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3"/>
  </p:sldMasterIdLst>
  <p:notesMasterIdLst>
    <p:notesMasterId r:id="rId6"/>
  </p:notesMasterIdLst>
  <p:sldIdLst>
    <p:sldId id="272" r:id="rId4"/>
    <p:sldId id="270" r:id="rId5"/>
  </p:sldIdLst>
  <p:sldSz cx="12192000" cy="6858000"/>
  <p:notesSz cx="6797675" cy="9926638"/>
  <p:custDataLst>
    <p:tags r:id="rId7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C5C5C"/>
    <a:srgbClr val="FAEEC3"/>
    <a:srgbClr val="F2DE8A"/>
    <a:srgbClr val="E9CD49"/>
    <a:srgbClr val="C6AA3D"/>
    <a:srgbClr val="AB8933"/>
    <a:srgbClr val="FAECDB"/>
    <a:srgbClr val="EDDABD"/>
    <a:srgbClr val="CFB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7" Type="http://schemas.openxmlformats.org/officeDocument/2006/relationships/tags" Target="tags/tag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FE9886-08B6-46F2-923E-E174D8E40275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9432E2-C452-42D5-A365-2A4EDCDEDF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704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0965819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916780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3218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53">
          <p15:clr>
            <a:srgbClr val="A4A3A4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7903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334963" y="359917"/>
            <a:ext cx="11522075" cy="876687"/>
          </a:xfrm>
        </p:spPr>
        <p:txBody>
          <a:bodyPr anchor="t"/>
          <a:lstStyle>
            <a:lvl1pPr>
              <a:defRPr sz="32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btfpLayoutConfig" hidden="1"/>
          <p:cNvSpPr txBox="1"/>
          <p:nvPr userDrawn="1"/>
        </p:nvSpPr>
        <p:spPr bwMode="gray">
          <a:xfrm>
            <a:off x="12700" y="12700"/>
            <a:ext cx="431776" cy="88092"/>
          </a:xfrm>
          <a:prstGeom prst="rect">
            <a:avLst/>
          </a:prstGeom>
          <a:noFill/>
        </p:spPr>
        <p:txBody>
          <a:bodyPr vert="horz" wrap="non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CA" sz="100">
                <a:solidFill>
                  <a:srgbClr val="FFFFFF">
                    <a:alpha val="0"/>
                  </a:srgbClr>
                </a:solidFill>
              </a:rPr>
              <a:t>overall_0_132169379345980627 columns_1_132169379345980627 </a:t>
            </a:r>
            <a:endParaRPr lang="en-CA" sz="100" err="1">
              <a:solidFill>
                <a:srgbClr val="FFFFFF">
                  <a:alpha val="0"/>
                </a:srgbClr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975926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11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emf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949F73F-40C4-459A-87F2-5B4A916D8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43945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606" imgH="608" progId="TCLayout.ActiveDocument.1">
                  <p:embed/>
                </p:oleObj>
              </mc:Choice>
              <mc:Fallback>
                <p:oleObj name="think-cell Slide" r:id="rId8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949F73F-40C4-459A-87F2-5B4A916D8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it-IT" sz="600">
                <a:solidFill>
                  <a:srgbClr val="FFFFFF"/>
                </a:solidFill>
              </a:rPr>
              <a:t>Gen AI_BCN_Product catalog</a:t>
            </a:r>
            <a:endParaRPr lang="en-US" sz="600">
              <a:solidFill>
                <a:srgbClr val="FFFFFF"/>
              </a:solidFill>
            </a:endParaRP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DBS</a:t>
            </a: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27103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>
          <p15:clr>
            <a:srgbClr val="D1D1D1"/>
          </p15:clr>
        </p15:guide>
        <p15:guide id="4" orient="horz" pos="799">
          <p15:clr>
            <a:srgbClr val="D1D1D1"/>
          </p15:clr>
        </p15:guide>
        <p15:guide id="7" orient="horz" pos="4133">
          <p15:clr>
            <a:srgbClr val="D1D1D1"/>
          </p15:clr>
        </p15:guide>
        <p15:guide id="8" pos="208">
          <p15:clr>
            <a:srgbClr val="CCCCCC"/>
          </p15:clr>
        </p15:guide>
        <p15:guide id="9" pos="7472">
          <p15:clr>
            <a:srgbClr val="CCCCC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oleObject" Target="../embeddings/oleObject2.bin"/><Relationship Id="rId18" Type="http://schemas.openxmlformats.org/officeDocument/2006/relationships/image" Target="../media/image8.emf"/><Relationship Id="rId3" Type="http://schemas.openxmlformats.org/officeDocument/2006/relationships/tags" Target="../tags/tag6.xml"/><Relationship Id="rId21" Type="http://schemas.openxmlformats.org/officeDocument/2006/relationships/image" Target="../media/image11.jpeg"/><Relationship Id="rId7" Type="http://schemas.openxmlformats.org/officeDocument/2006/relationships/tags" Target="../tags/tag10.xml"/><Relationship Id="rId12" Type="http://schemas.openxmlformats.org/officeDocument/2006/relationships/slideLayout" Target="../slideLayouts/slideLayout5.xml"/><Relationship Id="rId17" Type="http://schemas.openxmlformats.org/officeDocument/2006/relationships/image" Target="../media/image7.emf"/><Relationship Id="rId2" Type="http://schemas.openxmlformats.org/officeDocument/2006/relationships/tags" Target="../tags/tag5.xml"/><Relationship Id="rId16" Type="http://schemas.openxmlformats.org/officeDocument/2006/relationships/image" Target="../media/image6.emf"/><Relationship Id="rId20" Type="http://schemas.openxmlformats.org/officeDocument/2006/relationships/image" Target="../media/image10.jpeg"/><Relationship Id="rId1" Type="http://schemas.openxmlformats.org/officeDocument/2006/relationships/tags" Target="../tags/tag4.x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image" Target="../media/image14.jpg"/><Relationship Id="rId5" Type="http://schemas.openxmlformats.org/officeDocument/2006/relationships/tags" Target="../tags/tag8.xml"/><Relationship Id="rId15" Type="http://schemas.openxmlformats.org/officeDocument/2006/relationships/image" Target="../media/image5.jpeg"/><Relationship Id="rId23" Type="http://schemas.openxmlformats.org/officeDocument/2006/relationships/image" Target="../media/image13.png"/><Relationship Id="rId10" Type="http://schemas.openxmlformats.org/officeDocument/2006/relationships/tags" Target="../tags/tag13.xml"/><Relationship Id="rId19" Type="http://schemas.openxmlformats.org/officeDocument/2006/relationships/image" Target="../media/image9.pn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image" Target="../media/image1.emf"/><Relationship Id="rId22" Type="http://schemas.openxmlformats.org/officeDocument/2006/relationships/image" Target="../media/image12.emf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27.xml"/><Relationship Id="rId18" Type="http://schemas.openxmlformats.org/officeDocument/2006/relationships/oleObject" Target="../embeddings/oleObject3.bin"/><Relationship Id="rId26" Type="http://schemas.openxmlformats.org/officeDocument/2006/relationships/image" Target="../media/image21.emf"/><Relationship Id="rId39" Type="http://schemas.openxmlformats.org/officeDocument/2006/relationships/image" Target="../media/image33.svg"/><Relationship Id="rId21" Type="http://schemas.openxmlformats.org/officeDocument/2006/relationships/image" Target="../media/image16.emf"/><Relationship Id="rId34" Type="http://schemas.openxmlformats.org/officeDocument/2006/relationships/image" Target="../media/image28.png"/><Relationship Id="rId42" Type="http://schemas.openxmlformats.org/officeDocument/2006/relationships/image" Target="../media/image36.png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6" Type="http://schemas.openxmlformats.org/officeDocument/2006/relationships/tags" Target="../tags/tag30.xml"/><Relationship Id="rId20" Type="http://schemas.openxmlformats.org/officeDocument/2006/relationships/image" Target="../media/image15.emf"/><Relationship Id="rId29" Type="http://schemas.openxmlformats.org/officeDocument/2006/relationships/image" Target="../media/image24.emf"/><Relationship Id="rId41" Type="http://schemas.openxmlformats.org/officeDocument/2006/relationships/image" Target="../media/image35.svg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tags" Target="../tags/tag25.xml"/><Relationship Id="rId24" Type="http://schemas.openxmlformats.org/officeDocument/2006/relationships/image" Target="../media/image19.emf"/><Relationship Id="rId32" Type="http://schemas.openxmlformats.org/officeDocument/2006/relationships/image" Target="../media/image27.emf"/><Relationship Id="rId37" Type="http://schemas.openxmlformats.org/officeDocument/2006/relationships/image" Target="../media/image31.svg"/><Relationship Id="rId40" Type="http://schemas.openxmlformats.org/officeDocument/2006/relationships/image" Target="../media/image34.png"/><Relationship Id="rId5" Type="http://schemas.openxmlformats.org/officeDocument/2006/relationships/tags" Target="../tags/tag19.xml"/><Relationship Id="rId15" Type="http://schemas.openxmlformats.org/officeDocument/2006/relationships/tags" Target="../tags/tag29.xml"/><Relationship Id="rId23" Type="http://schemas.openxmlformats.org/officeDocument/2006/relationships/image" Target="../media/image18.emf"/><Relationship Id="rId28" Type="http://schemas.openxmlformats.org/officeDocument/2006/relationships/image" Target="../media/image23.emf"/><Relationship Id="rId36" Type="http://schemas.openxmlformats.org/officeDocument/2006/relationships/image" Target="../media/image30.png"/><Relationship Id="rId10" Type="http://schemas.openxmlformats.org/officeDocument/2006/relationships/tags" Target="../tags/tag24.xml"/><Relationship Id="rId19" Type="http://schemas.openxmlformats.org/officeDocument/2006/relationships/image" Target="../media/image1.emf"/><Relationship Id="rId31" Type="http://schemas.openxmlformats.org/officeDocument/2006/relationships/image" Target="../media/image26.emf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tags" Target="../tags/tag28.xml"/><Relationship Id="rId22" Type="http://schemas.openxmlformats.org/officeDocument/2006/relationships/image" Target="../media/image17.emf"/><Relationship Id="rId27" Type="http://schemas.openxmlformats.org/officeDocument/2006/relationships/image" Target="../media/image22.emf"/><Relationship Id="rId30" Type="http://schemas.openxmlformats.org/officeDocument/2006/relationships/image" Target="../media/image25.emf"/><Relationship Id="rId35" Type="http://schemas.openxmlformats.org/officeDocument/2006/relationships/image" Target="../media/image29.svg"/><Relationship Id="rId43" Type="http://schemas.openxmlformats.org/officeDocument/2006/relationships/image" Target="../media/image37.svg"/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12" Type="http://schemas.openxmlformats.org/officeDocument/2006/relationships/tags" Target="../tags/tag26.xml"/><Relationship Id="rId17" Type="http://schemas.openxmlformats.org/officeDocument/2006/relationships/slideLayout" Target="../slideLayouts/slideLayout4.xml"/><Relationship Id="rId25" Type="http://schemas.openxmlformats.org/officeDocument/2006/relationships/image" Target="../media/image20.emf"/><Relationship Id="rId33" Type="http://schemas.openxmlformats.org/officeDocument/2006/relationships/image" Target="../media/image5.jpeg"/><Relationship Id="rId38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btfpColumnIndicatorGroup2">
            <a:extLst>
              <a:ext uri="{FF2B5EF4-FFF2-40B4-BE49-F238E27FC236}">
                <a16:creationId xmlns:a16="http://schemas.microsoft.com/office/drawing/2014/main" id="{FE52E1CE-84B9-F336-D80A-E0E718E27E79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5" name="btfpColumnGapBlocker173874">
              <a:extLst>
                <a:ext uri="{FF2B5EF4-FFF2-40B4-BE49-F238E27FC236}">
                  <a16:creationId xmlns:a16="http://schemas.microsoft.com/office/drawing/2014/main" id="{D83696F4-89BF-7A60-FCEA-0A846A7ED028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3" name="btfpColumnGapBlocker878221">
              <a:extLst>
                <a:ext uri="{FF2B5EF4-FFF2-40B4-BE49-F238E27FC236}">
                  <a16:creationId xmlns:a16="http://schemas.microsoft.com/office/drawing/2014/main" id="{B8111907-916C-F3AA-C265-C9F249E0B48F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21" name="btfpColumnIndicator997020">
              <a:extLst>
                <a:ext uri="{FF2B5EF4-FFF2-40B4-BE49-F238E27FC236}">
                  <a16:creationId xmlns:a16="http://schemas.microsoft.com/office/drawing/2014/main" id="{7FD84002-6BB8-115C-4C06-627CEE95EC40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btfpColumnIndicator559982">
              <a:extLst>
                <a:ext uri="{FF2B5EF4-FFF2-40B4-BE49-F238E27FC236}">
                  <a16:creationId xmlns:a16="http://schemas.microsoft.com/office/drawing/2014/main" id="{E14AFF5A-F786-C105-B5BE-C1FF0C696CD1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btfpColumnGapBlocker831732">
              <a:extLst>
                <a:ext uri="{FF2B5EF4-FFF2-40B4-BE49-F238E27FC236}">
                  <a16:creationId xmlns:a16="http://schemas.microsoft.com/office/drawing/2014/main" id="{D2AB9497-26CE-10A9-54AB-C4FA0F6F78E4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2" name="btfpColumnIndicator965255">
              <a:extLst>
                <a:ext uri="{FF2B5EF4-FFF2-40B4-BE49-F238E27FC236}">
                  <a16:creationId xmlns:a16="http://schemas.microsoft.com/office/drawing/2014/main" id="{DCAB8588-FCC6-CC60-C2B5-DDE7B21335D5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btfpColumnIndicator447702">
              <a:extLst>
                <a:ext uri="{FF2B5EF4-FFF2-40B4-BE49-F238E27FC236}">
                  <a16:creationId xmlns:a16="http://schemas.microsoft.com/office/drawing/2014/main" id="{587A2487-40CE-A1A1-9B65-8ADF11D9327A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btfpColumnGapBlocker386576">
              <a:extLst>
                <a:ext uri="{FF2B5EF4-FFF2-40B4-BE49-F238E27FC236}">
                  <a16:creationId xmlns:a16="http://schemas.microsoft.com/office/drawing/2014/main" id="{41D275C3-53E8-D043-31DF-1D2017099B95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6" name="btfpColumnIndicator325738">
              <a:extLst>
                <a:ext uri="{FF2B5EF4-FFF2-40B4-BE49-F238E27FC236}">
                  <a16:creationId xmlns:a16="http://schemas.microsoft.com/office/drawing/2014/main" id="{FBA2555B-8B02-58CE-73E4-76E09D3B7B91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276814">
              <a:extLst>
                <a:ext uri="{FF2B5EF4-FFF2-40B4-BE49-F238E27FC236}">
                  <a16:creationId xmlns:a16="http://schemas.microsoft.com/office/drawing/2014/main" id="{88C54C1E-238D-2561-02DF-BBFFE9CD8538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btfpColumnIndicatorGroup1">
            <a:extLst>
              <a:ext uri="{FF2B5EF4-FFF2-40B4-BE49-F238E27FC236}">
                <a16:creationId xmlns:a16="http://schemas.microsoft.com/office/drawing/2014/main" id="{489E99BD-D9D1-4EAE-05A0-B85343EF3B52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24" name="btfpColumnGapBlocker491065">
              <a:extLst>
                <a:ext uri="{FF2B5EF4-FFF2-40B4-BE49-F238E27FC236}">
                  <a16:creationId xmlns:a16="http://schemas.microsoft.com/office/drawing/2014/main" id="{11F59410-7F1F-3319-F1E8-C9DFBCF93DA4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2" name="btfpColumnGapBlocker122053">
              <a:extLst>
                <a:ext uri="{FF2B5EF4-FFF2-40B4-BE49-F238E27FC236}">
                  <a16:creationId xmlns:a16="http://schemas.microsoft.com/office/drawing/2014/main" id="{08CF8990-686F-9053-016A-D0DE237A6AF3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20" name="btfpColumnIndicator722679">
              <a:extLst>
                <a:ext uri="{FF2B5EF4-FFF2-40B4-BE49-F238E27FC236}">
                  <a16:creationId xmlns:a16="http://schemas.microsoft.com/office/drawing/2014/main" id="{1AA287D0-5789-7B39-B824-3B9379A315AB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btfpColumnIndicator678409">
              <a:extLst>
                <a:ext uri="{FF2B5EF4-FFF2-40B4-BE49-F238E27FC236}">
                  <a16:creationId xmlns:a16="http://schemas.microsoft.com/office/drawing/2014/main" id="{3F3F39DA-BFC3-368A-0FA4-50142BDEB39D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btfpColumnGapBlocker552434">
              <a:extLst>
                <a:ext uri="{FF2B5EF4-FFF2-40B4-BE49-F238E27FC236}">
                  <a16:creationId xmlns:a16="http://schemas.microsoft.com/office/drawing/2014/main" id="{DA10F0DB-B14C-71EE-ADD5-ED1B39973809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1" name="btfpColumnIndicator951945">
              <a:extLst>
                <a:ext uri="{FF2B5EF4-FFF2-40B4-BE49-F238E27FC236}">
                  <a16:creationId xmlns:a16="http://schemas.microsoft.com/office/drawing/2014/main" id="{AD568B67-2F8F-F769-8BF0-E45C3781787B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btfpColumnIndicator317084">
              <a:extLst>
                <a:ext uri="{FF2B5EF4-FFF2-40B4-BE49-F238E27FC236}">
                  <a16:creationId xmlns:a16="http://schemas.microsoft.com/office/drawing/2014/main" id="{4598188E-7DED-BBF9-9319-819D779CAE6A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btfpColumnGapBlocker150278">
              <a:extLst>
                <a:ext uri="{FF2B5EF4-FFF2-40B4-BE49-F238E27FC236}">
                  <a16:creationId xmlns:a16="http://schemas.microsoft.com/office/drawing/2014/main" id="{B50681B5-87E6-6A74-8718-E4A6D1E9F2AB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5" name="btfpColumnIndicator733630">
              <a:extLst>
                <a:ext uri="{FF2B5EF4-FFF2-40B4-BE49-F238E27FC236}">
                  <a16:creationId xmlns:a16="http://schemas.microsoft.com/office/drawing/2014/main" id="{9E6AA746-83B2-1D82-2A13-431E4512A819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btfpColumnIndicator934877">
              <a:extLst>
                <a:ext uri="{FF2B5EF4-FFF2-40B4-BE49-F238E27FC236}">
                  <a16:creationId xmlns:a16="http://schemas.microsoft.com/office/drawing/2014/main" id="{985F653D-65EF-766D-81B0-B3A6E606597D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8" name="think-cell data - do not delete" hidden="1">
            <a:extLst>
              <a:ext uri="{FF2B5EF4-FFF2-40B4-BE49-F238E27FC236}">
                <a16:creationId xmlns:a16="http://schemas.microsoft.com/office/drawing/2014/main" id="{475049A5-4269-FDB7-6E50-6654945F5AC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2209240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606" imgH="608" progId="TCLayout.ActiveDocument.1">
                  <p:embed/>
                </p:oleObj>
              </mc:Choice>
              <mc:Fallback>
                <p:oleObj name="think-cell Slide" r:id="rId13" imgW="606" imgH="608" progId="TCLayout.ActiveDocument.1">
                  <p:embed/>
                  <p:pic>
                    <p:nvPicPr>
                      <p:cNvPr id="1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75049A5-4269-FDB7-6E50-6654945F5AC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" name="Rectangle 110">
            <a:extLst>
              <a:ext uri="{FF2B5EF4-FFF2-40B4-BE49-F238E27FC236}">
                <a16:creationId xmlns:a16="http://schemas.microsoft.com/office/drawing/2014/main" id="{C84DA805-6B2F-090E-6D8C-0C9E09861AB7}"/>
              </a:ext>
            </a:extLst>
          </p:cNvPr>
          <p:cNvSpPr/>
          <p:nvPr/>
        </p:nvSpPr>
        <p:spPr bwMode="gray">
          <a:xfrm>
            <a:off x="10" y="290567"/>
            <a:ext cx="12192200" cy="813483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20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2" name="Picture528397" descr="A picture containing accessory&#10;&#10;Description automatically generated">
            <a:extLst>
              <a:ext uri="{FF2B5EF4-FFF2-40B4-BE49-F238E27FC236}">
                <a16:creationId xmlns:a16="http://schemas.microsoft.com/office/drawing/2014/main" id="{6DAF2FDD-C99B-8BC1-C19F-D00656B0902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01" b="690"/>
          <a:stretch>
            <a:fillRect/>
          </a:stretch>
        </p:blipFill>
        <p:spPr>
          <a:xfrm rot="16200000">
            <a:off x="5543901" y="-5544016"/>
            <a:ext cx="1104175" cy="12191956"/>
          </a:xfrm>
          <a:prstGeom prst="rect">
            <a:avLst/>
          </a:prstGeom>
        </p:spPr>
      </p:pic>
      <p:sp>
        <p:nvSpPr>
          <p:cNvPr id="113" name="Rectangle 112">
            <a:extLst>
              <a:ext uri="{FF2B5EF4-FFF2-40B4-BE49-F238E27FC236}">
                <a16:creationId xmlns:a16="http://schemas.microsoft.com/office/drawing/2014/main" id="{E95534C0-28D4-596C-0E46-B043BBD5A25F}"/>
              </a:ext>
            </a:extLst>
          </p:cNvPr>
          <p:cNvSpPr/>
          <p:nvPr/>
        </p:nvSpPr>
        <p:spPr bwMode="gray">
          <a:xfrm>
            <a:off x="10" y="1"/>
            <a:ext cx="11857025" cy="1104175"/>
          </a:xfrm>
          <a:prstGeom prst="rect">
            <a:avLst/>
          </a:prstGeom>
          <a:gradFill flip="none" rotWithShape="1">
            <a:gsLst>
              <a:gs pos="19000">
                <a:schemeClr val="tx1">
                  <a:alpha val="89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4" name="Title 1">
            <a:extLst>
              <a:ext uri="{FF2B5EF4-FFF2-40B4-BE49-F238E27FC236}">
                <a16:creationId xmlns:a16="http://schemas.microsoft.com/office/drawing/2014/main" id="{277A78F7-7477-2F17-C317-6F1AFDAAD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3" y="359917"/>
            <a:ext cx="9888900" cy="539942"/>
          </a:xfrm>
        </p:spPr>
        <p:txBody>
          <a:bodyPr vert="horz" wrap="square">
            <a:spAutoFit/>
          </a:bodyPr>
          <a:lstStyle/>
          <a:p>
            <a:r>
              <a:rPr lang="en-US" sz="2800" b="1">
                <a:solidFill>
                  <a:srgbClr val="FFFFFF"/>
                </a:solidFill>
              </a:rPr>
              <a:t>BCN PEG Gen AI Offering</a:t>
            </a:r>
          </a:p>
        </p:txBody>
      </p:sp>
      <p:sp>
        <p:nvSpPr>
          <p:cNvPr id="92" name="btfpBulletedList107289">
            <a:extLst>
              <a:ext uri="{FF2B5EF4-FFF2-40B4-BE49-F238E27FC236}">
                <a16:creationId xmlns:a16="http://schemas.microsoft.com/office/drawing/2014/main" id="{3E5DCB53-BD7A-A4EC-E46E-E6B7ACA7F86C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330198" y="1715997"/>
            <a:ext cx="3975462" cy="3942993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Scope/ key question of interest</a:t>
            </a: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How GenAI could disrupt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competitive position, customer engagement, product roadmap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Assess AI productivity potential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– time and cost savings from AI enablement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Key activities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Use case validation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to test real-world applicability of GenAI across core workflows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Functionality break-down and AI impact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on each process step of customer journey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Competitive dynamics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from incumbents and AI native platforms/ agentic AI solutions</a:t>
            </a: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Light-touch tech replicability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via Lovable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Primary/ expert calls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(customers and competitors), as required</a:t>
            </a:r>
          </a:p>
        </p:txBody>
      </p:sp>
      <p:sp>
        <p:nvSpPr>
          <p:cNvPr id="2058" name="btfpColumnHeaderBoxText451183">
            <a:extLst>
              <a:ext uri="{FF2B5EF4-FFF2-40B4-BE49-F238E27FC236}">
                <a16:creationId xmlns:a16="http://schemas.microsoft.com/office/drawing/2014/main" id="{11857C59-6144-DFD0-4F2F-5B9ADC9F0A80}"/>
              </a:ext>
            </a:extLst>
          </p:cNvPr>
          <p:cNvSpPr txBox="1"/>
          <p:nvPr/>
        </p:nvSpPr>
        <p:spPr bwMode="gray">
          <a:xfrm>
            <a:off x="333904" y="1272291"/>
            <a:ext cx="3968364" cy="349775"/>
          </a:xfrm>
          <a:prstGeom prst="rect">
            <a:avLst/>
          </a:prstGeom>
          <a:solidFill>
            <a:srgbClr val="D6D6D6">
              <a:alpha val="50000"/>
            </a:srgbClr>
          </a:solidFill>
        </p:spPr>
        <p:txBody>
          <a:bodyPr vert="horz" wrap="square" lIns="36000" tIns="36036" rIns="36036" bIns="36036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Outside-in </a:t>
            </a:r>
            <a:r>
              <a:rPr kumimoji="0" lang="en-US" sz="18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GenAI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diagnostic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1E69B08B-ADFF-327D-8358-EAC7E9617423}"/>
              </a:ext>
            </a:extLst>
          </p:cNvPr>
          <p:cNvCxnSpPr>
            <a:cxnSpLocks/>
          </p:cNvCxnSpPr>
          <p:nvPr/>
        </p:nvCxnSpPr>
        <p:spPr bwMode="gray">
          <a:xfrm>
            <a:off x="324576" y="1630844"/>
            <a:ext cx="3969150" cy="0"/>
          </a:xfrm>
          <a:prstGeom prst="line">
            <a:avLst/>
          </a:prstGeom>
          <a:ln w="57150" cap="flat">
            <a:gradFill flip="none" rotWithShape="1">
              <a:gsLst>
                <a:gs pos="100000">
                  <a:schemeClr val="accent3"/>
                </a:gs>
                <a:gs pos="0">
                  <a:srgbClr val="712C57"/>
                </a:gs>
              </a:gsLst>
              <a:lin ang="0" scaled="1"/>
              <a:tileRect/>
            </a:gra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8" name="btfpColumnHeaderBoxText451183">
            <a:extLst>
              <a:ext uri="{FF2B5EF4-FFF2-40B4-BE49-F238E27FC236}">
                <a16:creationId xmlns:a16="http://schemas.microsoft.com/office/drawing/2014/main" id="{28A0EE0D-D3EB-E1F8-4E6C-472ABD6A0787}"/>
              </a:ext>
            </a:extLst>
          </p:cNvPr>
          <p:cNvSpPr txBox="1"/>
          <p:nvPr/>
        </p:nvSpPr>
        <p:spPr bwMode="gray">
          <a:xfrm>
            <a:off x="4742072" y="1280680"/>
            <a:ext cx="2908250" cy="349775"/>
          </a:xfrm>
          <a:prstGeom prst="rect">
            <a:avLst/>
          </a:prstGeom>
          <a:solidFill>
            <a:srgbClr val="D6D6D6">
              <a:alpha val="50000"/>
            </a:srgbClr>
          </a:solidFill>
        </p:spPr>
        <p:txBody>
          <a:bodyPr vert="horz" wrap="square" lIns="36000" tIns="36036" rIns="36036" bIns="36036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AI-enabled approach</a:t>
            </a:r>
            <a:endParaRPr kumimoji="0" lang="en-US" sz="1800" b="1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cxnSp>
        <p:nvCxnSpPr>
          <p:cNvPr id="2119" name="Straight Connector 2118">
            <a:extLst>
              <a:ext uri="{FF2B5EF4-FFF2-40B4-BE49-F238E27FC236}">
                <a16:creationId xmlns:a16="http://schemas.microsoft.com/office/drawing/2014/main" id="{4C17F45B-9033-D60C-6B88-8FC441C4179D}"/>
              </a:ext>
            </a:extLst>
          </p:cNvPr>
          <p:cNvCxnSpPr>
            <a:cxnSpLocks/>
          </p:cNvCxnSpPr>
          <p:nvPr/>
        </p:nvCxnSpPr>
        <p:spPr bwMode="gray">
          <a:xfrm>
            <a:off x="4749522" y="1639233"/>
            <a:ext cx="2900799" cy="0"/>
          </a:xfrm>
          <a:prstGeom prst="line">
            <a:avLst/>
          </a:prstGeom>
          <a:ln w="57150" cap="flat">
            <a:gradFill flip="none" rotWithShape="1">
              <a:gsLst>
                <a:gs pos="100000">
                  <a:schemeClr val="accent3"/>
                </a:gs>
                <a:gs pos="0">
                  <a:srgbClr val="712C57"/>
                </a:gs>
              </a:gsLst>
              <a:lin ang="0" scaled="1"/>
              <a:tileRect/>
            </a:gra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2" name="btfpBulletedList218896">
            <a:extLst>
              <a:ext uri="{FF2B5EF4-FFF2-40B4-BE49-F238E27FC236}">
                <a16:creationId xmlns:a16="http://schemas.microsoft.com/office/drawing/2014/main" id="{A5B7C199-E47F-FA99-5A84-66E2D3980108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497795" y="1808720"/>
            <a:ext cx="3359237" cy="267765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177800" indent="-177800" algn="l" defTabSz="711200" rtl="0" eaLnBrk="1" latinLnBrk="0" hangingPunct="1">
              <a:spcBef>
                <a:spcPts val="1200"/>
              </a:spcBef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56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334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11200" indent="-177800" algn="l" defTabSz="711200" rtl="0" eaLnBrk="1" latinLnBrk="0" hangingPunct="1">
              <a:spcBef>
                <a:spcPts val="600"/>
              </a:spcBef>
              <a:buChar char="–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89000" indent="-177800" algn="l" defTabSz="711200" rtl="0" eaLnBrk="1" latinLnBrk="0" hangingPunct="1">
              <a:spcBef>
                <a:spcPts val="600"/>
              </a:spcBef>
              <a:buChar char="&gt;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668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2446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4224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600200" indent="-177800" algn="l" defTabSz="711200" rtl="0" eaLnBrk="1" latinLnBrk="0" hangingPunct="1"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DengXian"/>
                <a:cs typeface="+mn-cs"/>
              </a:rPr>
              <a:t>Add-on module to assess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DengXian"/>
                <a:cs typeface="+mn-cs"/>
              </a:rPr>
              <a:t>GenAI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DengXian"/>
                <a:cs typeface="+mn-cs"/>
              </a:rPr>
              <a:t> impact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ngXian"/>
                <a:cs typeface="+mn-cs"/>
              </a:rPr>
              <a:t>: BCN AI team can swiftly develop a perspective on AI opportunities and risks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ngXian"/>
                <a:cs typeface="+mn-cs"/>
              </a:rPr>
            </a:b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DengXian"/>
                <a:cs typeface="+mn-cs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DengXian"/>
                <a:cs typeface="+mn-cs"/>
              </a:rPr>
              <a:t>Tap into BCN AI experience curve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ngXian"/>
                <a:cs typeface="+mn-cs"/>
              </a:rPr>
              <a:t>: Leverage BCN team’s expertise and efficiency curve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ngXian"/>
                <a:cs typeface="+mn-cs"/>
              </a:rPr>
            </a:b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DengXian"/>
                <a:cs typeface="+mn-cs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DengXian"/>
                <a:cs typeface="+mn-cs"/>
              </a:rPr>
              <a:t>Tailored solutions and tools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ngXian"/>
                <a:cs typeface="+mn-cs"/>
              </a:rPr>
              <a:t>: AI tools/ approach customized and adapted to case context</a:t>
            </a:r>
            <a:b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ngXian"/>
                <a:cs typeface="+mn-cs"/>
              </a:rPr>
            </a:br>
            <a:b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DengXian"/>
                <a:cs typeface="+mn-cs"/>
              </a:rPr>
            </a:b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DengXian"/>
                <a:cs typeface="+mn-cs"/>
              </a:rPr>
              <a:t>Access to proprietary </a:t>
            </a:r>
            <a:r>
              <a:rPr kumimoji="0" lang="en-US" sz="12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DengXian"/>
                <a:cs typeface="+mn-cs"/>
              </a:rPr>
              <a:t>GenAI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DengXian"/>
                <a:cs typeface="+mn-cs"/>
              </a:rPr>
              <a:t> assets: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DengXian"/>
                <a:cs typeface="+mn-cs"/>
              </a:rPr>
              <a:t>Frameworks, research templates, and tools from recent DDs</a:t>
            </a:r>
          </a:p>
        </p:txBody>
      </p:sp>
      <p:grpSp>
        <p:nvGrpSpPr>
          <p:cNvPr id="2174" name="btfpIcon866837">
            <a:extLst>
              <a:ext uri="{FF2B5EF4-FFF2-40B4-BE49-F238E27FC236}">
                <a16:creationId xmlns:a16="http://schemas.microsoft.com/office/drawing/2014/main" id="{ADC77743-77AF-7A55-61B8-8F04435CC231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7926510" y="2490712"/>
            <a:ext cx="603798" cy="603798"/>
            <a:chOff x="330200" y="5116576"/>
            <a:chExt cx="1081088" cy="1081088"/>
          </a:xfrm>
        </p:grpSpPr>
        <p:sp>
          <p:nvSpPr>
            <p:cNvPr id="2173" name="btfpIconCircle866837">
              <a:extLst>
                <a:ext uri="{FF2B5EF4-FFF2-40B4-BE49-F238E27FC236}">
                  <a16:creationId xmlns:a16="http://schemas.microsoft.com/office/drawing/2014/main" id="{25E695B9-FC47-A08E-8BD1-9119924C2523}"/>
                </a:ext>
              </a:extLst>
            </p:cNvPr>
            <p:cNvSpPr>
              <a:spLocks/>
            </p:cNvSpPr>
            <p:nvPr/>
          </p:nvSpPr>
          <p:spPr bwMode="gray">
            <a:xfrm>
              <a:off x="330200" y="5116576"/>
              <a:ext cx="1081088" cy="1081088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172" name="btfpIconLines866837">
              <a:extLst>
                <a:ext uri="{FF2B5EF4-FFF2-40B4-BE49-F238E27FC236}">
                  <a16:creationId xmlns:a16="http://schemas.microsoft.com/office/drawing/2014/main" id="{11F63EAF-5180-F661-5C91-8A4F7E950D72}"/>
                </a:ext>
              </a:extLst>
            </p:cNvPr>
            <p:cNvPicPr>
              <a:picLocks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30200" y="5116576"/>
              <a:ext cx="1081088" cy="1081088"/>
            </a:xfrm>
            <a:prstGeom prst="rect">
              <a:avLst/>
            </a:prstGeom>
          </p:spPr>
        </p:pic>
      </p:grpSp>
      <p:grpSp>
        <p:nvGrpSpPr>
          <p:cNvPr id="2182" name="btfpIcon511281">
            <a:extLst>
              <a:ext uri="{FF2B5EF4-FFF2-40B4-BE49-F238E27FC236}">
                <a16:creationId xmlns:a16="http://schemas.microsoft.com/office/drawing/2014/main" id="{1977B771-6437-2779-3D22-7DB64F53D806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7919707" y="1783139"/>
            <a:ext cx="603798" cy="603798"/>
            <a:chOff x="56891" y="4843267"/>
            <a:chExt cx="1627706" cy="1627706"/>
          </a:xfrm>
        </p:grpSpPr>
        <p:sp>
          <p:nvSpPr>
            <p:cNvPr id="2181" name="btfpIconCircle511281">
              <a:extLst>
                <a:ext uri="{FF2B5EF4-FFF2-40B4-BE49-F238E27FC236}">
                  <a16:creationId xmlns:a16="http://schemas.microsoft.com/office/drawing/2014/main" id="{3613CFDF-EB25-73EC-FF59-EDA626FAFFF3}"/>
                </a:ext>
              </a:extLst>
            </p:cNvPr>
            <p:cNvSpPr>
              <a:spLocks/>
            </p:cNvSpPr>
            <p:nvPr/>
          </p:nvSpPr>
          <p:spPr bwMode="gray">
            <a:xfrm>
              <a:off x="56891" y="4843267"/>
              <a:ext cx="1627706" cy="1627706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180" name="btfpIconLines511281">
              <a:extLst>
                <a:ext uri="{FF2B5EF4-FFF2-40B4-BE49-F238E27FC236}">
                  <a16:creationId xmlns:a16="http://schemas.microsoft.com/office/drawing/2014/main" id="{1AF5C56B-665A-B5E4-A3D9-AD96720C877C}"/>
                </a:ext>
              </a:extLst>
            </p:cNvPr>
            <p:cNvPicPr>
              <a:picLocks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6891" y="4843267"/>
              <a:ext cx="1627706" cy="1627706"/>
            </a:xfrm>
            <a:prstGeom prst="rect">
              <a:avLst/>
            </a:prstGeom>
          </p:spPr>
        </p:pic>
      </p:grpSp>
      <p:grpSp>
        <p:nvGrpSpPr>
          <p:cNvPr id="2190" name="btfpIcon139755">
            <a:extLst>
              <a:ext uri="{FF2B5EF4-FFF2-40B4-BE49-F238E27FC236}">
                <a16:creationId xmlns:a16="http://schemas.microsoft.com/office/drawing/2014/main" id="{0EAEF5B0-1BB1-0C3E-4E3A-29388BF3FC1D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7920259" y="3086871"/>
            <a:ext cx="603798" cy="603798"/>
            <a:chOff x="8373533" y="4277654"/>
            <a:chExt cx="1081088" cy="1081088"/>
          </a:xfrm>
        </p:grpSpPr>
        <p:sp>
          <p:nvSpPr>
            <p:cNvPr id="2189" name="btfpIconCircle139755">
              <a:extLst>
                <a:ext uri="{FF2B5EF4-FFF2-40B4-BE49-F238E27FC236}">
                  <a16:creationId xmlns:a16="http://schemas.microsoft.com/office/drawing/2014/main" id="{E1A0F14A-6349-6E95-2983-D701940AD5BA}"/>
                </a:ext>
              </a:extLst>
            </p:cNvPr>
            <p:cNvSpPr>
              <a:spLocks/>
            </p:cNvSpPr>
            <p:nvPr/>
          </p:nvSpPr>
          <p:spPr bwMode="gray">
            <a:xfrm>
              <a:off x="8373533" y="4277654"/>
              <a:ext cx="1081088" cy="1081088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2188" name="btfpIconLines139755">
              <a:extLst>
                <a:ext uri="{FF2B5EF4-FFF2-40B4-BE49-F238E27FC236}">
                  <a16:creationId xmlns:a16="http://schemas.microsoft.com/office/drawing/2014/main" id="{CA49FDDC-35E0-93E6-DD52-2F642F14C04A}"/>
                </a:ext>
              </a:extLst>
            </p:cNvPr>
            <p:cNvPicPr>
              <a:picLocks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8373533" y="4277654"/>
              <a:ext cx="1081088" cy="1081088"/>
            </a:xfrm>
            <a:prstGeom prst="rect">
              <a:avLst/>
            </a:prstGeom>
          </p:spPr>
        </p:pic>
      </p:grpSp>
      <p:sp>
        <p:nvSpPr>
          <p:cNvPr id="33" name="btfpColumnHeaderBoxText451183">
            <a:extLst>
              <a:ext uri="{FF2B5EF4-FFF2-40B4-BE49-F238E27FC236}">
                <a16:creationId xmlns:a16="http://schemas.microsoft.com/office/drawing/2014/main" id="{625BA9D9-435D-4043-4E92-AB6A06C3A0DA}"/>
              </a:ext>
            </a:extLst>
          </p:cNvPr>
          <p:cNvSpPr txBox="1"/>
          <p:nvPr/>
        </p:nvSpPr>
        <p:spPr bwMode="gray">
          <a:xfrm>
            <a:off x="7910912" y="1280680"/>
            <a:ext cx="3959080" cy="349775"/>
          </a:xfrm>
          <a:prstGeom prst="rect">
            <a:avLst/>
          </a:prstGeom>
          <a:solidFill>
            <a:srgbClr val="D6D6D6">
              <a:alpha val="50000"/>
            </a:srgbClr>
          </a:solidFill>
        </p:spPr>
        <p:txBody>
          <a:bodyPr vert="horz" wrap="square" lIns="36000" tIns="36036" rIns="36036" bIns="36036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BCN PEG x GenAI </a:t>
            </a:r>
            <a:r>
              <a:rPr kumimoji="0" lang="en-US" sz="18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CoE</a:t>
            </a:r>
            <a:r>
              <a:rPr kumimoji="0" lang="en-US" sz="1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value add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CE9CE6D-3580-47F7-B483-F9FE86213957}"/>
              </a:ext>
            </a:extLst>
          </p:cNvPr>
          <p:cNvCxnSpPr>
            <a:cxnSpLocks/>
          </p:cNvCxnSpPr>
          <p:nvPr/>
        </p:nvCxnSpPr>
        <p:spPr bwMode="gray">
          <a:xfrm>
            <a:off x="7919707" y="1639233"/>
            <a:ext cx="3948939" cy="0"/>
          </a:xfrm>
          <a:prstGeom prst="line">
            <a:avLst/>
          </a:prstGeom>
          <a:ln w="57150" cap="flat">
            <a:gradFill flip="none" rotWithShape="1">
              <a:gsLst>
                <a:gs pos="100000">
                  <a:schemeClr val="accent3"/>
                </a:gs>
                <a:gs pos="0">
                  <a:srgbClr val="712C57"/>
                </a:gs>
              </a:gsLst>
              <a:lin ang="0" scaled="1"/>
              <a:tileRect/>
            </a:gra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btfpBulletedList107289">
            <a:extLst>
              <a:ext uri="{FF2B5EF4-FFF2-40B4-BE49-F238E27FC236}">
                <a16:creationId xmlns:a16="http://schemas.microsoft.com/office/drawing/2014/main" id="{43893299-F6A8-0A8B-FA85-585E127ECC02}"/>
              </a:ext>
            </a:extLst>
          </p:cNvPr>
          <p:cNvSpPr txBox="1"/>
          <p:nvPr>
            <p:custDataLst>
              <p:tags r:id="rId9"/>
            </p:custDataLst>
          </p:nvPr>
        </p:nvSpPr>
        <p:spPr bwMode="gray">
          <a:xfrm>
            <a:off x="4749522" y="1715997"/>
            <a:ext cx="2908250" cy="4043021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AI-powered research and data synthesis: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Use AI tools to extract and summarize insights from large, complex datasets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DeepResearch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to accelerate ramp-up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Rapidly get smart on industry, tech trends, and AI disruptors.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 Tech Replicability: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Quick build AI rival app to test ease of tech replicability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3" name="Picture 8" descr="Lovable reviews, prices and more - Product Land">
            <a:extLst>
              <a:ext uri="{FF2B5EF4-FFF2-40B4-BE49-F238E27FC236}">
                <a16:creationId xmlns:a16="http://schemas.microsoft.com/office/drawing/2014/main" id="{A3B45725-2B8E-BFBB-A7DD-2D4684D6DB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292" b="38454"/>
          <a:stretch/>
        </p:blipFill>
        <p:spPr bwMode="auto">
          <a:xfrm>
            <a:off x="5468983" y="5205815"/>
            <a:ext cx="1454428" cy="323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Exploring Notebook LM: The Future of AI and Knowledge Management – The  Eagle's Eye">
            <a:extLst>
              <a:ext uri="{FF2B5EF4-FFF2-40B4-BE49-F238E27FC236}">
                <a16:creationId xmlns:a16="http://schemas.microsoft.com/office/drawing/2014/main" id="{A24EE786-DD46-4D4C-5A4E-1FD79B6159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975" b="38247"/>
          <a:stretch/>
        </p:blipFill>
        <p:spPr bwMode="auto">
          <a:xfrm>
            <a:off x="5279413" y="2514484"/>
            <a:ext cx="1873936" cy="301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 descr="ChatGPT's New 'Deep Research' Mode: Game Changer or Just Another AI  Gimmick? | Shelly Palmer">
            <a:extLst>
              <a:ext uri="{FF2B5EF4-FFF2-40B4-BE49-F238E27FC236}">
                <a16:creationId xmlns:a16="http://schemas.microsoft.com/office/drawing/2014/main" id="{0D308B95-B2BE-2CA7-5C64-15DC63B6911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985" b="5808"/>
          <a:stretch/>
        </p:blipFill>
        <p:spPr bwMode="auto">
          <a:xfrm>
            <a:off x="5539644" y="3785259"/>
            <a:ext cx="1383767" cy="406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9" name="btfpIcon217124">
            <a:extLst>
              <a:ext uri="{FF2B5EF4-FFF2-40B4-BE49-F238E27FC236}">
                <a16:creationId xmlns:a16="http://schemas.microsoft.com/office/drawing/2014/main" id="{D9E552D6-148A-9D10-F4D0-36C78742A7D0}"/>
              </a:ext>
            </a:extLst>
          </p:cNvPr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7978325" y="3889034"/>
            <a:ext cx="540544" cy="540544"/>
            <a:chOff x="-187545" y="5268245"/>
            <a:chExt cx="2116574" cy="2116574"/>
          </a:xfrm>
        </p:grpSpPr>
        <p:sp>
          <p:nvSpPr>
            <p:cNvPr id="48" name="btfpIconCircle217124">
              <a:extLst>
                <a:ext uri="{FF2B5EF4-FFF2-40B4-BE49-F238E27FC236}">
                  <a16:creationId xmlns:a16="http://schemas.microsoft.com/office/drawing/2014/main" id="{30CD9F7E-4C40-A48D-CAB5-3E26B205B7CD}"/>
                </a:ext>
              </a:extLst>
            </p:cNvPr>
            <p:cNvSpPr>
              <a:spLocks/>
            </p:cNvSpPr>
            <p:nvPr/>
          </p:nvSpPr>
          <p:spPr bwMode="gray">
            <a:xfrm>
              <a:off x="-187545" y="5268245"/>
              <a:ext cx="2116574" cy="2116574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pic>
          <p:nvPicPr>
            <p:cNvPr id="47" name="btfpIconLines217124">
              <a:extLst>
                <a:ext uri="{FF2B5EF4-FFF2-40B4-BE49-F238E27FC236}">
                  <a16:creationId xmlns:a16="http://schemas.microsoft.com/office/drawing/2014/main" id="{2816ABBE-66F2-6099-B792-CA2631DD74BA}"/>
                </a:ext>
              </a:extLst>
            </p:cNvPr>
            <p:cNvPicPr>
              <a:picLocks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-187545" y="5268245"/>
              <a:ext cx="2116574" cy="2116574"/>
            </a:xfrm>
            <a:prstGeom prst="rect">
              <a:avLst/>
            </a:prstGeom>
          </p:spPr>
        </p:pic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E410BFA7-1461-5F8A-FF1C-622F12A4B6BE}"/>
              </a:ext>
            </a:extLst>
          </p:cNvPr>
          <p:cNvSpPr/>
          <p:nvPr/>
        </p:nvSpPr>
        <p:spPr bwMode="gray">
          <a:xfrm>
            <a:off x="8600274" y="4649901"/>
            <a:ext cx="2798716" cy="1643226"/>
          </a:xfrm>
          <a:prstGeom prst="rect">
            <a:avLst/>
          </a:prstGeom>
          <a:solidFill>
            <a:schemeClr val="accent2">
              <a:alpha val="37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err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0" name="btfpBulletedList171743">
            <a:extLst>
              <a:ext uri="{FF2B5EF4-FFF2-40B4-BE49-F238E27FC236}">
                <a16:creationId xmlns:a16="http://schemas.microsoft.com/office/drawing/2014/main" id="{F5CD6760-CE66-737A-85C4-805C9BD82676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9062476" y="4632066"/>
            <a:ext cx="1957587" cy="288147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square" lIns="36000" tIns="36000" rIns="36000" bIns="36000" rtlCol="0" anchor="ctr">
            <a:spAutoFit/>
          </a:bodyPr>
          <a:lstStyle/>
          <a:p>
            <a:pPr marL="0" marR="0" lvl="0" indent="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Key Partner sponsors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2729B64-5E97-25C0-D864-C050CE2D3393}"/>
              </a:ext>
            </a:extLst>
          </p:cNvPr>
          <p:cNvGrpSpPr/>
          <p:nvPr/>
        </p:nvGrpSpPr>
        <p:grpSpPr>
          <a:xfrm>
            <a:off x="8732987" y="4909333"/>
            <a:ext cx="1136236" cy="1286652"/>
            <a:chOff x="10579624" y="5053068"/>
            <a:chExt cx="1258840" cy="1397727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CD07BBF-02EB-C38B-1CAA-2D41BD66B3F5}"/>
                </a:ext>
              </a:extLst>
            </p:cNvPr>
            <p:cNvSpPr txBox="1"/>
            <p:nvPr/>
          </p:nvSpPr>
          <p:spPr bwMode="gray">
            <a:xfrm>
              <a:off x="10579624" y="6070315"/>
              <a:ext cx="1258840" cy="38048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b="1" i="1" dirty="0">
                  <a:solidFill>
                    <a:srgbClr val="CC0000"/>
                  </a:solidFill>
                </a:rPr>
                <a:t>Gene Rapoport</a:t>
              </a:r>
            </a:p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000000"/>
                  </a:solidFill>
                </a:rPr>
                <a:t>Americas</a:t>
              </a: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B40F234-E4B9-0717-5B01-6155258BAF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0734954" y="5053068"/>
              <a:ext cx="911718" cy="911719"/>
            </a:xfrm>
            <a:prstGeom prst="ellipse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51B1BC6-1D9A-8FC3-3FCF-A3AD0E35B556}"/>
              </a:ext>
            </a:extLst>
          </p:cNvPr>
          <p:cNvGrpSpPr/>
          <p:nvPr/>
        </p:nvGrpSpPr>
        <p:grpSpPr>
          <a:xfrm>
            <a:off x="10262754" y="4925676"/>
            <a:ext cx="1136236" cy="1294617"/>
            <a:chOff x="10349465" y="4925676"/>
            <a:chExt cx="1136236" cy="1294617"/>
          </a:xfrm>
        </p:grpSpPr>
        <p:pic>
          <p:nvPicPr>
            <p:cNvPr id="42" name="Picture 41" descr="A person wearing glasses and a suit&#10;&#10;Description automatically generated">
              <a:extLst>
                <a:ext uri="{FF2B5EF4-FFF2-40B4-BE49-F238E27FC236}">
                  <a16:creationId xmlns:a16="http://schemas.microsoft.com/office/drawing/2014/main" id="{A01F391F-8D82-9897-314E-FE5490A54C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06122" y="4925676"/>
              <a:ext cx="841303" cy="841303"/>
            </a:xfrm>
            <a:prstGeom prst="ellipse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4565454-6588-D22D-FBAD-017E41A86443}"/>
                </a:ext>
              </a:extLst>
            </p:cNvPr>
            <p:cNvSpPr txBox="1"/>
            <p:nvPr/>
          </p:nvSpPr>
          <p:spPr bwMode="gray">
            <a:xfrm>
              <a:off x="10349465" y="5839813"/>
              <a:ext cx="1136236" cy="380480"/>
            </a:xfrm>
            <a:prstGeom prst="rect">
              <a:avLst/>
            </a:prstGeom>
            <a:noFill/>
          </p:spPr>
          <p:txBody>
            <a:bodyPr wrap="square" lIns="36000" tIns="36000" rIns="36000" bIns="36000" rtlCol="0">
              <a:spAutoFit/>
            </a:bodyPr>
            <a:lstStyle/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b="1" i="1" dirty="0">
                  <a:solidFill>
                    <a:srgbClr val="CC0000"/>
                  </a:solidFill>
                </a:rPr>
                <a:t>Rajat Dua</a:t>
              </a:r>
            </a:p>
            <a:p>
              <a:pPr marL="0" indent="0" algn="ctr">
                <a:spcBef>
                  <a:spcPts val="0"/>
                </a:spcBef>
                <a:buNone/>
              </a:pPr>
              <a:r>
                <a:rPr lang="en-US" sz="1000" dirty="0">
                  <a:solidFill>
                    <a:srgbClr val="000000"/>
                  </a:solidFill>
                </a:rPr>
                <a:t>EMEA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323836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hink-cell data - do not delete" hidden="1">
            <a:extLst>
              <a:ext uri="{FF2B5EF4-FFF2-40B4-BE49-F238E27FC236}">
                <a16:creationId xmlns:a16="http://schemas.microsoft.com/office/drawing/2014/main" id="{75998CEF-F237-0CEB-1BAA-0018217107A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" imgW="606" imgH="608" progId="TCLayout.ActiveDocument.1">
                  <p:embed/>
                </p:oleObj>
              </mc:Choice>
              <mc:Fallback>
                <p:oleObj name="think-cell Slide" r:id="rId18" imgW="606" imgH="608" progId="TCLayout.ActiveDocument.1">
                  <p:embed/>
                  <p:pic>
                    <p:nvPicPr>
                      <p:cNvPr id="1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5998CEF-F237-0CEB-1BAA-0018217107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8" name="btfpColumnIndicatorGroup2">
            <a:extLst>
              <a:ext uri="{FF2B5EF4-FFF2-40B4-BE49-F238E27FC236}">
                <a16:creationId xmlns:a16="http://schemas.microsoft.com/office/drawing/2014/main" id="{910C1A72-8AA3-B5B0-4DB5-C3C9512DBB14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26" name="btfpColumnGapBlocker907738">
              <a:extLst>
                <a:ext uri="{FF2B5EF4-FFF2-40B4-BE49-F238E27FC236}">
                  <a16:creationId xmlns:a16="http://schemas.microsoft.com/office/drawing/2014/main" id="{CC8A802D-29CB-619B-2B83-A3FE9B9E1567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4" name="btfpColumnGapBlocker303251">
              <a:extLst>
                <a:ext uri="{FF2B5EF4-FFF2-40B4-BE49-F238E27FC236}">
                  <a16:creationId xmlns:a16="http://schemas.microsoft.com/office/drawing/2014/main" id="{6911ED36-6AC2-DC93-6A1D-5F39418B3A66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22" name="btfpColumnIndicator154520">
              <a:extLst>
                <a:ext uri="{FF2B5EF4-FFF2-40B4-BE49-F238E27FC236}">
                  <a16:creationId xmlns:a16="http://schemas.microsoft.com/office/drawing/2014/main" id="{821A460A-53BA-D277-B20E-05372417B136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btfpColumnIndicator874408">
              <a:extLst>
                <a:ext uri="{FF2B5EF4-FFF2-40B4-BE49-F238E27FC236}">
                  <a16:creationId xmlns:a16="http://schemas.microsoft.com/office/drawing/2014/main" id="{811D0ED1-BB4D-7F52-478A-788CC6C7A584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btfpColumnIndicatorGroup1">
            <a:extLst>
              <a:ext uri="{FF2B5EF4-FFF2-40B4-BE49-F238E27FC236}">
                <a16:creationId xmlns:a16="http://schemas.microsoft.com/office/drawing/2014/main" id="{C3C94BF0-4EB0-535A-0474-846E98537EA0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25" name="btfpColumnGapBlocker716838">
              <a:extLst>
                <a:ext uri="{FF2B5EF4-FFF2-40B4-BE49-F238E27FC236}">
                  <a16:creationId xmlns:a16="http://schemas.microsoft.com/office/drawing/2014/main" id="{74EA9283-B37E-B741-6528-B56E466EA1BE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123" name="btfpColumnGapBlocker700070">
              <a:extLst>
                <a:ext uri="{FF2B5EF4-FFF2-40B4-BE49-F238E27FC236}">
                  <a16:creationId xmlns:a16="http://schemas.microsoft.com/office/drawing/2014/main" id="{B036B06B-251E-6400-A2E5-1D23AA256E7D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cxnSp>
          <p:nvCxnSpPr>
            <p:cNvPr id="121" name="btfpColumnIndicator367893">
              <a:extLst>
                <a:ext uri="{FF2B5EF4-FFF2-40B4-BE49-F238E27FC236}">
                  <a16:creationId xmlns:a16="http://schemas.microsoft.com/office/drawing/2014/main" id="{ACA7B74F-F698-D7D7-EF65-A5CF0BFA07FE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btfpColumnIndicator141746">
              <a:extLst>
                <a:ext uri="{FF2B5EF4-FFF2-40B4-BE49-F238E27FC236}">
                  <a16:creationId xmlns:a16="http://schemas.microsoft.com/office/drawing/2014/main" id="{DAB61622-6ACB-1CFB-4D0D-190D2DAFABDF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96ADACF-541C-A51A-ECF9-505DB7D4A030}"/>
              </a:ext>
            </a:extLst>
          </p:cNvPr>
          <p:cNvSpPr txBox="1">
            <a:spLocks/>
          </p:cNvSpPr>
          <p:nvPr/>
        </p:nvSpPr>
        <p:spPr bwMode="gray">
          <a:xfrm>
            <a:off x="334963" y="56649"/>
            <a:ext cx="3817935" cy="74383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CC0000"/>
                </a:solidFill>
              </a14:hiddenFill>
            </a:ext>
          </a:extLst>
        </p:spPr>
        <p:txBody>
          <a:bodyPr vert="horz" lIns="36000" tIns="36000" rIns="36000" bIns="72000" rtlCol="0" anchor="b">
            <a:noAutofit/>
          </a:bodyPr>
          <a:lstStyle>
            <a:lvl1pPr>
              <a:lnSpc>
                <a:spcPct val="100000"/>
              </a:lnSpc>
              <a:spcBef>
                <a:spcPct val="0"/>
              </a:spcBef>
              <a:buNone/>
              <a:defRPr sz="2000" b="1" spc="3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7800" marR="0" lvl="0" indent="-177800" algn="l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10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EXECUTIVE SUMMARY</a:t>
            </a:r>
          </a:p>
        </p:txBody>
      </p:sp>
      <p:grpSp>
        <p:nvGrpSpPr>
          <p:cNvPr id="45" name="btfpIcon279699">
            <a:extLst>
              <a:ext uri="{FF2B5EF4-FFF2-40B4-BE49-F238E27FC236}">
                <a16:creationId xmlns:a16="http://schemas.microsoft.com/office/drawing/2014/main" id="{D24D470A-ED71-87D3-F291-A7701F91E88F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330200" y="8635306"/>
            <a:ext cx="640080" cy="640081"/>
            <a:chOff x="-6197776" y="7577813"/>
            <a:chExt cx="540544" cy="540545"/>
          </a:xfrm>
        </p:grpSpPr>
        <p:sp>
          <p:nvSpPr>
            <p:cNvPr id="46" name="btfpIconCircle279699">
              <a:extLst>
                <a:ext uri="{FF2B5EF4-FFF2-40B4-BE49-F238E27FC236}">
                  <a16:creationId xmlns:a16="http://schemas.microsoft.com/office/drawing/2014/main" id="{73B069B8-E8E0-61D1-D74E-C134FE57E82A}"/>
                </a:ext>
              </a:extLst>
            </p:cNvPr>
            <p:cNvSpPr>
              <a:spLocks/>
            </p:cNvSpPr>
            <p:nvPr/>
          </p:nvSpPr>
          <p:spPr bwMode="gray">
            <a:xfrm>
              <a:off x="-6197776" y="7577813"/>
              <a:ext cx="540544" cy="540544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47" name="btfpIconLines279699">
              <a:extLst>
                <a:ext uri="{FF2B5EF4-FFF2-40B4-BE49-F238E27FC236}">
                  <a16:creationId xmlns:a16="http://schemas.microsoft.com/office/drawing/2014/main" id="{EFEC3A57-C889-E796-E576-851326E1E67B}"/>
                </a:ext>
              </a:extLst>
            </p:cNvPr>
            <p:cNvPicPr>
              <a:picLocks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-6197776" y="7577814"/>
              <a:ext cx="540544" cy="540544"/>
            </a:xfrm>
            <a:prstGeom prst="rect">
              <a:avLst/>
            </a:prstGeom>
          </p:spPr>
        </p:pic>
      </p:grpSp>
      <p:grpSp>
        <p:nvGrpSpPr>
          <p:cNvPr id="48" name="btfpIcon538786">
            <a:extLst>
              <a:ext uri="{FF2B5EF4-FFF2-40B4-BE49-F238E27FC236}">
                <a16:creationId xmlns:a16="http://schemas.microsoft.com/office/drawing/2014/main" id="{2ED24679-F96C-972C-1DB5-549A48510857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330200" y="9402390"/>
            <a:ext cx="640080" cy="640080"/>
            <a:chOff x="-5769989" y="8223620"/>
            <a:chExt cx="540544" cy="540544"/>
          </a:xfrm>
        </p:grpSpPr>
        <p:sp>
          <p:nvSpPr>
            <p:cNvPr id="49" name="btfpIconCircle538786">
              <a:extLst>
                <a:ext uri="{FF2B5EF4-FFF2-40B4-BE49-F238E27FC236}">
                  <a16:creationId xmlns:a16="http://schemas.microsoft.com/office/drawing/2014/main" id="{9C0AB61D-9356-6231-FF0E-9F68ACDEE611}"/>
                </a:ext>
              </a:extLst>
            </p:cNvPr>
            <p:cNvSpPr>
              <a:spLocks/>
            </p:cNvSpPr>
            <p:nvPr/>
          </p:nvSpPr>
          <p:spPr bwMode="gray">
            <a:xfrm>
              <a:off x="-5769989" y="8223620"/>
              <a:ext cx="540544" cy="540544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50" name="btfpIconLines538786">
              <a:extLst>
                <a:ext uri="{FF2B5EF4-FFF2-40B4-BE49-F238E27FC236}">
                  <a16:creationId xmlns:a16="http://schemas.microsoft.com/office/drawing/2014/main" id="{4DD857A4-CF3B-0AAD-275C-371BF8431FCA}"/>
                </a:ext>
              </a:extLst>
            </p:cNvPr>
            <p:cNvPicPr>
              <a:picLocks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-5769989" y="8223620"/>
              <a:ext cx="540544" cy="540544"/>
            </a:xfrm>
            <a:prstGeom prst="rect">
              <a:avLst/>
            </a:prstGeom>
          </p:spPr>
        </p:pic>
      </p:grpSp>
      <p:grpSp>
        <p:nvGrpSpPr>
          <p:cNvPr id="51" name="btfpIcon137377">
            <a:extLst>
              <a:ext uri="{FF2B5EF4-FFF2-40B4-BE49-F238E27FC236}">
                <a16:creationId xmlns:a16="http://schemas.microsoft.com/office/drawing/2014/main" id="{992F5B2C-C39D-F8ED-9C22-9D31FB7994FF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330200" y="10169470"/>
            <a:ext cx="640080" cy="640080"/>
            <a:chOff x="-5346464" y="8868006"/>
            <a:chExt cx="540544" cy="540544"/>
          </a:xfrm>
        </p:grpSpPr>
        <p:sp>
          <p:nvSpPr>
            <p:cNvPr id="52" name="btfpIconCircle137377">
              <a:extLst>
                <a:ext uri="{FF2B5EF4-FFF2-40B4-BE49-F238E27FC236}">
                  <a16:creationId xmlns:a16="http://schemas.microsoft.com/office/drawing/2014/main" id="{6A9E7EDA-C7CC-00E5-0C29-C24A8A079485}"/>
                </a:ext>
              </a:extLst>
            </p:cNvPr>
            <p:cNvSpPr>
              <a:spLocks/>
            </p:cNvSpPr>
            <p:nvPr/>
          </p:nvSpPr>
          <p:spPr bwMode="gray">
            <a:xfrm>
              <a:off x="-5346464" y="8868006"/>
              <a:ext cx="540544" cy="540544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53" name="btfpIconLines137377">
              <a:extLst>
                <a:ext uri="{FF2B5EF4-FFF2-40B4-BE49-F238E27FC236}">
                  <a16:creationId xmlns:a16="http://schemas.microsoft.com/office/drawing/2014/main" id="{DEAB95EC-4376-1C67-7751-0FB40952241F}"/>
                </a:ext>
              </a:extLst>
            </p:cNvPr>
            <p:cNvPicPr>
              <a:picLocks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-5346464" y="8868006"/>
              <a:ext cx="540544" cy="540544"/>
            </a:xfrm>
            <a:prstGeom prst="rect">
              <a:avLst/>
            </a:prstGeom>
          </p:spPr>
        </p:pic>
      </p:grpSp>
      <p:grpSp>
        <p:nvGrpSpPr>
          <p:cNvPr id="55" name="btfpIcon165785">
            <a:extLst>
              <a:ext uri="{FF2B5EF4-FFF2-40B4-BE49-F238E27FC236}">
                <a16:creationId xmlns:a16="http://schemas.microsoft.com/office/drawing/2014/main" id="{A2AEC98F-6AD6-151D-078D-21C4C0B7A832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330200" y="11703627"/>
            <a:ext cx="640080" cy="640081"/>
            <a:chOff x="-2306639" y="8890583"/>
            <a:chExt cx="540544" cy="540545"/>
          </a:xfrm>
        </p:grpSpPr>
        <p:sp>
          <p:nvSpPr>
            <p:cNvPr id="56" name="btfpIconCircle165785">
              <a:extLst>
                <a:ext uri="{FF2B5EF4-FFF2-40B4-BE49-F238E27FC236}">
                  <a16:creationId xmlns:a16="http://schemas.microsoft.com/office/drawing/2014/main" id="{AE21CDB4-35A6-EDF0-F44E-D03C2B5D770F}"/>
                </a:ext>
              </a:extLst>
            </p:cNvPr>
            <p:cNvSpPr>
              <a:spLocks/>
            </p:cNvSpPr>
            <p:nvPr/>
          </p:nvSpPr>
          <p:spPr bwMode="gray">
            <a:xfrm>
              <a:off x="-2306639" y="8890583"/>
              <a:ext cx="540544" cy="540544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57" name="btfpIconLines165785">
              <a:extLst>
                <a:ext uri="{FF2B5EF4-FFF2-40B4-BE49-F238E27FC236}">
                  <a16:creationId xmlns:a16="http://schemas.microsoft.com/office/drawing/2014/main" id="{8422E7F5-691E-F068-042C-F21870DA59A3}"/>
                </a:ext>
              </a:extLst>
            </p:cNvPr>
            <p:cNvPicPr>
              <a:picLocks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-2306639" y="8890584"/>
              <a:ext cx="540544" cy="540544"/>
            </a:xfrm>
            <a:prstGeom prst="rect">
              <a:avLst/>
            </a:prstGeom>
          </p:spPr>
        </p:pic>
      </p:grpSp>
      <p:grpSp>
        <p:nvGrpSpPr>
          <p:cNvPr id="58" name="btfpIcon664375">
            <a:extLst>
              <a:ext uri="{FF2B5EF4-FFF2-40B4-BE49-F238E27FC236}">
                <a16:creationId xmlns:a16="http://schemas.microsoft.com/office/drawing/2014/main" id="{34D5A275-4C55-D0F3-2D6B-3925C235BD15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330200" y="12470712"/>
            <a:ext cx="640080" cy="640080"/>
            <a:chOff x="-1867194" y="9495952"/>
            <a:chExt cx="540544" cy="540544"/>
          </a:xfrm>
        </p:grpSpPr>
        <p:sp>
          <p:nvSpPr>
            <p:cNvPr id="59" name="btfpIconCircle664375">
              <a:extLst>
                <a:ext uri="{FF2B5EF4-FFF2-40B4-BE49-F238E27FC236}">
                  <a16:creationId xmlns:a16="http://schemas.microsoft.com/office/drawing/2014/main" id="{02B3958F-1783-B023-D79D-4B56A9E9FD20}"/>
                </a:ext>
              </a:extLst>
            </p:cNvPr>
            <p:cNvSpPr>
              <a:spLocks/>
            </p:cNvSpPr>
            <p:nvPr/>
          </p:nvSpPr>
          <p:spPr bwMode="gray">
            <a:xfrm>
              <a:off x="-1867194" y="9495952"/>
              <a:ext cx="540544" cy="540544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60" name="btfpIconLines664375">
              <a:extLst>
                <a:ext uri="{FF2B5EF4-FFF2-40B4-BE49-F238E27FC236}">
                  <a16:creationId xmlns:a16="http://schemas.microsoft.com/office/drawing/2014/main" id="{2E1E775A-05BB-2AC9-A2FE-8850144E07F3}"/>
                </a:ext>
              </a:extLst>
            </p:cNvPr>
            <p:cNvPicPr>
              <a:picLocks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-1867194" y="9495952"/>
              <a:ext cx="540544" cy="540544"/>
            </a:xfrm>
            <a:prstGeom prst="rect">
              <a:avLst/>
            </a:prstGeom>
          </p:spPr>
        </p:pic>
      </p:grpSp>
      <p:grpSp>
        <p:nvGrpSpPr>
          <p:cNvPr id="61" name="btfpIcon262966">
            <a:extLst>
              <a:ext uri="{FF2B5EF4-FFF2-40B4-BE49-F238E27FC236}">
                <a16:creationId xmlns:a16="http://schemas.microsoft.com/office/drawing/2014/main" id="{02F83040-33AB-4B6B-6045-87949108B2CB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330200" y="14004872"/>
            <a:ext cx="640080" cy="640080"/>
            <a:chOff x="1145936" y="9532645"/>
            <a:chExt cx="540544" cy="540544"/>
          </a:xfrm>
        </p:grpSpPr>
        <p:sp>
          <p:nvSpPr>
            <p:cNvPr id="62" name="btfpIconCircle262966">
              <a:extLst>
                <a:ext uri="{FF2B5EF4-FFF2-40B4-BE49-F238E27FC236}">
                  <a16:creationId xmlns:a16="http://schemas.microsoft.com/office/drawing/2014/main" id="{D0A82107-0B49-64E0-9F99-9F77BF2C23D4}"/>
                </a:ext>
              </a:extLst>
            </p:cNvPr>
            <p:cNvSpPr>
              <a:spLocks/>
            </p:cNvSpPr>
            <p:nvPr/>
          </p:nvSpPr>
          <p:spPr bwMode="gray">
            <a:xfrm>
              <a:off x="1145936" y="9532645"/>
              <a:ext cx="540544" cy="540544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63" name="btfpIconLines262966">
              <a:extLst>
                <a:ext uri="{FF2B5EF4-FFF2-40B4-BE49-F238E27FC236}">
                  <a16:creationId xmlns:a16="http://schemas.microsoft.com/office/drawing/2014/main" id="{B1B269E3-569F-CDB1-E093-F1BE5645CB35}"/>
                </a:ext>
              </a:extLst>
            </p:cNvPr>
            <p:cNvPicPr>
              <a:picLocks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145936" y="9532645"/>
              <a:ext cx="540544" cy="540544"/>
            </a:xfrm>
            <a:prstGeom prst="rect">
              <a:avLst/>
            </a:prstGeom>
          </p:spPr>
        </p:pic>
      </p:grpSp>
      <p:grpSp>
        <p:nvGrpSpPr>
          <p:cNvPr id="64" name="btfpIcon184482">
            <a:extLst>
              <a:ext uri="{FF2B5EF4-FFF2-40B4-BE49-F238E27FC236}">
                <a16:creationId xmlns:a16="http://schemas.microsoft.com/office/drawing/2014/main" id="{8544B6E9-6329-B9E5-3C64-97713ABBAFB8}"/>
              </a:ext>
            </a:extLst>
          </p:cNvPr>
          <p:cNvGrpSpPr>
            <a:grpSpLocks noChangeAspect="1"/>
          </p:cNvGrpSpPr>
          <p:nvPr>
            <p:custDataLst>
              <p:tags r:id="rId9"/>
            </p:custDataLst>
          </p:nvPr>
        </p:nvGrpSpPr>
        <p:grpSpPr>
          <a:xfrm>
            <a:off x="330200" y="14771953"/>
            <a:ext cx="640080" cy="640080"/>
            <a:chOff x="1573724" y="10184605"/>
            <a:chExt cx="540544" cy="540544"/>
          </a:xfrm>
        </p:grpSpPr>
        <p:sp>
          <p:nvSpPr>
            <p:cNvPr id="65" name="btfpIconCircle184482">
              <a:extLst>
                <a:ext uri="{FF2B5EF4-FFF2-40B4-BE49-F238E27FC236}">
                  <a16:creationId xmlns:a16="http://schemas.microsoft.com/office/drawing/2014/main" id="{DD676936-F2FF-C326-7365-D17D11A0F4F7}"/>
                </a:ext>
              </a:extLst>
            </p:cNvPr>
            <p:cNvSpPr>
              <a:spLocks/>
            </p:cNvSpPr>
            <p:nvPr/>
          </p:nvSpPr>
          <p:spPr bwMode="gray">
            <a:xfrm>
              <a:off x="1573724" y="10184605"/>
              <a:ext cx="540544" cy="540544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66" name="btfpIconLines184482">
              <a:extLst>
                <a:ext uri="{FF2B5EF4-FFF2-40B4-BE49-F238E27FC236}">
                  <a16:creationId xmlns:a16="http://schemas.microsoft.com/office/drawing/2014/main" id="{4B3E9551-EA08-F4E8-F13A-30DDACF4109C}"/>
                </a:ext>
              </a:extLst>
            </p:cNvPr>
            <p:cNvPicPr>
              <a:picLocks/>
            </p:cNvPicPr>
            <p:nvPr/>
          </p:nvPicPr>
          <p:blipFill>
            <a:blip r:embed="rId26"/>
            <a:stretch>
              <a:fillRect/>
            </a:stretch>
          </p:blipFill>
          <p:spPr>
            <a:xfrm>
              <a:off x="1573724" y="10184605"/>
              <a:ext cx="540544" cy="540544"/>
            </a:xfrm>
            <a:prstGeom prst="rect">
              <a:avLst/>
            </a:prstGeom>
          </p:spPr>
        </p:pic>
      </p:grpSp>
      <p:grpSp>
        <p:nvGrpSpPr>
          <p:cNvPr id="67" name="btfpIcon386122">
            <a:extLst>
              <a:ext uri="{FF2B5EF4-FFF2-40B4-BE49-F238E27FC236}">
                <a16:creationId xmlns:a16="http://schemas.microsoft.com/office/drawing/2014/main" id="{93901F1B-138F-2937-8839-946892C1800A}"/>
              </a:ext>
            </a:extLst>
          </p:cNvPr>
          <p:cNvGrpSpPr>
            <a:grpSpLocks noChangeAspect="1"/>
          </p:cNvGrpSpPr>
          <p:nvPr>
            <p:custDataLst>
              <p:tags r:id="rId10"/>
            </p:custDataLst>
          </p:nvPr>
        </p:nvGrpSpPr>
        <p:grpSpPr>
          <a:xfrm>
            <a:off x="330198" y="15539033"/>
            <a:ext cx="640081" cy="640080"/>
            <a:chOff x="1997251" y="10824594"/>
            <a:chExt cx="540545" cy="540544"/>
          </a:xfrm>
        </p:grpSpPr>
        <p:sp>
          <p:nvSpPr>
            <p:cNvPr id="68" name="btfpIconCircle386122">
              <a:extLst>
                <a:ext uri="{FF2B5EF4-FFF2-40B4-BE49-F238E27FC236}">
                  <a16:creationId xmlns:a16="http://schemas.microsoft.com/office/drawing/2014/main" id="{A9E186B4-1A57-0AFA-877C-6D1CA7516DE6}"/>
                </a:ext>
              </a:extLst>
            </p:cNvPr>
            <p:cNvSpPr>
              <a:spLocks/>
            </p:cNvSpPr>
            <p:nvPr/>
          </p:nvSpPr>
          <p:spPr bwMode="gray">
            <a:xfrm>
              <a:off x="1997251" y="10824594"/>
              <a:ext cx="540544" cy="540544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69" name="btfpIconLines386122">
              <a:extLst>
                <a:ext uri="{FF2B5EF4-FFF2-40B4-BE49-F238E27FC236}">
                  <a16:creationId xmlns:a16="http://schemas.microsoft.com/office/drawing/2014/main" id="{DF99FA86-4B71-610F-410A-ACC08D2DC732}"/>
                </a:ext>
              </a:extLst>
            </p:cNvPr>
            <p:cNvPicPr>
              <a:picLocks/>
            </p:cNvPicPr>
            <p:nvPr/>
          </p:nvPicPr>
          <p:blipFill>
            <a:blip r:embed="rId27"/>
            <a:stretch>
              <a:fillRect/>
            </a:stretch>
          </p:blipFill>
          <p:spPr>
            <a:xfrm>
              <a:off x="1997252" y="10824594"/>
              <a:ext cx="540544" cy="540544"/>
            </a:xfrm>
            <a:prstGeom prst="rect">
              <a:avLst/>
            </a:prstGeom>
          </p:spPr>
        </p:pic>
      </p:grpSp>
      <p:grpSp>
        <p:nvGrpSpPr>
          <p:cNvPr id="99" name="btfpIcon681716">
            <a:extLst>
              <a:ext uri="{FF2B5EF4-FFF2-40B4-BE49-F238E27FC236}">
                <a16:creationId xmlns:a16="http://schemas.microsoft.com/office/drawing/2014/main" id="{DE3744E7-4E3A-7E8E-91E0-091BC84DFC64}"/>
              </a:ext>
            </a:extLst>
          </p:cNvPr>
          <p:cNvGrpSpPr>
            <a:grpSpLocks noChangeAspect="1"/>
          </p:cNvGrpSpPr>
          <p:nvPr>
            <p:custDataLst>
              <p:tags r:id="rId11"/>
            </p:custDataLst>
          </p:nvPr>
        </p:nvGrpSpPr>
        <p:grpSpPr>
          <a:xfrm>
            <a:off x="330200" y="7843290"/>
            <a:ext cx="665018" cy="665018"/>
            <a:chOff x="-12319581" y="13328792"/>
            <a:chExt cx="1081088" cy="1081088"/>
          </a:xfrm>
          <a:noFill/>
        </p:grpSpPr>
        <p:sp>
          <p:nvSpPr>
            <p:cNvPr id="100" name="btfpIconCircle681716">
              <a:extLst>
                <a:ext uri="{FF2B5EF4-FFF2-40B4-BE49-F238E27FC236}">
                  <a16:creationId xmlns:a16="http://schemas.microsoft.com/office/drawing/2014/main" id="{038E9A6D-646B-8FA7-ACF4-6830D907F536}"/>
                </a:ext>
              </a:extLst>
            </p:cNvPr>
            <p:cNvSpPr>
              <a:spLocks/>
            </p:cNvSpPr>
            <p:nvPr/>
          </p:nvSpPr>
          <p:spPr bwMode="gray">
            <a:xfrm>
              <a:off x="-12319581" y="13328792"/>
              <a:ext cx="1081088" cy="1081088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01" name="btfpIconLines681716">
              <a:extLst>
                <a:ext uri="{FF2B5EF4-FFF2-40B4-BE49-F238E27FC236}">
                  <a16:creationId xmlns:a16="http://schemas.microsoft.com/office/drawing/2014/main" id="{E5BF536D-1E56-8EAE-0CF2-62823E7D3A14}"/>
                </a:ext>
              </a:extLst>
            </p:cNvPr>
            <p:cNvPicPr>
              <a:picLocks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-12319581" y="13328792"/>
              <a:ext cx="1081088" cy="1081088"/>
            </a:xfrm>
            <a:prstGeom prst="rect">
              <a:avLst/>
            </a:prstGeom>
            <a:grpFill/>
          </p:spPr>
        </p:pic>
      </p:grpSp>
      <p:grpSp>
        <p:nvGrpSpPr>
          <p:cNvPr id="103" name="btfpIcon796065">
            <a:extLst>
              <a:ext uri="{FF2B5EF4-FFF2-40B4-BE49-F238E27FC236}">
                <a16:creationId xmlns:a16="http://schemas.microsoft.com/office/drawing/2014/main" id="{FEFD3CFB-11D3-A9C6-F358-885FF0AE41CE}"/>
              </a:ext>
            </a:extLst>
          </p:cNvPr>
          <p:cNvGrpSpPr>
            <a:grpSpLocks noChangeAspect="1"/>
          </p:cNvGrpSpPr>
          <p:nvPr>
            <p:custDataLst>
              <p:tags r:id="rId12"/>
            </p:custDataLst>
          </p:nvPr>
        </p:nvGrpSpPr>
        <p:grpSpPr>
          <a:xfrm>
            <a:off x="330200" y="6911618"/>
            <a:ext cx="804672" cy="804672"/>
            <a:chOff x="4015169" y="12671455"/>
            <a:chExt cx="1081088" cy="1081088"/>
          </a:xfrm>
          <a:noFill/>
        </p:grpSpPr>
        <p:sp>
          <p:nvSpPr>
            <p:cNvPr id="104" name="btfpIconCircle796065">
              <a:extLst>
                <a:ext uri="{FF2B5EF4-FFF2-40B4-BE49-F238E27FC236}">
                  <a16:creationId xmlns:a16="http://schemas.microsoft.com/office/drawing/2014/main" id="{F519C618-F01F-8C2D-2EB0-E6A4F4643526}"/>
                </a:ext>
              </a:extLst>
            </p:cNvPr>
            <p:cNvSpPr>
              <a:spLocks/>
            </p:cNvSpPr>
            <p:nvPr/>
          </p:nvSpPr>
          <p:spPr bwMode="gray">
            <a:xfrm>
              <a:off x="4015169" y="12671455"/>
              <a:ext cx="1081088" cy="1081088"/>
            </a:xfrm>
            <a:prstGeom prst="ellipse">
              <a:avLst/>
            </a:prstGeom>
            <a:grpFill/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05" name="btfpIconLines796065">
              <a:extLst>
                <a:ext uri="{FF2B5EF4-FFF2-40B4-BE49-F238E27FC236}">
                  <a16:creationId xmlns:a16="http://schemas.microsoft.com/office/drawing/2014/main" id="{5DE0C11D-D610-B644-282D-BBD32806198F}"/>
                </a:ext>
              </a:extLst>
            </p:cNvPr>
            <p:cNvPicPr>
              <a:picLocks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4015169" y="12671455"/>
              <a:ext cx="1081088" cy="1081088"/>
            </a:xfrm>
            <a:prstGeom prst="rect">
              <a:avLst/>
            </a:prstGeom>
            <a:grpFill/>
          </p:spPr>
        </p:pic>
      </p:grpSp>
      <p:grpSp>
        <p:nvGrpSpPr>
          <p:cNvPr id="109" name="btfpIcon388391">
            <a:extLst>
              <a:ext uri="{FF2B5EF4-FFF2-40B4-BE49-F238E27FC236}">
                <a16:creationId xmlns:a16="http://schemas.microsoft.com/office/drawing/2014/main" id="{472AEC5A-95A3-2F23-9F9D-EC16D0E51066}"/>
              </a:ext>
            </a:extLst>
          </p:cNvPr>
          <p:cNvGrpSpPr>
            <a:grpSpLocks noChangeAspect="1"/>
          </p:cNvGrpSpPr>
          <p:nvPr>
            <p:custDataLst>
              <p:tags r:id="rId13"/>
            </p:custDataLst>
          </p:nvPr>
        </p:nvGrpSpPr>
        <p:grpSpPr>
          <a:xfrm>
            <a:off x="330200" y="16306113"/>
            <a:ext cx="640080" cy="640080"/>
            <a:chOff x="330200" y="16306113"/>
            <a:chExt cx="640080" cy="640080"/>
          </a:xfrm>
        </p:grpSpPr>
        <p:sp>
          <p:nvSpPr>
            <p:cNvPr id="110" name="btfpIconCircle388391">
              <a:extLst>
                <a:ext uri="{FF2B5EF4-FFF2-40B4-BE49-F238E27FC236}">
                  <a16:creationId xmlns:a16="http://schemas.microsoft.com/office/drawing/2014/main" id="{F3330B9F-F2EB-B289-4AA8-E64A851C88A8}"/>
                </a:ext>
              </a:extLst>
            </p:cNvPr>
            <p:cNvSpPr>
              <a:spLocks/>
            </p:cNvSpPr>
            <p:nvPr/>
          </p:nvSpPr>
          <p:spPr bwMode="gray">
            <a:xfrm>
              <a:off x="330200" y="16306113"/>
              <a:ext cx="640080" cy="64008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11" name="btfpIconLines388391">
              <a:extLst>
                <a:ext uri="{FF2B5EF4-FFF2-40B4-BE49-F238E27FC236}">
                  <a16:creationId xmlns:a16="http://schemas.microsoft.com/office/drawing/2014/main" id="{6DF1A915-7510-12DF-9D49-BA74E7C969C7}"/>
                </a:ext>
              </a:extLst>
            </p:cNvPr>
            <p:cNvPicPr>
              <a:picLocks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330200" y="16306113"/>
              <a:ext cx="640080" cy="640080"/>
            </a:xfrm>
            <a:prstGeom prst="rect">
              <a:avLst/>
            </a:prstGeom>
          </p:spPr>
        </p:pic>
      </p:grpSp>
      <p:grpSp>
        <p:nvGrpSpPr>
          <p:cNvPr id="112" name="btfpIcon127290">
            <a:extLst>
              <a:ext uri="{FF2B5EF4-FFF2-40B4-BE49-F238E27FC236}">
                <a16:creationId xmlns:a16="http://schemas.microsoft.com/office/drawing/2014/main" id="{BB597714-EAED-A11F-1C20-048F8106B070}"/>
              </a:ext>
            </a:extLst>
          </p:cNvPr>
          <p:cNvGrpSpPr>
            <a:grpSpLocks noChangeAspect="1"/>
          </p:cNvGrpSpPr>
          <p:nvPr>
            <p:custDataLst>
              <p:tags r:id="rId14"/>
            </p:custDataLst>
          </p:nvPr>
        </p:nvGrpSpPr>
        <p:grpSpPr>
          <a:xfrm>
            <a:off x="330200" y="13237792"/>
            <a:ext cx="640080" cy="640080"/>
            <a:chOff x="330200" y="13237792"/>
            <a:chExt cx="640080" cy="640080"/>
          </a:xfrm>
        </p:grpSpPr>
        <p:sp>
          <p:nvSpPr>
            <p:cNvPr id="113" name="btfpIconCircle127290">
              <a:extLst>
                <a:ext uri="{FF2B5EF4-FFF2-40B4-BE49-F238E27FC236}">
                  <a16:creationId xmlns:a16="http://schemas.microsoft.com/office/drawing/2014/main" id="{F227196E-3190-344F-8928-EAA512EDD12C}"/>
                </a:ext>
              </a:extLst>
            </p:cNvPr>
            <p:cNvSpPr>
              <a:spLocks/>
            </p:cNvSpPr>
            <p:nvPr/>
          </p:nvSpPr>
          <p:spPr bwMode="gray">
            <a:xfrm>
              <a:off x="330200" y="13237792"/>
              <a:ext cx="640080" cy="64008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14" name="btfpIconLines127290">
              <a:extLst>
                <a:ext uri="{FF2B5EF4-FFF2-40B4-BE49-F238E27FC236}">
                  <a16:creationId xmlns:a16="http://schemas.microsoft.com/office/drawing/2014/main" id="{09DC916D-F422-8CAC-3415-38E2A83E0008}"/>
                </a:ext>
              </a:extLst>
            </p:cNvPr>
            <p:cNvPicPr>
              <a:picLocks/>
            </p:cNvPicPr>
            <p:nvPr/>
          </p:nvPicPr>
          <p:blipFill>
            <a:blip r:embed="rId31"/>
            <a:stretch>
              <a:fillRect/>
            </a:stretch>
          </p:blipFill>
          <p:spPr>
            <a:xfrm>
              <a:off x="330200" y="13237792"/>
              <a:ext cx="640080" cy="640080"/>
            </a:xfrm>
            <a:prstGeom prst="rect">
              <a:avLst/>
            </a:prstGeom>
          </p:spPr>
        </p:pic>
      </p:grpSp>
      <p:grpSp>
        <p:nvGrpSpPr>
          <p:cNvPr id="115" name="btfpIcon609148">
            <a:extLst>
              <a:ext uri="{FF2B5EF4-FFF2-40B4-BE49-F238E27FC236}">
                <a16:creationId xmlns:a16="http://schemas.microsoft.com/office/drawing/2014/main" id="{6FDF8FA6-0C82-1C43-364B-FCCC1C2B7FFA}"/>
              </a:ext>
            </a:extLst>
          </p:cNvPr>
          <p:cNvGrpSpPr>
            <a:grpSpLocks noChangeAspect="1"/>
          </p:cNvGrpSpPr>
          <p:nvPr>
            <p:custDataLst>
              <p:tags r:id="rId15"/>
            </p:custDataLst>
          </p:nvPr>
        </p:nvGrpSpPr>
        <p:grpSpPr>
          <a:xfrm>
            <a:off x="330200" y="10936550"/>
            <a:ext cx="640080" cy="640080"/>
            <a:chOff x="330200" y="10936550"/>
            <a:chExt cx="640080" cy="640080"/>
          </a:xfrm>
        </p:grpSpPr>
        <p:sp>
          <p:nvSpPr>
            <p:cNvPr id="116" name="btfpIconCircle609148">
              <a:extLst>
                <a:ext uri="{FF2B5EF4-FFF2-40B4-BE49-F238E27FC236}">
                  <a16:creationId xmlns:a16="http://schemas.microsoft.com/office/drawing/2014/main" id="{B708E7D5-B8E1-E11E-F42F-53104ABDCD01}"/>
                </a:ext>
              </a:extLst>
            </p:cNvPr>
            <p:cNvSpPr>
              <a:spLocks/>
            </p:cNvSpPr>
            <p:nvPr/>
          </p:nvSpPr>
          <p:spPr bwMode="gray">
            <a:xfrm>
              <a:off x="330200" y="10936550"/>
              <a:ext cx="640080" cy="640080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pic>
          <p:nvPicPr>
            <p:cNvPr id="117" name="btfpIconLines609148">
              <a:extLst>
                <a:ext uri="{FF2B5EF4-FFF2-40B4-BE49-F238E27FC236}">
                  <a16:creationId xmlns:a16="http://schemas.microsoft.com/office/drawing/2014/main" id="{E9EBF6C5-7E00-2030-2004-0CDCF057F685}"/>
                </a:ext>
              </a:extLst>
            </p:cNvPr>
            <p:cNvPicPr>
              <a:picLocks/>
            </p:cNvPicPr>
            <p:nvPr/>
          </p:nvPicPr>
          <p:blipFill>
            <a:blip r:embed="rId32"/>
            <a:stretch>
              <a:fillRect/>
            </a:stretch>
          </p:blipFill>
          <p:spPr>
            <a:xfrm>
              <a:off x="330200" y="10936550"/>
              <a:ext cx="640080" cy="640080"/>
            </a:xfrm>
            <a:prstGeom prst="rect">
              <a:avLst/>
            </a:prstGeom>
          </p:spPr>
        </p:pic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63A3C818-FFD9-154C-EAA0-D4EA9B26A886}"/>
              </a:ext>
            </a:extLst>
          </p:cNvPr>
          <p:cNvSpPr/>
          <p:nvPr/>
        </p:nvSpPr>
        <p:spPr bwMode="gray">
          <a:xfrm>
            <a:off x="330199" y="1592253"/>
            <a:ext cx="11531602" cy="615968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535CC-6AD2-4B64-E27A-8BCC4C5D9745}"/>
              </a:ext>
            </a:extLst>
          </p:cNvPr>
          <p:cNvSpPr txBox="1"/>
          <p:nvPr/>
        </p:nvSpPr>
        <p:spPr bwMode="gray">
          <a:xfrm>
            <a:off x="1141237" y="1654778"/>
            <a:ext cx="1379106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 impact and applicability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2307E0-9CEF-FFF6-6C5C-BEADAB7B0D67}"/>
              </a:ext>
            </a:extLst>
          </p:cNvPr>
          <p:cNvSpPr txBox="1"/>
          <p:nvPr/>
        </p:nvSpPr>
        <p:spPr bwMode="gray">
          <a:xfrm>
            <a:off x="3243805" y="1654778"/>
            <a:ext cx="2280296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Target AI capability assessment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B14BF3-4395-0C1E-50E1-899D6600A5D7}"/>
              </a:ext>
            </a:extLst>
          </p:cNvPr>
          <p:cNvSpPr txBox="1"/>
          <p:nvPr/>
        </p:nvSpPr>
        <p:spPr bwMode="gray">
          <a:xfrm>
            <a:off x="5682393" y="1654778"/>
            <a:ext cx="1549130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Competitive scan &amp; benchmarking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4C339B-C7AB-4525-DB61-FBE852038428}"/>
              </a:ext>
            </a:extLst>
          </p:cNvPr>
          <p:cNvSpPr txBox="1"/>
          <p:nvPr/>
        </p:nvSpPr>
        <p:spPr bwMode="gray">
          <a:xfrm>
            <a:off x="10185810" y="1654778"/>
            <a:ext cx="1610287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Future strategy and roadmap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938184-42B9-4045-6C10-3ED9046041A1}"/>
              </a:ext>
            </a:extLst>
          </p:cNvPr>
          <p:cNvSpPr txBox="1"/>
          <p:nvPr/>
        </p:nvSpPr>
        <p:spPr bwMode="gray">
          <a:xfrm>
            <a:off x="8042494" y="1654778"/>
            <a:ext cx="1554345" cy="503590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AI Tech Replicability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D648B29-5068-DF83-7A10-1639C99401D2}"/>
              </a:ext>
            </a:extLst>
          </p:cNvPr>
          <p:cNvCxnSpPr/>
          <p:nvPr/>
        </p:nvCxnSpPr>
        <p:spPr bwMode="gray">
          <a:xfrm>
            <a:off x="2647953" y="1634099"/>
            <a:ext cx="0" cy="4611030"/>
          </a:xfrm>
          <a:prstGeom prst="line">
            <a:avLst/>
          </a:prstGeom>
          <a:ln w="19050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5BE36A3-BF48-45B4-D9C6-ADAAE31E0D13}"/>
              </a:ext>
            </a:extLst>
          </p:cNvPr>
          <p:cNvCxnSpPr/>
          <p:nvPr/>
        </p:nvCxnSpPr>
        <p:spPr bwMode="gray">
          <a:xfrm>
            <a:off x="4952321" y="1634099"/>
            <a:ext cx="0" cy="4611030"/>
          </a:xfrm>
          <a:prstGeom prst="line">
            <a:avLst/>
          </a:prstGeom>
          <a:ln w="19050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9DE38CD-737A-3197-9EDF-7399EF240ACB}"/>
              </a:ext>
            </a:extLst>
          </p:cNvPr>
          <p:cNvCxnSpPr/>
          <p:nvPr/>
        </p:nvCxnSpPr>
        <p:spPr bwMode="gray">
          <a:xfrm>
            <a:off x="7256689" y="1634099"/>
            <a:ext cx="0" cy="4611030"/>
          </a:xfrm>
          <a:prstGeom prst="line">
            <a:avLst/>
          </a:prstGeom>
          <a:ln w="19050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4EFFD44-ACE3-4D4E-F3F4-4F0B56774BB5}"/>
              </a:ext>
            </a:extLst>
          </p:cNvPr>
          <p:cNvCxnSpPr/>
          <p:nvPr/>
        </p:nvCxnSpPr>
        <p:spPr bwMode="gray">
          <a:xfrm>
            <a:off x="9561057" y="1634099"/>
            <a:ext cx="0" cy="4611030"/>
          </a:xfrm>
          <a:prstGeom prst="line">
            <a:avLst/>
          </a:prstGeom>
          <a:ln w="19050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A0C6639-7D28-B8C5-6D6D-CE4E58D5096C}"/>
              </a:ext>
            </a:extLst>
          </p:cNvPr>
          <p:cNvSpPr txBox="1"/>
          <p:nvPr/>
        </p:nvSpPr>
        <p:spPr bwMode="gray">
          <a:xfrm>
            <a:off x="7384301" y="2382861"/>
            <a:ext cx="2137567" cy="32889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Prototype rival AI apps to test replicability: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Develop lightweight, AI-powered prototypes to assess how easily the target’s core technology can be replicated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Validate disruption hypotheses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Pressure-test the defensibility of the target’s solution by simulating similar capabilities with off-the-shelf or open-source models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Gauge use case traction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Use prototypes to explore real-world applicability, refine business cases, and spark meaningful client engagement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7057E9B-1EB7-293D-FF06-43F1331957B8}"/>
              </a:ext>
            </a:extLst>
          </p:cNvPr>
          <p:cNvSpPr txBox="1"/>
          <p:nvPr/>
        </p:nvSpPr>
        <p:spPr bwMode="gray">
          <a:xfrm>
            <a:off x="330200" y="2382861"/>
            <a:ext cx="2317752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marR="0" lvl="1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End-to-end AI impact assessment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: Evaluate how </a:t>
            </a:r>
            <a:r>
              <a:rPr kumimoji="0" lang="en-US" sz="11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GenAI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is reshaping the overall industry and each step of the customer journey and value chain</a:t>
            </a:r>
          </a:p>
          <a:p>
            <a:pPr marL="177800" marR="0" lvl="1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Future scope of AI integration: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Identify forward-looking use cases of AI, and integration pathways to inform long-term strategy and readiness</a:t>
            </a:r>
          </a:p>
          <a:p>
            <a:pPr marL="177800" marR="0" lvl="1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Adoption levers and barriers: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Assess key drivers, adoption hurdles, switching costs, and associated risks - alongside key emerging opportunities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172080-2C32-AD5D-81B9-58D64DB3AEC3}"/>
              </a:ext>
            </a:extLst>
          </p:cNvPr>
          <p:cNvSpPr txBox="1"/>
          <p:nvPr/>
        </p:nvSpPr>
        <p:spPr bwMode="gray">
          <a:xfrm>
            <a:off x="4952319" y="2382861"/>
            <a:ext cx="2287361" cy="3824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marR="0" lvl="1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Map the competitive landscape: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Build a clear view of how incumbents and disruptors—especially AI-native and agentic platforms</a:t>
            </a:r>
          </a:p>
          <a:p>
            <a:pPr marL="177800" marR="0" lvl="1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Benchmark AI capabilities: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Compare the target’s AI performance, innovation cadence, and customer traction against key competitors to gauge relative advantage</a:t>
            </a:r>
          </a:p>
          <a:p>
            <a:pPr marL="177800" marR="0" lvl="1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Track evolving dynamics: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Monitor how fast the sector AI ecosystem is shifting—new entrants, model upgrades, and shifting customer expectations — to inform go-forward strategy</a:t>
            </a:r>
          </a:p>
          <a:p>
            <a:pPr marL="3492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E945442-C8CD-699C-6670-B3D71CA76009}"/>
              </a:ext>
            </a:extLst>
          </p:cNvPr>
          <p:cNvSpPr txBox="1"/>
          <p:nvPr/>
        </p:nvSpPr>
        <p:spPr bwMode="gray">
          <a:xfrm>
            <a:off x="9649478" y="2382861"/>
            <a:ext cx="2212321" cy="3288968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Craft forward-looking strategy grounded in AI readiness: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Develop a future-facing roadmap aligned with the target’s current capabilities, market dynamics, and AI maturity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Align to market evolution: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Anticipate shifts in customer needs, technology trends, and competitive behavior to position the business for sustained differentiation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Define AI enablement path: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Outline clear, staged steps toward scalable AI integration—from quick wins to long-term transformation levers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562463-62EF-08EF-0B37-08906F8C66C6}"/>
              </a:ext>
            </a:extLst>
          </p:cNvPr>
          <p:cNvSpPr txBox="1"/>
          <p:nvPr/>
        </p:nvSpPr>
        <p:spPr bwMode="gray">
          <a:xfrm>
            <a:off x="2556926" y="2382861"/>
            <a:ext cx="2394136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marR="0" lvl="1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Evaluate existing AI capabilities and offerings: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Assessing depth and breadth of the target’s current AI solutions across products, se</a:t>
            </a:r>
            <a:r>
              <a:rPr lang="en-US" sz="1100">
                <a:solidFill>
                  <a:srgbClr val="000000"/>
                </a:solidFill>
                <a:latin typeface="Arial"/>
              </a:rPr>
              <a:t>rvices, and internal workflows</a:t>
            </a:r>
          </a:p>
          <a:p>
            <a:pPr marL="177800" marR="0" lvl="1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Benchmark target against peers and best-in-class: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Compare the target’s AI maturity, innovation velocity, and talent base with industry benchmarks to surface strengths and gaps</a:t>
            </a:r>
          </a:p>
          <a:p>
            <a:pPr marL="177800" marR="0" lvl="1" indent="0" algn="l" defTabSz="914400" rtl="0" eaLnBrk="1" fontAlgn="auto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Tech and infrastructure readiness: </a:t>
            </a:r>
            <a:r>
              <a:rPr kumimoji="0" lang="en-US" sz="11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Review AI architecture, tooling stack, data pipelines, and scalability to gauge robustness and future-fit potential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6898816-0FC7-19F5-E541-515032263275}"/>
              </a:ext>
            </a:extLst>
          </p:cNvPr>
          <p:cNvSpPr/>
          <p:nvPr/>
        </p:nvSpPr>
        <p:spPr bwMode="gray">
          <a:xfrm>
            <a:off x="10" y="290567"/>
            <a:ext cx="12192200" cy="813483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tx1">
                  <a:alpha val="20000"/>
                </a:schemeClr>
              </a:gs>
            </a:gsLst>
            <a:lin ang="5400000" scaled="1"/>
            <a:tileRect/>
          </a:gra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0" name="Picture528397" descr="A picture containing accessory&#10;&#10;Description automatically generated">
            <a:extLst>
              <a:ext uri="{FF2B5EF4-FFF2-40B4-BE49-F238E27FC236}">
                <a16:creationId xmlns:a16="http://schemas.microsoft.com/office/drawing/2014/main" id="{FCE8B1A5-C9F3-FF59-A0AD-CF85BADD8AB4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01" b="690"/>
          <a:stretch>
            <a:fillRect/>
          </a:stretch>
        </p:blipFill>
        <p:spPr>
          <a:xfrm rot="16200000">
            <a:off x="5543901" y="-5544016"/>
            <a:ext cx="1104175" cy="1219195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1BACBDB-516E-C2BA-533F-28FC56468468}"/>
              </a:ext>
            </a:extLst>
          </p:cNvPr>
          <p:cNvSpPr/>
          <p:nvPr/>
        </p:nvSpPr>
        <p:spPr bwMode="gray">
          <a:xfrm>
            <a:off x="10" y="1"/>
            <a:ext cx="11857025" cy="1104175"/>
          </a:xfrm>
          <a:prstGeom prst="rect">
            <a:avLst/>
          </a:prstGeom>
          <a:gradFill flip="none" rotWithShape="1">
            <a:gsLst>
              <a:gs pos="19000">
                <a:schemeClr val="tx1">
                  <a:alpha val="89000"/>
                </a:schemeClr>
              </a:gs>
              <a:gs pos="100000">
                <a:schemeClr val="tx1"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11" name="Graphic 10" descr="Artificial Intelligence outline">
            <a:extLst>
              <a:ext uri="{FF2B5EF4-FFF2-40B4-BE49-F238E27FC236}">
                <a16:creationId xmlns:a16="http://schemas.microsoft.com/office/drawing/2014/main" id="{C5CCA70C-3970-3269-A74C-9469D60D46B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34057" y="1629593"/>
            <a:ext cx="539477" cy="539477"/>
          </a:xfrm>
          <a:prstGeom prst="rect">
            <a:avLst/>
          </a:prstGeom>
        </p:spPr>
      </p:pic>
      <p:pic>
        <p:nvPicPr>
          <p:cNvPr id="23" name="Graphic 22" descr="Bullseye outline">
            <a:extLst>
              <a:ext uri="{FF2B5EF4-FFF2-40B4-BE49-F238E27FC236}">
                <a16:creationId xmlns:a16="http://schemas.microsoft.com/office/drawing/2014/main" id="{2EA9A0B6-A62B-84F0-7B8B-DBAF325D3A2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2672548" y="1620124"/>
            <a:ext cx="569536" cy="569536"/>
          </a:xfrm>
          <a:prstGeom prst="rect">
            <a:avLst/>
          </a:prstGeom>
        </p:spPr>
      </p:pic>
      <p:sp>
        <p:nvSpPr>
          <p:cNvPr id="139" name="Title 1">
            <a:extLst>
              <a:ext uri="{FF2B5EF4-FFF2-40B4-BE49-F238E27FC236}">
                <a16:creationId xmlns:a16="http://schemas.microsoft.com/office/drawing/2014/main" id="{2E5530EF-E666-4B26-0D0D-4CBDDC9234A1}"/>
              </a:ext>
            </a:extLst>
          </p:cNvPr>
          <p:cNvSpPr txBox="1">
            <a:spLocks/>
          </p:cNvSpPr>
          <p:nvPr/>
        </p:nvSpPr>
        <p:spPr>
          <a:xfrm>
            <a:off x="334963" y="359917"/>
            <a:ext cx="9888900" cy="539942"/>
          </a:xfrm>
          <a:prstGeom prst="rect">
            <a:avLst/>
          </a:prstGeom>
        </p:spPr>
        <p:txBody>
          <a:bodyPr vert="horz" wrap="square">
            <a:spAutoFit/>
          </a:bodyPr>
          <a:lstStyle>
            <a:lvl1pPr algn="l" defTabSz="711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/>
            <a:r>
              <a:rPr lang="en-US" sz="2800" b="1">
                <a:solidFill>
                  <a:srgbClr val="FFFFFF"/>
                </a:solidFill>
              </a:rPr>
              <a:t>BCN PEG Gen AI Offering</a:t>
            </a:r>
          </a:p>
        </p:txBody>
      </p:sp>
      <p:pic>
        <p:nvPicPr>
          <p:cNvPr id="143" name="Graphic 142" descr="Business Growth outline">
            <a:extLst>
              <a:ext uri="{FF2B5EF4-FFF2-40B4-BE49-F238E27FC236}">
                <a16:creationId xmlns:a16="http://schemas.microsoft.com/office/drawing/2014/main" id="{8E093553-F28B-2A32-BE39-ECEBA78AEC8F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019629" y="1633042"/>
            <a:ext cx="584620" cy="584620"/>
          </a:xfrm>
          <a:prstGeom prst="rect">
            <a:avLst/>
          </a:prstGeom>
        </p:spPr>
      </p:pic>
      <p:pic>
        <p:nvPicPr>
          <p:cNvPr id="149" name="Graphic 148" descr="Online Network outline">
            <a:extLst>
              <a:ext uri="{FF2B5EF4-FFF2-40B4-BE49-F238E27FC236}">
                <a16:creationId xmlns:a16="http://schemas.microsoft.com/office/drawing/2014/main" id="{57460EC8-27C1-9311-036B-9DEDF97E570F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7444891" y="1651095"/>
            <a:ext cx="511645" cy="511645"/>
          </a:xfrm>
          <a:prstGeom prst="rect">
            <a:avLst/>
          </a:prstGeom>
        </p:spPr>
      </p:pic>
      <p:pic>
        <p:nvPicPr>
          <p:cNvPr id="153" name="Graphic 152" descr="Gantt Chart with solid fill">
            <a:extLst>
              <a:ext uri="{FF2B5EF4-FFF2-40B4-BE49-F238E27FC236}">
                <a16:creationId xmlns:a16="http://schemas.microsoft.com/office/drawing/2014/main" id="{4CFF8676-81F6-C33E-10C0-5FCD3016E2D0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9541154" y="1555509"/>
            <a:ext cx="687644" cy="6876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8848356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BTFPCOLUMNGUIDE" val="Visible"/>
  <p:tag name="OFFICE" val="Boston"/>
  <p:tag name="MEKKOFORMATS" val="&lt;MekkoFormats&gt;&lt;NumberFormat DecimalSeparator=&quot;.&quot; ThousandSeparator=&quot;,&quot; NegativeNumberFormat=&quot;1&quot; /&gt;&lt;DateFormat CultureID=&quot;1033&quot; FormatString=&quot;M/d/yyyy&quot; /&gt;&lt;Font&gt;&lt;Output_Font_Name Default=&quot;Arial&quot; UsePPTTheme=&quot;True&quot; /&gt;&lt;/Font&gt;&lt;/MekkoFormats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ICONID" val="5bdbffe605fc9a5fa99cc649646401a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ICONID" val="dc1ec416bcd139c2de7ac8204345d9fd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True"/>
  <p:tag name="BTFPLAYOUTANCHORETOP" val="True"/>
  <p:tag name="BTFPLAYOUTANCHOREBOTTOM" val="False"/>
  <p:tag name="BTFPLAYOUTENABLED" val="0"/>
  <p:tag name="BTFPCENTERX" val="89.32039"/>
  <p:tag name="BTFPCENTERY" val="41.33333"/>
  <p:tag name="BTFPUNCROPPEDWIDTH" val="666.0593"/>
  <p:tag name="BTFPWIDTH" val="205.1395"/>
  <p:tag name="BTFPHEIGHT" val="960.0157"/>
  <p:tag name="BTFPUNCROPPEDHEIGHT" val="966.687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ANCHORELEFT" val="True"/>
  <p:tag name="BTFPLAYOUTANCHORERIGHT" val="True"/>
  <p:tag name="BTFPLAYOUTANCHORETOP" val="True"/>
  <p:tag name="BTFPLAYOUTANCHOREBOTTOM" val="False"/>
  <p:tag name="BTFPLAYOUTENABLED" val="0"/>
  <p:tag name="BTFPCENTERX" val="89.32039"/>
  <p:tag name="BTFPCENTERY" val="41.33333"/>
  <p:tag name="BTFPUNCROPPEDWIDTH" val="666.0593"/>
  <p:tag name="BTFPWIDTH" val="205.1395"/>
  <p:tag name="BTFPHEIGHT" val="960.0157"/>
  <p:tag name="BTFPUNCROPPEDHEIGHT" val="966.6879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4042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heme/theme1.xml><?xml version="1.0" encoding="utf-8"?>
<a:theme xmlns:a="http://schemas.openxmlformats.org/drawingml/2006/main" name="1_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56CF97D2-A744-43CA-AE15-0214FF29DAC4}" vid="{A64E784E-EE2A-4031-BBD4-3B52B2D870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D31C9910-C8A9-4032-B1E8-649AD4C59324}">
  <we:reference id="70ed8778-2a1c-4697-8cf0-5cf67c93b7b6" version="1.1.0.3" store="EXCatalog" storeType="EXCatalog"/>
  <we:alternateReferences/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E28C1D2031CE49B65EB9398B6665A4" ma:contentTypeVersion="16" ma:contentTypeDescription="Ein neues Dokument erstellen." ma:contentTypeScope="" ma:versionID="915be8ddf9203496dff81045837c2095">
  <xsd:schema xmlns:xsd="http://www.w3.org/2001/XMLSchema" xmlns:xs="http://www.w3.org/2001/XMLSchema" xmlns:p="http://schemas.microsoft.com/office/2006/metadata/properties" xmlns:ns2="024ef72b-9a44-443b-86c7-2b9b89248177" xmlns:ns3="df6b8441-aa16-4692-b757-547843ef6d58" xmlns:ns4="0e427f73-0d6a-4740-aee4-eea3ddf9cfe2" targetNamespace="http://schemas.microsoft.com/office/2006/metadata/properties" ma:root="true" ma:fieldsID="93e82e7d94d6100c07791c5c9fddab0b" ns2:_="" ns3:_="" ns4:_="">
    <xsd:import namespace="024ef72b-9a44-443b-86c7-2b9b89248177"/>
    <xsd:import namespace="df6b8441-aa16-4692-b757-547843ef6d58"/>
    <xsd:import namespace="0e427f73-0d6a-4740-aee4-eea3ddf9cf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4ef72b-9a44-443b-86c7-2b9b892481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4b166abb-7d38-406f-9233-2f33b10aef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6b8441-aa16-4692-b757-547843ef6d5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27f73-0d6a-4740-aee4-eea3ddf9cfe2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a85ec8ad-9b94-48bf-98e4-b3da507f3f23}" ma:internalName="TaxCatchAll" ma:showField="CatchAllData" ma:web="df6b8441-aa16-4692-b757-547843ef6d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8E3FDD-F0A4-4844-9D40-FD90550EE825}">
  <ds:schemaRefs>
    <ds:schemaRef ds:uri="024ef72b-9a44-443b-86c7-2b9b89248177"/>
    <ds:schemaRef ds:uri="0e427f73-0d6a-4740-aee4-eea3ddf9cfe2"/>
    <ds:schemaRef ds:uri="df6b8441-aa16-4692-b757-547843ef6d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D835C2C-3CD2-40BE-BE8B-84BB9926EA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46</TotalTime>
  <Words>610</Words>
  <Application>Microsoft Office PowerPoint</Application>
  <PresentationFormat>Widescreen</PresentationFormat>
  <Paragraphs>50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Arial</vt:lpstr>
      <vt:lpstr>1_Bain Core</vt:lpstr>
      <vt:lpstr>think-cell Slide</vt:lpstr>
      <vt:lpstr>BCN PEG Gen AI Offering</vt:lpstr>
      <vt:lpstr>PowerPoint Presentation</vt:lpstr>
    </vt:vector>
  </TitlesOfParts>
  <Company>Bain and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Bhardwaj, Anushruti</dc:creator>
  <cp:lastModifiedBy>Singh, Ujjwal</cp:lastModifiedBy>
  <cp:revision>4</cp:revision>
  <cp:lastPrinted>2017-02-15T14:23:56Z</cp:lastPrinted>
  <dcterms:created xsi:type="dcterms:W3CDTF">2025-06-07T07:46:07Z</dcterms:created>
  <dcterms:modified xsi:type="dcterms:W3CDTF">2025-06-30T05:05:40Z</dcterms:modified>
</cp:coreProperties>
</file>