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b" ContentType="application/vnd.ms-excel.sheet.binary.macroEnabled.12"/>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4.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5.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6.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7.xml" ContentType="application/vnd.openxmlformats-officedocument.presentationml.notesSlide+xml"/>
  <Override PartName="/ppt/charts/chart1.xml" ContentType="application/vnd.openxmlformats-officedocument.drawingml.chart+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8.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9.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0.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11.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12.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notesSlides/notesSlide13.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notesSlides/notesSlide14.xml" ContentType="application/vnd.openxmlformats-officedocument.presentationml.notesSlide+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notesSlides/notesSlide15.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16.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notesSlides/notesSlide17.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notesSlides/notesSlide18.xml" ContentType="application/vnd.openxmlformats-officedocument.presentationml.notesSlide+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19.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notesSlides/notesSlide20.xml" ContentType="application/vnd.openxmlformats-officedocument.presentationml.notesSlide+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21.xml" ContentType="application/vnd.openxmlformats-officedocument.presentationml.notesSlide+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notesSlides/notesSlide22.xml" ContentType="application/vnd.openxmlformats-officedocument.presentationml.notesSlide+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notesSlides/notesSlide23.xml" ContentType="application/vnd.openxmlformats-officedocument.presentationml.notesSlide+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notesSlides/notesSlide24.xml" ContentType="application/vnd.openxmlformats-officedocument.presentationml.notesSlide+xml"/>
  <Override PartName="/ppt/tags/tag229.xml" ContentType="application/vnd.openxmlformats-officedocument.presentationml.tags+xml"/>
  <Override PartName="/ppt/notesSlides/notesSlide25.xml" ContentType="application/vnd.openxmlformats-officedocument.presentationml.notesSlid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notesSlides/notesSlide26.xml" ContentType="application/vnd.openxmlformats-officedocument.presentationml.notesSlide+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notesSlides/notesSlide27.xml" ContentType="application/vnd.openxmlformats-officedocument.presentationml.notesSlide+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notesSlides/notesSlide28.xml" ContentType="application/vnd.openxmlformats-officedocument.presentationml.notesSlide+xml"/>
  <Override PartName="/ppt/tags/tag277.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36"/>
  </p:notesMasterIdLst>
  <p:sldIdLst>
    <p:sldId id="256" r:id="rId4"/>
    <p:sldId id="2147483475" r:id="rId5"/>
    <p:sldId id="2147483499" r:id="rId6"/>
    <p:sldId id="2147483500" r:id="rId7"/>
    <p:sldId id="2147483409" r:id="rId8"/>
    <p:sldId id="2147483501" r:id="rId9"/>
    <p:sldId id="2147483505" r:id="rId10"/>
    <p:sldId id="2147483585" r:id="rId11"/>
    <p:sldId id="2147483493" r:id="rId12"/>
    <p:sldId id="2147483587" r:id="rId13"/>
    <p:sldId id="2147483494" r:id="rId14"/>
    <p:sldId id="2147483535" r:id="rId15"/>
    <p:sldId id="2147483498" r:id="rId16"/>
    <p:sldId id="2147483497" r:id="rId17"/>
    <p:sldId id="351" r:id="rId18"/>
    <p:sldId id="352" r:id="rId19"/>
    <p:sldId id="343" r:id="rId20"/>
    <p:sldId id="2147483472" r:id="rId21"/>
    <p:sldId id="334" r:id="rId22"/>
    <p:sldId id="265" r:id="rId23"/>
    <p:sldId id="348" r:id="rId24"/>
    <p:sldId id="354" r:id="rId25"/>
    <p:sldId id="2147483492" r:id="rId26"/>
    <p:sldId id="259" r:id="rId27"/>
    <p:sldId id="350" r:id="rId28"/>
    <p:sldId id="355" r:id="rId29"/>
    <p:sldId id="2147483471" r:id="rId30"/>
    <p:sldId id="2147483425" r:id="rId31"/>
    <p:sldId id="2147481812" r:id="rId32"/>
    <p:sldId id="2147481813" r:id="rId33"/>
    <p:sldId id="2147481814" r:id="rId34"/>
    <p:sldId id="2147483470" r:id="rId35"/>
  </p:sldIdLst>
  <p:sldSz cx="12192000" cy="6858000"/>
  <p:notesSz cx="6797675" cy="9926638"/>
  <p:custDataLst>
    <p:tags r:id="rId37"/>
  </p:custDataLst>
  <p:defaultTextStyle>
    <a:defPPr>
      <a:defRPr lang="en-US"/>
    </a:defPPr>
    <a:lvl1pPr marL="177800" indent="-177800" algn="l" defTabSz="711200" rtl="0" eaLnBrk="1" latinLnBrk="0" hangingPunct="1">
      <a:spcBef>
        <a:spcPts val="1200"/>
      </a:spcBef>
      <a:buChar char="•"/>
      <a:defRPr sz="1600" kern="1200">
        <a:solidFill>
          <a:schemeClr val="tx1"/>
        </a:solidFill>
        <a:latin typeface="+mn-lt"/>
        <a:ea typeface="+mn-ea"/>
        <a:cs typeface="+mn-cs"/>
      </a:defRPr>
    </a:lvl1pPr>
    <a:lvl2pPr marL="355600" indent="-177800" algn="l" defTabSz="711200" rtl="0" eaLnBrk="1" latinLnBrk="0" hangingPunct="1">
      <a:spcBef>
        <a:spcPts val="600"/>
      </a:spcBef>
      <a:buChar char="–"/>
      <a:defRPr sz="1400" kern="1200">
        <a:solidFill>
          <a:schemeClr val="tx1"/>
        </a:solidFill>
        <a:latin typeface="+mn-lt"/>
        <a:ea typeface="+mn-ea"/>
        <a:cs typeface="+mn-cs"/>
      </a:defRPr>
    </a:lvl2pPr>
    <a:lvl3pPr marL="533400" indent="-177800" algn="l" defTabSz="711200" rtl="0" eaLnBrk="1" latinLnBrk="0" hangingPunct="1">
      <a:spcBef>
        <a:spcPts val="600"/>
      </a:spcBef>
      <a:buChar char="&gt;"/>
      <a:defRPr sz="1400" kern="1200">
        <a:solidFill>
          <a:schemeClr val="tx1"/>
        </a:solidFill>
        <a:latin typeface="+mn-lt"/>
        <a:ea typeface="+mn-ea"/>
        <a:cs typeface="+mn-cs"/>
      </a:defRPr>
    </a:lvl3pPr>
    <a:lvl4pPr marL="711200" indent="-177800" algn="l" defTabSz="711200" rtl="0" eaLnBrk="1" latinLnBrk="0" hangingPunct="1">
      <a:spcBef>
        <a:spcPts val="600"/>
      </a:spcBef>
      <a:buChar char="–"/>
      <a:defRPr sz="1400" kern="1200">
        <a:solidFill>
          <a:schemeClr val="tx1"/>
        </a:solidFill>
        <a:latin typeface="+mn-lt"/>
        <a:ea typeface="+mn-ea"/>
        <a:cs typeface="+mn-cs"/>
      </a:defRPr>
    </a:lvl4pPr>
    <a:lvl5pPr marL="889000" indent="-177800" algn="l" defTabSz="711200" rtl="0" eaLnBrk="1" latinLnBrk="0" hangingPunct="1">
      <a:spcBef>
        <a:spcPts val="600"/>
      </a:spcBef>
      <a:buChar char="&gt;"/>
      <a:defRPr sz="1400" kern="1200">
        <a:solidFill>
          <a:schemeClr val="tx1"/>
        </a:solidFill>
        <a:latin typeface="+mn-lt"/>
        <a:ea typeface="+mn-ea"/>
        <a:cs typeface="+mn-cs"/>
      </a:defRPr>
    </a:lvl5pPr>
    <a:lvl6pPr marL="1066800" indent="-177800" algn="l" defTabSz="711200" rtl="0" eaLnBrk="1" latinLnBrk="0" hangingPunct="1">
      <a:defRPr sz="1400" kern="1200">
        <a:solidFill>
          <a:schemeClr val="tx1"/>
        </a:solidFill>
        <a:latin typeface="+mn-lt"/>
        <a:ea typeface="+mn-ea"/>
        <a:cs typeface="+mn-cs"/>
      </a:defRPr>
    </a:lvl6pPr>
    <a:lvl7pPr marL="1244600" indent="-177800" algn="l" defTabSz="711200" rtl="0" eaLnBrk="1" latinLnBrk="0" hangingPunct="1">
      <a:defRPr sz="1400" kern="1200">
        <a:solidFill>
          <a:schemeClr val="tx1"/>
        </a:solidFill>
        <a:latin typeface="+mn-lt"/>
        <a:ea typeface="+mn-ea"/>
        <a:cs typeface="+mn-cs"/>
      </a:defRPr>
    </a:lvl7pPr>
    <a:lvl8pPr marL="1422400" indent="-177800" algn="l" defTabSz="711200" rtl="0" eaLnBrk="1" latinLnBrk="0" hangingPunct="1">
      <a:defRPr sz="1400" kern="1200">
        <a:solidFill>
          <a:schemeClr val="tx1"/>
        </a:solidFill>
        <a:latin typeface="+mn-lt"/>
        <a:ea typeface="+mn-ea"/>
        <a:cs typeface="+mn-cs"/>
      </a:defRPr>
    </a:lvl8pPr>
    <a:lvl9pPr marL="1600200" indent="-177800" algn="l" defTabSz="7112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C5C5C"/>
    <a:srgbClr val="FAEEC3"/>
    <a:srgbClr val="F2DE8A"/>
    <a:srgbClr val="E9CD49"/>
    <a:srgbClr val="C6AA3D"/>
    <a:srgbClr val="AB8933"/>
    <a:srgbClr val="FAECDB"/>
    <a:srgbClr val="EDDABD"/>
    <a:srgbClr val="CFB7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9D7B26C5-4107-4FEC-AEDC-1716B250A1EF}" styleName="Light Style 1">
    <a:wholeTbl>
      <a:tcTxStyle>
        <a:fontRef idx="minor">
          <a:prstClr val="black"/>
        </a:fontRef>
        <a:schemeClr val="dk1"/>
      </a:tcTxStyle>
      <a:tcStyle>
        <a:tcBdr>
          <a:left>
            <a:ln>
              <a:noFill/>
            </a:ln>
          </a:left>
          <a:right>
            <a:ln>
              <a:noFill/>
            </a:ln>
          </a:right>
          <a:top>
            <a:ln>
              <a:noFill/>
            </a:ln>
          </a:top>
          <a:bottom>
            <a:ln>
              <a:noFill/>
            </a:ln>
          </a:bottom>
          <a:insideH>
            <a:ln w="9525" cmpd="sng">
              <a:solidFill>
                <a:schemeClr val="accent1"/>
              </a:solidFill>
            </a:ln>
          </a:insideH>
          <a:insideV>
            <a:ln>
              <a:noFill/>
            </a:ln>
          </a:insideV>
        </a:tcBdr>
        <a:fill>
          <a:noFill/>
        </a:fill>
      </a:tcStyle>
    </a:wholeTbl>
    <a:band1H>
      <a:tcStyle>
        <a:tcBdr>
          <a:top>
            <a:ln>
              <a:noFill/>
            </a:ln>
          </a:top>
          <a:bottom>
            <a:ln>
              <a:noFill/>
            </a:ln>
          </a:bottom>
        </a:tcBdr>
        <a:fill>
          <a:solidFill>
            <a:schemeClr val="dk2"/>
          </a:solidFill>
        </a:fill>
      </a:tcStyle>
    </a:band1H>
    <a:band2H>
      <a:tcStyle>
        <a:tcBdr/>
      </a:tcStyle>
    </a:band2H>
    <a:band1V>
      <a:tcStyle>
        <a:tcBdr/>
      </a:tcStyle>
    </a:band1V>
    <a:band2V>
      <a:tcStyle>
        <a:tcBdr/>
      </a:tcStyle>
    </a:band2V>
    <a:firstCol>
      <a:tcTxStyle b="on"/>
      <a:tcStyle>
        <a:tcBdr/>
      </a:tcStyle>
    </a:firstCol>
    <a:lastRow>
      <a:tcTxStyle b="on">
        <a:fontRef idx="minor">
          <a:prstClr val="black"/>
        </a:fontRef>
        <a:schemeClr val="lt1"/>
      </a:tcTxStyle>
      <a:tcStyle>
        <a:tcBdr>
          <a:top>
            <a:ln w="19050" cmpd="sng">
              <a:solidFill>
                <a:schemeClr val="lt1"/>
              </a:solidFill>
            </a:ln>
          </a:top>
        </a:tcBdr>
        <a:fill>
          <a:solidFill>
            <a:schemeClr val="accent3"/>
          </a:solidFill>
        </a:fill>
      </a:tcStyle>
    </a:lastRow>
    <a:firstRow>
      <a:tcTxStyle b="on">
        <a:fontRef idx="minor">
          <a:prstClr val="black"/>
        </a:fontRef>
        <a:schemeClr val="accent3"/>
      </a:tcTxStyle>
      <a:tcStyle>
        <a:tcBdr>
          <a:bottom>
            <a:ln w="19050" cmpd="sng">
              <a:solidFill>
                <a:schemeClr val="dk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1" d="100"/>
          <a:sy n="81" d="100"/>
        </p:scale>
        <p:origin x="58"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Binary_Worksheet.xlsb"/></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5515210991167811E-2"/>
          <c:y val="5.304445274561076E-2"/>
          <c:w val="0.94896957801766435"/>
          <c:h val="0.89391109450877848"/>
        </c:manualLayout>
      </c:layout>
      <c:barChart>
        <c:barDir val="col"/>
        <c:grouping val="stacked"/>
        <c:varyColors val="0"/>
        <c:ser>
          <c:idx val="0"/>
          <c:order val="0"/>
          <c:spPr>
            <a:solidFill>
              <a:srgbClr val="858585"/>
            </a:solidFill>
            <a:ln w="9525" cmpd="sng" algn="ctr">
              <a:solidFill>
                <a:srgbClr val="FFFFFF"/>
              </a:solidFill>
              <a:prstDash val="solid"/>
            </a:ln>
          </c:spPr>
          <c:invertIfNegative val="0"/>
          <c:dLbls>
            <c:dLbl>
              <c:idx val="0"/>
              <c:layout>
                <c:manualLayout>
                  <c:x val="0"/>
                  <c:y val="-7.9566679118416139E-2"/>
                </c:manualLayout>
              </c:layout>
              <c:numFmt formatCode="#,##0&quot;%&quot;;&quot;-&quot;#,##0&quot;%&quot;" sourceLinked="0"/>
              <c:spPr>
                <a:noFill/>
                <a:ln>
                  <a:noFill/>
                </a:ln>
              </c:spPr>
              <c:txPr>
                <a:bodyPr wrap="none"/>
                <a:lstStyle/>
                <a:p>
                  <a:pPr>
                    <a:defRPr sz="1000" kern="1200">
                      <a:solidFill>
                        <a:srgbClr val="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2A26-4FB7-91EB-A33265964200}"/>
                </c:ext>
              </c:extLst>
            </c:dLbl>
            <c:dLbl>
              <c:idx val="1"/>
              <c:layout>
                <c:manualLayout>
                  <c:x val="0"/>
                  <c:y val="-0.18042584983190138"/>
                </c:manualLayout>
              </c:layout>
              <c:numFmt formatCode="#,##0&quot;%&quot;;&quot;-&quot;#,##0&quot;%&quot;" sourceLinked="0"/>
              <c:spPr>
                <a:noFill/>
                <a:ln>
                  <a:noFill/>
                </a:ln>
              </c:spPr>
              <c:txPr>
                <a:bodyPr wrap="none"/>
                <a:lstStyle/>
                <a:p>
                  <a:pPr>
                    <a:defRPr sz="1000" kern="1200">
                      <a:solidFill>
                        <a:srgbClr val="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2A26-4FB7-91EB-A33265964200}"/>
                </c:ext>
              </c:extLst>
            </c:dLbl>
            <c:dLbl>
              <c:idx val="2"/>
              <c:layout>
                <c:manualLayout>
                  <c:x val="0"/>
                  <c:y val="-0.43518864400448265"/>
                </c:manualLayout>
              </c:layout>
              <c:numFmt formatCode="#,##0&quot;%&quot;;&quot;-&quot;#,##0&quot;%&quot;" sourceLinked="0"/>
              <c:spPr>
                <a:noFill/>
                <a:ln>
                  <a:noFill/>
                </a:ln>
              </c:spPr>
              <c:txPr>
                <a:bodyPr wrap="none"/>
                <a:lstStyle/>
                <a:p>
                  <a:pPr>
                    <a:defRPr sz="1000" kern="1200">
                      <a:solidFill>
                        <a:srgbClr val="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2A26-4FB7-91EB-A33265964200}"/>
                </c:ext>
              </c:extLst>
            </c:dLbl>
            <c:dLbl>
              <c:idx val="3"/>
              <c:layout>
                <c:manualLayout>
                  <c:x val="0"/>
                  <c:y val="-0.45722824056779976"/>
                </c:manualLayout>
              </c:layout>
              <c:numFmt formatCode="#,##0&quot;%&quot;;&quot;-&quot;#,##0&quot;%&quot;" sourceLinked="0"/>
              <c:spPr>
                <a:noFill/>
                <a:ln>
                  <a:noFill/>
                </a:ln>
              </c:spPr>
              <c:txPr>
                <a:bodyPr wrap="none"/>
                <a:lstStyle/>
                <a:p>
                  <a:pPr>
                    <a:defRPr sz="1000" kern="1200">
                      <a:solidFill>
                        <a:srgbClr val="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2A26-4FB7-91EB-A3326596420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Sheet1!$A$1:$D$1</c:f>
              <c:numCache>
                <c:formatCode>General</c:formatCode>
                <c:ptCount val="4"/>
                <c:pt idx="0">
                  <c:v>12.5</c:v>
                </c:pt>
                <c:pt idx="1">
                  <c:v>35</c:v>
                </c:pt>
                <c:pt idx="2">
                  <c:v>92</c:v>
                </c:pt>
                <c:pt idx="3">
                  <c:v>97</c:v>
                </c:pt>
              </c:numCache>
            </c:numRef>
          </c:val>
          <c:extLst>
            <c:ext xmlns:c16="http://schemas.microsoft.com/office/drawing/2014/chart" uri="{C3380CC4-5D6E-409C-BE32-E72D297353CC}">
              <c16:uniqueId val="{00000004-2A26-4FB7-91EB-A33265964200}"/>
            </c:ext>
          </c:extLst>
        </c:ser>
        <c:dLbls>
          <c:showLegendKey val="0"/>
          <c:showVal val="0"/>
          <c:showCatName val="0"/>
          <c:showSerName val="0"/>
          <c:showPercent val="0"/>
          <c:showBubbleSize val="0"/>
        </c:dLbls>
        <c:gapWidth val="80"/>
        <c:overlap val="100"/>
        <c:axId val="547726192"/>
        <c:axId val="1"/>
      </c:barChart>
      <c:catAx>
        <c:axId val="547726192"/>
        <c:scaling>
          <c:orientation val="minMax"/>
        </c:scaling>
        <c:delete val="0"/>
        <c:axPos val="b"/>
        <c:majorGridlines>
          <c:spPr>
            <a:ln>
              <a:noFill/>
            </a:ln>
          </c:spPr>
        </c:majorGridlines>
        <c:majorTickMark val="none"/>
        <c:minorTickMark val="none"/>
        <c:tickLblPos val="none"/>
        <c:spPr>
          <a:ln w="9525" cmpd="sng" algn="ctr">
            <a:solidFill>
              <a:srgbClr val="000000"/>
            </a:solidFill>
            <a:prstDash val="solid"/>
          </a:ln>
        </c:spPr>
        <c:crossAx val="1"/>
        <c:crosses val="min"/>
        <c:auto val="0"/>
        <c:lblAlgn val="ctr"/>
        <c:lblOffset val="100"/>
        <c:noMultiLvlLbl val="0"/>
      </c:catAx>
      <c:valAx>
        <c:axId val="1"/>
        <c:scaling>
          <c:orientation val="minMax"/>
          <c:max val="100"/>
          <c:min val="0"/>
        </c:scaling>
        <c:delete val="0"/>
        <c:axPos val="l"/>
        <c:majorGridlines>
          <c:spPr>
            <a:ln>
              <a:noFill/>
            </a:ln>
          </c:spPr>
        </c:majorGridlines>
        <c:numFmt formatCode="General" sourceLinked="1"/>
        <c:majorTickMark val="none"/>
        <c:minorTickMark val="none"/>
        <c:tickLblPos val="none"/>
        <c:spPr>
          <a:ln w="9525" cmpd="sng" algn="ctr">
            <a:solidFill>
              <a:srgbClr val="000000"/>
            </a:solidFill>
            <a:prstDash val="solid"/>
          </a:ln>
        </c:spPr>
        <c:crossAx val="547726192"/>
        <c:crosses val="min"/>
        <c:crossBetween val="between"/>
      </c:valAx>
    </c:plotArea>
    <c:plotVisOnly val="0"/>
    <c:dispBlanksAs val="gap"/>
    <c:showDLblsOverMax val="1"/>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06BC6C4D-156C-4701-8672-0937FCA37F22}" type="datetimeFigureOut">
              <a:rPr lang="en-US" smtClean="0"/>
              <a:t>6/17/2025</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3095FE4D-F7C3-48DD-8659-2FD41E054F42}" type="slidenum">
              <a:rPr lang="en-US" smtClean="0"/>
              <a:t>‹#›</a:t>
            </a:fld>
            <a:endParaRPr lang="en-US"/>
          </a:p>
        </p:txBody>
      </p:sp>
    </p:spTree>
    <p:extLst>
      <p:ext uri="{BB962C8B-B14F-4D97-AF65-F5344CB8AC3E}">
        <p14:creationId xmlns:p14="http://schemas.microsoft.com/office/powerpoint/2010/main" val="3138438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E36611-0540-4DA6-A475-4796E838E23C}" type="slidenum">
              <a:rPr lang="en-US" smtClean="0"/>
              <a:t>1</a:t>
            </a:fld>
            <a:endParaRPr lang="en-US"/>
          </a:p>
        </p:txBody>
      </p:sp>
    </p:spTree>
    <p:extLst>
      <p:ext uri="{BB962C8B-B14F-4D97-AF65-F5344CB8AC3E}">
        <p14:creationId xmlns:p14="http://schemas.microsoft.com/office/powerpoint/2010/main" val="1402635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8E3331-B592-4C31-82E1-E8950320C52D}" type="slidenum">
              <a:rPr lang="en-US" smtClean="0"/>
              <a:t>13</a:t>
            </a:fld>
            <a:endParaRPr lang="en-US"/>
          </a:p>
        </p:txBody>
      </p:sp>
    </p:spTree>
    <p:extLst>
      <p:ext uri="{BB962C8B-B14F-4D97-AF65-F5344CB8AC3E}">
        <p14:creationId xmlns:p14="http://schemas.microsoft.com/office/powerpoint/2010/main" val="3646930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8E3331-B592-4C31-82E1-E8950320C52D}" type="slidenum">
              <a:rPr lang="en-US" smtClean="0"/>
              <a:t>14</a:t>
            </a:fld>
            <a:endParaRPr lang="en-US"/>
          </a:p>
        </p:txBody>
      </p:sp>
    </p:spTree>
    <p:extLst>
      <p:ext uri="{BB962C8B-B14F-4D97-AF65-F5344CB8AC3E}">
        <p14:creationId xmlns:p14="http://schemas.microsoft.com/office/powerpoint/2010/main" val="2714127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DEFC1AF-5100-436F-9557-A81DEED99D97}" type="slidenum">
              <a:rPr lang="en-US" smtClean="0"/>
              <a:t>15</a:t>
            </a:fld>
            <a:endParaRPr lang="en-US"/>
          </a:p>
        </p:txBody>
      </p:sp>
    </p:spTree>
    <p:extLst>
      <p:ext uri="{BB962C8B-B14F-4D97-AF65-F5344CB8AC3E}">
        <p14:creationId xmlns:p14="http://schemas.microsoft.com/office/powerpoint/2010/main" val="168006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DEFC1AF-5100-436F-9557-A81DEED99D97}" type="slidenum">
              <a:rPr lang="en-US" smtClean="0"/>
              <a:t>16</a:t>
            </a:fld>
            <a:endParaRPr lang="en-US"/>
          </a:p>
        </p:txBody>
      </p:sp>
    </p:spTree>
    <p:extLst>
      <p:ext uri="{BB962C8B-B14F-4D97-AF65-F5344CB8AC3E}">
        <p14:creationId xmlns:p14="http://schemas.microsoft.com/office/powerpoint/2010/main" val="764304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8E3331-B592-4C31-82E1-E8950320C52D}" type="slidenum">
              <a:rPr lang="en-US" smtClean="0"/>
              <a:t>17</a:t>
            </a:fld>
            <a:endParaRPr lang="en-US"/>
          </a:p>
        </p:txBody>
      </p:sp>
    </p:spTree>
    <p:extLst>
      <p:ext uri="{BB962C8B-B14F-4D97-AF65-F5344CB8AC3E}">
        <p14:creationId xmlns:p14="http://schemas.microsoft.com/office/powerpoint/2010/main" val="1783934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548077-41B0-48C9-B158-FBFED89CAE95}" type="slidenum">
              <a:rPr lang="en-US" smtClean="0"/>
              <a:t>18</a:t>
            </a:fld>
            <a:endParaRPr lang="en-US"/>
          </a:p>
        </p:txBody>
      </p:sp>
    </p:spTree>
    <p:extLst>
      <p:ext uri="{BB962C8B-B14F-4D97-AF65-F5344CB8AC3E}">
        <p14:creationId xmlns:p14="http://schemas.microsoft.com/office/powerpoint/2010/main" val="2546953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CEC60E-CEA0-4103-ABBD-F29EBDB6CC30}" type="slidenum">
              <a:rPr lang="en-US" smtClean="0"/>
              <a:t>19</a:t>
            </a:fld>
            <a:endParaRPr lang="en-US"/>
          </a:p>
        </p:txBody>
      </p:sp>
    </p:spTree>
    <p:extLst>
      <p:ext uri="{BB962C8B-B14F-4D97-AF65-F5344CB8AC3E}">
        <p14:creationId xmlns:p14="http://schemas.microsoft.com/office/powerpoint/2010/main" val="3797828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CEC60E-CEA0-4103-ABBD-F29EBDB6CC30}" type="slidenum">
              <a:rPr lang="en-US" smtClean="0"/>
              <a:t>20</a:t>
            </a:fld>
            <a:endParaRPr lang="en-US"/>
          </a:p>
        </p:txBody>
      </p:sp>
    </p:spTree>
    <p:extLst>
      <p:ext uri="{BB962C8B-B14F-4D97-AF65-F5344CB8AC3E}">
        <p14:creationId xmlns:p14="http://schemas.microsoft.com/office/powerpoint/2010/main" val="834027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DEFC1AF-5100-436F-9557-A81DEED99D97}" type="slidenum">
              <a:rPr lang="en-US" smtClean="0"/>
              <a:t>21</a:t>
            </a:fld>
            <a:endParaRPr lang="en-US"/>
          </a:p>
        </p:txBody>
      </p:sp>
    </p:spTree>
    <p:extLst>
      <p:ext uri="{BB962C8B-B14F-4D97-AF65-F5344CB8AC3E}">
        <p14:creationId xmlns:p14="http://schemas.microsoft.com/office/powerpoint/2010/main" val="1917806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DEFC1AF-5100-436F-9557-A81DEED99D97}" type="slidenum">
              <a:rPr lang="en-US" smtClean="0"/>
              <a:t>22</a:t>
            </a:fld>
            <a:endParaRPr lang="en-US"/>
          </a:p>
        </p:txBody>
      </p:sp>
    </p:spTree>
    <p:extLst>
      <p:ext uri="{BB962C8B-B14F-4D97-AF65-F5344CB8AC3E}">
        <p14:creationId xmlns:p14="http://schemas.microsoft.com/office/powerpoint/2010/main" val="2806467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E36611-0540-4DA6-A475-4796E838E23C}" type="slidenum">
              <a:rPr lang="en-US" smtClean="0"/>
              <a:t>2</a:t>
            </a:fld>
            <a:endParaRPr lang="en-US"/>
          </a:p>
        </p:txBody>
      </p:sp>
    </p:spTree>
    <p:extLst>
      <p:ext uri="{BB962C8B-B14F-4D97-AF65-F5344CB8AC3E}">
        <p14:creationId xmlns:p14="http://schemas.microsoft.com/office/powerpoint/2010/main" val="9850618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E36611-0540-4DA6-A475-4796E838E23C}" type="slidenum">
              <a:rPr lang="en-US" smtClean="0"/>
              <a:t>23</a:t>
            </a:fld>
            <a:endParaRPr lang="en-US"/>
          </a:p>
        </p:txBody>
      </p:sp>
    </p:spTree>
    <p:extLst>
      <p:ext uri="{BB962C8B-B14F-4D97-AF65-F5344CB8AC3E}">
        <p14:creationId xmlns:p14="http://schemas.microsoft.com/office/powerpoint/2010/main" val="3718572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E36611-0540-4DA6-A475-4796E838E23C}" type="slidenum">
              <a:rPr lang="en-US" smtClean="0"/>
              <a:t>24</a:t>
            </a:fld>
            <a:endParaRPr lang="en-US"/>
          </a:p>
        </p:txBody>
      </p:sp>
    </p:spTree>
    <p:extLst>
      <p:ext uri="{BB962C8B-B14F-4D97-AF65-F5344CB8AC3E}">
        <p14:creationId xmlns:p14="http://schemas.microsoft.com/office/powerpoint/2010/main" val="1724473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DEFC1AF-5100-436F-9557-A81DEED99D97}" type="slidenum">
              <a:rPr lang="en-US" smtClean="0"/>
              <a:t>25</a:t>
            </a:fld>
            <a:endParaRPr lang="en-US"/>
          </a:p>
        </p:txBody>
      </p:sp>
    </p:spTree>
    <p:extLst>
      <p:ext uri="{BB962C8B-B14F-4D97-AF65-F5344CB8AC3E}">
        <p14:creationId xmlns:p14="http://schemas.microsoft.com/office/powerpoint/2010/main" val="21427991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E36611-0540-4DA6-A475-4796E838E23C}" type="slidenum">
              <a:rPr lang="en-US" smtClean="0"/>
              <a:t>26</a:t>
            </a:fld>
            <a:endParaRPr lang="en-US"/>
          </a:p>
        </p:txBody>
      </p:sp>
    </p:spTree>
    <p:extLst>
      <p:ext uri="{BB962C8B-B14F-4D97-AF65-F5344CB8AC3E}">
        <p14:creationId xmlns:p14="http://schemas.microsoft.com/office/powerpoint/2010/main" val="1501255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E36611-0540-4DA6-A475-4796E838E23C}" type="slidenum">
              <a:rPr lang="en-US" smtClean="0"/>
              <a:t>27</a:t>
            </a:fld>
            <a:endParaRPr lang="en-US"/>
          </a:p>
        </p:txBody>
      </p:sp>
    </p:spTree>
    <p:extLst>
      <p:ext uri="{BB962C8B-B14F-4D97-AF65-F5344CB8AC3E}">
        <p14:creationId xmlns:p14="http://schemas.microsoft.com/office/powerpoint/2010/main" val="5775499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E36611-0540-4DA6-A475-4796E838E23C}" type="slidenum">
              <a:rPr lang="en-US" smtClean="0"/>
              <a:t>28</a:t>
            </a:fld>
            <a:endParaRPr lang="en-US"/>
          </a:p>
        </p:txBody>
      </p:sp>
    </p:spTree>
    <p:extLst>
      <p:ext uri="{BB962C8B-B14F-4D97-AF65-F5344CB8AC3E}">
        <p14:creationId xmlns:p14="http://schemas.microsoft.com/office/powerpoint/2010/main" val="22478578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8E3331-B592-4C31-82E1-E8950320C52D}" type="slidenum">
              <a:rPr lang="en-US" smtClean="0"/>
              <a:t>29</a:t>
            </a:fld>
            <a:endParaRPr lang="en-US"/>
          </a:p>
        </p:txBody>
      </p:sp>
    </p:spTree>
    <p:extLst>
      <p:ext uri="{BB962C8B-B14F-4D97-AF65-F5344CB8AC3E}">
        <p14:creationId xmlns:p14="http://schemas.microsoft.com/office/powerpoint/2010/main" val="18096956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8E3331-B592-4C31-82E1-E8950320C52D}" type="slidenum">
              <a:rPr lang="en-US" smtClean="0"/>
              <a:t>30</a:t>
            </a:fld>
            <a:endParaRPr lang="en-US"/>
          </a:p>
        </p:txBody>
      </p:sp>
    </p:spTree>
    <p:extLst>
      <p:ext uri="{BB962C8B-B14F-4D97-AF65-F5344CB8AC3E}">
        <p14:creationId xmlns:p14="http://schemas.microsoft.com/office/powerpoint/2010/main" val="33536849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8E3331-B592-4C31-82E1-E8950320C52D}" type="slidenum">
              <a:rPr lang="en-US" smtClean="0"/>
              <a:t>31</a:t>
            </a:fld>
            <a:endParaRPr lang="en-US"/>
          </a:p>
        </p:txBody>
      </p:sp>
    </p:spTree>
    <p:extLst>
      <p:ext uri="{BB962C8B-B14F-4D97-AF65-F5344CB8AC3E}">
        <p14:creationId xmlns:p14="http://schemas.microsoft.com/office/powerpoint/2010/main" val="10683872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E36611-0540-4DA6-A475-4796E838E23C}" type="slidenum">
              <a:rPr lang="en-US" smtClean="0"/>
              <a:t>32</a:t>
            </a:fld>
            <a:endParaRPr lang="en-US"/>
          </a:p>
        </p:txBody>
      </p:sp>
    </p:spTree>
    <p:extLst>
      <p:ext uri="{BB962C8B-B14F-4D97-AF65-F5344CB8AC3E}">
        <p14:creationId xmlns:p14="http://schemas.microsoft.com/office/powerpoint/2010/main" val="2440306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E36611-0540-4DA6-A475-4796E838E23C}" type="slidenum">
              <a:rPr lang="en-US" smtClean="0"/>
              <a:t>3</a:t>
            </a:fld>
            <a:endParaRPr lang="en-US"/>
          </a:p>
        </p:txBody>
      </p:sp>
    </p:spTree>
    <p:extLst>
      <p:ext uri="{BB962C8B-B14F-4D97-AF65-F5344CB8AC3E}">
        <p14:creationId xmlns:p14="http://schemas.microsoft.com/office/powerpoint/2010/main" val="783908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E36611-0540-4DA6-A475-4796E838E23C}" type="slidenum">
              <a:rPr lang="en-US" smtClean="0"/>
              <a:t>5</a:t>
            </a:fld>
            <a:endParaRPr lang="en-US"/>
          </a:p>
        </p:txBody>
      </p:sp>
    </p:spTree>
    <p:extLst>
      <p:ext uri="{BB962C8B-B14F-4D97-AF65-F5344CB8AC3E}">
        <p14:creationId xmlns:p14="http://schemas.microsoft.com/office/powerpoint/2010/main" val="4078632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7EB31C-BB1D-4D6C-B7E3-43464E2F4D72}" type="slidenum">
              <a:rPr lang="en-US" smtClean="0"/>
              <a:t>7</a:t>
            </a:fld>
            <a:endParaRPr lang="en-US"/>
          </a:p>
        </p:txBody>
      </p:sp>
    </p:spTree>
    <p:extLst>
      <p:ext uri="{BB962C8B-B14F-4D97-AF65-F5344CB8AC3E}">
        <p14:creationId xmlns:p14="http://schemas.microsoft.com/office/powerpoint/2010/main" val="227273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177800" marR="0" lvl="0" indent="-177800" algn="r" defTabSz="711200" rtl="0" eaLnBrk="1" fontAlgn="auto" latinLnBrk="0" hangingPunct="1">
              <a:lnSpc>
                <a:spcPct val="100000"/>
              </a:lnSpc>
              <a:spcBef>
                <a:spcPts val="1200"/>
              </a:spcBef>
              <a:spcAft>
                <a:spcPts val="0"/>
              </a:spcAft>
              <a:buClrTx/>
              <a:buSzTx/>
              <a:buFontTx/>
              <a:buChar char="•"/>
              <a:tabLst/>
              <a:defRPr/>
            </a:pPr>
            <a:fld id="{66A6E8F6-7CDE-4FA3-B1FE-3C1CD576F9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177800" marR="0" lvl="0" indent="-177800" algn="r" defTabSz="711200" rtl="0" eaLnBrk="1" fontAlgn="auto" latinLnBrk="0" hangingPunct="1">
                <a:lnSpc>
                  <a:spcPct val="100000"/>
                </a:lnSpc>
                <a:spcBef>
                  <a:spcPts val="1200"/>
                </a:spcBef>
                <a:spcAft>
                  <a:spcPts val="0"/>
                </a:spcAft>
                <a:buClrTx/>
                <a:buSzTx/>
                <a:buFontTx/>
                <a:buChar char="•"/>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1666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E36611-0540-4DA6-A475-4796E838E23C}" type="slidenum">
              <a:rPr lang="en-US" smtClean="0"/>
              <a:pPr/>
              <a:t>9</a:t>
            </a:fld>
            <a:endParaRPr lang="en-US"/>
          </a:p>
        </p:txBody>
      </p:sp>
    </p:spTree>
    <p:extLst>
      <p:ext uri="{BB962C8B-B14F-4D97-AF65-F5344CB8AC3E}">
        <p14:creationId xmlns:p14="http://schemas.microsoft.com/office/powerpoint/2010/main" val="79292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E36611-0540-4DA6-A475-4796E838E23C}" type="slidenum">
              <a:rPr lang="en-US" smtClean="0"/>
              <a:pPr/>
              <a:t>10</a:t>
            </a:fld>
            <a:endParaRPr lang="en-US"/>
          </a:p>
        </p:txBody>
      </p:sp>
    </p:spTree>
    <p:extLst>
      <p:ext uri="{BB962C8B-B14F-4D97-AF65-F5344CB8AC3E}">
        <p14:creationId xmlns:p14="http://schemas.microsoft.com/office/powerpoint/2010/main" val="2009552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E36611-0540-4DA6-A475-4796E838E23C}" type="slidenum">
              <a:rPr lang="en-US" smtClean="0"/>
              <a:pPr/>
              <a:t>11</a:t>
            </a:fld>
            <a:endParaRPr lang="en-US"/>
          </a:p>
        </p:txBody>
      </p:sp>
    </p:spTree>
    <p:extLst>
      <p:ext uri="{BB962C8B-B14F-4D97-AF65-F5344CB8AC3E}">
        <p14:creationId xmlns:p14="http://schemas.microsoft.com/office/powerpoint/2010/main" val="33740034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Bain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17037" y="4998212"/>
            <a:ext cx="3240000" cy="405000"/>
          </a:xfrm>
          <a:prstGeom prst="rect">
            <a:avLst/>
          </a:prstGeom>
        </p:spPr>
      </p:pic>
      <p:sp>
        <p:nvSpPr>
          <p:cNvPr id="13" name="TextBox 12"/>
          <p:cNvSpPr txBox="1"/>
          <p:nvPr userDrawn="1"/>
        </p:nvSpPr>
        <p:spPr>
          <a:xfrm>
            <a:off x="334963" y="5077602"/>
            <a:ext cx="884858" cy="246221"/>
          </a:xfrm>
          <a:prstGeom prst="rect">
            <a:avLst/>
          </a:prstGeom>
          <a:noFill/>
        </p:spPr>
        <p:txBody>
          <a:bodyPr wrap="none" lIns="0" tIns="0" rIns="0" bIns="0" rtlCol="0">
            <a:spAutoFit/>
          </a:bodyPr>
          <a:lstStyle/>
          <a:p>
            <a:pPr marL="0" indent="0">
              <a:buNone/>
            </a:pPr>
            <a:r>
              <a:rPr lang="en-US" sz="1600" b="1" cap="all" spc="300" baseline="0">
                <a:solidFill>
                  <a:schemeClr val="tx1"/>
                </a:solidFill>
              </a:rPr>
              <a:t>Draft</a:t>
            </a:r>
          </a:p>
        </p:txBody>
      </p:sp>
      <p:cxnSp>
        <p:nvCxnSpPr>
          <p:cNvPr id="5" name="SeparatorLine"/>
          <p:cNvCxnSpPr/>
          <p:nvPr userDrawn="1"/>
        </p:nvCxnSpPr>
        <p:spPr>
          <a:xfrm>
            <a:off x="0" y="4873803"/>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11" name="ClientLogo"/>
          <p:cNvSpPr>
            <a:spLocks noGrp="1"/>
          </p:cNvSpPr>
          <p:nvPr>
            <p:ph type="pic" sz="quarter" idx="10"/>
          </p:nvPr>
        </p:nvSpPr>
        <p:spPr>
          <a:xfrm>
            <a:off x="8617039" y="3364443"/>
            <a:ext cx="3239999" cy="1399647"/>
          </a:xfrm>
        </p:spPr>
        <p:txBody>
          <a:bodyPr/>
          <a:lstStyle>
            <a:lvl1pPr marL="0" indent="0">
              <a:buNone/>
              <a:defRPr/>
            </a:lvl1pPr>
          </a:lstStyle>
          <a:p>
            <a:r>
              <a:rPr lang="en-US"/>
              <a:t>Click icon to add picture</a:t>
            </a:r>
          </a:p>
        </p:txBody>
      </p:sp>
      <p:pic>
        <p:nvPicPr>
          <p:cNvPr id="8" name="Disclaimer"/>
          <p:cNvPicPr>
            <a:picLocks noChangeAspect="1"/>
          </p:cNvPicPr>
          <p:nvPr userDrawn="1"/>
        </p:nvPicPr>
        <p:blipFill>
          <a:blip r:embed="rId3"/>
          <a:stretch>
            <a:fillRect/>
          </a:stretch>
        </p:blipFill>
        <p:spPr>
          <a:xfrm>
            <a:off x="315468" y="6547288"/>
            <a:ext cx="6407451" cy="274344"/>
          </a:xfrm>
          <a:prstGeom prst="rect">
            <a:avLst/>
          </a:prstGeom>
        </p:spPr>
      </p:pic>
      <p:sp>
        <p:nvSpPr>
          <p:cNvPr id="3" name="Subtitle"/>
          <p:cNvSpPr>
            <a:spLocks noGrp="1"/>
          </p:cNvSpPr>
          <p:nvPr>
            <p:ph type="subTitle" idx="1" hasCustomPrompt="1"/>
          </p:nvPr>
        </p:nvSpPr>
        <p:spPr>
          <a:xfrm>
            <a:off x="334965" y="2420938"/>
            <a:ext cx="11522075" cy="900000"/>
          </a:xfrm>
        </p:spPr>
        <p:txBody>
          <a:bodyPr/>
          <a:lstStyle>
            <a:lvl1pPr marL="0" indent="0" algn="l">
              <a:lnSpc>
                <a:spcPct val="100000"/>
              </a:lnSpc>
              <a:spcBef>
                <a:spcPts val="0"/>
              </a:spcBef>
              <a:buNone/>
              <a:defRPr sz="220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add subtitle/contacts/date</a:t>
            </a:r>
          </a:p>
        </p:txBody>
      </p:sp>
      <p:sp>
        <p:nvSpPr>
          <p:cNvPr id="2" name="Title"/>
          <p:cNvSpPr>
            <a:spLocks noGrp="1"/>
          </p:cNvSpPr>
          <p:nvPr>
            <p:ph type="ctrTitle" hasCustomPrompt="1"/>
          </p:nvPr>
        </p:nvSpPr>
        <p:spPr>
          <a:xfrm>
            <a:off x="334964" y="1268413"/>
            <a:ext cx="11522075" cy="900112"/>
          </a:xfrm>
        </p:spPr>
        <p:txBody>
          <a:bodyPr anchor="b"/>
          <a:lstStyle>
            <a:lvl1pPr algn="l">
              <a:spcBef>
                <a:spcPts val="0"/>
              </a:spcBef>
              <a:defRPr sz="2600" b="1">
                <a:solidFill>
                  <a:schemeClr val="tx1"/>
                </a:solidFill>
              </a:defRPr>
            </a:lvl1pPr>
          </a:lstStyle>
          <a:p>
            <a:r>
              <a:rPr lang="en-US"/>
              <a:t>Click to add title</a:t>
            </a:r>
          </a:p>
        </p:txBody>
      </p:sp>
    </p:spTree>
    <p:extLst>
      <p:ext uri="{BB962C8B-B14F-4D97-AF65-F5344CB8AC3E}">
        <p14:creationId xmlns:p14="http://schemas.microsoft.com/office/powerpoint/2010/main" val="401204606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429243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ast Page Logo">
    <p:spTree>
      <p:nvGrpSpPr>
        <p:cNvPr id="1" name=""/>
        <p:cNvGrpSpPr/>
        <p:nvPr/>
      </p:nvGrpSpPr>
      <p:grpSpPr>
        <a:xfrm>
          <a:off x="0" y="0"/>
          <a:ext cx="0" cy="0"/>
          <a:chOff x="0" y="0"/>
          <a:chExt cx="0" cy="0"/>
        </a:xfrm>
      </p:grpSpPr>
      <p:pic>
        <p:nvPicPr>
          <p:cNvPr id="38" name="Bain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17037" y="4998212"/>
            <a:ext cx="3240000" cy="405000"/>
          </a:xfrm>
          <a:prstGeom prst="rect">
            <a:avLst/>
          </a:prstGeom>
        </p:spPr>
      </p:pic>
      <p:cxnSp>
        <p:nvCxnSpPr>
          <p:cNvPr id="39" name="SeparatorLine"/>
          <p:cNvCxnSpPr/>
          <p:nvPr userDrawn="1"/>
        </p:nvCxnSpPr>
        <p:spPr>
          <a:xfrm>
            <a:off x="0" y="5481638"/>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32351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444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9949F73F-40C4-459A-87F2-5B4A916D85AA}"/>
              </a:ext>
            </a:extLst>
          </p:cNvPr>
          <p:cNvGraphicFramePr>
            <a:graphicFrameLocks noChangeAspect="1"/>
          </p:cNvGraphicFramePr>
          <p:nvPr userDrawn="1">
            <p:custDataLst>
              <p:tags r:id="rId6"/>
            </p:custDataLst>
            <p:extLst>
              <p:ext uri="{D42A27DB-BD31-4B8C-83A1-F6EECF244321}">
                <p14:modId xmlns:p14="http://schemas.microsoft.com/office/powerpoint/2010/main" val="2439456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606" imgH="608" progId="TCLayout.ActiveDocument.1">
                  <p:embed/>
                </p:oleObj>
              </mc:Choice>
              <mc:Fallback>
                <p:oleObj name="think-cell Slide" r:id="rId7" imgW="606" imgH="608" progId="TCLayout.ActiveDocument.1">
                  <p:embed/>
                  <p:pic>
                    <p:nvPicPr>
                      <p:cNvPr id="6" name="think-cell data - do not delete" hidden="1">
                        <a:extLst>
                          <a:ext uri="{FF2B5EF4-FFF2-40B4-BE49-F238E27FC236}">
                            <a16:creationId xmlns:a16="http://schemas.microsoft.com/office/drawing/2014/main" id="{9949F73F-40C4-459A-87F2-5B4A916D85AA}"/>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BtfpConfiguration" hidden="1"/>
          <p:cNvSpPr txBox="1"/>
          <p:nvPr userDrawn="1"/>
        </p:nvSpPr>
        <p:spPr bwMode="hidden">
          <a:xfrm>
            <a:off x="0" y="0"/>
            <a:ext cx="36000" cy="36000"/>
          </a:xfrm>
          <a:prstGeom prst="rect">
            <a:avLst/>
          </a:prstGeom>
          <a:noFill/>
        </p:spPr>
        <p:txBody>
          <a:bodyPr wrap="none" lIns="0" tIns="0" rIns="0" bIns="0" rtlCol="0">
            <a:noAutofit/>
          </a:bodyPr>
          <a:lstStyle/>
          <a:p>
            <a:pPr marL="0" indent="0">
              <a:buNone/>
            </a:pPr>
            <a:r>
              <a:rPr lang="en-US" sz="100">
                <a:solidFill>
                  <a:schemeClr val="bg1">
                    <a:alpha val="0"/>
                  </a:schemeClr>
                </a:solidFill>
              </a:rPr>
              <a:t>&lt;BTFP&gt;&lt;!-- BTFPCONFIGURATION: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--&gt;&lt;/BTFP&gt;</a:t>
            </a:r>
          </a:p>
        </p:txBody>
      </p:sp>
      <p:sp>
        <p:nvSpPr>
          <p:cNvPr id="19" name="SlideNumber"/>
          <p:cNvSpPr/>
          <p:nvPr userDrawn="1"/>
        </p:nvSpPr>
        <p:spPr bwMode="gray">
          <a:xfrm>
            <a:off x="11715975" y="6649694"/>
            <a:ext cx="141064" cy="138499"/>
          </a:xfrm>
          <a:prstGeom prst="roundRect">
            <a:avLst>
              <a:gd name="adj" fmla="val 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spAutoFit/>
          </a:bodyPr>
          <a:lstStyle/>
          <a:p>
            <a:pPr marL="0" indent="0" algn="r" defTabSz="711200" rtl="0" eaLnBrk="1" latinLnBrk="0" hangingPunct="1">
              <a:spcBef>
                <a:spcPts val="1200"/>
              </a:spcBef>
              <a:buNone/>
            </a:pPr>
            <a:fld id="{BB69BBE8-4DB2-4642-B003-B220ACD5A2FD}" type="slidenum">
              <a:rPr lang="en-US" sz="900" b="0" baseline="0" smtClean="0">
                <a:solidFill>
                  <a:schemeClr val="bg2"/>
                </a:solidFill>
                <a:latin typeface="+mn-lt"/>
              </a:rPr>
              <a:pPr marL="0" indent="0" algn="r" defTabSz="711200" rtl="0" eaLnBrk="1" latinLnBrk="0" hangingPunct="1">
                <a:spcBef>
                  <a:spcPts val="1200"/>
                </a:spcBef>
                <a:buNone/>
              </a:pPr>
              <a:t>‹#›</a:t>
            </a:fld>
            <a:endParaRPr lang="en-US" sz="900" b="0">
              <a:solidFill>
                <a:schemeClr val="bg2"/>
              </a:solidFill>
              <a:latin typeface="+mn-lt"/>
            </a:endParaRPr>
          </a:p>
        </p:txBody>
      </p:sp>
      <p:pic>
        <p:nvPicPr>
          <p:cNvPr id="12" name="BainLogo"/>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260000" y="6654664"/>
            <a:ext cx="1152000" cy="144000"/>
          </a:xfrm>
          <a:prstGeom prst="rect">
            <a:avLst/>
          </a:prstGeom>
        </p:spPr>
      </p:pic>
      <p:sp>
        <p:nvSpPr>
          <p:cNvPr id="8" name="CreatedFooter"/>
          <p:cNvSpPr/>
          <p:nvPr userDrawn="1"/>
        </p:nvSpPr>
        <p:spPr>
          <a:xfrm>
            <a:off x="8263033" y="6642830"/>
            <a:ext cx="1368171" cy="165036"/>
          </a:xfrm>
          <a:prstGeom prst="rect">
            <a:avLst/>
          </a:prstGeom>
        </p:spPr>
        <p:txBody>
          <a:bodyPr wrap="square" lIns="36000" tIns="36000" rIns="36000" bIns="36000">
            <a:spAutoFit/>
          </a:bodyPr>
          <a:lstStyle/>
          <a:p>
            <a:pPr marL="0" indent="0" algn="ctr" defTabSz="711200" rtl="0" eaLnBrk="1" latinLnBrk="0" hangingPunct="1">
              <a:spcBef>
                <a:spcPts val="1200"/>
              </a:spcBef>
              <a:buNone/>
            </a:pPr>
            <a:r>
              <a:rPr lang="en-US" sz="600">
                <a:solidFill>
                  <a:srgbClr val="FFFFFF"/>
                </a:solidFill>
              </a:rPr>
              <a:t>Project GenAI Sample 1</a:t>
            </a:r>
          </a:p>
        </p:txBody>
      </p:sp>
      <p:sp>
        <p:nvSpPr>
          <p:cNvPr id="7" name="OfficeCode"/>
          <p:cNvSpPr/>
          <p:nvPr userDrawn="1"/>
        </p:nvSpPr>
        <p:spPr>
          <a:xfrm>
            <a:off x="7348519" y="6642830"/>
            <a:ext cx="288036" cy="165036"/>
          </a:xfrm>
          <a:prstGeom prst="rect">
            <a:avLst/>
          </a:prstGeom>
        </p:spPr>
        <p:txBody>
          <a:bodyPr wrap="square" lIns="36000" tIns="36000" rIns="36000" bIns="36000">
            <a:spAutoFit/>
          </a:bodyPr>
          <a:lstStyle/>
          <a:p>
            <a:pPr marL="0" indent="0" algn="ctr" defTabSz="711200" rtl="0" eaLnBrk="1" latinLnBrk="0" hangingPunct="1">
              <a:spcBef>
                <a:spcPts val="1200"/>
              </a:spcBef>
              <a:buNone/>
            </a:pPr>
            <a:r>
              <a:rPr lang="en-US" sz="600">
                <a:solidFill>
                  <a:srgbClr val="FFFFFF"/>
                </a:solidFill>
              </a:rPr>
              <a:t>DBS</a:t>
            </a:r>
          </a:p>
        </p:txBody>
      </p:sp>
      <p:pic>
        <p:nvPicPr>
          <p:cNvPr id="14" name="Disclaimer"/>
          <p:cNvPicPr>
            <a:picLocks noChangeAspect="1"/>
          </p:cNvPicPr>
          <p:nvPr userDrawn="1"/>
        </p:nvPicPr>
        <p:blipFill>
          <a:blip r:embed="rId10"/>
          <a:stretch>
            <a:fillRect/>
          </a:stretch>
        </p:blipFill>
        <p:spPr>
          <a:xfrm>
            <a:off x="316547" y="6641266"/>
            <a:ext cx="6407451" cy="176799"/>
          </a:xfrm>
          <a:prstGeom prst="rect">
            <a:avLst/>
          </a:prstGeom>
        </p:spPr>
      </p:pic>
      <p:cxnSp>
        <p:nvCxnSpPr>
          <p:cNvPr id="20" name="FooterSeparatorLine"/>
          <p:cNvCxnSpPr/>
          <p:nvPr userDrawn="1"/>
        </p:nvCxnSpPr>
        <p:spPr>
          <a:xfrm>
            <a:off x="0" y="6598800"/>
            <a:ext cx="11857037" cy="0"/>
          </a:xfrm>
          <a:prstGeom prst="line">
            <a:avLst/>
          </a:prstGeom>
          <a:ln w="9525" cap="flat">
            <a:solidFill>
              <a:schemeClr val="accent1"/>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3" name="Text Placeholder"/>
          <p:cNvSpPr>
            <a:spLocks noGrp="1"/>
          </p:cNvSpPr>
          <p:nvPr>
            <p:ph type="body" idx="1"/>
          </p:nvPr>
        </p:nvSpPr>
        <p:spPr>
          <a:xfrm>
            <a:off x="334435" y="1268413"/>
            <a:ext cx="11522603" cy="5292725"/>
          </a:xfrm>
          <a:prstGeom prst="rect">
            <a:avLst/>
          </a:prstGeom>
        </p:spPr>
        <p:txBody>
          <a:bodyPr vert="horz" lIns="36000" tIns="36000" rIns="36000" bIns="3600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TitleSeparatorLine"/>
          <p:cNvCxnSpPr/>
          <p:nvPr userDrawn="1"/>
        </p:nvCxnSpPr>
        <p:spPr>
          <a:xfrm>
            <a:off x="0" y="873125"/>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2" name="Slide Title"/>
          <p:cNvSpPr>
            <a:spLocks noGrp="1"/>
          </p:cNvSpPr>
          <p:nvPr>
            <p:ph type="title"/>
          </p:nvPr>
        </p:nvSpPr>
        <p:spPr>
          <a:xfrm>
            <a:off x="334963" y="1"/>
            <a:ext cx="11522075" cy="876687"/>
          </a:xfrm>
          <a:prstGeom prst="rect">
            <a:avLst/>
          </a:prstGeom>
        </p:spPr>
        <p:txBody>
          <a:bodyPr vert="horz" lIns="36000" tIns="36000" rIns="36000" bIns="72000" rtlCol="0" anchor="b">
            <a:noAutofit/>
          </a:bodyPr>
          <a:lstStyle/>
          <a:p>
            <a:r>
              <a:rPr lang="en-US"/>
              <a:t>Click to edit Master title style</a:t>
            </a:r>
          </a:p>
        </p:txBody>
      </p:sp>
    </p:spTree>
    <p:extLst>
      <p:ext uri="{BB962C8B-B14F-4D97-AF65-F5344CB8AC3E}">
        <p14:creationId xmlns:p14="http://schemas.microsoft.com/office/powerpoint/2010/main" val="3729795247"/>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3" r:id="rId3"/>
    <p:sldLayoutId id="2147483655" r:id="rId4"/>
  </p:sldLayoutIdLst>
  <p:txStyles>
    <p:titleStyle>
      <a:lvl1pPr algn="l" defTabSz="711200" rtl="0" eaLnBrk="1" latinLnBrk="0" hangingPunct="1">
        <a:lnSpc>
          <a:spcPct val="100000"/>
        </a:lnSpc>
        <a:spcBef>
          <a:spcPct val="0"/>
        </a:spcBef>
        <a:buNone/>
        <a:defRPr sz="2400" kern="1200">
          <a:solidFill>
            <a:schemeClr val="tx1"/>
          </a:solidFill>
          <a:latin typeface="+mj-lt"/>
          <a:ea typeface="+mj-ea"/>
          <a:cs typeface="+mj-cs"/>
        </a:defRPr>
      </a:lvl1pPr>
    </p:titleStyle>
    <p:bodyStyle>
      <a:lvl1pPr marL="180975" indent="-180975" algn="l" defTabSz="914354"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1pPr>
      <a:lvl2pPr marL="361950"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534988" indent="-173038"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177800" indent="-177800" algn="l" defTabSz="711200" rtl="0" eaLnBrk="1" latinLnBrk="0" hangingPunct="1">
        <a:spcBef>
          <a:spcPts val="1200"/>
        </a:spcBef>
        <a:buChar char="•"/>
        <a:defRPr sz="1600" kern="1200">
          <a:solidFill>
            <a:schemeClr val="tx1"/>
          </a:solidFill>
          <a:latin typeface="+mn-lt"/>
          <a:ea typeface="+mn-ea"/>
          <a:cs typeface="+mn-cs"/>
        </a:defRPr>
      </a:lvl1pPr>
      <a:lvl2pPr marL="355600" indent="-177800" algn="l" defTabSz="711200" rtl="0" eaLnBrk="1" latinLnBrk="0" hangingPunct="1">
        <a:spcBef>
          <a:spcPts val="600"/>
        </a:spcBef>
        <a:buChar char="–"/>
        <a:defRPr sz="1400" kern="1200">
          <a:solidFill>
            <a:schemeClr val="tx1"/>
          </a:solidFill>
          <a:latin typeface="+mn-lt"/>
          <a:ea typeface="+mn-ea"/>
          <a:cs typeface="+mn-cs"/>
        </a:defRPr>
      </a:lvl2pPr>
      <a:lvl3pPr marL="533400" indent="-177800" algn="l" defTabSz="711200" rtl="0" eaLnBrk="1" latinLnBrk="0" hangingPunct="1">
        <a:spcBef>
          <a:spcPts val="600"/>
        </a:spcBef>
        <a:buChar char="&gt;"/>
        <a:defRPr sz="1400" kern="1200">
          <a:solidFill>
            <a:schemeClr val="tx1"/>
          </a:solidFill>
          <a:latin typeface="+mn-lt"/>
          <a:ea typeface="+mn-ea"/>
          <a:cs typeface="+mn-cs"/>
        </a:defRPr>
      </a:lvl3pPr>
      <a:lvl4pPr marL="711200" indent="-177800" algn="l" defTabSz="711200" rtl="0" eaLnBrk="1" latinLnBrk="0" hangingPunct="1">
        <a:spcBef>
          <a:spcPts val="600"/>
        </a:spcBef>
        <a:buChar char="–"/>
        <a:defRPr sz="1400" kern="1200">
          <a:solidFill>
            <a:schemeClr val="tx1"/>
          </a:solidFill>
          <a:latin typeface="+mn-lt"/>
          <a:ea typeface="+mn-ea"/>
          <a:cs typeface="+mn-cs"/>
        </a:defRPr>
      </a:lvl4pPr>
      <a:lvl5pPr marL="889000" indent="-177800" algn="l" defTabSz="711200" rtl="0" eaLnBrk="1" latinLnBrk="0" hangingPunct="1">
        <a:spcBef>
          <a:spcPts val="600"/>
        </a:spcBef>
        <a:buChar char="&gt;"/>
        <a:defRPr sz="1400" kern="1200">
          <a:solidFill>
            <a:schemeClr val="tx1"/>
          </a:solidFill>
          <a:latin typeface="+mn-lt"/>
          <a:ea typeface="+mn-ea"/>
          <a:cs typeface="+mn-cs"/>
        </a:defRPr>
      </a:lvl5pPr>
      <a:lvl6pPr marL="1066800" algn="l" defTabSz="711200" rtl="0" eaLnBrk="1" latinLnBrk="0" hangingPunct="1">
        <a:defRPr sz="1400" kern="1200">
          <a:solidFill>
            <a:schemeClr val="tx1"/>
          </a:solidFill>
          <a:latin typeface="+mn-lt"/>
          <a:ea typeface="+mn-ea"/>
          <a:cs typeface="+mn-cs"/>
        </a:defRPr>
      </a:lvl6pPr>
      <a:lvl7pPr marL="1244600" algn="l" defTabSz="711200" rtl="0" eaLnBrk="1" latinLnBrk="0" hangingPunct="1">
        <a:defRPr sz="1400" kern="1200">
          <a:solidFill>
            <a:schemeClr val="tx1"/>
          </a:solidFill>
          <a:latin typeface="+mn-lt"/>
          <a:ea typeface="+mn-ea"/>
          <a:cs typeface="+mn-cs"/>
        </a:defRPr>
      </a:lvl7pPr>
      <a:lvl8pPr marL="1422400" algn="l" defTabSz="711200" rtl="0" eaLnBrk="1" latinLnBrk="0" hangingPunct="1">
        <a:defRPr sz="1400" kern="1200">
          <a:solidFill>
            <a:schemeClr val="tx1"/>
          </a:solidFill>
          <a:latin typeface="+mn-lt"/>
          <a:ea typeface="+mn-ea"/>
          <a:cs typeface="+mn-cs"/>
        </a:defRPr>
      </a:lvl8pPr>
      <a:lvl9pPr marL="1600200" algn="l" defTabSz="7112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50" userDrawn="1">
          <p15:clr>
            <a:srgbClr val="D1D1D1"/>
          </p15:clr>
        </p15:guide>
        <p15:guide id="4" orient="horz" pos="799" userDrawn="1">
          <p15:clr>
            <a:srgbClr val="D1D1D1"/>
          </p15:clr>
        </p15:guide>
        <p15:guide id="7" orient="horz" pos="4133" userDrawn="1">
          <p15:clr>
            <a:srgbClr val="D1D1D1"/>
          </p15:clr>
        </p15:guide>
        <p15:guide id="8" pos="208" userDrawn="1">
          <p15:clr>
            <a:srgbClr val="CCCCCC"/>
          </p15:clr>
        </p15:guide>
        <p15:guide id="9" pos="7472" userDrawn="1">
          <p15:clr>
            <a:srgbClr val="CCCCCC"/>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7.xml"/><Relationship Id="rId7" Type="http://schemas.openxmlformats.org/officeDocument/2006/relationships/oleObject" Target="../embeddings/oleObject10.bin"/><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88.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91.xml"/><Relationship Id="rId7"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5" Type="http://schemas.openxmlformats.org/officeDocument/2006/relationships/tags" Target="../tags/tag93.xml"/><Relationship Id="rId10" Type="http://schemas.openxmlformats.org/officeDocument/2006/relationships/image" Target="../media/image1.emf"/><Relationship Id="rId4" Type="http://schemas.openxmlformats.org/officeDocument/2006/relationships/tags" Target="../tags/tag92.xml"/><Relationship Id="rId9"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image" Target="../media/image1.emf"/><Relationship Id="rId3" Type="http://schemas.openxmlformats.org/officeDocument/2006/relationships/tags" Target="../tags/tag97.xml"/><Relationship Id="rId7" Type="http://schemas.openxmlformats.org/officeDocument/2006/relationships/tags" Target="../tags/tag101.xml"/><Relationship Id="rId12" Type="http://schemas.openxmlformats.org/officeDocument/2006/relationships/oleObject" Target="../embeddings/oleObject12.bin"/><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slideLayout" Target="../slideLayouts/slideLayout2.xml"/><Relationship Id="rId5" Type="http://schemas.openxmlformats.org/officeDocument/2006/relationships/tags" Target="../tags/tag99.xml"/><Relationship Id="rId10" Type="http://schemas.openxmlformats.org/officeDocument/2006/relationships/tags" Target="../tags/tag104.xml"/><Relationship Id="rId4" Type="http://schemas.openxmlformats.org/officeDocument/2006/relationships/tags" Target="../tags/tag98.xml"/><Relationship Id="rId9" Type="http://schemas.openxmlformats.org/officeDocument/2006/relationships/tags" Target="../tags/tag103.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22.emf"/><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image" Target="../media/image21.emf"/><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image" Target="../media/image1.emf"/><Relationship Id="rId5" Type="http://schemas.openxmlformats.org/officeDocument/2006/relationships/tags" Target="../tags/tag109.xml"/><Relationship Id="rId10" Type="http://schemas.openxmlformats.org/officeDocument/2006/relationships/oleObject" Target="../embeddings/oleObject13.bin"/><Relationship Id="rId4" Type="http://schemas.openxmlformats.org/officeDocument/2006/relationships/tags" Target="../tags/tag108.xml"/><Relationship Id="rId9"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8" Type="http://schemas.openxmlformats.org/officeDocument/2006/relationships/tags" Target="../tags/tag119.xml"/><Relationship Id="rId13" Type="http://schemas.openxmlformats.org/officeDocument/2006/relationships/image" Target="../media/image1.emf"/><Relationship Id="rId3" Type="http://schemas.openxmlformats.org/officeDocument/2006/relationships/tags" Target="../tags/tag114.xml"/><Relationship Id="rId7" Type="http://schemas.openxmlformats.org/officeDocument/2006/relationships/tags" Target="../tags/tag118.xml"/><Relationship Id="rId12" Type="http://schemas.openxmlformats.org/officeDocument/2006/relationships/oleObject" Target="../embeddings/oleObject14.bin"/><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11" Type="http://schemas.openxmlformats.org/officeDocument/2006/relationships/notesSlide" Target="../notesSlides/notesSlide11.xml"/><Relationship Id="rId5" Type="http://schemas.openxmlformats.org/officeDocument/2006/relationships/tags" Target="../tags/tag116.xml"/><Relationship Id="rId10" Type="http://schemas.openxmlformats.org/officeDocument/2006/relationships/slideLayout" Target="../slideLayouts/slideLayout2.xml"/><Relationship Id="rId4" Type="http://schemas.openxmlformats.org/officeDocument/2006/relationships/tags" Target="../tags/tag115.xml"/><Relationship Id="rId9" Type="http://schemas.openxmlformats.org/officeDocument/2006/relationships/tags" Target="../tags/tag120.xml"/><Relationship Id="rId14" Type="http://schemas.openxmlformats.org/officeDocument/2006/relationships/image" Target="../media/image23.jpeg"/></Relationships>
</file>

<file path=ppt/slides/_rels/slide15.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tags" Target="../tags/tag133.xml"/><Relationship Id="rId18" Type="http://schemas.openxmlformats.org/officeDocument/2006/relationships/image" Target="../media/image24.emf"/><Relationship Id="rId3" Type="http://schemas.openxmlformats.org/officeDocument/2006/relationships/tags" Target="../tags/tag123.xml"/><Relationship Id="rId21" Type="http://schemas.openxmlformats.org/officeDocument/2006/relationships/image" Target="../media/image27.emf"/><Relationship Id="rId7" Type="http://schemas.openxmlformats.org/officeDocument/2006/relationships/tags" Target="../tags/tag127.xml"/><Relationship Id="rId12" Type="http://schemas.openxmlformats.org/officeDocument/2006/relationships/tags" Target="../tags/tag132.xml"/><Relationship Id="rId17" Type="http://schemas.openxmlformats.org/officeDocument/2006/relationships/image" Target="../media/image8.emf"/><Relationship Id="rId2" Type="http://schemas.openxmlformats.org/officeDocument/2006/relationships/tags" Target="../tags/tag122.xml"/><Relationship Id="rId16" Type="http://schemas.openxmlformats.org/officeDocument/2006/relationships/oleObject" Target="../embeddings/oleObject15.bin"/><Relationship Id="rId20" Type="http://schemas.openxmlformats.org/officeDocument/2006/relationships/image" Target="../media/image26.emf"/><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tags" Target="../tags/tag131.xml"/><Relationship Id="rId5" Type="http://schemas.openxmlformats.org/officeDocument/2006/relationships/tags" Target="../tags/tag125.xml"/><Relationship Id="rId15" Type="http://schemas.openxmlformats.org/officeDocument/2006/relationships/notesSlide" Target="../notesSlides/notesSlide12.xml"/><Relationship Id="rId10" Type="http://schemas.openxmlformats.org/officeDocument/2006/relationships/tags" Target="../tags/tag130.xml"/><Relationship Id="rId19" Type="http://schemas.openxmlformats.org/officeDocument/2006/relationships/image" Target="../media/image25.emf"/><Relationship Id="rId4" Type="http://schemas.openxmlformats.org/officeDocument/2006/relationships/tags" Target="../tags/tag124.xml"/><Relationship Id="rId9" Type="http://schemas.openxmlformats.org/officeDocument/2006/relationships/tags" Target="../tags/tag129.xml"/><Relationship Id="rId14" Type="http://schemas.openxmlformats.org/officeDocument/2006/relationships/slideLayout" Target="../slideLayouts/slideLayout2.xml"/><Relationship Id="rId22" Type="http://schemas.openxmlformats.org/officeDocument/2006/relationships/image" Target="../media/image28.emf"/></Relationships>
</file>

<file path=ppt/slides/_rels/slide16.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oleObject" Target="../embeddings/oleObject16.bin"/><Relationship Id="rId18" Type="http://schemas.openxmlformats.org/officeDocument/2006/relationships/image" Target="../media/image27.emf"/><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notesSlide" Target="../notesSlides/notesSlide13.xml"/><Relationship Id="rId17" Type="http://schemas.openxmlformats.org/officeDocument/2006/relationships/image" Target="../media/image26.emf"/><Relationship Id="rId2" Type="http://schemas.openxmlformats.org/officeDocument/2006/relationships/tags" Target="../tags/tag135.xml"/><Relationship Id="rId16" Type="http://schemas.openxmlformats.org/officeDocument/2006/relationships/image" Target="../media/image25.emf"/><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slideLayout" Target="../slideLayouts/slideLayout2.xml"/><Relationship Id="rId5" Type="http://schemas.openxmlformats.org/officeDocument/2006/relationships/tags" Target="../tags/tag138.xml"/><Relationship Id="rId15" Type="http://schemas.openxmlformats.org/officeDocument/2006/relationships/image" Target="../media/image24.emf"/><Relationship Id="rId10" Type="http://schemas.openxmlformats.org/officeDocument/2006/relationships/tags" Target="../tags/tag143.xml"/><Relationship Id="rId19" Type="http://schemas.openxmlformats.org/officeDocument/2006/relationships/image" Target="../media/image28.emf"/><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image" Target="../media/image8.emf"/></Relationships>
</file>

<file path=ppt/slides/_rels/slide17.xml.rels><?xml version="1.0" encoding="UTF-8" standalone="yes"?>
<Relationships xmlns="http://schemas.openxmlformats.org/package/2006/relationships"><Relationship Id="rId8" Type="http://schemas.openxmlformats.org/officeDocument/2006/relationships/tags" Target="../tags/tag151.xml"/><Relationship Id="rId13" Type="http://schemas.openxmlformats.org/officeDocument/2006/relationships/image" Target="../media/image29.emf"/><Relationship Id="rId3" Type="http://schemas.openxmlformats.org/officeDocument/2006/relationships/tags" Target="../tags/tag146.xml"/><Relationship Id="rId7" Type="http://schemas.openxmlformats.org/officeDocument/2006/relationships/tags" Target="../tags/tag150.xml"/><Relationship Id="rId12" Type="http://schemas.openxmlformats.org/officeDocument/2006/relationships/image" Target="../media/image1.emf"/><Relationship Id="rId17" Type="http://schemas.openxmlformats.org/officeDocument/2006/relationships/image" Target="../media/image33.emf"/><Relationship Id="rId2" Type="http://schemas.openxmlformats.org/officeDocument/2006/relationships/tags" Target="../tags/tag145.xml"/><Relationship Id="rId16" Type="http://schemas.openxmlformats.org/officeDocument/2006/relationships/image" Target="../media/image32.emf"/><Relationship Id="rId1" Type="http://schemas.openxmlformats.org/officeDocument/2006/relationships/tags" Target="../tags/tag144.xml"/><Relationship Id="rId6" Type="http://schemas.openxmlformats.org/officeDocument/2006/relationships/tags" Target="../tags/tag149.xml"/><Relationship Id="rId11" Type="http://schemas.openxmlformats.org/officeDocument/2006/relationships/oleObject" Target="../embeddings/oleObject17.bin"/><Relationship Id="rId5" Type="http://schemas.openxmlformats.org/officeDocument/2006/relationships/tags" Target="../tags/tag148.xml"/><Relationship Id="rId15" Type="http://schemas.openxmlformats.org/officeDocument/2006/relationships/image" Target="../media/image31.emf"/><Relationship Id="rId10" Type="http://schemas.openxmlformats.org/officeDocument/2006/relationships/notesSlide" Target="../notesSlides/notesSlide14.xml"/><Relationship Id="rId4" Type="http://schemas.openxmlformats.org/officeDocument/2006/relationships/tags" Target="../tags/tag147.xml"/><Relationship Id="rId9" Type="http://schemas.openxmlformats.org/officeDocument/2006/relationships/slideLayout" Target="../slideLayouts/slideLayout2.xml"/><Relationship Id="rId14" Type="http://schemas.openxmlformats.org/officeDocument/2006/relationships/image" Target="../media/image30.emf"/></Relationships>
</file>

<file path=ppt/slides/_rels/slide18.xml.rels><?xml version="1.0" encoding="UTF-8" standalone="yes"?>
<Relationships xmlns="http://schemas.openxmlformats.org/package/2006/relationships"><Relationship Id="rId8" Type="http://schemas.openxmlformats.org/officeDocument/2006/relationships/tags" Target="../tags/tag159.xml"/><Relationship Id="rId13" Type="http://schemas.openxmlformats.org/officeDocument/2006/relationships/oleObject" Target="../embeddings/oleObject18.bin"/><Relationship Id="rId3" Type="http://schemas.openxmlformats.org/officeDocument/2006/relationships/tags" Target="../tags/tag154.xml"/><Relationship Id="rId7" Type="http://schemas.openxmlformats.org/officeDocument/2006/relationships/tags" Target="../tags/tag158.xml"/><Relationship Id="rId12" Type="http://schemas.openxmlformats.org/officeDocument/2006/relationships/notesSlide" Target="../notesSlides/notesSlide15.xml"/><Relationship Id="rId17" Type="http://schemas.openxmlformats.org/officeDocument/2006/relationships/image" Target="../media/image29.emf"/><Relationship Id="rId2" Type="http://schemas.openxmlformats.org/officeDocument/2006/relationships/tags" Target="../tags/tag153.xml"/><Relationship Id="rId16" Type="http://schemas.openxmlformats.org/officeDocument/2006/relationships/image" Target="../media/image32.emf"/><Relationship Id="rId1" Type="http://schemas.openxmlformats.org/officeDocument/2006/relationships/tags" Target="../tags/tag152.xml"/><Relationship Id="rId6" Type="http://schemas.openxmlformats.org/officeDocument/2006/relationships/tags" Target="../tags/tag157.xml"/><Relationship Id="rId11" Type="http://schemas.openxmlformats.org/officeDocument/2006/relationships/slideLayout" Target="../slideLayouts/slideLayout2.xml"/><Relationship Id="rId5" Type="http://schemas.openxmlformats.org/officeDocument/2006/relationships/tags" Target="../tags/tag156.xml"/><Relationship Id="rId15" Type="http://schemas.openxmlformats.org/officeDocument/2006/relationships/image" Target="../media/image30.emf"/><Relationship Id="rId10" Type="http://schemas.openxmlformats.org/officeDocument/2006/relationships/tags" Target="../tags/tag161.xml"/><Relationship Id="rId4" Type="http://schemas.openxmlformats.org/officeDocument/2006/relationships/tags" Target="../tags/tag155.xml"/><Relationship Id="rId9" Type="http://schemas.openxmlformats.org/officeDocument/2006/relationships/tags" Target="../tags/tag160.xml"/><Relationship Id="rId14" Type="http://schemas.openxmlformats.org/officeDocument/2006/relationships/image" Target="../media/image1.e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tags" Target="../tags/tag164.xml"/><Relationship Id="rId7" Type="http://schemas.openxmlformats.org/officeDocument/2006/relationships/notesSlide" Target="../notesSlides/notesSlide16.xm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slideLayout" Target="../slideLayouts/slideLayout2.xml"/><Relationship Id="rId5" Type="http://schemas.openxmlformats.org/officeDocument/2006/relationships/tags" Target="../tags/tag166.xml"/><Relationship Id="rId4" Type="http://schemas.openxmlformats.org/officeDocument/2006/relationships/tags" Target="../tags/tag165.xml"/><Relationship Id="rId9" Type="http://schemas.openxmlformats.org/officeDocument/2006/relationships/image" Target="../media/image1.emf"/></Relationships>
</file>

<file path=ppt/slides/_rels/slide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xml"/><Relationship Id="rId7" Type="http://schemas.openxmlformats.org/officeDocument/2006/relationships/oleObject" Target="../embeddings/oleObject3.bin"/><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8.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tags" Target="../tags/tag169.xml"/><Relationship Id="rId7" Type="http://schemas.openxmlformats.org/officeDocument/2006/relationships/notesSlide" Target="../notesSlides/notesSlide17.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slideLayout" Target="../slideLayouts/slideLayout2.xml"/><Relationship Id="rId5" Type="http://schemas.openxmlformats.org/officeDocument/2006/relationships/tags" Target="../tags/tag171.xml"/><Relationship Id="rId4" Type="http://schemas.openxmlformats.org/officeDocument/2006/relationships/tags" Target="../tags/tag170.xml"/><Relationship Id="rId9" Type="http://schemas.openxmlformats.org/officeDocument/2006/relationships/image" Target="../media/image1.emf"/></Relationships>
</file>

<file path=ppt/slides/_rels/slide21.xml.rels><?xml version="1.0" encoding="UTF-8" standalone="yes"?>
<Relationships xmlns="http://schemas.openxmlformats.org/package/2006/relationships"><Relationship Id="rId8" Type="http://schemas.openxmlformats.org/officeDocument/2006/relationships/tags" Target="../tags/tag179.xml"/><Relationship Id="rId13" Type="http://schemas.openxmlformats.org/officeDocument/2006/relationships/tags" Target="../tags/tag184.xml"/><Relationship Id="rId18" Type="http://schemas.openxmlformats.org/officeDocument/2006/relationships/image" Target="../media/image8.emf"/><Relationship Id="rId26" Type="http://schemas.openxmlformats.org/officeDocument/2006/relationships/image" Target="../media/image41.emf"/><Relationship Id="rId3" Type="http://schemas.openxmlformats.org/officeDocument/2006/relationships/tags" Target="../tags/tag174.xml"/><Relationship Id="rId21" Type="http://schemas.openxmlformats.org/officeDocument/2006/relationships/image" Target="../media/image36.emf"/><Relationship Id="rId7" Type="http://schemas.openxmlformats.org/officeDocument/2006/relationships/tags" Target="../tags/tag178.xml"/><Relationship Id="rId12" Type="http://schemas.openxmlformats.org/officeDocument/2006/relationships/tags" Target="../tags/tag183.xml"/><Relationship Id="rId17" Type="http://schemas.openxmlformats.org/officeDocument/2006/relationships/oleObject" Target="../embeddings/oleObject21.bin"/><Relationship Id="rId25" Type="http://schemas.openxmlformats.org/officeDocument/2006/relationships/image" Target="../media/image40.emf"/><Relationship Id="rId2" Type="http://schemas.openxmlformats.org/officeDocument/2006/relationships/tags" Target="../tags/tag173.xml"/><Relationship Id="rId16" Type="http://schemas.openxmlformats.org/officeDocument/2006/relationships/notesSlide" Target="../notesSlides/notesSlide18.xml"/><Relationship Id="rId20" Type="http://schemas.openxmlformats.org/officeDocument/2006/relationships/image" Target="../media/image35.emf"/><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tags" Target="../tags/tag182.xml"/><Relationship Id="rId24" Type="http://schemas.openxmlformats.org/officeDocument/2006/relationships/image" Target="../media/image39.emf"/><Relationship Id="rId5" Type="http://schemas.openxmlformats.org/officeDocument/2006/relationships/tags" Target="../tags/tag176.xml"/><Relationship Id="rId15" Type="http://schemas.openxmlformats.org/officeDocument/2006/relationships/slideLayout" Target="../slideLayouts/slideLayout2.xml"/><Relationship Id="rId23" Type="http://schemas.openxmlformats.org/officeDocument/2006/relationships/image" Target="../media/image38.emf"/><Relationship Id="rId10" Type="http://schemas.openxmlformats.org/officeDocument/2006/relationships/tags" Target="../tags/tag181.xml"/><Relationship Id="rId19" Type="http://schemas.openxmlformats.org/officeDocument/2006/relationships/image" Target="../media/image34.emf"/><Relationship Id="rId4" Type="http://schemas.openxmlformats.org/officeDocument/2006/relationships/tags" Target="../tags/tag175.xml"/><Relationship Id="rId9" Type="http://schemas.openxmlformats.org/officeDocument/2006/relationships/tags" Target="../tags/tag180.xml"/><Relationship Id="rId14" Type="http://schemas.openxmlformats.org/officeDocument/2006/relationships/tags" Target="../tags/tag185.xml"/><Relationship Id="rId22" Type="http://schemas.openxmlformats.org/officeDocument/2006/relationships/image" Target="../media/image37.e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45.emf"/><Relationship Id="rId3" Type="http://schemas.openxmlformats.org/officeDocument/2006/relationships/tags" Target="../tags/tag188.xml"/><Relationship Id="rId7" Type="http://schemas.openxmlformats.org/officeDocument/2006/relationships/notesSlide" Target="../notesSlides/notesSlide19.xml"/><Relationship Id="rId12" Type="http://schemas.openxmlformats.org/officeDocument/2006/relationships/image" Target="../media/image44.emf"/><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slideLayout" Target="../slideLayouts/slideLayout2.xml"/><Relationship Id="rId11" Type="http://schemas.openxmlformats.org/officeDocument/2006/relationships/image" Target="../media/image43.emf"/><Relationship Id="rId5" Type="http://schemas.openxmlformats.org/officeDocument/2006/relationships/tags" Target="../tags/tag190.xml"/><Relationship Id="rId10" Type="http://schemas.openxmlformats.org/officeDocument/2006/relationships/image" Target="../media/image42.emf"/><Relationship Id="rId4" Type="http://schemas.openxmlformats.org/officeDocument/2006/relationships/tags" Target="../tags/tag189.xml"/><Relationship Id="rId9" Type="http://schemas.openxmlformats.org/officeDocument/2006/relationships/image" Target="../media/image8.emf"/><Relationship Id="rId14" Type="http://schemas.openxmlformats.org/officeDocument/2006/relationships/image" Target="../media/image46.emf"/></Relationships>
</file>

<file path=ppt/slides/_rels/slide23.xml.rels><?xml version="1.0" encoding="UTF-8" standalone="yes"?>
<Relationships xmlns="http://schemas.openxmlformats.org/package/2006/relationships"><Relationship Id="rId8" Type="http://schemas.openxmlformats.org/officeDocument/2006/relationships/tags" Target="../tags/tag198.xml"/><Relationship Id="rId13" Type="http://schemas.openxmlformats.org/officeDocument/2006/relationships/image" Target="../media/image47.emf"/><Relationship Id="rId3" Type="http://schemas.openxmlformats.org/officeDocument/2006/relationships/tags" Target="../tags/tag193.xml"/><Relationship Id="rId7" Type="http://schemas.openxmlformats.org/officeDocument/2006/relationships/tags" Target="../tags/tag197.xml"/><Relationship Id="rId12" Type="http://schemas.openxmlformats.org/officeDocument/2006/relationships/image" Target="../media/image1.emf"/><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11" Type="http://schemas.openxmlformats.org/officeDocument/2006/relationships/oleObject" Target="../embeddings/oleObject23.bin"/><Relationship Id="rId5" Type="http://schemas.openxmlformats.org/officeDocument/2006/relationships/tags" Target="../tags/tag195.xml"/><Relationship Id="rId15" Type="http://schemas.openxmlformats.org/officeDocument/2006/relationships/image" Target="../media/image49.emf"/><Relationship Id="rId10" Type="http://schemas.openxmlformats.org/officeDocument/2006/relationships/notesSlide" Target="../notesSlides/notesSlide20.xml"/><Relationship Id="rId4" Type="http://schemas.openxmlformats.org/officeDocument/2006/relationships/tags" Target="../tags/tag194.xml"/><Relationship Id="rId9" Type="http://schemas.openxmlformats.org/officeDocument/2006/relationships/slideLayout" Target="../slideLayouts/slideLayout2.xml"/><Relationship Id="rId14" Type="http://schemas.openxmlformats.org/officeDocument/2006/relationships/image" Target="../media/image48.emf"/></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1.xml"/><Relationship Id="rId3" Type="http://schemas.openxmlformats.org/officeDocument/2006/relationships/tags" Target="../tags/tag201.xml"/><Relationship Id="rId7" Type="http://schemas.openxmlformats.org/officeDocument/2006/relationships/slideLayout" Target="../slideLayouts/slideLayout2.xml"/><Relationship Id="rId2" Type="http://schemas.openxmlformats.org/officeDocument/2006/relationships/tags" Target="../tags/tag200.xml"/><Relationship Id="rId1" Type="http://schemas.openxmlformats.org/officeDocument/2006/relationships/tags" Target="../tags/tag199.xml"/><Relationship Id="rId6" Type="http://schemas.openxmlformats.org/officeDocument/2006/relationships/tags" Target="../tags/tag204.xml"/><Relationship Id="rId5" Type="http://schemas.openxmlformats.org/officeDocument/2006/relationships/tags" Target="../tags/tag203.xml"/><Relationship Id="rId10" Type="http://schemas.openxmlformats.org/officeDocument/2006/relationships/image" Target="../media/image1.emf"/><Relationship Id="rId4" Type="http://schemas.openxmlformats.org/officeDocument/2006/relationships/tags" Target="../tags/tag202.xml"/><Relationship Id="rId9" Type="http://schemas.openxmlformats.org/officeDocument/2006/relationships/oleObject" Target="../embeddings/oleObject24.bin"/></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2.xml"/><Relationship Id="rId3" Type="http://schemas.openxmlformats.org/officeDocument/2006/relationships/tags" Target="../tags/tag207.xml"/><Relationship Id="rId7" Type="http://schemas.openxmlformats.org/officeDocument/2006/relationships/slideLayout" Target="../slideLayouts/slideLayout2.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tags" Target="../tags/tag210.xml"/><Relationship Id="rId5" Type="http://schemas.openxmlformats.org/officeDocument/2006/relationships/tags" Target="../tags/tag209.xml"/><Relationship Id="rId10" Type="http://schemas.openxmlformats.org/officeDocument/2006/relationships/image" Target="../media/image8.emf"/><Relationship Id="rId4" Type="http://schemas.openxmlformats.org/officeDocument/2006/relationships/tags" Target="../tags/tag208.xml"/><Relationship Id="rId9" Type="http://schemas.openxmlformats.org/officeDocument/2006/relationships/oleObject" Target="../embeddings/oleObject25.bin"/></Relationships>
</file>

<file path=ppt/slides/_rels/slide26.xml.rels><?xml version="1.0" encoding="UTF-8" standalone="yes"?>
<Relationships xmlns="http://schemas.openxmlformats.org/package/2006/relationships"><Relationship Id="rId8" Type="http://schemas.openxmlformats.org/officeDocument/2006/relationships/tags" Target="../tags/tag218.xml"/><Relationship Id="rId13" Type="http://schemas.openxmlformats.org/officeDocument/2006/relationships/slideLayout" Target="../slideLayouts/slideLayout2.xml"/><Relationship Id="rId18" Type="http://schemas.openxmlformats.org/officeDocument/2006/relationships/image" Target="../media/image51.emf"/><Relationship Id="rId3" Type="http://schemas.openxmlformats.org/officeDocument/2006/relationships/tags" Target="../tags/tag213.xml"/><Relationship Id="rId21" Type="http://schemas.openxmlformats.org/officeDocument/2006/relationships/image" Target="../media/image54.emf"/><Relationship Id="rId7" Type="http://schemas.openxmlformats.org/officeDocument/2006/relationships/tags" Target="../tags/tag217.xml"/><Relationship Id="rId12" Type="http://schemas.openxmlformats.org/officeDocument/2006/relationships/tags" Target="../tags/tag222.xml"/><Relationship Id="rId17" Type="http://schemas.openxmlformats.org/officeDocument/2006/relationships/image" Target="../media/image50.emf"/><Relationship Id="rId2" Type="http://schemas.openxmlformats.org/officeDocument/2006/relationships/tags" Target="../tags/tag212.xml"/><Relationship Id="rId16" Type="http://schemas.openxmlformats.org/officeDocument/2006/relationships/image" Target="../media/image1.emf"/><Relationship Id="rId20" Type="http://schemas.openxmlformats.org/officeDocument/2006/relationships/image" Target="../media/image53.emf"/><Relationship Id="rId1" Type="http://schemas.openxmlformats.org/officeDocument/2006/relationships/tags" Target="../tags/tag211.xml"/><Relationship Id="rId6" Type="http://schemas.openxmlformats.org/officeDocument/2006/relationships/tags" Target="../tags/tag216.xml"/><Relationship Id="rId11" Type="http://schemas.openxmlformats.org/officeDocument/2006/relationships/tags" Target="../tags/tag221.xml"/><Relationship Id="rId24" Type="http://schemas.openxmlformats.org/officeDocument/2006/relationships/image" Target="../media/image57.emf"/><Relationship Id="rId5" Type="http://schemas.openxmlformats.org/officeDocument/2006/relationships/tags" Target="../tags/tag215.xml"/><Relationship Id="rId15" Type="http://schemas.openxmlformats.org/officeDocument/2006/relationships/oleObject" Target="../embeddings/oleObject26.bin"/><Relationship Id="rId23" Type="http://schemas.openxmlformats.org/officeDocument/2006/relationships/image" Target="../media/image56.emf"/><Relationship Id="rId10" Type="http://schemas.openxmlformats.org/officeDocument/2006/relationships/tags" Target="../tags/tag220.xml"/><Relationship Id="rId19" Type="http://schemas.openxmlformats.org/officeDocument/2006/relationships/image" Target="../media/image52.emf"/><Relationship Id="rId4" Type="http://schemas.openxmlformats.org/officeDocument/2006/relationships/tags" Target="../tags/tag214.xml"/><Relationship Id="rId9" Type="http://schemas.openxmlformats.org/officeDocument/2006/relationships/tags" Target="../tags/tag219.xml"/><Relationship Id="rId14" Type="http://schemas.openxmlformats.org/officeDocument/2006/relationships/notesSlide" Target="../notesSlides/notesSlide23.xml"/><Relationship Id="rId22" Type="http://schemas.openxmlformats.org/officeDocument/2006/relationships/image" Target="../media/image55.emf"/></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4.xml"/><Relationship Id="rId3" Type="http://schemas.openxmlformats.org/officeDocument/2006/relationships/tags" Target="../tags/tag225.xml"/><Relationship Id="rId7" Type="http://schemas.openxmlformats.org/officeDocument/2006/relationships/slideLayout" Target="../slideLayouts/slideLayout2.xml"/><Relationship Id="rId12" Type="http://schemas.openxmlformats.org/officeDocument/2006/relationships/image" Target="../media/image60.emf"/><Relationship Id="rId2" Type="http://schemas.openxmlformats.org/officeDocument/2006/relationships/tags" Target="../tags/tag224.xml"/><Relationship Id="rId1" Type="http://schemas.openxmlformats.org/officeDocument/2006/relationships/tags" Target="../tags/tag223.xml"/><Relationship Id="rId6" Type="http://schemas.openxmlformats.org/officeDocument/2006/relationships/tags" Target="../tags/tag228.xml"/><Relationship Id="rId11" Type="http://schemas.openxmlformats.org/officeDocument/2006/relationships/image" Target="../media/image59.emf"/><Relationship Id="rId5" Type="http://schemas.openxmlformats.org/officeDocument/2006/relationships/tags" Target="../tags/tag227.xml"/><Relationship Id="rId10" Type="http://schemas.openxmlformats.org/officeDocument/2006/relationships/image" Target="../media/image58.emf"/><Relationship Id="rId4" Type="http://schemas.openxmlformats.org/officeDocument/2006/relationships/tags" Target="../tags/tag226.xml"/><Relationship Id="rId9"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29.xml"/></Relationships>
</file>

<file path=ppt/slides/_rels/slide29.xml.rels><?xml version="1.0" encoding="UTF-8" standalone="yes"?>
<Relationships xmlns="http://schemas.openxmlformats.org/package/2006/relationships"><Relationship Id="rId8" Type="http://schemas.openxmlformats.org/officeDocument/2006/relationships/tags" Target="../tags/tag237.xml"/><Relationship Id="rId13" Type="http://schemas.openxmlformats.org/officeDocument/2006/relationships/tags" Target="../tags/tag242.xml"/><Relationship Id="rId18" Type="http://schemas.openxmlformats.org/officeDocument/2006/relationships/slideLayout" Target="../slideLayouts/slideLayout2.xml"/><Relationship Id="rId3" Type="http://schemas.openxmlformats.org/officeDocument/2006/relationships/tags" Target="../tags/tag232.xml"/><Relationship Id="rId21" Type="http://schemas.openxmlformats.org/officeDocument/2006/relationships/image" Target="../media/image1.emf"/><Relationship Id="rId7" Type="http://schemas.openxmlformats.org/officeDocument/2006/relationships/tags" Target="../tags/tag236.xml"/><Relationship Id="rId12" Type="http://schemas.openxmlformats.org/officeDocument/2006/relationships/tags" Target="../tags/tag241.xml"/><Relationship Id="rId17" Type="http://schemas.openxmlformats.org/officeDocument/2006/relationships/tags" Target="../tags/tag246.xml"/><Relationship Id="rId2" Type="http://schemas.openxmlformats.org/officeDocument/2006/relationships/tags" Target="../tags/tag231.xml"/><Relationship Id="rId16" Type="http://schemas.openxmlformats.org/officeDocument/2006/relationships/tags" Target="../tags/tag245.xml"/><Relationship Id="rId20" Type="http://schemas.openxmlformats.org/officeDocument/2006/relationships/oleObject" Target="../embeddings/oleObject28.bin"/><Relationship Id="rId1" Type="http://schemas.openxmlformats.org/officeDocument/2006/relationships/tags" Target="../tags/tag230.xml"/><Relationship Id="rId6" Type="http://schemas.openxmlformats.org/officeDocument/2006/relationships/tags" Target="../tags/tag235.xml"/><Relationship Id="rId11" Type="http://schemas.openxmlformats.org/officeDocument/2006/relationships/tags" Target="../tags/tag240.xml"/><Relationship Id="rId5" Type="http://schemas.openxmlformats.org/officeDocument/2006/relationships/tags" Target="../tags/tag234.xml"/><Relationship Id="rId15" Type="http://schemas.openxmlformats.org/officeDocument/2006/relationships/tags" Target="../tags/tag244.xml"/><Relationship Id="rId10" Type="http://schemas.openxmlformats.org/officeDocument/2006/relationships/tags" Target="../tags/tag239.xml"/><Relationship Id="rId19" Type="http://schemas.openxmlformats.org/officeDocument/2006/relationships/notesSlide" Target="../notesSlides/notesSlide26.xml"/><Relationship Id="rId4" Type="http://schemas.openxmlformats.org/officeDocument/2006/relationships/tags" Target="../tags/tag233.xml"/><Relationship Id="rId9" Type="http://schemas.openxmlformats.org/officeDocument/2006/relationships/tags" Target="../tags/tag238.xml"/><Relationship Id="rId14" Type="http://schemas.openxmlformats.org/officeDocument/2006/relationships/tags" Target="../tags/tag243.xml"/></Relationships>
</file>

<file path=ppt/slides/_rels/slide3.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18" Type="http://schemas.openxmlformats.org/officeDocument/2006/relationships/image" Target="../media/image5.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image" Target="../media/image1.emf"/><Relationship Id="rId2" Type="http://schemas.openxmlformats.org/officeDocument/2006/relationships/tags" Target="../tags/tag10.xml"/><Relationship Id="rId16" Type="http://schemas.openxmlformats.org/officeDocument/2006/relationships/oleObject" Target="../embeddings/oleObject4.bin"/><Relationship Id="rId20" Type="http://schemas.openxmlformats.org/officeDocument/2006/relationships/image" Target="../media/image7.emf"/><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5" Type="http://schemas.openxmlformats.org/officeDocument/2006/relationships/tags" Target="../tags/tag13.xml"/><Relationship Id="rId15" Type="http://schemas.openxmlformats.org/officeDocument/2006/relationships/notesSlide" Target="../notesSlides/notesSlide3.xml"/><Relationship Id="rId10" Type="http://schemas.openxmlformats.org/officeDocument/2006/relationships/tags" Target="../tags/tag18.xml"/><Relationship Id="rId19" Type="http://schemas.openxmlformats.org/officeDocument/2006/relationships/image" Target="../media/image6.emf"/><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tags" Target="../tags/tag254.xml"/><Relationship Id="rId13" Type="http://schemas.openxmlformats.org/officeDocument/2006/relationships/tags" Target="../tags/tag259.xml"/><Relationship Id="rId18" Type="http://schemas.openxmlformats.org/officeDocument/2006/relationships/oleObject" Target="../embeddings/oleObject29.bin"/><Relationship Id="rId3" Type="http://schemas.openxmlformats.org/officeDocument/2006/relationships/tags" Target="../tags/tag249.xml"/><Relationship Id="rId7" Type="http://schemas.openxmlformats.org/officeDocument/2006/relationships/tags" Target="../tags/tag253.xml"/><Relationship Id="rId12" Type="http://schemas.openxmlformats.org/officeDocument/2006/relationships/tags" Target="../tags/tag258.xml"/><Relationship Id="rId17" Type="http://schemas.openxmlformats.org/officeDocument/2006/relationships/notesSlide" Target="../notesSlides/notesSlide27.xml"/><Relationship Id="rId2" Type="http://schemas.openxmlformats.org/officeDocument/2006/relationships/tags" Target="../tags/tag248.xml"/><Relationship Id="rId16" Type="http://schemas.openxmlformats.org/officeDocument/2006/relationships/slideLayout" Target="../slideLayouts/slideLayout2.xml"/><Relationship Id="rId1" Type="http://schemas.openxmlformats.org/officeDocument/2006/relationships/tags" Target="../tags/tag247.xml"/><Relationship Id="rId6" Type="http://schemas.openxmlformats.org/officeDocument/2006/relationships/tags" Target="../tags/tag252.xml"/><Relationship Id="rId11" Type="http://schemas.openxmlformats.org/officeDocument/2006/relationships/tags" Target="../tags/tag257.xml"/><Relationship Id="rId5" Type="http://schemas.openxmlformats.org/officeDocument/2006/relationships/tags" Target="../tags/tag251.xml"/><Relationship Id="rId15" Type="http://schemas.openxmlformats.org/officeDocument/2006/relationships/tags" Target="../tags/tag261.xml"/><Relationship Id="rId10" Type="http://schemas.openxmlformats.org/officeDocument/2006/relationships/tags" Target="../tags/tag256.xml"/><Relationship Id="rId19" Type="http://schemas.openxmlformats.org/officeDocument/2006/relationships/image" Target="../media/image1.emf"/><Relationship Id="rId4" Type="http://schemas.openxmlformats.org/officeDocument/2006/relationships/tags" Target="../tags/tag250.xml"/><Relationship Id="rId9" Type="http://schemas.openxmlformats.org/officeDocument/2006/relationships/tags" Target="../tags/tag255.xml"/><Relationship Id="rId14" Type="http://schemas.openxmlformats.org/officeDocument/2006/relationships/tags" Target="../tags/tag260.xml"/></Relationships>
</file>

<file path=ppt/slides/_rels/slide31.xml.rels><?xml version="1.0" encoding="UTF-8" standalone="yes"?>
<Relationships xmlns="http://schemas.openxmlformats.org/package/2006/relationships"><Relationship Id="rId8" Type="http://schemas.openxmlformats.org/officeDocument/2006/relationships/tags" Target="../tags/tag269.xml"/><Relationship Id="rId13" Type="http://schemas.openxmlformats.org/officeDocument/2006/relationships/tags" Target="../tags/tag274.xml"/><Relationship Id="rId18" Type="http://schemas.openxmlformats.org/officeDocument/2006/relationships/oleObject" Target="../embeddings/oleObject30.bin"/><Relationship Id="rId3" Type="http://schemas.openxmlformats.org/officeDocument/2006/relationships/tags" Target="../tags/tag264.xml"/><Relationship Id="rId7" Type="http://schemas.openxmlformats.org/officeDocument/2006/relationships/tags" Target="../tags/tag268.xml"/><Relationship Id="rId12" Type="http://schemas.openxmlformats.org/officeDocument/2006/relationships/tags" Target="../tags/tag273.xml"/><Relationship Id="rId17" Type="http://schemas.openxmlformats.org/officeDocument/2006/relationships/notesSlide" Target="../notesSlides/notesSlide28.xml"/><Relationship Id="rId2" Type="http://schemas.openxmlformats.org/officeDocument/2006/relationships/tags" Target="../tags/tag263.xml"/><Relationship Id="rId16" Type="http://schemas.openxmlformats.org/officeDocument/2006/relationships/slideLayout" Target="../slideLayouts/slideLayout2.xml"/><Relationship Id="rId1" Type="http://schemas.openxmlformats.org/officeDocument/2006/relationships/tags" Target="../tags/tag262.xml"/><Relationship Id="rId6" Type="http://schemas.openxmlformats.org/officeDocument/2006/relationships/tags" Target="../tags/tag267.xml"/><Relationship Id="rId11" Type="http://schemas.openxmlformats.org/officeDocument/2006/relationships/tags" Target="../tags/tag272.xml"/><Relationship Id="rId5" Type="http://schemas.openxmlformats.org/officeDocument/2006/relationships/tags" Target="../tags/tag266.xml"/><Relationship Id="rId15" Type="http://schemas.openxmlformats.org/officeDocument/2006/relationships/tags" Target="../tags/tag276.xml"/><Relationship Id="rId10" Type="http://schemas.openxmlformats.org/officeDocument/2006/relationships/tags" Target="../tags/tag271.xml"/><Relationship Id="rId19" Type="http://schemas.openxmlformats.org/officeDocument/2006/relationships/image" Target="../media/image1.emf"/><Relationship Id="rId4" Type="http://schemas.openxmlformats.org/officeDocument/2006/relationships/tags" Target="../tags/tag265.xml"/><Relationship Id="rId9" Type="http://schemas.openxmlformats.org/officeDocument/2006/relationships/tags" Target="../tags/tag270.xml"/><Relationship Id="rId14" Type="http://schemas.openxmlformats.org/officeDocument/2006/relationships/tags" Target="../tags/tag27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277.xml"/></Relationships>
</file>

<file path=ppt/slides/_rels/slide4.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image" Target="../media/image8.emf"/><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oleObject" Target="../embeddings/oleObject6.bin"/><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notesSlide" Target="../notesSlides/notesSlide4.xml"/><Relationship Id="rId5" Type="http://schemas.openxmlformats.org/officeDocument/2006/relationships/tags" Target="../tags/tag29.xml"/><Relationship Id="rId10" Type="http://schemas.openxmlformats.org/officeDocument/2006/relationships/slideLayout" Target="../slideLayouts/slideLayout2.xml"/><Relationship Id="rId4" Type="http://schemas.openxmlformats.org/officeDocument/2006/relationships/tags" Target="../tags/tag28.xml"/><Relationship Id="rId9" Type="http://schemas.openxmlformats.org/officeDocument/2006/relationships/tags" Target="../tags/tag33.xml"/></Relationships>
</file>

<file path=ppt/slides/_rels/slide6.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1.emf"/><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oleObject" Target="../embeddings/oleObject7.bin"/><Relationship Id="rId5" Type="http://schemas.openxmlformats.org/officeDocument/2006/relationships/slideLayout" Target="../slideLayouts/slideLayout2.xml"/><Relationship Id="rId4" Type="http://schemas.openxmlformats.org/officeDocument/2006/relationships/tags" Target="../tags/tag37.xml"/></Relationships>
</file>

<file path=ppt/slides/_rels/slide7.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tags" Target="../tags/tag53.xml"/><Relationship Id="rId18" Type="http://schemas.openxmlformats.org/officeDocument/2006/relationships/tags" Target="../tags/tag58.xml"/><Relationship Id="rId26" Type="http://schemas.openxmlformats.org/officeDocument/2006/relationships/image" Target="../media/image12.emf"/><Relationship Id="rId3" Type="http://schemas.openxmlformats.org/officeDocument/2006/relationships/tags" Target="../tags/tag43.xml"/><Relationship Id="rId21" Type="http://schemas.openxmlformats.org/officeDocument/2006/relationships/notesSlide" Target="../notesSlides/notesSlide6.xml"/><Relationship Id="rId7" Type="http://schemas.openxmlformats.org/officeDocument/2006/relationships/tags" Target="../tags/tag47.xml"/><Relationship Id="rId12" Type="http://schemas.openxmlformats.org/officeDocument/2006/relationships/tags" Target="../tags/tag52.xml"/><Relationship Id="rId17" Type="http://schemas.openxmlformats.org/officeDocument/2006/relationships/tags" Target="../tags/tag57.xml"/><Relationship Id="rId25" Type="http://schemas.openxmlformats.org/officeDocument/2006/relationships/image" Target="../media/image11.emf"/><Relationship Id="rId2" Type="http://schemas.openxmlformats.org/officeDocument/2006/relationships/tags" Target="../tags/tag42.xml"/><Relationship Id="rId16" Type="http://schemas.openxmlformats.org/officeDocument/2006/relationships/tags" Target="../tags/tag56.xml"/><Relationship Id="rId20" Type="http://schemas.openxmlformats.org/officeDocument/2006/relationships/slideLayout" Target="../slideLayouts/slideLayout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tags" Target="../tags/tag51.xml"/><Relationship Id="rId24" Type="http://schemas.openxmlformats.org/officeDocument/2006/relationships/image" Target="../media/image10.emf"/><Relationship Id="rId5" Type="http://schemas.openxmlformats.org/officeDocument/2006/relationships/tags" Target="../tags/tag45.xml"/><Relationship Id="rId15" Type="http://schemas.openxmlformats.org/officeDocument/2006/relationships/tags" Target="../tags/tag55.xml"/><Relationship Id="rId23" Type="http://schemas.openxmlformats.org/officeDocument/2006/relationships/image" Target="../media/image9.emf"/><Relationship Id="rId28" Type="http://schemas.openxmlformats.org/officeDocument/2006/relationships/image" Target="../media/image14.emf"/><Relationship Id="rId10" Type="http://schemas.openxmlformats.org/officeDocument/2006/relationships/tags" Target="../tags/tag50.xml"/><Relationship Id="rId19" Type="http://schemas.openxmlformats.org/officeDocument/2006/relationships/tags" Target="../tags/tag59.xml"/><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tags" Target="../tags/tag54.xml"/><Relationship Id="rId22" Type="http://schemas.openxmlformats.org/officeDocument/2006/relationships/oleObject" Target="../embeddings/oleObject8.bin"/><Relationship Id="rId27" Type="http://schemas.openxmlformats.org/officeDocument/2006/relationships/image" Target="../media/image13.emf"/></Relationships>
</file>

<file path=ppt/slides/_rels/slide9.xml.rels><?xml version="1.0" encoding="UTF-8" standalone="yes"?>
<Relationships xmlns="http://schemas.openxmlformats.org/package/2006/relationships"><Relationship Id="rId13" Type="http://schemas.openxmlformats.org/officeDocument/2006/relationships/tags" Target="../tags/tag72.xml"/><Relationship Id="rId18" Type="http://schemas.openxmlformats.org/officeDocument/2006/relationships/tags" Target="../tags/tag77.xml"/><Relationship Id="rId26" Type="http://schemas.openxmlformats.org/officeDocument/2006/relationships/slideLayout" Target="../slideLayouts/slideLayout2.xml"/><Relationship Id="rId3" Type="http://schemas.openxmlformats.org/officeDocument/2006/relationships/tags" Target="../tags/tag62.xml"/><Relationship Id="rId21" Type="http://schemas.openxmlformats.org/officeDocument/2006/relationships/tags" Target="../tags/tag80.xml"/><Relationship Id="rId34" Type="http://schemas.openxmlformats.org/officeDocument/2006/relationships/image" Target="../media/image18.png"/><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tags" Target="../tags/tag76.xml"/><Relationship Id="rId25" Type="http://schemas.openxmlformats.org/officeDocument/2006/relationships/tags" Target="../tags/tag84.xml"/><Relationship Id="rId33" Type="http://schemas.openxmlformats.org/officeDocument/2006/relationships/image" Target="../media/image17.jpeg"/><Relationship Id="rId2" Type="http://schemas.openxmlformats.org/officeDocument/2006/relationships/tags" Target="../tags/tag61.xml"/><Relationship Id="rId16" Type="http://schemas.openxmlformats.org/officeDocument/2006/relationships/tags" Target="../tags/tag75.xml"/><Relationship Id="rId20" Type="http://schemas.openxmlformats.org/officeDocument/2006/relationships/tags" Target="../tags/tag79.xml"/><Relationship Id="rId29" Type="http://schemas.openxmlformats.org/officeDocument/2006/relationships/image" Target="../media/image1.emf"/><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tags" Target="../tags/tag70.xml"/><Relationship Id="rId24" Type="http://schemas.openxmlformats.org/officeDocument/2006/relationships/tags" Target="../tags/tag83.xml"/><Relationship Id="rId32" Type="http://schemas.openxmlformats.org/officeDocument/2006/relationships/image" Target="../media/image16.jpeg"/><Relationship Id="rId5" Type="http://schemas.openxmlformats.org/officeDocument/2006/relationships/tags" Target="../tags/tag64.xml"/><Relationship Id="rId15" Type="http://schemas.openxmlformats.org/officeDocument/2006/relationships/tags" Target="../tags/tag74.xml"/><Relationship Id="rId23" Type="http://schemas.openxmlformats.org/officeDocument/2006/relationships/tags" Target="../tags/tag82.xml"/><Relationship Id="rId28" Type="http://schemas.openxmlformats.org/officeDocument/2006/relationships/oleObject" Target="../embeddings/oleObject9.bin"/><Relationship Id="rId36" Type="http://schemas.openxmlformats.org/officeDocument/2006/relationships/image" Target="../media/image20.jpeg"/><Relationship Id="rId10" Type="http://schemas.openxmlformats.org/officeDocument/2006/relationships/tags" Target="../tags/tag69.xml"/><Relationship Id="rId19" Type="http://schemas.openxmlformats.org/officeDocument/2006/relationships/tags" Target="../tags/tag78.xml"/><Relationship Id="rId31" Type="http://schemas.openxmlformats.org/officeDocument/2006/relationships/image" Target="../media/image15.jpeg"/><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 Id="rId22" Type="http://schemas.openxmlformats.org/officeDocument/2006/relationships/tags" Target="../tags/tag81.xml"/><Relationship Id="rId27" Type="http://schemas.openxmlformats.org/officeDocument/2006/relationships/notesSlide" Target="../notesSlides/notesSlide7.xml"/><Relationship Id="rId30" Type="http://schemas.openxmlformats.org/officeDocument/2006/relationships/chart" Target="../charts/chart1.xml"/><Relationship Id="rId35" Type="http://schemas.openxmlformats.org/officeDocument/2006/relationships/image" Target="../media/image19.png"/><Relationship Id="rId8" Type="http://schemas.openxmlformats.org/officeDocument/2006/relationships/tags" Target="../tags/tag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btfpColumnIndicatorGroup2">
            <a:extLst>
              <a:ext uri="{FF2B5EF4-FFF2-40B4-BE49-F238E27FC236}">
                <a16:creationId xmlns:a16="http://schemas.microsoft.com/office/drawing/2014/main" id="{6F04C6D2-1E7D-E56D-C18B-5F76F9AC08FE}"/>
              </a:ext>
            </a:extLst>
          </p:cNvPr>
          <p:cNvGrpSpPr/>
          <p:nvPr/>
        </p:nvGrpSpPr>
        <p:grpSpPr>
          <a:xfrm>
            <a:off x="0" y="6926580"/>
            <a:ext cx="12192000" cy="137160"/>
            <a:chOff x="0" y="6926580"/>
            <a:chExt cx="12192000" cy="137160"/>
          </a:xfrm>
        </p:grpSpPr>
        <p:sp>
          <p:nvSpPr>
            <p:cNvPr id="22" name="btfpColumnGapBlocker179097">
              <a:extLst>
                <a:ext uri="{FF2B5EF4-FFF2-40B4-BE49-F238E27FC236}">
                  <a16:creationId xmlns:a16="http://schemas.microsoft.com/office/drawing/2014/main" id="{CBA44251-98CA-29E9-3567-540AD2A23173}"/>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0" name="btfpColumnGapBlocker927271">
              <a:extLst>
                <a:ext uri="{FF2B5EF4-FFF2-40B4-BE49-F238E27FC236}">
                  <a16:creationId xmlns:a16="http://schemas.microsoft.com/office/drawing/2014/main" id="{634BA380-4424-CB49-78BE-EA097741F3ED}"/>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8" name="btfpColumnIndicator471873">
              <a:extLst>
                <a:ext uri="{FF2B5EF4-FFF2-40B4-BE49-F238E27FC236}">
                  <a16:creationId xmlns:a16="http://schemas.microsoft.com/office/drawing/2014/main" id="{A4D06EC6-AFE7-9987-57E6-CD19345A79CE}"/>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5" name="btfpColumnIndicator582665">
              <a:extLst>
                <a:ext uri="{FF2B5EF4-FFF2-40B4-BE49-F238E27FC236}">
                  <a16:creationId xmlns:a16="http://schemas.microsoft.com/office/drawing/2014/main" id="{1AA56287-FFC5-CB26-9DA6-C01582C90D1D}"/>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3" name="btfpColumnIndicatorGroup1">
            <a:extLst>
              <a:ext uri="{FF2B5EF4-FFF2-40B4-BE49-F238E27FC236}">
                <a16:creationId xmlns:a16="http://schemas.microsoft.com/office/drawing/2014/main" id="{9E44754C-DC91-C622-3399-5CB35D0DE128}"/>
              </a:ext>
            </a:extLst>
          </p:cNvPr>
          <p:cNvGrpSpPr/>
          <p:nvPr/>
        </p:nvGrpSpPr>
        <p:grpSpPr>
          <a:xfrm>
            <a:off x="0" y="-205740"/>
            <a:ext cx="12192000" cy="137160"/>
            <a:chOff x="0" y="-205740"/>
            <a:chExt cx="12192000" cy="137160"/>
          </a:xfrm>
        </p:grpSpPr>
        <p:sp>
          <p:nvSpPr>
            <p:cNvPr id="21" name="btfpColumnGapBlocker939234">
              <a:extLst>
                <a:ext uri="{FF2B5EF4-FFF2-40B4-BE49-F238E27FC236}">
                  <a16:creationId xmlns:a16="http://schemas.microsoft.com/office/drawing/2014/main" id="{E748EF3C-BDAA-8B9A-7803-0458F1CC8826}"/>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9" name="btfpColumnGapBlocker587803">
              <a:extLst>
                <a:ext uri="{FF2B5EF4-FFF2-40B4-BE49-F238E27FC236}">
                  <a16:creationId xmlns:a16="http://schemas.microsoft.com/office/drawing/2014/main" id="{593E0E89-260B-33E1-4005-2EFFB5C3091A}"/>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7" name="btfpColumnIndicator461276">
              <a:extLst>
                <a:ext uri="{FF2B5EF4-FFF2-40B4-BE49-F238E27FC236}">
                  <a16:creationId xmlns:a16="http://schemas.microsoft.com/office/drawing/2014/main" id="{A58729F3-A5CD-0FBF-35D3-A6E788ACF9AB}"/>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 name="btfpColumnIndicator288218">
              <a:extLst>
                <a:ext uri="{FF2B5EF4-FFF2-40B4-BE49-F238E27FC236}">
                  <a16:creationId xmlns:a16="http://schemas.microsoft.com/office/drawing/2014/main" id="{721890E3-61C2-AD30-8454-D80CB7CE8D12}"/>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6" name="think-cell data - do not delete" hidden="1">
            <a:extLst>
              <a:ext uri="{FF2B5EF4-FFF2-40B4-BE49-F238E27FC236}">
                <a16:creationId xmlns:a16="http://schemas.microsoft.com/office/drawing/2014/main" id="{26CEEA86-32ED-3193-3AC3-D8D818500BF1}"/>
              </a:ext>
            </a:extLst>
          </p:cNvPr>
          <p:cNvGraphicFramePr>
            <a:graphicFrameLocks noChangeAspect="1"/>
          </p:cNvGraphicFramePr>
          <p:nvPr>
            <p:custDataLst>
              <p:tags r:id="rId2"/>
            </p:custDataLst>
            <p:extLst>
              <p:ext uri="{D42A27DB-BD31-4B8C-83A1-F6EECF244321}">
                <p14:modId xmlns:p14="http://schemas.microsoft.com/office/powerpoint/2010/main" val="5518623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606" imgH="608" progId="TCLayout.ActiveDocument.1">
                  <p:embed/>
                </p:oleObj>
              </mc:Choice>
              <mc:Fallback>
                <p:oleObj name="think-cell Slide" r:id="rId5" imgW="606" imgH="608" progId="TCLayout.ActiveDocument.1">
                  <p:embed/>
                  <p:pic>
                    <p:nvPicPr>
                      <p:cNvPr id="16" name="think-cell data - do not delete" hidden="1">
                        <a:extLst>
                          <a:ext uri="{FF2B5EF4-FFF2-40B4-BE49-F238E27FC236}">
                            <a16:creationId xmlns:a16="http://schemas.microsoft.com/office/drawing/2014/main" id="{26CEEA86-32ED-3193-3AC3-D8D818500BF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A8EF8772-FFFA-3004-CDB8-D198F9ECF53B}"/>
              </a:ext>
            </a:extLst>
          </p:cNvPr>
          <p:cNvSpPr>
            <a:spLocks noGrp="1"/>
          </p:cNvSpPr>
          <p:nvPr>
            <p:ph type="ctrTitle"/>
          </p:nvPr>
        </p:nvSpPr>
        <p:spPr/>
        <p:txBody>
          <a:bodyPr vert="horz"/>
          <a:lstStyle/>
          <a:p>
            <a:r>
              <a:rPr lang="en-US"/>
              <a:t>Project AI Assessment</a:t>
            </a:r>
          </a:p>
        </p:txBody>
      </p:sp>
      <p:sp>
        <p:nvSpPr>
          <p:cNvPr id="29" name="Subtitle 28">
            <a:extLst>
              <a:ext uri="{FF2B5EF4-FFF2-40B4-BE49-F238E27FC236}">
                <a16:creationId xmlns:a16="http://schemas.microsoft.com/office/drawing/2014/main" id="{97CD34A7-0D49-BBED-891E-7CF935870D9F}"/>
              </a:ext>
            </a:extLst>
          </p:cNvPr>
          <p:cNvSpPr>
            <a:spLocks noGrp="1"/>
          </p:cNvSpPr>
          <p:nvPr>
            <p:ph type="subTitle" idx="1"/>
          </p:nvPr>
        </p:nvSpPr>
        <p:spPr/>
        <p:txBody>
          <a:bodyPr/>
          <a:lstStyle/>
          <a:p>
            <a:r>
              <a:rPr lang="en-GB"/>
              <a:t>Example industry - Roofing software solutions</a:t>
            </a:r>
          </a:p>
        </p:txBody>
      </p:sp>
    </p:spTree>
    <p:custDataLst>
      <p:tags r:id="rId1"/>
    </p:custDataLst>
    <p:extLst>
      <p:ext uri="{BB962C8B-B14F-4D97-AF65-F5344CB8AC3E}">
        <p14:creationId xmlns:p14="http://schemas.microsoft.com/office/powerpoint/2010/main" val="4172867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btfpColumnIndicatorGroup2">
            <a:extLst>
              <a:ext uri="{FF2B5EF4-FFF2-40B4-BE49-F238E27FC236}">
                <a16:creationId xmlns:a16="http://schemas.microsoft.com/office/drawing/2014/main" id="{4CB49CF9-F48F-95B4-8FE3-1E1F90B4DA92}"/>
              </a:ext>
            </a:extLst>
          </p:cNvPr>
          <p:cNvGrpSpPr/>
          <p:nvPr/>
        </p:nvGrpSpPr>
        <p:grpSpPr>
          <a:xfrm>
            <a:off x="0" y="6926580"/>
            <a:ext cx="12192000" cy="137160"/>
            <a:chOff x="0" y="6926580"/>
            <a:chExt cx="12192000" cy="137160"/>
          </a:xfrm>
        </p:grpSpPr>
        <p:sp>
          <p:nvSpPr>
            <p:cNvPr id="50" name="btfpColumnGapBlocker504848">
              <a:extLst>
                <a:ext uri="{FF2B5EF4-FFF2-40B4-BE49-F238E27FC236}">
                  <a16:creationId xmlns:a16="http://schemas.microsoft.com/office/drawing/2014/main" id="{70DB538C-6C43-6304-DD11-4694705ECEFF}"/>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48" name="btfpColumnGapBlocker760529">
              <a:extLst>
                <a:ext uri="{FF2B5EF4-FFF2-40B4-BE49-F238E27FC236}">
                  <a16:creationId xmlns:a16="http://schemas.microsoft.com/office/drawing/2014/main" id="{6A8574A2-F62D-0912-6BD7-172F1B5249A7}"/>
                </a:ext>
              </a:extLst>
            </p:cNvPr>
            <p:cNvSpPr/>
            <p:nvPr/>
          </p:nvSpPr>
          <p:spPr bwMode="gray">
            <a:xfrm>
              <a:off x="783775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46" name="btfpColumnIndicator372727">
              <a:extLst>
                <a:ext uri="{FF2B5EF4-FFF2-40B4-BE49-F238E27FC236}">
                  <a16:creationId xmlns:a16="http://schemas.microsoft.com/office/drawing/2014/main" id="{FBCB311F-F439-A63F-CAAB-2DCE03C37D5D}"/>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4" name="btfpColumnIndicator672515">
              <a:extLst>
                <a:ext uri="{FF2B5EF4-FFF2-40B4-BE49-F238E27FC236}">
                  <a16:creationId xmlns:a16="http://schemas.microsoft.com/office/drawing/2014/main" id="{63D28F75-B30A-A5AA-F4FC-CF55A0940F32}"/>
                </a:ext>
              </a:extLst>
            </p:cNvPr>
            <p:cNvCxnSpPr/>
            <p:nvPr/>
          </p:nvCxnSpPr>
          <p:spPr bwMode="gray">
            <a:xfrm flipV="1">
              <a:off x="837829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2" name="btfpColumnGapBlocker168683">
              <a:extLst>
                <a:ext uri="{FF2B5EF4-FFF2-40B4-BE49-F238E27FC236}">
                  <a16:creationId xmlns:a16="http://schemas.microsoft.com/office/drawing/2014/main" id="{404D247E-AAB3-8474-BFD2-4D77807D1244}"/>
                </a:ext>
              </a:extLst>
            </p:cNvPr>
            <p:cNvSpPr/>
            <p:nvPr/>
          </p:nvSpPr>
          <p:spPr bwMode="gray">
            <a:xfrm>
              <a:off x="381370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40" name="btfpColumnIndicator294035">
              <a:extLst>
                <a:ext uri="{FF2B5EF4-FFF2-40B4-BE49-F238E27FC236}">
                  <a16:creationId xmlns:a16="http://schemas.microsoft.com/office/drawing/2014/main" id="{F5489A17-6E87-369E-E91B-C200F663751E}"/>
                </a:ext>
              </a:extLst>
            </p:cNvPr>
            <p:cNvCxnSpPr/>
            <p:nvPr/>
          </p:nvCxnSpPr>
          <p:spPr bwMode="gray">
            <a:xfrm flipV="1">
              <a:off x="783775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8" name="btfpColumnIndicator117628">
              <a:extLst>
                <a:ext uri="{FF2B5EF4-FFF2-40B4-BE49-F238E27FC236}">
                  <a16:creationId xmlns:a16="http://schemas.microsoft.com/office/drawing/2014/main" id="{EB6B6D55-7A87-1219-779D-3FBF11B31FCB}"/>
                </a:ext>
              </a:extLst>
            </p:cNvPr>
            <p:cNvCxnSpPr/>
            <p:nvPr/>
          </p:nvCxnSpPr>
          <p:spPr bwMode="gray">
            <a:xfrm flipV="1">
              <a:off x="435424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5" name="btfpColumnGapBlocker440179">
              <a:extLst>
                <a:ext uri="{FF2B5EF4-FFF2-40B4-BE49-F238E27FC236}">
                  <a16:creationId xmlns:a16="http://schemas.microsoft.com/office/drawing/2014/main" id="{21D90723-59CA-E9F5-7807-2DF3AFCBBDF6}"/>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3" name="btfpColumnIndicator832177">
              <a:extLst>
                <a:ext uri="{FF2B5EF4-FFF2-40B4-BE49-F238E27FC236}">
                  <a16:creationId xmlns:a16="http://schemas.microsoft.com/office/drawing/2014/main" id="{1E3CFA2F-08EE-FA35-0C02-3902ACF9344D}"/>
                </a:ext>
              </a:extLst>
            </p:cNvPr>
            <p:cNvCxnSpPr/>
            <p:nvPr/>
          </p:nvCxnSpPr>
          <p:spPr bwMode="gray">
            <a:xfrm flipV="1">
              <a:off x="381370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9" name="btfpColumnIndicator119611">
              <a:extLst>
                <a:ext uri="{FF2B5EF4-FFF2-40B4-BE49-F238E27FC236}">
                  <a16:creationId xmlns:a16="http://schemas.microsoft.com/office/drawing/2014/main" id="{D0885497-6306-59E2-C8B1-C0E36D489488}"/>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51" name="btfpColumnIndicatorGroup1">
            <a:extLst>
              <a:ext uri="{FF2B5EF4-FFF2-40B4-BE49-F238E27FC236}">
                <a16:creationId xmlns:a16="http://schemas.microsoft.com/office/drawing/2014/main" id="{10B334E5-408D-90FF-5916-883B3DA7E4C7}"/>
              </a:ext>
            </a:extLst>
          </p:cNvPr>
          <p:cNvGrpSpPr/>
          <p:nvPr/>
        </p:nvGrpSpPr>
        <p:grpSpPr>
          <a:xfrm>
            <a:off x="0" y="-205740"/>
            <a:ext cx="12192000" cy="137160"/>
            <a:chOff x="0" y="-205740"/>
            <a:chExt cx="12192000" cy="137160"/>
          </a:xfrm>
        </p:grpSpPr>
        <p:sp>
          <p:nvSpPr>
            <p:cNvPr id="49" name="btfpColumnGapBlocker847850">
              <a:extLst>
                <a:ext uri="{FF2B5EF4-FFF2-40B4-BE49-F238E27FC236}">
                  <a16:creationId xmlns:a16="http://schemas.microsoft.com/office/drawing/2014/main" id="{452DCEA7-5109-62CC-AFAA-B1E491FE3B8F}"/>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47" name="btfpColumnGapBlocker967087">
              <a:extLst>
                <a:ext uri="{FF2B5EF4-FFF2-40B4-BE49-F238E27FC236}">
                  <a16:creationId xmlns:a16="http://schemas.microsoft.com/office/drawing/2014/main" id="{E4EF7C64-7E09-1BBE-C4C6-254D45163494}"/>
                </a:ext>
              </a:extLst>
            </p:cNvPr>
            <p:cNvSpPr/>
            <p:nvPr/>
          </p:nvSpPr>
          <p:spPr bwMode="gray">
            <a:xfrm>
              <a:off x="783775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45" name="btfpColumnIndicator887883">
              <a:extLst>
                <a:ext uri="{FF2B5EF4-FFF2-40B4-BE49-F238E27FC236}">
                  <a16:creationId xmlns:a16="http://schemas.microsoft.com/office/drawing/2014/main" id="{C7C3DE13-C68B-0D05-5F11-34870DE32405}"/>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3" name="btfpColumnIndicator216085">
              <a:extLst>
                <a:ext uri="{FF2B5EF4-FFF2-40B4-BE49-F238E27FC236}">
                  <a16:creationId xmlns:a16="http://schemas.microsoft.com/office/drawing/2014/main" id="{830EBD09-AA52-6CBC-971A-724304A5A7CB}"/>
                </a:ext>
              </a:extLst>
            </p:cNvPr>
            <p:cNvCxnSpPr/>
            <p:nvPr/>
          </p:nvCxnSpPr>
          <p:spPr bwMode="gray">
            <a:xfrm flipV="1">
              <a:off x="837829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1" name="btfpColumnGapBlocker379314">
              <a:extLst>
                <a:ext uri="{FF2B5EF4-FFF2-40B4-BE49-F238E27FC236}">
                  <a16:creationId xmlns:a16="http://schemas.microsoft.com/office/drawing/2014/main" id="{D15125B4-07E4-C88E-0B4E-1B59E153F729}"/>
                </a:ext>
              </a:extLst>
            </p:cNvPr>
            <p:cNvSpPr/>
            <p:nvPr/>
          </p:nvSpPr>
          <p:spPr bwMode="gray">
            <a:xfrm>
              <a:off x="381370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9" name="btfpColumnIndicator513690">
              <a:extLst>
                <a:ext uri="{FF2B5EF4-FFF2-40B4-BE49-F238E27FC236}">
                  <a16:creationId xmlns:a16="http://schemas.microsoft.com/office/drawing/2014/main" id="{D147C4F5-CC58-D300-0FB8-DC7EDD77F06F}"/>
                </a:ext>
              </a:extLst>
            </p:cNvPr>
            <p:cNvCxnSpPr/>
            <p:nvPr/>
          </p:nvCxnSpPr>
          <p:spPr bwMode="gray">
            <a:xfrm flipV="1">
              <a:off x="783775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7" name="btfpColumnIndicator789775">
              <a:extLst>
                <a:ext uri="{FF2B5EF4-FFF2-40B4-BE49-F238E27FC236}">
                  <a16:creationId xmlns:a16="http://schemas.microsoft.com/office/drawing/2014/main" id="{2D7DE637-8F4E-724B-0DEE-97EAF824CEC3}"/>
                </a:ext>
              </a:extLst>
            </p:cNvPr>
            <p:cNvCxnSpPr/>
            <p:nvPr/>
          </p:nvCxnSpPr>
          <p:spPr bwMode="gray">
            <a:xfrm flipV="1">
              <a:off x="435424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4" name="btfpColumnGapBlocker741024">
              <a:extLst>
                <a:ext uri="{FF2B5EF4-FFF2-40B4-BE49-F238E27FC236}">
                  <a16:creationId xmlns:a16="http://schemas.microsoft.com/office/drawing/2014/main" id="{D640B104-F947-8F89-A9EB-1F5AA4870B0A}"/>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7" name="btfpColumnIndicator105810">
              <a:extLst>
                <a:ext uri="{FF2B5EF4-FFF2-40B4-BE49-F238E27FC236}">
                  <a16:creationId xmlns:a16="http://schemas.microsoft.com/office/drawing/2014/main" id="{7AA226FF-FCA4-0775-4134-CC57C495604F}"/>
                </a:ext>
              </a:extLst>
            </p:cNvPr>
            <p:cNvCxnSpPr/>
            <p:nvPr/>
          </p:nvCxnSpPr>
          <p:spPr bwMode="gray">
            <a:xfrm flipV="1">
              <a:off x="381370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723705">
              <a:extLst>
                <a:ext uri="{FF2B5EF4-FFF2-40B4-BE49-F238E27FC236}">
                  <a16:creationId xmlns:a16="http://schemas.microsoft.com/office/drawing/2014/main" id="{E7F51E10-229A-6997-274F-96A7113AD741}"/>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29" name="think-cell data - do not delete" hidden="1">
            <a:extLst>
              <a:ext uri="{FF2B5EF4-FFF2-40B4-BE49-F238E27FC236}">
                <a16:creationId xmlns:a16="http://schemas.microsoft.com/office/drawing/2014/main" id="{7D330E70-8510-4F89-79B6-DA5DA80BC54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606" imgH="608" progId="TCLayout.ActiveDocument.1">
                  <p:embed/>
                </p:oleObj>
              </mc:Choice>
              <mc:Fallback>
                <p:oleObj name="think-cell Slide" r:id="rId7" imgW="606" imgH="608" progId="TCLayout.ActiveDocument.1">
                  <p:embed/>
                  <p:pic>
                    <p:nvPicPr>
                      <p:cNvPr id="29" name="think-cell data - do not delete" hidden="1">
                        <a:extLst>
                          <a:ext uri="{FF2B5EF4-FFF2-40B4-BE49-F238E27FC236}">
                            <a16:creationId xmlns:a16="http://schemas.microsoft.com/office/drawing/2014/main" id="{7D330E70-8510-4F89-79B6-DA5DA80BC54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845FC11-F9A4-1ED0-B845-643B9DF2CA6F}"/>
              </a:ext>
            </a:extLst>
          </p:cNvPr>
          <p:cNvSpPr>
            <a:spLocks noGrp="1"/>
          </p:cNvSpPr>
          <p:nvPr>
            <p:ph type="title"/>
          </p:nvPr>
        </p:nvSpPr>
        <p:spPr/>
        <p:txBody>
          <a:bodyPr vert="horz"/>
          <a:lstStyle/>
          <a:p>
            <a:r>
              <a:rPr lang="en-US"/>
              <a:t>New capabilities will be needed to build and deploy Agentic AI, and doing so is not trivial, particularly for platforms with minimal AI talent and capabilities</a:t>
            </a:r>
          </a:p>
        </p:txBody>
      </p:sp>
      <p:grpSp>
        <p:nvGrpSpPr>
          <p:cNvPr id="6" name="btfpStatusSticker202161">
            <a:extLst>
              <a:ext uri="{FF2B5EF4-FFF2-40B4-BE49-F238E27FC236}">
                <a16:creationId xmlns:a16="http://schemas.microsoft.com/office/drawing/2014/main" id="{0C0FA345-78DD-FD6D-5B1A-A21C28242873}"/>
              </a:ext>
            </a:extLst>
          </p:cNvPr>
          <p:cNvGrpSpPr/>
          <p:nvPr>
            <p:custDataLst>
              <p:tags r:id="rId3"/>
            </p:custDataLst>
          </p:nvPr>
        </p:nvGrpSpPr>
        <p:grpSpPr>
          <a:xfrm>
            <a:off x="10066452" y="955344"/>
            <a:ext cx="1761444" cy="235611"/>
            <a:chOff x="-4287648" y="876300"/>
            <a:chExt cx="1761444" cy="235611"/>
          </a:xfrm>
        </p:grpSpPr>
        <p:sp>
          <p:nvSpPr>
            <p:cNvPr id="7" name="btfpStatusStickerText202161">
              <a:extLst>
                <a:ext uri="{FF2B5EF4-FFF2-40B4-BE49-F238E27FC236}">
                  <a16:creationId xmlns:a16="http://schemas.microsoft.com/office/drawing/2014/main" id="{EB4719F5-23AB-21A3-B157-267251D2AF05}"/>
                </a:ext>
              </a:extLst>
            </p:cNvPr>
            <p:cNvSpPr txBox="1"/>
            <p:nvPr/>
          </p:nvSpPr>
          <p:spPr bwMode="gray">
            <a:xfrm>
              <a:off x="-4287648"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8" name="btfpStatusStickerLine202161">
              <a:extLst>
                <a:ext uri="{FF2B5EF4-FFF2-40B4-BE49-F238E27FC236}">
                  <a16:creationId xmlns:a16="http://schemas.microsoft.com/office/drawing/2014/main" id="{52DD3CCF-DE16-F439-10DA-1C1BE9D99469}"/>
                </a:ext>
              </a:extLst>
            </p:cNvPr>
            <p:cNvCxnSpPr>
              <a:cxnSpLocks/>
            </p:cNvCxnSpPr>
            <p:nvPr/>
          </p:nvCxnSpPr>
          <p:spPr bwMode="gray">
            <a:xfrm rot="720000">
              <a:off x="-4287648"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902F87EC-EDA7-2986-10F6-B3EAC030EA88}"/>
              </a:ext>
            </a:extLst>
          </p:cNvPr>
          <p:cNvSpPr/>
          <p:nvPr/>
        </p:nvSpPr>
        <p:spPr>
          <a:xfrm>
            <a:off x="563034" y="5406665"/>
            <a:ext cx="11201399" cy="1017671"/>
          </a:xfrm>
          <a:prstGeom prst="rect">
            <a:avLst/>
          </a:prstGeom>
          <a:solidFill>
            <a:srgbClr val="0B1826"/>
          </a:solidFill>
          <a:ln w="38100" cap="flat" cmpd="sng" algn="ctr">
            <a:solidFill>
              <a:srgbClr val="0B1826"/>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noAutofit/>
          </a:bodyPr>
          <a:lstStyle/>
          <a:p>
            <a:pPr marL="0" indent="0" algn="ctr">
              <a:spcBef>
                <a:spcPts val="1200"/>
              </a:spcBef>
              <a:buNone/>
            </a:pPr>
            <a:r>
              <a:rPr lang="en-ZA" sz="1400" b="1">
                <a:solidFill>
                  <a:srgbClr val="FFFFFF"/>
                </a:solidFill>
              </a:rPr>
              <a:t>Infrastructure &amp; integration layer</a:t>
            </a:r>
          </a:p>
        </p:txBody>
      </p:sp>
      <p:sp>
        <p:nvSpPr>
          <p:cNvPr id="20" name="Rectangle 19">
            <a:extLst>
              <a:ext uri="{FF2B5EF4-FFF2-40B4-BE49-F238E27FC236}">
                <a16:creationId xmlns:a16="http://schemas.microsoft.com/office/drawing/2014/main" id="{780B1C80-35D9-4826-5D4E-88D9D25E5AFB}"/>
              </a:ext>
            </a:extLst>
          </p:cNvPr>
          <p:cNvSpPr/>
          <p:nvPr/>
        </p:nvSpPr>
        <p:spPr>
          <a:xfrm>
            <a:off x="626001" y="5884294"/>
            <a:ext cx="1482290" cy="525015"/>
          </a:xfrm>
          <a:prstGeom prst="rect">
            <a:avLst/>
          </a:prstGeom>
          <a:solidFill>
            <a:schemeClr val="lt1"/>
          </a:solidFill>
          <a:ln w="9525" cap="flat" cmpd="sng" algn="ctr">
            <a:solidFill>
              <a:schemeClr val="dk1"/>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indent="0" algn="ctr">
              <a:spcBef>
                <a:spcPts val="1200"/>
              </a:spcBef>
              <a:buNone/>
            </a:pPr>
            <a:r>
              <a:rPr lang="en-ZA" sz="1050" b="1">
                <a:solidFill>
                  <a:schemeClr val="dk1"/>
                </a:solidFill>
              </a:rPr>
              <a:t>LLM infrastructure</a:t>
            </a:r>
            <a:endParaRPr lang="en-ZA" sz="1050">
              <a:solidFill>
                <a:schemeClr val="dk1"/>
              </a:solidFill>
            </a:endParaRPr>
          </a:p>
        </p:txBody>
      </p:sp>
      <p:sp>
        <p:nvSpPr>
          <p:cNvPr id="21" name="Rectangle 20">
            <a:extLst>
              <a:ext uri="{FF2B5EF4-FFF2-40B4-BE49-F238E27FC236}">
                <a16:creationId xmlns:a16="http://schemas.microsoft.com/office/drawing/2014/main" id="{103C6C80-DC58-7F4B-4B38-E532CF35F07F}"/>
              </a:ext>
            </a:extLst>
          </p:cNvPr>
          <p:cNvSpPr/>
          <p:nvPr/>
        </p:nvSpPr>
        <p:spPr>
          <a:xfrm>
            <a:off x="2208342" y="5884294"/>
            <a:ext cx="1575401" cy="525015"/>
          </a:xfrm>
          <a:prstGeom prst="rect">
            <a:avLst/>
          </a:prstGeom>
          <a:solidFill>
            <a:schemeClr val="lt1"/>
          </a:solidFill>
          <a:ln w="9525" cap="flat" cmpd="sng" algn="ctr">
            <a:solidFill>
              <a:schemeClr val="dk1"/>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indent="0" algn="ctr">
              <a:spcBef>
                <a:spcPts val="1200"/>
              </a:spcBef>
              <a:buNone/>
            </a:pPr>
            <a:r>
              <a:rPr lang="en-ZA" sz="1050" b="1">
                <a:solidFill>
                  <a:schemeClr val="dk1"/>
                </a:solidFill>
              </a:rPr>
              <a:t>Flexible environment </a:t>
            </a:r>
            <a:r>
              <a:rPr lang="en-ZA" sz="1050">
                <a:solidFill>
                  <a:schemeClr val="dk1"/>
                </a:solidFill>
              </a:rPr>
              <a:t>(DevOps, microservices, containerization)</a:t>
            </a:r>
          </a:p>
        </p:txBody>
      </p:sp>
      <p:sp>
        <p:nvSpPr>
          <p:cNvPr id="22" name="Rectangle 21">
            <a:extLst>
              <a:ext uri="{FF2B5EF4-FFF2-40B4-BE49-F238E27FC236}">
                <a16:creationId xmlns:a16="http://schemas.microsoft.com/office/drawing/2014/main" id="{6962560C-2AF9-E993-F825-68D066A4BFE5}"/>
              </a:ext>
            </a:extLst>
          </p:cNvPr>
          <p:cNvSpPr/>
          <p:nvPr/>
        </p:nvSpPr>
        <p:spPr>
          <a:xfrm>
            <a:off x="3883794" y="5884294"/>
            <a:ext cx="1482290" cy="525015"/>
          </a:xfrm>
          <a:prstGeom prst="rect">
            <a:avLst/>
          </a:prstGeom>
          <a:solidFill>
            <a:schemeClr val="lt1"/>
          </a:solidFill>
          <a:ln w="9525" cap="flat" cmpd="sng" algn="ctr">
            <a:solidFill>
              <a:schemeClr val="dk1"/>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indent="0" algn="ctr">
              <a:spcBef>
                <a:spcPts val="1200"/>
              </a:spcBef>
              <a:buNone/>
            </a:pPr>
            <a:r>
              <a:rPr lang="en-ZA" sz="1050" b="1">
                <a:solidFill>
                  <a:schemeClr val="dk1"/>
                </a:solidFill>
              </a:rPr>
              <a:t>Speed/procedures </a:t>
            </a:r>
            <a:r>
              <a:rPr lang="en-ZA" sz="1050">
                <a:solidFill>
                  <a:schemeClr val="dk1"/>
                </a:solidFill>
              </a:rPr>
              <a:t>to stand up environment (infra as code)</a:t>
            </a:r>
          </a:p>
        </p:txBody>
      </p:sp>
      <p:sp>
        <p:nvSpPr>
          <p:cNvPr id="23" name="Rectangle 22">
            <a:extLst>
              <a:ext uri="{FF2B5EF4-FFF2-40B4-BE49-F238E27FC236}">
                <a16:creationId xmlns:a16="http://schemas.microsoft.com/office/drawing/2014/main" id="{CA7AC24D-9049-3C6E-88EA-509BBF8D5715}"/>
              </a:ext>
            </a:extLst>
          </p:cNvPr>
          <p:cNvSpPr/>
          <p:nvPr/>
        </p:nvSpPr>
        <p:spPr>
          <a:xfrm>
            <a:off x="5466135" y="5884294"/>
            <a:ext cx="1482290" cy="525015"/>
          </a:xfrm>
          <a:prstGeom prst="rect">
            <a:avLst/>
          </a:prstGeom>
          <a:solidFill>
            <a:schemeClr val="lt1"/>
          </a:solidFill>
          <a:ln w="9525" cap="flat" cmpd="sng" algn="ctr">
            <a:solidFill>
              <a:schemeClr val="dk1"/>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indent="0" algn="ctr">
              <a:buNone/>
              <a:defRPr/>
            </a:pPr>
            <a:r>
              <a:rPr kumimoji="0" lang="en-US" altLang="en-US" sz="1050" b="1" i="0" u="none" strike="noStrike" cap="none" normalizeH="0" baseline="0">
                <a:ln>
                  <a:noFill/>
                </a:ln>
                <a:solidFill>
                  <a:srgbClr val="0B1826"/>
                </a:solidFill>
                <a:effectLst/>
                <a:latin typeface="+mn-lt"/>
                <a:ea typeface="Times New Roman" panose="02020603050405020304" pitchFamily="18" charset="0"/>
                <a:cs typeface="Times New Roman"/>
              </a:rPr>
              <a:t>API‐Driven and </a:t>
            </a:r>
            <a:r>
              <a:rPr lang="en-US" altLang="en-US" sz="1050" b="1">
                <a:solidFill>
                  <a:srgbClr val="0B1826"/>
                </a:solidFill>
                <a:latin typeface="+mn-lt"/>
                <a:ea typeface="Times New Roman" panose="02020603050405020304" pitchFamily="18" charset="0"/>
                <a:cs typeface="Times New Roman"/>
              </a:rPr>
              <a:t>event-based </a:t>
            </a:r>
            <a:r>
              <a:rPr lang="en-US" altLang="en-US" sz="1050" b="1">
                <a:solidFill>
                  <a:srgbClr val="0B1826"/>
                </a:solidFill>
                <a:ea typeface="Times New Roman" panose="02020603050405020304" pitchFamily="18" charset="0"/>
                <a:cs typeface="Times New Roman"/>
              </a:rPr>
              <a:t>a</a:t>
            </a:r>
            <a:r>
              <a:rPr kumimoji="0" lang="en-US" altLang="en-US" sz="1050" b="1" i="0" u="none" strike="noStrike" cap="none" normalizeH="0" baseline="0">
                <a:ln>
                  <a:noFill/>
                </a:ln>
                <a:solidFill>
                  <a:srgbClr val="0B1826"/>
                </a:solidFill>
                <a:effectLst/>
                <a:latin typeface="+mn-lt"/>
                <a:ea typeface="Times New Roman" panose="02020603050405020304" pitchFamily="18" charset="0"/>
                <a:cs typeface="Times New Roman"/>
              </a:rPr>
              <a:t>rchitecture</a:t>
            </a:r>
            <a:r>
              <a:rPr kumimoji="0" lang="en-US" altLang="en-US" sz="1050" b="0" i="0" u="none" strike="noStrike" cap="none" normalizeH="0" baseline="0">
                <a:ln>
                  <a:noFill/>
                </a:ln>
                <a:solidFill>
                  <a:srgbClr val="0B1826"/>
                </a:solidFill>
                <a:effectLst/>
                <a:latin typeface="+mn-lt"/>
                <a:ea typeface="Times New Roman" panose="02020603050405020304" pitchFamily="18" charset="0"/>
                <a:cs typeface="Times New Roman"/>
              </a:rPr>
              <a:t>  to integrate with SaaS</a:t>
            </a:r>
            <a:endParaRPr kumimoji="0" lang="en-US" altLang="en-US" sz="1050" b="0" i="0" u="none" strike="noStrike" cap="none" normalizeH="0" baseline="0">
              <a:ln>
                <a:noFill/>
              </a:ln>
              <a:solidFill>
                <a:srgbClr val="0B1826"/>
              </a:solidFill>
              <a:effectLst/>
              <a:latin typeface="+mn-lt"/>
              <a:ea typeface="Calibri" panose="020F0502020204030204" pitchFamily="34" charset="0"/>
              <a:cs typeface="Times New Roman"/>
            </a:endParaRPr>
          </a:p>
        </p:txBody>
      </p:sp>
      <p:sp>
        <p:nvSpPr>
          <p:cNvPr id="24" name="Rectangle 23">
            <a:extLst>
              <a:ext uri="{FF2B5EF4-FFF2-40B4-BE49-F238E27FC236}">
                <a16:creationId xmlns:a16="http://schemas.microsoft.com/office/drawing/2014/main" id="{8D6EA768-F402-E2D5-1558-B4E4FE65A22C}"/>
              </a:ext>
            </a:extLst>
          </p:cNvPr>
          <p:cNvSpPr/>
          <p:nvPr/>
        </p:nvSpPr>
        <p:spPr>
          <a:xfrm>
            <a:off x="7048476" y="5884294"/>
            <a:ext cx="1482290" cy="525015"/>
          </a:xfrm>
          <a:prstGeom prst="rect">
            <a:avLst/>
          </a:prstGeom>
          <a:solidFill>
            <a:schemeClr val="lt1"/>
          </a:solidFill>
          <a:ln w="9525" cap="flat" cmpd="sng" algn="ctr">
            <a:solidFill>
              <a:schemeClr val="dk1"/>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indent="0" algn="ctr">
              <a:buNone/>
              <a:defRPr/>
            </a:pPr>
            <a:r>
              <a:rPr kumimoji="0" lang="en-US" altLang="en-US" sz="1050" b="1" i="0" u="none" strike="noStrike" cap="none" normalizeH="0" baseline="0">
                <a:ln>
                  <a:noFill/>
                </a:ln>
                <a:solidFill>
                  <a:schemeClr val="tx1"/>
                </a:solidFill>
                <a:effectLst/>
                <a:latin typeface="+mn-lt"/>
                <a:ea typeface="Times New Roman" panose="02020603050405020304" pitchFamily="18" charset="0"/>
                <a:cs typeface="Times New Roman"/>
              </a:rPr>
              <a:t>Connectors to 3rd‐party systems </a:t>
            </a:r>
            <a:r>
              <a:rPr kumimoji="0" lang="en-US" altLang="en-US" sz="1050" b="0" i="0" u="none" strike="noStrike" cap="none" normalizeH="0" baseline="0">
                <a:ln>
                  <a:noFill/>
                </a:ln>
                <a:solidFill>
                  <a:schemeClr val="tx1"/>
                </a:solidFill>
                <a:effectLst/>
                <a:latin typeface="+mn-lt"/>
                <a:ea typeface="Times New Roman" panose="02020603050405020304" pitchFamily="18" charset="0"/>
                <a:cs typeface="Times New Roman"/>
              </a:rPr>
              <a:t>outside RP platform</a:t>
            </a:r>
            <a:endParaRPr kumimoji="0" lang="en-US" altLang="en-US" sz="1050" b="0" i="0" u="none" strike="noStrike" cap="none" normalizeH="0" baseline="0">
              <a:ln>
                <a:noFill/>
              </a:ln>
              <a:solidFill>
                <a:schemeClr val="tx1"/>
              </a:solidFill>
              <a:effectLst/>
              <a:latin typeface="+mn-lt"/>
              <a:cs typeface="Times New Roman"/>
            </a:endParaRPr>
          </a:p>
        </p:txBody>
      </p:sp>
      <p:sp>
        <p:nvSpPr>
          <p:cNvPr id="25" name="Rectangle 24">
            <a:extLst>
              <a:ext uri="{FF2B5EF4-FFF2-40B4-BE49-F238E27FC236}">
                <a16:creationId xmlns:a16="http://schemas.microsoft.com/office/drawing/2014/main" id="{1BAA6BB5-BAD7-D73F-5ACC-A7C5D7797AE1}"/>
              </a:ext>
            </a:extLst>
          </p:cNvPr>
          <p:cNvSpPr/>
          <p:nvPr/>
        </p:nvSpPr>
        <p:spPr>
          <a:xfrm>
            <a:off x="8630817" y="5884294"/>
            <a:ext cx="1482290" cy="525015"/>
          </a:xfrm>
          <a:prstGeom prst="rect">
            <a:avLst/>
          </a:prstGeom>
          <a:solidFill>
            <a:schemeClr val="lt1"/>
          </a:solidFill>
          <a:ln w="9525" cap="flat" cmpd="sng" algn="ctr">
            <a:solidFill>
              <a:schemeClr val="dk1"/>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indent="0" algn="ctr">
              <a:buNone/>
              <a:defRPr/>
            </a:pPr>
            <a:r>
              <a:rPr kumimoji="0" lang="en-US" altLang="en-US" sz="1050" b="1" i="0" u="none" strike="noStrike" cap="none" normalizeH="0" baseline="0">
                <a:ln>
                  <a:noFill/>
                </a:ln>
                <a:solidFill>
                  <a:schemeClr val="tx1"/>
                </a:solidFill>
                <a:effectLst/>
                <a:latin typeface="+mn-lt"/>
                <a:ea typeface="Times New Roman" panose="02020603050405020304" pitchFamily="18" charset="0"/>
                <a:cs typeface="Times New Roman"/>
              </a:rPr>
              <a:t>Access controls to </a:t>
            </a:r>
            <a:r>
              <a:rPr kumimoji="0" lang="en-US" altLang="en-US" sz="1050" b="0" i="0" u="none" strike="noStrike" cap="none" normalizeH="0" baseline="0">
                <a:ln>
                  <a:noFill/>
                </a:ln>
                <a:solidFill>
                  <a:schemeClr val="tx1"/>
                </a:solidFill>
                <a:effectLst/>
                <a:latin typeface="+mn-lt"/>
                <a:ea typeface="Times New Roman" panose="02020603050405020304" pitchFamily="18" charset="0"/>
                <a:cs typeface="Times New Roman"/>
              </a:rPr>
              <a:t>ensure security of app (e.g., data, endpoints)</a:t>
            </a:r>
            <a:endParaRPr kumimoji="0" lang="en-US" altLang="en-US" sz="1050" b="0" i="0" u="none" strike="noStrike" cap="none" normalizeH="0" baseline="0">
              <a:ln>
                <a:noFill/>
              </a:ln>
              <a:solidFill>
                <a:schemeClr val="tx1"/>
              </a:solidFill>
              <a:effectLst/>
              <a:latin typeface="+mn-lt"/>
              <a:ea typeface="Calibri" panose="020F0502020204030204" pitchFamily="34" charset="0"/>
              <a:cs typeface="Times New Roman"/>
            </a:endParaRPr>
          </a:p>
        </p:txBody>
      </p:sp>
      <p:sp>
        <p:nvSpPr>
          <p:cNvPr id="26" name="Rectangle 25">
            <a:extLst>
              <a:ext uri="{FF2B5EF4-FFF2-40B4-BE49-F238E27FC236}">
                <a16:creationId xmlns:a16="http://schemas.microsoft.com/office/drawing/2014/main" id="{D24719ED-3030-8DE3-F447-4687F6033E7A}"/>
              </a:ext>
            </a:extLst>
          </p:cNvPr>
          <p:cNvSpPr/>
          <p:nvPr/>
        </p:nvSpPr>
        <p:spPr>
          <a:xfrm>
            <a:off x="10213160" y="5884294"/>
            <a:ext cx="1482290" cy="525015"/>
          </a:xfrm>
          <a:prstGeom prst="rect">
            <a:avLst/>
          </a:prstGeom>
          <a:solidFill>
            <a:schemeClr val="lt1"/>
          </a:solidFill>
          <a:ln w="9525" cap="flat" cmpd="sng" algn="ctr">
            <a:solidFill>
              <a:schemeClr val="dk1"/>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indent="0" algn="ctr">
              <a:buNone/>
              <a:defRPr/>
            </a:pPr>
            <a:r>
              <a:rPr kumimoji="0" lang="en-US" altLang="en-US" sz="1050" b="1" i="0" u="none" strike="noStrike" cap="none" normalizeH="0" baseline="0">
                <a:ln>
                  <a:noFill/>
                </a:ln>
                <a:solidFill>
                  <a:schemeClr val="tx1"/>
                </a:solidFill>
                <a:effectLst/>
                <a:latin typeface="+mn-lt"/>
                <a:ea typeface="Times New Roman" panose="02020603050405020304" pitchFamily="18" charset="0"/>
                <a:cs typeface="Times New Roman"/>
              </a:rPr>
              <a:t>Data encryption &amp; compliance </a:t>
            </a:r>
            <a:r>
              <a:rPr kumimoji="0" lang="en-US" altLang="en-US" sz="1050" b="0" i="0" u="none" strike="noStrike" cap="none" normalizeH="0" baseline="0">
                <a:ln>
                  <a:noFill/>
                </a:ln>
                <a:solidFill>
                  <a:schemeClr val="tx1"/>
                </a:solidFill>
                <a:effectLst/>
                <a:latin typeface="+mn-lt"/>
                <a:ea typeface="Times New Roman" panose="02020603050405020304" pitchFamily="18" charset="0"/>
                <a:cs typeface="Times New Roman"/>
              </a:rPr>
              <a:t>to adhere to security regulations</a:t>
            </a:r>
            <a:endParaRPr kumimoji="0" lang="en-US" altLang="en-US" sz="1050" b="0" i="0" u="none" strike="noStrike" cap="none" normalizeH="0" baseline="0">
              <a:ln>
                <a:noFill/>
              </a:ln>
              <a:solidFill>
                <a:schemeClr val="tx1"/>
              </a:solidFill>
              <a:effectLst/>
              <a:latin typeface="+mn-lt"/>
              <a:cs typeface="Times New Roman"/>
            </a:endParaRPr>
          </a:p>
        </p:txBody>
      </p:sp>
      <p:cxnSp>
        <p:nvCxnSpPr>
          <p:cNvPr id="28" name="Straight Connector 27">
            <a:extLst>
              <a:ext uri="{FF2B5EF4-FFF2-40B4-BE49-F238E27FC236}">
                <a16:creationId xmlns:a16="http://schemas.microsoft.com/office/drawing/2014/main" id="{7CA0F0E7-DDEB-5054-F754-300424C10D3D}"/>
              </a:ext>
            </a:extLst>
          </p:cNvPr>
          <p:cNvCxnSpPr/>
          <p:nvPr/>
        </p:nvCxnSpPr>
        <p:spPr>
          <a:xfrm>
            <a:off x="5416110" y="5736660"/>
            <a:ext cx="0" cy="687536"/>
          </a:xfrm>
          <a:prstGeom prst="line">
            <a:avLst/>
          </a:prstGeom>
          <a:ln w="9525" cap="flat" cmpd="sng" algn="ctr">
            <a:solidFill>
              <a:srgbClr val="FFFFFF"/>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EA200B5B-62E0-C964-7EBB-C020B4082E05}"/>
              </a:ext>
            </a:extLst>
          </p:cNvPr>
          <p:cNvCxnSpPr/>
          <p:nvPr/>
        </p:nvCxnSpPr>
        <p:spPr>
          <a:xfrm>
            <a:off x="8580791" y="5736660"/>
            <a:ext cx="0" cy="687536"/>
          </a:xfrm>
          <a:prstGeom prst="line">
            <a:avLst/>
          </a:prstGeom>
          <a:ln w="9525" cap="flat" cmpd="sng" algn="ctr">
            <a:solidFill>
              <a:srgbClr val="FFFFFF"/>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B346084-3F56-236B-CCD1-59FB441AAEC8}"/>
              </a:ext>
            </a:extLst>
          </p:cNvPr>
          <p:cNvSpPr txBox="1"/>
          <p:nvPr/>
        </p:nvSpPr>
        <p:spPr>
          <a:xfrm>
            <a:off x="1761781" y="5615110"/>
            <a:ext cx="2550695" cy="276999"/>
          </a:xfrm>
          <a:prstGeom prst="rect">
            <a:avLst/>
          </a:prstGeom>
          <a:noFill/>
        </p:spPr>
        <p:txBody>
          <a:bodyPr vert="horz" wrap="square" lIns="91440" tIns="45720" rIns="91440" bIns="45720" rtlCol="0" anchor="ctr">
            <a:spAutoFit/>
          </a:bodyPr>
          <a:lstStyle/>
          <a:p>
            <a:pPr marL="0" indent="0" algn="ctr" eaLnBrk="0">
              <a:spcBef>
                <a:spcPts val="1200"/>
              </a:spcBef>
              <a:buNone/>
            </a:pPr>
            <a:r>
              <a:rPr lang="en-ZA" sz="1200" i="1">
                <a:solidFill>
                  <a:srgbClr val="FFFFFF"/>
                </a:solidFill>
              </a:rPr>
              <a:t>Cloud infrastructure &amp; compute</a:t>
            </a:r>
          </a:p>
        </p:txBody>
      </p:sp>
      <p:sp>
        <p:nvSpPr>
          <p:cNvPr id="31" name="TextBox 30">
            <a:extLst>
              <a:ext uri="{FF2B5EF4-FFF2-40B4-BE49-F238E27FC236}">
                <a16:creationId xmlns:a16="http://schemas.microsoft.com/office/drawing/2014/main" id="{C38AFF2D-858C-0512-E6E9-6F8C6308AB9F}"/>
              </a:ext>
            </a:extLst>
          </p:cNvPr>
          <p:cNvSpPr txBox="1"/>
          <p:nvPr/>
        </p:nvSpPr>
        <p:spPr>
          <a:xfrm>
            <a:off x="5723103" y="5615110"/>
            <a:ext cx="2550695" cy="276999"/>
          </a:xfrm>
          <a:prstGeom prst="rect">
            <a:avLst/>
          </a:prstGeom>
          <a:noFill/>
        </p:spPr>
        <p:txBody>
          <a:bodyPr vert="horz" wrap="square" lIns="91440" tIns="45720" rIns="91440" bIns="45720" rtlCol="0" anchor="ctr">
            <a:spAutoFit/>
          </a:bodyPr>
          <a:lstStyle/>
          <a:p>
            <a:pPr marL="0" indent="0" algn="ctr" eaLnBrk="0">
              <a:spcBef>
                <a:spcPts val="1200"/>
              </a:spcBef>
              <a:buNone/>
            </a:pPr>
            <a:r>
              <a:rPr lang="en-ZA" sz="1200" i="1">
                <a:solidFill>
                  <a:srgbClr val="FFFFFF"/>
                </a:solidFill>
              </a:rPr>
              <a:t>Enterprise integration</a:t>
            </a:r>
          </a:p>
        </p:txBody>
      </p:sp>
      <p:sp>
        <p:nvSpPr>
          <p:cNvPr id="32" name="TextBox 31">
            <a:extLst>
              <a:ext uri="{FF2B5EF4-FFF2-40B4-BE49-F238E27FC236}">
                <a16:creationId xmlns:a16="http://schemas.microsoft.com/office/drawing/2014/main" id="{C16B9D54-3573-2574-64AB-F21516601F0C}"/>
              </a:ext>
            </a:extLst>
          </p:cNvPr>
          <p:cNvSpPr txBox="1"/>
          <p:nvPr/>
        </p:nvSpPr>
        <p:spPr>
          <a:xfrm>
            <a:off x="8937810" y="5615110"/>
            <a:ext cx="2550695" cy="276999"/>
          </a:xfrm>
          <a:prstGeom prst="rect">
            <a:avLst/>
          </a:prstGeom>
          <a:noFill/>
        </p:spPr>
        <p:txBody>
          <a:bodyPr vert="horz" wrap="square" lIns="91440" tIns="45720" rIns="91440" bIns="45720" rtlCol="0" anchor="ctr">
            <a:spAutoFit/>
          </a:bodyPr>
          <a:lstStyle/>
          <a:p>
            <a:pPr marL="0" indent="0" algn="ctr" eaLnBrk="0">
              <a:spcBef>
                <a:spcPts val="1200"/>
              </a:spcBef>
              <a:buNone/>
            </a:pPr>
            <a:r>
              <a:rPr lang="en-ZA" sz="1200" i="1">
                <a:solidFill>
                  <a:srgbClr val="FFFFFF"/>
                </a:solidFill>
              </a:rPr>
              <a:t>Security &amp; access control</a:t>
            </a:r>
          </a:p>
        </p:txBody>
      </p:sp>
      <p:sp>
        <p:nvSpPr>
          <p:cNvPr id="52" name="Rectangle 51">
            <a:extLst>
              <a:ext uri="{FF2B5EF4-FFF2-40B4-BE49-F238E27FC236}">
                <a16:creationId xmlns:a16="http://schemas.microsoft.com/office/drawing/2014/main" id="{6BAA9A4E-B5A1-5B91-52A4-30E94279ACE6}"/>
              </a:ext>
            </a:extLst>
          </p:cNvPr>
          <p:cNvSpPr/>
          <p:nvPr/>
        </p:nvSpPr>
        <p:spPr>
          <a:xfrm>
            <a:off x="991581" y="3989668"/>
            <a:ext cx="10344305" cy="1293435"/>
          </a:xfrm>
          <a:prstGeom prst="rect">
            <a:avLst/>
          </a:prstGeom>
          <a:solidFill>
            <a:srgbClr val="2D475A"/>
          </a:solidFill>
          <a:ln w="38100" cap="flat" cmpd="sng" algn="ctr">
            <a:solidFill>
              <a:srgbClr val="2D475A"/>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noAutofit/>
          </a:bodyPr>
          <a:lstStyle/>
          <a:p>
            <a:pPr marL="0" indent="0" algn="ctr">
              <a:spcBef>
                <a:spcPts val="1200"/>
              </a:spcBef>
              <a:buNone/>
            </a:pPr>
            <a:r>
              <a:rPr lang="en-ZA" sz="1400" b="1">
                <a:solidFill>
                  <a:srgbClr val="FFFFFF"/>
                </a:solidFill>
              </a:rPr>
              <a:t>Data foundation layer</a:t>
            </a:r>
          </a:p>
        </p:txBody>
      </p:sp>
      <p:sp>
        <p:nvSpPr>
          <p:cNvPr id="53" name="Rectangle 52">
            <a:extLst>
              <a:ext uri="{FF2B5EF4-FFF2-40B4-BE49-F238E27FC236}">
                <a16:creationId xmlns:a16="http://schemas.microsoft.com/office/drawing/2014/main" id="{988DA114-CEC3-4106-4AD9-DD863FA07339}"/>
              </a:ext>
            </a:extLst>
          </p:cNvPr>
          <p:cNvSpPr/>
          <p:nvPr/>
        </p:nvSpPr>
        <p:spPr>
          <a:xfrm>
            <a:off x="1020635" y="4463199"/>
            <a:ext cx="2415941" cy="382728"/>
          </a:xfrm>
          <a:prstGeom prst="rect">
            <a:avLst/>
          </a:prstGeom>
          <a:solidFill>
            <a:schemeClr val="lt1"/>
          </a:solidFill>
          <a:ln w="9525" cap="flat" cmpd="sng" algn="ctr">
            <a:solidFill>
              <a:schemeClr val="dk1"/>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indent="0" algn="ctr">
              <a:spcBef>
                <a:spcPts val="1200"/>
              </a:spcBef>
              <a:buNone/>
            </a:pPr>
            <a:r>
              <a:rPr lang="en-ZA" sz="1050" b="1">
                <a:solidFill>
                  <a:srgbClr val="0B1826"/>
                </a:solidFill>
              </a:rPr>
              <a:t>Data acquisition </a:t>
            </a:r>
            <a:r>
              <a:rPr lang="en-ZA" sz="1050">
                <a:solidFill>
                  <a:srgbClr val="0B1826"/>
                </a:solidFill>
              </a:rPr>
              <a:t>to identify needed data and ensure access</a:t>
            </a:r>
          </a:p>
        </p:txBody>
      </p:sp>
      <p:sp>
        <p:nvSpPr>
          <p:cNvPr id="61" name="Rectangle 60">
            <a:extLst>
              <a:ext uri="{FF2B5EF4-FFF2-40B4-BE49-F238E27FC236}">
                <a16:creationId xmlns:a16="http://schemas.microsoft.com/office/drawing/2014/main" id="{A54DF1E2-6F00-DED9-FFA2-4C017DDB6876}"/>
              </a:ext>
            </a:extLst>
          </p:cNvPr>
          <p:cNvSpPr/>
          <p:nvPr/>
        </p:nvSpPr>
        <p:spPr>
          <a:xfrm>
            <a:off x="1020635" y="4883527"/>
            <a:ext cx="2415941" cy="382728"/>
          </a:xfrm>
          <a:prstGeom prst="rect">
            <a:avLst/>
          </a:prstGeom>
          <a:solidFill>
            <a:schemeClr val="lt1"/>
          </a:solidFill>
          <a:ln w="9525" cap="flat" cmpd="sng" algn="ctr">
            <a:solidFill>
              <a:schemeClr val="dk1"/>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indent="0" algn="ctr">
              <a:buNone/>
              <a:defRPr/>
            </a:pPr>
            <a:r>
              <a:rPr kumimoji="0" lang="en-US" altLang="en-US" sz="1050" b="1" i="0" u="none" strike="noStrike" cap="none" normalizeH="0" baseline="0">
                <a:ln>
                  <a:noFill/>
                </a:ln>
                <a:solidFill>
                  <a:srgbClr val="0B1826"/>
                </a:solidFill>
                <a:effectLst/>
                <a:latin typeface="+mn-lt"/>
                <a:ea typeface="Times New Roman" panose="02020603050405020304" pitchFamily="18" charset="0"/>
                <a:cs typeface="Times New Roman"/>
              </a:rPr>
              <a:t>Pipeline for ingesting data</a:t>
            </a:r>
            <a:r>
              <a:rPr kumimoji="0" lang="en-US" altLang="en-US" sz="1050" b="0" i="0" u="none" strike="noStrike" cap="none" normalizeH="0" baseline="0">
                <a:ln>
                  <a:noFill/>
                </a:ln>
                <a:solidFill>
                  <a:srgbClr val="0B1826"/>
                </a:solidFill>
                <a:effectLst/>
                <a:latin typeface="+mn-lt"/>
                <a:ea typeface="Times New Roman" panose="02020603050405020304" pitchFamily="18" charset="0"/>
                <a:cs typeface="Times New Roman"/>
              </a:rPr>
              <a:t> from structured/unstructured data sources</a:t>
            </a:r>
            <a:endParaRPr kumimoji="0" lang="en-US" altLang="en-US" sz="1050" b="0" i="0" u="none" strike="noStrike" cap="none" normalizeH="0" baseline="0">
              <a:ln>
                <a:noFill/>
              </a:ln>
              <a:solidFill>
                <a:srgbClr val="0B1826"/>
              </a:solidFill>
              <a:effectLst/>
              <a:latin typeface="+mn-lt"/>
              <a:cs typeface="Times New Roman"/>
            </a:endParaRPr>
          </a:p>
        </p:txBody>
      </p:sp>
      <p:sp>
        <p:nvSpPr>
          <p:cNvPr id="62" name="Rectangle 61">
            <a:extLst>
              <a:ext uri="{FF2B5EF4-FFF2-40B4-BE49-F238E27FC236}">
                <a16:creationId xmlns:a16="http://schemas.microsoft.com/office/drawing/2014/main" id="{9FDA7C9E-FC07-E35F-FD55-481838286D60}"/>
              </a:ext>
            </a:extLst>
          </p:cNvPr>
          <p:cNvSpPr/>
          <p:nvPr/>
        </p:nvSpPr>
        <p:spPr>
          <a:xfrm>
            <a:off x="3644055" y="4463199"/>
            <a:ext cx="2415941" cy="382728"/>
          </a:xfrm>
          <a:prstGeom prst="rect">
            <a:avLst/>
          </a:prstGeom>
          <a:solidFill>
            <a:schemeClr val="lt1"/>
          </a:solidFill>
          <a:ln w="9525" cap="flat" cmpd="sng" algn="ctr">
            <a:solidFill>
              <a:schemeClr val="dk1"/>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indent="0" algn="ctr">
              <a:buNone/>
              <a:defRPr/>
            </a:pPr>
            <a:r>
              <a:rPr kumimoji="0" lang="en-US" altLang="en-US" sz="1050" b="1" i="0" u="none" strike="noStrike" cap="none" normalizeH="0" baseline="0">
                <a:ln>
                  <a:noFill/>
                </a:ln>
                <a:solidFill>
                  <a:srgbClr val="0B1826"/>
                </a:solidFill>
                <a:effectLst/>
                <a:latin typeface="+mn-lt"/>
                <a:ea typeface="Times New Roman" panose="02020603050405020304" pitchFamily="18" charset="0"/>
                <a:cs typeface="Times New Roman"/>
              </a:rPr>
              <a:t>Data cleaning &amp; normalization</a:t>
            </a:r>
            <a:r>
              <a:rPr kumimoji="0" lang="en-US" altLang="en-US" sz="1050" b="0" i="0" u="none" strike="noStrike" cap="none" normalizeH="0" baseline="0">
                <a:ln>
                  <a:noFill/>
                </a:ln>
                <a:solidFill>
                  <a:srgbClr val="0B1826"/>
                </a:solidFill>
                <a:effectLst/>
                <a:latin typeface="+mn-lt"/>
                <a:ea typeface="Times New Roman" panose="02020603050405020304" pitchFamily="18" charset="0"/>
                <a:cs typeface="Times New Roman"/>
              </a:rPr>
              <a:t>  to remove duplicates, outliers, and errors</a:t>
            </a:r>
            <a:endParaRPr kumimoji="0" lang="en-US" altLang="en-US" sz="1050" b="0" i="0" u="none" strike="noStrike" cap="none" normalizeH="0" baseline="0">
              <a:ln>
                <a:noFill/>
              </a:ln>
              <a:solidFill>
                <a:srgbClr val="0B1826"/>
              </a:solidFill>
              <a:effectLst/>
              <a:latin typeface="+mn-lt"/>
              <a:ea typeface="Calibri" panose="020F0502020204030204" pitchFamily="34" charset="0"/>
              <a:cs typeface="Times New Roman"/>
            </a:endParaRPr>
          </a:p>
        </p:txBody>
      </p:sp>
      <p:sp>
        <p:nvSpPr>
          <p:cNvPr id="63" name="Rectangle 62">
            <a:extLst>
              <a:ext uri="{FF2B5EF4-FFF2-40B4-BE49-F238E27FC236}">
                <a16:creationId xmlns:a16="http://schemas.microsoft.com/office/drawing/2014/main" id="{125DE8FB-73FE-036D-F4B4-9FE8F7E98CB3}"/>
              </a:ext>
            </a:extLst>
          </p:cNvPr>
          <p:cNvSpPr/>
          <p:nvPr/>
        </p:nvSpPr>
        <p:spPr>
          <a:xfrm>
            <a:off x="3644055" y="4883527"/>
            <a:ext cx="2415941" cy="382728"/>
          </a:xfrm>
          <a:prstGeom prst="rect">
            <a:avLst/>
          </a:prstGeom>
          <a:solidFill>
            <a:schemeClr val="lt1"/>
          </a:solidFill>
          <a:ln w="9525" cap="flat" cmpd="sng" algn="ctr">
            <a:solidFill>
              <a:schemeClr val="dk1"/>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indent="0" algn="ctr">
              <a:buNone/>
              <a:defRPr/>
            </a:pPr>
            <a:r>
              <a:rPr kumimoji="0" lang="en-US" altLang="en-US" sz="1050" b="1" i="0" u="none" strike="noStrike" cap="none" normalizeH="0" baseline="0">
                <a:ln>
                  <a:noFill/>
                </a:ln>
                <a:solidFill>
                  <a:srgbClr val="0B1826"/>
                </a:solidFill>
                <a:effectLst/>
                <a:latin typeface="+mn-lt"/>
                <a:ea typeface="Times New Roman" panose="02020603050405020304" pitchFamily="18" charset="0"/>
                <a:cs typeface="Times New Roman"/>
              </a:rPr>
              <a:t>Data definitions &amp; metadata</a:t>
            </a:r>
            <a:r>
              <a:rPr kumimoji="0" lang="en-US" altLang="en-US" sz="1050" b="0" i="0" u="none" strike="noStrike" cap="none" normalizeH="0" baseline="0">
                <a:ln>
                  <a:noFill/>
                </a:ln>
                <a:solidFill>
                  <a:srgbClr val="0B1826"/>
                </a:solidFill>
                <a:effectLst/>
                <a:latin typeface="+mn-lt"/>
                <a:ea typeface="Times New Roman" panose="02020603050405020304" pitchFamily="18" charset="0"/>
                <a:cs typeface="Times New Roman"/>
              </a:rPr>
              <a:t>  to establish definitions &amp; domain vocab</a:t>
            </a:r>
            <a:endParaRPr kumimoji="0" lang="en-US" altLang="en-US" sz="1050" b="0" i="0" u="none" strike="noStrike" cap="none" normalizeH="0" baseline="0">
              <a:ln>
                <a:noFill/>
              </a:ln>
              <a:solidFill>
                <a:srgbClr val="0B1826"/>
              </a:solidFill>
              <a:effectLst/>
              <a:latin typeface="+mn-lt"/>
              <a:cs typeface="Times New Roman"/>
            </a:endParaRPr>
          </a:p>
        </p:txBody>
      </p:sp>
      <p:sp>
        <p:nvSpPr>
          <p:cNvPr id="64" name="Rectangle 63">
            <a:extLst>
              <a:ext uri="{FF2B5EF4-FFF2-40B4-BE49-F238E27FC236}">
                <a16:creationId xmlns:a16="http://schemas.microsoft.com/office/drawing/2014/main" id="{ABAC132C-8194-DEF3-97E0-3175A381B878}"/>
              </a:ext>
            </a:extLst>
          </p:cNvPr>
          <p:cNvSpPr/>
          <p:nvPr/>
        </p:nvSpPr>
        <p:spPr>
          <a:xfrm>
            <a:off x="6267475" y="4463199"/>
            <a:ext cx="2415941" cy="382728"/>
          </a:xfrm>
          <a:prstGeom prst="rect">
            <a:avLst/>
          </a:prstGeom>
          <a:solidFill>
            <a:schemeClr val="lt1"/>
          </a:solidFill>
          <a:ln w="9525" cap="flat" cmpd="sng" algn="ctr">
            <a:solidFill>
              <a:schemeClr val="dk1"/>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indent="0" algn="ctr">
              <a:buNone/>
              <a:defRPr/>
            </a:pPr>
            <a:r>
              <a:rPr kumimoji="0" lang="en-US" altLang="en-US" sz="1050" b="1" i="0" u="none" strike="noStrike" cap="none" normalizeH="0" baseline="0">
                <a:ln>
                  <a:noFill/>
                </a:ln>
                <a:solidFill>
                  <a:srgbClr val="0B1826"/>
                </a:solidFill>
                <a:effectLst/>
                <a:latin typeface="+mn-lt"/>
                <a:ea typeface="Times New Roman" panose="02020603050405020304" pitchFamily="18" charset="0"/>
                <a:cs typeface="Times New Roman"/>
              </a:rPr>
              <a:t>Enterprise Storage</a:t>
            </a:r>
            <a:r>
              <a:rPr kumimoji="0" lang="en-US" altLang="en-US" sz="1050" b="0" i="0" u="none" strike="noStrike" cap="none" normalizeH="0" baseline="0">
                <a:ln>
                  <a:noFill/>
                </a:ln>
                <a:solidFill>
                  <a:srgbClr val="0B1826"/>
                </a:solidFill>
                <a:effectLst/>
                <a:latin typeface="+mn-lt"/>
                <a:ea typeface="Times New Roman" panose="02020603050405020304" pitchFamily="18" charset="0"/>
                <a:cs typeface="Times New Roman"/>
              </a:rPr>
              <a:t> to manage data and content storage</a:t>
            </a:r>
            <a:endParaRPr kumimoji="0" lang="en-US" altLang="en-US" sz="1050" b="0" i="0" u="none" strike="noStrike" cap="none" normalizeH="0" baseline="0">
              <a:ln>
                <a:noFill/>
              </a:ln>
              <a:solidFill>
                <a:srgbClr val="0B1826"/>
              </a:solidFill>
              <a:effectLst/>
              <a:latin typeface="+mn-lt"/>
              <a:ea typeface="Calibri" panose="020F0502020204030204" pitchFamily="34" charset="0"/>
              <a:cs typeface="Times New Roman"/>
            </a:endParaRPr>
          </a:p>
        </p:txBody>
      </p:sp>
      <p:sp>
        <p:nvSpPr>
          <p:cNvPr id="65" name="Rectangle 64">
            <a:extLst>
              <a:ext uri="{FF2B5EF4-FFF2-40B4-BE49-F238E27FC236}">
                <a16:creationId xmlns:a16="http://schemas.microsoft.com/office/drawing/2014/main" id="{0B3F438E-17AE-FEC2-7C74-CC2FA70B5112}"/>
              </a:ext>
            </a:extLst>
          </p:cNvPr>
          <p:cNvSpPr/>
          <p:nvPr/>
        </p:nvSpPr>
        <p:spPr>
          <a:xfrm>
            <a:off x="6267475" y="4883527"/>
            <a:ext cx="2415941" cy="382728"/>
          </a:xfrm>
          <a:prstGeom prst="rect">
            <a:avLst/>
          </a:prstGeom>
          <a:solidFill>
            <a:schemeClr val="lt1"/>
          </a:solidFill>
          <a:ln w="9525" cap="flat" cmpd="sng" algn="ctr">
            <a:solidFill>
              <a:schemeClr val="dk1"/>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indent="0" algn="ctr">
              <a:buNone/>
              <a:defRPr/>
            </a:pPr>
            <a:r>
              <a:rPr kumimoji="0" lang="en-US" altLang="en-US" sz="1050" b="1" i="0" u="none" strike="noStrike" cap="none" normalizeH="0" baseline="0">
                <a:ln>
                  <a:noFill/>
                </a:ln>
                <a:solidFill>
                  <a:srgbClr val="0B1826"/>
                </a:solidFill>
                <a:effectLst/>
                <a:latin typeface="+mn-lt"/>
                <a:ea typeface="Times New Roman" panose="02020603050405020304" pitchFamily="18" charset="0"/>
                <a:cs typeface="Times New Roman"/>
              </a:rPr>
              <a:t>Discovery &amp; cataloging</a:t>
            </a:r>
            <a:r>
              <a:rPr kumimoji="0" lang="en-US" altLang="en-US" sz="1050" b="0" i="0" u="none" strike="noStrike" cap="none" normalizeH="0" baseline="0">
                <a:ln>
                  <a:noFill/>
                </a:ln>
                <a:solidFill>
                  <a:srgbClr val="0B1826"/>
                </a:solidFill>
                <a:effectLst/>
                <a:latin typeface="+mn-lt"/>
                <a:ea typeface="Times New Roman" panose="02020603050405020304" pitchFamily="18" charset="0"/>
                <a:cs typeface="Times New Roman"/>
              </a:rPr>
              <a:t> to enable querying data / enhance accessibility</a:t>
            </a:r>
            <a:endParaRPr kumimoji="0" lang="en-US" altLang="en-US" sz="1050" b="0" i="0" u="none" strike="noStrike" cap="none" normalizeH="0" baseline="0">
              <a:ln>
                <a:noFill/>
              </a:ln>
              <a:solidFill>
                <a:srgbClr val="0B1826"/>
              </a:solidFill>
              <a:effectLst/>
              <a:latin typeface="+mn-lt"/>
              <a:cs typeface="Times New Roman"/>
            </a:endParaRPr>
          </a:p>
        </p:txBody>
      </p:sp>
      <p:sp>
        <p:nvSpPr>
          <p:cNvPr id="66" name="Rectangle 65">
            <a:extLst>
              <a:ext uri="{FF2B5EF4-FFF2-40B4-BE49-F238E27FC236}">
                <a16:creationId xmlns:a16="http://schemas.microsoft.com/office/drawing/2014/main" id="{D0DD4D35-C9B3-85CE-490A-EFE12C19300C}"/>
              </a:ext>
            </a:extLst>
          </p:cNvPr>
          <p:cNvSpPr/>
          <p:nvPr/>
        </p:nvSpPr>
        <p:spPr>
          <a:xfrm>
            <a:off x="8890894" y="4463199"/>
            <a:ext cx="2415941" cy="382728"/>
          </a:xfrm>
          <a:prstGeom prst="rect">
            <a:avLst/>
          </a:prstGeom>
          <a:solidFill>
            <a:schemeClr val="lt1"/>
          </a:solidFill>
          <a:ln w="9525" cap="flat" cmpd="sng" algn="ctr">
            <a:solidFill>
              <a:schemeClr val="dk1"/>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indent="0" algn="ctr">
              <a:buNone/>
              <a:defRPr/>
            </a:pPr>
            <a:r>
              <a:rPr kumimoji="0" lang="en-US" altLang="en-US" sz="1050" b="1" i="0" u="none" strike="noStrike" cap="none" normalizeH="0" baseline="0">
                <a:ln>
                  <a:noFill/>
                </a:ln>
                <a:solidFill>
                  <a:srgbClr val="0B1826"/>
                </a:solidFill>
                <a:effectLst/>
                <a:latin typeface="+mn-lt"/>
                <a:ea typeface="Times New Roman" panose="02020603050405020304" pitchFamily="18" charset="0"/>
                <a:cs typeface="Times New Roman"/>
              </a:rPr>
              <a:t>Real‐Time Access</a:t>
            </a:r>
            <a:r>
              <a:rPr kumimoji="0" lang="en-US" altLang="en-US" sz="1050" b="0" i="0" u="none" strike="noStrike" cap="none" normalizeH="0" baseline="0">
                <a:ln>
                  <a:noFill/>
                </a:ln>
                <a:solidFill>
                  <a:srgbClr val="0B1826"/>
                </a:solidFill>
                <a:effectLst/>
                <a:latin typeface="+mn-lt"/>
                <a:ea typeface="Times New Roman" panose="02020603050405020304" pitchFamily="18" charset="0"/>
                <a:cs typeface="Times New Roman"/>
              </a:rPr>
              <a:t>  to enable APIs to support live model inference</a:t>
            </a:r>
            <a:endParaRPr kumimoji="0" lang="en-US" altLang="en-US" sz="1050" b="0" i="0" u="none" strike="noStrike" cap="none" normalizeH="0" baseline="0">
              <a:ln>
                <a:noFill/>
              </a:ln>
              <a:solidFill>
                <a:srgbClr val="0B1826"/>
              </a:solidFill>
              <a:effectLst/>
              <a:latin typeface="+mn-lt"/>
              <a:ea typeface="Calibri" panose="020F0502020204030204" pitchFamily="34" charset="0"/>
              <a:cs typeface="Times New Roman"/>
            </a:endParaRPr>
          </a:p>
        </p:txBody>
      </p:sp>
      <p:sp>
        <p:nvSpPr>
          <p:cNvPr id="67" name="Rectangle 66">
            <a:extLst>
              <a:ext uri="{FF2B5EF4-FFF2-40B4-BE49-F238E27FC236}">
                <a16:creationId xmlns:a16="http://schemas.microsoft.com/office/drawing/2014/main" id="{4CF20599-7BF2-F5E0-0512-2BAD536936C4}"/>
              </a:ext>
            </a:extLst>
          </p:cNvPr>
          <p:cNvSpPr/>
          <p:nvPr/>
        </p:nvSpPr>
        <p:spPr>
          <a:xfrm>
            <a:off x="8890894" y="4883527"/>
            <a:ext cx="2415941" cy="382728"/>
          </a:xfrm>
          <a:prstGeom prst="rect">
            <a:avLst/>
          </a:prstGeom>
          <a:solidFill>
            <a:schemeClr val="lt1"/>
          </a:solidFill>
          <a:ln w="9525" cap="flat" cmpd="sng" algn="ctr">
            <a:solidFill>
              <a:schemeClr val="dk1"/>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indent="0" algn="ctr">
              <a:buNone/>
              <a:defRPr/>
            </a:pPr>
            <a:r>
              <a:rPr kumimoji="0" lang="en-US" altLang="en-US" sz="1050" b="1" i="0" u="none" strike="noStrike" cap="none" normalizeH="0" baseline="0">
                <a:ln>
                  <a:noFill/>
                </a:ln>
                <a:solidFill>
                  <a:srgbClr val="0B1826"/>
                </a:solidFill>
                <a:effectLst/>
                <a:latin typeface="+mn-lt"/>
                <a:ea typeface="Times New Roman" panose="02020603050405020304" pitchFamily="18" charset="0"/>
                <a:cs typeface="Times New Roman"/>
              </a:rPr>
              <a:t>Batch Access</a:t>
            </a:r>
            <a:r>
              <a:rPr kumimoji="0" lang="en-US" altLang="en-US" sz="1050" b="0" i="0" u="none" strike="noStrike" cap="none" normalizeH="0" baseline="0">
                <a:ln>
                  <a:noFill/>
                </a:ln>
                <a:solidFill>
                  <a:srgbClr val="0B1826"/>
                </a:solidFill>
                <a:effectLst/>
                <a:latin typeface="+mn-lt"/>
                <a:ea typeface="Times New Roman" panose="02020603050405020304" pitchFamily="18" charset="0"/>
                <a:cs typeface="Times New Roman"/>
              </a:rPr>
              <a:t> to support offline analytics &amp; batch training for models</a:t>
            </a:r>
            <a:endParaRPr kumimoji="0" lang="en-US" altLang="en-US" sz="1050" b="0" i="0" u="none" strike="noStrike" cap="none" normalizeH="0" baseline="0">
              <a:ln>
                <a:noFill/>
              </a:ln>
              <a:solidFill>
                <a:srgbClr val="0B1826"/>
              </a:solidFill>
              <a:effectLst/>
              <a:latin typeface="+mn-lt"/>
              <a:cs typeface="Times New Roman"/>
            </a:endParaRPr>
          </a:p>
        </p:txBody>
      </p:sp>
      <p:cxnSp>
        <p:nvCxnSpPr>
          <p:cNvPr id="68" name="Straight Connector 67">
            <a:extLst>
              <a:ext uri="{FF2B5EF4-FFF2-40B4-BE49-F238E27FC236}">
                <a16:creationId xmlns:a16="http://schemas.microsoft.com/office/drawing/2014/main" id="{A2482E5D-F62A-4248-9C78-4276F8582887}"/>
              </a:ext>
            </a:extLst>
          </p:cNvPr>
          <p:cNvCxnSpPr>
            <a:cxnSpLocks/>
          </p:cNvCxnSpPr>
          <p:nvPr/>
        </p:nvCxnSpPr>
        <p:spPr>
          <a:xfrm>
            <a:off x="3540316" y="4367883"/>
            <a:ext cx="0" cy="858694"/>
          </a:xfrm>
          <a:prstGeom prst="line">
            <a:avLst/>
          </a:prstGeom>
          <a:ln w="9525" cap="flat" cmpd="sng" algn="ctr">
            <a:solidFill>
              <a:srgbClr val="FFFFFF"/>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1BDAB584-3564-8622-DC32-BA92BE918EC7}"/>
              </a:ext>
            </a:extLst>
          </p:cNvPr>
          <p:cNvSpPr txBox="1"/>
          <p:nvPr/>
        </p:nvSpPr>
        <p:spPr>
          <a:xfrm>
            <a:off x="989621" y="4196972"/>
            <a:ext cx="2550695" cy="276999"/>
          </a:xfrm>
          <a:prstGeom prst="rect">
            <a:avLst/>
          </a:prstGeom>
          <a:noFill/>
        </p:spPr>
        <p:txBody>
          <a:bodyPr vert="horz" wrap="square" lIns="91440" tIns="45720" rIns="91440" bIns="45720" rtlCol="0" anchor="ctr">
            <a:spAutoFit/>
          </a:bodyPr>
          <a:lstStyle/>
          <a:p>
            <a:pPr marL="0" indent="0" algn="ctr" eaLnBrk="0">
              <a:spcBef>
                <a:spcPts val="1200"/>
              </a:spcBef>
              <a:buNone/>
            </a:pPr>
            <a:r>
              <a:rPr lang="en-ZA" sz="1200" i="1">
                <a:solidFill>
                  <a:srgbClr val="FFFFFF"/>
                </a:solidFill>
              </a:rPr>
              <a:t>Data acquisition &amp; access</a:t>
            </a:r>
          </a:p>
        </p:txBody>
      </p:sp>
      <p:cxnSp>
        <p:nvCxnSpPr>
          <p:cNvPr id="71" name="Straight Connector 70">
            <a:extLst>
              <a:ext uri="{FF2B5EF4-FFF2-40B4-BE49-F238E27FC236}">
                <a16:creationId xmlns:a16="http://schemas.microsoft.com/office/drawing/2014/main" id="{7909FC87-01A5-EBCE-1C85-8FEB676DEBF8}"/>
              </a:ext>
            </a:extLst>
          </p:cNvPr>
          <p:cNvCxnSpPr>
            <a:cxnSpLocks/>
          </p:cNvCxnSpPr>
          <p:nvPr/>
        </p:nvCxnSpPr>
        <p:spPr>
          <a:xfrm>
            <a:off x="6163736" y="4367883"/>
            <a:ext cx="0" cy="858694"/>
          </a:xfrm>
          <a:prstGeom prst="line">
            <a:avLst/>
          </a:prstGeom>
          <a:ln w="9525" cap="flat" cmpd="sng" algn="ctr">
            <a:solidFill>
              <a:srgbClr val="FFFFFF"/>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E55E21A-A71C-49AA-5559-C5F1E1573628}"/>
              </a:ext>
            </a:extLst>
          </p:cNvPr>
          <p:cNvCxnSpPr>
            <a:cxnSpLocks/>
          </p:cNvCxnSpPr>
          <p:nvPr/>
        </p:nvCxnSpPr>
        <p:spPr>
          <a:xfrm>
            <a:off x="8787155" y="4367883"/>
            <a:ext cx="0" cy="858694"/>
          </a:xfrm>
          <a:prstGeom prst="line">
            <a:avLst/>
          </a:prstGeom>
          <a:ln w="9525" cap="flat" cmpd="sng" algn="ctr">
            <a:solidFill>
              <a:srgbClr val="FFFFFF"/>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CF499328-AC65-036F-4427-190440725DD4}"/>
              </a:ext>
            </a:extLst>
          </p:cNvPr>
          <p:cNvSpPr txBox="1"/>
          <p:nvPr/>
        </p:nvSpPr>
        <p:spPr>
          <a:xfrm>
            <a:off x="3595630" y="4196972"/>
            <a:ext cx="2550695" cy="276999"/>
          </a:xfrm>
          <a:prstGeom prst="rect">
            <a:avLst/>
          </a:prstGeom>
          <a:noFill/>
        </p:spPr>
        <p:txBody>
          <a:bodyPr vert="horz" wrap="square" lIns="91440" tIns="45720" rIns="91440" bIns="45720" rtlCol="0" anchor="ctr">
            <a:spAutoFit/>
          </a:bodyPr>
          <a:lstStyle/>
          <a:p>
            <a:pPr marL="0" indent="0" algn="ctr" eaLnBrk="0">
              <a:spcBef>
                <a:spcPts val="1200"/>
              </a:spcBef>
              <a:buNone/>
            </a:pPr>
            <a:r>
              <a:rPr lang="en-ZA" sz="1200" i="1">
                <a:solidFill>
                  <a:srgbClr val="FFFFFF"/>
                </a:solidFill>
              </a:rPr>
              <a:t>Data curation &amp; quality</a:t>
            </a:r>
          </a:p>
        </p:txBody>
      </p:sp>
      <p:sp>
        <p:nvSpPr>
          <p:cNvPr id="74" name="TextBox 73">
            <a:extLst>
              <a:ext uri="{FF2B5EF4-FFF2-40B4-BE49-F238E27FC236}">
                <a16:creationId xmlns:a16="http://schemas.microsoft.com/office/drawing/2014/main" id="{60607AB3-963E-C487-857C-E31493FD9030}"/>
              </a:ext>
            </a:extLst>
          </p:cNvPr>
          <p:cNvSpPr txBox="1"/>
          <p:nvPr/>
        </p:nvSpPr>
        <p:spPr>
          <a:xfrm>
            <a:off x="6201639" y="4196972"/>
            <a:ext cx="2550695" cy="276999"/>
          </a:xfrm>
          <a:prstGeom prst="rect">
            <a:avLst/>
          </a:prstGeom>
          <a:noFill/>
        </p:spPr>
        <p:txBody>
          <a:bodyPr vert="horz" wrap="square" lIns="91440" tIns="45720" rIns="91440" bIns="45720" rtlCol="0" anchor="ctr">
            <a:spAutoFit/>
          </a:bodyPr>
          <a:lstStyle/>
          <a:p>
            <a:pPr marL="0" indent="0" algn="ctr" eaLnBrk="0">
              <a:spcBef>
                <a:spcPts val="1200"/>
              </a:spcBef>
              <a:buNone/>
            </a:pPr>
            <a:r>
              <a:rPr lang="en-ZA" sz="1200" i="1">
                <a:solidFill>
                  <a:srgbClr val="FFFFFF"/>
                </a:solidFill>
              </a:rPr>
              <a:t>Data storage &amp; discovery</a:t>
            </a:r>
          </a:p>
        </p:txBody>
      </p:sp>
      <p:sp>
        <p:nvSpPr>
          <p:cNvPr id="75" name="TextBox 74">
            <a:extLst>
              <a:ext uri="{FF2B5EF4-FFF2-40B4-BE49-F238E27FC236}">
                <a16:creationId xmlns:a16="http://schemas.microsoft.com/office/drawing/2014/main" id="{BCC03C30-8990-FCBD-19ED-DADCF267F79B}"/>
              </a:ext>
            </a:extLst>
          </p:cNvPr>
          <p:cNvSpPr txBox="1"/>
          <p:nvPr/>
        </p:nvSpPr>
        <p:spPr>
          <a:xfrm>
            <a:off x="8807649" y="4196972"/>
            <a:ext cx="2550695" cy="276999"/>
          </a:xfrm>
          <a:prstGeom prst="rect">
            <a:avLst/>
          </a:prstGeom>
          <a:noFill/>
        </p:spPr>
        <p:txBody>
          <a:bodyPr vert="horz" wrap="square" lIns="91440" tIns="45720" rIns="91440" bIns="45720" rtlCol="0" anchor="ctr">
            <a:spAutoFit/>
          </a:bodyPr>
          <a:lstStyle/>
          <a:p>
            <a:pPr marL="0" indent="0" algn="ctr" eaLnBrk="0">
              <a:spcBef>
                <a:spcPts val="1200"/>
              </a:spcBef>
              <a:buNone/>
            </a:pPr>
            <a:r>
              <a:rPr lang="en-ZA" sz="1200" i="1">
                <a:solidFill>
                  <a:srgbClr val="FFFFFF"/>
                </a:solidFill>
              </a:rPr>
              <a:t>Data serving</a:t>
            </a:r>
          </a:p>
        </p:txBody>
      </p:sp>
      <p:sp>
        <p:nvSpPr>
          <p:cNvPr id="82" name="Rectangle 81">
            <a:extLst>
              <a:ext uri="{FF2B5EF4-FFF2-40B4-BE49-F238E27FC236}">
                <a16:creationId xmlns:a16="http://schemas.microsoft.com/office/drawing/2014/main" id="{51FD5386-E77D-1406-CB73-BAF963C475A4}"/>
              </a:ext>
            </a:extLst>
          </p:cNvPr>
          <p:cNvSpPr/>
          <p:nvPr/>
        </p:nvSpPr>
        <p:spPr>
          <a:xfrm>
            <a:off x="1527811" y="2577646"/>
            <a:ext cx="9271845" cy="1293435"/>
          </a:xfrm>
          <a:prstGeom prst="rect">
            <a:avLst/>
          </a:prstGeom>
          <a:solidFill>
            <a:srgbClr val="7891AA"/>
          </a:solidFill>
          <a:ln w="38100" cap="flat" cmpd="sng" algn="ctr">
            <a:solidFill>
              <a:srgbClr val="7891AA"/>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noAutofit/>
          </a:bodyPr>
          <a:lstStyle/>
          <a:p>
            <a:pPr marL="0" indent="0" algn="ctr">
              <a:spcBef>
                <a:spcPts val="1200"/>
              </a:spcBef>
              <a:buNone/>
            </a:pPr>
            <a:r>
              <a:rPr lang="en-ZA" sz="1400" b="1">
                <a:solidFill>
                  <a:srgbClr val="FFFFFF"/>
                </a:solidFill>
              </a:rPr>
              <a:t>AI tooling layer</a:t>
            </a:r>
          </a:p>
        </p:txBody>
      </p:sp>
      <p:sp>
        <p:nvSpPr>
          <p:cNvPr id="83" name="Rectangle 82">
            <a:extLst>
              <a:ext uri="{FF2B5EF4-FFF2-40B4-BE49-F238E27FC236}">
                <a16:creationId xmlns:a16="http://schemas.microsoft.com/office/drawing/2014/main" id="{35480D10-1031-B36E-A5C5-8D79EB645EDC}"/>
              </a:ext>
            </a:extLst>
          </p:cNvPr>
          <p:cNvSpPr/>
          <p:nvPr/>
        </p:nvSpPr>
        <p:spPr>
          <a:xfrm>
            <a:off x="1534636" y="3032127"/>
            <a:ext cx="2195543" cy="382728"/>
          </a:xfrm>
          <a:prstGeom prst="rect">
            <a:avLst/>
          </a:prstGeom>
          <a:solidFill>
            <a:schemeClr val="lt1"/>
          </a:solidFill>
          <a:ln w="9525" cap="flat" cmpd="sng" algn="ctr">
            <a:solidFill>
              <a:schemeClr val="dk1"/>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indent="0" algn="ctr">
              <a:spcBef>
                <a:spcPts val="1200"/>
              </a:spcBef>
              <a:buNone/>
            </a:pPr>
            <a:r>
              <a:rPr lang="en-ZA" sz="1050" b="1">
                <a:solidFill>
                  <a:srgbClr val="0B1826"/>
                </a:solidFill>
              </a:rPr>
              <a:t>Model training / fine-tuning</a:t>
            </a:r>
            <a:endParaRPr lang="en-ZA" sz="1050">
              <a:solidFill>
                <a:srgbClr val="0B1826"/>
              </a:solidFill>
            </a:endParaRPr>
          </a:p>
        </p:txBody>
      </p:sp>
      <p:sp>
        <p:nvSpPr>
          <p:cNvPr id="84" name="Rectangle 83">
            <a:extLst>
              <a:ext uri="{FF2B5EF4-FFF2-40B4-BE49-F238E27FC236}">
                <a16:creationId xmlns:a16="http://schemas.microsoft.com/office/drawing/2014/main" id="{A1577BED-D708-73DD-E0E6-27FCD43280EC}"/>
              </a:ext>
            </a:extLst>
          </p:cNvPr>
          <p:cNvSpPr/>
          <p:nvPr/>
        </p:nvSpPr>
        <p:spPr>
          <a:xfrm>
            <a:off x="1534636" y="3461980"/>
            <a:ext cx="1023635" cy="382728"/>
          </a:xfrm>
          <a:prstGeom prst="rect">
            <a:avLst/>
          </a:prstGeom>
          <a:solidFill>
            <a:schemeClr val="lt1"/>
          </a:solidFill>
          <a:ln w="9525" cap="flat" cmpd="sng" algn="ctr">
            <a:solidFill>
              <a:schemeClr val="dk1"/>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indent="0" algn="ctr">
              <a:buNone/>
              <a:defRPr/>
            </a:pPr>
            <a:r>
              <a:rPr kumimoji="0" lang="en-US" altLang="en-US" sz="1050" b="1" i="0" u="none" strike="noStrike" cap="none" normalizeH="0" baseline="0">
                <a:ln>
                  <a:noFill/>
                </a:ln>
                <a:solidFill>
                  <a:srgbClr val="0B1826"/>
                </a:solidFill>
                <a:effectLst/>
                <a:latin typeface="+mn-lt"/>
                <a:ea typeface="Times New Roman" panose="02020603050405020304" pitchFamily="18" charset="0"/>
                <a:cs typeface="Times New Roman"/>
              </a:rPr>
              <a:t>Data annotation</a:t>
            </a:r>
            <a:endParaRPr kumimoji="0" lang="en-US" altLang="en-US" sz="1050" b="0" i="0" u="none" strike="noStrike" cap="none" normalizeH="0" baseline="0">
              <a:ln>
                <a:noFill/>
              </a:ln>
              <a:solidFill>
                <a:srgbClr val="0B1826"/>
              </a:solidFill>
              <a:effectLst/>
              <a:latin typeface="+mn-lt"/>
              <a:cs typeface="Times New Roman"/>
            </a:endParaRPr>
          </a:p>
        </p:txBody>
      </p:sp>
      <p:sp>
        <p:nvSpPr>
          <p:cNvPr id="85" name="Rectangle 84">
            <a:extLst>
              <a:ext uri="{FF2B5EF4-FFF2-40B4-BE49-F238E27FC236}">
                <a16:creationId xmlns:a16="http://schemas.microsoft.com/office/drawing/2014/main" id="{3BA67C28-A118-D090-4C45-FD3EAF8A695C}"/>
              </a:ext>
            </a:extLst>
          </p:cNvPr>
          <p:cNvSpPr/>
          <p:nvPr/>
        </p:nvSpPr>
        <p:spPr>
          <a:xfrm>
            <a:off x="3888854" y="3032127"/>
            <a:ext cx="2195543" cy="382728"/>
          </a:xfrm>
          <a:prstGeom prst="rect">
            <a:avLst/>
          </a:prstGeom>
          <a:solidFill>
            <a:schemeClr val="lt1"/>
          </a:solidFill>
          <a:ln w="9525" cap="flat" cmpd="sng" algn="ctr">
            <a:solidFill>
              <a:schemeClr val="dk1"/>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indent="0" algn="ctr">
              <a:buNone/>
              <a:defRPr/>
            </a:pPr>
            <a:r>
              <a:rPr kumimoji="0" lang="en-US" altLang="en-US" sz="1050" b="1" i="0" u="none" strike="noStrike" cap="none" normalizeH="0" baseline="0">
                <a:ln>
                  <a:noFill/>
                </a:ln>
                <a:solidFill>
                  <a:srgbClr val="000000"/>
                </a:solidFill>
                <a:effectLst/>
                <a:latin typeface="+mn-lt"/>
                <a:ea typeface="Calibri" panose="020F0502020204030204" pitchFamily="34" charset="0"/>
                <a:cs typeface="Times New Roman"/>
              </a:rPr>
              <a:t>Foundation model </a:t>
            </a:r>
            <a:r>
              <a:rPr kumimoji="0" lang="en-US" altLang="en-US" sz="1050" b="0" i="0" u="none" strike="noStrike" cap="none" normalizeH="0" baseline="0">
                <a:ln>
                  <a:noFill/>
                </a:ln>
                <a:solidFill>
                  <a:srgbClr val="000000"/>
                </a:solidFill>
                <a:effectLst/>
                <a:latin typeface="+mn-lt"/>
                <a:ea typeface="Calibri" panose="020F0502020204030204" pitchFamily="34" charset="0"/>
                <a:cs typeface="Times New Roman"/>
              </a:rPr>
              <a:t>used to power agentic thinking</a:t>
            </a:r>
          </a:p>
        </p:txBody>
      </p:sp>
      <p:sp>
        <p:nvSpPr>
          <p:cNvPr id="86" name="Rectangle 85">
            <a:extLst>
              <a:ext uri="{FF2B5EF4-FFF2-40B4-BE49-F238E27FC236}">
                <a16:creationId xmlns:a16="http://schemas.microsoft.com/office/drawing/2014/main" id="{DBD5C6AE-E1D3-184D-AF3B-8935298F1AEF}"/>
              </a:ext>
            </a:extLst>
          </p:cNvPr>
          <p:cNvSpPr/>
          <p:nvPr/>
        </p:nvSpPr>
        <p:spPr>
          <a:xfrm>
            <a:off x="6243073" y="3461980"/>
            <a:ext cx="1574940" cy="382728"/>
          </a:xfrm>
          <a:prstGeom prst="rect">
            <a:avLst/>
          </a:prstGeom>
          <a:solidFill>
            <a:schemeClr val="lt1"/>
          </a:solidFill>
          <a:ln w="9525" cap="flat" cmpd="sng" algn="ctr">
            <a:solidFill>
              <a:schemeClr val="dk1"/>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indent="0" algn="ctr">
              <a:buNone/>
            </a:pPr>
            <a:r>
              <a:rPr kumimoji="0" lang="en-US" altLang="en-US" sz="1050" b="1" i="0" u="none" strike="noStrike" cap="none" normalizeH="0" baseline="0">
                <a:ln>
                  <a:noFill/>
                </a:ln>
                <a:solidFill>
                  <a:schemeClr val="tx1"/>
                </a:solidFill>
                <a:effectLst/>
                <a:latin typeface="+mn-lt"/>
                <a:ea typeface="Times New Roman" panose="02020603050405020304" pitchFamily="18" charset="0"/>
                <a:cs typeface="Times New Roman"/>
              </a:rPr>
              <a:t>Observability </a:t>
            </a:r>
            <a:r>
              <a:rPr kumimoji="0" lang="en-US" altLang="en-US" sz="1050" b="0" i="0" u="none" strike="noStrike" cap="none" normalizeH="0" baseline="0">
                <a:ln>
                  <a:noFill/>
                </a:ln>
                <a:solidFill>
                  <a:schemeClr val="tx1"/>
                </a:solidFill>
                <a:effectLst/>
                <a:latin typeface="+mn-lt"/>
                <a:ea typeface="Times New Roman" panose="02020603050405020304" pitchFamily="18" charset="0"/>
                <a:cs typeface="Times New Roman"/>
              </a:rPr>
              <a:t>to track model performance</a:t>
            </a:r>
            <a:endParaRPr kumimoji="0" lang="en-US" sz="1050" b="0" i="0" u="none" strike="noStrike" cap="none" normalizeH="0" baseline="0" noProof="0">
              <a:ln>
                <a:noFill/>
              </a:ln>
              <a:solidFill>
                <a:srgbClr val="000000"/>
              </a:solidFill>
              <a:effectLst/>
              <a:latin typeface="+mn-lt"/>
            </a:endParaRPr>
          </a:p>
        </p:txBody>
      </p:sp>
      <p:sp>
        <p:nvSpPr>
          <p:cNvPr id="87" name="Rectangle 86">
            <a:extLst>
              <a:ext uri="{FF2B5EF4-FFF2-40B4-BE49-F238E27FC236}">
                <a16:creationId xmlns:a16="http://schemas.microsoft.com/office/drawing/2014/main" id="{DF5C92F1-F8EA-DE61-7E90-FAF3F9B37181}"/>
              </a:ext>
            </a:extLst>
          </p:cNvPr>
          <p:cNvSpPr/>
          <p:nvPr/>
        </p:nvSpPr>
        <p:spPr>
          <a:xfrm>
            <a:off x="6243073" y="3032127"/>
            <a:ext cx="1574940" cy="382728"/>
          </a:xfrm>
          <a:prstGeom prst="rect">
            <a:avLst/>
          </a:prstGeom>
          <a:solidFill>
            <a:schemeClr val="lt1"/>
          </a:solidFill>
          <a:ln w="9525" cap="flat" cmpd="sng" algn="ctr">
            <a:solidFill>
              <a:schemeClr val="dk1"/>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indent="0" algn="ctr">
              <a:buNone/>
              <a:defRPr/>
            </a:pPr>
            <a:r>
              <a:rPr kumimoji="0" lang="en-US" altLang="en-US" sz="1050" b="1" i="0" u="none" strike="noStrike" cap="none" normalizeH="0" baseline="0">
                <a:ln>
                  <a:noFill/>
                </a:ln>
                <a:solidFill>
                  <a:schemeClr val="tx1"/>
                </a:solidFill>
                <a:effectLst/>
                <a:latin typeface="+mn-lt"/>
                <a:ea typeface="Times New Roman" panose="02020603050405020304" pitchFamily="18" charset="0"/>
                <a:cs typeface="Times New Roman"/>
              </a:rPr>
              <a:t>CI/CD for AI</a:t>
            </a:r>
            <a:r>
              <a:rPr kumimoji="0" lang="en-US" altLang="en-US" sz="1050" b="0" i="0" u="none" strike="noStrike" cap="none" normalizeH="0" baseline="0">
                <a:ln>
                  <a:noFill/>
                </a:ln>
                <a:solidFill>
                  <a:schemeClr val="tx1"/>
                </a:solidFill>
                <a:effectLst/>
                <a:latin typeface="+mn-lt"/>
                <a:ea typeface="Times New Roman" panose="02020603050405020304" pitchFamily="18" charset="0"/>
                <a:cs typeface="Times New Roman"/>
              </a:rPr>
              <a:t> for automated deployment</a:t>
            </a:r>
            <a:endParaRPr kumimoji="0" lang="en-US" altLang="en-US" sz="1050" b="0" i="0" u="none" strike="noStrike" cap="none" normalizeH="0" baseline="0">
              <a:ln>
                <a:noFill/>
              </a:ln>
              <a:solidFill>
                <a:schemeClr val="tx1"/>
              </a:solidFill>
              <a:effectLst/>
              <a:latin typeface="+mn-lt"/>
              <a:ea typeface="Calibri" panose="020F0502020204030204" pitchFamily="34" charset="0"/>
              <a:cs typeface="Times New Roman"/>
            </a:endParaRPr>
          </a:p>
        </p:txBody>
      </p:sp>
      <p:sp>
        <p:nvSpPr>
          <p:cNvPr id="88" name="Rectangle 87">
            <a:extLst>
              <a:ext uri="{FF2B5EF4-FFF2-40B4-BE49-F238E27FC236}">
                <a16:creationId xmlns:a16="http://schemas.microsoft.com/office/drawing/2014/main" id="{7AE6A5C8-0931-E63F-3BC3-26AD4A079B44}"/>
              </a:ext>
            </a:extLst>
          </p:cNvPr>
          <p:cNvSpPr/>
          <p:nvPr/>
        </p:nvSpPr>
        <p:spPr>
          <a:xfrm>
            <a:off x="8597291" y="3461980"/>
            <a:ext cx="2195543" cy="382728"/>
          </a:xfrm>
          <a:prstGeom prst="rect">
            <a:avLst/>
          </a:prstGeom>
          <a:solidFill>
            <a:schemeClr val="lt1"/>
          </a:solidFill>
          <a:ln w="9525" cap="flat" cmpd="sng" algn="ctr">
            <a:solidFill>
              <a:schemeClr val="dk1"/>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indent="0" algn="ctr">
              <a:buNone/>
              <a:defRPr/>
            </a:pPr>
            <a:r>
              <a:rPr kumimoji="0" lang="en-US" altLang="en-US" sz="1050" b="1" i="0" u="none" strike="noStrike" cap="none" normalizeH="0" baseline="0">
                <a:ln>
                  <a:noFill/>
                </a:ln>
                <a:solidFill>
                  <a:schemeClr val="tx1"/>
                </a:solidFill>
                <a:effectLst/>
                <a:latin typeface="+mn-lt"/>
                <a:ea typeface="Times New Roman" panose="02020603050405020304" pitchFamily="18" charset="0"/>
                <a:cs typeface="Times New Roman"/>
              </a:rPr>
              <a:t>Explainability &amp; Auditability</a:t>
            </a:r>
            <a:r>
              <a:rPr kumimoji="0" lang="en-US" altLang="en-US" sz="1050" b="0" i="0" u="none" strike="noStrike" cap="none" normalizeH="0" baseline="0">
                <a:ln>
                  <a:noFill/>
                </a:ln>
                <a:solidFill>
                  <a:schemeClr val="tx1"/>
                </a:solidFill>
                <a:effectLst/>
                <a:latin typeface="+mn-lt"/>
                <a:ea typeface="Times New Roman" panose="02020603050405020304" pitchFamily="18" charset="0"/>
                <a:cs typeface="Times New Roman"/>
              </a:rPr>
              <a:t> to analyze and interpret model</a:t>
            </a:r>
            <a:endParaRPr kumimoji="0" lang="en-US" altLang="en-US" sz="1050" b="0" i="0" u="none" strike="noStrike" cap="none" normalizeH="0" baseline="0">
              <a:ln>
                <a:noFill/>
              </a:ln>
              <a:solidFill>
                <a:schemeClr val="tx1"/>
              </a:solidFill>
              <a:effectLst/>
              <a:latin typeface="+mn-lt"/>
              <a:cs typeface="Times New Roman"/>
            </a:endParaRPr>
          </a:p>
        </p:txBody>
      </p:sp>
      <p:sp>
        <p:nvSpPr>
          <p:cNvPr id="89" name="Rectangle 88">
            <a:extLst>
              <a:ext uri="{FF2B5EF4-FFF2-40B4-BE49-F238E27FC236}">
                <a16:creationId xmlns:a16="http://schemas.microsoft.com/office/drawing/2014/main" id="{2B8967F6-9737-0438-F61B-522FC378C8DE}"/>
              </a:ext>
            </a:extLst>
          </p:cNvPr>
          <p:cNvSpPr/>
          <p:nvPr/>
        </p:nvSpPr>
        <p:spPr>
          <a:xfrm>
            <a:off x="8597291" y="3032127"/>
            <a:ext cx="2195543" cy="382728"/>
          </a:xfrm>
          <a:prstGeom prst="rect">
            <a:avLst/>
          </a:prstGeom>
          <a:solidFill>
            <a:schemeClr val="lt1"/>
          </a:solidFill>
          <a:ln w="9525" cap="flat" cmpd="sng" algn="ctr">
            <a:solidFill>
              <a:schemeClr val="dk1"/>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indent="0" algn="ctr">
              <a:buNone/>
              <a:defRPr/>
            </a:pPr>
            <a:r>
              <a:rPr kumimoji="0" lang="en-US" altLang="en-US" sz="1050" b="1" i="0" u="none" strike="noStrike" cap="none" normalizeH="0" baseline="0">
                <a:ln>
                  <a:noFill/>
                </a:ln>
                <a:solidFill>
                  <a:schemeClr val="tx1"/>
                </a:solidFill>
                <a:effectLst/>
                <a:latin typeface="+mn-lt"/>
                <a:ea typeface="Times New Roman" panose="02020603050405020304" pitchFamily="18" charset="0"/>
                <a:cs typeface="Times New Roman"/>
              </a:rPr>
              <a:t>Feedback‐based retraining</a:t>
            </a:r>
            <a:r>
              <a:rPr kumimoji="0" lang="en-US" altLang="en-US" sz="1050" b="0" i="0" u="none" strike="noStrike" cap="none" normalizeH="0" baseline="0">
                <a:ln>
                  <a:noFill/>
                </a:ln>
                <a:solidFill>
                  <a:schemeClr val="tx1"/>
                </a:solidFill>
                <a:effectLst/>
                <a:latin typeface="+mn-lt"/>
                <a:ea typeface="Times New Roman" panose="02020603050405020304" pitchFamily="18" charset="0"/>
                <a:cs typeface="Times New Roman"/>
              </a:rPr>
              <a:t> to refine model using signals</a:t>
            </a:r>
            <a:endParaRPr kumimoji="0" lang="en-US" altLang="en-US" sz="1050" b="0" i="0" u="none" strike="noStrike" cap="none" normalizeH="0" baseline="0">
              <a:ln>
                <a:noFill/>
              </a:ln>
              <a:solidFill>
                <a:schemeClr val="tx1"/>
              </a:solidFill>
              <a:effectLst/>
              <a:latin typeface="+mn-lt"/>
              <a:ea typeface="Calibri" panose="020F0502020204030204" pitchFamily="34" charset="0"/>
              <a:cs typeface="Times New Roman"/>
            </a:endParaRPr>
          </a:p>
        </p:txBody>
      </p:sp>
      <p:sp>
        <p:nvSpPr>
          <p:cNvPr id="90" name="Rectangle 89">
            <a:extLst>
              <a:ext uri="{FF2B5EF4-FFF2-40B4-BE49-F238E27FC236}">
                <a16:creationId xmlns:a16="http://schemas.microsoft.com/office/drawing/2014/main" id="{28FCA7D3-A49C-7159-F1B4-9CEB5ED06D69}"/>
              </a:ext>
            </a:extLst>
          </p:cNvPr>
          <p:cNvSpPr/>
          <p:nvPr/>
        </p:nvSpPr>
        <p:spPr>
          <a:xfrm>
            <a:off x="3888854" y="3461980"/>
            <a:ext cx="2195543" cy="382728"/>
          </a:xfrm>
          <a:prstGeom prst="rect">
            <a:avLst/>
          </a:prstGeom>
          <a:solidFill>
            <a:schemeClr val="lt1"/>
          </a:solidFill>
          <a:ln w="9525" cap="flat" cmpd="sng" algn="ctr">
            <a:solidFill>
              <a:schemeClr val="dk1"/>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indent="0" algn="ctr">
              <a:buNone/>
              <a:defRPr/>
            </a:pPr>
            <a:r>
              <a:rPr lang="en-US" sz="1050" b="1">
                <a:solidFill>
                  <a:srgbClr val="000000"/>
                </a:solidFill>
              </a:rPr>
              <a:t>Agent Orchestration &amp; Management</a:t>
            </a:r>
            <a:r>
              <a:rPr lang="en-US" sz="1050">
                <a:solidFill>
                  <a:srgbClr val="000000"/>
                </a:solidFill>
              </a:rPr>
              <a:t> across agents</a:t>
            </a:r>
            <a:endParaRPr kumimoji="0" lang="en-US" altLang="en-US" sz="1050" b="0" i="0" u="none" strike="noStrike" cap="none" normalizeH="0" baseline="0">
              <a:ln>
                <a:noFill/>
              </a:ln>
              <a:solidFill>
                <a:srgbClr val="000000"/>
              </a:solidFill>
              <a:effectLst/>
              <a:latin typeface="+mn-lt"/>
              <a:ea typeface="Calibri" panose="020F0502020204030204" pitchFamily="34" charset="0"/>
              <a:cs typeface="Times New Roman"/>
            </a:endParaRPr>
          </a:p>
        </p:txBody>
      </p:sp>
      <p:cxnSp>
        <p:nvCxnSpPr>
          <p:cNvPr id="91" name="Straight Connector 90">
            <a:extLst>
              <a:ext uri="{FF2B5EF4-FFF2-40B4-BE49-F238E27FC236}">
                <a16:creationId xmlns:a16="http://schemas.microsoft.com/office/drawing/2014/main" id="{D536B9D7-8CE8-39D3-50D5-9F0B3F60A64D}"/>
              </a:ext>
            </a:extLst>
          </p:cNvPr>
          <p:cNvCxnSpPr>
            <a:cxnSpLocks/>
          </p:cNvCxnSpPr>
          <p:nvPr/>
        </p:nvCxnSpPr>
        <p:spPr>
          <a:xfrm>
            <a:off x="3810654" y="2893877"/>
            <a:ext cx="0" cy="944563"/>
          </a:xfrm>
          <a:prstGeom prst="line">
            <a:avLst/>
          </a:prstGeom>
          <a:ln w="9525" cap="flat" cmpd="sng" algn="ctr">
            <a:solidFill>
              <a:srgbClr val="FFFFFF"/>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964D9AF2-2BB7-968B-D317-5CD1A9BB8040}"/>
              </a:ext>
            </a:extLst>
          </p:cNvPr>
          <p:cNvSpPr txBox="1"/>
          <p:nvPr/>
        </p:nvSpPr>
        <p:spPr>
          <a:xfrm>
            <a:off x="1395093" y="2698968"/>
            <a:ext cx="2511125" cy="461665"/>
          </a:xfrm>
          <a:prstGeom prst="rect">
            <a:avLst/>
          </a:prstGeom>
          <a:noFill/>
        </p:spPr>
        <p:txBody>
          <a:bodyPr vert="horz" wrap="square" lIns="91440" tIns="45720" rIns="91440" bIns="45720" rtlCol="0" anchor="ctr">
            <a:spAutoFit/>
          </a:bodyPr>
          <a:lstStyle/>
          <a:p>
            <a:pPr marL="0" indent="0" algn="ctr" eaLnBrk="0">
              <a:spcBef>
                <a:spcPts val="1200"/>
              </a:spcBef>
              <a:buNone/>
            </a:pPr>
            <a:r>
              <a:rPr lang="en-ZA" sz="1200" i="1">
                <a:solidFill>
                  <a:srgbClr val="FFFFFF"/>
                </a:solidFill>
              </a:rPr>
              <a:t>Data-driven model development</a:t>
            </a:r>
          </a:p>
        </p:txBody>
      </p:sp>
      <p:cxnSp>
        <p:nvCxnSpPr>
          <p:cNvPr id="93" name="Straight Connector 92">
            <a:extLst>
              <a:ext uri="{FF2B5EF4-FFF2-40B4-BE49-F238E27FC236}">
                <a16:creationId xmlns:a16="http://schemas.microsoft.com/office/drawing/2014/main" id="{36B49E20-5FA0-4F00-47A5-A4D4E56CAC95}"/>
              </a:ext>
            </a:extLst>
          </p:cNvPr>
          <p:cNvCxnSpPr>
            <a:cxnSpLocks/>
          </p:cNvCxnSpPr>
          <p:nvPr/>
        </p:nvCxnSpPr>
        <p:spPr>
          <a:xfrm>
            <a:off x="6167147" y="2893877"/>
            <a:ext cx="0" cy="944563"/>
          </a:xfrm>
          <a:prstGeom prst="line">
            <a:avLst/>
          </a:prstGeom>
          <a:ln w="9525" cap="flat" cmpd="sng" algn="ctr">
            <a:solidFill>
              <a:srgbClr val="FFFFFF"/>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2CDD6F9-9784-8E68-25E4-1E1CD1466041}"/>
              </a:ext>
            </a:extLst>
          </p:cNvPr>
          <p:cNvCxnSpPr>
            <a:cxnSpLocks/>
          </p:cNvCxnSpPr>
          <p:nvPr/>
        </p:nvCxnSpPr>
        <p:spPr>
          <a:xfrm>
            <a:off x="8542690" y="2893877"/>
            <a:ext cx="0" cy="944563"/>
          </a:xfrm>
          <a:prstGeom prst="line">
            <a:avLst/>
          </a:prstGeom>
          <a:ln w="9525" cap="flat" cmpd="sng" algn="ctr">
            <a:solidFill>
              <a:srgbClr val="FFFFFF"/>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ECD4FE1B-8E19-A97F-CB29-138E990A9C0C}"/>
              </a:ext>
            </a:extLst>
          </p:cNvPr>
          <p:cNvSpPr txBox="1"/>
          <p:nvPr/>
        </p:nvSpPr>
        <p:spPr>
          <a:xfrm>
            <a:off x="3891129" y="2791301"/>
            <a:ext cx="2195543" cy="276999"/>
          </a:xfrm>
          <a:prstGeom prst="rect">
            <a:avLst/>
          </a:prstGeom>
          <a:noFill/>
        </p:spPr>
        <p:txBody>
          <a:bodyPr vert="horz" wrap="square" lIns="91440" tIns="45720" rIns="91440" bIns="45720" rtlCol="0" anchor="ctr">
            <a:spAutoFit/>
          </a:bodyPr>
          <a:lstStyle/>
          <a:p>
            <a:pPr marL="0" indent="0" algn="ctr" eaLnBrk="0">
              <a:spcBef>
                <a:spcPts val="1200"/>
              </a:spcBef>
              <a:buNone/>
            </a:pPr>
            <a:r>
              <a:rPr lang="en-ZA" sz="1200" i="1">
                <a:solidFill>
                  <a:srgbClr val="FFFFFF"/>
                </a:solidFill>
              </a:rPr>
              <a:t>Agent platform</a:t>
            </a:r>
          </a:p>
        </p:txBody>
      </p:sp>
      <p:sp>
        <p:nvSpPr>
          <p:cNvPr id="96" name="TextBox 95">
            <a:extLst>
              <a:ext uri="{FF2B5EF4-FFF2-40B4-BE49-F238E27FC236}">
                <a16:creationId xmlns:a16="http://schemas.microsoft.com/office/drawing/2014/main" id="{E018D6E1-A56E-F44D-CC58-BB493B44DCF9}"/>
              </a:ext>
            </a:extLst>
          </p:cNvPr>
          <p:cNvSpPr txBox="1"/>
          <p:nvPr/>
        </p:nvSpPr>
        <p:spPr>
          <a:xfrm>
            <a:off x="6247622" y="2791301"/>
            <a:ext cx="2195543" cy="276999"/>
          </a:xfrm>
          <a:prstGeom prst="rect">
            <a:avLst/>
          </a:prstGeom>
          <a:noFill/>
        </p:spPr>
        <p:txBody>
          <a:bodyPr vert="horz" wrap="square" lIns="91440" tIns="45720" rIns="91440" bIns="45720" rtlCol="0" anchor="ctr">
            <a:spAutoFit/>
          </a:bodyPr>
          <a:lstStyle/>
          <a:p>
            <a:pPr marL="0" indent="0" algn="ctr" eaLnBrk="0">
              <a:spcBef>
                <a:spcPts val="1200"/>
              </a:spcBef>
              <a:buNone/>
            </a:pPr>
            <a:r>
              <a:rPr lang="en-ZA" sz="1200" i="1">
                <a:solidFill>
                  <a:srgbClr val="FFFFFF"/>
                </a:solidFill>
              </a:rPr>
              <a:t>Deployment &amp; monitoring</a:t>
            </a:r>
          </a:p>
        </p:txBody>
      </p:sp>
      <p:sp>
        <p:nvSpPr>
          <p:cNvPr id="97" name="TextBox 96">
            <a:extLst>
              <a:ext uri="{FF2B5EF4-FFF2-40B4-BE49-F238E27FC236}">
                <a16:creationId xmlns:a16="http://schemas.microsoft.com/office/drawing/2014/main" id="{D4D57108-33EB-E143-0C74-0EAB0CC2D7D9}"/>
              </a:ext>
            </a:extLst>
          </p:cNvPr>
          <p:cNvSpPr txBox="1"/>
          <p:nvPr/>
        </p:nvSpPr>
        <p:spPr>
          <a:xfrm>
            <a:off x="8604113" y="2791301"/>
            <a:ext cx="2195543" cy="276999"/>
          </a:xfrm>
          <a:prstGeom prst="rect">
            <a:avLst/>
          </a:prstGeom>
          <a:noFill/>
        </p:spPr>
        <p:txBody>
          <a:bodyPr vert="horz" wrap="square" lIns="91440" tIns="45720" rIns="91440" bIns="45720" rtlCol="0" anchor="ctr">
            <a:spAutoFit/>
          </a:bodyPr>
          <a:lstStyle/>
          <a:p>
            <a:pPr marL="0" indent="0" algn="ctr" eaLnBrk="0">
              <a:spcBef>
                <a:spcPts val="1200"/>
              </a:spcBef>
              <a:buNone/>
            </a:pPr>
            <a:r>
              <a:rPr lang="en-ZA" sz="1200" i="1">
                <a:solidFill>
                  <a:srgbClr val="FFFFFF"/>
                </a:solidFill>
              </a:rPr>
              <a:t>Continuous improvement</a:t>
            </a:r>
          </a:p>
        </p:txBody>
      </p:sp>
      <p:sp>
        <p:nvSpPr>
          <p:cNvPr id="98" name="Rectangle 97">
            <a:extLst>
              <a:ext uri="{FF2B5EF4-FFF2-40B4-BE49-F238E27FC236}">
                <a16:creationId xmlns:a16="http://schemas.microsoft.com/office/drawing/2014/main" id="{34075D12-245B-3E43-89B1-0940C9970597}"/>
              </a:ext>
            </a:extLst>
          </p:cNvPr>
          <p:cNvSpPr/>
          <p:nvPr/>
        </p:nvSpPr>
        <p:spPr>
          <a:xfrm>
            <a:off x="2657796" y="3461980"/>
            <a:ext cx="1067833" cy="382728"/>
          </a:xfrm>
          <a:prstGeom prst="rect">
            <a:avLst/>
          </a:prstGeom>
          <a:solidFill>
            <a:schemeClr val="lt1"/>
          </a:solidFill>
          <a:ln w="9525" cap="flat" cmpd="sng" algn="ctr">
            <a:solidFill>
              <a:schemeClr val="dk1"/>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indent="0" algn="ctr">
              <a:buNone/>
              <a:defRPr/>
            </a:pPr>
            <a:r>
              <a:rPr kumimoji="0" lang="en-US" altLang="en-US" sz="1050" b="1" i="0" u="none" strike="noStrike" cap="none" normalizeH="0" baseline="0">
                <a:ln>
                  <a:noFill/>
                </a:ln>
                <a:solidFill>
                  <a:srgbClr val="0B1826"/>
                </a:solidFill>
                <a:effectLst/>
                <a:latin typeface="+mn-lt"/>
                <a:ea typeface="Times New Roman" panose="02020603050405020304" pitchFamily="18" charset="0"/>
                <a:cs typeface="Times New Roman"/>
              </a:rPr>
              <a:t>Context &amp; memory mgmt.</a:t>
            </a:r>
            <a:endParaRPr kumimoji="0" lang="en-US" altLang="en-US" sz="1050" b="0" i="0" u="none" strike="noStrike" cap="none" normalizeH="0" baseline="0">
              <a:ln>
                <a:noFill/>
              </a:ln>
              <a:solidFill>
                <a:srgbClr val="0B1826"/>
              </a:solidFill>
              <a:effectLst/>
              <a:latin typeface="+mn-lt"/>
              <a:cs typeface="Times New Roman"/>
            </a:endParaRPr>
          </a:p>
        </p:txBody>
      </p:sp>
      <p:sp>
        <p:nvSpPr>
          <p:cNvPr id="105" name="Rectangle 104">
            <a:extLst>
              <a:ext uri="{FF2B5EF4-FFF2-40B4-BE49-F238E27FC236}">
                <a16:creationId xmlns:a16="http://schemas.microsoft.com/office/drawing/2014/main" id="{7A2DC5D3-9F92-5FA7-C3B1-725E9D3A7341}"/>
              </a:ext>
            </a:extLst>
          </p:cNvPr>
          <p:cNvSpPr/>
          <p:nvPr/>
        </p:nvSpPr>
        <p:spPr>
          <a:xfrm>
            <a:off x="2439251" y="1572166"/>
            <a:ext cx="7448964" cy="878702"/>
          </a:xfrm>
          <a:prstGeom prst="rect">
            <a:avLst/>
          </a:prstGeom>
          <a:solidFill>
            <a:srgbClr val="DCE5EA"/>
          </a:solidFill>
          <a:ln w="38100" cap="flat" cmpd="sng" algn="ctr">
            <a:solidFill>
              <a:srgbClr val="DCE5EA"/>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noAutofit/>
          </a:bodyPr>
          <a:lstStyle/>
          <a:p>
            <a:pPr marL="0" indent="0" algn="ctr">
              <a:spcBef>
                <a:spcPts val="1200"/>
              </a:spcBef>
              <a:buNone/>
            </a:pPr>
            <a:r>
              <a:rPr lang="en-ZA" sz="1400" b="1">
                <a:solidFill>
                  <a:srgbClr val="000000"/>
                </a:solidFill>
              </a:rPr>
              <a:t>AI solution layer</a:t>
            </a:r>
          </a:p>
        </p:txBody>
      </p:sp>
      <p:sp>
        <p:nvSpPr>
          <p:cNvPr id="106" name="Rectangle 105">
            <a:extLst>
              <a:ext uri="{FF2B5EF4-FFF2-40B4-BE49-F238E27FC236}">
                <a16:creationId xmlns:a16="http://schemas.microsoft.com/office/drawing/2014/main" id="{64EFD6B2-D9C5-9E0D-ED57-C3EE4C572FA4}"/>
              </a:ext>
            </a:extLst>
          </p:cNvPr>
          <p:cNvSpPr/>
          <p:nvPr/>
        </p:nvSpPr>
        <p:spPr>
          <a:xfrm>
            <a:off x="2481563" y="2025105"/>
            <a:ext cx="2362708" cy="382728"/>
          </a:xfrm>
          <a:prstGeom prst="rect">
            <a:avLst/>
          </a:prstGeom>
          <a:solidFill>
            <a:schemeClr val="lt1"/>
          </a:solidFill>
          <a:ln w="9525" cap="flat" cmpd="sng" algn="ctr">
            <a:solidFill>
              <a:schemeClr val="dk1"/>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indent="0" algn="ctr" defTabSz="914400">
              <a:spcBef>
                <a:spcPts val="0"/>
              </a:spcBef>
              <a:buSzPts val="1000"/>
              <a:buNone/>
              <a:tabLst>
                <a:tab pos="914400" algn="l"/>
              </a:tabLst>
              <a:defRPr/>
            </a:pPr>
            <a:r>
              <a:rPr lang="en-US" sz="1050" b="1" kern="0">
                <a:solidFill>
                  <a:srgbClr val="0B1826"/>
                </a:solidFill>
                <a:effectLst/>
                <a:latin typeface="+mn-lt"/>
                <a:ea typeface="Times New Roman" panose="02020603050405020304" pitchFamily="18" charset="0"/>
                <a:cs typeface="Times New Roman"/>
              </a:rPr>
              <a:t>Interaction Modalities</a:t>
            </a:r>
            <a:r>
              <a:rPr lang="en-US" sz="1050" kern="0">
                <a:solidFill>
                  <a:srgbClr val="0B1826"/>
                </a:solidFill>
                <a:effectLst/>
                <a:latin typeface="+mn-lt"/>
                <a:ea typeface="Times New Roman" panose="02020603050405020304" pitchFamily="18" charset="0"/>
                <a:cs typeface="Times New Roman"/>
              </a:rPr>
              <a:t> (e.g., text, voice, vision, etc.) and interfaces</a:t>
            </a:r>
            <a:endParaRPr lang="en-US" sz="1050" kern="100">
              <a:solidFill>
                <a:srgbClr val="0B1826"/>
              </a:solidFill>
              <a:effectLst/>
              <a:latin typeface="+mn-lt"/>
              <a:ea typeface="Calibri" panose="020F0502020204030204" pitchFamily="34" charset="0"/>
              <a:cs typeface="Times New Roman"/>
            </a:endParaRPr>
          </a:p>
        </p:txBody>
      </p:sp>
      <p:sp>
        <p:nvSpPr>
          <p:cNvPr id="10" name="Rectangle 9">
            <a:extLst>
              <a:ext uri="{FF2B5EF4-FFF2-40B4-BE49-F238E27FC236}">
                <a16:creationId xmlns:a16="http://schemas.microsoft.com/office/drawing/2014/main" id="{11B497AA-C1D4-68A7-83DD-7574C613D2D9}"/>
              </a:ext>
            </a:extLst>
          </p:cNvPr>
          <p:cNvSpPr/>
          <p:nvPr/>
        </p:nvSpPr>
        <p:spPr>
          <a:xfrm>
            <a:off x="4976593" y="2025105"/>
            <a:ext cx="2362708" cy="382728"/>
          </a:xfrm>
          <a:prstGeom prst="rect">
            <a:avLst/>
          </a:prstGeom>
          <a:solidFill>
            <a:schemeClr val="lt1"/>
          </a:solidFill>
          <a:ln w="9525" cap="flat" cmpd="sng" algn="ctr">
            <a:solidFill>
              <a:schemeClr val="dk1"/>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indent="0" algn="ctr" defTabSz="914400">
              <a:spcBef>
                <a:spcPts val="0"/>
              </a:spcBef>
              <a:buSzPts val="1000"/>
              <a:buNone/>
              <a:tabLst>
                <a:tab pos="914400" algn="l"/>
              </a:tabLst>
              <a:defRPr/>
            </a:pPr>
            <a:r>
              <a:rPr lang="en-US" sz="1050" b="1" kern="100">
                <a:solidFill>
                  <a:srgbClr val="0B1826"/>
                </a:solidFill>
                <a:effectLst/>
                <a:latin typeface="+mn-lt"/>
                <a:ea typeface="Calibri"/>
                <a:cs typeface="Times New Roman"/>
              </a:rPr>
              <a:t>P</a:t>
            </a:r>
            <a:r>
              <a:rPr lang="en-US" sz="1050" b="1" kern="0">
                <a:solidFill>
                  <a:srgbClr val="0B1826"/>
                </a:solidFill>
                <a:effectLst/>
                <a:latin typeface="+mn-lt"/>
                <a:ea typeface="Times New Roman" panose="02020603050405020304" pitchFamily="18" charset="0"/>
                <a:cs typeface="Times New Roman"/>
              </a:rPr>
              <a:t>rompt Engineering</a:t>
            </a:r>
            <a:r>
              <a:rPr lang="en-US" sz="1050" kern="0">
                <a:solidFill>
                  <a:srgbClr val="0B1826"/>
                </a:solidFill>
                <a:effectLst/>
                <a:latin typeface="+mn-lt"/>
                <a:ea typeface="Times New Roman" panose="02020603050405020304" pitchFamily="18" charset="0"/>
                <a:cs typeface="Times New Roman"/>
              </a:rPr>
              <a:t> to enhance off-the-shelf performance of LLM</a:t>
            </a:r>
            <a:endParaRPr lang="en-US" sz="1050" kern="100">
              <a:solidFill>
                <a:srgbClr val="0B1826"/>
              </a:solidFill>
              <a:effectLst/>
              <a:latin typeface="+mn-lt"/>
              <a:ea typeface="Calibri" panose="020F0502020204030204" pitchFamily="34" charset="0"/>
              <a:cs typeface="Times New Roman"/>
            </a:endParaRPr>
          </a:p>
        </p:txBody>
      </p:sp>
      <p:sp>
        <p:nvSpPr>
          <p:cNvPr id="11" name="Rectangle 10">
            <a:extLst>
              <a:ext uri="{FF2B5EF4-FFF2-40B4-BE49-F238E27FC236}">
                <a16:creationId xmlns:a16="http://schemas.microsoft.com/office/drawing/2014/main" id="{DA51E493-3584-F3EF-6CC1-A12895DD3443}"/>
              </a:ext>
            </a:extLst>
          </p:cNvPr>
          <p:cNvSpPr/>
          <p:nvPr/>
        </p:nvSpPr>
        <p:spPr>
          <a:xfrm>
            <a:off x="7471623" y="2025105"/>
            <a:ext cx="2362708" cy="382728"/>
          </a:xfrm>
          <a:prstGeom prst="rect">
            <a:avLst/>
          </a:prstGeom>
          <a:solidFill>
            <a:schemeClr val="lt1"/>
          </a:solidFill>
          <a:ln w="9525" cap="flat" cmpd="sng" algn="ctr">
            <a:solidFill>
              <a:schemeClr val="dk1"/>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indent="0" algn="ctr">
              <a:spcBef>
                <a:spcPts val="1200"/>
              </a:spcBef>
              <a:buNone/>
            </a:pPr>
            <a:r>
              <a:rPr lang="en-US" sz="1050" b="1" kern="0">
                <a:solidFill>
                  <a:srgbClr val="0B1826"/>
                </a:solidFill>
                <a:effectLst/>
                <a:latin typeface="+mn-lt"/>
                <a:ea typeface="Times New Roman" panose="02020603050405020304" pitchFamily="18" charset="0"/>
                <a:cs typeface="Times New Roman"/>
              </a:rPr>
              <a:t>Model selection &amp; routing</a:t>
            </a:r>
            <a:r>
              <a:rPr lang="en-US" sz="1050" kern="0">
                <a:solidFill>
                  <a:srgbClr val="0B1826"/>
                </a:solidFill>
                <a:effectLst/>
                <a:latin typeface="+mn-lt"/>
                <a:ea typeface="Times New Roman" panose="02020603050405020304" pitchFamily="18" charset="0"/>
                <a:cs typeface="Times New Roman"/>
              </a:rPr>
              <a:t> to decide which model to use for each task</a:t>
            </a:r>
            <a:endParaRPr lang="en-ZA" sz="1050">
              <a:solidFill>
                <a:srgbClr val="0B1826"/>
              </a:solidFill>
            </a:endParaRPr>
          </a:p>
        </p:txBody>
      </p:sp>
      <p:cxnSp>
        <p:nvCxnSpPr>
          <p:cNvPr id="12" name="Straight Connector 11">
            <a:extLst>
              <a:ext uri="{FF2B5EF4-FFF2-40B4-BE49-F238E27FC236}">
                <a16:creationId xmlns:a16="http://schemas.microsoft.com/office/drawing/2014/main" id="{F52BA36C-4F66-4095-E351-7C7A743CC194}"/>
              </a:ext>
            </a:extLst>
          </p:cNvPr>
          <p:cNvCxnSpPr>
            <a:cxnSpLocks/>
          </p:cNvCxnSpPr>
          <p:nvPr/>
        </p:nvCxnSpPr>
        <p:spPr>
          <a:xfrm>
            <a:off x="7405462" y="1847374"/>
            <a:ext cx="0" cy="559817"/>
          </a:xfrm>
          <a:prstGeom prst="line">
            <a:avLst/>
          </a:prstGeom>
          <a:ln w="9525" cap="flat" cmpd="sng" algn="ctr">
            <a:solidFill>
              <a:srgbClr val="0B1826"/>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4CD1378-8DC8-7B7D-E20C-99F72571589E}"/>
              </a:ext>
            </a:extLst>
          </p:cNvPr>
          <p:cNvSpPr txBox="1"/>
          <p:nvPr/>
        </p:nvSpPr>
        <p:spPr>
          <a:xfrm>
            <a:off x="3595630" y="1758879"/>
            <a:ext cx="2282841" cy="276999"/>
          </a:xfrm>
          <a:prstGeom prst="rect">
            <a:avLst/>
          </a:prstGeom>
          <a:noFill/>
        </p:spPr>
        <p:txBody>
          <a:bodyPr vert="horz" wrap="square" lIns="91440" tIns="45720" rIns="91440" bIns="45720" rtlCol="0" anchor="ctr">
            <a:spAutoFit/>
          </a:bodyPr>
          <a:lstStyle/>
          <a:p>
            <a:pPr marL="0" indent="0" algn="ctr" eaLnBrk="0">
              <a:spcBef>
                <a:spcPts val="1200"/>
              </a:spcBef>
              <a:buNone/>
            </a:pPr>
            <a:r>
              <a:rPr lang="en-ZA" sz="1200" i="1">
                <a:solidFill>
                  <a:srgbClr val="0B1826"/>
                </a:solidFill>
              </a:rPr>
              <a:t>User interaction</a:t>
            </a:r>
          </a:p>
        </p:txBody>
      </p:sp>
      <p:sp>
        <p:nvSpPr>
          <p:cNvPr id="14" name="TextBox 13">
            <a:extLst>
              <a:ext uri="{FF2B5EF4-FFF2-40B4-BE49-F238E27FC236}">
                <a16:creationId xmlns:a16="http://schemas.microsoft.com/office/drawing/2014/main" id="{1B676A3C-576D-CFB3-7468-D578B7440534}"/>
              </a:ext>
            </a:extLst>
          </p:cNvPr>
          <p:cNvSpPr txBox="1"/>
          <p:nvPr/>
        </p:nvSpPr>
        <p:spPr>
          <a:xfrm>
            <a:off x="7511556" y="1758879"/>
            <a:ext cx="2282841" cy="276999"/>
          </a:xfrm>
          <a:prstGeom prst="rect">
            <a:avLst/>
          </a:prstGeom>
          <a:noFill/>
        </p:spPr>
        <p:txBody>
          <a:bodyPr vert="horz" wrap="square" lIns="91440" tIns="45720" rIns="91440" bIns="45720" rtlCol="0" anchor="ctr">
            <a:spAutoFit/>
          </a:bodyPr>
          <a:lstStyle/>
          <a:p>
            <a:pPr marL="0" indent="0" algn="ctr" eaLnBrk="0">
              <a:spcBef>
                <a:spcPts val="1200"/>
              </a:spcBef>
              <a:buNone/>
            </a:pPr>
            <a:r>
              <a:rPr lang="en-ZA" sz="1200" i="1">
                <a:solidFill>
                  <a:srgbClr val="0B1826"/>
                </a:solidFill>
              </a:rPr>
              <a:t>Model orchestration</a:t>
            </a:r>
          </a:p>
        </p:txBody>
      </p:sp>
      <p:sp>
        <p:nvSpPr>
          <p:cNvPr id="36" name="Rectangle 35">
            <a:extLst>
              <a:ext uri="{FF2B5EF4-FFF2-40B4-BE49-F238E27FC236}">
                <a16:creationId xmlns:a16="http://schemas.microsoft.com/office/drawing/2014/main" id="{F8A00F4C-3D33-31ED-0BC0-69EB90DB1B57}"/>
              </a:ext>
            </a:extLst>
          </p:cNvPr>
          <p:cNvSpPr/>
          <p:nvPr/>
        </p:nvSpPr>
        <p:spPr>
          <a:xfrm>
            <a:off x="7855449" y="3032127"/>
            <a:ext cx="638084" cy="812581"/>
          </a:xfrm>
          <a:prstGeom prst="rect">
            <a:avLst/>
          </a:prstGeom>
          <a:solidFill>
            <a:schemeClr val="lt1"/>
          </a:solidFill>
          <a:ln w="9525" cap="flat" cmpd="sng" algn="ctr">
            <a:solidFill>
              <a:schemeClr val="dk1"/>
            </a:solidFill>
            <a:prstDash val="solid"/>
            <a:miter lim="800000"/>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indent="0" algn="ctr">
              <a:buNone/>
              <a:defRPr/>
            </a:pPr>
            <a:r>
              <a:rPr kumimoji="0" lang="en-US" altLang="en-US" sz="1050" b="1" i="0" u="none" strike="noStrike" cap="none" normalizeH="0" baseline="0">
                <a:ln>
                  <a:noFill/>
                </a:ln>
                <a:solidFill>
                  <a:schemeClr val="tx1"/>
                </a:solidFill>
                <a:effectLst/>
                <a:latin typeface="+mn-lt"/>
                <a:ea typeface="Times New Roman" panose="02020603050405020304" pitchFamily="18" charset="0"/>
                <a:cs typeface="Times New Roman"/>
              </a:rPr>
              <a:t>App testing </a:t>
            </a:r>
            <a:r>
              <a:rPr kumimoji="0" lang="en-US" altLang="en-US" sz="1050" i="0" u="none" strike="noStrike" cap="none" normalizeH="0" baseline="0">
                <a:ln>
                  <a:noFill/>
                </a:ln>
                <a:solidFill>
                  <a:schemeClr val="tx1"/>
                </a:solidFill>
                <a:effectLst/>
                <a:latin typeface="+mn-lt"/>
                <a:ea typeface="Times New Roman" panose="02020603050405020304" pitchFamily="18" charset="0"/>
                <a:cs typeface="Times New Roman"/>
              </a:rPr>
              <a:t>(test cases)</a:t>
            </a:r>
            <a:endParaRPr kumimoji="0" lang="en-US" altLang="en-US" sz="1050" b="0" i="0" u="none" strike="noStrike" cap="none" normalizeH="0" baseline="0">
              <a:ln>
                <a:noFill/>
              </a:ln>
              <a:solidFill>
                <a:schemeClr val="tx1"/>
              </a:solidFill>
              <a:effectLst/>
              <a:latin typeface="+mn-lt"/>
              <a:ea typeface="Calibri" panose="020F0502020204030204" pitchFamily="34" charset="0"/>
              <a:cs typeface="Times New Roman"/>
            </a:endParaRPr>
          </a:p>
        </p:txBody>
      </p:sp>
      <p:grpSp>
        <p:nvGrpSpPr>
          <p:cNvPr id="9" name="btfpRunningAgenda1Level548433">
            <a:extLst>
              <a:ext uri="{FF2B5EF4-FFF2-40B4-BE49-F238E27FC236}">
                <a16:creationId xmlns:a16="http://schemas.microsoft.com/office/drawing/2014/main" id="{2C56AB6A-8F1D-38DB-6D65-F55F5BD89299}"/>
              </a:ext>
            </a:extLst>
          </p:cNvPr>
          <p:cNvGrpSpPr/>
          <p:nvPr>
            <p:custDataLst>
              <p:tags r:id="rId4"/>
            </p:custDataLst>
          </p:nvPr>
        </p:nvGrpSpPr>
        <p:grpSpPr>
          <a:xfrm>
            <a:off x="0" y="944429"/>
            <a:ext cx="4386101" cy="257442"/>
            <a:chOff x="0" y="876300"/>
            <a:chExt cx="4386101" cy="257442"/>
          </a:xfrm>
        </p:grpSpPr>
        <p:sp>
          <p:nvSpPr>
            <p:cNvPr id="16" name="btfpRunningAgenda1LevelBarLeft548433">
              <a:extLst>
                <a:ext uri="{FF2B5EF4-FFF2-40B4-BE49-F238E27FC236}">
                  <a16:creationId xmlns:a16="http://schemas.microsoft.com/office/drawing/2014/main" id="{2858AB2E-FE30-E848-3794-3B3892ECD3FB}"/>
                </a:ext>
              </a:extLst>
            </p:cNvPr>
            <p:cNvSpPr/>
            <p:nvPr/>
          </p:nvSpPr>
          <p:spPr bwMode="gray">
            <a:xfrm>
              <a:off x="0" y="876300"/>
              <a:ext cx="4386101" cy="257442"/>
            </a:xfrm>
            <a:custGeom>
              <a:avLst/>
              <a:gdLst>
                <a:gd name="connsiteX0" fmla="*/ 883475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883475 w 1816204"/>
                <a:gd name="connsiteY0" fmla="*/ 0 h 257442"/>
                <a:gd name="connsiteX1" fmla="*/ 828755 w 1816204"/>
                <a:gd name="connsiteY1" fmla="*/ 257442 h 257442"/>
                <a:gd name="connsiteX2" fmla="*/ 1816204 w 1816204"/>
                <a:gd name="connsiteY2" fmla="*/ 257442 h 257442"/>
                <a:gd name="connsiteX3" fmla="*/ 0 w 1816204"/>
                <a:gd name="connsiteY3" fmla="*/ 257442 h 257442"/>
                <a:gd name="connsiteX0" fmla="*/ 883475 w 883475"/>
                <a:gd name="connsiteY0" fmla="*/ 0 h 257442"/>
                <a:gd name="connsiteX1" fmla="*/ 828755 w 883475"/>
                <a:gd name="connsiteY1" fmla="*/ 257442 h 257442"/>
                <a:gd name="connsiteX2" fmla="*/ 1 w 883475"/>
                <a:gd name="connsiteY2" fmla="*/ 257442 h 257442"/>
                <a:gd name="connsiteX3" fmla="*/ 0 w 883475"/>
                <a:gd name="connsiteY3" fmla="*/ 257442 h 257442"/>
                <a:gd name="connsiteX0" fmla="*/ 883474 w 883474"/>
                <a:gd name="connsiteY0" fmla="*/ 0 h 257442"/>
                <a:gd name="connsiteX1" fmla="*/ 828754 w 883474"/>
                <a:gd name="connsiteY1" fmla="*/ 257442 h 257442"/>
                <a:gd name="connsiteX2" fmla="*/ 0 w 883474"/>
                <a:gd name="connsiteY2" fmla="*/ 257442 h 257442"/>
                <a:gd name="connsiteX3" fmla="*/ 1 w 883474"/>
                <a:gd name="connsiteY3" fmla="*/ 0 h 257442"/>
                <a:gd name="connsiteX0" fmla="*/ 1069423 w 1069423"/>
                <a:gd name="connsiteY0" fmla="*/ 0 h 257442"/>
                <a:gd name="connsiteX1" fmla="*/ 828754 w 1069423"/>
                <a:gd name="connsiteY1" fmla="*/ 257442 h 257442"/>
                <a:gd name="connsiteX2" fmla="*/ 0 w 1069423"/>
                <a:gd name="connsiteY2" fmla="*/ 257442 h 257442"/>
                <a:gd name="connsiteX3" fmla="*/ 1 w 1069423"/>
                <a:gd name="connsiteY3" fmla="*/ 0 h 257442"/>
                <a:gd name="connsiteX0" fmla="*/ 1069423 w 1069423"/>
                <a:gd name="connsiteY0" fmla="*/ 0 h 257442"/>
                <a:gd name="connsiteX1" fmla="*/ 1014702 w 1069423"/>
                <a:gd name="connsiteY1" fmla="*/ 257442 h 257442"/>
                <a:gd name="connsiteX2" fmla="*/ 0 w 1069423"/>
                <a:gd name="connsiteY2" fmla="*/ 257442 h 257442"/>
                <a:gd name="connsiteX3" fmla="*/ 1 w 1069423"/>
                <a:gd name="connsiteY3" fmla="*/ 0 h 257442"/>
                <a:gd name="connsiteX0" fmla="*/ 1069423 w 1069423"/>
                <a:gd name="connsiteY0" fmla="*/ 0 h 257442"/>
                <a:gd name="connsiteX1" fmla="*/ 1014702 w 1069423"/>
                <a:gd name="connsiteY1" fmla="*/ 257442 h 257442"/>
                <a:gd name="connsiteX2" fmla="*/ 0 w 1069423"/>
                <a:gd name="connsiteY2" fmla="*/ 257442 h 257442"/>
                <a:gd name="connsiteX3" fmla="*/ 1 w 1069423"/>
                <a:gd name="connsiteY3" fmla="*/ 0 h 257442"/>
                <a:gd name="connsiteX0" fmla="*/ 1069423 w 1069423"/>
                <a:gd name="connsiteY0" fmla="*/ 0 h 257442"/>
                <a:gd name="connsiteX1" fmla="*/ 1014702 w 1069423"/>
                <a:gd name="connsiteY1" fmla="*/ 257442 h 257442"/>
                <a:gd name="connsiteX2" fmla="*/ 0 w 1069423"/>
                <a:gd name="connsiteY2" fmla="*/ 257442 h 257442"/>
                <a:gd name="connsiteX3" fmla="*/ 0 w 1069423"/>
                <a:gd name="connsiteY3" fmla="*/ 0 h 257442"/>
                <a:gd name="connsiteX0" fmla="*/ 1229724 w 1229724"/>
                <a:gd name="connsiteY0" fmla="*/ 0 h 257442"/>
                <a:gd name="connsiteX1" fmla="*/ 1014702 w 1229724"/>
                <a:gd name="connsiteY1" fmla="*/ 257442 h 257442"/>
                <a:gd name="connsiteX2" fmla="*/ 0 w 1229724"/>
                <a:gd name="connsiteY2" fmla="*/ 257442 h 257442"/>
                <a:gd name="connsiteX3" fmla="*/ 0 w 1229724"/>
                <a:gd name="connsiteY3" fmla="*/ 0 h 257442"/>
                <a:gd name="connsiteX0" fmla="*/ 1229724 w 1229724"/>
                <a:gd name="connsiteY0" fmla="*/ 0 h 257442"/>
                <a:gd name="connsiteX1" fmla="*/ 1175002 w 1229724"/>
                <a:gd name="connsiteY1" fmla="*/ 257442 h 257442"/>
                <a:gd name="connsiteX2" fmla="*/ 0 w 1229724"/>
                <a:gd name="connsiteY2" fmla="*/ 257442 h 257442"/>
                <a:gd name="connsiteX3" fmla="*/ 0 w 1229724"/>
                <a:gd name="connsiteY3" fmla="*/ 0 h 257442"/>
                <a:gd name="connsiteX0" fmla="*/ 1229725 w 1229725"/>
                <a:gd name="connsiteY0" fmla="*/ 0 h 257442"/>
                <a:gd name="connsiteX1" fmla="*/ 1175003 w 1229725"/>
                <a:gd name="connsiteY1" fmla="*/ 257442 h 257442"/>
                <a:gd name="connsiteX2" fmla="*/ 0 w 1229725"/>
                <a:gd name="connsiteY2" fmla="*/ 257442 h 257442"/>
                <a:gd name="connsiteX3" fmla="*/ 1 w 1229725"/>
                <a:gd name="connsiteY3" fmla="*/ 0 h 257442"/>
                <a:gd name="connsiteX0" fmla="*/ 1229725 w 1229725"/>
                <a:gd name="connsiteY0" fmla="*/ 0 h 257442"/>
                <a:gd name="connsiteX1" fmla="*/ 1175003 w 1229725"/>
                <a:gd name="connsiteY1" fmla="*/ 257442 h 257442"/>
                <a:gd name="connsiteX2" fmla="*/ 0 w 1229725"/>
                <a:gd name="connsiteY2" fmla="*/ 257442 h 257442"/>
                <a:gd name="connsiteX3" fmla="*/ 1 w 1229725"/>
                <a:gd name="connsiteY3" fmla="*/ 0 h 257442"/>
                <a:gd name="connsiteX0" fmla="*/ 1554942 w 1554942"/>
                <a:gd name="connsiteY0" fmla="*/ 0 h 257442"/>
                <a:gd name="connsiteX1" fmla="*/ 1175003 w 1554942"/>
                <a:gd name="connsiteY1" fmla="*/ 257442 h 257442"/>
                <a:gd name="connsiteX2" fmla="*/ 0 w 1554942"/>
                <a:gd name="connsiteY2" fmla="*/ 257442 h 257442"/>
                <a:gd name="connsiteX3" fmla="*/ 1 w 1554942"/>
                <a:gd name="connsiteY3" fmla="*/ 0 h 257442"/>
                <a:gd name="connsiteX0" fmla="*/ 1554942 w 1554942"/>
                <a:gd name="connsiteY0" fmla="*/ 0 h 257442"/>
                <a:gd name="connsiteX1" fmla="*/ 1500220 w 1554942"/>
                <a:gd name="connsiteY1" fmla="*/ 257442 h 257442"/>
                <a:gd name="connsiteX2" fmla="*/ 0 w 1554942"/>
                <a:gd name="connsiteY2" fmla="*/ 257442 h 257442"/>
                <a:gd name="connsiteX3" fmla="*/ 1 w 1554942"/>
                <a:gd name="connsiteY3" fmla="*/ 0 h 257442"/>
                <a:gd name="connsiteX0" fmla="*/ 1554942 w 1554942"/>
                <a:gd name="connsiteY0" fmla="*/ 0 h 257442"/>
                <a:gd name="connsiteX1" fmla="*/ 1500220 w 1554942"/>
                <a:gd name="connsiteY1" fmla="*/ 257442 h 257442"/>
                <a:gd name="connsiteX2" fmla="*/ 0 w 1554942"/>
                <a:gd name="connsiteY2" fmla="*/ 257442 h 257442"/>
                <a:gd name="connsiteX3" fmla="*/ 1 w 1554942"/>
                <a:gd name="connsiteY3" fmla="*/ 0 h 257442"/>
                <a:gd name="connsiteX0" fmla="*/ 1554942 w 1554942"/>
                <a:gd name="connsiteY0" fmla="*/ 0 h 257442"/>
                <a:gd name="connsiteX1" fmla="*/ 1500220 w 1554942"/>
                <a:gd name="connsiteY1" fmla="*/ 257442 h 257442"/>
                <a:gd name="connsiteX2" fmla="*/ 0 w 1554942"/>
                <a:gd name="connsiteY2" fmla="*/ 257442 h 257442"/>
                <a:gd name="connsiteX3" fmla="*/ 0 w 1554942"/>
                <a:gd name="connsiteY3" fmla="*/ 0 h 257442"/>
                <a:gd name="connsiteX0" fmla="*/ 1808215 w 1808215"/>
                <a:gd name="connsiteY0" fmla="*/ 0 h 257442"/>
                <a:gd name="connsiteX1" fmla="*/ 1500220 w 1808215"/>
                <a:gd name="connsiteY1" fmla="*/ 257442 h 257442"/>
                <a:gd name="connsiteX2" fmla="*/ 0 w 1808215"/>
                <a:gd name="connsiteY2" fmla="*/ 257442 h 257442"/>
                <a:gd name="connsiteX3" fmla="*/ 0 w 1808215"/>
                <a:gd name="connsiteY3" fmla="*/ 0 h 257442"/>
                <a:gd name="connsiteX0" fmla="*/ 1808215 w 1808215"/>
                <a:gd name="connsiteY0" fmla="*/ 0 h 257442"/>
                <a:gd name="connsiteX1" fmla="*/ 1753494 w 1808215"/>
                <a:gd name="connsiteY1" fmla="*/ 257442 h 257442"/>
                <a:gd name="connsiteX2" fmla="*/ 0 w 1808215"/>
                <a:gd name="connsiteY2" fmla="*/ 257442 h 257442"/>
                <a:gd name="connsiteX3" fmla="*/ 0 w 1808215"/>
                <a:gd name="connsiteY3" fmla="*/ 0 h 257442"/>
                <a:gd name="connsiteX0" fmla="*/ 1808215 w 1808215"/>
                <a:gd name="connsiteY0" fmla="*/ 0 h 257442"/>
                <a:gd name="connsiteX1" fmla="*/ 1753494 w 1808215"/>
                <a:gd name="connsiteY1" fmla="*/ 257442 h 257442"/>
                <a:gd name="connsiteX2" fmla="*/ 0 w 1808215"/>
                <a:gd name="connsiteY2" fmla="*/ 257442 h 257442"/>
                <a:gd name="connsiteX3" fmla="*/ 0 w 1808215"/>
                <a:gd name="connsiteY3" fmla="*/ 0 h 257442"/>
                <a:gd name="connsiteX0" fmla="*/ 1808215 w 1808215"/>
                <a:gd name="connsiteY0" fmla="*/ 0 h 257442"/>
                <a:gd name="connsiteX1" fmla="*/ 1753494 w 1808215"/>
                <a:gd name="connsiteY1" fmla="*/ 257442 h 257442"/>
                <a:gd name="connsiteX2" fmla="*/ 0 w 1808215"/>
                <a:gd name="connsiteY2" fmla="*/ 257442 h 257442"/>
                <a:gd name="connsiteX3" fmla="*/ 0 w 1808215"/>
                <a:gd name="connsiteY3" fmla="*/ 0 h 257442"/>
                <a:gd name="connsiteX0" fmla="*/ 1986148 w 1986148"/>
                <a:gd name="connsiteY0" fmla="*/ 0 h 257442"/>
                <a:gd name="connsiteX1" fmla="*/ 1753494 w 1986148"/>
                <a:gd name="connsiteY1" fmla="*/ 257442 h 257442"/>
                <a:gd name="connsiteX2" fmla="*/ 0 w 1986148"/>
                <a:gd name="connsiteY2" fmla="*/ 257442 h 257442"/>
                <a:gd name="connsiteX3" fmla="*/ 0 w 1986148"/>
                <a:gd name="connsiteY3" fmla="*/ 0 h 257442"/>
                <a:gd name="connsiteX0" fmla="*/ 1986148 w 1986148"/>
                <a:gd name="connsiteY0" fmla="*/ 0 h 257442"/>
                <a:gd name="connsiteX1" fmla="*/ 1931426 w 1986148"/>
                <a:gd name="connsiteY1" fmla="*/ 257442 h 257442"/>
                <a:gd name="connsiteX2" fmla="*/ 0 w 1986148"/>
                <a:gd name="connsiteY2" fmla="*/ 257442 h 257442"/>
                <a:gd name="connsiteX3" fmla="*/ 0 w 1986148"/>
                <a:gd name="connsiteY3" fmla="*/ 0 h 257442"/>
                <a:gd name="connsiteX0" fmla="*/ 1986149 w 1986149"/>
                <a:gd name="connsiteY0" fmla="*/ 0 h 257442"/>
                <a:gd name="connsiteX1" fmla="*/ 1931427 w 1986149"/>
                <a:gd name="connsiteY1" fmla="*/ 257442 h 257442"/>
                <a:gd name="connsiteX2" fmla="*/ 0 w 1986149"/>
                <a:gd name="connsiteY2" fmla="*/ 257442 h 257442"/>
                <a:gd name="connsiteX3" fmla="*/ 1 w 1986149"/>
                <a:gd name="connsiteY3" fmla="*/ 0 h 257442"/>
                <a:gd name="connsiteX0" fmla="*/ 1986149 w 1986149"/>
                <a:gd name="connsiteY0" fmla="*/ 0 h 257442"/>
                <a:gd name="connsiteX1" fmla="*/ 1931427 w 1986149"/>
                <a:gd name="connsiteY1" fmla="*/ 257442 h 257442"/>
                <a:gd name="connsiteX2" fmla="*/ 0 w 1986149"/>
                <a:gd name="connsiteY2" fmla="*/ 257442 h 257442"/>
                <a:gd name="connsiteX3" fmla="*/ 1 w 1986149"/>
                <a:gd name="connsiteY3" fmla="*/ 0 h 257442"/>
                <a:gd name="connsiteX0" fmla="*/ 2239424 w 2239424"/>
                <a:gd name="connsiteY0" fmla="*/ 0 h 257442"/>
                <a:gd name="connsiteX1" fmla="*/ 1931427 w 2239424"/>
                <a:gd name="connsiteY1" fmla="*/ 257442 h 257442"/>
                <a:gd name="connsiteX2" fmla="*/ 0 w 2239424"/>
                <a:gd name="connsiteY2" fmla="*/ 257442 h 257442"/>
                <a:gd name="connsiteX3" fmla="*/ 1 w 2239424"/>
                <a:gd name="connsiteY3" fmla="*/ 0 h 257442"/>
                <a:gd name="connsiteX0" fmla="*/ 2239424 w 2239424"/>
                <a:gd name="connsiteY0" fmla="*/ 0 h 257442"/>
                <a:gd name="connsiteX1" fmla="*/ 2184702 w 2239424"/>
                <a:gd name="connsiteY1" fmla="*/ 257442 h 257442"/>
                <a:gd name="connsiteX2" fmla="*/ 0 w 2239424"/>
                <a:gd name="connsiteY2" fmla="*/ 257442 h 257442"/>
                <a:gd name="connsiteX3" fmla="*/ 1 w 2239424"/>
                <a:gd name="connsiteY3" fmla="*/ 0 h 257442"/>
                <a:gd name="connsiteX0" fmla="*/ 2239424 w 2239424"/>
                <a:gd name="connsiteY0" fmla="*/ 0 h 257442"/>
                <a:gd name="connsiteX1" fmla="*/ 2184702 w 2239424"/>
                <a:gd name="connsiteY1" fmla="*/ 257442 h 257442"/>
                <a:gd name="connsiteX2" fmla="*/ 0 w 2239424"/>
                <a:gd name="connsiteY2" fmla="*/ 257442 h 257442"/>
                <a:gd name="connsiteX3" fmla="*/ 1 w 2239424"/>
                <a:gd name="connsiteY3" fmla="*/ 0 h 257442"/>
                <a:gd name="connsiteX0" fmla="*/ 2239424 w 2239424"/>
                <a:gd name="connsiteY0" fmla="*/ 0 h 257442"/>
                <a:gd name="connsiteX1" fmla="*/ 2184702 w 2239424"/>
                <a:gd name="connsiteY1" fmla="*/ 257442 h 257442"/>
                <a:gd name="connsiteX2" fmla="*/ 0 w 2239424"/>
                <a:gd name="connsiteY2" fmla="*/ 257442 h 257442"/>
                <a:gd name="connsiteX3" fmla="*/ 0 w 2239424"/>
                <a:gd name="connsiteY3" fmla="*/ 0 h 257442"/>
                <a:gd name="connsiteX0" fmla="*/ 2402031 w 2402031"/>
                <a:gd name="connsiteY0" fmla="*/ 0 h 257442"/>
                <a:gd name="connsiteX1" fmla="*/ 2184702 w 2402031"/>
                <a:gd name="connsiteY1" fmla="*/ 257442 h 257442"/>
                <a:gd name="connsiteX2" fmla="*/ 0 w 2402031"/>
                <a:gd name="connsiteY2" fmla="*/ 257442 h 257442"/>
                <a:gd name="connsiteX3" fmla="*/ 0 w 2402031"/>
                <a:gd name="connsiteY3" fmla="*/ 0 h 257442"/>
                <a:gd name="connsiteX0" fmla="*/ 2402031 w 2402031"/>
                <a:gd name="connsiteY0" fmla="*/ 0 h 257442"/>
                <a:gd name="connsiteX1" fmla="*/ 2347310 w 2402031"/>
                <a:gd name="connsiteY1" fmla="*/ 257442 h 257442"/>
                <a:gd name="connsiteX2" fmla="*/ 0 w 2402031"/>
                <a:gd name="connsiteY2" fmla="*/ 257442 h 257442"/>
                <a:gd name="connsiteX3" fmla="*/ 0 w 2402031"/>
                <a:gd name="connsiteY3" fmla="*/ 0 h 257442"/>
                <a:gd name="connsiteX0" fmla="*/ 2402031 w 2402031"/>
                <a:gd name="connsiteY0" fmla="*/ 0 h 257442"/>
                <a:gd name="connsiteX1" fmla="*/ 2347310 w 2402031"/>
                <a:gd name="connsiteY1" fmla="*/ 257442 h 257442"/>
                <a:gd name="connsiteX2" fmla="*/ 0 w 2402031"/>
                <a:gd name="connsiteY2" fmla="*/ 257442 h 257442"/>
                <a:gd name="connsiteX3" fmla="*/ 0 w 2402031"/>
                <a:gd name="connsiteY3" fmla="*/ 0 h 257442"/>
                <a:gd name="connsiteX0" fmla="*/ 2402031 w 2402031"/>
                <a:gd name="connsiteY0" fmla="*/ 0 h 257442"/>
                <a:gd name="connsiteX1" fmla="*/ 2347310 w 2402031"/>
                <a:gd name="connsiteY1" fmla="*/ 257442 h 257442"/>
                <a:gd name="connsiteX2" fmla="*/ 0 w 2402031"/>
                <a:gd name="connsiteY2" fmla="*/ 257442 h 257442"/>
                <a:gd name="connsiteX3" fmla="*/ 0 w 2402031"/>
                <a:gd name="connsiteY3" fmla="*/ 0 h 257442"/>
                <a:gd name="connsiteX0" fmla="*/ 2604010 w 2604010"/>
                <a:gd name="connsiteY0" fmla="*/ 0 h 257442"/>
                <a:gd name="connsiteX1" fmla="*/ 2347310 w 2604010"/>
                <a:gd name="connsiteY1" fmla="*/ 257442 h 257442"/>
                <a:gd name="connsiteX2" fmla="*/ 0 w 2604010"/>
                <a:gd name="connsiteY2" fmla="*/ 257442 h 257442"/>
                <a:gd name="connsiteX3" fmla="*/ 0 w 2604010"/>
                <a:gd name="connsiteY3" fmla="*/ 0 h 257442"/>
                <a:gd name="connsiteX0" fmla="*/ 2604010 w 2604010"/>
                <a:gd name="connsiteY0" fmla="*/ 0 h 257442"/>
                <a:gd name="connsiteX1" fmla="*/ 2549288 w 2604010"/>
                <a:gd name="connsiteY1" fmla="*/ 257442 h 257442"/>
                <a:gd name="connsiteX2" fmla="*/ 0 w 2604010"/>
                <a:gd name="connsiteY2" fmla="*/ 257442 h 257442"/>
                <a:gd name="connsiteX3" fmla="*/ 0 w 2604010"/>
                <a:gd name="connsiteY3" fmla="*/ 0 h 257442"/>
                <a:gd name="connsiteX0" fmla="*/ 2604011 w 2604011"/>
                <a:gd name="connsiteY0" fmla="*/ 0 h 257442"/>
                <a:gd name="connsiteX1" fmla="*/ 2549289 w 2604011"/>
                <a:gd name="connsiteY1" fmla="*/ 257442 h 257442"/>
                <a:gd name="connsiteX2" fmla="*/ 0 w 2604011"/>
                <a:gd name="connsiteY2" fmla="*/ 257442 h 257442"/>
                <a:gd name="connsiteX3" fmla="*/ 1 w 2604011"/>
                <a:gd name="connsiteY3" fmla="*/ 0 h 257442"/>
                <a:gd name="connsiteX0" fmla="*/ 2604011 w 2604011"/>
                <a:gd name="connsiteY0" fmla="*/ 0 h 257442"/>
                <a:gd name="connsiteX1" fmla="*/ 2549289 w 2604011"/>
                <a:gd name="connsiteY1" fmla="*/ 257442 h 257442"/>
                <a:gd name="connsiteX2" fmla="*/ 0 w 2604011"/>
                <a:gd name="connsiteY2" fmla="*/ 257442 h 257442"/>
                <a:gd name="connsiteX3" fmla="*/ 1 w 2604011"/>
                <a:gd name="connsiteY3" fmla="*/ 0 h 257442"/>
                <a:gd name="connsiteX0" fmla="*/ 2781944 w 2781944"/>
                <a:gd name="connsiteY0" fmla="*/ 0 h 257442"/>
                <a:gd name="connsiteX1" fmla="*/ 2549289 w 2781944"/>
                <a:gd name="connsiteY1" fmla="*/ 257442 h 257442"/>
                <a:gd name="connsiteX2" fmla="*/ 0 w 2781944"/>
                <a:gd name="connsiteY2" fmla="*/ 257442 h 257442"/>
                <a:gd name="connsiteX3" fmla="*/ 1 w 2781944"/>
                <a:gd name="connsiteY3" fmla="*/ 0 h 257442"/>
                <a:gd name="connsiteX0" fmla="*/ 2781944 w 2781944"/>
                <a:gd name="connsiteY0" fmla="*/ 0 h 257442"/>
                <a:gd name="connsiteX1" fmla="*/ 2727222 w 2781944"/>
                <a:gd name="connsiteY1" fmla="*/ 257442 h 257442"/>
                <a:gd name="connsiteX2" fmla="*/ 0 w 2781944"/>
                <a:gd name="connsiteY2" fmla="*/ 257442 h 257442"/>
                <a:gd name="connsiteX3" fmla="*/ 1 w 2781944"/>
                <a:gd name="connsiteY3" fmla="*/ 0 h 257442"/>
                <a:gd name="connsiteX0" fmla="*/ 2781944 w 2781944"/>
                <a:gd name="connsiteY0" fmla="*/ 0 h 257442"/>
                <a:gd name="connsiteX1" fmla="*/ 2727222 w 2781944"/>
                <a:gd name="connsiteY1" fmla="*/ 257442 h 257442"/>
                <a:gd name="connsiteX2" fmla="*/ 0 w 2781944"/>
                <a:gd name="connsiteY2" fmla="*/ 257442 h 257442"/>
                <a:gd name="connsiteX3" fmla="*/ 1 w 2781944"/>
                <a:gd name="connsiteY3" fmla="*/ 0 h 257442"/>
                <a:gd name="connsiteX0" fmla="*/ 2781944 w 2781944"/>
                <a:gd name="connsiteY0" fmla="*/ 0 h 257442"/>
                <a:gd name="connsiteX1" fmla="*/ 2727222 w 2781944"/>
                <a:gd name="connsiteY1" fmla="*/ 257442 h 257442"/>
                <a:gd name="connsiteX2" fmla="*/ 0 w 2781944"/>
                <a:gd name="connsiteY2" fmla="*/ 257442 h 257442"/>
                <a:gd name="connsiteX3" fmla="*/ 0 w 2781944"/>
                <a:gd name="connsiteY3" fmla="*/ 0 h 257442"/>
                <a:gd name="connsiteX0" fmla="*/ 2950258 w 2950258"/>
                <a:gd name="connsiteY0" fmla="*/ 0 h 257442"/>
                <a:gd name="connsiteX1" fmla="*/ 2727222 w 2950258"/>
                <a:gd name="connsiteY1" fmla="*/ 257442 h 257442"/>
                <a:gd name="connsiteX2" fmla="*/ 0 w 2950258"/>
                <a:gd name="connsiteY2" fmla="*/ 257442 h 257442"/>
                <a:gd name="connsiteX3" fmla="*/ 0 w 2950258"/>
                <a:gd name="connsiteY3" fmla="*/ 0 h 257442"/>
                <a:gd name="connsiteX0" fmla="*/ 2950258 w 2950258"/>
                <a:gd name="connsiteY0" fmla="*/ 0 h 257442"/>
                <a:gd name="connsiteX1" fmla="*/ 2895537 w 2950258"/>
                <a:gd name="connsiteY1" fmla="*/ 257442 h 257442"/>
                <a:gd name="connsiteX2" fmla="*/ 0 w 2950258"/>
                <a:gd name="connsiteY2" fmla="*/ 257442 h 257442"/>
                <a:gd name="connsiteX3" fmla="*/ 0 w 2950258"/>
                <a:gd name="connsiteY3" fmla="*/ 0 h 257442"/>
                <a:gd name="connsiteX0" fmla="*/ 2950258 w 2950258"/>
                <a:gd name="connsiteY0" fmla="*/ 0 h 257442"/>
                <a:gd name="connsiteX1" fmla="*/ 2895537 w 2950258"/>
                <a:gd name="connsiteY1" fmla="*/ 257442 h 257442"/>
                <a:gd name="connsiteX2" fmla="*/ 0 w 2950258"/>
                <a:gd name="connsiteY2" fmla="*/ 257442 h 257442"/>
                <a:gd name="connsiteX3" fmla="*/ 0 w 2950258"/>
                <a:gd name="connsiteY3" fmla="*/ 0 h 257442"/>
                <a:gd name="connsiteX0" fmla="*/ 2950258 w 2950258"/>
                <a:gd name="connsiteY0" fmla="*/ 0 h 257442"/>
                <a:gd name="connsiteX1" fmla="*/ 2895537 w 2950258"/>
                <a:gd name="connsiteY1" fmla="*/ 257442 h 257442"/>
                <a:gd name="connsiteX2" fmla="*/ 0 w 2950258"/>
                <a:gd name="connsiteY2" fmla="*/ 257442 h 257442"/>
                <a:gd name="connsiteX3" fmla="*/ 0 w 2950258"/>
                <a:gd name="connsiteY3" fmla="*/ 0 h 257442"/>
                <a:gd name="connsiteX0" fmla="*/ 3211548 w 3211548"/>
                <a:gd name="connsiteY0" fmla="*/ 0 h 257442"/>
                <a:gd name="connsiteX1" fmla="*/ 2895537 w 3211548"/>
                <a:gd name="connsiteY1" fmla="*/ 257442 h 257442"/>
                <a:gd name="connsiteX2" fmla="*/ 0 w 3211548"/>
                <a:gd name="connsiteY2" fmla="*/ 257442 h 257442"/>
                <a:gd name="connsiteX3" fmla="*/ 0 w 3211548"/>
                <a:gd name="connsiteY3" fmla="*/ 0 h 257442"/>
                <a:gd name="connsiteX0" fmla="*/ 3211548 w 3211548"/>
                <a:gd name="connsiteY0" fmla="*/ 0 h 257442"/>
                <a:gd name="connsiteX1" fmla="*/ 3156827 w 3211548"/>
                <a:gd name="connsiteY1" fmla="*/ 257442 h 257442"/>
                <a:gd name="connsiteX2" fmla="*/ 0 w 3211548"/>
                <a:gd name="connsiteY2" fmla="*/ 257442 h 257442"/>
                <a:gd name="connsiteX3" fmla="*/ 0 w 3211548"/>
                <a:gd name="connsiteY3" fmla="*/ 0 h 257442"/>
                <a:gd name="connsiteX0" fmla="*/ 3211548 w 3211548"/>
                <a:gd name="connsiteY0" fmla="*/ 0 h 257442"/>
                <a:gd name="connsiteX1" fmla="*/ 3156827 w 3211548"/>
                <a:gd name="connsiteY1" fmla="*/ 257442 h 257442"/>
                <a:gd name="connsiteX2" fmla="*/ 0 w 3211548"/>
                <a:gd name="connsiteY2" fmla="*/ 257442 h 257442"/>
                <a:gd name="connsiteX3" fmla="*/ 0 w 3211548"/>
                <a:gd name="connsiteY3" fmla="*/ 0 h 257442"/>
                <a:gd name="connsiteX0" fmla="*/ 3211548 w 3211548"/>
                <a:gd name="connsiteY0" fmla="*/ 0 h 257442"/>
                <a:gd name="connsiteX1" fmla="*/ 3156827 w 3211548"/>
                <a:gd name="connsiteY1" fmla="*/ 257442 h 257442"/>
                <a:gd name="connsiteX2" fmla="*/ 0 w 3211548"/>
                <a:gd name="connsiteY2" fmla="*/ 257442 h 257442"/>
                <a:gd name="connsiteX3" fmla="*/ 0 w 3211548"/>
                <a:gd name="connsiteY3" fmla="*/ 0 h 257442"/>
                <a:gd name="connsiteX0" fmla="*/ 3389481 w 3389481"/>
                <a:gd name="connsiteY0" fmla="*/ 0 h 257442"/>
                <a:gd name="connsiteX1" fmla="*/ 3156827 w 3389481"/>
                <a:gd name="connsiteY1" fmla="*/ 257442 h 257442"/>
                <a:gd name="connsiteX2" fmla="*/ 0 w 3389481"/>
                <a:gd name="connsiteY2" fmla="*/ 257442 h 257442"/>
                <a:gd name="connsiteX3" fmla="*/ 0 w 3389481"/>
                <a:gd name="connsiteY3" fmla="*/ 0 h 257442"/>
                <a:gd name="connsiteX0" fmla="*/ 3389481 w 3389481"/>
                <a:gd name="connsiteY0" fmla="*/ 0 h 257442"/>
                <a:gd name="connsiteX1" fmla="*/ 3334760 w 3389481"/>
                <a:gd name="connsiteY1" fmla="*/ 257442 h 257442"/>
                <a:gd name="connsiteX2" fmla="*/ 0 w 3389481"/>
                <a:gd name="connsiteY2" fmla="*/ 257442 h 257442"/>
                <a:gd name="connsiteX3" fmla="*/ 0 w 3389481"/>
                <a:gd name="connsiteY3" fmla="*/ 0 h 257442"/>
                <a:gd name="connsiteX0" fmla="*/ 3389481 w 3389481"/>
                <a:gd name="connsiteY0" fmla="*/ 0 h 257442"/>
                <a:gd name="connsiteX1" fmla="*/ 3334760 w 3389481"/>
                <a:gd name="connsiteY1" fmla="*/ 257442 h 257442"/>
                <a:gd name="connsiteX2" fmla="*/ 0 w 3389481"/>
                <a:gd name="connsiteY2" fmla="*/ 257442 h 257442"/>
                <a:gd name="connsiteX3" fmla="*/ 0 w 3389481"/>
                <a:gd name="connsiteY3" fmla="*/ 0 h 257442"/>
                <a:gd name="connsiteX0" fmla="*/ 3389481 w 3389481"/>
                <a:gd name="connsiteY0" fmla="*/ 0 h 257442"/>
                <a:gd name="connsiteX1" fmla="*/ 3334760 w 3389481"/>
                <a:gd name="connsiteY1" fmla="*/ 257442 h 257442"/>
                <a:gd name="connsiteX2" fmla="*/ 0 w 3389481"/>
                <a:gd name="connsiteY2" fmla="*/ 257442 h 257442"/>
                <a:gd name="connsiteX3" fmla="*/ 0 w 3389481"/>
                <a:gd name="connsiteY3" fmla="*/ 0 h 257442"/>
                <a:gd name="connsiteX0" fmla="*/ 3694052 w 3694052"/>
                <a:gd name="connsiteY0" fmla="*/ 0 h 257442"/>
                <a:gd name="connsiteX1" fmla="*/ 3334760 w 3694052"/>
                <a:gd name="connsiteY1" fmla="*/ 257442 h 257442"/>
                <a:gd name="connsiteX2" fmla="*/ 0 w 3694052"/>
                <a:gd name="connsiteY2" fmla="*/ 257442 h 257442"/>
                <a:gd name="connsiteX3" fmla="*/ 0 w 3694052"/>
                <a:gd name="connsiteY3" fmla="*/ 0 h 257442"/>
                <a:gd name="connsiteX0" fmla="*/ 3694052 w 3694052"/>
                <a:gd name="connsiteY0" fmla="*/ 0 h 257442"/>
                <a:gd name="connsiteX1" fmla="*/ 3639330 w 3694052"/>
                <a:gd name="connsiteY1" fmla="*/ 257442 h 257442"/>
                <a:gd name="connsiteX2" fmla="*/ 0 w 3694052"/>
                <a:gd name="connsiteY2" fmla="*/ 257442 h 257442"/>
                <a:gd name="connsiteX3" fmla="*/ 0 w 3694052"/>
                <a:gd name="connsiteY3" fmla="*/ 0 h 257442"/>
                <a:gd name="connsiteX0" fmla="*/ 3694053 w 3694053"/>
                <a:gd name="connsiteY0" fmla="*/ 0 h 257442"/>
                <a:gd name="connsiteX1" fmla="*/ 3639331 w 3694053"/>
                <a:gd name="connsiteY1" fmla="*/ 257442 h 257442"/>
                <a:gd name="connsiteX2" fmla="*/ 0 w 3694053"/>
                <a:gd name="connsiteY2" fmla="*/ 257442 h 257442"/>
                <a:gd name="connsiteX3" fmla="*/ 1 w 3694053"/>
                <a:gd name="connsiteY3" fmla="*/ 0 h 257442"/>
                <a:gd name="connsiteX0" fmla="*/ 3694053 w 3694053"/>
                <a:gd name="connsiteY0" fmla="*/ 0 h 257442"/>
                <a:gd name="connsiteX1" fmla="*/ 3639331 w 3694053"/>
                <a:gd name="connsiteY1" fmla="*/ 257442 h 257442"/>
                <a:gd name="connsiteX2" fmla="*/ 0 w 3694053"/>
                <a:gd name="connsiteY2" fmla="*/ 257442 h 257442"/>
                <a:gd name="connsiteX3" fmla="*/ 1 w 3694053"/>
                <a:gd name="connsiteY3" fmla="*/ 0 h 257442"/>
                <a:gd name="connsiteX0" fmla="*/ 3897634 w 3897634"/>
                <a:gd name="connsiteY0" fmla="*/ 0 h 257442"/>
                <a:gd name="connsiteX1" fmla="*/ 3639331 w 3897634"/>
                <a:gd name="connsiteY1" fmla="*/ 257442 h 257442"/>
                <a:gd name="connsiteX2" fmla="*/ 0 w 3897634"/>
                <a:gd name="connsiteY2" fmla="*/ 257442 h 257442"/>
                <a:gd name="connsiteX3" fmla="*/ 1 w 3897634"/>
                <a:gd name="connsiteY3" fmla="*/ 0 h 257442"/>
                <a:gd name="connsiteX0" fmla="*/ 3897634 w 3897634"/>
                <a:gd name="connsiteY0" fmla="*/ 0 h 257442"/>
                <a:gd name="connsiteX1" fmla="*/ 3842912 w 3897634"/>
                <a:gd name="connsiteY1" fmla="*/ 257442 h 257442"/>
                <a:gd name="connsiteX2" fmla="*/ 0 w 3897634"/>
                <a:gd name="connsiteY2" fmla="*/ 257442 h 257442"/>
                <a:gd name="connsiteX3" fmla="*/ 1 w 3897634"/>
                <a:gd name="connsiteY3" fmla="*/ 0 h 257442"/>
                <a:gd name="connsiteX0" fmla="*/ 3897634 w 3897634"/>
                <a:gd name="connsiteY0" fmla="*/ 0 h 257442"/>
                <a:gd name="connsiteX1" fmla="*/ 3842912 w 3897634"/>
                <a:gd name="connsiteY1" fmla="*/ 257442 h 257442"/>
                <a:gd name="connsiteX2" fmla="*/ 0 w 3897634"/>
                <a:gd name="connsiteY2" fmla="*/ 257442 h 257442"/>
                <a:gd name="connsiteX3" fmla="*/ 1 w 3897634"/>
                <a:gd name="connsiteY3" fmla="*/ 0 h 257442"/>
                <a:gd name="connsiteX0" fmla="*/ 3897634 w 3897634"/>
                <a:gd name="connsiteY0" fmla="*/ 0 h 257442"/>
                <a:gd name="connsiteX1" fmla="*/ 3842912 w 3897634"/>
                <a:gd name="connsiteY1" fmla="*/ 257442 h 257442"/>
                <a:gd name="connsiteX2" fmla="*/ 0 w 3897634"/>
                <a:gd name="connsiteY2" fmla="*/ 257442 h 257442"/>
                <a:gd name="connsiteX3" fmla="*/ 0 w 3897634"/>
                <a:gd name="connsiteY3" fmla="*/ 0 h 257442"/>
                <a:gd name="connsiteX0" fmla="*/ 4225800 w 4225800"/>
                <a:gd name="connsiteY0" fmla="*/ 0 h 257442"/>
                <a:gd name="connsiteX1" fmla="*/ 3842912 w 4225800"/>
                <a:gd name="connsiteY1" fmla="*/ 257442 h 257442"/>
                <a:gd name="connsiteX2" fmla="*/ 0 w 4225800"/>
                <a:gd name="connsiteY2" fmla="*/ 257442 h 257442"/>
                <a:gd name="connsiteX3" fmla="*/ 0 w 4225800"/>
                <a:gd name="connsiteY3" fmla="*/ 0 h 257442"/>
                <a:gd name="connsiteX0" fmla="*/ 4225800 w 4225800"/>
                <a:gd name="connsiteY0" fmla="*/ 0 h 257442"/>
                <a:gd name="connsiteX1" fmla="*/ 4171079 w 4225800"/>
                <a:gd name="connsiteY1" fmla="*/ 257442 h 257442"/>
                <a:gd name="connsiteX2" fmla="*/ 0 w 4225800"/>
                <a:gd name="connsiteY2" fmla="*/ 257442 h 257442"/>
                <a:gd name="connsiteX3" fmla="*/ 0 w 4225800"/>
                <a:gd name="connsiteY3" fmla="*/ 0 h 257442"/>
                <a:gd name="connsiteX0" fmla="*/ 4225800 w 4225800"/>
                <a:gd name="connsiteY0" fmla="*/ 0 h 257442"/>
                <a:gd name="connsiteX1" fmla="*/ 4171079 w 4225800"/>
                <a:gd name="connsiteY1" fmla="*/ 257442 h 257442"/>
                <a:gd name="connsiteX2" fmla="*/ 0 w 4225800"/>
                <a:gd name="connsiteY2" fmla="*/ 257442 h 257442"/>
                <a:gd name="connsiteX3" fmla="*/ 0 w 4225800"/>
                <a:gd name="connsiteY3" fmla="*/ 0 h 257442"/>
                <a:gd name="connsiteX0" fmla="*/ 4225800 w 4225800"/>
                <a:gd name="connsiteY0" fmla="*/ 0 h 257442"/>
                <a:gd name="connsiteX1" fmla="*/ 4171079 w 4225800"/>
                <a:gd name="connsiteY1" fmla="*/ 257442 h 257442"/>
                <a:gd name="connsiteX2" fmla="*/ 0 w 4225800"/>
                <a:gd name="connsiteY2" fmla="*/ 257442 h 257442"/>
                <a:gd name="connsiteX3" fmla="*/ 0 w 4225800"/>
                <a:gd name="connsiteY3" fmla="*/ 0 h 257442"/>
                <a:gd name="connsiteX0" fmla="*/ 4386101 w 4386101"/>
                <a:gd name="connsiteY0" fmla="*/ 0 h 257442"/>
                <a:gd name="connsiteX1" fmla="*/ 4171079 w 4386101"/>
                <a:gd name="connsiteY1" fmla="*/ 257442 h 257442"/>
                <a:gd name="connsiteX2" fmla="*/ 0 w 4386101"/>
                <a:gd name="connsiteY2" fmla="*/ 257442 h 257442"/>
                <a:gd name="connsiteX3" fmla="*/ 0 w 4386101"/>
                <a:gd name="connsiteY3" fmla="*/ 0 h 257442"/>
                <a:gd name="connsiteX0" fmla="*/ 4386101 w 4386101"/>
                <a:gd name="connsiteY0" fmla="*/ 0 h 257442"/>
                <a:gd name="connsiteX1" fmla="*/ 4331380 w 4386101"/>
                <a:gd name="connsiteY1" fmla="*/ 257442 h 257442"/>
                <a:gd name="connsiteX2" fmla="*/ 0 w 4386101"/>
                <a:gd name="connsiteY2" fmla="*/ 257442 h 257442"/>
                <a:gd name="connsiteX3" fmla="*/ 0 w 4386101"/>
                <a:gd name="connsiteY3" fmla="*/ 0 h 257442"/>
                <a:gd name="connsiteX0" fmla="*/ 4386101 w 4386101"/>
                <a:gd name="connsiteY0" fmla="*/ 0 h 257442"/>
                <a:gd name="connsiteX1" fmla="*/ 4331380 w 4386101"/>
                <a:gd name="connsiteY1" fmla="*/ 257442 h 257442"/>
                <a:gd name="connsiteX2" fmla="*/ 0 w 4386101"/>
                <a:gd name="connsiteY2" fmla="*/ 257442 h 257442"/>
                <a:gd name="connsiteX3" fmla="*/ 0 w 4386101"/>
                <a:gd name="connsiteY3" fmla="*/ 0 h 257442"/>
                <a:gd name="connsiteX0" fmla="*/ 4386101 w 4386101"/>
                <a:gd name="connsiteY0" fmla="*/ 0 h 257442"/>
                <a:gd name="connsiteX1" fmla="*/ 4331380 w 4386101"/>
                <a:gd name="connsiteY1" fmla="*/ 257442 h 257442"/>
                <a:gd name="connsiteX2" fmla="*/ 0 w 4386101"/>
                <a:gd name="connsiteY2" fmla="*/ 257442 h 257442"/>
                <a:gd name="connsiteX3" fmla="*/ 0 w 4386101"/>
                <a:gd name="connsiteY3" fmla="*/ 0 h 257442"/>
              </a:gdLst>
              <a:ahLst/>
              <a:cxnLst>
                <a:cxn ang="0">
                  <a:pos x="connsiteX0" y="connsiteY0"/>
                </a:cxn>
                <a:cxn ang="0">
                  <a:pos x="connsiteX1" y="connsiteY1"/>
                </a:cxn>
                <a:cxn ang="0">
                  <a:pos x="connsiteX2" y="connsiteY2"/>
                </a:cxn>
                <a:cxn ang="0">
                  <a:pos x="connsiteX3" y="connsiteY3"/>
                </a:cxn>
              </a:cxnLst>
              <a:rect l="l" t="t" r="r" b="b"/>
              <a:pathLst>
                <a:path w="4386101" h="257442">
                  <a:moveTo>
                    <a:pt x="4386101" y="0"/>
                  </a:moveTo>
                  <a:lnTo>
                    <a:pt x="4331380" y="257442"/>
                  </a:lnTo>
                  <a:lnTo>
                    <a:pt x="0"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7" name="btfpRunningAgenda1LevelTextLeft548433">
              <a:extLst>
                <a:ext uri="{FF2B5EF4-FFF2-40B4-BE49-F238E27FC236}">
                  <a16:creationId xmlns:a16="http://schemas.microsoft.com/office/drawing/2014/main" id="{7DE6BDF9-6654-16F9-201A-7C9A809C3D91}"/>
                </a:ext>
              </a:extLst>
            </p:cNvPr>
            <p:cNvSpPr txBox="1"/>
            <p:nvPr/>
          </p:nvSpPr>
          <p:spPr bwMode="gray">
            <a:xfrm>
              <a:off x="0" y="876300"/>
              <a:ext cx="4331380"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Impact of AI on software</a:t>
              </a:r>
            </a:p>
          </p:txBody>
        </p:sp>
      </p:grpSp>
      <p:sp>
        <p:nvSpPr>
          <p:cNvPr id="18" name="btfpNumberBubble394675">
            <a:extLst>
              <a:ext uri="{FF2B5EF4-FFF2-40B4-BE49-F238E27FC236}">
                <a16:creationId xmlns:a16="http://schemas.microsoft.com/office/drawing/2014/main" id="{70D7B320-8DEC-CCFA-C49F-1D94A2A0A677}"/>
              </a:ext>
            </a:extLst>
          </p:cNvPr>
          <p:cNvSpPr/>
          <p:nvPr/>
        </p:nvSpPr>
        <p:spPr bwMode="gray">
          <a:xfrm>
            <a:off x="55686" y="757517"/>
            <a:ext cx="216856" cy="216856"/>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200" b="1">
                <a:solidFill>
                  <a:srgbClr val="CC0000"/>
                </a:solidFill>
              </a:rPr>
              <a:t>B</a:t>
            </a:r>
          </a:p>
        </p:txBody>
      </p:sp>
    </p:spTree>
    <p:custDataLst>
      <p:tags r:id="rId1"/>
    </p:custDataLst>
    <p:extLst>
      <p:ext uri="{BB962C8B-B14F-4D97-AF65-F5344CB8AC3E}">
        <p14:creationId xmlns:p14="http://schemas.microsoft.com/office/powerpoint/2010/main" val="1708019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btfpColumnIndicatorGroup2">
            <a:extLst>
              <a:ext uri="{FF2B5EF4-FFF2-40B4-BE49-F238E27FC236}">
                <a16:creationId xmlns:a16="http://schemas.microsoft.com/office/drawing/2014/main" id="{F1C25532-CFFB-37D6-57F0-C8857D1BEBEF}"/>
              </a:ext>
            </a:extLst>
          </p:cNvPr>
          <p:cNvGrpSpPr/>
          <p:nvPr/>
        </p:nvGrpSpPr>
        <p:grpSpPr>
          <a:xfrm>
            <a:off x="0" y="6926580"/>
            <a:ext cx="12192000" cy="137160"/>
            <a:chOff x="0" y="6926580"/>
            <a:chExt cx="12192000" cy="137160"/>
          </a:xfrm>
        </p:grpSpPr>
        <p:sp>
          <p:nvSpPr>
            <p:cNvPr id="34" name="btfpColumnGapBlocker107867">
              <a:extLst>
                <a:ext uri="{FF2B5EF4-FFF2-40B4-BE49-F238E27FC236}">
                  <a16:creationId xmlns:a16="http://schemas.microsoft.com/office/drawing/2014/main" id="{E5A52C38-6658-963D-9EC0-24AEA87FFB4D}"/>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2" name="btfpColumnGapBlocker970988">
              <a:extLst>
                <a:ext uri="{FF2B5EF4-FFF2-40B4-BE49-F238E27FC236}">
                  <a16:creationId xmlns:a16="http://schemas.microsoft.com/office/drawing/2014/main" id="{10ECC42C-E1B9-A172-62F5-775E94F95E2E}"/>
                </a:ext>
              </a:extLst>
            </p:cNvPr>
            <p:cNvSpPr/>
            <p:nvPr/>
          </p:nvSpPr>
          <p:spPr bwMode="gray">
            <a:xfrm>
              <a:off x="783775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0" name="btfpColumnIndicator938824">
              <a:extLst>
                <a:ext uri="{FF2B5EF4-FFF2-40B4-BE49-F238E27FC236}">
                  <a16:creationId xmlns:a16="http://schemas.microsoft.com/office/drawing/2014/main" id="{37F100BB-9A51-9516-FC92-988333F97ED9}"/>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7" name="btfpColumnIndicator371657">
              <a:extLst>
                <a:ext uri="{FF2B5EF4-FFF2-40B4-BE49-F238E27FC236}">
                  <a16:creationId xmlns:a16="http://schemas.microsoft.com/office/drawing/2014/main" id="{4CDB48C9-64BC-2F10-3878-CF612374B2E8}"/>
                </a:ext>
              </a:extLst>
            </p:cNvPr>
            <p:cNvCxnSpPr/>
            <p:nvPr/>
          </p:nvCxnSpPr>
          <p:spPr bwMode="gray">
            <a:xfrm flipV="1">
              <a:off x="837829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5" name="btfpColumnGapBlocker164315">
              <a:extLst>
                <a:ext uri="{FF2B5EF4-FFF2-40B4-BE49-F238E27FC236}">
                  <a16:creationId xmlns:a16="http://schemas.microsoft.com/office/drawing/2014/main" id="{D97220B7-F745-9081-929F-5533C9413D2C}"/>
                </a:ext>
              </a:extLst>
            </p:cNvPr>
            <p:cNvSpPr/>
            <p:nvPr/>
          </p:nvSpPr>
          <p:spPr bwMode="gray">
            <a:xfrm>
              <a:off x="381370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3" name="btfpColumnIndicator593722">
              <a:extLst>
                <a:ext uri="{FF2B5EF4-FFF2-40B4-BE49-F238E27FC236}">
                  <a16:creationId xmlns:a16="http://schemas.microsoft.com/office/drawing/2014/main" id="{5F93FD86-EF67-EB9D-FDCF-29A00A85505E}"/>
                </a:ext>
              </a:extLst>
            </p:cNvPr>
            <p:cNvCxnSpPr/>
            <p:nvPr/>
          </p:nvCxnSpPr>
          <p:spPr bwMode="gray">
            <a:xfrm flipV="1">
              <a:off x="783775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1" name="btfpColumnIndicator161280">
              <a:extLst>
                <a:ext uri="{FF2B5EF4-FFF2-40B4-BE49-F238E27FC236}">
                  <a16:creationId xmlns:a16="http://schemas.microsoft.com/office/drawing/2014/main" id="{7F6756D7-A172-7DD1-8F4A-CB8EB36B41D5}"/>
                </a:ext>
              </a:extLst>
            </p:cNvPr>
            <p:cNvCxnSpPr/>
            <p:nvPr/>
          </p:nvCxnSpPr>
          <p:spPr bwMode="gray">
            <a:xfrm flipV="1">
              <a:off x="435424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9" name="btfpColumnGapBlocker582653">
              <a:extLst>
                <a:ext uri="{FF2B5EF4-FFF2-40B4-BE49-F238E27FC236}">
                  <a16:creationId xmlns:a16="http://schemas.microsoft.com/office/drawing/2014/main" id="{429CB718-184B-D4C0-E315-18B011B13B21}"/>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7" name="btfpColumnIndicator500856">
              <a:extLst>
                <a:ext uri="{FF2B5EF4-FFF2-40B4-BE49-F238E27FC236}">
                  <a16:creationId xmlns:a16="http://schemas.microsoft.com/office/drawing/2014/main" id="{DD52B328-8923-7A20-0262-A5B3700C8513}"/>
                </a:ext>
              </a:extLst>
            </p:cNvPr>
            <p:cNvCxnSpPr/>
            <p:nvPr/>
          </p:nvCxnSpPr>
          <p:spPr bwMode="gray">
            <a:xfrm flipV="1">
              <a:off x="381370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5" name="btfpColumnIndicator835333">
              <a:extLst>
                <a:ext uri="{FF2B5EF4-FFF2-40B4-BE49-F238E27FC236}">
                  <a16:creationId xmlns:a16="http://schemas.microsoft.com/office/drawing/2014/main" id="{E46A5123-5CFC-FD22-A099-D0653CA78634}"/>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5" name="btfpColumnIndicatorGroup1">
            <a:extLst>
              <a:ext uri="{FF2B5EF4-FFF2-40B4-BE49-F238E27FC236}">
                <a16:creationId xmlns:a16="http://schemas.microsoft.com/office/drawing/2014/main" id="{6C83E0A7-A1D9-D209-B51F-9F2E7515C84E}"/>
              </a:ext>
            </a:extLst>
          </p:cNvPr>
          <p:cNvGrpSpPr/>
          <p:nvPr/>
        </p:nvGrpSpPr>
        <p:grpSpPr>
          <a:xfrm>
            <a:off x="0" y="-205740"/>
            <a:ext cx="12192000" cy="137160"/>
            <a:chOff x="0" y="-205740"/>
            <a:chExt cx="12192000" cy="137160"/>
          </a:xfrm>
        </p:grpSpPr>
        <p:sp>
          <p:nvSpPr>
            <p:cNvPr id="33" name="btfpColumnGapBlocker898064">
              <a:extLst>
                <a:ext uri="{FF2B5EF4-FFF2-40B4-BE49-F238E27FC236}">
                  <a16:creationId xmlns:a16="http://schemas.microsoft.com/office/drawing/2014/main" id="{E7005F9A-6B19-DA0A-7279-2D9B12793B64}"/>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1" name="btfpColumnGapBlocker550183">
              <a:extLst>
                <a:ext uri="{FF2B5EF4-FFF2-40B4-BE49-F238E27FC236}">
                  <a16:creationId xmlns:a16="http://schemas.microsoft.com/office/drawing/2014/main" id="{196A5B2F-A554-F4E0-C1A0-E88B317D2819}"/>
                </a:ext>
              </a:extLst>
            </p:cNvPr>
            <p:cNvSpPr/>
            <p:nvPr/>
          </p:nvSpPr>
          <p:spPr bwMode="gray">
            <a:xfrm>
              <a:off x="783775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8" name="btfpColumnIndicator914668">
              <a:extLst>
                <a:ext uri="{FF2B5EF4-FFF2-40B4-BE49-F238E27FC236}">
                  <a16:creationId xmlns:a16="http://schemas.microsoft.com/office/drawing/2014/main" id="{BA0D8254-A5AB-DE54-234E-B0C2F8B9A530}"/>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6" name="btfpColumnIndicator447095">
              <a:extLst>
                <a:ext uri="{FF2B5EF4-FFF2-40B4-BE49-F238E27FC236}">
                  <a16:creationId xmlns:a16="http://schemas.microsoft.com/office/drawing/2014/main" id="{E1687E0F-2DB0-FADA-5A72-9BE4F7CA9D48}"/>
                </a:ext>
              </a:extLst>
            </p:cNvPr>
            <p:cNvCxnSpPr/>
            <p:nvPr/>
          </p:nvCxnSpPr>
          <p:spPr bwMode="gray">
            <a:xfrm flipV="1">
              <a:off x="837829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4" name="btfpColumnGapBlocker706781">
              <a:extLst>
                <a:ext uri="{FF2B5EF4-FFF2-40B4-BE49-F238E27FC236}">
                  <a16:creationId xmlns:a16="http://schemas.microsoft.com/office/drawing/2014/main" id="{52115300-317F-B154-7EBD-9F6E3F527522}"/>
                </a:ext>
              </a:extLst>
            </p:cNvPr>
            <p:cNvSpPr/>
            <p:nvPr/>
          </p:nvSpPr>
          <p:spPr bwMode="gray">
            <a:xfrm>
              <a:off x="381370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2" name="btfpColumnIndicator394683">
              <a:extLst>
                <a:ext uri="{FF2B5EF4-FFF2-40B4-BE49-F238E27FC236}">
                  <a16:creationId xmlns:a16="http://schemas.microsoft.com/office/drawing/2014/main" id="{CA856469-22CF-6BB4-C00D-3EA113F44BDB}"/>
                </a:ext>
              </a:extLst>
            </p:cNvPr>
            <p:cNvCxnSpPr/>
            <p:nvPr/>
          </p:nvCxnSpPr>
          <p:spPr bwMode="gray">
            <a:xfrm flipV="1">
              <a:off x="783775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0" name="btfpColumnIndicator848868">
              <a:extLst>
                <a:ext uri="{FF2B5EF4-FFF2-40B4-BE49-F238E27FC236}">
                  <a16:creationId xmlns:a16="http://schemas.microsoft.com/office/drawing/2014/main" id="{8D0BCF37-96C2-89D0-52A4-31A20B88B32E}"/>
                </a:ext>
              </a:extLst>
            </p:cNvPr>
            <p:cNvCxnSpPr/>
            <p:nvPr/>
          </p:nvCxnSpPr>
          <p:spPr bwMode="gray">
            <a:xfrm flipV="1">
              <a:off x="435424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8" name="btfpColumnGapBlocker542129">
              <a:extLst>
                <a:ext uri="{FF2B5EF4-FFF2-40B4-BE49-F238E27FC236}">
                  <a16:creationId xmlns:a16="http://schemas.microsoft.com/office/drawing/2014/main" id="{2AE4E1C8-CAD0-09DD-1735-C5AA60D7239B}"/>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6" name="btfpColumnIndicator716817">
              <a:extLst>
                <a:ext uri="{FF2B5EF4-FFF2-40B4-BE49-F238E27FC236}">
                  <a16:creationId xmlns:a16="http://schemas.microsoft.com/office/drawing/2014/main" id="{BD13502B-E22B-5915-FCBB-1070B44DB9E5}"/>
                </a:ext>
              </a:extLst>
            </p:cNvPr>
            <p:cNvCxnSpPr/>
            <p:nvPr/>
          </p:nvCxnSpPr>
          <p:spPr bwMode="gray">
            <a:xfrm flipV="1">
              <a:off x="381370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331173">
              <a:extLst>
                <a:ext uri="{FF2B5EF4-FFF2-40B4-BE49-F238E27FC236}">
                  <a16:creationId xmlns:a16="http://schemas.microsoft.com/office/drawing/2014/main" id="{7E019730-AF81-4652-A6A0-ABF446F7DAA7}"/>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29" name="think-cell data - do not delete" hidden="1">
            <a:extLst>
              <a:ext uri="{FF2B5EF4-FFF2-40B4-BE49-F238E27FC236}">
                <a16:creationId xmlns:a16="http://schemas.microsoft.com/office/drawing/2014/main" id="{7D330E70-8510-4F89-79B6-DA5DA80BC54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606" imgH="608" progId="TCLayout.ActiveDocument.1">
                  <p:embed/>
                </p:oleObj>
              </mc:Choice>
              <mc:Fallback>
                <p:oleObj name="think-cell Slide" r:id="rId9" imgW="606" imgH="608" progId="TCLayout.ActiveDocument.1">
                  <p:embed/>
                  <p:pic>
                    <p:nvPicPr>
                      <p:cNvPr id="29" name="think-cell data - do not delete" hidden="1">
                        <a:extLst>
                          <a:ext uri="{FF2B5EF4-FFF2-40B4-BE49-F238E27FC236}">
                            <a16:creationId xmlns:a16="http://schemas.microsoft.com/office/drawing/2014/main" id="{7D330E70-8510-4F89-79B6-DA5DA80BC549}"/>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845FC11-F9A4-1ED0-B845-643B9DF2CA6F}"/>
              </a:ext>
            </a:extLst>
          </p:cNvPr>
          <p:cNvSpPr>
            <a:spLocks noGrp="1"/>
          </p:cNvSpPr>
          <p:nvPr>
            <p:ph type="title"/>
          </p:nvPr>
        </p:nvSpPr>
        <p:spPr/>
        <p:txBody>
          <a:bodyPr vert="horz"/>
          <a:lstStyle/>
          <a:p>
            <a:r>
              <a:rPr lang="en-US"/>
              <a:t>AI is accelerating software development, cutting build time, and increasing velocity; this has real implication on solutions like Target that could face AI-native competitors</a:t>
            </a:r>
          </a:p>
        </p:txBody>
      </p:sp>
      <p:graphicFrame>
        <p:nvGraphicFramePr>
          <p:cNvPr id="4" name="btfpTable824887">
            <a:extLst>
              <a:ext uri="{FF2B5EF4-FFF2-40B4-BE49-F238E27FC236}">
                <a16:creationId xmlns:a16="http://schemas.microsoft.com/office/drawing/2014/main" id="{27DF4547-EC9A-962B-A639-B72AF1E51D27}"/>
              </a:ext>
            </a:extLst>
          </p:cNvPr>
          <p:cNvGraphicFramePr>
            <a:graphicFrameLocks noGrp="1"/>
          </p:cNvGraphicFramePr>
          <p:nvPr>
            <p:custDataLst>
              <p:tags r:id="rId3"/>
            </p:custDataLst>
          </p:nvPr>
        </p:nvGraphicFramePr>
        <p:xfrm>
          <a:off x="330200" y="1268413"/>
          <a:ext cx="11537168" cy="4921740"/>
        </p:xfrm>
        <a:graphic>
          <a:graphicData uri="http://schemas.openxmlformats.org/drawingml/2006/table">
            <a:tbl>
              <a:tblPr firstCol="1">
                <a:tableStyleId>{9D7B26C5-4107-4FEC-AEDC-1716B250A1EF}</a:tableStyleId>
              </a:tblPr>
              <a:tblGrid>
                <a:gridCol w="1332000">
                  <a:extLst>
                    <a:ext uri="{9D8B030D-6E8A-4147-A177-3AD203B41FA5}">
                      <a16:colId xmlns:a16="http://schemas.microsoft.com/office/drawing/2014/main" val="3837663022"/>
                    </a:ext>
                  </a:extLst>
                </a:gridCol>
                <a:gridCol w="1188000">
                  <a:extLst>
                    <a:ext uri="{9D8B030D-6E8A-4147-A177-3AD203B41FA5}">
                      <a16:colId xmlns:a16="http://schemas.microsoft.com/office/drawing/2014/main" val="467620224"/>
                    </a:ext>
                  </a:extLst>
                </a:gridCol>
                <a:gridCol w="1127146">
                  <a:extLst>
                    <a:ext uri="{9D8B030D-6E8A-4147-A177-3AD203B41FA5}">
                      <a16:colId xmlns:a16="http://schemas.microsoft.com/office/drawing/2014/main" val="836710408"/>
                    </a:ext>
                  </a:extLst>
                </a:gridCol>
                <a:gridCol w="1127146">
                  <a:extLst>
                    <a:ext uri="{9D8B030D-6E8A-4147-A177-3AD203B41FA5}">
                      <a16:colId xmlns:a16="http://schemas.microsoft.com/office/drawing/2014/main" val="449383828"/>
                    </a:ext>
                  </a:extLst>
                </a:gridCol>
                <a:gridCol w="1127146">
                  <a:extLst>
                    <a:ext uri="{9D8B030D-6E8A-4147-A177-3AD203B41FA5}">
                      <a16:colId xmlns:a16="http://schemas.microsoft.com/office/drawing/2014/main" val="1859564971"/>
                    </a:ext>
                  </a:extLst>
                </a:gridCol>
                <a:gridCol w="1127146">
                  <a:extLst>
                    <a:ext uri="{9D8B030D-6E8A-4147-A177-3AD203B41FA5}">
                      <a16:colId xmlns:a16="http://schemas.microsoft.com/office/drawing/2014/main" val="3681172467"/>
                    </a:ext>
                  </a:extLst>
                </a:gridCol>
                <a:gridCol w="1127146">
                  <a:extLst>
                    <a:ext uri="{9D8B030D-6E8A-4147-A177-3AD203B41FA5}">
                      <a16:colId xmlns:a16="http://schemas.microsoft.com/office/drawing/2014/main" val="1592010811"/>
                    </a:ext>
                  </a:extLst>
                </a:gridCol>
                <a:gridCol w="1127146">
                  <a:extLst>
                    <a:ext uri="{9D8B030D-6E8A-4147-A177-3AD203B41FA5}">
                      <a16:colId xmlns:a16="http://schemas.microsoft.com/office/drawing/2014/main" val="3691835381"/>
                    </a:ext>
                  </a:extLst>
                </a:gridCol>
                <a:gridCol w="1127146">
                  <a:extLst>
                    <a:ext uri="{9D8B030D-6E8A-4147-A177-3AD203B41FA5}">
                      <a16:colId xmlns:a16="http://schemas.microsoft.com/office/drawing/2014/main" val="1247305127"/>
                    </a:ext>
                  </a:extLst>
                </a:gridCol>
                <a:gridCol w="1127146">
                  <a:extLst>
                    <a:ext uri="{9D8B030D-6E8A-4147-A177-3AD203B41FA5}">
                      <a16:colId xmlns:a16="http://schemas.microsoft.com/office/drawing/2014/main" val="4025554506"/>
                    </a:ext>
                  </a:extLst>
                </a:gridCol>
              </a:tblGrid>
              <a:tr h="350276">
                <a:tc>
                  <a:txBody>
                    <a:bodyPr/>
                    <a:lstStyle/>
                    <a:p>
                      <a:pPr marL="0" marR="0" lvl="0" indent="0" algn="l" defTabSz="711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srgbClr val="000000"/>
                        </a:solidFill>
                        <a:effectLst/>
                        <a:uLnTx/>
                        <a:uFillTx/>
                        <a:latin typeface="Arial"/>
                        <a:ea typeface="+mn-ea"/>
                        <a:cs typeface="+mn-cs"/>
                      </a:endParaRPr>
                    </a:p>
                  </a:txBody>
                  <a:tcPr>
                    <a:lnR w="38100" cap="flat" cmpd="sng" algn="ctr">
                      <a:solidFill>
                        <a:schemeClr val="bg1"/>
                      </a:solidFill>
                      <a:prstDash val="solid"/>
                      <a:round/>
                      <a:headEnd type="none" w="med" len="med"/>
                      <a:tailEnd type="none" w="med" len="med"/>
                    </a:lnR>
                  </a:tcPr>
                </a:tc>
                <a:tc gridSpan="2">
                  <a:txBody>
                    <a:bodyPr/>
                    <a:lstStyle/>
                    <a:p>
                      <a:pPr marL="0" indent="0" algn="ctr" fontAlgn="b">
                        <a:buNone/>
                      </a:pPr>
                      <a:r>
                        <a:rPr lang="en-US" sz="1100" b="1" i="0" u="none" strike="noStrike">
                          <a:solidFill>
                            <a:srgbClr val="000000"/>
                          </a:solidFill>
                          <a:effectLst/>
                          <a:latin typeface="Arial" panose="020B0604020202020204" pitchFamily="34" charset="0"/>
                        </a:rPr>
                        <a:t>Planning &amp; Design</a:t>
                      </a:r>
                    </a:p>
                  </a:txBody>
                  <a:tcPr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6D6D6"/>
                    </a:solidFill>
                  </a:tcPr>
                </a:tc>
                <a:tc hMerge="1">
                  <a:txBody>
                    <a:bodyPr/>
                    <a:lstStyle/>
                    <a:p>
                      <a:pPr marL="0" indent="0" algn="ctr" fontAlgn="b">
                        <a:buNone/>
                      </a:pPr>
                      <a:endParaRPr lang="en-US" sz="1100" b="1" i="0" u="none" strike="noStrike">
                        <a:solidFill>
                          <a:srgbClr val="000000"/>
                        </a:solidFill>
                        <a:effectLst/>
                        <a:latin typeface="Arial" panose="020B0604020202020204" pitchFamily="34" charset="0"/>
                      </a:endParaRPr>
                    </a:p>
                  </a:txBody>
                  <a:tcPr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6D6D6"/>
                    </a:solidFill>
                  </a:tcPr>
                </a:tc>
                <a:tc gridSpan="3">
                  <a:txBody>
                    <a:bodyPr/>
                    <a:lstStyle/>
                    <a:p>
                      <a:pPr marL="0" indent="0" algn="ctr" fontAlgn="b">
                        <a:buNone/>
                      </a:pPr>
                      <a:r>
                        <a:rPr lang="en-US" sz="1100" b="1" i="0" u="none" strike="noStrike">
                          <a:solidFill>
                            <a:srgbClr val="000000"/>
                          </a:solidFill>
                          <a:effectLst/>
                          <a:latin typeface="Arial" panose="020B0604020202020204" pitchFamily="34" charset="0"/>
                        </a:rPr>
                        <a:t>Build &amp; Integrate</a:t>
                      </a:r>
                    </a:p>
                  </a:txBody>
                  <a:tcPr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4B4B4"/>
                    </a:solidFill>
                  </a:tcPr>
                </a:tc>
                <a:tc hMerge="1">
                  <a:txBody>
                    <a:bodyPr/>
                    <a:lstStyle/>
                    <a:p>
                      <a:pPr marL="0" indent="0" algn="ctr" fontAlgn="b">
                        <a:buNone/>
                      </a:pPr>
                      <a:endParaRPr lang="en-US" sz="1100" b="1" i="0" u="none" strike="noStrike">
                        <a:solidFill>
                          <a:srgbClr val="000000"/>
                        </a:solidFill>
                        <a:effectLst/>
                        <a:latin typeface="Arial" panose="020B0604020202020204" pitchFamily="34" charset="0"/>
                      </a:endParaRPr>
                    </a:p>
                  </a:txBody>
                  <a:tcPr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4B4B4"/>
                    </a:solidFill>
                  </a:tcPr>
                </a:tc>
                <a:tc hMerge="1">
                  <a:txBody>
                    <a:bodyPr/>
                    <a:lstStyle/>
                    <a:p>
                      <a:pPr marL="0" indent="0" algn="ctr" fontAlgn="b">
                        <a:buNone/>
                      </a:pPr>
                      <a:endParaRPr lang="en-US" sz="1100" b="1" i="0" u="none" strike="noStrike">
                        <a:solidFill>
                          <a:srgbClr val="FFFFFF"/>
                        </a:solidFill>
                        <a:effectLst/>
                        <a:latin typeface="Arial" panose="020B0604020202020204" pitchFamily="34" charset="0"/>
                      </a:endParaRPr>
                    </a:p>
                  </a:txBody>
                  <a:tcPr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58585"/>
                    </a:solidFill>
                  </a:tcPr>
                </a:tc>
                <a:tc gridSpan="3">
                  <a:txBody>
                    <a:bodyPr/>
                    <a:lstStyle/>
                    <a:p>
                      <a:pPr marL="0" indent="0" algn="ctr" fontAlgn="b">
                        <a:buNone/>
                      </a:pPr>
                      <a:r>
                        <a:rPr lang="en-US" sz="1100" b="1" i="0" u="none" strike="noStrike">
                          <a:solidFill>
                            <a:srgbClr val="FFFFFF"/>
                          </a:solidFill>
                          <a:effectLst/>
                          <a:latin typeface="Arial" panose="020B0604020202020204" pitchFamily="34" charset="0"/>
                        </a:rPr>
                        <a:t>Launch &amp; Oprate</a:t>
                      </a:r>
                    </a:p>
                  </a:txBody>
                  <a:tcPr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58585"/>
                    </a:solidFill>
                  </a:tcPr>
                </a:tc>
                <a:tc hMerge="1">
                  <a:txBody>
                    <a:bodyPr/>
                    <a:lstStyle/>
                    <a:p>
                      <a:pPr marL="0" indent="0" algn="ctr" fontAlgn="b">
                        <a:buNone/>
                      </a:pPr>
                      <a:endParaRPr lang="en-US" sz="1100" b="1" i="0" u="none" strike="noStrike">
                        <a:solidFill>
                          <a:srgbClr val="FFFFFF"/>
                        </a:solidFill>
                        <a:effectLst/>
                        <a:latin typeface="Arial" panose="020B0604020202020204" pitchFamily="34" charset="0"/>
                      </a:endParaRPr>
                    </a:p>
                  </a:txBody>
                  <a:tcPr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58585"/>
                    </a:solidFill>
                  </a:tcPr>
                </a:tc>
                <a:tc hMerge="1">
                  <a:txBody>
                    <a:bodyPr/>
                    <a:lstStyle/>
                    <a:p>
                      <a:pPr marL="0" indent="0" algn="ctr" fontAlgn="b">
                        <a:buNone/>
                      </a:pPr>
                      <a:endParaRPr lang="en-US" sz="1100" b="1" i="0" u="none" strike="noStrike">
                        <a:solidFill>
                          <a:srgbClr val="FFFFFF"/>
                        </a:solidFill>
                        <a:effectLst/>
                        <a:latin typeface="Arial" panose="020B0604020202020204" pitchFamily="34" charset="0"/>
                      </a:endParaRPr>
                    </a:p>
                  </a:txBody>
                  <a:tcPr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58585"/>
                    </a:solidFill>
                  </a:tcPr>
                </a:tc>
                <a:tc rowSpan="2">
                  <a:txBody>
                    <a:bodyPr/>
                    <a:lstStyle/>
                    <a:p>
                      <a:pPr marL="0" indent="0" algn="ctr" fontAlgn="b">
                        <a:buNone/>
                      </a:pPr>
                      <a:r>
                        <a:rPr lang="en-US" sz="1100" b="1" i="0" u="none" strike="noStrike">
                          <a:solidFill>
                            <a:srgbClr val="FFFFFF"/>
                          </a:solidFill>
                          <a:effectLst/>
                          <a:latin typeface="Arial" panose="020B0604020202020204" pitchFamily="34" charset="0"/>
                        </a:rPr>
                        <a:t>Total</a:t>
                      </a:r>
                    </a:p>
                  </a:txBody>
                  <a:tcPr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5C5C5C"/>
                    </a:solidFill>
                  </a:tcPr>
                </a:tc>
                <a:extLst>
                  <a:ext uri="{0D108BD9-81ED-4DB2-BD59-A6C34878D82A}">
                    <a16:rowId xmlns:a16="http://schemas.microsoft.com/office/drawing/2014/main" val="1683044742"/>
                  </a:ext>
                </a:extLst>
              </a:tr>
              <a:tr h="583794">
                <a:tc>
                  <a:txBody>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a:ln>
                            <a:noFill/>
                          </a:ln>
                          <a:solidFill>
                            <a:srgbClr val="000000"/>
                          </a:solidFill>
                          <a:effectLst/>
                          <a:uLnTx/>
                          <a:uFillTx/>
                          <a:latin typeface="Arial"/>
                          <a:ea typeface="+mn-ea"/>
                          <a:cs typeface="+mn-cs"/>
                        </a:rPr>
                        <a:t>Development phase</a:t>
                      </a:r>
                    </a:p>
                  </a:txBody>
                  <a:tcPr anchor="ctr">
                    <a:lnR w="38100" cap="flat" cmpd="sng" algn="ctr">
                      <a:solidFill>
                        <a:schemeClr val="bg1"/>
                      </a:solidFill>
                      <a:prstDash val="solid"/>
                      <a:round/>
                      <a:headEnd type="none" w="med" len="med"/>
                      <a:tailEnd type="none" w="med" len="med"/>
                    </a:lnR>
                  </a:tcPr>
                </a:tc>
                <a:tc>
                  <a:txBody>
                    <a:bodyPr/>
                    <a:lstStyle/>
                    <a:p>
                      <a:pPr marL="0" indent="0" algn="ctr" fontAlgn="b">
                        <a:buNone/>
                      </a:pPr>
                      <a:r>
                        <a:rPr lang="en-US" sz="1100" b="1" i="0" u="none" strike="noStrike">
                          <a:solidFill>
                            <a:srgbClr val="000000"/>
                          </a:solidFill>
                          <a:effectLst/>
                          <a:latin typeface="Arial" panose="020B0604020202020204" pitchFamily="34" charset="0"/>
                        </a:rPr>
                        <a:t>Requirement Analysis</a:t>
                      </a:r>
                    </a:p>
                  </a:txBody>
                  <a:tcPr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6D6D6"/>
                    </a:solidFill>
                  </a:tcPr>
                </a:tc>
                <a:tc>
                  <a:txBody>
                    <a:bodyPr/>
                    <a:lstStyle/>
                    <a:p>
                      <a:pPr marL="0" indent="0" algn="ctr" fontAlgn="b">
                        <a:buNone/>
                      </a:pPr>
                      <a:r>
                        <a:rPr lang="en-US" sz="1100" b="1" i="0" u="none" strike="noStrike">
                          <a:solidFill>
                            <a:srgbClr val="000000"/>
                          </a:solidFill>
                          <a:effectLst/>
                          <a:latin typeface="Arial" panose="020B0604020202020204" pitchFamily="34" charset="0"/>
                        </a:rPr>
                        <a:t>Design &amp; Prototyping</a:t>
                      </a:r>
                    </a:p>
                  </a:txBody>
                  <a:tcPr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6D6D6"/>
                    </a:solidFill>
                  </a:tcPr>
                </a:tc>
                <a:tc>
                  <a:txBody>
                    <a:bodyPr/>
                    <a:lstStyle/>
                    <a:p>
                      <a:pPr marL="0" indent="0" algn="ctr" fontAlgn="b">
                        <a:buNone/>
                      </a:pPr>
                      <a:r>
                        <a:rPr lang="en-US" sz="1100" b="1" i="0" u="none" strike="noStrike">
                          <a:solidFill>
                            <a:srgbClr val="000000"/>
                          </a:solidFill>
                          <a:effectLst/>
                          <a:latin typeface="Arial" panose="020B0604020202020204" pitchFamily="34" charset="0"/>
                        </a:rPr>
                        <a:t>Frontend Development</a:t>
                      </a:r>
                    </a:p>
                  </a:txBody>
                  <a:tcPr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4B4B4"/>
                    </a:solidFill>
                  </a:tcPr>
                </a:tc>
                <a:tc>
                  <a:txBody>
                    <a:bodyPr/>
                    <a:lstStyle/>
                    <a:p>
                      <a:pPr marL="0" indent="0" algn="ctr" fontAlgn="b">
                        <a:buNone/>
                      </a:pPr>
                      <a:r>
                        <a:rPr lang="en-US" sz="1100" b="1" i="0" u="none" strike="noStrike">
                          <a:solidFill>
                            <a:srgbClr val="000000"/>
                          </a:solidFill>
                          <a:effectLst/>
                          <a:latin typeface="Arial" panose="020B0604020202020204" pitchFamily="34" charset="0"/>
                        </a:rPr>
                        <a:t>Backend Development</a:t>
                      </a:r>
                    </a:p>
                  </a:txBody>
                  <a:tcPr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4B4B4"/>
                    </a:solidFill>
                  </a:tcPr>
                </a:tc>
                <a:tc>
                  <a:txBody>
                    <a:bodyPr/>
                    <a:lstStyle/>
                    <a:p>
                      <a:pPr marL="0" indent="0" algn="ctr" fontAlgn="b">
                        <a:buNone/>
                      </a:pPr>
                      <a:r>
                        <a:rPr lang="en-US" sz="1100" b="1" i="0" u="none" strike="noStrike">
                          <a:solidFill>
                            <a:srgbClr val="000000"/>
                          </a:solidFill>
                          <a:effectLst/>
                          <a:latin typeface="Arial" panose="020B0604020202020204" pitchFamily="34" charset="0"/>
                        </a:rPr>
                        <a:t>Integration</a:t>
                      </a:r>
                    </a:p>
                  </a:txBody>
                  <a:tcPr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B4B4B4"/>
                    </a:solidFill>
                  </a:tcPr>
                </a:tc>
                <a:tc>
                  <a:txBody>
                    <a:bodyPr/>
                    <a:lstStyle/>
                    <a:p>
                      <a:pPr marL="0" indent="0" algn="ctr" fontAlgn="b">
                        <a:buNone/>
                      </a:pPr>
                      <a:r>
                        <a:rPr lang="en-US" sz="1100" b="1" i="0" u="none" strike="noStrike">
                          <a:solidFill>
                            <a:srgbClr val="FFFFFF"/>
                          </a:solidFill>
                          <a:effectLst/>
                          <a:latin typeface="Arial" panose="020B0604020202020204" pitchFamily="34" charset="0"/>
                        </a:rPr>
                        <a:t>Testing &amp; QA</a:t>
                      </a:r>
                    </a:p>
                  </a:txBody>
                  <a:tcPr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58585"/>
                    </a:solidFill>
                  </a:tcPr>
                </a:tc>
                <a:tc>
                  <a:txBody>
                    <a:bodyPr/>
                    <a:lstStyle/>
                    <a:p>
                      <a:pPr marL="0" indent="0" algn="ctr" fontAlgn="b">
                        <a:buNone/>
                      </a:pPr>
                      <a:r>
                        <a:rPr lang="en-US" sz="1100" b="1" i="0" u="none" strike="noStrike">
                          <a:solidFill>
                            <a:srgbClr val="FFFFFF"/>
                          </a:solidFill>
                          <a:effectLst/>
                          <a:latin typeface="Arial" panose="020B0604020202020204" pitchFamily="34" charset="0"/>
                        </a:rPr>
                        <a:t>Deployment</a:t>
                      </a:r>
                    </a:p>
                  </a:txBody>
                  <a:tcPr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58585"/>
                    </a:solidFill>
                  </a:tcPr>
                </a:tc>
                <a:tc>
                  <a:txBody>
                    <a:bodyPr/>
                    <a:lstStyle/>
                    <a:p>
                      <a:pPr marL="0" indent="0" algn="ctr" fontAlgn="b">
                        <a:buNone/>
                      </a:pPr>
                      <a:r>
                        <a:rPr lang="en-US" sz="1100" b="1" i="0" u="none" strike="noStrike">
                          <a:solidFill>
                            <a:srgbClr val="FFFFFF"/>
                          </a:solidFill>
                          <a:effectLst/>
                          <a:latin typeface="Arial" panose="020B0604020202020204" pitchFamily="34" charset="0"/>
                        </a:rPr>
                        <a:t>Maintenance &amp; Updates</a:t>
                      </a:r>
                    </a:p>
                  </a:txBody>
                  <a:tcPr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58585"/>
                    </a:solidFill>
                  </a:tcPr>
                </a:tc>
                <a:tc vMerge="1">
                  <a:txBody>
                    <a:bodyPr/>
                    <a:lstStyle/>
                    <a:p>
                      <a:pPr marL="0" indent="0" algn="ctr" fontAlgn="b">
                        <a:buNone/>
                      </a:pPr>
                      <a:endParaRPr lang="en-US" sz="1100" b="1" i="0" u="none" strike="noStrike">
                        <a:solidFill>
                          <a:srgbClr val="FFFFFF"/>
                        </a:solidFill>
                        <a:effectLst/>
                        <a:latin typeface="Arial" panose="020B0604020202020204" pitchFamily="34" charset="0"/>
                      </a:endParaRPr>
                    </a:p>
                  </a:txBody>
                  <a:tcPr marT="9525"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858585"/>
                    </a:solidFill>
                  </a:tcPr>
                </a:tc>
                <a:extLst>
                  <a:ext uri="{0D108BD9-81ED-4DB2-BD59-A6C34878D82A}">
                    <a16:rowId xmlns:a16="http://schemas.microsoft.com/office/drawing/2014/main" val="1591167514"/>
                  </a:ext>
                </a:extLst>
              </a:tr>
              <a:tr h="743101">
                <a:tc>
                  <a:txBody>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a:ln>
                            <a:noFill/>
                          </a:ln>
                          <a:solidFill>
                            <a:srgbClr val="000000"/>
                          </a:solidFill>
                          <a:effectLst/>
                          <a:uLnTx/>
                          <a:uFillTx/>
                          <a:latin typeface="Arial"/>
                          <a:ea typeface="+mn-ea"/>
                          <a:cs typeface="+mn-cs"/>
                        </a:rPr>
                        <a:t>Description</a:t>
                      </a:r>
                    </a:p>
                  </a:txBody>
                  <a:tcPr anchor="ctr"/>
                </a:tc>
                <a:tc>
                  <a:txBody>
                    <a:bodyPr/>
                    <a:lstStyle/>
                    <a:p>
                      <a:pPr marL="0" indent="0" algn="ctr" rtl="0" fontAlgn="ctr">
                        <a:buNone/>
                      </a:pPr>
                      <a:r>
                        <a:rPr lang="en-US" sz="1050" b="0" i="0" u="none" strike="noStrike">
                          <a:solidFill>
                            <a:srgbClr val="000000"/>
                          </a:solidFill>
                          <a:effectLst/>
                          <a:latin typeface="+mj-lt"/>
                        </a:rPr>
                        <a:t>Define features, business rules, constraints</a:t>
                      </a:r>
                    </a:p>
                  </a:txBody>
                  <a:tcPr marL="9525" marR="9525" marT="9525" marB="0" anchor="ctr">
                    <a:lnT w="38100" cap="flat" cmpd="sng" algn="ctr">
                      <a:solidFill>
                        <a:schemeClr val="bg1"/>
                      </a:solidFill>
                      <a:prstDash val="solid"/>
                      <a:round/>
                      <a:headEnd type="none" w="med" len="med"/>
                      <a:tailEnd type="none" w="med" len="med"/>
                    </a:lnT>
                  </a:tcPr>
                </a:tc>
                <a:tc>
                  <a:txBody>
                    <a:bodyPr/>
                    <a:lstStyle/>
                    <a:p>
                      <a:pPr marL="0" indent="0" algn="ctr" rtl="0" fontAlgn="ctr">
                        <a:buNone/>
                      </a:pPr>
                      <a:r>
                        <a:rPr lang="en-US" sz="1050" b="0" i="0" u="none" strike="noStrike">
                          <a:solidFill>
                            <a:srgbClr val="000000"/>
                          </a:solidFill>
                          <a:effectLst/>
                          <a:latin typeface="+mj-lt"/>
                        </a:rPr>
                        <a:t>UI/UX wireframes and user journeys</a:t>
                      </a:r>
                    </a:p>
                  </a:txBody>
                  <a:tcPr marL="9525" marR="9525" marT="9525" marB="0" anchor="ctr">
                    <a:lnT w="38100" cap="flat" cmpd="sng" algn="ctr">
                      <a:solidFill>
                        <a:schemeClr val="bg1"/>
                      </a:solidFill>
                      <a:prstDash val="solid"/>
                      <a:round/>
                      <a:headEnd type="none" w="med" len="med"/>
                      <a:tailEnd type="none" w="med" len="med"/>
                    </a:lnT>
                  </a:tcPr>
                </a:tc>
                <a:tc>
                  <a:txBody>
                    <a:bodyPr/>
                    <a:lstStyle/>
                    <a:p>
                      <a:pPr marL="0" indent="0" algn="ctr" rtl="0" fontAlgn="ctr">
                        <a:buNone/>
                      </a:pPr>
                      <a:r>
                        <a:rPr lang="en-US" sz="1050" b="0" i="0" u="none" strike="noStrike">
                          <a:solidFill>
                            <a:srgbClr val="000000"/>
                          </a:solidFill>
                          <a:effectLst/>
                          <a:latin typeface="+mj-lt"/>
                        </a:rPr>
                        <a:t>Web/mobile UI with React/Vue etc.</a:t>
                      </a:r>
                    </a:p>
                  </a:txBody>
                  <a:tcPr marL="9525" marR="9525" marT="9525" marB="0" anchor="ctr">
                    <a:lnT w="38100" cap="flat" cmpd="sng" algn="ctr">
                      <a:solidFill>
                        <a:schemeClr val="bg1"/>
                      </a:solidFill>
                      <a:prstDash val="solid"/>
                      <a:round/>
                      <a:headEnd type="none" w="med" len="med"/>
                      <a:tailEnd type="none" w="med" len="med"/>
                    </a:lnT>
                  </a:tcPr>
                </a:tc>
                <a:tc>
                  <a:txBody>
                    <a:bodyPr/>
                    <a:lstStyle/>
                    <a:p>
                      <a:pPr marL="0" indent="0" algn="ctr" rtl="0" fontAlgn="ctr">
                        <a:buNone/>
                      </a:pPr>
                      <a:r>
                        <a:rPr lang="en-US" sz="1050" b="0" i="0" u="none" strike="noStrike">
                          <a:solidFill>
                            <a:srgbClr val="000000"/>
                          </a:solidFill>
                          <a:effectLst/>
                          <a:latin typeface="+mj-lt"/>
                        </a:rPr>
                        <a:t>APIs, logic, database integration</a:t>
                      </a:r>
                    </a:p>
                  </a:txBody>
                  <a:tcPr marL="9525" marR="9525" marT="9525" marB="0" anchor="ctr">
                    <a:lnT w="38100" cap="flat" cmpd="sng" algn="ctr">
                      <a:solidFill>
                        <a:schemeClr val="bg1"/>
                      </a:solidFill>
                      <a:prstDash val="solid"/>
                      <a:round/>
                      <a:headEnd type="none" w="med" len="med"/>
                      <a:tailEnd type="none" w="med" len="med"/>
                    </a:lnT>
                  </a:tcPr>
                </a:tc>
                <a:tc>
                  <a:txBody>
                    <a:bodyPr/>
                    <a:lstStyle/>
                    <a:p>
                      <a:pPr marL="0" indent="0" algn="ctr" rtl="0" fontAlgn="ctr">
                        <a:buNone/>
                      </a:pPr>
                      <a:r>
                        <a:rPr lang="en-US" sz="1050" b="0" i="0" u="none" strike="noStrike">
                          <a:solidFill>
                            <a:srgbClr val="000000"/>
                          </a:solidFill>
                          <a:effectLst/>
                          <a:latin typeface="+mj-lt"/>
                        </a:rPr>
                        <a:t>Sync FE/BE, auth, middleware</a:t>
                      </a:r>
                    </a:p>
                  </a:txBody>
                  <a:tcPr marL="9525" marR="9525" marT="9525" marB="0" anchor="ctr">
                    <a:lnT w="38100" cap="flat" cmpd="sng" algn="ctr">
                      <a:solidFill>
                        <a:schemeClr val="bg1"/>
                      </a:solidFill>
                      <a:prstDash val="solid"/>
                      <a:round/>
                      <a:headEnd type="none" w="med" len="med"/>
                      <a:tailEnd type="none" w="med" len="med"/>
                    </a:lnT>
                  </a:tcPr>
                </a:tc>
                <a:tc>
                  <a:txBody>
                    <a:bodyPr/>
                    <a:lstStyle/>
                    <a:p>
                      <a:pPr marL="0" indent="0" algn="ctr" rtl="0" fontAlgn="ctr">
                        <a:buNone/>
                      </a:pPr>
                      <a:r>
                        <a:rPr lang="en-US" sz="1050" b="0" i="0" u="none" strike="noStrike">
                          <a:solidFill>
                            <a:srgbClr val="000000"/>
                          </a:solidFill>
                          <a:effectLst/>
                          <a:latin typeface="+mj-lt"/>
                        </a:rPr>
                        <a:t>Manual + automated testing</a:t>
                      </a:r>
                    </a:p>
                  </a:txBody>
                  <a:tcPr marL="9525" marR="9525" marT="9525" marB="0" anchor="ctr">
                    <a:lnT w="38100" cap="flat" cmpd="sng" algn="ctr">
                      <a:solidFill>
                        <a:schemeClr val="bg1"/>
                      </a:solidFill>
                      <a:prstDash val="solid"/>
                      <a:round/>
                      <a:headEnd type="none" w="med" len="med"/>
                      <a:tailEnd type="none" w="med" len="med"/>
                    </a:lnT>
                  </a:tcPr>
                </a:tc>
                <a:tc>
                  <a:txBody>
                    <a:bodyPr/>
                    <a:lstStyle/>
                    <a:p>
                      <a:pPr marL="0" indent="0" algn="ctr" rtl="0" fontAlgn="ctr">
                        <a:buNone/>
                      </a:pPr>
                      <a:r>
                        <a:rPr lang="en-US" sz="1050" b="0" i="0" u="none" strike="noStrike">
                          <a:solidFill>
                            <a:srgbClr val="000000"/>
                          </a:solidFill>
                          <a:effectLst/>
                          <a:latin typeface="+mj-lt"/>
                        </a:rPr>
                        <a:t>CI/CD setup and go-live</a:t>
                      </a:r>
                    </a:p>
                  </a:txBody>
                  <a:tcPr marL="9525" marR="9525" marT="9525" marB="0" anchor="ctr">
                    <a:lnT w="38100" cap="flat" cmpd="sng" algn="ctr">
                      <a:solidFill>
                        <a:schemeClr val="bg1"/>
                      </a:solidFill>
                      <a:prstDash val="solid"/>
                      <a:round/>
                      <a:headEnd type="none" w="med" len="med"/>
                      <a:tailEnd type="none" w="med" len="med"/>
                    </a:lnT>
                  </a:tcPr>
                </a:tc>
                <a:tc>
                  <a:txBody>
                    <a:bodyPr/>
                    <a:lstStyle/>
                    <a:p>
                      <a:pPr marL="0" indent="0" algn="ctr" rtl="0" fontAlgn="ctr">
                        <a:buNone/>
                      </a:pPr>
                      <a:r>
                        <a:rPr lang="en-US" sz="1050" b="0" i="0" u="none" strike="noStrike">
                          <a:solidFill>
                            <a:srgbClr val="000000"/>
                          </a:solidFill>
                          <a:effectLst/>
                          <a:latin typeface="+mj-lt"/>
                        </a:rPr>
                        <a:t>Ongoing features, bugfixes</a:t>
                      </a:r>
                    </a:p>
                  </a:txBody>
                  <a:tcPr marL="9525" marR="9525" marT="9525" marB="0" anchor="ctr">
                    <a:lnT w="38100" cap="flat" cmpd="sng" algn="ctr">
                      <a:solidFill>
                        <a:schemeClr val="bg1"/>
                      </a:solidFill>
                      <a:prstDash val="solid"/>
                      <a:round/>
                      <a:headEnd type="none" w="med" len="med"/>
                      <a:tailEnd type="none" w="med" len="med"/>
                    </a:lnT>
                  </a:tcPr>
                </a:tc>
                <a:tc>
                  <a:txBody>
                    <a:bodyPr/>
                    <a:lstStyle/>
                    <a:p>
                      <a:pPr marL="0" indent="0" algn="l" rtl="0" fontAlgn="ctr">
                        <a:buNone/>
                      </a:pPr>
                      <a:endParaRPr lang="en-US" sz="1000" b="1" i="0" u="none" strike="noStrike">
                        <a:solidFill>
                          <a:srgbClr val="000000"/>
                        </a:solidFill>
                        <a:effectLst/>
                        <a:latin typeface="+mj-lt"/>
                      </a:endParaRPr>
                    </a:p>
                  </a:txBody>
                  <a:tcPr marL="9525" marR="9525" marT="9525" marB="0" anchor="ctr">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464440818"/>
                  </a:ext>
                </a:extLst>
              </a:tr>
              <a:tr h="1011909">
                <a:tc>
                  <a:txBody>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a:ln>
                            <a:noFill/>
                          </a:ln>
                          <a:solidFill>
                            <a:srgbClr val="000000"/>
                          </a:solidFill>
                          <a:effectLst/>
                          <a:uLnTx/>
                          <a:uFillTx/>
                          <a:latin typeface="Arial"/>
                          <a:ea typeface="+mn-ea"/>
                          <a:cs typeface="+mn-cs"/>
                        </a:rPr>
                        <a:t>Timeline &amp; Resourcing </a:t>
                      </a:r>
                      <a:br>
                        <a:rPr kumimoji="0" lang="en-US" sz="1200" b="1" i="1" u="none" strike="noStrike" kern="1200" cap="none" spc="0" normalizeH="0" baseline="0" noProof="0">
                          <a:ln>
                            <a:noFill/>
                          </a:ln>
                          <a:solidFill>
                            <a:srgbClr val="000000"/>
                          </a:solidFill>
                          <a:effectLst/>
                          <a:uLnTx/>
                          <a:uFillTx/>
                          <a:latin typeface="Arial"/>
                          <a:ea typeface="+mn-ea"/>
                          <a:cs typeface="+mn-cs"/>
                        </a:rPr>
                      </a:br>
                      <a:r>
                        <a:rPr kumimoji="0" lang="en-US" sz="1200" b="1" i="1" u="none" strike="noStrike" kern="1200" cap="none" spc="0" normalizeH="0" baseline="0" noProof="0">
                          <a:ln>
                            <a:noFill/>
                          </a:ln>
                          <a:solidFill>
                            <a:srgbClr val="000000"/>
                          </a:solidFill>
                          <a:effectLst/>
                          <a:uLnTx/>
                          <a:uFillTx/>
                          <a:latin typeface="Arial"/>
                          <a:ea typeface="+mn-ea"/>
                          <a:cs typeface="+mn-cs"/>
                        </a:rPr>
                        <a:t>(no AI today)</a:t>
                      </a:r>
                    </a:p>
                  </a:txBody>
                  <a:tcPr marT="182880"/>
                </a:tc>
                <a:tc>
                  <a:txBody>
                    <a:bodyPr/>
                    <a:lstStyle/>
                    <a:p>
                      <a:pPr marL="0" indent="0" algn="ctr" rtl="0" fontAlgn="ctr">
                        <a:buNone/>
                      </a:pPr>
                      <a:r>
                        <a:rPr lang="en-US" sz="1100" b="1" i="0" u="none" strike="noStrike">
                          <a:solidFill>
                            <a:srgbClr val="000000"/>
                          </a:solidFill>
                          <a:effectLst/>
                          <a:latin typeface="+mj-lt"/>
                        </a:rPr>
                        <a:t>4-6 weeks</a:t>
                      </a:r>
                      <a:endParaRPr lang="en-US" sz="1050" b="0" i="0" u="none" strike="noStrike">
                        <a:solidFill>
                          <a:srgbClr val="000000"/>
                        </a:solidFill>
                        <a:effectLst/>
                        <a:latin typeface="+mj-lt"/>
                      </a:endParaRPr>
                    </a:p>
                  </a:txBody>
                  <a:tcPr marL="9525" marR="9525" marT="182880" marB="0"/>
                </a:tc>
                <a:tc>
                  <a:txBody>
                    <a:bodyPr/>
                    <a:lstStyle/>
                    <a:p>
                      <a:pPr marL="0" indent="0" algn="ctr" rtl="0" fontAlgn="ctr">
                        <a:buNone/>
                      </a:pPr>
                      <a:r>
                        <a:rPr lang="en-US" sz="1100" b="1" i="0" u="none" strike="noStrike">
                          <a:solidFill>
                            <a:srgbClr val="000000"/>
                          </a:solidFill>
                          <a:effectLst/>
                          <a:latin typeface="+mj-lt"/>
                        </a:rPr>
                        <a:t>8 weeks</a:t>
                      </a:r>
                      <a:br>
                        <a:rPr lang="en-US" sz="1050" b="0" i="0" u="none" strike="noStrike">
                          <a:solidFill>
                            <a:srgbClr val="000000"/>
                          </a:solidFill>
                          <a:effectLst/>
                          <a:latin typeface="+mj-lt"/>
                        </a:rPr>
                      </a:br>
                      <a:endParaRPr lang="en-US" sz="1050" b="0" i="0" u="none" strike="noStrike">
                        <a:solidFill>
                          <a:srgbClr val="000000"/>
                        </a:solidFill>
                        <a:effectLst/>
                        <a:latin typeface="+mj-lt"/>
                      </a:endParaRPr>
                    </a:p>
                  </a:txBody>
                  <a:tcPr marL="9525" marR="9525" marT="182880" marB="0"/>
                </a:tc>
                <a:tc>
                  <a:txBody>
                    <a:bodyPr/>
                    <a:lstStyle/>
                    <a:p>
                      <a:pPr marL="0" indent="0" algn="ctr" rtl="0" fontAlgn="ctr">
                        <a:buNone/>
                      </a:pPr>
                      <a:r>
                        <a:rPr lang="en-US" sz="1100" b="1" kern="1200">
                          <a:solidFill>
                            <a:srgbClr val="000000"/>
                          </a:solidFill>
                          <a:latin typeface="+mn-lt"/>
                          <a:ea typeface="+mn-ea"/>
                          <a:cs typeface="+mn-cs"/>
                        </a:rPr>
                        <a:t>10 weeks</a:t>
                      </a:r>
                      <a:br>
                        <a:rPr lang="en-US" sz="1050" b="0" i="0" u="none" strike="noStrike">
                          <a:solidFill>
                            <a:srgbClr val="000000"/>
                          </a:solidFill>
                          <a:effectLst/>
                          <a:latin typeface="+mj-lt"/>
                        </a:rPr>
                      </a:br>
                      <a:endParaRPr lang="en-US" sz="1050" b="0" i="0" u="none" strike="noStrike">
                        <a:solidFill>
                          <a:srgbClr val="000000"/>
                        </a:solidFill>
                        <a:effectLst/>
                        <a:latin typeface="+mj-lt"/>
                      </a:endParaRPr>
                    </a:p>
                  </a:txBody>
                  <a:tcPr marL="9525" marR="9525" marT="182880" marB="0"/>
                </a:tc>
                <a:tc>
                  <a:txBody>
                    <a:bodyPr/>
                    <a:lstStyle/>
                    <a:p>
                      <a:pPr marL="0" indent="0" algn="ctr" rtl="0" fontAlgn="ctr">
                        <a:buNone/>
                      </a:pPr>
                      <a:r>
                        <a:rPr lang="en-US" sz="1100" b="1" kern="1200">
                          <a:solidFill>
                            <a:srgbClr val="000000"/>
                          </a:solidFill>
                          <a:latin typeface="+mn-lt"/>
                          <a:ea typeface="+mn-ea"/>
                          <a:cs typeface="+mn-cs"/>
                        </a:rPr>
                        <a:t>13 weeks</a:t>
                      </a:r>
                      <a:br>
                        <a:rPr lang="en-US" sz="1050" b="0" i="0" u="none" strike="noStrike">
                          <a:solidFill>
                            <a:srgbClr val="000000"/>
                          </a:solidFill>
                          <a:effectLst/>
                          <a:latin typeface="+mj-lt"/>
                        </a:rPr>
                      </a:br>
                      <a:endParaRPr lang="en-US" sz="1050" b="0" i="0" u="none" strike="noStrike">
                        <a:solidFill>
                          <a:srgbClr val="000000"/>
                        </a:solidFill>
                        <a:effectLst/>
                        <a:latin typeface="+mj-lt"/>
                      </a:endParaRPr>
                    </a:p>
                  </a:txBody>
                  <a:tcPr marL="9525" marR="9525" marT="182880" marB="0"/>
                </a:tc>
                <a:tc>
                  <a:txBody>
                    <a:bodyPr/>
                    <a:lstStyle/>
                    <a:p>
                      <a:pPr marL="0" indent="0" algn="ctr" rtl="0" fontAlgn="ctr">
                        <a:buNone/>
                      </a:pPr>
                      <a:r>
                        <a:rPr lang="en-US" sz="1100" b="1" kern="1200">
                          <a:solidFill>
                            <a:srgbClr val="000000"/>
                          </a:solidFill>
                          <a:latin typeface="+mn-lt"/>
                          <a:ea typeface="+mn-ea"/>
                          <a:cs typeface="+mn-cs"/>
                        </a:rPr>
                        <a:t>5 weeks</a:t>
                      </a:r>
                      <a:br>
                        <a:rPr lang="en-US" sz="1050" b="0" i="0" u="none" strike="noStrike">
                          <a:solidFill>
                            <a:srgbClr val="000000"/>
                          </a:solidFill>
                          <a:effectLst/>
                          <a:latin typeface="+mj-lt"/>
                        </a:rPr>
                      </a:br>
                      <a:endParaRPr lang="en-US" sz="1050" b="0" i="0" u="none" strike="noStrike">
                        <a:solidFill>
                          <a:srgbClr val="000000"/>
                        </a:solidFill>
                        <a:effectLst/>
                        <a:latin typeface="+mj-lt"/>
                      </a:endParaRPr>
                    </a:p>
                  </a:txBody>
                  <a:tcPr marL="9525" marR="9525" marT="182880" marB="0"/>
                </a:tc>
                <a:tc>
                  <a:txBody>
                    <a:bodyPr/>
                    <a:lstStyle/>
                    <a:p>
                      <a:pPr marL="0" indent="0" algn="ctr" rtl="0" fontAlgn="ctr">
                        <a:buNone/>
                      </a:pPr>
                      <a:r>
                        <a:rPr lang="en-US" sz="1100" b="1" kern="1200">
                          <a:solidFill>
                            <a:srgbClr val="000000"/>
                          </a:solidFill>
                          <a:latin typeface="+mn-lt"/>
                          <a:ea typeface="+mn-ea"/>
                          <a:cs typeface="+mn-cs"/>
                        </a:rPr>
                        <a:t>8 weeks</a:t>
                      </a:r>
                      <a:endParaRPr lang="en-US" sz="1050" b="0" i="0" u="none" strike="noStrike">
                        <a:solidFill>
                          <a:srgbClr val="000000"/>
                        </a:solidFill>
                        <a:effectLst/>
                        <a:latin typeface="+mj-lt"/>
                      </a:endParaRPr>
                    </a:p>
                  </a:txBody>
                  <a:tcPr marL="9525" marR="9525" marT="182880" marB="0"/>
                </a:tc>
                <a:tc>
                  <a:txBody>
                    <a:bodyPr/>
                    <a:lstStyle/>
                    <a:p>
                      <a:pPr marL="0" indent="0" algn="ctr" rtl="0" fontAlgn="ctr">
                        <a:buNone/>
                      </a:pPr>
                      <a:r>
                        <a:rPr lang="en-US" sz="1100" b="1" kern="1200">
                          <a:solidFill>
                            <a:srgbClr val="000000"/>
                          </a:solidFill>
                          <a:latin typeface="+mn-lt"/>
                          <a:ea typeface="+mn-ea"/>
                          <a:cs typeface="+mn-cs"/>
                        </a:rPr>
                        <a:t>3 weeks</a:t>
                      </a:r>
                      <a:endParaRPr lang="en-US" sz="1050" b="0" i="0" u="none" strike="noStrike">
                        <a:solidFill>
                          <a:srgbClr val="000000"/>
                        </a:solidFill>
                        <a:effectLst/>
                        <a:latin typeface="+mj-lt"/>
                      </a:endParaRPr>
                    </a:p>
                  </a:txBody>
                  <a:tcPr marL="9525" marR="9525" marT="182880" marB="0"/>
                </a:tc>
                <a:tc>
                  <a:txBody>
                    <a:bodyPr/>
                    <a:lstStyle/>
                    <a:p>
                      <a:pPr marL="0" indent="0" algn="ctr" rtl="0" fontAlgn="ctr">
                        <a:buNone/>
                      </a:pPr>
                      <a:r>
                        <a:rPr lang="en-US" sz="1050" b="0" i="0" u="none" strike="noStrike">
                          <a:solidFill>
                            <a:srgbClr val="000000"/>
                          </a:solidFill>
                          <a:effectLst/>
                          <a:latin typeface="+mj-lt"/>
                        </a:rPr>
                        <a:t>Continuous</a:t>
                      </a:r>
                    </a:p>
                  </a:txBody>
                  <a:tcPr marL="9525" marR="9525" marT="182880" marB="0"/>
                </a:tc>
                <a:tc>
                  <a:txBody>
                    <a:bodyPr/>
                    <a:lstStyle/>
                    <a:p>
                      <a:pPr marL="0" indent="0" algn="ctr" rtl="0" fontAlgn="ctr">
                        <a:buNone/>
                      </a:pPr>
                      <a:r>
                        <a:rPr lang="en-US" sz="1200" b="1" i="0" u="none" strike="noStrike">
                          <a:solidFill>
                            <a:srgbClr val="000000"/>
                          </a:solidFill>
                          <a:effectLst/>
                          <a:latin typeface="+mj-lt"/>
                        </a:rPr>
                        <a:t>~12-15 months</a:t>
                      </a:r>
                      <a:br>
                        <a:rPr lang="en-US" sz="1200" b="1" i="0" u="none" strike="noStrike">
                          <a:solidFill>
                            <a:srgbClr val="000000"/>
                          </a:solidFill>
                          <a:effectLst/>
                          <a:latin typeface="+mj-lt"/>
                        </a:rPr>
                      </a:br>
                      <a:r>
                        <a:rPr lang="en-US" sz="1200" b="1" i="0" u="none" strike="noStrike">
                          <a:solidFill>
                            <a:srgbClr val="000000"/>
                          </a:solidFill>
                          <a:effectLst/>
                          <a:latin typeface="+mj-lt"/>
                        </a:rPr>
                        <a:t>~8-10 people</a:t>
                      </a:r>
                    </a:p>
                  </a:txBody>
                  <a:tcPr marL="9525" marR="9525" marT="182880" marB="0"/>
                </a:tc>
                <a:extLst>
                  <a:ext uri="{0D108BD9-81ED-4DB2-BD59-A6C34878D82A}">
                    <a16:rowId xmlns:a16="http://schemas.microsoft.com/office/drawing/2014/main" val="3964122881"/>
                  </a:ext>
                </a:extLst>
              </a:tr>
              <a:tr h="1011909">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kumimoji="0" lang="en-US" sz="1200" b="1" i="1" u="none" strike="noStrike" kern="1200" cap="none" spc="0" normalizeH="0" baseline="0" noProof="0">
                          <a:ln>
                            <a:noFill/>
                          </a:ln>
                          <a:solidFill>
                            <a:srgbClr val="000000"/>
                          </a:solidFill>
                          <a:effectLst/>
                          <a:uLnTx/>
                          <a:uFillTx/>
                          <a:latin typeface="+mn-lt"/>
                          <a:ea typeface="+mn-ea"/>
                          <a:cs typeface="+mn-cs"/>
                        </a:rPr>
                        <a:t>Timeline &amp; Resourcing </a:t>
                      </a:r>
                      <a:br>
                        <a:rPr kumimoji="0" lang="en-US" sz="1200" b="1" i="1" u="none" strike="noStrike" kern="1200" cap="none" spc="0" normalizeH="0" baseline="0" noProof="0">
                          <a:ln>
                            <a:noFill/>
                          </a:ln>
                          <a:solidFill>
                            <a:srgbClr val="000000"/>
                          </a:solidFill>
                          <a:effectLst/>
                          <a:uLnTx/>
                          <a:uFillTx/>
                          <a:latin typeface="+mn-lt"/>
                          <a:ea typeface="+mn-ea"/>
                          <a:cs typeface="+mn-cs"/>
                        </a:rPr>
                      </a:br>
                      <a:r>
                        <a:rPr kumimoji="0" lang="en-US" sz="1200" b="1" i="1" u="none" strike="noStrike" kern="1200" cap="none" spc="0" normalizeH="0" baseline="0" noProof="0">
                          <a:ln>
                            <a:noFill/>
                          </a:ln>
                          <a:solidFill>
                            <a:srgbClr val="000000"/>
                          </a:solidFill>
                          <a:effectLst/>
                          <a:uLnTx/>
                          <a:uFillTx/>
                          <a:latin typeface="+mn-lt"/>
                          <a:ea typeface="+mn-ea"/>
                          <a:cs typeface="+mn-cs"/>
                        </a:rPr>
                        <a:t>(with AI today)</a:t>
                      </a:r>
                    </a:p>
                  </a:txBody>
                  <a:tcPr marT="182880"/>
                </a:tc>
                <a:tc>
                  <a:txBody>
                    <a:bodyPr/>
                    <a:lstStyle/>
                    <a:p>
                      <a:pPr marL="0" indent="0" algn="ctr">
                        <a:spcBef>
                          <a:spcPts val="600"/>
                        </a:spcBef>
                        <a:buNone/>
                      </a:pPr>
                      <a:r>
                        <a:rPr lang="en-US" sz="1100" b="1">
                          <a:latin typeface="+mj-lt"/>
                        </a:rPr>
                        <a:t>4 weeks</a:t>
                      </a:r>
                      <a:br>
                        <a:rPr lang="en-US" sz="1050">
                          <a:latin typeface="+mj-lt"/>
                        </a:rPr>
                      </a:br>
                      <a:br>
                        <a:rPr lang="en-US" sz="1050">
                          <a:latin typeface="+mj-lt"/>
                        </a:rPr>
                      </a:br>
                      <a:r>
                        <a:rPr lang="en-US" sz="1050" i="1">
                          <a:latin typeface="+mj-lt"/>
                        </a:rPr>
                        <a:t>+AI auto-generated summaries</a:t>
                      </a:r>
                    </a:p>
                  </a:txBody>
                  <a:tcPr marT="182880"/>
                </a:tc>
                <a:tc>
                  <a:txBody>
                    <a:bodyPr/>
                    <a:lstStyle/>
                    <a:p>
                      <a:pPr marL="0" marR="0" lvl="0" indent="0" algn="ctr" defTabSz="711200" rtl="0" eaLnBrk="1" fontAlgn="auto" latinLnBrk="0" hangingPunct="1">
                        <a:lnSpc>
                          <a:spcPct val="100000"/>
                        </a:lnSpc>
                        <a:spcBef>
                          <a:spcPts val="600"/>
                        </a:spcBef>
                        <a:spcAft>
                          <a:spcPts val="0"/>
                        </a:spcAft>
                        <a:buClrTx/>
                        <a:buSzTx/>
                        <a:buFontTx/>
                        <a:buNone/>
                        <a:tabLst/>
                        <a:defRPr/>
                      </a:pPr>
                      <a:r>
                        <a:rPr lang="en-US" sz="1100" b="1" kern="1200">
                          <a:solidFill>
                            <a:schemeClr val="dk1"/>
                          </a:solidFill>
                          <a:latin typeface="+mn-lt"/>
                          <a:ea typeface="+mn-ea"/>
                          <a:cs typeface="+mn-cs"/>
                        </a:rPr>
                        <a:t>4 weeks</a:t>
                      </a:r>
                      <a:br>
                        <a:rPr lang="en-US" sz="1050" kern="1200">
                          <a:solidFill>
                            <a:schemeClr val="dk1"/>
                          </a:solidFill>
                          <a:latin typeface="+mn-lt"/>
                          <a:ea typeface="+mn-ea"/>
                          <a:cs typeface="+mn-cs"/>
                        </a:rPr>
                      </a:br>
                      <a:br>
                        <a:rPr lang="en-US" sz="1050" kern="1200">
                          <a:solidFill>
                            <a:schemeClr val="dk1"/>
                          </a:solidFill>
                          <a:latin typeface="+mn-lt"/>
                          <a:ea typeface="+mn-ea"/>
                          <a:cs typeface="+mn-cs"/>
                        </a:rPr>
                      </a:br>
                      <a:r>
                        <a:rPr lang="en-US" sz="1050" i="1" kern="1200">
                          <a:solidFill>
                            <a:schemeClr val="dk1"/>
                          </a:solidFill>
                          <a:latin typeface="+mn-lt"/>
                          <a:ea typeface="+mn-ea"/>
                          <a:cs typeface="+mn-cs"/>
                        </a:rPr>
                        <a:t>+AI generated design draft</a:t>
                      </a:r>
                    </a:p>
                  </a:txBody>
                  <a:tcPr marT="182880"/>
                </a:tc>
                <a:tc>
                  <a:txBody>
                    <a:bodyPr/>
                    <a:lstStyle/>
                    <a:p>
                      <a:pPr marL="0" indent="0" algn="ctr">
                        <a:spcBef>
                          <a:spcPts val="600"/>
                        </a:spcBef>
                        <a:buNone/>
                      </a:pPr>
                      <a:r>
                        <a:rPr lang="en-US" sz="1100" b="1" kern="1200">
                          <a:solidFill>
                            <a:srgbClr val="000000"/>
                          </a:solidFill>
                          <a:latin typeface="+mn-lt"/>
                          <a:ea typeface="+mn-ea"/>
                          <a:cs typeface="+mn-cs"/>
                        </a:rPr>
                        <a:t>6-7 weeks</a:t>
                      </a:r>
                      <a:br>
                        <a:rPr lang="en-US" sz="1050" kern="1200">
                          <a:solidFill>
                            <a:srgbClr val="000000"/>
                          </a:solidFill>
                          <a:latin typeface="+mn-lt"/>
                          <a:ea typeface="+mn-ea"/>
                          <a:cs typeface="+mn-cs"/>
                        </a:rPr>
                      </a:br>
                      <a:br>
                        <a:rPr lang="en-US" sz="1050" kern="1200">
                          <a:solidFill>
                            <a:srgbClr val="000000"/>
                          </a:solidFill>
                          <a:latin typeface="+mn-lt"/>
                          <a:ea typeface="+mn-ea"/>
                          <a:cs typeface="+mn-cs"/>
                        </a:rPr>
                      </a:br>
                      <a:r>
                        <a:rPr lang="en-US" sz="1050" i="1" kern="1200">
                          <a:solidFill>
                            <a:srgbClr val="000000"/>
                          </a:solidFill>
                          <a:latin typeface="+mn-lt"/>
                          <a:ea typeface="+mn-ea"/>
                          <a:cs typeface="+mn-cs"/>
                        </a:rPr>
                        <a:t>+GitHub Copilot-style coding</a:t>
                      </a:r>
                    </a:p>
                  </a:txBody>
                  <a:tcPr marT="182880"/>
                </a:tc>
                <a:tc>
                  <a:txBody>
                    <a:bodyPr/>
                    <a:lstStyle/>
                    <a:p>
                      <a:pPr marL="0" marR="0" lvl="0" indent="0" algn="ctr" defTabSz="711200" rtl="0" eaLnBrk="1" fontAlgn="auto" latinLnBrk="0" hangingPunct="1">
                        <a:lnSpc>
                          <a:spcPct val="100000"/>
                        </a:lnSpc>
                        <a:spcBef>
                          <a:spcPts val="600"/>
                        </a:spcBef>
                        <a:spcAft>
                          <a:spcPts val="0"/>
                        </a:spcAft>
                        <a:buClrTx/>
                        <a:buSzTx/>
                        <a:buFontTx/>
                        <a:buNone/>
                        <a:tabLst/>
                        <a:defRPr/>
                      </a:pPr>
                      <a:r>
                        <a:rPr lang="en-US" sz="1100" b="1" kern="1200">
                          <a:solidFill>
                            <a:srgbClr val="000000"/>
                          </a:solidFill>
                          <a:latin typeface="+mn-lt"/>
                          <a:ea typeface="+mn-ea"/>
                          <a:cs typeface="+mn-cs"/>
                        </a:rPr>
                        <a:t>9 week</a:t>
                      </a:r>
                      <a:br>
                        <a:rPr lang="en-US" sz="1050" kern="1200">
                          <a:solidFill>
                            <a:srgbClr val="000000"/>
                          </a:solidFill>
                          <a:latin typeface="+mn-lt"/>
                          <a:ea typeface="+mn-ea"/>
                          <a:cs typeface="+mn-cs"/>
                        </a:rPr>
                      </a:br>
                      <a:br>
                        <a:rPr lang="en-US" sz="1050" kern="1200">
                          <a:solidFill>
                            <a:srgbClr val="000000"/>
                          </a:solidFill>
                          <a:latin typeface="+mn-lt"/>
                          <a:ea typeface="+mn-ea"/>
                          <a:cs typeface="+mn-cs"/>
                        </a:rPr>
                      </a:br>
                      <a:r>
                        <a:rPr lang="en-US" sz="1050" i="1" kern="1200">
                          <a:solidFill>
                            <a:srgbClr val="000000"/>
                          </a:solidFill>
                          <a:latin typeface="+mn-lt"/>
                          <a:ea typeface="+mn-ea"/>
                          <a:cs typeface="+mn-cs"/>
                        </a:rPr>
                        <a:t>+Partial </a:t>
                      </a:r>
                      <a:r>
                        <a:rPr lang="en-US" sz="1050" i="1" kern="1200" err="1">
                          <a:solidFill>
                            <a:srgbClr val="000000"/>
                          </a:solidFill>
                          <a:latin typeface="+mn-lt"/>
                          <a:ea typeface="+mn-ea"/>
                          <a:cs typeface="+mn-cs"/>
                        </a:rPr>
                        <a:t>codegen</a:t>
                      </a:r>
                      <a:r>
                        <a:rPr lang="en-US" sz="1050" i="1" kern="1200">
                          <a:solidFill>
                            <a:srgbClr val="000000"/>
                          </a:solidFill>
                          <a:latin typeface="+mn-lt"/>
                          <a:ea typeface="+mn-ea"/>
                          <a:cs typeface="+mn-cs"/>
                        </a:rPr>
                        <a:t> assist</a:t>
                      </a:r>
                    </a:p>
                  </a:txBody>
                  <a:tcPr marT="182880"/>
                </a:tc>
                <a:tc>
                  <a:txBody>
                    <a:bodyPr/>
                    <a:lstStyle/>
                    <a:p>
                      <a:pPr marL="0" indent="0" algn="ctr">
                        <a:spcBef>
                          <a:spcPts val="600"/>
                        </a:spcBef>
                        <a:buNone/>
                      </a:pPr>
                      <a:r>
                        <a:rPr lang="en-US" sz="1100" b="1" kern="1200">
                          <a:solidFill>
                            <a:srgbClr val="000000"/>
                          </a:solidFill>
                          <a:latin typeface="+mn-lt"/>
                          <a:ea typeface="+mn-ea"/>
                          <a:cs typeface="+mn-cs"/>
                        </a:rPr>
                        <a:t>4 weeks</a:t>
                      </a:r>
                      <a:br>
                        <a:rPr lang="en-US" sz="1050">
                          <a:latin typeface="+mj-lt"/>
                        </a:rPr>
                      </a:br>
                      <a:br>
                        <a:rPr lang="en-US" sz="1050">
                          <a:latin typeface="+mj-lt"/>
                        </a:rPr>
                      </a:br>
                      <a:r>
                        <a:rPr lang="en-US" sz="1050" i="1">
                          <a:latin typeface="+mj-lt"/>
                        </a:rPr>
                        <a:t>+Boilerplate scaffolds</a:t>
                      </a:r>
                    </a:p>
                  </a:txBody>
                  <a:tcPr marT="182880"/>
                </a:tc>
                <a:tc>
                  <a:txBody>
                    <a:bodyPr/>
                    <a:lstStyle/>
                    <a:p>
                      <a:pPr marL="0" indent="0" algn="ctr">
                        <a:spcBef>
                          <a:spcPts val="600"/>
                        </a:spcBef>
                        <a:buNone/>
                      </a:pPr>
                      <a:r>
                        <a:rPr lang="en-US" sz="1100" b="1" kern="1200">
                          <a:solidFill>
                            <a:srgbClr val="000000"/>
                          </a:solidFill>
                          <a:latin typeface="+mn-lt"/>
                          <a:ea typeface="+mn-ea"/>
                          <a:cs typeface="+mn-cs"/>
                        </a:rPr>
                        <a:t>5 weeks</a:t>
                      </a:r>
                      <a:br>
                        <a:rPr lang="en-US" sz="1050">
                          <a:latin typeface="+mj-lt"/>
                        </a:rPr>
                      </a:br>
                      <a:br>
                        <a:rPr lang="en-US" sz="1050">
                          <a:latin typeface="+mj-lt"/>
                        </a:rPr>
                      </a:br>
                      <a:r>
                        <a:rPr lang="en-US" sz="1050" i="1">
                          <a:latin typeface="+mj-lt"/>
                        </a:rPr>
                        <a:t>+AI test scripts, partial self-fixing suggestions</a:t>
                      </a:r>
                    </a:p>
                  </a:txBody>
                  <a:tcPr marT="182880"/>
                </a:tc>
                <a:tc>
                  <a:txBody>
                    <a:bodyPr/>
                    <a:lstStyle/>
                    <a:p>
                      <a:pPr marL="0" marR="0" lvl="0" indent="0" algn="ctr" defTabSz="711200" rtl="0" eaLnBrk="1" fontAlgn="auto" latinLnBrk="0" hangingPunct="1">
                        <a:lnSpc>
                          <a:spcPct val="100000"/>
                        </a:lnSpc>
                        <a:spcBef>
                          <a:spcPts val="600"/>
                        </a:spcBef>
                        <a:spcAft>
                          <a:spcPts val="0"/>
                        </a:spcAft>
                        <a:buClrTx/>
                        <a:buSzTx/>
                        <a:buNone/>
                        <a:tabLst/>
                        <a:defRPr/>
                      </a:pPr>
                      <a:r>
                        <a:rPr lang="en-US" sz="1100" b="1" kern="1200">
                          <a:solidFill>
                            <a:srgbClr val="000000"/>
                          </a:solidFill>
                          <a:latin typeface="+mn-lt"/>
                          <a:ea typeface="+mn-ea"/>
                          <a:cs typeface="+mn-cs"/>
                        </a:rPr>
                        <a:t>1-2 weeks</a:t>
                      </a:r>
                      <a:br>
                        <a:rPr lang="en-US" sz="1050" kern="1200">
                          <a:solidFill>
                            <a:srgbClr val="000000"/>
                          </a:solidFill>
                          <a:latin typeface="+mn-lt"/>
                          <a:ea typeface="+mn-ea"/>
                          <a:cs typeface="+mn-cs"/>
                        </a:rPr>
                      </a:br>
                      <a:br>
                        <a:rPr lang="en-US" sz="1050" b="0" i="0" u="none" strike="noStrike" kern="1200">
                          <a:solidFill>
                            <a:srgbClr val="000000"/>
                          </a:solidFill>
                          <a:effectLst/>
                          <a:latin typeface="+mn-lt"/>
                          <a:ea typeface="+mn-ea"/>
                          <a:cs typeface="+mn-cs"/>
                        </a:rPr>
                      </a:br>
                      <a:r>
                        <a:rPr lang="en-US" sz="1050" b="0" i="1" u="none" strike="noStrike" kern="1200">
                          <a:solidFill>
                            <a:srgbClr val="000000"/>
                          </a:solidFill>
                          <a:effectLst/>
                          <a:latin typeface="+mn-lt"/>
                          <a:ea typeface="+mn-ea"/>
                          <a:cs typeface="+mn-cs"/>
                        </a:rPr>
                        <a:t>+Scripted pipelines</a:t>
                      </a:r>
                      <a:endParaRPr lang="en-US" sz="1050" kern="1200">
                        <a:solidFill>
                          <a:srgbClr val="000000"/>
                        </a:solidFill>
                        <a:latin typeface="+mn-lt"/>
                        <a:ea typeface="+mn-ea"/>
                        <a:cs typeface="+mn-cs"/>
                      </a:endParaRPr>
                    </a:p>
                  </a:txBody>
                  <a:tcPr marT="182880"/>
                </a:tc>
                <a:tc>
                  <a:txBody>
                    <a:bodyPr/>
                    <a:lstStyle/>
                    <a:p>
                      <a:pPr marL="0" marR="0" lvl="0" indent="0" algn="ctr" defTabSz="711200" rtl="0" eaLnBrk="1" fontAlgn="auto" latinLnBrk="0" hangingPunct="1">
                        <a:lnSpc>
                          <a:spcPct val="100000"/>
                        </a:lnSpc>
                        <a:spcBef>
                          <a:spcPts val="600"/>
                        </a:spcBef>
                        <a:spcAft>
                          <a:spcPts val="0"/>
                        </a:spcAft>
                        <a:buClrTx/>
                        <a:buSzTx/>
                        <a:buNone/>
                        <a:tabLst/>
                        <a:defRPr/>
                      </a:pPr>
                      <a:r>
                        <a:rPr lang="en-US" sz="1050" kern="1200">
                          <a:solidFill>
                            <a:srgbClr val="000000"/>
                          </a:solidFill>
                          <a:latin typeface="+mn-lt"/>
                          <a:ea typeface="+mn-ea"/>
                          <a:cs typeface="+mn-cs"/>
                        </a:rPr>
                        <a:t>Lighter load</a:t>
                      </a:r>
                      <a:br>
                        <a:rPr lang="en-US" sz="1050" kern="1200">
                          <a:solidFill>
                            <a:srgbClr val="000000"/>
                          </a:solidFill>
                          <a:latin typeface="+mn-lt"/>
                          <a:ea typeface="+mn-ea"/>
                          <a:cs typeface="+mn-cs"/>
                        </a:rPr>
                      </a:br>
                      <a:br>
                        <a:rPr lang="en-US" sz="1050" kern="1200">
                          <a:solidFill>
                            <a:srgbClr val="000000"/>
                          </a:solidFill>
                          <a:latin typeface="+mn-lt"/>
                          <a:ea typeface="+mn-ea"/>
                          <a:cs typeface="+mn-cs"/>
                        </a:rPr>
                      </a:br>
                      <a:r>
                        <a:rPr lang="en-US" sz="1050" i="1" kern="1200">
                          <a:solidFill>
                            <a:srgbClr val="000000"/>
                          </a:solidFill>
                          <a:latin typeface="+mn-lt"/>
                          <a:ea typeface="+mn-ea"/>
                          <a:cs typeface="+mn-cs"/>
                        </a:rPr>
                        <a:t>+AI bug triage</a:t>
                      </a:r>
                    </a:p>
                  </a:txBody>
                  <a:tcPr marT="182880"/>
                </a:tc>
                <a:tc>
                  <a:txBody>
                    <a:bodyPr/>
                    <a:lstStyle/>
                    <a:p>
                      <a:pPr marL="0" marR="0" lvl="0" indent="0" algn="ctr" defTabSz="711200" rtl="0" eaLnBrk="1" fontAlgn="auto" latinLnBrk="0" hangingPunct="1">
                        <a:lnSpc>
                          <a:spcPct val="100000"/>
                        </a:lnSpc>
                        <a:spcBef>
                          <a:spcPts val="600"/>
                        </a:spcBef>
                        <a:spcAft>
                          <a:spcPts val="0"/>
                        </a:spcAft>
                        <a:buClrTx/>
                        <a:buSzTx/>
                        <a:buNone/>
                        <a:tabLst/>
                        <a:defRPr/>
                      </a:pPr>
                      <a:r>
                        <a:rPr lang="en-US" sz="1200" b="1" kern="1200">
                          <a:solidFill>
                            <a:srgbClr val="000000"/>
                          </a:solidFill>
                          <a:latin typeface="+mn-lt"/>
                          <a:ea typeface="+mn-ea"/>
                          <a:cs typeface="+mn-cs"/>
                        </a:rPr>
                        <a:t>~8-9 months</a:t>
                      </a:r>
                      <a:br>
                        <a:rPr lang="en-US" sz="1200" b="1" kern="1200">
                          <a:solidFill>
                            <a:srgbClr val="000000"/>
                          </a:solidFill>
                          <a:latin typeface="+mn-lt"/>
                          <a:ea typeface="+mn-ea"/>
                          <a:cs typeface="+mn-cs"/>
                        </a:rPr>
                      </a:br>
                      <a:r>
                        <a:rPr lang="en-US" sz="1200" b="1" kern="1200">
                          <a:solidFill>
                            <a:srgbClr val="000000"/>
                          </a:solidFill>
                          <a:latin typeface="+mn-lt"/>
                          <a:ea typeface="+mn-ea"/>
                          <a:cs typeface="+mn-cs"/>
                        </a:rPr>
                        <a:t>~5-7 people</a:t>
                      </a:r>
                    </a:p>
                  </a:txBody>
                  <a:tcPr marT="182880"/>
                </a:tc>
                <a:extLst>
                  <a:ext uri="{0D108BD9-81ED-4DB2-BD59-A6C34878D82A}">
                    <a16:rowId xmlns:a16="http://schemas.microsoft.com/office/drawing/2014/main" val="685388407"/>
                  </a:ext>
                </a:extLst>
              </a:tr>
              <a:tr h="1011909">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kumimoji="0" lang="en-US" sz="1200" b="1" i="1" u="none" strike="noStrike" kern="1200" cap="none" spc="0" normalizeH="0" baseline="0" noProof="0">
                          <a:ln>
                            <a:noFill/>
                          </a:ln>
                          <a:solidFill>
                            <a:srgbClr val="000000"/>
                          </a:solidFill>
                          <a:effectLst/>
                          <a:uLnTx/>
                          <a:uFillTx/>
                          <a:latin typeface="+mn-lt"/>
                          <a:ea typeface="+mn-ea"/>
                          <a:cs typeface="+mn-cs"/>
                        </a:rPr>
                        <a:t>Timeline &amp; Resourcing </a:t>
                      </a:r>
                      <a:br>
                        <a:rPr kumimoji="0" lang="en-US" sz="1200" b="1" i="1" u="none" strike="noStrike" kern="1200" cap="none" spc="0" normalizeH="0" baseline="0" noProof="0">
                          <a:ln>
                            <a:noFill/>
                          </a:ln>
                          <a:solidFill>
                            <a:srgbClr val="000000"/>
                          </a:solidFill>
                          <a:effectLst/>
                          <a:uLnTx/>
                          <a:uFillTx/>
                          <a:latin typeface="+mn-lt"/>
                          <a:ea typeface="+mn-ea"/>
                          <a:cs typeface="+mn-cs"/>
                        </a:rPr>
                      </a:br>
                      <a:r>
                        <a:rPr kumimoji="0" lang="en-US" sz="1200" b="1" i="1" u="none" strike="noStrike" kern="1200" cap="none" spc="0" normalizeH="0" baseline="0" noProof="0">
                          <a:ln>
                            <a:noFill/>
                          </a:ln>
                          <a:solidFill>
                            <a:srgbClr val="000000"/>
                          </a:solidFill>
                          <a:effectLst/>
                          <a:uLnTx/>
                          <a:uFillTx/>
                          <a:latin typeface="+mn-lt"/>
                          <a:ea typeface="+mn-ea"/>
                          <a:cs typeface="+mn-cs"/>
                        </a:rPr>
                        <a:t>(with AI </a:t>
                      </a:r>
                      <a:br>
                        <a:rPr kumimoji="0" lang="en-US" sz="1200" b="1" i="1" u="none" strike="noStrike" kern="1200" cap="none" spc="0" normalizeH="0" baseline="0" noProof="0">
                          <a:ln>
                            <a:noFill/>
                          </a:ln>
                          <a:solidFill>
                            <a:srgbClr val="000000"/>
                          </a:solidFill>
                          <a:effectLst/>
                          <a:uLnTx/>
                          <a:uFillTx/>
                          <a:latin typeface="+mn-lt"/>
                          <a:ea typeface="+mn-ea"/>
                          <a:cs typeface="+mn-cs"/>
                        </a:rPr>
                      </a:br>
                      <a:r>
                        <a:rPr kumimoji="0" lang="en-US" sz="1200" b="1" i="1" u="none" strike="noStrike" kern="1200" cap="none" spc="0" normalizeH="0" baseline="0" noProof="0">
                          <a:ln>
                            <a:noFill/>
                          </a:ln>
                          <a:solidFill>
                            <a:srgbClr val="000000"/>
                          </a:solidFill>
                          <a:effectLst/>
                          <a:uLnTx/>
                          <a:uFillTx/>
                          <a:latin typeface="+mn-lt"/>
                          <a:ea typeface="+mn-ea"/>
                          <a:cs typeface="+mn-cs"/>
                        </a:rPr>
                        <a:t>in 2-3 years)</a:t>
                      </a:r>
                    </a:p>
                  </a:txBody>
                  <a:tcPr marT="182880"/>
                </a:tc>
                <a:tc>
                  <a:txBody>
                    <a:bodyPr/>
                    <a:lstStyle/>
                    <a:p>
                      <a:pPr marL="0" indent="0" algn="ctr">
                        <a:spcBef>
                          <a:spcPts val="600"/>
                        </a:spcBef>
                        <a:buNone/>
                      </a:pPr>
                      <a:r>
                        <a:rPr lang="en-US" sz="1100" b="1">
                          <a:latin typeface="+mj-lt"/>
                        </a:rPr>
                        <a:t>2-4 weeks</a:t>
                      </a:r>
                      <a:br>
                        <a:rPr lang="en-US" sz="1050">
                          <a:latin typeface="+mj-lt"/>
                        </a:rPr>
                      </a:br>
                      <a:br>
                        <a:rPr lang="en-US" sz="1050">
                          <a:latin typeface="+mj-lt"/>
                        </a:rPr>
                      </a:br>
                      <a:r>
                        <a:rPr lang="en-US" sz="1050" i="1">
                          <a:latin typeface="+mj-lt"/>
                        </a:rPr>
                        <a:t>+Conversational AI agent synthesis</a:t>
                      </a:r>
                    </a:p>
                  </a:txBody>
                  <a:tcPr marT="182880"/>
                </a:tc>
                <a:tc>
                  <a:txBody>
                    <a:bodyPr/>
                    <a:lstStyle/>
                    <a:p>
                      <a:pPr marL="0" marR="0" lvl="0" indent="0" algn="ctr" defTabSz="711200" rtl="0" eaLnBrk="1" fontAlgn="auto" latinLnBrk="0" hangingPunct="1">
                        <a:lnSpc>
                          <a:spcPct val="100000"/>
                        </a:lnSpc>
                        <a:spcBef>
                          <a:spcPts val="600"/>
                        </a:spcBef>
                        <a:spcAft>
                          <a:spcPts val="0"/>
                        </a:spcAft>
                        <a:buClrTx/>
                        <a:buSzTx/>
                        <a:buFontTx/>
                        <a:buNone/>
                        <a:tabLst/>
                        <a:defRPr/>
                      </a:pPr>
                      <a:r>
                        <a:rPr lang="en-US" sz="1100" b="1" kern="1200">
                          <a:solidFill>
                            <a:schemeClr val="dk1"/>
                          </a:solidFill>
                          <a:latin typeface="+mn-lt"/>
                          <a:ea typeface="+mn-ea"/>
                          <a:cs typeface="+mn-cs"/>
                        </a:rPr>
                        <a:t>2 weeks</a:t>
                      </a:r>
                      <a:br>
                        <a:rPr lang="en-US" sz="1050" kern="1200">
                          <a:solidFill>
                            <a:schemeClr val="dk1"/>
                          </a:solidFill>
                          <a:latin typeface="+mn-lt"/>
                          <a:ea typeface="+mn-ea"/>
                          <a:cs typeface="+mn-cs"/>
                        </a:rPr>
                      </a:br>
                      <a:br>
                        <a:rPr lang="en-US" sz="1050" i="1" kern="1200">
                          <a:solidFill>
                            <a:schemeClr val="dk1"/>
                          </a:solidFill>
                          <a:latin typeface="+mn-lt"/>
                          <a:ea typeface="+mn-ea"/>
                          <a:cs typeface="+mn-cs"/>
                        </a:rPr>
                      </a:br>
                      <a:r>
                        <a:rPr lang="en-US" sz="1050" i="1" kern="1200">
                          <a:solidFill>
                            <a:schemeClr val="dk1"/>
                          </a:solidFill>
                          <a:latin typeface="+mn-lt"/>
                          <a:ea typeface="+mn-ea"/>
                          <a:cs typeface="+mn-cs"/>
                        </a:rPr>
                        <a:t>+Prompt-to-prototype</a:t>
                      </a:r>
                    </a:p>
                  </a:txBody>
                  <a:tcPr marT="182880"/>
                </a:tc>
                <a:tc>
                  <a:txBody>
                    <a:bodyPr/>
                    <a:lstStyle/>
                    <a:p>
                      <a:pPr marL="0" indent="0" algn="ctr">
                        <a:spcBef>
                          <a:spcPts val="600"/>
                        </a:spcBef>
                        <a:buNone/>
                      </a:pPr>
                      <a:r>
                        <a:rPr lang="en-US" sz="1100" b="1" kern="1200">
                          <a:solidFill>
                            <a:srgbClr val="000000"/>
                          </a:solidFill>
                          <a:latin typeface="+mn-lt"/>
                          <a:ea typeface="+mn-ea"/>
                          <a:cs typeface="+mn-cs"/>
                        </a:rPr>
                        <a:t>3 weeks</a:t>
                      </a:r>
                      <a:br>
                        <a:rPr lang="en-US" sz="1050" kern="1200">
                          <a:solidFill>
                            <a:srgbClr val="000000"/>
                          </a:solidFill>
                          <a:latin typeface="+mn-lt"/>
                          <a:ea typeface="+mn-ea"/>
                          <a:cs typeface="+mn-cs"/>
                        </a:rPr>
                      </a:br>
                      <a:br>
                        <a:rPr lang="en-US" sz="1050" kern="1200">
                          <a:solidFill>
                            <a:srgbClr val="000000"/>
                          </a:solidFill>
                          <a:latin typeface="+mn-lt"/>
                          <a:ea typeface="+mn-ea"/>
                          <a:cs typeface="+mn-cs"/>
                        </a:rPr>
                      </a:br>
                      <a:r>
                        <a:rPr lang="en-US" sz="1050" i="1" kern="1200">
                          <a:solidFill>
                            <a:srgbClr val="000000"/>
                          </a:solidFill>
                          <a:latin typeface="+mn-lt"/>
                          <a:ea typeface="+mn-ea"/>
                          <a:cs typeface="+mn-cs"/>
                        </a:rPr>
                        <a:t>+Design-to-code</a:t>
                      </a:r>
                      <a:endParaRPr lang="en-US" sz="1050" kern="1200">
                        <a:solidFill>
                          <a:srgbClr val="000000"/>
                        </a:solidFill>
                        <a:latin typeface="+mn-lt"/>
                        <a:ea typeface="+mn-ea"/>
                        <a:cs typeface="+mn-cs"/>
                      </a:endParaRPr>
                    </a:p>
                  </a:txBody>
                  <a:tcPr marT="182880"/>
                </a:tc>
                <a:tc>
                  <a:txBody>
                    <a:bodyPr/>
                    <a:lstStyle/>
                    <a:p>
                      <a:pPr marL="0" indent="0" algn="ctr">
                        <a:spcBef>
                          <a:spcPts val="600"/>
                        </a:spcBef>
                        <a:buNone/>
                      </a:pPr>
                      <a:r>
                        <a:rPr lang="en-US" sz="1100" b="1" kern="1200">
                          <a:solidFill>
                            <a:srgbClr val="000000"/>
                          </a:solidFill>
                          <a:latin typeface="+mn-lt"/>
                          <a:ea typeface="+mn-ea"/>
                          <a:cs typeface="+mn-cs"/>
                        </a:rPr>
                        <a:t>3-4 weeks</a:t>
                      </a:r>
                      <a:br>
                        <a:rPr lang="en-US" sz="1050" kern="1200">
                          <a:solidFill>
                            <a:srgbClr val="000000"/>
                          </a:solidFill>
                          <a:latin typeface="+mn-lt"/>
                          <a:ea typeface="+mn-ea"/>
                          <a:cs typeface="+mn-cs"/>
                        </a:rPr>
                      </a:br>
                      <a:br>
                        <a:rPr lang="en-US" sz="1050" kern="1200">
                          <a:solidFill>
                            <a:srgbClr val="000000"/>
                          </a:solidFill>
                          <a:latin typeface="+mn-lt"/>
                          <a:ea typeface="+mn-ea"/>
                          <a:cs typeface="+mn-cs"/>
                        </a:rPr>
                      </a:br>
                      <a:r>
                        <a:rPr lang="en-US" sz="1050" kern="1200">
                          <a:solidFill>
                            <a:srgbClr val="000000"/>
                          </a:solidFill>
                          <a:latin typeface="+mn-lt"/>
                          <a:ea typeface="+mn-ea"/>
                          <a:cs typeface="+mn-cs"/>
                        </a:rPr>
                        <a:t> </a:t>
                      </a:r>
                      <a:r>
                        <a:rPr lang="en-US" sz="1050" i="1" kern="1200">
                          <a:solidFill>
                            <a:srgbClr val="000000"/>
                          </a:solidFill>
                          <a:latin typeface="+mn-lt"/>
                          <a:ea typeface="+mn-ea"/>
                          <a:cs typeface="+mn-cs"/>
                        </a:rPr>
                        <a:t>+Standardized backend API templates</a:t>
                      </a:r>
                      <a:endParaRPr lang="en-US" sz="1050" kern="1200">
                        <a:solidFill>
                          <a:srgbClr val="000000"/>
                        </a:solidFill>
                        <a:latin typeface="+mn-lt"/>
                        <a:ea typeface="+mn-ea"/>
                        <a:cs typeface="+mn-cs"/>
                      </a:endParaRPr>
                    </a:p>
                  </a:txBody>
                  <a:tcPr marT="182880"/>
                </a:tc>
                <a:tc>
                  <a:txBody>
                    <a:bodyPr/>
                    <a:lstStyle/>
                    <a:p>
                      <a:pPr marL="0" indent="0" algn="ctr">
                        <a:spcBef>
                          <a:spcPts val="600"/>
                        </a:spcBef>
                        <a:buNone/>
                      </a:pPr>
                      <a:r>
                        <a:rPr lang="en-US" sz="1100" b="1" kern="1200">
                          <a:solidFill>
                            <a:srgbClr val="000000"/>
                          </a:solidFill>
                          <a:latin typeface="+mn-lt"/>
                          <a:ea typeface="+mn-ea"/>
                          <a:cs typeface="+mn-cs"/>
                        </a:rPr>
                        <a:t>2-4 weeks</a:t>
                      </a:r>
                      <a:br>
                        <a:rPr lang="en-US" sz="1050">
                          <a:latin typeface="+mj-lt"/>
                        </a:rPr>
                      </a:br>
                      <a:br>
                        <a:rPr lang="en-US" sz="1050">
                          <a:latin typeface="+mj-lt"/>
                        </a:rPr>
                      </a:br>
                      <a:r>
                        <a:rPr lang="en-US" sz="1050" i="1">
                          <a:latin typeface="+mj-lt"/>
                        </a:rPr>
                        <a:t>+Auto integration</a:t>
                      </a:r>
                    </a:p>
                  </a:txBody>
                  <a:tcPr marT="182880"/>
                </a:tc>
                <a:tc>
                  <a:txBody>
                    <a:bodyPr/>
                    <a:lstStyle/>
                    <a:p>
                      <a:pPr marL="0" indent="0" algn="ctr">
                        <a:spcBef>
                          <a:spcPts val="600"/>
                        </a:spcBef>
                        <a:buNone/>
                      </a:pPr>
                      <a:r>
                        <a:rPr lang="en-US" sz="1100" b="1" kern="1200">
                          <a:solidFill>
                            <a:srgbClr val="000000"/>
                          </a:solidFill>
                          <a:latin typeface="+mn-lt"/>
                          <a:ea typeface="+mn-ea"/>
                          <a:cs typeface="+mn-cs"/>
                        </a:rPr>
                        <a:t>2 weeks</a:t>
                      </a:r>
                      <a:br>
                        <a:rPr lang="en-US" sz="1050">
                          <a:latin typeface="+mj-lt"/>
                        </a:rPr>
                      </a:br>
                      <a:br>
                        <a:rPr lang="en-US" sz="1050">
                          <a:latin typeface="+mj-lt"/>
                        </a:rPr>
                      </a:br>
                      <a:r>
                        <a:rPr lang="en-US" sz="1050" i="1">
                          <a:latin typeface="+mj-lt"/>
                        </a:rPr>
                        <a:t>+Self-written tests and auto-fixes</a:t>
                      </a:r>
                    </a:p>
                  </a:txBody>
                  <a:tcPr marT="182880"/>
                </a:tc>
                <a:tc>
                  <a:txBody>
                    <a:bodyPr/>
                    <a:lstStyle/>
                    <a:p>
                      <a:pPr marL="0" indent="0" algn="ctr">
                        <a:spcBef>
                          <a:spcPts val="600"/>
                        </a:spcBef>
                        <a:buNone/>
                      </a:pPr>
                      <a:r>
                        <a:rPr lang="en-US" sz="1100" b="1" kern="1200">
                          <a:solidFill>
                            <a:srgbClr val="000000"/>
                          </a:solidFill>
                          <a:latin typeface="+mn-lt"/>
                          <a:ea typeface="+mn-ea"/>
                          <a:cs typeface="+mn-cs"/>
                        </a:rPr>
                        <a:t>1 week</a:t>
                      </a:r>
                      <a:br>
                        <a:rPr lang="en-US" sz="1050" kern="1200">
                          <a:solidFill>
                            <a:srgbClr val="000000"/>
                          </a:solidFill>
                          <a:latin typeface="+mn-lt"/>
                          <a:ea typeface="+mn-ea"/>
                          <a:cs typeface="+mn-cs"/>
                        </a:rPr>
                      </a:br>
                      <a:br>
                        <a:rPr lang="en-US" sz="1050" kern="1200">
                          <a:solidFill>
                            <a:srgbClr val="000000"/>
                          </a:solidFill>
                          <a:latin typeface="+mn-lt"/>
                          <a:ea typeface="+mn-ea"/>
                          <a:cs typeface="+mn-cs"/>
                        </a:rPr>
                      </a:br>
                      <a:r>
                        <a:rPr lang="en-US" sz="1050" i="1" kern="1200">
                          <a:solidFill>
                            <a:srgbClr val="000000"/>
                          </a:solidFill>
                          <a:latin typeface="+mn-lt"/>
                          <a:ea typeface="+mn-ea"/>
                          <a:cs typeface="+mn-cs"/>
                        </a:rPr>
                        <a:t>+</a:t>
                      </a:r>
                      <a:r>
                        <a:rPr lang="en-US" sz="1050" i="1" kern="1200" err="1">
                          <a:solidFill>
                            <a:schemeClr val="dk1"/>
                          </a:solidFill>
                          <a:latin typeface="+mn-lt"/>
                          <a:ea typeface="+mn-ea"/>
                          <a:cs typeface="+mn-cs"/>
                        </a:rPr>
                        <a:t>GitOps</a:t>
                      </a:r>
                      <a:r>
                        <a:rPr lang="en-US" sz="1050" i="1" kern="1200">
                          <a:solidFill>
                            <a:schemeClr val="dk1"/>
                          </a:solidFill>
                          <a:latin typeface="+mn-lt"/>
                          <a:ea typeface="+mn-ea"/>
                          <a:cs typeface="+mn-cs"/>
                        </a:rPr>
                        <a:t> bots &amp; fully automate CI/CD</a:t>
                      </a:r>
                    </a:p>
                  </a:txBody>
                  <a:tcPr marT="182880"/>
                </a:tc>
                <a:tc>
                  <a:txBody>
                    <a:bodyPr/>
                    <a:lstStyle/>
                    <a:p>
                      <a:pPr marL="0" marR="0" lvl="0" indent="0" algn="ctr" defTabSz="711200" rtl="0" eaLnBrk="1" fontAlgn="auto" latinLnBrk="0" hangingPunct="1">
                        <a:lnSpc>
                          <a:spcPct val="100000"/>
                        </a:lnSpc>
                        <a:spcBef>
                          <a:spcPts val="600"/>
                        </a:spcBef>
                        <a:spcAft>
                          <a:spcPts val="0"/>
                        </a:spcAft>
                        <a:buClrTx/>
                        <a:buSzTx/>
                        <a:buNone/>
                        <a:tabLst/>
                        <a:defRPr/>
                      </a:pPr>
                      <a:r>
                        <a:rPr lang="en-US" sz="1050" kern="1200">
                          <a:solidFill>
                            <a:srgbClr val="000000"/>
                          </a:solidFill>
                          <a:latin typeface="+mn-lt"/>
                          <a:ea typeface="+mn-ea"/>
                          <a:cs typeface="+mn-cs"/>
                        </a:rPr>
                        <a:t>Minimal</a:t>
                      </a:r>
                      <a:br>
                        <a:rPr lang="en-US" sz="1050" kern="1200">
                          <a:solidFill>
                            <a:srgbClr val="000000"/>
                          </a:solidFill>
                          <a:latin typeface="+mn-lt"/>
                          <a:ea typeface="+mn-ea"/>
                          <a:cs typeface="+mn-cs"/>
                        </a:rPr>
                      </a:br>
                      <a:br>
                        <a:rPr lang="en-US" sz="1050" kern="1200">
                          <a:solidFill>
                            <a:srgbClr val="000000"/>
                          </a:solidFill>
                          <a:latin typeface="+mn-lt"/>
                          <a:ea typeface="+mn-ea"/>
                          <a:cs typeface="+mn-cs"/>
                        </a:rPr>
                      </a:br>
                      <a:r>
                        <a:rPr lang="en-US" sz="1050" i="1" kern="1200">
                          <a:solidFill>
                            <a:srgbClr val="000000"/>
                          </a:solidFill>
                          <a:latin typeface="+mn-lt"/>
                          <a:ea typeface="+mn-ea"/>
                          <a:cs typeface="+mn-cs"/>
                        </a:rPr>
                        <a:t>+Self-healing code</a:t>
                      </a:r>
                    </a:p>
                  </a:txBody>
                  <a:tcPr marT="182880"/>
                </a:tc>
                <a:tc>
                  <a:txBody>
                    <a:bodyPr/>
                    <a:lstStyle/>
                    <a:p>
                      <a:pPr marL="0" marR="0" lvl="0" indent="0" algn="ctr" defTabSz="711200" rtl="0" eaLnBrk="1" fontAlgn="auto" latinLnBrk="0" hangingPunct="1">
                        <a:lnSpc>
                          <a:spcPct val="100000"/>
                        </a:lnSpc>
                        <a:spcBef>
                          <a:spcPts val="600"/>
                        </a:spcBef>
                        <a:spcAft>
                          <a:spcPts val="0"/>
                        </a:spcAft>
                        <a:buClrTx/>
                        <a:buSzTx/>
                        <a:buNone/>
                        <a:tabLst/>
                        <a:defRPr/>
                      </a:pPr>
                      <a:r>
                        <a:rPr lang="en-US" sz="1200" b="1" kern="1200">
                          <a:solidFill>
                            <a:srgbClr val="000000"/>
                          </a:solidFill>
                          <a:latin typeface="+mn-lt"/>
                          <a:ea typeface="+mn-ea"/>
                          <a:cs typeface="+mn-cs"/>
                        </a:rPr>
                        <a:t>~4-5 months</a:t>
                      </a:r>
                      <a:br>
                        <a:rPr lang="en-US" sz="1200" b="1" kern="1200">
                          <a:solidFill>
                            <a:srgbClr val="000000"/>
                          </a:solidFill>
                          <a:latin typeface="+mn-lt"/>
                          <a:ea typeface="+mn-ea"/>
                          <a:cs typeface="+mn-cs"/>
                        </a:rPr>
                      </a:br>
                      <a:r>
                        <a:rPr lang="en-US" sz="1200" b="1" kern="1200">
                          <a:solidFill>
                            <a:srgbClr val="000000"/>
                          </a:solidFill>
                          <a:latin typeface="+mn-lt"/>
                          <a:ea typeface="+mn-ea"/>
                          <a:cs typeface="+mn-cs"/>
                        </a:rPr>
                        <a:t>~3-5 people</a:t>
                      </a:r>
                    </a:p>
                  </a:txBody>
                  <a:tcPr marT="182880"/>
                </a:tc>
                <a:extLst>
                  <a:ext uri="{0D108BD9-81ED-4DB2-BD59-A6C34878D82A}">
                    <a16:rowId xmlns:a16="http://schemas.microsoft.com/office/drawing/2014/main" val="1785767205"/>
                  </a:ext>
                </a:extLst>
              </a:tr>
            </a:tbl>
          </a:graphicData>
        </a:graphic>
      </p:graphicFrame>
      <p:sp>
        <p:nvSpPr>
          <p:cNvPr id="5" name="btfpCallout855761">
            <a:extLst>
              <a:ext uri="{FF2B5EF4-FFF2-40B4-BE49-F238E27FC236}">
                <a16:creationId xmlns:a16="http://schemas.microsoft.com/office/drawing/2014/main" id="{9594A047-7732-B15E-7710-6772E6ACC0E2}"/>
              </a:ext>
            </a:extLst>
          </p:cNvPr>
          <p:cNvSpPr/>
          <p:nvPr/>
        </p:nvSpPr>
        <p:spPr bwMode="gray">
          <a:xfrm>
            <a:off x="10458453" y="5857712"/>
            <a:ext cx="1412879" cy="561722"/>
          </a:xfrm>
          <a:prstGeom prst="wedgeRectCallout">
            <a:avLst>
              <a:gd name="adj1" fmla="val -11657"/>
              <a:gd name="adj2" fmla="val -74696"/>
            </a:avLst>
          </a:prstGeom>
          <a:solidFill>
            <a:srgbClr val="FFFFFF"/>
          </a:solidFill>
          <a:ln w="1905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73" tIns="72073" rIns="72073" bIns="72073" numCol="1" spcCol="0" rtlCol="0" fromWordArt="0" anchor="ctr" anchorCtr="0" forceAA="0" compatLnSpc="1">
            <a:prstTxWarp prst="textNoShape">
              <a:avLst/>
            </a:prstTxWarp>
            <a:noAutofit/>
          </a:bodyPr>
          <a:lstStyle/>
          <a:p>
            <a:pPr marL="0" lvl="1" indent="0">
              <a:spcBef>
                <a:spcPts val="0"/>
              </a:spcBef>
              <a:buNone/>
            </a:pPr>
            <a:r>
              <a:rPr lang="en-US" sz="1000">
                <a:solidFill>
                  <a:srgbClr val="5C5C5C"/>
                </a:solidFill>
              </a:rPr>
              <a:t>AI accelerated delivery ~4x faster with less resourcing</a:t>
            </a:r>
          </a:p>
        </p:txBody>
      </p:sp>
      <p:grpSp>
        <p:nvGrpSpPr>
          <p:cNvPr id="6" name="btfpStatusSticker202161">
            <a:extLst>
              <a:ext uri="{FF2B5EF4-FFF2-40B4-BE49-F238E27FC236}">
                <a16:creationId xmlns:a16="http://schemas.microsoft.com/office/drawing/2014/main" id="{0C0FA345-78DD-FD6D-5B1A-A21C28242873}"/>
              </a:ext>
            </a:extLst>
          </p:cNvPr>
          <p:cNvGrpSpPr/>
          <p:nvPr>
            <p:custDataLst>
              <p:tags r:id="rId4"/>
            </p:custDataLst>
          </p:nvPr>
        </p:nvGrpSpPr>
        <p:grpSpPr>
          <a:xfrm>
            <a:off x="10066452" y="955344"/>
            <a:ext cx="1761444" cy="235611"/>
            <a:chOff x="-4287648" y="876300"/>
            <a:chExt cx="1761444" cy="235611"/>
          </a:xfrm>
        </p:grpSpPr>
        <p:sp>
          <p:nvSpPr>
            <p:cNvPr id="7" name="btfpStatusStickerText202161">
              <a:extLst>
                <a:ext uri="{FF2B5EF4-FFF2-40B4-BE49-F238E27FC236}">
                  <a16:creationId xmlns:a16="http://schemas.microsoft.com/office/drawing/2014/main" id="{EB4719F5-23AB-21A3-B157-267251D2AF05}"/>
                </a:ext>
              </a:extLst>
            </p:cNvPr>
            <p:cNvSpPr txBox="1"/>
            <p:nvPr/>
          </p:nvSpPr>
          <p:spPr bwMode="gray">
            <a:xfrm>
              <a:off x="-4287648"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8" name="btfpStatusStickerLine202161">
              <a:extLst>
                <a:ext uri="{FF2B5EF4-FFF2-40B4-BE49-F238E27FC236}">
                  <a16:creationId xmlns:a16="http://schemas.microsoft.com/office/drawing/2014/main" id="{52DD3CCF-DE16-F439-10DA-1C1BE9D99469}"/>
                </a:ext>
              </a:extLst>
            </p:cNvPr>
            <p:cNvCxnSpPr>
              <a:cxnSpLocks/>
            </p:cNvCxnSpPr>
            <p:nvPr/>
          </p:nvCxnSpPr>
          <p:spPr bwMode="gray">
            <a:xfrm rot="720000">
              <a:off x="-4287648"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9" name="btfpNotesBox746443">
            <a:extLst>
              <a:ext uri="{FF2B5EF4-FFF2-40B4-BE49-F238E27FC236}">
                <a16:creationId xmlns:a16="http://schemas.microsoft.com/office/drawing/2014/main" id="{472600B0-1840-ADB6-B47F-C665DE3FA8BC}"/>
              </a:ext>
            </a:extLst>
          </p:cNvPr>
          <p:cNvSpPr txBox="1"/>
          <p:nvPr>
            <p:custDataLst>
              <p:tags r:id="rId5"/>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Source: Lit search, </a:t>
            </a:r>
            <a:r>
              <a:rPr kumimoji="0" lang="en-US" sz="800" b="0" i="0" u="none" strike="noStrike" kern="1200" cap="none" spc="0" normalizeH="0" baseline="0" noProof="0">
                <a:ln>
                  <a:noFill/>
                </a:ln>
                <a:solidFill>
                  <a:srgbClr val="000000"/>
                </a:solidFill>
                <a:effectLst/>
                <a:uLnTx/>
                <a:uFillTx/>
                <a:latin typeface="Arial"/>
                <a:ea typeface="+mn-ea"/>
                <a:cs typeface="+mn-cs"/>
              </a:rPr>
              <a:t>Bain expertise</a:t>
            </a:r>
            <a:endParaRPr lang="en-US" sz="800">
              <a:solidFill>
                <a:srgbClr val="000000"/>
              </a:solidFill>
            </a:endParaRPr>
          </a:p>
        </p:txBody>
      </p:sp>
      <p:grpSp>
        <p:nvGrpSpPr>
          <p:cNvPr id="11" name="btfpRunningAgenda1Level548433">
            <a:extLst>
              <a:ext uri="{FF2B5EF4-FFF2-40B4-BE49-F238E27FC236}">
                <a16:creationId xmlns:a16="http://schemas.microsoft.com/office/drawing/2014/main" id="{C75A5274-717F-E6F0-A91C-F6E0F8CADAF2}"/>
              </a:ext>
            </a:extLst>
          </p:cNvPr>
          <p:cNvGrpSpPr/>
          <p:nvPr>
            <p:custDataLst>
              <p:tags r:id="rId6"/>
            </p:custDataLst>
          </p:nvPr>
        </p:nvGrpSpPr>
        <p:grpSpPr>
          <a:xfrm>
            <a:off x="0" y="944429"/>
            <a:ext cx="4386101" cy="257442"/>
            <a:chOff x="0" y="876300"/>
            <a:chExt cx="4386101" cy="257442"/>
          </a:xfrm>
        </p:grpSpPr>
        <p:sp>
          <p:nvSpPr>
            <p:cNvPr id="12" name="btfpRunningAgenda1LevelBarLeft548433">
              <a:extLst>
                <a:ext uri="{FF2B5EF4-FFF2-40B4-BE49-F238E27FC236}">
                  <a16:creationId xmlns:a16="http://schemas.microsoft.com/office/drawing/2014/main" id="{A22D5900-2B39-A1CC-C9FF-A9A5DF6BA018}"/>
                </a:ext>
              </a:extLst>
            </p:cNvPr>
            <p:cNvSpPr/>
            <p:nvPr/>
          </p:nvSpPr>
          <p:spPr bwMode="gray">
            <a:xfrm>
              <a:off x="0" y="876300"/>
              <a:ext cx="4386101" cy="257442"/>
            </a:xfrm>
            <a:custGeom>
              <a:avLst/>
              <a:gdLst>
                <a:gd name="connsiteX0" fmla="*/ 883475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883475 w 1816204"/>
                <a:gd name="connsiteY0" fmla="*/ 0 h 257442"/>
                <a:gd name="connsiteX1" fmla="*/ 828755 w 1816204"/>
                <a:gd name="connsiteY1" fmla="*/ 257442 h 257442"/>
                <a:gd name="connsiteX2" fmla="*/ 1816204 w 1816204"/>
                <a:gd name="connsiteY2" fmla="*/ 257442 h 257442"/>
                <a:gd name="connsiteX3" fmla="*/ 0 w 1816204"/>
                <a:gd name="connsiteY3" fmla="*/ 257442 h 257442"/>
                <a:gd name="connsiteX0" fmla="*/ 883475 w 883475"/>
                <a:gd name="connsiteY0" fmla="*/ 0 h 257442"/>
                <a:gd name="connsiteX1" fmla="*/ 828755 w 883475"/>
                <a:gd name="connsiteY1" fmla="*/ 257442 h 257442"/>
                <a:gd name="connsiteX2" fmla="*/ 1 w 883475"/>
                <a:gd name="connsiteY2" fmla="*/ 257442 h 257442"/>
                <a:gd name="connsiteX3" fmla="*/ 0 w 883475"/>
                <a:gd name="connsiteY3" fmla="*/ 257442 h 257442"/>
                <a:gd name="connsiteX0" fmla="*/ 883474 w 883474"/>
                <a:gd name="connsiteY0" fmla="*/ 0 h 257442"/>
                <a:gd name="connsiteX1" fmla="*/ 828754 w 883474"/>
                <a:gd name="connsiteY1" fmla="*/ 257442 h 257442"/>
                <a:gd name="connsiteX2" fmla="*/ 0 w 883474"/>
                <a:gd name="connsiteY2" fmla="*/ 257442 h 257442"/>
                <a:gd name="connsiteX3" fmla="*/ 1 w 883474"/>
                <a:gd name="connsiteY3" fmla="*/ 0 h 257442"/>
                <a:gd name="connsiteX0" fmla="*/ 1069423 w 1069423"/>
                <a:gd name="connsiteY0" fmla="*/ 0 h 257442"/>
                <a:gd name="connsiteX1" fmla="*/ 828754 w 1069423"/>
                <a:gd name="connsiteY1" fmla="*/ 257442 h 257442"/>
                <a:gd name="connsiteX2" fmla="*/ 0 w 1069423"/>
                <a:gd name="connsiteY2" fmla="*/ 257442 h 257442"/>
                <a:gd name="connsiteX3" fmla="*/ 1 w 1069423"/>
                <a:gd name="connsiteY3" fmla="*/ 0 h 257442"/>
                <a:gd name="connsiteX0" fmla="*/ 1069423 w 1069423"/>
                <a:gd name="connsiteY0" fmla="*/ 0 h 257442"/>
                <a:gd name="connsiteX1" fmla="*/ 1014702 w 1069423"/>
                <a:gd name="connsiteY1" fmla="*/ 257442 h 257442"/>
                <a:gd name="connsiteX2" fmla="*/ 0 w 1069423"/>
                <a:gd name="connsiteY2" fmla="*/ 257442 h 257442"/>
                <a:gd name="connsiteX3" fmla="*/ 1 w 1069423"/>
                <a:gd name="connsiteY3" fmla="*/ 0 h 257442"/>
                <a:gd name="connsiteX0" fmla="*/ 1069423 w 1069423"/>
                <a:gd name="connsiteY0" fmla="*/ 0 h 257442"/>
                <a:gd name="connsiteX1" fmla="*/ 1014702 w 1069423"/>
                <a:gd name="connsiteY1" fmla="*/ 257442 h 257442"/>
                <a:gd name="connsiteX2" fmla="*/ 0 w 1069423"/>
                <a:gd name="connsiteY2" fmla="*/ 257442 h 257442"/>
                <a:gd name="connsiteX3" fmla="*/ 1 w 1069423"/>
                <a:gd name="connsiteY3" fmla="*/ 0 h 257442"/>
                <a:gd name="connsiteX0" fmla="*/ 1069423 w 1069423"/>
                <a:gd name="connsiteY0" fmla="*/ 0 h 257442"/>
                <a:gd name="connsiteX1" fmla="*/ 1014702 w 1069423"/>
                <a:gd name="connsiteY1" fmla="*/ 257442 h 257442"/>
                <a:gd name="connsiteX2" fmla="*/ 0 w 1069423"/>
                <a:gd name="connsiteY2" fmla="*/ 257442 h 257442"/>
                <a:gd name="connsiteX3" fmla="*/ 0 w 1069423"/>
                <a:gd name="connsiteY3" fmla="*/ 0 h 257442"/>
                <a:gd name="connsiteX0" fmla="*/ 1229724 w 1229724"/>
                <a:gd name="connsiteY0" fmla="*/ 0 h 257442"/>
                <a:gd name="connsiteX1" fmla="*/ 1014702 w 1229724"/>
                <a:gd name="connsiteY1" fmla="*/ 257442 h 257442"/>
                <a:gd name="connsiteX2" fmla="*/ 0 w 1229724"/>
                <a:gd name="connsiteY2" fmla="*/ 257442 h 257442"/>
                <a:gd name="connsiteX3" fmla="*/ 0 w 1229724"/>
                <a:gd name="connsiteY3" fmla="*/ 0 h 257442"/>
                <a:gd name="connsiteX0" fmla="*/ 1229724 w 1229724"/>
                <a:gd name="connsiteY0" fmla="*/ 0 h 257442"/>
                <a:gd name="connsiteX1" fmla="*/ 1175002 w 1229724"/>
                <a:gd name="connsiteY1" fmla="*/ 257442 h 257442"/>
                <a:gd name="connsiteX2" fmla="*/ 0 w 1229724"/>
                <a:gd name="connsiteY2" fmla="*/ 257442 h 257442"/>
                <a:gd name="connsiteX3" fmla="*/ 0 w 1229724"/>
                <a:gd name="connsiteY3" fmla="*/ 0 h 257442"/>
                <a:gd name="connsiteX0" fmla="*/ 1229725 w 1229725"/>
                <a:gd name="connsiteY0" fmla="*/ 0 h 257442"/>
                <a:gd name="connsiteX1" fmla="*/ 1175003 w 1229725"/>
                <a:gd name="connsiteY1" fmla="*/ 257442 h 257442"/>
                <a:gd name="connsiteX2" fmla="*/ 0 w 1229725"/>
                <a:gd name="connsiteY2" fmla="*/ 257442 h 257442"/>
                <a:gd name="connsiteX3" fmla="*/ 1 w 1229725"/>
                <a:gd name="connsiteY3" fmla="*/ 0 h 257442"/>
                <a:gd name="connsiteX0" fmla="*/ 1229725 w 1229725"/>
                <a:gd name="connsiteY0" fmla="*/ 0 h 257442"/>
                <a:gd name="connsiteX1" fmla="*/ 1175003 w 1229725"/>
                <a:gd name="connsiteY1" fmla="*/ 257442 h 257442"/>
                <a:gd name="connsiteX2" fmla="*/ 0 w 1229725"/>
                <a:gd name="connsiteY2" fmla="*/ 257442 h 257442"/>
                <a:gd name="connsiteX3" fmla="*/ 1 w 1229725"/>
                <a:gd name="connsiteY3" fmla="*/ 0 h 257442"/>
                <a:gd name="connsiteX0" fmla="*/ 1554942 w 1554942"/>
                <a:gd name="connsiteY0" fmla="*/ 0 h 257442"/>
                <a:gd name="connsiteX1" fmla="*/ 1175003 w 1554942"/>
                <a:gd name="connsiteY1" fmla="*/ 257442 h 257442"/>
                <a:gd name="connsiteX2" fmla="*/ 0 w 1554942"/>
                <a:gd name="connsiteY2" fmla="*/ 257442 h 257442"/>
                <a:gd name="connsiteX3" fmla="*/ 1 w 1554942"/>
                <a:gd name="connsiteY3" fmla="*/ 0 h 257442"/>
                <a:gd name="connsiteX0" fmla="*/ 1554942 w 1554942"/>
                <a:gd name="connsiteY0" fmla="*/ 0 h 257442"/>
                <a:gd name="connsiteX1" fmla="*/ 1500220 w 1554942"/>
                <a:gd name="connsiteY1" fmla="*/ 257442 h 257442"/>
                <a:gd name="connsiteX2" fmla="*/ 0 w 1554942"/>
                <a:gd name="connsiteY2" fmla="*/ 257442 h 257442"/>
                <a:gd name="connsiteX3" fmla="*/ 1 w 1554942"/>
                <a:gd name="connsiteY3" fmla="*/ 0 h 257442"/>
                <a:gd name="connsiteX0" fmla="*/ 1554942 w 1554942"/>
                <a:gd name="connsiteY0" fmla="*/ 0 h 257442"/>
                <a:gd name="connsiteX1" fmla="*/ 1500220 w 1554942"/>
                <a:gd name="connsiteY1" fmla="*/ 257442 h 257442"/>
                <a:gd name="connsiteX2" fmla="*/ 0 w 1554942"/>
                <a:gd name="connsiteY2" fmla="*/ 257442 h 257442"/>
                <a:gd name="connsiteX3" fmla="*/ 1 w 1554942"/>
                <a:gd name="connsiteY3" fmla="*/ 0 h 257442"/>
                <a:gd name="connsiteX0" fmla="*/ 1554942 w 1554942"/>
                <a:gd name="connsiteY0" fmla="*/ 0 h 257442"/>
                <a:gd name="connsiteX1" fmla="*/ 1500220 w 1554942"/>
                <a:gd name="connsiteY1" fmla="*/ 257442 h 257442"/>
                <a:gd name="connsiteX2" fmla="*/ 0 w 1554942"/>
                <a:gd name="connsiteY2" fmla="*/ 257442 h 257442"/>
                <a:gd name="connsiteX3" fmla="*/ 0 w 1554942"/>
                <a:gd name="connsiteY3" fmla="*/ 0 h 257442"/>
                <a:gd name="connsiteX0" fmla="*/ 1808215 w 1808215"/>
                <a:gd name="connsiteY0" fmla="*/ 0 h 257442"/>
                <a:gd name="connsiteX1" fmla="*/ 1500220 w 1808215"/>
                <a:gd name="connsiteY1" fmla="*/ 257442 h 257442"/>
                <a:gd name="connsiteX2" fmla="*/ 0 w 1808215"/>
                <a:gd name="connsiteY2" fmla="*/ 257442 h 257442"/>
                <a:gd name="connsiteX3" fmla="*/ 0 w 1808215"/>
                <a:gd name="connsiteY3" fmla="*/ 0 h 257442"/>
                <a:gd name="connsiteX0" fmla="*/ 1808215 w 1808215"/>
                <a:gd name="connsiteY0" fmla="*/ 0 h 257442"/>
                <a:gd name="connsiteX1" fmla="*/ 1753494 w 1808215"/>
                <a:gd name="connsiteY1" fmla="*/ 257442 h 257442"/>
                <a:gd name="connsiteX2" fmla="*/ 0 w 1808215"/>
                <a:gd name="connsiteY2" fmla="*/ 257442 h 257442"/>
                <a:gd name="connsiteX3" fmla="*/ 0 w 1808215"/>
                <a:gd name="connsiteY3" fmla="*/ 0 h 257442"/>
                <a:gd name="connsiteX0" fmla="*/ 1808215 w 1808215"/>
                <a:gd name="connsiteY0" fmla="*/ 0 h 257442"/>
                <a:gd name="connsiteX1" fmla="*/ 1753494 w 1808215"/>
                <a:gd name="connsiteY1" fmla="*/ 257442 h 257442"/>
                <a:gd name="connsiteX2" fmla="*/ 0 w 1808215"/>
                <a:gd name="connsiteY2" fmla="*/ 257442 h 257442"/>
                <a:gd name="connsiteX3" fmla="*/ 0 w 1808215"/>
                <a:gd name="connsiteY3" fmla="*/ 0 h 257442"/>
                <a:gd name="connsiteX0" fmla="*/ 1808215 w 1808215"/>
                <a:gd name="connsiteY0" fmla="*/ 0 h 257442"/>
                <a:gd name="connsiteX1" fmla="*/ 1753494 w 1808215"/>
                <a:gd name="connsiteY1" fmla="*/ 257442 h 257442"/>
                <a:gd name="connsiteX2" fmla="*/ 0 w 1808215"/>
                <a:gd name="connsiteY2" fmla="*/ 257442 h 257442"/>
                <a:gd name="connsiteX3" fmla="*/ 0 w 1808215"/>
                <a:gd name="connsiteY3" fmla="*/ 0 h 257442"/>
                <a:gd name="connsiteX0" fmla="*/ 1986148 w 1986148"/>
                <a:gd name="connsiteY0" fmla="*/ 0 h 257442"/>
                <a:gd name="connsiteX1" fmla="*/ 1753494 w 1986148"/>
                <a:gd name="connsiteY1" fmla="*/ 257442 h 257442"/>
                <a:gd name="connsiteX2" fmla="*/ 0 w 1986148"/>
                <a:gd name="connsiteY2" fmla="*/ 257442 h 257442"/>
                <a:gd name="connsiteX3" fmla="*/ 0 w 1986148"/>
                <a:gd name="connsiteY3" fmla="*/ 0 h 257442"/>
                <a:gd name="connsiteX0" fmla="*/ 1986148 w 1986148"/>
                <a:gd name="connsiteY0" fmla="*/ 0 h 257442"/>
                <a:gd name="connsiteX1" fmla="*/ 1931426 w 1986148"/>
                <a:gd name="connsiteY1" fmla="*/ 257442 h 257442"/>
                <a:gd name="connsiteX2" fmla="*/ 0 w 1986148"/>
                <a:gd name="connsiteY2" fmla="*/ 257442 h 257442"/>
                <a:gd name="connsiteX3" fmla="*/ 0 w 1986148"/>
                <a:gd name="connsiteY3" fmla="*/ 0 h 257442"/>
                <a:gd name="connsiteX0" fmla="*/ 1986149 w 1986149"/>
                <a:gd name="connsiteY0" fmla="*/ 0 h 257442"/>
                <a:gd name="connsiteX1" fmla="*/ 1931427 w 1986149"/>
                <a:gd name="connsiteY1" fmla="*/ 257442 h 257442"/>
                <a:gd name="connsiteX2" fmla="*/ 0 w 1986149"/>
                <a:gd name="connsiteY2" fmla="*/ 257442 h 257442"/>
                <a:gd name="connsiteX3" fmla="*/ 1 w 1986149"/>
                <a:gd name="connsiteY3" fmla="*/ 0 h 257442"/>
                <a:gd name="connsiteX0" fmla="*/ 1986149 w 1986149"/>
                <a:gd name="connsiteY0" fmla="*/ 0 h 257442"/>
                <a:gd name="connsiteX1" fmla="*/ 1931427 w 1986149"/>
                <a:gd name="connsiteY1" fmla="*/ 257442 h 257442"/>
                <a:gd name="connsiteX2" fmla="*/ 0 w 1986149"/>
                <a:gd name="connsiteY2" fmla="*/ 257442 h 257442"/>
                <a:gd name="connsiteX3" fmla="*/ 1 w 1986149"/>
                <a:gd name="connsiteY3" fmla="*/ 0 h 257442"/>
                <a:gd name="connsiteX0" fmla="*/ 2239424 w 2239424"/>
                <a:gd name="connsiteY0" fmla="*/ 0 h 257442"/>
                <a:gd name="connsiteX1" fmla="*/ 1931427 w 2239424"/>
                <a:gd name="connsiteY1" fmla="*/ 257442 h 257442"/>
                <a:gd name="connsiteX2" fmla="*/ 0 w 2239424"/>
                <a:gd name="connsiteY2" fmla="*/ 257442 h 257442"/>
                <a:gd name="connsiteX3" fmla="*/ 1 w 2239424"/>
                <a:gd name="connsiteY3" fmla="*/ 0 h 257442"/>
                <a:gd name="connsiteX0" fmla="*/ 2239424 w 2239424"/>
                <a:gd name="connsiteY0" fmla="*/ 0 h 257442"/>
                <a:gd name="connsiteX1" fmla="*/ 2184702 w 2239424"/>
                <a:gd name="connsiteY1" fmla="*/ 257442 h 257442"/>
                <a:gd name="connsiteX2" fmla="*/ 0 w 2239424"/>
                <a:gd name="connsiteY2" fmla="*/ 257442 h 257442"/>
                <a:gd name="connsiteX3" fmla="*/ 1 w 2239424"/>
                <a:gd name="connsiteY3" fmla="*/ 0 h 257442"/>
                <a:gd name="connsiteX0" fmla="*/ 2239424 w 2239424"/>
                <a:gd name="connsiteY0" fmla="*/ 0 h 257442"/>
                <a:gd name="connsiteX1" fmla="*/ 2184702 w 2239424"/>
                <a:gd name="connsiteY1" fmla="*/ 257442 h 257442"/>
                <a:gd name="connsiteX2" fmla="*/ 0 w 2239424"/>
                <a:gd name="connsiteY2" fmla="*/ 257442 h 257442"/>
                <a:gd name="connsiteX3" fmla="*/ 1 w 2239424"/>
                <a:gd name="connsiteY3" fmla="*/ 0 h 257442"/>
                <a:gd name="connsiteX0" fmla="*/ 2239424 w 2239424"/>
                <a:gd name="connsiteY0" fmla="*/ 0 h 257442"/>
                <a:gd name="connsiteX1" fmla="*/ 2184702 w 2239424"/>
                <a:gd name="connsiteY1" fmla="*/ 257442 h 257442"/>
                <a:gd name="connsiteX2" fmla="*/ 0 w 2239424"/>
                <a:gd name="connsiteY2" fmla="*/ 257442 h 257442"/>
                <a:gd name="connsiteX3" fmla="*/ 0 w 2239424"/>
                <a:gd name="connsiteY3" fmla="*/ 0 h 257442"/>
                <a:gd name="connsiteX0" fmla="*/ 2402031 w 2402031"/>
                <a:gd name="connsiteY0" fmla="*/ 0 h 257442"/>
                <a:gd name="connsiteX1" fmla="*/ 2184702 w 2402031"/>
                <a:gd name="connsiteY1" fmla="*/ 257442 h 257442"/>
                <a:gd name="connsiteX2" fmla="*/ 0 w 2402031"/>
                <a:gd name="connsiteY2" fmla="*/ 257442 h 257442"/>
                <a:gd name="connsiteX3" fmla="*/ 0 w 2402031"/>
                <a:gd name="connsiteY3" fmla="*/ 0 h 257442"/>
                <a:gd name="connsiteX0" fmla="*/ 2402031 w 2402031"/>
                <a:gd name="connsiteY0" fmla="*/ 0 h 257442"/>
                <a:gd name="connsiteX1" fmla="*/ 2347310 w 2402031"/>
                <a:gd name="connsiteY1" fmla="*/ 257442 h 257442"/>
                <a:gd name="connsiteX2" fmla="*/ 0 w 2402031"/>
                <a:gd name="connsiteY2" fmla="*/ 257442 h 257442"/>
                <a:gd name="connsiteX3" fmla="*/ 0 w 2402031"/>
                <a:gd name="connsiteY3" fmla="*/ 0 h 257442"/>
                <a:gd name="connsiteX0" fmla="*/ 2402031 w 2402031"/>
                <a:gd name="connsiteY0" fmla="*/ 0 h 257442"/>
                <a:gd name="connsiteX1" fmla="*/ 2347310 w 2402031"/>
                <a:gd name="connsiteY1" fmla="*/ 257442 h 257442"/>
                <a:gd name="connsiteX2" fmla="*/ 0 w 2402031"/>
                <a:gd name="connsiteY2" fmla="*/ 257442 h 257442"/>
                <a:gd name="connsiteX3" fmla="*/ 0 w 2402031"/>
                <a:gd name="connsiteY3" fmla="*/ 0 h 257442"/>
                <a:gd name="connsiteX0" fmla="*/ 2402031 w 2402031"/>
                <a:gd name="connsiteY0" fmla="*/ 0 h 257442"/>
                <a:gd name="connsiteX1" fmla="*/ 2347310 w 2402031"/>
                <a:gd name="connsiteY1" fmla="*/ 257442 h 257442"/>
                <a:gd name="connsiteX2" fmla="*/ 0 w 2402031"/>
                <a:gd name="connsiteY2" fmla="*/ 257442 h 257442"/>
                <a:gd name="connsiteX3" fmla="*/ 0 w 2402031"/>
                <a:gd name="connsiteY3" fmla="*/ 0 h 257442"/>
                <a:gd name="connsiteX0" fmla="*/ 2604010 w 2604010"/>
                <a:gd name="connsiteY0" fmla="*/ 0 h 257442"/>
                <a:gd name="connsiteX1" fmla="*/ 2347310 w 2604010"/>
                <a:gd name="connsiteY1" fmla="*/ 257442 h 257442"/>
                <a:gd name="connsiteX2" fmla="*/ 0 w 2604010"/>
                <a:gd name="connsiteY2" fmla="*/ 257442 h 257442"/>
                <a:gd name="connsiteX3" fmla="*/ 0 w 2604010"/>
                <a:gd name="connsiteY3" fmla="*/ 0 h 257442"/>
                <a:gd name="connsiteX0" fmla="*/ 2604010 w 2604010"/>
                <a:gd name="connsiteY0" fmla="*/ 0 h 257442"/>
                <a:gd name="connsiteX1" fmla="*/ 2549288 w 2604010"/>
                <a:gd name="connsiteY1" fmla="*/ 257442 h 257442"/>
                <a:gd name="connsiteX2" fmla="*/ 0 w 2604010"/>
                <a:gd name="connsiteY2" fmla="*/ 257442 h 257442"/>
                <a:gd name="connsiteX3" fmla="*/ 0 w 2604010"/>
                <a:gd name="connsiteY3" fmla="*/ 0 h 257442"/>
                <a:gd name="connsiteX0" fmla="*/ 2604011 w 2604011"/>
                <a:gd name="connsiteY0" fmla="*/ 0 h 257442"/>
                <a:gd name="connsiteX1" fmla="*/ 2549289 w 2604011"/>
                <a:gd name="connsiteY1" fmla="*/ 257442 h 257442"/>
                <a:gd name="connsiteX2" fmla="*/ 0 w 2604011"/>
                <a:gd name="connsiteY2" fmla="*/ 257442 h 257442"/>
                <a:gd name="connsiteX3" fmla="*/ 1 w 2604011"/>
                <a:gd name="connsiteY3" fmla="*/ 0 h 257442"/>
                <a:gd name="connsiteX0" fmla="*/ 2604011 w 2604011"/>
                <a:gd name="connsiteY0" fmla="*/ 0 h 257442"/>
                <a:gd name="connsiteX1" fmla="*/ 2549289 w 2604011"/>
                <a:gd name="connsiteY1" fmla="*/ 257442 h 257442"/>
                <a:gd name="connsiteX2" fmla="*/ 0 w 2604011"/>
                <a:gd name="connsiteY2" fmla="*/ 257442 h 257442"/>
                <a:gd name="connsiteX3" fmla="*/ 1 w 2604011"/>
                <a:gd name="connsiteY3" fmla="*/ 0 h 257442"/>
                <a:gd name="connsiteX0" fmla="*/ 2781944 w 2781944"/>
                <a:gd name="connsiteY0" fmla="*/ 0 h 257442"/>
                <a:gd name="connsiteX1" fmla="*/ 2549289 w 2781944"/>
                <a:gd name="connsiteY1" fmla="*/ 257442 h 257442"/>
                <a:gd name="connsiteX2" fmla="*/ 0 w 2781944"/>
                <a:gd name="connsiteY2" fmla="*/ 257442 h 257442"/>
                <a:gd name="connsiteX3" fmla="*/ 1 w 2781944"/>
                <a:gd name="connsiteY3" fmla="*/ 0 h 257442"/>
                <a:gd name="connsiteX0" fmla="*/ 2781944 w 2781944"/>
                <a:gd name="connsiteY0" fmla="*/ 0 h 257442"/>
                <a:gd name="connsiteX1" fmla="*/ 2727222 w 2781944"/>
                <a:gd name="connsiteY1" fmla="*/ 257442 h 257442"/>
                <a:gd name="connsiteX2" fmla="*/ 0 w 2781944"/>
                <a:gd name="connsiteY2" fmla="*/ 257442 h 257442"/>
                <a:gd name="connsiteX3" fmla="*/ 1 w 2781944"/>
                <a:gd name="connsiteY3" fmla="*/ 0 h 257442"/>
                <a:gd name="connsiteX0" fmla="*/ 2781944 w 2781944"/>
                <a:gd name="connsiteY0" fmla="*/ 0 h 257442"/>
                <a:gd name="connsiteX1" fmla="*/ 2727222 w 2781944"/>
                <a:gd name="connsiteY1" fmla="*/ 257442 h 257442"/>
                <a:gd name="connsiteX2" fmla="*/ 0 w 2781944"/>
                <a:gd name="connsiteY2" fmla="*/ 257442 h 257442"/>
                <a:gd name="connsiteX3" fmla="*/ 1 w 2781944"/>
                <a:gd name="connsiteY3" fmla="*/ 0 h 257442"/>
                <a:gd name="connsiteX0" fmla="*/ 2781944 w 2781944"/>
                <a:gd name="connsiteY0" fmla="*/ 0 h 257442"/>
                <a:gd name="connsiteX1" fmla="*/ 2727222 w 2781944"/>
                <a:gd name="connsiteY1" fmla="*/ 257442 h 257442"/>
                <a:gd name="connsiteX2" fmla="*/ 0 w 2781944"/>
                <a:gd name="connsiteY2" fmla="*/ 257442 h 257442"/>
                <a:gd name="connsiteX3" fmla="*/ 0 w 2781944"/>
                <a:gd name="connsiteY3" fmla="*/ 0 h 257442"/>
                <a:gd name="connsiteX0" fmla="*/ 2950258 w 2950258"/>
                <a:gd name="connsiteY0" fmla="*/ 0 h 257442"/>
                <a:gd name="connsiteX1" fmla="*/ 2727222 w 2950258"/>
                <a:gd name="connsiteY1" fmla="*/ 257442 h 257442"/>
                <a:gd name="connsiteX2" fmla="*/ 0 w 2950258"/>
                <a:gd name="connsiteY2" fmla="*/ 257442 h 257442"/>
                <a:gd name="connsiteX3" fmla="*/ 0 w 2950258"/>
                <a:gd name="connsiteY3" fmla="*/ 0 h 257442"/>
                <a:gd name="connsiteX0" fmla="*/ 2950258 w 2950258"/>
                <a:gd name="connsiteY0" fmla="*/ 0 h 257442"/>
                <a:gd name="connsiteX1" fmla="*/ 2895537 w 2950258"/>
                <a:gd name="connsiteY1" fmla="*/ 257442 h 257442"/>
                <a:gd name="connsiteX2" fmla="*/ 0 w 2950258"/>
                <a:gd name="connsiteY2" fmla="*/ 257442 h 257442"/>
                <a:gd name="connsiteX3" fmla="*/ 0 w 2950258"/>
                <a:gd name="connsiteY3" fmla="*/ 0 h 257442"/>
                <a:gd name="connsiteX0" fmla="*/ 2950258 w 2950258"/>
                <a:gd name="connsiteY0" fmla="*/ 0 h 257442"/>
                <a:gd name="connsiteX1" fmla="*/ 2895537 w 2950258"/>
                <a:gd name="connsiteY1" fmla="*/ 257442 h 257442"/>
                <a:gd name="connsiteX2" fmla="*/ 0 w 2950258"/>
                <a:gd name="connsiteY2" fmla="*/ 257442 h 257442"/>
                <a:gd name="connsiteX3" fmla="*/ 0 w 2950258"/>
                <a:gd name="connsiteY3" fmla="*/ 0 h 257442"/>
                <a:gd name="connsiteX0" fmla="*/ 2950258 w 2950258"/>
                <a:gd name="connsiteY0" fmla="*/ 0 h 257442"/>
                <a:gd name="connsiteX1" fmla="*/ 2895537 w 2950258"/>
                <a:gd name="connsiteY1" fmla="*/ 257442 h 257442"/>
                <a:gd name="connsiteX2" fmla="*/ 0 w 2950258"/>
                <a:gd name="connsiteY2" fmla="*/ 257442 h 257442"/>
                <a:gd name="connsiteX3" fmla="*/ 0 w 2950258"/>
                <a:gd name="connsiteY3" fmla="*/ 0 h 257442"/>
                <a:gd name="connsiteX0" fmla="*/ 3211548 w 3211548"/>
                <a:gd name="connsiteY0" fmla="*/ 0 h 257442"/>
                <a:gd name="connsiteX1" fmla="*/ 2895537 w 3211548"/>
                <a:gd name="connsiteY1" fmla="*/ 257442 h 257442"/>
                <a:gd name="connsiteX2" fmla="*/ 0 w 3211548"/>
                <a:gd name="connsiteY2" fmla="*/ 257442 h 257442"/>
                <a:gd name="connsiteX3" fmla="*/ 0 w 3211548"/>
                <a:gd name="connsiteY3" fmla="*/ 0 h 257442"/>
                <a:gd name="connsiteX0" fmla="*/ 3211548 w 3211548"/>
                <a:gd name="connsiteY0" fmla="*/ 0 h 257442"/>
                <a:gd name="connsiteX1" fmla="*/ 3156827 w 3211548"/>
                <a:gd name="connsiteY1" fmla="*/ 257442 h 257442"/>
                <a:gd name="connsiteX2" fmla="*/ 0 w 3211548"/>
                <a:gd name="connsiteY2" fmla="*/ 257442 h 257442"/>
                <a:gd name="connsiteX3" fmla="*/ 0 w 3211548"/>
                <a:gd name="connsiteY3" fmla="*/ 0 h 257442"/>
                <a:gd name="connsiteX0" fmla="*/ 3211548 w 3211548"/>
                <a:gd name="connsiteY0" fmla="*/ 0 h 257442"/>
                <a:gd name="connsiteX1" fmla="*/ 3156827 w 3211548"/>
                <a:gd name="connsiteY1" fmla="*/ 257442 h 257442"/>
                <a:gd name="connsiteX2" fmla="*/ 0 w 3211548"/>
                <a:gd name="connsiteY2" fmla="*/ 257442 h 257442"/>
                <a:gd name="connsiteX3" fmla="*/ 0 w 3211548"/>
                <a:gd name="connsiteY3" fmla="*/ 0 h 257442"/>
                <a:gd name="connsiteX0" fmla="*/ 3211548 w 3211548"/>
                <a:gd name="connsiteY0" fmla="*/ 0 h 257442"/>
                <a:gd name="connsiteX1" fmla="*/ 3156827 w 3211548"/>
                <a:gd name="connsiteY1" fmla="*/ 257442 h 257442"/>
                <a:gd name="connsiteX2" fmla="*/ 0 w 3211548"/>
                <a:gd name="connsiteY2" fmla="*/ 257442 h 257442"/>
                <a:gd name="connsiteX3" fmla="*/ 0 w 3211548"/>
                <a:gd name="connsiteY3" fmla="*/ 0 h 257442"/>
                <a:gd name="connsiteX0" fmla="*/ 3389481 w 3389481"/>
                <a:gd name="connsiteY0" fmla="*/ 0 h 257442"/>
                <a:gd name="connsiteX1" fmla="*/ 3156827 w 3389481"/>
                <a:gd name="connsiteY1" fmla="*/ 257442 h 257442"/>
                <a:gd name="connsiteX2" fmla="*/ 0 w 3389481"/>
                <a:gd name="connsiteY2" fmla="*/ 257442 h 257442"/>
                <a:gd name="connsiteX3" fmla="*/ 0 w 3389481"/>
                <a:gd name="connsiteY3" fmla="*/ 0 h 257442"/>
                <a:gd name="connsiteX0" fmla="*/ 3389481 w 3389481"/>
                <a:gd name="connsiteY0" fmla="*/ 0 h 257442"/>
                <a:gd name="connsiteX1" fmla="*/ 3334760 w 3389481"/>
                <a:gd name="connsiteY1" fmla="*/ 257442 h 257442"/>
                <a:gd name="connsiteX2" fmla="*/ 0 w 3389481"/>
                <a:gd name="connsiteY2" fmla="*/ 257442 h 257442"/>
                <a:gd name="connsiteX3" fmla="*/ 0 w 3389481"/>
                <a:gd name="connsiteY3" fmla="*/ 0 h 257442"/>
                <a:gd name="connsiteX0" fmla="*/ 3389481 w 3389481"/>
                <a:gd name="connsiteY0" fmla="*/ 0 h 257442"/>
                <a:gd name="connsiteX1" fmla="*/ 3334760 w 3389481"/>
                <a:gd name="connsiteY1" fmla="*/ 257442 h 257442"/>
                <a:gd name="connsiteX2" fmla="*/ 0 w 3389481"/>
                <a:gd name="connsiteY2" fmla="*/ 257442 h 257442"/>
                <a:gd name="connsiteX3" fmla="*/ 0 w 3389481"/>
                <a:gd name="connsiteY3" fmla="*/ 0 h 257442"/>
                <a:gd name="connsiteX0" fmla="*/ 3389481 w 3389481"/>
                <a:gd name="connsiteY0" fmla="*/ 0 h 257442"/>
                <a:gd name="connsiteX1" fmla="*/ 3334760 w 3389481"/>
                <a:gd name="connsiteY1" fmla="*/ 257442 h 257442"/>
                <a:gd name="connsiteX2" fmla="*/ 0 w 3389481"/>
                <a:gd name="connsiteY2" fmla="*/ 257442 h 257442"/>
                <a:gd name="connsiteX3" fmla="*/ 0 w 3389481"/>
                <a:gd name="connsiteY3" fmla="*/ 0 h 257442"/>
                <a:gd name="connsiteX0" fmla="*/ 3694052 w 3694052"/>
                <a:gd name="connsiteY0" fmla="*/ 0 h 257442"/>
                <a:gd name="connsiteX1" fmla="*/ 3334760 w 3694052"/>
                <a:gd name="connsiteY1" fmla="*/ 257442 h 257442"/>
                <a:gd name="connsiteX2" fmla="*/ 0 w 3694052"/>
                <a:gd name="connsiteY2" fmla="*/ 257442 h 257442"/>
                <a:gd name="connsiteX3" fmla="*/ 0 w 3694052"/>
                <a:gd name="connsiteY3" fmla="*/ 0 h 257442"/>
                <a:gd name="connsiteX0" fmla="*/ 3694052 w 3694052"/>
                <a:gd name="connsiteY0" fmla="*/ 0 h 257442"/>
                <a:gd name="connsiteX1" fmla="*/ 3639330 w 3694052"/>
                <a:gd name="connsiteY1" fmla="*/ 257442 h 257442"/>
                <a:gd name="connsiteX2" fmla="*/ 0 w 3694052"/>
                <a:gd name="connsiteY2" fmla="*/ 257442 h 257442"/>
                <a:gd name="connsiteX3" fmla="*/ 0 w 3694052"/>
                <a:gd name="connsiteY3" fmla="*/ 0 h 257442"/>
                <a:gd name="connsiteX0" fmla="*/ 3694053 w 3694053"/>
                <a:gd name="connsiteY0" fmla="*/ 0 h 257442"/>
                <a:gd name="connsiteX1" fmla="*/ 3639331 w 3694053"/>
                <a:gd name="connsiteY1" fmla="*/ 257442 h 257442"/>
                <a:gd name="connsiteX2" fmla="*/ 0 w 3694053"/>
                <a:gd name="connsiteY2" fmla="*/ 257442 h 257442"/>
                <a:gd name="connsiteX3" fmla="*/ 1 w 3694053"/>
                <a:gd name="connsiteY3" fmla="*/ 0 h 257442"/>
                <a:gd name="connsiteX0" fmla="*/ 3694053 w 3694053"/>
                <a:gd name="connsiteY0" fmla="*/ 0 h 257442"/>
                <a:gd name="connsiteX1" fmla="*/ 3639331 w 3694053"/>
                <a:gd name="connsiteY1" fmla="*/ 257442 h 257442"/>
                <a:gd name="connsiteX2" fmla="*/ 0 w 3694053"/>
                <a:gd name="connsiteY2" fmla="*/ 257442 h 257442"/>
                <a:gd name="connsiteX3" fmla="*/ 1 w 3694053"/>
                <a:gd name="connsiteY3" fmla="*/ 0 h 257442"/>
                <a:gd name="connsiteX0" fmla="*/ 3897634 w 3897634"/>
                <a:gd name="connsiteY0" fmla="*/ 0 h 257442"/>
                <a:gd name="connsiteX1" fmla="*/ 3639331 w 3897634"/>
                <a:gd name="connsiteY1" fmla="*/ 257442 h 257442"/>
                <a:gd name="connsiteX2" fmla="*/ 0 w 3897634"/>
                <a:gd name="connsiteY2" fmla="*/ 257442 h 257442"/>
                <a:gd name="connsiteX3" fmla="*/ 1 w 3897634"/>
                <a:gd name="connsiteY3" fmla="*/ 0 h 257442"/>
                <a:gd name="connsiteX0" fmla="*/ 3897634 w 3897634"/>
                <a:gd name="connsiteY0" fmla="*/ 0 h 257442"/>
                <a:gd name="connsiteX1" fmla="*/ 3842912 w 3897634"/>
                <a:gd name="connsiteY1" fmla="*/ 257442 h 257442"/>
                <a:gd name="connsiteX2" fmla="*/ 0 w 3897634"/>
                <a:gd name="connsiteY2" fmla="*/ 257442 h 257442"/>
                <a:gd name="connsiteX3" fmla="*/ 1 w 3897634"/>
                <a:gd name="connsiteY3" fmla="*/ 0 h 257442"/>
                <a:gd name="connsiteX0" fmla="*/ 3897634 w 3897634"/>
                <a:gd name="connsiteY0" fmla="*/ 0 h 257442"/>
                <a:gd name="connsiteX1" fmla="*/ 3842912 w 3897634"/>
                <a:gd name="connsiteY1" fmla="*/ 257442 h 257442"/>
                <a:gd name="connsiteX2" fmla="*/ 0 w 3897634"/>
                <a:gd name="connsiteY2" fmla="*/ 257442 h 257442"/>
                <a:gd name="connsiteX3" fmla="*/ 1 w 3897634"/>
                <a:gd name="connsiteY3" fmla="*/ 0 h 257442"/>
                <a:gd name="connsiteX0" fmla="*/ 3897634 w 3897634"/>
                <a:gd name="connsiteY0" fmla="*/ 0 h 257442"/>
                <a:gd name="connsiteX1" fmla="*/ 3842912 w 3897634"/>
                <a:gd name="connsiteY1" fmla="*/ 257442 h 257442"/>
                <a:gd name="connsiteX2" fmla="*/ 0 w 3897634"/>
                <a:gd name="connsiteY2" fmla="*/ 257442 h 257442"/>
                <a:gd name="connsiteX3" fmla="*/ 0 w 3897634"/>
                <a:gd name="connsiteY3" fmla="*/ 0 h 257442"/>
                <a:gd name="connsiteX0" fmla="*/ 4225800 w 4225800"/>
                <a:gd name="connsiteY0" fmla="*/ 0 h 257442"/>
                <a:gd name="connsiteX1" fmla="*/ 3842912 w 4225800"/>
                <a:gd name="connsiteY1" fmla="*/ 257442 h 257442"/>
                <a:gd name="connsiteX2" fmla="*/ 0 w 4225800"/>
                <a:gd name="connsiteY2" fmla="*/ 257442 h 257442"/>
                <a:gd name="connsiteX3" fmla="*/ 0 w 4225800"/>
                <a:gd name="connsiteY3" fmla="*/ 0 h 257442"/>
                <a:gd name="connsiteX0" fmla="*/ 4225800 w 4225800"/>
                <a:gd name="connsiteY0" fmla="*/ 0 h 257442"/>
                <a:gd name="connsiteX1" fmla="*/ 4171079 w 4225800"/>
                <a:gd name="connsiteY1" fmla="*/ 257442 h 257442"/>
                <a:gd name="connsiteX2" fmla="*/ 0 w 4225800"/>
                <a:gd name="connsiteY2" fmla="*/ 257442 h 257442"/>
                <a:gd name="connsiteX3" fmla="*/ 0 w 4225800"/>
                <a:gd name="connsiteY3" fmla="*/ 0 h 257442"/>
                <a:gd name="connsiteX0" fmla="*/ 4225800 w 4225800"/>
                <a:gd name="connsiteY0" fmla="*/ 0 h 257442"/>
                <a:gd name="connsiteX1" fmla="*/ 4171079 w 4225800"/>
                <a:gd name="connsiteY1" fmla="*/ 257442 h 257442"/>
                <a:gd name="connsiteX2" fmla="*/ 0 w 4225800"/>
                <a:gd name="connsiteY2" fmla="*/ 257442 h 257442"/>
                <a:gd name="connsiteX3" fmla="*/ 0 w 4225800"/>
                <a:gd name="connsiteY3" fmla="*/ 0 h 257442"/>
                <a:gd name="connsiteX0" fmla="*/ 4225800 w 4225800"/>
                <a:gd name="connsiteY0" fmla="*/ 0 h 257442"/>
                <a:gd name="connsiteX1" fmla="*/ 4171079 w 4225800"/>
                <a:gd name="connsiteY1" fmla="*/ 257442 h 257442"/>
                <a:gd name="connsiteX2" fmla="*/ 0 w 4225800"/>
                <a:gd name="connsiteY2" fmla="*/ 257442 h 257442"/>
                <a:gd name="connsiteX3" fmla="*/ 0 w 4225800"/>
                <a:gd name="connsiteY3" fmla="*/ 0 h 257442"/>
                <a:gd name="connsiteX0" fmla="*/ 4386101 w 4386101"/>
                <a:gd name="connsiteY0" fmla="*/ 0 h 257442"/>
                <a:gd name="connsiteX1" fmla="*/ 4171079 w 4386101"/>
                <a:gd name="connsiteY1" fmla="*/ 257442 h 257442"/>
                <a:gd name="connsiteX2" fmla="*/ 0 w 4386101"/>
                <a:gd name="connsiteY2" fmla="*/ 257442 h 257442"/>
                <a:gd name="connsiteX3" fmla="*/ 0 w 4386101"/>
                <a:gd name="connsiteY3" fmla="*/ 0 h 257442"/>
                <a:gd name="connsiteX0" fmla="*/ 4386101 w 4386101"/>
                <a:gd name="connsiteY0" fmla="*/ 0 h 257442"/>
                <a:gd name="connsiteX1" fmla="*/ 4331380 w 4386101"/>
                <a:gd name="connsiteY1" fmla="*/ 257442 h 257442"/>
                <a:gd name="connsiteX2" fmla="*/ 0 w 4386101"/>
                <a:gd name="connsiteY2" fmla="*/ 257442 h 257442"/>
                <a:gd name="connsiteX3" fmla="*/ 0 w 4386101"/>
                <a:gd name="connsiteY3" fmla="*/ 0 h 257442"/>
                <a:gd name="connsiteX0" fmla="*/ 4386101 w 4386101"/>
                <a:gd name="connsiteY0" fmla="*/ 0 h 257442"/>
                <a:gd name="connsiteX1" fmla="*/ 4331380 w 4386101"/>
                <a:gd name="connsiteY1" fmla="*/ 257442 h 257442"/>
                <a:gd name="connsiteX2" fmla="*/ 0 w 4386101"/>
                <a:gd name="connsiteY2" fmla="*/ 257442 h 257442"/>
                <a:gd name="connsiteX3" fmla="*/ 0 w 4386101"/>
                <a:gd name="connsiteY3" fmla="*/ 0 h 257442"/>
                <a:gd name="connsiteX0" fmla="*/ 4386101 w 4386101"/>
                <a:gd name="connsiteY0" fmla="*/ 0 h 257442"/>
                <a:gd name="connsiteX1" fmla="*/ 4331380 w 4386101"/>
                <a:gd name="connsiteY1" fmla="*/ 257442 h 257442"/>
                <a:gd name="connsiteX2" fmla="*/ 0 w 4386101"/>
                <a:gd name="connsiteY2" fmla="*/ 257442 h 257442"/>
                <a:gd name="connsiteX3" fmla="*/ 0 w 4386101"/>
                <a:gd name="connsiteY3" fmla="*/ 0 h 257442"/>
              </a:gdLst>
              <a:ahLst/>
              <a:cxnLst>
                <a:cxn ang="0">
                  <a:pos x="connsiteX0" y="connsiteY0"/>
                </a:cxn>
                <a:cxn ang="0">
                  <a:pos x="connsiteX1" y="connsiteY1"/>
                </a:cxn>
                <a:cxn ang="0">
                  <a:pos x="connsiteX2" y="connsiteY2"/>
                </a:cxn>
                <a:cxn ang="0">
                  <a:pos x="connsiteX3" y="connsiteY3"/>
                </a:cxn>
              </a:cxnLst>
              <a:rect l="l" t="t" r="r" b="b"/>
              <a:pathLst>
                <a:path w="4386101" h="257442">
                  <a:moveTo>
                    <a:pt x="4386101" y="0"/>
                  </a:moveTo>
                  <a:lnTo>
                    <a:pt x="4331380" y="257442"/>
                  </a:lnTo>
                  <a:lnTo>
                    <a:pt x="0"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3" name="btfpRunningAgenda1LevelTextLeft548433">
              <a:extLst>
                <a:ext uri="{FF2B5EF4-FFF2-40B4-BE49-F238E27FC236}">
                  <a16:creationId xmlns:a16="http://schemas.microsoft.com/office/drawing/2014/main" id="{51D1FA18-C130-58D2-C448-947F75A19F2B}"/>
                </a:ext>
              </a:extLst>
            </p:cNvPr>
            <p:cNvSpPr txBox="1"/>
            <p:nvPr/>
          </p:nvSpPr>
          <p:spPr bwMode="gray">
            <a:xfrm>
              <a:off x="0" y="876300"/>
              <a:ext cx="4331380"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Impact of AI on software</a:t>
              </a:r>
            </a:p>
          </p:txBody>
        </p:sp>
      </p:grpSp>
      <p:sp>
        <p:nvSpPr>
          <p:cNvPr id="14" name="btfpNumberBubble394675">
            <a:extLst>
              <a:ext uri="{FF2B5EF4-FFF2-40B4-BE49-F238E27FC236}">
                <a16:creationId xmlns:a16="http://schemas.microsoft.com/office/drawing/2014/main" id="{9DA22B01-461A-1CD2-743D-8F89FD314210}"/>
              </a:ext>
            </a:extLst>
          </p:cNvPr>
          <p:cNvSpPr/>
          <p:nvPr/>
        </p:nvSpPr>
        <p:spPr bwMode="gray">
          <a:xfrm>
            <a:off x="55686" y="757517"/>
            <a:ext cx="216856" cy="216856"/>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200" b="1">
                <a:solidFill>
                  <a:srgbClr val="CC0000"/>
                </a:solidFill>
              </a:rPr>
              <a:t>B</a:t>
            </a:r>
          </a:p>
        </p:txBody>
      </p:sp>
    </p:spTree>
    <p:custDataLst>
      <p:tags r:id="rId1"/>
    </p:custDataLst>
    <p:extLst>
      <p:ext uri="{BB962C8B-B14F-4D97-AF65-F5344CB8AC3E}">
        <p14:creationId xmlns:p14="http://schemas.microsoft.com/office/powerpoint/2010/main" val="1321694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btfpColumnIndicatorGroup2">
            <a:extLst>
              <a:ext uri="{FF2B5EF4-FFF2-40B4-BE49-F238E27FC236}">
                <a16:creationId xmlns:a16="http://schemas.microsoft.com/office/drawing/2014/main" id="{3C5BA4F8-29AC-148D-82A9-407FEEB19385}"/>
              </a:ext>
            </a:extLst>
          </p:cNvPr>
          <p:cNvGrpSpPr/>
          <p:nvPr/>
        </p:nvGrpSpPr>
        <p:grpSpPr>
          <a:xfrm>
            <a:off x="0" y="6926580"/>
            <a:ext cx="12192000" cy="137160"/>
            <a:chOff x="0" y="6926580"/>
            <a:chExt cx="12192000" cy="137160"/>
          </a:xfrm>
        </p:grpSpPr>
        <p:sp>
          <p:nvSpPr>
            <p:cNvPr id="72" name="btfpColumnGapBlocker745616">
              <a:extLst>
                <a:ext uri="{FF2B5EF4-FFF2-40B4-BE49-F238E27FC236}">
                  <a16:creationId xmlns:a16="http://schemas.microsoft.com/office/drawing/2014/main" id="{1E0DCCB9-56DD-6DA7-B61F-0BF1835FAC21}"/>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53" name="btfpColumnGapBlocker290018">
              <a:extLst>
                <a:ext uri="{FF2B5EF4-FFF2-40B4-BE49-F238E27FC236}">
                  <a16:creationId xmlns:a16="http://schemas.microsoft.com/office/drawing/2014/main" id="{C141516D-6067-24AB-DF76-A6508C7A0B80}"/>
                </a:ext>
              </a:extLst>
            </p:cNvPr>
            <p:cNvSpPr/>
            <p:nvPr/>
          </p:nvSpPr>
          <p:spPr bwMode="gray">
            <a:xfrm>
              <a:off x="5825728"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51" name="btfpColumnIndicator369871">
              <a:extLst>
                <a:ext uri="{FF2B5EF4-FFF2-40B4-BE49-F238E27FC236}">
                  <a16:creationId xmlns:a16="http://schemas.microsoft.com/office/drawing/2014/main" id="{1A7D2033-EABC-A37B-6D23-6519B414401C}"/>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9" name="btfpColumnIndicator934503">
              <a:extLst>
                <a:ext uri="{FF2B5EF4-FFF2-40B4-BE49-F238E27FC236}">
                  <a16:creationId xmlns:a16="http://schemas.microsoft.com/office/drawing/2014/main" id="{D1F7C7CE-8AF5-5A97-3365-FDFF28158523}"/>
                </a:ext>
              </a:extLst>
            </p:cNvPr>
            <p:cNvCxnSpPr/>
            <p:nvPr/>
          </p:nvCxnSpPr>
          <p:spPr bwMode="gray">
            <a:xfrm flipV="1">
              <a:off x="636627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7" name="btfpColumnGapBlocker367867">
              <a:extLst>
                <a:ext uri="{FF2B5EF4-FFF2-40B4-BE49-F238E27FC236}">
                  <a16:creationId xmlns:a16="http://schemas.microsoft.com/office/drawing/2014/main" id="{04E8A7DA-6D68-581C-8C40-9E2C3B556FC7}"/>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45" name="btfpColumnIndicator993123">
              <a:extLst>
                <a:ext uri="{FF2B5EF4-FFF2-40B4-BE49-F238E27FC236}">
                  <a16:creationId xmlns:a16="http://schemas.microsoft.com/office/drawing/2014/main" id="{C50667E8-2490-8A32-3FE7-2330EF34ECB6}"/>
                </a:ext>
              </a:extLst>
            </p:cNvPr>
            <p:cNvCxnSpPr/>
            <p:nvPr/>
          </p:nvCxnSpPr>
          <p:spPr bwMode="gray">
            <a:xfrm flipV="1">
              <a:off x="582572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 name="btfpColumnIndicator599438">
              <a:extLst>
                <a:ext uri="{FF2B5EF4-FFF2-40B4-BE49-F238E27FC236}">
                  <a16:creationId xmlns:a16="http://schemas.microsoft.com/office/drawing/2014/main" id="{D3A26B02-EA95-A44F-35C2-C8CE431086E1}"/>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73" name="btfpColumnIndicatorGroup1">
            <a:extLst>
              <a:ext uri="{FF2B5EF4-FFF2-40B4-BE49-F238E27FC236}">
                <a16:creationId xmlns:a16="http://schemas.microsoft.com/office/drawing/2014/main" id="{20256255-EED4-F26E-7C5F-8D5D11860C94}"/>
              </a:ext>
            </a:extLst>
          </p:cNvPr>
          <p:cNvGrpSpPr/>
          <p:nvPr/>
        </p:nvGrpSpPr>
        <p:grpSpPr>
          <a:xfrm>
            <a:off x="0" y="-205740"/>
            <a:ext cx="12192000" cy="137160"/>
            <a:chOff x="0" y="-205740"/>
            <a:chExt cx="12192000" cy="137160"/>
          </a:xfrm>
        </p:grpSpPr>
        <p:sp>
          <p:nvSpPr>
            <p:cNvPr id="54" name="btfpColumnGapBlocker968572">
              <a:extLst>
                <a:ext uri="{FF2B5EF4-FFF2-40B4-BE49-F238E27FC236}">
                  <a16:creationId xmlns:a16="http://schemas.microsoft.com/office/drawing/2014/main" id="{BA75201B-5557-5F71-408C-511660CB6A7C}"/>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52" name="btfpColumnGapBlocker486739">
              <a:extLst>
                <a:ext uri="{FF2B5EF4-FFF2-40B4-BE49-F238E27FC236}">
                  <a16:creationId xmlns:a16="http://schemas.microsoft.com/office/drawing/2014/main" id="{CE35E4DD-5374-39D6-4A32-4B6759E4F6EF}"/>
                </a:ext>
              </a:extLst>
            </p:cNvPr>
            <p:cNvSpPr/>
            <p:nvPr/>
          </p:nvSpPr>
          <p:spPr bwMode="gray">
            <a:xfrm>
              <a:off x="5825728"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50" name="btfpColumnIndicator240740">
              <a:extLst>
                <a:ext uri="{FF2B5EF4-FFF2-40B4-BE49-F238E27FC236}">
                  <a16:creationId xmlns:a16="http://schemas.microsoft.com/office/drawing/2014/main" id="{5BC45F7A-F400-4454-1A0B-C9BE5A90EAF5}"/>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8" name="btfpColumnIndicator592878">
              <a:extLst>
                <a:ext uri="{FF2B5EF4-FFF2-40B4-BE49-F238E27FC236}">
                  <a16:creationId xmlns:a16="http://schemas.microsoft.com/office/drawing/2014/main" id="{970D5E0B-58DE-E663-4ADA-714F163D4215}"/>
                </a:ext>
              </a:extLst>
            </p:cNvPr>
            <p:cNvCxnSpPr/>
            <p:nvPr/>
          </p:nvCxnSpPr>
          <p:spPr bwMode="gray">
            <a:xfrm flipV="1">
              <a:off x="636627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6" name="btfpColumnGapBlocker394543">
              <a:extLst>
                <a:ext uri="{FF2B5EF4-FFF2-40B4-BE49-F238E27FC236}">
                  <a16:creationId xmlns:a16="http://schemas.microsoft.com/office/drawing/2014/main" id="{3E0FB7A0-9A26-3EAF-D582-94C38C810B2E}"/>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9" name="btfpColumnIndicator761642">
              <a:extLst>
                <a:ext uri="{FF2B5EF4-FFF2-40B4-BE49-F238E27FC236}">
                  <a16:creationId xmlns:a16="http://schemas.microsoft.com/office/drawing/2014/main" id="{C7B1CFC9-A4EB-9FF6-4346-76F11A1800AC}"/>
                </a:ext>
              </a:extLst>
            </p:cNvPr>
            <p:cNvCxnSpPr/>
            <p:nvPr/>
          </p:nvCxnSpPr>
          <p:spPr bwMode="gray">
            <a:xfrm flipV="1">
              <a:off x="582572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 name="btfpColumnIndicator646639">
              <a:extLst>
                <a:ext uri="{FF2B5EF4-FFF2-40B4-BE49-F238E27FC236}">
                  <a16:creationId xmlns:a16="http://schemas.microsoft.com/office/drawing/2014/main" id="{3E7F505E-5BFF-8AB0-4C7D-EE1187A86E4A}"/>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4" name="think-cell data - do not delete" hidden="1">
            <a:extLst>
              <a:ext uri="{FF2B5EF4-FFF2-40B4-BE49-F238E27FC236}">
                <a16:creationId xmlns:a16="http://schemas.microsoft.com/office/drawing/2014/main" id="{B659443B-C4CF-BD7D-1F35-EAE1CF5B5BB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606" imgH="608" progId="TCLayout.ActiveDocument.1">
                  <p:embed/>
                </p:oleObj>
              </mc:Choice>
              <mc:Fallback>
                <p:oleObj name="think-cell Slide" r:id="rId12" imgW="606" imgH="608" progId="TCLayout.ActiveDocument.1">
                  <p:embed/>
                  <p:pic>
                    <p:nvPicPr>
                      <p:cNvPr id="4" name="think-cell data - do not delete" hidden="1">
                        <a:extLst>
                          <a:ext uri="{FF2B5EF4-FFF2-40B4-BE49-F238E27FC236}">
                            <a16:creationId xmlns:a16="http://schemas.microsoft.com/office/drawing/2014/main" id="{B659443B-C4CF-BD7D-1F35-EAE1CF5B5BB3}"/>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87" name="btfpBulletedList898271">
            <a:extLst>
              <a:ext uri="{FF2B5EF4-FFF2-40B4-BE49-F238E27FC236}">
                <a16:creationId xmlns:a16="http://schemas.microsoft.com/office/drawing/2014/main" id="{50B07817-FB10-389B-F62B-3CB134660D08}"/>
              </a:ext>
            </a:extLst>
          </p:cNvPr>
          <p:cNvSpPr txBox="1"/>
          <p:nvPr>
            <p:custDataLst>
              <p:tags r:id="rId3"/>
            </p:custDataLst>
          </p:nvPr>
        </p:nvSpPr>
        <p:spPr bwMode="gray">
          <a:xfrm>
            <a:off x="6361511" y="1856683"/>
            <a:ext cx="5495527" cy="2888859"/>
          </a:xfrm>
          <a:prstGeom prst="rect">
            <a:avLst/>
          </a:prstGeom>
          <a:noFill/>
        </p:spPr>
        <p:txBody>
          <a:bodyPr vert="horz" wrap="square" lIns="36000" tIns="36000" rIns="36000" bIns="36000" rtlCol="0">
            <a:spAutoFit/>
          </a:bodyPr>
          <a:lstStyle/>
          <a:p>
            <a:pPr fontAlgn="ctr">
              <a:buClr>
                <a:schemeClr val="tx1"/>
              </a:buClr>
              <a:buSzPct val="100000"/>
            </a:pPr>
            <a:r>
              <a:rPr lang="en-IN" sz="1100" b="1" u="sng">
                <a:solidFill>
                  <a:srgbClr val="2D475A"/>
                </a:solidFill>
              </a:rPr>
              <a:t>Labor intensive or rule-based </a:t>
            </a:r>
            <a:r>
              <a:rPr lang="en-IN" sz="1100" b="1">
                <a:solidFill>
                  <a:srgbClr val="2D475A"/>
                </a:solidFill>
              </a:rPr>
              <a:t>workflows: </a:t>
            </a:r>
            <a:r>
              <a:rPr lang="en-IN" sz="1100">
                <a:solidFill>
                  <a:srgbClr val="000000"/>
                </a:solidFill>
              </a:rPr>
              <a:t>Software that currently relies on human input for repetitive tasks can be transformed by AI-driven automation</a:t>
            </a:r>
          </a:p>
          <a:p>
            <a:pPr fontAlgn="ctr">
              <a:buClr>
                <a:schemeClr val="tx1"/>
              </a:buClr>
              <a:buSzPct val="100000"/>
            </a:pPr>
            <a:r>
              <a:rPr lang="en-IN" sz="1100" b="1">
                <a:solidFill>
                  <a:srgbClr val="2D475A"/>
                </a:solidFill>
              </a:rPr>
              <a:t>Data rich but </a:t>
            </a:r>
            <a:r>
              <a:rPr lang="en-IN" sz="1100" b="1" u="sng">
                <a:solidFill>
                  <a:srgbClr val="2D475A"/>
                </a:solidFill>
              </a:rPr>
              <a:t>insight poor</a:t>
            </a:r>
            <a:r>
              <a:rPr lang="en-IN" sz="1100" b="1">
                <a:solidFill>
                  <a:srgbClr val="2D475A"/>
                </a:solidFill>
              </a:rPr>
              <a:t>:</a:t>
            </a:r>
            <a:r>
              <a:rPr lang="en-IN" sz="1100" b="1">
                <a:solidFill>
                  <a:srgbClr val="000000"/>
                </a:solidFill>
              </a:rPr>
              <a:t> </a:t>
            </a:r>
            <a:r>
              <a:rPr lang="en-IN" sz="1100">
                <a:solidFill>
                  <a:srgbClr val="000000"/>
                </a:solidFill>
              </a:rPr>
              <a:t>Software that collects large amounts of data but still requires human analysis could be altered by AI that extracts insight and recommends action without human intervention</a:t>
            </a:r>
          </a:p>
          <a:p>
            <a:pPr fontAlgn="ctr">
              <a:buClr>
                <a:schemeClr val="tx1"/>
              </a:buClr>
              <a:buSzPct val="100000"/>
            </a:pPr>
            <a:r>
              <a:rPr lang="en-IN" sz="1100" b="1">
                <a:solidFill>
                  <a:srgbClr val="2D475A"/>
                </a:solidFill>
              </a:rPr>
              <a:t>Customization as a </a:t>
            </a:r>
            <a:r>
              <a:rPr lang="en-IN" sz="1100" b="1" u="sng">
                <a:solidFill>
                  <a:srgbClr val="2D475A"/>
                </a:solidFill>
              </a:rPr>
              <a:t>selling point</a:t>
            </a:r>
            <a:r>
              <a:rPr lang="en-IN" sz="1100">
                <a:solidFill>
                  <a:srgbClr val="2D475A"/>
                </a:solidFill>
              </a:rPr>
              <a:t>:</a:t>
            </a:r>
            <a:r>
              <a:rPr lang="en-IN" sz="1100">
                <a:solidFill>
                  <a:srgbClr val="000000"/>
                </a:solidFill>
              </a:rPr>
              <a:t> Premium pricing tied to manual, high-touch customization will struggle as AI scales personalization at lower cost</a:t>
            </a:r>
          </a:p>
          <a:p>
            <a:pPr fontAlgn="ctr">
              <a:buClr>
                <a:schemeClr val="tx1"/>
              </a:buClr>
              <a:buSzPct val="100000"/>
            </a:pPr>
            <a:r>
              <a:rPr lang="en-IN" sz="1100" b="1" u="sng">
                <a:solidFill>
                  <a:srgbClr val="2D475A"/>
                </a:solidFill>
              </a:rPr>
              <a:t>Fragmented</a:t>
            </a:r>
            <a:r>
              <a:rPr lang="en-IN" sz="1100" b="1">
                <a:solidFill>
                  <a:srgbClr val="2D475A"/>
                </a:solidFill>
              </a:rPr>
              <a:t> implementations: </a:t>
            </a:r>
            <a:r>
              <a:rPr lang="en-IN" sz="1100">
                <a:solidFill>
                  <a:srgbClr val="000000"/>
                </a:solidFill>
              </a:rPr>
              <a:t>Solutions comprised of multiple disconnected / standalone tools stitched together could be replaced by AI-native platforms offering more streamlined functionality and user experience </a:t>
            </a:r>
          </a:p>
          <a:p>
            <a:pPr fontAlgn="ctr">
              <a:buClr>
                <a:schemeClr val="tx1"/>
              </a:buClr>
              <a:buSzPct val="100000"/>
            </a:pPr>
            <a:r>
              <a:rPr lang="en-IN" sz="1100" b="1">
                <a:solidFill>
                  <a:srgbClr val="2D475A"/>
                </a:solidFill>
              </a:rPr>
              <a:t>Expert driven but </a:t>
            </a:r>
            <a:r>
              <a:rPr lang="en-IN" sz="1100" b="1" u="sng">
                <a:solidFill>
                  <a:srgbClr val="2D475A"/>
                </a:solidFill>
              </a:rPr>
              <a:t>not proprietary</a:t>
            </a:r>
            <a:r>
              <a:rPr lang="en-IN" sz="1100" b="1">
                <a:solidFill>
                  <a:srgbClr val="2D475A"/>
                </a:solidFill>
              </a:rPr>
              <a:t>: </a:t>
            </a:r>
            <a:r>
              <a:rPr lang="en-IN" sz="1100">
                <a:solidFill>
                  <a:srgbClr val="000000"/>
                </a:solidFill>
              </a:rPr>
              <a:t>AI can mimic human expertise without a deep data or regulatory moat (e.g., contract review), reshaping software that depends on human judgement</a:t>
            </a:r>
          </a:p>
        </p:txBody>
      </p:sp>
      <p:grpSp>
        <p:nvGrpSpPr>
          <p:cNvPr id="18" name="btfpConclusionArrow951901">
            <a:extLst>
              <a:ext uri="{FF2B5EF4-FFF2-40B4-BE49-F238E27FC236}">
                <a16:creationId xmlns:a16="http://schemas.microsoft.com/office/drawing/2014/main" id="{5D455199-DB4C-93FC-0C89-DD95B70A3F40}"/>
              </a:ext>
            </a:extLst>
          </p:cNvPr>
          <p:cNvGrpSpPr/>
          <p:nvPr>
            <p:custDataLst>
              <p:tags r:id="rId4"/>
            </p:custDataLst>
          </p:nvPr>
        </p:nvGrpSpPr>
        <p:grpSpPr>
          <a:xfrm>
            <a:off x="330200" y="5871728"/>
            <a:ext cx="11531600" cy="779857"/>
            <a:chOff x="-711496" y="909638"/>
            <a:chExt cx="11531600" cy="820952"/>
          </a:xfrm>
        </p:grpSpPr>
        <p:sp>
          <p:nvSpPr>
            <p:cNvPr id="14" name="btfpConclusionArrowText951901">
              <a:extLst>
                <a:ext uri="{FF2B5EF4-FFF2-40B4-BE49-F238E27FC236}">
                  <a16:creationId xmlns:a16="http://schemas.microsoft.com/office/drawing/2014/main" id="{A602DC76-C878-5F24-712E-AE526C4C721E}"/>
                </a:ext>
              </a:extLst>
            </p:cNvPr>
            <p:cNvSpPr txBox="1"/>
            <p:nvPr/>
          </p:nvSpPr>
          <p:spPr bwMode="gray">
            <a:xfrm>
              <a:off x="-711496" y="1273960"/>
              <a:ext cx="11531600" cy="456630"/>
            </a:xfrm>
            <a:prstGeom prst="rect">
              <a:avLst/>
            </a:prstGeom>
            <a:noFill/>
          </p:spPr>
          <p:txBody>
            <a:bodyPr vert="horz" wrap="square" lIns="36036" tIns="36036" rIns="36036" bIns="180181" rtlCol="0" anchor="ctr">
              <a:spAutoFit/>
            </a:bodyPr>
            <a:lstStyle/>
            <a:p>
              <a:pPr marL="0" indent="0" algn="ctr">
                <a:spcBef>
                  <a:spcPts val="0"/>
                </a:spcBef>
                <a:buNone/>
              </a:pPr>
              <a:r>
                <a:rPr lang="en-US" sz="1400" b="1">
                  <a:solidFill>
                    <a:srgbClr val="CC0000"/>
                  </a:solidFill>
                </a:rPr>
                <a:t>AI is not an existential threat for software broadly, but </a:t>
              </a:r>
              <a:r>
                <a:rPr lang="en-US" sz="1400" b="1" u="sng">
                  <a:solidFill>
                    <a:srgbClr val="CC0000"/>
                  </a:solidFill>
                </a:rPr>
                <a:t>it is for specific categories of solutions</a:t>
              </a:r>
              <a:r>
                <a:rPr lang="en-US" sz="1400" b="1">
                  <a:solidFill>
                    <a:srgbClr val="CC0000"/>
                  </a:solidFill>
                </a:rPr>
                <a:t> that lack protections</a:t>
              </a:r>
            </a:p>
          </p:txBody>
        </p:sp>
        <p:sp>
          <p:nvSpPr>
            <p:cNvPr id="15" name="btfpConclusionArrowPointer951901">
              <a:extLst>
                <a:ext uri="{FF2B5EF4-FFF2-40B4-BE49-F238E27FC236}">
                  <a16:creationId xmlns:a16="http://schemas.microsoft.com/office/drawing/2014/main" id="{D612C097-3AA6-A5BC-B22E-FE64853BC309}"/>
                </a:ext>
              </a:extLst>
            </p:cNvPr>
            <p:cNvSpPr/>
            <p:nvPr/>
          </p:nvSpPr>
          <p:spPr bwMode="gray">
            <a:xfrm>
              <a:off x="4621869" y="909638"/>
              <a:ext cx="864870" cy="379353"/>
            </a:xfrm>
            <a:prstGeom prst="downArrow">
              <a:avLst>
                <a:gd name="adj1" fmla="val 50000"/>
                <a:gd name="adj2" fmla="val 70000"/>
              </a:avLst>
            </a:prstGeom>
            <a:noFill/>
            <a:ln w="9525" cmpd="sng">
              <a:solidFill>
                <a:srgbClr val="CC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6" name="btfpConclusionArrowLineLeft951901">
              <a:extLst>
                <a:ext uri="{FF2B5EF4-FFF2-40B4-BE49-F238E27FC236}">
                  <a16:creationId xmlns:a16="http://schemas.microsoft.com/office/drawing/2014/main" id="{2CF64108-7A47-2093-6EF8-2B5CC7F0D041}"/>
                </a:ext>
              </a:extLst>
            </p:cNvPr>
            <p:cNvCxnSpPr/>
            <p:nvPr/>
          </p:nvCxnSpPr>
          <p:spPr bwMode="gray">
            <a:xfrm>
              <a:off x="-711496" y="1149999"/>
              <a:ext cx="5419852" cy="0"/>
            </a:xfrm>
            <a:prstGeom prst="line">
              <a:avLst/>
            </a:prstGeom>
            <a:ln w="9525"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17" name="btfpConclusionArrowLineRight951901">
              <a:extLst>
                <a:ext uri="{FF2B5EF4-FFF2-40B4-BE49-F238E27FC236}">
                  <a16:creationId xmlns:a16="http://schemas.microsoft.com/office/drawing/2014/main" id="{C59A354C-ADC5-D349-3120-EB259E6D8D3D}"/>
                </a:ext>
              </a:extLst>
            </p:cNvPr>
            <p:cNvCxnSpPr/>
            <p:nvPr/>
          </p:nvCxnSpPr>
          <p:spPr bwMode="gray">
            <a:xfrm>
              <a:off x="5400252" y="1149999"/>
              <a:ext cx="5419852" cy="0"/>
            </a:xfrm>
            <a:prstGeom prst="line">
              <a:avLst/>
            </a:prstGeom>
            <a:ln w="9525"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21" name="btfpStatusSticker762717">
            <a:extLst>
              <a:ext uri="{FF2B5EF4-FFF2-40B4-BE49-F238E27FC236}">
                <a16:creationId xmlns:a16="http://schemas.microsoft.com/office/drawing/2014/main" id="{A9EDBAF5-455B-D32F-DACA-AC97DAA306E2}"/>
              </a:ext>
            </a:extLst>
          </p:cNvPr>
          <p:cNvGrpSpPr/>
          <p:nvPr>
            <p:custDataLst>
              <p:tags r:id="rId5"/>
            </p:custDataLst>
          </p:nvPr>
        </p:nvGrpSpPr>
        <p:grpSpPr>
          <a:xfrm>
            <a:off x="10100356" y="955344"/>
            <a:ext cx="1761444" cy="235611"/>
            <a:chOff x="-1630959" y="876300"/>
            <a:chExt cx="1761444" cy="235611"/>
          </a:xfrm>
        </p:grpSpPr>
        <p:sp>
          <p:nvSpPr>
            <p:cNvPr id="19" name="btfpStatusStickerText762717">
              <a:extLst>
                <a:ext uri="{FF2B5EF4-FFF2-40B4-BE49-F238E27FC236}">
                  <a16:creationId xmlns:a16="http://schemas.microsoft.com/office/drawing/2014/main" id="{DC369098-E2D1-D9CC-8880-D358B547A3F8}"/>
                </a:ext>
              </a:extLst>
            </p:cNvPr>
            <p:cNvSpPr txBox="1"/>
            <p:nvPr/>
          </p:nvSpPr>
          <p:spPr bwMode="gray">
            <a:xfrm>
              <a:off x="-1630959"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20" name="btfpStatusStickerLine762717">
              <a:extLst>
                <a:ext uri="{FF2B5EF4-FFF2-40B4-BE49-F238E27FC236}">
                  <a16:creationId xmlns:a16="http://schemas.microsoft.com/office/drawing/2014/main" id="{71E3815D-B3DE-8E9D-2F82-6B5089A41CCA}"/>
                </a:ext>
              </a:extLst>
            </p:cNvPr>
            <p:cNvCxnSpPr>
              <a:cxnSpLocks/>
            </p:cNvCxnSpPr>
            <p:nvPr/>
          </p:nvCxnSpPr>
          <p:spPr bwMode="gray">
            <a:xfrm rot="720000">
              <a:off x="-163095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57" name="btfpColumnHeaderBox760122">
            <a:extLst>
              <a:ext uri="{FF2B5EF4-FFF2-40B4-BE49-F238E27FC236}">
                <a16:creationId xmlns:a16="http://schemas.microsoft.com/office/drawing/2014/main" id="{B6DC307E-094A-7D48-78AF-08F04B6D12C9}"/>
              </a:ext>
            </a:extLst>
          </p:cNvPr>
          <p:cNvGrpSpPr/>
          <p:nvPr>
            <p:custDataLst>
              <p:tags r:id="rId6"/>
            </p:custDataLst>
          </p:nvPr>
        </p:nvGrpSpPr>
        <p:grpSpPr>
          <a:xfrm>
            <a:off x="6366272" y="1289420"/>
            <a:ext cx="5495528" cy="498792"/>
            <a:chOff x="6366272" y="1079870"/>
            <a:chExt cx="5495528" cy="498792"/>
          </a:xfrm>
        </p:grpSpPr>
        <p:sp>
          <p:nvSpPr>
            <p:cNvPr id="55" name="btfpColumnHeaderBoxText760122">
              <a:extLst>
                <a:ext uri="{FF2B5EF4-FFF2-40B4-BE49-F238E27FC236}">
                  <a16:creationId xmlns:a16="http://schemas.microsoft.com/office/drawing/2014/main" id="{ED525C42-ABCC-505F-C204-DBECDEE38289}"/>
                </a:ext>
              </a:extLst>
            </p:cNvPr>
            <p:cNvSpPr txBox="1"/>
            <p:nvPr/>
          </p:nvSpPr>
          <p:spPr bwMode="gray">
            <a:xfrm>
              <a:off x="6366272" y="1079870"/>
              <a:ext cx="5495528" cy="498792"/>
            </a:xfrm>
            <a:prstGeom prst="rect">
              <a:avLst/>
            </a:prstGeom>
            <a:noFill/>
          </p:spPr>
          <p:txBody>
            <a:bodyPr vert="horz" wrap="square" lIns="36036" tIns="36036" rIns="36036" bIns="36036" rtlCol="0" anchor="b">
              <a:spAutoFit/>
            </a:bodyPr>
            <a:lstStyle/>
            <a:p>
              <a:pPr marL="0" indent="0">
                <a:spcBef>
                  <a:spcPts val="0"/>
                </a:spcBef>
                <a:buNone/>
              </a:pPr>
              <a:r>
                <a:rPr lang="en-US" sz="1400" b="1" u="sng">
                  <a:solidFill>
                    <a:srgbClr val="000000"/>
                  </a:solidFill>
                </a:rPr>
                <a:t>High impact:</a:t>
              </a:r>
              <a:r>
                <a:rPr lang="en-US" sz="1400" b="1">
                  <a:solidFill>
                    <a:srgbClr val="000000"/>
                  </a:solidFill>
                </a:rPr>
                <a:t> Characteristics that leave the door open for significant </a:t>
              </a:r>
              <a:r>
                <a:rPr lang="en-US" sz="1400" b="1" err="1">
                  <a:solidFill>
                    <a:srgbClr val="000000"/>
                  </a:solidFill>
                </a:rPr>
                <a:t>GenAI</a:t>
              </a:r>
              <a:r>
                <a:rPr lang="en-US" sz="1400" b="1">
                  <a:solidFill>
                    <a:srgbClr val="000000"/>
                  </a:solidFill>
                </a:rPr>
                <a:t> driven changes</a:t>
              </a:r>
            </a:p>
          </p:txBody>
        </p:sp>
        <p:cxnSp>
          <p:nvCxnSpPr>
            <p:cNvPr id="56" name="btfpColumnHeaderBoxLine760122">
              <a:extLst>
                <a:ext uri="{FF2B5EF4-FFF2-40B4-BE49-F238E27FC236}">
                  <a16:creationId xmlns:a16="http://schemas.microsoft.com/office/drawing/2014/main" id="{A76A2C26-9529-AB06-6E41-0A3580E1D0E1}"/>
                </a:ext>
              </a:extLst>
            </p:cNvPr>
            <p:cNvCxnSpPr/>
            <p:nvPr/>
          </p:nvCxnSpPr>
          <p:spPr bwMode="gray">
            <a:xfrm>
              <a:off x="6366272" y="1578662"/>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60" name="btfpColumnHeaderBox329707">
            <a:extLst>
              <a:ext uri="{FF2B5EF4-FFF2-40B4-BE49-F238E27FC236}">
                <a16:creationId xmlns:a16="http://schemas.microsoft.com/office/drawing/2014/main" id="{53A118C5-FE1E-9203-FA30-A0E4A1100814}"/>
              </a:ext>
            </a:extLst>
          </p:cNvPr>
          <p:cNvGrpSpPr/>
          <p:nvPr>
            <p:custDataLst>
              <p:tags r:id="rId7"/>
            </p:custDataLst>
          </p:nvPr>
        </p:nvGrpSpPr>
        <p:grpSpPr>
          <a:xfrm>
            <a:off x="330200" y="1294884"/>
            <a:ext cx="5495528" cy="503663"/>
            <a:chOff x="330200" y="1085334"/>
            <a:chExt cx="5495528" cy="503663"/>
          </a:xfrm>
        </p:grpSpPr>
        <p:sp>
          <p:nvSpPr>
            <p:cNvPr id="58" name="btfpColumnHeaderBoxText329707">
              <a:extLst>
                <a:ext uri="{FF2B5EF4-FFF2-40B4-BE49-F238E27FC236}">
                  <a16:creationId xmlns:a16="http://schemas.microsoft.com/office/drawing/2014/main" id="{E25ACC36-1757-B3C7-FEDB-2DE3A6D4650B}"/>
                </a:ext>
              </a:extLst>
            </p:cNvPr>
            <p:cNvSpPr txBox="1"/>
            <p:nvPr/>
          </p:nvSpPr>
          <p:spPr bwMode="gray">
            <a:xfrm>
              <a:off x="330200" y="1085334"/>
              <a:ext cx="5495528" cy="498792"/>
            </a:xfrm>
            <a:prstGeom prst="rect">
              <a:avLst/>
            </a:prstGeom>
            <a:noFill/>
          </p:spPr>
          <p:txBody>
            <a:bodyPr vert="horz" wrap="square" lIns="36036" tIns="36036" rIns="36036" bIns="36036" rtlCol="0" anchor="b">
              <a:spAutoFit/>
            </a:bodyPr>
            <a:lstStyle/>
            <a:p>
              <a:pPr marL="0" indent="0">
                <a:spcBef>
                  <a:spcPts val="0"/>
                </a:spcBef>
                <a:buNone/>
              </a:pPr>
              <a:r>
                <a:rPr lang="en-US" sz="1400" b="1" u="sng">
                  <a:solidFill>
                    <a:srgbClr val="000000"/>
                  </a:solidFill>
                </a:rPr>
                <a:t>Lower impact:</a:t>
              </a:r>
              <a:r>
                <a:rPr lang="en-US" sz="1400" b="1">
                  <a:solidFill>
                    <a:srgbClr val="000000"/>
                  </a:solidFill>
                </a:rPr>
                <a:t> Characteristics that help drive insulation from significant </a:t>
              </a:r>
              <a:r>
                <a:rPr lang="en-US" sz="1400" b="1" err="1">
                  <a:solidFill>
                    <a:srgbClr val="000000"/>
                  </a:solidFill>
                </a:rPr>
                <a:t>GenAI</a:t>
              </a:r>
              <a:r>
                <a:rPr lang="en-US" sz="1400" b="1">
                  <a:solidFill>
                    <a:srgbClr val="000000"/>
                  </a:solidFill>
                </a:rPr>
                <a:t> driven changes</a:t>
              </a:r>
            </a:p>
          </p:txBody>
        </p:sp>
        <p:cxnSp>
          <p:nvCxnSpPr>
            <p:cNvPr id="59" name="btfpColumnHeaderBoxLine329707">
              <a:extLst>
                <a:ext uri="{FF2B5EF4-FFF2-40B4-BE49-F238E27FC236}">
                  <a16:creationId xmlns:a16="http://schemas.microsoft.com/office/drawing/2014/main" id="{5EF7200C-19CD-0353-2EA2-E9B3E4D04938}"/>
                </a:ext>
              </a:extLst>
            </p:cNvPr>
            <p:cNvCxnSpPr/>
            <p:nvPr/>
          </p:nvCxnSpPr>
          <p:spPr bwMode="gray">
            <a:xfrm>
              <a:off x="330200" y="1588997"/>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61" name="btfpBulletedList898271">
            <a:extLst>
              <a:ext uri="{FF2B5EF4-FFF2-40B4-BE49-F238E27FC236}">
                <a16:creationId xmlns:a16="http://schemas.microsoft.com/office/drawing/2014/main" id="{1B98755D-DE21-CCC6-D02A-1C1B1E48D25F}"/>
              </a:ext>
            </a:extLst>
          </p:cNvPr>
          <p:cNvSpPr txBox="1"/>
          <p:nvPr>
            <p:custDataLst>
              <p:tags r:id="rId8"/>
            </p:custDataLst>
          </p:nvPr>
        </p:nvSpPr>
        <p:spPr bwMode="gray">
          <a:xfrm>
            <a:off x="330199" y="1866832"/>
            <a:ext cx="5495527" cy="2888859"/>
          </a:xfrm>
          <a:prstGeom prst="rect">
            <a:avLst/>
          </a:prstGeom>
          <a:noFill/>
        </p:spPr>
        <p:txBody>
          <a:bodyPr vert="horz" wrap="square" lIns="36000" tIns="36000" rIns="36000" bIns="36000" rtlCol="0">
            <a:spAutoFit/>
          </a:bodyPr>
          <a:lstStyle/>
          <a:p>
            <a:pPr fontAlgn="ctr">
              <a:buClr>
                <a:schemeClr val="tx1"/>
              </a:buClr>
              <a:buSzPct val="100000"/>
            </a:pPr>
            <a:r>
              <a:rPr lang="en-IN" sz="1100" b="1">
                <a:solidFill>
                  <a:srgbClr val="507867"/>
                </a:solidFill>
                <a:latin typeface="Arial"/>
              </a:rPr>
              <a:t>Serving </a:t>
            </a:r>
            <a:r>
              <a:rPr lang="en-IN" sz="1100" b="1" u="sng">
                <a:solidFill>
                  <a:srgbClr val="507867"/>
                </a:solidFill>
                <a:latin typeface="Arial"/>
              </a:rPr>
              <a:t>high complexity use cases</a:t>
            </a:r>
            <a:r>
              <a:rPr lang="en-IN" sz="1100" b="1">
                <a:solidFill>
                  <a:srgbClr val="507867"/>
                </a:solidFill>
                <a:latin typeface="Arial"/>
              </a:rPr>
              <a:t>:</a:t>
            </a:r>
            <a:r>
              <a:rPr lang="en-IN" sz="1100">
                <a:solidFill>
                  <a:srgbClr val="000000"/>
                </a:solidFill>
                <a:latin typeface="Arial"/>
              </a:rPr>
              <a:t> Software handling complex, unstructured workflows is harder to automate and insulated from AI-driven changes</a:t>
            </a:r>
          </a:p>
          <a:p>
            <a:pPr fontAlgn="ctr">
              <a:buClr>
                <a:schemeClr val="tx1"/>
              </a:buClr>
              <a:buSzPct val="100000"/>
            </a:pPr>
            <a:r>
              <a:rPr lang="en-IN" sz="1100" b="1" u="sng">
                <a:solidFill>
                  <a:srgbClr val="507867"/>
                </a:solidFill>
                <a:latin typeface="Arial"/>
              </a:rPr>
              <a:t>Mission critical </a:t>
            </a:r>
            <a:r>
              <a:rPr lang="en-IN" sz="1100" b="1">
                <a:solidFill>
                  <a:srgbClr val="507867"/>
                </a:solidFill>
                <a:latin typeface="Arial"/>
              </a:rPr>
              <a:t>with low failure tolerance: </a:t>
            </a:r>
            <a:r>
              <a:rPr lang="en-IN" sz="1100"/>
              <a:t>Deeply embedded in enterprise infrastructure, these systems require transparency, accountability, and reliability, that AI cannot currently provide</a:t>
            </a:r>
            <a:endParaRPr lang="en-IN" sz="1100">
              <a:solidFill>
                <a:srgbClr val="000000"/>
              </a:solidFill>
              <a:latin typeface="Arial"/>
            </a:endParaRPr>
          </a:p>
          <a:p>
            <a:pPr fontAlgn="ctr">
              <a:buClr>
                <a:schemeClr val="tx1"/>
              </a:buClr>
              <a:buSzPct val="100000"/>
            </a:pPr>
            <a:r>
              <a:rPr lang="en-IN" sz="1100" b="1">
                <a:solidFill>
                  <a:srgbClr val="507867"/>
                </a:solidFill>
                <a:latin typeface="Arial"/>
              </a:rPr>
              <a:t>Strong </a:t>
            </a:r>
            <a:r>
              <a:rPr lang="en-IN" sz="1100" b="1" u="sng">
                <a:solidFill>
                  <a:srgbClr val="507867"/>
                </a:solidFill>
                <a:latin typeface="Arial"/>
              </a:rPr>
              <a:t>network effects</a:t>
            </a:r>
            <a:r>
              <a:rPr lang="en-IN" sz="1100">
                <a:solidFill>
                  <a:srgbClr val="507867"/>
                </a:solidFill>
                <a:latin typeface="Arial"/>
              </a:rPr>
              <a:t>:</a:t>
            </a:r>
            <a:r>
              <a:rPr lang="en-IN" sz="1100">
                <a:solidFill>
                  <a:srgbClr val="000000"/>
                </a:solidFill>
                <a:latin typeface="Arial"/>
              </a:rPr>
              <a:t> Categories that benefit from multiple organizations and users utilizing the same product / platform have a moat against AI-driven shifts</a:t>
            </a:r>
          </a:p>
          <a:p>
            <a:pPr fontAlgn="ctr">
              <a:buClr>
                <a:schemeClr val="tx1"/>
              </a:buClr>
              <a:buSzPct val="100000"/>
            </a:pPr>
            <a:r>
              <a:rPr lang="en-IN" sz="1100" b="1" u="sng">
                <a:solidFill>
                  <a:srgbClr val="507867"/>
                </a:solidFill>
              </a:rPr>
              <a:t>Standards</a:t>
            </a:r>
            <a:r>
              <a:rPr lang="en-IN" sz="1100" b="1">
                <a:solidFill>
                  <a:srgbClr val="507867"/>
                </a:solidFill>
              </a:rPr>
              <a:t> are set outside the Enterprise, not inside: </a:t>
            </a:r>
            <a:r>
              <a:rPr lang="en-IN" sz="1100"/>
              <a:t>Workflows and “best practices” that are defined by external expertise, regulation, or risk management will continue to require external input</a:t>
            </a:r>
            <a:endParaRPr lang="en-IN" sz="1100" b="1">
              <a:solidFill>
                <a:srgbClr val="2D475A"/>
              </a:solidFill>
            </a:endParaRPr>
          </a:p>
          <a:p>
            <a:pPr fontAlgn="ctr">
              <a:buClr>
                <a:schemeClr val="tx1"/>
              </a:buClr>
              <a:buSzPct val="100000"/>
            </a:pPr>
            <a:r>
              <a:rPr lang="en-IN" sz="1100" b="1">
                <a:solidFill>
                  <a:srgbClr val="507867"/>
                </a:solidFill>
              </a:rPr>
              <a:t>Data or regulatory </a:t>
            </a:r>
            <a:r>
              <a:rPr lang="en-IN" sz="1100" b="1" u="sng">
                <a:solidFill>
                  <a:srgbClr val="507867"/>
                </a:solidFill>
              </a:rPr>
              <a:t>moats exist</a:t>
            </a:r>
            <a:r>
              <a:rPr lang="en-IN" sz="1100" b="1">
                <a:solidFill>
                  <a:srgbClr val="507867"/>
                </a:solidFill>
              </a:rPr>
              <a:t>: </a:t>
            </a:r>
            <a:r>
              <a:rPr lang="en-IN" sz="1100">
                <a:solidFill>
                  <a:srgbClr val="000000"/>
                </a:solidFill>
              </a:rPr>
              <a:t>Required access to privileged third-party data or industry-specific regulatory approvals creates high barriers that many AI models can’t easily cross</a:t>
            </a:r>
            <a:endParaRPr lang="en-IN" sz="1100" u="sng">
              <a:solidFill>
                <a:srgbClr val="2D475A"/>
              </a:solidFill>
            </a:endParaRPr>
          </a:p>
        </p:txBody>
      </p:sp>
      <p:graphicFrame>
        <p:nvGraphicFramePr>
          <p:cNvPr id="29" name="btfpTable158300">
            <a:extLst>
              <a:ext uri="{FF2B5EF4-FFF2-40B4-BE49-F238E27FC236}">
                <a16:creationId xmlns:a16="http://schemas.microsoft.com/office/drawing/2014/main" id="{D23E3659-5641-A52F-89D2-CA2D54A0DCCC}"/>
              </a:ext>
            </a:extLst>
          </p:cNvPr>
          <p:cNvGraphicFramePr>
            <a:graphicFrameLocks noGrp="1"/>
          </p:cNvGraphicFramePr>
          <p:nvPr>
            <p:custDataLst>
              <p:tags r:id="rId9"/>
            </p:custDataLst>
          </p:nvPr>
        </p:nvGraphicFramePr>
        <p:xfrm>
          <a:off x="330198" y="4874107"/>
          <a:ext cx="11356977" cy="926618"/>
        </p:xfrm>
        <a:graphic>
          <a:graphicData uri="http://schemas.openxmlformats.org/drawingml/2006/table">
            <a:tbl>
              <a:tblPr firstRow="1" firstCol="1">
                <a:tableStyleId>{9D7B26C5-4107-4FEC-AEDC-1716B250A1EF}</a:tableStyleId>
              </a:tblPr>
              <a:tblGrid>
                <a:gridCol w="891939">
                  <a:extLst>
                    <a:ext uri="{9D8B030D-6E8A-4147-A177-3AD203B41FA5}">
                      <a16:colId xmlns:a16="http://schemas.microsoft.com/office/drawing/2014/main" val="2005637216"/>
                    </a:ext>
                  </a:extLst>
                </a:gridCol>
                <a:gridCol w="1744173">
                  <a:extLst>
                    <a:ext uri="{9D8B030D-6E8A-4147-A177-3AD203B41FA5}">
                      <a16:colId xmlns:a16="http://schemas.microsoft.com/office/drawing/2014/main" val="3060601133"/>
                    </a:ext>
                  </a:extLst>
                </a:gridCol>
                <a:gridCol w="1744173">
                  <a:extLst>
                    <a:ext uri="{9D8B030D-6E8A-4147-A177-3AD203B41FA5}">
                      <a16:colId xmlns:a16="http://schemas.microsoft.com/office/drawing/2014/main" val="2383774646"/>
                    </a:ext>
                  </a:extLst>
                </a:gridCol>
                <a:gridCol w="1744173">
                  <a:extLst>
                    <a:ext uri="{9D8B030D-6E8A-4147-A177-3AD203B41FA5}">
                      <a16:colId xmlns:a16="http://schemas.microsoft.com/office/drawing/2014/main" val="2710104946"/>
                    </a:ext>
                  </a:extLst>
                </a:gridCol>
                <a:gridCol w="1744173">
                  <a:extLst>
                    <a:ext uri="{9D8B030D-6E8A-4147-A177-3AD203B41FA5}">
                      <a16:colId xmlns:a16="http://schemas.microsoft.com/office/drawing/2014/main" val="217132173"/>
                    </a:ext>
                  </a:extLst>
                </a:gridCol>
                <a:gridCol w="1744173">
                  <a:extLst>
                    <a:ext uri="{9D8B030D-6E8A-4147-A177-3AD203B41FA5}">
                      <a16:colId xmlns:a16="http://schemas.microsoft.com/office/drawing/2014/main" val="1666753698"/>
                    </a:ext>
                  </a:extLst>
                </a:gridCol>
                <a:gridCol w="1744173">
                  <a:extLst>
                    <a:ext uri="{9D8B030D-6E8A-4147-A177-3AD203B41FA5}">
                      <a16:colId xmlns:a16="http://schemas.microsoft.com/office/drawing/2014/main" val="3820211514"/>
                    </a:ext>
                  </a:extLst>
                </a:gridCol>
              </a:tblGrid>
              <a:tr h="0">
                <a:tc rowSpan="2">
                  <a:txBody>
                    <a:bodyPr/>
                    <a:lstStyle/>
                    <a:p>
                      <a:pPr marL="0" indent="0" algn="ctr">
                        <a:spcBef>
                          <a:spcPts val="0"/>
                        </a:spcBef>
                        <a:buFontTx/>
                        <a:buNone/>
                      </a:pPr>
                      <a:r>
                        <a:rPr lang="en-US" sz="1000" b="0">
                          <a:solidFill>
                            <a:srgbClr val="FFFFFF"/>
                          </a:solidFill>
                        </a:rPr>
                        <a:t>Software category  GenAI impact: examples</a:t>
                      </a:r>
                    </a:p>
                  </a:txBody>
                  <a:tcPr anchor="ctr">
                    <a:lnL>
                      <a:noFill/>
                    </a:lnL>
                    <a:lnR>
                      <a:noFill/>
                    </a:lnR>
                    <a:lnT>
                      <a:noFill/>
                    </a:lnT>
                    <a:lnB w="19050" cmpd="sng">
                      <a:noFill/>
                    </a:lnB>
                    <a:lnTlToBr w="12700" cmpd="sng">
                      <a:noFill/>
                      <a:prstDash val="solid"/>
                    </a:lnTlToBr>
                    <a:lnBlToTr w="12700" cmpd="sng">
                      <a:noFill/>
                      <a:prstDash val="solid"/>
                    </a:lnBlToTr>
                    <a:solidFill>
                      <a:srgbClr val="46647B"/>
                    </a:solidFill>
                  </a:tcPr>
                </a:tc>
                <a:tc>
                  <a:txBody>
                    <a:bodyPr/>
                    <a:lstStyle/>
                    <a:p>
                      <a:pPr marL="0" marR="0" lvl="0" indent="0" algn="ctr" defTabSz="711200" rtl="0" eaLnBrk="1" fontAlgn="auto" latinLnBrk="0" hangingPunct="1">
                        <a:lnSpc>
                          <a:spcPct val="100000"/>
                        </a:lnSpc>
                        <a:spcBef>
                          <a:spcPts val="0"/>
                        </a:spcBef>
                        <a:spcAft>
                          <a:spcPts val="0"/>
                        </a:spcAft>
                        <a:buClrTx/>
                        <a:buSzTx/>
                        <a:buFontTx/>
                        <a:buNone/>
                        <a:tabLst/>
                        <a:defRPr/>
                      </a:pPr>
                      <a:r>
                        <a:rPr lang="en-US" sz="1000">
                          <a:solidFill>
                            <a:srgbClr val="000000"/>
                          </a:solidFill>
                        </a:rPr>
                        <a:t>No impact</a:t>
                      </a:r>
                    </a:p>
                  </a:txBody>
                  <a:tcPr marT="18288" marB="18288" anchor="b">
                    <a:lnL>
                      <a:noFill/>
                    </a:lnL>
                    <a:lnR>
                      <a:noFill/>
                    </a:lnR>
                    <a:lnT>
                      <a:noFill/>
                    </a:lnT>
                    <a:lnB w="19050" cmpd="sng">
                      <a:noFill/>
                    </a:lnB>
                    <a:lnTlToBr w="12700" cmpd="sng">
                      <a:noFill/>
                      <a:prstDash val="solid"/>
                    </a:lnTlToBr>
                    <a:lnBlToTr w="12700" cmpd="sng">
                      <a:noFill/>
                      <a:prstDash val="solid"/>
                    </a:lnBlToTr>
                    <a:solidFill>
                      <a:srgbClr val="D6D6D6">
                        <a:alpha val="50000"/>
                      </a:srgbClr>
                    </a:solidFill>
                  </a:tcPr>
                </a:tc>
                <a:tc>
                  <a:txBody>
                    <a:bodyPr/>
                    <a:lstStyle/>
                    <a:p>
                      <a:pPr marL="0" indent="0" algn="ctr">
                        <a:spcBef>
                          <a:spcPts val="0"/>
                        </a:spcBef>
                        <a:buFontTx/>
                        <a:buNone/>
                      </a:pPr>
                      <a:endParaRPr lang="en-US" sz="1000">
                        <a:solidFill>
                          <a:srgbClr val="000000"/>
                        </a:solidFill>
                      </a:endParaRPr>
                    </a:p>
                  </a:txBody>
                  <a:tcPr marT="18288" marB="18288" anchor="b">
                    <a:lnL>
                      <a:noFill/>
                    </a:lnL>
                    <a:lnR>
                      <a:noFill/>
                    </a:lnR>
                    <a:lnT>
                      <a:noFill/>
                    </a:lnT>
                    <a:lnB w="19050" cmpd="sng">
                      <a:noFill/>
                    </a:lnB>
                    <a:lnTlToBr w="12700" cmpd="sng">
                      <a:noFill/>
                      <a:prstDash val="solid"/>
                    </a:lnTlToBr>
                    <a:lnBlToTr w="12700" cmpd="sng">
                      <a:noFill/>
                      <a:prstDash val="solid"/>
                    </a:lnBlToTr>
                    <a:solidFill>
                      <a:srgbClr val="DCE5EA"/>
                    </a:solidFill>
                  </a:tcPr>
                </a:tc>
                <a:tc>
                  <a:txBody>
                    <a:bodyPr/>
                    <a:lstStyle/>
                    <a:p>
                      <a:pPr marL="0" indent="0" algn="ctr">
                        <a:spcBef>
                          <a:spcPts val="0"/>
                        </a:spcBef>
                        <a:buFontTx/>
                        <a:buNone/>
                      </a:pPr>
                      <a:endParaRPr lang="en-US" sz="1000">
                        <a:solidFill>
                          <a:srgbClr val="000000"/>
                        </a:solidFill>
                      </a:endParaRPr>
                    </a:p>
                  </a:txBody>
                  <a:tcPr marT="18288" marB="18288" anchor="b">
                    <a:lnL>
                      <a:noFill/>
                    </a:lnL>
                    <a:lnR>
                      <a:noFill/>
                    </a:lnR>
                    <a:lnT>
                      <a:noFill/>
                    </a:lnT>
                    <a:lnB w="19050" cmpd="sng">
                      <a:noFill/>
                    </a:lnB>
                    <a:lnTlToBr w="12700" cmpd="sng">
                      <a:noFill/>
                      <a:prstDash val="solid"/>
                    </a:lnTlToBr>
                    <a:lnBlToTr w="12700" cmpd="sng">
                      <a:noFill/>
                      <a:prstDash val="solid"/>
                    </a:lnBlToTr>
                    <a:solidFill>
                      <a:srgbClr val="A3BCD3"/>
                    </a:solidFill>
                  </a:tcPr>
                </a:tc>
                <a:tc>
                  <a:txBody>
                    <a:bodyPr/>
                    <a:lstStyle/>
                    <a:p>
                      <a:pPr marL="0" indent="0" algn="ctr">
                        <a:spcBef>
                          <a:spcPts val="0"/>
                        </a:spcBef>
                        <a:buFontTx/>
                        <a:buNone/>
                      </a:pPr>
                      <a:endParaRPr lang="en-US" sz="1000">
                        <a:solidFill>
                          <a:srgbClr val="FFFFFF"/>
                        </a:solidFill>
                      </a:endParaRPr>
                    </a:p>
                  </a:txBody>
                  <a:tcPr marT="18288" marB="18288" anchor="b">
                    <a:lnL>
                      <a:noFill/>
                    </a:lnL>
                    <a:lnR>
                      <a:noFill/>
                    </a:lnR>
                    <a:lnT>
                      <a:noFill/>
                    </a:lnT>
                    <a:lnB w="19050" cmpd="sng">
                      <a:noFill/>
                    </a:lnB>
                    <a:lnTlToBr w="12700" cmpd="sng">
                      <a:noFill/>
                      <a:prstDash val="solid"/>
                    </a:lnTlToBr>
                    <a:lnBlToTr w="12700" cmpd="sng">
                      <a:noFill/>
                      <a:prstDash val="solid"/>
                    </a:lnBlToTr>
                    <a:solidFill>
                      <a:srgbClr val="7891AA"/>
                    </a:solidFill>
                  </a:tcPr>
                </a:tc>
                <a:tc>
                  <a:txBody>
                    <a:bodyPr/>
                    <a:lstStyle/>
                    <a:p>
                      <a:pPr marL="0" indent="0" algn="ctr">
                        <a:spcBef>
                          <a:spcPts val="0"/>
                        </a:spcBef>
                        <a:buFontTx/>
                        <a:buNone/>
                      </a:pPr>
                      <a:endParaRPr lang="en-US" sz="1000">
                        <a:solidFill>
                          <a:srgbClr val="FFFFFF"/>
                        </a:solidFill>
                      </a:endParaRPr>
                    </a:p>
                  </a:txBody>
                  <a:tcPr marT="18288" marB="18288" anchor="b">
                    <a:lnL>
                      <a:noFill/>
                    </a:lnL>
                    <a:lnR>
                      <a:noFill/>
                    </a:lnR>
                    <a:lnT>
                      <a:noFill/>
                    </a:lnT>
                    <a:lnB w="19050" cmpd="sng">
                      <a:noFill/>
                    </a:lnB>
                    <a:lnTlToBr w="12700" cmpd="sng">
                      <a:noFill/>
                      <a:prstDash val="solid"/>
                    </a:lnTlToBr>
                    <a:lnBlToTr w="12700" cmpd="sng">
                      <a:noFill/>
                      <a:prstDash val="solid"/>
                    </a:lnBlToTr>
                    <a:solidFill>
                      <a:srgbClr val="46647B"/>
                    </a:solidFill>
                  </a:tcPr>
                </a:tc>
                <a:tc>
                  <a:txBody>
                    <a:bodyPr/>
                    <a:lstStyle/>
                    <a:p>
                      <a:pPr marL="0" indent="0" algn="ctr">
                        <a:spcBef>
                          <a:spcPts val="0"/>
                        </a:spcBef>
                        <a:buFontTx/>
                        <a:buNone/>
                      </a:pPr>
                      <a:r>
                        <a:rPr lang="en-US" sz="1000">
                          <a:solidFill>
                            <a:srgbClr val="FFFFFF"/>
                          </a:solidFill>
                        </a:rPr>
                        <a:t>Higher impact</a:t>
                      </a:r>
                    </a:p>
                  </a:txBody>
                  <a:tcPr marT="18288" marB="18288" anchor="b">
                    <a:lnL>
                      <a:noFill/>
                    </a:lnL>
                    <a:lnR>
                      <a:noFill/>
                    </a:lnR>
                    <a:lnT>
                      <a:noFill/>
                    </a:lnT>
                    <a:lnB w="19050" cmpd="sng">
                      <a:noFill/>
                    </a:lnB>
                    <a:lnTlToBr w="12700" cmpd="sng">
                      <a:noFill/>
                      <a:prstDash val="solid"/>
                    </a:lnTlToBr>
                    <a:lnBlToTr w="12700" cmpd="sng">
                      <a:noFill/>
                      <a:prstDash val="solid"/>
                    </a:lnBlToTr>
                    <a:solidFill>
                      <a:srgbClr val="2D475A"/>
                    </a:solidFill>
                  </a:tcPr>
                </a:tc>
                <a:extLst>
                  <a:ext uri="{0D108BD9-81ED-4DB2-BD59-A6C34878D82A}">
                    <a16:rowId xmlns:a16="http://schemas.microsoft.com/office/drawing/2014/main" val="2687095641"/>
                  </a:ext>
                </a:extLst>
              </a:tr>
              <a:tr h="737642">
                <a:tc vMerge="1">
                  <a:txBody>
                    <a:bodyPr/>
                    <a:lstStyle/>
                    <a:p>
                      <a:pPr marL="0" indent="0">
                        <a:buFontTx/>
                        <a:buNone/>
                      </a:pPr>
                      <a:endParaRPr lang="en-US" sz="1600"/>
                    </a:p>
                  </a:txBody>
                  <a:tcPr/>
                </a:tc>
                <a:tc>
                  <a:txBody>
                    <a:bodyPr/>
                    <a:lstStyle/>
                    <a:p>
                      <a:pPr marL="0" indent="0">
                        <a:buFontTx/>
                        <a:buNone/>
                      </a:pPr>
                      <a:endParaRPr lang="en-US" sz="1000"/>
                    </a:p>
                  </a:txBody>
                  <a:tcPr>
                    <a:lnL w="19050" cmpd="sng">
                      <a:noFill/>
                    </a:lnL>
                    <a:lnR>
                      <a:noFill/>
                    </a:lnR>
                    <a:lnT w="19050" cmpd="sng">
                      <a:noFill/>
                    </a:lnT>
                    <a:lnB>
                      <a:noFill/>
                    </a:lnB>
                    <a:lnTlToBr w="12700" cmpd="sng">
                      <a:noFill/>
                      <a:prstDash val="solid"/>
                    </a:lnTlToBr>
                    <a:lnBlToTr w="12700" cmpd="sng">
                      <a:noFill/>
                      <a:prstDash val="solid"/>
                    </a:lnBlToTr>
                  </a:tcPr>
                </a:tc>
                <a:tc>
                  <a:txBody>
                    <a:bodyPr/>
                    <a:lstStyle/>
                    <a:p>
                      <a:pPr marL="0" indent="0">
                        <a:buFontTx/>
                        <a:buNone/>
                      </a:pPr>
                      <a:endParaRPr lang="en-US" sz="1000"/>
                    </a:p>
                  </a:txBody>
                  <a:tcPr>
                    <a:lnL w="19050" cmpd="sng">
                      <a:noFill/>
                    </a:lnL>
                    <a:lnR>
                      <a:noFill/>
                    </a:lnR>
                    <a:lnT w="19050" cmpd="sng">
                      <a:noFill/>
                    </a:lnT>
                    <a:lnB>
                      <a:noFill/>
                    </a:lnB>
                    <a:lnTlToBr w="12700" cmpd="sng">
                      <a:noFill/>
                      <a:prstDash val="solid"/>
                    </a:lnTlToBr>
                    <a:lnBlToTr w="12700" cmpd="sng">
                      <a:noFill/>
                      <a:prstDash val="solid"/>
                    </a:lnBlToTr>
                  </a:tcPr>
                </a:tc>
                <a:tc>
                  <a:txBody>
                    <a:bodyPr/>
                    <a:lstStyle/>
                    <a:p>
                      <a:pPr marL="0" indent="0">
                        <a:buFontTx/>
                        <a:buNone/>
                      </a:pPr>
                      <a:endParaRPr lang="en-US" sz="1000"/>
                    </a:p>
                  </a:txBody>
                  <a:tcPr>
                    <a:lnL>
                      <a:noFill/>
                    </a:lnL>
                    <a:lnR>
                      <a:noFill/>
                    </a:lnR>
                    <a:lnT w="19050" cmpd="sng">
                      <a:noFill/>
                    </a:lnT>
                    <a:lnB>
                      <a:noFill/>
                    </a:lnB>
                    <a:lnTlToBr w="12700" cmpd="sng">
                      <a:noFill/>
                      <a:prstDash val="solid"/>
                    </a:lnTlToBr>
                    <a:lnBlToTr w="12700" cmpd="sng">
                      <a:noFill/>
                      <a:prstDash val="solid"/>
                    </a:lnBlToTr>
                  </a:tcPr>
                </a:tc>
                <a:tc>
                  <a:txBody>
                    <a:bodyPr/>
                    <a:lstStyle/>
                    <a:p>
                      <a:pPr marL="0" indent="0">
                        <a:buFontTx/>
                        <a:buNone/>
                      </a:pPr>
                      <a:endParaRPr lang="en-US" sz="1000"/>
                    </a:p>
                  </a:txBody>
                  <a:tcPr>
                    <a:lnL>
                      <a:noFill/>
                    </a:lnL>
                    <a:lnR>
                      <a:noFill/>
                    </a:lnR>
                    <a:lnT w="19050" cmpd="sng">
                      <a:noFill/>
                    </a:lnT>
                    <a:lnB>
                      <a:noFill/>
                    </a:lnB>
                    <a:lnTlToBr w="12700" cmpd="sng">
                      <a:noFill/>
                      <a:prstDash val="solid"/>
                    </a:lnTlToBr>
                    <a:lnBlToTr w="12700" cmpd="sng">
                      <a:noFill/>
                      <a:prstDash val="solid"/>
                    </a:lnBlToTr>
                  </a:tcPr>
                </a:tc>
                <a:tc>
                  <a:txBody>
                    <a:bodyPr/>
                    <a:lstStyle/>
                    <a:p>
                      <a:pPr marL="0" indent="0">
                        <a:buFontTx/>
                        <a:buNone/>
                      </a:pPr>
                      <a:endParaRPr lang="en-US" sz="1000"/>
                    </a:p>
                  </a:txBody>
                  <a:tcPr>
                    <a:lnL>
                      <a:noFill/>
                    </a:lnL>
                    <a:lnR>
                      <a:noFill/>
                    </a:lnR>
                    <a:lnT w="19050" cmpd="sng">
                      <a:noFill/>
                    </a:lnT>
                    <a:lnB>
                      <a:noFill/>
                    </a:lnB>
                    <a:lnTlToBr w="12700" cmpd="sng">
                      <a:noFill/>
                      <a:prstDash val="solid"/>
                    </a:lnTlToBr>
                    <a:lnBlToTr w="12700" cmpd="sng">
                      <a:noFill/>
                      <a:prstDash val="solid"/>
                    </a:lnBlToTr>
                  </a:tcPr>
                </a:tc>
                <a:tc>
                  <a:txBody>
                    <a:bodyPr/>
                    <a:lstStyle/>
                    <a:p>
                      <a:pPr marL="0" indent="0">
                        <a:buFontTx/>
                        <a:buNone/>
                      </a:pPr>
                      <a:endParaRPr lang="en-US" sz="1000"/>
                    </a:p>
                  </a:txBody>
                  <a:tcPr>
                    <a:lnL>
                      <a:noFill/>
                    </a:lnL>
                    <a:lnR>
                      <a:noFill/>
                    </a:lnR>
                    <a:lnT w="1905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983811440"/>
                  </a:ext>
                </a:extLst>
              </a:tr>
            </a:tbl>
          </a:graphicData>
        </a:graphic>
      </p:graphicFrame>
      <p:sp>
        <p:nvSpPr>
          <p:cNvPr id="30" name="Isosceles Triangle 29">
            <a:extLst>
              <a:ext uri="{FF2B5EF4-FFF2-40B4-BE49-F238E27FC236}">
                <a16:creationId xmlns:a16="http://schemas.microsoft.com/office/drawing/2014/main" id="{85644EE1-84DD-2CAA-9EC5-4673EE177144}"/>
              </a:ext>
            </a:extLst>
          </p:cNvPr>
          <p:cNvSpPr/>
          <p:nvPr/>
        </p:nvSpPr>
        <p:spPr bwMode="gray">
          <a:xfrm rot="5400000">
            <a:off x="11582929" y="4895482"/>
            <a:ext cx="347954" cy="163073"/>
          </a:xfrm>
          <a:prstGeom prst="triangle">
            <a:avLst/>
          </a:prstGeom>
          <a:solidFill>
            <a:srgbClr val="2D475A"/>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rgbClr val="FFFFFF"/>
              </a:solidFill>
            </a:endParaRPr>
          </a:p>
        </p:txBody>
      </p:sp>
      <p:sp>
        <p:nvSpPr>
          <p:cNvPr id="31" name="Rectangle 30">
            <a:extLst>
              <a:ext uri="{FF2B5EF4-FFF2-40B4-BE49-F238E27FC236}">
                <a16:creationId xmlns:a16="http://schemas.microsoft.com/office/drawing/2014/main" id="{3B4285E1-577C-E8EF-4637-7718E2523C06}"/>
              </a:ext>
            </a:extLst>
          </p:cNvPr>
          <p:cNvSpPr/>
          <p:nvPr/>
        </p:nvSpPr>
        <p:spPr bwMode="gray">
          <a:xfrm>
            <a:off x="10030523" y="5617536"/>
            <a:ext cx="1607885" cy="183798"/>
          </a:xfrm>
          <a:prstGeom prst="rect">
            <a:avLst/>
          </a:prstGeom>
          <a:solidFill>
            <a:schemeClr val="accent1">
              <a:lumMod val="20000"/>
              <a:lumOff val="80000"/>
            </a:scheme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0" bIns="0" numCol="1" spcCol="0" rtlCol="0" fromWordArt="0" anchor="ctr" anchorCtr="0" forceAA="0" compatLnSpc="1">
            <a:prstTxWarp prst="textNoShape">
              <a:avLst/>
            </a:prstTxWarp>
            <a:noAutofit/>
          </a:bodyPr>
          <a:lstStyle/>
          <a:p>
            <a:pPr marL="0" indent="0" algn="ctr">
              <a:buNone/>
            </a:pPr>
            <a:r>
              <a:rPr lang="en-GB" sz="1000">
                <a:solidFill>
                  <a:srgbClr val="000000"/>
                </a:solidFill>
              </a:rPr>
              <a:t>Call center SW </a:t>
            </a:r>
          </a:p>
        </p:txBody>
      </p:sp>
      <p:sp>
        <p:nvSpPr>
          <p:cNvPr id="32" name="Rectangle 31">
            <a:extLst>
              <a:ext uri="{FF2B5EF4-FFF2-40B4-BE49-F238E27FC236}">
                <a16:creationId xmlns:a16="http://schemas.microsoft.com/office/drawing/2014/main" id="{7E43C965-A9F7-FA38-2047-BA1B733F812D}"/>
              </a:ext>
            </a:extLst>
          </p:cNvPr>
          <p:cNvSpPr/>
          <p:nvPr/>
        </p:nvSpPr>
        <p:spPr bwMode="gray">
          <a:xfrm>
            <a:off x="10030523" y="5369581"/>
            <a:ext cx="1607885" cy="183798"/>
          </a:xfrm>
          <a:prstGeom prst="rect">
            <a:avLst/>
          </a:prstGeom>
          <a:solidFill>
            <a:schemeClr val="accent1">
              <a:lumMod val="20000"/>
              <a:lumOff val="80000"/>
            </a:scheme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0" bIns="0" numCol="1" spcCol="0" rtlCol="0" fromWordArt="0" anchor="ctr" anchorCtr="0" forceAA="0" compatLnSpc="1">
            <a:prstTxWarp prst="textNoShape">
              <a:avLst/>
            </a:prstTxWarp>
            <a:noAutofit/>
          </a:bodyPr>
          <a:lstStyle/>
          <a:p>
            <a:pPr marL="0" indent="0" algn="ctr">
              <a:buNone/>
            </a:pPr>
            <a:r>
              <a:rPr lang="en-GB" sz="1000">
                <a:solidFill>
                  <a:srgbClr val="000000"/>
                </a:solidFill>
              </a:rPr>
              <a:t>Coding / DevOps</a:t>
            </a:r>
          </a:p>
        </p:txBody>
      </p:sp>
      <p:sp>
        <p:nvSpPr>
          <p:cNvPr id="34" name="Rectangle 33">
            <a:extLst>
              <a:ext uri="{FF2B5EF4-FFF2-40B4-BE49-F238E27FC236}">
                <a16:creationId xmlns:a16="http://schemas.microsoft.com/office/drawing/2014/main" id="{B5DCF1EF-14C4-5F3C-9CF3-68BBE67F73F9}"/>
              </a:ext>
            </a:extLst>
          </p:cNvPr>
          <p:cNvSpPr/>
          <p:nvPr/>
        </p:nvSpPr>
        <p:spPr bwMode="gray">
          <a:xfrm>
            <a:off x="10030523" y="5121627"/>
            <a:ext cx="1607885" cy="183798"/>
          </a:xfrm>
          <a:prstGeom prst="rect">
            <a:avLst/>
          </a:prstGeom>
          <a:solidFill>
            <a:schemeClr val="accent1">
              <a:lumMod val="20000"/>
              <a:lumOff val="80000"/>
            </a:scheme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0" bIns="0" numCol="1" spcCol="0" rtlCol="0" fromWordArt="0" anchor="ctr" anchorCtr="0" forceAA="0" compatLnSpc="1">
            <a:prstTxWarp prst="textNoShape">
              <a:avLst/>
            </a:prstTxWarp>
            <a:noAutofit/>
          </a:bodyPr>
          <a:lstStyle/>
          <a:p>
            <a:pPr marL="0" indent="0" algn="ctr">
              <a:buNone/>
            </a:pPr>
            <a:r>
              <a:rPr lang="en-GB" sz="1000">
                <a:solidFill>
                  <a:srgbClr val="000000"/>
                </a:solidFill>
              </a:rPr>
              <a:t>Marketing / creative</a:t>
            </a:r>
          </a:p>
        </p:txBody>
      </p:sp>
      <p:sp>
        <p:nvSpPr>
          <p:cNvPr id="37" name="Rectangle 36">
            <a:extLst>
              <a:ext uri="{FF2B5EF4-FFF2-40B4-BE49-F238E27FC236}">
                <a16:creationId xmlns:a16="http://schemas.microsoft.com/office/drawing/2014/main" id="{7ED78F9C-3573-4BEA-8C35-A433BB7B2FE2}"/>
              </a:ext>
            </a:extLst>
          </p:cNvPr>
          <p:cNvSpPr/>
          <p:nvPr/>
        </p:nvSpPr>
        <p:spPr bwMode="gray">
          <a:xfrm>
            <a:off x="3016668" y="5617536"/>
            <a:ext cx="1607885" cy="183798"/>
          </a:xfrm>
          <a:prstGeom prst="rect">
            <a:avLst/>
          </a:prstGeom>
          <a:solidFill>
            <a:schemeClr val="accent1">
              <a:lumMod val="20000"/>
              <a:lumOff val="80000"/>
            </a:scheme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0" bIns="0" numCol="1" spcCol="0" rtlCol="0" fromWordArt="0" anchor="ctr" anchorCtr="0" forceAA="0" compatLnSpc="1">
            <a:prstTxWarp prst="textNoShape">
              <a:avLst/>
            </a:prstTxWarp>
            <a:noAutofit/>
          </a:bodyPr>
          <a:lstStyle/>
          <a:p>
            <a:pPr marL="0" indent="0" algn="ctr">
              <a:buNone/>
            </a:pPr>
            <a:r>
              <a:rPr lang="en-GB" sz="1000">
                <a:solidFill>
                  <a:srgbClr val="000000"/>
                </a:solidFill>
              </a:rPr>
              <a:t>Database and storage</a:t>
            </a:r>
          </a:p>
        </p:txBody>
      </p:sp>
      <p:sp>
        <p:nvSpPr>
          <p:cNvPr id="38" name="Rectangle 37">
            <a:extLst>
              <a:ext uri="{FF2B5EF4-FFF2-40B4-BE49-F238E27FC236}">
                <a16:creationId xmlns:a16="http://schemas.microsoft.com/office/drawing/2014/main" id="{2C708231-5D83-DCB0-4DFC-D74FD1FF2817}"/>
              </a:ext>
            </a:extLst>
          </p:cNvPr>
          <p:cNvSpPr/>
          <p:nvPr/>
        </p:nvSpPr>
        <p:spPr bwMode="gray">
          <a:xfrm>
            <a:off x="3016668" y="5369581"/>
            <a:ext cx="1607885" cy="183798"/>
          </a:xfrm>
          <a:prstGeom prst="rect">
            <a:avLst/>
          </a:prstGeom>
          <a:solidFill>
            <a:schemeClr val="accent1">
              <a:lumMod val="20000"/>
              <a:lumOff val="80000"/>
            </a:scheme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0" bIns="0" numCol="1" spcCol="0" rtlCol="0" fromWordArt="0" anchor="ctr" anchorCtr="0" forceAA="0" compatLnSpc="1">
            <a:prstTxWarp prst="textNoShape">
              <a:avLst/>
            </a:prstTxWarp>
            <a:noAutofit/>
          </a:bodyPr>
          <a:lstStyle/>
          <a:p>
            <a:pPr marL="0" indent="0" algn="ctr">
              <a:buNone/>
            </a:pPr>
            <a:r>
              <a:rPr lang="en-GB" sz="1000">
                <a:solidFill>
                  <a:srgbClr val="000000"/>
                </a:solidFill>
              </a:rPr>
              <a:t>Cybersecurity</a:t>
            </a:r>
          </a:p>
        </p:txBody>
      </p:sp>
      <p:sp>
        <p:nvSpPr>
          <p:cNvPr id="62" name="Rectangle 61">
            <a:extLst>
              <a:ext uri="{FF2B5EF4-FFF2-40B4-BE49-F238E27FC236}">
                <a16:creationId xmlns:a16="http://schemas.microsoft.com/office/drawing/2014/main" id="{4F3ED868-F325-4C69-E3B1-047EC215653E}"/>
              </a:ext>
            </a:extLst>
          </p:cNvPr>
          <p:cNvSpPr/>
          <p:nvPr/>
        </p:nvSpPr>
        <p:spPr bwMode="gray">
          <a:xfrm>
            <a:off x="3016668" y="5121627"/>
            <a:ext cx="1607885" cy="183798"/>
          </a:xfrm>
          <a:prstGeom prst="rect">
            <a:avLst/>
          </a:prstGeom>
          <a:solidFill>
            <a:schemeClr val="accent1">
              <a:lumMod val="20000"/>
              <a:lumOff val="80000"/>
            </a:scheme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0" bIns="0" numCol="1" spcCol="0" rtlCol="0" fromWordArt="0" anchor="ctr" anchorCtr="0" forceAA="0" compatLnSpc="1">
            <a:prstTxWarp prst="textNoShape">
              <a:avLst/>
            </a:prstTxWarp>
            <a:noAutofit/>
          </a:bodyPr>
          <a:lstStyle/>
          <a:p>
            <a:pPr marL="0" indent="0" algn="ctr">
              <a:buNone/>
            </a:pPr>
            <a:r>
              <a:rPr lang="en-GB" sz="1000">
                <a:solidFill>
                  <a:srgbClr val="000000"/>
                </a:solidFill>
              </a:rPr>
              <a:t>ERP / OCFO</a:t>
            </a:r>
          </a:p>
        </p:txBody>
      </p:sp>
      <p:sp>
        <p:nvSpPr>
          <p:cNvPr id="63" name="Rectangle 62">
            <a:extLst>
              <a:ext uri="{FF2B5EF4-FFF2-40B4-BE49-F238E27FC236}">
                <a16:creationId xmlns:a16="http://schemas.microsoft.com/office/drawing/2014/main" id="{2C912AD7-42B1-2467-16D9-A495F4207E4D}"/>
              </a:ext>
            </a:extLst>
          </p:cNvPr>
          <p:cNvSpPr/>
          <p:nvPr/>
        </p:nvSpPr>
        <p:spPr bwMode="gray">
          <a:xfrm>
            <a:off x="4796841" y="5617536"/>
            <a:ext cx="1607885" cy="183798"/>
          </a:xfrm>
          <a:prstGeom prst="rect">
            <a:avLst/>
          </a:prstGeom>
          <a:solidFill>
            <a:schemeClr val="accent1">
              <a:lumMod val="20000"/>
              <a:lumOff val="80000"/>
            </a:scheme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0" bIns="0" numCol="1" spcCol="0" rtlCol="0" fromWordArt="0" anchor="ctr" anchorCtr="0" forceAA="0" compatLnSpc="1">
            <a:prstTxWarp prst="textNoShape">
              <a:avLst/>
            </a:prstTxWarp>
            <a:noAutofit/>
          </a:bodyPr>
          <a:lstStyle/>
          <a:p>
            <a:pPr marL="0" indent="0" algn="ctr">
              <a:buNone/>
            </a:pPr>
            <a:r>
              <a:rPr lang="en-GB" sz="1000">
                <a:solidFill>
                  <a:srgbClr val="000000"/>
                </a:solidFill>
              </a:rPr>
              <a:t>Healthcare / med. records</a:t>
            </a:r>
          </a:p>
        </p:txBody>
      </p:sp>
      <p:sp>
        <p:nvSpPr>
          <p:cNvPr id="64" name="Rectangle 63">
            <a:extLst>
              <a:ext uri="{FF2B5EF4-FFF2-40B4-BE49-F238E27FC236}">
                <a16:creationId xmlns:a16="http://schemas.microsoft.com/office/drawing/2014/main" id="{7749F594-D860-BC11-4995-329CCE032E17}"/>
              </a:ext>
            </a:extLst>
          </p:cNvPr>
          <p:cNvSpPr/>
          <p:nvPr/>
        </p:nvSpPr>
        <p:spPr bwMode="gray">
          <a:xfrm>
            <a:off x="4796841" y="5369581"/>
            <a:ext cx="1607885" cy="183798"/>
          </a:xfrm>
          <a:prstGeom prst="rect">
            <a:avLst/>
          </a:prstGeom>
          <a:solidFill>
            <a:schemeClr val="accent1">
              <a:lumMod val="20000"/>
              <a:lumOff val="80000"/>
            </a:scheme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0" bIns="0" numCol="1" spcCol="0" rtlCol="0" fromWordArt="0" anchor="ctr" anchorCtr="0" forceAA="0" compatLnSpc="1">
            <a:prstTxWarp prst="textNoShape">
              <a:avLst/>
            </a:prstTxWarp>
            <a:noAutofit/>
          </a:bodyPr>
          <a:lstStyle/>
          <a:p>
            <a:pPr marL="0" indent="0" algn="ctr">
              <a:buNone/>
            </a:pPr>
            <a:r>
              <a:rPr lang="en-GB" sz="1000">
                <a:solidFill>
                  <a:srgbClr val="000000"/>
                </a:solidFill>
              </a:rPr>
              <a:t>Govt. Services</a:t>
            </a:r>
          </a:p>
        </p:txBody>
      </p:sp>
      <p:sp>
        <p:nvSpPr>
          <p:cNvPr id="65" name="Rectangle 64">
            <a:extLst>
              <a:ext uri="{FF2B5EF4-FFF2-40B4-BE49-F238E27FC236}">
                <a16:creationId xmlns:a16="http://schemas.microsoft.com/office/drawing/2014/main" id="{63725946-7EE3-CBF4-1E0A-8EAF7A3180F6}"/>
              </a:ext>
            </a:extLst>
          </p:cNvPr>
          <p:cNvSpPr/>
          <p:nvPr/>
        </p:nvSpPr>
        <p:spPr bwMode="gray">
          <a:xfrm>
            <a:off x="4796841" y="5121627"/>
            <a:ext cx="1607885" cy="183798"/>
          </a:xfrm>
          <a:prstGeom prst="rect">
            <a:avLst/>
          </a:prstGeom>
          <a:solidFill>
            <a:schemeClr val="accent1">
              <a:lumMod val="20000"/>
              <a:lumOff val="80000"/>
            </a:scheme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0" bIns="0" numCol="1" spcCol="0" rtlCol="0" fromWordArt="0" anchor="ctr" anchorCtr="0" forceAA="0" compatLnSpc="1">
            <a:prstTxWarp prst="textNoShape">
              <a:avLst/>
            </a:prstTxWarp>
            <a:noAutofit/>
          </a:bodyPr>
          <a:lstStyle/>
          <a:p>
            <a:pPr marL="0" indent="0" algn="ctr">
              <a:buNone/>
            </a:pPr>
            <a:r>
              <a:rPr lang="en-GB" sz="1000">
                <a:solidFill>
                  <a:srgbClr val="000000"/>
                </a:solidFill>
              </a:rPr>
              <a:t>Financial services</a:t>
            </a:r>
          </a:p>
        </p:txBody>
      </p:sp>
      <p:sp>
        <p:nvSpPr>
          <p:cNvPr id="66" name="Rectangle 65">
            <a:extLst>
              <a:ext uri="{FF2B5EF4-FFF2-40B4-BE49-F238E27FC236}">
                <a16:creationId xmlns:a16="http://schemas.microsoft.com/office/drawing/2014/main" id="{39F8CC6B-A169-4BCA-7CA7-214307503370}"/>
              </a:ext>
            </a:extLst>
          </p:cNvPr>
          <p:cNvSpPr/>
          <p:nvPr/>
        </p:nvSpPr>
        <p:spPr bwMode="gray">
          <a:xfrm>
            <a:off x="8285961" y="5617536"/>
            <a:ext cx="1607885" cy="183798"/>
          </a:xfrm>
          <a:prstGeom prst="rect">
            <a:avLst/>
          </a:prstGeom>
          <a:solidFill>
            <a:schemeClr val="accent1">
              <a:lumMod val="20000"/>
              <a:lumOff val="80000"/>
            </a:scheme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0" bIns="0" numCol="1" spcCol="0" rtlCol="0" fromWordArt="0" anchor="ctr" anchorCtr="0" forceAA="0" compatLnSpc="1">
            <a:prstTxWarp prst="textNoShape">
              <a:avLst/>
            </a:prstTxWarp>
            <a:noAutofit/>
          </a:bodyPr>
          <a:lstStyle/>
          <a:p>
            <a:pPr marL="0" indent="0" algn="ctr">
              <a:buNone/>
            </a:pPr>
            <a:r>
              <a:rPr lang="en-GB" sz="1000">
                <a:solidFill>
                  <a:srgbClr val="000000"/>
                </a:solidFill>
              </a:rPr>
              <a:t>Compliance</a:t>
            </a:r>
          </a:p>
        </p:txBody>
      </p:sp>
      <p:sp>
        <p:nvSpPr>
          <p:cNvPr id="67" name="Rectangle 66">
            <a:extLst>
              <a:ext uri="{FF2B5EF4-FFF2-40B4-BE49-F238E27FC236}">
                <a16:creationId xmlns:a16="http://schemas.microsoft.com/office/drawing/2014/main" id="{BD590360-4DD0-3E4B-13CA-14067250747F}"/>
              </a:ext>
            </a:extLst>
          </p:cNvPr>
          <p:cNvSpPr/>
          <p:nvPr/>
        </p:nvSpPr>
        <p:spPr bwMode="gray">
          <a:xfrm>
            <a:off x="8285961" y="5369581"/>
            <a:ext cx="1607885" cy="183798"/>
          </a:xfrm>
          <a:prstGeom prst="rect">
            <a:avLst/>
          </a:prstGeom>
          <a:solidFill>
            <a:srgbClr val="D6D6D6">
              <a:alpha val="50000"/>
            </a:srgb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0" bIns="0" numCol="1" spcCol="0" rtlCol="0" fromWordArt="0" anchor="ctr" anchorCtr="0" forceAA="0" compatLnSpc="1">
            <a:prstTxWarp prst="textNoShape">
              <a:avLst/>
            </a:prstTxWarp>
            <a:noAutofit/>
          </a:bodyPr>
          <a:lstStyle/>
          <a:p>
            <a:pPr marL="0" indent="0" algn="ctr">
              <a:buNone/>
            </a:pPr>
            <a:r>
              <a:rPr lang="en-GB" sz="1000">
                <a:solidFill>
                  <a:srgbClr val="000000"/>
                </a:solidFill>
              </a:rPr>
              <a:t>EdTech / Learning mgmt.</a:t>
            </a:r>
          </a:p>
        </p:txBody>
      </p:sp>
      <p:sp>
        <p:nvSpPr>
          <p:cNvPr id="68" name="Rectangle 67">
            <a:extLst>
              <a:ext uri="{FF2B5EF4-FFF2-40B4-BE49-F238E27FC236}">
                <a16:creationId xmlns:a16="http://schemas.microsoft.com/office/drawing/2014/main" id="{92EAD468-A05F-90C0-3931-0659C0DD0E34}"/>
              </a:ext>
            </a:extLst>
          </p:cNvPr>
          <p:cNvSpPr/>
          <p:nvPr/>
        </p:nvSpPr>
        <p:spPr bwMode="gray">
          <a:xfrm>
            <a:off x="8285961" y="5121627"/>
            <a:ext cx="1607885" cy="183798"/>
          </a:xfrm>
          <a:prstGeom prst="rect">
            <a:avLst/>
          </a:prstGeom>
          <a:solidFill>
            <a:srgbClr val="CC0000"/>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0" bIns="0" numCol="1" spcCol="0" rtlCol="0" fromWordArt="0" anchor="ctr" anchorCtr="0" forceAA="0" compatLnSpc="1">
            <a:prstTxWarp prst="textNoShape">
              <a:avLst/>
            </a:prstTxWarp>
            <a:noAutofit/>
          </a:bodyPr>
          <a:lstStyle/>
          <a:p>
            <a:pPr marL="0" indent="0" algn="ctr">
              <a:buNone/>
            </a:pPr>
            <a:r>
              <a:rPr lang="en-GB" sz="1000">
                <a:solidFill>
                  <a:srgbClr val="FFFFFF"/>
                </a:solidFill>
              </a:rPr>
              <a:t>CRM</a:t>
            </a:r>
          </a:p>
        </p:txBody>
      </p:sp>
      <p:sp>
        <p:nvSpPr>
          <p:cNvPr id="69" name="Rectangle 68">
            <a:extLst>
              <a:ext uri="{FF2B5EF4-FFF2-40B4-BE49-F238E27FC236}">
                <a16:creationId xmlns:a16="http://schemas.microsoft.com/office/drawing/2014/main" id="{E98F1D4C-D5E8-DE0C-A4DA-488E6A73137F}"/>
              </a:ext>
            </a:extLst>
          </p:cNvPr>
          <p:cNvSpPr/>
          <p:nvPr/>
        </p:nvSpPr>
        <p:spPr bwMode="gray">
          <a:xfrm>
            <a:off x="6541405" y="5617536"/>
            <a:ext cx="1607885" cy="183798"/>
          </a:xfrm>
          <a:prstGeom prst="rect">
            <a:avLst/>
          </a:prstGeom>
          <a:solidFill>
            <a:schemeClr val="accent1">
              <a:lumMod val="20000"/>
              <a:lumOff val="80000"/>
            </a:scheme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0" bIns="0" numCol="1" spcCol="0" rtlCol="0" fromWordArt="0" anchor="ctr" anchorCtr="0" forceAA="0" compatLnSpc="1">
            <a:prstTxWarp prst="textNoShape">
              <a:avLst/>
            </a:prstTxWarp>
            <a:noAutofit/>
          </a:bodyPr>
          <a:lstStyle/>
          <a:p>
            <a:pPr marL="0" indent="0" algn="ctr">
              <a:buNone/>
            </a:pPr>
            <a:r>
              <a:rPr lang="en-GB" sz="1000">
                <a:solidFill>
                  <a:srgbClr val="000000"/>
                </a:solidFill>
              </a:rPr>
              <a:t>Productivity tools</a:t>
            </a:r>
          </a:p>
        </p:txBody>
      </p:sp>
      <p:sp>
        <p:nvSpPr>
          <p:cNvPr id="70" name="Rectangle 69">
            <a:extLst>
              <a:ext uri="{FF2B5EF4-FFF2-40B4-BE49-F238E27FC236}">
                <a16:creationId xmlns:a16="http://schemas.microsoft.com/office/drawing/2014/main" id="{8B22BFAB-E1E7-80C3-77C8-9D690F3B7C5E}"/>
              </a:ext>
            </a:extLst>
          </p:cNvPr>
          <p:cNvSpPr/>
          <p:nvPr/>
        </p:nvSpPr>
        <p:spPr bwMode="gray">
          <a:xfrm>
            <a:off x="6541405" y="5369581"/>
            <a:ext cx="1607885" cy="183798"/>
          </a:xfrm>
          <a:prstGeom prst="rect">
            <a:avLst/>
          </a:prstGeom>
          <a:solidFill>
            <a:schemeClr val="accent1">
              <a:lumMod val="20000"/>
              <a:lumOff val="80000"/>
            </a:scheme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0" bIns="0" numCol="1" spcCol="0" rtlCol="0" fromWordArt="0" anchor="ctr" anchorCtr="0" forceAA="0" compatLnSpc="1">
            <a:prstTxWarp prst="textNoShape">
              <a:avLst/>
            </a:prstTxWarp>
            <a:noAutofit/>
          </a:bodyPr>
          <a:lstStyle/>
          <a:p>
            <a:pPr marL="0" indent="0" algn="ctr">
              <a:buNone/>
            </a:pPr>
            <a:r>
              <a:rPr lang="en-GB" sz="1000">
                <a:solidFill>
                  <a:srgbClr val="000000"/>
                </a:solidFill>
              </a:rPr>
              <a:t>Business intelligence</a:t>
            </a:r>
          </a:p>
        </p:txBody>
      </p:sp>
      <p:sp>
        <p:nvSpPr>
          <p:cNvPr id="71" name="Rectangle 70">
            <a:extLst>
              <a:ext uri="{FF2B5EF4-FFF2-40B4-BE49-F238E27FC236}">
                <a16:creationId xmlns:a16="http://schemas.microsoft.com/office/drawing/2014/main" id="{1740F7E1-C610-1018-986D-8AEDDB38F5F8}"/>
              </a:ext>
            </a:extLst>
          </p:cNvPr>
          <p:cNvSpPr/>
          <p:nvPr/>
        </p:nvSpPr>
        <p:spPr bwMode="gray">
          <a:xfrm>
            <a:off x="6541405" y="5121627"/>
            <a:ext cx="1607885" cy="183798"/>
          </a:xfrm>
          <a:prstGeom prst="rect">
            <a:avLst/>
          </a:prstGeom>
          <a:solidFill>
            <a:schemeClr val="accent1">
              <a:lumMod val="20000"/>
              <a:lumOff val="80000"/>
            </a:scheme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0" bIns="0" numCol="1" spcCol="0" rtlCol="0" fromWordArt="0" anchor="ctr" anchorCtr="0" forceAA="0" compatLnSpc="1">
            <a:prstTxWarp prst="textNoShape">
              <a:avLst/>
            </a:prstTxWarp>
            <a:noAutofit/>
          </a:bodyPr>
          <a:lstStyle/>
          <a:p>
            <a:pPr marL="0" indent="0" algn="ctr">
              <a:buNone/>
            </a:pPr>
            <a:r>
              <a:rPr lang="en-GB" sz="1000">
                <a:solidFill>
                  <a:srgbClr val="000000"/>
                </a:solidFill>
              </a:rPr>
              <a:t>Professional services</a:t>
            </a:r>
          </a:p>
        </p:txBody>
      </p:sp>
      <p:sp>
        <p:nvSpPr>
          <p:cNvPr id="23" name="Rectangle 22">
            <a:extLst>
              <a:ext uri="{FF2B5EF4-FFF2-40B4-BE49-F238E27FC236}">
                <a16:creationId xmlns:a16="http://schemas.microsoft.com/office/drawing/2014/main" id="{ACD695A1-EF37-0654-7E10-57A052485D96}"/>
              </a:ext>
            </a:extLst>
          </p:cNvPr>
          <p:cNvSpPr/>
          <p:nvPr/>
        </p:nvSpPr>
        <p:spPr bwMode="gray">
          <a:xfrm>
            <a:off x="1291045" y="5124913"/>
            <a:ext cx="1607885" cy="666182"/>
          </a:xfrm>
          <a:prstGeom prst="rect">
            <a:avLst/>
          </a:prstGeom>
          <a:solidFill>
            <a:schemeClr val="accent1">
              <a:lumMod val="20000"/>
              <a:lumOff val="80000"/>
            </a:schemeClr>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0" bIns="0" numCol="1" spcCol="0" rtlCol="0" fromWordArt="0" anchor="ctr" anchorCtr="0" forceAA="0" compatLnSpc="1">
            <a:prstTxWarp prst="textNoShape">
              <a:avLst/>
            </a:prstTxWarp>
            <a:noAutofit/>
          </a:bodyPr>
          <a:lstStyle/>
          <a:p>
            <a:pPr marL="0" indent="0" algn="ctr">
              <a:buNone/>
            </a:pPr>
            <a:r>
              <a:rPr lang="en-GB" sz="1000" i="1">
                <a:solidFill>
                  <a:srgbClr val="000000"/>
                </a:solidFill>
              </a:rPr>
              <a:t>NA – all software categories will be impacted to some extent</a:t>
            </a:r>
          </a:p>
        </p:txBody>
      </p:sp>
      <p:sp>
        <p:nvSpPr>
          <p:cNvPr id="8" name="Title 1">
            <a:extLst>
              <a:ext uri="{FF2B5EF4-FFF2-40B4-BE49-F238E27FC236}">
                <a16:creationId xmlns:a16="http://schemas.microsoft.com/office/drawing/2014/main" id="{3FCBDCB2-618E-D8E3-99E5-4555F70EFD7C}"/>
              </a:ext>
            </a:extLst>
          </p:cNvPr>
          <p:cNvSpPr txBox="1">
            <a:spLocks/>
          </p:cNvSpPr>
          <p:nvPr/>
        </p:nvSpPr>
        <p:spPr>
          <a:xfrm>
            <a:off x="334963" y="1"/>
            <a:ext cx="11522075" cy="876687"/>
          </a:xfrm>
          <a:prstGeom prst="rect">
            <a:avLst/>
          </a:prstGeom>
        </p:spPr>
        <p:txBody>
          <a:bodyPr vert="horz" lIns="36000" tIns="36000" rIns="36000" bIns="72000" rtlCol="0" anchor="b">
            <a:noAutofit/>
          </a:bodyPr>
          <a:lstStyle>
            <a:lvl1pPr algn="l" defTabSz="711200" rtl="0" eaLnBrk="1" latinLnBrk="0" hangingPunct="1">
              <a:lnSpc>
                <a:spcPct val="100000"/>
              </a:lnSpc>
              <a:spcBef>
                <a:spcPct val="0"/>
              </a:spcBef>
              <a:buNone/>
              <a:defRPr sz="2400" kern="1200">
                <a:solidFill>
                  <a:schemeClr val="tx1"/>
                </a:solidFill>
                <a:latin typeface="+mj-lt"/>
                <a:ea typeface="+mj-ea"/>
                <a:cs typeface="+mj-cs"/>
              </a:defRPr>
            </a:lvl1pPr>
          </a:lstStyle>
          <a:p>
            <a:pPr marL="0" indent="0"/>
            <a:r>
              <a:rPr lang="en-US"/>
              <a:t>There are certain characteristics that can help determine the degree of impact / level of insulation from GenAI for any software category</a:t>
            </a:r>
          </a:p>
        </p:txBody>
      </p:sp>
      <p:grpSp>
        <p:nvGrpSpPr>
          <p:cNvPr id="40" name="btfpRunningAgenda1Level548433">
            <a:extLst>
              <a:ext uri="{FF2B5EF4-FFF2-40B4-BE49-F238E27FC236}">
                <a16:creationId xmlns:a16="http://schemas.microsoft.com/office/drawing/2014/main" id="{7354F605-5FD4-F58A-DBE1-C7196AA2FDC0}"/>
              </a:ext>
            </a:extLst>
          </p:cNvPr>
          <p:cNvGrpSpPr/>
          <p:nvPr>
            <p:custDataLst>
              <p:tags r:id="rId10"/>
            </p:custDataLst>
          </p:nvPr>
        </p:nvGrpSpPr>
        <p:grpSpPr>
          <a:xfrm>
            <a:off x="0" y="944429"/>
            <a:ext cx="4386101" cy="257442"/>
            <a:chOff x="0" y="876300"/>
            <a:chExt cx="4386101" cy="257442"/>
          </a:xfrm>
        </p:grpSpPr>
        <p:sp>
          <p:nvSpPr>
            <p:cNvPr id="41" name="btfpRunningAgenda1LevelBarLeft548433">
              <a:extLst>
                <a:ext uri="{FF2B5EF4-FFF2-40B4-BE49-F238E27FC236}">
                  <a16:creationId xmlns:a16="http://schemas.microsoft.com/office/drawing/2014/main" id="{126C512B-8CE1-1689-082F-909ED843C41D}"/>
                </a:ext>
              </a:extLst>
            </p:cNvPr>
            <p:cNvSpPr/>
            <p:nvPr/>
          </p:nvSpPr>
          <p:spPr bwMode="gray">
            <a:xfrm>
              <a:off x="0" y="876300"/>
              <a:ext cx="4386101" cy="257442"/>
            </a:xfrm>
            <a:custGeom>
              <a:avLst/>
              <a:gdLst>
                <a:gd name="connsiteX0" fmla="*/ 883475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883475 w 1816204"/>
                <a:gd name="connsiteY0" fmla="*/ 0 h 257442"/>
                <a:gd name="connsiteX1" fmla="*/ 828755 w 1816204"/>
                <a:gd name="connsiteY1" fmla="*/ 257442 h 257442"/>
                <a:gd name="connsiteX2" fmla="*/ 1816204 w 1816204"/>
                <a:gd name="connsiteY2" fmla="*/ 257442 h 257442"/>
                <a:gd name="connsiteX3" fmla="*/ 0 w 1816204"/>
                <a:gd name="connsiteY3" fmla="*/ 257442 h 257442"/>
                <a:gd name="connsiteX0" fmla="*/ 883475 w 883475"/>
                <a:gd name="connsiteY0" fmla="*/ 0 h 257442"/>
                <a:gd name="connsiteX1" fmla="*/ 828755 w 883475"/>
                <a:gd name="connsiteY1" fmla="*/ 257442 h 257442"/>
                <a:gd name="connsiteX2" fmla="*/ 1 w 883475"/>
                <a:gd name="connsiteY2" fmla="*/ 257442 h 257442"/>
                <a:gd name="connsiteX3" fmla="*/ 0 w 883475"/>
                <a:gd name="connsiteY3" fmla="*/ 257442 h 257442"/>
                <a:gd name="connsiteX0" fmla="*/ 883474 w 883474"/>
                <a:gd name="connsiteY0" fmla="*/ 0 h 257442"/>
                <a:gd name="connsiteX1" fmla="*/ 828754 w 883474"/>
                <a:gd name="connsiteY1" fmla="*/ 257442 h 257442"/>
                <a:gd name="connsiteX2" fmla="*/ 0 w 883474"/>
                <a:gd name="connsiteY2" fmla="*/ 257442 h 257442"/>
                <a:gd name="connsiteX3" fmla="*/ 1 w 883474"/>
                <a:gd name="connsiteY3" fmla="*/ 0 h 257442"/>
                <a:gd name="connsiteX0" fmla="*/ 1069423 w 1069423"/>
                <a:gd name="connsiteY0" fmla="*/ 0 h 257442"/>
                <a:gd name="connsiteX1" fmla="*/ 828754 w 1069423"/>
                <a:gd name="connsiteY1" fmla="*/ 257442 h 257442"/>
                <a:gd name="connsiteX2" fmla="*/ 0 w 1069423"/>
                <a:gd name="connsiteY2" fmla="*/ 257442 h 257442"/>
                <a:gd name="connsiteX3" fmla="*/ 1 w 1069423"/>
                <a:gd name="connsiteY3" fmla="*/ 0 h 257442"/>
                <a:gd name="connsiteX0" fmla="*/ 1069423 w 1069423"/>
                <a:gd name="connsiteY0" fmla="*/ 0 h 257442"/>
                <a:gd name="connsiteX1" fmla="*/ 1014702 w 1069423"/>
                <a:gd name="connsiteY1" fmla="*/ 257442 h 257442"/>
                <a:gd name="connsiteX2" fmla="*/ 0 w 1069423"/>
                <a:gd name="connsiteY2" fmla="*/ 257442 h 257442"/>
                <a:gd name="connsiteX3" fmla="*/ 1 w 1069423"/>
                <a:gd name="connsiteY3" fmla="*/ 0 h 257442"/>
                <a:gd name="connsiteX0" fmla="*/ 1069423 w 1069423"/>
                <a:gd name="connsiteY0" fmla="*/ 0 h 257442"/>
                <a:gd name="connsiteX1" fmla="*/ 1014702 w 1069423"/>
                <a:gd name="connsiteY1" fmla="*/ 257442 h 257442"/>
                <a:gd name="connsiteX2" fmla="*/ 0 w 1069423"/>
                <a:gd name="connsiteY2" fmla="*/ 257442 h 257442"/>
                <a:gd name="connsiteX3" fmla="*/ 1 w 1069423"/>
                <a:gd name="connsiteY3" fmla="*/ 0 h 257442"/>
                <a:gd name="connsiteX0" fmla="*/ 1069423 w 1069423"/>
                <a:gd name="connsiteY0" fmla="*/ 0 h 257442"/>
                <a:gd name="connsiteX1" fmla="*/ 1014702 w 1069423"/>
                <a:gd name="connsiteY1" fmla="*/ 257442 h 257442"/>
                <a:gd name="connsiteX2" fmla="*/ 0 w 1069423"/>
                <a:gd name="connsiteY2" fmla="*/ 257442 h 257442"/>
                <a:gd name="connsiteX3" fmla="*/ 0 w 1069423"/>
                <a:gd name="connsiteY3" fmla="*/ 0 h 257442"/>
                <a:gd name="connsiteX0" fmla="*/ 1229724 w 1229724"/>
                <a:gd name="connsiteY0" fmla="*/ 0 h 257442"/>
                <a:gd name="connsiteX1" fmla="*/ 1014702 w 1229724"/>
                <a:gd name="connsiteY1" fmla="*/ 257442 h 257442"/>
                <a:gd name="connsiteX2" fmla="*/ 0 w 1229724"/>
                <a:gd name="connsiteY2" fmla="*/ 257442 h 257442"/>
                <a:gd name="connsiteX3" fmla="*/ 0 w 1229724"/>
                <a:gd name="connsiteY3" fmla="*/ 0 h 257442"/>
                <a:gd name="connsiteX0" fmla="*/ 1229724 w 1229724"/>
                <a:gd name="connsiteY0" fmla="*/ 0 h 257442"/>
                <a:gd name="connsiteX1" fmla="*/ 1175002 w 1229724"/>
                <a:gd name="connsiteY1" fmla="*/ 257442 h 257442"/>
                <a:gd name="connsiteX2" fmla="*/ 0 w 1229724"/>
                <a:gd name="connsiteY2" fmla="*/ 257442 h 257442"/>
                <a:gd name="connsiteX3" fmla="*/ 0 w 1229724"/>
                <a:gd name="connsiteY3" fmla="*/ 0 h 257442"/>
                <a:gd name="connsiteX0" fmla="*/ 1229725 w 1229725"/>
                <a:gd name="connsiteY0" fmla="*/ 0 h 257442"/>
                <a:gd name="connsiteX1" fmla="*/ 1175003 w 1229725"/>
                <a:gd name="connsiteY1" fmla="*/ 257442 h 257442"/>
                <a:gd name="connsiteX2" fmla="*/ 0 w 1229725"/>
                <a:gd name="connsiteY2" fmla="*/ 257442 h 257442"/>
                <a:gd name="connsiteX3" fmla="*/ 1 w 1229725"/>
                <a:gd name="connsiteY3" fmla="*/ 0 h 257442"/>
                <a:gd name="connsiteX0" fmla="*/ 1229725 w 1229725"/>
                <a:gd name="connsiteY0" fmla="*/ 0 h 257442"/>
                <a:gd name="connsiteX1" fmla="*/ 1175003 w 1229725"/>
                <a:gd name="connsiteY1" fmla="*/ 257442 h 257442"/>
                <a:gd name="connsiteX2" fmla="*/ 0 w 1229725"/>
                <a:gd name="connsiteY2" fmla="*/ 257442 h 257442"/>
                <a:gd name="connsiteX3" fmla="*/ 1 w 1229725"/>
                <a:gd name="connsiteY3" fmla="*/ 0 h 257442"/>
                <a:gd name="connsiteX0" fmla="*/ 1554942 w 1554942"/>
                <a:gd name="connsiteY0" fmla="*/ 0 h 257442"/>
                <a:gd name="connsiteX1" fmla="*/ 1175003 w 1554942"/>
                <a:gd name="connsiteY1" fmla="*/ 257442 h 257442"/>
                <a:gd name="connsiteX2" fmla="*/ 0 w 1554942"/>
                <a:gd name="connsiteY2" fmla="*/ 257442 h 257442"/>
                <a:gd name="connsiteX3" fmla="*/ 1 w 1554942"/>
                <a:gd name="connsiteY3" fmla="*/ 0 h 257442"/>
                <a:gd name="connsiteX0" fmla="*/ 1554942 w 1554942"/>
                <a:gd name="connsiteY0" fmla="*/ 0 h 257442"/>
                <a:gd name="connsiteX1" fmla="*/ 1500220 w 1554942"/>
                <a:gd name="connsiteY1" fmla="*/ 257442 h 257442"/>
                <a:gd name="connsiteX2" fmla="*/ 0 w 1554942"/>
                <a:gd name="connsiteY2" fmla="*/ 257442 h 257442"/>
                <a:gd name="connsiteX3" fmla="*/ 1 w 1554942"/>
                <a:gd name="connsiteY3" fmla="*/ 0 h 257442"/>
                <a:gd name="connsiteX0" fmla="*/ 1554942 w 1554942"/>
                <a:gd name="connsiteY0" fmla="*/ 0 h 257442"/>
                <a:gd name="connsiteX1" fmla="*/ 1500220 w 1554942"/>
                <a:gd name="connsiteY1" fmla="*/ 257442 h 257442"/>
                <a:gd name="connsiteX2" fmla="*/ 0 w 1554942"/>
                <a:gd name="connsiteY2" fmla="*/ 257442 h 257442"/>
                <a:gd name="connsiteX3" fmla="*/ 1 w 1554942"/>
                <a:gd name="connsiteY3" fmla="*/ 0 h 257442"/>
                <a:gd name="connsiteX0" fmla="*/ 1554942 w 1554942"/>
                <a:gd name="connsiteY0" fmla="*/ 0 h 257442"/>
                <a:gd name="connsiteX1" fmla="*/ 1500220 w 1554942"/>
                <a:gd name="connsiteY1" fmla="*/ 257442 h 257442"/>
                <a:gd name="connsiteX2" fmla="*/ 0 w 1554942"/>
                <a:gd name="connsiteY2" fmla="*/ 257442 h 257442"/>
                <a:gd name="connsiteX3" fmla="*/ 0 w 1554942"/>
                <a:gd name="connsiteY3" fmla="*/ 0 h 257442"/>
                <a:gd name="connsiteX0" fmla="*/ 1808215 w 1808215"/>
                <a:gd name="connsiteY0" fmla="*/ 0 h 257442"/>
                <a:gd name="connsiteX1" fmla="*/ 1500220 w 1808215"/>
                <a:gd name="connsiteY1" fmla="*/ 257442 h 257442"/>
                <a:gd name="connsiteX2" fmla="*/ 0 w 1808215"/>
                <a:gd name="connsiteY2" fmla="*/ 257442 h 257442"/>
                <a:gd name="connsiteX3" fmla="*/ 0 w 1808215"/>
                <a:gd name="connsiteY3" fmla="*/ 0 h 257442"/>
                <a:gd name="connsiteX0" fmla="*/ 1808215 w 1808215"/>
                <a:gd name="connsiteY0" fmla="*/ 0 h 257442"/>
                <a:gd name="connsiteX1" fmla="*/ 1753494 w 1808215"/>
                <a:gd name="connsiteY1" fmla="*/ 257442 h 257442"/>
                <a:gd name="connsiteX2" fmla="*/ 0 w 1808215"/>
                <a:gd name="connsiteY2" fmla="*/ 257442 h 257442"/>
                <a:gd name="connsiteX3" fmla="*/ 0 w 1808215"/>
                <a:gd name="connsiteY3" fmla="*/ 0 h 257442"/>
                <a:gd name="connsiteX0" fmla="*/ 1808215 w 1808215"/>
                <a:gd name="connsiteY0" fmla="*/ 0 h 257442"/>
                <a:gd name="connsiteX1" fmla="*/ 1753494 w 1808215"/>
                <a:gd name="connsiteY1" fmla="*/ 257442 h 257442"/>
                <a:gd name="connsiteX2" fmla="*/ 0 w 1808215"/>
                <a:gd name="connsiteY2" fmla="*/ 257442 h 257442"/>
                <a:gd name="connsiteX3" fmla="*/ 0 w 1808215"/>
                <a:gd name="connsiteY3" fmla="*/ 0 h 257442"/>
                <a:gd name="connsiteX0" fmla="*/ 1808215 w 1808215"/>
                <a:gd name="connsiteY0" fmla="*/ 0 h 257442"/>
                <a:gd name="connsiteX1" fmla="*/ 1753494 w 1808215"/>
                <a:gd name="connsiteY1" fmla="*/ 257442 h 257442"/>
                <a:gd name="connsiteX2" fmla="*/ 0 w 1808215"/>
                <a:gd name="connsiteY2" fmla="*/ 257442 h 257442"/>
                <a:gd name="connsiteX3" fmla="*/ 0 w 1808215"/>
                <a:gd name="connsiteY3" fmla="*/ 0 h 257442"/>
                <a:gd name="connsiteX0" fmla="*/ 1986148 w 1986148"/>
                <a:gd name="connsiteY0" fmla="*/ 0 h 257442"/>
                <a:gd name="connsiteX1" fmla="*/ 1753494 w 1986148"/>
                <a:gd name="connsiteY1" fmla="*/ 257442 h 257442"/>
                <a:gd name="connsiteX2" fmla="*/ 0 w 1986148"/>
                <a:gd name="connsiteY2" fmla="*/ 257442 h 257442"/>
                <a:gd name="connsiteX3" fmla="*/ 0 w 1986148"/>
                <a:gd name="connsiteY3" fmla="*/ 0 h 257442"/>
                <a:gd name="connsiteX0" fmla="*/ 1986148 w 1986148"/>
                <a:gd name="connsiteY0" fmla="*/ 0 h 257442"/>
                <a:gd name="connsiteX1" fmla="*/ 1931426 w 1986148"/>
                <a:gd name="connsiteY1" fmla="*/ 257442 h 257442"/>
                <a:gd name="connsiteX2" fmla="*/ 0 w 1986148"/>
                <a:gd name="connsiteY2" fmla="*/ 257442 h 257442"/>
                <a:gd name="connsiteX3" fmla="*/ 0 w 1986148"/>
                <a:gd name="connsiteY3" fmla="*/ 0 h 257442"/>
                <a:gd name="connsiteX0" fmla="*/ 1986149 w 1986149"/>
                <a:gd name="connsiteY0" fmla="*/ 0 h 257442"/>
                <a:gd name="connsiteX1" fmla="*/ 1931427 w 1986149"/>
                <a:gd name="connsiteY1" fmla="*/ 257442 h 257442"/>
                <a:gd name="connsiteX2" fmla="*/ 0 w 1986149"/>
                <a:gd name="connsiteY2" fmla="*/ 257442 h 257442"/>
                <a:gd name="connsiteX3" fmla="*/ 1 w 1986149"/>
                <a:gd name="connsiteY3" fmla="*/ 0 h 257442"/>
                <a:gd name="connsiteX0" fmla="*/ 1986149 w 1986149"/>
                <a:gd name="connsiteY0" fmla="*/ 0 h 257442"/>
                <a:gd name="connsiteX1" fmla="*/ 1931427 w 1986149"/>
                <a:gd name="connsiteY1" fmla="*/ 257442 h 257442"/>
                <a:gd name="connsiteX2" fmla="*/ 0 w 1986149"/>
                <a:gd name="connsiteY2" fmla="*/ 257442 h 257442"/>
                <a:gd name="connsiteX3" fmla="*/ 1 w 1986149"/>
                <a:gd name="connsiteY3" fmla="*/ 0 h 257442"/>
                <a:gd name="connsiteX0" fmla="*/ 2239424 w 2239424"/>
                <a:gd name="connsiteY0" fmla="*/ 0 h 257442"/>
                <a:gd name="connsiteX1" fmla="*/ 1931427 w 2239424"/>
                <a:gd name="connsiteY1" fmla="*/ 257442 h 257442"/>
                <a:gd name="connsiteX2" fmla="*/ 0 w 2239424"/>
                <a:gd name="connsiteY2" fmla="*/ 257442 h 257442"/>
                <a:gd name="connsiteX3" fmla="*/ 1 w 2239424"/>
                <a:gd name="connsiteY3" fmla="*/ 0 h 257442"/>
                <a:gd name="connsiteX0" fmla="*/ 2239424 w 2239424"/>
                <a:gd name="connsiteY0" fmla="*/ 0 h 257442"/>
                <a:gd name="connsiteX1" fmla="*/ 2184702 w 2239424"/>
                <a:gd name="connsiteY1" fmla="*/ 257442 h 257442"/>
                <a:gd name="connsiteX2" fmla="*/ 0 w 2239424"/>
                <a:gd name="connsiteY2" fmla="*/ 257442 h 257442"/>
                <a:gd name="connsiteX3" fmla="*/ 1 w 2239424"/>
                <a:gd name="connsiteY3" fmla="*/ 0 h 257442"/>
                <a:gd name="connsiteX0" fmla="*/ 2239424 w 2239424"/>
                <a:gd name="connsiteY0" fmla="*/ 0 h 257442"/>
                <a:gd name="connsiteX1" fmla="*/ 2184702 w 2239424"/>
                <a:gd name="connsiteY1" fmla="*/ 257442 h 257442"/>
                <a:gd name="connsiteX2" fmla="*/ 0 w 2239424"/>
                <a:gd name="connsiteY2" fmla="*/ 257442 h 257442"/>
                <a:gd name="connsiteX3" fmla="*/ 1 w 2239424"/>
                <a:gd name="connsiteY3" fmla="*/ 0 h 257442"/>
                <a:gd name="connsiteX0" fmla="*/ 2239424 w 2239424"/>
                <a:gd name="connsiteY0" fmla="*/ 0 h 257442"/>
                <a:gd name="connsiteX1" fmla="*/ 2184702 w 2239424"/>
                <a:gd name="connsiteY1" fmla="*/ 257442 h 257442"/>
                <a:gd name="connsiteX2" fmla="*/ 0 w 2239424"/>
                <a:gd name="connsiteY2" fmla="*/ 257442 h 257442"/>
                <a:gd name="connsiteX3" fmla="*/ 0 w 2239424"/>
                <a:gd name="connsiteY3" fmla="*/ 0 h 257442"/>
                <a:gd name="connsiteX0" fmla="*/ 2402031 w 2402031"/>
                <a:gd name="connsiteY0" fmla="*/ 0 h 257442"/>
                <a:gd name="connsiteX1" fmla="*/ 2184702 w 2402031"/>
                <a:gd name="connsiteY1" fmla="*/ 257442 h 257442"/>
                <a:gd name="connsiteX2" fmla="*/ 0 w 2402031"/>
                <a:gd name="connsiteY2" fmla="*/ 257442 h 257442"/>
                <a:gd name="connsiteX3" fmla="*/ 0 w 2402031"/>
                <a:gd name="connsiteY3" fmla="*/ 0 h 257442"/>
                <a:gd name="connsiteX0" fmla="*/ 2402031 w 2402031"/>
                <a:gd name="connsiteY0" fmla="*/ 0 h 257442"/>
                <a:gd name="connsiteX1" fmla="*/ 2347310 w 2402031"/>
                <a:gd name="connsiteY1" fmla="*/ 257442 h 257442"/>
                <a:gd name="connsiteX2" fmla="*/ 0 w 2402031"/>
                <a:gd name="connsiteY2" fmla="*/ 257442 h 257442"/>
                <a:gd name="connsiteX3" fmla="*/ 0 w 2402031"/>
                <a:gd name="connsiteY3" fmla="*/ 0 h 257442"/>
                <a:gd name="connsiteX0" fmla="*/ 2402031 w 2402031"/>
                <a:gd name="connsiteY0" fmla="*/ 0 h 257442"/>
                <a:gd name="connsiteX1" fmla="*/ 2347310 w 2402031"/>
                <a:gd name="connsiteY1" fmla="*/ 257442 h 257442"/>
                <a:gd name="connsiteX2" fmla="*/ 0 w 2402031"/>
                <a:gd name="connsiteY2" fmla="*/ 257442 h 257442"/>
                <a:gd name="connsiteX3" fmla="*/ 0 w 2402031"/>
                <a:gd name="connsiteY3" fmla="*/ 0 h 257442"/>
                <a:gd name="connsiteX0" fmla="*/ 2402031 w 2402031"/>
                <a:gd name="connsiteY0" fmla="*/ 0 h 257442"/>
                <a:gd name="connsiteX1" fmla="*/ 2347310 w 2402031"/>
                <a:gd name="connsiteY1" fmla="*/ 257442 h 257442"/>
                <a:gd name="connsiteX2" fmla="*/ 0 w 2402031"/>
                <a:gd name="connsiteY2" fmla="*/ 257442 h 257442"/>
                <a:gd name="connsiteX3" fmla="*/ 0 w 2402031"/>
                <a:gd name="connsiteY3" fmla="*/ 0 h 257442"/>
                <a:gd name="connsiteX0" fmla="*/ 2604010 w 2604010"/>
                <a:gd name="connsiteY0" fmla="*/ 0 h 257442"/>
                <a:gd name="connsiteX1" fmla="*/ 2347310 w 2604010"/>
                <a:gd name="connsiteY1" fmla="*/ 257442 h 257442"/>
                <a:gd name="connsiteX2" fmla="*/ 0 w 2604010"/>
                <a:gd name="connsiteY2" fmla="*/ 257442 h 257442"/>
                <a:gd name="connsiteX3" fmla="*/ 0 w 2604010"/>
                <a:gd name="connsiteY3" fmla="*/ 0 h 257442"/>
                <a:gd name="connsiteX0" fmla="*/ 2604010 w 2604010"/>
                <a:gd name="connsiteY0" fmla="*/ 0 h 257442"/>
                <a:gd name="connsiteX1" fmla="*/ 2549288 w 2604010"/>
                <a:gd name="connsiteY1" fmla="*/ 257442 h 257442"/>
                <a:gd name="connsiteX2" fmla="*/ 0 w 2604010"/>
                <a:gd name="connsiteY2" fmla="*/ 257442 h 257442"/>
                <a:gd name="connsiteX3" fmla="*/ 0 w 2604010"/>
                <a:gd name="connsiteY3" fmla="*/ 0 h 257442"/>
                <a:gd name="connsiteX0" fmla="*/ 2604011 w 2604011"/>
                <a:gd name="connsiteY0" fmla="*/ 0 h 257442"/>
                <a:gd name="connsiteX1" fmla="*/ 2549289 w 2604011"/>
                <a:gd name="connsiteY1" fmla="*/ 257442 h 257442"/>
                <a:gd name="connsiteX2" fmla="*/ 0 w 2604011"/>
                <a:gd name="connsiteY2" fmla="*/ 257442 h 257442"/>
                <a:gd name="connsiteX3" fmla="*/ 1 w 2604011"/>
                <a:gd name="connsiteY3" fmla="*/ 0 h 257442"/>
                <a:gd name="connsiteX0" fmla="*/ 2604011 w 2604011"/>
                <a:gd name="connsiteY0" fmla="*/ 0 h 257442"/>
                <a:gd name="connsiteX1" fmla="*/ 2549289 w 2604011"/>
                <a:gd name="connsiteY1" fmla="*/ 257442 h 257442"/>
                <a:gd name="connsiteX2" fmla="*/ 0 w 2604011"/>
                <a:gd name="connsiteY2" fmla="*/ 257442 h 257442"/>
                <a:gd name="connsiteX3" fmla="*/ 1 w 2604011"/>
                <a:gd name="connsiteY3" fmla="*/ 0 h 257442"/>
                <a:gd name="connsiteX0" fmla="*/ 2781944 w 2781944"/>
                <a:gd name="connsiteY0" fmla="*/ 0 h 257442"/>
                <a:gd name="connsiteX1" fmla="*/ 2549289 w 2781944"/>
                <a:gd name="connsiteY1" fmla="*/ 257442 h 257442"/>
                <a:gd name="connsiteX2" fmla="*/ 0 w 2781944"/>
                <a:gd name="connsiteY2" fmla="*/ 257442 h 257442"/>
                <a:gd name="connsiteX3" fmla="*/ 1 w 2781944"/>
                <a:gd name="connsiteY3" fmla="*/ 0 h 257442"/>
                <a:gd name="connsiteX0" fmla="*/ 2781944 w 2781944"/>
                <a:gd name="connsiteY0" fmla="*/ 0 h 257442"/>
                <a:gd name="connsiteX1" fmla="*/ 2727222 w 2781944"/>
                <a:gd name="connsiteY1" fmla="*/ 257442 h 257442"/>
                <a:gd name="connsiteX2" fmla="*/ 0 w 2781944"/>
                <a:gd name="connsiteY2" fmla="*/ 257442 h 257442"/>
                <a:gd name="connsiteX3" fmla="*/ 1 w 2781944"/>
                <a:gd name="connsiteY3" fmla="*/ 0 h 257442"/>
                <a:gd name="connsiteX0" fmla="*/ 2781944 w 2781944"/>
                <a:gd name="connsiteY0" fmla="*/ 0 h 257442"/>
                <a:gd name="connsiteX1" fmla="*/ 2727222 w 2781944"/>
                <a:gd name="connsiteY1" fmla="*/ 257442 h 257442"/>
                <a:gd name="connsiteX2" fmla="*/ 0 w 2781944"/>
                <a:gd name="connsiteY2" fmla="*/ 257442 h 257442"/>
                <a:gd name="connsiteX3" fmla="*/ 1 w 2781944"/>
                <a:gd name="connsiteY3" fmla="*/ 0 h 257442"/>
                <a:gd name="connsiteX0" fmla="*/ 2781944 w 2781944"/>
                <a:gd name="connsiteY0" fmla="*/ 0 h 257442"/>
                <a:gd name="connsiteX1" fmla="*/ 2727222 w 2781944"/>
                <a:gd name="connsiteY1" fmla="*/ 257442 h 257442"/>
                <a:gd name="connsiteX2" fmla="*/ 0 w 2781944"/>
                <a:gd name="connsiteY2" fmla="*/ 257442 h 257442"/>
                <a:gd name="connsiteX3" fmla="*/ 0 w 2781944"/>
                <a:gd name="connsiteY3" fmla="*/ 0 h 257442"/>
                <a:gd name="connsiteX0" fmla="*/ 2950258 w 2950258"/>
                <a:gd name="connsiteY0" fmla="*/ 0 h 257442"/>
                <a:gd name="connsiteX1" fmla="*/ 2727222 w 2950258"/>
                <a:gd name="connsiteY1" fmla="*/ 257442 h 257442"/>
                <a:gd name="connsiteX2" fmla="*/ 0 w 2950258"/>
                <a:gd name="connsiteY2" fmla="*/ 257442 h 257442"/>
                <a:gd name="connsiteX3" fmla="*/ 0 w 2950258"/>
                <a:gd name="connsiteY3" fmla="*/ 0 h 257442"/>
                <a:gd name="connsiteX0" fmla="*/ 2950258 w 2950258"/>
                <a:gd name="connsiteY0" fmla="*/ 0 h 257442"/>
                <a:gd name="connsiteX1" fmla="*/ 2895537 w 2950258"/>
                <a:gd name="connsiteY1" fmla="*/ 257442 h 257442"/>
                <a:gd name="connsiteX2" fmla="*/ 0 w 2950258"/>
                <a:gd name="connsiteY2" fmla="*/ 257442 h 257442"/>
                <a:gd name="connsiteX3" fmla="*/ 0 w 2950258"/>
                <a:gd name="connsiteY3" fmla="*/ 0 h 257442"/>
                <a:gd name="connsiteX0" fmla="*/ 2950258 w 2950258"/>
                <a:gd name="connsiteY0" fmla="*/ 0 h 257442"/>
                <a:gd name="connsiteX1" fmla="*/ 2895537 w 2950258"/>
                <a:gd name="connsiteY1" fmla="*/ 257442 h 257442"/>
                <a:gd name="connsiteX2" fmla="*/ 0 w 2950258"/>
                <a:gd name="connsiteY2" fmla="*/ 257442 h 257442"/>
                <a:gd name="connsiteX3" fmla="*/ 0 w 2950258"/>
                <a:gd name="connsiteY3" fmla="*/ 0 h 257442"/>
                <a:gd name="connsiteX0" fmla="*/ 2950258 w 2950258"/>
                <a:gd name="connsiteY0" fmla="*/ 0 h 257442"/>
                <a:gd name="connsiteX1" fmla="*/ 2895537 w 2950258"/>
                <a:gd name="connsiteY1" fmla="*/ 257442 h 257442"/>
                <a:gd name="connsiteX2" fmla="*/ 0 w 2950258"/>
                <a:gd name="connsiteY2" fmla="*/ 257442 h 257442"/>
                <a:gd name="connsiteX3" fmla="*/ 0 w 2950258"/>
                <a:gd name="connsiteY3" fmla="*/ 0 h 257442"/>
                <a:gd name="connsiteX0" fmla="*/ 3211548 w 3211548"/>
                <a:gd name="connsiteY0" fmla="*/ 0 h 257442"/>
                <a:gd name="connsiteX1" fmla="*/ 2895537 w 3211548"/>
                <a:gd name="connsiteY1" fmla="*/ 257442 h 257442"/>
                <a:gd name="connsiteX2" fmla="*/ 0 w 3211548"/>
                <a:gd name="connsiteY2" fmla="*/ 257442 h 257442"/>
                <a:gd name="connsiteX3" fmla="*/ 0 w 3211548"/>
                <a:gd name="connsiteY3" fmla="*/ 0 h 257442"/>
                <a:gd name="connsiteX0" fmla="*/ 3211548 w 3211548"/>
                <a:gd name="connsiteY0" fmla="*/ 0 h 257442"/>
                <a:gd name="connsiteX1" fmla="*/ 3156827 w 3211548"/>
                <a:gd name="connsiteY1" fmla="*/ 257442 h 257442"/>
                <a:gd name="connsiteX2" fmla="*/ 0 w 3211548"/>
                <a:gd name="connsiteY2" fmla="*/ 257442 h 257442"/>
                <a:gd name="connsiteX3" fmla="*/ 0 w 3211548"/>
                <a:gd name="connsiteY3" fmla="*/ 0 h 257442"/>
                <a:gd name="connsiteX0" fmla="*/ 3211548 w 3211548"/>
                <a:gd name="connsiteY0" fmla="*/ 0 h 257442"/>
                <a:gd name="connsiteX1" fmla="*/ 3156827 w 3211548"/>
                <a:gd name="connsiteY1" fmla="*/ 257442 h 257442"/>
                <a:gd name="connsiteX2" fmla="*/ 0 w 3211548"/>
                <a:gd name="connsiteY2" fmla="*/ 257442 h 257442"/>
                <a:gd name="connsiteX3" fmla="*/ 0 w 3211548"/>
                <a:gd name="connsiteY3" fmla="*/ 0 h 257442"/>
                <a:gd name="connsiteX0" fmla="*/ 3211548 w 3211548"/>
                <a:gd name="connsiteY0" fmla="*/ 0 h 257442"/>
                <a:gd name="connsiteX1" fmla="*/ 3156827 w 3211548"/>
                <a:gd name="connsiteY1" fmla="*/ 257442 h 257442"/>
                <a:gd name="connsiteX2" fmla="*/ 0 w 3211548"/>
                <a:gd name="connsiteY2" fmla="*/ 257442 h 257442"/>
                <a:gd name="connsiteX3" fmla="*/ 0 w 3211548"/>
                <a:gd name="connsiteY3" fmla="*/ 0 h 257442"/>
                <a:gd name="connsiteX0" fmla="*/ 3389481 w 3389481"/>
                <a:gd name="connsiteY0" fmla="*/ 0 h 257442"/>
                <a:gd name="connsiteX1" fmla="*/ 3156827 w 3389481"/>
                <a:gd name="connsiteY1" fmla="*/ 257442 h 257442"/>
                <a:gd name="connsiteX2" fmla="*/ 0 w 3389481"/>
                <a:gd name="connsiteY2" fmla="*/ 257442 h 257442"/>
                <a:gd name="connsiteX3" fmla="*/ 0 w 3389481"/>
                <a:gd name="connsiteY3" fmla="*/ 0 h 257442"/>
                <a:gd name="connsiteX0" fmla="*/ 3389481 w 3389481"/>
                <a:gd name="connsiteY0" fmla="*/ 0 h 257442"/>
                <a:gd name="connsiteX1" fmla="*/ 3334760 w 3389481"/>
                <a:gd name="connsiteY1" fmla="*/ 257442 h 257442"/>
                <a:gd name="connsiteX2" fmla="*/ 0 w 3389481"/>
                <a:gd name="connsiteY2" fmla="*/ 257442 h 257442"/>
                <a:gd name="connsiteX3" fmla="*/ 0 w 3389481"/>
                <a:gd name="connsiteY3" fmla="*/ 0 h 257442"/>
                <a:gd name="connsiteX0" fmla="*/ 3389481 w 3389481"/>
                <a:gd name="connsiteY0" fmla="*/ 0 h 257442"/>
                <a:gd name="connsiteX1" fmla="*/ 3334760 w 3389481"/>
                <a:gd name="connsiteY1" fmla="*/ 257442 h 257442"/>
                <a:gd name="connsiteX2" fmla="*/ 0 w 3389481"/>
                <a:gd name="connsiteY2" fmla="*/ 257442 h 257442"/>
                <a:gd name="connsiteX3" fmla="*/ 0 w 3389481"/>
                <a:gd name="connsiteY3" fmla="*/ 0 h 257442"/>
                <a:gd name="connsiteX0" fmla="*/ 3389481 w 3389481"/>
                <a:gd name="connsiteY0" fmla="*/ 0 h 257442"/>
                <a:gd name="connsiteX1" fmla="*/ 3334760 w 3389481"/>
                <a:gd name="connsiteY1" fmla="*/ 257442 h 257442"/>
                <a:gd name="connsiteX2" fmla="*/ 0 w 3389481"/>
                <a:gd name="connsiteY2" fmla="*/ 257442 h 257442"/>
                <a:gd name="connsiteX3" fmla="*/ 0 w 3389481"/>
                <a:gd name="connsiteY3" fmla="*/ 0 h 257442"/>
                <a:gd name="connsiteX0" fmla="*/ 3694052 w 3694052"/>
                <a:gd name="connsiteY0" fmla="*/ 0 h 257442"/>
                <a:gd name="connsiteX1" fmla="*/ 3334760 w 3694052"/>
                <a:gd name="connsiteY1" fmla="*/ 257442 h 257442"/>
                <a:gd name="connsiteX2" fmla="*/ 0 w 3694052"/>
                <a:gd name="connsiteY2" fmla="*/ 257442 h 257442"/>
                <a:gd name="connsiteX3" fmla="*/ 0 w 3694052"/>
                <a:gd name="connsiteY3" fmla="*/ 0 h 257442"/>
                <a:gd name="connsiteX0" fmla="*/ 3694052 w 3694052"/>
                <a:gd name="connsiteY0" fmla="*/ 0 h 257442"/>
                <a:gd name="connsiteX1" fmla="*/ 3639330 w 3694052"/>
                <a:gd name="connsiteY1" fmla="*/ 257442 h 257442"/>
                <a:gd name="connsiteX2" fmla="*/ 0 w 3694052"/>
                <a:gd name="connsiteY2" fmla="*/ 257442 h 257442"/>
                <a:gd name="connsiteX3" fmla="*/ 0 w 3694052"/>
                <a:gd name="connsiteY3" fmla="*/ 0 h 257442"/>
                <a:gd name="connsiteX0" fmla="*/ 3694053 w 3694053"/>
                <a:gd name="connsiteY0" fmla="*/ 0 h 257442"/>
                <a:gd name="connsiteX1" fmla="*/ 3639331 w 3694053"/>
                <a:gd name="connsiteY1" fmla="*/ 257442 h 257442"/>
                <a:gd name="connsiteX2" fmla="*/ 0 w 3694053"/>
                <a:gd name="connsiteY2" fmla="*/ 257442 h 257442"/>
                <a:gd name="connsiteX3" fmla="*/ 1 w 3694053"/>
                <a:gd name="connsiteY3" fmla="*/ 0 h 257442"/>
                <a:gd name="connsiteX0" fmla="*/ 3694053 w 3694053"/>
                <a:gd name="connsiteY0" fmla="*/ 0 h 257442"/>
                <a:gd name="connsiteX1" fmla="*/ 3639331 w 3694053"/>
                <a:gd name="connsiteY1" fmla="*/ 257442 h 257442"/>
                <a:gd name="connsiteX2" fmla="*/ 0 w 3694053"/>
                <a:gd name="connsiteY2" fmla="*/ 257442 h 257442"/>
                <a:gd name="connsiteX3" fmla="*/ 1 w 3694053"/>
                <a:gd name="connsiteY3" fmla="*/ 0 h 257442"/>
                <a:gd name="connsiteX0" fmla="*/ 3897634 w 3897634"/>
                <a:gd name="connsiteY0" fmla="*/ 0 h 257442"/>
                <a:gd name="connsiteX1" fmla="*/ 3639331 w 3897634"/>
                <a:gd name="connsiteY1" fmla="*/ 257442 h 257442"/>
                <a:gd name="connsiteX2" fmla="*/ 0 w 3897634"/>
                <a:gd name="connsiteY2" fmla="*/ 257442 h 257442"/>
                <a:gd name="connsiteX3" fmla="*/ 1 w 3897634"/>
                <a:gd name="connsiteY3" fmla="*/ 0 h 257442"/>
                <a:gd name="connsiteX0" fmla="*/ 3897634 w 3897634"/>
                <a:gd name="connsiteY0" fmla="*/ 0 h 257442"/>
                <a:gd name="connsiteX1" fmla="*/ 3842912 w 3897634"/>
                <a:gd name="connsiteY1" fmla="*/ 257442 h 257442"/>
                <a:gd name="connsiteX2" fmla="*/ 0 w 3897634"/>
                <a:gd name="connsiteY2" fmla="*/ 257442 h 257442"/>
                <a:gd name="connsiteX3" fmla="*/ 1 w 3897634"/>
                <a:gd name="connsiteY3" fmla="*/ 0 h 257442"/>
                <a:gd name="connsiteX0" fmla="*/ 3897634 w 3897634"/>
                <a:gd name="connsiteY0" fmla="*/ 0 h 257442"/>
                <a:gd name="connsiteX1" fmla="*/ 3842912 w 3897634"/>
                <a:gd name="connsiteY1" fmla="*/ 257442 h 257442"/>
                <a:gd name="connsiteX2" fmla="*/ 0 w 3897634"/>
                <a:gd name="connsiteY2" fmla="*/ 257442 h 257442"/>
                <a:gd name="connsiteX3" fmla="*/ 1 w 3897634"/>
                <a:gd name="connsiteY3" fmla="*/ 0 h 257442"/>
                <a:gd name="connsiteX0" fmla="*/ 3897634 w 3897634"/>
                <a:gd name="connsiteY0" fmla="*/ 0 h 257442"/>
                <a:gd name="connsiteX1" fmla="*/ 3842912 w 3897634"/>
                <a:gd name="connsiteY1" fmla="*/ 257442 h 257442"/>
                <a:gd name="connsiteX2" fmla="*/ 0 w 3897634"/>
                <a:gd name="connsiteY2" fmla="*/ 257442 h 257442"/>
                <a:gd name="connsiteX3" fmla="*/ 0 w 3897634"/>
                <a:gd name="connsiteY3" fmla="*/ 0 h 257442"/>
                <a:gd name="connsiteX0" fmla="*/ 4225800 w 4225800"/>
                <a:gd name="connsiteY0" fmla="*/ 0 h 257442"/>
                <a:gd name="connsiteX1" fmla="*/ 3842912 w 4225800"/>
                <a:gd name="connsiteY1" fmla="*/ 257442 h 257442"/>
                <a:gd name="connsiteX2" fmla="*/ 0 w 4225800"/>
                <a:gd name="connsiteY2" fmla="*/ 257442 h 257442"/>
                <a:gd name="connsiteX3" fmla="*/ 0 w 4225800"/>
                <a:gd name="connsiteY3" fmla="*/ 0 h 257442"/>
                <a:gd name="connsiteX0" fmla="*/ 4225800 w 4225800"/>
                <a:gd name="connsiteY0" fmla="*/ 0 h 257442"/>
                <a:gd name="connsiteX1" fmla="*/ 4171079 w 4225800"/>
                <a:gd name="connsiteY1" fmla="*/ 257442 h 257442"/>
                <a:gd name="connsiteX2" fmla="*/ 0 w 4225800"/>
                <a:gd name="connsiteY2" fmla="*/ 257442 h 257442"/>
                <a:gd name="connsiteX3" fmla="*/ 0 w 4225800"/>
                <a:gd name="connsiteY3" fmla="*/ 0 h 257442"/>
                <a:gd name="connsiteX0" fmla="*/ 4225800 w 4225800"/>
                <a:gd name="connsiteY0" fmla="*/ 0 h 257442"/>
                <a:gd name="connsiteX1" fmla="*/ 4171079 w 4225800"/>
                <a:gd name="connsiteY1" fmla="*/ 257442 h 257442"/>
                <a:gd name="connsiteX2" fmla="*/ 0 w 4225800"/>
                <a:gd name="connsiteY2" fmla="*/ 257442 h 257442"/>
                <a:gd name="connsiteX3" fmla="*/ 0 w 4225800"/>
                <a:gd name="connsiteY3" fmla="*/ 0 h 257442"/>
                <a:gd name="connsiteX0" fmla="*/ 4225800 w 4225800"/>
                <a:gd name="connsiteY0" fmla="*/ 0 h 257442"/>
                <a:gd name="connsiteX1" fmla="*/ 4171079 w 4225800"/>
                <a:gd name="connsiteY1" fmla="*/ 257442 h 257442"/>
                <a:gd name="connsiteX2" fmla="*/ 0 w 4225800"/>
                <a:gd name="connsiteY2" fmla="*/ 257442 h 257442"/>
                <a:gd name="connsiteX3" fmla="*/ 0 w 4225800"/>
                <a:gd name="connsiteY3" fmla="*/ 0 h 257442"/>
                <a:gd name="connsiteX0" fmla="*/ 4386101 w 4386101"/>
                <a:gd name="connsiteY0" fmla="*/ 0 h 257442"/>
                <a:gd name="connsiteX1" fmla="*/ 4171079 w 4386101"/>
                <a:gd name="connsiteY1" fmla="*/ 257442 h 257442"/>
                <a:gd name="connsiteX2" fmla="*/ 0 w 4386101"/>
                <a:gd name="connsiteY2" fmla="*/ 257442 h 257442"/>
                <a:gd name="connsiteX3" fmla="*/ 0 w 4386101"/>
                <a:gd name="connsiteY3" fmla="*/ 0 h 257442"/>
                <a:gd name="connsiteX0" fmla="*/ 4386101 w 4386101"/>
                <a:gd name="connsiteY0" fmla="*/ 0 h 257442"/>
                <a:gd name="connsiteX1" fmla="*/ 4331380 w 4386101"/>
                <a:gd name="connsiteY1" fmla="*/ 257442 h 257442"/>
                <a:gd name="connsiteX2" fmla="*/ 0 w 4386101"/>
                <a:gd name="connsiteY2" fmla="*/ 257442 h 257442"/>
                <a:gd name="connsiteX3" fmla="*/ 0 w 4386101"/>
                <a:gd name="connsiteY3" fmla="*/ 0 h 257442"/>
                <a:gd name="connsiteX0" fmla="*/ 4386101 w 4386101"/>
                <a:gd name="connsiteY0" fmla="*/ 0 h 257442"/>
                <a:gd name="connsiteX1" fmla="*/ 4331380 w 4386101"/>
                <a:gd name="connsiteY1" fmla="*/ 257442 h 257442"/>
                <a:gd name="connsiteX2" fmla="*/ 0 w 4386101"/>
                <a:gd name="connsiteY2" fmla="*/ 257442 h 257442"/>
                <a:gd name="connsiteX3" fmla="*/ 0 w 4386101"/>
                <a:gd name="connsiteY3" fmla="*/ 0 h 257442"/>
                <a:gd name="connsiteX0" fmla="*/ 4386101 w 4386101"/>
                <a:gd name="connsiteY0" fmla="*/ 0 h 257442"/>
                <a:gd name="connsiteX1" fmla="*/ 4331380 w 4386101"/>
                <a:gd name="connsiteY1" fmla="*/ 257442 h 257442"/>
                <a:gd name="connsiteX2" fmla="*/ 0 w 4386101"/>
                <a:gd name="connsiteY2" fmla="*/ 257442 h 257442"/>
                <a:gd name="connsiteX3" fmla="*/ 0 w 4386101"/>
                <a:gd name="connsiteY3" fmla="*/ 0 h 257442"/>
              </a:gdLst>
              <a:ahLst/>
              <a:cxnLst>
                <a:cxn ang="0">
                  <a:pos x="connsiteX0" y="connsiteY0"/>
                </a:cxn>
                <a:cxn ang="0">
                  <a:pos x="connsiteX1" y="connsiteY1"/>
                </a:cxn>
                <a:cxn ang="0">
                  <a:pos x="connsiteX2" y="connsiteY2"/>
                </a:cxn>
                <a:cxn ang="0">
                  <a:pos x="connsiteX3" y="connsiteY3"/>
                </a:cxn>
              </a:cxnLst>
              <a:rect l="l" t="t" r="r" b="b"/>
              <a:pathLst>
                <a:path w="4386101" h="257442">
                  <a:moveTo>
                    <a:pt x="4386101" y="0"/>
                  </a:moveTo>
                  <a:lnTo>
                    <a:pt x="4331380" y="257442"/>
                  </a:lnTo>
                  <a:lnTo>
                    <a:pt x="0"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42" name="btfpRunningAgenda1LevelTextLeft548433">
              <a:extLst>
                <a:ext uri="{FF2B5EF4-FFF2-40B4-BE49-F238E27FC236}">
                  <a16:creationId xmlns:a16="http://schemas.microsoft.com/office/drawing/2014/main" id="{B38F112B-2EA5-B61C-A592-DC8E54A63B8F}"/>
                </a:ext>
              </a:extLst>
            </p:cNvPr>
            <p:cNvSpPr txBox="1"/>
            <p:nvPr/>
          </p:nvSpPr>
          <p:spPr bwMode="gray">
            <a:xfrm>
              <a:off x="0" y="876300"/>
              <a:ext cx="4331380"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Impact of AI on software</a:t>
              </a:r>
            </a:p>
          </p:txBody>
        </p:sp>
      </p:grpSp>
      <p:sp>
        <p:nvSpPr>
          <p:cNvPr id="43" name="btfpNumberBubble394675">
            <a:extLst>
              <a:ext uri="{FF2B5EF4-FFF2-40B4-BE49-F238E27FC236}">
                <a16:creationId xmlns:a16="http://schemas.microsoft.com/office/drawing/2014/main" id="{A39AA87C-7CD9-22E8-DE08-8A6579BBCF0C}"/>
              </a:ext>
            </a:extLst>
          </p:cNvPr>
          <p:cNvSpPr/>
          <p:nvPr/>
        </p:nvSpPr>
        <p:spPr bwMode="gray">
          <a:xfrm>
            <a:off x="55686" y="757517"/>
            <a:ext cx="216856" cy="216856"/>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200" b="1">
                <a:solidFill>
                  <a:srgbClr val="CC0000"/>
                </a:solidFill>
              </a:rPr>
              <a:t>D</a:t>
            </a:r>
          </a:p>
        </p:txBody>
      </p:sp>
      <p:sp>
        <p:nvSpPr>
          <p:cNvPr id="44" name="Rectangle 43">
            <a:extLst>
              <a:ext uri="{FF2B5EF4-FFF2-40B4-BE49-F238E27FC236}">
                <a16:creationId xmlns:a16="http://schemas.microsoft.com/office/drawing/2014/main" id="{65854469-01CA-06A3-F819-7FD0B9461967}"/>
              </a:ext>
            </a:extLst>
          </p:cNvPr>
          <p:cNvSpPr/>
          <p:nvPr/>
        </p:nvSpPr>
        <p:spPr bwMode="gray">
          <a:xfrm>
            <a:off x="9412764" y="974373"/>
            <a:ext cx="526240" cy="231871"/>
          </a:xfrm>
          <a:prstGeom prst="rect">
            <a:avLst/>
          </a:prstGeom>
          <a:solidFill>
            <a:srgbClr val="CC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100">
                <a:solidFill>
                  <a:srgbClr val="FFFFFF"/>
                </a:solidFill>
              </a:rPr>
              <a:t>Target</a:t>
            </a:r>
          </a:p>
        </p:txBody>
      </p:sp>
    </p:spTree>
    <p:custDataLst>
      <p:tags r:id="rId1"/>
    </p:custDataLst>
    <p:extLst>
      <p:ext uri="{BB962C8B-B14F-4D97-AF65-F5344CB8AC3E}">
        <p14:creationId xmlns:p14="http://schemas.microsoft.com/office/powerpoint/2010/main" val="3054172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btfpColumnIndicatorGroup2">
            <a:extLst>
              <a:ext uri="{FF2B5EF4-FFF2-40B4-BE49-F238E27FC236}">
                <a16:creationId xmlns:a16="http://schemas.microsoft.com/office/drawing/2014/main" id="{A0306578-10EB-A503-DBDF-0D9BE5A73EB6}"/>
              </a:ext>
            </a:extLst>
          </p:cNvPr>
          <p:cNvGrpSpPr/>
          <p:nvPr/>
        </p:nvGrpSpPr>
        <p:grpSpPr>
          <a:xfrm>
            <a:off x="0" y="6926580"/>
            <a:ext cx="12192000" cy="137160"/>
            <a:chOff x="0" y="6926580"/>
            <a:chExt cx="12192000" cy="137160"/>
          </a:xfrm>
        </p:grpSpPr>
        <p:sp>
          <p:nvSpPr>
            <p:cNvPr id="76" name="btfpColumnGapBlocker485421">
              <a:extLst>
                <a:ext uri="{FF2B5EF4-FFF2-40B4-BE49-F238E27FC236}">
                  <a16:creationId xmlns:a16="http://schemas.microsoft.com/office/drawing/2014/main" id="{7CDC3D90-F048-B703-82A5-E046F6BC414A}"/>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74" name="btfpColumnGapBlocker672512">
              <a:extLst>
                <a:ext uri="{FF2B5EF4-FFF2-40B4-BE49-F238E27FC236}">
                  <a16:creationId xmlns:a16="http://schemas.microsoft.com/office/drawing/2014/main" id="{07262D77-A422-D178-8644-8BD1E9288470}"/>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72" name="btfpColumnIndicator789242">
              <a:extLst>
                <a:ext uri="{FF2B5EF4-FFF2-40B4-BE49-F238E27FC236}">
                  <a16:creationId xmlns:a16="http://schemas.microsoft.com/office/drawing/2014/main" id="{5041CD09-6E88-CD1E-C899-EE2B617BDFB4}"/>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1" name="btfpColumnIndicator882790">
              <a:extLst>
                <a:ext uri="{FF2B5EF4-FFF2-40B4-BE49-F238E27FC236}">
                  <a16:creationId xmlns:a16="http://schemas.microsoft.com/office/drawing/2014/main" id="{ADFD11AF-1CAF-D757-653C-EB9301EA7335}"/>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77" name="btfpColumnIndicatorGroup1">
            <a:extLst>
              <a:ext uri="{FF2B5EF4-FFF2-40B4-BE49-F238E27FC236}">
                <a16:creationId xmlns:a16="http://schemas.microsoft.com/office/drawing/2014/main" id="{EF2E6CFC-3767-28DB-0D7C-452317712B68}"/>
              </a:ext>
            </a:extLst>
          </p:cNvPr>
          <p:cNvGrpSpPr/>
          <p:nvPr/>
        </p:nvGrpSpPr>
        <p:grpSpPr>
          <a:xfrm>
            <a:off x="0" y="-205740"/>
            <a:ext cx="12192000" cy="137160"/>
            <a:chOff x="0" y="-205740"/>
            <a:chExt cx="12192000" cy="137160"/>
          </a:xfrm>
        </p:grpSpPr>
        <p:sp>
          <p:nvSpPr>
            <p:cNvPr id="75" name="btfpColumnGapBlocker980676">
              <a:extLst>
                <a:ext uri="{FF2B5EF4-FFF2-40B4-BE49-F238E27FC236}">
                  <a16:creationId xmlns:a16="http://schemas.microsoft.com/office/drawing/2014/main" id="{C2646506-B500-FC70-A3F3-27E766863C28}"/>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73" name="btfpColumnGapBlocker183452">
              <a:extLst>
                <a:ext uri="{FF2B5EF4-FFF2-40B4-BE49-F238E27FC236}">
                  <a16:creationId xmlns:a16="http://schemas.microsoft.com/office/drawing/2014/main" id="{E9D81E0A-A882-CE26-4764-1D1FAC6D8EAC}"/>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52" name="btfpColumnIndicator421405">
              <a:extLst>
                <a:ext uri="{FF2B5EF4-FFF2-40B4-BE49-F238E27FC236}">
                  <a16:creationId xmlns:a16="http://schemas.microsoft.com/office/drawing/2014/main" id="{B4E4992D-1250-5A07-40C4-FCAD24319300}"/>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0" name="btfpColumnIndicator362357">
              <a:extLst>
                <a:ext uri="{FF2B5EF4-FFF2-40B4-BE49-F238E27FC236}">
                  <a16:creationId xmlns:a16="http://schemas.microsoft.com/office/drawing/2014/main" id="{8DE139DB-D088-ED4D-3B26-974D4899A1EA}"/>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44" name="think-cell data - do not delete" hidden="1">
            <a:extLst>
              <a:ext uri="{FF2B5EF4-FFF2-40B4-BE49-F238E27FC236}">
                <a16:creationId xmlns:a16="http://schemas.microsoft.com/office/drawing/2014/main" id="{52A3420F-3F3F-EC6E-4741-97C9CAB9EC3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606" imgH="608" progId="TCLayout.ActiveDocument.1">
                  <p:embed/>
                </p:oleObj>
              </mc:Choice>
              <mc:Fallback>
                <p:oleObj name="think-cell Slide" r:id="rId10" imgW="606" imgH="608" progId="TCLayout.ActiveDocument.1">
                  <p:embed/>
                  <p:pic>
                    <p:nvPicPr>
                      <p:cNvPr id="44" name="think-cell data - do not delete" hidden="1">
                        <a:extLst>
                          <a:ext uri="{FF2B5EF4-FFF2-40B4-BE49-F238E27FC236}">
                            <a16:creationId xmlns:a16="http://schemas.microsoft.com/office/drawing/2014/main" id="{52A3420F-3F3F-EC6E-4741-97C9CAB9EC3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B09801A-A391-A9E6-94D7-8B753CFAFB83}"/>
              </a:ext>
            </a:extLst>
          </p:cNvPr>
          <p:cNvSpPr>
            <a:spLocks noGrp="1"/>
          </p:cNvSpPr>
          <p:nvPr>
            <p:ph type="title"/>
          </p:nvPr>
        </p:nvSpPr>
        <p:spPr/>
        <p:txBody>
          <a:bodyPr vert="horz"/>
          <a:lstStyle/>
          <a:p>
            <a:r>
              <a:rPr lang="en-US"/>
              <a:t>GenAI presents new opportunities at both category and company levels; companies must ensure they are ready for AI transformations</a:t>
            </a:r>
          </a:p>
        </p:txBody>
      </p:sp>
      <p:grpSp>
        <p:nvGrpSpPr>
          <p:cNvPr id="4" name="btfpStatusSticker162236">
            <a:extLst>
              <a:ext uri="{FF2B5EF4-FFF2-40B4-BE49-F238E27FC236}">
                <a16:creationId xmlns:a16="http://schemas.microsoft.com/office/drawing/2014/main" id="{282742C7-201B-D70B-8E1D-A0ABF3B9DA13}"/>
              </a:ext>
            </a:extLst>
          </p:cNvPr>
          <p:cNvGrpSpPr/>
          <p:nvPr>
            <p:custDataLst>
              <p:tags r:id="rId3"/>
            </p:custDataLst>
          </p:nvPr>
        </p:nvGrpSpPr>
        <p:grpSpPr>
          <a:xfrm>
            <a:off x="10100356" y="955344"/>
            <a:ext cx="1761444" cy="235611"/>
            <a:chOff x="-1630959" y="876300"/>
            <a:chExt cx="1761444" cy="235611"/>
          </a:xfrm>
        </p:grpSpPr>
        <p:sp>
          <p:nvSpPr>
            <p:cNvPr id="5" name="btfpStatusStickerText162236">
              <a:extLst>
                <a:ext uri="{FF2B5EF4-FFF2-40B4-BE49-F238E27FC236}">
                  <a16:creationId xmlns:a16="http://schemas.microsoft.com/office/drawing/2014/main" id="{ED4DDCCB-8F96-62B4-8BB8-5A4AC756AE22}"/>
                </a:ext>
              </a:extLst>
            </p:cNvPr>
            <p:cNvSpPr txBox="1"/>
            <p:nvPr/>
          </p:nvSpPr>
          <p:spPr bwMode="gray">
            <a:xfrm>
              <a:off x="-1630959"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6" name="btfpStatusStickerLine162236">
              <a:extLst>
                <a:ext uri="{FF2B5EF4-FFF2-40B4-BE49-F238E27FC236}">
                  <a16:creationId xmlns:a16="http://schemas.microsoft.com/office/drawing/2014/main" id="{C26705D0-B466-1BB4-6E4B-4C6D9C6509F4}"/>
                </a:ext>
              </a:extLst>
            </p:cNvPr>
            <p:cNvCxnSpPr>
              <a:cxnSpLocks/>
            </p:cNvCxnSpPr>
            <p:nvPr/>
          </p:nvCxnSpPr>
          <p:spPr bwMode="gray">
            <a:xfrm rot="720000">
              <a:off x="-163095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47" name="btfpNotesBox907007">
            <a:extLst>
              <a:ext uri="{FF2B5EF4-FFF2-40B4-BE49-F238E27FC236}">
                <a16:creationId xmlns:a16="http://schemas.microsoft.com/office/drawing/2014/main" id="{CBA11F30-78CB-BB2D-8810-B174751B0E9C}"/>
              </a:ext>
            </a:extLst>
          </p:cNvPr>
          <p:cNvSpPr txBox="1"/>
          <p:nvPr>
            <p:custDataLst>
              <p:tags r:id="rId4"/>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Source: Bain expertise</a:t>
            </a:r>
          </a:p>
        </p:txBody>
      </p:sp>
      <p:sp>
        <p:nvSpPr>
          <p:cNvPr id="13" name="Rectangle 12">
            <a:extLst>
              <a:ext uri="{FF2B5EF4-FFF2-40B4-BE49-F238E27FC236}">
                <a16:creationId xmlns:a16="http://schemas.microsoft.com/office/drawing/2014/main" id="{07346A6E-D09E-3DDE-009F-BB3D04ECCB59}"/>
              </a:ext>
            </a:extLst>
          </p:cNvPr>
          <p:cNvSpPr/>
          <p:nvPr/>
        </p:nvSpPr>
        <p:spPr bwMode="gray">
          <a:xfrm>
            <a:off x="6157589" y="6032633"/>
            <a:ext cx="594874" cy="226591"/>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spAutoFit/>
          </a:bodyPr>
          <a:lstStyle/>
          <a:p>
            <a:pPr marL="0" indent="0">
              <a:buNone/>
            </a:pPr>
            <a:r>
              <a:rPr lang="en-US" sz="1000" b="1" spc="300">
                <a:solidFill>
                  <a:schemeClr val="tx1"/>
                </a:solidFill>
              </a:rPr>
              <a:t>LOW</a:t>
            </a:r>
          </a:p>
        </p:txBody>
      </p:sp>
      <p:sp>
        <p:nvSpPr>
          <p:cNvPr id="19" name="btfpColumnHeaderBoxText475784">
            <a:extLst>
              <a:ext uri="{FF2B5EF4-FFF2-40B4-BE49-F238E27FC236}">
                <a16:creationId xmlns:a16="http://schemas.microsoft.com/office/drawing/2014/main" id="{50BB05DA-62ED-23F7-9F6C-EC355595F4B2}"/>
              </a:ext>
            </a:extLst>
          </p:cNvPr>
          <p:cNvSpPr txBox="1"/>
          <p:nvPr/>
        </p:nvSpPr>
        <p:spPr bwMode="gray">
          <a:xfrm>
            <a:off x="323603" y="1288657"/>
            <a:ext cx="4749611" cy="688329"/>
          </a:xfrm>
          <a:prstGeom prst="rect">
            <a:avLst/>
          </a:prstGeom>
          <a:noFill/>
        </p:spPr>
        <p:txBody>
          <a:bodyPr vert="horz" wrap="square" lIns="36036" tIns="36036" rIns="36036" bIns="36036" rtlCol="0" anchor="b">
            <a:spAutoFit/>
          </a:bodyPr>
          <a:lstStyle/>
          <a:p>
            <a:pPr marL="0" indent="0">
              <a:spcBef>
                <a:spcPts val="0"/>
              </a:spcBef>
              <a:buNone/>
            </a:pPr>
            <a:r>
              <a:rPr lang="en-US" sz="2000" b="1">
                <a:solidFill>
                  <a:srgbClr val="000000"/>
                </a:solidFill>
              </a:rPr>
              <a:t>Positioning in the face of GenAI can be measured across two dimensions:</a:t>
            </a:r>
          </a:p>
        </p:txBody>
      </p:sp>
      <p:sp>
        <p:nvSpPr>
          <p:cNvPr id="21" name="Rectangle 20">
            <a:extLst>
              <a:ext uri="{FF2B5EF4-FFF2-40B4-BE49-F238E27FC236}">
                <a16:creationId xmlns:a16="http://schemas.microsoft.com/office/drawing/2014/main" id="{9D2823D0-CA6A-BB58-8331-AC45DB172FC9}"/>
              </a:ext>
            </a:extLst>
          </p:cNvPr>
          <p:cNvSpPr/>
          <p:nvPr/>
        </p:nvSpPr>
        <p:spPr bwMode="gray">
          <a:xfrm>
            <a:off x="11057021" y="6032633"/>
            <a:ext cx="797097" cy="226591"/>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spAutoFit/>
          </a:bodyPr>
          <a:lstStyle/>
          <a:p>
            <a:pPr marL="0" indent="0" algn="r">
              <a:buNone/>
            </a:pPr>
            <a:r>
              <a:rPr lang="en-US" sz="1000" b="1" spc="300">
                <a:solidFill>
                  <a:schemeClr val="tx1"/>
                </a:solidFill>
              </a:rPr>
              <a:t>HIGH</a:t>
            </a:r>
          </a:p>
        </p:txBody>
      </p:sp>
      <p:sp>
        <p:nvSpPr>
          <p:cNvPr id="22" name="Rectangle 21">
            <a:extLst>
              <a:ext uri="{FF2B5EF4-FFF2-40B4-BE49-F238E27FC236}">
                <a16:creationId xmlns:a16="http://schemas.microsoft.com/office/drawing/2014/main" id="{223DB6B1-1C82-1A58-E362-F8AF70A188B1}"/>
              </a:ext>
            </a:extLst>
          </p:cNvPr>
          <p:cNvSpPr/>
          <p:nvPr/>
        </p:nvSpPr>
        <p:spPr bwMode="gray">
          <a:xfrm>
            <a:off x="6157589" y="3780367"/>
            <a:ext cx="2742763" cy="1864519"/>
          </a:xfrm>
          <a:prstGeom prst="rect">
            <a:avLst/>
          </a:prstGeom>
          <a:solidFill>
            <a:schemeClr val="bg1">
              <a:lumMod val="95000"/>
            </a:schemeClr>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marL="0" indent="0">
              <a:buNone/>
            </a:pPr>
            <a:r>
              <a:rPr lang="en-US" sz="1400" b="1">
                <a:solidFill>
                  <a:srgbClr val="000000"/>
                </a:solidFill>
              </a:rPr>
              <a:t>Steady State</a:t>
            </a:r>
            <a:br>
              <a:rPr lang="en-US" sz="1400" b="1">
                <a:solidFill>
                  <a:srgbClr val="000000"/>
                </a:solidFill>
              </a:rPr>
            </a:br>
            <a:r>
              <a:rPr lang="en-US" sz="1400" b="1">
                <a:solidFill>
                  <a:srgbClr val="000000"/>
                </a:solidFill>
              </a:rPr>
              <a:t>(Dinosaur Mode)</a:t>
            </a:r>
          </a:p>
          <a:p>
            <a:pPr marL="0" indent="0">
              <a:buNone/>
            </a:pPr>
            <a:r>
              <a:rPr lang="en-US" sz="1100">
                <a:solidFill>
                  <a:srgbClr val="000000"/>
                </a:solidFill>
              </a:rPr>
              <a:t>Safe for now, these companies face little pressure to act however too much reluctance to explore </a:t>
            </a:r>
            <a:r>
              <a:rPr lang="en-US" sz="1100" err="1">
                <a:solidFill>
                  <a:srgbClr val="000000"/>
                </a:solidFill>
              </a:rPr>
              <a:t>GenAI</a:t>
            </a:r>
            <a:r>
              <a:rPr lang="en-US" sz="1100">
                <a:solidFill>
                  <a:srgbClr val="000000"/>
                </a:solidFill>
              </a:rPr>
              <a:t> could leave them vulnerable to slow erosion in the future, especially if the category evolves</a:t>
            </a:r>
          </a:p>
        </p:txBody>
      </p:sp>
      <p:grpSp>
        <p:nvGrpSpPr>
          <p:cNvPr id="23" name="Group 22">
            <a:extLst>
              <a:ext uri="{FF2B5EF4-FFF2-40B4-BE49-F238E27FC236}">
                <a16:creationId xmlns:a16="http://schemas.microsoft.com/office/drawing/2014/main" id="{EE5F818E-E31E-4847-1E54-D82033C1377C}"/>
              </a:ext>
            </a:extLst>
          </p:cNvPr>
          <p:cNvGrpSpPr/>
          <p:nvPr/>
        </p:nvGrpSpPr>
        <p:grpSpPr>
          <a:xfrm>
            <a:off x="9111356" y="1690967"/>
            <a:ext cx="2742763" cy="3949851"/>
            <a:chOff x="9111356" y="1690967"/>
            <a:chExt cx="2742763" cy="3949851"/>
          </a:xfrm>
        </p:grpSpPr>
        <p:sp>
          <p:nvSpPr>
            <p:cNvPr id="24" name="Rectangle 23">
              <a:extLst>
                <a:ext uri="{FF2B5EF4-FFF2-40B4-BE49-F238E27FC236}">
                  <a16:creationId xmlns:a16="http://schemas.microsoft.com/office/drawing/2014/main" id="{44C13D04-402F-0ACB-A059-8968C8C76B06}"/>
                </a:ext>
              </a:extLst>
            </p:cNvPr>
            <p:cNvSpPr/>
            <p:nvPr/>
          </p:nvSpPr>
          <p:spPr bwMode="gray">
            <a:xfrm>
              <a:off x="9111356" y="3776299"/>
              <a:ext cx="2742763" cy="1864519"/>
            </a:xfrm>
            <a:prstGeom prst="rect">
              <a:avLst/>
            </a:prstGeom>
            <a:solidFill>
              <a:schemeClr val="bg1">
                <a:lumMod val="95000"/>
              </a:schemeClr>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marL="0" indent="0">
                <a:buNone/>
              </a:pPr>
              <a:r>
                <a:rPr lang="en-US" sz="1400" b="1">
                  <a:solidFill>
                    <a:srgbClr val="000000"/>
                  </a:solidFill>
                </a:rPr>
                <a:t>AI Opportunists</a:t>
              </a:r>
              <a:br>
                <a:rPr lang="en-US" sz="1400" b="1">
                  <a:solidFill>
                    <a:srgbClr val="000000"/>
                  </a:solidFill>
                </a:rPr>
              </a:br>
              <a:r>
                <a:rPr lang="en-US" sz="1400" b="1">
                  <a:solidFill>
                    <a:srgbClr val="000000"/>
                  </a:solidFill>
                </a:rPr>
                <a:t>(Sharpening the Blade)</a:t>
              </a:r>
            </a:p>
            <a:p>
              <a:pPr marL="0" indent="0">
                <a:buNone/>
              </a:pPr>
              <a:r>
                <a:rPr lang="en-US" sz="1100">
                  <a:solidFill>
                    <a:srgbClr val="000000"/>
                  </a:solidFill>
                </a:rPr>
                <a:t>Opportunists do not face immediate changes to how they do business, but they are set up to invest, adapt, and innovate while others stand still</a:t>
              </a:r>
            </a:p>
          </p:txBody>
        </p:sp>
        <p:sp>
          <p:nvSpPr>
            <p:cNvPr id="25" name="Rectangle 24">
              <a:extLst>
                <a:ext uri="{FF2B5EF4-FFF2-40B4-BE49-F238E27FC236}">
                  <a16:creationId xmlns:a16="http://schemas.microsoft.com/office/drawing/2014/main" id="{1C36B40C-3EA9-D4FF-504D-CB61EBE383D1}"/>
                </a:ext>
              </a:extLst>
            </p:cNvPr>
            <p:cNvSpPr/>
            <p:nvPr/>
          </p:nvSpPr>
          <p:spPr bwMode="gray">
            <a:xfrm>
              <a:off x="9111356" y="1690967"/>
              <a:ext cx="2742763" cy="1864519"/>
            </a:xfrm>
            <a:prstGeom prst="rect">
              <a:avLst/>
            </a:prstGeom>
            <a:solidFill>
              <a:schemeClr val="bg1">
                <a:lumMod val="95000"/>
              </a:schemeClr>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marL="0" indent="0">
                <a:buNone/>
              </a:pPr>
              <a:r>
                <a:rPr lang="en-US" sz="1400" b="1">
                  <a:solidFill>
                    <a:srgbClr val="000000"/>
                  </a:solidFill>
                </a:rPr>
                <a:t>AI Mavericks</a:t>
              </a:r>
              <a:br>
                <a:rPr lang="en-US" sz="1400" b="1">
                  <a:solidFill>
                    <a:srgbClr val="000000"/>
                  </a:solidFill>
                </a:rPr>
              </a:br>
              <a:r>
                <a:rPr lang="en-US" sz="1400" b="1">
                  <a:solidFill>
                    <a:srgbClr val="000000"/>
                  </a:solidFill>
                </a:rPr>
                <a:t>(The AI Vanguard)</a:t>
              </a:r>
            </a:p>
            <a:p>
              <a:pPr marL="0" indent="0">
                <a:buNone/>
              </a:pPr>
              <a:r>
                <a:rPr lang="en-US" sz="1100">
                  <a:solidFill>
                    <a:srgbClr val="000000"/>
                  </a:solidFill>
                </a:rPr>
                <a:t>Mavericks are already moving fast, embedding AI into products, processes, and strategy to stay ahead. Big bets mean big risks, though – pick the wrong path or fail to execute, and cash will burn with little left to show for it</a:t>
              </a:r>
            </a:p>
          </p:txBody>
        </p:sp>
      </p:grpSp>
      <p:sp>
        <p:nvSpPr>
          <p:cNvPr id="26" name="Rectangle 25">
            <a:extLst>
              <a:ext uri="{FF2B5EF4-FFF2-40B4-BE49-F238E27FC236}">
                <a16:creationId xmlns:a16="http://schemas.microsoft.com/office/drawing/2014/main" id="{178B9CBB-59D8-DF0A-D3D7-A09364CE7E8B}"/>
              </a:ext>
            </a:extLst>
          </p:cNvPr>
          <p:cNvSpPr/>
          <p:nvPr/>
        </p:nvSpPr>
        <p:spPr bwMode="gray">
          <a:xfrm>
            <a:off x="6157589" y="1690967"/>
            <a:ext cx="2742763" cy="1864519"/>
          </a:xfrm>
          <a:prstGeom prst="rect">
            <a:avLst/>
          </a:prstGeom>
          <a:solidFill>
            <a:schemeClr val="bg1">
              <a:lumMod val="95000"/>
            </a:schemeClr>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marL="0" indent="0">
              <a:buNone/>
            </a:pPr>
            <a:r>
              <a:rPr lang="en-US" sz="1400" b="1">
                <a:solidFill>
                  <a:srgbClr val="000000"/>
                </a:solidFill>
              </a:rPr>
              <a:t>Burning Platform</a:t>
            </a:r>
            <a:br>
              <a:rPr lang="en-US" sz="1400" b="1">
                <a:solidFill>
                  <a:srgbClr val="000000"/>
                </a:solidFill>
              </a:rPr>
            </a:br>
            <a:r>
              <a:rPr lang="en-US" sz="1400" b="1">
                <a:solidFill>
                  <a:srgbClr val="000000"/>
                </a:solidFill>
              </a:rPr>
              <a:t>(Dead Tech Walking)</a:t>
            </a:r>
          </a:p>
          <a:p>
            <a:pPr marL="0" indent="0">
              <a:buNone/>
            </a:pPr>
            <a:r>
              <a:rPr lang="en-US" sz="1100">
                <a:solidFill>
                  <a:srgbClr val="000000"/>
                </a:solidFill>
              </a:rPr>
              <a:t>Operating in a category ripe for AI driven changes but without the investment or agility to respond – without urgent action, these firms risk becoming obsolete as disruptors take over</a:t>
            </a:r>
          </a:p>
        </p:txBody>
      </p:sp>
      <p:cxnSp>
        <p:nvCxnSpPr>
          <p:cNvPr id="27" name="Straight Arrow Connector 26">
            <a:extLst>
              <a:ext uri="{FF2B5EF4-FFF2-40B4-BE49-F238E27FC236}">
                <a16:creationId xmlns:a16="http://schemas.microsoft.com/office/drawing/2014/main" id="{306A6B0B-0A74-794E-15C6-FB062B9A1622}"/>
              </a:ext>
            </a:extLst>
          </p:cNvPr>
          <p:cNvCxnSpPr>
            <a:cxnSpLocks/>
          </p:cNvCxnSpPr>
          <p:nvPr/>
        </p:nvCxnSpPr>
        <p:spPr bwMode="gray">
          <a:xfrm>
            <a:off x="6157589" y="5902995"/>
            <a:ext cx="5696530" cy="0"/>
          </a:xfrm>
          <a:prstGeom prst="straightConnector1">
            <a:avLst/>
          </a:prstGeom>
          <a:ln w="190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63638FD-8BDA-E7C8-C73B-4989099A254E}"/>
              </a:ext>
            </a:extLst>
          </p:cNvPr>
          <p:cNvCxnSpPr>
            <a:cxnSpLocks/>
          </p:cNvCxnSpPr>
          <p:nvPr/>
        </p:nvCxnSpPr>
        <p:spPr bwMode="gray">
          <a:xfrm flipV="1">
            <a:off x="6011073" y="1642489"/>
            <a:ext cx="0" cy="3953919"/>
          </a:xfrm>
          <a:prstGeom prst="straightConnector1">
            <a:avLst/>
          </a:prstGeom>
          <a:ln w="190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6434470E-D12B-63DF-E90B-2E51E51E19BE}"/>
              </a:ext>
            </a:extLst>
          </p:cNvPr>
          <p:cNvSpPr/>
          <p:nvPr/>
        </p:nvSpPr>
        <p:spPr bwMode="gray">
          <a:xfrm rot="16200000">
            <a:off x="5432130" y="5127098"/>
            <a:ext cx="712027" cy="226591"/>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spAutoFit/>
          </a:bodyPr>
          <a:lstStyle/>
          <a:p>
            <a:pPr marL="0" indent="0">
              <a:buNone/>
            </a:pPr>
            <a:r>
              <a:rPr lang="en-US" sz="1000" b="1" spc="300">
                <a:solidFill>
                  <a:schemeClr val="tx1"/>
                </a:solidFill>
              </a:rPr>
              <a:t>LOW</a:t>
            </a:r>
          </a:p>
        </p:txBody>
      </p:sp>
      <p:sp>
        <p:nvSpPr>
          <p:cNvPr id="30" name="Rectangle 29">
            <a:extLst>
              <a:ext uri="{FF2B5EF4-FFF2-40B4-BE49-F238E27FC236}">
                <a16:creationId xmlns:a16="http://schemas.microsoft.com/office/drawing/2014/main" id="{9C0C1341-C178-768F-D5D9-1AD87F244DC0}"/>
              </a:ext>
            </a:extLst>
          </p:cNvPr>
          <p:cNvSpPr/>
          <p:nvPr/>
        </p:nvSpPr>
        <p:spPr bwMode="gray">
          <a:xfrm rot="16200000">
            <a:off x="5407607" y="1909729"/>
            <a:ext cx="761072" cy="226591"/>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spAutoFit/>
          </a:bodyPr>
          <a:lstStyle/>
          <a:p>
            <a:pPr marL="0" indent="0" algn="r">
              <a:buNone/>
            </a:pPr>
            <a:r>
              <a:rPr lang="en-US" sz="1000" b="1" spc="300">
                <a:solidFill>
                  <a:schemeClr val="tx1"/>
                </a:solidFill>
              </a:rPr>
              <a:t>HIGH</a:t>
            </a:r>
          </a:p>
        </p:txBody>
      </p:sp>
      <p:grpSp>
        <p:nvGrpSpPr>
          <p:cNvPr id="31" name="Group 30">
            <a:extLst>
              <a:ext uri="{FF2B5EF4-FFF2-40B4-BE49-F238E27FC236}">
                <a16:creationId xmlns:a16="http://schemas.microsoft.com/office/drawing/2014/main" id="{064153FC-58A3-503B-0D1C-870F711C0C53}"/>
              </a:ext>
            </a:extLst>
          </p:cNvPr>
          <p:cNvGrpSpPr/>
          <p:nvPr/>
        </p:nvGrpSpPr>
        <p:grpSpPr>
          <a:xfrm>
            <a:off x="323603" y="2263211"/>
            <a:ext cx="4749611" cy="1409499"/>
            <a:chOff x="323603" y="2496040"/>
            <a:chExt cx="4749611" cy="1409499"/>
          </a:xfrm>
        </p:grpSpPr>
        <p:grpSp>
          <p:nvGrpSpPr>
            <p:cNvPr id="32" name="btfpIcon338247">
              <a:extLst>
                <a:ext uri="{FF2B5EF4-FFF2-40B4-BE49-F238E27FC236}">
                  <a16:creationId xmlns:a16="http://schemas.microsoft.com/office/drawing/2014/main" id="{600EE895-1F12-442E-3091-5565C90D715C}"/>
                </a:ext>
              </a:extLst>
            </p:cNvPr>
            <p:cNvGrpSpPr>
              <a:grpSpLocks noChangeAspect="1"/>
            </p:cNvGrpSpPr>
            <p:nvPr>
              <p:custDataLst>
                <p:tags r:id="rId7"/>
              </p:custDataLst>
            </p:nvPr>
          </p:nvGrpSpPr>
          <p:grpSpPr>
            <a:xfrm>
              <a:off x="323603" y="2496040"/>
              <a:ext cx="540544" cy="540544"/>
              <a:chOff x="-767303" y="2803643"/>
              <a:chExt cx="540544" cy="540544"/>
            </a:xfrm>
          </p:grpSpPr>
          <p:sp>
            <p:nvSpPr>
              <p:cNvPr id="48" name="btfpIconCircle338247">
                <a:extLst>
                  <a:ext uri="{FF2B5EF4-FFF2-40B4-BE49-F238E27FC236}">
                    <a16:creationId xmlns:a16="http://schemas.microsoft.com/office/drawing/2014/main" id="{8EE98568-E36D-A914-57CF-70F1135D7E28}"/>
                  </a:ext>
                </a:extLst>
              </p:cNvPr>
              <p:cNvSpPr>
                <a:spLocks/>
              </p:cNvSpPr>
              <p:nvPr/>
            </p:nvSpPr>
            <p:spPr bwMode="gray">
              <a:xfrm>
                <a:off x="-767303" y="2803643"/>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53" name="btfpIconLines338247">
                <a:extLst>
                  <a:ext uri="{FF2B5EF4-FFF2-40B4-BE49-F238E27FC236}">
                    <a16:creationId xmlns:a16="http://schemas.microsoft.com/office/drawing/2014/main" id="{4C3BFE6E-E118-70AB-E663-EA0E4B0D0786}"/>
                  </a:ext>
                </a:extLst>
              </p:cNvPr>
              <p:cNvPicPr>
                <a:picLocks/>
              </p:cNvPicPr>
              <p:nvPr/>
            </p:nvPicPr>
            <p:blipFill>
              <a:blip r:embed="rId12">
                <a:extLst>
                  <a:ext uri="{28A0092B-C50C-407E-A947-70E740481C1C}">
                    <a14:useLocalDpi xmlns:a14="http://schemas.microsoft.com/office/drawing/2010/main" val="0"/>
                  </a:ext>
                </a:extLst>
              </a:blip>
              <a:stretch>
                <a:fillRect/>
              </a:stretch>
            </p:blipFill>
            <p:spPr>
              <a:xfrm>
                <a:off x="-767303" y="2803643"/>
                <a:ext cx="540544" cy="540544"/>
              </a:xfrm>
              <a:prstGeom prst="rect">
                <a:avLst/>
              </a:prstGeom>
            </p:spPr>
          </p:pic>
        </p:grpSp>
        <p:sp>
          <p:nvSpPr>
            <p:cNvPr id="43" name="btfpColumnHeaderBoxText475784">
              <a:extLst>
                <a:ext uri="{FF2B5EF4-FFF2-40B4-BE49-F238E27FC236}">
                  <a16:creationId xmlns:a16="http://schemas.microsoft.com/office/drawing/2014/main" id="{827F4DF6-FB30-AC05-61B7-1DFFCDE902F7}"/>
                </a:ext>
              </a:extLst>
            </p:cNvPr>
            <p:cNvSpPr txBox="1"/>
            <p:nvPr/>
          </p:nvSpPr>
          <p:spPr bwMode="gray">
            <a:xfrm>
              <a:off x="888015" y="2606814"/>
              <a:ext cx="4185199" cy="318997"/>
            </a:xfrm>
            <a:prstGeom prst="rect">
              <a:avLst/>
            </a:prstGeom>
            <a:noFill/>
          </p:spPr>
          <p:txBody>
            <a:bodyPr vert="horz" wrap="square" lIns="36036" tIns="36036" rIns="36036" bIns="36036" rtlCol="0" anchor="b">
              <a:spAutoFit/>
            </a:bodyPr>
            <a:lstStyle/>
            <a:p>
              <a:pPr marL="0" indent="0">
                <a:spcBef>
                  <a:spcPts val="0"/>
                </a:spcBef>
                <a:buFontTx/>
                <a:buNone/>
              </a:pPr>
              <a:r>
                <a:rPr lang="en-US" b="1">
                  <a:solidFill>
                    <a:srgbClr val="46647B"/>
                  </a:solidFill>
                </a:rPr>
                <a:t>Category GenAI impact</a:t>
              </a:r>
              <a:endParaRPr lang="en-US">
                <a:solidFill>
                  <a:srgbClr val="46647B"/>
                </a:solidFill>
              </a:endParaRPr>
            </a:p>
          </p:txBody>
        </p:sp>
        <p:sp>
          <p:nvSpPr>
            <p:cNvPr id="45" name="btfpBulletedList192747">
              <a:extLst>
                <a:ext uri="{FF2B5EF4-FFF2-40B4-BE49-F238E27FC236}">
                  <a16:creationId xmlns:a16="http://schemas.microsoft.com/office/drawing/2014/main" id="{0CBE646A-C1C5-F131-401D-A503994583AE}"/>
                </a:ext>
              </a:extLst>
            </p:cNvPr>
            <p:cNvSpPr txBox="1"/>
            <p:nvPr/>
          </p:nvSpPr>
          <p:spPr bwMode="gray">
            <a:xfrm>
              <a:off x="323603" y="2970989"/>
              <a:ext cx="4749611" cy="934550"/>
            </a:xfrm>
            <a:prstGeom prst="rect">
              <a:avLst/>
            </a:prstGeom>
            <a:noFill/>
          </p:spPr>
          <p:txBody>
            <a:bodyPr vert="horz" wrap="square" lIns="36036" tIns="36036" rIns="36036" bIns="36036" rtlCol="0" anchor="b">
              <a:spAutoFit/>
            </a:bodyPr>
            <a:lstStyle/>
            <a:p>
              <a:pPr marL="0" indent="0">
                <a:buNone/>
                <a:defRPr/>
              </a:pPr>
              <a:r>
                <a:rPr lang="en-US" sz="1400"/>
                <a:t>Likelihood that GenAI will significantly reshape business models, workflows, or competitive dynamics within a category, either positively </a:t>
              </a:r>
              <a:br>
                <a:rPr lang="en-US" sz="1400"/>
              </a:br>
              <a:r>
                <a:rPr lang="en-US" sz="1400"/>
                <a:t>or negatively</a:t>
              </a:r>
            </a:p>
          </p:txBody>
        </p:sp>
      </p:grpSp>
      <p:grpSp>
        <p:nvGrpSpPr>
          <p:cNvPr id="54" name="Group 53">
            <a:extLst>
              <a:ext uri="{FF2B5EF4-FFF2-40B4-BE49-F238E27FC236}">
                <a16:creationId xmlns:a16="http://schemas.microsoft.com/office/drawing/2014/main" id="{EEFD40D2-098E-6ECD-F51A-921E74C7F5A4}"/>
              </a:ext>
            </a:extLst>
          </p:cNvPr>
          <p:cNvGrpSpPr/>
          <p:nvPr/>
        </p:nvGrpSpPr>
        <p:grpSpPr>
          <a:xfrm>
            <a:off x="323603" y="4277707"/>
            <a:ext cx="4749611" cy="1217061"/>
            <a:chOff x="323603" y="4208213"/>
            <a:chExt cx="4749611" cy="1217061"/>
          </a:xfrm>
        </p:grpSpPr>
        <p:grpSp>
          <p:nvGrpSpPr>
            <p:cNvPr id="55" name="Group 54">
              <a:extLst>
                <a:ext uri="{FF2B5EF4-FFF2-40B4-BE49-F238E27FC236}">
                  <a16:creationId xmlns:a16="http://schemas.microsoft.com/office/drawing/2014/main" id="{7A5B8571-5453-D981-8D66-1BD6B185E047}"/>
                </a:ext>
              </a:extLst>
            </p:cNvPr>
            <p:cNvGrpSpPr/>
            <p:nvPr/>
          </p:nvGrpSpPr>
          <p:grpSpPr>
            <a:xfrm>
              <a:off x="323603" y="4208213"/>
              <a:ext cx="4749611" cy="540544"/>
              <a:chOff x="323603" y="4379068"/>
              <a:chExt cx="4749611" cy="540544"/>
            </a:xfrm>
          </p:grpSpPr>
          <p:grpSp>
            <p:nvGrpSpPr>
              <p:cNvPr id="57" name="btfpIcon909519">
                <a:extLst>
                  <a:ext uri="{FF2B5EF4-FFF2-40B4-BE49-F238E27FC236}">
                    <a16:creationId xmlns:a16="http://schemas.microsoft.com/office/drawing/2014/main" id="{69C6D813-ECCC-5525-01F9-278268AE85D1}"/>
                  </a:ext>
                </a:extLst>
              </p:cNvPr>
              <p:cNvGrpSpPr>
                <a:grpSpLocks noChangeAspect="1"/>
              </p:cNvGrpSpPr>
              <p:nvPr>
                <p:custDataLst>
                  <p:tags r:id="rId6"/>
                </p:custDataLst>
              </p:nvPr>
            </p:nvGrpSpPr>
            <p:grpSpPr>
              <a:xfrm>
                <a:off x="323603" y="4379068"/>
                <a:ext cx="540544" cy="540544"/>
                <a:chOff x="-777971" y="4558973"/>
                <a:chExt cx="540544" cy="540544"/>
              </a:xfrm>
            </p:grpSpPr>
            <p:sp>
              <p:nvSpPr>
                <p:cNvPr id="59" name="btfpIconCircle909519">
                  <a:extLst>
                    <a:ext uri="{FF2B5EF4-FFF2-40B4-BE49-F238E27FC236}">
                      <a16:creationId xmlns:a16="http://schemas.microsoft.com/office/drawing/2014/main" id="{247DF695-4508-0865-EF49-7F8098341EB8}"/>
                    </a:ext>
                  </a:extLst>
                </p:cNvPr>
                <p:cNvSpPr>
                  <a:spLocks/>
                </p:cNvSpPr>
                <p:nvPr/>
              </p:nvSpPr>
              <p:spPr bwMode="gray">
                <a:xfrm>
                  <a:off x="-777971" y="4558973"/>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60" name="btfpIconLines909519">
                  <a:extLst>
                    <a:ext uri="{FF2B5EF4-FFF2-40B4-BE49-F238E27FC236}">
                      <a16:creationId xmlns:a16="http://schemas.microsoft.com/office/drawing/2014/main" id="{52995F3B-0659-659A-A7F3-5A7C98541BBF}"/>
                    </a:ext>
                  </a:extLst>
                </p:cNvPr>
                <p:cNvPicPr>
                  <a:picLocks/>
                </p:cNvPicPr>
                <p:nvPr/>
              </p:nvPicPr>
              <p:blipFill>
                <a:blip r:embed="rId13">
                  <a:extLst>
                    <a:ext uri="{28A0092B-C50C-407E-A947-70E740481C1C}">
                      <a14:useLocalDpi xmlns:a14="http://schemas.microsoft.com/office/drawing/2010/main" val="0"/>
                    </a:ext>
                  </a:extLst>
                </a:blip>
                <a:stretch>
                  <a:fillRect/>
                </a:stretch>
              </p:blipFill>
              <p:spPr>
                <a:xfrm>
                  <a:off x="-777971" y="4558973"/>
                  <a:ext cx="540544" cy="540544"/>
                </a:xfrm>
                <a:prstGeom prst="rect">
                  <a:avLst/>
                </a:prstGeom>
              </p:spPr>
            </p:pic>
          </p:grpSp>
          <p:sp>
            <p:nvSpPr>
              <p:cNvPr id="58" name="btfpColumnHeaderBoxText475784">
                <a:extLst>
                  <a:ext uri="{FF2B5EF4-FFF2-40B4-BE49-F238E27FC236}">
                    <a16:creationId xmlns:a16="http://schemas.microsoft.com/office/drawing/2014/main" id="{EC850F86-4440-4BEF-04F3-BB3C8E09E73E}"/>
                  </a:ext>
                </a:extLst>
              </p:cNvPr>
              <p:cNvSpPr txBox="1"/>
              <p:nvPr/>
            </p:nvSpPr>
            <p:spPr bwMode="gray">
              <a:xfrm>
                <a:off x="888015" y="4489842"/>
                <a:ext cx="4185199" cy="318997"/>
              </a:xfrm>
              <a:prstGeom prst="rect">
                <a:avLst/>
              </a:prstGeom>
              <a:noFill/>
            </p:spPr>
            <p:txBody>
              <a:bodyPr vert="horz" wrap="square" lIns="36036" tIns="36036" rIns="36036" bIns="36036" rtlCol="0" anchor="b">
                <a:spAutoFit/>
              </a:bodyPr>
              <a:lstStyle/>
              <a:p>
                <a:pPr marL="0" indent="0">
                  <a:spcBef>
                    <a:spcPts val="0"/>
                  </a:spcBef>
                  <a:buFontTx/>
                  <a:buNone/>
                </a:pPr>
                <a:r>
                  <a:rPr lang="en-US" b="1">
                    <a:solidFill>
                      <a:srgbClr val="973B74"/>
                    </a:solidFill>
                  </a:rPr>
                  <a:t>Company GenAI transformation readiness</a:t>
                </a:r>
              </a:p>
            </p:txBody>
          </p:sp>
        </p:grpSp>
        <p:sp>
          <p:nvSpPr>
            <p:cNvPr id="56" name="btfpBulletedList192747">
              <a:extLst>
                <a:ext uri="{FF2B5EF4-FFF2-40B4-BE49-F238E27FC236}">
                  <a16:creationId xmlns:a16="http://schemas.microsoft.com/office/drawing/2014/main" id="{996975A9-F9F2-6C16-0EF8-B95F107720E1}"/>
                </a:ext>
              </a:extLst>
            </p:cNvPr>
            <p:cNvSpPr txBox="1"/>
            <p:nvPr/>
          </p:nvSpPr>
          <p:spPr bwMode="gray">
            <a:xfrm>
              <a:off x="323603" y="4706167"/>
              <a:ext cx="4749611" cy="719107"/>
            </a:xfrm>
            <a:prstGeom prst="rect">
              <a:avLst/>
            </a:prstGeom>
            <a:noFill/>
          </p:spPr>
          <p:txBody>
            <a:bodyPr vert="horz" wrap="square" lIns="36036" tIns="36036" rIns="36036" bIns="36036" rtlCol="0" anchor="b">
              <a:spAutoFit/>
            </a:bodyPr>
            <a:lstStyle/>
            <a:p>
              <a:pPr marL="0" indent="0">
                <a:buNone/>
              </a:pPr>
              <a:r>
                <a:rPr lang="en-US" sz="1400"/>
                <a:t>A company’s ability and willingness to invest, adapt, and innovate to ensure it continues to thrive in the face of an evolving GenAI landscape </a:t>
              </a:r>
            </a:p>
          </p:txBody>
        </p:sp>
      </p:grpSp>
      <p:cxnSp>
        <p:nvCxnSpPr>
          <p:cNvPr id="61" name="Straight Connector 60">
            <a:extLst>
              <a:ext uri="{FF2B5EF4-FFF2-40B4-BE49-F238E27FC236}">
                <a16:creationId xmlns:a16="http://schemas.microsoft.com/office/drawing/2014/main" id="{FD97BCFD-1365-0F70-2E3B-44571B304701}"/>
              </a:ext>
            </a:extLst>
          </p:cNvPr>
          <p:cNvCxnSpPr/>
          <p:nvPr/>
        </p:nvCxnSpPr>
        <p:spPr bwMode="gray">
          <a:xfrm>
            <a:off x="5544908" y="1718915"/>
            <a:ext cx="0" cy="3953919"/>
          </a:xfrm>
          <a:prstGeom prst="line">
            <a:avLst/>
          </a:prstGeom>
          <a:ln w="19050" cap="flat" cmpd="sng" algn="ctr">
            <a:solidFill>
              <a:srgbClr val="46647B"/>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4CB1182C-DD62-B5C7-73AB-1F9B1C33285F}"/>
              </a:ext>
            </a:extLst>
          </p:cNvPr>
          <p:cNvSpPr/>
          <p:nvPr/>
        </p:nvSpPr>
        <p:spPr bwMode="gray">
          <a:xfrm rot="10800000" flipV="1">
            <a:off x="5404065" y="2666895"/>
            <a:ext cx="281685" cy="1905106"/>
          </a:xfrm>
          <a:prstGeom prst="rect">
            <a:avLst/>
          </a:prstGeom>
          <a:solidFill>
            <a:srgbClr val="FFFFFF"/>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36000" tIns="36000" rIns="36000" bIns="36000" numCol="1" spcCol="0" rtlCol="0" fromWordArt="0" anchor="ctr" anchorCtr="0" forceAA="0" compatLnSpc="1">
            <a:prstTxWarp prst="textNoShape">
              <a:avLst/>
            </a:prstTxWarp>
            <a:noAutofit/>
          </a:bodyPr>
          <a:lstStyle/>
          <a:p>
            <a:pPr marL="0" indent="0" algn="ctr">
              <a:buNone/>
            </a:pPr>
            <a:r>
              <a:rPr lang="en-US" sz="1200" b="1">
                <a:solidFill>
                  <a:srgbClr val="46647B"/>
                </a:solidFill>
              </a:rPr>
              <a:t>Category: GenAI impact</a:t>
            </a:r>
          </a:p>
        </p:txBody>
      </p:sp>
      <p:cxnSp>
        <p:nvCxnSpPr>
          <p:cNvPr id="63" name="Straight Connector 62">
            <a:extLst>
              <a:ext uri="{FF2B5EF4-FFF2-40B4-BE49-F238E27FC236}">
                <a16:creationId xmlns:a16="http://schemas.microsoft.com/office/drawing/2014/main" id="{078E53D5-5CAC-6745-40AB-005B5D5B5181}"/>
              </a:ext>
            </a:extLst>
          </p:cNvPr>
          <p:cNvCxnSpPr>
            <a:cxnSpLocks/>
          </p:cNvCxnSpPr>
          <p:nvPr/>
        </p:nvCxnSpPr>
        <p:spPr bwMode="gray">
          <a:xfrm rot="5400000">
            <a:off x="9005854" y="3540596"/>
            <a:ext cx="0" cy="5696530"/>
          </a:xfrm>
          <a:prstGeom prst="line">
            <a:avLst/>
          </a:prstGeom>
          <a:ln w="19050" cap="flat" cmpd="sng" algn="ctr">
            <a:solidFill>
              <a:srgbClr val="973B7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0D6A8F3B-F13B-ABEC-5CD9-945A73974042}"/>
              </a:ext>
            </a:extLst>
          </p:cNvPr>
          <p:cNvSpPr/>
          <p:nvPr/>
        </p:nvSpPr>
        <p:spPr bwMode="gray">
          <a:xfrm>
            <a:off x="7403248" y="6255156"/>
            <a:ext cx="3205212" cy="281685"/>
          </a:xfrm>
          <a:prstGeom prst="rect">
            <a:avLst/>
          </a:prstGeom>
          <a:solidFill>
            <a:srgbClr val="FFFFFF"/>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spcBef>
                <a:spcPts val="600"/>
              </a:spcBef>
              <a:buNone/>
            </a:pPr>
            <a:r>
              <a:rPr lang="en-US" sz="1200" b="1">
                <a:solidFill>
                  <a:srgbClr val="973B74"/>
                </a:solidFill>
              </a:rPr>
              <a:t>Company: GenAI transformation readiness</a:t>
            </a:r>
          </a:p>
        </p:txBody>
      </p:sp>
      <p:cxnSp>
        <p:nvCxnSpPr>
          <p:cNvPr id="65" name="Straight Connector 64">
            <a:extLst>
              <a:ext uri="{FF2B5EF4-FFF2-40B4-BE49-F238E27FC236}">
                <a16:creationId xmlns:a16="http://schemas.microsoft.com/office/drawing/2014/main" id="{109E3A14-7BA6-3A82-1513-5908EC656345}"/>
              </a:ext>
            </a:extLst>
          </p:cNvPr>
          <p:cNvCxnSpPr/>
          <p:nvPr/>
        </p:nvCxnSpPr>
        <p:spPr bwMode="gray">
          <a:xfrm>
            <a:off x="323603" y="3975209"/>
            <a:ext cx="4749611" cy="0"/>
          </a:xfrm>
          <a:prstGeom prst="line">
            <a:avLst/>
          </a:prstGeom>
          <a:ln w="952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56024DB-2731-19AA-02CB-DF6F5B0BA9BB}"/>
              </a:ext>
            </a:extLst>
          </p:cNvPr>
          <p:cNvCxnSpPr>
            <a:cxnSpLocks/>
          </p:cNvCxnSpPr>
          <p:nvPr/>
        </p:nvCxnSpPr>
        <p:spPr bwMode="gray">
          <a:xfrm rot="5400000">
            <a:off x="7030928" y="3665892"/>
            <a:ext cx="3949851" cy="0"/>
          </a:xfrm>
          <a:prstGeom prst="line">
            <a:avLst/>
          </a:prstGeom>
          <a:ln w="9525" cap="flat" cmpd="sng" algn="ctr">
            <a:solidFill>
              <a:srgbClr val="B4B4B4"/>
            </a:solidFill>
            <a:prstDash val="dash"/>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9D102B3-497D-A4FD-9566-71E3B3440E2C}"/>
              </a:ext>
            </a:extLst>
          </p:cNvPr>
          <p:cNvCxnSpPr/>
          <p:nvPr/>
        </p:nvCxnSpPr>
        <p:spPr bwMode="gray">
          <a:xfrm>
            <a:off x="6157589" y="3672710"/>
            <a:ext cx="5696530" cy="0"/>
          </a:xfrm>
          <a:prstGeom prst="line">
            <a:avLst/>
          </a:prstGeom>
          <a:ln w="9525" cap="flat" cmpd="sng" algn="ctr">
            <a:solidFill>
              <a:srgbClr val="B4B4B4"/>
            </a:solidFill>
            <a:prstDash val="dash"/>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68" name="btfpCallout330885">
            <a:extLst>
              <a:ext uri="{FF2B5EF4-FFF2-40B4-BE49-F238E27FC236}">
                <a16:creationId xmlns:a16="http://schemas.microsoft.com/office/drawing/2014/main" id="{87619E99-6EE6-99C8-67D2-460978CF98C8}"/>
              </a:ext>
            </a:extLst>
          </p:cNvPr>
          <p:cNvSpPr/>
          <p:nvPr/>
        </p:nvSpPr>
        <p:spPr bwMode="gray">
          <a:xfrm>
            <a:off x="6350021" y="3539079"/>
            <a:ext cx="1937116" cy="422553"/>
          </a:xfrm>
          <a:prstGeom prst="wedgeRectCallout">
            <a:avLst>
              <a:gd name="adj1" fmla="val 24465"/>
              <a:gd name="adj2" fmla="val 76515"/>
            </a:avLst>
          </a:prstGeom>
          <a:solidFill>
            <a:srgbClr val="FFFFFF"/>
          </a:solidFill>
          <a:ln w="1905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73" tIns="72073" rIns="72073" bIns="72073" numCol="1" spcCol="0" rtlCol="0" fromWordArt="0" anchor="ctr" anchorCtr="0" forceAA="0" compatLnSpc="1">
            <a:prstTxWarp prst="textNoShape">
              <a:avLst/>
            </a:prstTxWarp>
            <a:spAutoFit/>
          </a:bodyPr>
          <a:lstStyle/>
          <a:p>
            <a:pPr marL="0" lvl="1" indent="0">
              <a:spcBef>
                <a:spcPts val="0"/>
              </a:spcBef>
              <a:buNone/>
            </a:pPr>
            <a:r>
              <a:rPr lang="en-US" sz="900" b="1">
                <a:solidFill>
                  <a:srgbClr val="5C5C5C"/>
                </a:solidFill>
              </a:rPr>
              <a:t>Safe but stagnant – if you stay here too long you will miss out</a:t>
            </a:r>
          </a:p>
        </p:txBody>
      </p:sp>
      <p:sp>
        <p:nvSpPr>
          <p:cNvPr id="69" name="btfpCallout330885">
            <a:extLst>
              <a:ext uri="{FF2B5EF4-FFF2-40B4-BE49-F238E27FC236}">
                <a16:creationId xmlns:a16="http://schemas.microsoft.com/office/drawing/2014/main" id="{B643507E-B9C1-29A7-BBA3-F7FBF263BC0C}"/>
              </a:ext>
            </a:extLst>
          </p:cNvPr>
          <p:cNvSpPr/>
          <p:nvPr/>
        </p:nvSpPr>
        <p:spPr bwMode="gray">
          <a:xfrm>
            <a:off x="9581696" y="3495773"/>
            <a:ext cx="1711019" cy="561052"/>
          </a:xfrm>
          <a:prstGeom prst="wedgeRectCallout">
            <a:avLst>
              <a:gd name="adj1" fmla="val 22762"/>
              <a:gd name="adj2" fmla="val 72359"/>
            </a:avLst>
          </a:prstGeom>
          <a:solidFill>
            <a:srgbClr val="FFFFFF"/>
          </a:solidFill>
          <a:ln w="1905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73" tIns="72073" rIns="72073" bIns="72073" numCol="1" spcCol="0" rtlCol="0" fromWordArt="0" anchor="ctr" anchorCtr="0" forceAA="0" compatLnSpc="1">
            <a:prstTxWarp prst="textNoShape">
              <a:avLst/>
            </a:prstTxWarp>
            <a:spAutoFit/>
          </a:bodyPr>
          <a:lstStyle/>
          <a:p>
            <a:pPr marL="0" lvl="1" indent="0">
              <a:spcBef>
                <a:spcPts val="0"/>
              </a:spcBef>
              <a:buNone/>
            </a:pPr>
            <a:r>
              <a:rPr lang="en-US" sz="900" b="1">
                <a:solidFill>
                  <a:srgbClr val="5C5C5C"/>
                </a:solidFill>
              </a:rPr>
              <a:t>Staying ahead while playing it safe – lower risk, but don’t expect fireworks</a:t>
            </a:r>
          </a:p>
        </p:txBody>
      </p:sp>
      <p:sp>
        <p:nvSpPr>
          <p:cNvPr id="70" name="btfpCallout330885">
            <a:extLst>
              <a:ext uri="{FF2B5EF4-FFF2-40B4-BE49-F238E27FC236}">
                <a16:creationId xmlns:a16="http://schemas.microsoft.com/office/drawing/2014/main" id="{5EFC32E9-59F8-1C10-E94F-17BE8280B85A}"/>
              </a:ext>
            </a:extLst>
          </p:cNvPr>
          <p:cNvSpPr/>
          <p:nvPr/>
        </p:nvSpPr>
        <p:spPr bwMode="gray">
          <a:xfrm>
            <a:off x="9215957" y="1268413"/>
            <a:ext cx="1392505" cy="422553"/>
          </a:xfrm>
          <a:prstGeom prst="wedgeRectCallout">
            <a:avLst>
              <a:gd name="adj1" fmla="val -19158"/>
              <a:gd name="adj2" fmla="val 67390"/>
            </a:avLst>
          </a:prstGeom>
          <a:solidFill>
            <a:srgbClr val="FFFFFF"/>
          </a:solidFill>
          <a:ln w="19050">
            <a:solidFill>
              <a:srgbClr val="50786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73" tIns="72073" rIns="72073" bIns="72073" numCol="1" spcCol="0" rtlCol="0" fromWordArt="0" anchor="ctr" anchorCtr="0" forceAA="0" compatLnSpc="1">
            <a:prstTxWarp prst="textNoShape">
              <a:avLst/>
            </a:prstTxWarp>
            <a:spAutoFit/>
          </a:bodyPr>
          <a:lstStyle/>
          <a:p>
            <a:pPr marL="0" lvl="1" indent="0">
              <a:spcBef>
                <a:spcPts val="0"/>
              </a:spcBef>
              <a:buNone/>
            </a:pPr>
            <a:r>
              <a:rPr lang="en-US" sz="900" b="1">
                <a:solidFill>
                  <a:srgbClr val="507867"/>
                </a:solidFill>
              </a:rPr>
              <a:t>This is where the bold win big or lose it all …</a:t>
            </a:r>
          </a:p>
        </p:txBody>
      </p:sp>
      <p:sp>
        <p:nvSpPr>
          <p:cNvPr id="71" name="btfpCallout330885">
            <a:extLst>
              <a:ext uri="{FF2B5EF4-FFF2-40B4-BE49-F238E27FC236}">
                <a16:creationId xmlns:a16="http://schemas.microsoft.com/office/drawing/2014/main" id="{ED70447A-5945-4B18-7197-BB8B4467713F}"/>
              </a:ext>
            </a:extLst>
          </p:cNvPr>
          <p:cNvSpPr/>
          <p:nvPr/>
        </p:nvSpPr>
        <p:spPr bwMode="gray">
          <a:xfrm>
            <a:off x="6606251" y="1268413"/>
            <a:ext cx="1349257" cy="422553"/>
          </a:xfrm>
          <a:prstGeom prst="wedgeRectCallout">
            <a:avLst>
              <a:gd name="adj1" fmla="val -19986"/>
              <a:gd name="adj2" fmla="val 73802"/>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73" tIns="72073" rIns="72073" bIns="72073" numCol="1" spcCol="0" rtlCol="0" fromWordArt="0" anchor="ctr" anchorCtr="0" forceAA="0" compatLnSpc="1">
            <a:prstTxWarp prst="textNoShape">
              <a:avLst/>
            </a:prstTxWarp>
            <a:spAutoFit/>
          </a:bodyPr>
          <a:lstStyle/>
          <a:p>
            <a:pPr marL="0" lvl="1" indent="0">
              <a:spcBef>
                <a:spcPts val="0"/>
              </a:spcBef>
              <a:buNone/>
            </a:pPr>
            <a:r>
              <a:rPr lang="en-US" sz="900" b="1">
                <a:solidFill>
                  <a:srgbClr val="CC0000"/>
                </a:solidFill>
              </a:rPr>
              <a:t>Where investment goes to die!</a:t>
            </a:r>
          </a:p>
        </p:txBody>
      </p:sp>
      <p:grpSp>
        <p:nvGrpSpPr>
          <p:cNvPr id="20" name="btfpRunningAgenda1Level548433">
            <a:extLst>
              <a:ext uri="{FF2B5EF4-FFF2-40B4-BE49-F238E27FC236}">
                <a16:creationId xmlns:a16="http://schemas.microsoft.com/office/drawing/2014/main" id="{3A05CC12-99B0-EB39-5D9A-0C207E019AF5}"/>
              </a:ext>
            </a:extLst>
          </p:cNvPr>
          <p:cNvGrpSpPr/>
          <p:nvPr>
            <p:custDataLst>
              <p:tags r:id="rId5"/>
            </p:custDataLst>
          </p:nvPr>
        </p:nvGrpSpPr>
        <p:grpSpPr>
          <a:xfrm>
            <a:off x="0" y="944429"/>
            <a:ext cx="4386101" cy="257442"/>
            <a:chOff x="0" y="876300"/>
            <a:chExt cx="4386101" cy="257442"/>
          </a:xfrm>
        </p:grpSpPr>
        <p:sp>
          <p:nvSpPr>
            <p:cNvPr id="33" name="btfpRunningAgenda1LevelBarLeft548433">
              <a:extLst>
                <a:ext uri="{FF2B5EF4-FFF2-40B4-BE49-F238E27FC236}">
                  <a16:creationId xmlns:a16="http://schemas.microsoft.com/office/drawing/2014/main" id="{8E06E4CA-5ABC-81BB-899E-AEB85B9B8B6E}"/>
                </a:ext>
              </a:extLst>
            </p:cNvPr>
            <p:cNvSpPr/>
            <p:nvPr/>
          </p:nvSpPr>
          <p:spPr bwMode="gray">
            <a:xfrm>
              <a:off x="0" y="876300"/>
              <a:ext cx="4386101" cy="257442"/>
            </a:xfrm>
            <a:custGeom>
              <a:avLst/>
              <a:gdLst>
                <a:gd name="connsiteX0" fmla="*/ 883475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883475 w 1816204"/>
                <a:gd name="connsiteY0" fmla="*/ 0 h 257442"/>
                <a:gd name="connsiteX1" fmla="*/ 828755 w 1816204"/>
                <a:gd name="connsiteY1" fmla="*/ 257442 h 257442"/>
                <a:gd name="connsiteX2" fmla="*/ 1816204 w 1816204"/>
                <a:gd name="connsiteY2" fmla="*/ 257442 h 257442"/>
                <a:gd name="connsiteX3" fmla="*/ 0 w 1816204"/>
                <a:gd name="connsiteY3" fmla="*/ 257442 h 257442"/>
                <a:gd name="connsiteX0" fmla="*/ 883475 w 883475"/>
                <a:gd name="connsiteY0" fmla="*/ 0 h 257442"/>
                <a:gd name="connsiteX1" fmla="*/ 828755 w 883475"/>
                <a:gd name="connsiteY1" fmla="*/ 257442 h 257442"/>
                <a:gd name="connsiteX2" fmla="*/ 1 w 883475"/>
                <a:gd name="connsiteY2" fmla="*/ 257442 h 257442"/>
                <a:gd name="connsiteX3" fmla="*/ 0 w 883475"/>
                <a:gd name="connsiteY3" fmla="*/ 257442 h 257442"/>
                <a:gd name="connsiteX0" fmla="*/ 883474 w 883474"/>
                <a:gd name="connsiteY0" fmla="*/ 0 h 257442"/>
                <a:gd name="connsiteX1" fmla="*/ 828754 w 883474"/>
                <a:gd name="connsiteY1" fmla="*/ 257442 h 257442"/>
                <a:gd name="connsiteX2" fmla="*/ 0 w 883474"/>
                <a:gd name="connsiteY2" fmla="*/ 257442 h 257442"/>
                <a:gd name="connsiteX3" fmla="*/ 1 w 883474"/>
                <a:gd name="connsiteY3" fmla="*/ 0 h 257442"/>
                <a:gd name="connsiteX0" fmla="*/ 1069423 w 1069423"/>
                <a:gd name="connsiteY0" fmla="*/ 0 h 257442"/>
                <a:gd name="connsiteX1" fmla="*/ 828754 w 1069423"/>
                <a:gd name="connsiteY1" fmla="*/ 257442 h 257442"/>
                <a:gd name="connsiteX2" fmla="*/ 0 w 1069423"/>
                <a:gd name="connsiteY2" fmla="*/ 257442 h 257442"/>
                <a:gd name="connsiteX3" fmla="*/ 1 w 1069423"/>
                <a:gd name="connsiteY3" fmla="*/ 0 h 257442"/>
                <a:gd name="connsiteX0" fmla="*/ 1069423 w 1069423"/>
                <a:gd name="connsiteY0" fmla="*/ 0 h 257442"/>
                <a:gd name="connsiteX1" fmla="*/ 1014702 w 1069423"/>
                <a:gd name="connsiteY1" fmla="*/ 257442 h 257442"/>
                <a:gd name="connsiteX2" fmla="*/ 0 w 1069423"/>
                <a:gd name="connsiteY2" fmla="*/ 257442 h 257442"/>
                <a:gd name="connsiteX3" fmla="*/ 1 w 1069423"/>
                <a:gd name="connsiteY3" fmla="*/ 0 h 257442"/>
                <a:gd name="connsiteX0" fmla="*/ 1069423 w 1069423"/>
                <a:gd name="connsiteY0" fmla="*/ 0 h 257442"/>
                <a:gd name="connsiteX1" fmla="*/ 1014702 w 1069423"/>
                <a:gd name="connsiteY1" fmla="*/ 257442 h 257442"/>
                <a:gd name="connsiteX2" fmla="*/ 0 w 1069423"/>
                <a:gd name="connsiteY2" fmla="*/ 257442 h 257442"/>
                <a:gd name="connsiteX3" fmla="*/ 1 w 1069423"/>
                <a:gd name="connsiteY3" fmla="*/ 0 h 257442"/>
                <a:gd name="connsiteX0" fmla="*/ 1069423 w 1069423"/>
                <a:gd name="connsiteY0" fmla="*/ 0 h 257442"/>
                <a:gd name="connsiteX1" fmla="*/ 1014702 w 1069423"/>
                <a:gd name="connsiteY1" fmla="*/ 257442 h 257442"/>
                <a:gd name="connsiteX2" fmla="*/ 0 w 1069423"/>
                <a:gd name="connsiteY2" fmla="*/ 257442 h 257442"/>
                <a:gd name="connsiteX3" fmla="*/ 0 w 1069423"/>
                <a:gd name="connsiteY3" fmla="*/ 0 h 257442"/>
                <a:gd name="connsiteX0" fmla="*/ 1229724 w 1229724"/>
                <a:gd name="connsiteY0" fmla="*/ 0 h 257442"/>
                <a:gd name="connsiteX1" fmla="*/ 1014702 w 1229724"/>
                <a:gd name="connsiteY1" fmla="*/ 257442 h 257442"/>
                <a:gd name="connsiteX2" fmla="*/ 0 w 1229724"/>
                <a:gd name="connsiteY2" fmla="*/ 257442 h 257442"/>
                <a:gd name="connsiteX3" fmla="*/ 0 w 1229724"/>
                <a:gd name="connsiteY3" fmla="*/ 0 h 257442"/>
                <a:gd name="connsiteX0" fmla="*/ 1229724 w 1229724"/>
                <a:gd name="connsiteY0" fmla="*/ 0 h 257442"/>
                <a:gd name="connsiteX1" fmla="*/ 1175002 w 1229724"/>
                <a:gd name="connsiteY1" fmla="*/ 257442 h 257442"/>
                <a:gd name="connsiteX2" fmla="*/ 0 w 1229724"/>
                <a:gd name="connsiteY2" fmla="*/ 257442 h 257442"/>
                <a:gd name="connsiteX3" fmla="*/ 0 w 1229724"/>
                <a:gd name="connsiteY3" fmla="*/ 0 h 257442"/>
                <a:gd name="connsiteX0" fmla="*/ 1229725 w 1229725"/>
                <a:gd name="connsiteY0" fmla="*/ 0 h 257442"/>
                <a:gd name="connsiteX1" fmla="*/ 1175003 w 1229725"/>
                <a:gd name="connsiteY1" fmla="*/ 257442 h 257442"/>
                <a:gd name="connsiteX2" fmla="*/ 0 w 1229725"/>
                <a:gd name="connsiteY2" fmla="*/ 257442 h 257442"/>
                <a:gd name="connsiteX3" fmla="*/ 1 w 1229725"/>
                <a:gd name="connsiteY3" fmla="*/ 0 h 257442"/>
                <a:gd name="connsiteX0" fmla="*/ 1229725 w 1229725"/>
                <a:gd name="connsiteY0" fmla="*/ 0 h 257442"/>
                <a:gd name="connsiteX1" fmla="*/ 1175003 w 1229725"/>
                <a:gd name="connsiteY1" fmla="*/ 257442 h 257442"/>
                <a:gd name="connsiteX2" fmla="*/ 0 w 1229725"/>
                <a:gd name="connsiteY2" fmla="*/ 257442 h 257442"/>
                <a:gd name="connsiteX3" fmla="*/ 1 w 1229725"/>
                <a:gd name="connsiteY3" fmla="*/ 0 h 257442"/>
                <a:gd name="connsiteX0" fmla="*/ 1554942 w 1554942"/>
                <a:gd name="connsiteY0" fmla="*/ 0 h 257442"/>
                <a:gd name="connsiteX1" fmla="*/ 1175003 w 1554942"/>
                <a:gd name="connsiteY1" fmla="*/ 257442 h 257442"/>
                <a:gd name="connsiteX2" fmla="*/ 0 w 1554942"/>
                <a:gd name="connsiteY2" fmla="*/ 257442 h 257442"/>
                <a:gd name="connsiteX3" fmla="*/ 1 w 1554942"/>
                <a:gd name="connsiteY3" fmla="*/ 0 h 257442"/>
                <a:gd name="connsiteX0" fmla="*/ 1554942 w 1554942"/>
                <a:gd name="connsiteY0" fmla="*/ 0 h 257442"/>
                <a:gd name="connsiteX1" fmla="*/ 1500220 w 1554942"/>
                <a:gd name="connsiteY1" fmla="*/ 257442 h 257442"/>
                <a:gd name="connsiteX2" fmla="*/ 0 w 1554942"/>
                <a:gd name="connsiteY2" fmla="*/ 257442 h 257442"/>
                <a:gd name="connsiteX3" fmla="*/ 1 w 1554942"/>
                <a:gd name="connsiteY3" fmla="*/ 0 h 257442"/>
                <a:gd name="connsiteX0" fmla="*/ 1554942 w 1554942"/>
                <a:gd name="connsiteY0" fmla="*/ 0 h 257442"/>
                <a:gd name="connsiteX1" fmla="*/ 1500220 w 1554942"/>
                <a:gd name="connsiteY1" fmla="*/ 257442 h 257442"/>
                <a:gd name="connsiteX2" fmla="*/ 0 w 1554942"/>
                <a:gd name="connsiteY2" fmla="*/ 257442 h 257442"/>
                <a:gd name="connsiteX3" fmla="*/ 1 w 1554942"/>
                <a:gd name="connsiteY3" fmla="*/ 0 h 257442"/>
                <a:gd name="connsiteX0" fmla="*/ 1554942 w 1554942"/>
                <a:gd name="connsiteY0" fmla="*/ 0 h 257442"/>
                <a:gd name="connsiteX1" fmla="*/ 1500220 w 1554942"/>
                <a:gd name="connsiteY1" fmla="*/ 257442 h 257442"/>
                <a:gd name="connsiteX2" fmla="*/ 0 w 1554942"/>
                <a:gd name="connsiteY2" fmla="*/ 257442 h 257442"/>
                <a:gd name="connsiteX3" fmla="*/ 0 w 1554942"/>
                <a:gd name="connsiteY3" fmla="*/ 0 h 257442"/>
                <a:gd name="connsiteX0" fmla="*/ 1808215 w 1808215"/>
                <a:gd name="connsiteY0" fmla="*/ 0 h 257442"/>
                <a:gd name="connsiteX1" fmla="*/ 1500220 w 1808215"/>
                <a:gd name="connsiteY1" fmla="*/ 257442 h 257442"/>
                <a:gd name="connsiteX2" fmla="*/ 0 w 1808215"/>
                <a:gd name="connsiteY2" fmla="*/ 257442 h 257442"/>
                <a:gd name="connsiteX3" fmla="*/ 0 w 1808215"/>
                <a:gd name="connsiteY3" fmla="*/ 0 h 257442"/>
                <a:gd name="connsiteX0" fmla="*/ 1808215 w 1808215"/>
                <a:gd name="connsiteY0" fmla="*/ 0 h 257442"/>
                <a:gd name="connsiteX1" fmla="*/ 1753494 w 1808215"/>
                <a:gd name="connsiteY1" fmla="*/ 257442 h 257442"/>
                <a:gd name="connsiteX2" fmla="*/ 0 w 1808215"/>
                <a:gd name="connsiteY2" fmla="*/ 257442 h 257442"/>
                <a:gd name="connsiteX3" fmla="*/ 0 w 1808215"/>
                <a:gd name="connsiteY3" fmla="*/ 0 h 257442"/>
                <a:gd name="connsiteX0" fmla="*/ 1808215 w 1808215"/>
                <a:gd name="connsiteY0" fmla="*/ 0 h 257442"/>
                <a:gd name="connsiteX1" fmla="*/ 1753494 w 1808215"/>
                <a:gd name="connsiteY1" fmla="*/ 257442 h 257442"/>
                <a:gd name="connsiteX2" fmla="*/ 0 w 1808215"/>
                <a:gd name="connsiteY2" fmla="*/ 257442 h 257442"/>
                <a:gd name="connsiteX3" fmla="*/ 0 w 1808215"/>
                <a:gd name="connsiteY3" fmla="*/ 0 h 257442"/>
                <a:gd name="connsiteX0" fmla="*/ 1808215 w 1808215"/>
                <a:gd name="connsiteY0" fmla="*/ 0 h 257442"/>
                <a:gd name="connsiteX1" fmla="*/ 1753494 w 1808215"/>
                <a:gd name="connsiteY1" fmla="*/ 257442 h 257442"/>
                <a:gd name="connsiteX2" fmla="*/ 0 w 1808215"/>
                <a:gd name="connsiteY2" fmla="*/ 257442 h 257442"/>
                <a:gd name="connsiteX3" fmla="*/ 0 w 1808215"/>
                <a:gd name="connsiteY3" fmla="*/ 0 h 257442"/>
                <a:gd name="connsiteX0" fmla="*/ 1986148 w 1986148"/>
                <a:gd name="connsiteY0" fmla="*/ 0 h 257442"/>
                <a:gd name="connsiteX1" fmla="*/ 1753494 w 1986148"/>
                <a:gd name="connsiteY1" fmla="*/ 257442 h 257442"/>
                <a:gd name="connsiteX2" fmla="*/ 0 w 1986148"/>
                <a:gd name="connsiteY2" fmla="*/ 257442 h 257442"/>
                <a:gd name="connsiteX3" fmla="*/ 0 w 1986148"/>
                <a:gd name="connsiteY3" fmla="*/ 0 h 257442"/>
                <a:gd name="connsiteX0" fmla="*/ 1986148 w 1986148"/>
                <a:gd name="connsiteY0" fmla="*/ 0 h 257442"/>
                <a:gd name="connsiteX1" fmla="*/ 1931426 w 1986148"/>
                <a:gd name="connsiteY1" fmla="*/ 257442 h 257442"/>
                <a:gd name="connsiteX2" fmla="*/ 0 w 1986148"/>
                <a:gd name="connsiteY2" fmla="*/ 257442 h 257442"/>
                <a:gd name="connsiteX3" fmla="*/ 0 w 1986148"/>
                <a:gd name="connsiteY3" fmla="*/ 0 h 257442"/>
                <a:gd name="connsiteX0" fmla="*/ 1986149 w 1986149"/>
                <a:gd name="connsiteY0" fmla="*/ 0 h 257442"/>
                <a:gd name="connsiteX1" fmla="*/ 1931427 w 1986149"/>
                <a:gd name="connsiteY1" fmla="*/ 257442 h 257442"/>
                <a:gd name="connsiteX2" fmla="*/ 0 w 1986149"/>
                <a:gd name="connsiteY2" fmla="*/ 257442 h 257442"/>
                <a:gd name="connsiteX3" fmla="*/ 1 w 1986149"/>
                <a:gd name="connsiteY3" fmla="*/ 0 h 257442"/>
                <a:gd name="connsiteX0" fmla="*/ 1986149 w 1986149"/>
                <a:gd name="connsiteY0" fmla="*/ 0 h 257442"/>
                <a:gd name="connsiteX1" fmla="*/ 1931427 w 1986149"/>
                <a:gd name="connsiteY1" fmla="*/ 257442 h 257442"/>
                <a:gd name="connsiteX2" fmla="*/ 0 w 1986149"/>
                <a:gd name="connsiteY2" fmla="*/ 257442 h 257442"/>
                <a:gd name="connsiteX3" fmla="*/ 1 w 1986149"/>
                <a:gd name="connsiteY3" fmla="*/ 0 h 257442"/>
                <a:gd name="connsiteX0" fmla="*/ 2239424 w 2239424"/>
                <a:gd name="connsiteY0" fmla="*/ 0 h 257442"/>
                <a:gd name="connsiteX1" fmla="*/ 1931427 w 2239424"/>
                <a:gd name="connsiteY1" fmla="*/ 257442 h 257442"/>
                <a:gd name="connsiteX2" fmla="*/ 0 w 2239424"/>
                <a:gd name="connsiteY2" fmla="*/ 257442 h 257442"/>
                <a:gd name="connsiteX3" fmla="*/ 1 w 2239424"/>
                <a:gd name="connsiteY3" fmla="*/ 0 h 257442"/>
                <a:gd name="connsiteX0" fmla="*/ 2239424 w 2239424"/>
                <a:gd name="connsiteY0" fmla="*/ 0 h 257442"/>
                <a:gd name="connsiteX1" fmla="*/ 2184702 w 2239424"/>
                <a:gd name="connsiteY1" fmla="*/ 257442 h 257442"/>
                <a:gd name="connsiteX2" fmla="*/ 0 w 2239424"/>
                <a:gd name="connsiteY2" fmla="*/ 257442 h 257442"/>
                <a:gd name="connsiteX3" fmla="*/ 1 w 2239424"/>
                <a:gd name="connsiteY3" fmla="*/ 0 h 257442"/>
                <a:gd name="connsiteX0" fmla="*/ 2239424 w 2239424"/>
                <a:gd name="connsiteY0" fmla="*/ 0 h 257442"/>
                <a:gd name="connsiteX1" fmla="*/ 2184702 w 2239424"/>
                <a:gd name="connsiteY1" fmla="*/ 257442 h 257442"/>
                <a:gd name="connsiteX2" fmla="*/ 0 w 2239424"/>
                <a:gd name="connsiteY2" fmla="*/ 257442 h 257442"/>
                <a:gd name="connsiteX3" fmla="*/ 1 w 2239424"/>
                <a:gd name="connsiteY3" fmla="*/ 0 h 257442"/>
                <a:gd name="connsiteX0" fmla="*/ 2239424 w 2239424"/>
                <a:gd name="connsiteY0" fmla="*/ 0 h 257442"/>
                <a:gd name="connsiteX1" fmla="*/ 2184702 w 2239424"/>
                <a:gd name="connsiteY1" fmla="*/ 257442 h 257442"/>
                <a:gd name="connsiteX2" fmla="*/ 0 w 2239424"/>
                <a:gd name="connsiteY2" fmla="*/ 257442 h 257442"/>
                <a:gd name="connsiteX3" fmla="*/ 0 w 2239424"/>
                <a:gd name="connsiteY3" fmla="*/ 0 h 257442"/>
                <a:gd name="connsiteX0" fmla="*/ 2402031 w 2402031"/>
                <a:gd name="connsiteY0" fmla="*/ 0 h 257442"/>
                <a:gd name="connsiteX1" fmla="*/ 2184702 w 2402031"/>
                <a:gd name="connsiteY1" fmla="*/ 257442 h 257442"/>
                <a:gd name="connsiteX2" fmla="*/ 0 w 2402031"/>
                <a:gd name="connsiteY2" fmla="*/ 257442 h 257442"/>
                <a:gd name="connsiteX3" fmla="*/ 0 w 2402031"/>
                <a:gd name="connsiteY3" fmla="*/ 0 h 257442"/>
                <a:gd name="connsiteX0" fmla="*/ 2402031 w 2402031"/>
                <a:gd name="connsiteY0" fmla="*/ 0 h 257442"/>
                <a:gd name="connsiteX1" fmla="*/ 2347310 w 2402031"/>
                <a:gd name="connsiteY1" fmla="*/ 257442 h 257442"/>
                <a:gd name="connsiteX2" fmla="*/ 0 w 2402031"/>
                <a:gd name="connsiteY2" fmla="*/ 257442 h 257442"/>
                <a:gd name="connsiteX3" fmla="*/ 0 w 2402031"/>
                <a:gd name="connsiteY3" fmla="*/ 0 h 257442"/>
                <a:gd name="connsiteX0" fmla="*/ 2402031 w 2402031"/>
                <a:gd name="connsiteY0" fmla="*/ 0 h 257442"/>
                <a:gd name="connsiteX1" fmla="*/ 2347310 w 2402031"/>
                <a:gd name="connsiteY1" fmla="*/ 257442 h 257442"/>
                <a:gd name="connsiteX2" fmla="*/ 0 w 2402031"/>
                <a:gd name="connsiteY2" fmla="*/ 257442 h 257442"/>
                <a:gd name="connsiteX3" fmla="*/ 0 w 2402031"/>
                <a:gd name="connsiteY3" fmla="*/ 0 h 257442"/>
                <a:gd name="connsiteX0" fmla="*/ 2402031 w 2402031"/>
                <a:gd name="connsiteY0" fmla="*/ 0 h 257442"/>
                <a:gd name="connsiteX1" fmla="*/ 2347310 w 2402031"/>
                <a:gd name="connsiteY1" fmla="*/ 257442 h 257442"/>
                <a:gd name="connsiteX2" fmla="*/ 0 w 2402031"/>
                <a:gd name="connsiteY2" fmla="*/ 257442 h 257442"/>
                <a:gd name="connsiteX3" fmla="*/ 0 w 2402031"/>
                <a:gd name="connsiteY3" fmla="*/ 0 h 257442"/>
                <a:gd name="connsiteX0" fmla="*/ 2604010 w 2604010"/>
                <a:gd name="connsiteY0" fmla="*/ 0 h 257442"/>
                <a:gd name="connsiteX1" fmla="*/ 2347310 w 2604010"/>
                <a:gd name="connsiteY1" fmla="*/ 257442 h 257442"/>
                <a:gd name="connsiteX2" fmla="*/ 0 w 2604010"/>
                <a:gd name="connsiteY2" fmla="*/ 257442 h 257442"/>
                <a:gd name="connsiteX3" fmla="*/ 0 w 2604010"/>
                <a:gd name="connsiteY3" fmla="*/ 0 h 257442"/>
                <a:gd name="connsiteX0" fmla="*/ 2604010 w 2604010"/>
                <a:gd name="connsiteY0" fmla="*/ 0 h 257442"/>
                <a:gd name="connsiteX1" fmla="*/ 2549288 w 2604010"/>
                <a:gd name="connsiteY1" fmla="*/ 257442 h 257442"/>
                <a:gd name="connsiteX2" fmla="*/ 0 w 2604010"/>
                <a:gd name="connsiteY2" fmla="*/ 257442 h 257442"/>
                <a:gd name="connsiteX3" fmla="*/ 0 w 2604010"/>
                <a:gd name="connsiteY3" fmla="*/ 0 h 257442"/>
                <a:gd name="connsiteX0" fmla="*/ 2604011 w 2604011"/>
                <a:gd name="connsiteY0" fmla="*/ 0 h 257442"/>
                <a:gd name="connsiteX1" fmla="*/ 2549289 w 2604011"/>
                <a:gd name="connsiteY1" fmla="*/ 257442 h 257442"/>
                <a:gd name="connsiteX2" fmla="*/ 0 w 2604011"/>
                <a:gd name="connsiteY2" fmla="*/ 257442 h 257442"/>
                <a:gd name="connsiteX3" fmla="*/ 1 w 2604011"/>
                <a:gd name="connsiteY3" fmla="*/ 0 h 257442"/>
                <a:gd name="connsiteX0" fmla="*/ 2604011 w 2604011"/>
                <a:gd name="connsiteY0" fmla="*/ 0 h 257442"/>
                <a:gd name="connsiteX1" fmla="*/ 2549289 w 2604011"/>
                <a:gd name="connsiteY1" fmla="*/ 257442 h 257442"/>
                <a:gd name="connsiteX2" fmla="*/ 0 w 2604011"/>
                <a:gd name="connsiteY2" fmla="*/ 257442 h 257442"/>
                <a:gd name="connsiteX3" fmla="*/ 1 w 2604011"/>
                <a:gd name="connsiteY3" fmla="*/ 0 h 257442"/>
                <a:gd name="connsiteX0" fmla="*/ 2781944 w 2781944"/>
                <a:gd name="connsiteY0" fmla="*/ 0 h 257442"/>
                <a:gd name="connsiteX1" fmla="*/ 2549289 w 2781944"/>
                <a:gd name="connsiteY1" fmla="*/ 257442 h 257442"/>
                <a:gd name="connsiteX2" fmla="*/ 0 w 2781944"/>
                <a:gd name="connsiteY2" fmla="*/ 257442 h 257442"/>
                <a:gd name="connsiteX3" fmla="*/ 1 w 2781944"/>
                <a:gd name="connsiteY3" fmla="*/ 0 h 257442"/>
                <a:gd name="connsiteX0" fmla="*/ 2781944 w 2781944"/>
                <a:gd name="connsiteY0" fmla="*/ 0 h 257442"/>
                <a:gd name="connsiteX1" fmla="*/ 2727222 w 2781944"/>
                <a:gd name="connsiteY1" fmla="*/ 257442 h 257442"/>
                <a:gd name="connsiteX2" fmla="*/ 0 w 2781944"/>
                <a:gd name="connsiteY2" fmla="*/ 257442 h 257442"/>
                <a:gd name="connsiteX3" fmla="*/ 1 w 2781944"/>
                <a:gd name="connsiteY3" fmla="*/ 0 h 257442"/>
                <a:gd name="connsiteX0" fmla="*/ 2781944 w 2781944"/>
                <a:gd name="connsiteY0" fmla="*/ 0 h 257442"/>
                <a:gd name="connsiteX1" fmla="*/ 2727222 w 2781944"/>
                <a:gd name="connsiteY1" fmla="*/ 257442 h 257442"/>
                <a:gd name="connsiteX2" fmla="*/ 0 w 2781944"/>
                <a:gd name="connsiteY2" fmla="*/ 257442 h 257442"/>
                <a:gd name="connsiteX3" fmla="*/ 1 w 2781944"/>
                <a:gd name="connsiteY3" fmla="*/ 0 h 257442"/>
                <a:gd name="connsiteX0" fmla="*/ 2781944 w 2781944"/>
                <a:gd name="connsiteY0" fmla="*/ 0 h 257442"/>
                <a:gd name="connsiteX1" fmla="*/ 2727222 w 2781944"/>
                <a:gd name="connsiteY1" fmla="*/ 257442 h 257442"/>
                <a:gd name="connsiteX2" fmla="*/ 0 w 2781944"/>
                <a:gd name="connsiteY2" fmla="*/ 257442 h 257442"/>
                <a:gd name="connsiteX3" fmla="*/ 0 w 2781944"/>
                <a:gd name="connsiteY3" fmla="*/ 0 h 257442"/>
                <a:gd name="connsiteX0" fmla="*/ 2950258 w 2950258"/>
                <a:gd name="connsiteY0" fmla="*/ 0 h 257442"/>
                <a:gd name="connsiteX1" fmla="*/ 2727222 w 2950258"/>
                <a:gd name="connsiteY1" fmla="*/ 257442 h 257442"/>
                <a:gd name="connsiteX2" fmla="*/ 0 w 2950258"/>
                <a:gd name="connsiteY2" fmla="*/ 257442 h 257442"/>
                <a:gd name="connsiteX3" fmla="*/ 0 w 2950258"/>
                <a:gd name="connsiteY3" fmla="*/ 0 h 257442"/>
                <a:gd name="connsiteX0" fmla="*/ 2950258 w 2950258"/>
                <a:gd name="connsiteY0" fmla="*/ 0 h 257442"/>
                <a:gd name="connsiteX1" fmla="*/ 2895537 w 2950258"/>
                <a:gd name="connsiteY1" fmla="*/ 257442 h 257442"/>
                <a:gd name="connsiteX2" fmla="*/ 0 w 2950258"/>
                <a:gd name="connsiteY2" fmla="*/ 257442 h 257442"/>
                <a:gd name="connsiteX3" fmla="*/ 0 w 2950258"/>
                <a:gd name="connsiteY3" fmla="*/ 0 h 257442"/>
                <a:gd name="connsiteX0" fmla="*/ 2950258 w 2950258"/>
                <a:gd name="connsiteY0" fmla="*/ 0 h 257442"/>
                <a:gd name="connsiteX1" fmla="*/ 2895537 w 2950258"/>
                <a:gd name="connsiteY1" fmla="*/ 257442 h 257442"/>
                <a:gd name="connsiteX2" fmla="*/ 0 w 2950258"/>
                <a:gd name="connsiteY2" fmla="*/ 257442 h 257442"/>
                <a:gd name="connsiteX3" fmla="*/ 0 w 2950258"/>
                <a:gd name="connsiteY3" fmla="*/ 0 h 257442"/>
                <a:gd name="connsiteX0" fmla="*/ 2950258 w 2950258"/>
                <a:gd name="connsiteY0" fmla="*/ 0 h 257442"/>
                <a:gd name="connsiteX1" fmla="*/ 2895537 w 2950258"/>
                <a:gd name="connsiteY1" fmla="*/ 257442 h 257442"/>
                <a:gd name="connsiteX2" fmla="*/ 0 w 2950258"/>
                <a:gd name="connsiteY2" fmla="*/ 257442 h 257442"/>
                <a:gd name="connsiteX3" fmla="*/ 0 w 2950258"/>
                <a:gd name="connsiteY3" fmla="*/ 0 h 257442"/>
                <a:gd name="connsiteX0" fmla="*/ 3211548 w 3211548"/>
                <a:gd name="connsiteY0" fmla="*/ 0 h 257442"/>
                <a:gd name="connsiteX1" fmla="*/ 2895537 w 3211548"/>
                <a:gd name="connsiteY1" fmla="*/ 257442 h 257442"/>
                <a:gd name="connsiteX2" fmla="*/ 0 w 3211548"/>
                <a:gd name="connsiteY2" fmla="*/ 257442 h 257442"/>
                <a:gd name="connsiteX3" fmla="*/ 0 w 3211548"/>
                <a:gd name="connsiteY3" fmla="*/ 0 h 257442"/>
                <a:gd name="connsiteX0" fmla="*/ 3211548 w 3211548"/>
                <a:gd name="connsiteY0" fmla="*/ 0 h 257442"/>
                <a:gd name="connsiteX1" fmla="*/ 3156827 w 3211548"/>
                <a:gd name="connsiteY1" fmla="*/ 257442 h 257442"/>
                <a:gd name="connsiteX2" fmla="*/ 0 w 3211548"/>
                <a:gd name="connsiteY2" fmla="*/ 257442 h 257442"/>
                <a:gd name="connsiteX3" fmla="*/ 0 w 3211548"/>
                <a:gd name="connsiteY3" fmla="*/ 0 h 257442"/>
                <a:gd name="connsiteX0" fmla="*/ 3211548 w 3211548"/>
                <a:gd name="connsiteY0" fmla="*/ 0 h 257442"/>
                <a:gd name="connsiteX1" fmla="*/ 3156827 w 3211548"/>
                <a:gd name="connsiteY1" fmla="*/ 257442 h 257442"/>
                <a:gd name="connsiteX2" fmla="*/ 0 w 3211548"/>
                <a:gd name="connsiteY2" fmla="*/ 257442 h 257442"/>
                <a:gd name="connsiteX3" fmla="*/ 0 w 3211548"/>
                <a:gd name="connsiteY3" fmla="*/ 0 h 257442"/>
                <a:gd name="connsiteX0" fmla="*/ 3211548 w 3211548"/>
                <a:gd name="connsiteY0" fmla="*/ 0 h 257442"/>
                <a:gd name="connsiteX1" fmla="*/ 3156827 w 3211548"/>
                <a:gd name="connsiteY1" fmla="*/ 257442 h 257442"/>
                <a:gd name="connsiteX2" fmla="*/ 0 w 3211548"/>
                <a:gd name="connsiteY2" fmla="*/ 257442 h 257442"/>
                <a:gd name="connsiteX3" fmla="*/ 0 w 3211548"/>
                <a:gd name="connsiteY3" fmla="*/ 0 h 257442"/>
                <a:gd name="connsiteX0" fmla="*/ 3389481 w 3389481"/>
                <a:gd name="connsiteY0" fmla="*/ 0 h 257442"/>
                <a:gd name="connsiteX1" fmla="*/ 3156827 w 3389481"/>
                <a:gd name="connsiteY1" fmla="*/ 257442 h 257442"/>
                <a:gd name="connsiteX2" fmla="*/ 0 w 3389481"/>
                <a:gd name="connsiteY2" fmla="*/ 257442 h 257442"/>
                <a:gd name="connsiteX3" fmla="*/ 0 w 3389481"/>
                <a:gd name="connsiteY3" fmla="*/ 0 h 257442"/>
                <a:gd name="connsiteX0" fmla="*/ 3389481 w 3389481"/>
                <a:gd name="connsiteY0" fmla="*/ 0 h 257442"/>
                <a:gd name="connsiteX1" fmla="*/ 3334760 w 3389481"/>
                <a:gd name="connsiteY1" fmla="*/ 257442 h 257442"/>
                <a:gd name="connsiteX2" fmla="*/ 0 w 3389481"/>
                <a:gd name="connsiteY2" fmla="*/ 257442 h 257442"/>
                <a:gd name="connsiteX3" fmla="*/ 0 w 3389481"/>
                <a:gd name="connsiteY3" fmla="*/ 0 h 257442"/>
                <a:gd name="connsiteX0" fmla="*/ 3389481 w 3389481"/>
                <a:gd name="connsiteY0" fmla="*/ 0 h 257442"/>
                <a:gd name="connsiteX1" fmla="*/ 3334760 w 3389481"/>
                <a:gd name="connsiteY1" fmla="*/ 257442 h 257442"/>
                <a:gd name="connsiteX2" fmla="*/ 0 w 3389481"/>
                <a:gd name="connsiteY2" fmla="*/ 257442 h 257442"/>
                <a:gd name="connsiteX3" fmla="*/ 0 w 3389481"/>
                <a:gd name="connsiteY3" fmla="*/ 0 h 257442"/>
                <a:gd name="connsiteX0" fmla="*/ 3389481 w 3389481"/>
                <a:gd name="connsiteY0" fmla="*/ 0 h 257442"/>
                <a:gd name="connsiteX1" fmla="*/ 3334760 w 3389481"/>
                <a:gd name="connsiteY1" fmla="*/ 257442 h 257442"/>
                <a:gd name="connsiteX2" fmla="*/ 0 w 3389481"/>
                <a:gd name="connsiteY2" fmla="*/ 257442 h 257442"/>
                <a:gd name="connsiteX3" fmla="*/ 0 w 3389481"/>
                <a:gd name="connsiteY3" fmla="*/ 0 h 257442"/>
                <a:gd name="connsiteX0" fmla="*/ 3694052 w 3694052"/>
                <a:gd name="connsiteY0" fmla="*/ 0 h 257442"/>
                <a:gd name="connsiteX1" fmla="*/ 3334760 w 3694052"/>
                <a:gd name="connsiteY1" fmla="*/ 257442 h 257442"/>
                <a:gd name="connsiteX2" fmla="*/ 0 w 3694052"/>
                <a:gd name="connsiteY2" fmla="*/ 257442 h 257442"/>
                <a:gd name="connsiteX3" fmla="*/ 0 w 3694052"/>
                <a:gd name="connsiteY3" fmla="*/ 0 h 257442"/>
                <a:gd name="connsiteX0" fmla="*/ 3694052 w 3694052"/>
                <a:gd name="connsiteY0" fmla="*/ 0 h 257442"/>
                <a:gd name="connsiteX1" fmla="*/ 3639330 w 3694052"/>
                <a:gd name="connsiteY1" fmla="*/ 257442 h 257442"/>
                <a:gd name="connsiteX2" fmla="*/ 0 w 3694052"/>
                <a:gd name="connsiteY2" fmla="*/ 257442 h 257442"/>
                <a:gd name="connsiteX3" fmla="*/ 0 w 3694052"/>
                <a:gd name="connsiteY3" fmla="*/ 0 h 257442"/>
                <a:gd name="connsiteX0" fmla="*/ 3694053 w 3694053"/>
                <a:gd name="connsiteY0" fmla="*/ 0 h 257442"/>
                <a:gd name="connsiteX1" fmla="*/ 3639331 w 3694053"/>
                <a:gd name="connsiteY1" fmla="*/ 257442 h 257442"/>
                <a:gd name="connsiteX2" fmla="*/ 0 w 3694053"/>
                <a:gd name="connsiteY2" fmla="*/ 257442 h 257442"/>
                <a:gd name="connsiteX3" fmla="*/ 1 w 3694053"/>
                <a:gd name="connsiteY3" fmla="*/ 0 h 257442"/>
                <a:gd name="connsiteX0" fmla="*/ 3694053 w 3694053"/>
                <a:gd name="connsiteY0" fmla="*/ 0 h 257442"/>
                <a:gd name="connsiteX1" fmla="*/ 3639331 w 3694053"/>
                <a:gd name="connsiteY1" fmla="*/ 257442 h 257442"/>
                <a:gd name="connsiteX2" fmla="*/ 0 w 3694053"/>
                <a:gd name="connsiteY2" fmla="*/ 257442 h 257442"/>
                <a:gd name="connsiteX3" fmla="*/ 1 w 3694053"/>
                <a:gd name="connsiteY3" fmla="*/ 0 h 257442"/>
                <a:gd name="connsiteX0" fmla="*/ 3897634 w 3897634"/>
                <a:gd name="connsiteY0" fmla="*/ 0 h 257442"/>
                <a:gd name="connsiteX1" fmla="*/ 3639331 w 3897634"/>
                <a:gd name="connsiteY1" fmla="*/ 257442 h 257442"/>
                <a:gd name="connsiteX2" fmla="*/ 0 w 3897634"/>
                <a:gd name="connsiteY2" fmla="*/ 257442 h 257442"/>
                <a:gd name="connsiteX3" fmla="*/ 1 w 3897634"/>
                <a:gd name="connsiteY3" fmla="*/ 0 h 257442"/>
                <a:gd name="connsiteX0" fmla="*/ 3897634 w 3897634"/>
                <a:gd name="connsiteY0" fmla="*/ 0 h 257442"/>
                <a:gd name="connsiteX1" fmla="*/ 3842912 w 3897634"/>
                <a:gd name="connsiteY1" fmla="*/ 257442 h 257442"/>
                <a:gd name="connsiteX2" fmla="*/ 0 w 3897634"/>
                <a:gd name="connsiteY2" fmla="*/ 257442 h 257442"/>
                <a:gd name="connsiteX3" fmla="*/ 1 w 3897634"/>
                <a:gd name="connsiteY3" fmla="*/ 0 h 257442"/>
                <a:gd name="connsiteX0" fmla="*/ 3897634 w 3897634"/>
                <a:gd name="connsiteY0" fmla="*/ 0 h 257442"/>
                <a:gd name="connsiteX1" fmla="*/ 3842912 w 3897634"/>
                <a:gd name="connsiteY1" fmla="*/ 257442 h 257442"/>
                <a:gd name="connsiteX2" fmla="*/ 0 w 3897634"/>
                <a:gd name="connsiteY2" fmla="*/ 257442 h 257442"/>
                <a:gd name="connsiteX3" fmla="*/ 1 w 3897634"/>
                <a:gd name="connsiteY3" fmla="*/ 0 h 257442"/>
                <a:gd name="connsiteX0" fmla="*/ 3897634 w 3897634"/>
                <a:gd name="connsiteY0" fmla="*/ 0 h 257442"/>
                <a:gd name="connsiteX1" fmla="*/ 3842912 w 3897634"/>
                <a:gd name="connsiteY1" fmla="*/ 257442 h 257442"/>
                <a:gd name="connsiteX2" fmla="*/ 0 w 3897634"/>
                <a:gd name="connsiteY2" fmla="*/ 257442 h 257442"/>
                <a:gd name="connsiteX3" fmla="*/ 0 w 3897634"/>
                <a:gd name="connsiteY3" fmla="*/ 0 h 257442"/>
                <a:gd name="connsiteX0" fmla="*/ 4225800 w 4225800"/>
                <a:gd name="connsiteY0" fmla="*/ 0 h 257442"/>
                <a:gd name="connsiteX1" fmla="*/ 3842912 w 4225800"/>
                <a:gd name="connsiteY1" fmla="*/ 257442 h 257442"/>
                <a:gd name="connsiteX2" fmla="*/ 0 w 4225800"/>
                <a:gd name="connsiteY2" fmla="*/ 257442 h 257442"/>
                <a:gd name="connsiteX3" fmla="*/ 0 w 4225800"/>
                <a:gd name="connsiteY3" fmla="*/ 0 h 257442"/>
                <a:gd name="connsiteX0" fmla="*/ 4225800 w 4225800"/>
                <a:gd name="connsiteY0" fmla="*/ 0 h 257442"/>
                <a:gd name="connsiteX1" fmla="*/ 4171079 w 4225800"/>
                <a:gd name="connsiteY1" fmla="*/ 257442 h 257442"/>
                <a:gd name="connsiteX2" fmla="*/ 0 w 4225800"/>
                <a:gd name="connsiteY2" fmla="*/ 257442 h 257442"/>
                <a:gd name="connsiteX3" fmla="*/ 0 w 4225800"/>
                <a:gd name="connsiteY3" fmla="*/ 0 h 257442"/>
                <a:gd name="connsiteX0" fmla="*/ 4225800 w 4225800"/>
                <a:gd name="connsiteY0" fmla="*/ 0 h 257442"/>
                <a:gd name="connsiteX1" fmla="*/ 4171079 w 4225800"/>
                <a:gd name="connsiteY1" fmla="*/ 257442 h 257442"/>
                <a:gd name="connsiteX2" fmla="*/ 0 w 4225800"/>
                <a:gd name="connsiteY2" fmla="*/ 257442 h 257442"/>
                <a:gd name="connsiteX3" fmla="*/ 0 w 4225800"/>
                <a:gd name="connsiteY3" fmla="*/ 0 h 257442"/>
                <a:gd name="connsiteX0" fmla="*/ 4225800 w 4225800"/>
                <a:gd name="connsiteY0" fmla="*/ 0 h 257442"/>
                <a:gd name="connsiteX1" fmla="*/ 4171079 w 4225800"/>
                <a:gd name="connsiteY1" fmla="*/ 257442 h 257442"/>
                <a:gd name="connsiteX2" fmla="*/ 0 w 4225800"/>
                <a:gd name="connsiteY2" fmla="*/ 257442 h 257442"/>
                <a:gd name="connsiteX3" fmla="*/ 0 w 4225800"/>
                <a:gd name="connsiteY3" fmla="*/ 0 h 257442"/>
                <a:gd name="connsiteX0" fmla="*/ 4386101 w 4386101"/>
                <a:gd name="connsiteY0" fmla="*/ 0 h 257442"/>
                <a:gd name="connsiteX1" fmla="*/ 4171079 w 4386101"/>
                <a:gd name="connsiteY1" fmla="*/ 257442 h 257442"/>
                <a:gd name="connsiteX2" fmla="*/ 0 w 4386101"/>
                <a:gd name="connsiteY2" fmla="*/ 257442 h 257442"/>
                <a:gd name="connsiteX3" fmla="*/ 0 w 4386101"/>
                <a:gd name="connsiteY3" fmla="*/ 0 h 257442"/>
                <a:gd name="connsiteX0" fmla="*/ 4386101 w 4386101"/>
                <a:gd name="connsiteY0" fmla="*/ 0 h 257442"/>
                <a:gd name="connsiteX1" fmla="*/ 4331380 w 4386101"/>
                <a:gd name="connsiteY1" fmla="*/ 257442 h 257442"/>
                <a:gd name="connsiteX2" fmla="*/ 0 w 4386101"/>
                <a:gd name="connsiteY2" fmla="*/ 257442 h 257442"/>
                <a:gd name="connsiteX3" fmla="*/ 0 w 4386101"/>
                <a:gd name="connsiteY3" fmla="*/ 0 h 257442"/>
                <a:gd name="connsiteX0" fmla="*/ 4386101 w 4386101"/>
                <a:gd name="connsiteY0" fmla="*/ 0 h 257442"/>
                <a:gd name="connsiteX1" fmla="*/ 4331380 w 4386101"/>
                <a:gd name="connsiteY1" fmla="*/ 257442 h 257442"/>
                <a:gd name="connsiteX2" fmla="*/ 0 w 4386101"/>
                <a:gd name="connsiteY2" fmla="*/ 257442 h 257442"/>
                <a:gd name="connsiteX3" fmla="*/ 0 w 4386101"/>
                <a:gd name="connsiteY3" fmla="*/ 0 h 257442"/>
                <a:gd name="connsiteX0" fmla="*/ 4386101 w 4386101"/>
                <a:gd name="connsiteY0" fmla="*/ 0 h 257442"/>
                <a:gd name="connsiteX1" fmla="*/ 4331380 w 4386101"/>
                <a:gd name="connsiteY1" fmla="*/ 257442 h 257442"/>
                <a:gd name="connsiteX2" fmla="*/ 0 w 4386101"/>
                <a:gd name="connsiteY2" fmla="*/ 257442 h 257442"/>
                <a:gd name="connsiteX3" fmla="*/ 0 w 4386101"/>
                <a:gd name="connsiteY3" fmla="*/ 0 h 257442"/>
              </a:gdLst>
              <a:ahLst/>
              <a:cxnLst>
                <a:cxn ang="0">
                  <a:pos x="connsiteX0" y="connsiteY0"/>
                </a:cxn>
                <a:cxn ang="0">
                  <a:pos x="connsiteX1" y="connsiteY1"/>
                </a:cxn>
                <a:cxn ang="0">
                  <a:pos x="connsiteX2" y="connsiteY2"/>
                </a:cxn>
                <a:cxn ang="0">
                  <a:pos x="connsiteX3" y="connsiteY3"/>
                </a:cxn>
              </a:cxnLst>
              <a:rect l="l" t="t" r="r" b="b"/>
              <a:pathLst>
                <a:path w="4386101" h="257442">
                  <a:moveTo>
                    <a:pt x="4386101" y="0"/>
                  </a:moveTo>
                  <a:lnTo>
                    <a:pt x="4331380" y="257442"/>
                  </a:lnTo>
                  <a:lnTo>
                    <a:pt x="0"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4" name="btfpRunningAgenda1LevelTextLeft548433">
              <a:extLst>
                <a:ext uri="{FF2B5EF4-FFF2-40B4-BE49-F238E27FC236}">
                  <a16:creationId xmlns:a16="http://schemas.microsoft.com/office/drawing/2014/main" id="{19537A34-8AE9-E66C-5F48-6891B8AF4A7D}"/>
                </a:ext>
              </a:extLst>
            </p:cNvPr>
            <p:cNvSpPr txBox="1"/>
            <p:nvPr/>
          </p:nvSpPr>
          <p:spPr bwMode="gray">
            <a:xfrm>
              <a:off x="0" y="876300"/>
              <a:ext cx="4331380"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Impact of AI on software</a:t>
              </a:r>
            </a:p>
          </p:txBody>
        </p:sp>
      </p:grpSp>
      <p:sp>
        <p:nvSpPr>
          <p:cNvPr id="35" name="btfpNumberBubble394675">
            <a:extLst>
              <a:ext uri="{FF2B5EF4-FFF2-40B4-BE49-F238E27FC236}">
                <a16:creationId xmlns:a16="http://schemas.microsoft.com/office/drawing/2014/main" id="{D0DA9B97-48D3-8A3A-F18A-76B44A30546C}"/>
              </a:ext>
            </a:extLst>
          </p:cNvPr>
          <p:cNvSpPr/>
          <p:nvPr/>
        </p:nvSpPr>
        <p:spPr bwMode="gray">
          <a:xfrm>
            <a:off x="55686" y="757517"/>
            <a:ext cx="216856" cy="216856"/>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200" b="1">
                <a:solidFill>
                  <a:srgbClr val="CC0000"/>
                </a:solidFill>
              </a:rPr>
              <a:t>E</a:t>
            </a:r>
          </a:p>
        </p:txBody>
      </p:sp>
    </p:spTree>
    <p:custDataLst>
      <p:tags r:id="rId1"/>
    </p:custDataLst>
    <p:extLst>
      <p:ext uri="{BB962C8B-B14F-4D97-AF65-F5344CB8AC3E}">
        <p14:creationId xmlns:p14="http://schemas.microsoft.com/office/powerpoint/2010/main" val="315110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btfpColumnIndicatorGroup2">
            <a:extLst>
              <a:ext uri="{FF2B5EF4-FFF2-40B4-BE49-F238E27FC236}">
                <a16:creationId xmlns:a16="http://schemas.microsoft.com/office/drawing/2014/main" id="{3225A45F-DC64-276B-B1AE-E6C404800947}"/>
              </a:ext>
            </a:extLst>
          </p:cNvPr>
          <p:cNvGrpSpPr/>
          <p:nvPr/>
        </p:nvGrpSpPr>
        <p:grpSpPr>
          <a:xfrm>
            <a:off x="0" y="6926580"/>
            <a:ext cx="12192000" cy="137160"/>
            <a:chOff x="0" y="6926580"/>
            <a:chExt cx="12192000" cy="137160"/>
          </a:xfrm>
        </p:grpSpPr>
        <p:sp>
          <p:nvSpPr>
            <p:cNvPr id="57" name="btfpColumnGapBlocker419822">
              <a:extLst>
                <a:ext uri="{FF2B5EF4-FFF2-40B4-BE49-F238E27FC236}">
                  <a16:creationId xmlns:a16="http://schemas.microsoft.com/office/drawing/2014/main" id="{81892871-6CE2-4A9A-CB72-395E66631799}"/>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55" name="btfpColumnGapBlocker802307">
              <a:extLst>
                <a:ext uri="{FF2B5EF4-FFF2-40B4-BE49-F238E27FC236}">
                  <a16:creationId xmlns:a16="http://schemas.microsoft.com/office/drawing/2014/main" id="{5A77B649-A3E1-C330-B35D-794217D1B050}"/>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53" name="btfpColumnIndicator907231">
              <a:extLst>
                <a:ext uri="{FF2B5EF4-FFF2-40B4-BE49-F238E27FC236}">
                  <a16:creationId xmlns:a16="http://schemas.microsoft.com/office/drawing/2014/main" id="{01EFFDDA-65E0-F999-B222-839471CB99E7}"/>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5" name="btfpColumnIndicator681612">
              <a:extLst>
                <a:ext uri="{FF2B5EF4-FFF2-40B4-BE49-F238E27FC236}">
                  <a16:creationId xmlns:a16="http://schemas.microsoft.com/office/drawing/2014/main" id="{B08187B7-710B-1186-C03F-E606E440A901}"/>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58" name="btfpColumnIndicatorGroup1">
            <a:extLst>
              <a:ext uri="{FF2B5EF4-FFF2-40B4-BE49-F238E27FC236}">
                <a16:creationId xmlns:a16="http://schemas.microsoft.com/office/drawing/2014/main" id="{755FB57D-8866-6D55-D9D0-D8C502E07865}"/>
              </a:ext>
            </a:extLst>
          </p:cNvPr>
          <p:cNvGrpSpPr/>
          <p:nvPr/>
        </p:nvGrpSpPr>
        <p:grpSpPr>
          <a:xfrm>
            <a:off x="0" y="-205740"/>
            <a:ext cx="12192000" cy="137160"/>
            <a:chOff x="0" y="-205740"/>
            <a:chExt cx="12192000" cy="137160"/>
          </a:xfrm>
        </p:grpSpPr>
        <p:sp>
          <p:nvSpPr>
            <p:cNvPr id="56" name="btfpColumnGapBlocker492828">
              <a:extLst>
                <a:ext uri="{FF2B5EF4-FFF2-40B4-BE49-F238E27FC236}">
                  <a16:creationId xmlns:a16="http://schemas.microsoft.com/office/drawing/2014/main" id="{0B7A6811-97B8-6A14-9E31-96EB061AF9FD}"/>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54" name="btfpColumnGapBlocker467822">
              <a:extLst>
                <a:ext uri="{FF2B5EF4-FFF2-40B4-BE49-F238E27FC236}">
                  <a16:creationId xmlns:a16="http://schemas.microsoft.com/office/drawing/2014/main" id="{F8C9C5F6-082C-0BB7-A571-53BDF0B7D087}"/>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48" name="btfpColumnIndicator819492">
              <a:extLst>
                <a:ext uri="{FF2B5EF4-FFF2-40B4-BE49-F238E27FC236}">
                  <a16:creationId xmlns:a16="http://schemas.microsoft.com/office/drawing/2014/main" id="{AE28E943-6ED0-7E97-5B64-FBECD8E07350}"/>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3" name="btfpColumnIndicator768698">
              <a:extLst>
                <a:ext uri="{FF2B5EF4-FFF2-40B4-BE49-F238E27FC236}">
                  <a16:creationId xmlns:a16="http://schemas.microsoft.com/office/drawing/2014/main" id="{CDA097CE-9196-EEA8-5C01-9824D0274BB4}"/>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44" name="think-cell data - do not delete" hidden="1">
            <a:extLst>
              <a:ext uri="{FF2B5EF4-FFF2-40B4-BE49-F238E27FC236}">
                <a16:creationId xmlns:a16="http://schemas.microsoft.com/office/drawing/2014/main" id="{52A3420F-3F3F-EC6E-4741-97C9CAB9EC3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606" imgH="608" progId="TCLayout.ActiveDocument.1">
                  <p:embed/>
                </p:oleObj>
              </mc:Choice>
              <mc:Fallback>
                <p:oleObj name="think-cell Slide" r:id="rId12" imgW="606" imgH="608" progId="TCLayout.ActiveDocument.1">
                  <p:embed/>
                  <p:pic>
                    <p:nvPicPr>
                      <p:cNvPr id="44" name="think-cell data - do not delete" hidden="1">
                        <a:extLst>
                          <a:ext uri="{FF2B5EF4-FFF2-40B4-BE49-F238E27FC236}">
                            <a16:creationId xmlns:a16="http://schemas.microsoft.com/office/drawing/2014/main" id="{52A3420F-3F3F-EC6E-4741-97C9CAB9EC39}"/>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B09801A-A391-A9E6-94D7-8B753CFAFB83}"/>
              </a:ext>
            </a:extLst>
          </p:cNvPr>
          <p:cNvSpPr>
            <a:spLocks noGrp="1"/>
          </p:cNvSpPr>
          <p:nvPr>
            <p:ph type="title"/>
          </p:nvPr>
        </p:nvSpPr>
        <p:spPr/>
        <p:txBody>
          <a:bodyPr vert="horz"/>
          <a:lstStyle/>
          <a:p>
            <a:r>
              <a:rPr lang="en-US" sz="2400">
                <a:solidFill>
                  <a:srgbClr val="000000"/>
                </a:solidFill>
              </a:rPr>
              <a:t>Each individual application software category and company will face one of four potential scenarios</a:t>
            </a:r>
            <a:endParaRPr lang="en-US"/>
          </a:p>
        </p:txBody>
      </p:sp>
      <p:grpSp>
        <p:nvGrpSpPr>
          <p:cNvPr id="4" name="btfpStatusSticker162236">
            <a:extLst>
              <a:ext uri="{FF2B5EF4-FFF2-40B4-BE49-F238E27FC236}">
                <a16:creationId xmlns:a16="http://schemas.microsoft.com/office/drawing/2014/main" id="{282742C7-201B-D70B-8E1D-A0ABF3B9DA13}"/>
              </a:ext>
            </a:extLst>
          </p:cNvPr>
          <p:cNvGrpSpPr/>
          <p:nvPr>
            <p:custDataLst>
              <p:tags r:id="rId3"/>
            </p:custDataLst>
          </p:nvPr>
        </p:nvGrpSpPr>
        <p:grpSpPr>
          <a:xfrm>
            <a:off x="10100356" y="955344"/>
            <a:ext cx="1761444" cy="235611"/>
            <a:chOff x="-1630959" y="876300"/>
            <a:chExt cx="1761444" cy="235611"/>
          </a:xfrm>
        </p:grpSpPr>
        <p:sp>
          <p:nvSpPr>
            <p:cNvPr id="5" name="btfpStatusStickerText162236">
              <a:extLst>
                <a:ext uri="{FF2B5EF4-FFF2-40B4-BE49-F238E27FC236}">
                  <a16:creationId xmlns:a16="http://schemas.microsoft.com/office/drawing/2014/main" id="{ED4DDCCB-8F96-62B4-8BB8-5A4AC756AE22}"/>
                </a:ext>
              </a:extLst>
            </p:cNvPr>
            <p:cNvSpPr txBox="1"/>
            <p:nvPr/>
          </p:nvSpPr>
          <p:spPr bwMode="gray">
            <a:xfrm>
              <a:off x="-1630959"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6" name="btfpStatusStickerLine162236">
              <a:extLst>
                <a:ext uri="{FF2B5EF4-FFF2-40B4-BE49-F238E27FC236}">
                  <a16:creationId xmlns:a16="http://schemas.microsoft.com/office/drawing/2014/main" id="{C26705D0-B466-1BB4-6E4B-4C6D9C6509F4}"/>
                </a:ext>
              </a:extLst>
            </p:cNvPr>
            <p:cNvCxnSpPr>
              <a:cxnSpLocks/>
            </p:cNvCxnSpPr>
            <p:nvPr/>
          </p:nvCxnSpPr>
          <p:spPr bwMode="gray">
            <a:xfrm rot="720000">
              <a:off x="-163095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47" name="btfpNotesBox907007">
            <a:extLst>
              <a:ext uri="{FF2B5EF4-FFF2-40B4-BE49-F238E27FC236}">
                <a16:creationId xmlns:a16="http://schemas.microsoft.com/office/drawing/2014/main" id="{CBA11F30-78CB-BB2D-8810-B174751B0E9C}"/>
              </a:ext>
            </a:extLst>
          </p:cNvPr>
          <p:cNvSpPr txBox="1"/>
          <p:nvPr>
            <p:custDataLst>
              <p:tags r:id="rId4"/>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Source: Bain expertise</a:t>
            </a:r>
          </a:p>
        </p:txBody>
      </p:sp>
      <p:pic>
        <p:nvPicPr>
          <p:cNvPr id="7" name="Picture 6" descr="A person holding a tablet&#10;&#10;Description automatically generated">
            <a:extLst>
              <a:ext uri="{FF2B5EF4-FFF2-40B4-BE49-F238E27FC236}">
                <a16:creationId xmlns:a16="http://schemas.microsoft.com/office/drawing/2014/main" id="{9817680C-8641-D124-CA98-F95FFBFB659B}"/>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l="7515" t="13160" b="38241"/>
          <a:stretch/>
        </p:blipFill>
        <p:spPr>
          <a:xfrm flipH="1">
            <a:off x="0" y="1261871"/>
            <a:ext cx="12192000" cy="2657413"/>
          </a:xfrm>
          <a:prstGeom prst="rect">
            <a:avLst/>
          </a:prstGeom>
        </p:spPr>
      </p:pic>
      <p:sp>
        <p:nvSpPr>
          <p:cNvPr id="20" name="Rectangle 19">
            <a:extLst>
              <a:ext uri="{FF2B5EF4-FFF2-40B4-BE49-F238E27FC236}">
                <a16:creationId xmlns:a16="http://schemas.microsoft.com/office/drawing/2014/main" id="{048483C9-D2CF-69AF-CDB2-E11329E4F555}"/>
              </a:ext>
            </a:extLst>
          </p:cNvPr>
          <p:cNvSpPr/>
          <p:nvPr/>
        </p:nvSpPr>
        <p:spPr bwMode="gray">
          <a:xfrm>
            <a:off x="2" y="1261871"/>
            <a:ext cx="12191998" cy="2657413"/>
          </a:xfrm>
          <a:prstGeom prst="rect">
            <a:avLst/>
          </a:prstGeom>
          <a:solidFill>
            <a:srgbClr val="000000">
              <a:alpha val="70000"/>
            </a:srgbClr>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a:solidFill>
                <a:srgbClr val="FFFFFF"/>
              </a:solidFill>
            </a:endParaRPr>
          </a:p>
        </p:txBody>
      </p:sp>
      <p:sp>
        <p:nvSpPr>
          <p:cNvPr id="33" name="TextBox 32">
            <a:extLst>
              <a:ext uri="{FF2B5EF4-FFF2-40B4-BE49-F238E27FC236}">
                <a16:creationId xmlns:a16="http://schemas.microsoft.com/office/drawing/2014/main" id="{788B2E62-4355-C444-9E40-610148BE319A}"/>
              </a:ext>
            </a:extLst>
          </p:cNvPr>
          <p:cNvSpPr txBox="1"/>
          <p:nvPr/>
        </p:nvSpPr>
        <p:spPr bwMode="gray">
          <a:xfrm>
            <a:off x="347471" y="2903583"/>
            <a:ext cx="2641660" cy="719034"/>
          </a:xfrm>
          <a:prstGeom prst="rect">
            <a:avLst/>
          </a:prstGeom>
          <a:noFill/>
        </p:spPr>
        <p:txBody>
          <a:bodyPr wrap="square" lIns="36000" tIns="36000" rIns="36000" bIns="36000" rtlCol="0">
            <a:spAutoFit/>
          </a:bodyPr>
          <a:lstStyle/>
          <a:p>
            <a:pPr marL="0" indent="0">
              <a:buNone/>
            </a:pPr>
            <a:r>
              <a:rPr lang="en-US" sz="1400" b="1">
                <a:solidFill>
                  <a:srgbClr val="FFFFFF"/>
                </a:solidFill>
              </a:rPr>
              <a:t>Incumbent SaaS re-invent </a:t>
            </a:r>
            <a:br>
              <a:rPr lang="en-US" sz="1400" b="1">
                <a:solidFill>
                  <a:srgbClr val="FFFFFF"/>
                </a:solidFill>
              </a:rPr>
            </a:br>
            <a:r>
              <a:rPr lang="en-US" sz="1400" b="1">
                <a:solidFill>
                  <a:srgbClr val="FFFFFF"/>
                </a:solidFill>
              </a:rPr>
              <a:t>to be AI-native </a:t>
            </a:r>
            <a:r>
              <a:rPr lang="en-US" sz="1400">
                <a:solidFill>
                  <a:srgbClr val="FFFFFF"/>
                </a:solidFill>
              </a:rPr>
              <a:t>and leverage scale advantages</a:t>
            </a:r>
          </a:p>
        </p:txBody>
      </p:sp>
      <p:sp>
        <p:nvSpPr>
          <p:cNvPr id="34" name="TextBox 33">
            <a:extLst>
              <a:ext uri="{FF2B5EF4-FFF2-40B4-BE49-F238E27FC236}">
                <a16:creationId xmlns:a16="http://schemas.microsoft.com/office/drawing/2014/main" id="{E63E53E5-921B-B096-5219-C1CCCF9EF994}"/>
              </a:ext>
            </a:extLst>
          </p:cNvPr>
          <p:cNvSpPr txBox="1"/>
          <p:nvPr/>
        </p:nvSpPr>
        <p:spPr bwMode="gray">
          <a:xfrm>
            <a:off x="3307397" y="2903583"/>
            <a:ext cx="2641660" cy="934478"/>
          </a:xfrm>
          <a:prstGeom prst="rect">
            <a:avLst/>
          </a:prstGeom>
          <a:noFill/>
        </p:spPr>
        <p:txBody>
          <a:bodyPr wrap="square" lIns="36000" tIns="36000" rIns="36000" bIns="36000" rtlCol="0">
            <a:spAutoFit/>
          </a:bodyPr>
          <a:lstStyle/>
          <a:p>
            <a:pPr marL="0" indent="0">
              <a:buNone/>
            </a:pPr>
            <a:r>
              <a:rPr lang="en-US" sz="1400" b="1">
                <a:solidFill>
                  <a:srgbClr val="FFFFFF"/>
                </a:solidFill>
              </a:rPr>
              <a:t>AI-native SaaS displace incumbents</a:t>
            </a:r>
            <a:r>
              <a:rPr lang="en-US" sz="1400">
                <a:solidFill>
                  <a:srgbClr val="FFFFFF"/>
                </a:solidFill>
              </a:rPr>
              <a:t> who are stuck</a:t>
            </a:r>
            <a:br>
              <a:rPr lang="en-US" sz="1400">
                <a:solidFill>
                  <a:srgbClr val="FFFFFF"/>
                </a:solidFill>
              </a:rPr>
            </a:br>
            <a:r>
              <a:rPr lang="en-US" sz="1400">
                <a:solidFill>
                  <a:srgbClr val="FFFFFF"/>
                </a:solidFill>
              </a:rPr>
              <a:t> with legacy tech debt &amp; product design</a:t>
            </a:r>
            <a:endParaRPr lang="en-US" sz="1400" b="1">
              <a:solidFill>
                <a:srgbClr val="FFFFFF"/>
              </a:solidFill>
            </a:endParaRPr>
          </a:p>
        </p:txBody>
      </p:sp>
      <p:sp>
        <p:nvSpPr>
          <p:cNvPr id="35" name="TextBox 34">
            <a:extLst>
              <a:ext uri="{FF2B5EF4-FFF2-40B4-BE49-F238E27FC236}">
                <a16:creationId xmlns:a16="http://schemas.microsoft.com/office/drawing/2014/main" id="{755CB8DE-8DB7-D77A-912E-8F50878D24D9}"/>
              </a:ext>
            </a:extLst>
          </p:cNvPr>
          <p:cNvSpPr txBox="1"/>
          <p:nvPr/>
        </p:nvSpPr>
        <p:spPr bwMode="gray">
          <a:xfrm>
            <a:off x="9227251" y="2903583"/>
            <a:ext cx="2641660" cy="934478"/>
          </a:xfrm>
          <a:prstGeom prst="rect">
            <a:avLst/>
          </a:prstGeom>
          <a:noFill/>
        </p:spPr>
        <p:txBody>
          <a:bodyPr wrap="square" lIns="36000" tIns="36000" rIns="36000" bIns="36000" rtlCol="0">
            <a:spAutoFit/>
          </a:bodyPr>
          <a:lstStyle/>
          <a:p>
            <a:pPr marL="0" indent="0">
              <a:buNone/>
            </a:pPr>
            <a:r>
              <a:rPr lang="en-US" sz="1400" b="1">
                <a:solidFill>
                  <a:srgbClr val="FFFFFF"/>
                </a:solidFill>
              </a:rPr>
              <a:t>Enterprises build their own full-stack applications </a:t>
            </a:r>
            <a:r>
              <a:rPr lang="en-US" sz="1400">
                <a:solidFill>
                  <a:srgbClr val="FFFFFF"/>
                </a:solidFill>
              </a:rPr>
              <a:t>on top of foundation models </a:t>
            </a:r>
            <a:br>
              <a:rPr lang="en-US" sz="1400">
                <a:solidFill>
                  <a:srgbClr val="FFFFFF"/>
                </a:solidFill>
              </a:rPr>
            </a:br>
            <a:r>
              <a:rPr lang="en-US" sz="1400">
                <a:solidFill>
                  <a:srgbClr val="FFFFFF"/>
                </a:solidFill>
              </a:rPr>
              <a:t>(API or self-hosted)</a:t>
            </a:r>
          </a:p>
        </p:txBody>
      </p:sp>
      <p:sp>
        <p:nvSpPr>
          <p:cNvPr id="36" name="btfpBulletedList803867">
            <a:extLst>
              <a:ext uri="{FF2B5EF4-FFF2-40B4-BE49-F238E27FC236}">
                <a16:creationId xmlns:a16="http://schemas.microsoft.com/office/drawing/2014/main" id="{AC788BFA-C212-6DDC-6D1E-DD5496EB4F02}"/>
              </a:ext>
            </a:extLst>
          </p:cNvPr>
          <p:cNvSpPr txBox="1"/>
          <p:nvPr>
            <p:custDataLst>
              <p:tags r:id="rId5"/>
            </p:custDataLst>
          </p:nvPr>
        </p:nvSpPr>
        <p:spPr bwMode="gray">
          <a:xfrm>
            <a:off x="347471" y="4145186"/>
            <a:ext cx="2641660" cy="2011695"/>
          </a:xfrm>
          <a:prstGeom prst="rect">
            <a:avLst/>
          </a:prstGeom>
          <a:noFill/>
        </p:spPr>
        <p:txBody>
          <a:bodyPr vert="horz" wrap="square" lIns="36000" tIns="36000" rIns="36000" bIns="36000" rtlCol="0">
            <a:spAutoFit/>
          </a:bodyPr>
          <a:lstStyle/>
          <a:p>
            <a:pPr marL="0" indent="0">
              <a:spcBef>
                <a:spcPts val="1800"/>
              </a:spcBef>
              <a:buNone/>
            </a:pPr>
            <a:r>
              <a:rPr lang="en-US" sz="1200" b="1"/>
              <a:t>AI is placed at core of value proposition</a:t>
            </a:r>
            <a:r>
              <a:rPr lang="en-US" sz="1200"/>
              <a:t>, not just an add-on</a:t>
            </a:r>
          </a:p>
          <a:p>
            <a:pPr marL="0" indent="0">
              <a:spcBef>
                <a:spcPts val="1800"/>
              </a:spcBef>
              <a:buNone/>
            </a:pPr>
            <a:r>
              <a:rPr lang="en-US" sz="1200"/>
              <a:t>Incumbents infuse products from </a:t>
            </a:r>
            <a:r>
              <a:rPr lang="en-US" sz="1200" b="1"/>
              <a:t>UX/UI to underlying tech stack</a:t>
            </a:r>
            <a:r>
              <a:rPr lang="en-US" sz="1200"/>
              <a:t> to be AI-native</a:t>
            </a:r>
          </a:p>
          <a:p>
            <a:pPr marL="0" indent="0">
              <a:spcBef>
                <a:spcPts val="1800"/>
              </a:spcBef>
              <a:buNone/>
            </a:pPr>
            <a:r>
              <a:rPr lang="en-US" sz="1200"/>
              <a:t>Are </a:t>
            </a:r>
            <a:r>
              <a:rPr lang="en-US" sz="1200" b="1"/>
              <a:t>able to leverage incumbency benefits </a:t>
            </a:r>
            <a:r>
              <a:rPr lang="en-US" sz="1200"/>
              <a:t>(e.g., distribution, integrations, regulatory barriers)</a:t>
            </a:r>
          </a:p>
        </p:txBody>
      </p:sp>
      <p:sp>
        <p:nvSpPr>
          <p:cNvPr id="37" name="btfpBulletedList803867">
            <a:extLst>
              <a:ext uri="{FF2B5EF4-FFF2-40B4-BE49-F238E27FC236}">
                <a16:creationId xmlns:a16="http://schemas.microsoft.com/office/drawing/2014/main" id="{DA23C7E9-2055-24ED-C5BD-1AEAF5DF24DC}"/>
              </a:ext>
            </a:extLst>
          </p:cNvPr>
          <p:cNvSpPr txBox="1"/>
          <p:nvPr>
            <p:custDataLst>
              <p:tags r:id="rId6"/>
            </p:custDataLst>
          </p:nvPr>
        </p:nvSpPr>
        <p:spPr bwMode="gray">
          <a:xfrm>
            <a:off x="3307398" y="4145186"/>
            <a:ext cx="2641660" cy="2196361"/>
          </a:xfrm>
          <a:prstGeom prst="rect">
            <a:avLst/>
          </a:prstGeom>
          <a:noFill/>
        </p:spPr>
        <p:txBody>
          <a:bodyPr vert="horz" wrap="square" lIns="36000" tIns="36000" rIns="36000" bIns="36000" rtlCol="0">
            <a:spAutoFit/>
          </a:bodyPr>
          <a:lstStyle/>
          <a:p>
            <a:pPr marL="0" indent="0">
              <a:spcBef>
                <a:spcPts val="1800"/>
              </a:spcBef>
              <a:buNone/>
            </a:pPr>
            <a:r>
              <a:rPr lang="en-US" sz="1200" b="1"/>
              <a:t>Incumbents treat AI as an add-on</a:t>
            </a:r>
            <a:r>
              <a:rPr lang="en-US" sz="1200"/>
              <a:t> to the existing product stack</a:t>
            </a:r>
          </a:p>
          <a:p>
            <a:pPr marL="0" indent="0">
              <a:spcBef>
                <a:spcPts val="1800"/>
              </a:spcBef>
              <a:buNone/>
            </a:pPr>
            <a:r>
              <a:rPr lang="en-US" sz="1200"/>
              <a:t>AI-native SaaS co. </a:t>
            </a:r>
            <a:r>
              <a:rPr lang="en-US" sz="1200" b="1"/>
              <a:t>reimagine how work gets done</a:t>
            </a:r>
          </a:p>
          <a:p>
            <a:pPr marL="0" indent="0">
              <a:spcBef>
                <a:spcPts val="1800"/>
              </a:spcBef>
              <a:buNone/>
            </a:pPr>
            <a:r>
              <a:rPr lang="en-US" sz="1200"/>
              <a:t>Limited barriers to entry, but </a:t>
            </a:r>
            <a:r>
              <a:rPr lang="en-US" sz="1200" b="1"/>
              <a:t>limited upside to users developing a solution themselves</a:t>
            </a:r>
            <a:r>
              <a:rPr lang="en-US" sz="1200"/>
              <a:t> (e.g., due to cost, design, maintenance requirements)</a:t>
            </a:r>
            <a:endParaRPr lang="en-US" sz="1200" b="1"/>
          </a:p>
        </p:txBody>
      </p:sp>
      <p:sp>
        <p:nvSpPr>
          <p:cNvPr id="38" name="btfpBulletedList803867">
            <a:extLst>
              <a:ext uri="{FF2B5EF4-FFF2-40B4-BE49-F238E27FC236}">
                <a16:creationId xmlns:a16="http://schemas.microsoft.com/office/drawing/2014/main" id="{D183EFCE-ABE4-3B9C-87B4-AD70827A4FEB}"/>
              </a:ext>
            </a:extLst>
          </p:cNvPr>
          <p:cNvSpPr txBox="1"/>
          <p:nvPr>
            <p:custDataLst>
              <p:tags r:id="rId7"/>
            </p:custDataLst>
          </p:nvPr>
        </p:nvSpPr>
        <p:spPr bwMode="gray">
          <a:xfrm>
            <a:off x="9227251" y="4145186"/>
            <a:ext cx="2641660" cy="1411531"/>
          </a:xfrm>
          <a:prstGeom prst="rect">
            <a:avLst/>
          </a:prstGeom>
          <a:noFill/>
        </p:spPr>
        <p:txBody>
          <a:bodyPr vert="horz" wrap="square" lIns="36000" tIns="36000" rIns="36000" bIns="36000" rtlCol="0">
            <a:spAutoFit/>
          </a:bodyPr>
          <a:lstStyle/>
          <a:p>
            <a:pPr marL="0" indent="0">
              <a:spcBef>
                <a:spcPts val="1800"/>
              </a:spcBef>
              <a:buNone/>
            </a:pPr>
            <a:r>
              <a:rPr lang="en-US" sz="1200"/>
              <a:t>Full Enterprise </a:t>
            </a:r>
            <a:r>
              <a:rPr lang="en-US" sz="1200" b="1"/>
              <a:t>control &amp; customization is considered mission-critical </a:t>
            </a:r>
            <a:r>
              <a:rPr lang="en-US" sz="1200"/>
              <a:t>for this use case</a:t>
            </a:r>
            <a:endParaRPr lang="en-US" sz="1200" b="1"/>
          </a:p>
          <a:p>
            <a:pPr marL="0" indent="0">
              <a:spcBef>
                <a:spcPts val="1800"/>
              </a:spcBef>
              <a:buNone/>
            </a:pPr>
            <a:r>
              <a:rPr lang="en-US" sz="1200" b="1"/>
              <a:t>ROI on use case </a:t>
            </a:r>
            <a:r>
              <a:rPr lang="en-US" sz="1200"/>
              <a:t>means enterprises are </a:t>
            </a:r>
            <a:r>
              <a:rPr lang="en-US" sz="1200" b="1"/>
              <a:t>prepared to commit resources </a:t>
            </a:r>
            <a:r>
              <a:rPr lang="en-US" sz="1200"/>
              <a:t>to design, build &amp; maintain application</a:t>
            </a:r>
          </a:p>
        </p:txBody>
      </p:sp>
      <p:cxnSp>
        <p:nvCxnSpPr>
          <p:cNvPr id="39" name="Straight Connector 38">
            <a:extLst>
              <a:ext uri="{FF2B5EF4-FFF2-40B4-BE49-F238E27FC236}">
                <a16:creationId xmlns:a16="http://schemas.microsoft.com/office/drawing/2014/main" id="{8071C753-C97F-BCFA-4914-3E35D9749D3C}"/>
              </a:ext>
            </a:extLst>
          </p:cNvPr>
          <p:cNvCxnSpPr/>
          <p:nvPr/>
        </p:nvCxnSpPr>
        <p:spPr bwMode="gray">
          <a:xfrm>
            <a:off x="3148264" y="2251565"/>
            <a:ext cx="0" cy="3936095"/>
          </a:xfrm>
          <a:prstGeom prst="line">
            <a:avLst/>
          </a:prstGeom>
          <a:ln w="9525" cap="flat" cmpd="sng" algn="ctr">
            <a:solidFill>
              <a:srgbClr val="D6D6D6"/>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294062A-072F-A362-A9B5-F8AA6CF9D2A1}"/>
              </a:ext>
            </a:extLst>
          </p:cNvPr>
          <p:cNvCxnSpPr/>
          <p:nvPr/>
        </p:nvCxnSpPr>
        <p:spPr bwMode="gray">
          <a:xfrm>
            <a:off x="6108190" y="2251565"/>
            <a:ext cx="0" cy="3936095"/>
          </a:xfrm>
          <a:prstGeom prst="line">
            <a:avLst/>
          </a:prstGeom>
          <a:ln w="9525" cap="flat" cmpd="sng" algn="ctr">
            <a:solidFill>
              <a:srgbClr val="D6D6D6"/>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2B42A55-AD0C-0C20-626C-24A02A553D5A}"/>
              </a:ext>
            </a:extLst>
          </p:cNvPr>
          <p:cNvCxnSpPr/>
          <p:nvPr/>
        </p:nvCxnSpPr>
        <p:spPr bwMode="gray">
          <a:xfrm>
            <a:off x="9068116" y="2251565"/>
            <a:ext cx="0" cy="3936095"/>
          </a:xfrm>
          <a:prstGeom prst="line">
            <a:avLst/>
          </a:prstGeom>
          <a:ln w="9525" cap="flat" cmpd="sng" algn="ctr">
            <a:solidFill>
              <a:srgbClr val="D6D6D6"/>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2" name="btfpNumberBubble128922">
            <a:extLst>
              <a:ext uri="{FF2B5EF4-FFF2-40B4-BE49-F238E27FC236}">
                <a16:creationId xmlns:a16="http://schemas.microsoft.com/office/drawing/2014/main" id="{A2952DE5-61E8-C901-4592-D84ED97EC322}"/>
              </a:ext>
            </a:extLst>
          </p:cNvPr>
          <p:cNvSpPr/>
          <p:nvPr/>
        </p:nvSpPr>
        <p:spPr bwMode="gray">
          <a:xfrm>
            <a:off x="347472" y="2251564"/>
            <a:ext cx="2641660" cy="581558"/>
          </a:xfrm>
          <a:prstGeom prst="rect">
            <a:avLst/>
          </a:prstGeom>
          <a:noFill/>
          <a:ln w="19050" cap="flat" cmpd="sng" algn="ctr">
            <a:noFill/>
            <a:prstDash val="solid"/>
            <a:miter lim="800000"/>
          </a:ln>
          <a:effectLst/>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spcBef>
                <a:spcPts val="0"/>
              </a:spcBef>
              <a:buNone/>
            </a:pPr>
            <a:r>
              <a:rPr lang="en-US" sz="4000" b="1">
                <a:solidFill>
                  <a:srgbClr val="FFFFFF"/>
                </a:solidFill>
              </a:rPr>
              <a:t>1</a:t>
            </a:r>
          </a:p>
        </p:txBody>
      </p:sp>
      <p:sp>
        <p:nvSpPr>
          <p:cNvPr id="46" name="btfpNumberBubble128922">
            <a:extLst>
              <a:ext uri="{FF2B5EF4-FFF2-40B4-BE49-F238E27FC236}">
                <a16:creationId xmlns:a16="http://schemas.microsoft.com/office/drawing/2014/main" id="{CFC40567-9CD3-E8B5-4101-BF4140BDEEAC}"/>
              </a:ext>
            </a:extLst>
          </p:cNvPr>
          <p:cNvSpPr/>
          <p:nvPr/>
        </p:nvSpPr>
        <p:spPr bwMode="gray">
          <a:xfrm>
            <a:off x="3307399" y="2251564"/>
            <a:ext cx="2641660" cy="581558"/>
          </a:xfrm>
          <a:prstGeom prst="rect">
            <a:avLst/>
          </a:prstGeom>
          <a:noFill/>
          <a:ln w="19050" cap="flat" cmpd="sng" algn="ctr">
            <a:noFill/>
            <a:prstDash val="solid"/>
            <a:miter lim="800000"/>
          </a:ln>
          <a:effectLst/>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spcBef>
                <a:spcPts val="0"/>
              </a:spcBef>
              <a:buNone/>
            </a:pPr>
            <a:r>
              <a:rPr lang="en-US" sz="4000" b="1">
                <a:solidFill>
                  <a:srgbClr val="FFFFFF"/>
                </a:solidFill>
              </a:rPr>
              <a:t>2</a:t>
            </a:r>
          </a:p>
        </p:txBody>
      </p:sp>
      <p:sp>
        <p:nvSpPr>
          <p:cNvPr id="49" name="TextBox 48">
            <a:extLst>
              <a:ext uri="{FF2B5EF4-FFF2-40B4-BE49-F238E27FC236}">
                <a16:creationId xmlns:a16="http://schemas.microsoft.com/office/drawing/2014/main" id="{0B2BC114-6B3D-174E-4B46-7BF246DDF989}"/>
              </a:ext>
            </a:extLst>
          </p:cNvPr>
          <p:cNvSpPr txBox="1"/>
          <p:nvPr/>
        </p:nvSpPr>
        <p:spPr bwMode="gray">
          <a:xfrm>
            <a:off x="6267323" y="2903584"/>
            <a:ext cx="2641660" cy="719034"/>
          </a:xfrm>
          <a:prstGeom prst="rect">
            <a:avLst/>
          </a:prstGeom>
          <a:noFill/>
        </p:spPr>
        <p:txBody>
          <a:bodyPr wrap="square" lIns="36000" tIns="36000" rIns="36000" bIns="36000" rtlCol="0">
            <a:spAutoFit/>
          </a:bodyPr>
          <a:lstStyle/>
          <a:p>
            <a:pPr marL="0" indent="0">
              <a:buNone/>
            </a:pPr>
            <a:r>
              <a:rPr lang="en-US" sz="1400">
                <a:solidFill>
                  <a:srgbClr val="FFFFFF"/>
                </a:solidFill>
              </a:rPr>
              <a:t>A proliferation of </a:t>
            </a:r>
            <a:r>
              <a:rPr lang="en-US" sz="1400" b="1">
                <a:solidFill>
                  <a:srgbClr val="FFFFFF"/>
                </a:solidFill>
              </a:rPr>
              <a:t>fit for purpose applications built on top of “low-code </a:t>
            </a:r>
            <a:r>
              <a:rPr lang="en-US" sz="1400">
                <a:solidFill>
                  <a:srgbClr val="FFFFFF"/>
                </a:solidFill>
              </a:rPr>
              <a:t>/ no-code” platforms</a:t>
            </a:r>
          </a:p>
        </p:txBody>
      </p:sp>
      <p:sp>
        <p:nvSpPr>
          <p:cNvPr id="50" name="btfpBulletedList803867">
            <a:extLst>
              <a:ext uri="{FF2B5EF4-FFF2-40B4-BE49-F238E27FC236}">
                <a16:creationId xmlns:a16="http://schemas.microsoft.com/office/drawing/2014/main" id="{3E1B5612-2E39-59FF-F79D-D90163710714}"/>
              </a:ext>
            </a:extLst>
          </p:cNvPr>
          <p:cNvSpPr txBox="1"/>
          <p:nvPr>
            <p:custDataLst>
              <p:tags r:id="rId8"/>
            </p:custDataLst>
          </p:nvPr>
        </p:nvSpPr>
        <p:spPr bwMode="gray">
          <a:xfrm>
            <a:off x="6267325" y="4145187"/>
            <a:ext cx="2641660" cy="2196361"/>
          </a:xfrm>
          <a:prstGeom prst="rect">
            <a:avLst/>
          </a:prstGeom>
          <a:noFill/>
        </p:spPr>
        <p:txBody>
          <a:bodyPr vert="horz" wrap="square" lIns="36000" tIns="36000" rIns="36000" bIns="36000" rtlCol="0">
            <a:spAutoFit/>
          </a:bodyPr>
          <a:lstStyle/>
          <a:p>
            <a:pPr marL="0" indent="0">
              <a:spcBef>
                <a:spcPts val="1800"/>
              </a:spcBef>
              <a:buNone/>
            </a:pPr>
            <a:r>
              <a:rPr lang="en-US" sz="1200"/>
              <a:t>Growing demand for </a:t>
            </a:r>
            <a:r>
              <a:rPr lang="en-US" sz="1200" b="1"/>
              <a:t>tailored AI solution specific to business needs</a:t>
            </a:r>
          </a:p>
          <a:p>
            <a:pPr marL="0" indent="0">
              <a:spcBef>
                <a:spcPts val="1800"/>
              </a:spcBef>
              <a:buNone/>
            </a:pPr>
            <a:r>
              <a:rPr lang="en-US" sz="1200" b="1"/>
              <a:t>Low-code / no-code platforms</a:t>
            </a:r>
            <a:r>
              <a:rPr lang="en-US" sz="1200"/>
              <a:t> deliver balance between abstraction and ease of development &amp; deployment (including maintenance)</a:t>
            </a:r>
          </a:p>
          <a:p>
            <a:pPr marL="0" indent="0">
              <a:spcBef>
                <a:spcPts val="1800"/>
              </a:spcBef>
              <a:buNone/>
            </a:pPr>
            <a:r>
              <a:rPr lang="en-US" sz="1200"/>
              <a:t>May see a </a:t>
            </a:r>
            <a:r>
              <a:rPr lang="en-US" sz="1200" b="1"/>
              <a:t>range of 3</a:t>
            </a:r>
            <a:r>
              <a:rPr lang="en-US" sz="1200" b="1" baseline="30000"/>
              <a:t>rd</a:t>
            </a:r>
            <a:r>
              <a:rPr lang="en-US" sz="1200" b="1"/>
              <a:t> party apps and DIY</a:t>
            </a:r>
            <a:r>
              <a:rPr lang="en-US" sz="1200"/>
              <a:t> built on such platforms</a:t>
            </a:r>
            <a:endParaRPr lang="en-US" sz="1200" b="1"/>
          </a:p>
        </p:txBody>
      </p:sp>
      <p:sp>
        <p:nvSpPr>
          <p:cNvPr id="51" name="btfpNumberBubble128922">
            <a:extLst>
              <a:ext uri="{FF2B5EF4-FFF2-40B4-BE49-F238E27FC236}">
                <a16:creationId xmlns:a16="http://schemas.microsoft.com/office/drawing/2014/main" id="{9C1F16B5-8B05-D5A3-F66E-9D1CDF701655}"/>
              </a:ext>
            </a:extLst>
          </p:cNvPr>
          <p:cNvSpPr/>
          <p:nvPr/>
        </p:nvSpPr>
        <p:spPr bwMode="gray">
          <a:xfrm>
            <a:off x="6267326" y="2251565"/>
            <a:ext cx="2641660" cy="581558"/>
          </a:xfrm>
          <a:prstGeom prst="rect">
            <a:avLst/>
          </a:prstGeom>
          <a:noFill/>
          <a:ln w="19050" cap="flat" cmpd="sng" algn="ctr">
            <a:noFill/>
            <a:prstDash val="solid"/>
            <a:miter lim="800000"/>
          </a:ln>
          <a:effectLst/>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spcBef>
                <a:spcPts val="0"/>
              </a:spcBef>
              <a:buNone/>
            </a:pPr>
            <a:r>
              <a:rPr lang="en-US" sz="4000" b="1">
                <a:solidFill>
                  <a:srgbClr val="FFFFFF"/>
                </a:solidFill>
              </a:rPr>
              <a:t>3</a:t>
            </a:r>
          </a:p>
        </p:txBody>
      </p:sp>
      <p:sp>
        <p:nvSpPr>
          <p:cNvPr id="52" name="btfpNumberBubble128922">
            <a:extLst>
              <a:ext uri="{FF2B5EF4-FFF2-40B4-BE49-F238E27FC236}">
                <a16:creationId xmlns:a16="http://schemas.microsoft.com/office/drawing/2014/main" id="{9BD4925F-ED3E-0A42-5094-70C1108DE632}"/>
              </a:ext>
            </a:extLst>
          </p:cNvPr>
          <p:cNvSpPr/>
          <p:nvPr/>
        </p:nvSpPr>
        <p:spPr bwMode="gray">
          <a:xfrm>
            <a:off x="9227252" y="2251564"/>
            <a:ext cx="2641660" cy="581558"/>
          </a:xfrm>
          <a:prstGeom prst="rect">
            <a:avLst/>
          </a:prstGeom>
          <a:noFill/>
          <a:ln w="19050" cap="flat" cmpd="sng" algn="ctr">
            <a:noFill/>
            <a:prstDash val="solid"/>
            <a:miter lim="800000"/>
          </a:ln>
          <a:effectLst/>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spcBef>
                <a:spcPts val="0"/>
              </a:spcBef>
              <a:buNone/>
            </a:pPr>
            <a:r>
              <a:rPr lang="en-US" sz="4000" b="1">
                <a:solidFill>
                  <a:srgbClr val="FFFFFF"/>
                </a:solidFill>
              </a:rPr>
              <a:t>4</a:t>
            </a:r>
          </a:p>
        </p:txBody>
      </p:sp>
      <p:grpSp>
        <p:nvGrpSpPr>
          <p:cNvPr id="13" name="btfpRunningAgenda1Level548433">
            <a:extLst>
              <a:ext uri="{FF2B5EF4-FFF2-40B4-BE49-F238E27FC236}">
                <a16:creationId xmlns:a16="http://schemas.microsoft.com/office/drawing/2014/main" id="{74B86D7D-BF28-AD9C-F94D-98E5B85A7C8D}"/>
              </a:ext>
            </a:extLst>
          </p:cNvPr>
          <p:cNvGrpSpPr/>
          <p:nvPr>
            <p:custDataLst>
              <p:tags r:id="rId9"/>
            </p:custDataLst>
          </p:nvPr>
        </p:nvGrpSpPr>
        <p:grpSpPr>
          <a:xfrm>
            <a:off x="0" y="944429"/>
            <a:ext cx="4386101" cy="257442"/>
            <a:chOff x="0" y="876300"/>
            <a:chExt cx="4386101" cy="257442"/>
          </a:xfrm>
        </p:grpSpPr>
        <p:sp>
          <p:nvSpPr>
            <p:cNvPr id="19" name="btfpRunningAgenda1LevelBarLeft548433">
              <a:extLst>
                <a:ext uri="{FF2B5EF4-FFF2-40B4-BE49-F238E27FC236}">
                  <a16:creationId xmlns:a16="http://schemas.microsoft.com/office/drawing/2014/main" id="{533D2BDD-646D-C2F6-DBE2-28DCBBE123C2}"/>
                </a:ext>
              </a:extLst>
            </p:cNvPr>
            <p:cNvSpPr/>
            <p:nvPr/>
          </p:nvSpPr>
          <p:spPr bwMode="gray">
            <a:xfrm>
              <a:off x="0" y="876300"/>
              <a:ext cx="4386101" cy="257442"/>
            </a:xfrm>
            <a:custGeom>
              <a:avLst/>
              <a:gdLst>
                <a:gd name="connsiteX0" fmla="*/ 883475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883475 w 1816204"/>
                <a:gd name="connsiteY0" fmla="*/ 0 h 257442"/>
                <a:gd name="connsiteX1" fmla="*/ 828755 w 1816204"/>
                <a:gd name="connsiteY1" fmla="*/ 257442 h 257442"/>
                <a:gd name="connsiteX2" fmla="*/ 1816204 w 1816204"/>
                <a:gd name="connsiteY2" fmla="*/ 257442 h 257442"/>
                <a:gd name="connsiteX3" fmla="*/ 0 w 1816204"/>
                <a:gd name="connsiteY3" fmla="*/ 257442 h 257442"/>
                <a:gd name="connsiteX0" fmla="*/ 883475 w 883475"/>
                <a:gd name="connsiteY0" fmla="*/ 0 h 257442"/>
                <a:gd name="connsiteX1" fmla="*/ 828755 w 883475"/>
                <a:gd name="connsiteY1" fmla="*/ 257442 h 257442"/>
                <a:gd name="connsiteX2" fmla="*/ 1 w 883475"/>
                <a:gd name="connsiteY2" fmla="*/ 257442 h 257442"/>
                <a:gd name="connsiteX3" fmla="*/ 0 w 883475"/>
                <a:gd name="connsiteY3" fmla="*/ 257442 h 257442"/>
                <a:gd name="connsiteX0" fmla="*/ 883474 w 883474"/>
                <a:gd name="connsiteY0" fmla="*/ 0 h 257442"/>
                <a:gd name="connsiteX1" fmla="*/ 828754 w 883474"/>
                <a:gd name="connsiteY1" fmla="*/ 257442 h 257442"/>
                <a:gd name="connsiteX2" fmla="*/ 0 w 883474"/>
                <a:gd name="connsiteY2" fmla="*/ 257442 h 257442"/>
                <a:gd name="connsiteX3" fmla="*/ 1 w 883474"/>
                <a:gd name="connsiteY3" fmla="*/ 0 h 257442"/>
                <a:gd name="connsiteX0" fmla="*/ 1069423 w 1069423"/>
                <a:gd name="connsiteY0" fmla="*/ 0 h 257442"/>
                <a:gd name="connsiteX1" fmla="*/ 828754 w 1069423"/>
                <a:gd name="connsiteY1" fmla="*/ 257442 h 257442"/>
                <a:gd name="connsiteX2" fmla="*/ 0 w 1069423"/>
                <a:gd name="connsiteY2" fmla="*/ 257442 h 257442"/>
                <a:gd name="connsiteX3" fmla="*/ 1 w 1069423"/>
                <a:gd name="connsiteY3" fmla="*/ 0 h 257442"/>
                <a:gd name="connsiteX0" fmla="*/ 1069423 w 1069423"/>
                <a:gd name="connsiteY0" fmla="*/ 0 h 257442"/>
                <a:gd name="connsiteX1" fmla="*/ 1014702 w 1069423"/>
                <a:gd name="connsiteY1" fmla="*/ 257442 h 257442"/>
                <a:gd name="connsiteX2" fmla="*/ 0 w 1069423"/>
                <a:gd name="connsiteY2" fmla="*/ 257442 h 257442"/>
                <a:gd name="connsiteX3" fmla="*/ 1 w 1069423"/>
                <a:gd name="connsiteY3" fmla="*/ 0 h 257442"/>
                <a:gd name="connsiteX0" fmla="*/ 1069423 w 1069423"/>
                <a:gd name="connsiteY0" fmla="*/ 0 h 257442"/>
                <a:gd name="connsiteX1" fmla="*/ 1014702 w 1069423"/>
                <a:gd name="connsiteY1" fmla="*/ 257442 h 257442"/>
                <a:gd name="connsiteX2" fmla="*/ 0 w 1069423"/>
                <a:gd name="connsiteY2" fmla="*/ 257442 h 257442"/>
                <a:gd name="connsiteX3" fmla="*/ 1 w 1069423"/>
                <a:gd name="connsiteY3" fmla="*/ 0 h 257442"/>
                <a:gd name="connsiteX0" fmla="*/ 1069423 w 1069423"/>
                <a:gd name="connsiteY0" fmla="*/ 0 h 257442"/>
                <a:gd name="connsiteX1" fmla="*/ 1014702 w 1069423"/>
                <a:gd name="connsiteY1" fmla="*/ 257442 h 257442"/>
                <a:gd name="connsiteX2" fmla="*/ 0 w 1069423"/>
                <a:gd name="connsiteY2" fmla="*/ 257442 h 257442"/>
                <a:gd name="connsiteX3" fmla="*/ 0 w 1069423"/>
                <a:gd name="connsiteY3" fmla="*/ 0 h 257442"/>
                <a:gd name="connsiteX0" fmla="*/ 1229724 w 1229724"/>
                <a:gd name="connsiteY0" fmla="*/ 0 h 257442"/>
                <a:gd name="connsiteX1" fmla="*/ 1014702 w 1229724"/>
                <a:gd name="connsiteY1" fmla="*/ 257442 h 257442"/>
                <a:gd name="connsiteX2" fmla="*/ 0 w 1229724"/>
                <a:gd name="connsiteY2" fmla="*/ 257442 h 257442"/>
                <a:gd name="connsiteX3" fmla="*/ 0 w 1229724"/>
                <a:gd name="connsiteY3" fmla="*/ 0 h 257442"/>
                <a:gd name="connsiteX0" fmla="*/ 1229724 w 1229724"/>
                <a:gd name="connsiteY0" fmla="*/ 0 h 257442"/>
                <a:gd name="connsiteX1" fmla="*/ 1175002 w 1229724"/>
                <a:gd name="connsiteY1" fmla="*/ 257442 h 257442"/>
                <a:gd name="connsiteX2" fmla="*/ 0 w 1229724"/>
                <a:gd name="connsiteY2" fmla="*/ 257442 h 257442"/>
                <a:gd name="connsiteX3" fmla="*/ 0 w 1229724"/>
                <a:gd name="connsiteY3" fmla="*/ 0 h 257442"/>
                <a:gd name="connsiteX0" fmla="*/ 1229725 w 1229725"/>
                <a:gd name="connsiteY0" fmla="*/ 0 h 257442"/>
                <a:gd name="connsiteX1" fmla="*/ 1175003 w 1229725"/>
                <a:gd name="connsiteY1" fmla="*/ 257442 h 257442"/>
                <a:gd name="connsiteX2" fmla="*/ 0 w 1229725"/>
                <a:gd name="connsiteY2" fmla="*/ 257442 h 257442"/>
                <a:gd name="connsiteX3" fmla="*/ 1 w 1229725"/>
                <a:gd name="connsiteY3" fmla="*/ 0 h 257442"/>
                <a:gd name="connsiteX0" fmla="*/ 1229725 w 1229725"/>
                <a:gd name="connsiteY0" fmla="*/ 0 h 257442"/>
                <a:gd name="connsiteX1" fmla="*/ 1175003 w 1229725"/>
                <a:gd name="connsiteY1" fmla="*/ 257442 h 257442"/>
                <a:gd name="connsiteX2" fmla="*/ 0 w 1229725"/>
                <a:gd name="connsiteY2" fmla="*/ 257442 h 257442"/>
                <a:gd name="connsiteX3" fmla="*/ 1 w 1229725"/>
                <a:gd name="connsiteY3" fmla="*/ 0 h 257442"/>
                <a:gd name="connsiteX0" fmla="*/ 1554942 w 1554942"/>
                <a:gd name="connsiteY0" fmla="*/ 0 h 257442"/>
                <a:gd name="connsiteX1" fmla="*/ 1175003 w 1554942"/>
                <a:gd name="connsiteY1" fmla="*/ 257442 h 257442"/>
                <a:gd name="connsiteX2" fmla="*/ 0 w 1554942"/>
                <a:gd name="connsiteY2" fmla="*/ 257442 h 257442"/>
                <a:gd name="connsiteX3" fmla="*/ 1 w 1554942"/>
                <a:gd name="connsiteY3" fmla="*/ 0 h 257442"/>
                <a:gd name="connsiteX0" fmla="*/ 1554942 w 1554942"/>
                <a:gd name="connsiteY0" fmla="*/ 0 h 257442"/>
                <a:gd name="connsiteX1" fmla="*/ 1500220 w 1554942"/>
                <a:gd name="connsiteY1" fmla="*/ 257442 h 257442"/>
                <a:gd name="connsiteX2" fmla="*/ 0 w 1554942"/>
                <a:gd name="connsiteY2" fmla="*/ 257442 h 257442"/>
                <a:gd name="connsiteX3" fmla="*/ 1 w 1554942"/>
                <a:gd name="connsiteY3" fmla="*/ 0 h 257442"/>
                <a:gd name="connsiteX0" fmla="*/ 1554942 w 1554942"/>
                <a:gd name="connsiteY0" fmla="*/ 0 h 257442"/>
                <a:gd name="connsiteX1" fmla="*/ 1500220 w 1554942"/>
                <a:gd name="connsiteY1" fmla="*/ 257442 h 257442"/>
                <a:gd name="connsiteX2" fmla="*/ 0 w 1554942"/>
                <a:gd name="connsiteY2" fmla="*/ 257442 h 257442"/>
                <a:gd name="connsiteX3" fmla="*/ 1 w 1554942"/>
                <a:gd name="connsiteY3" fmla="*/ 0 h 257442"/>
                <a:gd name="connsiteX0" fmla="*/ 1554942 w 1554942"/>
                <a:gd name="connsiteY0" fmla="*/ 0 h 257442"/>
                <a:gd name="connsiteX1" fmla="*/ 1500220 w 1554942"/>
                <a:gd name="connsiteY1" fmla="*/ 257442 h 257442"/>
                <a:gd name="connsiteX2" fmla="*/ 0 w 1554942"/>
                <a:gd name="connsiteY2" fmla="*/ 257442 h 257442"/>
                <a:gd name="connsiteX3" fmla="*/ 0 w 1554942"/>
                <a:gd name="connsiteY3" fmla="*/ 0 h 257442"/>
                <a:gd name="connsiteX0" fmla="*/ 1808215 w 1808215"/>
                <a:gd name="connsiteY0" fmla="*/ 0 h 257442"/>
                <a:gd name="connsiteX1" fmla="*/ 1500220 w 1808215"/>
                <a:gd name="connsiteY1" fmla="*/ 257442 h 257442"/>
                <a:gd name="connsiteX2" fmla="*/ 0 w 1808215"/>
                <a:gd name="connsiteY2" fmla="*/ 257442 h 257442"/>
                <a:gd name="connsiteX3" fmla="*/ 0 w 1808215"/>
                <a:gd name="connsiteY3" fmla="*/ 0 h 257442"/>
                <a:gd name="connsiteX0" fmla="*/ 1808215 w 1808215"/>
                <a:gd name="connsiteY0" fmla="*/ 0 h 257442"/>
                <a:gd name="connsiteX1" fmla="*/ 1753494 w 1808215"/>
                <a:gd name="connsiteY1" fmla="*/ 257442 h 257442"/>
                <a:gd name="connsiteX2" fmla="*/ 0 w 1808215"/>
                <a:gd name="connsiteY2" fmla="*/ 257442 h 257442"/>
                <a:gd name="connsiteX3" fmla="*/ 0 w 1808215"/>
                <a:gd name="connsiteY3" fmla="*/ 0 h 257442"/>
                <a:gd name="connsiteX0" fmla="*/ 1808215 w 1808215"/>
                <a:gd name="connsiteY0" fmla="*/ 0 h 257442"/>
                <a:gd name="connsiteX1" fmla="*/ 1753494 w 1808215"/>
                <a:gd name="connsiteY1" fmla="*/ 257442 h 257442"/>
                <a:gd name="connsiteX2" fmla="*/ 0 w 1808215"/>
                <a:gd name="connsiteY2" fmla="*/ 257442 h 257442"/>
                <a:gd name="connsiteX3" fmla="*/ 0 w 1808215"/>
                <a:gd name="connsiteY3" fmla="*/ 0 h 257442"/>
                <a:gd name="connsiteX0" fmla="*/ 1808215 w 1808215"/>
                <a:gd name="connsiteY0" fmla="*/ 0 h 257442"/>
                <a:gd name="connsiteX1" fmla="*/ 1753494 w 1808215"/>
                <a:gd name="connsiteY1" fmla="*/ 257442 h 257442"/>
                <a:gd name="connsiteX2" fmla="*/ 0 w 1808215"/>
                <a:gd name="connsiteY2" fmla="*/ 257442 h 257442"/>
                <a:gd name="connsiteX3" fmla="*/ 0 w 1808215"/>
                <a:gd name="connsiteY3" fmla="*/ 0 h 257442"/>
                <a:gd name="connsiteX0" fmla="*/ 1986148 w 1986148"/>
                <a:gd name="connsiteY0" fmla="*/ 0 h 257442"/>
                <a:gd name="connsiteX1" fmla="*/ 1753494 w 1986148"/>
                <a:gd name="connsiteY1" fmla="*/ 257442 h 257442"/>
                <a:gd name="connsiteX2" fmla="*/ 0 w 1986148"/>
                <a:gd name="connsiteY2" fmla="*/ 257442 h 257442"/>
                <a:gd name="connsiteX3" fmla="*/ 0 w 1986148"/>
                <a:gd name="connsiteY3" fmla="*/ 0 h 257442"/>
                <a:gd name="connsiteX0" fmla="*/ 1986148 w 1986148"/>
                <a:gd name="connsiteY0" fmla="*/ 0 h 257442"/>
                <a:gd name="connsiteX1" fmla="*/ 1931426 w 1986148"/>
                <a:gd name="connsiteY1" fmla="*/ 257442 h 257442"/>
                <a:gd name="connsiteX2" fmla="*/ 0 w 1986148"/>
                <a:gd name="connsiteY2" fmla="*/ 257442 h 257442"/>
                <a:gd name="connsiteX3" fmla="*/ 0 w 1986148"/>
                <a:gd name="connsiteY3" fmla="*/ 0 h 257442"/>
                <a:gd name="connsiteX0" fmla="*/ 1986149 w 1986149"/>
                <a:gd name="connsiteY0" fmla="*/ 0 h 257442"/>
                <a:gd name="connsiteX1" fmla="*/ 1931427 w 1986149"/>
                <a:gd name="connsiteY1" fmla="*/ 257442 h 257442"/>
                <a:gd name="connsiteX2" fmla="*/ 0 w 1986149"/>
                <a:gd name="connsiteY2" fmla="*/ 257442 h 257442"/>
                <a:gd name="connsiteX3" fmla="*/ 1 w 1986149"/>
                <a:gd name="connsiteY3" fmla="*/ 0 h 257442"/>
                <a:gd name="connsiteX0" fmla="*/ 1986149 w 1986149"/>
                <a:gd name="connsiteY0" fmla="*/ 0 h 257442"/>
                <a:gd name="connsiteX1" fmla="*/ 1931427 w 1986149"/>
                <a:gd name="connsiteY1" fmla="*/ 257442 h 257442"/>
                <a:gd name="connsiteX2" fmla="*/ 0 w 1986149"/>
                <a:gd name="connsiteY2" fmla="*/ 257442 h 257442"/>
                <a:gd name="connsiteX3" fmla="*/ 1 w 1986149"/>
                <a:gd name="connsiteY3" fmla="*/ 0 h 257442"/>
                <a:gd name="connsiteX0" fmla="*/ 2239424 w 2239424"/>
                <a:gd name="connsiteY0" fmla="*/ 0 h 257442"/>
                <a:gd name="connsiteX1" fmla="*/ 1931427 w 2239424"/>
                <a:gd name="connsiteY1" fmla="*/ 257442 h 257442"/>
                <a:gd name="connsiteX2" fmla="*/ 0 w 2239424"/>
                <a:gd name="connsiteY2" fmla="*/ 257442 h 257442"/>
                <a:gd name="connsiteX3" fmla="*/ 1 w 2239424"/>
                <a:gd name="connsiteY3" fmla="*/ 0 h 257442"/>
                <a:gd name="connsiteX0" fmla="*/ 2239424 w 2239424"/>
                <a:gd name="connsiteY0" fmla="*/ 0 h 257442"/>
                <a:gd name="connsiteX1" fmla="*/ 2184702 w 2239424"/>
                <a:gd name="connsiteY1" fmla="*/ 257442 h 257442"/>
                <a:gd name="connsiteX2" fmla="*/ 0 w 2239424"/>
                <a:gd name="connsiteY2" fmla="*/ 257442 h 257442"/>
                <a:gd name="connsiteX3" fmla="*/ 1 w 2239424"/>
                <a:gd name="connsiteY3" fmla="*/ 0 h 257442"/>
                <a:gd name="connsiteX0" fmla="*/ 2239424 w 2239424"/>
                <a:gd name="connsiteY0" fmla="*/ 0 h 257442"/>
                <a:gd name="connsiteX1" fmla="*/ 2184702 w 2239424"/>
                <a:gd name="connsiteY1" fmla="*/ 257442 h 257442"/>
                <a:gd name="connsiteX2" fmla="*/ 0 w 2239424"/>
                <a:gd name="connsiteY2" fmla="*/ 257442 h 257442"/>
                <a:gd name="connsiteX3" fmla="*/ 1 w 2239424"/>
                <a:gd name="connsiteY3" fmla="*/ 0 h 257442"/>
                <a:gd name="connsiteX0" fmla="*/ 2239424 w 2239424"/>
                <a:gd name="connsiteY0" fmla="*/ 0 h 257442"/>
                <a:gd name="connsiteX1" fmla="*/ 2184702 w 2239424"/>
                <a:gd name="connsiteY1" fmla="*/ 257442 h 257442"/>
                <a:gd name="connsiteX2" fmla="*/ 0 w 2239424"/>
                <a:gd name="connsiteY2" fmla="*/ 257442 h 257442"/>
                <a:gd name="connsiteX3" fmla="*/ 0 w 2239424"/>
                <a:gd name="connsiteY3" fmla="*/ 0 h 257442"/>
                <a:gd name="connsiteX0" fmla="*/ 2402031 w 2402031"/>
                <a:gd name="connsiteY0" fmla="*/ 0 h 257442"/>
                <a:gd name="connsiteX1" fmla="*/ 2184702 w 2402031"/>
                <a:gd name="connsiteY1" fmla="*/ 257442 h 257442"/>
                <a:gd name="connsiteX2" fmla="*/ 0 w 2402031"/>
                <a:gd name="connsiteY2" fmla="*/ 257442 h 257442"/>
                <a:gd name="connsiteX3" fmla="*/ 0 w 2402031"/>
                <a:gd name="connsiteY3" fmla="*/ 0 h 257442"/>
                <a:gd name="connsiteX0" fmla="*/ 2402031 w 2402031"/>
                <a:gd name="connsiteY0" fmla="*/ 0 h 257442"/>
                <a:gd name="connsiteX1" fmla="*/ 2347310 w 2402031"/>
                <a:gd name="connsiteY1" fmla="*/ 257442 h 257442"/>
                <a:gd name="connsiteX2" fmla="*/ 0 w 2402031"/>
                <a:gd name="connsiteY2" fmla="*/ 257442 h 257442"/>
                <a:gd name="connsiteX3" fmla="*/ 0 w 2402031"/>
                <a:gd name="connsiteY3" fmla="*/ 0 h 257442"/>
                <a:gd name="connsiteX0" fmla="*/ 2402031 w 2402031"/>
                <a:gd name="connsiteY0" fmla="*/ 0 h 257442"/>
                <a:gd name="connsiteX1" fmla="*/ 2347310 w 2402031"/>
                <a:gd name="connsiteY1" fmla="*/ 257442 h 257442"/>
                <a:gd name="connsiteX2" fmla="*/ 0 w 2402031"/>
                <a:gd name="connsiteY2" fmla="*/ 257442 h 257442"/>
                <a:gd name="connsiteX3" fmla="*/ 0 w 2402031"/>
                <a:gd name="connsiteY3" fmla="*/ 0 h 257442"/>
                <a:gd name="connsiteX0" fmla="*/ 2402031 w 2402031"/>
                <a:gd name="connsiteY0" fmla="*/ 0 h 257442"/>
                <a:gd name="connsiteX1" fmla="*/ 2347310 w 2402031"/>
                <a:gd name="connsiteY1" fmla="*/ 257442 h 257442"/>
                <a:gd name="connsiteX2" fmla="*/ 0 w 2402031"/>
                <a:gd name="connsiteY2" fmla="*/ 257442 h 257442"/>
                <a:gd name="connsiteX3" fmla="*/ 0 w 2402031"/>
                <a:gd name="connsiteY3" fmla="*/ 0 h 257442"/>
                <a:gd name="connsiteX0" fmla="*/ 2604010 w 2604010"/>
                <a:gd name="connsiteY0" fmla="*/ 0 h 257442"/>
                <a:gd name="connsiteX1" fmla="*/ 2347310 w 2604010"/>
                <a:gd name="connsiteY1" fmla="*/ 257442 h 257442"/>
                <a:gd name="connsiteX2" fmla="*/ 0 w 2604010"/>
                <a:gd name="connsiteY2" fmla="*/ 257442 h 257442"/>
                <a:gd name="connsiteX3" fmla="*/ 0 w 2604010"/>
                <a:gd name="connsiteY3" fmla="*/ 0 h 257442"/>
                <a:gd name="connsiteX0" fmla="*/ 2604010 w 2604010"/>
                <a:gd name="connsiteY0" fmla="*/ 0 h 257442"/>
                <a:gd name="connsiteX1" fmla="*/ 2549288 w 2604010"/>
                <a:gd name="connsiteY1" fmla="*/ 257442 h 257442"/>
                <a:gd name="connsiteX2" fmla="*/ 0 w 2604010"/>
                <a:gd name="connsiteY2" fmla="*/ 257442 h 257442"/>
                <a:gd name="connsiteX3" fmla="*/ 0 w 2604010"/>
                <a:gd name="connsiteY3" fmla="*/ 0 h 257442"/>
                <a:gd name="connsiteX0" fmla="*/ 2604011 w 2604011"/>
                <a:gd name="connsiteY0" fmla="*/ 0 h 257442"/>
                <a:gd name="connsiteX1" fmla="*/ 2549289 w 2604011"/>
                <a:gd name="connsiteY1" fmla="*/ 257442 h 257442"/>
                <a:gd name="connsiteX2" fmla="*/ 0 w 2604011"/>
                <a:gd name="connsiteY2" fmla="*/ 257442 h 257442"/>
                <a:gd name="connsiteX3" fmla="*/ 1 w 2604011"/>
                <a:gd name="connsiteY3" fmla="*/ 0 h 257442"/>
                <a:gd name="connsiteX0" fmla="*/ 2604011 w 2604011"/>
                <a:gd name="connsiteY0" fmla="*/ 0 h 257442"/>
                <a:gd name="connsiteX1" fmla="*/ 2549289 w 2604011"/>
                <a:gd name="connsiteY1" fmla="*/ 257442 h 257442"/>
                <a:gd name="connsiteX2" fmla="*/ 0 w 2604011"/>
                <a:gd name="connsiteY2" fmla="*/ 257442 h 257442"/>
                <a:gd name="connsiteX3" fmla="*/ 1 w 2604011"/>
                <a:gd name="connsiteY3" fmla="*/ 0 h 257442"/>
                <a:gd name="connsiteX0" fmla="*/ 2781944 w 2781944"/>
                <a:gd name="connsiteY0" fmla="*/ 0 h 257442"/>
                <a:gd name="connsiteX1" fmla="*/ 2549289 w 2781944"/>
                <a:gd name="connsiteY1" fmla="*/ 257442 h 257442"/>
                <a:gd name="connsiteX2" fmla="*/ 0 w 2781944"/>
                <a:gd name="connsiteY2" fmla="*/ 257442 h 257442"/>
                <a:gd name="connsiteX3" fmla="*/ 1 w 2781944"/>
                <a:gd name="connsiteY3" fmla="*/ 0 h 257442"/>
                <a:gd name="connsiteX0" fmla="*/ 2781944 w 2781944"/>
                <a:gd name="connsiteY0" fmla="*/ 0 h 257442"/>
                <a:gd name="connsiteX1" fmla="*/ 2727222 w 2781944"/>
                <a:gd name="connsiteY1" fmla="*/ 257442 h 257442"/>
                <a:gd name="connsiteX2" fmla="*/ 0 w 2781944"/>
                <a:gd name="connsiteY2" fmla="*/ 257442 h 257442"/>
                <a:gd name="connsiteX3" fmla="*/ 1 w 2781944"/>
                <a:gd name="connsiteY3" fmla="*/ 0 h 257442"/>
                <a:gd name="connsiteX0" fmla="*/ 2781944 w 2781944"/>
                <a:gd name="connsiteY0" fmla="*/ 0 h 257442"/>
                <a:gd name="connsiteX1" fmla="*/ 2727222 w 2781944"/>
                <a:gd name="connsiteY1" fmla="*/ 257442 h 257442"/>
                <a:gd name="connsiteX2" fmla="*/ 0 w 2781944"/>
                <a:gd name="connsiteY2" fmla="*/ 257442 h 257442"/>
                <a:gd name="connsiteX3" fmla="*/ 1 w 2781944"/>
                <a:gd name="connsiteY3" fmla="*/ 0 h 257442"/>
                <a:gd name="connsiteX0" fmla="*/ 2781944 w 2781944"/>
                <a:gd name="connsiteY0" fmla="*/ 0 h 257442"/>
                <a:gd name="connsiteX1" fmla="*/ 2727222 w 2781944"/>
                <a:gd name="connsiteY1" fmla="*/ 257442 h 257442"/>
                <a:gd name="connsiteX2" fmla="*/ 0 w 2781944"/>
                <a:gd name="connsiteY2" fmla="*/ 257442 h 257442"/>
                <a:gd name="connsiteX3" fmla="*/ 0 w 2781944"/>
                <a:gd name="connsiteY3" fmla="*/ 0 h 257442"/>
                <a:gd name="connsiteX0" fmla="*/ 2950258 w 2950258"/>
                <a:gd name="connsiteY0" fmla="*/ 0 h 257442"/>
                <a:gd name="connsiteX1" fmla="*/ 2727222 w 2950258"/>
                <a:gd name="connsiteY1" fmla="*/ 257442 h 257442"/>
                <a:gd name="connsiteX2" fmla="*/ 0 w 2950258"/>
                <a:gd name="connsiteY2" fmla="*/ 257442 h 257442"/>
                <a:gd name="connsiteX3" fmla="*/ 0 w 2950258"/>
                <a:gd name="connsiteY3" fmla="*/ 0 h 257442"/>
                <a:gd name="connsiteX0" fmla="*/ 2950258 w 2950258"/>
                <a:gd name="connsiteY0" fmla="*/ 0 h 257442"/>
                <a:gd name="connsiteX1" fmla="*/ 2895537 w 2950258"/>
                <a:gd name="connsiteY1" fmla="*/ 257442 h 257442"/>
                <a:gd name="connsiteX2" fmla="*/ 0 w 2950258"/>
                <a:gd name="connsiteY2" fmla="*/ 257442 h 257442"/>
                <a:gd name="connsiteX3" fmla="*/ 0 w 2950258"/>
                <a:gd name="connsiteY3" fmla="*/ 0 h 257442"/>
                <a:gd name="connsiteX0" fmla="*/ 2950258 w 2950258"/>
                <a:gd name="connsiteY0" fmla="*/ 0 h 257442"/>
                <a:gd name="connsiteX1" fmla="*/ 2895537 w 2950258"/>
                <a:gd name="connsiteY1" fmla="*/ 257442 h 257442"/>
                <a:gd name="connsiteX2" fmla="*/ 0 w 2950258"/>
                <a:gd name="connsiteY2" fmla="*/ 257442 h 257442"/>
                <a:gd name="connsiteX3" fmla="*/ 0 w 2950258"/>
                <a:gd name="connsiteY3" fmla="*/ 0 h 257442"/>
                <a:gd name="connsiteX0" fmla="*/ 2950258 w 2950258"/>
                <a:gd name="connsiteY0" fmla="*/ 0 h 257442"/>
                <a:gd name="connsiteX1" fmla="*/ 2895537 w 2950258"/>
                <a:gd name="connsiteY1" fmla="*/ 257442 h 257442"/>
                <a:gd name="connsiteX2" fmla="*/ 0 w 2950258"/>
                <a:gd name="connsiteY2" fmla="*/ 257442 h 257442"/>
                <a:gd name="connsiteX3" fmla="*/ 0 w 2950258"/>
                <a:gd name="connsiteY3" fmla="*/ 0 h 257442"/>
                <a:gd name="connsiteX0" fmla="*/ 3211548 w 3211548"/>
                <a:gd name="connsiteY0" fmla="*/ 0 h 257442"/>
                <a:gd name="connsiteX1" fmla="*/ 2895537 w 3211548"/>
                <a:gd name="connsiteY1" fmla="*/ 257442 h 257442"/>
                <a:gd name="connsiteX2" fmla="*/ 0 w 3211548"/>
                <a:gd name="connsiteY2" fmla="*/ 257442 h 257442"/>
                <a:gd name="connsiteX3" fmla="*/ 0 w 3211548"/>
                <a:gd name="connsiteY3" fmla="*/ 0 h 257442"/>
                <a:gd name="connsiteX0" fmla="*/ 3211548 w 3211548"/>
                <a:gd name="connsiteY0" fmla="*/ 0 h 257442"/>
                <a:gd name="connsiteX1" fmla="*/ 3156827 w 3211548"/>
                <a:gd name="connsiteY1" fmla="*/ 257442 h 257442"/>
                <a:gd name="connsiteX2" fmla="*/ 0 w 3211548"/>
                <a:gd name="connsiteY2" fmla="*/ 257442 h 257442"/>
                <a:gd name="connsiteX3" fmla="*/ 0 w 3211548"/>
                <a:gd name="connsiteY3" fmla="*/ 0 h 257442"/>
                <a:gd name="connsiteX0" fmla="*/ 3211548 w 3211548"/>
                <a:gd name="connsiteY0" fmla="*/ 0 h 257442"/>
                <a:gd name="connsiteX1" fmla="*/ 3156827 w 3211548"/>
                <a:gd name="connsiteY1" fmla="*/ 257442 h 257442"/>
                <a:gd name="connsiteX2" fmla="*/ 0 w 3211548"/>
                <a:gd name="connsiteY2" fmla="*/ 257442 h 257442"/>
                <a:gd name="connsiteX3" fmla="*/ 0 w 3211548"/>
                <a:gd name="connsiteY3" fmla="*/ 0 h 257442"/>
                <a:gd name="connsiteX0" fmla="*/ 3211548 w 3211548"/>
                <a:gd name="connsiteY0" fmla="*/ 0 h 257442"/>
                <a:gd name="connsiteX1" fmla="*/ 3156827 w 3211548"/>
                <a:gd name="connsiteY1" fmla="*/ 257442 h 257442"/>
                <a:gd name="connsiteX2" fmla="*/ 0 w 3211548"/>
                <a:gd name="connsiteY2" fmla="*/ 257442 h 257442"/>
                <a:gd name="connsiteX3" fmla="*/ 0 w 3211548"/>
                <a:gd name="connsiteY3" fmla="*/ 0 h 257442"/>
                <a:gd name="connsiteX0" fmla="*/ 3389481 w 3389481"/>
                <a:gd name="connsiteY0" fmla="*/ 0 h 257442"/>
                <a:gd name="connsiteX1" fmla="*/ 3156827 w 3389481"/>
                <a:gd name="connsiteY1" fmla="*/ 257442 h 257442"/>
                <a:gd name="connsiteX2" fmla="*/ 0 w 3389481"/>
                <a:gd name="connsiteY2" fmla="*/ 257442 h 257442"/>
                <a:gd name="connsiteX3" fmla="*/ 0 w 3389481"/>
                <a:gd name="connsiteY3" fmla="*/ 0 h 257442"/>
                <a:gd name="connsiteX0" fmla="*/ 3389481 w 3389481"/>
                <a:gd name="connsiteY0" fmla="*/ 0 h 257442"/>
                <a:gd name="connsiteX1" fmla="*/ 3334760 w 3389481"/>
                <a:gd name="connsiteY1" fmla="*/ 257442 h 257442"/>
                <a:gd name="connsiteX2" fmla="*/ 0 w 3389481"/>
                <a:gd name="connsiteY2" fmla="*/ 257442 h 257442"/>
                <a:gd name="connsiteX3" fmla="*/ 0 w 3389481"/>
                <a:gd name="connsiteY3" fmla="*/ 0 h 257442"/>
                <a:gd name="connsiteX0" fmla="*/ 3389481 w 3389481"/>
                <a:gd name="connsiteY0" fmla="*/ 0 h 257442"/>
                <a:gd name="connsiteX1" fmla="*/ 3334760 w 3389481"/>
                <a:gd name="connsiteY1" fmla="*/ 257442 h 257442"/>
                <a:gd name="connsiteX2" fmla="*/ 0 w 3389481"/>
                <a:gd name="connsiteY2" fmla="*/ 257442 h 257442"/>
                <a:gd name="connsiteX3" fmla="*/ 0 w 3389481"/>
                <a:gd name="connsiteY3" fmla="*/ 0 h 257442"/>
                <a:gd name="connsiteX0" fmla="*/ 3389481 w 3389481"/>
                <a:gd name="connsiteY0" fmla="*/ 0 h 257442"/>
                <a:gd name="connsiteX1" fmla="*/ 3334760 w 3389481"/>
                <a:gd name="connsiteY1" fmla="*/ 257442 h 257442"/>
                <a:gd name="connsiteX2" fmla="*/ 0 w 3389481"/>
                <a:gd name="connsiteY2" fmla="*/ 257442 h 257442"/>
                <a:gd name="connsiteX3" fmla="*/ 0 w 3389481"/>
                <a:gd name="connsiteY3" fmla="*/ 0 h 257442"/>
                <a:gd name="connsiteX0" fmla="*/ 3694052 w 3694052"/>
                <a:gd name="connsiteY0" fmla="*/ 0 h 257442"/>
                <a:gd name="connsiteX1" fmla="*/ 3334760 w 3694052"/>
                <a:gd name="connsiteY1" fmla="*/ 257442 h 257442"/>
                <a:gd name="connsiteX2" fmla="*/ 0 w 3694052"/>
                <a:gd name="connsiteY2" fmla="*/ 257442 h 257442"/>
                <a:gd name="connsiteX3" fmla="*/ 0 w 3694052"/>
                <a:gd name="connsiteY3" fmla="*/ 0 h 257442"/>
                <a:gd name="connsiteX0" fmla="*/ 3694052 w 3694052"/>
                <a:gd name="connsiteY0" fmla="*/ 0 h 257442"/>
                <a:gd name="connsiteX1" fmla="*/ 3639330 w 3694052"/>
                <a:gd name="connsiteY1" fmla="*/ 257442 h 257442"/>
                <a:gd name="connsiteX2" fmla="*/ 0 w 3694052"/>
                <a:gd name="connsiteY2" fmla="*/ 257442 h 257442"/>
                <a:gd name="connsiteX3" fmla="*/ 0 w 3694052"/>
                <a:gd name="connsiteY3" fmla="*/ 0 h 257442"/>
                <a:gd name="connsiteX0" fmla="*/ 3694053 w 3694053"/>
                <a:gd name="connsiteY0" fmla="*/ 0 h 257442"/>
                <a:gd name="connsiteX1" fmla="*/ 3639331 w 3694053"/>
                <a:gd name="connsiteY1" fmla="*/ 257442 h 257442"/>
                <a:gd name="connsiteX2" fmla="*/ 0 w 3694053"/>
                <a:gd name="connsiteY2" fmla="*/ 257442 h 257442"/>
                <a:gd name="connsiteX3" fmla="*/ 1 w 3694053"/>
                <a:gd name="connsiteY3" fmla="*/ 0 h 257442"/>
                <a:gd name="connsiteX0" fmla="*/ 3694053 w 3694053"/>
                <a:gd name="connsiteY0" fmla="*/ 0 h 257442"/>
                <a:gd name="connsiteX1" fmla="*/ 3639331 w 3694053"/>
                <a:gd name="connsiteY1" fmla="*/ 257442 h 257442"/>
                <a:gd name="connsiteX2" fmla="*/ 0 w 3694053"/>
                <a:gd name="connsiteY2" fmla="*/ 257442 h 257442"/>
                <a:gd name="connsiteX3" fmla="*/ 1 w 3694053"/>
                <a:gd name="connsiteY3" fmla="*/ 0 h 257442"/>
                <a:gd name="connsiteX0" fmla="*/ 3897634 w 3897634"/>
                <a:gd name="connsiteY0" fmla="*/ 0 h 257442"/>
                <a:gd name="connsiteX1" fmla="*/ 3639331 w 3897634"/>
                <a:gd name="connsiteY1" fmla="*/ 257442 h 257442"/>
                <a:gd name="connsiteX2" fmla="*/ 0 w 3897634"/>
                <a:gd name="connsiteY2" fmla="*/ 257442 h 257442"/>
                <a:gd name="connsiteX3" fmla="*/ 1 w 3897634"/>
                <a:gd name="connsiteY3" fmla="*/ 0 h 257442"/>
                <a:gd name="connsiteX0" fmla="*/ 3897634 w 3897634"/>
                <a:gd name="connsiteY0" fmla="*/ 0 h 257442"/>
                <a:gd name="connsiteX1" fmla="*/ 3842912 w 3897634"/>
                <a:gd name="connsiteY1" fmla="*/ 257442 h 257442"/>
                <a:gd name="connsiteX2" fmla="*/ 0 w 3897634"/>
                <a:gd name="connsiteY2" fmla="*/ 257442 h 257442"/>
                <a:gd name="connsiteX3" fmla="*/ 1 w 3897634"/>
                <a:gd name="connsiteY3" fmla="*/ 0 h 257442"/>
                <a:gd name="connsiteX0" fmla="*/ 3897634 w 3897634"/>
                <a:gd name="connsiteY0" fmla="*/ 0 h 257442"/>
                <a:gd name="connsiteX1" fmla="*/ 3842912 w 3897634"/>
                <a:gd name="connsiteY1" fmla="*/ 257442 h 257442"/>
                <a:gd name="connsiteX2" fmla="*/ 0 w 3897634"/>
                <a:gd name="connsiteY2" fmla="*/ 257442 h 257442"/>
                <a:gd name="connsiteX3" fmla="*/ 1 w 3897634"/>
                <a:gd name="connsiteY3" fmla="*/ 0 h 257442"/>
                <a:gd name="connsiteX0" fmla="*/ 3897634 w 3897634"/>
                <a:gd name="connsiteY0" fmla="*/ 0 h 257442"/>
                <a:gd name="connsiteX1" fmla="*/ 3842912 w 3897634"/>
                <a:gd name="connsiteY1" fmla="*/ 257442 h 257442"/>
                <a:gd name="connsiteX2" fmla="*/ 0 w 3897634"/>
                <a:gd name="connsiteY2" fmla="*/ 257442 h 257442"/>
                <a:gd name="connsiteX3" fmla="*/ 0 w 3897634"/>
                <a:gd name="connsiteY3" fmla="*/ 0 h 257442"/>
                <a:gd name="connsiteX0" fmla="*/ 4225800 w 4225800"/>
                <a:gd name="connsiteY0" fmla="*/ 0 h 257442"/>
                <a:gd name="connsiteX1" fmla="*/ 3842912 w 4225800"/>
                <a:gd name="connsiteY1" fmla="*/ 257442 h 257442"/>
                <a:gd name="connsiteX2" fmla="*/ 0 w 4225800"/>
                <a:gd name="connsiteY2" fmla="*/ 257442 h 257442"/>
                <a:gd name="connsiteX3" fmla="*/ 0 w 4225800"/>
                <a:gd name="connsiteY3" fmla="*/ 0 h 257442"/>
                <a:gd name="connsiteX0" fmla="*/ 4225800 w 4225800"/>
                <a:gd name="connsiteY0" fmla="*/ 0 h 257442"/>
                <a:gd name="connsiteX1" fmla="*/ 4171079 w 4225800"/>
                <a:gd name="connsiteY1" fmla="*/ 257442 h 257442"/>
                <a:gd name="connsiteX2" fmla="*/ 0 w 4225800"/>
                <a:gd name="connsiteY2" fmla="*/ 257442 h 257442"/>
                <a:gd name="connsiteX3" fmla="*/ 0 w 4225800"/>
                <a:gd name="connsiteY3" fmla="*/ 0 h 257442"/>
                <a:gd name="connsiteX0" fmla="*/ 4225800 w 4225800"/>
                <a:gd name="connsiteY0" fmla="*/ 0 h 257442"/>
                <a:gd name="connsiteX1" fmla="*/ 4171079 w 4225800"/>
                <a:gd name="connsiteY1" fmla="*/ 257442 h 257442"/>
                <a:gd name="connsiteX2" fmla="*/ 0 w 4225800"/>
                <a:gd name="connsiteY2" fmla="*/ 257442 h 257442"/>
                <a:gd name="connsiteX3" fmla="*/ 0 w 4225800"/>
                <a:gd name="connsiteY3" fmla="*/ 0 h 257442"/>
                <a:gd name="connsiteX0" fmla="*/ 4225800 w 4225800"/>
                <a:gd name="connsiteY0" fmla="*/ 0 h 257442"/>
                <a:gd name="connsiteX1" fmla="*/ 4171079 w 4225800"/>
                <a:gd name="connsiteY1" fmla="*/ 257442 h 257442"/>
                <a:gd name="connsiteX2" fmla="*/ 0 w 4225800"/>
                <a:gd name="connsiteY2" fmla="*/ 257442 h 257442"/>
                <a:gd name="connsiteX3" fmla="*/ 0 w 4225800"/>
                <a:gd name="connsiteY3" fmla="*/ 0 h 257442"/>
                <a:gd name="connsiteX0" fmla="*/ 4386101 w 4386101"/>
                <a:gd name="connsiteY0" fmla="*/ 0 h 257442"/>
                <a:gd name="connsiteX1" fmla="*/ 4171079 w 4386101"/>
                <a:gd name="connsiteY1" fmla="*/ 257442 h 257442"/>
                <a:gd name="connsiteX2" fmla="*/ 0 w 4386101"/>
                <a:gd name="connsiteY2" fmla="*/ 257442 h 257442"/>
                <a:gd name="connsiteX3" fmla="*/ 0 w 4386101"/>
                <a:gd name="connsiteY3" fmla="*/ 0 h 257442"/>
                <a:gd name="connsiteX0" fmla="*/ 4386101 w 4386101"/>
                <a:gd name="connsiteY0" fmla="*/ 0 h 257442"/>
                <a:gd name="connsiteX1" fmla="*/ 4331380 w 4386101"/>
                <a:gd name="connsiteY1" fmla="*/ 257442 h 257442"/>
                <a:gd name="connsiteX2" fmla="*/ 0 w 4386101"/>
                <a:gd name="connsiteY2" fmla="*/ 257442 h 257442"/>
                <a:gd name="connsiteX3" fmla="*/ 0 w 4386101"/>
                <a:gd name="connsiteY3" fmla="*/ 0 h 257442"/>
                <a:gd name="connsiteX0" fmla="*/ 4386101 w 4386101"/>
                <a:gd name="connsiteY0" fmla="*/ 0 h 257442"/>
                <a:gd name="connsiteX1" fmla="*/ 4331380 w 4386101"/>
                <a:gd name="connsiteY1" fmla="*/ 257442 h 257442"/>
                <a:gd name="connsiteX2" fmla="*/ 0 w 4386101"/>
                <a:gd name="connsiteY2" fmla="*/ 257442 h 257442"/>
                <a:gd name="connsiteX3" fmla="*/ 0 w 4386101"/>
                <a:gd name="connsiteY3" fmla="*/ 0 h 257442"/>
                <a:gd name="connsiteX0" fmla="*/ 4386101 w 4386101"/>
                <a:gd name="connsiteY0" fmla="*/ 0 h 257442"/>
                <a:gd name="connsiteX1" fmla="*/ 4331380 w 4386101"/>
                <a:gd name="connsiteY1" fmla="*/ 257442 h 257442"/>
                <a:gd name="connsiteX2" fmla="*/ 0 w 4386101"/>
                <a:gd name="connsiteY2" fmla="*/ 257442 h 257442"/>
                <a:gd name="connsiteX3" fmla="*/ 0 w 4386101"/>
                <a:gd name="connsiteY3" fmla="*/ 0 h 257442"/>
              </a:gdLst>
              <a:ahLst/>
              <a:cxnLst>
                <a:cxn ang="0">
                  <a:pos x="connsiteX0" y="connsiteY0"/>
                </a:cxn>
                <a:cxn ang="0">
                  <a:pos x="connsiteX1" y="connsiteY1"/>
                </a:cxn>
                <a:cxn ang="0">
                  <a:pos x="connsiteX2" y="connsiteY2"/>
                </a:cxn>
                <a:cxn ang="0">
                  <a:pos x="connsiteX3" y="connsiteY3"/>
                </a:cxn>
              </a:cxnLst>
              <a:rect l="l" t="t" r="r" b="b"/>
              <a:pathLst>
                <a:path w="4386101" h="257442">
                  <a:moveTo>
                    <a:pt x="4386101" y="0"/>
                  </a:moveTo>
                  <a:lnTo>
                    <a:pt x="4331380" y="257442"/>
                  </a:lnTo>
                  <a:lnTo>
                    <a:pt x="0"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1" name="btfpRunningAgenda1LevelTextLeft548433">
              <a:extLst>
                <a:ext uri="{FF2B5EF4-FFF2-40B4-BE49-F238E27FC236}">
                  <a16:creationId xmlns:a16="http://schemas.microsoft.com/office/drawing/2014/main" id="{D35E6B96-05BC-9743-ADC0-447F8FD81922}"/>
                </a:ext>
              </a:extLst>
            </p:cNvPr>
            <p:cNvSpPr txBox="1"/>
            <p:nvPr/>
          </p:nvSpPr>
          <p:spPr bwMode="gray">
            <a:xfrm>
              <a:off x="0" y="876300"/>
              <a:ext cx="4331380"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Impact of AI on software</a:t>
              </a:r>
            </a:p>
          </p:txBody>
        </p:sp>
      </p:grpSp>
      <p:sp>
        <p:nvSpPr>
          <p:cNvPr id="22" name="btfpNumberBubble394675">
            <a:extLst>
              <a:ext uri="{FF2B5EF4-FFF2-40B4-BE49-F238E27FC236}">
                <a16:creationId xmlns:a16="http://schemas.microsoft.com/office/drawing/2014/main" id="{9D29FD9E-1318-3390-C9E7-018F2F966C9C}"/>
              </a:ext>
            </a:extLst>
          </p:cNvPr>
          <p:cNvSpPr/>
          <p:nvPr/>
        </p:nvSpPr>
        <p:spPr bwMode="gray">
          <a:xfrm>
            <a:off x="55686" y="757517"/>
            <a:ext cx="216856" cy="216856"/>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200" b="1">
                <a:solidFill>
                  <a:srgbClr val="CC0000"/>
                </a:solidFill>
              </a:rPr>
              <a:t>F</a:t>
            </a:r>
          </a:p>
        </p:txBody>
      </p:sp>
    </p:spTree>
    <p:custDataLst>
      <p:tags r:id="rId1"/>
    </p:custDataLst>
    <p:extLst>
      <p:ext uri="{BB962C8B-B14F-4D97-AF65-F5344CB8AC3E}">
        <p14:creationId xmlns:p14="http://schemas.microsoft.com/office/powerpoint/2010/main" val="2873414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40A1EE67-BF3C-BA3B-7C57-111C3AA54B0D}"/>
              </a:ext>
            </a:extLst>
          </p:cNvPr>
          <p:cNvGraphicFramePr>
            <a:graphicFrameLocks noChangeAspect="1"/>
          </p:cNvGraphicFramePr>
          <p:nvPr>
            <p:custDataLst>
              <p:tags r:id="rId2"/>
            </p:custDataLst>
            <p:extLst>
              <p:ext uri="{D42A27DB-BD31-4B8C-83A1-F6EECF244321}">
                <p14:modId xmlns:p14="http://schemas.microsoft.com/office/powerpoint/2010/main" val="2891167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410" imgH="409" progId="TCLayout.ActiveDocument.1">
                  <p:embed/>
                </p:oleObj>
              </mc:Choice>
              <mc:Fallback>
                <p:oleObj name="think-cell Slide" r:id="rId16" imgW="410" imgH="409" progId="TCLayout.ActiveDocument.1">
                  <p:embed/>
                  <p:pic>
                    <p:nvPicPr>
                      <p:cNvPr id="13" name="think-cell data - do not delete" hidden="1">
                        <a:extLst>
                          <a:ext uri="{FF2B5EF4-FFF2-40B4-BE49-F238E27FC236}">
                            <a16:creationId xmlns:a16="http://schemas.microsoft.com/office/drawing/2014/main" id="{40A1EE67-BF3C-BA3B-7C57-111C3AA54B0D}"/>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grpSp>
        <p:nvGrpSpPr>
          <p:cNvPr id="105" name="btfpColumnIndicatorGroup2">
            <a:extLst>
              <a:ext uri="{FF2B5EF4-FFF2-40B4-BE49-F238E27FC236}">
                <a16:creationId xmlns:a16="http://schemas.microsoft.com/office/drawing/2014/main" id="{55C99765-F177-BC88-77D8-275127CFDD2C}"/>
              </a:ext>
            </a:extLst>
          </p:cNvPr>
          <p:cNvGrpSpPr/>
          <p:nvPr/>
        </p:nvGrpSpPr>
        <p:grpSpPr>
          <a:xfrm>
            <a:off x="0" y="6926580"/>
            <a:ext cx="12192000" cy="137160"/>
            <a:chOff x="0" y="6926580"/>
            <a:chExt cx="12192000" cy="137160"/>
          </a:xfrm>
        </p:grpSpPr>
        <p:sp>
          <p:nvSpPr>
            <p:cNvPr id="103" name="btfpColumnGapBlocker739693">
              <a:extLst>
                <a:ext uri="{FF2B5EF4-FFF2-40B4-BE49-F238E27FC236}">
                  <a16:creationId xmlns:a16="http://schemas.microsoft.com/office/drawing/2014/main" id="{D1FEF96D-C6A0-7603-68A7-8B71B6C2D503}"/>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01" name="btfpColumnGapBlocker945229">
              <a:extLst>
                <a:ext uri="{FF2B5EF4-FFF2-40B4-BE49-F238E27FC236}">
                  <a16:creationId xmlns:a16="http://schemas.microsoft.com/office/drawing/2014/main" id="{1280AE2F-0731-2AF3-97A9-B9E049ADA20C}"/>
                </a:ext>
              </a:extLst>
            </p:cNvPr>
            <p:cNvSpPr/>
            <p:nvPr/>
          </p:nvSpPr>
          <p:spPr bwMode="gray">
            <a:xfrm>
              <a:off x="9447371"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99" name="btfpColumnIndicator126296">
              <a:extLst>
                <a:ext uri="{FF2B5EF4-FFF2-40B4-BE49-F238E27FC236}">
                  <a16:creationId xmlns:a16="http://schemas.microsoft.com/office/drawing/2014/main" id="{FEEE83ED-7702-B0E4-A427-307DE8EE5566}"/>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7" name="btfpColumnIndicator701477">
              <a:extLst>
                <a:ext uri="{FF2B5EF4-FFF2-40B4-BE49-F238E27FC236}">
                  <a16:creationId xmlns:a16="http://schemas.microsoft.com/office/drawing/2014/main" id="{43827EC1-C600-37D4-92F0-339750661BAC}"/>
                </a:ext>
              </a:extLst>
            </p:cNvPr>
            <p:cNvCxnSpPr/>
            <p:nvPr/>
          </p:nvCxnSpPr>
          <p:spPr bwMode="gray">
            <a:xfrm flipV="1">
              <a:off x="9987915"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95" name="btfpColumnGapBlocker516762">
              <a:extLst>
                <a:ext uri="{FF2B5EF4-FFF2-40B4-BE49-F238E27FC236}">
                  <a16:creationId xmlns:a16="http://schemas.microsoft.com/office/drawing/2014/main" id="{79DC3424-F5A3-7A28-A77B-BF59B938A7EC}"/>
                </a:ext>
              </a:extLst>
            </p:cNvPr>
            <p:cNvSpPr/>
            <p:nvPr/>
          </p:nvSpPr>
          <p:spPr bwMode="gray">
            <a:xfrm>
              <a:off x="7032943"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93" name="btfpColumnIndicator124812">
              <a:extLst>
                <a:ext uri="{FF2B5EF4-FFF2-40B4-BE49-F238E27FC236}">
                  <a16:creationId xmlns:a16="http://schemas.microsoft.com/office/drawing/2014/main" id="{F03AD5FC-D652-1A47-83CF-87B11FA4A78A}"/>
                </a:ext>
              </a:extLst>
            </p:cNvPr>
            <p:cNvCxnSpPr/>
            <p:nvPr/>
          </p:nvCxnSpPr>
          <p:spPr bwMode="gray">
            <a:xfrm flipV="1">
              <a:off x="9447371"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1" name="btfpColumnIndicator914364">
              <a:extLst>
                <a:ext uri="{FF2B5EF4-FFF2-40B4-BE49-F238E27FC236}">
                  <a16:creationId xmlns:a16="http://schemas.microsoft.com/office/drawing/2014/main" id="{A4B8AF55-B251-19F9-DDF1-296E5BD1EDF4}"/>
                </a:ext>
              </a:extLst>
            </p:cNvPr>
            <p:cNvCxnSpPr/>
            <p:nvPr/>
          </p:nvCxnSpPr>
          <p:spPr bwMode="gray">
            <a:xfrm flipV="1">
              <a:off x="7573487"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9" name="btfpColumnGapBlocker274261">
              <a:extLst>
                <a:ext uri="{FF2B5EF4-FFF2-40B4-BE49-F238E27FC236}">
                  <a16:creationId xmlns:a16="http://schemas.microsoft.com/office/drawing/2014/main" id="{8A4792CB-CFE1-4073-083A-57690F223F3B}"/>
                </a:ext>
              </a:extLst>
            </p:cNvPr>
            <p:cNvSpPr/>
            <p:nvPr/>
          </p:nvSpPr>
          <p:spPr bwMode="gray">
            <a:xfrm>
              <a:off x="461851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87" name="btfpColumnIndicator723692">
              <a:extLst>
                <a:ext uri="{FF2B5EF4-FFF2-40B4-BE49-F238E27FC236}">
                  <a16:creationId xmlns:a16="http://schemas.microsoft.com/office/drawing/2014/main" id="{B562BFA7-A7BA-07DC-06D3-32935DC31388}"/>
                </a:ext>
              </a:extLst>
            </p:cNvPr>
            <p:cNvCxnSpPr/>
            <p:nvPr/>
          </p:nvCxnSpPr>
          <p:spPr bwMode="gray">
            <a:xfrm flipV="1">
              <a:off x="7032943"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3" name="btfpColumnIndicator731733">
              <a:extLst>
                <a:ext uri="{FF2B5EF4-FFF2-40B4-BE49-F238E27FC236}">
                  <a16:creationId xmlns:a16="http://schemas.microsoft.com/office/drawing/2014/main" id="{C2A02BA1-74DD-3082-C821-C96DBB577AEF}"/>
                </a:ext>
              </a:extLst>
            </p:cNvPr>
            <p:cNvCxnSpPr/>
            <p:nvPr/>
          </p:nvCxnSpPr>
          <p:spPr bwMode="gray">
            <a:xfrm flipV="1">
              <a:off x="515905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9" name="btfpColumnGapBlocker839982">
              <a:extLst>
                <a:ext uri="{FF2B5EF4-FFF2-40B4-BE49-F238E27FC236}">
                  <a16:creationId xmlns:a16="http://schemas.microsoft.com/office/drawing/2014/main" id="{A9303CA1-BC38-4918-85CF-6DE7430ABF9A}"/>
                </a:ext>
              </a:extLst>
            </p:cNvPr>
            <p:cNvSpPr/>
            <p:nvPr/>
          </p:nvSpPr>
          <p:spPr bwMode="gray">
            <a:xfrm>
              <a:off x="2204085"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70" name="btfpColumnIndicator996097">
              <a:extLst>
                <a:ext uri="{FF2B5EF4-FFF2-40B4-BE49-F238E27FC236}">
                  <a16:creationId xmlns:a16="http://schemas.microsoft.com/office/drawing/2014/main" id="{20A0F0D7-A8C5-A5A3-959C-EE2CE103E9C7}"/>
                </a:ext>
              </a:extLst>
            </p:cNvPr>
            <p:cNvCxnSpPr/>
            <p:nvPr/>
          </p:nvCxnSpPr>
          <p:spPr bwMode="gray">
            <a:xfrm flipV="1">
              <a:off x="461851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5" name="btfpColumnIndicator949058">
              <a:extLst>
                <a:ext uri="{FF2B5EF4-FFF2-40B4-BE49-F238E27FC236}">
                  <a16:creationId xmlns:a16="http://schemas.microsoft.com/office/drawing/2014/main" id="{DEA8E0F8-E054-6692-75CE-5B265995792F}"/>
                </a:ext>
              </a:extLst>
            </p:cNvPr>
            <p:cNvCxnSpPr/>
            <p:nvPr/>
          </p:nvCxnSpPr>
          <p:spPr bwMode="gray">
            <a:xfrm flipV="1">
              <a:off x="2744629"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63" name="btfpColumnGapBlocker844427">
              <a:extLst>
                <a:ext uri="{FF2B5EF4-FFF2-40B4-BE49-F238E27FC236}">
                  <a16:creationId xmlns:a16="http://schemas.microsoft.com/office/drawing/2014/main" id="{795073B0-F12A-C205-705B-19F35C257566}"/>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61" name="btfpColumnIndicator314998">
              <a:extLst>
                <a:ext uri="{FF2B5EF4-FFF2-40B4-BE49-F238E27FC236}">
                  <a16:creationId xmlns:a16="http://schemas.microsoft.com/office/drawing/2014/main" id="{CC54300C-B6E2-4B90-6315-2B8A15132E1D}"/>
                </a:ext>
              </a:extLst>
            </p:cNvPr>
            <p:cNvCxnSpPr/>
            <p:nvPr/>
          </p:nvCxnSpPr>
          <p:spPr bwMode="gray">
            <a:xfrm flipV="1">
              <a:off x="2204085"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6" name="btfpColumnIndicator919967">
              <a:extLst>
                <a:ext uri="{FF2B5EF4-FFF2-40B4-BE49-F238E27FC236}">
                  <a16:creationId xmlns:a16="http://schemas.microsoft.com/office/drawing/2014/main" id="{1D4E813F-36C0-0A7A-EF2D-163DCF7096B5}"/>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04" name="btfpColumnIndicatorGroup1">
            <a:extLst>
              <a:ext uri="{FF2B5EF4-FFF2-40B4-BE49-F238E27FC236}">
                <a16:creationId xmlns:a16="http://schemas.microsoft.com/office/drawing/2014/main" id="{6D34B8F1-F76D-50FB-23DF-71A0F7F4DA61}"/>
              </a:ext>
            </a:extLst>
          </p:cNvPr>
          <p:cNvGrpSpPr/>
          <p:nvPr/>
        </p:nvGrpSpPr>
        <p:grpSpPr>
          <a:xfrm>
            <a:off x="0" y="-205740"/>
            <a:ext cx="12192000" cy="137160"/>
            <a:chOff x="0" y="-205740"/>
            <a:chExt cx="12192000" cy="137160"/>
          </a:xfrm>
        </p:grpSpPr>
        <p:sp>
          <p:nvSpPr>
            <p:cNvPr id="102" name="btfpColumnGapBlocker680940">
              <a:extLst>
                <a:ext uri="{FF2B5EF4-FFF2-40B4-BE49-F238E27FC236}">
                  <a16:creationId xmlns:a16="http://schemas.microsoft.com/office/drawing/2014/main" id="{27C68D40-2DC4-9FB1-8A1A-DD7C6E99DE18}"/>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00" name="btfpColumnGapBlocker636031">
              <a:extLst>
                <a:ext uri="{FF2B5EF4-FFF2-40B4-BE49-F238E27FC236}">
                  <a16:creationId xmlns:a16="http://schemas.microsoft.com/office/drawing/2014/main" id="{90B99F49-A829-DAF2-0E2E-DE8944EC0D25}"/>
                </a:ext>
              </a:extLst>
            </p:cNvPr>
            <p:cNvSpPr/>
            <p:nvPr/>
          </p:nvSpPr>
          <p:spPr bwMode="gray">
            <a:xfrm>
              <a:off x="9447371"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98" name="btfpColumnIndicator596465">
              <a:extLst>
                <a:ext uri="{FF2B5EF4-FFF2-40B4-BE49-F238E27FC236}">
                  <a16:creationId xmlns:a16="http://schemas.microsoft.com/office/drawing/2014/main" id="{330A3434-15F6-D926-A457-A4E086AA65FF}"/>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6" name="btfpColumnIndicator195742">
              <a:extLst>
                <a:ext uri="{FF2B5EF4-FFF2-40B4-BE49-F238E27FC236}">
                  <a16:creationId xmlns:a16="http://schemas.microsoft.com/office/drawing/2014/main" id="{275E7CD4-70FD-F385-C693-D77825A0DDF5}"/>
                </a:ext>
              </a:extLst>
            </p:cNvPr>
            <p:cNvCxnSpPr/>
            <p:nvPr/>
          </p:nvCxnSpPr>
          <p:spPr bwMode="gray">
            <a:xfrm flipV="1">
              <a:off x="9987915"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94" name="btfpColumnGapBlocker206982">
              <a:extLst>
                <a:ext uri="{FF2B5EF4-FFF2-40B4-BE49-F238E27FC236}">
                  <a16:creationId xmlns:a16="http://schemas.microsoft.com/office/drawing/2014/main" id="{54F0145F-8453-FFFF-F74E-1A0805DFB066}"/>
                </a:ext>
              </a:extLst>
            </p:cNvPr>
            <p:cNvSpPr/>
            <p:nvPr/>
          </p:nvSpPr>
          <p:spPr bwMode="gray">
            <a:xfrm>
              <a:off x="7032943"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92" name="btfpColumnIndicator920538">
              <a:extLst>
                <a:ext uri="{FF2B5EF4-FFF2-40B4-BE49-F238E27FC236}">
                  <a16:creationId xmlns:a16="http://schemas.microsoft.com/office/drawing/2014/main" id="{3FAABC8D-8A16-E57F-3BC3-D910BCCF8EF0}"/>
                </a:ext>
              </a:extLst>
            </p:cNvPr>
            <p:cNvCxnSpPr/>
            <p:nvPr/>
          </p:nvCxnSpPr>
          <p:spPr bwMode="gray">
            <a:xfrm flipV="1">
              <a:off x="9447371"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0" name="btfpColumnIndicator989773">
              <a:extLst>
                <a:ext uri="{FF2B5EF4-FFF2-40B4-BE49-F238E27FC236}">
                  <a16:creationId xmlns:a16="http://schemas.microsoft.com/office/drawing/2014/main" id="{2B39CF62-60BF-AB05-5581-ABE075235334}"/>
                </a:ext>
              </a:extLst>
            </p:cNvPr>
            <p:cNvCxnSpPr/>
            <p:nvPr/>
          </p:nvCxnSpPr>
          <p:spPr bwMode="gray">
            <a:xfrm flipV="1">
              <a:off x="7573487"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8" name="btfpColumnGapBlocker206312">
              <a:extLst>
                <a:ext uri="{FF2B5EF4-FFF2-40B4-BE49-F238E27FC236}">
                  <a16:creationId xmlns:a16="http://schemas.microsoft.com/office/drawing/2014/main" id="{C47E839E-F2DF-7507-CEC0-12EBA036C5DA}"/>
                </a:ext>
              </a:extLst>
            </p:cNvPr>
            <p:cNvSpPr/>
            <p:nvPr/>
          </p:nvSpPr>
          <p:spPr bwMode="gray">
            <a:xfrm>
              <a:off x="461851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84" name="btfpColumnIndicator173690">
              <a:extLst>
                <a:ext uri="{FF2B5EF4-FFF2-40B4-BE49-F238E27FC236}">
                  <a16:creationId xmlns:a16="http://schemas.microsoft.com/office/drawing/2014/main" id="{FB778A02-5BF2-13C2-C574-EDDD3DCD7D02}"/>
                </a:ext>
              </a:extLst>
            </p:cNvPr>
            <p:cNvCxnSpPr/>
            <p:nvPr/>
          </p:nvCxnSpPr>
          <p:spPr bwMode="gray">
            <a:xfrm flipV="1">
              <a:off x="7032943"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2" name="btfpColumnIndicator858208">
              <a:extLst>
                <a:ext uri="{FF2B5EF4-FFF2-40B4-BE49-F238E27FC236}">
                  <a16:creationId xmlns:a16="http://schemas.microsoft.com/office/drawing/2014/main" id="{F80CD013-A2B6-BDEE-8FF4-FE80117C94A4}"/>
                </a:ext>
              </a:extLst>
            </p:cNvPr>
            <p:cNvCxnSpPr/>
            <p:nvPr/>
          </p:nvCxnSpPr>
          <p:spPr bwMode="gray">
            <a:xfrm flipV="1">
              <a:off x="515905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8" name="btfpColumnGapBlocker862463">
              <a:extLst>
                <a:ext uri="{FF2B5EF4-FFF2-40B4-BE49-F238E27FC236}">
                  <a16:creationId xmlns:a16="http://schemas.microsoft.com/office/drawing/2014/main" id="{6FD3DE36-74BD-BC03-8326-868367273902}"/>
                </a:ext>
              </a:extLst>
            </p:cNvPr>
            <p:cNvSpPr/>
            <p:nvPr/>
          </p:nvSpPr>
          <p:spPr bwMode="gray">
            <a:xfrm>
              <a:off x="2204085"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66" name="btfpColumnIndicator822542">
              <a:extLst>
                <a:ext uri="{FF2B5EF4-FFF2-40B4-BE49-F238E27FC236}">
                  <a16:creationId xmlns:a16="http://schemas.microsoft.com/office/drawing/2014/main" id="{6D93CAAD-4935-3DE3-72B8-6F2A0D482707}"/>
                </a:ext>
              </a:extLst>
            </p:cNvPr>
            <p:cNvCxnSpPr/>
            <p:nvPr/>
          </p:nvCxnSpPr>
          <p:spPr bwMode="gray">
            <a:xfrm flipV="1">
              <a:off x="461851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4" name="btfpColumnIndicator757846">
              <a:extLst>
                <a:ext uri="{FF2B5EF4-FFF2-40B4-BE49-F238E27FC236}">
                  <a16:creationId xmlns:a16="http://schemas.microsoft.com/office/drawing/2014/main" id="{96A5B701-5ADF-F025-1BC0-1B45122131EF}"/>
                </a:ext>
              </a:extLst>
            </p:cNvPr>
            <p:cNvCxnSpPr/>
            <p:nvPr/>
          </p:nvCxnSpPr>
          <p:spPr bwMode="gray">
            <a:xfrm flipV="1">
              <a:off x="2744629"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62" name="btfpColumnGapBlocker721586">
              <a:extLst>
                <a:ext uri="{FF2B5EF4-FFF2-40B4-BE49-F238E27FC236}">
                  <a16:creationId xmlns:a16="http://schemas.microsoft.com/office/drawing/2014/main" id="{B224B2C0-DDC7-A3CE-B1B7-9D938C4511A7}"/>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60" name="btfpColumnIndicator587253">
              <a:extLst>
                <a:ext uri="{FF2B5EF4-FFF2-40B4-BE49-F238E27FC236}">
                  <a16:creationId xmlns:a16="http://schemas.microsoft.com/office/drawing/2014/main" id="{02BA7B60-1AD8-C751-5D55-BAB8013F0C68}"/>
                </a:ext>
              </a:extLst>
            </p:cNvPr>
            <p:cNvCxnSpPr/>
            <p:nvPr/>
          </p:nvCxnSpPr>
          <p:spPr bwMode="gray">
            <a:xfrm flipV="1">
              <a:off x="2204085"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5" name="btfpColumnIndicator722943">
              <a:extLst>
                <a:ext uri="{FF2B5EF4-FFF2-40B4-BE49-F238E27FC236}">
                  <a16:creationId xmlns:a16="http://schemas.microsoft.com/office/drawing/2014/main" id="{9CC14666-4C53-8156-29E0-ACE698BAA23F}"/>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4C023FF-3F9E-1D7E-1BEF-005BA2E9158C}"/>
              </a:ext>
            </a:extLst>
          </p:cNvPr>
          <p:cNvSpPr>
            <a:spLocks noGrp="1"/>
          </p:cNvSpPr>
          <p:nvPr>
            <p:ph type="title"/>
          </p:nvPr>
        </p:nvSpPr>
        <p:spPr/>
        <p:txBody>
          <a:bodyPr vert="horz"/>
          <a:lstStyle/>
          <a:p>
            <a:r>
              <a:rPr lang="en-US" b="1">
                <a:solidFill>
                  <a:srgbClr val="000000"/>
                </a:solidFill>
              </a:rPr>
              <a:t>Competitive environment | </a:t>
            </a:r>
            <a:r>
              <a:rPr lang="en-US">
                <a:solidFill>
                  <a:srgbClr val="000000"/>
                </a:solidFill>
              </a:rPr>
              <a:t>It is likely to shift, and include new-to-world, AI-native competition as well as emboldened adjacent competitors that outexecute on AI</a:t>
            </a:r>
          </a:p>
        </p:txBody>
      </p:sp>
      <p:sp>
        <p:nvSpPr>
          <p:cNvPr id="41" name="Rectangle 40">
            <a:extLst>
              <a:ext uri="{FF2B5EF4-FFF2-40B4-BE49-F238E27FC236}">
                <a16:creationId xmlns:a16="http://schemas.microsoft.com/office/drawing/2014/main" id="{22E0C13B-9A82-4137-5DEC-98117792B1DC}"/>
              </a:ext>
            </a:extLst>
          </p:cNvPr>
          <p:cNvSpPr/>
          <p:nvPr/>
        </p:nvSpPr>
        <p:spPr bwMode="gray">
          <a:xfrm>
            <a:off x="371999" y="2756133"/>
            <a:ext cx="11448002" cy="3675706"/>
          </a:xfrm>
          <a:prstGeom prst="rect">
            <a:avLst/>
          </a:prstGeom>
          <a:solidFill>
            <a:schemeClr val="accent1">
              <a:lumMod val="20000"/>
              <a:lumOff val="80000"/>
            </a:schemeClr>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accent2"/>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42" name="Rectangle 41">
            <a:extLst>
              <a:ext uri="{FF2B5EF4-FFF2-40B4-BE49-F238E27FC236}">
                <a16:creationId xmlns:a16="http://schemas.microsoft.com/office/drawing/2014/main" id="{72CB0714-6876-8C72-F67D-B5DC8B54DDA3}"/>
              </a:ext>
            </a:extLst>
          </p:cNvPr>
          <p:cNvSpPr/>
          <p:nvPr/>
        </p:nvSpPr>
        <p:spPr bwMode="gray">
          <a:xfrm>
            <a:off x="371999" y="1885446"/>
            <a:ext cx="11448000" cy="1659452"/>
          </a:xfrm>
          <a:prstGeom prst="rect">
            <a:avLst/>
          </a:prstGeom>
          <a:gradFill flip="none" rotWithShape="1">
            <a:gsLst>
              <a:gs pos="85000">
                <a:srgbClr val="973B74"/>
              </a:gs>
              <a:gs pos="50000">
                <a:srgbClr val="46647B"/>
              </a:gs>
              <a:gs pos="15000">
                <a:srgbClr val="858585"/>
              </a:gs>
            </a:gsLst>
            <a:lin ang="1200000" scaled="0"/>
            <a:tileRect/>
          </a:gra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2000">
              <a:solidFill>
                <a:schemeClr val="tx1"/>
              </a:solidFill>
            </a:endParaRPr>
          </a:p>
        </p:txBody>
      </p:sp>
      <p:sp>
        <p:nvSpPr>
          <p:cNvPr id="52" name="btfpColumnHeaderBoxText325363">
            <a:extLst>
              <a:ext uri="{FF2B5EF4-FFF2-40B4-BE49-F238E27FC236}">
                <a16:creationId xmlns:a16="http://schemas.microsoft.com/office/drawing/2014/main" id="{4A1E82A9-38B7-CC11-08DB-DBFCABA90395}"/>
              </a:ext>
            </a:extLst>
          </p:cNvPr>
          <p:cNvSpPr txBox="1"/>
          <p:nvPr>
            <p:custDataLst>
              <p:tags r:id="rId3"/>
            </p:custDataLst>
          </p:nvPr>
        </p:nvSpPr>
        <p:spPr bwMode="gray">
          <a:xfrm>
            <a:off x="551110" y="1450887"/>
            <a:ext cx="508931" cy="317264"/>
          </a:xfrm>
          <a:prstGeom prst="rect">
            <a:avLst/>
          </a:prstGeom>
          <a:noFill/>
          <a:extLst>
            <a:ext uri="{909E8E84-426E-40DD-AFC4-6F175D3DCCD1}">
              <a14:hiddenFill xmlns:a14="http://schemas.microsoft.com/office/drawing/2010/main">
                <a:solidFill>
                  <a:srgbClr val="FFFFFF"/>
                </a:solidFill>
              </a14:hiddenFill>
            </a:ext>
          </a:extLst>
        </p:spPr>
        <p:txBody>
          <a:bodyPr vert="horz" wrap="none" lIns="36000" tIns="36000" rIns="36000" bIns="36000" rtlCol="0" anchor="ctr">
            <a:noAutofit/>
          </a:bodyPr>
          <a:lstStyle>
            <a:defPPr>
              <a:defRPr lang="en-US"/>
            </a:defPPr>
            <a:lvl1pPr marL="0" indent="0">
              <a:spcBef>
                <a:spcPct val="0"/>
              </a:spcBef>
              <a:buNone/>
              <a:defRPr sz="900" b="1" cap="all" spc="225">
                <a:latin typeface="+mj-lt"/>
              </a:defRPr>
            </a:lvl1pPr>
          </a:lstStyle>
          <a:p>
            <a:r>
              <a:rPr lang="en-US" sz="1050" b="0">
                <a:solidFill>
                  <a:srgbClr val="000000"/>
                </a:solidFill>
              </a:rPr>
              <a:t>SPECIALIZED</a:t>
            </a:r>
          </a:p>
        </p:txBody>
      </p:sp>
      <p:sp>
        <p:nvSpPr>
          <p:cNvPr id="53" name="btfpColumnHeaderBoxText325363">
            <a:extLst>
              <a:ext uri="{FF2B5EF4-FFF2-40B4-BE49-F238E27FC236}">
                <a16:creationId xmlns:a16="http://schemas.microsoft.com/office/drawing/2014/main" id="{52E7F610-F78B-38EB-687D-EE2CC835E45F}"/>
              </a:ext>
            </a:extLst>
          </p:cNvPr>
          <p:cNvSpPr txBox="1"/>
          <p:nvPr>
            <p:custDataLst>
              <p:tags r:id="rId4"/>
            </p:custDataLst>
          </p:nvPr>
        </p:nvSpPr>
        <p:spPr bwMode="gray">
          <a:xfrm>
            <a:off x="11064994" y="1450887"/>
            <a:ext cx="566038" cy="317264"/>
          </a:xfrm>
          <a:prstGeom prst="rect">
            <a:avLst/>
          </a:prstGeom>
          <a:noFill/>
          <a:extLst>
            <a:ext uri="{909E8E84-426E-40DD-AFC4-6F175D3DCCD1}">
              <a14:hiddenFill xmlns:a14="http://schemas.microsoft.com/office/drawing/2010/main">
                <a:solidFill>
                  <a:srgbClr val="FFFFFF"/>
                </a:solidFill>
              </a14:hiddenFill>
            </a:ext>
          </a:extLst>
        </p:spPr>
        <p:txBody>
          <a:bodyPr vert="horz" wrap="none" lIns="36000" tIns="36000" rIns="36000" bIns="36000" rtlCol="0" anchor="ctr">
            <a:noAutofit/>
          </a:bodyPr>
          <a:lstStyle/>
          <a:p>
            <a:pPr marL="0" indent="0" algn="r">
              <a:spcBef>
                <a:spcPct val="0"/>
              </a:spcBef>
              <a:buNone/>
            </a:pPr>
            <a:r>
              <a:rPr lang="en-US" sz="1050" cap="all" spc="225">
                <a:solidFill>
                  <a:srgbClr val="000000"/>
                </a:solidFill>
                <a:latin typeface="+mj-lt"/>
              </a:rPr>
              <a:t>agentic ai</a:t>
            </a:r>
          </a:p>
        </p:txBody>
      </p:sp>
      <p:cxnSp>
        <p:nvCxnSpPr>
          <p:cNvPr id="67" name="Straight Arrow Connector 66">
            <a:extLst>
              <a:ext uri="{FF2B5EF4-FFF2-40B4-BE49-F238E27FC236}">
                <a16:creationId xmlns:a16="http://schemas.microsoft.com/office/drawing/2014/main" id="{A12BCBD6-5FE2-3F8D-49D6-CBBC278FD4AE}"/>
              </a:ext>
            </a:extLst>
          </p:cNvPr>
          <p:cNvCxnSpPr>
            <a:cxnSpLocks/>
          </p:cNvCxnSpPr>
          <p:nvPr/>
        </p:nvCxnSpPr>
        <p:spPr bwMode="gray">
          <a:xfrm>
            <a:off x="372000" y="1732411"/>
            <a:ext cx="11448000" cy="0"/>
          </a:xfrm>
          <a:prstGeom prst="straightConnector1">
            <a:avLst/>
          </a:prstGeom>
          <a:ln w="38100" cap="rnd">
            <a:gradFill flip="none" rotWithShape="1">
              <a:gsLst>
                <a:gs pos="15000">
                  <a:srgbClr val="858585"/>
                </a:gs>
                <a:gs pos="50000">
                  <a:schemeClr val="accent4"/>
                </a:gs>
                <a:gs pos="85000">
                  <a:schemeClr val="accent6"/>
                </a:gs>
              </a:gsLst>
              <a:lin ang="0" scaled="1"/>
              <a:tileRect/>
            </a:gradFill>
            <a:round/>
            <a:headEnd type="triangle" w="med" len="lg"/>
            <a:tailEnd type="arrow" w="sm" len="sm"/>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C6DBE543-3132-96A1-FED0-D27C5E1E0E94}"/>
              </a:ext>
            </a:extLst>
          </p:cNvPr>
          <p:cNvSpPr/>
          <p:nvPr>
            <p:custDataLst>
              <p:tags r:id="rId5"/>
            </p:custDataLst>
          </p:nvPr>
        </p:nvSpPr>
        <p:spPr bwMode="gray">
          <a:xfrm>
            <a:off x="345418" y="1191508"/>
            <a:ext cx="3469498" cy="257369"/>
          </a:xfrm>
          <a:prstGeom prst="rect">
            <a:avLst/>
          </a:prstGeom>
          <a:no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defPPr>
              <a:defRPr lang="en-US"/>
            </a:defPPr>
            <a:lvl1pPr marL="177800" indent="-177800" algn="l" defTabSz="711200" rtl="0" eaLnBrk="1" latinLnBrk="0" hangingPunct="1">
              <a:spcBef>
                <a:spcPts val="1200"/>
              </a:spcBef>
              <a:buChar char="•"/>
              <a:defRPr sz="1600" kern="1200">
                <a:solidFill>
                  <a:srgbClr val="FFFFFF"/>
                </a:solidFill>
                <a:latin typeface="Arial"/>
                <a:ea typeface="+mn-ea"/>
                <a:cs typeface="+mn-cs"/>
              </a:defRPr>
            </a:lvl1pPr>
            <a:lvl2pPr marL="355600" indent="-177800" algn="l" defTabSz="711200" rtl="0" eaLnBrk="1" latinLnBrk="0" hangingPunct="1">
              <a:spcBef>
                <a:spcPts val="600"/>
              </a:spcBef>
              <a:buChar char="–"/>
              <a:defRPr sz="1400" kern="1200">
                <a:solidFill>
                  <a:srgbClr val="FFFFFF"/>
                </a:solidFill>
                <a:latin typeface="Arial"/>
                <a:ea typeface="+mn-ea"/>
                <a:cs typeface="+mn-cs"/>
              </a:defRPr>
            </a:lvl2pPr>
            <a:lvl3pPr marL="533400" indent="-177800" algn="l" defTabSz="711200" rtl="0" eaLnBrk="1" latinLnBrk="0" hangingPunct="1">
              <a:spcBef>
                <a:spcPts val="600"/>
              </a:spcBef>
              <a:buChar char="&gt;"/>
              <a:defRPr sz="1400" kern="1200">
                <a:solidFill>
                  <a:srgbClr val="FFFFFF"/>
                </a:solidFill>
                <a:latin typeface="Arial"/>
                <a:ea typeface="+mn-ea"/>
                <a:cs typeface="+mn-cs"/>
              </a:defRPr>
            </a:lvl3pPr>
            <a:lvl4pPr marL="711200" indent="-177800" algn="l" defTabSz="711200" rtl="0" eaLnBrk="1" latinLnBrk="0" hangingPunct="1">
              <a:spcBef>
                <a:spcPts val="600"/>
              </a:spcBef>
              <a:buChar char="–"/>
              <a:defRPr sz="1400" kern="1200">
                <a:solidFill>
                  <a:srgbClr val="FFFFFF"/>
                </a:solidFill>
                <a:latin typeface="Arial"/>
                <a:ea typeface="+mn-ea"/>
                <a:cs typeface="+mn-cs"/>
              </a:defRPr>
            </a:lvl4pPr>
            <a:lvl5pPr marL="889000" indent="-177800" algn="l" defTabSz="711200" rtl="0" eaLnBrk="1" latinLnBrk="0" hangingPunct="1">
              <a:spcBef>
                <a:spcPts val="600"/>
              </a:spcBef>
              <a:buChar char="&gt;"/>
              <a:defRPr sz="1400" kern="1200">
                <a:solidFill>
                  <a:srgbClr val="FFFFFF"/>
                </a:solidFill>
                <a:latin typeface="Arial"/>
                <a:ea typeface="+mn-ea"/>
                <a:cs typeface="+mn-cs"/>
              </a:defRPr>
            </a:lvl5pPr>
            <a:lvl6pPr marL="1066800" indent="-177800" algn="l" defTabSz="711200" rtl="0" eaLnBrk="1" latinLnBrk="0" hangingPunct="1">
              <a:defRPr sz="1400" kern="1200">
                <a:solidFill>
                  <a:srgbClr val="FFFFFF"/>
                </a:solidFill>
                <a:latin typeface="Arial"/>
                <a:ea typeface="+mn-ea"/>
                <a:cs typeface="+mn-cs"/>
              </a:defRPr>
            </a:lvl6pPr>
            <a:lvl7pPr marL="1244600" indent="-177800" algn="l" defTabSz="711200" rtl="0" eaLnBrk="1" latinLnBrk="0" hangingPunct="1">
              <a:defRPr sz="1400" kern="1200">
                <a:solidFill>
                  <a:srgbClr val="FFFFFF"/>
                </a:solidFill>
                <a:latin typeface="Arial"/>
                <a:ea typeface="+mn-ea"/>
                <a:cs typeface="+mn-cs"/>
              </a:defRPr>
            </a:lvl7pPr>
            <a:lvl8pPr marL="1422400" indent="-177800" algn="l" defTabSz="711200" rtl="0" eaLnBrk="1" latinLnBrk="0" hangingPunct="1">
              <a:defRPr sz="1400" kern="1200">
                <a:solidFill>
                  <a:srgbClr val="FFFFFF"/>
                </a:solidFill>
                <a:latin typeface="Arial"/>
                <a:ea typeface="+mn-ea"/>
                <a:cs typeface="+mn-cs"/>
              </a:defRPr>
            </a:lvl8pPr>
            <a:lvl9pPr marL="1600200" indent="-177800" algn="l" defTabSz="711200" rtl="0" eaLnBrk="1" latinLnBrk="0" hangingPunct="1">
              <a:defRPr sz="1400" kern="1200">
                <a:solidFill>
                  <a:srgbClr val="FFFFFF"/>
                </a:solidFill>
                <a:latin typeface="Arial"/>
                <a:ea typeface="+mn-ea"/>
                <a:cs typeface="+mn-cs"/>
              </a:defRPr>
            </a:lvl9pPr>
          </a:lstStyle>
          <a:p>
            <a:pPr marL="0" indent="0">
              <a:buNone/>
            </a:pPr>
            <a:r>
              <a:rPr lang="en-US" sz="1200" b="1" spc="300">
                <a:solidFill>
                  <a:srgbClr val="000000"/>
                </a:solidFill>
                <a:latin typeface="+mn-lt"/>
              </a:rPr>
              <a:t>COMPETITIVE ENVIRONMENT</a:t>
            </a:r>
          </a:p>
        </p:txBody>
      </p:sp>
      <p:cxnSp>
        <p:nvCxnSpPr>
          <p:cNvPr id="69" name="Straight Connector 68">
            <a:extLst>
              <a:ext uri="{FF2B5EF4-FFF2-40B4-BE49-F238E27FC236}">
                <a16:creationId xmlns:a16="http://schemas.microsoft.com/office/drawing/2014/main" id="{69DA42D1-D888-C5CE-F595-E3E24DA9104C}"/>
              </a:ext>
              <a:ext uri="{C183D7F6-B498-43B3-948B-1728B52AA6E4}">
                <adec:decorative xmlns:adec="http://schemas.microsoft.com/office/drawing/2017/decorative" val="1"/>
              </a:ext>
            </a:extLst>
          </p:cNvPr>
          <p:cNvCxnSpPr>
            <a:cxnSpLocks/>
          </p:cNvCxnSpPr>
          <p:nvPr/>
        </p:nvCxnSpPr>
        <p:spPr bwMode="gray">
          <a:xfrm>
            <a:off x="2625959" y="3605527"/>
            <a:ext cx="0" cy="2762811"/>
          </a:xfrm>
          <a:prstGeom prst="line">
            <a:avLst/>
          </a:prstGeom>
          <a:ln w="9525" cap="flat" cmpd="sng" algn="ctr">
            <a:solidFill>
              <a:schemeClr val="accent2"/>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6A4FD5A-6F0F-3E05-4F41-54F78C1DD08B}"/>
              </a:ext>
              <a:ext uri="{C183D7F6-B498-43B3-948B-1728B52AA6E4}">
                <adec:decorative xmlns:adec="http://schemas.microsoft.com/office/drawing/2017/decorative" val="1"/>
              </a:ext>
            </a:extLst>
          </p:cNvPr>
          <p:cNvCxnSpPr>
            <a:cxnSpLocks/>
          </p:cNvCxnSpPr>
          <p:nvPr/>
        </p:nvCxnSpPr>
        <p:spPr bwMode="gray">
          <a:xfrm>
            <a:off x="2625959" y="2078449"/>
            <a:ext cx="0" cy="1233994"/>
          </a:xfrm>
          <a:prstGeom prst="line">
            <a:avLst/>
          </a:prstGeom>
          <a:ln w="9525" cap="flat" cmpd="sng" algn="ctr">
            <a:solidFill>
              <a:srgbClr val="FFFFFF"/>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C11F1E0-52D5-07CC-6148-640E447BEF56}"/>
              </a:ext>
              <a:ext uri="{C183D7F6-B498-43B3-948B-1728B52AA6E4}">
                <adec:decorative xmlns:adec="http://schemas.microsoft.com/office/drawing/2017/decorative" val="1"/>
              </a:ext>
            </a:extLst>
          </p:cNvPr>
          <p:cNvCxnSpPr>
            <a:cxnSpLocks/>
          </p:cNvCxnSpPr>
          <p:nvPr/>
        </p:nvCxnSpPr>
        <p:spPr bwMode="gray">
          <a:xfrm>
            <a:off x="9566039" y="2078449"/>
            <a:ext cx="0" cy="1233994"/>
          </a:xfrm>
          <a:prstGeom prst="line">
            <a:avLst/>
          </a:prstGeom>
          <a:ln w="9525" cap="flat" cmpd="sng" algn="ctr">
            <a:solidFill>
              <a:srgbClr val="FFFFFF"/>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5" name="btfpColumnHeaderBoxText325363">
            <a:extLst>
              <a:ext uri="{FF2B5EF4-FFF2-40B4-BE49-F238E27FC236}">
                <a16:creationId xmlns:a16="http://schemas.microsoft.com/office/drawing/2014/main" id="{2C4CAF1C-A7DE-9A7C-C7C1-38E10CF4E073}"/>
              </a:ext>
            </a:extLst>
          </p:cNvPr>
          <p:cNvSpPr txBox="1"/>
          <p:nvPr>
            <p:custDataLst>
              <p:tags r:id="rId6"/>
            </p:custDataLst>
          </p:nvPr>
        </p:nvSpPr>
        <p:spPr bwMode="gray">
          <a:xfrm>
            <a:off x="5812980" y="1450887"/>
            <a:ext cx="566038" cy="317264"/>
          </a:xfrm>
          <a:prstGeom prst="rect">
            <a:avLst/>
          </a:prstGeom>
          <a:noFill/>
          <a:extLst>
            <a:ext uri="{909E8E84-426E-40DD-AFC4-6F175D3DCCD1}">
              <a14:hiddenFill xmlns:a14="http://schemas.microsoft.com/office/drawing/2010/main">
                <a:solidFill>
                  <a:srgbClr val="FFFFFF"/>
                </a:solidFill>
              </a14:hiddenFill>
            </a:ext>
          </a:extLst>
        </p:spPr>
        <p:txBody>
          <a:bodyPr vert="horz" wrap="none" lIns="36000" tIns="36000" rIns="36000" bIns="36000" rtlCol="0" anchor="ctr">
            <a:noAutofit/>
          </a:bodyPr>
          <a:lstStyle/>
          <a:p>
            <a:pPr marL="0" indent="0" algn="ctr">
              <a:spcBef>
                <a:spcPct val="0"/>
              </a:spcBef>
              <a:buNone/>
            </a:pPr>
            <a:r>
              <a:rPr lang="en-US" sz="1050" cap="all" spc="225">
                <a:solidFill>
                  <a:srgbClr val="000000"/>
                </a:solidFill>
                <a:latin typeface="+mj-lt"/>
              </a:rPr>
              <a:t>AI-NATIVE</a:t>
            </a:r>
          </a:p>
        </p:txBody>
      </p:sp>
      <p:cxnSp>
        <p:nvCxnSpPr>
          <p:cNvPr id="76" name="Straight Connector 75">
            <a:extLst>
              <a:ext uri="{FF2B5EF4-FFF2-40B4-BE49-F238E27FC236}">
                <a16:creationId xmlns:a16="http://schemas.microsoft.com/office/drawing/2014/main" id="{4D29EC57-4939-FFB8-BAAE-C6CA1F720154}"/>
              </a:ext>
              <a:ext uri="{C183D7F6-B498-43B3-948B-1728B52AA6E4}">
                <adec:decorative xmlns:adec="http://schemas.microsoft.com/office/drawing/2017/decorative" val="1"/>
              </a:ext>
            </a:extLst>
          </p:cNvPr>
          <p:cNvCxnSpPr>
            <a:cxnSpLocks/>
          </p:cNvCxnSpPr>
          <p:nvPr/>
        </p:nvCxnSpPr>
        <p:spPr bwMode="gray">
          <a:xfrm>
            <a:off x="7252679" y="2078449"/>
            <a:ext cx="0" cy="1233994"/>
          </a:xfrm>
          <a:prstGeom prst="line">
            <a:avLst/>
          </a:prstGeom>
          <a:ln w="9525" cap="flat" cmpd="sng" algn="ctr">
            <a:solidFill>
              <a:srgbClr val="FFFFFF"/>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0286B3C-C9EE-D567-222C-F51C72A82BEA}"/>
              </a:ext>
              <a:ext uri="{C183D7F6-B498-43B3-948B-1728B52AA6E4}">
                <adec:decorative xmlns:adec="http://schemas.microsoft.com/office/drawing/2017/decorative" val="1"/>
              </a:ext>
            </a:extLst>
          </p:cNvPr>
          <p:cNvCxnSpPr>
            <a:cxnSpLocks/>
          </p:cNvCxnSpPr>
          <p:nvPr/>
        </p:nvCxnSpPr>
        <p:spPr bwMode="gray">
          <a:xfrm>
            <a:off x="4939319" y="2078449"/>
            <a:ext cx="0" cy="1233994"/>
          </a:xfrm>
          <a:prstGeom prst="line">
            <a:avLst/>
          </a:prstGeom>
          <a:ln w="9525" cap="flat" cmpd="sng" algn="ctr">
            <a:solidFill>
              <a:srgbClr val="FFFFFF"/>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nvGrpSpPr>
          <p:cNvPr id="266" name="Group 265">
            <a:extLst>
              <a:ext uri="{FF2B5EF4-FFF2-40B4-BE49-F238E27FC236}">
                <a16:creationId xmlns:a16="http://schemas.microsoft.com/office/drawing/2014/main" id="{15F6AFF4-80DD-1586-1E5F-6C42FB235E81}"/>
              </a:ext>
            </a:extLst>
          </p:cNvPr>
          <p:cNvGrpSpPr/>
          <p:nvPr/>
        </p:nvGrpSpPr>
        <p:grpSpPr>
          <a:xfrm>
            <a:off x="9625439" y="1983636"/>
            <a:ext cx="2194560" cy="1501544"/>
            <a:chOff x="9625439" y="2073860"/>
            <a:chExt cx="2194560" cy="1501544"/>
          </a:xfrm>
        </p:grpSpPr>
        <p:sp>
          <p:nvSpPr>
            <p:cNvPr id="44" name="Rectangle 43">
              <a:extLst>
                <a:ext uri="{FF2B5EF4-FFF2-40B4-BE49-F238E27FC236}">
                  <a16:creationId xmlns:a16="http://schemas.microsoft.com/office/drawing/2014/main" id="{3F6ABEB3-EC92-F0E3-A45D-9BEEE10C7C63}"/>
                </a:ext>
              </a:extLst>
            </p:cNvPr>
            <p:cNvSpPr/>
            <p:nvPr/>
          </p:nvSpPr>
          <p:spPr bwMode="gray">
            <a:xfrm>
              <a:off x="9625439" y="2073860"/>
              <a:ext cx="2194560" cy="463523"/>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spcBef>
                  <a:spcPts val="0"/>
                </a:spcBef>
                <a:buNone/>
              </a:pPr>
              <a:r>
                <a:rPr lang="en-US" sz="1400" b="1" spc="300">
                  <a:solidFill>
                    <a:srgbClr val="FFFFFF"/>
                  </a:solidFill>
                </a:rPr>
                <a:t>AGENTIC AI SOLUTIONS</a:t>
              </a:r>
            </a:p>
          </p:txBody>
        </p:sp>
        <p:grpSp>
          <p:nvGrpSpPr>
            <p:cNvPr id="216" name="btfpIcon878089">
              <a:extLst>
                <a:ext uri="{FF2B5EF4-FFF2-40B4-BE49-F238E27FC236}">
                  <a16:creationId xmlns:a16="http://schemas.microsoft.com/office/drawing/2014/main" id="{14E7107F-04EA-0EC4-8179-64C28D68759D}"/>
                </a:ext>
              </a:extLst>
            </p:cNvPr>
            <p:cNvGrpSpPr>
              <a:grpSpLocks noChangeAspect="1"/>
            </p:cNvGrpSpPr>
            <p:nvPr>
              <p:custDataLst>
                <p:tags r:id="rId13"/>
              </p:custDataLst>
            </p:nvPr>
          </p:nvGrpSpPr>
          <p:grpSpPr>
            <a:xfrm>
              <a:off x="10182175" y="2494316"/>
              <a:ext cx="1081088" cy="1081088"/>
              <a:chOff x="10255958" y="2520601"/>
              <a:chExt cx="1081088" cy="1081088"/>
            </a:xfrm>
          </p:grpSpPr>
          <p:sp>
            <p:nvSpPr>
              <p:cNvPr id="215" name="btfpIconCircle878089">
                <a:extLst>
                  <a:ext uri="{FF2B5EF4-FFF2-40B4-BE49-F238E27FC236}">
                    <a16:creationId xmlns:a16="http://schemas.microsoft.com/office/drawing/2014/main" id="{71B34D83-B940-2390-1578-279E037714BB}"/>
                  </a:ext>
                </a:extLst>
              </p:cNvPr>
              <p:cNvSpPr>
                <a:spLocks/>
              </p:cNvSpPr>
              <p:nvPr/>
            </p:nvSpPr>
            <p:spPr bwMode="gray">
              <a:xfrm>
                <a:off x="10255958" y="2520601"/>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214" name="btfpIconLines878089">
                <a:extLst>
                  <a:ext uri="{FF2B5EF4-FFF2-40B4-BE49-F238E27FC236}">
                    <a16:creationId xmlns:a16="http://schemas.microsoft.com/office/drawing/2014/main" id="{50B2CE57-FD64-6828-D7CF-44668DBB26C5}"/>
                  </a:ext>
                </a:extLst>
              </p:cNvPr>
              <p:cNvPicPr>
                <a:picLocks/>
              </p:cNvPicPr>
              <p:nvPr/>
            </p:nvPicPr>
            <p:blipFill>
              <a:blip r:embed="rId18"/>
              <a:stretch>
                <a:fillRect/>
              </a:stretch>
            </p:blipFill>
            <p:spPr>
              <a:xfrm>
                <a:off x="10288004" y="2552647"/>
                <a:ext cx="1016996" cy="1016996"/>
              </a:xfrm>
              <a:prstGeom prst="rect">
                <a:avLst/>
              </a:prstGeom>
            </p:spPr>
          </p:pic>
        </p:grpSp>
      </p:grpSp>
      <p:grpSp>
        <p:nvGrpSpPr>
          <p:cNvPr id="265" name="Group 264">
            <a:extLst>
              <a:ext uri="{FF2B5EF4-FFF2-40B4-BE49-F238E27FC236}">
                <a16:creationId xmlns:a16="http://schemas.microsoft.com/office/drawing/2014/main" id="{E6D8BB09-0DE3-6F24-E38B-92C60D634D18}"/>
              </a:ext>
            </a:extLst>
          </p:cNvPr>
          <p:cNvGrpSpPr/>
          <p:nvPr/>
        </p:nvGrpSpPr>
        <p:grpSpPr>
          <a:xfrm>
            <a:off x="7312079" y="1983636"/>
            <a:ext cx="2194560" cy="1445364"/>
            <a:chOff x="7582170" y="2073860"/>
            <a:chExt cx="2194560" cy="1445364"/>
          </a:xfrm>
        </p:grpSpPr>
        <p:sp>
          <p:nvSpPr>
            <p:cNvPr id="74" name="Rectangle 73">
              <a:extLst>
                <a:ext uri="{FF2B5EF4-FFF2-40B4-BE49-F238E27FC236}">
                  <a16:creationId xmlns:a16="http://schemas.microsoft.com/office/drawing/2014/main" id="{32505498-8A00-4A58-E380-E8D9EDBC30B1}"/>
                </a:ext>
              </a:extLst>
            </p:cNvPr>
            <p:cNvSpPr/>
            <p:nvPr/>
          </p:nvSpPr>
          <p:spPr bwMode="gray">
            <a:xfrm>
              <a:off x="7582170" y="2073860"/>
              <a:ext cx="2194560" cy="463523"/>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spcBef>
                  <a:spcPts val="0"/>
                </a:spcBef>
                <a:buNone/>
              </a:pPr>
              <a:r>
                <a:rPr lang="en-US" sz="1400" b="1" spc="300">
                  <a:solidFill>
                    <a:srgbClr val="FFFFFF"/>
                  </a:solidFill>
                </a:rPr>
                <a:t>MODULAR APPLICATIONS</a:t>
              </a:r>
            </a:p>
          </p:txBody>
        </p:sp>
        <p:sp>
          <p:nvSpPr>
            <p:cNvPr id="220" name="btfpIconCircle361950">
              <a:extLst>
                <a:ext uri="{FF2B5EF4-FFF2-40B4-BE49-F238E27FC236}">
                  <a16:creationId xmlns:a16="http://schemas.microsoft.com/office/drawing/2014/main" id="{4BA184A9-E65B-2D94-AC79-939CDE395E7A}"/>
                </a:ext>
              </a:extLst>
            </p:cNvPr>
            <p:cNvSpPr>
              <a:spLocks/>
            </p:cNvSpPr>
            <p:nvPr/>
          </p:nvSpPr>
          <p:spPr bwMode="gray">
            <a:xfrm>
              <a:off x="8195087" y="2550497"/>
              <a:ext cx="968727" cy="968727"/>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grpSp>
      <p:grpSp>
        <p:nvGrpSpPr>
          <p:cNvPr id="264" name="Group 263">
            <a:extLst>
              <a:ext uri="{FF2B5EF4-FFF2-40B4-BE49-F238E27FC236}">
                <a16:creationId xmlns:a16="http://schemas.microsoft.com/office/drawing/2014/main" id="{CFB8E012-58A0-3F31-ED3F-E2669174A2B3}"/>
              </a:ext>
            </a:extLst>
          </p:cNvPr>
          <p:cNvGrpSpPr/>
          <p:nvPr/>
        </p:nvGrpSpPr>
        <p:grpSpPr>
          <a:xfrm>
            <a:off x="4998719" y="1983636"/>
            <a:ext cx="2194560" cy="1421327"/>
            <a:chOff x="5160567" y="2073860"/>
            <a:chExt cx="2194560" cy="1421327"/>
          </a:xfrm>
        </p:grpSpPr>
        <p:sp>
          <p:nvSpPr>
            <p:cNvPr id="43" name="Rectangle 42">
              <a:extLst>
                <a:ext uri="{FF2B5EF4-FFF2-40B4-BE49-F238E27FC236}">
                  <a16:creationId xmlns:a16="http://schemas.microsoft.com/office/drawing/2014/main" id="{A0FD0A0F-3200-8591-523C-3EAD16711949}"/>
                </a:ext>
              </a:extLst>
            </p:cNvPr>
            <p:cNvSpPr/>
            <p:nvPr/>
          </p:nvSpPr>
          <p:spPr bwMode="gray">
            <a:xfrm>
              <a:off x="5160567" y="2073860"/>
              <a:ext cx="2194560" cy="463523"/>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spcBef>
                  <a:spcPts val="0"/>
                </a:spcBef>
                <a:buNone/>
              </a:pPr>
              <a:r>
                <a:rPr lang="en-US" sz="1400" b="1" spc="300">
                  <a:solidFill>
                    <a:srgbClr val="FFFFFF"/>
                  </a:solidFill>
                </a:rPr>
                <a:t>AI-NATIVE PLATFORMS</a:t>
              </a:r>
            </a:p>
          </p:txBody>
        </p:sp>
        <p:grpSp>
          <p:nvGrpSpPr>
            <p:cNvPr id="226" name="btfpIcon500364">
              <a:extLst>
                <a:ext uri="{FF2B5EF4-FFF2-40B4-BE49-F238E27FC236}">
                  <a16:creationId xmlns:a16="http://schemas.microsoft.com/office/drawing/2014/main" id="{5EB40AEB-C1AB-7916-CBF1-5595F7E6EE33}"/>
                </a:ext>
              </a:extLst>
            </p:cNvPr>
            <p:cNvGrpSpPr>
              <a:grpSpLocks noChangeAspect="1"/>
            </p:cNvGrpSpPr>
            <p:nvPr>
              <p:custDataLst>
                <p:tags r:id="rId12"/>
              </p:custDataLst>
            </p:nvPr>
          </p:nvGrpSpPr>
          <p:grpSpPr>
            <a:xfrm>
              <a:off x="5797521" y="2574534"/>
              <a:ext cx="920653" cy="920653"/>
              <a:chOff x="5474359" y="2531527"/>
              <a:chExt cx="1081088" cy="1081088"/>
            </a:xfrm>
          </p:grpSpPr>
          <p:sp>
            <p:nvSpPr>
              <p:cNvPr id="225" name="btfpIconCircle500364">
                <a:extLst>
                  <a:ext uri="{FF2B5EF4-FFF2-40B4-BE49-F238E27FC236}">
                    <a16:creationId xmlns:a16="http://schemas.microsoft.com/office/drawing/2014/main" id="{0B885C68-6592-1F6A-B4D7-A5448E69763A}"/>
                  </a:ext>
                </a:extLst>
              </p:cNvPr>
              <p:cNvSpPr>
                <a:spLocks/>
              </p:cNvSpPr>
              <p:nvPr/>
            </p:nvSpPr>
            <p:spPr bwMode="gray">
              <a:xfrm>
                <a:off x="5474359" y="2531527"/>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224" name="btfpIconLines500364">
                <a:extLst>
                  <a:ext uri="{FF2B5EF4-FFF2-40B4-BE49-F238E27FC236}">
                    <a16:creationId xmlns:a16="http://schemas.microsoft.com/office/drawing/2014/main" id="{9EF15D79-E565-372F-0AEF-ED4F57187429}"/>
                  </a:ext>
                </a:extLst>
              </p:cNvPr>
              <p:cNvPicPr>
                <a:picLocks/>
              </p:cNvPicPr>
              <p:nvPr/>
            </p:nvPicPr>
            <p:blipFill>
              <a:blip r:embed="rId19"/>
              <a:stretch>
                <a:fillRect/>
              </a:stretch>
            </p:blipFill>
            <p:spPr>
              <a:xfrm>
                <a:off x="5474359" y="2531527"/>
                <a:ext cx="1081088" cy="1081088"/>
              </a:xfrm>
              <a:prstGeom prst="rect">
                <a:avLst/>
              </a:prstGeom>
            </p:spPr>
          </p:pic>
        </p:grpSp>
      </p:grpSp>
      <p:grpSp>
        <p:nvGrpSpPr>
          <p:cNvPr id="263" name="Group 262">
            <a:extLst>
              <a:ext uri="{FF2B5EF4-FFF2-40B4-BE49-F238E27FC236}">
                <a16:creationId xmlns:a16="http://schemas.microsoft.com/office/drawing/2014/main" id="{433A6367-6A7A-4B34-976A-6D2385B81274}"/>
              </a:ext>
            </a:extLst>
          </p:cNvPr>
          <p:cNvGrpSpPr/>
          <p:nvPr/>
        </p:nvGrpSpPr>
        <p:grpSpPr>
          <a:xfrm>
            <a:off x="2685359" y="1983636"/>
            <a:ext cx="2194560" cy="1445364"/>
            <a:chOff x="2764595" y="2073860"/>
            <a:chExt cx="2194560" cy="1445364"/>
          </a:xfrm>
        </p:grpSpPr>
        <p:sp>
          <p:nvSpPr>
            <p:cNvPr id="73" name="Rectangle 72">
              <a:extLst>
                <a:ext uri="{FF2B5EF4-FFF2-40B4-BE49-F238E27FC236}">
                  <a16:creationId xmlns:a16="http://schemas.microsoft.com/office/drawing/2014/main" id="{00729906-8B1E-BE26-70A6-0176B2193673}"/>
                </a:ext>
              </a:extLst>
            </p:cNvPr>
            <p:cNvSpPr/>
            <p:nvPr/>
          </p:nvSpPr>
          <p:spPr bwMode="gray">
            <a:xfrm>
              <a:off x="2764595" y="2073860"/>
              <a:ext cx="2194560" cy="463523"/>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spcBef>
                  <a:spcPts val="0"/>
                </a:spcBef>
                <a:buNone/>
              </a:pPr>
              <a:r>
                <a:rPr lang="en-US" sz="1400" b="1" spc="300">
                  <a:solidFill>
                    <a:srgbClr val="FFFFFF"/>
                  </a:solidFill>
                </a:rPr>
                <a:t>NEAR-IN COMPETITORS</a:t>
              </a:r>
            </a:p>
          </p:txBody>
        </p:sp>
        <p:grpSp>
          <p:nvGrpSpPr>
            <p:cNvPr id="256" name="btfpIcon828274">
              <a:extLst>
                <a:ext uri="{FF2B5EF4-FFF2-40B4-BE49-F238E27FC236}">
                  <a16:creationId xmlns:a16="http://schemas.microsoft.com/office/drawing/2014/main" id="{FE5AA6C9-2A7D-DEC6-8747-6F25274BEDD6}"/>
                </a:ext>
              </a:extLst>
            </p:cNvPr>
            <p:cNvGrpSpPr>
              <a:grpSpLocks noChangeAspect="1"/>
            </p:cNvGrpSpPr>
            <p:nvPr>
              <p:custDataLst>
                <p:tags r:id="rId11"/>
              </p:custDataLst>
            </p:nvPr>
          </p:nvGrpSpPr>
          <p:grpSpPr>
            <a:xfrm>
              <a:off x="3377511" y="2550496"/>
              <a:ext cx="968728" cy="968728"/>
              <a:chOff x="3254458" y="2497719"/>
              <a:chExt cx="1081088" cy="1081088"/>
            </a:xfrm>
          </p:grpSpPr>
          <p:sp>
            <p:nvSpPr>
              <p:cNvPr id="255" name="btfpIconCircle828274">
                <a:extLst>
                  <a:ext uri="{FF2B5EF4-FFF2-40B4-BE49-F238E27FC236}">
                    <a16:creationId xmlns:a16="http://schemas.microsoft.com/office/drawing/2014/main" id="{4BE6A57A-A1D1-E278-AD58-12D4E29C7C67}"/>
                  </a:ext>
                </a:extLst>
              </p:cNvPr>
              <p:cNvSpPr>
                <a:spLocks/>
              </p:cNvSpPr>
              <p:nvPr/>
            </p:nvSpPr>
            <p:spPr bwMode="gray">
              <a:xfrm>
                <a:off x="3254458" y="2497719"/>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254" name="btfpIconLines828274">
                <a:extLst>
                  <a:ext uri="{FF2B5EF4-FFF2-40B4-BE49-F238E27FC236}">
                    <a16:creationId xmlns:a16="http://schemas.microsoft.com/office/drawing/2014/main" id="{66FA3C4B-465F-4791-8919-B6DFB9BF1BDF}"/>
                  </a:ext>
                </a:extLst>
              </p:cNvPr>
              <p:cNvPicPr>
                <a:picLocks/>
              </p:cNvPicPr>
              <p:nvPr/>
            </p:nvPicPr>
            <p:blipFill>
              <a:blip r:embed="rId20"/>
              <a:stretch>
                <a:fillRect/>
              </a:stretch>
            </p:blipFill>
            <p:spPr>
              <a:xfrm>
                <a:off x="3254458" y="2497719"/>
                <a:ext cx="1081088" cy="1081088"/>
              </a:xfrm>
              <a:prstGeom prst="rect">
                <a:avLst/>
              </a:prstGeom>
            </p:spPr>
          </p:pic>
        </p:grpSp>
      </p:grpSp>
      <p:grpSp>
        <p:nvGrpSpPr>
          <p:cNvPr id="262" name="Group 261">
            <a:extLst>
              <a:ext uri="{FF2B5EF4-FFF2-40B4-BE49-F238E27FC236}">
                <a16:creationId xmlns:a16="http://schemas.microsoft.com/office/drawing/2014/main" id="{B0B4AD60-F550-AE40-3DDB-A50A3154FFD5}"/>
              </a:ext>
            </a:extLst>
          </p:cNvPr>
          <p:cNvGrpSpPr/>
          <p:nvPr/>
        </p:nvGrpSpPr>
        <p:grpSpPr>
          <a:xfrm>
            <a:off x="371999" y="1983636"/>
            <a:ext cx="2194560" cy="1501544"/>
            <a:chOff x="371999" y="2073860"/>
            <a:chExt cx="2194560" cy="1501544"/>
          </a:xfrm>
        </p:grpSpPr>
        <p:sp>
          <p:nvSpPr>
            <p:cNvPr id="45" name="Rectangle 44">
              <a:extLst>
                <a:ext uri="{FF2B5EF4-FFF2-40B4-BE49-F238E27FC236}">
                  <a16:creationId xmlns:a16="http://schemas.microsoft.com/office/drawing/2014/main" id="{9D8CCE9F-7420-AB7B-3832-F465DF6CAA5D}"/>
                </a:ext>
              </a:extLst>
            </p:cNvPr>
            <p:cNvSpPr/>
            <p:nvPr/>
          </p:nvSpPr>
          <p:spPr bwMode="gray">
            <a:xfrm>
              <a:off x="371999" y="2073860"/>
              <a:ext cx="2194560" cy="463523"/>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spcBef>
                  <a:spcPts val="0"/>
                </a:spcBef>
                <a:buNone/>
              </a:pPr>
              <a:r>
                <a:rPr lang="en-US" sz="1400" b="1" spc="300">
                  <a:solidFill>
                    <a:srgbClr val="FFFFFF"/>
                  </a:solidFill>
                </a:rPr>
                <a:t>EXISTING COMPETITORS</a:t>
              </a:r>
            </a:p>
          </p:txBody>
        </p:sp>
        <p:grpSp>
          <p:nvGrpSpPr>
            <p:cNvPr id="261" name="btfpIcon678185">
              <a:extLst>
                <a:ext uri="{FF2B5EF4-FFF2-40B4-BE49-F238E27FC236}">
                  <a16:creationId xmlns:a16="http://schemas.microsoft.com/office/drawing/2014/main" id="{F1C2C880-F860-9DBA-3139-D663735704EE}"/>
                </a:ext>
              </a:extLst>
            </p:cNvPr>
            <p:cNvGrpSpPr>
              <a:grpSpLocks noChangeAspect="1"/>
            </p:cNvGrpSpPr>
            <p:nvPr>
              <p:custDataLst>
                <p:tags r:id="rId10"/>
              </p:custDataLst>
            </p:nvPr>
          </p:nvGrpSpPr>
          <p:grpSpPr>
            <a:xfrm>
              <a:off x="928735" y="2494316"/>
              <a:ext cx="1081088" cy="1081088"/>
              <a:chOff x="869066" y="2468032"/>
              <a:chExt cx="1081088" cy="1081088"/>
            </a:xfrm>
          </p:grpSpPr>
          <p:sp>
            <p:nvSpPr>
              <p:cNvPr id="260" name="btfpIconCircle678185">
                <a:extLst>
                  <a:ext uri="{FF2B5EF4-FFF2-40B4-BE49-F238E27FC236}">
                    <a16:creationId xmlns:a16="http://schemas.microsoft.com/office/drawing/2014/main" id="{D85B9667-3561-31B1-4615-FC2E68067BE3}"/>
                  </a:ext>
                </a:extLst>
              </p:cNvPr>
              <p:cNvSpPr>
                <a:spLocks/>
              </p:cNvSpPr>
              <p:nvPr/>
            </p:nvSpPr>
            <p:spPr bwMode="gray">
              <a:xfrm>
                <a:off x="869066" y="2468032"/>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259" name="btfpIconLines678185">
                <a:extLst>
                  <a:ext uri="{FF2B5EF4-FFF2-40B4-BE49-F238E27FC236}">
                    <a16:creationId xmlns:a16="http://schemas.microsoft.com/office/drawing/2014/main" id="{01818DBB-7F88-AB43-D611-F8D06F68DF6F}"/>
                  </a:ext>
                </a:extLst>
              </p:cNvPr>
              <p:cNvPicPr>
                <a:picLocks/>
              </p:cNvPicPr>
              <p:nvPr/>
            </p:nvPicPr>
            <p:blipFill>
              <a:blip r:embed="rId21"/>
              <a:stretch>
                <a:fillRect/>
              </a:stretch>
            </p:blipFill>
            <p:spPr>
              <a:xfrm>
                <a:off x="869066" y="2468032"/>
                <a:ext cx="1081088" cy="1081088"/>
              </a:xfrm>
              <a:prstGeom prst="rect">
                <a:avLst/>
              </a:prstGeom>
            </p:spPr>
          </p:pic>
        </p:grpSp>
      </p:grpSp>
      <p:cxnSp>
        <p:nvCxnSpPr>
          <p:cNvPr id="267" name="Straight Connector 266">
            <a:extLst>
              <a:ext uri="{FF2B5EF4-FFF2-40B4-BE49-F238E27FC236}">
                <a16:creationId xmlns:a16="http://schemas.microsoft.com/office/drawing/2014/main" id="{D619CD1C-DD0F-6F27-7ADB-0B544056BCE9}"/>
              </a:ext>
              <a:ext uri="{C183D7F6-B498-43B3-948B-1728B52AA6E4}">
                <adec:decorative xmlns:adec="http://schemas.microsoft.com/office/drawing/2017/decorative" val="1"/>
              </a:ext>
            </a:extLst>
          </p:cNvPr>
          <p:cNvCxnSpPr>
            <a:cxnSpLocks/>
          </p:cNvCxnSpPr>
          <p:nvPr/>
        </p:nvCxnSpPr>
        <p:spPr bwMode="gray">
          <a:xfrm>
            <a:off x="4939319" y="3605527"/>
            <a:ext cx="0" cy="2762811"/>
          </a:xfrm>
          <a:prstGeom prst="line">
            <a:avLst/>
          </a:prstGeom>
          <a:ln w="9525" cap="flat" cmpd="sng" algn="ctr">
            <a:solidFill>
              <a:schemeClr val="accent2"/>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60C04B2C-21D1-5544-E227-F00B7EB0EB86}"/>
              </a:ext>
              <a:ext uri="{C183D7F6-B498-43B3-948B-1728B52AA6E4}">
                <adec:decorative xmlns:adec="http://schemas.microsoft.com/office/drawing/2017/decorative" val="1"/>
              </a:ext>
            </a:extLst>
          </p:cNvPr>
          <p:cNvCxnSpPr>
            <a:cxnSpLocks/>
          </p:cNvCxnSpPr>
          <p:nvPr/>
        </p:nvCxnSpPr>
        <p:spPr bwMode="gray">
          <a:xfrm>
            <a:off x="7252679" y="3605527"/>
            <a:ext cx="0" cy="2762811"/>
          </a:xfrm>
          <a:prstGeom prst="line">
            <a:avLst/>
          </a:prstGeom>
          <a:ln w="9525" cap="flat" cmpd="sng" algn="ctr">
            <a:solidFill>
              <a:schemeClr val="accent2"/>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0439E0FE-32EC-E953-37E7-B20465F6790B}"/>
              </a:ext>
              <a:ext uri="{C183D7F6-B498-43B3-948B-1728B52AA6E4}">
                <adec:decorative xmlns:adec="http://schemas.microsoft.com/office/drawing/2017/decorative" val="1"/>
              </a:ext>
            </a:extLst>
          </p:cNvPr>
          <p:cNvCxnSpPr>
            <a:cxnSpLocks/>
          </p:cNvCxnSpPr>
          <p:nvPr/>
        </p:nvCxnSpPr>
        <p:spPr bwMode="gray">
          <a:xfrm>
            <a:off x="9566039" y="3605527"/>
            <a:ext cx="0" cy="2762811"/>
          </a:xfrm>
          <a:prstGeom prst="line">
            <a:avLst/>
          </a:prstGeom>
          <a:ln w="9525" cap="flat" cmpd="sng" algn="ctr">
            <a:solidFill>
              <a:schemeClr val="accent2"/>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3EA3A83-A77A-1DE2-C81D-7B6D0D2CB785}"/>
              </a:ext>
            </a:extLst>
          </p:cNvPr>
          <p:cNvSpPr/>
          <p:nvPr/>
        </p:nvSpPr>
        <p:spPr bwMode="gray">
          <a:xfrm>
            <a:off x="5086031" y="3700890"/>
            <a:ext cx="2030761" cy="2449744"/>
          </a:xfrm>
          <a:prstGeom prst="rect">
            <a:avLst/>
          </a:prstGeom>
          <a:noFill/>
          <a:ln w="19050">
            <a:solidFill>
              <a:schemeClr val="tx1"/>
            </a:solidFill>
            <a:prstDash val="sysDot"/>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48" name="Rectangle 47">
            <a:extLst>
              <a:ext uri="{FF2B5EF4-FFF2-40B4-BE49-F238E27FC236}">
                <a16:creationId xmlns:a16="http://schemas.microsoft.com/office/drawing/2014/main" id="{C5EBD3CB-337E-688D-17E7-28DBBABB447F}"/>
              </a:ext>
            </a:extLst>
          </p:cNvPr>
          <p:cNvSpPr/>
          <p:nvPr/>
        </p:nvSpPr>
        <p:spPr bwMode="gray">
          <a:xfrm>
            <a:off x="5238887" y="5910207"/>
            <a:ext cx="1731475" cy="48637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900">
                <a:solidFill>
                  <a:schemeClr val="tx1"/>
                </a:solidFill>
              </a:rPr>
              <a:t>These companies are not formidable competitors today,  but highlight direction of travel</a:t>
            </a:r>
          </a:p>
        </p:txBody>
      </p:sp>
      <p:sp>
        <p:nvSpPr>
          <p:cNvPr id="50" name="Rectangle 49">
            <a:extLst>
              <a:ext uri="{FF2B5EF4-FFF2-40B4-BE49-F238E27FC236}">
                <a16:creationId xmlns:a16="http://schemas.microsoft.com/office/drawing/2014/main" id="{89F7ED44-2607-CC58-A87F-CE68626CE48B}"/>
              </a:ext>
            </a:extLst>
          </p:cNvPr>
          <p:cNvSpPr/>
          <p:nvPr/>
        </p:nvSpPr>
        <p:spPr bwMode="gray">
          <a:xfrm>
            <a:off x="7459069" y="4868585"/>
            <a:ext cx="4212624" cy="1282048"/>
          </a:xfrm>
          <a:prstGeom prst="rect">
            <a:avLst/>
          </a:prstGeom>
          <a:noFill/>
          <a:ln w="19050">
            <a:solidFill>
              <a:schemeClr val="tx1"/>
            </a:solidFill>
            <a:prstDash val="sysDot"/>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51" name="Rectangle 50">
            <a:extLst>
              <a:ext uri="{FF2B5EF4-FFF2-40B4-BE49-F238E27FC236}">
                <a16:creationId xmlns:a16="http://schemas.microsoft.com/office/drawing/2014/main" id="{E7DE92AE-D165-4274-7F59-E640E62950F1}"/>
              </a:ext>
            </a:extLst>
          </p:cNvPr>
          <p:cNvSpPr/>
          <p:nvPr/>
        </p:nvSpPr>
        <p:spPr bwMode="gray">
          <a:xfrm>
            <a:off x="7611925" y="5910207"/>
            <a:ext cx="1731475" cy="48637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900">
                <a:solidFill>
                  <a:schemeClr val="tx1"/>
                </a:solidFill>
              </a:rPr>
              <a:t>These are examples of companies deploying these approaches outside of roofing</a:t>
            </a:r>
          </a:p>
        </p:txBody>
      </p:sp>
      <p:grpSp>
        <p:nvGrpSpPr>
          <p:cNvPr id="11" name="btfpIcon261769">
            <a:extLst>
              <a:ext uri="{FF2B5EF4-FFF2-40B4-BE49-F238E27FC236}">
                <a16:creationId xmlns:a16="http://schemas.microsoft.com/office/drawing/2014/main" id="{FE1F4379-5CC2-387E-352B-1CA26FE80CF1}"/>
              </a:ext>
            </a:extLst>
          </p:cNvPr>
          <p:cNvGrpSpPr>
            <a:grpSpLocks noChangeAspect="1"/>
          </p:cNvGrpSpPr>
          <p:nvPr>
            <p:custDataLst>
              <p:tags r:id="rId7"/>
            </p:custDataLst>
          </p:nvPr>
        </p:nvGrpSpPr>
        <p:grpSpPr>
          <a:xfrm>
            <a:off x="7962840" y="2461160"/>
            <a:ext cx="959188" cy="959188"/>
            <a:chOff x="330200" y="1270000"/>
            <a:chExt cx="1081088" cy="1081088"/>
          </a:xfrm>
        </p:grpSpPr>
        <p:sp>
          <p:nvSpPr>
            <p:cNvPr id="46" name="btfpIconCircle261769">
              <a:extLst>
                <a:ext uri="{FF2B5EF4-FFF2-40B4-BE49-F238E27FC236}">
                  <a16:creationId xmlns:a16="http://schemas.microsoft.com/office/drawing/2014/main" id="{09D67642-E31F-7CE8-25F1-62F091D5AA2C}"/>
                </a:ext>
              </a:extLst>
            </p:cNvPr>
            <p:cNvSpPr>
              <a:spLocks/>
            </p:cNvSpPr>
            <p:nvPr/>
          </p:nvSpPr>
          <p:spPr bwMode="gray">
            <a:xfrm>
              <a:off x="330200" y="1270000"/>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49" name="btfpIconLines261769">
              <a:extLst>
                <a:ext uri="{FF2B5EF4-FFF2-40B4-BE49-F238E27FC236}">
                  <a16:creationId xmlns:a16="http://schemas.microsoft.com/office/drawing/2014/main" id="{5EBFABC9-DA49-2528-BBCA-B8D65962A38F}"/>
                </a:ext>
              </a:extLst>
            </p:cNvPr>
            <p:cNvPicPr>
              <a:picLocks/>
            </p:cNvPicPr>
            <p:nvPr/>
          </p:nvPicPr>
          <p:blipFill>
            <a:blip r:embed="rId22"/>
            <a:stretch>
              <a:fillRect/>
            </a:stretch>
          </p:blipFill>
          <p:spPr>
            <a:xfrm>
              <a:off x="330200" y="1270000"/>
              <a:ext cx="1081088" cy="1081088"/>
            </a:xfrm>
            <a:prstGeom prst="rect">
              <a:avLst/>
            </a:prstGeom>
          </p:spPr>
        </p:pic>
      </p:grpSp>
      <p:grpSp>
        <p:nvGrpSpPr>
          <p:cNvPr id="3" name="btfpStatusSticker202161">
            <a:extLst>
              <a:ext uri="{FF2B5EF4-FFF2-40B4-BE49-F238E27FC236}">
                <a16:creationId xmlns:a16="http://schemas.microsoft.com/office/drawing/2014/main" id="{7D5930F3-979F-90D3-6AB4-D806F310C06A}"/>
              </a:ext>
            </a:extLst>
          </p:cNvPr>
          <p:cNvGrpSpPr/>
          <p:nvPr>
            <p:custDataLst>
              <p:tags r:id="rId8"/>
            </p:custDataLst>
          </p:nvPr>
        </p:nvGrpSpPr>
        <p:grpSpPr>
          <a:xfrm>
            <a:off x="10066452" y="955344"/>
            <a:ext cx="1761444" cy="235611"/>
            <a:chOff x="-4287648" y="876300"/>
            <a:chExt cx="1761444" cy="235611"/>
          </a:xfrm>
        </p:grpSpPr>
        <p:sp>
          <p:nvSpPr>
            <p:cNvPr id="10" name="btfpStatusStickerText202161">
              <a:extLst>
                <a:ext uri="{FF2B5EF4-FFF2-40B4-BE49-F238E27FC236}">
                  <a16:creationId xmlns:a16="http://schemas.microsoft.com/office/drawing/2014/main" id="{A05DA83D-D37D-AB1E-A996-65DBFC3972DB}"/>
                </a:ext>
              </a:extLst>
            </p:cNvPr>
            <p:cNvSpPr txBox="1"/>
            <p:nvPr/>
          </p:nvSpPr>
          <p:spPr bwMode="gray">
            <a:xfrm>
              <a:off x="-4287648"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54" name="btfpStatusStickerLine202161">
              <a:extLst>
                <a:ext uri="{FF2B5EF4-FFF2-40B4-BE49-F238E27FC236}">
                  <a16:creationId xmlns:a16="http://schemas.microsoft.com/office/drawing/2014/main" id="{BE58B83B-E99B-9513-0698-038AB1E53F7D}"/>
                </a:ext>
              </a:extLst>
            </p:cNvPr>
            <p:cNvCxnSpPr>
              <a:cxnSpLocks/>
            </p:cNvCxnSpPr>
            <p:nvPr/>
          </p:nvCxnSpPr>
          <p:spPr bwMode="gray">
            <a:xfrm rot="720000">
              <a:off x="-4287648"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57" name="btfpNotesBox665387">
            <a:extLst>
              <a:ext uri="{FF2B5EF4-FFF2-40B4-BE49-F238E27FC236}">
                <a16:creationId xmlns:a16="http://schemas.microsoft.com/office/drawing/2014/main" id="{FEA56A64-3BB1-496A-BD37-1E510F03BD4B}"/>
              </a:ext>
            </a:extLst>
          </p:cNvPr>
          <p:cNvSpPr txBox="1"/>
          <p:nvPr>
            <p:custDataLst>
              <p:tags r:id="rId9"/>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Source: Lit. search</a:t>
            </a:r>
          </a:p>
        </p:txBody>
      </p:sp>
      <p:sp>
        <p:nvSpPr>
          <p:cNvPr id="58" name="Rectangle 57">
            <a:extLst>
              <a:ext uri="{FF2B5EF4-FFF2-40B4-BE49-F238E27FC236}">
                <a16:creationId xmlns:a16="http://schemas.microsoft.com/office/drawing/2014/main" id="{B9A1BA46-4780-1D06-D256-1A4AFAF3D607}"/>
              </a:ext>
            </a:extLst>
          </p:cNvPr>
          <p:cNvSpPr/>
          <p:nvPr/>
        </p:nvSpPr>
        <p:spPr bwMode="gray">
          <a:xfrm>
            <a:off x="7440932" y="3711117"/>
            <a:ext cx="2065705" cy="919185"/>
          </a:xfrm>
          <a:prstGeom prst="rect">
            <a:avLst/>
          </a:prstGeom>
          <a:noFill/>
          <a:ln w="19050">
            <a:solidFill>
              <a:schemeClr val="tx1"/>
            </a:solidFill>
            <a:prstDash val="sysDot"/>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59" name="Rectangle 58">
            <a:extLst>
              <a:ext uri="{FF2B5EF4-FFF2-40B4-BE49-F238E27FC236}">
                <a16:creationId xmlns:a16="http://schemas.microsoft.com/office/drawing/2014/main" id="{980E5151-5BEE-C20E-D026-2E5251EE8045}"/>
              </a:ext>
            </a:extLst>
          </p:cNvPr>
          <p:cNvSpPr/>
          <p:nvPr/>
        </p:nvSpPr>
        <p:spPr bwMode="gray">
          <a:xfrm>
            <a:off x="8649041" y="3856117"/>
            <a:ext cx="783400" cy="66271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900">
                <a:solidFill>
                  <a:schemeClr val="tx1"/>
                </a:solidFill>
              </a:rPr>
              <a:t>Modules later expanded into light-weight CRMs</a:t>
            </a:r>
          </a:p>
        </p:txBody>
      </p:sp>
      <p:sp>
        <p:nvSpPr>
          <p:cNvPr id="85" name="Rectangle 84">
            <a:extLst>
              <a:ext uri="{FF2B5EF4-FFF2-40B4-BE49-F238E27FC236}">
                <a16:creationId xmlns:a16="http://schemas.microsoft.com/office/drawing/2014/main" id="{53BAADFC-33D4-7AC9-2593-C0DA5301E6A0}"/>
              </a:ext>
            </a:extLst>
          </p:cNvPr>
          <p:cNvSpPr/>
          <p:nvPr/>
        </p:nvSpPr>
        <p:spPr bwMode="gray">
          <a:xfrm>
            <a:off x="9622456" y="3716849"/>
            <a:ext cx="2065705" cy="919185"/>
          </a:xfrm>
          <a:prstGeom prst="rect">
            <a:avLst/>
          </a:prstGeom>
          <a:noFill/>
          <a:ln w="19050">
            <a:solidFill>
              <a:schemeClr val="tx1"/>
            </a:solidFill>
            <a:prstDash val="sysDot"/>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86" name="Rectangle 85">
            <a:extLst>
              <a:ext uri="{FF2B5EF4-FFF2-40B4-BE49-F238E27FC236}">
                <a16:creationId xmlns:a16="http://schemas.microsoft.com/office/drawing/2014/main" id="{48114B67-CC16-5E42-93E9-95F5F16FB807}"/>
              </a:ext>
            </a:extLst>
          </p:cNvPr>
          <p:cNvSpPr/>
          <p:nvPr/>
        </p:nvSpPr>
        <p:spPr bwMode="gray">
          <a:xfrm>
            <a:off x="10830565" y="3794155"/>
            <a:ext cx="783400" cy="73041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900">
                <a:solidFill>
                  <a:schemeClr val="tx1"/>
                </a:solidFill>
              </a:rPr>
              <a:t>Automation platforms are offering Agentic AI capabilities</a:t>
            </a:r>
          </a:p>
        </p:txBody>
      </p:sp>
      <p:sp>
        <p:nvSpPr>
          <p:cNvPr id="80" name="Flowchart: Alternate Process 79">
            <a:extLst>
              <a:ext uri="{FF2B5EF4-FFF2-40B4-BE49-F238E27FC236}">
                <a16:creationId xmlns:a16="http://schemas.microsoft.com/office/drawing/2014/main" id="{52B7AF00-607E-1F84-8CEE-19AC81014F53}"/>
              </a:ext>
            </a:extLst>
          </p:cNvPr>
          <p:cNvSpPr/>
          <p:nvPr/>
        </p:nvSpPr>
        <p:spPr bwMode="gray">
          <a:xfrm>
            <a:off x="348814" y="3625585"/>
            <a:ext cx="11511619" cy="2636590"/>
          </a:xfrm>
          <a:prstGeom prst="flowChartAlternateProcess">
            <a:avLst/>
          </a:prstGeom>
          <a:solidFill>
            <a:schemeClr val="accent2">
              <a:alpha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600" b="1" i="1">
                <a:solidFill>
                  <a:schemeClr val="tx1"/>
                </a:solidFill>
              </a:rPr>
              <a:t>Target and competitors will be placed here basis their positioning</a:t>
            </a:r>
          </a:p>
        </p:txBody>
      </p:sp>
    </p:spTree>
    <p:custDataLst>
      <p:tags r:id="rId1"/>
    </p:custDataLst>
    <p:extLst>
      <p:ext uri="{BB962C8B-B14F-4D97-AF65-F5344CB8AC3E}">
        <p14:creationId xmlns:p14="http://schemas.microsoft.com/office/powerpoint/2010/main" val="1051553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btfpColumnIndicatorGroup2">
            <a:extLst>
              <a:ext uri="{FF2B5EF4-FFF2-40B4-BE49-F238E27FC236}">
                <a16:creationId xmlns:a16="http://schemas.microsoft.com/office/drawing/2014/main" id="{2267931F-165F-29E9-5F21-FF0A6340885C}"/>
              </a:ext>
            </a:extLst>
          </p:cNvPr>
          <p:cNvGrpSpPr/>
          <p:nvPr/>
        </p:nvGrpSpPr>
        <p:grpSpPr>
          <a:xfrm>
            <a:off x="0" y="6926580"/>
            <a:ext cx="12192000" cy="137160"/>
            <a:chOff x="0" y="6926580"/>
            <a:chExt cx="12192000" cy="137160"/>
          </a:xfrm>
        </p:grpSpPr>
        <p:sp>
          <p:nvSpPr>
            <p:cNvPr id="20" name="btfpColumnGapBlocker728494">
              <a:extLst>
                <a:ext uri="{FF2B5EF4-FFF2-40B4-BE49-F238E27FC236}">
                  <a16:creationId xmlns:a16="http://schemas.microsoft.com/office/drawing/2014/main" id="{704A8FF9-B80F-0B85-FBEF-305CFA6E0EFD}"/>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5" name="btfpColumnGapBlocker258371">
              <a:extLst>
                <a:ext uri="{FF2B5EF4-FFF2-40B4-BE49-F238E27FC236}">
                  <a16:creationId xmlns:a16="http://schemas.microsoft.com/office/drawing/2014/main" id="{E844269B-F15A-1DA9-6CF4-105FAA624E67}"/>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2" name="btfpColumnIndicator604953">
              <a:extLst>
                <a:ext uri="{FF2B5EF4-FFF2-40B4-BE49-F238E27FC236}">
                  <a16:creationId xmlns:a16="http://schemas.microsoft.com/office/drawing/2014/main" id="{0644A80B-6A8D-798C-F34E-2EB876DFE223}"/>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 name="btfpColumnIndicator888371">
              <a:extLst>
                <a:ext uri="{FF2B5EF4-FFF2-40B4-BE49-F238E27FC236}">
                  <a16:creationId xmlns:a16="http://schemas.microsoft.com/office/drawing/2014/main" id="{9B54DB6B-AC84-3047-FE13-EC5AFB9BCBF1}"/>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1" name="btfpColumnIndicatorGroup1">
            <a:extLst>
              <a:ext uri="{FF2B5EF4-FFF2-40B4-BE49-F238E27FC236}">
                <a16:creationId xmlns:a16="http://schemas.microsoft.com/office/drawing/2014/main" id="{27A8DF16-B54A-7EF4-9C18-7530A8153C90}"/>
              </a:ext>
            </a:extLst>
          </p:cNvPr>
          <p:cNvGrpSpPr/>
          <p:nvPr/>
        </p:nvGrpSpPr>
        <p:grpSpPr>
          <a:xfrm>
            <a:off x="0" y="-205740"/>
            <a:ext cx="12192000" cy="137160"/>
            <a:chOff x="0" y="-205740"/>
            <a:chExt cx="12192000" cy="137160"/>
          </a:xfrm>
        </p:grpSpPr>
        <p:sp>
          <p:nvSpPr>
            <p:cNvPr id="19" name="btfpColumnGapBlocker591309">
              <a:extLst>
                <a:ext uri="{FF2B5EF4-FFF2-40B4-BE49-F238E27FC236}">
                  <a16:creationId xmlns:a16="http://schemas.microsoft.com/office/drawing/2014/main" id="{EC0F57F5-4977-A0EA-7A6F-D9BBD0DCF9EE}"/>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4" name="btfpColumnGapBlocker390048">
              <a:extLst>
                <a:ext uri="{FF2B5EF4-FFF2-40B4-BE49-F238E27FC236}">
                  <a16:creationId xmlns:a16="http://schemas.microsoft.com/office/drawing/2014/main" id="{E70872BC-E4EC-3B70-5AB4-6CCD279028CF}"/>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1" name="btfpColumnIndicator402792">
              <a:extLst>
                <a:ext uri="{FF2B5EF4-FFF2-40B4-BE49-F238E27FC236}">
                  <a16:creationId xmlns:a16="http://schemas.microsoft.com/office/drawing/2014/main" id="{24A48B68-80D0-157F-3B33-463D15AB78F0}"/>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 name="btfpColumnIndicator775191">
              <a:extLst>
                <a:ext uri="{FF2B5EF4-FFF2-40B4-BE49-F238E27FC236}">
                  <a16:creationId xmlns:a16="http://schemas.microsoft.com/office/drawing/2014/main" id="{758BF7B3-DE1B-813C-694B-B6E0E00B8785}"/>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3" name="think-cell data - do not delete" hidden="1">
            <a:extLst>
              <a:ext uri="{FF2B5EF4-FFF2-40B4-BE49-F238E27FC236}">
                <a16:creationId xmlns:a16="http://schemas.microsoft.com/office/drawing/2014/main" id="{40A1EE67-BF3C-BA3B-7C57-111C3AA54B0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410" imgH="409" progId="TCLayout.ActiveDocument.1">
                  <p:embed/>
                </p:oleObj>
              </mc:Choice>
              <mc:Fallback>
                <p:oleObj name="think-cell Slide" r:id="rId13" imgW="410" imgH="409" progId="TCLayout.ActiveDocument.1">
                  <p:embed/>
                  <p:pic>
                    <p:nvPicPr>
                      <p:cNvPr id="13" name="think-cell data - do not delete" hidden="1">
                        <a:extLst>
                          <a:ext uri="{FF2B5EF4-FFF2-40B4-BE49-F238E27FC236}">
                            <a16:creationId xmlns:a16="http://schemas.microsoft.com/office/drawing/2014/main" id="{40A1EE67-BF3C-BA3B-7C57-111C3AA54B0D}"/>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141" name="Rectangle 140">
            <a:extLst>
              <a:ext uri="{FF2B5EF4-FFF2-40B4-BE49-F238E27FC236}">
                <a16:creationId xmlns:a16="http://schemas.microsoft.com/office/drawing/2014/main" id="{2568FF05-41C1-EE25-B238-1FC1A0FF6115}"/>
              </a:ext>
            </a:extLst>
          </p:cNvPr>
          <p:cNvSpPr/>
          <p:nvPr/>
        </p:nvSpPr>
        <p:spPr bwMode="gray">
          <a:xfrm rot="5400000">
            <a:off x="-1323017" y="3125594"/>
            <a:ext cx="4986210" cy="1659452"/>
          </a:xfrm>
          <a:prstGeom prst="rect">
            <a:avLst/>
          </a:prstGeom>
          <a:gradFill flip="none" rotWithShape="1">
            <a:gsLst>
              <a:gs pos="85000">
                <a:srgbClr val="973B74"/>
              </a:gs>
              <a:gs pos="50000">
                <a:srgbClr val="46647B"/>
              </a:gs>
              <a:gs pos="15000">
                <a:srgbClr val="858585"/>
              </a:gs>
            </a:gsLst>
            <a:lin ang="1200000" scaled="0"/>
            <a:tileRect/>
          </a:gra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2000">
              <a:solidFill>
                <a:schemeClr val="tx1"/>
              </a:solidFill>
            </a:endParaRPr>
          </a:p>
        </p:txBody>
      </p:sp>
      <p:graphicFrame>
        <p:nvGraphicFramePr>
          <p:cNvPr id="3" name="btfpTable741258">
            <a:extLst>
              <a:ext uri="{FF2B5EF4-FFF2-40B4-BE49-F238E27FC236}">
                <a16:creationId xmlns:a16="http://schemas.microsoft.com/office/drawing/2014/main" id="{23A3FB84-54B9-801E-387E-442FCA16AFA1}"/>
              </a:ext>
            </a:extLst>
          </p:cNvPr>
          <p:cNvGraphicFramePr>
            <a:graphicFrameLocks noGrp="1"/>
          </p:cNvGraphicFramePr>
          <p:nvPr>
            <p:custDataLst>
              <p:tags r:id="rId3"/>
            </p:custDataLst>
          </p:nvPr>
        </p:nvGraphicFramePr>
        <p:xfrm>
          <a:off x="330198" y="1146175"/>
          <a:ext cx="11521440" cy="5334000"/>
        </p:xfrm>
        <a:graphic>
          <a:graphicData uri="http://schemas.openxmlformats.org/drawingml/2006/table">
            <a:tbl>
              <a:tblPr firstRow="1" firstCol="1">
                <a:tableStyleId>{9D7B26C5-4107-4FEC-AEDC-1716B250A1EF}</a:tableStyleId>
              </a:tblPr>
              <a:tblGrid>
                <a:gridCol w="1737360">
                  <a:extLst>
                    <a:ext uri="{9D8B030D-6E8A-4147-A177-3AD203B41FA5}">
                      <a16:colId xmlns:a16="http://schemas.microsoft.com/office/drawing/2014/main" val="3800090227"/>
                    </a:ext>
                  </a:extLst>
                </a:gridCol>
                <a:gridCol w="2834640">
                  <a:extLst>
                    <a:ext uri="{9D8B030D-6E8A-4147-A177-3AD203B41FA5}">
                      <a16:colId xmlns:a16="http://schemas.microsoft.com/office/drawing/2014/main" val="3374245969"/>
                    </a:ext>
                  </a:extLst>
                </a:gridCol>
                <a:gridCol w="4206240">
                  <a:extLst>
                    <a:ext uri="{9D8B030D-6E8A-4147-A177-3AD203B41FA5}">
                      <a16:colId xmlns:a16="http://schemas.microsoft.com/office/drawing/2014/main" val="2061745188"/>
                    </a:ext>
                  </a:extLst>
                </a:gridCol>
                <a:gridCol w="2743200">
                  <a:extLst>
                    <a:ext uri="{9D8B030D-6E8A-4147-A177-3AD203B41FA5}">
                      <a16:colId xmlns:a16="http://schemas.microsoft.com/office/drawing/2014/main" val="87896758"/>
                    </a:ext>
                  </a:extLst>
                </a:gridCol>
              </a:tblGrid>
              <a:tr h="301428">
                <a:tc>
                  <a:txBody>
                    <a:bodyPr/>
                    <a:lstStyle/>
                    <a:p>
                      <a:pPr marL="0" indent="0">
                        <a:spcBef>
                          <a:spcPts val="0"/>
                        </a:spcBef>
                        <a:buFontTx/>
                        <a:buNone/>
                      </a:pPr>
                      <a:r>
                        <a:rPr lang="en-US" sz="1400" b="1">
                          <a:solidFill>
                            <a:schemeClr val="tx1"/>
                          </a:solidFill>
                        </a:rPr>
                        <a:t>Archetype</a:t>
                      </a:r>
                    </a:p>
                  </a:txBody>
                  <a:tcPr anchor="b"/>
                </a:tc>
                <a:tc>
                  <a:txBody>
                    <a:bodyPr/>
                    <a:lstStyle/>
                    <a:p>
                      <a:pPr marL="0" indent="0">
                        <a:spcBef>
                          <a:spcPts val="0"/>
                        </a:spcBef>
                        <a:buFontTx/>
                        <a:buNone/>
                      </a:pPr>
                      <a:r>
                        <a:rPr lang="en-US" sz="1400" b="1">
                          <a:solidFill>
                            <a:schemeClr val="tx1"/>
                          </a:solidFill>
                        </a:rPr>
                        <a:t>Current GenAI offering</a:t>
                      </a:r>
                    </a:p>
                  </a:txBody>
                  <a:tcPr anchor="b"/>
                </a:tc>
                <a:tc>
                  <a:txBody>
                    <a:bodyPr/>
                    <a:lstStyle/>
                    <a:p>
                      <a:pPr marL="0" indent="0">
                        <a:spcBef>
                          <a:spcPts val="0"/>
                        </a:spcBef>
                        <a:buFontTx/>
                        <a:buNone/>
                      </a:pPr>
                      <a:r>
                        <a:rPr lang="en-US" sz="1400" b="1">
                          <a:solidFill>
                            <a:schemeClr val="tx1"/>
                          </a:solidFill>
                        </a:rPr>
                        <a:t>Ability to leverage GenAI to take Target’s share</a:t>
                      </a:r>
                    </a:p>
                  </a:txBody>
                  <a:tcPr anchor="b"/>
                </a:tc>
                <a:tc>
                  <a:txBody>
                    <a:bodyPr/>
                    <a:lstStyle/>
                    <a:p>
                      <a:pPr marL="0" indent="0">
                        <a:spcBef>
                          <a:spcPts val="0"/>
                        </a:spcBef>
                        <a:buFontTx/>
                        <a:buNone/>
                      </a:pPr>
                      <a:r>
                        <a:rPr lang="en-US" sz="1400" b="1">
                          <a:solidFill>
                            <a:schemeClr val="tx1"/>
                          </a:solidFill>
                        </a:rPr>
                        <a:t>Feasibility and likelihood</a:t>
                      </a:r>
                    </a:p>
                  </a:txBody>
                  <a:tcPr anchor="b"/>
                </a:tc>
                <a:extLst>
                  <a:ext uri="{0D108BD9-81ED-4DB2-BD59-A6C34878D82A}">
                    <a16:rowId xmlns:a16="http://schemas.microsoft.com/office/drawing/2014/main" val="2409766516"/>
                  </a:ext>
                </a:extLst>
              </a:tr>
              <a:tr h="994712">
                <a:tc>
                  <a:txBody>
                    <a:bodyPr/>
                    <a:lstStyle/>
                    <a:p>
                      <a:pPr marL="0" indent="0">
                        <a:buFontTx/>
                        <a:buNone/>
                      </a:pPr>
                      <a:r>
                        <a:rPr lang="en-US" sz="1200">
                          <a:solidFill>
                            <a:schemeClr val="bg1"/>
                          </a:solidFill>
                        </a:rPr>
                        <a:t>Existing competitors</a:t>
                      </a:r>
                    </a:p>
                  </a:txBody>
                  <a:tcPr/>
                </a:tc>
                <a:tc>
                  <a:txBody>
                    <a:bodyPr/>
                    <a:lstStyle/>
                    <a:p>
                      <a:pPr marL="91440" indent="-91440">
                        <a:spcBef>
                          <a:spcPts val="600"/>
                        </a:spcBef>
                      </a:pPr>
                      <a:r>
                        <a:rPr lang="en-US" sz="1100" b="1"/>
                        <a:t>Limited: </a:t>
                      </a:r>
                      <a:r>
                        <a:rPr lang="en-US" sz="1100" b="0"/>
                        <a:t>Chatbot that </a:t>
                      </a:r>
                      <a:r>
                        <a:rPr lang="en-US" sz="1100"/>
                        <a:t>can schedule appointments, interface with customers, and transfer customer calls to human employees (mostly done via integrations)</a:t>
                      </a:r>
                    </a:p>
                  </a:txBody>
                  <a:tcPr/>
                </a:tc>
                <a:tc>
                  <a:txBody>
                    <a:bodyPr/>
                    <a:lstStyle/>
                    <a:p>
                      <a:pPr marL="91440" indent="-91440">
                        <a:spcBef>
                          <a:spcPts val="600"/>
                        </a:spcBef>
                      </a:pPr>
                      <a:r>
                        <a:rPr lang="en-US" sz="1100" b="1"/>
                        <a:t>Integrate with external GenAI tools </a:t>
                      </a:r>
                      <a:r>
                        <a:rPr lang="en-US" sz="1100"/>
                        <a:t>to automate workflow tasks and deliver personalized client interactions to boost operational efficiency and enhances customer experience</a:t>
                      </a:r>
                    </a:p>
                    <a:p>
                      <a:pPr marL="91440" indent="-91440">
                        <a:spcBef>
                          <a:spcPts val="600"/>
                        </a:spcBef>
                      </a:pPr>
                      <a:r>
                        <a:rPr lang="en-US" sz="1100" b="1"/>
                        <a:t>Enable AI use cases</a:t>
                      </a:r>
                      <a:r>
                        <a:rPr lang="en-US" sz="1100"/>
                        <a:t> (e.g., document production, analysis, agentic workflows)</a:t>
                      </a:r>
                    </a:p>
                  </a:txBody>
                  <a:tcPr/>
                </a:tc>
                <a:tc>
                  <a:txBody>
                    <a:bodyPr/>
                    <a:lstStyle/>
                    <a:p>
                      <a:pPr marL="91440" indent="-91440">
                        <a:spcBef>
                          <a:spcPts val="600"/>
                        </a:spcBef>
                      </a:pPr>
                      <a:r>
                        <a:rPr lang="en-US" sz="1100" b="1">
                          <a:solidFill>
                            <a:srgbClr val="990000"/>
                          </a:solidFill>
                        </a:rPr>
                        <a:t>High feasibility / High likelihood </a:t>
                      </a:r>
                    </a:p>
                    <a:p>
                      <a:pPr marL="91440" indent="-91440">
                        <a:spcBef>
                          <a:spcPts val="600"/>
                        </a:spcBef>
                      </a:pPr>
                      <a:r>
                        <a:rPr lang="en-US" sz="1100"/>
                        <a:t>Platforms already integrate with third-party software across entire workflow; integrating GenAI is a logical next step</a:t>
                      </a:r>
                    </a:p>
                  </a:txBody>
                  <a:tcPr/>
                </a:tc>
                <a:extLst>
                  <a:ext uri="{0D108BD9-81ED-4DB2-BD59-A6C34878D82A}">
                    <a16:rowId xmlns:a16="http://schemas.microsoft.com/office/drawing/2014/main" val="2321817078"/>
                  </a:ext>
                </a:extLst>
              </a:tr>
              <a:tr h="994712">
                <a:tc>
                  <a:txBody>
                    <a:bodyPr/>
                    <a:lstStyle/>
                    <a:p>
                      <a:pPr marL="0" indent="0">
                        <a:buFontTx/>
                        <a:buNone/>
                      </a:pPr>
                      <a:r>
                        <a:rPr lang="en-US" sz="1200">
                          <a:solidFill>
                            <a:schemeClr val="bg1"/>
                          </a:solidFill>
                        </a:rPr>
                        <a:t>Near-in competitors</a:t>
                      </a:r>
                    </a:p>
                  </a:txBody>
                  <a:tcPr/>
                </a:tc>
                <a:tc>
                  <a:txBody>
                    <a:bodyPr/>
                    <a:lstStyle/>
                    <a:p>
                      <a:pPr marL="91440" indent="-91440">
                        <a:spcBef>
                          <a:spcPts val="600"/>
                        </a:spcBef>
                      </a:pPr>
                      <a:r>
                        <a:rPr lang="en-US" sz="1100" b="1"/>
                        <a:t>Moderate: </a:t>
                      </a:r>
                      <a:r>
                        <a:rPr lang="en-US" sz="1100" b="0"/>
                        <a:t>Offer GenAI tools for sales and customer communications, but field ops, production, and roofing-specific workflows remain lightly supported</a:t>
                      </a:r>
                    </a:p>
                  </a:txBody>
                  <a:tcPr/>
                </a:tc>
                <a:tc>
                  <a:txBody>
                    <a:bodyPr/>
                    <a:lstStyle/>
                    <a:p>
                      <a:pPr marL="91440" indent="-91440">
                        <a:spcBef>
                          <a:spcPts val="600"/>
                        </a:spcBef>
                      </a:pPr>
                      <a:r>
                        <a:rPr lang="en-US" sz="1100" b="1"/>
                        <a:t>Strong GenAI foundations </a:t>
                      </a:r>
                      <a:r>
                        <a:rPr lang="en-US" sz="1100" b="0"/>
                        <a:t>and integration ecosystems position this segment well to deliver future differentiators like agentic AI, cross-system intelligence, and conversational field interfaces, but roofing-specific workflow depth is lacking</a:t>
                      </a:r>
                      <a:endParaRPr lang="en-US" sz="1100"/>
                    </a:p>
                  </a:txBody>
                  <a:tcPr/>
                </a:tc>
                <a:tc>
                  <a:txBody>
                    <a:bodyPr/>
                    <a:lstStyle/>
                    <a:p>
                      <a:pPr marL="91440" indent="-91440">
                        <a:spcBef>
                          <a:spcPts val="600"/>
                        </a:spcBef>
                      </a:pPr>
                      <a:r>
                        <a:rPr lang="en-US" sz="1100" b="1">
                          <a:solidFill>
                            <a:srgbClr val="990000"/>
                          </a:solidFill>
                        </a:rPr>
                        <a:t>High feasibility / High likelihood </a:t>
                      </a:r>
                    </a:p>
                    <a:p>
                      <a:pPr marL="91440" indent="-91440">
                        <a:spcBef>
                          <a:spcPts val="600"/>
                        </a:spcBef>
                      </a:pPr>
                      <a:r>
                        <a:rPr lang="en-US" sz="1100"/>
                        <a:t>With present infrastructure, capabilities, and potential investment, success only depends on willingness to focus and specialize on roofing market</a:t>
                      </a:r>
                    </a:p>
                  </a:txBody>
                  <a:tcPr/>
                </a:tc>
                <a:extLst>
                  <a:ext uri="{0D108BD9-81ED-4DB2-BD59-A6C34878D82A}">
                    <a16:rowId xmlns:a16="http://schemas.microsoft.com/office/drawing/2014/main" val="3131356534"/>
                  </a:ext>
                </a:extLst>
              </a:tr>
              <a:tr h="994712">
                <a:tc>
                  <a:txBody>
                    <a:bodyPr/>
                    <a:lstStyle/>
                    <a:p>
                      <a:pPr marL="0" indent="0">
                        <a:buFontTx/>
                        <a:buNone/>
                      </a:pPr>
                      <a:r>
                        <a:rPr lang="en-US" sz="1200">
                          <a:solidFill>
                            <a:schemeClr val="bg1"/>
                          </a:solidFill>
                        </a:rPr>
                        <a:t>AI-native platforms</a:t>
                      </a:r>
                    </a:p>
                  </a:txBody>
                  <a:tcPr/>
                </a:tc>
                <a:tc>
                  <a:txBody>
                    <a:bodyPr/>
                    <a:lstStyle/>
                    <a:p>
                      <a:pPr marL="91440" indent="-91440">
                        <a:spcBef>
                          <a:spcPts val="600"/>
                        </a:spcBef>
                      </a:pPr>
                      <a:r>
                        <a:rPr lang="en-US" sz="1100" b="1"/>
                        <a:t>Moderate</a:t>
                      </a:r>
                      <a:r>
                        <a:rPr lang="en-US" sz="1100"/>
                        <a:t>: Purpose-built platforms with GenAI for Sales/CRM and Business Ops; more roofing-specific than incumbents but still maturing in field ops and production depth (space is very early)</a:t>
                      </a:r>
                    </a:p>
                  </a:txBody>
                  <a:tcPr/>
                </a:tc>
                <a:tc>
                  <a:txBody>
                    <a:bodyPr/>
                    <a:lstStyle/>
                    <a:p>
                      <a:pPr marL="91440" indent="-91440">
                        <a:spcBef>
                          <a:spcPts val="600"/>
                        </a:spcBef>
                      </a:pPr>
                      <a:r>
                        <a:rPr lang="en-US" sz="1100" b="1"/>
                        <a:t>Built from the ground up around GenAI</a:t>
                      </a:r>
                      <a:r>
                        <a:rPr lang="en-US" sz="1100"/>
                        <a:t>, these players can rapidly embed agentic workflows, automate end-to-end tasks, and personalize the roofing experience by extending GenAI use cases to cover complete end-to-end process</a:t>
                      </a:r>
                    </a:p>
                    <a:p>
                      <a:pPr marL="91440" indent="-91440">
                        <a:spcBef>
                          <a:spcPts val="600"/>
                        </a:spcBef>
                      </a:pPr>
                      <a:r>
                        <a:rPr lang="en-US" sz="1100"/>
                        <a:t>Pose </a:t>
                      </a:r>
                      <a:r>
                        <a:rPr lang="en-US" sz="1100" b="0"/>
                        <a:t>threat if acquired </a:t>
                      </a:r>
                      <a:r>
                        <a:rPr lang="en-US" sz="1100"/>
                        <a:t>by direct/ near competitors</a:t>
                      </a:r>
                    </a:p>
                  </a:txBody>
                  <a:tcPr/>
                </a:tc>
                <a:tc>
                  <a:txBody>
                    <a:bodyPr/>
                    <a:lstStyle/>
                    <a:p>
                      <a:pPr marL="91440" indent="-91440">
                        <a:spcBef>
                          <a:spcPts val="600"/>
                        </a:spcBef>
                      </a:pPr>
                      <a:r>
                        <a:rPr lang="en-US" sz="1100" b="1">
                          <a:solidFill>
                            <a:srgbClr val="C6AA3D"/>
                          </a:solidFill>
                        </a:rPr>
                        <a:t>Moderate feasibility</a:t>
                      </a:r>
                      <a:r>
                        <a:rPr lang="en-US" sz="1100" b="1"/>
                        <a:t> / </a:t>
                      </a:r>
                      <a:r>
                        <a:rPr lang="en-US" sz="1100" b="1">
                          <a:solidFill>
                            <a:srgbClr val="990000"/>
                          </a:solidFill>
                        </a:rPr>
                        <a:t>High likelihood</a:t>
                      </a:r>
                      <a:endParaRPr lang="en-US" sz="1100">
                        <a:solidFill>
                          <a:srgbClr val="990000"/>
                        </a:solidFill>
                      </a:endParaRPr>
                    </a:p>
                    <a:p>
                      <a:pPr marL="91440" indent="-91440">
                        <a:spcBef>
                          <a:spcPts val="600"/>
                        </a:spcBef>
                      </a:pPr>
                      <a:r>
                        <a:rPr lang="en-US" sz="1100"/>
                        <a:t>Platforms are built for roofing with AI at the core, making rapid adoption and market capture achievable with funding for developing advanced functionality</a:t>
                      </a:r>
                    </a:p>
                  </a:txBody>
                  <a:tcPr/>
                </a:tc>
                <a:extLst>
                  <a:ext uri="{0D108BD9-81ED-4DB2-BD59-A6C34878D82A}">
                    <a16:rowId xmlns:a16="http://schemas.microsoft.com/office/drawing/2014/main" val="1470219438"/>
                  </a:ext>
                </a:extLst>
              </a:tr>
              <a:tr h="994712">
                <a:tc>
                  <a:txBody>
                    <a:bodyPr/>
                    <a:lstStyle/>
                    <a:p>
                      <a:pPr marL="0" indent="0">
                        <a:buFontTx/>
                        <a:buNone/>
                      </a:pPr>
                      <a:r>
                        <a:rPr lang="en-US" sz="1200">
                          <a:solidFill>
                            <a:schemeClr val="bg1"/>
                          </a:solidFill>
                        </a:rPr>
                        <a:t>Modular apps</a:t>
                      </a:r>
                    </a:p>
                  </a:txBody>
                  <a:tcPr/>
                </a:tc>
                <a:tc>
                  <a:txBody>
                    <a:bodyPr/>
                    <a:lstStyle/>
                    <a:p>
                      <a:pPr marL="91440" indent="-91440">
                        <a:spcBef>
                          <a:spcPts val="600"/>
                        </a:spcBef>
                      </a:pPr>
                      <a:r>
                        <a:rPr lang="en-US" sz="1100" b="1"/>
                        <a:t>Moderate</a:t>
                      </a:r>
                      <a:r>
                        <a:rPr lang="en-US" sz="1100"/>
                        <a:t>: Modular AI-native application addresses a specific task (e.g., estimate builder, proposal generator)</a:t>
                      </a:r>
                    </a:p>
                  </a:txBody>
                  <a:tcPr/>
                </a:tc>
                <a:tc>
                  <a:txBody>
                    <a:bodyPr/>
                    <a:lstStyle/>
                    <a:p>
                      <a:pPr marL="91440" indent="-91440">
                        <a:spcBef>
                          <a:spcPts val="600"/>
                        </a:spcBef>
                      </a:pPr>
                      <a:r>
                        <a:rPr lang="en-US" sz="1100"/>
                        <a:t>AI-native applications can </a:t>
                      </a:r>
                      <a:r>
                        <a:rPr lang="en-US" sz="1100" b="1"/>
                        <a:t>start as niche applications</a:t>
                      </a:r>
                      <a:r>
                        <a:rPr lang="en-US" sz="1100"/>
                        <a:t>, focused on a singular use case and then slowly expand to other modules; </a:t>
                      </a:r>
                      <a:r>
                        <a:rPr lang="en-US" sz="1100" b="1"/>
                        <a:t>to scale, these AI applications start building platforms (e.g., CRMs)</a:t>
                      </a:r>
                    </a:p>
                  </a:txBody>
                  <a:tcPr/>
                </a:tc>
                <a:tc>
                  <a:txBody>
                    <a:bodyPr/>
                    <a:lstStyle/>
                    <a:p>
                      <a:pPr marL="91440" indent="-91440">
                        <a:spcBef>
                          <a:spcPts val="600"/>
                        </a:spcBef>
                      </a:pPr>
                      <a:r>
                        <a:rPr lang="en-US" sz="1100" b="1">
                          <a:solidFill>
                            <a:srgbClr val="C6AA3D"/>
                          </a:solidFill>
                        </a:rPr>
                        <a:t>Moderate feasibility and likelihood</a:t>
                      </a:r>
                      <a:endParaRPr lang="en-US" sz="1100">
                        <a:solidFill>
                          <a:srgbClr val="C6AA3D"/>
                        </a:solidFill>
                      </a:endParaRPr>
                    </a:p>
                    <a:p>
                      <a:pPr marL="91440" indent="-91440">
                        <a:spcBef>
                          <a:spcPts val="600"/>
                        </a:spcBef>
                      </a:pPr>
                      <a:r>
                        <a:rPr lang="en-US" sz="1100"/>
                        <a:t>Can be fine tuned to field-heavy roofing workflows and offer value in chat/voice-first interface, but are still focused on building end-to-end roofing functionality</a:t>
                      </a:r>
                    </a:p>
                  </a:txBody>
                  <a:tcPr/>
                </a:tc>
                <a:extLst>
                  <a:ext uri="{0D108BD9-81ED-4DB2-BD59-A6C34878D82A}">
                    <a16:rowId xmlns:a16="http://schemas.microsoft.com/office/drawing/2014/main" val="3538894708"/>
                  </a:ext>
                </a:extLst>
              </a:tr>
              <a:tr h="994712">
                <a:tc>
                  <a:txBody>
                    <a:bodyPr/>
                    <a:lstStyle/>
                    <a:p>
                      <a:pPr marL="0" indent="0">
                        <a:buFontTx/>
                        <a:buNone/>
                      </a:pPr>
                      <a:r>
                        <a:rPr lang="en-US" sz="1200">
                          <a:solidFill>
                            <a:schemeClr val="bg1"/>
                          </a:solidFill>
                        </a:rPr>
                        <a:t>Agentic AI solutions</a:t>
                      </a:r>
                    </a:p>
                  </a:txBody>
                  <a:tcPr/>
                </a:tc>
                <a:tc>
                  <a:txBody>
                    <a:bodyPr/>
                    <a:lstStyle/>
                    <a:p>
                      <a:pPr marL="91440" indent="-91440">
                        <a:spcBef>
                          <a:spcPts val="600"/>
                        </a:spcBef>
                      </a:pPr>
                      <a:r>
                        <a:rPr lang="en-US" sz="1100" b="1"/>
                        <a:t>Advanced</a:t>
                      </a:r>
                      <a:r>
                        <a:rPr lang="en-US" sz="1100"/>
                        <a:t>: AI agents perform autonomous tasks across apps, summarize conversations, generate content, and act as intelligent copilots</a:t>
                      </a:r>
                    </a:p>
                  </a:txBody>
                  <a:tcPr/>
                </a:tc>
                <a:tc>
                  <a:txBody>
                    <a:bodyPr/>
                    <a:lstStyle/>
                    <a:p>
                      <a:pPr marL="91440" indent="-91440">
                        <a:spcBef>
                          <a:spcPts val="600"/>
                        </a:spcBef>
                      </a:pPr>
                      <a:r>
                        <a:rPr lang="en-US" sz="1100"/>
                        <a:t>Agentic AI layers can </a:t>
                      </a:r>
                      <a:r>
                        <a:rPr lang="en-US" sz="1100" b="1"/>
                        <a:t>abstract away complex UIs and workflows</a:t>
                      </a:r>
                      <a:r>
                        <a:rPr lang="en-US" sz="1100"/>
                        <a:t>, enabling roofing companies to operate through </a:t>
                      </a:r>
                      <a:r>
                        <a:rPr lang="en-US" sz="1100" b="1"/>
                        <a:t>conversational agents</a:t>
                      </a:r>
                      <a:r>
                        <a:rPr lang="en-US" sz="1100" b="0"/>
                        <a:t>, </a:t>
                      </a:r>
                      <a:r>
                        <a:rPr lang="en-US" sz="1100"/>
                        <a:t>potentially transforming them into “AI-native” databases with minimal human intervention.</a:t>
                      </a:r>
                    </a:p>
                  </a:txBody>
                  <a:tcPr/>
                </a:tc>
                <a:tc>
                  <a:txBody>
                    <a:bodyPr/>
                    <a:lstStyle/>
                    <a:p>
                      <a:pPr marL="91440" indent="-91440">
                        <a:spcBef>
                          <a:spcPts val="600"/>
                        </a:spcBef>
                      </a:pPr>
                      <a:r>
                        <a:rPr lang="en-US" sz="1100" b="1">
                          <a:solidFill>
                            <a:srgbClr val="C6AA3D"/>
                          </a:solidFill>
                        </a:rPr>
                        <a:t>Moderate feasibility and likelihood</a:t>
                      </a:r>
                      <a:endParaRPr lang="en-US" sz="1100">
                        <a:solidFill>
                          <a:srgbClr val="C6AA3D"/>
                        </a:solidFill>
                      </a:endParaRPr>
                    </a:p>
                    <a:p>
                      <a:pPr marL="91440" indent="-91440">
                        <a:spcBef>
                          <a:spcPts val="600"/>
                        </a:spcBef>
                      </a:pPr>
                      <a:r>
                        <a:rPr lang="en-US" sz="1100"/>
                        <a:t>Technically feasible, but adoption depends on agent reliability, domain context, and whether vertical integration outweighs efficiency and other benefits</a:t>
                      </a:r>
                    </a:p>
                  </a:txBody>
                  <a:tcPr/>
                </a:tc>
                <a:extLst>
                  <a:ext uri="{0D108BD9-81ED-4DB2-BD59-A6C34878D82A}">
                    <a16:rowId xmlns:a16="http://schemas.microsoft.com/office/drawing/2014/main" val="1627620365"/>
                  </a:ext>
                </a:extLst>
              </a:tr>
            </a:tbl>
          </a:graphicData>
        </a:graphic>
      </p:graphicFrame>
      <p:sp>
        <p:nvSpPr>
          <p:cNvPr id="2" name="Title 1">
            <a:extLst>
              <a:ext uri="{FF2B5EF4-FFF2-40B4-BE49-F238E27FC236}">
                <a16:creationId xmlns:a16="http://schemas.microsoft.com/office/drawing/2014/main" id="{B4C023FF-3F9E-1D7E-1BEF-005BA2E9158C}"/>
              </a:ext>
            </a:extLst>
          </p:cNvPr>
          <p:cNvSpPr>
            <a:spLocks noGrp="1"/>
          </p:cNvSpPr>
          <p:nvPr>
            <p:ph type="title"/>
          </p:nvPr>
        </p:nvSpPr>
        <p:spPr/>
        <p:txBody>
          <a:bodyPr vert="horz"/>
          <a:lstStyle/>
          <a:p>
            <a:r>
              <a:rPr lang="en-US" b="1">
                <a:solidFill>
                  <a:srgbClr val="000000"/>
                </a:solidFill>
              </a:rPr>
              <a:t>Deep dive | </a:t>
            </a:r>
            <a:r>
              <a:rPr lang="en-US">
                <a:solidFill>
                  <a:srgbClr val="000000"/>
                </a:solidFill>
              </a:rPr>
              <a:t>Each archetype brings unique </a:t>
            </a:r>
            <a:r>
              <a:rPr lang="en-US" err="1">
                <a:solidFill>
                  <a:srgbClr val="000000"/>
                </a:solidFill>
              </a:rPr>
              <a:t>GenAI</a:t>
            </a:r>
            <a:r>
              <a:rPr lang="en-US">
                <a:solidFill>
                  <a:srgbClr val="000000"/>
                </a:solidFill>
              </a:rPr>
              <a:t> strengths, but future winners will be those who combine deep roofing context with autonomous execution</a:t>
            </a:r>
          </a:p>
        </p:txBody>
      </p:sp>
      <p:grpSp>
        <p:nvGrpSpPr>
          <p:cNvPr id="140" name="btfpIcon251690">
            <a:extLst>
              <a:ext uri="{FF2B5EF4-FFF2-40B4-BE49-F238E27FC236}">
                <a16:creationId xmlns:a16="http://schemas.microsoft.com/office/drawing/2014/main" id="{9629B4FD-8F63-FECD-0DE1-EB97A859800D}"/>
              </a:ext>
            </a:extLst>
          </p:cNvPr>
          <p:cNvGrpSpPr>
            <a:grpSpLocks noChangeAspect="1"/>
          </p:cNvGrpSpPr>
          <p:nvPr>
            <p:custDataLst>
              <p:tags r:id="rId4"/>
            </p:custDataLst>
          </p:nvPr>
        </p:nvGrpSpPr>
        <p:grpSpPr>
          <a:xfrm>
            <a:off x="835358" y="5771621"/>
            <a:ext cx="675745" cy="675746"/>
            <a:chOff x="835358" y="5790671"/>
            <a:chExt cx="675745" cy="675746"/>
          </a:xfrm>
        </p:grpSpPr>
        <p:sp>
          <p:nvSpPr>
            <p:cNvPr id="139" name="btfpIconCircle251690">
              <a:extLst>
                <a:ext uri="{FF2B5EF4-FFF2-40B4-BE49-F238E27FC236}">
                  <a16:creationId xmlns:a16="http://schemas.microsoft.com/office/drawing/2014/main" id="{B3111FB3-B363-103D-40F8-DE80B96FFF76}"/>
                </a:ext>
              </a:extLst>
            </p:cNvPr>
            <p:cNvSpPr>
              <a:spLocks/>
            </p:cNvSpPr>
            <p:nvPr/>
          </p:nvSpPr>
          <p:spPr bwMode="gray">
            <a:xfrm>
              <a:off x="835358" y="5790671"/>
              <a:ext cx="675745" cy="675746"/>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138" name="btfpIconLines251690">
              <a:extLst>
                <a:ext uri="{FF2B5EF4-FFF2-40B4-BE49-F238E27FC236}">
                  <a16:creationId xmlns:a16="http://schemas.microsoft.com/office/drawing/2014/main" id="{9BC2AF4D-0C95-799C-033A-81D8323EB26D}"/>
                </a:ext>
              </a:extLst>
            </p:cNvPr>
            <p:cNvPicPr>
              <a:picLocks/>
            </p:cNvPicPr>
            <p:nvPr/>
          </p:nvPicPr>
          <p:blipFill>
            <a:blip r:embed="rId15"/>
            <a:stretch>
              <a:fillRect/>
            </a:stretch>
          </p:blipFill>
          <p:spPr>
            <a:xfrm>
              <a:off x="835358" y="5790671"/>
              <a:ext cx="675745" cy="675746"/>
            </a:xfrm>
            <a:prstGeom prst="rect">
              <a:avLst/>
            </a:prstGeom>
          </p:spPr>
        </p:pic>
      </p:grpSp>
      <p:grpSp>
        <p:nvGrpSpPr>
          <p:cNvPr id="130" name="btfpIcon862110">
            <a:extLst>
              <a:ext uri="{FF2B5EF4-FFF2-40B4-BE49-F238E27FC236}">
                <a16:creationId xmlns:a16="http://schemas.microsoft.com/office/drawing/2014/main" id="{737F5765-B1D6-C485-41EC-621D6744A039}"/>
              </a:ext>
            </a:extLst>
          </p:cNvPr>
          <p:cNvGrpSpPr>
            <a:grpSpLocks noChangeAspect="1"/>
          </p:cNvGrpSpPr>
          <p:nvPr>
            <p:custDataLst>
              <p:tags r:id="rId5"/>
            </p:custDataLst>
          </p:nvPr>
        </p:nvGrpSpPr>
        <p:grpSpPr>
          <a:xfrm>
            <a:off x="885498" y="3897015"/>
            <a:ext cx="575464" cy="575464"/>
            <a:chOff x="885498" y="3916065"/>
            <a:chExt cx="575464" cy="575464"/>
          </a:xfrm>
        </p:grpSpPr>
        <p:sp>
          <p:nvSpPr>
            <p:cNvPr id="129" name="btfpIconCircle862110">
              <a:extLst>
                <a:ext uri="{FF2B5EF4-FFF2-40B4-BE49-F238E27FC236}">
                  <a16:creationId xmlns:a16="http://schemas.microsoft.com/office/drawing/2014/main" id="{213A3E7B-1A62-FF73-56F9-38D611F04032}"/>
                </a:ext>
              </a:extLst>
            </p:cNvPr>
            <p:cNvSpPr>
              <a:spLocks/>
            </p:cNvSpPr>
            <p:nvPr/>
          </p:nvSpPr>
          <p:spPr bwMode="gray">
            <a:xfrm>
              <a:off x="885498" y="3916065"/>
              <a:ext cx="575464" cy="57546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128" name="btfpIconLines862110">
              <a:extLst>
                <a:ext uri="{FF2B5EF4-FFF2-40B4-BE49-F238E27FC236}">
                  <a16:creationId xmlns:a16="http://schemas.microsoft.com/office/drawing/2014/main" id="{41C4A49B-0CAC-879B-FFFD-529718EFFBD1}"/>
                </a:ext>
              </a:extLst>
            </p:cNvPr>
            <p:cNvPicPr>
              <a:picLocks/>
            </p:cNvPicPr>
            <p:nvPr/>
          </p:nvPicPr>
          <p:blipFill>
            <a:blip r:embed="rId16"/>
            <a:stretch>
              <a:fillRect/>
            </a:stretch>
          </p:blipFill>
          <p:spPr>
            <a:xfrm>
              <a:off x="885498" y="3916065"/>
              <a:ext cx="575464" cy="575464"/>
            </a:xfrm>
            <a:prstGeom prst="rect">
              <a:avLst/>
            </a:prstGeom>
          </p:spPr>
        </p:pic>
      </p:grpSp>
      <p:grpSp>
        <p:nvGrpSpPr>
          <p:cNvPr id="125" name="btfpIcon356639">
            <a:extLst>
              <a:ext uri="{FF2B5EF4-FFF2-40B4-BE49-F238E27FC236}">
                <a16:creationId xmlns:a16="http://schemas.microsoft.com/office/drawing/2014/main" id="{0CA66A5A-BCAB-8CD9-2C2B-916F8CEE7889}"/>
              </a:ext>
            </a:extLst>
          </p:cNvPr>
          <p:cNvGrpSpPr>
            <a:grpSpLocks noChangeAspect="1"/>
          </p:cNvGrpSpPr>
          <p:nvPr>
            <p:custDataLst>
              <p:tags r:id="rId6"/>
            </p:custDataLst>
          </p:nvPr>
        </p:nvGrpSpPr>
        <p:grpSpPr>
          <a:xfrm>
            <a:off x="870467" y="2838730"/>
            <a:ext cx="605514" cy="605514"/>
            <a:chOff x="870467" y="2857780"/>
            <a:chExt cx="605514" cy="605514"/>
          </a:xfrm>
        </p:grpSpPr>
        <p:sp>
          <p:nvSpPr>
            <p:cNvPr id="124" name="btfpIconCircle356639">
              <a:extLst>
                <a:ext uri="{FF2B5EF4-FFF2-40B4-BE49-F238E27FC236}">
                  <a16:creationId xmlns:a16="http://schemas.microsoft.com/office/drawing/2014/main" id="{A38CE5D3-84D0-3587-6D1F-26504DCDDE9C}"/>
                </a:ext>
              </a:extLst>
            </p:cNvPr>
            <p:cNvSpPr>
              <a:spLocks/>
            </p:cNvSpPr>
            <p:nvPr/>
          </p:nvSpPr>
          <p:spPr bwMode="gray">
            <a:xfrm>
              <a:off x="870467" y="2857780"/>
              <a:ext cx="605514" cy="60551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123" name="btfpIconLines356639">
              <a:extLst>
                <a:ext uri="{FF2B5EF4-FFF2-40B4-BE49-F238E27FC236}">
                  <a16:creationId xmlns:a16="http://schemas.microsoft.com/office/drawing/2014/main" id="{FEA4F8A1-5173-EC08-A75F-CF5C5D5196F8}"/>
                </a:ext>
              </a:extLst>
            </p:cNvPr>
            <p:cNvPicPr>
              <a:picLocks/>
            </p:cNvPicPr>
            <p:nvPr/>
          </p:nvPicPr>
          <p:blipFill>
            <a:blip r:embed="rId17"/>
            <a:stretch>
              <a:fillRect/>
            </a:stretch>
          </p:blipFill>
          <p:spPr>
            <a:xfrm>
              <a:off x="870467" y="2857780"/>
              <a:ext cx="605514" cy="605514"/>
            </a:xfrm>
            <a:prstGeom prst="rect">
              <a:avLst/>
            </a:prstGeom>
          </p:spPr>
        </p:pic>
      </p:grpSp>
      <p:grpSp>
        <p:nvGrpSpPr>
          <p:cNvPr id="110" name="btfpIcon732471">
            <a:extLst>
              <a:ext uri="{FF2B5EF4-FFF2-40B4-BE49-F238E27FC236}">
                <a16:creationId xmlns:a16="http://schemas.microsoft.com/office/drawing/2014/main" id="{BF73C34B-51EB-1CC7-1C09-5BF6B54AF008}"/>
              </a:ext>
            </a:extLst>
          </p:cNvPr>
          <p:cNvGrpSpPr>
            <a:grpSpLocks noChangeAspect="1"/>
          </p:cNvGrpSpPr>
          <p:nvPr>
            <p:custDataLst>
              <p:tags r:id="rId7"/>
            </p:custDataLst>
          </p:nvPr>
        </p:nvGrpSpPr>
        <p:grpSpPr>
          <a:xfrm>
            <a:off x="835353" y="1792243"/>
            <a:ext cx="675746" cy="675746"/>
            <a:chOff x="835353" y="1811293"/>
            <a:chExt cx="675746" cy="675746"/>
          </a:xfrm>
        </p:grpSpPr>
        <p:sp>
          <p:nvSpPr>
            <p:cNvPr id="109" name="btfpIconCircle732471">
              <a:extLst>
                <a:ext uri="{FF2B5EF4-FFF2-40B4-BE49-F238E27FC236}">
                  <a16:creationId xmlns:a16="http://schemas.microsoft.com/office/drawing/2014/main" id="{AD51C6FD-E6E1-D914-EECF-76CEDEEA6D72}"/>
                </a:ext>
              </a:extLst>
            </p:cNvPr>
            <p:cNvSpPr>
              <a:spLocks/>
            </p:cNvSpPr>
            <p:nvPr/>
          </p:nvSpPr>
          <p:spPr bwMode="gray">
            <a:xfrm>
              <a:off x="835353" y="1811293"/>
              <a:ext cx="675746" cy="675746"/>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108" name="btfpIconLines732471">
              <a:extLst>
                <a:ext uri="{FF2B5EF4-FFF2-40B4-BE49-F238E27FC236}">
                  <a16:creationId xmlns:a16="http://schemas.microsoft.com/office/drawing/2014/main" id="{9EB18A7F-AB37-C105-9DBF-70C09235838C}"/>
                </a:ext>
              </a:extLst>
            </p:cNvPr>
            <p:cNvPicPr>
              <a:picLocks/>
            </p:cNvPicPr>
            <p:nvPr/>
          </p:nvPicPr>
          <p:blipFill>
            <a:blip r:embed="rId18"/>
            <a:stretch>
              <a:fillRect/>
            </a:stretch>
          </p:blipFill>
          <p:spPr>
            <a:xfrm>
              <a:off x="835353" y="1811293"/>
              <a:ext cx="675746" cy="675746"/>
            </a:xfrm>
            <a:prstGeom prst="rect">
              <a:avLst/>
            </a:prstGeom>
          </p:spPr>
        </p:pic>
      </p:grpSp>
      <p:grpSp>
        <p:nvGrpSpPr>
          <p:cNvPr id="18" name="btfpIcon261769">
            <a:extLst>
              <a:ext uri="{FF2B5EF4-FFF2-40B4-BE49-F238E27FC236}">
                <a16:creationId xmlns:a16="http://schemas.microsoft.com/office/drawing/2014/main" id="{A5E2721D-7EBE-1A47-D74A-09D7CDC4856D}"/>
              </a:ext>
            </a:extLst>
          </p:cNvPr>
          <p:cNvGrpSpPr>
            <a:grpSpLocks noChangeAspect="1"/>
          </p:cNvGrpSpPr>
          <p:nvPr>
            <p:custDataLst>
              <p:tags r:id="rId8"/>
            </p:custDataLst>
          </p:nvPr>
        </p:nvGrpSpPr>
        <p:grpSpPr>
          <a:xfrm>
            <a:off x="815447" y="4838920"/>
            <a:ext cx="695652" cy="695652"/>
            <a:chOff x="330200" y="1270000"/>
            <a:chExt cx="1081088" cy="1081088"/>
          </a:xfrm>
        </p:grpSpPr>
        <p:sp>
          <p:nvSpPr>
            <p:cNvPr id="17" name="btfpIconCircle261769">
              <a:extLst>
                <a:ext uri="{FF2B5EF4-FFF2-40B4-BE49-F238E27FC236}">
                  <a16:creationId xmlns:a16="http://schemas.microsoft.com/office/drawing/2014/main" id="{ED58C92E-9385-57F1-38C6-DAE8B1B2656B}"/>
                </a:ext>
              </a:extLst>
            </p:cNvPr>
            <p:cNvSpPr>
              <a:spLocks/>
            </p:cNvSpPr>
            <p:nvPr/>
          </p:nvSpPr>
          <p:spPr bwMode="gray">
            <a:xfrm>
              <a:off x="330200" y="1270000"/>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16" name="btfpIconLines261769">
              <a:extLst>
                <a:ext uri="{FF2B5EF4-FFF2-40B4-BE49-F238E27FC236}">
                  <a16:creationId xmlns:a16="http://schemas.microsoft.com/office/drawing/2014/main" id="{2ADEB1A4-F0D4-AC1D-C33C-9DAA9257AD62}"/>
                </a:ext>
              </a:extLst>
            </p:cNvPr>
            <p:cNvPicPr>
              <a:picLocks/>
            </p:cNvPicPr>
            <p:nvPr/>
          </p:nvPicPr>
          <p:blipFill>
            <a:blip r:embed="rId19"/>
            <a:stretch>
              <a:fillRect/>
            </a:stretch>
          </p:blipFill>
          <p:spPr>
            <a:xfrm>
              <a:off x="330200" y="1270000"/>
              <a:ext cx="1081088" cy="1081088"/>
            </a:xfrm>
            <a:prstGeom prst="rect">
              <a:avLst/>
            </a:prstGeom>
          </p:spPr>
        </p:pic>
      </p:grpSp>
      <p:grpSp>
        <p:nvGrpSpPr>
          <p:cNvPr id="5" name="btfpStatusSticker202161">
            <a:extLst>
              <a:ext uri="{FF2B5EF4-FFF2-40B4-BE49-F238E27FC236}">
                <a16:creationId xmlns:a16="http://schemas.microsoft.com/office/drawing/2014/main" id="{38B91394-0C82-A8C9-81F2-BB8160A4DBF8}"/>
              </a:ext>
            </a:extLst>
          </p:cNvPr>
          <p:cNvGrpSpPr/>
          <p:nvPr>
            <p:custDataLst>
              <p:tags r:id="rId9"/>
            </p:custDataLst>
          </p:nvPr>
        </p:nvGrpSpPr>
        <p:grpSpPr>
          <a:xfrm>
            <a:off x="10066452" y="955344"/>
            <a:ext cx="1761444" cy="235611"/>
            <a:chOff x="-4287648" y="876300"/>
            <a:chExt cx="1761444" cy="235611"/>
          </a:xfrm>
        </p:grpSpPr>
        <p:sp>
          <p:nvSpPr>
            <p:cNvPr id="6" name="btfpStatusStickerText202161">
              <a:extLst>
                <a:ext uri="{FF2B5EF4-FFF2-40B4-BE49-F238E27FC236}">
                  <a16:creationId xmlns:a16="http://schemas.microsoft.com/office/drawing/2014/main" id="{248B5468-3503-C6DC-5485-BA361A786406}"/>
                </a:ext>
              </a:extLst>
            </p:cNvPr>
            <p:cNvSpPr txBox="1"/>
            <p:nvPr/>
          </p:nvSpPr>
          <p:spPr bwMode="gray">
            <a:xfrm>
              <a:off x="-4287648"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7" name="btfpStatusStickerLine202161">
              <a:extLst>
                <a:ext uri="{FF2B5EF4-FFF2-40B4-BE49-F238E27FC236}">
                  <a16:creationId xmlns:a16="http://schemas.microsoft.com/office/drawing/2014/main" id="{69D8E425-8959-7AE4-2DE7-A04FE6A7564C}"/>
                </a:ext>
              </a:extLst>
            </p:cNvPr>
            <p:cNvCxnSpPr>
              <a:cxnSpLocks/>
            </p:cNvCxnSpPr>
            <p:nvPr/>
          </p:nvCxnSpPr>
          <p:spPr bwMode="gray">
            <a:xfrm rot="720000">
              <a:off x="-4287648"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10" name="btfpNotesBox746443">
            <a:extLst>
              <a:ext uri="{FF2B5EF4-FFF2-40B4-BE49-F238E27FC236}">
                <a16:creationId xmlns:a16="http://schemas.microsoft.com/office/drawing/2014/main" id="{6B0749FC-0A0D-9A56-573C-F72D3AB8F0CD}"/>
              </a:ext>
            </a:extLst>
          </p:cNvPr>
          <p:cNvSpPr txBox="1"/>
          <p:nvPr>
            <p:custDataLst>
              <p:tags r:id="rId10"/>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Source: Lit search, </a:t>
            </a:r>
            <a:r>
              <a:rPr kumimoji="0" lang="en-US" sz="800" b="0" i="0" u="none" strike="noStrike" kern="1200" cap="none" spc="0" normalizeH="0" baseline="0" noProof="0">
                <a:ln>
                  <a:noFill/>
                </a:ln>
                <a:solidFill>
                  <a:srgbClr val="000000"/>
                </a:solidFill>
                <a:effectLst/>
                <a:uLnTx/>
                <a:uFillTx/>
                <a:latin typeface="Arial"/>
                <a:ea typeface="+mn-ea"/>
                <a:cs typeface="+mn-cs"/>
              </a:rPr>
              <a:t>Bain expertise</a:t>
            </a:r>
            <a:endParaRPr lang="en-US" sz="800">
              <a:solidFill>
                <a:srgbClr val="000000"/>
              </a:solidFill>
            </a:endParaRPr>
          </a:p>
        </p:txBody>
      </p:sp>
    </p:spTree>
    <p:custDataLst>
      <p:tags r:id="rId1"/>
    </p:custDataLst>
    <p:extLst>
      <p:ext uri="{BB962C8B-B14F-4D97-AF65-F5344CB8AC3E}">
        <p14:creationId xmlns:p14="http://schemas.microsoft.com/office/powerpoint/2010/main" val="2495917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btfpColumnIndicatorGroup2">
            <a:extLst>
              <a:ext uri="{FF2B5EF4-FFF2-40B4-BE49-F238E27FC236}">
                <a16:creationId xmlns:a16="http://schemas.microsoft.com/office/drawing/2014/main" id="{FC1D69A6-0E39-18D1-39C4-1EC8C0338CCD}"/>
              </a:ext>
            </a:extLst>
          </p:cNvPr>
          <p:cNvGrpSpPr/>
          <p:nvPr/>
        </p:nvGrpSpPr>
        <p:grpSpPr>
          <a:xfrm>
            <a:off x="0" y="6926580"/>
            <a:ext cx="12192000" cy="137160"/>
            <a:chOff x="0" y="6926580"/>
            <a:chExt cx="12192000" cy="137160"/>
          </a:xfrm>
        </p:grpSpPr>
        <p:sp>
          <p:nvSpPr>
            <p:cNvPr id="14" name="btfpColumnGapBlocker748450">
              <a:extLst>
                <a:ext uri="{FF2B5EF4-FFF2-40B4-BE49-F238E27FC236}">
                  <a16:creationId xmlns:a16="http://schemas.microsoft.com/office/drawing/2014/main" id="{BF226A05-F1AA-77B1-5D9F-122E399ECBCE}"/>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2" name="btfpColumnGapBlocker179545">
              <a:extLst>
                <a:ext uri="{FF2B5EF4-FFF2-40B4-BE49-F238E27FC236}">
                  <a16:creationId xmlns:a16="http://schemas.microsoft.com/office/drawing/2014/main" id="{C0AF40B3-1622-8DA0-EBBA-03E8C2219E02}"/>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9" name="btfpColumnIndicator841674">
              <a:extLst>
                <a:ext uri="{FF2B5EF4-FFF2-40B4-BE49-F238E27FC236}">
                  <a16:creationId xmlns:a16="http://schemas.microsoft.com/office/drawing/2014/main" id="{BCB06A19-1567-D9AB-F106-6D8168E0E2D2}"/>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918143">
              <a:extLst>
                <a:ext uri="{FF2B5EF4-FFF2-40B4-BE49-F238E27FC236}">
                  <a16:creationId xmlns:a16="http://schemas.microsoft.com/office/drawing/2014/main" id="{9C01C7D3-3BF1-3C08-800D-A5494D832E64}"/>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3" name="btfpColumnIndicatorGroup1">
            <a:extLst>
              <a:ext uri="{FF2B5EF4-FFF2-40B4-BE49-F238E27FC236}">
                <a16:creationId xmlns:a16="http://schemas.microsoft.com/office/drawing/2014/main" id="{8FDBE0EE-5C94-05CF-BFEE-17531AF6E9A6}"/>
              </a:ext>
            </a:extLst>
          </p:cNvPr>
          <p:cNvGrpSpPr/>
          <p:nvPr/>
        </p:nvGrpSpPr>
        <p:grpSpPr>
          <a:xfrm>
            <a:off x="0" y="-205740"/>
            <a:ext cx="12192000" cy="137160"/>
            <a:chOff x="0" y="-205740"/>
            <a:chExt cx="12192000" cy="137160"/>
          </a:xfrm>
        </p:grpSpPr>
        <p:sp>
          <p:nvSpPr>
            <p:cNvPr id="13" name="btfpColumnGapBlocker646279">
              <a:extLst>
                <a:ext uri="{FF2B5EF4-FFF2-40B4-BE49-F238E27FC236}">
                  <a16:creationId xmlns:a16="http://schemas.microsoft.com/office/drawing/2014/main" id="{077F340C-8C4E-DF63-D208-E9E68C9247DD}"/>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1" name="btfpColumnGapBlocker505870">
              <a:extLst>
                <a:ext uri="{FF2B5EF4-FFF2-40B4-BE49-F238E27FC236}">
                  <a16:creationId xmlns:a16="http://schemas.microsoft.com/office/drawing/2014/main" id="{076644EA-A99E-C3B2-4311-27426B829EAF}"/>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8" name="btfpColumnIndicator876493">
              <a:extLst>
                <a:ext uri="{FF2B5EF4-FFF2-40B4-BE49-F238E27FC236}">
                  <a16:creationId xmlns:a16="http://schemas.microsoft.com/office/drawing/2014/main" id="{1F16BF0E-41C8-EA83-C0E8-8539C99F2470}"/>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516557">
              <a:extLst>
                <a:ext uri="{FF2B5EF4-FFF2-40B4-BE49-F238E27FC236}">
                  <a16:creationId xmlns:a16="http://schemas.microsoft.com/office/drawing/2014/main" id="{0343748B-E29B-9D92-06D6-9E2B2A5B6F28}"/>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56" name="think-cell data - do not delete" hidden="1">
            <a:extLst>
              <a:ext uri="{FF2B5EF4-FFF2-40B4-BE49-F238E27FC236}">
                <a16:creationId xmlns:a16="http://schemas.microsoft.com/office/drawing/2014/main" id="{5EA22348-CBCD-5DAD-A247-C1094630171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60" imgH="360" progId="TCLayout.ActiveDocument.1">
                  <p:embed/>
                </p:oleObj>
              </mc:Choice>
              <mc:Fallback>
                <p:oleObj name="think-cell Slide" r:id="rId11" imgW="360" imgH="360" progId="TCLayout.ActiveDocument.1">
                  <p:embed/>
                  <p:pic>
                    <p:nvPicPr>
                      <p:cNvPr id="56" name="think-cell data - do not delete" hidden="1">
                        <a:extLst>
                          <a:ext uri="{FF2B5EF4-FFF2-40B4-BE49-F238E27FC236}">
                            <a16:creationId xmlns:a16="http://schemas.microsoft.com/office/drawing/2014/main" id="{5EA22348-CBCD-5DAD-A247-C10946301710}"/>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graphicFrame>
        <p:nvGraphicFramePr>
          <p:cNvPr id="50" name="btfpTable740448">
            <a:extLst>
              <a:ext uri="{FF2B5EF4-FFF2-40B4-BE49-F238E27FC236}">
                <a16:creationId xmlns:a16="http://schemas.microsoft.com/office/drawing/2014/main" id="{1A330787-3A3E-DEC4-B67D-FB60302DDEE6}"/>
              </a:ext>
            </a:extLst>
          </p:cNvPr>
          <p:cNvGraphicFramePr>
            <a:graphicFrameLocks noGrp="1"/>
          </p:cNvGraphicFramePr>
          <p:nvPr>
            <p:custDataLst>
              <p:tags r:id="rId3"/>
            </p:custDataLst>
            <p:extLst>
              <p:ext uri="{D42A27DB-BD31-4B8C-83A1-F6EECF244321}">
                <p14:modId xmlns:p14="http://schemas.microsoft.com/office/powerpoint/2010/main" val="1522700376"/>
              </p:ext>
            </p:extLst>
          </p:nvPr>
        </p:nvGraphicFramePr>
        <p:xfrm>
          <a:off x="324832" y="1537396"/>
          <a:ext cx="11536967" cy="4784060"/>
        </p:xfrm>
        <a:graphic>
          <a:graphicData uri="http://schemas.openxmlformats.org/drawingml/2006/table">
            <a:tbl>
              <a:tblPr firstRow="1" firstCol="1">
                <a:tableStyleId>{9D7B26C5-4107-4FEC-AEDC-1716B250A1EF}</a:tableStyleId>
              </a:tblPr>
              <a:tblGrid>
                <a:gridCol w="871054">
                  <a:extLst>
                    <a:ext uri="{9D8B030D-6E8A-4147-A177-3AD203B41FA5}">
                      <a16:colId xmlns:a16="http://schemas.microsoft.com/office/drawing/2014/main" val="539018311"/>
                    </a:ext>
                  </a:extLst>
                </a:gridCol>
                <a:gridCol w="905172">
                  <a:extLst>
                    <a:ext uri="{9D8B030D-6E8A-4147-A177-3AD203B41FA5}">
                      <a16:colId xmlns:a16="http://schemas.microsoft.com/office/drawing/2014/main" val="2976314580"/>
                    </a:ext>
                  </a:extLst>
                </a:gridCol>
                <a:gridCol w="1525633">
                  <a:extLst>
                    <a:ext uri="{9D8B030D-6E8A-4147-A177-3AD203B41FA5}">
                      <a16:colId xmlns:a16="http://schemas.microsoft.com/office/drawing/2014/main" val="1549858673"/>
                    </a:ext>
                  </a:extLst>
                </a:gridCol>
                <a:gridCol w="1372518">
                  <a:extLst>
                    <a:ext uri="{9D8B030D-6E8A-4147-A177-3AD203B41FA5}">
                      <a16:colId xmlns:a16="http://schemas.microsoft.com/office/drawing/2014/main" val="3967063330"/>
                    </a:ext>
                  </a:extLst>
                </a:gridCol>
                <a:gridCol w="1372518">
                  <a:extLst>
                    <a:ext uri="{9D8B030D-6E8A-4147-A177-3AD203B41FA5}">
                      <a16:colId xmlns:a16="http://schemas.microsoft.com/office/drawing/2014/main" val="3158855254"/>
                    </a:ext>
                  </a:extLst>
                </a:gridCol>
                <a:gridCol w="1372518">
                  <a:extLst>
                    <a:ext uri="{9D8B030D-6E8A-4147-A177-3AD203B41FA5}">
                      <a16:colId xmlns:a16="http://schemas.microsoft.com/office/drawing/2014/main" val="2259394204"/>
                    </a:ext>
                  </a:extLst>
                </a:gridCol>
                <a:gridCol w="1372518">
                  <a:extLst>
                    <a:ext uri="{9D8B030D-6E8A-4147-A177-3AD203B41FA5}">
                      <a16:colId xmlns:a16="http://schemas.microsoft.com/office/drawing/2014/main" val="1632571232"/>
                    </a:ext>
                  </a:extLst>
                </a:gridCol>
                <a:gridCol w="1372518">
                  <a:extLst>
                    <a:ext uri="{9D8B030D-6E8A-4147-A177-3AD203B41FA5}">
                      <a16:colId xmlns:a16="http://schemas.microsoft.com/office/drawing/2014/main" val="932894786"/>
                    </a:ext>
                  </a:extLst>
                </a:gridCol>
                <a:gridCol w="1372518">
                  <a:extLst>
                    <a:ext uri="{9D8B030D-6E8A-4147-A177-3AD203B41FA5}">
                      <a16:colId xmlns:a16="http://schemas.microsoft.com/office/drawing/2014/main" val="1233742309"/>
                    </a:ext>
                  </a:extLst>
                </a:gridCol>
              </a:tblGrid>
              <a:tr h="232803">
                <a:tc>
                  <a:txBody>
                    <a:bodyPr/>
                    <a:lstStyle/>
                    <a:p>
                      <a:pPr marL="0" marR="0" lvl="0" indent="0" algn="l" defTabSz="711200" rtl="0" eaLnBrk="1" fontAlgn="auto" latinLnBrk="0" hangingPunct="1">
                        <a:lnSpc>
                          <a:spcPct val="100000"/>
                        </a:lnSpc>
                        <a:spcBef>
                          <a:spcPts val="0"/>
                        </a:spcBef>
                        <a:spcAft>
                          <a:spcPts val="0"/>
                        </a:spcAft>
                        <a:buClrTx/>
                        <a:buSzTx/>
                        <a:buFontTx/>
                        <a:buNone/>
                        <a:tabLst/>
                        <a:defRPr/>
                      </a:pPr>
                      <a:endParaRPr lang="en-US" sz="1000"/>
                    </a:p>
                  </a:txBody>
                  <a:tcPr anchor="b"/>
                </a:tc>
                <a:tc>
                  <a:txBody>
                    <a:bodyPr/>
                    <a:lstStyle/>
                    <a:p>
                      <a:pPr marL="0" marR="0" lvl="0" indent="0" algn="l" defTabSz="711200" rtl="0" eaLnBrk="1" fontAlgn="auto" latinLnBrk="0" hangingPunct="1">
                        <a:lnSpc>
                          <a:spcPct val="100000"/>
                        </a:lnSpc>
                        <a:spcBef>
                          <a:spcPts val="0"/>
                        </a:spcBef>
                        <a:spcAft>
                          <a:spcPts val="0"/>
                        </a:spcAft>
                        <a:buClrTx/>
                        <a:buSzTx/>
                        <a:buFontTx/>
                        <a:buNone/>
                        <a:tabLst/>
                        <a:defRPr/>
                      </a:pPr>
                      <a:endParaRPr lang="en-US" sz="1000"/>
                    </a:p>
                  </a:txBody>
                  <a:tcPr anchor="b"/>
                </a:tc>
                <a:tc>
                  <a:txBody>
                    <a:bodyPr/>
                    <a:lstStyle/>
                    <a:p>
                      <a:pPr marL="0" indent="0">
                        <a:spcBef>
                          <a:spcPts val="0"/>
                        </a:spcBef>
                        <a:buFontTx/>
                        <a:buNone/>
                      </a:pPr>
                      <a:endParaRPr lang="en-US" sz="1000"/>
                    </a:p>
                  </a:txBody>
                  <a:tcPr anchor="b"/>
                </a:tc>
                <a:tc>
                  <a:txBody>
                    <a:bodyPr/>
                    <a:lstStyle/>
                    <a:p>
                      <a:pPr marL="0" indent="0" algn="ctr">
                        <a:spcBef>
                          <a:spcPts val="0"/>
                        </a:spcBef>
                        <a:buFontTx/>
                        <a:buNone/>
                      </a:pPr>
                      <a:endParaRPr lang="en-US" sz="1000">
                        <a:solidFill>
                          <a:srgbClr val="FFFFFF"/>
                        </a:solidFill>
                      </a:endParaRPr>
                    </a:p>
                  </a:txBody>
                  <a:tcPr marL="0" marR="0" anchor="ctr">
                    <a:noFill/>
                  </a:tcPr>
                </a:tc>
                <a:tc>
                  <a:txBody>
                    <a:bodyPr/>
                    <a:lstStyle/>
                    <a:p>
                      <a:pPr marL="0" indent="0" algn="ctr">
                        <a:spcBef>
                          <a:spcPts val="0"/>
                        </a:spcBef>
                        <a:buFontTx/>
                        <a:buNone/>
                      </a:pPr>
                      <a:r>
                        <a:rPr lang="en-US" sz="1000">
                          <a:solidFill>
                            <a:schemeClr val="tx1"/>
                          </a:solidFill>
                        </a:rPr>
                        <a:t>Peer 3</a:t>
                      </a:r>
                    </a:p>
                  </a:txBody>
                  <a:tcPr marL="0" marR="0" anchor="b"/>
                </a:tc>
                <a:tc>
                  <a:txBody>
                    <a:bodyPr/>
                    <a:lstStyle/>
                    <a:p>
                      <a:pPr marL="0" indent="0" algn="ctr">
                        <a:spcBef>
                          <a:spcPts val="0"/>
                        </a:spcBef>
                        <a:buFontTx/>
                        <a:buNone/>
                      </a:pPr>
                      <a:r>
                        <a:rPr lang="en-US" sz="1000">
                          <a:solidFill>
                            <a:schemeClr val="tx1"/>
                          </a:solidFill>
                        </a:rPr>
                        <a:t>Peer 5</a:t>
                      </a:r>
                    </a:p>
                  </a:txBody>
                  <a:tcPr marL="0" marR="0" anchor="b"/>
                </a:tc>
                <a:tc>
                  <a:txBody>
                    <a:bodyPr/>
                    <a:lstStyle/>
                    <a:p>
                      <a:pPr marL="0" indent="0" algn="ctr">
                        <a:spcBef>
                          <a:spcPts val="0"/>
                        </a:spcBef>
                        <a:buFontTx/>
                        <a:buNone/>
                      </a:pPr>
                      <a:r>
                        <a:rPr lang="en-US" sz="1000">
                          <a:solidFill>
                            <a:schemeClr val="tx1"/>
                          </a:solidFill>
                        </a:rPr>
                        <a:t>Peer 8</a:t>
                      </a:r>
                    </a:p>
                  </a:txBody>
                  <a:tcPr marL="0" marR="0" anchor="b"/>
                </a:tc>
                <a:tc>
                  <a:txBody>
                    <a:bodyPr/>
                    <a:lstStyle/>
                    <a:p>
                      <a:pPr marL="0" indent="0" algn="ctr">
                        <a:spcBef>
                          <a:spcPts val="0"/>
                        </a:spcBef>
                        <a:buFontTx/>
                        <a:buNone/>
                      </a:pPr>
                      <a:r>
                        <a:rPr lang="en-US" sz="1000">
                          <a:solidFill>
                            <a:schemeClr val="tx1"/>
                          </a:solidFill>
                        </a:rPr>
                        <a:t>Peer 1</a:t>
                      </a:r>
                    </a:p>
                  </a:txBody>
                  <a:tcPr marL="0" marR="0" anchor="b"/>
                </a:tc>
                <a:tc>
                  <a:txBody>
                    <a:bodyPr/>
                    <a:lstStyle/>
                    <a:p>
                      <a:pPr marL="0" indent="0" algn="ctr">
                        <a:spcBef>
                          <a:spcPts val="0"/>
                        </a:spcBef>
                        <a:buFontTx/>
                        <a:buNone/>
                      </a:pPr>
                      <a:r>
                        <a:rPr lang="en-US" sz="1000">
                          <a:solidFill>
                            <a:schemeClr val="tx1"/>
                          </a:solidFill>
                        </a:rPr>
                        <a:t>Peer 7</a:t>
                      </a:r>
                    </a:p>
                  </a:txBody>
                  <a:tcPr marL="0" marR="0" anchor="b"/>
                </a:tc>
                <a:extLst>
                  <a:ext uri="{0D108BD9-81ED-4DB2-BD59-A6C34878D82A}">
                    <a16:rowId xmlns:a16="http://schemas.microsoft.com/office/drawing/2014/main" val="695302175"/>
                  </a:ext>
                </a:extLst>
              </a:tr>
              <a:tr h="515076">
                <a:tc rowSpan="3">
                  <a:txBody>
                    <a:bodyPr/>
                    <a:lstStyle/>
                    <a:p>
                      <a:pPr marL="0" indent="0" algn="ctr">
                        <a:buFontTx/>
                        <a:buNone/>
                      </a:pPr>
                      <a:r>
                        <a:rPr lang="en-US" sz="1000">
                          <a:solidFill>
                            <a:srgbClr val="FFFFFF"/>
                          </a:solidFill>
                          <a:latin typeface="+mn-lt"/>
                        </a:rPr>
                        <a:t>Sales / CRM</a:t>
                      </a:r>
                    </a:p>
                  </a:txBody>
                  <a:tcPr anchor="ctr">
                    <a:solidFill>
                      <a:srgbClr val="46647B"/>
                    </a:solidFill>
                  </a:tcPr>
                </a:tc>
                <a:tc>
                  <a:txBody>
                    <a:bodyPr/>
                    <a:lstStyle/>
                    <a:p>
                      <a:pPr marL="0" indent="0" algn="l">
                        <a:buFontTx/>
                        <a:buNone/>
                      </a:pPr>
                      <a:r>
                        <a:rPr lang="en-US" sz="900" b="0">
                          <a:solidFill>
                            <a:srgbClr val="FFFFFF"/>
                          </a:solidFill>
                          <a:latin typeface="+mn-lt"/>
                        </a:rPr>
                        <a:t>Lead Generation</a:t>
                      </a:r>
                    </a:p>
                  </a:txBody>
                  <a:tcPr marL="36576" marR="36576" marT="36576" marB="36576">
                    <a:solidFill>
                      <a:srgbClr val="7891AA"/>
                    </a:solidFill>
                  </a:tcPr>
                </a:tc>
                <a:tc>
                  <a:txBody>
                    <a:bodyPr/>
                    <a:lstStyle/>
                    <a:p>
                      <a:pPr marL="0" indent="0">
                        <a:spcBef>
                          <a:spcPts val="600"/>
                        </a:spcBef>
                        <a:buFontTx/>
                        <a:buNone/>
                      </a:pPr>
                      <a:r>
                        <a:rPr lang="en-US" sz="800"/>
                        <a:t>Capture, organize, assign, and prioritize leads using AI</a:t>
                      </a:r>
                      <a:endParaRPr lang="en-US" sz="800">
                        <a:latin typeface="+mn-lt"/>
                      </a:endParaRPr>
                    </a:p>
                  </a:txBody>
                  <a:tcPr marL="36576" marR="36576" marT="36576" marB="36576">
                    <a:lnR w="12700" cap="flat" cmpd="sng" algn="ctr">
                      <a:solidFill>
                        <a:schemeClr val="bg1">
                          <a:lumMod val="75000"/>
                        </a:schemeClr>
                      </a:solidFill>
                      <a:prstDash val="solid"/>
                      <a:round/>
                      <a:headEnd type="none" w="med" len="med"/>
                      <a:tailEnd type="none" w="med" len="med"/>
                    </a:lnR>
                  </a:tcPr>
                </a:tc>
                <a:tc>
                  <a:txBody>
                    <a:bodyPr/>
                    <a:lstStyle/>
                    <a:p>
                      <a:pPr marL="0" indent="0" algn="ctr" defTabSz="711200" rtl="0" eaLnBrk="1" fontAlgn="ctr" latinLnBrk="0" hangingPunct="1">
                        <a:spcBef>
                          <a:spcPts val="1200"/>
                        </a:spcBef>
                        <a:buSzPct val="180000"/>
                        <a:buFont typeface="Arial" panose="020B0604020202020204" pitchFamily="34" charset="0"/>
                        <a:buBlip>
                          <a:blip r:embed="rId13"/>
                        </a:buBlip>
                      </a:pPr>
                      <a:br>
                        <a:rPr lang="en-US" sz="1200" baseline="0">
                          <a:solidFill>
                            <a:srgbClr val="E9CD49"/>
                          </a:solidFill>
                        </a:rPr>
                      </a:br>
                      <a:r>
                        <a:rPr lang="en-US" sz="700" baseline="0"/>
                        <a:t>Lead intelligence scoring, 3rd party integration</a:t>
                      </a:r>
                    </a:p>
                  </a:txBody>
                  <a:tcPr marL="18288" marR="18288" marT="18288" marB="18288" anchor="ctr">
                    <a:lnL w="12700" cap="flat" cmpd="sng" algn="ctr">
                      <a:solidFill>
                        <a:schemeClr val="bg1">
                          <a:lumMod val="75000"/>
                        </a:schemeClr>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4"/>
                        </a:buBlip>
                        <a:tabLst/>
                        <a:defRPr/>
                      </a:pPr>
                      <a:br>
                        <a:rPr lang="en-US" sz="1200" b="1" baseline="0"/>
                      </a:br>
                      <a:r>
                        <a:rPr lang="en-US" sz="700" b="1" baseline="0"/>
                        <a:t>AI Answering Service</a:t>
                      </a:r>
                      <a:r>
                        <a:rPr lang="en-US" sz="700" baseline="0"/>
                        <a:t>, 3</a:t>
                      </a:r>
                      <a:r>
                        <a:rPr lang="en-US" sz="700" baseline="30000"/>
                        <a:t>rd</a:t>
                      </a:r>
                      <a:r>
                        <a:rPr lang="en-US" sz="700" baseline="0"/>
                        <a:t> party integration</a:t>
                      </a:r>
                      <a:endParaRPr kumimoji="0" lang="en-US" sz="1200" b="0" i="1" u="none" strike="noStrike" kern="1200" cap="none" spc="0" normalizeH="0" baseline="0" noProof="0">
                        <a:ln>
                          <a:noFill/>
                        </a:ln>
                        <a:solidFill>
                          <a:srgbClr val="000000"/>
                        </a:solidFill>
                        <a:effectLst/>
                        <a:uLnTx/>
                        <a:uFillTx/>
                        <a:latin typeface="Arial"/>
                        <a:ea typeface="+mn-ea"/>
                        <a:cs typeface="+mn-cs"/>
                      </a:endParaRPr>
                    </a:p>
                  </a:txBody>
                  <a:tcPr marL="18288" marR="18288" marT="18288" marB="18288" anchor="ctr">
                    <a:lnL w="63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FFFFFF"/>
                    </a:solidFill>
                  </a:tcPr>
                </a:tc>
                <a:tc>
                  <a:txBody>
                    <a:bodyPr/>
                    <a:lstStyle/>
                    <a:p>
                      <a:pPr marL="0" indent="0" algn="ctr" defTabSz="711200" rtl="0" eaLnBrk="1" fontAlgn="ctr" latinLnBrk="0" hangingPunct="1">
                        <a:spcBef>
                          <a:spcPts val="0"/>
                        </a:spcBef>
                        <a:buSzPct val="180000"/>
                        <a:buFont typeface="Arial" panose="020B0604020202020204" pitchFamily="34" charset="0"/>
                        <a:buNone/>
                      </a:pPr>
                      <a:r>
                        <a:rPr lang="en-US" sz="700" i="1" baseline="0"/>
                        <a:t>N/A</a:t>
                      </a:r>
                    </a:p>
                  </a:txBody>
                  <a:tcPr marL="18288" marR="18288" marT="18288" marB="18288" anchor="ctr">
                    <a:lnL w="12700" cap="flat" cmpd="sng" algn="ctr">
                      <a:solidFill>
                        <a:schemeClr val="bg1"/>
                      </a:solidFill>
                      <a:prstDash val="solid"/>
                      <a:round/>
                      <a:headEnd type="none" w="med" len="med"/>
                      <a:tailEnd type="none" w="med" len="med"/>
                    </a:lnL>
                    <a:lnR w="6350" cap="flat" cmpd="sng" algn="ctr">
                      <a:solidFill>
                        <a:schemeClr val="tx2"/>
                      </a:solidFill>
                      <a:prstDash val="solid"/>
                      <a:round/>
                      <a:headEnd type="none" w="med" len="med"/>
                      <a:tailEnd type="none" w="med" len="med"/>
                    </a:lnR>
                    <a:solidFill>
                      <a:schemeClr val="accent1">
                        <a:lumMod val="20000"/>
                        <a:lumOff val="80000"/>
                      </a:schemeClr>
                    </a:solidFill>
                  </a:tcPr>
                </a:tc>
                <a:tc>
                  <a:txBody>
                    <a:bodyPr/>
                    <a:lstStyle/>
                    <a:p>
                      <a:pPr marL="0" indent="0" algn="ctr" defTabSz="711200" rtl="0" eaLnBrk="1" fontAlgn="ctr" latinLnBrk="0" hangingPunct="1">
                        <a:spcBef>
                          <a:spcPts val="0"/>
                        </a:spcBef>
                        <a:buSzPct val="180000"/>
                        <a:buFont typeface="Arial" panose="020B0604020202020204" pitchFamily="34" charset="0"/>
                        <a:buNone/>
                      </a:pPr>
                      <a:r>
                        <a:rPr lang="en-US" sz="700" i="1" baseline="0"/>
                        <a:t>N/A</a:t>
                      </a:r>
                    </a:p>
                  </a:txBody>
                  <a:tcPr marL="18288" marR="18288" marT="18288" marB="18288" anchor="ctr">
                    <a:lnL w="635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1">
                        <a:lumMod val="20000"/>
                        <a:lumOff val="80000"/>
                      </a:schemeClr>
                    </a:solidFill>
                  </a:tcPr>
                </a:tc>
                <a:tc>
                  <a:txBody>
                    <a:bodyPr/>
                    <a:lstStyle/>
                    <a:p>
                      <a:pPr marL="0" indent="0" algn="ctr" defTabSz="711200" rtl="0" eaLnBrk="1" fontAlgn="ctr" latinLnBrk="0" hangingPunct="1">
                        <a:spcBef>
                          <a:spcPts val="0"/>
                        </a:spcBef>
                        <a:buSzPct val="180000"/>
                        <a:buFont typeface="Arial" panose="020B0604020202020204" pitchFamily="34" charset="0"/>
                        <a:buBlip>
                          <a:blip r:embed="rId14"/>
                        </a:buBlip>
                      </a:pPr>
                      <a:r>
                        <a:rPr lang="en-US" sz="1200" baseline="0"/>
                        <a:t> </a:t>
                      </a:r>
                    </a:p>
                    <a:p>
                      <a:pPr marL="0" indent="0" algn="ctr" defTabSz="711200" rtl="0" eaLnBrk="1" fontAlgn="ctr" latinLnBrk="0" hangingPunct="1">
                        <a:spcBef>
                          <a:spcPts val="0"/>
                        </a:spcBef>
                        <a:buSzPct val="180000"/>
                        <a:buFont typeface="Arial" panose="020B0604020202020204" pitchFamily="34" charset="0"/>
                        <a:buNone/>
                      </a:pPr>
                      <a:r>
                        <a:rPr lang="en-US" sz="700" baseline="0"/>
                        <a:t>TI Chat Assistant, Audience Assistant, Ads Optimizer, Email Content Generation</a:t>
                      </a:r>
                      <a:endParaRPr lang="en-US" sz="1100" baseline="0"/>
                    </a:p>
                  </a:txBody>
                  <a:tcPr marL="18288" marR="18288"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ctr" defTabSz="711200" rtl="0" eaLnBrk="1" fontAlgn="ctr" latinLnBrk="0" hangingPunct="1">
                        <a:spcBef>
                          <a:spcPts val="0"/>
                        </a:spcBef>
                        <a:buSzPct val="180000"/>
                        <a:buFont typeface="Arial" panose="020B0604020202020204" pitchFamily="34" charset="0"/>
                        <a:buBlip>
                          <a:blip r:embed="rId14"/>
                        </a:buBlip>
                      </a:pPr>
                      <a:r>
                        <a:rPr lang="en-US" sz="1200" baseline="0"/>
                        <a:t> </a:t>
                      </a:r>
                    </a:p>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None/>
                        <a:tabLst/>
                        <a:defRPr/>
                      </a:pPr>
                      <a:r>
                        <a:rPr lang="en-US" sz="700" baseline="0"/>
                        <a:t>AI Receptionist, ABC Copilot, conversational AI assistant, 3</a:t>
                      </a:r>
                      <a:r>
                        <a:rPr lang="en-US" sz="700" baseline="30000"/>
                        <a:t>rd</a:t>
                      </a:r>
                      <a:r>
                        <a:rPr lang="en-US" sz="700" baseline="0"/>
                        <a:t> party integration</a:t>
                      </a:r>
                    </a:p>
                  </a:txBody>
                  <a:tcPr marL="18288" marR="18288" marT="18288" marB="18288" anchor="ctr">
                    <a:lnL w="1270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136453988"/>
                  </a:ext>
                </a:extLst>
              </a:tr>
              <a:tr h="419045">
                <a:tc vMerge="1">
                  <a:txBody>
                    <a:bodyPr/>
                    <a:lstStyle/>
                    <a:p>
                      <a:pPr marL="0" indent="0">
                        <a:buFontTx/>
                        <a:buNone/>
                      </a:pPr>
                      <a:endParaRPr lang="en-US" sz="800">
                        <a:latin typeface="+mn-lt"/>
                      </a:endParaRPr>
                    </a:p>
                  </a:txBody>
                  <a:tcPr/>
                </a:tc>
                <a:tc>
                  <a:txBody>
                    <a:bodyPr/>
                    <a:lstStyle/>
                    <a:p>
                      <a:pPr marL="0" indent="0" algn="l" fontAlgn="b">
                        <a:buNone/>
                      </a:pPr>
                      <a:r>
                        <a:rPr lang="en-US" sz="900" b="0" u="none" strike="noStrike" kern="1200">
                          <a:solidFill>
                            <a:srgbClr val="FFFFFF"/>
                          </a:solidFill>
                          <a:effectLst/>
                          <a:latin typeface="+mn-lt"/>
                          <a:ea typeface="+mn-ea"/>
                          <a:cs typeface="+mn-cs"/>
                        </a:rPr>
                        <a:t>Estimations and quotation</a:t>
                      </a:r>
                      <a:endParaRPr lang="en-US" sz="900" b="0" i="0" u="none" strike="noStrike" kern="1200">
                        <a:solidFill>
                          <a:srgbClr val="FFFFFF"/>
                        </a:solidFill>
                        <a:effectLst/>
                        <a:latin typeface="+mn-lt"/>
                        <a:ea typeface="+mn-ea"/>
                        <a:cs typeface="+mn-cs"/>
                      </a:endParaRPr>
                    </a:p>
                  </a:txBody>
                  <a:tcPr marL="36576" marR="36576" marT="36576" marB="36576">
                    <a:solidFill>
                      <a:srgbClr val="7891AA"/>
                    </a:solidFill>
                  </a:tcPr>
                </a:tc>
                <a:tc>
                  <a:txBody>
                    <a:bodyPr/>
                    <a:lstStyle/>
                    <a:p>
                      <a:pPr marL="0" indent="0">
                        <a:spcBef>
                          <a:spcPts val="600"/>
                        </a:spcBef>
                        <a:buFontTx/>
                        <a:buNone/>
                      </a:pPr>
                      <a:r>
                        <a:rPr lang="en-US" sz="800"/>
                        <a:t>Create accurate estimates with templates, measurements, and pricing adjustments</a:t>
                      </a:r>
                      <a:endParaRPr lang="en-US" sz="800">
                        <a:latin typeface="+mn-lt"/>
                      </a:endParaRPr>
                    </a:p>
                  </a:txBody>
                  <a:tcPr marL="36576" marR="36576" marT="36576" marB="36576">
                    <a:lnR w="12700" cap="flat" cmpd="sng" algn="ctr">
                      <a:solidFill>
                        <a:schemeClr val="bg1">
                          <a:lumMod val="75000"/>
                        </a:schemeClr>
                      </a:solidFill>
                      <a:prstDash val="solid"/>
                      <a:round/>
                      <a:headEnd type="none" w="med" len="med"/>
                      <a:tailEnd type="none" w="med" len="med"/>
                    </a:lnR>
                  </a:tcPr>
                </a:tc>
                <a:tc>
                  <a:txBody>
                    <a:bodyPr/>
                    <a:lstStyle/>
                    <a:p>
                      <a:pPr marL="0" indent="0" algn="ctr" defTabSz="711200" rtl="0" eaLnBrk="1" fontAlgn="ctr" latinLnBrk="0" hangingPunct="1">
                        <a:spcBef>
                          <a:spcPts val="1200"/>
                        </a:spcBef>
                        <a:buSzPct val="180000"/>
                        <a:buFont typeface="Arial" panose="020B0604020202020204" pitchFamily="34" charset="0"/>
                        <a:buBlip>
                          <a:blip r:embed="rId13"/>
                        </a:buBlip>
                      </a:pPr>
                      <a:r>
                        <a:rPr lang="en-US" sz="1200" baseline="0">
                          <a:solidFill>
                            <a:srgbClr val="000000"/>
                          </a:solidFill>
                        </a:rPr>
                        <a:t> </a:t>
                      </a:r>
                      <a:br>
                        <a:rPr lang="en-US" sz="1400" baseline="0">
                          <a:solidFill>
                            <a:srgbClr val="000000"/>
                          </a:solidFill>
                        </a:rPr>
                      </a:br>
                      <a:r>
                        <a:rPr lang="en-US" sz="700" baseline="0"/>
                        <a:t>3</a:t>
                      </a:r>
                      <a:r>
                        <a:rPr lang="en-US" sz="700" baseline="30000"/>
                        <a:t>rd</a:t>
                      </a:r>
                      <a:r>
                        <a:rPr lang="en-US" sz="700" baseline="0"/>
                        <a:t> party integration</a:t>
                      </a:r>
                      <a:endParaRPr lang="en-US" sz="700" baseline="0">
                        <a:solidFill>
                          <a:srgbClr val="000000"/>
                        </a:solidFill>
                      </a:endParaRPr>
                    </a:p>
                  </a:txBody>
                  <a:tcPr marL="18288" marR="18288" marT="18288" marB="18288" anchor="ctr">
                    <a:lnL w="12700" cap="flat" cmpd="sng" algn="ctr">
                      <a:solidFill>
                        <a:schemeClr val="bg1">
                          <a:lumMod val="75000"/>
                        </a:schemeClr>
                      </a:solidFill>
                      <a:prstDash val="solid"/>
                      <a:round/>
                      <a:headEnd type="none" w="med" len="med"/>
                      <a:tailEnd type="none" w="med" len="med"/>
                    </a:lnL>
                    <a:no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3"/>
                        </a:buBlip>
                        <a:tabLst/>
                        <a:defRPr/>
                      </a:pPr>
                      <a:br>
                        <a:rPr lang="en-US" sz="1200" baseline="0"/>
                      </a:br>
                      <a:r>
                        <a:rPr lang="en-US" sz="700" baseline="0"/>
                        <a:t>3</a:t>
                      </a:r>
                      <a:r>
                        <a:rPr lang="en-US" sz="700" baseline="30000"/>
                        <a:t>rd</a:t>
                      </a:r>
                      <a:r>
                        <a:rPr lang="en-US" sz="700" baseline="0"/>
                        <a:t> party integration</a:t>
                      </a:r>
                      <a:endParaRPr kumimoji="0" lang="en-US" sz="1200" b="0" i="1" u="none" strike="noStrike" kern="1200" cap="none" spc="0" normalizeH="0" baseline="0" noProof="0">
                        <a:ln>
                          <a:noFill/>
                        </a:ln>
                        <a:solidFill>
                          <a:srgbClr val="000000"/>
                        </a:solidFill>
                        <a:effectLst/>
                        <a:uLnTx/>
                        <a:uFillTx/>
                        <a:latin typeface="Arial"/>
                        <a:ea typeface="+mn-ea"/>
                        <a:cs typeface="+mn-cs"/>
                      </a:endParaRPr>
                    </a:p>
                  </a:txBody>
                  <a:tcPr marL="18288" marR="18288" marT="18288" marB="18288" anchor="ctr">
                    <a:noFill/>
                  </a:tcPr>
                </a:tc>
                <a:tc>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Blip>
                          <a:blip r:embed="rId13"/>
                        </a:buBlip>
                        <a:tabLst/>
                        <a:defRPr/>
                      </a:pPr>
                      <a:br>
                        <a:rPr lang="en-US" sz="1200" baseline="0"/>
                      </a:br>
                      <a:r>
                        <a:rPr lang="en-US" sz="700" baseline="0"/>
                        <a:t>3</a:t>
                      </a:r>
                      <a:r>
                        <a:rPr lang="en-US" sz="700" baseline="30000"/>
                        <a:t>rd</a:t>
                      </a:r>
                      <a:r>
                        <a:rPr lang="en-US" sz="700" baseline="0"/>
                        <a:t> party integration</a:t>
                      </a:r>
                      <a:endParaRPr kumimoji="0" lang="en-US" sz="1200" b="0" i="1" u="none" strike="noStrike" kern="1200" cap="none" spc="0" normalizeH="0" baseline="0" noProof="0">
                        <a:ln>
                          <a:noFill/>
                        </a:ln>
                        <a:solidFill>
                          <a:srgbClr val="000000"/>
                        </a:solidFill>
                        <a:effectLst/>
                        <a:uLnTx/>
                        <a:uFillTx/>
                        <a:latin typeface="+mn-lt"/>
                        <a:ea typeface="+mn-ea"/>
                        <a:cs typeface="+mn-cs"/>
                      </a:endParaRPr>
                    </a:p>
                  </a:txBody>
                  <a:tcPr marL="18288" marR="18288" marT="18288" marB="18288" anchor="ctr">
                    <a:noFill/>
                  </a:tcPr>
                </a:tc>
                <a:tc>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Blip>
                          <a:blip r:embed="rId13"/>
                        </a:buBlip>
                        <a:tabLst/>
                        <a:defRPr/>
                      </a:pPr>
                      <a:br>
                        <a:rPr lang="en-US" sz="1200" baseline="0"/>
                      </a:br>
                      <a:r>
                        <a:rPr lang="en-US" sz="700" baseline="0"/>
                        <a:t>3</a:t>
                      </a:r>
                      <a:r>
                        <a:rPr lang="en-US" sz="700" baseline="30000"/>
                        <a:t>rd</a:t>
                      </a:r>
                      <a:r>
                        <a:rPr lang="en-US" sz="700" baseline="0"/>
                        <a:t> party integration</a:t>
                      </a:r>
                      <a:endParaRPr kumimoji="0" lang="en-US" sz="1200" b="0" i="1" u="none" strike="noStrike" kern="1200" cap="none" spc="0" normalizeH="0" baseline="0" noProof="0">
                        <a:ln>
                          <a:noFill/>
                        </a:ln>
                        <a:solidFill>
                          <a:srgbClr val="000000"/>
                        </a:solidFill>
                        <a:effectLst/>
                        <a:uLnTx/>
                        <a:uFillTx/>
                        <a:latin typeface="+mn-lt"/>
                        <a:ea typeface="+mn-ea"/>
                        <a:cs typeface="+mn-cs"/>
                      </a:endParaRPr>
                    </a:p>
                  </a:txBody>
                  <a:tcPr marL="18288" marR="18288" marT="18288" marB="18288" anchor="ctr">
                    <a:noFill/>
                  </a:tcPr>
                </a:tc>
                <a:tc>
                  <a:txBody>
                    <a:bodyPr/>
                    <a:lstStyle/>
                    <a:p>
                      <a:pPr marL="0" indent="0" algn="ctr" defTabSz="711200" rtl="0" eaLnBrk="1" fontAlgn="ctr" latinLnBrk="0" hangingPunct="1">
                        <a:spcBef>
                          <a:spcPts val="0"/>
                        </a:spcBef>
                        <a:buSzPct val="180000"/>
                        <a:buFont typeface="Arial" panose="020B0604020202020204" pitchFamily="34" charset="0"/>
                        <a:buBlip>
                          <a:blip r:embed="rId14"/>
                        </a:buBlip>
                      </a:pPr>
                      <a:r>
                        <a:rPr lang="en-US" sz="1200" baseline="0"/>
                        <a:t> </a:t>
                      </a:r>
                    </a:p>
                    <a:p>
                      <a:pPr marL="0" indent="0" algn="ctr" defTabSz="711200" rtl="0" eaLnBrk="1" fontAlgn="ctr" latinLnBrk="0" hangingPunct="1">
                        <a:spcBef>
                          <a:spcPts val="0"/>
                        </a:spcBef>
                        <a:buSzPct val="180000"/>
                        <a:buFont typeface="Arial" panose="020B0604020202020204" pitchFamily="34" charset="0"/>
                        <a:buNone/>
                      </a:pPr>
                      <a:r>
                        <a:rPr lang="en-US" sz="700" baseline="0"/>
                        <a:t>Job Value Predictor, 3rd party integration</a:t>
                      </a:r>
                    </a:p>
                  </a:txBody>
                  <a:tcPr marL="18288" marR="18288" marT="18288" marB="18288" anchor="ct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700" b="0" i="1" u="none" strike="noStrike" kern="1200" cap="none" spc="0" normalizeH="0" baseline="0" noProof="0">
                          <a:ln>
                            <a:noFill/>
                          </a:ln>
                          <a:solidFill>
                            <a:srgbClr val="000000"/>
                          </a:solidFill>
                          <a:effectLst/>
                          <a:uLnTx/>
                          <a:uFillTx/>
                          <a:latin typeface="+mj-lt"/>
                          <a:ea typeface="+mn-ea"/>
                          <a:cs typeface="+mn-cs"/>
                        </a:rPr>
                        <a:t>N/A</a:t>
                      </a:r>
                    </a:p>
                  </a:txBody>
                  <a:tcPr marL="18288" marR="18288" marT="18288" marB="18288" anchor="ctr">
                    <a:solidFill>
                      <a:schemeClr val="accent1">
                        <a:lumMod val="20000"/>
                        <a:lumOff val="80000"/>
                      </a:schemeClr>
                    </a:solidFill>
                  </a:tcPr>
                </a:tc>
                <a:extLst>
                  <a:ext uri="{0D108BD9-81ED-4DB2-BD59-A6C34878D82A}">
                    <a16:rowId xmlns:a16="http://schemas.microsoft.com/office/drawing/2014/main" val="3243468935"/>
                  </a:ext>
                </a:extLst>
              </a:tr>
              <a:tr h="331744">
                <a:tc vMerge="1">
                  <a:txBody>
                    <a:bodyPr/>
                    <a:lstStyle/>
                    <a:p>
                      <a:pPr marL="0" indent="0">
                        <a:buFontTx/>
                        <a:buNone/>
                      </a:pPr>
                      <a:endParaRPr lang="en-US" sz="800">
                        <a:latin typeface="+mn-lt"/>
                      </a:endParaRPr>
                    </a:p>
                  </a:txBody>
                  <a:tcPr/>
                </a:tc>
                <a:tc>
                  <a:txBody>
                    <a:bodyPr/>
                    <a:lstStyle/>
                    <a:p>
                      <a:pPr marL="0" indent="0" algn="l">
                        <a:buFontTx/>
                        <a:buNone/>
                      </a:pPr>
                      <a:r>
                        <a:rPr lang="en-US" sz="900" b="0">
                          <a:solidFill>
                            <a:srgbClr val="FFFFFF"/>
                          </a:solidFill>
                          <a:latin typeface="+mn-lt"/>
                        </a:rPr>
                        <a:t>Proposal Management</a:t>
                      </a:r>
                    </a:p>
                  </a:txBody>
                  <a:tcPr marL="36576" marR="36576" marT="36576" marB="36576">
                    <a:solidFill>
                      <a:srgbClr val="7891AA"/>
                    </a:solidFill>
                  </a:tcPr>
                </a:tc>
                <a:tc>
                  <a:txBody>
                    <a:bodyPr/>
                    <a:lstStyle/>
                    <a:p>
                      <a:pPr marL="0" indent="0">
                        <a:spcBef>
                          <a:spcPts val="600"/>
                        </a:spcBef>
                        <a:buFontTx/>
                        <a:buNone/>
                      </a:pPr>
                      <a:r>
                        <a:rPr lang="en-US" sz="800"/>
                        <a:t>Generate and track proposals with templates, signatures, and reminders</a:t>
                      </a:r>
                      <a:endParaRPr lang="en-US" sz="800">
                        <a:latin typeface="+mn-lt"/>
                      </a:endParaRPr>
                    </a:p>
                  </a:txBody>
                  <a:tcPr marL="36576" marR="36576" marT="36576" marB="36576">
                    <a:lnR w="12700" cap="flat" cmpd="sng" algn="ctr">
                      <a:solidFill>
                        <a:schemeClr val="bg1">
                          <a:lumMod val="75000"/>
                        </a:schemeClr>
                      </a:solidFill>
                      <a:prstDash val="solid"/>
                      <a:round/>
                      <a:headEnd type="none" w="med" len="med"/>
                      <a:tailEnd type="none" w="med" len="med"/>
                    </a:lnR>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700" b="0" i="1" u="none" strike="noStrike" kern="1200" cap="none" spc="0" normalizeH="0" baseline="0" noProof="0">
                          <a:ln>
                            <a:noFill/>
                          </a:ln>
                          <a:solidFill>
                            <a:srgbClr val="000000"/>
                          </a:solidFill>
                          <a:effectLst/>
                          <a:uLnTx/>
                          <a:uFillTx/>
                          <a:latin typeface="+mj-lt"/>
                          <a:ea typeface="+mn-ea"/>
                          <a:cs typeface="+mn-cs"/>
                        </a:rPr>
                        <a:t>N/A</a:t>
                      </a:r>
                    </a:p>
                  </a:txBody>
                  <a:tcPr marL="18288" marR="18288" marT="18288" marB="18288" anchor="ctr">
                    <a:lnL w="12700" cap="flat" cmpd="sng" algn="ctr">
                      <a:solidFill>
                        <a:schemeClr val="bg1">
                          <a:lumMod val="75000"/>
                        </a:schemeClr>
                      </a:solidFill>
                      <a:prstDash val="solid"/>
                      <a:round/>
                      <a:headEnd type="none" w="med" len="med"/>
                      <a:tailEnd type="none" w="med" len="med"/>
                    </a:lnL>
                    <a:solidFill>
                      <a:schemeClr val="accent1">
                        <a:lumMod val="20000"/>
                        <a:lumOff val="80000"/>
                      </a:schemeClr>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700" b="0" i="1" u="none" strike="noStrike" kern="1200" cap="none" spc="0" normalizeH="0" baseline="0" noProof="0">
                          <a:ln>
                            <a:noFill/>
                          </a:ln>
                          <a:solidFill>
                            <a:srgbClr val="000000"/>
                          </a:solidFill>
                          <a:effectLst/>
                          <a:uLnTx/>
                          <a:uFillTx/>
                          <a:latin typeface="+mj-lt"/>
                          <a:ea typeface="+mn-ea"/>
                          <a:cs typeface="+mn-cs"/>
                        </a:rPr>
                        <a:t>N/A</a:t>
                      </a:r>
                    </a:p>
                  </a:txBody>
                  <a:tcPr marL="18288" marR="18288" marT="18288" marB="18288" anchor="ctr">
                    <a:solidFill>
                      <a:schemeClr val="accent1">
                        <a:lumMod val="20000"/>
                        <a:lumOff val="80000"/>
                      </a:schemeClr>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700" b="0" i="1" u="none" strike="noStrike" kern="1200" cap="none" spc="0" normalizeH="0" baseline="0" noProof="0">
                          <a:ln>
                            <a:noFill/>
                          </a:ln>
                          <a:solidFill>
                            <a:srgbClr val="000000"/>
                          </a:solidFill>
                          <a:effectLst/>
                          <a:uLnTx/>
                          <a:uFillTx/>
                          <a:latin typeface="+mj-lt"/>
                          <a:ea typeface="+mn-ea"/>
                          <a:cs typeface="+mn-cs"/>
                        </a:rPr>
                        <a:t>N/A</a:t>
                      </a:r>
                    </a:p>
                  </a:txBody>
                  <a:tcPr marL="18288" marR="18288" marT="18288" marB="18288" anchor="ctr">
                    <a:solidFill>
                      <a:schemeClr val="accent1">
                        <a:lumMod val="20000"/>
                        <a:lumOff val="80000"/>
                      </a:schemeClr>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700" b="0" i="1" u="none" strike="noStrike" kern="1200" cap="none" spc="0" normalizeH="0" baseline="0" noProof="0">
                          <a:ln>
                            <a:noFill/>
                          </a:ln>
                          <a:solidFill>
                            <a:srgbClr val="000000"/>
                          </a:solidFill>
                          <a:effectLst/>
                          <a:uLnTx/>
                          <a:uFillTx/>
                          <a:latin typeface="+mj-lt"/>
                          <a:ea typeface="+mn-ea"/>
                          <a:cs typeface="+mn-cs"/>
                        </a:rPr>
                        <a:t>N/A</a:t>
                      </a:r>
                    </a:p>
                  </a:txBody>
                  <a:tcPr marL="18288" marR="18288" marT="18288" marB="18288" anchor="ctr">
                    <a:solidFill>
                      <a:schemeClr val="accent1">
                        <a:lumMod val="20000"/>
                        <a:lumOff val="80000"/>
                      </a:schemeClr>
                    </a:solidFill>
                  </a:tcPr>
                </a:tc>
                <a:tc>
                  <a:txBody>
                    <a:bodyPr/>
                    <a:lstStyle/>
                    <a:p>
                      <a:pPr marL="0" indent="0" algn="ctr" defTabSz="711200" rtl="0" eaLnBrk="1" fontAlgn="ctr" latinLnBrk="0" hangingPunct="1">
                        <a:spcBef>
                          <a:spcPts val="0"/>
                        </a:spcBef>
                        <a:buSzPct val="180000"/>
                        <a:buFont typeface="Arial" panose="020B0604020202020204" pitchFamily="34" charset="0"/>
                        <a:buBlip>
                          <a:blip r:embed="rId14"/>
                        </a:buBlip>
                      </a:pPr>
                      <a:r>
                        <a:rPr lang="en-US" sz="1200" baseline="0"/>
                        <a:t> </a:t>
                      </a:r>
                      <a:endParaRPr lang="en-US" sz="800" baseline="0"/>
                    </a:p>
                    <a:p>
                      <a:pPr marL="0" indent="0" algn="ctr" defTabSz="711200" rtl="0" eaLnBrk="1" fontAlgn="ctr" latinLnBrk="0" hangingPunct="1">
                        <a:spcBef>
                          <a:spcPts val="0"/>
                        </a:spcBef>
                        <a:buSzPct val="180000"/>
                        <a:buFont typeface="Arial" panose="020B0604020202020204" pitchFamily="34" charset="0"/>
                        <a:buNone/>
                      </a:pPr>
                      <a:r>
                        <a:rPr lang="en-US" sz="700" baseline="0"/>
                        <a:t>Automated Proposal Templates</a:t>
                      </a:r>
                      <a:endParaRPr lang="en-US" sz="1100" baseline="0"/>
                    </a:p>
                  </a:txBody>
                  <a:tcPr marL="18288" marR="18288" marT="18288" marB="18288" anchor="ctr">
                    <a:no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700" b="0" i="1" u="none" strike="noStrike" kern="1200" cap="none" spc="0" normalizeH="0" baseline="0" noProof="0">
                          <a:ln>
                            <a:noFill/>
                          </a:ln>
                          <a:solidFill>
                            <a:srgbClr val="000000"/>
                          </a:solidFill>
                          <a:effectLst/>
                          <a:uLnTx/>
                          <a:uFillTx/>
                          <a:latin typeface="+mj-lt"/>
                          <a:ea typeface="+mn-ea"/>
                          <a:cs typeface="+mn-cs"/>
                        </a:rPr>
                        <a:t>N/A</a:t>
                      </a:r>
                    </a:p>
                  </a:txBody>
                  <a:tcPr marL="18288" marR="18288" marT="18288" marB="18288" anchor="ctr">
                    <a:solidFill>
                      <a:schemeClr val="accent1">
                        <a:lumMod val="20000"/>
                        <a:lumOff val="80000"/>
                      </a:schemeClr>
                    </a:solidFill>
                  </a:tcPr>
                </a:tc>
                <a:extLst>
                  <a:ext uri="{0D108BD9-81ED-4DB2-BD59-A6C34878D82A}">
                    <a16:rowId xmlns:a16="http://schemas.microsoft.com/office/drawing/2014/main" val="1614284236"/>
                  </a:ext>
                </a:extLst>
              </a:tr>
              <a:tr h="443708">
                <a:tc rowSpan="3">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a:solidFill>
                            <a:srgbClr val="FFFFFF"/>
                          </a:solidFill>
                          <a:latin typeface="+mn-lt"/>
                        </a:rPr>
                        <a:t>Production</a:t>
                      </a:r>
                    </a:p>
                  </a:txBody>
                  <a:tcPr anchor="ctr">
                    <a:solidFill>
                      <a:srgbClr val="973B74"/>
                    </a:solidFill>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900" b="0">
                          <a:solidFill>
                            <a:srgbClr val="FFFFFF"/>
                          </a:solidFill>
                          <a:latin typeface="+mn-lt"/>
                        </a:rPr>
                        <a:t>Crew &amp; Job Scheduling</a:t>
                      </a:r>
                    </a:p>
                  </a:txBody>
                  <a:tcPr marL="36576" marR="36576" marT="36576" marB="36576">
                    <a:solidFill>
                      <a:srgbClr val="BA749F"/>
                    </a:solidFill>
                  </a:tcPr>
                </a:tc>
                <a:tc>
                  <a:txBody>
                    <a:bodyPr/>
                    <a:lstStyle/>
                    <a:p>
                      <a:pPr marL="0" marR="0" lvl="0" indent="0" algn="l" defTabSz="711200" rtl="0" eaLnBrk="1" fontAlgn="auto" latinLnBrk="0" hangingPunct="1">
                        <a:lnSpc>
                          <a:spcPct val="100000"/>
                        </a:lnSpc>
                        <a:spcBef>
                          <a:spcPts val="600"/>
                        </a:spcBef>
                        <a:spcAft>
                          <a:spcPts val="0"/>
                        </a:spcAft>
                        <a:buClrTx/>
                        <a:buSzTx/>
                        <a:buFontTx/>
                        <a:buNone/>
                        <a:tabLst/>
                        <a:defRPr/>
                      </a:pPr>
                      <a:r>
                        <a:rPr lang="en-US" sz="800"/>
                        <a:t>Manage job schedules with crew assignments, calendar tools, and notifications</a:t>
                      </a:r>
                      <a:endParaRPr lang="en-US" sz="800">
                        <a:latin typeface="+mn-lt"/>
                      </a:endParaRPr>
                    </a:p>
                  </a:txBody>
                  <a:tcPr marL="36576" marR="36576" marT="36576" marB="36576">
                    <a:lnR w="12700" cap="flat" cmpd="sng" algn="ctr">
                      <a:solidFill>
                        <a:schemeClr val="bg1">
                          <a:lumMod val="75000"/>
                        </a:schemeClr>
                      </a:solidFill>
                      <a:prstDash val="solid"/>
                      <a:round/>
                      <a:headEnd type="none" w="med" len="med"/>
                      <a:tailEnd type="none" w="med" len="med"/>
                    </a:lnR>
                  </a:tcPr>
                </a:tc>
                <a:tc>
                  <a:txBody>
                    <a:bodyPr/>
                    <a:lstStyle/>
                    <a:p>
                      <a:pPr marL="0" indent="0" algn="ctr" defTabSz="711200" rtl="0" eaLnBrk="1" fontAlgn="ctr" latinLnBrk="0" hangingPunct="1">
                        <a:spcBef>
                          <a:spcPts val="1200"/>
                        </a:spcBef>
                        <a:buSzPct val="180000"/>
                        <a:buFont typeface="Arial" panose="020B0604020202020204" pitchFamily="34" charset="0"/>
                        <a:buNone/>
                      </a:pPr>
                      <a:r>
                        <a:rPr kumimoji="0" lang="en-US" sz="700" b="0" i="1" u="none" strike="noStrike" kern="1200" cap="none" spc="0" normalizeH="0" baseline="0" noProof="0">
                          <a:ln>
                            <a:noFill/>
                          </a:ln>
                          <a:solidFill>
                            <a:srgbClr val="000000"/>
                          </a:solidFill>
                          <a:effectLst/>
                          <a:uLnTx/>
                          <a:uFillTx/>
                          <a:latin typeface="+mj-lt"/>
                          <a:ea typeface="+mn-ea"/>
                          <a:cs typeface="+mn-cs"/>
                        </a:rPr>
                        <a:t>N/A</a:t>
                      </a:r>
                      <a:endParaRPr lang="en-US" sz="700" baseline="0">
                        <a:solidFill>
                          <a:srgbClr val="000000"/>
                        </a:solidFill>
                        <a:latin typeface="+mj-lt"/>
                      </a:endParaRPr>
                    </a:p>
                  </a:txBody>
                  <a:tcPr marL="18288" marR="18288" marT="18288" marB="18288" anchor="ctr">
                    <a:lnL w="12700" cap="flat" cmpd="sng" algn="ctr">
                      <a:solidFill>
                        <a:schemeClr val="bg1">
                          <a:lumMod val="75000"/>
                        </a:schemeClr>
                      </a:solidFill>
                      <a:prstDash val="solid"/>
                      <a:round/>
                      <a:headEnd type="none" w="med" len="med"/>
                      <a:tailEnd type="none" w="med" len="med"/>
                    </a:lnL>
                    <a:solidFill>
                      <a:schemeClr val="accent1">
                        <a:lumMod val="20000"/>
                        <a:lumOff val="80000"/>
                      </a:schemeClr>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700" b="0" i="1" u="none" strike="noStrike" kern="1200" cap="none" spc="0" normalizeH="0" baseline="0" noProof="0">
                          <a:ln>
                            <a:noFill/>
                          </a:ln>
                          <a:solidFill>
                            <a:srgbClr val="000000"/>
                          </a:solidFill>
                          <a:effectLst/>
                          <a:uLnTx/>
                          <a:uFillTx/>
                          <a:latin typeface="+mj-lt"/>
                          <a:ea typeface="+mn-ea"/>
                          <a:cs typeface="+mn-cs"/>
                        </a:rPr>
                        <a:t>N/A</a:t>
                      </a:r>
                    </a:p>
                  </a:txBody>
                  <a:tcPr marL="18288" marR="18288" marT="18288" marB="18288" anchor="ctr">
                    <a:solidFill>
                      <a:schemeClr val="accent1">
                        <a:lumMod val="20000"/>
                        <a:lumOff val="80000"/>
                      </a:schemeClr>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700" b="0" i="1" u="none" strike="noStrike" kern="1200" cap="none" spc="0" normalizeH="0" baseline="0" noProof="0">
                          <a:ln>
                            <a:noFill/>
                          </a:ln>
                          <a:solidFill>
                            <a:srgbClr val="000000"/>
                          </a:solidFill>
                          <a:effectLst/>
                          <a:uLnTx/>
                          <a:uFillTx/>
                          <a:latin typeface="+mj-lt"/>
                          <a:ea typeface="+mn-ea"/>
                          <a:cs typeface="+mn-cs"/>
                        </a:rPr>
                        <a:t>N/A</a:t>
                      </a:r>
                    </a:p>
                  </a:txBody>
                  <a:tcPr marL="18288" marR="18288" marT="18288" marB="18288" anchor="ctr">
                    <a:solidFill>
                      <a:schemeClr val="accent1">
                        <a:lumMod val="20000"/>
                        <a:lumOff val="80000"/>
                      </a:schemeClr>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700" b="0" i="1" u="none" strike="noStrike" kern="1200" cap="none" spc="0" normalizeH="0" baseline="0" noProof="0">
                          <a:ln>
                            <a:noFill/>
                          </a:ln>
                          <a:solidFill>
                            <a:srgbClr val="000000"/>
                          </a:solidFill>
                          <a:effectLst/>
                          <a:uLnTx/>
                          <a:uFillTx/>
                          <a:latin typeface="+mj-lt"/>
                          <a:ea typeface="+mn-ea"/>
                          <a:cs typeface="+mn-cs"/>
                        </a:rPr>
                        <a:t>N/A</a:t>
                      </a:r>
                    </a:p>
                  </a:txBody>
                  <a:tcPr marL="18288" marR="18288" marT="18288" marB="18288" anchor="ctr">
                    <a:solidFill>
                      <a:schemeClr val="accent1">
                        <a:lumMod val="20000"/>
                        <a:lumOff val="80000"/>
                      </a:schemeClr>
                    </a:solidFill>
                  </a:tcPr>
                </a:tc>
                <a:tc>
                  <a:txBody>
                    <a:bodyPr/>
                    <a:lstStyle/>
                    <a:p>
                      <a:pPr marL="0" indent="0" algn="ctr" defTabSz="711200" rtl="0" eaLnBrk="1" fontAlgn="ctr" latinLnBrk="0" hangingPunct="1">
                        <a:spcBef>
                          <a:spcPts val="0"/>
                        </a:spcBef>
                        <a:buSzPct val="180000"/>
                        <a:buFont typeface="Arial" panose="020B0604020202020204" pitchFamily="34" charset="0"/>
                        <a:buBlip>
                          <a:blip r:embed="rId13"/>
                        </a:buBlip>
                      </a:pPr>
                      <a:r>
                        <a:rPr lang="en-US" sz="1200" baseline="0"/>
                        <a:t> </a:t>
                      </a:r>
                    </a:p>
                    <a:p>
                      <a:pPr marL="0" indent="0" algn="ctr" defTabSz="711200" rtl="0" eaLnBrk="1" fontAlgn="ctr" latinLnBrk="0" hangingPunct="1">
                        <a:spcBef>
                          <a:spcPts val="0"/>
                        </a:spcBef>
                        <a:buSzPct val="180000"/>
                        <a:buFont typeface="Arial" panose="020B0604020202020204" pitchFamily="34" charset="0"/>
                        <a:buNone/>
                      </a:pPr>
                      <a:r>
                        <a:rPr lang="en-US" sz="700" baseline="0"/>
                        <a:t>Dispatch Pro (Smart Dispatching and Schedule Assistant)</a:t>
                      </a:r>
                    </a:p>
                  </a:txBody>
                  <a:tcPr marL="18288" marR="18288" marT="18288" marB="18288" anchor="ct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700" b="0" i="1" u="none" strike="noStrike" kern="1200" cap="none" spc="0" normalizeH="0" baseline="0" noProof="0">
                          <a:ln>
                            <a:noFill/>
                          </a:ln>
                          <a:solidFill>
                            <a:srgbClr val="000000"/>
                          </a:solidFill>
                          <a:effectLst/>
                          <a:uLnTx/>
                          <a:uFillTx/>
                          <a:latin typeface="+mj-lt"/>
                          <a:ea typeface="+mn-ea"/>
                          <a:cs typeface="+mn-cs"/>
                        </a:rPr>
                        <a:t>N/A</a:t>
                      </a:r>
                    </a:p>
                  </a:txBody>
                  <a:tcPr marL="18288" marR="18288" marT="18288" marB="18288" anchor="ctr">
                    <a:solidFill>
                      <a:schemeClr val="accent1">
                        <a:lumMod val="20000"/>
                        <a:lumOff val="80000"/>
                      </a:schemeClr>
                    </a:solidFill>
                  </a:tcPr>
                </a:tc>
                <a:extLst>
                  <a:ext uri="{0D108BD9-81ED-4DB2-BD59-A6C34878D82A}">
                    <a16:rowId xmlns:a16="http://schemas.microsoft.com/office/drawing/2014/main" val="609553025"/>
                  </a:ext>
                </a:extLst>
              </a:tr>
              <a:tr h="331744">
                <a:tc vMerge="1">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endParaRPr lang="en-US" sz="800">
                        <a:latin typeface="+mn-lt"/>
                      </a:endParaRPr>
                    </a:p>
                  </a:txBody>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900" b="0">
                          <a:solidFill>
                            <a:srgbClr val="FFFFFF"/>
                          </a:solidFill>
                          <a:latin typeface="+mn-lt"/>
                        </a:rPr>
                        <a:t>Materials Management</a:t>
                      </a:r>
                    </a:p>
                  </a:txBody>
                  <a:tcPr marL="36576" marR="36576" marT="36576" marB="36576">
                    <a:solidFill>
                      <a:srgbClr val="BA749F"/>
                    </a:solidFill>
                  </a:tcPr>
                </a:tc>
                <a:tc>
                  <a:txBody>
                    <a:bodyPr/>
                    <a:lstStyle/>
                    <a:p>
                      <a:pPr marL="0" indent="0">
                        <a:spcBef>
                          <a:spcPts val="600"/>
                        </a:spcBef>
                        <a:buFontTx/>
                        <a:buNone/>
                      </a:pPr>
                      <a:r>
                        <a:rPr lang="en-US" sz="800"/>
                        <a:t>Order and track materials with real-time pricing and supplier integration</a:t>
                      </a:r>
                      <a:endParaRPr lang="en-US" sz="800">
                        <a:latin typeface="+mn-lt"/>
                      </a:endParaRPr>
                    </a:p>
                  </a:txBody>
                  <a:tcPr marL="36576" marR="36576" marT="36576" marB="36576">
                    <a:lnR w="12700" cap="flat" cmpd="sng" algn="ctr">
                      <a:solidFill>
                        <a:schemeClr val="bg1">
                          <a:lumMod val="75000"/>
                        </a:schemeClr>
                      </a:solidFill>
                      <a:prstDash val="solid"/>
                      <a:round/>
                      <a:headEnd type="none" w="med" len="med"/>
                      <a:tailEnd type="none" w="med" len="med"/>
                    </a:lnR>
                  </a:tcPr>
                </a:tc>
                <a:tc>
                  <a:txBody>
                    <a:bodyPr/>
                    <a:lstStyle/>
                    <a:p>
                      <a:pPr marL="0" indent="0" algn="ctr" defTabSz="711200" rtl="0" eaLnBrk="1" fontAlgn="ctr" latinLnBrk="0" hangingPunct="1">
                        <a:spcBef>
                          <a:spcPts val="1200"/>
                        </a:spcBef>
                        <a:buSzPct val="180000"/>
                        <a:buFont typeface="Arial" panose="020B0604020202020204" pitchFamily="34" charset="0"/>
                        <a:buNone/>
                      </a:pPr>
                      <a:r>
                        <a:rPr kumimoji="0" lang="en-US" sz="700" b="0" i="1" u="none" strike="noStrike" kern="1200" cap="none" spc="0" normalizeH="0" baseline="0" noProof="0">
                          <a:ln>
                            <a:noFill/>
                          </a:ln>
                          <a:solidFill>
                            <a:srgbClr val="000000"/>
                          </a:solidFill>
                          <a:effectLst/>
                          <a:uLnTx/>
                          <a:uFillTx/>
                          <a:latin typeface="+mj-lt"/>
                          <a:ea typeface="+mn-ea"/>
                          <a:cs typeface="+mn-cs"/>
                        </a:rPr>
                        <a:t>N/A</a:t>
                      </a:r>
                      <a:r>
                        <a:rPr kumimoji="0" lang="en-US" sz="700" b="0" i="1" u="none" strike="noStrike" kern="1200" cap="none" spc="0" normalizeH="0" baseline="0">
                          <a:ln>
                            <a:noFill/>
                          </a:ln>
                          <a:solidFill>
                            <a:srgbClr val="000000"/>
                          </a:solidFill>
                          <a:effectLst/>
                          <a:uLnTx/>
                          <a:uFillTx/>
                          <a:latin typeface="+mj-lt"/>
                          <a:ea typeface="+mn-ea"/>
                          <a:cs typeface="+mn-cs"/>
                        </a:rPr>
                        <a:t> </a:t>
                      </a:r>
                    </a:p>
                  </a:txBody>
                  <a:tcPr marL="18288" marR="18288" marT="18288" marB="18288" anchor="ctr">
                    <a:lnL w="12700" cap="flat" cmpd="sng" algn="ctr">
                      <a:solidFill>
                        <a:schemeClr val="bg1">
                          <a:lumMod val="75000"/>
                        </a:schemeClr>
                      </a:solidFill>
                      <a:prstDash val="solid"/>
                      <a:round/>
                      <a:headEnd type="none" w="med" len="med"/>
                      <a:tailEnd type="none" w="med" len="med"/>
                    </a:lnL>
                    <a:solidFill>
                      <a:schemeClr val="accent1">
                        <a:lumMod val="20000"/>
                        <a:lumOff val="80000"/>
                      </a:schemeClr>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700" b="0" i="1" u="none" strike="noStrike" kern="1200" cap="none" spc="0" normalizeH="0" baseline="0" noProof="0">
                          <a:ln>
                            <a:noFill/>
                          </a:ln>
                          <a:solidFill>
                            <a:srgbClr val="000000"/>
                          </a:solidFill>
                          <a:effectLst/>
                          <a:uLnTx/>
                          <a:uFillTx/>
                          <a:latin typeface="+mj-lt"/>
                          <a:ea typeface="+mn-ea"/>
                          <a:cs typeface="+mn-cs"/>
                        </a:rPr>
                        <a:t>N/A</a:t>
                      </a:r>
                    </a:p>
                  </a:txBody>
                  <a:tcPr marL="18288" marR="18288" marT="18288" marB="18288" anchor="ctr">
                    <a:solidFill>
                      <a:schemeClr val="accent1">
                        <a:lumMod val="20000"/>
                        <a:lumOff val="80000"/>
                      </a:schemeClr>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700" b="0" i="1" u="none" strike="noStrike" kern="1200" cap="none" spc="0" normalizeH="0" baseline="0" noProof="0">
                          <a:ln>
                            <a:noFill/>
                          </a:ln>
                          <a:solidFill>
                            <a:srgbClr val="000000"/>
                          </a:solidFill>
                          <a:effectLst/>
                          <a:uLnTx/>
                          <a:uFillTx/>
                          <a:latin typeface="+mj-lt"/>
                          <a:ea typeface="+mn-ea"/>
                          <a:cs typeface="+mn-cs"/>
                        </a:rPr>
                        <a:t>N/A</a:t>
                      </a:r>
                    </a:p>
                  </a:txBody>
                  <a:tcPr marL="18288" marR="18288" marT="18288" marB="18288" anchor="ctr">
                    <a:solidFill>
                      <a:schemeClr val="accent1">
                        <a:lumMod val="20000"/>
                        <a:lumOff val="80000"/>
                      </a:schemeClr>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700" b="0" i="1" u="none" strike="noStrike" kern="1200" cap="none" spc="0" normalizeH="0" baseline="0" noProof="0">
                          <a:ln>
                            <a:noFill/>
                          </a:ln>
                          <a:solidFill>
                            <a:srgbClr val="000000"/>
                          </a:solidFill>
                          <a:effectLst/>
                          <a:uLnTx/>
                          <a:uFillTx/>
                          <a:latin typeface="+mj-lt"/>
                          <a:ea typeface="+mn-ea"/>
                          <a:cs typeface="+mn-cs"/>
                        </a:rPr>
                        <a:t>N/A</a:t>
                      </a:r>
                    </a:p>
                  </a:txBody>
                  <a:tcPr marL="18288" marR="18288" marT="18288" marB="18288" anchor="ctr">
                    <a:solidFill>
                      <a:schemeClr val="accent1">
                        <a:lumMod val="20000"/>
                        <a:lumOff val="80000"/>
                      </a:schemeClr>
                    </a:solidFill>
                  </a:tcPr>
                </a:tc>
                <a:tc>
                  <a:txBody>
                    <a:bodyPr/>
                    <a:lstStyle/>
                    <a:p>
                      <a:pPr marL="0" indent="0" algn="ctr" defTabSz="711200" rtl="0" eaLnBrk="1" fontAlgn="ctr" latinLnBrk="0" hangingPunct="1">
                        <a:spcBef>
                          <a:spcPts val="0"/>
                        </a:spcBef>
                        <a:buSzPct val="180000"/>
                        <a:buFont typeface="Arial" panose="020B0604020202020204" pitchFamily="34" charset="0"/>
                        <a:buBlip>
                          <a:blip r:embed="rId13"/>
                        </a:buBlip>
                      </a:pPr>
                      <a:r>
                        <a:rPr lang="en-US" sz="1200" baseline="0"/>
                        <a:t> </a:t>
                      </a:r>
                    </a:p>
                    <a:p>
                      <a:pPr marL="0" indent="0" algn="ctr" defTabSz="711200" rtl="0" eaLnBrk="1" fontAlgn="ctr" latinLnBrk="0" hangingPunct="1">
                        <a:spcBef>
                          <a:spcPts val="0"/>
                        </a:spcBef>
                        <a:buSzPct val="180000"/>
                        <a:buFont typeface="Arial" panose="020B0604020202020204" pitchFamily="34" charset="0"/>
                        <a:buNone/>
                      </a:pPr>
                      <a:r>
                        <a:rPr lang="en-US" sz="700" baseline="0"/>
                        <a:t>Automated Inventory Planning</a:t>
                      </a:r>
                    </a:p>
                  </a:txBody>
                  <a:tcPr marL="18288" marR="18288" marT="18288" marB="18288" anchor="ct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700" b="0" i="1" u="none" strike="noStrike" kern="1200" cap="none" spc="0" normalizeH="0" baseline="0" noProof="0">
                          <a:ln>
                            <a:noFill/>
                          </a:ln>
                          <a:solidFill>
                            <a:srgbClr val="000000"/>
                          </a:solidFill>
                          <a:effectLst/>
                          <a:uLnTx/>
                          <a:uFillTx/>
                          <a:latin typeface="+mj-lt"/>
                          <a:ea typeface="+mn-ea"/>
                          <a:cs typeface="+mn-cs"/>
                        </a:rPr>
                        <a:t>N/A</a:t>
                      </a:r>
                    </a:p>
                  </a:txBody>
                  <a:tcPr marL="18288" marR="18288" marT="18288" marB="18288" anchor="ctr">
                    <a:solidFill>
                      <a:schemeClr val="accent1">
                        <a:lumMod val="20000"/>
                        <a:lumOff val="80000"/>
                      </a:schemeClr>
                    </a:solidFill>
                  </a:tcPr>
                </a:tc>
                <a:extLst>
                  <a:ext uri="{0D108BD9-81ED-4DB2-BD59-A6C34878D82A}">
                    <a16:rowId xmlns:a16="http://schemas.microsoft.com/office/drawing/2014/main" val="2371696138"/>
                  </a:ext>
                </a:extLst>
              </a:tr>
              <a:tr h="331744">
                <a:tc vMerge="1">
                  <a:txBody>
                    <a:bodyPr/>
                    <a:lstStyle/>
                    <a:p>
                      <a:pPr marL="0" indent="0">
                        <a:buFontTx/>
                        <a:buNone/>
                      </a:pPr>
                      <a:endParaRPr lang="en-US" sz="800">
                        <a:latin typeface="+mn-lt"/>
                      </a:endParaRPr>
                    </a:p>
                  </a:txBody>
                  <a:tcPr/>
                </a:tc>
                <a:tc>
                  <a:txBody>
                    <a:bodyPr/>
                    <a:lstStyle/>
                    <a:p>
                      <a:pPr marL="0" indent="0" algn="l">
                        <a:buFontTx/>
                        <a:buNone/>
                      </a:pPr>
                      <a:r>
                        <a:rPr lang="en-US" sz="900" b="0">
                          <a:solidFill>
                            <a:srgbClr val="FFFFFF"/>
                          </a:solidFill>
                          <a:latin typeface="+mn-lt"/>
                        </a:rPr>
                        <a:t>Process Management</a:t>
                      </a:r>
                    </a:p>
                  </a:txBody>
                  <a:tcPr marL="36576" marR="36576" marT="36576" marB="36576">
                    <a:solidFill>
                      <a:srgbClr val="BA749F"/>
                    </a:solidFill>
                  </a:tcPr>
                </a:tc>
                <a:tc>
                  <a:txBody>
                    <a:bodyPr/>
                    <a:lstStyle/>
                    <a:p>
                      <a:pPr marL="0" indent="0">
                        <a:spcBef>
                          <a:spcPts val="600"/>
                        </a:spcBef>
                        <a:buFontTx/>
                        <a:buNone/>
                      </a:pPr>
                      <a:r>
                        <a:rPr lang="en-US" sz="800"/>
                        <a:t>Track job progress, tasks, and updates with linked orders and logs</a:t>
                      </a:r>
                      <a:endParaRPr lang="en-US" sz="800">
                        <a:latin typeface="+mn-lt"/>
                      </a:endParaRPr>
                    </a:p>
                  </a:txBody>
                  <a:tcPr marL="36576" marR="36576" marT="36576" marB="36576">
                    <a:lnR w="12700" cap="flat" cmpd="sng" algn="ctr">
                      <a:solidFill>
                        <a:schemeClr val="bg1">
                          <a:lumMod val="75000"/>
                        </a:schemeClr>
                      </a:solidFill>
                      <a:prstDash val="solid"/>
                      <a:round/>
                      <a:headEnd type="none" w="med" len="med"/>
                      <a:tailEnd type="none" w="med" len="med"/>
                    </a:lnR>
                  </a:tcPr>
                </a:tc>
                <a:tc>
                  <a:txBody>
                    <a:bodyPr/>
                    <a:lstStyle/>
                    <a:p>
                      <a:pPr marL="0" indent="0" algn="ctr" defTabSz="711200" rtl="0" eaLnBrk="1" fontAlgn="ctr" latinLnBrk="0" hangingPunct="1">
                        <a:spcBef>
                          <a:spcPts val="1200"/>
                        </a:spcBef>
                        <a:buSzPct val="180000"/>
                        <a:buFont typeface="Arial" panose="020B0604020202020204" pitchFamily="34" charset="0"/>
                        <a:buNone/>
                      </a:pPr>
                      <a:r>
                        <a:rPr kumimoji="0" lang="en-US" sz="700" b="0" i="1" u="none" strike="noStrike" kern="1200" cap="none" spc="0" normalizeH="0" baseline="0" noProof="0">
                          <a:ln>
                            <a:noFill/>
                          </a:ln>
                          <a:solidFill>
                            <a:srgbClr val="000000"/>
                          </a:solidFill>
                          <a:effectLst/>
                          <a:uLnTx/>
                          <a:uFillTx/>
                          <a:latin typeface="+mj-lt"/>
                          <a:ea typeface="+mn-ea"/>
                          <a:cs typeface="+mn-cs"/>
                        </a:rPr>
                        <a:t>N/A</a:t>
                      </a:r>
                      <a:r>
                        <a:rPr kumimoji="0" lang="en-US" sz="700" b="0" i="1" u="none" strike="noStrike" kern="1200" cap="none" spc="0" normalizeH="0" baseline="0">
                          <a:ln>
                            <a:noFill/>
                          </a:ln>
                          <a:solidFill>
                            <a:srgbClr val="000000"/>
                          </a:solidFill>
                          <a:effectLst/>
                          <a:uLnTx/>
                          <a:uFillTx/>
                          <a:latin typeface="+mj-lt"/>
                          <a:ea typeface="+mn-ea"/>
                          <a:cs typeface="+mn-cs"/>
                        </a:rPr>
                        <a:t> </a:t>
                      </a:r>
                    </a:p>
                  </a:txBody>
                  <a:tcPr marL="18288" marR="18288" marT="18288" marB="18288" anchor="ctr">
                    <a:lnL w="12700" cap="flat" cmpd="sng" algn="ctr">
                      <a:solidFill>
                        <a:schemeClr val="bg1">
                          <a:lumMod val="75000"/>
                        </a:schemeClr>
                      </a:solidFill>
                      <a:prstDash val="solid"/>
                      <a:round/>
                      <a:headEnd type="none" w="med" len="med"/>
                      <a:tailEnd type="none" w="med" len="med"/>
                    </a:lnL>
                    <a:solidFill>
                      <a:schemeClr val="accent1">
                        <a:lumMod val="20000"/>
                        <a:lumOff val="80000"/>
                      </a:schemeClr>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700" b="0" i="1" u="none" strike="noStrike" kern="1200" cap="none" spc="0" normalizeH="0" baseline="0" noProof="0">
                          <a:ln>
                            <a:noFill/>
                          </a:ln>
                          <a:solidFill>
                            <a:srgbClr val="000000"/>
                          </a:solidFill>
                          <a:effectLst/>
                          <a:uLnTx/>
                          <a:uFillTx/>
                          <a:latin typeface="+mj-lt"/>
                          <a:ea typeface="+mn-ea"/>
                          <a:cs typeface="+mn-cs"/>
                        </a:rPr>
                        <a:t>N/A</a:t>
                      </a:r>
                    </a:p>
                  </a:txBody>
                  <a:tcPr marL="18288" marR="18288" marT="18288" marB="18288" anchor="ctr">
                    <a:solidFill>
                      <a:schemeClr val="accent1">
                        <a:lumMod val="20000"/>
                        <a:lumOff val="80000"/>
                      </a:schemeClr>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700" b="0" i="1" u="none" strike="noStrike" kern="1200" cap="none" spc="0" normalizeH="0" baseline="0" noProof="0">
                          <a:ln>
                            <a:noFill/>
                          </a:ln>
                          <a:solidFill>
                            <a:srgbClr val="000000"/>
                          </a:solidFill>
                          <a:effectLst/>
                          <a:uLnTx/>
                          <a:uFillTx/>
                          <a:latin typeface="+mj-lt"/>
                          <a:ea typeface="+mn-ea"/>
                          <a:cs typeface="+mn-cs"/>
                        </a:rPr>
                        <a:t>N/A</a:t>
                      </a:r>
                    </a:p>
                  </a:txBody>
                  <a:tcPr marL="18288" marR="18288" marT="18288" marB="18288" anchor="ctr">
                    <a:solidFill>
                      <a:schemeClr val="accent1">
                        <a:lumMod val="20000"/>
                        <a:lumOff val="80000"/>
                      </a:schemeClr>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700" b="0" i="1" u="none" strike="noStrike" kern="1200" cap="none" spc="0" normalizeH="0" baseline="0" noProof="0">
                          <a:ln>
                            <a:noFill/>
                          </a:ln>
                          <a:solidFill>
                            <a:srgbClr val="000000"/>
                          </a:solidFill>
                          <a:effectLst/>
                          <a:uLnTx/>
                          <a:uFillTx/>
                          <a:latin typeface="+mj-lt"/>
                          <a:ea typeface="+mn-ea"/>
                          <a:cs typeface="+mn-cs"/>
                        </a:rPr>
                        <a:t>N/A</a:t>
                      </a:r>
                    </a:p>
                  </a:txBody>
                  <a:tcPr marL="18288" marR="18288" marT="18288" marB="18288" anchor="ctr">
                    <a:solidFill>
                      <a:schemeClr val="accent1">
                        <a:lumMod val="20000"/>
                        <a:lumOff val="80000"/>
                      </a:schemeClr>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700" b="0" i="1" u="none" strike="noStrike" kern="1200" cap="none" spc="0" normalizeH="0" baseline="0" noProof="0">
                          <a:ln>
                            <a:noFill/>
                          </a:ln>
                          <a:solidFill>
                            <a:srgbClr val="000000"/>
                          </a:solidFill>
                          <a:effectLst/>
                          <a:uLnTx/>
                          <a:uFillTx/>
                          <a:latin typeface="+mj-lt"/>
                          <a:ea typeface="+mn-ea"/>
                          <a:cs typeface="+mn-cs"/>
                        </a:rPr>
                        <a:t>N/A</a:t>
                      </a:r>
                    </a:p>
                  </a:txBody>
                  <a:tcPr marL="18288" marR="18288" marT="18288" marB="18288" anchor="ctr">
                    <a:solidFill>
                      <a:schemeClr val="accent1">
                        <a:lumMod val="20000"/>
                        <a:lumOff val="80000"/>
                      </a:schemeClr>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700" b="0" i="1" u="none" strike="noStrike" kern="1200" cap="none" spc="0" normalizeH="0" baseline="0" noProof="0">
                          <a:ln>
                            <a:noFill/>
                          </a:ln>
                          <a:solidFill>
                            <a:srgbClr val="000000"/>
                          </a:solidFill>
                          <a:effectLst/>
                          <a:uLnTx/>
                          <a:uFillTx/>
                          <a:latin typeface="+mn-lt"/>
                          <a:ea typeface="+mn-ea"/>
                          <a:cs typeface="+mn-cs"/>
                        </a:rPr>
                        <a:t>N/A</a:t>
                      </a:r>
                    </a:p>
                  </a:txBody>
                  <a:tcPr marL="18288" marR="18288" marT="18288" marB="18288" anchor="ctr">
                    <a:solidFill>
                      <a:schemeClr val="accent1">
                        <a:lumMod val="20000"/>
                        <a:lumOff val="80000"/>
                      </a:schemeClr>
                    </a:solidFill>
                  </a:tcPr>
                </a:tc>
                <a:extLst>
                  <a:ext uri="{0D108BD9-81ED-4DB2-BD59-A6C34878D82A}">
                    <a16:rowId xmlns:a16="http://schemas.microsoft.com/office/drawing/2014/main" val="1921478089"/>
                  </a:ext>
                </a:extLst>
              </a:tr>
              <a:tr h="413225">
                <a:tc rowSpan="4">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a:solidFill>
                            <a:srgbClr val="FFFFFF"/>
                          </a:solidFill>
                          <a:latin typeface="+mn-lt"/>
                        </a:rPr>
                        <a:t>Field App</a:t>
                      </a:r>
                    </a:p>
                  </a:txBody>
                  <a:tcPr anchor="ctr">
                    <a:solidFill>
                      <a:srgbClr val="AB8933"/>
                    </a:solidFill>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900" b="0">
                          <a:solidFill>
                            <a:srgbClr val="FFFFFF"/>
                          </a:solidFill>
                          <a:latin typeface="+mn-lt"/>
                        </a:rPr>
                        <a:t>Mobile Job Access</a:t>
                      </a:r>
                    </a:p>
                  </a:txBody>
                  <a:tcPr marL="36576" marR="36576" marT="36576" marB="36576">
                    <a:solidFill>
                      <a:srgbClr val="C6AA3D"/>
                    </a:solidFill>
                  </a:tcPr>
                </a:tc>
                <a:tc>
                  <a:txBody>
                    <a:bodyPr/>
                    <a:lstStyle/>
                    <a:p>
                      <a:pPr marL="0" indent="0">
                        <a:spcBef>
                          <a:spcPts val="600"/>
                        </a:spcBef>
                        <a:buFontTx/>
                        <a:buNone/>
                      </a:pPr>
                      <a:r>
                        <a:rPr lang="en-US" sz="800"/>
                        <a:t>Manage and update job info on the go with filters and file access</a:t>
                      </a:r>
                      <a:endParaRPr lang="en-US" sz="800">
                        <a:latin typeface="+mn-lt"/>
                      </a:endParaRPr>
                    </a:p>
                  </a:txBody>
                  <a:tcPr marL="36576" marR="36576" marT="36576" marB="36576">
                    <a:lnR w="12700" cap="flat" cmpd="sng" algn="ctr">
                      <a:solidFill>
                        <a:schemeClr val="bg1">
                          <a:lumMod val="75000"/>
                        </a:schemeClr>
                      </a:solidFill>
                      <a:prstDash val="solid"/>
                      <a:round/>
                      <a:headEnd type="none" w="med" len="med"/>
                      <a:tailEnd type="none" w="med" len="med"/>
                    </a:lnR>
                  </a:tcPr>
                </a:tc>
                <a:tc>
                  <a:txBody>
                    <a:bodyPr/>
                    <a:lstStyle/>
                    <a:p>
                      <a:pPr marL="0" indent="0" algn="ctr" defTabSz="711200" rtl="0" eaLnBrk="1" fontAlgn="ctr" latinLnBrk="0" hangingPunct="1">
                        <a:spcBef>
                          <a:spcPts val="1200"/>
                        </a:spcBef>
                        <a:buSzPct val="180000"/>
                        <a:buFont typeface="Arial" panose="020B0604020202020204" pitchFamily="34" charset="0"/>
                        <a:buNone/>
                      </a:pPr>
                      <a:r>
                        <a:rPr kumimoji="0" lang="en-US" sz="700" b="0" i="1" u="none" strike="noStrike" kern="1200" cap="none" spc="0" normalizeH="0" baseline="0" noProof="0">
                          <a:ln>
                            <a:noFill/>
                          </a:ln>
                          <a:solidFill>
                            <a:srgbClr val="000000"/>
                          </a:solidFill>
                          <a:effectLst/>
                          <a:uLnTx/>
                          <a:uFillTx/>
                          <a:latin typeface="+mj-lt"/>
                          <a:ea typeface="+mn-ea"/>
                          <a:cs typeface="+mn-cs"/>
                        </a:rPr>
                        <a:t>N/A</a:t>
                      </a:r>
                      <a:r>
                        <a:rPr kumimoji="0" lang="en-US" sz="700" b="0" i="1" u="none" strike="noStrike" kern="1200" cap="none" spc="0" normalizeH="0" baseline="0">
                          <a:ln>
                            <a:noFill/>
                          </a:ln>
                          <a:solidFill>
                            <a:srgbClr val="000000"/>
                          </a:solidFill>
                          <a:effectLst/>
                          <a:uLnTx/>
                          <a:uFillTx/>
                          <a:latin typeface="+mj-lt"/>
                          <a:ea typeface="+mn-ea"/>
                          <a:cs typeface="+mn-cs"/>
                        </a:rPr>
                        <a:t> </a:t>
                      </a:r>
                    </a:p>
                  </a:txBody>
                  <a:tcPr marL="18288" marR="18288" marT="18288" marB="18288" anchor="ctr">
                    <a:lnL w="12700" cap="flat" cmpd="sng" algn="ctr">
                      <a:solidFill>
                        <a:schemeClr val="bg1">
                          <a:lumMod val="75000"/>
                        </a:schemeClr>
                      </a:solidFill>
                      <a:prstDash val="solid"/>
                      <a:round/>
                      <a:headEnd type="none" w="med" len="med"/>
                      <a:tailEnd type="none" w="med" len="med"/>
                    </a:lnL>
                    <a:solidFill>
                      <a:schemeClr val="accent1">
                        <a:lumMod val="20000"/>
                        <a:lumOff val="80000"/>
                      </a:schemeClr>
                    </a:solidFill>
                  </a:tcP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en-US" sz="700" i="1" baseline="0">
                          <a:latin typeface="+mj-lt"/>
                        </a:rPr>
                        <a:t>N/A</a:t>
                      </a:r>
                      <a:r>
                        <a:rPr lang="en-US" sz="700" baseline="0">
                          <a:latin typeface="+mj-lt"/>
                        </a:rPr>
                        <a:t> </a:t>
                      </a:r>
                    </a:p>
                  </a:txBody>
                  <a:tcPr marL="18288" marR="18288" marT="18288" marB="18288" anchor="ctr">
                    <a:solidFill>
                      <a:schemeClr val="accent1">
                        <a:lumMod val="20000"/>
                        <a:lumOff val="80000"/>
                      </a:schemeClr>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700" b="0" i="1" u="none" strike="noStrike" kern="1200" cap="none" spc="0" normalizeH="0" baseline="0" noProof="0">
                          <a:ln>
                            <a:noFill/>
                          </a:ln>
                          <a:solidFill>
                            <a:srgbClr val="000000"/>
                          </a:solidFill>
                          <a:effectLst/>
                          <a:uLnTx/>
                          <a:uFillTx/>
                          <a:latin typeface="+mn-lt"/>
                          <a:ea typeface="+mn-ea"/>
                          <a:cs typeface="+mn-cs"/>
                        </a:rPr>
                        <a:t>N/A</a:t>
                      </a:r>
                    </a:p>
                  </a:txBody>
                  <a:tcPr marL="18288" marR="18288" marT="18288" marB="18288" anchor="ctr">
                    <a:solidFill>
                      <a:schemeClr val="accent1">
                        <a:lumMod val="20000"/>
                        <a:lumOff val="80000"/>
                      </a:schemeClr>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700" b="0" i="1" u="none" strike="noStrike" kern="1200" cap="none" spc="0" normalizeH="0" baseline="0" noProof="0">
                          <a:ln>
                            <a:noFill/>
                          </a:ln>
                          <a:solidFill>
                            <a:srgbClr val="000000"/>
                          </a:solidFill>
                          <a:effectLst/>
                          <a:uLnTx/>
                          <a:uFillTx/>
                          <a:latin typeface="+mn-lt"/>
                          <a:ea typeface="+mn-ea"/>
                          <a:cs typeface="+mn-cs"/>
                        </a:rPr>
                        <a:t>N/A</a:t>
                      </a:r>
                    </a:p>
                  </a:txBody>
                  <a:tcPr marL="18288" marR="18288" marT="18288" marB="18288" anchor="ctr">
                    <a:solidFill>
                      <a:schemeClr val="accent1">
                        <a:lumMod val="20000"/>
                        <a:lumOff val="80000"/>
                      </a:schemeClr>
                    </a:solidFill>
                  </a:tcP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en-US" sz="700" i="1" kern="1200" baseline="0">
                          <a:solidFill>
                            <a:schemeClr val="dk1"/>
                          </a:solidFill>
                          <a:latin typeface="+mj-lt"/>
                          <a:ea typeface="+mn-ea"/>
                          <a:cs typeface="+mn-cs"/>
                        </a:rPr>
                        <a:t>N/A</a:t>
                      </a:r>
                      <a:endParaRPr lang="en-US" sz="700" kern="1200" baseline="0">
                        <a:solidFill>
                          <a:schemeClr val="dk1"/>
                        </a:solidFill>
                        <a:latin typeface="+mj-lt"/>
                        <a:ea typeface="+mn-ea"/>
                        <a:cs typeface="+mn-cs"/>
                      </a:endParaRPr>
                    </a:p>
                  </a:txBody>
                  <a:tcPr marL="18288" marR="18288" marT="18288" marB="18288" anchor="ctr">
                    <a:lnB w="12700" cap="flat" cmpd="sng" algn="ctr">
                      <a:solidFill>
                        <a:schemeClr val="bg1">
                          <a:lumMod val="75000"/>
                        </a:schemeClr>
                      </a:solidFill>
                      <a:prstDash val="solid"/>
                      <a:round/>
                      <a:headEnd type="none" w="med" len="med"/>
                      <a:tailEnd type="none" w="med" len="med"/>
                    </a:lnB>
                    <a:solidFill>
                      <a:schemeClr val="accent1">
                        <a:lumMod val="20000"/>
                        <a:lumOff val="80000"/>
                      </a:schemeClr>
                    </a:solidFill>
                  </a:tcPr>
                </a:tc>
                <a:tc>
                  <a:txBody>
                    <a:bodyPr/>
                    <a:lstStyle/>
                    <a:p>
                      <a:pPr marL="0" indent="0" algn="ctr" defTabSz="711200" rtl="0" eaLnBrk="1" fontAlgn="ctr" latinLnBrk="0" hangingPunct="1">
                        <a:spcBef>
                          <a:spcPts val="0"/>
                        </a:spcBef>
                        <a:buSzPct val="180000"/>
                        <a:buFont typeface="Arial" panose="020B0604020202020204" pitchFamily="34" charset="0"/>
                        <a:buBlip>
                          <a:blip r:embed="rId15"/>
                        </a:buBlip>
                      </a:pPr>
                      <a:r>
                        <a:rPr lang="en-US" sz="1200" kern="1200" baseline="0">
                          <a:solidFill>
                            <a:schemeClr val="dk1"/>
                          </a:solidFill>
                          <a:latin typeface="+mj-lt"/>
                          <a:ea typeface="+mn-ea"/>
                          <a:cs typeface="+mn-cs"/>
                        </a:rPr>
                        <a:t> </a:t>
                      </a:r>
                    </a:p>
                    <a:p>
                      <a:pPr marL="0" indent="0" algn="ctr" defTabSz="711200" rtl="0" eaLnBrk="1" fontAlgn="ctr" latinLnBrk="0" hangingPunct="1">
                        <a:spcBef>
                          <a:spcPts val="0"/>
                        </a:spcBef>
                        <a:buSzPct val="180000"/>
                        <a:buFont typeface="Arial" panose="020B0604020202020204" pitchFamily="34" charset="0"/>
                        <a:buNone/>
                      </a:pPr>
                      <a:r>
                        <a:rPr lang="en-US" sz="700" kern="1200" baseline="0">
                          <a:solidFill>
                            <a:schemeClr val="dk1"/>
                          </a:solidFill>
                          <a:latin typeface="+mn-lt"/>
                          <a:ea typeface="+mn-ea"/>
                          <a:cs typeface="+mn-cs"/>
                        </a:rPr>
                        <a:t>Conversational AI assistant</a:t>
                      </a:r>
                    </a:p>
                  </a:txBody>
                  <a:tcPr marL="18288" marR="18288" marT="18288" marB="18288" anchor="ctr">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230312445"/>
                  </a:ext>
                </a:extLst>
              </a:tr>
              <a:tr h="462695">
                <a:tc vMerge="1">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endParaRPr lang="en-US" sz="800">
                        <a:latin typeface="+mn-lt"/>
                      </a:endParaRPr>
                    </a:p>
                  </a:txBody>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900" b="0">
                          <a:solidFill>
                            <a:srgbClr val="FFFFFF"/>
                          </a:solidFill>
                          <a:latin typeface="+mn-lt"/>
                        </a:rPr>
                        <a:t>Photo &amp; Document Capture</a:t>
                      </a:r>
                    </a:p>
                  </a:txBody>
                  <a:tcPr marL="36576" marR="36576" marT="36576" marB="36576">
                    <a:solidFill>
                      <a:srgbClr val="C6AA3D"/>
                    </a:solidFill>
                  </a:tcPr>
                </a:tc>
                <a:tc>
                  <a:txBody>
                    <a:bodyPr/>
                    <a:lstStyle/>
                    <a:p>
                      <a:pPr marL="0" indent="0">
                        <a:spcBef>
                          <a:spcPts val="600"/>
                        </a:spcBef>
                        <a:buFontTx/>
                        <a:buNone/>
                      </a:pPr>
                      <a:r>
                        <a:rPr lang="en-US" sz="800"/>
                        <a:t>Upload and organize job files by insurer or homeowner</a:t>
                      </a:r>
                      <a:endParaRPr lang="en-US" sz="800">
                        <a:latin typeface="+mn-lt"/>
                      </a:endParaRPr>
                    </a:p>
                  </a:txBody>
                  <a:tcPr marL="36576" marR="36576" marT="36576" marB="36576">
                    <a:lnR w="12700" cap="flat" cmpd="sng" algn="ctr">
                      <a:solidFill>
                        <a:schemeClr val="bg1">
                          <a:lumMod val="75000"/>
                        </a:schemeClr>
                      </a:solidFill>
                      <a:prstDash val="solid"/>
                      <a:round/>
                      <a:headEnd type="none" w="med" len="med"/>
                      <a:tailEnd type="none" w="med" len="med"/>
                    </a:lnR>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3"/>
                        </a:buBlip>
                        <a:tabLst/>
                        <a:defRPr/>
                      </a:pPr>
                      <a:r>
                        <a:rPr lang="en-US" sz="1200" baseline="0"/>
                        <a:t> </a:t>
                      </a:r>
                      <a:br>
                        <a:rPr lang="en-US" sz="2800" baseline="0"/>
                      </a:br>
                      <a:r>
                        <a:rPr lang="en-US" sz="700" baseline="0"/>
                        <a:t>3</a:t>
                      </a:r>
                      <a:r>
                        <a:rPr lang="en-US" sz="700" baseline="30000"/>
                        <a:t>rd</a:t>
                      </a:r>
                      <a:r>
                        <a:rPr lang="en-US" sz="700" baseline="0"/>
                        <a:t> party integration</a:t>
                      </a:r>
                    </a:p>
                  </a:txBody>
                  <a:tcPr marL="18288" marR="18288" marT="18288" marB="18288" anchor="ctr">
                    <a:lnL w="12700" cap="flat" cmpd="sng" algn="ctr">
                      <a:solidFill>
                        <a:schemeClr val="bg1">
                          <a:lumMod val="75000"/>
                        </a:schemeClr>
                      </a:solidFill>
                      <a:prstDash val="solid"/>
                      <a:round/>
                      <a:headEnd type="none" w="med" len="med"/>
                      <a:tailEnd type="none" w="med" len="med"/>
                    </a:lnL>
                    <a:no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3"/>
                        </a:buBlip>
                        <a:tabLst/>
                        <a:defRPr/>
                      </a:pPr>
                      <a:r>
                        <a:rPr lang="en-US" sz="1200" baseline="0"/>
                        <a:t> </a:t>
                      </a:r>
                      <a:br>
                        <a:rPr lang="en-US" sz="8000" baseline="0"/>
                      </a:br>
                      <a:r>
                        <a:rPr lang="en-US" sz="700" baseline="0"/>
                        <a:t>3</a:t>
                      </a:r>
                      <a:r>
                        <a:rPr lang="en-US" sz="700" baseline="30000"/>
                        <a:t>rd</a:t>
                      </a:r>
                      <a:r>
                        <a:rPr lang="en-US" sz="700" baseline="0"/>
                        <a:t> party integration</a:t>
                      </a:r>
                    </a:p>
                  </a:txBody>
                  <a:tcPr marL="18288" marR="18288" marT="18288" marB="18288" anchor="ctr">
                    <a:noFill/>
                  </a:tcPr>
                </a:tc>
                <a:tc>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Blip>
                          <a:blip r:embed="rId13"/>
                        </a:buBlip>
                        <a:tabLst/>
                        <a:defRPr/>
                      </a:pPr>
                      <a:r>
                        <a:rPr lang="en-US" sz="1200" baseline="0"/>
                        <a:t> </a:t>
                      </a:r>
                      <a:br>
                        <a:rPr lang="en-US" sz="700" baseline="0"/>
                      </a:br>
                      <a:r>
                        <a:rPr lang="en-US" sz="700" baseline="0"/>
                        <a:t>3</a:t>
                      </a:r>
                      <a:r>
                        <a:rPr lang="en-US" sz="700" baseline="30000"/>
                        <a:t>rd</a:t>
                      </a:r>
                      <a:r>
                        <a:rPr lang="en-US" sz="700" baseline="0"/>
                        <a:t> party integration</a:t>
                      </a:r>
                    </a:p>
                  </a:txBody>
                  <a:tcPr marL="18288" marR="18288" marT="18288" marB="18288" anchor="ctr">
                    <a:noFill/>
                  </a:tcPr>
                </a:tc>
                <a:tc>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Blip>
                          <a:blip r:embed="rId13"/>
                        </a:buBlip>
                        <a:tabLst/>
                        <a:defRPr/>
                      </a:pPr>
                      <a:r>
                        <a:rPr lang="en-US" sz="1200" baseline="0"/>
                        <a:t> </a:t>
                      </a:r>
                      <a:br>
                        <a:rPr lang="en-US" sz="700" baseline="0"/>
                      </a:br>
                      <a:r>
                        <a:rPr lang="en-US" sz="700" baseline="0"/>
                        <a:t>3</a:t>
                      </a:r>
                      <a:r>
                        <a:rPr lang="en-US" sz="700" baseline="30000"/>
                        <a:t>rd</a:t>
                      </a:r>
                      <a:r>
                        <a:rPr lang="en-US" sz="700" baseline="0"/>
                        <a:t> party integration</a:t>
                      </a:r>
                    </a:p>
                  </a:txBody>
                  <a:tcPr marL="18288" marR="18288" marT="18288" marB="18288" anchor="ctr">
                    <a:no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3"/>
                        </a:buBlip>
                        <a:tabLst/>
                        <a:defRPr/>
                      </a:pPr>
                      <a:r>
                        <a:rPr lang="en-US" sz="1200" baseline="0"/>
                        <a:t> </a:t>
                      </a:r>
                      <a:br>
                        <a:rPr lang="en-US" sz="8000" baseline="0"/>
                      </a:br>
                      <a:r>
                        <a:rPr lang="en-US" sz="700" baseline="0"/>
                        <a:t>3</a:t>
                      </a:r>
                      <a:r>
                        <a:rPr lang="en-US" sz="700" baseline="30000"/>
                        <a:t>rd</a:t>
                      </a:r>
                      <a:r>
                        <a:rPr lang="en-US" sz="700" baseline="0"/>
                        <a:t> party integration</a:t>
                      </a:r>
                    </a:p>
                  </a:txBody>
                  <a:tcPr marL="18288" marR="18288" marT="18288" marB="18288" anchor="ctr">
                    <a:lnT w="12700" cap="flat" cmpd="sng" algn="ctr">
                      <a:solidFill>
                        <a:schemeClr val="bg1">
                          <a:lumMod val="75000"/>
                        </a:schemeClr>
                      </a:solidFill>
                      <a:prstDash val="solid"/>
                      <a:round/>
                      <a:headEnd type="none" w="med" len="med"/>
                      <a:tailEnd type="none" w="med" len="med"/>
                    </a:lnT>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3"/>
                        </a:buBlip>
                        <a:tabLst/>
                        <a:defRPr/>
                      </a:pPr>
                      <a:r>
                        <a:rPr lang="en-US" sz="1200" baseline="0"/>
                        <a:t> </a:t>
                      </a:r>
                      <a:br>
                        <a:rPr lang="en-US" sz="8000" baseline="0"/>
                      </a:br>
                      <a:r>
                        <a:rPr lang="en-US" sz="700" baseline="0"/>
                        <a:t>3</a:t>
                      </a:r>
                      <a:r>
                        <a:rPr lang="en-US" sz="700" baseline="30000"/>
                        <a:t>rd</a:t>
                      </a:r>
                      <a:r>
                        <a:rPr lang="en-US" sz="700" baseline="0"/>
                        <a:t> party integration</a:t>
                      </a:r>
                    </a:p>
                  </a:txBody>
                  <a:tcPr marL="18288" marR="18288" marT="18288" marB="18288" anchor="ctr">
                    <a:lnT w="12700"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201897068"/>
                  </a:ext>
                </a:extLst>
              </a:tr>
              <a:tr h="331744">
                <a:tc vMerge="1">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endParaRPr lang="en-US" sz="800">
                        <a:latin typeface="+mn-lt"/>
                      </a:endParaRPr>
                    </a:p>
                  </a:txBody>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900" b="0">
                          <a:solidFill>
                            <a:srgbClr val="FFFFFF"/>
                          </a:solidFill>
                          <a:latin typeface="+mn-lt"/>
                        </a:rPr>
                        <a:t>On-Site Communication</a:t>
                      </a:r>
                    </a:p>
                  </a:txBody>
                  <a:tcPr marL="36576" marR="36576" marT="36576" marB="36576">
                    <a:solidFill>
                      <a:srgbClr val="C6AA3D"/>
                    </a:solidFill>
                  </a:tcPr>
                </a:tc>
                <a:tc>
                  <a:txBody>
                    <a:bodyPr/>
                    <a:lstStyle/>
                    <a:p>
                      <a:pPr marL="0" indent="0">
                        <a:spcBef>
                          <a:spcPts val="600"/>
                        </a:spcBef>
                        <a:buFontTx/>
                        <a:buNone/>
                      </a:pPr>
                      <a:r>
                        <a:rPr lang="en-US" sz="800"/>
                        <a:t>Communicate updates, log notes, and get alerts for job changes</a:t>
                      </a:r>
                      <a:endParaRPr lang="en-US" sz="800">
                        <a:latin typeface="+mn-lt"/>
                      </a:endParaRPr>
                    </a:p>
                  </a:txBody>
                  <a:tcPr marL="36576" marR="36576" marT="36576" marB="36576">
                    <a:lnR w="12700" cap="flat" cmpd="sng" algn="ctr">
                      <a:solidFill>
                        <a:schemeClr val="bg1">
                          <a:lumMod val="75000"/>
                        </a:schemeClr>
                      </a:solidFill>
                      <a:prstDash val="solid"/>
                      <a:round/>
                      <a:headEnd type="none" w="med" len="med"/>
                      <a:tailEnd type="none" w="med" len="med"/>
                    </a:lnR>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700" b="0" i="1" u="none" strike="noStrike" kern="1200" cap="none" spc="0" normalizeH="0" baseline="0" noProof="0">
                          <a:ln>
                            <a:noFill/>
                          </a:ln>
                          <a:solidFill>
                            <a:srgbClr val="000000"/>
                          </a:solidFill>
                          <a:effectLst/>
                          <a:uLnTx/>
                          <a:uFillTx/>
                          <a:latin typeface="+mn-lt"/>
                          <a:ea typeface="+mn-ea"/>
                          <a:cs typeface="+mn-cs"/>
                        </a:rPr>
                        <a:t>N/A</a:t>
                      </a:r>
                      <a:endParaRPr lang="en-US" sz="700">
                        <a:solidFill>
                          <a:srgbClr val="000000"/>
                        </a:solidFill>
                      </a:endParaRPr>
                    </a:p>
                  </a:txBody>
                  <a:tcPr marL="18288" marR="18288" marT="18288" marB="18288" anchor="ctr">
                    <a:lnL w="12700" cap="flat" cmpd="sng" algn="ctr">
                      <a:solidFill>
                        <a:schemeClr val="bg1">
                          <a:lumMod val="75000"/>
                        </a:schemeClr>
                      </a:solidFill>
                      <a:prstDash val="solid"/>
                      <a:round/>
                      <a:headEnd type="none" w="med" len="med"/>
                      <a:tailEnd type="none" w="med" len="med"/>
                    </a:lnL>
                    <a:solidFill>
                      <a:schemeClr val="accent1">
                        <a:lumMod val="20000"/>
                        <a:lumOff val="80000"/>
                      </a:schemeClr>
                    </a:solidFill>
                  </a:tcPr>
                </a:tc>
                <a:tc>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None/>
                        <a:tabLst/>
                        <a:defRPr/>
                      </a:pPr>
                      <a:r>
                        <a:rPr kumimoji="0" lang="en-US" sz="700" b="0" i="1" u="none" strike="noStrike" kern="1200" cap="none" spc="0" normalizeH="0" baseline="0" noProof="0">
                          <a:ln>
                            <a:noFill/>
                          </a:ln>
                          <a:solidFill>
                            <a:srgbClr val="000000"/>
                          </a:solidFill>
                          <a:effectLst/>
                          <a:uLnTx/>
                          <a:uFillTx/>
                          <a:latin typeface="+mn-lt"/>
                          <a:ea typeface="+mn-ea"/>
                          <a:cs typeface="+mn-cs"/>
                        </a:rPr>
                        <a:t>N/A</a:t>
                      </a:r>
                      <a:endParaRPr lang="en-US" sz="700">
                        <a:solidFill>
                          <a:srgbClr val="000000"/>
                        </a:solidFill>
                      </a:endParaRPr>
                    </a:p>
                  </a:txBody>
                  <a:tcPr marL="18288" marR="18288" marT="18288" marB="18288" anchor="ctr">
                    <a:solidFill>
                      <a:schemeClr val="accent1">
                        <a:lumMod val="20000"/>
                        <a:lumOff val="80000"/>
                      </a:schemeClr>
                    </a:solidFill>
                  </a:tcPr>
                </a:tc>
                <a:tc>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None/>
                        <a:tabLst/>
                        <a:defRPr/>
                      </a:pPr>
                      <a:r>
                        <a:rPr lang="en-US" sz="700" i="1">
                          <a:solidFill>
                            <a:srgbClr val="000000"/>
                          </a:solidFill>
                        </a:rPr>
                        <a:t>N/A</a:t>
                      </a:r>
                    </a:p>
                  </a:txBody>
                  <a:tcPr marL="18288" marR="18288" marT="18288" marB="18288" anchor="ctr">
                    <a:solidFill>
                      <a:schemeClr val="accent1">
                        <a:lumMod val="20000"/>
                        <a:lumOff val="80000"/>
                      </a:schemeClr>
                    </a:solidFill>
                  </a:tcPr>
                </a:tc>
                <a:tc>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None/>
                        <a:tabLst/>
                        <a:defRPr/>
                      </a:pPr>
                      <a:r>
                        <a:rPr lang="en-US" sz="700" i="1">
                          <a:solidFill>
                            <a:srgbClr val="000000"/>
                          </a:solidFill>
                        </a:rPr>
                        <a:t>N/A</a:t>
                      </a:r>
                    </a:p>
                  </a:txBody>
                  <a:tcPr marL="18288" marR="18288" marT="18288" marB="18288" anchor="ctr">
                    <a:solidFill>
                      <a:schemeClr val="accent1">
                        <a:lumMod val="20000"/>
                        <a:lumOff val="80000"/>
                      </a:schemeClr>
                    </a:solidFill>
                  </a:tcPr>
                </a:tc>
                <a:tc>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None/>
                        <a:tabLst/>
                        <a:defRPr/>
                      </a:pPr>
                      <a:r>
                        <a:rPr kumimoji="0" lang="en-US" sz="700" b="0" i="1" u="none" strike="noStrike" kern="1200" cap="none" spc="0" normalizeH="0" baseline="0" noProof="0">
                          <a:ln>
                            <a:noFill/>
                          </a:ln>
                          <a:solidFill>
                            <a:srgbClr val="000000"/>
                          </a:solidFill>
                          <a:effectLst/>
                          <a:uLnTx/>
                          <a:uFillTx/>
                          <a:latin typeface="+mn-lt"/>
                          <a:ea typeface="+mn-ea"/>
                          <a:cs typeface="+mn-cs"/>
                        </a:rPr>
                        <a:t>N/A</a:t>
                      </a:r>
                      <a:endParaRPr lang="en-US" sz="700">
                        <a:solidFill>
                          <a:srgbClr val="000000"/>
                        </a:solidFill>
                      </a:endParaRPr>
                    </a:p>
                  </a:txBody>
                  <a:tcPr marL="18288" marR="18288" marT="18288" marB="18288" anchor="ctr">
                    <a:solidFill>
                      <a:schemeClr val="accent1">
                        <a:lumMod val="20000"/>
                        <a:lumOff val="80000"/>
                      </a:schemeClr>
                    </a:solidFill>
                  </a:tcPr>
                </a:tc>
                <a:tc rowSpan="2">
                  <a:txBody>
                    <a:bodyPr/>
                    <a:lstStyle/>
                    <a:p>
                      <a:pPr marL="0" indent="0" algn="ctr" defTabSz="711200" rtl="0" eaLnBrk="1" fontAlgn="ctr" latinLnBrk="0" hangingPunct="1">
                        <a:spcBef>
                          <a:spcPts val="0"/>
                        </a:spcBef>
                        <a:buSzPct val="180000"/>
                        <a:buFont typeface="Arial" panose="020B0604020202020204" pitchFamily="34" charset="0"/>
                        <a:buBlip>
                          <a:blip r:embed="rId15"/>
                        </a:buBlip>
                      </a:pPr>
                      <a:r>
                        <a:rPr lang="en-US" sz="1200" kern="1200" baseline="0">
                          <a:solidFill>
                            <a:schemeClr val="dk1"/>
                          </a:solidFill>
                          <a:latin typeface="+mj-lt"/>
                          <a:ea typeface="+mn-ea"/>
                          <a:cs typeface="+mn-cs"/>
                        </a:rPr>
                        <a:t> </a:t>
                      </a:r>
                    </a:p>
                    <a:p>
                      <a:pPr marL="0" indent="0" algn="ctr" defTabSz="711200" rtl="0" eaLnBrk="1" fontAlgn="ctr" latinLnBrk="0" hangingPunct="1">
                        <a:spcBef>
                          <a:spcPts val="0"/>
                        </a:spcBef>
                        <a:buSzPct val="180000"/>
                        <a:buFont typeface="Arial" panose="020B0604020202020204" pitchFamily="34" charset="0"/>
                        <a:buNone/>
                      </a:pPr>
                      <a:r>
                        <a:rPr lang="en-US" sz="700" kern="1200" baseline="0">
                          <a:solidFill>
                            <a:schemeClr val="dk1"/>
                          </a:solidFill>
                          <a:latin typeface="+mj-lt"/>
                          <a:ea typeface="+mn-ea"/>
                          <a:cs typeface="+mn-cs"/>
                        </a:rPr>
                        <a:t>Conversational AI assistant</a:t>
                      </a:r>
                    </a:p>
                  </a:txBody>
                  <a:tcPr marL="18288" marR="18288" marT="18288" marB="18288" anchor="ctr">
                    <a:noFill/>
                  </a:tcPr>
                </a:tc>
                <a:extLst>
                  <a:ext uri="{0D108BD9-81ED-4DB2-BD59-A6C34878D82A}">
                    <a16:rowId xmlns:a16="http://schemas.microsoft.com/office/drawing/2014/main" val="2675838407"/>
                  </a:ext>
                </a:extLst>
              </a:tr>
              <a:tr h="331744">
                <a:tc vMerge="1">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endParaRPr lang="en-US" sz="800">
                        <a:latin typeface="+mn-lt"/>
                      </a:endParaRPr>
                    </a:p>
                  </a:txBody>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900" b="0">
                          <a:solidFill>
                            <a:srgbClr val="FFFFFF"/>
                          </a:solidFill>
                          <a:latin typeface="+mn-lt"/>
                        </a:rPr>
                        <a:t>Real-Time Status Updates</a:t>
                      </a:r>
                    </a:p>
                  </a:txBody>
                  <a:tcPr marL="36576" marR="36576" marT="36576" marB="36576">
                    <a:solidFill>
                      <a:srgbClr val="C6AA3D"/>
                    </a:solidFill>
                  </a:tcPr>
                </a:tc>
                <a:tc>
                  <a:txBody>
                    <a:bodyPr/>
                    <a:lstStyle/>
                    <a:p>
                      <a:pPr marL="0" indent="0">
                        <a:spcBef>
                          <a:spcPts val="600"/>
                        </a:spcBef>
                        <a:buFontTx/>
                        <a:buNone/>
                      </a:pPr>
                      <a:r>
                        <a:rPr lang="en-US" sz="800"/>
                        <a:t>Update job status and submit documentation directly from the field</a:t>
                      </a:r>
                      <a:endParaRPr lang="en-US" sz="800">
                        <a:latin typeface="+mn-lt"/>
                      </a:endParaRPr>
                    </a:p>
                  </a:txBody>
                  <a:tcPr marL="36576" marR="36576" marT="36576" marB="36576">
                    <a:lnR w="12700" cap="flat" cmpd="sng" algn="ctr">
                      <a:solidFill>
                        <a:schemeClr val="bg1">
                          <a:lumMod val="75000"/>
                        </a:schemeClr>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kumimoji="0" lang="en-US" sz="700" b="0" i="1" u="none" strike="noStrike" kern="1200" cap="none" spc="0" normalizeH="0" baseline="0" noProof="0">
                          <a:ln>
                            <a:noFill/>
                          </a:ln>
                          <a:solidFill>
                            <a:srgbClr val="000000"/>
                          </a:solidFill>
                          <a:effectLst/>
                          <a:uLnTx/>
                          <a:uFillTx/>
                          <a:latin typeface="+mn-lt"/>
                          <a:ea typeface="+mn-ea"/>
                          <a:cs typeface="+mn-cs"/>
                        </a:rPr>
                        <a:t>N/A</a:t>
                      </a:r>
                      <a:endParaRPr lang="en-US" sz="700">
                        <a:solidFill>
                          <a:srgbClr val="000000"/>
                        </a:solidFill>
                      </a:endParaRPr>
                    </a:p>
                  </a:txBody>
                  <a:tcPr marL="18288" marR="18288" marT="18288" marB="18288" anchor="ctr">
                    <a:lnL w="12700" cap="flat" cmpd="sng" algn="ctr">
                      <a:solidFill>
                        <a:schemeClr val="bg1">
                          <a:lumMod val="75000"/>
                        </a:schemeClr>
                      </a:solidFill>
                      <a:prstDash val="solid"/>
                      <a:round/>
                      <a:headEnd type="none" w="med" len="med"/>
                      <a:tailEnd type="none" w="med" len="med"/>
                    </a:lnL>
                    <a:solidFill>
                      <a:schemeClr val="accent1">
                        <a:lumMod val="20000"/>
                        <a:lumOff val="80000"/>
                      </a:schemeClr>
                    </a:solidFill>
                  </a:tcPr>
                </a:tc>
                <a:tc>
                  <a:txBody>
                    <a:bodyPr/>
                    <a:lstStyle/>
                    <a:p>
                      <a:pPr marL="0" indent="0" algn="ctr">
                        <a:buNone/>
                      </a:pPr>
                      <a:r>
                        <a:rPr kumimoji="0" lang="en-US" sz="700" b="0" i="1" u="none" strike="noStrike" kern="1200" cap="none" spc="0" normalizeH="0" baseline="0" noProof="0">
                          <a:ln>
                            <a:noFill/>
                          </a:ln>
                          <a:solidFill>
                            <a:srgbClr val="000000"/>
                          </a:solidFill>
                          <a:effectLst/>
                          <a:uLnTx/>
                          <a:uFillTx/>
                          <a:latin typeface="+mn-lt"/>
                          <a:ea typeface="+mn-ea"/>
                          <a:cs typeface="+mn-cs"/>
                        </a:rPr>
                        <a:t>N/A</a:t>
                      </a:r>
                      <a:endParaRPr lang="en-US" sz="700">
                        <a:solidFill>
                          <a:srgbClr val="000000"/>
                        </a:solidFill>
                      </a:endParaRPr>
                    </a:p>
                  </a:txBody>
                  <a:tcPr marL="18288" marR="18288" marT="18288" marB="18288" anchor="ctr">
                    <a:solidFill>
                      <a:schemeClr val="accent1">
                        <a:lumMod val="20000"/>
                        <a:lumOff val="80000"/>
                      </a:schemeClr>
                    </a:solidFill>
                  </a:tcPr>
                </a:tc>
                <a:tc>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None/>
                        <a:tabLst/>
                        <a:defRPr/>
                      </a:pPr>
                      <a:r>
                        <a:rPr lang="en-US" sz="700" i="1">
                          <a:solidFill>
                            <a:srgbClr val="000000"/>
                          </a:solidFill>
                        </a:rPr>
                        <a:t>N/A</a:t>
                      </a:r>
                    </a:p>
                  </a:txBody>
                  <a:tcPr marL="18288" marR="18288" marT="18288" marB="18288" anchor="ctr">
                    <a:solidFill>
                      <a:schemeClr val="accent1">
                        <a:lumMod val="20000"/>
                        <a:lumOff val="80000"/>
                      </a:schemeClr>
                    </a:solidFill>
                  </a:tcPr>
                </a:tc>
                <a:tc>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None/>
                        <a:tabLst/>
                        <a:defRPr/>
                      </a:pPr>
                      <a:r>
                        <a:rPr lang="en-US" sz="700" i="1">
                          <a:solidFill>
                            <a:srgbClr val="000000"/>
                          </a:solidFill>
                        </a:rPr>
                        <a:t>N/A</a:t>
                      </a:r>
                    </a:p>
                  </a:txBody>
                  <a:tcPr marL="18288" marR="18288" marT="18288" marB="18288" anchor="ctr">
                    <a:solidFill>
                      <a:schemeClr val="accent1">
                        <a:lumMod val="20000"/>
                        <a:lumOff val="80000"/>
                      </a:schemeClr>
                    </a:solidFill>
                  </a:tcPr>
                </a:tc>
                <a:tc>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Blip>
                          <a:blip r:embed="rId13"/>
                        </a:buBlip>
                        <a:tabLst/>
                        <a:defRPr/>
                      </a:pPr>
                      <a:r>
                        <a:rPr lang="en-US" sz="1200" baseline="0"/>
                        <a:t> </a:t>
                      </a:r>
                      <a:br>
                        <a:rPr lang="en-US" sz="700" baseline="0"/>
                      </a:br>
                      <a:r>
                        <a:rPr lang="en-US" sz="700" baseline="0"/>
                        <a:t>GPS enabled timesheets</a:t>
                      </a:r>
                    </a:p>
                  </a:txBody>
                  <a:tcPr marL="18288" marR="18288" marT="18288" marB="18288" anchor="ctr">
                    <a:noFill/>
                  </a:tcPr>
                </a:tc>
                <a:tc vMerge="1">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None/>
                        <a:tabLst/>
                        <a:defRPr/>
                      </a:pPr>
                      <a:endParaRPr lang="en-US" sz="800" baseline="0"/>
                    </a:p>
                  </a:txBody>
                  <a:tcPr marL="18288" marR="18288" marT="18288" marB="18288" anchor="ctr">
                    <a:noFill/>
                  </a:tcPr>
                </a:tc>
                <a:extLst>
                  <a:ext uri="{0D108BD9-81ED-4DB2-BD59-A6C34878D82A}">
                    <a16:rowId xmlns:a16="http://schemas.microsoft.com/office/drawing/2014/main" val="2643981018"/>
                  </a:ext>
                </a:extLst>
              </a:tr>
            </a:tbl>
          </a:graphicData>
        </a:graphic>
      </p:graphicFrame>
      <p:grpSp>
        <p:nvGrpSpPr>
          <p:cNvPr id="38" name="btfpStatusSticker202161">
            <a:extLst>
              <a:ext uri="{FF2B5EF4-FFF2-40B4-BE49-F238E27FC236}">
                <a16:creationId xmlns:a16="http://schemas.microsoft.com/office/drawing/2014/main" id="{C5480E69-8DD8-ACC0-21D4-D21743C1B3DD}"/>
              </a:ext>
            </a:extLst>
          </p:cNvPr>
          <p:cNvGrpSpPr/>
          <p:nvPr>
            <p:custDataLst>
              <p:tags r:id="rId4"/>
            </p:custDataLst>
          </p:nvPr>
        </p:nvGrpSpPr>
        <p:grpSpPr>
          <a:xfrm>
            <a:off x="10066452" y="955344"/>
            <a:ext cx="1761444" cy="235611"/>
            <a:chOff x="-4287648" y="876300"/>
            <a:chExt cx="1761444" cy="235611"/>
          </a:xfrm>
        </p:grpSpPr>
        <p:sp>
          <p:nvSpPr>
            <p:cNvPr id="39" name="btfpStatusStickerText202161">
              <a:extLst>
                <a:ext uri="{FF2B5EF4-FFF2-40B4-BE49-F238E27FC236}">
                  <a16:creationId xmlns:a16="http://schemas.microsoft.com/office/drawing/2014/main" id="{7068C01F-8DD9-A852-725D-BEAABC0561E5}"/>
                </a:ext>
              </a:extLst>
            </p:cNvPr>
            <p:cNvSpPr txBox="1"/>
            <p:nvPr/>
          </p:nvSpPr>
          <p:spPr bwMode="gray">
            <a:xfrm>
              <a:off x="-4287648"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40" name="btfpStatusStickerLine202161">
              <a:extLst>
                <a:ext uri="{FF2B5EF4-FFF2-40B4-BE49-F238E27FC236}">
                  <a16:creationId xmlns:a16="http://schemas.microsoft.com/office/drawing/2014/main" id="{951087C6-8EA1-45D9-050E-5810647B8BB6}"/>
                </a:ext>
              </a:extLst>
            </p:cNvPr>
            <p:cNvCxnSpPr>
              <a:cxnSpLocks/>
            </p:cNvCxnSpPr>
            <p:nvPr/>
          </p:nvCxnSpPr>
          <p:spPr bwMode="gray">
            <a:xfrm rot="720000">
              <a:off x="-4287648"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35" name="Title 34">
            <a:extLst>
              <a:ext uri="{FF2B5EF4-FFF2-40B4-BE49-F238E27FC236}">
                <a16:creationId xmlns:a16="http://schemas.microsoft.com/office/drawing/2014/main" id="{3E463246-0731-2B7D-E03B-10EC803814A1}"/>
              </a:ext>
            </a:extLst>
          </p:cNvPr>
          <p:cNvSpPr>
            <a:spLocks noGrp="1"/>
          </p:cNvSpPr>
          <p:nvPr>
            <p:ph type="title"/>
          </p:nvPr>
        </p:nvSpPr>
        <p:spPr/>
        <p:txBody>
          <a:bodyPr vert="horz"/>
          <a:lstStyle/>
          <a:p>
            <a:r>
              <a:rPr lang="en-US" b="1"/>
              <a:t>Competitors | </a:t>
            </a:r>
            <a:r>
              <a:rPr lang="en-US"/>
              <a:t>While select competitors like Peer 1 have announced AI features, most of the direct competitor set is lagging on AI</a:t>
            </a:r>
          </a:p>
        </p:txBody>
      </p:sp>
      <p:sp>
        <p:nvSpPr>
          <p:cNvPr id="10" name="btfpNotesBox665387">
            <a:extLst>
              <a:ext uri="{FF2B5EF4-FFF2-40B4-BE49-F238E27FC236}">
                <a16:creationId xmlns:a16="http://schemas.microsoft.com/office/drawing/2014/main" id="{856C13BD-D869-DFB6-53C9-B5B73203D042}"/>
              </a:ext>
            </a:extLst>
          </p:cNvPr>
          <p:cNvSpPr txBox="1"/>
          <p:nvPr>
            <p:custDataLst>
              <p:tags r:id="rId5"/>
            </p:custDataLst>
          </p:nvPr>
        </p:nvSpPr>
        <p:spPr bwMode="gray">
          <a:xfrm>
            <a:off x="330199" y="6319679"/>
            <a:ext cx="11531600" cy="24622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Note: Peer 4 have not announced any AI capabilities;</a:t>
            </a:r>
          </a:p>
          <a:p>
            <a:pPr marL="0" indent="0">
              <a:spcBef>
                <a:spcPts val="0"/>
              </a:spcBef>
              <a:buNone/>
            </a:pPr>
            <a:r>
              <a:rPr lang="en-US" sz="800">
                <a:solidFill>
                  <a:srgbClr val="000000"/>
                </a:solidFill>
              </a:rPr>
              <a:t>Source: Company websites, Lit. Search</a:t>
            </a:r>
          </a:p>
        </p:txBody>
      </p:sp>
      <p:sp>
        <p:nvSpPr>
          <p:cNvPr id="1076" name="btfpCallout128378">
            <a:extLst>
              <a:ext uri="{FF2B5EF4-FFF2-40B4-BE49-F238E27FC236}">
                <a16:creationId xmlns:a16="http://schemas.microsoft.com/office/drawing/2014/main" id="{13488832-BDC9-F5B7-64FF-ADE32B80BB26}"/>
              </a:ext>
            </a:extLst>
          </p:cNvPr>
          <p:cNvSpPr/>
          <p:nvPr/>
        </p:nvSpPr>
        <p:spPr bwMode="gray">
          <a:xfrm>
            <a:off x="4677700" y="902950"/>
            <a:ext cx="4053990" cy="405999"/>
          </a:xfrm>
          <a:prstGeom prst="wedgeRectCallout">
            <a:avLst>
              <a:gd name="adj1" fmla="val -23352"/>
              <a:gd name="adj2" fmla="val 95765"/>
            </a:avLst>
          </a:prstGeom>
          <a:solidFill>
            <a:srgbClr val="FFFFFF"/>
          </a:solidFill>
          <a:ln w="1905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73" tIns="72073" rIns="72073" bIns="72073" numCol="1" spcCol="0" rtlCol="0" fromWordArt="0" anchor="ctr" anchorCtr="0" forceAA="0" compatLnSpc="1">
            <a:prstTxWarp prst="textNoShape">
              <a:avLst/>
            </a:prstTxWarp>
            <a:noAutofit/>
          </a:bodyPr>
          <a:lstStyle/>
          <a:p>
            <a:pPr marL="0" lvl="1" indent="0">
              <a:spcBef>
                <a:spcPts val="0"/>
              </a:spcBef>
              <a:buNone/>
            </a:pPr>
            <a:r>
              <a:rPr lang="en-US" sz="1050">
                <a:solidFill>
                  <a:srgbClr val="000000"/>
                </a:solidFill>
                <a:latin typeface="HelveticaNeueLT Pro 55 Roman" panose="020B0604020202020204" pitchFamily="34" charset="0"/>
              </a:rPr>
              <a:t>Both Target and Peer 3 also offer 3</a:t>
            </a:r>
            <a:r>
              <a:rPr lang="en-US" sz="1050" baseline="30000">
                <a:solidFill>
                  <a:srgbClr val="000000"/>
                </a:solidFill>
                <a:latin typeface="HelveticaNeueLT Pro 55 Roman" panose="020B0604020202020204" pitchFamily="34" charset="0"/>
              </a:rPr>
              <a:t>rd</a:t>
            </a:r>
            <a:r>
              <a:rPr lang="en-US" sz="1050">
                <a:solidFill>
                  <a:srgbClr val="000000"/>
                </a:solidFill>
                <a:latin typeface="HelveticaNeueLT Pro 55 Roman" panose="020B0604020202020204" pitchFamily="34" charset="0"/>
              </a:rPr>
              <a:t> party integrations for workflow automation</a:t>
            </a:r>
            <a:endParaRPr lang="en-US" sz="1050">
              <a:solidFill>
                <a:srgbClr val="5C5C5C"/>
              </a:solidFill>
            </a:endParaRPr>
          </a:p>
        </p:txBody>
      </p:sp>
      <p:grpSp>
        <p:nvGrpSpPr>
          <p:cNvPr id="31" name="Group 30">
            <a:extLst>
              <a:ext uri="{FF2B5EF4-FFF2-40B4-BE49-F238E27FC236}">
                <a16:creationId xmlns:a16="http://schemas.microsoft.com/office/drawing/2014/main" id="{9041E33E-05D7-A4F9-7611-EF9802EEB739}"/>
              </a:ext>
            </a:extLst>
          </p:cNvPr>
          <p:cNvGrpSpPr/>
          <p:nvPr/>
        </p:nvGrpSpPr>
        <p:grpSpPr>
          <a:xfrm>
            <a:off x="13284" y="928381"/>
            <a:ext cx="3583267" cy="753753"/>
            <a:chOff x="-4238765" y="1043052"/>
            <a:chExt cx="3583267" cy="753753"/>
          </a:xfrm>
        </p:grpSpPr>
        <p:sp>
          <p:nvSpPr>
            <p:cNvPr id="24" name="Rectangle 23">
              <a:extLst>
                <a:ext uri="{FF2B5EF4-FFF2-40B4-BE49-F238E27FC236}">
                  <a16:creationId xmlns:a16="http://schemas.microsoft.com/office/drawing/2014/main" id="{EBB6173A-BFAB-2547-ED08-228AD69BCFAE}"/>
                </a:ext>
              </a:extLst>
            </p:cNvPr>
            <p:cNvSpPr/>
            <p:nvPr/>
          </p:nvSpPr>
          <p:spPr bwMode="gray">
            <a:xfrm>
              <a:off x="-4238765" y="1043052"/>
              <a:ext cx="3583267" cy="753753"/>
            </a:xfrm>
            <a:prstGeom prst="rect">
              <a:avLst/>
            </a:prstGeom>
            <a:solidFill>
              <a:srgbClr val="FFFFFF"/>
            </a:solidFill>
            <a:ln w="19050" cap="flat" cmpd="sng" algn="ctr">
              <a:solidFill>
                <a:srgbClr val="B4B4B4"/>
              </a:solidFill>
              <a:prstDash val="dash"/>
              <a:miter lim="800000"/>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rgbClr val="000000"/>
                </a:solidFill>
              </a:endParaRPr>
            </a:p>
          </p:txBody>
        </p:sp>
        <p:sp>
          <p:nvSpPr>
            <p:cNvPr id="25" name="TextBox 24">
              <a:extLst>
                <a:ext uri="{FF2B5EF4-FFF2-40B4-BE49-F238E27FC236}">
                  <a16:creationId xmlns:a16="http://schemas.microsoft.com/office/drawing/2014/main" id="{6D74D0EA-A6B4-F60F-0510-B41B91A7B0DE}"/>
                </a:ext>
              </a:extLst>
            </p:cNvPr>
            <p:cNvSpPr txBox="1"/>
            <p:nvPr/>
          </p:nvSpPr>
          <p:spPr bwMode="gray">
            <a:xfrm>
              <a:off x="-3917403" y="1102196"/>
              <a:ext cx="3241128" cy="211203"/>
            </a:xfrm>
            <a:prstGeom prst="rect">
              <a:avLst/>
            </a:prstGeom>
            <a:noFill/>
          </p:spPr>
          <p:txBody>
            <a:bodyPr wrap="square" lIns="36000" tIns="36000" rIns="36000" bIns="36000" rtlCol="0">
              <a:spAutoFit/>
            </a:bodyPr>
            <a:lstStyle/>
            <a:p>
              <a:pPr marL="0" indent="0">
                <a:buNone/>
              </a:pPr>
              <a:r>
                <a:rPr lang="en-US" sz="900"/>
                <a:t>Fully implemented GenAI capability</a:t>
              </a:r>
            </a:p>
          </p:txBody>
        </p:sp>
        <p:sp>
          <p:nvSpPr>
            <p:cNvPr id="26" name="TextBox 25">
              <a:extLst>
                <a:ext uri="{FF2B5EF4-FFF2-40B4-BE49-F238E27FC236}">
                  <a16:creationId xmlns:a16="http://schemas.microsoft.com/office/drawing/2014/main" id="{0BE52B98-4CCE-5BDE-FAA6-8AA7C8DBDF2A}"/>
                </a:ext>
              </a:extLst>
            </p:cNvPr>
            <p:cNvSpPr txBox="1"/>
            <p:nvPr/>
          </p:nvSpPr>
          <p:spPr bwMode="gray">
            <a:xfrm>
              <a:off x="-3917403" y="1333143"/>
              <a:ext cx="3241128" cy="211203"/>
            </a:xfrm>
            <a:prstGeom prst="rect">
              <a:avLst/>
            </a:prstGeom>
            <a:noFill/>
          </p:spPr>
          <p:txBody>
            <a:bodyPr wrap="square" lIns="36000" tIns="36000" rIns="36000" bIns="36000" rtlCol="0">
              <a:spAutoFit/>
            </a:bodyPr>
            <a:lstStyle/>
            <a:p>
              <a:pPr marL="0" indent="0">
                <a:buNone/>
              </a:pPr>
              <a:r>
                <a:rPr lang="en-US" sz="900"/>
                <a:t>Predictive analytics/ AI capability (or 3</a:t>
              </a:r>
              <a:r>
                <a:rPr lang="en-US" sz="900" baseline="30000"/>
                <a:t>rd</a:t>
              </a:r>
              <a:r>
                <a:rPr lang="en-US" sz="900"/>
                <a:t> party GenAI features)</a:t>
              </a:r>
            </a:p>
          </p:txBody>
        </p:sp>
        <p:sp>
          <p:nvSpPr>
            <p:cNvPr id="27" name="btfpHBCheckCross838130">
              <a:extLst>
                <a:ext uri="{FF2B5EF4-FFF2-40B4-BE49-F238E27FC236}">
                  <a16:creationId xmlns:a16="http://schemas.microsoft.com/office/drawing/2014/main" id="{1D12E3D9-4DFC-E1AC-2432-BB4FE3917F96}"/>
                </a:ext>
              </a:extLst>
            </p:cNvPr>
            <p:cNvSpPr>
              <a:spLocks noChangeAspect="1"/>
            </p:cNvSpPr>
            <p:nvPr>
              <p:custDataLst>
                <p:tags r:id="rId6"/>
              </p:custDataLst>
            </p:nvPr>
          </p:nvSpPr>
          <p:spPr bwMode="gray">
            <a:xfrm>
              <a:off x="-4143697" y="1101813"/>
              <a:ext cx="221742" cy="221742"/>
            </a:xfrm>
            <a:prstGeom prst="rect">
              <a:avLst/>
            </a:prstGeom>
            <a:blipFill>
              <a:blip r:embed="rId16"/>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28" name="btfpHBCheckCross372855">
              <a:extLst>
                <a:ext uri="{FF2B5EF4-FFF2-40B4-BE49-F238E27FC236}">
                  <a16:creationId xmlns:a16="http://schemas.microsoft.com/office/drawing/2014/main" id="{A129DD68-6F6E-2FAB-E79F-C00F3692C11A}"/>
                </a:ext>
              </a:extLst>
            </p:cNvPr>
            <p:cNvSpPr>
              <a:spLocks noChangeAspect="1"/>
            </p:cNvSpPr>
            <p:nvPr>
              <p:custDataLst>
                <p:tags r:id="rId7"/>
              </p:custDataLst>
            </p:nvPr>
          </p:nvSpPr>
          <p:spPr bwMode="gray">
            <a:xfrm>
              <a:off x="-4143697" y="1332760"/>
              <a:ext cx="221742" cy="221742"/>
            </a:xfrm>
            <a:prstGeom prst="rect">
              <a:avLst/>
            </a:prstGeom>
            <a:blipFill>
              <a:blip r:embed="rId13"/>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29" name="TextBox 28">
              <a:extLst>
                <a:ext uri="{FF2B5EF4-FFF2-40B4-BE49-F238E27FC236}">
                  <a16:creationId xmlns:a16="http://schemas.microsoft.com/office/drawing/2014/main" id="{3F7CFF36-31EB-50E4-7F71-2D51A856149F}"/>
                </a:ext>
              </a:extLst>
            </p:cNvPr>
            <p:cNvSpPr txBox="1"/>
            <p:nvPr/>
          </p:nvSpPr>
          <p:spPr bwMode="gray">
            <a:xfrm>
              <a:off x="-3917403" y="1546589"/>
              <a:ext cx="3241128" cy="211203"/>
            </a:xfrm>
            <a:prstGeom prst="rect">
              <a:avLst/>
            </a:prstGeom>
            <a:noFill/>
          </p:spPr>
          <p:txBody>
            <a:bodyPr wrap="square" lIns="36000" tIns="36000" rIns="36000" bIns="36000" rtlCol="0">
              <a:spAutoFit/>
            </a:bodyPr>
            <a:lstStyle/>
            <a:p>
              <a:pPr marL="0" indent="0">
                <a:buNone/>
              </a:pPr>
              <a:r>
                <a:rPr lang="en-US" sz="900"/>
                <a:t>GenAI capability currently in development</a:t>
              </a:r>
            </a:p>
          </p:txBody>
        </p:sp>
        <p:sp>
          <p:nvSpPr>
            <p:cNvPr id="30" name="btfpHBCheckCross372855">
              <a:extLst>
                <a:ext uri="{FF2B5EF4-FFF2-40B4-BE49-F238E27FC236}">
                  <a16:creationId xmlns:a16="http://schemas.microsoft.com/office/drawing/2014/main" id="{E09E6513-2222-9B5A-D310-9B2905EAB967}"/>
                </a:ext>
              </a:extLst>
            </p:cNvPr>
            <p:cNvSpPr>
              <a:spLocks noChangeAspect="1"/>
            </p:cNvSpPr>
            <p:nvPr>
              <p:custDataLst>
                <p:tags r:id="rId8"/>
              </p:custDataLst>
            </p:nvPr>
          </p:nvSpPr>
          <p:spPr bwMode="gray">
            <a:xfrm>
              <a:off x="-4143696" y="1563707"/>
              <a:ext cx="211935" cy="211935"/>
            </a:xfrm>
            <a:prstGeom prst="rect">
              <a:avLst/>
            </a:prstGeom>
            <a:blipFill>
              <a:blip r:embed="rId17"/>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grpSp>
      <p:sp>
        <p:nvSpPr>
          <p:cNvPr id="1029" name="TextBox 1028">
            <a:extLst>
              <a:ext uri="{FF2B5EF4-FFF2-40B4-BE49-F238E27FC236}">
                <a16:creationId xmlns:a16="http://schemas.microsoft.com/office/drawing/2014/main" id="{7B2F7580-F96C-4C80-CB1B-5BCBD146C9E9}"/>
              </a:ext>
            </a:extLst>
          </p:cNvPr>
          <p:cNvSpPr txBox="1"/>
          <p:nvPr/>
        </p:nvSpPr>
        <p:spPr bwMode="gray">
          <a:xfrm>
            <a:off x="14691697" y="1376562"/>
            <a:ext cx="330200" cy="257369"/>
          </a:xfrm>
          <a:prstGeom prst="rect">
            <a:avLst/>
          </a:prstGeom>
          <a:noFill/>
        </p:spPr>
        <p:txBody>
          <a:bodyPr wrap="square" lIns="36000" tIns="36000" rIns="36000" bIns="36000" rtlCol="0">
            <a:spAutoFit/>
          </a:bodyPr>
          <a:lstStyle/>
          <a:p>
            <a:pPr marL="0" indent="0">
              <a:buNone/>
            </a:pPr>
            <a:r>
              <a:rPr lang="en-US" sz="1200"/>
              <a:t>&amp;</a:t>
            </a:r>
          </a:p>
        </p:txBody>
      </p:sp>
      <p:sp>
        <p:nvSpPr>
          <p:cNvPr id="2" name="Rectangle 1">
            <a:extLst>
              <a:ext uri="{FF2B5EF4-FFF2-40B4-BE49-F238E27FC236}">
                <a16:creationId xmlns:a16="http://schemas.microsoft.com/office/drawing/2014/main" id="{136FCF9C-46FF-98BB-27C8-BFF50D3ADE01}"/>
              </a:ext>
            </a:extLst>
          </p:cNvPr>
          <p:cNvSpPr/>
          <p:nvPr/>
        </p:nvSpPr>
        <p:spPr bwMode="gray">
          <a:xfrm>
            <a:off x="4053070" y="1504083"/>
            <a:ext cx="526240" cy="231871"/>
          </a:xfrm>
          <a:prstGeom prst="rect">
            <a:avLst/>
          </a:prstGeom>
          <a:solidFill>
            <a:srgbClr val="CC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100">
                <a:solidFill>
                  <a:srgbClr val="FFFFFF"/>
                </a:solidFill>
              </a:rPr>
              <a:t>Target</a:t>
            </a:r>
          </a:p>
        </p:txBody>
      </p:sp>
    </p:spTree>
    <p:custDataLst>
      <p:tags r:id="rId1"/>
    </p:custDataLst>
    <p:extLst>
      <p:ext uri="{BB962C8B-B14F-4D97-AF65-F5344CB8AC3E}">
        <p14:creationId xmlns:p14="http://schemas.microsoft.com/office/powerpoint/2010/main" val="867315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1" name="btfpColumnIndicatorGroup2">
            <a:extLst>
              <a:ext uri="{FF2B5EF4-FFF2-40B4-BE49-F238E27FC236}">
                <a16:creationId xmlns:a16="http://schemas.microsoft.com/office/drawing/2014/main" id="{744F71BD-ED3D-E023-D6F3-18B1EC6CC8D0}"/>
              </a:ext>
            </a:extLst>
          </p:cNvPr>
          <p:cNvGrpSpPr/>
          <p:nvPr/>
        </p:nvGrpSpPr>
        <p:grpSpPr>
          <a:xfrm>
            <a:off x="0" y="6926580"/>
            <a:ext cx="12192000" cy="137160"/>
            <a:chOff x="0" y="6926580"/>
            <a:chExt cx="12192000" cy="137160"/>
          </a:xfrm>
        </p:grpSpPr>
        <p:sp>
          <p:nvSpPr>
            <p:cNvPr id="1039" name="btfpColumnGapBlocker578884">
              <a:extLst>
                <a:ext uri="{FF2B5EF4-FFF2-40B4-BE49-F238E27FC236}">
                  <a16:creationId xmlns:a16="http://schemas.microsoft.com/office/drawing/2014/main" id="{ED7A97A9-7469-985B-3A9E-2CCE6E6C899A}"/>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037" name="btfpColumnGapBlocker611573">
              <a:extLst>
                <a:ext uri="{FF2B5EF4-FFF2-40B4-BE49-F238E27FC236}">
                  <a16:creationId xmlns:a16="http://schemas.microsoft.com/office/drawing/2014/main" id="{4262A66C-2532-9152-E196-D783AA34CC6D}"/>
                </a:ext>
              </a:extLst>
            </p:cNvPr>
            <p:cNvSpPr/>
            <p:nvPr/>
          </p:nvSpPr>
          <p:spPr bwMode="gray">
            <a:xfrm>
              <a:off x="783775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035" name="btfpColumnIndicator608594">
              <a:extLst>
                <a:ext uri="{FF2B5EF4-FFF2-40B4-BE49-F238E27FC236}">
                  <a16:creationId xmlns:a16="http://schemas.microsoft.com/office/drawing/2014/main" id="{15A60BA5-8A7D-670A-D6CE-81FF66E877BB}"/>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33" name="btfpColumnIndicator507744">
              <a:extLst>
                <a:ext uri="{FF2B5EF4-FFF2-40B4-BE49-F238E27FC236}">
                  <a16:creationId xmlns:a16="http://schemas.microsoft.com/office/drawing/2014/main" id="{4DF18507-9121-3F29-42A6-A3FE18FA99B7}"/>
                </a:ext>
              </a:extLst>
            </p:cNvPr>
            <p:cNvCxnSpPr/>
            <p:nvPr/>
          </p:nvCxnSpPr>
          <p:spPr bwMode="gray">
            <a:xfrm flipV="1">
              <a:off x="837829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031" name="btfpColumnGapBlocker804289">
              <a:extLst>
                <a:ext uri="{FF2B5EF4-FFF2-40B4-BE49-F238E27FC236}">
                  <a16:creationId xmlns:a16="http://schemas.microsoft.com/office/drawing/2014/main" id="{6539A0AD-75A7-C7A2-4CAB-9D6F811352D4}"/>
                </a:ext>
              </a:extLst>
            </p:cNvPr>
            <p:cNvSpPr/>
            <p:nvPr/>
          </p:nvSpPr>
          <p:spPr bwMode="gray">
            <a:xfrm>
              <a:off x="381370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029" name="btfpColumnIndicator175685">
              <a:extLst>
                <a:ext uri="{FF2B5EF4-FFF2-40B4-BE49-F238E27FC236}">
                  <a16:creationId xmlns:a16="http://schemas.microsoft.com/office/drawing/2014/main" id="{C501E5AA-245C-2B7F-42BA-8484D682F540}"/>
                </a:ext>
              </a:extLst>
            </p:cNvPr>
            <p:cNvCxnSpPr/>
            <p:nvPr/>
          </p:nvCxnSpPr>
          <p:spPr bwMode="gray">
            <a:xfrm flipV="1">
              <a:off x="783775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27" name="btfpColumnIndicator505016">
              <a:extLst>
                <a:ext uri="{FF2B5EF4-FFF2-40B4-BE49-F238E27FC236}">
                  <a16:creationId xmlns:a16="http://schemas.microsoft.com/office/drawing/2014/main" id="{D5C69DDB-BC71-1C8B-7777-3C6B78F5E852}"/>
                </a:ext>
              </a:extLst>
            </p:cNvPr>
            <p:cNvCxnSpPr/>
            <p:nvPr/>
          </p:nvCxnSpPr>
          <p:spPr bwMode="gray">
            <a:xfrm flipV="1">
              <a:off x="435424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025" name="btfpColumnGapBlocker564445">
              <a:extLst>
                <a:ext uri="{FF2B5EF4-FFF2-40B4-BE49-F238E27FC236}">
                  <a16:creationId xmlns:a16="http://schemas.microsoft.com/office/drawing/2014/main" id="{96B1D879-6688-3AF2-6650-B3CA94BC67B9}"/>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63" name="btfpColumnIndicator361319">
              <a:extLst>
                <a:ext uri="{FF2B5EF4-FFF2-40B4-BE49-F238E27FC236}">
                  <a16:creationId xmlns:a16="http://schemas.microsoft.com/office/drawing/2014/main" id="{38A9E005-A705-8D34-6591-21AF7774DD5E}"/>
                </a:ext>
              </a:extLst>
            </p:cNvPr>
            <p:cNvCxnSpPr/>
            <p:nvPr/>
          </p:nvCxnSpPr>
          <p:spPr bwMode="gray">
            <a:xfrm flipV="1">
              <a:off x="381370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1" name="btfpColumnIndicator896979">
              <a:extLst>
                <a:ext uri="{FF2B5EF4-FFF2-40B4-BE49-F238E27FC236}">
                  <a16:creationId xmlns:a16="http://schemas.microsoft.com/office/drawing/2014/main" id="{1DADB495-176D-197F-E2CB-577358D58009}"/>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040" name="btfpColumnIndicatorGroup1">
            <a:extLst>
              <a:ext uri="{FF2B5EF4-FFF2-40B4-BE49-F238E27FC236}">
                <a16:creationId xmlns:a16="http://schemas.microsoft.com/office/drawing/2014/main" id="{C3D2DBE3-48FE-7E08-5A6D-63824B2FD3ED}"/>
              </a:ext>
            </a:extLst>
          </p:cNvPr>
          <p:cNvGrpSpPr/>
          <p:nvPr/>
        </p:nvGrpSpPr>
        <p:grpSpPr>
          <a:xfrm>
            <a:off x="0" y="-205740"/>
            <a:ext cx="12192000" cy="137160"/>
            <a:chOff x="0" y="-205740"/>
            <a:chExt cx="12192000" cy="137160"/>
          </a:xfrm>
        </p:grpSpPr>
        <p:sp>
          <p:nvSpPr>
            <p:cNvPr id="1038" name="btfpColumnGapBlocker892520">
              <a:extLst>
                <a:ext uri="{FF2B5EF4-FFF2-40B4-BE49-F238E27FC236}">
                  <a16:creationId xmlns:a16="http://schemas.microsoft.com/office/drawing/2014/main" id="{4CC23D3C-6FF4-C072-5C07-815D762AD3D7}"/>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036" name="btfpColumnGapBlocker587081">
              <a:extLst>
                <a:ext uri="{FF2B5EF4-FFF2-40B4-BE49-F238E27FC236}">
                  <a16:creationId xmlns:a16="http://schemas.microsoft.com/office/drawing/2014/main" id="{6A380C87-6061-C951-BF98-7296413A4CD3}"/>
                </a:ext>
              </a:extLst>
            </p:cNvPr>
            <p:cNvSpPr/>
            <p:nvPr/>
          </p:nvSpPr>
          <p:spPr bwMode="gray">
            <a:xfrm>
              <a:off x="783775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034" name="btfpColumnIndicator867601">
              <a:extLst>
                <a:ext uri="{FF2B5EF4-FFF2-40B4-BE49-F238E27FC236}">
                  <a16:creationId xmlns:a16="http://schemas.microsoft.com/office/drawing/2014/main" id="{263B7AF6-9343-DF46-FD74-259DCC2F168C}"/>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32" name="btfpColumnIndicator942400">
              <a:extLst>
                <a:ext uri="{FF2B5EF4-FFF2-40B4-BE49-F238E27FC236}">
                  <a16:creationId xmlns:a16="http://schemas.microsoft.com/office/drawing/2014/main" id="{5AA5287B-3DD5-8484-9F85-EAE734B0B854}"/>
                </a:ext>
              </a:extLst>
            </p:cNvPr>
            <p:cNvCxnSpPr/>
            <p:nvPr/>
          </p:nvCxnSpPr>
          <p:spPr bwMode="gray">
            <a:xfrm flipV="1">
              <a:off x="837829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030" name="btfpColumnGapBlocker310817">
              <a:extLst>
                <a:ext uri="{FF2B5EF4-FFF2-40B4-BE49-F238E27FC236}">
                  <a16:creationId xmlns:a16="http://schemas.microsoft.com/office/drawing/2014/main" id="{99A8D4E4-F11A-3B1F-B20A-E5D54811C9C7}"/>
                </a:ext>
              </a:extLst>
            </p:cNvPr>
            <p:cNvSpPr/>
            <p:nvPr/>
          </p:nvSpPr>
          <p:spPr bwMode="gray">
            <a:xfrm>
              <a:off x="381370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028" name="btfpColumnIndicator289269">
              <a:extLst>
                <a:ext uri="{FF2B5EF4-FFF2-40B4-BE49-F238E27FC236}">
                  <a16:creationId xmlns:a16="http://schemas.microsoft.com/office/drawing/2014/main" id="{9D59C2C5-9B61-D383-3871-B34A83009550}"/>
                </a:ext>
              </a:extLst>
            </p:cNvPr>
            <p:cNvCxnSpPr/>
            <p:nvPr/>
          </p:nvCxnSpPr>
          <p:spPr bwMode="gray">
            <a:xfrm flipV="1">
              <a:off x="783775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26" name="btfpColumnIndicator630620">
              <a:extLst>
                <a:ext uri="{FF2B5EF4-FFF2-40B4-BE49-F238E27FC236}">
                  <a16:creationId xmlns:a16="http://schemas.microsoft.com/office/drawing/2014/main" id="{C12DA289-D552-EFF4-8541-F52042DA7A02}"/>
                </a:ext>
              </a:extLst>
            </p:cNvPr>
            <p:cNvCxnSpPr/>
            <p:nvPr/>
          </p:nvCxnSpPr>
          <p:spPr bwMode="gray">
            <a:xfrm flipV="1">
              <a:off x="435424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024" name="btfpColumnGapBlocker184292">
              <a:extLst>
                <a:ext uri="{FF2B5EF4-FFF2-40B4-BE49-F238E27FC236}">
                  <a16:creationId xmlns:a16="http://schemas.microsoft.com/office/drawing/2014/main" id="{C53B8838-693A-0E4E-FFA6-E18F4475647D}"/>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62" name="btfpColumnIndicator565922">
              <a:extLst>
                <a:ext uri="{FF2B5EF4-FFF2-40B4-BE49-F238E27FC236}">
                  <a16:creationId xmlns:a16="http://schemas.microsoft.com/office/drawing/2014/main" id="{4E49AA99-5A71-649B-F2F9-49AC0485AFB9}"/>
                </a:ext>
              </a:extLst>
            </p:cNvPr>
            <p:cNvCxnSpPr/>
            <p:nvPr/>
          </p:nvCxnSpPr>
          <p:spPr bwMode="gray">
            <a:xfrm flipV="1">
              <a:off x="381370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0" name="btfpColumnIndicator183876">
              <a:extLst>
                <a:ext uri="{FF2B5EF4-FFF2-40B4-BE49-F238E27FC236}">
                  <a16:creationId xmlns:a16="http://schemas.microsoft.com/office/drawing/2014/main" id="{703BB108-8E52-CB86-55E9-338887FF317D}"/>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22" name="think-cell data - do not delete" hidden="1">
            <a:extLst>
              <a:ext uri="{FF2B5EF4-FFF2-40B4-BE49-F238E27FC236}">
                <a16:creationId xmlns:a16="http://schemas.microsoft.com/office/drawing/2014/main" id="{DB4B2566-6CA3-E4AB-E0E8-12A19836396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606" imgH="608" progId="TCLayout.ActiveDocument.1">
                  <p:embed/>
                </p:oleObj>
              </mc:Choice>
              <mc:Fallback>
                <p:oleObj name="think-cell Slide" r:id="rId13" imgW="606" imgH="608" progId="TCLayout.ActiveDocument.1">
                  <p:embed/>
                  <p:pic>
                    <p:nvPicPr>
                      <p:cNvPr id="22" name="think-cell data - do not delete" hidden="1">
                        <a:extLst>
                          <a:ext uri="{FF2B5EF4-FFF2-40B4-BE49-F238E27FC236}">
                            <a16:creationId xmlns:a16="http://schemas.microsoft.com/office/drawing/2014/main" id="{DB4B2566-6CA3-E4AB-E0E8-12A198363961}"/>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graphicFrame>
        <p:nvGraphicFramePr>
          <p:cNvPr id="4" name="btfpTable488237">
            <a:extLst>
              <a:ext uri="{FF2B5EF4-FFF2-40B4-BE49-F238E27FC236}">
                <a16:creationId xmlns:a16="http://schemas.microsoft.com/office/drawing/2014/main" id="{3EFA09C9-A907-4448-A24A-C4F7241A391E}"/>
              </a:ext>
            </a:extLst>
          </p:cNvPr>
          <p:cNvGraphicFramePr>
            <a:graphicFrameLocks noGrp="1"/>
          </p:cNvGraphicFramePr>
          <p:nvPr>
            <p:custDataLst>
              <p:tags r:id="rId3"/>
            </p:custDataLst>
            <p:extLst>
              <p:ext uri="{D42A27DB-BD31-4B8C-83A1-F6EECF244321}">
                <p14:modId xmlns:p14="http://schemas.microsoft.com/office/powerpoint/2010/main" val="1927816243"/>
              </p:ext>
            </p:extLst>
          </p:nvPr>
        </p:nvGraphicFramePr>
        <p:xfrm>
          <a:off x="330201" y="1507331"/>
          <a:ext cx="3674523" cy="4892887"/>
        </p:xfrm>
        <a:graphic>
          <a:graphicData uri="http://schemas.openxmlformats.org/drawingml/2006/table">
            <a:tbl>
              <a:tblPr firstRow="1" firstCol="1">
                <a:tableStyleId>{9D7B26C5-4107-4FEC-AEDC-1716B250A1EF}</a:tableStyleId>
              </a:tblPr>
              <a:tblGrid>
                <a:gridCol w="1270446">
                  <a:extLst>
                    <a:ext uri="{9D8B030D-6E8A-4147-A177-3AD203B41FA5}">
                      <a16:colId xmlns:a16="http://schemas.microsoft.com/office/drawing/2014/main" val="2796326750"/>
                    </a:ext>
                  </a:extLst>
                </a:gridCol>
                <a:gridCol w="2404077">
                  <a:extLst>
                    <a:ext uri="{9D8B030D-6E8A-4147-A177-3AD203B41FA5}">
                      <a16:colId xmlns:a16="http://schemas.microsoft.com/office/drawing/2014/main" val="1210545087"/>
                    </a:ext>
                  </a:extLst>
                </a:gridCol>
              </a:tblGrid>
              <a:tr h="297341">
                <a:tc>
                  <a:txBody>
                    <a:bodyPr/>
                    <a:lstStyle/>
                    <a:p>
                      <a:pPr marL="0" indent="0">
                        <a:spcBef>
                          <a:spcPts val="0"/>
                        </a:spcBef>
                        <a:buFontTx/>
                        <a:buNone/>
                      </a:pPr>
                      <a:endParaRPr lang="en-US" sz="900"/>
                    </a:p>
                  </a:txBody>
                  <a:tcPr anchor="b">
                    <a:lnB w="19050" cap="flat" cmpd="sng" algn="ctr">
                      <a:solidFill>
                        <a:schemeClr val="bg1"/>
                      </a:solidFill>
                      <a:prstDash val="solid"/>
                      <a:round/>
                      <a:headEnd type="none" w="med" len="med"/>
                      <a:tailEnd type="none" w="med" len="med"/>
                    </a:lnB>
                  </a:tcPr>
                </a:tc>
                <a:tc>
                  <a:txBody>
                    <a:bodyPr/>
                    <a:lstStyle/>
                    <a:p>
                      <a:pPr marL="0" indent="0">
                        <a:spcBef>
                          <a:spcPts val="0"/>
                        </a:spcBef>
                        <a:buFontTx/>
                        <a:buNone/>
                      </a:pPr>
                      <a:endParaRPr lang="en-US" sz="900"/>
                    </a:p>
                  </a:txBody>
                  <a:tcPr anchor="b">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13760401"/>
                  </a:ext>
                </a:extLst>
              </a:tr>
              <a:tr h="658747">
                <a:tc>
                  <a:txBody>
                    <a:bodyPr/>
                    <a:lstStyle/>
                    <a:p>
                      <a:pPr marL="0" indent="0">
                        <a:spcBef>
                          <a:spcPts val="900"/>
                        </a:spcBef>
                        <a:buFontTx/>
                        <a:buNone/>
                      </a:pPr>
                      <a:r>
                        <a:rPr lang="en-US" sz="900">
                          <a:solidFill>
                            <a:srgbClr val="FFFFFF"/>
                          </a:solidFill>
                        </a:rPr>
                        <a:t>Description</a:t>
                      </a:r>
                    </a:p>
                  </a:txBody>
                  <a:tcP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5C5C5C"/>
                    </a:solidFill>
                  </a:tcPr>
                </a:tc>
                <a:tc>
                  <a:txBody>
                    <a:bodyPr/>
                    <a:lstStyle/>
                    <a:p>
                      <a:pPr marL="0" marR="0" lvl="0" indent="0" algn="l" defTabSz="711200" rtl="0" eaLnBrk="1" fontAlgn="auto" latinLnBrk="0" hangingPunct="1">
                        <a:lnSpc>
                          <a:spcPct val="100000"/>
                        </a:lnSpc>
                        <a:spcBef>
                          <a:spcPts val="900"/>
                        </a:spcBef>
                        <a:spcAft>
                          <a:spcPts val="0"/>
                        </a:spcAft>
                        <a:buClrTx/>
                        <a:buSzTx/>
                        <a:buFontTx/>
                        <a:buNone/>
                        <a:tabLst/>
                        <a:defRPr/>
                      </a:pPr>
                      <a:r>
                        <a:rPr lang="en-US" sz="900"/>
                        <a:t>Cloud-based software built for residential and commercial field service businesses like HVAC, plumbing, electrical, and other home service contractors.</a:t>
                      </a:r>
                    </a:p>
                  </a:txBody>
                  <a:tcPr>
                    <a:lnT w="1905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222394710"/>
                  </a:ext>
                </a:extLst>
              </a:tr>
              <a:tr h="235267">
                <a:tc>
                  <a:txBody>
                    <a:bodyPr/>
                    <a:lstStyle/>
                    <a:p>
                      <a:pPr marL="0" indent="0">
                        <a:spcBef>
                          <a:spcPts val="900"/>
                        </a:spcBef>
                        <a:buFontTx/>
                        <a:buNone/>
                      </a:pPr>
                      <a:r>
                        <a:rPr lang="en-US" sz="900">
                          <a:solidFill>
                            <a:srgbClr val="FFFFFF"/>
                          </a:solidFill>
                        </a:rPr>
                        <a:t>Revenue</a:t>
                      </a:r>
                    </a:p>
                  </a:txBody>
                  <a:tcP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5C5C5C"/>
                    </a:solidFill>
                  </a:tcPr>
                </a:tc>
                <a:tc>
                  <a:txBody>
                    <a:bodyPr/>
                    <a:lstStyle/>
                    <a:p>
                      <a:pPr marL="0" marR="0" lvl="0" indent="0" algn="l" defTabSz="711200" rtl="0" eaLnBrk="1" fontAlgn="auto" latinLnBrk="0" hangingPunct="1">
                        <a:lnSpc>
                          <a:spcPct val="100000"/>
                        </a:lnSpc>
                        <a:spcBef>
                          <a:spcPts val="900"/>
                        </a:spcBef>
                        <a:spcAft>
                          <a:spcPts val="0"/>
                        </a:spcAft>
                        <a:buClrTx/>
                        <a:buSzTx/>
                        <a:buFontTx/>
                        <a:buNone/>
                        <a:tabLst/>
                        <a:defRPr/>
                      </a:pPr>
                      <a:r>
                        <a:rPr lang="en-US" sz="900"/>
                        <a:t>xx</a:t>
                      </a:r>
                    </a:p>
                  </a:txBody>
                  <a:tcPr/>
                </a:tc>
                <a:extLst>
                  <a:ext uri="{0D108BD9-81ED-4DB2-BD59-A6C34878D82A}">
                    <a16:rowId xmlns:a16="http://schemas.microsoft.com/office/drawing/2014/main" val="3016831587"/>
                  </a:ext>
                </a:extLst>
              </a:tr>
              <a:tr h="235267">
                <a:tc>
                  <a:txBody>
                    <a:bodyPr/>
                    <a:lstStyle/>
                    <a:p>
                      <a:pPr marL="0" indent="0">
                        <a:spcBef>
                          <a:spcPts val="900"/>
                        </a:spcBef>
                        <a:buFontTx/>
                        <a:buNone/>
                      </a:pPr>
                      <a:r>
                        <a:rPr lang="en-US" sz="900">
                          <a:solidFill>
                            <a:srgbClr val="FFFFFF"/>
                          </a:solidFill>
                        </a:rPr>
                        <a:t>Employees</a:t>
                      </a:r>
                    </a:p>
                  </a:txBody>
                  <a:tcP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5C5C5C"/>
                    </a:solidFill>
                  </a:tcPr>
                </a:tc>
                <a:tc>
                  <a:txBody>
                    <a:bodyPr/>
                    <a:lstStyle/>
                    <a:p>
                      <a:pPr marL="0" marR="0" lvl="0" indent="0" algn="l" defTabSz="711200" rtl="0" eaLnBrk="1" fontAlgn="auto" latinLnBrk="0" hangingPunct="1">
                        <a:lnSpc>
                          <a:spcPct val="100000"/>
                        </a:lnSpc>
                        <a:spcBef>
                          <a:spcPts val="900"/>
                        </a:spcBef>
                        <a:spcAft>
                          <a:spcPts val="0"/>
                        </a:spcAft>
                        <a:buClrTx/>
                        <a:buSzTx/>
                        <a:buFontTx/>
                        <a:buNone/>
                        <a:tabLst/>
                        <a:defRPr/>
                      </a:pPr>
                      <a:r>
                        <a:rPr lang="en-US" sz="900"/>
                        <a:t>xx</a:t>
                      </a:r>
                    </a:p>
                  </a:txBody>
                  <a:tcPr/>
                </a:tc>
                <a:extLst>
                  <a:ext uri="{0D108BD9-81ED-4DB2-BD59-A6C34878D82A}">
                    <a16:rowId xmlns:a16="http://schemas.microsoft.com/office/drawing/2014/main" val="3661699395"/>
                  </a:ext>
                </a:extLst>
              </a:tr>
              <a:tr h="235267">
                <a:tc>
                  <a:txBody>
                    <a:bodyPr/>
                    <a:lstStyle/>
                    <a:p>
                      <a:pPr marL="0" indent="0">
                        <a:spcBef>
                          <a:spcPts val="900"/>
                        </a:spcBef>
                        <a:buFontTx/>
                        <a:buNone/>
                      </a:pPr>
                      <a:r>
                        <a:rPr lang="en-US" sz="900">
                          <a:solidFill>
                            <a:srgbClr val="FFFFFF"/>
                          </a:solidFill>
                        </a:rPr>
                        <a:t>Location</a:t>
                      </a:r>
                    </a:p>
                  </a:txBody>
                  <a:tcP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5C5C5C"/>
                    </a:solidFill>
                  </a:tcPr>
                </a:tc>
                <a:tc>
                  <a:txBody>
                    <a:bodyPr/>
                    <a:lstStyle/>
                    <a:p>
                      <a:pPr marL="0" marR="0" lvl="0" indent="0" algn="l" defTabSz="711200" rtl="0" eaLnBrk="1" fontAlgn="auto" latinLnBrk="0" hangingPunct="1">
                        <a:lnSpc>
                          <a:spcPct val="100000"/>
                        </a:lnSpc>
                        <a:spcBef>
                          <a:spcPts val="900"/>
                        </a:spcBef>
                        <a:spcAft>
                          <a:spcPts val="0"/>
                        </a:spcAft>
                        <a:buClrTx/>
                        <a:buSzTx/>
                        <a:buFontTx/>
                        <a:buNone/>
                        <a:tabLst/>
                        <a:defRPr/>
                      </a:pPr>
                      <a:r>
                        <a:rPr lang="en-US" sz="900"/>
                        <a:t>xx</a:t>
                      </a:r>
                    </a:p>
                  </a:txBody>
                  <a:tcPr/>
                </a:tc>
                <a:extLst>
                  <a:ext uri="{0D108BD9-81ED-4DB2-BD59-A6C34878D82A}">
                    <a16:rowId xmlns:a16="http://schemas.microsoft.com/office/drawing/2014/main" val="221143534"/>
                  </a:ext>
                </a:extLst>
              </a:tr>
              <a:tr h="3230998">
                <a:tc>
                  <a:txBody>
                    <a:bodyPr/>
                    <a:lstStyle/>
                    <a:p>
                      <a:pPr marL="0" indent="0">
                        <a:spcBef>
                          <a:spcPts val="900"/>
                        </a:spcBef>
                        <a:buFontTx/>
                        <a:buNone/>
                      </a:pPr>
                      <a:r>
                        <a:rPr lang="en-US" sz="900">
                          <a:solidFill>
                            <a:srgbClr val="FFFFFF"/>
                          </a:solidFill>
                        </a:rPr>
                        <a:t>Key offerings</a:t>
                      </a:r>
                    </a:p>
                  </a:txBody>
                  <a:tcP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5C5C5C"/>
                    </a:solidFill>
                  </a:tcPr>
                </a:tc>
                <a:tc>
                  <a:txBody>
                    <a:bodyPr/>
                    <a:lstStyle/>
                    <a:p>
                      <a:pPr marL="91440" indent="-91440">
                        <a:spcBef>
                          <a:spcPts val="300"/>
                        </a:spcBef>
                      </a:pPr>
                      <a:r>
                        <a:rPr lang="en-US" sz="900" b="1"/>
                        <a:t>All-in-One Field Service Platform:</a:t>
                      </a:r>
                      <a:r>
                        <a:rPr lang="en-US" sz="900" b="0"/>
                        <a:t> Scheduling, dispatching, CRM, and invoicing</a:t>
                      </a:r>
                    </a:p>
                    <a:p>
                      <a:pPr marL="91440" indent="-91440">
                        <a:spcBef>
                          <a:spcPts val="300"/>
                        </a:spcBef>
                      </a:pPr>
                      <a:r>
                        <a:rPr lang="en-US" sz="900" b="1"/>
                        <a:t>Technician Mobile App: </a:t>
                      </a:r>
                      <a:r>
                        <a:rPr lang="en-US" sz="900" b="0"/>
                        <a:t>Job details, pricing, payments, and forms in the field</a:t>
                      </a:r>
                    </a:p>
                    <a:p>
                      <a:pPr marL="91440" indent="-91440">
                        <a:spcBef>
                          <a:spcPts val="300"/>
                        </a:spcBef>
                      </a:pPr>
                      <a:r>
                        <a:rPr lang="en-US" sz="900" b="1"/>
                        <a:t>Smart Scheduling: </a:t>
                      </a:r>
                      <a:r>
                        <a:rPr lang="en-US" sz="900" b="0"/>
                        <a:t>GPS tracking and drag-and-drop job assignments</a:t>
                      </a:r>
                    </a:p>
                    <a:p>
                      <a:pPr marL="91440" indent="-91440">
                        <a:spcBef>
                          <a:spcPts val="300"/>
                        </a:spcBef>
                      </a:pPr>
                      <a:r>
                        <a:rPr lang="en-US" sz="900" b="1"/>
                        <a:t>Proposals &amp; Invoicing: </a:t>
                      </a:r>
                      <a:r>
                        <a:rPr lang="en-US" sz="900" b="0"/>
                        <a:t>Digital approvals, Text-to-Pay, and automated billing</a:t>
                      </a:r>
                    </a:p>
                    <a:p>
                      <a:pPr marL="91440" indent="-91440">
                        <a:spcBef>
                          <a:spcPts val="300"/>
                        </a:spcBef>
                      </a:pPr>
                      <a:r>
                        <a:rPr lang="en-US" sz="900" b="1"/>
                        <a:t>Customer Experience Tools:</a:t>
                      </a:r>
                      <a:r>
                        <a:rPr lang="en-US" sz="900" b="0"/>
                        <a:t> Live technician tracking, client portal, and SMS</a:t>
                      </a:r>
                    </a:p>
                    <a:p>
                      <a:pPr marL="91440" indent="-91440">
                        <a:spcBef>
                          <a:spcPts val="300"/>
                        </a:spcBef>
                      </a:pPr>
                      <a:r>
                        <a:rPr lang="en-US" sz="900" b="1"/>
                        <a:t>Service Agreements:</a:t>
                      </a:r>
                      <a:r>
                        <a:rPr lang="en-US" sz="900" b="0"/>
                        <a:t> Recurring revenue with automated renewals</a:t>
                      </a:r>
                    </a:p>
                    <a:p>
                      <a:pPr marL="91440" indent="-91440">
                        <a:spcBef>
                          <a:spcPts val="300"/>
                        </a:spcBef>
                      </a:pPr>
                      <a:r>
                        <a:rPr lang="en-US" sz="900" b="1"/>
                        <a:t>Reporting &amp; Job Costing: </a:t>
                      </a:r>
                      <a:r>
                        <a:rPr lang="en-US" sz="900" b="0"/>
                        <a:t>Real-time margins, KPIs, and team insights</a:t>
                      </a:r>
                    </a:p>
                    <a:p>
                      <a:pPr marL="91440" indent="-91440">
                        <a:spcBef>
                          <a:spcPts val="300"/>
                        </a:spcBef>
                      </a:pPr>
                      <a:r>
                        <a:rPr lang="en-US" sz="900" b="1"/>
                        <a:t>Inventory &amp; Purchasing: </a:t>
                      </a:r>
                      <a:r>
                        <a:rPr lang="en-US" sz="900" b="0"/>
                        <a:t>Vendor integration and materials tracking</a:t>
                      </a:r>
                    </a:p>
                    <a:p>
                      <a:pPr marL="91440" indent="-91440">
                        <a:spcBef>
                          <a:spcPts val="300"/>
                        </a:spcBef>
                      </a:pPr>
                      <a:r>
                        <a:rPr lang="en-US" sz="900" b="1"/>
                        <a:t>Accounting &amp; Marketing Integrations: </a:t>
                      </a:r>
                      <a:r>
                        <a:rPr lang="en-US" sz="900" b="0"/>
                        <a:t>other</a:t>
                      </a:r>
                      <a:r>
                        <a:rPr lang="en-US" sz="900" b="1"/>
                        <a:t> </a:t>
                      </a:r>
                      <a:r>
                        <a:rPr lang="en-US" sz="900" b="0"/>
                        <a:t>software integrations</a:t>
                      </a:r>
                    </a:p>
                  </a:txBody>
                  <a:tcPr/>
                </a:tc>
                <a:extLst>
                  <a:ext uri="{0D108BD9-81ED-4DB2-BD59-A6C34878D82A}">
                    <a16:rowId xmlns:a16="http://schemas.microsoft.com/office/drawing/2014/main" val="2956192819"/>
                  </a:ext>
                </a:extLst>
              </a:tr>
            </a:tbl>
          </a:graphicData>
        </a:graphic>
      </p:graphicFrame>
      <p:sp>
        <p:nvSpPr>
          <p:cNvPr id="2" name="Title 1">
            <a:extLst>
              <a:ext uri="{FF2B5EF4-FFF2-40B4-BE49-F238E27FC236}">
                <a16:creationId xmlns:a16="http://schemas.microsoft.com/office/drawing/2014/main" id="{6B35ECCA-3E7D-95D7-AB1C-C5C058132FFD}"/>
              </a:ext>
            </a:extLst>
          </p:cNvPr>
          <p:cNvSpPr>
            <a:spLocks noGrp="1"/>
          </p:cNvSpPr>
          <p:nvPr>
            <p:ph type="title"/>
          </p:nvPr>
        </p:nvSpPr>
        <p:spPr>
          <a:xfrm>
            <a:off x="334963" y="1"/>
            <a:ext cx="11492351" cy="876687"/>
          </a:xfrm>
        </p:spPr>
        <p:txBody>
          <a:bodyPr vert="horz"/>
          <a:lstStyle/>
          <a:p>
            <a:r>
              <a:rPr lang="en-US" b="1"/>
              <a:t>Competitor detail | </a:t>
            </a:r>
            <a:r>
              <a:rPr lang="en-US"/>
              <a:t>Peer 1 uses </a:t>
            </a:r>
            <a:r>
              <a:rPr lang="en-US" err="1"/>
              <a:t>GenAI</a:t>
            </a:r>
            <a:r>
              <a:rPr lang="en-US"/>
              <a:t> in lead generation, quoting and invoicing to cut manual work and accelerate revenue capture</a:t>
            </a:r>
          </a:p>
        </p:txBody>
      </p:sp>
      <p:grpSp>
        <p:nvGrpSpPr>
          <p:cNvPr id="1049" name="btfpColumnHeaderBox735392">
            <a:extLst>
              <a:ext uri="{FF2B5EF4-FFF2-40B4-BE49-F238E27FC236}">
                <a16:creationId xmlns:a16="http://schemas.microsoft.com/office/drawing/2014/main" id="{A5E66C38-AF86-D35D-EF60-0AB46BD34940}"/>
              </a:ext>
            </a:extLst>
          </p:cNvPr>
          <p:cNvGrpSpPr/>
          <p:nvPr>
            <p:custDataLst>
              <p:tags r:id="rId4"/>
            </p:custDataLst>
          </p:nvPr>
        </p:nvGrpSpPr>
        <p:grpSpPr>
          <a:xfrm>
            <a:off x="4354248" y="1488231"/>
            <a:ext cx="7502790" cy="285432"/>
            <a:chOff x="330200" y="1272043"/>
            <a:chExt cx="3483504" cy="285432"/>
          </a:xfrm>
        </p:grpSpPr>
        <p:sp>
          <p:nvSpPr>
            <p:cNvPr id="1047" name="btfpColumnHeaderBoxText735392">
              <a:extLst>
                <a:ext uri="{FF2B5EF4-FFF2-40B4-BE49-F238E27FC236}">
                  <a16:creationId xmlns:a16="http://schemas.microsoft.com/office/drawing/2014/main" id="{AF1BF79E-D603-9463-F61D-0FB2E2CF04FE}"/>
                </a:ext>
              </a:extLst>
            </p:cNvPr>
            <p:cNvSpPr txBox="1"/>
            <p:nvPr/>
          </p:nvSpPr>
          <p:spPr bwMode="gray">
            <a:xfrm>
              <a:off x="330200" y="1272043"/>
              <a:ext cx="3483504" cy="285432"/>
            </a:xfrm>
            <a:prstGeom prst="rect">
              <a:avLst/>
            </a:prstGeom>
            <a:noFill/>
          </p:spPr>
          <p:txBody>
            <a:bodyPr vert="horz" wrap="square" lIns="36036" tIns="36036" rIns="36036" bIns="36036" rtlCol="0" anchor="b">
              <a:spAutoFit/>
            </a:bodyPr>
            <a:lstStyle/>
            <a:p>
              <a:pPr marL="0" indent="0">
                <a:spcBef>
                  <a:spcPts val="0"/>
                </a:spcBef>
                <a:buNone/>
              </a:pPr>
              <a:r>
                <a:rPr lang="en-US" sz="1400" b="1">
                  <a:solidFill>
                    <a:srgbClr val="000000"/>
                  </a:solidFill>
                </a:rPr>
                <a:t>Key GenAI functionalities and products</a:t>
              </a:r>
            </a:p>
          </p:txBody>
        </p:sp>
        <p:cxnSp>
          <p:nvCxnSpPr>
            <p:cNvPr id="1048" name="btfpColumnHeaderBoxLine735392">
              <a:extLst>
                <a:ext uri="{FF2B5EF4-FFF2-40B4-BE49-F238E27FC236}">
                  <a16:creationId xmlns:a16="http://schemas.microsoft.com/office/drawing/2014/main" id="{503707A4-58C9-F112-5FC8-C02BA0FF9C8C}"/>
                </a:ext>
              </a:extLst>
            </p:cNvPr>
            <p:cNvCxnSpPr/>
            <p:nvPr/>
          </p:nvCxnSpPr>
          <p:spPr bwMode="gray">
            <a:xfrm>
              <a:off x="330200" y="1557475"/>
              <a:ext cx="3483504"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1084" name="btfpColumnHeaderBox516384">
            <a:extLst>
              <a:ext uri="{FF2B5EF4-FFF2-40B4-BE49-F238E27FC236}">
                <a16:creationId xmlns:a16="http://schemas.microsoft.com/office/drawing/2014/main" id="{6B196BC5-1850-D89C-871A-04CE95C1B889}"/>
              </a:ext>
            </a:extLst>
          </p:cNvPr>
          <p:cNvGrpSpPr/>
          <p:nvPr>
            <p:custDataLst>
              <p:tags r:id="rId5"/>
            </p:custDataLst>
          </p:nvPr>
        </p:nvGrpSpPr>
        <p:grpSpPr>
          <a:xfrm>
            <a:off x="330200" y="1482360"/>
            <a:ext cx="3674522" cy="291303"/>
            <a:chOff x="330200" y="1297694"/>
            <a:chExt cx="3483504" cy="291303"/>
          </a:xfrm>
        </p:grpSpPr>
        <p:sp>
          <p:nvSpPr>
            <p:cNvPr id="1082" name="btfpColumnHeaderBoxText516384">
              <a:extLst>
                <a:ext uri="{FF2B5EF4-FFF2-40B4-BE49-F238E27FC236}">
                  <a16:creationId xmlns:a16="http://schemas.microsoft.com/office/drawing/2014/main" id="{4BF2E194-CF7A-E310-A195-1E0DC418C73C}"/>
                </a:ext>
              </a:extLst>
            </p:cNvPr>
            <p:cNvSpPr txBox="1"/>
            <p:nvPr/>
          </p:nvSpPr>
          <p:spPr bwMode="gray">
            <a:xfrm>
              <a:off x="330200" y="1297694"/>
              <a:ext cx="3483504" cy="285432"/>
            </a:xfrm>
            <a:prstGeom prst="rect">
              <a:avLst/>
            </a:prstGeom>
            <a:noFill/>
          </p:spPr>
          <p:txBody>
            <a:bodyPr vert="horz" wrap="square" lIns="36036" tIns="36036" rIns="36036" bIns="36036" rtlCol="0" anchor="b">
              <a:spAutoFit/>
            </a:bodyPr>
            <a:lstStyle/>
            <a:p>
              <a:pPr marL="0" indent="0">
                <a:spcBef>
                  <a:spcPts val="0"/>
                </a:spcBef>
                <a:buNone/>
              </a:pPr>
              <a:r>
                <a:rPr lang="en-US" sz="1400" b="1">
                  <a:solidFill>
                    <a:srgbClr val="000000"/>
                  </a:solidFill>
                </a:rPr>
                <a:t>Peer 1 Company overview</a:t>
              </a:r>
            </a:p>
          </p:txBody>
        </p:sp>
        <p:cxnSp>
          <p:nvCxnSpPr>
            <p:cNvPr id="1083" name="btfpColumnHeaderBoxLine516384">
              <a:extLst>
                <a:ext uri="{FF2B5EF4-FFF2-40B4-BE49-F238E27FC236}">
                  <a16:creationId xmlns:a16="http://schemas.microsoft.com/office/drawing/2014/main" id="{37512EF6-A756-F6F4-93E4-B4D9715A85B7}"/>
                </a:ext>
              </a:extLst>
            </p:cNvPr>
            <p:cNvCxnSpPr/>
            <p:nvPr/>
          </p:nvCxnSpPr>
          <p:spPr bwMode="gray">
            <a:xfrm>
              <a:off x="330200" y="1588997"/>
              <a:ext cx="3483504"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10" name="btfpStatusSticker202161">
            <a:extLst>
              <a:ext uri="{FF2B5EF4-FFF2-40B4-BE49-F238E27FC236}">
                <a16:creationId xmlns:a16="http://schemas.microsoft.com/office/drawing/2014/main" id="{5488624D-B7DE-6C93-65A6-9798859289C8}"/>
              </a:ext>
            </a:extLst>
          </p:cNvPr>
          <p:cNvGrpSpPr/>
          <p:nvPr>
            <p:custDataLst>
              <p:tags r:id="rId6"/>
            </p:custDataLst>
          </p:nvPr>
        </p:nvGrpSpPr>
        <p:grpSpPr>
          <a:xfrm>
            <a:off x="10066452" y="955344"/>
            <a:ext cx="1761444" cy="235611"/>
            <a:chOff x="-4287648" y="876300"/>
            <a:chExt cx="1761444" cy="235611"/>
          </a:xfrm>
        </p:grpSpPr>
        <p:sp>
          <p:nvSpPr>
            <p:cNvPr id="12" name="btfpStatusStickerText202161">
              <a:extLst>
                <a:ext uri="{FF2B5EF4-FFF2-40B4-BE49-F238E27FC236}">
                  <a16:creationId xmlns:a16="http://schemas.microsoft.com/office/drawing/2014/main" id="{B81FEACC-B29F-9501-470B-F9E7CC09E489}"/>
                </a:ext>
              </a:extLst>
            </p:cNvPr>
            <p:cNvSpPr txBox="1"/>
            <p:nvPr/>
          </p:nvSpPr>
          <p:spPr bwMode="gray">
            <a:xfrm>
              <a:off x="-4287648"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21" name="btfpStatusStickerLine202161">
              <a:extLst>
                <a:ext uri="{FF2B5EF4-FFF2-40B4-BE49-F238E27FC236}">
                  <a16:creationId xmlns:a16="http://schemas.microsoft.com/office/drawing/2014/main" id="{8E1DAB84-6824-8BB6-8C79-716B100A5350}"/>
                </a:ext>
              </a:extLst>
            </p:cNvPr>
            <p:cNvCxnSpPr>
              <a:cxnSpLocks/>
            </p:cNvCxnSpPr>
            <p:nvPr/>
          </p:nvCxnSpPr>
          <p:spPr bwMode="gray">
            <a:xfrm rot="720000">
              <a:off x="-4287648"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23" name="Table 22">
            <a:extLst>
              <a:ext uri="{FF2B5EF4-FFF2-40B4-BE49-F238E27FC236}">
                <a16:creationId xmlns:a16="http://schemas.microsoft.com/office/drawing/2014/main" id="{6EB308B7-1FCB-465F-7A0E-49D2610BB91D}"/>
              </a:ext>
            </a:extLst>
          </p:cNvPr>
          <p:cNvGraphicFramePr>
            <a:graphicFrameLocks noGrp="1"/>
          </p:cNvGraphicFramePr>
          <p:nvPr>
            <p:custDataLst>
              <p:tags r:id="rId7"/>
            </p:custDataLst>
          </p:nvPr>
        </p:nvGraphicFramePr>
        <p:xfrm>
          <a:off x="4354247" y="1764380"/>
          <a:ext cx="7512035" cy="4417568"/>
        </p:xfrm>
        <a:graphic>
          <a:graphicData uri="http://schemas.openxmlformats.org/drawingml/2006/table">
            <a:tbl>
              <a:tblPr firstRow="1" firstCol="1">
                <a:tableStyleId>{9D7B26C5-4107-4FEC-AEDC-1716B250A1EF}</a:tableStyleId>
              </a:tblPr>
              <a:tblGrid>
                <a:gridCol w="1004835">
                  <a:extLst>
                    <a:ext uri="{9D8B030D-6E8A-4147-A177-3AD203B41FA5}">
                      <a16:colId xmlns:a16="http://schemas.microsoft.com/office/drawing/2014/main" val="1041333410"/>
                    </a:ext>
                  </a:extLst>
                </a:gridCol>
                <a:gridCol w="830702">
                  <a:extLst>
                    <a:ext uri="{9D8B030D-6E8A-4147-A177-3AD203B41FA5}">
                      <a16:colId xmlns:a16="http://schemas.microsoft.com/office/drawing/2014/main" val="2645032763"/>
                    </a:ext>
                  </a:extLst>
                </a:gridCol>
                <a:gridCol w="241161">
                  <a:extLst>
                    <a:ext uri="{9D8B030D-6E8A-4147-A177-3AD203B41FA5}">
                      <a16:colId xmlns:a16="http://schemas.microsoft.com/office/drawing/2014/main" val="239647613"/>
                    </a:ext>
                  </a:extLst>
                </a:gridCol>
                <a:gridCol w="5435337">
                  <a:extLst>
                    <a:ext uri="{9D8B030D-6E8A-4147-A177-3AD203B41FA5}">
                      <a16:colId xmlns:a16="http://schemas.microsoft.com/office/drawing/2014/main" val="3671993044"/>
                    </a:ext>
                  </a:extLst>
                </a:gridCol>
              </a:tblGrid>
              <a:tr h="396240">
                <a:tc>
                  <a:txBody>
                    <a:bodyPr/>
                    <a:lstStyle/>
                    <a:p>
                      <a:pPr marL="0" indent="0" algn="ctr">
                        <a:buFontTx/>
                        <a:buNone/>
                      </a:pPr>
                      <a:r>
                        <a:rPr lang="en-US" sz="1000"/>
                        <a:t>Module</a:t>
                      </a:r>
                    </a:p>
                  </a:txBody>
                  <a:tcPr marL="45720" marR="45720" anchor="ctr"/>
                </a:tc>
                <a:tc>
                  <a:txBody>
                    <a:bodyPr/>
                    <a:lstStyle/>
                    <a:p>
                      <a:pPr marL="0" indent="0" algn="ctr">
                        <a:spcBef>
                          <a:spcPts val="900"/>
                        </a:spcBef>
                        <a:buFontTx/>
                        <a:buNone/>
                      </a:pPr>
                      <a:r>
                        <a:rPr lang="en-US" sz="1000"/>
                        <a:t>Feature</a:t>
                      </a:r>
                    </a:p>
                  </a:txBody>
                  <a:tcPr marL="45720" marR="45720" anchor="ctr"/>
                </a:tc>
                <a:tc>
                  <a:txBody>
                    <a:bodyPr/>
                    <a:lstStyle/>
                    <a:p>
                      <a:pPr marL="0" indent="0" algn="ctr">
                        <a:buFontTx/>
                        <a:buNone/>
                      </a:pPr>
                      <a:endParaRPr lang="en-US" sz="1000"/>
                    </a:p>
                  </a:txBody>
                  <a:tcPr marL="45720" marR="45720" anchor="ctr"/>
                </a:tc>
                <a:tc>
                  <a:txBody>
                    <a:bodyPr/>
                    <a:lstStyle/>
                    <a:p>
                      <a:pPr marL="0" marR="0" lvl="0" indent="0" algn="ctr" defTabSz="711200" rtl="0" eaLnBrk="1" fontAlgn="auto" latinLnBrk="0" hangingPunct="1">
                        <a:lnSpc>
                          <a:spcPct val="100000"/>
                        </a:lnSpc>
                        <a:spcBef>
                          <a:spcPts val="900"/>
                        </a:spcBef>
                        <a:spcAft>
                          <a:spcPts val="0"/>
                        </a:spcAft>
                        <a:buClrTx/>
                        <a:buSzTx/>
                        <a:buFontTx/>
                        <a:buNone/>
                        <a:tabLst/>
                        <a:defRPr/>
                      </a:pPr>
                      <a:r>
                        <a:rPr lang="en-US" sz="1000"/>
                        <a:t>Description / Impact</a:t>
                      </a:r>
                    </a:p>
                  </a:txBody>
                  <a:tcPr marL="45720" marR="45720" anchor="ctr">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580572281"/>
                  </a:ext>
                </a:extLst>
              </a:tr>
              <a:tr h="677672">
                <a:tc rowSpan="2">
                  <a:txBody>
                    <a:bodyPr/>
                    <a:lstStyle/>
                    <a:p>
                      <a:pPr marL="0" indent="0" algn="l" defTabSz="711200" rtl="0" eaLnBrk="1" fontAlgn="ctr" latinLnBrk="0" hangingPunct="1">
                        <a:spcBef>
                          <a:spcPts val="600"/>
                        </a:spcBef>
                        <a:buSzPct val="180000"/>
                        <a:buFont typeface="Arial" panose="020B0604020202020204" pitchFamily="34" charset="0"/>
                        <a:buNone/>
                      </a:pPr>
                      <a:r>
                        <a:rPr lang="en-US" sz="900" baseline="0">
                          <a:solidFill>
                            <a:schemeClr val="bg1"/>
                          </a:solidFill>
                        </a:rPr>
                        <a:t>Sales / CRM:</a:t>
                      </a:r>
                    </a:p>
                    <a:p>
                      <a:pPr marL="0" indent="0" algn="l" defTabSz="711200" rtl="0" eaLnBrk="1" fontAlgn="ctr" latinLnBrk="0" hangingPunct="1">
                        <a:spcBef>
                          <a:spcPts val="600"/>
                        </a:spcBef>
                        <a:buSzPct val="180000"/>
                        <a:buNone/>
                      </a:pPr>
                      <a:r>
                        <a:rPr lang="en-US" sz="900" b="0" baseline="0">
                          <a:solidFill>
                            <a:schemeClr val="bg1"/>
                          </a:solidFill>
                        </a:rPr>
                        <a:t>Lead Generation</a:t>
                      </a:r>
                    </a:p>
                  </a:txBody>
                  <a:tcPr marL="45720" marR="45720" anchor="ctr">
                    <a:solidFill>
                      <a:srgbClr val="7891AA"/>
                    </a:solidFill>
                  </a:tcPr>
                </a:tc>
                <a:tc>
                  <a:txBody>
                    <a:bodyPr/>
                    <a:lstStyle/>
                    <a:p>
                      <a:pPr marL="0" lvl="0" indent="-86360" algn="ctr">
                        <a:buFontTx/>
                        <a:buNone/>
                      </a:pPr>
                      <a:r>
                        <a:rPr lang="en-US" sz="900"/>
                        <a:t>TI Chat Assistant</a:t>
                      </a:r>
                    </a:p>
                  </a:txBody>
                  <a:tcPr marL="45720" marR="45720" anchor="ctr"/>
                </a:tc>
                <a:tc>
                  <a:txBody>
                    <a:bodyPr/>
                    <a:lstStyle/>
                    <a:p>
                      <a:pPr marL="0" indent="0" algn="ctr" defTabSz="711200" rtl="0" eaLnBrk="1" fontAlgn="ctr" latinLnBrk="0" hangingPunct="1">
                        <a:spcBef>
                          <a:spcPts val="900"/>
                        </a:spcBef>
                        <a:buSzPct val="180000"/>
                        <a:buFont typeface="Arial" panose="020B0604020202020204" pitchFamily="34" charset="0"/>
                        <a:buBlip>
                          <a:blip r:embed="rId15"/>
                        </a:buBlip>
                      </a:pPr>
                      <a:r>
                        <a:rPr lang="en-US" sz="1600" baseline="0"/>
                        <a:t> </a:t>
                      </a:r>
                    </a:p>
                  </a:txBody>
                  <a:tcPr marL="45720" marR="45720" anchor="ctr"/>
                </a:tc>
                <a:tc>
                  <a:txBody>
                    <a:bodyPr/>
                    <a:lstStyle/>
                    <a:p>
                      <a:pPr marL="177800" marR="0" lvl="0" indent="-177800" algn="l" defTabSz="711200" rtl="0" eaLnBrk="1" fontAlgn="auto" latinLnBrk="0" hangingPunct="1">
                        <a:lnSpc>
                          <a:spcPct val="100000"/>
                        </a:lnSpc>
                        <a:spcBef>
                          <a:spcPts val="200"/>
                        </a:spcBef>
                        <a:spcAft>
                          <a:spcPts val="0"/>
                        </a:spcAft>
                        <a:buClrTx/>
                        <a:buSzTx/>
                        <a:tabLst/>
                        <a:defRPr/>
                      </a:pPr>
                      <a:r>
                        <a:rPr lang="en-US" sz="1000" b="1"/>
                        <a:t>Engages with website visitors or app users </a:t>
                      </a:r>
                      <a:r>
                        <a:rPr lang="en-US" sz="1000" b="0"/>
                        <a:t>through natural, conversational interfaces, collecting essential lead details, answering questions, and </a:t>
                      </a:r>
                      <a:r>
                        <a:rPr lang="en-US" sz="1000" b="1"/>
                        <a:t>qualifying customers for services before routing them to live agents</a:t>
                      </a:r>
                    </a:p>
                    <a:p>
                      <a:pPr marL="355600" marR="0" lvl="1" indent="-177800" algn="l" defTabSz="711200" rtl="0" eaLnBrk="1" fontAlgn="auto" latinLnBrk="0" hangingPunct="1">
                        <a:lnSpc>
                          <a:spcPct val="100000"/>
                        </a:lnSpc>
                        <a:spcBef>
                          <a:spcPts val="200"/>
                        </a:spcBef>
                        <a:spcAft>
                          <a:spcPts val="0"/>
                        </a:spcAft>
                        <a:buClrTx/>
                        <a:buSzTx/>
                        <a:tabLst/>
                        <a:defRPr/>
                      </a:pPr>
                      <a:r>
                        <a:rPr lang="en-US" sz="800" b="0"/>
                        <a:t>Helps </a:t>
                      </a:r>
                      <a:r>
                        <a:rPr lang="en-US" sz="800" b="1"/>
                        <a:t>reduce missed opportunities</a:t>
                      </a:r>
                      <a:r>
                        <a:rPr lang="en-US" sz="800" b="0"/>
                        <a:t>, </a:t>
                      </a:r>
                      <a:r>
                        <a:rPr lang="en-US" sz="800" b="1"/>
                        <a:t>speed up lead intake</a:t>
                      </a:r>
                      <a:r>
                        <a:rPr lang="en-US" sz="800" b="0"/>
                        <a:t>, and maintain a consistent customer experience</a:t>
                      </a:r>
                    </a:p>
                  </a:txBody>
                  <a:tcPr marL="36576" marR="36576" marT="36576" marB="36576">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567530681"/>
                  </a:ext>
                </a:extLst>
              </a:tr>
              <a:tr h="525272">
                <a:tc vMerge="1">
                  <a:txBody>
                    <a:bodyPr/>
                    <a:lstStyle/>
                    <a:p>
                      <a:pPr marL="0" indent="0" algn="l" defTabSz="711200" rtl="0" eaLnBrk="1" fontAlgn="ctr" latinLnBrk="0" hangingPunct="1">
                        <a:spcBef>
                          <a:spcPts val="600"/>
                        </a:spcBef>
                        <a:buSzPct val="180000"/>
                        <a:buFont typeface="Arial" panose="020B0604020202020204" pitchFamily="34" charset="0"/>
                        <a:buNone/>
                      </a:pPr>
                      <a:endParaRPr lang="en-US" sz="900" baseline="0">
                        <a:solidFill>
                          <a:schemeClr val="bg1"/>
                        </a:solidFill>
                      </a:endParaRPr>
                    </a:p>
                  </a:txBody>
                  <a:tcPr marL="45720" marR="45720">
                    <a:solidFill>
                      <a:srgbClr val="7891AA"/>
                    </a:solidFill>
                  </a:tcPr>
                </a:tc>
                <a:tc>
                  <a:txBody>
                    <a:bodyPr/>
                    <a:lstStyle/>
                    <a:p>
                      <a:pPr marL="0" lvl="0" indent="-86360" algn="ctr">
                        <a:buFont typeface="Courier New" panose="02070309020205020404" pitchFamily="49" charset="0"/>
                        <a:buNone/>
                      </a:pPr>
                      <a:r>
                        <a:rPr lang="en-US" sz="900"/>
                        <a:t>Audience Assistant</a:t>
                      </a:r>
                    </a:p>
                  </a:txBody>
                  <a:tcPr marL="45720" marR="45720" anchor="ctr"/>
                </a:tc>
                <a:tc>
                  <a:txBody>
                    <a:bodyPr/>
                    <a:lstStyle/>
                    <a:p>
                      <a:pPr marL="0" indent="0" algn="ctr" defTabSz="711200" rtl="0" eaLnBrk="1" fontAlgn="ctr" latinLnBrk="0" hangingPunct="1">
                        <a:spcBef>
                          <a:spcPts val="900"/>
                        </a:spcBef>
                        <a:buSzPct val="180000"/>
                        <a:buFont typeface="Arial" panose="020B0604020202020204" pitchFamily="34" charset="0"/>
                        <a:buBlip>
                          <a:blip r:embed="rId15"/>
                        </a:buBlip>
                      </a:pPr>
                      <a:r>
                        <a:rPr lang="en-US" sz="1600" baseline="0"/>
                        <a:t> </a:t>
                      </a:r>
                    </a:p>
                  </a:txBody>
                  <a:tcPr marL="45720" marR="45720" anchor="ctr"/>
                </a:tc>
                <a:tc>
                  <a:txBody>
                    <a:bodyPr/>
                    <a:lstStyle/>
                    <a:p>
                      <a:pPr marL="177800" indent="-177800">
                        <a:spcBef>
                          <a:spcPts val="200"/>
                        </a:spcBef>
                      </a:pPr>
                      <a:r>
                        <a:rPr lang="en-US" sz="1000" b="0"/>
                        <a:t>Assists marketers in </a:t>
                      </a:r>
                      <a:r>
                        <a:rPr lang="en-US" sz="1000" b="1"/>
                        <a:t>building hyper-targeted audience lists </a:t>
                      </a:r>
                      <a:r>
                        <a:rPr lang="en-US" sz="1000" b="0"/>
                        <a:t>through a conversational interface, streamlining the process of audience segmentation</a:t>
                      </a:r>
                    </a:p>
                    <a:p>
                      <a:pPr marL="355600" lvl="1" indent="-177800">
                        <a:spcBef>
                          <a:spcPts val="200"/>
                        </a:spcBef>
                      </a:pPr>
                      <a:r>
                        <a:rPr lang="en-US" sz="800" b="1"/>
                        <a:t>Saves time </a:t>
                      </a:r>
                      <a:r>
                        <a:rPr lang="en-US" sz="800" b="0"/>
                        <a:t>and enhances the </a:t>
                      </a:r>
                      <a:r>
                        <a:rPr lang="en-US" sz="800" b="1"/>
                        <a:t>effectiveness of marketing campaigns</a:t>
                      </a:r>
                    </a:p>
                  </a:txBody>
                  <a:tcPr marL="36576" marR="36576" marT="36576" marB="36576">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166072049"/>
                  </a:ext>
                </a:extLst>
              </a:tr>
              <a:tr h="655320">
                <a:tc>
                  <a:txBody>
                    <a:bodyPr/>
                    <a:lstStyle/>
                    <a:p>
                      <a:pPr marL="0" indent="0" algn="l" defTabSz="711200" rtl="0" eaLnBrk="1" fontAlgn="ctr" latinLnBrk="0" hangingPunct="1">
                        <a:spcBef>
                          <a:spcPts val="600"/>
                        </a:spcBef>
                        <a:buSzPct val="180000"/>
                        <a:buFont typeface="Arial" panose="020B0604020202020204" pitchFamily="34" charset="0"/>
                        <a:buNone/>
                      </a:pPr>
                      <a:r>
                        <a:rPr lang="en-US" sz="900" baseline="0">
                          <a:solidFill>
                            <a:schemeClr val="bg1"/>
                          </a:solidFill>
                        </a:rPr>
                        <a:t>Sales / CRM:</a:t>
                      </a:r>
                    </a:p>
                    <a:p>
                      <a:pPr marL="0" indent="0" algn="l" fontAlgn="b">
                        <a:buNone/>
                      </a:pPr>
                      <a:r>
                        <a:rPr lang="en-US" sz="900" b="0" u="none" strike="noStrike" kern="1200">
                          <a:solidFill>
                            <a:srgbClr val="FFFFFF"/>
                          </a:solidFill>
                          <a:effectLst/>
                          <a:latin typeface="+mn-lt"/>
                          <a:ea typeface="+mn-ea"/>
                          <a:cs typeface="+mn-cs"/>
                        </a:rPr>
                        <a:t>Estimations and quotation</a:t>
                      </a:r>
                      <a:endParaRPr lang="en-US" sz="900" b="0" i="0" u="none" strike="noStrike" kern="1200">
                        <a:solidFill>
                          <a:srgbClr val="FFFFFF"/>
                        </a:solidFill>
                        <a:effectLst/>
                        <a:latin typeface="+mn-lt"/>
                        <a:ea typeface="+mn-ea"/>
                        <a:cs typeface="+mn-cs"/>
                      </a:endParaRPr>
                    </a:p>
                  </a:txBody>
                  <a:tcPr marL="45720" marR="45720" anchor="ctr">
                    <a:solidFill>
                      <a:srgbClr val="7891AA"/>
                    </a:solidFill>
                  </a:tcPr>
                </a:tc>
                <a:tc>
                  <a:txBody>
                    <a:bodyPr/>
                    <a:lstStyle/>
                    <a:p>
                      <a:pPr marL="0" lvl="0" indent="-86360" algn="ctr">
                        <a:buFontTx/>
                        <a:buNone/>
                      </a:pPr>
                      <a:r>
                        <a:rPr lang="en-US" sz="900"/>
                        <a:t>Job Value Predictor</a:t>
                      </a:r>
                    </a:p>
                  </a:txBody>
                  <a:tcPr marL="45720" marR="45720" anchor="ctr"/>
                </a:tc>
                <a:tc>
                  <a:txBody>
                    <a:bodyPr/>
                    <a:lstStyle/>
                    <a:p>
                      <a:pPr marL="0" indent="0" algn="ctr" defTabSz="711200" rtl="0" eaLnBrk="1" fontAlgn="ctr" latinLnBrk="0" hangingPunct="1">
                        <a:spcBef>
                          <a:spcPts val="900"/>
                        </a:spcBef>
                        <a:buSzPct val="180000"/>
                        <a:buFont typeface="Arial" panose="020B0604020202020204" pitchFamily="34" charset="0"/>
                        <a:buBlip>
                          <a:blip r:embed="rId15"/>
                        </a:buBlip>
                      </a:pPr>
                      <a:r>
                        <a:rPr lang="en-US" sz="1600" baseline="0"/>
                        <a:t> </a:t>
                      </a:r>
                    </a:p>
                  </a:txBody>
                  <a:tcPr marL="45720" marR="45720" anchor="ctr"/>
                </a:tc>
                <a:tc>
                  <a:txBody>
                    <a:bodyPr/>
                    <a:lstStyle/>
                    <a:p>
                      <a:pPr marL="177800" marR="0" lvl="0" indent="-177800" algn="l" defTabSz="711200" rtl="0" eaLnBrk="1" fontAlgn="auto" latinLnBrk="0" hangingPunct="1">
                        <a:lnSpc>
                          <a:spcPct val="100000"/>
                        </a:lnSpc>
                        <a:spcBef>
                          <a:spcPts val="200"/>
                        </a:spcBef>
                        <a:spcAft>
                          <a:spcPts val="0"/>
                        </a:spcAft>
                        <a:buClrTx/>
                        <a:buSzTx/>
                        <a:tabLst/>
                        <a:defRPr/>
                      </a:pPr>
                      <a:r>
                        <a:rPr lang="en-US" sz="1000" b="0"/>
                        <a:t>Estimates the </a:t>
                      </a:r>
                      <a:r>
                        <a:rPr lang="en-US" sz="1000" b="1"/>
                        <a:t>potential revenue </a:t>
                      </a:r>
                      <a:r>
                        <a:rPr lang="en-US" sz="1000" b="0"/>
                        <a:t>of each incoming job using AI. Helps businesses assign high-value jobs to the best-suited technicians, </a:t>
                      </a:r>
                      <a:r>
                        <a:rPr lang="en-US" sz="1000" b="1"/>
                        <a:t>optimize dispatching, and maximize revenue </a:t>
                      </a:r>
                      <a:r>
                        <a:rPr lang="en-US" sz="1000" b="0"/>
                        <a:t>by prioritizing the most profitable opportunities.</a:t>
                      </a:r>
                    </a:p>
                    <a:p>
                      <a:pPr marL="355600" marR="0" lvl="1" indent="-177800" algn="l" defTabSz="711200" rtl="0" eaLnBrk="1" fontAlgn="auto" latinLnBrk="0" hangingPunct="1">
                        <a:lnSpc>
                          <a:spcPct val="100000"/>
                        </a:lnSpc>
                        <a:spcBef>
                          <a:spcPts val="200"/>
                        </a:spcBef>
                        <a:spcAft>
                          <a:spcPts val="0"/>
                        </a:spcAft>
                        <a:buClrTx/>
                        <a:buSzTx/>
                        <a:tabLst/>
                        <a:defRPr/>
                      </a:pPr>
                      <a:r>
                        <a:rPr lang="en-US" sz="800"/>
                        <a:t>Helps companies </a:t>
                      </a:r>
                      <a:r>
                        <a:rPr lang="en-US" sz="800" b="1"/>
                        <a:t>boost revenue </a:t>
                      </a:r>
                      <a:r>
                        <a:rPr lang="en-US" sz="800"/>
                        <a:t>and </a:t>
                      </a:r>
                      <a:r>
                        <a:rPr lang="en-US" sz="800" b="1"/>
                        <a:t>efficiency </a:t>
                      </a:r>
                      <a:r>
                        <a:rPr lang="en-US" sz="800"/>
                        <a:t>by automatically assigning the most valuable jobs to the best-suited technicians.</a:t>
                      </a:r>
                    </a:p>
                  </a:txBody>
                  <a:tcPr marL="36576" marR="36576" marT="36576" marB="36576"/>
                </a:tc>
                <a:extLst>
                  <a:ext uri="{0D108BD9-81ED-4DB2-BD59-A6C34878D82A}">
                    <a16:rowId xmlns:a16="http://schemas.microsoft.com/office/drawing/2014/main" val="3865058287"/>
                  </a:ext>
                </a:extLst>
              </a:tr>
              <a:tr h="655320">
                <a:tc>
                  <a:txBody>
                    <a:bodyPr/>
                    <a:lstStyle/>
                    <a:p>
                      <a:pPr marL="0" indent="0" algn="l" defTabSz="711200" rtl="0" eaLnBrk="1" fontAlgn="ctr" latinLnBrk="0" hangingPunct="1">
                        <a:spcBef>
                          <a:spcPts val="600"/>
                        </a:spcBef>
                        <a:buSzPct val="180000"/>
                        <a:buFont typeface="Arial" panose="020B0604020202020204" pitchFamily="34" charset="0"/>
                        <a:buNone/>
                      </a:pPr>
                      <a:r>
                        <a:rPr lang="en-US" sz="900" baseline="0">
                          <a:solidFill>
                            <a:schemeClr val="bg1"/>
                          </a:solidFill>
                        </a:rPr>
                        <a:t>Sales / CRM:</a:t>
                      </a:r>
                    </a:p>
                    <a:p>
                      <a:pPr marL="0" indent="0" algn="l" fontAlgn="b">
                        <a:buNone/>
                      </a:pPr>
                      <a:r>
                        <a:rPr lang="en-US" sz="900" b="0" u="none" strike="noStrike" kern="1200">
                          <a:solidFill>
                            <a:srgbClr val="FFFFFF"/>
                          </a:solidFill>
                          <a:effectLst/>
                          <a:latin typeface="+mn-lt"/>
                          <a:ea typeface="+mn-ea"/>
                          <a:cs typeface="+mn-cs"/>
                        </a:rPr>
                        <a:t>Proposal Management</a:t>
                      </a:r>
                      <a:endParaRPr lang="en-US" sz="900" b="0" i="0" u="none" strike="noStrike" kern="1200">
                        <a:solidFill>
                          <a:srgbClr val="FFFFFF"/>
                        </a:solidFill>
                        <a:effectLst/>
                        <a:latin typeface="+mn-lt"/>
                        <a:ea typeface="+mn-ea"/>
                        <a:cs typeface="+mn-cs"/>
                      </a:endParaRPr>
                    </a:p>
                  </a:txBody>
                  <a:tcPr marL="45720" marR="45720" anchor="ctr">
                    <a:solidFill>
                      <a:srgbClr val="7891AA"/>
                    </a:solidFill>
                  </a:tcPr>
                </a:tc>
                <a:tc>
                  <a:txBody>
                    <a:bodyPr/>
                    <a:lstStyle/>
                    <a:p>
                      <a:pPr marL="0" lvl="0" indent="-86360" algn="ctr">
                        <a:buFontTx/>
                        <a:buNone/>
                      </a:pPr>
                      <a:r>
                        <a:rPr lang="en-US" sz="900"/>
                        <a:t>Automated Proposal Templates</a:t>
                      </a:r>
                    </a:p>
                  </a:txBody>
                  <a:tcPr marL="45720" marR="45720" anchor="ctr"/>
                </a:tc>
                <a:tc>
                  <a:txBody>
                    <a:bodyPr/>
                    <a:lstStyle/>
                    <a:p>
                      <a:pPr marL="0" indent="0" algn="ctr" defTabSz="711200" rtl="0" eaLnBrk="1" fontAlgn="ctr" latinLnBrk="0" hangingPunct="1">
                        <a:spcBef>
                          <a:spcPts val="900"/>
                        </a:spcBef>
                        <a:buSzPct val="180000"/>
                        <a:buFont typeface="Arial" panose="020B0604020202020204" pitchFamily="34" charset="0"/>
                        <a:buBlip>
                          <a:blip r:embed="rId15"/>
                        </a:buBlip>
                      </a:pPr>
                      <a:r>
                        <a:rPr lang="en-US" sz="1600" baseline="0"/>
                        <a:t> </a:t>
                      </a:r>
                    </a:p>
                  </a:txBody>
                  <a:tcPr marL="45720" marR="45720" anchor="ctr"/>
                </a:tc>
                <a:tc>
                  <a:txBody>
                    <a:bodyPr/>
                    <a:lstStyle/>
                    <a:p>
                      <a:pPr marL="177800" marR="0" lvl="0" indent="-177800" algn="l" defTabSz="711200" rtl="0" eaLnBrk="1" fontAlgn="auto" latinLnBrk="0" hangingPunct="1">
                        <a:lnSpc>
                          <a:spcPct val="100000"/>
                        </a:lnSpc>
                        <a:spcBef>
                          <a:spcPts val="200"/>
                        </a:spcBef>
                        <a:spcAft>
                          <a:spcPts val="0"/>
                        </a:spcAft>
                        <a:buClrTx/>
                        <a:buSzTx/>
                        <a:tabLst/>
                        <a:defRPr/>
                      </a:pPr>
                      <a:r>
                        <a:rPr lang="en-US" sz="1000" b="0"/>
                        <a:t>Leverages GenAI </a:t>
                      </a:r>
                      <a:r>
                        <a:rPr lang="en-US" sz="1000"/>
                        <a:t>to </a:t>
                      </a:r>
                      <a:r>
                        <a:rPr lang="en-US" sz="1000" b="1"/>
                        <a:t>build tiered (Good/Better/Best) proposals</a:t>
                      </a:r>
                      <a:r>
                        <a:rPr lang="en-US" sz="1000"/>
                        <a:t> based on job history, pricing, and customer data, reducing the need for manual setup</a:t>
                      </a:r>
                      <a:endParaRPr lang="en-US" sz="1000" b="0"/>
                    </a:p>
                    <a:p>
                      <a:pPr marL="355600" marR="0" lvl="1" indent="-177800" algn="l" defTabSz="711200" rtl="0" eaLnBrk="1" fontAlgn="auto" latinLnBrk="0" hangingPunct="1">
                        <a:lnSpc>
                          <a:spcPct val="100000"/>
                        </a:lnSpc>
                        <a:spcBef>
                          <a:spcPts val="200"/>
                        </a:spcBef>
                        <a:spcAft>
                          <a:spcPts val="0"/>
                        </a:spcAft>
                        <a:buClrTx/>
                        <a:buSzTx/>
                        <a:tabLst/>
                        <a:defRPr/>
                      </a:pPr>
                      <a:r>
                        <a:rPr lang="en-US" sz="800" b="1"/>
                        <a:t>Speeds up proposal creation</a:t>
                      </a:r>
                      <a:r>
                        <a:rPr lang="en-US" sz="800"/>
                        <a:t>, </a:t>
                      </a:r>
                      <a:r>
                        <a:rPr lang="en-US" sz="800" b="1"/>
                        <a:t>ensures consistency </a:t>
                      </a:r>
                      <a:r>
                        <a:rPr lang="en-US" sz="800"/>
                        <a:t>across teams, and improves customer decision-making by offering clear service options</a:t>
                      </a:r>
                      <a:endParaRPr lang="en-US" sz="800" b="1"/>
                    </a:p>
                  </a:txBody>
                  <a:tcPr marL="36576" marR="36576" marT="36576" marB="36576"/>
                </a:tc>
                <a:extLst>
                  <a:ext uri="{0D108BD9-81ED-4DB2-BD59-A6C34878D82A}">
                    <a16:rowId xmlns:a16="http://schemas.microsoft.com/office/drawing/2014/main" val="2950973950"/>
                  </a:ext>
                </a:extLst>
              </a:tr>
              <a:tr h="647192">
                <a:tc>
                  <a:txBody>
                    <a:bodyPr/>
                    <a:lstStyle/>
                    <a:p>
                      <a:pPr marL="0" indent="0" algn="l" defTabSz="711200" rtl="0" eaLnBrk="1" fontAlgn="ctr" latinLnBrk="0" hangingPunct="1">
                        <a:spcBef>
                          <a:spcPts val="600"/>
                        </a:spcBef>
                        <a:buSzPct val="180000"/>
                        <a:buFont typeface="Arial" panose="020B0604020202020204" pitchFamily="34" charset="0"/>
                        <a:buNone/>
                      </a:pPr>
                      <a:r>
                        <a:rPr lang="en-US" sz="900" baseline="0">
                          <a:solidFill>
                            <a:schemeClr val="bg1"/>
                          </a:solidFill>
                        </a:rPr>
                        <a:t>Finance:</a:t>
                      </a:r>
                    </a:p>
                    <a:p>
                      <a:pPr marL="0" indent="0" algn="l" defTabSz="711200" rtl="0" eaLnBrk="1" fontAlgn="ctr" latinLnBrk="0" hangingPunct="1">
                        <a:spcBef>
                          <a:spcPts val="600"/>
                        </a:spcBef>
                        <a:buSzPct val="180000"/>
                        <a:buNone/>
                      </a:pPr>
                      <a:r>
                        <a:rPr lang="en-US" sz="900" baseline="0">
                          <a:solidFill>
                            <a:schemeClr val="bg1"/>
                          </a:solidFill>
                        </a:rPr>
                        <a:t>Invoicing</a:t>
                      </a:r>
                    </a:p>
                  </a:txBody>
                  <a:tcPr marL="45720" marR="45720" anchor="ctr">
                    <a:solidFill>
                      <a:srgbClr val="83AC9A"/>
                    </a:solidFill>
                  </a:tcPr>
                </a:tc>
                <a:tc>
                  <a:txBody>
                    <a:bodyPr/>
                    <a:lstStyle/>
                    <a:p>
                      <a:pPr marL="0" indent="0" algn="ctr">
                        <a:buNone/>
                      </a:pPr>
                      <a:r>
                        <a:rPr lang="en-US" sz="900" baseline="0"/>
                        <a:t>Invoice Summary &amp; Email Generator</a:t>
                      </a:r>
                      <a:endParaRPr lang="en-US" sz="1800"/>
                    </a:p>
                  </a:txBody>
                  <a:tcPr anchor="ctr"/>
                </a:tc>
                <a:tc>
                  <a:txBody>
                    <a:bodyPr/>
                    <a:lstStyle/>
                    <a:p>
                      <a:pPr marL="0" indent="0" algn="ctr" defTabSz="711200" rtl="0" eaLnBrk="1" fontAlgn="ctr" latinLnBrk="0" hangingPunct="1">
                        <a:spcBef>
                          <a:spcPts val="1200"/>
                        </a:spcBef>
                        <a:buSzPct val="180000"/>
                        <a:buFont typeface="Arial" panose="020B0604020202020204" pitchFamily="34" charset="0"/>
                        <a:buBlip>
                          <a:blip r:embed="rId15"/>
                        </a:buBlip>
                      </a:pPr>
                      <a:r>
                        <a:rPr lang="en-US" baseline="0"/>
                        <a:t> </a:t>
                      </a:r>
                    </a:p>
                  </a:txBody>
                  <a:tcPr anchor="ctr"/>
                </a:tc>
                <a:tc>
                  <a:txBody>
                    <a:bodyPr/>
                    <a:lstStyle/>
                    <a:p>
                      <a:pPr marL="177800" marR="0" lvl="0" indent="-177800" algn="l" defTabSz="711200" rtl="0" eaLnBrk="1" fontAlgn="auto" latinLnBrk="0" hangingPunct="1">
                        <a:lnSpc>
                          <a:spcPct val="100000"/>
                        </a:lnSpc>
                        <a:spcBef>
                          <a:spcPts val="200"/>
                        </a:spcBef>
                        <a:spcAft>
                          <a:spcPts val="0"/>
                        </a:spcAft>
                        <a:buClrTx/>
                        <a:buSzTx/>
                        <a:tabLst/>
                        <a:defRPr/>
                      </a:pPr>
                      <a:r>
                        <a:rPr lang="en-US" sz="1000" b="0"/>
                        <a:t>Uses GenAI to </a:t>
                      </a:r>
                      <a:r>
                        <a:rPr lang="en-US" sz="1000" b="1"/>
                        <a:t>create invoice summaries </a:t>
                      </a:r>
                      <a:r>
                        <a:rPr lang="en-US" sz="1000" b="0"/>
                        <a:t>and </a:t>
                      </a:r>
                      <a:r>
                        <a:rPr lang="en-US" sz="1000" b="1"/>
                        <a:t>payment request emails </a:t>
                      </a:r>
                      <a:r>
                        <a:rPr lang="en-US" sz="1000" b="0"/>
                        <a:t>based on job, customer, and payment data to support internal billing processes</a:t>
                      </a:r>
                    </a:p>
                    <a:p>
                      <a:pPr marL="355600" marR="0" lvl="1" indent="-177800" algn="l" defTabSz="711200" rtl="0" eaLnBrk="1" fontAlgn="auto" latinLnBrk="0" hangingPunct="1">
                        <a:lnSpc>
                          <a:spcPct val="100000"/>
                        </a:lnSpc>
                        <a:spcBef>
                          <a:spcPts val="200"/>
                        </a:spcBef>
                        <a:spcAft>
                          <a:spcPts val="0"/>
                        </a:spcAft>
                        <a:buClrTx/>
                        <a:buSzTx/>
                        <a:tabLst/>
                        <a:defRPr/>
                      </a:pPr>
                      <a:r>
                        <a:rPr lang="en-US" sz="800" b="0"/>
                        <a:t>Reduce manual entry, </a:t>
                      </a:r>
                      <a:r>
                        <a:rPr lang="en-US" sz="800" b="1"/>
                        <a:t>prevent billing errors</a:t>
                      </a:r>
                      <a:r>
                        <a:rPr lang="en-US" sz="800" b="0"/>
                        <a:t>, and send </a:t>
                      </a:r>
                      <a:r>
                        <a:rPr lang="en-US" sz="800" b="1"/>
                        <a:t>consistent payment requests</a:t>
                      </a:r>
                      <a:r>
                        <a:rPr lang="en-US" sz="800" b="0"/>
                        <a:t>, helping to improve billing efficiency and on-time payments</a:t>
                      </a:r>
                    </a:p>
                  </a:txBody>
                  <a:tcPr marL="36576" marR="36576" marT="36576" marB="36576"/>
                </a:tc>
                <a:extLst>
                  <a:ext uri="{0D108BD9-81ED-4DB2-BD59-A6C34878D82A}">
                    <a16:rowId xmlns:a16="http://schemas.microsoft.com/office/drawing/2014/main" val="440844409"/>
                  </a:ext>
                </a:extLst>
              </a:tr>
              <a:tr h="647192">
                <a:tc>
                  <a:txBody>
                    <a:bodyPr/>
                    <a:lstStyle/>
                    <a:p>
                      <a:pPr marL="0" indent="0" algn="l" defTabSz="711200" rtl="0" eaLnBrk="1" fontAlgn="ctr" latinLnBrk="0" hangingPunct="1">
                        <a:spcBef>
                          <a:spcPts val="600"/>
                        </a:spcBef>
                        <a:buSzPct val="180000"/>
                        <a:buFont typeface="Arial" panose="020B0604020202020204" pitchFamily="34" charset="0"/>
                        <a:buNone/>
                      </a:pPr>
                      <a:r>
                        <a:rPr lang="en-US" sz="900" baseline="0">
                          <a:solidFill>
                            <a:srgbClr val="FFFFFF"/>
                          </a:solidFill>
                        </a:rPr>
                        <a:t>Business Management:</a:t>
                      </a:r>
                    </a:p>
                    <a:p>
                      <a:pPr marL="0" indent="0" algn="l" defTabSz="711200" rtl="0" eaLnBrk="1" fontAlgn="ctr" latinLnBrk="0" hangingPunct="1">
                        <a:spcBef>
                          <a:spcPts val="600"/>
                        </a:spcBef>
                        <a:buSzPct val="180000"/>
                        <a:buNone/>
                      </a:pPr>
                      <a:r>
                        <a:rPr lang="en-US" sz="900" b="0" baseline="0">
                          <a:solidFill>
                            <a:srgbClr val="FFFFFF"/>
                          </a:solidFill>
                        </a:rPr>
                        <a:t>Reporting &amp; Analytics</a:t>
                      </a:r>
                    </a:p>
                  </a:txBody>
                  <a:tcPr marL="45720" marR="45720" anchor="ctr">
                    <a:solidFill>
                      <a:srgbClr val="858585"/>
                    </a:solidFill>
                  </a:tcPr>
                </a:tc>
                <a:tc>
                  <a:txBody>
                    <a:bodyPr/>
                    <a:lstStyle/>
                    <a:p>
                      <a:pPr marL="0" marR="0" lvl="0" indent="-86360" algn="ctr" defTabSz="711200" rtl="0" eaLnBrk="1" fontAlgn="auto" latinLnBrk="0" hangingPunct="1">
                        <a:lnSpc>
                          <a:spcPct val="100000"/>
                        </a:lnSpc>
                        <a:spcBef>
                          <a:spcPts val="1200"/>
                        </a:spcBef>
                        <a:spcAft>
                          <a:spcPts val="0"/>
                        </a:spcAft>
                        <a:buClrTx/>
                        <a:buSzTx/>
                        <a:buFontTx/>
                        <a:buNone/>
                        <a:tabLst/>
                        <a:defRPr/>
                      </a:pPr>
                      <a:r>
                        <a:rPr lang="en-US" sz="900" baseline="0"/>
                        <a:t>TI Assist</a:t>
                      </a:r>
                      <a:endParaRPr lang="en-US" sz="1400" baseline="0"/>
                    </a:p>
                  </a:txBody>
                  <a:tcPr marL="45720" marR="45720" anchor="ctr"/>
                </a:tc>
                <a:tc>
                  <a:txBody>
                    <a:bodyPr/>
                    <a:lstStyle/>
                    <a:p>
                      <a:pPr marL="0" marR="0" lvl="0" indent="0" algn="ctr" defTabSz="711200" rtl="0" eaLnBrk="1" fontAlgn="ctr" latinLnBrk="0" hangingPunct="1">
                        <a:lnSpc>
                          <a:spcPct val="100000"/>
                        </a:lnSpc>
                        <a:spcBef>
                          <a:spcPts val="900"/>
                        </a:spcBef>
                        <a:spcAft>
                          <a:spcPts val="0"/>
                        </a:spcAft>
                        <a:buClrTx/>
                        <a:buSzPct val="180000"/>
                        <a:buFont typeface="Arial" panose="020B0604020202020204" pitchFamily="34" charset="0"/>
                        <a:buBlip>
                          <a:blip r:embed="rId15"/>
                        </a:buBlip>
                        <a:tabLst/>
                        <a:defRPr/>
                      </a:pPr>
                      <a:r>
                        <a:rPr lang="en-US" sz="1600" b="0" kern="1200" baseline="0">
                          <a:solidFill>
                            <a:schemeClr val="tx1"/>
                          </a:solidFill>
                          <a:latin typeface="+mn-lt"/>
                          <a:ea typeface="+mn-ea"/>
                          <a:cs typeface="+mn-cs"/>
                        </a:rPr>
                        <a:t> </a:t>
                      </a:r>
                    </a:p>
                  </a:txBody>
                  <a:tcPr marL="45720" marR="45720" anchor="ctr"/>
                </a:tc>
                <a:tc>
                  <a:txBody>
                    <a:bodyPr/>
                    <a:lstStyle/>
                    <a:p>
                      <a:pPr marL="177800" marR="0" lvl="0" indent="-177800" algn="l" defTabSz="711200" rtl="0" eaLnBrk="1" fontAlgn="auto" latinLnBrk="0" hangingPunct="1">
                        <a:lnSpc>
                          <a:spcPct val="100000"/>
                        </a:lnSpc>
                        <a:spcBef>
                          <a:spcPts val="200"/>
                        </a:spcBef>
                        <a:spcAft>
                          <a:spcPts val="0"/>
                        </a:spcAft>
                        <a:buClrTx/>
                        <a:buSzTx/>
                        <a:tabLst/>
                        <a:defRPr/>
                      </a:pPr>
                      <a:r>
                        <a:rPr lang="en-US" sz="1000" b="0"/>
                        <a:t>Provides </a:t>
                      </a:r>
                      <a:r>
                        <a:rPr lang="en-US" sz="1000" b="1"/>
                        <a:t>real-time AI suggestions </a:t>
                      </a:r>
                      <a:r>
                        <a:rPr lang="en-US" sz="1000" b="0"/>
                        <a:t>within workflows to help teams make faster, smarter decisions - like </a:t>
                      </a:r>
                      <a:r>
                        <a:rPr lang="en-US" sz="1000" b="1"/>
                        <a:t>flagging job risks</a:t>
                      </a:r>
                      <a:r>
                        <a:rPr lang="en-US" sz="1000" b="0"/>
                        <a:t>, </a:t>
                      </a:r>
                      <a:r>
                        <a:rPr lang="en-US" sz="1000" b="1"/>
                        <a:t>recommending actions</a:t>
                      </a:r>
                      <a:r>
                        <a:rPr lang="en-US" sz="1000" b="0"/>
                        <a:t>, or highlighting opportunities.</a:t>
                      </a:r>
                    </a:p>
                    <a:p>
                      <a:pPr marL="355600" marR="0" lvl="1" indent="-177800" algn="l" defTabSz="711200" rtl="0" eaLnBrk="1" fontAlgn="auto" latinLnBrk="0" hangingPunct="1">
                        <a:lnSpc>
                          <a:spcPct val="100000"/>
                        </a:lnSpc>
                        <a:spcBef>
                          <a:spcPts val="200"/>
                        </a:spcBef>
                        <a:spcAft>
                          <a:spcPts val="0"/>
                        </a:spcAft>
                        <a:buClrTx/>
                        <a:buSzTx/>
                        <a:tabLst/>
                        <a:defRPr/>
                      </a:pPr>
                      <a:r>
                        <a:rPr lang="en-US" sz="800"/>
                        <a:t>Improves </a:t>
                      </a:r>
                      <a:r>
                        <a:rPr lang="en-US" sz="800" b="1"/>
                        <a:t>operational efficiency</a:t>
                      </a:r>
                      <a:r>
                        <a:rPr lang="en-US" sz="800"/>
                        <a:t>, </a:t>
                      </a:r>
                      <a:r>
                        <a:rPr lang="en-US" sz="800" b="1"/>
                        <a:t>reduces errors</a:t>
                      </a:r>
                      <a:r>
                        <a:rPr lang="en-US" sz="800"/>
                        <a:t>, and helps teams </a:t>
                      </a:r>
                      <a:r>
                        <a:rPr lang="en-US" sz="800" b="1"/>
                        <a:t>act faster - </a:t>
                      </a:r>
                      <a:r>
                        <a:rPr lang="en-US" sz="800"/>
                        <a:t>leading to better performance, higher revenue, and improved customer satisfaction.</a:t>
                      </a:r>
                    </a:p>
                  </a:txBody>
                  <a:tcPr marL="36576" marR="36576" marT="36576" marB="36576"/>
                </a:tc>
                <a:extLst>
                  <a:ext uri="{0D108BD9-81ED-4DB2-BD59-A6C34878D82A}">
                    <a16:rowId xmlns:a16="http://schemas.microsoft.com/office/drawing/2014/main" val="278426133"/>
                  </a:ext>
                </a:extLst>
              </a:tr>
            </a:tbl>
          </a:graphicData>
        </a:graphic>
      </p:graphicFrame>
      <p:sp>
        <p:nvSpPr>
          <p:cNvPr id="25" name="Rectangle 24">
            <a:extLst>
              <a:ext uri="{FF2B5EF4-FFF2-40B4-BE49-F238E27FC236}">
                <a16:creationId xmlns:a16="http://schemas.microsoft.com/office/drawing/2014/main" id="{F0462F8D-60FF-2CBE-47AA-DA70755759B2}"/>
              </a:ext>
            </a:extLst>
          </p:cNvPr>
          <p:cNvSpPr/>
          <p:nvPr/>
        </p:nvSpPr>
        <p:spPr bwMode="gray">
          <a:xfrm>
            <a:off x="6187189" y="905793"/>
            <a:ext cx="3699761" cy="547112"/>
          </a:xfrm>
          <a:prstGeom prst="rect">
            <a:avLst/>
          </a:prstGeom>
          <a:solidFill>
            <a:srgbClr val="FFFFFF"/>
          </a:solidFill>
          <a:ln w="19050" cap="flat" cmpd="sng" algn="ctr">
            <a:solidFill>
              <a:srgbClr val="B4B4B4"/>
            </a:solidFill>
            <a:prstDash val="dash"/>
            <a:miter lim="800000"/>
            <a:headEnd type="none" w="med" len="med"/>
            <a:tailEnd type="none" w="med" len="me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rgbClr val="000000"/>
              </a:solidFill>
            </a:endParaRPr>
          </a:p>
        </p:txBody>
      </p:sp>
      <p:sp>
        <p:nvSpPr>
          <p:cNvPr id="26" name="TextBox 25">
            <a:extLst>
              <a:ext uri="{FF2B5EF4-FFF2-40B4-BE49-F238E27FC236}">
                <a16:creationId xmlns:a16="http://schemas.microsoft.com/office/drawing/2014/main" id="{9E7871BD-BD37-0A01-6C7F-1A61685CC633}"/>
              </a:ext>
            </a:extLst>
          </p:cNvPr>
          <p:cNvSpPr txBox="1"/>
          <p:nvPr/>
        </p:nvSpPr>
        <p:spPr bwMode="gray">
          <a:xfrm>
            <a:off x="6494683" y="964936"/>
            <a:ext cx="2510061" cy="211203"/>
          </a:xfrm>
          <a:prstGeom prst="rect">
            <a:avLst/>
          </a:prstGeom>
          <a:noFill/>
        </p:spPr>
        <p:txBody>
          <a:bodyPr wrap="square" lIns="36000" tIns="36000" rIns="36000" bIns="36000" rtlCol="0">
            <a:spAutoFit/>
          </a:bodyPr>
          <a:lstStyle/>
          <a:p>
            <a:pPr marL="0" indent="0">
              <a:buNone/>
            </a:pPr>
            <a:r>
              <a:rPr lang="en-US" sz="900"/>
              <a:t>Fully implemented </a:t>
            </a:r>
            <a:r>
              <a:rPr lang="en-US" sz="900" err="1"/>
              <a:t>GenAI</a:t>
            </a:r>
            <a:r>
              <a:rPr lang="en-US" sz="900"/>
              <a:t> capability</a:t>
            </a:r>
          </a:p>
        </p:txBody>
      </p:sp>
      <p:sp>
        <p:nvSpPr>
          <p:cNvPr id="27" name="TextBox 26">
            <a:extLst>
              <a:ext uri="{FF2B5EF4-FFF2-40B4-BE49-F238E27FC236}">
                <a16:creationId xmlns:a16="http://schemas.microsoft.com/office/drawing/2014/main" id="{E05531CC-D82C-D37B-321E-2C6E2D2AF243}"/>
              </a:ext>
            </a:extLst>
          </p:cNvPr>
          <p:cNvSpPr txBox="1"/>
          <p:nvPr/>
        </p:nvSpPr>
        <p:spPr bwMode="gray">
          <a:xfrm>
            <a:off x="6476652" y="1195883"/>
            <a:ext cx="3410298" cy="211203"/>
          </a:xfrm>
          <a:prstGeom prst="rect">
            <a:avLst/>
          </a:prstGeom>
          <a:noFill/>
        </p:spPr>
        <p:txBody>
          <a:bodyPr wrap="square" lIns="36000" tIns="36000" rIns="36000" bIns="36000" rtlCol="0">
            <a:spAutoFit/>
          </a:bodyPr>
          <a:lstStyle/>
          <a:p>
            <a:pPr marL="0" indent="0">
              <a:buNone/>
            </a:pPr>
            <a:r>
              <a:rPr lang="en-US" sz="900"/>
              <a:t> Predictive analytics/ AI capability (or third party </a:t>
            </a:r>
            <a:r>
              <a:rPr lang="en-US" sz="900" err="1"/>
              <a:t>GenAI</a:t>
            </a:r>
            <a:r>
              <a:rPr lang="en-US" sz="900"/>
              <a:t> features)</a:t>
            </a:r>
          </a:p>
        </p:txBody>
      </p:sp>
      <p:sp>
        <p:nvSpPr>
          <p:cNvPr id="48" name="btfpHBCheckCross838130">
            <a:extLst>
              <a:ext uri="{FF2B5EF4-FFF2-40B4-BE49-F238E27FC236}">
                <a16:creationId xmlns:a16="http://schemas.microsoft.com/office/drawing/2014/main" id="{EB9D6887-B889-81E8-5E26-6F38AE890AEC}"/>
              </a:ext>
            </a:extLst>
          </p:cNvPr>
          <p:cNvSpPr>
            <a:spLocks noChangeAspect="1"/>
          </p:cNvSpPr>
          <p:nvPr>
            <p:custDataLst>
              <p:tags r:id="rId8"/>
            </p:custDataLst>
          </p:nvPr>
        </p:nvSpPr>
        <p:spPr bwMode="gray">
          <a:xfrm>
            <a:off x="6282257" y="964553"/>
            <a:ext cx="221742" cy="221742"/>
          </a:xfrm>
          <a:prstGeom prst="rect">
            <a:avLst/>
          </a:prstGeom>
          <a:blipFill>
            <a:blip r:embed="rId16"/>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49" name="btfpHBCheckCross372855">
            <a:extLst>
              <a:ext uri="{FF2B5EF4-FFF2-40B4-BE49-F238E27FC236}">
                <a16:creationId xmlns:a16="http://schemas.microsoft.com/office/drawing/2014/main" id="{0FA9C7FB-46D2-F7CE-3EDB-6DBA746AD38F}"/>
              </a:ext>
            </a:extLst>
          </p:cNvPr>
          <p:cNvSpPr>
            <a:spLocks noChangeAspect="1"/>
          </p:cNvSpPr>
          <p:nvPr>
            <p:custDataLst>
              <p:tags r:id="rId9"/>
            </p:custDataLst>
          </p:nvPr>
        </p:nvSpPr>
        <p:spPr bwMode="gray">
          <a:xfrm>
            <a:off x="6282257" y="1195500"/>
            <a:ext cx="221742" cy="221742"/>
          </a:xfrm>
          <a:prstGeom prst="rect">
            <a:avLst/>
          </a:prstGeom>
          <a:blipFill>
            <a:blip r:embed="rId17"/>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7" name="btfpNotesBox665387">
            <a:extLst>
              <a:ext uri="{FF2B5EF4-FFF2-40B4-BE49-F238E27FC236}">
                <a16:creationId xmlns:a16="http://schemas.microsoft.com/office/drawing/2014/main" id="{C29CD071-88F2-AE76-C767-F690D2BF5277}"/>
              </a:ext>
            </a:extLst>
          </p:cNvPr>
          <p:cNvSpPr txBox="1"/>
          <p:nvPr>
            <p:custDataLst>
              <p:tags r:id="rId10"/>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Source: Lit. search; Market participant interviews </a:t>
            </a:r>
          </a:p>
        </p:txBody>
      </p:sp>
    </p:spTree>
    <p:custDataLst>
      <p:tags r:id="rId1"/>
    </p:custDataLst>
    <p:extLst>
      <p:ext uri="{BB962C8B-B14F-4D97-AF65-F5344CB8AC3E}">
        <p14:creationId xmlns:p14="http://schemas.microsoft.com/office/powerpoint/2010/main" val="2866077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btfpColumnIndicatorGroup2">
            <a:extLst>
              <a:ext uri="{FF2B5EF4-FFF2-40B4-BE49-F238E27FC236}">
                <a16:creationId xmlns:a16="http://schemas.microsoft.com/office/drawing/2014/main" id="{B9B5B267-0020-B0CD-E79B-D607C6ECC39A}"/>
              </a:ext>
            </a:extLst>
          </p:cNvPr>
          <p:cNvGrpSpPr/>
          <p:nvPr/>
        </p:nvGrpSpPr>
        <p:grpSpPr>
          <a:xfrm>
            <a:off x="0" y="6926580"/>
            <a:ext cx="12192000" cy="137160"/>
            <a:chOff x="0" y="6926580"/>
            <a:chExt cx="12192000" cy="137160"/>
          </a:xfrm>
        </p:grpSpPr>
        <p:sp>
          <p:nvSpPr>
            <p:cNvPr id="42" name="btfpColumnGapBlocker228101">
              <a:extLst>
                <a:ext uri="{FF2B5EF4-FFF2-40B4-BE49-F238E27FC236}">
                  <a16:creationId xmlns:a16="http://schemas.microsoft.com/office/drawing/2014/main" id="{6FEE3D9B-CF84-2854-0C42-8A7DADE96665}"/>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40" name="btfpColumnGapBlocker312314">
              <a:extLst>
                <a:ext uri="{FF2B5EF4-FFF2-40B4-BE49-F238E27FC236}">
                  <a16:creationId xmlns:a16="http://schemas.microsoft.com/office/drawing/2014/main" id="{5934F93E-E0C3-5AB3-34F7-CA26B6BB4BCF}"/>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8" name="btfpColumnIndicator866825">
              <a:extLst>
                <a:ext uri="{FF2B5EF4-FFF2-40B4-BE49-F238E27FC236}">
                  <a16:creationId xmlns:a16="http://schemas.microsoft.com/office/drawing/2014/main" id="{45EC4AA3-C11F-61E8-3345-435852560880}"/>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6" name="btfpColumnIndicator457221">
              <a:extLst>
                <a:ext uri="{FF2B5EF4-FFF2-40B4-BE49-F238E27FC236}">
                  <a16:creationId xmlns:a16="http://schemas.microsoft.com/office/drawing/2014/main" id="{346E95EA-CE8D-19D5-EE17-06FE68B538CB}"/>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43" name="btfpColumnIndicatorGroup1">
            <a:extLst>
              <a:ext uri="{FF2B5EF4-FFF2-40B4-BE49-F238E27FC236}">
                <a16:creationId xmlns:a16="http://schemas.microsoft.com/office/drawing/2014/main" id="{E45B4FD6-C552-F68D-3E3D-D9AC96A6AC0A}"/>
              </a:ext>
            </a:extLst>
          </p:cNvPr>
          <p:cNvGrpSpPr/>
          <p:nvPr/>
        </p:nvGrpSpPr>
        <p:grpSpPr>
          <a:xfrm>
            <a:off x="0" y="-205740"/>
            <a:ext cx="12192000" cy="137160"/>
            <a:chOff x="0" y="-205740"/>
            <a:chExt cx="12192000" cy="137160"/>
          </a:xfrm>
        </p:grpSpPr>
        <p:sp>
          <p:nvSpPr>
            <p:cNvPr id="41" name="btfpColumnGapBlocker467578">
              <a:extLst>
                <a:ext uri="{FF2B5EF4-FFF2-40B4-BE49-F238E27FC236}">
                  <a16:creationId xmlns:a16="http://schemas.microsoft.com/office/drawing/2014/main" id="{FFEBF2A7-32CD-4C11-72B9-81481DD2C7D3}"/>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9" name="btfpColumnGapBlocker610421">
              <a:extLst>
                <a:ext uri="{FF2B5EF4-FFF2-40B4-BE49-F238E27FC236}">
                  <a16:creationId xmlns:a16="http://schemas.microsoft.com/office/drawing/2014/main" id="{CC8C3B38-7683-7A08-AE51-D14636B3B6C6}"/>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7" name="btfpColumnIndicator808645">
              <a:extLst>
                <a:ext uri="{FF2B5EF4-FFF2-40B4-BE49-F238E27FC236}">
                  <a16:creationId xmlns:a16="http://schemas.microsoft.com/office/drawing/2014/main" id="{2C271C28-74FD-ED76-C513-37B9EF5F255C}"/>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5" name="btfpColumnIndicator552694">
              <a:extLst>
                <a:ext uri="{FF2B5EF4-FFF2-40B4-BE49-F238E27FC236}">
                  <a16:creationId xmlns:a16="http://schemas.microsoft.com/office/drawing/2014/main" id="{4AF63048-C644-E2D1-11EF-FE133C0FE9DD}"/>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5" name="think-cell data - do not delete" hidden="1">
            <a:extLst>
              <a:ext uri="{FF2B5EF4-FFF2-40B4-BE49-F238E27FC236}">
                <a16:creationId xmlns:a16="http://schemas.microsoft.com/office/drawing/2014/main" id="{F9CAD007-DD80-91AF-1C67-6E321D11499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606" imgH="608" progId="TCLayout.ActiveDocument.1">
                  <p:embed/>
                </p:oleObj>
              </mc:Choice>
              <mc:Fallback>
                <p:oleObj name="think-cell Slide" r:id="rId8" imgW="606" imgH="608" progId="TCLayout.ActiveDocument.1">
                  <p:embed/>
                  <p:pic>
                    <p:nvPicPr>
                      <p:cNvPr id="15" name="think-cell data - do not delete" hidden="1">
                        <a:extLst>
                          <a:ext uri="{FF2B5EF4-FFF2-40B4-BE49-F238E27FC236}">
                            <a16:creationId xmlns:a16="http://schemas.microsoft.com/office/drawing/2014/main" id="{F9CAD007-DD80-91AF-1C67-6E321D11499B}"/>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131DB11-4EE6-E56F-F5A9-DEFC3BF8898D}"/>
              </a:ext>
            </a:extLst>
          </p:cNvPr>
          <p:cNvSpPr>
            <a:spLocks noGrp="1"/>
          </p:cNvSpPr>
          <p:nvPr>
            <p:ph type="title"/>
          </p:nvPr>
        </p:nvSpPr>
        <p:spPr/>
        <p:txBody>
          <a:bodyPr vert="horz"/>
          <a:lstStyle/>
          <a:p>
            <a:r>
              <a:rPr lang="en-US" b="1"/>
              <a:t>Range of outcomes</a:t>
            </a:r>
            <a:r>
              <a:rPr lang="en-US"/>
              <a:t> </a:t>
            </a:r>
            <a:r>
              <a:rPr lang="en-US" b="1"/>
              <a:t>|</a:t>
            </a:r>
            <a:r>
              <a:rPr lang="en-US"/>
              <a:t> There are a range of plausible future scenarios for Target depending on how it and its competitors utilize </a:t>
            </a:r>
            <a:r>
              <a:rPr lang="en-US" err="1"/>
              <a:t>GenAI</a:t>
            </a:r>
            <a:r>
              <a:rPr lang="en-US"/>
              <a:t> over the N5Y</a:t>
            </a:r>
          </a:p>
        </p:txBody>
      </p:sp>
      <p:graphicFrame>
        <p:nvGraphicFramePr>
          <p:cNvPr id="13" name="btfpTable347190">
            <a:extLst>
              <a:ext uri="{FF2B5EF4-FFF2-40B4-BE49-F238E27FC236}">
                <a16:creationId xmlns:a16="http://schemas.microsoft.com/office/drawing/2014/main" id="{80B082AE-5C89-AA99-7798-3A45A76A8F08}"/>
              </a:ext>
            </a:extLst>
          </p:cNvPr>
          <p:cNvGraphicFramePr>
            <a:graphicFrameLocks noGrp="1"/>
          </p:cNvGraphicFramePr>
          <p:nvPr>
            <p:custDataLst>
              <p:tags r:id="rId3"/>
            </p:custDataLst>
            <p:extLst>
              <p:ext uri="{D42A27DB-BD31-4B8C-83A1-F6EECF244321}">
                <p14:modId xmlns:p14="http://schemas.microsoft.com/office/powerpoint/2010/main" val="3898563784"/>
              </p:ext>
            </p:extLst>
          </p:nvPr>
        </p:nvGraphicFramePr>
        <p:xfrm>
          <a:off x="339723" y="1183118"/>
          <a:ext cx="11522073" cy="4933184"/>
        </p:xfrm>
        <a:graphic>
          <a:graphicData uri="http://schemas.openxmlformats.org/drawingml/2006/table">
            <a:tbl>
              <a:tblPr firstRow="1" firstCol="1">
                <a:tableStyleId>{9D7B26C5-4107-4FEC-AEDC-1716B250A1EF}</a:tableStyleId>
              </a:tblPr>
              <a:tblGrid>
                <a:gridCol w="1761633">
                  <a:extLst>
                    <a:ext uri="{9D8B030D-6E8A-4147-A177-3AD203B41FA5}">
                      <a16:colId xmlns:a16="http://schemas.microsoft.com/office/drawing/2014/main" val="3056452054"/>
                    </a:ext>
                  </a:extLst>
                </a:gridCol>
                <a:gridCol w="1952088">
                  <a:extLst>
                    <a:ext uri="{9D8B030D-6E8A-4147-A177-3AD203B41FA5}">
                      <a16:colId xmlns:a16="http://schemas.microsoft.com/office/drawing/2014/main" val="3939801173"/>
                    </a:ext>
                  </a:extLst>
                </a:gridCol>
                <a:gridCol w="1952088">
                  <a:extLst>
                    <a:ext uri="{9D8B030D-6E8A-4147-A177-3AD203B41FA5}">
                      <a16:colId xmlns:a16="http://schemas.microsoft.com/office/drawing/2014/main" val="3524968552"/>
                    </a:ext>
                  </a:extLst>
                </a:gridCol>
                <a:gridCol w="1952088">
                  <a:extLst>
                    <a:ext uri="{9D8B030D-6E8A-4147-A177-3AD203B41FA5}">
                      <a16:colId xmlns:a16="http://schemas.microsoft.com/office/drawing/2014/main" val="721923766"/>
                    </a:ext>
                  </a:extLst>
                </a:gridCol>
                <a:gridCol w="1952088">
                  <a:extLst>
                    <a:ext uri="{9D8B030D-6E8A-4147-A177-3AD203B41FA5}">
                      <a16:colId xmlns:a16="http://schemas.microsoft.com/office/drawing/2014/main" val="1910069575"/>
                    </a:ext>
                  </a:extLst>
                </a:gridCol>
                <a:gridCol w="1952088">
                  <a:extLst>
                    <a:ext uri="{9D8B030D-6E8A-4147-A177-3AD203B41FA5}">
                      <a16:colId xmlns:a16="http://schemas.microsoft.com/office/drawing/2014/main" val="2684827665"/>
                    </a:ext>
                  </a:extLst>
                </a:gridCol>
              </a:tblGrid>
              <a:tr h="859559">
                <a:tc>
                  <a:txBody>
                    <a:bodyPr/>
                    <a:lstStyle/>
                    <a:p>
                      <a:pPr marL="0" indent="0">
                        <a:spcBef>
                          <a:spcPts val="0"/>
                        </a:spcBef>
                        <a:buFontTx/>
                        <a:buNone/>
                      </a:pPr>
                      <a:endParaRPr lang="en-US" sz="1200"/>
                    </a:p>
                  </a:txBody>
                  <a:tcPr anchor="b"/>
                </a:tc>
                <a:tc>
                  <a:txBody>
                    <a:bodyPr/>
                    <a:lstStyle/>
                    <a:p>
                      <a:pPr marL="0" indent="0">
                        <a:spcBef>
                          <a:spcPts val="0"/>
                        </a:spcBef>
                        <a:buFontTx/>
                        <a:buNone/>
                      </a:pPr>
                      <a:r>
                        <a:rPr lang="en-US" sz="1200"/>
                        <a:t>Target leads market with differentiated GenAI innovation</a:t>
                      </a:r>
                    </a:p>
                  </a:txBody>
                  <a:tcPr anchor="b"/>
                </a:tc>
                <a:tc>
                  <a:txBody>
                    <a:bodyPr/>
                    <a:lstStyle/>
                    <a:p>
                      <a:pPr marL="0" indent="0">
                        <a:spcBef>
                          <a:spcPts val="0"/>
                        </a:spcBef>
                        <a:buFontTx/>
                        <a:buNone/>
                      </a:pPr>
                      <a:r>
                        <a:rPr lang="en-US" sz="1200"/>
                        <a:t>Target drives strong AI innovation, outcomes in-line w/ competition</a:t>
                      </a:r>
                    </a:p>
                  </a:txBody>
                  <a:tcPr anchor="b"/>
                </a:tc>
                <a:tc>
                  <a:txBody>
                    <a:bodyPr/>
                    <a:lstStyle/>
                    <a:p>
                      <a:pPr marL="0" indent="0">
                        <a:spcBef>
                          <a:spcPts val="0"/>
                        </a:spcBef>
                        <a:buFontTx/>
                        <a:buNone/>
                      </a:pPr>
                      <a:r>
                        <a:rPr lang="en-US" sz="1200"/>
                        <a:t>Competitive GenAI innovation drives pricing pressure</a:t>
                      </a:r>
                    </a:p>
                  </a:txBody>
                  <a:tcPr anchor="b"/>
                </a:tc>
                <a:tc>
                  <a:txBody>
                    <a:bodyPr/>
                    <a:lstStyle/>
                    <a:p>
                      <a:pPr marL="0" indent="0">
                        <a:spcBef>
                          <a:spcPts val="0"/>
                        </a:spcBef>
                        <a:buFontTx/>
                        <a:buNone/>
                      </a:pPr>
                      <a:r>
                        <a:rPr lang="en-US" sz="1200"/>
                        <a:t>New offerings challenge modest Target’s innovation</a:t>
                      </a:r>
                    </a:p>
                  </a:txBody>
                  <a:tcPr anchor="b"/>
                </a:tc>
                <a:tc>
                  <a:txBody>
                    <a:bodyPr/>
                    <a:lstStyle/>
                    <a:p>
                      <a:pPr marL="0" indent="0">
                        <a:spcBef>
                          <a:spcPts val="0"/>
                        </a:spcBef>
                        <a:buFontTx/>
                        <a:buNone/>
                      </a:pPr>
                      <a:r>
                        <a:rPr lang="en-US" sz="1200"/>
                        <a:t>Target fails to innovate, is surpassed by competition</a:t>
                      </a:r>
                    </a:p>
                  </a:txBody>
                  <a:tcPr anchor="b"/>
                </a:tc>
                <a:extLst>
                  <a:ext uri="{0D108BD9-81ED-4DB2-BD59-A6C34878D82A}">
                    <a16:rowId xmlns:a16="http://schemas.microsoft.com/office/drawing/2014/main" val="1866953778"/>
                  </a:ext>
                </a:extLst>
              </a:tr>
              <a:tr h="2244825">
                <a:tc>
                  <a:txBody>
                    <a:bodyPr/>
                    <a:lstStyle/>
                    <a:p>
                      <a:pPr marL="0" indent="0">
                        <a:buFontTx/>
                        <a:buNone/>
                      </a:pPr>
                      <a:r>
                        <a:rPr lang="en-US" sz="1200"/>
                        <a:t>Description</a:t>
                      </a:r>
                    </a:p>
                  </a:txBody>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200" i="1"/>
                        <a:t>Target is </a:t>
                      </a:r>
                      <a:r>
                        <a:rPr lang="en-US" sz="1200" b="1" i="1"/>
                        <a:t>market leader with differentiated AI </a:t>
                      </a:r>
                      <a:r>
                        <a:rPr lang="en-US" sz="1200" i="1"/>
                        <a:t>functionality, delivering better superior AI functionality and fully monetizing features</a:t>
                      </a:r>
                    </a:p>
                  </a:txBody>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200" i="1"/>
                        <a:t>Target’s offering incorporates </a:t>
                      </a:r>
                      <a:r>
                        <a:rPr lang="en-US" sz="1200" b="1" i="1"/>
                        <a:t>strong GenAI-functionality </a:t>
                      </a:r>
                      <a:r>
                        <a:rPr lang="en-US" sz="1200" i="1"/>
                        <a:t>with meaningful improvement of outcomes, although </a:t>
                      </a:r>
                      <a:r>
                        <a:rPr lang="en-US" sz="1200" b="1" i="1"/>
                        <a:t>limited in differentiation </a:t>
                      </a:r>
                      <a:r>
                        <a:rPr lang="en-US" sz="1200" b="0" i="1"/>
                        <a:t>from competition</a:t>
                      </a:r>
                      <a:endParaRPr lang="en-US" sz="1200" i="1"/>
                    </a:p>
                  </a:txBody>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200" b="0" i="1"/>
                        <a:t>Target develops </a:t>
                      </a:r>
                      <a:r>
                        <a:rPr lang="en-US" sz="1200" b="1" i="1"/>
                        <a:t>moderate GenAI innovation and product feature functionality</a:t>
                      </a:r>
                      <a:r>
                        <a:rPr lang="en-US" sz="1200" b="0" i="1"/>
                        <a:t>;</a:t>
                      </a:r>
                      <a:r>
                        <a:rPr lang="en-US" sz="1200" b="1" i="1"/>
                        <a:t> </a:t>
                      </a:r>
                      <a:r>
                        <a:rPr lang="en-US" sz="1200" b="0" i="1"/>
                        <a:t>however</a:t>
                      </a:r>
                      <a:r>
                        <a:rPr lang="en-US" sz="1200" b="1" i="1"/>
                        <a:t>, competitive offerings match Target’s offerings </a:t>
                      </a:r>
                      <a:r>
                        <a:rPr lang="en-US" sz="1200" b="0" i="1"/>
                        <a:t>and expanding the competitive set to adjacent players</a:t>
                      </a:r>
                    </a:p>
                  </a:txBody>
                  <a:tcPr/>
                </a:tc>
                <a:tc>
                  <a:txBody>
                    <a:bodyPr/>
                    <a:lstStyle/>
                    <a:p>
                      <a:pPr marL="0" indent="0">
                        <a:buFontTx/>
                        <a:buNone/>
                      </a:pPr>
                      <a:r>
                        <a:rPr lang="en-US" sz="1200" b="1" i="1"/>
                        <a:t>New offerings</a:t>
                      </a:r>
                      <a:r>
                        <a:rPr lang="en-US" sz="1200" i="1"/>
                        <a:t>, potentially including lightweight AI-native solutions, provide similar outcomes to Target; </a:t>
                      </a:r>
                      <a:r>
                        <a:rPr lang="en-US" sz="1200" b="1" i="1"/>
                        <a:t>Target’s</a:t>
                      </a:r>
                      <a:r>
                        <a:rPr lang="en-US" sz="1200" i="1"/>
                        <a:t> </a:t>
                      </a:r>
                      <a:r>
                        <a:rPr lang="en-US" sz="1200" b="1" i="1"/>
                        <a:t>innovation lags</a:t>
                      </a:r>
                      <a:r>
                        <a:rPr lang="en-US" sz="1200" i="1"/>
                        <a:t>; Target loses share and faces more price pressure, particularly on the lower end of the market</a:t>
                      </a:r>
                      <a:endParaRPr lang="en-US" sz="1200" b="1" i="1"/>
                    </a:p>
                  </a:txBody>
                  <a:tcPr/>
                </a:tc>
                <a:tc>
                  <a:txBody>
                    <a:bodyPr/>
                    <a:lstStyle/>
                    <a:p>
                      <a:pPr marL="0" indent="0">
                        <a:buFontTx/>
                        <a:buNone/>
                      </a:pPr>
                      <a:r>
                        <a:rPr lang="en-US" sz="1200" i="1"/>
                        <a:t>Target </a:t>
                      </a:r>
                      <a:r>
                        <a:rPr lang="en-US" sz="1200" b="1" i="1"/>
                        <a:t>fails to produce any material AI products or features</a:t>
                      </a:r>
                      <a:r>
                        <a:rPr lang="en-US" sz="1200" i="1"/>
                        <a:t>; competitor innovation and/or new lightweight offerings result in declining share and added pricing pressure</a:t>
                      </a:r>
                      <a:endParaRPr lang="en-US" sz="1200" b="1" i="1"/>
                    </a:p>
                  </a:txBody>
                  <a:tcPr/>
                </a:tc>
                <a:extLst>
                  <a:ext uri="{0D108BD9-81ED-4DB2-BD59-A6C34878D82A}">
                    <a16:rowId xmlns:a16="http://schemas.microsoft.com/office/drawing/2014/main" val="262668966"/>
                  </a:ext>
                </a:extLst>
              </a:tr>
              <a:tr h="457200">
                <a:tc>
                  <a:txBody>
                    <a:bodyPr/>
                    <a:lstStyle/>
                    <a:p>
                      <a:pPr marL="0" indent="0">
                        <a:buFontTx/>
                        <a:buNone/>
                      </a:pPr>
                      <a:r>
                        <a:rPr lang="en-US" sz="1200"/>
                        <a:t>Competitive innovation</a:t>
                      </a:r>
                    </a:p>
                  </a:txBody>
                  <a:tcPr anchor="ctr">
                    <a:solidFill>
                      <a:srgbClr val="D6D6D6"/>
                    </a:solidFill>
                  </a:tcPr>
                </a:tc>
                <a:tc>
                  <a:txBody>
                    <a:bodyPr/>
                    <a:lstStyle/>
                    <a:p>
                      <a:pPr marL="0" indent="0" algn="ctr">
                        <a:buFontTx/>
                        <a:buNone/>
                      </a:pPr>
                      <a:r>
                        <a:rPr lang="en-US" sz="1200">
                          <a:solidFill>
                            <a:srgbClr val="FFFFFF"/>
                          </a:solidFill>
                        </a:rPr>
                        <a:t>Trails Target</a:t>
                      </a:r>
                    </a:p>
                  </a:txBody>
                  <a:tcPr anchor="ctr">
                    <a:solidFill>
                      <a:srgbClr val="507867"/>
                    </a:solidFill>
                  </a:tcPr>
                </a:tc>
                <a:tc>
                  <a:txBody>
                    <a:bodyPr/>
                    <a:lstStyle/>
                    <a:p>
                      <a:pPr marL="0" indent="0" algn="ctr">
                        <a:buFontTx/>
                        <a:buNone/>
                      </a:pPr>
                      <a:r>
                        <a:rPr lang="en-US" sz="1200">
                          <a:solidFill>
                            <a:srgbClr val="000000"/>
                          </a:solidFill>
                        </a:rPr>
                        <a:t>On par with Target</a:t>
                      </a:r>
                    </a:p>
                  </a:txBody>
                  <a:tcPr anchor="ctr">
                    <a:solidFill>
                      <a:srgbClr val="D6D6D6"/>
                    </a:solidFill>
                  </a:tcPr>
                </a:tc>
                <a:tc>
                  <a:txBody>
                    <a:bodyPr/>
                    <a:lstStyle/>
                    <a:p>
                      <a:pPr marL="0" indent="0" algn="ctr">
                        <a:buFontTx/>
                        <a:buNone/>
                      </a:pPr>
                      <a:r>
                        <a:rPr lang="en-US" sz="1200">
                          <a:solidFill>
                            <a:srgbClr val="000000"/>
                          </a:solidFill>
                        </a:rPr>
                        <a:t>On par with Target</a:t>
                      </a:r>
                    </a:p>
                  </a:txBody>
                  <a:tcPr anchor="ctr">
                    <a:solidFill>
                      <a:srgbClr val="D6D6D6"/>
                    </a:solidFill>
                  </a:tcPr>
                </a:tc>
                <a:tc>
                  <a:txBody>
                    <a:bodyPr/>
                    <a:lstStyle/>
                    <a:p>
                      <a:pPr marL="0" indent="0" algn="ctr">
                        <a:buFontTx/>
                        <a:buNone/>
                      </a:pPr>
                      <a:r>
                        <a:rPr lang="en-US" sz="1200">
                          <a:solidFill>
                            <a:srgbClr val="000000"/>
                          </a:solidFill>
                        </a:rPr>
                        <a:t>Outpaces Target</a:t>
                      </a:r>
                    </a:p>
                  </a:txBody>
                  <a:tcPr anchor="ctr">
                    <a:solidFill>
                      <a:schemeClr val="accent3">
                        <a:lumMod val="40000"/>
                        <a:lumOff val="60000"/>
                      </a:schemeClr>
                    </a:solidFill>
                  </a:tcPr>
                </a:tc>
                <a:tc>
                  <a:txBody>
                    <a:bodyPr/>
                    <a:lstStyle/>
                    <a:p>
                      <a:pPr marL="0" indent="0" algn="ctr">
                        <a:buFontTx/>
                        <a:buNone/>
                      </a:pPr>
                      <a:r>
                        <a:rPr lang="en-US" sz="1200">
                          <a:solidFill>
                            <a:srgbClr val="000000"/>
                          </a:solidFill>
                        </a:rPr>
                        <a:t>Outpaces Target</a:t>
                      </a:r>
                    </a:p>
                  </a:txBody>
                  <a:tcPr anchor="ctr">
                    <a:solidFill>
                      <a:schemeClr val="accent3">
                        <a:lumMod val="40000"/>
                        <a:lumOff val="60000"/>
                      </a:schemeClr>
                    </a:solidFill>
                  </a:tcPr>
                </a:tc>
                <a:extLst>
                  <a:ext uri="{0D108BD9-81ED-4DB2-BD59-A6C34878D82A}">
                    <a16:rowId xmlns:a16="http://schemas.microsoft.com/office/drawing/2014/main" val="872527727"/>
                  </a:ext>
                </a:extLst>
              </a:tr>
              <a:tr h="457200">
                <a:tc>
                  <a:txBody>
                    <a:bodyPr/>
                    <a:lstStyle/>
                    <a:p>
                      <a:pPr marL="0" indent="0">
                        <a:buFontTx/>
                        <a:buNone/>
                      </a:pPr>
                      <a:r>
                        <a:rPr lang="en-US" sz="1200" b="0"/>
                        <a:t>Target’s share</a:t>
                      </a:r>
                    </a:p>
                  </a:txBody>
                  <a:tcPr anchor="ctr"/>
                </a:tc>
                <a:tc>
                  <a:txBody>
                    <a:bodyPr/>
                    <a:lstStyle/>
                    <a:p>
                      <a:pPr marL="0" indent="0" algn="ctr">
                        <a:buFontTx/>
                        <a:buNone/>
                      </a:pPr>
                      <a:r>
                        <a:rPr lang="en-US" sz="1200">
                          <a:solidFill>
                            <a:srgbClr val="FFFFFF"/>
                          </a:solidFill>
                        </a:rPr>
                        <a:t>Increases</a:t>
                      </a:r>
                    </a:p>
                  </a:txBody>
                  <a:tcPr anchor="ctr">
                    <a:solidFill>
                      <a:srgbClr val="507867"/>
                    </a:solidFill>
                  </a:tcPr>
                </a:tc>
                <a:tc>
                  <a:txBody>
                    <a:bodyPr/>
                    <a:lstStyle/>
                    <a:p>
                      <a:pPr marL="0" indent="0" algn="ctr">
                        <a:buFontTx/>
                        <a:buNone/>
                      </a:pPr>
                      <a:r>
                        <a:rPr lang="en-US" sz="1200"/>
                        <a:t>Steady</a:t>
                      </a:r>
                    </a:p>
                  </a:txBody>
                  <a:tcPr anchor="ctr">
                    <a:solidFill>
                      <a:srgbClr val="D6D6D6"/>
                    </a:solidFill>
                  </a:tcPr>
                </a:tc>
                <a:tc>
                  <a:txBody>
                    <a:bodyPr/>
                    <a:lstStyle/>
                    <a:p>
                      <a:pPr marL="0" indent="0" algn="ctr">
                        <a:buFontTx/>
                        <a:buNone/>
                      </a:pPr>
                      <a:r>
                        <a:rPr lang="en-US" sz="1200"/>
                        <a:t>Steady-to-Declining</a:t>
                      </a:r>
                    </a:p>
                  </a:txBody>
                  <a:tcPr anchor="ctr">
                    <a:solidFill>
                      <a:srgbClr val="D6D6D6"/>
                    </a:solidFill>
                  </a:tcPr>
                </a:tc>
                <a:tc>
                  <a:txBody>
                    <a:bodyPr/>
                    <a:lstStyle/>
                    <a:p>
                      <a:pPr marL="0" indent="0" algn="ctr">
                        <a:buFontTx/>
                        <a:buNone/>
                      </a:pPr>
                      <a:r>
                        <a:rPr lang="en-US" sz="1200"/>
                        <a:t>Declines</a:t>
                      </a:r>
                    </a:p>
                  </a:txBody>
                  <a:tcPr anchor="ctr">
                    <a:solidFill>
                      <a:schemeClr val="accent3">
                        <a:lumMod val="40000"/>
                        <a:lumOff val="60000"/>
                      </a:schemeClr>
                    </a:solidFill>
                  </a:tcPr>
                </a:tc>
                <a:tc>
                  <a:txBody>
                    <a:bodyPr/>
                    <a:lstStyle/>
                    <a:p>
                      <a:pPr marL="0" indent="0" algn="ctr">
                        <a:buFontTx/>
                        <a:buNone/>
                      </a:pPr>
                      <a:r>
                        <a:rPr lang="en-US" sz="1200"/>
                        <a:t>Declines</a:t>
                      </a:r>
                    </a:p>
                  </a:txBody>
                  <a:tcPr anchor="ctr">
                    <a:solidFill>
                      <a:schemeClr val="accent3">
                        <a:lumMod val="40000"/>
                        <a:lumOff val="60000"/>
                      </a:schemeClr>
                    </a:solidFill>
                  </a:tcPr>
                </a:tc>
                <a:extLst>
                  <a:ext uri="{0D108BD9-81ED-4DB2-BD59-A6C34878D82A}">
                    <a16:rowId xmlns:a16="http://schemas.microsoft.com/office/drawing/2014/main" val="975938047"/>
                  </a:ext>
                </a:extLst>
              </a:tr>
              <a:tr h="457200">
                <a:tc>
                  <a:txBody>
                    <a:bodyPr/>
                    <a:lstStyle/>
                    <a:p>
                      <a:pPr marL="0" indent="0">
                        <a:buFontTx/>
                        <a:buNone/>
                      </a:pPr>
                      <a:r>
                        <a:rPr lang="en-US" sz="1200" b="0"/>
                        <a:t>Target’s pricing</a:t>
                      </a:r>
                    </a:p>
                  </a:txBody>
                  <a:tcPr anchor="ctr">
                    <a:lnB w="12700" cap="flat" cmpd="sng" algn="ctr">
                      <a:solidFill>
                        <a:schemeClr val="tx1"/>
                      </a:solidFill>
                      <a:prstDash val="solid"/>
                      <a:round/>
                      <a:headEnd type="none" w="med" len="med"/>
                      <a:tailEnd type="none" w="med" len="med"/>
                    </a:lnB>
                  </a:tcPr>
                </a:tc>
                <a:tc>
                  <a:txBody>
                    <a:bodyPr/>
                    <a:lstStyle/>
                    <a:p>
                      <a:pPr marL="0" indent="0" algn="ctr">
                        <a:buFontTx/>
                        <a:buNone/>
                      </a:pPr>
                      <a:r>
                        <a:rPr lang="en-US" sz="1200">
                          <a:solidFill>
                            <a:srgbClr val="FFFFFF"/>
                          </a:solidFill>
                        </a:rPr>
                        <a:t>Increases</a:t>
                      </a:r>
                    </a:p>
                  </a:txBody>
                  <a:tcPr anchor="ctr">
                    <a:lnB w="12700" cap="flat" cmpd="sng" algn="ctr">
                      <a:solidFill>
                        <a:schemeClr val="tx1"/>
                      </a:solidFill>
                      <a:prstDash val="solid"/>
                      <a:round/>
                      <a:headEnd type="none" w="med" len="med"/>
                      <a:tailEnd type="none" w="med" len="med"/>
                    </a:lnB>
                    <a:solidFill>
                      <a:srgbClr val="507867"/>
                    </a:solidFill>
                  </a:tcPr>
                </a:tc>
                <a:tc>
                  <a:txBody>
                    <a:bodyPr/>
                    <a:lstStyle/>
                    <a:p>
                      <a:pPr marL="0" indent="0" algn="ctr">
                        <a:buFontTx/>
                        <a:buNone/>
                      </a:pPr>
                      <a:r>
                        <a:rPr lang="en-US" sz="1200"/>
                        <a:t>Slight increase</a:t>
                      </a:r>
                    </a:p>
                  </a:txBody>
                  <a:tcPr anchor="ctr">
                    <a:lnB w="12700" cap="flat" cmpd="sng" algn="ctr">
                      <a:solidFill>
                        <a:schemeClr val="tx1"/>
                      </a:solidFill>
                      <a:prstDash val="solid"/>
                      <a:round/>
                      <a:headEnd type="none" w="med" len="med"/>
                      <a:tailEnd type="none" w="med" len="med"/>
                    </a:lnB>
                    <a:solidFill>
                      <a:srgbClr val="BBCABA"/>
                    </a:solidFill>
                  </a:tcPr>
                </a:tc>
                <a:tc>
                  <a:txBody>
                    <a:bodyPr/>
                    <a:lstStyle/>
                    <a:p>
                      <a:pPr marL="0" indent="0" algn="ctr">
                        <a:buFontTx/>
                        <a:buNone/>
                      </a:pPr>
                      <a:r>
                        <a:rPr lang="en-US" sz="1200"/>
                        <a:t>Steady-to-Declining</a:t>
                      </a:r>
                    </a:p>
                  </a:txBody>
                  <a:tcPr anchor="ctr">
                    <a:lnB w="12700" cap="flat" cmpd="sng" algn="ctr">
                      <a:solidFill>
                        <a:schemeClr val="tx1"/>
                      </a:solidFill>
                      <a:prstDash val="solid"/>
                      <a:round/>
                      <a:headEnd type="none" w="med" len="med"/>
                      <a:tailEnd type="none" w="med" len="med"/>
                    </a:lnB>
                    <a:solidFill>
                      <a:srgbClr val="D6D6D6"/>
                    </a:solidFill>
                  </a:tcPr>
                </a:tc>
                <a:tc>
                  <a:txBody>
                    <a:bodyPr/>
                    <a:lstStyle/>
                    <a:p>
                      <a:pPr marL="0" indent="0" algn="ctr">
                        <a:buFontTx/>
                        <a:buNone/>
                      </a:pPr>
                      <a:r>
                        <a:rPr lang="en-US" sz="1200"/>
                        <a:t>Steady</a:t>
                      </a:r>
                    </a:p>
                  </a:txBody>
                  <a:tcPr anchor="ctr">
                    <a:lnB w="12700" cap="flat" cmpd="sng" algn="ctr">
                      <a:solidFill>
                        <a:schemeClr val="tx1"/>
                      </a:solidFill>
                      <a:prstDash val="solid"/>
                      <a:round/>
                      <a:headEnd type="none" w="med" len="med"/>
                      <a:tailEnd type="none" w="med" len="med"/>
                    </a:lnB>
                    <a:solidFill>
                      <a:srgbClr val="D6D6D6"/>
                    </a:solidFill>
                  </a:tcPr>
                </a:tc>
                <a:tc>
                  <a:txBody>
                    <a:bodyPr/>
                    <a:lstStyle/>
                    <a:p>
                      <a:pPr marL="0" indent="0" algn="ctr">
                        <a:buFontTx/>
                        <a:buNone/>
                      </a:pPr>
                      <a:r>
                        <a:rPr lang="en-US" sz="1200"/>
                        <a:t>Declines</a:t>
                      </a:r>
                    </a:p>
                  </a:txBody>
                  <a:tcPr anchor="ctr">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976400353"/>
                  </a:ext>
                </a:extLst>
              </a:tr>
              <a:tr h="457200">
                <a:tc>
                  <a:txBody>
                    <a:bodyPr/>
                    <a:lstStyle/>
                    <a:p>
                      <a:pPr marL="0" indent="0">
                        <a:buFontTx/>
                        <a:buNone/>
                      </a:pPr>
                      <a:r>
                        <a:rPr lang="en-US" sz="1200"/>
                        <a:t>Net revenue impact</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6D6"/>
                    </a:solidFill>
                  </a:tcPr>
                </a:tc>
                <a:tc>
                  <a:txBody>
                    <a:bodyPr/>
                    <a:lstStyle/>
                    <a:p>
                      <a:pPr marL="0" indent="0" algn="ctr">
                        <a:buFontTx/>
                        <a:buNone/>
                      </a:pPr>
                      <a:r>
                        <a:rPr lang="en-US" sz="1200">
                          <a:solidFill>
                            <a:srgbClr val="FFFFFF"/>
                          </a:solidFill>
                        </a:rPr>
                        <a:t>Material increase</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07867"/>
                    </a:solidFill>
                  </a:tcPr>
                </a:tc>
                <a:tc>
                  <a:txBody>
                    <a:bodyPr/>
                    <a:lstStyle/>
                    <a:p>
                      <a:pPr marL="0" indent="0" algn="ctr">
                        <a:buFontTx/>
                        <a:buNone/>
                      </a:pPr>
                      <a:r>
                        <a:rPr lang="en-US" sz="1200"/>
                        <a:t>Slight increase</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BCABA"/>
                    </a:solidFill>
                  </a:tcPr>
                </a:tc>
                <a:tc>
                  <a:txBody>
                    <a:bodyPr/>
                    <a:lstStyle/>
                    <a:p>
                      <a:pPr marL="0" indent="0" algn="ctr">
                        <a:buFontTx/>
                        <a:buNone/>
                      </a:pPr>
                      <a:r>
                        <a:rPr lang="en-US" sz="1200"/>
                        <a:t>Steady-to-Declining</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6D6D6"/>
                    </a:solidFill>
                  </a:tcPr>
                </a:tc>
                <a:tc>
                  <a:txBody>
                    <a:bodyPr/>
                    <a:lstStyle/>
                    <a:p>
                      <a:pPr marL="0" indent="0" algn="ctr">
                        <a:buFontTx/>
                        <a:buNone/>
                      </a:pPr>
                      <a:r>
                        <a:rPr lang="en-US" sz="1200">
                          <a:solidFill>
                            <a:srgbClr val="000000"/>
                          </a:solidFill>
                        </a:rPr>
                        <a:t>Modest decline</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indent="0" algn="ctr">
                        <a:buFontTx/>
                        <a:buNone/>
                      </a:pPr>
                      <a:r>
                        <a:rPr lang="en-US" sz="1200">
                          <a:solidFill>
                            <a:srgbClr val="FFFFFF"/>
                          </a:solidFill>
                        </a:rPr>
                        <a:t>Material decline</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0000"/>
                    </a:solidFill>
                  </a:tcPr>
                </a:tc>
                <a:extLst>
                  <a:ext uri="{0D108BD9-81ED-4DB2-BD59-A6C34878D82A}">
                    <a16:rowId xmlns:a16="http://schemas.microsoft.com/office/drawing/2014/main" val="1529015509"/>
                  </a:ext>
                </a:extLst>
              </a:tr>
            </a:tbl>
          </a:graphicData>
        </a:graphic>
      </p:graphicFrame>
      <p:sp>
        <p:nvSpPr>
          <p:cNvPr id="16" name="btfpNumberBubble903000">
            <a:extLst>
              <a:ext uri="{FF2B5EF4-FFF2-40B4-BE49-F238E27FC236}">
                <a16:creationId xmlns:a16="http://schemas.microsoft.com/office/drawing/2014/main" id="{C1349963-1EE8-0936-A5D7-16D507FE2DCF}"/>
              </a:ext>
            </a:extLst>
          </p:cNvPr>
          <p:cNvSpPr/>
          <p:nvPr/>
        </p:nvSpPr>
        <p:spPr bwMode="gray">
          <a:xfrm>
            <a:off x="2208093" y="1116505"/>
            <a:ext cx="274320" cy="274320"/>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400" b="1">
                <a:solidFill>
                  <a:srgbClr val="CC0000"/>
                </a:solidFill>
              </a:rPr>
              <a:t>1</a:t>
            </a:r>
          </a:p>
        </p:txBody>
      </p:sp>
      <p:sp>
        <p:nvSpPr>
          <p:cNvPr id="17" name="btfpNumberBubble903000">
            <a:extLst>
              <a:ext uri="{FF2B5EF4-FFF2-40B4-BE49-F238E27FC236}">
                <a16:creationId xmlns:a16="http://schemas.microsoft.com/office/drawing/2014/main" id="{742F9F42-A272-EAAB-0909-6E7BDF67E9E1}"/>
              </a:ext>
            </a:extLst>
          </p:cNvPr>
          <p:cNvSpPr/>
          <p:nvPr/>
        </p:nvSpPr>
        <p:spPr bwMode="gray">
          <a:xfrm>
            <a:off x="4160053" y="1116505"/>
            <a:ext cx="274320" cy="274320"/>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400" b="1">
                <a:solidFill>
                  <a:srgbClr val="CC0000"/>
                </a:solidFill>
              </a:rPr>
              <a:t>2</a:t>
            </a:r>
          </a:p>
        </p:txBody>
      </p:sp>
      <p:sp>
        <p:nvSpPr>
          <p:cNvPr id="18" name="btfpNumberBubble903000">
            <a:extLst>
              <a:ext uri="{FF2B5EF4-FFF2-40B4-BE49-F238E27FC236}">
                <a16:creationId xmlns:a16="http://schemas.microsoft.com/office/drawing/2014/main" id="{206641E3-90FE-3B6A-2EFE-32BF3B5935D5}"/>
              </a:ext>
            </a:extLst>
          </p:cNvPr>
          <p:cNvSpPr/>
          <p:nvPr/>
        </p:nvSpPr>
        <p:spPr bwMode="gray">
          <a:xfrm>
            <a:off x="6112013" y="1116505"/>
            <a:ext cx="274320" cy="274320"/>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400" b="1">
                <a:solidFill>
                  <a:srgbClr val="CC0000"/>
                </a:solidFill>
              </a:rPr>
              <a:t>3</a:t>
            </a:r>
          </a:p>
        </p:txBody>
      </p:sp>
      <p:sp>
        <p:nvSpPr>
          <p:cNvPr id="19" name="btfpNumberBubble903000">
            <a:extLst>
              <a:ext uri="{FF2B5EF4-FFF2-40B4-BE49-F238E27FC236}">
                <a16:creationId xmlns:a16="http://schemas.microsoft.com/office/drawing/2014/main" id="{473C9863-4F1B-EBBD-CD86-A4B380520E9C}"/>
              </a:ext>
            </a:extLst>
          </p:cNvPr>
          <p:cNvSpPr/>
          <p:nvPr/>
        </p:nvSpPr>
        <p:spPr bwMode="gray">
          <a:xfrm>
            <a:off x="10015934" y="1116505"/>
            <a:ext cx="274320" cy="274320"/>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400" b="1">
                <a:solidFill>
                  <a:srgbClr val="CC0000"/>
                </a:solidFill>
              </a:rPr>
              <a:t>5</a:t>
            </a:r>
          </a:p>
        </p:txBody>
      </p:sp>
      <p:sp>
        <p:nvSpPr>
          <p:cNvPr id="20" name="btfpNumberBubble903000">
            <a:extLst>
              <a:ext uri="{FF2B5EF4-FFF2-40B4-BE49-F238E27FC236}">
                <a16:creationId xmlns:a16="http://schemas.microsoft.com/office/drawing/2014/main" id="{44E51316-9673-1B46-C6E0-0BEA774D6FC5}"/>
              </a:ext>
            </a:extLst>
          </p:cNvPr>
          <p:cNvSpPr/>
          <p:nvPr/>
        </p:nvSpPr>
        <p:spPr bwMode="gray">
          <a:xfrm>
            <a:off x="8063973" y="1116505"/>
            <a:ext cx="274320" cy="274320"/>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400" b="1">
                <a:solidFill>
                  <a:srgbClr val="CC0000"/>
                </a:solidFill>
              </a:rPr>
              <a:t>4</a:t>
            </a:r>
          </a:p>
        </p:txBody>
      </p:sp>
      <p:grpSp>
        <p:nvGrpSpPr>
          <p:cNvPr id="4" name="btfpStatusSticker855575">
            <a:extLst>
              <a:ext uri="{FF2B5EF4-FFF2-40B4-BE49-F238E27FC236}">
                <a16:creationId xmlns:a16="http://schemas.microsoft.com/office/drawing/2014/main" id="{CCD36027-8A09-498C-283B-87CD04FA26F5}"/>
              </a:ext>
            </a:extLst>
          </p:cNvPr>
          <p:cNvGrpSpPr/>
          <p:nvPr>
            <p:custDataLst>
              <p:tags r:id="rId4"/>
            </p:custDataLst>
          </p:nvPr>
        </p:nvGrpSpPr>
        <p:grpSpPr>
          <a:xfrm>
            <a:off x="10100356" y="562237"/>
            <a:ext cx="1761444" cy="235611"/>
            <a:chOff x="-1630959" y="876300"/>
            <a:chExt cx="1761444" cy="235611"/>
          </a:xfrm>
        </p:grpSpPr>
        <p:sp>
          <p:nvSpPr>
            <p:cNvPr id="5" name="btfpStatusStickerText855575">
              <a:extLst>
                <a:ext uri="{FF2B5EF4-FFF2-40B4-BE49-F238E27FC236}">
                  <a16:creationId xmlns:a16="http://schemas.microsoft.com/office/drawing/2014/main" id="{F6E604C7-3466-924A-5FE6-C52071252656}"/>
                </a:ext>
              </a:extLst>
            </p:cNvPr>
            <p:cNvSpPr txBox="1"/>
            <p:nvPr/>
          </p:nvSpPr>
          <p:spPr bwMode="gray">
            <a:xfrm>
              <a:off x="-1630959"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6" name="btfpStatusStickerLine855575">
              <a:extLst>
                <a:ext uri="{FF2B5EF4-FFF2-40B4-BE49-F238E27FC236}">
                  <a16:creationId xmlns:a16="http://schemas.microsoft.com/office/drawing/2014/main" id="{E4474D4A-0E80-2623-C745-E364958E112E}"/>
                </a:ext>
              </a:extLst>
            </p:cNvPr>
            <p:cNvCxnSpPr>
              <a:cxnSpLocks/>
            </p:cNvCxnSpPr>
            <p:nvPr/>
          </p:nvCxnSpPr>
          <p:spPr bwMode="gray">
            <a:xfrm rot="720000">
              <a:off x="-163095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8" name="btfpNotesBox907007">
            <a:extLst>
              <a:ext uri="{FF2B5EF4-FFF2-40B4-BE49-F238E27FC236}">
                <a16:creationId xmlns:a16="http://schemas.microsoft.com/office/drawing/2014/main" id="{7C53C2B3-738C-C587-FDC6-4AB9DE676807}"/>
              </a:ext>
            </a:extLst>
          </p:cNvPr>
          <p:cNvSpPr txBox="1"/>
          <p:nvPr>
            <p:custDataLst>
              <p:tags r:id="rId5"/>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Source: Bain expertise</a:t>
            </a:r>
          </a:p>
        </p:txBody>
      </p:sp>
    </p:spTree>
    <p:custDataLst>
      <p:tags r:id="rId1"/>
    </p:custDataLst>
    <p:extLst>
      <p:ext uri="{BB962C8B-B14F-4D97-AF65-F5344CB8AC3E}">
        <p14:creationId xmlns:p14="http://schemas.microsoft.com/office/powerpoint/2010/main" val="334184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btfpColumnIndicatorGroup2">
            <a:extLst>
              <a:ext uri="{FF2B5EF4-FFF2-40B4-BE49-F238E27FC236}">
                <a16:creationId xmlns:a16="http://schemas.microsoft.com/office/drawing/2014/main" id="{8900A6A3-1167-0DC2-EFEA-BB88719AD087}"/>
              </a:ext>
            </a:extLst>
          </p:cNvPr>
          <p:cNvGrpSpPr/>
          <p:nvPr/>
        </p:nvGrpSpPr>
        <p:grpSpPr>
          <a:xfrm>
            <a:off x="0" y="6926580"/>
            <a:ext cx="12192000" cy="137160"/>
            <a:chOff x="0" y="6926580"/>
            <a:chExt cx="12192000" cy="137160"/>
          </a:xfrm>
        </p:grpSpPr>
        <p:sp>
          <p:nvSpPr>
            <p:cNvPr id="26" name="btfpColumnGapBlocker947342">
              <a:extLst>
                <a:ext uri="{FF2B5EF4-FFF2-40B4-BE49-F238E27FC236}">
                  <a16:creationId xmlns:a16="http://schemas.microsoft.com/office/drawing/2014/main" id="{5B622560-A87F-D36A-CB70-F3303362696B}"/>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4" name="btfpColumnGapBlocker304783">
              <a:extLst>
                <a:ext uri="{FF2B5EF4-FFF2-40B4-BE49-F238E27FC236}">
                  <a16:creationId xmlns:a16="http://schemas.microsoft.com/office/drawing/2014/main" id="{DFC85691-70D0-23C3-0F48-B550E6C5A9B0}"/>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2" name="btfpColumnIndicator670014">
              <a:extLst>
                <a:ext uri="{FF2B5EF4-FFF2-40B4-BE49-F238E27FC236}">
                  <a16:creationId xmlns:a16="http://schemas.microsoft.com/office/drawing/2014/main" id="{A0636251-9371-A3DB-D6FA-282580F6E444}"/>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0" name="btfpColumnIndicator545105">
              <a:extLst>
                <a:ext uri="{FF2B5EF4-FFF2-40B4-BE49-F238E27FC236}">
                  <a16:creationId xmlns:a16="http://schemas.microsoft.com/office/drawing/2014/main" id="{799EECF5-84F9-5651-9776-DF5E8B600C27}"/>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7" name="btfpColumnIndicatorGroup1">
            <a:extLst>
              <a:ext uri="{FF2B5EF4-FFF2-40B4-BE49-F238E27FC236}">
                <a16:creationId xmlns:a16="http://schemas.microsoft.com/office/drawing/2014/main" id="{EB578C03-144C-F470-3710-8F4C4D9CD67F}"/>
              </a:ext>
            </a:extLst>
          </p:cNvPr>
          <p:cNvGrpSpPr/>
          <p:nvPr/>
        </p:nvGrpSpPr>
        <p:grpSpPr>
          <a:xfrm>
            <a:off x="0" y="-205740"/>
            <a:ext cx="12192000" cy="137160"/>
            <a:chOff x="0" y="-205740"/>
            <a:chExt cx="12192000" cy="137160"/>
          </a:xfrm>
        </p:grpSpPr>
        <p:sp>
          <p:nvSpPr>
            <p:cNvPr id="25" name="btfpColumnGapBlocker805163">
              <a:extLst>
                <a:ext uri="{FF2B5EF4-FFF2-40B4-BE49-F238E27FC236}">
                  <a16:creationId xmlns:a16="http://schemas.microsoft.com/office/drawing/2014/main" id="{53E070FE-ED9D-F1F0-C010-D6436E8BA766}"/>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3" name="btfpColumnGapBlocker175483">
              <a:extLst>
                <a:ext uri="{FF2B5EF4-FFF2-40B4-BE49-F238E27FC236}">
                  <a16:creationId xmlns:a16="http://schemas.microsoft.com/office/drawing/2014/main" id="{2CCFB34C-CAD8-765C-C1DD-72528532B05D}"/>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1" name="btfpColumnIndicator878653">
              <a:extLst>
                <a:ext uri="{FF2B5EF4-FFF2-40B4-BE49-F238E27FC236}">
                  <a16:creationId xmlns:a16="http://schemas.microsoft.com/office/drawing/2014/main" id="{947CB576-BD35-D139-1212-E53BD92BCE46}"/>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6" name="btfpColumnIndicator500488">
              <a:extLst>
                <a:ext uri="{FF2B5EF4-FFF2-40B4-BE49-F238E27FC236}">
                  <a16:creationId xmlns:a16="http://schemas.microsoft.com/office/drawing/2014/main" id="{5A3F1C7E-67B1-C545-3A82-6AE964DC5A0B}"/>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3" name="think-cell data - do not delete" hidden="1">
            <a:extLst>
              <a:ext uri="{FF2B5EF4-FFF2-40B4-BE49-F238E27FC236}">
                <a16:creationId xmlns:a16="http://schemas.microsoft.com/office/drawing/2014/main" id="{D40128D9-2069-E74A-7A64-78C8F22A5E3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606" imgH="608" progId="TCLayout.ActiveDocument.1">
                  <p:embed/>
                </p:oleObj>
              </mc:Choice>
              <mc:Fallback>
                <p:oleObj name="think-cell Slide" r:id="rId7" imgW="606" imgH="608" progId="TCLayout.ActiveDocument.1">
                  <p:embed/>
                  <p:pic>
                    <p:nvPicPr>
                      <p:cNvPr id="13" name="think-cell data - do not delete" hidden="1">
                        <a:extLst>
                          <a:ext uri="{FF2B5EF4-FFF2-40B4-BE49-F238E27FC236}">
                            <a16:creationId xmlns:a16="http://schemas.microsoft.com/office/drawing/2014/main" id="{D40128D9-2069-E74A-7A64-78C8F22A5E34}"/>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8930712-BE1C-A1A0-A4C0-5B285CCC938F}"/>
              </a:ext>
            </a:extLst>
          </p:cNvPr>
          <p:cNvSpPr>
            <a:spLocks noGrp="1"/>
          </p:cNvSpPr>
          <p:nvPr>
            <p:ph type="title"/>
          </p:nvPr>
        </p:nvSpPr>
        <p:spPr/>
        <p:txBody>
          <a:bodyPr vert="horz"/>
          <a:lstStyle/>
          <a:p>
            <a:r>
              <a:rPr lang="en-US"/>
              <a:t>Summary</a:t>
            </a:r>
          </a:p>
        </p:txBody>
      </p:sp>
      <p:sp>
        <p:nvSpPr>
          <p:cNvPr id="15" name="btfpBulletedList638312">
            <a:extLst>
              <a:ext uri="{FF2B5EF4-FFF2-40B4-BE49-F238E27FC236}">
                <a16:creationId xmlns:a16="http://schemas.microsoft.com/office/drawing/2014/main" id="{13782675-0669-8BB8-082D-CD91C85FE1D5}"/>
              </a:ext>
            </a:extLst>
          </p:cNvPr>
          <p:cNvSpPr txBox="1"/>
          <p:nvPr>
            <p:custDataLst>
              <p:tags r:id="rId3"/>
            </p:custDataLst>
          </p:nvPr>
        </p:nvSpPr>
        <p:spPr bwMode="gray">
          <a:xfrm>
            <a:off x="330200" y="1270000"/>
            <a:ext cx="11531600" cy="5289516"/>
          </a:xfrm>
          <a:prstGeom prst="rect">
            <a:avLst/>
          </a:prstGeom>
          <a:noFill/>
        </p:spPr>
        <p:txBody>
          <a:bodyPr vert="horz" wrap="square" lIns="36000" tIns="36000" rIns="36000" bIns="36000" rtlCol="0">
            <a:spAutoFit/>
          </a:bodyPr>
          <a:lstStyle/>
          <a:p>
            <a:r>
              <a:rPr lang="en-US" sz="1400" b="1"/>
              <a:t>Future roofing software solutions will be AI-enabled</a:t>
            </a:r>
            <a:r>
              <a:rPr lang="en-US" sz="1400"/>
              <a:t>, and while the degree of AI application will vary, it will have a profound impact on roofing workflows and functionalities across modules; the </a:t>
            </a:r>
            <a:r>
              <a:rPr lang="en-US" sz="1400" b="1"/>
              <a:t>nature of differentiation is going to shift</a:t>
            </a:r>
          </a:p>
          <a:p>
            <a:pPr lvl="1"/>
            <a:r>
              <a:rPr lang="en-US" sz="1200"/>
              <a:t>Today, roofing platforms stand out based on purpose-built workflows, ease of use, and ecosystem integrations</a:t>
            </a:r>
          </a:p>
          <a:p>
            <a:pPr lvl="1"/>
            <a:r>
              <a:rPr lang="en-US" sz="1200"/>
              <a:t>In the future, new differentiating factors will emerge, and the leaders will be those that embed agentic AI, natural language interfaces, and context-aware intelligence to further reduce administrative burdens, streamline operations, enhance decision-making, and increase profitability</a:t>
            </a:r>
          </a:p>
          <a:p>
            <a:r>
              <a:rPr lang="en-US" sz="1400"/>
              <a:t>AI will make developers more productive, which </a:t>
            </a:r>
            <a:r>
              <a:rPr lang="en-US" sz="1400" b="1"/>
              <a:t>will make it easier for competing solutions to enter the market </a:t>
            </a:r>
            <a:r>
              <a:rPr lang="en-US" sz="1400"/>
              <a:t>and incorporate roofing workflows and functionality</a:t>
            </a:r>
          </a:p>
          <a:p>
            <a:pPr lvl="1"/>
            <a:r>
              <a:rPr lang="en-US" sz="1200"/>
              <a:t>AI-native competitors will be able to match Target’s functionalities and integrate AI features into a full production app within 9–15 months, or less with increased resourcing and AI-first techniques. These timelines will continue to shrink as AI further boosts developer productivity</a:t>
            </a:r>
          </a:p>
          <a:p>
            <a:pPr lvl="1"/>
            <a:r>
              <a:rPr lang="en-US" sz="1200"/>
              <a:t>Peers may begin to bridge the gap between their advanced GenAI capabilities and roofing domain knowledge</a:t>
            </a:r>
          </a:p>
          <a:p>
            <a:pPr lvl="1"/>
            <a:r>
              <a:rPr lang="en-US" sz="1200"/>
              <a:t>Target’s defensibility—being purpose-built for roofing, offering strong ecosystem integrations, and having locked-in data—will slow down competitors but not fully protect against new entrants</a:t>
            </a:r>
          </a:p>
          <a:p>
            <a:r>
              <a:rPr lang="en-US" sz="1400"/>
              <a:t>This changing </a:t>
            </a:r>
            <a:r>
              <a:rPr lang="en-US" sz="1400" b="1"/>
              <a:t>landscape presents both threats and opportunities for Target</a:t>
            </a:r>
            <a:r>
              <a:rPr lang="en-US" sz="1400"/>
              <a:t>, and the outcome will depend on execution</a:t>
            </a:r>
          </a:p>
          <a:p>
            <a:pPr lvl="1"/>
            <a:r>
              <a:rPr lang="en-US" sz="1200"/>
              <a:t>Opportunity for Target to incorporate AI and create distance from adjacent competitors like peers. Target can tap into expanding services TAM and monetize AI by saving users time when interacting with the platform and reducing admin overhead</a:t>
            </a:r>
          </a:p>
          <a:p>
            <a:pPr lvl="1"/>
            <a:r>
              <a:rPr lang="en-US" sz="1200"/>
              <a:t>There is also a threat to Target if it fails to execute its AI vision—risking loss of relevance or increased competition from companies that integrate AI from the ground up and invest in tailoring solutions using roofing domain expertise.</a:t>
            </a:r>
          </a:p>
          <a:p>
            <a:r>
              <a:rPr lang="en-US" sz="1400"/>
              <a:t>AI has potential to ease switching barriers, but </a:t>
            </a:r>
            <a:r>
              <a:rPr lang="en-US" sz="1400" b="1"/>
              <a:t>adoption will be company-led, not customer driven</a:t>
            </a:r>
            <a:r>
              <a:rPr lang="en-US" sz="1400"/>
              <a:t>, particularly in the near-term</a:t>
            </a:r>
            <a:endParaRPr lang="en-US" sz="1400" b="1"/>
          </a:p>
          <a:p>
            <a:pPr lvl="1"/>
            <a:r>
              <a:rPr lang="en-US" sz="1200"/>
              <a:t>Roofers are historically “low-tech” and not actively demanding AI, but they will adopt solutions that reduce manual work, speed up claims, and improve ROI</a:t>
            </a:r>
          </a:p>
          <a:p>
            <a:pPr lvl="1"/>
            <a:r>
              <a:rPr lang="en-US" sz="1200"/>
              <a:t>Successful adoption will depend on Target clearly demonstrating time savings and offering seamless onboarding—it will not be immediately demanded by customers</a:t>
            </a:r>
          </a:p>
        </p:txBody>
      </p:sp>
      <p:grpSp>
        <p:nvGrpSpPr>
          <p:cNvPr id="17" name="btfpStatusSticker202161">
            <a:extLst>
              <a:ext uri="{FF2B5EF4-FFF2-40B4-BE49-F238E27FC236}">
                <a16:creationId xmlns:a16="http://schemas.microsoft.com/office/drawing/2014/main" id="{9B441894-CB91-2C6B-A1AC-817E5390567A}"/>
              </a:ext>
            </a:extLst>
          </p:cNvPr>
          <p:cNvGrpSpPr/>
          <p:nvPr>
            <p:custDataLst>
              <p:tags r:id="rId4"/>
            </p:custDataLst>
          </p:nvPr>
        </p:nvGrpSpPr>
        <p:grpSpPr>
          <a:xfrm>
            <a:off x="10066452" y="955344"/>
            <a:ext cx="1761444" cy="235611"/>
            <a:chOff x="-4287648" y="876300"/>
            <a:chExt cx="1761444" cy="235611"/>
          </a:xfrm>
        </p:grpSpPr>
        <p:sp>
          <p:nvSpPr>
            <p:cNvPr id="18" name="btfpStatusStickerText202161">
              <a:extLst>
                <a:ext uri="{FF2B5EF4-FFF2-40B4-BE49-F238E27FC236}">
                  <a16:creationId xmlns:a16="http://schemas.microsoft.com/office/drawing/2014/main" id="{6803B774-3FB2-0760-FFCB-30370704436F}"/>
                </a:ext>
              </a:extLst>
            </p:cNvPr>
            <p:cNvSpPr txBox="1"/>
            <p:nvPr/>
          </p:nvSpPr>
          <p:spPr bwMode="gray">
            <a:xfrm>
              <a:off x="-4287648"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19" name="btfpStatusStickerLine202161">
              <a:extLst>
                <a:ext uri="{FF2B5EF4-FFF2-40B4-BE49-F238E27FC236}">
                  <a16:creationId xmlns:a16="http://schemas.microsoft.com/office/drawing/2014/main" id="{E30FFC05-7183-E12F-655D-9B66CC8A6E54}"/>
                </a:ext>
              </a:extLst>
            </p:cNvPr>
            <p:cNvCxnSpPr>
              <a:cxnSpLocks/>
            </p:cNvCxnSpPr>
            <p:nvPr/>
          </p:nvCxnSpPr>
          <p:spPr bwMode="gray">
            <a:xfrm rot="720000">
              <a:off x="-4287648"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921978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btfpColumnIndicatorGroup2">
            <a:extLst>
              <a:ext uri="{FF2B5EF4-FFF2-40B4-BE49-F238E27FC236}">
                <a16:creationId xmlns:a16="http://schemas.microsoft.com/office/drawing/2014/main" id="{4F21C547-B871-8E36-43A8-5072ED9E0774}"/>
              </a:ext>
            </a:extLst>
          </p:cNvPr>
          <p:cNvGrpSpPr/>
          <p:nvPr/>
        </p:nvGrpSpPr>
        <p:grpSpPr>
          <a:xfrm>
            <a:off x="0" y="6926580"/>
            <a:ext cx="12192000" cy="137160"/>
            <a:chOff x="0" y="6926580"/>
            <a:chExt cx="12192000" cy="137160"/>
          </a:xfrm>
        </p:grpSpPr>
        <p:sp>
          <p:nvSpPr>
            <p:cNvPr id="32" name="btfpColumnGapBlocker731550">
              <a:extLst>
                <a:ext uri="{FF2B5EF4-FFF2-40B4-BE49-F238E27FC236}">
                  <a16:creationId xmlns:a16="http://schemas.microsoft.com/office/drawing/2014/main" id="{0C6A7360-98EC-6B94-4A77-1F2CA37E3B75}"/>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0" name="btfpColumnGapBlocker120109">
              <a:extLst>
                <a:ext uri="{FF2B5EF4-FFF2-40B4-BE49-F238E27FC236}">
                  <a16:creationId xmlns:a16="http://schemas.microsoft.com/office/drawing/2014/main" id="{C48DF1DB-93C3-061B-9E1B-3569BB7EFA69}"/>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1" name="btfpColumnIndicator170490">
              <a:extLst>
                <a:ext uri="{FF2B5EF4-FFF2-40B4-BE49-F238E27FC236}">
                  <a16:creationId xmlns:a16="http://schemas.microsoft.com/office/drawing/2014/main" id="{2A4F363D-A1CB-0F06-8C46-414D4C16C6DF}"/>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 name="btfpColumnIndicator698131">
              <a:extLst>
                <a:ext uri="{FF2B5EF4-FFF2-40B4-BE49-F238E27FC236}">
                  <a16:creationId xmlns:a16="http://schemas.microsoft.com/office/drawing/2014/main" id="{35A95906-A583-3716-FE9C-1F4F96D6962F}"/>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3" name="btfpColumnIndicatorGroup1">
            <a:extLst>
              <a:ext uri="{FF2B5EF4-FFF2-40B4-BE49-F238E27FC236}">
                <a16:creationId xmlns:a16="http://schemas.microsoft.com/office/drawing/2014/main" id="{0D128CB8-45AB-E4B0-B9A6-13EDC9A66D2D}"/>
              </a:ext>
            </a:extLst>
          </p:cNvPr>
          <p:cNvGrpSpPr/>
          <p:nvPr/>
        </p:nvGrpSpPr>
        <p:grpSpPr>
          <a:xfrm>
            <a:off x="0" y="-205740"/>
            <a:ext cx="12192000" cy="137160"/>
            <a:chOff x="0" y="-205740"/>
            <a:chExt cx="12192000" cy="137160"/>
          </a:xfrm>
        </p:grpSpPr>
        <p:sp>
          <p:nvSpPr>
            <p:cNvPr id="31" name="btfpColumnGapBlocker347961">
              <a:extLst>
                <a:ext uri="{FF2B5EF4-FFF2-40B4-BE49-F238E27FC236}">
                  <a16:creationId xmlns:a16="http://schemas.microsoft.com/office/drawing/2014/main" id="{97B05372-B6A7-78F6-0E02-249B334922E4}"/>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2" name="btfpColumnGapBlocker219255">
              <a:extLst>
                <a:ext uri="{FF2B5EF4-FFF2-40B4-BE49-F238E27FC236}">
                  <a16:creationId xmlns:a16="http://schemas.microsoft.com/office/drawing/2014/main" id="{9CDD735C-59CA-F936-0F4D-B1ABE2EA8082}"/>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0" name="btfpColumnIndicator812985">
              <a:extLst>
                <a:ext uri="{FF2B5EF4-FFF2-40B4-BE49-F238E27FC236}">
                  <a16:creationId xmlns:a16="http://schemas.microsoft.com/office/drawing/2014/main" id="{42E0B2F4-AC0D-11A7-A9B3-2470AF6ADDAC}"/>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 name="btfpColumnIndicator807955">
              <a:extLst>
                <a:ext uri="{FF2B5EF4-FFF2-40B4-BE49-F238E27FC236}">
                  <a16:creationId xmlns:a16="http://schemas.microsoft.com/office/drawing/2014/main" id="{6F6E981C-FC31-56D5-25A5-54BE58672161}"/>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5" name="think-cell data - do not delete" hidden="1">
            <a:extLst>
              <a:ext uri="{FF2B5EF4-FFF2-40B4-BE49-F238E27FC236}">
                <a16:creationId xmlns:a16="http://schemas.microsoft.com/office/drawing/2014/main" id="{F9CAD007-DD80-91AF-1C67-6E321D11499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606" imgH="608" progId="TCLayout.ActiveDocument.1">
                  <p:embed/>
                </p:oleObj>
              </mc:Choice>
              <mc:Fallback>
                <p:oleObj name="think-cell Slide" r:id="rId8" imgW="606" imgH="608" progId="TCLayout.ActiveDocument.1">
                  <p:embed/>
                  <p:pic>
                    <p:nvPicPr>
                      <p:cNvPr id="15" name="think-cell data - do not delete" hidden="1">
                        <a:extLst>
                          <a:ext uri="{FF2B5EF4-FFF2-40B4-BE49-F238E27FC236}">
                            <a16:creationId xmlns:a16="http://schemas.microsoft.com/office/drawing/2014/main" id="{F9CAD007-DD80-91AF-1C67-6E321D11499B}"/>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131DB11-4EE6-E56F-F5A9-DEFC3BF8898D}"/>
              </a:ext>
            </a:extLst>
          </p:cNvPr>
          <p:cNvSpPr>
            <a:spLocks noGrp="1"/>
          </p:cNvSpPr>
          <p:nvPr>
            <p:ph type="title"/>
          </p:nvPr>
        </p:nvSpPr>
        <p:spPr/>
        <p:txBody>
          <a:bodyPr vert="horz"/>
          <a:lstStyle/>
          <a:p>
            <a:r>
              <a:rPr lang="en-US" b="1"/>
              <a:t>Range of outcomes</a:t>
            </a:r>
            <a:r>
              <a:rPr lang="en-US"/>
              <a:t> </a:t>
            </a:r>
            <a:r>
              <a:rPr lang="en-US" b="1"/>
              <a:t>|</a:t>
            </a:r>
            <a:r>
              <a:rPr lang="en-US"/>
              <a:t> Most likely scenarios would result in neutral to modestly positive margin impact</a:t>
            </a:r>
          </a:p>
        </p:txBody>
      </p:sp>
      <p:graphicFrame>
        <p:nvGraphicFramePr>
          <p:cNvPr id="13" name="btfpTable347190">
            <a:extLst>
              <a:ext uri="{FF2B5EF4-FFF2-40B4-BE49-F238E27FC236}">
                <a16:creationId xmlns:a16="http://schemas.microsoft.com/office/drawing/2014/main" id="{80B082AE-5C89-AA99-7798-3A45A76A8F08}"/>
              </a:ext>
            </a:extLst>
          </p:cNvPr>
          <p:cNvGraphicFramePr>
            <a:graphicFrameLocks noGrp="1"/>
          </p:cNvGraphicFramePr>
          <p:nvPr>
            <p:custDataLst>
              <p:tags r:id="rId3"/>
            </p:custDataLst>
          </p:nvPr>
        </p:nvGraphicFramePr>
        <p:xfrm>
          <a:off x="330200" y="1063013"/>
          <a:ext cx="11531595" cy="5334000"/>
        </p:xfrm>
        <a:graphic>
          <a:graphicData uri="http://schemas.openxmlformats.org/drawingml/2006/table">
            <a:tbl>
              <a:tblPr firstRow="1" firstCol="1">
                <a:tableStyleId>{9D7B26C5-4107-4FEC-AEDC-1716B250A1EF}</a:tableStyleId>
              </a:tblPr>
              <a:tblGrid>
                <a:gridCol w="1974850">
                  <a:extLst>
                    <a:ext uri="{9D8B030D-6E8A-4147-A177-3AD203B41FA5}">
                      <a16:colId xmlns:a16="http://schemas.microsoft.com/office/drawing/2014/main" val="3056452054"/>
                    </a:ext>
                  </a:extLst>
                </a:gridCol>
                <a:gridCol w="1911349">
                  <a:extLst>
                    <a:ext uri="{9D8B030D-6E8A-4147-A177-3AD203B41FA5}">
                      <a16:colId xmlns:a16="http://schemas.microsoft.com/office/drawing/2014/main" val="3939801173"/>
                    </a:ext>
                  </a:extLst>
                </a:gridCol>
                <a:gridCol w="1911349">
                  <a:extLst>
                    <a:ext uri="{9D8B030D-6E8A-4147-A177-3AD203B41FA5}">
                      <a16:colId xmlns:a16="http://schemas.microsoft.com/office/drawing/2014/main" val="3524968552"/>
                    </a:ext>
                  </a:extLst>
                </a:gridCol>
                <a:gridCol w="1911349">
                  <a:extLst>
                    <a:ext uri="{9D8B030D-6E8A-4147-A177-3AD203B41FA5}">
                      <a16:colId xmlns:a16="http://schemas.microsoft.com/office/drawing/2014/main" val="721923766"/>
                    </a:ext>
                  </a:extLst>
                </a:gridCol>
                <a:gridCol w="1911349">
                  <a:extLst>
                    <a:ext uri="{9D8B030D-6E8A-4147-A177-3AD203B41FA5}">
                      <a16:colId xmlns:a16="http://schemas.microsoft.com/office/drawing/2014/main" val="1910069575"/>
                    </a:ext>
                  </a:extLst>
                </a:gridCol>
                <a:gridCol w="1911349">
                  <a:extLst>
                    <a:ext uri="{9D8B030D-6E8A-4147-A177-3AD203B41FA5}">
                      <a16:colId xmlns:a16="http://schemas.microsoft.com/office/drawing/2014/main" val="2684827665"/>
                    </a:ext>
                  </a:extLst>
                </a:gridCol>
              </a:tblGrid>
              <a:tr h="218634">
                <a:tc>
                  <a:txBody>
                    <a:bodyPr/>
                    <a:lstStyle/>
                    <a:p>
                      <a:pPr marL="0" indent="0">
                        <a:spcBef>
                          <a:spcPts val="0"/>
                        </a:spcBef>
                        <a:buFontTx/>
                        <a:buNone/>
                      </a:pPr>
                      <a:endParaRPr lang="en-US" sz="1200"/>
                    </a:p>
                  </a:txBody>
                  <a:tcPr anchor="b"/>
                </a:tc>
                <a:tc>
                  <a:txBody>
                    <a:bodyPr/>
                    <a:lstStyle/>
                    <a:p>
                      <a:pPr marL="0" indent="0">
                        <a:spcBef>
                          <a:spcPts val="0"/>
                        </a:spcBef>
                        <a:buFontTx/>
                        <a:buNone/>
                      </a:pPr>
                      <a:r>
                        <a:rPr lang="en-US" sz="1200"/>
                        <a:t>Target leads market with differentiated GenAI innovation</a:t>
                      </a:r>
                    </a:p>
                  </a:txBody>
                  <a:tcPr anchor="b"/>
                </a:tc>
                <a:tc>
                  <a:txBody>
                    <a:bodyPr/>
                    <a:lstStyle/>
                    <a:p>
                      <a:pPr marL="0" indent="0">
                        <a:spcBef>
                          <a:spcPts val="0"/>
                        </a:spcBef>
                        <a:buFontTx/>
                        <a:buNone/>
                      </a:pPr>
                      <a:r>
                        <a:rPr lang="en-US" sz="1200"/>
                        <a:t>Target drives strong AI innovation, outcomes in-line w/ competition</a:t>
                      </a:r>
                    </a:p>
                  </a:txBody>
                  <a:tcPr anchor="b"/>
                </a:tc>
                <a:tc>
                  <a:txBody>
                    <a:bodyPr/>
                    <a:lstStyle/>
                    <a:p>
                      <a:pPr marL="0" indent="0">
                        <a:spcBef>
                          <a:spcPts val="0"/>
                        </a:spcBef>
                        <a:buFontTx/>
                        <a:buNone/>
                      </a:pPr>
                      <a:r>
                        <a:rPr lang="en-US" sz="1200"/>
                        <a:t>Competitive AI innovation drives pricing pressure</a:t>
                      </a:r>
                    </a:p>
                  </a:txBody>
                  <a:tcPr anchor="b"/>
                </a:tc>
                <a:tc>
                  <a:txBody>
                    <a:bodyPr/>
                    <a:lstStyle/>
                    <a:p>
                      <a:pPr marL="0" indent="0">
                        <a:spcBef>
                          <a:spcPts val="0"/>
                        </a:spcBef>
                        <a:buFontTx/>
                        <a:buNone/>
                      </a:pPr>
                      <a:r>
                        <a:rPr lang="en-US" sz="1200"/>
                        <a:t>New offerings challenge modest Target’s innovation</a:t>
                      </a:r>
                    </a:p>
                  </a:txBody>
                  <a:tcPr anchor="b"/>
                </a:tc>
                <a:tc>
                  <a:txBody>
                    <a:bodyPr/>
                    <a:lstStyle/>
                    <a:p>
                      <a:pPr marL="0" indent="0">
                        <a:spcBef>
                          <a:spcPts val="0"/>
                        </a:spcBef>
                        <a:buFontTx/>
                        <a:buNone/>
                      </a:pPr>
                      <a:r>
                        <a:rPr lang="en-US" sz="1200"/>
                        <a:t>Target fails to innovate, is surpassed by competition</a:t>
                      </a:r>
                    </a:p>
                  </a:txBody>
                  <a:tcPr anchor="b"/>
                </a:tc>
                <a:extLst>
                  <a:ext uri="{0D108BD9-81ED-4DB2-BD59-A6C34878D82A}">
                    <a16:rowId xmlns:a16="http://schemas.microsoft.com/office/drawing/2014/main" val="1866953778"/>
                  </a:ext>
                </a:extLst>
              </a:tr>
              <a:tr h="0">
                <a:tc>
                  <a:txBody>
                    <a:bodyPr/>
                    <a:lstStyle/>
                    <a:p>
                      <a:pPr marL="0" indent="0">
                        <a:buFontTx/>
                        <a:buNone/>
                      </a:pPr>
                      <a:r>
                        <a:rPr lang="en-US" sz="1100"/>
                        <a:t>Net revenue impact</a:t>
                      </a:r>
                    </a:p>
                  </a:txBody>
                  <a:tcPr/>
                </a:tc>
                <a:tc>
                  <a:txBody>
                    <a:bodyPr/>
                    <a:lstStyle/>
                    <a:p>
                      <a:pPr marL="0" indent="0" algn="ctr">
                        <a:buFontTx/>
                        <a:buNone/>
                      </a:pPr>
                      <a:r>
                        <a:rPr lang="en-US" sz="1200">
                          <a:solidFill>
                            <a:srgbClr val="FFFFFF"/>
                          </a:solidFill>
                        </a:rPr>
                        <a:t>Material increase</a:t>
                      </a:r>
                    </a:p>
                  </a:txBody>
                  <a:tcPr anchor="ctr">
                    <a:solidFill>
                      <a:srgbClr val="507867"/>
                    </a:solidFill>
                  </a:tcPr>
                </a:tc>
                <a:tc>
                  <a:txBody>
                    <a:bodyPr/>
                    <a:lstStyle/>
                    <a:p>
                      <a:pPr marL="0" indent="0" algn="ctr">
                        <a:buFontTx/>
                        <a:buNone/>
                      </a:pPr>
                      <a:r>
                        <a:rPr lang="en-US" sz="1200"/>
                        <a:t>Slight increase</a:t>
                      </a:r>
                    </a:p>
                  </a:txBody>
                  <a:tcPr anchor="ctr">
                    <a:solidFill>
                      <a:schemeClr val="accent5">
                        <a:lumMod val="40000"/>
                        <a:lumOff val="60000"/>
                      </a:schemeClr>
                    </a:solidFill>
                  </a:tcPr>
                </a:tc>
                <a:tc>
                  <a:txBody>
                    <a:bodyPr/>
                    <a:lstStyle/>
                    <a:p>
                      <a:pPr marL="0" indent="0" algn="ctr">
                        <a:buFontTx/>
                        <a:buNone/>
                      </a:pPr>
                      <a:r>
                        <a:rPr lang="en-US" sz="1200"/>
                        <a:t>Steady</a:t>
                      </a:r>
                    </a:p>
                  </a:txBody>
                  <a:tcPr anchor="ctr">
                    <a:solidFill>
                      <a:srgbClr val="D6D6D6"/>
                    </a:solidFill>
                  </a:tcPr>
                </a:tc>
                <a:tc>
                  <a:txBody>
                    <a:bodyPr/>
                    <a:lstStyle/>
                    <a:p>
                      <a:pPr marL="0" indent="0" algn="ctr">
                        <a:buFontTx/>
                        <a:buNone/>
                      </a:pPr>
                      <a:r>
                        <a:rPr lang="en-US" sz="1200"/>
                        <a:t>Modest decline</a:t>
                      </a:r>
                    </a:p>
                  </a:txBody>
                  <a:tcPr anchor="ctr">
                    <a:solidFill>
                      <a:schemeClr val="accent3">
                        <a:lumMod val="40000"/>
                        <a:lumOff val="60000"/>
                      </a:schemeClr>
                    </a:solidFill>
                  </a:tcPr>
                </a:tc>
                <a:tc>
                  <a:txBody>
                    <a:bodyPr/>
                    <a:lstStyle/>
                    <a:p>
                      <a:pPr marL="0" indent="0" algn="ctr">
                        <a:buFontTx/>
                        <a:buNone/>
                      </a:pPr>
                      <a:r>
                        <a:rPr lang="en-US" sz="1200">
                          <a:solidFill>
                            <a:srgbClr val="FFFFFF"/>
                          </a:solidFill>
                        </a:rPr>
                        <a:t>Material decline</a:t>
                      </a:r>
                    </a:p>
                  </a:txBody>
                  <a:tcPr anchor="ctr">
                    <a:solidFill>
                      <a:srgbClr val="990000"/>
                    </a:solidFill>
                  </a:tcPr>
                </a:tc>
                <a:extLst>
                  <a:ext uri="{0D108BD9-81ED-4DB2-BD59-A6C34878D82A}">
                    <a16:rowId xmlns:a16="http://schemas.microsoft.com/office/drawing/2014/main" val="3551497505"/>
                  </a:ext>
                </a:extLst>
              </a:tr>
              <a:tr h="174386">
                <a:tc>
                  <a:txBody>
                    <a:bodyPr/>
                    <a:lstStyle/>
                    <a:p>
                      <a:pPr marL="0" indent="0">
                        <a:buFontTx/>
                        <a:buNone/>
                      </a:pPr>
                      <a:r>
                        <a:rPr lang="en-US" sz="1100"/>
                        <a:t>Likelihood of outcome</a:t>
                      </a:r>
                    </a:p>
                  </a:txBody>
                  <a:tcPr/>
                </a:tc>
                <a:tc>
                  <a:txBody>
                    <a:bodyPr/>
                    <a:lstStyle/>
                    <a:p>
                      <a:pPr marL="0" indent="0" algn="ctr" defTabSz="711200" rtl="0" eaLnBrk="1" fontAlgn="ctr" latinLnBrk="0" hangingPunct="1">
                        <a:spcBef>
                          <a:spcPts val="600"/>
                        </a:spcBef>
                        <a:buSzPct val="180000"/>
                        <a:buFont typeface="Arial" panose="020B0604020202020204" pitchFamily="34" charset="0"/>
                        <a:buNone/>
                      </a:pPr>
                      <a:r>
                        <a:rPr lang="en-US" sz="1200" b="1" baseline="0">
                          <a:solidFill>
                            <a:srgbClr val="000000"/>
                          </a:solidFill>
                        </a:rPr>
                        <a:t>Lower</a:t>
                      </a:r>
                    </a:p>
                  </a:txBody>
                  <a:tcPr>
                    <a:solidFill>
                      <a:srgbClr val="FFFFFF"/>
                    </a:solidFill>
                  </a:tcPr>
                </a:tc>
                <a:tc>
                  <a:txBody>
                    <a:bodyPr/>
                    <a:lstStyle/>
                    <a:p>
                      <a:pPr marL="0" indent="0" algn="ctr" defTabSz="711200" rtl="0" eaLnBrk="1" fontAlgn="ctr" latinLnBrk="0" hangingPunct="1">
                        <a:spcBef>
                          <a:spcPts val="600"/>
                        </a:spcBef>
                        <a:buSzPct val="180000"/>
                        <a:buFont typeface="Arial" panose="020B0604020202020204" pitchFamily="34" charset="0"/>
                        <a:buNone/>
                      </a:pPr>
                      <a:r>
                        <a:rPr lang="en-US" sz="1200" b="1" baseline="0">
                          <a:solidFill>
                            <a:srgbClr val="000000"/>
                          </a:solidFill>
                        </a:rPr>
                        <a:t>Moderate</a:t>
                      </a:r>
                      <a:endParaRPr lang="en-US" sz="1600" b="1" baseline="0">
                        <a:solidFill>
                          <a:srgbClr val="000000"/>
                        </a:solidFill>
                      </a:endParaRPr>
                    </a:p>
                    <a:p>
                      <a:pPr marL="0" marR="0" lvl="0" indent="0" algn="ctr" defTabSz="711200" rtl="0" eaLnBrk="1" fontAlgn="ctr" latinLnBrk="0" hangingPunct="1">
                        <a:lnSpc>
                          <a:spcPct val="100000"/>
                        </a:lnSpc>
                        <a:spcBef>
                          <a:spcPts val="600"/>
                        </a:spcBef>
                        <a:spcAft>
                          <a:spcPts val="0"/>
                        </a:spcAft>
                        <a:buClrTx/>
                        <a:buSzPct val="180000"/>
                        <a:buFont typeface="Arial" panose="020B0604020202020204" pitchFamily="34" charset="0"/>
                        <a:buNone/>
                        <a:tabLst/>
                        <a:defRPr/>
                      </a:pPr>
                      <a:endParaRPr lang="en-US" sz="1050" baseline="0">
                        <a:solidFill>
                          <a:srgbClr val="000000"/>
                        </a:solidFill>
                      </a:endParaRPr>
                    </a:p>
                  </a:txBody>
                  <a:tcPr>
                    <a:solidFill>
                      <a:srgbClr val="FFFFFF"/>
                    </a:solidFill>
                  </a:tcPr>
                </a:tc>
                <a:tc>
                  <a:txBody>
                    <a:bodyPr/>
                    <a:lstStyle/>
                    <a:p>
                      <a:pPr marL="0" indent="0" algn="ctr" defTabSz="711200" rtl="0" eaLnBrk="1" fontAlgn="ctr" latinLnBrk="0" hangingPunct="1">
                        <a:spcBef>
                          <a:spcPts val="600"/>
                        </a:spcBef>
                        <a:buSzPct val="180000"/>
                        <a:buFont typeface="Arial" panose="020B0604020202020204" pitchFamily="34" charset="0"/>
                        <a:buNone/>
                      </a:pPr>
                      <a:r>
                        <a:rPr lang="en-US" sz="1200" b="1" baseline="0">
                          <a:solidFill>
                            <a:srgbClr val="000000"/>
                          </a:solidFill>
                        </a:rPr>
                        <a:t>Higher</a:t>
                      </a:r>
                    </a:p>
                    <a:p>
                      <a:pPr marL="0" marR="0" lvl="0" indent="0" algn="ctr" defTabSz="711200" rtl="0" eaLnBrk="1" fontAlgn="ctr" latinLnBrk="0" hangingPunct="1">
                        <a:lnSpc>
                          <a:spcPct val="100000"/>
                        </a:lnSpc>
                        <a:spcBef>
                          <a:spcPts val="600"/>
                        </a:spcBef>
                        <a:spcAft>
                          <a:spcPts val="0"/>
                        </a:spcAft>
                        <a:buClrTx/>
                        <a:buSzPct val="180000"/>
                        <a:buFont typeface="Arial" panose="020B0604020202020204" pitchFamily="34" charset="0"/>
                        <a:buNone/>
                        <a:tabLst/>
                        <a:defRPr/>
                      </a:pPr>
                      <a:r>
                        <a:rPr lang="en-US" sz="1000" i="1">
                          <a:solidFill>
                            <a:schemeClr val="tx1"/>
                          </a:solidFill>
                        </a:rPr>
                        <a:t>Most likely scenario with a PE firm’s support</a:t>
                      </a:r>
                    </a:p>
                  </a:txBody>
                  <a:tcPr>
                    <a:solidFill>
                      <a:srgbClr val="FFFFFF"/>
                    </a:solidFill>
                  </a:tcPr>
                </a:tc>
                <a:tc>
                  <a:txBody>
                    <a:bodyPr/>
                    <a:lstStyle/>
                    <a:p>
                      <a:pPr marL="0" indent="0" algn="ctr" defTabSz="711200" rtl="0" eaLnBrk="1" fontAlgn="ctr" latinLnBrk="0" hangingPunct="1">
                        <a:spcBef>
                          <a:spcPts val="600"/>
                        </a:spcBef>
                        <a:buSzPct val="180000"/>
                        <a:buFont typeface="Arial" panose="020B0604020202020204" pitchFamily="34" charset="0"/>
                        <a:buNone/>
                      </a:pPr>
                      <a:r>
                        <a:rPr lang="en-US" sz="1200" b="1" baseline="0">
                          <a:solidFill>
                            <a:srgbClr val="000000"/>
                          </a:solidFill>
                        </a:rPr>
                        <a:t>Moderate</a:t>
                      </a:r>
                    </a:p>
                    <a:p>
                      <a:pPr marL="0" marR="0" lvl="0" indent="0" algn="ctr" defTabSz="711200" rtl="0" eaLnBrk="1" fontAlgn="ctr" latinLnBrk="0" hangingPunct="1">
                        <a:lnSpc>
                          <a:spcPct val="100000"/>
                        </a:lnSpc>
                        <a:spcBef>
                          <a:spcPts val="600"/>
                        </a:spcBef>
                        <a:spcAft>
                          <a:spcPts val="0"/>
                        </a:spcAft>
                        <a:buClrTx/>
                        <a:buSzPct val="180000"/>
                        <a:buFont typeface="Arial" panose="020B0604020202020204" pitchFamily="34" charset="0"/>
                        <a:buNone/>
                        <a:tabLst/>
                        <a:defRPr/>
                      </a:pPr>
                      <a:r>
                        <a:rPr lang="en-US" sz="1000" i="1">
                          <a:solidFill>
                            <a:srgbClr val="000000"/>
                          </a:solidFill>
                        </a:rPr>
                        <a:t>Most likely scenario on  current glidepath</a:t>
                      </a:r>
                      <a:endParaRPr lang="en-US" sz="1000" baseline="0">
                        <a:solidFill>
                          <a:srgbClr val="000000"/>
                        </a:solidFill>
                      </a:endParaRPr>
                    </a:p>
                  </a:txBody>
                  <a:tcPr>
                    <a:solidFill>
                      <a:srgbClr val="FFFFFF"/>
                    </a:solidFill>
                  </a:tcPr>
                </a:tc>
                <a:tc>
                  <a:txBody>
                    <a:bodyPr/>
                    <a:lstStyle/>
                    <a:p>
                      <a:pPr marL="0" indent="0" algn="ctr" defTabSz="711200" rtl="0" eaLnBrk="1" fontAlgn="ctr" latinLnBrk="0" hangingPunct="1">
                        <a:spcBef>
                          <a:spcPts val="600"/>
                        </a:spcBef>
                        <a:buSzPct val="180000"/>
                        <a:buFont typeface="Arial" panose="020B0604020202020204" pitchFamily="34" charset="0"/>
                        <a:buNone/>
                      </a:pPr>
                      <a:r>
                        <a:rPr lang="en-US" sz="1200" b="1" baseline="0">
                          <a:solidFill>
                            <a:srgbClr val="000000"/>
                          </a:solidFill>
                        </a:rPr>
                        <a:t>Lower</a:t>
                      </a:r>
                      <a:endParaRPr lang="en-US" sz="1600" b="1" baseline="0">
                        <a:solidFill>
                          <a:srgbClr val="000000"/>
                        </a:solidFill>
                      </a:endParaRPr>
                    </a:p>
                  </a:txBody>
                  <a:tcPr>
                    <a:solidFill>
                      <a:srgbClr val="FFFFFF"/>
                    </a:solidFill>
                  </a:tcPr>
                </a:tc>
                <a:extLst>
                  <a:ext uri="{0D108BD9-81ED-4DB2-BD59-A6C34878D82A}">
                    <a16:rowId xmlns:a16="http://schemas.microsoft.com/office/drawing/2014/main" val="872527727"/>
                  </a:ext>
                </a:extLst>
              </a:tr>
              <a:tr h="707956">
                <a:tc>
                  <a:txBody>
                    <a:bodyPr/>
                    <a:lstStyle/>
                    <a:p>
                      <a:pPr marL="0" indent="0">
                        <a:buFontTx/>
                        <a:buNone/>
                      </a:pPr>
                      <a:r>
                        <a:rPr lang="en-US" sz="1100"/>
                        <a:t>Why this could happen</a:t>
                      </a:r>
                    </a:p>
                  </a:txBody>
                  <a:tcPr/>
                </a:tc>
                <a:tc>
                  <a:txBody>
                    <a:bodyPr/>
                    <a:lstStyle/>
                    <a:p>
                      <a:pPr marL="177800" indent="-177800">
                        <a:lnSpc>
                          <a:spcPct val="100000"/>
                        </a:lnSpc>
                        <a:spcBef>
                          <a:spcPts val="600"/>
                        </a:spcBef>
                        <a:spcAft>
                          <a:spcPts val="0"/>
                        </a:spcAft>
                      </a:pPr>
                      <a:r>
                        <a:rPr lang="en-US" sz="1000">
                          <a:solidFill>
                            <a:srgbClr val="000000"/>
                          </a:solidFill>
                        </a:rPr>
                        <a:t>Target has advantages in building AI solutions, including workflow expertise, data assets, expertise</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1000">
                          <a:solidFill>
                            <a:srgbClr val="000000"/>
                          </a:solidFill>
                        </a:rPr>
                        <a:t>Competitors fail to match Target’s initiatives and performance </a:t>
                      </a:r>
                    </a:p>
                    <a:p>
                      <a:pPr marL="177800" indent="-177800">
                        <a:lnSpc>
                          <a:spcPct val="100000"/>
                        </a:lnSpc>
                        <a:spcBef>
                          <a:spcPts val="600"/>
                        </a:spcBef>
                        <a:spcAft>
                          <a:spcPts val="0"/>
                        </a:spcAft>
                      </a:pPr>
                      <a:r>
                        <a:rPr lang="en-US" sz="1000">
                          <a:solidFill>
                            <a:srgbClr val="000000"/>
                          </a:solidFill>
                        </a:rPr>
                        <a:t>Target’s market is relatively small, reducing attractiveness for potential entrants</a:t>
                      </a:r>
                    </a:p>
                  </a:txBody>
                  <a:tcPr>
                    <a:solidFill>
                      <a:srgbClr val="FFFFFF"/>
                    </a:solidFill>
                  </a:tcPr>
                </a:tc>
                <a:tc>
                  <a:txBody>
                    <a:bodyPr/>
                    <a:lstStyle/>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1000">
                          <a:solidFill>
                            <a:srgbClr val="000000"/>
                          </a:solidFill>
                        </a:rPr>
                        <a:t>Target still has time to innovate on AI and stay ahead of competition, plus advantages such as workflow expertise, integrations, data assets</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1000">
                          <a:solidFill>
                            <a:srgbClr val="000000"/>
                          </a:solidFill>
                        </a:rPr>
                        <a:t>New competitors / offerings limited by niche market and difficulty of switching customers</a:t>
                      </a:r>
                    </a:p>
                    <a:p>
                      <a:pPr marL="177800" indent="-177800">
                        <a:lnSpc>
                          <a:spcPct val="100000"/>
                        </a:lnSpc>
                        <a:spcBef>
                          <a:spcPts val="0"/>
                        </a:spcBef>
                        <a:spcAft>
                          <a:spcPts val="0"/>
                        </a:spcAft>
                      </a:pPr>
                      <a:endParaRPr lang="en-US" sz="1000" i="0">
                        <a:solidFill>
                          <a:srgbClr val="000000"/>
                        </a:solidFill>
                      </a:endParaRPr>
                    </a:p>
                  </a:txBody>
                  <a:tcPr>
                    <a:solidFill>
                      <a:srgbClr val="FFFFFF"/>
                    </a:solidFill>
                  </a:tcPr>
                </a:tc>
                <a:tc>
                  <a:txBody>
                    <a:bodyPr/>
                    <a:lstStyle/>
                    <a:p>
                      <a:pPr marL="177800" indent="-177800">
                        <a:lnSpc>
                          <a:spcPct val="100000"/>
                        </a:lnSpc>
                        <a:spcBef>
                          <a:spcPts val="600"/>
                        </a:spcBef>
                        <a:spcAft>
                          <a:spcPts val="0"/>
                        </a:spcAft>
                      </a:pPr>
                      <a:r>
                        <a:rPr lang="en-US" sz="1000" i="0">
                          <a:solidFill>
                            <a:srgbClr val="000000"/>
                          </a:solidFill>
                        </a:rPr>
                        <a:t>Target will benefit from increased AI investment and focus under new ownership</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1000">
                          <a:solidFill>
                            <a:srgbClr val="000000"/>
                          </a:solidFill>
                        </a:rPr>
                        <a:t>Current and adjacent competitors are already making investments in AI-powered solutions</a:t>
                      </a:r>
                    </a:p>
                  </a:txBody>
                  <a:tcPr>
                    <a:solidFill>
                      <a:srgbClr val="FFFFFF"/>
                    </a:solidFill>
                  </a:tcPr>
                </a:tc>
                <a:tc>
                  <a:txBody>
                    <a:bodyPr/>
                    <a:lstStyle/>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1000">
                          <a:solidFill>
                            <a:srgbClr val="000000"/>
                          </a:solidFill>
                        </a:rPr>
                        <a:t>Target’s modest GenAI investments and supporting talent to-date could result in less innovation</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1000">
                          <a:solidFill>
                            <a:srgbClr val="000000"/>
                          </a:solidFill>
                        </a:rPr>
                        <a:t>Current and adjacent competitors are already making investments in AI-powered products; key features are easily replicated</a:t>
                      </a:r>
                    </a:p>
                  </a:txBody>
                  <a:tcPr>
                    <a:solidFill>
                      <a:srgbClr val="FFFFFF"/>
                    </a:solidFill>
                  </a:tcPr>
                </a:tc>
                <a:tc>
                  <a:txBody>
                    <a:bodyPr/>
                    <a:lstStyle/>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1000">
                          <a:solidFill>
                            <a:srgbClr val="000000"/>
                          </a:solidFill>
                        </a:rPr>
                        <a:t>Target does not generate any meaningful AI products or features</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1000">
                          <a:solidFill>
                            <a:srgbClr val="000000"/>
                          </a:solidFill>
                        </a:rPr>
                        <a:t>AI solutions are advancing rapidly; realization of agentic AI-native offerings as well as those from larger platforms expand into roofing</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1000">
                          <a:solidFill>
                            <a:srgbClr val="000000"/>
                          </a:solidFill>
                        </a:rPr>
                        <a:t>Refactoring Target’s solution for AI is too cumbersome</a:t>
                      </a:r>
                    </a:p>
                  </a:txBody>
                  <a:tcPr>
                    <a:solidFill>
                      <a:srgbClr val="FFFFFF"/>
                    </a:solidFill>
                  </a:tcPr>
                </a:tc>
                <a:extLst>
                  <a:ext uri="{0D108BD9-81ED-4DB2-BD59-A6C34878D82A}">
                    <a16:rowId xmlns:a16="http://schemas.microsoft.com/office/drawing/2014/main" val="2626951039"/>
                  </a:ext>
                </a:extLst>
              </a:tr>
              <a:tr h="577817">
                <a:tc>
                  <a:txBody>
                    <a:bodyPr/>
                    <a:lstStyle/>
                    <a:p>
                      <a:pPr marL="0" indent="0">
                        <a:buFontTx/>
                        <a:buNone/>
                      </a:pPr>
                      <a:r>
                        <a:rPr lang="en-US" sz="1100"/>
                        <a:t>Why it might not happen</a:t>
                      </a:r>
                    </a:p>
                  </a:txBody>
                  <a:tcPr/>
                </a:tc>
                <a:tc>
                  <a:txBody>
                    <a:bodyPr/>
                    <a:lstStyle/>
                    <a:p>
                      <a:pPr marL="177800" marR="0" lvl="0" indent="-177800" algn="l" defTabSz="711200" rtl="0" eaLnBrk="1" fontAlgn="auto" latinLnBrk="0" hangingPunct="1">
                        <a:lnSpc>
                          <a:spcPct val="100000"/>
                        </a:lnSpc>
                        <a:spcBef>
                          <a:spcPts val="600"/>
                        </a:spcBef>
                        <a:spcAft>
                          <a:spcPts val="0"/>
                        </a:spcAft>
                        <a:buClrTx/>
                        <a:buSzTx/>
                        <a:tabLst/>
                        <a:defRPr/>
                      </a:pPr>
                      <a:r>
                        <a:rPr lang="en-US" sz="1000">
                          <a:solidFill>
                            <a:srgbClr val="000000"/>
                          </a:solidFill>
                        </a:rPr>
                        <a:t>Requires meaningful inflection in AI capabilities and product feature functionality from today</a:t>
                      </a:r>
                    </a:p>
                    <a:p>
                      <a:pPr marL="177800" marR="0" lvl="0" indent="-177800" algn="l" defTabSz="711200" rtl="0" eaLnBrk="1" fontAlgn="auto" latinLnBrk="0" hangingPunct="1">
                        <a:lnSpc>
                          <a:spcPct val="100000"/>
                        </a:lnSpc>
                        <a:spcBef>
                          <a:spcPts val="600"/>
                        </a:spcBef>
                        <a:spcAft>
                          <a:spcPts val="0"/>
                        </a:spcAft>
                        <a:buClrTx/>
                        <a:buSzTx/>
                        <a:tabLst/>
                        <a:defRPr/>
                      </a:pPr>
                      <a:r>
                        <a:rPr lang="en-US" sz="1000">
                          <a:solidFill>
                            <a:srgbClr val="000000"/>
                          </a:solidFill>
                        </a:rPr>
                        <a:t>Many current and adjacent competitors already building innovative AI offerings with potential to compete</a:t>
                      </a:r>
                    </a:p>
                  </a:txBody>
                  <a:tcPr>
                    <a:noFill/>
                  </a:tcPr>
                </a:tc>
                <a:tc>
                  <a:txBody>
                    <a:bodyPr/>
                    <a:lstStyle/>
                    <a:p>
                      <a:pPr marL="177800" indent="-177800">
                        <a:spcBef>
                          <a:spcPts val="600"/>
                        </a:spcBef>
                      </a:pPr>
                      <a:r>
                        <a:rPr lang="en-US" sz="1000" i="0">
                          <a:solidFill>
                            <a:srgbClr val="000000"/>
                          </a:solidFill>
                        </a:rPr>
                        <a:t>Offerings from existing / new competitors outpace Target, can be easily adapted for roofing</a:t>
                      </a:r>
                    </a:p>
                    <a:p>
                      <a:pPr marL="177800" indent="-177800">
                        <a:spcBef>
                          <a:spcPts val="600"/>
                        </a:spcBef>
                      </a:pPr>
                      <a:r>
                        <a:rPr lang="en-US" sz="1000" i="0">
                          <a:solidFill>
                            <a:srgbClr val="000000"/>
                          </a:solidFill>
                        </a:rPr>
                        <a:t>Requires Target to invest in AI above current levels  to stay ahead</a:t>
                      </a:r>
                    </a:p>
                    <a:p>
                      <a:pPr marL="177800" indent="-177800">
                        <a:spcBef>
                          <a:spcPts val="600"/>
                        </a:spcBef>
                      </a:pPr>
                      <a:r>
                        <a:rPr lang="en-US" sz="1000" i="0">
                          <a:solidFill>
                            <a:srgbClr val="000000"/>
                          </a:solidFill>
                        </a:rPr>
                        <a:t>Customer adopt AI-driven modules for select modules</a:t>
                      </a:r>
                    </a:p>
                  </a:txBody>
                  <a:tcPr>
                    <a:noFill/>
                  </a:tcPr>
                </a:tc>
                <a:tc>
                  <a:txBody>
                    <a:bodyPr/>
                    <a:lstStyle/>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1000" i="0">
                          <a:solidFill>
                            <a:srgbClr val="000000"/>
                          </a:solidFill>
                        </a:rPr>
                        <a:t>Target has incumbent advantages (e.g., brand, integrations, workflows, data, expertise) that will allow it to stay ahead of competition</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1000" i="0">
                          <a:solidFill>
                            <a:srgbClr val="000000"/>
                          </a:solidFill>
                        </a:rPr>
                        <a:t>Offerings from existing / new competitors outpace Target, can be easily adapted for roofing </a:t>
                      </a:r>
                    </a:p>
                  </a:txBody>
                  <a:tcPr>
                    <a:noFill/>
                  </a:tcPr>
                </a:tc>
                <a:tc>
                  <a:txBody>
                    <a:bodyPr/>
                    <a:lstStyle/>
                    <a:p>
                      <a:pPr marL="177800" indent="-177800">
                        <a:spcBef>
                          <a:spcPts val="600"/>
                        </a:spcBef>
                      </a:pPr>
                      <a:r>
                        <a:rPr lang="en-US" sz="1000">
                          <a:solidFill>
                            <a:srgbClr val="000000"/>
                          </a:solidFill>
                        </a:rPr>
                        <a:t>Even with GenAI modest investments, Target has several advantages (e.g., workflow expertise, platform, switching difficulty) as current market leader </a:t>
                      </a:r>
                    </a:p>
                    <a:p>
                      <a:pPr marL="177800" indent="-177800">
                        <a:spcBef>
                          <a:spcPts val="600"/>
                        </a:spcBef>
                      </a:pPr>
                      <a:r>
                        <a:rPr lang="en-US" sz="1000" i="0">
                          <a:solidFill>
                            <a:srgbClr val="000000"/>
                          </a:solidFill>
                        </a:rPr>
                        <a:t>Adjacent / new competitors have had limited motivation to enter given small market</a:t>
                      </a:r>
                    </a:p>
                  </a:txBody>
                  <a:tcPr>
                    <a:noFill/>
                  </a:tcPr>
                </a:tc>
                <a:tc>
                  <a:txBody>
                    <a:bodyPr/>
                    <a:lstStyle/>
                    <a:p>
                      <a:pPr marL="177800" marR="0" lvl="0" indent="-177800" algn="l" defTabSz="711200" rtl="0" eaLnBrk="1" fontAlgn="auto" latinLnBrk="0" hangingPunct="1">
                        <a:lnSpc>
                          <a:spcPct val="100000"/>
                        </a:lnSpc>
                        <a:spcBef>
                          <a:spcPts val="600"/>
                        </a:spcBef>
                        <a:spcAft>
                          <a:spcPts val="0"/>
                        </a:spcAft>
                        <a:buClrTx/>
                        <a:buSzTx/>
                        <a:tabLst/>
                        <a:defRPr/>
                      </a:pPr>
                      <a:r>
                        <a:rPr lang="en-US" sz="1000">
                          <a:solidFill>
                            <a:srgbClr val="000000"/>
                          </a:solidFill>
                        </a:rPr>
                        <a:t>AI is clearly a priority for Target, and it will be able to incorporate AI functionality into varying solutions</a:t>
                      </a:r>
                    </a:p>
                  </a:txBody>
                  <a:tcPr>
                    <a:noFill/>
                  </a:tcPr>
                </a:tc>
                <a:extLst>
                  <a:ext uri="{0D108BD9-81ED-4DB2-BD59-A6C34878D82A}">
                    <a16:rowId xmlns:a16="http://schemas.microsoft.com/office/drawing/2014/main" val="1712327935"/>
                  </a:ext>
                </a:extLst>
              </a:tr>
            </a:tbl>
          </a:graphicData>
        </a:graphic>
      </p:graphicFrame>
      <p:sp>
        <p:nvSpPr>
          <p:cNvPr id="16" name="btfpNumberBubble903000">
            <a:extLst>
              <a:ext uri="{FF2B5EF4-FFF2-40B4-BE49-F238E27FC236}">
                <a16:creationId xmlns:a16="http://schemas.microsoft.com/office/drawing/2014/main" id="{C1349963-1EE8-0936-A5D7-16D507FE2DCF}"/>
              </a:ext>
            </a:extLst>
          </p:cNvPr>
          <p:cNvSpPr/>
          <p:nvPr/>
        </p:nvSpPr>
        <p:spPr bwMode="gray">
          <a:xfrm>
            <a:off x="2163040" y="922671"/>
            <a:ext cx="274320" cy="274320"/>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400" b="1">
                <a:solidFill>
                  <a:srgbClr val="CC0000"/>
                </a:solidFill>
              </a:rPr>
              <a:t>1</a:t>
            </a:r>
          </a:p>
        </p:txBody>
      </p:sp>
      <p:sp>
        <p:nvSpPr>
          <p:cNvPr id="17" name="btfpNumberBubble903000">
            <a:extLst>
              <a:ext uri="{FF2B5EF4-FFF2-40B4-BE49-F238E27FC236}">
                <a16:creationId xmlns:a16="http://schemas.microsoft.com/office/drawing/2014/main" id="{742F9F42-A272-EAAB-0909-6E7BDF67E9E1}"/>
              </a:ext>
            </a:extLst>
          </p:cNvPr>
          <p:cNvSpPr/>
          <p:nvPr/>
        </p:nvSpPr>
        <p:spPr bwMode="gray">
          <a:xfrm>
            <a:off x="4059008" y="922671"/>
            <a:ext cx="274320" cy="274320"/>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400" b="1">
                <a:solidFill>
                  <a:srgbClr val="CC0000"/>
                </a:solidFill>
              </a:rPr>
              <a:t>2</a:t>
            </a:r>
          </a:p>
        </p:txBody>
      </p:sp>
      <p:sp>
        <p:nvSpPr>
          <p:cNvPr id="18" name="btfpNumberBubble903000">
            <a:extLst>
              <a:ext uri="{FF2B5EF4-FFF2-40B4-BE49-F238E27FC236}">
                <a16:creationId xmlns:a16="http://schemas.microsoft.com/office/drawing/2014/main" id="{206641E3-90FE-3B6A-2EFE-32BF3B5935D5}"/>
              </a:ext>
            </a:extLst>
          </p:cNvPr>
          <p:cNvSpPr/>
          <p:nvPr/>
        </p:nvSpPr>
        <p:spPr bwMode="gray">
          <a:xfrm>
            <a:off x="5954977" y="922671"/>
            <a:ext cx="274320" cy="274320"/>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400" b="1">
                <a:solidFill>
                  <a:srgbClr val="CC0000"/>
                </a:solidFill>
              </a:rPr>
              <a:t>3</a:t>
            </a:r>
          </a:p>
        </p:txBody>
      </p:sp>
      <p:sp>
        <p:nvSpPr>
          <p:cNvPr id="19" name="btfpNumberBubble903000">
            <a:extLst>
              <a:ext uri="{FF2B5EF4-FFF2-40B4-BE49-F238E27FC236}">
                <a16:creationId xmlns:a16="http://schemas.microsoft.com/office/drawing/2014/main" id="{473C9863-4F1B-EBBD-CD86-A4B380520E9C}"/>
              </a:ext>
            </a:extLst>
          </p:cNvPr>
          <p:cNvSpPr/>
          <p:nvPr/>
        </p:nvSpPr>
        <p:spPr bwMode="gray">
          <a:xfrm>
            <a:off x="9784167" y="922671"/>
            <a:ext cx="274320" cy="274320"/>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400" b="1">
                <a:solidFill>
                  <a:srgbClr val="CC0000"/>
                </a:solidFill>
              </a:rPr>
              <a:t>5</a:t>
            </a:r>
          </a:p>
        </p:txBody>
      </p:sp>
      <p:sp>
        <p:nvSpPr>
          <p:cNvPr id="20" name="btfpNumberBubble903000">
            <a:extLst>
              <a:ext uri="{FF2B5EF4-FFF2-40B4-BE49-F238E27FC236}">
                <a16:creationId xmlns:a16="http://schemas.microsoft.com/office/drawing/2014/main" id="{44E51316-9673-1B46-C6E0-0BEA774D6FC5}"/>
              </a:ext>
            </a:extLst>
          </p:cNvPr>
          <p:cNvSpPr/>
          <p:nvPr/>
        </p:nvSpPr>
        <p:spPr bwMode="gray">
          <a:xfrm>
            <a:off x="7894407" y="922671"/>
            <a:ext cx="274320" cy="274320"/>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400" b="1">
                <a:solidFill>
                  <a:srgbClr val="CC0000"/>
                </a:solidFill>
              </a:rPr>
              <a:t>4</a:t>
            </a:r>
          </a:p>
        </p:txBody>
      </p:sp>
      <p:grpSp>
        <p:nvGrpSpPr>
          <p:cNvPr id="3" name="btfpStatusSticker855575">
            <a:extLst>
              <a:ext uri="{FF2B5EF4-FFF2-40B4-BE49-F238E27FC236}">
                <a16:creationId xmlns:a16="http://schemas.microsoft.com/office/drawing/2014/main" id="{520149A7-E2AC-3C7C-6505-BD7E94258196}"/>
              </a:ext>
            </a:extLst>
          </p:cNvPr>
          <p:cNvGrpSpPr/>
          <p:nvPr>
            <p:custDataLst>
              <p:tags r:id="rId4"/>
            </p:custDataLst>
          </p:nvPr>
        </p:nvGrpSpPr>
        <p:grpSpPr>
          <a:xfrm>
            <a:off x="10100356" y="562237"/>
            <a:ext cx="1761444" cy="235611"/>
            <a:chOff x="-1630959" y="876300"/>
            <a:chExt cx="1761444" cy="235611"/>
          </a:xfrm>
        </p:grpSpPr>
        <p:sp>
          <p:nvSpPr>
            <p:cNvPr id="4" name="btfpStatusStickerText855575">
              <a:extLst>
                <a:ext uri="{FF2B5EF4-FFF2-40B4-BE49-F238E27FC236}">
                  <a16:creationId xmlns:a16="http://schemas.microsoft.com/office/drawing/2014/main" id="{74C98B79-C15B-C94F-C9FA-32AFE7DA0AA7}"/>
                </a:ext>
              </a:extLst>
            </p:cNvPr>
            <p:cNvSpPr txBox="1"/>
            <p:nvPr/>
          </p:nvSpPr>
          <p:spPr bwMode="gray">
            <a:xfrm>
              <a:off x="-1630959"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5" name="btfpStatusStickerLine855575">
              <a:extLst>
                <a:ext uri="{FF2B5EF4-FFF2-40B4-BE49-F238E27FC236}">
                  <a16:creationId xmlns:a16="http://schemas.microsoft.com/office/drawing/2014/main" id="{C212AE15-BFEB-ECB8-3C91-26B4984655B4}"/>
                </a:ext>
              </a:extLst>
            </p:cNvPr>
            <p:cNvCxnSpPr>
              <a:cxnSpLocks/>
            </p:cNvCxnSpPr>
            <p:nvPr/>
          </p:nvCxnSpPr>
          <p:spPr bwMode="gray">
            <a:xfrm rot="720000">
              <a:off x="-163095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8" name="btfpNotesBox907007">
            <a:extLst>
              <a:ext uri="{FF2B5EF4-FFF2-40B4-BE49-F238E27FC236}">
                <a16:creationId xmlns:a16="http://schemas.microsoft.com/office/drawing/2014/main" id="{E112D584-B3DA-A080-7B2F-6737E22FEA92}"/>
              </a:ext>
            </a:extLst>
          </p:cNvPr>
          <p:cNvSpPr txBox="1"/>
          <p:nvPr>
            <p:custDataLst>
              <p:tags r:id="rId5"/>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Source: Bain expertise</a:t>
            </a:r>
          </a:p>
        </p:txBody>
      </p:sp>
    </p:spTree>
    <p:custDataLst>
      <p:tags r:id="rId1"/>
    </p:custDataLst>
    <p:extLst>
      <p:ext uri="{BB962C8B-B14F-4D97-AF65-F5344CB8AC3E}">
        <p14:creationId xmlns:p14="http://schemas.microsoft.com/office/powerpoint/2010/main" val="3510205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btfpColumnIndicatorGroup2">
            <a:extLst>
              <a:ext uri="{FF2B5EF4-FFF2-40B4-BE49-F238E27FC236}">
                <a16:creationId xmlns:a16="http://schemas.microsoft.com/office/drawing/2014/main" id="{EFD1BC39-C7F7-D381-4CF7-1FB06485873F}"/>
              </a:ext>
            </a:extLst>
          </p:cNvPr>
          <p:cNvGrpSpPr/>
          <p:nvPr/>
        </p:nvGrpSpPr>
        <p:grpSpPr>
          <a:xfrm>
            <a:off x="0" y="6926580"/>
            <a:ext cx="12192000" cy="137160"/>
            <a:chOff x="0" y="6926580"/>
            <a:chExt cx="12192000" cy="137160"/>
          </a:xfrm>
        </p:grpSpPr>
        <p:sp>
          <p:nvSpPr>
            <p:cNvPr id="52" name="btfpColumnGapBlocker676943">
              <a:extLst>
                <a:ext uri="{FF2B5EF4-FFF2-40B4-BE49-F238E27FC236}">
                  <a16:creationId xmlns:a16="http://schemas.microsoft.com/office/drawing/2014/main" id="{5FF83522-79AD-16CE-17C0-B3902B4E07DE}"/>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50" name="btfpColumnGapBlocker215786">
              <a:extLst>
                <a:ext uri="{FF2B5EF4-FFF2-40B4-BE49-F238E27FC236}">
                  <a16:creationId xmlns:a16="http://schemas.microsoft.com/office/drawing/2014/main" id="{3BC3E79F-81D0-5389-147C-EB260455A1FE}"/>
                </a:ext>
              </a:extLst>
            </p:cNvPr>
            <p:cNvSpPr/>
            <p:nvPr/>
          </p:nvSpPr>
          <p:spPr bwMode="gray">
            <a:xfrm>
              <a:off x="5825728"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48" name="btfpColumnIndicator679098">
              <a:extLst>
                <a:ext uri="{FF2B5EF4-FFF2-40B4-BE49-F238E27FC236}">
                  <a16:creationId xmlns:a16="http://schemas.microsoft.com/office/drawing/2014/main" id="{588D1533-AC2C-9634-443D-F8E8E26F81F1}"/>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2" name="btfpColumnIndicator143457">
              <a:extLst>
                <a:ext uri="{FF2B5EF4-FFF2-40B4-BE49-F238E27FC236}">
                  <a16:creationId xmlns:a16="http://schemas.microsoft.com/office/drawing/2014/main" id="{2AE9FAA6-4F6B-A154-E688-C781B4039B57}"/>
                </a:ext>
              </a:extLst>
            </p:cNvPr>
            <p:cNvCxnSpPr/>
            <p:nvPr/>
          </p:nvCxnSpPr>
          <p:spPr bwMode="gray">
            <a:xfrm flipV="1">
              <a:off x="636627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7" name="btfpColumnGapBlocker228589">
              <a:extLst>
                <a:ext uri="{FF2B5EF4-FFF2-40B4-BE49-F238E27FC236}">
                  <a16:creationId xmlns:a16="http://schemas.microsoft.com/office/drawing/2014/main" id="{76875DDA-8C29-714C-BA95-7A2D9A072325}"/>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5" name="btfpColumnIndicator490640">
              <a:extLst>
                <a:ext uri="{FF2B5EF4-FFF2-40B4-BE49-F238E27FC236}">
                  <a16:creationId xmlns:a16="http://schemas.microsoft.com/office/drawing/2014/main" id="{AA543717-F99B-F905-A22E-50F71A29BA09}"/>
                </a:ext>
              </a:extLst>
            </p:cNvPr>
            <p:cNvCxnSpPr/>
            <p:nvPr/>
          </p:nvCxnSpPr>
          <p:spPr bwMode="gray">
            <a:xfrm flipV="1">
              <a:off x="582572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1" name="btfpColumnIndicator291681">
              <a:extLst>
                <a:ext uri="{FF2B5EF4-FFF2-40B4-BE49-F238E27FC236}">
                  <a16:creationId xmlns:a16="http://schemas.microsoft.com/office/drawing/2014/main" id="{2F019761-C99A-2061-B1BB-D52B68BC8EC2}"/>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53" name="btfpColumnIndicatorGroup1">
            <a:extLst>
              <a:ext uri="{FF2B5EF4-FFF2-40B4-BE49-F238E27FC236}">
                <a16:creationId xmlns:a16="http://schemas.microsoft.com/office/drawing/2014/main" id="{E63D7622-F769-DD30-7828-961B715E107A}"/>
              </a:ext>
            </a:extLst>
          </p:cNvPr>
          <p:cNvGrpSpPr/>
          <p:nvPr/>
        </p:nvGrpSpPr>
        <p:grpSpPr>
          <a:xfrm>
            <a:off x="0" y="-205740"/>
            <a:ext cx="12192000" cy="137160"/>
            <a:chOff x="0" y="-205740"/>
            <a:chExt cx="12192000" cy="137160"/>
          </a:xfrm>
        </p:grpSpPr>
        <p:sp>
          <p:nvSpPr>
            <p:cNvPr id="51" name="btfpColumnGapBlocker268596">
              <a:extLst>
                <a:ext uri="{FF2B5EF4-FFF2-40B4-BE49-F238E27FC236}">
                  <a16:creationId xmlns:a16="http://schemas.microsoft.com/office/drawing/2014/main" id="{63CA5E71-7F3B-4379-085A-E3A679EFDDD6}"/>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49" name="btfpColumnGapBlocker498640">
              <a:extLst>
                <a:ext uri="{FF2B5EF4-FFF2-40B4-BE49-F238E27FC236}">
                  <a16:creationId xmlns:a16="http://schemas.microsoft.com/office/drawing/2014/main" id="{AF132695-2FEB-000E-4D1B-6C9E98D21F63}"/>
                </a:ext>
              </a:extLst>
            </p:cNvPr>
            <p:cNvSpPr/>
            <p:nvPr/>
          </p:nvSpPr>
          <p:spPr bwMode="gray">
            <a:xfrm>
              <a:off x="5825728"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47" name="btfpColumnIndicator814681">
              <a:extLst>
                <a:ext uri="{FF2B5EF4-FFF2-40B4-BE49-F238E27FC236}">
                  <a16:creationId xmlns:a16="http://schemas.microsoft.com/office/drawing/2014/main" id="{4FF9A567-35D5-38F8-F8B2-FE6BA4D87505}"/>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8" name="btfpColumnIndicator887407">
              <a:extLst>
                <a:ext uri="{FF2B5EF4-FFF2-40B4-BE49-F238E27FC236}">
                  <a16:creationId xmlns:a16="http://schemas.microsoft.com/office/drawing/2014/main" id="{A14C7DBC-D4B2-10DA-4FE1-18A7E4231EB0}"/>
                </a:ext>
              </a:extLst>
            </p:cNvPr>
            <p:cNvCxnSpPr/>
            <p:nvPr/>
          </p:nvCxnSpPr>
          <p:spPr bwMode="gray">
            <a:xfrm flipV="1">
              <a:off x="636627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6" name="btfpColumnGapBlocker427553">
              <a:extLst>
                <a:ext uri="{FF2B5EF4-FFF2-40B4-BE49-F238E27FC236}">
                  <a16:creationId xmlns:a16="http://schemas.microsoft.com/office/drawing/2014/main" id="{74E2A811-50C9-5A5D-B37B-CFDE2A91474D}"/>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4" name="btfpColumnIndicator547327">
              <a:extLst>
                <a:ext uri="{FF2B5EF4-FFF2-40B4-BE49-F238E27FC236}">
                  <a16:creationId xmlns:a16="http://schemas.microsoft.com/office/drawing/2014/main" id="{A81A9C76-A4D5-370B-75E9-AE4752E050ED}"/>
                </a:ext>
              </a:extLst>
            </p:cNvPr>
            <p:cNvCxnSpPr/>
            <p:nvPr/>
          </p:nvCxnSpPr>
          <p:spPr bwMode="gray">
            <a:xfrm flipV="1">
              <a:off x="582572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0" name="btfpColumnIndicator276656">
              <a:extLst>
                <a:ext uri="{FF2B5EF4-FFF2-40B4-BE49-F238E27FC236}">
                  <a16:creationId xmlns:a16="http://schemas.microsoft.com/office/drawing/2014/main" id="{CF2871E5-AACB-A5F4-3621-3F0523236B18}"/>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3" name="think-cell data - do not delete" hidden="1">
            <a:extLst>
              <a:ext uri="{FF2B5EF4-FFF2-40B4-BE49-F238E27FC236}">
                <a16:creationId xmlns:a16="http://schemas.microsoft.com/office/drawing/2014/main" id="{40A1EE67-BF3C-BA3B-7C57-111C3AA54B0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7" imgW="410" imgH="409" progId="TCLayout.ActiveDocument.1">
                  <p:embed/>
                </p:oleObj>
              </mc:Choice>
              <mc:Fallback>
                <p:oleObj name="think-cell Slide" r:id="rId17" imgW="410" imgH="409" progId="TCLayout.ActiveDocument.1">
                  <p:embed/>
                  <p:pic>
                    <p:nvPicPr>
                      <p:cNvPr id="13" name="think-cell data - do not delete" hidden="1">
                        <a:extLst>
                          <a:ext uri="{FF2B5EF4-FFF2-40B4-BE49-F238E27FC236}">
                            <a16:creationId xmlns:a16="http://schemas.microsoft.com/office/drawing/2014/main" id="{40A1EE67-BF3C-BA3B-7C57-111C3AA54B0D}"/>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4C023FF-3F9E-1D7E-1BEF-005BA2E9158C}"/>
              </a:ext>
            </a:extLst>
          </p:cNvPr>
          <p:cNvSpPr>
            <a:spLocks noGrp="1"/>
          </p:cNvSpPr>
          <p:nvPr>
            <p:ph type="title"/>
          </p:nvPr>
        </p:nvSpPr>
        <p:spPr/>
        <p:txBody>
          <a:bodyPr vert="horz"/>
          <a:lstStyle/>
          <a:p>
            <a:r>
              <a:rPr lang="en-US" b="1">
                <a:solidFill>
                  <a:srgbClr val="000000"/>
                </a:solidFill>
              </a:rPr>
              <a:t>Drivers | </a:t>
            </a:r>
            <a:r>
              <a:rPr lang="en-US">
                <a:solidFill>
                  <a:srgbClr val="000000"/>
                </a:solidFill>
              </a:rPr>
              <a:t>The nature of differentiation will shift from UI, roofing-specific workflows to agentic AI, natural language, reasoning, and context memory capabilities</a:t>
            </a:r>
          </a:p>
        </p:txBody>
      </p:sp>
      <p:grpSp>
        <p:nvGrpSpPr>
          <p:cNvPr id="25" name="btfpColumnHeaderBox427506">
            <a:extLst>
              <a:ext uri="{FF2B5EF4-FFF2-40B4-BE49-F238E27FC236}">
                <a16:creationId xmlns:a16="http://schemas.microsoft.com/office/drawing/2014/main" id="{D33023DB-4393-F06D-927F-3D3BA40B5181}"/>
              </a:ext>
            </a:extLst>
          </p:cNvPr>
          <p:cNvGrpSpPr/>
          <p:nvPr>
            <p:custDataLst>
              <p:tags r:id="rId3"/>
            </p:custDataLst>
          </p:nvPr>
        </p:nvGrpSpPr>
        <p:grpSpPr>
          <a:xfrm>
            <a:off x="6366272" y="1270000"/>
            <a:ext cx="5495528" cy="318997"/>
            <a:chOff x="6366272" y="1270000"/>
            <a:chExt cx="5495528" cy="318997"/>
          </a:xfrm>
        </p:grpSpPr>
        <p:sp>
          <p:nvSpPr>
            <p:cNvPr id="23" name="btfpColumnHeaderBoxText427506">
              <a:extLst>
                <a:ext uri="{FF2B5EF4-FFF2-40B4-BE49-F238E27FC236}">
                  <a16:creationId xmlns:a16="http://schemas.microsoft.com/office/drawing/2014/main" id="{221B2A19-2A7B-A2B1-42DF-145F740D4BA2}"/>
                </a:ext>
              </a:extLst>
            </p:cNvPr>
            <p:cNvSpPr txBox="1"/>
            <p:nvPr/>
          </p:nvSpPr>
          <p:spPr bwMode="gray">
            <a:xfrm>
              <a:off x="6366272" y="1270000"/>
              <a:ext cx="5495528" cy="318997"/>
            </a:xfrm>
            <a:prstGeom prst="rect">
              <a:avLst/>
            </a:prstGeom>
            <a:noFill/>
          </p:spPr>
          <p:txBody>
            <a:bodyPr vert="horz" wrap="square" lIns="36036" tIns="36036" rIns="36036" bIns="36036" rtlCol="0" anchor="b">
              <a:spAutoFit/>
            </a:bodyPr>
            <a:lstStyle/>
            <a:p>
              <a:pPr marL="0" indent="0">
                <a:spcBef>
                  <a:spcPts val="0"/>
                </a:spcBef>
                <a:buNone/>
              </a:pPr>
              <a:r>
                <a:rPr lang="en-US" sz="1600" b="1">
                  <a:solidFill>
                    <a:srgbClr val="973B74"/>
                  </a:solidFill>
                </a:rPr>
                <a:t>Future drivers of differentiation</a:t>
              </a:r>
            </a:p>
          </p:txBody>
        </p:sp>
        <p:cxnSp>
          <p:nvCxnSpPr>
            <p:cNvPr id="24" name="btfpColumnHeaderBoxLine427506">
              <a:extLst>
                <a:ext uri="{FF2B5EF4-FFF2-40B4-BE49-F238E27FC236}">
                  <a16:creationId xmlns:a16="http://schemas.microsoft.com/office/drawing/2014/main" id="{CDEE9638-F3A4-DF59-C656-0D8EA567759C}"/>
                </a:ext>
              </a:extLst>
            </p:cNvPr>
            <p:cNvCxnSpPr/>
            <p:nvPr/>
          </p:nvCxnSpPr>
          <p:spPr bwMode="gray">
            <a:xfrm>
              <a:off x="6366272" y="1588997"/>
              <a:ext cx="5495528" cy="0"/>
            </a:xfrm>
            <a:prstGeom prst="line">
              <a:avLst/>
            </a:prstGeom>
            <a:ln w="9525" cap="flat">
              <a:solidFill>
                <a:srgbClr val="973B74"/>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28" name="btfpColumnHeaderBox539535">
            <a:extLst>
              <a:ext uri="{FF2B5EF4-FFF2-40B4-BE49-F238E27FC236}">
                <a16:creationId xmlns:a16="http://schemas.microsoft.com/office/drawing/2014/main" id="{B4B70505-AE06-F4AC-13F0-C927B174788C}"/>
              </a:ext>
            </a:extLst>
          </p:cNvPr>
          <p:cNvGrpSpPr/>
          <p:nvPr>
            <p:custDataLst>
              <p:tags r:id="rId4"/>
            </p:custDataLst>
          </p:nvPr>
        </p:nvGrpSpPr>
        <p:grpSpPr>
          <a:xfrm>
            <a:off x="330200" y="1270000"/>
            <a:ext cx="5495528" cy="318997"/>
            <a:chOff x="330200" y="1270000"/>
            <a:chExt cx="5495528" cy="318997"/>
          </a:xfrm>
        </p:grpSpPr>
        <p:sp>
          <p:nvSpPr>
            <p:cNvPr id="26" name="btfpColumnHeaderBoxText539535">
              <a:extLst>
                <a:ext uri="{FF2B5EF4-FFF2-40B4-BE49-F238E27FC236}">
                  <a16:creationId xmlns:a16="http://schemas.microsoft.com/office/drawing/2014/main" id="{B37BC85E-8FE8-D83A-9128-8822843B77E0}"/>
                </a:ext>
              </a:extLst>
            </p:cNvPr>
            <p:cNvSpPr txBox="1"/>
            <p:nvPr/>
          </p:nvSpPr>
          <p:spPr bwMode="gray">
            <a:xfrm>
              <a:off x="330200" y="1270000"/>
              <a:ext cx="5495528" cy="318997"/>
            </a:xfrm>
            <a:prstGeom prst="rect">
              <a:avLst/>
            </a:prstGeom>
            <a:noFill/>
          </p:spPr>
          <p:txBody>
            <a:bodyPr vert="horz" wrap="square" lIns="36036" tIns="36036" rIns="36036" bIns="36036" rtlCol="0" anchor="b">
              <a:spAutoFit/>
            </a:bodyPr>
            <a:lstStyle/>
            <a:p>
              <a:pPr marL="0" indent="0">
                <a:spcBef>
                  <a:spcPts val="0"/>
                </a:spcBef>
                <a:buNone/>
              </a:pPr>
              <a:r>
                <a:rPr lang="en-US" sz="1600" b="1">
                  <a:solidFill>
                    <a:srgbClr val="46647B"/>
                  </a:solidFill>
                </a:rPr>
                <a:t>Drivers of differentiation today</a:t>
              </a:r>
            </a:p>
          </p:txBody>
        </p:sp>
        <p:cxnSp>
          <p:nvCxnSpPr>
            <p:cNvPr id="27" name="btfpColumnHeaderBoxLine539535">
              <a:extLst>
                <a:ext uri="{FF2B5EF4-FFF2-40B4-BE49-F238E27FC236}">
                  <a16:creationId xmlns:a16="http://schemas.microsoft.com/office/drawing/2014/main" id="{7B345F73-5274-0406-F16F-1AD5C94B4534}"/>
                </a:ext>
              </a:extLst>
            </p:cNvPr>
            <p:cNvCxnSpPr/>
            <p:nvPr/>
          </p:nvCxnSpPr>
          <p:spPr bwMode="gray">
            <a:xfrm>
              <a:off x="330200" y="1588997"/>
              <a:ext cx="5495528" cy="0"/>
            </a:xfrm>
            <a:prstGeom prst="line">
              <a:avLst/>
            </a:prstGeom>
            <a:ln w="9525" cap="flat">
              <a:solidFill>
                <a:srgbClr val="46647B"/>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51EB2D8B-4A10-AC17-1DFD-769FBDBD760D}"/>
              </a:ext>
            </a:extLst>
          </p:cNvPr>
          <p:cNvSpPr txBox="1"/>
          <p:nvPr/>
        </p:nvSpPr>
        <p:spPr bwMode="gray">
          <a:xfrm>
            <a:off x="1376237" y="5125133"/>
            <a:ext cx="4366719" cy="872922"/>
          </a:xfrm>
          <a:prstGeom prst="rect">
            <a:avLst/>
          </a:prstGeom>
          <a:noFill/>
        </p:spPr>
        <p:txBody>
          <a:bodyPr wrap="square" lIns="36000" tIns="36000" rIns="36000" bIns="36000" rtlCol="0">
            <a:spAutoFit/>
          </a:bodyPr>
          <a:lstStyle/>
          <a:p>
            <a:pPr marL="0" indent="0">
              <a:spcBef>
                <a:spcPts val="0"/>
              </a:spcBef>
              <a:spcAft>
                <a:spcPts val="600"/>
              </a:spcAft>
              <a:buNone/>
            </a:pPr>
            <a:r>
              <a:rPr lang="en-US" sz="1400" b="1">
                <a:solidFill>
                  <a:srgbClr val="46647B"/>
                </a:solidFill>
              </a:rPr>
              <a:t>Out-of-the-box functionality vs customizability</a:t>
            </a:r>
          </a:p>
          <a:p>
            <a:pPr marL="0" indent="0">
              <a:spcBef>
                <a:spcPts val="0"/>
              </a:spcBef>
              <a:buNone/>
            </a:pPr>
            <a:r>
              <a:rPr lang="en-US" sz="1100"/>
              <a:t>Roofing software platforms differentiate on configurability – some cater to smaller teams needing fast, out-of-the-box workflows, while others focus on customizability and scalability for large operators</a:t>
            </a:r>
          </a:p>
        </p:txBody>
      </p:sp>
      <p:sp>
        <p:nvSpPr>
          <p:cNvPr id="46" name="TextBox 45">
            <a:extLst>
              <a:ext uri="{FF2B5EF4-FFF2-40B4-BE49-F238E27FC236}">
                <a16:creationId xmlns:a16="http://schemas.microsoft.com/office/drawing/2014/main" id="{C827C7EC-3917-D6BE-6B9B-BF4CD4C6C830}"/>
              </a:ext>
            </a:extLst>
          </p:cNvPr>
          <p:cNvSpPr txBox="1"/>
          <p:nvPr/>
        </p:nvSpPr>
        <p:spPr bwMode="gray">
          <a:xfrm>
            <a:off x="7490319" y="5125133"/>
            <a:ext cx="4366719" cy="872922"/>
          </a:xfrm>
          <a:prstGeom prst="rect">
            <a:avLst/>
          </a:prstGeom>
          <a:noFill/>
        </p:spPr>
        <p:txBody>
          <a:bodyPr wrap="square" lIns="36000" tIns="36000" rIns="36000" bIns="36000" rtlCol="0">
            <a:spAutoFit/>
          </a:bodyPr>
          <a:lstStyle/>
          <a:p>
            <a:pPr marL="0" indent="0">
              <a:spcBef>
                <a:spcPts val="0"/>
              </a:spcBef>
              <a:spcAft>
                <a:spcPts val="600"/>
              </a:spcAft>
              <a:buNone/>
            </a:pPr>
            <a:r>
              <a:rPr lang="en-US" sz="1400" b="1">
                <a:solidFill>
                  <a:srgbClr val="973B74"/>
                </a:solidFill>
              </a:rPr>
              <a:t>Context memory and cross-system intelligence</a:t>
            </a:r>
          </a:p>
          <a:p>
            <a:pPr marL="0" indent="0">
              <a:spcBef>
                <a:spcPts val="0"/>
              </a:spcBef>
              <a:buNone/>
            </a:pPr>
            <a:r>
              <a:rPr lang="en-US" sz="1100"/>
              <a:t>Leading platforms will remember prior jobs, customer preferences, and team behavior, using that memory to remove friction, preempt repetitive steps, and seamlessly coordinate with external APIs</a:t>
            </a:r>
          </a:p>
        </p:txBody>
      </p:sp>
      <p:grpSp>
        <p:nvGrpSpPr>
          <p:cNvPr id="147" name="btfpIcon404480">
            <a:extLst>
              <a:ext uri="{FF2B5EF4-FFF2-40B4-BE49-F238E27FC236}">
                <a16:creationId xmlns:a16="http://schemas.microsoft.com/office/drawing/2014/main" id="{D4606AD1-A516-847C-524A-BB8452140B76}"/>
              </a:ext>
            </a:extLst>
          </p:cNvPr>
          <p:cNvGrpSpPr>
            <a:grpSpLocks noChangeAspect="1"/>
          </p:cNvGrpSpPr>
          <p:nvPr>
            <p:custDataLst>
              <p:tags r:id="rId5"/>
            </p:custDataLst>
          </p:nvPr>
        </p:nvGrpSpPr>
        <p:grpSpPr>
          <a:xfrm>
            <a:off x="330200" y="5105454"/>
            <a:ext cx="912278" cy="912278"/>
            <a:chOff x="412973" y="5105454"/>
            <a:chExt cx="912278" cy="912278"/>
          </a:xfrm>
        </p:grpSpPr>
        <p:sp>
          <p:nvSpPr>
            <p:cNvPr id="146" name="btfpIconCircle404480">
              <a:extLst>
                <a:ext uri="{FF2B5EF4-FFF2-40B4-BE49-F238E27FC236}">
                  <a16:creationId xmlns:a16="http://schemas.microsoft.com/office/drawing/2014/main" id="{50FD1084-5DE2-E04E-F0A6-87D534345424}"/>
                </a:ext>
              </a:extLst>
            </p:cNvPr>
            <p:cNvSpPr>
              <a:spLocks/>
            </p:cNvSpPr>
            <p:nvPr/>
          </p:nvSpPr>
          <p:spPr bwMode="gray">
            <a:xfrm>
              <a:off x="412973" y="5105454"/>
              <a:ext cx="912278" cy="91227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145" name="btfpIconLines404480">
              <a:extLst>
                <a:ext uri="{FF2B5EF4-FFF2-40B4-BE49-F238E27FC236}">
                  <a16:creationId xmlns:a16="http://schemas.microsoft.com/office/drawing/2014/main" id="{63FDE4F8-0612-13F5-4B99-9593CE212966}"/>
                </a:ext>
              </a:extLst>
            </p:cNvPr>
            <p:cNvPicPr>
              <a:picLocks/>
            </p:cNvPicPr>
            <p:nvPr/>
          </p:nvPicPr>
          <p:blipFill>
            <a:blip r:embed="rId19"/>
            <a:stretch>
              <a:fillRect/>
            </a:stretch>
          </p:blipFill>
          <p:spPr>
            <a:xfrm>
              <a:off x="412973" y="5105454"/>
              <a:ext cx="912278" cy="912278"/>
            </a:xfrm>
            <a:prstGeom prst="rect">
              <a:avLst/>
            </a:prstGeom>
          </p:spPr>
        </p:pic>
      </p:grpSp>
      <p:grpSp>
        <p:nvGrpSpPr>
          <p:cNvPr id="127" name="btfpIcon264799">
            <a:extLst>
              <a:ext uri="{FF2B5EF4-FFF2-40B4-BE49-F238E27FC236}">
                <a16:creationId xmlns:a16="http://schemas.microsoft.com/office/drawing/2014/main" id="{87F3D0E3-B268-EAA5-5628-65ADA2C4C1D6}"/>
              </a:ext>
            </a:extLst>
          </p:cNvPr>
          <p:cNvGrpSpPr>
            <a:grpSpLocks noChangeAspect="1"/>
          </p:cNvGrpSpPr>
          <p:nvPr>
            <p:custDataLst>
              <p:tags r:id="rId6"/>
            </p:custDataLst>
          </p:nvPr>
        </p:nvGrpSpPr>
        <p:grpSpPr>
          <a:xfrm>
            <a:off x="6392164" y="5105454"/>
            <a:ext cx="912279" cy="912278"/>
            <a:chOff x="6392164" y="5105454"/>
            <a:chExt cx="912279" cy="912278"/>
          </a:xfrm>
        </p:grpSpPr>
        <p:sp>
          <p:nvSpPr>
            <p:cNvPr id="126" name="btfpIconCircle264799">
              <a:extLst>
                <a:ext uri="{FF2B5EF4-FFF2-40B4-BE49-F238E27FC236}">
                  <a16:creationId xmlns:a16="http://schemas.microsoft.com/office/drawing/2014/main" id="{A2AE2DCE-407D-5727-35B6-CB39A2B02FE1}"/>
                </a:ext>
              </a:extLst>
            </p:cNvPr>
            <p:cNvSpPr>
              <a:spLocks/>
            </p:cNvSpPr>
            <p:nvPr/>
          </p:nvSpPr>
          <p:spPr bwMode="gray">
            <a:xfrm>
              <a:off x="6392164" y="5105454"/>
              <a:ext cx="912279" cy="91227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125" name="btfpIconLines264799">
              <a:extLst>
                <a:ext uri="{FF2B5EF4-FFF2-40B4-BE49-F238E27FC236}">
                  <a16:creationId xmlns:a16="http://schemas.microsoft.com/office/drawing/2014/main" id="{D385AFAC-CCC6-7C82-9591-BF741BECCD36}"/>
                </a:ext>
              </a:extLst>
            </p:cNvPr>
            <p:cNvPicPr>
              <a:picLocks/>
            </p:cNvPicPr>
            <p:nvPr/>
          </p:nvPicPr>
          <p:blipFill>
            <a:blip r:embed="rId20"/>
            <a:stretch>
              <a:fillRect/>
            </a:stretch>
          </p:blipFill>
          <p:spPr>
            <a:xfrm>
              <a:off x="6392164" y="5105454"/>
              <a:ext cx="912278" cy="912278"/>
            </a:xfrm>
            <a:prstGeom prst="rect">
              <a:avLst/>
            </a:prstGeom>
          </p:spPr>
        </p:pic>
      </p:grpSp>
      <p:sp>
        <p:nvSpPr>
          <p:cNvPr id="39" name="TextBox 38">
            <a:extLst>
              <a:ext uri="{FF2B5EF4-FFF2-40B4-BE49-F238E27FC236}">
                <a16:creationId xmlns:a16="http://schemas.microsoft.com/office/drawing/2014/main" id="{6F41E4BD-9824-BED7-6557-E402CB59DF1F}"/>
              </a:ext>
            </a:extLst>
          </p:cNvPr>
          <p:cNvSpPr txBox="1"/>
          <p:nvPr/>
        </p:nvSpPr>
        <p:spPr bwMode="gray">
          <a:xfrm>
            <a:off x="1376237" y="4102588"/>
            <a:ext cx="4366719" cy="703645"/>
          </a:xfrm>
          <a:prstGeom prst="rect">
            <a:avLst/>
          </a:prstGeom>
          <a:noFill/>
        </p:spPr>
        <p:txBody>
          <a:bodyPr wrap="square" lIns="36000" tIns="36000" rIns="36000" bIns="36000" rtlCol="0">
            <a:spAutoFit/>
          </a:bodyPr>
          <a:lstStyle/>
          <a:p>
            <a:pPr marL="0" indent="0">
              <a:spcBef>
                <a:spcPts val="0"/>
              </a:spcBef>
              <a:spcAft>
                <a:spcPts val="600"/>
              </a:spcAft>
              <a:buNone/>
            </a:pPr>
            <a:r>
              <a:rPr lang="en-US" sz="1400" b="1">
                <a:solidFill>
                  <a:srgbClr val="46647B"/>
                </a:solidFill>
              </a:rPr>
              <a:t>Integrations with tools in roofing ecosystem</a:t>
            </a:r>
          </a:p>
          <a:p>
            <a:pPr marL="0" indent="0">
              <a:spcBef>
                <a:spcPts val="0"/>
              </a:spcBef>
              <a:buNone/>
            </a:pPr>
            <a:r>
              <a:rPr lang="en-US" sz="1100"/>
              <a:t>High-value integrations are a major differentiator – particularly material supplier, measurement, and accounting integrations</a:t>
            </a:r>
          </a:p>
        </p:txBody>
      </p:sp>
      <p:sp>
        <p:nvSpPr>
          <p:cNvPr id="45" name="TextBox 44">
            <a:extLst>
              <a:ext uri="{FF2B5EF4-FFF2-40B4-BE49-F238E27FC236}">
                <a16:creationId xmlns:a16="http://schemas.microsoft.com/office/drawing/2014/main" id="{98C7C99B-56F2-0D1B-141B-1108B6CBE32C}"/>
              </a:ext>
            </a:extLst>
          </p:cNvPr>
          <p:cNvSpPr txBox="1"/>
          <p:nvPr/>
        </p:nvSpPr>
        <p:spPr bwMode="gray">
          <a:xfrm>
            <a:off x="7490319" y="4017949"/>
            <a:ext cx="4366719" cy="872922"/>
          </a:xfrm>
          <a:prstGeom prst="rect">
            <a:avLst/>
          </a:prstGeom>
          <a:noFill/>
        </p:spPr>
        <p:txBody>
          <a:bodyPr wrap="square" lIns="36000" tIns="36000" rIns="36000" bIns="36000" rtlCol="0">
            <a:spAutoFit/>
          </a:bodyPr>
          <a:lstStyle/>
          <a:p>
            <a:pPr marL="0" indent="0">
              <a:spcBef>
                <a:spcPts val="0"/>
              </a:spcBef>
              <a:spcAft>
                <a:spcPts val="600"/>
              </a:spcAft>
              <a:buNone/>
            </a:pPr>
            <a:r>
              <a:rPr lang="en-US" sz="1400" b="1">
                <a:solidFill>
                  <a:srgbClr val="973B74"/>
                </a:solidFill>
              </a:rPr>
              <a:t>Critical reasoning and analytical capabilities</a:t>
            </a:r>
          </a:p>
          <a:p>
            <a:pPr marL="0" indent="0">
              <a:spcBef>
                <a:spcPts val="0"/>
              </a:spcBef>
              <a:buNone/>
            </a:pPr>
            <a:r>
              <a:rPr lang="en-US" sz="1100"/>
              <a:t>Next-gen platforms will deliver business intelligence by analyzing visual inputs, job and historical data to generate accurate estimates, scoring job profitability, and eventually making strategic decisions</a:t>
            </a:r>
          </a:p>
        </p:txBody>
      </p:sp>
      <p:grpSp>
        <p:nvGrpSpPr>
          <p:cNvPr id="122" name="btfpIcon916520">
            <a:extLst>
              <a:ext uri="{FF2B5EF4-FFF2-40B4-BE49-F238E27FC236}">
                <a16:creationId xmlns:a16="http://schemas.microsoft.com/office/drawing/2014/main" id="{A22A4048-C8F0-1392-0C32-8777BAF921D0}"/>
              </a:ext>
            </a:extLst>
          </p:cNvPr>
          <p:cNvGrpSpPr>
            <a:grpSpLocks noChangeAspect="1"/>
          </p:cNvGrpSpPr>
          <p:nvPr>
            <p:custDataLst>
              <p:tags r:id="rId7"/>
            </p:custDataLst>
          </p:nvPr>
        </p:nvGrpSpPr>
        <p:grpSpPr>
          <a:xfrm>
            <a:off x="6392164" y="3998271"/>
            <a:ext cx="912279" cy="912278"/>
            <a:chOff x="6392164" y="3998271"/>
            <a:chExt cx="912279" cy="912278"/>
          </a:xfrm>
        </p:grpSpPr>
        <p:sp>
          <p:nvSpPr>
            <p:cNvPr id="121" name="btfpIconCircle916520">
              <a:extLst>
                <a:ext uri="{FF2B5EF4-FFF2-40B4-BE49-F238E27FC236}">
                  <a16:creationId xmlns:a16="http://schemas.microsoft.com/office/drawing/2014/main" id="{3BDD37DD-EAEC-D2AF-505C-1A1FF36782D1}"/>
                </a:ext>
              </a:extLst>
            </p:cNvPr>
            <p:cNvSpPr>
              <a:spLocks/>
            </p:cNvSpPr>
            <p:nvPr/>
          </p:nvSpPr>
          <p:spPr bwMode="gray">
            <a:xfrm>
              <a:off x="6392164" y="3998271"/>
              <a:ext cx="912279" cy="91227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120" name="btfpIconLines916520">
              <a:extLst>
                <a:ext uri="{FF2B5EF4-FFF2-40B4-BE49-F238E27FC236}">
                  <a16:creationId xmlns:a16="http://schemas.microsoft.com/office/drawing/2014/main" id="{AFD7F6DE-3189-5E32-22B6-8463FEAFE82A}"/>
                </a:ext>
              </a:extLst>
            </p:cNvPr>
            <p:cNvPicPr>
              <a:picLocks/>
            </p:cNvPicPr>
            <p:nvPr/>
          </p:nvPicPr>
          <p:blipFill>
            <a:blip r:embed="rId21"/>
            <a:stretch>
              <a:fillRect/>
            </a:stretch>
          </p:blipFill>
          <p:spPr>
            <a:xfrm>
              <a:off x="6392164" y="3998271"/>
              <a:ext cx="912278" cy="912278"/>
            </a:xfrm>
            <a:prstGeom prst="rect">
              <a:avLst/>
            </a:prstGeom>
          </p:spPr>
        </p:pic>
      </p:grpSp>
      <p:grpSp>
        <p:nvGrpSpPr>
          <p:cNvPr id="142" name="btfpIcon187582">
            <a:extLst>
              <a:ext uri="{FF2B5EF4-FFF2-40B4-BE49-F238E27FC236}">
                <a16:creationId xmlns:a16="http://schemas.microsoft.com/office/drawing/2014/main" id="{8B43F4EE-09AE-5699-6944-1910E8E1F142}"/>
              </a:ext>
            </a:extLst>
          </p:cNvPr>
          <p:cNvGrpSpPr>
            <a:grpSpLocks noChangeAspect="1"/>
          </p:cNvGrpSpPr>
          <p:nvPr>
            <p:custDataLst>
              <p:tags r:id="rId8"/>
            </p:custDataLst>
          </p:nvPr>
        </p:nvGrpSpPr>
        <p:grpSpPr>
          <a:xfrm>
            <a:off x="330200" y="3998271"/>
            <a:ext cx="912278" cy="912278"/>
            <a:chOff x="412973" y="3998271"/>
            <a:chExt cx="912278" cy="912278"/>
          </a:xfrm>
        </p:grpSpPr>
        <p:sp>
          <p:nvSpPr>
            <p:cNvPr id="141" name="btfpIconCircle187582">
              <a:extLst>
                <a:ext uri="{FF2B5EF4-FFF2-40B4-BE49-F238E27FC236}">
                  <a16:creationId xmlns:a16="http://schemas.microsoft.com/office/drawing/2014/main" id="{39745B70-CE7E-924D-FE97-1B8751ED6A8D}"/>
                </a:ext>
              </a:extLst>
            </p:cNvPr>
            <p:cNvSpPr>
              <a:spLocks/>
            </p:cNvSpPr>
            <p:nvPr/>
          </p:nvSpPr>
          <p:spPr bwMode="gray">
            <a:xfrm>
              <a:off x="412973" y="3998271"/>
              <a:ext cx="912278" cy="91227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140" name="btfpIconLines187582">
              <a:extLst>
                <a:ext uri="{FF2B5EF4-FFF2-40B4-BE49-F238E27FC236}">
                  <a16:creationId xmlns:a16="http://schemas.microsoft.com/office/drawing/2014/main" id="{D429528B-09D8-396C-00F4-F687EDFCFF7F}"/>
                </a:ext>
              </a:extLst>
            </p:cNvPr>
            <p:cNvPicPr>
              <a:picLocks/>
            </p:cNvPicPr>
            <p:nvPr/>
          </p:nvPicPr>
          <p:blipFill>
            <a:blip r:embed="rId22"/>
            <a:stretch>
              <a:fillRect/>
            </a:stretch>
          </p:blipFill>
          <p:spPr>
            <a:xfrm>
              <a:off x="412973" y="3998271"/>
              <a:ext cx="912278" cy="912278"/>
            </a:xfrm>
            <a:prstGeom prst="rect">
              <a:avLst/>
            </a:prstGeom>
          </p:spPr>
        </p:pic>
      </p:grpSp>
      <p:sp>
        <p:nvSpPr>
          <p:cNvPr id="33" name="TextBox 32">
            <a:extLst>
              <a:ext uri="{FF2B5EF4-FFF2-40B4-BE49-F238E27FC236}">
                <a16:creationId xmlns:a16="http://schemas.microsoft.com/office/drawing/2014/main" id="{67A2CACF-8325-67AC-BFF6-87B5CCAFA625}"/>
              </a:ext>
            </a:extLst>
          </p:cNvPr>
          <p:cNvSpPr txBox="1"/>
          <p:nvPr/>
        </p:nvSpPr>
        <p:spPr bwMode="gray">
          <a:xfrm>
            <a:off x="1376237" y="1888220"/>
            <a:ext cx="4366719" cy="703645"/>
          </a:xfrm>
          <a:prstGeom prst="rect">
            <a:avLst/>
          </a:prstGeom>
          <a:noFill/>
        </p:spPr>
        <p:txBody>
          <a:bodyPr wrap="square" lIns="36000" tIns="36000" rIns="36000" bIns="36000" rtlCol="0">
            <a:spAutoFit/>
          </a:bodyPr>
          <a:lstStyle/>
          <a:p>
            <a:pPr marL="0" indent="0">
              <a:spcBef>
                <a:spcPts val="0"/>
              </a:spcBef>
              <a:spcAft>
                <a:spcPts val="600"/>
              </a:spcAft>
              <a:buNone/>
            </a:pPr>
            <a:r>
              <a:rPr lang="en-US" sz="1400" b="1">
                <a:solidFill>
                  <a:srgbClr val="46647B"/>
                </a:solidFill>
              </a:rPr>
              <a:t>Purpose-built roofing workflows</a:t>
            </a:r>
          </a:p>
          <a:p>
            <a:pPr marL="0" indent="0">
              <a:spcBef>
                <a:spcPts val="0"/>
              </a:spcBef>
              <a:buNone/>
            </a:pPr>
            <a:r>
              <a:rPr lang="en-US" sz="1100"/>
              <a:t>Software solutions stand out by being tailored specifically for roofing, especially insurance-heavy and residential workflows</a:t>
            </a:r>
          </a:p>
        </p:txBody>
      </p:sp>
      <p:sp>
        <p:nvSpPr>
          <p:cNvPr id="43" name="TextBox 42">
            <a:extLst>
              <a:ext uri="{FF2B5EF4-FFF2-40B4-BE49-F238E27FC236}">
                <a16:creationId xmlns:a16="http://schemas.microsoft.com/office/drawing/2014/main" id="{2E060B1A-6F6B-3F09-FA50-5E480C7277C7}"/>
              </a:ext>
            </a:extLst>
          </p:cNvPr>
          <p:cNvSpPr txBox="1"/>
          <p:nvPr/>
        </p:nvSpPr>
        <p:spPr bwMode="gray">
          <a:xfrm>
            <a:off x="7490319" y="1803581"/>
            <a:ext cx="4366719" cy="872922"/>
          </a:xfrm>
          <a:prstGeom prst="rect">
            <a:avLst/>
          </a:prstGeom>
          <a:noFill/>
        </p:spPr>
        <p:txBody>
          <a:bodyPr wrap="square" lIns="36000" tIns="36000" rIns="36000" bIns="36000" rtlCol="0">
            <a:spAutoFit/>
          </a:bodyPr>
          <a:lstStyle/>
          <a:p>
            <a:pPr marL="0" indent="0">
              <a:spcBef>
                <a:spcPts val="0"/>
              </a:spcBef>
              <a:spcAft>
                <a:spcPts val="600"/>
              </a:spcAft>
              <a:buNone/>
            </a:pPr>
            <a:r>
              <a:rPr lang="en-US" sz="1400" b="1">
                <a:solidFill>
                  <a:srgbClr val="973B74"/>
                </a:solidFill>
              </a:rPr>
              <a:t>Agentic AI and autonomous workflows</a:t>
            </a:r>
          </a:p>
          <a:p>
            <a:pPr marL="0" indent="0">
              <a:spcBef>
                <a:spcPts val="0"/>
              </a:spcBef>
              <a:buNone/>
            </a:pPr>
            <a:r>
              <a:rPr lang="en-US" sz="1100"/>
              <a:t>Next-gen platforms will differentiate by embedding process-aware AI agents that proactively complete tasks, harnessing memory and prior interactions to remove repetitive process steps</a:t>
            </a:r>
          </a:p>
        </p:txBody>
      </p:sp>
      <p:grpSp>
        <p:nvGrpSpPr>
          <p:cNvPr id="132" name="btfpIcon663497">
            <a:extLst>
              <a:ext uri="{FF2B5EF4-FFF2-40B4-BE49-F238E27FC236}">
                <a16:creationId xmlns:a16="http://schemas.microsoft.com/office/drawing/2014/main" id="{3522E942-BD45-0C08-7301-7AECA800CFEB}"/>
              </a:ext>
            </a:extLst>
          </p:cNvPr>
          <p:cNvGrpSpPr>
            <a:grpSpLocks noChangeAspect="1"/>
          </p:cNvGrpSpPr>
          <p:nvPr>
            <p:custDataLst>
              <p:tags r:id="rId9"/>
            </p:custDataLst>
          </p:nvPr>
        </p:nvGrpSpPr>
        <p:grpSpPr>
          <a:xfrm>
            <a:off x="330200" y="1783903"/>
            <a:ext cx="912278" cy="912278"/>
            <a:chOff x="412973" y="1783903"/>
            <a:chExt cx="912278" cy="912278"/>
          </a:xfrm>
        </p:grpSpPr>
        <p:sp>
          <p:nvSpPr>
            <p:cNvPr id="131" name="btfpIconCircle663497">
              <a:extLst>
                <a:ext uri="{FF2B5EF4-FFF2-40B4-BE49-F238E27FC236}">
                  <a16:creationId xmlns:a16="http://schemas.microsoft.com/office/drawing/2014/main" id="{1E6C3F8E-B7BA-C9F8-9360-151CD4F6D5B7}"/>
                </a:ext>
              </a:extLst>
            </p:cNvPr>
            <p:cNvSpPr>
              <a:spLocks/>
            </p:cNvSpPr>
            <p:nvPr/>
          </p:nvSpPr>
          <p:spPr bwMode="gray">
            <a:xfrm>
              <a:off x="412973" y="1783903"/>
              <a:ext cx="912278" cy="91227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130" name="btfpIconLines663497">
              <a:extLst>
                <a:ext uri="{FF2B5EF4-FFF2-40B4-BE49-F238E27FC236}">
                  <a16:creationId xmlns:a16="http://schemas.microsoft.com/office/drawing/2014/main" id="{FBE78F57-A55D-B7E0-D9B0-729A7F373F63}"/>
                </a:ext>
              </a:extLst>
            </p:cNvPr>
            <p:cNvPicPr>
              <a:picLocks/>
            </p:cNvPicPr>
            <p:nvPr/>
          </p:nvPicPr>
          <p:blipFill>
            <a:blip r:embed="rId23"/>
            <a:stretch>
              <a:fillRect/>
            </a:stretch>
          </p:blipFill>
          <p:spPr>
            <a:xfrm>
              <a:off x="412973" y="1783903"/>
              <a:ext cx="912278" cy="912278"/>
            </a:xfrm>
            <a:prstGeom prst="rect">
              <a:avLst/>
            </a:prstGeom>
          </p:spPr>
        </p:pic>
      </p:grpSp>
      <p:grpSp>
        <p:nvGrpSpPr>
          <p:cNvPr id="112" name="btfpIcon285390">
            <a:extLst>
              <a:ext uri="{FF2B5EF4-FFF2-40B4-BE49-F238E27FC236}">
                <a16:creationId xmlns:a16="http://schemas.microsoft.com/office/drawing/2014/main" id="{53485D8A-9B08-1F72-FB49-9BEEC5EF1A93}"/>
              </a:ext>
            </a:extLst>
          </p:cNvPr>
          <p:cNvGrpSpPr>
            <a:grpSpLocks noChangeAspect="1"/>
          </p:cNvGrpSpPr>
          <p:nvPr>
            <p:custDataLst>
              <p:tags r:id="rId10"/>
            </p:custDataLst>
          </p:nvPr>
        </p:nvGrpSpPr>
        <p:grpSpPr>
          <a:xfrm>
            <a:off x="6392164" y="1783904"/>
            <a:ext cx="912279" cy="912278"/>
            <a:chOff x="6392164" y="1783904"/>
            <a:chExt cx="912279" cy="912278"/>
          </a:xfrm>
        </p:grpSpPr>
        <p:sp>
          <p:nvSpPr>
            <p:cNvPr id="111" name="btfpIconCircle285390">
              <a:extLst>
                <a:ext uri="{FF2B5EF4-FFF2-40B4-BE49-F238E27FC236}">
                  <a16:creationId xmlns:a16="http://schemas.microsoft.com/office/drawing/2014/main" id="{110BBD92-797E-ACAF-FC99-9278C9277E5F}"/>
                </a:ext>
              </a:extLst>
            </p:cNvPr>
            <p:cNvSpPr>
              <a:spLocks/>
            </p:cNvSpPr>
            <p:nvPr/>
          </p:nvSpPr>
          <p:spPr bwMode="gray">
            <a:xfrm>
              <a:off x="6392164" y="1783904"/>
              <a:ext cx="912279" cy="91227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110" name="btfpIconLines285390">
              <a:extLst>
                <a:ext uri="{FF2B5EF4-FFF2-40B4-BE49-F238E27FC236}">
                  <a16:creationId xmlns:a16="http://schemas.microsoft.com/office/drawing/2014/main" id="{DDD3335E-E8E0-9465-A3E7-A539593A927C}"/>
                </a:ext>
              </a:extLst>
            </p:cNvPr>
            <p:cNvPicPr>
              <a:picLocks/>
            </p:cNvPicPr>
            <p:nvPr/>
          </p:nvPicPr>
          <p:blipFill>
            <a:blip r:embed="rId24"/>
            <a:stretch>
              <a:fillRect/>
            </a:stretch>
          </p:blipFill>
          <p:spPr>
            <a:xfrm>
              <a:off x="6392164" y="1783904"/>
              <a:ext cx="912278" cy="912278"/>
            </a:xfrm>
            <a:prstGeom prst="rect">
              <a:avLst/>
            </a:prstGeom>
          </p:spPr>
        </p:pic>
      </p:grpSp>
      <p:sp>
        <p:nvSpPr>
          <p:cNvPr id="40" name="TextBox 39">
            <a:extLst>
              <a:ext uri="{FF2B5EF4-FFF2-40B4-BE49-F238E27FC236}">
                <a16:creationId xmlns:a16="http://schemas.microsoft.com/office/drawing/2014/main" id="{E1559B3A-8872-E938-EB68-33386DB73F53}"/>
              </a:ext>
            </a:extLst>
          </p:cNvPr>
          <p:cNvSpPr txBox="1"/>
          <p:nvPr/>
        </p:nvSpPr>
        <p:spPr bwMode="gray">
          <a:xfrm>
            <a:off x="1376237" y="2995404"/>
            <a:ext cx="4366719" cy="703645"/>
          </a:xfrm>
          <a:prstGeom prst="rect">
            <a:avLst/>
          </a:prstGeom>
          <a:noFill/>
        </p:spPr>
        <p:txBody>
          <a:bodyPr wrap="square" lIns="36000" tIns="36000" rIns="36000" bIns="36000" rtlCol="0">
            <a:spAutoFit/>
          </a:bodyPr>
          <a:lstStyle/>
          <a:p>
            <a:pPr marL="0" indent="0">
              <a:spcBef>
                <a:spcPts val="0"/>
              </a:spcBef>
              <a:spcAft>
                <a:spcPts val="600"/>
              </a:spcAft>
              <a:buNone/>
            </a:pPr>
            <a:r>
              <a:rPr lang="en-US" sz="1400" b="1">
                <a:solidFill>
                  <a:srgbClr val="46647B"/>
                </a:solidFill>
              </a:rPr>
              <a:t>Ease of use and intuitive interface</a:t>
            </a:r>
          </a:p>
          <a:p>
            <a:pPr marL="0" indent="0">
              <a:spcBef>
                <a:spcPts val="0"/>
              </a:spcBef>
              <a:buNone/>
            </a:pPr>
            <a:r>
              <a:rPr lang="en-US" sz="1100"/>
              <a:t>Software that’s easy to use for both office and field staff consistently outperforms clunkier and more complex systems</a:t>
            </a:r>
          </a:p>
        </p:txBody>
      </p:sp>
      <p:sp>
        <p:nvSpPr>
          <p:cNvPr id="44" name="TextBox 43">
            <a:extLst>
              <a:ext uri="{FF2B5EF4-FFF2-40B4-BE49-F238E27FC236}">
                <a16:creationId xmlns:a16="http://schemas.microsoft.com/office/drawing/2014/main" id="{AF7B52A4-141B-5111-2B68-34DAD88149B5}"/>
              </a:ext>
            </a:extLst>
          </p:cNvPr>
          <p:cNvSpPr txBox="1"/>
          <p:nvPr/>
        </p:nvSpPr>
        <p:spPr bwMode="gray">
          <a:xfrm>
            <a:off x="7490319" y="2995404"/>
            <a:ext cx="4366719" cy="703645"/>
          </a:xfrm>
          <a:prstGeom prst="rect">
            <a:avLst/>
          </a:prstGeom>
          <a:noFill/>
        </p:spPr>
        <p:txBody>
          <a:bodyPr wrap="square" lIns="36000" tIns="36000" rIns="36000" bIns="36000" rtlCol="0">
            <a:spAutoFit/>
          </a:bodyPr>
          <a:lstStyle/>
          <a:p>
            <a:pPr marL="0" indent="0">
              <a:spcBef>
                <a:spcPts val="0"/>
              </a:spcBef>
              <a:spcAft>
                <a:spcPts val="600"/>
              </a:spcAft>
              <a:buNone/>
            </a:pPr>
            <a:r>
              <a:rPr lang="en-US" sz="1400" b="1">
                <a:solidFill>
                  <a:srgbClr val="973B74"/>
                </a:solidFill>
              </a:rPr>
              <a:t>Natural language interfaces for field ops</a:t>
            </a:r>
          </a:p>
          <a:p>
            <a:pPr marL="0" indent="0">
              <a:spcBef>
                <a:spcPts val="0"/>
              </a:spcBef>
              <a:buNone/>
            </a:pPr>
            <a:r>
              <a:rPr lang="en-US" sz="1100"/>
              <a:t>Mobile and desktop interfaces that allow people to use text or voice to query, update, and manage jobs conversationally</a:t>
            </a:r>
          </a:p>
        </p:txBody>
      </p:sp>
      <p:grpSp>
        <p:nvGrpSpPr>
          <p:cNvPr id="117" name="btfpIcon825212">
            <a:extLst>
              <a:ext uri="{FF2B5EF4-FFF2-40B4-BE49-F238E27FC236}">
                <a16:creationId xmlns:a16="http://schemas.microsoft.com/office/drawing/2014/main" id="{49BCC28E-7377-9627-EF42-AFC5F5634893}"/>
              </a:ext>
            </a:extLst>
          </p:cNvPr>
          <p:cNvGrpSpPr>
            <a:grpSpLocks noChangeAspect="1"/>
          </p:cNvGrpSpPr>
          <p:nvPr>
            <p:custDataLst>
              <p:tags r:id="rId11"/>
            </p:custDataLst>
          </p:nvPr>
        </p:nvGrpSpPr>
        <p:grpSpPr>
          <a:xfrm>
            <a:off x="6392164" y="2891088"/>
            <a:ext cx="912279" cy="912278"/>
            <a:chOff x="6392164" y="2891088"/>
            <a:chExt cx="912279" cy="912278"/>
          </a:xfrm>
        </p:grpSpPr>
        <p:sp>
          <p:nvSpPr>
            <p:cNvPr id="116" name="btfpIconCircle825212">
              <a:extLst>
                <a:ext uri="{FF2B5EF4-FFF2-40B4-BE49-F238E27FC236}">
                  <a16:creationId xmlns:a16="http://schemas.microsoft.com/office/drawing/2014/main" id="{B6F869AE-4A76-D333-2ECA-37EF7AAE4EA9}"/>
                </a:ext>
              </a:extLst>
            </p:cNvPr>
            <p:cNvSpPr>
              <a:spLocks/>
            </p:cNvSpPr>
            <p:nvPr/>
          </p:nvSpPr>
          <p:spPr bwMode="gray">
            <a:xfrm>
              <a:off x="6392164" y="2891088"/>
              <a:ext cx="912279" cy="91227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115" name="btfpIconLines825212">
              <a:extLst>
                <a:ext uri="{FF2B5EF4-FFF2-40B4-BE49-F238E27FC236}">
                  <a16:creationId xmlns:a16="http://schemas.microsoft.com/office/drawing/2014/main" id="{175C9D74-0013-3A48-F0E9-B9D0DBEFD2ED}"/>
                </a:ext>
              </a:extLst>
            </p:cNvPr>
            <p:cNvPicPr>
              <a:picLocks/>
            </p:cNvPicPr>
            <p:nvPr/>
          </p:nvPicPr>
          <p:blipFill>
            <a:blip r:embed="rId25"/>
            <a:stretch>
              <a:fillRect/>
            </a:stretch>
          </p:blipFill>
          <p:spPr>
            <a:xfrm>
              <a:off x="6392164" y="2891088"/>
              <a:ext cx="912278" cy="912278"/>
            </a:xfrm>
            <a:prstGeom prst="rect">
              <a:avLst/>
            </a:prstGeom>
          </p:spPr>
        </p:pic>
      </p:grpSp>
      <p:grpSp>
        <p:nvGrpSpPr>
          <p:cNvPr id="137" name="btfpIcon177730">
            <a:extLst>
              <a:ext uri="{FF2B5EF4-FFF2-40B4-BE49-F238E27FC236}">
                <a16:creationId xmlns:a16="http://schemas.microsoft.com/office/drawing/2014/main" id="{366CA8E2-1AC6-E764-C8BA-BEEAB945AB3B}"/>
              </a:ext>
            </a:extLst>
          </p:cNvPr>
          <p:cNvGrpSpPr>
            <a:grpSpLocks noChangeAspect="1"/>
          </p:cNvGrpSpPr>
          <p:nvPr>
            <p:custDataLst>
              <p:tags r:id="rId12"/>
            </p:custDataLst>
          </p:nvPr>
        </p:nvGrpSpPr>
        <p:grpSpPr>
          <a:xfrm>
            <a:off x="330200" y="2891088"/>
            <a:ext cx="912278" cy="912278"/>
            <a:chOff x="412973" y="2891088"/>
            <a:chExt cx="912278" cy="912278"/>
          </a:xfrm>
        </p:grpSpPr>
        <p:sp>
          <p:nvSpPr>
            <p:cNvPr id="136" name="btfpIconCircle177730">
              <a:extLst>
                <a:ext uri="{FF2B5EF4-FFF2-40B4-BE49-F238E27FC236}">
                  <a16:creationId xmlns:a16="http://schemas.microsoft.com/office/drawing/2014/main" id="{19E5C2DA-701F-9CBB-4996-35E7A4F0BEBD}"/>
                </a:ext>
              </a:extLst>
            </p:cNvPr>
            <p:cNvSpPr>
              <a:spLocks/>
            </p:cNvSpPr>
            <p:nvPr/>
          </p:nvSpPr>
          <p:spPr bwMode="gray">
            <a:xfrm>
              <a:off x="412973" y="2891088"/>
              <a:ext cx="912278" cy="91227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135" name="btfpIconLines177730">
              <a:extLst>
                <a:ext uri="{FF2B5EF4-FFF2-40B4-BE49-F238E27FC236}">
                  <a16:creationId xmlns:a16="http://schemas.microsoft.com/office/drawing/2014/main" id="{9DACEE6F-126B-E2D2-81F0-D3C67E912C92}"/>
                </a:ext>
              </a:extLst>
            </p:cNvPr>
            <p:cNvPicPr>
              <a:picLocks/>
            </p:cNvPicPr>
            <p:nvPr/>
          </p:nvPicPr>
          <p:blipFill>
            <a:blip r:embed="rId26"/>
            <a:stretch>
              <a:fillRect/>
            </a:stretch>
          </p:blipFill>
          <p:spPr>
            <a:xfrm>
              <a:off x="412973" y="2891088"/>
              <a:ext cx="912278" cy="912278"/>
            </a:xfrm>
            <a:prstGeom prst="rect">
              <a:avLst/>
            </a:prstGeom>
          </p:spPr>
        </p:pic>
      </p:grpSp>
      <p:grpSp>
        <p:nvGrpSpPr>
          <p:cNvPr id="4" name="btfpStatusSticker202161">
            <a:extLst>
              <a:ext uri="{FF2B5EF4-FFF2-40B4-BE49-F238E27FC236}">
                <a16:creationId xmlns:a16="http://schemas.microsoft.com/office/drawing/2014/main" id="{9838F39D-0A59-9575-2433-88B5385A25C1}"/>
              </a:ext>
            </a:extLst>
          </p:cNvPr>
          <p:cNvGrpSpPr/>
          <p:nvPr>
            <p:custDataLst>
              <p:tags r:id="rId13"/>
            </p:custDataLst>
          </p:nvPr>
        </p:nvGrpSpPr>
        <p:grpSpPr>
          <a:xfrm>
            <a:off x="10066452" y="955344"/>
            <a:ext cx="1761444" cy="235611"/>
            <a:chOff x="-4287648" y="876300"/>
            <a:chExt cx="1761444" cy="235611"/>
          </a:xfrm>
        </p:grpSpPr>
        <p:sp>
          <p:nvSpPr>
            <p:cNvPr id="10" name="btfpStatusStickerText202161">
              <a:extLst>
                <a:ext uri="{FF2B5EF4-FFF2-40B4-BE49-F238E27FC236}">
                  <a16:creationId xmlns:a16="http://schemas.microsoft.com/office/drawing/2014/main" id="{7891D443-F476-4466-D06E-7097232CB2A7}"/>
                </a:ext>
              </a:extLst>
            </p:cNvPr>
            <p:cNvSpPr txBox="1"/>
            <p:nvPr/>
          </p:nvSpPr>
          <p:spPr bwMode="gray">
            <a:xfrm>
              <a:off x="-4287648"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11" name="btfpStatusStickerLine202161">
              <a:extLst>
                <a:ext uri="{FF2B5EF4-FFF2-40B4-BE49-F238E27FC236}">
                  <a16:creationId xmlns:a16="http://schemas.microsoft.com/office/drawing/2014/main" id="{ED46F048-B470-C1B0-309A-F6068F719C4A}"/>
                </a:ext>
              </a:extLst>
            </p:cNvPr>
            <p:cNvCxnSpPr>
              <a:cxnSpLocks/>
            </p:cNvCxnSpPr>
            <p:nvPr/>
          </p:nvCxnSpPr>
          <p:spPr bwMode="gray">
            <a:xfrm rot="720000">
              <a:off x="-4287648"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32" name="btfpNotesBox907007">
            <a:extLst>
              <a:ext uri="{FF2B5EF4-FFF2-40B4-BE49-F238E27FC236}">
                <a16:creationId xmlns:a16="http://schemas.microsoft.com/office/drawing/2014/main" id="{93BFE9B7-D65D-4A73-CC32-68F8AB1AF17C}"/>
              </a:ext>
            </a:extLst>
          </p:cNvPr>
          <p:cNvSpPr txBox="1"/>
          <p:nvPr>
            <p:custDataLst>
              <p:tags r:id="rId14"/>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Source: Bain expertise</a:t>
            </a:r>
          </a:p>
        </p:txBody>
      </p:sp>
    </p:spTree>
    <p:custDataLst>
      <p:tags r:id="rId1"/>
    </p:custDataLst>
    <p:extLst>
      <p:ext uri="{BB962C8B-B14F-4D97-AF65-F5344CB8AC3E}">
        <p14:creationId xmlns:p14="http://schemas.microsoft.com/office/powerpoint/2010/main" val="2928403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btfpColumnIndicatorGroup2">
            <a:extLst>
              <a:ext uri="{FF2B5EF4-FFF2-40B4-BE49-F238E27FC236}">
                <a16:creationId xmlns:a16="http://schemas.microsoft.com/office/drawing/2014/main" id="{8610EF97-4EDF-67A8-46E5-D4EF694CF653}"/>
              </a:ext>
            </a:extLst>
          </p:cNvPr>
          <p:cNvGrpSpPr/>
          <p:nvPr/>
        </p:nvGrpSpPr>
        <p:grpSpPr>
          <a:xfrm>
            <a:off x="0" y="6926580"/>
            <a:ext cx="12192000" cy="137160"/>
            <a:chOff x="0" y="6926580"/>
            <a:chExt cx="12192000" cy="137160"/>
          </a:xfrm>
        </p:grpSpPr>
        <p:sp>
          <p:nvSpPr>
            <p:cNvPr id="17" name="btfpColumnGapBlocker716340">
              <a:extLst>
                <a:ext uri="{FF2B5EF4-FFF2-40B4-BE49-F238E27FC236}">
                  <a16:creationId xmlns:a16="http://schemas.microsoft.com/office/drawing/2014/main" id="{6646689C-47A4-4BCA-75CF-FEC5E8D69FC5}"/>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5" name="btfpColumnGapBlocker728857">
              <a:extLst>
                <a:ext uri="{FF2B5EF4-FFF2-40B4-BE49-F238E27FC236}">
                  <a16:creationId xmlns:a16="http://schemas.microsoft.com/office/drawing/2014/main" id="{7DD761B5-F26D-2643-85EE-954B5B0F18A5}"/>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2" name="btfpColumnIndicator341323">
              <a:extLst>
                <a:ext uri="{FF2B5EF4-FFF2-40B4-BE49-F238E27FC236}">
                  <a16:creationId xmlns:a16="http://schemas.microsoft.com/office/drawing/2014/main" id="{FE2C4A92-E310-4B7C-C8C2-C5EC16B8F9D3}"/>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 name="btfpColumnIndicator126766">
              <a:extLst>
                <a:ext uri="{FF2B5EF4-FFF2-40B4-BE49-F238E27FC236}">
                  <a16:creationId xmlns:a16="http://schemas.microsoft.com/office/drawing/2014/main" id="{0016BE51-BC9D-94FC-5BB9-21BEF6E955D6}"/>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8" name="btfpColumnIndicatorGroup1">
            <a:extLst>
              <a:ext uri="{FF2B5EF4-FFF2-40B4-BE49-F238E27FC236}">
                <a16:creationId xmlns:a16="http://schemas.microsoft.com/office/drawing/2014/main" id="{5CBDB1BF-EABB-1A05-8B7B-95065CC739E8}"/>
              </a:ext>
            </a:extLst>
          </p:cNvPr>
          <p:cNvGrpSpPr/>
          <p:nvPr/>
        </p:nvGrpSpPr>
        <p:grpSpPr>
          <a:xfrm>
            <a:off x="0" y="-205740"/>
            <a:ext cx="12192000" cy="137160"/>
            <a:chOff x="0" y="-205740"/>
            <a:chExt cx="12192000" cy="137160"/>
          </a:xfrm>
        </p:grpSpPr>
        <p:sp>
          <p:nvSpPr>
            <p:cNvPr id="16" name="btfpColumnGapBlocker577484">
              <a:extLst>
                <a:ext uri="{FF2B5EF4-FFF2-40B4-BE49-F238E27FC236}">
                  <a16:creationId xmlns:a16="http://schemas.microsoft.com/office/drawing/2014/main" id="{CD081AD3-97A6-BE47-0EA8-ED9BBF70C1A2}"/>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4" name="btfpColumnGapBlocker737708">
              <a:extLst>
                <a:ext uri="{FF2B5EF4-FFF2-40B4-BE49-F238E27FC236}">
                  <a16:creationId xmlns:a16="http://schemas.microsoft.com/office/drawing/2014/main" id="{7E07FF14-9ADB-DC3A-D14C-3EBD7D394CEC}"/>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1" name="btfpColumnIndicator627981">
              <a:extLst>
                <a:ext uri="{FF2B5EF4-FFF2-40B4-BE49-F238E27FC236}">
                  <a16:creationId xmlns:a16="http://schemas.microsoft.com/office/drawing/2014/main" id="{CE94D0B7-122E-98B9-C094-6A69997F1ED9}"/>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 name="btfpColumnIndicator317822">
              <a:extLst>
                <a:ext uri="{FF2B5EF4-FFF2-40B4-BE49-F238E27FC236}">
                  <a16:creationId xmlns:a16="http://schemas.microsoft.com/office/drawing/2014/main" id="{2C7D908F-A4BF-8BE3-269F-B83C547F2FFF}"/>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3" name="think-cell data - do not delete" hidden="1">
            <a:extLst>
              <a:ext uri="{FF2B5EF4-FFF2-40B4-BE49-F238E27FC236}">
                <a16:creationId xmlns:a16="http://schemas.microsoft.com/office/drawing/2014/main" id="{40A1EE67-BF3C-BA3B-7C57-111C3AA54B0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10" imgH="409" progId="TCLayout.ActiveDocument.1">
                  <p:embed/>
                </p:oleObj>
              </mc:Choice>
              <mc:Fallback>
                <p:oleObj name="think-cell Slide" r:id="rId8" imgW="410" imgH="409" progId="TCLayout.ActiveDocument.1">
                  <p:embed/>
                  <p:pic>
                    <p:nvPicPr>
                      <p:cNvPr id="13" name="think-cell data - do not delete" hidden="1">
                        <a:extLst>
                          <a:ext uri="{FF2B5EF4-FFF2-40B4-BE49-F238E27FC236}">
                            <a16:creationId xmlns:a16="http://schemas.microsoft.com/office/drawing/2014/main" id="{40A1EE67-BF3C-BA3B-7C57-111C3AA54B0D}"/>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4C023FF-3F9E-1D7E-1BEF-005BA2E9158C}"/>
              </a:ext>
            </a:extLst>
          </p:cNvPr>
          <p:cNvSpPr>
            <a:spLocks noGrp="1"/>
          </p:cNvSpPr>
          <p:nvPr>
            <p:ph type="title"/>
          </p:nvPr>
        </p:nvSpPr>
        <p:spPr/>
        <p:txBody>
          <a:bodyPr vert="horz"/>
          <a:lstStyle/>
          <a:p>
            <a:r>
              <a:rPr lang="en-GB" b="1"/>
              <a:t>Switching barriers | </a:t>
            </a:r>
            <a:r>
              <a:rPr lang="en-US">
                <a:solidFill>
                  <a:srgbClr val="000000"/>
                </a:solidFill>
              </a:rPr>
              <a:t>AI will ease switching barriers, especially if competitors use it to recreate workflows and assist with data migration and team onboarding</a:t>
            </a:r>
          </a:p>
        </p:txBody>
      </p:sp>
      <p:graphicFrame>
        <p:nvGraphicFramePr>
          <p:cNvPr id="3" name="btfpTable468212">
            <a:extLst>
              <a:ext uri="{FF2B5EF4-FFF2-40B4-BE49-F238E27FC236}">
                <a16:creationId xmlns:a16="http://schemas.microsoft.com/office/drawing/2014/main" id="{B06C8EF1-EDF8-CF73-BA63-F9532D6F21D0}"/>
              </a:ext>
            </a:extLst>
          </p:cNvPr>
          <p:cNvGraphicFramePr>
            <a:graphicFrameLocks noGrp="1"/>
          </p:cNvGraphicFramePr>
          <p:nvPr>
            <p:custDataLst>
              <p:tags r:id="rId3"/>
            </p:custDataLst>
          </p:nvPr>
        </p:nvGraphicFramePr>
        <p:xfrm>
          <a:off x="330199" y="1270000"/>
          <a:ext cx="11531599" cy="5059680"/>
        </p:xfrm>
        <a:graphic>
          <a:graphicData uri="http://schemas.openxmlformats.org/drawingml/2006/table">
            <a:tbl>
              <a:tblPr firstRow="1" firstCol="1">
                <a:tableStyleId>{9D7B26C5-4107-4FEC-AEDC-1716B250A1EF}</a:tableStyleId>
              </a:tblPr>
              <a:tblGrid>
                <a:gridCol w="3093444">
                  <a:extLst>
                    <a:ext uri="{9D8B030D-6E8A-4147-A177-3AD203B41FA5}">
                      <a16:colId xmlns:a16="http://schemas.microsoft.com/office/drawing/2014/main" val="3889530364"/>
                    </a:ext>
                  </a:extLst>
                </a:gridCol>
                <a:gridCol w="1422712">
                  <a:extLst>
                    <a:ext uri="{9D8B030D-6E8A-4147-A177-3AD203B41FA5}">
                      <a16:colId xmlns:a16="http://schemas.microsoft.com/office/drawing/2014/main" val="2506361504"/>
                    </a:ext>
                  </a:extLst>
                </a:gridCol>
                <a:gridCol w="1422712">
                  <a:extLst>
                    <a:ext uri="{9D8B030D-6E8A-4147-A177-3AD203B41FA5}">
                      <a16:colId xmlns:a16="http://schemas.microsoft.com/office/drawing/2014/main" val="1535679266"/>
                    </a:ext>
                  </a:extLst>
                </a:gridCol>
                <a:gridCol w="5592731">
                  <a:extLst>
                    <a:ext uri="{9D8B030D-6E8A-4147-A177-3AD203B41FA5}">
                      <a16:colId xmlns:a16="http://schemas.microsoft.com/office/drawing/2014/main" val="2287781092"/>
                    </a:ext>
                  </a:extLst>
                </a:gridCol>
              </a:tblGrid>
              <a:tr h="0">
                <a:tc>
                  <a:txBody>
                    <a:bodyPr/>
                    <a:lstStyle/>
                    <a:p>
                      <a:pPr marL="0" indent="0">
                        <a:spcBef>
                          <a:spcPts val="0"/>
                        </a:spcBef>
                        <a:buFontTx/>
                        <a:buNone/>
                      </a:pPr>
                      <a:r>
                        <a:rPr lang="en-US" sz="1400"/>
                        <a:t>Stickiness driver</a:t>
                      </a:r>
                    </a:p>
                  </a:txBody>
                  <a:tcPr anchor="b"/>
                </a:tc>
                <a:tc>
                  <a:txBody>
                    <a:bodyPr/>
                    <a:lstStyle/>
                    <a:p>
                      <a:pPr marL="0" indent="0" algn="ctr">
                        <a:spcBef>
                          <a:spcPts val="0"/>
                        </a:spcBef>
                        <a:buFontTx/>
                        <a:buNone/>
                      </a:pPr>
                      <a:r>
                        <a:rPr lang="en-US" sz="1400"/>
                        <a:t>Significance</a:t>
                      </a:r>
                    </a:p>
                  </a:txBody>
                  <a:tcPr anchor="b"/>
                </a:tc>
                <a:tc>
                  <a:txBody>
                    <a:bodyPr/>
                    <a:lstStyle/>
                    <a:p>
                      <a:pPr marL="0" indent="0" algn="ctr">
                        <a:spcBef>
                          <a:spcPts val="0"/>
                        </a:spcBef>
                        <a:buFontTx/>
                        <a:buNone/>
                      </a:pPr>
                      <a:r>
                        <a:rPr lang="en-US" sz="1400"/>
                        <a:t>AI impact</a:t>
                      </a:r>
                    </a:p>
                  </a:txBody>
                  <a:tcPr anchor="b"/>
                </a:tc>
                <a:tc>
                  <a:txBody>
                    <a:bodyPr/>
                    <a:lstStyle/>
                    <a:p>
                      <a:pPr marL="0" indent="0">
                        <a:spcBef>
                          <a:spcPts val="0"/>
                        </a:spcBef>
                        <a:buFontTx/>
                        <a:buNone/>
                      </a:pPr>
                      <a:r>
                        <a:rPr lang="en-US" sz="1400"/>
                        <a:t>Rationale</a:t>
                      </a:r>
                    </a:p>
                  </a:txBody>
                  <a:tcPr anchor="b"/>
                </a:tc>
                <a:extLst>
                  <a:ext uri="{0D108BD9-81ED-4DB2-BD59-A6C34878D82A}">
                    <a16:rowId xmlns:a16="http://schemas.microsoft.com/office/drawing/2014/main" val="843434829"/>
                  </a:ext>
                </a:extLst>
              </a:tr>
              <a:tr h="0">
                <a:tc>
                  <a:txBody>
                    <a:bodyPr/>
                    <a:lstStyle/>
                    <a:p>
                      <a:pPr marL="0" indent="0" algn="l" fontAlgn="b">
                        <a:buNone/>
                      </a:pPr>
                      <a:r>
                        <a:rPr lang="en-US" sz="1200" b="1" i="0" u="none" strike="noStrike">
                          <a:solidFill>
                            <a:srgbClr val="000000"/>
                          </a:solidFill>
                          <a:effectLst/>
                          <a:latin typeface="+mn-lt"/>
                        </a:rPr>
                        <a:t>Deep integration with daily operations </a:t>
                      </a:r>
                      <a:r>
                        <a:rPr lang="en-US" sz="1200" b="0" i="0" u="none" strike="noStrike">
                          <a:solidFill>
                            <a:srgbClr val="000000"/>
                          </a:solidFill>
                          <a:effectLst/>
                          <a:latin typeface="+mn-lt"/>
                        </a:rPr>
                        <a:t>and workflows, disruption is seen as risky</a:t>
                      </a:r>
                    </a:p>
                  </a:txBody>
                  <a:tcPr marL="45720" marR="45720"/>
                </a:tc>
                <a:tc>
                  <a:txBody>
                    <a:bodyPr/>
                    <a:lstStyle/>
                    <a:p>
                      <a:pPr marL="0" indent="0" algn="ctr" defTabSz="711200" rtl="0" eaLnBrk="1" fontAlgn="ctr" latinLnBrk="0" hangingPunct="1">
                        <a:spcBef>
                          <a:spcPts val="1200"/>
                        </a:spcBef>
                        <a:buSzPct val="180000"/>
                        <a:buFont typeface="Arial" panose="020B0604020202020204" pitchFamily="34" charset="0"/>
                        <a:buBlip>
                          <a:blip r:embed="rId10"/>
                        </a:buBlip>
                      </a:pPr>
                      <a:r>
                        <a:rPr lang="en-US" sz="1800" b="0" i="0" u="none" strike="noStrike" baseline="0">
                          <a:solidFill>
                            <a:srgbClr val="000000"/>
                          </a:solidFill>
                          <a:effectLst/>
                          <a:latin typeface="+mn-lt"/>
                        </a:rPr>
                        <a:t> </a:t>
                      </a:r>
                    </a:p>
                  </a:txBody>
                  <a:tcPr marL="45720" marR="45720" anchor="ctr"/>
                </a:tc>
                <a:tc>
                  <a:txBody>
                    <a:bodyPr/>
                    <a:lstStyle/>
                    <a:p>
                      <a:pPr marL="0" indent="0" algn="ctr" defTabSz="711200" rtl="0" eaLnBrk="1" fontAlgn="ctr" latinLnBrk="0" hangingPunct="1">
                        <a:spcBef>
                          <a:spcPts val="1200"/>
                        </a:spcBef>
                        <a:buSzPct val="180000"/>
                        <a:buFont typeface="Arial" panose="020B0604020202020204" pitchFamily="34" charset="0"/>
                        <a:buBlip>
                          <a:blip r:embed="rId11"/>
                        </a:buBlip>
                      </a:pPr>
                      <a:r>
                        <a:rPr lang="en-US" sz="1800" b="0" i="0" u="none" strike="noStrike" baseline="0">
                          <a:solidFill>
                            <a:srgbClr val="000000"/>
                          </a:solidFill>
                          <a:effectLst/>
                          <a:latin typeface="+mn-lt"/>
                        </a:rPr>
                        <a:t> </a:t>
                      </a:r>
                    </a:p>
                  </a:txBody>
                  <a:tcPr marL="45720" marR="45720" anchor="ctr"/>
                </a:tc>
                <a:tc>
                  <a:txBody>
                    <a:bodyPr/>
                    <a:lstStyle/>
                    <a:p>
                      <a:pPr marL="177800" indent="-177800" algn="l" fontAlgn="b">
                        <a:spcBef>
                          <a:spcPts val="600"/>
                        </a:spcBef>
                      </a:pPr>
                      <a:r>
                        <a:rPr lang="en-US" sz="1200" b="0" i="0" u="none" strike="noStrike">
                          <a:solidFill>
                            <a:srgbClr val="000000"/>
                          </a:solidFill>
                          <a:effectLst/>
                          <a:latin typeface="+mn-lt"/>
                        </a:rPr>
                        <a:t>AI agents </a:t>
                      </a:r>
                      <a:r>
                        <a:rPr lang="en-US" sz="1200" b="1" i="0" u="none" strike="noStrike">
                          <a:solidFill>
                            <a:srgbClr val="000000"/>
                          </a:solidFill>
                          <a:effectLst/>
                          <a:latin typeface="+mn-lt"/>
                        </a:rPr>
                        <a:t>can be trained to recreate familiar workflows</a:t>
                      </a:r>
                      <a:r>
                        <a:rPr lang="en-US" sz="1200" b="0" i="0" u="none" strike="noStrike">
                          <a:solidFill>
                            <a:srgbClr val="000000"/>
                          </a:solidFill>
                          <a:effectLst/>
                          <a:latin typeface="+mn-lt"/>
                        </a:rPr>
                        <a:t>, pre-fill data, and mirror standard operation procedure to reduce disruption and maintain productivity from Day 1​</a:t>
                      </a:r>
                    </a:p>
                  </a:txBody>
                  <a:tcPr marL="45720" marR="45720"/>
                </a:tc>
                <a:extLst>
                  <a:ext uri="{0D108BD9-81ED-4DB2-BD59-A6C34878D82A}">
                    <a16:rowId xmlns:a16="http://schemas.microsoft.com/office/drawing/2014/main" val="2545434772"/>
                  </a:ext>
                </a:extLst>
              </a:tr>
              <a:tr h="0">
                <a:tc>
                  <a:txBody>
                    <a:bodyPr/>
                    <a:lstStyle/>
                    <a:p>
                      <a:pPr marL="0" indent="0" algn="l" fontAlgn="b">
                        <a:buNone/>
                      </a:pPr>
                      <a:r>
                        <a:rPr lang="en-US" sz="1200" b="1" i="0" u="none" strike="noStrike">
                          <a:solidFill>
                            <a:srgbClr val="000000"/>
                          </a:solidFill>
                          <a:effectLst/>
                          <a:latin typeface="+mn-lt"/>
                        </a:rPr>
                        <a:t>Data migration </a:t>
                      </a:r>
                      <a:r>
                        <a:rPr lang="en-US" sz="1200" b="0" i="0" u="none" strike="noStrike">
                          <a:solidFill>
                            <a:srgbClr val="000000"/>
                          </a:solidFill>
                          <a:effectLst/>
                          <a:latin typeface="+mn-lt"/>
                        </a:rPr>
                        <a:t>is complex and time- consuming (leads, job history, documents and photos are not easily portable)</a:t>
                      </a:r>
                      <a:endParaRPr lang="en-US" sz="1200" b="1" i="0" u="none" strike="noStrike">
                        <a:solidFill>
                          <a:srgbClr val="000000"/>
                        </a:solidFill>
                        <a:effectLst/>
                        <a:latin typeface="+mn-lt"/>
                      </a:endParaRPr>
                    </a:p>
                  </a:txBody>
                  <a:tcPr marL="45720" marR="45720"/>
                </a:tc>
                <a:tc>
                  <a:txBody>
                    <a:bodyPr/>
                    <a:lstStyle/>
                    <a:p>
                      <a:pPr marL="0" indent="0" algn="ctr" defTabSz="711200" rtl="0" eaLnBrk="1" fontAlgn="ctr" latinLnBrk="0" hangingPunct="1">
                        <a:spcBef>
                          <a:spcPts val="1200"/>
                        </a:spcBef>
                        <a:buSzPct val="180000"/>
                        <a:buFont typeface="Arial" panose="020B0604020202020204" pitchFamily="34" charset="0"/>
                        <a:buBlip>
                          <a:blip r:embed="rId10"/>
                        </a:buBlip>
                      </a:pPr>
                      <a:r>
                        <a:rPr lang="en-US" sz="1800" b="0" i="0" u="none" strike="noStrike" baseline="0">
                          <a:solidFill>
                            <a:srgbClr val="000000"/>
                          </a:solidFill>
                          <a:effectLst/>
                          <a:latin typeface="+mn-lt"/>
                        </a:rPr>
                        <a:t> </a:t>
                      </a:r>
                    </a:p>
                  </a:txBody>
                  <a:tcPr marL="45720" marR="45720" anchor="ctr"/>
                </a:tc>
                <a:tc>
                  <a:txBody>
                    <a:bodyPr/>
                    <a:lstStyle/>
                    <a:p>
                      <a:pPr marL="0" indent="0" algn="ctr" defTabSz="711200" rtl="0" eaLnBrk="1" fontAlgn="ctr" latinLnBrk="0" hangingPunct="1">
                        <a:spcBef>
                          <a:spcPts val="1200"/>
                        </a:spcBef>
                        <a:buSzPct val="180000"/>
                        <a:buFont typeface="Arial" panose="020B0604020202020204" pitchFamily="34" charset="0"/>
                        <a:buBlip>
                          <a:blip r:embed="rId11"/>
                        </a:buBlip>
                      </a:pPr>
                      <a:r>
                        <a:rPr lang="en-US" sz="1800" b="0" i="0" u="none" strike="noStrike" baseline="0">
                          <a:solidFill>
                            <a:srgbClr val="000000"/>
                          </a:solidFill>
                          <a:effectLst/>
                          <a:latin typeface="+mn-lt"/>
                        </a:rPr>
                        <a:t> </a:t>
                      </a:r>
                    </a:p>
                  </a:txBody>
                  <a:tcPr marL="45720" marR="45720" anchor="ctr"/>
                </a:tc>
                <a:tc>
                  <a:txBody>
                    <a:bodyPr/>
                    <a:lstStyle/>
                    <a:p>
                      <a:pPr marL="177800" indent="-177800" algn="l" fontAlgn="b">
                        <a:spcBef>
                          <a:spcPts val="600"/>
                        </a:spcBef>
                      </a:pPr>
                      <a:r>
                        <a:rPr lang="en-US" sz="1200" b="0" i="0" u="none" strike="noStrike">
                          <a:solidFill>
                            <a:srgbClr val="000000"/>
                          </a:solidFill>
                          <a:effectLst/>
                          <a:latin typeface="+mn-lt"/>
                        </a:rPr>
                        <a:t>AI </a:t>
                      </a:r>
                      <a:r>
                        <a:rPr lang="en-US" sz="1200" b="1" i="0" u="none" strike="noStrike">
                          <a:solidFill>
                            <a:srgbClr val="000000"/>
                          </a:solidFill>
                          <a:effectLst/>
                          <a:latin typeface="+mn-lt"/>
                        </a:rPr>
                        <a:t>can assist with data capture, auto-map fields, clean unstructured data</a:t>
                      </a:r>
                      <a:r>
                        <a:rPr lang="en-US" sz="1200" b="0" i="0" u="none" strike="noStrike">
                          <a:solidFill>
                            <a:srgbClr val="000000"/>
                          </a:solidFill>
                          <a:effectLst/>
                          <a:latin typeface="+mn-lt"/>
                        </a:rPr>
                        <a:t>, and intelligently categorize historical documents and photos, turning an 8-week data migration into a 2-3 week one</a:t>
                      </a:r>
                    </a:p>
                  </a:txBody>
                  <a:tcPr marL="45720" marR="45720"/>
                </a:tc>
                <a:extLst>
                  <a:ext uri="{0D108BD9-81ED-4DB2-BD59-A6C34878D82A}">
                    <a16:rowId xmlns:a16="http://schemas.microsoft.com/office/drawing/2014/main" val="282659539"/>
                  </a:ext>
                </a:extLst>
              </a:tr>
              <a:tr h="0">
                <a:tc>
                  <a:txBody>
                    <a:bodyPr/>
                    <a:lstStyle/>
                    <a:p>
                      <a:pPr marL="0" indent="0" algn="l" fontAlgn="b">
                        <a:buNone/>
                      </a:pPr>
                      <a:r>
                        <a:rPr lang="en-US" sz="1200" b="1" i="0" u="none" strike="noStrike">
                          <a:solidFill>
                            <a:srgbClr val="000000"/>
                          </a:solidFill>
                          <a:effectLst/>
                          <a:latin typeface="+mn-lt"/>
                        </a:rPr>
                        <a:t>Too cumbersome to train the team </a:t>
                      </a:r>
                      <a:r>
                        <a:rPr lang="en-US" sz="1200" b="0" i="0" u="none" strike="noStrike">
                          <a:solidFill>
                            <a:srgbClr val="000000"/>
                          </a:solidFill>
                          <a:effectLst/>
                          <a:latin typeface="+mn-lt"/>
                        </a:rPr>
                        <a:t>to use a new software platform</a:t>
                      </a:r>
                    </a:p>
                  </a:txBody>
                  <a:tcPr marL="45720" marR="45720"/>
                </a:tc>
                <a:tc>
                  <a:txBody>
                    <a:bodyPr/>
                    <a:lstStyle/>
                    <a:p>
                      <a:pPr marL="0" indent="0" algn="ctr" defTabSz="711200" rtl="0" eaLnBrk="1" fontAlgn="ctr" latinLnBrk="0" hangingPunct="1">
                        <a:spcBef>
                          <a:spcPts val="1200"/>
                        </a:spcBef>
                        <a:buSzPct val="180000"/>
                        <a:buFont typeface="Arial" panose="020B0604020202020204" pitchFamily="34" charset="0"/>
                        <a:buBlip>
                          <a:blip r:embed="rId10"/>
                        </a:buBlip>
                      </a:pPr>
                      <a:r>
                        <a:rPr lang="en-US" sz="1800" b="0" i="0" u="none" strike="noStrike" baseline="0">
                          <a:solidFill>
                            <a:srgbClr val="000000"/>
                          </a:solidFill>
                          <a:effectLst/>
                          <a:latin typeface="+mn-lt"/>
                        </a:rPr>
                        <a:t> </a:t>
                      </a:r>
                    </a:p>
                  </a:txBody>
                  <a:tcPr marL="45720" marR="45720" anchor="ctr"/>
                </a:tc>
                <a:tc>
                  <a:txBody>
                    <a:bodyPr/>
                    <a:lstStyle/>
                    <a:p>
                      <a:pPr marL="0" indent="0" algn="ctr" defTabSz="711200" rtl="0" eaLnBrk="1" fontAlgn="ctr" latinLnBrk="0" hangingPunct="1">
                        <a:spcBef>
                          <a:spcPts val="1200"/>
                        </a:spcBef>
                        <a:buSzPct val="180000"/>
                        <a:buFont typeface="Arial" panose="020B0604020202020204" pitchFamily="34" charset="0"/>
                        <a:buBlip>
                          <a:blip r:embed="rId11"/>
                        </a:buBlip>
                      </a:pPr>
                      <a:r>
                        <a:rPr lang="en-US" sz="1800" b="0" i="0" u="none" strike="noStrike" baseline="0">
                          <a:solidFill>
                            <a:srgbClr val="000000"/>
                          </a:solidFill>
                          <a:effectLst/>
                          <a:latin typeface="+mn-lt"/>
                        </a:rPr>
                        <a:t> </a:t>
                      </a:r>
                    </a:p>
                  </a:txBody>
                  <a:tcPr marL="45720" marR="45720" anchor="ctr"/>
                </a:tc>
                <a:tc>
                  <a:txBody>
                    <a:bodyPr/>
                    <a:lstStyle/>
                    <a:p>
                      <a:pPr marL="177800" indent="-177800" algn="l" fontAlgn="b">
                        <a:spcBef>
                          <a:spcPts val="600"/>
                        </a:spcBef>
                      </a:pPr>
                      <a:r>
                        <a:rPr lang="en-US" sz="1200" b="0" i="0" u="none" strike="noStrike">
                          <a:solidFill>
                            <a:srgbClr val="000000"/>
                          </a:solidFill>
                          <a:effectLst/>
                          <a:latin typeface="+mn-lt"/>
                        </a:rPr>
                        <a:t>Conversational AI is intuitive to use and requires minimal to no training. </a:t>
                      </a:r>
                      <a:r>
                        <a:rPr lang="en-US" sz="1200" b="1" i="0" u="none" strike="noStrike">
                          <a:solidFill>
                            <a:srgbClr val="000000"/>
                          </a:solidFill>
                          <a:effectLst/>
                          <a:latin typeface="+mn-lt"/>
                        </a:rPr>
                        <a:t>AI agents can turn voice inputs into actions</a:t>
                      </a:r>
                      <a:r>
                        <a:rPr lang="en-US" sz="1200" b="0" i="0" u="none" strike="noStrike">
                          <a:solidFill>
                            <a:srgbClr val="000000"/>
                          </a:solidFill>
                          <a:effectLst/>
                          <a:latin typeface="+mn-lt"/>
                        </a:rPr>
                        <a:t>, act as tutors and copilots to onboard field and office users via guided steps</a:t>
                      </a:r>
                    </a:p>
                  </a:txBody>
                  <a:tcPr marL="45720" marR="45720"/>
                </a:tc>
                <a:extLst>
                  <a:ext uri="{0D108BD9-81ED-4DB2-BD59-A6C34878D82A}">
                    <a16:rowId xmlns:a16="http://schemas.microsoft.com/office/drawing/2014/main" val="1971187754"/>
                  </a:ext>
                </a:extLst>
              </a:tr>
              <a:tr h="0">
                <a:tc>
                  <a:txBody>
                    <a:bodyPr/>
                    <a:lstStyle/>
                    <a:p>
                      <a:pPr marL="0" indent="0" algn="l" fontAlgn="b">
                        <a:buNone/>
                      </a:pPr>
                      <a:r>
                        <a:rPr lang="en-US" sz="1200" b="1" i="0" u="none" strike="noStrike">
                          <a:solidFill>
                            <a:srgbClr val="000000"/>
                          </a:solidFill>
                          <a:effectLst/>
                          <a:latin typeface="+mn-lt"/>
                        </a:rPr>
                        <a:t>Regulatory data‑retention requirements </a:t>
                      </a:r>
                      <a:r>
                        <a:rPr lang="en-US" sz="1200" b="0" i="0" u="none" strike="noStrike">
                          <a:solidFill>
                            <a:srgbClr val="000000"/>
                          </a:solidFill>
                          <a:effectLst/>
                          <a:latin typeface="+mn-lt"/>
                        </a:rPr>
                        <a:t>for warranty docs, photos and customer PII 	</a:t>
                      </a:r>
                    </a:p>
                  </a:txBody>
                  <a:tcPr marL="45720" marR="45720"/>
                </a:tc>
                <a:tc>
                  <a:txBody>
                    <a:bodyPr/>
                    <a:lstStyle/>
                    <a:p>
                      <a:pPr marL="0" indent="0" algn="ctr" defTabSz="711200" rtl="0" eaLnBrk="1" fontAlgn="ctr" latinLnBrk="0" hangingPunct="1">
                        <a:spcBef>
                          <a:spcPts val="1200"/>
                        </a:spcBef>
                        <a:buSzPct val="180000"/>
                        <a:buFont typeface="Arial" panose="020B0604020202020204" pitchFamily="34" charset="0"/>
                        <a:buBlip>
                          <a:blip r:embed="rId12"/>
                        </a:buBlip>
                      </a:pPr>
                      <a:r>
                        <a:rPr lang="en-US" sz="1800" b="0" i="0" u="none" strike="noStrike" baseline="0">
                          <a:solidFill>
                            <a:srgbClr val="000000"/>
                          </a:solidFill>
                          <a:effectLst/>
                          <a:latin typeface="+mn-lt"/>
                        </a:rPr>
                        <a:t> </a:t>
                      </a:r>
                    </a:p>
                  </a:txBody>
                  <a:tcPr marL="45720" marR="45720" anchor="ctr"/>
                </a:tc>
                <a:tc>
                  <a:txBody>
                    <a:bodyPr/>
                    <a:lstStyle/>
                    <a:p>
                      <a:pPr marL="0" indent="0" algn="ctr" defTabSz="711200" rtl="0" eaLnBrk="1" fontAlgn="ctr" latinLnBrk="0" hangingPunct="1">
                        <a:spcBef>
                          <a:spcPts val="1200"/>
                        </a:spcBef>
                        <a:buSzPct val="180000"/>
                        <a:buFont typeface="Arial" panose="020B0604020202020204" pitchFamily="34" charset="0"/>
                        <a:buBlip>
                          <a:blip r:embed="rId11"/>
                        </a:buBlip>
                      </a:pPr>
                      <a:r>
                        <a:rPr lang="en-US" sz="1800" b="0" i="0" u="none" strike="noStrike" baseline="0">
                          <a:solidFill>
                            <a:srgbClr val="000000"/>
                          </a:solidFill>
                          <a:effectLst/>
                          <a:latin typeface="+mn-lt"/>
                        </a:rPr>
                        <a:t> </a:t>
                      </a:r>
                    </a:p>
                  </a:txBody>
                  <a:tcPr marL="45720" marR="45720" anchor="ctr"/>
                </a:tc>
                <a:tc>
                  <a:txBody>
                    <a:bodyPr/>
                    <a:lstStyle/>
                    <a:p>
                      <a:pPr marL="177800" indent="-177800" algn="l" fontAlgn="b">
                        <a:spcBef>
                          <a:spcPts val="600"/>
                        </a:spcBef>
                      </a:pPr>
                      <a:r>
                        <a:rPr lang="en-US" sz="1200" b="0" i="0" u="none" strike="noStrike">
                          <a:solidFill>
                            <a:srgbClr val="000000"/>
                          </a:solidFill>
                          <a:effectLst/>
                          <a:latin typeface="+mn-lt"/>
                        </a:rPr>
                        <a:t>As mentioned earlier, </a:t>
                      </a:r>
                      <a:r>
                        <a:rPr lang="en-US" sz="1200" b="1" i="0" u="none" strike="noStrike">
                          <a:solidFill>
                            <a:srgbClr val="000000"/>
                          </a:solidFill>
                          <a:effectLst/>
                          <a:latin typeface="+mn-lt"/>
                        </a:rPr>
                        <a:t>AI can assist with data migration</a:t>
                      </a:r>
                      <a:r>
                        <a:rPr lang="en-US" sz="1200" b="0" i="0" u="none" strike="noStrike">
                          <a:solidFill>
                            <a:srgbClr val="000000"/>
                          </a:solidFill>
                          <a:effectLst/>
                          <a:latin typeface="+mn-lt"/>
                        </a:rPr>
                        <a:t>, ensuring that all relevant data are retained</a:t>
                      </a:r>
                    </a:p>
                  </a:txBody>
                  <a:tcPr marL="45720" marR="45720"/>
                </a:tc>
                <a:extLst>
                  <a:ext uri="{0D108BD9-81ED-4DB2-BD59-A6C34878D82A}">
                    <a16:rowId xmlns:a16="http://schemas.microsoft.com/office/drawing/2014/main" val="293029688"/>
                  </a:ext>
                </a:extLst>
              </a:tr>
              <a:tr h="0">
                <a:tc>
                  <a:txBody>
                    <a:bodyPr/>
                    <a:lstStyle/>
                    <a:p>
                      <a:pPr marL="0" indent="0" algn="l" fontAlgn="b">
                        <a:buNone/>
                      </a:pPr>
                      <a:r>
                        <a:rPr lang="en-US" sz="1200" b="1" i="0" u="none" strike="noStrike">
                          <a:solidFill>
                            <a:srgbClr val="000000"/>
                          </a:solidFill>
                          <a:effectLst/>
                          <a:latin typeface="+mn-lt"/>
                        </a:rPr>
                        <a:t>Loss of bespoke reports &amp; dashboards </a:t>
                      </a:r>
                      <a:r>
                        <a:rPr lang="en-US" sz="1200" b="0" i="0" u="none" strike="noStrike">
                          <a:solidFill>
                            <a:srgbClr val="000000"/>
                          </a:solidFill>
                          <a:effectLst/>
                          <a:latin typeface="+mn-lt"/>
                        </a:rPr>
                        <a:t>built over years	</a:t>
                      </a:r>
                    </a:p>
                  </a:txBody>
                  <a:tcPr marL="45720" marR="45720"/>
                </a:tc>
                <a:tc>
                  <a:txBody>
                    <a:bodyPr/>
                    <a:lstStyle/>
                    <a:p>
                      <a:pPr marL="0" indent="0" algn="ctr" defTabSz="711200" rtl="0" eaLnBrk="1" fontAlgn="ctr" latinLnBrk="0" hangingPunct="1">
                        <a:spcBef>
                          <a:spcPts val="1200"/>
                        </a:spcBef>
                        <a:buSzPct val="180000"/>
                        <a:buFont typeface="Arial" panose="020B0604020202020204" pitchFamily="34" charset="0"/>
                        <a:buBlip>
                          <a:blip r:embed="rId12"/>
                        </a:buBlip>
                      </a:pPr>
                      <a:r>
                        <a:rPr lang="en-US" sz="1800" b="0" i="0" u="none" strike="noStrike" baseline="0">
                          <a:solidFill>
                            <a:srgbClr val="000000"/>
                          </a:solidFill>
                          <a:effectLst/>
                          <a:latin typeface="+mn-lt"/>
                        </a:rPr>
                        <a:t> </a:t>
                      </a:r>
                    </a:p>
                  </a:txBody>
                  <a:tcPr marL="45720" marR="45720" anchor="ctr"/>
                </a:tc>
                <a:tc>
                  <a:txBody>
                    <a:bodyPr/>
                    <a:lstStyle/>
                    <a:p>
                      <a:pPr marL="0" indent="0" algn="ctr" defTabSz="711200" rtl="0" eaLnBrk="1" fontAlgn="ctr" latinLnBrk="0" hangingPunct="1">
                        <a:spcBef>
                          <a:spcPts val="1200"/>
                        </a:spcBef>
                        <a:buSzPct val="180000"/>
                        <a:buFont typeface="Arial" panose="020B0604020202020204" pitchFamily="34" charset="0"/>
                        <a:buBlip>
                          <a:blip r:embed="rId11"/>
                        </a:buBlip>
                      </a:pPr>
                      <a:r>
                        <a:rPr lang="en-US" sz="1800" b="0" i="0" u="none" strike="noStrike" baseline="0">
                          <a:solidFill>
                            <a:srgbClr val="000000"/>
                          </a:solidFill>
                          <a:effectLst/>
                          <a:latin typeface="+mn-lt"/>
                        </a:rPr>
                        <a:t> </a:t>
                      </a:r>
                    </a:p>
                  </a:txBody>
                  <a:tcPr marL="45720" marR="45720" anchor="ctr"/>
                </a:tc>
                <a:tc>
                  <a:txBody>
                    <a:bodyPr/>
                    <a:lstStyle/>
                    <a:p>
                      <a:pPr marL="177800" indent="-177800" algn="l" fontAlgn="b">
                        <a:spcBef>
                          <a:spcPts val="600"/>
                        </a:spcBef>
                      </a:pPr>
                      <a:r>
                        <a:rPr lang="en-US" sz="1200" b="0" i="0" u="none" strike="noStrike">
                          <a:solidFill>
                            <a:srgbClr val="000000"/>
                          </a:solidFill>
                          <a:effectLst/>
                          <a:latin typeface="+mn-lt"/>
                        </a:rPr>
                        <a:t> AI report wizard can recreate legacy dashboards, ingesting existing KPIs, SQL queries and XLS exports, then rebuilding custom views via natural‑language</a:t>
                      </a:r>
                    </a:p>
                  </a:txBody>
                  <a:tcPr marL="45720" marR="45720"/>
                </a:tc>
                <a:extLst>
                  <a:ext uri="{0D108BD9-81ED-4DB2-BD59-A6C34878D82A}">
                    <a16:rowId xmlns:a16="http://schemas.microsoft.com/office/drawing/2014/main" val="3934691776"/>
                  </a:ext>
                </a:extLst>
              </a:tr>
              <a:tr h="0">
                <a:tc>
                  <a:txBody>
                    <a:bodyPr/>
                    <a:lstStyle/>
                    <a:p>
                      <a:pPr marL="0" indent="0" algn="l" fontAlgn="b">
                        <a:buNone/>
                      </a:pPr>
                      <a:r>
                        <a:rPr lang="en-US" sz="1200" b="1" i="0" u="none" strike="noStrike">
                          <a:solidFill>
                            <a:srgbClr val="000000"/>
                          </a:solidFill>
                          <a:effectLst/>
                          <a:latin typeface="+mn-lt"/>
                        </a:rPr>
                        <a:t>Custom integrations with other software </a:t>
                      </a:r>
                      <a:r>
                        <a:rPr lang="en-US" sz="1200" b="0" i="0" u="none" strike="noStrike">
                          <a:solidFill>
                            <a:srgbClr val="000000"/>
                          </a:solidFill>
                          <a:effectLst/>
                          <a:latin typeface="+mn-lt"/>
                        </a:rPr>
                        <a:t>solutions</a:t>
                      </a:r>
                    </a:p>
                  </a:txBody>
                  <a:tcPr marL="45720" marR="45720"/>
                </a:tc>
                <a:tc>
                  <a:txBody>
                    <a:bodyPr/>
                    <a:lstStyle/>
                    <a:p>
                      <a:pPr marL="0" indent="0" algn="ctr" defTabSz="711200" rtl="0" eaLnBrk="1" fontAlgn="ctr" latinLnBrk="0" hangingPunct="1">
                        <a:spcBef>
                          <a:spcPts val="1200"/>
                        </a:spcBef>
                        <a:buSzPct val="180000"/>
                        <a:buFont typeface="Arial" panose="020B0604020202020204" pitchFamily="34" charset="0"/>
                        <a:buBlip>
                          <a:blip r:embed="rId12"/>
                        </a:buBlip>
                      </a:pPr>
                      <a:r>
                        <a:rPr lang="en-US" sz="1800" b="0" i="0" u="none" strike="noStrike" baseline="0">
                          <a:solidFill>
                            <a:srgbClr val="000000"/>
                          </a:solidFill>
                          <a:effectLst/>
                          <a:latin typeface="+mn-lt"/>
                        </a:rPr>
                        <a:t> </a:t>
                      </a:r>
                    </a:p>
                  </a:txBody>
                  <a:tcPr marL="45720" marR="45720" anchor="ctr"/>
                </a:tc>
                <a:tc>
                  <a:txBody>
                    <a:bodyPr/>
                    <a:lstStyle/>
                    <a:p>
                      <a:pPr marL="0" indent="0" algn="ctr" defTabSz="711200" rtl="0" eaLnBrk="1" fontAlgn="ctr" latinLnBrk="0" hangingPunct="1">
                        <a:spcBef>
                          <a:spcPts val="1200"/>
                        </a:spcBef>
                        <a:buSzPct val="180000"/>
                        <a:buFont typeface="Arial" panose="020B0604020202020204" pitchFamily="34" charset="0"/>
                        <a:buBlip>
                          <a:blip r:embed="rId13"/>
                        </a:buBlip>
                      </a:pPr>
                      <a:r>
                        <a:rPr lang="en-US" sz="1800" b="0" i="0" u="none" strike="noStrike" baseline="0">
                          <a:solidFill>
                            <a:srgbClr val="000000"/>
                          </a:solidFill>
                          <a:effectLst/>
                          <a:latin typeface="+mn-lt"/>
                        </a:rPr>
                        <a:t> </a:t>
                      </a:r>
                    </a:p>
                  </a:txBody>
                  <a:tcPr marL="45720" marR="45720" anchor="ctr"/>
                </a:tc>
                <a:tc>
                  <a:txBody>
                    <a:bodyPr/>
                    <a:lstStyle/>
                    <a:p>
                      <a:pPr marL="177800" indent="-177800" algn="l" fontAlgn="b">
                        <a:spcBef>
                          <a:spcPts val="600"/>
                        </a:spcBef>
                      </a:pPr>
                      <a:r>
                        <a:rPr lang="en-US" sz="1200" b="1" i="0" u="none" strike="noStrike">
                          <a:solidFill>
                            <a:srgbClr val="000000"/>
                          </a:solidFill>
                          <a:effectLst/>
                          <a:latin typeface="+mn-lt"/>
                        </a:rPr>
                        <a:t>Third-party AI providers can become valuable new integrations</a:t>
                      </a:r>
                      <a:r>
                        <a:rPr lang="en-US" sz="1200" b="0" i="0" u="none" strike="noStrike">
                          <a:solidFill>
                            <a:srgbClr val="000000"/>
                          </a:solidFill>
                          <a:effectLst/>
                          <a:latin typeface="+mn-lt"/>
                        </a:rPr>
                        <a:t>; Within existing integrations, AI can detect systems in use and provide configuration templates</a:t>
                      </a:r>
                    </a:p>
                  </a:txBody>
                  <a:tcPr marL="45720" marR="45720"/>
                </a:tc>
                <a:extLst>
                  <a:ext uri="{0D108BD9-81ED-4DB2-BD59-A6C34878D82A}">
                    <a16:rowId xmlns:a16="http://schemas.microsoft.com/office/drawing/2014/main" val="433861566"/>
                  </a:ext>
                </a:extLst>
              </a:tr>
              <a:tr h="0">
                <a:tc>
                  <a:txBody>
                    <a:bodyPr/>
                    <a:lstStyle/>
                    <a:p>
                      <a:pPr marL="0" indent="0" algn="l" fontAlgn="b">
                        <a:buNone/>
                      </a:pPr>
                      <a:r>
                        <a:rPr lang="en-US" sz="1200" b="1" i="0" u="none" strike="noStrike">
                          <a:solidFill>
                            <a:srgbClr val="000000"/>
                          </a:solidFill>
                          <a:effectLst/>
                          <a:latin typeface="+mn-lt"/>
                        </a:rPr>
                        <a:t>Lack of available alternatives </a:t>
                      </a:r>
                      <a:r>
                        <a:rPr lang="en-US" sz="1200" b="0" i="0" u="none" strike="noStrike">
                          <a:solidFill>
                            <a:srgbClr val="000000"/>
                          </a:solidFill>
                          <a:effectLst/>
                          <a:latin typeface="+mn-lt"/>
                        </a:rPr>
                        <a:t>and time to evaluate them</a:t>
                      </a:r>
                    </a:p>
                  </a:txBody>
                  <a:tcPr marL="45720" marR="45720"/>
                </a:tc>
                <a:tc>
                  <a:txBody>
                    <a:bodyPr/>
                    <a:lstStyle/>
                    <a:p>
                      <a:pPr marL="0" indent="0" algn="ctr" defTabSz="711200" rtl="0" eaLnBrk="1" fontAlgn="ctr" latinLnBrk="0" hangingPunct="1">
                        <a:spcBef>
                          <a:spcPts val="1200"/>
                        </a:spcBef>
                        <a:buSzPct val="180000"/>
                        <a:buFont typeface="Arial" panose="020B0604020202020204" pitchFamily="34" charset="0"/>
                        <a:buBlip>
                          <a:blip r:embed="rId14"/>
                        </a:buBlip>
                      </a:pPr>
                      <a:r>
                        <a:rPr lang="en-US" sz="1800" b="0" i="0" u="none" strike="noStrike" baseline="0">
                          <a:solidFill>
                            <a:srgbClr val="000000"/>
                          </a:solidFill>
                          <a:effectLst/>
                          <a:latin typeface="+mn-lt"/>
                        </a:rPr>
                        <a:t> </a:t>
                      </a:r>
                    </a:p>
                  </a:txBody>
                  <a:tcPr marL="45720" marR="45720" anchor="ctr"/>
                </a:tc>
                <a:tc>
                  <a:txBody>
                    <a:bodyPr/>
                    <a:lstStyle/>
                    <a:p>
                      <a:pPr marL="0" indent="0" algn="ctr" defTabSz="711200" rtl="0" eaLnBrk="1" fontAlgn="ctr" latinLnBrk="0" hangingPunct="1">
                        <a:spcBef>
                          <a:spcPts val="1200"/>
                        </a:spcBef>
                        <a:buSzPct val="180000"/>
                        <a:buFont typeface="Arial" panose="020B0604020202020204" pitchFamily="34" charset="0"/>
                        <a:buBlip>
                          <a:blip r:embed="rId14"/>
                        </a:buBlip>
                      </a:pPr>
                      <a:r>
                        <a:rPr lang="en-US" sz="1800" b="0" i="0" u="none" strike="noStrike" baseline="0">
                          <a:solidFill>
                            <a:srgbClr val="000000"/>
                          </a:solidFill>
                          <a:effectLst/>
                          <a:latin typeface="+mn-lt"/>
                        </a:rPr>
                        <a:t> </a:t>
                      </a:r>
                    </a:p>
                  </a:txBody>
                  <a:tcPr marL="45720" marR="45720" anchor="ctr"/>
                </a:tc>
                <a:tc>
                  <a:txBody>
                    <a:bodyPr/>
                    <a:lstStyle/>
                    <a:p>
                      <a:pPr marL="177800" marR="0" lvl="0" indent="-177800" algn="l" defTabSz="711200" rtl="0" eaLnBrk="1" fontAlgn="b" latinLnBrk="0" hangingPunct="1">
                        <a:lnSpc>
                          <a:spcPct val="100000"/>
                        </a:lnSpc>
                        <a:spcBef>
                          <a:spcPts val="600"/>
                        </a:spcBef>
                        <a:spcAft>
                          <a:spcPts val="0"/>
                        </a:spcAft>
                        <a:buClrTx/>
                        <a:buSzTx/>
                        <a:buFontTx/>
                        <a:buChar char="•"/>
                        <a:tabLst/>
                        <a:defRPr/>
                      </a:pPr>
                      <a:r>
                        <a:rPr lang="en-US" sz="1200" b="1" i="0" u="none" strike="noStrike">
                          <a:solidFill>
                            <a:srgbClr val="000000"/>
                          </a:solidFill>
                          <a:effectLst/>
                          <a:latin typeface="+mn-lt"/>
                        </a:rPr>
                        <a:t>AI can enable time-constrained operators to assess switching ROI</a:t>
                      </a:r>
                      <a:r>
                        <a:rPr lang="en-US" sz="1200" b="0" i="0" u="none" strike="noStrike">
                          <a:solidFill>
                            <a:srgbClr val="000000"/>
                          </a:solidFill>
                          <a:effectLst/>
                          <a:latin typeface="+mn-lt"/>
                        </a:rPr>
                        <a:t> through workflow simulations and compelling business case examples; alternatives will increase in number</a:t>
                      </a:r>
                    </a:p>
                  </a:txBody>
                  <a:tcPr marL="45720" marR="45720"/>
                </a:tc>
                <a:extLst>
                  <a:ext uri="{0D108BD9-81ED-4DB2-BD59-A6C34878D82A}">
                    <a16:rowId xmlns:a16="http://schemas.microsoft.com/office/drawing/2014/main" val="1567783394"/>
                  </a:ext>
                </a:extLst>
              </a:tr>
              <a:tr h="0">
                <a:tc>
                  <a:txBody>
                    <a:bodyPr/>
                    <a:lstStyle/>
                    <a:p>
                      <a:pPr marL="0" indent="0" algn="l" fontAlgn="b">
                        <a:buNone/>
                      </a:pPr>
                      <a:r>
                        <a:rPr lang="en-US" sz="1200" b="1" i="0" u="none" strike="noStrike">
                          <a:solidFill>
                            <a:srgbClr val="000000"/>
                          </a:solidFill>
                          <a:effectLst/>
                          <a:latin typeface="+mn-lt"/>
                        </a:rPr>
                        <a:t>Vendor lock-in </a:t>
                      </a:r>
                      <a:r>
                        <a:rPr lang="en-US" sz="1200" b="0" i="0" u="none" strike="noStrike">
                          <a:solidFill>
                            <a:srgbClr val="000000"/>
                          </a:solidFill>
                          <a:effectLst/>
                          <a:latin typeface="+mn-lt"/>
                        </a:rPr>
                        <a:t>and termination fees</a:t>
                      </a:r>
                    </a:p>
                  </a:txBody>
                  <a:tcPr marL="45720" marR="45720"/>
                </a:tc>
                <a:tc>
                  <a:txBody>
                    <a:bodyPr/>
                    <a:lstStyle/>
                    <a:p>
                      <a:pPr marL="0" indent="0" algn="ctr" defTabSz="711200" rtl="0" eaLnBrk="1" fontAlgn="ctr" latinLnBrk="0" hangingPunct="1">
                        <a:spcBef>
                          <a:spcPts val="1200"/>
                        </a:spcBef>
                        <a:buSzPct val="180000"/>
                        <a:buFont typeface="Arial" panose="020B0604020202020204" pitchFamily="34" charset="0"/>
                        <a:buBlip>
                          <a:blip r:embed="rId14"/>
                        </a:buBlip>
                      </a:pPr>
                      <a:r>
                        <a:rPr lang="en-US" sz="1800" b="0" i="0" u="none" strike="noStrike" baseline="0">
                          <a:solidFill>
                            <a:srgbClr val="000000"/>
                          </a:solidFill>
                          <a:effectLst/>
                          <a:latin typeface="+mn-lt"/>
                        </a:rPr>
                        <a:t> </a:t>
                      </a:r>
                    </a:p>
                  </a:txBody>
                  <a:tcPr marL="45720" marR="45720" anchor="ctr"/>
                </a:tc>
                <a:tc>
                  <a:txBody>
                    <a:bodyPr/>
                    <a:lstStyle/>
                    <a:p>
                      <a:pPr marL="0" indent="0" algn="ctr" defTabSz="711200" rtl="0" eaLnBrk="1" fontAlgn="ctr" latinLnBrk="0" hangingPunct="1">
                        <a:spcBef>
                          <a:spcPts val="1200"/>
                        </a:spcBef>
                        <a:buSzPct val="180000"/>
                        <a:buFont typeface="Arial" panose="020B0604020202020204" pitchFamily="34" charset="0"/>
                        <a:buBlip>
                          <a:blip r:embed="rId14"/>
                        </a:buBlip>
                      </a:pPr>
                      <a:r>
                        <a:rPr lang="en-US" sz="1800" b="0" i="0" u="none" strike="noStrike" baseline="0">
                          <a:solidFill>
                            <a:srgbClr val="000000"/>
                          </a:solidFill>
                          <a:effectLst/>
                          <a:latin typeface="+mn-lt"/>
                        </a:rPr>
                        <a:t> </a:t>
                      </a:r>
                    </a:p>
                  </a:txBody>
                  <a:tcPr marL="45720" marR="45720" anchor="ctr"/>
                </a:tc>
                <a:tc>
                  <a:txBody>
                    <a:bodyPr/>
                    <a:lstStyle/>
                    <a:p>
                      <a:pPr marL="177800" indent="-177800" algn="l" fontAlgn="b">
                        <a:spcBef>
                          <a:spcPts val="600"/>
                        </a:spcBef>
                      </a:pPr>
                      <a:r>
                        <a:rPr lang="en-US" sz="1200" b="0" i="0" u="none" strike="noStrike">
                          <a:solidFill>
                            <a:srgbClr val="000000"/>
                          </a:solidFill>
                          <a:effectLst/>
                          <a:latin typeface="+mn-lt"/>
                        </a:rPr>
                        <a:t>AI has limited direct influence but </a:t>
                      </a:r>
                      <a:r>
                        <a:rPr lang="en-US" sz="1200" b="1" i="0" u="none" strike="noStrike">
                          <a:solidFill>
                            <a:srgbClr val="000000"/>
                          </a:solidFill>
                          <a:effectLst/>
                          <a:latin typeface="+mn-lt"/>
                        </a:rPr>
                        <a:t>can increase confidence in ROI </a:t>
                      </a:r>
                      <a:r>
                        <a:rPr lang="en-US" sz="1200" b="0" i="0" u="none" strike="noStrike">
                          <a:solidFill>
                            <a:srgbClr val="000000"/>
                          </a:solidFill>
                          <a:effectLst/>
                          <a:latin typeface="+mn-lt"/>
                        </a:rPr>
                        <a:t>(e.g., time saved and redirected to driving new sales) to offset perceived lock-in pain​</a:t>
                      </a:r>
                    </a:p>
                  </a:txBody>
                  <a:tcPr marL="45720" marR="45720"/>
                </a:tc>
                <a:extLst>
                  <a:ext uri="{0D108BD9-81ED-4DB2-BD59-A6C34878D82A}">
                    <a16:rowId xmlns:a16="http://schemas.microsoft.com/office/drawing/2014/main" val="2124656169"/>
                  </a:ext>
                </a:extLst>
              </a:tr>
            </a:tbl>
          </a:graphicData>
        </a:graphic>
      </p:graphicFrame>
      <p:sp>
        <p:nvSpPr>
          <p:cNvPr id="5" name="btfpNotesBox251197">
            <a:extLst>
              <a:ext uri="{FF2B5EF4-FFF2-40B4-BE49-F238E27FC236}">
                <a16:creationId xmlns:a16="http://schemas.microsoft.com/office/drawing/2014/main" id="{A1914486-F3F2-FB53-A004-E71A2B55E630}"/>
              </a:ext>
            </a:extLst>
          </p:cNvPr>
          <p:cNvSpPr txBox="1"/>
          <p:nvPr>
            <p:custDataLst>
              <p:tags r:id="rId4"/>
            </p:custDataLst>
          </p:nvPr>
        </p:nvSpPr>
        <p:spPr bwMode="gray">
          <a:xfrm>
            <a:off x="330199" y="6319679"/>
            <a:ext cx="11531600" cy="24622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Note: Significance is measured by share of respondents and interviewees who indicated each driver as a key reason of switching difficulty</a:t>
            </a:r>
          </a:p>
          <a:p>
            <a:pPr marL="0" indent="0">
              <a:spcBef>
                <a:spcPts val="0"/>
              </a:spcBef>
              <a:buNone/>
            </a:pPr>
            <a:r>
              <a:rPr lang="en-US" sz="800">
                <a:solidFill>
                  <a:srgbClr val="000000"/>
                </a:solidFill>
              </a:rPr>
              <a:t>Source: Target customer survey (N=91), Market participant interviews</a:t>
            </a:r>
          </a:p>
        </p:txBody>
      </p:sp>
      <p:grpSp>
        <p:nvGrpSpPr>
          <p:cNvPr id="4" name="btfpStatusSticker202161">
            <a:extLst>
              <a:ext uri="{FF2B5EF4-FFF2-40B4-BE49-F238E27FC236}">
                <a16:creationId xmlns:a16="http://schemas.microsoft.com/office/drawing/2014/main" id="{81CD2929-A3ED-794E-C222-56CAE1591F63}"/>
              </a:ext>
            </a:extLst>
          </p:cNvPr>
          <p:cNvGrpSpPr/>
          <p:nvPr>
            <p:custDataLst>
              <p:tags r:id="rId5"/>
            </p:custDataLst>
          </p:nvPr>
        </p:nvGrpSpPr>
        <p:grpSpPr>
          <a:xfrm>
            <a:off x="10066452" y="955344"/>
            <a:ext cx="1761444" cy="235611"/>
            <a:chOff x="-4287648" y="876300"/>
            <a:chExt cx="1761444" cy="235611"/>
          </a:xfrm>
        </p:grpSpPr>
        <p:sp>
          <p:nvSpPr>
            <p:cNvPr id="6" name="btfpStatusStickerText202161">
              <a:extLst>
                <a:ext uri="{FF2B5EF4-FFF2-40B4-BE49-F238E27FC236}">
                  <a16:creationId xmlns:a16="http://schemas.microsoft.com/office/drawing/2014/main" id="{D4B6FBF3-918F-C6EE-2233-EE88A3035606}"/>
                </a:ext>
              </a:extLst>
            </p:cNvPr>
            <p:cNvSpPr txBox="1"/>
            <p:nvPr/>
          </p:nvSpPr>
          <p:spPr bwMode="gray">
            <a:xfrm>
              <a:off x="-4287648"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7" name="btfpStatusStickerLine202161">
              <a:extLst>
                <a:ext uri="{FF2B5EF4-FFF2-40B4-BE49-F238E27FC236}">
                  <a16:creationId xmlns:a16="http://schemas.microsoft.com/office/drawing/2014/main" id="{66AFFBEF-98E5-E7E2-F2DD-7EDB476B330B}"/>
                </a:ext>
              </a:extLst>
            </p:cNvPr>
            <p:cNvCxnSpPr>
              <a:cxnSpLocks/>
            </p:cNvCxnSpPr>
            <p:nvPr/>
          </p:nvCxnSpPr>
          <p:spPr bwMode="gray">
            <a:xfrm rot="720000">
              <a:off x="-4287648"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192106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btfpColumnIndicatorGroup2">
            <a:extLst>
              <a:ext uri="{FF2B5EF4-FFF2-40B4-BE49-F238E27FC236}">
                <a16:creationId xmlns:a16="http://schemas.microsoft.com/office/drawing/2014/main" id="{98561A28-9469-D947-7A37-937E8A460439}"/>
              </a:ext>
            </a:extLst>
          </p:cNvPr>
          <p:cNvGrpSpPr/>
          <p:nvPr/>
        </p:nvGrpSpPr>
        <p:grpSpPr>
          <a:xfrm>
            <a:off x="0" y="6926580"/>
            <a:ext cx="12192000" cy="137160"/>
            <a:chOff x="0" y="6926580"/>
            <a:chExt cx="12192000" cy="137160"/>
          </a:xfrm>
        </p:grpSpPr>
        <p:sp>
          <p:nvSpPr>
            <p:cNvPr id="23" name="btfpColumnGapBlocker332015">
              <a:extLst>
                <a:ext uri="{FF2B5EF4-FFF2-40B4-BE49-F238E27FC236}">
                  <a16:creationId xmlns:a16="http://schemas.microsoft.com/office/drawing/2014/main" id="{7FEB6EC4-FF2C-CDE6-60F8-C4709FC6DB03}"/>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1" name="btfpColumnGapBlocker940064">
              <a:extLst>
                <a:ext uri="{FF2B5EF4-FFF2-40B4-BE49-F238E27FC236}">
                  <a16:creationId xmlns:a16="http://schemas.microsoft.com/office/drawing/2014/main" id="{379936A6-24D9-0ED4-AF0B-38BAB4AC324D}"/>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9" name="btfpColumnIndicator222770">
              <a:extLst>
                <a:ext uri="{FF2B5EF4-FFF2-40B4-BE49-F238E27FC236}">
                  <a16:creationId xmlns:a16="http://schemas.microsoft.com/office/drawing/2014/main" id="{5B8782F8-2FCA-A94E-ECDA-B4DBADBF29D0}"/>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6" name="btfpColumnIndicator877311">
              <a:extLst>
                <a:ext uri="{FF2B5EF4-FFF2-40B4-BE49-F238E27FC236}">
                  <a16:creationId xmlns:a16="http://schemas.microsoft.com/office/drawing/2014/main" id="{6D035CA1-6BCF-917F-C4BE-8FB25970EB20}"/>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4" name="btfpColumnIndicatorGroup1">
            <a:extLst>
              <a:ext uri="{FF2B5EF4-FFF2-40B4-BE49-F238E27FC236}">
                <a16:creationId xmlns:a16="http://schemas.microsoft.com/office/drawing/2014/main" id="{9B27EBE1-D8F5-3FC0-6AAA-C7B2FE8F3B82}"/>
              </a:ext>
            </a:extLst>
          </p:cNvPr>
          <p:cNvGrpSpPr/>
          <p:nvPr/>
        </p:nvGrpSpPr>
        <p:grpSpPr>
          <a:xfrm>
            <a:off x="0" y="-205740"/>
            <a:ext cx="12192000" cy="137160"/>
            <a:chOff x="0" y="-205740"/>
            <a:chExt cx="12192000" cy="137160"/>
          </a:xfrm>
        </p:grpSpPr>
        <p:sp>
          <p:nvSpPr>
            <p:cNvPr id="22" name="btfpColumnGapBlocker855238">
              <a:extLst>
                <a:ext uri="{FF2B5EF4-FFF2-40B4-BE49-F238E27FC236}">
                  <a16:creationId xmlns:a16="http://schemas.microsoft.com/office/drawing/2014/main" id="{EE037F84-A1B5-B8AD-EC49-F785591430FA}"/>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0" name="btfpColumnGapBlocker423425">
              <a:extLst>
                <a:ext uri="{FF2B5EF4-FFF2-40B4-BE49-F238E27FC236}">
                  <a16:creationId xmlns:a16="http://schemas.microsoft.com/office/drawing/2014/main" id="{0CAA4C9B-174A-063C-483C-EEA21131C89A}"/>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8" name="btfpColumnIndicator415157">
              <a:extLst>
                <a:ext uri="{FF2B5EF4-FFF2-40B4-BE49-F238E27FC236}">
                  <a16:creationId xmlns:a16="http://schemas.microsoft.com/office/drawing/2014/main" id="{A2C1ECBE-972D-B9F6-9371-C383B59CE029}"/>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 name="btfpColumnIndicator413026">
              <a:extLst>
                <a:ext uri="{FF2B5EF4-FFF2-40B4-BE49-F238E27FC236}">
                  <a16:creationId xmlns:a16="http://schemas.microsoft.com/office/drawing/2014/main" id="{EC4FCDD6-87AA-C559-A7A8-D0CA6733ACC5}"/>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4" name="think-cell data - do not delete" hidden="1">
            <a:extLst>
              <a:ext uri="{FF2B5EF4-FFF2-40B4-BE49-F238E27FC236}">
                <a16:creationId xmlns:a16="http://schemas.microsoft.com/office/drawing/2014/main" id="{66710927-4E65-9934-2586-6460AB81B67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606" imgH="608" progId="TCLayout.ActiveDocument.1">
                  <p:embed/>
                </p:oleObj>
              </mc:Choice>
              <mc:Fallback>
                <p:oleObj name="think-cell Slide" r:id="rId11" imgW="606" imgH="608" progId="TCLayout.ActiveDocument.1">
                  <p:embed/>
                  <p:pic>
                    <p:nvPicPr>
                      <p:cNvPr id="14" name="think-cell data - do not delete" hidden="1">
                        <a:extLst>
                          <a:ext uri="{FF2B5EF4-FFF2-40B4-BE49-F238E27FC236}">
                            <a16:creationId xmlns:a16="http://schemas.microsoft.com/office/drawing/2014/main" id="{66710927-4E65-9934-2586-6460AB81B67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E263320-DE90-627C-461F-EEEA8F03FC3B}"/>
              </a:ext>
            </a:extLst>
          </p:cNvPr>
          <p:cNvSpPr>
            <a:spLocks noGrp="1"/>
          </p:cNvSpPr>
          <p:nvPr>
            <p:ph type="title"/>
          </p:nvPr>
        </p:nvSpPr>
        <p:spPr/>
        <p:txBody>
          <a:bodyPr vert="horz"/>
          <a:lstStyle/>
          <a:p>
            <a:r>
              <a:rPr lang="en-US" b="1"/>
              <a:t>Adoption barriers |</a:t>
            </a:r>
            <a:r>
              <a:rPr lang="en-US"/>
              <a:t> Users are accustomed to low-tech, simple tools; they are skeptical of AI’s ability to deliver value and are sensitive to the cost of add-ons </a:t>
            </a:r>
          </a:p>
        </p:txBody>
      </p:sp>
      <p:graphicFrame>
        <p:nvGraphicFramePr>
          <p:cNvPr id="17" name="btfpTable621902">
            <a:extLst>
              <a:ext uri="{FF2B5EF4-FFF2-40B4-BE49-F238E27FC236}">
                <a16:creationId xmlns:a16="http://schemas.microsoft.com/office/drawing/2014/main" id="{D6285AC5-EFB3-80F7-7DED-A7DB43BBB6D3}"/>
              </a:ext>
            </a:extLst>
          </p:cNvPr>
          <p:cNvGraphicFramePr>
            <a:graphicFrameLocks noGrp="1"/>
          </p:cNvGraphicFramePr>
          <p:nvPr>
            <p:custDataLst>
              <p:tags r:id="rId3"/>
            </p:custDataLst>
          </p:nvPr>
        </p:nvGraphicFramePr>
        <p:xfrm>
          <a:off x="330200" y="1260067"/>
          <a:ext cx="11528715" cy="5010966"/>
        </p:xfrm>
        <a:graphic>
          <a:graphicData uri="http://schemas.openxmlformats.org/drawingml/2006/table">
            <a:tbl>
              <a:tblPr firstRow="1" firstCol="1">
                <a:tableStyleId>{9D7B26C5-4107-4FEC-AEDC-1716B250A1EF}</a:tableStyleId>
              </a:tblPr>
              <a:tblGrid>
                <a:gridCol w="1097280">
                  <a:extLst>
                    <a:ext uri="{9D8B030D-6E8A-4147-A177-3AD203B41FA5}">
                      <a16:colId xmlns:a16="http://schemas.microsoft.com/office/drawing/2014/main" val="1671061433"/>
                    </a:ext>
                  </a:extLst>
                </a:gridCol>
                <a:gridCol w="1836075">
                  <a:extLst>
                    <a:ext uri="{9D8B030D-6E8A-4147-A177-3AD203B41FA5}">
                      <a16:colId xmlns:a16="http://schemas.microsoft.com/office/drawing/2014/main" val="1256588462"/>
                    </a:ext>
                  </a:extLst>
                </a:gridCol>
                <a:gridCol w="8595360">
                  <a:extLst>
                    <a:ext uri="{9D8B030D-6E8A-4147-A177-3AD203B41FA5}">
                      <a16:colId xmlns:a16="http://schemas.microsoft.com/office/drawing/2014/main" val="688485153"/>
                    </a:ext>
                  </a:extLst>
                </a:gridCol>
              </a:tblGrid>
              <a:tr h="259740">
                <a:tc gridSpan="2">
                  <a:txBody>
                    <a:bodyPr/>
                    <a:lstStyle/>
                    <a:p>
                      <a:pPr marL="0" indent="0">
                        <a:spcBef>
                          <a:spcPts val="1200"/>
                        </a:spcBef>
                        <a:buFontTx/>
                        <a:buNone/>
                      </a:pPr>
                      <a:r>
                        <a:rPr lang="en-US" sz="1200"/>
                        <a:t>Barriers to AI adoption</a:t>
                      </a:r>
                    </a:p>
                  </a:txBody>
                  <a:tcPr anchor="b"/>
                </a:tc>
                <a:tc hMerge="1">
                  <a:txBody>
                    <a:bodyPr/>
                    <a:lstStyle/>
                    <a:p>
                      <a:endParaRPr/>
                    </a:p>
                  </a:txBody>
                  <a:tcPr anchor="b"/>
                </a:tc>
                <a:tc>
                  <a:txBody>
                    <a:bodyPr/>
                    <a:lstStyle/>
                    <a:p>
                      <a:pPr marL="0" indent="0">
                        <a:spcBef>
                          <a:spcPts val="1200"/>
                        </a:spcBef>
                        <a:buFontTx/>
                        <a:buNone/>
                      </a:pPr>
                      <a:r>
                        <a:rPr lang="en-US" sz="1200"/>
                        <a:t>Commentary</a:t>
                      </a:r>
                    </a:p>
                  </a:txBody>
                  <a:tcPr anchor="b"/>
                </a:tc>
                <a:extLst>
                  <a:ext uri="{0D108BD9-81ED-4DB2-BD59-A6C34878D82A}">
                    <a16:rowId xmlns:a16="http://schemas.microsoft.com/office/drawing/2014/main" val="2746408171"/>
                  </a:ext>
                </a:extLst>
              </a:tr>
              <a:tr h="2356295">
                <a:tc>
                  <a:txBody>
                    <a:bodyPr/>
                    <a:lstStyle/>
                    <a:p>
                      <a:pPr marL="0" indent="0">
                        <a:buFontTx/>
                        <a:buNone/>
                      </a:pPr>
                      <a:endParaRPr lang="en-US" sz="1000"/>
                    </a:p>
                  </a:txBody>
                  <a:tcPr anchor="ct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GB" sz="1200" b="1"/>
                        <a:t>Roofing’s physical, hands-on character and old-school culture</a:t>
                      </a:r>
                      <a:endParaRPr lang="en-US" sz="1200" b="1">
                        <a:solidFill>
                          <a:schemeClr val="tx1"/>
                        </a:solidFill>
                      </a:endParaRPr>
                    </a:p>
                  </a:txBody>
                  <a:tcPr anchor="ctr">
                    <a:noFill/>
                  </a:tcPr>
                </a:tc>
                <a:tc>
                  <a:txBody>
                    <a:bodyPr/>
                    <a:lstStyle/>
                    <a:p>
                      <a:pPr marL="0" indent="0">
                        <a:spcBef>
                          <a:spcPts val="100"/>
                        </a:spcBef>
                        <a:spcAft>
                          <a:spcPts val="300"/>
                        </a:spcAft>
                        <a:buFontTx/>
                        <a:buNone/>
                      </a:pPr>
                      <a:r>
                        <a:rPr lang="en-US" sz="1050" i="1">
                          <a:solidFill>
                            <a:schemeClr val="tx1"/>
                          </a:solidFill>
                        </a:rPr>
                        <a:t>“</a:t>
                      </a:r>
                      <a:r>
                        <a:rPr lang="en-US" sz="1050" b="1" i="1">
                          <a:solidFill>
                            <a:schemeClr val="tx1"/>
                          </a:solidFill>
                        </a:rPr>
                        <a:t>Scheduling labor still happens through calls and texts</a:t>
                      </a:r>
                      <a:r>
                        <a:rPr lang="en-US" sz="1050" i="1">
                          <a:solidFill>
                            <a:schemeClr val="tx1"/>
                          </a:solidFill>
                        </a:rPr>
                        <a:t>—Target’s subcontractor portal adds cost, and frankly, our crews don’t need it.” </a:t>
                      </a:r>
                    </a:p>
                    <a:p>
                      <a:pPr marL="0" indent="0">
                        <a:spcBef>
                          <a:spcPts val="100"/>
                        </a:spcBef>
                        <a:spcAft>
                          <a:spcPts val="300"/>
                        </a:spcAft>
                        <a:buFontTx/>
                        <a:buNone/>
                      </a:pPr>
                      <a:r>
                        <a:rPr lang="en-US" sz="1050" i="1">
                          <a:solidFill>
                            <a:schemeClr val="tx1"/>
                          </a:solidFill>
                        </a:rPr>
                        <a:t>“PlanHub and its integration with PlanSwift is </a:t>
                      </a:r>
                      <a:r>
                        <a:rPr lang="en-US" sz="1050" b="1" i="1">
                          <a:solidFill>
                            <a:schemeClr val="tx1"/>
                          </a:solidFill>
                        </a:rPr>
                        <a:t>trying to integrate AI. But we’re a little old school </a:t>
                      </a:r>
                      <a:r>
                        <a:rPr lang="en-US" sz="1050" i="1">
                          <a:solidFill>
                            <a:schemeClr val="tx1"/>
                          </a:solidFill>
                        </a:rPr>
                        <a:t>… </a:t>
                      </a:r>
                      <a:r>
                        <a:rPr lang="en-US" sz="1050" b="1" i="1">
                          <a:solidFill>
                            <a:schemeClr val="tx1"/>
                          </a:solidFill>
                        </a:rPr>
                        <a:t>we’re not so much into </a:t>
                      </a:r>
                      <a:r>
                        <a:rPr lang="en-US" sz="1050" i="1">
                          <a:solidFill>
                            <a:schemeClr val="tx1"/>
                          </a:solidFill>
                        </a:rPr>
                        <a:t>[that].”</a:t>
                      </a:r>
                    </a:p>
                    <a:p>
                      <a:pPr marL="0" indent="0" algn="r">
                        <a:spcBef>
                          <a:spcPts val="100"/>
                        </a:spcBef>
                        <a:spcAft>
                          <a:spcPts val="300"/>
                        </a:spcAft>
                        <a:buFontTx/>
                        <a:buNone/>
                      </a:pPr>
                      <a:r>
                        <a:rPr lang="en-US" sz="1000" i="1">
                          <a:solidFill>
                            <a:schemeClr val="tx1"/>
                          </a:solidFill>
                        </a:rPr>
                        <a:t> – Customer #4</a:t>
                      </a:r>
                    </a:p>
                    <a:p>
                      <a:pPr marL="0" indent="0" algn="l">
                        <a:spcBef>
                          <a:spcPts val="100"/>
                        </a:spcBef>
                        <a:spcAft>
                          <a:spcPts val="300"/>
                        </a:spcAft>
                        <a:buFontTx/>
                        <a:buNone/>
                      </a:pPr>
                      <a:r>
                        <a:rPr lang="en-US" sz="1050" i="1">
                          <a:solidFill>
                            <a:schemeClr val="tx1"/>
                          </a:solidFill>
                        </a:rPr>
                        <a:t>“</a:t>
                      </a:r>
                      <a:r>
                        <a:rPr lang="en-US" sz="1050" b="1" i="1">
                          <a:solidFill>
                            <a:schemeClr val="tx1"/>
                          </a:solidFill>
                        </a:rPr>
                        <a:t>AI can’t get on a roof and tell me what’s wrong with it. AI can’t jump on the roof and start installing</a:t>
                      </a:r>
                      <a:r>
                        <a:rPr lang="en-US" sz="1050" i="1">
                          <a:solidFill>
                            <a:schemeClr val="tx1"/>
                          </a:solidFill>
                        </a:rPr>
                        <a:t>.” </a:t>
                      </a:r>
                    </a:p>
                    <a:p>
                      <a:pPr marL="0" indent="0" algn="l">
                        <a:spcBef>
                          <a:spcPts val="100"/>
                        </a:spcBef>
                        <a:spcAft>
                          <a:spcPts val="300"/>
                        </a:spcAft>
                        <a:buFontTx/>
                        <a:buNone/>
                      </a:pPr>
                      <a:r>
                        <a:rPr lang="en-US" sz="1050" i="1">
                          <a:solidFill>
                            <a:schemeClr val="tx1"/>
                          </a:solidFill>
                        </a:rPr>
                        <a:t>“No, </a:t>
                      </a:r>
                      <a:r>
                        <a:rPr lang="en-US" sz="1050" b="1" i="1">
                          <a:solidFill>
                            <a:schemeClr val="tx1"/>
                          </a:solidFill>
                        </a:rPr>
                        <a:t>I don’t [need AI], </a:t>
                      </a:r>
                      <a:r>
                        <a:rPr lang="en-US" sz="1050" i="1">
                          <a:solidFill>
                            <a:schemeClr val="tx1"/>
                          </a:solidFill>
                        </a:rPr>
                        <a:t>not for my stallers or for my sales team. Really </a:t>
                      </a:r>
                      <a:r>
                        <a:rPr lang="en-US" sz="1050" b="1" i="1">
                          <a:solidFill>
                            <a:schemeClr val="tx1"/>
                          </a:solidFill>
                        </a:rPr>
                        <a:t>all they’re doing is taking pictures</a:t>
                      </a:r>
                      <a:r>
                        <a:rPr lang="en-US" sz="1050" i="1">
                          <a:solidFill>
                            <a:schemeClr val="tx1"/>
                          </a:solidFill>
                        </a:rPr>
                        <a:t>.”</a:t>
                      </a:r>
                    </a:p>
                    <a:p>
                      <a:pPr marL="0" indent="0" algn="r">
                        <a:spcBef>
                          <a:spcPts val="100"/>
                        </a:spcBef>
                        <a:spcAft>
                          <a:spcPts val="300"/>
                        </a:spcAft>
                        <a:buFontTx/>
                        <a:buNone/>
                      </a:pPr>
                      <a:r>
                        <a:rPr lang="en-US" sz="1000" i="1">
                          <a:solidFill>
                            <a:schemeClr val="tx1"/>
                          </a:solidFill>
                        </a:rPr>
                        <a:t>– Customer #6</a:t>
                      </a:r>
                    </a:p>
                    <a:p>
                      <a:pPr marL="0" indent="0">
                        <a:spcBef>
                          <a:spcPts val="100"/>
                        </a:spcBef>
                        <a:spcAft>
                          <a:spcPts val="300"/>
                        </a:spcAft>
                        <a:buFontTx/>
                        <a:buNone/>
                      </a:pPr>
                      <a:r>
                        <a:rPr lang="en-US" sz="1050" i="1">
                          <a:solidFill>
                            <a:schemeClr val="tx1"/>
                          </a:solidFill>
                        </a:rPr>
                        <a:t>“If I can’t train a rep on the CRM in three hours, </a:t>
                      </a:r>
                      <a:r>
                        <a:rPr lang="en-US" sz="1050" b="1" i="1">
                          <a:solidFill>
                            <a:schemeClr val="tx1"/>
                          </a:solidFill>
                        </a:rPr>
                        <a:t>I don’t want it. It’s need to be quick, easy, simple.</a:t>
                      </a:r>
                      <a:r>
                        <a:rPr lang="en-US" sz="1050" i="1">
                          <a:solidFill>
                            <a:schemeClr val="tx1"/>
                          </a:solidFill>
                        </a:rPr>
                        <a:t>”</a:t>
                      </a:r>
                    </a:p>
                    <a:p>
                      <a:pPr marL="0" indent="0">
                        <a:spcBef>
                          <a:spcPts val="100"/>
                        </a:spcBef>
                        <a:spcAft>
                          <a:spcPts val="300"/>
                        </a:spcAft>
                        <a:buFontTx/>
                        <a:buNone/>
                      </a:pPr>
                      <a:r>
                        <a:rPr lang="en-US" sz="1050" i="1">
                          <a:solidFill>
                            <a:schemeClr val="tx1"/>
                          </a:solidFill>
                        </a:rPr>
                        <a:t>“We’re </a:t>
                      </a:r>
                      <a:r>
                        <a:rPr lang="en-US" sz="1050" b="1" i="1">
                          <a:solidFill>
                            <a:schemeClr val="tx1"/>
                          </a:solidFill>
                        </a:rPr>
                        <a:t>simple guys</a:t>
                      </a:r>
                      <a:r>
                        <a:rPr lang="en-US" sz="1050" i="1">
                          <a:solidFill>
                            <a:schemeClr val="tx1"/>
                          </a:solidFill>
                        </a:rPr>
                        <a:t>. Hammer and nails. </a:t>
                      </a:r>
                      <a:r>
                        <a:rPr lang="en-US" sz="1050" b="1" i="1">
                          <a:solidFill>
                            <a:schemeClr val="tx1"/>
                          </a:solidFill>
                        </a:rPr>
                        <a:t>If I get the opportunity to do something simple, I’ll do it</a:t>
                      </a:r>
                      <a:r>
                        <a:rPr lang="en-US" sz="1050" i="1">
                          <a:solidFill>
                            <a:schemeClr val="tx1"/>
                          </a:solidFill>
                        </a:rPr>
                        <a:t>.”</a:t>
                      </a:r>
                    </a:p>
                    <a:p>
                      <a:pPr marL="0" indent="0" algn="r">
                        <a:spcBef>
                          <a:spcPts val="100"/>
                        </a:spcBef>
                        <a:spcAft>
                          <a:spcPts val="300"/>
                        </a:spcAft>
                        <a:buFontTx/>
                        <a:buNone/>
                      </a:pPr>
                      <a:r>
                        <a:rPr lang="en-US" sz="1000" i="1">
                          <a:solidFill>
                            <a:schemeClr val="tx1"/>
                          </a:solidFill>
                        </a:rPr>
                        <a:t>– Customer #2</a:t>
                      </a:r>
                    </a:p>
                    <a:p>
                      <a:pPr marL="0" indent="0">
                        <a:spcBef>
                          <a:spcPts val="100"/>
                        </a:spcBef>
                        <a:spcAft>
                          <a:spcPts val="300"/>
                        </a:spcAft>
                        <a:buFontTx/>
                        <a:buNone/>
                      </a:pPr>
                      <a:r>
                        <a:rPr lang="en-US" sz="1050" i="1">
                          <a:solidFill>
                            <a:schemeClr val="tx1"/>
                          </a:solidFill>
                        </a:rPr>
                        <a:t>“</a:t>
                      </a:r>
                      <a:r>
                        <a:rPr lang="en-US" sz="1050" b="1" i="1">
                          <a:solidFill>
                            <a:schemeClr val="tx1"/>
                          </a:solidFill>
                        </a:rPr>
                        <a:t>Some reps never use the mobile app</a:t>
                      </a:r>
                      <a:r>
                        <a:rPr lang="en-US" sz="1050" i="1">
                          <a:solidFill>
                            <a:schemeClr val="tx1"/>
                          </a:solidFill>
                        </a:rPr>
                        <a:t>—they just go home and upload later; </a:t>
                      </a:r>
                      <a:r>
                        <a:rPr lang="en-US" sz="1050" b="1" i="1">
                          <a:solidFill>
                            <a:schemeClr val="tx1"/>
                          </a:solidFill>
                        </a:rPr>
                        <a:t>adoption depends entirely on how tech-savvy </a:t>
                      </a:r>
                      <a:r>
                        <a:rPr lang="en-US" sz="1050" i="1">
                          <a:solidFill>
                            <a:schemeClr val="tx1"/>
                          </a:solidFill>
                        </a:rPr>
                        <a:t>your team is.” </a:t>
                      </a:r>
                    </a:p>
                    <a:p>
                      <a:pPr marL="0" marR="0" lvl="0" indent="0" algn="r" defTabSz="711200" rtl="0" eaLnBrk="1" fontAlgn="auto" latinLnBrk="0" hangingPunct="1">
                        <a:lnSpc>
                          <a:spcPct val="100000"/>
                        </a:lnSpc>
                        <a:spcBef>
                          <a:spcPts val="100"/>
                        </a:spcBef>
                        <a:spcAft>
                          <a:spcPts val="300"/>
                        </a:spcAft>
                        <a:buClrTx/>
                        <a:buSzTx/>
                        <a:buFontTx/>
                        <a:buNone/>
                        <a:tabLst/>
                        <a:defRPr/>
                      </a:pPr>
                      <a:r>
                        <a:rPr lang="en-US" sz="1050" i="1">
                          <a:solidFill>
                            <a:schemeClr val="tx1"/>
                          </a:solidFill>
                        </a:rPr>
                        <a:t> </a:t>
                      </a:r>
                      <a:r>
                        <a:rPr lang="en-US" sz="1000" i="1">
                          <a:solidFill>
                            <a:schemeClr val="tx1"/>
                          </a:solidFill>
                        </a:rPr>
                        <a:t>– Customer #3</a:t>
                      </a:r>
                    </a:p>
                  </a:txBody>
                  <a:tcPr/>
                </a:tc>
                <a:extLst>
                  <a:ext uri="{0D108BD9-81ED-4DB2-BD59-A6C34878D82A}">
                    <a16:rowId xmlns:a16="http://schemas.microsoft.com/office/drawing/2014/main" val="3174132692"/>
                  </a:ext>
                </a:extLst>
              </a:tr>
              <a:tr h="1222111">
                <a:tc>
                  <a:txBody>
                    <a:bodyPr/>
                    <a:lstStyle/>
                    <a:p>
                      <a:pPr marL="0" indent="0">
                        <a:buFontTx/>
                        <a:buNone/>
                      </a:pPr>
                      <a:endParaRPr lang="en-US" sz="1000"/>
                    </a:p>
                  </a:txBody>
                  <a:tcPr anchor="ct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200" b="1" kern="1200">
                          <a:solidFill>
                            <a:schemeClr val="tx1"/>
                          </a:solidFill>
                          <a:latin typeface="+mn-lt"/>
                          <a:ea typeface="+mn-ea"/>
                          <a:cs typeface="+mn-cs"/>
                        </a:rPr>
                        <a:t>Customers are skeptical of AI     added value</a:t>
                      </a:r>
                    </a:p>
                  </a:txBody>
                  <a:tcPr anchor="ctr">
                    <a:noFill/>
                  </a:tcPr>
                </a:tc>
                <a:tc>
                  <a:txBody>
                    <a:bodyPr/>
                    <a:lstStyle/>
                    <a:p>
                      <a:pPr marL="0" indent="0">
                        <a:spcBef>
                          <a:spcPts val="100"/>
                        </a:spcBef>
                        <a:spcAft>
                          <a:spcPts val="300"/>
                        </a:spcAft>
                        <a:buFontTx/>
                        <a:buNone/>
                      </a:pPr>
                      <a:r>
                        <a:rPr lang="en-US" sz="1050" i="1">
                          <a:solidFill>
                            <a:schemeClr val="tx1"/>
                          </a:solidFill>
                        </a:rPr>
                        <a:t>“It’s still something that was being done before. </a:t>
                      </a:r>
                      <a:r>
                        <a:rPr lang="en-US" sz="1050" b="1" i="1">
                          <a:solidFill>
                            <a:schemeClr val="tx1"/>
                          </a:solidFill>
                        </a:rPr>
                        <a:t>AI can tell me how many squares, but so can Hover </a:t>
                      </a:r>
                      <a:r>
                        <a:rPr lang="en-US" sz="1050" i="1">
                          <a:solidFill>
                            <a:schemeClr val="tx1"/>
                          </a:solidFill>
                        </a:rPr>
                        <a:t>… </a:t>
                      </a:r>
                      <a:r>
                        <a:rPr lang="en-US" sz="1050" b="1" i="1">
                          <a:solidFill>
                            <a:schemeClr val="tx1"/>
                          </a:solidFill>
                        </a:rPr>
                        <a:t>I haven’t thought of a need that I don’t have already that something would solve.</a:t>
                      </a:r>
                      <a:r>
                        <a:rPr lang="en-US" sz="1050" i="1">
                          <a:solidFill>
                            <a:schemeClr val="tx1"/>
                          </a:solidFill>
                        </a:rPr>
                        <a:t>”</a:t>
                      </a:r>
                    </a:p>
                    <a:p>
                      <a:pPr marL="0" indent="0">
                        <a:spcBef>
                          <a:spcPts val="100"/>
                        </a:spcBef>
                        <a:spcAft>
                          <a:spcPts val="300"/>
                        </a:spcAft>
                        <a:buFontTx/>
                        <a:buNone/>
                      </a:pPr>
                      <a:r>
                        <a:rPr lang="en-US" sz="1050" i="1">
                          <a:solidFill>
                            <a:schemeClr val="tx1"/>
                          </a:solidFill>
                        </a:rPr>
                        <a:t>“I just </a:t>
                      </a:r>
                      <a:r>
                        <a:rPr lang="en-US" sz="1050" b="1" i="1">
                          <a:solidFill>
                            <a:schemeClr val="tx1"/>
                          </a:solidFill>
                        </a:rPr>
                        <a:t>don’t see a use case scenario for AI </a:t>
                      </a:r>
                      <a:r>
                        <a:rPr lang="en-US" sz="1050" i="1">
                          <a:solidFill>
                            <a:schemeClr val="tx1"/>
                          </a:solidFill>
                        </a:rPr>
                        <a:t>that much in my business … maybe leads, maybe email … I haven’t thought of a need that something would solve for.”</a:t>
                      </a:r>
                    </a:p>
                    <a:p>
                      <a:pPr marL="0" indent="0">
                        <a:spcBef>
                          <a:spcPts val="100"/>
                        </a:spcBef>
                        <a:spcAft>
                          <a:spcPts val="300"/>
                        </a:spcAft>
                        <a:buFontTx/>
                        <a:buNone/>
                      </a:pPr>
                      <a:r>
                        <a:rPr lang="en-US" sz="1050" i="1">
                          <a:solidFill>
                            <a:schemeClr val="tx1"/>
                          </a:solidFill>
                        </a:rPr>
                        <a:t>“I think in my call center, you know, lead generation, stuff like that. Maybe … but </a:t>
                      </a:r>
                      <a:r>
                        <a:rPr lang="en-US" sz="1050" b="1" i="1">
                          <a:solidFill>
                            <a:schemeClr val="tx1"/>
                          </a:solidFill>
                        </a:rPr>
                        <a:t>nobody’s shown me anything spectacular</a:t>
                      </a:r>
                      <a:r>
                        <a:rPr lang="en-US" sz="1050" i="1">
                          <a:solidFill>
                            <a:schemeClr val="tx1"/>
                          </a:solidFill>
                        </a:rPr>
                        <a:t>."</a:t>
                      </a:r>
                    </a:p>
                    <a:p>
                      <a:pPr marL="0" indent="0" algn="r">
                        <a:spcBef>
                          <a:spcPts val="100"/>
                        </a:spcBef>
                        <a:spcAft>
                          <a:spcPts val="300"/>
                        </a:spcAft>
                        <a:buFontTx/>
                        <a:buNone/>
                      </a:pPr>
                      <a:r>
                        <a:rPr lang="en-US" sz="1000" i="1">
                          <a:solidFill>
                            <a:schemeClr val="tx1"/>
                          </a:solidFill>
                        </a:rPr>
                        <a:t>– Customer #6</a:t>
                      </a:r>
                    </a:p>
                  </a:txBody>
                  <a:tcPr/>
                </a:tc>
                <a:extLst>
                  <a:ext uri="{0D108BD9-81ED-4DB2-BD59-A6C34878D82A}">
                    <a16:rowId xmlns:a16="http://schemas.microsoft.com/office/drawing/2014/main" val="1093788155"/>
                  </a:ext>
                </a:extLst>
              </a:tr>
              <a:tr h="781625">
                <a:tc>
                  <a:txBody>
                    <a:bodyPr/>
                    <a:lstStyle/>
                    <a:p>
                      <a:pPr marL="0" indent="0">
                        <a:buFontTx/>
                        <a:buNone/>
                      </a:pPr>
                      <a:endParaRPr lang="en-US" sz="1000"/>
                    </a:p>
                  </a:txBody>
                  <a:tcPr anchor="ctr"/>
                </a:tc>
                <a:tc>
                  <a:txBody>
                    <a:bodyPr/>
                    <a:lstStyle/>
                    <a:p>
                      <a:pPr marL="0" indent="0">
                        <a:buFontTx/>
                        <a:buNone/>
                      </a:pPr>
                      <a:r>
                        <a:rPr lang="en-US" sz="1200" b="1">
                          <a:solidFill>
                            <a:srgbClr val="000000"/>
                          </a:solidFill>
                        </a:rPr>
                        <a:t>Price sensitivity among smaller customers</a:t>
                      </a:r>
                    </a:p>
                  </a:txBody>
                  <a:tcPr anchor="ctr">
                    <a:noFill/>
                  </a:tcPr>
                </a:tc>
                <a:tc>
                  <a:txBody>
                    <a:bodyPr/>
                    <a:lstStyle/>
                    <a:p>
                      <a:pPr marL="0" indent="0">
                        <a:spcBef>
                          <a:spcPts val="100"/>
                        </a:spcBef>
                        <a:spcAft>
                          <a:spcPts val="300"/>
                        </a:spcAft>
                        <a:buFontTx/>
                        <a:buNone/>
                      </a:pPr>
                      <a:r>
                        <a:rPr lang="en-US" sz="1050" i="1">
                          <a:solidFill>
                            <a:schemeClr val="tx1"/>
                          </a:solidFill>
                        </a:rPr>
                        <a:t>“</a:t>
                      </a:r>
                      <a:r>
                        <a:rPr lang="en-US" sz="1050" b="1" i="1">
                          <a:solidFill>
                            <a:schemeClr val="tx1"/>
                          </a:solidFill>
                        </a:rPr>
                        <a:t>I wanted a custom KPI report </a:t>
                      </a:r>
                      <a:r>
                        <a:rPr lang="en-US" sz="1050" i="1">
                          <a:solidFill>
                            <a:schemeClr val="tx1"/>
                          </a:solidFill>
                        </a:rPr>
                        <a:t>on repairs and close rates—they said ‘sure,’ </a:t>
                      </a:r>
                      <a:r>
                        <a:rPr lang="en-US" sz="1050" b="1" i="1">
                          <a:solidFill>
                            <a:schemeClr val="tx1"/>
                          </a:solidFill>
                        </a:rPr>
                        <a:t>but it’d be $80/month</a:t>
                      </a:r>
                      <a:r>
                        <a:rPr lang="en-US" sz="1050" i="1">
                          <a:solidFill>
                            <a:schemeClr val="tx1"/>
                          </a:solidFill>
                        </a:rPr>
                        <a:t>. </a:t>
                      </a:r>
                      <a:r>
                        <a:rPr lang="en-US" sz="1050" b="1" i="1">
                          <a:solidFill>
                            <a:schemeClr val="tx1"/>
                          </a:solidFill>
                        </a:rPr>
                        <a:t>I’ll figure it out in Excel</a:t>
                      </a:r>
                      <a:r>
                        <a:rPr lang="en-US" sz="1050" i="1">
                          <a:solidFill>
                            <a:schemeClr val="tx1"/>
                          </a:solidFill>
                        </a:rPr>
                        <a:t>, thanks... </a:t>
                      </a:r>
                      <a:r>
                        <a:rPr lang="en-US" sz="1050" i="1" kern="1200">
                          <a:solidFill>
                            <a:schemeClr val="tx1"/>
                          </a:solidFill>
                          <a:latin typeface="+mn-lt"/>
                          <a:ea typeface="+mn-ea"/>
                          <a:cs typeface="+mn-cs"/>
                        </a:rPr>
                        <a:t>Target </a:t>
                      </a:r>
                      <a:r>
                        <a:rPr lang="en-US" sz="1050" b="1" i="1" kern="1200">
                          <a:solidFill>
                            <a:schemeClr val="tx1"/>
                          </a:solidFill>
                          <a:latin typeface="+mn-lt"/>
                          <a:ea typeface="+mn-ea"/>
                          <a:cs typeface="+mn-cs"/>
                        </a:rPr>
                        <a:t>doesn’t integrate well unless you pay extra</a:t>
                      </a:r>
                      <a:r>
                        <a:rPr lang="en-US" sz="1050" i="1" kern="1200">
                          <a:solidFill>
                            <a:schemeClr val="tx1"/>
                          </a:solidFill>
                          <a:latin typeface="+mn-lt"/>
                          <a:ea typeface="+mn-ea"/>
                          <a:cs typeface="+mn-cs"/>
                        </a:rPr>
                        <a:t>, and it’s </a:t>
                      </a:r>
                      <a:r>
                        <a:rPr lang="en-US" sz="1050" b="1" i="1" kern="1200">
                          <a:solidFill>
                            <a:schemeClr val="tx1"/>
                          </a:solidFill>
                          <a:latin typeface="+mn-lt"/>
                          <a:ea typeface="+mn-ea"/>
                          <a:cs typeface="+mn-cs"/>
                        </a:rPr>
                        <a:t>not worth the hassle</a:t>
                      </a:r>
                      <a:r>
                        <a:rPr lang="en-US" sz="1050" i="1" kern="1200">
                          <a:solidFill>
                            <a:schemeClr val="tx1"/>
                          </a:solidFill>
                          <a:latin typeface="+mn-lt"/>
                          <a:ea typeface="+mn-ea"/>
                          <a:cs typeface="+mn-cs"/>
                        </a:rPr>
                        <a:t>.”</a:t>
                      </a:r>
                    </a:p>
                    <a:p>
                      <a:pPr marL="0" marR="0" lvl="0" indent="0" algn="r" defTabSz="711200" rtl="0" eaLnBrk="1" fontAlgn="auto" latinLnBrk="0" hangingPunct="1">
                        <a:lnSpc>
                          <a:spcPct val="100000"/>
                        </a:lnSpc>
                        <a:spcBef>
                          <a:spcPts val="100"/>
                        </a:spcBef>
                        <a:spcAft>
                          <a:spcPts val="300"/>
                        </a:spcAft>
                        <a:buClrTx/>
                        <a:buSzTx/>
                        <a:buFontTx/>
                        <a:buNone/>
                        <a:tabLst/>
                        <a:defRPr/>
                      </a:pPr>
                      <a:r>
                        <a:rPr lang="en-US" sz="1000" i="1" kern="1200">
                          <a:solidFill>
                            <a:schemeClr val="tx1"/>
                          </a:solidFill>
                          <a:latin typeface="+mn-lt"/>
                          <a:ea typeface="+mn-ea"/>
                          <a:cs typeface="+mn-cs"/>
                        </a:rPr>
                        <a:t>– Customer #3</a:t>
                      </a:r>
                    </a:p>
                    <a:p>
                      <a:pPr marL="0" indent="0">
                        <a:spcBef>
                          <a:spcPts val="100"/>
                        </a:spcBef>
                        <a:spcAft>
                          <a:spcPts val="300"/>
                        </a:spcAft>
                        <a:buFontTx/>
                        <a:buNone/>
                      </a:pPr>
                      <a:r>
                        <a:rPr lang="en-US" sz="1000" i="1">
                          <a:solidFill>
                            <a:schemeClr val="tx1"/>
                          </a:solidFill>
                        </a:rPr>
                        <a:t>“</a:t>
                      </a:r>
                      <a:r>
                        <a:rPr lang="en-US" sz="1000" b="0" i="1">
                          <a:solidFill>
                            <a:schemeClr val="tx1"/>
                          </a:solidFill>
                        </a:rPr>
                        <a:t>Smarter Docs is one of the problems that Target has... it is a pay per use feature... That </a:t>
                      </a:r>
                      <a:r>
                        <a:rPr lang="en-US" sz="1000" b="1" i="1">
                          <a:solidFill>
                            <a:schemeClr val="tx1"/>
                          </a:solidFill>
                        </a:rPr>
                        <a:t>per use fee is quite honestly too high</a:t>
                      </a:r>
                      <a:r>
                        <a:rPr lang="en-US" sz="1000" b="0" i="1">
                          <a:solidFill>
                            <a:schemeClr val="tx1"/>
                          </a:solidFill>
                        </a:rPr>
                        <a:t>... it's caused our company to very, very seriously evaluate whether or not we wanted to continue our relationship with Target.</a:t>
                      </a:r>
                      <a:r>
                        <a:rPr lang="en-US" sz="1000" i="1" kern="1200">
                          <a:solidFill>
                            <a:schemeClr val="tx1"/>
                          </a:solidFill>
                          <a:latin typeface="+mn-lt"/>
                          <a:ea typeface="+mn-ea"/>
                          <a:cs typeface="+mn-cs"/>
                        </a:rPr>
                        <a:t>.”</a:t>
                      </a:r>
                    </a:p>
                    <a:p>
                      <a:pPr marL="0" marR="0" lvl="0" indent="0" algn="r" defTabSz="711200" rtl="0" eaLnBrk="1" fontAlgn="auto" latinLnBrk="0" hangingPunct="1">
                        <a:lnSpc>
                          <a:spcPct val="100000"/>
                        </a:lnSpc>
                        <a:spcBef>
                          <a:spcPts val="100"/>
                        </a:spcBef>
                        <a:spcAft>
                          <a:spcPts val="300"/>
                        </a:spcAft>
                        <a:buClrTx/>
                        <a:buSzTx/>
                        <a:buFontTx/>
                        <a:buNone/>
                        <a:tabLst/>
                        <a:defRPr/>
                      </a:pPr>
                      <a:r>
                        <a:rPr lang="en-US" sz="900" i="1" kern="1200">
                          <a:solidFill>
                            <a:schemeClr val="tx1"/>
                          </a:solidFill>
                          <a:latin typeface="+mn-lt"/>
                          <a:ea typeface="+mn-ea"/>
                          <a:cs typeface="+mn-cs"/>
                        </a:rPr>
                        <a:t>– Customer #4</a:t>
                      </a:r>
                      <a:endParaRPr lang="en-US" sz="900" i="1">
                        <a:solidFill>
                          <a:schemeClr val="tx1"/>
                        </a:solidFill>
                      </a:endParaRPr>
                    </a:p>
                  </a:txBody>
                  <a:tcPr/>
                </a:tc>
                <a:extLst>
                  <a:ext uri="{0D108BD9-81ED-4DB2-BD59-A6C34878D82A}">
                    <a16:rowId xmlns:a16="http://schemas.microsoft.com/office/drawing/2014/main" val="2752011967"/>
                  </a:ext>
                </a:extLst>
              </a:tr>
            </a:tbl>
          </a:graphicData>
        </a:graphic>
      </p:graphicFrame>
      <p:sp>
        <p:nvSpPr>
          <p:cNvPr id="33" name="btfpNotesBox251197">
            <a:extLst>
              <a:ext uri="{FF2B5EF4-FFF2-40B4-BE49-F238E27FC236}">
                <a16:creationId xmlns:a16="http://schemas.microsoft.com/office/drawing/2014/main" id="{9BCB365E-E87F-B5D9-635D-42D83070326F}"/>
              </a:ext>
            </a:extLst>
          </p:cNvPr>
          <p:cNvSpPr txBox="1"/>
          <p:nvPr>
            <p:custDataLst>
              <p:tags r:id="rId4"/>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Source: Market participant interviews</a:t>
            </a:r>
          </a:p>
        </p:txBody>
      </p:sp>
      <p:grpSp>
        <p:nvGrpSpPr>
          <p:cNvPr id="120" name="btfpIcon596256">
            <a:extLst>
              <a:ext uri="{FF2B5EF4-FFF2-40B4-BE49-F238E27FC236}">
                <a16:creationId xmlns:a16="http://schemas.microsoft.com/office/drawing/2014/main" id="{0CC9A6F6-9BA5-DD78-DA7A-D4926CB01F59}"/>
              </a:ext>
            </a:extLst>
          </p:cNvPr>
          <p:cNvGrpSpPr>
            <a:grpSpLocks noChangeAspect="1"/>
          </p:cNvGrpSpPr>
          <p:nvPr>
            <p:custDataLst>
              <p:tags r:id="rId5"/>
            </p:custDataLst>
          </p:nvPr>
        </p:nvGrpSpPr>
        <p:grpSpPr>
          <a:xfrm>
            <a:off x="638349" y="4113458"/>
            <a:ext cx="761177" cy="761177"/>
            <a:chOff x="551783" y="3409819"/>
            <a:chExt cx="982807" cy="982807"/>
          </a:xfrm>
        </p:grpSpPr>
        <p:sp>
          <p:nvSpPr>
            <p:cNvPr id="119" name="btfpIconCircle596256">
              <a:extLst>
                <a:ext uri="{FF2B5EF4-FFF2-40B4-BE49-F238E27FC236}">
                  <a16:creationId xmlns:a16="http://schemas.microsoft.com/office/drawing/2014/main" id="{03137EF0-63C5-C708-3A37-352483F9AE5B}"/>
                </a:ext>
              </a:extLst>
            </p:cNvPr>
            <p:cNvSpPr>
              <a:spLocks/>
            </p:cNvSpPr>
            <p:nvPr/>
          </p:nvSpPr>
          <p:spPr bwMode="gray">
            <a:xfrm>
              <a:off x="551783" y="3409819"/>
              <a:ext cx="982807" cy="982807"/>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118" name="btfpIconLines596256">
              <a:extLst>
                <a:ext uri="{FF2B5EF4-FFF2-40B4-BE49-F238E27FC236}">
                  <a16:creationId xmlns:a16="http://schemas.microsoft.com/office/drawing/2014/main" id="{64CED595-4016-31BA-FCC6-807151A259D5}"/>
                </a:ext>
              </a:extLst>
            </p:cNvPr>
            <p:cNvPicPr>
              <a:picLocks/>
            </p:cNvPicPr>
            <p:nvPr/>
          </p:nvPicPr>
          <p:blipFill>
            <a:blip r:embed="rId13"/>
            <a:stretch>
              <a:fillRect/>
            </a:stretch>
          </p:blipFill>
          <p:spPr>
            <a:xfrm>
              <a:off x="551783" y="3409819"/>
              <a:ext cx="982807" cy="982807"/>
            </a:xfrm>
            <a:prstGeom prst="rect">
              <a:avLst/>
            </a:prstGeom>
          </p:spPr>
        </p:pic>
      </p:grpSp>
      <p:grpSp>
        <p:nvGrpSpPr>
          <p:cNvPr id="51" name="btfpStatusSticker202161">
            <a:extLst>
              <a:ext uri="{FF2B5EF4-FFF2-40B4-BE49-F238E27FC236}">
                <a16:creationId xmlns:a16="http://schemas.microsoft.com/office/drawing/2014/main" id="{8BE35973-5DA1-D114-72A5-7BD9091980B8}"/>
              </a:ext>
            </a:extLst>
          </p:cNvPr>
          <p:cNvGrpSpPr/>
          <p:nvPr>
            <p:custDataLst>
              <p:tags r:id="rId6"/>
            </p:custDataLst>
          </p:nvPr>
        </p:nvGrpSpPr>
        <p:grpSpPr>
          <a:xfrm>
            <a:off x="10066452" y="955344"/>
            <a:ext cx="1761444" cy="235611"/>
            <a:chOff x="-4287648" y="876300"/>
            <a:chExt cx="1761444" cy="235611"/>
          </a:xfrm>
        </p:grpSpPr>
        <p:sp>
          <p:nvSpPr>
            <p:cNvPr id="52" name="btfpStatusStickerText202161">
              <a:extLst>
                <a:ext uri="{FF2B5EF4-FFF2-40B4-BE49-F238E27FC236}">
                  <a16:creationId xmlns:a16="http://schemas.microsoft.com/office/drawing/2014/main" id="{6B706E28-1C78-7B51-7554-527C6FA46806}"/>
                </a:ext>
              </a:extLst>
            </p:cNvPr>
            <p:cNvSpPr txBox="1"/>
            <p:nvPr/>
          </p:nvSpPr>
          <p:spPr bwMode="gray">
            <a:xfrm>
              <a:off x="-4287648"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56" name="btfpStatusStickerLine202161">
              <a:extLst>
                <a:ext uri="{FF2B5EF4-FFF2-40B4-BE49-F238E27FC236}">
                  <a16:creationId xmlns:a16="http://schemas.microsoft.com/office/drawing/2014/main" id="{2D601F64-FC47-CAF0-9E17-67BA69A3B7D6}"/>
                </a:ext>
              </a:extLst>
            </p:cNvPr>
            <p:cNvCxnSpPr>
              <a:cxnSpLocks/>
            </p:cNvCxnSpPr>
            <p:nvPr/>
          </p:nvCxnSpPr>
          <p:spPr bwMode="gray">
            <a:xfrm rot="720000">
              <a:off x="-4287648"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50" name="btfpIcon388070">
            <a:extLst>
              <a:ext uri="{FF2B5EF4-FFF2-40B4-BE49-F238E27FC236}">
                <a16:creationId xmlns:a16="http://schemas.microsoft.com/office/drawing/2014/main" id="{301AFDCB-ED9E-73D6-2CB7-341387101499}"/>
              </a:ext>
            </a:extLst>
          </p:cNvPr>
          <p:cNvGrpSpPr>
            <a:grpSpLocks noChangeAspect="1"/>
          </p:cNvGrpSpPr>
          <p:nvPr>
            <p:custDataLst>
              <p:tags r:id="rId7"/>
            </p:custDataLst>
          </p:nvPr>
        </p:nvGrpSpPr>
        <p:grpSpPr>
          <a:xfrm>
            <a:off x="397653" y="2169488"/>
            <a:ext cx="1081088" cy="1081088"/>
            <a:chOff x="-1788870" y="2415312"/>
            <a:chExt cx="1081088" cy="1081088"/>
          </a:xfrm>
        </p:grpSpPr>
        <p:sp>
          <p:nvSpPr>
            <p:cNvPr id="49" name="btfpIconCircle388070">
              <a:extLst>
                <a:ext uri="{FF2B5EF4-FFF2-40B4-BE49-F238E27FC236}">
                  <a16:creationId xmlns:a16="http://schemas.microsoft.com/office/drawing/2014/main" id="{4F63A940-2CCE-593E-2B86-63D7875EB86E}"/>
                </a:ext>
              </a:extLst>
            </p:cNvPr>
            <p:cNvSpPr>
              <a:spLocks/>
            </p:cNvSpPr>
            <p:nvPr/>
          </p:nvSpPr>
          <p:spPr bwMode="gray">
            <a:xfrm>
              <a:off x="-1788870" y="2415312"/>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48" name="btfpIconLines388070">
              <a:extLst>
                <a:ext uri="{FF2B5EF4-FFF2-40B4-BE49-F238E27FC236}">
                  <a16:creationId xmlns:a16="http://schemas.microsoft.com/office/drawing/2014/main" id="{2D70E7C5-8EB7-5C1D-2211-907C126C8F3B}"/>
                </a:ext>
              </a:extLst>
            </p:cNvPr>
            <p:cNvPicPr>
              <a:picLocks/>
            </p:cNvPicPr>
            <p:nvPr/>
          </p:nvPicPr>
          <p:blipFill>
            <a:blip r:embed="rId14"/>
            <a:stretch>
              <a:fillRect/>
            </a:stretch>
          </p:blipFill>
          <p:spPr>
            <a:xfrm>
              <a:off x="-1788870" y="2415312"/>
              <a:ext cx="1081088" cy="1081088"/>
            </a:xfrm>
            <a:prstGeom prst="rect">
              <a:avLst/>
            </a:prstGeom>
          </p:spPr>
        </p:pic>
      </p:grpSp>
      <p:grpSp>
        <p:nvGrpSpPr>
          <p:cNvPr id="65" name="btfpIcon947303">
            <a:extLst>
              <a:ext uri="{FF2B5EF4-FFF2-40B4-BE49-F238E27FC236}">
                <a16:creationId xmlns:a16="http://schemas.microsoft.com/office/drawing/2014/main" id="{57EB3594-161C-871B-EC3F-11242136AF58}"/>
              </a:ext>
            </a:extLst>
          </p:cNvPr>
          <p:cNvGrpSpPr>
            <a:grpSpLocks noChangeAspect="1"/>
          </p:cNvGrpSpPr>
          <p:nvPr>
            <p:custDataLst>
              <p:tags r:id="rId8"/>
            </p:custDataLst>
          </p:nvPr>
        </p:nvGrpSpPr>
        <p:grpSpPr>
          <a:xfrm>
            <a:off x="701817" y="5372152"/>
            <a:ext cx="697709" cy="697709"/>
            <a:chOff x="559209" y="5337234"/>
            <a:chExt cx="1081088" cy="1081088"/>
          </a:xfrm>
        </p:grpSpPr>
        <p:sp>
          <p:nvSpPr>
            <p:cNvPr id="64" name="btfpIconCircle947303">
              <a:extLst>
                <a:ext uri="{FF2B5EF4-FFF2-40B4-BE49-F238E27FC236}">
                  <a16:creationId xmlns:a16="http://schemas.microsoft.com/office/drawing/2014/main" id="{64CA3156-7DD7-D3E2-6890-65C4467B2C29}"/>
                </a:ext>
              </a:extLst>
            </p:cNvPr>
            <p:cNvSpPr>
              <a:spLocks/>
            </p:cNvSpPr>
            <p:nvPr/>
          </p:nvSpPr>
          <p:spPr bwMode="gray">
            <a:xfrm>
              <a:off x="559209" y="5337234"/>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63" name="btfpIconLines947303">
              <a:extLst>
                <a:ext uri="{FF2B5EF4-FFF2-40B4-BE49-F238E27FC236}">
                  <a16:creationId xmlns:a16="http://schemas.microsoft.com/office/drawing/2014/main" id="{2C6A10B9-6B91-E324-B842-42D71D6DF72B}"/>
                </a:ext>
              </a:extLst>
            </p:cNvPr>
            <p:cNvPicPr>
              <a:picLocks/>
            </p:cNvPicPr>
            <p:nvPr/>
          </p:nvPicPr>
          <p:blipFill>
            <a:blip r:embed="rId15"/>
            <a:stretch>
              <a:fillRect/>
            </a:stretch>
          </p:blipFill>
          <p:spPr>
            <a:xfrm>
              <a:off x="559209" y="5337234"/>
              <a:ext cx="1081088" cy="1081088"/>
            </a:xfrm>
            <a:prstGeom prst="rect">
              <a:avLst/>
            </a:prstGeom>
          </p:spPr>
        </p:pic>
      </p:grpSp>
    </p:spTree>
    <p:custDataLst>
      <p:tags r:id="rId1"/>
    </p:custDataLst>
    <p:extLst>
      <p:ext uri="{BB962C8B-B14F-4D97-AF65-F5344CB8AC3E}">
        <p14:creationId xmlns:p14="http://schemas.microsoft.com/office/powerpoint/2010/main" val="130066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btfpColumnIndicatorGroup2">
            <a:extLst>
              <a:ext uri="{FF2B5EF4-FFF2-40B4-BE49-F238E27FC236}">
                <a16:creationId xmlns:a16="http://schemas.microsoft.com/office/drawing/2014/main" id="{CA965CFD-77CF-5612-3BA0-EEEE4A5F0601}"/>
              </a:ext>
            </a:extLst>
          </p:cNvPr>
          <p:cNvGrpSpPr/>
          <p:nvPr/>
        </p:nvGrpSpPr>
        <p:grpSpPr>
          <a:xfrm>
            <a:off x="0" y="6926580"/>
            <a:ext cx="12192000" cy="137160"/>
            <a:chOff x="0" y="6926580"/>
            <a:chExt cx="12192000" cy="137160"/>
          </a:xfrm>
        </p:grpSpPr>
        <p:sp>
          <p:nvSpPr>
            <p:cNvPr id="29" name="btfpColumnGapBlocker317559">
              <a:extLst>
                <a:ext uri="{FF2B5EF4-FFF2-40B4-BE49-F238E27FC236}">
                  <a16:creationId xmlns:a16="http://schemas.microsoft.com/office/drawing/2014/main" id="{50238473-09D1-7AF2-AC54-FD1C4CC8F962}"/>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6" name="btfpColumnGapBlocker208225">
              <a:extLst>
                <a:ext uri="{FF2B5EF4-FFF2-40B4-BE49-F238E27FC236}">
                  <a16:creationId xmlns:a16="http://schemas.microsoft.com/office/drawing/2014/main" id="{9B85F144-BA0F-15AC-3CDD-31DAEBC6AA42}"/>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2" name="btfpColumnIndicator971530">
              <a:extLst>
                <a:ext uri="{FF2B5EF4-FFF2-40B4-BE49-F238E27FC236}">
                  <a16:creationId xmlns:a16="http://schemas.microsoft.com/office/drawing/2014/main" id="{006343C6-508D-587B-DECC-F806E97AC476}"/>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6" name="btfpColumnIndicator818503">
              <a:extLst>
                <a:ext uri="{FF2B5EF4-FFF2-40B4-BE49-F238E27FC236}">
                  <a16:creationId xmlns:a16="http://schemas.microsoft.com/office/drawing/2014/main" id="{A0A0860E-60D9-C001-2425-108337915F08}"/>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0" name="btfpColumnIndicatorGroup1">
            <a:extLst>
              <a:ext uri="{FF2B5EF4-FFF2-40B4-BE49-F238E27FC236}">
                <a16:creationId xmlns:a16="http://schemas.microsoft.com/office/drawing/2014/main" id="{7BBC60DD-DA92-DDF6-C25D-945FD7CA1965}"/>
              </a:ext>
            </a:extLst>
          </p:cNvPr>
          <p:cNvGrpSpPr/>
          <p:nvPr/>
        </p:nvGrpSpPr>
        <p:grpSpPr>
          <a:xfrm>
            <a:off x="0" y="-205740"/>
            <a:ext cx="12192000" cy="137160"/>
            <a:chOff x="0" y="-205740"/>
            <a:chExt cx="12192000" cy="137160"/>
          </a:xfrm>
        </p:grpSpPr>
        <p:sp>
          <p:nvSpPr>
            <p:cNvPr id="28" name="btfpColumnGapBlocker422090">
              <a:extLst>
                <a:ext uri="{FF2B5EF4-FFF2-40B4-BE49-F238E27FC236}">
                  <a16:creationId xmlns:a16="http://schemas.microsoft.com/office/drawing/2014/main" id="{07E29AC8-A4FF-9776-E388-2EA945108AC3}"/>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3" name="btfpColumnGapBlocker194799">
              <a:extLst>
                <a:ext uri="{FF2B5EF4-FFF2-40B4-BE49-F238E27FC236}">
                  <a16:creationId xmlns:a16="http://schemas.microsoft.com/office/drawing/2014/main" id="{1329CA8E-E558-80AA-7926-A82B0C27CEF6}"/>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8" name="btfpColumnIndicator496595">
              <a:extLst>
                <a:ext uri="{FF2B5EF4-FFF2-40B4-BE49-F238E27FC236}">
                  <a16:creationId xmlns:a16="http://schemas.microsoft.com/office/drawing/2014/main" id="{8747FD04-6589-2EBC-E77B-FD18D110B06A}"/>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4" name="btfpColumnIndicator892799">
              <a:extLst>
                <a:ext uri="{FF2B5EF4-FFF2-40B4-BE49-F238E27FC236}">
                  <a16:creationId xmlns:a16="http://schemas.microsoft.com/office/drawing/2014/main" id="{F446FE8B-32E3-FEFD-11DA-F317085DAD9A}"/>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3" name="think-cell data - do not delete" hidden="1">
            <a:extLst>
              <a:ext uri="{FF2B5EF4-FFF2-40B4-BE49-F238E27FC236}">
                <a16:creationId xmlns:a16="http://schemas.microsoft.com/office/drawing/2014/main" id="{E233C762-ADC6-2976-57EA-CBAE1E51495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360" imgH="360" progId="TCLayout.ActiveDocument.1">
                  <p:embed/>
                </p:oleObj>
              </mc:Choice>
              <mc:Fallback>
                <p:oleObj name="think-cell Slide" r:id="rId9" imgW="360" imgH="360" progId="TCLayout.ActiveDocument.1">
                  <p:embed/>
                  <p:pic>
                    <p:nvPicPr>
                      <p:cNvPr id="13" name="think-cell data - do not delete" hidden="1">
                        <a:extLst>
                          <a:ext uri="{FF2B5EF4-FFF2-40B4-BE49-F238E27FC236}">
                            <a16:creationId xmlns:a16="http://schemas.microsoft.com/office/drawing/2014/main" id="{E233C762-ADC6-2976-57EA-CBAE1E5149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1AECD7-86FE-3FF2-E34C-76A06DF2EE40}"/>
              </a:ext>
            </a:extLst>
          </p:cNvPr>
          <p:cNvSpPr>
            <a:spLocks noGrp="1"/>
          </p:cNvSpPr>
          <p:nvPr>
            <p:ph type="title"/>
          </p:nvPr>
        </p:nvSpPr>
        <p:spPr/>
        <p:txBody>
          <a:bodyPr vert="horz"/>
          <a:lstStyle/>
          <a:p>
            <a:r>
              <a:rPr lang="en-GB" b="1"/>
              <a:t>Competitive positioning | </a:t>
            </a:r>
            <a:r>
              <a:rPr lang="en-GB"/>
              <a:t>Large platforms such as Peer 1 and Peer 2 have an edge over companies like </a:t>
            </a:r>
            <a:r>
              <a:rPr lang="en-US"/>
              <a:t>Target and Peer 3 given existing capabilities </a:t>
            </a:r>
          </a:p>
        </p:txBody>
      </p:sp>
      <p:graphicFrame>
        <p:nvGraphicFramePr>
          <p:cNvPr id="20" name="btfpTable468212">
            <a:extLst>
              <a:ext uri="{FF2B5EF4-FFF2-40B4-BE49-F238E27FC236}">
                <a16:creationId xmlns:a16="http://schemas.microsoft.com/office/drawing/2014/main" id="{B06C8EF1-EDF8-CF73-BA63-F9532D6F21D0}"/>
              </a:ext>
            </a:extLst>
          </p:cNvPr>
          <p:cNvGraphicFramePr>
            <a:graphicFrameLocks noGrp="1"/>
          </p:cNvGraphicFramePr>
          <p:nvPr>
            <p:custDataLst>
              <p:tags r:id="rId3"/>
            </p:custDataLst>
            <p:extLst>
              <p:ext uri="{D42A27DB-BD31-4B8C-83A1-F6EECF244321}">
                <p14:modId xmlns:p14="http://schemas.microsoft.com/office/powerpoint/2010/main" val="2571963891"/>
              </p:ext>
            </p:extLst>
          </p:nvPr>
        </p:nvGraphicFramePr>
        <p:xfrm>
          <a:off x="330198" y="1269999"/>
          <a:ext cx="11493355" cy="5099966"/>
        </p:xfrm>
        <a:graphic>
          <a:graphicData uri="http://schemas.openxmlformats.org/drawingml/2006/table">
            <a:tbl>
              <a:tblPr firstRow="1" firstCol="1">
                <a:tableStyleId>{9D7B26C5-4107-4FEC-AEDC-1716B250A1EF}</a:tableStyleId>
              </a:tblPr>
              <a:tblGrid>
                <a:gridCol w="1840642">
                  <a:extLst>
                    <a:ext uri="{9D8B030D-6E8A-4147-A177-3AD203B41FA5}">
                      <a16:colId xmlns:a16="http://schemas.microsoft.com/office/drawing/2014/main" val="3889530364"/>
                    </a:ext>
                  </a:extLst>
                </a:gridCol>
                <a:gridCol w="3037059">
                  <a:extLst>
                    <a:ext uri="{9D8B030D-6E8A-4147-A177-3AD203B41FA5}">
                      <a16:colId xmlns:a16="http://schemas.microsoft.com/office/drawing/2014/main" val="1295271855"/>
                    </a:ext>
                  </a:extLst>
                </a:gridCol>
                <a:gridCol w="1656578">
                  <a:extLst>
                    <a:ext uri="{9D8B030D-6E8A-4147-A177-3AD203B41FA5}">
                      <a16:colId xmlns:a16="http://schemas.microsoft.com/office/drawing/2014/main" val="2506361504"/>
                    </a:ext>
                  </a:extLst>
                </a:gridCol>
                <a:gridCol w="1656578">
                  <a:extLst>
                    <a:ext uri="{9D8B030D-6E8A-4147-A177-3AD203B41FA5}">
                      <a16:colId xmlns:a16="http://schemas.microsoft.com/office/drawing/2014/main" val="1535679266"/>
                    </a:ext>
                  </a:extLst>
                </a:gridCol>
                <a:gridCol w="1645920">
                  <a:extLst>
                    <a:ext uri="{9D8B030D-6E8A-4147-A177-3AD203B41FA5}">
                      <a16:colId xmlns:a16="http://schemas.microsoft.com/office/drawing/2014/main" val="2287781092"/>
                    </a:ext>
                  </a:extLst>
                </a:gridCol>
                <a:gridCol w="1656578">
                  <a:extLst>
                    <a:ext uri="{9D8B030D-6E8A-4147-A177-3AD203B41FA5}">
                      <a16:colId xmlns:a16="http://schemas.microsoft.com/office/drawing/2014/main" val="584946182"/>
                    </a:ext>
                  </a:extLst>
                </a:gridCol>
              </a:tblGrid>
              <a:tr h="326798">
                <a:tc>
                  <a:txBody>
                    <a:bodyPr/>
                    <a:lstStyle/>
                    <a:p>
                      <a:pPr marL="0" indent="0" algn="l">
                        <a:spcBef>
                          <a:spcPts val="0"/>
                        </a:spcBef>
                        <a:buFontTx/>
                        <a:buNone/>
                      </a:pPr>
                      <a:r>
                        <a:rPr lang="en-US" sz="1200"/>
                        <a:t>Factor</a:t>
                      </a:r>
                    </a:p>
                  </a:txBody>
                  <a:tcPr anchor="b"/>
                </a:tc>
                <a:tc>
                  <a:txBody>
                    <a:bodyPr/>
                    <a:lstStyle/>
                    <a:p>
                      <a:pPr marL="0" indent="0" algn="l">
                        <a:spcBef>
                          <a:spcPts val="0"/>
                        </a:spcBef>
                        <a:buFontTx/>
                        <a:buNone/>
                      </a:pPr>
                      <a:r>
                        <a:rPr lang="en-US" sz="1200"/>
                        <a:t>Description</a:t>
                      </a:r>
                    </a:p>
                  </a:txBody>
                  <a:tcPr anchor="b"/>
                </a:tc>
                <a:tc>
                  <a:txBody>
                    <a:bodyPr/>
                    <a:lstStyle/>
                    <a:p>
                      <a:pPr marL="0" indent="0" algn="ctr">
                        <a:spcBef>
                          <a:spcPts val="0"/>
                        </a:spcBef>
                        <a:buFontTx/>
                        <a:buNone/>
                      </a:pPr>
                      <a:endParaRPr lang="en-US" sz="1200"/>
                    </a:p>
                  </a:txBody>
                  <a:tcPr anchor="b"/>
                </a:tc>
                <a:tc>
                  <a:txBody>
                    <a:bodyPr/>
                    <a:lstStyle/>
                    <a:p>
                      <a:pPr marL="0" indent="0" algn="ctr">
                        <a:spcBef>
                          <a:spcPts val="0"/>
                        </a:spcBef>
                        <a:buFontTx/>
                        <a:buNone/>
                      </a:pPr>
                      <a:r>
                        <a:rPr lang="en-US" sz="1200">
                          <a:solidFill>
                            <a:schemeClr val="tx1"/>
                          </a:solidFill>
                        </a:rPr>
                        <a:t>Peer 3</a:t>
                      </a:r>
                    </a:p>
                  </a:txBody>
                  <a:tcPr anchor="b"/>
                </a:tc>
                <a:tc>
                  <a:txBody>
                    <a:bodyPr/>
                    <a:lstStyle/>
                    <a:p>
                      <a:pPr marL="0" indent="0" algn="ctr">
                        <a:spcBef>
                          <a:spcPts val="0"/>
                        </a:spcBef>
                        <a:buFontTx/>
                        <a:buNone/>
                      </a:pPr>
                      <a:r>
                        <a:rPr lang="en-US" sz="1200">
                          <a:solidFill>
                            <a:schemeClr val="tx1"/>
                          </a:solidFill>
                        </a:rPr>
                        <a:t>Peer 1</a:t>
                      </a:r>
                    </a:p>
                  </a:txBody>
                  <a:tcPr anchor="b"/>
                </a:tc>
                <a:tc>
                  <a:txBody>
                    <a:bodyPr/>
                    <a:lstStyle/>
                    <a:p>
                      <a:pPr marL="0" indent="0" algn="ctr">
                        <a:spcBef>
                          <a:spcPts val="0"/>
                        </a:spcBef>
                        <a:buFontTx/>
                        <a:buNone/>
                      </a:pPr>
                      <a:r>
                        <a:rPr lang="en-US" sz="1200">
                          <a:solidFill>
                            <a:schemeClr val="tx1"/>
                          </a:solidFill>
                        </a:rPr>
                        <a:t>Peer 2</a:t>
                      </a:r>
                    </a:p>
                  </a:txBody>
                  <a:tcPr anchor="b"/>
                </a:tc>
                <a:extLst>
                  <a:ext uri="{0D108BD9-81ED-4DB2-BD59-A6C34878D82A}">
                    <a16:rowId xmlns:a16="http://schemas.microsoft.com/office/drawing/2014/main" val="843434829"/>
                  </a:ext>
                </a:extLst>
              </a:tr>
              <a:tr h="530352">
                <a:tc>
                  <a:txBody>
                    <a:bodyPr/>
                    <a:lstStyle/>
                    <a:p>
                      <a:pPr marL="0" indent="0" algn="l" fontAlgn="b">
                        <a:buNone/>
                      </a:pPr>
                      <a:r>
                        <a:rPr lang="en-US" sz="1200" b="1" i="0" u="none" strike="noStrike">
                          <a:solidFill>
                            <a:srgbClr val="000000"/>
                          </a:solidFill>
                          <a:effectLst/>
                          <a:latin typeface="+mn-lt"/>
                        </a:rPr>
                        <a:t>Data Quality, Quantity &amp; Accessibility</a:t>
                      </a:r>
                      <a:endParaRPr lang="en-US" sz="1200" b="0" i="0" u="none" strike="noStrike">
                        <a:solidFill>
                          <a:srgbClr val="000000"/>
                        </a:solidFill>
                        <a:effectLst/>
                        <a:latin typeface="+mn-lt"/>
                      </a:endParaRPr>
                    </a:p>
                  </a:txBody>
                  <a:tcPr marL="45720" marR="45720" anchor="ctr"/>
                </a:tc>
                <a:tc>
                  <a:txBody>
                    <a:bodyPr/>
                    <a:lstStyle/>
                    <a:p>
                      <a:pPr marL="0" indent="0" algn="l" defTabSz="711200" rtl="0" eaLnBrk="1" fontAlgn="ctr" latinLnBrk="0" hangingPunct="1">
                        <a:spcBef>
                          <a:spcPts val="1200"/>
                        </a:spcBef>
                        <a:buSzPct val="180000"/>
                        <a:buFont typeface="Arial" panose="020B0604020202020204" pitchFamily="34" charset="0"/>
                        <a:buNone/>
                      </a:pPr>
                      <a:r>
                        <a:rPr lang="en-US" sz="1200" b="0" i="0" u="none" strike="noStrike" baseline="0">
                          <a:solidFill>
                            <a:srgbClr val="000000"/>
                          </a:solidFill>
                          <a:effectLst/>
                          <a:latin typeface="+mn-lt"/>
                        </a:rPr>
                        <a:t>Access to a large volume of clean, unique, and well-governed data—in real time</a:t>
                      </a:r>
                    </a:p>
                  </a:txBody>
                  <a:tcPr marL="45720" marR="45720" anchor="ct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en-US" sz="900" b="0" i="0" u="none" strike="noStrike" baseline="0">
                          <a:solidFill>
                            <a:srgbClr val="000000"/>
                          </a:solidFill>
                          <a:effectLst/>
                          <a:latin typeface="+mn-lt"/>
                        </a:rPr>
                        <a:t>Standardized and domain-specific data but limited ML utilization</a:t>
                      </a:r>
                    </a:p>
                  </a:txBody>
                  <a:tcPr marL="27432" marR="27432" marT="27432" marB="27432" anchor="ctr">
                    <a:solidFill>
                      <a:srgbClr val="D6D6D6"/>
                    </a:solidFill>
                  </a:tcP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en-US" sz="900" b="0" i="0" u="none" strike="noStrike" baseline="0">
                          <a:solidFill>
                            <a:srgbClr val="000000"/>
                          </a:solidFill>
                          <a:effectLst/>
                          <a:latin typeface="+mn-lt"/>
                        </a:rPr>
                        <a:t>Domain-specific data but with custom fields and limited ML utilization</a:t>
                      </a:r>
                    </a:p>
                  </a:txBody>
                  <a:tcPr marL="27432" marR="27432" marT="27432" marB="27432" anchor="ctr">
                    <a:solidFill>
                      <a:srgbClr val="D6D6D6"/>
                    </a:solidFill>
                  </a:tcP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en-US" sz="900" b="0" i="0" u="none" strike="noStrike" baseline="0">
                          <a:solidFill>
                            <a:srgbClr val="000000"/>
                          </a:solidFill>
                          <a:effectLst/>
                          <a:latin typeface="+mn-lt"/>
                        </a:rPr>
                        <a:t>Large footprint across field service verticals (HVAC, plumbing, and roofing)</a:t>
                      </a:r>
                    </a:p>
                  </a:txBody>
                  <a:tcPr marL="27432" marR="27432" marT="27432" marB="27432" anchor="ctr">
                    <a:solidFill>
                      <a:srgbClr val="D6D6D6"/>
                    </a:solidFill>
                  </a:tcP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en-US" sz="900" b="0" i="0" u="none" strike="noStrike" baseline="0">
                          <a:solidFill>
                            <a:srgbClr val="000000"/>
                          </a:solidFill>
                          <a:effectLst/>
                          <a:latin typeface="+mn-lt"/>
                        </a:rPr>
                        <a:t>Enterprise-wide data standardization but not specific to roofing market</a:t>
                      </a:r>
                    </a:p>
                  </a:txBody>
                  <a:tcPr marL="27432" marR="27432" marT="27432" marB="27432" anchor="ctr">
                    <a:solidFill>
                      <a:schemeClr val="accent3">
                        <a:lumMod val="20000"/>
                        <a:lumOff val="80000"/>
                      </a:schemeClr>
                    </a:solidFill>
                  </a:tcPr>
                </a:tc>
                <a:extLst>
                  <a:ext uri="{0D108BD9-81ED-4DB2-BD59-A6C34878D82A}">
                    <a16:rowId xmlns:a16="http://schemas.microsoft.com/office/drawing/2014/main" val="2545434772"/>
                  </a:ext>
                </a:extLst>
              </a:tr>
              <a:tr h="530352">
                <a:tc>
                  <a:txBody>
                    <a:bodyPr/>
                    <a:lstStyle/>
                    <a:p>
                      <a:pPr marL="0" indent="0" algn="l" fontAlgn="b">
                        <a:buNone/>
                      </a:pPr>
                      <a:r>
                        <a:rPr lang="en-US" sz="1200" b="1" i="0" u="none" strike="noStrike">
                          <a:solidFill>
                            <a:srgbClr val="000000"/>
                          </a:solidFill>
                          <a:effectLst/>
                          <a:latin typeface="+mn-lt"/>
                        </a:rPr>
                        <a:t>Product Innovation Track Record</a:t>
                      </a:r>
                      <a:endParaRPr lang="en-US" sz="1200" b="0" i="0" u="none" strike="noStrike">
                        <a:solidFill>
                          <a:srgbClr val="000000"/>
                        </a:solidFill>
                        <a:effectLst/>
                        <a:latin typeface="+mn-lt"/>
                      </a:endParaRPr>
                    </a:p>
                  </a:txBody>
                  <a:tcPr marL="45720" marR="45720" anchor="ctr"/>
                </a:tc>
                <a:tc>
                  <a:txBody>
                    <a:bodyPr/>
                    <a:lstStyle/>
                    <a:p>
                      <a:pPr marL="0" indent="0" algn="l" defTabSz="711200" rtl="0" eaLnBrk="1" fontAlgn="ctr" latinLnBrk="0" hangingPunct="1">
                        <a:spcBef>
                          <a:spcPts val="1200"/>
                        </a:spcBef>
                        <a:buSzPct val="180000"/>
                        <a:buFont typeface="Arial" panose="020B0604020202020204" pitchFamily="34" charset="0"/>
                        <a:buNone/>
                      </a:pPr>
                      <a:r>
                        <a:rPr lang="en-US" sz="1200" b="0" i="0" u="none" strike="noStrike" baseline="0">
                          <a:solidFill>
                            <a:srgbClr val="000000"/>
                          </a:solidFill>
                          <a:effectLst/>
                          <a:latin typeface="+mn-lt"/>
                        </a:rPr>
                        <a:t>Repeated success in launching and refining data-driven features</a:t>
                      </a:r>
                    </a:p>
                  </a:txBody>
                  <a:tcPr marL="45720" marR="45720" anchor="ct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en-US" sz="900" b="0" i="0" u="none" strike="noStrike" baseline="0">
                          <a:solidFill>
                            <a:srgbClr val="FFFFFF"/>
                          </a:solidFill>
                          <a:effectLst/>
                          <a:latin typeface="+mn-lt"/>
                        </a:rPr>
                        <a:t>Limited innovation</a:t>
                      </a:r>
                    </a:p>
                  </a:txBody>
                  <a:tcPr marL="27432" marR="27432" marT="27432" marB="27432" anchor="ctr">
                    <a:solidFill>
                      <a:srgbClr val="990000"/>
                    </a:solidFill>
                  </a:tcP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en-US" sz="900" b="0" i="0" u="none" strike="noStrike" baseline="0">
                          <a:solidFill>
                            <a:schemeClr val="tx1"/>
                          </a:solidFill>
                          <a:effectLst/>
                          <a:latin typeface="+mn-lt"/>
                        </a:rPr>
                        <a:t>Some innovation (Customized automations and mobile app upgrade)</a:t>
                      </a:r>
                    </a:p>
                  </a:txBody>
                  <a:tcPr marL="27432" marR="27432" marT="27432" marB="27432" anchor="ctr">
                    <a:solidFill>
                      <a:schemeClr val="accent3">
                        <a:lumMod val="20000"/>
                        <a:lumOff val="80000"/>
                      </a:schemeClr>
                    </a:solidFill>
                  </a:tcP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en-US" sz="900" b="0" i="0" u="none" strike="noStrike" baseline="0">
                          <a:solidFill>
                            <a:srgbClr val="000000"/>
                          </a:solidFill>
                          <a:effectLst/>
                          <a:latin typeface="+mn-lt"/>
                        </a:rPr>
                        <a:t>Consistent updates and enhancement of Titan Intelligence suite</a:t>
                      </a:r>
                    </a:p>
                  </a:txBody>
                  <a:tcPr marL="27432" marR="27432" marT="27432" marB="27432" anchor="ctr">
                    <a:solidFill>
                      <a:srgbClr val="BBCABA"/>
                    </a:solidFill>
                  </a:tcP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en-US" sz="900" b="0" i="0" u="none" strike="noStrike" baseline="0">
                          <a:solidFill>
                            <a:srgbClr val="FFFFFF"/>
                          </a:solidFill>
                          <a:effectLst/>
                          <a:latin typeface="+mn-lt"/>
                        </a:rPr>
                        <a:t>Pioneer in AI/ML; strong history of AI copilots and predictive analytics​</a:t>
                      </a:r>
                    </a:p>
                  </a:txBody>
                  <a:tcPr marL="27432" marR="27432" marT="27432" marB="27432" anchor="ctr">
                    <a:solidFill>
                      <a:srgbClr val="507867"/>
                    </a:solidFill>
                  </a:tcPr>
                </a:tc>
                <a:extLst>
                  <a:ext uri="{0D108BD9-81ED-4DB2-BD59-A6C34878D82A}">
                    <a16:rowId xmlns:a16="http://schemas.microsoft.com/office/drawing/2014/main" val="1971187754"/>
                  </a:ext>
                </a:extLst>
              </a:tr>
              <a:tr h="530352">
                <a:tc>
                  <a:txBody>
                    <a:bodyPr/>
                    <a:lstStyle/>
                    <a:p>
                      <a:pPr marL="0" indent="0" algn="l" fontAlgn="b">
                        <a:buNone/>
                      </a:pPr>
                      <a:r>
                        <a:rPr lang="en-US" sz="1200" b="1" i="0" u="none" strike="noStrike">
                          <a:solidFill>
                            <a:srgbClr val="000000"/>
                          </a:solidFill>
                          <a:effectLst/>
                          <a:latin typeface="+mn-lt"/>
                        </a:rPr>
                        <a:t>Monetization Potential</a:t>
                      </a:r>
                      <a:endParaRPr lang="en-US" sz="1200" b="0" i="0" u="none" strike="noStrike">
                        <a:solidFill>
                          <a:srgbClr val="000000"/>
                        </a:solidFill>
                        <a:effectLst/>
                        <a:latin typeface="+mn-lt"/>
                      </a:endParaRPr>
                    </a:p>
                  </a:txBody>
                  <a:tcPr marL="45720" marR="45720" anchor="ctr"/>
                </a:tc>
                <a:tc>
                  <a:txBody>
                    <a:bodyPr/>
                    <a:lstStyle/>
                    <a:p>
                      <a:pPr marL="0" indent="0" algn="l" defTabSz="711200" rtl="0" eaLnBrk="1" fontAlgn="ctr" latinLnBrk="0" hangingPunct="1">
                        <a:spcBef>
                          <a:spcPts val="1200"/>
                        </a:spcBef>
                        <a:buSzPct val="180000"/>
                        <a:buFont typeface="Arial" panose="020B0604020202020204" pitchFamily="34" charset="0"/>
                        <a:buNone/>
                      </a:pPr>
                      <a:r>
                        <a:rPr lang="en-US" sz="1200" b="0" i="0" u="none" strike="noStrike" baseline="0">
                          <a:solidFill>
                            <a:srgbClr val="000000"/>
                          </a:solidFill>
                          <a:effectLst/>
                          <a:latin typeface="+mn-lt"/>
                        </a:rPr>
                        <a:t>Effective packaging, pricing, and go-to-market strategies for product capabilities</a:t>
                      </a:r>
                    </a:p>
                  </a:txBody>
                  <a:tcPr marL="45720" marR="45720" anchor="ct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en-US" sz="900" b="0" i="0" u="none" strike="noStrike" baseline="0">
                          <a:solidFill>
                            <a:srgbClr val="FFFFFF"/>
                          </a:solidFill>
                          <a:effectLst/>
                          <a:latin typeface="+mn-lt"/>
                        </a:rPr>
                        <a:t>High synergy with add-on business model</a:t>
                      </a:r>
                    </a:p>
                  </a:txBody>
                  <a:tcPr marL="27432" marR="27432" marT="27432" marB="27432" anchor="ctr">
                    <a:solidFill>
                      <a:srgbClr val="507867"/>
                    </a:solidFill>
                  </a:tcP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en-US" sz="900" b="0" i="0" u="none" strike="noStrike" baseline="0">
                          <a:solidFill>
                            <a:srgbClr val="000000"/>
                          </a:solidFill>
                          <a:effectLst/>
                          <a:latin typeface="+mn-lt"/>
                        </a:rPr>
                        <a:t>Flat-rate pricing model currently limits monetization</a:t>
                      </a:r>
                    </a:p>
                  </a:txBody>
                  <a:tcPr marL="27432" marR="27432" marT="27432" marB="27432" anchor="ctr">
                    <a:solidFill>
                      <a:srgbClr val="D6D6D6"/>
                    </a:solidFill>
                  </a:tcP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en-US" sz="900" b="0" i="0" u="none" strike="noStrike" baseline="0">
                          <a:solidFill>
                            <a:srgbClr val="000000"/>
                          </a:solidFill>
                          <a:effectLst/>
                          <a:latin typeface="+mn-lt"/>
                        </a:rPr>
                        <a:t>Revenue-based pricing model allows to tie monetization to customer success​</a:t>
                      </a:r>
                    </a:p>
                  </a:txBody>
                  <a:tcPr marL="27432" marR="27432" marT="27432" marB="27432" anchor="ctr">
                    <a:solidFill>
                      <a:srgbClr val="BBCABA"/>
                    </a:solidFill>
                  </a:tcP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en-US" sz="900" b="0" i="0" u="none" strike="noStrike" baseline="0">
                          <a:solidFill>
                            <a:srgbClr val="FFFFFF"/>
                          </a:solidFill>
                          <a:effectLst/>
                          <a:latin typeface="+mn-lt"/>
                        </a:rPr>
                        <a:t>Highly flexible pricing models; consultative sales approach supports AI bundling​</a:t>
                      </a:r>
                    </a:p>
                  </a:txBody>
                  <a:tcPr marL="27432" marR="27432" marT="27432" marB="27432" anchor="ctr">
                    <a:solidFill>
                      <a:srgbClr val="507867"/>
                    </a:solidFill>
                  </a:tcPr>
                </a:tc>
                <a:extLst>
                  <a:ext uri="{0D108BD9-81ED-4DB2-BD59-A6C34878D82A}">
                    <a16:rowId xmlns:a16="http://schemas.microsoft.com/office/drawing/2014/main" val="433861566"/>
                  </a:ext>
                </a:extLst>
              </a:tr>
              <a:tr h="530352">
                <a:tc>
                  <a:txBody>
                    <a:bodyPr/>
                    <a:lstStyle/>
                    <a:p>
                      <a:pPr marL="0" indent="0" algn="l" fontAlgn="b">
                        <a:buNone/>
                      </a:pPr>
                      <a:r>
                        <a:rPr lang="en-US" sz="1200" b="1" i="0" u="none" strike="noStrike">
                          <a:solidFill>
                            <a:srgbClr val="000000"/>
                          </a:solidFill>
                          <a:effectLst/>
                          <a:latin typeface="+mn-lt"/>
                        </a:rPr>
                        <a:t>Brand Reputation &amp; Trust</a:t>
                      </a:r>
                    </a:p>
                  </a:txBody>
                  <a:tcPr marL="45720" marR="45720" anchor="ctr"/>
                </a:tc>
                <a:tc>
                  <a:txBody>
                    <a:bodyPr/>
                    <a:lstStyle/>
                    <a:p>
                      <a:pPr marL="0" indent="0" algn="l" defTabSz="711200" rtl="0" eaLnBrk="1" fontAlgn="ctr" latinLnBrk="0" hangingPunct="1">
                        <a:spcBef>
                          <a:spcPts val="1200"/>
                        </a:spcBef>
                        <a:buSzPct val="180000"/>
                        <a:buFont typeface="Arial" panose="020B0604020202020204" pitchFamily="34" charset="0"/>
                        <a:buNone/>
                      </a:pPr>
                      <a:r>
                        <a:rPr lang="en-US" sz="1200" b="0" i="0" u="none" strike="noStrike" baseline="0">
                          <a:solidFill>
                            <a:srgbClr val="000000"/>
                          </a:solidFill>
                          <a:effectLst/>
                          <a:latin typeface="+mn-lt"/>
                        </a:rPr>
                        <a:t>Perceived leadership position in the roofing software marketplace</a:t>
                      </a:r>
                    </a:p>
                  </a:txBody>
                  <a:tcPr marL="45720" marR="45720" anchor="ct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en-US" sz="900" b="0" i="0" u="none" strike="noStrike" baseline="0">
                          <a:solidFill>
                            <a:srgbClr val="FFFFFF"/>
                          </a:solidFill>
                          <a:effectLst/>
                          <a:latin typeface="+mn-lt"/>
                        </a:rPr>
                        <a:t>Recognized as top brand and market leader in roofing</a:t>
                      </a:r>
                    </a:p>
                  </a:txBody>
                  <a:tcPr marL="27432" marR="27432" marT="27432" marB="27432" anchor="ctr">
                    <a:solidFill>
                      <a:srgbClr val="507867"/>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lang="en-US" sz="900" b="0" i="0" u="none" strike="noStrike" baseline="0">
                          <a:solidFill>
                            <a:srgbClr val="FFFFFF"/>
                          </a:solidFill>
                          <a:effectLst/>
                          <a:latin typeface="+mn-lt"/>
                        </a:rPr>
                        <a:t>Recognized as top brand and market leader in roofing</a:t>
                      </a:r>
                    </a:p>
                  </a:txBody>
                  <a:tcPr marL="27432" marR="27432" marT="27432" marB="27432" anchor="ctr">
                    <a:solidFill>
                      <a:srgbClr val="507867"/>
                    </a:solidFill>
                  </a:tcP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en-US" sz="900" b="0" i="0" u="none" strike="noStrike" baseline="0">
                          <a:solidFill>
                            <a:srgbClr val="000000"/>
                          </a:solidFill>
                          <a:effectLst/>
                          <a:latin typeface="+mn-lt"/>
                        </a:rPr>
                        <a:t>Emerging software provider in roofing but growing rapidly</a:t>
                      </a:r>
                    </a:p>
                  </a:txBody>
                  <a:tcPr marL="27432" marR="27432" marT="27432" marB="27432" anchor="ctr">
                    <a:solidFill>
                      <a:srgbClr val="BBCABA"/>
                    </a:solidFill>
                  </a:tcP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en-US" sz="900" b="0" i="0" u="none" strike="noStrike" baseline="0">
                          <a:solidFill>
                            <a:srgbClr val="000000"/>
                          </a:solidFill>
                          <a:effectLst/>
                          <a:latin typeface="+mn-lt"/>
                        </a:rPr>
                        <a:t>Globally known as a CRM leader​, with significant presence in roofing</a:t>
                      </a:r>
                    </a:p>
                  </a:txBody>
                  <a:tcPr marL="27432" marR="27432" marT="27432" marB="27432" anchor="ctr">
                    <a:solidFill>
                      <a:srgbClr val="BBCABA"/>
                    </a:solidFill>
                  </a:tcPr>
                </a:tc>
                <a:extLst>
                  <a:ext uri="{0D108BD9-81ED-4DB2-BD59-A6C34878D82A}">
                    <a16:rowId xmlns:a16="http://schemas.microsoft.com/office/drawing/2014/main" val="3237506943"/>
                  </a:ext>
                </a:extLst>
              </a:tr>
              <a:tr h="530352">
                <a:tc>
                  <a:txBody>
                    <a:bodyPr/>
                    <a:lstStyle/>
                    <a:p>
                      <a:pPr marL="0" indent="0" algn="l" fontAlgn="b">
                        <a:buNone/>
                      </a:pPr>
                      <a:r>
                        <a:rPr lang="en-US" sz="1200" b="1" i="0" u="none" strike="noStrike">
                          <a:solidFill>
                            <a:srgbClr val="000000"/>
                          </a:solidFill>
                          <a:effectLst/>
                          <a:latin typeface="+mn-lt"/>
                        </a:rPr>
                        <a:t>Ecosystem &amp; Partnerships</a:t>
                      </a:r>
                      <a:endParaRPr lang="en-US" sz="1200" b="0" i="0" u="none" strike="noStrike">
                        <a:solidFill>
                          <a:srgbClr val="000000"/>
                        </a:solidFill>
                        <a:effectLst/>
                        <a:latin typeface="+mn-lt"/>
                      </a:endParaRPr>
                    </a:p>
                  </a:txBody>
                  <a:tcPr marL="45720" marR="45720" anchor="ctr"/>
                </a:tc>
                <a:tc>
                  <a:txBody>
                    <a:bodyPr/>
                    <a:lstStyle/>
                    <a:p>
                      <a:pPr marL="0" indent="0" algn="l" defTabSz="711200" rtl="0" eaLnBrk="1" fontAlgn="ctr" latinLnBrk="0" hangingPunct="1">
                        <a:spcBef>
                          <a:spcPts val="1200"/>
                        </a:spcBef>
                        <a:buSzPct val="180000"/>
                        <a:buFont typeface="Arial" panose="020B0604020202020204" pitchFamily="34" charset="0"/>
                        <a:buNone/>
                      </a:pPr>
                      <a:r>
                        <a:rPr lang="en-US" sz="1200" b="0" i="0" u="none" strike="noStrike" baseline="0">
                          <a:solidFill>
                            <a:srgbClr val="000000"/>
                          </a:solidFill>
                          <a:effectLst/>
                          <a:latin typeface="+mn-lt"/>
                        </a:rPr>
                        <a:t>Strategic alliances and integrations with complementary platforms for roofing</a:t>
                      </a:r>
                    </a:p>
                  </a:txBody>
                  <a:tcPr marL="45720" marR="45720" anchor="ct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900" b="0" i="0" u="none" strike="noStrike" kern="1200" cap="none" spc="0" normalizeH="0" baseline="0" noProof="0">
                          <a:ln>
                            <a:noFill/>
                          </a:ln>
                          <a:solidFill>
                            <a:srgbClr val="FFFFFF"/>
                          </a:solidFill>
                          <a:effectLst/>
                          <a:uLnTx/>
                          <a:uFillTx/>
                          <a:latin typeface="+mn-lt"/>
                          <a:ea typeface="+mn-ea"/>
                          <a:cs typeface="+mn-cs"/>
                        </a:rPr>
                        <a:t>Integrated with key tools (ABC, SPS, Beacon, </a:t>
                      </a:r>
                      <a:r>
                        <a:rPr kumimoji="0" lang="en-US" sz="900" b="0" i="0" u="none" strike="noStrike" kern="1200" cap="none" spc="0" normalizeH="0" baseline="0" noProof="0" err="1">
                          <a:ln>
                            <a:noFill/>
                          </a:ln>
                          <a:solidFill>
                            <a:srgbClr val="FFFFFF"/>
                          </a:solidFill>
                          <a:effectLst/>
                          <a:uLnTx/>
                          <a:uFillTx/>
                          <a:latin typeface="+mn-lt"/>
                          <a:ea typeface="+mn-ea"/>
                          <a:cs typeface="+mn-cs"/>
                        </a:rPr>
                        <a:t>EagleView</a:t>
                      </a:r>
                      <a:r>
                        <a:rPr kumimoji="0" lang="en-US" sz="900" b="0" i="0" u="none" strike="noStrike" kern="1200" cap="none" spc="0" normalizeH="0" baseline="0" noProof="0">
                          <a:ln>
                            <a:noFill/>
                          </a:ln>
                          <a:solidFill>
                            <a:srgbClr val="FFFFFF"/>
                          </a:solidFill>
                          <a:effectLst/>
                          <a:uLnTx/>
                          <a:uFillTx/>
                          <a:latin typeface="+mn-lt"/>
                          <a:ea typeface="+mn-ea"/>
                          <a:cs typeface="+mn-cs"/>
                        </a:rPr>
                        <a:t>, </a:t>
                      </a:r>
                      <a:r>
                        <a:rPr kumimoji="0" lang="en-US" sz="900" b="0" i="0" u="none" strike="noStrike" kern="1200" cap="none" spc="0" normalizeH="0" baseline="0" noProof="0" err="1">
                          <a:ln>
                            <a:noFill/>
                          </a:ln>
                          <a:solidFill>
                            <a:srgbClr val="FFFFFF"/>
                          </a:solidFill>
                          <a:effectLst/>
                          <a:uLnTx/>
                          <a:uFillTx/>
                          <a:latin typeface="+mn-lt"/>
                          <a:ea typeface="+mn-ea"/>
                          <a:cs typeface="+mn-cs"/>
                        </a:rPr>
                        <a:t>CompanyCam</a:t>
                      </a:r>
                      <a:r>
                        <a:rPr kumimoji="0" lang="en-US" sz="900" b="0" i="0" u="none" strike="noStrike" kern="1200" cap="none" spc="0" normalizeH="0" baseline="0" noProof="0">
                          <a:ln>
                            <a:noFill/>
                          </a:ln>
                          <a:solidFill>
                            <a:srgbClr val="FFFFFF"/>
                          </a:solidFill>
                          <a:effectLst/>
                          <a:uLnTx/>
                          <a:uFillTx/>
                          <a:latin typeface="+mn-lt"/>
                          <a:ea typeface="+mn-ea"/>
                          <a:cs typeface="+mn-cs"/>
                        </a:rPr>
                        <a:t>, </a:t>
                      </a:r>
                      <a:r>
                        <a:rPr kumimoji="0" lang="en-US" sz="900" b="0" i="0" u="none" strike="noStrike" kern="1200" cap="none" spc="0" normalizeH="0" baseline="0" noProof="0" err="1">
                          <a:ln>
                            <a:noFill/>
                          </a:ln>
                          <a:solidFill>
                            <a:srgbClr val="FFFFFF"/>
                          </a:solidFill>
                          <a:effectLst/>
                          <a:uLnTx/>
                          <a:uFillTx/>
                          <a:latin typeface="+mn-lt"/>
                          <a:ea typeface="+mn-ea"/>
                          <a:cs typeface="+mn-cs"/>
                        </a:rPr>
                        <a:t>Quickbooks</a:t>
                      </a:r>
                      <a:r>
                        <a:rPr kumimoji="0" lang="en-US" sz="900" b="0" i="0" u="none" strike="noStrike" kern="1200" cap="none" spc="0" normalizeH="0" baseline="0" noProof="0">
                          <a:ln>
                            <a:noFill/>
                          </a:ln>
                          <a:solidFill>
                            <a:srgbClr val="FFFFFF"/>
                          </a:solidFill>
                          <a:effectLst/>
                          <a:uLnTx/>
                          <a:uFillTx/>
                          <a:latin typeface="+mn-lt"/>
                          <a:ea typeface="+mn-ea"/>
                          <a:cs typeface="+mn-cs"/>
                        </a:rPr>
                        <a:t>)</a:t>
                      </a:r>
                    </a:p>
                  </a:txBody>
                  <a:tcPr marL="27432" marR="27432" marT="27432" marB="27432" anchor="ctr">
                    <a:solidFill>
                      <a:srgbClr val="507867"/>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900" b="0" i="0" u="none" strike="noStrike" kern="1200" cap="none" spc="0" normalizeH="0" baseline="0" noProof="0">
                          <a:ln>
                            <a:noFill/>
                          </a:ln>
                          <a:solidFill>
                            <a:srgbClr val="FFFFFF"/>
                          </a:solidFill>
                          <a:effectLst/>
                          <a:uLnTx/>
                          <a:uFillTx/>
                          <a:latin typeface="+mn-lt"/>
                          <a:ea typeface="+mn-ea"/>
                          <a:cs typeface="+mn-cs"/>
                        </a:rPr>
                        <a:t>Integrated with key tools (ABC, SPS, Beacon, </a:t>
                      </a:r>
                      <a:r>
                        <a:rPr kumimoji="0" lang="en-US" sz="900" b="0" i="0" u="none" strike="noStrike" kern="1200" cap="none" spc="0" normalizeH="0" baseline="0" noProof="0" err="1">
                          <a:ln>
                            <a:noFill/>
                          </a:ln>
                          <a:solidFill>
                            <a:srgbClr val="FFFFFF"/>
                          </a:solidFill>
                          <a:effectLst/>
                          <a:uLnTx/>
                          <a:uFillTx/>
                          <a:latin typeface="+mn-lt"/>
                          <a:ea typeface="+mn-ea"/>
                          <a:cs typeface="+mn-cs"/>
                        </a:rPr>
                        <a:t>EagleView</a:t>
                      </a:r>
                      <a:r>
                        <a:rPr kumimoji="0" lang="en-US" sz="900" b="0" i="0" u="none" strike="noStrike" kern="1200" cap="none" spc="0" normalizeH="0" baseline="0" noProof="0">
                          <a:ln>
                            <a:noFill/>
                          </a:ln>
                          <a:solidFill>
                            <a:srgbClr val="FFFFFF"/>
                          </a:solidFill>
                          <a:effectLst/>
                          <a:uLnTx/>
                          <a:uFillTx/>
                          <a:latin typeface="+mn-lt"/>
                          <a:ea typeface="+mn-ea"/>
                          <a:cs typeface="+mn-cs"/>
                        </a:rPr>
                        <a:t>, </a:t>
                      </a:r>
                      <a:r>
                        <a:rPr kumimoji="0" lang="en-US" sz="900" b="0" i="0" u="none" strike="noStrike" kern="1200" cap="none" spc="0" normalizeH="0" baseline="0" noProof="0" err="1">
                          <a:ln>
                            <a:noFill/>
                          </a:ln>
                          <a:solidFill>
                            <a:srgbClr val="FFFFFF"/>
                          </a:solidFill>
                          <a:effectLst/>
                          <a:uLnTx/>
                          <a:uFillTx/>
                          <a:latin typeface="+mn-lt"/>
                          <a:ea typeface="+mn-ea"/>
                          <a:cs typeface="+mn-cs"/>
                        </a:rPr>
                        <a:t>CompanyCam</a:t>
                      </a:r>
                      <a:r>
                        <a:rPr kumimoji="0" lang="en-US" sz="900" b="0" i="0" u="none" strike="noStrike" kern="1200" cap="none" spc="0" normalizeH="0" baseline="0" noProof="0">
                          <a:ln>
                            <a:noFill/>
                          </a:ln>
                          <a:solidFill>
                            <a:srgbClr val="FFFFFF"/>
                          </a:solidFill>
                          <a:effectLst/>
                          <a:uLnTx/>
                          <a:uFillTx/>
                          <a:latin typeface="+mn-lt"/>
                          <a:ea typeface="+mn-ea"/>
                          <a:cs typeface="+mn-cs"/>
                        </a:rPr>
                        <a:t>, </a:t>
                      </a:r>
                      <a:r>
                        <a:rPr kumimoji="0" lang="en-US" sz="900" b="0" i="0" u="none" strike="noStrike" kern="1200" cap="none" spc="0" normalizeH="0" baseline="0" noProof="0" err="1">
                          <a:ln>
                            <a:noFill/>
                          </a:ln>
                          <a:solidFill>
                            <a:srgbClr val="FFFFFF"/>
                          </a:solidFill>
                          <a:effectLst/>
                          <a:uLnTx/>
                          <a:uFillTx/>
                          <a:latin typeface="+mn-lt"/>
                          <a:ea typeface="+mn-ea"/>
                          <a:cs typeface="+mn-cs"/>
                        </a:rPr>
                        <a:t>Quickbooks</a:t>
                      </a:r>
                      <a:r>
                        <a:rPr kumimoji="0" lang="en-US" sz="900" b="0" i="0" u="none" strike="noStrike" kern="1200" cap="none" spc="0" normalizeH="0" baseline="0" noProof="0">
                          <a:ln>
                            <a:noFill/>
                          </a:ln>
                          <a:solidFill>
                            <a:srgbClr val="FFFFFF"/>
                          </a:solidFill>
                          <a:effectLst/>
                          <a:uLnTx/>
                          <a:uFillTx/>
                          <a:latin typeface="+mn-lt"/>
                          <a:ea typeface="+mn-ea"/>
                          <a:cs typeface="+mn-cs"/>
                        </a:rPr>
                        <a:t>)</a:t>
                      </a:r>
                    </a:p>
                  </a:txBody>
                  <a:tcPr marL="27432" marR="27432" marT="27432" marB="27432" anchor="ctr">
                    <a:solidFill>
                      <a:srgbClr val="507867"/>
                    </a:solidFill>
                  </a:tcP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en-US" sz="900" b="0" i="0" u="none" strike="noStrike" baseline="0">
                          <a:solidFill>
                            <a:srgbClr val="000000"/>
                          </a:solidFill>
                          <a:effectLst/>
                          <a:latin typeface="+mn-lt"/>
                        </a:rPr>
                        <a:t>Growing roofing-specific 3</a:t>
                      </a:r>
                      <a:r>
                        <a:rPr lang="en-US" sz="900" b="0" i="0" u="none" strike="noStrike" baseline="30000">
                          <a:solidFill>
                            <a:srgbClr val="000000"/>
                          </a:solidFill>
                          <a:effectLst/>
                          <a:latin typeface="+mn-lt"/>
                        </a:rPr>
                        <a:t>rd</a:t>
                      </a:r>
                      <a:r>
                        <a:rPr lang="en-US" sz="900" b="0" i="0" u="none" strike="noStrike" baseline="0">
                          <a:solidFill>
                            <a:srgbClr val="000000"/>
                          </a:solidFill>
                          <a:effectLst/>
                          <a:latin typeface="+mn-lt"/>
                        </a:rPr>
                        <a:t>-party ecosystem (</a:t>
                      </a:r>
                      <a:r>
                        <a:rPr lang="en-US" sz="900" b="0" i="0" u="none" strike="noStrike" baseline="0" err="1">
                          <a:solidFill>
                            <a:srgbClr val="000000"/>
                          </a:solidFill>
                          <a:effectLst/>
                          <a:latin typeface="+mn-lt"/>
                        </a:rPr>
                        <a:t>EagleView</a:t>
                      </a:r>
                      <a:r>
                        <a:rPr lang="en-US" sz="900" b="0" i="0" u="none" strike="noStrike" baseline="0">
                          <a:solidFill>
                            <a:srgbClr val="000000"/>
                          </a:solidFill>
                          <a:effectLst/>
                          <a:latin typeface="+mn-lt"/>
                        </a:rPr>
                        <a:t>, </a:t>
                      </a:r>
                      <a:r>
                        <a:rPr lang="en-US" sz="900" b="0" i="0" u="none" strike="noStrike" baseline="0" err="1">
                          <a:solidFill>
                            <a:srgbClr val="000000"/>
                          </a:solidFill>
                          <a:effectLst/>
                          <a:latin typeface="+mn-lt"/>
                        </a:rPr>
                        <a:t>CompanyCam</a:t>
                      </a:r>
                      <a:r>
                        <a:rPr lang="en-US" sz="900" b="0" i="0" u="none" strike="noStrike" baseline="0">
                          <a:solidFill>
                            <a:srgbClr val="000000"/>
                          </a:solidFill>
                          <a:effectLst/>
                          <a:latin typeface="+mn-lt"/>
                        </a:rPr>
                        <a:t>, </a:t>
                      </a:r>
                      <a:r>
                        <a:rPr lang="en-US" sz="900" b="0" i="0" u="none" strike="noStrike" baseline="0" err="1">
                          <a:solidFill>
                            <a:srgbClr val="000000"/>
                          </a:solidFill>
                          <a:effectLst/>
                          <a:latin typeface="+mn-lt"/>
                        </a:rPr>
                        <a:t>Quickbooks</a:t>
                      </a:r>
                      <a:r>
                        <a:rPr lang="en-US" sz="900" b="0" i="0" u="none" strike="noStrike" baseline="0">
                          <a:solidFill>
                            <a:srgbClr val="000000"/>
                          </a:solidFill>
                          <a:effectLst/>
                          <a:latin typeface="+mn-lt"/>
                        </a:rPr>
                        <a:t>)​</a:t>
                      </a:r>
                    </a:p>
                  </a:txBody>
                  <a:tcPr marL="27432" marR="27432" marT="27432" marB="27432" anchor="ctr">
                    <a:solidFill>
                      <a:srgbClr val="BBCABA"/>
                    </a:solidFill>
                  </a:tcP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en-US" sz="900" b="0" i="0" u="none" strike="noStrike" baseline="0">
                          <a:solidFill>
                            <a:srgbClr val="000000"/>
                          </a:solidFill>
                          <a:effectLst/>
                          <a:latin typeface="+mn-lt"/>
                        </a:rPr>
                        <a:t>Large 3rd-party ecosystem but limited roofing-specific integrations</a:t>
                      </a:r>
                    </a:p>
                  </a:txBody>
                  <a:tcPr marL="27432" marR="27432" marT="27432" marB="27432" anchor="ctr">
                    <a:solidFill>
                      <a:srgbClr val="D6D6D6"/>
                    </a:solidFill>
                  </a:tcPr>
                </a:tc>
                <a:extLst>
                  <a:ext uri="{0D108BD9-81ED-4DB2-BD59-A6C34878D82A}">
                    <a16:rowId xmlns:a16="http://schemas.microsoft.com/office/drawing/2014/main" val="243052293"/>
                  </a:ext>
                </a:extLst>
              </a:tr>
              <a:tr h="530352">
                <a:tc>
                  <a:txBody>
                    <a:bodyPr/>
                    <a:lstStyle/>
                    <a:p>
                      <a:pPr marL="0" indent="0" algn="l" fontAlgn="b">
                        <a:buNone/>
                      </a:pPr>
                      <a:r>
                        <a:rPr lang="en-US" sz="1200" b="1" i="0" u="none" strike="noStrike">
                          <a:solidFill>
                            <a:srgbClr val="000000"/>
                          </a:solidFill>
                          <a:effectLst/>
                          <a:latin typeface="+mn-lt"/>
                        </a:rPr>
                        <a:t>Technical Talent </a:t>
                      </a:r>
                    </a:p>
                  </a:txBody>
                  <a:tcPr marL="45720" marR="45720" anchor="ctr"/>
                </a:tc>
                <a:tc>
                  <a:txBody>
                    <a:bodyPr/>
                    <a:lstStyle/>
                    <a:p>
                      <a:pPr marL="0" indent="0" algn="l" defTabSz="711200" rtl="0" eaLnBrk="1" fontAlgn="ctr" latinLnBrk="0" hangingPunct="1">
                        <a:spcBef>
                          <a:spcPts val="1200"/>
                        </a:spcBef>
                        <a:buSzPct val="180000"/>
                        <a:buFont typeface="Arial" panose="020B0604020202020204" pitchFamily="34" charset="0"/>
                        <a:buNone/>
                      </a:pPr>
                      <a:r>
                        <a:rPr lang="en-US" sz="1200" b="0" i="0" u="none" strike="noStrike" baseline="0">
                          <a:solidFill>
                            <a:srgbClr val="000000"/>
                          </a:solidFill>
                          <a:effectLst/>
                          <a:latin typeface="+mn-lt"/>
                        </a:rPr>
                        <a:t>A dedicated cross-functional team with AI/ML expertise, supported by leadership</a:t>
                      </a:r>
                    </a:p>
                  </a:txBody>
                  <a:tcPr marL="45720" marR="45720" anchor="ct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900" b="0" i="0" u="none" strike="noStrike" kern="1200" cap="none" spc="0" normalizeH="0" baseline="0" noProof="0">
                          <a:ln>
                            <a:noFill/>
                          </a:ln>
                          <a:solidFill>
                            <a:srgbClr val="000000"/>
                          </a:solidFill>
                          <a:effectLst/>
                          <a:uLnTx/>
                          <a:uFillTx/>
                          <a:latin typeface="+mn-lt"/>
                          <a:ea typeface="+mn-ea"/>
                          <a:cs typeface="+mn-cs"/>
                        </a:rPr>
                        <a:t>High share of software engineering talent but limited AI/ML expertise</a:t>
                      </a:r>
                    </a:p>
                  </a:txBody>
                  <a:tcPr marL="27432" marR="27432" marT="27432" marB="27432" anchor="ctr">
                    <a:solidFill>
                      <a:schemeClr val="accent3">
                        <a:lumMod val="20000"/>
                        <a:lumOff val="80000"/>
                      </a:schemeClr>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900" b="0" i="0" u="none" strike="noStrike" kern="1200" cap="none" spc="0" normalizeH="0" baseline="0" noProof="0">
                          <a:ln>
                            <a:noFill/>
                          </a:ln>
                          <a:solidFill>
                            <a:srgbClr val="000000"/>
                          </a:solidFill>
                          <a:effectLst/>
                          <a:uLnTx/>
                          <a:uFillTx/>
                          <a:latin typeface="+mn-lt"/>
                          <a:ea typeface="+mn-ea"/>
                          <a:cs typeface="+mn-cs"/>
                        </a:rPr>
                        <a:t>High share of software engineering talent but limited AI/ML expertise</a:t>
                      </a:r>
                    </a:p>
                  </a:txBody>
                  <a:tcPr marL="27432" marR="27432" marT="27432" marB="27432" anchor="ctr">
                    <a:solidFill>
                      <a:schemeClr val="accent3">
                        <a:lumMod val="20000"/>
                        <a:lumOff val="80000"/>
                      </a:schemeClr>
                    </a:solidFill>
                  </a:tcP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en-US" sz="900" b="0" i="0" u="none" strike="noStrike" baseline="0">
                          <a:solidFill>
                            <a:srgbClr val="000000"/>
                          </a:solidFill>
                          <a:effectLst/>
                          <a:latin typeface="+mn-lt"/>
                        </a:rPr>
                        <a:t>Track record of  AI deployment and strong CTO leadership</a:t>
                      </a:r>
                    </a:p>
                  </a:txBody>
                  <a:tcPr marL="27432" marR="27432" marT="27432" marB="27432" anchor="ctr">
                    <a:solidFill>
                      <a:srgbClr val="BBCABA"/>
                    </a:solidFill>
                  </a:tcP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en-US" sz="900" b="0" i="0" u="none" strike="noStrike" baseline="0">
                          <a:solidFill>
                            <a:srgbClr val="FFFFFF"/>
                          </a:solidFill>
                          <a:effectLst/>
                          <a:latin typeface="+mn-lt"/>
                        </a:rPr>
                        <a:t>Enterprise-grade AI/ML teams</a:t>
                      </a:r>
                    </a:p>
                  </a:txBody>
                  <a:tcPr marL="27432" marR="27432" marT="27432" marB="27432" anchor="ctr">
                    <a:solidFill>
                      <a:srgbClr val="507867"/>
                    </a:solidFill>
                  </a:tcPr>
                </a:tc>
                <a:extLst>
                  <a:ext uri="{0D108BD9-81ED-4DB2-BD59-A6C34878D82A}">
                    <a16:rowId xmlns:a16="http://schemas.microsoft.com/office/drawing/2014/main" val="3508181501"/>
                  </a:ext>
                </a:extLst>
              </a:tr>
              <a:tr h="530352">
                <a:tc>
                  <a:txBody>
                    <a:bodyPr/>
                    <a:lstStyle/>
                    <a:p>
                      <a:pPr marL="0" indent="0" algn="l" fontAlgn="b">
                        <a:buNone/>
                      </a:pPr>
                      <a:r>
                        <a:rPr lang="en-US" sz="1200" b="1" i="0" u="none" strike="noStrike">
                          <a:solidFill>
                            <a:srgbClr val="000000"/>
                          </a:solidFill>
                          <a:effectLst/>
                          <a:latin typeface="+mn-lt"/>
                        </a:rPr>
                        <a:t>Technical Infrastructure &amp; Scalability</a:t>
                      </a:r>
                      <a:endParaRPr lang="en-US" sz="1200" b="0" i="0" u="none" strike="noStrike">
                        <a:solidFill>
                          <a:srgbClr val="000000"/>
                        </a:solidFill>
                        <a:effectLst/>
                        <a:latin typeface="+mn-lt"/>
                      </a:endParaRPr>
                    </a:p>
                  </a:txBody>
                  <a:tcPr marL="45720" marR="45720" anchor="ctr"/>
                </a:tc>
                <a:tc>
                  <a:txBody>
                    <a:bodyPr/>
                    <a:lstStyle/>
                    <a:p>
                      <a:pPr marL="0" indent="0" algn="l" defTabSz="711200" rtl="0" eaLnBrk="1" fontAlgn="ctr" latinLnBrk="0" hangingPunct="1">
                        <a:spcBef>
                          <a:spcPts val="1200"/>
                        </a:spcBef>
                        <a:buSzPct val="180000"/>
                        <a:buFont typeface="Arial" panose="020B0604020202020204" pitchFamily="34" charset="0"/>
                        <a:buNone/>
                      </a:pPr>
                      <a:r>
                        <a:rPr lang="en-US" sz="1200" b="0" i="0" u="none" strike="noStrike" baseline="0">
                          <a:solidFill>
                            <a:srgbClr val="000000"/>
                          </a:solidFill>
                          <a:effectLst/>
                          <a:latin typeface="+mn-lt"/>
                        </a:rPr>
                        <a:t>Robust cloud-based architecture, </a:t>
                      </a:r>
                      <a:r>
                        <a:rPr lang="en-US" sz="1200" b="0" i="0" u="none" strike="noStrike" baseline="0" err="1">
                          <a:solidFill>
                            <a:srgbClr val="000000"/>
                          </a:solidFill>
                          <a:effectLst/>
                          <a:latin typeface="+mn-lt"/>
                        </a:rPr>
                        <a:t>MLOps</a:t>
                      </a:r>
                      <a:r>
                        <a:rPr lang="en-US" sz="1200" b="0" i="0" u="none" strike="noStrike" baseline="0">
                          <a:solidFill>
                            <a:srgbClr val="000000"/>
                          </a:solidFill>
                          <a:effectLst/>
                          <a:latin typeface="+mn-lt"/>
                        </a:rPr>
                        <a:t> pipelines, and well-documented APIs</a:t>
                      </a:r>
                    </a:p>
                  </a:txBody>
                  <a:tcPr marL="45720" marR="45720" anchor="ct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900" b="0" i="1" u="none" strike="noStrike" kern="1200" cap="none" spc="0" normalizeH="0" baseline="0" noProof="0">
                          <a:ln>
                            <a:noFill/>
                          </a:ln>
                          <a:solidFill>
                            <a:srgbClr val="000000"/>
                          </a:solidFill>
                          <a:effectLst/>
                          <a:uLnTx/>
                          <a:uFillTx/>
                          <a:latin typeface="Arial"/>
                          <a:ea typeface="+mn-ea"/>
                          <a:cs typeface="+mn-cs"/>
                        </a:rPr>
                        <a:t>N/A – no evidence found, requires further validation</a:t>
                      </a:r>
                    </a:p>
                  </a:txBody>
                  <a:tcPr marL="27432" marR="27432" marT="27432" marB="27432" anchor="ctr">
                    <a:solidFill>
                      <a:srgbClr val="D6D6D6"/>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900" b="0" i="1" u="none" strike="noStrike" kern="1200" cap="none" spc="0" normalizeH="0" baseline="0" noProof="0">
                          <a:ln>
                            <a:noFill/>
                          </a:ln>
                          <a:solidFill>
                            <a:srgbClr val="000000"/>
                          </a:solidFill>
                          <a:effectLst/>
                          <a:uLnTx/>
                          <a:uFillTx/>
                          <a:latin typeface="Arial"/>
                          <a:ea typeface="+mn-ea"/>
                          <a:cs typeface="+mn-cs"/>
                        </a:rPr>
                        <a:t>N/A – no evidence found, requires further validation</a:t>
                      </a:r>
                    </a:p>
                  </a:txBody>
                  <a:tcPr marL="27432" marR="27432" marT="27432" marB="27432" anchor="ctr">
                    <a:solidFill>
                      <a:srgbClr val="D6D6D6"/>
                    </a:solidFill>
                  </a:tcP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en-US" sz="900" b="0" i="0" u="none" strike="noStrike" baseline="0">
                          <a:solidFill>
                            <a:srgbClr val="000000"/>
                          </a:solidFill>
                          <a:effectLst/>
                          <a:latin typeface="+mn-lt"/>
                        </a:rPr>
                        <a:t>Strong commitment to scalability and modern infrastructure​</a:t>
                      </a:r>
                    </a:p>
                  </a:txBody>
                  <a:tcPr marL="27432" marR="27432" marT="27432" marB="27432" anchor="ctr">
                    <a:solidFill>
                      <a:srgbClr val="BBCABA"/>
                    </a:solidFill>
                  </a:tcP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en-US" sz="900" b="0" i="0" u="none" strike="noStrike" baseline="0">
                          <a:solidFill>
                            <a:srgbClr val="FFFFFF"/>
                          </a:solidFill>
                          <a:effectLst/>
                          <a:latin typeface="+mn-lt"/>
                        </a:rPr>
                        <a:t>Scalable cloud architecture, well-documented APIs, and MLOps pipelines</a:t>
                      </a:r>
                    </a:p>
                  </a:txBody>
                  <a:tcPr marL="27432" marR="27432" marT="27432" marB="27432" anchor="ctr">
                    <a:solidFill>
                      <a:srgbClr val="507867"/>
                    </a:solidFill>
                  </a:tcPr>
                </a:tc>
                <a:extLst>
                  <a:ext uri="{0D108BD9-81ED-4DB2-BD59-A6C34878D82A}">
                    <a16:rowId xmlns:a16="http://schemas.microsoft.com/office/drawing/2014/main" val="2699245559"/>
                  </a:ext>
                </a:extLst>
              </a:tr>
              <a:tr h="530352">
                <a:tc>
                  <a:txBody>
                    <a:bodyPr/>
                    <a:lstStyle/>
                    <a:p>
                      <a:pPr marL="0" indent="0" algn="l" fontAlgn="b">
                        <a:buNone/>
                      </a:pPr>
                      <a:r>
                        <a:rPr lang="en-US" sz="1200" b="1" i="0" u="none" strike="noStrike">
                          <a:solidFill>
                            <a:srgbClr val="000000"/>
                          </a:solidFill>
                          <a:effectLst/>
                          <a:latin typeface="+mn-lt"/>
                        </a:rPr>
                        <a:t>IP and Defensibility</a:t>
                      </a:r>
                    </a:p>
                  </a:txBody>
                  <a:tcPr marL="45720" marR="45720" anchor="ctr"/>
                </a:tc>
                <a:tc>
                  <a:txBody>
                    <a:bodyPr/>
                    <a:lstStyle/>
                    <a:p>
                      <a:pPr marL="0" indent="0" algn="l" defTabSz="711200" rtl="0" eaLnBrk="1" fontAlgn="ctr" latinLnBrk="0" hangingPunct="1">
                        <a:spcBef>
                          <a:spcPts val="1200"/>
                        </a:spcBef>
                        <a:buSzPct val="180000"/>
                        <a:buFont typeface="Arial" panose="020B0604020202020204" pitchFamily="34" charset="0"/>
                        <a:buNone/>
                      </a:pPr>
                      <a:r>
                        <a:rPr lang="en-US" sz="1200" b="0" i="0" u="none" strike="noStrike" baseline="0">
                          <a:solidFill>
                            <a:srgbClr val="000000"/>
                          </a:solidFill>
                          <a:effectLst/>
                          <a:latin typeface="+mn-lt"/>
                        </a:rPr>
                        <a:t>Patented algorithms, proprietary data, and exclusive partnerships</a:t>
                      </a:r>
                    </a:p>
                  </a:txBody>
                  <a:tcPr marL="45720" marR="45720" anchor="ct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900" b="0" i="1" u="none" strike="noStrike" kern="1200" cap="none" spc="0" normalizeH="0" baseline="0" noProof="0">
                          <a:ln>
                            <a:noFill/>
                          </a:ln>
                          <a:solidFill>
                            <a:srgbClr val="000000"/>
                          </a:solidFill>
                          <a:effectLst/>
                          <a:uLnTx/>
                          <a:uFillTx/>
                          <a:latin typeface="Arial"/>
                          <a:ea typeface="+mn-ea"/>
                          <a:cs typeface="+mn-cs"/>
                        </a:rPr>
                        <a:t>N/A – no evidence found, requires further validation</a:t>
                      </a:r>
                    </a:p>
                  </a:txBody>
                  <a:tcPr marL="27432" marR="27432" marT="27432" marB="27432" anchor="ctr">
                    <a:solidFill>
                      <a:srgbClr val="D6D6D6"/>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900" b="0" i="1" u="none" strike="noStrike" kern="1200" cap="none" spc="0" normalizeH="0" baseline="0" noProof="0">
                          <a:ln>
                            <a:noFill/>
                          </a:ln>
                          <a:solidFill>
                            <a:srgbClr val="000000"/>
                          </a:solidFill>
                          <a:effectLst/>
                          <a:uLnTx/>
                          <a:uFillTx/>
                          <a:latin typeface="Arial"/>
                          <a:ea typeface="+mn-ea"/>
                          <a:cs typeface="+mn-cs"/>
                        </a:rPr>
                        <a:t>N/A – no evidence found, requires further validation</a:t>
                      </a:r>
                    </a:p>
                  </a:txBody>
                  <a:tcPr marL="27432" marR="27432" marT="27432" marB="27432" anchor="ctr">
                    <a:solidFill>
                      <a:srgbClr val="D6D6D6"/>
                    </a:solidFill>
                  </a:tcP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en-US" sz="900" b="0" i="0" u="none" strike="noStrike" baseline="0">
                          <a:solidFill>
                            <a:srgbClr val="000000"/>
                          </a:solidFill>
                          <a:effectLst/>
                          <a:latin typeface="+mn-lt"/>
                        </a:rPr>
                        <a:t>Holds 15 active patents, incl. job value prediction and crew dispatch optimization​</a:t>
                      </a:r>
                    </a:p>
                  </a:txBody>
                  <a:tcPr marL="27432" marR="27432" marT="27432" marB="27432" anchor="ctr">
                    <a:solidFill>
                      <a:srgbClr val="BBCABA"/>
                    </a:solidFill>
                  </a:tcP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en-US" sz="900" b="0" i="0" u="none" strike="noStrike" baseline="0">
                          <a:solidFill>
                            <a:srgbClr val="FFFFFF"/>
                          </a:solidFill>
                          <a:effectLst/>
                          <a:latin typeface="+mn-lt"/>
                        </a:rPr>
                        <a:t>4K+ active patents on digitization, AI and database tech; strategic partnerships</a:t>
                      </a:r>
                    </a:p>
                  </a:txBody>
                  <a:tcPr marL="27432" marR="27432" marT="27432" marB="27432" anchor="ctr">
                    <a:solidFill>
                      <a:srgbClr val="507867"/>
                    </a:solidFill>
                  </a:tcPr>
                </a:tc>
                <a:extLst>
                  <a:ext uri="{0D108BD9-81ED-4DB2-BD59-A6C34878D82A}">
                    <a16:rowId xmlns:a16="http://schemas.microsoft.com/office/drawing/2014/main" val="1428766056"/>
                  </a:ext>
                </a:extLst>
              </a:tr>
              <a:tr h="530352">
                <a:tc>
                  <a:txBody>
                    <a:bodyPr/>
                    <a:lstStyle/>
                    <a:p>
                      <a:pPr marL="0" indent="0" algn="l" fontAlgn="b">
                        <a:buNone/>
                      </a:pPr>
                      <a:r>
                        <a:rPr lang="en-US" sz="1200" b="1" i="0" u="none" strike="noStrike">
                          <a:solidFill>
                            <a:srgbClr val="000000"/>
                          </a:solidFill>
                          <a:effectLst/>
                          <a:latin typeface="+mn-lt"/>
                        </a:rPr>
                        <a:t>Execution &amp; Scalability Roadmap</a:t>
                      </a:r>
                    </a:p>
                  </a:txBody>
                  <a:tcPr marL="45720" marR="45720" anchor="ctr"/>
                </a:tc>
                <a:tc>
                  <a:txBody>
                    <a:bodyPr/>
                    <a:lstStyle/>
                    <a:p>
                      <a:pPr marL="0" indent="0" algn="l" defTabSz="711200" rtl="0" eaLnBrk="1" fontAlgn="ctr" latinLnBrk="0" hangingPunct="1">
                        <a:spcBef>
                          <a:spcPts val="1200"/>
                        </a:spcBef>
                        <a:buSzPct val="180000"/>
                        <a:buFont typeface="Arial" panose="020B0604020202020204" pitchFamily="34" charset="0"/>
                        <a:buNone/>
                      </a:pPr>
                      <a:r>
                        <a:rPr lang="en-US" sz="1200" b="0" i="0" u="none" strike="noStrike" baseline="0">
                          <a:solidFill>
                            <a:srgbClr val="000000"/>
                          </a:solidFill>
                          <a:effectLst/>
                          <a:latin typeface="+mn-lt"/>
                        </a:rPr>
                        <a:t>Proven processes for rapid AI prototyping and deployment</a:t>
                      </a:r>
                    </a:p>
                  </a:txBody>
                  <a:tcPr marL="45720" marR="45720" anchor="ct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en-US" sz="900" b="0" i="0" u="none" strike="noStrike" baseline="0">
                          <a:solidFill>
                            <a:srgbClr val="FFFFFF"/>
                          </a:solidFill>
                          <a:effectLst/>
                          <a:latin typeface="+mn-lt"/>
                        </a:rPr>
                        <a:t>Perceived as slow-moving and reactive</a:t>
                      </a:r>
                    </a:p>
                  </a:txBody>
                  <a:tcPr marL="27432" marR="27432" marT="27432" marB="27432" anchor="ctr">
                    <a:solidFill>
                      <a:srgbClr val="990000"/>
                    </a:solidFill>
                  </a:tcP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en-US" sz="900" b="0" i="0" u="none" strike="noStrike" baseline="0">
                          <a:solidFill>
                            <a:srgbClr val="000000"/>
                          </a:solidFill>
                          <a:effectLst/>
                          <a:latin typeface="+mn-lt"/>
                        </a:rPr>
                        <a:t>Ships frequent updates, especially in UI, workflows, and integrations​</a:t>
                      </a:r>
                    </a:p>
                  </a:txBody>
                  <a:tcPr marL="27432" marR="27432" marT="27432" marB="27432" anchor="ctr">
                    <a:solidFill>
                      <a:schemeClr val="accent3">
                        <a:lumMod val="20000"/>
                        <a:lumOff val="80000"/>
                      </a:schemeClr>
                    </a:solidFill>
                  </a:tcP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en-US" sz="900" b="0" i="0" u="none" strike="noStrike" baseline="0">
                          <a:solidFill>
                            <a:srgbClr val="000000"/>
                          </a:solidFill>
                          <a:effectLst/>
                          <a:latin typeface="+mn-lt"/>
                        </a:rPr>
                        <a:t>Track record of frequently enhancing AI features​</a:t>
                      </a:r>
                    </a:p>
                  </a:txBody>
                  <a:tcPr marL="27432" marR="27432" marT="27432" marB="27432" anchor="ctr">
                    <a:solidFill>
                      <a:srgbClr val="BBCABA"/>
                    </a:solidFill>
                  </a:tcPr>
                </a:tc>
                <a:tc>
                  <a:txBody>
                    <a:bodyPr/>
                    <a:lstStyle/>
                    <a:p>
                      <a:pPr marL="0" indent="0" algn="ctr" defTabSz="711200" rtl="0" eaLnBrk="1" fontAlgn="ctr" latinLnBrk="0" hangingPunct="1">
                        <a:spcBef>
                          <a:spcPts val="1200"/>
                        </a:spcBef>
                        <a:buSzPct val="180000"/>
                        <a:buFont typeface="Arial" panose="020B0604020202020204" pitchFamily="34" charset="0"/>
                        <a:buNone/>
                      </a:pPr>
                      <a:r>
                        <a:rPr lang="en-US" sz="900">
                          <a:solidFill>
                            <a:srgbClr val="FFFFFF"/>
                          </a:solidFill>
                        </a:rPr>
                        <a:t>Demonstrated success across industries, including roofing</a:t>
                      </a:r>
                      <a:endParaRPr lang="en-US" sz="900" b="0" i="0" u="none" strike="noStrike" baseline="0">
                        <a:solidFill>
                          <a:srgbClr val="FFFFFF"/>
                        </a:solidFill>
                        <a:effectLst/>
                        <a:latin typeface="+mn-lt"/>
                      </a:endParaRPr>
                    </a:p>
                  </a:txBody>
                  <a:tcPr marL="27432" marR="27432" marT="27432" marB="27432" anchor="ctr">
                    <a:solidFill>
                      <a:srgbClr val="507867"/>
                    </a:solidFill>
                  </a:tcPr>
                </a:tc>
                <a:extLst>
                  <a:ext uri="{0D108BD9-81ED-4DB2-BD59-A6C34878D82A}">
                    <a16:rowId xmlns:a16="http://schemas.microsoft.com/office/drawing/2014/main" val="1572590586"/>
                  </a:ext>
                </a:extLst>
              </a:tr>
            </a:tbl>
          </a:graphicData>
        </a:graphic>
      </p:graphicFrame>
      <p:graphicFrame>
        <p:nvGraphicFramePr>
          <p:cNvPr id="19" name="btfpTable454146">
            <a:extLst>
              <a:ext uri="{FF2B5EF4-FFF2-40B4-BE49-F238E27FC236}">
                <a16:creationId xmlns:a16="http://schemas.microsoft.com/office/drawing/2014/main" id="{8E3D7ED2-D054-ABB6-F49F-3B0921B58625}"/>
              </a:ext>
            </a:extLst>
          </p:cNvPr>
          <p:cNvGraphicFramePr>
            <a:graphicFrameLocks noGrp="1"/>
          </p:cNvGraphicFramePr>
          <p:nvPr>
            <p:custDataLst>
              <p:tags r:id="rId4"/>
            </p:custDataLst>
          </p:nvPr>
        </p:nvGraphicFramePr>
        <p:xfrm>
          <a:off x="4938744" y="966469"/>
          <a:ext cx="4942842" cy="213360"/>
        </p:xfrm>
        <a:graphic>
          <a:graphicData uri="http://schemas.openxmlformats.org/drawingml/2006/table">
            <a:tbl>
              <a:tblPr>
                <a:tableStyleId>{9D7B26C5-4107-4FEC-AEDC-1716B250A1EF}</a:tableStyleId>
              </a:tblPr>
              <a:tblGrid>
                <a:gridCol w="1005632">
                  <a:extLst>
                    <a:ext uri="{9D8B030D-6E8A-4147-A177-3AD203B41FA5}">
                      <a16:colId xmlns:a16="http://schemas.microsoft.com/office/drawing/2014/main" val="2680995798"/>
                    </a:ext>
                  </a:extLst>
                </a:gridCol>
                <a:gridCol w="787442">
                  <a:extLst>
                    <a:ext uri="{9D8B030D-6E8A-4147-A177-3AD203B41FA5}">
                      <a16:colId xmlns:a16="http://schemas.microsoft.com/office/drawing/2014/main" val="611741616"/>
                    </a:ext>
                  </a:extLst>
                </a:gridCol>
                <a:gridCol w="787442">
                  <a:extLst>
                    <a:ext uri="{9D8B030D-6E8A-4147-A177-3AD203B41FA5}">
                      <a16:colId xmlns:a16="http://schemas.microsoft.com/office/drawing/2014/main" val="3045711801"/>
                    </a:ext>
                  </a:extLst>
                </a:gridCol>
                <a:gridCol w="787442">
                  <a:extLst>
                    <a:ext uri="{9D8B030D-6E8A-4147-A177-3AD203B41FA5}">
                      <a16:colId xmlns:a16="http://schemas.microsoft.com/office/drawing/2014/main" val="2101595181"/>
                    </a:ext>
                  </a:extLst>
                </a:gridCol>
                <a:gridCol w="787442">
                  <a:extLst>
                    <a:ext uri="{9D8B030D-6E8A-4147-A177-3AD203B41FA5}">
                      <a16:colId xmlns:a16="http://schemas.microsoft.com/office/drawing/2014/main" val="1533578970"/>
                    </a:ext>
                  </a:extLst>
                </a:gridCol>
                <a:gridCol w="787442">
                  <a:extLst>
                    <a:ext uri="{9D8B030D-6E8A-4147-A177-3AD203B41FA5}">
                      <a16:colId xmlns:a16="http://schemas.microsoft.com/office/drawing/2014/main" val="1245177467"/>
                    </a:ext>
                  </a:extLst>
                </a:gridCol>
              </a:tblGrid>
              <a:tr h="177741">
                <a:tc>
                  <a:txBody>
                    <a:bodyPr/>
                    <a:lstStyle/>
                    <a:p>
                      <a:pPr marL="0" indent="0" algn="ctr">
                        <a:spcBef>
                          <a:spcPts val="0"/>
                        </a:spcBef>
                        <a:buFontTx/>
                        <a:buNone/>
                      </a:pPr>
                      <a:r>
                        <a:rPr lang="en-US" sz="800" b="1">
                          <a:solidFill>
                            <a:schemeClr val="tx1"/>
                          </a:solidFill>
                        </a:rPr>
                        <a:t> Positioning</a:t>
                      </a:r>
                    </a:p>
                  </a:txBody>
                  <a:tcPr anchor="ctr">
                    <a:lnL w="9525" cap="flat" cmpd="sng" algn="ctr">
                      <a:noFill/>
                      <a:prstDash val="sysDash"/>
                      <a:round/>
                      <a:headEnd type="none" w="med" len="med"/>
                      <a:tailEnd type="none" w="med" len="med"/>
                    </a:lnL>
                    <a:lnR w="9525" cap="flat" cmpd="sng" algn="ctr">
                      <a:noFill/>
                      <a:prstDash val="sysDash"/>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indent="0" algn="ctr">
                        <a:spcBef>
                          <a:spcPts val="0"/>
                        </a:spcBef>
                        <a:buFontTx/>
                        <a:buNone/>
                      </a:pPr>
                      <a:r>
                        <a:rPr lang="en-US" sz="800" b="1">
                          <a:solidFill>
                            <a:schemeClr val="bg1"/>
                          </a:solidFill>
                        </a:rPr>
                        <a:t>Very weak</a:t>
                      </a:r>
                    </a:p>
                  </a:txBody>
                  <a:tcPr anchor="ctr">
                    <a:lnL w="9525" cap="flat" cmpd="sng" algn="ctr">
                      <a:noFill/>
                      <a:prstDash val="sysDash"/>
                      <a:round/>
                      <a:headEnd type="none" w="med" len="med"/>
                      <a:tailEnd type="none" w="med" len="med"/>
                    </a:lnL>
                    <a:lnR w="9525" cap="flat" cmpd="sng" algn="ctr">
                      <a:noFill/>
                      <a:prstDash val="sysDash"/>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rgbClr val="990000"/>
                    </a:solidFill>
                  </a:tcPr>
                </a:tc>
                <a:tc>
                  <a:txBody>
                    <a:bodyPr/>
                    <a:lstStyle/>
                    <a:p>
                      <a:pPr marL="0" indent="0" algn="ctr">
                        <a:spcBef>
                          <a:spcPts val="0"/>
                        </a:spcBef>
                        <a:buFontTx/>
                        <a:buNone/>
                      </a:pPr>
                      <a:r>
                        <a:rPr lang="en-US" sz="800" b="1">
                          <a:solidFill>
                            <a:schemeClr val="tx1"/>
                          </a:solidFill>
                        </a:rPr>
                        <a:t>Weak</a:t>
                      </a:r>
                    </a:p>
                  </a:txBody>
                  <a:tcPr anchor="ctr">
                    <a:lnL w="9525" cap="flat" cmpd="sng" algn="ctr">
                      <a:noFill/>
                      <a:prstDash val="sysDash"/>
                      <a:round/>
                      <a:headEnd type="none" w="med" len="med"/>
                      <a:tailEnd type="none" w="med" len="med"/>
                    </a:lnL>
                    <a:lnR w="9525" cap="flat" cmpd="sng" algn="ctr">
                      <a:noFill/>
                      <a:prstDash val="sysDash"/>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indent="0" algn="ctr">
                        <a:spcBef>
                          <a:spcPts val="0"/>
                        </a:spcBef>
                        <a:buFontTx/>
                        <a:buNone/>
                      </a:pPr>
                      <a:r>
                        <a:rPr lang="en-US" sz="800" b="1">
                          <a:solidFill>
                            <a:schemeClr val="tx1"/>
                          </a:solidFill>
                        </a:rPr>
                        <a:t>Neutral</a:t>
                      </a:r>
                    </a:p>
                  </a:txBody>
                  <a:tcPr anchor="ctr">
                    <a:lnL w="9525" cap="flat" cmpd="sng" algn="ctr">
                      <a:noFill/>
                      <a:prstDash val="sysDash"/>
                      <a:round/>
                      <a:headEnd type="none" w="med" len="med"/>
                      <a:tailEnd type="none" w="med" len="med"/>
                    </a:lnL>
                    <a:lnR w="9525" cap="flat" cmpd="sng" algn="ctr">
                      <a:noFill/>
                      <a:prstDash val="sysDash"/>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rgbClr val="D6D6D6"/>
                    </a:solidFill>
                  </a:tcPr>
                </a:tc>
                <a:tc>
                  <a:txBody>
                    <a:bodyPr/>
                    <a:lstStyle/>
                    <a:p>
                      <a:pPr marL="0" indent="0" algn="ctr">
                        <a:spcBef>
                          <a:spcPts val="0"/>
                        </a:spcBef>
                        <a:buFontTx/>
                        <a:buNone/>
                      </a:pPr>
                      <a:r>
                        <a:rPr lang="en-US" sz="800" b="1">
                          <a:solidFill>
                            <a:srgbClr val="000000"/>
                          </a:solidFill>
                        </a:rPr>
                        <a:t>Strong</a:t>
                      </a:r>
                    </a:p>
                  </a:txBody>
                  <a:tcPr anchor="ctr">
                    <a:lnL w="9525" cap="flat" cmpd="sng" algn="ctr">
                      <a:noFill/>
                      <a:prstDash val="sysDash"/>
                      <a:round/>
                      <a:headEnd type="none" w="med" len="med"/>
                      <a:tailEnd type="none" w="med" len="med"/>
                    </a:lnL>
                    <a:lnR w="0" cap="flat" cmpd="sng" algn="ctr">
                      <a:noFill/>
                      <a:prstDash val="sysDash"/>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rgbClr val="BBCABA"/>
                    </a:solidFill>
                  </a:tcPr>
                </a:tc>
                <a:tc>
                  <a:txBody>
                    <a:bodyPr/>
                    <a:lstStyle/>
                    <a:p>
                      <a:pPr marL="0" indent="0" algn="ctr">
                        <a:spcBef>
                          <a:spcPts val="0"/>
                        </a:spcBef>
                        <a:buFontTx/>
                        <a:buNone/>
                      </a:pPr>
                      <a:r>
                        <a:rPr lang="en-US" sz="800" b="1">
                          <a:solidFill>
                            <a:schemeClr val="bg1"/>
                          </a:solidFill>
                        </a:rPr>
                        <a:t>Very strong</a:t>
                      </a:r>
                    </a:p>
                  </a:txBody>
                  <a:tcPr anchor="ctr">
                    <a:lnL w="0" cap="flat" cmpd="sng" algn="ctr">
                      <a:noFill/>
                      <a:prstDash val="sysDash"/>
                      <a:round/>
                      <a:headEnd type="none" w="med" len="med"/>
                      <a:tailEnd type="none" w="med" len="med"/>
                    </a:lnL>
                    <a:lnR w="0" cap="flat" cmpd="sng" algn="ctr">
                      <a:noFill/>
                      <a:prstDash val="sysDash"/>
                      <a:round/>
                      <a:headEnd type="none" w="med" len="med"/>
                      <a:tailEnd type="none" w="med" len="med"/>
                    </a:lnR>
                    <a:lnT w="0" cap="flat" cmpd="sng" algn="ctr">
                      <a:noFill/>
                      <a:prstDash val="sysDash"/>
                      <a:round/>
                      <a:headEnd type="none" w="med" len="med"/>
                      <a:tailEnd type="none" w="med" len="med"/>
                    </a:lnT>
                    <a:lnB w="0" cap="flat" cmpd="sng" algn="ctr">
                      <a:noFill/>
                      <a:prstDash val="sysDash"/>
                      <a:round/>
                      <a:headEnd type="none" w="med" len="med"/>
                      <a:tailEnd type="none" w="med" len="med"/>
                    </a:lnB>
                    <a:lnTlToBr w="12700" cmpd="sng">
                      <a:noFill/>
                      <a:prstDash val="solid"/>
                    </a:lnTlToBr>
                    <a:lnBlToTr w="12700" cmpd="sng">
                      <a:noFill/>
                      <a:prstDash val="solid"/>
                    </a:lnBlToTr>
                    <a:solidFill>
                      <a:srgbClr val="507867"/>
                    </a:solidFill>
                  </a:tcPr>
                </a:tc>
                <a:extLst>
                  <a:ext uri="{0D108BD9-81ED-4DB2-BD59-A6C34878D82A}">
                    <a16:rowId xmlns:a16="http://schemas.microsoft.com/office/drawing/2014/main" val="2478082810"/>
                  </a:ext>
                </a:extLst>
              </a:tr>
            </a:tbl>
          </a:graphicData>
        </a:graphic>
      </p:graphicFrame>
      <p:sp>
        <p:nvSpPr>
          <p:cNvPr id="25" name="btfpNotesBox266590">
            <a:extLst>
              <a:ext uri="{FF2B5EF4-FFF2-40B4-BE49-F238E27FC236}">
                <a16:creationId xmlns:a16="http://schemas.microsoft.com/office/drawing/2014/main" id="{B8A60E9E-C123-96DC-B5E4-546359A31532}"/>
              </a:ext>
            </a:extLst>
          </p:cNvPr>
          <p:cNvSpPr txBox="1"/>
          <p:nvPr>
            <p:custDataLst>
              <p:tags r:id="rId5"/>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Source: Market participant interviews, Lit. Search</a:t>
            </a:r>
          </a:p>
        </p:txBody>
      </p:sp>
      <p:grpSp>
        <p:nvGrpSpPr>
          <p:cNvPr id="21" name="btfpStatusSticker202161">
            <a:extLst>
              <a:ext uri="{FF2B5EF4-FFF2-40B4-BE49-F238E27FC236}">
                <a16:creationId xmlns:a16="http://schemas.microsoft.com/office/drawing/2014/main" id="{4FB37ACE-B76A-47D5-99BE-5307E75F4E53}"/>
              </a:ext>
            </a:extLst>
          </p:cNvPr>
          <p:cNvGrpSpPr/>
          <p:nvPr>
            <p:custDataLst>
              <p:tags r:id="rId6"/>
            </p:custDataLst>
          </p:nvPr>
        </p:nvGrpSpPr>
        <p:grpSpPr>
          <a:xfrm>
            <a:off x="10066452" y="955344"/>
            <a:ext cx="1761444" cy="235611"/>
            <a:chOff x="-4287648" y="876300"/>
            <a:chExt cx="1761444" cy="235611"/>
          </a:xfrm>
        </p:grpSpPr>
        <p:sp>
          <p:nvSpPr>
            <p:cNvPr id="24" name="btfpStatusStickerText202161">
              <a:extLst>
                <a:ext uri="{FF2B5EF4-FFF2-40B4-BE49-F238E27FC236}">
                  <a16:creationId xmlns:a16="http://schemas.microsoft.com/office/drawing/2014/main" id="{4468D621-3A96-17D9-4A35-FB41D9E0385D}"/>
                </a:ext>
              </a:extLst>
            </p:cNvPr>
            <p:cNvSpPr txBox="1"/>
            <p:nvPr/>
          </p:nvSpPr>
          <p:spPr bwMode="gray">
            <a:xfrm>
              <a:off x="-4287648"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27" name="btfpStatusStickerLine202161">
              <a:extLst>
                <a:ext uri="{FF2B5EF4-FFF2-40B4-BE49-F238E27FC236}">
                  <a16:creationId xmlns:a16="http://schemas.microsoft.com/office/drawing/2014/main" id="{878CCFC6-BF33-8B60-5F30-726C8F9D0835}"/>
                </a:ext>
              </a:extLst>
            </p:cNvPr>
            <p:cNvCxnSpPr>
              <a:cxnSpLocks/>
            </p:cNvCxnSpPr>
            <p:nvPr/>
          </p:nvCxnSpPr>
          <p:spPr bwMode="gray">
            <a:xfrm rot="720000">
              <a:off x="-4287648"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5C914AE4-7F48-E9DF-6D4C-A653B6B0EC1E}"/>
              </a:ext>
            </a:extLst>
          </p:cNvPr>
          <p:cNvSpPr/>
          <p:nvPr/>
        </p:nvSpPr>
        <p:spPr bwMode="gray">
          <a:xfrm>
            <a:off x="5813755" y="1320949"/>
            <a:ext cx="526240" cy="231871"/>
          </a:xfrm>
          <a:prstGeom prst="rect">
            <a:avLst/>
          </a:prstGeom>
          <a:solidFill>
            <a:srgbClr val="CC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100">
                <a:solidFill>
                  <a:srgbClr val="FFFFFF"/>
                </a:solidFill>
              </a:rPr>
              <a:t>Target</a:t>
            </a:r>
          </a:p>
        </p:txBody>
      </p:sp>
    </p:spTree>
    <p:custDataLst>
      <p:tags r:id="rId1"/>
    </p:custDataLst>
    <p:extLst>
      <p:ext uri="{BB962C8B-B14F-4D97-AF65-F5344CB8AC3E}">
        <p14:creationId xmlns:p14="http://schemas.microsoft.com/office/powerpoint/2010/main" val="4241643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btfpColumnIndicatorGroup2">
            <a:extLst>
              <a:ext uri="{FF2B5EF4-FFF2-40B4-BE49-F238E27FC236}">
                <a16:creationId xmlns:a16="http://schemas.microsoft.com/office/drawing/2014/main" id="{2A8AE8F9-520C-26EA-0276-6AC50178CB72}"/>
              </a:ext>
            </a:extLst>
          </p:cNvPr>
          <p:cNvGrpSpPr/>
          <p:nvPr/>
        </p:nvGrpSpPr>
        <p:grpSpPr>
          <a:xfrm>
            <a:off x="0" y="6926580"/>
            <a:ext cx="12192000" cy="137160"/>
            <a:chOff x="0" y="6926580"/>
            <a:chExt cx="12192000" cy="137160"/>
          </a:xfrm>
        </p:grpSpPr>
        <p:sp>
          <p:nvSpPr>
            <p:cNvPr id="10" name="btfpColumnGapBlocker565153">
              <a:extLst>
                <a:ext uri="{FF2B5EF4-FFF2-40B4-BE49-F238E27FC236}">
                  <a16:creationId xmlns:a16="http://schemas.microsoft.com/office/drawing/2014/main" id="{2D5FD7CC-93EA-F059-E1C1-3C3EB3D22528}"/>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8" name="btfpColumnGapBlocker956931">
              <a:extLst>
                <a:ext uri="{FF2B5EF4-FFF2-40B4-BE49-F238E27FC236}">
                  <a16:creationId xmlns:a16="http://schemas.microsoft.com/office/drawing/2014/main" id="{DED833E3-F2EC-C2FB-10DC-26427B880095}"/>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6" name="btfpColumnIndicator553007">
              <a:extLst>
                <a:ext uri="{FF2B5EF4-FFF2-40B4-BE49-F238E27FC236}">
                  <a16:creationId xmlns:a16="http://schemas.microsoft.com/office/drawing/2014/main" id="{0F81887A-A97F-D4CF-1EF5-A638896032F8}"/>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967151">
              <a:extLst>
                <a:ext uri="{FF2B5EF4-FFF2-40B4-BE49-F238E27FC236}">
                  <a16:creationId xmlns:a16="http://schemas.microsoft.com/office/drawing/2014/main" id="{C997581A-5C12-9549-9536-90C45ABA6AB1}"/>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2" name="btfpColumnIndicatorGroup1">
            <a:extLst>
              <a:ext uri="{FF2B5EF4-FFF2-40B4-BE49-F238E27FC236}">
                <a16:creationId xmlns:a16="http://schemas.microsoft.com/office/drawing/2014/main" id="{72C22451-96F6-24A7-15D0-736FF5C6B131}"/>
              </a:ext>
            </a:extLst>
          </p:cNvPr>
          <p:cNvGrpSpPr/>
          <p:nvPr/>
        </p:nvGrpSpPr>
        <p:grpSpPr>
          <a:xfrm>
            <a:off x="0" y="-205740"/>
            <a:ext cx="12192000" cy="137160"/>
            <a:chOff x="0" y="-205740"/>
            <a:chExt cx="12192000" cy="137160"/>
          </a:xfrm>
        </p:grpSpPr>
        <p:sp>
          <p:nvSpPr>
            <p:cNvPr id="9" name="btfpColumnGapBlocker546589">
              <a:extLst>
                <a:ext uri="{FF2B5EF4-FFF2-40B4-BE49-F238E27FC236}">
                  <a16:creationId xmlns:a16="http://schemas.microsoft.com/office/drawing/2014/main" id="{2ED7F76A-34B1-289B-4877-CAF690BFC728}"/>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7" name="btfpColumnGapBlocker311613">
              <a:extLst>
                <a:ext uri="{FF2B5EF4-FFF2-40B4-BE49-F238E27FC236}">
                  <a16:creationId xmlns:a16="http://schemas.microsoft.com/office/drawing/2014/main" id="{442849ED-C3C2-A8DA-39B7-E8717F8AF70E}"/>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5" name="btfpColumnIndicator814069">
              <a:extLst>
                <a:ext uri="{FF2B5EF4-FFF2-40B4-BE49-F238E27FC236}">
                  <a16:creationId xmlns:a16="http://schemas.microsoft.com/office/drawing/2014/main" id="{9B61302C-394D-64FA-BA5E-8A7153B68ADB}"/>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189209">
              <a:extLst>
                <a:ext uri="{FF2B5EF4-FFF2-40B4-BE49-F238E27FC236}">
                  <a16:creationId xmlns:a16="http://schemas.microsoft.com/office/drawing/2014/main" id="{431773D3-4413-2EBD-43E4-3CE1DC7A6361}"/>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3" name="think-cell data - do not delete" hidden="1">
            <a:extLst>
              <a:ext uri="{FF2B5EF4-FFF2-40B4-BE49-F238E27FC236}">
                <a16:creationId xmlns:a16="http://schemas.microsoft.com/office/drawing/2014/main" id="{40A1EE67-BF3C-BA3B-7C57-111C3AA54B0D}"/>
              </a:ext>
            </a:extLst>
          </p:cNvPr>
          <p:cNvGraphicFramePr>
            <a:graphicFrameLocks noChangeAspect="1"/>
          </p:cNvGraphicFramePr>
          <p:nvPr>
            <p:custDataLst>
              <p:tags r:id="rId2"/>
            </p:custDataLst>
            <p:extLst>
              <p:ext uri="{D42A27DB-BD31-4B8C-83A1-F6EECF244321}">
                <p14:modId xmlns:p14="http://schemas.microsoft.com/office/powerpoint/2010/main" val="32981463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0" imgH="409" progId="TCLayout.ActiveDocument.1">
                  <p:embed/>
                </p:oleObj>
              </mc:Choice>
              <mc:Fallback>
                <p:oleObj name="think-cell Slide" r:id="rId9" imgW="410" imgH="409" progId="TCLayout.ActiveDocument.1">
                  <p:embed/>
                  <p:pic>
                    <p:nvPicPr>
                      <p:cNvPr id="13" name="think-cell data - do not delete" hidden="1">
                        <a:extLst>
                          <a:ext uri="{FF2B5EF4-FFF2-40B4-BE49-F238E27FC236}">
                            <a16:creationId xmlns:a16="http://schemas.microsoft.com/office/drawing/2014/main" id="{40A1EE67-BF3C-BA3B-7C57-111C3AA54B0D}"/>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4C023FF-3F9E-1D7E-1BEF-005BA2E9158C}"/>
              </a:ext>
            </a:extLst>
          </p:cNvPr>
          <p:cNvSpPr>
            <a:spLocks noGrp="1"/>
          </p:cNvSpPr>
          <p:nvPr>
            <p:ph type="title"/>
          </p:nvPr>
        </p:nvSpPr>
        <p:spPr/>
        <p:txBody>
          <a:bodyPr vert="horz"/>
          <a:lstStyle/>
          <a:p>
            <a:r>
              <a:rPr lang="en-US" b="1">
                <a:solidFill>
                  <a:srgbClr val="000000"/>
                </a:solidFill>
              </a:rPr>
              <a:t>KPCs | </a:t>
            </a:r>
            <a:r>
              <a:rPr lang="en-US">
                <a:solidFill>
                  <a:srgbClr val="000000"/>
                </a:solidFill>
              </a:rPr>
              <a:t>AI has the potential to increase the value that Target’s customers get from the solution, and could enable them to increase revenues and profitability</a:t>
            </a:r>
          </a:p>
        </p:txBody>
      </p:sp>
      <p:graphicFrame>
        <p:nvGraphicFramePr>
          <p:cNvPr id="17" name="btfpTable621902">
            <a:extLst>
              <a:ext uri="{FF2B5EF4-FFF2-40B4-BE49-F238E27FC236}">
                <a16:creationId xmlns:a16="http://schemas.microsoft.com/office/drawing/2014/main" id="{41D7FF98-2647-B8DB-1AAA-DFD74EAC26A0}"/>
              </a:ext>
            </a:extLst>
          </p:cNvPr>
          <p:cNvGraphicFramePr>
            <a:graphicFrameLocks noGrp="1"/>
          </p:cNvGraphicFramePr>
          <p:nvPr>
            <p:custDataLst>
              <p:tags r:id="rId3"/>
            </p:custDataLst>
          </p:nvPr>
        </p:nvGraphicFramePr>
        <p:xfrm>
          <a:off x="847725" y="1260067"/>
          <a:ext cx="11009310" cy="4753321"/>
        </p:xfrm>
        <a:graphic>
          <a:graphicData uri="http://schemas.openxmlformats.org/drawingml/2006/table">
            <a:tbl>
              <a:tblPr firstRow="1" firstCol="1">
                <a:tableStyleId>{9D7B26C5-4107-4FEC-AEDC-1716B250A1EF}</a:tableStyleId>
              </a:tblPr>
              <a:tblGrid>
                <a:gridCol w="1784380">
                  <a:extLst>
                    <a:ext uri="{9D8B030D-6E8A-4147-A177-3AD203B41FA5}">
                      <a16:colId xmlns:a16="http://schemas.microsoft.com/office/drawing/2014/main" val="1671061433"/>
                    </a:ext>
                  </a:extLst>
                </a:gridCol>
                <a:gridCol w="4751720">
                  <a:extLst>
                    <a:ext uri="{9D8B030D-6E8A-4147-A177-3AD203B41FA5}">
                      <a16:colId xmlns:a16="http://schemas.microsoft.com/office/drawing/2014/main" val="1256588462"/>
                    </a:ext>
                  </a:extLst>
                </a:gridCol>
                <a:gridCol w="4473210">
                  <a:extLst>
                    <a:ext uri="{9D8B030D-6E8A-4147-A177-3AD203B41FA5}">
                      <a16:colId xmlns:a16="http://schemas.microsoft.com/office/drawing/2014/main" val="688485153"/>
                    </a:ext>
                  </a:extLst>
                </a:gridCol>
              </a:tblGrid>
              <a:tr h="265255">
                <a:tc>
                  <a:txBody>
                    <a:bodyPr/>
                    <a:lstStyle/>
                    <a:p>
                      <a:pPr marL="0" indent="0">
                        <a:spcBef>
                          <a:spcPts val="1200"/>
                        </a:spcBef>
                        <a:buFontTx/>
                        <a:buNone/>
                      </a:pPr>
                      <a:r>
                        <a:rPr lang="en-US" sz="1050"/>
                        <a:t>KPC</a:t>
                      </a:r>
                    </a:p>
                  </a:txBody>
                  <a:tcPr anchor="b"/>
                </a:tc>
                <a:tc>
                  <a:txBody>
                    <a:bodyPr/>
                    <a:lstStyle/>
                    <a:p>
                      <a:pPr marL="0" indent="0">
                        <a:spcBef>
                          <a:spcPts val="1200"/>
                        </a:spcBef>
                        <a:buFontTx/>
                        <a:buNone/>
                      </a:pPr>
                      <a:r>
                        <a:rPr lang="en-US" sz="1050"/>
                        <a:t>AI impact</a:t>
                      </a:r>
                    </a:p>
                  </a:txBody>
                  <a:tcPr anchor="b"/>
                </a:tc>
                <a:tc>
                  <a:txBody>
                    <a:bodyPr/>
                    <a:lstStyle/>
                    <a:p>
                      <a:pPr marL="0" indent="0">
                        <a:spcBef>
                          <a:spcPts val="1200"/>
                        </a:spcBef>
                        <a:buFontTx/>
                        <a:buNone/>
                      </a:pPr>
                      <a:r>
                        <a:rPr lang="en-US" sz="1050"/>
                        <a:t>Implication for Target</a:t>
                      </a:r>
                    </a:p>
                  </a:txBody>
                  <a:tcPr anchor="b"/>
                </a:tc>
                <a:extLst>
                  <a:ext uri="{0D108BD9-81ED-4DB2-BD59-A6C34878D82A}">
                    <a16:rowId xmlns:a16="http://schemas.microsoft.com/office/drawing/2014/main" val="2746408171"/>
                  </a:ext>
                </a:extLst>
              </a:tr>
              <a:tr h="433624">
                <a:tc>
                  <a:txBody>
                    <a:bodyPr/>
                    <a:lstStyle/>
                    <a:p>
                      <a:pPr marL="0" indent="0">
                        <a:buFontTx/>
                        <a:buNone/>
                      </a:pPr>
                      <a:r>
                        <a:rPr lang="en-US" sz="1000"/>
                        <a:t>Roofing-specific functionality</a:t>
                      </a:r>
                    </a:p>
                  </a:txBody>
                  <a:tcPr anchor="ctr"/>
                </a:tc>
                <a:tc>
                  <a:txBody>
                    <a:bodyPr/>
                    <a:lstStyle/>
                    <a:p>
                      <a:pPr marL="0" indent="0">
                        <a:buFontTx/>
                        <a:buNone/>
                      </a:pPr>
                      <a:r>
                        <a:rPr lang="en-US" sz="900">
                          <a:solidFill>
                            <a:srgbClr val="FFFFFF"/>
                          </a:solidFill>
                        </a:rPr>
                        <a:t>Streamline roofing workflow by auto-filling forms, accelerating measurements, adapting estimate templates, driving customer &amp; insurer interactions, and propose labor &amp; materials</a:t>
                      </a:r>
                    </a:p>
                  </a:txBody>
                  <a:tcPr>
                    <a:solidFill>
                      <a:srgbClr val="507867"/>
                    </a:solidFill>
                  </a:tcPr>
                </a:tc>
                <a:tc>
                  <a:txBody>
                    <a:bodyPr/>
                    <a:lstStyle/>
                    <a:p>
                      <a:pPr marL="0" indent="0">
                        <a:buFontTx/>
                        <a:buNone/>
                      </a:pPr>
                      <a:r>
                        <a:rPr lang="en-US" sz="900" b="1"/>
                        <a:t>Faster lead capture, estimation, and scheduling </a:t>
                      </a:r>
                      <a:r>
                        <a:rPr lang="en-US" sz="900"/>
                        <a:t>through GenAI, improving efficiency and reducing manual effort on administrative tasks</a:t>
                      </a:r>
                      <a:endParaRPr lang="en-US" sz="900">
                        <a:solidFill>
                          <a:schemeClr val="tx1"/>
                        </a:solidFill>
                      </a:endParaRPr>
                    </a:p>
                  </a:txBody>
                  <a:tcPr/>
                </a:tc>
                <a:extLst>
                  <a:ext uri="{0D108BD9-81ED-4DB2-BD59-A6C34878D82A}">
                    <a16:rowId xmlns:a16="http://schemas.microsoft.com/office/drawing/2014/main" val="2752011967"/>
                  </a:ext>
                </a:extLst>
              </a:tr>
              <a:tr h="433624">
                <a:tc>
                  <a:txBody>
                    <a:bodyPr/>
                    <a:lstStyle/>
                    <a:p>
                      <a:pPr marL="0" indent="0">
                        <a:buFontTx/>
                        <a:buNone/>
                      </a:pPr>
                      <a:r>
                        <a:rPr lang="en-US" sz="1000"/>
                        <a:t>Breadth of functionality</a:t>
                      </a:r>
                    </a:p>
                  </a:txBody>
                  <a:tcPr anchor="ct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900">
                          <a:solidFill>
                            <a:srgbClr val="FFFFFF"/>
                          </a:solidFill>
                        </a:rPr>
                        <a:t>AI agents can traverse across sales, production, and finance workflows, triggering actions, validating entries, and flagging process gaps in real time</a:t>
                      </a:r>
                    </a:p>
                  </a:txBody>
                  <a:tcPr>
                    <a:solidFill>
                      <a:srgbClr val="507867"/>
                    </a:solidFill>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900" b="1"/>
                        <a:t>Enables full-suite stickiness</a:t>
                      </a:r>
                      <a:r>
                        <a:rPr lang="en-US" sz="900" b="0"/>
                        <a:t> by connecting modules and driving deeper adoption, especially for add-on features like payments, SmartDocs, and Reports+</a:t>
                      </a:r>
                      <a:endParaRPr lang="en-US" sz="900" b="0" kern="1200">
                        <a:solidFill>
                          <a:schemeClr val="tx1"/>
                        </a:solidFill>
                        <a:latin typeface="+mn-lt"/>
                        <a:ea typeface="+mn-ea"/>
                        <a:cs typeface="+mn-cs"/>
                      </a:endParaRPr>
                    </a:p>
                  </a:txBody>
                  <a:tcPr/>
                </a:tc>
                <a:extLst>
                  <a:ext uri="{0D108BD9-81ED-4DB2-BD59-A6C34878D82A}">
                    <a16:rowId xmlns:a16="http://schemas.microsoft.com/office/drawing/2014/main" val="856423787"/>
                  </a:ext>
                </a:extLst>
              </a:tr>
              <a:tr h="433624">
                <a:tc>
                  <a:txBody>
                    <a:bodyPr/>
                    <a:lstStyle/>
                    <a:p>
                      <a:pPr marL="0" indent="0">
                        <a:buFontTx/>
                        <a:buNone/>
                      </a:pPr>
                      <a:r>
                        <a:rPr lang="en-US" sz="1000"/>
                        <a:t>Product performance</a:t>
                      </a:r>
                    </a:p>
                  </a:txBody>
                  <a:tcPr anchor="ctr"/>
                </a:tc>
                <a:tc>
                  <a:txBody>
                    <a:bodyPr/>
                    <a:lstStyle/>
                    <a:p>
                      <a:pPr marL="0" indent="0">
                        <a:buFontTx/>
                        <a:buNone/>
                      </a:pPr>
                      <a:r>
                        <a:rPr lang="en-US" sz="900">
                          <a:solidFill>
                            <a:srgbClr val="000000"/>
                          </a:solidFill>
                        </a:rPr>
                        <a:t>Proactively detect platform issues, help technical staff with maintenance and debugging, as well as handle performance-related support tickets</a:t>
                      </a:r>
                    </a:p>
                  </a:txBody>
                  <a:tcPr>
                    <a:solidFill>
                      <a:srgbClr val="D6D6D6"/>
                    </a:solidFill>
                  </a:tcPr>
                </a:tc>
                <a:tc>
                  <a:txBody>
                    <a:bodyPr/>
                    <a:lstStyle/>
                    <a:p>
                      <a:pPr marL="0" indent="0">
                        <a:buFontTx/>
                        <a:buNone/>
                      </a:pPr>
                      <a:r>
                        <a:rPr lang="en-US" sz="900" b="1"/>
                        <a:t>Reduced downtime and increased system reliability</a:t>
                      </a:r>
                      <a:r>
                        <a:rPr lang="en-US" sz="900"/>
                        <a:t> via AI-driven monitoring and proactive issue detection</a:t>
                      </a:r>
                      <a:endParaRPr lang="en-US" sz="900">
                        <a:solidFill>
                          <a:schemeClr val="tx1"/>
                        </a:solidFill>
                      </a:endParaRPr>
                    </a:p>
                  </a:txBody>
                  <a:tcPr/>
                </a:tc>
                <a:extLst>
                  <a:ext uri="{0D108BD9-81ED-4DB2-BD59-A6C34878D82A}">
                    <a16:rowId xmlns:a16="http://schemas.microsoft.com/office/drawing/2014/main" val="3870226994"/>
                  </a:ext>
                </a:extLst>
              </a:tr>
              <a:tr h="578738">
                <a:tc>
                  <a:txBody>
                    <a:bodyPr/>
                    <a:lstStyle/>
                    <a:p>
                      <a:pPr marL="0" indent="0">
                        <a:buFontTx/>
                        <a:buNone/>
                      </a:pPr>
                      <a:r>
                        <a:rPr lang="en-US" sz="1000"/>
                        <a:t>Ease of use / user interface</a:t>
                      </a:r>
                    </a:p>
                  </a:txBody>
                  <a:tcPr anchor="ct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900">
                          <a:solidFill>
                            <a:srgbClr val="FFFFFF"/>
                          </a:solidFill>
                        </a:rPr>
                        <a:t>Enable NLP-powered search and intuitive navigation, while conversational tools help streamline field, admin and customer interactions with the platform, reducing clicks, increasing speed, and easing adoption, especially for new or less tech-savvy users</a:t>
                      </a:r>
                    </a:p>
                  </a:txBody>
                  <a:tcPr>
                    <a:solidFill>
                      <a:srgbClr val="104C3E"/>
                    </a:solidFill>
                  </a:tcPr>
                </a:tc>
                <a:tc>
                  <a:txBody>
                    <a:bodyPr/>
                    <a:lstStyle/>
                    <a:p>
                      <a:pPr marL="0" indent="0">
                        <a:buFontTx/>
                        <a:buNone/>
                      </a:pPr>
                      <a:r>
                        <a:rPr lang="en-US" sz="900">
                          <a:solidFill>
                            <a:schemeClr val="tx1"/>
                          </a:solidFill>
                        </a:rPr>
                        <a:t>Conversational AI has </a:t>
                      </a:r>
                      <a:r>
                        <a:rPr lang="en-US" sz="900" b="1">
                          <a:solidFill>
                            <a:schemeClr val="tx1"/>
                          </a:solidFill>
                        </a:rPr>
                        <a:t>potential to completely transform how users interact with platform, reducing friction for less tech-savvy users</a:t>
                      </a:r>
                      <a:r>
                        <a:rPr lang="en-US" sz="900" b="0">
                          <a:solidFill>
                            <a:schemeClr val="tx1"/>
                          </a:solidFill>
                        </a:rPr>
                        <a:t>, handling customer interactions, speeding up onboarding </a:t>
                      </a:r>
                      <a:r>
                        <a:rPr lang="en-US" sz="900">
                          <a:solidFill>
                            <a:schemeClr val="tx1"/>
                          </a:solidFill>
                        </a:rPr>
                        <a:t>of new talent and subcontractors</a:t>
                      </a:r>
                      <a:endParaRPr lang="en-US" sz="900">
                        <a:solidFill>
                          <a:srgbClr val="CC0000"/>
                        </a:solidFill>
                      </a:endParaRPr>
                    </a:p>
                  </a:txBody>
                  <a:tcPr/>
                </a:tc>
                <a:extLst>
                  <a:ext uri="{0D108BD9-81ED-4DB2-BD59-A6C34878D82A}">
                    <a16:rowId xmlns:a16="http://schemas.microsoft.com/office/drawing/2014/main" val="265891405"/>
                  </a:ext>
                </a:extLst>
              </a:tr>
              <a:tr h="417978">
                <a:tc>
                  <a:txBody>
                    <a:bodyPr/>
                    <a:lstStyle/>
                    <a:p>
                      <a:pPr marL="0" indent="0">
                        <a:buFontTx/>
                        <a:buNone/>
                      </a:pPr>
                      <a:r>
                        <a:rPr lang="en-US" sz="1000"/>
                        <a:t>Configurability / customization</a:t>
                      </a:r>
                    </a:p>
                  </a:txBody>
                  <a:tcPr anchor="ctr"/>
                </a:tc>
                <a:tc>
                  <a:txBody>
                    <a:bodyPr/>
                    <a:lstStyle/>
                    <a:p>
                      <a:pPr marL="0" indent="0">
                        <a:buNone/>
                      </a:pPr>
                      <a:r>
                        <a:rPr lang="en-US" sz="900">
                          <a:solidFill>
                            <a:srgbClr val="FFFFFF"/>
                          </a:solidFill>
                        </a:rPr>
                        <a:t>Personalize workflows based on usage data, recommending field mappings, margins, or sales templates per user or team</a:t>
                      </a:r>
                    </a:p>
                  </a:txBody>
                  <a:tcPr>
                    <a:solidFill>
                      <a:srgbClr val="507867"/>
                    </a:solidFill>
                  </a:tcPr>
                </a:tc>
                <a:tc>
                  <a:txBody>
                    <a:bodyPr/>
                    <a:lstStyle/>
                    <a:p>
                      <a:pPr marL="0" indent="0">
                        <a:buFontTx/>
                        <a:buNone/>
                      </a:pPr>
                      <a:r>
                        <a:rPr lang="en-US" sz="900" b="1"/>
                        <a:t>Enables “smart defaults/templates” at scale</a:t>
                      </a:r>
                      <a:r>
                        <a:rPr lang="en-US" sz="900"/>
                        <a:t>, enhancing template versatility without requiring additional resources to develop and configure</a:t>
                      </a:r>
                      <a:endParaRPr lang="en-US" sz="900">
                        <a:solidFill>
                          <a:schemeClr val="tx1"/>
                        </a:solidFill>
                      </a:endParaRPr>
                    </a:p>
                  </a:txBody>
                  <a:tcPr/>
                </a:tc>
                <a:extLst>
                  <a:ext uri="{0D108BD9-81ED-4DB2-BD59-A6C34878D82A}">
                    <a16:rowId xmlns:a16="http://schemas.microsoft.com/office/drawing/2014/main" val="2056316918"/>
                  </a:ext>
                </a:extLst>
              </a:tr>
              <a:tr h="417978">
                <a:tc>
                  <a:txBody>
                    <a:bodyPr/>
                    <a:lstStyle/>
                    <a:p>
                      <a:pPr marL="0" indent="0">
                        <a:buFontTx/>
                        <a:buNone/>
                      </a:pPr>
                      <a:r>
                        <a:rPr lang="en-US" sz="1000"/>
                        <a:t>Ease of implementation</a:t>
                      </a:r>
                    </a:p>
                  </a:txBody>
                  <a:tcPr anchor="ctr"/>
                </a:tc>
                <a:tc>
                  <a:txBody>
                    <a:bodyPr/>
                    <a:lstStyle/>
                    <a:p>
                      <a:pPr marL="0" indent="0">
                        <a:buFontTx/>
                        <a:buNone/>
                      </a:pPr>
                      <a:r>
                        <a:rPr lang="en-US" sz="900">
                          <a:solidFill>
                            <a:schemeClr val="bg1"/>
                          </a:solidFill>
                        </a:rPr>
                        <a:t>Accelerate onboarding by guiding users through setup with a chat/voice assistant, auto-mapping integrations (e.g., CRM, accounting), recommending field defaults, and suggesting optimal workflows</a:t>
                      </a:r>
                    </a:p>
                  </a:txBody>
                  <a:tcPr>
                    <a:solidFill>
                      <a:srgbClr val="507867"/>
                    </a:solidFill>
                  </a:tcPr>
                </a:tc>
                <a:tc>
                  <a:txBody>
                    <a:bodyPr/>
                    <a:lstStyle/>
                    <a:p>
                      <a:pPr marL="0" indent="0">
                        <a:buFontTx/>
                        <a:buNone/>
                      </a:pPr>
                      <a:r>
                        <a:rPr lang="en-US" sz="900" b="1">
                          <a:solidFill>
                            <a:schemeClr val="tx1"/>
                          </a:solidFill>
                        </a:rPr>
                        <a:t>Reduced onboarding friction</a:t>
                      </a:r>
                      <a:r>
                        <a:rPr lang="en-US" sz="900">
                          <a:solidFill>
                            <a:schemeClr val="tx1"/>
                          </a:solidFill>
                        </a:rPr>
                        <a:t>, </a:t>
                      </a:r>
                      <a:r>
                        <a:rPr lang="en-US" sz="900" b="1">
                          <a:solidFill>
                            <a:schemeClr val="tx1"/>
                          </a:solidFill>
                        </a:rPr>
                        <a:t>lower time investment </a:t>
                      </a:r>
                      <a:r>
                        <a:rPr lang="en-US" sz="900">
                          <a:solidFill>
                            <a:schemeClr val="tx1"/>
                          </a:solidFill>
                        </a:rPr>
                        <a:t>for contractors, and position as a faster, more intuitive choice - especially for </a:t>
                      </a:r>
                      <a:r>
                        <a:rPr lang="en-US" sz="900" b="1">
                          <a:solidFill>
                            <a:schemeClr val="tx1"/>
                          </a:solidFill>
                        </a:rPr>
                        <a:t>multi-location </a:t>
                      </a:r>
                      <a:r>
                        <a:rPr lang="en-US" sz="900">
                          <a:solidFill>
                            <a:schemeClr val="tx1"/>
                          </a:solidFill>
                        </a:rPr>
                        <a:t>or franchise buyers</a:t>
                      </a:r>
                    </a:p>
                  </a:txBody>
                  <a:tcPr/>
                </a:tc>
                <a:extLst>
                  <a:ext uri="{0D108BD9-81ED-4DB2-BD59-A6C34878D82A}">
                    <a16:rowId xmlns:a16="http://schemas.microsoft.com/office/drawing/2014/main" val="1372382800"/>
                  </a:ext>
                </a:extLst>
              </a:tr>
              <a:tr h="417978">
                <a:tc>
                  <a:txBody>
                    <a:bodyPr/>
                    <a:lstStyle/>
                    <a:p>
                      <a:pPr marL="0" indent="0">
                        <a:buFontTx/>
                        <a:buNone/>
                      </a:pPr>
                      <a:r>
                        <a:rPr lang="en-US" sz="1000"/>
                        <a:t>Return on investment</a:t>
                      </a:r>
                    </a:p>
                  </a:txBody>
                  <a:tcPr anchor="ctr"/>
                </a:tc>
                <a:tc>
                  <a:txBody>
                    <a:bodyPr/>
                    <a:lstStyle/>
                    <a:p>
                      <a:pPr marL="0" indent="0">
                        <a:buFontTx/>
                        <a:buNone/>
                      </a:pPr>
                      <a:r>
                        <a:rPr lang="en-US" sz="900">
                          <a:solidFill>
                            <a:schemeClr val="bg1"/>
                          </a:solidFill>
                        </a:rPr>
                        <a:t>Proactively drive sales pipeline by automating time-intensive tasks (e.g., data-entry, scheduling, and communication); Surface upsell opportunities to increase profitability</a:t>
                      </a:r>
                    </a:p>
                  </a:txBody>
                  <a:tcPr>
                    <a:solidFill>
                      <a:srgbClr val="104C3E"/>
                    </a:solidFill>
                  </a:tcPr>
                </a:tc>
                <a:tc>
                  <a:txBody>
                    <a:bodyPr/>
                    <a:lstStyle/>
                    <a:p>
                      <a:pPr marL="0" indent="0">
                        <a:buFontTx/>
                        <a:buNone/>
                      </a:pPr>
                      <a:r>
                        <a:rPr lang="en-US" sz="900" b="0">
                          <a:solidFill>
                            <a:schemeClr val="tx1"/>
                          </a:solidFill>
                        </a:rPr>
                        <a:t>Allows Target’s customers </a:t>
                      </a:r>
                      <a:r>
                        <a:rPr lang="en-US" sz="900" b="1">
                          <a:solidFill>
                            <a:schemeClr val="tx1"/>
                          </a:solidFill>
                        </a:rPr>
                        <a:t>to maximize job profitability and ROI by reducing administrative overhead </a:t>
                      </a:r>
                      <a:r>
                        <a:rPr lang="en-US" sz="900" b="0">
                          <a:solidFill>
                            <a:schemeClr val="tx1"/>
                          </a:solidFill>
                        </a:rPr>
                        <a:t>and freeing up time to build up and drive sales pipeline</a:t>
                      </a:r>
                    </a:p>
                  </a:txBody>
                  <a:tcPr/>
                </a:tc>
                <a:extLst>
                  <a:ext uri="{0D108BD9-81ED-4DB2-BD59-A6C34878D82A}">
                    <a16:rowId xmlns:a16="http://schemas.microsoft.com/office/drawing/2014/main" val="1048395996"/>
                  </a:ext>
                </a:extLst>
              </a:tr>
              <a:tr h="417978">
                <a:tc>
                  <a:txBody>
                    <a:bodyPr/>
                    <a:lstStyle/>
                    <a:p>
                      <a:pPr marL="0" indent="0">
                        <a:buFontTx/>
                        <a:buNone/>
                      </a:pPr>
                      <a:r>
                        <a:rPr lang="en-US" sz="1000"/>
                        <a:t>Integration capabilities</a:t>
                      </a:r>
                    </a:p>
                  </a:txBody>
                  <a:tcPr anchor="ctr"/>
                </a:tc>
                <a:tc>
                  <a:txBody>
                    <a:bodyPr/>
                    <a:lstStyle/>
                    <a:p>
                      <a:pPr marL="0" indent="0">
                        <a:buFontTx/>
                        <a:buNone/>
                      </a:pPr>
                      <a:r>
                        <a:rPr lang="en-US" sz="900">
                          <a:solidFill>
                            <a:srgbClr val="FFFFFF"/>
                          </a:solidFill>
                        </a:rPr>
                        <a:t>Automate data mapping, support integration process and issue resolution, identify conflicting data fields and data quality issues to minimize errors and setup time</a:t>
                      </a:r>
                    </a:p>
                  </a:txBody>
                  <a:tcPr>
                    <a:solidFill>
                      <a:srgbClr val="507867"/>
                    </a:solidFill>
                  </a:tcPr>
                </a:tc>
                <a:tc>
                  <a:txBody>
                    <a:bodyPr/>
                    <a:lstStyle/>
                    <a:p>
                      <a:pPr marL="0" indent="0">
                        <a:buFontTx/>
                        <a:buNone/>
                      </a:pPr>
                      <a:r>
                        <a:rPr lang="en-US" sz="900" b="1">
                          <a:solidFill>
                            <a:schemeClr val="tx1"/>
                          </a:solidFill>
                        </a:rPr>
                        <a:t>Broader ecosystem of integrations and more accurate data flow </a:t>
                      </a:r>
                      <a:r>
                        <a:rPr lang="en-US" sz="900">
                          <a:solidFill>
                            <a:schemeClr val="tx1"/>
                          </a:solidFill>
                        </a:rPr>
                        <a:t>between Target and third-party software providers</a:t>
                      </a:r>
                    </a:p>
                  </a:txBody>
                  <a:tcPr/>
                </a:tc>
                <a:extLst>
                  <a:ext uri="{0D108BD9-81ED-4DB2-BD59-A6C34878D82A}">
                    <a16:rowId xmlns:a16="http://schemas.microsoft.com/office/drawing/2014/main" val="3325507037"/>
                  </a:ext>
                </a:extLst>
              </a:tr>
              <a:tr h="433624">
                <a:tc>
                  <a:txBody>
                    <a:bodyPr/>
                    <a:lstStyle/>
                    <a:p>
                      <a:pPr marL="0" indent="0">
                        <a:buFontTx/>
                        <a:buNone/>
                      </a:pPr>
                      <a:r>
                        <a:rPr lang="en-US" sz="1000"/>
                        <a:t>Support / customer service</a:t>
                      </a:r>
                    </a:p>
                  </a:txBody>
                  <a:tcPr anchor="ctr"/>
                </a:tc>
                <a:tc>
                  <a:txBody>
                    <a:bodyPr/>
                    <a:lstStyle/>
                    <a:p>
                      <a:pPr marL="0" indent="0">
                        <a:buFontTx/>
                        <a:buNone/>
                      </a:pPr>
                      <a:r>
                        <a:rPr lang="en-US" sz="900">
                          <a:solidFill>
                            <a:srgbClr val="FFFFFF"/>
                          </a:solidFill>
                        </a:rPr>
                        <a:t>AI-powered chatbots and virtual assistants can offer 24/7 support for troubleshooting, triggering contextual support flows, and even drafting responses to customer queries</a:t>
                      </a:r>
                    </a:p>
                  </a:txBody>
                  <a:tcPr>
                    <a:solidFill>
                      <a:srgbClr val="507867"/>
                    </a:solidFill>
                  </a:tcPr>
                </a:tc>
                <a:tc>
                  <a:txBody>
                    <a:bodyPr/>
                    <a:lstStyle/>
                    <a:p>
                      <a:pPr marL="0" indent="0">
                        <a:buFontTx/>
                        <a:buNone/>
                      </a:pPr>
                      <a:r>
                        <a:rPr lang="en-US" sz="900">
                          <a:solidFill>
                            <a:schemeClr val="tx1"/>
                          </a:solidFill>
                        </a:rPr>
                        <a:t>Autonomous lead management, </a:t>
                      </a:r>
                      <a:r>
                        <a:rPr lang="en-US" sz="900" b="1">
                          <a:solidFill>
                            <a:schemeClr val="tx1"/>
                          </a:solidFill>
                        </a:rPr>
                        <a:t>faster issue resolution </a:t>
                      </a:r>
                      <a:r>
                        <a:rPr lang="en-US" sz="900">
                          <a:solidFill>
                            <a:schemeClr val="tx1"/>
                          </a:solidFill>
                        </a:rPr>
                        <a:t>and continuous support availability can help </a:t>
                      </a:r>
                      <a:r>
                        <a:rPr lang="en-US" sz="900" b="1">
                          <a:solidFill>
                            <a:schemeClr val="tx1"/>
                          </a:solidFill>
                        </a:rPr>
                        <a:t>improve overall customer experience</a:t>
                      </a:r>
                    </a:p>
                  </a:txBody>
                  <a:tcPr/>
                </a:tc>
                <a:extLst>
                  <a:ext uri="{0D108BD9-81ED-4DB2-BD59-A6C34878D82A}">
                    <a16:rowId xmlns:a16="http://schemas.microsoft.com/office/drawing/2014/main" val="1825948134"/>
                  </a:ext>
                </a:extLst>
              </a:tr>
              <a:tr h="417978">
                <a:tc>
                  <a:txBody>
                    <a:bodyPr/>
                    <a:lstStyle/>
                    <a:p>
                      <a:pPr marL="0" indent="0">
                        <a:buFontTx/>
                        <a:buNone/>
                      </a:pPr>
                      <a:r>
                        <a:rPr lang="en-US" sz="1000"/>
                        <a:t>Multi-location reporting</a:t>
                      </a:r>
                    </a:p>
                  </a:txBody>
                  <a:tcPr anchor="ctr"/>
                </a:tc>
                <a:tc>
                  <a:txBody>
                    <a:bodyPr/>
                    <a:lstStyle/>
                    <a:p>
                      <a:pPr marL="0" indent="0">
                        <a:buFontTx/>
                        <a:buNone/>
                      </a:pPr>
                      <a:r>
                        <a:rPr lang="en-US" sz="900">
                          <a:solidFill>
                            <a:schemeClr val="tx1"/>
                          </a:solidFill>
                        </a:rPr>
                        <a:t>Aggregate and analyze data from multiple locations to forecast cross-location performance, surfacing outliers and optimization opportunities via smart dashboards</a:t>
                      </a:r>
                    </a:p>
                  </a:txBody>
                  <a:tcPr>
                    <a:solidFill>
                      <a:srgbClr val="E1E1E1"/>
                    </a:solidFill>
                  </a:tcPr>
                </a:tc>
                <a:tc>
                  <a:txBody>
                    <a:bodyPr/>
                    <a:lstStyle/>
                    <a:p>
                      <a:pPr marL="0" indent="0">
                        <a:buFontTx/>
                        <a:buNone/>
                      </a:pPr>
                      <a:r>
                        <a:rPr lang="en-US" sz="900" b="1">
                          <a:solidFill>
                            <a:schemeClr val="tx1"/>
                          </a:solidFill>
                        </a:rPr>
                        <a:t>Better visibility </a:t>
                      </a:r>
                      <a:r>
                        <a:rPr lang="en-US" sz="900">
                          <a:solidFill>
                            <a:schemeClr val="tx1"/>
                          </a:solidFill>
                        </a:rPr>
                        <a:t>across different locations, </a:t>
                      </a:r>
                      <a:r>
                        <a:rPr lang="en-US" sz="900" b="1">
                          <a:solidFill>
                            <a:schemeClr val="tx1"/>
                          </a:solidFill>
                        </a:rPr>
                        <a:t>helping multi-location businesses </a:t>
                      </a:r>
                      <a:r>
                        <a:rPr lang="en-US" sz="900">
                          <a:solidFill>
                            <a:schemeClr val="tx1"/>
                          </a:solidFill>
                        </a:rPr>
                        <a:t>optimize operations and resource allocation</a:t>
                      </a:r>
                    </a:p>
                  </a:txBody>
                  <a:tcPr/>
                </a:tc>
                <a:extLst>
                  <a:ext uri="{0D108BD9-81ED-4DB2-BD59-A6C34878D82A}">
                    <a16:rowId xmlns:a16="http://schemas.microsoft.com/office/drawing/2014/main" val="2322262870"/>
                  </a:ext>
                </a:extLst>
              </a:tr>
            </a:tbl>
          </a:graphicData>
        </a:graphic>
      </p:graphicFrame>
      <p:sp>
        <p:nvSpPr>
          <p:cNvPr id="121" name="TextBox 120">
            <a:extLst>
              <a:ext uri="{FF2B5EF4-FFF2-40B4-BE49-F238E27FC236}">
                <a16:creationId xmlns:a16="http://schemas.microsoft.com/office/drawing/2014/main" id="{1F6B3DA5-0320-5B89-D968-9489F0DDFDC6}"/>
              </a:ext>
            </a:extLst>
          </p:cNvPr>
          <p:cNvSpPr txBox="1"/>
          <p:nvPr/>
        </p:nvSpPr>
        <p:spPr bwMode="gray">
          <a:xfrm>
            <a:off x="134933" y="1238686"/>
            <a:ext cx="712792" cy="411257"/>
          </a:xfrm>
          <a:prstGeom prst="rect">
            <a:avLst/>
          </a:prstGeom>
          <a:noFill/>
        </p:spPr>
        <p:txBody>
          <a:bodyPr wrap="square" lIns="36000" tIns="36000" rIns="36000" bIns="36000" rtlCol="0">
            <a:spAutoFit/>
          </a:bodyPr>
          <a:lstStyle/>
          <a:p>
            <a:pPr marL="0" indent="0" algn="ctr">
              <a:buNone/>
            </a:pPr>
            <a:r>
              <a:rPr lang="en-US" sz="1100" i="1"/>
              <a:t>More important</a:t>
            </a:r>
          </a:p>
        </p:txBody>
      </p:sp>
      <p:sp>
        <p:nvSpPr>
          <p:cNvPr id="122" name="Arrow: Down 121">
            <a:extLst>
              <a:ext uri="{FF2B5EF4-FFF2-40B4-BE49-F238E27FC236}">
                <a16:creationId xmlns:a16="http://schemas.microsoft.com/office/drawing/2014/main" id="{6729B8F1-6BC7-FB5E-9884-8490632C63B7}"/>
              </a:ext>
            </a:extLst>
          </p:cNvPr>
          <p:cNvSpPr/>
          <p:nvPr/>
        </p:nvSpPr>
        <p:spPr bwMode="gray">
          <a:xfrm rot="10800000">
            <a:off x="330199" y="1632851"/>
            <a:ext cx="327025" cy="4516342"/>
          </a:xfrm>
          <a:prstGeom prst="downArrow">
            <a:avLst/>
          </a:prstGeom>
          <a:solidFill>
            <a:srgbClr val="D6D6D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36000" tIns="36000" rIns="36000" bIns="36000" numCol="1" spcCol="0" rtlCol="0" fromWordArt="0" anchor="ctr" anchorCtr="0" forceAA="0" compatLnSpc="1">
            <a:prstTxWarp prst="textNoShape">
              <a:avLst/>
            </a:prstTxWarp>
            <a:noAutofit/>
          </a:bodyPr>
          <a:lstStyle/>
          <a:p>
            <a:pPr marL="0" indent="0" algn="ctr">
              <a:buNone/>
            </a:pPr>
            <a:endParaRPr lang="en-US" sz="1000">
              <a:solidFill>
                <a:srgbClr val="000000"/>
              </a:solidFill>
            </a:endParaRPr>
          </a:p>
        </p:txBody>
      </p:sp>
      <p:graphicFrame>
        <p:nvGraphicFramePr>
          <p:cNvPr id="16" name="btfpTable454146">
            <a:extLst>
              <a:ext uri="{FF2B5EF4-FFF2-40B4-BE49-F238E27FC236}">
                <a16:creationId xmlns:a16="http://schemas.microsoft.com/office/drawing/2014/main" id="{6D5A6188-4E50-528A-DA46-BE478A7D6D14}"/>
              </a:ext>
            </a:extLst>
          </p:cNvPr>
          <p:cNvGraphicFramePr>
            <a:graphicFrameLocks noGrp="1"/>
          </p:cNvGraphicFramePr>
          <p:nvPr>
            <p:custDataLst>
              <p:tags r:id="rId4"/>
            </p:custDataLst>
          </p:nvPr>
        </p:nvGraphicFramePr>
        <p:xfrm>
          <a:off x="5035455" y="966469"/>
          <a:ext cx="4942842" cy="213360"/>
        </p:xfrm>
        <a:graphic>
          <a:graphicData uri="http://schemas.openxmlformats.org/drawingml/2006/table">
            <a:tbl>
              <a:tblPr>
                <a:tableStyleId>{9D7B26C5-4107-4FEC-AEDC-1716B250A1EF}</a:tableStyleId>
              </a:tblPr>
              <a:tblGrid>
                <a:gridCol w="1005632">
                  <a:extLst>
                    <a:ext uri="{9D8B030D-6E8A-4147-A177-3AD203B41FA5}">
                      <a16:colId xmlns:a16="http://schemas.microsoft.com/office/drawing/2014/main" val="2680995798"/>
                    </a:ext>
                  </a:extLst>
                </a:gridCol>
                <a:gridCol w="787442">
                  <a:extLst>
                    <a:ext uri="{9D8B030D-6E8A-4147-A177-3AD203B41FA5}">
                      <a16:colId xmlns:a16="http://schemas.microsoft.com/office/drawing/2014/main" val="611741616"/>
                    </a:ext>
                  </a:extLst>
                </a:gridCol>
                <a:gridCol w="787442">
                  <a:extLst>
                    <a:ext uri="{9D8B030D-6E8A-4147-A177-3AD203B41FA5}">
                      <a16:colId xmlns:a16="http://schemas.microsoft.com/office/drawing/2014/main" val="3045711801"/>
                    </a:ext>
                  </a:extLst>
                </a:gridCol>
                <a:gridCol w="787442">
                  <a:extLst>
                    <a:ext uri="{9D8B030D-6E8A-4147-A177-3AD203B41FA5}">
                      <a16:colId xmlns:a16="http://schemas.microsoft.com/office/drawing/2014/main" val="2101595181"/>
                    </a:ext>
                  </a:extLst>
                </a:gridCol>
                <a:gridCol w="787442">
                  <a:extLst>
                    <a:ext uri="{9D8B030D-6E8A-4147-A177-3AD203B41FA5}">
                      <a16:colId xmlns:a16="http://schemas.microsoft.com/office/drawing/2014/main" val="1533578970"/>
                    </a:ext>
                  </a:extLst>
                </a:gridCol>
                <a:gridCol w="787442">
                  <a:extLst>
                    <a:ext uri="{9D8B030D-6E8A-4147-A177-3AD203B41FA5}">
                      <a16:colId xmlns:a16="http://schemas.microsoft.com/office/drawing/2014/main" val="1245177467"/>
                    </a:ext>
                  </a:extLst>
                </a:gridCol>
              </a:tblGrid>
              <a:tr h="177741">
                <a:tc>
                  <a:txBody>
                    <a:bodyPr/>
                    <a:lstStyle/>
                    <a:p>
                      <a:pPr marL="0" indent="0" algn="ctr">
                        <a:spcBef>
                          <a:spcPts val="0"/>
                        </a:spcBef>
                        <a:buFontTx/>
                        <a:buNone/>
                      </a:pPr>
                      <a:r>
                        <a:rPr lang="en-US" sz="800" b="1">
                          <a:solidFill>
                            <a:schemeClr val="tx1"/>
                          </a:solidFill>
                        </a:rPr>
                        <a:t> AI Impact</a:t>
                      </a:r>
                    </a:p>
                  </a:txBody>
                  <a:tcPr anchor="ctr">
                    <a:lnL w="9525" cap="flat" cmpd="sng" algn="ctr">
                      <a:noFill/>
                      <a:prstDash val="sysDash"/>
                      <a:round/>
                      <a:headEnd type="none" w="med" len="med"/>
                      <a:tailEnd type="none" w="med" len="med"/>
                    </a:lnL>
                    <a:lnR w="9525" cap="flat" cmpd="sng" algn="ctr">
                      <a:noFill/>
                      <a:prstDash val="sysDash"/>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indent="0" algn="ctr">
                        <a:spcBef>
                          <a:spcPts val="0"/>
                        </a:spcBef>
                        <a:buFontTx/>
                        <a:buNone/>
                      </a:pPr>
                      <a:r>
                        <a:rPr lang="en-US" sz="800">
                          <a:solidFill>
                            <a:srgbClr val="000000"/>
                          </a:solidFill>
                        </a:rPr>
                        <a:t>Low</a:t>
                      </a:r>
                    </a:p>
                  </a:txBody>
                  <a:tcPr anchor="ctr">
                    <a:lnL w="9525" cap="flat" cmpd="sng" algn="ctr">
                      <a:noFill/>
                      <a:prstDash val="sysDash"/>
                      <a:round/>
                      <a:headEnd type="none" w="med" len="med"/>
                      <a:tailEnd type="none" w="med" len="med"/>
                    </a:lnL>
                    <a:lnR w="9525" cap="flat" cmpd="sng" algn="ctr">
                      <a:noFill/>
                      <a:prstDash val="sysDash"/>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rgbClr val="E1E1E1"/>
                    </a:solidFill>
                  </a:tcPr>
                </a:tc>
                <a:tc>
                  <a:txBody>
                    <a:bodyPr/>
                    <a:lstStyle/>
                    <a:p>
                      <a:pPr marL="0" indent="0" algn="ctr">
                        <a:spcBef>
                          <a:spcPts val="0"/>
                        </a:spcBef>
                        <a:buFontTx/>
                        <a:buNone/>
                      </a:pPr>
                      <a:r>
                        <a:rPr lang="en-US" sz="800">
                          <a:solidFill>
                            <a:srgbClr val="FFFFFF"/>
                          </a:solidFill>
                        </a:rPr>
                        <a:t>Low-medium</a:t>
                      </a:r>
                    </a:p>
                  </a:txBody>
                  <a:tcPr anchor="ctr">
                    <a:lnL w="9525" cap="flat" cmpd="sng" algn="ctr">
                      <a:noFill/>
                      <a:prstDash val="sysDash"/>
                      <a:round/>
                      <a:headEnd type="none" w="med" len="med"/>
                      <a:tailEnd type="none" w="med" len="med"/>
                    </a:lnL>
                    <a:lnR w="9525" cap="flat" cmpd="sng" algn="ctr">
                      <a:noFill/>
                      <a:prstDash val="sysDash"/>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rgbClr val="858585"/>
                    </a:solidFill>
                  </a:tcPr>
                </a:tc>
                <a:tc>
                  <a:txBody>
                    <a:bodyPr/>
                    <a:lstStyle/>
                    <a:p>
                      <a:pPr marL="0" indent="0" algn="ctr">
                        <a:spcBef>
                          <a:spcPts val="0"/>
                        </a:spcBef>
                        <a:buFontTx/>
                        <a:buNone/>
                      </a:pPr>
                      <a:r>
                        <a:rPr lang="en-US" sz="800">
                          <a:solidFill>
                            <a:schemeClr val="tx1"/>
                          </a:solidFill>
                        </a:rPr>
                        <a:t>Medium</a:t>
                      </a:r>
                    </a:p>
                  </a:txBody>
                  <a:tcPr anchor="ctr">
                    <a:lnL w="9525" cap="flat" cmpd="sng" algn="ctr">
                      <a:noFill/>
                      <a:prstDash val="sysDash"/>
                      <a:round/>
                      <a:headEnd type="none" w="med" len="med"/>
                      <a:tailEnd type="none" w="med" len="med"/>
                    </a:lnL>
                    <a:lnR w="9525" cap="flat" cmpd="sng" algn="ctr">
                      <a:noFill/>
                      <a:prstDash val="sysDash"/>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rgbClr val="BBCABA"/>
                    </a:solidFill>
                  </a:tcPr>
                </a:tc>
                <a:tc>
                  <a:txBody>
                    <a:bodyPr/>
                    <a:lstStyle/>
                    <a:p>
                      <a:pPr marL="0" indent="0" algn="ctr">
                        <a:spcBef>
                          <a:spcPts val="0"/>
                        </a:spcBef>
                        <a:buFontTx/>
                        <a:buNone/>
                      </a:pPr>
                      <a:r>
                        <a:rPr lang="en-US" sz="800">
                          <a:solidFill>
                            <a:srgbClr val="FFFFFF"/>
                          </a:solidFill>
                        </a:rPr>
                        <a:t>Medium-high</a:t>
                      </a:r>
                    </a:p>
                  </a:txBody>
                  <a:tcPr anchor="ctr">
                    <a:lnL w="9525" cap="flat" cmpd="sng" algn="ctr">
                      <a:noFill/>
                      <a:prstDash val="sysDash"/>
                      <a:round/>
                      <a:headEnd type="none" w="med" len="med"/>
                      <a:tailEnd type="none" w="med" len="med"/>
                    </a:lnL>
                    <a:lnR w="0" cap="flat" cmpd="sng" algn="ctr">
                      <a:noFill/>
                      <a:prstDash val="sysDash"/>
                      <a:round/>
                      <a:headEnd type="none" w="med" len="med"/>
                      <a:tailEnd type="none" w="med" len="med"/>
                    </a:lnR>
                    <a:lnT w="9525" cap="flat" cmpd="sng" algn="ctr">
                      <a:noFill/>
                      <a:prstDash val="sysDash"/>
                      <a:round/>
                      <a:headEnd type="none" w="med" len="med"/>
                      <a:tailEnd type="none" w="med" len="med"/>
                    </a:lnT>
                    <a:lnB w="9525" cap="flat" cmpd="sng" algn="ctr">
                      <a:noFill/>
                      <a:prstDash val="sysDash"/>
                      <a:round/>
                      <a:headEnd type="none" w="med" len="med"/>
                      <a:tailEnd type="none" w="med" len="med"/>
                    </a:lnB>
                    <a:lnTlToBr w="12700" cmpd="sng">
                      <a:noFill/>
                      <a:prstDash val="solid"/>
                    </a:lnTlToBr>
                    <a:lnBlToTr w="12700" cmpd="sng">
                      <a:noFill/>
                      <a:prstDash val="solid"/>
                    </a:lnBlToTr>
                    <a:solidFill>
                      <a:srgbClr val="507867"/>
                    </a:solidFill>
                  </a:tcPr>
                </a:tc>
                <a:tc>
                  <a:txBody>
                    <a:bodyPr/>
                    <a:lstStyle/>
                    <a:p>
                      <a:pPr marL="0" indent="0" algn="ctr">
                        <a:spcBef>
                          <a:spcPts val="0"/>
                        </a:spcBef>
                        <a:buFontTx/>
                        <a:buNone/>
                      </a:pPr>
                      <a:r>
                        <a:rPr lang="en-US" sz="800">
                          <a:solidFill>
                            <a:schemeClr val="bg1"/>
                          </a:solidFill>
                        </a:rPr>
                        <a:t>High</a:t>
                      </a:r>
                    </a:p>
                  </a:txBody>
                  <a:tcPr anchor="ctr">
                    <a:lnL w="0" cap="flat" cmpd="sng" algn="ctr">
                      <a:noFill/>
                      <a:prstDash val="sysDash"/>
                      <a:round/>
                      <a:headEnd type="none" w="med" len="med"/>
                      <a:tailEnd type="none" w="med" len="med"/>
                    </a:lnL>
                    <a:lnR w="0" cap="flat" cmpd="sng" algn="ctr">
                      <a:noFill/>
                      <a:prstDash val="sysDash"/>
                      <a:round/>
                      <a:headEnd type="none" w="med" len="med"/>
                      <a:tailEnd type="none" w="med" len="med"/>
                    </a:lnR>
                    <a:lnT w="0" cap="flat" cmpd="sng" algn="ctr">
                      <a:noFill/>
                      <a:prstDash val="sysDash"/>
                      <a:round/>
                      <a:headEnd type="none" w="med" len="med"/>
                      <a:tailEnd type="none" w="med" len="med"/>
                    </a:lnT>
                    <a:lnB w="0" cap="flat" cmpd="sng" algn="ctr">
                      <a:noFill/>
                      <a:prstDash val="sysDash"/>
                      <a:round/>
                      <a:headEnd type="none" w="med" len="med"/>
                      <a:tailEnd type="none" w="med" len="med"/>
                    </a:lnB>
                    <a:lnTlToBr w="12700" cmpd="sng">
                      <a:noFill/>
                      <a:prstDash val="solid"/>
                    </a:lnTlToBr>
                    <a:lnBlToTr w="12700" cmpd="sng">
                      <a:noFill/>
                      <a:prstDash val="solid"/>
                    </a:lnBlToTr>
                    <a:solidFill>
                      <a:srgbClr val="104C3E"/>
                    </a:solidFill>
                  </a:tcPr>
                </a:tc>
                <a:extLst>
                  <a:ext uri="{0D108BD9-81ED-4DB2-BD59-A6C34878D82A}">
                    <a16:rowId xmlns:a16="http://schemas.microsoft.com/office/drawing/2014/main" val="2478082810"/>
                  </a:ext>
                </a:extLst>
              </a:tr>
            </a:tbl>
          </a:graphicData>
        </a:graphic>
      </p:graphicFrame>
      <p:grpSp>
        <p:nvGrpSpPr>
          <p:cNvPr id="20" name="btfpStatusSticker712155">
            <a:extLst>
              <a:ext uri="{FF2B5EF4-FFF2-40B4-BE49-F238E27FC236}">
                <a16:creationId xmlns:a16="http://schemas.microsoft.com/office/drawing/2014/main" id="{C5E7CA17-9321-7EDB-3BC3-EEA90C69E9FB}"/>
              </a:ext>
            </a:extLst>
          </p:cNvPr>
          <p:cNvGrpSpPr/>
          <p:nvPr>
            <p:custDataLst>
              <p:tags r:id="rId5"/>
            </p:custDataLst>
          </p:nvPr>
        </p:nvGrpSpPr>
        <p:grpSpPr>
          <a:xfrm>
            <a:off x="10100356" y="955344"/>
            <a:ext cx="1761444" cy="235611"/>
            <a:chOff x="-2280176" y="876300"/>
            <a:chExt cx="1761444" cy="235611"/>
          </a:xfrm>
        </p:grpSpPr>
        <p:sp>
          <p:nvSpPr>
            <p:cNvPr id="21" name="btfpStatusStickerText712155">
              <a:extLst>
                <a:ext uri="{FF2B5EF4-FFF2-40B4-BE49-F238E27FC236}">
                  <a16:creationId xmlns:a16="http://schemas.microsoft.com/office/drawing/2014/main" id="{E93830C1-93A8-71B9-5CD8-3D5DF59726B1}"/>
                </a:ext>
              </a:extLst>
            </p:cNvPr>
            <p:cNvSpPr txBox="1"/>
            <p:nvPr/>
          </p:nvSpPr>
          <p:spPr bwMode="gray">
            <a:xfrm>
              <a:off x="-2280176"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22" name="btfpStatusStickerLine712155">
              <a:extLst>
                <a:ext uri="{FF2B5EF4-FFF2-40B4-BE49-F238E27FC236}">
                  <a16:creationId xmlns:a16="http://schemas.microsoft.com/office/drawing/2014/main" id="{277F9DD0-2B43-6067-3416-2859AC984443}"/>
                </a:ext>
              </a:extLst>
            </p:cNvPr>
            <p:cNvCxnSpPr>
              <a:cxnSpLocks/>
            </p:cNvCxnSpPr>
            <p:nvPr/>
          </p:nvCxnSpPr>
          <p:spPr bwMode="gray">
            <a:xfrm rot="720000">
              <a:off x="-2280176"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11" name="btfpNotesBox251197">
            <a:extLst>
              <a:ext uri="{FF2B5EF4-FFF2-40B4-BE49-F238E27FC236}">
                <a16:creationId xmlns:a16="http://schemas.microsoft.com/office/drawing/2014/main" id="{EFA9E2AA-F26A-6EA4-F0C3-9A9A28582468}"/>
              </a:ext>
            </a:extLst>
          </p:cNvPr>
          <p:cNvSpPr txBox="1"/>
          <p:nvPr>
            <p:custDataLst>
              <p:tags r:id="rId6"/>
            </p:custDataLst>
          </p:nvPr>
        </p:nvSpPr>
        <p:spPr bwMode="gray">
          <a:xfrm>
            <a:off x="330199" y="6319679"/>
            <a:ext cx="11531600" cy="24622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Note: KPC importance is measured by share of respondents and interviewees who indicated each KPC as a primary criteria when selecting roofing vendors</a:t>
            </a:r>
          </a:p>
          <a:p>
            <a:pPr marL="0" indent="0">
              <a:spcBef>
                <a:spcPts val="0"/>
              </a:spcBef>
              <a:buNone/>
            </a:pPr>
            <a:r>
              <a:rPr lang="en-US" sz="800">
                <a:solidFill>
                  <a:srgbClr val="000000"/>
                </a:solidFill>
              </a:rPr>
              <a:t>Source: Target customer survey (N=91), Market participant interviews</a:t>
            </a:r>
          </a:p>
        </p:txBody>
      </p:sp>
    </p:spTree>
    <p:custDataLst>
      <p:tags r:id="rId1"/>
    </p:custDataLst>
    <p:extLst>
      <p:ext uri="{BB962C8B-B14F-4D97-AF65-F5344CB8AC3E}">
        <p14:creationId xmlns:p14="http://schemas.microsoft.com/office/powerpoint/2010/main" val="3172979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btfpColumnIndicatorGroup2">
            <a:extLst>
              <a:ext uri="{FF2B5EF4-FFF2-40B4-BE49-F238E27FC236}">
                <a16:creationId xmlns:a16="http://schemas.microsoft.com/office/drawing/2014/main" id="{DA7A4113-071B-7C4D-05E5-B927E9AFFC16}"/>
              </a:ext>
            </a:extLst>
          </p:cNvPr>
          <p:cNvGrpSpPr/>
          <p:nvPr/>
        </p:nvGrpSpPr>
        <p:grpSpPr>
          <a:xfrm>
            <a:off x="0" y="6926580"/>
            <a:ext cx="12192000" cy="137160"/>
            <a:chOff x="0" y="6926580"/>
            <a:chExt cx="12192000" cy="137160"/>
          </a:xfrm>
        </p:grpSpPr>
        <p:sp>
          <p:nvSpPr>
            <p:cNvPr id="50" name="btfpColumnGapBlocker960106">
              <a:extLst>
                <a:ext uri="{FF2B5EF4-FFF2-40B4-BE49-F238E27FC236}">
                  <a16:creationId xmlns:a16="http://schemas.microsoft.com/office/drawing/2014/main" id="{6CA8D136-C857-625F-86EB-2AEA0BBE20DB}"/>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48" name="btfpColumnGapBlocker645945">
              <a:extLst>
                <a:ext uri="{FF2B5EF4-FFF2-40B4-BE49-F238E27FC236}">
                  <a16:creationId xmlns:a16="http://schemas.microsoft.com/office/drawing/2014/main" id="{32D87AED-7E68-0C2A-82E7-E6FFF6955016}"/>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46" name="btfpColumnIndicator303448">
              <a:extLst>
                <a:ext uri="{FF2B5EF4-FFF2-40B4-BE49-F238E27FC236}">
                  <a16:creationId xmlns:a16="http://schemas.microsoft.com/office/drawing/2014/main" id="{427E91F3-2FAD-93A1-EC01-996BEED0D580}"/>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9" name="btfpColumnIndicator879391">
              <a:extLst>
                <a:ext uri="{FF2B5EF4-FFF2-40B4-BE49-F238E27FC236}">
                  <a16:creationId xmlns:a16="http://schemas.microsoft.com/office/drawing/2014/main" id="{E89EFFFE-CD5B-8179-4603-752CA8642A63}"/>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51" name="btfpColumnIndicatorGroup1">
            <a:extLst>
              <a:ext uri="{FF2B5EF4-FFF2-40B4-BE49-F238E27FC236}">
                <a16:creationId xmlns:a16="http://schemas.microsoft.com/office/drawing/2014/main" id="{36A9AAB3-E29A-F163-6311-C83C82A5E6BF}"/>
              </a:ext>
            </a:extLst>
          </p:cNvPr>
          <p:cNvGrpSpPr/>
          <p:nvPr/>
        </p:nvGrpSpPr>
        <p:grpSpPr>
          <a:xfrm>
            <a:off x="0" y="-205740"/>
            <a:ext cx="12192000" cy="137160"/>
            <a:chOff x="0" y="-205740"/>
            <a:chExt cx="12192000" cy="137160"/>
          </a:xfrm>
        </p:grpSpPr>
        <p:sp>
          <p:nvSpPr>
            <p:cNvPr id="49" name="btfpColumnGapBlocker235730">
              <a:extLst>
                <a:ext uri="{FF2B5EF4-FFF2-40B4-BE49-F238E27FC236}">
                  <a16:creationId xmlns:a16="http://schemas.microsoft.com/office/drawing/2014/main" id="{11754740-7DB2-8B44-B60B-1A93E9CD041A}"/>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47" name="btfpColumnGapBlocker991201">
              <a:extLst>
                <a:ext uri="{FF2B5EF4-FFF2-40B4-BE49-F238E27FC236}">
                  <a16:creationId xmlns:a16="http://schemas.microsoft.com/office/drawing/2014/main" id="{E19A3833-A378-197E-AB95-AA10EFD3479B}"/>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1" name="btfpColumnIndicator606887">
              <a:extLst>
                <a:ext uri="{FF2B5EF4-FFF2-40B4-BE49-F238E27FC236}">
                  <a16:creationId xmlns:a16="http://schemas.microsoft.com/office/drawing/2014/main" id="{8D6E1726-3415-B910-7986-94D4944C927E}"/>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 name="btfpColumnIndicator213031">
              <a:extLst>
                <a:ext uri="{FF2B5EF4-FFF2-40B4-BE49-F238E27FC236}">
                  <a16:creationId xmlns:a16="http://schemas.microsoft.com/office/drawing/2014/main" id="{AD60E9DA-33C4-90BB-1B9E-673E00ADA87F}"/>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6" name="think-cell data - do not delete" hidden="1">
            <a:extLst>
              <a:ext uri="{FF2B5EF4-FFF2-40B4-BE49-F238E27FC236}">
                <a16:creationId xmlns:a16="http://schemas.microsoft.com/office/drawing/2014/main" id="{DBB5FF67-5CAB-2909-3B5F-48B6D9BF0F3F}"/>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60" imgH="360" progId="TCLayout.ActiveDocument.1">
                  <p:embed/>
                </p:oleObj>
              </mc:Choice>
              <mc:Fallback>
                <p:oleObj name="think-cell Slide" r:id="rId15" imgW="360" imgH="360" progId="TCLayout.ActiveDocument.1">
                  <p:embed/>
                  <p:pic>
                    <p:nvPicPr>
                      <p:cNvPr id="16" name="think-cell data - do not delete" hidden="1">
                        <a:extLst>
                          <a:ext uri="{FF2B5EF4-FFF2-40B4-BE49-F238E27FC236}">
                            <a16:creationId xmlns:a16="http://schemas.microsoft.com/office/drawing/2014/main" id="{DBB5FF67-5CAB-2909-3B5F-48B6D9BF0F3F}"/>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5ADA6AE-FB3F-78F9-3D27-AB1FF98140FD}"/>
              </a:ext>
            </a:extLst>
          </p:cNvPr>
          <p:cNvSpPr>
            <a:spLocks noGrp="1"/>
          </p:cNvSpPr>
          <p:nvPr>
            <p:ph type="title"/>
          </p:nvPr>
        </p:nvSpPr>
        <p:spPr>
          <a:xfrm>
            <a:off x="334963" y="1"/>
            <a:ext cx="11655604" cy="876687"/>
          </a:xfrm>
        </p:spPr>
        <p:txBody>
          <a:bodyPr vert="horz"/>
          <a:lstStyle/>
          <a:p>
            <a:r>
              <a:rPr lang="en-US" b="1"/>
              <a:t>Functionality Analysis | </a:t>
            </a:r>
            <a:r>
              <a:rPr lang="en-US"/>
              <a:t>Target has an opportunity to release impactful AI-enabled products and features what will enable more cross-sell and jump ball wins</a:t>
            </a:r>
          </a:p>
        </p:txBody>
      </p:sp>
      <p:sp>
        <p:nvSpPr>
          <p:cNvPr id="17" name="TextBox 16">
            <a:extLst>
              <a:ext uri="{FF2B5EF4-FFF2-40B4-BE49-F238E27FC236}">
                <a16:creationId xmlns:a16="http://schemas.microsoft.com/office/drawing/2014/main" id="{1AAA93A3-96CC-8164-8A80-846421ED1F32}"/>
              </a:ext>
            </a:extLst>
          </p:cNvPr>
          <p:cNvSpPr txBox="1"/>
          <p:nvPr/>
        </p:nvSpPr>
        <p:spPr bwMode="gray">
          <a:xfrm>
            <a:off x="4993830" y="900914"/>
            <a:ext cx="3245046" cy="257369"/>
          </a:xfrm>
          <a:prstGeom prst="rect">
            <a:avLst/>
          </a:prstGeom>
          <a:noFill/>
        </p:spPr>
        <p:txBody>
          <a:bodyPr wrap="none" lIns="36000" tIns="36000" rIns="36000" bIns="36000" rtlCol="0">
            <a:spAutoFit/>
          </a:bodyPr>
          <a:lstStyle/>
          <a:p>
            <a:pPr marL="0" indent="0" algn="ctr">
              <a:buNone/>
            </a:pPr>
            <a:r>
              <a:rPr lang="en-US" sz="1200">
                <a:solidFill>
                  <a:srgbClr val="000000"/>
                </a:solidFill>
              </a:rPr>
              <a:t>Highest value but increasing </a:t>
            </a:r>
            <a:r>
              <a:rPr lang="en-US" sz="1200" b="1" err="1">
                <a:solidFill>
                  <a:srgbClr val="000000"/>
                </a:solidFill>
              </a:rPr>
              <a:t>GenAI</a:t>
            </a:r>
            <a:r>
              <a:rPr lang="en-US" sz="1200">
                <a:solidFill>
                  <a:srgbClr val="000000"/>
                </a:solidFill>
              </a:rPr>
              <a:t> complexity</a:t>
            </a:r>
          </a:p>
        </p:txBody>
      </p:sp>
      <p:sp>
        <p:nvSpPr>
          <p:cNvPr id="18" name="Arrow: Right 17">
            <a:extLst>
              <a:ext uri="{FF2B5EF4-FFF2-40B4-BE49-F238E27FC236}">
                <a16:creationId xmlns:a16="http://schemas.microsoft.com/office/drawing/2014/main" id="{8B18E399-287E-6E7C-591A-270DF0C85C01}"/>
              </a:ext>
            </a:extLst>
          </p:cNvPr>
          <p:cNvSpPr/>
          <p:nvPr/>
        </p:nvSpPr>
        <p:spPr bwMode="gray">
          <a:xfrm>
            <a:off x="2797911" y="1101415"/>
            <a:ext cx="9083214" cy="329472"/>
          </a:xfrm>
          <a:prstGeom prst="rightArrow">
            <a:avLst/>
          </a:prstGeom>
          <a:gradFill flip="none" rotWithShape="1">
            <a:gsLst>
              <a:gs pos="0">
                <a:schemeClr val="accent1">
                  <a:lumMod val="20000"/>
                  <a:lumOff val="80000"/>
                </a:schemeClr>
              </a:gs>
              <a:gs pos="97000">
                <a:schemeClr val="tx1"/>
              </a:gs>
            </a:gsLst>
            <a:lin ang="0" scaled="1"/>
            <a:tileRect/>
          </a:gradFill>
          <a:ln w="9525" cap="flat" cmpd="sng" algn="ct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rgbClr val="333333"/>
              </a:solidFill>
            </a:endParaRPr>
          </a:p>
        </p:txBody>
      </p:sp>
      <p:graphicFrame>
        <p:nvGraphicFramePr>
          <p:cNvPr id="20" name="btfpTable824887">
            <a:extLst>
              <a:ext uri="{FF2B5EF4-FFF2-40B4-BE49-F238E27FC236}">
                <a16:creationId xmlns:a16="http://schemas.microsoft.com/office/drawing/2014/main" id="{AB5DE610-D723-E2C0-476E-3A1F11C0C87E}"/>
              </a:ext>
            </a:extLst>
          </p:cNvPr>
          <p:cNvGraphicFramePr>
            <a:graphicFrameLocks noGrp="1"/>
          </p:cNvGraphicFramePr>
          <p:nvPr>
            <p:custDataLst>
              <p:tags r:id="rId3"/>
            </p:custDataLst>
          </p:nvPr>
        </p:nvGraphicFramePr>
        <p:xfrm>
          <a:off x="263790" y="1430887"/>
          <a:ext cx="11531598" cy="5354783"/>
        </p:xfrm>
        <a:graphic>
          <a:graphicData uri="http://schemas.openxmlformats.org/drawingml/2006/table">
            <a:tbl>
              <a:tblPr firstCol="1">
                <a:tableStyleId>{9D7B26C5-4107-4FEC-AEDC-1716B250A1EF}</a:tableStyleId>
              </a:tblPr>
              <a:tblGrid>
                <a:gridCol w="1203325">
                  <a:extLst>
                    <a:ext uri="{9D8B030D-6E8A-4147-A177-3AD203B41FA5}">
                      <a16:colId xmlns:a16="http://schemas.microsoft.com/office/drawing/2014/main" val="3837663022"/>
                    </a:ext>
                  </a:extLst>
                </a:gridCol>
                <a:gridCol w="1250855">
                  <a:extLst>
                    <a:ext uri="{9D8B030D-6E8A-4147-A177-3AD203B41FA5}">
                      <a16:colId xmlns:a16="http://schemas.microsoft.com/office/drawing/2014/main" val="68872589"/>
                    </a:ext>
                  </a:extLst>
                </a:gridCol>
                <a:gridCol w="1296774">
                  <a:extLst>
                    <a:ext uri="{9D8B030D-6E8A-4147-A177-3AD203B41FA5}">
                      <a16:colId xmlns:a16="http://schemas.microsoft.com/office/drawing/2014/main" val="467620224"/>
                    </a:ext>
                  </a:extLst>
                </a:gridCol>
                <a:gridCol w="1296774">
                  <a:extLst>
                    <a:ext uri="{9D8B030D-6E8A-4147-A177-3AD203B41FA5}">
                      <a16:colId xmlns:a16="http://schemas.microsoft.com/office/drawing/2014/main" val="836710408"/>
                    </a:ext>
                  </a:extLst>
                </a:gridCol>
                <a:gridCol w="1313071">
                  <a:extLst>
                    <a:ext uri="{9D8B030D-6E8A-4147-A177-3AD203B41FA5}">
                      <a16:colId xmlns:a16="http://schemas.microsoft.com/office/drawing/2014/main" val="449383828"/>
                    </a:ext>
                  </a:extLst>
                </a:gridCol>
                <a:gridCol w="1280477">
                  <a:extLst>
                    <a:ext uri="{9D8B030D-6E8A-4147-A177-3AD203B41FA5}">
                      <a16:colId xmlns:a16="http://schemas.microsoft.com/office/drawing/2014/main" val="1859564971"/>
                    </a:ext>
                  </a:extLst>
                </a:gridCol>
                <a:gridCol w="1244952">
                  <a:extLst>
                    <a:ext uri="{9D8B030D-6E8A-4147-A177-3AD203B41FA5}">
                      <a16:colId xmlns:a16="http://schemas.microsoft.com/office/drawing/2014/main" val="3681172467"/>
                    </a:ext>
                  </a:extLst>
                </a:gridCol>
                <a:gridCol w="1348596">
                  <a:extLst>
                    <a:ext uri="{9D8B030D-6E8A-4147-A177-3AD203B41FA5}">
                      <a16:colId xmlns:a16="http://schemas.microsoft.com/office/drawing/2014/main" val="1592010811"/>
                    </a:ext>
                  </a:extLst>
                </a:gridCol>
                <a:gridCol w="1296774">
                  <a:extLst>
                    <a:ext uri="{9D8B030D-6E8A-4147-A177-3AD203B41FA5}">
                      <a16:colId xmlns:a16="http://schemas.microsoft.com/office/drawing/2014/main" val="1247305127"/>
                    </a:ext>
                  </a:extLst>
                </a:gridCol>
              </a:tblGrid>
              <a:tr h="1717830">
                <a:tc>
                  <a:txBody>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Arial"/>
                          <a:ea typeface="+mn-ea"/>
                          <a:cs typeface="+mn-cs"/>
                        </a:rPr>
                        <a:t>Generative AI benefit</a:t>
                      </a:r>
                    </a:p>
                  </a:txBody>
                  <a:tcPr>
                    <a:lnR w="38100" cap="flat" cmpd="sng" algn="ctr">
                      <a:solidFill>
                        <a:schemeClr val="bg1"/>
                      </a:solidFill>
                      <a:prstDash val="solid"/>
                      <a:round/>
                      <a:headEnd type="none" w="med" len="med"/>
                      <a:tailEnd type="none" w="med" len="med"/>
                    </a:lnR>
                  </a:tcPr>
                </a:tc>
                <a:tc>
                  <a:txBody>
                    <a:bodyPr/>
                    <a:lstStyle/>
                    <a:p>
                      <a:pPr marL="0" marR="0" lvl="0" indent="0" algn="ctr" defTabSz="711200" rtl="0" eaLnBrk="1" fontAlgn="b" latinLnBrk="0" hangingPunct="1">
                        <a:lnSpc>
                          <a:spcPct val="100000"/>
                        </a:lnSpc>
                        <a:spcBef>
                          <a:spcPts val="1200"/>
                        </a:spcBef>
                        <a:spcAft>
                          <a:spcPts val="0"/>
                        </a:spcAft>
                        <a:buClrTx/>
                        <a:buSzTx/>
                        <a:buFontTx/>
                        <a:buNone/>
                        <a:tabLst/>
                        <a:defRPr/>
                      </a:pPr>
                      <a:endParaRPr lang="en-US" sz="1100" b="1" i="0" u="none" strike="noStrike">
                        <a:solidFill>
                          <a:srgbClr val="FFFFFF"/>
                        </a:solidFill>
                        <a:effectLst/>
                        <a:latin typeface="Arial" panose="020B0604020202020204" pitchFamily="34" charset="0"/>
                      </a:endParaRPr>
                    </a:p>
                    <a:p>
                      <a:pPr marL="0" marR="0" lvl="0" indent="0" algn="ctr" defTabSz="711200" rtl="0" eaLnBrk="1" fontAlgn="b" latinLnBrk="0" hangingPunct="1">
                        <a:lnSpc>
                          <a:spcPct val="100000"/>
                        </a:lnSpc>
                        <a:spcBef>
                          <a:spcPts val="1200"/>
                        </a:spcBef>
                        <a:spcAft>
                          <a:spcPts val="0"/>
                        </a:spcAft>
                        <a:buClrTx/>
                        <a:buSzTx/>
                        <a:buFontTx/>
                        <a:buNone/>
                        <a:tabLst/>
                        <a:defRPr/>
                      </a:pPr>
                      <a:endParaRPr lang="en-US" sz="1100" b="1" i="0" u="none" strike="noStrike">
                        <a:solidFill>
                          <a:srgbClr val="FFFFFF"/>
                        </a:solidFill>
                        <a:effectLst/>
                        <a:latin typeface="Arial" panose="020B0604020202020204" pitchFamily="34" charset="0"/>
                      </a:endParaRPr>
                    </a:p>
                    <a:p>
                      <a:pPr marL="0" marR="0" lvl="0" indent="0" algn="ctr" defTabSz="711200" rtl="0" eaLnBrk="1" fontAlgn="b" latinLnBrk="0" hangingPunct="1">
                        <a:lnSpc>
                          <a:spcPct val="100000"/>
                        </a:lnSpc>
                        <a:spcBef>
                          <a:spcPts val="1200"/>
                        </a:spcBef>
                        <a:spcAft>
                          <a:spcPts val="0"/>
                        </a:spcAft>
                        <a:buClrTx/>
                        <a:buSzTx/>
                        <a:buFontTx/>
                        <a:buNone/>
                        <a:tabLst/>
                        <a:defRPr/>
                      </a:pPr>
                      <a:r>
                        <a:rPr lang="en-US" sz="1100" b="1" i="0" u="none" strike="noStrike">
                          <a:solidFill>
                            <a:srgbClr val="FFFFFF"/>
                          </a:solidFill>
                          <a:effectLst/>
                          <a:latin typeface="Arial" panose="020B0604020202020204" pitchFamily="34" charset="0"/>
                        </a:rPr>
                        <a:t>Predictive analytics/ ML </a:t>
                      </a:r>
                      <a:r>
                        <a:rPr lang="en-US" sz="1100" b="0" i="1" u="none" strike="noStrike">
                          <a:solidFill>
                            <a:srgbClr val="FFFFFF"/>
                          </a:solidFill>
                          <a:effectLst/>
                          <a:latin typeface="Arial" panose="020B0604020202020204" pitchFamily="34" charset="0"/>
                        </a:rPr>
                        <a:t>(Traditional AI benefit)</a:t>
                      </a:r>
                    </a:p>
                  </a:txBody>
                  <a:tcPr marT="18288" marB="18288">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5C5C5C"/>
                    </a:solidFill>
                  </a:tcPr>
                </a:tc>
                <a:tc>
                  <a:txBody>
                    <a:bodyPr/>
                    <a:lstStyle/>
                    <a:p>
                      <a:pPr marL="0" indent="0" algn="ctr" fontAlgn="b">
                        <a:buNone/>
                      </a:pPr>
                      <a:endParaRPr lang="en-US" sz="1100" b="1" i="0" u="none" strike="noStrike">
                        <a:solidFill>
                          <a:srgbClr val="FFFFFF"/>
                        </a:solidFill>
                        <a:effectLst/>
                        <a:latin typeface="Arial" panose="020B0604020202020204" pitchFamily="34" charset="0"/>
                      </a:endParaRPr>
                    </a:p>
                    <a:p>
                      <a:pPr marL="0" indent="0" algn="ctr" fontAlgn="b">
                        <a:buNone/>
                      </a:pPr>
                      <a:endParaRPr lang="en-US" sz="1100" b="1" i="0" u="none" strike="noStrike">
                        <a:solidFill>
                          <a:srgbClr val="FFFFFF"/>
                        </a:solidFill>
                        <a:effectLst/>
                        <a:latin typeface="Arial" panose="020B0604020202020204" pitchFamily="34" charset="0"/>
                      </a:endParaRPr>
                    </a:p>
                    <a:p>
                      <a:pPr marL="0" indent="0" algn="ctr" fontAlgn="b">
                        <a:buNone/>
                      </a:pPr>
                      <a:r>
                        <a:rPr lang="en-US" sz="1100" b="1" i="0" u="none" strike="noStrike">
                          <a:solidFill>
                            <a:srgbClr val="FFFFFF"/>
                          </a:solidFill>
                          <a:effectLst/>
                          <a:latin typeface="Arial" panose="020B0604020202020204" pitchFamily="34" charset="0"/>
                        </a:rPr>
                        <a:t>Search &amp; summarize information</a:t>
                      </a:r>
                    </a:p>
                  </a:txBody>
                  <a:tcPr marT="18288" marB="18288">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0000"/>
                    </a:solidFill>
                  </a:tcPr>
                </a:tc>
                <a:tc>
                  <a:txBody>
                    <a:bodyPr/>
                    <a:lstStyle/>
                    <a:p>
                      <a:pPr marL="0" indent="0" algn="ctr" fontAlgn="b">
                        <a:buNone/>
                      </a:pPr>
                      <a:endParaRPr lang="en-US" sz="1100" b="1" i="0" u="none" strike="noStrike">
                        <a:solidFill>
                          <a:srgbClr val="FFFFFF"/>
                        </a:solidFill>
                        <a:effectLst/>
                        <a:latin typeface="Arial" panose="020B0604020202020204" pitchFamily="34" charset="0"/>
                      </a:endParaRPr>
                    </a:p>
                    <a:p>
                      <a:pPr marL="0" indent="0" algn="ctr" fontAlgn="b">
                        <a:buNone/>
                      </a:pPr>
                      <a:endParaRPr lang="en-US" sz="1100" b="1" i="0" u="none" strike="noStrike">
                        <a:solidFill>
                          <a:srgbClr val="FFFFFF"/>
                        </a:solidFill>
                        <a:effectLst/>
                        <a:latin typeface="Arial" panose="020B0604020202020204" pitchFamily="34" charset="0"/>
                      </a:endParaRPr>
                    </a:p>
                    <a:p>
                      <a:pPr marL="0" indent="0" algn="ctr" fontAlgn="b">
                        <a:buNone/>
                      </a:pPr>
                      <a:r>
                        <a:rPr lang="en-US" sz="1100" b="1" i="0" u="none" strike="noStrike">
                          <a:solidFill>
                            <a:srgbClr val="FFFFFF"/>
                          </a:solidFill>
                          <a:effectLst/>
                          <a:latin typeface="Arial" panose="020B0604020202020204" pitchFamily="34" charset="0"/>
                        </a:rPr>
                        <a:t>Content  creation &amp; personalization</a:t>
                      </a:r>
                    </a:p>
                  </a:txBody>
                  <a:tcPr marT="18288" marB="18288">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0000"/>
                    </a:solidFill>
                  </a:tcPr>
                </a:tc>
                <a:tc>
                  <a:txBody>
                    <a:bodyPr/>
                    <a:lstStyle/>
                    <a:p>
                      <a:pPr marL="0" indent="0" algn="ctr" fontAlgn="b">
                        <a:buNone/>
                      </a:pPr>
                      <a:endParaRPr lang="en-US" sz="1100" b="1" i="0" u="none" strike="noStrike">
                        <a:solidFill>
                          <a:srgbClr val="FFFFFF"/>
                        </a:solidFill>
                        <a:effectLst/>
                        <a:latin typeface="Arial" panose="020B0604020202020204" pitchFamily="34" charset="0"/>
                      </a:endParaRPr>
                    </a:p>
                    <a:p>
                      <a:pPr marL="0" indent="0" algn="ctr" fontAlgn="b">
                        <a:buNone/>
                      </a:pPr>
                      <a:endParaRPr lang="en-US" sz="1100" b="1" i="0" u="none" strike="noStrike">
                        <a:solidFill>
                          <a:srgbClr val="FFFFFF"/>
                        </a:solidFill>
                        <a:effectLst/>
                        <a:latin typeface="Arial" panose="020B0604020202020204" pitchFamily="34" charset="0"/>
                      </a:endParaRPr>
                    </a:p>
                    <a:p>
                      <a:pPr marL="0" indent="0" algn="ctr" fontAlgn="b">
                        <a:buNone/>
                      </a:pPr>
                      <a:r>
                        <a:rPr lang="en-US" sz="1100" b="1" i="0" u="none" strike="noStrike">
                          <a:solidFill>
                            <a:srgbClr val="FFFFFF"/>
                          </a:solidFill>
                          <a:effectLst/>
                          <a:latin typeface="Arial" panose="020B0604020202020204" pitchFamily="34" charset="0"/>
                        </a:rPr>
                        <a:t>Process unstructured data &amp; detect anomalies</a:t>
                      </a:r>
                    </a:p>
                  </a:txBody>
                  <a:tcPr marT="18288" marB="18288">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0000"/>
                    </a:solidFill>
                  </a:tcPr>
                </a:tc>
                <a:tc>
                  <a:txBody>
                    <a:bodyPr/>
                    <a:lstStyle/>
                    <a:p>
                      <a:pPr marL="0" indent="0" algn="ctr" fontAlgn="b">
                        <a:buNone/>
                      </a:pPr>
                      <a:endParaRPr lang="en-US" sz="1100" b="1" i="0" u="none" strike="noStrike">
                        <a:solidFill>
                          <a:srgbClr val="FFFFFF"/>
                        </a:solidFill>
                        <a:effectLst/>
                        <a:latin typeface="Arial" panose="020B0604020202020204" pitchFamily="34" charset="0"/>
                      </a:endParaRPr>
                    </a:p>
                    <a:p>
                      <a:pPr marL="0" indent="0" algn="ctr" fontAlgn="b">
                        <a:buNone/>
                      </a:pPr>
                      <a:endParaRPr lang="en-US" sz="1100" b="1" i="0" u="none" strike="noStrike">
                        <a:solidFill>
                          <a:srgbClr val="FFFFFF"/>
                        </a:solidFill>
                        <a:effectLst/>
                        <a:latin typeface="Arial" panose="020B0604020202020204" pitchFamily="34" charset="0"/>
                      </a:endParaRPr>
                    </a:p>
                    <a:p>
                      <a:pPr marL="0" indent="0" algn="ctr" fontAlgn="b">
                        <a:buNone/>
                      </a:pPr>
                      <a:r>
                        <a:rPr lang="en-US" sz="1100" b="1" i="0" u="none" strike="noStrike">
                          <a:solidFill>
                            <a:srgbClr val="FFFFFF"/>
                          </a:solidFill>
                          <a:effectLst/>
                          <a:latin typeface="Arial" panose="020B0604020202020204" pitchFamily="34" charset="0"/>
                        </a:rPr>
                        <a:t>Engage software, data, and knowledge via natural language</a:t>
                      </a:r>
                    </a:p>
                  </a:txBody>
                  <a:tcPr marT="18288" marB="18288">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0000"/>
                    </a:solidFill>
                  </a:tcPr>
                </a:tc>
                <a:tc>
                  <a:txBody>
                    <a:bodyPr/>
                    <a:lstStyle/>
                    <a:p>
                      <a:pPr marL="0" indent="0" algn="ctr" fontAlgn="b">
                        <a:buNone/>
                      </a:pPr>
                      <a:endParaRPr lang="en-US" sz="1100" b="1" i="0" u="none" strike="noStrike">
                        <a:solidFill>
                          <a:srgbClr val="FFFFFF"/>
                        </a:solidFill>
                        <a:effectLst/>
                        <a:latin typeface="Arial" panose="020B0604020202020204" pitchFamily="34" charset="0"/>
                      </a:endParaRPr>
                    </a:p>
                    <a:p>
                      <a:pPr marL="0" indent="0" algn="ctr" fontAlgn="b">
                        <a:buNone/>
                      </a:pPr>
                      <a:endParaRPr lang="en-US" sz="1100" b="1" i="0" u="none" strike="noStrike">
                        <a:solidFill>
                          <a:srgbClr val="FFFFFF"/>
                        </a:solidFill>
                        <a:effectLst/>
                        <a:latin typeface="Arial" panose="020B0604020202020204" pitchFamily="34" charset="0"/>
                      </a:endParaRPr>
                    </a:p>
                    <a:p>
                      <a:pPr marL="0" indent="0" algn="ctr" fontAlgn="b">
                        <a:buNone/>
                      </a:pPr>
                      <a:r>
                        <a:rPr lang="en-US" sz="1100" b="1" i="0" u="none" strike="noStrike">
                          <a:solidFill>
                            <a:srgbClr val="FFFFFF"/>
                          </a:solidFill>
                          <a:effectLst/>
                          <a:latin typeface="Arial" panose="020B0604020202020204" pitchFamily="34" charset="0"/>
                        </a:rPr>
                        <a:t>Engage with co-pilot for guidance &amp; support</a:t>
                      </a:r>
                    </a:p>
                  </a:txBody>
                  <a:tcPr marT="18288" marB="18288">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0000"/>
                    </a:solidFill>
                  </a:tcPr>
                </a:tc>
                <a:tc>
                  <a:txBody>
                    <a:bodyPr/>
                    <a:lstStyle/>
                    <a:p>
                      <a:pPr marL="0" indent="0" algn="ctr" fontAlgn="b">
                        <a:buNone/>
                      </a:pPr>
                      <a:endParaRPr lang="en-US" sz="1100" b="1" i="0" u="none" strike="noStrike">
                        <a:solidFill>
                          <a:srgbClr val="FFFFFF"/>
                        </a:solidFill>
                        <a:effectLst/>
                        <a:latin typeface="Arial" panose="020B0604020202020204" pitchFamily="34" charset="0"/>
                      </a:endParaRPr>
                    </a:p>
                    <a:p>
                      <a:pPr marL="0" indent="0" algn="ctr" fontAlgn="b">
                        <a:buNone/>
                      </a:pPr>
                      <a:endParaRPr lang="en-US" sz="1100" b="1" i="0" u="none" strike="noStrike">
                        <a:solidFill>
                          <a:srgbClr val="FFFFFF"/>
                        </a:solidFill>
                        <a:effectLst/>
                        <a:latin typeface="Arial" panose="020B0604020202020204" pitchFamily="34" charset="0"/>
                      </a:endParaRPr>
                    </a:p>
                    <a:p>
                      <a:pPr marL="0" indent="0" algn="ctr" fontAlgn="b">
                        <a:buNone/>
                      </a:pPr>
                      <a:r>
                        <a:rPr lang="en-US" sz="1100" b="1" i="0" u="none" strike="noStrike">
                          <a:solidFill>
                            <a:srgbClr val="FFFFFF"/>
                          </a:solidFill>
                          <a:effectLst/>
                          <a:latin typeface="Arial" panose="020B0604020202020204" pitchFamily="34" charset="0"/>
                        </a:rPr>
                        <a:t>AI agents conduct select workflows</a:t>
                      </a:r>
                    </a:p>
                  </a:txBody>
                  <a:tcPr marT="18288" marB="18288">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0000"/>
                    </a:solidFill>
                  </a:tcPr>
                </a:tc>
                <a:tc>
                  <a:txBody>
                    <a:bodyPr/>
                    <a:lstStyle/>
                    <a:p>
                      <a:pPr marL="0" indent="0" algn="ctr" fontAlgn="b">
                        <a:buNone/>
                      </a:pPr>
                      <a:endParaRPr lang="en-US" sz="1100" b="1" i="0" u="none" strike="noStrike">
                        <a:solidFill>
                          <a:srgbClr val="FFFFFF"/>
                        </a:solidFill>
                        <a:effectLst/>
                        <a:latin typeface="Arial" panose="020B0604020202020204" pitchFamily="34" charset="0"/>
                      </a:endParaRPr>
                    </a:p>
                    <a:p>
                      <a:pPr marL="0" indent="0" algn="ctr" fontAlgn="b">
                        <a:buNone/>
                      </a:pPr>
                      <a:endParaRPr lang="en-US" sz="1100" b="1" i="0" u="none" strike="noStrike">
                        <a:solidFill>
                          <a:srgbClr val="FFFFFF"/>
                        </a:solidFill>
                        <a:effectLst/>
                        <a:latin typeface="Arial" panose="020B0604020202020204" pitchFamily="34" charset="0"/>
                      </a:endParaRPr>
                    </a:p>
                    <a:p>
                      <a:pPr marL="0" indent="0" algn="ctr" fontAlgn="b">
                        <a:buNone/>
                      </a:pPr>
                      <a:r>
                        <a:rPr lang="en-US" sz="1100" b="1" i="0" u="none" strike="noStrike">
                          <a:solidFill>
                            <a:srgbClr val="FFFFFF"/>
                          </a:solidFill>
                          <a:effectLst/>
                          <a:latin typeface="Arial" panose="020B0604020202020204" pitchFamily="34" charset="0"/>
                        </a:rPr>
                        <a:t>Enhanced decision support &amp; analysis</a:t>
                      </a:r>
                    </a:p>
                  </a:txBody>
                  <a:tcPr marT="18288" marB="18288">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000000"/>
                    </a:solidFill>
                  </a:tcPr>
                </a:tc>
                <a:extLst>
                  <a:ext uri="{0D108BD9-81ED-4DB2-BD59-A6C34878D82A}">
                    <a16:rowId xmlns:a16="http://schemas.microsoft.com/office/drawing/2014/main" val="1591167514"/>
                  </a:ext>
                </a:extLst>
              </a:tr>
              <a:tr h="1614863">
                <a:tc>
                  <a:txBody>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Arial"/>
                          <a:ea typeface="+mn-ea"/>
                          <a:cs typeface="+mn-cs"/>
                        </a:rPr>
                        <a:t>Description</a:t>
                      </a:r>
                    </a:p>
                  </a:txBody>
                  <a:tcPr/>
                </a:tc>
                <a:tc>
                  <a:txBody>
                    <a:bodyPr/>
                    <a:lstStyle/>
                    <a:p>
                      <a:pPr algn="l" rtl="0" fontAlgn="ctr"/>
                      <a:r>
                        <a:rPr lang="en-US" sz="1000" b="0" i="0" u="none" strike="noStrike">
                          <a:solidFill>
                            <a:srgbClr val="000000"/>
                          </a:solidFill>
                          <a:effectLst/>
                          <a:latin typeface="+mj-lt"/>
                        </a:rPr>
                        <a:t>Leverage historical data and algorithms to forecast future outcomes and make data-driven decisions without explicit programming</a:t>
                      </a:r>
                    </a:p>
                  </a:txBody>
                  <a:tcPr marL="9525" marR="9525" marT="9525" marB="0">
                    <a:lnT w="38100" cap="flat" cmpd="sng" algn="ctr">
                      <a:solidFill>
                        <a:schemeClr val="bg1"/>
                      </a:solidFill>
                      <a:prstDash val="solid"/>
                      <a:round/>
                      <a:headEnd type="none" w="med" len="med"/>
                      <a:tailEnd type="none" w="med" len="med"/>
                    </a:lnT>
                  </a:tcPr>
                </a:tc>
                <a:tc>
                  <a:txBody>
                    <a:bodyPr/>
                    <a:lstStyle/>
                    <a:p>
                      <a:pPr algn="l" rtl="0" fontAlgn="ctr"/>
                      <a:r>
                        <a:rPr lang="en-US" sz="1000" b="0" i="0" u="none" strike="noStrike">
                          <a:solidFill>
                            <a:srgbClr val="000000"/>
                          </a:solidFill>
                          <a:effectLst/>
                          <a:latin typeface="+mj-lt"/>
                        </a:rPr>
                        <a:t>Retrieve and synthesize information from existing documents &amp; databases</a:t>
                      </a:r>
                    </a:p>
                  </a:txBody>
                  <a:tcPr marL="9525" marR="9525" marT="9525" marB="0">
                    <a:lnT w="38100" cap="flat" cmpd="sng" algn="ctr">
                      <a:solidFill>
                        <a:schemeClr val="bg1"/>
                      </a:solidFill>
                      <a:prstDash val="solid"/>
                      <a:round/>
                      <a:headEnd type="none" w="med" len="med"/>
                      <a:tailEnd type="none" w="med" len="med"/>
                    </a:lnT>
                  </a:tcPr>
                </a:tc>
                <a:tc>
                  <a:txBody>
                    <a:bodyPr/>
                    <a:lstStyle/>
                    <a:p>
                      <a:pPr algn="l" rtl="0" fontAlgn="ctr"/>
                      <a:r>
                        <a:rPr lang="en-US" sz="1000" b="0" i="0" u="none" strike="noStrike">
                          <a:solidFill>
                            <a:srgbClr val="000000"/>
                          </a:solidFill>
                          <a:effectLst/>
                          <a:latin typeface="+mj-lt"/>
                        </a:rPr>
                        <a:t>Generate first drafts, fill out forms, and translate docs. / comms. for global stakeholders</a:t>
                      </a:r>
                    </a:p>
                  </a:txBody>
                  <a:tcPr marL="9525" marR="9525" marT="9525" marB="0">
                    <a:lnT w="38100" cap="flat" cmpd="sng" algn="ctr">
                      <a:solidFill>
                        <a:schemeClr val="bg1"/>
                      </a:solidFill>
                      <a:prstDash val="solid"/>
                      <a:round/>
                      <a:headEnd type="none" w="med" len="med"/>
                      <a:tailEnd type="none" w="med" len="med"/>
                    </a:lnT>
                  </a:tcPr>
                </a:tc>
                <a:tc>
                  <a:txBody>
                    <a:bodyPr/>
                    <a:lstStyle/>
                    <a:p>
                      <a:pPr algn="l" rtl="0" fontAlgn="ctr"/>
                      <a:r>
                        <a:rPr lang="en-US" sz="1000" b="0" i="0" u="none" strike="noStrike">
                          <a:solidFill>
                            <a:srgbClr val="000000"/>
                          </a:solidFill>
                          <a:effectLst/>
                          <a:latin typeface="+mj-lt"/>
                        </a:rPr>
                        <a:t>Reconcile and clean unstructured data (e.g., transforming tables in PDFs to Excel); identify changes in sentiment and detect data anomalies</a:t>
                      </a:r>
                    </a:p>
                  </a:txBody>
                  <a:tcPr marL="9525" marR="9525" marT="9525" marB="0">
                    <a:lnT w="38100" cap="flat" cmpd="sng" algn="ctr">
                      <a:solidFill>
                        <a:schemeClr val="bg1"/>
                      </a:solidFill>
                      <a:prstDash val="solid"/>
                      <a:round/>
                      <a:headEnd type="none" w="med" len="med"/>
                      <a:tailEnd type="none" w="med" len="med"/>
                    </a:lnT>
                  </a:tcPr>
                </a:tc>
                <a:tc>
                  <a:txBody>
                    <a:bodyPr/>
                    <a:lstStyle/>
                    <a:p>
                      <a:pPr algn="l" rtl="0" fontAlgn="ctr"/>
                      <a:r>
                        <a:rPr lang="en-US" sz="1000" b="0" i="0" u="none" strike="noStrike">
                          <a:solidFill>
                            <a:srgbClr val="000000"/>
                          </a:solidFill>
                          <a:effectLst/>
                          <a:latin typeface="+mj-lt"/>
                        </a:rPr>
                        <a:t>Remove user burden to interact with software, data, and internal knowledge with natural language interface that enables users to quickly make queries over chat</a:t>
                      </a:r>
                    </a:p>
                  </a:txBody>
                  <a:tcPr marL="9525" marR="9525" marT="9525" marB="0">
                    <a:lnT w="38100" cap="flat" cmpd="sng" algn="ctr">
                      <a:solidFill>
                        <a:schemeClr val="bg1"/>
                      </a:solidFill>
                      <a:prstDash val="solid"/>
                      <a:round/>
                      <a:headEnd type="none" w="med" len="med"/>
                      <a:tailEnd type="none" w="med" len="med"/>
                    </a:lnT>
                  </a:tcPr>
                </a:tc>
                <a:tc>
                  <a:txBody>
                    <a:bodyPr/>
                    <a:lstStyle/>
                    <a:p>
                      <a:pPr algn="l" rtl="0" fontAlgn="ctr"/>
                      <a:r>
                        <a:rPr lang="en-US" sz="1000" b="0" i="0" u="none" strike="noStrike">
                          <a:solidFill>
                            <a:srgbClr val="000000"/>
                          </a:solidFill>
                          <a:effectLst/>
                          <a:latin typeface="+mj-lt"/>
                        </a:rPr>
                        <a:t>Virtual assistant that supports employees in day-to-day communication and analysis while providing real-time guidance and coaching</a:t>
                      </a:r>
                    </a:p>
                  </a:txBody>
                  <a:tcPr marL="9525" marR="9525" marT="9525" marB="0">
                    <a:lnT w="38100" cap="flat" cmpd="sng" algn="ctr">
                      <a:solidFill>
                        <a:schemeClr val="bg1"/>
                      </a:solidFill>
                      <a:prstDash val="solid"/>
                      <a:round/>
                      <a:headEnd type="none" w="med" len="med"/>
                      <a:tailEnd type="none" w="med" len="med"/>
                    </a:lnT>
                  </a:tcPr>
                </a:tc>
                <a:tc>
                  <a:txBody>
                    <a:bodyPr/>
                    <a:lstStyle/>
                    <a:p>
                      <a:pPr algn="l" rtl="0" fontAlgn="ctr"/>
                      <a:r>
                        <a:rPr lang="en-US" sz="1000" b="0" i="0" u="none" strike="noStrike">
                          <a:solidFill>
                            <a:srgbClr val="000000"/>
                          </a:solidFill>
                          <a:effectLst/>
                          <a:latin typeface="+mj-lt"/>
                        </a:rPr>
                        <a:t>AI Agents complete specific tasks, with human supervision and support; eventually, AI Agents take on more responsibility </a:t>
                      </a:r>
                    </a:p>
                  </a:txBody>
                  <a:tcPr marL="9525" marR="9525" marT="9525" marB="0">
                    <a:lnT w="38100" cap="flat" cmpd="sng" algn="ctr">
                      <a:solidFill>
                        <a:schemeClr val="bg1"/>
                      </a:solidFill>
                      <a:prstDash val="solid"/>
                      <a:round/>
                      <a:headEnd type="none" w="med" len="med"/>
                      <a:tailEnd type="none" w="med" len="med"/>
                    </a:lnT>
                  </a:tcPr>
                </a:tc>
                <a:tc>
                  <a:txBody>
                    <a:bodyPr/>
                    <a:lstStyle/>
                    <a:p>
                      <a:pPr algn="l" rtl="0" fontAlgn="ctr"/>
                      <a:r>
                        <a:rPr lang="en-US" sz="1000" b="0" i="0" u="none" strike="noStrike">
                          <a:solidFill>
                            <a:srgbClr val="000000"/>
                          </a:solidFill>
                          <a:effectLst/>
                          <a:latin typeface="+mj-lt"/>
                        </a:rPr>
                        <a:t>Gen AI can enable development of deep &amp; meaningful insights to become a strong thought “partner”</a:t>
                      </a:r>
                    </a:p>
                  </a:txBody>
                  <a:tcPr marL="9525" marR="9525" marT="9525" marB="0">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464440818"/>
                  </a:ext>
                </a:extLst>
              </a:tr>
              <a:tr h="2022090">
                <a:tc>
                  <a:txBody>
                    <a:bodyPr/>
                    <a:lstStyle/>
                    <a:p>
                      <a:pPr marL="0" indent="0">
                        <a:buFontTx/>
                        <a:buNone/>
                      </a:pPr>
                      <a:r>
                        <a:rPr lang="en-US" sz="1200">
                          <a:solidFill>
                            <a:srgbClr val="C00000"/>
                          </a:solidFill>
                        </a:rPr>
                        <a:t>Potential AI features/ modules</a:t>
                      </a:r>
                    </a:p>
                  </a:txBody>
                  <a:tcPr/>
                </a:tc>
                <a:tc>
                  <a:txBody>
                    <a:bodyPr/>
                    <a:lstStyle/>
                    <a:p>
                      <a:pPr marL="177800" indent="-177800">
                        <a:spcBef>
                          <a:spcPts val="600"/>
                        </a:spcBef>
                      </a:pPr>
                      <a:r>
                        <a:rPr lang="en-US" sz="1000">
                          <a:latin typeface="+mj-lt"/>
                        </a:rPr>
                        <a:t>Fine-tune lead scoring in the field</a:t>
                      </a:r>
                    </a:p>
                    <a:p>
                      <a:pPr marL="177800" indent="-177800">
                        <a:spcBef>
                          <a:spcPts val="600"/>
                        </a:spcBef>
                      </a:pPr>
                      <a:r>
                        <a:rPr lang="en-US" sz="1000">
                          <a:latin typeface="+mj-lt"/>
                        </a:rPr>
                        <a:t>Flag margin leaks and job risks</a:t>
                      </a:r>
                    </a:p>
                    <a:p>
                      <a:pPr marL="177800" indent="-177800">
                        <a:spcBef>
                          <a:spcPts val="600"/>
                        </a:spcBef>
                      </a:pPr>
                      <a:r>
                        <a:rPr lang="en-US" sz="1000">
                          <a:latin typeface="+mj-lt"/>
                        </a:rPr>
                        <a:t>Forecast permit  timelines and payment cycles</a:t>
                      </a:r>
                    </a:p>
                  </a:txBody>
                  <a:tcPr/>
                </a:tc>
                <a:tc>
                  <a:txBody>
                    <a:bodyPr/>
                    <a:lstStyle/>
                    <a:p>
                      <a:pPr marL="177800" indent="-177800">
                        <a:spcBef>
                          <a:spcPts val="600"/>
                        </a:spcBef>
                      </a:pPr>
                      <a:r>
                        <a:rPr lang="en-US" sz="1000">
                          <a:latin typeface="+mj-lt"/>
                        </a:rPr>
                        <a:t>Voice search for jobs or status</a:t>
                      </a:r>
                    </a:p>
                    <a:p>
                      <a:pPr marL="177800" indent="-177800">
                        <a:spcBef>
                          <a:spcPts val="600"/>
                        </a:spcBef>
                      </a:pPr>
                      <a:r>
                        <a:rPr lang="en-US" sz="1000">
                          <a:latin typeface="+mj-lt"/>
                        </a:rPr>
                        <a:t>Summarize job notes and customer history</a:t>
                      </a:r>
                    </a:p>
                    <a:p>
                      <a:pPr marL="177800" indent="-177800">
                        <a:spcBef>
                          <a:spcPts val="600"/>
                        </a:spcBef>
                      </a:pPr>
                      <a:r>
                        <a:rPr lang="en-US" sz="1000">
                          <a:latin typeface="+mj-lt"/>
                        </a:rPr>
                        <a:t>Retrieve aerial measurement history to assist in new quoting</a:t>
                      </a:r>
                    </a:p>
                  </a:txBody>
                  <a:tcPr/>
                </a:tc>
                <a:tc>
                  <a:txBody>
                    <a:bodyPr/>
                    <a:lstStyle/>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1000" kern="1200">
                          <a:solidFill>
                            <a:schemeClr val="dk1"/>
                          </a:solidFill>
                          <a:latin typeface="+mn-lt"/>
                          <a:ea typeface="+mn-ea"/>
                          <a:cs typeface="+mn-cs"/>
                        </a:rPr>
                        <a:t>Auto-fill estimate/ proposal  templates</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1000" kern="1200">
                          <a:solidFill>
                            <a:schemeClr val="dk1"/>
                          </a:solidFill>
                          <a:latin typeface="+mn-lt"/>
                          <a:ea typeface="+mn-ea"/>
                          <a:cs typeface="+mn-cs"/>
                        </a:rPr>
                        <a:t>Draft follow-ups, customer replies</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1000" kern="1200">
                          <a:solidFill>
                            <a:schemeClr val="dk1"/>
                          </a:solidFill>
                          <a:latin typeface="+mn-lt"/>
                          <a:ea typeface="+mn-ea"/>
                          <a:cs typeface="+mn-cs"/>
                        </a:rPr>
                        <a:t>Pre-fill proposals with job &amp; CRM data</a:t>
                      </a:r>
                    </a:p>
                  </a:txBody>
                  <a:tcPr/>
                </a:tc>
                <a:tc>
                  <a:txBody>
                    <a:bodyPr/>
                    <a:lstStyle/>
                    <a:p>
                      <a:pPr marL="177800" indent="-177800">
                        <a:spcBef>
                          <a:spcPts val="600"/>
                        </a:spcBef>
                      </a:pPr>
                      <a:r>
                        <a:rPr lang="en-US" sz="1000" kern="1200">
                          <a:solidFill>
                            <a:srgbClr val="000000"/>
                          </a:solidFill>
                          <a:latin typeface="+mn-lt"/>
                          <a:ea typeface="+mn-ea"/>
                          <a:cs typeface="+mn-cs"/>
                        </a:rPr>
                        <a:t>Extract data from photos, scans or notes</a:t>
                      </a:r>
                    </a:p>
                    <a:p>
                      <a:pPr marL="177800" indent="-177800">
                        <a:spcBef>
                          <a:spcPts val="600"/>
                        </a:spcBef>
                      </a:pPr>
                      <a:r>
                        <a:rPr lang="en-US" sz="1000" kern="1200">
                          <a:solidFill>
                            <a:srgbClr val="000000"/>
                          </a:solidFill>
                          <a:latin typeface="+mn-lt"/>
                          <a:ea typeface="+mn-ea"/>
                          <a:cs typeface="+mn-cs"/>
                        </a:rPr>
                        <a:t>Flag anomalies in pricing, quantity  or scope</a:t>
                      </a:r>
                    </a:p>
                    <a:p>
                      <a:pPr marL="177800" indent="-177800">
                        <a:spcBef>
                          <a:spcPts val="600"/>
                        </a:spcBef>
                      </a:pPr>
                      <a:r>
                        <a:rPr lang="en-US" sz="1000" kern="1200">
                          <a:solidFill>
                            <a:srgbClr val="000000"/>
                          </a:solidFill>
                          <a:latin typeface="+mn-lt"/>
                          <a:ea typeface="+mn-ea"/>
                          <a:cs typeface="+mn-cs"/>
                        </a:rPr>
                        <a:t>Compare contract vs. delivery photos</a:t>
                      </a:r>
                    </a:p>
                  </a:txBody>
                  <a:tcPr/>
                </a:tc>
                <a:tc>
                  <a:txBody>
                    <a:bodyPr/>
                    <a:lstStyle/>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1000" kern="1200">
                          <a:solidFill>
                            <a:srgbClr val="000000"/>
                          </a:solidFill>
                          <a:latin typeface="+mn-lt"/>
                          <a:ea typeface="+mn-ea"/>
                          <a:cs typeface="+mn-cs"/>
                        </a:rPr>
                        <a:t>Voice or chat-based job creation and updates</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1000" kern="1200">
                          <a:solidFill>
                            <a:srgbClr val="000000"/>
                          </a:solidFill>
                          <a:latin typeface="+mn-lt"/>
                          <a:ea typeface="+mn-ea"/>
                          <a:cs typeface="+mn-cs"/>
                        </a:rPr>
                        <a:t>NLP filters for schedules or find jobs (e.g., 'show all delayed installs this week')</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endParaRPr lang="en-US" sz="1000" kern="1200">
                        <a:solidFill>
                          <a:srgbClr val="000000"/>
                        </a:solidFill>
                        <a:latin typeface="+mn-lt"/>
                        <a:ea typeface="+mn-ea"/>
                        <a:cs typeface="+mn-cs"/>
                      </a:endParaRPr>
                    </a:p>
                  </a:txBody>
                  <a:tcPr/>
                </a:tc>
                <a:tc>
                  <a:txBody>
                    <a:bodyPr/>
                    <a:lstStyle/>
                    <a:p>
                      <a:pPr marL="177800" indent="-177800">
                        <a:spcBef>
                          <a:spcPts val="600"/>
                        </a:spcBef>
                      </a:pPr>
                      <a:r>
                        <a:rPr lang="en-US" sz="1000">
                          <a:latin typeface="+mj-lt"/>
                        </a:rPr>
                        <a:t>Suggestion of missing items during estimations</a:t>
                      </a:r>
                    </a:p>
                    <a:p>
                      <a:pPr marL="177800" indent="-177800">
                        <a:spcBef>
                          <a:spcPts val="600"/>
                        </a:spcBef>
                      </a:pPr>
                      <a:r>
                        <a:rPr lang="en-US" sz="1000">
                          <a:latin typeface="+mj-lt"/>
                        </a:rPr>
                        <a:t>Real-time guidance during form filling or template creation</a:t>
                      </a:r>
                    </a:p>
                  </a:txBody>
                  <a:tcPr/>
                </a:tc>
                <a:tc>
                  <a:txBody>
                    <a:bodyPr/>
                    <a:lstStyle/>
                    <a:p>
                      <a:pPr marL="177800" indent="-177800">
                        <a:spcBef>
                          <a:spcPts val="600"/>
                        </a:spcBef>
                      </a:pPr>
                      <a:r>
                        <a:rPr lang="en-US" sz="1000">
                          <a:latin typeface="+mj-lt"/>
                        </a:rPr>
                        <a:t>AI Agent to notify crews, confirm deliveries or follow up on tasks</a:t>
                      </a:r>
                    </a:p>
                    <a:p>
                      <a:pPr marL="177800" indent="-177800">
                        <a:spcBef>
                          <a:spcPts val="600"/>
                        </a:spcBef>
                      </a:pPr>
                      <a:r>
                        <a:rPr lang="en-US" sz="1000"/>
                        <a:t>Agent processes voice input to draft updates, send messages or trigger workflows</a:t>
                      </a:r>
                      <a:endParaRPr lang="en-US" sz="1000">
                        <a:latin typeface="+mj-lt"/>
                      </a:endParaRPr>
                    </a:p>
                  </a:txBody>
                  <a:tcPr/>
                </a:tc>
                <a:tc>
                  <a:txBody>
                    <a:bodyPr/>
                    <a:lstStyle/>
                    <a:p>
                      <a:pPr marL="177800" marR="0" lvl="0" indent="-177800" algn="l" defTabSz="711200" rtl="0" eaLnBrk="1" fontAlgn="auto" latinLnBrk="0" hangingPunct="1">
                        <a:lnSpc>
                          <a:spcPct val="100000"/>
                        </a:lnSpc>
                        <a:spcBef>
                          <a:spcPts val="600"/>
                        </a:spcBef>
                        <a:spcAft>
                          <a:spcPts val="0"/>
                        </a:spcAft>
                        <a:buClrTx/>
                        <a:buSzTx/>
                        <a:tabLst/>
                        <a:defRPr/>
                      </a:pPr>
                      <a:r>
                        <a:rPr lang="en-US" sz="1000">
                          <a:solidFill>
                            <a:srgbClr val="000000"/>
                          </a:solidFill>
                          <a:latin typeface="+mj-lt"/>
                        </a:rPr>
                        <a:t>AI-driven analysis and reporting</a:t>
                      </a:r>
                    </a:p>
                    <a:p>
                      <a:pPr marL="177800" marR="0" lvl="0" indent="-177800" algn="l" defTabSz="711200" rtl="0" eaLnBrk="1" fontAlgn="auto" latinLnBrk="0" hangingPunct="1">
                        <a:lnSpc>
                          <a:spcPct val="100000"/>
                        </a:lnSpc>
                        <a:spcBef>
                          <a:spcPts val="600"/>
                        </a:spcBef>
                        <a:spcAft>
                          <a:spcPts val="0"/>
                        </a:spcAft>
                        <a:buClrTx/>
                        <a:buSzTx/>
                        <a:tabLst/>
                        <a:defRPr/>
                      </a:pPr>
                      <a:r>
                        <a:rPr lang="en-US" sz="1000" kern="1200">
                          <a:solidFill>
                            <a:srgbClr val="000000"/>
                          </a:solidFill>
                          <a:latin typeface="+mn-lt"/>
                          <a:ea typeface="+mn-ea"/>
                          <a:cs typeface="+mn-cs"/>
                        </a:rPr>
                        <a:t>Agentic AI capabilities embedded</a:t>
                      </a:r>
                    </a:p>
                    <a:p>
                      <a:pPr marL="177800" marR="0" lvl="0" indent="-177800" algn="l" defTabSz="711200" rtl="0" eaLnBrk="1" fontAlgn="auto" latinLnBrk="0" hangingPunct="1">
                        <a:lnSpc>
                          <a:spcPct val="100000"/>
                        </a:lnSpc>
                        <a:spcBef>
                          <a:spcPts val="600"/>
                        </a:spcBef>
                        <a:spcAft>
                          <a:spcPts val="0"/>
                        </a:spcAft>
                        <a:buClrTx/>
                        <a:buSzTx/>
                        <a:tabLst/>
                        <a:defRPr/>
                      </a:pPr>
                      <a:r>
                        <a:rPr lang="en-US" sz="1000" kern="1200">
                          <a:solidFill>
                            <a:srgbClr val="000000"/>
                          </a:solidFill>
                          <a:latin typeface="+mn-lt"/>
                          <a:ea typeface="+mn-ea"/>
                          <a:cs typeface="+mn-cs"/>
                        </a:rPr>
                        <a:t>Decision making engine / eventually “runs” business</a:t>
                      </a:r>
                    </a:p>
                  </a:txBody>
                  <a:tcPr/>
                </a:tc>
                <a:extLst>
                  <a:ext uri="{0D108BD9-81ED-4DB2-BD59-A6C34878D82A}">
                    <a16:rowId xmlns:a16="http://schemas.microsoft.com/office/drawing/2014/main" val="685388407"/>
                  </a:ext>
                </a:extLst>
              </a:tr>
            </a:tbl>
          </a:graphicData>
        </a:graphic>
      </p:graphicFrame>
      <p:grpSp>
        <p:nvGrpSpPr>
          <p:cNvPr id="22" name="btfpIcon188147">
            <a:extLst>
              <a:ext uri="{FF2B5EF4-FFF2-40B4-BE49-F238E27FC236}">
                <a16:creationId xmlns:a16="http://schemas.microsoft.com/office/drawing/2014/main" id="{1B4B1C1D-6906-F23C-C237-A6EE12E09082}"/>
              </a:ext>
            </a:extLst>
          </p:cNvPr>
          <p:cNvGrpSpPr>
            <a:grpSpLocks noChangeAspect="1"/>
          </p:cNvGrpSpPr>
          <p:nvPr>
            <p:custDataLst>
              <p:tags r:id="rId4"/>
            </p:custDataLst>
          </p:nvPr>
        </p:nvGrpSpPr>
        <p:grpSpPr>
          <a:xfrm>
            <a:off x="3085460" y="1461566"/>
            <a:ext cx="620484" cy="620485"/>
            <a:chOff x="1567605" y="2664629"/>
            <a:chExt cx="1139588" cy="1139590"/>
          </a:xfrm>
        </p:grpSpPr>
        <p:sp>
          <p:nvSpPr>
            <p:cNvPr id="23" name="btfpIconCircle188147">
              <a:extLst>
                <a:ext uri="{FF2B5EF4-FFF2-40B4-BE49-F238E27FC236}">
                  <a16:creationId xmlns:a16="http://schemas.microsoft.com/office/drawing/2014/main" id="{FC9AFF01-2CB6-028F-7DFD-9BC789EED3D2}"/>
                </a:ext>
              </a:extLst>
            </p:cNvPr>
            <p:cNvSpPr>
              <a:spLocks/>
            </p:cNvSpPr>
            <p:nvPr/>
          </p:nvSpPr>
          <p:spPr bwMode="gray">
            <a:xfrm>
              <a:off x="1567605" y="2664631"/>
              <a:ext cx="1139588" cy="1139588"/>
            </a:xfrm>
            <a:prstGeom prst="ellipse">
              <a:avLst/>
            </a:prstGeom>
            <a:solidFill>
              <a:srgbClr val="000000"/>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24" name="btfpIconLines188147">
              <a:extLst>
                <a:ext uri="{FF2B5EF4-FFF2-40B4-BE49-F238E27FC236}">
                  <a16:creationId xmlns:a16="http://schemas.microsoft.com/office/drawing/2014/main" id="{EE89FA38-7622-5C15-CAB3-B4CF710E8A1B}"/>
                </a:ext>
              </a:extLst>
            </p:cNvPr>
            <p:cNvPicPr>
              <a:picLocks/>
            </p:cNvPicPr>
            <p:nvPr/>
          </p:nvPicPr>
          <p:blipFill>
            <a:blip r:embed="rId17">
              <a:extLst>
                <a:ext uri="{28A0092B-C50C-407E-A947-70E740481C1C}">
                  <a14:useLocalDpi xmlns:a14="http://schemas.microsoft.com/office/drawing/2010/main" val="0"/>
                </a:ext>
              </a:extLst>
            </a:blip>
            <a:stretch>
              <a:fillRect/>
            </a:stretch>
          </p:blipFill>
          <p:spPr>
            <a:xfrm>
              <a:off x="1567605" y="2664629"/>
              <a:ext cx="1139588" cy="1139588"/>
            </a:xfrm>
            <a:prstGeom prst="rect">
              <a:avLst/>
            </a:prstGeom>
          </p:spPr>
        </p:pic>
      </p:grpSp>
      <p:grpSp>
        <p:nvGrpSpPr>
          <p:cNvPr id="25" name="btfpIcon413890">
            <a:extLst>
              <a:ext uri="{FF2B5EF4-FFF2-40B4-BE49-F238E27FC236}">
                <a16:creationId xmlns:a16="http://schemas.microsoft.com/office/drawing/2014/main" id="{BBAB0F9E-4930-35C0-90DC-29C9FA0C089D}"/>
              </a:ext>
            </a:extLst>
          </p:cNvPr>
          <p:cNvGrpSpPr>
            <a:grpSpLocks noChangeAspect="1"/>
          </p:cNvGrpSpPr>
          <p:nvPr>
            <p:custDataLst>
              <p:tags r:id="rId5"/>
            </p:custDataLst>
          </p:nvPr>
        </p:nvGrpSpPr>
        <p:grpSpPr>
          <a:xfrm>
            <a:off x="4390477" y="1461566"/>
            <a:ext cx="620484" cy="620484"/>
            <a:chOff x="3267421" y="2763519"/>
            <a:chExt cx="941807" cy="941807"/>
          </a:xfrm>
        </p:grpSpPr>
        <p:sp>
          <p:nvSpPr>
            <p:cNvPr id="26" name="btfpIconCircle413890">
              <a:extLst>
                <a:ext uri="{FF2B5EF4-FFF2-40B4-BE49-F238E27FC236}">
                  <a16:creationId xmlns:a16="http://schemas.microsoft.com/office/drawing/2014/main" id="{11DCC05B-E6A5-F087-0391-ACEDA2A1D06F}"/>
                </a:ext>
              </a:extLst>
            </p:cNvPr>
            <p:cNvSpPr>
              <a:spLocks/>
            </p:cNvSpPr>
            <p:nvPr/>
          </p:nvSpPr>
          <p:spPr bwMode="gray">
            <a:xfrm>
              <a:off x="3267421" y="2763519"/>
              <a:ext cx="941807" cy="941807"/>
            </a:xfrm>
            <a:prstGeom prst="ellipse">
              <a:avLst/>
            </a:prstGeom>
            <a:solidFill>
              <a:srgbClr val="000000"/>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27" name="btfpIconLines413890">
              <a:extLst>
                <a:ext uri="{FF2B5EF4-FFF2-40B4-BE49-F238E27FC236}">
                  <a16:creationId xmlns:a16="http://schemas.microsoft.com/office/drawing/2014/main" id="{9719B025-A6FE-3805-1DF6-5379A47640F0}"/>
                </a:ext>
              </a:extLst>
            </p:cNvPr>
            <p:cNvPicPr>
              <a:picLocks/>
            </p:cNvPicPr>
            <p:nvPr/>
          </p:nvPicPr>
          <p:blipFill>
            <a:blip r:embed="rId18">
              <a:extLst>
                <a:ext uri="{28A0092B-C50C-407E-A947-70E740481C1C}">
                  <a14:useLocalDpi xmlns:a14="http://schemas.microsoft.com/office/drawing/2010/main" val="0"/>
                </a:ext>
              </a:extLst>
            </a:blip>
            <a:stretch>
              <a:fillRect/>
            </a:stretch>
          </p:blipFill>
          <p:spPr>
            <a:xfrm>
              <a:off x="3267421" y="2763519"/>
              <a:ext cx="941807" cy="941807"/>
            </a:xfrm>
            <a:prstGeom prst="rect">
              <a:avLst/>
            </a:prstGeom>
          </p:spPr>
        </p:pic>
      </p:grpSp>
      <p:grpSp>
        <p:nvGrpSpPr>
          <p:cNvPr id="28" name="btfpIcon786890">
            <a:extLst>
              <a:ext uri="{FF2B5EF4-FFF2-40B4-BE49-F238E27FC236}">
                <a16:creationId xmlns:a16="http://schemas.microsoft.com/office/drawing/2014/main" id="{7BD97043-C93C-5352-2706-E4D4627F2E9C}"/>
              </a:ext>
            </a:extLst>
          </p:cNvPr>
          <p:cNvGrpSpPr>
            <a:grpSpLocks noChangeAspect="1"/>
          </p:cNvGrpSpPr>
          <p:nvPr>
            <p:custDataLst>
              <p:tags r:id="rId6"/>
            </p:custDataLst>
          </p:nvPr>
        </p:nvGrpSpPr>
        <p:grpSpPr>
          <a:xfrm>
            <a:off x="5695494" y="1461566"/>
            <a:ext cx="620484" cy="620484"/>
            <a:chOff x="4703683" y="2763519"/>
            <a:chExt cx="941807" cy="941807"/>
          </a:xfrm>
        </p:grpSpPr>
        <p:sp>
          <p:nvSpPr>
            <p:cNvPr id="29" name="btfpIconCircle786890">
              <a:extLst>
                <a:ext uri="{FF2B5EF4-FFF2-40B4-BE49-F238E27FC236}">
                  <a16:creationId xmlns:a16="http://schemas.microsoft.com/office/drawing/2014/main" id="{260E2AD1-3E40-021F-517B-B5CFC0374DD9}"/>
                </a:ext>
              </a:extLst>
            </p:cNvPr>
            <p:cNvSpPr>
              <a:spLocks/>
            </p:cNvSpPr>
            <p:nvPr/>
          </p:nvSpPr>
          <p:spPr bwMode="gray">
            <a:xfrm>
              <a:off x="4703683" y="2763519"/>
              <a:ext cx="941807" cy="941807"/>
            </a:xfrm>
            <a:prstGeom prst="ellipse">
              <a:avLst/>
            </a:prstGeom>
            <a:solidFill>
              <a:srgbClr val="000000"/>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30" name="btfpIconLines786890">
              <a:extLst>
                <a:ext uri="{FF2B5EF4-FFF2-40B4-BE49-F238E27FC236}">
                  <a16:creationId xmlns:a16="http://schemas.microsoft.com/office/drawing/2014/main" id="{7B0782DD-3C9E-3607-CD0E-01DC490048A3}"/>
                </a:ext>
              </a:extLst>
            </p:cNvPr>
            <p:cNvPicPr>
              <a:picLocks/>
            </p:cNvPicPr>
            <p:nvPr/>
          </p:nvPicPr>
          <p:blipFill>
            <a:blip r:embed="rId19">
              <a:extLst>
                <a:ext uri="{28A0092B-C50C-407E-A947-70E740481C1C}">
                  <a14:useLocalDpi xmlns:a14="http://schemas.microsoft.com/office/drawing/2010/main" val="0"/>
                </a:ext>
              </a:extLst>
            </a:blip>
            <a:stretch>
              <a:fillRect/>
            </a:stretch>
          </p:blipFill>
          <p:spPr>
            <a:xfrm>
              <a:off x="4703683" y="2763519"/>
              <a:ext cx="941807" cy="941807"/>
            </a:xfrm>
            <a:prstGeom prst="rect">
              <a:avLst/>
            </a:prstGeom>
          </p:spPr>
        </p:pic>
      </p:grpSp>
      <p:grpSp>
        <p:nvGrpSpPr>
          <p:cNvPr id="31" name="btfpIcon542451">
            <a:extLst>
              <a:ext uri="{FF2B5EF4-FFF2-40B4-BE49-F238E27FC236}">
                <a16:creationId xmlns:a16="http://schemas.microsoft.com/office/drawing/2014/main" id="{A98D40EB-1238-06FD-4D88-F3E60160752B}"/>
              </a:ext>
            </a:extLst>
          </p:cNvPr>
          <p:cNvGrpSpPr>
            <a:grpSpLocks noChangeAspect="1"/>
          </p:cNvGrpSpPr>
          <p:nvPr>
            <p:custDataLst>
              <p:tags r:id="rId7"/>
            </p:custDataLst>
          </p:nvPr>
        </p:nvGrpSpPr>
        <p:grpSpPr>
          <a:xfrm>
            <a:off x="7000511" y="1461566"/>
            <a:ext cx="620484" cy="620484"/>
            <a:chOff x="6196119" y="2763519"/>
            <a:chExt cx="941807" cy="941807"/>
          </a:xfrm>
        </p:grpSpPr>
        <p:sp>
          <p:nvSpPr>
            <p:cNvPr id="32" name="btfpIconCircle542451">
              <a:extLst>
                <a:ext uri="{FF2B5EF4-FFF2-40B4-BE49-F238E27FC236}">
                  <a16:creationId xmlns:a16="http://schemas.microsoft.com/office/drawing/2014/main" id="{41941491-35DA-AECA-32BB-02DE3EB154C6}"/>
                </a:ext>
              </a:extLst>
            </p:cNvPr>
            <p:cNvSpPr>
              <a:spLocks/>
            </p:cNvSpPr>
            <p:nvPr/>
          </p:nvSpPr>
          <p:spPr bwMode="gray">
            <a:xfrm>
              <a:off x="6196119" y="2763519"/>
              <a:ext cx="941807" cy="941807"/>
            </a:xfrm>
            <a:prstGeom prst="ellipse">
              <a:avLst/>
            </a:prstGeom>
            <a:solidFill>
              <a:srgbClr val="000000"/>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33" name="btfpIconLines542451">
              <a:extLst>
                <a:ext uri="{FF2B5EF4-FFF2-40B4-BE49-F238E27FC236}">
                  <a16:creationId xmlns:a16="http://schemas.microsoft.com/office/drawing/2014/main" id="{CB68385C-EBA9-14F5-E81C-593ADF4CA85B}"/>
                </a:ext>
              </a:extLst>
            </p:cNvPr>
            <p:cNvPicPr>
              <a:picLocks/>
            </p:cNvPicPr>
            <p:nvPr/>
          </p:nvPicPr>
          <p:blipFill>
            <a:blip r:embed="rId20">
              <a:extLst>
                <a:ext uri="{28A0092B-C50C-407E-A947-70E740481C1C}">
                  <a14:useLocalDpi xmlns:a14="http://schemas.microsoft.com/office/drawing/2010/main" val="0"/>
                </a:ext>
              </a:extLst>
            </a:blip>
            <a:stretch>
              <a:fillRect/>
            </a:stretch>
          </p:blipFill>
          <p:spPr>
            <a:xfrm>
              <a:off x="6196119" y="2763519"/>
              <a:ext cx="941807" cy="941807"/>
            </a:xfrm>
            <a:prstGeom prst="rect">
              <a:avLst/>
            </a:prstGeom>
          </p:spPr>
        </p:pic>
      </p:grpSp>
      <p:grpSp>
        <p:nvGrpSpPr>
          <p:cNvPr id="34" name="btfpIcon768194">
            <a:extLst>
              <a:ext uri="{FF2B5EF4-FFF2-40B4-BE49-F238E27FC236}">
                <a16:creationId xmlns:a16="http://schemas.microsoft.com/office/drawing/2014/main" id="{90628579-E99D-6793-D716-46BB7549A0F6}"/>
              </a:ext>
            </a:extLst>
          </p:cNvPr>
          <p:cNvGrpSpPr>
            <a:grpSpLocks noChangeAspect="1"/>
          </p:cNvGrpSpPr>
          <p:nvPr>
            <p:custDataLst>
              <p:tags r:id="rId8"/>
            </p:custDataLst>
          </p:nvPr>
        </p:nvGrpSpPr>
        <p:grpSpPr>
          <a:xfrm>
            <a:off x="8210113" y="1461567"/>
            <a:ext cx="620484" cy="620482"/>
            <a:chOff x="7778671" y="2763519"/>
            <a:chExt cx="941810" cy="941807"/>
          </a:xfrm>
        </p:grpSpPr>
        <p:sp>
          <p:nvSpPr>
            <p:cNvPr id="35" name="btfpIconCircle768194">
              <a:extLst>
                <a:ext uri="{FF2B5EF4-FFF2-40B4-BE49-F238E27FC236}">
                  <a16:creationId xmlns:a16="http://schemas.microsoft.com/office/drawing/2014/main" id="{008538BD-66D5-9189-1BA9-46B5543F879C}"/>
                </a:ext>
              </a:extLst>
            </p:cNvPr>
            <p:cNvSpPr>
              <a:spLocks/>
            </p:cNvSpPr>
            <p:nvPr/>
          </p:nvSpPr>
          <p:spPr bwMode="gray">
            <a:xfrm>
              <a:off x="7778674" y="2763519"/>
              <a:ext cx="941807" cy="941807"/>
            </a:xfrm>
            <a:prstGeom prst="ellipse">
              <a:avLst/>
            </a:prstGeom>
            <a:solidFill>
              <a:srgbClr val="000000"/>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36" name="btfpIconLines768194">
              <a:extLst>
                <a:ext uri="{FF2B5EF4-FFF2-40B4-BE49-F238E27FC236}">
                  <a16:creationId xmlns:a16="http://schemas.microsoft.com/office/drawing/2014/main" id="{CBFE0A36-F793-469E-A5B2-390EDEA02C71}"/>
                </a:ext>
              </a:extLst>
            </p:cNvPr>
            <p:cNvPicPr>
              <a:picLocks/>
            </p:cNvPicPr>
            <p:nvPr/>
          </p:nvPicPr>
          <p:blipFill>
            <a:blip r:embed="rId21">
              <a:extLst>
                <a:ext uri="{28A0092B-C50C-407E-A947-70E740481C1C}">
                  <a14:useLocalDpi xmlns:a14="http://schemas.microsoft.com/office/drawing/2010/main" val="0"/>
                </a:ext>
              </a:extLst>
            </a:blip>
            <a:stretch>
              <a:fillRect/>
            </a:stretch>
          </p:blipFill>
          <p:spPr>
            <a:xfrm>
              <a:off x="7778671" y="2763519"/>
              <a:ext cx="941807" cy="941807"/>
            </a:xfrm>
            <a:prstGeom prst="rect">
              <a:avLst/>
            </a:prstGeom>
          </p:spPr>
        </p:pic>
      </p:grpSp>
      <p:grpSp>
        <p:nvGrpSpPr>
          <p:cNvPr id="37" name="btfpIcon241195">
            <a:extLst>
              <a:ext uri="{FF2B5EF4-FFF2-40B4-BE49-F238E27FC236}">
                <a16:creationId xmlns:a16="http://schemas.microsoft.com/office/drawing/2014/main" id="{007C92FE-6E85-FDD0-82E8-750066E02C38}"/>
              </a:ext>
            </a:extLst>
          </p:cNvPr>
          <p:cNvGrpSpPr>
            <a:grpSpLocks noChangeAspect="1"/>
          </p:cNvGrpSpPr>
          <p:nvPr>
            <p:custDataLst>
              <p:tags r:id="rId9"/>
            </p:custDataLst>
          </p:nvPr>
        </p:nvGrpSpPr>
        <p:grpSpPr>
          <a:xfrm>
            <a:off x="9515130" y="1461567"/>
            <a:ext cx="620484" cy="620482"/>
            <a:chOff x="9271106" y="2763519"/>
            <a:chExt cx="941810" cy="941807"/>
          </a:xfrm>
        </p:grpSpPr>
        <p:sp>
          <p:nvSpPr>
            <p:cNvPr id="38" name="btfpIconCircle241195">
              <a:extLst>
                <a:ext uri="{FF2B5EF4-FFF2-40B4-BE49-F238E27FC236}">
                  <a16:creationId xmlns:a16="http://schemas.microsoft.com/office/drawing/2014/main" id="{6C186E4F-317E-3B7F-02EC-CA5E724A8E3B}"/>
                </a:ext>
              </a:extLst>
            </p:cNvPr>
            <p:cNvSpPr>
              <a:spLocks/>
            </p:cNvSpPr>
            <p:nvPr/>
          </p:nvSpPr>
          <p:spPr bwMode="gray">
            <a:xfrm>
              <a:off x="9271106" y="2763519"/>
              <a:ext cx="941807" cy="941807"/>
            </a:xfrm>
            <a:prstGeom prst="ellipse">
              <a:avLst/>
            </a:prstGeom>
            <a:solidFill>
              <a:srgbClr val="000000"/>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39" name="btfpIconLines241195">
              <a:extLst>
                <a:ext uri="{FF2B5EF4-FFF2-40B4-BE49-F238E27FC236}">
                  <a16:creationId xmlns:a16="http://schemas.microsoft.com/office/drawing/2014/main" id="{EFE3C962-D21A-AC41-5346-DA06A30778C8}"/>
                </a:ext>
              </a:extLst>
            </p:cNvPr>
            <p:cNvPicPr>
              <a:picLocks/>
            </p:cNvPicPr>
            <p:nvPr/>
          </p:nvPicPr>
          <p:blipFill>
            <a:blip r:embed="rId22">
              <a:extLst>
                <a:ext uri="{28A0092B-C50C-407E-A947-70E740481C1C}">
                  <a14:useLocalDpi xmlns:a14="http://schemas.microsoft.com/office/drawing/2010/main" val="0"/>
                </a:ext>
              </a:extLst>
            </a:blip>
            <a:stretch>
              <a:fillRect/>
            </a:stretch>
          </p:blipFill>
          <p:spPr>
            <a:xfrm>
              <a:off x="9271109" y="2763519"/>
              <a:ext cx="941807" cy="941807"/>
            </a:xfrm>
            <a:prstGeom prst="rect">
              <a:avLst/>
            </a:prstGeom>
          </p:spPr>
        </p:pic>
      </p:grpSp>
      <p:grpSp>
        <p:nvGrpSpPr>
          <p:cNvPr id="40" name="btfpIcon896755">
            <a:extLst>
              <a:ext uri="{FF2B5EF4-FFF2-40B4-BE49-F238E27FC236}">
                <a16:creationId xmlns:a16="http://schemas.microsoft.com/office/drawing/2014/main" id="{07069C85-C4AA-ED92-D2B0-B4B001FC273B}"/>
              </a:ext>
            </a:extLst>
          </p:cNvPr>
          <p:cNvGrpSpPr>
            <a:grpSpLocks noChangeAspect="1"/>
          </p:cNvGrpSpPr>
          <p:nvPr>
            <p:custDataLst>
              <p:tags r:id="rId10"/>
            </p:custDataLst>
          </p:nvPr>
        </p:nvGrpSpPr>
        <p:grpSpPr>
          <a:xfrm>
            <a:off x="10820146" y="1461567"/>
            <a:ext cx="620484" cy="620482"/>
            <a:chOff x="10629797" y="2716428"/>
            <a:chExt cx="1035994" cy="1035990"/>
          </a:xfrm>
        </p:grpSpPr>
        <p:sp>
          <p:nvSpPr>
            <p:cNvPr id="41" name="btfpIconCircle896755">
              <a:extLst>
                <a:ext uri="{FF2B5EF4-FFF2-40B4-BE49-F238E27FC236}">
                  <a16:creationId xmlns:a16="http://schemas.microsoft.com/office/drawing/2014/main" id="{8B65843A-1B25-9469-4C61-9D8FC2D12A6B}"/>
                </a:ext>
              </a:extLst>
            </p:cNvPr>
            <p:cNvSpPr>
              <a:spLocks/>
            </p:cNvSpPr>
            <p:nvPr/>
          </p:nvSpPr>
          <p:spPr bwMode="gray">
            <a:xfrm>
              <a:off x="10629797" y="2716428"/>
              <a:ext cx="1035988" cy="1035988"/>
            </a:xfrm>
            <a:prstGeom prst="ellipse">
              <a:avLst/>
            </a:prstGeom>
            <a:solidFill>
              <a:srgbClr val="000000"/>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42" name="btfpIconLines896755">
              <a:extLst>
                <a:ext uri="{FF2B5EF4-FFF2-40B4-BE49-F238E27FC236}">
                  <a16:creationId xmlns:a16="http://schemas.microsoft.com/office/drawing/2014/main" id="{69A53F70-71F6-6694-675C-780F20690681}"/>
                </a:ext>
              </a:extLst>
            </p:cNvPr>
            <p:cNvPicPr>
              <a:picLocks/>
            </p:cNvPicPr>
            <p:nvPr/>
          </p:nvPicPr>
          <p:blipFill>
            <a:blip r:embed="rId23">
              <a:extLst>
                <a:ext uri="{28A0092B-C50C-407E-A947-70E740481C1C}">
                  <a14:useLocalDpi xmlns:a14="http://schemas.microsoft.com/office/drawing/2010/main" val="0"/>
                </a:ext>
              </a:extLst>
            </a:blip>
            <a:stretch>
              <a:fillRect/>
            </a:stretch>
          </p:blipFill>
          <p:spPr>
            <a:xfrm>
              <a:off x="10629803" y="2716430"/>
              <a:ext cx="1035988" cy="1035988"/>
            </a:xfrm>
            <a:prstGeom prst="rect">
              <a:avLst/>
            </a:prstGeom>
          </p:spPr>
        </p:pic>
      </p:grpSp>
      <p:grpSp>
        <p:nvGrpSpPr>
          <p:cNvPr id="43" name="btfpIcon479238">
            <a:extLst>
              <a:ext uri="{FF2B5EF4-FFF2-40B4-BE49-F238E27FC236}">
                <a16:creationId xmlns:a16="http://schemas.microsoft.com/office/drawing/2014/main" id="{F294537E-5B94-131F-E7F1-129A95357A87}"/>
              </a:ext>
            </a:extLst>
          </p:cNvPr>
          <p:cNvGrpSpPr>
            <a:grpSpLocks noChangeAspect="1"/>
          </p:cNvGrpSpPr>
          <p:nvPr>
            <p:custDataLst>
              <p:tags r:id="rId11"/>
            </p:custDataLst>
          </p:nvPr>
        </p:nvGrpSpPr>
        <p:grpSpPr>
          <a:xfrm>
            <a:off x="1780443" y="1461566"/>
            <a:ext cx="620484" cy="620484"/>
            <a:chOff x="1804296" y="3092164"/>
            <a:chExt cx="620484" cy="620484"/>
          </a:xfrm>
        </p:grpSpPr>
        <p:sp>
          <p:nvSpPr>
            <p:cNvPr id="44" name="btfpIconCircle479238">
              <a:extLst>
                <a:ext uri="{FF2B5EF4-FFF2-40B4-BE49-F238E27FC236}">
                  <a16:creationId xmlns:a16="http://schemas.microsoft.com/office/drawing/2014/main" id="{70815EBE-EFBF-18CC-0FDB-5E5EE844DDC8}"/>
                </a:ext>
              </a:extLst>
            </p:cNvPr>
            <p:cNvSpPr>
              <a:spLocks/>
            </p:cNvSpPr>
            <p:nvPr/>
          </p:nvSpPr>
          <p:spPr bwMode="gray">
            <a:xfrm>
              <a:off x="1804296" y="3092164"/>
              <a:ext cx="620484" cy="620484"/>
            </a:xfrm>
            <a:prstGeom prst="ellipse">
              <a:avLst/>
            </a:pr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45" name="btfpIconLines479238">
              <a:extLst>
                <a:ext uri="{FF2B5EF4-FFF2-40B4-BE49-F238E27FC236}">
                  <a16:creationId xmlns:a16="http://schemas.microsoft.com/office/drawing/2014/main" id="{7E1DC206-47ED-187E-8F15-FF5D546FE945}"/>
                </a:ext>
              </a:extLst>
            </p:cNvPr>
            <p:cNvPicPr>
              <a:picLocks/>
            </p:cNvPicPr>
            <p:nvPr/>
          </p:nvPicPr>
          <p:blipFill>
            <a:blip r:embed="rId24">
              <a:extLst>
                <a:ext uri="{28A0092B-C50C-407E-A947-70E740481C1C}">
                  <a14:useLocalDpi xmlns:a14="http://schemas.microsoft.com/office/drawing/2010/main" val="0"/>
                </a:ext>
              </a:extLst>
            </a:blip>
            <a:stretch>
              <a:fillRect/>
            </a:stretch>
          </p:blipFill>
          <p:spPr>
            <a:xfrm>
              <a:off x="1804296" y="3092164"/>
              <a:ext cx="620484" cy="620484"/>
            </a:xfrm>
            <a:prstGeom prst="rect">
              <a:avLst/>
            </a:prstGeom>
          </p:spPr>
        </p:pic>
      </p:grpSp>
      <p:sp>
        <p:nvSpPr>
          <p:cNvPr id="15" name="btfpNotesBox907007">
            <a:extLst>
              <a:ext uri="{FF2B5EF4-FFF2-40B4-BE49-F238E27FC236}">
                <a16:creationId xmlns:a16="http://schemas.microsoft.com/office/drawing/2014/main" id="{DF9DE7EB-7DC2-4507-638A-E8A2A4555126}"/>
              </a:ext>
            </a:extLst>
          </p:cNvPr>
          <p:cNvSpPr txBox="1"/>
          <p:nvPr>
            <p:custDataLst>
              <p:tags r:id="rId12"/>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Source: Bain expertise</a:t>
            </a:r>
          </a:p>
        </p:txBody>
      </p:sp>
    </p:spTree>
    <p:custDataLst>
      <p:tags r:id="rId1"/>
    </p:custDataLst>
    <p:extLst>
      <p:ext uri="{BB962C8B-B14F-4D97-AF65-F5344CB8AC3E}">
        <p14:creationId xmlns:p14="http://schemas.microsoft.com/office/powerpoint/2010/main" val="1881555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btfpColumnIndicatorGroup2">
            <a:extLst>
              <a:ext uri="{FF2B5EF4-FFF2-40B4-BE49-F238E27FC236}">
                <a16:creationId xmlns:a16="http://schemas.microsoft.com/office/drawing/2014/main" id="{B2A5759C-F8C3-6DB4-D8F3-00028ED8E878}"/>
              </a:ext>
            </a:extLst>
          </p:cNvPr>
          <p:cNvGrpSpPr/>
          <p:nvPr/>
        </p:nvGrpSpPr>
        <p:grpSpPr>
          <a:xfrm>
            <a:off x="0" y="6926580"/>
            <a:ext cx="12192000" cy="137160"/>
            <a:chOff x="0" y="6926580"/>
            <a:chExt cx="12192000" cy="137160"/>
          </a:xfrm>
        </p:grpSpPr>
        <p:sp>
          <p:nvSpPr>
            <p:cNvPr id="12" name="btfpColumnGapBlocker864476">
              <a:extLst>
                <a:ext uri="{FF2B5EF4-FFF2-40B4-BE49-F238E27FC236}">
                  <a16:creationId xmlns:a16="http://schemas.microsoft.com/office/drawing/2014/main" id="{454F881B-E8C0-3514-FB6D-26A66BE2EB6C}"/>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0" name="btfpColumnGapBlocker999827">
              <a:extLst>
                <a:ext uri="{FF2B5EF4-FFF2-40B4-BE49-F238E27FC236}">
                  <a16:creationId xmlns:a16="http://schemas.microsoft.com/office/drawing/2014/main" id="{D34F3326-A72B-C438-8E29-34EC6EA53861}"/>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8" name="btfpColumnIndicator359474">
              <a:extLst>
                <a:ext uri="{FF2B5EF4-FFF2-40B4-BE49-F238E27FC236}">
                  <a16:creationId xmlns:a16="http://schemas.microsoft.com/office/drawing/2014/main" id="{7DFB2904-A033-826B-34CB-56A0F63FF3EF}"/>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 name="btfpColumnIndicator279485">
              <a:extLst>
                <a:ext uri="{FF2B5EF4-FFF2-40B4-BE49-F238E27FC236}">
                  <a16:creationId xmlns:a16="http://schemas.microsoft.com/office/drawing/2014/main" id="{5ADF7750-BB94-7966-63E8-EF700AB87115}"/>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2" name="btfpColumnIndicatorGroup1">
            <a:extLst>
              <a:ext uri="{FF2B5EF4-FFF2-40B4-BE49-F238E27FC236}">
                <a16:creationId xmlns:a16="http://schemas.microsoft.com/office/drawing/2014/main" id="{0F1A5DA8-2470-D4C0-C96E-7EF00FBC4881}"/>
              </a:ext>
            </a:extLst>
          </p:cNvPr>
          <p:cNvGrpSpPr/>
          <p:nvPr/>
        </p:nvGrpSpPr>
        <p:grpSpPr>
          <a:xfrm>
            <a:off x="0" y="-205740"/>
            <a:ext cx="12192000" cy="137160"/>
            <a:chOff x="0" y="-205740"/>
            <a:chExt cx="12192000" cy="137160"/>
          </a:xfrm>
        </p:grpSpPr>
        <p:sp>
          <p:nvSpPr>
            <p:cNvPr id="11" name="btfpColumnGapBlocker877286">
              <a:extLst>
                <a:ext uri="{FF2B5EF4-FFF2-40B4-BE49-F238E27FC236}">
                  <a16:creationId xmlns:a16="http://schemas.microsoft.com/office/drawing/2014/main" id="{9CCC93E5-7203-8F8B-2F37-735E9E8760C6}"/>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9" name="btfpColumnGapBlocker115453">
              <a:extLst>
                <a:ext uri="{FF2B5EF4-FFF2-40B4-BE49-F238E27FC236}">
                  <a16:creationId xmlns:a16="http://schemas.microsoft.com/office/drawing/2014/main" id="{48211CF5-1815-5496-2F87-0CAC0782955E}"/>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7" name="btfpColumnIndicator746756">
              <a:extLst>
                <a:ext uri="{FF2B5EF4-FFF2-40B4-BE49-F238E27FC236}">
                  <a16:creationId xmlns:a16="http://schemas.microsoft.com/office/drawing/2014/main" id="{64F6AA0E-F739-54BD-F73D-DA7E9BFEA060}"/>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277856">
              <a:extLst>
                <a:ext uri="{FF2B5EF4-FFF2-40B4-BE49-F238E27FC236}">
                  <a16:creationId xmlns:a16="http://schemas.microsoft.com/office/drawing/2014/main" id="{C2B44D3C-CE53-2E7D-0E8F-B24D83F943DC}"/>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7" name="think-cell data - do not delete" hidden="1">
            <a:extLst>
              <a:ext uri="{FF2B5EF4-FFF2-40B4-BE49-F238E27FC236}">
                <a16:creationId xmlns:a16="http://schemas.microsoft.com/office/drawing/2014/main" id="{BE574995-9155-892C-98DC-4FDD91DA699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306" imgH="306" progId="TCLayout.ActiveDocument.1">
                  <p:embed/>
                </p:oleObj>
              </mc:Choice>
              <mc:Fallback>
                <p:oleObj name="think-cell Slide" r:id="rId9" imgW="306" imgH="306" progId="TCLayout.ActiveDocument.1">
                  <p:embed/>
                  <p:pic>
                    <p:nvPicPr>
                      <p:cNvPr id="17" name="think-cell data - do not delete" hidden="1">
                        <a:extLst>
                          <a:ext uri="{FF2B5EF4-FFF2-40B4-BE49-F238E27FC236}">
                            <a16:creationId xmlns:a16="http://schemas.microsoft.com/office/drawing/2014/main" id="{BE574995-9155-892C-98DC-4FDD91DA699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graphicFrame>
        <p:nvGraphicFramePr>
          <p:cNvPr id="27" name="btfpTable171503">
            <a:extLst>
              <a:ext uri="{FF2B5EF4-FFF2-40B4-BE49-F238E27FC236}">
                <a16:creationId xmlns:a16="http://schemas.microsoft.com/office/drawing/2014/main" id="{87389DC5-6B22-22EA-00F5-06608D7ADB94}"/>
              </a:ext>
            </a:extLst>
          </p:cNvPr>
          <p:cNvGraphicFramePr>
            <a:graphicFrameLocks noGrp="1"/>
          </p:cNvGraphicFramePr>
          <p:nvPr>
            <p:custDataLst>
              <p:tags r:id="rId3"/>
            </p:custDataLst>
          </p:nvPr>
        </p:nvGraphicFramePr>
        <p:xfrm>
          <a:off x="8199119" y="6132298"/>
          <a:ext cx="3612552" cy="412006"/>
        </p:xfrm>
        <a:graphic>
          <a:graphicData uri="http://schemas.openxmlformats.org/drawingml/2006/table">
            <a:tbl>
              <a:tblPr firstRow="1" firstCol="1">
                <a:tableStyleId>{9D7B26C5-4107-4FEC-AEDC-1716B250A1EF}</a:tableStyleId>
              </a:tblPr>
              <a:tblGrid>
                <a:gridCol w="2188296">
                  <a:extLst>
                    <a:ext uri="{9D8B030D-6E8A-4147-A177-3AD203B41FA5}">
                      <a16:colId xmlns:a16="http://schemas.microsoft.com/office/drawing/2014/main" val="2972841049"/>
                    </a:ext>
                  </a:extLst>
                </a:gridCol>
                <a:gridCol w="1424256">
                  <a:extLst>
                    <a:ext uri="{9D8B030D-6E8A-4147-A177-3AD203B41FA5}">
                      <a16:colId xmlns:a16="http://schemas.microsoft.com/office/drawing/2014/main" val="1188134879"/>
                    </a:ext>
                  </a:extLst>
                </a:gridCol>
              </a:tblGrid>
              <a:tr h="412006">
                <a:tc>
                  <a:txBody>
                    <a:bodyPr/>
                    <a:lstStyle/>
                    <a:p>
                      <a:pPr marL="0" marR="0" lvl="0" indent="0" algn="ctr" defTabSz="711200" rtl="0" eaLnBrk="1" fontAlgn="auto" latinLnBrk="0" hangingPunct="1">
                        <a:lnSpc>
                          <a:spcPct val="100000"/>
                        </a:lnSpc>
                        <a:spcBef>
                          <a:spcPts val="0"/>
                        </a:spcBef>
                        <a:spcAft>
                          <a:spcPts val="0"/>
                        </a:spcAft>
                        <a:buClrTx/>
                        <a:buSzTx/>
                        <a:buFontTx/>
                        <a:buNone/>
                        <a:tabLst/>
                        <a:defRPr/>
                      </a:pPr>
                      <a:r>
                        <a:rPr lang="en-US" sz="900" b="0" i="1">
                          <a:solidFill>
                            <a:schemeClr val="tx1"/>
                          </a:solidFill>
                        </a:rPr>
                        <a:t>Applicability of future / improved </a:t>
                      </a:r>
                      <a:r>
                        <a:rPr lang="en-US" sz="900" b="0" i="1" err="1">
                          <a:solidFill>
                            <a:schemeClr val="tx1"/>
                          </a:solidFill>
                        </a:rPr>
                        <a:t>GenAI</a:t>
                      </a:r>
                      <a:r>
                        <a:rPr lang="en-US" sz="900" b="0" i="1">
                          <a:solidFill>
                            <a:schemeClr val="tx1"/>
                          </a:solidFill>
                        </a:rPr>
                        <a:t> for Target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endParaRPr lang="en-US" sz="900" b="0">
                        <a:solidFill>
                          <a:schemeClr val="tx1"/>
                        </a:solidFill>
                      </a:endParaRPr>
                    </a:p>
                  </a:txBody>
                  <a:tcPr anchor="b">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701773959"/>
                  </a:ext>
                </a:extLst>
              </a:tr>
            </a:tbl>
          </a:graphicData>
        </a:graphic>
      </p:graphicFrame>
      <p:sp>
        <p:nvSpPr>
          <p:cNvPr id="2" name="Title 1">
            <a:extLst>
              <a:ext uri="{FF2B5EF4-FFF2-40B4-BE49-F238E27FC236}">
                <a16:creationId xmlns:a16="http://schemas.microsoft.com/office/drawing/2014/main" id="{C34248E9-ADA7-33B9-7516-5C893FE98FD0}"/>
              </a:ext>
            </a:extLst>
          </p:cNvPr>
          <p:cNvSpPr>
            <a:spLocks noGrp="1"/>
          </p:cNvSpPr>
          <p:nvPr>
            <p:ph type="title"/>
          </p:nvPr>
        </p:nvSpPr>
        <p:spPr/>
        <p:txBody>
          <a:bodyPr vert="horz"/>
          <a:lstStyle/>
          <a:p>
            <a:r>
              <a:rPr lang="en-US" b="1"/>
              <a:t>Functionality Analysis | </a:t>
            </a:r>
            <a:r>
              <a:rPr lang="en-US"/>
              <a:t>In order to understand </a:t>
            </a:r>
            <a:r>
              <a:rPr lang="en-US" err="1"/>
              <a:t>GenAI</a:t>
            </a:r>
            <a:r>
              <a:rPr lang="en-US"/>
              <a:t> impact on Target’s functionality, we broke out the key functionality customers utilize the platform for</a:t>
            </a:r>
          </a:p>
        </p:txBody>
      </p:sp>
      <p:graphicFrame>
        <p:nvGraphicFramePr>
          <p:cNvPr id="14" name="Table 13">
            <a:extLst>
              <a:ext uri="{FF2B5EF4-FFF2-40B4-BE49-F238E27FC236}">
                <a16:creationId xmlns:a16="http://schemas.microsoft.com/office/drawing/2014/main" id="{2E74F7F0-4EB1-E217-2ADA-C9F6A86A1F3A}"/>
              </a:ext>
            </a:extLst>
          </p:cNvPr>
          <p:cNvGraphicFramePr>
            <a:graphicFrameLocks noGrp="1"/>
          </p:cNvGraphicFramePr>
          <p:nvPr/>
        </p:nvGraphicFramePr>
        <p:xfrm>
          <a:off x="330198" y="1151296"/>
          <a:ext cx="11522070" cy="2414016"/>
        </p:xfrm>
        <a:graphic>
          <a:graphicData uri="http://schemas.openxmlformats.org/drawingml/2006/table">
            <a:tbl>
              <a:tblPr>
                <a:tableStyleId>{2D5ABB26-0587-4C30-8999-92F81FD0307C}</a:tableStyleId>
              </a:tblPr>
              <a:tblGrid>
                <a:gridCol w="1152207">
                  <a:extLst>
                    <a:ext uri="{9D8B030D-6E8A-4147-A177-3AD203B41FA5}">
                      <a16:colId xmlns:a16="http://schemas.microsoft.com/office/drawing/2014/main" val="1335847672"/>
                    </a:ext>
                  </a:extLst>
                </a:gridCol>
                <a:gridCol w="1152207">
                  <a:extLst>
                    <a:ext uri="{9D8B030D-6E8A-4147-A177-3AD203B41FA5}">
                      <a16:colId xmlns:a16="http://schemas.microsoft.com/office/drawing/2014/main" val="2249630440"/>
                    </a:ext>
                  </a:extLst>
                </a:gridCol>
                <a:gridCol w="1152207">
                  <a:extLst>
                    <a:ext uri="{9D8B030D-6E8A-4147-A177-3AD203B41FA5}">
                      <a16:colId xmlns:a16="http://schemas.microsoft.com/office/drawing/2014/main" val="3847468698"/>
                    </a:ext>
                  </a:extLst>
                </a:gridCol>
                <a:gridCol w="1152207">
                  <a:extLst>
                    <a:ext uri="{9D8B030D-6E8A-4147-A177-3AD203B41FA5}">
                      <a16:colId xmlns:a16="http://schemas.microsoft.com/office/drawing/2014/main" val="3631100941"/>
                    </a:ext>
                  </a:extLst>
                </a:gridCol>
                <a:gridCol w="1152207">
                  <a:extLst>
                    <a:ext uri="{9D8B030D-6E8A-4147-A177-3AD203B41FA5}">
                      <a16:colId xmlns:a16="http://schemas.microsoft.com/office/drawing/2014/main" val="4004703267"/>
                    </a:ext>
                  </a:extLst>
                </a:gridCol>
                <a:gridCol w="1152207">
                  <a:extLst>
                    <a:ext uri="{9D8B030D-6E8A-4147-A177-3AD203B41FA5}">
                      <a16:colId xmlns:a16="http://schemas.microsoft.com/office/drawing/2014/main" val="3675491081"/>
                    </a:ext>
                  </a:extLst>
                </a:gridCol>
                <a:gridCol w="1152207">
                  <a:extLst>
                    <a:ext uri="{9D8B030D-6E8A-4147-A177-3AD203B41FA5}">
                      <a16:colId xmlns:a16="http://schemas.microsoft.com/office/drawing/2014/main" val="1790605439"/>
                    </a:ext>
                  </a:extLst>
                </a:gridCol>
                <a:gridCol w="1152207">
                  <a:extLst>
                    <a:ext uri="{9D8B030D-6E8A-4147-A177-3AD203B41FA5}">
                      <a16:colId xmlns:a16="http://schemas.microsoft.com/office/drawing/2014/main" val="1361975335"/>
                    </a:ext>
                  </a:extLst>
                </a:gridCol>
                <a:gridCol w="1152207">
                  <a:extLst>
                    <a:ext uri="{9D8B030D-6E8A-4147-A177-3AD203B41FA5}">
                      <a16:colId xmlns:a16="http://schemas.microsoft.com/office/drawing/2014/main" val="532222844"/>
                    </a:ext>
                  </a:extLst>
                </a:gridCol>
                <a:gridCol w="1152207">
                  <a:extLst>
                    <a:ext uri="{9D8B030D-6E8A-4147-A177-3AD203B41FA5}">
                      <a16:colId xmlns:a16="http://schemas.microsoft.com/office/drawing/2014/main" val="3922066740"/>
                    </a:ext>
                  </a:extLst>
                </a:gridCol>
              </a:tblGrid>
              <a:tr h="365760">
                <a:tc gridSpan="3">
                  <a:txBody>
                    <a:bodyPr/>
                    <a:lstStyle/>
                    <a:p>
                      <a:pPr marL="0" indent="0" algn="ctr" fontAlgn="b">
                        <a:buNone/>
                      </a:pPr>
                      <a:r>
                        <a:rPr lang="en-US" sz="1000" b="1" u="none" strike="noStrike">
                          <a:solidFill>
                            <a:srgbClr val="FFFFFF"/>
                          </a:solidFill>
                          <a:effectLst/>
                          <a:latin typeface="+mj-lt"/>
                        </a:rPr>
                        <a:t>Sales / CRM</a:t>
                      </a:r>
                      <a:endParaRPr lang="en-US" sz="1000" b="1" i="0" u="none" strike="noStrike">
                        <a:solidFill>
                          <a:srgbClr val="FFFFFF"/>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46647B"/>
                    </a:solidFill>
                  </a:tcPr>
                </a:tc>
                <a:tc hMerge="1">
                  <a:txBody>
                    <a:bodyPr/>
                    <a:lstStyle/>
                    <a:p>
                      <a:endParaRPr lang="en-US"/>
                    </a:p>
                  </a:txBody>
                  <a:tcPr/>
                </a:tc>
                <a:tc hMerge="1">
                  <a:txBody>
                    <a:bodyPr/>
                    <a:lstStyle/>
                    <a:p>
                      <a:endParaRPr lang="en-US"/>
                    </a:p>
                  </a:txBody>
                  <a:tcPr/>
                </a:tc>
                <a:tc gridSpan="3">
                  <a:txBody>
                    <a:bodyPr/>
                    <a:lstStyle/>
                    <a:p>
                      <a:pPr marL="0" indent="0" algn="ctr" fontAlgn="b">
                        <a:buNone/>
                      </a:pPr>
                      <a:r>
                        <a:rPr lang="en-US" sz="1000" b="1" u="none" strike="noStrike">
                          <a:solidFill>
                            <a:srgbClr val="FFFFFF"/>
                          </a:solidFill>
                          <a:effectLst/>
                          <a:latin typeface="+mj-lt"/>
                        </a:rPr>
                        <a:t>Production</a:t>
                      </a:r>
                      <a:endParaRPr lang="en-US" sz="1000" b="1" i="0" u="none" strike="noStrike">
                        <a:solidFill>
                          <a:srgbClr val="FFFFFF"/>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973B74"/>
                    </a:solidFill>
                  </a:tcPr>
                </a:tc>
                <a:tc hMerge="1">
                  <a:txBody>
                    <a:bodyPr/>
                    <a:lstStyle/>
                    <a:p>
                      <a:endParaRPr lang="en-US"/>
                    </a:p>
                  </a:txBody>
                  <a:tcPr/>
                </a:tc>
                <a:tc hMerge="1">
                  <a:txBody>
                    <a:bodyPr/>
                    <a:lstStyle/>
                    <a:p>
                      <a:endParaRPr lang="en-US"/>
                    </a:p>
                  </a:txBody>
                  <a:tcPr>
                    <a:lnL w="19050" cap="flat" cmpd="sng" algn="ctr">
                      <a:solidFill>
                        <a:schemeClr val="bg1"/>
                      </a:solidFill>
                      <a:prstDash val="solid"/>
                      <a:round/>
                      <a:headEnd type="none" w="med" len="med"/>
                      <a:tailEnd type="none" w="med" len="med"/>
                    </a:lnL>
                  </a:tcPr>
                </a:tc>
                <a:tc gridSpan="4">
                  <a:txBody>
                    <a:bodyPr/>
                    <a:lstStyle/>
                    <a:p>
                      <a:pPr marL="0" indent="0" algn="ctr" fontAlgn="b">
                        <a:buNone/>
                      </a:pPr>
                      <a:r>
                        <a:rPr lang="en-US" sz="1000" b="1" u="none" strike="noStrike">
                          <a:solidFill>
                            <a:srgbClr val="FFFFFF"/>
                          </a:solidFill>
                          <a:effectLst/>
                          <a:latin typeface="+mj-lt"/>
                        </a:rPr>
                        <a:t>Field App</a:t>
                      </a:r>
                      <a:endParaRPr lang="en-US" sz="1000" b="1" i="0" u="none" strike="noStrike">
                        <a:solidFill>
                          <a:srgbClr val="FFFFFF"/>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AB8933"/>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74303130"/>
                  </a:ext>
                </a:extLst>
              </a:tr>
              <a:tr h="365760">
                <a:tc>
                  <a:txBody>
                    <a:bodyPr/>
                    <a:lstStyle/>
                    <a:p>
                      <a:pPr marL="0" indent="0" algn="ctr" fontAlgn="b">
                        <a:buNone/>
                      </a:pPr>
                      <a:r>
                        <a:rPr lang="en-US" sz="900" b="1" u="none" strike="noStrike">
                          <a:solidFill>
                            <a:srgbClr val="FFFFFF"/>
                          </a:solidFill>
                          <a:effectLst/>
                          <a:latin typeface="+mj-lt"/>
                        </a:rPr>
                        <a:t>Lead Generation</a:t>
                      </a:r>
                      <a:endParaRPr lang="en-US" sz="900" b="1" i="0" u="none" strike="noStrike">
                        <a:solidFill>
                          <a:srgbClr val="FFFFFF"/>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7891AA"/>
                    </a:solidFill>
                  </a:tcPr>
                </a:tc>
                <a:tc>
                  <a:txBody>
                    <a:bodyPr/>
                    <a:lstStyle/>
                    <a:p>
                      <a:pPr marL="0" indent="0" algn="ctr" fontAlgn="b">
                        <a:buNone/>
                      </a:pPr>
                      <a:r>
                        <a:rPr lang="en-US" sz="900" b="1" u="none" strike="noStrike">
                          <a:solidFill>
                            <a:srgbClr val="FFFFFF"/>
                          </a:solidFill>
                          <a:effectLst/>
                          <a:latin typeface="+mj-lt"/>
                        </a:rPr>
                        <a:t>Estimations and quotation</a:t>
                      </a:r>
                      <a:endParaRPr lang="en-US" sz="900" b="1" i="0" u="none" strike="noStrike">
                        <a:solidFill>
                          <a:srgbClr val="FFFFFF"/>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7891AA"/>
                    </a:solidFill>
                  </a:tcPr>
                </a:tc>
                <a:tc>
                  <a:txBody>
                    <a:bodyPr/>
                    <a:lstStyle/>
                    <a:p>
                      <a:pPr marL="0" indent="0" algn="ctr" fontAlgn="b">
                        <a:buNone/>
                      </a:pPr>
                      <a:r>
                        <a:rPr lang="en-US" sz="900" b="1" u="none" strike="noStrike">
                          <a:solidFill>
                            <a:srgbClr val="FFFFFF"/>
                          </a:solidFill>
                          <a:effectLst/>
                          <a:latin typeface="+mj-lt"/>
                        </a:rPr>
                        <a:t>Proposal Management</a:t>
                      </a:r>
                      <a:endParaRPr lang="en-US" sz="900" b="1" i="0" u="none" strike="noStrike">
                        <a:solidFill>
                          <a:srgbClr val="FFFFFF"/>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7891AA"/>
                    </a:solidFill>
                  </a:tcPr>
                </a:tc>
                <a:tc>
                  <a:txBody>
                    <a:bodyPr/>
                    <a:lstStyle/>
                    <a:p>
                      <a:pPr marL="0" indent="0" algn="ctr" fontAlgn="b">
                        <a:buNone/>
                      </a:pPr>
                      <a:r>
                        <a:rPr lang="en-US" sz="900" b="1" u="none" strike="noStrike">
                          <a:solidFill>
                            <a:srgbClr val="FFFFFF"/>
                          </a:solidFill>
                          <a:effectLst/>
                          <a:latin typeface="+mj-lt"/>
                        </a:rPr>
                        <a:t>Crew &amp; Job Scheduling</a:t>
                      </a:r>
                      <a:endParaRPr lang="en-US" sz="900" b="1" i="0" u="none" strike="noStrike">
                        <a:solidFill>
                          <a:srgbClr val="FFFFFF"/>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BA749F"/>
                    </a:solidFill>
                  </a:tcPr>
                </a:tc>
                <a:tc>
                  <a:txBody>
                    <a:bodyPr/>
                    <a:lstStyle/>
                    <a:p>
                      <a:pPr marL="0" indent="0" algn="ctr" fontAlgn="b">
                        <a:buNone/>
                      </a:pPr>
                      <a:r>
                        <a:rPr lang="en-US" sz="900" b="1" u="none" strike="noStrike">
                          <a:solidFill>
                            <a:srgbClr val="FFFFFF"/>
                          </a:solidFill>
                          <a:effectLst/>
                          <a:latin typeface="+mj-lt"/>
                        </a:rPr>
                        <a:t>Materials Management</a:t>
                      </a:r>
                      <a:endParaRPr lang="en-US" sz="900" b="1" i="0" u="none" strike="noStrike">
                        <a:solidFill>
                          <a:srgbClr val="FFFFFF"/>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BA749F"/>
                    </a:solidFill>
                  </a:tcPr>
                </a:tc>
                <a:tc>
                  <a:txBody>
                    <a:bodyPr/>
                    <a:lstStyle/>
                    <a:p>
                      <a:pPr marL="0" indent="0" algn="ctr" fontAlgn="b">
                        <a:buNone/>
                      </a:pPr>
                      <a:r>
                        <a:rPr lang="en-US" sz="900" b="1" u="none" strike="noStrike">
                          <a:solidFill>
                            <a:srgbClr val="FFFFFF"/>
                          </a:solidFill>
                          <a:effectLst/>
                          <a:latin typeface="+mj-lt"/>
                        </a:rPr>
                        <a:t>Process Management</a:t>
                      </a:r>
                      <a:endParaRPr lang="en-US" sz="900" b="1" i="0" u="none" strike="noStrike">
                        <a:solidFill>
                          <a:srgbClr val="FFFFFF"/>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BA749F"/>
                    </a:solidFill>
                  </a:tcPr>
                </a:tc>
                <a:tc>
                  <a:txBody>
                    <a:bodyPr/>
                    <a:lstStyle/>
                    <a:p>
                      <a:pPr marL="0" indent="0" algn="ctr" fontAlgn="b">
                        <a:buNone/>
                      </a:pPr>
                      <a:r>
                        <a:rPr lang="en-US" sz="900" b="1" u="none" strike="noStrike">
                          <a:solidFill>
                            <a:schemeClr val="bg1"/>
                          </a:solidFill>
                          <a:effectLst/>
                          <a:latin typeface="+mj-lt"/>
                        </a:rPr>
                        <a:t>Mobile Job Access</a:t>
                      </a:r>
                      <a:endParaRPr lang="en-US" sz="900" b="1" i="0" u="none" strike="noStrike">
                        <a:solidFill>
                          <a:schemeClr val="bg1"/>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C6AA3D"/>
                    </a:solidFill>
                  </a:tcPr>
                </a:tc>
                <a:tc>
                  <a:txBody>
                    <a:bodyPr/>
                    <a:lstStyle/>
                    <a:p>
                      <a:pPr marL="0" indent="0" algn="ctr" fontAlgn="b">
                        <a:buNone/>
                      </a:pPr>
                      <a:r>
                        <a:rPr lang="en-US" sz="900" b="1" u="none" strike="noStrike">
                          <a:solidFill>
                            <a:schemeClr val="bg1"/>
                          </a:solidFill>
                          <a:effectLst/>
                          <a:latin typeface="+mj-lt"/>
                        </a:rPr>
                        <a:t>Photo &amp; Document Capture</a:t>
                      </a:r>
                      <a:endParaRPr lang="en-US" sz="900" b="1" i="0" u="none" strike="noStrike">
                        <a:solidFill>
                          <a:schemeClr val="bg1"/>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C6AA3D"/>
                    </a:solidFill>
                  </a:tcPr>
                </a:tc>
                <a:tc>
                  <a:txBody>
                    <a:bodyPr/>
                    <a:lstStyle/>
                    <a:p>
                      <a:pPr marL="0" indent="0" algn="ctr" fontAlgn="b">
                        <a:buNone/>
                      </a:pPr>
                      <a:r>
                        <a:rPr lang="en-US" sz="900" b="1" u="none" strike="noStrike">
                          <a:solidFill>
                            <a:schemeClr val="bg1"/>
                          </a:solidFill>
                          <a:effectLst/>
                          <a:latin typeface="+mj-lt"/>
                        </a:rPr>
                        <a:t>On-Site Communication</a:t>
                      </a:r>
                      <a:endParaRPr lang="en-US" sz="900" b="1" i="0" u="none" strike="noStrike">
                        <a:solidFill>
                          <a:schemeClr val="bg1"/>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C6AA3D"/>
                    </a:solidFill>
                  </a:tcPr>
                </a:tc>
                <a:tc>
                  <a:txBody>
                    <a:bodyPr/>
                    <a:lstStyle/>
                    <a:p>
                      <a:pPr marL="0" indent="0" algn="ctr" fontAlgn="b">
                        <a:buNone/>
                      </a:pPr>
                      <a:r>
                        <a:rPr lang="en-US" sz="900" b="1" u="none" strike="noStrike">
                          <a:solidFill>
                            <a:schemeClr val="bg1"/>
                          </a:solidFill>
                          <a:effectLst/>
                          <a:latin typeface="+mj-lt"/>
                        </a:rPr>
                        <a:t>Real-Time Status Updates</a:t>
                      </a:r>
                      <a:endParaRPr lang="en-US" sz="900" b="1" i="0" u="none" strike="noStrike">
                        <a:solidFill>
                          <a:schemeClr val="bg1"/>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C6AA3D"/>
                    </a:solidFill>
                  </a:tcPr>
                </a:tc>
                <a:extLst>
                  <a:ext uri="{0D108BD9-81ED-4DB2-BD59-A6C34878D82A}">
                    <a16:rowId xmlns:a16="http://schemas.microsoft.com/office/drawing/2014/main" val="1989184439"/>
                  </a:ext>
                </a:extLst>
              </a:tr>
              <a:tr h="365760">
                <a:tc>
                  <a:txBody>
                    <a:bodyPr/>
                    <a:lstStyle/>
                    <a:p>
                      <a:pPr marL="0" indent="0" algn="ctr" fontAlgn="b">
                        <a:buNone/>
                      </a:pPr>
                      <a:r>
                        <a:rPr lang="en-US" sz="800" b="0" u="none" strike="noStrike">
                          <a:solidFill>
                            <a:srgbClr val="FFFFFF"/>
                          </a:solidFill>
                          <a:effectLst/>
                          <a:latin typeface="+mj-lt"/>
                        </a:rPr>
                        <a:t>Capture and import leads from multiple sources (incl. API)</a:t>
                      </a:r>
                      <a:endParaRPr lang="en-US" sz="800" b="0" i="0" u="none" strike="noStrike">
                        <a:solidFill>
                          <a:srgbClr val="FFFFFF"/>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990000"/>
                    </a:solidFill>
                  </a:tcPr>
                </a:tc>
                <a:tc>
                  <a:txBody>
                    <a:bodyPr/>
                    <a:lstStyle/>
                    <a:p>
                      <a:pPr marL="0" indent="0" algn="ctr" fontAlgn="b">
                        <a:buNone/>
                      </a:pPr>
                      <a:r>
                        <a:rPr lang="en-US" sz="800" b="1" u="none" strike="noStrike">
                          <a:solidFill>
                            <a:srgbClr val="FFFFFF"/>
                          </a:solidFill>
                          <a:effectLst/>
                          <a:latin typeface="+mj-lt"/>
                        </a:rPr>
                        <a:t>Build estimates using pricing templates</a:t>
                      </a:r>
                      <a:endParaRPr lang="en-US" sz="800" b="1" i="0" u="none" strike="noStrike">
                        <a:solidFill>
                          <a:srgbClr val="FFFFFF"/>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990000"/>
                    </a:solidFill>
                  </a:tcPr>
                </a:tc>
                <a:tc>
                  <a:txBody>
                    <a:bodyPr/>
                    <a:lstStyle/>
                    <a:p>
                      <a:pPr marL="0" indent="0" algn="ctr" fontAlgn="b">
                        <a:buNone/>
                      </a:pPr>
                      <a:r>
                        <a:rPr lang="en-US" sz="800" b="1" u="none" strike="noStrike">
                          <a:solidFill>
                            <a:srgbClr val="FFFFFF"/>
                          </a:solidFill>
                          <a:effectLst/>
                          <a:latin typeface="+mj-lt"/>
                        </a:rPr>
                        <a:t>Generate proposals </a:t>
                      </a:r>
                      <a:r>
                        <a:rPr lang="en-US" sz="800" b="0" u="none" strike="noStrike">
                          <a:solidFill>
                            <a:srgbClr val="FFFFFF"/>
                          </a:solidFill>
                          <a:effectLst/>
                          <a:latin typeface="+mj-lt"/>
                        </a:rPr>
                        <a:t>using templates</a:t>
                      </a:r>
                      <a:endParaRPr lang="en-US" sz="800" b="0" i="0" u="none" strike="noStrike">
                        <a:solidFill>
                          <a:srgbClr val="FFFFFF"/>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990000"/>
                    </a:solidFill>
                  </a:tcPr>
                </a:tc>
                <a:tc>
                  <a:txBody>
                    <a:bodyPr/>
                    <a:lstStyle/>
                    <a:p>
                      <a:pPr marL="0" indent="0" algn="ctr" fontAlgn="b">
                        <a:buNone/>
                      </a:pPr>
                      <a:r>
                        <a:rPr lang="en-US" sz="800" b="0" u="none" strike="noStrike">
                          <a:solidFill>
                            <a:srgbClr val="FFFFFF"/>
                          </a:solidFill>
                          <a:effectLst/>
                          <a:latin typeface="+mj-lt"/>
                        </a:rPr>
                        <a:t>Assign crews and labor to jobs</a:t>
                      </a:r>
                      <a:endParaRPr lang="en-US" sz="800" b="0" i="0" u="none" strike="noStrike">
                        <a:solidFill>
                          <a:srgbClr val="FFFFFF"/>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990000"/>
                    </a:solidFill>
                  </a:tcPr>
                </a:tc>
                <a:tc>
                  <a:txBody>
                    <a:bodyPr/>
                    <a:lstStyle/>
                    <a:p>
                      <a:pPr marL="0" indent="0" algn="ctr" fontAlgn="b">
                        <a:buNone/>
                      </a:pPr>
                      <a:r>
                        <a:rPr lang="en-US" sz="800" b="0" u="none" strike="noStrike">
                          <a:solidFill>
                            <a:srgbClr val="000000"/>
                          </a:solidFill>
                          <a:effectLst/>
                          <a:latin typeface="+mj-lt"/>
                        </a:rPr>
                        <a:t>Order materials from </a:t>
                      </a:r>
                      <a:r>
                        <a:rPr lang="en-US" sz="800" b="1" u="none" strike="noStrike">
                          <a:solidFill>
                            <a:srgbClr val="000000"/>
                          </a:solidFill>
                          <a:effectLst/>
                          <a:latin typeface="+mj-lt"/>
                        </a:rPr>
                        <a:t>integrated suppliers</a:t>
                      </a:r>
                      <a:endParaRPr lang="en-US" sz="800" b="1" i="0" u="none" strike="noStrike">
                        <a:solidFill>
                          <a:srgbClr val="000000"/>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indent="0" algn="ctr" fontAlgn="b">
                        <a:buNone/>
                      </a:pPr>
                      <a:r>
                        <a:rPr lang="en-US" sz="800" b="0" u="none" strike="noStrike" kern="1200">
                          <a:solidFill>
                            <a:srgbClr val="000000"/>
                          </a:solidFill>
                          <a:effectLst/>
                          <a:latin typeface="+mn-lt"/>
                          <a:ea typeface="+mn-ea"/>
                          <a:cs typeface="+mn-cs"/>
                        </a:rPr>
                        <a:t>Link orders to jobs and schedule tasks</a:t>
                      </a:r>
                      <a:endParaRPr lang="en-US" sz="800" b="0" i="0" u="none" strike="noStrike" kern="1200">
                        <a:solidFill>
                          <a:srgbClr val="000000"/>
                        </a:solidFill>
                        <a:effectLst/>
                        <a:latin typeface="+mn-lt"/>
                        <a:ea typeface="+mn-ea"/>
                        <a:cs typeface="+mn-cs"/>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indent="0" algn="ctr" fontAlgn="b">
                        <a:buNone/>
                      </a:pPr>
                      <a:r>
                        <a:rPr lang="en-US" sz="800" b="0" u="none" strike="noStrike">
                          <a:solidFill>
                            <a:srgbClr val="FFFFFF"/>
                          </a:solidFill>
                          <a:effectLst/>
                          <a:latin typeface="+mj-lt"/>
                        </a:rPr>
                        <a:t>View assigned jobs and job files on the go</a:t>
                      </a:r>
                      <a:endParaRPr lang="en-US" sz="800" b="0" i="0" u="none" strike="noStrike">
                        <a:solidFill>
                          <a:srgbClr val="FFFFFF"/>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990000"/>
                    </a:solidFill>
                  </a:tcPr>
                </a:tc>
                <a:tc>
                  <a:txBody>
                    <a:bodyPr/>
                    <a:lstStyle/>
                    <a:p>
                      <a:pPr marL="0" indent="0" algn="ctr" fontAlgn="b">
                        <a:buNone/>
                      </a:pPr>
                      <a:r>
                        <a:rPr lang="en-US" sz="800" b="1" u="none" strike="noStrike">
                          <a:solidFill>
                            <a:srgbClr val="FFFFFF"/>
                          </a:solidFill>
                          <a:effectLst/>
                          <a:latin typeface="+mj-lt"/>
                        </a:rPr>
                        <a:t>Upload documents and photos</a:t>
                      </a:r>
                      <a:endParaRPr lang="en-US" sz="800" b="1" i="0" u="none" strike="noStrike">
                        <a:solidFill>
                          <a:srgbClr val="FFFFFF"/>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990000"/>
                    </a:solidFill>
                  </a:tcPr>
                </a:tc>
                <a:tc>
                  <a:txBody>
                    <a:bodyPr/>
                    <a:lstStyle/>
                    <a:p>
                      <a:pPr marL="0" indent="0" algn="ctr" fontAlgn="b">
                        <a:buNone/>
                      </a:pPr>
                      <a:r>
                        <a:rPr lang="en-US" sz="800" b="0" u="none" strike="noStrike">
                          <a:solidFill>
                            <a:srgbClr val="FFFFFF"/>
                          </a:solidFill>
                          <a:effectLst/>
                          <a:latin typeface="+mj-lt"/>
                        </a:rPr>
                        <a:t>Send job updates and messages to crews</a:t>
                      </a:r>
                      <a:endParaRPr lang="en-US" sz="800" b="0" i="0" u="none" strike="noStrike">
                        <a:solidFill>
                          <a:srgbClr val="FFFFFF"/>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990000"/>
                    </a:solidFill>
                  </a:tcPr>
                </a:tc>
                <a:tc>
                  <a:txBody>
                    <a:bodyPr/>
                    <a:lstStyle/>
                    <a:p>
                      <a:pPr marL="0" indent="0" algn="ctr" fontAlgn="b">
                        <a:buNone/>
                      </a:pPr>
                      <a:r>
                        <a:rPr lang="en-US" sz="800" b="1" u="none" strike="noStrike">
                          <a:solidFill>
                            <a:srgbClr val="FFFFFF"/>
                          </a:solidFill>
                          <a:effectLst/>
                          <a:latin typeface="+mj-lt"/>
                        </a:rPr>
                        <a:t>Update project progress from field</a:t>
                      </a:r>
                      <a:endParaRPr lang="en-US" sz="800" b="1" i="0" u="none" strike="noStrike">
                        <a:solidFill>
                          <a:srgbClr val="FFFFFF"/>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990000"/>
                    </a:solidFill>
                  </a:tcPr>
                </a:tc>
                <a:extLst>
                  <a:ext uri="{0D108BD9-81ED-4DB2-BD59-A6C34878D82A}">
                    <a16:rowId xmlns:a16="http://schemas.microsoft.com/office/drawing/2014/main" val="1945840030"/>
                  </a:ext>
                </a:extLst>
              </a:tr>
              <a:tr h="365760">
                <a:tc>
                  <a:txBody>
                    <a:bodyPr/>
                    <a:lstStyle/>
                    <a:p>
                      <a:pPr marL="0" indent="0" algn="ctr" fontAlgn="b">
                        <a:buNone/>
                      </a:pPr>
                      <a:r>
                        <a:rPr lang="en-US" sz="800" b="0" u="none" strike="noStrike">
                          <a:solidFill>
                            <a:srgbClr val="FFFFFF"/>
                          </a:solidFill>
                          <a:effectLst/>
                          <a:latin typeface="+mj-lt"/>
                        </a:rPr>
                        <a:t>Organize leads by priority, status, and tags</a:t>
                      </a:r>
                      <a:endParaRPr lang="en-US" sz="800" b="0" i="0" u="none" strike="noStrike">
                        <a:solidFill>
                          <a:srgbClr val="FFFFFF"/>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990000"/>
                    </a:solidFill>
                  </a:tcPr>
                </a:tc>
                <a:tc>
                  <a:txBody>
                    <a:bodyPr/>
                    <a:lstStyle/>
                    <a:p>
                      <a:pPr marL="0" indent="0" algn="ctr" fontAlgn="b">
                        <a:buNone/>
                      </a:pPr>
                      <a:r>
                        <a:rPr lang="en-US" sz="800" b="0" u="none" strike="noStrike">
                          <a:solidFill>
                            <a:srgbClr val="000000"/>
                          </a:solidFill>
                          <a:effectLst/>
                          <a:latin typeface="+mj-lt"/>
                        </a:rPr>
                        <a:t>Import aerial measurements for accuracy</a:t>
                      </a:r>
                      <a:endParaRPr lang="en-US" sz="800" b="0" i="0" u="none" strike="noStrike">
                        <a:solidFill>
                          <a:srgbClr val="000000"/>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FFC2C2"/>
                    </a:solidFill>
                  </a:tcPr>
                </a:tc>
                <a:tc>
                  <a:txBody>
                    <a:bodyPr/>
                    <a:lstStyle/>
                    <a:p>
                      <a:pPr marL="0" indent="0" algn="ctr" fontAlgn="b">
                        <a:buNone/>
                      </a:pPr>
                      <a:r>
                        <a:rPr lang="en-US" sz="800" b="0" u="none" strike="noStrike">
                          <a:solidFill>
                            <a:srgbClr val="000000"/>
                          </a:solidFill>
                          <a:effectLst/>
                          <a:latin typeface="+mj-lt"/>
                        </a:rPr>
                        <a:t>Include documents and digital signatures</a:t>
                      </a:r>
                      <a:endParaRPr lang="en-US" sz="800" b="0" i="0" u="none" strike="noStrike">
                        <a:solidFill>
                          <a:srgbClr val="000000"/>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6D6D6"/>
                    </a:solidFill>
                  </a:tcPr>
                </a:tc>
                <a:tc>
                  <a:txBody>
                    <a:bodyPr/>
                    <a:lstStyle/>
                    <a:p>
                      <a:pPr marL="0" indent="0" algn="ctr" fontAlgn="b">
                        <a:buNone/>
                      </a:pPr>
                      <a:r>
                        <a:rPr lang="en-US" sz="800" b="0" u="none" strike="noStrike">
                          <a:solidFill>
                            <a:srgbClr val="FFFFFF"/>
                          </a:solidFill>
                          <a:effectLst/>
                          <a:latin typeface="+mj-lt"/>
                        </a:rPr>
                        <a:t>Drag-and-drop scheduling on production calendar</a:t>
                      </a:r>
                      <a:endParaRPr lang="en-US" sz="800" b="0" i="0" u="none" strike="noStrike">
                        <a:solidFill>
                          <a:srgbClr val="FFFFFF"/>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990000"/>
                    </a:solidFill>
                  </a:tcPr>
                </a:tc>
                <a:tc>
                  <a:txBody>
                    <a:bodyPr/>
                    <a:lstStyle/>
                    <a:p>
                      <a:pPr marL="0" indent="0" algn="ctr" fontAlgn="b">
                        <a:buNone/>
                      </a:pPr>
                      <a:r>
                        <a:rPr lang="en-US" sz="800" b="1" u="none" strike="noStrike">
                          <a:solidFill>
                            <a:srgbClr val="FFFFFF"/>
                          </a:solidFill>
                          <a:effectLst/>
                          <a:latin typeface="+mj-lt"/>
                        </a:rPr>
                        <a:t>Access real-time product pricing and catalogs</a:t>
                      </a:r>
                      <a:endParaRPr lang="en-US" sz="800" b="1" i="0" u="none" strike="noStrike">
                        <a:solidFill>
                          <a:srgbClr val="FFFFFF"/>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990000"/>
                    </a:solidFill>
                  </a:tcPr>
                </a:tc>
                <a:tc>
                  <a:txBody>
                    <a:bodyPr/>
                    <a:lstStyle/>
                    <a:p>
                      <a:pPr marL="0" indent="0" algn="ctr" fontAlgn="b">
                        <a:buNone/>
                      </a:pPr>
                      <a:r>
                        <a:rPr lang="en-US" sz="800" b="0" u="none" strike="noStrike">
                          <a:solidFill>
                            <a:srgbClr val="FFFFFF"/>
                          </a:solidFill>
                          <a:effectLst/>
                          <a:latin typeface="+mj-lt"/>
                        </a:rPr>
                        <a:t>Track job progress and key milestones</a:t>
                      </a:r>
                      <a:endParaRPr lang="en-US" sz="800" b="0" i="0" u="none" strike="noStrike">
                        <a:solidFill>
                          <a:srgbClr val="FFFFFF"/>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990000"/>
                    </a:solidFill>
                  </a:tcPr>
                </a:tc>
                <a:tc>
                  <a:txBody>
                    <a:bodyPr/>
                    <a:lstStyle/>
                    <a:p>
                      <a:pPr marL="0" indent="0" algn="ctr" fontAlgn="b">
                        <a:buNone/>
                      </a:pPr>
                      <a:r>
                        <a:rPr lang="en-US" sz="800" b="0" u="none" strike="noStrike">
                          <a:solidFill>
                            <a:srgbClr val="000000"/>
                          </a:solidFill>
                          <a:effectLst/>
                          <a:latin typeface="+mj-lt"/>
                        </a:rPr>
                        <a:t>Search and filter jobs by type or urgency</a:t>
                      </a:r>
                      <a:endParaRPr lang="en-US" sz="800" b="0" i="0" u="none" strike="noStrike">
                        <a:solidFill>
                          <a:srgbClr val="000000"/>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6D6D6"/>
                    </a:solidFill>
                  </a:tcPr>
                </a:tc>
                <a:tc>
                  <a:txBody>
                    <a:bodyPr/>
                    <a:lstStyle/>
                    <a:p>
                      <a:pPr marL="0" indent="0" algn="ctr" fontAlgn="b">
                        <a:buNone/>
                      </a:pPr>
                      <a:r>
                        <a:rPr lang="en-US" sz="800" b="0" u="none" strike="noStrike">
                          <a:solidFill>
                            <a:srgbClr val="000000"/>
                          </a:solidFill>
                          <a:effectLst/>
                          <a:latin typeface="+mj-lt"/>
                        </a:rPr>
                        <a:t>Attach files directly to job records</a:t>
                      </a:r>
                      <a:endParaRPr lang="en-US" sz="800" b="0" i="0" u="none" strike="noStrike">
                        <a:solidFill>
                          <a:srgbClr val="000000"/>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indent="0" algn="ctr" fontAlgn="b">
                        <a:buNone/>
                      </a:pPr>
                      <a:r>
                        <a:rPr lang="en-US" sz="800" b="1" u="none" strike="noStrike">
                          <a:solidFill>
                            <a:srgbClr val="FFFFFF"/>
                          </a:solidFill>
                          <a:effectLst/>
                          <a:latin typeface="+mj-lt"/>
                        </a:rPr>
                        <a:t>Log calls and notes into job records</a:t>
                      </a:r>
                      <a:endParaRPr lang="en-US" sz="800" b="1" i="0" u="none" strike="noStrike">
                        <a:solidFill>
                          <a:srgbClr val="FFFFFF"/>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990000"/>
                    </a:solidFill>
                  </a:tcPr>
                </a:tc>
                <a:tc>
                  <a:txBody>
                    <a:bodyPr/>
                    <a:lstStyle/>
                    <a:p>
                      <a:pPr marL="0" indent="0" algn="ctr" fontAlgn="b">
                        <a:buNone/>
                      </a:pPr>
                      <a:r>
                        <a:rPr lang="en-US" sz="800" b="0" u="none" strike="noStrike">
                          <a:solidFill>
                            <a:srgbClr val="000000"/>
                          </a:solidFill>
                          <a:effectLst/>
                          <a:latin typeface="+mj-lt"/>
                        </a:rPr>
                        <a:t>Confirm delivery or inspection completion</a:t>
                      </a:r>
                      <a:endParaRPr lang="en-US" sz="800" b="0" i="0" u="none" strike="noStrike">
                        <a:solidFill>
                          <a:srgbClr val="000000"/>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503426660"/>
                  </a:ext>
                </a:extLst>
              </a:tr>
              <a:tr h="365760">
                <a:tc>
                  <a:txBody>
                    <a:bodyPr/>
                    <a:lstStyle/>
                    <a:p>
                      <a:pPr marL="0" indent="0" algn="ctr" fontAlgn="b">
                        <a:buNone/>
                      </a:pPr>
                      <a:r>
                        <a:rPr lang="en-US" sz="800" b="0" u="none" strike="noStrike">
                          <a:solidFill>
                            <a:srgbClr val="FFFFFF"/>
                          </a:solidFill>
                          <a:effectLst/>
                          <a:latin typeface="+mj-lt"/>
                        </a:rPr>
                        <a:t>Assign leads and track owner activity</a:t>
                      </a:r>
                      <a:endParaRPr lang="en-US" sz="800" b="0" i="0" u="none" strike="noStrike">
                        <a:solidFill>
                          <a:srgbClr val="FFFFFF"/>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990000"/>
                    </a:solidFill>
                  </a:tcPr>
                </a:tc>
                <a:tc>
                  <a:txBody>
                    <a:bodyPr/>
                    <a:lstStyle/>
                    <a:p>
                      <a:pPr marL="0" indent="0" algn="ctr" fontAlgn="b">
                        <a:buNone/>
                      </a:pPr>
                      <a:r>
                        <a:rPr lang="en-US" sz="800" b="0" u="none" strike="noStrike">
                          <a:solidFill>
                            <a:srgbClr val="000000"/>
                          </a:solidFill>
                          <a:effectLst/>
                          <a:latin typeface="+mj-lt"/>
                        </a:rPr>
                        <a:t>Apply discounts, margins, and taxes</a:t>
                      </a:r>
                      <a:endParaRPr lang="en-US" sz="800" b="0" i="0" u="none" strike="noStrike">
                        <a:solidFill>
                          <a:srgbClr val="000000"/>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FFC2C2"/>
                    </a:solidFill>
                  </a:tcPr>
                </a:tc>
                <a:tc>
                  <a:txBody>
                    <a:bodyPr/>
                    <a:lstStyle/>
                    <a:p>
                      <a:pPr marL="0" indent="0" algn="ctr" fontAlgn="b">
                        <a:buNone/>
                      </a:pPr>
                      <a:r>
                        <a:rPr lang="en-US" sz="800" b="0" u="none" strike="noStrike">
                          <a:solidFill>
                            <a:srgbClr val="000000"/>
                          </a:solidFill>
                          <a:effectLst/>
                          <a:latin typeface="+mj-lt"/>
                        </a:rPr>
                        <a:t>Set signature expiration and reminders</a:t>
                      </a:r>
                      <a:endParaRPr lang="en-US" sz="800" b="0" i="0" u="none" strike="noStrike">
                        <a:solidFill>
                          <a:srgbClr val="000000"/>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6D6D6"/>
                    </a:solidFill>
                  </a:tcPr>
                </a:tc>
                <a:tc>
                  <a:txBody>
                    <a:bodyPr/>
                    <a:lstStyle/>
                    <a:p>
                      <a:pPr marL="0" indent="0" algn="ctr" fontAlgn="b">
                        <a:buNone/>
                      </a:pPr>
                      <a:r>
                        <a:rPr lang="en-US" sz="800" b="0" u="none" strike="noStrike">
                          <a:solidFill>
                            <a:srgbClr val="FFFFFF"/>
                          </a:solidFill>
                          <a:effectLst/>
                          <a:latin typeface="+mj-lt"/>
                        </a:rPr>
                        <a:t>Schedule inspections and deliveries</a:t>
                      </a:r>
                      <a:endParaRPr lang="en-US" sz="800" b="0" i="0" u="none" strike="noStrike">
                        <a:solidFill>
                          <a:srgbClr val="FFFFFF"/>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990000"/>
                    </a:solidFill>
                  </a:tcPr>
                </a:tc>
                <a:tc>
                  <a:txBody>
                    <a:bodyPr/>
                    <a:lstStyle/>
                    <a:p>
                      <a:pPr marL="0" indent="0" algn="ctr" fontAlgn="b">
                        <a:buNone/>
                      </a:pPr>
                      <a:r>
                        <a:rPr lang="en-US" sz="800" b="0" u="none" strike="noStrike">
                          <a:solidFill>
                            <a:srgbClr val="000000"/>
                          </a:solidFill>
                          <a:effectLst/>
                          <a:latin typeface="+mj-lt"/>
                        </a:rPr>
                        <a:t>Submit and track orders from within platform</a:t>
                      </a:r>
                      <a:endParaRPr lang="en-US" sz="800" b="0" i="0" u="none" strike="noStrike">
                        <a:solidFill>
                          <a:srgbClr val="000000"/>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FFC2C2"/>
                    </a:solidFill>
                  </a:tcPr>
                </a:tc>
                <a:tc>
                  <a:txBody>
                    <a:bodyPr/>
                    <a:lstStyle/>
                    <a:p>
                      <a:pPr marL="0" indent="0" algn="ctr" fontAlgn="b">
                        <a:buNone/>
                      </a:pPr>
                      <a:r>
                        <a:rPr lang="en-US" sz="800" b="1" u="none" strike="noStrike">
                          <a:solidFill>
                            <a:srgbClr val="000000"/>
                          </a:solidFill>
                          <a:effectLst/>
                          <a:latin typeface="+mj-lt"/>
                        </a:rPr>
                        <a:t>Log communications </a:t>
                      </a:r>
                      <a:r>
                        <a:rPr lang="en-US" sz="800" b="0" u="none" strike="noStrike">
                          <a:solidFill>
                            <a:srgbClr val="000000"/>
                          </a:solidFill>
                          <a:effectLst/>
                          <a:latin typeface="+mj-lt"/>
                        </a:rPr>
                        <a:t>and actions in job history</a:t>
                      </a:r>
                      <a:endParaRPr lang="en-US" sz="800" b="0" i="0" u="none" strike="noStrike">
                        <a:solidFill>
                          <a:srgbClr val="000000"/>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6D6D6"/>
                    </a:solidFill>
                  </a:tcPr>
                </a:tc>
                <a:tc>
                  <a:txBody>
                    <a:bodyPr/>
                    <a:lstStyle/>
                    <a:p>
                      <a:pPr marL="0" indent="0" algn="ctr" fontAlgn="b">
                        <a:buNone/>
                      </a:pPr>
                      <a:r>
                        <a:rPr lang="en-US" sz="800" b="0" u="none" strike="noStrike">
                          <a:solidFill>
                            <a:srgbClr val="000000"/>
                          </a:solidFill>
                          <a:effectLst/>
                          <a:latin typeface="+mj-lt"/>
                        </a:rPr>
                        <a:t>Access documents, contracts, and estimates</a:t>
                      </a:r>
                      <a:endParaRPr lang="en-US" sz="800" b="0" i="0" u="none" strike="noStrike">
                        <a:solidFill>
                          <a:srgbClr val="000000"/>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indent="0" algn="ctr" fontAlgn="b">
                        <a:buNone/>
                      </a:pPr>
                      <a:r>
                        <a:rPr lang="en-US" sz="800" b="0" i="0" u="none" strike="noStrike">
                          <a:solidFill>
                            <a:srgbClr val="000000"/>
                          </a:solidFill>
                          <a:effectLst/>
                          <a:latin typeface="+mj-lt"/>
                        </a:rPr>
                        <a:t>Organize documents by insurer / homeowner</a:t>
                      </a: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indent="0" algn="ctr" fontAlgn="b">
                        <a:buNone/>
                      </a:pPr>
                      <a:r>
                        <a:rPr lang="en-US" sz="800" b="0" u="none" strike="noStrike">
                          <a:solidFill>
                            <a:srgbClr val="000000"/>
                          </a:solidFill>
                          <a:effectLst/>
                          <a:latin typeface="+mj-lt"/>
                        </a:rPr>
                        <a:t>Trigger alerts for task completions or issues</a:t>
                      </a:r>
                      <a:endParaRPr lang="en-US" sz="800" b="0" i="0" u="none" strike="noStrike">
                        <a:solidFill>
                          <a:srgbClr val="000000"/>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indent="0" algn="ctr" fontAlgn="b">
                        <a:buNone/>
                      </a:pPr>
                      <a:r>
                        <a:rPr lang="en-US" sz="800" b="0" u="none" strike="noStrike">
                          <a:solidFill>
                            <a:srgbClr val="000000"/>
                          </a:solidFill>
                          <a:effectLst/>
                          <a:latin typeface="+mj-lt"/>
                        </a:rPr>
                        <a:t>Capture digital signatures on-site</a:t>
                      </a:r>
                      <a:endParaRPr lang="en-US" sz="800" b="0" i="0" u="none" strike="noStrike">
                        <a:solidFill>
                          <a:srgbClr val="000000"/>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6D6D6"/>
                    </a:solidFill>
                  </a:tcPr>
                </a:tc>
                <a:extLst>
                  <a:ext uri="{0D108BD9-81ED-4DB2-BD59-A6C34878D82A}">
                    <a16:rowId xmlns:a16="http://schemas.microsoft.com/office/drawing/2014/main" val="3177385220"/>
                  </a:ext>
                </a:extLst>
              </a:tr>
              <a:tr h="365760">
                <a:tc>
                  <a:txBody>
                    <a:bodyPr/>
                    <a:lstStyle/>
                    <a:p>
                      <a:pPr marL="0" indent="0" algn="ctr" fontAlgn="b">
                        <a:buNone/>
                      </a:pPr>
                      <a:r>
                        <a:rPr lang="en-US" sz="800" b="0" u="none" strike="noStrike">
                          <a:solidFill>
                            <a:srgbClr val="FFFFFF"/>
                          </a:solidFill>
                          <a:effectLst/>
                          <a:latin typeface="+mj-lt"/>
                        </a:rPr>
                        <a:t>Score leads using AI to prioritize follow-up</a:t>
                      </a:r>
                      <a:endParaRPr lang="en-US" sz="800" b="0" i="0" u="none" strike="noStrike">
                        <a:solidFill>
                          <a:srgbClr val="FFFFFF"/>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990000"/>
                    </a:solidFill>
                  </a:tcPr>
                </a:tc>
                <a:tc>
                  <a:txBody>
                    <a:bodyPr/>
                    <a:lstStyle/>
                    <a:p>
                      <a:pPr marL="0" marR="0" lvl="0" indent="0" algn="ctr" defTabSz="711200" rtl="0" eaLnBrk="1" fontAlgn="b" latinLnBrk="0" hangingPunct="1">
                        <a:lnSpc>
                          <a:spcPct val="100000"/>
                        </a:lnSpc>
                        <a:spcBef>
                          <a:spcPts val="1200"/>
                        </a:spcBef>
                        <a:spcAft>
                          <a:spcPts val="0"/>
                        </a:spcAft>
                        <a:buClrTx/>
                        <a:buSzTx/>
                        <a:buFontTx/>
                        <a:buNone/>
                        <a:tabLst/>
                        <a:defRPr/>
                      </a:pPr>
                      <a:r>
                        <a:rPr lang="en-US" sz="800" b="1" i="0" u="none" strike="noStrike" kern="1200">
                          <a:solidFill>
                            <a:srgbClr val="000000"/>
                          </a:solidFill>
                          <a:effectLst/>
                          <a:latin typeface="+mn-lt"/>
                          <a:ea typeface="+mn-ea"/>
                          <a:cs typeface="+mn-cs"/>
                        </a:rPr>
                        <a:t>Tie job to insurer and claim number</a:t>
                      </a: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6D6D6"/>
                    </a:solidFill>
                  </a:tcPr>
                </a:tc>
                <a:tc>
                  <a:txBody>
                    <a:bodyPr/>
                    <a:lstStyle/>
                    <a:p>
                      <a:pPr marL="0" indent="0" algn="ctr" fontAlgn="b">
                        <a:buNone/>
                      </a:pPr>
                      <a:r>
                        <a:rPr lang="en-US" sz="800" b="0" u="none" strike="noStrike">
                          <a:solidFill>
                            <a:srgbClr val="000000"/>
                          </a:solidFill>
                          <a:effectLst/>
                          <a:latin typeface="+mj-lt"/>
                        </a:rPr>
                        <a:t>Track proposal views and signature status</a:t>
                      </a:r>
                      <a:endParaRPr lang="en-US" sz="800" b="0" i="0" u="none" strike="noStrike">
                        <a:solidFill>
                          <a:srgbClr val="000000"/>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6D6D6"/>
                    </a:solidFill>
                  </a:tcPr>
                </a:tc>
                <a:tc>
                  <a:txBody>
                    <a:bodyPr/>
                    <a:lstStyle/>
                    <a:p>
                      <a:pPr marL="0" indent="0" algn="ctr" fontAlgn="b">
                        <a:buNone/>
                      </a:pPr>
                      <a:r>
                        <a:rPr lang="en-US" sz="800" b="0" u="none" strike="noStrike">
                          <a:solidFill>
                            <a:srgbClr val="FFFFFF"/>
                          </a:solidFill>
                          <a:effectLst/>
                          <a:latin typeface="+mj-lt"/>
                        </a:rPr>
                        <a:t>Resolve conflicts and notify crews</a:t>
                      </a:r>
                      <a:endParaRPr lang="en-US" sz="800" b="0" i="0" u="none" strike="noStrike">
                        <a:solidFill>
                          <a:srgbClr val="FFFFFF"/>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990000"/>
                    </a:solidFill>
                  </a:tcPr>
                </a:tc>
                <a:tc>
                  <a:txBody>
                    <a:bodyPr/>
                    <a:lstStyle/>
                    <a:p>
                      <a:pPr marL="0" indent="0" algn="ctr" fontAlgn="b">
                        <a:buNone/>
                      </a:pPr>
                      <a:r>
                        <a:rPr lang="en-US" sz="800" b="0" u="none" strike="noStrike">
                          <a:solidFill>
                            <a:srgbClr val="000000"/>
                          </a:solidFill>
                          <a:effectLst/>
                          <a:latin typeface="+mj-lt"/>
                        </a:rPr>
                        <a:t>Compare availability and delivery options</a:t>
                      </a:r>
                      <a:endParaRPr lang="en-US" sz="800" b="0" i="0" u="none" strike="noStrike">
                        <a:solidFill>
                          <a:srgbClr val="000000"/>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indent="0" algn="ctr" fontAlgn="b">
                        <a:buNone/>
                      </a:pPr>
                      <a:r>
                        <a:rPr lang="en-US" sz="800" b="0" u="none" strike="noStrike">
                          <a:solidFill>
                            <a:srgbClr val="000000"/>
                          </a:solidFill>
                          <a:effectLst/>
                          <a:latin typeface="+mj-lt"/>
                        </a:rPr>
                        <a:t>Use live feeds to monitor status updates</a:t>
                      </a:r>
                      <a:endParaRPr lang="en-US" sz="800" b="0" i="0" u="none" strike="noStrike">
                        <a:solidFill>
                          <a:srgbClr val="000000"/>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indent="0" algn="ctr" fontAlgn="b">
                        <a:buNone/>
                      </a:pPr>
                      <a:r>
                        <a:rPr lang="en-US" sz="800" b="0" u="none" strike="noStrike">
                          <a:solidFill>
                            <a:srgbClr val="000000"/>
                          </a:solidFill>
                          <a:effectLst/>
                          <a:latin typeface="+mj-lt"/>
                        </a:rPr>
                        <a:t>Mark tasks and milestones as complete</a:t>
                      </a:r>
                      <a:endParaRPr lang="en-US" sz="800" b="0" i="0" u="none" strike="noStrike">
                        <a:solidFill>
                          <a:srgbClr val="000000"/>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indent="0" algn="ctr" fontAlgn="b">
                        <a:buNone/>
                      </a:pPr>
                      <a:endParaRPr lang="en-US" sz="800" b="0" i="0" u="none" strike="noStrike">
                        <a:solidFill>
                          <a:srgbClr val="000000"/>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FFFFFF"/>
                    </a:solidFill>
                  </a:tcPr>
                </a:tc>
                <a:tc>
                  <a:txBody>
                    <a:bodyPr/>
                    <a:lstStyle/>
                    <a:p>
                      <a:pPr marL="0" indent="0" algn="ctr" fontAlgn="b">
                        <a:buNone/>
                      </a:pPr>
                      <a:r>
                        <a:rPr lang="en-US" sz="800" b="0" u="none" strike="noStrike">
                          <a:solidFill>
                            <a:srgbClr val="000000"/>
                          </a:solidFill>
                          <a:effectLst/>
                          <a:latin typeface="+mj-lt"/>
                        </a:rPr>
                        <a:t>Receive schedule changes and notifications</a:t>
                      </a:r>
                      <a:endParaRPr lang="en-US" sz="800" b="0" i="0" u="none" strike="noStrike">
                        <a:solidFill>
                          <a:srgbClr val="000000"/>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6D6D6"/>
                    </a:solidFill>
                  </a:tcPr>
                </a:tc>
                <a:tc>
                  <a:txBody>
                    <a:bodyPr/>
                    <a:lstStyle/>
                    <a:p>
                      <a:pPr marL="0" indent="0" algn="ctr" fontAlgn="b">
                        <a:buNone/>
                      </a:pPr>
                      <a:r>
                        <a:rPr lang="en-US" sz="800" b="0" u="none" strike="noStrike">
                          <a:solidFill>
                            <a:srgbClr val="FFFFFF"/>
                          </a:solidFill>
                          <a:effectLst/>
                          <a:latin typeface="+mj-lt"/>
                        </a:rPr>
                        <a:t>Submit post-job documentation immediately</a:t>
                      </a:r>
                      <a:endParaRPr lang="en-US" sz="800" b="0" i="0" u="none" strike="noStrike">
                        <a:solidFill>
                          <a:srgbClr val="FFFFFF"/>
                        </a:solidFill>
                        <a:effectLst/>
                        <a:latin typeface="+mj-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990000"/>
                    </a:solidFill>
                  </a:tcPr>
                </a:tc>
                <a:extLst>
                  <a:ext uri="{0D108BD9-81ED-4DB2-BD59-A6C34878D82A}">
                    <a16:rowId xmlns:a16="http://schemas.microsoft.com/office/drawing/2014/main" val="18633878"/>
                  </a:ext>
                </a:extLst>
              </a:tr>
            </a:tbl>
          </a:graphicData>
        </a:graphic>
      </p:graphicFrame>
      <p:graphicFrame>
        <p:nvGraphicFramePr>
          <p:cNvPr id="15" name="Table 14">
            <a:extLst>
              <a:ext uri="{FF2B5EF4-FFF2-40B4-BE49-F238E27FC236}">
                <a16:creationId xmlns:a16="http://schemas.microsoft.com/office/drawing/2014/main" id="{031C75A8-0573-DA19-ED4C-34B7FFB2DD3A}"/>
              </a:ext>
            </a:extLst>
          </p:cNvPr>
          <p:cNvGraphicFramePr>
            <a:graphicFrameLocks noGrp="1"/>
          </p:cNvGraphicFramePr>
          <p:nvPr/>
        </p:nvGraphicFramePr>
        <p:xfrm>
          <a:off x="334963" y="3889724"/>
          <a:ext cx="11522072" cy="2194560"/>
        </p:xfrm>
        <a:graphic>
          <a:graphicData uri="http://schemas.openxmlformats.org/drawingml/2006/table">
            <a:tbl>
              <a:tblPr>
                <a:tableStyleId>{2D5ABB26-0587-4C30-8999-92F81FD0307C}</a:tableStyleId>
              </a:tblPr>
              <a:tblGrid>
                <a:gridCol w="1440259">
                  <a:extLst>
                    <a:ext uri="{9D8B030D-6E8A-4147-A177-3AD203B41FA5}">
                      <a16:colId xmlns:a16="http://schemas.microsoft.com/office/drawing/2014/main" val="1591809708"/>
                    </a:ext>
                  </a:extLst>
                </a:gridCol>
                <a:gridCol w="1440259">
                  <a:extLst>
                    <a:ext uri="{9D8B030D-6E8A-4147-A177-3AD203B41FA5}">
                      <a16:colId xmlns:a16="http://schemas.microsoft.com/office/drawing/2014/main" val="2725934552"/>
                    </a:ext>
                  </a:extLst>
                </a:gridCol>
                <a:gridCol w="1440259">
                  <a:extLst>
                    <a:ext uri="{9D8B030D-6E8A-4147-A177-3AD203B41FA5}">
                      <a16:colId xmlns:a16="http://schemas.microsoft.com/office/drawing/2014/main" val="2322566965"/>
                    </a:ext>
                  </a:extLst>
                </a:gridCol>
                <a:gridCol w="1440259">
                  <a:extLst>
                    <a:ext uri="{9D8B030D-6E8A-4147-A177-3AD203B41FA5}">
                      <a16:colId xmlns:a16="http://schemas.microsoft.com/office/drawing/2014/main" val="1797144188"/>
                    </a:ext>
                  </a:extLst>
                </a:gridCol>
                <a:gridCol w="1440259">
                  <a:extLst>
                    <a:ext uri="{9D8B030D-6E8A-4147-A177-3AD203B41FA5}">
                      <a16:colId xmlns:a16="http://schemas.microsoft.com/office/drawing/2014/main" val="2953950596"/>
                    </a:ext>
                  </a:extLst>
                </a:gridCol>
                <a:gridCol w="1440259">
                  <a:extLst>
                    <a:ext uri="{9D8B030D-6E8A-4147-A177-3AD203B41FA5}">
                      <a16:colId xmlns:a16="http://schemas.microsoft.com/office/drawing/2014/main" val="4231643192"/>
                    </a:ext>
                  </a:extLst>
                </a:gridCol>
                <a:gridCol w="1440259">
                  <a:extLst>
                    <a:ext uri="{9D8B030D-6E8A-4147-A177-3AD203B41FA5}">
                      <a16:colId xmlns:a16="http://schemas.microsoft.com/office/drawing/2014/main" val="3559563271"/>
                    </a:ext>
                  </a:extLst>
                </a:gridCol>
                <a:gridCol w="1440259">
                  <a:extLst>
                    <a:ext uri="{9D8B030D-6E8A-4147-A177-3AD203B41FA5}">
                      <a16:colId xmlns:a16="http://schemas.microsoft.com/office/drawing/2014/main" val="214531757"/>
                    </a:ext>
                  </a:extLst>
                </a:gridCol>
              </a:tblGrid>
              <a:tr h="365760">
                <a:tc gridSpan="4">
                  <a:txBody>
                    <a:bodyPr/>
                    <a:lstStyle/>
                    <a:p>
                      <a:pPr marL="0" indent="0" algn="ctr" fontAlgn="b">
                        <a:buNone/>
                      </a:pPr>
                      <a:r>
                        <a:rPr lang="en-US" sz="1000" b="1" u="none" strike="noStrike">
                          <a:solidFill>
                            <a:srgbClr val="FFFFFF"/>
                          </a:solidFill>
                          <a:effectLst/>
                          <a:latin typeface="+mn-lt"/>
                        </a:rPr>
                        <a:t>Finance</a:t>
                      </a:r>
                      <a:endParaRPr lang="en-US" sz="1000" b="1" i="0" u="none" strike="noStrike">
                        <a:solidFill>
                          <a:srgbClr val="FFFFFF"/>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507867"/>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indent="0" algn="ctr" fontAlgn="b">
                        <a:buNone/>
                      </a:pPr>
                      <a:r>
                        <a:rPr lang="en-US" sz="1000" b="1" u="none" strike="noStrike">
                          <a:solidFill>
                            <a:srgbClr val="FFFFFF"/>
                          </a:solidFill>
                          <a:effectLst/>
                          <a:latin typeface="+mn-lt"/>
                        </a:rPr>
                        <a:t>Business Management</a:t>
                      </a:r>
                      <a:endParaRPr lang="en-US" sz="1000" b="1" i="0" u="none" strike="noStrike">
                        <a:solidFill>
                          <a:srgbClr val="FFFFFF"/>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5C5C5C"/>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74402032"/>
                  </a:ext>
                </a:extLst>
              </a:tr>
              <a:tr h="365760">
                <a:tc>
                  <a:txBody>
                    <a:bodyPr/>
                    <a:lstStyle/>
                    <a:p>
                      <a:pPr marL="0" indent="0" algn="ctr" fontAlgn="b">
                        <a:buNone/>
                      </a:pPr>
                      <a:r>
                        <a:rPr lang="en-US" sz="900" b="1" u="none" strike="noStrike">
                          <a:solidFill>
                            <a:srgbClr val="FFFFFF"/>
                          </a:solidFill>
                          <a:effectLst/>
                          <a:latin typeface="+mn-lt"/>
                        </a:rPr>
                        <a:t>Invoicing</a:t>
                      </a:r>
                      <a:endParaRPr lang="en-US" sz="900" b="1" i="0" u="none" strike="noStrike">
                        <a:solidFill>
                          <a:srgbClr val="FFFFFF"/>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3AC9A"/>
                    </a:solidFill>
                  </a:tcPr>
                </a:tc>
                <a:tc>
                  <a:txBody>
                    <a:bodyPr/>
                    <a:lstStyle/>
                    <a:p>
                      <a:pPr marL="0" indent="0" algn="ctr" fontAlgn="b">
                        <a:buNone/>
                      </a:pPr>
                      <a:r>
                        <a:rPr lang="en-US" sz="900" b="1" u="none" strike="noStrike">
                          <a:solidFill>
                            <a:srgbClr val="FFFFFF"/>
                          </a:solidFill>
                          <a:effectLst/>
                          <a:latin typeface="+mn-lt"/>
                        </a:rPr>
                        <a:t>Payment Processing</a:t>
                      </a:r>
                      <a:endParaRPr lang="en-US" sz="900" b="1" i="0" u="none" strike="noStrike">
                        <a:solidFill>
                          <a:srgbClr val="FFFFFF"/>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3AC9A"/>
                    </a:solidFill>
                  </a:tcPr>
                </a:tc>
                <a:tc>
                  <a:txBody>
                    <a:bodyPr/>
                    <a:lstStyle/>
                    <a:p>
                      <a:pPr marL="0" indent="0" algn="ctr" fontAlgn="b">
                        <a:buNone/>
                      </a:pPr>
                      <a:r>
                        <a:rPr lang="en-US" sz="900" b="1" u="none" strike="noStrike">
                          <a:solidFill>
                            <a:srgbClr val="FFFFFF"/>
                          </a:solidFill>
                          <a:effectLst/>
                          <a:latin typeface="+mn-lt"/>
                        </a:rPr>
                        <a:t>Accounts Receivable</a:t>
                      </a:r>
                      <a:endParaRPr lang="en-US" sz="900" b="1" i="0" u="none" strike="noStrike">
                        <a:solidFill>
                          <a:srgbClr val="FFFFFF"/>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3AC9A"/>
                    </a:solidFill>
                  </a:tcPr>
                </a:tc>
                <a:tc>
                  <a:txBody>
                    <a:bodyPr/>
                    <a:lstStyle/>
                    <a:p>
                      <a:pPr marL="0" indent="0" algn="ctr" fontAlgn="b">
                        <a:buNone/>
                      </a:pPr>
                      <a:r>
                        <a:rPr lang="en-US" sz="900" b="1" u="none" strike="noStrike">
                          <a:solidFill>
                            <a:srgbClr val="FFFFFF"/>
                          </a:solidFill>
                          <a:effectLst/>
                          <a:latin typeface="+mn-lt"/>
                        </a:rPr>
                        <a:t>Customer financing</a:t>
                      </a:r>
                      <a:endParaRPr lang="en-US" sz="900" b="1" i="0" u="none" strike="noStrike">
                        <a:solidFill>
                          <a:srgbClr val="FFFFFF"/>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3AC9A"/>
                    </a:solidFill>
                  </a:tcPr>
                </a:tc>
                <a:tc>
                  <a:txBody>
                    <a:bodyPr/>
                    <a:lstStyle/>
                    <a:p>
                      <a:pPr marL="0" indent="0" algn="ctr" fontAlgn="b">
                        <a:buNone/>
                      </a:pPr>
                      <a:r>
                        <a:rPr lang="en-US" sz="900" b="1" u="none" strike="noStrike">
                          <a:solidFill>
                            <a:srgbClr val="FFFFFF"/>
                          </a:solidFill>
                          <a:effectLst/>
                          <a:latin typeface="+mn-lt"/>
                        </a:rPr>
                        <a:t>Reporting &amp; Analytics</a:t>
                      </a:r>
                      <a:endParaRPr lang="en-US" sz="900" b="1" i="0" u="none" strike="noStrike">
                        <a:solidFill>
                          <a:srgbClr val="FFFFFF"/>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58585"/>
                    </a:solidFill>
                  </a:tcPr>
                </a:tc>
                <a:tc>
                  <a:txBody>
                    <a:bodyPr/>
                    <a:lstStyle/>
                    <a:p>
                      <a:pPr marL="0" indent="0" algn="ctr" fontAlgn="b">
                        <a:buNone/>
                      </a:pPr>
                      <a:r>
                        <a:rPr lang="en-US" sz="900" b="1" u="none" strike="noStrike">
                          <a:solidFill>
                            <a:srgbClr val="FFFFFF"/>
                          </a:solidFill>
                          <a:effectLst/>
                          <a:latin typeface="+mn-lt"/>
                        </a:rPr>
                        <a:t>Internal Operations</a:t>
                      </a:r>
                      <a:endParaRPr lang="en-US" sz="900" b="1" i="0" u="none" strike="noStrike">
                        <a:solidFill>
                          <a:srgbClr val="FFFFFF"/>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58585"/>
                    </a:solidFill>
                  </a:tcPr>
                </a:tc>
                <a:tc>
                  <a:txBody>
                    <a:bodyPr/>
                    <a:lstStyle/>
                    <a:p>
                      <a:pPr marL="0" indent="0" algn="ctr" fontAlgn="b">
                        <a:buNone/>
                      </a:pPr>
                      <a:r>
                        <a:rPr lang="en-US" sz="900" b="1" u="none" strike="noStrike">
                          <a:solidFill>
                            <a:srgbClr val="FFFFFF"/>
                          </a:solidFill>
                          <a:effectLst/>
                          <a:latin typeface="+mn-lt"/>
                        </a:rPr>
                        <a:t>User &amp; Permission Management</a:t>
                      </a:r>
                      <a:endParaRPr lang="en-US" sz="900" b="1" i="0" u="none" strike="noStrike">
                        <a:solidFill>
                          <a:srgbClr val="FFFFFF"/>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58585"/>
                    </a:solidFill>
                  </a:tcPr>
                </a:tc>
                <a:tc>
                  <a:txBody>
                    <a:bodyPr/>
                    <a:lstStyle/>
                    <a:p>
                      <a:pPr marL="0" indent="0" algn="ctr" fontAlgn="b">
                        <a:buNone/>
                      </a:pPr>
                      <a:r>
                        <a:rPr lang="en-US" sz="900" b="1" u="none" strike="noStrike">
                          <a:solidFill>
                            <a:srgbClr val="FFFFFF"/>
                          </a:solidFill>
                          <a:effectLst/>
                          <a:latin typeface="+mn-lt"/>
                        </a:rPr>
                        <a:t>Third-Party Integrations</a:t>
                      </a:r>
                      <a:endParaRPr lang="en-US" sz="900" b="1" i="0" u="none" strike="noStrike">
                        <a:solidFill>
                          <a:srgbClr val="FFFFFF"/>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858585"/>
                    </a:solidFill>
                  </a:tcPr>
                </a:tc>
                <a:extLst>
                  <a:ext uri="{0D108BD9-81ED-4DB2-BD59-A6C34878D82A}">
                    <a16:rowId xmlns:a16="http://schemas.microsoft.com/office/drawing/2014/main" val="795568086"/>
                  </a:ext>
                </a:extLst>
              </a:tr>
              <a:tr h="365760">
                <a:tc>
                  <a:txBody>
                    <a:bodyPr/>
                    <a:lstStyle/>
                    <a:p>
                      <a:pPr marL="0" indent="0" algn="ctr" fontAlgn="b">
                        <a:buNone/>
                      </a:pPr>
                      <a:r>
                        <a:rPr lang="en-US" sz="800" b="1" u="none" strike="noStrike">
                          <a:solidFill>
                            <a:schemeClr val="tx1"/>
                          </a:solidFill>
                          <a:effectLst/>
                          <a:latin typeface="+mn-lt"/>
                        </a:rPr>
                        <a:t>Create invoices from job milestones or data</a:t>
                      </a:r>
                      <a:endParaRPr lang="en-US" sz="800" b="1" i="0" u="none" strike="noStrike">
                        <a:solidFill>
                          <a:schemeClr val="tx1"/>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FFC2C2"/>
                    </a:solidFill>
                  </a:tcPr>
                </a:tc>
                <a:tc>
                  <a:txBody>
                    <a:bodyPr/>
                    <a:lstStyle/>
                    <a:p>
                      <a:pPr marL="0" indent="0" algn="ctr" fontAlgn="b">
                        <a:buNone/>
                      </a:pPr>
                      <a:r>
                        <a:rPr lang="en-US" sz="800" b="1" u="none" strike="noStrike">
                          <a:solidFill>
                            <a:srgbClr val="000000"/>
                          </a:solidFill>
                          <a:effectLst/>
                          <a:latin typeface="+mn-lt"/>
                        </a:rPr>
                        <a:t>Enable payment via customer portal</a:t>
                      </a:r>
                      <a:endParaRPr lang="en-US" sz="800" b="1" i="0" u="none" strike="noStrike">
                        <a:solidFill>
                          <a:srgbClr val="000000"/>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6D6D6"/>
                    </a:solidFill>
                  </a:tcPr>
                </a:tc>
                <a:tc>
                  <a:txBody>
                    <a:bodyPr/>
                    <a:lstStyle/>
                    <a:p>
                      <a:pPr marL="0" indent="0" algn="ctr" fontAlgn="b">
                        <a:buNone/>
                      </a:pPr>
                      <a:r>
                        <a:rPr lang="en-US" sz="800" b="0" u="none" strike="noStrike">
                          <a:solidFill>
                            <a:srgbClr val="FFFFFF"/>
                          </a:solidFill>
                          <a:effectLst/>
                          <a:latin typeface="+mn-lt"/>
                        </a:rPr>
                        <a:t>Monitor outstanding balances and A/R aging</a:t>
                      </a:r>
                      <a:endParaRPr lang="en-US" sz="800" b="0" i="0" u="none" strike="noStrike">
                        <a:solidFill>
                          <a:srgbClr val="FFFFFF"/>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990000"/>
                    </a:solidFill>
                  </a:tcPr>
                </a:tc>
                <a:tc>
                  <a:txBody>
                    <a:bodyPr/>
                    <a:lstStyle/>
                    <a:p>
                      <a:pPr marL="0" indent="0" algn="ctr" fontAlgn="b">
                        <a:buNone/>
                      </a:pPr>
                      <a:r>
                        <a:rPr lang="en-US" sz="800" b="0" u="none" strike="noStrike">
                          <a:solidFill>
                            <a:srgbClr val="000000"/>
                          </a:solidFill>
                          <a:effectLst/>
                          <a:latin typeface="+mn-lt"/>
                        </a:rPr>
                        <a:t>Offer loan options through AccuFi or GreenSky</a:t>
                      </a:r>
                      <a:endParaRPr lang="en-US" sz="800" b="0" i="0" u="none" strike="noStrike">
                        <a:solidFill>
                          <a:srgbClr val="000000"/>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6D6D6"/>
                    </a:solidFill>
                  </a:tcPr>
                </a:tc>
                <a:tc>
                  <a:txBody>
                    <a:bodyPr/>
                    <a:lstStyle/>
                    <a:p>
                      <a:pPr marL="0" indent="0" algn="ctr" fontAlgn="b">
                        <a:buNone/>
                      </a:pPr>
                      <a:r>
                        <a:rPr lang="en-US" sz="800" b="1" u="none" strike="noStrike">
                          <a:solidFill>
                            <a:srgbClr val="FFFFFF"/>
                          </a:solidFill>
                          <a:effectLst/>
                          <a:latin typeface="+mn-lt"/>
                        </a:rPr>
                        <a:t>Access pre-built and custom dashboards</a:t>
                      </a:r>
                      <a:endParaRPr lang="en-US" sz="800" b="1" i="0" u="none" strike="noStrike">
                        <a:solidFill>
                          <a:srgbClr val="FFFFFF"/>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990000"/>
                    </a:solidFill>
                  </a:tcPr>
                </a:tc>
                <a:tc>
                  <a:txBody>
                    <a:bodyPr/>
                    <a:lstStyle/>
                    <a:p>
                      <a:pPr marL="0" indent="0" algn="ctr" fontAlgn="b">
                        <a:buNone/>
                      </a:pPr>
                      <a:r>
                        <a:rPr lang="en-US" sz="800" b="0" u="none" strike="noStrike">
                          <a:solidFill>
                            <a:srgbClr val="000000"/>
                          </a:solidFill>
                          <a:effectLst/>
                          <a:latin typeface="+mn-lt"/>
                        </a:rPr>
                        <a:t>Manage templates and standard forms</a:t>
                      </a:r>
                      <a:endParaRPr lang="en-US" sz="800" b="0" i="0" u="none" strike="noStrike">
                        <a:solidFill>
                          <a:srgbClr val="000000"/>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indent="0" algn="ctr" fontAlgn="b">
                        <a:buNone/>
                      </a:pPr>
                      <a:r>
                        <a:rPr lang="en-US" sz="800" b="0" u="none" strike="noStrike">
                          <a:solidFill>
                            <a:srgbClr val="000000"/>
                          </a:solidFill>
                          <a:effectLst/>
                          <a:latin typeface="+mn-lt"/>
                        </a:rPr>
                        <a:t>Create user roles and access levels</a:t>
                      </a:r>
                      <a:endParaRPr lang="en-US" sz="800" b="0" i="0" u="none" strike="noStrike">
                        <a:solidFill>
                          <a:srgbClr val="000000"/>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indent="0" algn="ctr" fontAlgn="b">
                        <a:buNone/>
                      </a:pPr>
                      <a:r>
                        <a:rPr lang="en-US" sz="800" b="0" u="none" strike="noStrike">
                          <a:solidFill>
                            <a:srgbClr val="000000"/>
                          </a:solidFill>
                          <a:effectLst/>
                          <a:latin typeface="+mn-lt"/>
                        </a:rPr>
                        <a:t>Connect with Sales/ CRMs, accounting, and supply tools</a:t>
                      </a:r>
                      <a:endParaRPr lang="en-US" sz="800" b="0" i="0" u="none" strike="noStrike">
                        <a:solidFill>
                          <a:srgbClr val="000000"/>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6D6D6"/>
                    </a:solidFill>
                  </a:tcPr>
                </a:tc>
                <a:extLst>
                  <a:ext uri="{0D108BD9-81ED-4DB2-BD59-A6C34878D82A}">
                    <a16:rowId xmlns:a16="http://schemas.microsoft.com/office/drawing/2014/main" val="3672968176"/>
                  </a:ext>
                </a:extLst>
              </a:tr>
              <a:tr h="365760">
                <a:tc>
                  <a:txBody>
                    <a:bodyPr/>
                    <a:lstStyle/>
                    <a:p>
                      <a:pPr marL="0" indent="0" algn="ctr" fontAlgn="b">
                        <a:buNone/>
                      </a:pPr>
                      <a:r>
                        <a:rPr lang="en-US" sz="800" b="0" u="none" strike="noStrike">
                          <a:solidFill>
                            <a:srgbClr val="FFFFFF"/>
                          </a:solidFill>
                          <a:effectLst/>
                          <a:latin typeface="+mn-lt"/>
                        </a:rPr>
                        <a:t>Send invoices via email or portal</a:t>
                      </a:r>
                      <a:endParaRPr lang="en-US" sz="800" b="0" i="0" u="none" strike="noStrike">
                        <a:solidFill>
                          <a:srgbClr val="FFFFFF"/>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990000"/>
                    </a:solidFill>
                  </a:tcPr>
                </a:tc>
                <a:tc>
                  <a:txBody>
                    <a:bodyPr/>
                    <a:lstStyle/>
                    <a:p>
                      <a:pPr marL="0" indent="0" algn="ctr" fontAlgn="b">
                        <a:buNone/>
                      </a:pPr>
                      <a:r>
                        <a:rPr lang="en-US" sz="800" b="0" u="none" strike="noStrike">
                          <a:solidFill>
                            <a:srgbClr val="000000"/>
                          </a:solidFill>
                          <a:effectLst/>
                          <a:latin typeface="+mn-lt"/>
                        </a:rPr>
                        <a:t>Reconcile payments to jobs automatically</a:t>
                      </a:r>
                      <a:endParaRPr lang="en-US" sz="800" b="0" i="0" u="none" strike="noStrike">
                        <a:solidFill>
                          <a:srgbClr val="000000"/>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6D6D6"/>
                    </a:solidFill>
                  </a:tcPr>
                </a:tc>
                <a:tc>
                  <a:txBody>
                    <a:bodyPr/>
                    <a:lstStyle/>
                    <a:p>
                      <a:pPr marL="0" indent="0" algn="ctr" fontAlgn="b">
                        <a:buNone/>
                      </a:pPr>
                      <a:r>
                        <a:rPr lang="en-US" sz="800" b="0" u="none" strike="noStrike">
                          <a:solidFill>
                            <a:srgbClr val="000000"/>
                          </a:solidFill>
                          <a:effectLst/>
                          <a:latin typeface="+mn-lt"/>
                        </a:rPr>
                        <a:t>View payment status and due dates</a:t>
                      </a:r>
                      <a:endParaRPr lang="en-US" sz="800" b="0" i="0" u="none" strike="noStrike">
                        <a:solidFill>
                          <a:srgbClr val="000000"/>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indent="0" algn="ctr" fontAlgn="b">
                        <a:buNone/>
                      </a:pPr>
                      <a:r>
                        <a:rPr lang="en-US" sz="800" b="0" u="none" strike="noStrike">
                          <a:solidFill>
                            <a:srgbClr val="000000"/>
                          </a:solidFill>
                          <a:effectLst/>
                          <a:latin typeface="+mn-lt"/>
                        </a:rPr>
                        <a:t>Prequalify clients through online forms</a:t>
                      </a:r>
                      <a:endParaRPr lang="en-US" sz="800" b="0" i="0" u="none" strike="noStrike">
                        <a:solidFill>
                          <a:srgbClr val="000000"/>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6D6D6"/>
                    </a:solidFill>
                  </a:tcPr>
                </a:tc>
                <a:tc>
                  <a:txBody>
                    <a:bodyPr/>
                    <a:lstStyle/>
                    <a:p>
                      <a:pPr marL="0" indent="0" algn="ctr" fontAlgn="b">
                        <a:buNone/>
                      </a:pPr>
                      <a:r>
                        <a:rPr lang="en-US" sz="800" b="1" u="none" strike="noStrike">
                          <a:solidFill>
                            <a:srgbClr val="FFFFFF"/>
                          </a:solidFill>
                          <a:effectLst/>
                          <a:latin typeface="+mn-lt"/>
                        </a:rPr>
                        <a:t>Track KPIs across sales, production, and finance</a:t>
                      </a:r>
                      <a:endParaRPr lang="en-US" sz="800" b="1" i="0" u="none" strike="noStrike">
                        <a:solidFill>
                          <a:srgbClr val="FFFFFF"/>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990000"/>
                    </a:solidFill>
                  </a:tcPr>
                </a:tc>
                <a:tc>
                  <a:txBody>
                    <a:bodyPr/>
                    <a:lstStyle/>
                    <a:p>
                      <a:pPr marL="0" indent="0" algn="ctr" fontAlgn="b">
                        <a:buNone/>
                      </a:pPr>
                      <a:r>
                        <a:rPr lang="en-US" sz="800" b="0" u="none" strike="noStrike">
                          <a:solidFill>
                            <a:srgbClr val="FFFFFF"/>
                          </a:solidFill>
                          <a:effectLst/>
                          <a:latin typeface="+mn-lt"/>
                        </a:rPr>
                        <a:t>Automate workflows and </a:t>
                      </a:r>
                      <a:r>
                        <a:rPr lang="en-US" sz="800" b="1" u="none" strike="noStrike">
                          <a:solidFill>
                            <a:srgbClr val="FFFFFF"/>
                          </a:solidFill>
                          <a:effectLst/>
                          <a:latin typeface="+mn-lt"/>
                        </a:rPr>
                        <a:t>communication</a:t>
                      </a:r>
                      <a:endParaRPr lang="en-US" sz="800" b="1" i="0" u="none" strike="noStrike">
                        <a:solidFill>
                          <a:srgbClr val="FFFFFF"/>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990000"/>
                    </a:solidFill>
                  </a:tcPr>
                </a:tc>
                <a:tc>
                  <a:txBody>
                    <a:bodyPr/>
                    <a:lstStyle/>
                    <a:p>
                      <a:pPr marL="0" indent="0" algn="ctr" fontAlgn="b">
                        <a:buNone/>
                      </a:pPr>
                      <a:r>
                        <a:rPr lang="en-US" sz="800" b="0" u="none" strike="noStrike">
                          <a:solidFill>
                            <a:srgbClr val="000000"/>
                          </a:solidFill>
                          <a:effectLst/>
                          <a:latin typeface="+mn-lt"/>
                        </a:rPr>
                        <a:t>Control visibility of financial or job data</a:t>
                      </a:r>
                      <a:endParaRPr lang="en-US" sz="800" b="0" i="0" u="none" strike="noStrike">
                        <a:solidFill>
                          <a:srgbClr val="000000"/>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6D6D6"/>
                    </a:solidFill>
                  </a:tcPr>
                </a:tc>
                <a:tc>
                  <a:txBody>
                    <a:bodyPr/>
                    <a:lstStyle/>
                    <a:p>
                      <a:pPr marL="0" indent="0" algn="ctr" fontAlgn="b">
                        <a:buNone/>
                      </a:pPr>
                      <a:r>
                        <a:rPr lang="en-US" sz="800" b="0" u="none" strike="noStrike">
                          <a:solidFill>
                            <a:srgbClr val="000000"/>
                          </a:solidFill>
                          <a:effectLst/>
                          <a:latin typeface="+mn-lt"/>
                        </a:rPr>
                        <a:t>Use AppConnections to link external systems</a:t>
                      </a:r>
                      <a:endParaRPr lang="en-US" sz="800" b="0" i="0" u="none" strike="noStrike">
                        <a:solidFill>
                          <a:srgbClr val="000000"/>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6D6D6"/>
                    </a:solidFill>
                  </a:tcPr>
                </a:tc>
                <a:extLst>
                  <a:ext uri="{0D108BD9-81ED-4DB2-BD59-A6C34878D82A}">
                    <a16:rowId xmlns:a16="http://schemas.microsoft.com/office/drawing/2014/main" val="2421370529"/>
                  </a:ext>
                </a:extLst>
              </a:tr>
              <a:tr h="365760">
                <a:tc>
                  <a:txBody>
                    <a:bodyPr/>
                    <a:lstStyle/>
                    <a:p>
                      <a:pPr marL="0" indent="0" algn="ctr" fontAlgn="b">
                        <a:buNone/>
                      </a:pPr>
                      <a:r>
                        <a:rPr lang="en-US" sz="800" b="0" u="none" strike="noStrike">
                          <a:solidFill>
                            <a:srgbClr val="000000"/>
                          </a:solidFill>
                          <a:effectLst/>
                          <a:latin typeface="+mn-lt"/>
                        </a:rPr>
                        <a:t>Track amount invoiced vs. job value</a:t>
                      </a:r>
                      <a:endParaRPr lang="en-US" sz="800" b="0" i="0" u="none" strike="noStrike">
                        <a:solidFill>
                          <a:srgbClr val="000000"/>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indent="0" algn="ctr" fontAlgn="b">
                        <a:buNone/>
                      </a:pPr>
                      <a:r>
                        <a:rPr lang="en-US" sz="800" b="0" u="none" strike="noStrike">
                          <a:solidFill>
                            <a:srgbClr val="000000"/>
                          </a:solidFill>
                          <a:effectLst/>
                          <a:latin typeface="+mn-lt"/>
                        </a:rPr>
                        <a:t>Track transaction status and disputes</a:t>
                      </a:r>
                      <a:endParaRPr lang="en-US" sz="800" b="0" i="0" u="none" strike="noStrike">
                        <a:solidFill>
                          <a:srgbClr val="000000"/>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indent="0" algn="ctr" fontAlgn="b">
                        <a:buNone/>
                      </a:pPr>
                      <a:r>
                        <a:rPr lang="en-US" sz="800" b="0" u="none" strike="noStrike">
                          <a:solidFill>
                            <a:srgbClr val="000000"/>
                          </a:solidFill>
                          <a:effectLst/>
                          <a:latin typeface="+mn-lt"/>
                        </a:rPr>
                        <a:t>Sync A/R with accounting platforms</a:t>
                      </a:r>
                      <a:endParaRPr lang="en-US" sz="800" b="0" i="0" u="none" strike="noStrike">
                        <a:solidFill>
                          <a:srgbClr val="000000"/>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6D6D6"/>
                    </a:solidFill>
                  </a:tcPr>
                </a:tc>
                <a:tc>
                  <a:txBody>
                    <a:bodyPr/>
                    <a:lstStyle/>
                    <a:p>
                      <a:pPr marL="0" indent="0" algn="ctr" fontAlgn="b">
                        <a:buNone/>
                      </a:pPr>
                      <a:r>
                        <a:rPr lang="en-US" sz="800" b="0" u="none" strike="noStrike">
                          <a:solidFill>
                            <a:srgbClr val="000000"/>
                          </a:solidFill>
                          <a:effectLst/>
                          <a:latin typeface="+mn-lt"/>
                        </a:rPr>
                        <a:t>Track offer acceptance and funding</a:t>
                      </a:r>
                      <a:endParaRPr lang="en-US" sz="800" b="0" i="0" u="none" strike="noStrike">
                        <a:solidFill>
                          <a:srgbClr val="000000"/>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6D6D6"/>
                    </a:solidFill>
                  </a:tcPr>
                </a:tc>
                <a:tc>
                  <a:txBody>
                    <a:bodyPr/>
                    <a:lstStyle/>
                    <a:p>
                      <a:pPr marL="0" indent="0" algn="ctr" fontAlgn="b">
                        <a:buNone/>
                      </a:pPr>
                      <a:r>
                        <a:rPr lang="en-US" sz="800" b="0" u="none" strike="noStrike">
                          <a:solidFill>
                            <a:srgbClr val="000000"/>
                          </a:solidFill>
                          <a:effectLst/>
                          <a:latin typeface="+mn-lt"/>
                        </a:rPr>
                        <a:t>Export visual reports for review</a:t>
                      </a:r>
                      <a:endParaRPr lang="en-US" sz="800" b="0" i="0" u="none" strike="noStrike">
                        <a:solidFill>
                          <a:srgbClr val="000000"/>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indent="0" algn="ctr" fontAlgn="b">
                        <a:buNone/>
                      </a:pPr>
                      <a:r>
                        <a:rPr lang="en-US" sz="800" b="0" u="none" strike="noStrike">
                          <a:solidFill>
                            <a:srgbClr val="FFFFFF"/>
                          </a:solidFill>
                          <a:effectLst/>
                          <a:latin typeface="+mn-lt"/>
                        </a:rPr>
                        <a:t>Assign internal tasks and deadlines</a:t>
                      </a:r>
                      <a:endParaRPr lang="en-US" sz="800" b="0" i="0" u="none" strike="noStrike">
                        <a:solidFill>
                          <a:srgbClr val="FFFFFF"/>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990000"/>
                    </a:solidFill>
                  </a:tcPr>
                </a:tc>
                <a:tc>
                  <a:txBody>
                    <a:bodyPr/>
                    <a:lstStyle/>
                    <a:p>
                      <a:pPr marL="0" indent="0" algn="ctr" fontAlgn="b">
                        <a:buNone/>
                      </a:pPr>
                      <a:r>
                        <a:rPr lang="en-US" sz="800" b="0" u="none" strike="noStrike">
                          <a:solidFill>
                            <a:srgbClr val="000000"/>
                          </a:solidFill>
                          <a:effectLst/>
                          <a:latin typeface="+mn-lt"/>
                        </a:rPr>
                        <a:t>Track user activity and job ownership</a:t>
                      </a:r>
                      <a:endParaRPr lang="en-US" sz="800" b="0" i="0" u="none" strike="noStrike">
                        <a:solidFill>
                          <a:srgbClr val="000000"/>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6D6D6"/>
                    </a:solidFill>
                  </a:tcPr>
                </a:tc>
                <a:tc>
                  <a:txBody>
                    <a:bodyPr/>
                    <a:lstStyle/>
                    <a:p>
                      <a:pPr marL="0" indent="0" algn="ctr" fontAlgn="b">
                        <a:buNone/>
                      </a:pPr>
                      <a:endParaRPr lang="en-US" sz="800" b="0" i="0" u="none" strike="noStrike">
                        <a:solidFill>
                          <a:srgbClr val="000000"/>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571611183"/>
                  </a:ext>
                </a:extLst>
              </a:tr>
              <a:tr h="365760">
                <a:tc>
                  <a:txBody>
                    <a:bodyPr/>
                    <a:lstStyle/>
                    <a:p>
                      <a:pPr marL="0" marR="0" lvl="0" indent="0" algn="ctr" defTabSz="711200" rtl="0" eaLnBrk="1" fontAlgn="b" latinLnBrk="0" hangingPunct="1">
                        <a:lnSpc>
                          <a:spcPct val="100000"/>
                        </a:lnSpc>
                        <a:spcBef>
                          <a:spcPts val="1200"/>
                        </a:spcBef>
                        <a:spcAft>
                          <a:spcPts val="0"/>
                        </a:spcAft>
                        <a:buClrTx/>
                        <a:buSzTx/>
                        <a:buFontTx/>
                        <a:buNone/>
                        <a:tabLst/>
                        <a:defRPr/>
                      </a:pPr>
                      <a:r>
                        <a:rPr lang="en-US" sz="800" b="1" i="0" u="none" strike="noStrike" kern="1200">
                          <a:solidFill>
                            <a:srgbClr val="000000"/>
                          </a:solidFill>
                          <a:effectLst/>
                          <a:latin typeface="+mn-lt"/>
                          <a:ea typeface="+mn-ea"/>
                          <a:cs typeface="+mn-cs"/>
                        </a:rPr>
                        <a:t>Send bill to insurer,                    if relevant</a:t>
                      </a: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6D6D6"/>
                    </a:solidFill>
                  </a:tcPr>
                </a:tc>
                <a:tc>
                  <a:txBody>
                    <a:bodyPr/>
                    <a:lstStyle/>
                    <a:p>
                      <a:pPr marL="0" indent="0" algn="ctr" fontAlgn="b">
                        <a:buNone/>
                      </a:pPr>
                      <a:endParaRPr lang="en-US" sz="800" b="0" i="0" u="none" strike="noStrike">
                        <a:solidFill>
                          <a:srgbClr val="000000"/>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FFFFFF"/>
                    </a:solidFill>
                  </a:tcPr>
                </a:tc>
                <a:tc>
                  <a:txBody>
                    <a:bodyPr/>
                    <a:lstStyle/>
                    <a:p>
                      <a:pPr marL="0" indent="0" algn="ctr" fontAlgn="b">
                        <a:buNone/>
                      </a:pPr>
                      <a:r>
                        <a:rPr lang="en-US" sz="800" b="0" u="none" strike="noStrike">
                          <a:solidFill>
                            <a:srgbClr val="000000"/>
                          </a:solidFill>
                          <a:effectLst/>
                          <a:latin typeface="+mn-lt"/>
                        </a:rPr>
                        <a:t>Manage partial and full payments</a:t>
                      </a:r>
                      <a:endParaRPr lang="en-US" sz="800" b="0" i="0" u="none" strike="noStrike">
                        <a:solidFill>
                          <a:srgbClr val="000000"/>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6D6D6"/>
                    </a:solidFill>
                  </a:tcPr>
                </a:tc>
                <a:tc>
                  <a:txBody>
                    <a:bodyPr/>
                    <a:lstStyle/>
                    <a:p>
                      <a:pPr marL="0" indent="0" algn="ctr" fontAlgn="b">
                        <a:buNone/>
                      </a:pPr>
                      <a:r>
                        <a:rPr lang="en-US" sz="800" b="0" u="none" strike="noStrike">
                          <a:solidFill>
                            <a:srgbClr val="000000"/>
                          </a:solidFill>
                          <a:effectLst/>
                          <a:latin typeface="+mn-lt"/>
                        </a:rPr>
                        <a:t>Manage financing documents and terms</a:t>
                      </a:r>
                      <a:endParaRPr lang="en-US" sz="800" b="0" i="0" u="none" strike="noStrike">
                        <a:solidFill>
                          <a:srgbClr val="000000"/>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indent="0" algn="ctr" fontAlgn="b">
                        <a:buNone/>
                      </a:pPr>
                      <a:r>
                        <a:rPr lang="en-US" sz="800" b="0" u="none" strike="noStrike">
                          <a:solidFill>
                            <a:srgbClr val="FFFFFF"/>
                          </a:solidFill>
                          <a:effectLst/>
                          <a:latin typeface="+mn-lt"/>
                        </a:rPr>
                        <a:t>Filter insights by date, team, or region</a:t>
                      </a:r>
                      <a:endParaRPr lang="en-US" sz="800" b="0" i="0" u="none" strike="noStrike">
                        <a:solidFill>
                          <a:srgbClr val="FFFFFF"/>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990000"/>
                    </a:solidFill>
                  </a:tcPr>
                </a:tc>
                <a:tc>
                  <a:txBody>
                    <a:bodyPr/>
                    <a:lstStyle/>
                    <a:p>
                      <a:pPr marL="0" indent="0" algn="ctr" fontAlgn="b">
                        <a:buNone/>
                      </a:pPr>
                      <a:r>
                        <a:rPr lang="en-US" sz="800" b="0" i="0" u="none" strike="noStrike">
                          <a:solidFill>
                            <a:srgbClr val="000000"/>
                          </a:solidFill>
                          <a:effectLst/>
                          <a:latin typeface="+mn-lt"/>
                        </a:rPr>
                        <a:t>Contacts management</a:t>
                      </a: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6D6D6"/>
                    </a:solidFill>
                  </a:tcPr>
                </a:tc>
                <a:tc>
                  <a:txBody>
                    <a:bodyPr/>
                    <a:lstStyle/>
                    <a:p>
                      <a:pPr marL="0" indent="0" algn="ctr" fontAlgn="b">
                        <a:buNone/>
                      </a:pPr>
                      <a:r>
                        <a:rPr lang="en-US" sz="800" b="0" u="none" strike="noStrike">
                          <a:solidFill>
                            <a:srgbClr val="000000"/>
                          </a:solidFill>
                          <a:effectLst/>
                          <a:latin typeface="+mn-lt"/>
                        </a:rPr>
                        <a:t>Support multi-location access controls</a:t>
                      </a:r>
                      <a:endParaRPr lang="en-US" sz="800" b="0" i="0" u="none" strike="noStrike">
                        <a:solidFill>
                          <a:srgbClr val="000000"/>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D6D6D6"/>
                    </a:solidFill>
                  </a:tcPr>
                </a:tc>
                <a:tc>
                  <a:txBody>
                    <a:bodyPr/>
                    <a:lstStyle/>
                    <a:p>
                      <a:pPr marL="0" indent="0" algn="ctr" fontAlgn="b">
                        <a:buNone/>
                      </a:pPr>
                      <a:endParaRPr lang="en-US" sz="800" b="0" i="0" u="none" strike="noStrike">
                        <a:solidFill>
                          <a:srgbClr val="000000"/>
                        </a:solidFill>
                        <a:effectLst/>
                        <a:latin typeface="+mn-lt"/>
                      </a:endParaRPr>
                    </a:p>
                  </a:txBody>
                  <a:tcPr marL="27432" marR="27432" marT="27432" marB="27432"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967985472"/>
                  </a:ext>
                </a:extLst>
              </a:tr>
            </a:tbl>
          </a:graphicData>
        </a:graphic>
      </p:graphicFrame>
      <p:sp>
        <p:nvSpPr>
          <p:cNvPr id="26" name="Oval 25">
            <a:extLst>
              <a:ext uri="{FF2B5EF4-FFF2-40B4-BE49-F238E27FC236}">
                <a16:creationId xmlns:a16="http://schemas.microsoft.com/office/drawing/2014/main" id="{BB766D9B-CBAE-014C-7ED9-B5204AC858C6}"/>
              </a:ext>
            </a:extLst>
          </p:cNvPr>
          <p:cNvSpPr/>
          <p:nvPr/>
        </p:nvSpPr>
        <p:spPr bwMode="gray">
          <a:xfrm>
            <a:off x="11030183" y="6156076"/>
            <a:ext cx="219600" cy="219600"/>
          </a:xfrm>
          <a:prstGeom prst="ellipse">
            <a:avLst/>
          </a:prstGeom>
          <a:solidFill>
            <a:srgbClr val="FFC2C2"/>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28" name="btfpHBCheckCross773109">
            <a:extLst>
              <a:ext uri="{FF2B5EF4-FFF2-40B4-BE49-F238E27FC236}">
                <a16:creationId xmlns:a16="http://schemas.microsoft.com/office/drawing/2014/main" id="{16B6591E-9DA9-DC13-78AA-31155E5F31C7}"/>
              </a:ext>
            </a:extLst>
          </p:cNvPr>
          <p:cNvSpPr>
            <a:spLocks noChangeAspect="1"/>
          </p:cNvSpPr>
          <p:nvPr>
            <p:custDataLst>
              <p:tags r:id="rId4"/>
            </p:custDataLst>
          </p:nvPr>
        </p:nvSpPr>
        <p:spPr bwMode="gray">
          <a:xfrm>
            <a:off x="10563032" y="6157418"/>
            <a:ext cx="218258" cy="218258"/>
          </a:xfrm>
          <a:prstGeom prst="rect">
            <a:avLst/>
          </a:prstGeom>
          <a:blipFill>
            <a:blip r:embed="rId11"/>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29" name="btfpHBCheckCross773109">
            <a:extLst>
              <a:ext uri="{FF2B5EF4-FFF2-40B4-BE49-F238E27FC236}">
                <a16:creationId xmlns:a16="http://schemas.microsoft.com/office/drawing/2014/main" id="{22AE33BF-0D65-45C3-DC9B-936E748A3298}"/>
              </a:ext>
            </a:extLst>
          </p:cNvPr>
          <p:cNvSpPr>
            <a:spLocks noChangeAspect="1"/>
          </p:cNvSpPr>
          <p:nvPr>
            <p:custDataLst>
              <p:tags r:id="rId5"/>
            </p:custDataLst>
          </p:nvPr>
        </p:nvSpPr>
        <p:spPr bwMode="gray">
          <a:xfrm>
            <a:off x="11525499" y="6157418"/>
            <a:ext cx="218258" cy="218258"/>
          </a:xfrm>
          <a:prstGeom prst="rect">
            <a:avLst/>
          </a:prstGeom>
          <a:blipFill>
            <a:blip r:embed="rId12"/>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30" name="TextBox 29">
            <a:extLst>
              <a:ext uri="{FF2B5EF4-FFF2-40B4-BE49-F238E27FC236}">
                <a16:creationId xmlns:a16="http://schemas.microsoft.com/office/drawing/2014/main" id="{9F3E74A7-E28E-90A9-6836-06925F6B76FB}"/>
              </a:ext>
            </a:extLst>
          </p:cNvPr>
          <p:cNvSpPr txBox="1"/>
          <p:nvPr/>
        </p:nvSpPr>
        <p:spPr bwMode="gray">
          <a:xfrm>
            <a:off x="11514251" y="6376340"/>
            <a:ext cx="459013" cy="195814"/>
          </a:xfrm>
          <a:prstGeom prst="rect">
            <a:avLst/>
          </a:prstGeom>
          <a:noFill/>
        </p:spPr>
        <p:txBody>
          <a:bodyPr wrap="square" lIns="36000" tIns="36000" rIns="36000" bIns="36000" rtlCol="0">
            <a:spAutoFit/>
          </a:bodyPr>
          <a:lstStyle/>
          <a:p>
            <a:pPr marL="0" indent="0">
              <a:buNone/>
            </a:pPr>
            <a:r>
              <a:rPr lang="en-US" sz="800" i="1"/>
              <a:t>High</a:t>
            </a:r>
          </a:p>
        </p:txBody>
      </p:sp>
      <p:sp>
        <p:nvSpPr>
          <p:cNvPr id="31" name="TextBox 30">
            <a:extLst>
              <a:ext uri="{FF2B5EF4-FFF2-40B4-BE49-F238E27FC236}">
                <a16:creationId xmlns:a16="http://schemas.microsoft.com/office/drawing/2014/main" id="{D74FE5EA-FA72-2696-F879-84F90F890DA8}"/>
              </a:ext>
            </a:extLst>
          </p:cNvPr>
          <p:cNvSpPr txBox="1"/>
          <p:nvPr/>
        </p:nvSpPr>
        <p:spPr bwMode="gray">
          <a:xfrm>
            <a:off x="10541176" y="6376340"/>
            <a:ext cx="459013" cy="195814"/>
          </a:xfrm>
          <a:prstGeom prst="rect">
            <a:avLst/>
          </a:prstGeom>
          <a:noFill/>
        </p:spPr>
        <p:txBody>
          <a:bodyPr wrap="square" lIns="36000" tIns="36000" rIns="36000" bIns="36000" rtlCol="0">
            <a:spAutoFit/>
          </a:bodyPr>
          <a:lstStyle/>
          <a:p>
            <a:pPr marL="0" indent="0">
              <a:buNone/>
            </a:pPr>
            <a:r>
              <a:rPr lang="en-US" sz="800" i="1"/>
              <a:t>Low</a:t>
            </a:r>
          </a:p>
        </p:txBody>
      </p:sp>
      <p:sp>
        <p:nvSpPr>
          <p:cNvPr id="33" name="TextBox 32">
            <a:extLst>
              <a:ext uri="{FF2B5EF4-FFF2-40B4-BE49-F238E27FC236}">
                <a16:creationId xmlns:a16="http://schemas.microsoft.com/office/drawing/2014/main" id="{3DF4F419-162C-E458-2A3F-EB771311B478}"/>
              </a:ext>
            </a:extLst>
          </p:cNvPr>
          <p:cNvSpPr txBox="1"/>
          <p:nvPr/>
        </p:nvSpPr>
        <p:spPr bwMode="gray">
          <a:xfrm>
            <a:off x="10819365" y="6376340"/>
            <a:ext cx="625910" cy="195814"/>
          </a:xfrm>
          <a:prstGeom prst="rect">
            <a:avLst/>
          </a:prstGeom>
          <a:noFill/>
        </p:spPr>
        <p:txBody>
          <a:bodyPr wrap="square" lIns="36000" tIns="36000" rIns="36000" bIns="36000" rtlCol="0">
            <a:spAutoFit/>
          </a:bodyPr>
          <a:lstStyle/>
          <a:p>
            <a:pPr marL="0" indent="0" algn="ctr">
              <a:buNone/>
            </a:pPr>
            <a:r>
              <a:rPr lang="en-US" sz="800" i="1"/>
              <a:t>Moderate</a:t>
            </a:r>
          </a:p>
        </p:txBody>
      </p:sp>
      <p:sp>
        <p:nvSpPr>
          <p:cNvPr id="5" name="TextBox 4">
            <a:extLst>
              <a:ext uri="{FF2B5EF4-FFF2-40B4-BE49-F238E27FC236}">
                <a16:creationId xmlns:a16="http://schemas.microsoft.com/office/drawing/2014/main" id="{4C99AE6F-4E51-0B20-6558-538A5B984BB0}"/>
              </a:ext>
            </a:extLst>
          </p:cNvPr>
          <p:cNvSpPr txBox="1"/>
          <p:nvPr/>
        </p:nvSpPr>
        <p:spPr bwMode="gray">
          <a:xfrm>
            <a:off x="9338553" y="900696"/>
            <a:ext cx="2513715" cy="226591"/>
          </a:xfrm>
          <a:prstGeom prst="rect">
            <a:avLst/>
          </a:prstGeom>
          <a:noFill/>
        </p:spPr>
        <p:txBody>
          <a:bodyPr wrap="square" lIns="36000" tIns="36000" rIns="36000" bIns="36000" rtlCol="0">
            <a:spAutoFit/>
          </a:bodyPr>
          <a:lstStyle/>
          <a:p>
            <a:pPr marL="0" indent="0" algn="r">
              <a:buNone/>
            </a:pPr>
            <a:r>
              <a:rPr lang="en-US" sz="1000" i="1"/>
              <a:t>Note: </a:t>
            </a:r>
            <a:r>
              <a:rPr lang="en-US" sz="1000" b="1" i="1"/>
              <a:t>Bolded </a:t>
            </a:r>
            <a:r>
              <a:rPr lang="en-US" sz="1000" i="1"/>
              <a:t>features are most important</a:t>
            </a:r>
          </a:p>
        </p:txBody>
      </p:sp>
      <p:sp>
        <p:nvSpPr>
          <p:cNvPr id="4" name="btfpNotesBox746443">
            <a:extLst>
              <a:ext uri="{FF2B5EF4-FFF2-40B4-BE49-F238E27FC236}">
                <a16:creationId xmlns:a16="http://schemas.microsoft.com/office/drawing/2014/main" id="{D9E340E1-C72E-8350-1154-E9B9A0B61E55}"/>
              </a:ext>
            </a:extLst>
          </p:cNvPr>
          <p:cNvSpPr txBox="1"/>
          <p:nvPr>
            <p:custDataLst>
              <p:tags r:id="rId6"/>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Source: Lit search, </a:t>
            </a:r>
            <a:r>
              <a:rPr kumimoji="0" lang="en-US" sz="800" b="0" i="0" u="none" strike="noStrike" kern="1200" cap="none" spc="0" normalizeH="0" baseline="0" noProof="0">
                <a:ln>
                  <a:noFill/>
                </a:ln>
                <a:solidFill>
                  <a:srgbClr val="000000"/>
                </a:solidFill>
                <a:effectLst/>
                <a:uLnTx/>
                <a:uFillTx/>
                <a:latin typeface="Arial"/>
                <a:ea typeface="+mn-ea"/>
                <a:cs typeface="+mn-cs"/>
              </a:rPr>
              <a:t>Bain expertise</a:t>
            </a:r>
            <a:endParaRPr lang="en-US" sz="800">
              <a:solidFill>
                <a:srgbClr val="000000"/>
              </a:solidFill>
            </a:endParaRPr>
          </a:p>
        </p:txBody>
      </p:sp>
    </p:spTree>
    <p:custDataLst>
      <p:tags r:id="rId1"/>
    </p:custDataLst>
    <p:extLst>
      <p:ext uri="{BB962C8B-B14F-4D97-AF65-F5344CB8AC3E}">
        <p14:creationId xmlns:p14="http://schemas.microsoft.com/office/powerpoint/2010/main" val="1079833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2" name="btfpColumnIndicatorGroup2">
            <a:extLst>
              <a:ext uri="{FF2B5EF4-FFF2-40B4-BE49-F238E27FC236}">
                <a16:creationId xmlns:a16="http://schemas.microsoft.com/office/drawing/2014/main" id="{0F3C0F6D-B5FA-000B-23E1-E90666256E01}"/>
              </a:ext>
            </a:extLst>
          </p:cNvPr>
          <p:cNvGrpSpPr/>
          <p:nvPr/>
        </p:nvGrpSpPr>
        <p:grpSpPr>
          <a:xfrm>
            <a:off x="0" y="6926580"/>
            <a:ext cx="12192000" cy="137160"/>
            <a:chOff x="0" y="6926580"/>
            <a:chExt cx="12192000" cy="137160"/>
          </a:xfrm>
        </p:grpSpPr>
        <p:sp>
          <p:nvSpPr>
            <p:cNvPr id="20" name="btfpColumnGapBlocker116821">
              <a:extLst>
                <a:ext uri="{FF2B5EF4-FFF2-40B4-BE49-F238E27FC236}">
                  <a16:creationId xmlns:a16="http://schemas.microsoft.com/office/drawing/2014/main" id="{FC0205D5-A4B9-7F28-0300-72E928ECF7AF}"/>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8" name="btfpColumnGapBlocker753446">
              <a:extLst>
                <a:ext uri="{FF2B5EF4-FFF2-40B4-BE49-F238E27FC236}">
                  <a16:creationId xmlns:a16="http://schemas.microsoft.com/office/drawing/2014/main" id="{DD3A92F3-E0F3-F9F3-674F-5E3A4035A24D}"/>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6" name="btfpColumnIndicator940635">
              <a:extLst>
                <a:ext uri="{FF2B5EF4-FFF2-40B4-BE49-F238E27FC236}">
                  <a16:creationId xmlns:a16="http://schemas.microsoft.com/office/drawing/2014/main" id="{9B869D07-AE2B-A665-FB6C-F8DB59BBDD1B}"/>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415377">
              <a:extLst>
                <a:ext uri="{FF2B5EF4-FFF2-40B4-BE49-F238E27FC236}">
                  <a16:creationId xmlns:a16="http://schemas.microsoft.com/office/drawing/2014/main" id="{02BCB580-3AA5-81D4-E769-E7E5EDFEDD8E}"/>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1" name="btfpColumnIndicatorGroup1">
            <a:extLst>
              <a:ext uri="{FF2B5EF4-FFF2-40B4-BE49-F238E27FC236}">
                <a16:creationId xmlns:a16="http://schemas.microsoft.com/office/drawing/2014/main" id="{46E41B6D-2B22-B3B3-DA9C-B399E0B38568}"/>
              </a:ext>
            </a:extLst>
          </p:cNvPr>
          <p:cNvGrpSpPr/>
          <p:nvPr/>
        </p:nvGrpSpPr>
        <p:grpSpPr>
          <a:xfrm>
            <a:off x="0" y="-205740"/>
            <a:ext cx="12192000" cy="137160"/>
            <a:chOff x="0" y="-205740"/>
            <a:chExt cx="12192000" cy="137160"/>
          </a:xfrm>
        </p:grpSpPr>
        <p:sp>
          <p:nvSpPr>
            <p:cNvPr id="9" name="btfpColumnGapBlocker449608">
              <a:extLst>
                <a:ext uri="{FF2B5EF4-FFF2-40B4-BE49-F238E27FC236}">
                  <a16:creationId xmlns:a16="http://schemas.microsoft.com/office/drawing/2014/main" id="{B5C891E9-CA1E-6479-A988-0605DA5302F0}"/>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7" name="btfpColumnGapBlocker749258">
              <a:extLst>
                <a:ext uri="{FF2B5EF4-FFF2-40B4-BE49-F238E27FC236}">
                  <a16:creationId xmlns:a16="http://schemas.microsoft.com/office/drawing/2014/main" id="{57975982-C080-FE85-8360-6EFE1A4940EC}"/>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5" name="btfpColumnIndicator331315">
              <a:extLst>
                <a:ext uri="{FF2B5EF4-FFF2-40B4-BE49-F238E27FC236}">
                  <a16:creationId xmlns:a16="http://schemas.microsoft.com/office/drawing/2014/main" id="{FDAA9D90-5046-FF9A-90A6-01F9F406759B}"/>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 name="btfpColumnIndicator668176">
              <a:extLst>
                <a:ext uri="{FF2B5EF4-FFF2-40B4-BE49-F238E27FC236}">
                  <a16:creationId xmlns:a16="http://schemas.microsoft.com/office/drawing/2014/main" id="{5EA251BC-0BC1-4F7D-8EB8-2DC04BBC4506}"/>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8553C48D-5FA0-32B7-AFDE-E3A1861DE9AB}"/>
              </a:ext>
            </a:extLst>
          </p:cNvPr>
          <p:cNvSpPr txBox="1"/>
          <p:nvPr/>
        </p:nvSpPr>
        <p:spPr bwMode="gray">
          <a:xfrm>
            <a:off x="8219768" y="127820"/>
            <a:ext cx="3460955" cy="557451"/>
          </a:xfrm>
          <a:prstGeom prst="rect">
            <a:avLst/>
          </a:prstGeom>
          <a:solidFill>
            <a:schemeClr val="accent4">
              <a:lumMod val="75000"/>
            </a:schemeClr>
          </a:solidFill>
        </p:spPr>
        <p:txBody>
          <a:bodyPr wrap="square" lIns="36000" tIns="36000" rIns="36000" bIns="36000" rtlCol="0">
            <a:spAutoFit/>
          </a:bodyPr>
          <a:lstStyle/>
          <a:p>
            <a:pPr marL="0" indent="0">
              <a:buNone/>
            </a:pPr>
            <a:r>
              <a:rPr lang="en-US" sz="1050" b="1">
                <a:solidFill>
                  <a:schemeClr val="bg1"/>
                </a:solidFill>
              </a:rPr>
              <a:t>BCN: </a:t>
            </a:r>
            <a:r>
              <a:rPr lang="en-US" sz="1050">
                <a:solidFill>
                  <a:schemeClr val="bg1"/>
                </a:solidFill>
              </a:rPr>
              <a:t>The slides further illustrate the impact of AI on each process step across all modules, tailored to the specific industry context</a:t>
            </a:r>
          </a:p>
        </p:txBody>
      </p:sp>
    </p:spTree>
    <p:custDataLst>
      <p:tags r:id="rId1"/>
    </p:custDataLst>
    <p:extLst>
      <p:ext uri="{BB962C8B-B14F-4D97-AF65-F5344CB8AC3E}">
        <p14:creationId xmlns:p14="http://schemas.microsoft.com/office/powerpoint/2010/main" val="4249505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btfpColumnIndicatorGroup2">
            <a:extLst>
              <a:ext uri="{FF2B5EF4-FFF2-40B4-BE49-F238E27FC236}">
                <a16:creationId xmlns:a16="http://schemas.microsoft.com/office/drawing/2014/main" id="{CD19E0B6-6F6B-4106-6282-1EC0F3A0E07F}"/>
              </a:ext>
            </a:extLst>
          </p:cNvPr>
          <p:cNvGrpSpPr/>
          <p:nvPr/>
        </p:nvGrpSpPr>
        <p:grpSpPr>
          <a:xfrm>
            <a:off x="0" y="6926580"/>
            <a:ext cx="12192000" cy="137160"/>
            <a:chOff x="0" y="6926580"/>
            <a:chExt cx="12192000" cy="137160"/>
          </a:xfrm>
        </p:grpSpPr>
        <p:sp>
          <p:nvSpPr>
            <p:cNvPr id="25" name="btfpColumnGapBlocker357243">
              <a:extLst>
                <a:ext uri="{FF2B5EF4-FFF2-40B4-BE49-F238E27FC236}">
                  <a16:creationId xmlns:a16="http://schemas.microsoft.com/office/drawing/2014/main" id="{08048EE9-A29C-137C-7BE9-68AE6405071E}"/>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3" name="btfpColumnGapBlocker844537">
              <a:extLst>
                <a:ext uri="{FF2B5EF4-FFF2-40B4-BE49-F238E27FC236}">
                  <a16:creationId xmlns:a16="http://schemas.microsoft.com/office/drawing/2014/main" id="{5E8CF3AD-740F-0F29-BC57-BA9A1FD63E40}"/>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1" name="btfpColumnIndicator253744">
              <a:extLst>
                <a:ext uri="{FF2B5EF4-FFF2-40B4-BE49-F238E27FC236}">
                  <a16:creationId xmlns:a16="http://schemas.microsoft.com/office/drawing/2014/main" id="{04DF3E61-B85B-337D-4E4E-60214CA65E3A}"/>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8" name="btfpColumnIndicator491357">
              <a:extLst>
                <a:ext uri="{FF2B5EF4-FFF2-40B4-BE49-F238E27FC236}">
                  <a16:creationId xmlns:a16="http://schemas.microsoft.com/office/drawing/2014/main" id="{CB7AAEC4-4528-6341-3AD9-F9B51E683694}"/>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6" name="btfpColumnIndicatorGroup1">
            <a:extLst>
              <a:ext uri="{FF2B5EF4-FFF2-40B4-BE49-F238E27FC236}">
                <a16:creationId xmlns:a16="http://schemas.microsoft.com/office/drawing/2014/main" id="{A208FFC7-908D-EA80-A7A1-CE0F55D24047}"/>
              </a:ext>
            </a:extLst>
          </p:cNvPr>
          <p:cNvGrpSpPr/>
          <p:nvPr/>
        </p:nvGrpSpPr>
        <p:grpSpPr>
          <a:xfrm>
            <a:off x="0" y="-205740"/>
            <a:ext cx="12192000" cy="137160"/>
            <a:chOff x="0" y="-205740"/>
            <a:chExt cx="12192000" cy="137160"/>
          </a:xfrm>
        </p:grpSpPr>
        <p:sp>
          <p:nvSpPr>
            <p:cNvPr id="24" name="btfpColumnGapBlocker476257">
              <a:extLst>
                <a:ext uri="{FF2B5EF4-FFF2-40B4-BE49-F238E27FC236}">
                  <a16:creationId xmlns:a16="http://schemas.microsoft.com/office/drawing/2014/main" id="{31322F09-319F-DA13-A03B-1785C2C8E7F0}"/>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2" name="btfpColumnGapBlocker802195">
              <a:extLst>
                <a:ext uri="{FF2B5EF4-FFF2-40B4-BE49-F238E27FC236}">
                  <a16:creationId xmlns:a16="http://schemas.microsoft.com/office/drawing/2014/main" id="{2DE71123-E09C-9AC5-C489-028E718D26ED}"/>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9" name="btfpColumnIndicator557386">
              <a:extLst>
                <a:ext uri="{FF2B5EF4-FFF2-40B4-BE49-F238E27FC236}">
                  <a16:creationId xmlns:a16="http://schemas.microsoft.com/office/drawing/2014/main" id="{5E1EE99F-6B9C-71A5-5756-0359380E6D0C}"/>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6" name="btfpColumnIndicator769317">
              <a:extLst>
                <a:ext uri="{FF2B5EF4-FFF2-40B4-BE49-F238E27FC236}">
                  <a16:creationId xmlns:a16="http://schemas.microsoft.com/office/drawing/2014/main" id="{4CBBF295-F737-DC5A-EDDD-C691FADA7FC0}"/>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7" name="think-cell data - do not delete" hidden="1">
            <a:extLst>
              <a:ext uri="{FF2B5EF4-FFF2-40B4-BE49-F238E27FC236}">
                <a16:creationId xmlns:a16="http://schemas.microsoft.com/office/drawing/2014/main" id="{BF49B078-679D-4513-3AE2-1D7E6052E70E}"/>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0" imgW="606" imgH="608" progId="TCLayout.ActiveDocument.1">
                  <p:embed/>
                </p:oleObj>
              </mc:Choice>
              <mc:Fallback>
                <p:oleObj name="think-cell Slide" r:id="rId20" imgW="606" imgH="608" progId="TCLayout.ActiveDocument.1">
                  <p:embed/>
                  <p:pic>
                    <p:nvPicPr>
                      <p:cNvPr id="7" name="think-cell data - do not delete" hidden="1">
                        <a:extLst>
                          <a:ext uri="{FF2B5EF4-FFF2-40B4-BE49-F238E27FC236}">
                            <a16:creationId xmlns:a16="http://schemas.microsoft.com/office/drawing/2014/main" id="{BF49B078-679D-4513-3AE2-1D7E6052E70E}"/>
                          </a:ext>
                        </a:extLst>
                      </p:cNvPr>
                      <p:cNvPicPr/>
                      <p:nvPr/>
                    </p:nvPicPr>
                    <p:blipFill>
                      <a:blip r:embed="rId21"/>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5D84CED-88D6-A894-0710-A9F0750C7A5D}"/>
              </a:ext>
            </a:extLst>
          </p:cNvPr>
          <p:cNvSpPr>
            <a:spLocks noGrp="1"/>
          </p:cNvSpPr>
          <p:nvPr>
            <p:ph type="title"/>
          </p:nvPr>
        </p:nvSpPr>
        <p:spPr/>
        <p:txBody>
          <a:bodyPr vert="horz"/>
          <a:lstStyle/>
          <a:p>
            <a:r>
              <a:rPr lang="en-US" b="1"/>
              <a:t>Sales/ CRM |  </a:t>
            </a:r>
            <a:r>
              <a:rPr lang="en-US"/>
              <a:t>Impact of AI on the process step</a:t>
            </a:r>
          </a:p>
        </p:txBody>
      </p:sp>
      <p:sp>
        <p:nvSpPr>
          <p:cNvPr id="14" name="btfpNotesBox907007">
            <a:extLst>
              <a:ext uri="{FF2B5EF4-FFF2-40B4-BE49-F238E27FC236}">
                <a16:creationId xmlns:a16="http://schemas.microsoft.com/office/drawing/2014/main" id="{75F1545F-3610-0742-3B6D-4C0B3B6BEC4A}"/>
              </a:ext>
            </a:extLst>
          </p:cNvPr>
          <p:cNvSpPr txBox="1"/>
          <p:nvPr>
            <p:custDataLst>
              <p:tags r:id="rId3"/>
            </p:custDataLst>
          </p:nvPr>
        </p:nvSpPr>
        <p:spPr bwMode="gray">
          <a:xfrm>
            <a:off x="330199" y="6319679"/>
            <a:ext cx="11531600" cy="246221"/>
          </a:xfrm>
          <a:prstGeom prst="rect">
            <a:avLst/>
          </a:prstGeom>
          <a:noFill/>
        </p:spPr>
        <p:txBody>
          <a:bodyPr vert="horz" wrap="square" lIns="0" tIns="0" rIns="0" bIns="0" rtlCol="0" anchor="b">
            <a:spAutoFit/>
          </a:bodyPr>
          <a:lstStyle/>
          <a:p>
            <a:pPr marL="0" indent="0">
              <a:spcBef>
                <a:spcPts val="0"/>
              </a:spcBef>
              <a:buNone/>
            </a:pPr>
            <a:endParaRPr lang="en-US" sz="800">
              <a:solidFill>
                <a:srgbClr val="000000"/>
              </a:solidFill>
            </a:endParaRPr>
          </a:p>
          <a:p>
            <a:pPr marL="0" indent="0">
              <a:spcBef>
                <a:spcPts val="0"/>
              </a:spcBef>
              <a:buNone/>
            </a:pPr>
            <a:r>
              <a:rPr lang="en-US" sz="800">
                <a:solidFill>
                  <a:srgbClr val="000000"/>
                </a:solidFill>
              </a:rPr>
              <a:t>Source: Product demos, Market participant interviews, Bain expertise</a:t>
            </a:r>
          </a:p>
        </p:txBody>
      </p:sp>
      <p:sp>
        <p:nvSpPr>
          <p:cNvPr id="3" name="Rectangle 2">
            <a:extLst>
              <a:ext uri="{FF2B5EF4-FFF2-40B4-BE49-F238E27FC236}">
                <a16:creationId xmlns:a16="http://schemas.microsoft.com/office/drawing/2014/main" id="{D1CF830E-CDF7-C194-89EA-EAF3FB601A04}"/>
              </a:ext>
            </a:extLst>
          </p:cNvPr>
          <p:cNvSpPr/>
          <p:nvPr/>
        </p:nvSpPr>
        <p:spPr bwMode="gray">
          <a:xfrm>
            <a:off x="0" y="0"/>
            <a:ext cx="228600" cy="876687"/>
          </a:xfrm>
          <a:prstGeom prst="rect">
            <a:avLst/>
          </a:prstGeom>
          <a:solidFill>
            <a:srgbClr val="CC0000"/>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2000" b="1">
                <a:solidFill>
                  <a:srgbClr val="FFFFFF"/>
                </a:solidFill>
              </a:rPr>
              <a:t>1</a:t>
            </a:r>
            <a:endParaRPr lang="en-US" sz="1600" b="1">
              <a:solidFill>
                <a:srgbClr val="FFFFFF"/>
              </a:solidFill>
            </a:endParaRPr>
          </a:p>
        </p:txBody>
      </p:sp>
      <p:grpSp>
        <p:nvGrpSpPr>
          <p:cNvPr id="40" name="btfpRowHeaderBox712126">
            <a:extLst>
              <a:ext uri="{FF2B5EF4-FFF2-40B4-BE49-F238E27FC236}">
                <a16:creationId xmlns:a16="http://schemas.microsoft.com/office/drawing/2014/main" id="{9EE5831E-F6E0-20CF-C7EB-1A58C19FE11F}"/>
              </a:ext>
            </a:extLst>
          </p:cNvPr>
          <p:cNvGrpSpPr/>
          <p:nvPr>
            <p:custDataLst>
              <p:tags r:id="rId4"/>
            </p:custDataLst>
          </p:nvPr>
        </p:nvGrpSpPr>
        <p:grpSpPr>
          <a:xfrm>
            <a:off x="228599" y="1891702"/>
            <a:ext cx="1443441" cy="2582351"/>
            <a:chOff x="330200" y="5016147"/>
            <a:chExt cx="2540000" cy="972979"/>
          </a:xfrm>
        </p:grpSpPr>
        <p:sp>
          <p:nvSpPr>
            <p:cNvPr id="38" name="btfpRowHeaderBoxText712126">
              <a:extLst>
                <a:ext uri="{FF2B5EF4-FFF2-40B4-BE49-F238E27FC236}">
                  <a16:creationId xmlns:a16="http://schemas.microsoft.com/office/drawing/2014/main" id="{4C746E79-AA47-9755-864E-7901C0423FAC}"/>
                </a:ext>
              </a:extLst>
            </p:cNvPr>
            <p:cNvSpPr txBox="1"/>
            <p:nvPr/>
          </p:nvSpPr>
          <p:spPr bwMode="gray">
            <a:xfrm>
              <a:off x="330200" y="5016147"/>
              <a:ext cx="2540000" cy="972979"/>
            </a:xfrm>
            <a:prstGeom prst="rect">
              <a:avLst/>
            </a:prstGeom>
            <a:noFill/>
          </p:spPr>
          <p:txBody>
            <a:bodyPr vert="horz" wrap="square" lIns="36036" tIns="36036" rIns="180181" bIns="36036" rtlCol="0" anchor="t">
              <a:noAutofit/>
            </a:bodyPr>
            <a:lstStyle/>
            <a:p>
              <a:pPr marL="0" indent="0">
                <a:spcBef>
                  <a:spcPts val="0"/>
                </a:spcBef>
                <a:buNone/>
              </a:pPr>
              <a:r>
                <a:rPr lang="en-US" b="1">
                  <a:solidFill>
                    <a:srgbClr val="000000"/>
                  </a:solidFill>
                </a:rPr>
                <a:t>Workflow</a:t>
              </a:r>
            </a:p>
          </p:txBody>
        </p:sp>
        <p:cxnSp>
          <p:nvCxnSpPr>
            <p:cNvPr id="39" name="btfpRowHeaderBoxLine712126">
              <a:extLst>
                <a:ext uri="{FF2B5EF4-FFF2-40B4-BE49-F238E27FC236}">
                  <a16:creationId xmlns:a16="http://schemas.microsoft.com/office/drawing/2014/main" id="{DED75CBE-7DFB-A857-3FEA-A4186568C208}"/>
                </a:ext>
              </a:extLst>
            </p:cNvPr>
            <p:cNvCxnSpPr/>
            <p:nvPr/>
          </p:nvCxnSpPr>
          <p:spPr bwMode="gray">
            <a:xfrm>
              <a:off x="2870200" y="5016147"/>
              <a:ext cx="0" cy="972979"/>
            </a:xfrm>
            <a:prstGeom prst="line">
              <a:avLst/>
            </a:prstGeom>
            <a:ln w="76200"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41" name="btfpRowHeaderBox712126">
            <a:extLst>
              <a:ext uri="{FF2B5EF4-FFF2-40B4-BE49-F238E27FC236}">
                <a16:creationId xmlns:a16="http://schemas.microsoft.com/office/drawing/2014/main" id="{A30AEB0D-63AA-AE4B-79AE-DBD8C011984D}"/>
              </a:ext>
            </a:extLst>
          </p:cNvPr>
          <p:cNvGrpSpPr/>
          <p:nvPr>
            <p:custDataLst>
              <p:tags r:id="rId5"/>
            </p:custDataLst>
          </p:nvPr>
        </p:nvGrpSpPr>
        <p:grpSpPr>
          <a:xfrm>
            <a:off x="228599" y="5463254"/>
            <a:ext cx="1443441" cy="719034"/>
            <a:chOff x="330200" y="5016147"/>
            <a:chExt cx="2540000" cy="972979"/>
          </a:xfrm>
        </p:grpSpPr>
        <p:sp>
          <p:nvSpPr>
            <p:cNvPr id="45" name="btfpRowHeaderBoxText712126">
              <a:extLst>
                <a:ext uri="{FF2B5EF4-FFF2-40B4-BE49-F238E27FC236}">
                  <a16:creationId xmlns:a16="http://schemas.microsoft.com/office/drawing/2014/main" id="{B7F36B70-5C8D-356B-FD6D-C9B81C54B8A7}"/>
                </a:ext>
              </a:extLst>
            </p:cNvPr>
            <p:cNvSpPr txBox="1"/>
            <p:nvPr/>
          </p:nvSpPr>
          <p:spPr bwMode="gray">
            <a:xfrm>
              <a:off x="330200" y="5016147"/>
              <a:ext cx="2540000" cy="972979"/>
            </a:xfrm>
            <a:prstGeom prst="rect">
              <a:avLst/>
            </a:prstGeom>
            <a:noFill/>
          </p:spPr>
          <p:txBody>
            <a:bodyPr vert="horz" wrap="square" lIns="36036" tIns="36036" rIns="180181" bIns="36036" rtlCol="0" anchor="t">
              <a:noAutofit/>
            </a:bodyPr>
            <a:lstStyle/>
            <a:p>
              <a:pPr marL="0" indent="0">
                <a:spcBef>
                  <a:spcPts val="0"/>
                </a:spcBef>
                <a:buNone/>
              </a:pPr>
              <a:r>
                <a:rPr lang="en-US" b="1">
                  <a:solidFill>
                    <a:srgbClr val="000000"/>
                  </a:solidFill>
                </a:rPr>
                <a:t>AI potential</a:t>
              </a:r>
            </a:p>
          </p:txBody>
        </p:sp>
        <p:cxnSp>
          <p:nvCxnSpPr>
            <p:cNvPr id="46" name="btfpRowHeaderBoxLine712126">
              <a:extLst>
                <a:ext uri="{FF2B5EF4-FFF2-40B4-BE49-F238E27FC236}">
                  <a16:creationId xmlns:a16="http://schemas.microsoft.com/office/drawing/2014/main" id="{EB96D315-C3ED-0DC1-D219-898E2E56298D}"/>
                </a:ext>
              </a:extLst>
            </p:cNvPr>
            <p:cNvCxnSpPr/>
            <p:nvPr/>
          </p:nvCxnSpPr>
          <p:spPr bwMode="gray">
            <a:xfrm>
              <a:off x="2870200" y="5016147"/>
              <a:ext cx="0" cy="972979"/>
            </a:xfrm>
            <a:prstGeom prst="line">
              <a:avLst/>
            </a:prstGeom>
            <a:ln w="76200"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47" name="btfpBulletedList205222">
            <a:extLst>
              <a:ext uri="{FF2B5EF4-FFF2-40B4-BE49-F238E27FC236}">
                <a16:creationId xmlns:a16="http://schemas.microsoft.com/office/drawing/2014/main" id="{B0CF335F-409F-DA45-CB06-6D0FB7A88AB6}"/>
              </a:ext>
            </a:extLst>
          </p:cNvPr>
          <p:cNvSpPr txBox="1"/>
          <p:nvPr>
            <p:custDataLst>
              <p:tags r:id="rId6"/>
            </p:custDataLst>
          </p:nvPr>
        </p:nvSpPr>
        <p:spPr bwMode="gray">
          <a:xfrm>
            <a:off x="1950719" y="4609136"/>
            <a:ext cx="4617718" cy="257369"/>
          </a:xfrm>
          <a:prstGeom prst="rect">
            <a:avLst/>
          </a:prstGeom>
          <a:noFill/>
        </p:spPr>
        <p:txBody>
          <a:bodyPr vert="horz" wrap="square" lIns="36000" tIns="36000" rIns="36000" bIns="36000" rtlCol="0">
            <a:spAutoFit/>
          </a:bodyPr>
          <a:lstStyle/>
          <a:p>
            <a:r>
              <a:rPr lang="en-US" sz="1200"/>
              <a:t>Filling out a form is </a:t>
            </a:r>
            <a:r>
              <a:rPr lang="en-US" sz="1200" b="1"/>
              <a:t>manual</a:t>
            </a:r>
            <a:endParaRPr lang="en-US" sz="1000"/>
          </a:p>
        </p:txBody>
      </p:sp>
      <p:sp>
        <p:nvSpPr>
          <p:cNvPr id="54" name="btfpValueChainElement73301127">
            <a:extLst>
              <a:ext uri="{FF2B5EF4-FFF2-40B4-BE49-F238E27FC236}">
                <a16:creationId xmlns:a16="http://schemas.microsoft.com/office/drawing/2014/main" id="{63E348CC-07F3-DDBB-1973-721C4C4E74C1}"/>
              </a:ext>
            </a:extLst>
          </p:cNvPr>
          <p:cNvSpPr/>
          <p:nvPr>
            <p:custDataLst>
              <p:tags r:id="rId7"/>
            </p:custDataLst>
          </p:nvPr>
        </p:nvSpPr>
        <p:spPr bwMode="gray">
          <a:xfrm>
            <a:off x="157404" y="937910"/>
            <a:ext cx="3847138" cy="375180"/>
          </a:xfrm>
          <a:prstGeom prst="chevron">
            <a:avLst>
              <a:gd name="adj" fmla="val 24348"/>
            </a:avLst>
          </a:prstGeom>
          <a:solidFill>
            <a:srgbClr val="46647B"/>
          </a:solidFill>
          <a:ln w="9525">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711200" rtl="0" eaLnBrk="1" fontAlgn="auto" latinLnBrk="0" hangingPunct="1">
              <a:lnSpc>
                <a:spcPct val="100000"/>
              </a:lnSpc>
              <a:spcBef>
                <a:spcPct val="0"/>
              </a:spcBef>
              <a:spcAft>
                <a:spcPts val="0"/>
              </a:spcAft>
              <a:buClrTx/>
              <a:buSzTx/>
              <a:buFontTx/>
              <a:buNone/>
              <a:tabLst/>
              <a:defRPr/>
            </a:pPr>
            <a:r>
              <a:rPr kumimoji="0" lang="en-US" sz="1100" b="1" i="0" u="none" strike="noStrike" kern="1200" cap="none" spc="0" normalizeH="0" baseline="0" noProof="0">
                <a:ln>
                  <a:noFill/>
                </a:ln>
                <a:solidFill>
                  <a:srgbClr val="FFFFFF"/>
                </a:solidFill>
                <a:effectLst/>
                <a:uLnTx/>
                <a:uFillTx/>
                <a:latin typeface="Arial"/>
                <a:cs typeface="Arial"/>
              </a:rPr>
              <a:t>Lead generation</a:t>
            </a:r>
          </a:p>
        </p:txBody>
      </p:sp>
      <p:sp>
        <p:nvSpPr>
          <p:cNvPr id="55" name="btfpValueChainElement73301127">
            <a:extLst>
              <a:ext uri="{FF2B5EF4-FFF2-40B4-BE49-F238E27FC236}">
                <a16:creationId xmlns:a16="http://schemas.microsoft.com/office/drawing/2014/main" id="{884BF0FB-3413-92A1-EC96-1F26F98A09CC}"/>
              </a:ext>
            </a:extLst>
          </p:cNvPr>
          <p:cNvSpPr/>
          <p:nvPr>
            <p:custDataLst>
              <p:tags r:id="rId8"/>
            </p:custDataLst>
          </p:nvPr>
        </p:nvSpPr>
        <p:spPr bwMode="gray">
          <a:xfrm>
            <a:off x="4044330" y="937910"/>
            <a:ext cx="3847138" cy="375180"/>
          </a:xfrm>
          <a:prstGeom prst="chevron">
            <a:avLst>
              <a:gd name="adj" fmla="val 24348"/>
            </a:avLst>
          </a:prstGeom>
          <a:solidFill>
            <a:srgbClr val="DCE5EA"/>
          </a:solidFill>
          <a:ln w="9525">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marL="0" marR="0" lvl="0" indent="0" algn="ctr" defTabSz="711200" rtl="0" eaLnBrk="1" fontAlgn="auto" latinLnBrk="0" hangingPunct="1">
              <a:lnSpc>
                <a:spcPct val="100000"/>
              </a:lnSpc>
              <a:spcBef>
                <a:spcPct val="0"/>
              </a:spcBef>
              <a:spcAft>
                <a:spcPts val="0"/>
              </a:spcAft>
              <a:buClrTx/>
              <a:buSzTx/>
              <a:buFontTx/>
              <a:buNone/>
              <a:tabLst/>
              <a:defRPr/>
            </a:pPr>
            <a:r>
              <a:rPr kumimoji="0" lang="en-US" sz="1100" i="0" u="none" strike="noStrike" kern="1200" cap="none" spc="0" normalizeH="0" baseline="0" noProof="0">
                <a:ln>
                  <a:noFill/>
                </a:ln>
                <a:solidFill>
                  <a:srgbClr val="000000"/>
                </a:solidFill>
                <a:effectLst/>
                <a:uLnTx/>
                <a:uFillTx/>
                <a:latin typeface="Arial"/>
                <a:cs typeface="Arial"/>
              </a:rPr>
              <a:t>Estimations and quotations</a:t>
            </a:r>
          </a:p>
        </p:txBody>
      </p:sp>
      <p:sp>
        <p:nvSpPr>
          <p:cNvPr id="57" name="btfpValueChainElement73301127">
            <a:extLst>
              <a:ext uri="{FF2B5EF4-FFF2-40B4-BE49-F238E27FC236}">
                <a16:creationId xmlns:a16="http://schemas.microsoft.com/office/drawing/2014/main" id="{833A569A-A246-7B2D-46C7-FAC3DD85042F}"/>
              </a:ext>
            </a:extLst>
          </p:cNvPr>
          <p:cNvSpPr/>
          <p:nvPr>
            <p:custDataLst>
              <p:tags r:id="rId9"/>
            </p:custDataLst>
          </p:nvPr>
        </p:nvSpPr>
        <p:spPr bwMode="gray">
          <a:xfrm>
            <a:off x="7931256" y="937910"/>
            <a:ext cx="3847138" cy="375180"/>
          </a:xfrm>
          <a:prstGeom prst="chevron">
            <a:avLst>
              <a:gd name="adj" fmla="val 24348"/>
            </a:avLst>
          </a:prstGeom>
          <a:solidFill>
            <a:srgbClr val="DCE5EA"/>
          </a:solidFill>
          <a:ln w="9525">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marL="0" marR="0" lvl="0" indent="0" algn="ctr" defTabSz="711200" rtl="0" eaLnBrk="1" fontAlgn="auto" latinLnBrk="0" hangingPunct="1">
              <a:lnSpc>
                <a:spcPct val="100000"/>
              </a:lnSpc>
              <a:spcBef>
                <a:spcPct val="0"/>
              </a:spcBef>
              <a:spcAft>
                <a:spcPts val="0"/>
              </a:spcAft>
              <a:buClrTx/>
              <a:buSzTx/>
              <a:buFontTx/>
              <a:buNone/>
              <a:tabLst/>
              <a:defRPr/>
            </a:pPr>
            <a:r>
              <a:rPr kumimoji="0" lang="en-US" sz="1100" i="0" u="none" strike="noStrike" kern="1200" cap="none" spc="0" normalizeH="0" baseline="0" noProof="0">
                <a:ln>
                  <a:noFill/>
                </a:ln>
                <a:solidFill>
                  <a:srgbClr val="000000"/>
                </a:solidFill>
                <a:effectLst/>
                <a:uLnTx/>
                <a:uFillTx/>
                <a:latin typeface="Arial"/>
                <a:cs typeface="Arial"/>
              </a:rPr>
              <a:t>Proposal management</a:t>
            </a:r>
          </a:p>
        </p:txBody>
      </p:sp>
      <p:sp>
        <p:nvSpPr>
          <p:cNvPr id="58" name="btfpValueChainElement73301127">
            <a:extLst>
              <a:ext uri="{FF2B5EF4-FFF2-40B4-BE49-F238E27FC236}">
                <a16:creationId xmlns:a16="http://schemas.microsoft.com/office/drawing/2014/main" id="{D1377DF0-75BC-803F-A18A-56B9E4826ED9}"/>
              </a:ext>
            </a:extLst>
          </p:cNvPr>
          <p:cNvSpPr/>
          <p:nvPr>
            <p:custDataLst>
              <p:tags r:id="rId10"/>
            </p:custDataLst>
          </p:nvPr>
        </p:nvSpPr>
        <p:spPr bwMode="gray">
          <a:xfrm>
            <a:off x="157404" y="1365307"/>
            <a:ext cx="2915404" cy="375180"/>
          </a:xfrm>
          <a:prstGeom prst="chevron">
            <a:avLst>
              <a:gd name="adj" fmla="val 24348"/>
            </a:avLst>
          </a:prstGeom>
          <a:solidFill>
            <a:srgbClr val="46647B"/>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spcBef>
                <a:spcPct val="0"/>
              </a:spcBef>
              <a:buNone/>
              <a:defRPr/>
            </a:pPr>
            <a:r>
              <a:rPr lang="en-US" sz="1100" b="1" u="none" strike="noStrike">
                <a:solidFill>
                  <a:srgbClr val="FFFFFF"/>
                </a:solidFill>
                <a:effectLst/>
                <a:latin typeface="+mj-lt"/>
              </a:rPr>
              <a:t>Capture and import leads from multiple sources (incl. API)</a:t>
            </a:r>
            <a:endParaRPr kumimoji="0" lang="en-US" sz="1100" b="1" i="0" u="none" strike="noStrike" kern="1200" cap="none" spc="0" normalizeH="0" baseline="0" noProof="0">
              <a:ln>
                <a:noFill/>
              </a:ln>
              <a:solidFill>
                <a:srgbClr val="FFFFFF"/>
              </a:solidFill>
              <a:effectLst/>
              <a:uLnTx/>
              <a:uFillTx/>
              <a:latin typeface="Arial"/>
              <a:cs typeface="Arial"/>
            </a:endParaRPr>
          </a:p>
        </p:txBody>
      </p:sp>
      <p:sp>
        <p:nvSpPr>
          <p:cNvPr id="59" name="btfpValueChainElement73301127">
            <a:extLst>
              <a:ext uri="{FF2B5EF4-FFF2-40B4-BE49-F238E27FC236}">
                <a16:creationId xmlns:a16="http://schemas.microsoft.com/office/drawing/2014/main" id="{590E0F5B-20CF-79F2-87F2-099F0209C3F1}"/>
              </a:ext>
            </a:extLst>
          </p:cNvPr>
          <p:cNvSpPr/>
          <p:nvPr>
            <p:custDataLst>
              <p:tags r:id="rId11"/>
            </p:custDataLst>
          </p:nvPr>
        </p:nvSpPr>
        <p:spPr bwMode="gray">
          <a:xfrm>
            <a:off x="3059266" y="1365307"/>
            <a:ext cx="2915404" cy="375180"/>
          </a:xfrm>
          <a:prstGeom prst="chevron">
            <a:avLst>
              <a:gd name="adj" fmla="val 24348"/>
            </a:avLst>
          </a:prstGeom>
          <a:solidFill>
            <a:srgbClr val="DCE5EA"/>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marL="0" indent="0" algn="ctr" fontAlgn="b">
              <a:buNone/>
            </a:pPr>
            <a:r>
              <a:rPr lang="en-US" sz="1100" u="none" strike="noStrike">
                <a:solidFill>
                  <a:srgbClr val="000000"/>
                </a:solidFill>
                <a:effectLst/>
                <a:latin typeface="+mj-lt"/>
              </a:rPr>
              <a:t>Organize leads by priority, status, and tags</a:t>
            </a:r>
            <a:endParaRPr lang="en-US" sz="1100" b="0" i="0" u="none" strike="noStrike">
              <a:solidFill>
                <a:srgbClr val="000000"/>
              </a:solidFill>
              <a:effectLst/>
              <a:latin typeface="+mj-lt"/>
            </a:endParaRPr>
          </a:p>
        </p:txBody>
      </p:sp>
      <p:sp>
        <p:nvSpPr>
          <p:cNvPr id="60" name="btfpValueChainElement73301127">
            <a:extLst>
              <a:ext uri="{FF2B5EF4-FFF2-40B4-BE49-F238E27FC236}">
                <a16:creationId xmlns:a16="http://schemas.microsoft.com/office/drawing/2014/main" id="{2119D492-41E6-B3C3-6935-0B0AEBBEF20F}"/>
              </a:ext>
            </a:extLst>
          </p:cNvPr>
          <p:cNvSpPr/>
          <p:nvPr>
            <p:custDataLst>
              <p:tags r:id="rId12"/>
            </p:custDataLst>
          </p:nvPr>
        </p:nvSpPr>
        <p:spPr bwMode="gray">
          <a:xfrm>
            <a:off x="8862990" y="1365307"/>
            <a:ext cx="2915404" cy="375180"/>
          </a:xfrm>
          <a:prstGeom prst="chevron">
            <a:avLst>
              <a:gd name="adj" fmla="val 24348"/>
            </a:avLst>
          </a:prstGeom>
          <a:solidFill>
            <a:srgbClr val="DCE5EA"/>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marL="0" indent="0" algn="ctr" fontAlgn="b">
              <a:buNone/>
            </a:pPr>
            <a:r>
              <a:rPr lang="en-US" sz="1100" u="none" strike="noStrike">
                <a:solidFill>
                  <a:srgbClr val="000000"/>
                </a:solidFill>
                <a:effectLst/>
                <a:latin typeface="+mj-lt"/>
              </a:rPr>
              <a:t>Score leads using AI to prioritize follow-up</a:t>
            </a:r>
            <a:endParaRPr lang="en-US" sz="1100" b="0" i="0" u="none" strike="noStrike">
              <a:solidFill>
                <a:srgbClr val="000000"/>
              </a:solidFill>
              <a:effectLst/>
              <a:latin typeface="+mj-lt"/>
            </a:endParaRPr>
          </a:p>
        </p:txBody>
      </p:sp>
      <p:sp>
        <p:nvSpPr>
          <p:cNvPr id="61" name="btfpValueChainElement73301127">
            <a:extLst>
              <a:ext uri="{FF2B5EF4-FFF2-40B4-BE49-F238E27FC236}">
                <a16:creationId xmlns:a16="http://schemas.microsoft.com/office/drawing/2014/main" id="{9732D7E9-4E38-FA77-7E5C-6D662A1FBDBE}"/>
              </a:ext>
            </a:extLst>
          </p:cNvPr>
          <p:cNvSpPr/>
          <p:nvPr>
            <p:custDataLst>
              <p:tags r:id="rId13"/>
            </p:custDataLst>
          </p:nvPr>
        </p:nvSpPr>
        <p:spPr bwMode="gray">
          <a:xfrm>
            <a:off x="5961128" y="1365307"/>
            <a:ext cx="2915404" cy="375180"/>
          </a:xfrm>
          <a:prstGeom prst="chevron">
            <a:avLst>
              <a:gd name="adj" fmla="val 24348"/>
            </a:avLst>
          </a:prstGeom>
          <a:solidFill>
            <a:srgbClr val="DCE5EA"/>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fontAlgn="b">
              <a:buNone/>
            </a:pPr>
            <a:r>
              <a:rPr lang="en-US" sz="1100" u="none" strike="noStrike">
                <a:solidFill>
                  <a:srgbClr val="000000"/>
                </a:solidFill>
                <a:effectLst/>
                <a:latin typeface="+mj-lt"/>
              </a:rPr>
              <a:t>Assign leads and track owner activity</a:t>
            </a:r>
            <a:endParaRPr lang="en-US" sz="1100" b="0" i="0" u="none" strike="noStrike">
              <a:solidFill>
                <a:srgbClr val="000000"/>
              </a:solidFill>
              <a:effectLst/>
              <a:latin typeface="+mj-lt"/>
            </a:endParaRPr>
          </a:p>
        </p:txBody>
      </p:sp>
      <p:grpSp>
        <p:nvGrpSpPr>
          <p:cNvPr id="75" name="btfpRowHeaderBox712126">
            <a:extLst>
              <a:ext uri="{FF2B5EF4-FFF2-40B4-BE49-F238E27FC236}">
                <a16:creationId xmlns:a16="http://schemas.microsoft.com/office/drawing/2014/main" id="{3BDBC580-32FF-A2D8-4E7C-94102B860001}"/>
              </a:ext>
            </a:extLst>
          </p:cNvPr>
          <p:cNvGrpSpPr/>
          <p:nvPr>
            <p:custDataLst>
              <p:tags r:id="rId14"/>
            </p:custDataLst>
          </p:nvPr>
        </p:nvGrpSpPr>
        <p:grpSpPr>
          <a:xfrm>
            <a:off x="228599" y="4609136"/>
            <a:ext cx="1443441" cy="719034"/>
            <a:chOff x="330200" y="5016147"/>
            <a:chExt cx="2540000" cy="972979"/>
          </a:xfrm>
        </p:grpSpPr>
        <p:sp>
          <p:nvSpPr>
            <p:cNvPr id="76" name="btfpRowHeaderBoxText712126">
              <a:extLst>
                <a:ext uri="{FF2B5EF4-FFF2-40B4-BE49-F238E27FC236}">
                  <a16:creationId xmlns:a16="http://schemas.microsoft.com/office/drawing/2014/main" id="{BC9F1570-B312-FAA5-7D4A-8CAB554007E3}"/>
                </a:ext>
              </a:extLst>
            </p:cNvPr>
            <p:cNvSpPr txBox="1"/>
            <p:nvPr/>
          </p:nvSpPr>
          <p:spPr bwMode="gray">
            <a:xfrm>
              <a:off x="330200" y="5016147"/>
              <a:ext cx="2540000" cy="972979"/>
            </a:xfrm>
            <a:prstGeom prst="rect">
              <a:avLst/>
            </a:prstGeom>
            <a:noFill/>
          </p:spPr>
          <p:txBody>
            <a:bodyPr vert="horz" wrap="square" lIns="36036" tIns="36036" rIns="180181" bIns="36036" rtlCol="0" anchor="t">
              <a:noAutofit/>
            </a:bodyPr>
            <a:lstStyle/>
            <a:p>
              <a:pPr marL="0" indent="0">
                <a:spcBef>
                  <a:spcPts val="0"/>
                </a:spcBef>
                <a:buNone/>
              </a:pPr>
              <a:r>
                <a:rPr lang="en-US" b="1">
                  <a:solidFill>
                    <a:srgbClr val="000000"/>
                  </a:solidFill>
                </a:rPr>
                <a:t>Outside-in assessment</a:t>
              </a:r>
            </a:p>
          </p:txBody>
        </p:sp>
        <p:cxnSp>
          <p:nvCxnSpPr>
            <p:cNvPr id="77" name="btfpRowHeaderBoxLine712126">
              <a:extLst>
                <a:ext uri="{FF2B5EF4-FFF2-40B4-BE49-F238E27FC236}">
                  <a16:creationId xmlns:a16="http://schemas.microsoft.com/office/drawing/2014/main" id="{6C3CE7F7-82AA-85BD-5A04-4930F900FD90}"/>
                </a:ext>
              </a:extLst>
            </p:cNvPr>
            <p:cNvCxnSpPr/>
            <p:nvPr/>
          </p:nvCxnSpPr>
          <p:spPr bwMode="gray">
            <a:xfrm>
              <a:off x="2870200" y="5016147"/>
              <a:ext cx="0" cy="972979"/>
            </a:xfrm>
            <a:prstGeom prst="line">
              <a:avLst/>
            </a:prstGeom>
            <a:ln w="76200"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78" name="btfpBulletedList205222">
            <a:extLst>
              <a:ext uri="{FF2B5EF4-FFF2-40B4-BE49-F238E27FC236}">
                <a16:creationId xmlns:a16="http://schemas.microsoft.com/office/drawing/2014/main" id="{942C50F4-A32C-34A8-32E3-5AD24CF19BF1}"/>
              </a:ext>
            </a:extLst>
          </p:cNvPr>
          <p:cNvSpPr txBox="1"/>
          <p:nvPr>
            <p:custDataLst>
              <p:tags r:id="rId15"/>
            </p:custDataLst>
          </p:nvPr>
        </p:nvSpPr>
        <p:spPr bwMode="gray">
          <a:xfrm>
            <a:off x="1950719" y="5463254"/>
            <a:ext cx="4617718" cy="442035"/>
          </a:xfrm>
          <a:prstGeom prst="rect">
            <a:avLst/>
          </a:prstGeom>
          <a:noFill/>
        </p:spPr>
        <p:txBody>
          <a:bodyPr vert="horz" wrap="square" lIns="36000" tIns="36000" rIns="36000" bIns="36000" rtlCol="0">
            <a:spAutoFit/>
          </a:bodyPr>
          <a:lstStyle/>
          <a:p>
            <a:r>
              <a:rPr lang="en-US" sz="1200"/>
              <a:t>Opportunity to </a:t>
            </a:r>
            <a:r>
              <a:rPr lang="en-US" sz="1200" b="1"/>
              <a:t>allow for voice input </a:t>
            </a:r>
            <a:r>
              <a:rPr lang="en-US" sz="1200"/>
              <a:t>or </a:t>
            </a:r>
            <a:r>
              <a:rPr lang="en-US" sz="1200" b="1"/>
              <a:t>photo-to-text option </a:t>
            </a:r>
            <a:r>
              <a:rPr lang="en-US" sz="1200"/>
              <a:t>(e.g., take a pic of notes and fill out a form)</a:t>
            </a:r>
            <a:endParaRPr lang="en-US" sz="1000"/>
          </a:p>
        </p:txBody>
      </p:sp>
      <p:sp>
        <p:nvSpPr>
          <p:cNvPr id="87" name="btfpBulletedList205222">
            <a:extLst>
              <a:ext uri="{FF2B5EF4-FFF2-40B4-BE49-F238E27FC236}">
                <a16:creationId xmlns:a16="http://schemas.microsoft.com/office/drawing/2014/main" id="{19F92D21-A97F-A2DB-72B7-5ED6E1998456}"/>
              </a:ext>
            </a:extLst>
          </p:cNvPr>
          <p:cNvSpPr txBox="1"/>
          <p:nvPr>
            <p:custDataLst>
              <p:tags r:id="rId16"/>
            </p:custDataLst>
          </p:nvPr>
        </p:nvSpPr>
        <p:spPr bwMode="gray">
          <a:xfrm>
            <a:off x="6969287" y="4609136"/>
            <a:ext cx="4617718" cy="626701"/>
          </a:xfrm>
          <a:prstGeom prst="rect">
            <a:avLst/>
          </a:prstGeom>
          <a:noFill/>
        </p:spPr>
        <p:txBody>
          <a:bodyPr vert="horz" wrap="square" lIns="36000" tIns="36000" rIns="36000" bIns="36000" rtlCol="0">
            <a:spAutoFit/>
          </a:bodyPr>
          <a:lstStyle/>
          <a:p>
            <a:r>
              <a:rPr lang="en-US" sz="1200"/>
              <a:t>Customers indicate </a:t>
            </a:r>
            <a:r>
              <a:rPr lang="en-US" sz="1200" b="1"/>
              <a:t>limited use of API Integration</a:t>
            </a:r>
            <a:r>
              <a:rPr lang="en-US" sz="1200"/>
              <a:t> (currently partnering with multiple third-party lead generation/ management tools)</a:t>
            </a:r>
            <a:endParaRPr lang="en-US" sz="1000" b="1"/>
          </a:p>
        </p:txBody>
      </p:sp>
      <p:sp>
        <p:nvSpPr>
          <p:cNvPr id="88" name="btfpBulletedList205222">
            <a:extLst>
              <a:ext uri="{FF2B5EF4-FFF2-40B4-BE49-F238E27FC236}">
                <a16:creationId xmlns:a16="http://schemas.microsoft.com/office/drawing/2014/main" id="{050EEBFC-BDF8-D794-6883-FB3F95111829}"/>
              </a:ext>
            </a:extLst>
          </p:cNvPr>
          <p:cNvSpPr txBox="1"/>
          <p:nvPr>
            <p:custDataLst>
              <p:tags r:id="rId17"/>
            </p:custDataLst>
          </p:nvPr>
        </p:nvSpPr>
        <p:spPr bwMode="gray">
          <a:xfrm>
            <a:off x="6969287" y="5463254"/>
            <a:ext cx="4617718" cy="257369"/>
          </a:xfrm>
          <a:prstGeom prst="rect">
            <a:avLst/>
          </a:prstGeom>
          <a:noFill/>
        </p:spPr>
        <p:txBody>
          <a:bodyPr vert="horz" wrap="square" lIns="36000" tIns="36000" rIns="36000" bIns="36000" rtlCol="0">
            <a:spAutoFit/>
          </a:bodyPr>
          <a:lstStyle/>
          <a:p>
            <a:r>
              <a:rPr lang="en-US" sz="1200"/>
              <a:t>Potential to </a:t>
            </a:r>
            <a:r>
              <a:rPr lang="en-US" sz="1200" b="1"/>
              <a:t>enable Agentic APIs </a:t>
            </a:r>
            <a:r>
              <a:rPr lang="en-US" sz="1200"/>
              <a:t>in the future</a:t>
            </a:r>
            <a:endParaRPr lang="en-US" sz="1000"/>
          </a:p>
        </p:txBody>
      </p:sp>
      <p:sp>
        <p:nvSpPr>
          <p:cNvPr id="17" name="Rectangle 16">
            <a:extLst>
              <a:ext uri="{FF2B5EF4-FFF2-40B4-BE49-F238E27FC236}">
                <a16:creationId xmlns:a16="http://schemas.microsoft.com/office/drawing/2014/main" id="{2884DE20-7D7F-6FC7-914C-BBFD3CAC12AC}"/>
              </a:ext>
            </a:extLst>
          </p:cNvPr>
          <p:cNvSpPr/>
          <p:nvPr/>
        </p:nvSpPr>
        <p:spPr bwMode="gray">
          <a:xfrm>
            <a:off x="10680969" y="137704"/>
            <a:ext cx="1176067" cy="300041"/>
          </a:xfrm>
          <a:prstGeom prst="rect">
            <a:avLst/>
          </a:prstGeom>
          <a:solidFill>
            <a:srgbClr val="99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200">
                <a:solidFill>
                  <a:srgbClr val="FFFFFF"/>
                </a:solidFill>
              </a:rPr>
              <a:t>High Impact</a:t>
            </a:r>
          </a:p>
        </p:txBody>
      </p:sp>
      <p:sp>
        <p:nvSpPr>
          <p:cNvPr id="20" name="Rectangle 19">
            <a:extLst>
              <a:ext uri="{FF2B5EF4-FFF2-40B4-BE49-F238E27FC236}">
                <a16:creationId xmlns:a16="http://schemas.microsoft.com/office/drawing/2014/main" id="{A541D8DE-A206-AC30-B1E2-B5F9D9B67FB5}"/>
              </a:ext>
            </a:extLst>
          </p:cNvPr>
          <p:cNvSpPr/>
          <p:nvPr/>
        </p:nvSpPr>
        <p:spPr bwMode="gray">
          <a:xfrm>
            <a:off x="2076773" y="1999281"/>
            <a:ext cx="9242153" cy="2360909"/>
          </a:xfrm>
          <a:prstGeom prst="rect">
            <a:avLst/>
          </a:prstGeom>
          <a:solidFill>
            <a:schemeClr val="accent1">
              <a:lumMod val="20000"/>
              <a:lumOff val="80000"/>
            </a:schemeClr>
          </a:solidFill>
          <a:ln w="952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600" i="1">
                <a:solidFill>
                  <a:srgbClr val="000000"/>
                </a:solidFill>
              </a:rPr>
              <a:t>Platform screenshots</a:t>
            </a:r>
          </a:p>
        </p:txBody>
      </p:sp>
    </p:spTree>
    <p:custDataLst>
      <p:tags r:id="rId1"/>
    </p:custDataLst>
    <p:extLst>
      <p:ext uri="{BB962C8B-B14F-4D97-AF65-F5344CB8AC3E}">
        <p14:creationId xmlns:p14="http://schemas.microsoft.com/office/powerpoint/2010/main" val="4073178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btfpColumnIndicatorGroup2">
            <a:extLst>
              <a:ext uri="{FF2B5EF4-FFF2-40B4-BE49-F238E27FC236}">
                <a16:creationId xmlns:a16="http://schemas.microsoft.com/office/drawing/2014/main" id="{35FBFDC6-8604-BB97-1CB0-AA89C0C37536}"/>
              </a:ext>
            </a:extLst>
          </p:cNvPr>
          <p:cNvGrpSpPr/>
          <p:nvPr/>
        </p:nvGrpSpPr>
        <p:grpSpPr>
          <a:xfrm>
            <a:off x="0" y="6926580"/>
            <a:ext cx="12192000" cy="137160"/>
            <a:chOff x="0" y="6926580"/>
            <a:chExt cx="12192000" cy="137160"/>
          </a:xfrm>
        </p:grpSpPr>
        <p:sp>
          <p:nvSpPr>
            <p:cNvPr id="54" name="btfpColumnGapBlocker456094">
              <a:extLst>
                <a:ext uri="{FF2B5EF4-FFF2-40B4-BE49-F238E27FC236}">
                  <a16:creationId xmlns:a16="http://schemas.microsoft.com/office/drawing/2014/main" id="{55B67229-39FD-0E4E-BEBF-536678281C06}"/>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52" name="btfpColumnGapBlocker794953">
              <a:extLst>
                <a:ext uri="{FF2B5EF4-FFF2-40B4-BE49-F238E27FC236}">
                  <a16:creationId xmlns:a16="http://schemas.microsoft.com/office/drawing/2014/main" id="{13E33635-7586-D1DD-EECA-7BC839FDC97B}"/>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50" name="btfpColumnIndicator252103">
              <a:extLst>
                <a:ext uri="{FF2B5EF4-FFF2-40B4-BE49-F238E27FC236}">
                  <a16:creationId xmlns:a16="http://schemas.microsoft.com/office/drawing/2014/main" id="{13D8FADC-5545-E220-3924-9A8F4873A96B}"/>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8" name="btfpColumnIndicator196644">
              <a:extLst>
                <a:ext uri="{FF2B5EF4-FFF2-40B4-BE49-F238E27FC236}">
                  <a16:creationId xmlns:a16="http://schemas.microsoft.com/office/drawing/2014/main" id="{F1AE4EB3-D30D-29E6-2C1B-66DD9BB692B3}"/>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55" name="btfpColumnIndicatorGroup1">
            <a:extLst>
              <a:ext uri="{FF2B5EF4-FFF2-40B4-BE49-F238E27FC236}">
                <a16:creationId xmlns:a16="http://schemas.microsoft.com/office/drawing/2014/main" id="{60B9E9E4-E485-48B8-9405-5FA3401CB701}"/>
              </a:ext>
            </a:extLst>
          </p:cNvPr>
          <p:cNvGrpSpPr/>
          <p:nvPr/>
        </p:nvGrpSpPr>
        <p:grpSpPr>
          <a:xfrm>
            <a:off x="0" y="-205740"/>
            <a:ext cx="12192000" cy="137160"/>
            <a:chOff x="0" y="-205740"/>
            <a:chExt cx="12192000" cy="137160"/>
          </a:xfrm>
        </p:grpSpPr>
        <p:sp>
          <p:nvSpPr>
            <p:cNvPr id="53" name="btfpColumnGapBlocker519936">
              <a:extLst>
                <a:ext uri="{FF2B5EF4-FFF2-40B4-BE49-F238E27FC236}">
                  <a16:creationId xmlns:a16="http://schemas.microsoft.com/office/drawing/2014/main" id="{B70C94E2-F3B6-8903-0947-7085D821432D}"/>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51" name="btfpColumnGapBlocker306039">
              <a:extLst>
                <a:ext uri="{FF2B5EF4-FFF2-40B4-BE49-F238E27FC236}">
                  <a16:creationId xmlns:a16="http://schemas.microsoft.com/office/drawing/2014/main" id="{18D92702-B59C-5B01-6954-FCAA05D3D4F3}"/>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49" name="btfpColumnIndicator981280">
              <a:extLst>
                <a:ext uri="{FF2B5EF4-FFF2-40B4-BE49-F238E27FC236}">
                  <a16:creationId xmlns:a16="http://schemas.microsoft.com/office/drawing/2014/main" id="{9C6C1AFD-F3F3-89AF-303F-3C91A264253F}"/>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7" name="btfpColumnIndicator220647">
              <a:extLst>
                <a:ext uri="{FF2B5EF4-FFF2-40B4-BE49-F238E27FC236}">
                  <a16:creationId xmlns:a16="http://schemas.microsoft.com/office/drawing/2014/main" id="{AF0E8771-54B0-71C9-FF29-10B414B9B331}"/>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4" name="think-cell data - do not delete" hidden="1">
            <a:extLst>
              <a:ext uri="{FF2B5EF4-FFF2-40B4-BE49-F238E27FC236}">
                <a16:creationId xmlns:a16="http://schemas.microsoft.com/office/drawing/2014/main" id="{558640C9-F208-5BDA-D9FB-7808509A0E7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606" imgH="608" progId="TCLayout.ActiveDocument.1">
                  <p:embed/>
                </p:oleObj>
              </mc:Choice>
              <mc:Fallback>
                <p:oleObj name="think-cell Slide" r:id="rId16" imgW="606" imgH="608" progId="TCLayout.ActiveDocument.1">
                  <p:embed/>
                  <p:pic>
                    <p:nvPicPr>
                      <p:cNvPr id="14" name="think-cell data - do not delete" hidden="1">
                        <a:extLst>
                          <a:ext uri="{FF2B5EF4-FFF2-40B4-BE49-F238E27FC236}">
                            <a16:creationId xmlns:a16="http://schemas.microsoft.com/office/drawing/2014/main" id="{558640C9-F208-5BDA-D9FB-7808509A0E7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302507F-E874-6681-EA36-9131A45B211B}"/>
              </a:ext>
            </a:extLst>
          </p:cNvPr>
          <p:cNvSpPr>
            <a:spLocks noGrp="1"/>
          </p:cNvSpPr>
          <p:nvPr>
            <p:ph type="title"/>
          </p:nvPr>
        </p:nvSpPr>
        <p:spPr/>
        <p:txBody>
          <a:bodyPr vert="horz"/>
          <a:lstStyle/>
          <a:p>
            <a:r>
              <a:rPr lang="en-US" b="1"/>
              <a:t>AI Assessment | </a:t>
            </a:r>
            <a:r>
              <a:rPr lang="en-US"/>
              <a:t>We deploy a common framework to assess how AI will impact specific targets</a:t>
            </a:r>
          </a:p>
        </p:txBody>
      </p:sp>
      <p:sp>
        <p:nvSpPr>
          <p:cNvPr id="15" name="Rectangle 14">
            <a:extLst>
              <a:ext uri="{FF2B5EF4-FFF2-40B4-BE49-F238E27FC236}">
                <a16:creationId xmlns:a16="http://schemas.microsoft.com/office/drawing/2014/main" id="{663DF523-BF26-FD52-55E2-05A993F7BB5D}"/>
              </a:ext>
            </a:extLst>
          </p:cNvPr>
          <p:cNvSpPr/>
          <p:nvPr/>
        </p:nvSpPr>
        <p:spPr bwMode="gray">
          <a:xfrm>
            <a:off x="210000" y="2679686"/>
            <a:ext cx="11772000" cy="3799831"/>
          </a:xfrm>
          <a:prstGeom prst="rect">
            <a:avLst/>
          </a:prstGeom>
          <a:solidFill>
            <a:schemeClr val="accent1">
              <a:lumMod val="20000"/>
              <a:lumOff val="80000"/>
            </a:schemeClr>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chemeClr val="accent2"/>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6" name="Rectangle 15">
            <a:extLst>
              <a:ext uri="{FF2B5EF4-FFF2-40B4-BE49-F238E27FC236}">
                <a16:creationId xmlns:a16="http://schemas.microsoft.com/office/drawing/2014/main" id="{4EAE2210-3252-142D-1AF1-AAD3E86B8EE7}"/>
              </a:ext>
            </a:extLst>
          </p:cNvPr>
          <p:cNvSpPr/>
          <p:nvPr/>
        </p:nvSpPr>
        <p:spPr bwMode="gray">
          <a:xfrm>
            <a:off x="371999" y="1809000"/>
            <a:ext cx="11448000" cy="1620000"/>
          </a:xfrm>
          <a:prstGeom prst="rect">
            <a:avLst/>
          </a:prstGeom>
          <a:gradFill flip="none" rotWithShape="1">
            <a:gsLst>
              <a:gs pos="85000">
                <a:srgbClr val="973B74"/>
              </a:gs>
              <a:gs pos="50000">
                <a:srgbClr val="46647B"/>
              </a:gs>
              <a:gs pos="15000">
                <a:srgbClr val="858585"/>
              </a:gs>
            </a:gsLst>
            <a:lin ang="1200000" scaled="0"/>
            <a:tileRect/>
          </a:gra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2000">
              <a:solidFill>
                <a:schemeClr val="tx1"/>
              </a:solidFill>
            </a:endParaRPr>
          </a:p>
        </p:txBody>
      </p:sp>
      <p:sp>
        <p:nvSpPr>
          <p:cNvPr id="17" name="Rectangle 16">
            <a:extLst>
              <a:ext uri="{FF2B5EF4-FFF2-40B4-BE49-F238E27FC236}">
                <a16:creationId xmlns:a16="http://schemas.microsoft.com/office/drawing/2014/main" id="{82682909-A7C4-7F52-65EE-5D29BCC0B483}"/>
              </a:ext>
            </a:extLst>
          </p:cNvPr>
          <p:cNvSpPr/>
          <p:nvPr/>
        </p:nvSpPr>
        <p:spPr bwMode="gray">
          <a:xfrm>
            <a:off x="4311544" y="1907190"/>
            <a:ext cx="3568913" cy="463523"/>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spcBef>
                <a:spcPts val="0"/>
              </a:spcBef>
              <a:buNone/>
            </a:pPr>
            <a:r>
              <a:rPr lang="en-US" b="1" spc="300">
                <a:solidFill>
                  <a:srgbClr val="FFFFFF"/>
                </a:solidFill>
              </a:rPr>
              <a:t>TRANSFORMATION</a:t>
            </a:r>
          </a:p>
        </p:txBody>
      </p:sp>
      <p:sp>
        <p:nvSpPr>
          <p:cNvPr id="18" name="Rectangle 17">
            <a:extLst>
              <a:ext uri="{FF2B5EF4-FFF2-40B4-BE49-F238E27FC236}">
                <a16:creationId xmlns:a16="http://schemas.microsoft.com/office/drawing/2014/main" id="{B4A79A69-9CE0-D42F-7DEE-9B66D6E331E2}"/>
              </a:ext>
            </a:extLst>
          </p:cNvPr>
          <p:cNvSpPr/>
          <p:nvPr/>
        </p:nvSpPr>
        <p:spPr bwMode="gray">
          <a:xfrm>
            <a:off x="8182424" y="1907190"/>
            <a:ext cx="3528508" cy="463523"/>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spcBef>
                <a:spcPts val="0"/>
              </a:spcBef>
              <a:buNone/>
            </a:pPr>
            <a:r>
              <a:rPr lang="en-US" b="1" spc="300">
                <a:solidFill>
                  <a:srgbClr val="FFFFFF"/>
                </a:solidFill>
              </a:rPr>
              <a:t>REVOLUTION</a:t>
            </a:r>
          </a:p>
        </p:txBody>
      </p:sp>
      <p:sp>
        <p:nvSpPr>
          <p:cNvPr id="19" name="Rectangle 18">
            <a:extLst>
              <a:ext uri="{FF2B5EF4-FFF2-40B4-BE49-F238E27FC236}">
                <a16:creationId xmlns:a16="http://schemas.microsoft.com/office/drawing/2014/main" id="{AFEAA800-D9CA-5A80-630A-3898405D1040}"/>
              </a:ext>
            </a:extLst>
          </p:cNvPr>
          <p:cNvSpPr/>
          <p:nvPr/>
        </p:nvSpPr>
        <p:spPr bwMode="gray">
          <a:xfrm>
            <a:off x="477091" y="1907190"/>
            <a:ext cx="3528508" cy="463523"/>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spcBef>
                <a:spcPts val="0"/>
              </a:spcBef>
              <a:buNone/>
            </a:pPr>
            <a:r>
              <a:rPr lang="en-US" b="1" spc="300">
                <a:solidFill>
                  <a:srgbClr val="FFFFFF"/>
                </a:solidFill>
              </a:rPr>
              <a:t>AUGMENTATION</a:t>
            </a:r>
          </a:p>
        </p:txBody>
      </p:sp>
      <p:grpSp>
        <p:nvGrpSpPr>
          <p:cNvPr id="20" name="Icon429124">
            <a:extLst>
              <a:ext uri="{FF2B5EF4-FFF2-40B4-BE49-F238E27FC236}">
                <a16:creationId xmlns:a16="http://schemas.microsoft.com/office/drawing/2014/main" id="{239EB441-56D2-2750-C71A-8AC1EF5F4064}"/>
              </a:ext>
            </a:extLst>
          </p:cNvPr>
          <p:cNvGrpSpPr>
            <a:grpSpLocks noChangeAspect="1"/>
          </p:cNvGrpSpPr>
          <p:nvPr>
            <p:custDataLst>
              <p:tags r:id="rId3"/>
            </p:custDataLst>
          </p:nvPr>
        </p:nvGrpSpPr>
        <p:grpSpPr>
          <a:xfrm>
            <a:off x="5679721" y="2370713"/>
            <a:ext cx="832558" cy="834654"/>
            <a:chOff x="6648990" y="1699125"/>
            <a:chExt cx="664358" cy="664358"/>
          </a:xfrm>
        </p:grpSpPr>
        <p:sp>
          <p:nvSpPr>
            <p:cNvPr id="21" name="btfpIconCircle429124">
              <a:extLst>
                <a:ext uri="{FF2B5EF4-FFF2-40B4-BE49-F238E27FC236}">
                  <a16:creationId xmlns:a16="http://schemas.microsoft.com/office/drawing/2014/main" id="{807AF97B-CCAA-91A6-0BE0-661FD689CCAB}"/>
                </a:ext>
              </a:extLst>
            </p:cNvPr>
            <p:cNvSpPr>
              <a:spLocks/>
            </p:cNvSpPr>
            <p:nvPr/>
          </p:nvSpPr>
          <p:spPr bwMode="gray">
            <a:xfrm>
              <a:off x="6648990" y="1699125"/>
              <a:ext cx="664358" cy="664358"/>
            </a:xfrm>
            <a:prstGeom prst="ellipse">
              <a:avLst/>
            </a:prstGeom>
            <a:noFill/>
            <a:ln w="9525" cap="flat" cmpd="sng" algn="ctr">
              <a:noFill/>
              <a:prstDash val="solid"/>
              <a:miter lim="800000"/>
            </a:ln>
            <a:effectLst/>
            <a:extLst>
              <a:ext uri="{909E8E84-426E-40DD-AFC4-6F175D3DCCD1}">
                <a14:hiddenFill xmlns:a14="http://schemas.microsoft.com/office/drawing/2010/main">
                  <a:solidFill>
                    <a:srgbClr val="CC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2000">
                <a:solidFill>
                  <a:schemeClr val="tx1"/>
                </a:solidFill>
              </a:endParaRPr>
            </a:p>
          </p:txBody>
        </p:sp>
        <p:pic>
          <p:nvPicPr>
            <p:cNvPr id="22" name="btfpIconLines429124">
              <a:extLst>
                <a:ext uri="{FF2B5EF4-FFF2-40B4-BE49-F238E27FC236}">
                  <a16:creationId xmlns:a16="http://schemas.microsoft.com/office/drawing/2014/main" id="{8F929163-C0A2-19A6-1CB7-F0F106B7B25C}"/>
                </a:ext>
              </a:extLst>
            </p:cNvPr>
            <p:cNvPicPr>
              <a:picLocks/>
            </p:cNvPicPr>
            <p:nvPr/>
          </p:nvPicPr>
          <p:blipFill>
            <a:blip r:embed="rId18">
              <a:extLst>
                <a:ext uri="{28A0092B-C50C-407E-A947-70E740481C1C}">
                  <a14:useLocalDpi xmlns:a14="http://schemas.microsoft.com/office/drawing/2010/main" val="0"/>
                </a:ext>
              </a:extLst>
            </a:blip>
            <a:stretch>
              <a:fillRect/>
            </a:stretch>
          </p:blipFill>
          <p:spPr>
            <a:xfrm>
              <a:off x="6648990" y="1699125"/>
              <a:ext cx="664358" cy="664358"/>
            </a:xfrm>
            <a:prstGeom prst="rect">
              <a:avLst/>
            </a:prstGeom>
          </p:spPr>
        </p:pic>
      </p:grpSp>
      <p:grpSp>
        <p:nvGrpSpPr>
          <p:cNvPr id="23" name="Icon780456">
            <a:extLst>
              <a:ext uri="{FF2B5EF4-FFF2-40B4-BE49-F238E27FC236}">
                <a16:creationId xmlns:a16="http://schemas.microsoft.com/office/drawing/2014/main" id="{E8B24FE1-48BD-1B8D-957C-A46AAE1E4F79}"/>
              </a:ext>
            </a:extLst>
          </p:cNvPr>
          <p:cNvGrpSpPr>
            <a:grpSpLocks noChangeAspect="1"/>
          </p:cNvGrpSpPr>
          <p:nvPr>
            <p:custDataLst>
              <p:tags r:id="rId4"/>
            </p:custDataLst>
          </p:nvPr>
        </p:nvGrpSpPr>
        <p:grpSpPr>
          <a:xfrm>
            <a:off x="9530399" y="2370713"/>
            <a:ext cx="832558" cy="834654"/>
            <a:chOff x="10009525" y="1699125"/>
            <a:chExt cx="664358" cy="664358"/>
          </a:xfrm>
        </p:grpSpPr>
        <p:sp>
          <p:nvSpPr>
            <p:cNvPr id="24" name="btfpIconCircle780456">
              <a:extLst>
                <a:ext uri="{FF2B5EF4-FFF2-40B4-BE49-F238E27FC236}">
                  <a16:creationId xmlns:a16="http://schemas.microsoft.com/office/drawing/2014/main" id="{C3BE3B90-9766-435D-2C38-B8783E740592}"/>
                </a:ext>
              </a:extLst>
            </p:cNvPr>
            <p:cNvSpPr>
              <a:spLocks/>
            </p:cNvSpPr>
            <p:nvPr/>
          </p:nvSpPr>
          <p:spPr bwMode="gray">
            <a:xfrm>
              <a:off x="10009525" y="1699125"/>
              <a:ext cx="664358" cy="664358"/>
            </a:xfrm>
            <a:prstGeom prst="ellipse">
              <a:avLst/>
            </a:prstGeom>
            <a:noFill/>
            <a:ln w="9525" cap="flat" cmpd="sng" algn="ctr">
              <a:noFill/>
              <a:prstDash val="solid"/>
              <a:miter lim="800000"/>
            </a:ln>
            <a:effectLst/>
            <a:extLst>
              <a:ext uri="{909E8E84-426E-40DD-AFC4-6F175D3DCCD1}">
                <a14:hiddenFill xmlns:a14="http://schemas.microsoft.com/office/drawing/2010/main">
                  <a:solidFill>
                    <a:srgbClr val="CC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2000">
                <a:solidFill>
                  <a:schemeClr val="tx1"/>
                </a:solidFill>
              </a:endParaRPr>
            </a:p>
          </p:txBody>
        </p:sp>
        <p:pic>
          <p:nvPicPr>
            <p:cNvPr id="25" name="btfpIconLines780456">
              <a:extLst>
                <a:ext uri="{FF2B5EF4-FFF2-40B4-BE49-F238E27FC236}">
                  <a16:creationId xmlns:a16="http://schemas.microsoft.com/office/drawing/2014/main" id="{A0150DBB-D21D-2E23-E5A3-85C2C381FE57}"/>
                </a:ext>
              </a:extLst>
            </p:cNvPr>
            <p:cNvPicPr>
              <a:picLocks/>
            </p:cNvPicPr>
            <p:nvPr/>
          </p:nvPicPr>
          <p:blipFill>
            <a:blip r:embed="rId19">
              <a:extLst>
                <a:ext uri="{28A0092B-C50C-407E-A947-70E740481C1C}">
                  <a14:useLocalDpi xmlns:a14="http://schemas.microsoft.com/office/drawing/2010/main" val="0"/>
                </a:ext>
              </a:extLst>
            </a:blip>
            <a:stretch>
              <a:fillRect/>
            </a:stretch>
          </p:blipFill>
          <p:spPr>
            <a:xfrm>
              <a:off x="10009525" y="1699125"/>
              <a:ext cx="664358" cy="664358"/>
            </a:xfrm>
            <a:prstGeom prst="rect">
              <a:avLst/>
            </a:prstGeom>
          </p:spPr>
        </p:pic>
      </p:grpSp>
      <p:sp>
        <p:nvSpPr>
          <p:cNvPr id="26" name="btfpColumnHeaderBoxText325363">
            <a:extLst>
              <a:ext uri="{FF2B5EF4-FFF2-40B4-BE49-F238E27FC236}">
                <a16:creationId xmlns:a16="http://schemas.microsoft.com/office/drawing/2014/main" id="{611C508A-7C20-F15C-786A-2CBACA1AB306}"/>
              </a:ext>
            </a:extLst>
          </p:cNvPr>
          <p:cNvSpPr txBox="1"/>
          <p:nvPr>
            <p:custDataLst>
              <p:tags r:id="rId5"/>
            </p:custDataLst>
          </p:nvPr>
        </p:nvSpPr>
        <p:spPr bwMode="gray">
          <a:xfrm>
            <a:off x="407894" y="1374441"/>
            <a:ext cx="508931" cy="317264"/>
          </a:xfrm>
          <a:prstGeom prst="rect">
            <a:avLst/>
          </a:prstGeom>
          <a:noFill/>
          <a:extLst>
            <a:ext uri="{909E8E84-426E-40DD-AFC4-6F175D3DCCD1}">
              <a14:hiddenFill xmlns:a14="http://schemas.microsoft.com/office/drawing/2010/main">
                <a:solidFill>
                  <a:srgbClr val="FFFFFF"/>
                </a:solidFill>
              </a14:hiddenFill>
            </a:ext>
          </a:extLst>
        </p:spPr>
        <p:txBody>
          <a:bodyPr vert="horz" wrap="none" lIns="36000" tIns="36000" rIns="36000" bIns="36000" rtlCol="0" anchor="ctr">
            <a:noAutofit/>
          </a:bodyPr>
          <a:lstStyle>
            <a:defPPr>
              <a:defRPr lang="en-US"/>
            </a:defPPr>
            <a:lvl1pPr marL="0" indent="0">
              <a:spcBef>
                <a:spcPct val="0"/>
              </a:spcBef>
              <a:buNone/>
              <a:defRPr sz="900" b="1" cap="all" spc="225">
                <a:latin typeface="+mj-lt"/>
              </a:defRPr>
            </a:lvl1pPr>
          </a:lstStyle>
          <a:p>
            <a:pPr algn="ctr"/>
            <a:r>
              <a:rPr lang="en-US" sz="1050" b="0">
                <a:solidFill>
                  <a:srgbClr val="000000"/>
                </a:solidFill>
              </a:rPr>
              <a:t>Low</a:t>
            </a:r>
          </a:p>
        </p:txBody>
      </p:sp>
      <p:sp>
        <p:nvSpPr>
          <p:cNvPr id="27" name="btfpColumnHeaderBoxText325363">
            <a:extLst>
              <a:ext uri="{FF2B5EF4-FFF2-40B4-BE49-F238E27FC236}">
                <a16:creationId xmlns:a16="http://schemas.microsoft.com/office/drawing/2014/main" id="{224019EB-E77F-1E5C-38E0-56980E1F810C}"/>
              </a:ext>
            </a:extLst>
          </p:cNvPr>
          <p:cNvSpPr txBox="1"/>
          <p:nvPr>
            <p:custDataLst>
              <p:tags r:id="rId6"/>
            </p:custDataLst>
          </p:nvPr>
        </p:nvSpPr>
        <p:spPr bwMode="gray">
          <a:xfrm>
            <a:off x="11064994" y="1374441"/>
            <a:ext cx="566038" cy="317264"/>
          </a:xfrm>
          <a:prstGeom prst="rect">
            <a:avLst/>
          </a:prstGeom>
          <a:noFill/>
          <a:extLst>
            <a:ext uri="{909E8E84-426E-40DD-AFC4-6F175D3DCCD1}">
              <a14:hiddenFill xmlns:a14="http://schemas.microsoft.com/office/drawing/2010/main">
                <a:solidFill>
                  <a:srgbClr val="FFFFFF"/>
                </a:solidFill>
              </a14:hiddenFill>
            </a:ext>
          </a:extLst>
        </p:spPr>
        <p:txBody>
          <a:bodyPr vert="horz" wrap="none" lIns="36000" tIns="36000" rIns="36000" bIns="36000" rtlCol="0" anchor="ctr">
            <a:noAutofit/>
          </a:bodyPr>
          <a:lstStyle/>
          <a:p>
            <a:pPr marL="0" indent="0" algn="ctr">
              <a:spcBef>
                <a:spcPct val="0"/>
              </a:spcBef>
              <a:buNone/>
            </a:pPr>
            <a:r>
              <a:rPr lang="en-US" sz="1050" cap="all" spc="225">
                <a:solidFill>
                  <a:srgbClr val="000000"/>
                </a:solidFill>
                <a:latin typeface="+mj-lt"/>
              </a:rPr>
              <a:t>High</a:t>
            </a:r>
          </a:p>
        </p:txBody>
      </p:sp>
      <p:grpSp>
        <p:nvGrpSpPr>
          <p:cNvPr id="28" name="Icon654867">
            <a:extLst>
              <a:ext uri="{FF2B5EF4-FFF2-40B4-BE49-F238E27FC236}">
                <a16:creationId xmlns:a16="http://schemas.microsoft.com/office/drawing/2014/main" id="{9CFD10C0-E8EB-BA85-5197-DA88CA8BF7FE}"/>
              </a:ext>
            </a:extLst>
          </p:cNvPr>
          <p:cNvGrpSpPr>
            <a:grpSpLocks noChangeAspect="1"/>
          </p:cNvGrpSpPr>
          <p:nvPr>
            <p:custDataLst>
              <p:tags r:id="rId7"/>
            </p:custDataLst>
          </p:nvPr>
        </p:nvGrpSpPr>
        <p:grpSpPr>
          <a:xfrm>
            <a:off x="1829043" y="2370610"/>
            <a:ext cx="832558" cy="832558"/>
            <a:chOff x="3450575" y="1699125"/>
            <a:chExt cx="664358" cy="664358"/>
          </a:xfrm>
        </p:grpSpPr>
        <p:sp>
          <p:nvSpPr>
            <p:cNvPr id="29" name="IconCircle654867">
              <a:extLst>
                <a:ext uri="{FF2B5EF4-FFF2-40B4-BE49-F238E27FC236}">
                  <a16:creationId xmlns:a16="http://schemas.microsoft.com/office/drawing/2014/main" id="{BD357202-0B05-492F-C017-96F7A042815C}"/>
                </a:ext>
              </a:extLst>
            </p:cNvPr>
            <p:cNvSpPr>
              <a:spLocks/>
            </p:cNvSpPr>
            <p:nvPr/>
          </p:nvSpPr>
          <p:spPr bwMode="gray">
            <a:xfrm>
              <a:off x="3450575" y="1699125"/>
              <a:ext cx="664358" cy="664358"/>
            </a:xfrm>
            <a:prstGeom prst="ellipse">
              <a:avLst/>
            </a:prstGeom>
            <a:noFill/>
            <a:ln w="9525" cap="flat" cmpd="sng" algn="ctr">
              <a:noFill/>
              <a:prstDash val="solid"/>
              <a:miter lim="800000"/>
            </a:ln>
            <a:effectLst/>
            <a:extLst>
              <a:ext uri="{909E8E84-426E-40DD-AFC4-6F175D3DCCD1}">
                <a14:hiddenFill xmlns:a14="http://schemas.microsoft.com/office/drawing/2010/main">
                  <a:solidFill>
                    <a:srgbClr val="CC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rgbClr val="7891AA"/>
                </a:solidFill>
              </a:endParaRPr>
            </a:p>
          </p:txBody>
        </p:sp>
        <p:pic>
          <p:nvPicPr>
            <p:cNvPr id="30" name="btfpIconLines654867">
              <a:extLst>
                <a:ext uri="{FF2B5EF4-FFF2-40B4-BE49-F238E27FC236}">
                  <a16:creationId xmlns:a16="http://schemas.microsoft.com/office/drawing/2014/main" id="{5518BBD4-4FE6-B008-7847-317F2AA2DA9B}"/>
                </a:ext>
              </a:extLst>
            </p:cNvPr>
            <p:cNvPicPr>
              <a:picLocks/>
            </p:cNvPicPr>
            <p:nvPr/>
          </p:nvPicPr>
          <p:blipFill>
            <a:blip r:embed="rId20" cstate="print">
              <a:extLst>
                <a:ext uri="{28A0092B-C50C-407E-A947-70E740481C1C}">
                  <a14:useLocalDpi xmlns:a14="http://schemas.microsoft.com/office/drawing/2010/main" val="0"/>
                </a:ext>
              </a:extLst>
            </a:blip>
            <a:stretch>
              <a:fillRect/>
            </a:stretch>
          </p:blipFill>
          <p:spPr>
            <a:xfrm>
              <a:off x="3450575" y="1699125"/>
              <a:ext cx="664358" cy="664358"/>
            </a:xfrm>
            <a:prstGeom prst="rect">
              <a:avLst/>
            </a:prstGeom>
          </p:spPr>
        </p:pic>
      </p:grpSp>
      <p:sp>
        <p:nvSpPr>
          <p:cNvPr id="31" name="btfpBulletedList16921045">
            <a:extLst>
              <a:ext uri="{FF2B5EF4-FFF2-40B4-BE49-F238E27FC236}">
                <a16:creationId xmlns:a16="http://schemas.microsoft.com/office/drawing/2014/main" id="{3F83CABD-1AD6-311A-5298-2F82A9294C7E}"/>
              </a:ext>
            </a:extLst>
          </p:cNvPr>
          <p:cNvSpPr txBox="1"/>
          <p:nvPr>
            <p:custDataLst>
              <p:tags r:id="rId8"/>
            </p:custDataLst>
          </p:nvPr>
        </p:nvSpPr>
        <p:spPr bwMode="gray">
          <a:xfrm>
            <a:off x="805576" y="3592581"/>
            <a:ext cx="3204000" cy="1134532"/>
          </a:xfrm>
          <a:prstGeom prst="rect">
            <a:avLst/>
          </a:prstGeom>
          <a:noFill/>
        </p:spPr>
        <p:txBody>
          <a:bodyPr vert="horz" wrap="square" lIns="36000" tIns="36000" rIns="36000" bIns="36000" rtlCol="0">
            <a:spAutoFit/>
          </a:bodyPr>
          <a:lstStyle/>
          <a:p>
            <a:pPr marL="0" indent="0">
              <a:spcBef>
                <a:spcPts val="600"/>
              </a:spcBef>
              <a:buNone/>
            </a:pPr>
            <a:r>
              <a:rPr lang="en-US" sz="1400" b="1">
                <a:solidFill>
                  <a:srgbClr val="000000"/>
                </a:solidFill>
              </a:rPr>
              <a:t>Augmentation Opportunity</a:t>
            </a:r>
          </a:p>
          <a:p>
            <a:pPr marL="0" indent="0">
              <a:spcBef>
                <a:spcPts val="600"/>
              </a:spcBef>
              <a:buNone/>
            </a:pPr>
            <a:r>
              <a:rPr lang="en-US" sz="1200"/>
              <a:t>Possibility for productivity gains (potentially large scale) but </a:t>
            </a:r>
            <a:r>
              <a:rPr lang="en-US" sz="1200" b="1"/>
              <a:t>limited material impact on core drivers of competitiveness</a:t>
            </a:r>
            <a:r>
              <a:rPr lang="en-US" sz="1200"/>
              <a:t>; no imminent threat from AI</a:t>
            </a:r>
            <a:endParaRPr lang="en-US" sz="1400">
              <a:solidFill>
                <a:srgbClr val="000000"/>
              </a:solidFill>
            </a:endParaRPr>
          </a:p>
        </p:txBody>
      </p:sp>
      <p:sp>
        <p:nvSpPr>
          <p:cNvPr id="32" name="btfpBulletedList16921046">
            <a:extLst>
              <a:ext uri="{FF2B5EF4-FFF2-40B4-BE49-F238E27FC236}">
                <a16:creationId xmlns:a16="http://schemas.microsoft.com/office/drawing/2014/main" id="{3168170F-9FE1-8E2F-0F90-2B2F8B0221C2}"/>
              </a:ext>
            </a:extLst>
          </p:cNvPr>
          <p:cNvSpPr txBox="1"/>
          <p:nvPr>
            <p:custDataLst>
              <p:tags r:id="rId9"/>
            </p:custDataLst>
          </p:nvPr>
        </p:nvSpPr>
        <p:spPr bwMode="gray">
          <a:xfrm>
            <a:off x="4676457" y="3592581"/>
            <a:ext cx="3204000" cy="1103755"/>
          </a:xfrm>
          <a:prstGeom prst="rect">
            <a:avLst/>
          </a:prstGeom>
          <a:noFill/>
        </p:spPr>
        <p:txBody>
          <a:bodyPr vert="horz" wrap="square" lIns="36000" tIns="36000" rIns="36000" bIns="36000" rtlCol="0">
            <a:spAutoFit/>
          </a:bodyPr>
          <a:lstStyle/>
          <a:p>
            <a:pPr marL="0" indent="0">
              <a:spcBef>
                <a:spcPts val="600"/>
              </a:spcBef>
              <a:buNone/>
            </a:pPr>
            <a:r>
              <a:rPr lang="en-US" sz="1400" b="1">
                <a:solidFill>
                  <a:srgbClr val="000000"/>
                </a:solidFill>
              </a:rPr>
              <a:t>Transformation Opportunity </a:t>
            </a:r>
          </a:p>
          <a:p>
            <a:pPr marL="0" indent="0">
              <a:spcBef>
                <a:spcPts val="600"/>
              </a:spcBef>
              <a:buNone/>
            </a:pPr>
            <a:r>
              <a:rPr lang="en-US" sz="1200"/>
              <a:t>Some </a:t>
            </a:r>
            <a:r>
              <a:rPr lang="en-US" sz="1200" b="1"/>
              <a:t>positive</a:t>
            </a:r>
            <a:r>
              <a:rPr lang="en-US" sz="1200"/>
              <a:t> </a:t>
            </a:r>
            <a:r>
              <a:rPr lang="en-US" sz="1200" b="1"/>
              <a:t>changes to the product landscape and cost base or competitive   landscapes </a:t>
            </a:r>
            <a:r>
              <a:rPr lang="en-US" sz="1200"/>
              <a:t>resulting in product, bottom-line and/or differentiation improvements</a:t>
            </a:r>
            <a:endParaRPr lang="en-US" sz="1400">
              <a:solidFill>
                <a:srgbClr val="000000"/>
              </a:solidFill>
            </a:endParaRPr>
          </a:p>
        </p:txBody>
      </p:sp>
      <p:sp>
        <p:nvSpPr>
          <p:cNvPr id="33" name="btfpBulletedList16921047">
            <a:extLst>
              <a:ext uri="{FF2B5EF4-FFF2-40B4-BE49-F238E27FC236}">
                <a16:creationId xmlns:a16="http://schemas.microsoft.com/office/drawing/2014/main" id="{14B1C738-BA49-C830-30BE-C48448F9265F}"/>
              </a:ext>
            </a:extLst>
          </p:cNvPr>
          <p:cNvSpPr txBox="1"/>
          <p:nvPr>
            <p:custDataLst>
              <p:tags r:id="rId10"/>
            </p:custDataLst>
          </p:nvPr>
        </p:nvSpPr>
        <p:spPr bwMode="gray">
          <a:xfrm>
            <a:off x="8506932" y="3592581"/>
            <a:ext cx="3204000" cy="1103755"/>
          </a:xfrm>
          <a:prstGeom prst="rect">
            <a:avLst/>
          </a:prstGeom>
          <a:noFill/>
        </p:spPr>
        <p:txBody>
          <a:bodyPr vert="horz" wrap="square" lIns="36000" tIns="36000" rIns="36000" bIns="36000" rtlCol="0">
            <a:spAutoFit/>
          </a:bodyPr>
          <a:lstStyle/>
          <a:p>
            <a:pPr marL="0" indent="0">
              <a:spcBef>
                <a:spcPts val="600"/>
              </a:spcBef>
              <a:buNone/>
            </a:pPr>
            <a:r>
              <a:rPr lang="en-US" sz="1400" b="1">
                <a:solidFill>
                  <a:srgbClr val="000000"/>
                </a:solidFill>
              </a:rPr>
              <a:t>Revolution Opportunity </a:t>
            </a:r>
          </a:p>
          <a:p>
            <a:pPr marL="0" indent="0">
              <a:spcBef>
                <a:spcPts val="600"/>
              </a:spcBef>
              <a:buNone/>
            </a:pPr>
            <a:r>
              <a:rPr lang="en-US" sz="1200" b="1"/>
              <a:t>Market or product may fundamentally evolve, </a:t>
            </a:r>
            <a:r>
              <a:rPr lang="en-US" sz="1200"/>
              <a:t>or value chain may shift; incumbents have opportunity to gain share through AI driven advances</a:t>
            </a:r>
            <a:endParaRPr lang="en-US" sz="1400" b="1">
              <a:solidFill>
                <a:srgbClr val="000000"/>
              </a:solidFill>
            </a:endParaRPr>
          </a:p>
        </p:txBody>
      </p:sp>
      <p:sp>
        <p:nvSpPr>
          <p:cNvPr id="34" name="btfpBulletedList16921046">
            <a:extLst>
              <a:ext uri="{FF2B5EF4-FFF2-40B4-BE49-F238E27FC236}">
                <a16:creationId xmlns:a16="http://schemas.microsoft.com/office/drawing/2014/main" id="{EEEB3097-A5D8-258A-F70E-0E2374EFB6EA}"/>
              </a:ext>
            </a:extLst>
          </p:cNvPr>
          <p:cNvSpPr txBox="1"/>
          <p:nvPr>
            <p:custDataLst>
              <p:tags r:id="rId11"/>
            </p:custDataLst>
          </p:nvPr>
        </p:nvSpPr>
        <p:spPr bwMode="gray">
          <a:xfrm>
            <a:off x="4676457" y="5046803"/>
            <a:ext cx="3204000" cy="919089"/>
          </a:xfrm>
          <a:prstGeom prst="rect">
            <a:avLst/>
          </a:prstGeom>
          <a:noFill/>
        </p:spPr>
        <p:txBody>
          <a:bodyPr vert="horz" wrap="square" lIns="36000" tIns="36000" rIns="36000" bIns="36000" rtlCol="0">
            <a:spAutoFit/>
          </a:bodyPr>
          <a:lstStyle/>
          <a:p>
            <a:pPr marL="0" indent="0">
              <a:spcBef>
                <a:spcPts val="600"/>
              </a:spcBef>
              <a:buNone/>
            </a:pPr>
            <a:r>
              <a:rPr lang="en-US" sz="1400" b="1">
                <a:solidFill>
                  <a:srgbClr val="000000"/>
                </a:solidFill>
              </a:rPr>
              <a:t>Transformation Risk</a:t>
            </a:r>
            <a:r>
              <a:rPr lang="en-US" sz="1400">
                <a:solidFill>
                  <a:srgbClr val="000000"/>
                </a:solidFill>
              </a:rPr>
              <a:t> </a:t>
            </a:r>
          </a:p>
          <a:p>
            <a:pPr marL="0" indent="0">
              <a:spcBef>
                <a:spcPts val="600"/>
              </a:spcBef>
              <a:buNone/>
            </a:pPr>
            <a:r>
              <a:rPr lang="en-US" sz="1200"/>
              <a:t>Some </a:t>
            </a:r>
            <a:r>
              <a:rPr lang="en-US" sz="1200" b="1"/>
              <a:t>changes to product- and competitive- landscapes; </a:t>
            </a:r>
            <a:r>
              <a:rPr lang="en-US" sz="1200"/>
              <a:t>potential for market share / leadership changes</a:t>
            </a:r>
            <a:endParaRPr lang="en-US" sz="1400">
              <a:solidFill>
                <a:srgbClr val="000000"/>
              </a:solidFill>
            </a:endParaRPr>
          </a:p>
        </p:txBody>
      </p:sp>
      <p:sp>
        <p:nvSpPr>
          <p:cNvPr id="35" name="btfpBulletedList16921047">
            <a:extLst>
              <a:ext uri="{FF2B5EF4-FFF2-40B4-BE49-F238E27FC236}">
                <a16:creationId xmlns:a16="http://schemas.microsoft.com/office/drawing/2014/main" id="{11414AC7-384C-5B9E-EC34-14A817896785}"/>
              </a:ext>
            </a:extLst>
          </p:cNvPr>
          <p:cNvSpPr txBox="1"/>
          <p:nvPr>
            <p:custDataLst>
              <p:tags r:id="rId12"/>
            </p:custDataLst>
          </p:nvPr>
        </p:nvSpPr>
        <p:spPr bwMode="gray">
          <a:xfrm>
            <a:off x="8506932" y="5046803"/>
            <a:ext cx="3204000" cy="1103755"/>
          </a:xfrm>
          <a:prstGeom prst="rect">
            <a:avLst/>
          </a:prstGeom>
          <a:noFill/>
        </p:spPr>
        <p:txBody>
          <a:bodyPr vert="horz" wrap="square" lIns="36000" tIns="36000" rIns="36000" bIns="36000" rtlCol="0">
            <a:spAutoFit/>
          </a:bodyPr>
          <a:lstStyle/>
          <a:p>
            <a:pPr marL="0" indent="0">
              <a:spcBef>
                <a:spcPts val="600"/>
              </a:spcBef>
              <a:buNone/>
            </a:pPr>
            <a:r>
              <a:rPr lang="en-US" sz="1400" b="1">
                <a:solidFill>
                  <a:srgbClr val="000000"/>
                </a:solidFill>
              </a:rPr>
              <a:t>Revolution Risk</a:t>
            </a:r>
          </a:p>
          <a:p>
            <a:pPr marL="0" indent="0">
              <a:spcBef>
                <a:spcPts val="600"/>
              </a:spcBef>
              <a:buNone/>
            </a:pPr>
            <a:r>
              <a:rPr lang="en-US" sz="1200" b="1"/>
              <a:t>Market or product may fundamentally evolve, </a:t>
            </a:r>
            <a:r>
              <a:rPr lang="en-US" sz="1200"/>
              <a:t>or value chain may shift, with </a:t>
            </a:r>
            <a:r>
              <a:rPr lang="en-US" sz="1200" err="1"/>
              <a:t>PortCos</a:t>
            </a:r>
            <a:r>
              <a:rPr lang="en-US" sz="1200"/>
              <a:t> that have lower barriers to entry at risk for disruption</a:t>
            </a:r>
            <a:endParaRPr lang="en-US" sz="1400" b="1">
              <a:solidFill>
                <a:srgbClr val="000000"/>
              </a:solidFill>
            </a:endParaRPr>
          </a:p>
        </p:txBody>
      </p:sp>
      <p:sp>
        <p:nvSpPr>
          <p:cNvPr id="36" name="btfpNumberBubble335270">
            <a:extLst>
              <a:ext uri="{FF2B5EF4-FFF2-40B4-BE49-F238E27FC236}">
                <a16:creationId xmlns:a16="http://schemas.microsoft.com/office/drawing/2014/main" id="{20FBABFC-D017-0A39-CAA8-BB32B767D79C}"/>
              </a:ext>
            </a:extLst>
          </p:cNvPr>
          <p:cNvSpPr/>
          <p:nvPr/>
        </p:nvSpPr>
        <p:spPr bwMode="gray">
          <a:xfrm>
            <a:off x="477091" y="3592581"/>
            <a:ext cx="252000" cy="252000"/>
          </a:xfrm>
          <a:prstGeom prst="ellipse">
            <a:avLst/>
          </a:prstGeom>
          <a:solidFill>
            <a:srgbClr val="FFFFFF"/>
          </a:solidFill>
          <a:ln w="25400">
            <a:solidFill>
              <a:srgbClr val="85858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200" b="1">
                <a:solidFill>
                  <a:srgbClr val="858585"/>
                </a:solidFill>
              </a:rPr>
              <a:t>A</a:t>
            </a:r>
          </a:p>
        </p:txBody>
      </p:sp>
      <p:sp>
        <p:nvSpPr>
          <p:cNvPr id="37" name="btfpNumberBubble335270">
            <a:extLst>
              <a:ext uri="{FF2B5EF4-FFF2-40B4-BE49-F238E27FC236}">
                <a16:creationId xmlns:a16="http://schemas.microsoft.com/office/drawing/2014/main" id="{16007549-C636-1659-62C0-CCD46CF5C650}"/>
              </a:ext>
            </a:extLst>
          </p:cNvPr>
          <p:cNvSpPr/>
          <p:nvPr/>
        </p:nvSpPr>
        <p:spPr bwMode="gray">
          <a:xfrm>
            <a:off x="4381857" y="3592581"/>
            <a:ext cx="252000" cy="252000"/>
          </a:xfrm>
          <a:prstGeom prst="ellipse">
            <a:avLst/>
          </a:prstGeom>
          <a:solidFill>
            <a:srgbClr val="FFFFFF"/>
          </a:solidFill>
          <a:ln w="25400">
            <a:solidFill>
              <a:srgbClr val="46647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200" b="1">
                <a:solidFill>
                  <a:srgbClr val="46647B"/>
                </a:solidFill>
              </a:rPr>
              <a:t>B</a:t>
            </a:r>
          </a:p>
        </p:txBody>
      </p:sp>
      <p:sp>
        <p:nvSpPr>
          <p:cNvPr id="38" name="btfpNumberBubble335270">
            <a:extLst>
              <a:ext uri="{FF2B5EF4-FFF2-40B4-BE49-F238E27FC236}">
                <a16:creationId xmlns:a16="http://schemas.microsoft.com/office/drawing/2014/main" id="{2AE58294-B66D-AAEA-21F5-1932F8A9F333}"/>
              </a:ext>
            </a:extLst>
          </p:cNvPr>
          <p:cNvSpPr/>
          <p:nvPr/>
        </p:nvSpPr>
        <p:spPr bwMode="gray">
          <a:xfrm>
            <a:off x="4381857" y="5046803"/>
            <a:ext cx="252000" cy="252000"/>
          </a:xfrm>
          <a:prstGeom prst="ellipse">
            <a:avLst/>
          </a:prstGeom>
          <a:solidFill>
            <a:srgbClr val="FFFFFF"/>
          </a:solidFill>
          <a:ln w="25400">
            <a:solidFill>
              <a:srgbClr val="46647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200" b="1">
                <a:solidFill>
                  <a:srgbClr val="46647B"/>
                </a:solidFill>
              </a:rPr>
              <a:t>C</a:t>
            </a:r>
          </a:p>
        </p:txBody>
      </p:sp>
      <p:sp>
        <p:nvSpPr>
          <p:cNvPr id="39" name="btfpNumberBubble335270">
            <a:extLst>
              <a:ext uri="{FF2B5EF4-FFF2-40B4-BE49-F238E27FC236}">
                <a16:creationId xmlns:a16="http://schemas.microsoft.com/office/drawing/2014/main" id="{CD281DBD-D420-F82B-F2E8-7E347864F60C}"/>
              </a:ext>
            </a:extLst>
          </p:cNvPr>
          <p:cNvSpPr/>
          <p:nvPr/>
        </p:nvSpPr>
        <p:spPr bwMode="gray">
          <a:xfrm>
            <a:off x="8179991" y="3592581"/>
            <a:ext cx="252000" cy="252000"/>
          </a:xfrm>
          <a:prstGeom prst="ellipse">
            <a:avLst/>
          </a:prstGeom>
          <a:solidFill>
            <a:srgbClr val="FFFFFF"/>
          </a:solidFill>
          <a:ln w="25400">
            <a:solidFill>
              <a:srgbClr val="973B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200" b="1">
                <a:solidFill>
                  <a:srgbClr val="973B74"/>
                </a:solidFill>
              </a:rPr>
              <a:t>D</a:t>
            </a:r>
          </a:p>
        </p:txBody>
      </p:sp>
      <p:sp>
        <p:nvSpPr>
          <p:cNvPr id="40" name="btfpNumberBubble335270">
            <a:extLst>
              <a:ext uri="{FF2B5EF4-FFF2-40B4-BE49-F238E27FC236}">
                <a16:creationId xmlns:a16="http://schemas.microsoft.com/office/drawing/2014/main" id="{6FDD3230-1F74-3C80-FED4-14283D13B1AE}"/>
              </a:ext>
            </a:extLst>
          </p:cNvPr>
          <p:cNvSpPr/>
          <p:nvPr/>
        </p:nvSpPr>
        <p:spPr bwMode="gray">
          <a:xfrm>
            <a:off x="8179991" y="5046803"/>
            <a:ext cx="252000" cy="252000"/>
          </a:xfrm>
          <a:prstGeom prst="ellipse">
            <a:avLst/>
          </a:prstGeom>
          <a:solidFill>
            <a:srgbClr val="FFFFFF"/>
          </a:solidFill>
          <a:ln w="25400">
            <a:solidFill>
              <a:srgbClr val="973B7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200" b="1">
                <a:solidFill>
                  <a:srgbClr val="973B74"/>
                </a:solidFill>
              </a:rPr>
              <a:t>E</a:t>
            </a:r>
          </a:p>
        </p:txBody>
      </p:sp>
      <p:cxnSp>
        <p:nvCxnSpPr>
          <p:cNvPr id="41" name="Straight Arrow Connector 40">
            <a:extLst>
              <a:ext uri="{FF2B5EF4-FFF2-40B4-BE49-F238E27FC236}">
                <a16:creationId xmlns:a16="http://schemas.microsoft.com/office/drawing/2014/main" id="{B0A23E5F-CF18-18B4-4563-3126ADEAD1C8}"/>
              </a:ext>
            </a:extLst>
          </p:cNvPr>
          <p:cNvCxnSpPr>
            <a:cxnSpLocks/>
          </p:cNvCxnSpPr>
          <p:nvPr/>
        </p:nvCxnSpPr>
        <p:spPr bwMode="gray">
          <a:xfrm>
            <a:off x="372000" y="1655965"/>
            <a:ext cx="11448000" cy="0"/>
          </a:xfrm>
          <a:prstGeom prst="straightConnector1">
            <a:avLst/>
          </a:prstGeom>
          <a:ln w="38100" cap="rnd">
            <a:gradFill flip="none" rotWithShape="1">
              <a:gsLst>
                <a:gs pos="15000">
                  <a:srgbClr val="858585"/>
                </a:gs>
                <a:gs pos="50000">
                  <a:schemeClr val="accent4"/>
                </a:gs>
                <a:gs pos="85000">
                  <a:schemeClr val="accent6"/>
                </a:gs>
              </a:gsLst>
              <a:lin ang="0" scaled="1"/>
              <a:tileRect/>
            </a:gradFill>
            <a:round/>
            <a:headEnd w="sm" len="sm"/>
            <a:tailEnd type="arrow" w="sm" len="sm"/>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6C595AA7-2CB0-F694-9065-6DB9AAB506B5}"/>
              </a:ext>
            </a:extLst>
          </p:cNvPr>
          <p:cNvSpPr/>
          <p:nvPr>
            <p:custDataLst>
              <p:tags r:id="rId13"/>
            </p:custDataLst>
          </p:nvPr>
        </p:nvSpPr>
        <p:spPr bwMode="gray">
          <a:xfrm>
            <a:off x="345418" y="1115062"/>
            <a:ext cx="2998674" cy="257369"/>
          </a:xfrm>
          <a:prstGeom prst="rect">
            <a:avLst/>
          </a:prstGeom>
          <a:no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defPPr>
              <a:defRPr lang="en-US"/>
            </a:defPPr>
            <a:lvl1pPr marL="177800" indent="-177800" algn="l" defTabSz="711200" rtl="0" eaLnBrk="1" latinLnBrk="0" hangingPunct="1">
              <a:spcBef>
                <a:spcPts val="1200"/>
              </a:spcBef>
              <a:buChar char="•"/>
              <a:defRPr sz="1600" kern="1200">
                <a:solidFill>
                  <a:srgbClr val="FFFFFF"/>
                </a:solidFill>
                <a:latin typeface="Arial"/>
                <a:ea typeface="+mn-ea"/>
                <a:cs typeface="+mn-cs"/>
              </a:defRPr>
            </a:lvl1pPr>
            <a:lvl2pPr marL="355600" indent="-177800" algn="l" defTabSz="711200" rtl="0" eaLnBrk="1" latinLnBrk="0" hangingPunct="1">
              <a:spcBef>
                <a:spcPts val="600"/>
              </a:spcBef>
              <a:buChar char="–"/>
              <a:defRPr sz="1400" kern="1200">
                <a:solidFill>
                  <a:srgbClr val="FFFFFF"/>
                </a:solidFill>
                <a:latin typeface="Arial"/>
                <a:ea typeface="+mn-ea"/>
                <a:cs typeface="+mn-cs"/>
              </a:defRPr>
            </a:lvl2pPr>
            <a:lvl3pPr marL="533400" indent="-177800" algn="l" defTabSz="711200" rtl="0" eaLnBrk="1" latinLnBrk="0" hangingPunct="1">
              <a:spcBef>
                <a:spcPts val="600"/>
              </a:spcBef>
              <a:buChar char="&gt;"/>
              <a:defRPr sz="1400" kern="1200">
                <a:solidFill>
                  <a:srgbClr val="FFFFFF"/>
                </a:solidFill>
                <a:latin typeface="Arial"/>
                <a:ea typeface="+mn-ea"/>
                <a:cs typeface="+mn-cs"/>
              </a:defRPr>
            </a:lvl3pPr>
            <a:lvl4pPr marL="711200" indent="-177800" algn="l" defTabSz="711200" rtl="0" eaLnBrk="1" latinLnBrk="0" hangingPunct="1">
              <a:spcBef>
                <a:spcPts val="600"/>
              </a:spcBef>
              <a:buChar char="–"/>
              <a:defRPr sz="1400" kern="1200">
                <a:solidFill>
                  <a:srgbClr val="FFFFFF"/>
                </a:solidFill>
                <a:latin typeface="Arial"/>
                <a:ea typeface="+mn-ea"/>
                <a:cs typeface="+mn-cs"/>
              </a:defRPr>
            </a:lvl4pPr>
            <a:lvl5pPr marL="889000" indent="-177800" algn="l" defTabSz="711200" rtl="0" eaLnBrk="1" latinLnBrk="0" hangingPunct="1">
              <a:spcBef>
                <a:spcPts val="600"/>
              </a:spcBef>
              <a:buChar char="&gt;"/>
              <a:defRPr sz="1400" kern="1200">
                <a:solidFill>
                  <a:srgbClr val="FFFFFF"/>
                </a:solidFill>
                <a:latin typeface="Arial"/>
                <a:ea typeface="+mn-ea"/>
                <a:cs typeface="+mn-cs"/>
              </a:defRPr>
            </a:lvl5pPr>
            <a:lvl6pPr marL="1066800" indent="-177800" algn="l" defTabSz="711200" rtl="0" eaLnBrk="1" latinLnBrk="0" hangingPunct="1">
              <a:defRPr sz="1400" kern="1200">
                <a:solidFill>
                  <a:srgbClr val="FFFFFF"/>
                </a:solidFill>
                <a:latin typeface="Arial"/>
                <a:ea typeface="+mn-ea"/>
                <a:cs typeface="+mn-cs"/>
              </a:defRPr>
            </a:lvl6pPr>
            <a:lvl7pPr marL="1244600" indent="-177800" algn="l" defTabSz="711200" rtl="0" eaLnBrk="1" latinLnBrk="0" hangingPunct="1">
              <a:defRPr sz="1400" kern="1200">
                <a:solidFill>
                  <a:srgbClr val="FFFFFF"/>
                </a:solidFill>
                <a:latin typeface="Arial"/>
                <a:ea typeface="+mn-ea"/>
                <a:cs typeface="+mn-cs"/>
              </a:defRPr>
            </a:lvl7pPr>
            <a:lvl8pPr marL="1422400" indent="-177800" algn="l" defTabSz="711200" rtl="0" eaLnBrk="1" latinLnBrk="0" hangingPunct="1">
              <a:defRPr sz="1400" kern="1200">
                <a:solidFill>
                  <a:srgbClr val="FFFFFF"/>
                </a:solidFill>
                <a:latin typeface="Arial"/>
                <a:ea typeface="+mn-ea"/>
                <a:cs typeface="+mn-cs"/>
              </a:defRPr>
            </a:lvl8pPr>
            <a:lvl9pPr marL="1600200" indent="-177800" algn="l" defTabSz="711200" rtl="0" eaLnBrk="1" latinLnBrk="0" hangingPunct="1">
              <a:defRPr sz="1400" kern="1200">
                <a:solidFill>
                  <a:srgbClr val="FFFFFF"/>
                </a:solidFill>
                <a:latin typeface="Arial"/>
                <a:ea typeface="+mn-ea"/>
                <a:cs typeface="+mn-cs"/>
              </a:defRPr>
            </a:lvl9pPr>
          </a:lstStyle>
          <a:p>
            <a:pPr marL="0" indent="0">
              <a:buNone/>
            </a:pPr>
            <a:r>
              <a:rPr lang="en-US" sz="1200" b="1" spc="300">
                <a:solidFill>
                  <a:srgbClr val="000000"/>
                </a:solidFill>
                <a:latin typeface="+mn-lt"/>
              </a:rPr>
              <a:t>AI EXPOSURE POTENTIAL</a:t>
            </a:r>
          </a:p>
        </p:txBody>
      </p:sp>
      <p:cxnSp>
        <p:nvCxnSpPr>
          <p:cNvPr id="43" name="Straight Connector 42">
            <a:extLst>
              <a:ext uri="{FF2B5EF4-FFF2-40B4-BE49-F238E27FC236}">
                <a16:creationId xmlns:a16="http://schemas.microsoft.com/office/drawing/2014/main" id="{1C0963B8-DF05-2046-8F42-CC8C4E8EDAF5}"/>
              </a:ext>
              <a:ext uri="{C183D7F6-B498-43B3-948B-1728B52AA6E4}">
                <adec:decorative xmlns:adec="http://schemas.microsoft.com/office/drawing/2017/decorative" val="1"/>
              </a:ext>
            </a:extLst>
          </p:cNvPr>
          <p:cNvCxnSpPr>
            <a:cxnSpLocks/>
          </p:cNvCxnSpPr>
          <p:nvPr/>
        </p:nvCxnSpPr>
        <p:spPr bwMode="gray">
          <a:xfrm>
            <a:off x="4160560" y="3592581"/>
            <a:ext cx="0" cy="2762811"/>
          </a:xfrm>
          <a:prstGeom prst="line">
            <a:avLst/>
          </a:prstGeom>
          <a:ln w="9525" cap="flat" cmpd="sng" algn="ctr">
            <a:solidFill>
              <a:schemeClr val="accent2"/>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6E6E61E-3628-13F1-5FBA-1BCEB26E17B8}"/>
              </a:ext>
              <a:ext uri="{C183D7F6-B498-43B3-948B-1728B52AA6E4}">
                <adec:decorative xmlns:adec="http://schemas.microsoft.com/office/drawing/2017/decorative" val="1"/>
              </a:ext>
            </a:extLst>
          </p:cNvPr>
          <p:cNvCxnSpPr>
            <a:cxnSpLocks/>
          </p:cNvCxnSpPr>
          <p:nvPr/>
        </p:nvCxnSpPr>
        <p:spPr bwMode="gray">
          <a:xfrm>
            <a:off x="8031440" y="3592581"/>
            <a:ext cx="0" cy="2762811"/>
          </a:xfrm>
          <a:prstGeom prst="line">
            <a:avLst/>
          </a:prstGeom>
          <a:ln w="9525" cap="flat" cmpd="sng" algn="ctr">
            <a:solidFill>
              <a:schemeClr val="accent2"/>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9658434-078D-5C99-4C34-F84B6A15C6A6}"/>
              </a:ext>
              <a:ext uri="{C183D7F6-B498-43B3-948B-1728B52AA6E4}">
                <adec:decorative xmlns:adec="http://schemas.microsoft.com/office/drawing/2017/decorative" val="1"/>
              </a:ext>
            </a:extLst>
          </p:cNvPr>
          <p:cNvCxnSpPr>
            <a:cxnSpLocks/>
          </p:cNvCxnSpPr>
          <p:nvPr/>
        </p:nvCxnSpPr>
        <p:spPr bwMode="gray">
          <a:xfrm>
            <a:off x="4160560" y="2002003"/>
            <a:ext cx="0" cy="1233994"/>
          </a:xfrm>
          <a:prstGeom prst="line">
            <a:avLst/>
          </a:prstGeom>
          <a:ln w="9525" cap="flat" cmpd="sng" algn="ctr">
            <a:solidFill>
              <a:srgbClr val="FFFFFF"/>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E22FCB0-EBB7-281D-957A-E1A62354CCB6}"/>
              </a:ext>
              <a:ext uri="{C183D7F6-B498-43B3-948B-1728B52AA6E4}">
                <adec:decorative xmlns:adec="http://schemas.microsoft.com/office/drawing/2017/decorative" val="1"/>
              </a:ext>
            </a:extLst>
          </p:cNvPr>
          <p:cNvCxnSpPr>
            <a:cxnSpLocks/>
          </p:cNvCxnSpPr>
          <p:nvPr/>
        </p:nvCxnSpPr>
        <p:spPr bwMode="gray">
          <a:xfrm>
            <a:off x="8031440" y="2002003"/>
            <a:ext cx="0" cy="1233994"/>
          </a:xfrm>
          <a:prstGeom prst="line">
            <a:avLst/>
          </a:prstGeom>
          <a:ln w="9525" cap="flat" cmpd="sng" algn="ctr">
            <a:solidFill>
              <a:srgbClr val="FFFFFF"/>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975342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btfpColumnIndicatorGroup2">
            <a:extLst>
              <a:ext uri="{FF2B5EF4-FFF2-40B4-BE49-F238E27FC236}">
                <a16:creationId xmlns:a16="http://schemas.microsoft.com/office/drawing/2014/main" id="{41B07392-CEEE-470F-EB1C-5ADB4D22A74D}"/>
              </a:ext>
            </a:extLst>
          </p:cNvPr>
          <p:cNvGrpSpPr/>
          <p:nvPr/>
        </p:nvGrpSpPr>
        <p:grpSpPr>
          <a:xfrm>
            <a:off x="0" y="6926580"/>
            <a:ext cx="12192000" cy="137160"/>
            <a:chOff x="0" y="6926580"/>
            <a:chExt cx="12192000" cy="137160"/>
          </a:xfrm>
        </p:grpSpPr>
        <p:sp>
          <p:nvSpPr>
            <p:cNvPr id="25" name="btfpColumnGapBlocker645260">
              <a:extLst>
                <a:ext uri="{FF2B5EF4-FFF2-40B4-BE49-F238E27FC236}">
                  <a16:creationId xmlns:a16="http://schemas.microsoft.com/office/drawing/2014/main" id="{51AD7519-2B46-4177-6C13-45B6D0244495}"/>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3" name="btfpColumnGapBlocker983283">
              <a:extLst>
                <a:ext uri="{FF2B5EF4-FFF2-40B4-BE49-F238E27FC236}">
                  <a16:creationId xmlns:a16="http://schemas.microsoft.com/office/drawing/2014/main" id="{91386CF5-215C-02BE-54EB-9A3105A91C8A}"/>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1" name="btfpColumnIndicator334180">
              <a:extLst>
                <a:ext uri="{FF2B5EF4-FFF2-40B4-BE49-F238E27FC236}">
                  <a16:creationId xmlns:a16="http://schemas.microsoft.com/office/drawing/2014/main" id="{2CFB97C2-2B03-AEC9-8457-2E8026178D53}"/>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9" name="btfpColumnIndicator980817">
              <a:extLst>
                <a:ext uri="{FF2B5EF4-FFF2-40B4-BE49-F238E27FC236}">
                  <a16:creationId xmlns:a16="http://schemas.microsoft.com/office/drawing/2014/main" id="{51D636ED-83AA-998A-2BF2-E39C875C317E}"/>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6" name="btfpColumnIndicatorGroup1">
            <a:extLst>
              <a:ext uri="{FF2B5EF4-FFF2-40B4-BE49-F238E27FC236}">
                <a16:creationId xmlns:a16="http://schemas.microsoft.com/office/drawing/2014/main" id="{C398A4C8-C7F1-7A92-5A7A-0D7636E14551}"/>
              </a:ext>
            </a:extLst>
          </p:cNvPr>
          <p:cNvGrpSpPr/>
          <p:nvPr/>
        </p:nvGrpSpPr>
        <p:grpSpPr>
          <a:xfrm>
            <a:off x="0" y="-205740"/>
            <a:ext cx="12192000" cy="137160"/>
            <a:chOff x="0" y="-205740"/>
            <a:chExt cx="12192000" cy="137160"/>
          </a:xfrm>
        </p:grpSpPr>
        <p:sp>
          <p:nvSpPr>
            <p:cNvPr id="24" name="btfpColumnGapBlocker452826">
              <a:extLst>
                <a:ext uri="{FF2B5EF4-FFF2-40B4-BE49-F238E27FC236}">
                  <a16:creationId xmlns:a16="http://schemas.microsoft.com/office/drawing/2014/main" id="{AD265179-DBE7-D2C0-114A-5C07B29C8353}"/>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2" name="btfpColumnGapBlocker662120">
              <a:extLst>
                <a:ext uri="{FF2B5EF4-FFF2-40B4-BE49-F238E27FC236}">
                  <a16:creationId xmlns:a16="http://schemas.microsoft.com/office/drawing/2014/main" id="{1654CDAC-D9CD-C613-528E-C3A8AD1E484B}"/>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0" name="btfpColumnIndicator275368">
              <a:extLst>
                <a:ext uri="{FF2B5EF4-FFF2-40B4-BE49-F238E27FC236}">
                  <a16:creationId xmlns:a16="http://schemas.microsoft.com/office/drawing/2014/main" id="{224E474D-76D9-4A0D-2013-2AF33D550FB5}"/>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8" name="btfpColumnIndicator818070">
              <a:extLst>
                <a:ext uri="{FF2B5EF4-FFF2-40B4-BE49-F238E27FC236}">
                  <a16:creationId xmlns:a16="http://schemas.microsoft.com/office/drawing/2014/main" id="{45D063C1-A642-293A-E4BF-E86F950F5224}"/>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7" name="think-cell data - do not delete" hidden="1">
            <a:extLst>
              <a:ext uri="{FF2B5EF4-FFF2-40B4-BE49-F238E27FC236}">
                <a16:creationId xmlns:a16="http://schemas.microsoft.com/office/drawing/2014/main" id="{BF49B078-679D-4513-3AE2-1D7E6052E70E}"/>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8" imgW="606" imgH="608" progId="TCLayout.ActiveDocument.1">
                  <p:embed/>
                </p:oleObj>
              </mc:Choice>
              <mc:Fallback>
                <p:oleObj name="think-cell Slide" r:id="rId18" imgW="606" imgH="608" progId="TCLayout.ActiveDocument.1">
                  <p:embed/>
                  <p:pic>
                    <p:nvPicPr>
                      <p:cNvPr id="7" name="think-cell data - do not delete" hidden="1">
                        <a:extLst>
                          <a:ext uri="{FF2B5EF4-FFF2-40B4-BE49-F238E27FC236}">
                            <a16:creationId xmlns:a16="http://schemas.microsoft.com/office/drawing/2014/main" id="{BF49B078-679D-4513-3AE2-1D7E6052E70E}"/>
                          </a:ext>
                        </a:extLst>
                      </p:cNvPr>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5D84CED-88D6-A894-0710-A9F0750C7A5D}"/>
              </a:ext>
            </a:extLst>
          </p:cNvPr>
          <p:cNvSpPr>
            <a:spLocks noGrp="1"/>
          </p:cNvSpPr>
          <p:nvPr>
            <p:ph type="title"/>
          </p:nvPr>
        </p:nvSpPr>
        <p:spPr/>
        <p:txBody>
          <a:bodyPr vert="horz"/>
          <a:lstStyle/>
          <a:p>
            <a:r>
              <a:rPr lang="en-US" b="1"/>
              <a:t>Sales/ CRM |  </a:t>
            </a:r>
            <a:r>
              <a:rPr lang="en-US"/>
              <a:t>Impact of AI on the process step</a:t>
            </a:r>
          </a:p>
        </p:txBody>
      </p:sp>
      <p:sp>
        <p:nvSpPr>
          <p:cNvPr id="14" name="btfpNotesBox907007">
            <a:extLst>
              <a:ext uri="{FF2B5EF4-FFF2-40B4-BE49-F238E27FC236}">
                <a16:creationId xmlns:a16="http://schemas.microsoft.com/office/drawing/2014/main" id="{75F1545F-3610-0742-3B6D-4C0B3B6BEC4A}"/>
              </a:ext>
            </a:extLst>
          </p:cNvPr>
          <p:cNvSpPr txBox="1"/>
          <p:nvPr>
            <p:custDataLst>
              <p:tags r:id="rId3"/>
            </p:custDataLst>
          </p:nvPr>
        </p:nvSpPr>
        <p:spPr bwMode="gray">
          <a:xfrm>
            <a:off x="330199" y="6319679"/>
            <a:ext cx="11531600" cy="246221"/>
          </a:xfrm>
          <a:prstGeom prst="rect">
            <a:avLst/>
          </a:prstGeom>
          <a:noFill/>
        </p:spPr>
        <p:txBody>
          <a:bodyPr vert="horz" wrap="square" lIns="0" tIns="0" rIns="0" bIns="0" rtlCol="0" anchor="b">
            <a:spAutoFit/>
          </a:bodyPr>
          <a:lstStyle/>
          <a:p>
            <a:pPr marL="0" indent="0">
              <a:spcBef>
                <a:spcPts val="0"/>
              </a:spcBef>
              <a:buNone/>
            </a:pPr>
            <a:endParaRPr lang="en-US" sz="800">
              <a:solidFill>
                <a:srgbClr val="000000"/>
              </a:solidFill>
            </a:endParaRPr>
          </a:p>
          <a:p>
            <a:pPr marL="0" indent="0">
              <a:spcBef>
                <a:spcPts val="0"/>
              </a:spcBef>
              <a:buNone/>
            </a:pPr>
            <a:r>
              <a:rPr lang="en-US" sz="800">
                <a:solidFill>
                  <a:srgbClr val="000000"/>
                </a:solidFill>
              </a:rPr>
              <a:t>Source: Product demos, Market participant interviews, Bain expertise</a:t>
            </a:r>
          </a:p>
        </p:txBody>
      </p:sp>
      <p:sp>
        <p:nvSpPr>
          <p:cNvPr id="3" name="Rectangle 2">
            <a:extLst>
              <a:ext uri="{FF2B5EF4-FFF2-40B4-BE49-F238E27FC236}">
                <a16:creationId xmlns:a16="http://schemas.microsoft.com/office/drawing/2014/main" id="{D1CF830E-CDF7-C194-89EA-EAF3FB601A04}"/>
              </a:ext>
            </a:extLst>
          </p:cNvPr>
          <p:cNvSpPr/>
          <p:nvPr/>
        </p:nvSpPr>
        <p:spPr bwMode="gray">
          <a:xfrm>
            <a:off x="0" y="0"/>
            <a:ext cx="228600" cy="876687"/>
          </a:xfrm>
          <a:prstGeom prst="rect">
            <a:avLst/>
          </a:prstGeom>
          <a:solidFill>
            <a:srgbClr val="CC0000"/>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2000" b="1">
                <a:solidFill>
                  <a:srgbClr val="FFFFFF"/>
                </a:solidFill>
              </a:rPr>
              <a:t>1</a:t>
            </a:r>
            <a:endParaRPr lang="en-US" sz="1600" b="1">
              <a:solidFill>
                <a:srgbClr val="FFFFFF"/>
              </a:solidFill>
            </a:endParaRPr>
          </a:p>
        </p:txBody>
      </p:sp>
      <p:grpSp>
        <p:nvGrpSpPr>
          <p:cNvPr id="40" name="btfpRowHeaderBox712126">
            <a:extLst>
              <a:ext uri="{FF2B5EF4-FFF2-40B4-BE49-F238E27FC236}">
                <a16:creationId xmlns:a16="http://schemas.microsoft.com/office/drawing/2014/main" id="{9EE5831E-F6E0-20CF-C7EB-1A58C19FE11F}"/>
              </a:ext>
            </a:extLst>
          </p:cNvPr>
          <p:cNvGrpSpPr/>
          <p:nvPr>
            <p:custDataLst>
              <p:tags r:id="rId4"/>
            </p:custDataLst>
          </p:nvPr>
        </p:nvGrpSpPr>
        <p:grpSpPr>
          <a:xfrm>
            <a:off x="228599" y="1891702"/>
            <a:ext cx="1443441" cy="2582351"/>
            <a:chOff x="330200" y="5016147"/>
            <a:chExt cx="2540000" cy="972979"/>
          </a:xfrm>
        </p:grpSpPr>
        <p:sp>
          <p:nvSpPr>
            <p:cNvPr id="38" name="btfpRowHeaderBoxText712126">
              <a:extLst>
                <a:ext uri="{FF2B5EF4-FFF2-40B4-BE49-F238E27FC236}">
                  <a16:creationId xmlns:a16="http://schemas.microsoft.com/office/drawing/2014/main" id="{4C746E79-AA47-9755-864E-7901C0423FAC}"/>
                </a:ext>
              </a:extLst>
            </p:cNvPr>
            <p:cNvSpPr txBox="1"/>
            <p:nvPr/>
          </p:nvSpPr>
          <p:spPr bwMode="gray">
            <a:xfrm>
              <a:off x="330200" y="5016147"/>
              <a:ext cx="2540000" cy="972979"/>
            </a:xfrm>
            <a:prstGeom prst="rect">
              <a:avLst/>
            </a:prstGeom>
            <a:noFill/>
          </p:spPr>
          <p:txBody>
            <a:bodyPr vert="horz" wrap="square" lIns="36036" tIns="36036" rIns="180181" bIns="36036" rtlCol="0" anchor="t">
              <a:noAutofit/>
            </a:bodyPr>
            <a:lstStyle/>
            <a:p>
              <a:pPr marL="0" indent="0">
                <a:spcBef>
                  <a:spcPts val="0"/>
                </a:spcBef>
                <a:buNone/>
              </a:pPr>
              <a:r>
                <a:rPr lang="en-US" sz="1600" b="1">
                  <a:solidFill>
                    <a:srgbClr val="000000"/>
                  </a:solidFill>
                </a:rPr>
                <a:t>Workflow</a:t>
              </a:r>
            </a:p>
          </p:txBody>
        </p:sp>
        <p:cxnSp>
          <p:nvCxnSpPr>
            <p:cNvPr id="39" name="btfpRowHeaderBoxLine712126">
              <a:extLst>
                <a:ext uri="{FF2B5EF4-FFF2-40B4-BE49-F238E27FC236}">
                  <a16:creationId xmlns:a16="http://schemas.microsoft.com/office/drawing/2014/main" id="{DED75CBE-7DFB-A857-3FEA-A4186568C208}"/>
                </a:ext>
              </a:extLst>
            </p:cNvPr>
            <p:cNvCxnSpPr/>
            <p:nvPr/>
          </p:nvCxnSpPr>
          <p:spPr bwMode="gray">
            <a:xfrm>
              <a:off x="2870200" y="5016147"/>
              <a:ext cx="0" cy="972979"/>
            </a:xfrm>
            <a:prstGeom prst="line">
              <a:avLst/>
            </a:prstGeom>
            <a:ln w="76200"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41" name="btfpRowHeaderBox712126">
            <a:extLst>
              <a:ext uri="{FF2B5EF4-FFF2-40B4-BE49-F238E27FC236}">
                <a16:creationId xmlns:a16="http://schemas.microsoft.com/office/drawing/2014/main" id="{A30AEB0D-63AA-AE4B-79AE-DBD8C011984D}"/>
              </a:ext>
            </a:extLst>
          </p:cNvPr>
          <p:cNvGrpSpPr/>
          <p:nvPr>
            <p:custDataLst>
              <p:tags r:id="rId5"/>
            </p:custDataLst>
          </p:nvPr>
        </p:nvGrpSpPr>
        <p:grpSpPr>
          <a:xfrm>
            <a:off x="228599" y="5463254"/>
            <a:ext cx="1443441" cy="719034"/>
            <a:chOff x="330200" y="5016147"/>
            <a:chExt cx="2540000" cy="972979"/>
          </a:xfrm>
        </p:grpSpPr>
        <p:sp>
          <p:nvSpPr>
            <p:cNvPr id="45" name="btfpRowHeaderBoxText712126">
              <a:extLst>
                <a:ext uri="{FF2B5EF4-FFF2-40B4-BE49-F238E27FC236}">
                  <a16:creationId xmlns:a16="http://schemas.microsoft.com/office/drawing/2014/main" id="{B7F36B70-5C8D-356B-FD6D-C9B81C54B8A7}"/>
                </a:ext>
              </a:extLst>
            </p:cNvPr>
            <p:cNvSpPr txBox="1"/>
            <p:nvPr/>
          </p:nvSpPr>
          <p:spPr bwMode="gray">
            <a:xfrm>
              <a:off x="330200" y="5016147"/>
              <a:ext cx="2540000" cy="972979"/>
            </a:xfrm>
            <a:prstGeom prst="rect">
              <a:avLst/>
            </a:prstGeom>
            <a:noFill/>
          </p:spPr>
          <p:txBody>
            <a:bodyPr vert="horz" wrap="square" lIns="36036" tIns="36036" rIns="180181" bIns="36036" rtlCol="0" anchor="t">
              <a:noAutofit/>
            </a:bodyPr>
            <a:lstStyle/>
            <a:p>
              <a:pPr marL="0" indent="0">
                <a:spcBef>
                  <a:spcPts val="0"/>
                </a:spcBef>
                <a:buNone/>
              </a:pPr>
              <a:r>
                <a:rPr lang="en-US" sz="1600" b="1">
                  <a:solidFill>
                    <a:srgbClr val="000000"/>
                  </a:solidFill>
                </a:rPr>
                <a:t>AI potential</a:t>
              </a:r>
            </a:p>
          </p:txBody>
        </p:sp>
        <p:cxnSp>
          <p:nvCxnSpPr>
            <p:cNvPr id="46" name="btfpRowHeaderBoxLine712126">
              <a:extLst>
                <a:ext uri="{FF2B5EF4-FFF2-40B4-BE49-F238E27FC236}">
                  <a16:creationId xmlns:a16="http://schemas.microsoft.com/office/drawing/2014/main" id="{EB96D315-C3ED-0DC1-D219-898E2E56298D}"/>
                </a:ext>
              </a:extLst>
            </p:cNvPr>
            <p:cNvCxnSpPr/>
            <p:nvPr/>
          </p:nvCxnSpPr>
          <p:spPr bwMode="gray">
            <a:xfrm>
              <a:off x="2870200" y="5016147"/>
              <a:ext cx="0" cy="972979"/>
            </a:xfrm>
            <a:prstGeom prst="line">
              <a:avLst/>
            </a:prstGeom>
            <a:ln w="76200"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47" name="btfpBulletedList205222">
            <a:extLst>
              <a:ext uri="{FF2B5EF4-FFF2-40B4-BE49-F238E27FC236}">
                <a16:creationId xmlns:a16="http://schemas.microsoft.com/office/drawing/2014/main" id="{B0CF335F-409F-DA45-CB06-6D0FB7A88AB6}"/>
              </a:ext>
            </a:extLst>
          </p:cNvPr>
          <p:cNvSpPr txBox="1"/>
          <p:nvPr>
            <p:custDataLst>
              <p:tags r:id="rId6"/>
            </p:custDataLst>
          </p:nvPr>
        </p:nvSpPr>
        <p:spPr bwMode="gray">
          <a:xfrm>
            <a:off x="1950719" y="4609136"/>
            <a:ext cx="4617718" cy="257369"/>
          </a:xfrm>
          <a:prstGeom prst="rect">
            <a:avLst/>
          </a:prstGeom>
          <a:noFill/>
        </p:spPr>
        <p:txBody>
          <a:bodyPr vert="horz" wrap="square" lIns="36000" tIns="36000" rIns="36000" bIns="36000" rtlCol="0">
            <a:spAutoFit/>
          </a:bodyPr>
          <a:lstStyle/>
          <a:p>
            <a:r>
              <a:rPr lang="en-US" sz="1200"/>
              <a:t>Organizing/ tagging/ prioritizing leads is </a:t>
            </a:r>
            <a:r>
              <a:rPr lang="en-US" sz="1200" b="1"/>
              <a:t>a manual process</a:t>
            </a:r>
            <a:endParaRPr lang="en-US" sz="1000" b="1"/>
          </a:p>
        </p:txBody>
      </p:sp>
      <p:sp>
        <p:nvSpPr>
          <p:cNvPr id="54" name="btfpValueChainElement73301127">
            <a:extLst>
              <a:ext uri="{FF2B5EF4-FFF2-40B4-BE49-F238E27FC236}">
                <a16:creationId xmlns:a16="http://schemas.microsoft.com/office/drawing/2014/main" id="{63E348CC-07F3-DDBB-1973-721C4C4E74C1}"/>
              </a:ext>
            </a:extLst>
          </p:cNvPr>
          <p:cNvSpPr/>
          <p:nvPr>
            <p:custDataLst>
              <p:tags r:id="rId7"/>
            </p:custDataLst>
          </p:nvPr>
        </p:nvSpPr>
        <p:spPr bwMode="gray">
          <a:xfrm>
            <a:off x="157404" y="937910"/>
            <a:ext cx="3847138" cy="375180"/>
          </a:xfrm>
          <a:prstGeom prst="chevron">
            <a:avLst>
              <a:gd name="adj" fmla="val 24348"/>
            </a:avLst>
          </a:prstGeom>
          <a:solidFill>
            <a:srgbClr val="46647B"/>
          </a:solidFill>
          <a:ln w="9525">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711200" rtl="0" eaLnBrk="1" fontAlgn="auto" latinLnBrk="0" hangingPunct="1">
              <a:lnSpc>
                <a:spcPct val="100000"/>
              </a:lnSpc>
              <a:spcBef>
                <a:spcPct val="0"/>
              </a:spcBef>
              <a:spcAft>
                <a:spcPts val="0"/>
              </a:spcAft>
              <a:buClrTx/>
              <a:buSzTx/>
              <a:buFontTx/>
              <a:buNone/>
              <a:tabLst/>
              <a:defRPr/>
            </a:pPr>
            <a:r>
              <a:rPr kumimoji="0" lang="en-US" sz="1100" b="1" i="0" u="none" strike="noStrike" kern="1200" cap="none" spc="0" normalizeH="0" baseline="0" noProof="0">
                <a:ln>
                  <a:noFill/>
                </a:ln>
                <a:solidFill>
                  <a:srgbClr val="FFFFFF"/>
                </a:solidFill>
                <a:effectLst/>
                <a:uLnTx/>
                <a:uFillTx/>
                <a:latin typeface="Arial"/>
                <a:cs typeface="Arial"/>
              </a:rPr>
              <a:t>Lead generation</a:t>
            </a:r>
          </a:p>
        </p:txBody>
      </p:sp>
      <p:sp>
        <p:nvSpPr>
          <p:cNvPr id="55" name="btfpValueChainElement73301127">
            <a:extLst>
              <a:ext uri="{FF2B5EF4-FFF2-40B4-BE49-F238E27FC236}">
                <a16:creationId xmlns:a16="http://schemas.microsoft.com/office/drawing/2014/main" id="{884BF0FB-3413-92A1-EC96-1F26F98A09CC}"/>
              </a:ext>
            </a:extLst>
          </p:cNvPr>
          <p:cNvSpPr/>
          <p:nvPr>
            <p:custDataLst>
              <p:tags r:id="rId8"/>
            </p:custDataLst>
          </p:nvPr>
        </p:nvSpPr>
        <p:spPr bwMode="gray">
          <a:xfrm>
            <a:off x="4044330" y="937910"/>
            <a:ext cx="3847138" cy="375180"/>
          </a:xfrm>
          <a:prstGeom prst="chevron">
            <a:avLst>
              <a:gd name="adj" fmla="val 24348"/>
            </a:avLst>
          </a:prstGeom>
          <a:solidFill>
            <a:srgbClr val="DCE5EA"/>
          </a:solidFill>
          <a:ln w="9525">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marL="0" marR="0" lvl="0" indent="0" algn="ctr" defTabSz="711200" rtl="0" eaLnBrk="1" fontAlgn="auto" latinLnBrk="0" hangingPunct="1">
              <a:lnSpc>
                <a:spcPct val="100000"/>
              </a:lnSpc>
              <a:spcBef>
                <a:spcPct val="0"/>
              </a:spcBef>
              <a:spcAft>
                <a:spcPts val="0"/>
              </a:spcAft>
              <a:buClrTx/>
              <a:buSzTx/>
              <a:buFontTx/>
              <a:buNone/>
              <a:tabLst/>
              <a:defRPr/>
            </a:pPr>
            <a:r>
              <a:rPr kumimoji="0" lang="en-US" sz="1100" i="0" u="none" strike="noStrike" kern="1200" cap="none" spc="0" normalizeH="0" baseline="0" noProof="0">
                <a:ln>
                  <a:noFill/>
                </a:ln>
                <a:solidFill>
                  <a:srgbClr val="000000"/>
                </a:solidFill>
                <a:effectLst/>
                <a:uLnTx/>
                <a:uFillTx/>
                <a:latin typeface="Arial"/>
                <a:cs typeface="Arial"/>
              </a:rPr>
              <a:t>Estimations and quotations</a:t>
            </a:r>
          </a:p>
        </p:txBody>
      </p:sp>
      <p:sp>
        <p:nvSpPr>
          <p:cNvPr id="57" name="btfpValueChainElement73301127">
            <a:extLst>
              <a:ext uri="{FF2B5EF4-FFF2-40B4-BE49-F238E27FC236}">
                <a16:creationId xmlns:a16="http://schemas.microsoft.com/office/drawing/2014/main" id="{833A569A-A246-7B2D-46C7-FAC3DD85042F}"/>
              </a:ext>
            </a:extLst>
          </p:cNvPr>
          <p:cNvSpPr/>
          <p:nvPr>
            <p:custDataLst>
              <p:tags r:id="rId9"/>
            </p:custDataLst>
          </p:nvPr>
        </p:nvSpPr>
        <p:spPr bwMode="gray">
          <a:xfrm>
            <a:off x="7931256" y="937910"/>
            <a:ext cx="3847138" cy="375180"/>
          </a:xfrm>
          <a:prstGeom prst="chevron">
            <a:avLst>
              <a:gd name="adj" fmla="val 24348"/>
            </a:avLst>
          </a:prstGeom>
          <a:solidFill>
            <a:srgbClr val="DCE5EA"/>
          </a:solidFill>
          <a:ln w="9525">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marL="0" marR="0" lvl="0" indent="0" algn="ctr" defTabSz="711200" rtl="0" eaLnBrk="1" fontAlgn="auto" latinLnBrk="0" hangingPunct="1">
              <a:lnSpc>
                <a:spcPct val="100000"/>
              </a:lnSpc>
              <a:spcBef>
                <a:spcPct val="0"/>
              </a:spcBef>
              <a:spcAft>
                <a:spcPts val="0"/>
              </a:spcAft>
              <a:buClrTx/>
              <a:buSzTx/>
              <a:buFontTx/>
              <a:buNone/>
              <a:tabLst/>
              <a:defRPr/>
            </a:pPr>
            <a:r>
              <a:rPr kumimoji="0" lang="en-US" sz="1100" i="0" u="none" strike="noStrike" kern="1200" cap="none" spc="0" normalizeH="0" baseline="0" noProof="0">
                <a:ln>
                  <a:noFill/>
                </a:ln>
                <a:solidFill>
                  <a:srgbClr val="000000"/>
                </a:solidFill>
                <a:effectLst/>
                <a:uLnTx/>
                <a:uFillTx/>
                <a:latin typeface="Arial"/>
                <a:cs typeface="Arial"/>
              </a:rPr>
              <a:t>Proposal management</a:t>
            </a:r>
          </a:p>
        </p:txBody>
      </p:sp>
      <p:sp>
        <p:nvSpPr>
          <p:cNvPr id="58" name="btfpValueChainElement73301127">
            <a:extLst>
              <a:ext uri="{FF2B5EF4-FFF2-40B4-BE49-F238E27FC236}">
                <a16:creationId xmlns:a16="http://schemas.microsoft.com/office/drawing/2014/main" id="{D1377DF0-75BC-803F-A18A-56B9E4826ED9}"/>
              </a:ext>
            </a:extLst>
          </p:cNvPr>
          <p:cNvSpPr/>
          <p:nvPr>
            <p:custDataLst>
              <p:tags r:id="rId10"/>
            </p:custDataLst>
          </p:nvPr>
        </p:nvSpPr>
        <p:spPr bwMode="gray">
          <a:xfrm>
            <a:off x="157404" y="1365307"/>
            <a:ext cx="2915404" cy="375180"/>
          </a:xfrm>
          <a:prstGeom prst="chevron">
            <a:avLst>
              <a:gd name="adj" fmla="val 24348"/>
            </a:avLst>
          </a:prstGeom>
          <a:solidFill>
            <a:srgbClr val="DCE5EA"/>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marL="0" indent="0" algn="ctr" fontAlgn="b">
              <a:buNone/>
            </a:pPr>
            <a:r>
              <a:rPr lang="en-US" sz="1100">
                <a:solidFill>
                  <a:srgbClr val="000000"/>
                </a:solidFill>
                <a:latin typeface="+mj-lt"/>
              </a:rPr>
              <a:t>Capture and import leads from multiple sources (incl. API)</a:t>
            </a:r>
          </a:p>
        </p:txBody>
      </p:sp>
      <p:sp>
        <p:nvSpPr>
          <p:cNvPr id="59" name="btfpValueChainElement73301127">
            <a:extLst>
              <a:ext uri="{FF2B5EF4-FFF2-40B4-BE49-F238E27FC236}">
                <a16:creationId xmlns:a16="http://schemas.microsoft.com/office/drawing/2014/main" id="{590E0F5B-20CF-79F2-87F2-099F0209C3F1}"/>
              </a:ext>
            </a:extLst>
          </p:cNvPr>
          <p:cNvSpPr/>
          <p:nvPr>
            <p:custDataLst>
              <p:tags r:id="rId11"/>
            </p:custDataLst>
          </p:nvPr>
        </p:nvSpPr>
        <p:spPr bwMode="gray">
          <a:xfrm>
            <a:off x="3059266" y="1365307"/>
            <a:ext cx="2915404" cy="375180"/>
          </a:xfrm>
          <a:prstGeom prst="chevron">
            <a:avLst>
              <a:gd name="adj" fmla="val 24348"/>
            </a:avLst>
          </a:prstGeom>
          <a:solidFill>
            <a:srgbClr val="46647B"/>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marL="0" indent="0" algn="ctr" fontAlgn="b">
              <a:buNone/>
            </a:pPr>
            <a:r>
              <a:rPr lang="en-US" sz="1100" b="1" u="none" strike="noStrike">
                <a:solidFill>
                  <a:srgbClr val="FFFFFF"/>
                </a:solidFill>
                <a:effectLst/>
                <a:latin typeface="+mj-lt"/>
              </a:rPr>
              <a:t>Organize leads by priority, status, and tags</a:t>
            </a:r>
            <a:endParaRPr lang="en-US" sz="1100" b="1" i="0" u="none" strike="noStrike">
              <a:solidFill>
                <a:srgbClr val="FFFFFF"/>
              </a:solidFill>
              <a:effectLst/>
              <a:latin typeface="+mj-lt"/>
            </a:endParaRPr>
          </a:p>
        </p:txBody>
      </p:sp>
      <p:sp>
        <p:nvSpPr>
          <p:cNvPr id="60" name="btfpValueChainElement73301127">
            <a:extLst>
              <a:ext uri="{FF2B5EF4-FFF2-40B4-BE49-F238E27FC236}">
                <a16:creationId xmlns:a16="http://schemas.microsoft.com/office/drawing/2014/main" id="{2119D492-41E6-B3C3-6935-0B0AEBBEF20F}"/>
              </a:ext>
            </a:extLst>
          </p:cNvPr>
          <p:cNvSpPr/>
          <p:nvPr>
            <p:custDataLst>
              <p:tags r:id="rId12"/>
            </p:custDataLst>
          </p:nvPr>
        </p:nvSpPr>
        <p:spPr bwMode="gray">
          <a:xfrm>
            <a:off x="8862990" y="1365307"/>
            <a:ext cx="2915404" cy="375180"/>
          </a:xfrm>
          <a:prstGeom prst="chevron">
            <a:avLst>
              <a:gd name="adj" fmla="val 24348"/>
            </a:avLst>
          </a:prstGeom>
          <a:solidFill>
            <a:srgbClr val="DCE5EA"/>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marL="0" indent="0" algn="ctr" fontAlgn="b">
              <a:buNone/>
            </a:pPr>
            <a:r>
              <a:rPr lang="en-US" sz="1100" u="none" strike="noStrike">
                <a:solidFill>
                  <a:srgbClr val="000000"/>
                </a:solidFill>
                <a:effectLst/>
                <a:latin typeface="+mj-lt"/>
              </a:rPr>
              <a:t>Score leads using AI to prioritize follow-up</a:t>
            </a:r>
            <a:endParaRPr lang="en-US" sz="1100" b="0" i="0" u="none" strike="noStrike">
              <a:solidFill>
                <a:srgbClr val="000000"/>
              </a:solidFill>
              <a:effectLst/>
              <a:latin typeface="+mj-lt"/>
            </a:endParaRPr>
          </a:p>
        </p:txBody>
      </p:sp>
      <p:sp>
        <p:nvSpPr>
          <p:cNvPr id="61" name="btfpValueChainElement73301127">
            <a:extLst>
              <a:ext uri="{FF2B5EF4-FFF2-40B4-BE49-F238E27FC236}">
                <a16:creationId xmlns:a16="http://schemas.microsoft.com/office/drawing/2014/main" id="{9732D7E9-4E38-FA77-7E5C-6D662A1FBDBE}"/>
              </a:ext>
            </a:extLst>
          </p:cNvPr>
          <p:cNvSpPr/>
          <p:nvPr>
            <p:custDataLst>
              <p:tags r:id="rId13"/>
            </p:custDataLst>
          </p:nvPr>
        </p:nvSpPr>
        <p:spPr bwMode="gray">
          <a:xfrm>
            <a:off x="5961128" y="1365307"/>
            <a:ext cx="2915404" cy="375180"/>
          </a:xfrm>
          <a:prstGeom prst="chevron">
            <a:avLst>
              <a:gd name="adj" fmla="val 24348"/>
            </a:avLst>
          </a:prstGeom>
          <a:solidFill>
            <a:srgbClr val="46647B"/>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marL="0" indent="0" algn="ctr" fontAlgn="b">
              <a:buNone/>
            </a:pPr>
            <a:r>
              <a:rPr lang="en-US" sz="1100" b="1">
                <a:solidFill>
                  <a:srgbClr val="FFFFFF"/>
                </a:solidFill>
                <a:latin typeface="+mj-lt"/>
              </a:rPr>
              <a:t>Assign leads and track owner activity</a:t>
            </a:r>
          </a:p>
        </p:txBody>
      </p:sp>
      <p:grpSp>
        <p:nvGrpSpPr>
          <p:cNvPr id="75" name="btfpRowHeaderBox712126">
            <a:extLst>
              <a:ext uri="{FF2B5EF4-FFF2-40B4-BE49-F238E27FC236}">
                <a16:creationId xmlns:a16="http://schemas.microsoft.com/office/drawing/2014/main" id="{3BDBC580-32FF-A2D8-4E7C-94102B860001}"/>
              </a:ext>
            </a:extLst>
          </p:cNvPr>
          <p:cNvGrpSpPr/>
          <p:nvPr>
            <p:custDataLst>
              <p:tags r:id="rId14"/>
            </p:custDataLst>
          </p:nvPr>
        </p:nvGrpSpPr>
        <p:grpSpPr>
          <a:xfrm>
            <a:off x="228599" y="4609136"/>
            <a:ext cx="1443441" cy="719034"/>
            <a:chOff x="330200" y="5016147"/>
            <a:chExt cx="2540000" cy="972979"/>
          </a:xfrm>
        </p:grpSpPr>
        <p:sp>
          <p:nvSpPr>
            <p:cNvPr id="76" name="btfpRowHeaderBoxText712126">
              <a:extLst>
                <a:ext uri="{FF2B5EF4-FFF2-40B4-BE49-F238E27FC236}">
                  <a16:creationId xmlns:a16="http://schemas.microsoft.com/office/drawing/2014/main" id="{BC9F1570-B312-FAA5-7D4A-8CAB554007E3}"/>
                </a:ext>
              </a:extLst>
            </p:cNvPr>
            <p:cNvSpPr txBox="1"/>
            <p:nvPr/>
          </p:nvSpPr>
          <p:spPr bwMode="gray">
            <a:xfrm>
              <a:off x="330200" y="5016147"/>
              <a:ext cx="2540000" cy="972979"/>
            </a:xfrm>
            <a:prstGeom prst="rect">
              <a:avLst/>
            </a:prstGeom>
            <a:noFill/>
          </p:spPr>
          <p:txBody>
            <a:bodyPr vert="horz" wrap="square" lIns="36036" tIns="36036" rIns="180181" bIns="36036" rtlCol="0" anchor="t">
              <a:noAutofit/>
            </a:bodyPr>
            <a:lstStyle/>
            <a:p>
              <a:pPr marL="0" indent="0">
                <a:spcBef>
                  <a:spcPts val="0"/>
                </a:spcBef>
                <a:buNone/>
              </a:pPr>
              <a:r>
                <a:rPr lang="en-US" b="1">
                  <a:solidFill>
                    <a:srgbClr val="000000"/>
                  </a:solidFill>
                </a:rPr>
                <a:t>Outside-in assessment</a:t>
              </a:r>
            </a:p>
          </p:txBody>
        </p:sp>
        <p:cxnSp>
          <p:nvCxnSpPr>
            <p:cNvPr id="77" name="btfpRowHeaderBoxLine712126">
              <a:extLst>
                <a:ext uri="{FF2B5EF4-FFF2-40B4-BE49-F238E27FC236}">
                  <a16:creationId xmlns:a16="http://schemas.microsoft.com/office/drawing/2014/main" id="{6C3CE7F7-82AA-85BD-5A04-4930F900FD90}"/>
                </a:ext>
              </a:extLst>
            </p:cNvPr>
            <p:cNvCxnSpPr/>
            <p:nvPr/>
          </p:nvCxnSpPr>
          <p:spPr bwMode="gray">
            <a:xfrm>
              <a:off x="2870200" y="5016147"/>
              <a:ext cx="0" cy="972979"/>
            </a:xfrm>
            <a:prstGeom prst="line">
              <a:avLst/>
            </a:prstGeom>
            <a:ln w="76200"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78" name="btfpBulletedList205222">
            <a:extLst>
              <a:ext uri="{FF2B5EF4-FFF2-40B4-BE49-F238E27FC236}">
                <a16:creationId xmlns:a16="http://schemas.microsoft.com/office/drawing/2014/main" id="{942C50F4-A32C-34A8-32E3-5AD24CF19BF1}"/>
              </a:ext>
            </a:extLst>
          </p:cNvPr>
          <p:cNvSpPr txBox="1"/>
          <p:nvPr>
            <p:custDataLst>
              <p:tags r:id="rId15"/>
            </p:custDataLst>
          </p:nvPr>
        </p:nvSpPr>
        <p:spPr bwMode="gray">
          <a:xfrm>
            <a:off x="1950719" y="5463254"/>
            <a:ext cx="4617718" cy="811367"/>
          </a:xfrm>
          <a:prstGeom prst="rect">
            <a:avLst/>
          </a:prstGeom>
          <a:noFill/>
        </p:spPr>
        <p:txBody>
          <a:bodyPr vert="horz" wrap="square" lIns="36000" tIns="36000" rIns="36000" bIns="36000" rtlCol="0">
            <a:spAutoFit/>
          </a:bodyPr>
          <a:lstStyle/>
          <a:p>
            <a:r>
              <a:rPr lang="en-US" sz="1200" b="1"/>
              <a:t>Potential for Agentic AI </a:t>
            </a:r>
            <a:r>
              <a:rPr lang="en-US" sz="1200"/>
              <a:t>to prioritize leads, tapping into series of bots to make recommendations (with human oversight) for (1) </a:t>
            </a:r>
            <a:r>
              <a:rPr lang="en-US" sz="1200" b="1"/>
              <a:t>reviewing pipeline</a:t>
            </a:r>
            <a:r>
              <a:rPr lang="en-US" sz="1200"/>
              <a:t>, (2) </a:t>
            </a:r>
            <a:r>
              <a:rPr lang="en-US" sz="1200" b="1"/>
              <a:t>prioritizing next best action</a:t>
            </a:r>
            <a:r>
              <a:rPr lang="en-US" sz="1200"/>
              <a:t>, and (3) </a:t>
            </a:r>
            <a:r>
              <a:rPr lang="en-US" sz="1200" b="1"/>
              <a:t>enabling outreach</a:t>
            </a:r>
            <a:r>
              <a:rPr lang="en-US" sz="1200"/>
              <a:t> via email/ phone</a:t>
            </a:r>
            <a:endParaRPr lang="en-US" sz="1000"/>
          </a:p>
        </p:txBody>
      </p:sp>
      <p:sp>
        <p:nvSpPr>
          <p:cNvPr id="30" name="Rectangle 29">
            <a:extLst>
              <a:ext uri="{FF2B5EF4-FFF2-40B4-BE49-F238E27FC236}">
                <a16:creationId xmlns:a16="http://schemas.microsoft.com/office/drawing/2014/main" id="{A53BC550-7BD2-7EBA-38AC-355F2E6F6314}"/>
              </a:ext>
            </a:extLst>
          </p:cNvPr>
          <p:cNvSpPr/>
          <p:nvPr/>
        </p:nvSpPr>
        <p:spPr bwMode="gray">
          <a:xfrm>
            <a:off x="2076773" y="1999281"/>
            <a:ext cx="9242153" cy="2360909"/>
          </a:xfrm>
          <a:prstGeom prst="rect">
            <a:avLst/>
          </a:prstGeom>
          <a:solidFill>
            <a:schemeClr val="accent1">
              <a:lumMod val="20000"/>
              <a:lumOff val="80000"/>
            </a:schemeClr>
          </a:solidFill>
          <a:ln w="952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600" i="1">
                <a:solidFill>
                  <a:srgbClr val="000000"/>
                </a:solidFill>
              </a:rPr>
              <a:t>Platform screenshots</a:t>
            </a:r>
          </a:p>
        </p:txBody>
      </p:sp>
      <p:sp>
        <p:nvSpPr>
          <p:cNvPr id="31" name="Rectangle 30">
            <a:extLst>
              <a:ext uri="{FF2B5EF4-FFF2-40B4-BE49-F238E27FC236}">
                <a16:creationId xmlns:a16="http://schemas.microsoft.com/office/drawing/2014/main" id="{AED1F523-2A58-C6F6-777A-6E7C1559E356}"/>
              </a:ext>
            </a:extLst>
          </p:cNvPr>
          <p:cNvSpPr/>
          <p:nvPr/>
        </p:nvSpPr>
        <p:spPr bwMode="gray">
          <a:xfrm>
            <a:off x="10680969" y="137704"/>
            <a:ext cx="1176067" cy="300041"/>
          </a:xfrm>
          <a:prstGeom prst="rect">
            <a:avLst/>
          </a:prstGeom>
          <a:solidFill>
            <a:srgbClr val="FFC2C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200">
                <a:solidFill>
                  <a:schemeClr val="tx1"/>
                </a:solidFill>
              </a:rPr>
              <a:t>Medium Impact</a:t>
            </a:r>
          </a:p>
        </p:txBody>
      </p:sp>
    </p:spTree>
    <p:custDataLst>
      <p:tags r:id="rId1"/>
    </p:custDataLst>
    <p:extLst>
      <p:ext uri="{BB962C8B-B14F-4D97-AF65-F5344CB8AC3E}">
        <p14:creationId xmlns:p14="http://schemas.microsoft.com/office/powerpoint/2010/main" val="3161542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btfpColumnIndicatorGroup2">
            <a:extLst>
              <a:ext uri="{FF2B5EF4-FFF2-40B4-BE49-F238E27FC236}">
                <a16:creationId xmlns:a16="http://schemas.microsoft.com/office/drawing/2014/main" id="{3F4A3BB6-9AB4-84D5-D47B-DD30583B282F}"/>
              </a:ext>
            </a:extLst>
          </p:cNvPr>
          <p:cNvGrpSpPr/>
          <p:nvPr/>
        </p:nvGrpSpPr>
        <p:grpSpPr>
          <a:xfrm>
            <a:off x="0" y="6926580"/>
            <a:ext cx="12192000" cy="137160"/>
            <a:chOff x="0" y="6926580"/>
            <a:chExt cx="12192000" cy="137160"/>
          </a:xfrm>
        </p:grpSpPr>
        <p:sp>
          <p:nvSpPr>
            <p:cNvPr id="26" name="btfpColumnGapBlocker951134">
              <a:extLst>
                <a:ext uri="{FF2B5EF4-FFF2-40B4-BE49-F238E27FC236}">
                  <a16:creationId xmlns:a16="http://schemas.microsoft.com/office/drawing/2014/main" id="{9BB50309-CDDF-D4A7-4C34-AED3F193E2D3}"/>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4" name="btfpColumnGapBlocker147106">
              <a:extLst>
                <a:ext uri="{FF2B5EF4-FFF2-40B4-BE49-F238E27FC236}">
                  <a16:creationId xmlns:a16="http://schemas.microsoft.com/office/drawing/2014/main" id="{E56100F6-D7C0-58BE-3378-A73DCB8464B6}"/>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2" name="btfpColumnIndicator108056">
              <a:extLst>
                <a:ext uri="{FF2B5EF4-FFF2-40B4-BE49-F238E27FC236}">
                  <a16:creationId xmlns:a16="http://schemas.microsoft.com/office/drawing/2014/main" id="{AC4D15A5-CB25-9E59-383B-D3E362EBA336}"/>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0" name="btfpColumnIndicator418680">
              <a:extLst>
                <a:ext uri="{FF2B5EF4-FFF2-40B4-BE49-F238E27FC236}">
                  <a16:creationId xmlns:a16="http://schemas.microsoft.com/office/drawing/2014/main" id="{02363FA2-8EB2-4E87-23D2-26914185A6AA}"/>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7" name="btfpColumnIndicatorGroup1">
            <a:extLst>
              <a:ext uri="{FF2B5EF4-FFF2-40B4-BE49-F238E27FC236}">
                <a16:creationId xmlns:a16="http://schemas.microsoft.com/office/drawing/2014/main" id="{58028CA2-4F1A-17E6-5DE5-159E5F801BE6}"/>
              </a:ext>
            </a:extLst>
          </p:cNvPr>
          <p:cNvGrpSpPr/>
          <p:nvPr/>
        </p:nvGrpSpPr>
        <p:grpSpPr>
          <a:xfrm>
            <a:off x="0" y="-205740"/>
            <a:ext cx="12192000" cy="137160"/>
            <a:chOff x="0" y="-205740"/>
            <a:chExt cx="12192000" cy="137160"/>
          </a:xfrm>
        </p:grpSpPr>
        <p:sp>
          <p:nvSpPr>
            <p:cNvPr id="25" name="btfpColumnGapBlocker904310">
              <a:extLst>
                <a:ext uri="{FF2B5EF4-FFF2-40B4-BE49-F238E27FC236}">
                  <a16:creationId xmlns:a16="http://schemas.microsoft.com/office/drawing/2014/main" id="{51C60A33-5752-90B9-FDB4-75B2A87C54BC}"/>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3" name="btfpColumnGapBlocker150491">
              <a:extLst>
                <a:ext uri="{FF2B5EF4-FFF2-40B4-BE49-F238E27FC236}">
                  <a16:creationId xmlns:a16="http://schemas.microsoft.com/office/drawing/2014/main" id="{FB79034F-8096-686C-DD0E-40461355362C}"/>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1" name="btfpColumnIndicator992180">
              <a:extLst>
                <a:ext uri="{FF2B5EF4-FFF2-40B4-BE49-F238E27FC236}">
                  <a16:creationId xmlns:a16="http://schemas.microsoft.com/office/drawing/2014/main" id="{14466FEA-3E12-C40A-9178-05C4F0FE9B80}"/>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9" name="btfpColumnIndicator637915">
              <a:extLst>
                <a:ext uri="{FF2B5EF4-FFF2-40B4-BE49-F238E27FC236}">
                  <a16:creationId xmlns:a16="http://schemas.microsoft.com/office/drawing/2014/main" id="{F69AA588-145A-653B-E566-8C450CE575C6}"/>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7" name="think-cell data - do not delete" hidden="1">
            <a:extLst>
              <a:ext uri="{FF2B5EF4-FFF2-40B4-BE49-F238E27FC236}">
                <a16:creationId xmlns:a16="http://schemas.microsoft.com/office/drawing/2014/main" id="{BF49B078-679D-4513-3AE2-1D7E6052E70E}"/>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8" imgW="606" imgH="608" progId="TCLayout.ActiveDocument.1">
                  <p:embed/>
                </p:oleObj>
              </mc:Choice>
              <mc:Fallback>
                <p:oleObj name="think-cell Slide" r:id="rId18" imgW="606" imgH="608" progId="TCLayout.ActiveDocument.1">
                  <p:embed/>
                  <p:pic>
                    <p:nvPicPr>
                      <p:cNvPr id="7" name="think-cell data - do not delete" hidden="1">
                        <a:extLst>
                          <a:ext uri="{FF2B5EF4-FFF2-40B4-BE49-F238E27FC236}">
                            <a16:creationId xmlns:a16="http://schemas.microsoft.com/office/drawing/2014/main" id="{BF49B078-679D-4513-3AE2-1D7E6052E70E}"/>
                          </a:ext>
                        </a:extLst>
                      </p:cNvPr>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5D84CED-88D6-A894-0710-A9F0750C7A5D}"/>
              </a:ext>
            </a:extLst>
          </p:cNvPr>
          <p:cNvSpPr>
            <a:spLocks noGrp="1"/>
          </p:cNvSpPr>
          <p:nvPr>
            <p:ph type="title"/>
          </p:nvPr>
        </p:nvSpPr>
        <p:spPr/>
        <p:txBody>
          <a:bodyPr vert="horz"/>
          <a:lstStyle/>
          <a:p>
            <a:r>
              <a:rPr lang="en-US" b="1"/>
              <a:t>Sales/ CRM |  </a:t>
            </a:r>
            <a:r>
              <a:rPr lang="en-US"/>
              <a:t>Impact of AI on the process step</a:t>
            </a:r>
          </a:p>
        </p:txBody>
      </p:sp>
      <p:sp>
        <p:nvSpPr>
          <p:cNvPr id="14" name="btfpNotesBox907007">
            <a:extLst>
              <a:ext uri="{FF2B5EF4-FFF2-40B4-BE49-F238E27FC236}">
                <a16:creationId xmlns:a16="http://schemas.microsoft.com/office/drawing/2014/main" id="{75F1545F-3610-0742-3B6D-4C0B3B6BEC4A}"/>
              </a:ext>
            </a:extLst>
          </p:cNvPr>
          <p:cNvSpPr txBox="1"/>
          <p:nvPr>
            <p:custDataLst>
              <p:tags r:id="rId3"/>
            </p:custDataLst>
          </p:nvPr>
        </p:nvSpPr>
        <p:spPr bwMode="gray">
          <a:xfrm>
            <a:off x="330199" y="6319679"/>
            <a:ext cx="11531600" cy="246221"/>
          </a:xfrm>
          <a:prstGeom prst="rect">
            <a:avLst/>
          </a:prstGeom>
          <a:noFill/>
        </p:spPr>
        <p:txBody>
          <a:bodyPr vert="horz" wrap="square" lIns="0" tIns="0" rIns="0" bIns="0" rtlCol="0" anchor="b">
            <a:spAutoFit/>
          </a:bodyPr>
          <a:lstStyle/>
          <a:p>
            <a:pPr marL="0" indent="0">
              <a:spcBef>
                <a:spcPts val="0"/>
              </a:spcBef>
              <a:buNone/>
            </a:pPr>
            <a:endParaRPr lang="en-US" sz="800">
              <a:solidFill>
                <a:srgbClr val="000000"/>
              </a:solidFill>
            </a:endParaRPr>
          </a:p>
          <a:p>
            <a:pPr marL="0" indent="0">
              <a:spcBef>
                <a:spcPts val="0"/>
              </a:spcBef>
              <a:buNone/>
            </a:pPr>
            <a:r>
              <a:rPr lang="en-US" sz="800">
                <a:solidFill>
                  <a:srgbClr val="000000"/>
                </a:solidFill>
              </a:rPr>
              <a:t>Source: Product demos, Market participant interviews, Bain expertise</a:t>
            </a:r>
          </a:p>
        </p:txBody>
      </p:sp>
      <p:sp>
        <p:nvSpPr>
          <p:cNvPr id="3" name="Rectangle 2">
            <a:extLst>
              <a:ext uri="{FF2B5EF4-FFF2-40B4-BE49-F238E27FC236}">
                <a16:creationId xmlns:a16="http://schemas.microsoft.com/office/drawing/2014/main" id="{D1CF830E-CDF7-C194-89EA-EAF3FB601A04}"/>
              </a:ext>
            </a:extLst>
          </p:cNvPr>
          <p:cNvSpPr/>
          <p:nvPr/>
        </p:nvSpPr>
        <p:spPr bwMode="gray">
          <a:xfrm>
            <a:off x="0" y="0"/>
            <a:ext cx="228600" cy="876687"/>
          </a:xfrm>
          <a:prstGeom prst="rect">
            <a:avLst/>
          </a:prstGeom>
          <a:solidFill>
            <a:srgbClr val="CC0000"/>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2000" b="1">
                <a:solidFill>
                  <a:srgbClr val="FFFFFF"/>
                </a:solidFill>
              </a:rPr>
              <a:t>1</a:t>
            </a:r>
            <a:endParaRPr lang="en-US" sz="1600" b="1">
              <a:solidFill>
                <a:srgbClr val="FFFFFF"/>
              </a:solidFill>
            </a:endParaRPr>
          </a:p>
        </p:txBody>
      </p:sp>
      <p:grpSp>
        <p:nvGrpSpPr>
          <p:cNvPr id="40" name="btfpRowHeaderBox712126">
            <a:extLst>
              <a:ext uri="{FF2B5EF4-FFF2-40B4-BE49-F238E27FC236}">
                <a16:creationId xmlns:a16="http://schemas.microsoft.com/office/drawing/2014/main" id="{9EE5831E-F6E0-20CF-C7EB-1A58C19FE11F}"/>
              </a:ext>
            </a:extLst>
          </p:cNvPr>
          <p:cNvGrpSpPr/>
          <p:nvPr>
            <p:custDataLst>
              <p:tags r:id="rId4"/>
            </p:custDataLst>
          </p:nvPr>
        </p:nvGrpSpPr>
        <p:grpSpPr>
          <a:xfrm>
            <a:off x="228599" y="1891702"/>
            <a:ext cx="1443441" cy="2582351"/>
            <a:chOff x="330200" y="5016147"/>
            <a:chExt cx="2540000" cy="972979"/>
          </a:xfrm>
        </p:grpSpPr>
        <p:sp>
          <p:nvSpPr>
            <p:cNvPr id="38" name="btfpRowHeaderBoxText712126">
              <a:extLst>
                <a:ext uri="{FF2B5EF4-FFF2-40B4-BE49-F238E27FC236}">
                  <a16:creationId xmlns:a16="http://schemas.microsoft.com/office/drawing/2014/main" id="{4C746E79-AA47-9755-864E-7901C0423FAC}"/>
                </a:ext>
              </a:extLst>
            </p:cNvPr>
            <p:cNvSpPr txBox="1"/>
            <p:nvPr/>
          </p:nvSpPr>
          <p:spPr bwMode="gray">
            <a:xfrm>
              <a:off x="330200" y="5016147"/>
              <a:ext cx="2540000" cy="972979"/>
            </a:xfrm>
            <a:prstGeom prst="rect">
              <a:avLst/>
            </a:prstGeom>
            <a:noFill/>
          </p:spPr>
          <p:txBody>
            <a:bodyPr vert="horz" wrap="square" lIns="36036" tIns="36036" rIns="180181" bIns="36036" rtlCol="0" anchor="t">
              <a:noAutofit/>
            </a:bodyPr>
            <a:lstStyle/>
            <a:p>
              <a:pPr marL="0" indent="0">
                <a:spcBef>
                  <a:spcPts val="0"/>
                </a:spcBef>
                <a:buNone/>
              </a:pPr>
              <a:r>
                <a:rPr lang="en-US" sz="1600" b="1">
                  <a:solidFill>
                    <a:srgbClr val="000000"/>
                  </a:solidFill>
                </a:rPr>
                <a:t>Workflow</a:t>
              </a:r>
            </a:p>
          </p:txBody>
        </p:sp>
        <p:cxnSp>
          <p:nvCxnSpPr>
            <p:cNvPr id="39" name="btfpRowHeaderBoxLine712126">
              <a:extLst>
                <a:ext uri="{FF2B5EF4-FFF2-40B4-BE49-F238E27FC236}">
                  <a16:creationId xmlns:a16="http://schemas.microsoft.com/office/drawing/2014/main" id="{DED75CBE-7DFB-A857-3FEA-A4186568C208}"/>
                </a:ext>
              </a:extLst>
            </p:cNvPr>
            <p:cNvCxnSpPr/>
            <p:nvPr/>
          </p:nvCxnSpPr>
          <p:spPr bwMode="gray">
            <a:xfrm>
              <a:off x="2870200" y="5016147"/>
              <a:ext cx="0" cy="972979"/>
            </a:xfrm>
            <a:prstGeom prst="line">
              <a:avLst/>
            </a:prstGeom>
            <a:ln w="76200"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41" name="btfpRowHeaderBox712126">
            <a:extLst>
              <a:ext uri="{FF2B5EF4-FFF2-40B4-BE49-F238E27FC236}">
                <a16:creationId xmlns:a16="http://schemas.microsoft.com/office/drawing/2014/main" id="{A30AEB0D-63AA-AE4B-79AE-DBD8C011984D}"/>
              </a:ext>
            </a:extLst>
          </p:cNvPr>
          <p:cNvGrpSpPr/>
          <p:nvPr>
            <p:custDataLst>
              <p:tags r:id="rId5"/>
            </p:custDataLst>
          </p:nvPr>
        </p:nvGrpSpPr>
        <p:grpSpPr>
          <a:xfrm>
            <a:off x="228599" y="5463254"/>
            <a:ext cx="1443441" cy="719034"/>
            <a:chOff x="330200" y="5016147"/>
            <a:chExt cx="2540000" cy="972979"/>
          </a:xfrm>
        </p:grpSpPr>
        <p:sp>
          <p:nvSpPr>
            <p:cNvPr id="45" name="btfpRowHeaderBoxText712126">
              <a:extLst>
                <a:ext uri="{FF2B5EF4-FFF2-40B4-BE49-F238E27FC236}">
                  <a16:creationId xmlns:a16="http://schemas.microsoft.com/office/drawing/2014/main" id="{B7F36B70-5C8D-356B-FD6D-C9B81C54B8A7}"/>
                </a:ext>
              </a:extLst>
            </p:cNvPr>
            <p:cNvSpPr txBox="1"/>
            <p:nvPr/>
          </p:nvSpPr>
          <p:spPr bwMode="gray">
            <a:xfrm>
              <a:off x="330200" y="5016147"/>
              <a:ext cx="2540000" cy="972979"/>
            </a:xfrm>
            <a:prstGeom prst="rect">
              <a:avLst/>
            </a:prstGeom>
            <a:noFill/>
          </p:spPr>
          <p:txBody>
            <a:bodyPr vert="horz" wrap="square" lIns="36036" tIns="36036" rIns="180181" bIns="36036" rtlCol="0" anchor="t">
              <a:noAutofit/>
            </a:bodyPr>
            <a:lstStyle/>
            <a:p>
              <a:pPr marL="0" indent="0">
                <a:spcBef>
                  <a:spcPts val="0"/>
                </a:spcBef>
                <a:buNone/>
              </a:pPr>
              <a:r>
                <a:rPr lang="en-US" sz="1600" b="1">
                  <a:solidFill>
                    <a:srgbClr val="000000"/>
                  </a:solidFill>
                </a:rPr>
                <a:t>AI potential</a:t>
              </a:r>
            </a:p>
          </p:txBody>
        </p:sp>
        <p:cxnSp>
          <p:nvCxnSpPr>
            <p:cNvPr id="46" name="btfpRowHeaderBoxLine712126">
              <a:extLst>
                <a:ext uri="{FF2B5EF4-FFF2-40B4-BE49-F238E27FC236}">
                  <a16:creationId xmlns:a16="http://schemas.microsoft.com/office/drawing/2014/main" id="{EB96D315-C3ED-0DC1-D219-898E2E56298D}"/>
                </a:ext>
              </a:extLst>
            </p:cNvPr>
            <p:cNvCxnSpPr/>
            <p:nvPr/>
          </p:nvCxnSpPr>
          <p:spPr bwMode="gray">
            <a:xfrm>
              <a:off x="2870200" y="5016147"/>
              <a:ext cx="0" cy="972979"/>
            </a:xfrm>
            <a:prstGeom prst="line">
              <a:avLst/>
            </a:prstGeom>
            <a:ln w="76200"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47" name="btfpBulletedList205222">
            <a:extLst>
              <a:ext uri="{FF2B5EF4-FFF2-40B4-BE49-F238E27FC236}">
                <a16:creationId xmlns:a16="http://schemas.microsoft.com/office/drawing/2014/main" id="{B0CF335F-409F-DA45-CB06-6D0FB7A88AB6}"/>
              </a:ext>
            </a:extLst>
          </p:cNvPr>
          <p:cNvSpPr txBox="1"/>
          <p:nvPr>
            <p:custDataLst>
              <p:tags r:id="rId6"/>
            </p:custDataLst>
          </p:nvPr>
        </p:nvSpPr>
        <p:spPr bwMode="gray">
          <a:xfrm>
            <a:off x="1950719" y="4609136"/>
            <a:ext cx="4617718" cy="442035"/>
          </a:xfrm>
          <a:prstGeom prst="rect">
            <a:avLst/>
          </a:prstGeom>
          <a:noFill/>
        </p:spPr>
        <p:txBody>
          <a:bodyPr vert="horz" wrap="square" lIns="36000" tIns="36000" rIns="36000" bIns="36000" rtlCol="0">
            <a:spAutoFit/>
          </a:bodyPr>
          <a:lstStyle/>
          <a:p>
            <a:r>
              <a:rPr lang="en-US" sz="1200" b="1"/>
              <a:t>Predictive analytics generated Lead Rank is less useful </a:t>
            </a:r>
            <a:r>
              <a:rPr lang="en-US" sz="1200"/>
              <a:t>–customers do not find it helpful for lead prioritization</a:t>
            </a:r>
            <a:endParaRPr lang="en-US" sz="1000" b="1"/>
          </a:p>
        </p:txBody>
      </p:sp>
      <p:sp>
        <p:nvSpPr>
          <p:cNvPr id="54" name="btfpValueChainElement73301127">
            <a:extLst>
              <a:ext uri="{FF2B5EF4-FFF2-40B4-BE49-F238E27FC236}">
                <a16:creationId xmlns:a16="http://schemas.microsoft.com/office/drawing/2014/main" id="{63E348CC-07F3-DDBB-1973-721C4C4E74C1}"/>
              </a:ext>
            </a:extLst>
          </p:cNvPr>
          <p:cNvSpPr/>
          <p:nvPr>
            <p:custDataLst>
              <p:tags r:id="rId7"/>
            </p:custDataLst>
          </p:nvPr>
        </p:nvSpPr>
        <p:spPr bwMode="gray">
          <a:xfrm>
            <a:off x="157404" y="937910"/>
            <a:ext cx="3847138" cy="375180"/>
          </a:xfrm>
          <a:prstGeom prst="chevron">
            <a:avLst>
              <a:gd name="adj" fmla="val 24348"/>
            </a:avLst>
          </a:prstGeom>
          <a:solidFill>
            <a:srgbClr val="46647B"/>
          </a:solidFill>
          <a:ln w="9525">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711200" rtl="0" eaLnBrk="1" fontAlgn="auto" latinLnBrk="0" hangingPunct="1">
              <a:lnSpc>
                <a:spcPct val="100000"/>
              </a:lnSpc>
              <a:spcBef>
                <a:spcPct val="0"/>
              </a:spcBef>
              <a:spcAft>
                <a:spcPts val="0"/>
              </a:spcAft>
              <a:buClrTx/>
              <a:buSzTx/>
              <a:buFontTx/>
              <a:buNone/>
              <a:tabLst/>
              <a:defRPr/>
            </a:pPr>
            <a:r>
              <a:rPr kumimoji="0" lang="en-US" sz="1100" b="1" i="0" u="none" strike="noStrike" kern="1200" cap="none" spc="0" normalizeH="0" baseline="0" noProof="0">
                <a:ln>
                  <a:noFill/>
                </a:ln>
                <a:solidFill>
                  <a:srgbClr val="FFFFFF"/>
                </a:solidFill>
                <a:effectLst/>
                <a:uLnTx/>
                <a:uFillTx/>
                <a:latin typeface="Arial"/>
                <a:cs typeface="Arial"/>
              </a:rPr>
              <a:t>Lead generation</a:t>
            </a:r>
          </a:p>
        </p:txBody>
      </p:sp>
      <p:sp>
        <p:nvSpPr>
          <p:cNvPr id="55" name="btfpValueChainElement73301127">
            <a:extLst>
              <a:ext uri="{FF2B5EF4-FFF2-40B4-BE49-F238E27FC236}">
                <a16:creationId xmlns:a16="http://schemas.microsoft.com/office/drawing/2014/main" id="{884BF0FB-3413-92A1-EC96-1F26F98A09CC}"/>
              </a:ext>
            </a:extLst>
          </p:cNvPr>
          <p:cNvSpPr/>
          <p:nvPr>
            <p:custDataLst>
              <p:tags r:id="rId8"/>
            </p:custDataLst>
          </p:nvPr>
        </p:nvSpPr>
        <p:spPr bwMode="gray">
          <a:xfrm>
            <a:off x="4044330" y="937910"/>
            <a:ext cx="3847138" cy="375180"/>
          </a:xfrm>
          <a:prstGeom prst="chevron">
            <a:avLst>
              <a:gd name="adj" fmla="val 24348"/>
            </a:avLst>
          </a:prstGeom>
          <a:solidFill>
            <a:srgbClr val="DCE5EA"/>
          </a:solidFill>
          <a:ln w="9525">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marL="0" marR="0" lvl="0" indent="0" algn="ctr" defTabSz="711200" rtl="0" eaLnBrk="1" fontAlgn="auto" latinLnBrk="0" hangingPunct="1">
              <a:lnSpc>
                <a:spcPct val="100000"/>
              </a:lnSpc>
              <a:spcBef>
                <a:spcPct val="0"/>
              </a:spcBef>
              <a:spcAft>
                <a:spcPts val="0"/>
              </a:spcAft>
              <a:buClrTx/>
              <a:buSzTx/>
              <a:buFontTx/>
              <a:buNone/>
              <a:tabLst/>
              <a:defRPr/>
            </a:pPr>
            <a:r>
              <a:rPr kumimoji="0" lang="en-US" sz="1100" i="0" u="none" strike="noStrike" kern="1200" cap="none" spc="0" normalizeH="0" baseline="0" noProof="0">
                <a:ln>
                  <a:noFill/>
                </a:ln>
                <a:solidFill>
                  <a:srgbClr val="000000"/>
                </a:solidFill>
                <a:effectLst/>
                <a:uLnTx/>
                <a:uFillTx/>
                <a:latin typeface="Arial"/>
                <a:cs typeface="Arial"/>
              </a:rPr>
              <a:t>Estimations and quotations</a:t>
            </a:r>
          </a:p>
        </p:txBody>
      </p:sp>
      <p:sp>
        <p:nvSpPr>
          <p:cNvPr id="57" name="btfpValueChainElement73301127">
            <a:extLst>
              <a:ext uri="{FF2B5EF4-FFF2-40B4-BE49-F238E27FC236}">
                <a16:creationId xmlns:a16="http://schemas.microsoft.com/office/drawing/2014/main" id="{833A569A-A246-7B2D-46C7-FAC3DD85042F}"/>
              </a:ext>
            </a:extLst>
          </p:cNvPr>
          <p:cNvSpPr/>
          <p:nvPr>
            <p:custDataLst>
              <p:tags r:id="rId9"/>
            </p:custDataLst>
          </p:nvPr>
        </p:nvSpPr>
        <p:spPr bwMode="gray">
          <a:xfrm>
            <a:off x="7931256" y="937910"/>
            <a:ext cx="3847138" cy="375180"/>
          </a:xfrm>
          <a:prstGeom prst="chevron">
            <a:avLst>
              <a:gd name="adj" fmla="val 24348"/>
            </a:avLst>
          </a:prstGeom>
          <a:solidFill>
            <a:srgbClr val="DCE5EA"/>
          </a:solidFill>
          <a:ln w="9525">
            <a:solidFill>
              <a:srgbClr val="FF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marL="0" marR="0" lvl="0" indent="0" algn="ctr" defTabSz="711200" rtl="0" eaLnBrk="1" fontAlgn="auto" latinLnBrk="0" hangingPunct="1">
              <a:lnSpc>
                <a:spcPct val="100000"/>
              </a:lnSpc>
              <a:spcBef>
                <a:spcPct val="0"/>
              </a:spcBef>
              <a:spcAft>
                <a:spcPts val="0"/>
              </a:spcAft>
              <a:buClrTx/>
              <a:buSzTx/>
              <a:buFontTx/>
              <a:buNone/>
              <a:tabLst/>
              <a:defRPr/>
            </a:pPr>
            <a:r>
              <a:rPr kumimoji="0" lang="en-US" sz="1100" i="0" u="none" strike="noStrike" kern="1200" cap="none" spc="0" normalizeH="0" baseline="0" noProof="0">
                <a:ln>
                  <a:noFill/>
                </a:ln>
                <a:solidFill>
                  <a:srgbClr val="000000"/>
                </a:solidFill>
                <a:effectLst/>
                <a:uLnTx/>
                <a:uFillTx/>
                <a:latin typeface="Arial"/>
                <a:cs typeface="Arial"/>
              </a:rPr>
              <a:t>Proposal management</a:t>
            </a:r>
          </a:p>
        </p:txBody>
      </p:sp>
      <p:sp>
        <p:nvSpPr>
          <p:cNvPr id="58" name="btfpValueChainElement73301127">
            <a:extLst>
              <a:ext uri="{FF2B5EF4-FFF2-40B4-BE49-F238E27FC236}">
                <a16:creationId xmlns:a16="http://schemas.microsoft.com/office/drawing/2014/main" id="{D1377DF0-75BC-803F-A18A-56B9E4826ED9}"/>
              </a:ext>
            </a:extLst>
          </p:cNvPr>
          <p:cNvSpPr/>
          <p:nvPr>
            <p:custDataLst>
              <p:tags r:id="rId10"/>
            </p:custDataLst>
          </p:nvPr>
        </p:nvSpPr>
        <p:spPr bwMode="gray">
          <a:xfrm>
            <a:off x="157404" y="1365307"/>
            <a:ext cx="2915404" cy="375180"/>
          </a:xfrm>
          <a:prstGeom prst="chevron">
            <a:avLst>
              <a:gd name="adj" fmla="val 24348"/>
            </a:avLst>
          </a:prstGeom>
          <a:solidFill>
            <a:srgbClr val="DCE5EA"/>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marL="0" indent="0" algn="ctr" fontAlgn="b">
              <a:buNone/>
            </a:pPr>
            <a:r>
              <a:rPr lang="en-US" sz="1100">
                <a:solidFill>
                  <a:srgbClr val="000000"/>
                </a:solidFill>
                <a:latin typeface="+mj-lt"/>
              </a:rPr>
              <a:t>Capture and import leads from multiple sources (incl. API)</a:t>
            </a:r>
          </a:p>
        </p:txBody>
      </p:sp>
      <p:sp>
        <p:nvSpPr>
          <p:cNvPr id="59" name="btfpValueChainElement73301127">
            <a:extLst>
              <a:ext uri="{FF2B5EF4-FFF2-40B4-BE49-F238E27FC236}">
                <a16:creationId xmlns:a16="http://schemas.microsoft.com/office/drawing/2014/main" id="{590E0F5B-20CF-79F2-87F2-099F0209C3F1}"/>
              </a:ext>
            </a:extLst>
          </p:cNvPr>
          <p:cNvSpPr/>
          <p:nvPr>
            <p:custDataLst>
              <p:tags r:id="rId11"/>
            </p:custDataLst>
          </p:nvPr>
        </p:nvSpPr>
        <p:spPr bwMode="gray">
          <a:xfrm>
            <a:off x="3059266" y="1365307"/>
            <a:ext cx="2915404" cy="375180"/>
          </a:xfrm>
          <a:prstGeom prst="chevron">
            <a:avLst>
              <a:gd name="adj" fmla="val 24348"/>
            </a:avLst>
          </a:prstGeom>
          <a:solidFill>
            <a:srgbClr val="DCE5EA"/>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marL="0" indent="0" algn="ctr" fontAlgn="b">
              <a:buNone/>
            </a:pPr>
            <a:r>
              <a:rPr lang="en-US" sz="1100" u="none" strike="noStrike">
                <a:solidFill>
                  <a:srgbClr val="000000"/>
                </a:solidFill>
                <a:effectLst/>
                <a:latin typeface="+mj-lt"/>
              </a:rPr>
              <a:t>Organize leads by priority, status, and tags</a:t>
            </a:r>
            <a:endParaRPr lang="en-US" sz="1100" b="0" i="0" u="none" strike="noStrike">
              <a:solidFill>
                <a:srgbClr val="000000"/>
              </a:solidFill>
              <a:effectLst/>
              <a:latin typeface="+mj-lt"/>
            </a:endParaRPr>
          </a:p>
        </p:txBody>
      </p:sp>
      <p:sp>
        <p:nvSpPr>
          <p:cNvPr id="60" name="btfpValueChainElement73301127">
            <a:extLst>
              <a:ext uri="{FF2B5EF4-FFF2-40B4-BE49-F238E27FC236}">
                <a16:creationId xmlns:a16="http://schemas.microsoft.com/office/drawing/2014/main" id="{2119D492-41E6-B3C3-6935-0B0AEBBEF20F}"/>
              </a:ext>
            </a:extLst>
          </p:cNvPr>
          <p:cNvSpPr/>
          <p:nvPr>
            <p:custDataLst>
              <p:tags r:id="rId12"/>
            </p:custDataLst>
          </p:nvPr>
        </p:nvSpPr>
        <p:spPr bwMode="gray">
          <a:xfrm>
            <a:off x="8862990" y="1365307"/>
            <a:ext cx="2915404" cy="375180"/>
          </a:xfrm>
          <a:prstGeom prst="chevron">
            <a:avLst>
              <a:gd name="adj" fmla="val 24348"/>
            </a:avLst>
          </a:prstGeom>
          <a:solidFill>
            <a:srgbClr val="46647B"/>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marL="0" indent="0" algn="ctr" fontAlgn="b">
              <a:buNone/>
            </a:pPr>
            <a:r>
              <a:rPr lang="en-US" sz="1100" b="1" u="none" strike="noStrike">
                <a:solidFill>
                  <a:srgbClr val="FFFFFF"/>
                </a:solidFill>
                <a:effectLst/>
                <a:latin typeface="+mj-lt"/>
              </a:rPr>
              <a:t>Score leads using AI to prioritize follow-up</a:t>
            </a:r>
            <a:endParaRPr lang="en-US" sz="1100" b="1" i="0" u="none" strike="noStrike">
              <a:solidFill>
                <a:srgbClr val="FFFFFF"/>
              </a:solidFill>
              <a:effectLst/>
              <a:latin typeface="+mj-lt"/>
            </a:endParaRPr>
          </a:p>
        </p:txBody>
      </p:sp>
      <p:sp>
        <p:nvSpPr>
          <p:cNvPr id="61" name="btfpValueChainElement73301127">
            <a:extLst>
              <a:ext uri="{FF2B5EF4-FFF2-40B4-BE49-F238E27FC236}">
                <a16:creationId xmlns:a16="http://schemas.microsoft.com/office/drawing/2014/main" id="{9732D7E9-4E38-FA77-7E5C-6D662A1FBDBE}"/>
              </a:ext>
            </a:extLst>
          </p:cNvPr>
          <p:cNvSpPr/>
          <p:nvPr>
            <p:custDataLst>
              <p:tags r:id="rId13"/>
            </p:custDataLst>
          </p:nvPr>
        </p:nvSpPr>
        <p:spPr bwMode="gray">
          <a:xfrm>
            <a:off x="5961128" y="1365307"/>
            <a:ext cx="2915404" cy="375180"/>
          </a:xfrm>
          <a:prstGeom prst="chevron">
            <a:avLst>
              <a:gd name="adj" fmla="val 24348"/>
            </a:avLst>
          </a:prstGeom>
          <a:solidFill>
            <a:srgbClr val="DCE5EA"/>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marL="0" indent="0" algn="ctr" fontAlgn="b">
              <a:buNone/>
            </a:pPr>
            <a:r>
              <a:rPr lang="en-US" sz="1100">
                <a:solidFill>
                  <a:srgbClr val="000000"/>
                </a:solidFill>
                <a:latin typeface="+mj-lt"/>
              </a:rPr>
              <a:t>Assign leads and track owner activity</a:t>
            </a:r>
          </a:p>
        </p:txBody>
      </p:sp>
      <p:grpSp>
        <p:nvGrpSpPr>
          <p:cNvPr id="75" name="btfpRowHeaderBox712126">
            <a:extLst>
              <a:ext uri="{FF2B5EF4-FFF2-40B4-BE49-F238E27FC236}">
                <a16:creationId xmlns:a16="http://schemas.microsoft.com/office/drawing/2014/main" id="{3BDBC580-32FF-A2D8-4E7C-94102B860001}"/>
              </a:ext>
            </a:extLst>
          </p:cNvPr>
          <p:cNvGrpSpPr/>
          <p:nvPr>
            <p:custDataLst>
              <p:tags r:id="rId14"/>
            </p:custDataLst>
          </p:nvPr>
        </p:nvGrpSpPr>
        <p:grpSpPr>
          <a:xfrm>
            <a:off x="228599" y="4609136"/>
            <a:ext cx="1443441" cy="719034"/>
            <a:chOff x="330200" y="5016147"/>
            <a:chExt cx="2540000" cy="972979"/>
          </a:xfrm>
        </p:grpSpPr>
        <p:sp>
          <p:nvSpPr>
            <p:cNvPr id="76" name="btfpRowHeaderBoxText712126">
              <a:extLst>
                <a:ext uri="{FF2B5EF4-FFF2-40B4-BE49-F238E27FC236}">
                  <a16:creationId xmlns:a16="http://schemas.microsoft.com/office/drawing/2014/main" id="{BC9F1570-B312-FAA5-7D4A-8CAB554007E3}"/>
                </a:ext>
              </a:extLst>
            </p:cNvPr>
            <p:cNvSpPr txBox="1"/>
            <p:nvPr/>
          </p:nvSpPr>
          <p:spPr bwMode="gray">
            <a:xfrm>
              <a:off x="330200" y="5016147"/>
              <a:ext cx="2540000" cy="972979"/>
            </a:xfrm>
            <a:prstGeom prst="rect">
              <a:avLst/>
            </a:prstGeom>
            <a:noFill/>
          </p:spPr>
          <p:txBody>
            <a:bodyPr vert="horz" wrap="square" lIns="36036" tIns="36036" rIns="180181" bIns="36036" rtlCol="0" anchor="t">
              <a:noAutofit/>
            </a:bodyPr>
            <a:lstStyle/>
            <a:p>
              <a:pPr marL="0" indent="0">
                <a:spcBef>
                  <a:spcPts val="0"/>
                </a:spcBef>
                <a:buNone/>
              </a:pPr>
              <a:r>
                <a:rPr lang="en-US" b="1">
                  <a:solidFill>
                    <a:srgbClr val="000000"/>
                  </a:solidFill>
                </a:rPr>
                <a:t>Outside-in assessment</a:t>
              </a:r>
            </a:p>
          </p:txBody>
        </p:sp>
        <p:cxnSp>
          <p:nvCxnSpPr>
            <p:cNvPr id="77" name="btfpRowHeaderBoxLine712126">
              <a:extLst>
                <a:ext uri="{FF2B5EF4-FFF2-40B4-BE49-F238E27FC236}">
                  <a16:creationId xmlns:a16="http://schemas.microsoft.com/office/drawing/2014/main" id="{6C3CE7F7-82AA-85BD-5A04-4930F900FD90}"/>
                </a:ext>
              </a:extLst>
            </p:cNvPr>
            <p:cNvCxnSpPr/>
            <p:nvPr/>
          </p:nvCxnSpPr>
          <p:spPr bwMode="gray">
            <a:xfrm>
              <a:off x="2870200" y="5016147"/>
              <a:ext cx="0" cy="972979"/>
            </a:xfrm>
            <a:prstGeom prst="line">
              <a:avLst/>
            </a:prstGeom>
            <a:ln w="76200"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78" name="btfpBulletedList205222">
            <a:extLst>
              <a:ext uri="{FF2B5EF4-FFF2-40B4-BE49-F238E27FC236}">
                <a16:creationId xmlns:a16="http://schemas.microsoft.com/office/drawing/2014/main" id="{942C50F4-A32C-34A8-32E3-5AD24CF19BF1}"/>
              </a:ext>
            </a:extLst>
          </p:cNvPr>
          <p:cNvSpPr txBox="1"/>
          <p:nvPr>
            <p:custDataLst>
              <p:tags r:id="rId15"/>
            </p:custDataLst>
          </p:nvPr>
        </p:nvSpPr>
        <p:spPr bwMode="gray">
          <a:xfrm>
            <a:off x="1950719" y="5463254"/>
            <a:ext cx="4617718" cy="811367"/>
          </a:xfrm>
          <a:prstGeom prst="rect">
            <a:avLst/>
          </a:prstGeom>
          <a:noFill/>
        </p:spPr>
        <p:txBody>
          <a:bodyPr vert="horz" wrap="square" lIns="36000" tIns="36000" rIns="36000" bIns="36000" rtlCol="0">
            <a:spAutoFit/>
          </a:bodyPr>
          <a:lstStyle/>
          <a:p>
            <a:r>
              <a:rPr lang="en-US" sz="1200"/>
              <a:t>Good to </a:t>
            </a:r>
            <a:r>
              <a:rPr lang="en-US" sz="1200" b="1"/>
              <a:t>fine tune lead rank algorithm </a:t>
            </a:r>
            <a:r>
              <a:rPr lang="en-US" sz="1200"/>
              <a:t>in the future </a:t>
            </a:r>
            <a:r>
              <a:rPr lang="en-US" sz="1200" b="1"/>
              <a:t>with ML and customer-specific results</a:t>
            </a:r>
            <a:r>
              <a:rPr lang="en-US" sz="1200"/>
              <a:t>; opportunity to use activity on platform and outcomes to produce monthly report that </a:t>
            </a:r>
            <a:r>
              <a:rPr lang="en-US" sz="1200" b="1"/>
              <a:t>highlights what they can do differently / better</a:t>
            </a:r>
            <a:endParaRPr lang="en-US" sz="1000" b="1"/>
          </a:p>
        </p:txBody>
      </p:sp>
      <p:sp>
        <p:nvSpPr>
          <p:cNvPr id="31" name="Rectangle 30">
            <a:extLst>
              <a:ext uri="{FF2B5EF4-FFF2-40B4-BE49-F238E27FC236}">
                <a16:creationId xmlns:a16="http://schemas.microsoft.com/office/drawing/2014/main" id="{67E23C17-9895-98A7-B524-A7D95E5C4822}"/>
              </a:ext>
            </a:extLst>
          </p:cNvPr>
          <p:cNvSpPr/>
          <p:nvPr/>
        </p:nvSpPr>
        <p:spPr bwMode="gray">
          <a:xfrm>
            <a:off x="2076773" y="1999281"/>
            <a:ext cx="9242153" cy="2360909"/>
          </a:xfrm>
          <a:prstGeom prst="rect">
            <a:avLst/>
          </a:prstGeom>
          <a:solidFill>
            <a:schemeClr val="accent1">
              <a:lumMod val="20000"/>
              <a:lumOff val="80000"/>
            </a:schemeClr>
          </a:solidFill>
          <a:ln w="952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600" i="1">
                <a:solidFill>
                  <a:srgbClr val="000000"/>
                </a:solidFill>
              </a:rPr>
              <a:t>Platform screenshots</a:t>
            </a:r>
          </a:p>
        </p:txBody>
      </p:sp>
      <p:sp>
        <p:nvSpPr>
          <p:cNvPr id="32" name="Rectangle 31">
            <a:extLst>
              <a:ext uri="{FF2B5EF4-FFF2-40B4-BE49-F238E27FC236}">
                <a16:creationId xmlns:a16="http://schemas.microsoft.com/office/drawing/2014/main" id="{7F1D43E5-C507-6A90-65B4-FCA783C9E0D1}"/>
              </a:ext>
            </a:extLst>
          </p:cNvPr>
          <p:cNvSpPr/>
          <p:nvPr/>
        </p:nvSpPr>
        <p:spPr bwMode="gray">
          <a:xfrm>
            <a:off x="10680969" y="137704"/>
            <a:ext cx="1176067" cy="300041"/>
          </a:xfrm>
          <a:prstGeom prst="rect">
            <a:avLst/>
          </a:prstGeom>
          <a:solidFill>
            <a:srgbClr val="E1E1E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200">
                <a:solidFill>
                  <a:schemeClr val="tx1"/>
                </a:solidFill>
              </a:rPr>
              <a:t>Low Impact</a:t>
            </a:r>
          </a:p>
        </p:txBody>
      </p:sp>
    </p:spTree>
    <p:custDataLst>
      <p:tags r:id="rId1"/>
    </p:custDataLst>
    <p:extLst>
      <p:ext uri="{BB962C8B-B14F-4D97-AF65-F5344CB8AC3E}">
        <p14:creationId xmlns:p14="http://schemas.microsoft.com/office/powerpoint/2010/main" val="1615165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btfpColumnIndicatorGroup2">
            <a:extLst>
              <a:ext uri="{FF2B5EF4-FFF2-40B4-BE49-F238E27FC236}">
                <a16:creationId xmlns:a16="http://schemas.microsoft.com/office/drawing/2014/main" id="{72E52489-2D79-1519-E2D7-26E867C4179F}"/>
              </a:ext>
            </a:extLst>
          </p:cNvPr>
          <p:cNvGrpSpPr/>
          <p:nvPr/>
        </p:nvGrpSpPr>
        <p:grpSpPr>
          <a:xfrm>
            <a:off x="0" y="6926580"/>
            <a:ext cx="12192000" cy="137160"/>
            <a:chOff x="0" y="6926580"/>
            <a:chExt cx="12192000" cy="137160"/>
          </a:xfrm>
        </p:grpSpPr>
        <p:sp>
          <p:nvSpPr>
            <p:cNvPr id="19" name="btfpColumnGapBlocker776717">
              <a:extLst>
                <a:ext uri="{FF2B5EF4-FFF2-40B4-BE49-F238E27FC236}">
                  <a16:creationId xmlns:a16="http://schemas.microsoft.com/office/drawing/2014/main" id="{09BE5677-E4F6-C230-653C-AF9E70C0957F}"/>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7" name="btfpColumnGapBlocker149478">
              <a:extLst>
                <a:ext uri="{FF2B5EF4-FFF2-40B4-BE49-F238E27FC236}">
                  <a16:creationId xmlns:a16="http://schemas.microsoft.com/office/drawing/2014/main" id="{E61C7427-F678-9E34-6140-945E8F281DAC}"/>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5" name="btfpColumnIndicator240408">
              <a:extLst>
                <a:ext uri="{FF2B5EF4-FFF2-40B4-BE49-F238E27FC236}">
                  <a16:creationId xmlns:a16="http://schemas.microsoft.com/office/drawing/2014/main" id="{C05C7086-BC13-0382-2295-3078B31A1999}"/>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 name="btfpColumnIndicator901250">
              <a:extLst>
                <a:ext uri="{FF2B5EF4-FFF2-40B4-BE49-F238E27FC236}">
                  <a16:creationId xmlns:a16="http://schemas.microsoft.com/office/drawing/2014/main" id="{FBC2F5C0-227E-C773-15D1-91B35429E0AF}"/>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0" name="btfpColumnIndicatorGroup1">
            <a:extLst>
              <a:ext uri="{FF2B5EF4-FFF2-40B4-BE49-F238E27FC236}">
                <a16:creationId xmlns:a16="http://schemas.microsoft.com/office/drawing/2014/main" id="{63ECCD74-5530-0E5D-9826-4D6BA1BED63E}"/>
              </a:ext>
            </a:extLst>
          </p:cNvPr>
          <p:cNvGrpSpPr/>
          <p:nvPr/>
        </p:nvGrpSpPr>
        <p:grpSpPr>
          <a:xfrm>
            <a:off x="0" y="-205740"/>
            <a:ext cx="12192000" cy="137160"/>
            <a:chOff x="0" y="-205740"/>
            <a:chExt cx="12192000" cy="137160"/>
          </a:xfrm>
        </p:grpSpPr>
        <p:sp>
          <p:nvSpPr>
            <p:cNvPr id="18" name="btfpColumnGapBlocker690052">
              <a:extLst>
                <a:ext uri="{FF2B5EF4-FFF2-40B4-BE49-F238E27FC236}">
                  <a16:creationId xmlns:a16="http://schemas.microsoft.com/office/drawing/2014/main" id="{6927209F-4D7D-57DC-E718-5D9E731475F0}"/>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6" name="btfpColumnGapBlocker865539">
              <a:extLst>
                <a:ext uri="{FF2B5EF4-FFF2-40B4-BE49-F238E27FC236}">
                  <a16:creationId xmlns:a16="http://schemas.microsoft.com/office/drawing/2014/main" id="{AC5FB91F-6630-C13D-BBFD-94926D0ECFF9}"/>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4" name="btfpColumnIndicator644999">
              <a:extLst>
                <a:ext uri="{FF2B5EF4-FFF2-40B4-BE49-F238E27FC236}">
                  <a16:creationId xmlns:a16="http://schemas.microsoft.com/office/drawing/2014/main" id="{4BF09A17-61E9-94FF-1F5A-62BED1ADF40B}"/>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 name="btfpColumnIndicator579198">
              <a:extLst>
                <a:ext uri="{FF2B5EF4-FFF2-40B4-BE49-F238E27FC236}">
                  <a16:creationId xmlns:a16="http://schemas.microsoft.com/office/drawing/2014/main" id="{AD3AC702-E14C-EFAE-3FC3-322340A5E35C}"/>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286057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btfpColumnIndicatorGroup2">
            <a:extLst>
              <a:ext uri="{FF2B5EF4-FFF2-40B4-BE49-F238E27FC236}">
                <a16:creationId xmlns:a16="http://schemas.microsoft.com/office/drawing/2014/main" id="{205B3296-3492-2D2B-5CF8-EC5E7856524D}"/>
              </a:ext>
            </a:extLst>
          </p:cNvPr>
          <p:cNvGrpSpPr/>
          <p:nvPr/>
        </p:nvGrpSpPr>
        <p:grpSpPr>
          <a:xfrm>
            <a:off x="0" y="6926580"/>
            <a:ext cx="12192000" cy="137160"/>
            <a:chOff x="0" y="6926580"/>
            <a:chExt cx="12192000" cy="137160"/>
          </a:xfrm>
        </p:grpSpPr>
        <p:sp>
          <p:nvSpPr>
            <p:cNvPr id="102" name="btfpColumnGapBlocker882441">
              <a:extLst>
                <a:ext uri="{FF2B5EF4-FFF2-40B4-BE49-F238E27FC236}">
                  <a16:creationId xmlns:a16="http://schemas.microsoft.com/office/drawing/2014/main" id="{6F1584E6-52AC-91D4-6D61-E53702A12B9F}"/>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00" name="btfpColumnGapBlocker676875">
              <a:extLst>
                <a:ext uri="{FF2B5EF4-FFF2-40B4-BE49-F238E27FC236}">
                  <a16:creationId xmlns:a16="http://schemas.microsoft.com/office/drawing/2014/main" id="{F36C1F3D-4019-DF4D-6287-B325B0977C1D}"/>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98" name="btfpColumnIndicator583812">
              <a:extLst>
                <a:ext uri="{FF2B5EF4-FFF2-40B4-BE49-F238E27FC236}">
                  <a16:creationId xmlns:a16="http://schemas.microsoft.com/office/drawing/2014/main" id="{A3A35B77-1E8C-89D9-489E-34858D8DB3AD}"/>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6" name="btfpColumnIndicator850002">
              <a:extLst>
                <a:ext uri="{FF2B5EF4-FFF2-40B4-BE49-F238E27FC236}">
                  <a16:creationId xmlns:a16="http://schemas.microsoft.com/office/drawing/2014/main" id="{B0233447-71E1-582F-D67C-BAA18CB5B95C}"/>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03" name="btfpColumnIndicatorGroup1">
            <a:extLst>
              <a:ext uri="{FF2B5EF4-FFF2-40B4-BE49-F238E27FC236}">
                <a16:creationId xmlns:a16="http://schemas.microsoft.com/office/drawing/2014/main" id="{57F006BA-487D-FCB6-8132-D4A8B827DAAD}"/>
              </a:ext>
            </a:extLst>
          </p:cNvPr>
          <p:cNvGrpSpPr/>
          <p:nvPr/>
        </p:nvGrpSpPr>
        <p:grpSpPr>
          <a:xfrm>
            <a:off x="0" y="-205740"/>
            <a:ext cx="12192000" cy="137160"/>
            <a:chOff x="0" y="-205740"/>
            <a:chExt cx="12192000" cy="137160"/>
          </a:xfrm>
        </p:grpSpPr>
        <p:sp>
          <p:nvSpPr>
            <p:cNvPr id="101" name="btfpColumnGapBlocker303326">
              <a:extLst>
                <a:ext uri="{FF2B5EF4-FFF2-40B4-BE49-F238E27FC236}">
                  <a16:creationId xmlns:a16="http://schemas.microsoft.com/office/drawing/2014/main" id="{25BD2310-12CD-40C0-C9A5-D4BF833A8AC7}"/>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99" name="btfpColumnGapBlocker829875">
              <a:extLst>
                <a:ext uri="{FF2B5EF4-FFF2-40B4-BE49-F238E27FC236}">
                  <a16:creationId xmlns:a16="http://schemas.microsoft.com/office/drawing/2014/main" id="{D7F73723-76C1-05E9-F787-F111C7217231}"/>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97" name="btfpColumnIndicator651672">
              <a:extLst>
                <a:ext uri="{FF2B5EF4-FFF2-40B4-BE49-F238E27FC236}">
                  <a16:creationId xmlns:a16="http://schemas.microsoft.com/office/drawing/2014/main" id="{20CA711E-2FAF-E0DF-F71C-262F929F1609}"/>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5" name="btfpColumnIndicator430722">
              <a:extLst>
                <a:ext uri="{FF2B5EF4-FFF2-40B4-BE49-F238E27FC236}">
                  <a16:creationId xmlns:a16="http://schemas.microsoft.com/office/drawing/2014/main" id="{809992E3-6F77-7690-CFF9-AB91AB81BDC6}"/>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4" name="think-cell data - do not delete" hidden="1">
            <a:extLst>
              <a:ext uri="{FF2B5EF4-FFF2-40B4-BE49-F238E27FC236}">
                <a16:creationId xmlns:a16="http://schemas.microsoft.com/office/drawing/2014/main" id="{6A09B9B9-F1E9-3BBE-7EC0-F1DD15C4202E}"/>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606" imgH="608" progId="TCLayout.ActiveDocument.1">
                  <p:embed/>
                </p:oleObj>
              </mc:Choice>
              <mc:Fallback>
                <p:oleObj name="think-cell Slide" r:id="rId5" imgW="606" imgH="608" progId="TCLayout.ActiveDocument.1">
                  <p:embed/>
                  <p:pic>
                    <p:nvPicPr>
                      <p:cNvPr id="14" name="think-cell data - do not delete" hidden="1">
                        <a:extLst>
                          <a:ext uri="{FF2B5EF4-FFF2-40B4-BE49-F238E27FC236}">
                            <a16:creationId xmlns:a16="http://schemas.microsoft.com/office/drawing/2014/main" id="{6A09B9B9-F1E9-3BBE-7EC0-F1DD15C4202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3128C2C-C12C-39EA-766F-74AD105D296E}"/>
              </a:ext>
            </a:extLst>
          </p:cNvPr>
          <p:cNvSpPr>
            <a:spLocks noGrp="1"/>
          </p:cNvSpPr>
          <p:nvPr>
            <p:ph type="title"/>
          </p:nvPr>
        </p:nvSpPr>
        <p:spPr/>
        <p:txBody>
          <a:bodyPr vert="horz"/>
          <a:lstStyle/>
          <a:p>
            <a:r>
              <a:rPr lang="en-US" b="1"/>
              <a:t>Disruption Diagnostic | </a:t>
            </a:r>
            <a:r>
              <a:rPr lang="en-US"/>
              <a:t>We use a short diagnostic during project scoping to understand expected disruption and required diligence approach</a:t>
            </a:r>
          </a:p>
        </p:txBody>
      </p:sp>
      <p:grpSp>
        <p:nvGrpSpPr>
          <p:cNvPr id="15" name="btfpColumnHeaderBox534034">
            <a:extLst>
              <a:ext uri="{FF2B5EF4-FFF2-40B4-BE49-F238E27FC236}">
                <a16:creationId xmlns:a16="http://schemas.microsoft.com/office/drawing/2014/main" id="{0D3EA894-F1B5-930A-9346-1179A2A3F608}"/>
              </a:ext>
            </a:extLst>
          </p:cNvPr>
          <p:cNvGrpSpPr/>
          <p:nvPr>
            <p:custDataLst>
              <p:tags r:id="rId3"/>
            </p:custDataLst>
          </p:nvPr>
        </p:nvGrpSpPr>
        <p:grpSpPr>
          <a:xfrm>
            <a:off x="340898" y="1221361"/>
            <a:ext cx="8841201" cy="260525"/>
            <a:chOff x="330200" y="1328472"/>
            <a:chExt cx="11531600" cy="260525"/>
          </a:xfrm>
        </p:grpSpPr>
        <p:sp>
          <p:nvSpPr>
            <p:cNvPr id="16" name="btfpColumnHeaderBoxText534034">
              <a:extLst>
                <a:ext uri="{FF2B5EF4-FFF2-40B4-BE49-F238E27FC236}">
                  <a16:creationId xmlns:a16="http://schemas.microsoft.com/office/drawing/2014/main" id="{A50AAED6-1391-DD4A-C782-57A6C83CDDD8}"/>
                </a:ext>
              </a:extLst>
            </p:cNvPr>
            <p:cNvSpPr txBox="1"/>
            <p:nvPr/>
          </p:nvSpPr>
          <p:spPr bwMode="gray">
            <a:xfrm>
              <a:off x="330200" y="1328472"/>
              <a:ext cx="11531600" cy="254953"/>
            </a:xfrm>
            <a:prstGeom prst="rect">
              <a:avLst/>
            </a:prstGeom>
            <a:noFill/>
          </p:spPr>
          <p:txBody>
            <a:bodyPr vert="horz" wrap="square" lIns="36036" tIns="36036" rIns="36036" bIns="36036" rtlCol="0" anchor="b">
              <a:spAutoFit/>
            </a:bodyPr>
            <a:lstStyle/>
            <a:p>
              <a:pPr marL="0" indent="0">
                <a:spcBef>
                  <a:spcPts val="0"/>
                </a:spcBef>
                <a:buNone/>
              </a:pPr>
              <a:r>
                <a:rPr lang="en-US" sz="1200" b="1">
                  <a:solidFill>
                    <a:srgbClr val="000000"/>
                  </a:solidFill>
                </a:rPr>
                <a:t>Over the next ~5 years, do we believe GenAI will impact the Market or Target’s…</a:t>
              </a:r>
            </a:p>
          </p:txBody>
        </p:sp>
        <p:cxnSp>
          <p:nvCxnSpPr>
            <p:cNvPr id="17" name="btfpColumnHeaderBoxLine534034">
              <a:extLst>
                <a:ext uri="{FF2B5EF4-FFF2-40B4-BE49-F238E27FC236}">
                  <a16:creationId xmlns:a16="http://schemas.microsoft.com/office/drawing/2014/main" id="{A5A15A9D-0CF1-7C9F-49A1-F7A03CF8B397}"/>
                </a:ext>
              </a:extLst>
            </p:cNvPr>
            <p:cNvCxnSpPr/>
            <p:nvPr/>
          </p:nvCxnSpPr>
          <p:spPr bwMode="gray">
            <a:xfrm>
              <a:off x="330200" y="1588997"/>
              <a:ext cx="11531600"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FC961BF3-9362-1671-A121-3176734A9518}"/>
              </a:ext>
            </a:extLst>
          </p:cNvPr>
          <p:cNvSpPr/>
          <p:nvPr/>
        </p:nvSpPr>
        <p:spPr bwMode="gray">
          <a:xfrm>
            <a:off x="10070373" y="1580201"/>
            <a:ext cx="1467320" cy="656559"/>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accent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spcBef>
                <a:spcPts val="0"/>
              </a:spcBef>
              <a:buNone/>
            </a:pPr>
            <a:r>
              <a:rPr lang="en-US" sz="1200" b="1">
                <a:solidFill>
                  <a:srgbClr val="FFFFFF"/>
                </a:solidFill>
              </a:rPr>
              <a:t>Potential</a:t>
            </a:r>
            <a:br>
              <a:rPr lang="en-US" sz="1200" b="1">
                <a:solidFill>
                  <a:srgbClr val="FFFFFF"/>
                </a:solidFill>
              </a:rPr>
            </a:br>
            <a:r>
              <a:rPr lang="en-US" sz="1200" b="1">
                <a:solidFill>
                  <a:srgbClr val="FFFFFF"/>
                </a:solidFill>
              </a:rPr>
              <a:t>for revolution</a:t>
            </a:r>
          </a:p>
        </p:txBody>
      </p:sp>
      <p:sp>
        <p:nvSpPr>
          <p:cNvPr id="19" name="Rectangle 18">
            <a:extLst>
              <a:ext uri="{FF2B5EF4-FFF2-40B4-BE49-F238E27FC236}">
                <a16:creationId xmlns:a16="http://schemas.microsoft.com/office/drawing/2014/main" id="{D9398F73-08AE-801C-9890-937954628EAD}"/>
              </a:ext>
            </a:extLst>
          </p:cNvPr>
          <p:cNvSpPr/>
          <p:nvPr/>
        </p:nvSpPr>
        <p:spPr bwMode="gray">
          <a:xfrm>
            <a:off x="9980601" y="4784526"/>
            <a:ext cx="1606348" cy="702793"/>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rgbClr val="FFFFFF"/>
              </a:solidFill>
            </a:endParaRPr>
          </a:p>
        </p:txBody>
      </p:sp>
      <p:sp>
        <p:nvSpPr>
          <p:cNvPr id="20" name="Rectangle 19">
            <a:extLst>
              <a:ext uri="{FF2B5EF4-FFF2-40B4-BE49-F238E27FC236}">
                <a16:creationId xmlns:a16="http://schemas.microsoft.com/office/drawing/2014/main" id="{4B06AD75-6788-519C-09B1-3B7D179C1FE7}"/>
              </a:ext>
            </a:extLst>
          </p:cNvPr>
          <p:cNvSpPr/>
          <p:nvPr/>
        </p:nvSpPr>
        <p:spPr bwMode="gray">
          <a:xfrm>
            <a:off x="10044335" y="4784526"/>
            <a:ext cx="1314717" cy="712416"/>
          </a:xfrm>
          <a:prstGeom prst="rect">
            <a:avLst/>
          </a:prstGeom>
          <a:noFill/>
          <a:ln w="9525" cap="flat" cmpd="sng" algn="ctr">
            <a:noFill/>
            <a:prstDash val="solid"/>
            <a:miter lim="800000"/>
          </a:ln>
          <a:effectLst/>
          <a:extLst>
            <a:ext uri="{909E8E84-426E-40DD-AFC4-6F175D3DCCD1}">
              <a14:hiddenFill xmlns:a14="http://schemas.microsoft.com/office/drawing/2010/main">
                <a:solidFill>
                  <a:srgbClr val="BA749F"/>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buNone/>
            </a:pPr>
            <a:r>
              <a:rPr lang="en-US" sz="1200" b="1">
                <a:solidFill>
                  <a:srgbClr val="FFFFFF"/>
                </a:solidFill>
              </a:rPr>
              <a:t>Potential for transformation</a:t>
            </a:r>
          </a:p>
        </p:txBody>
      </p:sp>
      <p:sp>
        <p:nvSpPr>
          <p:cNvPr id="21" name="Rectangle 20">
            <a:extLst>
              <a:ext uri="{FF2B5EF4-FFF2-40B4-BE49-F238E27FC236}">
                <a16:creationId xmlns:a16="http://schemas.microsoft.com/office/drawing/2014/main" id="{BFF5BECF-73A3-1667-6EBD-7E3EFD412884}"/>
              </a:ext>
            </a:extLst>
          </p:cNvPr>
          <p:cNvSpPr/>
          <p:nvPr/>
        </p:nvSpPr>
        <p:spPr bwMode="gray">
          <a:xfrm>
            <a:off x="9979732" y="5561940"/>
            <a:ext cx="1881982" cy="759441"/>
          </a:xfrm>
          <a:prstGeom prst="rect">
            <a:avLst/>
          </a:prstGeom>
          <a:solidFill>
            <a:srgbClr val="707578"/>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rgbClr val="FFFFFF"/>
              </a:solidFill>
            </a:endParaRPr>
          </a:p>
        </p:txBody>
      </p:sp>
      <p:sp>
        <p:nvSpPr>
          <p:cNvPr id="22" name="Rectangle 21">
            <a:extLst>
              <a:ext uri="{FF2B5EF4-FFF2-40B4-BE49-F238E27FC236}">
                <a16:creationId xmlns:a16="http://schemas.microsoft.com/office/drawing/2014/main" id="{5DF1BAFB-751E-4FF7-AACC-34D644DDE920}"/>
              </a:ext>
            </a:extLst>
          </p:cNvPr>
          <p:cNvSpPr/>
          <p:nvPr/>
        </p:nvSpPr>
        <p:spPr bwMode="gray">
          <a:xfrm>
            <a:off x="9984895" y="5698745"/>
            <a:ext cx="1826920" cy="505924"/>
          </a:xfrm>
          <a:prstGeom prst="rect">
            <a:avLst/>
          </a:prstGeom>
          <a:noFill/>
          <a:ln w="9525" cap="flat" cmpd="sng" algn="ctr">
            <a:noFill/>
            <a:prstDash val="solid"/>
            <a:miter lim="800000"/>
          </a:ln>
          <a:effectLst/>
          <a:extLst>
            <a:ext uri="{909E8E84-426E-40DD-AFC4-6F175D3DCCD1}">
              <a14:hiddenFill xmlns:a14="http://schemas.microsoft.com/office/drawing/2010/main">
                <a:solidFill>
                  <a:srgbClr val="DCE5EA"/>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spcBef>
                <a:spcPts val="0"/>
              </a:spcBef>
              <a:buNone/>
            </a:pPr>
            <a:r>
              <a:rPr lang="en-US" sz="1200" b="1">
                <a:solidFill>
                  <a:srgbClr val="FFFFFF"/>
                </a:solidFill>
              </a:rPr>
              <a:t>POTENTIAL FOR AUGMENTATION</a:t>
            </a:r>
          </a:p>
          <a:p>
            <a:pPr marL="0" indent="0">
              <a:spcBef>
                <a:spcPts val="0"/>
              </a:spcBef>
              <a:buNone/>
            </a:pPr>
            <a:r>
              <a:rPr lang="en-US" sz="1100" i="1">
                <a:solidFill>
                  <a:srgbClr val="FFFFFF"/>
                </a:solidFill>
              </a:rPr>
              <a:t>Opportunities for productivity gains</a:t>
            </a:r>
          </a:p>
        </p:txBody>
      </p:sp>
      <p:grpSp>
        <p:nvGrpSpPr>
          <p:cNvPr id="23" name="Group 22">
            <a:extLst>
              <a:ext uri="{FF2B5EF4-FFF2-40B4-BE49-F238E27FC236}">
                <a16:creationId xmlns:a16="http://schemas.microsoft.com/office/drawing/2014/main" id="{970D6501-3356-13B5-2C3B-4CF51D6A2EC5}"/>
              </a:ext>
            </a:extLst>
          </p:cNvPr>
          <p:cNvGrpSpPr/>
          <p:nvPr/>
        </p:nvGrpSpPr>
        <p:grpSpPr>
          <a:xfrm>
            <a:off x="9979732" y="1547664"/>
            <a:ext cx="1881982" cy="3905971"/>
            <a:chOff x="10295044" y="1683616"/>
            <a:chExt cx="1566756" cy="3905971"/>
          </a:xfrm>
        </p:grpSpPr>
        <p:sp>
          <p:nvSpPr>
            <p:cNvPr id="24" name="Isosceles Triangle 23">
              <a:extLst>
                <a:ext uri="{FF2B5EF4-FFF2-40B4-BE49-F238E27FC236}">
                  <a16:creationId xmlns:a16="http://schemas.microsoft.com/office/drawing/2014/main" id="{265B8956-EE38-BA96-6CDB-F60FAF1B84D6}"/>
                </a:ext>
              </a:extLst>
            </p:cNvPr>
            <p:cNvSpPr/>
            <p:nvPr/>
          </p:nvSpPr>
          <p:spPr bwMode="gray">
            <a:xfrm>
              <a:off x="10295044" y="2544382"/>
              <a:ext cx="1566756" cy="3045205"/>
            </a:xfrm>
            <a:prstGeom prst="triangle">
              <a:avLst>
                <a:gd name="adj" fmla="val 0"/>
              </a:avLst>
            </a:prstGeom>
            <a:solidFill>
              <a:srgbClr val="46647B"/>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5" name="Freeform: Shape 24">
              <a:extLst>
                <a:ext uri="{FF2B5EF4-FFF2-40B4-BE49-F238E27FC236}">
                  <a16:creationId xmlns:a16="http://schemas.microsoft.com/office/drawing/2014/main" id="{D1831A18-0378-F710-E018-A46A2BF89806}"/>
                </a:ext>
              </a:extLst>
            </p:cNvPr>
            <p:cNvSpPr/>
            <p:nvPr/>
          </p:nvSpPr>
          <p:spPr bwMode="gray">
            <a:xfrm>
              <a:off x="10295044" y="1683616"/>
              <a:ext cx="1566756" cy="3905971"/>
            </a:xfrm>
            <a:custGeom>
              <a:avLst/>
              <a:gdLst>
                <a:gd name="connsiteX0" fmla="*/ 0 w 1566756"/>
                <a:gd name="connsiteY0" fmla="*/ 0 h 3905971"/>
                <a:gd name="connsiteX1" fmla="*/ 1566756 w 1566756"/>
                <a:gd name="connsiteY1" fmla="*/ 0 h 3905971"/>
                <a:gd name="connsiteX2" fmla="*/ 1566756 w 1566756"/>
                <a:gd name="connsiteY2" fmla="*/ 860766 h 3905971"/>
                <a:gd name="connsiteX3" fmla="*/ 1566756 w 1566756"/>
                <a:gd name="connsiteY3" fmla="*/ 867114 h 3905971"/>
                <a:gd name="connsiteX4" fmla="*/ 1566756 w 1566756"/>
                <a:gd name="connsiteY4" fmla="*/ 3905971 h 3905971"/>
                <a:gd name="connsiteX5" fmla="*/ 3266 w 1566756"/>
                <a:gd name="connsiteY5" fmla="*/ 867114 h 3905971"/>
                <a:gd name="connsiteX6" fmla="*/ 0 w 1566756"/>
                <a:gd name="connsiteY6" fmla="*/ 867114 h 3905971"/>
                <a:gd name="connsiteX7" fmla="*/ 0 w 1566756"/>
                <a:gd name="connsiteY7" fmla="*/ 860766 h 3905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6756" h="3905971">
                  <a:moveTo>
                    <a:pt x="0" y="0"/>
                  </a:moveTo>
                  <a:lnTo>
                    <a:pt x="1566756" y="0"/>
                  </a:lnTo>
                  <a:lnTo>
                    <a:pt x="1566756" y="860766"/>
                  </a:lnTo>
                  <a:lnTo>
                    <a:pt x="1566756" y="867114"/>
                  </a:lnTo>
                  <a:lnTo>
                    <a:pt x="1566756" y="3905971"/>
                  </a:lnTo>
                  <a:lnTo>
                    <a:pt x="3266" y="867114"/>
                  </a:lnTo>
                  <a:lnTo>
                    <a:pt x="0" y="867114"/>
                  </a:lnTo>
                  <a:lnTo>
                    <a:pt x="0" y="860766"/>
                  </a:lnTo>
                  <a:close/>
                </a:path>
              </a:pathLst>
            </a:custGeom>
            <a:solidFill>
              <a:srgbClr val="973B7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grpSp>
      <p:sp>
        <p:nvSpPr>
          <p:cNvPr id="26" name="Rectangle 25">
            <a:extLst>
              <a:ext uri="{FF2B5EF4-FFF2-40B4-BE49-F238E27FC236}">
                <a16:creationId xmlns:a16="http://schemas.microsoft.com/office/drawing/2014/main" id="{9010DE23-C7C3-673C-E5AE-9501813B7119}"/>
              </a:ext>
            </a:extLst>
          </p:cNvPr>
          <p:cNvSpPr/>
          <p:nvPr/>
        </p:nvSpPr>
        <p:spPr bwMode="gray">
          <a:xfrm>
            <a:off x="9984895" y="4618475"/>
            <a:ext cx="1522436" cy="505924"/>
          </a:xfrm>
          <a:prstGeom prst="rect">
            <a:avLst/>
          </a:prstGeom>
          <a:noFill/>
          <a:ln w="9525" cap="flat" cmpd="sng" algn="ctr">
            <a:noFill/>
            <a:prstDash val="solid"/>
            <a:miter lim="800000"/>
          </a:ln>
          <a:effectLst/>
          <a:extLst>
            <a:ext uri="{909E8E84-426E-40DD-AFC4-6F175D3DCCD1}">
              <a14:hiddenFill xmlns:a14="http://schemas.microsoft.com/office/drawing/2010/main">
                <a:solidFill>
                  <a:srgbClr val="DCE5EA"/>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spcBef>
                <a:spcPts val="0"/>
              </a:spcBef>
              <a:buNone/>
            </a:pPr>
            <a:r>
              <a:rPr lang="en-US" sz="1200" b="1">
                <a:solidFill>
                  <a:srgbClr val="FFFFFF"/>
                </a:solidFill>
              </a:rPr>
              <a:t>POTENTIAL FOR TRANSFORMATION</a:t>
            </a:r>
          </a:p>
        </p:txBody>
      </p:sp>
      <p:sp>
        <p:nvSpPr>
          <p:cNvPr id="27" name="Rectangle 26">
            <a:extLst>
              <a:ext uri="{FF2B5EF4-FFF2-40B4-BE49-F238E27FC236}">
                <a16:creationId xmlns:a16="http://schemas.microsoft.com/office/drawing/2014/main" id="{C2152D12-B88D-82D9-EF90-FBA35C0DC504}"/>
              </a:ext>
            </a:extLst>
          </p:cNvPr>
          <p:cNvSpPr/>
          <p:nvPr/>
        </p:nvSpPr>
        <p:spPr bwMode="gray">
          <a:xfrm>
            <a:off x="10015257" y="1730836"/>
            <a:ext cx="1436306" cy="505924"/>
          </a:xfrm>
          <a:prstGeom prst="rect">
            <a:avLst/>
          </a:prstGeom>
          <a:noFill/>
          <a:ln w="9525" cap="flat" cmpd="sng" algn="ctr">
            <a:noFill/>
            <a:prstDash val="solid"/>
            <a:miter lim="800000"/>
          </a:ln>
          <a:effectLst/>
          <a:extLst>
            <a:ext uri="{909E8E84-426E-40DD-AFC4-6F175D3DCCD1}">
              <a14:hiddenFill xmlns:a14="http://schemas.microsoft.com/office/drawing/2010/main">
                <a:solidFill>
                  <a:srgbClr val="DCE5EA"/>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spcBef>
                <a:spcPts val="0"/>
              </a:spcBef>
              <a:buNone/>
            </a:pPr>
            <a:r>
              <a:rPr lang="en-US" sz="1200" b="1">
                <a:solidFill>
                  <a:srgbClr val="FFFFFF"/>
                </a:solidFill>
              </a:rPr>
              <a:t>POTENTIAL FOR REVOLUTION</a:t>
            </a:r>
          </a:p>
          <a:p>
            <a:pPr marL="0" indent="0">
              <a:spcBef>
                <a:spcPts val="0"/>
              </a:spcBef>
              <a:buNone/>
            </a:pPr>
            <a:r>
              <a:rPr lang="en-US" sz="1100" i="1">
                <a:solidFill>
                  <a:srgbClr val="FFFFFF"/>
                </a:solidFill>
              </a:rPr>
              <a:t>Overall market disruption</a:t>
            </a:r>
            <a:endParaRPr lang="en-US" sz="1100">
              <a:solidFill>
                <a:srgbClr val="FFFFFF"/>
              </a:solidFill>
            </a:endParaRPr>
          </a:p>
        </p:txBody>
      </p:sp>
      <p:sp>
        <p:nvSpPr>
          <p:cNvPr id="28" name="TextBox 27">
            <a:extLst>
              <a:ext uri="{FF2B5EF4-FFF2-40B4-BE49-F238E27FC236}">
                <a16:creationId xmlns:a16="http://schemas.microsoft.com/office/drawing/2014/main" id="{7C8F2EDC-8D37-1C19-B1FA-7C9E9ED73E1B}"/>
              </a:ext>
            </a:extLst>
          </p:cNvPr>
          <p:cNvSpPr txBox="1"/>
          <p:nvPr/>
        </p:nvSpPr>
        <p:spPr bwMode="gray">
          <a:xfrm>
            <a:off x="9984895" y="5037901"/>
            <a:ext cx="1718857" cy="430887"/>
          </a:xfrm>
          <a:prstGeom prst="rect">
            <a:avLst/>
          </a:prstGeom>
          <a:noFill/>
        </p:spPr>
        <p:txBody>
          <a:bodyPr wrap="square" lIns="36576" rIns="36576">
            <a:spAutoFit/>
          </a:bodyPr>
          <a:lstStyle/>
          <a:p>
            <a:pPr marL="0" indent="0">
              <a:spcBef>
                <a:spcPts val="0"/>
              </a:spcBef>
              <a:buNone/>
            </a:pPr>
            <a:r>
              <a:rPr lang="en-US" sz="1100" i="1">
                <a:solidFill>
                  <a:srgbClr val="FFFFFF"/>
                </a:solidFill>
              </a:rPr>
              <a:t>Changes to product- and competitive- landscapes</a:t>
            </a:r>
          </a:p>
        </p:txBody>
      </p:sp>
      <p:sp>
        <p:nvSpPr>
          <p:cNvPr id="29" name="TextBox 28">
            <a:extLst>
              <a:ext uri="{FF2B5EF4-FFF2-40B4-BE49-F238E27FC236}">
                <a16:creationId xmlns:a16="http://schemas.microsoft.com/office/drawing/2014/main" id="{FA579FB7-148D-4064-5A59-F9919B465D8E}"/>
              </a:ext>
            </a:extLst>
          </p:cNvPr>
          <p:cNvSpPr txBox="1"/>
          <p:nvPr/>
        </p:nvSpPr>
        <p:spPr bwMode="gray">
          <a:xfrm>
            <a:off x="9338475" y="5773294"/>
            <a:ext cx="540545" cy="257369"/>
          </a:xfrm>
          <a:prstGeom prst="rect">
            <a:avLst/>
          </a:prstGeom>
          <a:noFill/>
        </p:spPr>
        <p:txBody>
          <a:bodyPr wrap="square" lIns="36000" tIns="36000" rIns="36000" bIns="36000" rtlCol="0">
            <a:spAutoFit/>
          </a:bodyPr>
          <a:lstStyle/>
          <a:p>
            <a:pPr marL="0" indent="0" algn="ctr">
              <a:buNone/>
            </a:pPr>
            <a:r>
              <a:rPr lang="en-US" sz="1200" b="1">
                <a:solidFill>
                  <a:srgbClr val="000000"/>
                </a:solidFill>
              </a:rPr>
              <a:t>YES</a:t>
            </a:r>
          </a:p>
        </p:txBody>
      </p:sp>
      <p:sp>
        <p:nvSpPr>
          <p:cNvPr id="30" name="Arrow: Right 29">
            <a:extLst>
              <a:ext uri="{FF2B5EF4-FFF2-40B4-BE49-F238E27FC236}">
                <a16:creationId xmlns:a16="http://schemas.microsoft.com/office/drawing/2014/main" id="{7C04059B-CAA4-B268-D915-59E8FD644CFE}"/>
              </a:ext>
            </a:extLst>
          </p:cNvPr>
          <p:cNvSpPr/>
          <p:nvPr/>
        </p:nvSpPr>
        <p:spPr bwMode="gray">
          <a:xfrm>
            <a:off x="9360637" y="5996324"/>
            <a:ext cx="496220" cy="183213"/>
          </a:xfrm>
          <a:prstGeom prst="rightArrow">
            <a:avLst/>
          </a:prstGeom>
          <a:solidFill>
            <a:srgbClr val="707578"/>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rgbClr val="FFFFFF"/>
              </a:solidFill>
            </a:endParaRPr>
          </a:p>
        </p:txBody>
      </p:sp>
      <p:sp>
        <p:nvSpPr>
          <p:cNvPr id="31" name="TextBox 30">
            <a:extLst>
              <a:ext uri="{FF2B5EF4-FFF2-40B4-BE49-F238E27FC236}">
                <a16:creationId xmlns:a16="http://schemas.microsoft.com/office/drawing/2014/main" id="{230EA3C1-30CD-6936-BBBF-CF03CF15991B}"/>
              </a:ext>
            </a:extLst>
          </p:cNvPr>
          <p:cNvSpPr txBox="1"/>
          <p:nvPr/>
        </p:nvSpPr>
        <p:spPr bwMode="gray">
          <a:xfrm>
            <a:off x="9338475" y="1554768"/>
            <a:ext cx="540545" cy="257369"/>
          </a:xfrm>
          <a:prstGeom prst="rect">
            <a:avLst/>
          </a:prstGeom>
          <a:noFill/>
        </p:spPr>
        <p:txBody>
          <a:bodyPr wrap="square" lIns="36000" tIns="36000" rIns="36000" bIns="36000" rtlCol="0">
            <a:spAutoFit/>
          </a:bodyPr>
          <a:lstStyle/>
          <a:p>
            <a:pPr marL="0" indent="0" algn="ctr">
              <a:buNone/>
            </a:pPr>
            <a:r>
              <a:rPr lang="en-US" sz="1200" b="1">
                <a:solidFill>
                  <a:srgbClr val="000000"/>
                </a:solidFill>
              </a:rPr>
              <a:t>YES</a:t>
            </a:r>
          </a:p>
        </p:txBody>
      </p:sp>
      <p:sp>
        <p:nvSpPr>
          <p:cNvPr id="32" name="Arrow: Right 31">
            <a:extLst>
              <a:ext uri="{FF2B5EF4-FFF2-40B4-BE49-F238E27FC236}">
                <a16:creationId xmlns:a16="http://schemas.microsoft.com/office/drawing/2014/main" id="{DA360E69-F393-B257-57A3-4DB3D94C1050}"/>
              </a:ext>
            </a:extLst>
          </p:cNvPr>
          <p:cNvSpPr/>
          <p:nvPr/>
        </p:nvSpPr>
        <p:spPr bwMode="gray">
          <a:xfrm>
            <a:off x="9360637" y="1777798"/>
            <a:ext cx="496220" cy="183213"/>
          </a:xfrm>
          <a:prstGeom prst="rightArrow">
            <a:avLst/>
          </a:prstGeom>
          <a:solidFill>
            <a:srgbClr val="973B74"/>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rgbClr val="FFFFFF"/>
              </a:solidFill>
            </a:endParaRPr>
          </a:p>
        </p:txBody>
      </p:sp>
      <p:sp>
        <p:nvSpPr>
          <p:cNvPr id="33" name="TextBox 32">
            <a:extLst>
              <a:ext uri="{FF2B5EF4-FFF2-40B4-BE49-F238E27FC236}">
                <a16:creationId xmlns:a16="http://schemas.microsoft.com/office/drawing/2014/main" id="{65B654D8-DCA7-B91B-597E-2797DA363891}"/>
              </a:ext>
            </a:extLst>
          </p:cNvPr>
          <p:cNvSpPr txBox="1"/>
          <p:nvPr/>
        </p:nvSpPr>
        <p:spPr bwMode="gray">
          <a:xfrm>
            <a:off x="9338475" y="2232360"/>
            <a:ext cx="540545" cy="257369"/>
          </a:xfrm>
          <a:prstGeom prst="rect">
            <a:avLst/>
          </a:prstGeom>
          <a:noFill/>
        </p:spPr>
        <p:txBody>
          <a:bodyPr wrap="square" lIns="36000" tIns="36000" rIns="36000" bIns="36000" rtlCol="0">
            <a:spAutoFit/>
          </a:bodyPr>
          <a:lstStyle/>
          <a:p>
            <a:pPr marL="0" indent="0" algn="ctr">
              <a:buNone/>
            </a:pPr>
            <a:r>
              <a:rPr lang="en-US" sz="1200" b="1">
                <a:solidFill>
                  <a:srgbClr val="000000"/>
                </a:solidFill>
              </a:rPr>
              <a:t>YES</a:t>
            </a:r>
          </a:p>
        </p:txBody>
      </p:sp>
      <p:sp>
        <p:nvSpPr>
          <p:cNvPr id="34" name="Arrow: Right 33">
            <a:extLst>
              <a:ext uri="{FF2B5EF4-FFF2-40B4-BE49-F238E27FC236}">
                <a16:creationId xmlns:a16="http://schemas.microsoft.com/office/drawing/2014/main" id="{62AD8D90-211C-3444-E184-5107CFE09DF0}"/>
              </a:ext>
            </a:extLst>
          </p:cNvPr>
          <p:cNvSpPr/>
          <p:nvPr/>
        </p:nvSpPr>
        <p:spPr bwMode="gray">
          <a:xfrm>
            <a:off x="9360637" y="2455390"/>
            <a:ext cx="496220" cy="183213"/>
          </a:xfrm>
          <a:prstGeom prst="rightArrow">
            <a:avLst/>
          </a:prstGeom>
          <a:gradFill flip="none" rotWithShape="1">
            <a:gsLst>
              <a:gs pos="0">
                <a:srgbClr val="973B74"/>
              </a:gs>
              <a:gs pos="100000">
                <a:srgbClr val="46647B"/>
              </a:gs>
            </a:gsLst>
            <a:lin ang="5400000" scaled="1"/>
            <a:tileRect/>
          </a:gra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rgbClr val="FFFFFF"/>
              </a:solidFill>
            </a:endParaRPr>
          </a:p>
        </p:txBody>
      </p:sp>
      <p:sp>
        <p:nvSpPr>
          <p:cNvPr id="35" name="TextBox 34">
            <a:extLst>
              <a:ext uri="{FF2B5EF4-FFF2-40B4-BE49-F238E27FC236}">
                <a16:creationId xmlns:a16="http://schemas.microsoft.com/office/drawing/2014/main" id="{DD05A577-F921-9E6E-6CAD-3748456520D5}"/>
              </a:ext>
            </a:extLst>
          </p:cNvPr>
          <p:cNvSpPr txBox="1"/>
          <p:nvPr/>
        </p:nvSpPr>
        <p:spPr bwMode="gray">
          <a:xfrm>
            <a:off x="9338475" y="3239096"/>
            <a:ext cx="540545" cy="257369"/>
          </a:xfrm>
          <a:prstGeom prst="rect">
            <a:avLst/>
          </a:prstGeom>
          <a:noFill/>
        </p:spPr>
        <p:txBody>
          <a:bodyPr wrap="square" lIns="36000" tIns="36000" rIns="36000" bIns="36000" rtlCol="0">
            <a:spAutoFit/>
          </a:bodyPr>
          <a:lstStyle/>
          <a:p>
            <a:pPr marL="0" indent="0" algn="ctr">
              <a:buNone/>
            </a:pPr>
            <a:r>
              <a:rPr lang="en-US" sz="1200" b="1">
                <a:solidFill>
                  <a:srgbClr val="000000"/>
                </a:solidFill>
              </a:rPr>
              <a:t>YES</a:t>
            </a:r>
          </a:p>
        </p:txBody>
      </p:sp>
      <p:sp>
        <p:nvSpPr>
          <p:cNvPr id="36" name="Arrow: Right 35">
            <a:extLst>
              <a:ext uri="{FF2B5EF4-FFF2-40B4-BE49-F238E27FC236}">
                <a16:creationId xmlns:a16="http://schemas.microsoft.com/office/drawing/2014/main" id="{A923DAB4-1CA5-9569-E374-F8B312AAC9CB}"/>
              </a:ext>
            </a:extLst>
          </p:cNvPr>
          <p:cNvSpPr/>
          <p:nvPr/>
        </p:nvSpPr>
        <p:spPr bwMode="gray">
          <a:xfrm>
            <a:off x="9360637" y="3462126"/>
            <a:ext cx="496220" cy="183213"/>
          </a:xfrm>
          <a:prstGeom prst="rightArrow">
            <a:avLst/>
          </a:prstGeom>
          <a:gradFill flip="none" rotWithShape="1">
            <a:gsLst>
              <a:gs pos="0">
                <a:srgbClr val="973B74"/>
              </a:gs>
              <a:gs pos="100000">
                <a:srgbClr val="46647B"/>
              </a:gs>
            </a:gsLst>
            <a:lin ang="5400000" scaled="1"/>
            <a:tileRect/>
          </a:gra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rgbClr val="FFFFFF"/>
              </a:solidFill>
            </a:endParaRPr>
          </a:p>
        </p:txBody>
      </p:sp>
      <p:sp>
        <p:nvSpPr>
          <p:cNvPr id="37" name="Rectangle 36">
            <a:extLst>
              <a:ext uri="{FF2B5EF4-FFF2-40B4-BE49-F238E27FC236}">
                <a16:creationId xmlns:a16="http://schemas.microsoft.com/office/drawing/2014/main" id="{8EA6A282-8895-70C4-F879-BE0B33373A99}"/>
              </a:ext>
            </a:extLst>
          </p:cNvPr>
          <p:cNvSpPr/>
          <p:nvPr/>
        </p:nvSpPr>
        <p:spPr bwMode="gray">
          <a:xfrm>
            <a:off x="330200" y="5561941"/>
            <a:ext cx="1718857" cy="756000"/>
          </a:xfrm>
          <a:prstGeom prst="rect">
            <a:avLst/>
          </a:prstGeom>
          <a:solidFill>
            <a:srgbClr val="FFFFFF"/>
          </a:solidFill>
          <a:ln w="9525" cap="flat" cmpd="sng" algn="ctr">
            <a:noFill/>
            <a:prstDash val="solid"/>
            <a:miter lim="800000"/>
          </a:ln>
          <a:effectLst>
            <a:outerShdw blurRad="63500" sx="102000" sy="102000" algn="ctr" rotWithShape="0">
              <a:prstClr val="black">
                <a:alpha val="10000"/>
              </a:prstClr>
            </a:outerShdw>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5760" tIns="45720" rIns="45720" bIns="45720" numCol="1" spcCol="0" rtlCol="0" fromWordArt="0" anchor="ctr" anchorCtr="0" forceAA="0" compatLnSpc="1">
            <a:prstTxWarp prst="textNoShape">
              <a:avLst/>
            </a:prstTxWarp>
            <a:noAutofit/>
          </a:bodyPr>
          <a:lstStyle/>
          <a:p>
            <a:pPr marL="0" indent="0" algn="ctr">
              <a:buNone/>
            </a:pPr>
            <a:r>
              <a:rPr lang="en-US" sz="1200" b="1">
                <a:gradFill>
                  <a:gsLst>
                    <a:gs pos="0">
                      <a:schemeClr val="accent3"/>
                    </a:gs>
                    <a:gs pos="49000">
                      <a:schemeClr val="accent6"/>
                    </a:gs>
                    <a:gs pos="100000">
                      <a:schemeClr val="accent4"/>
                    </a:gs>
                  </a:gsLst>
                  <a:lin ang="5400000" scaled="1"/>
                </a:gradFill>
              </a:rPr>
              <a:t>Bottom-Line</a:t>
            </a:r>
          </a:p>
        </p:txBody>
      </p:sp>
      <p:sp>
        <p:nvSpPr>
          <p:cNvPr id="38" name="Rectangle 37">
            <a:extLst>
              <a:ext uri="{FF2B5EF4-FFF2-40B4-BE49-F238E27FC236}">
                <a16:creationId xmlns:a16="http://schemas.microsoft.com/office/drawing/2014/main" id="{58C4F9B6-24E2-90C5-CB9A-8F8B79E1BEA7}"/>
              </a:ext>
            </a:extLst>
          </p:cNvPr>
          <p:cNvSpPr/>
          <p:nvPr/>
        </p:nvSpPr>
        <p:spPr bwMode="gray">
          <a:xfrm>
            <a:off x="330200" y="1578756"/>
            <a:ext cx="1718857" cy="352117"/>
          </a:xfrm>
          <a:prstGeom prst="rect">
            <a:avLst/>
          </a:prstGeom>
          <a:solidFill>
            <a:srgbClr val="FFFFFF"/>
          </a:solidFill>
          <a:ln w="9525" cap="flat" cmpd="sng" algn="ctr">
            <a:noFill/>
            <a:prstDash val="solid"/>
            <a:miter lim="800000"/>
          </a:ln>
          <a:effectLst>
            <a:outerShdw blurRad="63500" sx="102000" sy="102000" algn="ctr" rotWithShape="0">
              <a:prstClr val="black">
                <a:alpha val="10000"/>
              </a:prstClr>
            </a:outerShdw>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5760" tIns="45720" rIns="45720" bIns="45720" numCol="1" spcCol="0" rtlCol="0" fromWordArt="0" anchor="ctr" anchorCtr="0" forceAA="0" compatLnSpc="1">
            <a:prstTxWarp prst="textNoShape">
              <a:avLst/>
            </a:prstTxWarp>
            <a:noAutofit/>
          </a:bodyPr>
          <a:lstStyle/>
          <a:p>
            <a:pPr marL="0" indent="0" algn="ctr">
              <a:buNone/>
            </a:pPr>
            <a:r>
              <a:rPr lang="en-US" sz="1200" b="1">
                <a:gradFill>
                  <a:gsLst>
                    <a:gs pos="0">
                      <a:schemeClr val="accent3"/>
                    </a:gs>
                    <a:gs pos="49000">
                      <a:schemeClr val="accent6"/>
                    </a:gs>
                    <a:gs pos="100000">
                      <a:schemeClr val="accent4"/>
                    </a:gs>
                  </a:gsLst>
                  <a:lin ang="5400000" scaled="1"/>
                </a:gradFill>
              </a:rPr>
              <a:t>Value Proposition</a:t>
            </a:r>
          </a:p>
        </p:txBody>
      </p:sp>
      <p:sp>
        <p:nvSpPr>
          <p:cNvPr id="39" name="Rectangle 38">
            <a:extLst>
              <a:ext uri="{FF2B5EF4-FFF2-40B4-BE49-F238E27FC236}">
                <a16:creationId xmlns:a16="http://schemas.microsoft.com/office/drawing/2014/main" id="{02DAB6D4-385E-635F-0FAB-52C009504E27}"/>
              </a:ext>
            </a:extLst>
          </p:cNvPr>
          <p:cNvSpPr/>
          <p:nvPr/>
        </p:nvSpPr>
        <p:spPr bwMode="gray">
          <a:xfrm>
            <a:off x="330200" y="2103117"/>
            <a:ext cx="1718857" cy="637336"/>
          </a:xfrm>
          <a:prstGeom prst="rect">
            <a:avLst/>
          </a:prstGeom>
          <a:solidFill>
            <a:srgbClr val="FFFFFF"/>
          </a:solidFill>
          <a:ln w="9525" cap="flat" cmpd="sng" algn="ctr">
            <a:noFill/>
            <a:prstDash val="solid"/>
            <a:miter lim="800000"/>
          </a:ln>
          <a:effectLst>
            <a:outerShdw blurRad="63500" sx="102000" sy="102000" algn="ctr" rotWithShape="0">
              <a:prstClr val="black">
                <a:alpha val="10000"/>
              </a:prstClr>
            </a:outerShdw>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5760" tIns="45720" rIns="45720" bIns="45720" numCol="1" spcCol="0" rtlCol="0" fromWordArt="0" anchor="ctr" anchorCtr="0" forceAA="0" compatLnSpc="1">
            <a:prstTxWarp prst="textNoShape">
              <a:avLst/>
            </a:prstTxWarp>
            <a:noAutofit/>
          </a:bodyPr>
          <a:lstStyle/>
          <a:p>
            <a:pPr marL="0" indent="0" algn="ctr">
              <a:buNone/>
            </a:pPr>
            <a:r>
              <a:rPr lang="en-US" sz="1200" b="1">
                <a:gradFill>
                  <a:gsLst>
                    <a:gs pos="0">
                      <a:schemeClr val="accent3"/>
                    </a:gs>
                    <a:gs pos="49000">
                      <a:schemeClr val="accent6"/>
                    </a:gs>
                    <a:gs pos="100000">
                      <a:schemeClr val="accent4"/>
                    </a:gs>
                  </a:gsLst>
                  <a:lin ang="5400000" scaled="1"/>
                </a:gradFill>
              </a:rPr>
              <a:t>Market Size &amp; Growth</a:t>
            </a:r>
          </a:p>
        </p:txBody>
      </p:sp>
      <p:sp>
        <p:nvSpPr>
          <p:cNvPr id="40" name="Rectangle 39">
            <a:extLst>
              <a:ext uri="{FF2B5EF4-FFF2-40B4-BE49-F238E27FC236}">
                <a16:creationId xmlns:a16="http://schemas.microsoft.com/office/drawing/2014/main" id="{B872B18A-A92A-3A77-DAB6-990DDBBA7F28}"/>
              </a:ext>
            </a:extLst>
          </p:cNvPr>
          <p:cNvSpPr/>
          <p:nvPr/>
        </p:nvSpPr>
        <p:spPr bwMode="gray">
          <a:xfrm>
            <a:off x="330200" y="2912697"/>
            <a:ext cx="1718857" cy="1224000"/>
          </a:xfrm>
          <a:prstGeom prst="rect">
            <a:avLst/>
          </a:prstGeom>
          <a:solidFill>
            <a:srgbClr val="FFFFFF"/>
          </a:solidFill>
          <a:ln w="9525" cap="flat" cmpd="sng" algn="ctr">
            <a:noFill/>
            <a:prstDash val="solid"/>
            <a:miter lim="800000"/>
          </a:ln>
          <a:effectLst>
            <a:outerShdw blurRad="63500" sx="102000" sy="102000" algn="ctr" rotWithShape="0">
              <a:prstClr val="black">
                <a:alpha val="10000"/>
              </a:prstClr>
            </a:outerShdw>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5760" tIns="45720" rIns="45720" bIns="45720" numCol="1" spcCol="0" rtlCol="0" fromWordArt="0" anchor="ctr" anchorCtr="0" forceAA="0" compatLnSpc="1">
            <a:prstTxWarp prst="textNoShape">
              <a:avLst/>
            </a:prstTxWarp>
            <a:noAutofit/>
          </a:bodyPr>
          <a:lstStyle/>
          <a:p>
            <a:pPr marL="0" indent="0" algn="ctr">
              <a:buNone/>
            </a:pPr>
            <a:r>
              <a:rPr lang="en-US" sz="1200" b="1">
                <a:gradFill>
                  <a:gsLst>
                    <a:gs pos="0">
                      <a:schemeClr val="accent3"/>
                    </a:gs>
                    <a:gs pos="49000">
                      <a:schemeClr val="accent6"/>
                    </a:gs>
                    <a:gs pos="100000">
                      <a:schemeClr val="accent4"/>
                    </a:gs>
                  </a:gsLst>
                  <a:lin ang="5400000" scaled="1"/>
                </a:gradFill>
              </a:rPr>
              <a:t>Competitive Landscape</a:t>
            </a:r>
          </a:p>
        </p:txBody>
      </p:sp>
      <p:sp>
        <p:nvSpPr>
          <p:cNvPr id="41" name="Rectangle 40">
            <a:extLst>
              <a:ext uri="{FF2B5EF4-FFF2-40B4-BE49-F238E27FC236}">
                <a16:creationId xmlns:a16="http://schemas.microsoft.com/office/drawing/2014/main" id="{AD77932C-9952-A928-D763-2A1C9AFB4E9E}"/>
              </a:ext>
            </a:extLst>
          </p:cNvPr>
          <p:cNvSpPr/>
          <p:nvPr/>
        </p:nvSpPr>
        <p:spPr bwMode="gray">
          <a:xfrm>
            <a:off x="330200" y="4308941"/>
            <a:ext cx="1718857" cy="1188000"/>
          </a:xfrm>
          <a:prstGeom prst="rect">
            <a:avLst/>
          </a:prstGeom>
          <a:solidFill>
            <a:srgbClr val="FFFFFF"/>
          </a:solidFill>
          <a:ln w="9525" cap="flat" cmpd="sng" algn="ctr">
            <a:noFill/>
            <a:prstDash val="solid"/>
            <a:miter lim="800000"/>
          </a:ln>
          <a:effectLst>
            <a:outerShdw blurRad="63500" sx="102000" sy="102000" algn="ctr" rotWithShape="0">
              <a:prstClr val="black">
                <a:alpha val="10000"/>
              </a:prstClr>
            </a:outerShdw>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5760" tIns="45720" rIns="45720" bIns="45720" numCol="1" spcCol="0" rtlCol="0" fromWordArt="0" anchor="ctr" anchorCtr="0" forceAA="0" compatLnSpc="1">
            <a:prstTxWarp prst="textNoShape">
              <a:avLst/>
            </a:prstTxWarp>
            <a:noAutofit/>
          </a:bodyPr>
          <a:lstStyle/>
          <a:p>
            <a:pPr marL="0" indent="0" algn="ctr">
              <a:buNone/>
            </a:pPr>
            <a:r>
              <a:rPr lang="en-US" sz="1200" b="1">
                <a:gradFill>
                  <a:gsLst>
                    <a:gs pos="0">
                      <a:schemeClr val="accent3"/>
                    </a:gs>
                    <a:gs pos="49000">
                      <a:schemeClr val="accent6"/>
                    </a:gs>
                    <a:gs pos="100000">
                      <a:schemeClr val="accent4"/>
                    </a:gs>
                  </a:gsLst>
                  <a:lin ang="5400000" scaled="1"/>
                </a:gradFill>
              </a:rPr>
              <a:t>Product Offering</a:t>
            </a:r>
          </a:p>
        </p:txBody>
      </p:sp>
      <p:sp>
        <p:nvSpPr>
          <p:cNvPr id="42" name="Rectangle 41">
            <a:extLst>
              <a:ext uri="{FF2B5EF4-FFF2-40B4-BE49-F238E27FC236}">
                <a16:creationId xmlns:a16="http://schemas.microsoft.com/office/drawing/2014/main" id="{AD9E7281-5CF3-989A-6216-931A8972E6CD}"/>
              </a:ext>
            </a:extLst>
          </p:cNvPr>
          <p:cNvSpPr/>
          <p:nvPr/>
        </p:nvSpPr>
        <p:spPr bwMode="gray">
          <a:xfrm>
            <a:off x="2149910" y="5561941"/>
            <a:ext cx="7032189" cy="756000"/>
          </a:xfrm>
          <a:prstGeom prst="rect">
            <a:avLst/>
          </a:prstGeom>
          <a:solidFill>
            <a:srgbClr val="FFFFFF"/>
          </a:solidFill>
          <a:ln w="9525" cap="flat" cmpd="sng" algn="ctr">
            <a:noFill/>
            <a:prstDash val="solid"/>
            <a:miter lim="800000"/>
            <a:headEnd type="none" w="med" len="med"/>
            <a:tailEnd type="none" w="med" len="med"/>
          </a:ln>
          <a:effectLst>
            <a:outerShdw blurRad="63500" sx="101000" sy="101000" algn="ctr" rotWithShape="0">
              <a:prstClr val="black">
                <a:alpha val="10000"/>
              </a:prstClr>
            </a:outerShdw>
          </a:effectLst>
          <a:extLst>
            <a:ext uri="{91240B29-F687-4F45-9708-019B960494DF}">
              <a14:hiddenLine xmlns:a14="http://schemas.microsoft.com/office/drawing/2010/main" w="9525" cap="flat" cmpd="sng" algn="ctr">
                <a:solidFill>
                  <a:srgbClr val="FFFFFF"/>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72000" bIns="72000" numCol="1" spcCol="0" rtlCol="0" fromWordArt="0" anchor="t" anchorCtr="0" forceAA="0" compatLnSpc="1">
            <a:prstTxWarp prst="textNoShape">
              <a:avLst/>
            </a:prstTxWarp>
            <a:noAutofit/>
          </a:bodyPr>
          <a:lstStyle/>
          <a:p>
            <a:pPr marL="0" indent="0">
              <a:buNone/>
            </a:pPr>
            <a:endParaRPr lang="en-US" b="1">
              <a:solidFill>
                <a:srgbClr val="000000"/>
              </a:solidFill>
            </a:endParaRPr>
          </a:p>
        </p:txBody>
      </p:sp>
      <p:sp>
        <p:nvSpPr>
          <p:cNvPr id="43" name="Rectangle 42">
            <a:extLst>
              <a:ext uri="{FF2B5EF4-FFF2-40B4-BE49-F238E27FC236}">
                <a16:creationId xmlns:a16="http://schemas.microsoft.com/office/drawing/2014/main" id="{1A06EB51-BF62-5E14-FAA2-DB8A4A017DAC}"/>
              </a:ext>
            </a:extLst>
          </p:cNvPr>
          <p:cNvSpPr/>
          <p:nvPr/>
        </p:nvSpPr>
        <p:spPr bwMode="gray">
          <a:xfrm>
            <a:off x="2149910" y="2912697"/>
            <a:ext cx="7032189" cy="1224000"/>
          </a:xfrm>
          <a:prstGeom prst="rect">
            <a:avLst/>
          </a:prstGeom>
          <a:solidFill>
            <a:srgbClr val="FFFFFF"/>
          </a:solidFill>
          <a:ln w="9525" cap="flat" cmpd="sng" algn="ctr">
            <a:noFill/>
            <a:prstDash val="solid"/>
            <a:miter lim="800000"/>
            <a:headEnd type="none" w="med" len="med"/>
            <a:tailEnd type="none" w="med" len="med"/>
          </a:ln>
          <a:effectLst>
            <a:outerShdw blurRad="63500" sx="101000" sy="101000" algn="ctr" rotWithShape="0">
              <a:prstClr val="black">
                <a:alpha val="10000"/>
              </a:prstClr>
            </a:outerShdw>
          </a:effectLst>
          <a:extLst>
            <a:ext uri="{91240B29-F687-4F45-9708-019B960494DF}">
              <a14:hiddenLine xmlns:a14="http://schemas.microsoft.com/office/drawing/2010/main" w="9525" cap="flat" cmpd="sng" algn="ctr">
                <a:solidFill>
                  <a:srgbClr val="FFFFFF"/>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72000" bIns="72000" numCol="1" spcCol="0" rtlCol="0" fromWordArt="0" anchor="t" anchorCtr="0" forceAA="0" compatLnSpc="1">
            <a:prstTxWarp prst="textNoShape">
              <a:avLst/>
            </a:prstTxWarp>
            <a:noAutofit/>
          </a:bodyPr>
          <a:lstStyle/>
          <a:p>
            <a:pPr marL="0" indent="0">
              <a:buNone/>
            </a:pPr>
            <a:endParaRPr lang="en-US" b="1">
              <a:solidFill>
                <a:srgbClr val="000000"/>
              </a:solidFill>
            </a:endParaRPr>
          </a:p>
        </p:txBody>
      </p:sp>
      <p:sp>
        <p:nvSpPr>
          <p:cNvPr id="44" name="Rectangle 43">
            <a:extLst>
              <a:ext uri="{FF2B5EF4-FFF2-40B4-BE49-F238E27FC236}">
                <a16:creationId xmlns:a16="http://schemas.microsoft.com/office/drawing/2014/main" id="{C8E1C196-D882-C62B-90D3-79023BC570AB}"/>
              </a:ext>
            </a:extLst>
          </p:cNvPr>
          <p:cNvSpPr/>
          <p:nvPr/>
        </p:nvSpPr>
        <p:spPr bwMode="gray">
          <a:xfrm>
            <a:off x="2149910" y="1578392"/>
            <a:ext cx="7032189" cy="352117"/>
          </a:xfrm>
          <a:prstGeom prst="rect">
            <a:avLst/>
          </a:prstGeom>
          <a:solidFill>
            <a:srgbClr val="FFFFFF"/>
          </a:solidFill>
          <a:ln w="9525" cap="flat" cmpd="sng" algn="ctr">
            <a:noFill/>
            <a:prstDash val="solid"/>
            <a:miter lim="800000"/>
            <a:headEnd type="none" w="med" len="med"/>
            <a:tailEnd type="none" w="med" len="med"/>
          </a:ln>
          <a:effectLst>
            <a:outerShdw blurRad="63500" sx="101000" sy="101000" algn="ctr" rotWithShape="0">
              <a:prstClr val="black">
                <a:alpha val="10000"/>
              </a:prstClr>
            </a:outerShdw>
          </a:effectLst>
          <a:extLst>
            <a:ext uri="{91240B29-F687-4F45-9708-019B960494DF}">
              <a14:hiddenLine xmlns:a14="http://schemas.microsoft.com/office/drawing/2010/main" w="9525" cap="flat" cmpd="sng" algn="ctr">
                <a:solidFill>
                  <a:srgbClr val="FFFFFF"/>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72000" bIns="72000" numCol="1" spcCol="0" rtlCol="0" fromWordArt="0" anchor="t" anchorCtr="0" forceAA="0" compatLnSpc="1">
            <a:prstTxWarp prst="textNoShape">
              <a:avLst/>
            </a:prstTxWarp>
            <a:noAutofit/>
          </a:bodyPr>
          <a:lstStyle/>
          <a:p>
            <a:pPr marL="0" indent="0">
              <a:buNone/>
            </a:pPr>
            <a:endParaRPr lang="en-US" b="1">
              <a:solidFill>
                <a:srgbClr val="000000"/>
              </a:solidFill>
            </a:endParaRPr>
          </a:p>
        </p:txBody>
      </p:sp>
      <p:sp>
        <p:nvSpPr>
          <p:cNvPr id="45" name="Rectangle 44">
            <a:extLst>
              <a:ext uri="{FF2B5EF4-FFF2-40B4-BE49-F238E27FC236}">
                <a16:creationId xmlns:a16="http://schemas.microsoft.com/office/drawing/2014/main" id="{22032B7F-54C1-0BDB-0C60-EFB4785AE36A}"/>
              </a:ext>
            </a:extLst>
          </p:cNvPr>
          <p:cNvSpPr/>
          <p:nvPr/>
        </p:nvSpPr>
        <p:spPr bwMode="gray">
          <a:xfrm>
            <a:off x="2149910" y="2113718"/>
            <a:ext cx="7032189" cy="637336"/>
          </a:xfrm>
          <a:prstGeom prst="rect">
            <a:avLst/>
          </a:prstGeom>
          <a:solidFill>
            <a:srgbClr val="FFFFFF"/>
          </a:solidFill>
          <a:ln w="9525" cap="flat" cmpd="sng" algn="ctr">
            <a:noFill/>
            <a:prstDash val="solid"/>
            <a:miter lim="800000"/>
            <a:headEnd type="none" w="med" len="med"/>
            <a:tailEnd type="none" w="med" len="med"/>
          </a:ln>
          <a:effectLst>
            <a:outerShdw blurRad="63500" sx="101000" sy="101000" algn="ctr" rotWithShape="0">
              <a:prstClr val="black">
                <a:alpha val="10000"/>
              </a:prstClr>
            </a:outerShdw>
          </a:effectLst>
          <a:extLst>
            <a:ext uri="{91240B29-F687-4F45-9708-019B960494DF}">
              <a14:hiddenLine xmlns:a14="http://schemas.microsoft.com/office/drawing/2010/main" w="9525" cap="flat" cmpd="sng" algn="ctr">
                <a:solidFill>
                  <a:srgbClr val="FFFFFF"/>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72000" bIns="72000" numCol="1" spcCol="0" rtlCol="0" fromWordArt="0" anchor="t" anchorCtr="0" forceAA="0" compatLnSpc="1">
            <a:prstTxWarp prst="textNoShape">
              <a:avLst/>
            </a:prstTxWarp>
            <a:noAutofit/>
          </a:bodyPr>
          <a:lstStyle/>
          <a:p>
            <a:pPr marL="0" indent="0">
              <a:buNone/>
            </a:pPr>
            <a:endParaRPr lang="en-US" b="1">
              <a:solidFill>
                <a:srgbClr val="000000"/>
              </a:solidFill>
            </a:endParaRPr>
          </a:p>
        </p:txBody>
      </p:sp>
      <p:sp>
        <p:nvSpPr>
          <p:cNvPr id="46" name="Rectangle 45">
            <a:extLst>
              <a:ext uri="{FF2B5EF4-FFF2-40B4-BE49-F238E27FC236}">
                <a16:creationId xmlns:a16="http://schemas.microsoft.com/office/drawing/2014/main" id="{8DF60460-54B7-5244-C455-3D2D6E5AE091}"/>
              </a:ext>
            </a:extLst>
          </p:cNvPr>
          <p:cNvSpPr/>
          <p:nvPr/>
        </p:nvSpPr>
        <p:spPr bwMode="gray">
          <a:xfrm>
            <a:off x="2149910" y="4308941"/>
            <a:ext cx="7032189" cy="1188000"/>
          </a:xfrm>
          <a:prstGeom prst="rect">
            <a:avLst/>
          </a:prstGeom>
          <a:solidFill>
            <a:srgbClr val="FFFFFF"/>
          </a:solidFill>
          <a:ln w="9525" cap="flat" cmpd="sng" algn="ctr">
            <a:noFill/>
            <a:prstDash val="solid"/>
            <a:miter lim="800000"/>
            <a:headEnd type="none" w="med" len="med"/>
            <a:tailEnd type="none" w="med" len="med"/>
          </a:ln>
          <a:effectLst>
            <a:outerShdw blurRad="63500" sx="101000" sy="101000" algn="ctr" rotWithShape="0">
              <a:prstClr val="black">
                <a:alpha val="10000"/>
              </a:prstClr>
            </a:outerShdw>
          </a:effectLst>
          <a:extLst>
            <a:ext uri="{91240B29-F687-4F45-9708-019B960494DF}">
              <a14:hiddenLine xmlns:a14="http://schemas.microsoft.com/office/drawing/2010/main" w="9525" cap="flat" cmpd="sng" algn="ctr">
                <a:solidFill>
                  <a:srgbClr val="FFFFFF"/>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72000" bIns="72000" numCol="1" spcCol="0" rtlCol="0" fromWordArt="0" anchor="t" anchorCtr="0" forceAA="0" compatLnSpc="1">
            <a:prstTxWarp prst="textNoShape">
              <a:avLst/>
            </a:prstTxWarp>
            <a:noAutofit/>
          </a:bodyPr>
          <a:lstStyle/>
          <a:p>
            <a:pPr marL="0" indent="0">
              <a:buNone/>
            </a:pPr>
            <a:endParaRPr lang="en-US" b="1">
              <a:solidFill>
                <a:srgbClr val="000000"/>
              </a:solidFill>
            </a:endParaRPr>
          </a:p>
        </p:txBody>
      </p:sp>
      <p:sp>
        <p:nvSpPr>
          <p:cNvPr id="47" name="Rectangle 46">
            <a:extLst>
              <a:ext uri="{FF2B5EF4-FFF2-40B4-BE49-F238E27FC236}">
                <a16:creationId xmlns:a16="http://schemas.microsoft.com/office/drawing/2014/main" id="{8BCB6376-5DFA-F1B4-3B4A-8A14A8591DA2}"/>
              </a:ext>
            </a:extLst>
          </p:cNvPr>
          <p:cNvSpPr/>
          <p:nvPr/>
        </p:nvSpPr>
        <p:spPr>
          <a:xfrm>
            <a:off x="380079" y="1541314"/>
            <a:ext cx="244224" cy="442035"/>
          </a:xfrm>
          <a:prstGeom prst="rect">
            <a:avLst/>
          </a:prstGeom>
          <a:noFill/>
          <a:extLst>
            <a:ext uri="{909E8E84-426E-40DD-AFC4-6F175D3DCCD1}">
              <a14:hiddenFill xmlns:a14="http://schemas.microsoft.com/office/drawing/2010/main">
                <a:solidFill>
                  <a:srgbClr val="000000"/>
                </a:solidFill>
              </a14:hiddenFill>
            </a:ext>
          </a:extLst>
        </p:spPr>
        <p:txBody>
          <a:bodyPr wrap="none" lIns="36000" tIns="36000" rIns="36000" bIns="36000">
            <a:spAutoFit/>
          </a:bodyPr>
          <a:lstStyle/>
          <a:p>
            <a:pPr marL="0" indent="0" algn="r">
              <a:spcBef>
                <a:spcPts val="0"/>
              </a:spcBef>
              <a:buNone/>
            </a:pPr>
            <a:r>
              <a:rPr lang="en-US" sz="2400" b="1">
                <a:gradFill>
                  <a:gsLst>
                    <a:gs pos="0">
                      <a:schemeClr val="accent3"/>
                    </a:gs>
                    <a:gs pos="49000">
                      <a:schemeClr val="accent6"/>
                    </a:gs>
                    <a:gs pos="100000">
                      <a:schemeClr val="accent4"/>
                    </a:gs>
                  </a:gsLst>
                  <a:lin ang="5400000" scaled="1"/>
                </a:gradFill>
              </a:rPr>
              <a:t>1</a:t>
            </a:r>
            <a:endParaRPr lang="en-US" sz="1800" b="1">
              <a:gradFill>
                <a:gsLst>
                  <a:gs pos="0">
                    <a:schemeClr val="accent3"/>
                  </a:gs>
                  <a:gs pos="49000">
                    <a:schemeClr val="accent6"/>
                  </a:gs>
                  <a:gs pos="100000">
                    <a:schemeClr val="accent4"/>
                  </a:gs>
                </a:gsLst>
                <a:lin ang="5400000" scaled="1"/>
              </a:gradFill>
            </a:endParaRPr>
          </a:p>
        </p:txBody>
      </p:sp>
      <p:sp>
        <p:nvSpPr>
          <p:cNvPr id="48" name="Rectangle 47">
            <a:extLst>
              <a:ext uri="{FF2B5EF4-FFF2-40B4-BE49-F238E27FC236}">
                <a16:creationId xmlns:a16="http://schemas.microsoft.com/office/drawing/2014/main" id="{A2A1898F-E9BC-4453-9E7D-8E76377D6380}"/>
              </a:ext>
            </a:extLst>
          </p:cNvPr>
          <p:cNvSpPr/>
          <p:nvPr/>
        </p:nvSpPr>
        <p:spPr>
          <a:xfrm>
            <a:off x="380078" y="2187413"/>
            <a:ext cx="244225" cy="442035"/>
          </a:xfrm>
          <a:prstGeom prst="rect">
            <a:avLst/>
          </a:prstGeom>
          <a:noFill/>
          <a:extLst>
            <a:ext uri="{909E8E84-426E-40DD-AFC4-6F175D3DCCD1}">
              <a14:hiddenFill xmlns:a14="http://schemas.microsoft.com/office/drawing/2010/main">
                <a:solidFill>
                  <a:srgbClr val="000000"/>
                </a:solidFill>
              </a14:hiddenFill>
            </a:ext>
          </a:extLst>
        </p:spPr>
        <p:txBody>
          <a:bodyPr wrap="none" lIns="36000" tIns="36000" rIns="36000" bIns="36000">
            <a:spAutoFit/>
          </a:bodyPr>
          <a:lstStyle/>
          <a:p>
            <a:pPr marL="0" indent="0" algn="r">
              <a:spcBef>
                <a:spcPts val="0"/>
              </a:spcBef>
              <a:buNone/>
            </a:pPr>
            <a:r>
              <a:rPr lang="en-US" sz="2400" b="1">
                <a:gradFill>
                  <a:gsLst>
                    <a:gs pos="0">
                      <a:schemeClr val="accent3"/>
                    </a:gs>
                    <a:gs pos="49000">
                      <a:schemeClr val="accent6"/>
                    </a:gs>
                    <a:gs pos="100000">
                      <a:schemeClr val="accent4"/>
                    </a:gs>
                  </a:gsLst>
                  <a:lin ang="5400000" scaled="1"/>
                </a:gradFill>
              </a:rPr>
              <a:t>2</a:t>
            </a:r>
            <a:endParaRPr lang="en-US" sz="1800" b="1">
              <a:gradFill>
                <a:gsLst>
                  <a:gs pos="0">
                    <a:schemeClr val="accent3"/>
                  </a:gs>
                  <a:gs pos="49000">
                    <a:schemeClr val="accent6"/>
                  </a:gs>
                  <a:gs pos="100000">
                    <a:schemeClr val="accent4"/>
                  </a:gs>
                </a:gsLst>
                <a:lin ang="5400000" scaled="1"/>
              </a:gradFill>
            </a:endParaRPr>
          </a:p>
        </p:txBody>
      </p:sp>
      <p:sp>
        <p:nvSpPr>
          <p:cNvPr id="49" name="Rectangle 48">
            <a:extLst>
              <a:ext uri="{FF2B5EF4-FFF2-40B4-BE49-F238E27FC236}">
                <a16:creationId xmlns:a16="http://schemas.microsoft.com/office/drawing/2014/main" id="{033B15F3-473A-E569-DC91-D5C768FC56C2}"/>
              </a:ext>
            </a:extLst>
          </p:cNvPr>
          <p:cNvSpPr/>
          <p:nvPr/>
        </p:nvSpPr>
        <p:spPr>
          <a:xfrm>
            <a:off x="380077" y="3301799"/>
            <a:ext cx="244225" cy="442035"/>
          </a:xfrm>
          <a:prstGeom prst="rect">
            <a:avLst/>
          </a:prstGeom>
          <a:noFill/>
          <a:extLst>
            <a:ext uri="{909E8E84-426E-40DD-AFC4-6F175D3DCCD1}">
              <a14:hiddenFill xmlns:a14="http://schemas.microsoft.com/office/drawing/2010/main">
                <a:solidFill>
                  <a:srgbClr val="000000"/>
                </a:solidFill>
              </a14:hiddenFill>
            </a:ext>
          </a:extLst>
        </p:spPr>
        <p:txBody>
          <a:bodyPr wrap="none" lIns="36000" tIns="36000" rIns="36000" bIns="36000">
            <a:spAutoFit/>
          </a:bodyPr>
          <a:lstStyle/>
          <a:p>
            <a:pPr marL="0" indent="0" algn="r">
              <a:spcBef>
                <a:spcPts val="0"/>
              </a:spcBef>
              <a:buNone/>
            </a:pPr>
            <a:r>
              <a:rPr lang="en-US" sz="2400" b="1">
                <a:gradFill>
                  <a:gsLst>
                    <a:gs pos="0">
                      <a:schemeClr val="accent3"/>
                    </a:gs>
                    <a:gs pos="49000">
                      <a:schemeClr val="accent6"/>
                    </a:gs>
                    <a:gs pos="100000">
                      <a:schemeClr val="accent4"/>
                    </a:gs>
                  </a:gsLst>
                  <a:lin ang="5400000" scaled="1"/>
                </a:gradFill>
              </a:rPr>
              <a:t>3</a:t>
            </a:r>
            <a:endParaRPr lang="en-US" sz="1800" b="1">
              <a:gradFill>
                <a:gsLst>
                  <a:gs pos="0">
                    <a:schemeClr val="accent3"/>
                  </a:gs>
                  <a:gs pos="49000">
                    <a:schemeClr val="accent6"/>
                  </a:gs>
                  <a:gs pos="100000">
                    <a:schemeClr val="accent4"/>
                  </a:gs>
                </a:gsLst>
                <a:lin ang="5400000" scaled="1"/>
              </a:gradFill>
            </a:endParaRPr>
          </a:p>
        </p:txBody>
      </p:sp>
      <p:sp>
        <p:nvSpPr>
          <p:cNvPr id="50" name="Rectangle 49">
            <a:extLst>
              <a:ext uri="{FF2B5EF4-FFF2-40B4-BE49-F238E27FC236}">
                <a16:creationId xmlns:a16="http://schemas.microsoft.com/office/drawing/2014/main" id="{3E8675CA-E305-93CC-0A3D-7E8D0A65C8D3}"/>
              </a:ext>
            </a:extLst>
          </p:cNvPr>
          <p:cNvSpPr/>
          <p:nvPr/>
        </p:nvSpPr>
        <p:spPr>
          <a:xfrm>
            <a:off x="360487" y="4642788"/>
            <a:ext cx="244225" cy="442035"/>
          </a:xfrm>
          <a:prstGeom prst="rect">
            <a:avLst/>
          </a:prstGeom>
          <a:noFill/>
          <a:extLst>
            <a:ext uri="{909E8E84-426E-40DD-AFC4-6F175D3DCCD1}">
              <a14:hiddenFill xmlns:a14="http://schemas.microsoft.com/office/drawing/2010/main">
                <a:solidFill>
                  <a:srgbClr val="000000"/>
                </a:solidFill>
              </a14:hiddenFill>
            </a:ext>
          </a:extLst>
        </p:spPr>
        <p:txBody>
          <a:bodyPr wrap="none" lIns="36000" tIns="36000" rIns="36000" bIns="36000">
            <a:spAutoFit/>
          </a:bodyPr>
          <a:lstStyle/>
          <a:p>
            <a:pPr marL="0" indent="0" algn="r">
              <a:spcBef>
                <a:spcPts val="0"/>
              </a:spcBef>
              <a:buNone/>
            </a:pPr>
            <a:r>
              <a:rPr lang="en-US" sz="2400" b="1">
                <a:gradFill>
                  <a:gsLst>
                    <a:gs pos="0">
                      <a:schemeClr val="accent3"/>
                    </a:gs>
                    <a:gs pos="49000">
                      <a:schemeClr val="accent6"/>
                    </a:gs>
                    <a:gs pos="100000">
                      <a:schemeClr val="accent4"/>
                    </a:gs>
                  </a:gsLst>
                  <a:lin ang="5400000" scaled="1"/>
                </a:gradFill>
              </a:rPr>
              <a:t>4</a:t>
            </a:r>
            <a:endParaRPr lang="en-US" sz="1800" b="1">
              <a:gradFill>
                <a:gsLst>
                  <a:gs pos="0">
                    <a:schemeClr val="accent3"/>
                  </a:gs>
                  <a:gs pos="49000">
                    <a:schemeClr val="accent6"/>
                  </a:gs>
                  <a:gs pos="100000">
                    <a:schemeClr val="accent4"/>
                  </a:gs>
                </a:gsLst>
                <a:lin ang="5400000" scaled="1"/>
              </a:gradFill>
            </a:endParaRPr>
          </a:p>
        </p:txBody>
      </p:sp>
      <p:sp>
        <p:nvSpPr>
          <p:cNvPr id="51" name="Rectangle 50">
            <a:extLst>
              <a:ext uri="{FF2B5EF4-FFF2-40B4-BE49-F238E27FC236}">
                <a16:creationId xmlns:a16="http://schemas.microsoft.com/office/drawing/2014/main" id="{C5E1B5F5-44FF-AA92-FEAD-C449808C844F}"/>
              </a:ext>
            </a:extLst>
          </p:cNvPr>
          <p:cNvSpPr/>
          <p:nvPr/>
        </p:nvSpPr>
        <p:spPr>
          <a:xfrm>
            <a:off x="340897" y="5717077"/>
            <a:ext cx="244225" cy="442035"/>
          </a:xfrm>
          <a:prstGeom prst="rect">
            <a:avLst/>
          </a:prstGeom>
          <a:noFill/>
          <a:extLst>
            <a:ext uri="{909E8E84-426E-40DD-AFC4-6F175D3DCCD1}">
              <a14:hiddenFill xmlns:a14="http://schemas.microsoft.com/office/drawing/2010/main">
                <a:solidFill>
                  <a:srgbClr val="000000"/>
                </a:solidFill>
              </a14:hiddenFill>
            </a:ext>
          </a:extLst>
        </p:spPr>
        <p:txBody>
          <a:bodyPr wrap="none" lIns="36000" tIns="36000" rIns="36000" bIns="36000">
            <a:spAutoFit/>
          </a:bodyPr>
          <a:lstStyle/>
          <a:p>
            <a:pPr marL="0" indent="0" algn="r">
              <a:spcBef>
                <a:spcPts val="0"/>
              </a:spcBef>
              <a:buNone/>
            </a:pPr>
            <a:r>
              <a:rPr lang="en-US" sz="2400" b="1">
                <a:gradFill>
                  <a:gsLst>
                    <a:gs pos="0">
                      <a:schemeClr val="accent3"/>
                    </a:gs>
                    <a:gs pos="49000">
                      <a:schemeClr val="accent6"/>
                    </a:gs>
                    <a:gs pos="100000">
                      <a:schemeClr val="accent4"/>
                    </a:gs>
                  </a:gsLst>
                  <a:lin ang="5400000" scaled="1"/>
                </a:gradFill>
              </a:rPr>
              <a:t>5</a:t>
            </a:r>
            <a:endParaRPr lang="en-US" sz="1800" b="1">
              <a:gradFill>
                <a:gsLst>
                  <a:gs pos="0">
                    <a:schemeClr val="accent3"/>
                  </a:gs>
                  <a:gs pos="49000">
                    <a:schemeClr val="accent6"/>
                  </a:gs>
                  <a:gs pos="100000">
                    <a:schemeClr val="accent4"/>
                  </a:gs>
                </a:gsLst>
                <a:lin ang="5400000" scaled="1"/>
              </a:gradFill>
            </a:endParaRPr>
          </a:p>
        </p:txBody>
      </p:sp>
      <p:cxnSp>
        <p:nvCxnSpPr>
          <p:cNvPr id="52" name="Straight Connector 51">
            <a:extLst>
              <a:ext uri="{FF2B5EF4-FFF2-40B4-BE49-F238E27FC236}">
                <a16:creationId xmlns:a16="http://schemas.microsoft.com/office/drawing/2014/main" id="{52374588-9B1B-695F-550F-A9326000F37C}"/>
              </a:ext>
            </a:extLst>
          </p:cNvPr>
          <p:cNvCxnSpPr>
            <a:cxnSpLocks/>
          </p:cNvCxnSpPr>
          <p:nvPr/>
        </p:nvCxnSpPr>
        <p:spPr bwMode="gray">
          <a:xfrm>
            <a:off x="9260954" y="5606441"/>
            <a:ext cx="0" cy="714939"/>
          </a:xfrm>
          <a:prstGeom prst="line">
            <a:avLst/>
          </a:prstGeom>
          <a:ln w="38100" cap="flat" cmpd="sng" algn="ctr">
            <a:solidFill>
              <a:srgbClr val="5C5C5C"/>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564A62A-E2CE-2206-F236-F75D7A71B5E6}"/>
              </a:ext>
            </a:extLst>
          </p:cNvPr>
          <p:cNvCxnSpPr>
            <a:cxnSpLocks/>
          </p:cNvCxnSpPr>
          <p:nvPr/>
        </p:nvCxnSpPr>
        <p:spPr bwMode="gray">
          <a:xfrm>
            <a:off x="9260954" y="1578538"/>
            <a:ext cx="0" cy="2554281"/>
          </a:xfrm>
          <a:prstGeom prst="line">
            <a:avLst/>
          </a:prstGeom>
          <a:ln w="38100" cap="flat" cmpd="sng" algn="ctr">
            <a:solidFill>
              <a:srgbClr val="973B7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4282FDA-B2D9-3B1D-2847-092BA0C07C11}"/>
              </a:ext>
            </a:extLst>
          </p:cNvPr>
          <p:cNvCxnSpPr>
            <a:cxnSpLocks/>
          </p:cNvCxnSpPr>
          <p:nvPr/>
        </p:nvCxnSpPr>
        <p:spPr bwMode="gray">
          <a:xfrm>
            <a:off x="9260954" y="4323253"/>
            <a:ext cx="0" cy="1173688"/>
          </a:xfrm>
          <a:prstGeom prst="line">
            <a:avLst/>
          </a:prstGeom>
          <a:ln w="38100" cap="flat" cmpd="sng" algn="ctr">
            <a:solidFill>
              <a:srgbClr val="46647B"/>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D032AE91-4321-E235-4B7E-AB33EFA8DCC9}"/>
              </a:ext>
            </a:extLst>
          </p:cNvPr>
          <p:cNvGrpSpPr/>
          <p:nvPr/>
        </p:nvGrpSpPr>
        <p:grpSpPr>
          <a:xfrm>
            <a:off x="2249110" y="1637307"/>
            <a:ext cx="6829706" cy="4649317"/>
            <a:chOff x="2249110" y="1773259"/>
            <a:chExt cx="6829706" cy="4649317"/>
          </a:xfrm>
        </p:grpSpPr>
        <p:sp>
          <p:nvSpPr>
            <p:cNvPr id="56" name="Rectangle 55">
              <a:extLst>
                <a:ext uri="{FF2B5EF4-FFF2-40B4-BE49-F238E27FC236}">
                  <a16:creationId xmlns:a16="http://schemas.microsoft.com/office/drawing/2014/main" id="{4B0A3DF7-3CDA-2FAB-BDDC-8CDBD219913D}"/>
                </a:ext>
              </a:extLst>
            </p:cNvPr>
            <p:cNvSpPr/>
            <p:nvPr/>
          </p:nvSpPr>
          <p:spPr bwMode="gray">
            <a:xfrm>
              <a:off x="2249110" y="5745157"/>
              <a:ext cx="6829706" cy="395869"/>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accent1">
                      <a:lumMod val="20000"/>
                      <a:lumOff val="80000"/>
                    </a:schemeClr>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50">
                  <a:solidFill>
                    <a:srgbClr val="000000"/>
                  </a:solidFill>
                </a:rPr>
                <a:t>Does </a:t>
              </a:r>
              <a:r>
                <a:rPr lang="en-US" sz="1050" err="1">
                  <a:solidFill>
                    <a:srgbClr val="000000"/>
                  </a:solidFill>
                </a:rPr>
                <a:t>GenAI</a:t>
              </a:r>
              <a:r>
                <a:rPr lang="en-US" sz="1050">
                  <a:solidFill>
                    <a:srgbClr val="000000"/>
                  </a:solidFill>
                </a:rPr>
                <a:t> enable significant productivity improvement in </a:t>
              </a:r>
              <a:r>
                <a:rPr lang="en-US" sz="1050" b="1">
                  <a:solidFill>
                    <a:srgbClr val="000000"/>
                  </a:solidFill>
                </a:rPr>
                <a:t>sales and marketing, customer service, software development, </a:t>
              </a:r>
              <a:r>
                <a:rPr lang="en-US" sz="1050">
                  <a:solidFill>
                    <a:srgbClr val="000000"/>
                  </a:solidFill>
                </a:rPr>
                <a:t>or</a:t>
              </a:r>
              <a:r>
                <a:rPr lang="en-US" sz="1050" b="1">
                  <a:solidFill>
                    <a:srgbClr val="000000"/>
                  </a:solidFill>
                </a:rPr>
                <a:t> other knowledge worker-centric functions</a:t>
              </a:r>
              <a:r>
                <a:rPr lang="en-US" sz="1050" b="0">
                  <a:solidFill>
                    <a:srgbClr val="000000"/>
                  </a:solidFill>
                </a:rPr>
                <a:t>? </a:t>
              </a:r>
            </a:p>
          </p:txBody>
        </p:sp>
        <p:sp>
          <p:nvSpPr>
            <p:cNvPr id="57" name="Rectangle 56">
              <a:extLst>
                <a:ext uri="{FF2B5EF4-FFF2-40B4-BE49-F238E27FC236}">
                  <a16:creationId xmlns:a16="http://schemas.microsoft.com/office/drawing/2014/main" id="{506B965D-E3C2-3BE6-94FF-6763FF604352}"/>
                </a:ext>
              </a:extLst>
            </p:cNvPr>
            <p:cNvSpPr/>
            <p:nvPr/>
          </p:nvSpPr>
          <p:spPr bwMode="gray">
            <a:xfrm>
              <a:off x="2249110" y="6188290"/>
              <a:ext cx="6829706" cy="234286"/>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accent1">
                      <a:lumMod val="20000"/>
                      <a:lumOff val="80000"/>
                    </a:schemeClr>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50">
                  <a:solidFill>
                    <a:srgbClr val="000000"/>
                  </a:solidFill>
                </a:rPr>
                <a:t>Will </a:t>
              </a:r>
              <a:r>
                <a:rPr lang="en-US" sz="1050" err="1">
                  <a:solidFill>
                    <a:srgbClr val="000000"/>
                  </a:solidFill>
                </a:rPr>
                <a:t>GenAI</a:t>
              </a:r>
              <a:r>
                <a:rPr lang="en-US" sz="1050">
                  <a:solidFill>
                    <a:srgbClr val="000000"/>
                  </a:solidFill>
                </a:rPr>
                <a:t> enable other significant changes in the Target’s </a:t>
              </a:r>
              <a:r>
                <a:rPr lang="en-US" sz="1050" b="1">
                  <a:solidFill>
                    <a:srgbClr val="000000"/>
                  </a:solidFill>
                </a:rPr>
                <a:t>cost-to-serve</a:t>
              </a:r>
              <a:r>
                <a:rPr lang="en-US" sz="1050">
                  <a:solidFill>
                    <a:srgbClr val="000000"/>
                  </a:solidFill>
                </a:rPr>
                <a:t>?</a:t>
              </a:r>
            </a:p>
          </p:txBody>
        </p:sp>
        <p:sp>
          <p:nvSpPr>
            <p:cNvPr id="58" name="Rectangle 57">
              <a:extLst>
                <a:ext uri="{FF2B5EF4-FFF2-40B4-BE49-F238E27FC236}">
                  <a16:creationId xmlns:a16="http://schemas.microsoft.com/office/drawing/2014/main" id="{353E7529-BA81-F35D-37EF-51CD0ACA2660}"/>
                </a:ext>
              </a:extLst>
            </p:cNvPr>
            <p:cNvSpPr/>
            <p:nvPr/>
          </p:nvSpPr>
          <p:spPr bwMode="gray">
            <a:xfrm>
              <a:off x="5451305" y="6099201"/>
              <a:ext cx="429400" cy="130913"/>
            </a:xfrm>
            <a:prstGeom prst="rect">
              <a:avLst/>
            </a:prstGeom>
            <a:noFill/>
            <a:ln w="9525" cap="flat" cmpd="sng" algn="ctr">
              <a:noFill/>
              <a:prstDash val="solid"/>
              <a:miter lim="800000"/>
            </a:ln>
            <a:effectLst/>
            <a:extLst>
              <a:ext uri="{909E8E84-426E-40DD-AFC4-6F175D3DCCD1}">
                <a14:hiddenFill xmlns:a14="http://schemas.microsoft.com/office/drawing/2010/main">
                  <a:solidFill>
                    <a:srgbClr val="EED6E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a:solidFill>
                    <a:srgbClr val="B4B4B4"/>
                  </a:solidFill>
                </a:rPr>
                <a:t>OR</a:t>
              </a:r>
            </a:p>
          </p:txBody>
        </p:sp>
        <p:cxnSp>
          <p:nvCxnSpPr>
            <p:cNvPr id="59" name="Straight Connector 58">
              <a:extLst>
                <a:ext uri="{FF2B5EF4-FFF2-40B4-BE49-F238E27FC236}">
                  <a16:creationId xmlns:a16="http://schemas.microsoft.com/office/drawing/2014/main" id="{81BE0195-9872-DBEC-E13B-15CEF17A1B20}"/>
                </a:ext>
              </a:extLst>
            </p:cNvPr>
            <p:cNvCxnSpPr>
              <a:cxnSpLocks/>
            </p:cNvCxnSpPr>
            <p:nvPr/>
          </p:nvCxnSpPr>
          <p:spPr bwMode="gray">
            <a:xfrm>
              <a:off x="2252146" y="6164657"/>
              <a:ext cx="3239548" cy="0"/>
            </a:xfrm>
            <a:prstGeom prst="line">
              <a:avLst/>
            </a:prstGeom>
            <a:ln w="952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49E0A50-AFE5-FE75-56DC-62546CEE7AA9}"/>
                </a:ext>
              </a:extLst>
            </p:cNvPr>
            <p:cNvCxnSpPr>
              <a:cxnSpLocks/>
            </p:cNvCxnSpPr>
            <p:nvPr/>
          </p:nvCxnSpPr>
          <p:spPr bwMode="gray">
            <a:xfrm>
              <a:off x="5839268" y="6164657"/>
              <a:ext cx="3239548" cy="0"/>
            </a:xfrm>
            <a:prstGeom prst="line">
              <a:avLst/>
            </a:prstGeom>
            <a:ln w="952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95A1CFF5-DB01-C37F-161B-AF0FCEDE8A05}"/>
                </a:ext>
              </a:extLst>
            </p:cNvPr>
            <p:cNvSpPr/>
            <p:nvPr/>
          </p:nvSpPr>
          <p:spPr bwMode="gray">
            <a:xfrm>
              <a:off x="2249110" y="1773259"/>
              <a:ext cx="6829706" cy="234286"/>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accent1">
                      <a:lumMod val="20000"/>
                      <a:lumOff val="80000"/>
                    </a:schemeClr>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marL="0" marR="0" lvl="0" indent="0" defTabSz="711200" rtl="0" eaLnBrk="1" fontAlgn="auto" latinLnBrk="0" hangingPunct="1">
                <a:lnSpc>
                  <a:spcPct val="100000"/>
                </a:lnSpc>
                <a:spcBef>
                  <a:spcPts val="1200"/>
                </a:spcBef>
                <a:spcAft>
                  <a:spcPts val="0"/>
                </a:spcAft>
                <a:buClrTx/>
                <a:buSzTx/>
                <a:buFontTx/>
                <a:buNone/>
                <a:tabLst/>
                <a:defRPr/>
              </a:pPr>
              <a:r>
                <a:rPr lang="en-US" sz="1050">
                  <a:solidFill>
                    <a:srgbClr val="000000"/>
                  </a:solidFill>
                </a:rPr>
                <a:t>Does </a:t>
              </a:r>
              <a:r>
                <a:rPr lang="en-US" sz="1050" err="1">
                  <a:solidFill>
                    <a:srgbClr val="000000"/>
                  </a:solidFill>
                </a:rPr>
                <a:t>GenAI</a:t>
              </a:r>
              <a:r>
                <a:rPr lang="en-US" sz="1050">
                  <a:solidFill>
                    <a:srgbClr val="000000"/>
                  </a:solidFill>
                </a:rPr>
                <a:t> fundamentally challenge the Target’s </a:t>
              </a:r>
              <a:r>
                <a:rPr lang="en-US" sz="1050" b="1">
                  <a:solidFill>
                    <a:srgbClr val="000000"/>
                  </a:solidFill>
                </a:rPr>
                <a:t>core value proposition / nature of customer demand?</a:t>
              </a:r>
            </a:p>
          </p:txBody>
        </p:sp>
        <p:sp>
          <p:nvSpPr>
            <p:cNvPr id="62" name="Rectangle 61">
              <a:extLst>
                <a:ext uri="{FF2B5EF4-FFF2-40B4-BE49-F238E27FC236}">
                  <a16:creationId xmlns:a16="http://schemas.microsoft.com/office/drawing/2014/main" id="{B29B1126-7911-19B0-B4A4-3462D9056506}"/>
                </a:ext>
              </a:extLst>
            </p:cNvPr>
            <p:cNvSpPr/>
            <p:nvPr/>
          </p:nvSpPr>
          <p:spPr bwMode="gray">
            <a:xfrm>
              <a:off x="2249110" y="2283075"/>
              <a:ext cx="6829706" cy="234286"/>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accent1">
                      <a:lumMod val="20000"/>
                      <a:lumOff val="80000"/>
                    </a:schemeClr>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marL="0" marR="0" lvl="0" indent="0" defTabSz="711200" rtl="0" eaLnBrk="1" fontAlgn="auto" latinLnBrk="0" hangingPunct="1">
                <a:lnSpc>
                  <a:spcPct val="100000"/>
                </a:lnSpc>
                <a:spcBef>
                  <a:spcPts val="1200"/>
                </a:spcBef>
                <a:spcAft>
                  <a:spcPts val="0"/>
                </a:spcAft>
                <a:buClrTx/>
                <a:buSzTx/>
                <a:buFontTx/>
                <a:buNone/>
                <a:tabLst/>
                <a:defRPr/>
              </a:pPr>
              <a:r>
                <a:rPr lang="en-US" sz="1050" b="0">
                  <a:solidFill>
                    <a:srgbClr val="000000"/>
                  </a:solidFill>
                  <a:latin typeface="+mn-lt"/>
                </a:rPr>
                <a:t>Does </a:t>
              </a:r>
              <a:r>
                <a:rPr lang="en-US" sz="1050" b="0" err="1">
                  <a:solidFill>
                    <a:srgbClr val="000000"/>
                  </a:solidFill>
                  <a:latin typeface="+mn-lt"/>
                </a:rPr>
                <a:t>GenAI</a:t>
              </a:r>
              <a:r>
                <a:rPr lang="en-US" sz="1050" b="0">
                  <a:solidFill>
                    <a:srgbClr val="000000"/>
                  </a:solidFill>
                  <a:latin typeface="+mn-lt"/>
                </a:rPr>
                <a:t> significantly impact the </a:t>
              </a:r>
              <a:r>
                <a:rPr lang="en-US" sz="1050" b="1">
                  <a:solidFill>
                    <a:srgbClr val="000000"/>
                  </a:solidFill>
                  <a:latin typeface="+mn-lt"/>
                </a:rPr>
                <a:t>market</a:t>
              </a:r>
              <a:r>
                <a:rPr lang="en-US" sz="1050" b="0">
                  <a:solidFill>
                    <a:srgbClr val="000000"/>
                  </a:solidFill>
                  <a:latin typeface="+mn-lt"/>
                </a:rPr>
                <a:t> </a:t>
              </a:r>
              <a:r>
                <a:rPr lang="en-US" sz="1050" b="1">
                  <a:solidFill>
                    <a:srgbClr val="000000"/>
                  </a:solidFill>
                  <a:latin typeface="+mn-lt"/>
                </a:rPr>
                <a:t>volume drivers </a:t>
              </a:r>
              <a:r>
                <a:rPr lang="en-US" sz="1050">
                  <a:solidFill>
                    <a:srgbClr val="000000"/>
                  </a:solidFill>
                  <a:latin typeface="+mn-lt"/>
                </a:rPr>
                <a:t>(e.g., logo count, adoption, usage)?</a:t>
              </a:r>
            </a:p>
          </p:txBody>
        </p:sp>
        <p:sp>
          <p:nvSpPr>
            <p:cNvPr id="63" name="Rectangle 62">
              <a:extLst>
                <a:ext uri="{FF2B5EF4-FFF2-40B4-BE49-F238E27FC236}">
                  <a16:creationId xmlns:a16="http://schemas.microsoft.com/office/drawing/2014/main" id="{E0A36A21-A1D8-1299-B332-684A3140948E}"/>
                </a:ext>
              </a:extLst>
            </p:cNvPr>
            <p:cNvSpPr/>
            <p:nvPr/>
          </p:nvSpPr>
          <p:spPr bwMode="gray">
            <a:xfrm>
              <a:off x="2249110" y="2610104"/>
              <a:ext cx="6829706" cy="234286"/>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accent1">
                      <a:lumMod val="20000"/>
                      <a:lumOff val="80000"/>
                    </a:schemeClr>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marL="0" marR="0" lvl="0" indent="0" defTabSz="711200" rtl="0" eaLnBrk="1" fontAlgn="auto" latinLnBrk="0" hangingPunct="1">
                <a:lnSpc>
                  <a:spcPct val="100000"/>
                </a:lnSpc>
                <a:spcBef>
                  <a:spcPts val="1200"/>
                </a:spcBef>
                <a:spcAft>
                  <a:spcPts val="0"/>
                </a:spcAft>
                <a:buClrTx/>
                <a:buSzTx/>
                <a:buFontTx/>
                <a:buNone/>
                <a:tabLst/>
                <a:defRPr/>
              </a:pPr>
              <a:r>
                <a:rPr lang="en-US" sz="1050">
                  <a:solidFill>
                    <a:srgbClr val="000000"/>
                  </a:solidFill>
                  <a:latin typeface="+mn-lt"/>
                </a:rPr>
                <a:t>Does </a:t>
              </a:r>
              <a:r>
                <a:rPr lang="en-US" sz="1050" err="1">
                  <a:solidFill>
                    <a:srgbClr val="000000"/>
                  </a:solidFill>
                  <a:latin typeface="+mn-lt"/>
                </a:rPr>
                <a:t>GenAI</a:t>
              </a:r>
              <a:r>
                <a:rPr lang="en-US" sz="1050">
                  <a:solidFill>
                    <a:srgbClr val="000000"/>
                  </a:solidFill>
                  <a:latin typeface="+mn-lt"/>
                </a:rPr>
                <a:t> impact </a:t>
              </a:r>
              <a:r>
                <a:rPr lang="en-US" sz="1050" b="1">
                  <a:solidFill>
                    <a:srgbClr val="000000"/>
                  </a:solidFill>
                  <a:latin typeface="+mn-lt"/>
                </a:rPr>
                <a:t>market / Target pricing </a:t>
              </a:r>
              <a:r>
                <a:rPr lang="en-US" sz="1050">
                  <a:solidFill>
                    <a:srgbClr val="000000"/>
                  </a:solidFill>
                  <a:latin typeface="+mn-lt"/>
                </a:rPr>
                <a:t>or</a:t>
              </a:r>
              <a:r>
                <a:rPr lang="en-US" sz="1050" b="1">
                  <a:solidFill>
                    <a:srgbClr val="000000"/>
                  </a:solidFill>
                  <a:latin typeface="+mn-lt"/>
                </a:rPr>
                <a:t> how market players monetize? </a:t>
              </a:r>
            </a:p>
          </p:txBody>
        </p:sp>
        <p:sp>
          <p:nvSpPr>
            <p:cNvPr id="64" name="Rectangle 63">
              <a:extLst>
                <a:ext uri="{FF2B5EF4-FFF2-40B4-BE49-F238E27FC236}">
                  <a16:creationId xmlns:a16="http://schemas.microsoft.com/office/drawing/2014/main" id="{1615A21F-4027-5190-1A19-CF52F92162E3}"/>
                </a:ext>
              </a:extLst>
            </p:cNvPr>
            <p:cNvSpPr/>
            <p:nvPr/>
          </p:nvSpPr>
          <p:spPr bwMode="gray">
            <a:xfrm>
              <a:off x="2249110" y="3078131"/>
              <a:ext cx="6829706" cy="234286"/>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accent1">
                      <a:lumMod val="20000"/>
                      <a:lumOff val="80000"/>
                    </a:schemeClr>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50">
                  <a:solidFill>
                    <a:srgbClr val="000000"/>
                  </a:solidFill>
                </a:rPr>
                <a:t>Does </a:t>
              </a:r>
              <a:r>
                <a:rPr lang="en-US" sz="1050" err="1">
                  <a:solidFill>
                    <a:srgbClr val="000000"/>
                  </a:solidFill>
                </a:rPr>
                <a:t>GenAI</a:t>
              </a:r>
              <a:r>
                <a:rPr lang="en-US" sz="1050">
                  <a:solidFill>
                    <a:srgbClr val="000000"/>
                  </a:solidFill>
                </a:rPr>
                <a:t> </a:t>
              </a:r>
              <a:r>
                <a:rPr lang="en-US" sz="1050" b="1">
                  <a:solidFill>
                    <a:srgbClr val="000000"/>
                  </a:solidFill>
                </a:rPr>
                <a:t>change the basis of competition </a:t>
              </a:r>
              <a:r>
                <a:rPr lang="en-US" sz="1050" b="0">
                  <a:solidFill>
                    <a:srgbClr val="000000"/>
                  </a:solidFill>
                </a:rPr>
                <a:t>amongst current competitors?</a:t>
              </a:r>
              <a:endParaRPr lang="en-US" sz="1050" baseline="0">
                <a:solidFill>
                  <a:srgbClr val="000000"/>
                </a:solidFill>
              </a:endParaRPr>
            </a:p>
          </p:txBody>
        </p:sp>
        <p:sp>
          <p:nvSpPr>
            <p:cNvPr id="65" name="Rectangle 64">
              <a:extLst>
                <a:ext uri="{FF2B5EF4-FFF2-40B4-BE49-F238E27FC236}">
                  <a16:creationId xmlns:a16="http://schemas.microsoft.com/office/drawing/2014/main" id="{74B1CC17-73B7-FC5C-3ED8-C3758CFCC5F5}"/>
                </a:ext>
              </a:extLst>
            </p:cNvPr>
            <p:cNvSpPr/>
            <p:nvPr/>
          </p:nvSpPr>
          <p:spPr bwMode="gray">
            <a:xfrm>
              <a:off x="2249110" y="3684481"/>
              <a:ext cx="6829706" cy="234286"/>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accent1">
                      <a:lumMod val="20000"/>
                      <a:lumOff val="80000"/>
                    </a:schemeClr>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50">
                  <a:solidFill>
                    <a:srgbClr val="000000"/>
                  </a:solidFill>
                </a:rPr>
                <a:t>Does </a:t>
              </a:r>
              <a:r>
                <a:rPr lang="en-US" sz="1050" err="1">
                  <a:solidFill>
                    <a:srgbClr val="000000"/>
                  </a:solidFill>
                </a:rPr>
                <a:t>GenAI</a:t>
              </a:r>
              <a:r>
                <a:rPr lang="en-US" sz="1050">
                  <a:solidFill>
                    <a:srgbClr val="000000"/>
                  </a:solidFill>
                </a:rPr>
                <a:t> result in </a:t>
              </a:r>
              <a:r>
                <a:rPr lang="en-US" sz="1050" b="1">
                  <a:solidFill>
                    <a:srgbClr val="000000"/>
                  </a:solidFill>
                </a:rPr>
                <a:t>shifting value among current value chain participants?</a:t>
              </a:r>
            </a:p>
          </p:txBody>
        </p:sp>
        <p:sp>
          <p:nvSpPr>
            <p:cNvPr id="66" name="Rectangle 65">
              <a:extLst>
                <a:ext uri="{FF2B5EF4-FFF2-40B4-BE49-F238E27FC236}">
                  <a16:creationId xmlns:a16="http://schemas.microsoft.com/office/drawing/2014/main" id="{C150B4DB-6259-9D61-A32B-7388478737D8}"/>
                </a:ext>
              </a:extLst>
            </p:cNvPr>
            <p:cNvSpPr/>
            <p:nvPr/>
          </p:nvSpPr>
          <p:spPr bwMode="gray">
            <a:xfrm>
              <a:off x="2249110" y="3381306"/>
              <a:ext cx="6829706" cy="234286"/>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accent1">
                      <a:lumMod val="20000"/>
                      <a:lumOff val="80000"/>
                    </a:schemeClr>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50">
                  <a:solidFill>
                    <a:srgbClr val="000000"/>
                  </a:solidFill>
                  <a:latin typeface="+mn-lt"/>
                </a:rPr>
                <a:t>Does </a:t>
              </a:r>
              <a:r>
                <a:rPr lang="en-US" sz="1050" err="1">
                  <a:solidFill>
                    <a:srgbClr val="000000"/>
                  </a:solidFill>
                  <a:latin typeface="+mn-lt"/>
                </a:rPr>
                <a:t>GenAI</a:t>
              </a:r>
              <a:r>
                <a:rPr lang="en-US" sz="1050">
                  <a:solidFill>
                    <a:srgbClr val="000000"/>
                  </a:solidFill>
                  <a:latin typeface="+mn-lt"/>
                </a:rPr>
                <a:t> allow for a </a:t>
              </a:r>
              <a:r>
                <a:rPr lang="en-US" sz="1050" b="1">
                  <a:solidFill>
                    <a:srgbClr val="000000"/>
                  </a:solidFill>
                  <a:latin typeface="+mn-lt"/>
                </a:rPr>
                <a:t>new set of competitors to enter core market</a:t>
              </a:r>
              <a:r>
                <a:rPr lang="en-US" sz="1050">
                  <a:solidFill>
                    <a:srgbClr val="000000"/>
                  </a:solidFill>
                  <a:latin typeface="+mn-lt"/>
                </a:rPr>
                <a:t>?</a:t>
              </a:r>
              <a:endParaRPr lang="en-US" sz="1050" b="1">
                <a:solidFill>
                  <a:srgbClr val="000000"/>
                </a:solidFill>
                <a:latin typeface="+mn-lt"/>
              </a:endParaRPr>
            </a:p>
          </p:txBody>
        </p:sp>
        <p:sp>
          <p:nvSpPr>
            <p:cNvPr id="67" name="Rectangle 66">
              <a:extLst>
                <a:ext uri="{FF2B5EF4-FFF2-40B4-BE49-F238E27FC236}">
                  <a16:creationId xmlns:a16="http://schemas.microsoft.com/office/drawing/2014/main" id="{AC27E68C-D387-C00C-58BE-A6749C5127CA}"/>
                </a:ext>
              </a:extLst>
            </p:cNvPr>
            <p:cNvSpPr/>
            <p:nvPr/>
          </p:nvSpPr>
          <p:spPr bwMode="gray">
            <a:xfrm>
              <a:off x="2249110" y="3987659"/>
              <a:ext cx="6829706" cy="234286"/>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accent1">
                      <a:lumMod val="20000"/>
                      <a:lumOff val="80000"/>
                    </a:schemeClr>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marL="0" indent="0" algn="l">
                <a:buNone/>
              </a:pPr>
              <a:r>
                <a:rPr lang="en-US" sz="1050">
                  <a:solidFill>
                    <a:srgbClr val="000000"/>
                  </a:solidFill>
                </a:rPr>
                <a:t>Does </a:t>
              </a:r>
              <a:r>
                <a:rPr lang="en-US" sz="1050" err="1">
                  <a:solidFill>
                    <a:srgbClr val="000000"/>
                  </a:solidFill>
                </a:rPr>
                <a:t>GenAI</a:t>
              </a:r>
              <a:r>
                <a:rPr lang="en-US" sz="1050">
                  <a:solidFill>
                    <a:srgbClr val="000000"/>
                  </a:solidFill>
                </a:rPr>
                <a:t> erode the industry’s barriers to disruption, or does industry lack </a:t>
              </a:r>
              <a:r>
                <a:rPr lang="en-US" sz="1050" b="1">
                  <a:solidFill>
                    <a:srgbClr val="000000"/>
                  </a:solidFill>
                </a:rPr>
                <a:t>barriers to disruption </a:t>
              </a:r>
              <a:r>
                <a:rPr lang="en-US" sz="1050">
                  <a:solidFill>
                    <a:srgbClr val="000000"/>
                  </a:solidFill>
                </a:rPr>
                <a:t>today?</a:t>
              </a:r>
            </a:p>
          </p:txBody>
        </p:sp>
        <p:sp>
          <p:nvSpPr>
            <p:cNvPr id="68" name="Rectangle 67">
              <a:extLst>
                <a:ext uri="{FF2B5EF4-FFF2-40B4-BE49-F238E27FC236}">
                  <a16:creationId xmlns:a16="http://schemas.microsoft.com/office/drawing/2014/main" id="{2B799744-1A34-E08A-8AA9-C5D560CF766E}"/>
                </a:ext>
              </a:extLst>
            </p:cNvPr>
            <p:cNvSpPr/>
            <p:nvPr/>
          </p:nvSpPr>
          <p:spPr bwMode="gray">
            <a:xfrm>
              <a:off x="2249110" y="4459205"/>
              <a:ext cx="6829706" cy="395869"/>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accent1">
                      <a:lumMod val="20000"/>
                      <a:lumOff val="80000"/>
                    </a:schemeClr>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50">
                  <a:solidFill>
                    <a:schemeClr val="tx1"/>
                  </a:solidFill>
                  <a:latin typeface="+mn-lt"/>
                </a:rPr>
                <a:t>Will </a:t>
              </a:r>
              <a:r>
                <a:rPr lang="en-US" sz="1050" err="1">
                  <a:solidFill>
                    <a:schemeClr val="tx1"/>
                  </a:solidFill>
                  <a:latin typeface="+mn-lt"/>
                </a:rPr>
                <a:t>GenAI</a:t>
              </a:r>
              <a:r>
                <a:rPr lang="en-US" sz="1050">
                  <a:solidFill>
                    <a:schemeClr val="tx1"/>
                  </a:solidFill>
                  <a:latin typeface="+mn-lt"/>
                </a:rPr>
                <a:t> enable better functionality or efficiency for </a:t>
              </a:r>
              <a:r>
                <a:rPr lang="en-US" sz="1050" b="1">
                  <a:solidFill>
                    <a:schemeClr val="tx1"/>
                  </a:solidFill>
                  <a:latin typeface="+mn-lt"/>
                </a:rPr>
                <a:t>existing products and features, </a:t>
              </a:r>
              <a:r>
                <a:rPr lang="en-US" sz="1050" b="0">
                  <a:solidFill>
                    <a:schemeClr val="tx1"/>
                  </a:solidFill>
                  <a:latin typeface="+mn-lt"/>
                </a:rPr>
                <a:t>including meaningfully improving customer satisfaction / NPS</a:t>
              </a:r>
              <a:r>
                <a:rPr lang="en-US" sz="1050">
                  <a:solidFill>
                    <a:schemeClr val="tx1"/>
                  </a:solidFill>
                  <a:latin typeface="+mn-lt"/>
                </a:rPr>
                <a:t>?</a:t>
              </a:r>
            </a:p>
          </p:txBody>
        </p:sp>
        <p:sp>
          <p:nvSpPr>
            <p:cNvPr id="69" name="Rectangle 68">
              <a:extLst>
                <a:ext uri="{FF2B5EF4-FFF2-40B4-BE49-F238E27FC236}">
                  <a16:creationId xmlns:a16="http://schemas.microsoft.com/office/drawing/2014/main" id="{1CB89601-F6CD-FEF4-0883-C9CD3560CBAF}"/>
                </a:ext>
              </a:extLst>
            </p:cNvPr>
            <p:cNvSpPr/>
            <p:nvPr/>
          </p:nvSpPr>
          <p:spPr bwMode="gray">
            <a:xfrm>
              <a:off x="2249110" y="4925501"/>
              <a:ext cx="6829706" cy="234286"/>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accent1">
                      <a:lumMod val="20000"/>
                      <a:lumOff val="80000"/>
                    </a:schemeClr>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50">
                  <a:solidFill>
                    <a:srgbClr val="000000"/>
                  </a:solidFill>
                </a:rPr>
                <a:t>Will </a:t>
              </a:r>
              <a:r>
                <a:rPr lang="en-US" sz="1050" err="1">
                  <a:solidFill>
                    <a:srgbClr val="000000"/>
                  </a:solidFill>
                </a:rPr>
                <a:t>GenAI</a:t>
              </a:r>
              <a:r>
                <a:rPr lang="en-US" sz="1050">
                  <a:solidFill>
                    <a:srgbClr val="000000"/>
                  </a:solidFill>
                </a:rPr>
                <a:t> enable the Target to feasibly introduce </a:t>
              </a:r>
              <a:r>
                <a:rPr lang="en-US" sz="1050" b="1">
                  <a:solidFill>
                    <a:srgbClr val="000000"/>
                  </a:solidFill>
                </a:rPr>
                <a:t>competitively differentiating new products / features?</a:t>
              </a:r>
              <a:endParaRPr lang="en-US" sz="1050">
                <a:solidFill>
                  <a:srgbClr val="000000"/>
                </a:solidFill>
              </a:endParaRPr>
            </a:p>
          </p:txBody>
        </p:sp>
        <p:sp>
          <p:nvSpPr>
            <p:cNvPr id="70" name="Rectangle 69">
              <a:extLst>
                <a:ext uri="{FF2B5EF4-FFF2-40B4-BE49-F238E27FC236}">
                  <a16:creationId xmlns:a16="http://schemas.microsoft.com/office/drawing/2014/main" id="{5C6C9DBA-DC1B-D1B4-6143-BA7609C5B3EC}"/>
                </a:ext>
              </a:extLst>
            </p:cNvPr>
            <p:cNvSpPr/>
            <p:nvPr/>
          </p:nvSpPr>
          <p:spPr bwMode="gray">
            <a:xfrm>
              <a:off x="2249110" y="5311006"/>
              <a:ext cx="6829706" cy="234286"/>
            </a:xfrm>
            <a:prstGeom prst="rect">
              <a:avLst/>
            </a:prstGeom>
            <a:noFill/>
            <a:ln w="9525" cap="flat" cmpd="sng" algn="ctr">
              <a:noFill/>
              <a:prstDash val="solid"/>
              <a:miter lim="800000"/>
            </a:ln>
            <a:effectLst/>
            <a:extLst>
              <a:ext uri="{909E8E84-426E-40DD-AFC4-6F175D3DCCD1}">
                <a14:hiddenFill xmlns:a14="http://schemas.microsoft.com/office/drawing/2010/main">
                  <a:solidFill>
                    <a:schemeClr val="accent1">
                      <a:lumMod val="20000"/>
                      <a:lumOff val="80000"/>
                    </a:schemeClr>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50">
                  <a:solidFill>
                    <a:srgbClr val="000000"/>
                  </a:solidFill>
                </a:rPr>
                <a:t>Does </a:t>
              </a:r>
              <a:r>
                <a:rPr lang="en-US" sz="1050" err="1">
                  <a:solidFill>
                    <a:srgbClr val="000000"/>
                  </a:solidFill>
                </a:rPr>
                <a:t>GenAI</a:t>
              </a:r>
              <a:r>
                <a:rPr lang="en-US" sz="1050">
                  <a:solidFill>
                    <a:srgbClr val="000000"/>
                  </a:solidFill>
                </a:rPr>
                <a:t> enable the Target to enter </a:t>
              </a:r>
              <a:r>
                <a:rPr lang="en-US" sz="1050" b="1">
                  <a:solidFill>
                    <a:srgbClr val="000000"/>
                  </a:solidFill>
                </a:rPr>
                <a:t>new adjacent markets or segments </a:t>
              </a:r>
              <a:r>
                <a:rPr lang="en-US" sz="1050" b="0">
                  <a:solidFill>
                    <a:srgbClr val="000000"/>
                  </a:solidFill>
                </a:rPr>
                <a:t>(e.g., driving increased user count)?</a:t>
              </a:r>
            </a:p>
          </p:txBody>
        </p:sp>
        <p:sp>
          <p:nvSpPr>
            <p:cNvPr id="71" name="Arrow: Right 70">
              <a:extLst>
                <a:ext uri="{FF2B5EF4-FFF2-40B4-BE49-F238E27FC236}">
                  <a16:creationId xmlns:a16="http://schemas.microsoft.com/office/drawing/2014/main" id="{2BB8E7DC-DC6C-DCDC-6959-E74F088F03AB}"/>
                </a:ext>
              </a:extLst>
            </p:cNvPr>
            <p:cNvSpPr/>
            <p:nvPr/>
          </p:nvSpPr>
          <p:spPr bwMode="gray">
            <a:xfrm rot="5400000">
              <a:off x="5576005" y="1832688"/>
              <a:ext cx="180000" cy="650756"/>
            </a:xfrm>
            <a:prstGeom prst="rightArrow">
              <a:avLst/>
            </a:prstGeom>
            <a:solidFill>
              <a:srgbClr val="858585">
                <a:alpha val="75000"/>
              </a:srgbClr>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36000" tIns="36000" rIns="36000" bIns="36000" numCol="1" spcCol="0" rtlCol="0" fromWordArt="0" anchor="ctr" anchorCtr="0" forceAA="0" compatLnSpc="1">
              <a:prstTxWarp prst="textNoShape">
                <a:avLst/>
              </a:prstTxWarp>
              <a:noAutofit/>
            </a:bodyPr>
            <a:lstStyle/>
            <a:p>
              <a:pPr marL="0" indent="0" algn="ctr">
                <a:buNone/>
              </a:pPr>
              <a:r>
                <a:rPr lang="en-US" sz="1000" b="1">
                  <a:solidFill>
                    <a:schemeClr val="tx1"/>
                  </a:solidFill>
                </a:rPr>
                <a:t>NO</a:t>
              </a:r>
            </a:p>
          </p:txBody>
        </p:sp>
        <p:sp>
          <p:nvSpPr>
            <p:cNvPr id="72" name="Arrow: Right 71">
              <a:extLst>
                <a:ext uri="{FF2B5EF4-FFF2-40B4-BE49-F238E27FC236}">
                  <a16:creationId xmlns:a16="http://schemas.microsoft.com/office/drawing/2014/main" id="{F15F568B-FFF6-108D-3BCF-4BFD30831166}"/>
                </a:ext>
              </a:extLst>
            </p:cNvPr>
            <p:cNvSpPr/>
            <p:nvPr/>
          </p:nvSpPr>
          <p:spPr bwMode="gray">
            <a:xfrm rot="5400000">
              <a:off x="5576005" y="2642449"/>
              <a:ext cx="180000" cy="650756"/>
            </a:xfrm>
            <a:prstGeom prst="rightArrow">
              <a:avLst/>
            </a:prstGeom>
            <a:solidFill>
              <a:srgbClr val="858585">
                <a:alpha val="75000"/>
              </a:srgbClr>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36000" tIns="36000" rIns="36000" bIns="36000" numCol="1" spcCol="0" rtlCol="0" fromWordArt="0" anchor="ctr" anchorCtr="0" forceAA="0" compatLnSpc="1">
              <a:prstTxWarp prst="textNoShape">
                <a:avLst/>
              </a:prstTxWarp>
              <a:noAutofit/>
            </a:bodyPr>
            <a:lstStyle/>
            <a:p>
              <a:pPr marL="0" indent="0" algn="ctr">
                <a:buNone/>
              </a:pPr>
              <a:r>
                <a:rPr lang="en-US" sz="1000" b="1">
                  <a:solidFill>
                    <a:schemeClr val="tx1"/>
                  </a:solidFill>
                </a:rPr>
                <a:t>NO</a:t>
              </a:r>
            </a:p>
          </p:txBody>
        </p:sp>
        <p:sp>
          <p:nvSpPr>
            <p:cNvPr id="73" name="Arrow: Right 72">
              <a:extLst>
                <a:ext uri="{FF2B5EF4-FFF2-40B4-BE49-F238E27FC236}">
                  <a16:creationId xmlns:a16="http://schemas.microsoft.com/office/drawing/2014/main" id="{E6636900-DE06-D3C0-73A9-B6E618223F90}"/>
                </a:ext>
              </a:extLst>
            </p:cNvPr>
            <p:cNvSpPr/>
            <p:nvPr/>
          </p:nvSpPr>
          <p:spPr bwMode="gray">
            <a:xfrm rot="5400000">
              <a:off x="5576005" y="4033393"/>
              <a:ext cx="180000" cy="650756"/>
            </a:xfrm>
            <a:prstGeom prst="rightArrow">
              <a:avLst/>
            </a:prstGeom>
            <a:solidFill>
              <a:srgbClr val="858585">
                <a:alpha val="75000"/>
              </a:srgbClr>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36000" tIns="36000" rIns="36000" bIns="36000" numCol="1" spcCol="0" rtlCol="0" fromWordArt="0" anchor="ctr" anchorCtr="0" forceAA="0" compatLnSpc="1">
              <a:prstTxWarp prst="textNoShape">
                <a:avLst/>
              </a:prstTxWarp>
              <a:noAutofit/>
            </a:bodyPr>
            <a:lstStyle/>
            <a:p>
              <a:pPr marL="0" indent="0" algn="ctr">
                <a:buNone/>
              </a:pPr>
              <a:r>
                <a:rPr lang="en-US" sz="1000" b="1">
                  <a:solidFill>
                    <a:schemeClr val="tx1"/>
                  </a:solidFill>
                </a:rPr>
                <a:t>NO</a:t>
              </a:r>
            </a:p>
          </p:txBody>
        </p:sp>
        <p:sp>
          <p:nvSpPr>
            <p:cNvPr id="74" name="Rectangle 73">
              <a:extLst>
                <a:ext uri="{FF2B5EF4-FFF2-40B4-BE49-F238E27FC236}">
                  <a16:creationId xmlns:a16="http://schemas.microsoft.com/office/drawing/2014/main" id="{781EA0DD-CCA0-E4CB-14C0-F081D72B5314}"/>
                </a:ext>
              </a:extLst>
            </p:cNvPr>
            <p:cNvSpPr/>
            <p:nvPr/>
          </p:nvSpPr>
          <p:spPr bwMode="gray">
            <a:xfrm>
              <a:off x="5451304" y="2498139"/>
              <a:ext cx="429400" cy="130913"/>
            </a:xfrm>
            <a:prstGeom prst="rect">
              <a:avLst/>
            </a:prstGeom>
            <a:noFill/>
            <a:ln w="9525" cap="flat" cmpd="sng" algn="ctr">
              <a:noFill/>
              <a:prstDash val="solid"/>
              <a:miter lim="800000"/>
            </a:ln>
            <a:effectLst/>
            <a:extLst>
              <a:ext uri="{909E8E84-426E-40DD-AFC4-6F175D3DCCD1}">
                <a14:hiddenFill xmlns:a14="http://schemas.microsoft.com/office/drawing/2010/main">
                  <a:solidFill>
                    <a:srgbClr val="EED6E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FontTx/>
                <a:buNone/>
              </a:pPr>
              <a:r>
                <a:rPr lang="en-US" sz="1000">
                  <a:solidFill>
                    <a:srgbClr val="B4B4B4"/>
                  </a:solidFill>
                </a:rPr>
                <a:t>OR</a:t>
              </a:r>
            </a:p>
          </p:txBody>
        </p:sp>
        <p:cxnSp>
          <p:nvCxnSpPr>
            <p:cNvPr id="75" name="Straight Connector 74">
              <a:extLst>
                <a:ext uri="{FF2B5EF4-FFF2-40B4-BE49-F238E27FC236}">
                  <a16:creationId xmlns:a16="http://schemas.microsoft.com/office/drawing/2014/main" id="{D64D28CC-B5B2-D219-CF73-3157DA647C5D}"/>
                </a:ext>
              </a:extLst>
            </p:cNvPr>
            <p:cNvCxnSpPr>
              <a:cxnSpLocks/>
            </p:cNvCxnSpPr>
            <p:nvPr/>
          </p:nvCxnSpPr>
          <p:spPr bwMode="gray">
            <a:xfrm>
              <a:off x="2252146" y="2563595"/>
              <a:ext cx="3239548" cy="0"/>
            </a:xfrm>
            <a:prstGeom prst="line">
              <a:avLst/>
            </a:prstGeom>
            <a:ln w="952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3B196D5-8130-DAB0-265C-32F88A046C05}"/>
                </a:ext>
              </a:extLst>
            </p:cNvPr>
            <p:cNvCxnSpPr>
              <a:cxnSpLocks/>
            </p:cNvCxnSpPr>
            <p:nvPr/>
          </p:nvCxnSpPr>
          <p:spPr bwMode="gray">
            <a:xfrm>
              <a:off x="5839268" y="2563595"/>
              <a:ext cx="3239548" cy="0"/>
            </a:xfrm>
            <a:prstGeom prst="line">
              <a:avLst/>
            </a:prstGeom>
            <a:ln w="952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BD0EDB7E-3A0C-9F4C-9367-08DE340E5917}"/>
                </a:ext>
              </a:extLst>
            </p:cNvPr>
            <p:cNvSpPr/>
            <p:nvPr/>
          </p:nvSpPr>
          <p:spPr bwMode="gray">
            <a:xfrm>
              <a:off x="5451305" y="3584580"/>
              <a:ext cx="429400" cy="130913"/>
            </a:xfrm>
            <a:prstGeom prst="rect">
              <a:avLst/>
            </a:prstGeom>
            <a:noFill/>
            <a:ln w="9525" cap="flat" cmpd="sng" algn="ctr">
              <a:noFill/>
              <a:prstDash val="solid"/>
              <a:miter lim="800000"/>
            </a:ln>
            <a:effectLst/>
            <a:extLst>
              <a:ext uri="{909E8E84-426E-40DD-AFC4-6F175D3DCCD1}">
                <a14:hiddenFill xmlns:a14="http://schemas.microsoft.com/office/drawing/2010/main">
                  <a:solidFill>
                    <a:srgbClr val="EED6E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a:solidFill>
                    <a:srgbClr val="B4B4B4"/>
                  </a:solidFill>
                </a:rPr>
                <a:t>OR</a:t>
              </a:r>
            </a:p>
          </p:txBody>
        </p:sp>
        <p:cxnSp>
          <p:nvCxnSpPr>
            <p:cNvPr id="78" name="Straight Connector 77">
              <a:extLst>
                <a:ext uri="{FF2B5EF4-FFF2-40B4-BE49-F238E27FC236}">
                  <a16:creationId xmlns:a16="http://schemas.microsoft.com/office/drawing/2014/main" id="{9F8903D6-D41F-D5D2-4E4C-4D38AC17020D}"/>
                </a:ext>
              </a:extLst>
            </p:cNvPr>
            <p:cNvCxnSpPr>
              <a:cxnSpLocks/>
            </p:cNvCxnSpPr>
            <p:nvPr/>
          </p:nvCxnSpPr>
          <p:spPr bwMode="gray">
            <a:xfrm>
              <a:off x="2252146" y="3650036"/>
              <a:ext cx="3239548" cy="0"/>
            </a:xfrm>
            <a:prstGeom prst="line">
              <a:avLst/>
            </a:prstGeom>
            <a:ln w="952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1D252B5-CE11-06F5-FF92-0EBE2E667AC7}"/>
                </a:ext>
              </a:extLst>
            </p:cNvPr>
            <p:cNvCxnSpPr>
              <a:cxnSpLocks/>
            </p:cNvCxnSpPr>
            <p:nvPr/>
          </p:nvCxnSpPr>
          <p:spPr bwMode="gray">
            <a:xfrm>
              <a:off x="5839268" y="3650036"/>
              <a:ext cx="3239548" cy="0"/>
            </a:xfrm>
            <a:prstGeom prst="line">
              <a:avLst/>
            </a:prstGeom>
            <a:ln w="952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7DA7A1DB-DB4C-E94C-893F-D4AADDA01322}"/>
                </a:ext>
              </a:extLst>
            </p:cNvPr>
            <p:cNvSpPr/>
            <p:nvPr/>
          </p:nvSpPr>
          <p:spPr bwMode="gray">
            <a:xfrm>
              <a:off x="5451305" y="3281405"/>
              <a:ext cx="429400" cy="130913"/>
            </a:xfrm>
            <a:prstGeom prst="rect">
              <a:avLst/>
            </a:prstGeom>
            <a:noFill/>
            <a:ln w="9525" cap="flat" cmpd="sng" algn="ctr">
              <a:noFill/>
              <a:prstDash val="solid"/>
              <a:miter lim="800000"/>
            </a:ln>
            <a:effectLst/>
            <a:extLst>
              <a:ext uri="{909E8E84-426E-40DD-AFC4-6F175D3DCCD1}">
                <a14:hiddenFill xmlns:a14="http://schemas.microsoft.com/office/drawing/2010/main">
                  <a:solidFill>
                    <a:srgbClr val="EED6E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FontTx/>
                <a:buNone/>
              </a:pPr>
              <a:r>
                <a:rPr lang="en-US" sz="1000">
                  <a:solidFill>
                    <a:srgbClr val="B4B4B4"/>
                  </a:solidFill>
                </a:rPr>
                <a:t>OR</a:t>
              </a:r>
            </a:p>
          </p:txBody>
        </p:sp>
        <p:cxnSp>
          <p:nvCxnSpPr>
            <p:cNvPr id="81" name="Straight Connector 80">
              <a:extLst>
                <a:ext uri="{FF2B5EF4-FFF2-40B4-BE49-F238E27FC236}">
                  <a16:creationId xmlns:a16="http://schemas.microsoft.com/office/drawing/2014/main" id="{26861F39-00B4-C481-0D80-42D79780A321}"/>
                </a:ext>
              </a:extLst>
            </p:cNvPr>
            <p:cNvCxnSpPr>
              <a:cxnSpLocks/>
            </p:cNvCxnSpPr>
            <p:nvPr/>
          </p:nvCxnSpPr>
          <p:spPr bwMode="gray">
            <a:xfrm>
              <a:off x="2252146" y="3346861"/>
              <a:ext cx="3239548" cy="0"/>
            </a:xfrm>
            <a:prstGeom prst="line">
              <a:avLst/>
            </a:prstGeom>
            <a:ln w="952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20D8F31-8F52-AEAC-B753-AF96868D16C6}"/>
                </a:ext>
              </a:extLst>
            </p:cNvPr>
            <p:cNvCxnSpPr>
              <a:cxnSpLocks/>
            </p:cNvCxnSpPr>
            <p:nvPr/>
          </p:nvCxnSpPr>
          <p:spPr bwMode="gray">
            <a:xfrm>
              <a:off x="5839268" y="3346861"/>
              <a:ext cx="3239548" cy="0"/>
            </a:xfrm>
            <a:prstGeom prst="line">
              <a:avLst/>
            </a:prstGeom>
            <a:ln w="952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AA37BC49-A19E-86C9-8AAA-8CCB15405702}"/>
                </a:ext>
              </a:extLst>
            </p:cNvPr>
            <p:cNvSpPr/>
            <p:nvPr/>
          </p:nvSpPr>
          <p:spPr bwMode="gray">
            <a:xfrm>
              <a:off x="5451305" y="3887755"/>
              <a:ext cx="429400" cy="130913"/>
            </a:xfrm>
            <a:prstGeom prst="rect">
              <a:avLst/>
            </a:prstGeom>
            <a:noFill/>
            <a:ln w="9525" cap="flat" cmpd="sng" algn="ctr">
              <a:noFill/>
              <a:prstDash val="solid"/>
              <a:miter lim="800000"/>
            </a:ln>
            <a:effectLst/>
            <a:extLst>
              <a:ext uri="{909E8E84-426E-40DD-AFC4-6F175D3DCCD1}">
                <a14:hiddenFill xmlns:a14="http://schemas.microsoft.com/office/drawing/2010/main">
                  <a:solidFill>
                    <a:srgbClr val="EED6E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FontTx/>
                <a:buNone/>
              </a:pPr>
              <a:r>
                <a:rPr lang="en-US" sz="1000" b="1">
                  <a:solidFill>
                    <a:srgbClr val="CC0000"/>
                  </a:solidFill>
                </a:rPr>
                <a:t>AND</a:t>
              </a:r>
            </a:p>
          </p:txBody>
        </p:sp>
        <p:cxnSp>
          <p:nvCxnSpPr>
            <p:cNvPr id="84" name="Straight Connector 83">
              <a:extLst>
                <a:ext uri="{FF2B5EF4-FFF2-40B4-BE49-F238E27FC236}">
                  <a16:creationId xmlns:a16="http://schemas.microsoft.com/office/drawing/2014/main" id="{C3CEE779-D2C4-FAA0-1009-917758056440}"/>
                </a:ext>
              </a:extLst>
            </p:cNvPr>
            <p:cNvCxnSpPr>
              <a:cxnSpLocks/>
            </p:cNvCxnSpPr>
            <p:nvPr/>
          </p:nvCxnSpPr>
          <p:spPr bwMode="gray">
            <a:xfrm>
              <a:off x="2252146" y="3953211"/>
              <a:ext cx="3239548" cy="0"/>
            </a:xfrm>
            <a:prstGeom prst="line">
              <a:avLst/>
            </a:prstGeom>
            <a:ln w="9525" cap="flat" cmpd="sng" algn="ctr">
              <a:solidFill>
                <a:srgbClr val="C00000"/>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06A492D-444F-2633-F20C-79119789224E}"/>
                </a:ext>
              </a:extLst>
            </p:cNvPr>
            <p:cNvCxnSpPr>
              <a:cxnSpLocks/>
            </p:cNvCxnSpPr>
            <p:nvPr/>
          </p:nvCxnSpPr>
          <p:spPr bwMode="gray">
            <a:xfrm>
              <a:off x="5839268" y="3953211"/>
              <a:ext cx="3239548" cy="0"/>
            </a:xfrm>
            <a:prstGeom prst="line">
              <a:avLst/>
            </a:prstGeom>
            <a:ln w="9525" cap="flat" cmpd="sng" algn="ctr">
              <a:solidFill>
                <a:srgbClr val="C00000"/>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C48A372B-1B74-B9AA-0497-4F5E7DBA3606}"/>
                </a:ext>
              </a:extLst>
            </p:cNvPr>
            <p:cNvSpPr/>
            <p:nvPr/>
          </p:nvSpPr>
          <p:spPr bwMode="gray">
            <a:xfrm>
              <a:off x="5451305" y="4824831"/>
              <a:ext cx="429400" cy="130913"/>
            </a:xfrm>
            <a:prstGeom prst="rect">
              <a:avLst/>
            </a:prstGeom>
            <a:noFill/>
            <a:ln w="9525" cap="flat" cmpd="sng" algn="ctr">
              <a:noFill/>
              <a:prstDash val="solid"/>
              <a:miter lim="800000"/>
            </a:ln>
            <a:effectLst/>
            <a:extLst>
              <a:ext uri="{909E8E84-426E-40DD-AFC4-6F175D3DCCD1}">
                <a14:hiddenFill xmlns:a14="http://schemas.microsoft.com/office/drawing/2010/main">
                  <a:solidFill>
                    <a:srgbClr val="EED6E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a:solidFill>
                    <a:srgbClr val="B4B4B4"/>
                  </a:solidFill>
                </a:rPr>
                <a:t>OR</a:t>
              </a:r>
            </a:p>
          </p:txBody>
        </p:sp>
        <p:cxnSp>
          <p:nvCxnSpPr>
            <p:cNvPr id="87" name="Straight Connector 86">
              <a:extLst>
                <a:ext uri="{FF2B5EF4-FFF2-40B4-BE49-F238E27FC236}">
                  <a16:creationId xmlns:a16="http://schemas.microsoft.com/office/drawing/2014/main" id="{942491B2-6639-64E1-836D-EA546CABD766}"/>
                </a:ext>
              </a:extLst>
            </p:cNvPr>
            <p:cNvCxnSpPr>
              <a:cxnSpLocks/>
            </p:cNvCxnSpPr>
            <p:nvPr/>
          </p:nvCxnSpPr>
          <p:spPr bwMode="gray">
            <a:xfrm>
              <a:off x="2252146" y="4890287"/>
              <a:ext cx="3239548" cy="0"/>
            </a:xfrm>
            <a:prstGeom prst="line">
              <a:avLst/>
            </a:prstGeom>
            <a:ln w="952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9A993E8-B2D9-EDFE-3341-40C9935AC63A}"/>
                </a:ext>
              </a:extLst>
            </p:cNvPr>
            <p:cNvCxnSpPr>
              <a:cxnSpLocks/>
            </p:cNvCxnSpPr>
            <p:nvPr/>
          </p:nvCxnSpPr>
          <p:spPr bwMode="gray">
            <a:xfrm>
              <a:off x="5839268" y="4890287"/>
              <a:ext cx="3239548" cy="0"/>
            </a:xfrm>
            <a:prstGeom prst="line">
              <a:avLst/>
            </a:prstGeom>
            <a:ln w="952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3652425D-3D8C-C9DD-4406-84D152514C26}"/>
                </a:ext>
              </a:extLst>
            </p:cNvPr>
            <p:cNvSpPr/>
            <p:nvPr/>
          </p:nvSpPr>
          <p:spPr bwMode="gray">
            <a:xfrm>
              <a:off x="5451305" y="5129544"/>
              <a:ext cx="429400" cy="130913"/>
            </a:xfrm>
            <a:prstGeom prst="rect">
              <a:avLst/>
            </a:prstGeom>
            <a:noFill/>
            <a:ln w="9525" cap="flat" cmpd="sng" algn="ctr">
              <a:noFill/>
              <a:prstDash val="solid"/>
              <a:miter lim="800000"/>
            </a:ln>
            <a:effectLst/>
            <a:extLst>
              <a:ext uri="{909E8E84-426E-40DD-AFC4-6F175D3DCCD1}">
                <a14:hiddenFill xmlns:a14="http://schemas.microsoft.com/office/drawing/2010/main">
                  <a:solidFill>
                    <a:srgbClr val="EED6E5"/>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a:solidFill>
                    <a:srgbClr val="B4B4B4"/>
                  </a:solidFill>
                </a:rPr>
                <a:t>OR</a:t>
              </a:r>
            </a:p>
          </p:txBody>
        </p:sp>
        <p:cxnSp>
          <p:nvCxnSpPr>
            <p:cNvPr id="90" name="Straight Connector 89">
              <a:extLst>
                <a:ext uri="{FF2B5EF4-FFF2-40B4-BE49-F238E27FC236}">
                  <a16:creationId xmlns:a16="http://schemas.microsoft.com/office/drawing/2014/main" id="{8DC2B773-5549-297E-25B0-8F0A96676E13}"/>
                </a:ext>
              </a:extLst>
            </p:cNvPr>
            <p:cNvCxnSpPr>
              <a:cxnSpLocks/>
            </p:cNvCxnSpPr>
            <p:nvPr/>
          </p:nvCxnSpPr>
          <p:spPr bwMode="gray">
            <a:xfrm>
              <a:off x="2252146" y="5195000"/>
              <a:ext cx="3239548" cy="0"/>
            </a:xfrm>
            <a:prstGeom prst="line">
              <a:avLst/>
            </a:prstGeom>
            <a:ln w="952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821812D-FDE6-AA1D-1604-CB0C1C358D90}"/>
                </a:ext>
              </a:extLst>
            </p:cNvPr>
            <p:cNvCxnSpPr>
              <a:cxnSpLocks/>
            </p:cNvCxnSpPr>
            <p:nvPr/>
          </p:nvCxnSpPr>
          <p:spPr bwMode="gray">
            <a:xfrm>
              <a:off x="5839268" y="5195000"/>
              <a:ext cx="3239548" cy="0"/>
            </a:xfrm>
            <a:prstGeom prst="line">
              <a:avLst/>
            </a:prstGeom>
            <a:ln w="952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92" name="Arrow: Right 91">
              <a:extLst>
                <a:ext uri="{FF2B5EF4-FFF2-40B4-BE49-F238E27FC236}">
                  <a16:creationId xmlns:a16="http://schemas.microsoft.com/office/drawing/2014/main" id="{B049D45C-F5D2-47FF-F40C-4856D5FC9E2C}"/>
                </a:ext>
              </a:extLst>
            </p:cNvPr>
            <p:cNvSpPr/>
            <p:nvPr/>
          </p:nvSpPr>
          <p:spPr bwMode="gray">
            <a:xfrm rot="5400000">
              <a:off x="5576005" y="5362466"/>
              <a:ext cx="180000" cy="650756"/>
            </a:xfrm>
            <a:prstGeom prst="rightArrow">
              <a:avLst/>
            </a:prstGeom>
            <a:solidFill>
              <a:srgbClr val="858585">
                <a:alpha val="75000"/>
              </a:srgbClr>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36000" tIns="36000" rIns="36000" bIns="36000" numCol="1" spcCol="0" rtlCol="0" fromWordArt="0" anchor="ctr" anchorCtr="0" forceAA="0" compatLnSpc="1">
              <a:prstTxWarp prst="textNoShape">
                <a:avLst/>
              </a:prstTxWarp>
              <a:noAutofit/>
            </a:bodyPr>
            <a:lstStyle/>
            <a:p>
              <a:pPr marL="0" indent="0" algn="ctr">
                <a:buNone/>
              </a:pPr>
              <a:r>
                <a:rPr lang="en-US" sz="1000" b="1">
                  <a:solidFill>
                    <a:schemeClr val="tx1"/>
                  </a:solidFill>
                </a:rPr>
                <a:t>NO</a:t>
              </a:r>
            </a:p>
          </p:txBody>
        </p:sp>
      </p:grpSp>
      <p:sp>
        <p:nvSpPr>
          <p:cNvPr id="93" name="TextBox 92">
            <a:extLst>
              <a:ext uri="{FF2B5EF4-FFF2-40B4-BE49-F238E27FC236}">
                <a16:creationId xmlns:a16="http://schemas.microsoft.com/office/drawing/2014/main" id="{4EF554DB-C0FB-9284-B974-70BB7D0E5673}"/>
              </a:ext>
            </a:extLst>
          </p:cNvPr>
          <p:cNvSpPr txBox="1"/>
          <p:nvPr/>
        </p:nvSpPr>
        <p:spPr bwMode="gray">
          <a:xfrm>
            <a:off x="9338475" y="4631658"/>
            <a:ext cx="540545" cy="257369"/>
          </a:xfrm>
          <a:prstGeom prst="rect">
            <a:avLst/>
          </a:prstGeom>
          <a:noFill/>
        </p:spPr>
        <p:txBody>
          <a:bodyPr wrap="square" lIns="36000" tIns="36000" rIns="36000" bIns="36000" rtlCol="0">
            <a:spAutoFit/>
          </a:bodyPr>
          <a:lstStyle/>
          <a:p>
            <a:pPr marL="0" indent="0" algn="ctr">
              <a:buNone/>
            </a:pPr>
            <a:r>
              <a:rPr lang="en-US" sz="1200" b="1">
                <a:solidFill>
                  <a:srgbClr val="000000"/>
                </a:solidFill>
              </a:rPr>
              <a:t>YES</a:t>
            </a:r>
          </a:p>
        </p:txBody>
      </p:sp>
      <p:sp>
        <p:nvSpPr>
          <p:cNvPr id="94" name="Arrow: Right 93">
            <a:extLst>
              <a:ext uri="{FF2B5EF4-FFF2-40B4-BE49-F238E27FC236}">
                <a16:creationId xmlns:a16="http://schemas.microsoft.com/office/drawing/2014/main" id="{A331F35D-71A4-2924-F399-060AEEF70FB6}"/>
              </a:ext>
            </a:extLst>
          </p:cNvPr>
          <p:cNvSpPr/>
          <p:nvPr/>
        </p:nvSpPr>
        <p:spPr bwMode="gray">
          <a:xfrm>
            <a:off x="9360637" y="4854688"/>
            <a:ext cx="496220" cy="183213"/>
          </a:xfrm>
          <a:prstGeom prst="rightArrow">
            <a:avLst/>
          </a:prstGeom>
          <a:solidFill>
            <a:srgbClr val="46647B"/>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rgbClr val="FFFFFF"/>
              </a:solidFill>
            </a:endParaRPr>
          </a:p>
        </p:txBody>
      </p:sp>
    </p:spTree>
    <p:custDataLst>
      <p:tags r:id="rId1"/>
    </p:custDataLst>
    <p:extLst>
      <p:ext uri="{BB962C8B-B14F-4D97-AF65-F5344CB8AC3E}">
        <p14:creationId xmlns:p14="http://schemas.microsoft.com/office/powerpoint/2010/main" val="4100315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btfpColumnIndicatorGroup2">
            <a:extLst>
              <a:ext uri="{FF2B5EF4-FFF2-40B4-BE49-F238E27FC236}">
                <a16:creationId xmlns:a16="http://schemas.microsoft.com/office/drawing/2014/main" id="{08FC0EA2-A9E0-F58A-9221-CA6EBD15AEB7}"/>
              </a:ext>
            </a:extLst>
          </p:cNvPr>
          <p:cNvGrpSpPr/>
          <p:nvPr/>
        </p:nvGrpSpPr>
        <p:grpSpPr>
          <a:xfrm>
            <a:off x="0" y="6926580"/>
            <a:ext cx="12192000" cy="137160"/>
            <a:chOff x="0" y="6926580"/>
            <a:chExt cx="12192000" cy="137160"/>
          </a:xfrm>
        </p:grpSpPr>
        <p:sp>
          <p:nvSpPr>
            <p:cNvPr id="43" name="btfpColumnGapBlocker884424">
              <a:extLst>
                <a:ext uri="{FF2B5EF4-FFF2-40B4-BE49-F238E27FC236}">
                  <a16:creationId xmlns:a16="http://schemas.microsoft.com/office/drawing/2014/main" id="{A63F10AF-3A32-D3D4-EFAB-C64BEF0EF690}"/>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41" name="btfpColumnGapBlocker907468">
              <a:extLst>
                <a:ext uri="{FF2B5EF4-FFF2-40B4-BE49-F238E27FC236}">
                  <a16:creationId xmlns:a16="http://schemas.microsoft.com/office/drawing/2014/main" id="{962BFA5F-5442-75AF-CE8D-901863990625}"/>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4" name="btfpColumnIndicator292602">
              <a:extLst>
                <a:ext uri="{FF2B5EF4-FFF2-40B4-BE49-F238E27FC236}">
                  <a16:creationId xmlns:a16="http://schemas.microsoft.com/office/drawing/2014/main" id="{57E705E7-B03C-F52C-1039-C94CB67252E5}"/>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8" name="btfpColumnIndicator101811">
              <a:extLst>
                <a:ext uri="{FF2B5EF4-FFF2-40B4-BE49-F238E27FC236}">
                  <a16:creationId xmlns:a16="http://schemas.microsoft.com/office/drawing/2014/main" id="{6CA3FFE3-A7DF-6BC0-3FB8-847862BAC674}"/>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44" name="btfpColumnIndicatorGroup1">
            <a:extLst>
              <a:ext uri="{FF2B5EF4-FFF2-40B4-BE49-F238E27FC236}">
                <a16:creationId xmlns:a16="http://schemas.microsoft.com/office/drawing/2014/main" id="{85DA63EA-C5D4-2FBC-E6C0-59A139758B67}"/>
              </a:ext>
            </a:extLst>
          </p:cNvPr>
          <p:cNvGrpSpPr/>
          <p:nvPr/>
        </p:nvGrpSpPr>
        <p:grpSpPr>
          <a:xfrm>
            <a:off x="0" y="-205740"/>
            <a:ext cx="12192000" cy="137160"/>
            <a:chOff x="0" y="-205740"/>
            <a:chExt cx="12192000" cy="137160"/>
          </a:xfrm>
        </p:grpSpPr>
        <p:sp>
          <p:nvSpPr>
            <p:cNvPr id="42" name="btfpColumnGapBlocker640857">
              <a:extLst>
                <a:ext uri="{FF2B5EF4-FFF2-40B4-BE49-F238E27FC236}">
                  <a16:creationId xmlns:a16="http://schemas.microsoft.com/office/drawing/2014/main" id="{0FB28541-09EA-863A-E634-A848B9BEAA61}"/>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5" name="btfpColumnGapBlocker850202">
              <a:extLst>
                <a:ext uri="{FF2B5EF4-FFF2-40B4-BE49-F238E27FC236}">
                  <a16:creationId xmlns:a16="http://schemas.microsoft.com/office/drawing/2014/main" id="{781E1EB2-55A2-A391-64CB-EE9F99142A89}"/>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2" name="btfpColumnIndicator840834">
              <a:extLst>
                <a:ext uri="{FF2B5EF4-FFF2-40B4-BE49-F238E27FC236}">
                  <a16:creationId xmlns:a16="http://schemas.microsoft.com/office/drawing/2014/main" id="{551629EE-6561-2B1D-59CB-8980DBFA751A}"/>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6" name="btfpColumnIndicator166476">
              <a:extLst>
                <a:ext uri="{FF2B5EF4-FFF2-40B4-BE49-F238E27FC236}">
                  <a16:creationId xmlns:a16="http://schemas.microsoft.com/office/drawing/2014/main" id="{42DFF28A-E92F-2395-55A2-843645C892EB}"/>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5" name="think-cell data - do not delete" hidden="1">
            <a:extLst>
              <a:ext uri="{FF2B5EF4-FFF2-40B4-BE49-F238E27FC236}">
                <a16:creationId xmlns:a16="http://schemas.microsoft.com/office/drawing/2014/main" id="{9AADF73D-3785-94D9-CF5D-38D1B026BF1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28" imgH="328" progId="TCLayout.ActiveDocument.1">
                  <p:embed/>
                </p:oleObj>
              </mc:Choice>
              <mc:Fallback>
                <p:oleObj name="think-cell Slide" r:id="rId12" imgW="328" imgH="328" progId="TCLayout.ActiveDocument.1">
                  <p:embed/>
                  <p:pic>
                    <p:nvPicPr>
                      <p:cNvPr id="5" name="think-cell data - do not delete" hidden="1">
                        <a:extLst>
                          <a:ext uri="{FF2B5EF4-FFF2-40B4-BE49-F238E27FC236}">
                            <a16:creationId xmlns:a16="http://schemas.microsoft.com/office/drawing/2014/main" id="{9AADF73D-3785-94D9-CF5D-38D1B026B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78A8AB5-2F49-0E0F-29D2-F2E4CEE2130B}"/>
              </a:ext>
            </a:extLst>
          </p:cNvPr>
          <p:cNvSpPr>
            <a:spLocks noGrp="1"/>
          </p:cNvSpPr>
          <p:nvPr>
            <p:ph type="title"/>
          </p:nvPr>
        </p:nvSpPr>
        <p:spPr/>
        <p:txBody>
          <a:bodyPr vert="horz"/>
          <a:lstStyle/>
          <a:p>
            <a:r>
              <a:rPr lang="en-US" b="1"/>
              <a:t>Disruption Diagnostic | </a:t>
            </a:r>
            <a:r>
              <a:rPr lang="en-US"/>
              <a:t>Disruption can be either an opportunity or threat to incumbents; Target is likely to be more opportunity-exposed vs. threats</a:t>
            </a:r>
          </a:p>
        </p:txBody>
      </p:sp>
      <p:sp>
        <p:nvSpPr>
          <p:cNvPr id="13" name="Rectangle 12">
            <a:extLst>
              <a:ext uri="{FF2B5EF4-FFF2-40B4-BE49-F238E27FC236}">
                <a16:creationId xmlns:a16="http://schemas.microsoft.com/office/drawing/2014/main" id="{6094456E-0E84-ABC1-C756-6FBC24B049D1}"/>
              </a:ext>
            </a:extLst>
          </p:cNvPr>
          <p:cNvSpPr/>
          <p:nvPr/>
        </p:nvSpPr>
        <p:spPr bwMode="gray">
          <a:xfrm>
            <a:off x="1240630" y="6034481"/>
            <a:ext cx="9710740" cy="272004"/>
          </a:xfrm>
          <a:prstGeom prst="rect">
            <a:avLst/>
          </a:prstGeom>
          <a:gradFill flip="none" rotWithShape="1">
            <a:gsLst>
              <a:gs pos="85000">
                <a:srgbClr val="973B74"/>
              </a:gs>
              <a:gs pos="50000">
                <a:srgbClr val="46647B"/>
              </a:gs>
              <a:gs pos="15000">
                <a:srgbClr val="858585"/>
              </a:gs>
            </a:gsLst>
            <a:lin ang="1200000" scaled="0"/>
            <a:tileRect/>
          </a:gra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2000">
              <a:solidFill>
                <a:schemeClr val="tx1"/>
              </a:solidFill>
            </a:endParaRPr>
          </a:p>
        </p:txBody>
      </p:sp>
      <p:sp>
        <p:nvSpPr>
          <p:cNvPr id="15" name="Rectangle 14">
            <a:extLst>
              <a:ext uri="{FF2B5EF4-FFF2-40B4-BE49-F238E27FC236}">
                <a16:creationId xmlns:a16="http://schemas.microsoft.com/office/drawing/2014/main" id="{967AD5F1-43A2-1F1D-A415-DDB58F89BC64}"/>
              </a:ext>
            </a:extLst>
          </p:cNvPr>
          <p:cNvSpPr/>
          <p:nvPr/>
        </p:nvSpPr>
        <p:spPr bwMode="gray">
          <a:xfrm>
            <a:off x="4674156" y="6087665"/>
            <a:ext cx="3005376" cy="161608"/>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spcBef>
                <a:spcPts val="0"/>
              </a:spcBef>
              <a:buNone/>
            </a:pPr>
            <a:r>
              <a:rPr lang="en-US" sz="1200" b="1" spc="300">
                <a:solidFill>
                  <a:srgbClr val="FFFFFF"/>
                </a:solidFill>
              </a:rPr>
              <a:t>TRANSFORMATION</a:t>
            </a:r>
          </a:p>
        </p:txBody>
      </p:sp>
      <p:sp>
        <p:nvSpPr>
          <p:cNvPr id="16" name="Rectangle 15">
            <a:extLst>
              <a:ext uri="{FF2B5EF4-FFF2-40B4-BE49-F238E27FC236}">
                <a16:creationId xmlns:a16="http://schemas.microsoft.com/office/drawing/2014/main" id="{88C21303-12F3-1B77-9EA5-FBBE88602292}"/>
              </a:ext>
            </a:extLst>
          </p:cNvPr>
          <p:cNvSpPr/>
          <p:nvPr/>
        </p:nvSpPr>
        <p:spPr bwMode="gray">
          <a:xfrm>
            <a:off x="7980019" y="6087665"/>
            <a:ext cx="2971351" cy="161608"/>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spcBef>
                <a:spcPts val="0"/>
              </a:spcBef>
              <a:buNone/>
            </a:pPr>
            <a:r>
              <a:rPr lang="en-US" sz="1200" b="1" spc="300">
                <a:solidFill>
                  <a:srgbClr val="FFFFFF"/>
                </a:solidFill>
              </a:rPr>
              <a:t>REVOLUTION</a:t>
            </a:r>
          </a:p>
        </p:txBody>
      </p:sp>
      <p:sp>
        <p:nvSpPr>
          <p:cNvPr id="17" name="Rectangle 16">
            <a:extLst>
              <a:ext uri="{FF2B5EF4-FFF2-40B4-BE49-F238E27FC236}">
                <a16:creationId xmlns:a16="http://schemas.microsoft.com/office/drawing/2014/main" id="{5254B41B-A325-D15D-2CCC-FD4934EDD45C}"/>
              </a:ext>
            </a:extLst>
          </p:cNvPr>
          <p:cNvSpPr/>
          <p:nvPr/>
        </p:nvSpPr>
        <p:spPr bwMode="gray">
          <a:xfrm>
            <a:off x="1402317" y="6087665"/>
            <a:ext cx="2971351" cy="161608"/>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spcBef>
                <a:spcPts val="0"/>
              </a:spcBef>
              <a:buNone/>
            </a:pPr>
            <a:r>
              <a:rPr lang="en-US" sz="1200" b="1" spc="300">
                <a:solidFill>
                  <a:srgbClr val="FFFFFF"/>
                </a:solidFill>
              </a:rPr>
              <a:t>AUGMENTATION</a:t>
            </a:r>
          </a:p>
        </p:txBody>
      </p:sp>
      <p:cxnSp>
        <p:nvCxnSpPr>
          <p:cNvPr id="18" name="Straight Connector 17">
            <a:extLst>
              <a:ext uri="{FF2B5EF4-FFF2-40B4-BE49-F238E27FC236}">
                <a16:creationId xmlns:a16="http://schemas.microsoft.com/office/drawing/2014/main" id="{0DB22235-8827-0FC2-D438-121105593EB0}"/>
              </a:ext>
            </a:extLst>
          </p:cNvPr>
          <p:cNvCxnSpPr>
            <a:cxnSpLocks/>
          </p:cNvCxnSpPr>
          <p:nvPr/>
        </p:nvCxnSpPr>
        <p:spPr bwMode="gray">
          <a:xfrm>
            <a:off x="7743032" y="6043585"/>
            <a:ext cx="0" cy="215792"/>
          </a:xfrm>
          <a:prstGeom prst="line">
            <a:avLst/>
          </a:prstGeom>
          <a:ln w="19050" cap="flat" cmpd="sng" algn="ctr">
            <a:solidFill>
              <a:srgbClr val="FFFFFF"/>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F4F16D4-9355-1411-D8A1-E37EEA1C2BD8}"/>
              </a:ext>
            </a:extLst>
          </p:cNvPr>
          <p:cNvCxnSpPr>
            <a:cxnSpLocks/>
          </p:cNvCxnSpPr>
          <p:nvPr/>
        </p:nvCxnSpPr>
        <p:spPr bwMode="gray">
          <a:xfrm>
            <a:off x="4496912" y="6043585"/>
            <a:ext cx="0" cy="215792"/>
          </a:xfrm>
          <a:prstGeom prst="line">
            <a:avLst/>
          </a:prstGeom>
          <a:ln w="19050" cap="flat" cmpd="sng" algn="ctr">
            <a:solidFill>
              <a:srgbClr val="FFFFFF"/>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69F75CFE-D26D-9316-497F-83ABFDAFC56C}"/>
              </a:ext>
            </a:extLst>
          </p:cNvPr>
          <p:cNvGrpSpPr/>
          <p:nvPr/>
        </p:nvGrpSpPr>
        <p:grpSpPr>
          <a:xfrm>
            <a:off x="1240629" y="6308335"/>
            <a:ext cx="9710740" cy="318924"/>
            <a:chOff x="1240629" y="1268413"/>
            <a:chExt cx="9710740" cy="318924"/>
          </a:xfrm>
        </p:grpSpPr>
        <p:sp>
          <p:nvSpPr>
            <p:cNvPr id="14" name="Arrow: Pentagon 13">
              <a:extLst>
                <a:ext uri="{FF2B5EF4-FFF2-40B4-BE49-F238E27FC236}">
                  <a16:creationId xmlns:a16="http://schemas.microsoft.com/office/drawing/2014/main" id="{EA3F62FB-DA22-7567-6D8D-B7B6AC18E5D5}"/>
                </a:ext>
              </a:extLst>
            </p:cNvPr>
            <p:cNvSpPr/>
            <p:nvPr/>
          </p:nvSpPr>
          <p:spPr bwMode="gray">
            <a:xfrm>
              <a:off x="1240629" y="1301954"/>
              <a:ext cx="9710740" cy="261292"/>
            </a:xfrm>
            <a:prstGeom prst="homePlate">
              <a:avLst/>
            </a:prstGeom>
            <a:gradFill>
              <a:gsLst>
                <a:gs pos="50000">
                  <a:srgbClr val="46647B"/>
                </a:gs>
                <a:gs pos="15000">
                  <a:srgbClr val="858585"/>
                </a:gs>
                <a:gs pos="85000">
                  <a:srgbClr val="973B74"/>
                </a:gs>
              </a:gsLst>
              <a:lin ang="0" scaled="0"/>
            </a:gra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2000">
                <a:solidFill>
                  <a:schemeClr val="tx1"/>
                </a:solidFill>
              </a:endParaRPr>
            </a:p>
          </p:txBody>
        </p:sp>
        <p:sp>
          <p:nvSpPr>
            <p:cNvPr id="29" name="TextBox 28">
              <a:extLst>
                <a:ext uri="{FF2B5EF4-FFF2-40B4-BE49-F238E27FC236}">
                  <a16:creationId xmlns:a16="http://schemas.microsoft.com/office/drawing/2014/main" id="{F8D1A557-7B33-A627-F3E3-C043C6EC897C}"/>
                </a:ext>
              </a:extLst>
            </p:cNvPr>
            <p:cNvSpPr txBox="1"/>
            <p:nvPr/>
          </p:nvSpPr>
          <p:spPr bwMode="gray">
            <a:xfrm>
              <a:off x="5152059" y="1268413"/>
              <a:ext cx="1887880" cy="318924"/>
            </a:xfrm>
            <a:prstGeom prst="rect">
              <a:avLst/>
            </a:prstGeom>
            <a:noFill/>
          </p:spPr>
          <p:txBody>
            <a:bodyPr wrap="square" lIns="36000" tIns="36000" rIns="36000" bIns="36000">
              <a:noAutofit/>
            </a:bodyPr>
            <a:lstStyle/>
            <a:p>
              <a:pPr marL="0" indent="0" algn="r">
                <a:spcBef>
                  <a:spcPts val="0"/>
                </a:spcBef>
                <a:buFontTx/>
                <a:buNone/>
              </a:pPr>
              <a:r>
                <a:rPr lang="en-US" sz="1400" b="1">
                  <a:solidFill>
                    <a:srgbClr val="FFFFFF"/>
                  </a:solidFill>
                </a:rPr>
                <a:t>Disruption potential</a:t>
              </a:r>
            </a:p>
          </p:txBody>
        </p:sp>
        <p:sp>
          <p:nvSpPr>
            <p:cNvPr id="30" name="btfpColumnHeaderBoxText325363">
              <a:extLst>
                <a:ext uri="{FF2B5EF4-FFF2-40B4-BE49-F238E27FC236}">
                  <a16:creationId xmlns:a16="http://schemas.microsoft.com/office/drawing/2014/main" id="{5ACAA998-C42C-F69F-8AC1-E052A939FEA2}"/>
                </a:ext>
              </a:extLst>
            </p:cNvPr>
            <p:cNvSpPr txBox="1"/>
            <p:nvPr>
              <p:custDataLst>
                <p:tags r:id="rId8"/>
              </p:custDataLst>
            </p:nvPr>
          </p:nvSpPr>
          <p:spPr bwMode="gray">
            <a:xfrm>
              <a:off x="1306055" y="1336872"/>
              <a:ext cx="428570" cy="211203"/>
            </a:xfrm>
            <a:prstGeom prst="rect">
              <a:avLst/>
            </a:prstGeom>
            <a:noFill/>
            <a:extLst>
              <a:ext uri="{909E8E84-426E-40DD-AFC4-6F175D3DCCD1}">
                <a14:hiddenFill xmlns:a14="http://schemas.microsoft.com/office/drawing/2010/main">
                  <a:solidFill>
                    <a:srgbClr val="FFFFFF"/>
                  </a:solidFill>
                </a14:hiddenFill>
              </a:ext>
            </a:extLst>
          </p:spPr>
          <p:txBody>
            <a:bodyPr vert="horz" wrap="none" lIns="36000" tIns="36000" rIns="36000" bIns="36000" rtlCol="0" anchor="ctr">
              <a:noAutofit/>
            </a:bodyPr>
            <a:lstStyle>
              <a:defPPr>
                <a:defRPr lang="en-US"/>
              </a:defPPr>
              <a:lvl1pPr marL="0" indent="0">
                <a:spcBef>
                  <a:spcPct val="0"/>
                </a:spcBef>
                <a:buNone/>
                <a:defRPr sz="900" b="1" cap="all" spc="225">
                  <a:latin typeface="+mj-lt"/>
                </a:defRPr>
              </a:lvl1pPr>
            </a:lstStyle>
            <a:p>
              <a:pPr algn="ctr"/>
              <a:r>
                <a:rPr lang="en-US">
                  <a:solidFill>
                    <a:srgbClr val="FFFFFF"/>
                  </a:solidFill>
                </a:rPr>
                <a:t>Low</a:t>
              </a:r>
            </a:p>
          </p:txBody>
        </p:sp>
        <p:sp>
          <p:nvSpPr>
            <p:cNvPr id="31" name="btfpColumnHeaderBoxText325363">
              <a:extLst>
                <a:ext uri="{FF2B5EF4-FFF2-40B4-BE49-F238E27FC236}">
                  <a16:creationId xmlns:a16="http://schemas.microsoft.com/office/drawing/2014/main" id="{ADE4C333-EE45-082A-8588-7443CF34AE90}"/>
                </a:ext>
              </a:extLst>
            </p:cNvPr>
            <p:cNvSpPr txBox="1"/>
            <p:nvPr>
              <p:custDataLst>
                <p:tags r:id="rId9"/>
              </p:custDataLst>
            </p:nvPr>
          </p:nvSpPr>
          <p:spPr bwMode="gray">
            <a:xfrm>
              <a:off x="10236380" y="1336872"/>
              <a:ext cx="476660" cy="211203"/>
            </a:xfrm>
            <a:prstGeom prst="rect">
              <a:avLst/>
            </a:prstGeom>
            <a:noFill/>
            <a:extLst>
              <a:ext uri="{909E8E84-426E-40DD-AFC4-6F175D3DCCD1}">
                <a14:hiddenFill xmlns:a14="http://schemas.microsoft.com/office/drawing/2010/main">
                  <a:solidFill>
                    <a:srgbClr val="FFFFFF"/>
                  </a:solidFill>
                </a14:hiddenFill>
              </a:ext>
            </a:extLst>
          </p:spPr>
          <p:txBody>
            <a:bodyPr vert="horz" wrap="none" lIns="36000" tIns="36000" rIns="36000" bIns="36000" rtlCol="0" anchor="ctr">
              <a:noAutofit/>
            </a:bodyPr>
            <a:lstStyle/>
            <a:p>
              <a:pPr marL="0" indent="0" algn="ctr">
                <a:spcBef>
                  <a:spcPct val="0"/>
                </a:spcBef>
                <a:buNone/>
              </a:pPr>
              <a:r>
                <a:rPr lang="en-US" sz="900" b="1" cap="all" spc="225">
                  <a:solidFill>
                    <a:srgbClr val="FFFFFF"/>
                  </a:solidFill>
                  <a:latin typeface="+mj-lt"/>
                </a:rPr>
                <a:t>High</a:t>
              </a:r>
            </a:p>
          </p:txBody>
        </p:sp>
      </p:grpSp>
      <p:grpSp>
        <p:nvGrpSpPr>
          <p:cNvPr id="40" name="Group 39">
            <a:extLst>
              <a:ext uri="{FF2B5EF4-FFF2-40B4-BE49-F238E27FC236}">
                <a16:creationId xmlns:a16="http://schemas.microsoft.com/office/drawing/2014/main" id="{DF4AC315-C1E4-35A3-1BBE-1D7271859CFA}"/>
              </a:ext>
            </a:extLst>
          </p:cNvPr>
          <p:cNvGrpSpPr/>
          <p:nvPr/>
        </p:nvGrpSpPr>
        <p:grpSpPr>
          <a:xfrm>
            <a:off x="921706" y="1497013"/>
            <a:ext cx="318924" cy="4512854"/>
            <a:chOff x="443804" y="1512280"/>
            <a:chExt cx="318924" cy="4297944"/>
          </a:xfrm>
        </p:grpSpPr>
        <p:sp>
          <p:nvSpPr>
            <p:cNvPr id="36" name="Arrow: Pentagon 35">
              <a:extLst>
                <a:ext uri="{FF2B5EF4-FFF2-40B4-BE49-F238E27FC236}">
                  <a16:creationId xmlns:a16="http://schemas.microsoft.com/office/drawing/2014/main" id="{B5376963-1E5A-2936-62DC-3DBF55C49A5F}"/>
                </a:ext>
              </a:extLst>
            </p:cNvPr>
            <p:cNvSpPr/>
            <p:nvPr/>
          </p:nvSpPr>
          <p:spPr bwMode="gray">
            <a:xfrm rot="16200000">
              <a:off x="-1540983" y="3530606"/>
              <a:ext cx="4297944" cy="261292"/>
            </a:xfrm>
            <a:prstGeom prst="homePlate">
              <a:avLst/>
            </a:prstGeom>
            <a:gradFill>
              <a:gsLst>
                <a:gs pos="50000">
                  <a:srgbClr val="46647B"/>
                </a:gs>
                <a:gs pos="15000">
                  <a:srgbClr val="858585"/>
                </a:gs>
                <a:gs pos="85000">
                  <a:srgbClr val="973B74"/>
                </a:gs>
              </a:gsLst>
              <a:lin ang="0" scaled="0"/>
            </a:gra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2000">
                <a:solidFill>
                  <a:schemeClr val="tx1"/>
                </a:solidFill>
              </a:endParaRPr>
            </a:p>
          </p:txBody>
        </p:sp>
        <p:sp>
          <p:nvSpPr>
            <p:cNvPr id="37" name="TextBox 36">
              <a:extLst>
                <a:ext uri="{FF2B5EF4-FFF2-40B4-BE49-F238E27FC236}">
                  <a16:creationId xmlns:a16="http://schemas.microsoft.com/office/drawing/2014/main" id="{0A46668A-A2D0-764B-14A4-815B2FACD738}"/>
                </a:ext>
              </a:extLst>
            </p:cNvPr>
            <p:cNvSpPr txBox="1"/>
            <p:nvPr/>
          </p:nvSpPr>
          <p:spPr bwMode="gray">
            <a:xfrm rot="16200000">
              <a:off x="-481884" y="3632065"/>
              <a:ext cx="2170299" cy="318924"/>
            </a:xfrm>
            <a:prstGeom prst="rect">
              <a:avLst/>
            </a:prstGeom>
            <a:noFill/>
          </p:spPr>
          <p:txBody>
            <a:bodyPr wrap="square" lIns="36000" tIns="36000" rIns="36000" bIns="36000">
              <a:noAutofit/>
            </a:bodyPr>
            <a:lstStyle/>
            <a:p>
              <a:pPr marL="0" indent="0" algn="ctr">
                <a:spcBef>
                  <a:spcPts val="0"/>
                </a:spcBef>
                <a:buFontTx/>
                <a:buNone/>
              </a:pPr>
              <a:r>
                <a:rPr lang="en-US" sz="1400" b="1">
                  <a:solidFill>
                    <a:srgbClr val="FFFFFF"/>
                  </a:solidFill>
                </a:rPr>
                <a:t>Incumbent Impact   </a:t>
              </a:r>
            </a:p>
          </p:txBody>
        </p:sp>
        <p:sp>
          <p:nvSpPr>
            <p:cNvPr id="38" name="btfpColumnHeaderBoxText325363">
              <a:extLst>
                <a:ext uri="{FF2B5EF4-FFF2-40B4-BE49-F238E27FC236}">
                  <a16:creationId xmlns:a16="http://schemas.microsoft.com/office/drawing/2014/main" id="{516F3E93-FC89-99B5-4781-F98D137E5039}"/>
                </a:ext>
              </a:extLst>
            </p:cNvPr>
            <p:cNvSpPr txBox="1"/>
            <p:nvPr>
              <p:custDataLst>
                <p:tags r:id="rId6"/>
              </p:custDataLst>
            </p:nvPr>
          </p:nvSpPr>
          <p:spPr bwMode="gray">
            <a:xfrm rot="16200000">
              <a:off x="9420" y="5067221"/>
              <a:ext cx="1216887" cy="211203"/>
            </a:xfrm>
            <a:prstGeom prst="rect">
              <a:avLst/>
            </a:prstGeom>
            <a:noFill/>
            <a:extLst>
              <a:ext uri="{909E8E84-426E-40DD-AFC4-6F175D3DCCD1}">
                <a14:hiddenFill xmlns:a14="http://schemas.microsoft.com/office/drawing/2010/main">
                  <a:solidFill>
                    <a:srgbClr val="FFFFFF"/>
                  </a:solidFill>
                </a14:hiddenFill>
              </a:ext>
            </a:extLst>
          </p:spPr>
          <p:txBody>
            <a:bodyPr vert="horz" wrap="none" lIns="36000" tIns="36000" rIns="36000" bIns="36000" rtlCol="0" anchor="ctr">
              <a:noAutofit/>
            </a:bodyPr>
            <a:lstStyle>
              <a:defPPr>
                <a:defRPr lang="en-US"/>
              </a:defPPr>
              <a:lvl1pPr marL="0" indent="0">
                <a:spcBef>
                  <a:spcPct val="0"/>
                </a:spcBef>
                <a:buNone/>
                <a:defRPr sz="900" b="1" cap="all" spc="225">
                  <a:latin typeface="+mj-lt"/>
                </a:defRPr>
              </a:lvl1pPr>
            </a:lstStyle>
            <a:p>
              <a:pPr algn="ctr"/>
              <a:r>
                <a:rPr lang="en-US">
                  <a:solidFill>
                    <a:srgbClr val="FFFFFF"/>
                  </a:solidFill>
                </a:rPr>
                <a:t>THREAT</a:t>
              </a:r>
            </a:p>
          </p:txBody>
        </p:sp>
        <p:sp>
          <p:nvSpPr>
            <p:cNvPr id="39" name="btfpColumnHeaderBoxText325363">
              <a:extLst>
                <a:ext uri="{FF2B5EF4-FFF2-40B4-BE49-F238E27FC236}">
                  <a16:creationId xmlns:a16="http://schemas.microsoft.com/office/drawing/2014/main" id="{365C1749-6BA1-2912-07BC-05ACFC528824}"/>
                </a:ext>
              </a:extLst>
            </p:cNvPr>
            <p:cNvSpPr txBox="1"/>
            <p:nvPr>
              <p:custDataLst>
                <p:tags r:id="rId7"/>
              </p:custDataLst>
            </p:nvPr>
          </p:nvSpPr>
          <p:spPr bwMode="gray">
            <a:xfrm rot="16200000">
              <a:off x="291365" y="1838660"/>
              <a:ext cx="652996" cy="211203"/>
            </a:xfrm>
            <a:prstGeom prst="rect">
              <a:avLst/>
            </a:prstGeom>
            <a:noFill/>
            <a:extLst>
              <a:ext uri="{909E8E84-426E-40DD-AFC4-6F175D3DCCD1}">
                <a14:hiddenFill xmlns:a14="http://schemas.microsoft.com/office/drawing/2010/main">
                  <a:solidFill>
                    <a:srgbClr val="FFFFFF"/>
                  </a:solidFill>
                </a14:hiddenFill>
              </a:ext>
            </a:extLst>
          </p:spPr>
          <p:txBody>
            <a:bodyPr vert="horz" wrap="none" lIns="36000" tIns="36000" rIns="36000" bIns="36000" rtlCol="0" anchor="ctr">
              <a:noAutofit/>
            </a:bodyPr>
            <a:lstStyle/>
            <a:p>
              <a:pPr marL="0" indent="0" algn="ctr">
                <a:spcBef>
                  <a:spcPct val="0"/>
                </a:spcBef>
                <a:buNone/>
              </a:pPr>
              <a:r>
                <a:rPr lang="en-US" sz="900" b="1" cap="all" spc="225">
                  <a:solidFill>
                    <a:srgbClr val="FFFFFF"/>
                  </a:solidFill>
                  <a:latin typeface="+mj-lt"/>
                </a:rPr>
                <a:t>OPPORTUNITY         </a:t>
              </a:r>
            </a:p>
          </p:txBody>
        </p:sp>
      </p:grpSp>
      <p:graphicFrame>
        <p:nvGraphicFramePr>
          <p:cNvPr id="51" name="btfpTable189764">
            <a:extLst>
              <a:ext uri="{FF2B5EF4-FFF2-40B4-BE49-F238E27FC236}">
                <a16:creationId xmlns:a16="http://schemas.microsoft.com/office/drawing/2014/main" id="{EDAF7212-AD8D-39BA-63B3-4C0466631C27}"/>
              </a:ext>
            </a:extLst>
          </p:cNvPr>
          <p:cNvGraphicFramePr>
            <a:graphicFrameLocks noGrp="1"/>
          </p:cNvGraphicFramePr>
          <p:nvPr>
            <p:custDataLst>
              <p:tags r:id="rId3"/>
            </p:custDataLst>
          </p:nvPr>
        </p:nvGraphicFramePr>
        <p:xfrm>
          <a:off x="1274170" y="1447801"/>
          <a:ext cx="9677199" cy="4549666"/>
        </p:xfrm>
        <a:graphic>
          <a:graphicData uri="http://schemas.openxmlformats.org/drawingml/2006/table">
            <a:tbl>
              <a:tblPr>
                <a:tableStyleId>{9D7B26C5-4107-4FEC-AEDC-1716B250A1EF}</a:tableStyleId>
              </a:tblPr>
              <a:tblGrid>
                <a:gridCol w="3225733">
                  <a:extLst>
                    <a:ext uri="{9D8B030D-6E8A-4147-A177-3AD203B41FA5}">
                      <a16:colId xmlns:a16="http://schemas.microsoft.com/office/drawing/2014/main" val="1331459966"/>
                    </a:ext>
                  </a:extLst>
                </a:gridCol>
                <a:gridCol w="3225733">
                  <a:extLst>
                    <a:ext uri="{9D8B030D-6E8A-4147-A177-3AD203B41FA5}">
                      <a16:colId xmlns:a16="http://schemas.microsoft.com/office/drawing/2014/main" val="4127562530"/>
                    </a:ext>
                  </a:extLst>
                </a:gridCol>
                <a:gridCol w="3225733">
                  <a:extLst>
                    <a:ext uri="{9D8B030D-6E8A-4147-A177-3AD203B41FA5}">
                      <a16:colId xmlns:a16="http://schemas.microsoft.com/office/drawing/2014/main" val="1570076078"/>
                    </a:ext>
                  </a:extLst>
                </a:gridCol>
              </a:tblGrid>
              <a:tr h="664599">
                <a:tc>
                  <a:txBody>
                    <a:bodyPr/>
                    <a:lstStyle/>
                    <a:p>
                      <a:pPr marL="0" indent="0" algn="ctr">
                        <a:spcBef>
                          <a:spcPts val="0"/>
                        </a:spcBef>
                        <a:buFontTx/>
                        <a:buNone/>
                      </a:pPr>
                      <a:endParaRPr lang="en-US" sz="1050" b="1">
                        <a:solidFill>
                          <a:srgbClr val="000000"/>
                        </a:solidFill>
                      </a:endParaRPr>
                    </a:p>
                  </a:txBody>
                  <a:tcPr anchor="ctr">
                    <a:lnL w="19050" cap="flat" cmpd="sng" algn="ctr">
                      <a:solidFill>
                        <a:schemeClr val="bg1">
                          <a:lumMod val="85000"/>
                        </a:schemeClr>
                      </a:solid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pattFill prst="wdUpDiag">
                      <a:fgClr>
                        <a:srgbClr val="D6D6D6">
                          <a:alpha val="50000"/>
                        </a:srgbClr>
                      </a:fgClr>
                      <a:bgClr>
                        <a:srgbClr val="FFFFFF">
                          <a:alpha val="50000"/>
                        </a:srgbClr>
                      </a:bgClr>
                    </a:pattFill>
                  </a:tcPr>
                </a:tc>
                <a:tc rowSpan="3">
                  <a:txBody>
                    <a:bodyPr/>
                    <a:lstStyle/>
                    <a:p>
                      <a:pPr marL="0" indent="0" algn="ctr">
                        <a:buFontTx/>
                        <a:buNone/>
                      </a:pPr>
                      <a:r>
                        <a:rPr lang="en-US" sz="1050"/>
                        <a:t>Sectors where there is </a:t>
                      </a:r>
                      <a:r>
                        <a:rPr lang="en-US" sz="1050" b="1">
                          <a:solidFill>
                            <a:srgbClr val="CC0000"/>
                          </a:solidFill>
                        </a:rPr>
                        <a:t>limited underlying impact to market drivers </a:t>
                      </a:r>
                      <a:r>
                        <a:rPr lang="en-US" sz="1050"/>
                        <a:t>(value prop, market size), but </a:t>
                      </a:r>
                      <a:r>
                        <a:rPr lang="en-US" sz="1050" b="1">
                          <a:solidFill>
                            <a:srgbClr val="507867"/>
                          </a:solidFill>
                        </a:rPr>
                        <a:t>opportunity for product offering improvements </a:t>
                      </a:r>
                      <a:r>
                        <a:rPr lang="en-US" sz="1050">
                          <a:solidFill>
                            <a:srgbClr val="507867"/>
                          </a:solidFill>
                        </a:rPr>
                        <a:t>and </a:t>
                      </a:r>
                      <a:r>
                        <a:rPr lang="en-US" sz="1050" b="1">
                          <a:solidFill>
                            <a:srgbClr val="507867"/>
                          </a:solidFill>
                        </a:rPr>
                        <a:t>bottom-line improvement. </a:t>
                      </a:r>
                      <a:r>
                        <a:rPr lang="en-US" sz="1050" b="0">
                          <a:solidFill>
                            <a:schemeClr val="tx1"/>
                          </a:solidFill>
                        </a:rPr>
                        <a:t>Incumbent will likely be able to </a:t>
                      </a:r>
                      <a:r>
                        <a:rPr lang="en-US" sz="1050" b="1">
                          <a:solidFill>
                            <a:srgbClr val="507867"/>
                          </a:solidFill>
                        </a:rPr>
                        <a:t>retain a share of upside</a:t>
                      </a:r>
                      <a:endParaRPr lang="en-US" sz="1050" b="1">
                        <a:solidFill>
                          <a:srgbClr val="507867"/>
                        </a:solidFill>
                        <a:highlight>
                          <a:srgbClr val="FFFF00"/>
                        </a:highlight>
                      </a:endParaRPr>
                    </a:p>
                    <a:p>
                      <a:pPr marL="0" indent="0" algn="ctr">
                        <a:buFontTx/>
                        <a:buNone/>
                      </a:pPr>
                      <a:r>
                        <a:rPr lang="en-US" sz="1050" b="1" i="1">
                          <a:solidFill>
                            <a:srgbClr val="000000"/>
                          </a:solidFill>
                        </a:rPr>
                        <a:t>Example: Target, </a:t>
                      </a:r>
                      <a:r>
                        <a:rPr lang="en-US" sz="1050" b="0" i="1">
                          <a:solidFill>
                            <a:srgbClr val="000000"/>
                          </a:solidFill>
                        </a:rPr>
                        <a:t>Pharmaceuticals,                                    Systems of Record</a:t>
                      </a:r>
                    </a:p>
                  </a:txBody>
                  <a:tcPr anchor="ctr">
                    <a:lnL w="19050" cap="flat" cmpd="sng" algn="ctr">
                      <a:solidFill>
                        <a:schemeClr val="bg1">
                          <a:lumMod val="85000"/>
                        </a:schemeClr>
                      </a:solid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tcPr>
                </a:tc>
                <a:tc rowSpan="2">
                  <a:txBody>
                    <a:bodyPr/>
                    <a:lstStyle/>
                    <a:p>
                      <a:pPr marL="0" marR="0" lvl="0" indent="0" algn="ctr" defTabSz="711200" rtl="0" eaLnBrk="1" fontAlgn="auto" latinLnBrk="0" hangingPunct="1">
                        <a:lnSpc>
                          <a:spcPct val="100000"/>
                        </a:lnSpc>
                        <a:spcBef>
                          <a:spcPts val="0"/>
                        </a:spcBef>
                        <a:spcAft>
                          <a:spcPts val="0"/>
                        </a:spcAft>
                        <a:buClrTx/>
                        <a:buSzTx/>
                        <a:buFontTx/>
                        <a:buNone/>
                        <a:tabLst/>
                        <a:defRPr/>
                      </a:pPr>
                      <a:r>
                        <a:rPr lang="en-US" sz="1050" b="1" kern="1200">
                          <a:solidFill>
                            <a:srgbClr val="000000"/>
                          </a:solidFill>
                          <a:latin typeface="+mn-lt"/>
                          <a:ea typeface="+mn-ea"/>
                          <a:cs typeface="+mn-cs"/>
                        </a:rPr>
                        <a:t>Few, if any, incumbents in ‘revolution’ sectors will see significant opportunity</a:t>
                      </a:r>
                    </a:p>
                  </a:txBody>
                  <a:tcPr anchor="ctr">
                    <a:lnL w="19050" cap="flat" cmpd="sng" algn="ctr">
                      <a:solidFill>
                        <a:schemeClr val="bg1">
                          <a:lumMod val="85000"/>
                        </a:schemeClr>
                      </a:solid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pattFill prst="wdUpDiag">
                      <a:fgClr>
                        <a:srgbClr val="D6D6D6">
                          <a:alpha val="50000"/>
                        </a:srgbClr>
                      </a:fgClr>
                      <a:bgClr>
                        <a:srgbClr val="FFFFFF">
                          <a:alpha val="50000"/>
                        </a:srgbClr>
                      </a:bgClr>
                    </a:pattFill>
                  </a:tcPr>
                </a:tc>
                <a:extLst>
                  <a:ext uri="{0D108BD9-81ED-4DB2-BD59-A6C34878D82A}">
                    <a16:rowId xmlns:a16="http://schemas.microsoft.com/office/drawing/2014/main" val="2279540266"/>
                  </a:ext>
                </a:extLst>
              </a:tr>
              <a:tr h="169780">
                <a:tc rowSpan="3">
                  <a:txBody>
                    <a:bodyPr/>
                    <a:lstStyle/>
                    <a:p>
                      <a:pPr marL="0" indent="0" algn="ctr">
                        <a:buNone/>
                      </a:pPr>
                      <a:r>
                        <a:rPr lang="en-US" sz="1050" b="1">
                          <a:solidFill>
                            <a:srgbClr val="507867"/>
                          </a:solidFill>
                        </a:rPr>
                        <a:t>Most incumbents in ‘augmentation’ sectors will see opportunity</a:t>
                      </a:r>
                      <a:r>
                        <a:rPr lang="en-US" sz="1050">
                          <a:solidFill>
                            <a:srgbClr val="507867"/>
                          </a:solidFill>
                        </a:rPr>
                        <a:t>, although </a:t>
                      </a:r>
                      <a:r>
                        <a:rPr lang="en-US" sz="1050" b="1">
                          <a:solidFill>
                            <a:srgbClr val="507867"/>
                          </a:solidFill>
                        </a:rPr>
                        <a:t>upside is likely limited </a:t>
                      </a:r>
                      <a:r>
                        <a:rPr lang="en-US" sz="1050">
                          <a:solidFill>
                            <a:srgbClr val="507867"/>
                          </a:solidFill>
                        </a:rPr>
                        <a:t>vs. higher disruption sectors</a:t>
                      </a:r>
                      <a:endParaRPr lang="en-US"/>
                    </a:p>
                  </a:txBody>
                  <a:tcPr anchor="ctr">
                    <a:lnL w="19050" cap="flat" cmpd="sng" algn="ctr">
                      <a:solidFill>
                        <a:schemeClr val="bg1">
                          <a:lumMod val="85000"/>
                        </a:schemeClr>
                      </a:solid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tcPr>
                </a:tc>
                <a:tc vMerge="1">
                  <a:txBody>
                    <a:bodyPr/>
                    <a:lstStyle/>
                    <a:p>
                      <a:endParaRPr lang="en-US"/>
                    </a:p>
                  </a:txBody>
                  <a:tcPr/>
                </a:tc>
                <a:tc vMerge="1">
                  <a:txBody>
                    <a:bodyPr/>
                    <a:lstStyle/>
                    <a:p>
                      <a:pPr marL="0" indent="0" algn="ctr">
                        <a:spcBef>
                          <a:spcPts val="0"/>
                        </a:spcBef>
                        <a:buFontTx/>
                        <a:buNone/>
                      </a:pPr>
                      <a:endParaRPr lang="en-US" sz="1050" b="0" i="0">
                        <a:solidFill>
                          <a:srgbClr val="000000"/>
                        </a:solidFill>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411208049"/>
                  </a:ext>
                </a:extLst>
              </a:tr>
              <a:tr h="498416">
                <a:tc vMerge="1">
                  <a:txBody>
                    <a:bodyPr/>
                    <a:lstStyle/>
                    <a:p>
                      <a:endParaRPr lang="en-US"/>
                    </a:p>
                  </a:txBody>
                  <a:tcPr/>
                </a:tc>
                <a:tc vMerge="1">
                  <a:txBody>
                    <a:bodyPr/>
                    <a:lstStyle/>
                    <a:p>
                      <a:pPr marL="0" indent="0" algn="ctr">
                        <a:buFontTx/>
                        <a:buNone/>
                      </a:pPr>
                      <a:endParaRPr lang="en-US" sz="1050" b="0" i="1">
                        <a:solidFill>
                          <a:srgbClr val="000000"/>
                        </a:solidFill>
                      </a:endParaRPr>
                    </a:p>
                  </a:txBody>
                  <a:tcPr anchor="ctr">
                    <a:lnL w="19050" cap="flat" cmpd="sng" algn="ctr">
                      <a:solidFill>
                        <a:srgbClr val="CC0000"/>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tcPr>
                </a:tc>
                <a:tc rowSpan="4">
                  <a:txBody>
                    <a:bodyPr/>
                    <a:lstStyle/>
                    <a:p>
                      <a:pPr marL="0" indent="0" algn="ctr" defTabSz="711200" rtl="0" eaLnBrk="1" latinLnBrk="0" hangingPunct="1">
                        <a:spcBef>
                          <a:spcPts val="0"/>
                        </a:spcBef>
                        <a:buFontTx/>
                        <a:buNone/>
                      </a:pPr>
                      <a:r>
                        <a:rPr lang="en-US" sz="1050" b="0" i="0" kern="1200">
                          <a:solidFill>
                            <a:srgbClr val="000000"/>
                          </a:solidFill>
                          <a:latin typeface="+mn-lt"/>
                          <a:ea typeface="+mn-ea"/>
                          <a:cs typeface="+mn-cs"/>
                        </a:rPr>
                        <a:t>Incumbents will </a:t>
                      </a:r>
                      <a:r>
                        <a:rPr lang="en-US" sz="1050" b="1" i="0" kern="1200">
                          <a:solidFill>
                            <a:srgbClr val="CC0000"/>
                          </a:solidFill>
                          <a:latin typeface="+mn-lt"/>
                          <a:ea typeface="+mn-ea"/>
                          <a:cs typeface="+mn-cs"/>
                        </a:rPr>
                        <a:t>experience an evolving market definition </a:t>
                      </a:r>
                      <a:r>
                        <a:rPr lang="en-US" sz="1050" b="0" i="0" kern="1200">
                          <a:solidFill>
                            <a:srgbClr val="000000"/>
                          </a:solidFill>
                          <a:latin typeface="+mn-lt"/>
                          <a:ea typeface="+mn-ea"/>
                          <a:cs typeface="+mn-cs"/>
                        </a:rPr>
                        <a:t>and basis of competition, but with significant investment, there is </a:t>
                      </a:r>
                      <a:r>
                        <a:rPr lang="en-US" sz="1050" b="1" i="0" kern="1200">
                          <a:solidFill>
                            <a:srgbClr val="507867"/>
                          </a:solidFill>
                          <a:latin typeface="+mn-lt"/>
                          <a:ea typeface="+mn-ea"/>
                          <a:cs typeface="+mn-cs"/>
                        </a:rPr>
                        <a:t>opportunity to seek-out incremental share vs. competitors</a:t>
                      </a:r>
                    </a:p>
                    <a:p>
                      <a:pPr marL="0" indent="0" algn="ctr" defTabSz="711200" rtl="0" eaLnBrk="1" latinLnBrk="0" hangingPunct="1">
                        <a:spcBef>
                          <a:spcPts val="0"/>
                        </a:spcBef>
                        <a:buFontTx/>
                        <a:buNone/>
                      </a:pPr>
                      <a:endParaRPr lang="en-US" sz="1050" b="1" i="0" kern="1200">
                        <a:solidFill>
                          <a:srgbClr val="507867"/>
                        </a:solidFill>
                        <a:latin typeface="+mn-lt"/>
                        <a:ea typeface="+mn-ea"/>
                        <a:cs typeface="+mn-cs"/>
                      </a:endParaRPr>
                    </a:p>
                    <a:p>
                      <a:pPr marL="0" indent="0" algn="ctr" defTabSz="711200" rtl="0" eaLnBrk="1" latinLnBrk="0" hangingPunct="1">
                        <a:spcBef>
                          <a:spcPts val="0"/>
                        </a:spcBef>
                        <a:buFontTx/>
                        <a:buNone/>
                      </a:pPr>
                      <a:r>
                        <a:rPr lang="en-US" sz="1050" b="0" i="1" kern="1200">
                          <a:solidFill>
                            <a:schemeClr val="tx1"/>
                          </a:solidFill>
                          <a:latin typeface="+mn-lt"/>
                          <a:ea typeface="+mn-ea"/>
                          <a:cs typeface="+mn-cs"/>
                        </a:rPr>
                        <a:t>Example: Contact center software; </a:t>
                      </a:r>
                      <a:r>
                        <a:rPr lang="en-US" sz="1050" b="0" i="1" kern="1200">
                          <a:solidFill>
                            <a:schemeClr val="dk1"/>
                          </a:solidFill>
                          <a:latin typeface="+mn-lt"/>
                          <a:ea typeface="+mn-ea"/>
                          <a:cs typeface="+mn-cs"/>
                        </a:rPr>
                        <a:t>data analytics &amp; visualization software</a:t>
                      </a:r>
                      <a:endParaRPr lang="en-US" sz="1200" i="1"/>
                    </a:p>
                  </a:txBody>
                  <a:tcPr anchor="ctr">
                    <a:lnL w="19050" cap="flat" cmpd="sng" algn="ctr">
                      <a:solidFill>
                        <a:schemeClr val="bg1">
                          <a:lumMod val="85000"/>
                        </a:schemeClr>
                      </a:solid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882458679"/>
                  </a:ext>
                </a:extLst>
              </a:tr>
              <a:tr h="648413">
                <a:tc vMerge="1">
                  <a:txBody>
                    <a:bodyPr/>
                    <a:lstStyle/>
                    <a:p>
                      <a:endParaRPr lang="en-US"/>
                    </a:p>
                  </a:txBody>
                  <a:tcPr/>
                </a:tc>
                <a:tc rowSpan="2">
                  <a:txBody>
                    <a:bodyPr/>
                    <a:lstStyle/>
                    <a:p>
                      <a:pPr marL="0" indent="0" algn="ctr">
                        <a:buFontTx/>
                        <a:buNone/>
                      </a:pPr>
                      <a:r>
                        <a:rPr lang="en-US" sz="1050" b="1"/>
                        <a:t>Market drivers likely won’t be impacted</a:t>
                      </a:r>
                      <a:r>
                        <a:rPr lang="en-US" sz="1050"/>
                        <a:t>; incumbents will need to invest to evolve and stay relevant vs. insurgents. Expect relatively high level of capital investment from all incumbents, with a </a:t>
                      </a:r>
                      <a:r>
                        <a:rPr lang="en-US" sz="1050" b="1"/>
                        <a:t>“net neutral” impact at end-of-day </a:t>
                      </a:r>
                    </a:p>
                    <a:p>
                      <a:pPr marL="0" indent="0" algn="ctr">
                        <a:buFontTx/>
                        <a:buNone/>
                      </a:pPr>
                      <a:r>
                        <a:rPr lang="en-US" sz="1050" b="0" i="1"/>
                        <a:t>Example: Managed IT</a:t>
                      </a:r>
                    </a:p>
                  </a:txBody>
                  <a:tcPr anchor="ctr">
                    <a:lnL w="19050" cap="flat" cmpd="sng" algn="ctr">
                      <a:solidFill>
                        <a:schemeClr val="bg1">
                          <a:lumMod val="85000"/>
                        </a:schemeClr>
                      </a:solid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tcPr>
                </a:tc>
                <a:tc vMerge="1">
                  <a:txBody>
                    <a:bodyPr/>
                    <a:lstStyle/>
                    <a:p>
                      <a:pPr marL="0" indent="0" algn="ctr">
                        <a:spcBef>
                          <a:spcPts val="0"/>
                        </a:spcBef>
                        <a:buFontTx/>
                        <a:buNone/>
                      </a:pPr>
                      <a:endParaRPr lang="en-US" sz="1050" b="0" i="0">
                        <a:solidFill>
                          <a:srgbClr val="000000"/>
                        </a:solidFill>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549850906"/>
                  </a:ext>
                </a:extLst>
              </a:tr>
              <a:tr h="528022">
                <a:tc rowSpan="3">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50" b="1">
                          <a:solidFill>
                            <a:schemeClr val="tx1"/>
                          </a:solidFill>
                        </a:rPr>
                        <a:t>Few, if any, incumbents in ‘augmentation’ sectors will see significant threats</a:t>
                      </a:r>
                    </a:p>
                  </a:txBody>
                  <a:tcPr anchor="ctr">
                    <a:lnL w="19050" cap="flat" cmpd="sng" algn="ctr">
                      <a:solidFill>
                        <a:schemeClr val="bg1">
                          <a:lumMod val="85000"/>
                        </a:schemeClr>
                      </a:solid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pattFill prst="wdUpDiag">
                      <a:fgClr>
                        <a:srgbClr val="D6D6D6">
                          <a:alpha val="50000"/>
                        </a:srgbClr>
                      </a:fgClr>
                      <a:bgClr>
                        <a:srgbClr val="FFFFFF">
                          <a:alpha val="50000"/>
                        </a:srgbClr>
                      </a:bgClr>
                    </a:pattFill>
                  </a:tcPr>
                </a:tc>
                <a:tc vMerge="1">
                  <a:txBody>
                    <a:bodyPr/>
                    <a:lstStyle/>
                    <a:p>
                      <a:pPr marL="0" indent="0" algn="ctr">
                        <a:buFontTx/>
                        <a:buNone/>
                      </a:pPr>
                      <a:endParaRPr lang="en-US" sz="1050" b="0" i="1"/>
                    </a:p>
                  </a:txBody>
                  <a:tcPr anchor="ctr">
                    <a:lnL w="19050" cap="flat" cmpd="sng" algn="ctr">
                      <a:solidFill>
                        <a:schemeClr val="accent3"/>
                      </a:solidFill>
                      <a:prstDash val="solid"/>
                      <a:round/>
                      <a:headEnd type="none" w="med" len="med"/>
                      <a:tailEnd type="none" w="med" len="med"/>
                    </a:lnL>
                    <a:lnR w="19050" cap="flat" cmpd="sng" algn="ctr">
                      <a:solidFill>
                        <a:srgbClr val="CC0000"/>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vMerge="1">
                  <a:txBody>
                    <a:bodyPr/>
                    <a:lstStyle/>
                    <a:p>
                      <a:endParaRPr lang="en-US"/>
                    </a:p>
                  </a:txBody>
                  <a:tcPr>
                    <a:lnL w="19050" cap="flat" cmpd="sng" algn="ctr">
                      <a:solidFill>
                        <a:srgbClr val="CC0000"/>
                      </a:solidFill>
                      <a:prstDash val="solid"/>
                      <a:round/>
                      <a:headEnd type="none" w="med" len="med"/>
                      <a:tailEnd type="none" w="med" len="med"/>
                    </a:lnL>
                    <a:lnT w="12700" cap="flat" cmpd="sng" algn="ctr">
                      <a:solidFill>
                        <a:schemeClr val="bg1">
                          <a:lumMod val="85000"/>
                        </a:schemeClr>
                      </a:solidFill>
                      <a:prstDash val="solid"/>
                      <a:round/>
                      <a:headEnd type="none" w="med" len="med"/>
                      <a:tailEnd type="none" w="med" len="med"/>
                    </a:lnT>
                  </a:tcPr>
                </a:tc>
                <a:extLst>
                  <a:ext uri="{0D108BD9-81ED-4DB2-BD59-A6C34878D82A}">
                    <a16:rowId xmlns:a16="http://schemas.microsoft.com/office/drawing/2014/main" val="1997534746"/>
                  </a:ext>
                </a:extLst>
              </a:tr>
              <a:tr h="290086">
                <a:tc vMerge="1">
                  <a:txBody>
                    <a:bodyPr/>
                    <a:lstStyle/>
                    <a:p>
                      <a:pPr marL="0" indent="0">
                        <a:buFontTx/>
                        <a:buNone/>
                      </a:pPr>
                      <a:endParaRPr lang="en-US" sz="120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rowSpan="2">
                  <a:txBody>
                    <a:bodyPr/>
                    <a:lstStyle/>
                    <a:p>
                      <a:pPr marL="0" marR="0" lvl="0" indent="0" algn="ctr" defTabSz="711200" rtl="0" eaLnBrk="1" fontAlgn="auto" latinLnBrk="0" hangingPunct="1">
                        <a:lnSpc>
                          <a:spcPct val="100000"/>
                        </a:lnSpc>
                        <a:spcBef>
                          <a:spcPts val="0"/>
                        </a:spcBef>
                        <a:spcAft>
                          <a:spcPts val="0"/>
                        </a:spcAft>
                        <a:buClrTx/>
                        <a:buSzTx/>
                        <a:buFontTx/>
                        <a:buNone/>
                        <a:tabLst/>
                        <a:defRPr/>
                      </a:pPr>
                      <a:r>
                        <a:rPr lang="en-US" sz="1050"/>
                        <a:t>Sectors where there is </a:t>
                      </a:r>
                      <a:r>
                        <a:rPr lang="en-US" sz="1050" b="1">
                          <a:solidFill>
                            <a:srgbClr val="CC0000"/>
                          </a:solidFill>
                        </a:rPr>
                        <a:t>moderate to high impact to market drivers </a:t>
                      </a:r>
                      <a:r>
                        <a:rPr lang="en-US" sz="1050"/>
                        <a:t>(value prop, market size), </a:t>
                      </a:r>
                      <a:r>
                        <a:rPr lang="en-US" sz="1050" b="1">
                          <a:solidFill>
                            <a:srgbClr val="507867"/>
                          </a:solidFill>
                        </a:rPr>
                        <a:t>limited opportunity for product offering improvements </a:t>
                      </a:r>
                      <a:r>
                        <a:rPr lang="en-US" sz="1050">
                          <a:solidFill>
                            <a:srgbClr val="000000"/>
                          </a:solidFill>
                        </a:rPr>
                        <a:t>and</a:t>
                      </a:r>
                      <a:r>
                        <a:rPr lang="en-US" sz="1050">
                          <a:solidFill>
                            <a:srgbClr val="507867"/>
                          </a:solidFill>
                        </a:rPr>
                        <a:t> </a:t>
                      </a:r>
                      <a:r>
                        <a:rPr lang="en-US" sz="1050" b="1">
                          <a:solidFill>
                            <a:srgbClr val="507867"/>
                          </a:solidFill>
                        </a:rPr>
                        <a:t>bottom-line improvement. </a:t>
                      </a:r>
                      <a:r>
                        <a:rPr lang="en-US" sz="1050" b="1" kern="1200">
                          <a:solidFill>
                            <a:srgbClr val="CC0000"/>
                          </a:solidFill>
                          <a:latin typeface="+mn-lt"/>
                          <a:ea typeface="+mn-ea"/>
                          <a:cs typeface="+mn-cs"/>
                        </a:rPr>
                        <a:t>Limited customer stickiness and barriers to entry. N</a:t>
                      </a:r>
                      <a:r>
                        <a:rPr lang="en-US" sz="1050" b="1">
                          <a:solidFill>
                            <a:srgbClr val="CC0000"/>
                          </a:solidFill>
                        </a:rPr>
                        <a:t>early all upside and product investment is likely to be passed through to customers</a:t>
                      </a:r>
                    </a:p>
                    <a:p>
                      <a:pPr marL="0" marR="0" lvl="0" indent="0" algn="ctr" defTabSz="711200" rtl="0" eaLnBrk="1" fontAlgn="auto" latinLnBrk="0" hangingPunct="1">
                        <a:lnSpc>
                          <a:spcPct val="100000"/>
                        </a:lnSpc>
                        <a:spcBef>
                          <a:spcPts val="0"/>
                        </a:spcBef>
                        <a:spcAft>
                          <a:spcPts val="0"/>
                        </a:spcAft>
                        <a:buClrTx/>
                        <a:buSzTx/>
                        <a:buFontTx/>
                        <a:buNone/>
                        <a:tabLst/>
                        <a:defRPr/>
                      </a:pPr>
                      <a:endParaRPr lang="en-US" sz="1050" b="0">
                        <a:solidFill>
                          <a:srgbClr val="507867"/>
                        </a:solidFill>
                      </a:endParaRPr>
                    </a:p>
                    <a:p>
                      <a:pPr marL="0" marR="0" lvl="0" indent="0" algn="ctr" defTabSz="711200" rtl="0" eaLnBrk="1" fontAlgn="auto" latinLnBrk="0" hangingPunct="1">
                        <a:lnSpc>
                          <a:spcPct val="100000"/>
                        </a:lnSpc>
                        <a:spcBef>
                          <a:spcPts val="0"/>
                        </a:spcBef>
                        <a:spcAft>
                          <a:spcPts val="0"/>
                        </a:spcAft>
                        <a:buClrTx/>
                        <a:buSzTx/>
                        <a:buFontTx/>
                        <a:buNone/>
                        <a:tabLst/>
                        <a:defRPr/>
                      </a:pPr>
                      <a:r>
                        <a:rPr lang="en-US" sz="1050" b="0" i="1">
                          <a:solidFill>
                            <a:srgbClr val="000000"/>
                          </a:solidFill>
                        </a:rPr>
                        <a:t>Example: BPO for Complex Interactions</a:t>
                      </a:r>
                    </a:p>
                  </a:txBody>
                  <a:tcPr anchor="ctr">
                    <a:lnL w="19050" cap="flat" cmpd="sng" algn="ctr">
                      <a:solidFill>
                        <a:schemeClr val="bg1">
                          <a:lumMod val="85000"/>
                        </a:schemeClr>
                      </a:solid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tcPr>
                </a:tc>
                <a:tc vMerge="1">
                  <a:txBody>
                    <a:bodyPr/>
                    <a:lstStyle/>
                    <a:p>
                      <a:pPr marL="0" indent="0" algn="ctr">
                        <a:buFontTx/>
                        <a:buNone/>
                      </a:pPr>
                      <a:r>
                        <a:rPr lang="en-US" sz="1200" b="1"/>
                        <a:t>Few, if any, incumbents in ‘revolution’ sectors will see significant opportunity</a:t>
                      </a:r>
                    </a:p>
                  </a:txBody>
                  <a:tcPr anchor="ctr">
                    <a:lnL w="19050" cap="flat" cmpd="sng" algn="ctr">
                      <a:solidFill>
                        <a:schemeClr val="accent3"/>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pattFill prst="wdUpDiag">
                      <a:fgClr>
                        <a:srgbClr val="D6D6D6">
                          <a:alpha val="50000"/>
                        </a:srgbClr>
                      </a:fgClr>
                      <a:bgClr>
                        <a:srgbClr val="FFFFFF">
                          <a:alpha val="50000"/>
                        </a:srgbClr>
                      </a:bgClr>
                    </a:pattFill>
                  </a:tcPr>
                </a:tc>
                <a:extLst>
                  <a:ext uri="{0D108BD9-81ED-4DB2-BD59-A6C34878D82A}">
                    <a16:rowId xmlns:a16="http://schemas.microsoft.com/office/drawing/2014/main" val="2540866749"/>
                  </a:ext>
                </a:extLst>
              </a:tr>
              <a:tr h="1652965">
                <a:tc vMerge="1">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lang="en-US" sz="1050" b="1">
                        <a:solidFill>
                          <a:srgbClr val="5C5C5C"/>
                        </a:solidFill>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pattFill prst="wdUpDiag">
                      <a:fgClr>
                        <a:srgbClr val="D6D6D6">
                          <a:alpha val="50000"/>
                        </a:srgbClr>
                      </a:fgClr>
                      <a:bgClr>
                        <a:srgbClr val="FFFFFF">
                          <a:alpha val="50000"/>
                        </a:srgbClr>
                      </a:bgClr>
                    </a:pattFill>
                  </a:tcPr>
                </a:tc>
                <a:tc vMerge="1">
                  <a:txBody>
                    <a:bodyPr/>
                    <a:lstStyle/>
                    <a:p>
                      <a:pPr marL="0" marR="0" lvl="0" indent="0" algn="ctr" defTabSz="711200" rtl="0" eaLnBrk="1" fontAlgn="auto" latinLnBrk="0" hangingPunct="1">
                        <a:lnSpc>
                          <a:spcPct val="100000"/>
                        </a:lnSpc>
                        <a:spcBef>
                          <a:spcPts val="0"/>
                        </a:spcBef>
                        <a:spcAft>
                          <a:spcPts val="0"/>
                        </a:spcAft>
                        <a:buClrTx/>
                        <a:buSzTx/>
                        <a:buFontTx/>
                        <a:buNone/>
                        <a:tabLst/>
                        <a:defRPr/>
                      </a:pPr>
                      <a:endParaRPr lang="en-US" sz="1050" b="0" i="0">
                        <a:solidFill>
                          <a:srgbClr val="000000"/>
                        </a:solidFill>
                      </a:endParaRPr>
                    </a:p>
                  </a:txBody>
                  <a:tcPr anchor="ctr">
                    <a:lnL w="12700" cap="flat" cmpd="sng" algn="ctr">
                      <a:solidFill>
                        <a:schemeClr val="bg1">
                          <a:lumMod val="85000"/>
                        </a:schemeClr>
                      </a:solidFill>
                      <a:prstDash val="solid"/>
                      <a:round/>
                      <a:headEnd type="none" w="med" len="med"/>
                      <a:tailEnd type="none" w="med" len="med"/>
                    </a:lnL>
                    <a:lnR w="19050" cap="flat" cmpd="sng" algn="ctr">
                      <a:solidFill>
                        <a:schemeClr val="accent3"/>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9050" cap="flat" cmpd="sng" algn="ctr">
                      <a:solidFill>
                        <a:schemeClr val="accent3"/>
                      </a:solidFill>
                      <a:prstDash val="solid"/>
                      <a:round/>
                      <a:headEnd type="none" w="med" len="med"/>
                      <a:tailEnd type="none" w="med" len="med"/>
                    </a:lnB>
                  </a:tcPr>
                </a:tc>
                <a:tc>
                  <a:txBody>
                    <a:bodyPr/>
                    <a:lstStyle/>
                    <a:p>
                      <a:pPr marL="0" indent="0" algn="ctr">
                        <a:spcBef>
                          <a:spcPts val="0"/>
                        </a:spcBef>
                        <a:buFontTx/>
                        <a:buNone/>
                      </a:pPr>
                      <a:r>
                        <a:rPr lang="en-US" sz="1050" b="1">
                          <a:solidFill>
                            <a:srgbClr val="CC0000"/>
                          </a:solidFill>
                        </a:rPr>
                        <a:t>Most incumbents in ‘revolution’ sectors will see significant threats, </a:t>
                      </a:r>
                      <a:r>
                        <a:rPr lang="en-US" sz="1050" b="0" i="0" kern="1200">
                          <a:solidFill>
                            <a:srgbClr val="000000"/>
                          </a:solidFill>
                          <a:latin typeface="+mn-lt"/>
                          <a:ea typeface="+mn-ea"/>
                          <a:cs typeface="+mn-cs"/>
                        </a:rPr>
                        <a:t>with significant investment and transformation required</a:t>
                      </a:r>
                    </a:p>
                    <a:p>
                      <a:pPr marL="0" indent="0" algn="ctr">
                        <a:spcBef>
                          <a:spcPts val="0"/>
                        </a:spcBef>
                        <a:buFontTx/>
                        <a:buNone/>
                      </a:pPr>
                      <a:endParaRPr lang="en-US" sz="1050" b="0">
                        <a:solidFill>
                          <a:srgbClr val="CC0000"/>
                        </a:solidFill>
                      </a:endParaRPr>
                    </a:p>
                    <a:p>
                      <a:pPr marL="0" indent="0" algn="ctr">
                        <a:spcBef>
                          <a:spcPts val="0"/>
                        </a:spcBef>
                        <a:buFontTx/>
                        <a:buNone/>
                      </a:pPr>
                      <a:r>
                        <a:rPr lang="en-US" sz="1050" b="1" kern="1200">
                          <a:solidFill>
                            <a:srgbClr val="CC0000"/>
                          </a:solidFill>
                          <a:latin typeface="+mn-lt"/>
                          <a:ea typeface="+mn-ea"/>
                          <a:cs typeface="+mn-cs"/>
                        </a:rPr>
                        <a:t>Limited customer stickiness and barriers to entry.  </a:t>
                      </a:r>
                      <a:r>
                        <a:rPr lang="en-US" sz="1050" b="0" i="0" kern="1200">
                          <a:solidFill>
                            <a:srgbClr val="000000"/>
                          </a:solidFill>
                          <a:latin typeface="+mn-lt"/>
                          <a:ea typeface="+mn-ea"/>
                          <a:cs typeface="+mn-cs"/>
                        </a:rPr>
                        <a:t>At extreme of disruption potential, </a:t>
                      </a:r>
                      <a:r>
                        <a:rPr lang="en-US" sz="1050" b="1">
                          <a:solidFill>
                            <a:srgbClr val="CC0000"/>
                          </a:solidFill>
                        </a:rPr>
                        <a:t>business redefinition may be required for continued success</a:t>
                      </a:r>
                    </a:p>
                    <a:p>
                      <a:pPr marL="0" indent="0" algn="ctr">
                        <a:spcBef>
                          <a:spcPts val="0"/>
                        </a:spcBef>
                        <a:buFontTx/>
                        <a:buNone/>
                      </a:pPr>
                      <a:endParaRPr lang="en-US" sz="1050" b="1">
                        <a:solidFill>
                          <a:srgbClr val="CC0000"/>
                        </a:solidFill>
                      </a:endParaRPr>
                    </a:p>
                    <a:p>
                      <a:pPr marL="0" indent="0" algn="ctr">
                        <a:spcBef>
                          <a:spcPts val="0"/>
                        </a:spcBef>
                        <a:buFontTx/>
                        <a:buNone/>
                      </a:pPr>
                      <a:r>
                        <a:rPr lang="en-US" sz="1050" b="0" i="1">
                          <a:solidFill>
                            <a:srgbClr val="000000"/>
                          </a:solidFill>
                        </a:rPr>
                        <a:t>Example: Contact centers, online tutoring</a:t>
                      </a:r>
                    </a:p>
                  </a:txBody>
                  <a:tcPr anchor="ctr">
                    <a:lnL w="19050" cap="flat" cmpd="sng" algn="ctr">
                      <a:solidFill>
                        <a:schemeClr val="bg1">
                          <a:lumMod val="85000"/>
                        </a:schemeClr>
                      </a:solidFill>
                      <a:prstDash val="solid"/>
                      <a:round/>
                      <a:headEnd type="none" w="med" len="med"/>
                      <a:tailEnd type="none" w="med" len="med"/>
                    </a:lnL>
                    <a:lnR w="19050" cap="flat" cmpd="sng" algn="ctr">
                      <a:solidFill>
                        <a:schemeClr val="bg1">
                          <a:lumMod val="85000"/>
                        </a:schemeClr>
                      </a:solid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pattFill prst="wdUpDiag">
                      <a:fgClr>
                        <a:srgbClr val="FFFFFF"/>
                      </a:fgClr>
                      <a:bgClr>
                        <a:srgbClr val="FFFFFF"/>
                      </a:bgClr>
                    </a:pattFill>
                  </a:tcPr>
                </a:tc>
                <a:extLst>
                  <a:ext uri="{0D108BD9-81ED-4DB2-BD59-A6C34878D82A}">
                    <a16:rowId xmlns:a16="http://schemas.microsoft.com/office/drawing/2014/main" val="2461741711"/>
                  </a:ext>
                </a:extLst>
              </a:tr>
            </a:tbl>
          </a:graphicData>
        </a:graphic>
      </p:graphicFrame>
      <p:grpSp>
        <p:nvGrpSpPr>
          <p:cNvPr id="58" name="btfpStatusSticker110488">
            <a:extLst>
              <a:ext uri="{FF2B5EF4-FFF2-40B4-BE49-F238E27FC236}">
                <a16:creationId xmlns:a16="http://schemas.microsoft.com/office/drawing/2014/main" id="{F326E692-E4E1-6654-66D2-C99F063437CE}"/>
              </a:ext>
            </a:extLst>
          </p:cNvPr>
          <p:cNvGrpSpPr/>
          <p:nvPr>
            <p:custDataLst>
              <p:tags r:id="rId4"/>
            </p:custDataLst>
          </p:nvPr>
        </p:nvGrpSpPr>
        <p:grpSpPr>
          <a:xfrm>
            <a:off x="10003470" y="955344"/>
            <a:ext cx="1858330" cy="235611"/>
            <a:chOff x="-1727845" y="876300"/>
            <a:chExt cx="1858330" cy="235611"/>
          </a:xfrm>
        </p:grpSpPr>
        <p:sp>
          <p:nvSpPr>
            <p:cNvPr id="56" name="btfpStatusStickerText110488">
              <a:extLst>
                <a:ext uri="{FF2B5EF4-FFF2-40B4-BE49-F238E27FC236}">
                  <a16:creationId xmlns:a16="http://schemas.microsoft.com/office/drawing/2014/main" id="{50D33785-CBBF-8DD5-AC2C-A1826695A84A}"/>
                </a:ext>
              </a:extLst>
            </p:cNvPr>
            <p:cNvSpPr txBox="1"/>
            <p:nvPr/>
          </p:nvSpPr>
          <p:spPr bwMode="gray">
            <a:xfrm>
              <a:off x="-1727845" y="876300"/>
              <a:ext cx="1858330"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Illustrative</a:t>
              </a:r>
            </a:p>
          </p:txBody>
        </p:sp>
        <p:cxnSp>
          <p:nvCxnSpPr>
            <p:cNvPr id="57" name="btfpStatusStickerLine110488">
              <a:extLst>
                <a:ext uri="{FF2B5EF4-FFF2-40B4-BE49-F238E27FC236}">
                  <a16:creationId xmlns:a16="http://schemas.microsoft.com/office/drawing/2014/main" id="{5CB42DFC-C88D-1BE6-749D-0784731338A3}"/>
                </a:ext>
              </a:extLst>
            </p:cNvPr>
            <p:cNvCxnSpPr>
              <a:cxnSpLocks/>
            </p:cNvCxnSpPr>
            <p:nvPr/>
          </p:nvCxnSpPr>
          <p:spPr bwMode="gray">
            <a:xfrm rot="720000">
              <a:off x="-1727845"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3E490E6F-5BA3-97A4-DB53-657EAD670592}"/>
              </a:ext>
            </a:extLst>
          </p:cNvPr>
          <p:cNvSpPr/>
          <p:nvPr/>
        </p:nvSpPr>
        <p:spPr bwMode="gray">
          <a:xfrm>
            <a:off x="7032330" y="3731854"/>
            <a:ext cx="526240" cy="231871"/>
          </a:xfrm>
          <a:prstGeom prst="rect">
            <a:avLst/>
          </a:prstGeom>
          <a:solidFill>
            <a:srgbClr val="CC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100">
                <a:solidFill>
                  <a:srgbClr val="FFFFFF"/>
                </a:solidFill>
              </a:rPr>
              <a:t>Target</a:t>
            </a:r>
          </a:p>
        </p:txBody>
      </p:sp>
      <p:grpSp>
        <p:nvGrpSpPr>
          <p:cNvPr id="4" name="btfpRunningAgenda1Level548433">
            <a:extLst>
              <a:ext uri="{FF2B5EF4-FFF2-40B4-BE49-F238E27FC236}">
                <a16:creationId xmlns:a16="http://schemas.microsoft.com/office/drawing/2014/main" id="{CE74BADA-F89A-5AA5-18D6-8D3EE25B5227}"/>
              </a:ext>
            </a:extLst>
          </p:cNvPr>
          <p:cNvGrpSpPr/>
          <p:nvPr>
            <p:custDataLst>
              <p:tags r:id="rId5"/>
            </p:custDataLst>
          </p:nvPr>
        </p:nvGrpSpPr>
        <p:grpSpPr>
          <a:xfrm>
            <a:off x="0" y="944429"/>
            <a:ext cx="4386101" cy="257442"/>
            <a:chOff x="0" y="876300"/>
            <a:chExt cx="4386101" cy="257442"/>
          </a:xfrm>
        </p:grpSpPr>
        <p:sp>
          <p:nvSpPr>
            <p:cNvPr id="23" name="btfpRunningAgenda1LevelBarLeft548433">
              <a:extLst>
                <a:ext uri="{FF2B5EF4-FFF2-40B4-BE49-F238E27FC236}">
                  <a16:creationId xmlns:a16="http://schemas.microsoft.com/office/drawing/2014/main" id="{35FD2B6B-CA54-ED40-B480-6FB4FB288D05}"/>
                </a:ext>
              </a:extLst>
            </p:cNvPr>
            <p:cNvSpPr/>
            <p:nvPr/>
          </p:nvSpPr>
          <p:spPr bwMode="gray">
            <a:xfrm>
              <a:off x="0" y="876300"/>
              <a:ext cx="4386101" cy="257442"/>
            </a:xfrm>
            <a:custGeom>
              <a:avLst/>
              <a:gdLst>
                <a:gd name="connsiteX0" fmla="*/ 883475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883475 w 1816204"/>
                <a:gd name="connsiteY0" fmla="*/ 0 h 257442"/>
                <a:gd name="connsiteX1" fmla="*/ 828755 w 1816204"/>
                <a:gd name="connsiteY1" fmla="*/ 257442 h 257442"/>
                <a:gd name="connsiteX2" fmla="*/ 1816204 w 1816204"/>
                <a:gd name="connsiteY2" fmla="*/ 257442 h 257442"/>
                <a:gd name="connsiteX3" fmla="*/ 0 w 1816204"/>
                <a:gd name="connsiteY3" fmla="*/ 257442 h 257442"/>
                <a:gd name="connsiteX0" fmla="*/ 883475 w 883475"/>
                <a:gd name="connsiteY0" fmla="*/ 0 h 257442"/>
                <a:gd name="connsiteX1" fmla="*/ 828755 w 883475"/>
                <a:gd name="connsiteY1" fmla="*/ 257442 h 257442"/>
                <a:gd name="connsiteX2" fmla="*/ 1 w 883475"/>
                <a:gd name="connsiteY2" fmla="*/ 257442 h 257442"/>
                <a:gd name="connsiteX3" fmla="*/ 0 w 883475"/>
                <a:gd name="connsiteY3" fmla="*/ 257442 h 257442"/>
                <a:gd name="connsiteX0" fmla="*/ 883474 w 883474"/>
                <a:gd name="connsiteY0" fmla="*/ 0 h 257442"/>
                <a:gd name="connsiteX1" fmla="*/ 828754 w 883474"/>
                <a:gd name="connsiteY1" fmla="*/ 257442 h 257442"/>
                <a:gd name="connsiteX2" fmla="*/ 0 w 883474"/>
                <a:gd name="connsiteY2" fmla="*/ 257442 h 257442"/>
                <a:gd name="connsiteX3" fmla="*/ 1 w 883474"/>
                <a:gd name="connsiteY3" fmla="*/ 0 h 257442"/>
                <a:gd name="connsiteX0" fmla="*/ 1069423 w 1069423"/>
                <a:gd name="connsiteY0" fmla="*/ 0 h 257442"/>
                <a:gd name="connsiteX1" fmla="*/ 828754 w 1069423"/>
                <a:gd name="connsiteY1" fmla="*/ 257442 h 257442"/>
                <a:gd name="connsiteX2" fmla="*/ 0 w 1069423"/>
                <a:gd name="connsiteY2" fmla="*/ 257442 h 257442"/>
                <a:gd name="connsiteX3" fmla="*/ 1 w 1069423"/>
                <a:gd name="connsiteY3" fmla="*/ 0 h 257442"/>
                <a:gd name="connsiteX0" fmla="*/ 1069423 w 1069423"/>
                <a:gd name="connsiteY0" fmla="*/ 0 h 257442"/>
                <a:gd name="connsiteX1" fmla="*/ 1014702 w 1069423"/>
                <a:gd name="connsiteY1" fmla="*/ 257442 h 257442"/>
                <a:gd name="connsiteX2" fmla="*/ 0 w 1069423"/>
                <a:gd name="connsiteY2" fmla="*/ 257442 h 257442"/>
                <a:gd name="connsiteX3" fmla="*/ 1 w 1069423"/>
                <a:gd name="connsiteY3" fmla="*/ 0 h 257442"/>
                <a:gd name="connsiteX0" fmla="*/ 1069423 w 1069423"/>
                <a:gd name="connsiteY0" fmla="*/ 0 h 257442"/>
                <a:gd name="connsiteX1" fmla="*/ 1014702 w 1069423"/>
                <a:gd name="connsiteY1" fmla="*/ 257442 h 257442"/>
                <a:gd name="connsiteX2" fmla="*/ 0 w 1069423"/>
                <a:gd name="connsiteY2" fmla="*/ 257442 h 257442"/>
                <a:gd name="connsiteX3" fmla="*/ 1 w 1069423"/>
                <a:gd name="connsiteY3" fmla="*/ 0 h 257442"/>
                <a:gd name="connsiteX0" fmla="*/ 1069423 w 1069423"/>
                <a:gd name="connsiteY0" fmla="*/ 0 h 257442"/>
                <a:gd name="connsiteX1" fmla="*/ 1014702 w 1069423"/>
                <a:gd name="connsiteY1" fmla="*/ 257442 h 257442"/>
                <a:gd name="connsiteX2" fmla="*/ 0 w 1069423"/>
                <a:gd name="connsiteY2" fmla="*/ 257442 h 257442"/>
                <a:gd name="connsiteX3" fmla="*/ 0 w 1069423"/>
                <a:gd name="connsiteY3" fmla="*/ 0 h 257442"/>
                <a:gd name="connsiteX0" fmla="*/ 1229724 w 1229724"/>
                <a:gd name="connsiteY0" fmla="*/ 0 h 257442"/>
                <a:gd name="connsiteX1" fmla="*/ 1014702 w 1229724"/>
                <a:gd name="connsiteY1" fmla="*/ 257442 h 257442"/>
                <a:gd name="connsiteX2" fmla="*/ 0 w 1229724"/>
                <a:gd name="connsiteY2" fmla="*/ 257442 h 257442"/>
                <a:gd name="connsiteX3" fmla="*/ 0 w 1229724"/>
                <a:gd name="connsiteY3" fmla="*/ 0 h 257442"/>
                <a:gd name="connsiteX0" fmla="*/ 1229724 w 1229724"/>
                <a:gd name="connsiteY0" fmla="*/ 0 h 257442"/>
                <a:gd name="connsiteX1" fmla="*/ 1175002 w 1229724"/>
                <a:gd name="connsiteY1" fmla="*/ 257442 h 257442"/>
                <a:gd name="connsiteX2" fmla="*/ 0 w 1229724"/>
                <a:gd name="connsiteY2" fmla="*/ 257442 h 257442"/>
                <a:gd name="connsiteX3" fmla="*/ 0 w 1229724"/>
                <a:gd name="connsiteY3" fmla="*/ 0 h 257442"/>
                <a:gd name="connsiteX0" fmla="*/ 1229725 w 1229725"/>
                <a:gd name="connsiteY0" fmla="*/ 0 h 257442"/>
                <a:gd name="connsiteX1" fmla="*/ 1175003 w 1229725"/>
                <a:gd name="connsiteY1" fmla="*/ 257442 h 257442"/>
                <a:gd name="connsiteX2" fmla="*/ 0 w 1229725"/>
                <a:gd name="connsiteY2" fmla="*/ 257442 h 257442"/>
                <a:gd name="connsiteX3" fmla="*/ 1 w 1229725"/>
                <a:gd name="connsiteY3" fmla="*/ 0 h 257442"/>
                <a:gd name="connsiteX0" fmla="*/ 1229725 w 1229725"/>
                <a:gd name="connsiteY0" fmla="*/ 0 h 257442"/>
                <a:gd name="connsiteX1" fmla="*/ 1175003 w 1229725"/>
                <a:gd name="connsiteY1" fmla="*/ 257442 h 257442"/>
                <a:gd name="connsiteX2" fmla="*/ 0 w 1229725"/>
                <a:gd name="connsiteY2" fmla="*/ 257442 h 257442"/>
                <a:gd name="connsiteX3" fmla="*/ 1 w 1229725"/>
                <a:gd name="connsiteY3" fmla="*/ 0 h 257442"/>
                <a:gd name="connsiteX0" fmla="*/ 1554942 w 1554942"/>
                <a:gd name="connsiteY0" fmla="*/ 0 h 257442"/>
                <a:gd name="connsiteX1" fmla="*/ 1175003 w 1554942"/>
                <a:gd name="connsiteY1" fmla="*/ 257442 h 257442"/>
                <a:gd name="connsiteX2" fmla="*/ 0 w 1554942"/>
                <a:gd name="connsiteY2" fmla="*/ 257442 h 257442"/>
                <a:gd name="connsiteX3" fmla="*/ 1 w 1554942"/>
                <a:gd name="connsiteY3" fmla="*/ 0 h 257442"/>
                <a:gd name="connsiteX0" fmla="*/ 1554942 w 1554942"/>
                <a:gd name="connsiteY0" fmla="*/ 0 h 257442"/>
                <a:gd name="connsiteX1" fmla="*/ 1500220 w 1554942"/>
                <a:gd name="connsiteY1" fmla="*/ 257442 h 257442"/>
                <a:gd name="connsiteX2" fmla="*/ 0 w 1554942"/>
                <a:gd name="connsiteY2" fmla="*/ 257442 h 257442"/>
                <a:gd name="connsiteX3" fmla="*/ 1 w 1554942"/>
                <a:gd name="connsiteY3" fmla="*/ 0 h 257442"/>
                <a:gd name="connsiteX0" fmla="*/ 1554942 w 1554942"/>
                <a:gd name="connsiteY0" fmla="*/ 0 h 257442"/>
                <a:gd name="connsiteX1" fmla="*/ 1500220 w 1554942"/>
                <a:gd name="connsiteY1" fmla="*/ 257442 h 257442"/>
                <a:gd name="connsiteX2" fmla="*/ 0 w 1554942"/>
                <a:gd name="connsiteY2" fmla="*/ 257442 h 257442"/>
                <a:gd name="connsiteX3" fmla="*/ 1 w 1554942"/>
                <a:gd name="connsiteY3" fmla="*/ 0 h 257442"/>
                <a:gd name="connsiteX0" fmla="*/ 1554942 w 1554942"/>
                <a:gd name="connsiteY0" fmla="*/ 0 h 257442"/>
                <a:gd name="connsiteX1" fmla="*/ 1500220 w 1554942"/>
                <a:gd name="connsiteY1" fmla="*/ 257442 h 257442"/>
                <a:gd name="connsiteX2" fmla="*/ 0 w 1554942"/>
                <a:gd name="connsiteY2" fmla="*/ 257442 h 257442"/>
                <a:gd name="connsiteX3" fmla="*/ 0 w 1554942"/>
                <a:gd name="connsiteY3" fmla="*/ 0 h 257442"/>
                <a:gd name="connsiteX0" fmla="*/ 1808215 w 1808215"/>
                <a:gd name="connsiteY0" fmla="*/ 0 h 257442"/>
                <a:gd name="connsiteX1" fmla="*/ 1500220 w 1808215"/>
                <a:gd name="connsiteY1" fmla="*/ 257442 h 257442"/>
                <a:gd name="connsiteX2" fmla="*/ 0 w 1808215"/>
                <a:gd name="connsiteY2" fmla="*/ 257442 h 257442"/>
                <a:gd name="connsiteX3" fmla="*/ 0 w 1808215"/>
                <a:gd name="connsiteY3" fmla="*/ 0 h 257442"/>
                <a:gd name="connsiteX0" fmla="*/ 1808215 w 1808215"/>
                <a:gd name="connsiteY0" fmla="*/ 0 h 257442"/>
                <a:gd name="connsiteX1" fmla="*/ 1753494 w 1808215"/>
                <a:gd name="connsiteY1" fmla="*/ 257442 h 257442"/>
                <a:gd name="connsiteX2" fmla="*/ 0 w 1808215"/>
                <a:gd name="connsiteY2" fmla="*/ 257442 h 257442"/>
                <a:gd name="connsiteX3" fmla="*/ 0 w 1808215"/>
                <a:gd name="connsiteY3" fmla="*/ 0 h 257442"/>
                <a:gd name="connsiteX0" fmla="*/ 1808215 w 1808215"/>
                <a:gd name="connsiteY0" fmla="*/ 0 h 257442"/>
                <a:gd name="connsiteX1" fmla="*/ 1753494 w 1808215"/>
                <a:gd name="connsiteY1" fmla="*/ 257442 h 257442"/>
                <a:gd name="connsiteX2" fmla="*/ 0 w 1808215"/>
                <a:gd name="connsiteY2" fmla="*/ 257442 h 257442"/>
                <a:gd name="connsiteX3" fmla="*/ 0 w 1808215"/>
                <a:gd name="connsiteY3" fmla="*/ 0 h 257442"/>
                <a:gd name="connsiteX0" fmla="*/ 1808215 w 1808215"/>
                <a:gd name="connsiteY0" fmla="*/ 0 h 257442"/>
                <a:gd name="connsiteX1" fmla="*/ 1753494 w 1808215"/>
                <a:gd name="connsiteY1" fmla="*/ 257442 h 257442"/>
                <a:gd name="connsiteX2" fmla="*/ 0 w 1808215"/>
                <a:gd name="connsiteY2" fmla="*/ 257442 h 257442"/>
                <a:gd name="connsiteX3" fmla="*/ 0 w 1808215"/>
                <a:gd name="connsiteY3" fmla="*/ 0 h 257442"/>
                <a:gd name="connsiteX0" fmla="*/ 1986148 w 1986148"/>
                <a:gd name="connsiteY0" fmla="*/ 0 h 257442"/>
                <a:gd name="connsiteX1" fmla="*/ 1753494 w 1986148"/>
                <a:gd name="connsiteY1" fmla="*/ 257442 h 257442"/>
                <a:gd name="connsiteX2" fmla="*/ 0 w 1986148"/>
                <a:gd name="connsiteY2" fmla="*/ 257442 h 257442"/>
                <a:gd name="connsiteX3" fmla="*/ 0 w 1986148"/>
                <a:gd name="connsiteY3" fmla="*/ 0 h 257442"/>
                <a:gd name="connsiteX0" fmla="*/ 1986148 w 1986148"/>
                <a:gd name="connsiteY0" fmla="*/ 0 h 257442"/>
                <a:gd name="connsiteX1" fmla="*/ 1931426 w 1986148"/>
                <a:gd name="connsiteY1" fmla="*/ 257442 h 257442"/>
                <a:gd name="connsiteX2" fmla="*/ 0 w 1986148"/>
                <a:gd name="connsiteY2" fmla="*/ 257442 h 257442"/>
                <a:gd name="connsiteX3" fmla="*/ 0 w 1986148"/>
                <a:gd name="connsiteY3" fmla="*/ 0 h 257442"/>
                <a:gd name="connsiteX0" fmla="*/ 1986149 w 1986149"/>
                <a:gd name="connsiteY0" fmla="*/ 0 h 257442"/>
                <a:gd name="connsiteX1" fmla="*/ 1931427 w 1986149"/>
                <a:gd name="connsiteY1" fmla="*/ 257442 h 257442"/>
                <a:gd name="connsiteX2" fmla="*/ 0 w 1986149"/>
                <a:gd name="connsiteY2" fmla="*/ 257442 h 257442"/>
                <a:gd name="connsiteX3" fmla="*/ 1 w 1986149"/>
                <a:gd name="connsiteY3" fmla="*/ 0 h 257442"/>
                <a:gd name="connsiteX0" fmla="*/ 1986149 w 1986149"/>
                <a:gd name="connsiteY0" fmla="*/ 0 h 257442"/>
                <a:gd name="connsiteX1" fmla="*/ 1931427 w 1986149"/>
                <a:gd name="connsiteY1" fmla="*/ 257442 h 257442"/>
                <a:gd name="connsiteX2" fmla="*/ 0 w 1986149"/>
                <a:gd name="connsiteY2" fmla="*/ 257442 h 257442"/>
                <a:gd name="connsiteX3" fmla="*/ 1 w 1986149"/>
                <a:gd name="connsiteY3" fmla="*/ 0 h 257442"/>
                <a:gd name="connsiteX0" fmla="*/ 2239424 w 2239424"/>
                <a:gd name="connsiteY0" fmla="*/ 0 h 257442"/>
                <a:gd name="connsiteX1" fmla="*/ 1931427 w 2239424"/>
                <a:gd name="connsiteY1" fmla="*/ 257442 h 257442"/>
                <a:gd name="connsiteX2" fmla="*/ 0 w 2239424"/>
                <a:gd name="connsiteY2" fmla="*/ 257442 h 257442"/>
                <a:gd name="connsiteX3" fmla="*/ 1 w 2239424"/>
                <a:gd name="connsiteY3" fmla="*/ 0 h 257442"/>
                <a:gd name="connsiteX0" fmla="*/ 2239424 w 2239424"/>
                <a:gd name="connsiteY0" fmla="*/ 0 h 257442"/>
                <a:gd name="connsiteX1" fmla="*/ 2184702 w 2239424"/>
                <a:gd name="connsiteY1" fmla="*/ 257442 h 257442"/>
                <a:gd name="connsiteX2" fmla="*/ 0 w 2239424"/>
                <a:gd name="connsiteY2" fmla="*/ 257442 h 257442"/>
                <a:gd name="connsiteX3" fmla="*/ 1 w 2239424"/>
                <a:gd name="connsiteY3" fmla="*/ 0 h 257442"/>
                <a:gd name="connsiteX0" fmla="*/ 2239424 w 2239424"/>
                <a:gd name="connsiteY0" fmla="*/ 0 h 257442"/>
                <a:gd name="connsiteX1" fmla="*/ 2184702 w 2239424"/>
                <a:gd name="connsiteY1" fmla="*/ 257442 h 257442"/>
                <a:gd name="connsiteX2" fmla="*/ 0 w 2239424"/>
                <a:gd name="connsiteY2" fmla="*/ 257442 h 257442"/>
                <a:gd name="connsiteX3" fmla="*/ 1 w 2239424"/>
                <a:gd name="connsiteY3" fmla="*/ 0 h 257442"/>
                <a:gd name="connsiteX0" fmla="*/ 2239424 w 2239424"/>
                <a:gd name="connsiteY0" fmla="*/ 0 h 257442"/>
                <a:gd name="connsiteX1" fmla="*/ 2184702 w 2239424"/>
                <a:gd name="connsiteY1" fmla="*/ 257442 h 257442"/>
                <a:gd name="connsiteX2" fmla="*/ 0 w 2239424"/>
                <a:gd name="connsiteY2" fmla="*/ 257442 h 257442"/>
                <a:gd name="connsiteX3" fmla="*/ 0 w 2239424"/>
                <a:gd name="connsiteY3" fmla="*/ 0 h 257442"/>
                <a:gd name="connsiteX0" fmla="*/ 2402031 w 2402031"/>
                <a:gd name="connsiteY0" fmla="*/ 0 h 257442"/>
                <a:gd name="connsiteX1" fmla="*/ 2184702 w 2402031"/>
                <a:gd name="connsiteY1" fmla="*/ 257442 h 257442"/>
                <a:gd name="connsiteX2" fmla="*/ 0 w 2402031"/>
                <a:gd name="connsiteY2" fmla="*/ 257442 h 257442"/>
                <a:gd name="connsiteX3" fmla="*/ 0 w 2402031"/>
                <a:gd name="connsiteY3" fmla="*/ 0 h 257442"/>
                <a:gd name="connsiteX0" fmla="*/ 2402031 w 2402031"/>
                <a:gd name="connsiteY0" fmla="*/ 0 h 257442"/>
                <a:gd name="connsiteX1" fmla="*/ 2347310 w 2402031"/>
                <a:gd name="connsiteY1" fmla="*/ 257442 h 257442"/>
                <a:gd name="connsiteX2" fmla="*/ 0 w 2402031"/>
                <a:gd name="connsiteY2" fmla="*/ 257442 h 257442"/>
                <a:gd name="connsiteX3" fmla="*/ 0 w 2402031"/>
                <a:gd name="connsiteY3" fmla="*/ 0 h 257442"/>
                <a:gd name="connsiteX0" fmla="*/ 2402031 w 2402031"/>
                <a:gd name="connsiteY0" fmla="*/ 0 h 257442"/>
                <a:gd name="connsiteX1" fmla="*/ 2347310 w 2402031"/>
                <a:gd name="connsiteY1" fmla="*/ 257442 h 257442"/>
                <a:gd name="connsiteX2" fmla="*/ 0 w 2402031"/>
                <a:gd name="connsiteY2" fmla="*/ 257442 h 257442"/>
                <a:gd name="connsiteX3" fmla="*/ 0 w 2402031"/>
                <a:gd name="connsiteY3" fmla="*/ 0 h 257442"/>
                <a:gd name="connsiteX0" fmla="*/ 2402031 w 2402031"/>
                <a:gd name="connsiteY0" fmla="*/ 0 h 257442"/>
                <a:gd name="connsiteX1" fmla="*/ 2347310 w 2402031"/>
                <a:gd name="connsiteY1" fmla="*/ 257442 h 257442"/>
                <a:gd name="connsiteX2" fmla="*/ 0 w 2402031"/>
                <a:gd name="connsiteY2" fmla="*/ 257442 h 257442"/>
                <a:gd name="connsiteX3" fmla="*/ 0 w 2402031"/>
                <a:gd name="connsiteY3" fmla="*/ 0 h 257442"/>
                <a:gd name="connsiteX0" fmla="*/ 2604010 w 2604010"/>
                <a:gd name="connsiteY0" fmla="*/ 0 h 257442"/>
                <a:gd name="connsiteX1" fmla="*/ 2347310 w 2604010"/>
                <a:gd name="connsiteY1" fmla="*/ 257442 h 257442"/>
                <a:gd name="connsiteX2" fmla="*/ 0 w 2604010"/>
                <a:gd name="connsiteY2" fmla="*/ 257442 h 257442"/>
                <a:gd name="connsiteX3" fmla="*/ 0 w 2604010"/>
                <a:gd name="connsiteY3" fmla="*/ 0 h 257442"/>
                <a:gd name="connsiteX0" fmla="*/ 2604010 w 2604010"/>
                <a:gd name="connsiteY0" fmla="*/ 0 h 257442"/>
                <a:gd name="connsiteX1" fmla="*/ 2549288 w 2604010"/>
                <a:gd name="connsiteY1" fmla="*/ 257442 h 257442"/>
                <a:gd name="connsiteX2" fmla="*/ 0 w 2604010"/>
                <a:gd name="connsiteY2" fmla="*/ 257442 h 257442"/>
                <a:gd name="connsiteX3" fmla="*/ 0 w 2604010"/>
                <a:gd name="connsiteY3" fmla="*/ 0 h 257442"/>
                <a:gd name="connsiteX0" fmla="*/ 2604011 w 2604011"/>
                <a:gd name="connsiteY0" fmla="*/ 0 h 257442"/>
                <a:gd name="connsiteX1" fmla="*/ 2549289 w 2604011"/>
                <a:gd name="connsiteY1" fmla="*/ 257442 h 257442"/>
                <a:gd name="connsiteX2" fmla="*/ 0 w 2604011"/>
                <a:gd name="connsiteY2" fmla="*/ 257442 h 257442"/>
                <a:gd name="connsiteX3" fmla="*/ 1 w 2604011"/>
                <a:gd name="connsiteY3" fmla="*/ 0 h 257442"/>
                <a:gd name="connsiteX0" fmla="*/ 2604011 w 2604011"/>
                <a:gd name="connsiteY0" fmla="*/ 0 h 257442"/>
                <a:gd name="connsiteX1" fmla="*/ 2549289 w 2604011"/>
                <a:gd name="connsiteY1" fmla="*/ 257442 h 257442"/>
                <a:gd name="connsiteX2" fmla="*/ 0 w 2604011"/>
                <a:gd name="connsiteY2" fmla="*/ 257442 h 257442"/>
                <a:gd name="connsiteX3" fmla="*/ 1 w 2604011"/>
                <a:gd name="connsiteY3" fmla="*/ 0 h 257442"/>
                <a:gd name="connsiteX0" fmla="*/ 2781944 w 2781944"/>
                <a:gd name="connsiteY0" fmla="*/ 0 h 257442"/>
                <a:gd name="connsiteX1" fmla="*/ 2549289 w 2781944"/>
                <a:gd name="connsiteY1" fmla="*/ 257442 h 257442"/>
                <a:gd name="connsiteX2" fmla="*/ 0 w 2781944"/>
                <a:gd name="connsiteY2" fmla="*/ 257442 h 257442"/>
                <a:gd name="connsiteX3" fmla="*/ 1 w 2781944"/>
                <a:gd name="connsiteY3" fmla="*/ 0 h 257442"/>
                <a:gd name="connsiteX0" fmla="*/ 2781944 w 2781944"/>
                <a:gd name="connsiteY0" fmla="*/ 0 h 257442"/>
                <a:gd name="connsiteX1" fmla="*/ 2727222 w 2781944"/>
                <a:gd name="connsiteY1" fmla="*/ 257442 h 257442"/>
                <a:gd name="connsiteX2" fmla="*/ 0 w 2781944"/>
                <a:gd name="connsiteY2" fmla="*/ 257442 h 257442"/>
                <a:gd name="connsiteX3" fmla="*/ 1 w 2781944"/>
                <a:gd name="connsiteY3" fmla="*/ 0 h 257442"/>
                <a:gd name="connsiteX0" fmla="*/ 2781944 w 2781944"/>
                <a:gd name="connsiteY0" fmla="*/ 0 h 257442"/>
                <a:gd name="connsiteX1" fmla="*/ 2727222 w 2781944"/>
                <a:gd name="connsiteY1" fmla="*/ 257442 h 257442"/>
                <a:gd name="connsiteX2" fmla="*/ 0 w 2781944"/>
                <a:gd name="connsiteY2" fmla="*/ 257442 h 257442"/>
                <a:gd name="connsiteX3" fmla="*/ 1 w 2781944"/>
                <a:gd name="connsiteY3" fmla="*/ 0 h 257442"/>
                <a:gd name="connsiteX0" fmla="*/ 2781944 w 2781944"/>
                <a:gd name="connsiteY0" fmla="*/ 0 h 257442"/>
                <a:gd name="connsiteX1" fmla="*/ 2727222 w 2781944"/>
                <a:gd name="connsiteY1" fmla="*/ 257442 h 257442"/>
                <a:gd name="connsiteX2" fmla="*/ 0 w 2781944"/>
                <a:gd name="connsiteY2" fmla="*/ 257442 h 257442"/>
                <a:gd name="connsiteX3" fmla="*/ 0 w 2781944"/>
                <a:gd name="connsiteY3" fmla="*/ 0 h 257442"/>
                <a:gd name="connsiteX0" fmla="*/ 2950258 w 2950258"/>
                <a:gd name="connsiteY0" fmla="*/ 0 h 257442"/>
                <a:gd name="connsiteX1" fmla="*/ 2727222 w 2950258"/>
                <a:gd name="connsiteY1" fmla="*/ 257442 h 257442"/>
                <a:gd name="connsiteX2" fmla="*/ 0 w 2950258"/>
                <a:gd name="connsiteY2" fmla="*/ 257442 h 257442"/>
                <a:gd name="connsiteX3" fmla="*/ 0 w 2950258"/>
                <a:gd name="connsiteY3" fmla="*/ 0 h 257442"/>
                <a:gd name="connsiteX0" fmla="*/ 2950258 w 2950258"/>
                <a:gd name="connsiteY0" fmla="*/ 0 h 257442"/>
                <a:gd name="connsiteX1" fmla="*/ 2895537 w 2950258"/>
                <a:gd name="connsiteY1" fmla="*/ 257442 h 257442"/>
                <a:gd name="connsiteX2" fmla="*/ 0 w 2950258"/>
                <a:gd name="connsiteY2" fmla="*/ 257442 h 257442"/>
                <a:gd name="connsiteX3" fmla="*/ 0 w 2950258"/>
                <a:gd name="connsiteY3" fmla="*/ 0 h 257442"/>
                <a:gd name="connsiteX0" fmla="*/ 2950258 w 2950258"/>
                <a:gd name="connsiteY0" fmla="*/ 0 h 257442"/>
                <a:gd name="connsiteX1" fmla="*/ 2895537 w 2950258"/>
                <a:gd name="connsiteY1" fmla="*/ 257442 h 257442"/>
                <a:gd name="connsiteX2" fmla="*/ 0 w 2950258"/>
                <a:gd name="connsiteY2" fmla="*/ 257442 h 257442"/>
                <a:gd name="connsiteX3" fmla="*/ 0 w 2950258"/>
                <a:gd name="connsiteY3" fmla="*/ 0 h 257442"/>
                <a:gd name="connsiteX0" fmla="*/ 2950258 w 2950258"/>
                <a:gd name="connsiteY0" fmla="*/ 0 h 257442"/>
                <a:gd name="connsiteX1" fmla="*/ 2895537 w 2950258"/>
                <a:gd name="connsiteY1" fmla="*/ 257442 h 257442"/>
                <a:gd name="connsiteX2" fmla="*/ 0 w 2950258"/>
                <a:gd name="connsiteY2" fmla="*/ 257442 h 257442"/>
                <a:gd name="connsiteX3" fmla="*/ 0 w 2950258"/>
                <a:gd name="connsiteY3" fmla="*/ 0 h 257442"/>
                <a:gd name="connsiteX0" fmla="*/ 3211548 w 3211548"/>
                <a:gd name="connsiteY0" fmla="*/ 0 h 257442"/>
                <a:gd name="connsiteX1" fmla="*/ 2895537 w 3211548"/>
                <a:gd name="connsiteY1" fmla="*/ 257442 h 257442"/>
                <a:gd name="connsiteX2" fmla="*/ 0 w 3211548"/>
                <a:gd name="connsiteY2" fmla="*/ 257442 h 257442"/>
                <a:gd name="connsiteX3" fmla="*/ 0 w 3211548"/>
                <a:gd name="connsiteY3" fmla="*/ 0 h 257442"/>
                <a:gd name="connsiteX0" fmla="*/ 3211548 w 3211548"/>
                <a:gd name="connsiteY0" fmla="*/ 0 h 257442"/>
                <a:gd name="connsiteX1" fmla="*/ 3156827 w 3211548"/>
                <a:gd name="connsiteY1" fmla="*/ 257442 h 257442"/>
                <a:gd name="connsiteX2" fmla="*/ 0 w 3211548"/>
                <a:gd name="connsiteY2" fmla="*/ 257442 h 257442"/>
                <a:gd name="connsiteX3" fmla="*/ 0 w 3211548"/>
                <a:gd name="connsiteY3" fmla="*/ 0 h 257442"/>
                <a:gd name="connsiteX0" fmla="*/ 3211548 w 3211548"/>
                <a:gd name="connsiteY0" fmla="*/ 0 h 257442"/>
                <a:gd name="connsiteX1" fmla="*/ 3156827 w 3211548"/>
                <a:gd name="connsiteY1" fmla="*/ 257442 h 257442"/>
                <a:gd name="connsiteX2" fmla="*/ 0 w 3211548"/>
                <a:gd name="connsiteY2" fmla="*/ 257442 h 257442"/>
                <a:gd name="connsiteX3" fmla="*/ 0 w 3211548"/>
                <a:gd name="connsiteY3" fmla="*/ 0 h 257442"/>
                <a:gd name="connsiteX0" fmla="*/ 3211548 w 3211548"/>
                <a:gd name="connsiteY0" fmla="*/ 0 h 257442"/>
                <a:gd name="connsiteX1" fmla="*/ 3156827 w 3211548"/>
                <a:gd name="connsiteY1" fmla="*/ 257442 h 257442"/>
                <a:gd name="connsiteX2" fmla="*/ 0 w 3211548"/>
                <a:gd name="connsiteY2" fmla="*/ 257442 h 257442"/>
                <a:gd name="connsiteX3" fmla="*/ 0 w 3211548"/>
                <a:gd name="connsiteY3" fmla="*/ 0 h 257442"/>
                <a:gd name="connsiteX0" fmla="*/ 3389481 w 3389481"/>
                <a:gd name="connsiteY0" fmla="*/ 0 h 257442"/>
                <a:gd name="connsiteX1" fmla="*/ 3156827 w 3389481"/>
                <a:gd name="connsiteY1" fmla="*/ 257442 h 257442"/>
                <a:gd name="connsiteX2" fmla="*/ 0 w 3389481"/>
                <a:gd name="connsiteY2" fmla="*/ 257442 h 257442"/>
                <a:gd name="connsiteX3" fmla="*/ 0 w 3389481"/>
                <a:gd name="connsiteY3" fmla="*/ 0 h 257442"/>
                <a:gd name="connsiteX0" fmla="*/ 3389481 w 3389481"/>
                <a:gd name="connsiteY0" fmla="*/ 0 h 257442"/>
                <a:gd name="connsiteX1" fmla="*/ 3334760 w 3389481"/>
                <a:gd name="connsiteY1" fmla="*/ 257442 h 257442"/>
                <a:gd name="connsiteX2" fmla="*/ 0 w 3389481"/>
                <a:gd name="connsiteY2" fmla="*/ 257442 h 257442"/>
                <a:gd name="connsiteX3" fmla="*/ 0 w 3389481"/>
                <a:gd name="connsiteY3" fmla="*/ 0 h 257442"/>
                <a:gd name="connsiteX0" fmla="*/ 3389481 w 3389481"/>
                <a:gd name="connsiteY0" fmla="*/ 0 h 257442"/>
                <a:gd name="connsiteX1" fmla="*/ 3334760 w 3389481"/>
                <a:gd name="connsiteY1" fmla="*/ 257442 h 257442"/>
                <a:gd name="connsiteX2" fmla="*/ 0 w 3389481"/>
                <a:gd name="connsiteY2" fmla="*/ 257442 h 257442"/>
                <a:gd name="connsiteX3" fmla="*/ 0 w 3389481"/>
                <a:gd name="connsiteY3" fmla="*/ 0 h 257442"/>
                <a:gd name="connsiteX0" fmla="*/ 3389481 w 3389481"/>
                <a:gd name="connsiteY0" fmla="*/ 0 h 257442"/>
                <a:gd name="connsiteX1" fmla="*/ 3334760 w 3389481"/>
                <a:gd name="connsiteY1" fmla="*/ 257442 h 257442"/>
                <a:gd name="connsiteX2" fmla="*/ 0 w 3389481"/>
                <a:gd name="connsiteY2" fmla="*/ 257442 h 257442"/>
                <a:gd name="connsiteX3" fmla="*/ 0 w 3389481"/>
                <a:gd name="connsiteY3" fmla="*/ 0 h 257442"/>
                <a:gd name="connsiteX0" fmla="*/ 3694052 w 3694052"/>
                <a:gd name="connsiteY0" fmla="*/ 0 h 257442"/>
                <a:gd name="connsiteX1" fmla="*/ 3334760 w 3694052"/>
                <a:gd name="connsiteY1" fmla="*/ 257442 h 257442"/>
                <a:gd name="connsiteX2" fmla="*/ 0 w 3694052"/>
                <a:gd name="connsiteY2" fmla="*/ 257442 h 257442"/>
                <a:gd name="connsiteX3" fmla="*/ 0 w 3694052"/>
                <a:gd name="connsiteY3" fmla="*/ 0 h 257442"/>
                <a:gd name="connsiteX0" fmla="*/ 3694052 w 3694052"/>
                <a:gd name="connsiteY0" fmla="*/ 0 h 257442"/>
                <a:gd name="connsiteX1" fmla="*/ 3639330 w 3694052"/>
                <a:gd name="connsiteY1" fmla="*/ 257442 h 257442"/>
                <a:gd name="connsiteX2" fmla="*/ 0 w 3694052"/>
                <a:gd name="connsiteY2" fmla="*/ 257442 h 257442"/>
                <a:gd name="connsiteX3" fmla="*/ 0 w 3694052"/>
                <a:gd name="connsiteY3" fmla="*/ 0 h 257442"/>
                <a:gd name="connsiteX0" fmla="*/ 3694053 w 3694053"/>
                <a:gd name="connsiteY0" fmla="*/ 0 h 257442"/>
                <a:gd name="connsiteX1" fmla="*/ 3639331 w 3694053"/>
                <a:gd name="connsiteY1" fmla="*/ 257442 h 257442"/>
                <a:gd name="connsiteX2" fmla="*/ 0 w 3694053"/>
                <a:gd name="connsiteY2" fmla="*/ 257442 h 257442"/>
                <a:gd name="connsiteX3" fmla="*/ 1 w 3694053"/>
                <a:gd name="connsiteY3" fmla="*/ 0 h 257442"/>
                <a:gd name="connsiteX0" fmla="*/ 3694053 w 3694053"/>
                <a:gd name="connsiteY0" fmla="*/ 0 h 257442"/>
                <a:gd name="connsiteX1" fmla="*/ 3639331 w 3694053"/>
                <a:gd name="connsiteY1" fmla="*/ 257442 h 257442"/>
                <a:gd name="connsiteX2" fmla="*/ 0 w 3694053"/>
                <a:gd name="connsiteY2" fmla="*/ 257442 h 257442"/>
                <a:gd name="connsiteX3" fmla="*/ 1 w 3694053"/>
                <a:gd name="connsiteY3" fmla="*/ 0 h 257442"/>
                <a:gd name="connsiteX0" fmla="*/ 3897634 w 3897634"/>
                <a:gd name="connsiteY0" fmla="*/ 0 h 257442"/>
                <a:gd name="connsiteX1" fmla="*/ 3639331 w 3897634"/>
                <a:gd name="connsiteY1" fmla="*/ 257442 h 257442"/>
                <a:gd name="connsiteX2" fmla="*/ 0 w 3897634"/>
                <a:gd name="connsiteY2" fmla="*/ 257442 h 257442"/>
                <a:gd name="connsiteX3" fmla="*/ 1 w 3897634"/>
                <a:gd name="connsiteY3" fmla="*/ 0 h 257442"/>
                <a:gd name="connsiteX0" fmla="*/ 3897634 w 3897634"/>
                <a:gd name="connsiteY0" fmla="*/ 0 h 257442"/>
                <a:gd name="connsiteX1" fmla="*/ 3842912 w 3897634"/>
                <a:gd name="connsiteY1" fmla="*/ 257442 h 257442"/>
                <a:gd name="connsiteX2" fmla="*/ 0 w 3897634"/>
                <a:gd name="connsiteY2" fmla="*/ 257442 h 257442"/>
                <a:gd name="connsiteX3" fmla="*/ 1 w 3897634"/>
                <a:gd name="connsiteY3" fmla="*/ 0 h 257442"/>
                <a:gd name="connsiteX0" fmla="*/ 3897634 w 3897634"/>
                <a:gd name="connsiteY0" fmla="*/ 0 h 257442"/>
                <a:gd name="connsiteX1" fmla="*/ 3842912 w 3897634"/>
                <a:gd name="connsiteY1" fmla="*/ 257442 h 257442"/>
                <a:gd name="connsiteX2" fmla="*/ 0 w 3897634"/>
                <a:gd name="connsiteY2" fmla="*/ 257442 h 257442"/>
                <a:gd name="connsiteX3" fmla="*/ 1 w 3897634"/>
                <a:gd name="connsiteY3" fmla="*/ 0 h 257442"/>
                <a:gd name="connsiteX0" fmla="*/ 3897634 w 3897634"/>
                <a:gd name="connsiteY0" fmla="*/ 0 h 257442"/>
                <a:gd name="connsiteX1" fmla="*/ 3842912 w 3897634"/>
                <a:gd name="connsiteY1" fmla="*/ 257442 h 257442"/>
                <a:gd name="connsiteX2" fmla="*/ 0 w 3897634"/>
                <a:gd name="connsiteY2" fmla="*/ 257442 h 257442"/>
                <a:gd name="connsiteX3" fmla="*/ 0 w 3897634"/>
                <a:gd name="connsiteY3" fmla="*/ 0 h 257442"/>
                <a:gd name="connsiteX0" fmla="*/ 4225800 w 4225800"/>
                <a:gd name="connsiteY0" fmla="*/ 0 h 257442"/>
                <a:gd name="connsiteX1" fmla="*/ 3842912 w 4225800"/>
                <a:gd name="connsiteY1" fmla="*/ 257442 h 257442"/>
                <a:gd name="connsiteX2" fmla="*/ 0 w 4225800"/>
                <a:gd name="connsiteY2" fmla="*/ 257442 h 257442"/>
                <a:gd name="connsiteX3" fmla="*/ 0 w 4225800"/>
                <a:gd name="connsiteY3" fmla="*/ 0 h 257442"/>
                <a:gd name="connsiteX0" fmla="*/ 4225800 w 4225800"/>
                <a:gd name="connsiteY0" fmla="*/ 0 h 257442"/>
                <a:gd name="connsiteX1" fmla="*/ 4171079 w 4225800"/>
                <a:gd name="connsiteY1" fmla="*/ 257442 h 257442"/>
                <a:gd name="connsiteX2" fmla="*/ 0 w 4225800"/>
                <a:gd name="connsiteY2" fmla="*/ 257442 h 257442"/>
                <a:gd name="connsiteX3" fmla="*/ 0 w 4225800"/>
                <a:gd name="connsiteY3" fmla="*/ 0 h 257442"/>
                <a:gd name="connsiteX0" fmla="*/ 4225800 w 4225800"/>
                <a:gd name="connsiteY0" fmla="*/ 0 h 257442"/>
                <a:gd name="connsiteX1" fmla="*/ 4171079 w 4225800"/>
                <a:gd name="connsiteY1" fmla="*/ 257442 h 257442"/>
                <a:gd name="connsiteX2" fmla="*/ 0 w 4225800"/>
                <a:gd name="connsiteY2" fmla="*/ 257442 h 257442"/>
                <a:gd name="connsiteX3" fmla="*/ 0 w 4225800"/>
                <a:gd name="connsiteY3" fmla="*/ 0 h 257442"/>
                <a:gd name="connsiteX0" fmla="*/ 4225800 w 4225800"/>
                <a:gd name="connsiteY0" fmla="*/ 0 h 257442"/>
                <a:gd name="connsiteX1" fmla="*/ 4171079 w 4225800"/>
                <a:gd name="connsiteY1" fmla="*/ 257442 h 257442"/>
                <a:gd name="connsiteX2" fmla="*/ 0 w 4225800"/>
                <a:gd name="connsiteY2" fmla="*/ 257442 h 257442"/>
                <a:gd name="connsiteX3" fmla="*/ 0 w 4225800"/>
                <a:gd name="connsiteY3" fmla="*/ 0 h 257442"/>
                <a:gd name="connsiteX0" fmla="*/ 4386101 w 4386101"/>
                <a:gd name="connsiteY0" fmla="*/ 0 h 257442"/>
                <a:gd name="connsiteX1" fmla="*/ 4171079 w 4386101"/>
                <a:gd name="connsiteY1" fmla="*/ 257442 h 257442"/>
                <a:gd name="connsiteX2" fmla="*/ 0 w 4386101"/>
                <a:gd name="connsiteY2" fmla="*/ 257442 h 257442"/>
                <a:gd name="connsiteX3" fmla="*/ 0 w 4386101"/>
                <a:gd name="connsiteY3" fmla="*/ 0 h 257442"/>
                <a:gd name="connsiteX0" fmla="*/ 4386101 w 4386101"/>
                <a:gd name="connsiteY0" fmla="*/ 0 h 257442"/>
                <a:gd name="connsiteX1" fmla="*/ 4331380 w 4386101"/>
                <a:gd name="connsiteY1" fmla="*/ 257442 h 257442"/>
                <a:gd name="connsiteX2" fmla="*/ 0 w 4386101"/>
                <a:gd name="connsiteY2" fmla="*/ 257442 h 257442"/>
                <a:gd name="connsiteX3" fmla="*/ 0 w 4386101"/>
                <a:gd name="connsiteY3" fmla="*/ 0 h 257442"/>
                <a:gd name="connsiteX0" fmla="*/ 4386101 w 4386101"/>
                <a:gd name="connsiteY0" fmla="*/ 0 h 257442"/>
                <a:gd name="connsiteX1" fmla="*/ 4331380 w 4386101"/>
                <a:gd name="connsiteY1" fmla="*/ 257442 h 257442"/>
                <a:gd name="connsiteX2" fmla="*/ 0 w 4386101"/>
                <a:gd name="connsiteY2" fmla="*/ 257442 h 257442"/>
                <a:gd name="connsiteX3" fmla="*/ 0 w 4386101"/>
                <a:gd name="connsiteY3" fmla="*/ 0 h 257442"/>
                <a:gd name="connsiteX0" fmla="*/ 4386101 w 4386101"/>
                <a:gd name="connsiteY0" fmla="*/ 0 h 257442"/>
                <a:gd name="connsiteX1" fmla="*/ 4331380 w 4386101"/>
                <a:gd name="connsiteY1" fmla="*/ 257442 h 257442"/>
                <a:gd name="connsiteX2" fmla="*/ 0 w 4386101"/>
                <a:gd name="connsiteY2" fmla="*/ 257442 h 257442"/>
                <a:gd name="connsiteX3" fmla="*/ 0 w 4386101"/>
                <a:gd name="connsiteY3" fmla="*/ 0 h 257442"/>
              </a:gdLst>
              <a:ahLst/>
              <a:cxnLst>
                <a:cxn ang="0">
                  <a:pos x="connsiteX0" y="connsiteY0"/>
                </a:cxn>
                <a:cxn ang="0">
                  <a:pos x="connsiteX1" y="connsiteY1"/>
                </a:cxn>
                <a:cxn ang="0">
                  <a:pos x="connsiteX2" y="connsiteY2"/>
                </a:cxn>
                <a:cxn ang="0">
                  <a:pos x="connsiteX3" y="connsiteY3"/>
                </a:cxn>
              </a:cxnLst>
              <a:rect l="l" t="t" r="r" b="b"/>
              <a:pathLst>
                <a:path w="4386101" h="257442">
                  <a:moveTo>
                    <a:pt x="4386101" y="0"/>
                  </a:moveTo>
                  <a:lnTo>
                    <a:pt x="4331380" y="257442"/>
                  </a:lnTo>
                  <a:lnTo>
                    <a:pt x="0"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4" name="btfpRunningAgenda1LevelTextLeft548433">
              <a:extLst>
                <a:ext uri="{FF2B5EF4-FFF2-40B4-BE49-F238E27FC236}">
                  <a16:creationId xmlns:a16="http://schemas.microsoft.com/office/drawing/2014/main" id="{0D482394-E99C-0CC9-595D-07DDD919859C}"/>
                </a:ext>
              </a:extLst>
            </p:cNvPr>
            <p:cNvSpPr txBox="1"/>
            <p:nvPr/>
          </p:nvSpPr>
          <p:spPr bwMode="gray">
            <a:xfrm>
              <a:off x="0" y="876300"/>
              <a:ext cx="4331380"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Impact of AI on software</a:t>
              </a:r>
            </a:p>
          </p:txBody>
        </p:sp>
      </p:grpSp>
      <p:sp>
        <p:nvSpPr>
          <p:cNvPr id="25" name="btfpNumberBubble394675">
            <a:extLst>
              <a:ext uri="{FF2B5EF4-FFF2-40B4-BE49-F238E27FC236}">
                <a16:creationId xmlns:a16="http://schemas.microsoft.com/office/drawing/2014/main" id="{BC19D9AA-3441-EF6B-EB2F-9974DD681B4F}"/>
              </a:ext>
            </a:extLst>
          </p:cNvPr>
          <p:cNvSpPr/>
          <p:nvPr/>
        </p:nvSpPr>
        <p:spPr bwMode="gray">
          <a:xfrm>
            <a:off x="55686" y="757517"/>
            <a:ext cx="216856" cy="216856"/>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200" b="1">
                <a:solidFill>
                  <a:srgbClr val="CC0000"/>
                </a:solidFill>
              </a:rPr>
              <a:t>B</a:t>
            </a:r>
          </a:p>
        </p:txBody>
      </p:sp>
    </p:spTree>
    <p:custDataLst>
      <p:tags r:id="rId1"/>
    </p:custDataLst>
    <p:extLst>
      <p:ext uri="{BB962C8B-B14F-4D97-AF65-F5344CB8AC3E}">
        <p14:creationId xmlns:p14="http://schemas.microsoft.com/office/powerpoint/2010/main" val="4240609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btfpColumnIndicatorGroup2">
            <a:extLst>
              <a:ext uri="{FF2B5EF4-FFF2-40B4-BE49-F238E27FC236}">
                <a16:creationId xmlns:a16="http://schemas.microsoft.com/office/drawing/2014/main" id="{10ED002B-0012-1490-0F75-D5E3906F5991}"/>
              </a:ext>
            </a:extLst>
          </p:cNvPr>
          <p:cNvGrpSpPr/>
          <p:nvPr/>
        </p:nvGrpSpPr>
        <p:grpSpPr>
          <a:xfrm>
            <a:off x="0" y="6926580"/>
            <a:ext cx="12192000" cy="137160"/>
            <a:chOff x="0" y="6926580"/>
            <a:chExt cx="12192000" cy="137160"/>
          </a:xfrm>
        </p:grpSpPr>
        <p:sp>
          <p:nvSpPr>
            <p:cNvPr id="29" name="btfpColumnGapBlocker643823">
              <a:extLst>
                <a:ext uri="{FF2B5EF4-FFF2-40B4-BE49-F238E27FC236}">
                  <a16:creationId xmlns:a16="http://schemas.microsoft.com/office/drawing/2014/main" id="{D4DC912B-7C9B-7D31-AC20-D468D6088B2D}"/>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7" name="btfpColumnGapBlocker174715">
              <a:extLst>
                <a:ext uri="{FF2B5EF4-FFF2-40B4-BE49-F238E27FC236}">
                  <a16:creationId xmlns:a16="http://schemas.microsoft.com/office/drawing/2014/main" id="{710966DD-3F2F-2F3F-E735-C2ABB2937398}"/>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5" name="btfpColumnIndicator728947">
              <a:extLst>
                <a:ext uri="{FF2B5EF4-FFF2-40B4-BE49-F238E27FC236}">
                  <a16:creationId xmlns:a16="http://schemas.microsoft.com/office/drawing/2014/main" id="{7D90B29E-BF67-3EDD-04AF-363AFE2F6C04}"/>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3" name="btfpColumnIndicator866725">
              <a:extLst>
                <a:ext uri="{FF2B5EF4-FFF2-40B4-BE49-F238E27FC236}">
                  <a16:creationId xmlns:a16="http://schemas.microsoft.com/office/drawing/2014/main" id="{F60135F4-F40F-8485-1658-39CF1EA888B4}"/>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0" name="btfpColumnIndicatorGroup1">
            <a:extLst>
              <a:ext uri="{FF2B5EF4-FFF2-40B4-BE49-F238E27FC236}">
                <a16:creationId xmlns:a16="http://schemas.microsoft.com/office/drawing/2014/main" id="{1EB21ABA-6C68-547B-02A9-99502358071B}"/>
              </a:ext>
            </a:extLst>
          </p:cNvPr>
          <p:cNvGrpSpPr/>
          <p:nvPr/>
        </p:nvGrpSpPr>
        <p:grpSpPr>
          <a:xfrm>
            <a:off x="0" y="-205740"/>
            <a:ext cx="12192000" cy="137160"/>
            <a:chOff x="0" y="-205740"/>
            <a:chExt cx="12192000" cy="137160"/>
          </a:xfrm>
        </p:grpSpPr>
        <p:sp>
          <p:nvSpPr>
            <p:cNvPr id="28" name="btfpColumnGapBlocker977349">
              <a:extLst>
                <a:ext uri="{FF2B5EF4-FFF2-40B4-BE49-F238E27FC236}">
                  <a16:creationId xmlns:a16="http://schemas.microsoft.com/office/drawing/2014/main" id="{C5D96C45-70B3-A009-5220-2DBF16658593}"/>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6" name="btfpColumnGapBlocker595655">
              <a:extLst>
                <a:ext uri="{FF2B5EF4-FFF2-40B4-BE49-F238E27FC236}">
                  <a16:creationId xmlns:a16="http://schemas.microsoft.com/office/drawing/2014/main" id="{74645CC8-939A-0683-ACFE-F5F0EA4E794F}"/>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4" name="btfpColumnIndicator364788">
              <a:extLst>
                <a:ext uri="{FF2B5EF4-FFF2-40B4-BE49-F238E27FC236}">
                  <a16:creationId xmlns:a16="http://schemas.microsoft.com/office/drawing/2014/main" id="{274DD988-5096-C18A-3A72-B379EFC23E7C}"/>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 name="btfpColumnIndicator261988">
              <a:extLst>
                <a:ext uri="{FF2B5EF4-FFF2-40B4-BE49-F238E27FC236}">
                  <a16:creationId xmlns:a16="http://schemas.microsoft.com/office/drawing/2014/main" id="{CD6AFA6B-149A-D8A8-424A-1A3101D90B50}"/>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4" name="think-cell data - do not delete" hidden="1">
            <a:extLst>
              <a:ext uri="{FF2B5EF4-FFF2-40B4-BE49-F238E27FC236}">
                <a16:creationId xmlns:a16="http://schemas.microsoft.com/office/drawing/2014/main" id="{6F2BBC83-C731-8B2D-A144-B9205636419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606" imgH="608" progId="TCLayout.ActiveDocument.1">
                  <p:embed/>
                </p:oleObj>
              </mc:Choice>
              <mc:Fallback>
                <p:oleObj name="think-cell Slide" r:id="rId6" imgW="606" imgH="608" progId="TCLayout.ActiveDocument.1">
                  <p:embed/>
                  <p:pic>
                    <p:nvPicPr>
                      <p:cNvPr id="14" name="think-cell data - do not delete" hidden="1">
                        <a:extLst>
                          <a:ext uri="{FF2B5EF4-FFF2-40B4-BE49-F238E27FC236}">
                            <a16:creationId xmlns:a16="http://schemas.microsoft.com/office/drawing/2014/main" id="{6F2BBC83-C731-8B2D-A144-B92056364193}"/>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180EA18-B184-394D-C398-E8BEAB056AF1}"/>
              </a:ext>
            </a:extLst>
          </p:cNvPr>
          <p:cNvSpPr>
            <a:spLocks noGrp="1"/>
          </p:cNvSpPr>
          <p:nvPr>
            <p:ph type="title"/>
          </p:nvPr>
        </p:nvSpPr>
        <p:spPr/>
        <p:txBody>
          <a:bodyPr vert="horz"/>
          <a:lstStyle/>
          <a:p>
            <a:r>
              <a:rPr lang="en-US" b="1"/>
              <a:t>Disruption Diagnostic | </a:t>
            </a:r>
            <a:r>
              <a:rPr lang="en-US"/>
              <a:t>Target is likely to face Transformational impact from AI, driven by competitive and product impacts</a:t>
            </a:r>
          </a:p>
        </p:txBody>
      </p:sp>
      <p:graphicFrame>
        <p:nvGraphicFramePr>
          <p:cNvPr id="15" name="btfpTable851289">
            <a:extLst>
              <a:ext uri="{FF2B5EF4-FFF2-40B4-BE49-F238E27FC236}">
                <a16:creationId xmlns:a16="http://schemas.microsoft.com/office/drawing/2014/main" id="{E38433FC-16A1-AF60-3D80-9C1424E40896}"/>
              </a:ext>
            </a:extLst>
          </p:cNvPr>
          <p:cNvGraphicFramePr>
            <a:graphicFrameLocks noGrp="1"/>
          </p:cNvGraphicFramePr>
          <p:nvPr>
            <p:custDataLst>
              <p:tags r:id="rId3"/>
            </p:custDataLst>
          </p:nvPr>
        </p:nvGraphicFramePr>
        <p:xfrm>
          <a:off x="330198" y="1326939"/>
          <a:ext cx="11526840" cy="5266724"/>
        </p:xfrm>
        <a:graphic>
          <a:graphicData uri="http://schemas.openxmlformats.org/drawingml/2006/table">
            <a:tbl>
              <a:tblPr firstRow="1" firstCol="1">
                <a:tableStyleId>{9D7B26C5-4107-4FEC-AEDC-1716B250A1EF}</a:tableStyleId>
              </a:tblPr>
              <a:tblGrid>
                <a:gridCol w="1165383">
                  <a:extLst>
                    <a:ext uri="{9D8B030D-6E8A-4147-A177-3AD203B41FA5}">
                      <a16:colId xmlns:a16="http://schemas.microsoft.com/office/drawing/2014/main" val="1190778290"/>
                    </a:ext>
                  </a:extLst>
                </a:gridCol>
                <a:gridCol w="3516366">
                  <a:extLst>
                    <a:ext uri="{9D8B030D-6E8A-4147-A177-3AD203B41FA5}">
                      <a16:colId xmlns:a16="http://schemas.microsoft.com/office/drawing/2014/main" val="2900672534"/>
                    </a:ext>
                  </a:extLst>
                </a:gridCol>
                <a:gridCol w="208280">
                  <a:extLst>
                    <a:ext uri="{9D8B030D-6E8A-4147-A177-3AD203B41FA5}">
                      <a16:colId xmlns:a16="http://schemas.microsoft.com/office/drawing/2014/main" val="4112838265"/>
                    </a:ext>
                  </a:extLst>
                </a:gridCol>
                <a:gridCol w="6636811">
                  <a:extLst>
                    <a:ext uri="{9D8B030D-6E8A-4147-A177-3AD203B41FA5}">
                      <a16:colId xmlns:a16="http://schemas.microsoft.com/office/drawing/2014/main" val="3812971202"/>
                    </a:ext>
                  </a:extLst>
                </a:gridCol>
              </a:tblGrid>
              <a:tr h="240856">
                <a:tc gridSpan="2">
                  <a:txBody>
                    <a:bodyPr/>
                    <a:lstStyle/>
                    <a:p>
                      <a:pPr marL="0" indent="0">
                        <a:spcBef>
                          <a:spcPts val="0"/>
                        </a:spcBef>
                        <a:buFontTx/>
                        <a:buNone/>
                      </a:pPr>
                      <a:r>
                        <a:rPr lang="en-US" sz="900">
                          <a:solidFill>
                            <a:schemeClr val="tx1"/>
                          </a:solidFill>
                        </a:rPr>
                        <a:t>Disruption diagnostic: “</a:t>
                      </a:r>
                      <a:r>
                        <a:rPr lang="en-US" sz="900" b="0" i="1">
                          <a:solidFill>
                            <a:schemeClr val="tx1"/>
                          </a:solidFill>
                        </a:rPr>
                        <a:t>Does GenAI…”</a:t>
                      </a:r>
                      <a:endParaRPr lang="en-US" sz="900">
                        <a:solidFill>
                          <a:schemeClr val="tx1"/>
                        </a:solidFill>
                      </a:endParaRPr>
                    </a:p>
                  </a:txBody>
                  <a:tcPr anchor="b">
                    <a:lnB w="12700" cap="flat" cmpd="sng" algn="ctr">
                      <a:solidFill>
                        <a:schemeClr val="tx1"/>
                      </a:solidFill>
                      <a:prstDash val="solid"/>
                      <a:round/>
                      <a:headEnd type="none" w="med" len="med"/>
                      <a:tailEnd type="none" w="med" len="med"/>
                    </a:lnB>
                  </a:tcPr>
                </a:tc>
                <a:tc hMerge="1">
                  <a:txBody>
                    <a:bodyPr/>
                    <a:lstStyle/>
                    <a:p>
                      <a:pPr marL="0" indent="0">
                        <a:spcBef>
                          <a:spcPts val="0"/>
                        </a:spcBef>
                        <a:buFontTx/>
                        <a:buNone/>
                      </a:pPr>
                      <a:r>
                        <a:rPr lang="en-US" sz="1000"/>
                        <a:t>Diagnostic qu</a:t>
                      </a:r>
                    </a:p>
                  </a:txBody>
                  <a:tcPr anchor="b"/>
                </a:tc>
                <a:tc gridSpan="2">
                  <a:txBody>
                    <a:bodyPr/>
                    <a:lstStyle/>
                    <a:p>
                      <a:pPr marL="0" indent="0" algn="l">
                        <a:spcBef>
                          <a:spcPts val="0"/>
                        </a:spcBef>
                        <a:buFontTx/>
                        <a:buNone/>
                      </a:pPr>
                      <a:r>
                        <a:rPr lang="en-US" sz="900">
                          <a:solidFill>
                            <a:schemeClr val="tx1"/>
                          </a:solidFill>
                        </a:rPr>
                        <a:t>Rating &amp; Rationale</a:t>
                      </a:r>
                    </a:p>
                  </a:txBody>
                  <a:tcPr anchor="b"/>
                </a:tc>
                <a:tc hMerge="1">
                  <a:txBody>
                    <a:bodyPr/>
                    <a:lstStyle/>
                    <a:p>
                      <a:pPr marL="0" marR="0" lvl="0" indent="0" algn="ctr" defTabSz="711200" rtl="0" eaLnBrk="1" fontAlgn="auto" latinLnBrk="0" hangingPunct="1">
                        <a:lnSpc>
                          <a:spcPct val="100000"/>
                        </a:lnSpc>
                        <a:spcBef>
                          <a:spcPts val="0"/>
                        </a:spcBef>
                        <a:spcAft>
                          <a:spcPts val="0"/>
                        </a:spcAft>
                        <a:buClrTx/>
                        <a:buSzTx/>
                        <a:buFontTx/>
                        <a:buNone/>
                        <a:tabLst/>
                        <a:defRPr/>
                      </a:pPr>
                      <a:r>
                        <a:rPr lang="en-US" sz="900"/>
                        <a:t>Rationale</a:t>
                      </a:r>
                    </a:p>
                  </a:txBody>
                  <a:tcPr anchor="b"/>
                </a:tc>
                <a:extLst>
                  <a:ext uri="{0D108BD9-81ED-4DB2-BD59-A6C34878D82A}">
                    <a16:rowId xmlns:a16="http://schemas.microsoft.com/office/drawing/2014/main" val="1894235907"/>
                  </a:ext>
                </a:extLst>
              </a:tr>
              <a:tr h="529884">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1" kern="1200">
                          <a:gradFill>
                            <a:gsLst>
                              <a:gs pos="0">
                                <a:schemeClr val="accent3"/>
                              </a:gs>
                              <a:gs pos="49000">
                                <a:schemeClr val="accent6"/>
                              </a:gs>
                              <a:gs pos="100000">
                                <a:schemeClr val="accent4"/>
                              </a:gs>
                            </a:gsLst>
                            <a:lin ang="5400000" scaled="1"/>
                          </a:gradFill>
                          <a:latin typeface="+mn-lt"/>
                          <a:ea typeface="+mn-ea"/>
                          <a:cs typeface="+mn-cs"/>
                        </a:rPr>
                        <a:t>Value Proposition</a:t>
                      </a:r>
                    </a:p>
                  </a:txBody>
                  <a:tcPr marL="274320" marR="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defTabSz="711200" rtl="0" eaLnBrk="1" fontAlgn="auto" latinLnBrk="0" hangingPunct="1">
                        <a:lnSpc>
                          <a:spcPct val="100000"/>
                        </a:lnSpc>
                        <a:spcBef>
                          <a:spcPts val="1200"/>
                        </a:spcBef>
                        <a:spcAft>
                          <a:spcPts val="0"/>
                        </a:spcAft>
                        <a:buClrTx/>
                        <a:buSzTx/>
                        <a:buFontTx/>
                        <a:buNone/>
                        <a:tabLst/>
                        <a:defRPr/>
                      </a:pPr>
                      <a:r>
                        <a:rPr lang="en-US" sz="900">
                          <a:solidFill>
                            <a:srgbClr val="000000"/>
                          </a:solidFill>
                        </a:rPr>
                        <a:t>Fundamentally challenge the Target’s </a:t>
                      </a:r>
                      <a:r>
                        <a:rPr lang="en-US" sz="900" b="1">
                          <a:solidFill>
                            <a:srgbClr val="000000"/>
                          </a:solidFill>
                        </a:rPr>
                        <a:t>core value prop / nature of customer demand?</a:t>
                      </a:r>
                    </a:p>
                  </a:txBody>
                  <a:tcPr anchor="ctr">
                    <a:lnL>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indent="0">
                        <a:buFontTx/>
                        <a:buNone/>
                      </a:pPr>
                      <a:endParaRPr lang="en-US" sz="700">
                        <a:solidFill>
                          <a:srgbClr val="FFFFFF"/>
                        </a:solidFill>
                      </a:endParaRPr>
                    </a:p>
                  </a:txBody>
                  <a:tcPr anchor="ctr">
                    <a:lnB w="12700" cap="flat" cmpd="sng" algn="ctr">
                      <a:solidFill>
                        <a:schemeClr val="tx1"/>
                      </a:solidFill>
                      <a:prstDash val="solid"/>
                      <a:round/>
                      <a:headEnd type="none" w="med" len="med"/>
                      <a:tailEnd type="none" w="med" len="med"/>
                    </a:lnB>
                    <a:solidFill>
                      <a:srgbClr val="858585"/>
                    </a:solidFill>
                  </a:tcPr>
                </a:tc>
                <a:tc>
                  <a:txBody>
                    <a:bodyPr/>
                    <a:lstStyle/>
                    <a:p>
                      <a:pPr marL="177800" indent="-177800"/>
                      <a:r>
                        <a:rPr kumimoji="0" lang="en-US" sz="900" b="0" i="0" u="none" strike="noStrike" kern="1200" cap="none" spc="0" normalizeH="0" baseline="0" noProof="0">
                          <a:ln>
                            <a:noFill/>
                          </a:ln>
                          <a:solidFill>
                            <a:srgbClr val="000000"/>
                          </a:solidFill>
                          <a:effectLst/>
                          <a:uLnTx/>
                          <a:uFillTx/>
                          <a:latin typeface="+mn-lt"/>
                          <a:ea typeface="+mn-ea"/>
                          <a:cs typeface="+mn-cs"/>
                        </a:rPr>
                        <a:t>Cloud-based business management software for the Roofing industry will continue to be demanded by customers, but the nature of customer demand will start to shift; customers will demand AI-enabled and Agentic AI-equipped software solutions that are deeply integrated into their workflows</a:t>
                      </a:r>
                      <a:endParaRPr lang="en-US" sz="900">
                        <a:solidFill>
                          <a:schemeClr val="tx1"/>
                        </a:solidFill>
                      </a:endParaRP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9199156"/>
                  </a:ext>
                </a:extLst>
              </a:tr>
              <a:tr h="385370">
                <a:tc rowSpan="2">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1" kern="1200">
                          <a:gradFill>
                            <a:gsLst>
                              <a:gs pos="0">
                                <a:schemeClr val="accent3"/>
                              </a:gs>
                              <a:gs pos="49000">
                                <a:schemeClr val="accent6"/>
                              </a:gs>
                              <a:gs pos="100000">
                                <a:schemeClr val="accent4"/>
                              </a:gs>
                            </a:gsLst>
                            <a:lin ang="5400000" scaled="1"/>
                          </a:gradFill>
                          <a:latin typeface="+mn-lt"/>
                          <a:ea typeface="+mn-ea"/>
                          <a:cs typeface="+mn-cs"/>
                        </a:rPr>
                        <a:t>Market Size &amp; Growth</a:t>
                      </a:r>
                    </a:p>
                  </a:txBody>
                  <a:tcPr marL="274320" marR="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defTabSz="711200" rtl="0" eaLnBrk="1" fontAlgn="auto" latinLnBrk="0" hangingPunct="1">
                        <a:lnSpc>
                          <a:spcPct val="100000"/>
                        </a:lnSpc>
                        <a:spcBef>
                          <a:spcPts val="1200"/>
                        </a:spcBef>
                        <a:spcAft>
                          <a:spcPts val="0"/>
                        </a:spcAft>
                        <a:buClrTx/>
                        <a:buSzTx/>
                        <a:buFontTx/>
                        <a:buNone/>
                        <a:tabLst/>
                        <a:defRPr/>
                      </a:pPr>
                      <a:r>
                        <a:rPr lang="en-US" sz="900" b="0">
                          <a:solidFill>
                            <a:srgbClr val="000000"/>
                          </a:solidFill>
                          <a:latin typeface="+mn-lt"/>
                        </a:rPr>
                        <a:t>Impact the </a:t>
                      </a:r>
                      <a:r>
                        <a:rPr lang="en-US" sz="900" b="1">
                          <a:solidFill>
                            <a:srgbClr val="000000"/>
                          </a:solidFill>
                          <a:latin typeface="+mn-lt"/>
                        </a:rPr>
                        <a:t>market</a:t>
                      </a:r>
                      <a:r>
                        <a:rPr lang="en-US" sz="900" b="0">
                          <a:solidFill>
                            <a:srgbClr val="000000"/>
                          </a:solidFill>
                          <a:latin typeface="+mn-lt"/>
                        </a:rPr>
                        <a:t> </a:t>
                      </a:r>
                      <a:r>
                        <a:rPr lang="en-US" sz="900" b="1">
                          <a:solidFill>
                            <a:srgbClr val="000000"/>
                          </a:solidFill>
                          <a:latin typeface="+mn-lt"/>
                        </a:rPr>
                        <a:t>volume drivers </a:t>
                      </a:r>
                      <a:r>
                        <a:rPr lang="en-US" sz="900">
                          <a:solidFill>
                            <a:srgbClr val="000000"/>
                          </a:solidFill>
                          <a:latin typeface="+mn-lt"/>
                        </a:rPr>
                        <a:t>(e.g., logo count, adoption, usage)?</a:t>
                      </a:r>
                    </a:p>
                  </a:txBody>
                  <a:tcPr anchor="ctr">
                    <a:lnL>
                      <a:noFill/>
                    </a:lnL>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c>
                  <a:txBody>
                    <a:bodyPr/>
                    <a:lstStyle/>
                    <a:p>
                      <a:pPr marL="0" indent="0">
                        <a:buFontTx/>
                        <a:buNone/>
                      </a:pPr>
                      <a:endParaRPr lang="en-US" sz="700">
                        <a:solidFill>
                          <a:schemeClr val="bg1"/>
                        </a:solidFill>
                      </a:endParaRPr>
                    </a:p>
                  </a:txBody>
                  <a:tcPr anchor="ct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858585"/>
                    </a:solidFill>
                  </a:tcPr>
                </a:tc>
                <a:tc>
                  <a:txBody>
                    <a:bodyPr/>
                    <a:lstStyle/>
                    <a:p>
                      <a:pPr marL="177800" indent="-177800"/>
                      <a:r>
                        <a:rPr kumimoji="0" lang="en-US" sz="900" b="0" i="0" u="none" strike="noStrike" kern="1200" cap="none" spc="0" normalizeH="0" baseline="0" noProof="0">
                          <a:ln>
                            <a:noFill/>
                          </a:ln>
                          <a:solidFill>
                            <a:srgbClr val="000000"/>
                          </a:solidFill>
                          <a:effectLst/>
                          <a:uLnTx/>
                          <a:uFillTx/>
                          <a:latin typeface="Arial"/>
                          <a:ea typeface="+mn-ea"/>
                          <a:cs typeface="+mn-cs"/>
                        </a:rPr>
                        <a:t>Adoption and usage likely to experience tailwinds as AI-enabled solutions are easier to engage with and start to land at customers initially averse to using software solutions</a:t>
                      </a:r>
                      <a:endParaRPr lang="en-US" sz="90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179707714"/>
                  </a:ext>
                </a:extLst>
              </a:tr>
              <a:tr h="240856">
                <a:tc vMerge="1">
                  <a:txBody>
                    <a:bodyPr/>
                    <a:lstStyle/>
                    <a:p>
                      <a:endParaRPr lang="en-US"/>
                    </a:p>
                  </a:txBody>
                  <a:tcPr/>
                </a:tc>
                <a:tc>
                  <a:txBody>
                    <a:bodyPr/>
                    <a:lstStyle/>
                    <a:p>
                      <a:pPr marL="0" marR="0" lvl="0" indent="0" defTabSz="711200" rtl="0" eaLnBrk="1" fontAlgn="auto" latinLnBrk="0" hangingPunct="1">
                        <a:lnSpc>
                          <a:spcPct val="100000"/>
                        </a:lnSpc>
                        <a:spcBef>
                          <a:spcPts val="1200"/>
                        </a:spcBef>
                        <a:spcAft>
                          <a:spcPts val="0"/>
                        </a:spcAft>
                        <a:buClrTx/>
                        <a:buSzTx/>
                        <a:buFontTx/>
                        <a:buNone/>
                        <a:tabLst/>
                        <a:defRPr/>
                      </a:pPr>
                      <a:r>
                        <a:rPr lang="en-US" sz="900">
                          <a:solidFill>
                            <a:srgbClr val="000000"/>
                          </a:solidFill>
                          <a:latin typeface="+mn-lt"/>
                        </a:rPr>
                        <a:t>Impact </a:t>
                      </a:r>
                      <a:r>
                        <a:rPr lang="en-US" sz="900" b="1">
                          <a:solidFill>
                            <a:srgbClr val="000000"/>
                          </a:solidFill>
                          <a:latin typeface="+mn-lt"/>
                        </a:rPr>
                        <a:t>market pricing </a:t>
                      </a:r>
                      <a:r>
                        <a:rPr lang="en-US" sz="900">
                          <a:solidFill>
                            <a:srgbClr val="000000"/>
                          </a:solidFill>
                          <a:latin typeface="+mn-lt"/>
                        </a:rPr>
                        <a:t>or</a:t>
                      </a:r>
                      <a:r>
                        <a:rPr lang="en-US" sz="900" b="1">
                          <a:solidFill>
                            <a:srgbClr val="000000"/>
                          </a:solidFill>
                          <a:latin typeface="+mn-lt"/>
                        </a:rPr>
                        <a:t> how market players monetize? </a:t>
                      </a:r>
                    </a:p>
                  </a:txBody>
                  <a:tcPr anchor="ctr">
                    <a:lnL>
                      <a:noFill/>
                    </a:lnL>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indent="0">
                        <a:buFontTx/>
                        <a:buNone/>
                      </a:pPr>
                      <a:endParaRPr lang="en-US" sz="700">
                        <a:solidFill>
                          <a:schemeClr val="bg1"/>
                        </a:solidFill>
                      </a:endParaRPr>
                    </a:p>
                  </a:txBody>
                  <a:tcPr anchor="ct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D475A"/>
                    </a:solidFill>
                  </a:tcPr>
                </a:tc>
                <a:tc>
                  <a:txBody>
                    <a:bodyPr/>
                    <a:lstStyle/>
                    <a:p>
                      <a:pPr marL="177800" marR="0" lvl="0" indent="-177800" algn="l" defTabSz="711200" rtl="0" eaLnBrk="1" fontAlgn="auto" latinLnBrk="0" hangingPunct="1">
                        <a:lnSpc>
                          <a:spcPct val="100000"/>
                        </a:lnSpc>
                        <a:spcBef>
                          <a:spcPts val="1200"/>
                        </a:spcBef>
                        <a:spcAft>
                          <a:spcPts val="0"/>
                        </a:spcAft>
                        <a:buClrTx/>
                        <a:buSzTx/>
                        <a:buFontTx/>
                        <a:buChar char="•"/>
                        <a:tabLst/>
                        <a:defRPr/>
                      </a:pPr>
                      <a:r>
                        <a:rPr kumimoji="0" lang="en-US" sz="900" b="0" i="0" u="none" strike="noStrike" kern="1200" cap="none" spc="0" normalizeH="0" baseline="0" noProof="0">
                          <a:ln>
                            <a:noFill/>
                          </a:ln>
                          <a:solidFill>
                            <a:srgbClr val="000000"/>
                          </a:solidFill>
                          <a:effectLst/>
                          <a:uLnTx/>
                          <a:uFillTx/>
                          <a:latin typeface="Arial"/>
                          <a:ea typeface="+mn-ea"/>
                          <a:cs typeface="+mn-cs"/>
                        </a:rPr>
                        <a:t>Pricing to be impacted as players monetize value add driven by AI and Agentic capabilities</a:t>
                      </a:r>
                    </a:p>
                  </a:txBody>
                  <a:tcPr anchor="ct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2361051"/>
                  </a:ext>
                </a:extLst>
              </a:tr>
              <a:tr h="240856">
                <a:tc rowSpan="4">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1" kern="1200">
                          <a:gradFill>
                            <a:gsLst>
                              <a:gs pos="0">
                                <a:schemeClr val="accent3"/>
                              </a:gs>
                              <a:gs pos="49000">
                                <a:schemeClr val="accent6"/>
                              </a:gs>
                              <a:gs pos="100000">
                                <a:schemeClr val="accent4"/>
                              </a:gs>
                            </a:gsLst>
                            <a:lin ang="5400000" scaled="1"/>
                          </a:gradFill>
                          <a:latin typeface="+mn-lt"/>
                          <a:ea typeface="+mn-ea"/>
                          <a:cs typeface="+mn-cs"/>
                        </a:rPr>
                        <a:t>Competitive Landscape</a:t>
                      </a:r>
                    </a:p>
                  </a:txBody>
                  <a:tcPr marL="274320" marR="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900" b="1">
                          <a:solidFill>
                            <a:srgbClr val="000000"/>
                          </a:solidFill>
                        </a:rPr>
                        <a:t>Change the basis of competition </a:t>
                      </a:r>
                      <a:r>
                        <a:rPr lang="en-US" sz="900" b="0">
                          <a:solidFill>
                            <a:srgbClr val="000000"/>
                          </a:solidFill>
                        </a:rPr>
                        <a:t>amongst current competitors?</a:t>
                      </a:r>
                      <a:endParaRPr lang="en-US" sz="900" baseline="0">
                        <a:solidFill>
                          <a:srgbClr val="000000"/>
                        </a:solidFill>
                      </a:endParaRPr>
                    </a:p>
                  </a:txBody>
                  <a:tcPr anchor="ctr">
                    <a:lnL>
                      <a:noFill/>
                    </a:lnL>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c>
                  <a:txBody>
                    <a:bodyPr/>
                    <a:lstStyle/>
                    <a:p>
                      <a:pPr marL="0" indent="0">
                        <a:buFontTx/>
                        <a:buNone/>
                      </a:pPr>
                      <a:endParaRPr lang="en-US" sz="700">
                        <a:solidFill>
                          <a:srgbClr val="FFFFFF"/>
                        </a:solidFill>
                      </a:endParaRPr>
                    </a:p>
                  </a:txBody>
                  <a:tcPr anchor="ct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2D475A"/>
                    </a:solidFill>
                  </a:tcPr>
                </a:tc>
                <a:tc>
                  <a:txBody>
                    <a:bodyPr/>
                    <a:lstStyle/>
                    <a:p>
                      <a:pPr marL="177800" marR="0" lvl="0" indent="-177800" algn="l" defTabSz="711200" rtl="0" eaLnBrk="1" fontAlgn="auto" latinLnBrk="0" hangingPunct="1">
                        <a:lnSpc>
                          <a:spcPct val="100000"/>
                        </a:lnSpc>
                        <a:spcBef>
                          <a:spcPts val="1200"/>
                        </a:spcBef>
                        <a:spcAft>
                          <a:spcPts val="0"/>
                        </a:spcAft>
                        <a:buClrTx/>
                        <a:buSzTx/>
                        <a:buFontTx/>
                        <a:buChar char="•"/>
                        <a:tabLst/>
                        <a:defRPr/>
                      </a:pPr>
                      <a:r>
                        <a:rPr kumimoji="0" lang="en-US" sz="900" b="0" i="0" u="none" strike="noStrike" kern="1200" cap="none" spc="0" normalizeH="0" baseline="0" noProof="0">
                          <a:ln>
                            <a:noFill/>
                          </a:ln>
                          <a:solidFill>
                            <a:srgbClr val="000000"/>
                          </a:solidFill>
                          <a:effectLst/>
                          <a:uLnTx/>
                          <a:uFillTx/>
                          <a:latin typeface="Arial"/>
                          <a:ea typeface="+mn-ea"/>
                          <a:cs typeface="+mn-cs"/>
                        </a:rPr>
                        <a:t>AI roadmap and capabilities will be a leading KPC, and competitors leading on AI will have an edge</a:t>
                      </a:r>
                    </a:p>
                  </a:txBody>
                  <a:tcPr anchor="ct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624759097"/>
                  </a:ext>
                </a:extLst>
              </a:tr>
              <a:tr h="385370">
                <a:tc vMerge="1">
                  <a:txBody>
                    <a:bodyPr/>
                    <a:lstStyle/>
                    <a:p>
                      <a:endParaRPr lang="en-US"/>
                    </a:p>
                  </a:txBody>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900">
                          <a:solidFill>
                            <a:srgbClr val="000000"/>
                          </a:solidFill>
                          <a:latin typeface="+mn-lt"/>
                        </a:rPr>
                        <a:t>Allow for a </a:t>
                      </a:r>
                      <a:r>
                        <a:rPr lang="en-US" sz="900" b="1">
                          <a:solidFill>
                            <a:srgbClr val="000000"/>
                          </a:solidFill>
                          <a:latin typeface="+mn-lt"/>
                        </a:rPr>
                        <a:t>new set of competitors to enter core market</a:t>
                      </a:r>
                      <a:r>
                        <a:rPr lang="en-US" sz="900">
                          <a:solidFill>
                            <a:srgbClr val="000000"/>
                          </a:solidFill>
                          <a:latin typeface="+mn-lt"/>
                        </a:rPr>
                        <a:t>?</a:t>
                      </a:r>
                      <a:endParaRPr lang="en-US" sz="900">
                        <a:solidFill>
                          <a:srgbClr val="000000"/>
                        </a:solidFill>
                      </a:endParaRPr>
                    </a:p>
                  </a:txBody>
                  <a:tcPr anchor="ctr">
                    <a:lnL>
                      <a:noFill/>
                    </a:lnL>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c>
                  <a:txBody>
                    <a:bodyPr/>
                    <a:lstStyle/>
                    <a:p>
                      <a:pPr marL="0" indent="0">
                        <a:buFontTx/>
                        <a:buNone/>
                      </a:pPr>
                      <a:endParaRPr lang="en-US" sz="700">
                        <a:solidFill>
                          <a:srgbClr val="FFFFFF"/>
                        </a:solidFill>
                      </a:endParaRPr>
                    </a:p>
                  </a:txBody>
                  <a:tcPr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2D475A"/>
                    </a:solidFill>
                  </a:tcPr>
                </a:tc>
                <a:tc>
                  <a:txBody>
                    <a:bodyPr/>
                    <a:lstStyle/>
                    <a:p>
                      <a:pPr marL="177800" marR="0" lvl="0" indent="-177800" algn="l" defTabSz="711200" rtl="0" eaLnBrk="1" fontAlgn="auto" latinLnBrk="0" hangingPunct="1">
                        <a:lnSpc>
                          <a:spcPct val="100000"/>
                        </a:lnSpc>
                        <a:spcBef>
                          <a:spcPts val="1200"/>
                        </a:spcBef>
                        <a:spcAft>
                          <a:spcPts val="0"/>
                        </a:spcAft>
                        <a:buClrTx/>
                        <a:buSzTx/>
                        <a:buFontTx/>
                        <a:buChar char="•"/>
                        <a:tabLst/>
                        <a:defRPr/>
                      </a:pPr>
                      <a:r>
                        <a:rPr kumimoji="0" lang="en-US" sz="900" b="0" i="0" u="none" strike="noStrike" kern="1200" cap="none" spc="0" normalizeH="0" baseline="0" noProof="0">
                          <a:ln>
                            <a:noFill/>
                          </a:ln>
                          <a:solidFill>
                            <a:srgbClr val="000000"/>
                          </a:solidFill>
                          <a:effectLst/>
                          <a:uLnTx/>
                          <a:uFillTx/>
                          <a:latin typeface="Arial"/>
                          <a:ea typeface="+mn-ea"/>
                          <a:cs typeface="+mn-cs"/>
                        </a:rPr>
                        <a:t>Lightweight, AI-native Roofing business management solutions will emerge; potential for generalized CRMs and other business platform software solutions to extend into specific markets </a:t>
                      </a:r>
                    </a:p>
                  </a:txBody>
                  <a:tcPr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585023170"/>
                  </a:ext>
                </a:extLst>
              </a:tr>
              <a:tr h="385370">
                <a:tc vMerge="1">
                  <a:txBody>
                    <a:bodyPr/>
                    <a:lstStyle/>
                    <a:p>
                      <a:endParaRPr lang="en-US"/>
                    </a:p>
                  </a:txBody>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900">
                          <a:solidFill>
                            <a:srgbClr val="000000"/>
                          </a:solidFill>
                        </a:rPr>
                        <a:t>Result in </a:t>
                      </a:r>
                      <a:r>
                        <a:rPr lang="en-US" sz="900" b="1">
                          <a:solidFill>
                            <a:srgbClr val="000000"/>
                          </a:solidFill>
                        </a:rPr>
                        <a:t>shifting value among current value chain participants?</a:t>
                      </a:r>
                      <a:endParaRPr lang="en-US" sz="900" b="1">
                        <a:solidFill>
                          <a:srgbClr val="000000"/>
                        </a:solidFill>
                        <a:latin typeface="+mn-lt"/>
                      </a:endParaRPr>
                    </a:p>
                  </a:txBody>
                  <a:tcPr anchor="ctr">
                    <a:lnL>
                      <a:noFill/>
                    </a:lnL>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c>
                  <a:txBody>
                    <a:bodyPr/>
                    <a:lstStyle/>
                    <a:p>
                      <a:pPr marL="0" indent="0">
                        <a:buFontTx/>
                        <a:buNone/>
                      </a:pPr>
                      <a:endParaRPr lang="en-US" sz="700">
                        <a:solidFill>
                          <a:srgbClr val="FFFFFF"/>
                        </a:solidFill>
                      </a:endParaRPr>
                    </a:p>
                  </a:txBody>
                  <a:tcPr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858585"/>
                    </a:solidFill>
                  </a:tcPr>
                </a:tc>
                <a:tc>
                  <a:txBody>
                    <a:bodyPr/>
                    <a:lstStyle/>
                    <a:p>
                      <a:pPr marL="177800" marR="0" lvl="0" indent="-177800" algn="l" defTabSz="711200" rtl="0" eaLnBrk="1" fontAlgn="auto" latinLnBrk="0" hangingPunct="1">
                        <a:lnSpc>
                          <a:spcPct val="100000"/>
                        </a:lnSpc>
                        <a:spcBef>
                          <a:spcPts val="1200"/>
                        </a:spcBef>
                        <a:spcAft>
                          <a:spcPts val="0"/>
                        </a:spcAft>
                        <a:buClrTx/>
                        <a:buSzTx/>
                        <a:buFontTx/>
                        <a:buChar char="•"/>
                        <a:tabLst/>
                        <a:defRPr/>
                      </a:pPr>
                      <a:r>
                        <a:rPr kumimoji="0" lang="en-US" sz="900" b="0" i="0" u="none" strike="noStrike" kern="1200" cap="none" spc="0" normalizeH="0" baseline="0" noProof="0">
                          <a:ln>
                            <a:noFill/>
                          </a:ln>
                          <a:solidFill>
                            <a:srgbClr val="000000"/>
                          </a:solidFill>
                          <a:effectLst/>
                          <a:uLnTx/>
                          <a:uFillTx/>
                          <a:latin typeface="Arial"/>
                          <a:ea typeface="+mn-ea"/>
                          <a:cs typeface="+mn-cs"/>
                        </a:rPr>
                        <a:t>Foundational model providers and Agentic AI solutions to extract some market rents </a:t>
                      </a:r>
                    </a:p>
                  </a:txBody>
                  <a:tcPr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984465235"/>
                  </a:ext>
                </a:extLst>
              </a:tr>
              <a:tr h="385370">
                <a:tc vMerge="1">
                  <a:txBody>
                    <a:bodyPr/>
                    <a:lstStyle/>
                    <a:p>
                      <a:endParaRPr lang="en-US"/>
                    </a:p>
                  </a:txBody>
                  <a:tcPr/>
                </a:tc>
                <a:tc>
                  <a:txBody>
                    <a:bodyPr/>
                    <a:lstStyle/>
                    <a:p>
                      <a:pPr marL="0" indent="0" algn="l">
                        <a:buNone/>
                      </a:pPr>
                      <a:r>
                        <a:rPr lang="en-US" sz="900">
                          <a:solidFill>
                            <a:srgbClr val="000000"/>
                          </a:solidFill>
                        </a:rPr>
                        <a:t>Erode the industry’s barriers to disruption, or does industry lack </a:t>
                      </a:r>
                      <a:r>
                        <a:rPr lang="en-US" sz="900" b="1">
                          <a:solidFill>
                            <a:srgbClr val="000000"/>
                          </a:solidFill>
                        </a:rPr>
                        <a:t>barriers to disruption </a:t>
                      </a:r>
                      <a:r>
                        <a:rPr lang="en-US" sz="900">
                          <a:solidFill>
                            <a:srgbClr val="000000"/>
                          </a:solidFill>
                        </a:rPr>
                        <a:t>today?</a:t>
                      </a:r>
                    </a:p>
                  </a:txBody>
                  <a:tcPr anchor="ctr">
                    <a:lnL>
                      <a:noFill/>
                    </a:lnL>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indent="0">
                        <a:buFontTx/>
                        <a:buNone/>
                      </a:pPr>
                      <a:endParaRPr lang="en-US" sz="700">
                        <a:solidFill>
                          <a:srgbClr val="FFFFFF"/>
                        </a:solidFill>
                      </a:endParaRPr>
                    </a:p>
                  </a:txBody>
                  <a:tcPr anchor="ct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6647B"/>
                    </a:solidFill>
                  </a:tcPr>
                </a:tc>
                <a:tc>
                  <a:txBody>
                    <a:bodyPr/>
                    <a:lstStyle/>
                    <a:p>
                      <a:pPr marL="177800" marR="0" lvl="0" indent="-177800" algn="l" defTabSz="711200" rtl="0" eaLnBrk="1" fontAlgn="auto" latinLnBrk="0" hangingPunct="1">
                        <a:lnSpc>
                          <a:spcPct val="100000"/>
                        </a:lnSpc>
                        <a:spcBef>
                          <a:spcPts val="1200"/>
                        </a:spcBef>
                        <a:spcAft>
                          <a:spcPts val="0"/>
                        </a:spcAft>
                        <a:buClrTx/>
                        <a:buSzTx/>
                        <a:buFontTx/>
                        <a:buChar char="•"/>
                        <a:tabLst/>
                        <a:defRPr/>
                      </a:pPr>
                      <a:r>
                        <a:rPr kumimoji="0" lang="en-US" sz="900" b="0" i="0" u="none" strike="noStrike" kern="1200" cap="none" spc="0" normalizeH="0" baseline="0" noProof="0">
                          <a:ln>
                            <a:noFill/>
                          </a:ln>
                          <a:solidFill>
                            <a:srgbClr val="000000"/>
                          </a:solidFill>
                          <a:effectLst/>
                          <a:uLnTx/>
                          <a:uFillTx/>
                          <a:latin typeface="Arial"/>
                          <a:ea typeface="+mn-ea"/>
                          <a:cs typeface="+mn-cs"/>
                        </a:rPr>
                        <a:t>Market has limited barriers, with industry-specific solutions deeply integrated with other applications and data sets presenting some barriers to switching</a:t>
                      </a:r>
                    </a:p>
                  </a:txBody>
                  <a:tcPr anchor="ct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4961057"/>
                  </a:ext>
                </a:extLst>
              </a:tr>
              <a:tr h="529884">
                <a:tc rowSpan="3">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1" kern="1200">
                          <a:gradFill>
                            <a:gsLst>
                              <a:gs pos="0">
                                <a:schemeClr val="accent3"/>
                              </a:gs>
                              <a:gs pos="49000">
                                <a:schemeClr val="accent6"/>
                              </a:gs>
                              <a:gs pos="100000">
                                <a:schemeClr val="accent4"/>
                              </a:gs>
                            </a:gsLst>
                            <a:lin ang="5400000" scaled="1"/>
                          </a:gradFill>
                          <a:latin typeface="+mn-lt"/>
                          <a:ea typeface="+mn-ea"/>
                          <a:cs typeface="+mn-cs"/>
                        </a:rPr>
                        <a:t>Product Offering</a:t>
                      </a:r>
                    </a:p>
                  </a:txBody>
                  <a:tcPr marL="274320" marR="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900">
                          <a:solidFill>
                            <a:schemeClr val="tx1"/>
                          </a:solidFill>
                          <a:latin typeface="+mn-lt"/>
                        </a:rPr>
                        <a:t>Enable better functionality or efficiency for </a:t>
                      </a:r>
                      <a:r>
                        <a:rPr lang="en-US" sz="900" b="1">
                          <a:solidFill>
                            <a:schemeClr val="tx1"/>
                          </a:solidFill>
                          <a:latin typeface="+mn-lt"/>
                        </a:rPr>
                        <a:t>existing products and features, </a:t>
                      </a:r>
                      <a:r>
                        <a:rPr lang="en-US" sz="900" b="0">
                          <a:solidFill>
                            <a:schemeClr val="tx1"/>
                          </a:solidFill>
                          <a:latin typeface="+mn-lt"/>
                        </a:rPr>
                        <a:t>incl. meaningfully improving customer satisfaction / NPS</a:t>
                      </a:r>
                      <a:r>
                        <a:rPr lang="en-US" sz="900">
                          <a:solidFill>
                            <a:schemeClr val="tx1"/>
                          </a:solidFill>
                          <a:latin typeface="+mn-lt"/>
                        </a:rPr>
                        <a:t>?</a:t>
                      </a:r>
                    </a:p>
                  </a:txBody>
                  <a:tcPr anchor="ctr">
                    <a:lnL>
                      <a:noFill/>
                    </a:lnL>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c>
                  <a:txBody>
                    <a:bodyPr/>
                    <a:lstStyle/>
                    <a:p>
                      <a:pPr marL="0" indent="0">
                        <a:buFontTx/>
                        <a:buNone/>
                      </a:pPr>
                      <a:endParaRPr lang="en-US" sz="700">
                        <a:solidFill>
                          <a:schemeClr val="bg1"/>
                        </a:solidFill>
                      </a:endParaRPr>
                    </a:p>
                  </a:txBody>
                  <a:tcPr anchor="ct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973B74"/>
                    </a:solidFill>
                  </a:tcPr>
                </a:tc>
                <a:tc>
                  <a:txBody>
                    <a:bodyPr/>
                    <a:lstStyle/>
                    <a:p>
                      <a:pPr marL="177800" marR="0" lvl="0" indent="-177800" algn="l" defTabSz="711200" rtl="0" eaLnBrk="1" fontAlgn="auto" latinLnBrk="0" hangingPunct="1">
                        <a:lnSpc>
                          <a:spcPct val="100000"/>
                        </a:lnSpc>
                        <a:spcBef>
                          <a:spcPts val="1200"/>
                        </a:spcBef>
                        <a:spcAft>
                          <a:spcPts val="0"/>
                        </a:spcAft>
                        <a:buClrTx/>
                        <a:buSzTx/>
                        <a:buFontTx/>
                        <a:buChar char="•"/>
                        <a:tabLst/>
                        <a:defRPr/>
                      </a:pPr>
                      <a:r>
                        <a:rPr kumimoji="0" lang="en-US" sz="900" b="0" i="0" u="none" strike="noStrike" kern="1200" cap="none" spc="0" normalizeH="0" baseline="0" noProof="0">
                          <a:ln>
                            <a:noFill/>
                          </a:ln>
                          <a:solidFill>
                            <a:srgbClr val="000000"/>
                          </a:solidFill>
                          <a:effectLst/>
                          <a:uLnTx/>
                          <a:uFillTx/>
                          <a:latin typeface="Arial"/>
                          <a:ea typeface="+mn-ea"/>
                          <a:cs typeface="+mn-cs"/>
                        </a:rPr>
                        <a:t>AI-enabled features (e.g., NL interfaces, AI-driven image analysis, AI-powered estimation and quoting, Agentic project management, customer service automation) to be some mix of highly differentiating and table stakes</a:t>
                      </a:r>
                      <a:endParaRPr kumimoji="0" lang="en-US" sz="900" b="0" i="0" u="none" strike="noStrike" kern="1200" cap="none" spc="0" normalizeH="0" baseline="0" noProof="0">
                        <a:ln>
                          <a:noFill/>
                        </a:ln>
                        <a:solidFill>
                          <a:srgbClr val="FFFFFF"/>
                        </a:solidFill>
                        <a:effectLst/>
                        <a:uLnTx/>
                        <a:uFillTx/>
                        <a:latin typeface="Arial"/>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846945798"/>
                  </a:ext>
                </a:extLst>
              </a:tr>
              <a:tr h="385370">
                <a:tc vMerge="1">
                  <a:txBody>
                    <a:bodyPr/>
                    <a:lstStyle/>
                    <a:p>
                      <a:endParaRPr lang="en-US"/>
                    </a:p>
                  </a:txBody>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900">
                          <a:solidFill>
                            <a:srgbClr val="000000"/>
                          </a:solidFill>
                        </a:rPr>
                        <a:t>Enable Target to feasibly introduce </a:t>
                      </a:r>
                      <a:r>
                        <a:rPr lang="en-US" sz="900" b="1">
                          <a:solidFill>
                            <a:srgbClr val="000000"/>
                          </a:solidFill>
                        </a:rPr>
                        <a:t>competitively differentiating new products / features?</a:t>
                      </a:r>
                      <a:endParaRPr lang="en-US" sz="900">
                        <a:solidFill>
                          <a:srgbClr val="000000"/>
                        </a:solidFill>
                      </a:endParaRPr>
                    </a:p>
                  </a:txBody>
                  <a:tcPr anchor="ctr">
                    <a:lnL>
                      <a:noFill/>
                    </a:lnL>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c>
                  <a:txBody>
                    <a:bodyPr/>
                    <a:lstStyle/>
                    <a:p>
                      <a:pPr marL="0" indent="0">
                        <a:buFontTx/>
                        <a:buNone/>
                      </a:pPr>
                      <a:endParaRPr lang="en-US" sz="700">
                        <a:solidFill>
                          <a:schemeClr val="bg1"/>
                        </a:solidFill>
                      </a:endParaRPr>
                    </a:p>
                  </a:txBody>
                  <a:tcPr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2D475A"/>
                    </a:solidFill>
                  </a:tcPr>
                </a:tc>
                <a:tc>
                  <a:txBody>
                    <a:bodyPr/>
                    <a:lstStyle/>
                    <a:p>
                      <a:pPr marL="177800" marR="0" lvl="0" indent="-177800" algn="l" defTabSz="711200" rtl="0" eaLnBrk="1" fontAlgn="auto" latinLnBrk="0" hangingPunct="1">
                        <a:lnSpc>
                          <a:spcPct val="100000"/>
                        </a:lnSpc>
                        <a:spcBef>
                          <a:spcPts val="1200"/>
                        </a:spcBef>
                        <a:spcAft>
                          <a:spcPts val="0"/>
                        </a:spcAft>
                        <a:buClrTx/>
                        <a:buSzTx/>
                        <a:buFontTx/>
                        <a:buChar char="•"/>
                        <a:tabLst/>
                        <a:defRPr/>
                      </a:pPr>
                      <a:r>
                        <a:rPr kumimoji="0" lang="en-US" sz="900" b="0" i="0" u="none" strike="noStrike" kern="1200" cap="none" spc="0" normalizeH="0" baseline="0" noProof="0">
                          <a:ln>
                            <a:noFill/>
                          </a:ln>
                          <a:solidFill>
                            <a:srgbClr val="000000"/>
                          </a:solidFill>
                          <a:effectLst/>
                          <a:uLnTx/>
                          <a:uFillTx/>
                          <a:latin typeface="Arial"/>
                          <a:ea typeface="+mn-ea"/>
                          <a:cs typeface="+mn-cs"/>
                        </a:rPr>
                        <a:t>Target could offer AI-enabled Agents that would enable it to capture some of the services TAM</a:t>
                      </a:r>
                      <a:endParaRPr kumimoji="0" lang="en-US" sz="900" b="0" i="0" u="none" strike="noStrike" kern="1200" cap="none" spc="0" normalizeH="0" baseline="0" noProof="0">
                        <a:ln>
                          <a:noFill/>
                        </a:ln>
                        <a:solidFill>
                          <a:srgbClr val="FFFFFF"/>
                        </a:solidFill>
                        <a:effectLst/>
                        <a:uLnTx/>
                        <a:uFillTx/>
                        <a:latin typeface="Arial"/>
                        <a:ea typeface="+mn-ea"/>
                        <a:cs typeface="+mn-cs"/>
                      </a:endParaRPr>
                    </a:p>
                  </a:txBody>
                  <a:tcPr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404956435"/>
                  </a:ext>
                </a:extLst>
              </a:tr>
              <a:tr h="385370">
                <a:tc vMerge="1">
                  <a:txBody>
                    <a:bodyPr/>
                    <a:lstStyle/>
                    <a:p>
                      <a:endParaRPr lang="en-US"/>
                    </a:p>
                  </a:txBody>
                  <a:tcPr>
                    <a:lnB w="12700" cap="flat" cmpd="sng" algn="ctr">
                      <a:solidFill>
                        <a:schemeClr val="tx1"/>
                      </a:solidFill>
                      <a:prstDash val="solid"/>
                      <a:round/>
                      <a:headEnd type="none" w="med" len="med"/>
                      <a:tailEnd type="none" w="med" len="med"/>
                    </a:lnB>
                    <a:solidFill>
                      <a:srgbClr val="46647B"/>
                    </a:solidFill>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900">
                          <a:solidFill>
                            <a:srgbClr val="000000"/>
                          </a:solidFill>
                        </a:rPr>
                        <a:t>Enable Target to enter </a:t>
                      </a:r>
                      <a:r>
                        <a:rPr lang="en-US" sz="900" b="1">
                          <a:solidFill>
                            <a:srgbClr val="000000"/>
                          </a:solidFill>
                        </a:rPr>
                        <a:t>new adjacent markets or segments </a:t>
                      </a:r>
                      <a:r>
                        <a:rPr lang="en-US" sz="900" b="0">
                          <a:solidFill>
                            <a:srgbClr val="000000"/>
                          </a:solidFill>
                        </a:rPr>
                        <a:t>(e.g., driving increased user count)?</a:t>
                      </a:r>
                    </a:p>
                  </a:txBody>
                  <a:tcPr anchor="ctr">
                    <a:lnL>
                      <a:noFill/>
                    </a:lnL>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indent="0">
                        <a:buFontTx/>
                        <a:buNone/>
                      </a:pPr>
                      <a:endParaRPr lang="en-US" sz="700">
                        <a:solidFill>
                          <a:srgbClr val="FFFFFF"/>
                        </a:solidFill>
                      </a:endParaRPr>
                    </a:p>
                  </a:txBody>
                  <a:tcPr anchor="ct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58585"/>
                    </a:solidFill>
                  </a:tcPr>
                </a:tc>
                <a:tc>
                  <a:txBody>
                    <a:bodyPr/>
                    <a:lstStyle/>
                    <a:p>
                      <a:pPr marL="177800" indent="-177800"/>
                      <a:r>
                        <a:rPr kumimoji="0" lang="en-US" sz="900" b="0" i="0" u="none" strike="noStrike" kern="1200" cap="none" spc="0" normalizeH="0" baseline="0" noProof="0">
                          <a:ln>
                            <a:noFill/>
                          </a:ln>
                          <a:solidFill>
                            <a:srgbClr val="000000"/>
                          </a:solidFill>
                          <a:effectLst/>
                          <a:uLnTx/>
                          <a:uFillTx/>
                          <a:latin typeface="Arial"/>
                          <a:ea typeface="+mn-ea"/>
                          <a:cs typeface="+mn-cs"/>
                        </a:rPr>
                        <a:t>Target could offer lightweight, modular solutions that could help drive up adoption and usage at smaller customers</a:t>
                      </a:r>
                      <a:endParaRPr lang="en-US" sz="900">
                        <a:solidFill>
                          <a:schemeClr val="bg1"/>
                        </a:solidFill>
                      </a:endParaRPr>
                    </a:p>
                  </a:txBody>
                  <a:tcPr anchor="ct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8520549"/>
                  </a:ext>
                </a:extLst>
              </a:tr>
              <a:tr h="529884">
                <a:tc rowSpan="2">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1000" b="1" kern="1200">
                          <a:gradFill>
                            <a:gsLst>
                              <a:gs pos="0">
                                <a:schemeClr val="accent3"/>
                              </a:gs>
                              <a:gs pos="49000">
                                <a:schemeClr val="accent6"/>
                              </a:gs>
                              <a:gs pos="100000">
                                <a:schemeClr val="accent4"/>
                              </a:gs>
                            </a:gsLst>
                            <a:lin ang="5400000" scaled="1"/>
                          </a:gradFill>
                          <a:latin typeface="+mn-lt"/>
                          <a:ea typeface="+mn-ea"/>
                          <a:cs typeface="+mn-cs"/>
                        </a:rPr>
                        <a:t>Productivity</a:t>
                      </a:r>
                    </a:p>
                  </a:txBody>
                  <a:tcPr marL="274320" marR="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900">
                          <a:solidFill>
                            <a:srgbClr val="000000"/>
                          </a:solidFill>
                        </a:rPr>
                        <a:t>Enable significant productivity improvement in </a:t>
                      </a:r>
                      <a:r>
                        <a:rPr lang="en-US" sz="900" b="1">
                          <a:solidFill>
                            <a:srgbClr val="000000"/>
                          </a:solidFill>
                        </a:rPr>
                        <a:t>sales and marketing, customer service, software development, </a:t>
                      </a:r>
                      <a:r>
                        <a:rPr lang="en-US" sz="900">
                          <a:solidFill>
                            <a:srgbClr val="000000"/>
                          </a:solidFill>
                        </a:rPr>
                        <a:t>or</a:t>
                      </a:r>
                      <a:r>
                        <a:rPr lang="en-US" sz="900" b="1">
                          <a:solidFill>
                            <a:srgbClr val="000000"/>
                          </a:solidFill>
                        </a:rPr>
                        <a:t> other knowledge worker-centric functions</a:t>
                      </a:r>
                      <a:r>
                        <a:rPr lang="en-US" sz="900" b="0">
                          <a:solidFill>
                            <a:srgbClr val="000000"/>
                          </a:solidFill>
                        </a:rPr>
                        <a:t>? </a:t>
                      </a:r>
                    </a:p>
                  </a:txBody>
                  <a:tcPr anchor="ctr">
                    <a:lnL>
                      <a:noFill/>
                    </a:lnL>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FF"/>
                    </a:solidFill>
                  </a:tcPr>
                </a:tc>
                <a:tc>
                  <a:txBody>
                    <a:bodyPr/>
                    <a:lstStyle/>
                    <a:p>
                      <a:pPr marL="0" indent="0">
                        <a:buFontTx/>
                        <a:buNone/>
                      </a:pPr>
                      <a:endParaRPr lang="en-US" sz="700">
                        <a:solidFill>
                          <a:srgbClr val="FFFFFF"/>
                        </a:solidFill>
                      </a:endParaRPr>
                    </a:p>
                  </a:txBody>
                  <a:tcPr anchor="ct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46647B"/>
                    </a:solidFill>
                  </a:tcPr>
                </a:tc>
                <a:tc>
                  <a:txBody>
                    <a:bodyPr/>
                    <a:lstStyle/>
                    <a:p>
                      <a:pPr marL="177800" indent="-177800"/>
                      <a:r>
                        <a:rPr kumimoji="0" lang="en-US" sz="900" b="0" i="0" u="none" strike="noStrike" kern="1200" cap="none" spc="0" normalizeH="0" baseline="0" noProof="0">
                          <a:ln>
                            <a:noFill/>
                          </a:ln>
                          <a:solidFill>
                            <a:srgbClr val="000000"/>
                          </a:solidFill>
                          <a:effectLst/>
                          <a:uLnTx/>
                          <a:uFillTx/>
                          <a:latin typeface="Arial"/>
                          <a:ea typeface="+mn-ea"/>
                          <a:cs typeface="+mn-cs"/>
                        </a:rPr>
                        <a:t>Target has a relatively small team (158 FTEs on LinkedIn), so the firm lacks the scale to drive meaningful productivity gains in specific functions (e.g., sales, customer services, software dev); that said, opportunity exists to slow HC growth</a:t>
                      </a:r>
                      <a:endParaRPr lang="en-US" sz="90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80673813"/>
                  </a:ext>
                </a:extLst>
              </a:tr>
              <a:tr h="385370">
                <a:tc vMerge="1">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endParaRPr lang="en-GB" sz="800" baseline="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6647B"/>
                    </a:solidFill>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900">
                          <a:solidFill>
                            <a:srgbClr val="000000"/>
                          </a:solidFill>
                        </a:rPr>
                        <a:t>Enable other significant changes in the Target’s </a:t>
                      </a:r>
                      <a:r>
                        <a:rPr lang="en-US" sz="900" b="1">
                          <a:solidFill>
                            <a:srgbClr val="000000"/>
                          </a:solidFill>
                        </a:rPr>
                        <a:t>cost-to-serve</a:t>
                      </a:r>
                      <a:r>
                        <a:rPr lang="en-US" sz="900">
                          <a:solidFill>
                            <a:srgbClr val="000000"/>
                          </a:solidFill>
                        </a:rPr>
                        <a:t>?</a:t>
                      </a:r>
                    </a:p>
                  </a:txBody>
                  <a:tcPr anchor="ctr">
                    <a:lnL>
                      <a:noFill/>
                    </a:lnL>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indent="0">
                        <a:buFontTx/>
                        <a:buNone/>
                      </a:pPr>
                      <a:endParaRPr lang="en-US" sz="700">
                        <a:solidFill>
                          <a:schemeClr val="bg1"/>
                        </a:solidFill>
                      </a:endParaRPr>
                    </a:p>
                  </a:txBody>
                  <a:tcPr anchor="ct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6647B"/>
                    </a:solidFill>
                  </a:tcPr>
                </a:tc>
                <a:tc>
                  <a:txBody>
                    <a:bodyPr/>
                    <a:lstStyle/>
                    <a:p>
                      <a:pPr marL="177800" indent="-177800"/>
                      <a:r>
                        <a:rPr lang="en-US" sz="900">
                          <a:solidFill>
                            <a:schemeClr val="tx1"/>
                          </a:solidFill>
                        </a:rPr>
                        <a:t>Cost-to-serve to be impacted as token costs will be a net new cost in delivering Target’s solutions</a:t>
                      </a:r>
                    </a:p>
                  </a:txBody>
                  <a:tcPr anchor="ct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3311306"/>
                  </a:ext>
                </a:extLst>
              </a:tr>
              <a:tr h="256914">
                <a:tc>
                  <a:txBody>
                    <a:bodyPr/>
                    <a:lstStyle/>
                    <a:p>
                      <a:pPr marL="0" indent="0" algn="ctr">
                        <a:buFontTx/>
                        <a:buNone/>
                      </a:pPr>
                      <a:endParaRPr lang="en-US" sz="800"/>
                    </a:p>
                  </a:txBody>
                  <a:tcPr>
                    <a:lnT w="12700" cap="flat" cmpd="sng" algn="ctr">
                      <a:solidFill>
                        <a:schemeClr val="tx1"/>
                      </a:solidFill>
                      <a:prstDash val="solid"/>
                      <a:round/>
                      <a:headEnd type="none" w="med" len="med"/>
                      <a:tailEnd type="none" w="med" len="med"/>
                    </a:lnT>
                    <a:noFill/>
                  </a:tcPr>
                </a:tc>
                <a:tc>
                  <a:txBody>
                    <a:bodyPr/>
                    <a:lstStyle/>
                    <a:p>
                      <a:pPr marL="0" indent="0" algn="r">
                        <a:buFontTx/>
                        <a:buNone/>
                      </a:pPr>
                      <a:r>
                        <a:rPr lang="en-US" sz="1000" b="1">
                          <a:solidFill>
                            <a:srgbClr val="000000"/>
                          </a:solidFill>
                        </a:rPr>
                        <a:t>Overall disruption level</a:t>
                      </a:r>
                    </a:p>
                  </a:txBody>
                  <a:tcPr>
                    <a:lnT w="12700" cap="flat" cmpd="sng" algn="ctr">
                      <a:solidFill>
                        <a:schemeClr val="tx1"/>
                      </a:solidFill>
                      <a:prstDash val="solid"/>
                      <a:round/>
                      <a:headEnd type="none" w="med" len="med"/>
                      <a:tailEnd type="none" w="med" len="med"/>
                    </a:lnT>
                    <a:noFill/>
                  </a:tcPr>
                </a:tc>
                <a:tc>
                  <a:txBody>
                    <a:bodyPr/>
                    <a:lstStyle/>
                    <a:p>
                      <a:pPr marL="0" indent="0" algn="ctr">
                        <a:buFontTx/>
                        <a:buNone/>
                      </a:pPr>
                      <a:endParaRPr lang="en-US" sz="1000" b="1">
                        <a:solidFill>
                          <a:srgbClr val="FFFFFF"/>
                        </a:solidFill>
                      </a:endParaRPr>
                    </a:p>
                  </a:txBody>
                  <a:tcPr>
                    <a:lnT w="12700" cap="flat" cmpd="sng" algn="ctr">
                      <a:solidFill>
                        <a:schemeClr val="tx1"/>
                      </a:solidFill>
                      <a:prstDash val="solid"/>
                      <a:round/>
                      <a:headEnd type="none" w="med" len="med"/>
                      <a:tailEnd type="none" w="med" len="med"/>
                    </a:lnT>
                    <a:noFill/>
                  </a:tcPr>
                </a:tc>
                <a:tc>
                  <a:txBody>
                    <a:bodyPr/>
                    <a:lstStyle/>
                    <a:p>
                      <a:pPr marL="0" indent="0" algn="ctr">
                        <a:buFontTx/>
                        <a:buNone/>
                      </a:pPr>
                      <a:r>
                        <a:rPr lang="en-US" sz="1000" b="1">
                          <a:solidFill>
                            <a:srgbClr val="FFFFFF"/>
                          </a:solidFill>
                        </a:rPr>
                        <a:t>Transformation</a:t>
                      </a:r>
                    </a:p>
                  </a:txBody>
                  <a:tcPr>
                    <a:lnT w="12700" cap="flat" cmpd="sng" algn="ctr">
                      <a:solidFill>
                        <a:schemeClr val="tx1"/>
                      </a:solidFill>
                      <a:prstDash val="solid"/>
                      <a:round/>
                      <a:headEnd type="none" w="med" len="med"/>
                      <a:tailEnd type="none" w="med" len="med"/>
                    </a:lnT>
                    <a:solidFill>
                      <a:srgbClr val="2D475A"/>
                    </a:solidFill>
                  </a:tcPr>
                </a:tc>
                <a:extLst>
                  <a:ext uri="{0D108BD9-81ED-4DB2-BD59-A6C34878D82A}">
                    <a16:rowId xmlns:a16="http://schemas.microsoft.com/office/drawing/2014/main" val="3532538312"/>
                  </a:ext>
                </a:extLst>
              </a:tr>
            </a:tbl>
          </a:graphicData>
        </a:graphic>
      </p:graphicFrame>
      <p:graphicFrame>
        <p:nvGraphicFramePr>
          <p:cNvPr id="16" name="btfpTable454146">
            <a:extLst>
              <a:ext uri="{FF2B5EF4-FFF2-40B4-BE49-F238E27FC236}">
                <a16:creationId xmlns:a16="http://schemas.microsoft.com/office/drawing/2014/main" id="{1CF05C40-35BF-FB04-F560-6BC8E3B15A4A}"/>
              </a:ext>
            </a:extLst>
          </p:cNvPr>
          <p:cNvGraphicFramePr>
            <a:graphicFrameLocks noGrp="1"/>
          </p:cNvGraphicFramePr>
          <p:nvPr>
            <p:custDataLst>
              <p:tags r:id="rId4"/>
            </p:custDataLst>
          </p:nvPr>
        </p:nvGraphicFramePr>
        <p:xfrm>
          <a:off x="313786" y="962048"/>
          <a:ext cx="4835766" cy="247555"/>
        </p:xfrm>
        <a:graphic>
          <a:graphicData uri="http://schemas.openxmlformats.org/drawingml/2006/table">
            <a:tbl>
              <a:tblPr>
                <a:tableStyleId>{9D7B26C5-4107-4FEC-AEDC-1716B250A1EF}</a:tableStyleId>
              </a:tblPr>
              <a:tblGrid>
                <a:gridCol w="805961">
                  <a:extLst>
                    <a:ext uri="{9D8B030D-6E8A-4147-A177-3AD203B41FA5}">
                      <a16:colId xmlns:a16="http://schemas.microsoft.com/office/drawing/2014/main" val="2680995798"/>
                    </a:ext>
                  </a:extLst>
                </a:gridCol>
                <a:gridCol w="805961">
                  <a:extLst>
                    <a:ext uri="{9D8B030D-6E8A-4147-A177-3AD203B41FA5}">
                      <a16:colId xmlns:a16="http://schemas.microsoft.com/office/drawing/2014/main" val="611741616"/>
                    </a:ext>
                  </a:extLst>
                </a:gridCol>
                <a:gridCol w="805961">
                  <a:extLst>
                    <a:ext uri="{9D8B030D-6E8A-4147-A177-3AD203B41FA5}">
                      <a16:colId xmlns:a16="http://schemas.microsoft.com/office/drawing/2014/main" val="3045711801"/>
                    </a:ext>
                  </a:extLst>
                </a:gridCol>
                <a:gridCol w="805961">
                  <a:extLst>
                    <a:ext uri="{9D8B030D-6E8A-4147-A177-3AD203B41FA5}">
                      <a16:colId xmlns:a16="http://schemas.microsoft.com/office/drawing/2014/main" val="2101595181"/>
                    </a:ext>
                  </a:extLst>
                </a:gridCol>
                <a:gridCol w="805961">
                  <a:extLst>
                    <a:ext uri="{9D8B030D-6E8A-4147-A177-3AD203B41FA5}">
                      <a16:colId xmlns:a16="http://schemas.microsoft.com/office/drawing/2014/main" val="1533578970"/>
                    </a:ext>
                  </a:extLst>
                </a:gridCol>
                <a:gridCol w="805961">
                  <a:extLst>
                    <a:ext uri="{9D8B030D-6E8A-4147-A177-3AD203B41FA5}">
                      <a16:colId xmlns:a16="http://schemas.microsoft.com/office/drawing/2014/main" val="1245177467"/>
                    </a:ext>
                  </a:extLst>
                </a:gridCol>
              </a:tblGrid>
              <a:tr h="247555">
                <a:tc>
                  <a:txBody>
                    <a:bodyPr/>
                    <a:lstStyle/>
                    <a:p>
                      <a:pPr marL="0" indent="0" algn="ctr">
                        <a:spcBef>
                          <a:spcPts val="0"/>
                        </a:spcBef>
                        <a:buFontTx/>
                        <a:buNone/>
                      </a:pPr>
                      <a:r>
                        <a:rPr lang="en-US" sz="800">
                          <a:solidFill>
                            <a:srgbClr val="000000"/>
                          </a:solidFill>
                        </a:rPr>
                        <a:t>Impact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spcBef>
                          <a:spcPts val="0"/>
                        </a:spcBef>
                        <a:buFontTx/>
                        <a:buNone/>
                      </a:pPr>
                      <a:r>
                        <a:rPr lang="en-US" sz="800">
                          <a:solidFill>
                            <a:srgbClr val="000000"/>
                          </a:solidFill>
                        </a:rPr>
                        <a:t>Low</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B4B4"/>
                    </a:solidFill>
                  </a:tcPr>
                </a:tc>
                <a:tc>
                  <a:txBody>
                    <a:bodyPr/>
                    <a:lstStyle/>
                    <a:p>
                      <a:pPr marL="0" indent="0" algn="ctr">
                        <a:spcBef>
                          <a:spcPts val="0"/>
                        </a:spcBef>
                        <a:buFontTx/>
                        <a:buNone/>
                      </a:pPr>
                      <a:r>
                        <a:rPr lang="en-US" sz="800">
                          <a:solidFill>
                            <a:srgbClr val="FFFFFF"/>
                          </a:solidFill>
                        </a:rPr>
                        <a:t>Low-medium</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58585"/>
                    </a:solidFill>
                  </a:tcPr>
                </a:tc>
                <a:tc>
                  <a:txBody>
                    <a:bodyPr/>
                    <a:lstStyle/>
                    <a:p>
                      <a:pPr marL="0" indent="0" algn="ctr">
                        <a:spcBef>
                          <a:spcPts val="0"/>
                        </a:spcBef>
                        <a:buFontTx/>
                        <a:buNone/>
                      </a:pPr>
                      <a:r>
                        <a:rPr lang="en-US" sz="800">
                          <a:solidFill>
                            <a:srgbClr val="FFFFFF"/>
                          </a:solidFill>
                        </a:rPr>
                        <a:t>Medium</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6647B"/>
                    </a:solidFill>
                  </a:tcPr>
                </a:tc>
                <a:tc>
                  <a:txBody>
                    <a:bodyPr/>
                    <a:lstStyle/>
                    <a:p>
                      <a:pPr marL="0" indent="0" algn="ctr">
                        <a:spcBef>
                          <a:spcPts val="0"/>
                        </a:spcBef>
                        <a:buFontTx/>
                        <a:buNone/>
                      </a:pPr>
                      <a:r>
                        <a:rPr lang="en-US" sz="800">
                          <a:solidFill>
                            <a:srgbClr val="FFFFFF"/>
                          </a:solidFill>
                        </a:rPr>
                        <a:t>Medium-high</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D475A"/>
                    </a:solidFill>
                  </a:tcPr>
                </a:tc>
                <a:tc>
                  <a:txBody>
                    <a:bodyPr/>
                    <a:lstStyle/>
                    <a:p>
                      <a:pPr marL="0" indent="0" algn="ctr">
                        <a:spcBef>
                          <a:spcPts val="0"/>
                        </a:spcBef>
                        <a:buFontTx/>
                        <a:buNone/>
                      </a:pPr>
                      <a:r>
                        <a:rPr lang="en-US" sz="800">
                          <a:solidFill>
                            <a:schemeClr val="bg1"/>
                          </a:solidFill>
                        </a:rPr>
                        <a:t>High</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3B74"/>
                    </a:solidFill>
                  </a:tcPr>
                </a:tc>
                <a:extLst>
                  <a:ext uri="{0D108BD9-81ED-4DB2-BD59-A6C34878D82A}">
                    <a16:rowId xmlns:a16="http://schemas.microsoft.com/office/drawing/2014/main" val="2478082810"/>
                  </a:ext>
                </a:extLst>
              </a:tr>
            </a:tbl>
          </a:graphicData>
        </a:graphic>
      </p:graphicFrame>
      <p:sp>
        <p:nvSpPr>
          <p:cNvPr id="17" name="Rectangle 16">
            <a:extLst>
              <a:ext uri="{FF2B5EF4-FFF2-40B4-BE49-F238E27FC236}">
                <a16:creationId xmlns:a16="http://schemas.microsoft.com/office/drawing/2014/main" id="{AD16B43C-5E61-04BC-DE20-53EE47169F21}"/>
              </a:ext>
            </a:extLst>
          </p:cNvPr>
          <p:cNvSpPr/>
          <p:nvPr/>
        </p:nvSpPr>
        <p:spPr>
          <a:xfrm>
            <a:off x="323306" y="1584285"/>
            <a:ext cx="244224" cy="442035"/>
          </a:xfrm>
          <a:prstGeom prst="rect">
            <a:avLst/>
          </a:prstGeom>
          <a:noFill/>
          <a:extLst>
            <a:ext uri="{909E8E84-426E-40DD-AFC4-6F175D3DCCD1}">
              <a14:hiddenFill xmlns:a14="http://schemas.microsoft.com/office/drawing/2010/main">
                <a:solidFill>
                  <a:srgbClr val="000000"/>
                </a:solidFill>
              </a14:hiddenFill>
            </a:ext>
          </a:extLst>
        </p:spPr>
        <p:txBody>
          <a:bodyPr wrap="none" lIns="36000" tIns="36000" rIns="36000" bIns="36000">
            <a:spAutoFit/>
          </a:bodyPr>
          <a:lstStyle/>
          <a:p>
            <a:pPr marL="0" indent="0" algn="r">
              <a:spcBef>
                <a:spcPts val="0"/>
              </a:spcBef>
              <a:buNone/>
            </a:pPr>
            <a:r>
              <a:rPr lang="en-US" sz="2400" b="1">
                <a:gradFill>
                  <a:gsLst>
                    <a:gs pos="0">
                      <a:schemeClr val="accent3"/>
                    </a:gs>
                    <a:gs pos="49000">
                      <a:schemeClr val="accent6"/>
                    </a:gs>
                    <a:gs pos="100000">
                      <a:schemeClr val="accent4"/>
                    </a:gs>
                  </a:gsLst>
                  <a:lin ang="5400000" scaled="1"/>
                </a:gradFill>
              </a:rPr>
              <a:t>1</a:t>
            </a:r>
            <a:endParaRPr lang="en-US" sz="1800" b="1">
              <a:gradFill>
                <a:gsLst>
                  <a:gs pos="0">
                    <a:schemeClr val="accent3"/>
                  </a:gs>
                  <a:gs pos="49000">
                    <a:schemeClr val="accent6"/>
                  </a:gs>
                  <a:gs pos="100000">
                    <a:schemeClr val="accent4"/>
                  </a:gs>
                </a:gsLst>
                <a:lin ang="5400000" scaled="1"/>
              </a:gradFill>
            </a:endParaRPr>
          </a:p>
        </p:txBody>
      </p:sp>
      <p:sp>
        <p:nvSpPr>
          <p:cNvPr id="18" name="Rectangle 17">
            <a:extLst>
              <a:ext uri="{FF2B5EF4-FFF2-40B4-BE49-F238E27FC236}">
                <a16:creationId xmlns:a16="http://schemas.microsoft.com/office/drawing/2014/main" id="{C9445E73-3133-01D5-764D-5EF410CEC09F}"/>
              </a:ext>
            </a:extLst>
          </p:cNvPr>
          <p:cNvSpPr/>
          <p:nvPr/>
        </p:nvSpPr>
        <p:spPr>
          <a:xfrm>
            <a:off x="330200" y="2166529"/>
            <a:ext cx="244225" cy="442035"/>
          </a:xfrm>
          <a:prstGeom prst="rect">
            <a:avLst/>
          </a:prstGeom>
          <a:noFill/>
          <a:extLst>
            <a:ext uri="{909E8E84-426E-40DD-AFC4-6F175D3DCCD1}">
              <a14:hiddenFill xmlns:a14="http://schemas.microsoft.com/office/drawing/2010/main">
                <a:solidFill>
                  <a:srgbClr val="000000"/>
                </a:solidFill>
              </a14:hiddenFill>
            </a:ext>
          </a:extLst>
        </p:spPr>
        <p:txBody>
          <a:bodyPr wrap="none" lIns="36000" tIns="36000" rIns="36000" bIns="36000">
            <a:spAutoFit/>
          </a:bodyPr>
          <a:lstStyle/>
          <a:p>
            <a:pPr marL="0" indent="0" algn="r">
              <a:spcBef>
                <a:spcPts val="0"/>
              </a:spcBef>
              <a:buNone/>
            </a:pPr>
            <a:r>
              <a:rPr lang="en-US" sz="2400" b="1">
                <a:gradFill>
                  <a:gsLst>
                    <a:gs pos="0">
                      <a:schemeClr val="accent3"/>
                    </a:gs>
                    <a:gs pos="49000">
                      <a:schemeClr val="accent6"/>
                    </a:gs>
                    <a:gs pos="100000">
                      <a:schemeClr val="accent4"/>
                    </a:gs>
                  </a:gsLst>
                  <a:lin ang="5400000" scaled="1"/>
                </a:gradFill>
              </a:rPr>
              <a:t>2</a:t>
            </a:r>
            <a:endParaRPr lang="en-US" sz="1800" b="1">
              <a:gradFill>
                <a:gsLst>
                  <a:gs pos="0">
                    <a:schemeClr val="accent3"/>
                  </a:gs>
                  <a:gs pos="49000">
                    <a:schemeClr val="accent6"/>
                  </a:gs>
                  <a:gs pos="100000">
                    <a:schemeClr val="accent4"/>
                  </a:gs>
                </a:gsLst>
                <a:lin ang="5400000" scaled="1"/>
              </a:gradFill>
            </a:endParaRPr>
          </a:p>
        </p:txBody>
      </p:sp>
      <p:sp>
        <p:nvSpPr>
          <p:cNvPr id="19" name="Rectangle 18">
            <a:extLst>
              <a:ext uri="{FF2B5EF4-FFF2-40B4-BE49-F238E27FC236}">
                <a16:creationId xmlns:a16="http://schemas.microsoft.com/office/drawing/2014/main" id="{2BA0FD55-44BD-6EFB-9946-53644A485C4D}"/>
              </a:ext>
            </a:extLst>
          </p:cNvPr>
          <p:cNvSpPr/>
          <p:nvPr/>
        </p:nvSpPr>
        <p:spPr>
          <a:xfrm>
            <a:off x="328193" y="3195691"/>
            <a:ext cx="244225" cy="442035"/>
          </a:xfrm>
          <a:prstGeom prst="rect">
            <a:avLst/>
          </a:prstGeom>
          <a:noFill/>
          <a:extLst>
            <a:ext uri="{909E8E84-426E-40DD-AFC4-6F175D3DCCD1}">
              <a14:hiddenFill xmlns:a14="http://schemas.microsoft.com/office/drawing/2010/main">
                <a:solidFill>
                  <a:srgbClr val="000000"/>
                </a:solidFill>
              </a14:hiddenFill>
            </a:ext>
          </a:extLst>
        </p:spPr>
        <p:txBody>
          <a:bodyPr wrap="none" lIns="36000" tIns="36000" rIns="36000" bIns="36000">
            <a:spAutoFit/>
          </a:bodyPr>
          <a:lstStyle/>
          <a:p>
            <a:pPr marL="0" indent="0" algn="r">
              <a:spcBef>
                <a:spcPts val="0"/>
              </a:spcBef>
              <a:buNone/>
            </a:pPr>
            <a:r>
              <a:rPr lang="en-US" sz="2400" b="1">
                <a:gradFill>
                  <a:gsLst>
                    <a:gs pos="0">
                      <a:schemeClr val="accent3"/>
                    </a:gs>
                    <a:gs pos="49000">
                      <a:schemeClr val="accent6"/>
                    </a:gs>
                    <a:gs pos="100000">
                      <a:schemeClr val="accent4"/>
                    </a:gs>
                  </a:gsLst>
                  <a:lin ang="5400000" scaled="1"/>
                </a:gradFill>
              </a:rPr>
              <a:t>3</a:t>
            </a:r>
            <a:endParaRPr lang="en-US" sz="1800" b="1">
              <a:gradFill>
                <a:gsLst>
                  <a:gs pos="0">
                    <a:schemeClr val="accent3"/>
                  </a:gs>
                  <a:gs pos="49000">
                    <a:schemeClr val="accent6"/>
                  </a:gs>
                  <a:gs pos="100000">
                    <a:schemeClr val="accent4"/>
                  </a:gs>
                </a:gsLst>
                <a:lin ang="5400000" scaled="1"/>
              </a:gradFill>
            </a:endParaRPr>
          </a:p>
        </p:txBody>
      </p:sp>
      <p:sp>
        <p:nvSpPr>
          <p:cNvPr id="20" name="Rectangle 19">
            <a:extLst>
              <a:ext uri="{FF2B5EF4-FFF2-40B4-BE49-F238E27FC236}">
                <a16:creationId xmlns:a16="http://schemas.microsoft.com/office/drawing/2014/main" id="{3E780057-36A8-59B9-C9D2-2F3A075F3E72}"/>
              </a:ext>
            </a:extLst>
          </p:cNvPr>
          <p:cNvSpPr/>
          <p:nvPr/>
        </p:nvSpPr>
        <p:spPr>
          <a:xfrm>
            <a:off x="323305" y="4562707"/>
            <a:ext cx="244225" cy="442035"/>
          </a:xfrm>
          <a:prstGeom prst="rect">
            <a:avLst/>
          </a:prstGeom>
          <a:noFill/>
          <a:extLst>
            <a:ext uri="{909E8E84-426E-40DD-AFC4-6F175D3DCCD1}">
              <a14:hiddenFill xmlns:a14="http://schemas.microsoft.com/office/drawing/2010/main">
                <a:solidFill>
                  <a:srgbClr val="000000"/>
                </a:solidFill>
              </a14:hiddenFill>
            </a:ext>
          </a:extLst>
        </p:spPr>
        <p:txBody>
          <a:bodyPr wrap="none" lIns="36000" tIns="36000" rIns="36000" bIns="36000">
            <a:spAutoFit/>
          </a:bodyPr>
          <a:lstStyle/>
          <a:p>
            <a:pPr marL="0" indent="0" algn="r">
              <a:spcBef>
                <a:spcPts val="0"/>
              </a:spcBef>
              <a:buNone/>
            </a:pPr>
            <a:r>
              <a:rPr lang="en-US" sz="2400" b="1">
                <a:gradFill>
                  <a:gsLst>
                    <a:gs pos="0">
                      <a:schemeClr val="accent3"/>
                    </a:gs>
                    <a:gs pos="49000">
                      <a:schemeClr val="accent6"/>
                    </a:gs>
                    <a:gs pos="100000">
                      <a:schemeClr val="accent4"/>
                    </a:gs>
                  </a:gsLst>
                  <a:lin ang="5400000" scaled="1"/>
                </a:gradFill>
              </a:rPr>
              <a:t>4</a:t>
            </a:r>
            <a:endParaRPr lang="en-US" sz="1800" b="1">
              <a:gradFill>
                <a:gsLst>
                  <a:gs pos="0">
                    <a:schemeClr val="accent3"/>
                  </a:gs>
                  <a:gs pos="49000">
                    <a:schemeClr val="accent6"/>
                  </a:gs>
                  <a:gs pos="100000">
                    <a:schemeClr val="accent4"/>
                  </a:gs>
                </a:gsLst>
                <a:lin ang="5400000" scaled="1"/>
              </a:gradFill>
            </a:endParaRPr>
          </a:p>
        </p:txBody>
      </p:sp>
      <p:sp>
        <p:nvSpPr>
          <p:cNvPr id="21" name="Rectangle 20">
            <a:extLst>
              <a:ext uri="{FF2B5EF4-FFF2-40B4-BE49-F238E27FC236}">
                <a16:creationId xmlns:a16="http://schemas.microsoft.com/office/drawing/2014/main" id="{C4477624-D7E8-00BC-DDE2-7F90E911F864}"/>
              </a:ext>
            </a:extLst>
          </p:cNvPr>
          <p:cNvSpPr/>
          <p:nvPr/>
        </p:nvSpPr>
        <p:spPr>
          <a:xfrm>
            <a:off x="317500" y="5646930"/>
            <a:ext cx="244225" cy="442035"/>
          </a:xfrm>
          <a:prstGeom prst="rect">
            <a:avLst/>
          </a:prstGeom>
          <a:noFill/>
          <a:extLst>
            <a:ext uri="{909E8E84-426E-40DD-AFC4-6F175D3DCCD1}">
              <a14:hiddenFill xmlns:a14="http://schemas.microsoft.com/office/drawing/2010/main">
                <a:solidFill>
                  <a:srgbClr val="000000"/>
                </a:solidFill>
              </a14:hiddenFill>
            </a:ext>
          </a:extLst>
        </p:spPr>
        <p:txBody>
          <a:bodyPr wrap="none" lIns="36000" tIns="36000" rIns="36000" bIns="36000">
            <a:spAutoFit/>
          </a:bodyPr>
          <a:lstStyle/>
          <a:p>
            <a:pPr marL="0" indent="0" algn="r">
              <a:spcBef>
                <a:spcPts val="0"/>
              </a:spcBef>
              <a:buNone/>
            </a:pPr>
            <a:r>
              <a:rPr lang="en-US" sz="2400" b="1">
                <a:gradFill>
                  <a:gsLst>
                    <a:gs pos="0">
                      <a:schemeClr val="accent3"/>
                    </a:gs>
                    <a:gs pos="49000">
                      <a:schemeClr val="accent6"/>
                    </a:gs>
                    <a:gs pos="100000">
                      <a:schemeClr val="accent4"/>
                    </a:gs>
                  </a:gsLst>
                  <a:lin ang="5400000" scaled="1"/>
                </a:gradFill>
              </a:rPr>
              <a:t>5</a:t>
            </a:r>
            <a:endParaRPr lang="en-US" sz="1800" b="1">
              <a:gradFill>
                <a:gsLst>
                  <a:gs pos="0">
                    <a:schemeClr val="accent3"/>
                  </a:gs>
                  <a:gs pos="49000">
                    <a:schemeClr val="accent6"/>
                  </a:gs>
                  <a:gs pos="100000">
                    <a:schemeClr val="accent4"/>
                  </a:gs>
                </a:gsLst>
                <a:lin ang="5400000" scaled="1"/>
              </a:gradFill>
            </a:endParaRPr>
          </a:p>
        </p:txBody>
      </p:sp>
    </p:spTree>
    <p:custDataLst>
      <p:tags r:id="rId1"/>
    </p:custDataLst>
    <p:extLst>
      <p:ext uri="{BB962C8B-B14F-4D97-AF65-F5344CB8AC3E}">
        <p14:creationId xmlns:p14="http://schemas.microsoft.com/office/powerpoint/2010/main" val="843432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btfpColumnIndicatorGroup2">
            <a:extLst>
              <a:ext uri="{FF2B5EF4-FFF2-40B4-BE49-F238E27FC236}">
                <a16:creationId xmlns:a16="http://schemas.microsoft.com/office/drawing/2014/main" id="{33BA6921-8FB4-9AD9-6BEF-7F08868F9B18}"/>
              </a:ext>
            </a:extLst>
          </p:cNvPr>
          <p:cNvGrpSpPr/>
          <p:nvPr/>
        </p:nvGrpSpPr>
        <p:grpSpPr>
          <a:xfrm>
            <a:off x="0" y="6926580"/>
            <a:ext cx="12192000" cy="137160"/>
            <a:chOff x="0" y="6926580"/>
            <a:chExt cx="12192000" cy="137160"/>
          </a:xfrm>
        </p:grpSpPr>
        <p:sp>
          <p:nvSpPr>
            <p:cNvPr id="49" name="btfpColumnGapBlocker455889">
              <a:extLst>
                <a:ext uri="{FF2B5EF4-FFF2-40B4-BE49-F238E27FC236}">
                  <a16:creationId xmlns:a16="http://schemas.microsoft.com/office/drawing/2014/main" id="{52BD3AD6-FD9E-0033-CCDA-2A2DA2EF3AF0}"/>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47" name="btfpColumnGapBlocker878680">
              <a:extLst>
                <a:ext uri="{FF2B5EF4-FFF2-40B4-BE49-F238E27FC236}">
                  <a16:creationId xmlns:a16="http://schemas.microsoft.com/office/drawing/2014/main" id="{DFD69B33-B8DC-2E7D-4F0D-1B6092FD32F1}"/>
                </a:ext>
              </a:extLst>
            </p:cNvPr>
            <p:cNvSpPr/>
            <p:nvPr/>
          </p:nvSpPr>
          <p:spPr bwMode="gray">
            <a:xfrm>
              <a:off x="783775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45" name="btfpColumnIndicator903977">
              <a:extLst>
                <a:ext uri="{FF2B5EF4-FFF2-40B4-BE49-F238E27FC236}">
                  <a16:creationId xmlns:a16="http://schemas.microsoft.com/office/drawing/2014/main" id="{917F037D-CD6E-C9A4-D686-1FCF0EA776E1}"/>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3" name="btfpColumnIndicator848240">
              <a:extLst>
                <a:ext uri="{FF2B5EF4-FFF2-40B4-BE49-F238E27FC236}">
                  <a16:creationId xmlns:a16="http://schemas.microsoft.com/office/drawing/2014/main" id="{13B538BC-F2F0-1FAE-F17A-9DD3906360FE}"/>
                </a:ext>
              </a:extLst>
            </p:cNvPr>
            <p:cNvCxnSpPr/>
            <p:nvPr/>
          </p:nvCxnSpPr>
          <p:spPr bwMode="gray">
            <a:xfrm flipV="1">
              <a:off x="837829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1" name="btfpColumnGapBlocker295897">
              <a:extLst>
                <a:ext uri="{FF2B5EF4-FFF2-40B4-BE49-F238E27FC236}">
                  <a16:creationId xmlns:a16="http://schemas.microsoft.com/office/drawing/2014/main" id="{11D0442D-43F7-89AF-64EB-5C950AAE866D}"/>
                </a:ext>
              </a:extLst>
            </p:cNvPr>
            <p:cNvSpPr/>
            <p:nvPr/>
          </p:nvSpPr>
          <p:spPr bwMode="gray">
            <a:xfrm>
              <a:off x="381370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9" name="btfpColumnIndicator770255">
              <a:extLst>
                <a:ext uri="{FF2B5EF4-FFF2-40B4-BE49-F238E27FC236}">
                  <a16:creationId xmlns:a16="http://schemas.microsoft.com/office/drawing/2014/main" id="{4DE4EDCB-7548-26C2-B860-F679CA430227}"/>
                </a:ext>
              </a:extLst>
            </p:cNvPr>
            <p:cNvCxnSpPr/>
            <p:nvPr/>
          </p:nvCxnSpPr>
          <p:spPr bwMode="gray">
            <a:xfrm flipV="1">
              <a:off x="783775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7" name="btfpColumnIndicator846319">
              <a:extLst>
                <a:ext uri="{FF2B5EF4-FFF2-40B4-BE49-F238E27FC236}">
                  <a16:creationId xmlns:a16="http://schemas.microsoft.com/office/drawing/2014/main" id="{130BDD03-21CE-434E-10AF-AF8D2A538974}"/>
                </a:ext>
              </a:extLst>
            </p:cNvPr>
            <p:cNvCxnSpPr/>
            <p:nvPr/>
          </p:nvCxnSpPr>
          <p:spPr bwMode="gray">
            <a:xfrm flipV="1">
              <a:off x="435424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5" name="btfpColumnGapBlocker494107">
              <a:extLst>
                <a:ext uri="{FF2B5EF4-FFF2-40B4-BE49-F238E27FC236}">
                  <a16:creationId xmlns:a16="http://schemas.microsoft.com/office/drawing/2014/main" id="{61C1C3BE-FE50-BD2F-F6CD-2146756F20F3}"/>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2" name="btfpColumnIndicator260054">
              <a:extLst>
                <a:ext uri="{FF2B5EF4-FFF2-40B4-BE49-F238E27FC236}">
                  <a16:creationId xmlns:a16="http://schemas.microsoft.com/office/drawing/2014/main" id="{4917F784-F265-2760-5AB4-D8A2D58D0AAE}"/>
                </a:ext>
              </a:extLst>
            </p:cNvPr>
            <p:cNvCxnSpPr/>
            <p:nvPr/>
          </p:nvCxnSpPr>
          <p:spPr bwMode="gray">
            <a:xfrm flipV="1">
              <a:off x="381370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 name="btfpColumnIndicator461241">
              <a:extLst>
                <a:ext uri="{FF2B5EF4-FFF2-40B4-BE49-F238E27FC236}">
                  <a16:creationId xmlns:a16="http://schemas.microsoft.com/office/drawing/2014/main" id="{5E66B592-8B02-4D07-57A4-9A14D8973B47}"/>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50" name="btfpColumnIndicatorGroup1">
            <a:extLst>
              <a:ext uri="{FF2B5EF4-FFF2-40B4-BE49-F238E27FC236}">
                <a16:creationId xmlns:a16="http://schemas.microsoft.com/office/drawing/2014/main" id="{03D02E0D-1585-8099-FF91-2DA3F2B9FB9C}"/>
              </a:ext>
            </a:extLst>
          </p:cNvPr>
          <p:cNvGrpSpPr/>
          <p:nvPr/>
        </p:nvGrpSpPr>
        <p:grpSpPr>
          <a:xfrm>
            <a:off x="0" y="-205740"/>
            <a:ext cx="12192000" cy="137160"/>
            <a:chOff x="0" y="-205740"/>
            <a:chExt cx="12192000" cy="137160"/>
          </a:xfrm>
        </p:grpSpPr>
        <p:sp>
          <p:nvSpPr>
            <p:cNvPr id="48" name="btfpColumnGapBlocker291617">
              <a:extLst>
                <a:ext uri="{FF2B5EF4-FFF2-40B4-BE49-F238E27FC236}">
                  <a16:creationId xmlns:a16="http://schemas.microsoft.com/office/drawing/2014/main" id="{07292367-0536-3384-9A58-3BBED40FEA8E}"/>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46" name="btfpColumnGapBlocker174715">
              <a:extLst>
                <a:ext uri="{FF2B5EF4-FFF2-40B4-BE49-F238E27FC236}">
                  <a16:creationId xmlns:a16="http://schemas.microsoft.com/office/drawing/2014/main" id="{5F604BB1-334D-C4AB-C0B5-AD289DDAEB52}"/>
                </a:ext>
              </a:extLst>
            </p:cNvPr>
            <p:cNvSpPr/>
            <p:nvPr/>
          </p:nvSpPr>
          <p:spPr bwMode="gray">
            <a:xfrm>
              <a:off x="783775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44" name="btfpColumnIndicator110667">
              <a:extLst>
                <a:ext uri="{FF2B5EF4-FFF2-40B4-BE49-F238E27FC236}">
                  <a16:creationId xmlns:a16="http://schemas.microsoft.com/office/drawing/2014/main" id="{249A5EA9-8064-756B-457D-37D54BD7DCED}"/>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2" name="btfpColumnIndicator841264">
              <a:extLst>
                <a:ext uri="{FF2B5EF4-FFF2-40B4-BE49-F238E27FC236}">
                  <a16:creationId xmlns:a16="http://schemas.microsoft.com/office/drawing/2014/main" id="{1D7A41B0-64B1-9A09-C266-1CE9C0970054}"/>
                </a:ext>
              </a:extLst>
            </p:cNvPr>
            <p:cNvCxnSpPr/>
            <p:nvPr/>
          </p:nvCxnSpPr>
          <p:spPr bwMode="gray">
            <a:xfrm flipV="1">
              <a:off x="837829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0" name="btfpColumnGapBlocker399620">
              <a:extLst>
                <a:ext uri="{FF2B5EF4-FFF2-40B4-BE49-F238E27FC236}">
                  <a16:creationId xmlns:a16="http://schemas.microsoft.com/office/drawing/2014/main" id="{8F929BEB-56E0-2F05-B902-B9D14CBB67CA}"/>
                </a:ext>
              </a:extLst>
            </p:cNvPr>
            <p:cNvSpPr/>
            <p:nvPr/>
          </p:nvSpPr>
          <p:spPr bwMode="gray">
            <a:xfrm>
              <a:off x="381370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8" name="btfpColumnIndicator828722">
              <a:extLst>
                <a:ext uri="{FF2B5EF4-FFF2-40B4-BE49-F238E27FC236}">
                  <a16:creationId xmlns:a16="http://schemas.microsoft.com/office/drawing/2014/main" id="{23384E12-0CA1-08CA-0DEE-C31C6A08979B}"/>
                </a:ext>
              </a:extLst>
            </p:cNvPr>
            <p:cNvCxnSpPr/>
            <p:nvPr/>
          </p:nvCxnSpPr>
          <p:spPr bwMode="gray">
            <a:xfrm flipV="1">
              <a:off x="783775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6" name="btfpColumnIndicator310891">
              <a:extLst>
                <a:ext uri="{FF2B5EF4-FFF2-40B4-BE49-F238E27FC236}">
                  <a16:creationId xmlns:a16="http://schemas.microsoft.com/office/drawing/2014/main" id="{92528E6A-DD1E-7DFD-D317-2F3EFCAAB3F0}"/>
                </a:ext>
              </a:extLst>
            </p:cNvPr>
            <p:cNvCxnSpPr/>
            <p:nvPr/>
          </p:nvCxnSpPr>
          <p:spPr bwMode="gray">
            <a:xfrm flipV="1">
              <a:off x="435424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4" name="btfpColumnGapBlocker666245">
              <a:extLst>
                <a:ext uri="{FF2B5EF4-FFF2-40B4-BE49-F238E27FC236}">
                  <a16:creationId xmlns:a16="http://schemas.microsoft.com/office/drawing/2014/main" id="{3DE632AB-4640-DE81-C47B-AD3FE7BF2D34}"/>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1" name="btfpColumnIndicator851364">
              <a:extLst>
                <a:ext uri="{FF2B5EF4-FFF2-40B4-BE49-F238E27FC236}">
                  <a16:creationId xmlns:a16="http://schemas.microsoft.com/office/drawing/2014/main" id="{0B43AE50-079D-DDF2-4B95-02F05305B58A}"/>
                </a:ext>
              </a:extLst>
            </p:cNvPr>
            <p:cNvCxnSpPr/>
            <p:nvPr/>
          </p:nvCxnSpPr>
          <p:spPr bwMode="gray">
            <a:xfrm flipV="1">
              <a:off x="381370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 name="btfpColumnIndicator954911">
              <a:extLst>
                <a:ext uri="{FF2B5EF4-FFF2-40B4-BE49-F238E27FC236}">
                  <a16:creationId xmlns:a16="http://schemas.microsoft.com/office/drawing/2014/main" id="{C3B10760-A1D2-23AE-B3DE-82C9EE4B6385}"/>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DCFCCEF-84E7-F301-B53A-2C48715047B7}"/>
              </a:ext>
            </a:extLst>
          </p:cNvPr>
          <p:cNvSpPr>
            <a:spLocks noGrp="1"/>
          </p:cNvSpPr>
          <p:nvPr>
            <p:ph type="title"/>
          </p:nvPr>
        </p:nvSpPr>
        <p:spPr/>
        <p:txBody>
          <a:bodyPr/>
          <a:lstStyle/>
          <a:p>
            <a:r>
              <a:rPr lang="en-US" b="1"/>
              <a:t>Macro Considerations | </a:t>
            </a:r>
            <a:r>
              <a:rPr lang="en-US"/>
              <a:t>Gen AI will play out against a backdrop of diverse factors; possible to have high confidence in some elements, but net result is uncertain</a:t>
            </a:r>
          </a:p>
        </p:txBody>
      </p:sp>
      <p:graphicFrame>
        <p:nvGraphicFramePr>
          <p:cNvPr id="13" name="btfpTable309833">
            <a:extLst>
              <a:ext uri="{FF2B5EF4-FFF2-40B4-BE49-F238E27FC236}">
                <a16:creationId xmlns:a16="http://schemas.microsoft.com/office/drawing/2014/main" id="{DA1EEE3D-0243-A1B5-0C3A-162DE0AC4D1A}"/>
              </a:ext>
            </a:extLst>
          </p:cNvPr>
          <p:cNvGraphicFramePr>
            <a:graphicFrameLocks noGrp="1"/>
          </p:cNvGraphicFramePr>
          <p:nvPr>
            <p:custDataLst>
              <p:tags r:id="rId2"/>
            </p:custDataLst>
          </p:nvPr>
        </p:nvGraphicFramePr>
        <p:xfrm>
          <a:off x="330200" y="1231512"/>
          <a:ext cx="11531598" cy="5270885"/>
        </p:xfrm>
        <a:graphic>
          <a:graphicData uri="http://schemas.openxmlformats.org/drawingml/2006/table">
            <a:tbl>
              <a:tblPr firstRow="1" firstCol="1">
                <a:tableStyleId>{9D7B26C5-4107-4FEC-AEDC-1716B250A1EF}</a:tableStyleId>
              </a:tblPr>
              <a:tblGrid>
                <a:gridCol w="1119578">
                  <a:extLst>
                    <a:ext uri="{9D8B030D-6E8A-4147-A177-3AD203B41FA5}">
                      <a16:colId xmlns:a16="http://schemas.microsoft.com/office/drawing/2014/main" val="841534617"/>
                    </a:ext>
                  </a:extLst>
                </a:gridCol>
                <a:gridCol w="10412020">
                  <a:extLst>
                    <a:ext uri="{9D8B030D-6E8A-4147-A177-3AD203B41FA5}">
                      <a16:colId xmlns:a16="http://schemas.microsoft.com/office/drawing/2014/main" val="429620127"/>
                    </a:ext>
                  </a:extLst>
                </a:gridCol>
              </a:tblGrid>
              <a:tr h="277415">
                <a:tc>
                  <a:txBody>
                    <a:bodyPr/>
                    <a:lstStyle/>
                    <a:p>
                      <a:pPr marL="0" indent="0">
                        <a:spcBef>
                          <a:spcPts val="0"/>
                        </a:spcBef>
                        <a:buFontTx/>
                        <a:buNone/>
                      </a:pPr>
                      <a:endParaRPr lang="en-US" sz="1050"/>
                    </a:p>
                  </a:txBody>
                  <a:tcPr anchor="b">
                    <a:lnL>
                      <a:noFill/>
                    </a:lnL>
                    <a:lnR>
                      <a:noFill/>
                    </a:lnR>
                    <a:lnT>
                      <a:noFill/>
                    </a:lnT>
                    <a:lnB w="19050" cmpd="sng">
                      <a:noFill/>
                    </a:lnB>
                    <a:lnTlToBr w="12700" cmpd="sng">
                      <a:noFill/>
                      <a:prstDash val="solid"/>
                    </a:lnTlToBr>
                    <a:lnBlToTr w="12700" cmpd="sng">
                      <a:noFill/>
                      <a:prstDash val="solid"/>
                    </a:lnBlToTr>
                  </a:tcPr>
                </a:tc>
                <a:tc>
                  <a:txBody>
                    <a:bodyPr/>
                    <a:lstStyle/>
                    <a:p>
                      <a:pPr marL="0" indent="0">
                        <a:spcBef>
                          <a:spcPts val="0"/>
                        </a:spcBef>
                        <a:buFontTx/>
                        <a:buNone/>
                      </a:pPr>
                      <a:r>
                        <a:rPr lang="en-US" sz="1050"/>
                        <a:t>Key factors influencing impact of Gen AI (</a:t>
                      </a:r>
                      <a:r>
                        <a:rPr lang="en-US" sz="1050" i="1"/>
                        <a:t>not exhaustive</a:t>
                      </a:r>
                      <a:r>
                        <a:rPr lang="en-US" sz="1050"/>
                        <a:t>)</a:t>
                      </a:r>
                    </a:p>
                  </a:txBody>
                  <a:tcPr anchor="b">
                    <a:lnL>
                      <a:noFill/>
                    </a:lnL>
                  </a:tcPr>
                </a:tc>
                <a:extLst>
                  <a:ext uri="{0D108BD9-81ED-4DB2-BD59-A6C34878D82A}">
                    <a16:rowId xmlns:a16="http://schemas.microsoft.com/office/drawing/2014/main" val="3569197164"/>
                  </a:ext>
                </a:extLst>
              </a:tr>
              <a:tr h="277415">
                <a:tc rowSpan="5">
                  <a:txBody>
                    <a:bodyPr/>
                    <a:lstStyle/>
                    <a:p>
                      <a:pPr marL="0" indent="0">
                        <a:buFontTx/>
                        <a:buNone/>
                      </a:pPr>
                      <a:r>
                        <a:rPr lang="en-US" sz="1050">
                          <a:solidFill>
                            <a:srgbClr val="507867"/>
                          </a:solidFill>
                        </a:rPr>
                        <a:t>What </a:t>
                      </a:r>
                      <a:r>
                        <a:rPr lang="en-US" sz="1050" u="sng">
                          <a:solidFill>
                            <a:srgbClr val="507867"/>
                          </a:solidFill>
                        </a:rPr>
                        <a:t>will</a:t>
                      </a:r>
                      <a:r>
                        <a:rPr lang="en-US" sz="1050">
                          <a:solidFill>
                            <a:srgbClr val="507867"/>
                          </a:solidFill>
                        </a:rPr>
                        <a:t> stay the same</a:t>
                      </a:r>
                    </a:p>
                  </a:txBody>
                  <a:tcPr>
                    <a:lnR w="57150" cap="flat" cmpd="sng" algn="ctr">
                      <a:solidFill>
                        <a:srgbClr val="4C796E"/>
                      </a:solidFill>
                      <a:prstDash val="solid"/>
                      <a:round/>
                      <a:headEnd type="none" w="med" len="med"/>
                      <a:tailEnd type="none" w="med" len="med"/>
                    </a:lnR>
                    <a:lnT w="19050" cmpd="sng">
                      <a:noFill/>
                    </a:lnT>
                  </a:tcPr>
                </a:tc>
                <a:tc>
                  <a:txBody>
                    <a:bodyPr/>
                    <a:lstStyle/>
                    <a:p>
                      <a:pPr marL="0" indent="0">
                        <a:buFontTx/>
                        <a:buNone/>
                      </a:pPr>
                      <a:r>
                        <a:rPr lang="en-US" sz="1050" b="1"/>
                        <a:t>Core jobs‑to‑be‑done – </a:t>
                      </a:r>
                      <a:r>
                        <a:rPr lang="en-US" sz="1050" b="0"/>
                        <a:t>Capturing leads, producing estimates, scheduling crews, managing jobs, and invoicing remain the backbone of any roofing CRM</a:t>
                      </a:r>
                    </a:p>
                  </a:txBody>
                  <a:tcPr>
                    <a:lnL w="57150" cap="flat" cmpd="sng" algn="ctr">
                      <a:solidFill>
                        <a:srgbClr val="4C796E"/>
                      </a:solidFill>
                      <a:prstDash val="solid"/>
                      <a:round/>
                      <a:headEnd type="none" w="med" len="med"/>
                      <a:tailEnd type="none" w="med" len="med"/>
                    </a:lnL>
                  </a:tcPr>
                </a:tc>
                <a:extLst>
                  <a:ext uri="{0D108BD9-81ED-4DB2-BD59-A6C34878D82A}">
                    <a16:rowId xmlns:a16="http://schemas.microsoft.com/office/drawing/2014/main" val="518383539"/>
                  </a:ext>
                </a:extLst>
              </a:tr>
              <a:tr h="277415">
                <a:tc vMerge="1">
                  <a:txBody>
                    <a:bodyPr/>
                    <a:lstStyle/>
                    <a:p>
                      <a:endParaRPr lang="en-US"/>
                    </a:p>
                  </a:txBody>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50" b="1"/>
                        <a:t>Domain expertise wins – </a:t>
                      </a:r>
                      <a:r>
                        <a:rPr lang="en-US" sz="1050" b="0"/>
                        <a:t>Roofing / insurance claim workflows, supplier catalogs, and measurements stay highly specialized; products built “for everyone” still struggle here</a:t>
                      </a:r>
                    </a:p>
                  </a:txBody>
                  <a:tcPr>
                    <a:lnL w="57150" cap="flat" cmpd="sng" algn="ctr">
                      <a:solidFill>
                        <a:srgbClr val="4C796E"/>
                      </a:solidFill>
                      <a:prstDash val="solid"/>
                      <a:round/>
                      <a:headEnd type="none" w="med" len="med"/>
                      <a:tailEnd type="none" w="med" len="med"/>
                    </a:lnL>
                  </a:tcPr>
                </a:tc>
                <a:extLst>
                  <a:ext uri="{0D108BD9-81ED-4DB2-BD59-A6C34878D82A}">
                    <a16:rowId xmlns:a16="http://schemas.microsoft.com/office/drawing/2014/main" val="2628166456"/>
                  </a:ext>
                </a:extLst>
              </a:tr>
              <a:tr h="277415">
                <a:tc vMerge="1">
                  <a:txBody>
                    <a:bodyPr/>
                    <a:lstStyle/>
                    <a:p>
                      <a:endParaRPr lang="en-US"/>
                    </a:p>
                  </a:txBody>
                  <a:tcPr/>
                </a:tc>
                <a:tc>
                  <a:txBody>
                    <a:bodyPr/>
                    <a:lstStyle/>
                    <a:p>
                      <a:pPr marL="0" indent="0">
                        <a:buFontTx/>
                        <a:buNone/>
                      </a:pPr>
                      <a:r>
                        <a:rPr lang="en-US" sz="1050" b="1"/>
                        <a:t>Integration expectations – </a:t>
                      </a:r>
                      <a:r>
                        <a:rPr lang="en-US" sz="1050" b="0"/>
                        <a:t> Suppliers, and finance/marketing stacks remain must‑have connectors</a:t>
                      </a:r>
                    </a:p>
                  </a:txBody>
                  <a:tcPr>
                    <a:lnL w="57150" cap="flat" cmpd="sng" algn="ctr">
                      <a:solidFill>
                        <a:srgbClr val="4C796E"/>
                      </a:solidFill>
                      <a:prstDash val="solid"/>
                      <a:round/>
                      <a:headEnd type="none" w="med" len="med"/>
                      <a:tailEnd type="none" w="med" len="med"/>
                    </a:lnL>
                  </a:tcPr>
                </a:tc>
                <a:extLst>
                  <a:ext uri="{0D108BD9-81ED-4DB2-BD59-A6C34878D82A}">
                    <a16:rowId xmlns:a16="http://schemas.microsoft.com/office/drawing/2014/main" val="446965012"/>
                  </a:ext>
                </a:extLst>
              </a:tr>
              <a:tr h="277415">
                <a:tc vMerge="1">
                  <a:txBody>
                    <a:bodyPr/>
                    <a:lstStyle/>
                    <a:p>
                      <a:pPr marL="0" indent="0">
                        <a:buFontTx/>
                        <a:buNone/>
                      </a:pPr>
                      <a:endParaRPr lang="en-US" sz="1200"/>
                    </a:p>
                  </a:txBody>
                  <a:tcPr/>
                </a:tc>
                <a:tc>
                  <a:txBody>
                    <a:bodyPr/>
                    <a:lstStyle/>
                    <a:p>
                      <a:pPr marL="0" indent="0">
                        <a:buFontTx/>
                        <a:buNone/>
                      </a:pPr>
                      <a:r>
                        <a:rPr lang="en-US" sz="1050" b="1"/>
                        <a:t>Relationship‑driven sales channel – </a:t>
                      </a:r>
                      <a:r>
                        <a:rPr lang="en-US" sz="1050" b="0"/>
                        <a:t>Roofing contractors adopt software largely through referrals, distributors, buying groups, and associations</a:t>
                      </a:r>
                    </a:p>
                  </a:txBody>
                  <a:tcPr>
                    <a:lnL w="57150" cap="flat" cmpd="sng" algn="ctr">
                      <a:solidFill>
                        <a:srgbClr val="4C796E"/>
                      </a:solidFill>
                      <a:prstDash val="solid"/>
                      <a:round/>
                      <a:headEnd type="none" w="med" len="med"/>
                      <a:tailEnd type="none" w="med" len="med"/>
                    </a:lnL>
                  </a:tcPr>
                </a:tc>
                <a:extLst>
                  <a:ext uri="{0D108BD9-81ED-4DB2-BD59-A6C34878D82A}">
                    <a16:rowId xmlns:a16="http://schemas.microsoft.com/office/drawing/2014/main" val="964898037"/>
                  </a:ext>
                </a:extLst>
              </a:tr>
              <a:tr h="277415">
                <a:tc vMerge="1">
                  <a:txBody>
                    <a:bodyPr/>
                    <a:lstStyle/>
                    <a:p>
                      <a:endParaRPr lang="en-US"/>
                    </a:p>
                  </a:txBody>
                  <a:tcPr/>
                </a:tc>
                <a:tc>
                  <a:txBody>
                    <a:bodyPr/>
                    <a:lstStyle/>
                    <a:p>
                      <a:pPr marL="0" indent="0">
                        <a:buFontTx/>
                        <a:buNone/>
                      </a:pPr>
                      <a:r>
                        <a:rPr lang="en-US" sz="1050" b="1"/>
                        <a:t>Change‑averse user base – </a:t>
                      </a:r>
                      <a:r>
                        <a:rPr lang="en-US" sz="1050" b="0"/>
                        <a:t>Many contractors are still “low‑tech”; any new tool must show clear ROI and minimal training time</a:t>
                      </a:r>
                    </a:p>
                  </a:txBody>
                  <a:tcPr>
                    <a:lnL w="57150" cap="flat" cmpd="sng" algn="ctr">
                      <a:solidFill>
                        <a:schemeClr val="accent5"/>
                      </a:solidFill>
                      <a:prstDash val="solid"/>
                      <a:round/>
                      <a:headEnd type="none" w="med" len="med"/>
                      <a:tailEnd type="none" w="med" len="med"/>
                    </a:lnL>
                  </a:tcPr>
                </a:tc>
                <a:extLst>
                  <a:ext uri="{0D108BD9-81ED-4DB2-BD59-A6C34878D82A}">
                    <a16:rowId xmlns:a16="http://schemas.microsoft.com/office/drawing/2014/main" val="2201997890"/>
                  </a:ext>
                </a:extLst>
              </a:tr>
              <a:tr h="277415">
                <a:tc rowSpan="8">
                  <a:txBody>
                    <a:bodyPr/>
                    <a:lstStyle/>
                    <a:p>
                      <a:pPr marL="0" indent="0">
                        <a:buFontTx/>
                        <a:buNone/>
                      </a:pPr>
                      <a:r>
                        <a:rPr lang="en-US" sz="1050">
                          <a:solidFill>
                            <a:srgbClr val="CC0000"/>
                          </a:solidFill>
                        </a:rPr>
                        <a:t>What </a:t>
                      </a:r>
                      <a:r>
                        <a:rPr lang="en-US" sz="1050" u="sng">
                          <a:solidFill>
                            <a:srgbClr val="CC0000"/>
                          </a:solidFill>
                        </a:rPr>
                        <a:t>will</a:t>
                      </a:r>
                      <a:r>
                        <a:rPr lang="en-US" sz="1050">
                          <a:solidFill>
                            <a:srgbClr val="CC0000"/>
                          </a:solidFill>
                        </a:rPr>
                        <a:t> change</a:t>
                      </a:r>
                    </a:p>
                  </a:txBody>
                  <a:tcPr>
                    <a:lnR w="57150" cap="flat" cmpd="sng" algn="ctr">
                      <a:solidFill>
                        <a:schemeClr val="accent3"/>
                      </a:solidFill>
                      <a:prstDash val="solid"/>
                      <a:round/>
                      <a:headEnd type="none" w="med" len="med"/>
                      <a:tailEnd type="none" w="med" len="med"/>
                    </a:lnR>
                  </a:tcPr>
                </a:tc>
                <a:tc>
                  <a:txBody>
                    <a:bodyPr/>
                    <a:lstStyle/>
                    <a:p>
                      <a:pPr marL="0" indent="0">
                        <a:buFontTx/>
                        <a:buNone/>
                      </a:pPr>
                      <a:r>
                        <a:rPr lang="en-US" sz="1050" b="1">
                          <a:solidFill>
                            <a:schemeClr val="tx1"/>
                          </a:solidFill>
                        </a:rPr>
                        <a:t>AI‑enabled workflows – </a:t>
                      </a:r>
                      <a:r>
                        <a:rPr lang="en-US" sz="1050" b="0">
                          <a:solidFill>
                            <a:schemeClr val="tx1"/>
                          </a:solidFill>
                        </a:rPr>
                        <a:t>Agentic AI, natural‑language UIs, and context‑aware suggestions will be embedded throughout all workflows, with less human input</a:t>
                      </a:r>
                    </a:p>
                  </a:txBody>
                  <a:tcPr>
                    <a:lnL w="5715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val="3311738575"/>
                  </a:ext>
                </a:extLst>
              </a:tr>
              <a:tr h="277415">
                <a:tc vMerge="1">
                  <a:txBody>
                    <a:bodyPr/>
                    <a:lstStyle/>
                    <a:p>
                      <a:endParaRPr lang="en-US"/>
                    </a:p>
                  </a:txBody>
                  <a:tcPr/>
                </a:tc>
                <a:tc>
                  <a:txBody>
                    <a:bodyPr/>
                    <a:lstStyle/>
                    <a:p>
                      <a:pPr marL="0" indent="0">
                        <a:buFontTx/>
                        <a:buNone/>
                      </a:pPr>
                      <a:r>
                        <a:rPr lang="en-US" sz="1050" b="1">
                          <a:solidFill>
                            <a:schemeClr val="tx1"/>
                          </a:solidFill>
                        </a:rPr>
                        <a:t>Faster product cycles &amp; copy‑cats – </a:t>
                      </a:r>
                      <a:r>
                        <a:rPr lang="en-US" sz="1050" b="0">
                          <a:solidFill>
                            <a:schemeClr val="tx1"/>
                          </a:solidFill>
                        </a:rPr>
                        <a:t> AI boosts developer velocity; new entrants can replicate core functionality in months, not years, eroding feature‑based moats</a:t>
                      </a:r>
                    </a:p>
                  </a:txBody>
                  <a:tcPr>
                    <a:lnL w="5715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val="4257299338"/>
                  </a:ext>
                </a:extLst>
              </a:tr>
              <a:tr h="277415">
                <a:tc vMerge="1">
                  <a:txBody>
                    <a:bodyPr/>
                    <a:lstStyle/>
                    <a:p>
                      <a:endParaRPr lang="en-US"/>
                    </a:p>
                  </a:txBody>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50" b="1">
                          <a:solidFill>
                            <a:schemeClr val="tx1"/>
                          </a:solidFill>
                        </a:rPr>
                        <a:t>Commoditization of basic features – </a:t>
                      </a:r>
                      <a:r>
                        <a:rPr lang="en-US" sz="1050" b="0">
                          <a:solidFill>
                            <a:schemeClr val="tx1"/>
                          </a:solidFill>
                        </a:rPr>
                        <a:t>Contact management, estimating, and photo capture become table stakes; differentiation shifts to intelligence, integrations, and UI</a:t>
                      </a:r>
                    </a:p>
                  </a:txBody>
                  <a:tcPr>
                    <a:lnL w="5715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val="1003822158"/>
                  </a:ext>
                </a:extLst>
              </a:tr>
              <a:tr h="277415">
                <a:tc vMerge="1">
                  <a:txBody>
                    <a:bodyPr/>
                    <a:lstStyle/>
                    <a:p>
                      <a:endParaRPr lang="en-US"/>
                    </a:p>
                  </a:txBody>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50" b="1">
                          <a:solidFill>
                            <a:schemeClr val="tx1"/>
                          </a:solidFill>
                        </a:rPr>
                        <a:t>Data‑driven decision support – </a:t>
                      </a:r>
                      <a:r>
                        <a:rPr lang="en-US" sz="1050" b="0">
                          <a:solidFill>
                            <a:schemeClr val="tx1"/>
                          </a:solidFill>
                        </a:rPr>
                        <a:t>Real‑time profit analytics, predictive maintenance, and benchmark comparisons will be expected rather than “nice to have”</a:t>
                      </a:r>
                    </a:p>
                  </a:txBody>
                  <a:tcPr>
                    <a:lnL w="5715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val="105670752"/>
                  </a:ext>
                </a:extLst>
              </a:tr>
              <a:tr h="277415">
                <a:tc vMerge="1">
                  <a:txBody>
                    <a:bodyPr/>
                    <a:lstStyle/>
                    <a:p>
                      <a:endParaRPr lang="en-US"/>
                    </a:p>
                  </a:txBody>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50" b="1">
                          <a:solidFill>
                            <a:schemeClr val="tx1"/>
                          </a:solidFill>
                        </a:rPr>
                        <a:t>Rising user expectations – </a:t>
                      </a:r>
                      <a:r>
                        <a:rPr lang="en-US" sz="1050" b="0">
                          <a:solidFill>
                            <a:schemeClr val="tx1"/>
                          </a:solidFill>
                        </a:rPr>
                        <a:t>Voice input, chat‑first interfaces, and instant insights will feel normal—even to previously “low‑tech” users—because every tool will offer them</a:t>
                      </a:r>
                    </a:p>
                  </a:txBody>
                  <a:tcPr>
                    <a:lnL w="5715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val="3925625991"/>
                  </a:ext>
                </a:extLst>
              </a:tr>
              <a:tr h="277415">
                <a:tc vMerge="1">
                  <a:txBody>
                    <a:bodyPr/>
                    <a:lstStyle/>
                    <a:p>
                      <a:endParaRPr lang="en-US"/>
                    </a:p>
                  </a:txBody>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50" b="1"/>
                        <a:t>Competitive field widens – </a:t>
                      </a:r>
                      <a:r>
                        <a:rPr lang="en-US" sz="1050" b="0"/>
                        <a:t>Horizontal giants (peers) will bolt on roofing domain logic, while vertical upstarts launch AI‑native stacks</a:t>
                      </a:r>
                    </a:p>
                  </a:txBody>
                  <a:tcPr>
                    <a:lnL w="5715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val="2421899107"/>
                  </a:ext>
                </a:extLst>
              </a:tr>
              <a:tr h="277415">
                <a:tc vMerge="1">
                  <a:txBody>
                    <a:bodyPr/>
                    <a:lstStyle/>
                    <a:p>
                      <a:endParaRPr lang="en-US"/>
                    </a:p>
                  </a:txBody>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50" b="1">
                          <a:solidFill>
                            <a:schemeClr val="tx1"/>
                          </a:solidFill>
                        </a:rPr>
                        <a:t>Lower switching costs – </a:t>
                      </a:r>
                      <a:r>
                        <a:rPr lang="en-US" sz="1050" b="0">
                          <a:solidFill>
                            <a:schemeClr val="tx1"/>
                          </a:solidFill>
                        </a:rPr>
                        <a:t>Automated data migration and AI‑assisted onboarding trim pain of switching, forcing vendors to compete on continuous value, not just sunk cost</a:t>
                      </a:r>
                    </a:p>
                  </a:txBody>
                  <a:tcPr>
                    <a:lnL w="5715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val="2199831616"/>
                  </a:ext>
                </a:extLst>
              </a:tr>
              <a:tr h="277415">
                <a:tc vMerge="1">
                  <a:txBody>
                    <a:bodyPr/>
                    <a:lstStyle/>
                    <a:p>
                      <a:pPr marL="0" indent="0">
                        <a:buFontTx/>
                        <a:buNone/>
                      </a:pPr>
                      <a:endParaRPr lang="en-US" sz="1200">
                        <a:solidFill>
                          <a:srgbClr val="CC0000"/>
                        </a:solidFill>
                      </a:endParaRPr>
                    </a:p>
                  </a:txBody>
                  <a:tcPr>
                    <a:lnR w="57150" cap="flat" cmpd="sng" algn="ctr">
                      <a:solidFill>
                        <a:schemeClr val="accent3"/>
                      </a:solidFill>
                      <a:prstDash val="solid"/>
                      <a:round/>
                      <a:headEnd type="none" w="med" len="med"/>
                      <a:tailEnd type="none" w="med" len="med"/>
                    </a:lnR>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50" b="1">
                          <a:solidFill>
                            <a:schemeClr val="tx1"/>
                          </a:solidFill>
                        </a:rPr>
                        <a:t>Mobile, field‑first usage – </a:t>
                      </a:r>
                      <a:r>
                        <a:rPr lang="en-US" sz="1050" b="0">
                          <a:solidFill>
                            <a:schemeClr val="tx1"/>
                          </a:solidFill>
                        </a:rPr>
                        <a:t>Crews and sales reps will rely on phones/tablets on‑site; offline capability will matter but most interfaces should happen away from desktop</a:t>
                      </a:r>
                    </a:p>
                  </a:txBody>
                  <a:tcPr>
                    <a:lnL w="57150" cap="flat" cmpd="sng" algn="ctr">
                      <a:solidFill>
                        <a:schemeClr val="accent3"/>
                      </a:solidFill>
                      <a:prstDash val="solid"/>
                      <a:round/>
                      <a:headEnd type="none" w="med" len="med"/>
                      <a:tailEnd type="none" w="med" len="med"/>
                    </a:lnL>
                  </a:tcPr>
                </a:tc>
                <a:extLst>
                  <a:ext uri="{0D108BD9-81ED-4DB2-BD59-A6C34878D82A}">
                    <a16:rowId xmlns:a16="http://schemas.microsoft.com/office/drawing/2014/main" val="276697890"/>
                  </a:ext>
                </a:extLst>
              </a:tr>
              <a:tr h="277415">
                <a:tc rowSpan="5">
                  <a:txBody>
                    <a:bodyPr/>
                    <a:lstStyle/>
                    <a:p>
                      <a:pPr marL="0" indent="0">
                        <a:buFontTx/>
                        <a:buNone/>
                      </a:pPr>
                      <a:r>
                        <a:rPr lang="en-US" sz="1050">
                          <a:solidFill>
                            <a:srgbClr val="C6AA3D"/>
                          </a:solidFill>
                        </a:rPr>
                        <a:t>What </a:t>
                      </a:r>
                      <a:r>
                        <a:rPr lang="en-US" sz="1050" u="sng">
                          <a:solidFill>
                            <a:srgbClr val="C6AA3D"/>
                          </a:solidFill>
                        </a:rPr>
                        <a:t>might </a:t>
                      </a:r>
                      <a:r>
                        <a:rPr lang="en-US" sz="1050">
                          <a:solidFill>
                            <a:srgbClr val="C6AA3D"/>
                          </a:solidFill>
                        </a:rPr>
                        <a:t>change</a:t>
                      </a:r>
                      <a:br>
                        <a:rPr lang="en-US" sz="1050">
                          <a:solidFill>
                            <a:srgbClr val="C6AA3D"/>
                          </a:solidFill>
                        </a:rPr>
                      </a:br>
                      <a:r>
                        <a:rPr lang="en-US" sz="1050" b="0">
                          <a:solidFill>
                            <a:srgbClr val="C6AA3D"/>
                          </a:solidFill>
                        </a:rPr>
                        <a:t>(</a:t>
                      </a:r>
                      <a:r>
                        <a:rPr lang="en-US" sz="1050" b="0" i="1">
                          <a:solidFill>
                            <a:srgbClr val="C6AA3D"/>
                          </a:solidFill>
                        </a:rPr>
                        <a:t>unlikely in near-term</a:t>
                      </a:r>
                      <a:r>
                        <a:rPr lang="en-US" sz="1050" b="0">
                          <a:solidFill>
                            <a:srgbClr val="C6AA3D"/>
                          </a:solidFill>
                        </a:rPr>
                        <a:t>)</a:t>
                      </a:r>
                    </a:p>
                  </a:txBody>
                  <a:tcPr>
                    <a:lnR w="57150" cap="flat" cmpd="sng" algn="ctr">
                      <a:solidFill>
                        <a:srgbClr val="F2DE8A"/>
                      </a:solidFill>
                      <a:prstDash val="solid"/>
                      <a:round/>
                      <a:headEnd type="none" w="med" len="med"/>
                      <a:tailEnd type="none" w="med" len="med"/>
                    </a:lnR>
                  </a:tcPr>
                </a:tc>
                <a:tc>
                  <a:txBody>
                    <a:bodyPr/>
                    <a:lstStyle/>
                    <a:p>
                      <a:pPr marL="0" indent="0">
                        <a:buFontTx/>
                        <a:buNone/>
                      </a:pPr>
                      <a:r>
                        <a:rPr lang="en-US" sz="1050" b="1" i="0"/>
                        <a:t>Pricing models – </a:t>
                      </a:r>
                      <a:r>
                        <a:rPr lang="en-US" sz="1050" b="0" i="0"/>
                        <a:t>Shift from per‑seat to usage‑based or outcome‑based (e.g., % of claim paid) is possible but not certain</a:t>
                      </a:r>
                    </a:p>
                  </a:txBody>
                  <a:tcPr>
                    <a:lnL w="57150" cap="flat" cmpd="sng" algn="ctr">
                      <a:solidFill>
                        <a:srgbClr val="F2DE8A"/>
                      </a:solidFill>
                      <a:prstDash val="solid"/>
                      <a:round/>
                      <a:headEnd type="none" w="med" len="med"/>
                      <a:tailEnd type="none" w="med" len="med"/>
                    </a:lnL>
                  </a:tcPr>
                </a:tc>
                <a:extLst>
                  <a:ext uri="{0D108BD9-81ED-4DB2-BD59-A6C34878D82A}">
                    <a16:rowId xmlns:a16="http://schemas.microsoft.com/office/drawing/2014/main" val="1192238515"/>
                  </a:ext>
                </a:extLst>
              </a:tr>
              <a:tr h="277415">
                <a:tc vMerge="1">
                  <a:txBody>
                    <a:bodyPr/>
                    <a:lstStyle/>
                    <a:p>
                      <a:pPr marL="0" indent="0">
                        <a:buFontTx/>
                        <a:buNone/>
                      </a:pPr>
                      <a:r>
                        <a:rPr lang="en-US" sz="1200">
                          <a:solidFill>
                            <a:srgbClr val="C6AA3D"/>
                          </a:solidFill>
                        </a:rPr>
                        <a:t>What </a:t>
                      </a:r>
                      <a:r>
                        <a:rPr lang="en-US" sz="1200" u="sng">
                          <a:solidFill>
                            <a:srgbClr val="C6AA3D"/>
                          </a:solidFill>
                        </a:rPr>
                        <a:t>might </a:t>
                      </a:r>
                      <a:r>
                        <a:rPr lang="en-US" sz="1200">
                          <a:solidFill>
                            <a:srgbClr val="C6AA3D"/>
                          </a:solidFill>
                        </a:rPr>
                        <a:t>change</a:t>
                      </a:r>
                      <a:br>
                        <a:rPr lang="en-US" sz="1200">
                          <a:solidFill>
                            <a:srgbClr val="C6AA3D"/>
                          </a:solidFill>
                        </a:rPr>
                      </a:br>
                      <a:r>
                        <a:rPr lang="en-US" sz="1200" b="0">
                          <a:solidFill>
                            <a:srgbClr val="C6AA3D"/>
                          </a:solidFill>
                        </a:rPr>
                        <a:t>(</a:t>
                      </a:r>
                      <a:r>
                        <a:rPr lang="en-US" sz="1200" b="0" i="1">
                          <a:solidFill>
                            <a:srgbClr val="C6AA3D"/>
                          </a:solidFill>
                        </a:rPr>
                        <a:t>unlikely in near-term</a:t>
                      </a:r>
                      <a:r>
                        <a:rPr lang="en-US" sz="1200" b="0">
                          <a:solidFill>
                            <a:srgbClr val="C6AA3D"/>
                          </a:solidFill>
                        </a:rPr>
                        <a:t>)</a:t>
                      </a:r>
                    </a:p>
                  </a:txBody>
                  <a:tcPr>
                    <a:lnR w="57150" cap="flat" cmpd="sng" algn="ctr">
                      <a:solidFill>
                        <a:srgbClr val="F2DE8A"/>
                      </a:solidFill>
                      <a:prstDash val="solid"/>
                      <a:round/>
                      <a:headEnd type="none" w="med" len="med"/>
                      <a:tailEnd type="none" w="med" len="med"/>
                    </a:lnR>
                  </a:tcPr>
                </a:tc>
                <a:tc>
                  <a:txBody>
                    <a:bodyPr/>
                    <a:lstStyle/>
                    <a:p>
                      <a:pPr marL="0" indent="0">
                        <a:buFontTx/>
                        <a:buNone/>
                      </a:pPr>
                      <a:r>
                        <a:rPr lang="en-US" sz="1050" b="1" i="0"/>
                        <a:t>Data‑ownership norms – </a:t>
                      </a:r>
                      <a:r>
                        <a:rPr lang="en-US" sz="1050" b="0" i="0"/>
                        <a:t>Customers and suppliers may push for revenue‑share or co‑ownership of the data that trains agents</a:t>
                      </a:r>
                    </a:p>
                  </a:txBody>
                  <a:tcPr>
                    <a:lnL w="57150" cap="flat" cmpd="sng" algn="ctr">
                      <a:solidFill>
                        <a:srgbClr val="F2DE8A"/>
                      </a:solidFill>
                      <a:prstDash val="solid"/>
                      <a:round/>
                      <a:headEnd type="none" w="med" len="med"/>
                      <a:tailEnd type="none" w="med" len="med"/>
                    </a:lnL>
                  </a:tcPr>
                </a:tc>
                <a:extLst>
                  <a:ext uri="{0D108BD9-81ED-4DB2-BD59-A6C34878D82A}">
                    <a16:rowId xmlns:a16="http://schemas.microsoft.com/office/drawing/2014/main" val="995574385"/>
                  </a:ext>
                </a:extLst>
              </a:tr>
              <a:tr h="277415">
                <a:tc vMerge="1">
                  <a:txBody>
                    <a:bodyPr/>
                    <a:lstStyle/>
                    <a:p>
                      <a:pPr marL="0" indent="0">
                        <a:buFontTx/>
                        <a:buNone/>
                      </a:pPr>
                      <a:endParaRPr lang="en-US" sz="1200" b="0">
                        <a:solidFill>
                          <a:srgbClr val="C6AA3D"/>
                        </a:solidFill>
                      </a:endParaRPr>
                    </a:p>
                  </a:txBody>
                  <a:tcPr>
                    <a:lnR w="57150" cap="flat" cmpd="sng" algn="ctr">
                      <a:solidFill>
                        <a:srgbClr val="F2DE8A"/>
                      </a:solidFill>
                      <a:prstDash val="solid"/>
                      <a:round/>
                      <a:headEnd type="none" w="med" len="med"/>
                      <a:tailEnd type="none" w="med" len="med"/>
                    </a:lnR>
                  </a:tcPr>
                </a:tc>
                <a:tc>
                  <a:txBody>
                    <a:bodyPr/>
                    <a:lstStyle/>
                    <a:p>
                      <a:pPr marL="0" indent="0">
                        <a:buFontTx/>
                        <a:buNone/>
                      </a:pPr>
                      <a:r>
                        <a:rPr lang="en-US" sz="1050" b="1" i="0"/>
                        <a:t>Supplier power balance – </a:t>
                      </a:r>
                      <a:r>
                        <a:rPr lang="en-US" sz="1050" b="0" i="0"/>
                        <a:t>Distributors might open real‑time APIs to every CRM—or they might double‑down on pay‑to‑play data deals</a:t>
                      </a:r>
                    </a:p>
                  </a:txBody>
                  <a:tcPr>
                    <a:lnL w="57150" cap="flat" cmpd="sng" algn="ctr">
                      <a:solidFill>
                        <a:srgbClr val="F2DE8A"/>
                      </a:solidFill>
                      <a:prstDash val="solid"/>
                      <a:round/>
                      <a:headEnd type="none" w="med" len="med"/>
                      <a:tailEnd type="none" w="med" len="med"/>
                    </a:lnL>
                  </a:tcPr>
                </a:tc>
                <a:extLst>
                  <a:ext uri="{0D108BD9-81ED-4DB2-BD59-A6C34878D82A}">
                    <a16:rowId xmlns:a16="http://schemas.microsoft.com/office/drawing/2014/main" val="3094705004"/>
                  </a:ext>
                </a:extLst>
              </a:tr>
              <a:tr h="277415">
                <a:tc vMerge="1">
                  <a:txBody>
                    <a:bodyPr/>
                    <a:lstStyle/>
                    <a:p>
                      <a:endParaRPr lang="en-US"/>
                    </a:p>
                  </a:txBody>
                  <a:tcPr/>
                </a:tc>
                <a:tc>
                  <a:txBody>
                    <a:bodyPr/>
                    <a:lstStyle/>
                    <a:p>
                      <a:pPr marL="0" indent="0">
                        <a:buFontTx/>
                        <a:buNone/>
                      </a:pPr>
                      <a:r>
                        <a:rPr lang="en-US" sz="1050" b="1" i="0"/>
                        <a:t>Competitive landscape – </a:t>
                      </a:r>
                      <a:r>
                        <a:rPr lang="en-US" sz="1050" b="0" i="0"/>
                        <a:t>Horizontal “Copilot” suites could replicate core workflows or offer agents that utilize software platforms</a:t>
                      </a:r>
                    </a:p>
                  </a:txBody>
                  <a:tcPr>
                    <a:lnL w="57150" cap="flat" cmpd="sng" algn="ctr">
                      <a:solidFill>
                        <a:srgbClr val="F2DE8A"/>
                      </a:solidFill>
                      <a:prstDash val="solid"/>
                      <a:round/>
                      <a:headEnd type="none" w="med" len="med"/>
                      <a:tailEnd type="none" w="med" len="med"/>
                    </a:lnL>
                  </a:tcPr>
                </a:tc>
                <a:extLst>
                  <a:ext uri="{0D108BD9-81ED-4DB2-BD59-A6C34878D82A}">
                    <a16:rowId xmlns:a16="http://schemas.microsoft.com/office/drawing/2014/main" val="75659968"/>
                  </a:ext>
                </a:extLst>
              </a:tr>
              <a:tr h="277415">
                <a:tc vMerge="1">
                  <a:txBody>
                    <a:bodyPr/>
                    <a:lstStyle/>
                    <a:p>
                      <a:pPr marL="0" indent="0">
                        <a:buFontTx/>
                        <a:buNone/>
                      </a:pPr>
                      <a:endParaRPr lang="en-US" sz="1200" b="0">
                        <a:solidFill>
                          <a:srgbClr val="C6AA3D"/>
                        </a:solidFill>
                      </a:endParaRPr>
                    </a:p>
                  </a:txBody>
                  <a:tcPr>
                    <a:lnR w="57150" cap="flat" cmpd="sng" algn="ctr">
                      <a:solidFill>
                        <a:srgbClr val="F2DE8A"/>
                      </a:solidFill>
                      <a:prstDash val="solid"/>
                      <a:round/>
                      <a:headEnd type="none" w="med" len="med"/>
                      <a:tailEnd type="none" w="med" len="med"/>
                    </a:lnR>
                  </a:tcPr>
                </a:tc>
                <a:tc>
                  <a:txBody>
                    <a:bodyPr/>
                    <a:lstStyle/>
                    <a:p>
                      <a:pPr marL="0" indent="0">
                        <a:buFontTx/>
                        <a:buNone/>
                      </a:pPr>
                      <a:r>
                        <a:rPr lang="en-US" sz="1050" b="1" i="0"/>
                        <a:t>Talent mix – </a:t>
                      </a:r>
                      <a:r>
                        <a:rPr lang="en-US" sz="1050" b="0" i="0"/>
                        <a:t>Admin roles may shift from data entry to AI‑validation and exception handling, but humans remain in the loop</a:t>
                      </a:r>
                    </a:p>
                  </a:txBody>
                  <a:tcPr>
                    <a:lnL w="57150" cap="flat" cmpd="sng" algn="ctr">
                      <a:solidFill>
                        <a:srgbClr val="F2DE8A"/>
                      </a:solidFill>
                      <a:prstDash val="solid"/>
                      <a:round/>
                      <a:headEnd type="none" w="med" len="med"/>
                      <a:tailEnd type="none" w="med" len="med"/>
                    </a:lnL>
                  </a:tcPr>
                </a:tc>
                <a:extLst>
                  <a:ext uri="{0D108BD9-81ED-4DB2-BD59-A6C34878D82A}">
                    <a16:rowId xmlns:a16="http://schemas.microsoft.com/office/drawing/2014/main" val="1458243717"/>
                  </a:ext>
                </a:extLst>
              </a:tr>
            </a:tbl>
          </a:graphicData>
        </a:graphic>
      </p:graphicFrame>
      <p:grpSp>
        <p:nvGrpSpPr>
          <p:cNvPr id="16" name="btfpStatusSticker631686">
            <a:extLst>
              <a:ext uri="{FF2B5EF4-FFF2-40B4-BE49-F238E27FC236}">
                <a16:creationId xmlns:a16="http://schemas.microsoft.com/office/drawing/2014/main" id="{BC4A08EC-7DB5-112C-9674-FBE7A0C9651F}"/>
              </a:ext>
            </a:extLst>
          </p:cNvPr>
          <p:cNvGrpSpPr/>
          <p:nvPr>
            <p:custDataLst>
              <p:tags r:id="rId3"/>
            </p:custDataLst>
          </p:nvPr>
        </p:nvGrpSpPr>
        <p:grpSpPr>
          <a:xfrm>
            <a:off x="10100356" y="955344"/>
            <a:ext cx="1761444" cy="235611"/>
            <a:chOff x="-1630959" y="876300"/>
            <a:chExt cx="1761444" cy="235611"/>
          </a:xfrm>
        </p:grpSpPr>
        <p:sp>
          <p:nvSpPr>
            <p:cNvPr id="14" name="btfpStatusStickerText631686">
              <a:extLst>
                <a:ext uri="{FF2B5EF4-FFF2-40B4-BE49-F238E27FC236}">
                  <a16:creationId xmlns:a16="http://schemas.microsoft.com/office/drawing/2014/main" id="{DFB17691-C343-C159-6F59-E17BC03CB561}"/>
                </a:ext>
              </a:extLst>
            </p:cNvPr>
            <p:cNvSpPr txBox="1"/>
            <p:nvPr/>
          </p:nvSpPr>
          <p:spPr bwMode="gray">
            <a:xfrm>
              <a:off x="-1630959"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15" name="btfpStatusStickerLine631686">
              <a:extLst>
                <a:ext uri="{FF2B5EF4-FFF2-40B4-BE49-F238E27FC236}">
                  <a16:creationId xmlns:a16="http://schemas.microsoft.com/office/drawing/2014/main" id="{A936AD1F-8A12-8420-B381-8B43C406B0E1}"/>
                </a:ext>
              </a:extLst>
            </p:cNvPr>
            <p:cNvCxnSpPr>
              <a:cxnSpLocks/>
            </p:cNvCxnSpPr>
            <p:nvPr/>
          </p:nvCxnSpPr>
          <p:spPr bwMode="gray">
            <a:xfrm rot="720000">
              <a:off x="-163095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026995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btfpColumnIndicatorGroup2">
            <a:extLst>
              <a:ext uri="{FF2B5EF4-FFF2-40B4-BE49-F238E27FC236}">
                <a16:creationId xmlns:a16="http://schemas.microsoft.com/office/drawing/2014/main" id="{A90F2F4F-9449-C87A-C539-9D697C09F699}"/>
              </a:ext>
            </a:extLst>
          </p:cNvPr>
          <p:cNvGrpSpPr/>
          <p:nvPr/>
        </p:nvGrpSpPr>
        <p:grpSpPr>
          <a:xfrm>
            <a:off x="0" y="6926580"/>
            <a:ext cx="12192000" cy="137160"/>
            <a:chOff x="0" y="6926580"/>
            <a:chExt cx="12192000" cy="137160"/>
          </a:xfrm>
        </p:grpSpPr>
        <p:sp>
          <p:nvSpPr>
            <p:cNvPr id="54" name="btfpColumnGapBlocker436415">
              <a:extLst>
                <a:ext uri="{FF2B5EF4-FFF2-40B4-BE49-F238E27FC236}">
                  <a16:creationId xmlns:a16="http://schemas.microsoft.com/office/drawing/2014/main" id="{CDBC0274-53DD-16BB-D29E-792FBA1C6416}"/>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52" name="btfpColumnGapBlocker639090">
              <a:extLst>
                <a:ext uri="{FF2B5EF4-FFF2-40B4-BE49-F238E27FC236}">
                  <a16:creationId xmlns:a16="http://schemas.microsoft.com/office/drawing/2014/main" id="{DDDCBEA2-74E4-1148-AB07-4F0123D1073C}"/>
                </a:ext>
              </a:extLst>
            </p:cNvPr>
            <p:cNvSpPr/>
            <p:nvPr/>
          </p:nvSpPr>
          <p:spPr bwMode="gray">
            <a:xfrm>
              <a:off x="5825728"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50" name="btfpColumnIndicator555994">
              <a:extLst>
                <a:ext uri="{FF2B5EF4-FFF2-40B4-BE49-F238E27FC236}">
                  <a16:creationId xmlns:a16="http://schemas.microsoft.com/office/drawing/2014/main" id="{58CA054B-012D-4366-5A19-B648B18B56E2}"/>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6" name="btfpColumnIndicator638375">
              <a:extLst>
                <a:ext uri="{FF2B5EF4-FFF2-40B4-BE49-F238E27FC236}">
                  <a16:creationId xmlns:a16="http://schemas.microsoft.com/office/drawing/2014/main" id="{699D5AE7-B41B-AF94-EA81-DEAAA4D88B74}"/>
                </a:ext>
              </a:extLst>
            </p:cNvPr>
            <p:cNvCxnSpPr/>
            <p:nvPr/>
          </p:nvCxnSpPr>
          <p:spPr bwMode="gray">
            <a:xfrm flipV="1">
              <a:off x="636627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2" name="btfpColumnGapBlocker597562">
              <a:extLst>
                <a:ext uri="{FF2B5EF4-FFF2-40B4-BE49-F238E27FC236}">
                  <a16:creationId xmlns:a16="http://schemas.microsoft.com/office/drawing/2014/main" id="{48E79420-EB2C-C6AE-1137-44B30478CE13}"/>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7" name="btfpColumnIndicator657329">
              <a:extLst>
                <a:ext uri="{FF2B5EF4-FFF2-40B4-BE49-F238E27FC236}">
                  <a16:creationId xmlns:a16="http://schemas.microsoft.com/office/drawing/2014/main" id="{0FA4AFA6-262A-E271-902F-27D87377027F}"/>
                </a:ext>
              </a:extLst>
            </p:cNvPr>
            <p:cNvCxnSpPr/>
            <p:nvPr/>
          </p:nvCxnSpPr>
          <p:spPr bwMode="gray">
            <a:xfrm flipV="1">
              <a:off x="582572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5" name="btfpColumnIndicator937282">
              <a:extLst>
                <a:ext uri="{FF2B5EF4-FFF2-40B4-BE49-F238E27FC236}">
                  <a16:creationId xmlns:a16="http://schemas.microsoft.com/office/drawing/2014/main" id="{2D23F965-A1D1-24AF-A205-6576037D73F5}"/>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55" name="btfpColumnIndicatorGroup1">
            <a:extLst>
              <a:ext uri="{FF2B5EF4-FFF2-40B4-BE49-F238E27FC236}">
                <a16:creationId xmlns:a16="http://schemas.microsoft.com/office/drawing/2014/main" id="{412ABC42-72F1-BBE5-41ED-6BD7222AF0F2}"/>
              </a:ext>
            </a:extLst>
          </p:cNvPr>
          <p:cNvGrpSpPr/>
          <p:nvPr/>
        </p:nvGrpSpPr>
        <p:grpSpPr>
          <a:xfrm>
            <a:off x="0" y="-205740"/>
            <a:ext cx="12192000" cy="137160"/>
            <a:chOff x="0" y="-205740"/>
            <a:chExt cx="12192000" cy="137160"/>
          </a:xfrm>
        </p:grpSpPr>
        <p:sp>
          <p:nvSpPr>
            <p:cNvPr id="53" name="btfpColumnGapBlocker448046">
              <a:extLst>
                <a:ext uri="{FF2B5EF4-FFF2-40B4-BE49-F238E27FC236}">
                  <a16:creationId xmlns:a16="http://schemas.microsoft.com/office/drawing/2014/main" id="{09E2571E-14B0-41D9-70CB-C4347E9E702C}"/>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51" name="btfpColumnGapBlocker803167">
              <a:extLst>
                <a:ext uri="{FF2B5EF4-FFF2-40B4-BE49-F238E27FC236}">
                  <a16:creationId xmlns:a16="http://schemas.microsoft.com/office/drawing/2014/main" id="{F01967ED-EBB6-85D8-FC2E-B3BFEC533719}"/>
                </a:ext>
              </a:extLst>
            </p:cNvPr>
            <p:cNvSpPr/>
            <p:nvPr/>
          </p:nvSpPr>
          <p:spPr bwMode="gray">
            <a:xfrm>
              <a:off x="5825728"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49" name="btfpColumnIndicator958435">
              <a:extLst>
                <a:ext uri="{FF2B5EF4-FFF2-40B4-BE49-F238E27FC236}">
                  <a16:creationId xmlns:a16="http://schemas.microsoft.com/office/drawing/2014/main" id="{08E2E11D-6AAF-A239-266F-FF6B3F93A843}"/>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3" name="btfpColumnIndicator378022">
              <a:extLst>
                <a:ext uri="{FF2B5EF4-FFF2-40B4-BE49-F238E27FC236}">
                  <a16:creationId xmlns:a16="http://schemas.microsoft.com/office/drawing/2014/main" id="{BE49782C-93BC-8CCE-D720-DECFDA5DD696}"/>
                </a:ext>
              </a:extLst>
            </p:cNvPr>
            <p:cNvCxnSpPr/>
            <p:nvPr/>
          </p:nvCxnSpPr>
          <p:spPr bwMode="gray">
            <a:xfrm flipV="1">
              <a:off x="636627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1" name="btfpColumnGapBlocker880739">
              <a:extLst>
                <a:ext uri="{FF2B5EF4-FFF2-40B4-BE49-F238E27FC236}">
                  <a16:creationId xmlns:a16="http://schemas.microsoft.com/office/drawing/2014/main" id="{CFF5BDED-0011-478F-78E6-199CC8920051}"/>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6" name="btfpColumnIndicator947550">
              <a:extLst>
                <a:ext uri="{FF2B5EF4-FFF2-40B4-BE49-F238E27FC236}">
                  <a16:creationId xmlns:a16="http://schemas.microsoft.com/office/drawing/2014/main" id="{A1898674-70D6-6DC8-E296-6EF72E03637B}"/>
                </a:ext>
              </a:extLst>
            </p:cNvPr>
            <p:cNvCxnSpPr/>
            <p:nvPr/>
          </p:nvCxnSpPr>
          <p:spPr bwMode="gray">
            <a:xfrm flipV="1">
              <a:off x="582572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 name="btfpColumnIndicator189905">
              <a:extLst>
                <a:ext uri="{FF2B5EF4-FFF2-40B4-BE49-F238E27FC236}">
                  <a16:creationId xmlns:a16="http://schemas.microsoft.com/office/drawing/2014/main" id="{9B252AD3-E877-DE2D-208D-325E637265FA}"/>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3" name="think-cell data - do not delete" hidden="1">
            <a:extLst>
              <a:ext uri="{FF2B5EF4-FFF2-40B4-BE49-F238E27FC236}">
                <a16:creationId xmlns:a16="http://schemas.microsoft.com/office/drawing/2014/main" id="{2AF0B080-12F7-8E26-1898-658F81237E25}"/>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2" imgW="592" imgH="595" progId="TCLayout.ActiveDocument.1">
                  <p:embed/>
                </p:oleObj>
              </mc:Choice>
              <mc:Fallback>
                <p:oleObj name="think-cell Slide" r:id="rId22" imgW="592" imgH="595" progId="TCLayout.ActiveDocument.1">
                  <p:embed/>
                  <p:pic>
                    <p:nvPicPr>
                      <p:cNvPr id="3" name="think-cell data - do not delete" hidden="1">
                        <a:extLst>
                          <a:ext uri="{FF2B5EF4-FFF2-40B4-BE49-F238E27FC236}">
                            <a16:creationId xmlns:a16="http://schemas.microsoft.com/office/drawing/2014/main" id="{2AF0B080-12F7-8E26-1898-658F81237E25}"/>
                          </a:ext>
                          <a:ext uri="{C183D7F6-B498-43B3-948B-1728B52AA6E4}">
                            <adec:decorative xmlns:adec="http://schemas.microsoft.com/office/drawing/2017/decorative" val="1"/>
                          </a:ext>
                        </a:extLst>
                      </p:cNvPr>
                      <p:cNvPicPr/>
                      <p:nvPr/>
                    </p:nvPicPr>
                    <p:blipFill>
                      <a:blip r:embed="rId23"/>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D1A45535-DBAB-992A-0E79-84F2AAF6A200}"/>
              </a:ext>
            </a:extLst>
          </p:cNvPr>
          <p:cNvSpPr>
            <a:spLocks noGrp="1"/>
          </p:cNvSpPr>
          <p:nvPr>
            <p:ph type="title"/>
          </p:nvPr>
        </p:nvSpPr>
        <p:spPr>
          <a:xfrm>
            <a:off x="330201" y="0"/>
            <a:ext cx="11526838" cy="876300"/>
          </a:xfrm>
        </p:spPr>
        <p:txBody>
          <a:bodyPr vert="horz"/>
          <a:lstStyle/>
          <a:p>
            <a:r>
              <a:rPr lang="en-US"/>
              <a:t>AI is advancing exponentially, and we must contemplate how it will impact Target throughout the upcoming hold period</a:t>
            </a:r>
          </a:p>
        </p:txBody>
      </p:sp>
      <p:sp>
        <p:nvSpPr>
          <p:cNvPr id="2" name="Text Box 8218">
            <a:extLst>
              <a:ext uri="{FF2B5EF4-FFF2-40B4-BE49-F238E27FC236}">
                <a16:creationId xmlns:a16="http://schemas.microsoft.com/office/drawing/2014/main" id="{E11D8CB5-45D3-E7AF-5AC0-1421B71DDC6D}"/>
              </a:ext>
            </a:extLst>
          </p:cNvPr>
          <p:cNvSpPr txBox="1">
            <a:spLocks noChangeArrowheads="1"/>
          </p:cNvSpPr>
          <p:nvPr>
            <p:custDataLst>
              <p:tags r:id="rId3"/>
            </p:custDataLst>
          </p:nvPr>
        </p:nvSpPr>
        <p:spPr>
          <a:xfrm>
            <a:off x="2316591" y="4399539"/>
            <a:ext cx="1405379" cy="424419"/>
          </a:xfrm>
          <a:prstGeom prst="rect">
            <a:avLst/>
          </a:prstGeom>
          <a:noFill/>
          <a:ln w="19050" algn="ctr">
            <a:noFill/>
            <a:miter lim="800000"/>
          </a:ln>
          <a:effectLst/>
        </p:spPr>
        <p:txBody>
          <a:bodyPr wrap="square" lIns="27277" tIns="27277" rIns="27277" bIns="27277">
            <a:spAutoFit/>
          </a:bodyPr>
          <a:lstStyle/>
          <a:p>
            <a:pPr marL="0" marR="0" lvl="0" indent="0" algn="r" defTabSz="672177" rtl="0" eaLnBrk="1" fontAlgn="auto" latinLnBrk="0" hangingPunct="1">
              <a:lnSpc>
                <a:spcPct val="100000"/>
              </a:lnSpc>
              <a:spcBef>
                <a:spcPts val="1200"/>
              </a:spcBef>
              <a:spcAft>
                <a:spcPts val="0"/>
              </a:spcAft>
              <a:buClrTx/>
              <a:buSzTx/>
              <a:buFontTx/>
              <a:buNone/>
              <a:tabLst/>
              <a:defRPr>
                <a:effectLst/>
              </a:defRPr>
            </a:pPr>
            <a:r>
              <a:rPr kumimoji="0" lang="en-US" sz="1200" b="0" i="0" u="none" strike="noStrike" kern="0" cap="none" spc="0" normalizeH="0" baseline="0" noProof="0">
                <a:ln>
                  <a:noFill/>
                </a:ln>
                <a:solidFill>
                  <a:srgbClr val="000000"/>
                </a:solidFill>
                <a:effectLst/>
                <a:uLnTx/>
                <a:uFillTx/>
                <a:latin typeface="Arial" panose="020B0604020202020204" pitchFamily="34" charset="0"/>
                <a:ea typeface="+mn-ea"/>
                <a:cs typeface="+mn-cs"/>
              </a:rPr>
              <a:t>Systems that solve complex problems</a:t>
            </a:r>
          </a:p>
        </p:txBody>
      </p:sp>
      <p:sp>
        <p:nvSpPr>
          <p:cNvPr id="7" name="Text Box 82">
            <a:extLst>
              <a:ext uri="{FF2B5EF4-FFF2-40B4-BE49-F238E27FC236}">
                <a16:creationId xmlns:a16="http://schemas.microsoft.com/office/drawing/2014/main" id="{6749CE1E-8D63-B31F-E378-FB6043A3A3BD}"/>
              </a:ext>
            </a:extLst>
          </p:cNvPr>
          <p:cNvSpPr txBox="1">
            <a:spLocks noChangeArrowheads="1"/>
          </p:cNvSpPr>
          <p:nvPr>
            <p:custDataLst>
              <p:tags r:id="rId4"/>
            </p:custDataLst>
          </p:nvPr>
        </p:nvSpPr>
        <p:spPr>
          <a:xfrm>
            <a:off x="2733544" y="4109368"/>
            <a:ext cx="988426" cy="288147"/>
          </a:xfrm>
          <a:prstGeom prst="rect">
            <a:avLst/>
          </a:prstGeom>
          <a:noFill/>
          <a:ln w="19050" algn="ctr">
            <a:noFill/>
            <a:miter lim="800000"/>
          </a:ln>
          <a:effectLst/>
        </p:spPr>
        <p:txBody>
          <a:bodyPr wrap="square" lIns="36000" tIns="36000" rIns="36000" bIns="36000">
            <a:spAutoFit/>
          </a:bodyPr>
          <a:lstStyle/>
          <a:p>
            <a:pPr marL="0" marR="0" lvl="0" indent="0" algn="r" defTabSz="672177" rtl="0" eaLnBrk="1" fontAlgn="auto" latinLnBrk="0" hangingPunct="1">
              <a:lnSpc>
                <a:spcPct val="100000"/>
              </a:lnSpc>
              <a:spcBef>
                <a:spcPts val="1200"/>
              </a:spcBef>
              <a:spcAft>
                <a:spcPts val="0"/>
              </a:spcAft>
              <a:buClrTx/>
              <a:buSzTx/>
              <a:buFontTx/>
              <a:buNone/>
              <a:tabLst/>
              <a:defRPr>
                <a:effectLst/>
              </a:defRPr>
            </a:pPr>
            <a:r>
              <a:rPr kumimoji="0" lang="en-US" sz="1400" b="1" i="0" u="none" strike="noStrike" kern="0" cap="none" spc="0" normalizeH="0" baseline="0" noProof="0">
                <a:ln>
                  <a:noFill/>
                </a:ln>
                <a:solidFill>
                  <a:srgbClr val="CC0000"/>
                </a:solidFill>
                <a:effectLst/>
                <a:uLnTx/>
                <a:uFillTx/>
                <a:latin typeface="Arial" panose="020B0604020202020204" pitchFamily="34" charset="0"/>
                <a:ea typeface="+mn-ea"/>
                <a:cs typeface="+mn-cs"/>
              </a:rPr>
              <a:t>Reasoners</a:t>
            </a:r>
          </a:p>
        </p:txBody>
      </p:sp>
      <p:sp>
        <p:nvSpPr>
          <p:cNvPr id="11" name="Text Box 8222">
            <a:extLst>
              <a:ext uri="{FF2B5EF4-FFF2-40B4-BE49-F238E27FC236}">
                <a16:creationId xmlns:a16="http://schemas.microsoft.com/office/drawing/2014/main" id="{684107F9-5C7D-A7BF-C5FE-0C82C2A8D7E5}"/>
              </a:ext>
            </a:extLst>
          </p:cNvPr>
          <p:cNvSpPr txBox="1">
            <a:spLocks noChangeArrowheads="1"/>
          </p:cNvSpPr>
          <p:nvPr>
            <p:custDataLst>
              <p:tags r:id="rId5"/>
            </p:custDataLst>
          </p:nvPr>
        </p:nvSpPr>
        <p:spPr>
          <a:xfrm>
            <a:off x="539707" y="5114007"/>
            <a:ext cx="1499522" cy="609085"/>
          </a:xfrm>
          <a:prstGeom prst="rect">
            <a:avLst/>
          </a:prstGeom>
          <a:noFill/>
          <a:ln w="19050" algn="ctr">
            <a:noFill/>
            <a:miter lim="800000"/>
          </a:ln>
          <a:effectLst/>
        </p:spPr>
        <p:txBody>
          <a:bodyPr wrap="square" lIns="27277" tIns="27277" rIns="27277" bIns="27277">
            <a:spAutoFit/>
          </a:bodyPr>
          <a:lstStyle/>
          <a:p>
            <a:pPr marL="0" marR="0" lvl="0" indent="0" algn="r" defTabSz="672177" rtl="0" eaLnBrk="1" fontAlgn="auto" latinLnBrk="0" hangingPunct="1">
              <a:lnSpc>
                <a:spcPct val="100000"/>
              </a:lnSpc>
              <a:spcBef>
                <a:spcPts val="1200"/>
              </a:spcBef>
              <a:spcAft>
                <a:spcPts val="0"/>
              </a:spcAft>
              <a:buClrTx/>
              <a:buSzTx/>
              <a:buFontTx/>
              <a:buNone/>
              <a:tabLst/>
              <a:defRPr>
                <a:effectLst/>
              </a:defRPr>
            </a:pPr>
            <a:r>
              <a:rPr kumimoji="0" lang="en-US" sz="1200" b="0" i="0" u="none" strike="noStrike" kern="0" cap="none" spc="0" normalizeH="0" baseline="0" noProof="0">
                <a:ln>
                  <a:noFill/>
                </a:ln>
                <a:solidFill>
                  <a:srgbClr val="000000"/>
                </a:solidFill>
                <a:effectLst/>
                <a:uLnTx/>
                <a:uFillTx/>
                <a:latin typeface="Arial" panose="020B0604020202020204" pitchFamily="34" charset="0"/>
                <a:ea typeface="+mn-ea"/>
                <a:cs typeface="+mn-cs"/>
              </a:rPr>
              <a:t>Systems that interact with people in conversational way</a:t>
            </a:r>
          </a:p>
        </p:txBody>
      </p:sp>
      <p:sp>
        <p:nvSpPr>
          <p:cNvPr id="12" name="Text Box 8221">
            <a:extLst>
              <a:ext uri="{FF2B5EF4-FFF2-40B4-BE49-F238E27FC236}">
                <a16:creationId xmlns:a16="http://schemas.microsoft.com/office/drawing/2014/main" id="{DA24FB74-CE9C-8D99-DD2A-DC2D7E925026}"/>
              </a:ext>
            </a:extLst>
          </p:cNvPr>
          <p:cNvSpPr txBox="1">
            <a:spLocks noChangeArrowheads="1"/>
          </p:cNvSpPr>
          <p:nvPr>
            <p:custDataLst>
              <p:tags r:id="rId6"/>
            </p:custDataLst>
          </p:nvPr>
        </p:nvSpPr>
        <p:spPr>
          <a:xfrm>
            <a:off x="444617" y="4840143"/>
            <a:ext cx="1594612" cy="288147"/>
          </a:xfrm>
          <a:prstGeom prst="rect">
            <a:avLst/>
          </a:prstGeom>
          <a:noFill/>
          <a:ln w="19050" algn="ctr">
            <a:noFill/>
            <a:miter lim="800000"/>
          </a:ln>
          <a:effectLst/>
        </p:spPr>
        <p:txBody>
          <a:bodyPr wrap="square" lIns="36000" tIns="36000" rIns="36000" bIns="36000">
            <a:spAutoFit/>
          </a:bodyPr>
          <a:lstStyle/>
          <a:p>
            <a:pPr marL="0" marR="0" lvl="0" indent="0" algn="r" defTabSz="672177" rtl="0" eaLnBrk="1" fontAlgn="auto" latinLnBrk="0" hangingPunct="1">
              <a:lnSpc>
                <a:spcPct val="100000"/>
              </a:lnSpc>
              <a:spcBef>
                <a:spcPts val="1200"/>
              </a:spcBef>
              <a:spcAft>
                <a:spcPts val="0"/>
              </a:spcAft>
              <a:buClrTx/>
              <a:buSzTx/>
              <a:buFontTx/>
              <a:buNone/>
              <a:tabLst/>
              <a:defRPr>
                <a:effectLst/>
              </a:defRPr>
            </a:pPr>
            <a:r>
              <a:rPr kumimoji="0" lang="en-US" sz="1400" b="1" i="0" u="none" strike="noStrike" kern="0" cap="none" spc="0" normalizeH="0" baseline="0" noProof="0">
                <a:ln>
                  <a:noFill/>
                </a:ln>
                <a:solidFill>
                  <a:srgbClr val="CC0000"/>
                </a:solidFill>
                <a:effectLst/>
                <a:uLnTx/>
                <a:uFillTx/>
                <a:latin typeface="Arial" panose="020B0604020202020204" pitchFamily="34" charset="0"/>
                <a:ea typeface="+mn-ea"/>
                <a:cs typeface="+mn-cs"/>
              </a:rPr>
              <a:t>Conversational AI</a:t>
            </a:r>
          </a:p>
        </p:txBody>
      </p:sp>
      <p:sp>
        <p:nvSpPr>
          <p:cNvPr id="17" name="Freeform 12">
            <a:extLst>
              <a:ext uri="{FF2B5EF4-FFF2-40B4-BE49-F238E27FC236}">
                <a16:creationId xmlns:a16="http://schemas.microsoft.com/office/drawing/2014/main" id="{52F05B40-BE54-3C23-9B61-30DC812798F5}"/>
              </a:ext>
            </a:extLst>
          </p:cNvPr>
          <p:cNvSpPr>
            <a:spLocks/>
          </p:cNvSpPr>
          <p:nvPr/>
        </p:nvSpPr>
        <p:spPr bwMode="auto">
          <a:xfrm>
            <a:off x="5869768" y="1813280"/>
            <a:ext cx="5794679" cy="1154917"/>
          </a:xfrm>
          <a:custGeom>
            <a:avLst/>
            <a:gdLst>
              <a:gd name="T0" fmla="*/ 0 w 1709"/>
              <a:gd name="T1" fmla="*/ 274 h 274"/>
              <a:gd name="T2" fmla="*/ 152 w 1709"/>
              <a:gd name="T3" fmla="*/ 174 h 274"/>
              <a:gd name="T4" fmla="*/ 1709 w 1709"/>
              <a:gd name="T5" fmla="*/ 2 h 274"/>
              <a:gd name="connsiteX0" fmla="*/ 0 w 10382"/>
              <a:gd name="connsiteY0" fmla="*/ 11716 h 11716"/>
              <a:gd name="connsiteX1" fmla="*/ 1271 w 10382"/>
              <a:gd name="connsiteY1" fmla="*/ 6285 h 11716"/>
              <a:gd name="connsiteX2" fmla="*/ 10382 w 10382"/>
              <a:gd name="connsiteY2" fmla="*/ 8 h 11716"/>
            </a:gdLst>
            <a:ahLst/>
            <a:cxnLst>
              <a:cxn ang="0">
                <a:pos x="connsiteX0" y="connsiteY0"/>
              </a:cxn>
              <a:cxn ang="0">
                <a:pos x="connsiteX1" y="connsiteY1"/>
              </a:cxn>
              <a:cxn ang="0">
                <a:pos x="connsiteX2" y="connsiteY2"/>
              </a:cxn>
            </a:cxnLst>
            <a:rect l="l" t="t" r="r" b="b"/>
            <a:pathLst>
              <a:path w="10382" h="11716">
                <a:moveTo>
                  <a:pt x="0" y="11716"/>
                </a:moveTo>
                <a:cubicBezTo>
                  <a:pt x="310" y="10293"/>
                  <a:pt x="991" y="7234"/>
                  <a:pt x="1271" y="6285"/>
                </a:cubicBezTo>
                <a:cubicBezTo>
                  <a:pt x="3062" y="300"/>
                  <a:pt x="3776" y="-65"/>
                  <a:pt x="10382" y="8"/>
                </a:cubicBezTo>
              </a:path>
            </a:pathLst>
          </a:custGeom>
          <a:noFill/>
          <a:ln w="38100" cap="flat" cmpd="sng" algn="ctr">
            <a:solidFill>
              <a:srgbClr val="D6D6D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177800" marR="0" lvl="0" indent="-177800" algn="l" defTabSz="711200" rtl="0" eaLnBrk="1" fontAlgn="auto" latinLnBrk="0" hangingPunct="1">
              <a:lnSpc>
                <a:spcPct val="100000"/>
              </a:lnSpc>
              <a:spcBef>
                <a:spcPts val="1200"/>
              </a:spcBef>
              <a:spcAft>
                <a:spcPts val="0"/>
              </a:spcAft>
              <a:buClrTx/>
              <a:buSzTx/>
              <a:buFontTx/>
              <a:buChar char="•"/>
              <a:tabLst/>
              <a:defRPr/>
            </a:pPr>
            <a:endParaRPr kumimoji="0" lang="en-US" sz="1600" b="0" i="0" u="none" strike="noStrike" kern="1200" cap="none" spc="0" normalizeH="0" baseline="0" noProof="0">
              <a:ln>
                <a:noFill/>
              </a:ln>
              <a:solidFill>
                <a:srgbClr val="000000"/>
              </a:solidFill>
              <a:effectLst/>
              <a:uLnTx/>
              <a:uFillTx/>
              <a:latin typeface="Arial"/>
              <a:ea typeface="+mn-ea"/>
              <a:cs typeface="+mn-cs"/>
            </a:endParaRPr>
          </a:p>
        </p:txBody>
      </p:sp>
      <p:sp>
        <p:nvSpPr>
          <p:cNvPr id="18" name="Freeform 13">
            <a:extLst>
              <a:ext uri="{FF2B5EF4-FFF2-40B4-BE49-F238E27FC236}">
                <a16:creationId xmlns:a16="http://schemas.microsoft.com/office/drawing/2014/main" id="{EAE18292-C540-2DA4-AD31-A1F137D3B698}"/>
              </a:ext>
            </a:extLst>
          </p:cNvPr>
          <p:cNvSpPr>
            <a:spLocks/>
          </p:cNvSpPr>
          <p:nvPr/>
        </p:nvSpPr>
        <p:spPr bwMode="auto">
          <a:xfrm>
            <a:off x="3972225" y="2968089"/>
            <a:ext cx="1900647" cy="1855280"/>
          </a:xfrm>
          <a:custGeom>
            <a:avLst/>
            <a:gdLst>
              <a:gd name="T0" fmla="*/ 0 w 643"/>
              <a:gd name="T1" fmla="*/ 565 h 565"/>
              <a:gd name="T2" fmla="*/ 643 w 643"/>
              <a:gd name="T3" fmla="*/ 0 h 565"/>
              <a:gd name="connsiteX0" fmla="*/ 0 w 9039"/>
              <a:gd name="connsiteY0" fmla="*/ 9136 h 9136"/>
              <a:gd name="connsiteX1" fmla="*/ 9039 w 9039"/>
              <a:gd name="connsiteY1" fmla="*/ 0 h 9136"/>
              <a:gd name="connsiteX0" fmla="*/ 0 w 10000"/>
              <a:gd name="connsiteY0" fmla="*/ 10000 h 10000"/>
              <a:gd name="connsiteX1" fmla="*/ 10000 w 10000"/>
              <a:gd name="connsiteY1" fmla="*/ 0 h 10000"/>
            </a:gdLst>
            <a:ahLst/>
            <a:cxnLst>
              <a:cxn ang="0">
                <a:pos x="connsiteX0" y="connsiteY0"/>
              </a:cxn>
              <a:cxn ang="0">
                <a:pos x="connsiteX1" y="connsiteY1"/>
              </a:cxn>
            </a:cxnLst>
            <a:rect l="l" t="t" r="r" b="b"/>
            <a:pathLst>
              <a:path w="10000" h="10000">
                <a:moveTo>
                  <a:pt x="0" y="10000"/>
                </a:moveTo>
                <a:cubicBezTo>
                  <a:pt x="3630" y="6687"/>
                  <a:pt x="6627" y="3227"/>
                  <a:pt x="10000" y="0"/>
                </a:cubicBezTo>
              </a:path>
            </a:pathLst>
          </a:custGeom>
          <a:noFill/>
          <a:ln w="38100" cap="flat" cmpd="sng" algn="ctr">
            <a:solidFill>
              <a:srgbClr val="D6D6D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177800" marR="0" lvl="0" indent="-177800" algn="l" defTabSz="711200" rtl="0" eaLnBrk="1" fontAlgn="auto" latinLnBrk="0" hangingPunct="1">
              <a:lnSpc>
                <a:spcPct val="100000"/>
              </a:lnSpc>
              <a:spcBef>
                <a:spcPts val="1200"/>
              </a:spcBef>
              <a:spcAft>
                <a:spcPts val="0"/>
              </a:spcAft>
              <a:buClrTx/>
              <a:buSzTx/>
              <a:buFontTx/>
              <a:buChar char="•"/>
              <a:tabLst/>
              <a:defRPr/>
            </a:pPr>
            <a:endParaRPr kumimoji="0" lang="en-US" sz="1600" b="0" i="0" u="none" strike="noStrike" kern="1200" cap="none" spc="0" normalizeH="0" baseline="0" noProof="0">
              <a:ln>
                <a:noFill/>
              </a:ln>
              <a:solidFill>
                <a:srgbClr val="000000"/>
              </a:solidFill>
              <a:effectLst/>
              <a:uLnTx/>
              <a:uFillTx/>
              <a:latin typeface="Arial"/>
              <a:ea typeface="+mn-ea"/>
              <a:cs typeface="+mn-cs"/>
            </a:endParaRPr>
          </a:p>
        </p:txBody>
      </p:sp>
      <p:sp>
        <p:nvSpPr>
          <p:cNvPr id="19" name="Freeform 14">
            <a:extLst>
              <a:ext uri="{FF2B5EF4-FFF2-40B4-BE49-F238E27FC236}">
                <a16:creationId xmlns:a16="http://schemas.microsoft.com/office/drawing/2014/main" id="{4430298E-D6A0-6D31-9D69-725A90E04F2A}"/>
              </a:ext>
            </a:extLst>
          </p:cNvPr>
          <p:cNvSpPr>
            <a:spLocks/>
          </p:cNvSpPr>
          <p:nvPr/>
        </p:nvSpPr>
        <p:spPr bwMode="auto">
          <a:xfrm>
            <a:off x="433009" y="4823368"/>
            <a:ext cx="3540001" cy="1137282"/>
          </a:xfrm>
          <a:custGeom>
            <a:avLst/>
            <a:gdLst>
              <a:gd name="T0" fmla="*/ 0 w 1082"/>
              <a:gd name="T1" fmla="*/ 298 h 316"/>
              <a:gd name="T2" fmla="*/ 855 w 1082"/>
              <a:gd name="T3" fmla="*/ 155 h 316"/>
              <a:gd name="T4" fmla="*/ 1082 w 1082"/>
              <a:gd name="T5" fmla="*/ 0 h 316"/>
            </a:gdLst>
            <a:ahLst/>
            <a:cxnLst>
              <a:cxn ang="0">
                <a:pos x="T0" y="T1"/>
              </a:cxn>
              <a:cxn ang="0">
                <a:pos x="T2" y="T3"/>
              </a:cxn>
              <a:cxn ang="0">
                <a:pos x="T4" y="T5"/>
              </a:cxn>
            </a:cxnLst>
            <a:rect l="0" t="0" r="r" b="b"/>
            <a:pathLst>
              <a:path w="1082" h="316">
                <a:moveTo>
                  <a:pt x="0" y="298"/>
                </a:moveTo>
                <a:cubicBezTo>
                  <a:pt x="278" y="296"/>
                  <a:pt x="542" y="316"/>
                  <a:pt x="855" y="155"/>
                </a:cubicBezTo>
                <a:cubicBezTo>
                  <a:pt x="926" y="118"/>
                  <a:pt x="1003" y="64"/>
                  <a:pt x="1082" y="0"/>
                </a:cubicBezTo>
              </a:path>
            </a:pathLst>
          </a:custGeom>
          <a:noFill/>
          <a:ln w="38100" cap="flat">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177800" marR="0" lvl="0" indent="-177800" algn="l" defTabSz="711200" rtl="0" eaLnBrk="1" fontAlgn="auto" latinLnBrk="0" hangingPunct="1">
              <a:lnSpc>
                <a:spcPct val="100000"/>
              </a:lnSpc>
              <a:spcBef>
                <a:spcPts val="1200"/>
              </a:spcBef>
              <a:spcAft>
                <a:spcPts val="0"/>
              </a:spcAft>
              <a:buClrTx/>
              <a:buSzTx/>
              <a:buFontTx/>
              <a:buChar char="•"/>
              <a:tabLst/>
              <a:defRPr/>
            </a:pPr>
            <a:endParaRPr kumimoji="0" lang="en-US" sz="1600" b="0" i="0" u="none" strike="noStrike" kern="1200" cap="none" spc="0" normalizeH="0" baseline="0" noProof="0">
              <a:ln>
                <a:noFill/>
              </a:ln>
              <a:solidFill>
                <a:srgbClr val="000000"/>
              </a:solidFill>
              <a:effectLst/>
              <a:uLnTx/>
              <a:uFillTx/>
              <a:latin typeface="Arial"/>
              <a:ea typeface="+mn-ea"/>
              <a:cs typeface="+mn-cs"/>
            </a:endParaRPr>
          </a:p>
        </p:txBody>
      </p:sp>
      <p:sp>
        <p:nvSpPr>
          <p:cNvPr id="28" name="Oval 27">
            <a:extLst>
              <a:ext uri="{FF2B5EF4-FFF2-40B4-BE49-F238E27FC236}">
                <a16:creationId xmlns:a16="http://schemas.microsoft.com/office/drawing/2014/main" id="{EECC3583-1B40-BCA1-1AF9-3ED7C1009037}"/>
              </a:ext>
            </a:extLst>
          </p:cNvPr>
          <p:cNvSpPr>
            <a:spLocks/>
          </p:cNvSpPr>
          <p:nvPr/>
        </p:nvSpPr>
        <p:spPr bwMode="gray">
          <a:xfrm>
            <a:off x="8202146" y="1748798"/>
            <a:ext cx="216089" cy="216000"/>
          </a:xfrm>
          <a:prstGeom prst="ellipse">
            <a:avLst/>
          </a:prstGeom>
          <a:solidFill>
            <a:srgbClr val="B4B4B4"/>
          </a:solidFill>
          <a:ln w="38100" cap="flat" cmpd="sng" algn="ctr">
            <a:solidFill>
              <a:srgbClr val="FFFFFF"/>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177800" marR="0" lvl="0" indent="-177800" algn="ctr" defTabSz="711185" rtl="0" eaLnBrk="1" fontAlgn="auto" latinLnBrk="0" hangingPunct="1">
              <a:lnSpc>
                <a:spcPct val="100000"/>
              </a:lnSpc>
              <a:spcBef>
                <a:spcPts val="1200"/>
              </a:spcBef>
              <a:spcAft>
                <a:spcPts val="0"/>
              </a:spcAft>
              <a:buClrTx/>
              <a:buSzTx/>
              <a:buFontTx/>
              <a:buChar char="•"/>
              <a:tabLst/>
              <a:defRPr/>
            </a:pPr>
            <a:endParaRPr kumimoji="0" lang="en-US" sz="1600" b="0" i="0" u="none" strike="noStrike" kern="1200" cap="none" spc="0" normalizeH="0" baseline="0" noProof="0">
              <a:ln>
                <a:noFill/>
              </a:ln>
              <a:solidFill>
                <a:srgbClr val="000000"/>
              </a:solidFill>
              <a:effectLst/>
              <a:uLnTx/>
              <a:uFillTx/>
              <a:latin typeface="Arial"/>
              <a:ea typeface="+mn-ea"/>
              <a:cs typeface="+mn-cs"/>
            </a:endParaRPr>
          </a:p>
        </p:txBody>
      </p:sp>
      <p:sp>
        <p:nvSpPr>
          <p:cNvPr id="34" name="Oval 33">
            <a:extLst>
              <a:ext uri="{FF2B5EF4-FFF2-40B4-BE49-F238E27FC236}">
                <a16:creationId xmlns:a16="http://schemas.microsoft.com/office/drawing/2014/main" id="{929045E7-620F-A531-0B05-08CD12C631BB}"/>
              </a:ext>
            </a:extLst>
          </p:cNvPr>
          <p:cNvSpPr>
            <a:spLocks/>
          </p:cNvSpPr>
          <p:nvPr/>
        </p:nvSpPr>
        <p:spPr bwMode="gray">
          <a:xfrm>
            <a:off x="6103250" y="2572245"/>
            <a:ext cx="216089" cy="216000"/>
          </a:xfrm>
          <a:prstGeom prst="ellipse">
            <a:avLst/>
          </a:prstGeom>
          <a:solidFill>
            <a:srgbClr val="B4B4B4"/>
          </a:solidFill>
          <a:ln w="38100" cap="flat" cmpd="sng" algn="ctr">
            <a:solidFill>
              <a:srgbClr val="FFFFFF"/>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177800" marR="0" lvl="0" indent="-177800" algn="ctr" defTabSz="711185" rtl="0" eaLnBrk="1" fontAlgn="auto" latinLnBrk="0" hangingPunct="1">
              <a:lnSpc>
                <a:spcPct val="100000"/>
              </a:lnSpc>
              <a:spcBef>
                <a:spcPts val="1200"/>
              </a:spcBef>
              <a:spcAft>
                <a:spcPts val="0"/>
              </a:spcAft>
              <a:buClrTx/>
              <a:buSzTx/>
              <a:buFontTx/>
              <a:buChar char="•"/>
              <a:tabLst/>
              <a:defRPr/>
            </a:pPr>
            <a:endParaRPr kumimoji="0" lang="en-US" sz="1600" b="0" i="0" u="none" strike="noStrike" kern="1200" cap="none" spc="0" normalizeH="0" baseline="0" noProof="0">
              <a:ln>
                <a:noFill/>
              </a:ln>
              <a:solidFill>
                <a:srgbClr val="000000"/>
              </a:solidFill>
              <a:effectLst/>
              <a:uLnTx/>
              <a:uFillTx/>
              <a:latin typeface="Arial"/>
              <a:ea typeface="+mn-ea"/>
              <a:cs typeface="+mn-cs"/>
            </a:endParaRPr>
          </a:p>
        </p:txBody>
      </p:sp>
      <p:sp>
        <p:nvSpPr>
          <p:cNvPr id="35" name="Oval 34">
            <a:extLst>
              <a:ext uri="{FF2B5EF4-FFF2-40B4-BE49-F238E27FC236}">
                <a16:creationId xmlns:a16="http://schemas.microsoft.com/office/drawing/2014/main" id="{852BBAB4-5B3D-3A0B-BC59-6C6750F2190F}"/>
              </a:ext>
            </a:extLst>
          </p:cNvPr>
          <p:cNvSpPr>
            <a:spLocks/>
          </p:cNvSpPr>
          <p:nvPr/>
        </p:nvSpPr>
        <p:spPr bwMode="gray">
          <a:xfrm>
            <a:off x="4845238" y="3768387"/>
            <a:ext cx="216089" cy="216000"/>
          </a:xfrm>
          <a:prstGeom prst="ellipse">
            <a:avLst/>
          </a:prstGeom>
          <a:solidFill>
            <a:srgbClr val="000000"/>
          </a:solidFill>
          <a:ln w="38100" cap="flat" cmpd="sng" algn="ctr">
            <a:solidFill>
              <a:srgbClr val="FFFFFF"/>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177800" marR="0" lvl="0" indent="-177800" algn="ctr" defTabSz="711185" rtl="0" eaLnBrk="1" fontAlgn="auto" latinLnBrk="0" hangingPunct="1">
              <a:lnSpc>
                <a:spcPct val="100000"/>
              </a:lnSpc>
              <a:spcBef>
                <a:spcPts val="1200"/>
              </a:spcBef>
              <a:spcAft>
                <a:spcPts val="0"/>
              </a:spcAft>
              <a:buClrTx/>
              <a:buSzTx/>
              <a:buFontTx/>
              <a:buChar char="•"/>
              <a:tabLst/>
              <a:defRPr/>
            </a:pPr>
            <a:endParaRPr kumimoji="0" lang="en-US" sz="1600" b="0" i="0" u="none" strike="noStrike" kern="1200" cap="none" spc="0" normalizeH="0" baseline="0" noProof="0">
              <a:ln>
                <a:noFill/>
              </a:ln>
              <a:solidFill>
                <a:srgbClr val="FFFFFF"/>
              </a:solidFill>
              <a:effectLst/>
              <a:uLnTx/>
              <a:uFillTx/>
              <a:latin typeface="Arial"/>
              <a:ea typeface="+mn-ea"/>
              <a:cs typeface="+mn-cs"/>
            </a:endParaRPr>
          </a:p>
        </p:txBody>
      </p:sp>
      <p:sp>
        <p:nvSpPr>
          <p:cNvPr id="37" name="Oval 36">
            <a:extLst>
              <a:ext uri="{FF2B5EF4-FFF2-40B4-BE49-F238E27FC236}">
                <a16:creationId xmlns:a16="http://schemas.microsoft.com/office/drawing/2014/main" id="{5572BE6D-7294-55D7-57B0-06A6F6EB5DF7}"/>
              </a:ext>
            </a:extLst>
          </p:cNvPr>
          <p:cNvSpPr>
            <a:spLocks/>
          </p:cNvSpPr>
          <p:nvPr/>
        </p:nvSpPr>
        <p:spPr bwMode="gray">
          <a:xfrm>
            <a:off x="3808725" y="4730278"/>
            <a:ext cx="216089" cy="216000"/>
          </a:xfrm>
          <a:prstGeom prst="ellipse">
            <a:avLst/>
          </a:prstGeom>
          <a:solidFill>
            <a:srgbClr val="000000"/>
          </a:solidFill>
          <a:ln w="38100" cap="flat" cmpd="sng" algn="ctr">
            <a:solidFill>
              <a:srgbClr val="FFFFFF"/>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177800" marR="0" lvl="0" indent="-177800" algn="ctr" defTabSz="711185" rtl="0" eaLnBrk="1" fontAlgn="auto" latinLnBrk="0" hangingPunct="1">
              <a:lnSpc>
                <a:spcPct val="100000"/>
              </a:lnSpc>
              <a:spcBef>
                <a:spcPts val="1200"/>
              </a:spcBef>
              <a:spcAft>
                <a:spcPts val="0"/>
              </a:spcAft>
              <a:buClrTx/>
              <a:buSzTx/>
              <a:buFontTx/>
              <a:buChar char="•"/>
              <a:tabLst/>
              <a:defRPr/>
            </a:pPr>
            <a:endParaRPr kumimoji="0" lang="en-US" sz="1600" b="0" i="0" u="none" strike="noStrike" kern="1200" cap="none" spc="0" normalizeH="0" baseline="0" noProof="0">
              <a:ln>
                <a:noFill/>
              </a:ln>
              <a:solidFill>
                <a:srgbClr val="FFFFFF"/>
              </a:solidFill>
              <a:effectLst/>
              <a:uLnTx/>
              <a:uFillTx/>
              <a:latin typeface="Arial"/>
              <a:ea typeface="+mn-ea"/>
              <a:cs typeface="+mn-cs"/>
            </a:endParaRPr>
          </a:p>
        </p:txBody>
      </p:sp>
      <p:sp>
        <p:nvSpPr>
          <p:cNvPr id="38" name="Oval 37">
            <a:extLst>
              <a:ext uri="{FF2B5EF4-FFF2-40B4-BE49-F238E27FC236}">
                <a16:creationId xmlns:a16="http://schemas.microsoft.com/office/drawing/2014/main" id="{95A3FE8E-3BC0-AF04-4482-EEB8E3648574}"/>
              </a:ext>
            </a:extLst>
          </p:cNvPr>
          <p:cNvSpPr>
            <a:spLocks/>
          </p:cNvSpPr>
          <p:nvPr/>
        </p:nvSpPr>
        <p:spPr bwMode="gray">
          <a:xfrm>
            <a:off x="2035098" y="5662180"/>
            <a:ext cx="216089" cy="216000"/>
          </a:xfrm>
          <a:prstGeom prst="ellipse">
            <a:avLst/>
          </a:prstGeom>
          <a:solidFill>
            <a:srgbClr val="000000"/>
          </a:solidFill>
          <a:ln w="38100" cap="flat" cmpd="sng" algn="ctr">
            <a:solidFill>
              <a:srgbClr val="FFFFFF"/>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177800" marR="0" lvl="0" indent="-177800" algn="ctr" defTabSz="711185" rtl="0" eaLnBrk="1" fontAlgn="auto" latinLnBrk="0" hangingPunct="1">
              <a:lnSpc>
                <a:spcPct val="100000"/>
              </a:lnSpc>
              <a:spcBef>
                <a:spcPts val="1200"/>
              </a:spcBef>
              <a:spcAft>
                <a:spcPts val="0"/>
              </a:spcAft>
              <a:buClrTx/>
              <a:buSzTx/>
              <a:buFontTx/>
              <a:buChar char="•"/>
              <a:tabLst/>
              <a:defRPr/>
            </a:pPr>
            <a:endParaRPr kumimoji="0" lang="en-US" sz="1600" b="0" i="0" u="none" strike="noStrike" kern="1200" cap="none" spc="0" normalizeH="0" baseline="0" noProof="0">
              <a:ln>
                <a:noFill/>
              </a:ln>
              <a:solidFill>
                <a:srgbClr val="FFFFFF"/>
              </a:solidFill>
              <a:effectLst/>
              <a:uLnTx/>
              <a:uFillTx/>
              <a:latin typeface="Arial"/>
              <a:ea typeface="+mn-ea"/>
              <a:cs typeface="+mn-cs"/>
            </a:endParaRPr>
          </a:p>
        </p:txBody>
      </p:sp>
      <p:grpSp>
        <p:nvGrpSpPr>
          <p:cNvPr id="59" name="btfpIcon310491">
            <a:extLst>
              <a:ext uri="{FF2B5EF4-FFF2-40B4-BE49-F238E27FC236}">
                <a16:creationId xmlns:a16="http://schemas.microsoft.com/office/drawing/2014/main" id="{718B5DA0-53A6-C8C3-1780-1A97D9F4143E}"/>
              </a:ext>
            </a:extLst>
          </p:cNvPr>
          <p:cNvGrpSpPr>
            <a:grpSpLocks noChangeAspect="1"/>
          </p:cNvGrpSpPr>
          <p:nvPr>
            <p:custDataLst>
              <p:tags r:id="rId7"/>
            </p:custDataLst>
          </p:nvPr>
        </p:nvGrpSpPr>
        <p:grpSpPr>
          <a:xfrm>
            <a:off x="1561504" y="4339337"/>
            <a:ext cx="540767" cy="540544"/>
            <a:chOff x="468148" y="3035926"/>
            <a:chExt cx="1402036" cy="1402036"/>
          </a:xfrm>
        </p:grpSpPr>
        <p:sp>
          <p:nvSpPr>
            <p:cNvPr id="60" name="btfpIconCircle310491">
              <a:extLst>
                <a:ext uri="{FF2B5EF4-FFF2-40B4-BE49-F238E27FC236}">
                  <a16:creationId xmlns:a16="http://schemas.microsoft.com/office/drawing/2014/main" id="{E78CEF80-2F92-EC18-071B-005601DBFEB7}"/>
                </a:ext>
              </a:extLst>
            </p:cNvPr>
            <p:cNvSpPr>
              <a:spLocks/>
            </p:cNvSpPr>
            <p:nvPr/>
          </p:nvSpPr>
          <p:spPr bwMode="gray">
            <a:xfrm>
              <a:off x="468148" y="3035926"/>
              <a:ext cx="1402036" cy="1402036"/>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Arial"/>
                <a:ea typeface="+mn-ea"/>
                <a:cs typeface="+mn-cs"/>
              </a:endParaRPr>
            </a:p>
          </p:txBody>
        </p:sp>
        <p:pic>
          <p:nvPicPr>
            <p:cNvPr id="61" name="btfpIconLines310491">
              <a:extLst>
                <a:ext uri="{FF2B5EF4-FFF2-40B4-BE49-F238E27FC236}">
                  <a16:creationId xmlns:a16="http://schemas.microsoft.com/office/drawing/2014/main" id="{CA85E98A-49B5-C10F-B9F1-57C564D70790}"/>
                </a:ext>
              </a:extLst>
            </p:cNvPr>
            <p:cNvPicPr>
              <a:picLocks/>
            </p:cNvPicPr>
            <p:nvPr/>
          </p:nvPicPr>
          <p:blipFill>
            <a:blip r:embed="rId24">
              <a:extLst>
                <a:ext uri="{28A0092B-C50C-407E-A947-70E740481C1C}">
                  <a14:useLocalDpi xmlns:a14="http://schemas.microsoft.com/office/drawing/2010/main" val="0"/>
                </a:ext>
              </a:extLst>
            </a:blip>
            <a:stretch>
              <a:fillRect/>
            </a:stretch>
          </p:blipFill>
          <p:spPr>
            <a:xfrm>
              <a:off x="468148" y="3035926"/>
              <a:ext cx="1402036" cy="1402036"/>
            </a:xfrm>
            <a:prstGeom prst="rect">
              <a:avLst/>
            </a:prstGeom>
          </p:spPr>
        </p:pic>
      </p:grpSp>
      <p:grpSp>
        <p:nvGrpSpPr>
          <p:cNvPr id="63" name="btfpIcon357596">
            <a:extLst>
              <a:ext uri="{FF2B5EF4-FFF2-40B4-BE49-F238E27FC236}">
                <a16:creationId xmlns:a16="http://schemas.microsoft.com/office/drawing/2014/main" id="{08720646-30FA-3061-3EB7-7DC2ED383A3D}"/>
              </a:ext>
            </a:extLst>
          </p:cNvPr>
          <p:cNvGrpSpPr>
            <a:grpSpLocks noChangeAspect="1"/>
          </p:cNvGrpSpPr>
          <p:nvPr>
            <p:custDataLst>
              <p:tags r:id="rId8"/>
            </p:custDataLst>
          </p:nvPr>
        </p:nvGrpSpPr>
        <p:grpSpPr>
          <a:xfrm>
            <a:off x="3164196" y="3706583"/>
            <a:ext cx="540768" cy="540545"/>
            <a:chOff x="2986845" y="3157593"/>
            <a:chExt cx="1158707" cy="1158707"/>
          </a:xfrm>
        </p:grpSpPr>
        <p:sp>
          <p:nvSpPr>
            <p:cNvPr id="64" name="btfpIconCircle357596">
              <a:extLst>
                <a:ext uri="{FF2B5EF4-FFF2-40B4-BE49-F238E27FC236}">
                  <a16:creationId xmlns:a16="http://schemas.microsoft.com/office/drawing/2014/main" id="{DADEB9FE-BA90-DE45-0E31-490D3DA74BB4}"/>
                </a:ext>
              </a:extLst>
            </p:cNvPr>
            <p:cNvSpPr>
              <a:spLocks/>
            </p:cNvSpPr>
            <p:nvPr/>
          </p:nvSpPr>
          <p:spPr bwMode="gray">
            <a:xfrm>
              <a:off x="2986847" y="3157595"/>
              <a:ext cx="1158705" cy="1158705"/>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Arial"/>
                <a:ea typeface="+mn-ea"/>
                <a:cs typeface="+mn-cs"/>
              </a:endParaRPr>
            </a:p>
          </p:txBody>
        </p:sp>
        <p:pic>
          <p:nvPicPr>
            <p:cNvPr id="65" name="btfpIconLines357596">
              <a:extLst>
                <a:ext uri="{FF2B5EF4-FFF2-40B4-BE49-F238E27FC236}">
                  <a16:creationId xmlns:a16="http://schemas.microsoft.com/office/drawing/2014/main" id="{AEF8EDC2-EBC2-BD37-DA33-6AA7D1883BB2}"/>
                </a:ext>
              </a:extLst>
            </p:cNvPr>
            <p:cNvPicPr>
              <a:picLocks/>
            </p:cNvPicPr>
            <p:nvPr/>
          </p:nvPicPr>
          <p:blipFill>
            <a:blip r:embed="rId25">
              <a:extLst>
                <a:ext uri="{28A0092B-C50C-407E-A947-70E740481C1C}">
                  <a14:useLocalDpi xmlns:a14="http://schemas.microsoft.com/office/drawing/2010/main" val="0"/>
                </a:ext>
              </a:extLst>
            </a:blip>
            <a:stretch>
              <a:fillRect/>
            </a:stretch>
          </p:blipFill>
          <p:spPr>
            <a:xfrm>
              <a:off x="2986845" y="3157593"/>
              <a:ext cx="1158705" cy="1158705"/>
            </a:xfrm>
            <a:prstGeom prst="rect">
              <a:avLst/>
            </a:prstGeom>
          </p:spPr>
        </p:pic>
      </p:grpSp>
      <p:sp>
        <p:nvSpPr>
          <p:cNvPr id="66" name="Text Box 8218">
            <a:extLst>
              <a:ext uri="{FF2B5EF4-FFF2-40B4-BE49-F238E27FC236}">
                <a16:creationId xmlns:a16="http://schemas.microsoft.com/office/drawing/2014/main" id="{B63EE1E5-7B50-CB5D-2FCA-7E39BEA3F55C}"/>
              </a:ext>
            </a:extLst>
          </p:cNvPr>
          <p:cNvSpPr txBox="1">
            <a:spLocks noChangeArrowheads="1"/>
          </p:cNvSpPr>
          <p:nvPr>
            <p:custDataLst>
              <p:tags r:id="rId9"/>
            </p:custDataLst>
          </p:nvPr>
        </p:nvSpPr>
        <p:spPr>
          <a:xfrm>
            <a:off x="1349301" y="3484299"/>
            <a:ext cx="3671533" cy="239753"/>
          </a:xfrm>
          <a:prstGeom prst="rect">
            <a:avLst/>
          </a:prstGeom>
          <a:noFill/>
          <a:ln w="19050" algn="ctr">
            <a:noFill/>
            <a:miter lim="800000"/>
          </a:ln>
          <a:effectLst/>
        </p:spPr>
        <p:txBody>
          <a:bodyPr wrap="square" lIns="27277" tIns="27277" rIns="27277" bIns="27277">
            <a:spAutoFit/>
          </a:bodyPr>
          <a:lstStyle/>
          <a:p>
            <a:pPr marL="0" marR="0" lvl="0" indent="0" algn="r" defTabSz="672177" rtl="0" eaLnBrk="1" fontAlgn="auto" latinLnBrk="0" hangingPunct="1">
              <a:lnSpc>
                <a:spcPct val="100000"/>
              </a:lnSpc>
              <a:spcBef>
                <a:spcPts val="1200"/>
              </a:spcBef>
              <a:spcAft>
                <a:spcPts val="0"/>
              </a:spcAft>
              <a:buClrTx/>
              <a:buSzTx/>
              <a:buFontTx/>
              <a:buNone/>
              <a:tabLst/>
              <a:defRPr>
                <a:effectLst/>
              </a:defRPr>
            </a:pPr>
            <a:r>
              <a:rPr kumimoji="0" lang="en-US" sz="1200" b="0" i="0" u="none" strike="noStrike" kern="0" cap="none" spc="0" normalizeH="0" baseline="0" noProof="0">
                <a:ln>
                  <a:noFill/>
                </a:ln>
                <a:solidFill>
                  <a:srgbClr val="000000"/>
                </a:solidFill>
                <a:effectLst/>
                <a:uLnTx/>
                <a:uFillTx/>
                <a:latin typeface="Arial" panose="020B0604020202020204" pitchFamily="34" charset="0"/>
                <a:ea typeface="+mn-ea"/>
                <a:cs typeface="+mn-cs"/>
              </a:rPr>
              <a:t>Systems that act independently on a user’s behalf</a:t>
            </a:r>
          </a:p>
        </p:txBody>
      </p:sp>
      <p:sp>
        <p:nvSpPr>
          <p:cNvPr id="67" name="Text Box 82">
            <a:extLst>
              <a:ext uri="{FF2B5EF4-FFF2-40B4-BE49-F238E27FC236}">
                <a16:creationId xmlns:a16="http://schemas.microsoft.com/office/drawing/2014/main" id="{923BA925-91BA-763F-8BF2-9098523931FD}"/>
              </a:ext>
            </a:extLst>
          </p:cNvPr>
          <p:cNvSpPr txBox="1">
            <a:spLocks noChangeArrowheads="1"/>
          </p:cNvSpPr>
          <p:nvPr>
            <p:custDataLst>
              <p:tags r:id="rId10"/>
            </p:custDataLst>
          </p:nvPr>
        </p:nvSpPr>
        <p:spPr>
          <a:xfrm>
            <a:off x="4341915" y="3194128"/>
            <a:ext cx="678920" cy="288147"/>
          </a:xfrm>
          <a:prstGeom prst="rect">
            <a:avLst/>
          </a:prstGeom>
          <a:noFill/>
          <a:ln w="19050" algn="ctr">
            <a:noFill/>
            <a:miter lim="800000"/>
          </a:ln>
          <a:effectLst/>
        </p:spPr>
        <p:txBody>
          <a:bodyPr wrap="square" lIns="36000" tIns="36000" rIns="36000" bIns="36000">
            <a:spAutoFit/>
          </a:bodyPr>
          <a:lstStyle/>
          <a:p>
            <a:pPr marL="0" marR="0" lvl="0" indent="0" algn="r" defTabSz="672177" rtl="0" eaLnBrk="1" fontAlgn="auto" latinLnBrk="0" hangingPunct="1">
              <a:lnSpc>
                <a:spcPct val="100000"/>
              </a:lnSpc>
              <a:spcBef>
                <a:spcPts val="1200"/>
              </a:spcBef>
              <a:spcAft>
                <a:spcPts val="0"/>
              </a:spcAft>
              <a:buClrTx/>
              <a:buSzTx/>
              <a:buFontTx/>
              <a:buNone/>
              <a:tabLst/>
              <a:defRPr>
                <a:effectLst/>
              </a:defRPr>
            </a:pPr>
            <a:r>
              <a:rPr kumimoji="0" lang="en-US" sz="1400" b="1" i="0" u="none" strike="noStrike" kern="0" cap="none" spc="0" normalizeH="0" baseline="0" noProof="0">
                <a:ln>
                  <a:noFill/>
                </a:ln>
                <a:solidFill>
                  <a:srgbClr val="CC0000"/>
                </a:solidFill>
                <a:effectLst/>
                <a:uLnTx/>
                <a:uFillTx/>
                <a:latin typeface="Arial" panose="020B0604020202020204" pitchFamily="34" charset="0"/>
                <a:ea typeface="+mn-ea"/>
                <a:cs typeface="+mn-cs"/>
              </a:rPr>
              <a:t>Agents</a:t>
            </a:r>
          </a:p>
        </p:txBody>
      </p:sp>
      <p:grpSp>
        <p:nvGrpSpPr>
          <p:cNvPr id="74" name="btfpIcon492965">
            <a:extLst>
              <a:ext uri="{FF2B5EF4-FFF2-40B4-BE49-F238E27FC236}">
                <a16:creationId xmlns:a16="http://schemas.microsoft.com/office/drawing/2014/main" id="{8B4C3FF9-5ED4-CFE5-F233-73D4DBDA8F58}"/>
              </a:ext>
            </a:extLst>
          </p:cNvPr>
          <p:cNvGrpSpPr>
            <a:grpSpLocks noChangeAspect="1"/>
          </p:cNvGrpSpPr>
          <p:nvPr>
            <p:custDataLst>
              <p:tags r:id="rId11"/>
            </p:custDataLst>
          </p:nvPr>
        </p:nvGrpSpPr>
        <p:grpSpPr>
          <a:xfrm>
            <a:off x="4481163" y="2708215"/>
            <a:ext cx="540768" cy="540545"/>
            <a:chOff x="3856758" y="3099442"/>
            <a:chExt cx="812237" cy="812237"/>
          </a:xfrm>
        </p:grpSpPr>
        <p:sp>
          <p:nvSpPr>
            <p:cNvPr id="75" name="btfpIconCircle492965">
              <a:extLst>
                <a:ext uri="{FF2B5EF4-FFF2-40B4-BE49-F238E27FC236}">
                  <a16:creationId xmlns:a16="http://schemas.microsoft.com/office/drawing/2014/main" id="{E3C7CB63-F1D9-D0F6-F4E2-2F94459BB6D5}"/>
                </a:ext>
              </a:extLst>
            </p:cNvPr>
            <p:cNvSpPr>
              <a:spLocks/>
            </p:cNvSpPr>
            <p:nvPr/>
          </p:nvSpPr>
          <p:spPr bwMode="gray">
            <a:xfrm>
              <a:off x="3856758" y="3099442"/>
              <a:ext cx="812237" cy="812237"/>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pic>
          <p:nvPicPr>
            <p:cNvPr id="76" name="btfpIconLines492965">
              <a:extLst>
                <a:ext uri="{FF2B5EF4-FFF2-40B4-BE49-F238E27FC236}">
                  <a16:creationId xmlns:a16="http://schemas.microsoft.com/office/drawing/2014/main" id="{AD87424A-11A2-AA1C-EF99-7858E413BE8D}"/>
                </a:ext>
              </a:extLst>
            </p:cNvPr>
            <p:cNvPicPr>
              <a:picLocks/>
            </p:cNvPicPr>
            <p:nvPr/>
          </p:nvPicPr>
          <p:blipFill>
            <a:blip r:embed="rId2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856758" y="3099442"/>
              <a:ext cx="812237" cy="812237"/>
            </a:xfrm>
            <a:prstGeom prst="rect">
              <a:avLst/>
            </a:prstGeom>
          </p:spPr>
        </p:pic>
      </p:grpSp>
      <p:sp>
        <p:nvSpPr>
          <p:cNvPr id="77" name="Text Box 8218">
            <a:extLst>
              <a:ext uri="{FF2B5EF4-FFF2-40B4-BE49-F238E27FC236}">
                <a16:creationId xmlns:a16="http://schemas.microsoft.com/office/drawing/2014/main" id="{D3A51DAB-E71E-044D-D301-443DE060A3A5}"/>
              </a:ext>
            </a:extLst>
          </p:cNvPr>
          <p:cNvSpPr txBox="1">
            <a:spLocks noChangeArrowheads="1"/>
          </p:cNvSpPr>
          <p:nvPr>
            <p:custDataLst>
              <p:tags r:id="rId12"/>
            </p:custDataLst>
          </p:nvPr>
        </p:nvSpPr>
        <p:spPr>
          <a:xfrm>
            <a:off x="2668946" y="2285625"/>
            <a:ext cx="3671533" cy="239753"/>
          </a:xfrm>
          <a:prstGeom prst="rect">
            <a:avLst/>
          </a:prstGeom>
          <a:noFill/>
          <a:ln w="19050" algn="ctr">
            <a:noFill/>
            <a:miter lim="800000"/>
          </a:ln>
          <a:effectLst/>
        </p:spPr>
        <p:txBody>
          <a:bodyPr wrap="square" lIns="27277" tIns="27277" rIns="27277" bIns="27277">
            <a:spAutoFit/>
          </a:bodyPr>
          <a:lstStyle/>
          <a:p>
            <a:pPr marL="0" marR="0" lvl="0" indent="0" algn="r" defTabSz="672177" rtl="0" eaLnBrk="1" fontAlgn="auto" latinLnBrk="0" hangingPunct="1">
              <a:lnSpc>
                <a:spcPct val="100000"/>
              </a:lnSpc>
              <a:spcBef>
                <a:spcPts val="1200"/>
              </a:spcBef>
              <a:spcAft>
                <a:spcPts val="0"/>
              </a:spcAft>
              <a:buClrTx/>
              <a:buSzTx/>
              <a:buFontTx/>
              <a:buNone/>
              <a:tabLst/>
              <a:defRPr>
                <a:effectLst/>
              </a:defRPr>
            </a:pPr>
            <a:r>
              <a:rPr kumimoji="0" lang="en-US" sz="1200" b="0" i="0" u="none" strike="noStrike" kern="0" cap="none" spc="0" normalizeH="0" baseline="0" noProof="0">
                <a:ln>
                  <a:noFill/>
                </a:ln>
                <a:solidFill>
                  <a:srgbClr val="000000"/>
                </a:solidFill>
                <a:effectLst/>
                <a:uLnTx/>
                <a:uFillTx/>
                <a:latin typeface="Arial" panose="020B0604020202020204" pitchFamily="34" charset="0"/>
                <a:ea typeface="+mn-ea"/>
                <a:cs typeface="+mn-cs"/>
              </a:rPr>
              <a:t>Systems that can create new scientific knowledge</a:t>
            </a:r>
          </a:p>
        </p:txBody>
      </p:sp>
      <p:sp>
        <p:nvSpPr>
          <p:cNvPr id="78" name="Text Box 82">
            <a:extLst>
              <a:ext uri="{FF2B5EF4-FFF2-40B4-BE49-F238E27FC236}">
                <a16:creationId xmlns:a16="http://schemas.microsoft.com/office/drawing/2014/main" id="{E473473E-BF1F-EDA8-2108-D6ED77605835}"/>
              </a:ext>
            </a:extLst>
          </p:cNvPr>
          <p:cNvSpPr txBox="1">
            <a:spLocks noChangeArrowheads="1"/>
          </p:cNvSpPr>
          <p:nvPr>
            <p:custDataLst>
              <p:tags r:id="rId13"/>
            </p:custDataLst>
          </p:nvPr>
        </p:nvSpPr>
        <p:spPr>
          <a:xfrm>
            <a:off x="5353655" y="1995454"/>
            <a:ext cx="986824" cy="288147"/>
          </a:xfrm>
          <a:prstGeom prst="rect">
            <a:avLst/>
          </a:prstGeom>
          <a:noFill/>
          <a:ln w="19050" algn="ctr">
            <a:noFill/>
            <a:miter lim="800000"/>
          </a:ln>
          <a:effectLst/>
        </p:spPr>
        <p:txBody>
          <a:bodyPr wrap="square" lIns="36000" tIns="36000" rIns="36000" bIns="36000">
            <a:spAutoFit/>
          </a:bodyPr>
          <a:lstStyle/>
          <a:p>
            <a:pPr marL="0" marR="0" lvl="0" indent="0" algn="r" defTabSz="672177" rtl="0" eaLnBrk="1" fontAlgn="auto" latinLnBrk="0" hangingPunct="1">
              <a:lnSpc>
                <a:spcPct val="100000"/>
              </a:lnSpc>
              <a:spcBef>
                <a:spcPts val="1200"/>
              </a:spcBef>
              <a:spcAft>
                <a:spcPts val="0"/>
              </a:spcAft>
              <a:buClrTx/>
              <a:buSzTx/>
              <a:buFontTx/>
              <a:buNone/>
              <a:tabLst/>
              <a:defRPr>
                <a:effectLst/>
              </a:defRPr>
            </a:pPr>
            <a:r>
              <a:rPr kumimoji="0" lang="en-US" sz="1400" b="1" i="0" u="none" strike="noStrike" kern="0" cap="none" spc="0" normalizeH="0" baseline="0" noProof="0">
                <a:ln>
                  <a:noFill/>
                </a:ln>
                <a:solidFill>
                  <a:srgbClr val="000000"/>
                </a:solidFill>
                <a:effectLst/>
                <a:uLnTx/>
                <a:uFillTx/>
                <a:latin typeface="Arial" panose="020B0604020202020204" pitchFamily="34" charset="0"/>
                <a:ea typeface="+mn-ea"/>
                <a:cs typeface="+mn-cs"/>
              </a:rPr>
              <a:t>Innovators</a:t>
            </a:r>
          </a:p>
        </p:txBody>
      </p:sp>
      <p:grpSp>
        <p:nvGrpSpPr>
          <p:cNvPr id="92" name="btfpIcon787412">
            <a:extLst>
              <a:ext uri="{FF2B5EF4-FFF2-40B4-BE49-F238E27FC236}">
                <a16:creationId xmlns:a16="http://schemas.microsoft.com/office/drawing/2014/main" id="{335BE400-8D3D-C56D-E008-00CA0F03B7E6}"/>
              </a:ext>
            </a:extLst>
          </p:cNvPr>
          <p:cNvGrpSpPr>
            <a:grpSpLocks noChangeAspect="1"/>
          </p:cNvGrpSpPr>
          <p:nvPr>
            <p:custDataLst>
              <p:tags r:id="rId14"/>
            </p:custDataLst>
          </p:nvPr>
        </p:nvGrpSpPr>
        <p:grpSpPr>
          <a:xfrm rot="4136416">
            <a:off x="4872088" y="1779701"/>
            <a:ext cx="540546" cy="540769"/>
            <a:chOff x="5821812" y="1361992"/>
            <a:chExt cx="540546" cy="540546"/>
          </a:xfrm>
        </p:grpSpPr>
        <p:sp>
          <p:nvSpPr>
            <p:cNvPr id="91" name="btfpIconCircle787412">
              <a:extLst>
                <a:ext uri="{FF2B5EF4-FFF2-40B4-BE49-F238E27FC236}">
                  <a16:creationId xmlns:a16="http://schemas.microsoft.com/office/drawing/2014/main" id="{BFB6F63A-11A2-4F80-1BE3-08F3E9B9DA24}"/>
                </a:ext>
              </a:extLst>
            </p:cNvPr>
            <p:cNvSpPr>
              <a:spLocks/>
            </p:cNvSpPr>
            <p:nvPr/>
          </p:nvSpPr>
          <p:spPr bwMode="gray">
            <a:xfrm>
              <a:off x="5821812" y="1361992"/>
              <a:ext cx="540546" cy="540545"/>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pic>
          <p:nvPicPr>
            <p:cNvPr id="90" name="btfpIconLines787412">
              <a:extLst>
                <a:ext uri="{FF2B5EF4-FFF2-40B4-BE49-F238E27FC236}">
                  <a16:creationId xmlns:a16="http://schemas.microsoft.com/office/drawing/2014/main" id="{1EDD2335-A812-FF1C-ED4F-97E9E2DF0802}"/>
                </a:ext>
              </a:extLst>
            </p:cNvPr>
            <p:cNvPicPr>
              <a:picLocks/>
            </p:cNvPicPr>
            <p:nvPr/>
          </p:nvPicPr>
          <p:blipFill>
            <a:blip r:embed="rId27">
              <a:extLst>
                <a:ext uri="{28A0092B-C50C-407E-A947-70E740481C1C}">
                  <a14:useLocalDpi xmlns:a14="http://schemas.microsoft.com/office/drawing/2010/main" val="0"/>
                </a:ext>
              </a:extLst>
            </a:blip>
            <a:stretch>
              <a:fillRect/>
            </a:stretch>
          </p:blipFill>
          <p:spPr>
            <a:xfrm rot="16200000">
              <a:off x="5821812" y="1361992"/>
              <a:ext cx="540546" cy="540545"/>
            </a:xfrm>
            <a:prstGeom prst="rect">
              <a:avLst/>
            </a:prstGeom>
          </p:spPr>
        </p:pic>
      </p:grpSp>
      <p:sp>
        <p:nvSpPr>
          <p:cNvPr id="93" name="Text Box 8218">
            <a:extLst>
              <a:ext uri="{FF2B5EF4-FFF2-40B4-BE49-F238E27FC236}">
                <a16:creationId xmlns:a16="http://schemas.microsoft.com/office/drawing/2014/main" id="{6EB99CBA-0A86-ED76-1A41-65EE38CC018C}"/>
              </a:ext>
            </a:extLst>
          </p:cNvPr>
          <p:cNvSpPr txBox="1">
            <a:spLocks noChangeArrowheads="1"/>
          </p:cNvSpPr>
          <p:nvPr>
            <p:custDataLst>
              <p:tags r:id="rId15"/>
            </p:custDataLst>
          </p:nvPr>
        </p:nvSpPr>
        <p:spPr>
          <a:xfrm>
            <a:off x="6970782" y="1525261"/>
            <a:ext cx="3671533" cy="239753"/>
          </a:xfrm>
          <a:prstGeom prst="rect">
            <a:avLst/>
          </a:prstGeom>
          <a:noFill/>
          <a:ln w="19050" algn="ctr">
            <a:noFill/>
            <a:miter lim="800000"/>
          </a:ln>
          <a:effectLst/>
        </p:spPr>
        <p:txBody>
          <a:bodyPr wrap="square" lIns="27277" tIns="27277" rIns="27277" bIns="27277">
            <a:spAutoFit/>
          </a:bodyPr>
          <a:lstStyle/>
          <a:p>
            <a:pPr marL="0" marR="0" lvl="0" indent="0" algn="l" defTabSz="672177" rtl="0" eaLnBrk="1" fontAlgn="auto" latinLnBrk="0" hangingPunct="1">
              <a:lnSpc>
                <a:spcPct val="100000"/>
              </a:lnSpc>
              <a:spcBef>
                <a:spcPts val="1200"/>
              </a:spcBef>
              <a:spcAft>
                <a:spcPts val="0"/>
              </a:spcAft>
              <a:buClrTx/>
              <a:buSzTx/>
              <a:buFontTx/>
              <a:buNone/>
              <a:tabLst/>
              <a:defRPr>
                <a:effectLst/>
              </a:defRPr>
            </a:pPr>
            <a:r>
              <a:rPr kumimoji="0" lang="en-US" sz="1200" b="0" i="0" u="none" strike="noStrike" kern="0" cap="none" spc="0" normalizeH="0" baseline="0" noProof="0">
                <a:ln>
                  <a:noFill/>
                </a:ln>
                <a:solidFill>
                  <a:srgbClr val="000000"/>
                </a:solidFill>
                <a:effectLst/>
                <a:uLnTx/>
                <a:uFillTx/>
                <a:latin typeface="Arial" panose="020B0604020202020204" pitchFamily="34" charset="0"/>
                <a:ea typeface="+mn-ea"/>
                <a:cs typeface="+mn-cs"/>
              </a:rPr>
              <a:t>Systems that can run entire organizations</a:t>
            </a:r>
          </a:p>
        </p:txBody>
      </p:sp>
      <p:sp>
        <p:nvSpPr>
          <p:cNvPr id="94" name="Text Box 82">
            <a:extLst>
              <a:ext uri="{FF2B5EF4-FFF2-40B4-BE49-F238E27FC236}">
                <a16:creationId xmlns:a16="http://schemas.microsoft.com/office/drawing/2014/main" id="{475F9C2D-BD56-16EE-AFB0-C452DB42F74E}"/>
              </a:ext>
            </a:extLst>
          </p:cNvPr>
          <p:cNvSpPr txBox="1">
            <a:spLocks noChangeArrowheads="1"/>
          </p:cNvSpPr>
          <p:nvPr>
            <p:custDataLst>
              <p:tags r:id="rId16"/>
            </p:custDataLst>
          </p:nvPr>
        </p:nvSpPr>
        <p:spPr>
          <a:xfrm>
            <a:off x="6971777" y="1235090"/>
            <a:ext cx="1265860" cy="288147"/>
          </a:xfrm>
          <a:prstGeom prst="rect">
            <a:avLst/>
          </a:prstGeom>
          <a:noFill/>
          <a:ln w="19050" algn="ctr">
            <a:noFill/>
            <a:miter lim="800000"/>
          </a:ln>
          <a:effectLst/>
        </p:spPr>
        <p:txBody>
          <a:bodyPr wrap="square" lIns="36000" tIns="36000" rIns="36000" bIns="36000">
            <a:spAutoFit/>
          </a:bodyPr>
          <a:lstStyle/>
          <a:p>
            <a:pPr marL="0" marR="0" lvl="0" indent="0" algn="l" defTabSz="672177" rtl="0" eaLnBrk="1" fontAlgn="auto" latinLnBrk="0" hangingPunct="1">
              <a:lnSpc>
                <a:spcPct val="100000"/>
              </a:lnSpc>
              <a:spcBef>
                <a:spcPts val="1200"/>
              </a:spcBef>
              <a:spcAft>
                <a:spcPts val="0"/>
              </a:spcAft>
              <a:buClrTx/>
              <a:buSzTx/>
              <a:buFontTx/>
              <a:buNone/>
              <a:tabLst/>
              <a:defRPr>
                <a:effectLst/>
              </a:defRPr>
            </a:pPr>
            <a:r>
              <a:rPr kumimoji="0" lang="en-US" sz="1400" b="1" i="0" u="none" strike="noStrike" kern="0" cap="none" spc="0" normalizeH="0" baseline="0" noProof="0">
                <a:ln>
                  <a:noFill/>
                </a:ln>
                <a:solidFill>
                  <a:srgbClr val="000000"/>
                </a:solidFill>
                <a:effectLst/>
                <a:uLnTx/>
                <a:uFillTx/>
                <a:latin typeface="Arial" panose="020B0604020202020204" pitchFamily="34" charset="0"/>
                <a:ea typeface="+mn-ea"/>
                <a:cs typeface="+mn-cs"/>
              </a:rPr>
              <a:t>Organizations</a:t>
            </a:r>
          </a:p>
        </p:txBody>
      </p:sp>
      <p:grpSp>
        <p:nvGrpSpPr>
          <p:cNvPr id="111" name="btfpIcon754362">
            <a:extLst>
              <a:ext uri="{FF2B5EF4-FFF2-40B4-BE49-F238E27FC236}">
                <a16:creationId xmlns:a16="http://schemas.microsoft.com/office/drawing/2014/main" id="{2E023838-997D-7BB8-DDA6-503A550B66A1}"/>
              </a:ext>
            </a:extLst>
          </p:cNvPr>
          <p:cNvGrpSpPr>
            <a:grpSpLocks noChangeAspect="1"/>
          </p:cNvGrpSpPr>
          <p:nvPr>
            <p:custDataLst>
              <p:tags r:id="rId17"/>
            </p:custDataLst>
          </p:nvPr>
        </p:nvGrpSpPr>
        <p:grpSpPr>
          <a:xfrm>
            <a:off x="6456933" y="1198960"/>
            <a:ext cx="540769" cy="540546"/>
            <a:chOff x="6991386" y="601463"/>
            <a:chExt cx="540546" cy="540546"/>
          </a:xfrm>
        </p:grpSpPr>
        <p:sp>
          <p:nvSpPr>
            <p:cNvPr id="110" name="btfpIconCircle754362">
              <a:extLst>
                <a:ext uri="{FF2B5EF4-FFF2-40B4-BE49-F238E27FC236}">
                  <a16:creationId xmlns:a16="http://schemas.microsoft.com/office/drawing/2014/main" id="{95AB1F14-AB97-B2C1-0282-8913515D999B}"/>
                </a:ext>
              </a:extLst>
            </p:cNvPr>
            <p:cNvSpPr>
              <a:spLocks/>
            </p:cNvSpPr>
            <p:nvPr/>
          </p:nvSpPr>
          <p:spPr bwMode="gray">
            <a:xfrm>
              <a:off x="6991386" y="601463"/>
              <a:ext cx="540546" cy="540546"/>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Arial"/>
                <a:ea typeface="+mn-ea"/>
                <a:cs typeface="+mn-cs"/>
              </a:endParaRPr>
            </a:p>
          </p:txBody>
        </p:sp>
        <p:pic>
          <p:nvPicPr>
            <p:cNvPr id="109" name="btfpIconLines754362">
              <a:extLst>
                <a:ext uri="{FF2B5EF4-FFF2-40B4-BE49-F238E27FC236}">
                  <a16:creationId xmlns:a16="http://schemas.microsoft.com/office/drawing/2014/main" id="{EC0798E3-1165-2A7B-1767-83728ABE481F}"/>
                </a:ext>
              </a:extLst>
            </p:cNvPr>
            <p:cNvPicPr>
              <a:picLocks/>
            </p:cNvPicPr>
            <p:nvPr/>
          </p:nvPicPr>
          <p:blipFill>
            <a:blip r:embed="rId28">
              <a:extLst>
                <a:ext uri="{28A0092B-C50C-407E-A947-70E740481C1C}">
                  <a14:useLocalDpi xmlns:a14="http://schemas.microsoft.com/office/drawing/2010/main" val="0"/>
                </a:ext>
              </a:extLst>
            </a:blip>
            <a:stretch>
              <a:fillRect/>
            </a:stretch>
          </p:blipFill>
          <p:spPr>
            <a:xfrm>
              <a:off x="6991386" y="601463"/>
              <a:ext cx="540546" cy="540546"/>
            </a:xfrm>
            <a:prstGeom prst="rect">
              <a:avLst/>
            </a:prstGeom>
          </p:spPr>
        </p:pic>
      </p:grpSp>
      <p:sp>
        <p:nvSpPr>
          <p:cNvPr id="113" name="TextBox 112">
            <a:extLst>
              <a:ext uri="{FF2B5EF4-FFF2-40B4-BE49-F238E27FC236}">
                <a16:creationId xmlns:a16="http://schemas.microsoft.com/office/drawing/2014/main" id="{7E511160-DF29-D6D4-79DB-F527083E940C}"/>
              </a:ext>
            </a:extLst>
          </p:cNvPr>
          <p:cNvSpPr txBox="1"/>
          <p:nvPr/>
        </p:nvSpPr>
        <p:spPr bwMode="gray">
          <a:xfrm>
            <a:off x="2913173" y="5667296"/>
            <a:ext cx="5288973" cy="411257"/>
          </a:xfrm>
          <a:prstGeom prst="rect">
            <a:avLst/>
          </a:prstGeom>
          <a:noFill/>
        </p:spPr>
        <p:txBody>
          <a:bodyPr wrap="square" lIns="36000" tIns="36000" rIns="36000" bIns="36000">
            <a:spAutoFit/>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kumimoji="0" lang="en-US" sz="1100" b="1" i="0" u="none" strike="noStrike" kern="1200" cap="none" spc="0" normalizeH="0" baseline="0" noProof="0">
                <a:ln>
                  <a:noFill/>
                </a:ln>
                <a:solidFill>
                  <a:srgbClr val="000000"/>
                </a:solidFill>
                <a:effectLst/>
                <a:uLnTx/>
                <a:uFillTx/>
                <a:latin typeface="Arial"/>
                <a:ea typeface="+mn-ea"/>
                <a:cs typeface="+mn-cs"/>
              </a:rPr>
              <a:t>Ex: Customer service chatbot </a:t>
            </a:r>
            <a:r>
              <a:rPr kumimoji="0" lang="en-US" sz="1100" b="0" i="0" u="none" strike="noStrike" kern="1200" cap="none" spc="0" normalizeH="0" baseline="0" noProof="0">
                <a:ln>
                  <a:noFill/>
                </a:ln>
                <a:solidFill>
                  <a:srgbClr val="000000"/>
                </a:solidFill>
                <a:effectLst/>
                <a:uLnTx/>
                <a:uFillTx/>
                <a:latin typeface="Arial"/>
                <a:ea typeface="+mn-ea"/>
                <a:cs typeface="+mn-cs"/>
              </a:rPr>
              <a:t>that can handle simple queries, such as answering FAQs, using a knowledge base</a:t>
            </a:r>
          </a:p>
        </p:txBody>
      </p:sp>
      <p:sp>
        <p:nvSpPr>
          <p:cNvPr id="114" name="TextBox 113">
            <a:extLst>
              <a:ext uri="{FF2B5EF4-FFF2-40B4-BE49-F238E27FC236}">
                <a16:creationId xmlns:a16="http://schemas.microsoft.com/office/drawing/2014/main" id="{1CD6ABB5-1A87-68A6-A10A-AEBF340F195E}"/>
              </a:ext>
            </a:extLst>
          </p:cNvPr>
          <p:cNvSpPr txBox="1"/>
          <p:nvPr/>
        </p:nvSpPr>
        <p:spPr bwMode="gray">
          <a:xfrm>
            <a:off x="4201789" y="4756721"/>
            <a:ext cx="5288973" cy="411257"/>
          </a:xfrm>
          <a:prstGeom prst="rect">
            <a:avLst/>
          </a:prstGeom>
          <a:noFill/>
        </p:spPr>
        <p:txBody>
          <a:bodyPr wrap="square" lIns="36000" tIns="36000" rIns="36000" bIns="36000">
            <a:spAutoFit/>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kumimoji="0" lang="en-US" sz="1100" b="1" i="0" u="none" strike="noStrike" kern="1200" cap="none" spc="0" normalizeH="0" baseline="0" noProof="0">
                <a:ln>
                  <a:noFill/>
                </a:ln>
                <a:solidFill>
                  <a:srgbClr val="000000"/>
                </a:solidFill>
                <a:effectLst/>
                <a:uLnTx/>
                <a:uFillTx/>
                <a:latin typeface="Arial"/>
                <a:ea typeface="+mn-ea"/>
                <a:cs typeface="+mn-cs"/>
              </a:rPr>
              <a:t>Ex: </a:t>
            </a:r>
            <a:r>
              <a:rPr kumimoji="0" lang="en-US" sz="1100" b="0" i="0" u="none" strike="noStrike" kern="1200" cap="none" spc="0" normalizeH="0" baseline="0" noProof="0">
                <a:ln>
                  <a:noFill/>
                </a:ln>
                <a:solidFill>
                  <a:srgbClr val="000000"/>
                </a:solidFill>
                <a:effectLst/>
                <a:uLnTx/>
                <a:uFillTx/>
                <a:latin typeface="Arial"/>
                <a:ea typeface="+mn-ea"/>
                <a:cs typeface="+mn-cs"/>
              </a:rPr>
              <a:t>Physician co-pilot analyzes medical histories and symptoms to suggest potential diagnoses or treatments</a:t>
            </a:r>
          </a:p>
        </p:txBody>
      </p:sp>
      <p:sp>
        <p:nvSpPr>
          <p:cNvPr id="115" name="TextBox 114">
            <a:extLst>
              <a:ext uri="{FF2B5EF4-FFF2-40B4-BE49-F238E27FC236}">
                <a16:creationId xmlns:a16="http://schemas.microsoft.com/office/drawing/2014/main" id="{1B48EDEA-D2F6-5178-5F87-0A872AF4917F}"/>
              </a:ext>
            </a:extLst>
          </p:cNvPr>
          <p:cNvSpPr txBox="1"/>
          <p:nvPr/>
        </p:nvSpPr>
        <p:spPr bwMode="gray">
          <a:xfrm>
            <a:off x="5226629" y="3846145"/>
            <a:ext cx="5182292" cy="580534"/>
          </a:xfrm>
          <a:prstGeom prst="rect">
            <a:avLst/>
          </a:prstGeom>
          <a:noFill/>
        </p:spPr>
        <p:txBody>
          <a:bodyPr wrap="square" lIns="36000" tIns="36000" rIns="36000" bIns="36000">
            <a:spAutoFit/>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kumimoji="0" lang="en-US" sz="1100" b="1" i="0" u="none" strike="noStrike" kern="1200" cap="none" spc="0" normalizeH="0" baseline="0" noProof="0">
                <a:ln>
                  <a:noFill/>
                </a:ln>
                <a:solidFill>
                  <a:srgbClr val="000000"/>
                </a:solidFill>
                <a:effectLst/>
                <a:uLnTx/>
                <a:uFillTx/>
                <a:latin typeface="Arial"/>
                <a:ea typeface="+mn-ea"/>
                <a:cs typeface="+mn-cs"/>
              </a:rPr>
              <a:t>Ex: </a:t>
            </a:r>
            <a:r>
              <a:rPr kumimoji="0" lang="en-US" sz="1100" b="0" i="0" u="none" strike="noStrike" kern="1200" cap="none" spc="0" normalizeH="0" baseline="0" noProof="0">
                <a:ln>
                  <a:noFill/>
                </a:ln>
                <a:solidFill>
                  <a:srgbClr val="000000"/>
                </a:solidFill>
                <a:effectLst/>
                <a:uLnTx/>
                <a:uFillTx/>
                <a:latin typeface="Arial"/>
                <a:ea typeface="+mn-ea"/>
                <a:cs typeface="+mn-cs"/>
              </a:rPr>
              <a:t>Customer service agent that resolves issues by interacting with users and directly changing internal systems (e.g., billing software) and escalates challenging cases to human agents</a:t>
            </a:r>
          </a:p>
        </p:txBody>
      </p:sp>
      <p:sp>
        <p:nvSpPr>
          <p:cNvPr id="116" name="TextBox 115">
            <a:extLst>
              <a:ext uri="{FF2B5EF4-FFF2-40B4-BE49-F238E27FC236}">
                <a16:creationId xmlns:a16="http://schemas.microsoft.com/office/drawing/2014/main" id="{60643345-421A-CFD9-C3EA-C888CCB92B79}"/>
              </a:ext>
            </a:extLst>
          </p:cNvPr>
          <p:cNvSpPr txBox="1"/>
          <p:nvPr/>
        </p:nvSpPr>
        <p:spPr bwMode="gray">
          <a:xfrm>
            <a:off x="6140132" y="2935569"/>
            <a:ext cx="4794567" cy="411257"/>
          </a:xfrm>
          <a:prstGeom prst="rect">
            <a:avLst/>
          </a:prstGeom>
          <a:noFill/>
        </p:spPr>
        <p:txBody>
          <a:bodyPr wrap="square" lIns="36000" tIns="36000" rIns="36000" bIns="36000">
            <a:spAutoFit/>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kumimoji="0" lang="en-US" sz="1100" b="1" i="0" u="none" strike="noStrike" kern="1200" cap="none" spc="0" normalizeH="0" baseline="0" noProof="0">
                <a:ln>
                  <a:noFill/>
                </a:ln>
                <a:solidFill>
                  <a:srgbClr val="000000"/>
                </a:solidFill>
                <a:effectLst/>
                <a:uLnTx/>
                <a:uFillTx/>
                <a:latin typeface="Arial"/>
                <a:ea typeface="+mn-ea"/>
                <a:cs typeface="+mn-cs"/>
              </a:rPr>
              <a:t>Ex: </a:t>
            </a:r>
            <a:r>
              <a:rPr kumimoji="0" lang="en-US" sz="1100" b="0" i="0" u="none" strike="noStrike" kern="1200" cap="none" spc="0" normalizeH="0" baseline="0" noProof="0">
                <a:ln>
                  <a:noFill/>
                </a:ln>
                <a:solidFill>
                  <a:srgbClr val="000000"/>
                </a:solidFill>
                <a:effectLst/>
                <a:uLnTx/>
                <a:uFillTx/>
                <a:latin typeface="Arial"/>
                <a:ea typeface="+mn-ea"/>
                <a:cs typeface="+mn-cs"/>
              </a:rPr>
              <a:t>AI-powered drug discovery tool that develops a novel skin cancer therapy using full research and analysis of outcome data</a:t>
            </a:r>
          </a:p>
        </p:txBody>
      </p:sp>
      <p:sp>
        <p:nvSpPr>
          <p:cNvPr id="117" name="TextBox 116">
            <a:extLst>
              <a:ext uri="{FF2B5EF4-FFF2-40B4-BE49-F238E27FC236}">
                <a16:creationId xmlns:a16="http://schemas.microsoft.com/office/drawing/2014/main" id="{4271F2B6-AED6-6707-27BB-94F274F5907A}"/>
              </a:ext>
            </a:extLst>
          </p:cNvPr>
          <p:cNvSpPr txBox="1"/>
          <p:nvPr/>
        </p:nvSpPr>
        <p:spPr bwMode="gray">
          <a:xfrm>
            <a:off x="7701671" y="2024993"/>
            <a:ext cx="3962776" cy="580534"/>
          </a:xfrm>
          <a:prstGeom prst="rect">
            <a:avLst/>
          </a:prstGeom>
          <a:noFill/>
        </p:spPr>
        <p:txBody>
          <a:bodyPr wrap="square" lIns="36000" tIns="36000" rIns="36000" bIns="36000">
            <a:spAutoFit/>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kumimoji="0" lang="en-US" sz="1100" b="1" i="0" u="none" strike="noStrike" kern="1200" cap="none" spc="0" normalizeH="0" baseline="0" noProof="0">
                <a:ln>
                  <a:noFill/>
                </a:ln>
                <a:solidFill>
                  <a:srgbClr val="000000"/>
                </a:solidFill>
                <a:effectLst/>
                <a:uLnTx/>
                <a:uFillTx/>
                <a:latin typeface="Arial"/>
                <a:ea typeface="+mn-ea"/>
                <a:cs typeface="+mn-cs"/>
              </a:rPr>
              <a:t>Ex: </a:t>
            </a:r>
            <a:r>
              <a:rPr kumimoji="0" lang="en-US" sz="1100" b="0" i="0" u="none" strike="noStrike" kern="1200" cap="none" spc="0" normalizeH="0" baseline="0" noProof="0">
                <a:ln>
                  <a:noFill/>
                </a:ln>
                <a:solidFill>
                  <a:srgbClr val="000000"/>
                </a:solidFill>
                <a:effectLst/>
                <a:uLnTx/>
                <a:uFillTx/>
                <a:latin typeface="Arial"/>
                <a:ea typeface="+mn-ea"/>
                <a:cs typeface="+mn-cs"/>
              </a:rPr>
              <a:t>Autonomous logistics division that fully manages supply chain workflows like procurement, warehousing, and distribution without human intervention</a:t>
            </a:r>
          </a:p>
        </p:txBody>
      </p:sp>
      <p:sp>
        <p:nvSpPr>
          <p:cNvPr id="8" name="btfpNotesBox739409">
            <a:extLst>
              <a:ext uri="{FF2B5EF4-FFF2-40B4-BE49-F238E27FC236}">
                <a16:creationId xmlns:a16="http://schemas.microsoft.com/office/drawing/2014/main" id="{6C4B5634-1071-450F-EE57-7E85B1EDDAC0}"/>
              </a:ext>
            </a:extLst>
          </p:cNvPr>
          <p:cNvSpPr txBox="1"/>
          <p:nvPr>
            <p:custDataLst>
              <p:tags r:id="rId18"/>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Source Bain analysis </a:t>
            </a:r>
          </a:p>
        </p:txBody>
      </p:sp>
      <p:sp>
        <p:nvSpPr>
          <p:cNvPr id="6" name="Rectangle 5">
            <a:extLst>
              <a:ext uri="{FF2B5EF4-FFF2-40B4-BE49-F238E27FC236}">
                <a16:creationId xmlns:a16="http://schemas.microsoft.com/office/drawing/2014/main" id="{B685BC47-2EE9-AFE1-2DA2-12B40C90F66E}"/>
              </a:ext>
            </a:extLst>
          </p:cNvPr>
          <p:cNvSpPr/>
          <p:nvPr/>
        </p:nvSpPr>
        <p:spPr bwMode="gray">
          <a:xfrm>
            <a:off x="4024814" y="3920828"/>
            <a:ext cx="845906" cy="877253"/>
          </a:xfrm>
          <a:prstGeom prst="rect">
            <a:avLst/>
          </a:prstGeom>
          <a:solidFill>
            <a:srgbClr val="FFFFFF"/>
          </a:solidFill>
          <a:ln w="9525"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rgbClr val="000000"/>
              </a:solidFill>
            </a:endParaRPr>
          </a:p>
        </p:txBody>
      </p:sp>
      <p:sp>
        <p:nvSpPr>
          <p:cNvPr id="5" name="Freeform 13">
            <a:extLst>
              <a:ext uri="{FF2B5EF4-FFF2-40B4-BE49-F238E27FC236}">
                <a16:creationId xmlns:a16="http://schemas.microsoft.com/office/drawing/2014/main" id="{1368EEA8-F309-5C17-901A-6317641D4592}"/>
              </a:ext>
            </a:extLst>
          </p:cNvPr>
          <p:cNvSpPr>
            <a:spLocks/>
          </p:cNvSpPr>
          <p:nvPr/>
        </p:nvSpPr>
        <p:spPr bwMode="auto">
          <a:xfrm rot="21444114">
            <a:off x="4005682" y="3970380"/>
            <a:ext cx="871388" cy="792691"/>
          </a:xfrm>
          <a:custGeom>
            <a:avLst/>
            <a:gdLst>
              <a:gd name="T0" fmla="*/ 0 w 643"/>
              <a:gd name="T1" fmla="*/ 565 h 565"/>
              <a:gd name="T2" fmla="*/ 643 w 643"/>
              <a:gd name="T3" fmla="*/ 0 h 565"/>
              <a:gd name="connsiteX0" fmla="*/ 0 w 9039"/>
              <a:gd name="connsiteY0" fmla="*/ 9136 h 9136"/>
              <a:gd name="connsiteX1" fmla="*/ 9039 w 9039"/>
              <a:gd name="connsiteY1" fmla="*/ 0 h 9136"/>
              <a:gd name="connsiteX0" fmla="*/ 0 w 10000"/>
              <a:gd name="connsiteY0" fmla="*/ 10000 h 10000"/>
              <a:gd name="connsiteX1" fmla="*/ 10000 w 10000"/>
              <a:gd name="connsiteY1" fmla="*/ 0 h 10000"/>
            </a:gdLst>
            <a:ahLst/>
            <a:cxnLst>
              <a:cxn ang="0">
                <a:pos x="connsiteX0" y="connsiteY0"/>
              </a:cxn>
              <a:cxn ang="0">
                <a:pos x="connsiteX1" y="connsiteY1"/>
              </a:cxn>
            </a:cxnLst>
            <a:rect l="l" t="t" r="r" b="b"/>
            <a:pathLst>
              <a:path w="10000" h="10000">
                <a:moveTo>
                  <a:pt x="0" y="10000"/>
                </a:moveTo>
                <a:cubicBezTo>
                  <a:pt x="3630" y="6687"/>
                  <a:pt x="6627" y="3227"/>
                  <a:pt x="10000" y="0"/>
                </a:cubicBezTo>
              </a:path>
            </a:pathLst>
          </a:custGeom>
          <a:noFill/>
          <a:ln w="38100" cap="flat" cmpd="sng" algn="ctr">
            <a:solidFill>
              <a:srgbClr val="CC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177800" marR="0" lvl="0" indent="-177800" algn="l" defTabSz="711200" rtl="0" eaLnBrk="1" fontAlgn="auto" latinLnBrk="0" hangingPunct="1">
              <a:lnSpc>
                <a:spcPct val="100000"/>
              </a:lnSpc>
              <a:spcBef>
                <a:spcPts val="1200"/>
              </a:spcBef>
              <a:spcAft>
                <a:spcPts val="0"/>
              </a:spcAft>
              <a:buClrTx/>
              <a:buSzTx/>
              <a:buFontTx/>
              <a:buChar char="•"/>
              <a:tabLst/>
              <a:defRPr/>
            </a:pPr>
            <a:endParaRPr kumimoji="0" lang="en-US" sz="1600" b="0" i="0" u="none" strike="noStrike" kern="1200" cap="none" spc="0" normalizeH="0" baseline="0" noProof="0">
              <a:ln>
                <a:noFill/>
              </a:ln>
              <a:solidFill>
                <a:srgbClr val="000000"/>
              </a:solidFill>
              <a:effectLst/>
              <a:uLnTx/>
              <a:uFillTx/>
              <a:latin typeface="Arial"/>
              <a:ea typeface="+mn-ea"/>
              <a:cs typeface="+mn-cs"/>
            </a:endParaRPr>
          </a:p>
        </p:txBody>
      </p:sp>
      <p:grpSp>
        <p:nvGrpSpPr>
          <p:cNvPr id="20" name="btfpRunningAgenda1Level548433">
            <a:extLst>
              <a:ext uri="{FF2B5EF4-FFF2-40B4-BE49-F238E27FC236}">
                <a16:creationId xmlns:a16="http://schemas.microsoft.com/office/drawing/2014/main" id="{1AE316BF-BAB2-C0BE-C19E-987A5D678F32}"/>
              </a:ext>
            </a:extLst>
          </p:cNvPr>
          <p:cNvGrpSpPr/>
          <p:nvPr>
            <p:custDataLst>
              <p:tags r:id="rId19"/>
            </p:custDataLst>
          </p:nvPr>
        </p:nvGrpSpPr>
        <p:grpSpPr>
          <a:xfrm>
            <a:off x="0" y="944429"/>
            <a:ext cx="4386101" cy="257442"/>
            <a:chOff x="0" y="876300"/>
            <a:chExt cx="4386101" cy="257442"/>
          </a:xfrm>
        </p:grpSpPr>
        <p:sp>
          <p:nvSpPr>
            <p:cNvPr id="21" name="btfpRunningAgenda1LevelBarLeft548433">
              <a:extLst>
                <a:ext uri="{FF2B5EF4-FFF2-40B4-BE49-F238E27FC236}">
                  <a16:creationId xmlns:a16="http://schemas.microsoft.com/office/drawing/2014/main" id="{7D11E243-4B17-95A7-2DC0-906A76081245}"/>
                </a:ext>
              </a:extLst>
            </p:cNvPr>
            <p:cNvSpPr/>
            <p:nvPr/>
          </p:nvSpPr>
          <p:spPr bwMode="gray">
            <a:xfrm>
              <a:off x="0" y="876300"/>
              <a:ext cx="4386101" cy="257442"/>
            </a:xfrm>
            <a:custGeom>
              <a:avLst/>
              <a:gdLst>
                <a:gd name="connsiteX0" fmla="*/ 883475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883475 w 1816204"/>
                <a:gd name="connsiteY0" fmla="*/ 0 h 257442"/>
                <a:gd name="connsiteX1" fmla="*/ 828755 w 1816204"/>
                <a:gd name="connsiteY1" fmla="*/ 257442 h 257442"/>
                <a:gd name="connsiteX2" fmla="*/ 1816204 w 1816204"/>
                <a:gd name="connsiteY2" fmla="*/ 257442 h 257442"/>
                <a:gd name="connsiteX3" fmla="*/ 0 w 1816204"/>
                <a:gd name="connsiteY3" fmla="*/ 257442 h 257442"/>
                <a:gd name="connsiteX0" fmla="*/ 883475 w 883475"/>
                <a:gd name="connsiteY0" fmla="*/ 0 h 257442"/>
                <a:gd name="connsiteX1" fmla="*/ 828755 w 883475"/>
                <a:gd name="connsiteY1" fmla="*/ 257442 h 257442"/>
                <a:gd name="connsiteX2" fmla="*/ 1 w 883475"/>
                <a:gd name="connsiteY2" fmla="*/ 257442 h 257442"/>
                <a:gd name="connsiteX3" fmla="*/ 0 w 883475"/>
                <a:gd name="connsiteY3" fmla="*/ 257442 h 257442"/>
                <a:gd name="connsiteX0" fmla="*/ 883474 w 883474"/>
                <a:gd name="connsiteY0" fmla="*/ 0 h 257442"/>
                <a:gd name="connsiteX1" fmla="*/ 828754 w 883474"/>
                <a:gd name="connsiteY1" fmla="*/ 257442 h 257442"/>
                <a:gd name="connsiteX2" fmla="*/ 0 w 883474"/>
                <a:gd name="connsiteY2" fmla="*/ 257442 h 257442"/>
                <a:gd name="connsiteX3" fmla="*/ 1 w 883474"/>
                <a:gd name="connsiteY3" fmla="*/ 0 h 257442"/>
                <a:gd name="connsiteX0" fmla="*/ 1069423 w 1069423"/>
                <a:gd name="connsiteY0" fmla="*/ 0 h 257442"/>
                <a:gd name="connsiteX1" fmla="*/ 828754 w 1069423"/>
                <a:gd name="connsiteY1" fmla="*/ 257442 h 257442"/>
                <a:gd name="connsiteX2" fmla="*/ 0 w 1069423"/>
                <a:gd name="connsiteY2" fmla="*/ 257442 h 257442"/>
                <a:gd name="connsiteX3" fmla="*/ 1 w 1069423"/>
                <a:gd name="connsiteY3" fmla="*/ 0 h 257442"/>
                <a:gd name="connsiteX0" fmla="*/ 1069423 w 1069423"/>
                <a:gd name="connsiteY0" fmla="*/ 0 h 257442"/>
                <a:gd name="connsiteX1" fmla="*/ 1014702 w 1069423"/>
                <a:gd name="connsiteY1" fmla="*/ 257442 h 257442"/>
                <a:gd name="connsiteX2" fmla="*/ 0 w 1069423"/>
                <a:gd name="connsiteY2" fmla="*/ 257442 h 257442"/>
                <a:gd name="connsiteX3" fmla="*/ 1 w 1069423"/>
                <a:gd name="connsiteY3" fmla="*/ 0 h 257442"/>
                <a:gd name="connsiteX0" fmla="*/ 1069423 w 1069423"/>
                <a:gd name="connsiteY0" fmla="*/ 0 h 257442"/>
                <a:gd name="connsiteX1" fmla="*/ 1014702 w 1069423"/>
                <a:gd name="connsiteY1" fmla="*/ 257442 h 257442"/>
                <a:gd name="connsiteX2" fmla="*/ 0 w 1069423"/>
                <a:gd name="connsiteY2" fmla="*/ 257442 h 257442"/>
                <a:gd name="connsiteX3" fmla="*/ 1 w 1069423"/>
                <a:gd name="connsiteY3" fmla="*/ 0 h 257442"/>
                <a:gd name="connsiteX0" fmla="*/ 1069423 w 1069423"/>
                <a:gd name="connsiteY0" fmla="*/ 0 h 257442"/>
                <a:gd name="connsiteX1" fmla="*/ 1014702 w 1069423"/>
                <a:gd name="connsiteY1" fmla="*/ 257442 h 257442"/>
                <a:gd name="connsiteX2" fmla="*/ 0 w 1069423"/>
                <a:gd name="connsiteY2" fmla="*/ 257442 h 257442"/>
                <a:gd name="connsiteX3" fmla="*/ 0 w 1069423"/>
                <a:gd name="connsiteY3" fmla="*/ 0 h 257442"/>
                <a:gd name="connsiteX0" fmla="*/ 1229724 w 1229724"/>
                <a:gd name="connsiteY0" fmla="*/ 0 h 257442"/>
                <a:gd name="connsiteX1" fmla="*/ 1014702 w 1229724"/>
                <a:gd name="connsiteY1" fmla="*/ 257442 h 257442"/>
                <a:gd name="connsiteX2" fmla="*/ 0 w 1229724"/>
                <a:gd name="connsiteY2" fmla="*/ 257442 h 257442"/>
                <a:gd name="connsiteX3" fmla="*/ 0 w 1229724"/>
                <a:gd name="connsiteY3" fmla="*/ 0 h 257442"/>
                <a:gd name="connsiteX0" fmla="*/ 1229724 w 1229724"/>
                <a:gd name="connsiteY0" fmla="*/ 0 h 257442"/>
                <a:gd name="connsiteX1" fmla="*/ 1175002 w 1229724"/>
                <a:gd name="connsiteY1" fmla="*/ 257442 h 257442"/>
                <a:gd name="connsiteX2" fmla="*/ 0 w 1229724"/>
                <a:gd name="connsiteY2" fmla="*/ 257442 h 257442"/>
                <a:gd name="connsiteX3" fmla="*/ 0 w 1229724"/>
                <a:gd name="connsiteY3" fmla="*/ 0 h 257442"/>
                <a:gd name="connsiteX0" fmla="*/ 1229725 w 1229725"/>
                <a:gd name="connsiteY0" fmla="*/ 0 h 257442"/>
                <a:gd name="connsiteX1" fmla="*/ 1175003 w 1229725"/>
                <a:gd name="connsiteY1" fmla="*/ 257442 h 257442"/>
                <a:gd name="connsiteX2" fmla="*/ 0 w 1229725"/>
                <a:gd name="connsiteY2" fmla="*/ 257442 h 257442"/>
                <a:gd name="connsiteX3" fmla="*/ 1 w 1229725"/>
                <a:gd name="connsiteY3" fmla="*/ 0 h 257442"/>
                <a:gd name="connsiteX0" fmla="*/ 1229725 w 1229725"/>
                <a:gd name="connsiteY0" fmla="*/ 0 h 257442"/>
                <a:gd name="connsiteX1" fmla="*/ 1175003 w 1229725"/>
                <a:gd name="connsiteY1" fmla="*/ 257442 h 257442"/>
                <a:gd name="connsiteX2" fmla="*/ 0 w 1229725"/>
                <a:gd name="connsiteY2" fmla="*/ 257442 h 257442"/>
                <a:gd name="connsiteX3" fmla="*/ 1 w 1229725"/>
                <a:gd name="connsiteY3" fmla="*/ 0 h 257442"/>
                <a:gd name="connsiteX0" fmla="*/ 1554942 w 1554942"/>
                <a:gd name="connsiteY0" fmla="*/ 0 h 257442"/>
                <a:gd name="connsiteX1" fmla="*/ 1175003 w 1554942"/>
                <a:gd name="connsiteY1" fmla="*/ 257442 h 257442"/>
                <a:gd name="connsiteX2" fmla="*/ 0 w 1554942"/>
                <a:gd name="connsiteY2" fmla="*/ 257442 h 257442"/>
                <a:gd name="connsiteX3" fmla="*/ 1 w 1554942"/>
                <a:gd name="connsiteY3" fmla="*/ 0 h 257442"/>
                <a:gd name="connsiteX0" fmla="*/ 1554942 w 1554942"/>
                <a:gd name="connsiteY0" fmla="*/ 0 h 257442"/>
                <a:gd name="connsiteX1" fmla="*/ 1500220 w 1554942"/>
                <a:gd name="connsiteY1" fmla="*/ 257442 h 257442"/>
                <a:gd name="connsiteX2" fmla="*/ 0 w 1554942"/>
                <a:gd name="connsiteY2" fmla="*/ 257442 h 257442"/>
                <a:gd name="connsiteX3" fmla="*/ 1 w 1554942"/>
                <a:gd name="connsiteY3" fmla="*/ 0 h 257442"/>
                <a:gd name="connsiteX0" fmla="*/ 1554942 w 1554942"/>
                <a:gd name="connsiteY0" fmla="*/ 0 h 257442"/>
                <a:gd name="connsiteX1" fmla="*/ 1500220 w 1554942"/>
                <a:gd name="connsiteY1" fmla="*/ 257442 h 257442"/>
                <a:gd name="connsiteX2" fmla="*/ 0 w 1554942"/>
                <a:gd name="connsiteY2" fmla="*/ 257442 h 257442"/>
                <a:gd name="connsiteX3" fmla="*/ 1 w 1554942"/>
                <a:gd name="connsiteY3" fmla="*/ 0 h 257442"/>
                <a:gd name="connsiteX0" fmla="*/ 1554942 w 1554942"/>
                <a:gd name="connsiteY0" fmla="*/ 0 h 257442"/>
                <a:gd name="connsiteX1" fmla="*/ 1500220 w 1554942"/>
                <a:gd name="connsiteY1" fmla="*/ 257442 h 257442"/>
                <a:gd name="connsiteX2" fmla="*/ 0 w 1554942"/>
                <a:gd name="connsiteY2" fmla="*/ 257442 h 257442"/>
                <a:gd name="connsiteX3" fmla="*/ 0 w 1554942"/>
                <a:gd name="connsiteY3" fmla="*/ 0 h 257442"/>
                <a:gd name="connsiteX0" fmla="*/ 1808215 w 1808215"/>
                <a:gd name="connsiteY0" fmla="*/ 0 h 257442"/>
                <a:gd name="connsiteX1" fmla="*/ 1500220 w 1808215"/>
                <a:gd name="connsiteY1" fmla="*/ 257442 h 257442"/>
                <a:gd name="connsiteX2" fmla="*/ 0 w 1808215"/>
                <a:gd name="connsiteY2" fmla="*/ 257442 h 257442"/>
                <a:gd name="connsiteX3" fmla="*/ 0 w 1808215"/>
                <a:gd name="connsiteY3" fmla="*/ 0 h 257442"/>
                <a:gd name="connsiteX0" fmla="*/ 1808215 w 1808215"/>
                <a:gd name="connsiteY0" fmla="*/ 0 h 257442"/>
                <a:gd name="connsiteX1" fmla="*/ 1753494 w 1808215"/>
                <a:gd name="connsiteY1" fmla="*/ 257442 h 257442"/>
                <a:gd name="connsiteX2" fmla="*/ 0 w 1808215"/>
                <a:gd name="connsiteY2" fmla="*/ 257442 h 257442"/>
                <a:gd name="connsiteX3" fmla="*/ 0 w 1808215"/>
                <a:gd name="connsiteY3" fmla="*/ 0 h 257442"/>
                <a:gd name="connsiteX0" fmla="*/ 1808215 w 1808215"/>
                <a:gd name="connsiteY0" fmla="*/ 0 h 257442"/>
                <a:gd name="connsiteX1" fmla="*/ 1753494 w 1808215"/>
                <a:gd name="connsiteY1" fmla="*/ 257442 h 257442"/>
                <a:gd name="connsiteX2" fmla="*/ 0 w 1808215"/>
                <a:gd name="connsiteY2" fmla="*/ 257442 h 257442"/>
                <a:gd name="connsiteX3" fmla="*/ 0 w 1808215"/>
                <a:gd name="connsiteY3" fmla="*/ 0 h 257442"/>
                <a:gd name="connsiteX0" fmla="*/ 1808215 w 1808215"/>
                <a:gd name="connsiteY0" fmla="*/ 0 h 257442"/>
                <a:gd name="connsiteX1" fmla="*/ 1753494 w 1808215"/>
                <a:gd name="connsiteY1" fmla="*/ 257442 h 257442"/>
                <a:gd name="connsiteX2" fmla="*/ 0 w 1808215"/>
                <a:gd name="connsiteY2" fmla="*/ 257442 h 257442"/>
                <a:gd name="connsiteX3" fmla="*/ 0 w 1808215"/>
                <a:gd name="connsiteY3" fmla="*/ 0 h 257442"/>
                <a:gd name="connsiteX0" fmla="*/ 1986148 w 1986148"/>
                <a:gd name="connsiteY0" fmla="*/ 0 h 257442"/>
                <a:gd name="connsiteX1" fmla="*/ 1753494 w 1986148"/>
                <a:gd name="connsiteY1" fmla="*/ 257442 h 257442"/>
                <a:gd name="connsiteX2" fmla="*/ 0 w 1986148"/>
                <a:gd name="connsiteY2" fmla="*/ 257442 h 257442"/>
                <a:gd name="connsiteX3" fmla="*/ 0 w 1986148"/>
                <a:gd name="connsiteY3" fmla="*/ 0 h 257442"/>
                <a:gd name="connsiteX0" fmla="*/ 1986148 w 1986148"/>
                <a:gd name="connsiteY0" fmla="*/ 0 h 257442"/>
                <a:gd name="connsiteX1" fmla="*/ 1931426 w 1986148"/>
                <a:gd name="connsiteY1" fmla="*/ 257442 h 257442"/>
                <a:gd name="connsiteX2" fmla="*/ 0 w 1986148"/>
                <a:gd name="connsiteY2" fmla="*/ 257442 h 257442"/>
                <a:gd name="connsiteX3" fmla="*/ 0 w 1986148"/>
                <a:gd name="connsiteY3" fmla="*/ 0 h 257442"/>
                <a:gd name="connsiteX0" fmla="*/ 1986149 w 1986149"/>
                <a:gd name="connsiteY0" fmla="*/ 0 h 257442"/>
                <a:gd name="connsiteX1" fmla="*/ 1931427 w 1986149"/>
                <a:gd name="connsiteY1" fmla="*/ 257442 h 257442"/>
                <a:gd name="connsiteX2" fmla="*/ 0 w 1986149"/>
                <a:gd name="connsiteY2" fmla="*/ 257442 h 257442"/>
                <a:gd name="connsiteX3" fmla="*/ 1 w 1986149"/>
                <a:gd name="connsiteY3" fmla="*/ 0 h 257442"/>
                <a:gd name="connsiteX0" fmla="*/ 1986149 w 1986149"/>
                <a:gd name="connsiteY0" fmla="*/ 0 h 257442"/>
                <a:gd name="connsiteX1" fmla="*/ 1931427 w 1986149"/>
                <a:gd name="connsiteY1" fmla="*/ 257442 h 257442"/>
                <a:gd name="connsiteX2" fmla="*/ 0 w 1986149"/>
                <a:gd name="connsiteY2" fmla="*/ 257442 h 257442"/>
                <a:gd name="connsiteX3" fmla="*/ 1 w 1986149"/>
                <a:gd name="connsiteY3" fmla="*/ 0 h 257442"/>
                <a:gd name="connsiteX0" fmla="*/ 2239424 w 2239424"/>
                <a:gd name="connsiteY0" fmla="*/ 0 h 257442"/>
                <a:gd name="connsiteX1" fmla="*/ 1931427 w 2239424"/>
                <a:gd name="connsiteY1" fmla="*/ 257442 h 257442"/>
                <a:gd name="connsiteX2" fmla="*/ 0 w 2239424"/>
                <a:gd name="connsiteY2" fmla="*/ 257442 h 257442"/>
                <a:gd name="connsiteX3" fmla="*/ 1 w 2239424"/>
                <a:gd name="connsiteY3" fmla="*/ 0 h 257442"/>
                <a:gd name="connsiteX0" fmla="*/ 2239424 w 2239424"/>
                <a:gd name="connsiteY0" fmla="*/ 0 h 257442"/>
                <a:gd name="connsiteX1" fmla="*/ 2184702 w 2239424"/>
                <a:gd name="connsiteY1" fmla="*/ 257442 h 257442"/>
                <a:gd name="connsiteX2" fmla="*/ 0 w 2239424"/>
                <a:gd name="connsiteY2" fmla="*/ 257442 h 257442"/>
                <a:gd name="connsiteX3" fmla="*/ 1 w 2239424"/>
                <a:gd name="connsiteY3" fmla="*/ 0 h 257442"/>
                <a:gd name="connsiteX0" fmla="*/ 2239424 w 2239424"/>
                <a:gd name="connsiteY0" fmla="*/ 0 h 257442"/>
                <a:gd name="connsiteX1" fmla="*/ 2184702 w 2239424"/>
                <a:gd name="connsiteY1" fmla="*/ 257442 h 257442"/>
                <a:gd name="connsiteX2" fmla="*/ 0 w 2239424"/>
                <a:gd name="connsiteY2" fmla="*/ 257442 h 257442"/>
                <a:gd name="connsiteX3" fmla="*/ 1 w 2239424"/>
                <a:gd name="connsiteY3" fmla="*/ 0 h 257442"/>
                <a:gd name="connsiteX0" fmla="*/ 2239424 w 2239424"/>
                <a:gd name="connsiteY0" fmla="*/ 0 h 257442"/>
                <a:gd name="connsiteX1" fmla="*/ 2184702 w 2239424"/>
                <a:gd name="connsiteY1" fmla="*/ 257442 h 257442"/>
                <a:gd name="connsiteX2" fmla="*/ 0 w 2239424"/>
                <a:gd name="connsiteY2" fmla="*/ 257442 h 257442"/>
                <a:gd name="connsiteX3" fmla="*/ 0 w 2239424"/>
                <a:gd name="connsiteY3" fmla="*/ 0 h 257442"/>
                <a:gd name="connsiteX0" fmla="*/ 2402031 w 2402031"/>
                <a:gd name="connsiteY0" fmla="*/ 0 h 257442"/>
                <a:gd name="connsiteX1" fmla="*/ 2184702 w 2402031"/>
                <a:gd name="connsiteY1" fmla="*/ 257442 h 257442"/>
                <a:gd name="connsiteX2" fmla="*/ 0 w 2402031"/>
                <a:gd name="connsiteY2" fmla="*/ 257442 h 257442"/>
                <a:gd name="connsiteX3" fmla="*/ 0 w 2402031"/>
                <a:gd name="connsiteY3" fmla="*/ 0 h 257442"/>
                <a:gd name="connsiteX0" fmla="*/ 2402031 w 2402031"/>
                <a:gd name="connsiteY0" fmla="*/ 0 h 257442"/>
                <a:gd name="connsiteX1" fmla="*/ 2347310 w 2402031"/>
                <a:gd name="connsiteY1" fmla="*/ 257442 h 257442"/>
                <a:gd name="connsiteX2" fmla="*/ 0 w 2402031"/>
                <a:gd name="connsiteY2" fmla="*/ 257442 h 257442"/>
                <a:gd name="connsiteX3" fmla="*/ 0 w 2402031"/>
                <a:gd name="connsiteY3" fmla="*/ 0 h 257442"/>
                <a:gd name="connsiteX0" fmla="*/ 2402031 w 2402031"/>
                <a:gd name="connsiteY0" fmla="*/ 0 h 257442"/>
                <a:gd name="connsiteX1" fmla="*/ 2347310 w 2402031"/>
                <a:gd name="connsiteY1" fmla="*/ 257442 h 257442"/>
                <a:gd name="connsiteX2" fmla="*/ 0 w 2402031"/>
                <a:gd name="connsiteY2" fmla="*/ 257442 h 257442"/>
                <a:gd name="connsiteX3" fmla="*/ 0 w 2402031"/>
                <a:gd name="connsiteY3" fmla="*/ 0 h 257442"/>
                <a:gd name="connsiteX0" fmla="*/ 2402031 w 2402031"/>
                <a:gd name="connsiteY0" fmla="*/ 0 h 257442"/>
                <a:gd name="connsiteX1" fmla="*/ 2347310 w 2402031"/>
                <a:gd name="connsiteY1" fmla="*/ 257442 h 257442"/>
                <a:gd name="connsiteX2" fmla="*/ 0 w 2402031"/>
                <a:gd name="connsiteY2" fmla="*/ 257442 h 257442"/>
                <a:gd name="connsiteX3" fmla="*/ 0 w 2402031"/>
                <a:gd name="connsiteY3" fmla="*/ 0 h 257442"/>
                <a:gd name="connsiteX0" fmla="*/ 2604010 w 2604010"/>
                <a:gd name="connsiteY0" fmla="*/ 0 h 257442"/>
                <a:gd name="connsiteX1" fmla="*/ 2347310 w 2604010"/>
                <a:gd name="connsiteY1" fmla="*/ 257442 h 257442"/>
                <a:gd name="connsiteX2" fmla="*/ 0 w 2604010"/>
                <a:gd name="connsiteY2" fmla="*/ 257442 h 257442"/>
                <a:gd name="connsiteX3" fmla="*/ 0 w 2604010"/>
                <a:gd name="connsiteY3" fmla="*/ 0 h 257442"/>
                <a:gd name="connsiteX0" fmla="*/ 2604010 w 2604010"/>
                <a:gd name="connsiteY0" fmla="*/ 0 h 257442"/>
                <a:gd name="connsiteX1" fmla="*/ 2549288 w 2604010"/>
                <a:gd name="connsiteY1" fmla="*/ 257442 h 257442"/>
                <a:gd name="connsiteX2" fmla="*/ 0 w 2604010"/>
                <a:gd name="connsiteY2" fmla="*/ 257442 h 257442"/>
                <a:gd name="connsiteX3" fmla="*/ 0 w 2604010"/>
                <a:gd name="connsiteY3" fmla="*/ 0 h 257442"/>
                <a:gd name="connsiteX0" fmla="*/ 2604011 w 2604011"/>
                <a:gd name="connsiteY0" fmla="*/ 0 h 257442"/>
                <a:gd name="connsiteX1" fmla="*/ 2549289 w 2604011"/>
                <a:gd name="connsiteY1" fmla="*/ 257442 h 257442"/>
                <a:gd name="connsiteX2" fmla="*/ 0 w 2604011"/>
                <a:gd name="connsiteY2" fmla="*/ 257442 h 257442"/>
                <a:gd name="connsiteX3" fmla="*/ 1 w 2604011"/>
                <a:gd name="connsiteY3" fmla="*/ 0 h 257442"/>
                <a:gd name="connsiteX0" fmla="*/ 2604011 w 2604011"/>
                <a:gd name="connsiteY0" fmla="*/ 0 h 257442"/>
                <a:gd name="connsiteX1" fmla="*/ 2549289 w 2604011"/>
                <a:gd name="connsiteY1" fmla="*/ 257442 h 257442"/>
                <a:gd name="connsiteX2" fmla="*/ 0 w 2604011"/>
                <a:gd name="connsiteY2" fmla="*/ 257442 h 257442"/>
                <a:gd name="connsiteX3" fmla="*/ 1 w 2604011"/>
                <a:gd name="connsiteY3" fmla="*/ 0 h 257442"/>
                <a:gd name="connsiteX0" fmla="*/ 2781944 w 2781944"/>
                <a:gd name="connsiteY0" fmla="*/ 0 h 257442"/>
                <a:gd name="connsiteX1" fmla="*/ 2549289 w 2781944"/>
                <a:gd name="connsiteY1" fmla="*/ 257442 h 257442"/>
                <a:gd name="connsiteX2" fmla="*/ 0 w 2781944"/>
                <a:gd name="connsiteY2" fmla="*/ 257442 h 257442"/>
                <a:gd name="connsiteX3" fmla="*/ 1 w 2781944"/>
                <a:gd name="connsiteY3" fmla="*/ 0 h 257442"/>
                <a:gd name="connsiteX0" fmla="*/ 2781944 w 2781944"/>
                <a:gd name="connsiteY0" fmla="*/ 0 h 257442"/>
                <a:gd name="connsiteX1" fmla="*/ 2727222 w 2781944"/>
                <a:gd name="connsiteY1" fmla="*/ 257442 h 257442"/>
                <a:gd name="connsiteX2" fmla="*/ 0 w 2781944"/>
                <a:gd name="connsiteY2" fmla="*/ 257442 h 257442"/>
                <a:gd name="connsiteX3" fmla="*/ 1 w 2781944"/>
                <a:gd name="connsiteY3" fmla="*/ 0 h 257442"/>
                <a:gd name="connsiteX0" fmla="*/ 2781944 w 2781944"/>
                <a:gd name="connsiteY0" fmla="*/ 0 h 257442"/>
                <a:gd name="connsiteX1" fmla="*/ 2727222 w 2781944"/>
                <a:gd name="connsiteY1" fmla="*/ 257442 h 257442"/>
                <a:gd name="connsiteX2" fmla="*/ 0 w 2781944"/>
                <a:gd name="connsiteY2" fmla="*/ 257442 h 257442"/>
                <a:gd name="connsiteX3" fmla="*/ 1 w 2781944"/>
                <a:gd name="connsiteY3" fmla="*/ 0 h 257442"/>
                <a:gd name="connsiteX0" fmla="*/ 2781944 w 2781944"/>
                <a:gd name="connsiteY0" fmla="*/ 0 h 257442"/>
                <a:gd name="connsiteX1" fmla="*/ 2727222 w 2781944"/>
                <a:gd name="connsiteY1" fmla="*/ 257442 h 257442"/>
                <a:gd name="connsiteX2" fmla="*/ 0 w 2781944"/>
                <a:gd name="connsiteY2" fmla="*/ 257442 h 257442"/>
                <a:gd name="connsiteX3" fmla="*/ 0 w 2781944"/>
                <a:gd name="connsiteY3" fmla="*/ 0 h 257442"/>
                <a:gd name="connsiteX0" fmla="*/ 2950258 w 2950258"/>
                <a:gd name="connsiteY0" fmla="*/ 0 h 257442"/>
                <a:gd name="connsiteX1" fmla="*/ 2727222 w 2950258"/>
                <a:gd name="connsiteY1" fmla="*/ 257442 h 257442"/>
                <a:gd name="connsiteX2" fmla="*/ 0 w 2950258"/>
                <a:gd name="connsiteY2" fmla="*/ 257442 h 257442"/>
                <a:gd name="connsiteX3" fmla="*/ 0 w 2950258"/>
                <a:gd name="connsiteY3" fmla="*/ 0 h 257442"/>
                <a:gd name="connsiteX0" fmla="*/ 2950258 w 2950258"/>
                <a:gd name="connsiteY0" fmla="*/ 0 h 257442"/>
                <a:gd name="connsiteX1" fmla="*/ 2895537 w 2950258"/>
                <a:gd name="connsiteY1" fmla="*/ 257442 h 257442"/>
                <a:gd name="connsiteX2" fmla="*/ 0 w 2950258"/>
                <a:gd name="connsiteY2" fmla="*/ 257442 h 257442"/>
                <a:gd name="connsiteX3" fmla="*/ 0 w 2950258"/>
                <a:gd name="connsiteY3" fmla="*/ 0 h 257442"/>
                <a:gd name="connsiteX0" fmla="*/ 2950258 w 2950258"/>
                <a:gd name="connsiteY0" fmla="*/ 0 h 257442"/>
                <a:gd name="connsiteX1" fmla="*/ 2895537 w 2950258"/>
                <a:gd name="connsiteY1" fmla="*/ 257442 h 257442"/>
                <a:gd name="connsiteX2" fmla="*/ 0 w 2950258"/>
                <a:gd name="connsiteY2" fmla="*/ 257442 h 257442"/>
                <a:gd name="connsiteX3" fmla="*/ 0 w 2950258"/>
                <a:gd name="connsiteY3" fmla="*/ 0 h 257442"/>
                <a:gd name="connsiteX0" fmla="*/ 2950258 w 2950258"/>
                <a:gd name="connsiteY0" fmla="*/ 0 h 257442"/>
                <a:gd name="connsiteX1" fmla="*/ 2895537 w 2950258"/>
                <a:gd name="connsiteY1" fmla="*/ 257442 h 257442"/>
                <a:gd name="connsiteX2" fmla="*/ 0 w 2950258"/>
                <a:gd name="connsiteY2" fmla="*/ 257442 h 257442"/>
                <a:gd name="connsiteX3" fmla="*/ 0 w 2950258"/>
                <a:gd name="connsiteY3" fmla="*/ 0 h 257442"/>
                <a:gd name="connsiteX0" fmla="*/ 3211548 w 3211548"/>
                <a:gd name="connsiteY0" fmla="*/ 0 h 257442"/>
                <a:gd name="connsiteX1" fmla="*/ 2895537 w 3211548"/>
                <a:gd name="connsiteY1" fmla="*/ 257442 h 257442"/>
                <a:gd name="connsiteX2" fmla="*/ 0 w 3211548"/>
                <a:gd name="connsiteY2" fmla="*/ 257442 h 257442"/>
                <a:gd name="connsiteX3" fmla="*/ 0 w 3211548"/>
                <a:gd name="connsiteY3" fmla="*/ 0 h 257442"/>
                <a:gd name="connsiteX0" fmla="*/ 3211548 w 3211548"/>
                <a:gd name="connsiteY0" fmla="*/ 0 h 257442"/>
                <a:gd name="connsiteX1" fmla="*/ 3156827 w 3211548"/>
                <a:gd name="connsiteY1" fmla="*/ 257442 h 257442"/>
                <a:gd name="connsiteX2" fmla="*/ 0 w 3211548"/>
                <a:gd name="connsiteY2" fmla="*/ 257442 h 257442"/>
                <a:gd name="connsiteX3" fmla="*/ 0 w 3211548"/>
                <a:gd name="connsiteY3" fmla="*/ 0 h 257442"/>
                <a:gd name="connsiteX0" fmla="*/ 3211548 w 3211548"/>
                <a:gd name="connsiteY0" fmla="*/ 0 h 257442"/>
                <a:gd name="connsiteX1" fmla="*/ 3156827 w 3211548"/>
                <a:gd name="connsiteY1" fmla="*/ 257442 h 257442"/>
                <a:gd name="connsiteX2" fmla="*/ 0 w 3211548"/>
                <a:gd name="connsiteY2" fmla="*/ 257442 h 257442"/>
                <a:gd name="connsiteX3" fmla="*/ 0 w 3211548"/>
                <a:gd name="connsiteY3" fmla="*/ 0 h 257442"/>
                <a:gd name="connsiteX0" fmla="*/ 3211548 w 3211548"/>
                <a:gd name="connsiteY0" fmla="*/ 0 h 257442"/>
                <a:gd name="connsiteX1" fmla="*/ 3156827 w 3211548"/>
                <a:gd name="connsiteY1" fmla="*/ 257442 h 257442"/>
                <a:gd name="connsiteX2" fmla="*/ 0 w 3211548"/>
                <a:gd name="connsiteY2" fmla="*/ 257442 h 257442"/>
                <a:gd name="connsiteX3" fmla="*/ 0 w 3211548"/>
                <a:gd name="connsiteY3" fmla="*/ 0 h 257442"/>
                <a:gd name="connsiteX0" fmla="*/ 3389481 w 3389481"/>
                <a:gd name="connsiteY0" fmla="*/ 0 h 257442"/>
                <a:gd name="connsiteX1" fmla="*/ 3156827 w 3389481"/>
                <a:gd name="connsiteY1" fmla="*/ 257442 h 257442"/>
                <a:gd name="connsiteX2" fmla="*/ 0 w 3389481"/>
                <a:gd name="connsiteY2" fmla="*/ 257442 h 257442"/>
                <a:gd name="connsiteX3" fmla="*/ 0 w 3389481"/>
                <a:gd name="connsiteY3" fmla="*/ 0 h 257442"/>
                <a:gd name="connsiteX0" fmla="*/ 3389481 w 3389481"/>
                <a:gd name="connsiteY0" fmla="*/ 0 h 257442"/>
                <a:gd name="connsiteX1" fmla="*/ 3334760 w 3389481"/>
                <a:gd name="connsiteY1" fmla="*/ 257442 h 257442"/>
                <a:gd name="connsiteX2" fmla="*/ 0 w 3389481"/>
                <a:gd name="connsiteY2" fmla="*/ 257442 h 257442"/>
                <a:gd name="connsiteX3" fmla="*/ 0 w 3389481"/>
                <a:gd name="connsiteY3" fmla="*/ 0 h 257442"/>
                <a:gd name="connsiteX0" fmla="*/ 3389481 w 3389481"/>
                <a:gd name="connsiteY0" fmla="*/ 0 h 257442"/>
                <a:gd name="connsiteX1" fmla="*/ 3334760 w 3389481"/>
                <a:gd name="connsiteY1" fmla="*/ 257442 h 257442"/>
                <a:gd name="connsiteX2" fmla="*/ 0 w 3389481"/>
                <a:gd name="connsiteY2" fmla="*/ 257442 h 257442"/>
                <a:gd name="connsiteX3" fmla="*/ 0 w 3389481"/>
                <a:gd name="connsiteY3" fmla="*/ 0 h 257442"/>
                <a:gd name="connsiteX0" fmla="*/ 3389481 w 3389481"/>
                <a:gd name="connsiteY0" fmla="*/ 0 h 257442"/>
                <a:gd name="connsiteX1" fmla="*/ 3334760 w 3389481"/>
                <a:gd name="connsiteY1" fmla="*/ 257442 h 257442"/>
                <a:gd name="connsiteX2" fmla="*/ 0 w 3389481"/>
                <a:gd name="connsiteY2" fmla="*/ 257442 h 257442"/>
                <a:gd name="connsiteX3" fmla="*/ 0 w 3389481"/>
                <a:gd name="connsiteY3" fmla="*/ 0 h 257442"/>
                <a:gd name="connsiteX0" fmla="*/ 3694052 w 3694052"/>
                <a:gd name="connsiteY0" fmla="*/ 0 h 257442"/>
                <a:gd name="connsiteX1" fmla="*/ 3334760 w 3694052"/>
                <a:gd name="connsiteY1" fmla="*/ 257442 h 257442"/>
                <a:gd name="connsiteX2" fmla="*/ 0 w 3694052"/>
                <a:gd name="connsiteY2" fmla="*/ 257442 h 257442"/>
                <a:gd name="connsiteX3" fmla="*/ 0 w 3694052"/>
                <a:gd name="connsiteY3" fmla="*/ 0 h 257442"/>
                <a:gd name="connsiteX0" fmla="*/ 3694052 w 3694052"/>
                <a:gd name="connsiteY0" fmla="*/ 0 h 257442"/>
                <a:gd name="connsiteX1" fmla="*/ 3639330 w 3694052"/>
                <a:gd name="connsiteY1" fmla="*/ 257442 h 257442"/>
                <a:gd name="connsiteX2" fmla="*/ 0 w 3694052"/>
                <a:gd name="connsiteY2" fmla="*/ 257442 h 257442"/>
                <a:gd name="connsiteX3" fmla="*/ 0 w 3694052"/>
                <a:gd name="connsiteY3" fmla="*/ 0 h 257442"/>
                <a:gd name="connsiteX0" fmla="*/ 3694053 w 3694053"/>
                <a:gd name="connsiteY0" fmla="*/ 0 h 257442"/>
                <a:gd name="connsiteX1" fmla="*/ 3639331 w 3694053"/>
                <a:gd name="connsiteY1" fmla="*/ 257442 h 257442"/>
                <a:gd name="connsiteX2" fmla="*/ 0 w 3694053"/>
                <a:gd name="connsiteY2" fmla="*/ 257442 h 257442"/>
                <a:gd name="connsiteX3" fmla="*/ 1 w 3694053"/>
                <a:gd name="connsiteY3" fmla="*/ 0 h 257442"/>
                <a:gd name="connsiteX0" fmla="*/ 3694053 w 3694053"/>
                <a:gd name="connsiteY0" fmla="*/ 0 h 257442"/>
                <a:gd name="connsiteX1" fmla="*/ 3639331 w 3694053"/>
                <a:gd name="connsiteY1" fmla="*/ 257442 h 257442"/>
                <a:gd name="connsiteX2" fmla="*/ 0 w 3694053"/>
                <a:gd name="connsiteY2" fmla="*/ 257442 h 257442"/>
                <a:gd name="connsiteX3" fmla="*/ 1 w 3694053"/>
                <a:gd name="connsiteY3" fmla="*/ 0 h 257442"/>
                <a:gd name="connsiteX0" fmla="*/ 3897634 w 3897634"/>
                <a:gd name="connsiteY0" fmla="*/ 0 h 257442"/>
                <a:gd name="connsiteX1" fmla="*/ 3639331 w 3897634"/>
                <a:gd name="connsiteY1" fmla="*/ 257442 h 257442"/>
                <a:gd name="connsiteX2" fmla="*/ 0 w 3897634"/>
                <a:gd name="connsiteY2" fmla="*/ 257442 h 257442"/>
                <a:gd name="connsiteX3" fmla="*/ 1 w 3897634"/>
                <a:gd name="connsiteY3" fmla="*/ 0 h 257442"/>
                <a:gd name="connsiteX0" fmla="*/ 3897634 w 3897634"/>
                <a:gd name="connsiteY0" fmla="*/ 0 h 257442"/>
                <a:gd name="connsiteX1" fmla="*/ 3842912 w 3897634"/>
                <a:gd name="connsiteY1" fmla="*/ 257442 h 257442"/>
                <a:gd name="connsiteX2" fmla="*/ 0 w 3897634"/>
                <a:gd name="connsiteY2" fmla="*/ 257442 h 257442"/>
                <a:gd name="connsiteX3" fmla="*/ 1 w 3897634"/>
                <a:gd name="connsiteY3" fmla="*/ 0 h 257442"/>
                <a:gd name="connsiteX0" fmla="*/ 3897634 w 3897634"/>
                <a:gd name="connsiteY0" fmla="*/ 0 h 257442"/>
                <a:gd name="connsiteX1" fmla="*/ 3842912 w 3897634"/>
                <a:gd name="connsiteY1" fmla="*/ 257442 h 257442"/>
                <a:gd name="connsiteX2" fmla="*/ 0 w 3897634"/>
                <a:gd name="connsiteY2" fmla="*/ 257442 h 257442"/>
                <a:gd name="connsiteX3" fmla="*/ 1 w 3897634"/>
                <a:gd name="connsiteY3" fmla="*/ 0 h 257442"/>
                <a:gd name="connsiteX0" fmla="*/ 3897634 w 3897634"/>
                <a:gd name="connsiteY0" fmla="*/ 0 h 257442"/>
                <a:gd name="connsiteX1" fmla="*/ 3842912 w 3897634"/>
                <a:gd name="connsiteY1" fmla="*/ 257442 h 257442"/>
                <a:gd name="connsiteX2" fmla="*/ 0 w 3897634"/>
                <a:gd name="connsiteY2" fmla="*/ 257442 h 257442"/>
                <a:gd name="connsiteX3" fmla="*/ 0 w 3897634"/>
                <a:gd name="connsiteY3" fmla="*/ 0 h 257442"/>
                <a:gd name="connsiteX0" fmla="*/ 4225800 w 4225800"/>
                <a:gd name="connsiteY0" fmla="*/ 0 h 257442"/>
                <a:gd name="connsiteX1" fmla="*/ 3842912 w 4225800"/>
                <a:gd name="connsiteY1" fmla="*/ 257442 h 257442"/>
                <a:gd name="connsiteX2" fmla="*/ 0 w 4225800"/>
                <a:gd name="connsiteY2" fmla="*/ 257442 h 257442"/>
                <a:gd name="connsiteX3" fmla="*/ 0 w 4225800"/>
                <a:gd name="connsiteY3" fmla="*/ 0 h 257442"/>
                <a:gd name="connsiteX0" fmla="*/ 4225800 w 4225800"/>
                <a:gd name="connsiteY0" fmla="*/ 0 h 257442"/>
                <a:gd name="connsiteX1" fmla="*/ 4171079 w 4225800"/>
                <a:gd name="connsiteY1" fmla="*/ 257442 h 257442"/>
                <a:gd name="connsiteX2" fmla="*/ 0 w 4225800"/>
                <a:gd name="connsiteY2" fmla="*/ 257442 h 257442"/>
                <a:gd name="connsiteX3" fmla="*/ 0 w 4225800"/>
                <a:gd name="connsiteY3" fmla="*/ 0 h 257442"/>
                <a:gd name="connsiteX0" fmla="*/ 4225800 w 4225800"/>
                <a:gd name="connsiteY0" fmla="*/ 0 h 257442"/>
                <a:gd name="connsiteX1" fmla="*/ 4171079 w 4225800"/>
                <a:gd name="connsiteY1" fmla="*/ 257442 h 257442"/>
                <a:gd name="connsiteX2" fmla="*/ 0 w 4225800"/>
                <a:gd name="connsiteY2" fmla="*/ 257442 h 257442"/>
                <a:gd name="connsiteX3" fmla="*/ 0 w 4225800"/>
                <a:gd name="connsiteY3" fmla="*/ 0 h 257442"/>
                <a:gd name="connsiteX0" fmla="*/ 4225800 w 4225800"/>
                <a:gd name="connsiteY0" fmla="*/ 0 h 257442"/>
                <a:gd name="connsiteX1" fmla="*/ 4171079 w 4225800"/>
                <a:gd name="connsiteY1" fmla="*/ 257442 h 257442"/>
                <a:gd name="connsiteX2" fmla="*/ 0 w 4225800"/>
                <a:gd name="connsiteY2" fmla="*/ 257442 h 257442"/>
                <a:gd name="connsiteX3" fmla="*/ 0 w 4225800"/>
                <a:gd name="connsiteY3" fmla="*/ 0 h 257442"/>
                <a:gd name="connsiteX0" fmla="*/ 4386101 w 4386101"/>
                <a:gd name="connsiteY0" fmla="*/ 0 h 257442"/>
                <a:gd name="connsiteX1" fmla="*/ 4171079 w 4386101"/>
                <a:gd name="connsiteY1" fmla="*/ 257442 h 257442"/>
                <a:gd name="connsiteX2" fmla="*/ 0 w 4386101"/>
                <a:gd name="connsiteY2" fmla="*/ 257442 h 257442"/>
                <a:gd name="connsiteX3" fmla="*/ 0 w 4386101"/>
                <a:gd name="connsiteY3" fmla="*/ 0 h 257442"/>
                <a:gd name="connsiteX0" fmla="*/ 4386101 w 4386101"/>
                <a:gd name="connsiteY0" fmla="*/ 0 h 257442"/>
                <a:gd name="connsiteX1" fmla="*/ 4331380 w 4386101"/>
                <a:gd name="connsiteY1" fmla="*/ 257442 h 257442"/>
                <a:gd name="connsiteX2" fmla="*/ 0 w 4386101"/>
                <a:gd name="connsiteY2" fmla="*/ 257442 h 257442"/>
                <a:gd name="connsiteX3" fmla="*/ 0 w 4386101"/>
                <a:gd name="connsiteY3" fmla="*/ 0 h 257442"/>
                <a:gd name="connsiteX0" fmla="*/ 4386101 w 4386101"/>
                <a:gd name="connsiteY0" fmla="*/ 0 h 257442"/>
                <a:gd name="connsiteX1" fmla="*/ 4331380 w 4386101"/>
                <a:gd name="connsiteY1" fmla="*/ 257442 h 257442"/>
                <a:gd name="connsiteX2" fmla="*/ 0 w 4386101"/>
                <a:gd name="connsiteY2" fmla="*/ 257442 h 257442"/>
                <a:gd name="connsiteX3" fmla="*/ 0 w 4386101"/>
                <a:gd name="connsiteY3" fmla="*/ 0 h 257442"/>
                <a:gd name="connsiteX0" fmla="*/ 4386101 w 4386101"/>
                <a:gd name="connsiteY0" fmla="*/ 0 h 257442"/>
                <a:gd name="connsiteX1" fmla="*/ 4331380 w 4386101"/>
                <a:gd name="connsiteY1" fmla="*/ 257442 h 257442"/>
                <a:gd name="connsiteX2" fmla="*/ 0 w 4386101"/>
                <a:gd name="connsiteY2" fmla="*/ 257442 h 257442"/>
                <a:gd name="connsiteX3" fmla="*/ 0 w 4386101"/>
                <a:gd name="connsiteY3" fmla="*/ 0 h 257442"/>
              </a:gdLst>
              <a:ahLst/>
              <a:cxnLst>
                <a:cxn ang="0">
                  <a:pos x="connsiteX0" y="connsiteY0"/>
                </a:cxn>
                <a:cxn ang="0">
                  <a:pos x="connsiteX1" y="connsiteY1"/>
                </a:cxn>
                <a:cxn ang="0">
                  <a:pos x="connsiteX2" y="connsiteY2"/>
                </a:cxn>
                <a:cxn ang="0">
                  <a:pos x="connsiteX3" y="connsiteY3"/>
                </a:cxn>
              </a:cxnLst>
              <a:rect l="l" t="t" r="r" b="b"/>
              <a:pathLst>
                <a:path w="4386101" h="257442">
                  <a:moveTo>
                    <a:pt x="4386101" y="0"/>
                  </a:moveTo>
                  <a:lnTo>
                    <a:pt x="4331380" y="257442"/>
                  </a:lnTo>
                  <a:lnTo>
                    <a:pt x="0"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2" name="btfpRunningAgenda1LevelTextLeft548433">
              <a:extLst>
                <a:ext uri="{FF2B5EF4-FFF2-40B4-BE49-F238E27FC236}">
                  <a16:creationId xmlns:a16="http://schemas.microsoft.com/office/drawing/2014/main" id="{C7EFEB6E-A50C-A878-DB1B-2AADB0BADFB3}"/>
                </a:ext>
              </a:extLst>
            </p:cNvPr>
            <p:cNvSpPr txBox="1"/>
            <p:nvPr/>
          </p:nvSpPr>
          <p:spPr bwMode="gray">
            <a:xfrm>
              <a:off x="0" y="876300"/>
              <a:ext cx="4331380"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Impact of AI on software</a:t>
              </a:r>
            </a:p>
          </p:txBody>
        </p:sp>
      </p:grpSp>
      <p:sp>
        <p:nvSpPr>
          <p:cNvPr id="48" name="btfpNumberBubble394675">
            <a:extLst>
              <a:ext uri="{FF2B5EF4-FFF2-40B4-BE49-F238E27FC236}">
                <a16:creationId xmlns:a16="http://schemas.microsoft.com/office/drawing/2014/main" id="{7121374C-4377-1C4C-B815-679372765B44}"/>
              </a:ext>
            </a:extLst>
          </p:cNvPr>
          <p:cNvSpPr/>
          <p:nvPr/>
        </p:nvSpPr>
        <p:spPr bwMode="gray">
          <a:xfrm>
            <a:off x="55686" y="757517"/>
            <a:ext cx="216856" cy="216856"/>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200" b="1">
                <a:solidFill>
                  <a:srgbClr val="CC0000"/>
                </a:solidFill>
              </a:rPr>
              <a:t>A</a:t>
            </a:r>
          </a:p>
        </p:txBody>
      </p:sp>
    </p:spTree>
    <p:custDataLst>
      <p:tags r:id="rId1"/>
    </p:custDataLst>
    <p:extLst>
      <p:ext uri="{BB962C8B-B14F-4D97-AF65-F5344CB8AC3E}">
        <p14:creationId xmlns:p14="http://schemas.microsoft.com/office/powerpoint/2010/main" val="271183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btfpColumnIndicatorGroup2">
            <a:extLst>
              <a:ext uri="{FF2B5EF4-FFF2-40B4-BE49-F238E27FC236}">
                <a16:creationId xmlns:a16="http://schemas.microsoft.com/office/drawing/2014/main" id="{C6CA7EC9-AC35-C8CB-2806-A9400866248E}"/>
              </a:ext>
            </a:extLst>
          </p:cNvPr>
          <p:cNvGrpSpPr/>
          <p:nvPr/>
        </p:nvGrpSpPr>
        <p:grpSpPr>
          <a:xfrm>
            <a:off x="0" y="6926580"/>
            <a:ext cx="12192000" cy="137160"/>
            <a:chOff x="0" y="6926580"/>
            <a:chExt cx="12192000" cy="137160"/>
          </a:xfrm>
        </p:grpSpPr>
        <p:sp>
          <p:nvSpPr>
            <p:cNvPr id="33" name="btfpColumnGapBlocker498650">
              <a:extLst>
                <a:ext uri="{FF2B5EF4-FFF2-40B4-BE49-F238E27FC236}">
                  <a16:creationId xmlns:a16="http://schemas.microsoft.com/office/drawing/2014/main" id="{5D52FCB7-2E0F-0E7B-D93C-53C8C844D762}"/>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1" name="btfpColumnGapBlocker768592">
              <a:extLst>
                <a:ext uri="{FF2B5EF4-FFF2-40B4-BE49-F238E27FC236}">
                  <a16:creationId xmlns:a16="http://schemas.microsoft.com/office/drawing/2014/main" id="{742CB8AE-39D4-B886-235D-AA1A6CBFE408}"/>
                </a:ext>
              </a:extLst>
            </p:cNvPr>
            <p:cNvSpPr/>
            <p:nvPr/>
          </p:nvSpPr>
          <p:spPr bwMode="gray">
            <a:xfrm>
              <a:off x="783775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7" name="btfpColumnIndicator335848">
              <a:extLst>
                <a:ext uri="{FF2B5EF4-FFF2-40B4-BE49-F238E27FC236}">
                  <a16:creationId xmlns:a16="http://schemas.microsoft.com/office/drawing/2014/main" id="{1884610D-4CDC-6C58-AA2A-64A97E7FEB01}"/>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4" name="btfpColumnIndicator900943">
              <a:extLst>
                <a:ext uri="{FF2B5EF4-FFF2-40B4-BE49-F238E27FC236}">
                  <a16:creationId xmlns:a16="http://schemas.microsoft.com/office/drawing/2014/main" id="{9D3EFBFB-B4C6-016F-BFC9-EC0915B930BE}"/>
                </a:ext>
              </a:extLst>
            </p:cNvPr>
            <p:cNvCxnSpPr/>
            <p:nvPr/>
          </p:nvCxnSpPr>
          <p:spPr bwMode="gray">
            <a:xfrm flipV="1">
              <a:off x="837829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1" name="btfpColumnGapBlocker606251">
              <a:extLst>
                <a:ext uri="{FF2B5EF4-FFF2-40B4-BE49-F238E27FC236}">
                  <a16:creationId xmlns:a16="http://schemas.microsoft.com/office/drawing/2014/main" id="{69FB8C18-F7AF-292A-743A-F2772C886EC1}"/>
                </a:ext>
              </a:extLst>
            </p:cNvPr>
            <p:cNvSpPr/>
            <p:nvPr/>
          </p:nvSpPr>
          <p:spPr bwMode="gray">
            <a:xfrm>
              <a:off x="381370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9" name="btfpColumnIndicator722210">
              <a:extLst>
                <a:ext uri="{FF2B5EF4-FFF2-40B4-BE49-F238E27FC236}">
                  <a16:creationId xmlns:a16="http://schemas.microsoft.com/office/drawing/2014/main" id="{230A7C9B-9BD6-8FE3-0C03-40A9554C318D}"/>
                </a:ext>
              </a:extLst>
            </p:cNvPr>
            <p:cNvCxnSpPr/>
            <p:nvPr/>
          </p:nvCxnSpPr>
          <p:spPr bwMode="gray">
            <a:xfrm flipV="1">
              <a:off x="783775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7" name="btfpColumnIndicator441551">
              <a:extLst>
                <a:ext uri="{FF2B5EF4-FFF2-40B4-BE49-F238E27FC236}">
                  <a16:creationId xmlns:a16="http://schemas.microsoft.com/office/drawing/2014/main" id="{B4C09606-1751-93CC-08B1-24B8F040AD13}"/>
                </a:ext>
              </a:extLst>
            </p:cNvPr>
            <p:cNvCxnSpPr/>
            <p:nvPr/>
          </p:nvCxnSpPr>
          <p:spPr bwMode="gray">
            <a:xfrm flipV="1">
              <a:off x="435424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5" name="btfpColumnGapBlocker430578">
              <a:extLst>
                <a:ext uri="{FF2B5EF4-FFF2-40B4-BE49-F238E27FC236}">
                  <a16:creationId xmlns:a16="http://schemas.microsoft.com/office/drawing/2014/main" id="{A88552C0-6182-0B28-A9F0-F5EECAD93341}"/>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2" name="btfpColumnIndicator686053">
              <a:extLst>
                <a:ext uri="{FF2B5EF4-FFF2-40B4-BE49-F238E27FC236}">
                  <a16:creationId xmlns:a16="http://schemas.microsoft.com/office/drawing/2014/main" id="{9C69E847-0E90-96E9-2E0F-68BE520778D2}"/>
                </a:ext>
              </a:extLst>
            </p:cNvPr>
            <p:cNvCxnSpPr/>
            <p:nvPr/>
          </p:nvCxnSpPr>
          <p:spPr bwMode="gray">
            <a:xfrm flipV="1">
              <a:off x="381370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 name="btfpColumnIndicator684892">
              <a:extLst>
                <a:ext uri="{FF2B5EF4-FFF2-40B4-BE49-F238E27FC236}">
                  <a16:creationId xmlns:a16="http://schemas.microsoft.com/office/drawing/2014/main" id="{08C1F71C-A855-50E8-9B9B-93F2F2A7CB38}"/>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8" name="btfpColumnIndicatorGroup1">
            <a:extLst>
              <a:ext uri="{FF2B5EF4-FFF2-40B4-BE49-F238E27FC236}">
                <a16:creationId xmlns:a16="http://schemas.microsoft.com/office/drawing/2014/main" id="{01FD2371-7D48-2BAE-4247-9AB0B3BFFFA3}"/>
              </a:ext>
            </a:extLst>
          </p:cNvPr>
          <p:cNvGrpSpPr/>
          <p:nvPr/>
        </p:nvGrpSpPr>
        <p:grpSpPr>
          <a:xfrm>
            <a:off x="0" y="-205740"/>
            <a:ext cx="12192000" cy="137160"/>
            <a:chOff x="0" y="-205740"/>
            <a:chExt cx="12192000" cy="137160"/>
          </a:xfrm>
        </p:grpSpPr>
        <p:sp>
          <p:nvSpPr>
            <p:cNvPr id="32" name="btfpColumnGapBlocker390764">
              <a:extLst>
                <a:ext uri="{FF2B5EF4-FFF2-40B4-BE49-F238E27FC236}">
                  <a16:creationId xmlns:a16="http://schemas.microsoft.com/office/drawing/2014/main" id="{7B549BBB-6AC6-3A62-7ACA-64F463B4DBED}"/>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8" name="btfpColumnGapBlocker491703">
              <a:extLst>
                <a:ext uri="{FF2B5EF4-FFF2-40B4-BE49-F238E27FC236}">
                  <a16:creationId xmlns:a16="http://schemas.microsoft.com/office/drawing/2014/main" id="{BB2A1ACC-AC5C-DCBB-DADB-5D05FF1E6BE4}"/>
                </a:ext>
              </a:extLst>
            </p:cNvPr>
            <p:cNvSpPr/>
            <p:nvPr/>
          </p:nvSpPr>
          <p:spPr bwMode="gray">
            <a:xfrm>
              <a:off x="783775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6" name="btfpColumnIndicator299537">
              <a:extLst>
                <a:ext uri="{FF2B5EF4-FFF2-40B4-BE49-F238E27FC236}">
                  <a16:creationId xmlns:a16="http://schemas.microsoft.com/office/drawing/2014/main" id="{A920ECB5-15E4-79EF-6DDF-007FD9AEC406}"/>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3" name="btfpColumnIndicator674545">
              <a:extLst>
                <a:ext uri="{FF2B5EF4-FFF2-40B4-BE49-F238E27FC236}">
                  <a16:creationId xmlns:a16="http://schemas.microsoft.com/office/drawing/2014/main" id="{87D2CF74-C2E4-A54D-36A8-A7BB2CDF4037}"/>
                </a:ext>
              </a:extLst>
            </p:cNvPr>
            <p:cNvCxnSpPr/>
            <p:nvPr/>
          </p:nvCxnSpPr>
          <p:spPr bwMode="gray">
            <a:xfrm flipV="1">
              <a:off x="837829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0" name="btfpColumnGapBlocker587045">
              <a:extLst>
                <a:ext uri="{FF2B5EF4-FFF2-40B4-BE49-F238E27FC236}">
                  <a16:creationId xmlns:a16="http://schemas.microsoft.com/office/drawing/2014/main" id="{C00C162B-82EA-E0A8-B7B3-9FC2BCC0F7B9}"/>
                </a:ext>
              </a:extLst>
            </p:cNvPr>
            <p:cNvSpPr/>
            <p:nvPr/>
          </p:nvSpPr>
          <p:spPr bwMode="gray">
            <a:xfrm>
              <a:off x="381370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8" name="btfpColumnIndicator966328">
              <a:extLst>
                <a:ext uri="{FF2B5EF4-FFF2-40B4-BE49-F238E27FC236}">
                  <a16:creationId xmlns:a16="http://schemas.microsoft.com/office/drawing/2014/main" id="{1A63E541-26AC-5E36-34E1-BF9D0A825FD8}"/>
                </a:ext>
              </a:extLst>
            </p:cNvPr>
            <p:cNvCxnSpPr/>
            <p:nvPr/>
          </p:nvCxnSpPr>
          <p:spPr bwMode="gray">
            <a:xfrm flipV="1">
              <a:off x="783775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6" name="btfpColumnIndicator761264">
              <a:extLst>
                <a:ext uri="{FF2B5EF4-FFF2-40B4-BE49-F238E27FC236}">
                  <a16:creationId xmlns:a16="http://schemas.microsoft.com/office/drawing/2014/main" id="{D589103A-EBA1-1FE8-C87D-2B13C1E3FBBF}"/>
                </a:ext>
              </a:extLst>
            </p:cNvPr>
            <p:cNvCxnSpPr/>
            <p:nvPr/>
          </p:nvCxnSpPr>
          <p:spPr bwMode="gray">
            <a:xfrm flipV="1">
              <a:off x="435424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3" name="btfpColumnGapBlocker402720">
              <a:extLst>
                <a:ext uri="{FF2B5EF4-FFF2-40B4-BE49-F238E27FC236}">
                  <a16:creationId xmlns:a16="http://schemas.microsoft.com/office/drawing/2014/main" id="{E93E91B8-D821-C0DB-70D6-26BB37609039}"/>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1" name="btfpColumnIndicator962550">
              <a:extLst>
                <a:ext uri="{FF2B5EF4-FFF2-40B4-BE49-F238E27FC236}">
                  <a16:creationId xmlns:a16="http://schemas.microsoft.com/office/drawing/2014/main" id="{93D6DC77-25E3-DB3B-A485-77E48603DD64}"/>
                </a:ext>
              </a:extLst>
            </p:cNvPr>
            <p:cNvCxnSpPr/>
            <p:nvPr/>
          </p:nvCxnSpPr>
          <p:spPr bwMode="gray">
            <a:xfrm flipV="1">
              <a:off x="381370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 name="btfpColumnIndicator765520">
              <a:extLst>
                <a:ext uri="{FF2B5EF4-FFF2-40B4-BE49-F238E27FC236}">
                  <a16:creationId xmlns:a16="http://schemas.microsoft.com/office/drawing/2014/main" id="{5A7AD643-4251-80C0-4B49-AAF53E9FB3E1}"/>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29" name="think-cell data - do not delete" hidden="1">
            <a:extLst>
              <a:ext uri="{FF2B5EF4-FFF2-40B4-BE49-F238E27FC236}">
                <a16:creationId xmlns:a16="http://schemas.microsoft.com/office/drawing/2014/main" id="{7D330E70-8510-4F89-79B6-DA5DA80BC54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8" imgW="606" imgH="608" progId="TCLayout.ActiveDocument.1">
                  <p:embed/>
                </p:oleObj>
              </mc:Choice>
              <mc:Fallback>
                <p:oleObj name="think-cell Slide" r:id="rId28" imgW="606" imgH="608" progId="TCLayout.ActiveDocument.1">
                  <p:embed/>
                  <p:pic>
                    <p:nvPicPr>
                      <p:cNvPr id="29" name="think-cell data - do not delete" hidden="1">
                        <a:extLst>
                          <a:ext uri="{FF2B5EF4-FFF2-40B4-BE49-F238E27FC236}">
                            <a16:creationId xmlns:a16="http://schemas.microsoft.com/office/drawing/2014/main" id="{7D330E70-8510-4F89-79B6-DA5DA80BC549}"/>
                          </a:ext>
                        </a:extLst>
                      </p:cNvPr>
                      <p:cNvPicPr/>
                      <p:nvPr/>
                    </p:nvPicPr>
                    <p:blipFill>
                      <a:blip r:embed="rId29"/>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845FC11-F9A4-1ED0-B845-643B9DF2CA6F}"/>
              </a:ext>
            </a:extLst>
          </p:cNvPr>
          <p:cNvSpPr>
            <a:spLocks noGrp="1"/>
          </p:cNvSpPr>
          <p:nvPr>
            <p:ph type="title"/>
          </p:nvPr>
        </p:nvSpPr>
        <p:spPr/>
        <p:txBody>
          <a:bodyPr vert="horz"/>
          <a:lstStyle/>
          <a:p>
            <a:r>
              <a:rPr lang="en-US"/>
              <a:t>According to AI leaders, AI say it will soon supercharge, and even in places replace, much of what developers do today</a:t>
            </a:r>
          </a:p>
        </p:txBody>
      </p:sp>
      <p:graphicFrame>
        <p:nvGraphicFramePr>
          <p:cNvPr id="8" name="Chart 7">
            <a:extLst>
              <a:ext uri="{FF2B5EF4-FFF2-40B4-BE49-F238E27FC236}">
                <a16:creationId xmlns:a16="http://schemas.microsoft.com/office/drawing/2014/main" id="{37189D17-7FF2-4ABB-9396-A62A7B6187F8}"/>
              </a:ext>
            </a:extLst>
          </p:cNvPr>
          <p:cNvGraphicFramePr/>
          <p:nvPr>
            <p:custDataLst>
              <p:tags r:id="rId3"/>
            </p:custDataLst>
          </p:nvPr>
        </p:nvGraphicFramePr>
        <p:xfrm>
          <a:off x="655638" y="2032000"/>
          <a:ext cx="3235325" cy="4249738"/>
        </p:xfrm>
        <a:graphic>
          <a:graphicData uri="http://schemas.openxmlformats.org/drawingml/2006/chart">
            <c:chart xmlns:c="http://schemas.openxmlformats.org/drawingml/2006/chart" xmlns:r="http://schemas.openxmlformats.org/officeDocument/2006/relationships" r:id="rId30"/>
          </a:graphicData>
        </a:graphic>
      </p:graphicFrame>
      <p:sp>
        <p:nvSpPr>
          <p:cNvPr id="41" name="Text Placeholder">
            <a:extLst>
              <a:ext uri="{FF2B5EF4-FFF2-40B4-BE49-F238E27FC236}">
                <a16:creationId xmlns:a16="http://schemas.microsoft.com/office/drawing/2014/main" id="{4DA8932E-63E3-528A-7189-1FD86C271DF9}"/>
              </a:ext>
            </a:extLst>
          </p:cNvPr>
          <p:cNvSpPr>
            <a:spLocks/>
          </p:cNvSpPr>
          <p:nvPr>
            <p:custDataLst>
              <p:tags r:id="rId4"/>
            </p:custDataLst>
          </p:nvPr>
        </p:nvSpPr>
        <p:spPr bwMode="gray">
          <a:xfrm>
            <a:off x="582613" y="5980113"/>
            <a:ext cx="69850" cy="1524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180975" indent="-180975" algn="l" defTabSz="914354"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1pPr>
            <a:lvl2pPr marL="361950"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534988" indent="-173038"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3" indent="0" algn="r">
              <a:spcBef>
                <a:spcPct val="0"/>
              </a:spcBef>
              <a:spcAft>
                <a:spcPct val="0"/>
              </a:spcAft>
              <a:buNone/>
            </a:pPr>
            <a:fld id="{7939307F-971C-449F-8EFE-876006D73649}" type="datetime'''''''''''''''''''''0'''">
              <a:rPr lang="en-US" altLang="en-US" sz="1000" smtClean="0">
                <a:solidFill>
                  <a:srgbClr val="000000"/>
                </a:solidFill>
                <a:effectLst/>
              </a:rPr>
              <a:pPr marL="0" lvl="3" indent="0" algn="r">
                <a:spcBef>
                  <a:spcPct val="0"/>
                </a:spcBef>
                <a:spcAft>
                  <a:spcPct val="0"/>
                </a:spcAft>
                <a:buNone/>
              </a:pPr>
              <a:t>0</a:t>
            </a:fld>
            <a:endParaRPr lang="en-US" sz="1000">
              <a:solidFill>
                <a:srgbClr val="000000"/>
              </a:solidFill>
            </a:endParaRPr>
          </a:p>
        </p:txBody>
      </p:sp>
      <p:sp>
        <p:nvSpPr>
          <p:cNvPr id="64" name="Text Placeholder">
            <a:extLst>
              <a:ext uri="{FF2B5EF4-FFF2-40B4-BE49-F238E27FC236}">
                <a16:creationId xmlns:a16="http://schemas.microsoft.com/office/drawing/2014/main" id="{64172AFC-74D7-1288-DAF2-E136524E80F9}"/>
              </a:ext>
            </a:extLst>
          </p:cNvPr>
          <p:cNvSpPr>
            <a:spLocks/>
          </p:cNvSpPr>
          <p:nvPr>
            <p:custDataLst>
              <p:tags r:id="rId5"/>
            </p:custDataLst>
          </p:nvPr>
        </p:nvSpPr>
        <p:spPr bwMode="gray">
          <a:xfrm>
            <a:off x="512763" y="5219700"/>
            <a:ext cx="139700" cy="1524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180975" indent="-180975" algn="l" defTabSz="914354"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1pPr>
            <a:lvl2pPr marL="361950"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534988" indent="-173038"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3" indent="0" algn="r">
              <a:spcBef>
                <a:spcPct val="0"/>
              </a:spcBef>
              <a:spcAft>
                <a:spcPct val="0"/>
              </a:spcAft>
              <a:buNone/>
            </a:pPr>
            <a:fld id="{F74A08D5-232B-40F8-AE7D-4384DD926837}" type="datetime'''''''''''''''''''''''''''''''''''''''2''''''''0'''''''''''''">
              <a:rPr lang="en-US" altLang="en-US" sz="1000" smtClean="0">
                <a:solidFill>
                  <a:srgbClr val="000000"/>
                </a:solidFill>
                <a:effectLst/>
              </a:rPr>
              <a:pPr marL="0" lvl="3" indent="0" algn="r">
                <a:spcBef>
                  <a:spcPct val="0"/>
                </a:spcBef>
                <a:spcAft>
                  <a:spcPct val="0"/>
                </a:spcAft>
                <a:buNone/>
              </a:pPr>
              <a:t>20</a:t>
            </a:fld>
            <a:endParaRPr lang="en-US" sz="1000">
              <a:solidFill>
                <a:srgbClr val="000000"/>
              </a:solidFill>
            </a:endParaRPr>
          </a:p>
        </p:txBody>
      </p:sp>
      <p:sp>
        <p:nvSpPr>
          <p:cNvPr id="65" name="Text Placeholder">
            <a:extLst>
              <a:ext uri="{FF2B5EF4-FFF2-40B4-BE49-F238E27FC236}">
                <a16:creationId xmlns:a16="http://schemas.microsoft.com/office/drawing/2014/main" id="{15FE7D97-6870-2228-CA8B-AE0356A0D7FB}"/>
              </a:ext>
            </a:extLst>
          </p:cNvPr>
          <p:cNvSpPr>
            <a:spLocks/>
          </p:cNvSpPr>
          <p:nvPr>
            <p:custDataLst>
              <p:tags r:id="rId6"/>
            </p:custDataLst>
          </p:nvPr>
        </p:nvSpPr>
        <p:spPr bwMode="gray">
          <a:xfrm>
            <a:off x="512763" y="4460875"/>
            <a:ext cx="139700" cy="1524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180975" indent="-180975" algn="l" defTabSz="914354"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1pPr>
            <a:lvl2pPr marL="361950"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534988" indent="-173038"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3" indent="0" algn="r">
              <a:spcBef>
                <a:spcPct val="0"/>
              </a:spcBef>
              <a:spcAft>
                <a:spcPct val="0"/>
              </a:spcAft>
              <a:buNone/>
            </a:pPr>
            <a:fld id="{B0DFF14F-F39F-4D6F-B3F5-A4D55A0897EC}" type="datetime'''''''''''''''''4''''''''''''0'''''''''''''''''''''''''">
              <a:rPr lang="en-US" altLang="en-US" sz="1000" smtClean="0">
                <a:solidFill>
                  <a:srgbClr val="000000"/>
                </a:solidFill>
                <a:effectLst/>
              </a:rPr>
              <a:pPr marL="0" lvl="3" indent="0" algn="r">
                <a:spcBef>
                  <a:spcPct val="0"/>
                </a:spcBef>
                <a:spcAft>
                  <a:spcPct val="0"/>
                </a:spcAft>
                <a:buNone/>
              </a:pPr>
              <a:t>40</a:t>
            </a:fld>
            <a:endParaRPr lang="en-US" sz="1000">
              <a:solidFill>
                <a:srgbClr val="000000"/>
              </a:solidFill>
            </a:endParaRPr>
          </a:p>
        </p:txBody>
      </p:sp>
      <p:sp>
        <p:nvSpPr>
          <p:cNvPr id="66" name="Text Placeholder">
            <a:extLst>
              <a:ext uri="{FF2B5EF4-FFF2-40B4-BE49-F238E27FC236}">
                <a16:creationId xmlns:a16="http://schemas.microsoft.com/office/drawing/2014/main" id="{ED60F2C0-4DC0-9841-562B-57A0BB66E57D}"/>
              </a:ext>
            </a:extLst>
          </p:cNvPr>
          <p:cNvSpPr>
            <a:spLocks/>
          </p:cNvSpPr>
          <p:nvPr>
            <p:custDataLst>
              <p:tags r:id="rId7"/>
            </p:custDataLst>
          </p:nvPr>
        </p:nvSpPr>
        <p:spPr bwMode="gray">
          <a:xfrm>
            <a:off x="512763" y="3700463"/>
            <a:ext cx="139700" cy="1524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180975" indent="-180975" algn="l" defTabSz="914354"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1pPr>
            <a:lvl2pPr marL="361950"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534988" indent="-173038"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3" indent="0" algn="r">
              <a:spcBef>
                <a:spcPct val="0"/>
              </a:spcBef>
              <a:spcAft>
                <a:spcPct val="0"/>
              </a:spcAft>
              <a:buNone/>
            </a:pPr>
            <a:fld id="{8E855DA3-8984-4CF4-9475-125D28CA7791}" type="datetime'''''''''''''''''''''''''''''''''''''''''''''''''''''''60'''">
              <a:rPr lang="en-US" altLang="en-US" sz="1000" smtClean="0">
                <a:solidFill>
                  <a:srgbClr val="000000"/>
                </a:solidFill>
                <a:effectLst/>
              </a:rPr>
              <a:pPr marL="0" lvl="3" indent="0" algn="r">
                <a:spcBef>
                  <a:spcPct val="0"/>
                </a:spcBef>
                <a:spcAft>
                  <a:spcPct val="0"/>
                </a:spcAft>
                <a:buNone/>
              </a:pPr>
              <a:t>60</a:t>
            </a:fld>
            <a:endParaRPr lang="en-US" sz="1000">
              <a:solidFill>
                <a:srgbClr val="000000"/>
              </a:solidFill>
            </a:endParaRPr>
          </a:p>
        </p:txBody>
      </p:sp>
      <p:sp>
        <p:nvSpPr>
          <p:cNvPr id="67" name="Text Placeholder">
            <a:extLst>
              <a:ext uri="{FF2B5EF4-FFF2-40B4-BE49-F238E27FC236}">
                <a16:creationId xmlns:a16="http://schemas.microsoft.com/office/drawing/2014/main" id="{92533B60-09E4-2ACE-1BAC-A96E6AA90A1D}"/>
              </a:ext>
            </a:extLst>
          </p:cNvPr>
          <p:cNvSpPr>
            <a:spLocks/>
          </p:cNvSpPr>
          <p:nvPr>
            <p:custDataLst>
              <p:tags r:id="rId8"/>
            </p:custDataLst>
          </p:nvPr>
        </p:nvSpPr>
        <p:spPr bwMode="gray">
          <a:xfrm>
            <a:off x="512763" y="2941638"/>
            <a:ext cx="139700" cy="1524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180975" indent="-180975" algn="l" defTabSz="914354"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1pPr>
            <a:lvl2pPr marL="361950"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534988" indent="-173038"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3" indent="0" algn="r">
              <a:spcBef>
                <a:spcPct val="0"/>
              </a:spcBef>
              <a:spcAft>
                <a:spcPct val="0"/>
              </a:spcAft>
              <a:buNone/>
            </a:pPr>
            <a:fld id="{B1BD26D4-D579-4F85-AFD0-CF1EC91ED477}" type="datetime'''''''''''''''''''''''''8''''''''''''''''0'''">
              <a:rPr lang="en-US" altLang="en-US" sz="1000" smtClean="0">
                <a:solidFill>
                  <a:srgbClr val="000000"/>
                </a:solidFill>
                <a:effectLst/>
              </a:rPr>
              <a:pPr marL="0" lvl="3" indent="0" algn="r">
                <a:spcBef>
                  <a:spcPct val="0"/>
                </a:spcBef>
                <a:spcAft>
                  <a:spcPct val="0"/>
                </a:spcAft>
                <a:buNone/>
              </a:pPr>
              <a:t>80</a:t>
            </a:fld>
            <a:endParaRPr lang="en-US" sz="1000">
              <a:solidFill>
                <a:srgbClr val="000000"/>
              </a:solidFill>
            </a:endParaRPr>
          </a:p>
        </p:txBody>
      </p:sp>
      <p:sp>
        <p:nvSpPr>
          <p:cNvPr id="68" name="Text Placeholder">
            <a:extLst>
              <a:ext uri="{FF2B5EF4-FFF2-40B4-BE49-F238E27FC236}">
                <a16:creationId xmlns:a16="http://schemas.microsoft.com/office/drawing/2014/main" id="{54BFA2AD-45C5-1975-98EC-66EB371E0355}"/>
              </a:ext>
            </a:extLst>
          </p:cNvPr>
          <p:cNvSpPr>
            <a:spLocks/>
          </p:cNvSpPr>
          <p:nvPr>
            <p:custDataLst>
              <p:tags r:id="rId9"/>
            </p:custDataLst>
          </p:nvPr>
        </p:nvSpPr>
        <p:spPr bwMode="gray">
          <a:xfrm>
            <a:off x="330200" y="2181225"/>
            <a:ext cx="322263" cy="1524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180975" indent="-180975" algn="l" defTabSz="914354"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1pPr>
            <a:lvl2pPr marL="361950"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534988" indent="-173038"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3" indent="0" algn="r">
              <a:spcBef>
                <a:spcPct val="0"/>
              </a:spcBef>
              <a:spcAft>
                <a:spcPct val="0"/>
              </a:spcAft>
              <a:buNone/>
            </a:pPr>
            <a:fld id="{3EFD51E8-8039-44BA-A24A-B10A0CACA626}" type="datetime'''''1''''''''''''''''''0''''0'''''''''''''''">
              <a:rPr lang="en-US" altLang="en-US" sz="1000" smtClean="0">
                <a:solidFill>
                  <a:srgbClr val="000000"/>
                </a:solidFill>
                <a:effectLst/>
              </a:rPr>
              <a:pPr marL="0" lvl="3" indent="0" algn="r">
                <a:spcBef>
                  <a:spcPct val="0"/>
                </a:spcBef>
                <a:spcAft>
                  <a:spcPct val="0"/>
                </a:spcAft>
                <a:buNone/>
              </a:pPr>
              <a:t>100</a:t>
            </a:fld>
            <a:r>
              <a:rPr lang="en-US" altLang="en-US" sz="1000">
                <a:solidFill>
                  <a:srgbClr val="000000"/>
                </a:solidFill>
                <a:effectLst/>
              </a:rPr>
              <a:t>%</a:t>
            </a:r>
            <a:endParaRPr lang="en-US" sz="1000">
              <a:solidFill>
                <a:srgbClr val="000000"/>
              </a:solidFill>
            </a:endParaRPr>
          </a:p>
        </p:txBody>
      </p:sp>
      <p:sp>
        <p:nvSpPr>
          <p:cNvPr id="37" name="Text Placeholder">
            <a:extLst>
              <a:ext uri="{FF2B5EF4-FFF2-40B4-BE49-F238E27FC236}">
                <a16:creationId xmlns:a16="http://schemas.microsoft.com/office/drawing/2014/main" id="{911C6472-00AE-2A27-CA0D-A40E9E27AC47}"/>
              </a:ext>
            </a:extLst>
          </p:cNvPr>
          <p:cNvSpPr>
            <a:spLocks/>
          </p:cNvSpPr>
          <p:nvPr>
            <p:custDataLst>
              <p:tags r:id="rId10"/>
            </p:custDataLst>
          </p:nvPr>
        </p:nvSpPr>
        <p:spPr bwMode="auto">
          <a:xfrm>
            <a:off x="330197" y="1927225"/>
            <a:ext cx="2890838" cy="1524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b">
            <a:noAutofit/>
          </a:bodyPr>
          <a:lstStyle>
            <a:lvl1pPr marL="180975" indent="-180975" algn="l" defTabSz="914354"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1pPr>
            <a:lvl2pPr marL="361950"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534988" indent="-173038"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3" indent="0">
              <a:spcBef>
                <a:spcPct val="0"/>
              </a:spcBef>
              <a:spcAft>
                <a:spcPct val="0"/>
              </a:spcAft>
              <a:buNone/>
            </a:pPr>
            <a:r>
              <a:rPr lang="en-US" altLang="en-US" sz="1000">
                <a:solidFill>
                  <a:srgbClr val="000000"/>
                </a:solidFill>
                <a:effectLst/>
              </a:rPr>
              <a:t>Adoption of AI Coding Tools Among US Developers</a:t>
            </a:r>
            <a:endParaRPr lang="en-US" sz="1000">
              <a:solidFill>
                <a:srgbClr val="000000"/>
              </a:solidFill>
            </a:endParaRPr>
          </a:p>
        </p:txBody>
      </p:sp>
      <p:sp>
        <p:nvSpPr>
          <p:cNvPr id="34" name="Text Placeholder">
            <a:extLst>
              <a:ext uri="{FF2B5EF4-FFF2-40B4-BE49-F238E27FC236}">
                <a16:creationId xmlns:a16="http://schemas.microsoft.com/office/drawing/2014/main" id="{A1F9BCA6-2BB5-E5ED-D884-A38228625C83}"/>
              </a:ext>
            </a:extLst>
          </p:cNvPr>
          <p:cNvSpPr>
            <a:spLocks/>
          </p:cNvSpPr>
          <p:nvPr>
            <p:custDataLst>
              <p:tags r:id="rId11"/>
            </p:custDataLst>
          </p:nvPr>
        </p:nvSpPr>
        <p:spPr bwMode="auto">
          <a:xfrm>
            <a:off x="738189" y="6132513"/>
            <a:ext cx="766763" cy="2032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588" tIns="50800" rIns="0" bIns="0" rtlCol="0">
            <a:noAutofit/>
          </a:bodyPr>
          <a:lstStyle>
            <a:lvl1pPr marL="180975" indent="-180975" algn="l" defTabSz="914354"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1pPr>
            <a:lvl2pPr marL="361950"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534988" indent="-173038"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3" indent="0" algn="ctr">
              <a:spcBef>
                <a:spcPct val="0"/>
              </a:spcBef>
              <a:spcAft>
                <a:spcPct val="0"/>
              </a:spcAft>
              <a:buNone/>
            </a:pPr>
            <a:fld id="{3EF0BDA9-3D37-42E9-9B8D-92462D529997}" type="datetime'2''''''''''''''''''0''''''''''''2''1'''''''">
              <a:rPr lang="en-US" altLang="en-US" sz="1000" smtClean="0">
                <a:solidFill>
                  <a:srgbClr val="000000"/>
                </a:solidFill>
              </a:rPr>
              <a:pPr marL="0" lvl="3" indent="0" algn="ctr">
                <a:spcBef>
                  <a:spcPct val="0"/>
                </a:spcBef>
                <a:spcAft>
                  <a:spcPct val="0"/>
                </a:spcAft>
                <a:buNone/>
              </a:pPr>
              <a:t>2021</a:t>
            </a:fld>
            <a:endParaRPr lang="en-US" sz="1000">
              <a:solidFill>
                <a:srgbClr val="000000"/>
              </a:solidFill>
            </a:endParaRPr>
          </a:p>
        </p:txBody>
      </p:sp>
      <p:sp>
        <p:nvSpPr>
          <p:cNvPr id="35" name="Text Placeholder">
            <a:extLst>
              <a:ext uri="{FF2B5EF4-FFF2-40B4-BE49-F238E27FC236}">
                <a16:creationId xmlns:a16="http://schemas.microsoft.com/office/drawing/2014/main" id="{C38AF290-058A-8F50-9D5F-CFB321C067D6}"/>
              </a:ext>
            </a:extLst>
          </p:cNvPr>
          <p:cNvSpPr>
            <a:spLocks/>
          </p:cNvSpPr>
          <p:nvPr>
            <p:custDataLst>
              <p:tags r:id="rId12"/>
            </p:custDataLst>
          </p:nvPr>
        </p:nvSpPr>
        <p:spPr bwMode="auto">
          <a:xfrm>
            <a:off x="1504950" y="6132513"/>
            <a:ext cx="768350" cy="2032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50800" rIns="0" bIns="0" rtlCol="0">
            <a:noAutofit/>
          </a:bodyPr>
          <a:lstStyle>
            <a:lvl1pPr marL="180975" indent="-180975" algn="l" defTabSz="914354"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1pPr>
            <a:lvl2pPr marL="361950"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534988" indent="-173038"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3" indent="0" algn="ctr">
              <a:spcBef>
                <a:spcPct val="0"/>
              </a:spcBef>
              <a:spcAft>
                <a:spcPct val="0"/>
              </a:spcAft>
              <a:buNone/>
            </a:pPr>
            <a:fld id="{6F35CDBD-7382-4E4A-B68A-413D13F4728E}" type="datetime'''''''''''''''''''2''''''''''0''''''''''''2''''''''2'''''''''">
              <a:rPr lang="en-US" altLang="en-US" sz="1000" smtClean="0">
                <a:solidFill>
                  <a:srgbClr val="000000"/>
                </a:solidFill>
              </a:rPr>
              <a:pPr marL="0" lvl="3" indent="0" algn="ctr">
                <a:spcBef>
                  <a:spcPct val="0"/>
                </a:spcBef>
                <a:spcAft>
                  <a:spcPct val="0"/>
                </a:spcAft>
                <a:buNone/>
              </a:pPr>
              <a:t>2022</a:t>
            </a:fld>
            <a:endParaRPr lang="en-US" sz="1000">
              <a:solidFill>
                <a:srgbClr val="000000"/>
              </a:solidFill>
            </a:endParaRPr>
          </a:p>
        </p:txBody>
      </p:sp>
      <p:sp>
        <p:nvSpPr>
          <p:cNvPr id="36" name="Text Placeholder">
            <a:extLst>
              <a:ext uri="{FF2B5EF4-FFF2-40B4-BE49-F238E27FC236}">
                <a16:creationId xmlns:a16="http://schemas.microsoft.com/office/drawing/2014/main" id="{9E0CBFCF-975A-C446-D334-DA28F2C6AD4F}"/>
              </a:ext>
            </a:extLst>
          </p:cNvPr>
          <p:cNvSpPr>
            <a:spLocks/>
          </p:cNvSpPr>
          <p:nvPr>
            <p:custDataLst>
              <p:tags r:id="rId13"/>
            </p:custDataLst>
          </p:nvPr>
        </p:nvSpPr>
        <p:spPr bwMode="auto">
          <a:xfrm>
            <a:off x="2273300" y="6132513"/>
            <a:ext cx="768350" cy="2032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50800" rIns="0" bIns="0" rtlCol="0">
            <a:noAutofit/>
          </a:bodyPr>
          <a:lstStyle>
            <a:lvl1pPr marL="180975" indent="-180975" algn="l" defTabSz="914354"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1pPr>
            <a:lvl2pPr marL="361950"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534988" indent="-173038"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3" indent="0" algn="ctr">
              <a:spcBef>
                <a:spcPct val="0"/>
              </a:spcBef>
              <a:spcAft>
                <a:spcPct val="0"/>
              </a:spcAft>
              <a:buNone/>
            </a:pPr>
            <a:fld id="{8A6CAF77-ED86-4120-9607-4B3C8B4AC413}" type="datetime'''''''''''2''''0''''''2''''''''''''''3'''">
              <a:rPr lang="en-US" altLang="en-US" sz="1000" smtClean="0">
                <a:solidFill>
                  <a:srgbClr val="000000"/>
                </a:solidFill>
              </a:rPr>
              <a:pPr marL="0" lvl="3" indent="0" algn="ctr">
                <a:spcBef>
                  <a:spcPct val="0"/>
                </a:spcBef>
                <a:spcAft>
                  <a:spcPct val="0"/>
                </a:spcAft>
                <a:buNone/>
              </a:pPr>
              <a:t>2023</a:t>
            </a:fld>
            <a:endParaRPr lang="en-US" sz="1000">
              <a:solidFill>
                <a:srgbClr val="000000"/>
              </a:solidFill>
            </a:endParaRPr>
          </a:p>
        </p:txBody>
      </p:sp>
      <p:sp>
        <p:nvSpPr>
          <p:cNvPr id="49" name="Text Placeholder">
            <a:extLst>
              <a:ext uri="{FF2B5EF4-FFF2-40B4-BE49-F238E27FC236}">
                <a16:creationId xmlns:a16="http://schemas.microsoft.com/office/drawing/2014/main" id="{D8E81473-3250-B7A3-6E00-021E21ABF65C}"/>
              </a:ext>
            </a:extLst>
          </p:cNvPr>
          <p:cNvSpPr>
            <a:spLocks/>
          </p:cNvSpPr>
          <p:nvPr>
            <p:custDataLst>
              <p:tags r:id="rId14"/>
            </p:custDataLst>
          </p:nvPr>
        </p:nvSpPr>
        <p:spPr bwMode="auto">
          <a:xfrm>
            <a:off x="3041650" y="6132513"/>
            <a:ext cx="766763" cy="2032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50800" rIns="0" bIns="0" rtlCol="0">
            <a:noAutofit/>
          </a:bodyPr>
          <a:lstStyle>
            <a:lvl1pPr marL="180975" indent="-180975" algn="l" defTabSz="914354"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1pPr>
            <a:lvl2pPr marL="361950"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534988" indent="-173038"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3" indent="0" algn="ctr">
              <a:spcBef>
                <a:spcPct val="0"/>
              </a:spcBef>
              <a:spcAft>
                <a:spcPct val="0"/>
              </a:spcAft>
              <a:buNone/>
            </a:pPr>
            <a:fld id="{AD97CF4F-061C-4F30-BF4E-D7FC29220497}" type="datetime'''''''''''''''''2''0''''''2''''''4'''''''''''''''">
              <a:rPr lang="en-US" altLang="en-US" sz="1000" smtClean="0">
                <a:solidFill>
                  <a:srgbClr val="000000"/>
                </a:solidFill>
              </a:rPr>
              <a:pPr marL="0" lvl="3" indent="0" algn="ctr">
                <a:spcBef>
                  <a:spcPct val="0"/>
                </a:spcBef>
                <a:spcAft>
                  <a:spcPct val="0"/>
                </a:spcAft>
                <a:buNone/>
              </a:pPr>
              <a:t>2024</a:t>
            </a:fld>
            <a:endParaRPr lang="en-US" sz="1000">
              <a:solidFill>
                <a:srgbClr val="000000"/>
              </a:solidFill>
            </a:endParaRPr>
          </a:p>
        </p:txBody>
      </p:sp>
      <p:sp>
        <p:nvSpPr>
          <p:cNvPr id="130" name="btfpCallout943422">
            <a:extLst>
              <a:ext uri="{FF2B5EF4-FFF2-40B4-BE49-F238E27FC236}">
                <a16:creationId xmlns:a16="http://schemas.microsoft.com/office/drawing/2014/main" id="{F06D4CFD-CDB2-75B0-BBD8-F35BB6E5AF62}"/>
              </a:ext>
            </a:extLst>
          </p:cNvPr>
          <p:cNvSpPr/>
          <p:nvPr/>
        </p:nvSpPr>
        <p:spPr bwMode="gray">
          <a:xfrm>
            <a:off x="1062036" y="3781425"/>
            <a:ext cx="1271588" cy="477837"/>
          </a:xfrm>
          <a:prstGeom prst="wedgeRectCallout">
            <a:avLst>
              <a:gd name="adj1" fmla="val 27856"/>
              <a:gd name="adj2" fmla="val 74460"/>
            </a:avLst>
          </a:prstGeom>
          <a:solidFill>
            <a:srgbClr val="FFFFFF"/>
          </a:solidFill>
          <a:ln w="1905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73" tIns="72073" rIns="72073" bIns="72073" numCol="1" spcCol="0" rtlCol="0" fromWordArt="0" anchor="ctr" anchorCtr="0" forceAA="0" compatLnSpc="1">
            <a:prstTxWarp prst="textNoShape">
              <a:avLst/>
            </a:prstTxWarp>
            <a:noAutofit/>
          </a:bodyPr>
          <a:lstStyle/>
          <a:p>
            <a:pPr marL="0" lvl="1" indent="0">
              <a:spcBef>
                <a:spcPts val="0"/>
              </a:spcBef>
              <a:buNone/>
            </a:pPr>
            <a:r>
              <a:rPr lang="en-US" sz="1000">
                <a:solidFill>
                  <a:srgbClr val="5C5C5C"/>
                </a:solidFill>
              </a:rPr>
              <a:t>OpenAI’s Chat GPT released in November 2022</a:t>
            </a:r>
          </a:p>
        </p:txBody>
      </p:sp>
      <p:sp>
        <p:nvSpPr>
          <p:cNvPr id="131" name="btfpNotesBox746443">
            <a:extLst>
              <a:ext uri="{FF2B5EF4-FFF2-40B4-BE49-F238E27FC236}">
                <a16:creationId xmlns:a16="http://schemas.microsoft.com/office/drawing/2014/main" id="{835A8CE5-367B-9151-A09C-2DE8615D1D14}"/>
              </a:ext>
            </a:extLst>
          </p:cNvPr>
          <p:cNvSpPr txBox="1"/>
          <p:nvPr>
            <p:custDataLst>
              <p:tags r:id="rId15"/>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Source: Lit search; GitHub; Wired</a:t>
            </a:r>
          </a:p>
        </p:txBody>
      </p:sp>
      <p:grpSp>
        <p:nvGrpSpPr>
          <p:cNvPr id="139" name="btfpColumnHeaderBox178010">
            <a:extLst>
              <a:ext uri="{FF2B5EF4-FFF2-40B4-BE49-F238E27FC236}">
                <a16:creationId xmlns:a16="http://schemas.microsoft.com/office/drawing/2014/main" id="{348A8CA3-27E8-6070-FF7C-37EA70217170}"/>
              </a:ext>
            </a:extLst>
          </p:cNvPr>
          <p:cNvGrpSpPr/>
          <p:nvPr>
            <p:custDataLst>
              <p:tags r:id="rId16"/>
            </p:custDataLst>
          </p:nvPr>
        </p:nvGrpSpPr>
        <p:grpSpPr>
          <a:xfrm>
            <a:off x="4354248" y="1495425"/>
            <a:ext cx="7507552" cy="318997"/>
            <a:chOff x="4354248" y="1270000"/>
            <a:chExt cx="3483505" cy="318997"/>
          </a:xfrm>
        </p:grpSpPr>
        <p:sp>
          <p:nvSpPr>
            <p:cNvPr id="137" name="btfpColumnHeaderBoxText178010">
              <a:extLst>
                <a:ext uri="{FF2B5EF4-FFF2-40B4-BE49-F238E27FC236}">
                  <a16:creationId xmlns:a16="http://schemas.microsoft.com/office/drawing/2014/main" id="{BB5DC49D-B1F4-A516-53B9-39C62147F364}"/>
                </a:ext>
              </a:extLst>
            </p:cNvPr>
            <p:cNvSpPr txBox="1"/>
            <p:nvPr/>
          </p:nvSpPr>
          <p:spPr bwMode="gray">
            <a:xfrm>
              <a:off x="4354248" y="1270000"/>
              <a:ext cx="3483504" cy="315913"/>
            </a:xfrm>
            <a:prstGeom prst="rect">
              <a:avLst/>
            </a:prstGeom>
            <a:noFill/>
          </p:spPr>
          <p:txBody>
            <a:bodyPr vert="horz" wrap="square" lIns="36036" tIns="36036" rIns="36036" bIns="36036" rtlCol="0" anchor="b">
              <a:spAutoFit/>
            </a:bodyPr>
            <a:lstStyle/>
            <a:p>
              <a:pPr marL="0" indent="0">
                <a:spcBef>
                  <a:spcPts val="0"/>
                </a:spcBef>
                <a:buNone/>
              </a:pPr>
              <a:r>
                <a:rPr lang="en-US" sz="1600" b="1">
                  <a:solidFill>
                    <a:srgbClr val="000000"/>
                  </a:solidFill>
                </a:rPr>
                <a:t>Leaders signal a shift: AI is rewriting the developer workflow</a:t>
              </a:r>
            </a:p>
          </p:txBody>
        </p:sp>
        <p:cxnSp>
          <p:nvCxnSpPr>
            <p:cNvPr id="138" name="btfpColumnHeaderBoxLine178010">
              <a:extLst>
                <a:ext uri="{FF2B5EF4-FFF2-40B4-BE49-F238E27FC236}">
                  <a16:creationId xmlns:a16="http://schemas.microsoft.com/office/drawing/2014/main" id="{CDB8A99B-DBDD-A438-E6B9-9849C92F9D8F}"/>
                </a:ext>
              </a:extLst>
            </p:cNvPr>
            <p:cNvCxnSpPr/>
            <p:nvPr/>
          </p:nvCxnSpPr>
          <p:spPr bwMode="gray">
            <a:xfrm>
              <a:off x="4354248" y="1588997"/>
              <a:ext cx="3483505"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142" name="btfpColumnHeaderBox112798">
            <a:extLst>
              <a:ext uri="{FF2B5EF4-FFF2-40B4-BE49-F238E27FC236}">
                <a16:creationId xmlns:a16="http://schemas.microsoft.com/office/drawing/2014/main" id="{633A036C-8C72-B5EC-7D3A-B1E73772CD95}"/>
              </a:ext>
            </a:extLst>
          </p:cNvPr>
          <p:cNvGrpSpPr/>
          <p:nvPr>
            <p:custDataLst>
              <p:tags r:id="rId17"/>
            </p:custDataLst>
          </p:nvPr>
        </p:nvGrpSpPr>
        <p:grpSpPr>
          <a:xfrm>
            <a:off x="330200" y="1254125"/>
            <a:ext cx="3483504" cy="559753"/>
            <a:chOff x="330200" y="1184647"/>
            <a:chExt cx="3483504" cy="559753"/>
          </a:xfrm>
        </p:grpSpPr>
        <p:sp>
          <p:nvSpPr>
            <p:cNvPr id="140" name="btfpColumnHeaderBoxText112798">
              <a:extLst>
                <a:ext uri="{FF2B5EF4-FFF2-40B4-BE49-F238E27FC236}">
                  <a16:creationId xmlns:a16="http://schemas.microsoft.com/office/drawing/2014/main" id="{585C5308-E740-09FF-BF89-8A428946C543}"/>
                </a:ext>
              </a:extLst>
            </p:cNvPr>
            <p:cNvSpPr txBox="1"/>
            <p:nvPr/>
          </p:nvSpPr>
          <p:spPr bwMode="gray">
            <a:xfrm>
              <a:off x="330200" y="1184647"/>
              <a:ext cx="3483504" cy="559753"/>
            </a:xfrm>
            <a:prstGeom prst="rect">
              <a:avLst/>
            </a:prstGeom>
            <a:noFill/>
          </p:spPr>
          <p:txBody>
            <a:bodyPr vert="horz" wrap="square" lIns="36036" tIns="36036" rIns="36036" bIns="36036" rtlCol="0" anchor="b">
              <a:spAutoFit/>
            </a:bodyPr>
            <a:lstStyle/>
            <a:p>
              <a:pPr marL="0" indent="0">
                <a:spcBef>
                  <a:spcPts val="0"/>
                </a:spcBef>
                <a:buNone/>
              </a:pPr>
              <a:r>
                <a:rPr lang="en-US" sz="1600" b="1">
                  <a:solidFill>
                    <a:srgbClr val="000000"/>
                  </a:solidFill>
                </a:rPr>
                <a:t>AI adoption among developers is reaching saturation</a:t>
              </a:r>
            </a:p>
          </p:txBody>
        </p:sp>
        <p:cxnSp>
          <p:nvCxnSpPr>
            <p:cNvPr id="141" name="btfpColumnHeaderBoxLine112798">
              <a:extLst>
                <a:ext uri="{FF2B5EF4-FFF2-40B4-BE49-F238E27FC236}">
                  <a16:creationId xmlns:a16="http://schemas.microsoft.com/office/drawing/2014/main" id="{8B8F5966-A6DC-19F5-699A-44B106288F08}"/>
                </a:ext>
              </a:extLst>
            </p:cNvPr>
            <p:cNvCxnSpPr/>
            <p:nvPr/>
          </p:nvCxnSpPr>
          <p:spPr bwMode="gray">
            <a:xfrm>
              <a:off x="330200" y="1744400"/>
              <a:ext cx="3483504"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DD817014-C618-8499-10CA-22B30B2028EE}"/>
              </a:ext>
            </a:extLst>
          </p:cNvPr>
          <p:cNvGrpSpPr/>
          <p:nvPr/>
        </p:nvGrpSpPr>
        <p:grpSpPr>
          <a:xfrm>
            <a:off x="4309764" y="4267200"/>
            <a:ext cx="7547274" cy="580607"/>
            <a:chOff x="4309764" y="3697106"/>
            <a:chExt cx="7547274" cy="580607"/>
          </a:xfrm>
        </p:grpSpPr>
        <p:pic>
          <p:nvPicPr>
            <p:cNvPr id="1040" name="Picture 16" descr="Mark Zuckerberg wydał oświadczenie w sprawie Cambridge Analytica - PRoto.pl">
              <a:extLst>
                <a:ext uri="{FF2B5EF4-FFF2-40B4-BE49-F238E27FC236}">
                  <a16:creationId xmlns:a16="http://schemas.microsoft.com/office/drawing/2014/main" id="{A0E157EF-9993-5FBE-BB7D-DB0BF7FE065C}"/>
                </a:ext>
              </a:extLst>
            </p:cNvPr>
            <p:cNvPicPr>
              <a:picLocks noChangeAspect="1" noChangeArrowheads="1"/>
            </p:cNvPicPr>
            <p:nvPr/>
          </p:nvPicPr>
          <p:blipFill rotWithShape="1">
            <a:blip r:embed="rId31" cstate="print">
              <a:extLst>
                <a:ext uri="{28A0092B-C50C-407E-A947-70E740481C1C}">
                  <a14:useLocalDpi xmlns:a14="http://schemas.microsoft.com/office/drawing/2010/main" val="0"/>
                </a:ext>
              </a:extLst>
            </a:blip>
            <a:srcRect l="14051" t="768" r="19062" b="-768"/>
            <a:stretch/>
          </p:blipFill>
          <p:spPr bwMode="auto">
            <a:xfrm>
              <a:off x="4309764" y="3697107"/>
              <a:ext cx="582867" cy="580605"/>
            </a:xfrm>
            <a:prstGeom prst="flowChartConnector">
              <a:avLst/>
            </a:prstGeom>
            <a:noFill/>
            <a:extLst>
              <a:ext uri="{909E8E84-426E-40DD-AFC4-6F175D3DCCD1}">
                <a14:hiddenFill xmlns:a14="http://schemas.microsoft.com/office/drawing/2010/main">
                  <a:solidFill>
                    <a:srgbClr val="FFFFFF"/>
                  </a:solidFill>
                </a14:hiddenFill>
              </a:ext>
            </a:extLst>
          </p:spPr>
        </p:pic>
        <p:sp>
          <p:nvSpPr>
            <p:cNvPr id="149" name="btfpQuoteBox634338">
              <a:extLst>
                <a:ext uri="{FF2B5EF4-FFF2-40B4-BE49-F238E27FC236}">
                  <a16:creationId xmlns:a16="http://schemas.microsoft.com/office/drawing/2014/main" id="{610F6C11-E339-3B72-EC66-7D8EC7E6E867}"/>
                </a:ext>
              </a:extLst>
            </p:cNvPr>
            <p:cNvSpPr txBox="1"/>
            <p:nvPr>
              <p:custDataLst>
                <p:tags r:id="rId25"/>
              </p:custDataLst>
            </p:nvPr>
          </p:nvSpPr>
          <p:spPr bwMode="gray">
            <a:xfrm>
              <a:off x="5166342" y="3697106"/>
              <a:ext cx="6690696" cy="580607"/>
            </a:xfrm>
            <a:prstGeom prst="rect">
              <a:avLst/>
            </a:prstGeom>
            <a:noFill/>
          </p:spPr>
          <p:txBody>
            <a:bodyPr vert="horz" wrap="square" lIns="36036" tIns="36036" rIns="36036" bIns="36036" rtlCol="0" anchor="t">
              <a:spAutoFit/>
            </a:bodyPr>
            <a:lstStyle/>
            <a:p>
              <a:pPr marL="90729" indent="-90729">
                <a:spcBef>
                  <a:spcPts val="0"/>
                </a:spcBef>
                <a:buNone/>
              </a:pPr>
              <a:r>
                <a:rPr lang="en-US" sz="1100" i="1"/>
                <a:t>"Probably in 2025, we are going to have an </a:t>
              </a:r>
              <a:r>
                <a:rPr lang="en-US" sz="1100" b="1" i="1"/>
                <a:t>AI </a:t>
              </a:r>
              <a:r>
                <a:rPr lang="en-US" sz="1100" i="1"/>
                <a:t>that </a:t>
              </a:r>
              <a:r>
                <a:rPr lang="en-US" sz="1100" b="1" i="1"/>
                <a:t>can effectively be a sort of mid-level engineer </a:t>
              </a:r>
              <a:r>
                <a:rPr lang="en-US" sz="1100" i="1"/>
                <a:t>that you have at your company that can write code.“ ~ Jan 2025</a:t>
              </a:r>
            </a:p>
            <a:p>
              <a:pPr marL="177800" lvl="1" indent="0" algn="r">
                <a:spcBef>
                  <a:spcPts val="0"/>
                </a:spcBef>
                <a:buNone/>
              </a:pPr>
              <a:r>
                <a:rPr lang="en-US" sz="1100"/>
                <a:t> Mark Zuckerberg, Meta CEO</a:t>
              </a:r>
            </a:p>
          </p:txBody>
        </p:sp>
      </p:grpSp>
      <p:sp>
        <p:nvSpPr>
          <p:cNvPr id="150" name="btfpCallout943422">
            <a:extLst>
              <a:ext uri="{FF2B5EF4-FFF2-40B4-BE49-F238E27FC236}">
                <a16:creationId xmlns:a16="http://schemas.microsoft.com/office/drawing/2014/main" id="{80D366BC-EB97-BCD9-402C-0D0C7881D7C0}"/>
              </a:ext>
            </a:extLst>
          </p:cNvPr>
          <p:cNvSpPr/>
          <p:nvPr/>
        </p:nvSpPr>
        <p:spPr bwMode="gray">
          <a:xfrm>
            <a:off x="249238" y="4692650"/>
            <a:ext cx="1381121" cy="480299"/>
          </a:xfrm>
          <a:prstGeom prst="wedgeRectCallout">
            <a:avLst>
              <a:gd name="adj1" fmla="val 27856"/>
              <a:gd name="adj2" fmla="val 74460"/>
            </a:avLst>
          </a:prstGeom>
          <a:solidFill>
            <a:srgbClr val="FFFFFF"/>
          </a:solidFill>
          <a:ln w="1905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73" tIns="72073" rIns="72073" bIns="72073" numCol="1" spcCol="0" rtlCol="0" fromWordArt="0" anchor="ctr" anchorCtr="0" forceAA="0" compatLnSpc="1">
            <a:prstTxWarp prst="textNoShape">
              <a:avLst/>
            </a:prstTxWarp>
            <a:noAutofit/>
          </a:bodyPr>
          <a:lstStyle/>
          <a:p>
            <a:pPr marL="0" lvl="1" indent="0">
              <a:spcBef>
                <a:spcPts val="0"/>
              </a:spcBef>
              <a:buNone/>
            </a:pPr>
            <a:r>
              <a:rPr lang="en-US" sz="1000">
                <a:solidFill>
                  <a:srgbClr val="5C5C5C"/>
                </a:solidFill>
              </a:rPr>
              <a:t>GitHub Copilot launched in technical preview in Jun 2021.</a:t>
            </a:r>
          </a:p>
        </p:txBody>
      </p:sp>
      <p:grpSp>
        <p:nvGrpSpPr>
          <p:cNvPr id="52" name="Group 51">
            <a:extLst>
              <a:ext uri="{FF2B5EF4-FFF2-40B4-BE49-F238E27FC236}">
                <a16:creationId xmlns:a16="http://schemas.microsoft.com/office/drawing/2014/main" id="{17914252-4EB0-5C48-2957-150E86852712}"/>
              </a:ext>
            </a:extLst>
          </p:cNvPr>
          <p:cNvGrpSpPr/>
          <p:nvPr/>
        </p:nvGrpSpPr>
        <p:grpSpPr>
          <a:xfrm>
            <a:off x="4307147" y="1852613"/>
            <a:ext cx="7549891" cy="580607"/>
            <a:chOff x="4307147" y="1621303"/>
            <a:chExt cx="7549891" cy="580607"/>
          </a:xfrm>
        </p:grpSpPr>
        <p:sp>
          <p:nvSpPr>
            <p:cNvPr id="144" name="btfpQuoteBox634338">
              <a:extLst>
                <a:ext uri="{FF2B5EF4-FFF2-40B4-BE49-F238E27FC236}">
                  <a16:creationId xmlns:a16="http://schemas.microsoft.com/office/drawing/2014/main" id="{D18C232D-5067-7C63-A467-06CDF9B2514C}"/>
                </a:ext>
              </a:extLst>
            </p:cNvPr>
            <p:cNvSpPr txBox="1"/>
            <p:nvPr>
              <p:custDataLst>
                <p:tags r:id="rId24"/>
              </p:custDataLst>
            </p:nvPr>
          </p:nvSpPr>
          <p:spPr bwMode="gray">
            <a:xfrm>
              <a:off x="5166344" y="1621303"/>
              <a:ext cx="6690694" cy="580607"/>
            </a:xfrm>
            <a:prstGeom prst="rect">
              <a:avLst/>
            </a:prstGeom>
            <a:noFill/>
          </p:spPr>
          <p:txBody>
            <a:bodyPr vert="horz" wrap="square" lIns="36036" tIns="36036" rIns="36036" bIns="36036" rtlCol="0" anchor="t">
              <a:spAutoFit/>
            </a:bodyPr>
            <a:lstStyle/>
            <a:p>
              <a:pPr marL="90729" indent="-90729">
                <a:spcBef>
                  <a:spcPts val="0"/>
                </a:spcBef>
                <a:buNone/>
              </a:pPr>
              <a:r>
                <a:rPr lang="en-US" sz="1100" i="1"/>
                <a:t>“AI is </a:t>
              </a:r>
              <a:r>
                <a:rPr lang="en-US" sz="1100" b="1" i="1"/>
                <a:t>compressing three decades </a:t>
              </a:r>
              <a:r>
                <a:rPr lang="en-US" sz="1100" i="1"/>
                <a:t>of software development change </a:t>
              </a:r>
              <a:r>
                <a:rPr lang="en-US" sz="1100" b="1" i="1"/>
                <a:t>into just three years</a:t>
              </a:r>
              <a:r>
                <a:rPr lang="en-US" sz="1100" i="1"/>
                <a:t>.” ~ Jan 2025</a:t>
              </a:r>
            </a:p>
            <a:p>
              <a:pPr marL="90729" indent="-90729">
                <a:spcBef>
                  <a:spcPts val="0"/>
                </a:spcBef>
                <a:buNone/>
              </a:pPr>
              <a:endParaRPr lang="en-US" sz="1100" i="1"/>
            </a:p>
            <a:p>
              <a:pPr marL="177800" lvl="1" indent="0" algn="r">
                <a:spcBef>
                  <a:spcPts val="0"/>
                </a:spcBef>
                <a:buNone/>
              </a:pPr>
              <a:r>
                <a:rPr lang="en-US" sz="1100"/>
                <a:t>Satya Nadella, Microsoft CEO</a:t>
              </a:r>
            </a:p>
          </p:txBody>
        </p:sp>
        <p:pic>
          <p:nvPicPr>
            <p:cNvPr id="1028" name="Picture 4" descr="Satya Nadella - Wikipedia">
              <a:extLst>
                <a:ext uri="{FF2B5EF4-FFF2-40B4-BE49-F238E27FC236}">
                  <a16:creationId xmlns:a16="http://schemas.microsoft.com/office/drawing/2014/main" id="{0DEC4D2E-98D1-0DE1-1EB8-EDD40EC47E21}"/>
                </a:ext>
              </a:extLst>
            </p:cNvPr>
            <p:cNvPicPr>
              <a:picLocks noChangeAspect="1" noChangeArrowheads="1"/>
            </p:cNvPicPr>
            <p:nvPr/>
          </p:nvPicPr>
          <p:blipFill rotWithShape="1">
            <a:blip r:embed="rId32" cstate="print">
              <a:extLst>
                <a:ext uri="{28A0092B-C50C-407E-A947-70E740481C1C}">
                  <a14:useLocalDpi xmlns:a14="http://schemas.microsoft.com/office/drawing/2010/main" val="0"/>
                </a:ext>
              </a:extLst>
            </a:blip>
            <a:srcRect t="6155" b="16346"/>
            <a:stretch/>
          </p:blipFill>
          <p:spPr bwMode="auto">
            <a:xfrm>
              <a:off x="4307147" y="1647483"/>
              <a:ext cx="533301" cy="528246"/>
            </a:xfrm>
            <a:prstGeom prst="flowChartConnector">
              <a:avLst/>
            </a:prstGeom>
            <a:noFill/>
            <a:extLst>
              <a:ext uri="{909E8E84-426E-40DD-AFC4-6F175D3DCCD1}">
                <a14:hiddenFill xmlns:a14="http://schemas.microsoft.com/office/drawing/2010/main">
                  <a:solidFill>
                    <a:srgbClr val="FFFFFF"/>
                  </a:solidFill>
                </a14:hiddenFill>
              </a:ext>
            </a:extLst>
          </p:spPr>
        </p:pic>
      </p:grpSp>
      <p:grpSp>
        <p:nvGrpSpPr>
          <p:cNvPr id="47" name="Group 46">
            <a:extLst>
              <a:ext uri="{FF2B5EF4-FFF2-40B4-BE49-F238E27FC236}">
                <a16:creationId xmlns:a16="http://schemas.microsoft.com/office/drawing/2014/main" id="{C0E5BDB0-92AA-B1CC-4A5F-3FF394767F1E}"/>
              </a:ext>
            </a:extLst>
          </p:cNvPr>
          <p:cNvGrpSpPr/>
          <p:nvPr/>
        </p:nvGrpSpPr>
        <p:grpSpPr>
          <a:xfrm>
            <a:off x="4269571" y="2619375"/>
            <a:ext cx="7587467" cy="618706"/>
            <a:chOff x="4269571" y="2228245"/>
            <a:chExt cx="7587467" cy="618706"/>
          </a:xfrm>
        </p:grpSpPr>
        <p:sp>
          <p:nvSpPr>
            <p:cNvPr id="132" name="btfpQuoteBox634338">
              <a:extLst>
                <a:ext uri="{FF2B5EF4-FFF2-40B4-BE49-F238E27FC236}">
                  <a16:creationId xmlns:a16="http://schemas.microsoft.com/office/drawing/2014/main" id="{02EBAFA1-F654-FE0A-7EF9-9DCB1076A836}"/>
                </a:ext>
              </a:extLst>
            </p:cNvPr>
            <p:cNvSpPr txBox="1"/>
            <p:nvPr>
              <p:custDataLst>
                <p:tags r:id="rId23"/>
              </p:custDataLst>
            </p:nvPr>
          </p:nvSpPr>
          <p:spPr bwMode="gray">
            <a:xfrm>
              <a:off x="5166344" y="2266344"/>
              <a:ext cx="6690694" cy="580607"/>
            </a:xfrm>
            <a:prstGeom prst="rect">
              <a:avLst/>
            </a:prstGeom>
            <a:noFill/>
          </p:spPr>
          <p:txBody>
            <a:bodyPr vert="horz" wrap="square" lIns="36036" tIns="36036" rIns="36036" bIns="36036" rtlCol="0" anchor="t">
              <a:spAutoFit/>
            </a:bodyPr>
            <a:lstStyle/>
            <a:p>
              <a:pPr marL="90729" indent="-90729">
                <a:spcBef>
                  <a:spcPts val="0"/>
                </a:spcBef>
                <a:buNone/>
              </a:pPr>
              <a:r>
                <a:rPr lang="en-US" sz="1100" i="1"/>
                <a:t>“</a:t>
              </a:r>
              <a:r>
                <a:rPr lang="en-US" sz="1100" b="1" i="1"/>
                <a:t>95% of code is going to be AI-generated </a:t>
              </a:r>
              <a:r>
                <a:rPr lang="en-US" sz="1100" i="1"/>
                <a:t>within the </a:t>
              </a:r>
              <a:r>
                <a:rPr lang="en-US" sz="1100" b="1" i="1"/>
                <a:t>next 5 years</a:t>
              </a:r>
              <a:r>
                <a:rPr lang="en-US" sz="1100" i="1"/>
                <a:t>. Very little is going to be line by line, human-written code..” ~ Apr 2025</a:t>
              </a:r>
            </a:p>
            <a:p>
              <a:pPr marL="177800" lvl="1" indent="0" algn="r">
                <a:spcBef>
                  <a:spcPts val="0"/>
                </a:spcBef>
                <a:buNone/>
              </a:pPr>
              <a:r>
                <a:rPr lang="en-US" sz="1100"/>
                <a:t>Kevin Scott, AI platform 1 CTO</a:t>
              </a:r>
            </a:p>
          </p:txBody>
        </p:sp>
        <p:pic>
          <p:nvPicPr>
            <p:cNvPr id="1030" name="Picture 6" descr="Microsoft names LinkedIn SVP Kevin Scott as CTO | TechCrunch">
              <a:extLst>
                <a:ext uri="{FF2B5EF4-FFF2-40B4-BE49-F238E27FC236}">
                  <a16:creationId xmlns:a16="http://schemas.microsoft.com/office/drawing/2014/main" id="{5E1F08BE-CFDE-12AC-8ABF-58779E00D179}"/>
                </a:ext>
              </a:extLst>
            </p:cNvPr>
            <p:cNvPicPr>
              <a:picLocks noChangeAspect="1" noChangeArrowheads="1"/>
            </p:cNvPicPr>
            <p:nvPr/>
          </p:nvPicPr>
          <p:blipFill rotWithShape="1">
            <a:blip r:embed="rId33" cstate="print">
              <a:extLst>
                <a:ext uri="{28A0092B-C50C-407E-A947-70E740481C1C}">
                  <a14:useLocalDpi xmlns:a14="http://schemas.microsoft.com/office/drawing/2010/main" val="0"/>
                </a:ext>
              </a:extLst>
            </a:blip>
            <a:srcRect l="19618" t="529" r="17981" b="-529"/>
            <a:stretch/>
          </p:blipFill>
          <p:spPr bwMode="auto">
            <a:xfrm>
              <a:off x="4269571" y="2228245"/>
              <a:ext cx="643971" cy="580604"/>
            </a:xfrm>
            <a:prstGeom prst="flowChartConnector">
              <a:avLst/>
            </a:prstGeom>
            <a:noFill/>
            <a:extLst>
              <a:ext uri="{909E8E84-426E-40DD-AFC4-6F175D3DCCD1}">
                <a14:hiddenFill xmlns:a14="http://schemas.microsoft.com/office/drawing/2010/main">
                  <a:solidFill>
                    <a:srgbClr val="FFFFFF"/>
                  </a:solidFill>
                </a14:hiddenFill>
              </a:ext>
            </a:extLst>
          </p:spPr>
        </p:pic>
      </p:grpSp>
      <p:grpSp>
        <p:nvGrpSpPr>
          <p:cNvPr id="44" name="Group 43">
            <a:extLst>
              <a:ext uri="{FF2B5EF4-FFF2-40B4-BE49-F238E27FC236}">
                <a16:creationId xmlns:a16="http://schemas.microsoft.com/office/drawing/2014/main" id="{08A6F773-C40B-DF99-603F-4C9ACC208E4B}"/>
              </a:ext>
            </a:extLst>
          </p:cNvPr>
          <p:cNvGrpSpPr/>
          <p:nvPr/>
        </p:nvGrpSpPr>
        <p:grpSpPr>
          <a:xfrm>
            <a:off x="4311690" y="3462338"/>
            <a:ext cx="7542439" cy="580607"/>
            <a:chOff x="4311690" y="3005064"/>
            <a:chExt cx="7542439" cy="580607"/>
          </a:xfrm>
        </p:grpSpPr>
        <p:sp>
          <p:nvSpPr>
            <p:cNvPr id="145" name="btfpQuoteBox634338">
              <a:extLst>
                <a:ext uri="{FF2B5EF4-FFF2-40B4-BE49-F238E27FC236}">
                  <a16:creationId xmlns:a16="http://schemas.microsoft.com/office/drawing/2014/main" id="{957162FF-560F-33F3-CB53-C6656859FD40}"/>
                </a:ext>
              </a:extLst>
            </p:cNvPr>
            <p:cNvSpPr txBox="1"/>
            <p:nvPr>
              <p:custDataLst>
                <p:tags r:id="rId22"/>
              </p:custDataLst>
            </p:nvPr>
          </p:nvSpPr>
          <p:spPr bwMode="gray">
            <a:xfrm>
              <a:off x="5163435" y="3005064"/>
              <a:ext cx="6690694" cy="580607"/>
            </a:xfrm>
            <a:prstGeom prst="rect">
              <a:avLst/>
            </a:prstGeom>
            <a:noFill/>
          </p:spPr>
          <p:txBody>
            <a:bodyPr vert="horz" wrap="square" lIns="36036" tIns="36036" rIns="36036" bIns="36036" rtlCol="0" anchor="t">
              <a:spAutoFit/>
            </a:bodyPr>
            <a:lstStyle/>
            <a:p>
              <a:pPr marL="90729" indent="-90729">
                <a:spcBef>
                  <a:spcPts val="0"/>
                </a:spcBef>
                <a:buNone/>
              </a:pPr>
              <a:r>
                <a:rPr lang="en-US" sz="1100" i="1"/>
                <a:t>“</a:t>
              </a:r>
              <a:r>
                <a:rPr lang="en-US" sz="1100" b="1" i="1"/>
                <a:t>Building GPT-4 </a:t>
              </a:r>
              <a:r>
                <a:rPr lang="en-US" sz="1100" i="1"/>
                <a:t>took </a:t>
              </a:r>
              <a:r>
                <a:rPr lang="en-US" sz="1100" b="1" i="1"/>
                <a:t>hundreds of people</a:t>
              </a:r>
              <a:r>
                <a:rPr lang="en-US" sz="1100" i="1"/>
                <a:t>, almost all of AI platform 1's effort. Now, thanks to advances from </a:t>
              </a:r>
              <a:r>
                <a:rPr lang="en-US" sz="1100" b="1" i="1"/>
                <a:t>GPT-4.5</a:t>
              </a:r>
              <a:r>
                <a:rPr lang="en-US" sz="1100" i="1"/>
                <a:t>, we could </a:t>
              </a:r>
              <a:r>
                <a:rPr lang="en-US" sz="1100" b="1" i="1"/>
                <a:t>rebuild it </a:t>
              </a:r>
              <a:r>
                <a:rPr lang="en-US" sz="1100" i="1"/>
                <a:t>with just </a:t>
              </a:r>
              <a:r>
                <a:rPr lang="en-US" sz="1100" b="1" i="1"/>
                <a:t>five to ten engineers</a:t>
              </a:r>
              <a:r>
                <a:rPr lang="en-US" sz="1100" i="1"/>
                <a:t>.” ~ Apr 2025</a:t>
              </a:r>
            </a:p>
            <a:p>
              <a:pPr marL="177800" lvl="1" indent="0" algn="r">
                <a:spcBef>
                  <a:spcPts val="0"/>
                </a:spcBef>
                <a:buNone/>
              </a:pPr>
              <a:r>
                <a:rPr lang="en-US" sz="1100"/>
                <a:t>Sam Altman, AI platform 1 CEO</a:t>
              </a:r>
            </a:p>
          </p:txBody>
        </p:sp>
        <p:pic>
          <p:nvPicPr>
            <p:cNvPr id="1032" name="Picture 8" descr="Sam Altman - CZ Biohub Network">
              <a:extLst>
                <a:ext uri="{FF2B5EF4-FFF2-40B4-BE49-F238E27FC236}">
                  <a16:creationId xmlns:a16="http://schemas.microsoft.com/office/drawing/2014/main" id="{D7079BB3-0D00-0147-FD67-EA643F529AE6}"/>
                </a:ext>
              </a:extLst>
            </p:cNvPr>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4311690" y="3005065"/>
              <a:ext cx="581411" cy="580604"/>
            </a:xfrm>
            <a:prstGeom prst="flowChartConnector">
              <a:avLst/>
            </a:prstGeom>
            <a:noFill/>
            <a:extLst>
              <a:ext uri="{909E8E84-426E-40DD-AFC4-6F175D3DCCD1}">
                <a14:hiddenFill xmlns:a14="http://schemas.microsoft.com/office/drawing/2010/main">
                  <a:solidFill>
                    <a:srgbClr val="FFFFFF"/>
                  </a:solidFill>
                </a14:hiddenFill>
              </a:ext>
            </a:extLst>
          </p:spPr>
        </p:pic>
      </p:grpSp>
      <p:grpSp>
        <p:nvGrpSpPr>
          <p:cNvPr id="30" name="btfpStatusSticker202161">
            <a:extLst>
              <a:ext uri="{FF2B5EF4-FFF2-40B4-BE49-F238E27FC236}">
                <a16:creationId xmlns:a16="http://schemas.microsoft.com/office/drawing/2014/main" id="{9AF0E5DB-4F0F-B2A1-BA23-1567B5518F8E}"/>
              </a:ext>
            </a:extLst>
          </p:cNvPr>
          <p:cNvGrpSpPr/>
          <p:nvPr>
            <p:custDataLst>
              <p:tags r:id="rId18"/>
            </p:custDataLst>
          </p:nvPr>
        </p:nvGrpSpPr>
        <p:grpSpPr>
          <a:xfrm>
            <a:off x="10066452" y="955344"/>
            <a:ext cx="1761444" cy="235611"/>
            <a:chOff x="-4287648" y="876300"/>
            <a:chExt cx="1761444" cy="235611"/>
          </a:xfrm>
        </p:grpSpPr>
        <p:sp>
          <p:nvSpPr>
            <p:cNvPr id="48" name="btfpStatusStickerText202161">
              <a:extLst>
                <a:ext uri="{FF2B5EF4-FFF2-40B4-BE49-F238E27FC236}">
                  <a16:creationId xmlns:a16="http://schemas.microsoft.com/office/drawing/2014/main" id="{F1D92E84-335E-59D1-4474-3FCFC2AE521B}"/>
                </a:ext>
              </a:extLst>
            </p:cNvPr>
            <p:cNvSpPr txBox="1"/>
            <p:nvPr/>
          </p:nvSpPr>
          <p:spPr bwMode="gray">
            <a:xfrm>
              <a:off x="-4287648"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54" name="btfpStatusStickerLine202161">
              <a:extLst>
                <a:ext uri="{FF2B5EF4-FFF2-40B4-BE49-F238E27FC236}">
                  <a16:creationId xmlns:a16="http://schemas.microsoft.com/office/drawing/2014/main" id="{1E2C8519-0427-6E59-B6C6-6144219A0154}"/>
                </a:ext>
              </a:extLst>
            </p:cNvPr>
            <p:cNvCxnSpPr>
              <a:cxnSpLocks/>
            </p:cNvCxnSpPr>
            <p:nvPr/>
          </p:nvCxnSpPr>
          <p:spPr bwMode="gray">
            <a:xfrm rot="720000">
              <a:off x="-4287648"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569BDD1B-FAD2-C325-9A5B-63A2D84B2869}"/>
              </a:ext>
            </a:extLst>
          </p:cNvPr>
          <p:cNvGrpSpPr/>
          <p:nvPr/>
        </p:nvGrpSpPr>
        <p:grpSpPr>
          <a:xfrm>
            <a:off x="4351339" y="5072063"/>
            <a:ext cx="7502790" cy="603975"/>
            <a:chOff x="4354248" y="5184096"/>
            <a:chExt cx="7502790" cy="603975"/>
          </a:xfrm>
        </p:grpSpPr>
        <p:sp>
          <p:nvSpPr>
            <p:cNvPr id="147" name="btfpQuoteBox634338">
              <a:extLst>
                <a:ext uri="{FF2B5EF4-FFF2-40B4-BE49-F238E27FC236}">
                  <a16:creationId xmlns:a16="http://schemas.microsoft.com/office/drawing/2014/main" id="{A97DFB91-3BBA-7CB4-F5A3-34A4D6E0B8CA}"/>
                </a:ext>
              </a:extLst>
            </p:cNvPr>
            <p:cNvSpPr txBox="1"/>
            <p:nvPr>
              <p:custDataLst>
                <p:tags r:id="rId21"/>
              </p:custDataLst>
            </p:nvPr>
          </p:nvSpPr>
          <p:spPr bwMode="gray">
            <a:xfrm>
              <a:off x="5166344" y="5195780"/>
              <a:ext cx="6690694" cy="580607"/>
            </a:xfrm>
            <a:prstGeom prst="rect">
              <a:avLst/>
            </a:prstGeom>
            <a:noFill/>
          </p:spPr>
          <p:txBody>
            <a:bodyPr vert="horz" wrap="square" lIns="36036" tIns="36036" rIns="36036" bIns="36036" rtlCol="0" anchor="t">
              <a:spAutoFit/>
            </a:bodyPr>
            <a:lstStyle/>
            <a:p>
              <a:pPr marL="90729" indent="-90729">
                <a:spcBef>
                  <a:spcPts val="0"/>
                </a:spcBef>
                <a:buNone/>
              </a:pPr>
              <a:r>
                <a:rPr lang="en-US" sz="1100" i="1"/>
                <a:t>“</a:t>
              </a:r>
              <a:r>
                <a:rPr lang="en-US" sz="1100" b="1" i="1"/>
                <a:t>All code will be AI generated</a:t>
              </a:r>
              <a:r>
                <a:rPr lang="en-US" sz="1100" i="1"/>
                <a:t>. I assume that on this </a:t>
              </a:r>
              <a:r>
                <a:rPr lang="en-US" sz="1100" i="1" err="1"/>
                <a:t>optimisation</a:t>
              </a:r>
              <a:r>
                <a:rPr lang="en-US" sz="1100" i="1"/>
                <a:t> path we’re on, where agents are </a:t>
              </a:r>
              <a:r>
                <a:rPr lang="en-US" sz="1100" i="1" err="1"/>
                <a:t>gonna</a:t>
              </a:r>
              <a:r>
                <a:rPr lang="en-US" sz="1100" i="1"/>
                <a:t> get better and better.. it would be </a:t>
              </a:r>
              <a:r>
                <a:rPr lang="en-US" sz="1100" b="1" i="1"/>
                <a:t>a waste of time to learn how to code</a:t>
              </a:r>
              <a:r>
                <a:rPr lang="en-US" sz="1100" i="1"/>
                <a:t>.” ~ Mar 2025</a:t>
              </a:r>
            </a:p>
            <a:p>
              <a:pPr marL="177800" lvl="1" indent="0" algn="r">
                <a:spcBef>
                  <a:spcPts val="0"/>
                </a:spcBef>
                <a:buNone/>
              </a:pPr>
              <a:r>
                <a:rPr lang="en-US" sz="1100"/>
                <a:t>Amjad </a:t>
              </a:r>
              <a:r>
                <a:rPr lang="en-US" sz="1100" err="1"/>
                <a:t>Masad</a:t>
              </a:r>
              <a:r>
                <a:rPr lang="en-US" sz="1100"/>
                <a:t>, </a:t>
              </a:r>
              <a:r>
                <a:rPr lang="en-US" sz="1100" err="1"/>
                <a:t>Replit</a:t>
              </a:r>
              <a:r>
                <a:rPr lang="en-US" sz="1100"/>
                <a:t> CEO</a:t>
              </a:r>
            </a:p>
          </p:txBody>
        </p:sp>
        <p:pic>
          <p:nvPicPr>
            <p:cNvPr id="25" name="Picture 24">
              <a:extLst>
                <a:ext uri="{FF2B5EF4-FFF2-40B4-BE49-F238E27FC236}">
                  <a16:creationId xmlns:a16="http://schemas.microsoft.com/office/drawing/2014/main" id="{A8C2BD9F-E61E-5F58-C200-2F0FF5C738C4}"/>
                </a:ext>
              </a:extLst>
            </p:cNvPr>
            <p:cNvPicPr>
              <a:picLocks noChangeAspect="1"/>
            </p:cNvPicPr>
            <p:nvPr/>
          </p:nvPicPr>
          <p:blipFill>
            <a:blip r:embed="rId35"/>
            <a:stretch>
              <a:fillRect/>
            </a:stretch>
          </p:blipFill>
          <p:spPr>
            <a:xfrm>
              <a:off x="4354248" y="5184096"/>
              <a:ext cx="603975" cy="603975"/>
            </a:xfrm>
            <a:prstGeom prst="rect">
              <a:avLst/>
            </a:prstGeom>
          </p:spPr>
        </p:pic>
      </p:grpSp>
      <p:grpSp>
        <p:nvGrpSpPr>
          <p:cNvPr id="22" name="Group 21">
            <a:extLst>
              <a:ext uri="{FF2B5EF4-FFF2-40B4-BE49-F238E27FC236}">
                <a16:creationId xmlns:a16="http://schemas.microsoft.com/office/drawing/2014/main" id="{B5FE8C7B-C007-3BF7-7316-320D08B88042}"/>
              </a:ext>
            </a:extLst>
          </p:cNvPr>
          <p:cNvGrpSpPr/>
          <p:nvPr/>
        </p:nvGrpSpPr>
        <p:grpSpPr>
          <a:xfrm>
            <a:off x="4351339" y="5900738"/>
            <a:ext cx="7502790" cy="603976"/>
            <a:chOff x="4351339" y="5891609"/>
            <a:chExt cx="7502790" cy="603976"/>
          </a:xfrm>
        </p:grpSpPr>
        <p:pic>
          <p:nvPicPr>
            <p:cNvPr id="2050" name="Picture 2" descr="Kevin Weil - OpenAI | LinkedIn">
              <a:extLst>
                <a:ext uri="{FF2B5EF4-FFF2-40B4-BE49-F238E27FC236}">
                  <a16:creationId xmlns:a16="http://schemas.microsoft.com/office/drawing/2014/main" id="{257D63DC-A817-D15B-0EC2-A0483937094A}"/>
                </a:ext>
              </a:extLst>
            </p:cNvPr>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4351339" y="5891609"/>
              <a:ext cx="603976" cy="603976"/>
            </a:xfrm>
            <a:prstGeom prst="flowChartConnector">
              <a:avLst/>
            </a:prstGeom>
            <a:noFill/>
            <a:extLst>
              <a:ext uri="{909E8E84-426E-40DD-AFC4-6F175D3DCCD1}">
                <a14:hiddenFill xmlns:a14="http://schemas.microsoft.com/office/drawing/2010/main">
                  <a:solidFill>
                    <a:srgbClr val="FFFFFF"/>
                  </a:solidFill>
                </a14:hiddenFill>
              </a:ext>
            </a:extLst>
          </p:spPr>
        </p:pic>
        <p:sp>
          <p:nvSpPr>
            <p:cNvPr id="14" name="btfpQuoteBox634338">
              <a:extLst>
                <a:ext uri="{FF2B5EF4-FFF2-40B4-BE49-F238E27FC236}">
                  <a16:creationId xmlns:a16="http://schemas.microsoft.com/office/drawing/2014/main" id="{6CE5A4E5-150C-D6A6-8E43-655202D48D83}"/>
                </a:ext>
              </a:extLst>
            </p:cNvPr>
            <p:cNvSpPr txBox="1"/>
            <p:nvPr>
              <p:custDataLst>
                <p:tags r:id="rId20"/>
              </p:custDataLst>
            </p:nvPr>
          </p:nvSpPr>
          <p:spPr bwMode="gray">
            <a:xfrm>
              <a:off x="5163435" y="5911766"/>
              <a:ext cx="6690694" cy="580607"/>
            </a:xfrm>
            <a:prstGeom prst="rect">
              <a:avLst/>
            </a:prstGeom>
            <a:noFill/>
          </p:spPr>
          <p:txBody>
            <a:bodyPr vert="horz" wrap="square" lIns="36036" tIns="36036" rIns="36036" bIns="36036" rtlCol="0" anchor="t">
              <a:spAutoFit/>
            </a:bodyPr>
            <a:lstStyle/>
            <a:p>
              <a:pPr marL="90729" indent="-90729">
                <a:spcBef>
                  <a:spcPts val="0"/>
                </a:spcBef>
                <a:buNone/>
              </a:pPr>
              <a:r>
                <a:rPr lang="en-US" sz="1100" i="1"/>
                <a:t>“I think this is the year that </a:t>
              </a:r>
              <a:r>
                <a:rPr lang="en-US" sz="1100" b="1" i="1"/>
                <a:t>AI becomes better than humans at competitive coding </a:t>
              </a:r>
              <a:r>
                <a:rPr lang="en-US" sz="1100" i="1"/>
                <a:t>forever. This is the year that AI gets better than humans at programming forever.” ~ Mar 2025</a:t>
              </a:r>
            </a:p>
            <a:p>
              <a:pPr marL="177800" lvl="1" indent="0" algn="r">
                <a:spcBef>
                  <a:spcPts val="0"/>
                </a:spcBef>
                <a:buNone/>
              </a:pPr>
              <a:r>
                <a:rPr lang="en-US" sz="1100"/>
                <a:t>Kevin Weil, AI platform 1 CPO</a:t>
              </a:r>
            </a:p>
          </p:txBody>
        </p:sp>
      </p:grpSp>
      <p:grpSp>
        <p:nvGrpSpPr>
          <p:cNvPr id="5" name="btfpRunningAgenda1Level548433">
            <a:extLst>
              <a:ext uri="{FF2B5EF4-FFF2-40B4-BE49-F238E27FC236}">
                <a16:creationId xmlns:a16="http://schemas.microsoft.com/office/drawing/2014/main" id="{7CFE8DAB-ABE2-CB19-969B-94F019DCB833}"/>
              </a:ext>
            </a:extLst>
          </p:cNvPr>
          <p:cNvGrpSpPr/>
          <p:nvPr>
            <p:custDataLst>
              <p:tags r:id="rId19"/>
            </p:custDataLst>
          </p:nvPr>
        </p:nvGrpSpPr>
        <p:grpSpPr>
          <a:xfrm>
            <a:off x="0" y="944429"/>
            <a:ext cx="4386101" cy="257442"/>
            <a:chOff x="0" y="876300"/>
            <a:chExt cx="4386101" cy="257442"/>
          </a:xfrm>
        </p:grpSpPr>
        <p:sp>
          <p:nvSpPr>
            <p:cNvPr id="6" name="btfpRunningAgenda1LevelBarLeft548433">
              <a:extLst>
                <a:ext uri="{FF2B5EF4-FFF2-40B4-BE49-F238E27FC236}">
                  <a16:creationId xmlns:a16="http://schemas.microsoft.com/office/drawing/2014/main" id="{F70D53F0-A48D-E20D-F5E4-84F20B8A4E1A}"/>
                </a:ext>
              </a:extLst>
            </p:cNvPr>
            <p:cNvSpPr/>
            <p:nvPr/>
          </p:nvSpPr>
          <p:spPr bwMode="gray">
            <a:xfrm>
              <a:off x="0" y="876300"/>
              <a:ext cx="4386101" cy="257442"/>
            </a:xfrm>
            <a:custGeom>
              <a:avLst/>
              <a:gdLst>
                <a:gd name="connsiteX0" fmla="*/ 883475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883475 w 1816204"/>
                <a:gd name="connsiteY0" fmla="*/ 0 h 257442"/>
                <a:gd name="connsiteX1" fmla="*/ 828755 w 1816204"/>
                <a:gd name="connsiteY1" fmla="*/ 257442 h 257442"/>
                <a:gd name="connsiteX2" fmla="*/ 1816204 w 1816204"/>
                <a:gd name="connsiteY2" fmla="*/ 257442 h 257442"/>
                <a:gd name="connsiteX3" fmla="*/ 0 w 1816204"/>
                <a:gd name="connsiteY3" fmla="*/ 257442 h 257442"/>
                <a:gd name="connsiteX0" fmla="*/ 883475 w 883475"/>
                <a:gd name="connsiteY0" fmla="*/ 0 h 257442"/>
                <a:gd name="connsiteX1" fmla="*/ 828755 w 883475"/>
                <a:gd name="connsiteY1" fmla="*/ 257442 h 257442"/>
                <a:gd name="connsiteX2" fmla="*/ 1 w 883475"/>
                <a:gd name="connsiteY2" fmla="*/ 257442 h 257442"/>
                <a:gd name="connsiteX3" fmla="*/ 0 w 883475"/>
                <a:gd name="connsiteY3" fmla="*/ 257442 h 257442"/>
                <a:gd name="connsiteX0" fmla="*/ 883474 w 883474"/>
                <a:gd name="connsiteY0" fmla="*/ 0 h 257442"/>
                <a:gd name="connsiteX1" fmla="*/ 828754 w 883474"/>
                <a:gd name="connsiteY1" fmla="*/ 257442 h 257442"/>
                <a:gd name="connsiteX2" fmla="*/ 0 w 883474"/>
                <a:gd name="connsiteY2" fmla="*/ 257442 h 257442"/>
                <a:gd name="connsiteX3" fmla="*/ 1 w 883474"/>
                <a:gd name="connsiteY3" fmla="*/ 0 h 257442"/>
                <a:gd name="connsiteX0" fmla="*/ 1069423 w 1069423"/>
                <a:gd name="connsiteY0" fmla="*/ 0 h 257442"/>
                <a:gd name="connsiteX1" fmla="*/ 828754 w 1069423"/>
                <a:gd name="connsiteY1" fmla="*/ 257442 h 257442"/>
                <a:gd name="connsiteX2" fmla="*/ 0 w 1069423"/>
                <a:gd name="connsiteY2" fmla="*/ 257442 h 257442"/>
                <a:gd name="connsiteX3" fmla="*/ 1 w 1069423"/>
                <a:gd name="connsiteY3" fmla="*/ 0 h 257442"/>
                <a:gd name="connsiteX0" fmla="*/ 1069423 w 1069423"/>
                <a:gd name="connsiteY0" fmla="*/ 0 h 257442"/>
                <a:gd name="connsiteX1" fmla="*/ 1014702 w 1069423"/>
                <a:gd name="connsiteY1" fmla="*/ 257442 h 257442"/>
                <a:gd name="connsiteX2" fmla="*/ 0 w 1069423"/>
                <a:gd name="connsiteY2" fmla="*/ 257442 h 257442"/>
                <a:gd name="connsiteX3" fmla="*/ 1 w 1069423"/>
                <a:gd name="connsiteY3" fmla="*/ 0 h 257442"/>
                <a:gd name="connsiteX0" fmla="*/ 1069423 w 1069423"/>
                <a:gd name="connsiteY0" fmla="*/ 0 h 257442"/>
                <a:gd name="connsiteX1" fmla="*/ 1014702 w 1069423"/>
                <a:gd name="connsiteY1" fmla="*/ 257442 h 257442"/>
                <a:gd name="connsiteX2" fmla="*/ 0 w 1069423"/>
                <a:gd name="connsiteY2" fmla="*/ 257442 h 257442"/>
                <a:gd name="connsiteX3" fmla="*/ 1 w 1069423"/>
                <a:gd name="connsiteY3" fmla="*/ 0 h 257442"/>
                <a:gd name="connsiteX0" fmla="*/ 1069423 w 1069423"/>
                <a:gd name="connsiteY0" fmla="*/ 0 h 257442"/>
                <a:gd name="connsiteX1" fmla="*/ 1014702 w 1069423"/>
                <a:gd name="connsiteY1" fmla="*/ 257442 h 257442"/>
                <a:gd name="connsiteX2" fmla="*/ 0 w 1069423"/>
                <a:gd name="connsiteY2" fmla="*/ 257442 h 257442"/>
                <a:gd name="connsiteX3" fmla="*/ 0 w 1069423"/>
                <a:gd name="connsiteY3" fmla="*/ 0 h 257442"/>
                <a:gd name="connsiteX0" fmla="*/ 1229724 w 1229724"/>
                <a:gd name="connsiteY0" fmla="*/ 0 h 257442"/>
                <a:gd name="connsiteX1" fmla="*/ 1014702 w 1229724"/>
                <a:gd name="connsiteY1" fmla="*/ 257442 h 257442"/>
                <a:gd name="connsiteX2" fmla="*/ 0 w 1229724"/>
                <a:gd name="connsiteY2" fmla="*/ 257442 h 257442"/>
                <a:gd name="connsiteX3" fmla="*/ 0 w 1229724"/>
                <a:gd name="connsiteY3" fmla="*/ 0 h 257442"/>
                <a:gd name="connsiteX0" fmla="*/ 1229724 w 1229724"/>
                <a:gd name="connsiteY0" fmla="*/ 0 h 257442"/>
                <a:gd name="connsiteX1" fmla="*/ 1175002 w 1229724"/>
                <a:gd name="connsiteY1" fmla="*/ 257442 h 257442"/>
                <a:gd name="connsiteX2" fmla="*/ 0 w 1229724"/>
                <a:gd name="connsiteY2" fmla="*/ 257442 h 257442"/>
                <a:gd name="connsiteX3" fmla="*/ 0 w 1229724"/>
                <a:gd name="connsiteY3" fmla="*/ 0 h 257442"/>
                <a:gd name="connsiteX0" fmla="*/ 1229725 w 1229725"/>
                <a:gd name="connsiteY0" fmla="*/ 0 h 257442"/>
                <a:gd name="connsiteX1" fmla="*/ 1175003 w 1229725"/>
                <a:gd name="connsiteY1" fmla="*/ 257442 h 257442"/>
                <a:gd name="connsiteX2" fmla="*/ 0 w 1229725"/>
                <a:gd name="connsiteY2" fmla="*/ 257442 h 257442"/>
                <a:gd name="connsiteX3" fmla="*/ 1 w 1229725"/>
                <a:gd name="connsiteY3" fmla="*/ 0 h 257442"/>
                <a:gd name="connsiteX0" fmla="*/ 1229725 w 1229725"/>
                <a:gd name="connsiteY0" fmla="*/ 0 h 257442"/>
                <a:gd name="connsiteX1" fmla="*/ 1175003 w 1229725"/>
                <a:gd name="connsiteY1" fmla="*/ 257442 h 257442"/>
                <a:gd name="connsiteX2" fmla="*/ 0 w 1229725"/>
                <a:gd name="connsiteY2" fmla="*/ 257442 h 257442"/>
                <a:gd name="connsiteX3" fmla="*/ 1 w 1229725"/>
                <a:gd name="connsiteY3" fmla="*/ 0 h 257442"/>
                <a:gd name="connsiteX0" fmla="*/ 1554942 w 1554942"/>
                <a:gd name="connsiteY0" fmla="*/ 0 h 257442"/>
                <a:gd name="connsiteX1" fmla="*/ 1175003 w 1554942"/>
                <a:gd name="connsiteY1" fmla="*/ 257442 h 257442"/>
                <a:gd name="connsiteX2" fmla="*/ 0 w 1554942"/>
                <a:gd name="connsiteY2" fmla="*/ 257442 h 257442"/>
                <a:gd name="connsiteX3" fmla="*/ 1 w 1554942"/>
                <a:gd name="connsiteY3" fmla="*/ 0 h 257442"/>
                <a:gd name="connsiteX0" fmla="*/ 1554942 w 1554942"/>
                <a:gd name="connsiteY0" fmla="*/ 0 h 257442"/>
                <a:gd name="connsiteX1" fmla="*/ 1500220 w 1554942"/>
                <a:gd name="connsiteY1" fmla="*/ 257442 h 257442"/>
                <a:gd name="connsiteX2" fmla="*/ 0 w 1554942"/>
                <a:gd name="connsiteY2" fmla="*/ 257442 h 257442"/>
                <a:gd name="connsiteX3" fmla="*/ 1 w 1554942"/>
                <a:gd name="connsiteY3" fmla="*/ 0 h 257442"/>
                <a:gd name="connsiteX0" fmla="*/ 1554942 w 1554942"/>
                <a:gd name="connsiteY0" fmla="*/ 0 h 257442"/>
                <a:gd name="connsiteX1" fmla="*/ 1500220 w 1554942"/>
                <a:gd name="connsiteY1" fmla="*/ 257442 h 257442"/>
                <a:gd name="connsiteX2" fmla="*/ 0 w 1554942"/>
                <a:gd name="connsiteY2" fmla="*/ 257442 h 257442"/>
                <a:gd name="connsiteX3" fmla="*/ 1 w 1554942"/>
                <a:gd name="connsiteY3" fmla="*/ 0 h 257442"/>
                <a:gd name="connsiteX0" fmla="*/ 1554942 w 1554942"/>
                <a:gd name="connsiteY0" fmla="*/ 0 h 257442"/>
                <a:gd name="connsiteX1" fmla="*/ 1500220 w 1554942"/>
                <a:gd name="connsiteY1" fmla="*/ 257442 h 257442"/>
                <a:gd name="connsiteX2" fmla="*/ 0 w 1554942"/>
                <a:gd name="connsiteY2" fmla="*/ 257442 h 257442"/>
                <a:gd name="connsiteX3" fmla="*/ 0 w 1554942"/>
                <a:gd name="connsiteY3" fmla="*/ 0 h 257442"/>
                <a:gd name="connsiteX0" fmla="*/ 1808215 w 1808215"/>
                <a:gd name="connsiteY0" fmla="*/ 0 h 257442"/>
                <a:gd name="connsiteX1" fmla="*/ 1500220 w 1808215"/>
                <a:gd name="connsiteY1" fmla="*/ 257442 h 257442"/>
                <a:gd name="connsiteX2" fmla="*/ 0 w 1808215"/>
                <a:gd name="connsiteY2" fmla="*/ 257442 h 257442"/>
                <a:gd name="connsiteX3" fmla="*/ 0 w 1808215"/>
                <a:gd name="connsiteY3" fmla="*/ 0 h 257442"/>
                <a:gd name="connsiteX0" fmla="*/ 1808215 w 1808215"/>
                <a:gd name="connsiteY0" fmla="*/ 0 h 257442"/>
                <a:gd name="connsiteX1" fmla="*/ 1753494 w 1808215"/>
                <a:gd name="connsiteY1" fmla="*/ 257442 h 257442"/>
                <a:gd name="connsiteX2" fmla="*/ 0 w 1808215"/>
                <a:gd name="connsiteY2" fmla="*/ 257442 h 257442"/>
                <a:gd name="connsiteX3" fmla="*/ 0 w 1808215"/>
                <a:gd name="connsiteY3" fmla="*/ 0 h 257442"/>
                <a:gd name="connsiteX0" fmla="*/ 1808215 w 1808215"/>
                <a:gd name="connsiteY0" fmla="*/ 0 h 257442"/>
                <a:gd name="connsiteX1" fmla="*/ 1753494 w 1808215"/>
                <a:gd name="connsiteY1" fmla="*/ 257442 h 257442"/>
                <a:gd name="connsiteX2" fmla="*/ 0 w 1808215"/>
                <a:gd name="connsiteY2" fmla="*/ 257442 h 257442"/>
                <a:gd name="connsiteX3" fmla="*/ 0 w 1808215"/>
                <a:gd name="connsiteY3" fmla="*/ 0 h 257442"/>
                <a:gd name="connsiteX0" fmla="*/ 1808215 w 1808215"/>
                <a:gd name="connsiteY0" fmla="*/ 0 h 257442"/>
                <a:gd name="connsiteX1" fmla="*/ 1753494 w 1808215"/>
                <a:gd name="connsiteY1" fmla="*/ 257442 h 257442"/>
                <a:gd name="connsiteX2" fmla="*/ 0 w 1808215"/>
                <a:gd name="connsiteY2" fmla="*/ 257442 h 257442"/>
                <a:gd name="connsiteX3" fmla="*/ 0 w 1808215"/>
                <a:gd name="connsiteY3" fmla="*/ 0 h 257442"/>
                <a:gd name="connsiteX0" fmla="*/ 1986148 w 1986148"/>
                <a:gd name="connsiteY0" fmla="*/ 0 h 257442"/>
                <a:gd name="connsiteX1" fmla="*/ 1753494 w 1986148"/>
                <a:gd name="connsiteY1" fmla="*/ 257442 h 257442"/>
                <a:gd name="connsiteX2" fmla="*/ 0 w 1986148"/>
                <a:gd name="connsiteY2" fmla="*/ 257442 h 257442"/>
                <a:gd name="connsiteX3" fmla="*/ 0 w 1986148"/>
                <a:gd name="connsiteY3" fmla="*/ 0 h 257442"/>
                <a:gd name="connsiteX0" fmla="*/ 1986148 w 1986148"/>
                <a:gd name="connsiteY0" fmla="*/ 0 h 257442"/>
                <a:gd name="connsiteX1" fmla="*/ 1931426 w 1986148"/>
                <a:gd name="connsiteY1" fmla="*/ 257442 h 257442"/>
                <a:gd name="connsiteX2" fmla="*/ 0 w 1986148"/>
                <a:gd name="connsiteY2" fmla="*/ 257442 h 257442"/>
                <a:gd name="connsiteX3" fmla="*/ 0 w 1986148"/>
                <a:gd name="connsiteY3" fmla="*/ 0 h 257442"/>
                <a:gd name="connsiteX0" fmla="*/ 1986149 w 1986149"/>
                <a:gd name="connsiteY0" fmla="*/ 0 h 257442"/>
                <a:gd name="connsiteX1" fmla="*/ 1931427 w 1986149"/>
                <a:gd name="connsiteY1" fmla="*/ 257442 h 257442"/>
                <a:gd name="connsiteX2" fmla="*/ 0 w 1986149"/>
                <a:gd name="connsiteY2" fmla="*/ 257442 h 257442"/>
                <a:gd name="connsiteX3" fmla="*/ 1 w 1986149"/>
                <a:gd name="connsiteY3" fmla="*/ 0 h 257442"/>
                <a:gd name="connsiteX0" fmla="*/ 1986149 w 1986149"/>
                <a:gd name="connsiteY0" fmla="*/ 0 h 257442"/>
                <a:gd name="connsiteX1" fmla="*/ 1931427 w 1986149"/>
                <a:gd name="connsiteY1" fmla="*/ 257442 h 257442"/>
                <a:gd name="connsiteX2" fmla="*/ 0 w 1986149"/>
                <a:gd name="connsiteY2" fmla="*/ 257442 h 257442"/>
                <a:gd name="connsiteX3" fmla="*/ 1 w 1986149"/>
                <a:gd name="connsiteY3" fmla="*/ 0 h 257442"/>
                <a:gd name="connsiteX0" fmla="*/ 2239424 w 2239424"/>
                <a:gd name="connsiteY0" fmla="*/ 0 h 257442"/>
                <a:gd name="connsiteX1" fmla="*/ 1931427 w 2239424"/>
                <a:gd name="connsiteY1" fmla="*/ 257442 h 257442"/>
                <a:gd name="connsiteX2" fmla="*/ 0 w 2239424"/>
                <a:gd name="connsiteY2" fmla="*/ 257442 h 257442"/>
                <a:gd name="connsiteX3" fmla="*/ 1 w 2239424"/>
                <a:gd name="connsiteY3" fmla="*/ 0 h 257442"/>
                <a:gd name="connsiteX0" fmla="*/ 2239424 w 2239424"/>
                <a:gd name="connsiteY0" fmla="*/ 0 h 257442"/>
                <a:gd name="connsiteX1" fmla="*/ 2184702 w 2239424"/>
                <a:gd name="connsiteY1" fmla="*/ 257442 h 257442"/>
                <a:gd name="connsiteX2" fmla="*/ 0 w 2239424"/>
                <a:gd name="connsiteY2" fmla="*/ 257442 h 257442"/>
                <a:gd name="connsiteX3" fmla="*/ 1 w 2239424"/>
                <a:gd name="connsiteY3" fmla="*/ 0 h 257442"/>
                <a:gd name="connsiteX0" fmla="*/ 2239424 w 2239424"/>
                <a:gd name="connsiteY0" fmla="*/ 0 h 257442"/>
                <a:gd name="connsiteX1" fmla="*/ 2184702 w 2239424"/>
                <a:gd name="connsiteY1" fmla="*/ 257442 h 257442"/>
                <a:gd name="connsiteX2" fmla="*/ 0 w 2239424"/>
                <a:gd name="connsiteY2" fmla="*/ 257442 h 257442"/>
                <a:gd name="connsiteX3" fmla="*/ 1 w 2239424"/>
                <a:gd name="connsiteY3" fmla="*/ 0 h 257442"/>
                <a:gd name="connsiteX0" fmla="*/ 2239424 w 2239424"/>
                <a:gd name="connsiteY0" fmla="*/ 0 h 257442"/>
                <a:gd name="connsiteX1" fmla="*/ 2184702 w 2239424"/>
                <a:gd name="connsiteY1" fmla="*/ 257442 h 257442"/>
                <a:gd name="connsiteX2" fmla="*/ 0 w 2239424"/>
                <a:gd name="connsiteY2" fmla="*/ 257442 h 257442"/>
                <a:gd name="connsiteX3" fmla="*/ 0 w 2239424"/>
                <a:gd name="connsiteY3" fmla="*/ 0 h 257442"/>
                <a:gd name="connsiteX0" fmla="*/ 2402031 w 2402031"/>
                <a:gd name="connsiteY0" fmla="*/ 0 h 257442"/>
                <a:gd name="connsiteX1" fmla="*/ 2184702 w 2402031"/>
                <a:gd name="connsiteY1" fmla="*/ 257442 h 257442"/>
                <a:gd name="connsiteX2" fmla="*/ 0 w 2402031"/>
                <a:gd name="connsiteY2" fmla="*/ 257442 h 257442"/>
                <a:gd name="connsiteX3" fmla="*/ 0 w 2402031"/>
                <a:gd name="connsiteY3" fmla="*/ 0 h 257442"/>
                <a:gd name="connsiteX0" fmla="*/ 2402031 w 2402031"/>
                <a:gd name="connsiteY0" fmla="*/ 0 h 257442"/>
                <a:gd name="connsiteX1" fmla="*/ 2347310 w 2402031"/>
                <a:gd name="connsiteY1" fmla="*/ 257442 h 257442"/>
                <a:gd name="connsiteX2" fmla="*/ 0 w 2402031"/>
                <a:gd name="connsiteY2" fmla="*/ 257442 h 257442"/>
                <a:gd name="connsiteX3" fmla="*/ 0 w 2402031"/>
                <a:gd name="connsiteY3" fmla="*/ 0 h 257442"/>
                <a:gd name="connsiteX0" fmla="*/ 2402031 w 2402031"/>
                <a:gd name="connsiteY0" fmla="*/ 0 h 257442"/>
                <a:gd name="connsiteX1" fmla="*/ 2347310 w 2402031"/>
                <a:gd name="connsiteY1" fmla="*/ 257442 h 257442"/>
                <a:gd name="connsiteX2" fmla="*/ 0 w 2402031"/>
                <a:gd name="connsiteY2" fmla="*/ 257442 h 257442"/>
                <a:gd name="connsiteX3" fmla="*/ 0 w 2402031"/>
                <a:gd name="connsiteY3" fmla="*/ 0 h 257442"/>
                <a:gd name="connsiteX0" fmla="*/ 2402031 w 2402031"/>
                <a:gd name="connsiteY0" fmla="*/ 0 h 257442"/>
                <a:gd name="connsiteX1" fmla="*/ 2347310 w 2402031"/>
                <a:gd name="connsiteY1" fmla="*/ 257442 h 257442"/>
                <a:gd name="connsiteX2" fmla="*/ 0 w 2402031"/>
                <a:gd name="connsiteY2" fmla="*/ 257442 h 257442"/>
                <a:gd name="connsiteX3" fmla="*/ 0 w 2402031"/>
                <a:gd name="connsiteY3" fmla="*/ 0 h 257442"/>
                <a:gd name="connsiteX0" fmla="*/ 2604010 w 2604010"/>
                <a:gd name="connsiteY0" fmla="*/ 0 h 257442"/>
                <a:gd name="connsiteX1" fmla="*/ 2347310 w 2604010"/>
                <a:gd name="connsiteY1" fmla="*/ 257442 h 257442"/>
                <a:gd name="connsiteX2" fmla="*/ 0 w 2604010"/>
                <a:gd name="connsiteY2" fmla="*/ 257442 h 257442"/>
                <a:gd name="connsiteX3" fmla="*/ 0 w 2604010"/>
                <a:gd name="connsiteY3" fmla="*/ 0 h 257442"/>
                <a:gd name="connsiteX0" fmla="*/ 2604010 w 2604010"/>
                <a:gd name="connsiteY0" fmla="*/ 0 h 257442"/>
                <a:gd name="connsiteX1" fmla="*/ 2549288 w 2604010"/>
                <a:gd name="connsiteY1" fmla="*/ 257442 h 257442"/>
                <a:gd name="connsiteX2" fmla="*/ 0 w 2604010"/>
                <a:gd name="connsiteY2" fmla="*/ 257442 h 257442"/>
                <a:gd name="connsiteX3" fmla="*/ 0 w 2604010"/>
                <a:gd name="connsiteY3" fmla="*/ 0 h 257442"/>
                <a:gd name="connsiteX0" fmla="*/ 2604011 w 2604011"/>
                <a:gd name="connsiteY0" fmla="*/ 0 h 257442"/>
                <a:gd name="connsiteX1" fmla="*/ 2549289 w 2604011"/>
                <a:gd name="connsiteY1" fmla="*/ 257442 h 257442"/>
                <a:gd name="connsiteX2" fmla="*/ 0 w 2604011"/>
                <a:gd name="connsiteY2" fmla="*/ 257442 h 257442"/>
                <a:gd name="connsiteX3" fmla="*/ 1 w 2604011"/>
                <a:gd name="connsiteY3" fmla="*/ 0 h 257442"/>
                <a:gd name="connsiteX0" fmla="*/ 2604011 w 2604011"/>
                <a:gd name="connsiteY0" fmla="*/ 0 h 257442"/>
                <a:gd name="connsiteX1" fmla="*/ 2549289 w 2604011"/>
                <a:gd name="connsiteY1" fmla="*/ 257442 h 257442"/>
                <a:gd name="connsiteX2" fmla="*/ 0 w 2604011"/>
                <a:gd name="connsiteY2" fmla="*/ 257442 h 257442"/>
                <a:gd name="connsiteX3" fmla="*/ 1 w 2604011"/>
                <a:gd name="connsiteY3" fmla="*/ 0 h 257442"/>
                <a:gd name="connsiteX0" fmla="*/ 2781944 w 2781944"/>
                <a:gd name="connsiteY0" fmla="*/ 0 h 257442"/>
                <a:gd name="connsiteX1" fmla="*/ 2549289 w 2781944"/>
                <a:gd name="connsiteY1" fmla="*/ 257442 h 257442"/>
                <a:gd name="connsiteX2" fmla="*/ 0 w 2781944"/>
                <a:gd name="connsiteY2" fmla="*/ 257442 h 257442"/>
                <a:gd name="connsiteX3" fmla="*/ 1 w 2781944"/>
                <a:gd name="connsiteY3" fmla="*/ 0 h 257442"/>
                <a:gd name="connsiteX0" fmla="*/ 2781944 w 2781944"/>
                <a:gd name="connsiteY0" fmla="*/ 0 h 257442"/>
                <a:gd name="connsiteX1" fmla="*/ 2727222 w 2781944"/>
                <a:gd name="connsiteY1" fmla="*/ 257442 h 257442"/>
                <a:gd name="connsiteX2" fmla="*/ 0 w 2781944"/>
                <a:gd name="connsiteY2" fmla="*/ 257442 h 257442"/>
                <a:gd name="connsiteX3" fmla="*/ 1 w 2781944"/>
                <a:gd name="connsiteY3" fmla="*/ 0 h 257442"/>
                <a:gd name="connsiteX0" fmla="*/ 2781944 w 2781944"/>
                <a:gd name="connsiteY0" fmla="*/ 0 h 257442"/>
                <a:gd name="connsiteX1" fmla="*/ 2727222 w 2781944"/>
                <a:gd name="connsiteY1" fmla="*/ 257442 h 257442"/>
                <a:gd name="connsiteX2" fmla="*/ 0 w 2781944"/>
                <a:gd name="connsiteY2" fmla="*/ 257442 h 257442"/>
                <a:gd name="connsiteX3" fmla="*/ 1 w 2781944"/>
                <a:gd name="connsiteY3" fmla="*/ 0 h 257442"/>
                <a:gd name="connsiteX0" fmla="*/ 2781944 w 2781944"/>
                <a:gd name="connsiteY0" fmla="*/ 0 h 257442"/>
                <a:gd name="connsiteX1" fmla="*/ 2727222 w 2781944"/>
                <a:gd name="connsiteY1" fmla="*/ 257442 h 257442"/>
                <a:gd name="connsiteX2" fmla="*/ 0 w 2781944"/>
                <a:gd name="connsiteY2" fmla="*/ 257442 h 257442"/>
                <a:gd name="connsiteX3" fmla="*/ 0 w 2781944"/>
                <a:gd name="connsiteY3" fmla="*/ 0 h 257442"/>
                <a:gd name="connsiteX0" fmla="*/ 2950258 w 2950258"/>
                <a:gd name="connsiteY0" fmla="*/ 0 h 257442"/>
                <a:gd name="connsiteX1" fmla="*/ 2727222 w 2950258"/>
                <a:gd name="connsiteY1" fmla="*/ 257442 h 257442"/>
                <a:gd name="connsiteX2" fmla="*/ 0 w 2950258"/>
                <a:gd name="connsiteY2" fmla="*/ 257442 h 257442"/>
                <a:gd name="connsiteX3" fmla="*/ 0 w 2950258"/>
                <a:gd name="connsiteY3" fmla="*/ 0 h 257442"/>
                <a:gd name="connsiteX0" fmla="*/ 2950258 w 2950258"/>
                <a:gd name="connsiteY0" fmla="*/ 0 h 257442"/>
                <a:gd name="connsiteX1" fmla="*/ 2895537 w 2950258"/>
                <a:gd name="connsiteY1" fmla="*/ 257442 h 257442"/>
                <a:gd name="connsiteX2" fmla="*/ 0 w 2950258"/>
                <a:gd name="connsiteY2" fmla="*/ 257442 h 257442"/>
                <a:gd name="connsiteX3" fmla="*/ 0 w 2950258"/>
                <a:gd name="connsiteY3" fmla="*/ 0 h 257442"/>
                <a:gd name="connsiteX0" fmla="*/ 2950258 w 2950258"/>
                <a:gd name="connsiteY0" fmla="*/ 0 h 257442"/>
                <a:gd name="connsiteX1" fmla="*/ 2895537 w 2950258"/>
                <a:gd name="connsiteY1" fmla="*/ 257442 h 257442"/>
                <a:gd name="connsiteX2" fmla="*/ 0 w 2950258"/>
                <a:gd name="connsiteY2" fmla="*/ 257442 h 257442"/>
                <a:gd name="connsiteX3" fmla="*/ 0 w 2950258"/>
                <a:gd name="connsiteY3" fmla="*/ 0 h 257442"/>
                <a:gd name="connsiteX0" fmla="*/ 2950258 w 2950258"/>
                <a:gd name="connsiteY0" fmla="*/ 0 h 257442"/>
                <a:gd name="connsiteX1" fmla="*/ 2895537 w 2950258"/>
                <a:gd name="connsiteY1" fmla="*/ 257442 h 257442"/>
                <a:gd name="connsiteX2" fmla="*/ 0 w 2950258"/>
                <a:gd name="connsiteY2" fmla="*/ 257442 h 257442"/>
                <a:gd name="connsiteX3" fmla="*/ 0 w 2950258"/>
                <a:gd name="connsiteY3" fmla="*/ 0 h 257442"/>
                <a:gd name="connsiteX0" fmla="*/ 3211548 w 3211548"/>
                <a:gd name="connsiteY0" fmla="*/ 0 h 257442"/>
                <a:gd name="connsiteX1" fmla="*/ 2895537 w 3211548"/>
                <a:gd name="connsiteY1" fmla="*/ 257442 h 257442"/>
                <a:gd name="connsiteX2" fmla="*/ 0 w 3211548"/>
                <a:gd name="connsiteY2" fmla="*/ 257442 h 257442"/>
                <a:gd name="connsiteX3" fmla="*/ 0 w 3211548"/>
                <a:gd name="connsiteY3" fmla="*/ 0 h 257442"/>
                <a:gd name="connsiteX0" fmla="*/ 3211548 w 3211548"/>
                <a:gd name="connsiteY0" fmla="*/ 0 h 257442"/>
                <a:gd name="connsiteX1" fmla="*/ 3156827 w 3211548"/>
                <a:gd name="connsiteY1" fmla="*/ 257442 h 257442"/>
                <a:gd name="connsiteX2" fmla="*/ 0 w 3211548"/>
                <a:gd name="connsiteY2" fmla="*/ 257442 h 257442"/>
                <a:gd name="connsiteX3" fmla="*/ 0 w 3211548"/>
                <a:gd name="connsiteY3" fmla="*/ 0 h 257442"/>
                <a:gd name="connsiteX0" fmla="*/ 3211548 w 3211548"/>
                <a:gd name="connsiteY0" fmla="*/ 0 h 257442"/>
                <a:gd name="connsiteX1" fmla="*/ 3156827 w 3211548"/>
                <a:gd name="connsiteY1" fmla="*/ 257442 h 257442"/>
                <a:gd name="connsiteX2" fmla="*/ 0 w 3211548"/>
                <a:gd name="connsiteY2" fmla="*/ 257442 h 257442"/>
                <a:gd name="connsiteX3" fmla="*/ 0 w 3211548"/>
                <a:gd name="connsiteY3" fmla="*/ 0 h 257442"/>
                <a:gd name="connsiteX0" fmla="*/ 3211548 w 3211548"/>
                <a:gd name="connsiteY0" fmla="*/ 0 h 257442"/>
                <a:gd name="connsiteX1" fmla="*/ 3156827 w 3211548"/>
                <a:gd name="connsiteY1" fmla="*/ 257442 h 257442"/>
                <a:gd name="connsiteX2" fmla="*/ 0 w 3211548"/>
                <a:gd name="connsiteY2" fmla="*/ 257442 h 257442"/>
                <a:gd name="connsiteX3" fmla="*/ 0 w 3211548"/>
                <a:gd name="connsiteY3" fmla="*/ 0 h 257442"/>
                <a:gd name="connsiteX0" fmla="*/ 3389481 w 3389481"/>
                <a:gd name="connsiteY0" fmla="*/ 0 h 257442"/>
                <a:gd name="connsiteX1" fmla="*/ 3156827 w 3389481"/>
                <a:gd name="connsiteY1" fmla="*/ 257442 h 257442"/>
                <a:gd name="connsiteX2" fmla="*/ 0 w 3389481"/>
                <a:gd name="connsiteY2" fmla="*/ 257442 h 257442"/>
                <a:gd name="connsiteX3" fmla="*/ 0 w 3389481"/>
                <a:gd name="connsiteY3" fmla="*/ 0 h 257442"/>
                <a:gd name="connsiteX0" fmla="*/ 3389481 w 3389481"/>
                <a:gd name="connsiteY0" fmla="*/ 0 h 257442"/>
                <a:gd name="connsiteX1" fmla="*/ 3334760 w 3389481"/>
                <a:gd name="connsiteY1" fmla="*/ 257442 h 257442"/>
                <a:gd name="connsiteX2" fmla="*/ 0 w 3389481"/>
                <a:gd name="connsiteY2" fmla="*/ 257442 h 257442"/>
                <a:gd name="connsiteX3" fmla="*/ 0 w 3389481"/>
                <a:gd name="connsiteY3" fmla="*/ 0 h 257442"/>
                <a:gd name="connsiteX0" fmla="*/ 3389481 w 3389481"/>
                <a:gd name="connsiteY0" fmla="*/ 0 h 257442"/>
                <a:gd name="connsiteX1" fmla="*/ 3334760 w 3389481"/>
                <a:gd name="connsiteY1" fmla="*/ 257442 h 257442"/>
                <a:gd name="connsiteX2" fmla="*/ 0 w 3389481"/>
                <a:gd name="connsiteY2" fmla="*/ 257442 h 257442"/>
                <a:gd name="connsiteX3" fmla="*/ 0 w 3389481"/>
                <a:gd name="connsiteY3" fmla="*/ 0 h 257442"/>
                <a:gd name="connsiteX0" fmla="*/ 3389481 w 3389481"/>
                <a:gd name="connsiteY0" fmla="*/ 0 h 257442"/>
                <a:gd name="connsiteX1" fmla="*/ 3334760 w 3389481"/>
                <a:gd name="connsiteY1" fmla="*/ 257442 h 257442"/>
                <a:gd name="connsiteX2" fmla="*/ 0 w 3389481"/>
                <a:gd name="connsiteY2" fmla="*/ 257442 h 257442"/>
                <a:gd name="connsiteX3" fmla="*/ 0 w 3389481"/>
                <a:gd name="connsiteY3" fmla="*/ 0 h 257442"/>
                <a:gd name="connsiteX0" fmla="*/ 3694052 w 3694052"/>
                <a:gd name="connsiteY0" fmla="*/ 0 h 257442"/>
                <a:gd name="connsiteX1" fmla="*/ 3334760 w 3694052"/>
                <a:gd name="connsiteY1" fmla="*/ 257442 h 257442"/>
                <a:gd name="connsiteX2" fmla="*/ 0 w 3694052"/>
                <a:gd name="connsiteY2" fmla="*/ 257442 h 257442"/>
                <a:gd name="connsiteX3" fmla="*/ 0 w 3694052"/>
                <a:gd name="connsiteY3" fmla="*/ 0 h 257442"/>
                <a:gd name="connsiteX0" fmla="*/ 3694052 w 3694052"/>
                <a:gd name="connsiteY0" fmla="*/ 0 h 257442"/>
                <a:gd name="connsiteX1" fmla="*/ 3639330 w 3694052"/>
                <a:gd name="connsiteY1" fmla="*/ 257442 h 257442"/>
                <a:gd name="connsiteX2" fmla="*/ 0 w 3694052"/>
                <a:gd name="connsiteY2" fmla="*/ 257442 h 257442"/>
                <a:gd name="connsiteX3" fmla="*/ 0 w 3694052"/>
                <a:gd name="connsiteY3" fmla="*/ 0 h 257442"/>
                <a:gd name="connsiteX0" fmla="*/ 3694053 w 3694053"/>
                <a:gd name="connsiteY0" fmla="*/ 0 h 257442"/>
                <a:gd name="connsiteX1" fmla="*/ 3639331 w 3694053"/>
                <a:gd name="connsiteY1" fmla="*/ 257442 h 257442"/>
                <a:gd name="connsiteX2" fmla="*/ 0 w 3694053"/>
                <a:gd name="connsiteY2" fmla="*/ 257442 h 257442"/>
                <a:gd name="connsiteX3" fmla="*/ 1 w 3694053"/>
                <a:gd name="connsiteY3" fmla="*/ 0 h 257442"/>
                <a:gd name="connsiteX0" fmla="*/ 3694053 w 3694053"/>
                <a:gd name="connsiteY0" fmla="*/ 0 h 257442"/>
                <a:gd name="connsiteX1" fmla="*/ 3639331 w 3694053"/>
                <a:gd name="connsiteY1" fmla="*/ 257442 h 257442"/>
                <a:gd name="connsiteX2" fmla="*/ 0 w 3694053"/>
                <a:gd name="connsiteY2" fmla="*/ 257442 h 257442"/>
                <a:gd name="connsiteX3" fmla="*/ 1 w 3694053"/>
                <a:gd name="connsiteY3" fmla="*/ 0 h 257442"/>
                <a:gd name="connsiteX0" fmla="*/ 3897634 w 3897634"/>
                <a:gd name="connsiteY0" fmla="*/ 0 h 257442"/>
                <a:gd name="connsiteX1" fmla="*/ 3639331 w 3897634"/>
                <a:gd name="connsiteY1" fmla="*/ 257442 h 257442"/>
                <a:gd name="connsiteX2" fmla="*/ 0 w 3897634"/>
                <a:gd name="connsiteY2" fmla="*/ 257442 h 257442"/>
                <a:gd name="connsiteX3" fmla="*/ 1 w 3897634"/>
                <a:gd name="connsiteY3" fmla="*/ 0 h 257442"/>
                <a:gd name="connsiteX0" fmla="*/ 3897634 w 3897634"/>
                <a:gd name="connsiteY0" fmla="*/ 0 h 257442"/>
                <a:gd name="connsiteX1" fmla="*/ 3842912 w 3897634"/>
                <a:gd name="connsiteY1" fmla="*/ 257442 h 257442"/>
                <a:gd name="connsiteX2" fmla="*/ 0 w 3897634"/>
                <a:gd name="connsiteY2" fmla="*/ 257442 h 257442"/>
                <a:gd name="connsiteX3" fmla="*/ 1 w 3897634"/>
                <a:gd name="connsiteY3" fmla="*/ 0 h 257442"/>
                <a:gd name="connsiteX0" fmla="*/ 3897634 w 3897634"/>
                <a:gd name="connsiteY0" fmla="*/ 0 h 257442"/>
                <a:gd name="connsiteX1" fmla="*/ 3842912 w 3897634"/>
                <a:gd name="connsiteY1" fmla="*/ 257442 h 257442"/>
                <a:gd name="connsiteX2" fmla="*/ 0 w 3897634"/>
                <a:gd name="connsiteY2" fmla="*/ 257442 h 257442"/>
                <a:gd name="connsiteX3" fmla="*/ 1 w 3897634"/>
                <a:gd name="connsiteY3" fmla="*/ 0 h 257442"/>
                <a:gd name="connsiteX0" fmla="*/ 3897634 w 3897634"/>
                <a:gd name="connsiteY0" fmla="*/ 0 h 257442"/>
                <a:gd name="connsiteX1" fmla="*/ 3842912 w 3897634"/>
                <a:gd name="connsiteY1" fmla="*/ 257442 h 257442"/>
                <a:gd name="connsiteX2" fmla="*/ 0 w 3897634"/>
                <a:gd name="connsiteY2" fmla="*/ 257442 h 257442"/>
                <a:gd name="connsiteX3" fmla="*/ 0 w 3897634"/>
                <a:gd name="connsiteY3" fmla="*/ 0 h 257442"/>
                <a:gd name="connsiteX0" fmla="*/ 4225800 w 4225800"/>
                <a:gd name="connsiteY0" fmla="*/ 0 h 257442"/>
                <a:gd name="connsiteX1" fmla="*/ 3842912 w 4225800"/>
                <a:gd name="connsiteY1" fmla="*/ 257442 h 257442"/>
                <a:gd name="connsiteX2" fmla="*/ 0 w 4225800"/>
                <a:gd name="connsiteY2" fmla="*/ 257442 h 257442"/>
                <a:gd name="connsiteX3" fmla="*/ 0 w 4225800"/>
                <a:gd name="connsiteY3" fmla="*/ 0 h 257442"/>
                <a:gd name="connsiteX0" fmla="*/ 4225800 w 4225800"/>
                <a:gd name="connsiteY0" fmla="*/ 0 h 257442"/>
                <a:gd name="connsiteX1" fmla="*/ 4171079 w 4225800"/>
                <a:gd name="connsiteY1" fmla="*/ 257442 h 257442"/>
                <a:gd name="connsiteX2" fmla="*/ 0 w 4225800"/>
                <a:gd name="connsiteY2" fmla="*/ 257442 h 257442"/>
                <a:gd name="connsiteX3" fmla="*/ 0 w 4225800"/>
                <a:gd name="connsiteY3" fmla="*/ 0 h 257442"/>
                <a:gd name="connsiteX0" fmla="*/ 4225800 w 4225800"/>
                <a:gd name="connsiteY0" fmla="*/ 0 h 257442"/>
                <a:gd name="connsiteX1" fmla="*/ 4171079 w 4225800"/>
                <a:gd name="connsiteY1" fmla="*/ 257442 h 257442"/>
                <a:gd name="connsiteX2" fmla="*/ 0 w 4225800"/>
                <a:gd name="connsiteY2" fmla="*/ 257442 h 257442"/>
                <a:gd name="connsiteX3" fmla="*/ 0 w 4225800"/>
                <a:gd name="connsiteY3" fmla="*/ 0 h 257442"/>
                <a:gd name="connsiteX0" fmla="*/ 4225800 w 4225800"/>
                <a:gd name="connsiteY0" fmla="*/ 0 h 257442"/>
                <a:gd name="connsiteX1" fmla="*/ 4171079 w 4225800"/>
                <a:gd name="connsiteY1" fmla="*/ 257442 h 257442"/>
                <a:gd name="connsiteX2" fmla="*/ 0 w 4225800"/>
                <a:gd name="connsiteY2" fmla="*/ 257442 h 257442"/>
                <a:gd name="connsiteX3" fmla="*/ 0 w 4225800"/>
                <a:gd name="connsiteY3" fmla="*/ 0 h 257442"/>
                <a:gd name="connsiteX0" fmla="*/ 4386101 w 4386101"/>
                <a:gd name="connsiteY0" fmla="*/ 0 h 257442"/>
                <a:gd name="connsiteX1" fmla="*/ 4171079 w 4386101"/>
                <a:gd name="connsiteY1" fmla="*/ 257442 h 257442"/>
                <a:gd name="connsiteX2" fmla="*/ 0 w 4386101"/>
                <a:gd name="connsiteY2" fmla="*/ 257442 h 257442"/>
                <a:gd name="connsiteX3" fmla="*/ 0 w 4386101"/>
                <a:gd name="connsiteY3" fmla="*/ 0 h 257442"/>
                <a:gd name="connsiteX0" fmla="*/ 4386101 w 4386101"/>
                <a:gd name="connsiteY0" fmla="*/ 0 h 257442"/>
                <a:gd name="connsiteX1" fmla="*/ 4331380 w 4386101"/>
                <a:gd name="connsiteY1" fmla="*/ 257442 h 257442"/>
                <a:gd name="connsiteX2" fmla="*/ 0 w 4386101"/>
                <a:gd name="connsiteY2" fmla="*/ 257442 h 257442"/>
                <a:gd name="connsiteX3" fmla="*/ 0 w 4386101"/>
                <a:gd name="connsiteY3" fmla="*/ 0 h 257442"/>
                <a:gd name="connsiteX0" fmla="*/ 4386101 w 4386101"/>
                <a:gd name="connsiteY0" fmla="*/ 0 h 257442"/>
                <a:gd name="connsiteX1" fmla="*/ 4331380 w 4386101"/>
                <a:gd name="connsiteY1" fmla="*/ 257442 h 257442"/>
                <a:gd name="connsiteX2" fmla="*/ 0 w 4386101"/>
                <a:gd name="connsiteY2" fmla="*/ 257442 h 257442"/>
                <a:gd name="connsiteX3" fmla="*/ 0 w 4386101"/>
                <a:gd name="connsiteY3" fmla="*/ 0 h 257442"/>
                <a:gd name="connsiteX0" fmla="*/ 4386101 w 4386101"/>
                <a:gd name="connsiteY0" fmla="*/ 0 h 257442"/>
                <a:gd name="connsiteX1" fmla="*/ 4331380 w 4386101"/>
                <a:gd name="connsiteY1" fmla="*/ 257442 h 257442"/>
                <a:gd name="connsiteX2" fmla="*/ 0 w 4386101"/>
                <a:gd name="connsiteY2" fmla="*/ 257442 h 257442"/>
                <a:gd name="connsiteX3" fmla="*/ 0 w 4386101"/>
                <a:gd name="connsiteY3" fmla="*/ 0 h 257442"/>
              </a:gdLst>
              <a:ahLst/>
              <a:cxnLst>
                <a:cxn ang="0">
                  <a:pos x="connsiteX0" y="connsiteY0"/>
                </a:cxn>
                <a:cxn ang="0">
                  <a:pos x="connsiteX1" y="connsiteY1"/>
                </a:cxn>
                <a:cxn ang="0">
                  <a:pos x="connsiteX2" y="connsiteY2"/>
                </a:cxn>
                <a:cxn ang="0">
                  <a:pos x="connsiteX3" y="connsiteY3"/>
                </a:cxn>
              </a:cxnLst>
              <a:rect l="l" t="t" r="r" b="b"/>
              <a:pathLst>
                <a:path w="4386101" h="257442">
                  <a:moveTo>
                    <a:pt x="4386101" y="0"/>
                  </a:moveTo>
                  <a:lnTo>
                    <a:pt x="4331380" y="257442"/>
                  </a:lnTo>
                  <a:lnTo>
                    <a:pt x="0"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7" name="btfpRunningAgenda1LevelTextLeft548433">
              <a:extLst>
                <a:ext uri="{FF2B5EF4-FFF2-40B4-BE49-F238E27FC236}">
                  <a16:creationId xmlns:a16="http://schemas.microsoft.com/office/drawing/2014/main" id="{A415E20B-327F-3198-3117-DD9B59678D3B}"/>
                </a:ext>
              </a:extLst>
            </p:cNvPr>
            <p:cNvSpPr txBox="1"/>
            <p:nvPr/>
          </p:nvSpPr>
          <p:spPr bwMode="gray">
            <a:xfrm>
              <a:off x="0" y="876300"/>
              <a:ext cx="4331380"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Impact of AI on software</a:t>
              </a:r>
            </a:p>
          </p:txBody>
        </p:sp>
      </p:grpSp>
      <p:sp>
        <p:nvSpPr>
          <p:cNvPr id="3" name="btfpNumberBubble394675">
            <a:extLst>
              <a:ext uri="{FF2B5EF4-FFF2-40B4-BE49-F238E27FC236}">
                <a16:creationId xmlns:a16="http://schemas.microsoft.com/office/drawing/2014/main" id="{032EAC59-D0AB-244A-5B8B-EB388A0F8BE0}"/>
              </a:ext>
            </a:extLst>
          </p:cNvPr>
          <p:cNvSpPr/>
          <p:nvPr/>
        </p:nvSpPr>
        <p:spPr bwMode="gray">
          <a:xfrm>
            <a:off x="55686" y="757517"/>
            <a:ext cx="216856" cy="216856"/>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sz="1200" b="1">
                <a:solidFill>
                  <a:srgbClr val="CC0000"/>
                </a:solidFill>
              </a:rPr>
              <a:t>B</a:t>
            </a:r>
          </a:p>
        </p:txBody>
      </p:sp>
    </p:spTree>
    <p:custDataLst>
      <p:tags r:id="rId1"/>
    </p:custDataLst>
    <p:extLst>
      <p:ext uri="{BB962C8B-B14F-4D97-AF65-F5344CB8AC3E}">
        <p14:creationId xmlns:p14="http://schemas.microsoft.com/office/powerpoint/2010/main" val="16694496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BTFPCOLUMNGUIDE" val="Visible"/>
  <p:tag name="OFFICE" val="Boston"/>
  <p:tag name="MEKKOFORMATS" val="&lt;MekkoFormats&gt;&lt;NumberFormat DecimalSeparator=&quot;.&quot; ThousandSeparator=&quot;,&quot; NegativeNumberFormat=&quot;1&quot; /&gt;&lt;DateFormat CultureID=&quot;1033&quot; FormatString=&quot;M/d/yyyy&quot; /&gt;&lt;Font&gt;&lt;Output_Font_Name Default=&quot;Arial&quot; UsePPTTheme=&quot;True&quot; /&gt;&lt;/Font&gt;&lt;/MekkoFormats&gt;"/>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BTFPLAYOUTENABLED" val="1"/>
</p:tagLst>
</file>

<file path=ppt/tags/tag101.xml><?xml version="1.0" encoding="utf-8"?>
<p:tagLst xmlns:a="http://schemas.openxmlformats.org/drawingml/2006/main" xmlns:r="http://schemas.openxmlformats.org/officeDocument/2006/relationships" xmlns:p="http://schemas.openxmlformats.org/presentationml/2006/main">
  <p:tag name="BTFPLAYOUTENABLED" val="1"/>
</p:tagLst>
</file>

<file path=ppt/tags/tag102.xml><?xml version="1.0" encoding="utf-8"?>
<p:tagLst xmlns:a="http://schemas.openxmlformats.org/drawingml/2006/main" xmlns:r="http://schemas.openxmlformats.org/officeDocument/2006/relationships" xmlns:p="http://schemas.openxmlformats.org/presentationml/2006/main">
  <p:tag name="BTFPLAYOUTENABLED" val="1"/>
</p:tagLst>
</file>

<file path=ppt/tags/tag103.xml><?xml version="1.0" encoding="utf-8"?>
<p:tagLst xmlns:a="http://schemas.openxmlformats.org/drawingml/2006/main" xmlns:r="http://schemas.openxmlformats.org/officeDocument/2006/relationships" xmlns:p="http://schemas.openxmlformats.org/presentationml/2006/main">
  <p:tag name="BTFPLAYOUTENABLED" val="1"/>
</p:tagLst>
</file>

<file path=ppt/tags/tag104.xml><?xml version="1.0" encoding="utf-8"?>
<p:tagLst xmlns:a="http://schemas.openxmlformats.org/drawingml/2006/main" xmlns:r="http://schemas.openxmlformats.org/officeDocument/2006/relationships" xmlns:p="http://schemas.openxmlformats.org/presentationml/2006/main">
  <p:tag name="BTFPLAYOUTENABLED" val="1"/>
</p:tagLst>
</file>

<file path=ppt/tags/tag105.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BTFPLAYOUTENABLED" val="1"/>
</p:tagLst>
</file>

<file path=ppt/tags/tag108.xml><?xml version="1.0" encoding="utf-8"?>
<p:tagLst xmlns:a="http://schemas.openxmlformats.org/drawingml/2006/main" xmlns:r="http://schemas.openxmlformats.org/officeDocument/2006/relationships" xmlns:p="http://schemas.openxmlformats.org/presentationml/2006/main">
  <p:tag name="BTFPLAYOUTENABLED" val="1"/>
</p:tagLst>
</file>

<file path=ppt/tags/tag109.xml><?xml version="1.0" encoding="utf-8"?>
<p:tagLst xmlns:a="http://schemas.openxmlformats.org/drawingml/2006/main" xmlns:r="http://schemas.openxmlformats.org/officeDocument/2006/relationships" xmlns:p="http://schemas.openxmlformats.org/presentationml/2006/main">
  <p:tag name="BTFPLAYOUTENABLED" val="1"/>
</p:tagLst>
</file>

<file path=ppt/tags/tag11.xml><?xml version="1.0" encoding="utf-8"?>
<p:tagLst xmlns:a="http://schemas.openxmlformats.org/drawingml/2006/main" xmlns:r="http://schemas.openxmlformats.org/officeDocument/2006/relationships" xmlns:p="http://schemas.openxmlformats.org/presentationml/2006/main">
  <p:tag name="BTFPLAYOUTENABLED" val="1"/>
  <p:tag name="BTFPLAYOUTANCHORELEFT" val="True"/>
  <p:tag name="BTFPLAYOUTANCHORERIGHT" val="False"/>
  <p:tag name="BTFPLAYOUTANCHORETOP" val="True"/>
  <p:tag name="BTFPLAYOUTANCHOREBOTTOM" val="False"/>
</p:tagLst>
</file>

<file path=ppt/tags/tag110.xml><?xml version="1.0" encoding="utf-8"?>
<p:tagLst xmlns:a="http://schemas.openxmlformats.org/drawingml/2006/main" xmlns:r="http://schemas.openxmlformats.org/officeDocument/2006/relationships" xmlns:p="http://schemas.openxmlformats.org/presentationml/2006/main">
  <p:tag name="BTFPLAYOUTENABLED" val="1"/>
</p:tagLst>
</file>

<file path=ppt/tags/tag111.xml><?xml version="1.0" encoding="utf-8"?>
<p:tagLst xmlns:a="http://schemas.openxmlformats.org/drawingml/2006/main" xmlns:r="http://schemas.openxmlformats.org/officeDocument/2006/relationships" xmlns:p="http://schemas.openxmlformats.org/presentationml/2006/main">
  <p:tag name="BTFPLAYOUTENABLED" val="1"/>
</p:tagLst>
</file>

<file path=ppt/tags/tag112.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BTFPLAYOUTENABLED" val="1"/>
</p:tagLst>
</file>

<file path=ppt/tags/tag115.xml><?xml version="1.0" encoding="utf-8"?>
<p:tagLst xmlns:a="http://schemas.openxmlformats.org/drawingml/2006/main" xmlns:r="http://schemas.openxmlformats.org/officeDocument/2006/relationships" xmlns:p="http://schemas.openxmlformats.org/presentationml/2006/main">
  <p:tag name="BTFPLAYOUTENABLED" val="1"/>
</p:tagLst>
</file>

<file path=ppt/tags/tag116.xml><?xml version="1.0" encoding="utf-8"?>
<p:tagLst xmlns:a="http://schemas.openxmlformats.org/drawingml/2006/main" xmlns:r="http://schemas.openxmlformats.org/officeDocument/2006/relationships" xmlns:p="http://schemas.openxmlformats.org/presentationml/2006/main">
  <p:tag name="BTFPLAYOUTENABLED" val="1"/>
</p:tagLst>
</file>

<file path=ppt/tags/tag117.xml><?xml version="1.0" encoding="utf-8"?>
<p:tagLst xmlns:a="http://schemas.openxmlformats.org/drawingml/2006/main" xmlns:r="http://schemas.openxmlformats.org/officeDocument/2006/relationships" xmlns:p="http://schemas.openxmlformats.org/presentationml/2006/main">
  <p:tag name="BTFPLAYOUTENABLED" val="1"/>
</p:tagLst>
</file>

<file path=ppt/tags/tag118.xml><?xml version="1.0" encoding="utf-8"?>
<p:tagLst xmlns:a="http://schemas.openxmlformats.org/drawingml/2006/main" xmlns:r="http://schemas.openxmlformats.org/officeDocument/2006/relationships" xmlns:p="http://schemas.openxmlformats.org/presentationml/2006/main">
  <p:tag name="BTFPLAYOUTENABLED" val="1"/>
</p:tagLst>
</file>

<file path=ppt/tags/tag119.xml><?xml version="1.0" encoding="utf-8"?>
<p:tagLst xmlns:a="http://schemas.openxmlformats.org/drawingml/2006/main" xmlns:r="http://schemas.openxmlformats.org/officeDocument/2006/relationships" xmlns:p="http://schemas.openxmlformats.org/presentationml/2006/main">
  <p:tag name="BTFPLAYOUTENABLED" val="1"/>
</p:tagLst>
</file>

<file path=ppt/tags/tag12.xml><?xml version="1.0" encoding="utf-8"?>
<p:tagLst xmlns:a="http://schemas.openxmlformats.org/drawingml/2006/main" xmlns:r="http://schemas.openxmlformats.org/officeDocument/2006/relationships" xmlns:p="http://schemas.openxmlformats.org/presentationml/2006/main">
  <p:tag name="BTFPLAYOUTENABLED" val="1"/>
  <p:tag name="BTFPLAYOUTANCHORELEFT" val="True"/>
  <p:tag name="BTFPLAYOUTANCHORERIGHT" val="False"/>
  <p:tag name="BTFPLAYOUTANCHORETOP" val="True"/>
  <p:tag name="BTFPLAYOUTANCHOREBOTTOM" val="False"/>
</p:tagLst>
</file>

<file path=ppt/tags/tag120.xml><?xml version="1.0" encoding="utf-8"?>
<p:tagLst xmlns:a="http://schemas.openxmlformats.org/drawingml/2006/main" xmlns:r="http://schemas.openxmlformats.org/officeDocument/2006/relationships" xmlns:p="http://schemas.openxmlformats.org/presentationml/2006/main">
  <p:tag name="BTFPLAYOUTENABLED" val="1"/>
</p:tagLst>
</file>

<file path=ppt/tags/tag121.xml><?xml version="1.0" encoding="utf-8"?>
<p:tagLst xmlns:a="http://schemas.openxmlformats.org/drawingml/2006/main" xmlns:r="http://schemas.openxmlformats.org/officeDocument/2006/relationships" xmlns:p="http://schemas.openxmlformats.org/presentationml/2006/main">
  <p:tag name="BTFPLAYOUTENABLED" val="0"/>
  <p:tag name="BTFPLAYOUTCOLUMNS" val="5"/>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AS_UNIQUEID" val="36412"/>
</p:tagLst>
</file>

<file path=ppt/tags/tag124.xml><?xml version="1.0" encoding="utf-8"?>
<p:tagLst xmlns:a="http://schemas.openxmlformats.org/drawingml/2006/main" xmlns:r="http://schemas.openxmlformats.org/officeDocument/2006/relationships" xmlns:p="http://schemas.openxmlformats.org/presentationml/2006/main">
  <p:tag name="AS_UNIQUEID" val="36411"/>
</p:tagLst>
</file>

<file path=ppt/tags/tag125.xml><?xml version="1.0" encoding="utf-8"?>
<p:tagLst xmlns:a="http://schemas.openxmlformats.org/drawingml/2006/main" xmlns:r="http://schemas.openxmlformats.org/officeDocument/2006/relationships" xmlns:p="http://schemas.openxmlformats.org/presentationml/2006/main">
  <p:tag name="AS_UNIQUEID" val="28743"/>
</p:tagLst>
</file>

<file path=ppt/tags/tag126.xml><?xml version="1.0" encoding="utf-8"?>
<p:tagLst xmlns:a="http://schemas.openxmlformats.org/drawingml/2006/main" xmlns:r="http://schemas.openxmlformats.org/officeDocument/2006/relationships" xmlns:p="http://schemas.openxmlformats.org/presentationml/2006/main">
  <p:tag name="AS_UNIQUEID" val="36411"/>
</p:tagLst>
</file>

<file path=ppt/tags/tag127.xml><?xml version="1.0" encoding="utf-8"?>
<p:tagLst xmlns:a="http://schemas.openxmlformats.org/drawingml/2006/main" xmlns:r="http://schemas.openxmlformats.org/officeDocument/2006/relationships" xmlns:p="http://schemas.openxmlformats.org/presentationml/2006/main">
  <p:tag name="BTFPLAYOUTENABLED" val="1"/>
</p:tagLst>
</file>

<file path=ppt/tags/tag128.xml><?xml version="1.0" encoding="utf-8"?>
<p:tagLst xmlns:a="http://schemas.openxmlformats.org/drawingml/2006/main" xmlns:r="http://schemas.openxmlformats.org/officeDocument/2006/relationships" xmlns:p="http://schemas.openxmlformats.org/presentationml/2006/main">
  <p:tag name="BTFPLAYOUTENABLED" val="1"/>
</p:tagLst>
</file>

<file path=ppt/tags/tag129.xml><?xml version="1.0" encoding="utf-8"?>
<p:tagLst xmlns:a="http://schemas.openxmlformats.org/drawingml/2006/main" xmlns:r="http://schemas.openxmlformats.org/officeDocument/2006/relationships" xmlns:p="http://schemas.openxmlformats.org/presentationml/2006/main">
  <p:tag name="BTFPLAYOUTENABLED" val="1"/>
</p:tagLst>
</file>

<file path=ppt/tags/tag13.xml><?xml version="1.0" encoding="utf-8"?>
<p:tagLst xmlns:a="http://schemas.openxmlformats.org/drawingml/2006/main" xmlns:r="http://schemas.openxmlformats.org/officeDocument/2006/relationships" xmlns:p="http://schemas.openxmlformats.org/presentationml/2006/main">
  <p:tag name="AS_UNIQUEID" val="36412"/>
</p:tagLst>
</file>

<file path=ppt/tags/tag130.xml><?xml version="1.0" encoding="utf-8"?>
<p:tagLst xmlns:a="http://schemas.openxmlformats.org/drawingml/2006/main" xmlns:r="http://schemas.openxmlformats.org/officeDocument/2006/relationships" xmlns:p="http://schemas.openxmlformats.org/presentationml/2006/main">
  <p:tag name="BTFPLAYOUTENABLED" val="1"/>
</p:tagLst>
</file>

<file path=ppt/tags/tag131.xml><?xml version="1.0" encoding="utf-8"?>
<p:tagLst xmlns:a="http://schemas.openxmlformats.org/drawingml/2006/main" xmlns:r="http://schemas.openxmlformats.org/officeDocument/2006/relationships" xmlns:p="http://schemas.openxmlformats.org/presentationml/2006/main">
  <p:tag name="BTFPLAYOUTENABLED" val="1"/>
</p:tagLst>
</file>

<file path=ppt/tags/tag132.xml><?xml version="1.0" encoding="utf-8"?>
<p:tagLst xmlns:a="http://schemas.openxmlformats.org/drawingml/2006/main" xmlns:r="http://schemas.openxmlformats.org/officeDocument/2006/relationships" xmlns:p="http://schemas.openxmlformats.org/presentationml/2006/main">
  <p:tag name="BTFPLAYOUTENABLED" val="1"/>
</p:tagLst>
</file>

<file path=ppt/tags/tag133.xml><?xml version="1.0" encoding="utf-8"?>
<p:tagLst xmlns:a="http://schemas.openxmlformats.org/drawingml/2006/main" xmlns:r="http://schemas.openxmlformats.org/officeDocument/2006/relationships" xmlns:p="http://schemas.openxmlformats.org/presentationml/2006/main">
  <p:tag name="BTFPLAYOUTENABLED" val="1"/>
</p:tagLst>
</file>

<file path=ppt/tags/tag134.xml><?xml version="1.0" encoding="utf-8"?>
<p:tagLst xmlns:a="http://schemas.openxmlformats.org/drawingml/2006/main" xmlns:r="http://schemas.openxmlformats.org/officeDocument/2006/relationships" xmlns:p="http://schemas.openxmlformats.org/presentationml/2006/main">
  <p:tag name="BTFPLAYOUTENABLED" val="0"/>
  <p:tag name="BTFPLAYOUTCOLUMNS" val="1"/>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BTFPLAYOUTENABLED" val="1"/>
</p:tagLst>
</file>

<file path=ppt/tags/tag137.xml><?xml version="1.0" encoding="utf-8"?>
<p:tagLst xmlns:a="http://schemas.openxmlformats.org/drawingml/2006/main" xmlns:r="http://schemas.openxmlformats.org/officeDocument/2006/relationships" xmlns:p="http://schemas.openxmlformats.org/presentationml/2006/main">
  <p:tag name="BTFPLAYOUTENABLED" val="1"/>
</p:tagLst>
</file>

<file path=ppt/tags/tag138.xml><?xml version="1.0" encoding="utf-8"?>
<p:tagLst xmlns:a="http://schemas.openxmlformats.org/drawingml/2006/main" xmlns:r="http://schemas.openxmlformats.org/officeDocument/2006/relationships" xmlns:p="http://schemas.openxmlformats.org/presentationml/2006/main">
  <p:tag name="BTFPLAYOUTENABLED" val="1"/>
</p:tagLst>
</file>

<file path=ppt/tags/tag139.xml><?xml version="1.0" encoding="utf-8"?>
<p:tagLst xmlns:a="http://schemas.openxmlformats.org/drawingml/2006/main" xmlns:r="http://schemas.openxmlformats.org/officeDocument/2006/relationships" xmlns:p="http://schemas.openxmlformats.org/presentationml/2006/main">
  <p:tag name="BTFPLAYOUTENABLED" val="1"/>
</p:tagLst>
</file>

<file path=ppt/tags/tag14.xml><?xml version="1.0" encoding="utf-8"?>
<p:tagLst xmlns:a="http://schemas.openxmlformats.org/drawingml/2006/main" xmlns:r="http://schemas.openxmlformats.org/officeDocument/2006/relationships" xmlns:p="http://schemas.openxmlformats.org/presentationml/2006/main">
  <p:tag name="AS_UNIQUEID" val="36411"/>
</p:tagLst>
</file>

<file path=ppt/tags/tag140.xml><?xml version="1.0" encoding="utf-8"?>
<p:tagLst xmlns:a="http://schemas.openxmlformats.org/drawingml/2006/main" xmlns:r="http://schemas.openxmlformats.org/officeDocument/2006/relationships" xmlns:p="http://schemas.openxmlformats.org/presentationml/2006/main">
  <p:tag name="BTFPLAYOUTENABLED" val="1"/>
</p:tagLst>
</file>

<file path=ppt/tags/tag141.xml><?xml version="1.0" encoding="utf-8"?>
<p:tagLst xmlns:a="http://schemas.openxmlformats.org/drawingml/2006/main" xmlns:r="http://schemas.openxmlformats.org/officeDocument/2006/relationships" xmlns:p="http://schemas.openxmlformats.org/presentationml/2006/main">
  <p:tag name="BTFPLAYOUTENABLED" val="1"/>
</p:tagLst>
</file>

<file path=ppt/tags/tag142.xml><?xml version="1.0" encoding="utf-8"?>
<p:tagLst xmlns:a="http://schemas.openxmlformats.org/drawingml/2006/main" xmlns:r="http://schemas.openxmlformats.org/officeDocument/2006/relationships" xmlns:p="http://schemas.openxmlformats.org/presentationml/2006/main">
  <p:tag name="BTFPLAYOUTENABLED" val="1"/>
</p:tagLst>
</file>

<file path=ppt/tags/tag143.xml><?xml version="1.0" encoding="utf-8"?>
<p:tagLst xmlns:a="http://schemas.openxmlformats.org/drawingml/2006/main" xmlns:r="http://schemas.openxmlformats.org/officeDocument/2006/relationships" xmlns:p="http://schemas.openxmlformats.org/presentationml/2006/main">
  <p:tag name="BTFPLAYOUTENABLED" val="1"/>
</p:tagLst>
</file>

<file path=ppt/tags/tag144.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BTFPLAYOUTENABLED" val="1"/>
</p:tagLst>
</file>

<file path=ppt/tags/tag147.xml><?xml version="1.0" encoding="utf-8"?>
<p:tagLst xmlns:a="http://schemas.openxmlformats.org/drawingml/2006/main" xmlns:r="http://schemas.openxmlformats.org/officeDocument/2006/relationships" xmlns:p="http://schemas.openxmlformats.org/presentationml/2006/main">
  <p:tag name="BTFPLAYOUTENABLED" val="1"/>
</p:tagLst>
</file>

<file path=ppt/tags/tag148.xml><?xml version="1.0" encoding="utf-8"?>
<p:tagLst xmlns:a="http://schemas.openxmlformats.org/drawingml/2006/main" xmlns:r="http://schemas.openxmlformats.org/officeDocument/2006/relationships" xmlns:p="http://schemas.openxmlformats.org/presentationml/2006/main">
  <p:tag name="BTFPLAYOUTENABLED" val="1"/>
</p:tagLst>
</file>

<file path=ppt/tags/tag149.xml><?xml version="1.0" encoding="utf-8"?>
<p:tagLst xmlns:a="http://schemas.openxmlformats.org/drawingml/2006/main" xmlns:r="http://schemas.openxmlformats.org/officeDocument/2006/relationships" xmlns:p="http://schemas.openxmlformats.org/presentationml/2006/main">
  <p:tag name="BTFPLAYOUTENABLED" val="1"/>
</p:tagLst>
</file>

<file path=ppt/tags/tag15.xml><?xml version="1.0" encoding="utf-8"?>
<p:tagLst xmlns:a="http://schemas.openxmlformats.org/drawingml/2006/main" xmlns:r="http://schemas.openxmlformats.org/officeDocument/2006/relationships" xmlns:p="http://schemas.openxmlformats.org/presentationml/2006/main">
  <p:tag name="BTFPLAYOUTANCHORELEFT" val="True"/>
  <p:tag name="BTFPLAYOUTANCHORERIGHT" val="False"/>
  <p:tag name="BTFPLAYOUTANCHORETOP" val="True"/>
  <p:tag name="BTFPLAYOUTANCHOREBOTTOM" val="False"/>
  <p:tag name="BTFPLAYOUTENABLED" val="0"/>
</p:tagLst>
</file>

<file path=ppt/tags/tag150.xml><?xml version="1.0" encoding="utf-8"?>
<p:tagLst xmlns:a="http://schemas.openxmlformats.org/drawingml/2006/main" xmlns:r="http://schemas.openxmlformats.org/officeDocument/2006/relationships" xmlns:p="http://schemas.openxmlformats.org/presentationml/2006/main">
  <p:tag name="BTFPLAYOUTENABLED" val="1"/>
</p:tagLst>
</file>

<file path=ppt/tags/tag151.xml><?xml version="1.0" encoding="utf-8"?>
<p:tagLst xmlns:a="http://schemas.openxmlformats.org/drawingml/2006/main" xmlns:r="http://schemas.openxmlformats.org/officeDocument/2006/relationships" xmlns:p="http://schemas.openxmlformats.org/presentationml/2006/main">
  <p:tag name="BTFPLAYOUTENABLED" val="1"/>
</p:tagLst>
</file>

<file path=ppt/tags/tag152.xml><?xml version="1.0" encoding="utf-8"?>
<p:tagLst xmlns:a="http://schemas.openxmlformats.org/drawingml/2006/main" xmlns:r="http://schemas.openxmlformats.org/officeDocument/2006/relationships" xmlns:p="http://schemas.openxmlformats.org/presentationml/2006/main">
  <p:tag name="BTFPLAYOUTCOLUMNS" val="3"/>
  <p:tag name="BTFPLAYOUTENABLED" val="0"/>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BTFPBAINBULLETS" val="1"/>
  <p:tag name="BTFPLAYOUTENABLED" val="0"/>
</p:tagLst>
</file>

<file path=ppt/tags/tag155.xml><?xml version="1.0" encoding="utf-8"?>
<p:tagLst xmlns:a="http://schemas.openxmlformats.org/drawingml/2006/main" xmlns:r="http://schemas.openxmlformats.org/officeDocument/2006/relationships" xmlns:p="http://schemas.openxmlformats.org/presentationml/2006/main">
  <p:tag name="BTFPLAYOUTENABLED" val="1"/>
</p:tagLst>
</file>

<file path=ppt/tags/tag156.xml><?xml version="1.0" encoding="utf-8"?>
<p:tagLst xmlns:a="http://schemas.openxmlformats.org/drawingml/2006/main" xmlns:r="http://schemas.openxmlformats.org/officeDocument/2006/relationships" xmlns:p="http://schemas.openxmlformats.org/presentationml/2006/main">
  <p:tag name="BTFPLAYOUTENABLED" val="1"/>
</p:tagLst>
</file>

<file path=ppt/tags/tag157.xml><?xml version="1.0" encoding="utf-8"?>
<p:tagLst xmlns:a="http://schemas.openxmlformats.org/drawingml/2006/main" xmlns:r="http://schemas.openxmlformats.org/officeDocument/2006/relationships" xmlns:p="http://schemas.openxmlformats.org/presentationml/2006/main">
  <p:tag name="BTFPLAYOUTENABLED" val="1"/>
</p:tagLst>
</file>

<file path=ppt/tags/tag158.xml><?xml version="1.0" encoding="utf-8"?>
<p:tagLst xmlns:a="http://schemas.openxmlformats.org/drawingml/2006/main" xmlns:r="http://schemas.openxmlformats.org/officeDocument/2006/relationships" xmlns:p="http://schemas.openxmlformats.org/presentationml/2006/main">
  <p:tag name="BTFPBAINBULLETS" val="1"/>
</p:tagLst>
</file>

<file path=ppt/tags/tag159.xml><?xml version="1.0" encoding="utf-8"?>
<p:tagLst xmlns:a="http://schemas.openxmlformats.org/drawingml/2006/main" xmlns:r="http://schemas.openxmlformats.org/officeDocument/2006/relationships" xmlns:p="http://schemas.openxmlformats.org/presentationml/2006/main">
  <p:tag name="BTFPLAYOUTENABLED" val="1"/>
</p:tagLst>
</file>

<file path=ppt/tags/tag16.xml><?xml version="1.0" encoding="utf-8"?>
<p:tagLst xmlns:a="http://schemas.openxmlformats.org/drawingml/2006/main" xmlns:r="http://schemas.openxmlformats.org/officeDocument/2006/relationships" xmlns:p="http://schemas.openxmlformats.org/presentationml/2006/main">
  <p:tag name="BTFPLAYOUTENABLED" val="1"/>
</p:tagLst>
</file>

<file path=ppt/tags/tag160.xml><?xml version="1.0" encoding="utf-8"?>
<p:tagLst xmlns:a="http://schemas.openxmlformats.org/drawingml/2006/main" xmlns:r="http://schemas.openxmlformats.org/officeDocument/2006/relationships" xmlns:p="http://schemas.openxmlformats.org/presentationml/2006/main">
  <p:tag name="BTFPLAYOUTENABLED" val="1"/>
</p:tagLst>
</file>

<file path=ppt/tags/tag161.xml><?xml version="1.0" encoding="utf-8"?>
<p:tagLst xmlns:a="http://schemas.openxmlformats.org/drawingml/2006/main" xmlns:r="http://schemas.openxmlformats.org/officeDocument/2006/relationships" xmlns:p="http://schemas.openxmlformats.org/presentationml/2006/main">
  <p:tag name="BTFPLAYOUTENABLED" val="1"/>
</p:tagLst>
</file>

<file path=ppt/tags/tag162.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BTFPLAYOUTENABLED" val="1"/>
</p:tagLst>
</file>

<file path=ppt/tags/tag165.xml><?xml version="1.0" encoding="utf-8"?>
<p:tagLst xmlns:a="http://schemas.openxmlformats.org/drawingml/2006/main" xmlns:r="http://schemas.openxmlformats.org/officeDocument/2006/relationships" xmlns:p="http://schemas.openxmlformats.org/presentationml/2006/main">
  <p:tag name="BTFPLAYOUTENABLED" val="1"/>
</p:tagLst>
</file>

<file path=ppt/tags/tag166.xml><?xml version="1.0" encoding="utf-8"?>
<p:tagLst xmlns:a="http://schemas.openxmlformats.org/drawingml/2006/main" xmlns:r="http://schemas.openxmlformats.org/officeDocument/2006/relationships" xmlns:p="http://schemas.openxmlformats.org/presentationml/2006/main">
  <p:tag name="BTFPLAYOUTENABLED" val="1"/>
</p:tagLst>
</file>

<file path=ppt/tags/tag167.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BTFPLAYOUTENABLED" val="1"/>
  <p:tag name="BTFPBAINBULLETS" val="1"/>
</p:tagLst>
</file>

<file path=ppt/tags/tag17.xml><?xml version="1.0" encoding="utf-8"?>
<p:tagLst xmlns:a="http://schemas.openxmlformats.org/drawingml/2006/main" xmlns:r="http://schemas.openxmlformats.org/officeDocument/2006/relationships" xmlns:p="http://schemas.openxmlformats.org/presentationml/2006/main">
  <p:tag name="BTFPLAYOUTENABLED" val="1"/>
</p:tagLst>
</file>

<file path=ppt/tags/tag170.xml><?xml version="1.0" encoding="utf-8"?>
<p:tagLst xmlns:a="http://schemas.openxmlformats.org/drawingml/2006/main" xmlns:r="http://schemas.openxmlformats.org/officeDocument/2006/relationships" xmlns:p="http://schemas.openxmlformats.org/presentationml/2006/main">
  <p:tag name="BTFPLAYOUTENABLED" val="1"/>
</p:tagLst>
</file>

<file path=ppt/tags/tag171.xml><?xml version="1.0" encoding="utf-8"?>
<p:tagLst xmlns:a="http://schemas.openxmlformats.org/drawingml/2006/main" xmlns:r="http://schemas.openxmlformats.org/officeDocument/2006/relationships" xmlns:p="http://schemas.openxmlformats.org/presentationml/2006/main">
  <p:tag name="BTFPLAYOUTENABLED" val="1"/>
</p:tagLst>
</file>

<file path=ppt/tags/tag172.xml><?xml version="1.0" encoding="utf-8"?>
<p:tagLst xmlns:a="http://schemas.openxmlformats.org/drawingml/2006/main" xmlns:r="http://schemas.openxmlformats.org/officeDocument/2006/relationships" xmlns:p="http://schemas.openxmlformats.org/presentationml/2006/main">
  <p:tag name="BTFPLAYOUTENABLED" val="0"/>
  <p:tag name="BTFPLAYOUTCOLUMNS" val="2"/>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BTFPLAYOUTENABLED" val="1"/>
</p:tagLst>
</file>

<file path=ppt/tags/tag175.xml><?xml version="1.0" encoding="utf-8"?>
<p:tagLst xmlns:a="http://schemas.openxmlformats.org/drawingml/2006/main" xmlns:r="http://schemas.openxmlformats.org/officeDocument/2006/relationships" xmlns:p="http://schemas.openxmlformats.org/presentationml/2006/main">
  <p:tag name="BTFPLAYOUTENABLED" val="1"/>
</p:tagLst>
</file>

<file path=ppt/tags/tag176.xml><?xml version="1.0" encoding="utf-8"?>
<p:tagLst xmlns:a="http://schemas.openxmlformats.org/drawingml/2006/main" xmlns:r="http://schemas.openxmlformats.org/officeDocument/2006/relationships" xmlns:p="http://schemas.openxmlformats.org/presentationml/2006/main">
  <p:tag name="BTFPLAYOUTENABLED" val="1"/>
</p:tagLst>
</file>

<file path=ppt/tags/tag177.xml><?xml version="1.0" encoding="utf-8"?>
<p:tagLst xmlns:a="http://schemas.openxmlformats.org/drawingml/2006/main" xmlns:r="http://schemas.openxmlformats.org/officeDocument/2006/relationships" xmlns:p="http://schemas.openxmlformats.org/presentationml/2006/main">
  <p:tag name="BTFPLAYOUTENABLED" val="1"/>
</p:tagLst>
</file>

<file path=ppt/tags/tag178.xml><?xml version="1.0" encoding="utf-8"?>
<p:tagLst xmlns:a="http://schemas.openxmlformats.org/drawingml/2006/main" xmlns:r="http://schemas.openxmlformats.org/officeDocument/2006/relationships" xmlns:p="http://schemas.openxmlformats.org/presentationml/2006/main">
  <p:tag name="BTFPLAYOUTENABLED" val="1"/>
</p:tagLst>
</file>

<file path=ppt/tags/tag179.xml><?xml version="1.0" encoding="utf-8"?>
<p:tagLst xmlns:a="http://schemas.openxmlformats.org/drawingml/2006/main" xmlns:r="http://schemas.openxmlformats.org/officeDocument/2006/relationships" xmlns:p="http://schemas.openxmlformats.org/presentationml/2006/main">
  <p:tag name="BTFPLAYOUTENABLED" val="1"/>
</p:tagLst>
</file>

<file path=ppt/tags/tag18.xml><?xml version="1.0" encoding="utf-8"?>
<p:tagLst xmlns:a="http://schemas.openxmlformats.org/drawingml/2006/main" xmlns:r="http://schemas.openxmlformats.org/officeDocument/2006/relationships" xmlns:p="http://schemas.openxmlformats.org/presentationml/2006/main">
  <p:tag name="BTFPLAYOUTENABLED" val="1"/>
</p:tagLst>
</file>

<file path=ppt/tags/tag180.xml><?xml version="1.0" encoding="utf-8"?>
<p:tagLst xmlns:a="http://schemas.openxmlformats.org/drawingml/2006/main" xmlns:r="http://schemas.openxmlformats.org/officeDocument/2006/relationships" xmlns:p="http://schemas.openxmlformats.org/presentationml/2006/main">
  <p:tag name="BTFPLAYOUTENABLED" val="1"/>
</p:tagLst>
</file>

<file path=ppt/tags/tag181.xml><?xml version="1.0" encoding="utf-8"?>
<p:tagLst xmlns:a="http://schemas.openxmlformats.org/drawingml/2006/main" xmlns:r="http://schemas.openxmlformats.org/officeDocument/2006/relationships" xmlns:p="http://schemas.openxmlformats.org/presentationml/2006/main">
  <p:tag name="BTFPLAYOUTENABLED" val="1"/>
</p:tagLst>
</file>

<file path=ppt/tags/tag182.xml><?xml version="1.0" encoding="utf-8"?>
<p:tagLst xmlns:a="http://schemas.openxmlformats.org/drawingml/2006/main" xmlns:r="http://schemas.openxmlformats.org/officeDocument/2006/relationships" xmlns:p="http://schemas.openxmlformats.org/presentationml/2006/main">
  <p:tag name="BTFPLAYOUTENABLED" val="1"/>
</p:tagLst>
</file>

<file path=ppt/tags/tag183.xml><?xml version="1.0" encoding="utf-8"?>
<p:tagLst xmlns:a="http://schemas.openxmlformats.org/drawingml/2006/main" xmlns:r="http://schemas.openxmlformats.org/officeDocument/2006/relationships" xmlns:p="http://schemas.openxmlformats.org/presentationml/2006/main">
  <p:tag name="BTFPLAYOUTENABLED" val="1"/>
</p:tagLst>
</file>

<file path=ppt/tags/tag184.xml><?xml version="1.0" encoding="utf-8"?>
<p:tagLst xmlns:a="http://schemas.openxmlformats.org/drawingml/2006/main" xmlns:r="http://schemas.openxmlformats.org/officeDocument/2006/relationships" xmlns:p="http://schemas.openxmlformats.org/presentationml/2006/main">
  <p:tag name="BTFPLAYOUTENABLED" val="1"/>
</p:tagLst>
</file>

<file path=ppt/tags/tag185.xml><?xml version="1.0" encoding="utf-8"?>
<p:tagLst xmlns:a="http://schemas.openxmlformats.org/drawingml/2006/main" xmlns:r="http://schemas.openxmlformats.org/officeDocument/2006/relationships" xmlns:p="http://schemas.openxmlformats.org/presentationml/2006/main">
  <p:tag name="BTFPLAYOUTENABLED" val="1"/>
</p:tagLst>
</file>

<file path=ppt/tags/tag186.xml><?xml version="1.0" encoding="utf-8"?>
<p:tagLst xmlns:a="http://schemas.openxmlformats.org/drawingml/2006/main" xmlns:r="http://schemas.openxmlformats.org/officeDocument/2006/relationships" xmlns:p="http://schemas.openxmlformats.org/presentationml/2006/main">
  <p:tag name="BTFPLAYOUTENABLED" val="0"/>
  <p:tag name="BTFPLAYOUTCOLUMNS" val="1"/>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BTFPLAYOUTENABLED" val="1"/>
</p:tagLst>
</file>

<file path=ppt/tags/tag189.xml><?xml version="1.0" encoding="utf-8"?>
<p:tagLst xmlns:a="http://schemas.openxmlformats.org/drawingml/2006/main" xmlns:r="http://schemas.openxmlformats.org/officeDocument/2006/relationships" xmlns:p="http://schemas.openxmlformats.org/presentationml/2006/main">
  <p:tag name="BTFPLAYOUTENABLED" val="1"/>
</p:tagLst>
</file>

<file path=ppt/tags/tag19.xml><?xml version="1.0" encoding="utf-8"?>
<p:tagLst xmlns:a="http://schemas.openxmlformats.org/drawingml/2006/main" xmlns:r="http://schemas.openxmlformats.org/officeDocument/2006/relationships" xmlns:p="http://schemas.openxmlformats.org/presentationml/2006/main">
  <p:tag name="BTFPLAYOUTENABLED" val="1"/>
</p:tagLst>
</file>

<file path=ppt/tags/tag190.xml><?xml version="1.0" encoding="utf-8"?>
<p:tagLst xmlns:a="http://schemas.openxmlformats.org/drawingml/2006/main" xmlns:r="http://schemas.openxmlformats.org/officeDocument/2006/relationships" xmlns:p="http://schemas.openxmlformats.org/presentationml/2006/main">
  <p:tag name="BTFPLAYOUTENABLED" val="1"/>
</p:tagLst>
</file>

<file path=ppt/tags/tag191.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BTFPLAYOUTENABLED" val="0"/>
</p:tagLst>
</file>

<file path=ppt/tags/tag194.xml><?xml version="1.0" encoding="utf-8"?>
<p:tagLst xmlns:a="http://schemas.openxmlformats.org/drawingml/2006/main" xmlns:r="http://schemas.openxmlformats.org/officeDocument/2006/relationships" xmlns:p="http://schemas.openxmlformats.org/presentationml/2006/main">
  <p:tag name="BTFPLAYOUTENABLED" val="1"/>
</p:tagLst>
</file>

<file path=ppt/tags/tag195.xml><?xml version="1.0" encoding="utf-8"?>
<p:tagLst xmlns:a="http://schemas.openxmlformats.org/drawingml/2006/main" xmlns:r="http://schemas.openxmlformats.org/officeDocument/2006/relationships" xmlns:p="http://schemas.openxmlformats.org/presentationml/2006/main">
  <p:tag name="BTFPLAYOUTENABLED" val="1"/>
</p:tagLst>
</file>

<file path=ppt/tags/tag196.xml><?xml version="1.0" encoding="utf-8"?>
<p:tagLst xmlns:a="http://schemas.openxmlformats.org/drawingml/2006/main" xmlns:r="http://schemas.openxmlformats.org/officeDocument/2006/relationships" xmlns:p="http://schemas.openxmlformats.org/presentationml/2006/main">
  <p:tag name="BTFPLAYOUTENABLED" val="1"/>
</p:tagLst>
</file>

<file path=ppt/tags/tag197.xml><?xml version="1.0" encoding="utf-8"?>
<p:tagLst xmlns:a="http://schemas.openxmlformats.org/drawingml/2006/main" xmlns:r="http://schemas.openxmlformats.org/officeDocument/2006/relationships" xmlns:p="http://schemas.openxmlformats.org/presentationml/2006/main">
  <p:tag name="BTFPLAYOUTENABLED" val="1"/>
</p:tagLst>
</file>

<file path=ppt/tags/tag198.xml><?xml version="1.0" encoding="utf-8"?>
<p:tagLst xmlns:a="http://schemas.openxmlformats.org/drawingml/2006/main" xmlns:r="http://schemas.openxmlformats.org/officeDocument/2006/relationships" xmlns:p="http://schemas.openxmlformats.org/presentationml/2006/main">
  <p:tag name="BTFPLAYOUTENABLED" val="1"/>
</p:tagLst>
</file>

<file path=ppt/tags/tag199.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BTFPLAYOUTENABLED" val="1"/>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1.xml><?xml version="1.0" encoding="utf-8"?>
<p:tagLst xmlns:a="http://schemas.openxmlformats.org/drawingml/2006/main" xmlns:r="http://schemas.openxmlformats.org/officeDocument/2006/relationships" xmlns:p="http://schemas.openxmlformats.org/presentationml/2006/main">
  <p:tag name="BTFPLAYOUTENABLED" val="1"/>
</p:tagLst>
</file>

<file path=ppt/tags/tag202.xml><?xml version="1.0" encoding="utf-8"?>
<p:tagLst xmlns:a="http://schemas.openxmlformats.org/drawingml/2006/main" xmlns:r="http://schemas.openxmlformats.org/officeDocument/2006/relationships" xmlns:p="http://schemas.openxmlformats.org/presentationml/2006/main">
  <p:tag name="BTFPLAYOUTENABLED" val="0"/>
</p:tagLst>
</file>

<file path=ppt/tags/tag203.xml><?xml version="1.0" encoding="utf-8"?>
<p:tagLst xmlns:a="http://schemas.openxmlformats.org/drawingml/2006/main" xmlns:r="http://schemas.openxmlformats.org/officeDocument/2006/relationships" xmlns:p="http://schemas.openxmlformats.org/presentationml/2006/main">
  <p:tag name="BTFPLAYOUTENABLED" val="1"/>
</p:tagLst>
</file>

<file path=ppt/tags/tag204.xml><?xml version="1.0" encoding="utf-8"?>
<p:tagLst xmlns:a="http://schemas.openxmlformats.org/drawingml/2006/main" xmlns:r="http://schemas.openxmlformats.org/officeDocument/2006/relationships" xmlns:p="http://schemas.openxmlformats.org/presentationml/2006/main">
  <p:tag name="BTFPLAYOUTENABLED" val="1"/>
</p:tagLst>
</file>

<file path=ppt/tags/tag205.xml><?xml version="1.0" encoding="utf-8"?>
<p:tagLst xmlns:a="http://schemas.openxmlformats.org/drawingml/2006/main" xmlns:r="http://schemas.openxmlformats.org/officeDocument/2006/relationships" xmlns:p="http://schemas.openxmlformats.org/presentationml/2006/main">
  <p:tag name="BTFPLAYOUTENABLED" val="0"/>
  <p:tag name="BTFPLAYOUTCOLUMNS" val="1"/>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BTFPLAYOUTENABLED" val="0"/>
</p:tagLst>
</file>

<file path=ppt/tags/tag208.xml><?xml version="1.0" encoding="utf-8"?>
<p:tagLst xmlns:a="http://schemas.openxmlformats.org/drawingml/2006/main" xmlns:r="http://schemas.openxmlformats.org/officeDocument/2006/relationships" xmlns:p="http://schemas.openxmlformats.org/presentationml/2006/main">
  <p:tag name="BTFPLAYOUTENABLED" val="0"/>
</p:tagLst>
</file>

<file path=ppt/tags/tag209.xml><?xml version="1.0" encoding="utf-8"?>
<p:tagLst xmlns:a="http://schemas.openxmlformats.org/drawingml/2006/main" xmlns:r="http://schemas.openxmlformats.org/officeDocument/2006/relationships" xmlns:p="http://schemas.openxmlformats.org/presentationml/2006/main">
  <p:tag name="BTFPLAYOUTENABLED" val="1"/>
</p:tagLst>
</file>

<file path=ppt/tags/tag21.xml><?xml version="1.0" encoding="utf-8"?>
<p:tagLst xmlns:a="http://schemas.openxmlformats.org/drawingml/2006/main" xmlns:r="http://schemas.openxmlformats.org/officeDocument/2006/relationships" xmlns:p="http://schemas.openxmlformats.org/presentationml/2006/main">
  <p:tag name="AS_UNIQUEID" val="28743"/>
</p:tagLst>
</file>

<file path=ppt/tags/tag210.xml><?xml version="1.0" encoding="utf-8"?>
<p:tagLst xmlns:a="http://schemas.openxmlformats.org/drawingml/2006/main" xmlns:r="http://schemas.openxmlformats.org/officeDocument/2006/relationships" xmlns:p="http://schemas.openxmlformats.org/presentationml/2006/main">
  <p:tag name="BTFPLAYOUTENABLED" val="1"/>
</p:tagLst>
</file>

<file path=ppt/tags/tag211.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BTFPBAINBULLETS" val="1"/>
  <p:tag name="BTFPLAYOUTENABLED" val="0"/>
</p:tagLst>
</file>

<file path=ppt/tags/tag214.xml><?xml version="1.0" encoding="utf-8"?>
<p:tagLst xmlns:a="http://schemas.openxmlformats.org/drawingml/2006/main" xmlns:r="http://schemas.openxmlformats.org/officeDocument/2006/relationships" xmlns:p="http://schemas.openxmlformats.org/presentationml/2006/main">
  <p:tag name="BTFPLAYOUTENABLED" val="1"/>
</p:tagLst>
</file>

<file path=ppt/tags/tag215.xml><?xml version="1.0" encoding="utf-8"?>
<p:tagLst xmlns:a="http://schemas.openxmlformats.org/drawingml/2006/main" xmlns:r="http://schemas.openxmlformats.org/officeDocument/2006/relationships" xmlns:p="http://schemas.openxmlformats.org/presentationml/2006/main">
  <p:tag name="BTFPLAYOUTENABLED" val="1"/>
</p:tagLst>
</file>

<file path=ppt/tags/tag216.xml><?xml version="1.0" encoding="utf-8"?>
<p:tagLst xmlns:a="http://schemas.openxmlformats.org/drawingml/2006/main" xmlns:r="http://schemas.openxmlformats.org/officeDocument/2006/relationships" xmlns:p="http://schemas.openxmlformats.org/presentationml/2006/main">
  <p:tag name="BTFPLAYOUTENABLED" val="1"/>
</p:tagLst>
</file>

<file path=ppt/tags/tag217.xml><?xml version="1.0" encoding="utf-8"?>
<p:tagLst xmlns:a="http://schemas.openxmlformats.org/drawingml/2006/main" xmlns:r="http://schemas.openxmlformats.org/officeDocument/2006/relationships" xmlns:p="http://schemas.openxmlformats.org/presentationml/2006/main">
  <p:tag name="BTFPLAYOUTENABLED" val="1"/>
</p:tagLst>
</file>

<file path=ppt/tags/tag218.xml><?xml version="1.0" encoding="utf-8"?>
<p:tagLst xmlns:a="http://schemas.openxmlformats.org/drawingml/2006/main" xmlns:r="http://schemas.openxmlformats.org/officeDocument/2006/relationships" xmlns:p="http://schemas.openxmlformats.org/presentationml/2006/main">
  <p:tag name="BTFPLAYOUTENABLED" val="1"/>
</p:tagLst>
</file>

<file path=ppt/tags/tag219.xml><?xml version="1.0" encoding="utf-8"?>
<p:tagLst xmlns:a="http://schemas.openxmlformats.org/drawingml/2006/main" xmlns:r="http://schemas.openxmlformats.org/officeDocument/2006/relationships" xmlns:p="http://schemas.openxmlformats.org/presentationml/2006/main">
  <p:tag name="BTFPLAYOUTENABLED" val="1"/>
</p:tagLst>
</file>

<file path=ppt/tags/tag22.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220.xml><?xml version="1.0" encoding="utf-8"?>
<p:tagLst xmlns:a="http://schemas.openxmlformats.org/drawingml/2006/main" xmlns:r="http://schemas.openxmlformats.org/officeDocument/2006/relationships" xmlns:p="http://schemas.openxmlformats.org/presentationml/2006/main">
  <p:tag name="BTFPLAYOUTENABLED" val="1"/>
</p:tagLst>
</file>

<file path=ppt/tags/tag221.xml><?xml version="1.0" encoding="utf-8"?>
<p:tagLst xmlns:a="http://schemas.openxmlformats.org/drawingml/2006/main" xmlns:r="http://schemas.openxmlformats.org/officeDocument/2006/relationships" xmlns:p="http://schemas.openxmlformats.org/presentationml/2006/main">
  <p:tag name="BTFPLAYOUTENABLED" val="1"/>
</p:tagLst>
</file>

<file path=ppt/tags/tag222.xml><?xml version="1.0" encoding="utf-8"?>
<p:tagLst xmlns:a="http://schemas.openxmlformats.org/drawingml/2006/main" xmlns:r="http://schemas.openxmlformats.org/officeDocument/2006/relationships" xmlns:p="http://schemas.openxmlformats.org/presentationml/2006/main">
  <p:tag name="BTFPLAYOUTENABLED" val="1"/>
</p:tagLst>
</file>

<file path=ppt/tags/tag223.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BTFPLAYOUTENABLED" val="1"/>
</p:tagLst>
</file>

<file path=ppt/tags/tag226.xml><?xml version="1.0" encoding="utf-8"?>
<p:tagLst xmlns:a="http://schemas.openxmlformats.org/drawingml/2006/main" xmlns:r="http://schemas.openxmlformats.org/officeDocument/2006/relationships" xmlns:p="http://schemas.openxmlformats.org/presentationml/2006/main">
  <p:tag name="BTFPLAYOUTENABLED" val="1"/>
</p:tagLst>
</file>

<file path=ppt/tags/tag227.xml><?xml version="1.0" encoding="utf-8"?>
<p:tagLst xmlns:a="http://schemas.openxmlformats.org/drawingml/2006/main" xmlns:r="http://schemas.openxmlformats.org/officeDocument/2006/relationships" xmlns:p="http://schemas.openxmlformats.org/presentationml/2006/main">
  <p:tag name="BTFPLAYOUTENABLED" val="1"/>
</p:tagLst>
</file>

<file path=ppt/tags/tag228.xml><?xml version="1.0" encoding="utf-8"?>
<p:tagLst xmlns:a="http://schemas.openxmlformats.org/drawingml/2006/main" xmlns:r="http://schemas.openxmlformats.org/officeDocument/2006/relationships" xmlns:p="http://schemas.openxmlformats.org/presentationml/2006/main">
  <p:tag name="BTFPLAYOUTENABLED" val="1"/>
</p:tagLst>
</file>

<file path=ppt/tags/tag229.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BTFPLAYOUTENABLED" val="1"/>
</p:tagLst>
</file>

<file path=ppt/tags/tag233.xml><?xml version="1.0" encoding="utf-8"?>
<p:tagLst xmlns:a="http://schemas.openxmlformats.org/drawingml/2006/main" xmlns:r="http://schemas.openxmlformats.org/officeDocument/2006/relationships" xmlns:p="http://schemas.openxmlformats.org/presentationml/2006/main">
  <p:tag name="BTFPLAYOUTENABLED" val="1"/>
</p:tagLst>
</file>

<file path=ppt/tags/tag234.xml><?xml version="1.0" encoding="utf-8"?>
<p:tagLst xmlns:a="http://schemas.openxmlformats.org/drawingml/2006/main" xmlns:r="http://schemas.openxmlformats.org/officeDocument/2006/relationships" xmlns:p="http://schemas.openxmlformats.org/presentationml/2006/main">
  <p:tag name="BTFPLAYOUTENABLED" val="1"/>
</p:tagLst>
</file>

<file path=ppt/tags/tag235.xml><?xml version="1.0" encoding="utf-8"?>
<p:tagLst xmlns:a="http://schemas.openxmlformats.org/drawingml/2006/main" xmlns:r="http://schemas.openxmlformats.org/officeDocument/2006/relationships" xmlns:p="http://schemas.openxmlformats.org/presentationml/2006/main">
  <p:tag name="BTFPLAYOUTENABLED" val="0"/>
</p:tagLst>
</file>

<file path=ppt/tags/tag236.xml><?xml version="1.0" encoding="utf-8"?>
<p:tagLst xmlns:a="http://schemas.openxmlformats.org/drawingml/2006/main" xmlns:r="http://schemas.openxmlformats.org/officeDocument/2006/relationships" xmlns:p="http://schemas.openxmlformats.org/presentationml/2006/main">
  <p:tag name="AS_UNIQUEID" val="79646"/>
</p:tagLst>
</file>

<file path=ppt/tags/tag237.xml><?xml version="1.0" encoding="utf-8"?>
<p:tagLst xmlns:a="http://schemas.openxmlformats.org/drawingml/2006/main" xmlns:r="http://schemas.openxmlformats.org/officeDocument/2006/relationships" xmlns:p="http://schemas.openxmlformats.org/presentationml/2006/main">
  <p:tag name="AS_UNIQUEID" val="79647"/>
</p:tagLst>
</file>

<file path=ppt/tags/tag238.xml><?xml version="1.0" encoding="utf-8"?>
<p:tagLst xmlns:a="http://schemas.openxmlformats.org/drawingml/2006/main" xmlns:r="http://schemas.openxmlformats.org/officeDocument/2006/relationships" xmlns:p="http://schemas.openxmlformats.org/presentationml/2006/main">
  <p:tag name="AS_UNIQUEID" val="79647"/>
</p:tagLst>
</file>

<file path=ppt/tags/tag239.xml><?xml version="1.0" encoding="utf-8"?>
<p:tagLst xmlns:a="http://schemas.openxmlformats.org/drawingml/2006/main" xmlns:r="http://schemas.openxmlformats.org/officeDocument/2006/relationships" xmlns:p="http://schemas.openxmlformats.org/presentationml/2006/main">
  <p:tag name="AS_UNIQUEID" val="79646"/>
</p:tagLst>
</file>

<file path=ppt/tags/tag24.xml><?xml version="1.0" encoding="utf-8"?>
<p:tagLst xmlns:a="http://schemas.openxmlformats.org/drawingml/2006/main" xmlns:r="http://schemas.openxmlformats.org/officeDocument/2006/relationships" xmlns:p="http://schemas.openxmlformats.org/presentationml/2006/main">
  <p:tag name="BTFPLAYOUTENABLED" val="1"/>
</p:tagLst>
</file>

<file path=ppt/tags/tag240.xml><?xml version="1.0" encoding="utf-8"?>
<p:tagLst xmlns:a="http://schemas.openxmlformats.org/drawingml/2006/main" xmlns:r="http://schemas.openxmlformats.org/officeDocument/2006/relationships" xmlns:p="http://schemas.openxmlformats.org/presentationml/2006/main">
  <p:tag name="AS_UNIQUEID" val="79647"/>
</p:tagLst>
</file>

<file path=ppt/tags/tag241.xml><?xml version="1.0" encoding="utf-8"?>
<p:tagLst xmlns:a="http://schemas.openxmlformats.org/drawingml/2006/main" xmlns:r="http://schemas.openxmlformats.org/officeDocument/2006/relationships" xmlns:p="http://schemas.openxmlformats.org/presentationml/2006/main">
  <p:tag name="AS_UNIQUEID" val="79647"/>
</p:tagLst>
</file>

<file path=ppt/tags/tag242.xml><?xml version="1.0" encoding="utf-8"?>
<p:tagLst xmlns:a="http://schemas.openxmlformats.org/drawingml/2006/main" xmlns:r="http://schemas.openxmlformats.org/officeDocument/2006/relationships" xmlns:p="http://schemas.openxmlformats.org/presentationml/2006/main">
  <p:tag name="AS_UNIQUEID" val="79646"/>
</p:tagLst>
</file>

<file path=ppt/tags/tag243.xml><?xml version="1.0" encoding="utf-8"?>
<p:tagLst xmlns:a="http://schemas.openxmlformats.org/drawingml/2006/main" xmlns:r="http://schemas.openxmlformats.org/officeDocument/2006/relationships" xmlns:p="http://schemas.openxmlformats.org/presentationml/2006/main">
  <p:tag name="BTFPLAYOUTENABLED" val="1"/>
</p:tagLst>
</file>

<file path=ppt/tags/tag244.xml><?xml version="1.0" encoding="utf-8"?>
<p:tagLst xmlns:a="http://schemas.openxmlformats.org/drawingml/2006/main" xmlns:r="http://schemas.openxmlformats.org/officeDocument/2006/relationships" xmlns:p="http://schemas.openxmlformats.org/presentationml/2006/main">
  <p:tag name="BTFPLAYOUTENABLED" val="0"/>
</p:tagLst>
</file>

<file path=ppt/tags/tag245.xml><?xml version="1.0" encoding="utf-8"?>
<p:tagLst xmlns:a="http://schemas.openxmlformats.org/drawingml/2006/main" xmlns:r="http://schemas.openxmlformats.org/officeDocument/2006/relationships" xmlns:p="http://schemas.openxmlformats.org/presentationml/2006/main">
  <p:tag name="BTFPLAYOUTENABLED" val="0"/>
</p:tagLst>
</file>

<file path=ppt/tags/tag246.xml><?xml version="1.0" encoding="utf-8"?>
<p:tagLst xmlns:a="http://schemas.openxmlformats.org/drawingml/2006/main" xmlns:r="http://schemas.openxmlformats.org/officeDocument/2006/relationships" xmlns:p="http://schemas.openxmlformats.org/presentationml/2006/main">
  <p:tag name="BTFPLAYOUTENABLED" val="0"/>
</p:tagLst>
</file>

<file path=ppt/tags/tag247.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9.xml><?xml version="1.0" encoding="utf-8"?>
<p:tagLst xmlns:a="http://schemas.openxmlformats.org/drawingml/2006/main" xmlns:r="http://schemas.openxmlformats.org/officeDocument/2006/relationships" xmlns:p="http://schemas.openxmlformats.org/presentationml/2006/main">
  <p:tag name="BTFPLAYOUTENABLED" val="1"/>
</p:tagLst>
</file>

<file path=ppt/tags/tag25.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250.xml><?xml version="1.0" encoding="utf-8"?>
<p:tagLst xmlns:a="http://schemas.openxmlformats.org/drawingml/2006/main" xmlns:r="http://schemas.openxmlformats.org/officeDocument/2006/relationships" xmlns:p="http://schemas.openxmlformats.org/presentationml/2006/main">
  <p:tag name="BTFPLAYOUTENABLED" val="1"/>
</p:tagLst>
</file>

<file path=ppt/tags/tag251.xml><?xml version="1.0" encoding="utf-8"?>
<p:tagLst xmlns:a="http://schemas.openxmlformats.org/drawingml/2006/main" xmlns:r="http://schemas.openxmlformats.org/officeDocument/2006/relationships" xmlns:p="http://schemas.openxmlformats.org/presentationml/2006/main">
  <p:tag name="BTFPLAYOUTENABLED" val="1"/>
</p:tagLst>
</file>

<file path=ppt/tags/tag252.xml><?xml version="1.0" encoding="utf-8"?>
<p:tagLst xmlns:a="http://schemas.openxmlformats.org/drawingml/2006/main" xmlns:r="http://schemas.openxmlformats.org/officeDocument/2006/relationships" xmlns:p="http://schemas.openxmlformats.org/presentationml/2006/main">
  <p:tag name="BTFPLAYOUTENABLED" val="0"/>
</p:tagLst>
</file>

<file path=ppt/tags/tag253.xml><?xml version="1.0" encoding="utf-8"?>
<p:tagLst xmlns:a="http://schemas.openxmlformats.org/drawingml/2006/main" xmlns:r="http://schemas.openxmlformats.org/officeDocument/2006/relationships" xmlns:p="http://schemas.openxmlformats.org/presentationml/2006/main">
  <p:tag name="AS_UNIQUEID" val="79646"/>
</p:tagLst>
</file>

<file path=ppt/tags/tag254.xml><?xml version="1.0" encoding="utf-8"?>
<p:tagLst xmlns:a="http://schemas.openxmlformats.org/drawingml/2006/main" xmlns:r="http://schemas.openxmlformats.org/officeDocument/2006/relationships" xmlns:p="http://schemas.openxmlformats.org/presentationml/2006/main">
  <p:tag name="AS_UNIQUEID" val="79647"/>
</p:tagLst>
</file>

<file path=ppt/tags/tag255.xml><?xml version="1.0" encoding="utf-8"?>
<p:tagLst xmlns:a="http://schemas.openxmlformats.org/drawingml/2006/main" xmlns:r="http://schemas.openxmlformats.org/officeDocument/2006/relationships" xmlns:p="http://schemas.openxmlformats.org/presentationml/2006/main">
  <p:tag name="AS_UNIQUEID" val="79647"/>
</p:tagLst>
</file>

<file path=ppt/tags/tag256.xml><?xml version="1.0" encoding="utf-8"?>
<p:tagLst xmlns:a="http://schemas.openxmlformats.org/drawingml/2006/main" xmlns:r="http://schemas.openxmlformats.org/officeDocument/2006/relationships" xmlns:p="http://schemas.openxmlformats.org/presentationml/2006/main">
  <p:tag name="AS_UNIQUEID" val="79646"/>
</p:tagLst>
</file>

<file path=ppt/tags/tag257.xml><?xml version="1.0" encoding="utf-8"?>
<p:tagLst xmlns:a="http://schemas.openxmlformats.org/drawingml/2006/main" xmlns:r="http://schemas.openxmlformats.org/officeDocument/2006/relationships" xmlns:p="http://schemas.openxmlformats.org/presentationml/2006/main">
  <p:tag name="AS_UNIQUEID" val="79647"/>
</p:tagLst>
</file>

<file path=ppt/tags/tag258.xml><?xml version="1.0" encoding="utf-8"?>
<p:tagLst xmlns:a="http://schemas.openxmlformats.org/drawingml/2006/main" xmlns:r="http://schemas.openxmlformats.org/officeDocument/2006/relationships" xmlns:p="http://schemas.openxmlformats.org/presentationml/2006/main">
  <p:tag name="AS_UNIQUEID" val="79647"/>
</p:tagLst>
</file>

<file path=ppt/tags/tag259.xml><?xml version="1.0" encoding="utf-8"?>
<p:tagLst xmlns:a="http://schemas.openxmlformats.org/drawingml/2006/main" xmlns:r="http://schemas.openxmlformats.org/officeDocument/2006/relationships" xmlns:p="http://schemas.openxmlformats.org/presentationml/2006/main">
  <p:tag name="AS_UNIQUEID" val="79646"/>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0.xml><?xml version="1.0" encoding="utf-8"?>
<p:tagLst xmlns:a="http://schemas.openxmlformats.org/drawingml/2006/main" xmlns:r="http://schemas.openxmlformats.org/officeDocument/2006/relationships" xmlns:p="http://schemas.openxmlformats.org/presentationml/2006/main">
  <p:tag name="BTFPLAYOUTENABLED" val="1"/>
</p:tagLst>
</file>

<file path=ppt/tags/tag261.xml><?xml version="1.0" encoding="utf-8"?>
<p:tagLst xmlns:a="http://schemas.openxmlformats.org/drawingml/2006/main" xmlns:r="http://schemas.openxmlformats.org/officeDocument/2006/relationships" xmlns:p="http://schemas.openxmlformats.org/presentationml/2006/main">
  <p:tag name="BTFPLAYOUTENABLED" val="0"/>
</p:tagLst>
</file>

<file path=ppt/tags/tag262.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4.xml><?xml version="1.0" encoding="utf-8"?>
<p:tagLst xmlns:a="http://schemas.openxmlformats.org/drawingml/2006/main" xmlns:r="http://schemas.openxmlformats.org/officeDocument/2006/relationships" xmlns:p="http://schemas.openxmlformats.org/presentationml/2006/main">
  <p:tag name="BTFPLAYOUTENABLED" val="1"/>
</p:tagLst>
</file>

<file path=ppt/tags/tag265.xml><?xml version="1.0" encoding="utf-8"?>
<p:tagLst xmlns:a="http://schemas.openxmlformats.org/drawingml/2006/main" xmlns:r="http://schemas.openxmlformats.org/officeDocument/2006/relationships" xmlns:p="http://schemas.openxmlformats.org/presentationml/2006/main">
  <p:tag name="BTFPLAYOUTENABLED" val="1"/>
</p:tagLst>
</file>

<file path=ppt/tags/tag266.xml><?xml version="1.0" encoding="utf-8"?>
<p:tagLst xmlns:a="http://schemas.openxmlformats.org/drawingml/2006/main" xmlns:r="http://schemas.openxmlformats.org/officeDocument/2006/relationships" xmlns:p="http://schemas.openxmlformats.org/presentationml/2006/main">
  <p:tag name="BTFPLAYOUTENABLED" val="1"/>
</p:tagLst>
</file>

<file path=ppt/tags/tag267.xml><?xml version="1.0" encoding="utf-8"?>
<p:tagLst xmlns:a="http://schemas.openxmlformats.org/drawingml/2006/main" xmlns:r="http://schemas.openxmlformats.org/officeDocument/2006/relationships" xmlns:p="http://schemas.openxmlformats.org/presentationml/2006/main">
  <p:tag name="BTFPLAYOUTENABLED" val="0"/>
</p:tagLst>
</file>

<file path=ppt/tags/tag268.xml><?xml version="1.0" encoding="utf-8"?>
<p:tagLst xmlns:a="http://schemas.openxmlformats.org/drawingml/2006/main" xmlns:r="http://schemas.openxmlformats.org/officeDocument/2006/relationships" xmlns:p="http://schemas.openxmlformats.org/presentationml/2006/main">
  <p:tag name="AS_UNIQUEID" val="79646"/>
</p:tagLst>
</file>

<file path=ppt/tags/tag269.xml><?xml version="1.0" encoding="utf-8"?>
<p:tagLst xmlns:a="http://schemas.openxmlformats.org/drawingml/2006/main" xmlns:r="http://schemas.openxmlformats.org/officeDocument/2006/relationships" xmlns:p="http://schemas.openxmlformats.org/presentationml/2006/main">
  <p:tag name="AS_UNIQUEID" val="79647"/>
</p:tagLst>
</file>

<file path=ppt/tags/tag27.xml><?xml version="1.0" encoding="utf-8"?>
<p:tagLst xmlns:a="http://schemas.openxmlformats.org/drawingml/2006/main" xmlns:r="http://schemas.openxmlformats.org/officeDocument/2006/relationships" xmlns:p="http://schemas.openxmlformats.org/presentationml/2006/main">
  <p:tag name="BTFPLAYOUTENABLED" val="1"/>
</p:tagLst>
</file>

<file path=ppt/tags/tag270.xml><?xml version="1.0" encoding="utf-8"?>
<p:tagLst xmlns:a="http://schemas.openxmlformats.org/drawingml/2006/main" xmlns:r="http://schemas.openxmlformats.org/officeDocument/2006/relationships" xmlns:p="http://schemas.openxmlformats.org/presentationml/2006/main">
  <p:tag name="AS_UNIQUEID" val="79647"/>
</p:tagLst>
</file>

<file path=ppt/tags/tag271.xml><?xml version="1.0" encoding="utf-8"?>
<p:tagLst xmlns:a="http://schemas.openxmlformats.org/drawingml/2006/main" xmlns:r="http://schemas.openxmlformats.org/officeDocument/2006/relationships" xmlns:p="http://schemas.openxmlformats.org/presentationml/2006/main">
  <p:tag name="AS_UNIQUEID" val="79646"/>
</p:tagLst>
</file>

<file path=ppt/tags/tag272.xml><?xml version="1.0" encoding="utf-8"?>
<p:tagLst xmlns:a="http://schemas.openxmlformats.org/drawingml/2006/main" xmlns:r="http://schemas.openxmlformats.org/officeDocument/2006/relationships" xmlns:p="http://schemas.openxmlformats.org/presentationml/2006/main">
  <p:tag name="AS_UNIQUEID" val="79647"/>
</p:tagLst>
</file>

<file path=ppt/tags/tag273.xml><?xml version="1.0" encoding="utf-8"?>
<p:tagLst xmlns:a="http://schemas.openxmlformats.org/drawingml/2006/main" xmlns:r="http://schemas.openxmlformats.org/officeDocument/2006/relationships" xmlns:p="http://schemas.openxmlformats.org/presentationml/2006/main">
  <p:tag name="AS_UNIQUEID" val="79647"/>
</p:tagLst>
</file>

<file path=ppt/tags/tag274.xml><?xml version="1.0" encoding="utf-8"?>
<p:tagLst xmlns:a="http://schemas.openxmlformats.org/drawingml/2006/main" xmlns:r="http://schemas.openxmlformats.org/officeDocument/2006/relationships" xmlns:p="http://schemas.openxmlformats.org/presentationml/2006/main">
  <p:tag name="AS_UNIQUEID" val="79646"/>
</p:tagLst>
</file>

<file path=ppt/tags/tag275.xml><?xml version="1.0" encoding="utf-8"?>
<p:tagLst xmlns:a="http://schemas.openxmlformats.org/drawingml/2006/main" xmlns:r="http://schemas.openxmlformats.org/officeDocument/2006/relationships" xmlns:p="http://schemas.openxmlformats.org/presentationml/2006/main">
  <p:tag name="BTFPLAYOUTENABLED" val="1"/>
</p:tagLst>
</file>

<file path=ppt/tags/tag276.xml><?xml version="1.0" encoding="utf-8"?>
<p:tagLst xmlns:a="http://schemas.openxmlformats.org/drawingml/2006/main" xmlns:r="http://schemas.openxmlformats.org/officeDocument/2006/relationships" xmlns:p="http://schemas.openxmlformats.org/presentationml/2006/main">
  <p:tag name="BTFPLAYOUTENABLED" val="0"/>
</p:tagLst>
</file>

<file path=ppt/tags/tag277.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28.xml><?xml version="1.0" encoding="utf-8"?>
<p:tagLst xmlns:a="http://schemas.openxmlformats.org/drawingml/2006/main" xmlns:r="http://schemas.openxmlformats.org/officeDocument/2006/relationships" xmlns:p="http://schemas.openxmlformats.org/presentationml/2006/main">
  <p:tag name="BTFPLAYOUTENABLED" val="1"/>
</p:tagLst>
</file>

<file path=ppt/tags/tag29.xml><?xml version="1.0" encoding="utf-8"?>
<p:tagLst xmlns:a="http://schemas.openxmlformats.org/drawingml/2006/main" xmlns:r="http://schemas.openxmlformats.org/officeDocument/2006/relationships" xmlns:p="http://schemas.openxmlformats.org/presentationml/2006/main">
  <p:tag name="BTFPLAYOUTENABLED" val="1"/>
</p:tagLst>
</file>

<file path=ppt/tags/tag3.xml><?xml version="1.0" encoding="utf-8"?>
<p:tagLst xmlns:a="http://schemas.openxmlformats.org/drawingml/2006/main" xmlns:r="http://schemas.openxmlformats.org/officeDocument/2006/relationships" xmlns:p="http://schemas.openxmlformats.org/presentationml/2006/main">
  <p:tag name="BTFPLAYOUTENABLED" val="0"/>
  <p:tag name="BTFPLAYOUTCOLUMNS" val="1"/>
</p:tagLst>
</file>

<file path=ppt/tags/tag30.xml><?xml version="1.0" encoding="utf-8"?>
<p:tagLst xmlns:a="http://schemas.openxmlformats.org/drawingml/2006/main" xmlns:r="http://schemas.openxmlformats.org/officeDocument/2006/relationships" xmlns:p="http://schemas.openxmlformats.org/presentationml/2006/main">
  <p:tag name="AS_UNIQUEID" val="36412"/>
</p:tagLst>
</file>

<file path=ppt/tags/tag31.xml><?xml version="1.0" encoding="utf-8"?>
<p:tagLst xmlns:a="http://schemas.openxmlformats.org/drawingml/2006/main" xmlns:r="http://schemas.openxmlformats.org/officeDocument/2006/relationships" xmlns:p="http://schemas.openxmlformats.org/presentationml/2006/main">
  <p:tag name="AS_UNIQUEID" val="36411"/>
</p:tagLst>
</file>

<file path=ppt/tags/tag32.xml><?xml version="1.0" encoding="utf-8"?>
<p:tagLst xmlns:a="http://schemas.openxmlformats.org/drawingml/2006/main" xmlns:r="http://schemas.openxmlformats.org/officeDocument/2006/relationships" xmlns:p="http://schemas.openxmlformats.org/presentationml/2006/main">
  <p:tag name="AS_UNIQUEID" val="36412"/>
</p:tagLst>
</file>

<file path=ppt/tags/tag33.xml><?xml version="1.0" encoding="utf-8"?>
<p:tagLst xmlns:a="http://schemas.openxmlformats.org/drawingml/2006/main" xmlns:r="http://schemas.openxmlformats.org/officeDocument/2006/relationships" xmlns:p="http://schemas.openxmlformats.org/presentationml/2006/main">
  <p:tag name="AS_UNIQUEID" val="36411"/>
</p:tagLst>
</file>

<file path=ppt/tags/tag34.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BTFPLAYOUTENABLED" val="1"/>
</p:tagLst>
</file>

<file path=ppt/tags/tag37.xml><?xml version="1.0" encoding="utf-8"?>
<p:tagLst xmlns:a="http://schemas.openxmlformats.org/drawingml/2006/main" xmlns:r="http://schemas.openxmlformats.org/officeDocument/2006/relationships" xmlns:p="http://schemas.openxmlformats.org/presentationml/2006/main">
  <p:tag name="BTFPLAYOUTENABLED" val="1"/>
</p:tagLst>
</file>

<file path=ppt/tags/tag38.xml><?xml version="1.0" encoding="utf-8"?>
<p:tagLst xmlns:a="http://schemas.openxmlformats.org/drawingml/2006/main" xmlns:r="http://schemas.openxmlformats.org/officeDocument/2006/relationships" xmlns:p="http://schemas.openxmlformats.org/presentationml/2006/main">
  <p:tag name="BTFPLAYOUTCOLUMNS" val="3"/>
  <p:tag name="BTFPLAYOUTENABLED" val="0"/>
</p:tagLst>
</file>

<file path=ppt/tags/tag39.xml><?xml version="1.0" encoding="utf-8"?>
<p:tagLst xmlns:a="http://schemas.openxmlformats.org/drawingml/2006/main" xmlns:r="http://schemas.openxmlformats.org/officeDocument/2006/relationships" xmlns:p="http://schemas.openxmlformats.org/presentationml/2006/main">
  <p:tag name="BTFPLAYOUTENABLED" val="1"/>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BTFPLAYOUTENABLED" val="1"/>
</p:tagLst>
</file>

<file path=ppt/tags/tag41.xml><?xml version="1.0" encoding="utf-8"?>
<p:tagLst xmlns:a="http://schemas.openxmlformats.org/drawingml/2006/main" xmlns:r="http://schemas.openxmlformats.org/officeDocument/2006/relationships" xmlns:p="http://schemas.openxmlformats.org/presentationml/2006/main">
  <p:tag name="BTFPLAYOUTENABLED" val="0"/>
  <p:tag name="BTFP_TEMPLATE" val="&lt;?xml version=&quot;1.0&quot; encoding=&quot;utf-8&quot;?&gt;&lt;Template&gt;&lt;Id&gt;cc5534ce8a673ef777c71dfc38e73570&lt;/Id&gt;&lt;Version&gt;7&lt;/Version&gt;&lt;/Template&gt;"/>
  <p:tag name="BTFPLAYOUTCOLUMNS" val="2"/>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AS_UNIQUEID" val="1036"/>
</p:tagLst>
</file>

<file path=ppt/tags/tag44.xml><?xml version="1.0" encoding="utf-8"?>
<p:tagLst xmlns:a="http://schemas.openxmlformats.org/drawingml/2006/main" xmlns:r="http://schemas.openxmlformats.org/officeDocument/2006/relationships" xmlns:p="http://schemas.openxmlformats.org/presentationml/2006/main">
  <p:tag name="AS_UNIQUEID" val="1035"/>
</p:tagLst>
</file>

<file path=ppt/tags/tag45.xml><?xml version="1.0" encoding="utf-8"?>
<p:tagLst xmlns:a="http://schemas.openxmlformats.org/drawingml/2006/main" xmlns:r="http://schemas.openxmlformats.org/officeDocument/2006/relationships" xmlns:p="http://schemas.openxmlformats.org/presentationml/2006/main">
  <p:tag name="AS_UNIQUEID" val="1039"/>
</p:tagLst>
</file>

<file path=ppt/tags/tag46.xml><?xml version="1.0" encoding="utf-8"?>
<p:tagLst xmlns:a="http://schemas.openxmlformats.org/drawingml/2006/main" xmlns:r="http://schemas.openxmlformats.org/officeDocument/2006/relationships" xmlns:p="http://schemas.openxmlformats.org/presentationml/2006/main">
  <p:tag name="AS_UNIQUEID" val="1038"/>
</p:tagLst>
</file>

<file path=ppt/tags/tag47.xml><?xml version="1.0" encoding="utf-8"?>
<p:tagLst xmlns:a="http://schemas.openxmlformats.org/drawingml/2006/main" xmlns:r="http://schemas.openxmlformats.org/officeDocument/2006/relationships" xmlns:p="http://schemas.openxmlformats.org/presentationml/2006/main">
  <p:tag name="BTFPLAYOUTENABLED" val="1"/>
</p:tagLst>
</file>

<file path=ppt/tags/tag48.xml><?xml version="1.0" encoding="utf-8"?>
<p:tagLst xmlns:a="http://schemas.openxmlformats.org/drawingml/2006/main" xmlns:r="http://schemas.openxmlformats.org/officeDocument/2006/relationships" xmlns:p="http://schemas.openxmlformats.org/presentationml/2006/main">
  <p:tag name="BTFPLAYOUTENABLED" val="1"/>
</p:tagLst>
</file>

<file path=ppt/tags/tag49.xml><?xml version="1.0" encoding="utf-8"?>
<p:tagLst xmlns:a="http://schemas.openxmlformats.org/drawingml/2006/main" xmlns:r="http://schemas.openxmlformats.org/officeDocument/2006/relationships" xmlns:p="http://schemas.openxmlformats.org/presentationml/2006/main">
  <p:tag name="AS_UNIQUEID" val="1036"/>
</p:tagLst>
</file>

<file path=ppt/tags/tag5.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50.xml><?xml version="1.0" encoding="utf-8"?>
<p:tagLst xmlns:a="http://schemas.openxmlformats.org/drawingml/2006/main" xmlns:r="http://schemas.openxmlformats.org/officeDocument/2006/relationships" xmlns:p="http://schemas.openxmlformats.org/presentationml/2006/main">
  <p:tag name="AS_UNIQUEID" val="1035"/>
</p:tagLst>
</file>

<file path=ppt/tags/tag51.xml><?xml version="1.0" encoding="utf-8"?>
<p:tagLst xmlns:a="http://schemas.openxmlformats.org/drawingml/2006/main" xmlns:r="http://schemas.openxmlformats.org/officeDocument/2006/relationships" xmlns:p="http://schemas.openxmlformats.org/presentationml/2006/main">
  <p:tag name="BTFPLAYOUTENABLED" val="1"/>
</p:tagLst>
</file>

<file path=ppt/tags/tag52.xml><?xml version="1.0" encoding="utf-8"?>
<p:tagLst xmlns:a="http://schemas.openxmlformats.org/drawingml/2006/main" xmlns:r="http://schemas.openxmlformats.org/officeDocument/2006/relationships" xmlns:p="http://schemas.openxmlformats.org/presentationml/2006/main">
  <p:tag name="AS_UNIQUEID" val="1036"/>
</p:tagLst>
</file>

<file path=ppt/tags/tag53.xml><?xml version="1.0" encoding="utf-8"?>
<p:tagLst xmlns:a="http://schemas.openxmlformats.org/drawingml/2006/main" xmlns:r="http://schemas.openxmlformats.org/officeDocument/2006/relationships" xmlns:p="http://schemas.openxmlformats.org/presentationml/2006/main">
  <p:tag name="AS_UNIQUEID" val="1035"/>
</p:tagLst>
</file>

<file path=ppt/tags/tag54.xml><?xml version="1.0" encoding="utf-8"?>
<p:tagLst xmlns:a="http://schemas.openxmlformats.org/drawingml/2006/main" xmlns:r="http://schemas.openxmlformats.org/officeDocument/2006/relationships" xmlns:p="http://schemas.openxmlformats.org/presentationml/2006/main">
  <p:tag name="BTFPLAYOUTENABLED" val="1"/>
</p:tagLst>
</file>

<file path=ppt/tags/tag55.xml><?xml version="1.0" encoding="utf-8"?>
<p:tagLst xmlns:a="http://schemas.openxmlformats.org/drawingml/2006/main" xmlns:r="http://schemas.openxmlformats.org/officeDocument/2006/relationships" xmlns:p="http://schemas.openxmlformats.org/presentationml/2006/main">
  <p:tag name="AS_UNIQUEID" val="1036"/>
</p:tagLst>
</file>

<file path=ppt/tags/tag56.xml><?xml version="1.0" encoding="utf-8"?>
<p:tagLst xmlns:a="http://schemas.openxmlformats.org/drawingml/2006/main" xmlns:r="http://schemas.openxmlformats.org/officeDocument/2006/relationships" xmlns:p="http://schemas.openxmlformats.org/presentationml/2006/main">
  <p:tag name="AS_UNIQUEID" val="1035"/>
</p:tagLst>
</file>

<file path=ppt/tags/tag57.xml><?xml version="1.0" encoding="utf-8"?>
<p:tagLst xmlns:a="http://schemas.openxmlformats.org/drawingml/2006/main" xmlns:r="http://schemas.openxmlformats.org/officeDocument/2006/relationships" xmlns:p="http://schemas.openxmlformats.org/presentationml/2006/main">
  <p:tag name="BTFPLAYOUTENABLED" val="1"/>
</p:tagLst>
</file>

<file path=ppt/tags/tag58.xml><?xml version="1.0" encoding="utf-8"?>
<p:tagLst xmlns:a="http://schemas.openxmlformats.org/drawingml/2006/main" xmlns:r="http://schemas.openxmlformats.org/officeDocument/2006/relationships" xmlns:p="http://schemas.openxmlformats.org/presentationml/2006/main">
  <p:tag name="BTFPLAYOUTENABLED" val="1"/>
</p:tagLst>
</file>

<file path=ppt/tags/tag59.xml><?xml version="1.0" encoding="utf-8"?>
<p:tagLst xmlns:a="http://schemas.openxmlformats.org/drawingml/2006/main" xmlns:r="http://schemas.openxmlformats.org/officeDocument/2006/relationships" xmlns:p="http://schemas.openxmlformats.org/presentationml/2006/main">
  <p:tag name="BTFPLAYOUTENABLED" val="1"/>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BTFPLAYOUTENABLED" val="0"/>
  <p:tag name="BTFPLAYOUTCOLUMNS" val="3"/>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PV3PZmnd_6o74HHx7I6du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eRrC3Sew7rziAb3T9u2hR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N.t1Rcrt0IOeU3zen8Hxa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wFAL3PTiTqd1OV7q8fRTS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bB2CQGH494XWKvb_hb_Sk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aNBPpoYQcXBbETd9Wv9_Y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DAR20bhkFhV0vnJ1q82qG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DsNf9AWuO_cJj1noCQU.cQ"/>
</p:tagLst>
</file>

<file path=ppt/tags/tag7.xml><?xml version="1.0" encoding="utf-8"?>
<p:tagLst xmlns:a="http://schemas.openxmlformats.org/drawingml/2006/main" xmlns:r="http://schemas.openxmlformats.org/officeDocument/2006/relationships" xmlns:p="http://schemas.openxmlformats.org/presentationml/2006/main">
  <p:tag name="BTFPLAYOUTENABLED" val="1"/>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wrZiT69v84FvPOd7fUaO1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4.zTF.J8r8VvnlmGbAZoE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qjpEvVbRY2r99nj51Y3yi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i6phXmcFMWVP0Pkj63GGLA"/>
</p:tagLst>
</file>

<file path=ppt/tags/tag74.xml><?xml version="1.0" encoding="utf-8"?>
<p:tagLst xmlns:a="http://schemas.openxmlformats.org/drawingml/2006/main" xmlns:r="http://schemas.openxmlformats.org/officeDocument/2006/relationships" xmlns:p="http://schemas.openxmlformats.org/presentationml/2006/main">
  <p:tag name="BTFPLAYOUTENABLED" val="1"/>
</p:tagLst>
</file>

<file path=ppt/tags/tag75.xml><?xml version="1.0" encoding="utf-8"?>
<p:tagLst xmlns:a="http://schemas.openxmlformats.org/drawingml/2006/main" xmlns:r="http://schemas.openxmlformats.org/officeDocument/2006/relationships" xmlns:p="http://schemas.openxmlformats.org/presentationml/2006/main">
  <p:tag name="BTFPLAYOUTENABLED" val="0"/>
</p:tagLst>
</file>

<file path=ppt/tags/tag76.xml><?xml version="1.0" encoding="utf-8"?>
<p:tagLst xmlns:a="http://schemas.openxmlformats.org/drawingml/2006/main" xmlns:r="http://schemas.openxmlformats.org/officeDocument/2006/relationships" xmlns:p="http://schemas.openxmlformats.org/presentationml/2006/main">
  <p:tag name="BTFPLAYOUTENABLED" val="1"/>
</p:tagLst>
</file>

<file path=ppt/tags/tag77.xml><?xml version="1.0" encoding="utf-8"?>
<p:tagLst xmlns:a="http://schemas.openxmlformats.org/drawingml/2006/main" xmlns:r="http://schemas.openxmlformats.org/officeDocument/2006/relationships" xmlns:p="http://schemas.openxmlformats.org/presentationml/2006/main">
  <p:tag name="BTFPLAYOUTENABLED" val="1"/>
</p:tagLst>
</file>

<file path=ppt/tags/tag78.xml><?xml version="1.0" encoding="utf-8"?>
<p:tagLst xmlns:a="http://schemas.openxmlformats.org/drawingml/2006/main" xmlns:r="http://schemas.openxmlformats.org/officeDocument/2006/relationships" xmlns:p="http://schemas.openxmlformats.org/presentationml/2006/main">
  <p:tag name="BTFPLAYOUTENABLED" val="1"/>
</p:tagLst>
</file>

<file path=ppt/tags/tag79.xml><?xml version="1.0" encoding="utf-8"?>
<p:tagLst xmlns:a="http://schemas.openxmlformats.org/drawingml/2006/main" xmlns:r="http://schemas.openxmlformats.org/officeDocument/2006/relationships" xmlns:p="http://schemas.openxmlformats.org/presentationml/2006/main">
  <p:tag name="BTFPLAYOUTENABLED" val="1"/>
</p:tagLst>
</file>

<file path=ppt/tags/tag8.xml><?xml version="1.0" encoding="utf-8"?>
<p:tagLst xmlns:a="http://schemas.openxmlformats.org/drawingml/2006/main" xmlns:r="http://schemas.openxmlformats.org/officeDocument/2006/relationships" xmlns:p="http://schemas.openxmlformats.org/presentationml/2006/main">
  <p:tag name="BTFPLAYOUTENABLED" val="1"/>
</p:tagLst>
</file>

<file path=ppt/tags/tag80.xml><?xml version="1.0" encoding="utf-8"?>
<p:tagLst xmlns:a="http://schemas.openxmlformats.org/drawingml/2006/main" xmlns:r="http://schemas.openxmlformats.org/officeDocument/2006/relationships" xmlns:p="http://schemas.openxmlformats.org/presentationml/2006/main">
  <p:tag name="BTFPLAYOUTENABLED" val="1"/>
</p:tagLst>
</file>

<file path=ppt/tags/tag81.xml><?xml version="1.0" encoding="utf-8"?>
<p:tagLst xmlns:a="http://schemas.openxmlformats.org/drawingml/2006/main" xmlns:r="http://schemas.openxmlformats.org/officeDocument/2006/relationships" xmlns:p="http://schemas.openxmlformats.org/presentationml/2006/main">
  <p:tag name="BTFPLAYOUTENABLED" val="1"/>
</p:tagLst>
</file>

<file path=ppt/tags/tag82.xml><?xml version="1.0" encoding="utf-8"?>
<p:tagLst xmlns:a="http://schemas.openxmlformats.org/drawingml/2006/main" xmlns:r="http://schemas.openxmlformats.org/officeDocument/2006/relationships" xmlns:p="http://schemas.openxmlformats.org/presentationml/2006/main">
  <p:tag name="BTFPLAYOUTENABLED" val="1"/>
</p:tagLst>
</file>

<file path=ppt/tags/tag83.xml><?xml version="1.0" encoding="utf-8"?>
<p:tagLst xmlns:a="http://schemas.openxmlformats.org/drawingml/2006/main" xmlns:r="http://schemas.openxmlformats.org/officeDocument/2006/relationships" xmlns:p="http://schemas.openxmlformats.org/presentationml/2006/main">
  <p:tag name="BTFPLAYOUTENABLED" val="1"/>
</p:tagLst>
</file>

<file path=ppt/tags/tag84.xml><?xml version="1.0" encoding="utf-8"?>
<p:tagLst xmlns:a="http://schemas.openxmlformats.org/drawingml/2006/main" xmlns:r="http://schemas.openxmlformats.org/officeDocument/2006/relationships" xmlns:p="http://schemas.openxmlformats.org/presentationml/2006/main">
  <p:tag name="BTFPLAYOUTENABLED" val="1"/>
</p:tagLst>
</file>

<file path=ppt/tags/tag85.xml><?xml version="1.0" encoding="utf-8"?>
<p:tagLst xmlns:a="http://schemas.openxmlformats.org/drawingml/2006/main" xmlns:r="http://schemas.openxmlformats.org/officeDocument/2006/relationships" xmlns:p="http://schemas.openxmlformats.org/presentationml/2006/main">
  <p:tag name="BTFPLAYOUTENABLED" val="0"/>
  <p:tag name="BTFPLAYOUTCOLUMNS" val="3"/>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BTFPLAYOUTENABLED" val="1"/>
</p:tagLst>
</file>

<file path=ppt/tags/tag88.xml><?xml version="1.0" encoding="utf-8"?>
<p:tagLst xmlns:a="http://schemas.openxmlformats.org/drawingml/2006/main" xmlns:r="http://schemas.openxmlformats.org/officeDocument/2006/relationships" xmlns:p="http://schemas.openxmlformats.org/presentationml/2006/main">
  <p:tag name="BTFPLAYOUTENABLED" val="1"/>
</p:tagLst>
</file>

<file path=ppt/tags/tag89.xml><?xml version="1.0" encoding="utf-8"?>
<p:tagLst xmlns:a="http://schemas.openxmlformats.org/drawingml/2006/main" xmlns:r="http://schemas.openxmlformats.org/officeDocument/2006/relationships" xmlns:p="http://schemas.openxmlformats.org/presentationml/2006/main">
  <p:tag name="BTFPLAYOUTENABLED" val="0"/>
  <p:tag name="BTFPLAYOUTCOLUMNS" val="3"/>
</p:tagLst>
</file>

<file path=ppt/tags/tag9.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BTFPLAYOUTENABLED" val="1"/>
  <p:tag name="BTFPBAINBULLETS" val="1"/>
</p:tagLst>
</file>

<file path=ppt/tags/tag92.xml><?xml version="1.0" encoding="utf-8"?>
<p:tagLst xmlns:a="http://schemas.openxmlformats.org/drawingml/2006/main" xmlns:r="http://schemas.openxmlformats.org/officeDocument/2006/relationships" xmlns:p="http://schemas.openxmlformats.org/presentationml/2006/main">
  <p:tag name="BTFPLAYOUTENABLED" val="1"/>
</p:tagLst>
</file>

<file path=ppt/tags/tag93.xml><?xml version="1.0" encoding="utf-8"?>
<p:tagLst xmlns:a="http://schemas.openxmlformats.org/drawingml/2006/main" xmlns:r="http://schemas.openxmlformats.org/officeDocument/2006/relationships" xmlns:p="http://schemas.openxmlformats.org/presentationml/2006/main">
  <p:tag name="BTFPLAYOUTENABLED" val="1"/>
</p:tagLst>
</file>

<file path=ppt/tags/tag94.xml><?xml version="1.0" encoding="utf-8"?>
<p:tagLst xmlns:a="http://schemas.openxmlformats.org/drawingml/2006/main" xmlns:r="http://schemas.openxmlformats.org/officeDocument/2006/relationships" xmlns:p="http://schemas.openxmlformats.org/presentationml/2006/main">
  <p:tag name="BTFPLAYOUTENABLED" val="1"/>
</p:tagLst>
</file>

<file path=ppt/tags/tag95.xml><?xml version="1.0" encoding="utf-8"?>
<p:tagLst xmlns:a="http://schemas.openxmlformats.org/drawingml/2006/main" xmlns:r="http://schemas.openxmlformats.org/officeDocument/2006/relationships" xmlns:p="http://schemas.openxmlformats.org/presentationml/2006/main">
  <p:tag name="BTFPLAYOUTCOLUMNS" val="2"/>
  <p:tag name="BTFPLAYOUTENABLED" val="0"/>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BTFPLAYOUTENABLED" val="1"/>
</p:tagLst>
</file>

<file path=ppt/tags/tag98.xml><?xml version="1.0" encoding="utf-8"?>
<p:tagLst xmlns:a="http://schemas.openxmlformats.org/drawingml/2006/main" xmlns:r="http://schemas.openxmlformats.org/officeDocument/2006/relationships" xmlns:p="http://schemas.openxmlformats.org/presentationml/2006/main">
  <p:tag name="BTFPROTATION" val="0"/>
  <p:tag name="BTFPLAYOUTENABLED" val="1"/>
</p:tagLst>
</file>

<file path=ppt/tags/tag99.xml><?xml version="1.0" encoding="utf-8"?>
<p:tagLst xmlns:a="http://schemas.openxmlformats.org/drawingml/2006/main" xmlns:r="http://schemas.openxmlformats.org/officeDocument/2006/relationships" xmlns:p="http://schemas.openxmlformats.org/presentationml/2006/main">
  <p:tag name="BTFPLAYOUTENABLED" val="1"/>
</p:tagLst>
</file>

<file path=ppt/theme/theme1.xml><?xml version="1.0" encoding="utf-8"?>
<a:theme xmlns:a="http://schemas.openxmlformats.org/drawingml/2006/main" name="Bain Core">
  <a:themeElements>
    <a:clrScheme name="Bain">
      <a:dk1>
        <a:srgbClr val="000000"/>
      </a:dk1>
      <a:lt1>
        <a:srgbClr val="FFFFFF"/>
      </a:lt1>
      <a:dk2>
        <a:srgbClr val="D6D6D6"/>
      </a:dk2>
      <a:lt2>
        <a:srgbClr val="5C5C5C"/>
      </a:lt2>
      <a:accent1>
        <a:srgbClr val="B4B4B4"/>
      </a:accent1>
      <a:accent2>
        <a:srgbClr val="D6D6D6"/>
      </a:accent2>
      <a:accent3>
        <a:srgbClr val="CC0000"/>
      </a:accent3>
      <a:accent4>
        <a:srgbClr val="46647B"/>
      </a:accent4>
      <a:accent5>
        <a:srgbClr val="507867"/>
      </a:accent5>
      <a:accent6>
        <a:srgbClr val="973B74"/>
      </a:accent6>
      <a:hlink>
        <a:srgbClr val="46647B"/>
      </a:hlink>
      <a:folHlink>
        <a:srgbClr val="7891AA"/>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1"/>
        </a:solidFill>
        <a:ln w="9525">
          <a:solidFill>
            <a:schemeClr val="tx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indent="0" algn="ctr">
          <a:buNone/>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cap="flat">
          <a:solidFill>
            <a:schemeClr val="tx1"/>
          </a:solidFill>
          <a:miter lim="800000"/>
          <a:tailEnd type="none" w="med" len="lg"/>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36000" tIns="36000" rIns="36000" bIns="36000" rtlCol="0">
        <a:spAutoFit/>
      </a:bodyPr>
      <a:lstStyle>
        <a:defPPr marL="0" indent="0">
          <a:buNone/>
          <a:defRPr sz="1600" dirty="0" err="1" smtClean="0"/>
        </a:defPPr>
      </a:lstStyle>
    </a:txDef>
  </a:objectDefaults>
  <a:extraClrSchemeLst/>
  <a:extLst>
    <a:ext uri="{05A4C25C-085E-4340-85A3-A5531E510DB2}">
      <thm15:themeFamily xmlns:thm15="http://schemas.microsoft.com/office/thememl/2012/main" name="Bain Core On Screen Show (16_9).potx" id="{56CF97D2-A744-43CA-AE15-0214FF29DAC4}" vid="{A64E784E-EE2A-4031-BBD4-3B52B2D870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CE28C1D2031CE49B65EB9398B6665A4" ma:contentTypeVersion="16" ma:contentTypeDescription="Ein neues Dokument erstellen." ma:contentTypeScope="" ma:versionID="915be8ddf9203496dff81045837c2095">
  <xsd:schema xmlns:xsd="http://www.w3.org/2001/XMLSchema" xmlns:xs="http://www.w3.org/2001/XMLSchema" xmlns:p="http://schemas.microsoft.com/office/2006/metadata/properties" xmlns:ns2="024ef72b-9a44-443b-86c7-2b9b89248177" xmlns:ns3="df6b8441-aa16-4692-b757-547843ef6d58" xmlns:ns4="0e427f73-0d6a-4740-aee4-eea3ddf9cfe2" targetNamespace="http://schemas.microsoft.com/office/2006/metadata/properties" ma:root="true" ma:fieldsID="93e82e7d94d6100c07791c5c9fddab0b" ns2:_="" ns3:_="" ns4:_="">
    <xsd:import namespace="024ef72b-9a44-443b-86c7-2b9b89248177"/>
    <xsd:import namespace="df6b8441-aa16-4692-b757-547843ef6d58"/>
    <xsd:import namespace="0e427f73-0d6a-4740-aee4-eea3ddf9cfe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4ef72b-9a44-443b-86c7-2b9b892481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4b166abb-7d38-406f-9233-2f33b10aef2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f6b8441-aa16-4692-b757-547843ef6d58" elementFormDefault="qualified">
    <xsd:import namespace="http://schemas.microsoft.com/office/2006/documentManagement/types"/>
    <xsd:import namespace="http://schemas.microsoft.com/office/infopath/2007/PartnerControls"/>
    <xsd:element name="SharedWithUsers" ma:index="14"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Freigegeben für -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e427f73-0d6a-4740-aee4-eea3ddf9cfe2"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a85ec8ad-9b94-48bf-98e4-b3da507f3f23}" ma:internalName="TaxCatchAll" ma:showField="CatchAllData" ma:web="df6b8441-aa16-4692-b757-547843ef6d5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8E3FDD-F0A4-4844-9D40-FD90550EE825}">
  <ds:schemaRefs>
    <ds:schemaRef ds:uri="024ef72b-9a44-443b-86c7-2b9b89248177"/>
    <ds:schemaRef ds:uri="0e427f73-0d6a-4740-aee4-eea3ddf9cfe2"/>
    <ds:schemaRef ds:uri="df6b8441-aa16-4692-b757-547843ef6d5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D835C2C-3CD2-40BE-BE8B-84BB9926EA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1</TotalTime>
  <Words>10272</Words>
  <Application>Microsoft Office PowerPoint</Application>
  <PresentationFormat>Widescreen</PresentationFormat>
  <Paragraphs>1192</Paragraphs>
  <Slides>32</Slides>
  <Notes>29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0" baseType="lpstr">
      <vt:lpstr>Aptos</vt:lpstr>
      <vt:lpstr>Arial</vt:lpstr>
      <vt:lpstr>Calibri</vt:lpstr>
      <vt:lpstr>Courier New</vt:lpstr>
      <vt:lpstr>HelveticaNeueLT Pro 55 Roman</vt:lpstr>
      <vt:lpstr>Times New Roman</vt:lpstr>
      <vt:lpstr>Bain Core</vt:lpstr>
      <vt:lpstr>think-cell Slide</vt:lpstr>
      <vt:lpstr>Project AI Assessment</vt:lpstr>
      <vt:lpstr>Summary</vt:lpstr>
      <vt:lpstr>AI Assessment | We deploy a common framework to assess how AI will impact specific targets</vt:lpstr>
      <vt:lpstr>Disruption Diagnostic | We use a short diagnostic during project scoping to understand expected disruption and required diligence approach</vt:lpstr>
      <vt:lpstr>Disruption Diagnostic | Disruption can be either an opportunity or threat to incumbents; Target is likely to be more opportunity-exposed vs. threats</vt:lpstr>
      <vt:lpstr>Disruption Diagnostic | Target is likely to face Transformational impact from AI, driven by competitive and product impacts</vt:lpstr>
      <vt:lpstr>Macro Considerations | Gen AI will play out against a backdrop of diverse factors; possible to have high confidence in some elements, but net result is uncertain</vt:lpstr>
      <vt:lpstr>AI is advancing exponentially, and we must contemplate how it will impact Target throughout the upcoming hold period</vt:lpstr>
      <vt:lpstr>According to AI leaders, AI say it will soon supercharge, and even in places replace, much of what developers do today</vt:lpstr>
      <vt:lpstr>New capabilities will be needed to build and deploy Agentic AI, and doing so is not trivial, particularly for platforms with minimal AI talent and capabilities</vt:lpstr>
      <vt:lpstr>AI is accelerating software development, cutting build time, and increasing velocity; this has real implication on solutions like Target that could face AI-native competitors</vt:lpstr>
      <vt:lpstr>PowerPoint Presentation</vt:lpstr>
      <vt:lpstr>GenAI presents new opportunities at both category and company levels; companies must ensure they are ready for AI transformations</vt:lpstr>
      <vt:lpstr>Each individual application software category and company will face one of four potential scenarios</vt:lpstr>
      <vt:lpstr>Competitive environment | It is likely to shift, and include new-to-world, AI-native competition as well as emboldened adjacent competitors that outexecute on AI</vt:lpstr>
      <vt:lpstr>Deep dive | Each archetype brings unique GenAI strengths, but future winners will be those who combine deep roofing context with autonomous execution</vt:lpstr>
      <vt:lpstr>Competitors | While select competitors like Peer 1 have announced AI features, most of the direct competitor set is lagging on AI</vt:lpstr>
      <vt:lpstr>Competitor detail | Peer 1 uses GenAI in lead generation, quoting and invoicing to cut manual work and accelerate revenue capture</vt:lpstr>
      <vt:lpstr>Range of outcomes | There are a range of plausible future scenarios for Target depending on how it and its competitors utilize GenAI over the N5Y</vt:lpstr>
      <vt:lpstr>Range of outcomes | Most likely scenarios would result in neutral to modestly positive margin impact</vt:lpstr>
      <vt:lpstr>Drivers | The nature of differentiation will shift from UI, roofing-specific workflows to agentic AI, natural language, reasoning, and context memory capabilities</vt:lpstr>
      <vt:lpstr>Switching barriers | AI will ease switching barriers, especially if competitors use it to recreate workflows and assist with data migration and team onboarding</vt:lpstr>
      <vt:lpstr>Adoption barriers | Users are accustomed to low-tech, simple tools; they are skeptical of AI’s ability to deliver value and are sensitive to the cost of add-ons </vt:lpstr>
      <vt:lpstr>Competitive positioning | Large platforms such as Peer 1 and Peer 2 have an edge over companies like Target and Peer 3 given existing capabilities </vt:lpstr>
      <vt:lpstr>KPCs | AI has the potential to increase the value that Target’s customers get from the solution, and could enable them to increase revenues and profitability</vt:lpstr>
      <vt:lpstr>Functionality Analysis | Target has an opportunity to release impactful AI-enabled products and features what will enable more cross-sell and jump ball wins</vt:lpstr>
      <vt:lpstr>Functionality Analysis | In order to understand GenAI impact on Target’s functionality, we broke out the key functionality customers utilize the platform for</vt:lpstr>
      <vt:lpstr>PowerPoint Presentation</vt:lpstr>
      <vt:lpstr>Sales/ CRM |  Impact of AI on the process step</vt:lpstr>
      <vt:lpstr>Sales/ CRM |  Impact of AI on the process step</vt:lpstr>
      <vt:lpstr>Sales/ CRM |  Impact of AI on the process step</vt:lpstr>
      <vt:lpstr>PowerPoint Presentation</vt:lpstr>
    </vt:vector>
  </TitlesOfParts>
  <Company>Bain and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Joshi, Kavya</dc:creator>
  <cp:lastModifiedBy>Singh, Ujjwal</cp:lastModifiedBy>
  <cp:revision>3</cp:revision>
  <cp:lastPrinted>2017-02-15T14:23:56Z</cp:lastPrinted>
  <dcterms:created xsi:type="dcterms:W3CDTF">2025-06-09T07:20:24Z</dcterms:created>
  <dcterms:modified xsi:type="dcterms:W3CDTF">2025-06-17T06:32:02Z</dcterms:modified>
</cp:coreProperties>
</file>