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5.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6.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7.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8.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9.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0.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1.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notesSlides/notesSlide12.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13.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14.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15.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16.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17.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18.xml" ContentType="application/vnd.openxmlformats-officedocument.presentationml.notesSlide+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19.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notesSlides/notesSlide20.xml" ContentType="application/vnd.openxmlformats-officedocument.presentationml.notesSlide+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21.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22.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23.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notesSlides/notesSlide24.xml" ContentType="application/vnd.openxmlformats-officedocument.presentationml.notesSlid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2" r:id="rId6"/>
    <p:sldMasterId id="2147483677" r:id="rId7"/>
  </p:sldMasterIdLst>
  <p:notesMasterIdLst>
    <p:notesMasterId r:id="rId47"/>
  </p:notesMasterIdLst>
  <p:sldIdLst>
    <p:sldId id="256" r:id="rId8"/>
    <p:sldId id="264" r:id="rId9"/>
    <p:sldId id="273" r:id="rId10"/>
    <p:sldId id="259" r:id="rId11"/>
    <p:sldId id="270" r:id="rId12"/>
    <p:sldId id="258" r:id="rId13"/>
    <p:sldId id="2147483647" r:id="rId14"/>
    <p:sldId id="2147483646" r:id="rId15"/>
    <p:sldId id="271" r:id="rId16"/>
    <p:sldId id="267" r:id="rId17"/>
    <p:sldId id="274" r:id="rId18"/>
    <p:sldId id="268" r:id="rId19"/>
    <p:sldId id="266" r:id="rId20"/>
    <p:sldId id="2147483518" r:id="rId21"/>
    <p:sldId id="2147483494" r:id="rId22"/>
    <p:sldId id="265" r:id="rId23"/>
    <p:sldId id="327" r:id="rId24"/>
    <p:sldId id="2147483517" r:id="rId25"/>
    <p:sldId id="2147483549" r:id="rId26"/>
    <p:sldId id="799" r:id="rId27"/>
    <p:sldId id="421" r:id="rId28"/>
    <p:sldId id="2147483642" r:id="rId29"/>
    <p:sldId id="261" r:id="rId30"/>
    <p:sldId id="2147483556" r:id="rId31"/>
    <p:sldId id="2147483557" r:id="rId32"/>
    <p:sldId id="381" r:id="rId33"/>
    <p:sldId id="383" r:id="rId34"/>
    <p:sldId id="272" r:id="rId35"/>
    <p:sldId id="336" r:id="rId36"/>
    <p:sldId id="2147483643" r:id="rId37"/>
    <p:sldId id="395" r:id="rId38"/>
    <p:sldId id="396" r:id="rId39"/>
    <p:sldId id="401" r:id="rId40"/>
    <p:sldId id="403" r:id="rId41"/>
    <p:sldId id="308" r:id="rId42"/>
    <p:sldId id="415" r:id="rId43"/>
    <p:sldId id="417" r:id="rId44"/>
    <p:sldId id="281" r:id="rId45"/>
    <p:sldId id="263" r:id="rId46"/>
  </p:sldIdLst>
  <p:sldSz cx="12192000" cy="6858000"/>
  <p:notesSz cx="6797675" cy="9926638"/>
  <p:custDataLst>
    <p:tags r:id="rId48"/>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7F7F"/>
    <a:srgbClr val="A6A6A6"/>
    <a:srgbClr val="D9D9D9"/>
    <a:srgbClr val="46647B"/>
    <a:srgbClr val="DAE6E1"/>
    <a:srgbClr val="507867"/>
    <a:srgbClr val="525252"/>
    <a:srgbClr val="354B5C"/>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8" y="288"/>
      </p:cViewPr>
      <p:guideLst>
        <p:guide orient="horz" pos="103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gs" Target="tags/tag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307A5A1-1948-47B8-8703-4953F81E6281}" type="datetimeFigureOut">
              <a:rPr lang="en-US" smtClean="0"/>
              <a:t>6/17/2025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7913CD23-AD93-47D6-A13B-4BE55D58C061}" type="slidenum">
              <a:rPr lang="en-US" smtClean="0"/>
              <a:t>‹#›</a:t>
            </a:fld>
            <a:endParaRPr lang="en-US"/>
          </a:p>
        </p:txBody>
      </p:sp>
    </p:spTree>
    <p:extLst>
      <p:ext uri="{BB962C8B-B14F-4D97-AF65-F5344CB8AC3E}">
        <p14:creationId xmlns:p14="http://schemas.microsoft.com/office/powerpoint/2010/main" val="407802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C216EC41-9D46-46B1-A372-C7B0B72CBAA4}"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2269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7913CD23-AD93-47D6-A13B-4BE55D58C06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4953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7913CD23-AD93-47D6-A13B-4BE55D58C06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19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3218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A6E8F6-7CDE-4FA3-B1FE-3C1CD576F9B0}" type="slidenum">
              <a:rPr lang="en-US" smtClean="0"/>
              <a:pPr/>
              <a:t>20</a:t>
            </a:fld>
            <a:endParaRPr lang="en-US"/>
          </a:p>
        </p:txBody>
      </p:sp>
    </p:spTree>
    <p:extLst>
      <p:ext uri="{BB962C8B-B14F-4D97-AF65-F5344CB8AC3E}">
        <p14:creationId xmlns:p14="http://schemas.microsoft.com/office/powerpoint/2010/main" val="1966368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09B9E-EA28-43BE-88DA-88C91DB3BA56}" type="slidenum">
              <a:rPr lang="en-US" smtClean="0"/>
              <a:t>21</a:t>
            </a:fld>
            <a:endParaRPr lang="en-US"/>
          </a:p>
        </p:txBody>
      </p:sp>
    </p:spTree>
    <p:extLst>
      <p:ext uri="{BB962C8B-B14F-4D97-AF65-F5344CB8AC3E}">
        <p14:creationId xmlns:p14="http://schemas.microsoft.com/office/powerpoint/2010/main" val="817453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24</a:t>
            </a:fld>
            <a:endParaRPr lang="en-US"/>
          </a:p>
        </p:txBody>
      </p:sp>
    </p:spTree>
    <p:extLst>
      <p:ext uri="{BB962C8B-B14F-4D97-AF65-F5344CB8AC3E}">
        <p14:creationId xmlns:p14="http://schemas.microsoft.com/office/powerpoint/2010/main" val="309134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926FF9-B9BE-4435-BA72-9DFB7F032F55}" type="slidenum">
              <a:rPr lang="en-US" smtClean="0"/>
              <a:t>25</a:t>
            </a:fld>
            <a:endParaRPr lang="en-US"/>
          </a:p>
        </p:txBody>
      </p:sp>
    </p:spTree>
    <p:extLst>
      <p:ext uri="{BB962C8B-B14F-4D97-AF65-F5344CB8AC3E}">
        <p14:creationId xmlns:p14="http://schemas.microsoft.com/office/powerpoint/2010/main" val="2791530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09B9E-EA28-43BE-88DA-88C91DB3BA56}" type="slidenum">
              <a:rPr lang="en-US" smtClean="0"/>
              <a:t>26</a:t>
            </a:fld>
            <a:endParaRPr lang="en-US"/>
          </a:p>
        </p:txBody>
      </p:sp>
    </p:spTree>
    <p:extLst>
      <p:ext uri="{BB962C8B-B14F-4D97-AF65-F5344CB8AC3E}">
        <p14:creationId xmlns:p14="http://schemas.microsoft.com/office/powerpoint/2010/main" val="3419181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926FF9-B9BE-4435-BA72-9DFB7F032F55}" type="slidenum">
              <a:rPr lang="en-US" smtClean="0"/>
              <a:t>27</a:t>
            </a:fld>
            <a:endParaRPr lang="en-US"/>
          </a:p>
        </p:txBody>
      </p:sp>
    </p:spTree>
    <p:extLst>
      <p:ext uri="{BB962C8B-B14F-4D97-AF65-F5344CB8AC3E}">
        <p14:creationId xmlns:p14="http://schemas.microsoft.com/office/powerpoint/2010/main" val="2895542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31</a:t>
            </a:fld>
            <a:endParaRPr lang="en-US"/>
          </a:p>
        </p:txBody>
      </p:sp>
    </p:spTree>
    <p:extLst>
      <p:ext uri="{BB962C8B-B14F-4D97-AF65-F5344CB8AC3E}">
        <p14:creationId xmlns:p14="http://schemas.microsoft.com/office/powerpoint/2010/main" val="2319944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E09B9E-EA28-43BE-88DA-88C91DB3BA56}" type="slidenum">
              <a:rPr lang="en-US" smtClean="0"/>
              <a:t>33</a:t>
            </a:fld>
            <a:endParaRPr lang="en-US"/>
          </a:p>
        </p:txBody>
      </p:sp>
    </p:spTree>
    <p:extLst>
      <p:ext uri="{BB962C8B-B14F-4D97-AF65-F5344CB8AC3E}">
        <p14:creationId xmlns:p14="http://schemas.microsoft.com/office/powerpoint/2010/main" val="413236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7913CD23-AD93-47D6-A13B-4BE55D58C06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03064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926FF9-B9BE-4435-BA72-9DFB7F032F55}" type="slidenum">
              <a:rPr lang="en-US" smtClean="0"/>
              <a:t>34</a:t>
            </a:fld>
            <a:endParaRPr lang="en-US"/>
          </a:p>
        </p:txBody>
      </p:sp>
    </p:spTree>
    <p:extLst>
      <p:ext uri="{BB962C8B-B14F-4D97-AF65-F5344CB8AC3E}">
        <p14:creationId xmlns:p14="http://schemas.microsoft.com/office/powerpoint/2010/main" val="2969622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D97A53-F3AD-40F7-A43C-BDBD4286D1A2}" type="slidenum">
              <a:rPr lang="en-US" smtClean="0"/>
              <a:t>35</a:t>
            </a:fld>
            <a:endParaRPr lang="en-US"/>
          </a:p>
        </p:txBody>
      </p:sp>
    </p:spTree>
    <p:extLst>
      <p:ext uri="{BB962C8B-B14F-4D97-AF65-F5344CB8AC3E}">
        <p14:creationId xmlns:p14="http://schemas.microsoft.com/office/powerpoint/2010/main" val="1040827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36</a:t>
            </a:fld>
            <a:endParaRPr lang="en-US"/>
          </a:p>
        </p:txBody>
      </p:sp>
    </p:spTree>
    <p:extLst>
      <p:ext uri="{BB962C8B-B14F-4D97-AF65-F5344CB8AC3E}">
        <p14:creationId xmlns:p14="http://schemas.microsoft.com/office/powerpoint/2010/main" val="2635791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926FF9-B9BE-4435-BA72-9DFB7F032F55}" type="slidenum">
              <a:rPr lang="en-US" smtClean="0"/>
              <a:t>37</a:t>
            </a:fld>
            <a:endParaRPr lang="en-US"/>
          </a:p>
        </p:txBody>
      </p:sp>
    </p:spTree>
    <p:extLst>
      <p:ext uri="{BB962C8B-B14F-4D97-AF65-F5344CB8AC3E}">
        <p14:creationId xmlns:p14="http://schemas.microsoft.com/office/powerpoint/2010/main" val="3231861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37548077-41B0-48C9-B158-FBFED89CA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663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7913CD23-AD93-47D6-A13B-4BE55D58C06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0653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7913CD23-AD93-47D6-A13B-4BE55D58C06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7169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7913CD23-AD93-47D6-A13B-4BE55D58C06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622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13CD23-AD93-47D6-A13B-4BE55D58C061}" type="slidenum">
              <a:rPr lang="en-US" smtClean="0"/>
              <a:t>14</a:t>
            </a:fld>
            <a:endParaRPr lang="en-US"/>
          </a:p>
        </p:txBody>
      </p:sp>
    </p:spTree>
    <p:extLst>
      <p:ext uri="{BB962C8B-B14F-4D97-AF65-F5344CB8AC3E}">
        <p14:creationId xmlns:p14="http://schemas.microsoft.com/office/powerpoint/2010/main" val="217128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C35510B2-1B80-429C-A274-82039F61F0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662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305EB3-FB32-40BC-B733-6F5E372C7141}" type="slidenum">
              <a:rPr lang="en-US" smtClean="0"/>
              <a:t>16</a:t>
            </a:fld>
            <a:endParaRPr lang="en-US"/>
          </a:p>
        </p:txBody>
      </p:sp>
    </p:spTree>
    <p:extLst>
      <p:ext uri="{BB962C8B-B14F-4D97-AF65-F5344CB8AC3E}">
        <p14:creationId xmlns:p14="http://schemas.microsoft.com/office/powerpoint/2010/main" val="126894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6A4C4AB-18A5-40A3-A026-334EEF5BD7EF}" type="slidenum">
              <a:rPr lang="en-GB" smtClean="0"/>
              <a:t>17</a:t>
            </a:fld>
            <a:endParaRPr lang="en-GB"/>
          </a:p>
        </p:txBody>
      </p:sp>
    </p:spTree>
    <p:extLst>
      <p:ext uri="{BB962C8B-B14F-4D97-AF65-F5344CB8AC3E}">
        <p14:creationId xmlns:p14="http://schemas.microsoft.com/office/powerpoint/2010/main" val="2501975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Plus Bold">
    <p:spTree>
      <p:nvGrpSpPr>
        <p:cNvPr id="1" name=""/>
        <p:cNvGrpSpPr/>
        <p:nvPr/>
      </p:nvGrpSpPr>
      <p:grpSpPr>
        <a:xfrm>
          <a:off x="0" y="0"/>
          <a:ext cx="0" cy="0"/>
          <a:chOff x="0" y="0"/>
          <a:chExt cx="0" cy="0"/>
        </a:xfrm>
      </p:grpSpPr>
      <p:sp>
        <p:nvSpPr>
          <p:cNvPr id="2" name="Title"/>
          <p:cNvSpPr>
            <a:spLocks noGrp="1"/>
          </p:cNvSpPr>
          <p:nvPr>
            <p:ph type="title"/>
            <p:custDataLst>
              <p:tags r:id="rId2"/>
            </p:custDataLst>
          </p:nvPr>
        </p:nvSpPr>
        <p:spPr>
          <a:xfrm>
            <a:off x="347472" y="164591"/>
            <a:ext cx="11521440" cy="1097280"/>
          </a:xfrm>
        </p:spPr>
        <p:txBody>
          <a:bodyPr anchor="ctr" anchorCtr="0"/>
          <a:lstStyle>
            <a:lvl1pPr>
              <a:defRPr sz="3200"/>
            </a:lvl1pPr>
          </a:lstStyle>
          <a:p>
            <a:r>
              <a:rPr lang="en-US"/>
              <a:t>Click to edit Master title style</a:t>
            </a:r>
          </a:p>
        </p:txBody>
      </p:sp>
    </p:spTree>
    <p:custDataLst>
      <p:tags r:id="rId1"/>
    </p:custDataLst>
    <p:extLst>
      <p:ext uri="{BB962C8B-B14F-4D97-AF65-F5344CB8AC3E}">
        <p14:creationId xmlns:p14="http://schemas.microsoft.com/office/powerpoint/2010/main" val="3392197820"/>
      </p:ext>
    </p:extLst>
  </p:cSld>
  <p:clrMapOvr>
    <a:masterClrMapping/>
  </p:clrMapOvr>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Plus">
    <p:spTree>
      <p:nvGrpSpPr>
        <p:cNvPr id="1" name=""/>
        <p:cNvGrpSpPr/>
        <p:nvPr/>
      </p:nvGrpSpPr>
      <p:grpSpPr>
        <a:xfrm>
          <a:off x="0" y="0"/>
          <a:ext cx="0" cy="0"/>
          <a:chOff x="0" y="0"/>
          <a:chExt cx="0" cy="0"/>
        </a:xfrm>
      </p:grpSpPr>
      <p:sp>
        <p:nvSpPr>
          <p:cNvPr id="2" name="Title"/>
          <p:cNvSpPr>
            <a:spLocks noGrp="1"/>
          </p:cNvSpPr>
          <p:nvPr>
            <p:ph type="title"/>
          </p:nvPr>
        </p:nvSpPr>
        <p:spPr>
          <a:xfrm>
            <a:off x="334963" y="359917"/>
            <a:ext cx="11522075" cy="876687"/>
          </a:xfrm>
        </p:spPr>
        <p:txBody>
          <a:bodyPr anchor="t"/>
          <a:lstStyle>
            <a:lvl1pPr>
              <a:defRPr sz="3200" baseline="0"/>
            </a:lvl1pPr>
          </a:lstStyle>
          <a:p>
            <a:r>
              <a:rPr lang="en-US"/>
              <a:t>Click to edit Master title style</a:t>
            </a:r>
          </a:p>
        </p:txBody>
      </p:sp>
      <p:sp>
        <p:nvSpPr>
          <p:cNvPr id="3" name="btfpLayoutConfig" hidden="1"/>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CA" sz="100">
                <a:solidFill>
                  <a:srgbClr val="FFFFFF">
                    <a:alpha val="0"/>
                  </a:srgbClr>
                </a:solidFill>
              </a:rPr>
              <a:t>overall_0_132169379345980627 columns_1_132169379345980627 </a:t>
            </a:r>
            <a:endParaRPr lang="en-CA" sz="100" err="1">
              <a:solidFill>
                <a:srgbClr val="FFFFFF">
                  <a:alpha val="0"/>
                </a:srgbClr>
              </a:solidFill>
            </a:endParaRPr>
          </a:p>
        </p:txBody>
      </p:sp>
    </p:spTree>
    <p:custDataLst>
      <p:tags r:id="rId1"/>
    </p:custDataLst>
    <p:extLst>
      <p:ext uri="{BB962C8B-B14F-4D97-AF65-F5344CB8AC3E}">
        <p14:creationId xmlns:p14="http://schemas.microsoft.com/office/powerpoint/2010/main" val="444751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3868814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40509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063798"/>
      </p:ext>
    </p:extLst>
  </p:cSld>
  <p:clrMapOvr>
    <a:masterClrMapping/>
  </p:clrMapOvr>
  <p:extLst>
    <p:ext uri="{DCECCB84-F9BA-43D5-87BE-67443E8EF086}">
      <p15:sldGuideLst xmlns:p15="http://schemas.microsoft.com/office/powerpoint/2012/main">
        <p15:guide id="1" orient="horz" pos="3453">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8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10380062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143484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447254"/>
      </p:ext>
    </p:extLst>
  </p:cSld>
  <p:clrMapOvr>
    <a:masterClrMapping/>
  </p:clrMapOvr>
  <p:extLst>
    <p:ext uri="{DCECCB84-F9BA-43D5-87BE-67443E8EF086}">
      <p15:sldGuideLst xmlns:p15="http://schemas.microsoft.com/office/powerpoint/2012/main">
        <p15:guide id="1" orient="horz" pos="3453">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06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15:guide id="1" orient="horz" pos="3453"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32350308"/>
      </p:ext>
    </p:extLst>
  </p:cSld>
  <p:clrMapOvr>
    <a:masterClrMapping/>
  </p:clrMapOvr>
  <p:extLst>
    <p:ext uri="{DCECCB84-F9BA-43D5-87BE-67443E8EF086}">
      <p15:sldGuideLst xmlns:p15="http://schemas.microsoft.com/office/powerpoint/2012/main">
        <p15:guide id="1" pos="208">
          <p15:clr>
            <a:srgbClr val="CCCCCC"/>
          </p15:clr>
        </p15:guide>
        <p15:guide id="2" pos="7472">
          <p15:clr>
            <a:srgbClr val="CCCCC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817074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2786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432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tor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95AD79-7A2F-4966-A9D6-2178BE16B6D0}"/>
              </a:ext>
            </a:extLst>
          </p:cNvPr>
          <p:cNvSpPr/>
          <p:nvPr userDrawn="1"/>
        </p:nvSpPr>
        <p:spPr bwMode="gray">
          <a:xfrm>
            <a:off x="1" y="1"/>
            <a:ext cx="12192000" cy="685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 name="Title"/>
          <p:cNvSpPr>
            <a:spLocks noGrp="1"/>
          </p:cNvSpPr>
          <p:nvPr>
            <p:ph type="title"/>
          </p:nvPr>
        </p:nvSpPr>
        <p:spPr>
          <a:xfrm>
            <a:off x="334963" y="356616"/>
            <a:ext cx="11522075" cy="876687"/>
          </a:xfrm>
        </p:spPr>
        <p:txBody>
          <a:bodyPr anchor="t" anchorCtr="0"/>
          <a:lstStyle>
            <a:lvl1pPr>
              <a:defRPr sz="3200"/>
            </a:lvl1pPr>
          </a:lstStyle>
          <a:p>
            <a:r>
              <a:rPr lang="en-US"/>
              <a:t>Click to edit Master title style</a:t>
            </a:r>
          </a:p>
        </p:txBody>
      </p:sp>
    </p:spTree>
    <p:custDataLst>
      <p:tags r:id="rId1"/>
    </p:custDataLst>
    <p:extLst>
      <p:ext uri="{BB962C8B-B14F-4D97-AF65-F5344CB8AC3E}">
        <p14:creationId xmlns:p14="http://schemas.microsoft.com/office/powerpoint/2010/main" val="427523314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2.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emf"/><Relationship Id="rId5" Type="http://schemas.openxmlformats.org/officeDocument/2006/relationships/slideLayout" Target="../slideLayouts/slideLayout9.xml"/><Relationship Id="rId10" Type="http://schemas.openxmlformats.org/officeDocument/2006/relationships/oleObject" Target="../embeddings/oleObject2.bin"/><Relationship Id="rId4" Type="http://schemas.openxmlformats.org/officeDocument/2006/relationships/slideLayout" Target="../slideLayouts/slideLayout8.xml"/><Relationship Id="rId9"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8.xml"/><Relationship Id="rId5" Type="http://schemas.openxmlformats.org/officeDocument/2006/relationships/theme" Target="../theme/theme3.xml"/><Relationship Id="rId10"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ags" Target="../tags/tag9.xml"/><Relationship Id="rId5" Type="http://schemas.openxmlformats.org/officeDocument/2006/relationships/theme" Target="../theme/theme4.xml"/><Relationship Id="rId10"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Project Sample 2 GenAI</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4" orient="horz" pos="799" userDrawn="1">
          <p15:clr>
            <a:srgbClr val="D1D1D1"/>
          </p15:clr>
        </p15:guide>
        <p15:guide id="7" orient="horz" pos="4133" userDrawn="1">
          <p15:clr>
            <a:srgbClr val="D1D1D1"/>
          </p15:clr>
        </p15:guide>
        <p15:guide id="8" pos="208" userDrawn="1">
          <p15:clr>
            <a:srgbClr val="CCCCCC"/>
          </p15:clr>
        </p15:guide>
        <p15:guide id="9" pos="7472" userDrawn="1">
          <p15:clr>
            <a:srgbClr val="CCCCC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30959B5A-159E-4CE1-26CC-606D39170B3E}"/>
              </a:ext>
            </a:extLst>
          </p:cNvPr>
          <p:cNvGraphicFramePr>
            <a:graphicFrameLocks noChangeAspect="1"/>
          </p:cNvGraphicFramePr>
          <p:nvPr userDrawn="1">
            <p:custDataLst>
              <p:tags r:id="rId9"/>
            </p:custDataLst>
            <p:extLst>
              <p:ext uri="{D42A27DB-BD31-4B8C-83A1-F6EECF244321}">
                <p14:modId xmlns:p14="http://schemas.microsoft.com/office/powerpoint/2010/main" val="50635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84" imgH="486" progId="TCLayout.ActiveDocument.1">
                  <p:embed/>
                </p:oleObj>
              </mc:Choice>
              <mc:Fallback>
                <p:oleObj name="think-cell Slide" r:id="rId10" imgW="484" imgH="486" progId="TCLayout.ActiveDocument.1">
                  <p:embed/>
                  <p:pic>
                    <p:nvPicPr>
                      <p:cNvPr id="9" name="think-cell data - do not delete" hidden="1">
                        <a:extLst>
                          <a:ext uri="{FF2B5EF4-FFF2-40B4-BE49-F238E27FC236}">
                            <a16:creationId xmlns:a16="http://schemas.microsoft.com/office/drawing/2014/main" id="{30959B5A-159E-4CE1-26CC-606D39170B3E}"/>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&lt;template version="2.3.4" type="branded" pageSize="widescreen" /&gt;</a:t>
            </a:r>
          </a:p>
          <a:p>
            <a:pPr marL="0" indent="0">
              <a:buNone/>
            </a:pPr>
            <a:r>
              <a:rPr lang="en-US" sz="100">
                <a:solidFill>
                  <a:schemeClr val="bg1">
                    <a:alpha val="0"/>
                  </a:schemeClr>
                </a:solidFill>
              </a:rPr>
              <a:t>  &lt;Guides&gt;</a:t>
            </a:r>
          </a:p>
          <a:p>
            <a:pPr marL="0" indent="0">
              <a:buNone/>
            </a:pPr>
            <a:r>
              <a:rPr lang="en-US" sz="100">
                <a:solidFill>
                  <a:schemeClr val="bg1">
                    <a:alpha val="0"/>
                  </a:schemeClr>
                </a:solidFill>
              </a:rPr>
              <a:t>    &lt;LeftGuide xmlns="26" /&gt;</a:t>
            </a:r>
          </a:p>
          <a:p>
            <a:pPr marL="0" indent="0">
              <a:buNone/>
            </a:pPr>
            <a:r>
              <a:rPr lang="en-US" sz="100">
                <a:solidFill>
                  <a:schemeClr val="bg1">
                    <a:alpha val="0"/>
                  </a:schemeClr>
                </a:solidFill>
              </a:rPr>
              <a:t>    &lt;RightGuide xmlns="934" /&gt;</a:t>
            </a:r>
          </a:p>
          <a:p>
            <a:pPr marL="0" indent="0">
              <a:buNone/>
            </a:pPr>
            <a:r>
              <a:rPr lang="en-US" sz="100">
                <a:solidFill>
                  <a:schemeClr val="bg1">
                    <a:alpha val="0"/>
                  </a:schemeClr>
                </a:solidFill>
              </a:rPr>
              <a:t>    &lt;UpperStickerGuide xmlns="69" /&gt;</a:t>
            </a:r>
          </a:p>
          <a:p>
            <a:pPr marL="0" indent="0">
              <a:buNone/>
            </a:pPr>
            <a:r>
              <a:rPr lang="en-US" sz="100">
                <a:solidFill>
                  <a:schemeClr val="bg1">
                    <a:alpha val="0"/>
                  </a:schemeClr>
                </a:solidFill>
              </a:rPr>
              <a:t>    &lt;LowerStickerGuide xmlns="100" /&gt;</a:t>
            </a:r>
          </a:p>
          <a:p>
            <a:pPr marL="0" indent="0">
              <a:buNone/>
            </a:pPr>
            <a:r>
              <a:rPr lang="en-US" sz="100">
                <a:solidFill>
                  <a:schemeClr val="bg1">
                    <a:alpha val="0"/>
                  </a:schemeClr>
                </a:solidFill>
              </a:rPr>
              <a:t>    &lt;BottomGuide xmlns="517" /&gt;</a:t>
            </a:r>
          </a:p>
          <a:p>
            <a:pPr marL="0" indent="0">
              <a:buNone/>
            </a:pPr>
            <a:r>
              <a:rPr lang="en-US" sz="100">
                <a:solidFill>
                  <a:schemeClr val="bg1">
                    <a:alpha val="0"/>
                  </a:schemeClr>
                </a:solidFill>
              </a:rPr>
              <a:t>  &lt;/Guides&gt;</a:t>
            </a:r>
          </a:p>
          <a:p>
            <a:pPr marL="0" indent="0">
              <a:buNone/>
            </a:pPr>
            <a:r>
              <a:rPr lang="en-US" sz="100">
                <a:solidFill>
                  <a:schemeClr val="bg1">
                    <a:alpha val="0"/>
                  </a:schemeClr>
                </a:solidFill>
              </a:rPr>
              <a:t>&lt;/btfp&gt;</a:t>
            </a:r>
          </a:p>
        </p:txBody>
      </p:sp>
      <p:pic>
        <p:nvPicPr>
          <p:cNvPr id="12" name="BainLogo"/>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Project Sample 2 GenAI</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p>
        </p:txBody>
      </p:sp>
      <p:pic>
        <p:nvPicPr>
          <p:cNvPr id="14" name="Disclaime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
        <p:nvSpPr>
          <p:cNvPr id="4" name="btfpLayoutConfig" hidden="1"/>
          <p:cNvSpPr txBox="1"/>
          <p:nvPr userDrawn="1"/>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overall_0_132427694965835582 columns_1_132427694965835582 </a:t>
            </a:r>
            <a:endParaRPr lang="en-US" sz="100" err="1">
              <a:solidFill>
                <a:srgbClr val="FFFFFF">
                  <a:alpha val="0"/>
                </a:srgbClr>
              </a:solidFill>
            </a:endParaRP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spTree>
    <p:extLst>
      <p:ext uri="{BB962C8B-B14F-4D97-AF65-F5344CB8AC3E}">
        <p14:creationId xmlns:p14="http://schemas.microsoft.com/office/powerpoint/2010/main" val="192669054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D1D1D1"/>
          </p15:clr>
        </p15:guide>
        <p15:guide id="2" pos="211">
          <p15:clr>
            <a:srgbClr val="D1D1D1"/>
          </p15:clr>
        </p15:guide>
        <p15:guide id="4" orient="horz" pos="799">
          <p15:clr>
            <a:srgbClr val="D1D1D1"/>
          </p15:clr>
        </p15:guide>
        <p15:guide id="7" orient="horz" pos="4133">
          <p15:clr>
            <a:srgbClr val="D1D1D1"/>
          </p15:clr>
        </p15:guide>
        <p15:guide id="8" pos="7469">
          <p15:clr>
            <a:srgbClr val="D1D1D1"/>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&lt;template version="2.4.0" type="branded" pageSize="widescreen" /&gt;</a:t>
            </a:r>
          </a:p>
          <a:p>
            <a:pPr marL="0" indent="0">
              <a:buNone/>
            </a:pPr>
            <a:r>
              <a:rPr lang="en-US" sz="100">
                <a:solidFill>
                  <a:schemeClr val="bg1">
                    <a:alpha val="0"/>
                  </a:schemeClr>
                </a:solidFill>
              </a:rPr>
              <a:t>  &lt;Guides&gt;</a:t>
            </a:r>
          </a:p>
          <a:p>
            <a:pPr marL="0" indent="0">
              <a:buNone/>
            </a:pPr>
            <a:r>
              <a:rPr lang="en-US" sz="100">
                <a:solidFill>
                  <a:schemeClr val="bg1">
                    <a:alpha val="0"/>
                  </a:schemeClr>
                </a:solidFill>
              </a:rPr>
              <a:t>    &lt;LeftGuide xmlns="26" /&gt;</a:t>
            </a:r>
          </a:p>
          <a:p>
            <a:pPr marL="0" indent="0">
              <a:buNone/>
            </a:pPr>
            <a:r>
              <a:rPr lang="en-US" sz="100">
                <a:solidFill>
                  <a:schemeClr val="bg1">
                    <a:alpha val="0"/>
                  </a:schemeClr>
                </a:solidFill>
              </a:rPr>
              <a:t>    &lt;RightGuide xmlns="934" /&gt;</a:t>
            </a:r>
          </a:p>
          <a:p>
            <a:pPr marL="0" indent="0">
              <a:buNone/>
            </a:pPr>
            <a:r>
              <a:rPr lang="en-US" sz="100">
                <a:solidFill>
                  <a:schemeClr val="bg1">
                    <a:alpha val="0"/>
                  </a:schemeClr>
                </a:solidFill>
              </a:rPr>
              <a:t>    &lt;UpperStickerGuide xmlns="69" /&gt;</a:t>
            </a:r>
          </a:p>
          <a:p>
            <a:pPr marL="0" indent="0">
              <a:buNone/>
            </a:pPr>
            <a:r>
              <a:rPr lang="en-US" sz="100">
                <a:solidFill>
                  <a:schemeClr val="bg1">
                    <a:alpha val="0"/>
                  </a:schemeClr>
                </a:solidFill>
              </a:rPr>
              <a:t>    &lt;LowerStickerGuide xmlns="100" /&gt;</a:t>
            </a:r>
          </a:p>
          <a:p>
            <a:pPr marL="0" indent="0">
              <a:buNone/>
            </a:pPr>
            <a:r>
              <a:rPr lang="en-US" sz="100">
                <a:solidFill>
                  <a:schemeClr val="bg1">
                    <a:alpha val="0"/>
                  </a:schemeClr>
                </a:solidFill>
              </a:rPr>
              <a:t>    &lt;BottomGuide xmlns="517" /&gt;</a:t>
            </a:r>
          </a:p>
          <a:p>
            <a:pPr marL="0" indent="0">
              <a:buNone/>
            </a:pPr>
            <a:r>
              <a:rPr lang="en-US" sz="100">
                <a:solidFill>
                  <a:schemeClr val="bg1">
                    <a:alpha val="0"/>
                  </a:schemeClr>
                </a:solidFill>
              </a:rPr>
              <a:t>  &lt;/Guides&gt;</a:t>
            </a:r>
          </a:p>
          <a:p>
            <a:pPr marL="0" indent="0">
              <a:buNone/>
            </a:pPr>
            <a:r>
              <a:rPr lang="en-US" sz="100">
                <a:solidFill>
                  <a:schemeClr val="bg1">
                    <a:alpha val="0"/>
                  </a:schemeClr>
                </a:solidFill>
              </a:rPr>
              <a: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Project Sample 2 GenAI</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10457547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D1D1D1"/>
          </p15:clr>
        </p15:guide>
        <p15:guide id="4" orient="horz" pos="799">
          <p15:clr>
            <a:srgbClr val="D1D1D1"/>
          </p15:clr>
        </p15:guide>
        <p15:guide id="7" orient="horz" pos="4133">
          <p15:clr>
            <a:srgbClr val="D1D1D1"/>
          </p15:clr>
        </p15:guide>
        <p15:guide id="8" pos="208">
          <p15:clr>
            <a:srgbClr val="CCCCCC"/>
          </p15:clr>
        </p15:guide>
        <p15:guide id="9" pos="7472">
          <p15:clr>
            <a:srgbClr val="CCCCC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a:t>
            </a:r>
          </a:p>
          <a:p>
            <a:pPr marL="0" indent="0">
              <a:buNone/>
            </a:pPr>
            <a:r>
              <a:rPr lang="en-US" sz="100">
                <a:solidFill>
                  <a:schemeClr val="bg1">
                    <a:alpha val="0"/>
                  </a:schemeClr>
                </a:solidFill>
              </a:rPr>
              <a:t>  &lt;template version="2.4.0" type="branded" pageSize="widescreen" /&gt;</a:t>
            </a:r>
          </a:p>
          <a:p>
            <a:pPr marL="0" indent="0">
              <a:buNone/>
            </a:pPr>
            <a:r>
              <a:rPr lang="en-US" sz="100">
                <a:solidFill>
                  <a:schemeClr val="bg1">
                    <a:alpha val="0"/>
                  </a:schemeClr>
                </a:solidFill>
              </a:rPr>
              <a:t>  &lt;Guides&gt;</a:t>
            </a:r>
          </a:p>
          <a:p>
            <a:pPr marL="0" indent="0">
              <a:buNone/>
            </a:pPr>
            <a:r>
              <a:rPr lang="en-US" sz="100">
                <a:solidFill>
                  <a:schemeClr val="bg1">
                    <a:alpha val="0"/>
                  </a:schemeClr>
                </a:solidFill>
              </a:rPr>
              <a:t>    &lt;LeftGuide xmlns="26" /&gt;</a:t>
            </a:r>
          </a:p>
          <a:p>
            <a:pPr marL="0" indent="0">
              <a:buNone/>
            </a:pPr>
            <a:r>
              <a:rPr lang="en-US" sz="100">
                <a:solidFill>
                  <a:schemeClr val="bg1">
                    <a:alpha val="0"/>
                  </a:schemeClr>
                </a:solidFill>
              </a:rPr>
              <a:t>    &lt;RightGuide xmlns="934" /&gt;</a:t>
            </a:r>
          </a:p>
          <a:p>
            <a:pPr marL="0" indent="0">
              <a:buNone/>
            </a:pPr>
            <a:r>
              <a:rPr lang="en-US" sz="100">
                <a:solidFill>
                  <a:schemeClr val="bg1">
                    <a:alpha val="0"/>
                  </a:schemeClr>
                </a:solidFill>
              </a:rPr>
              <a:t>    &lt;UpperStickerGuide xmlns="69" /&gt;</a:t>
            </a:r>
          </a:p>
          <a:p>
            <a:pPr marL="0" indent="0">
              <a:buNone/>
            </a:pPr>
            <a:r>
              <a:rPr lang="en-US" sz="100">
                <a:solidFill>
                  <a:schemeClr val="bg1">
                    <a:alpha val="0"/>
                  </a:schemeClr>
                </a:solidFill>
              </a:rPr>
              <a:t>    &lt;LowerStickerGuide xmlns="100" /&gt;</a:t>
            </a:r>
          </a:p>
          <a:p>
            <a:pPr marL="0" indent="0">
              <a:buNone/>
            </a:pPr>
            <a:r>
              <a:rPr lang="en-US" sz="100">
                <a:solidFill>
                  <a:schemeClr val="bg1">
                    <a:alpha val="0"/>
                  </a:schemeClr>
                </a:solidFill>
              </a:rPr>
              <a:t>    &lt;BottomGuide xmlns="517" /&gt;</a:t>
            </a:r>
          </a:p>
          <a:p>
            <a:pPr marL="0" indent="0">
              <a:buNone/>
            </a:pPr>
            <a:r>
              <a:rPr lang="en-US" sz="100">
                <a:solidFill>
                  <a:schemeClr val="bg1">
                    <a:alpha val="0"/>
                  </a:schemeClr>
                </a:solidFill>
              </a:rPr>
              <a:t>  &lt;/Guides&gt;</a:t>
            </a:r>
          </a:p>
          <a:p>
            <a:pPr marL="0" indent="0">
              <a:buNone/>
            </a:pPr>
            <a:r>
              <a:rPr lang="en-US" sz="100">
                <a:solidFill>
                  <a:schemeClr val="bg1">
                    <a:alpha val="0"/>
                  </a:schemeClr>
                </a:solidFill>
              </a:rPr>
              <a: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Project Sample 2 GenAI</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37533337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p15:clr>
            <a:srgbClr val="D1D1D1"/>
          </p15:clr>
        </p15:guide>
        <p15:guide id="4" orient="horz" pos="799">
          <p15:clr>
            <a:srgbClr val="D1D1D1"/>
          </p15:clr>
        </p15:guide>
        <p15:guide id="7" orient="horz" pos="4133">
          <p15:clr>
            <a:srgbClr val="D1D1D1"/>
          </p15:clr>
        </p15:guide>
        <p15:guide id="8" pos="208">
          <p15:clr>
            <a:srgbClr val="CCCCCC"/>
          </p15:clr>
        </p15:guide>
        <p15:guide id="9" pos="7472">
          <p15:clr>
            <a:srgbClr val="CCCCC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5" Type="http://schemas.openxmlformats.org/officeDocument/2006/relationships/tags" Target="../tags/tag137.xml"/><Relationship Id="rId10" Type="http://schemas.openxmlformats.org/officeDocument/2006/relationships/image" Target="../media/image1.emf"/><Relationship Id="rId4" Type="http://schemas.openxmlformats.org/officeDocument/2006/relationships/tags" Target="../tags/tag136.xml"/><Relationship Id="rId9"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42.xml"/><Relationship Id="rId7" Type="http://schemas.openxmlformats.org/officeDocument/2006/relationships/slideLayout" Target="../slideLayouts/slideLayout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9" Type="http://schemas.openxmlformats.org/officeDocument/2006/relationships/image" Target="../media/image1.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148.xml"/><Relationship Id="rId7"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9"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notesSlide" Target="../notesSlides/notesSlide5.xml"/><Relationship Id="rId18" Type="http://schemas.openxmlformats.org/officeDocument/2006/relationships/image" Target="../media/image30.emf"/><Relationship Id="rId26" Type="http://schemas.openxmlformats.org/officeDocument/2006/relationships/image" Target="../media/image38.jpeg"/><Relationship Id="rId3" Type="http://schemas.openxmlformats.org/officeDocument/2006/relationships/tags" Target="../tags/tag154.xml"/><Relationship Id="rId21" Type="http://schemas.openxmlformats.org/officeDocument/2006/relationships/image" Target="../media/image33.emf"/><Relationship Id="rId7" Type="http://schemas.openxmlformats.org/officeDocument/2006/relationships/tags" Target="../tags/tag158.xml"/><Relationship Id="rId12" Type="http://schemas.openxmlformats.org/officeDocument/2006/relationships/slideLayout" Target="../slideLayouts/slideLayout17.xml"/><Relationship Id="rId17" Type="http://schemas.openxmlformats.org/officeDocument/2006/relationships/image" Target="../media/image29.png"/><Relationship Id="rId25" Type="http://schemas.openxmlformats.org/officeDocument/2006/relationships/image" Target="../media/image37.jpeg"/><Relationship Id="rId2" Type="http://schemas.openxmlformats.org/officeDocument/2006/relationships/tags" Target="../tags/tag153.xml"/><Relationship Id="rId16" Type="http://schemas.openxmlformats.org/officeDocument/2006/relationships/image" Target="../media/image28.png"/><Relationship Id="rId20" Type="http://schemas.openxmlformats.org/officeDocument/2006/relationships/image" Target="../media/image32.emf"/><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24" Type="http://schemas.openxmlformats.org/officeDocument/2006/relationships/image" Target="../media/image36.png"/><Relationship Id="rId5" Type="http://schemas.openxmlformats.org/officeDocument/2006/relationships/tags" Target="../tags/tag156.xml"/><Relationship Id="rId15" Type="http://schemas.openxmlformats.org/officeDocument/2006/relationships/image" Target="../media/image1.emf"/><Relationship Id="rId23" Type="http://schemas.openxmlformats.org/officeDocument/2006/relationships/image" Target="../media/image35.png"/><Relationship Id="rId10" Type="http://schemas.openxmlformats.org/officeDocument/2006/relationships/tags" Target="../tags/tag161.xml"/><Relationship Id="rId19" Type="http://schemas.openxmlformats.org/officeDocument/2006/relationships/image" Target="../media/image31.emf"/><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oleObject" Target="../embeddings/oleObject15.bin"/><Relationship Id="rId22" Type="http://schemas.openxmlformats.org/officeDocument/2006/relationships/image" Target="../media/image34.emf"/><Relationship Id="rId27"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43.jpeg"/><Relationship Id="rId3" Type="http://schemas.openxmlformats.org/officeDocument/2006/relationships/tags" Target="../tags/tag165.xml"/><Relationship Id="rId7" Type="http://schemas.openxmlformats.org/officeDocument/2006/relationships/notesSlide" Target="../notesSlides/notesSlide6.xml"/><Relationship Id="rId12" Type="http://schemas.openxmlformats.org/officeDocument/2006/relationships/image" Target="../media/image42.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slideLayout" Target="../slideLayouts/slideLayout6.xml"/><Relationship Id="rId11" Type="http://schemas.openxmlformats.org/officeDocument/2006/relationships/image" Target="../media/image41.png"/><Relationship Id="rId5" Type="http://schemas.openxmlformats.org/officeDocument/2006/relationships/tags" Target="../tags/tag167.xml"/><Relationship Id="rId10" Type="http://schemas.openxmlformats.org/officeDocument/2006/relationships/image" Target="../media/image40.jpeg"/><Relationship Id="rId4" Type="http://schemas.openxmlformats.org/officeDocument/2006/relationships/tags" Target="../tags/tag166.xml"/><Relationship Id="rId9"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oleObject" Target="../embeddings/oleObject17.bin"/><Relationship Id="rId18" Type="http://schemas.openxmlformats.org/officeDocument/2006/relationships/image" Target="../media/image47.emf"/><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notesSlide" Target="../notesSlides/notesSlide7.xml"/><Relationship Id="rId17" Type="http://schemas.openxmlformats.org/officeDocument/2006/relationships/image" Target="../media/image46.emf"/><Relationship Id="rId2" Type="http://schemas.openxmlformats.org/officeDocument/2006/relationships/tags" Target="../tags/tag169.xml"/><Relationship Id="rId16" Type="http://schemas.openxmlformats.org/officeDocument/2006/relationships/image" Target="../media/image45.emf"/><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slideLayout" Target="../slideLayouts/slideLayout2.xml"/><Relationship Id="rId5" Type="http://schemas.openxmlformats.org/officeDocument/2006/relationships/tags" Target="../tags/tag172.xml"/><Relationship Id="rId15" Type="http://schemas.openxmlformats.org/officeDocument/2006/relationships/image" Target="../media/image44.emf"/><Relationship Id="rId10" Type="http://schemas.openxmlformats.org/officeDocument/2006/relationships/tags" Target="../tags/tag177.xml"/><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slideLayout" Target="../slideLayouts/slideLayout2.xml"/><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tags" Target="../tags/tag189.xml"/><Relationship Id="rId2" Type="http://schemas.openxmlformats.org/officeDocument/2006/relationships/tags" Target="../tags/tag179.xml"/><Relationship Id="rId16" Type="http://schemas.openxmlformats.org/officeDocument/2006/relationships/image" Target="../media/image18.emf"/><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5" Type="http://schemas.openxmlformats.org/officeDocument/2006/relationships/tags" Target="../tags/tag182.xml"/><Relationship Id="rId15" Type="http://schemas.openxmlformats.org/officeDocument/2006/relationships/oleObject" Target="../embeddings/oleObject18.bin"/><Relationship Id="rId10" Type="http://schemas.openxmlformats.org/officeDocument/2006/relationships/tags" Target="../tags/tag187.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oleObject" Target="../embeddings/oleObject19.bin"/><Relationship Id="rId18" Type="http://schemas.openxmlformats.org/officeDocument/2006/relationships/image" Target="../media/image51.emf"/><Relationship Id="rId3" Type="http://schemas.openxmlformats.org/officeDocument/2006/relationships/tags" Target="../tags/tag192.xml"/><Relationship Id="rId21" Type="http://schemas.openxmlformats.org/officeDocument/2006/relationships/image" Target="../media/image54.png"/><Relationship Id="rId7" Type="http://schemas.openxmlformats.org/officeDocument/2006/relationships/tags" Target="../tags/tag196.xml"/><Relationship Id="rId12" Type="http://schemas.openxmlformats.org/officeDocument/2006/relationships/notesSlide" Target="../notesSlides/notesSlide9.xml"/><Relationship Id="rId17" Type="http://schemas.openxmlformats.org/officeDocument/2006/relationships/image" Target="../media/image50.emf"/><Relationship Id="rId2" Type="http://schemas.openxmlformats.org/officeDocument/2006/relationships/tags" Target="../tags/tag191.xml"/><Relationship Id="rId16" Type="http://schemas.openxmlformats.org/officeDocument/2006/relationships/image" Target="../media/image49.emf"/><Relationship Id="rId20" Type="http://schemas.openxmlformats.org/officeDocument/2006/relationships/image" Target="../media/image53.emf"/><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slideLayout" Target="../slideLayouts/slideLayout2.xml"/><Relationship Id="rId5" Type="http://schemas.openxmlformats.org/officeDocument/2006/relationships/tags" Target="../tags/tag194.xml"/><Relationship Id="rId15" Type="http://schemas.openxmlformats.org/officeDocument/2006/relationships/image" Target="../media/image48.jpeg"/><Relationship Id="rId10" Type="http://schemas.openxmlformats.org/officeDocument/2006/relationships/tags" Target="../tags/tag199.xml"/><Relationship Id="rId19" Type="http://schemas.openxmlformats.org/officeDocument/2006/relationships/image" Target="../media/image52.emf"/><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image" Target="../media/image1.emf"/><Relationship Id="rId22" Type="http://schemas.openxmlformats.org/officeDocument/2006/relationships/image" Target="../media/image55.svg"/></Relationships>
</file>

<file path=ppt/slides/_rels/slide18.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oleObject" Target="../embeddings/oleObject20.bin"/><Relationship Id="rId18" Type="http://schemas.openxmlformats.org/officeDocument/2006/relationships/image" Target="../media/image59.emf"/><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notesSlide" Target="../notesSlides/notesSlide10.xml"/><Relationship Id="rId17" Type="http://schemas.openxmlformats.org/officeDocument/2006/relationships/image" Target="../media/image58.emf"/><Relationship Id="rId2" Type="http://schemas.openxmlformats.org/officeDocument/2006/relationships/tags" Target="../tags/tag201.xml"/><Relationship Id="rId16" Type="http://schemas.openxmlformats.org/officeDocument/2006/relationships/image" Target="../media/image57.emf"/><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slideLayout" Target="../slideLayouts/slideLayout2.xml"/><Relationship Id="rId5" Type="http://schemas.openxmlformats.org/officeDocument/2006/relationships/tags" Target="../tags/tag204.xml"/><Relationship Id="rId15" Type="http://schemas.openxmlformats.org/officeDocument/2006/relationships/image" Target="../media/image56.emf"/><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oleObject" Target="../embeddings/oleObject21.bin"/><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notesSlide" Target="../notesSlides/notesSlide11.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slideLayout" Target="../slideLayouts/slideLayout17.xml"/><Relationship Id="rId5" Type="http://schemas.openxmlformats.org/officeDocument/2006/relationships/tags" Target="../tags/tag214.xml"/><Relationship Id="rId10" Type="http://schemas.openxmlformats.org/officeDocument/2006/relationships/tags" Target="../tags/tag219.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60.emf"/><Relationship Id="rId5" Type="http://schemas.openxmlformats.org/officeDocument/2006/relationships/oleObject" Target="../embeddings/oleObject22.bin"/><Relationship Id="rId4"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tags" Target="../tags/tag224.xml"/><Relationship Id="rId7" Type="http://schemas.openxmlformats.org/officeDocument/2006/relationships/oleObject" Target="../embeddings/oleObject23.bin"/><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225.xml"/></Relationships>
</file>

<file path=ppt/slides/_rels/slide22.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18" Type="http://schemas.openxmlformats.org/officeDocument/2006/relationships/image" Target="../media/image63.emf"/><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62.emf"/><Relationship Id="rId2" Type="http://schemas.openxmlformats.org/officeDocument/2006/relationships/tags" Target="../tags/tag227.xml"/><Relationship Id="rId16" Type="http://schemas.openxmlformats.org/officeDocument/2006/relationships/oleObject" Target="../embeddings/oleObject24.bin"/><Relationship Id="rId20" Type="http://schemas.openxmlformats.org/officeDocument/2006/relationships/image" Target="../media/image65.emf"/><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Layout" Target="../slideLayouts/slideLayout2.xml"/><Relationship Id="rId10" Type="http://schemas.openxmlformats.org/officeDocument/2006/relationships/tags" Target="../tags/tag235.xml"/><Relationship Id="rId19" Type="http://schemas.openxmlformats.org/officeDocument/2006/relationships/image" Target="../media/image64.emf"/><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s/_rels/slide23.xml.rels><?xml version="1.0" encoding="UTF-8" standalone="yes"?>
<Relationships xmlns="http://schemas.openxmlformats.org/package/2006/relationships"><Relationship Id="rId8" Type="http://schemas.openxmlformats.org/officeDocument/2006/relationships/tags" Target="../tags/tag247.xml"/><Relationship Id="rId3" Type="http://schemas.openxmlformats.org/officeDocument/2006/relationships/tags" Target="../tags/tag242.xml"/><Relationship Id="rId7" Type="http://schemas.openxmlformats.org/officeDocument/2006/relationships/tags" Target="../tags/tag24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image" Target="../media/image62.emf"/><Relationship Id="rId5" Type="http://schemas.openxmlformats.org/officeDocument/2006/relationships/tags" Target="../tags/tag244.xml"/><Relationship Id="rId10" Type="http://schemas.openxmlformats.org/officeDocument/2006/relationships/oleObject" Target="../embeddings/oleObject25.bin"/><Relationship Id="rId4" Type="http://schemas.openxmlformats.org/officeDocument/2006/relationships/tags" Target="../tags/tag243.xml"/><Relationship Id="rId9"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oleObject" Target="../embeddings/oleObject26.bin"/><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notesSlide" Target="../notesSlides/notesSlide14.xml"/><Relationship Id="rId2" Type="http://schemas.openxmlformats.org/officeDocument/2006/relationships/tags" Target="../tags/tag249.xml"/><Relationship Id="rId16" Type="http://schemas.openxmlformats.org/officeDocument/2006/relationships/image" Target="../media/image67.png"/><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slideLayout" Target="../slideLayouts/slideLayout2.xml"/><Relationship Id="rId5" Type="http://schemas.openxmlformats.org/officeDocument/2006/relationships/tags" Target="../tags/tag252.xml"/><Relationship Id="rId15" Type="http://schemas.openxmlformats.org/officeDocument/2006/relationships/image" Target="../media/image66.png"/><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image" Target="../media/image1.emf"/></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image" Target="../media/image62.emf"/><Relationship Id="rId5" Type="http://schemas.openxmlformats.org/officeDocument/2006/relationships/tags" Target="../tags/tag262.xml"/><Relationship Id="rId10" Type="http://schemas.openxmlformats.org/officeDocument/2006/relationships/oleObject" Target="../embeddings/oleObject27.bin"/><Relationship Id="rId4" Type="http://schemas.openxmlformats.org/officeDocument/2006/relationships/tags" Target="../tags/tag261.xml"/><Relationship Id="rId9"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tags" Target="../tags/tag267.xml"/><Relationship Id="rId7" Type="http://schemas.openxmlformats.org/officeDocument/2006/relationships/oleObject" Target="../embeddings/oleObject28.bin"/><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268.xml"/></Relationships>
</file>

<file path=ppt/slides/_rels/slide27.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18" Type="http://schemas.openxmlformats.org/officeDocument/2006/relationships/notesSlide" Target="../notesSlides/notesSlide17.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17" Type="http://schemas.openxmlformats.org/officeDocument/2006/relationships/slideLayout" Target="../slideLayouts/slideLayout2.xml"/><Relationship Id="rId2" Type="http://schemas.openxmlformats.org/officeDocument/2006/relationships/tags" Target="../tags/tag270.xml"/><Relationship Id="rId16" Type="http://schemas.openxmlformats.org/officeDocument/2006/relationships/tags" Target="../tags/tag284.xml"/><Relationship Id="rId20" Type="http://schemas.openxmlformats.org/officeDocument/2006/relationships/image" Target="../media/image62.emf"/><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tags" Target="../tags/tag283.xml"/><Relationship Id="rId10" Type="http://schemas.openxmlformats.org/officeDocument/2006/relationships/tags" Target="../tags/tag278.xml"/><Relationship Id="rId19" Type="http://schemas.openxmlformats.org/officeDocument/2006/relationships/oleObject" Target="../embeddings/oleObject29.bin"/><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tags" Target="../tags/tag28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tags" Target="../tags/tag287.xml"/><Relationship Id="rId7" Type="http://schemas.openxmlformats.org/officeDocument/2006/relationships/slideLayout" Target="../slideLayouts/slideLayout2.xml"/><Relationship Id="rId12" Type="http://schemas.openxmlformats.org/officeDocument/2006/relationships/image" Target="../media/image71.emf"/><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image" Target="../media/image70.emf"/><Relationship Id="rId5" Type="http://schemas.openxmlformats.org/officeDocument/2006/relationships/tags" Target="../tags/tag289.xml"/><Relationship Id="rId10" Type="http://schemas.openxmlformats.org/officeDocument/2006/relationships/image" Target="../media/image69.emf"/><Relationship Id="rId4" Type="http://schemas.openxmlformats.org/officeDocument/2006/relationships/tags" Target="../tags/tag288.xml"/><Relationship Id="rId9" Type="http://schemas.openxmlformats.org/officeDocument/2006/relationships/image" Target="../media/image68.emf"/></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3.xml"/><Relationship Id="rId7" Type="http://schemas.openxmlformats.org/officeDocument/2006/relationships/tags" Target="../tags/tag297.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5" Type="http://schemas.openxmlformats.org/officeDocument/2006/relationships/tags" Target="../tags/tag295.xml"/><Relationship Id="rId10" Type="http://schemas.openxmlformats.org/officeDocument/2006/relationships/image" Target="../media/image62.emf"/><Relationship Id="rId4" Type="http://schemas.openxmlformats.org/officeDocument/2006/relationships/tags" Target="../tags/tag294.xml"/><Relationship Id="rId9"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7.xml"/><Relationship Id="rId7"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5.jpeg"/><Relationship Id="rId4" Type="http://schemas.openxmlformats.org/officeDocument/2006/relationships/tags" Target="../tags/tag18.xml"/><Relationship Id="rId9" Type="http://schemas.openxmlformats.org/officeDocument/2006/relationships/image" Target="../media/image1.emf"/></Relationships>
</file>

<file path=ppt/slides/_rels/slide30.xml.rels><?xml version="1.0" encoding="UTF-8" standalone="yes"?>
<Relationships xmlns="http://schemas.openxmlformats.org/package/2006/relationships"><Relationship Id="rId8" Type="http://schemas.openxmlformats.org/officeDocument/2006/relationships/tags" Target="../tags/tag305.xml"/><Relationship Id="rId3" Type="http://schemas.openxmlformats.org/officeDocument/2006/relationships/tags" Target="../tags/tag300.xml"/><Relationship Id="rId7" Type="http://schemas.openxmlformats.org/officeDocument/2006/relationships/tags" Target="../tags/tag304.xml"/><Relationship Id="rId12" Type="http://schemas.openxmlformats.org/officeDocument/2006/relationships/image" Target="../media/image72.emf"/><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11" Type="http://schemas.openxmlformats.org/officeDocument/2006/relationships/image" Target="../media/image68.emf"/><Relationship Id="rId5" Type="http://schemas.openxmlformats.org/officeDocument/2006/relationships/tags" Target="../tags/tag302.xml"/><Relationship Id="rId10" Type="http://schemas.openxmlformats.org/officeDocument/2006/relationships/oleObject" Target="../embeddings/oleObject32.bin"/><Relationship Id="rId4" Type="http://schemas.openxmlformats.org/officeDocument/2006/relationships/tags" Target="../tags/tag301.xml"/><Relationship Id="rId9"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313.xml"/><Relationship Id="rId13" Type="http://schemas.openxmlformats.org/officeDocument/2006/relationships/oleObject" Target="../embeddings/oleObject33.bin"/><Relationship Id="rId3" Type="http://schemas.openxmlformats.org/officeDocument/2006/relationships/tags" Target="../tags/tag308.xml"/><Relationship Id="rId7" Type="http://schemas.openxmlformats.org/officeDocument/2006/relationships/tags" Target="../tags/tag312.xml"/><Relationship Id="rId12" Type="http://schemas.openxmlformats.org/officeDocument/2006/relationships/notesSlide" Target="../notesSlides/notesSlide18.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slideLayout" Target="../slideLayouts/slideLayout2.xml"/><Relationship Id="rId5" Type="http://schemas.openxmlformats.org/officeDocument/2006/relationships/tags" Target="../tags/tag310.xml"/><Relationship Id="rId15" Type="http://schemas.openxmlformats.org/officeDocument/2006/relationships/image" Target="../media/image73.png"/><Relationship Id="rId10" Type="http://schemas.openxmlformats.org/officeDocument/2006/relationships/tags" Target="../tags/tag315.xml"/><Relationship Id="rId4" Type="http://schemas.openxmlformats.org/officeDocument/2006/relationships/tags" Target="../tags/tag309.xml"/><Relationship Id="rId9" Type="http://schemas.openxmlformats.org/officeDocument/2006/relationships/tags" Target="../tags/tag314.xml"/><Relationship Id="rId14" Type="http://schemas.openxmlformats.org/officeDocument/2006/relationships/image" Target="../media/image1.emf"/></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8.xml"/><Relationship Id="rId7" Type="http://schemas.openxmlformats.org/officeDocument/2006/relationships/tags" Target="../tags/tag322.xml"/><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5" Type="http://schemas.openxmlformats.org/officeDocument/2006/relationships/tags" Target="../tags/tag320.xml"/><Relationship Id="rId10" Type="http://schemas.openxmlformats.org/officeDocument/2006/relationships/image" Target="../media/image62.emf"/><Relationship Id="rId4" Type="http://schemas.openxmlformats.org/officeDocument/2006/relationships/tags" Target="../tags/tag319.xml"/><Relationship Id="rId9"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tags" Target="../tags/tag325.xml"/><Relationship Id="rId7" Type="http://schemas.openxmlformats.org/officeDocument/2006/relationships/oleObject" Target="../embeddings/oleObject35.bin"/><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326.xml"/></Relationships>
</file>

<file path=ppt/slides/_rels/slide34.xml.rels><?xml version="1.0" encoding="UTF-8" standalone="yes"?>
<Relationships xmlns="http://schemas.openxmlformats.org/package/2006/relationships"><Relationship Id="rId8" Type="http://schemas.openxmlformats.org/officeDocument/2006/relationships/tags" Target="../tags/tag334.xml"/><Relationship Id="rId13" Type="http://schemas.openxmlformats.org/officeDocument/2006/relationships/tags" Target="../tags/tag339.xml"/><Relationship Id="rId18" Type="http://schemas.openxmlformats.org/officeDocument/2006/relationships/tags" Target="../tags/tag344.xml"/><Relationship Id="rId3" Type="http://schemas.openxmlformats.org/officeDocument/2006/relationships/tags" Target="../tags/tag329.xml"/><Relationship Id="rId21" Type="http://schemas.openxmlformats.org/officeDocument/2006/relationships/oleObject" Target="../embeddings/oleObject36.bin"/><Relationship Id="rId7" Type="http://schemas.openxmlformats.org/officeDocument/2006/relationships/tags" Target="../tags/tag333.xml"/><Relationship Id="rId12" Type="http://schemas.openxmlformats.org/officeDocument/2006/relationships/tags" Target="../tags/tag338.xml"/><Relationship Id="rId17" Type="http://schemas.openxmlformats.org/officeDocument/2006/relationships/tags" Target="../tags/tag343.xml"/><Relationship Id="rId2" Type="http://schemas.openxmlformats.org/officeDocument/2006/relationships/tags" Target="../tags/tag328.xml"/><Relationship Id="rId16" Type="http://schemas.openxmlformats.org/officeDocument/2006/relationships/tags" Target="../tags/tag342.xml"/><Relationship Id="rId20" Type="http://schemas.openxmlformats.org/officeDocument/2006/relationships/notesSlide" Target="../notesSlides/notesSlide20.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tags" Target="../tags/tag337.xml"/><Relationship Id="rId5" Type="http://schemas.openxmlformats.org/officeDocument/2006/relationships/tags" Target="../tags/tag331.xml"/><Relationship Id="rId15" Type="http://schemas.openxmlformats.org/officeDocument/2006/relationships/tags" Target="../tags/tag341.xml"/><Relationship Id="rId10" Type="http://schemas.openxmlformats.org/officeDocument/2006/relationships/tags" Target="../tags/tag336.xml"/><Relationship Id="rId19" Type="http://schemas.openxmlformats.org/officeDocument/2006/relationships/slideLayout" Target="../slideLayouts/slideLayout2.xml"/><Relationship Id="rId4" Type="http://schemas.openxmlformats.org/officeDocument/2006/relationships/tags" Target="../tags/tag330.xml"/><Relationship Id="rId9" Type="http://schemas.openxmlformats.org/officeDocument/2006/relationships/tags" Target="../tags/tag335.xml"/><Relationship Id="rId14" Type="http://schemas.openxmlformats.org/officeDocument/2006/relationships/tags" Target="../tags/tag340.xml"/><Relationship Id="rId22" Type="http://schemas.openxmlformats.org/officeDocument/2006/relationships/image" Target="../media/image62.emf"/></Relationships>
</file>

<file path=ppt/slides/_rels/slide35.xml.rels><?xml version="1.0" encoding="UTF-8" standalone="yes"?>
<Relationships xmlns="http://schemas.openxmlformats.org/package/2006/relationships"><Relationship Id="rId8" Type="http://schemas.openxmlformats.org/officeDocument/2006/relationships/tags" Target="../tags/tag352.xml"/><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image" Target="../media/image68.emf"/><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oleObject" Target="../embeddings/oleObject37.bin"/><Relationship Id="rId5" Type="http://schemas.openxmlformats.org/officeDocument/2006/relationships/tags" Target="../tags/tag349.xml"/><Relationship Id="rId10" Type="http://schemas.openxmlformats.org/officeDocument/2006/relationships/notesSlide" Target="../notesSlides/notesSlide21.xml"/><Relationship Id="rId4" Type="http://schemas.openxmlformats.org/officeDocument/2006/relationships/tags" Target="../tags/tag348.xml"/><Relationship Id="rId9"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360.xml"/><Relationship Id="rId13" Type="http://schemas.openxmlformats.org/officeDocument/2006/relationships/notesSlide" Target="../notesSlides/notesSlide22.xml"/><Relationship Id="rId18" Type="http://schemas.openxmlformats.org/officeDocument/2006/relationships/image" Target="../media/image67.png"/><Relationship Id="rId3" Type="http://schemas.openxmlformats.org/officeDocument/2006/relationships/tags" Target="../tags/tag355.xml"/><Relationship Id="rId7" Type="http://schemas.openxmlformats.org/officeDocument/2006/relationships/tags" Target="../tags/tag359.xml"/><Relationship Id="rId12" Type="http://schemas.openxmlformats.org/officeDocument/2006/relationships/slideLayout" Target="../slideLayouts/slideLayout2.xml"/><Relationship Id="rId17" Type="http://schemas.openxmlformats.org/officeDocument/2006/relationships/image" Target="../media/image74.png"/><Relationship Id="rId2" Type="http://schemas.openxmlformats.org/officeDocument/2006/relationships/tags" Target="../tags/tag354.xml"/><Relationship Id="rId16" Type="http://schemas.openxmlformats.org/officeDocument/2006/relationships/image" Target="../media/image66.png"/><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tags" Target="../tags/tag363.xml"/><Relationship Id="rId5" Type="http://schemas.openxmlformats.org/officeDocument/2006/relationships/tags" Target="../tags/tag357.xml"/><Relationship Id="rId15" Type="http://schemas.openxmlformats.org/officeDocument/2006/relationships/image" Target="../media/image1.emf"/><Relationship Id="rId10" Type="http://schemas.openxmlformats.org/officeDocument/2006/relationships/tags" Target="../tags/tag362.xml"/><Relationship Id="rId4" Type="http://schemas.openxmlformats.org/officeDocument/2006/relationships/tags" Target="../tags/tag356.xml"/><Relationship Id="rId9" Type="http://schemas.openxmlformats.org/officeDocument/2006/relationships/tags" Target="../tags/tag361.xml"/><Relationship Id="rId14" Type="http://schemas.openxmlformats.org/officeDocument/2006/relationships/oleObject" Target="../embeddings/oleObject38.bin"/></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6.xml"/><Relationship Id="rId7" Type="http://schemas.openxmlformats.org/officeDocument/2006/relationships/tags" Target="../tags/tag370.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image" Target="../media/image62.emf"/><Relationship Id="rId5" Type="http://schemas.openxmlformats.org/officeDocument/2006/relationships/tags" Target="../tags/tag368.xml"/><Relationship Id="rId10" Type="http://schemas.openxmlformats.org/officeDocument/2006/relationships/oleObject" Target="../embeddings/oleObject39.bin"/><Relationship Id="rId4" Type="http://schemas.openxmlformats.org/officeDocument/2006/relationships/tags" Target="../tags/tag367.xml"/><Relationship Id="rId9"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8" Type="http://schemas.openxmlformats.org/officeDocument/2006/relationships/tags" Target="../tags/tag378.xml"/><Relationship Id="rId13" Type="http://schemas.openxmlformats.org/officeDocument/2006/relationships/image" Target="../media/image1.emf"/><Relationship Id="rId3" Type="http://schemas.openxmlformats.org/officeDocument/2006/relationships/tags" Target="../tags/tag373.xml"/><Relationship Id="rId7" Type="http://schemas.openxmlformats.org/officeDocument/2006/relationships/tags" Target="../tags/tag377.xml"/><Relationship Id="rId12" Type="http://schemas.openxmlformats.org/officeDocument/2006/relationships/oleObject" Target="../embeddings/oleObject40.bin"/><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notesSlide" Target="../notesSlides/notesSlide24.xml"/><Relationship Id="rId5" Type="http://schemas.openxmlformats.org/officeDocument/2006/relationships/tags" Target="../tags/tag375.xml"/><Relationship Id="rId10" Type="http://schemas.openxmlformats.org/officeDocument/2006/relationships/slideLayout" Target="../slideLayouts/slideLayout2.xml"/><Relationship Id="rId4" Type="http://schemas.openxmlformats.org/officeDocument/2006/relationships/tags" Target="../tags/tag374.xml"/><Relationship Id="rId9" Type="http://schemas.openxmlformats.org/officeDocument/2006/relationships/tags" Target="../tags/tag379.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2.xml"/><Relationship Id="rId7" Type="http://schemas.openxmlformats.org/officeDocument/2006/relationships/tags" Target="../tags/tag386.xml"/><Relationship Id="rId2" Type="http://schemas.openxmlformats.org/officeDocument/2006/relationships/tags" Target="../tags/tag381.xml"/><Relationship Id="rId1" Type="http://schemas.openxmlformats.org/officeDocument/2006/relationships/tags" Target="../tags/tag380.xml"/><Relationship Id="rId6" Type="http://schemas.openxmlformats.org/officeDocument/2006/relationships/tags" Target="../tags/tag385.xml"/><Relationship Id="rId5" Type="http://schemas.openxmlformats.org/officeDocument/2006/relationships/tags" Target="../tags/tag384.xml"/><Relationship Id="rId10" Type="http://schemas.openxmlformats.org/officeDocument/2006/relationships/image" Target="../media/image18.emf"/><Relationship Id="rId4" Type="http://schemas.openxmlformats.org/officeDocument/2006/relationships/tags" Target="../tags/tag383.xml"/><Relationship Id="rId9" Type="http://schemas.openxmlformats.org/officeDocument/2006/relationships/oleObject" Target="../embeddings/oleObject41.bin"/></Relationships>
</file>

<file path=ppt/slides/_rels/slide4.xml.rels><?xml version="1.0" encoding="UTF-8" standalone="yes"?>
<Relationships xmlns="http://schemas.openxmlformats.org/package/2006/relationships"><Relationship Id="rId26" Type="http://schemas.openxmlformats.org/officeDocument/2006/relationships/tags" Target="../tags/tag46.xml"/><Relationship Id="rId21" Type="http://schemas.openxmlformats.org/officeDocument/2006/relationships/tags" Target="../tags/tag41.xml"/><Relationship Id="rId42" Type="http://schemas.openxmlformats.org/officeDocument/2006/relationships/tags" Target="../tags/tag62.xml"/><Relationship Id="rId47" Type="http://schemas.openxmlformats.org/officeDocument/2006/relationships/tags" Target="../tags/tag67.xml"/><Relationship Id="rId63" Type="http://schemas.openxmlformats.org/officeDocument/2006/relationships/tags" Target="../tags/tag83.xml"/><Relationship Id="rId68" Type="http://schemas.openxmlformats.org/officeDocument/2006/relationships/tags" Target="../tags/tag88.xml"/><Relationship Id="rId84" Type="http://schemas.openxmlformats.org/officeDocument/2006/relationships/image" Target="../media/image16.png"/><Relationship Id="rId16" Type="http://schemas.openxmlformats.org/officeDocument/2006/relationships/tags" Target="../tags/tag36.xml"/><Relationship Id="rId11" Type="http://schemas.openxmlformats.org/officeDocument/2006/relationships/tags" Target="../tags/tag31.xml"/><Relationship Id="rId32" Type="http://schemas.openxmlformats.org/officeDocument/2006/relationships/tags" Target="../tags/tag52.xml"/><Relationship Id="rId37" Type="http://schemas.openxmlformats.org/officeDocument/2006/relationships/tags" Target="../tags/tag57.xml"/><Relationship Id="rId53" Type="http://schemas.openxmlformats.org/officeDocument/2006/relationships/tags" Target="../tags/tag73.xml"/><Relationship Id="rId58" Type="http://schemas.openxmlformats.org/officeDocument/2006/relationships/tags" Target="../tags/tag78.xml"/><Relationship Id="rId74" Type="http://schemas.openxmlformats.org/officeDocument/2006/relationships/image" Target="../media/image6.emf"/><Relationship Id="rId79" Type="http://schemas.openxmlformats.org/officeDocument/2006/relationships/image" Target="../media/image11.emf"/><Relationship Id="rId5" Type="http://schemas.openxmlformats.org/officeDocument/2006/relationships/tags" Target="../tags/tag25.xml"/><Relationship Id="rId19" Type="http://schemas.openxmlformats.org/officeDocument/2006/relationships/tags" Target="../tags/tag3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tags" Target="../tags/tag47.xml"/><Relationship Id="rId30" Type="http://schemas.openxmlformats.org/officeDocument/2006/relationships/tags" Target="../tags/tag50.xml"/><Relationship Id="rId35" Type="http://schemas.openxmlformats.org/officeDocument/2006/relationships/tags" Target="../tags/tag55.xml"/><Relationship Id="rId43" Type="http://schemas.openxmlformats.org/officeDocument/2006/relationships/tags" Target="../tags/tag63.xml"/><Relationship Id="rId48" Type="http://schemas.openxmlformats.org/officeDocument/2006/relationships/tags" Target="../tags/tag68.xml"/><Relationship Id="rId56" Type="http://schemas.openxmlformats.org/officeDocument/2006/relationships/tags" Target="../tags/tag76.xml"/><Relationship Id="rId64" Type="http://schemas.openxmlformats.org/officeDocument/2006/relationships/tags" Target="../tags/tag84.xml"/><Relationship Id="rId69" Type="http://schemas.openxmlformats.org/officeDocument/2006/relationships/tags" Target="../tags/tag89.xml"/><Relationship Id="rId77" Type="http://schemas.openxmlformats.org/officeDocument/2006/relationships/image" Target="../media/image9.emf"/><Relationship Id="rId8" Type="http://schemas.openxmlformats.org/officeDocument/2006/relationships/tags" Target="../tags/tag28.xml"/><Relationship Id="rId51" Type="http://schemas.openxmlformats.org/officeDocument/2006/relationships/tags" Target="../tags/tag71.xml"/><Relationship Id="rId72" Type="http://schemas.openxmlformats.org/officeDocument/2006/relationships/oleObject" Target="../embeddings/oleObject6.bin"/><Relationship Id="rId80" Type="http://schemas.openxmlformats.org/officeDocument/2006/relationships/image" Target="../media/image12.emf"/><Relationship Id="rId85" Type="http://schemas.openxmlformats.org/officeDocument/2006/relationships/image" Target="../media/image17.png"/><Relationship Id="rId3" Type="http://schemas.openxmlformats.org/officeDocument/2006/relationships/tags" Target="../tags/tag23.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tags" Target="../tags/tag53.xml"/><Relationship Id="rId38" Type="http://schemas.openxmlformats.org/officeDocument/2006/relationships/tags" Target="../tags/tag58.xml"/><Relationship Id="rId46" Type="http://schemas.openxmlformats.org/officeDocument/2006/relationships/tags" Target="../tags/tag66.xml"/><Relationship Id="rId59" Type="http://schemas.openxmlformats.org/officeDocument/2006/relationships/tags" Target="../tags/tag79.xml"/><Relationship Id="rId67" Type="http://schemas.openxmlformats.org/officeDocument/2006/relationships/tags" Target="../tags/tag87.xml"/><Relationship Id="rId20" Type="http://schemas.openxmlformats.org/officeDocument/2006/relationships/tags" Target="../tags/tag40.xml"/><Relationship Id="rId41" Type="http://schemas.openxmlformats.org/officeDocument/2006/relationships/tags" Target="../tags/tag61.xml"/><Relationship Id="rId54" Type="http://schemas.openxmlformats.org/officeDocument/2006/relationships/tags" Target="../tags/tag74.xml"/><Relationship Id="rId62" Type="http://schemas.openxmlformats.org/officeDocument/2006/relationships/tags" Target="../tags/tag82.xml"/><Relationship Id="rId70" Type="http://schemas.openxmlformats.org/officeDocument/2006/relationships/tags" Target="../tags/tag90.xml"/><Relationship Id="rId75" Type="http://schemas.openxmlformats.org/officeDocument/2006/relationships/image" Target="../media/image7.emf"/><Relationship Id="rId83" Type="http://schemas.openxmlformats.org/officeDocument/2006/relationships/image" Target="../media/image15.png"/><Relationship Id="rId1" Type="http://schemas.openxmlformats.org/officeDocument/2006/relationships/tags" Target="../tags/tag21.xml"/><Relationship Id="rId6" Type="http://schemas.openxmlformats.org/officeDocument/2006/relationships/tags" Target="../tags/tag26.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tags" Target="../tags/tag56.xml"/><Relationship Id="rId49" Type="http://schemas.openxmlformats.org/officeDocument/2006/relationships/tags" Target="../tags/tag69.xml"/><Relationship Id="rId57" Type="http://schemas.openxmlformats.org/officeDocument/2006/relationships/tags" Target="../tags/tag77.xml"/><Relationship Id="rId10" Type="http://schemas.openxmlformats.org/officeDocument/2006/relationships/tags" Target="../tags/tag30.xml"/><Relationship Id="rId31" Type="http://schemas.openxmlformats.org/officeDocument/2006/relationships/tags" Target="../tags/tag51.xml"/><Relationship Id="rId44" Type="http://schemas.openxmlformats.org/officeDocument/2006/relationships/tags" Target="../tags/tag64.xml"/><Relationship Id="rId52" Type="http://schemas.openxmlformats.org/officeDocument/2006/relationships/tags" Target="../tags/tag72.xml"/><Relationship Id="rId60" Type="http://schemas.openxmlformats.org/officeDocument/2006/relationships/tags" Target="../tags/tag80.xml"/><Relationship Id="rId65" Type="http://schemas.openxmlformats.org/officeDocument/2006/relationships/tags" Target="../tags/tag85.xml"/><Relationship Id="rId73" Type="http://schemas.openxmlformats.org/officeDocument/2006/relationships/image" Target="../media/image1.emf"/><Relationship Id="rId78" Type="http://schemas.openxmlformats.org/officeDocument/2006/relationships/image" Target="../media/image10.emf"/><Relationship Id="rId81" Type="http://schemas.openxmlformats.org/officeDocument/2006/relationships/image" Target="../media/image13.emf"/><Relationship Id="rId4" Type="http://schemas.openxmlformats.org/officeDocument/2006/relationships/tags" Target="../tags/tag24.xml"/><Relationship Id="rId9" Type="http://schemas.openxmlformats.org/officeDocument/2006/relationships/tags" Target="../tags/tag29.xml"/><Relationship Id="rId13" Type="http://schemas.openxmlformats.org/officeDocument/2006/relationships/tags" Target="../tags/tag33.xml"/><Relationship Id="rId18" Type="http://schemas.openxmlformats.org/officeDocument/2006/relationships/tags" Target="../tags/tag38.xml"/><Relationship Id="rId39" Type="http://schemas.openxmlformats.org/officeDocument/2006/relationships/tags" Target="../tags/tag59.xml"/><Relationship Id="rId34" Type="http://schemas.openxmlformats.org/officeDocument/2006/relationships/tags" Target="../tags/tag54.xml"/><Relationship Id="rId50" Type="http://schemas.openxmlformats.org/officeDocument/2006/relationships/tags" Target="../tags/tag70.xml"/><Relationship Id="rId55" Type="http://schemas.openxmlformats.org/officeDocument/2006/relationships/tags" Target="../tags/tag75.xml"/><Relationship Id="rId76" Type="http://schemas.openxmlformats.org/officeDocument/2006/relationships/image" Target="../media/image8.emf"/><Relationship Id="rId7" Type="http://schemas.openxmlformats.org/officeDocument/2006/relationships/tags" Target="../tags/tag27.xml"/><Relationship Id="rId71" Type="http://schemas.openxmlformats.org/officeDocument/2006/relationships/slideLayout" Target="../slideLayouts/slideLayout2.xml"/><Relationship Id="rId2" Type="http://schemas.openxmlformats.org/officeDocument/2006/relationships/tags" Target="../tags/tag22.xml"/><Relationship Id="rId29" Type="http://schemas.openxmlformats.org/officeDocument/2006/relationships/tags" Target="../tags/tag49.xml"/><Relationship Id="rId24" Type="http://schemas.openxmlformats.org/officeDocument/2006/relationships/tags" Target="../tags/tag44.xml"/><Relationship Id="rId40" Type="http://schemas.openxmlformats.org/officeDocument/2006/relationships/tags" Target="../tags/tag60.xml"/><Relationship Id="rId45" Type="http://schemas.openxmlformats.org/officeDocument/2006/relationships/tags" Target="../tags/tag65.xml"/><Relationship Id="rId66" Type="http://schemas.openxmlformats.org/officeDocument/2006/relationships/tags" Target="../tags/tag86.xml"/><Relationship Id="rId61" Type="http://schemas.openxmlformats.org/officeDocument/2006/relationships/tags" Target="../tags/tag81.xml"/><Relationship Id="rId82"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18.emf"/><Relationship Id="rId5" Type="http://schemas.openxmlformats.org/officeDocument/2006/relationships/tags" Target="../tags/tag95.xml"/><Relationship Id="rId10" Type="http://schemas.openxmlformats.org/officeDocument/2006/relationships/oleObject" Target="../embeddings/oleObject7.bin"/><Relationship Id="rId4" Type="http://schemas.openxmlformats.org/officeDocument/2006/relationships/tags" Target="../tags/tag94.xml"/><Relationship Id="rId9"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image" Target="../media/image19.png"/><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1.emf"/><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oleObject" Target="../embeddings/oleObject8.bin"/><Relationship Id="rId5" Type="http://schemas.openxmlformats.org/officeDocument/2006/relationships/tags" Target="../tags/tag102.xml"/><Relationship Id="rId10" Type="http://schemas.openxmlformats.org/officeDocument/2006/relationships/notesSlide" Target="../notesSlides/notesSlide2.xml"/><Relationship Id="rId4" Type="http://schemas.openxmlformats.org/officeDocument/2006/relationships/tags" Target="../tags/tag101.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image" Target="../media/image1.emf"/><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oleObject" Target="../embeddings/oleObject9.bin"/><Relationship Id="rId17" Type="http://schemas.openxmlformats.org/officeDocument/2006/relationships/image" Target="../media/image23.emf"/><Relationship Id="rId2" Type="http://schemas.openxmlformats.org/officeDocument/2006/relationships/tags" Target="../tags/tag107.xml"/><Relationship Id="rId16" Type="http://schemas.openxmlformats.org/officeDocument/2006/relationships/image" Target="../media/image22.emf"/><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slideLayout" Target="../slideLayouts/slideLayout13.xml"/><Relationship Id="rId5" Type="http://schemas.openxmlformats.org/officeDocument/2006/relationships/tags" Target="../tags/tag110.xml"/><Relationship Id="rId15" Type="http://schemas.openxmlformats.org/officeDocument/2006/relationships/image" Target="../media/image21.emf"/><Relationship Id="rId10" Type="http://schemas.openxmlformats.org/officeDocument/2006/relationships/tags" Target="../tags/tag115.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image" Target="../media/image20.emf"/></Relationships>
</file>

<file path=ppt/slides/_rels/slide8.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notesSlide" Target="../notesSlides/notesSlide3.xml"/><Relationship Id="rId18" Type="http://schemas.openxmlformats.org/officeDocument/2006/relationships/image" Target="../media/image26.emf"/><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slideLayout" Target="../slideLayouts/slideLayout17.xml"/><Relationship Id="rId17" Type="http://schemas.openxmlformats.org/officeDocument/2006/relationships/image" Target="../media/image25.emf"/><Relationship Id="rId2" Type="http://schemas.openxmlformats.org/officeDocument/2006/relationships/tags" Target="../tags/tag117.xml"/><Relationship Id="rId16" Type="http://schemas.openxmlformats.org/officeDocument/2006/relationships/image" Target="../media/image24.emf"/><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image" Target="../media/image1.emf"/><Relationship Id="rId10" Type="http://schemas.openxmlformats.org/officeDocument/2006/relationships/tags" Target="../tags/tag125.xml"/><Relationship Id="rId19" Type="http://schemas.openxmlformats.org/officeDocument/2006/relationships/image" Target="../media/image27.emf"/><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29.xml"/><Relationship Id="rId7"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5" Type="http://schemas.openxmlformats.org/officeDocument/2006/relationships/tags" Target="../tags/tag131.xml"/><Relationship Id="rId10" Type="http://schemas.openxmlformats.org/officeDocument/2006/relationships/image" Target="../media/image1.emf"/><Relationship Id="rId4" Type="http://schemas.openxmlformats.org/officeDocument/2006/relationships/tags" Target="../tags/tag130.xml"/><Relationship Id="rId9"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D52B7AAE-0903-D1B1-8FF5-19DEE8B9CC31}"/>
              </a:ext>
            </a:extLst>
          </p:cNvPr>
          <p:cNvGraphicFramePr>
            <a:graphicFrameLocks noChangeAspect="1"/>
          </p:cNvGraphicFramePr>
          <p:nvPr>
            <p:custDataLst>
              <p:tags r:id="rId2"/>
            </p:custDataLst>
            <p:extLst>
              <p:ext uri="{D42A27DB-BD31-4B8C-83A1-F6EECF244321}">
                <p14:modId xmlns:p14="http://schemas.microsoft.com/office/powerpoint/2010/main" val="244960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606" imgH="608" progId="TCLayout.ActiveDocument.1">
                  <p:embed/>
                </p:oleObj>
              </mc:Choice>
              <mc:Fallback>
                <p:oleObj name="think-cell Slide" r:id="rId4" imgW="606" imgH="608" progId="TCLayout.ActiveDocument.1">
                  <p:embed/>
                  <p:pic>
                    <p:nvPicPr>
                      <p:cNvPr id="16" name="think-cell data - do not delete" hidden="1">
                        <a:extLst>
                          <a:ext uri="{FF2B5EF4-FFF2-40B4-BE49-F238E27FC236}">
                            <a16:creationId xmlns:a16="http://schemas.microsoft.com/office/drawing/2014/main" id="{D52B7AAE-0903-D1B1-8FF5-19DEE8B9CC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4" name="btfpColumnIndicatorGroup2">
            <a:extLst>
              <a:ext uri="{FF2B5EF4-FFF2-40B4-BE49-F238E27FC236}">
                <a16:creationId xmlns:a16="http://schemas.microsoft.com/office/drawing/2014/main" id="{17645F12-E230-2979-D2C2-5C6AB5FB2C10}"/>
              </a:ext>
            </a:extLst>
          </p:cNvPr>
          <p:cNvGrpSpPr/>
          <p:nvPr/>
        </p:nvGrpSpPr>
        <p:grpSpPr>
          <a:xfrm>
            <a:off x="0" y="6926580"/>
            <a:ext cx="12192000" cy="137160"/>
            <a:chOff x="0" y="6926580"/>
            <a:chExt cx="12192000" cy="137160"/>
          </a:xfrm>
        </p:grpSpPr>
        <p:sp>
          <p:nvSpPr>
            <p:cNvPr id="12" name="btfpColumnGapBlocker947277">
              <a:extLst>
                <a:ext uri="{FF2B5EF4-FFF2-40B4-BE49-F238E27FC236}">
                  <a16:creationId xmlns:a16="http://schemas.microsoft.com/office/drawing/2014/main" id="{47BECE92-6E12-B878-A331-7B9B475DA713}"/>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 name="btfpColumnGapBlocker273090">
              <a:extLst>
                <a:ext uri="{FF2B5EF4-FFF2-40B4-BE49-F238E27FC236}">
                  <a16:creationId xmlns:a16="http://schemas.microsoft.com/office/drawing/2014/main" id="{1F381FB4-B440-95E5-341A-F933C9AEF5AF}"/>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738364">
              <a:extLst>
                <a:ext uri="{FF2B5EF4-FFF2-40B4-BE49-F238E27FC236}">
                  <a16:creationId xmlns:a16="http://schemas.microsoft.com/office/drawing/2014/main" id="{5920440E-3F82-0AD3-77DF-6D231CBAD2AD}"/>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315067">
              <a:extLst>
                <a:ext uri="{FF2B5EF4-FFF2-40B4-BE49-F238E27FC236}">
                  <a16:creationId xmlns:a16="http://schemas.microsoft.com/office/drawing/2014/main" id="{65A93871-F378-E37B-02B7-8F3B95F7E0C9}"/>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3" name="btfpColumnIndicatorGroup1">
            <a:extLst>
              <a:ext uri="{FF2B5EF4-FFF2-40B4-BE49-F238E27FC236}">
                <a16:creationId xmlns:a16="http://schemas.microsoft.com/office/drawing/2014/main" id="{D2B5A8A0-7B63-EF5C-AC4A-79C1F5AA588E}"/>
              </a:ext>
            </a:extLst>
          </p:cNvPr>
          <p:cNvGrpSpPr/>
          <p:nvPr/>
        </p:nvGrpSpPr>
        <p:grpSpPr>
          <a:xfrm>
            <a:off x="0" y="-205740"/>
            <a:ext cx="12192000" cy="137160"/>
            <a:chOff x="0" y="-205740"/>
            <a:chExt cx="12192000" cy="137160"/>
          </a:xfrm>
        </p:grpSpPr>
        <p:sp>
          <p:nvSpPr>
            <p:cNvPr id="11" name="btfpColumnGapBlocker491480">
              <a:extLst>
                <a:ext uri="{FF2B5EF4-FFF2-40B4-BE49-F238E27FC236}">
                  <a16:creationId xmlns:a16="http://schemas.microsoft.com/office/drawing/2014/main" id="{69EC60C3-8597-D861-7C1E-8FE6D7C63495}"/>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 name="btfpColumnGapBlocker357188">
              <a:extLst>
                <a:ext uri="{FF2B5EF4-FFF2-40B4-BE49-F238E27FC236}">
                  <a16:creationId xmlns:a16="http://schemas.microsoft.com/office/drawing/2014/main" id="{92E23065-5F62-CE6E-ED61-7049BBBF0ED6}"/>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593397">
              <a:extLst>
                <a:ext uri="{FF2B5EF4-FFF2-40B4-BE49-F238E27FC236}">
                  <a16:creationId xmlns:a16="http://schemas.microsoft.com/office/drawing/2014/main" id="{F5B913A4-1C81-93AD-A1DC-21F98AC89E8F}"/>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540388">
              <a:extLst>
                <a:ext uri="{FF2B5EF4-FFF2-40B4-BE49-F238E27FC236}">
                  <a16:creationId xmlns:a16="http://schemas.microsoft.com/office/drawing/2014/main" id="{F50E95A2-B9D7-7AA1-5026-71784DA69AF5}"/>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BF6457B6-6E65-C334-2732-0798D223432D}"/>
              </a:ext>
            </a:extLst>
          </p:cNvPr>
          <p:cNvSpPr>
            <a:spLocks noGrp="1"/>
          </p:cNvSpPr>
          <p:nvPr>
            <p:ph type="ctrTitle"/>
          </p:nvPr>
        </p:nvSpPr>
        <p:spPr/>
        <p:txBody>
          <a:bodyPr vert="horz"/>
          <a:lstStyle/>
          <a:p>
            <a:r>
              <a:rPr lang="en-US" dirty="0"/>
              <a:t>AI risk and opportunity assessment</a:t>
            </a:r>
          </a:p>
        </p:txBody>
      </p:sp>
      <p:sp>
        <p:nvSpPr>
          <p:cNvPr id="17" name="Subtitle 16">
            <a:extLst>
              <a:ext uri="{FF2B5EF4-FFF2-40B4-BE49-F238E27FC236}">
                <a16:creationId xmlns:a16="http://schemas.microsoft.com/office/drawing/2014/main" id="{6BC8B4E8-B35A-2A91-3310-3DEA3365CB2E}"/>
              </a:ext>
            </a:extLst>
          </p:cNvPr>
          <p:cNvSpPr>
            <a:spLocks noGrp="1"/>
          </p:cNvSpPr>
          <p:nvPr>
            <p:ph type="subTitle" idx="1"/>
          </p:nvPr>
        </p:nvSpPr>
        <p:spPr/>
        <p:txBody>
          <a:bodyPr/>
          <a:lstStyle/>
          <a:p>
            <a:r>
              <a:rPr lang="en-US" dirty="0"/>
              <a:t> </a:t>
            </a:r>
          </a:p>
        </p:txBody>
      </p:sp>
    </p:spTree>
    <p:custDataLst>
      <p:tags r:id="rId1"/>
    </p:custDataLst>
    <p:extLst>
      <p:ext uri="{BB962C8B-B14F-4D97-AF65-F5344CB8AC3E}">
        <p14:creationId xmlns:p14="http://schemas.microsoft.com/office/powerpoint/2010/main" val="373381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btfpColumnIndicatorGroup2">
            <a:extLst>
              <a:ext uri="{FF2B5EF4-FFF2-40B4-BE49-F238E27FC236}">
                <a16:creationId xmlns:a16="http://schemas.microsoft.com/office/drawing/2014/main" id="{44604695-7E31-E8D3-2654-0B45ADD1BF93}"/>
              </a:ext>
            </a:extLst>
          </p:cNvPr>
          <p:cNvGrpSpPr/>
          <p:nvPr/>
        </p:nvGrpSpPr>
        <p:grpSpPr>
          <a:xfrm>
            <a:off x="0" y="6926580"/>
            <a:ext cx="12192000" cy="137160"/>
            <a:chOff x="0" y="6926580"/>
            <a:chExt cx="12192000" cy="137160"/>
          </a:xfrm>
        </p:grpSpPr>
        <p:sp>
          <p:nvSpPr>
            <p:cNvPr id="22" name="btfpColumnGapBlocker453360">
              <a:extLst>
                <a:ext uri="{FF2B5EF4-FFF2-40B4-BE49-F238E27FC236}">
                  <a16:creationId xmlns:a16="http://schemas.microsoft.com/office/drawing/2014/main" id="{3E69ED57-FD0D-B0E2-0C52-EC353880080E}"/>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0" name="btfpColumnGapBlocker387840">
              <a:extLst>
                <a:ext uri="{FF2B5EF4-FFF2-40B4-BE49-F238E27FC236}">
                  <a16:creationId xmlns:a16="http://schemas.microsoft.com/office/drawing/2014/main" id="{54BBEBB5-C526-43FF-D69D-72440234EA08}"/>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8" name="btfpColumnIndicator978103">
              <a:extLst>
                <a:ext uri="{FF2B5EF4-FFF2-40B4-BE49-F238E27FC236}">
                  <a16:creationId xmlns:a16="http://schemas.microsoft.com/office/drawing/2014/main" id="{7881692A-6427-D455-F194-D32B65FFDB5A}"/>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662885">
              <a:extLst>
                <a:ext uri="{FF2B5EF4-FFF2-40B4-BE49-F238E27FC236}">
                  <a16:creationId xmlns:a16="http://schemas.microsoft.com/office/drawing/2014/main" id="{6889DB3D-DE40-4502-A88E-2087FF5CCE24}"/>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3" name="btfpColumnIndicatorGroup1">
            <a:extLst>
              <a:ext uri="{FF2B5EF4-FFF2-40B4-BE49-F238E27FC236}">
                <a16:creationId xmlns:a16="http://schemas.microsoft.com/office/drawing/2014/main" id="{D577AAC9-87AF-1C6F-4A9E-F667FEFF1FC3}"/>
              </a:ext>
            </a:extLst>
          </p:cNvPr>
          <p:cNvGrpSpPr/>
          <p:nvPr/>
        </p:nvGrpSpPr>
        <p:grpSpPr>
          <a:xfrm>
            <a:off x="0" y="-205740"/>
            <a:ext cx="12192000" cy="137160"/>
            <a:chOff x="0" y="-205740"/>
            <a:chExt cx="12192000" cy="137160"/>
          </a:xfrm>
        </p:grpSpPr>
        <p:sp>
          <p:nvSpPr>
            <p:cNvPr id="21" name="btfpColumnGapBlocker680901">
              <a:extLst>
                <a:ext uri="{FF2B5EF4-FFF2-40B4-BE49-F238E27FC236}">
                  <a16:creationId xmlns:a16="http://schemas.microsoft.com/office/drawing/2014/main" id="{652CA478-A0DE-0D91-2D5B-2B118AEE7297}"/>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19" name="btfpColumnGapBlocker497516">
              <a:extLst>
                <a:ext uri="{FF2B5EF4-FFF2-40B4-BE49-F238E27FC236}">
                  <a16:creationId xmlns:a16="http://schemas.microsoft.com/office/drawing/2014/main" id="{9A5EAA1C-BB69-FFAC-0297-3BAB84D77823}"/>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7" name="btfpColumnIndicator840404">
              <a:extLst>
                <a:ext uri="{FF2B5EF4-FFF2-40B4-BE49-F238E27FC236}">
                  <a16:creationId xmlns:a16="http://schemas.microsoft.com/office/drawing/2014/main" id="{BEDC2804-F8CC-A4FC-D0D6-DAF5C1C7785B}"/>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401571">
              <a:extLst>
                <a:ext uri="{FF2B5EF4-FFF2-40B4-BE49-F238E27FC236}">
                  <a16:creationId xmlns:a16="http://schemas.microsoft.com/office/drawing/2014/main" id="{61627F01-F086-4933-CCFC-E4E3FBBC7187}"/>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0B9869D8-5844-A203-A0EE-9077B64F6229}"/>
              </a:ext>
            </a:extLst>
          </p:cNvPr>
          <p:cNvGraphicFramePr>
            <a:graphicFrameLocks noChangeAspect="1"/>
          </p:cNvGraphicFramePr>
          <p:nvPr>
            <p:custDataLst>
              <p:tags r:id="rId2"/>
            </p:custDataLst>
            <p:extLst>
              <p:ext uri="{D42A27DB-BD31-4B8C-83A1-F6EECF244321}">
                <p14:modId xmlns:p14="http://schemas.microsoft.com/office/powerpoint/2010/main" val="790448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14" name="think-cell data - do not delete" hidden="1">
                        <a:extLst>
                          <a:ext uri="{FF2B5EF4-FFF2-40B4-BE49-F238E27FC236}">
                            <a16:creationId xmlns:a16="http://schemas.microsoft.com/office/drawing/2014/main" id="{0B9869D8-5844-A203-A0EE-9077B64F622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7697C5B-3AA9-3C1E-82C4-D452752F77F1}"/>
              </a:ext>
            </a:extLst>
          </p:cNvPr>
          <p:cNvSpPr>
            <a:spLocks noGrp="1"/>
          </p:cNvSpPr>
          <p:nvPr>
            <p:ph type="title"/>
          </p:nvPr>
        </p:nvSpPr>
        <p:spPr/>
        <p:txBody>
          <a:bodyPr vert="horz"/>
          <a:lstStyle/>
          <a:p>
            <a:r>
              <a:rPr lang="en-US"/>
              <a:t>Across each scenario, AI-enabled RCM services leaders </a:t>
            </a:r>
            <a:br>
              <a:rPr lang="en-US"/>
            </a:br>
            <a:r>
              <a:rPr lang="en-US"/>
              <a:t>will likely be advantaged</a:t>
            </a:r>
          </a:p>
        </p:txBody>
      </p:sp>
      <p:graphicFrame>
        <p:nvGraphicFramePr>
          <p:cNvPr id="13" name="btfpTable897040">
            <a:extLst>
              <a:ext uri="{FF2B5EF4-FFF2-40B4-BE49-F238E27FC236}">
                <a16:creationId xmlns:a16="http://schemas.microsoft.com/office/drawing/2014/main" id="{2F18C08F-EA13-3F44-FD5B-3EF3993539AC}"/>
              </a:ext>
            </a:extLst>
          </p:cNvPr>
          <p:cNvGraphicFramePr>
            <a:graphicFrameLocks noGrp="1"/>
          </p:cNvGraphicFramePr>
          <p:nvPr>
            <p:custDataLst>
              <p:tags r:id="rId3"/>
            </p:custDataLst>
            <p:extLst>
              <p:ext uri="{D42A27DB-BD31-4B8C-83A1-F6EECF244321}">
                <p14:modId xmlns:p14="http://schemas.microsoft.com/office/powerpoint/2010/main" val="4168878086"/>
              </p:ext>
            </p:extLst>
          </p:nvPr>
        </p:nvGraphicFramePr>
        <p:xfrm>
          <a:off x="330200" y="1211164"/>
          <a:ext cx="11623261" cy="4826000"/>
        </p:xfrm>
        <a:graphic>
          <a:graphicData uri="http://schemas.openxmlformats.org/drawingml/2006/table">
            <a:tbl>
              <a:tblPr firstRow="1" firstCol="1">
                <a:tableStyleId>{9D7B26C5-4107-4FEC-AEDC-1716B250A1EF}</a:tableStyleId>
              </a:tblPr>
              <a:tblGrid>
                <a:gridCol w="490345">
                  <a:extLst>
                    <a:ext uri="{9D8B030D-6E8A-4147-A177-3AD203B41FA5}">
                      <a16:colId xmlns:a16="http://schemas.microsoft.com/office/drawing/2014/main" val="1942490578"/>
                    </a:ext>
                  </a:extLst>
                </a:gridCol>
                <a:gridCol w="990342">
                  <a:extLst>
                    <a:ext uri="{9D8B030D-6E8A-4147-A177-3AD203B41FA5}">
                      <a16:colId xmlns:a16="http://schemas.microsoft.com/office/drawing/2014/main" val="655249913"/>
                    </a:ext>
                  </a:extLst>
                </a:gridCol>
                <a:gridCol w="2374022">
                  <a:extLst>
                    <a:ext uri="{9D8B030D-6E8A-4147-A177-3AD203B41FA5}">
                      <a16:colId xmlns:a16="http://schemas.microsoft.com/office/drawing/2014/main" val="3252553505"/>
                    </a:ext>
                  </a:extLst>
                </a:gridCol>
                <a:gridCol w="2525611">
                  <a:extLst>
                    <a:ext uri="{9D8B030D-6E8A-4147-A177-3AD203B41FA5}">
                      <a16:colId xmlns:a16="http://schemas.microsoft.com/office/drawing/2014/main" val="32687692"/>
                    </a:ext>
                  </a:extLst>
                </a:gridCol>
                <a:gridCol w="2560361">
                  <a:extLst>
                    <a:ext uri="{9D8B030D-6E8A-4147-A177-3AD203B41FA5}">
                      <a16:colId xmlns:a16="http://schemas.microsoft.com/office/drawing/2014/main" val="4017050349"/>
                    </a:ext>
                  </a:extLst>
                </a:gridCol>
                <a:gridCol w="2682580">
                  <a:extLst>
                    <a:ext uri="{9D8B030D-6E8A-4147-A177-3AD203B41FA5}">
                      <a16:colId xmlns:a16="http://schemas.microsoft.com/office/drawing/2014/main" val="149910976"/>
                    </a:ext>
                  </a:extLst>
                </a:gridCol>
              </a:tblGrid>
              <a:tr h="518964">
                <a:tc gridSpan="2">
                  <a:txBody>
                    <a:bodyPr/>
                    <a:lstStyle/>
                    <a:p>
                      <a:pPr marL="0" indent="0">
                        <a:spcBef>
                          <a:spcPts val="0"/>
                        </a:spcBef>
                        <a:buFontTx/>
                        <a:buNone/>
                      </a:pPr>
                      <a:endParaRPr lang="en-US" sz="1200"/>
                    </a:p>
                  </a:txBody>
                  <a:tcPr anchor="b">
                    <a:lnB w="19050" cap="flat" cmpd="sng" algn="ctr">
                      <a:solidFill>
                        <a:schemeClr val="bg1"/>
                      </a:solidFill>
                      <a:prstDash val="solid"/>
                      <a:round/>
                      <a:headEnd type="none" w="med" len="med"/>
                      <a:tailEnd type="none" w="med" len="med"/>
                    </a:lnB>
                  </a:tcPr>
                </a:tc>
                <a:tc hMerge="1">
                  <a:txBody>
                    <a:bodyPr/>
                    <a:lstStyle/>
                    <a:p>
                      <a:pPr marL="0" indent="0" algn="ctr">
                        <a:spcBef>
                          <a:spcPts val="0"/>
                        </a:spcBef>
                        <a:buFontTx/>
                        <a:buNone/>
                      </a:pPr>
                      <a:endParaRPr lang="en-US" sz="1050" b="0" i="1">
                        <a:solidFill>
                          <a:srgbClr val="FFFFFF"/>
                        </a:solidFill>
                      </a:endParaRPr>
                    </a:p>
                  </a:txBody>
                  <a:tcPr anchor="b">
                    <a:solidFill>
                      <a:srgbClr val="2D475A"/>
                    </a:solidFill>
                  </a:tcPr>
                </a:tc>
                <a:tc>
                  <a:txBody>
                    <a:bodyPr/>
                    <a:lstStyle/>
                    <a:p>
                      <a:pPr marL="0" indent="0" algn="ctr">
                        <a:spcBef>
                          <a:spcPts val="200"/>
                        </a:spcBef>
                        <a:buNone/>
                      </a:pPr>
                      <a:r>
                        <a:rPr lang="en-GB" sz="1100" b="1">
                          <a:solidFill>
                            <a:schemeClr val="bg1"/>
                          </a:solidFill>
                        </a:rPr>
                        <a:t>Scenario 1: </a:t>
                      </a:r>
                      <a:r>
                        <a:rPr lang="en-GB" sz="1100" b="0">
                          <a:solidFill>
                            <a:schemeClr val="bg1"/>
                          </a:solidFill>
                        </a:rPr>
                        <a:t>Microproductivity</a:t>
                      </a:r>
                    </a:p>
                    <a:p>
                      <a:pPr marL="0" marR="0" lvl="0" indent="0" algn="ctr" defTabSz="711200" rtl="0" eaLnBrk="1" fontAlgn="auto" latinLnBrk="0" hangingPunct="1">
                        <a:lnSpc>
                          <a:spcPct val="100000"/>
                        </a:lnSpc>
                        <a:spcBef>
                          <a:spcPts val="200"/>
                        </a:spcBef>
                        <a:spcAft>
                          <a:spcPts val="0"/>
                        </a:spcAft>
                        <a:buClrTx/>
                        <a:buSzTx/>
                        <a:buFontTx/>
                        <a:buNone/>
                        <a:tabLst/>
                        <a:defRPr/>
                      </a:pPr>
                      <a:r>
                        <a:rPr lang="en-GB" sz="1100" b="0" i="1" kern="1200">
                          <a:solidFill>
                            <a:schemeClr val="bg1"/>
                          </a:solidFill>
                          <a:latin typeface="+mn-lt"/>
                          <a:ea typeface="+mn-ea"/>
                          <a:cs typeface="+mn-cs"/>
                        </a:rPr>
                        <a:t>(Slowed</a:t>
                      </a:r>
                      <a:r>
                        <a:rPr lang="en-US" sz="1100" b="0" i="1" kern="1200">
                          <a:solidFill>
                            <a:schemeClr val="bg1"/>
                          </a:solidFill>
                          <a:latin typeface="+mn-lt"/>
                          <a:ea typeface="+mn-ea"/>
                          <a:cs typeface="+mn-cs"/>
                        </a:rPr>
                        <a:t> momentum)</a:t>
                      </a:r>
                      <a:endParaRPr lang="en-GB" sz="1100" b="0" i="1" kern="1200">
                        <a:solidFill>
                          <a:schemeClr val="bg1"/>
                        </a:solidFill>
                        <a:latin typeface="+mn-lt"/>
                        <a:ea typeface="+mn-ea"/>
                        <a:cs typeface="+mn-cs"/>
                      </a:endParaRPr>
                    </a:p>
                  </a:txBody>
                  <a:tcPr anchor="b">
                    <a:lnR w="28575" cap="flat" cmpd="sng" algn="ctr">
                      <a:solidFill>
                        <a:schemeClr val="accent3"/>
                      </a:solidFill>
                      <a:prstDash val="solid"/>
                      <a:round/>
                      <a:headEnd type="none" w="med" len="med"/>
                      <a:tailEnd type="none" w="med" len="med"/>
                    </a:lnR>
                    <a:solidFill>
                      <a:schemeClr val="accent6"/>
                    </a:solidFill>
                  </a:tcPr>
                </a:tc>
                <a:tc>
                  <a:txBody>
                    <a:bodyPr/>
                    <a:lstStyle/>
                    <a:p>
                      <a:pPr marL="0" indent="0" algn="ctr">
                        <a:spcBef>
                          <a:spcPts val="200"/>
                        </a:spcBef>
                        <a:buNone/>
                      </a:pPr>
                      <a:r>
                        <a:rPr lang="en-GB" sz="1100" b="1">
                          <a:solidFill>
                            <a:schemeClr val="bg1"/>
                          </a:solidFill>
                        </a:rPr>
                        <a:t>Scenario 2: </a:t>
                      </a:r>
                      <a:r>
                        <a:rPr lang="en-US" sz="1100" b="0">
                          <a:solidFill>
                            <a:schemeClr val="bg1"/>
                          </a:solidFill>
                        </a:rPr>
                        <a:t>Continued improvement in AI capabilities</a:t>
                      </a:r>
                    </a:p>
                    <a:p>
                      <a:pPr marL="0" indent="0" algn="ctr">
                        <a:spcBef>
                          <a:spcPts val="200"/>
                        </a:spcBef>
                        <a:buNone/>
                      </a:pPr>
                      <a:r>
                        <a:rPr lang="en-US" sz="1100" b="0" i="1">
                          <a:solidFill>
                            <a:schemeClr val="bg1"/>
                          </a:solidFill>
                        </a:rPr>
                        <a:t>(Base case)</a:t>
                      </a:r>
                      <a:endParaRPr lang="en-GB" sz="1100" b="0" i="1">
                        <a:solidFill>
                          <a:schemeClr val="bg1"/>
                        </a:solidFill>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9050" cmpd="sng">
                      <a:solidFill>
                        <a:srgbClr val="CC0000"/>
                      </a:solidFill>
                    </a:lnB>
                    <a:solidFill>
                      <a:schemeClr val="accent4"/>
                    </a:solidFill>
                  </a:tcPr>
                </a:tc>
                <a:tc>
                  <a:txBody>
                    <a:bodyPr/>
                    <a:lstStyle/>
                    <a:p>
                      <a:pPr marL="0" indent="0" algn="ctr">
                        <a:spcBef>
                          <a:spcPts val="200"/>
                        </a:spcBef>
                        <a:buNone/>
                      </a:pPr>
                      <a:r>
                        <a:rPr lang="en-GB" sz="1100" b="1">
                          <a:solidFill>
                            <a:schemeClr val="bg1"/>
                          </a:solidFill>
                        </a:rPr>
                        <a:t>Scenario 3: </a:t>
                      </a:r>
                      <a:r>
                        <a:rPr lang="en-GB" sz="1100" b="0">
                          <a:solidFill>
                            <a:schemeClr val="bg1"/>
                          </a:solidFill>
                        </a:rPr>
                        <a:t>Accelerated adoption and step-change in capabilities </a:t>
                      </a:r>
                      <a:br>
                        <a:rPr lang="en-GB" sz="1100" b="0">
                          <a:solidFill>
                            <a:schemeClr val="bg1"/>
                          </a:solidFill>
                        </a:rPr>
                      </a:br>
                      <a:r>
                        <a:rPr lang="en-GB" sz="1100" b="0" i="1">
                          <a:solidFill>
                            <a:schemeClr val="bg1"/>
                          </a:solidFill>
                        </a:rPr>
                        <a:t>(Accelerated momentum)</a:t>
                      </a:r>
                    </a:p>
                  </a:txBody>
                  <a:tcPr anchor="ctr">
                    <a:lnL w="28575" cap="flat" cmpd="sng" algn="ctr">
                      <a:solidFill>
                        <a:schemeClr val="accent3"/>
                      </a:solidFill>
                      <a:prstDash val="solid"/>
                      <a:round/>
                      <a:headEnd type="none" w="med" len="med"/>
                      <a:tailEnd type="none" w="med" len="med"/>
                    </a:lnL>
                    <a:solidFill>
                      <a:schemeClr val="accent5"/>
                    </a:solidFill>
                  </a:tcPr>
                </a:tc>
                <a:tc>
                  <a:txBody>
                    <a:bodyPr/>
                    <a:lstStyle/>
                    <a:p>
                      <a:pPr marL="0" indent="0" algn="ctr">
                        <a:spcBef>
                          <a:spcPts val="200"/>
                        </a:spcBef>
                        <a:buNone/>
                      </a:pPr>
                      <a:r>
                        <a:rPr lang="en-GB" sz="1100" b="1">
                          <a:solidFill>
                            <a:schemeClr val="bg1"/>
                          </a:solidFill>
                        </a:rPr>
                        <a:t>Scenario 4: </a:t>
                      </a:r>
                      <a:br>
                        <a:rPr lang="en-GB" sz="1100" b="1">
                          <a:solidFill>
                            <a:schemeClr val="bg1"/>
                          </a:solidFill>
                        </a:rPr>
                      </a:br>
                      <a:r>
                        <a:rPr lang="en-GB" sz="1100" b="0">
                          <a:solidFill>
                            <a:schemeClr val="bg1"/>
                          </a:solidFill>
                        </a:rPr>
                        <a:t>Fully-automated RCM through AI </a:t>
                      </a:r>
                      <a:br>
                        <a:rPr lang="en-GB" sz="1100" b="0">
                          <a:solidFill>
                            <a:schemeClr val="bg1"/>
                          </a:solidFill>
                        </a:rPr>
                      </a:br>
                      <a:r>
                        <a:rPr lang="en-GB" sz="1100" b="0" i="1">
                          <a:solidFill>
                            <a:schemeClr val="bg1"/>
                          </a:solidFill>
                        </a:rPr>
                        <a:t>(Full potential)</a:t>
                      </a:r>
                      <a:endParaRPr lang="en-US" sz="1100" b="0" i="1">
                        <a:solidFill>
                          <a:schemeClr val="bg1"/>
                        </a:solidFill>
                      </a:endParaRPr>
                    </a:p>
                  </a:txBody>
                  <a:tcPr anchor="ctr">
                    <a:solidFill>
                      <a:schemeClr val="tx1"/>
                    </a:solidFill>
                  </a:tcPr>
                </a:tc>
                <a:extLst>
                  <a:ext uri="{0D108BD9-81ED-4DB2-BD59-A6C34878D82A}">
                    <a16:rowId xmlns:a16="http://schemas.microsoft.com/office/drawing/2014/main" val="645039125"/>
                  </a:ext>
                </a:extLst>
              </a:tr>
              <a:tr h="0">
                <a:tc gridSpan="2">
                  <a:txBody>
                    <a:bodyPr/>
                    <a:lstStyle/>
                    <a:p>
                      <a:pPr marL="0" indent="0">
                        <a:buFontTx/>
                        <a:buNone/>
                      </a:pPr>
                      <a:r>
                        <a:rPr lang="en-US" sz="1200"/>
                        <a:t>Description</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marL="0" indent="0">
                        <a:buNone/>
                      </a:pPr>
                      <a:endParaRPr lang="en-US" sz="1000"/>
                    </a:p>
                  </a:txBody>
                  <a:tcPr>
                    <a:noFill/>
                  </a:tcPr>
                </a:tc>
                <a:tc>
                  <a:txBody>
                    <a:bodyPr/>
                    <a:lstStyle/>
                    <a:p>
                      <a:pPr marL="0" indent="0" algn="ctr">
                        <a:buNone/>
                      </a:pPr>
                      <a:r>
                        <a:rPr lang="en-US" sz="900" b="0" kern="1200">
                          <a:solidFill>
                            <a:schemeClr val="tx1"/>
                          </a:solidFill>
                          <a:latin typeface="+mn-lt"/>
                          <a:ea typeface="+mn-ea"/>
                          <a:cs typeface="+mn-cs"/>
                        </a:rPr>
                        <a:t>Limited AI augmentation yielding only microlevel productivity gains</a:t>
                      </a:r>
                    </a:p>
                  </a:txBody>
                  <a:tcPr anchor="ct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noFill/>
                  </a:tcPr>
                </a:tc>
                <a:tc>
                  <a:txBody>
                    <a:bodyPr/>
                    <a:lstStyle/>
                    <a:p>
                      <a:pPr marL="0" indent="0" algn="ctr" defTabSz="711200" rtl="0" eaLnBrk="1" latinLnBrk="0" hangingPunct="1">
                        <a:spcBef>
                          <a:spcPts val="1200"/>
                        </a:spcBef>
                        <a:buNone/>
                      </a:pPr>
                      <a:r>
                        <a:rPr lang="en-US" sz="900" b="0" kern="1200">
                          <a:solidFill>
                            <a:schemeClr val="tx1"/>
                          </a:solidFill>
                          <a:latin typeface="+mn-lt"/>
                          <a:ea typeface="+mn-ea"/>
                          <a:cs typeface="+mn-cs"/>
                        </a:rPr>
                        <a:t>Benefits accrue to RCM vendors, with some client price pressure to share gains</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mpd="sng">
                      <a:solidFill>
                        <a:srgbClr val="CC0000"/>
                      </a:solidFill>
                    </a:lnT>
                    <a:lnB w="19050" cmpd="sng">
                      <a:solidFill>
                        <a:schemeClr val="accent1"/>
                      </a:solidFill>
                    </a:lnB>
                    <a:noFill/>
                  </a:tcPr>
                </a:tc>
                <a:tc>
                  <a:txBody>
                    <a:bodyPr/>
                    <a:lstStyle/>
                    <a:p>
                      <a:pPr marL="0" indent="0" algn="ctr" defTabSz="711200" rtl="0" eaLnBrk="1" latinLnBrk="0" hangingPunct="1">
                        <a:spcBef>
                          <a:spcPts val="1200"/>
                        </a:spcBef>
                        <a:buNone/>
                      </a:pPr>
                      <a:r>
                        <a:rPr lang="en-US" sz="900" b="0" kern="1200">
                          <a:solidFill>
                            <a:schemeClr val="tx1"/>
                          </a:solidFill>
                          <a:latin typeface="+mn-lt"/>
                          <a:ea typeface="+mn-ea"/>
                          <a:cs typeface="+mn-cs"/>
                        </a:rPr>
                        <a:t>Most sophisticated providers leverage tech; outsourcing stalls as providers insource more</a:t>
                      </a:r>
                    </a:p>
                  </a:txBody>
                  <a:tcPr anchor="ctr">
                    <a:lnL w="28575" cap="flat" cmpd="sng" algn="ctr">
                      <a:solidFill>
                        <a:schemeClr val="accent3"/>
                      </a:solidFill>
                      <a:prstDash val="solid"/>
                      <a:round/>
                      <a:headEnd type="none" w="med" len="med"/>
                      <a:tailEnd type="none" w="med" len="med"/>
                    </a:lnL>
                    <a:noFill/>
                  </a:tcPr>
                </a:tc>
                <a:tc>
                  <a:txBody>
                    <a:bodyPr/>
                    <a:lstStyle/>
                    <a:p>
                      <a:pPr marL="0" indent="0" algn="ctr" fontAlgn="b">
                        <a:buNone/>
                      </a:pPr>
                      <a:r>
                        <a:rPr lang="en-US" sz="900" b="0">
                          <a:solidFill>
                            <a:schemeClr val="tx1"/>
                          </a:solidFill>
                        </a:rPr>
                        <a:t>AI’s full potential realized, driving transformative changes in RCM operations</a:t>
                      </a:r>
                      <a:endParaRPr lang="en-US" sz="900" b="0" i="0" u="none" strike="noStrike">
                        <a:solidFill>
                          <a:schemeClr val="tx1"/>
                        </a:solidFill>
                        <a:effectLst/>
                        <a:latin typeface="Arial" panose="020B0604020202020204" pitchFamily="34" charset="0"/>
                      </a:endParaRPr>
                    </a:p>
                  </a:txBody>
                  <a:tcPr anchor="ctr">
                    <a:noFill/>
                  </a:tcPr>
                </a:tc>
                <a:extLst>
                  <a:ext uri="{0D108BD9-81ED-4DB2-BD59-A6C34878D82A}">
                    <a16:rowId xmlns:a16="http://schemas.microsoft.com/office/drawing/2014/main" val="2193922355"/>
                  </a:ext>
                </a:extLst>
              </a:tr>
              <a:tr h="599787">
                <a:tc rowSpan="2">
                  <a:txBody>
                    <a:bodyPr/>
                    <a:lstStyle/>
                    <a:p>
                      <a:pPr marL="0" indent="0" algn="ctr">
                        <a:buNone/>
                      </a:pPr>
                      <a:r>
                        <a:rPr lang="en-US" sz="1200">
                          <a:solidFill>
                            <a:schemeClr val="tx1"/>
                          </a:solidFill>
                        </a:rPr>
                        <a:t>Impact on market opportunity</a:t>
                      </a:r>
                    </a:p>
                  </a:txBody>
                  <a:tcPr vert="vert27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75000"/>
                      </a:schemeClr>
                    </a:solidFill>
                  </a:tcPr>
                </a:tc>
                <a:tc>
                  <a:txBody>
                    <a:bodyPr/>
                    <a:lstStyle/>
                    <a:p>
                      <a:pPr marL="91440" indent="0">
                        <a:buNone/>
                      </a:pPr>
                      <a:r>
                        <a:rPr lang="en-US" sz="1200" b="1"/>
                        <a:t>E2E services</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i="0" kern="1200">
                          <a:solidFill>
                            <a:schemeClr val="dk1"/>
                          </a:solidFill>
                          <a:latin typeface="+mn-lt"/>
                          <a:ea typeface="+mn-ea"/>
                          <a:cs typeface="+mn-cs"/>
                        </a:rPr>
                        <a:t>Outsourcing slows as gap between providers and RCM vendors remains stable</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i="0" kern="1200">
                          <a:solidFill>
                            <a:schemeClr val="dk1"/>
                          </a:solidFill>
                          <a:latin typeface="+mn-lt"/>
                          <a:ea typeface="+mn-ea"/>
                          <a:cs typeface="+mn-cs"/>
                        </a:rPr>
                        <a:t>Minimal AI-driven margin upside, but market growth continues</a:t>
                      </a:r>
                    </a:p>
                  </a:txBody>
                  <a:tcP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rgbClr val="DCE2D6"/>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t>Steady </a:t>
                      </a:r>
                      <a:r>
                        <a:rPr lang="en-US" sz="900" b="1"/>
                        <a:t>outsourcing growth continues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t>Efficiency gains largely </a:t>
                      </a:r>
                      <a:r>
                        <a:rPr lang="en-US" sz="900" b="1"/>
                        <a:t>accrue to RCM vendor gross margin</a:t>
                      </a:r>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mpd="sng">
                      <a:solidFill>
                        <a:schemeClr val="accent1"/>
                      </a:solidFill>
                    </a:lnT>
                    <a:lnB w="19050" cmpd="sng">
                      <a:solidFill>
                        <a:schemeClr val="accent1"/>
                      </a:solidFill>
                    </a:lnB>
                    <a:solidFill>
                      <a:srgbClr val="BBCABA"/>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FFFFFF"/>
                          </a:solidFill>
                        </a:rPr>
                        <a:t>Outsourcing growth accelerates </a:t>
                      </a:r>
                      <a:r>
                        <a:rPr lang="en-US" sz="900" b="0">
                          <a:solidFill>
                            <a:srgbClr val="FFFFFF"/>
                          </a:solidFill>
                        </a:rPr>
                        <a:t>further, especially at non-Mega hospitals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solidFill>
                            <a:srgbClr val="FFFFFF"/>
                          </a:solidFill>
                        </a:rPr>
                        <a:t>Substantial </a:t>
                      </a:r>
                      <a:r>
                        <a:rPr lang="en-US" sz="900" b="1">
                          <a:solidFill>
                            <a:srgbClr val="FFFFFF"/>
                          </a:solidFill>
                        </a:rPr>
                        <a:t>margin upside</a:t>
                      </a:r>
                    </a:p>
                  </a:txBody>
                  <a:tcPr>
                    <a:lnL w="28575" cap="flat" cmpd="sng" algn="ctr">
                      <a:solidFill>
                        <a:schemeClr val="accent3"/>
                      </a:solidFill>
                      <a:prstDash val="solid"/>
                      <a:round/>
                      <a:headEnd type="none" w="med" len="med"/>
                      <a:tailEnd type="none" w="med" len="med"/>
                    </a:lnL>
                    <a:solidFill>
                      <a:srgbClr val="83AC9A"/>
                    </a:solidFill>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900" b="0">
                          <a:solidFill>
                            <a:srgbClr val="000000"/>
                          </a:solidFill>
                          <a:latin typeface="Arial" panose="020B0604020202020204" pitchFamily="34" charset="0"/>
                        </a:rPr>
                        <a:t>Traditional </a:t>
                      </a:r>
                      <a:r>
                        <a:rPr lang="en-US" sz="900" b="1">
                          <a:solidFill>
                            <a:srgbClr val="000000"/>
                          </a:solidFill>
                          <a:latin typeface="Arial" panose="020B0604020202020204" pitchFamily="34" charset="0"/>
                        </a:rPr>
                        <a:t>outsourcers require leadership on automation to compete</a:t>
                      </a:r>
                    </a:p>
                    <a:p>
                      <a:pPr marL="177800" marR="0" lvl="0" indent="-177800" algn="l" defTabSz="711200" rtl="0" eaLnBrk="1" fontAlgn="auto" latinLnBrk="0" hangingPunct="1">
                        <a:lnSpc>
                          <a:spcPct val="100000"/>
                        </a:lnSpc>
                        <a:spcBef>
                          <a:spcPts val="600"/>
                        </a:spcBef>
                        <a:spcAft>
                          <a:spcPts val="0"/>
                        </a:spcAft>
                        <a:buClrTx/>
                        <a:buSzTx/>
                        <a:tabLst/>
                        <a:defRPr/>
                      </a:pPr>
                      <a:r>
                        <a:rPr lang="en-US" sz="900" b="1">
                          <a:solidFill>
                            <a:srgbClr val="000000"/>
                          </a:solidFill>
                          <a:latin typeface="Arial" panose="020B0604020202020204" pitchFamily="34" charset="0"/>
                        </a:rPr>
                        <a:t>AI platforms handle most RCM tasks </a:t>
                      </a:r>
                      <a:r>
                        <a:rPr lang="en-US" sz="900" b="0">
                          <a:solidFill>
                            <a:srgbClr val="000000"/>
                          </a:solidFill>
                          <a:latin typeface="Arial" panose="020B0604020202020204" pitchFamily="34" charset="0"/>
                        </a:rPr>
                        <a:t>with </a:t>
                      </a:r>
                      <a:r>
                        <a:rPr lang="en-US" sz="900" b="0" kern="1200">
                          <a:solidFill>
                            <a:srgbClr val="000000"/>
                          </a:solidFill>
                          <a:latin typeface="+mn-lt"/>
                          <a:ea typeface="+mn-ea"/>
                          <a:cs typeface="+mn-cs"/>
                        </a:rPr>
                        <a:t>minimal human involvement</a:t>
                      </a:r>
                    </a:p>
                  </a:txBody>
                  <a:tcPr>
                    <a:solidFill>
                      <a:srgbClr val="D6D6D6"/>
                    </a:solidFill>
                  </a:tcPr>
                </a:tc>
                <a:extLst>
                  <a:ext uri="{0D108BD9-81ED-4DB2-BD59-A6C34878D82A}">
                    <a16:rowId xmlns:a16="http://schemas.microsoft.com/office/drawing/2014/main" val="1966939637"/>
                  </a:ext>
                </a:extLst>
              </a:tr>
              <a:tr h="1008152">
                <a:tc vMerge="1">
                  <a:txBody>
                    <a:bodyPr/>
                    <a:lstStyle/>
                    <a:p>
                      <a:endParaRPr lang="en-US"/>
                    </a:p>
                  </a:txBody>
                  <a:tcPr/>
                </a:tc>
                <a:tc>
                  <a:txBody>
                    <a:bodyPr/>
                    <a:lstStyle/>
                    <a:p>
                      <a:pPr marL="91440" indent="0">
                        <a:buNone/>
                      </a:pPr>
                      <a:r>
                        <a:rPr lang="en-US" sz="1200" b="1"/>
                        <a:t>Services-led point solutions </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85000"/>
                      </a:schemeClr>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kern="1200">
                          <a:solidFill>
                            <a:schemeClr val="dk1"/>
                          </a:solidFill>
                          <a:latin typeface="+mn-lt"/>
                          <a:ea typeface="+mn-ea"/>
                          <a:cs typeface="+mn-cs"/>
                        </a:rPr>
                        <a:t>Continued outsourcing </a:t>
                      </a:r>
                      <a:r>
                        <a:rPr lang="en-US" sz="900" b="0" kern="1200">
                          <a:solidFill>
                            <a:schemeClr val="dk1"/>
                          </a:solidFill>
                          <a:latin typeface="+mn-lt"/>
                          <a:ea typeface="+mn-ea"/>
                          <a:cs typeface="+mn-cs"/>
                        </a:rPr>
                        <a:t>trajectory</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kern="1200">
                          <a:solidFill>
                            <a:schemeClr val="dk1"/>
                          </a:solidFill>
                          <a:latin typeface="+mn-lt"/>
                          <a:ea typeface="+mn-ea"/>
                          <a:cs typeface="+mn-cs"/>
                        </a:rPr>
                        <a:t>Yield and efficiency gap stagnates</a:t>
                      </a:r>
                    </a:p>
                  </a:txBody>
                  <a:tcP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rgbClr val="D6D6D6"/>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t>Steady </a:t>
                      </a:r>
                      <a:r>
                        <a:rPr lang="en-US" sz="900" b="1"/>
                        <a:t>outsourcing growth continues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AI-enabled services</a:t>
                      </a:r>
                      <a:r>
                        <a:rPr lang="en-US" sz="900" b="0"/>
                        <a:t> leaders </a:t>
                      </a:r>
                      <a:r>
                        <a:rPr lang="en-US" sz="900" b="1"/>
                        <a:t>have share and performance advantage</a:t>
                      </a:r>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mpd="sng">
                      <a:solidFill>
                        <a:schemeClr val="accent1"/>
                      </a:solidFill>
                    </a:lnT>
                    <a:lnB w="19050" cmpd="sng">
                      <a:solidFill>
                        <a:schemeClr val="accent1"/>
                      </a:solidFill>
                    </a:lnB>
                    <a:solidFill>
                      <a:srgbClr val="DCE2D6"/>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Back-end RCM (denials) </a:t>
                      </a:r>
                      <a:r>
                        <a:rPr lang="en-US" sz="900" b="0"/>
                        <a:t>volume impacted by effective upstream activities</a:t>
                      </a:r>
                      <a:endParaRPr lang="en-US" sz="900" b="1"/>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Software point solutions </a:t>
                      </a:r>
                      <a:r>
                        <a:rPr lang="en-US" sz="900" b="0"/>
                        <a:t>being to gain traction with Mega customers who further insource</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Services providers </a:t>
                      </a:r>
                      <a:r>
                        <a:rPr lang="en-US" sz="900" b="0"/>
                        <a:t>need to have strong technology/AI to compete</a:t>
                      </a:r>
                    </a:p>
                  </a:txBody>
                  <a:tcPr>
                    <a:lnL w="28575" cap="flat" cmpd="sng" algn="ctr">
                      <a:solidFill>
                        <a:schemeClr val="accent3"/>
                      </a:solidFill>
                      <a:prstDash val="solid"/>
                      <a:round/>
                      <a:headEnd type="none" w="med" len="med"/>
                      <a:tailEnd type="none" w="med" len="med"/>
                    </a:lnL>
                    <a:solidFill>
                      <a:srgbClr val="D6D6D6"/>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solidFill>
                            <a:schemeClr val="tx1"/>
                          </a:solidFill>
                          <a:latin typeface="Arial" panose="020B0604020202020204" pitchFamily="34" charset="0"/>
                        </a:rPr>
                        <a:t>Market </a:t>
                      </a:r>
                      <a:r>
                        <a:rPr lang="en-US" sz="900" b="1">
                          <a:solidFill>
                            <a:schemeClr val="tx1"/>
                          </a:solidFill>
                          <a:latin typeface="Arial" panose="020B0604020202020204" pitchFamily="34" charset="0"/>
                        </a:rPr>
                        <a:t>consolidates around a few advanced point </a:t>
                      </a:r>
                      <a:r>
                        <a:rPr lang="en-US" sz="900" b="0">
                          <a:solidFill>
                            <a:schemeClr val="tx1"/>
                          </a:solidFill>
                          <a:latin typeface="Arial" panose="020B0604020202020204" pitchFamily="34" charset="0"/>
                        </a:rPr>
                        <a:t>solutions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solidFill>
                            <a:schemeClr val="tx1"/>
                          </a:solidFill>
                          <a:latin typeface="Arial" panose="020B0604020202020204" pitchFamily="34" charset="0"/>
                        </a:rPr>
                        <a:t>Further impact on back-end denials volumes / follow-ups </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chemeClr val="tx1"/>
                          </a:solidFill>
                          <a:latin typeface="Arial" panose="020B0604020202020204" pitchFamily="34" charset="0"/>
                        </a:rPr>
                        <a:t>Services providers siloed </a:t>
                      </a:r>
                      <a:r>
                        <a:rPr lang="en-US" sz="900" b="0">
                          <a:solidFill>
                            <a:schemeClr val="tx1"/>
                          </a:solidFill>
                          <a:latin typeface="Arial" panose="020B0604020202020204" pitchFamily="34" charset="0"/>
                        </a:rPr>
                        <a:t>to highest complexity / value claims</a:t>
                      </a:r>
                    </a:p>
                  </a:txBody>
                  <a:tcPr>
                    <a:solidFill>
                      <a:srgbClr val="EED6E5"/>
                    </a:solidFill>
                  </a:tcPr>
                </a:tc>
                <a:extLst>
                  <a:ext uri="{0D108BD9-81ED-4DB2-BD59-A6C34878D82A}">
                    <a16:rowId xmlns:a16="http://schemas.microsoft.com/office/drawing/2014/main" val="3254401559"/>
                  </a:ext>
                </a:extLst>
              </a:tr>
              <a:tr h="1008152">
                <a:tc gridSpan="2">
                  <a:txBody>
                    <a:bodyPr/>
                    <a:lstStyle/>
                    <a:p>
                      <a:pPr marL="91440" indent="0" algn="ctr">
                        <a:buNone/>
                      </a:pPr>
                      <a:r>
                        <a:rPr lang="en-US" sz="1200" b="1"/>
                        <a:t>Winners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RCM services </a:t>
                      </a:r>
                      <a:r>
                        <a:rPr lang="en-US" sz="900" b="0">
                          <a:solidFill>
                            <a:srgbClr val="000000"/>
                          </a:solidFill>
                        </a:rPr>
                        <a:t>with embedded tech remain advantaged (downside from un-successful R&amp;D efforts)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Offshore BPOs</a:t>
                      </a:r>
                      <a:r>
                        <a:rPr lang="en-US" sz="900" b="0">
                          <a:solidFill>
                            <a:srgbClr val="000000"/>
                          </a:solidFill>
                        </a:rPr>
                        <a:t> and other ‘people-based’ offerings are protected</a:t>
                      </a:r>
                    </a:p>
                  </a:txBody>
                  <a:tcP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rgbClr val="FFFFFF"/>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Leading AI-enabled services vendors </a:t>
                      </a:r>
                      <a:r>
                        <a:rPr lang="en-US" sz="900" b="0">
                          <a:solidFill>
                            <a:srgbClr val="000000"/>
                          </a:solidFill>
                        </a:rPr>
                        <a:t>benefit from significant margin expansion opportunity</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Tech / software solutions </a:t>
                      </a:r>
                      <a:r>
                        <a:rPr lang="en-US" sz="900" b="0">
                          <a:solidFill>
                            <a:srgbClr val="000000"/>
                          </a:solidFill>
                        </a:rPr>
                        <a:t>continue to gain share with largest providers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GenAI solutions </a:t>
                      </a:r>
                      <a:r>
                        <a:rPr lang="en-US" sz="900" b="0">
                          <a:solidFill>
                            <a:srgbClr val="000000"/>
                          </a:solidFill>
                        </a:rPr>
                        <a:t>remain highly attractive </a:t>
                      </a:r>
                      <a:r>
                        <a:rPr lang="en-US" sz="900" b="1">
                          <a:solidFill>
                            <a:srgbClr val="000000"/>
                          </a:solidFill>
                        </a:rPr>
                        <a:t>M&amp;A targets</a:t>
                      </a:r>
                      <a:r>
                        <a:rPr lang="en-US" sz="900" b="0">
                          <a:solidFill>
                            <a:srgbClr val="000000"/>
                          </a:solidFill>
                        </a:rPr>
                        <a:t> w/ strong valuations</a:t>
                      </a:r>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mpd="sng">
                      <a:solidFill>
                        <a:schemeClr val="accent1"/>
                      </a:solidFill>
                    </a:lnT>
                    <a:lnB w="19050" cmpd="sng">
                      <a:solidFill>
                        <a:schemeClr val="accent1"/>
                      </a:solidFill>
                    </a:lnB>
                    <a:solidFill>
                      <a:srgbClr val="FFFFFF"/>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Leading AI-enabled services vendors </a:t>
                      </a:r>
                      <a:r>
                        <a:rPr lang="en-US" sz="900" b="0">
                          <a:solidFill>
                            <a:srgbClr val="000000"/>
                          </a:solidFill>
                        </a:rPr>
                        <a:t>remain competitive, but the ‘winners circle’ is narrower</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Tech / software solutions </a:t>
                      </a:r>
                      <a:r>
                        <a:rPr lang="en-US" sz="900" b="0">
                          <a:solidFill>
                            <a:srgbClr val="000000"/>
                          </a:solidFill>
                        </a:rPr>
                        <a:t>continue to gain share with largest providers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rPr>
                        <a:t>GenAI solutions </a:t>
                      </a:r>
                      <a:r>
                        <a:rPr lang="en-US" sz="900" b="0">
                          <a:solidFill>
                            <a:srgbClr val="000000"/>
                          </a:solidFill>
                        </a:rPr>
                        <a:t>remain highly attractive </a:t>
                      </a:r>
                      <a:r>
                        <a:rPr lang="en-US" sz="900" b="1">
                          <a:solidFill>
                            <a:srgbClr val="000000"/>
                          </a:solidFill>
                        </a:rPr>
                        <a:t>M&amp;A targets</a:t>
                      </a:r>
                      <a:r>
                        <a:rPr lang="en-US" sz="900" b="0">
                          <a:solidFill>
                            <a:srgbClr val="000000"/>
                          </a:solidFill>
                        </a:rPr>
                        <a:t> w/ strong valuations</a:t>
                      </a:r>
                    </a:p>
                  </a:txBody>
                  <a:tcPr>
                    <a:lnL w="28575" cap="flat" cmpd="sng" algn="ctr">
                      <a:solidFill>
                        <a:schemeClr val="accent3"/>
                      </a:solidFill>
                      <a:prstDash val="solid"/>
                      <a:round/>
                      <a:headEnd type="none" w="med" len="med"/>
                      <a:tailEnd type="none" w="med" len="med"/>
                    </a:lnL>
                    <a:solidFill>
                      <a:srgbClr val="FFFFFF"/>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latin typeface="Arial" panose="020B0604020202020204" pitchFamily="34" charset="0"/>
                        </a:rPr>
                        <a:t>Narrower set of E2E vendors </a:t>
                      </a:r>
                      <a:r>
                        <a:rPr lang="en-US" sz="900" b="0">
                          <a:solidFill>
                            <a:srgbClr val="000000"/>
                          </a:solidFill>
                          <a:latin typeface="Arial" panose="020B0604020202020204" pitchFamily="34" charset="0"/>
                        </a:rPr>
                        <a:t>that compete based on embedded AI capabilities (blurring of the lines b/w current services and software vendors)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rgbClr val="000000"/>
                          </a:solidFill>
                          <a:latin typeface="Arial" panose="020B0604020202020204" pitchFamily="34" charset="0"/>
                        </a:rPr>
                        <a:t>Agentic-AI point solutions</a:t>
                      </a:r>
                      <a:r>
                        <a:rPr lang="en-US" sz="900" b="0">
                          <a:solidFill>
                            <a:srgbClr val="000000"/>
                          </a:solidFill>
                          <a:latin typeface="Arial" panose="020B0604020202020204" pitchFamily="34" charset="0"/>
                        </a:rPr>
                        <a:t>, especially in highly addressable categories (like denials)</a:t>
                      </a:r>
                    </a:p>
                  </a:txBody>
                  <a:tcPr>
                    <a:solidFill>
                      <a:srgbClr val="FFFFFF"/>
                    </a:solidFill>
                  </a:tcPr>
                </a:tc>
                <a:extLst>
                  <a:ext uri="{0D108BD9-81ED-4DB2-BD59-A6C34878D82A}">
                    <a16:rowId xmlns:a16="http://schemas.microsoft.com/office/drawing/2014/main" val="1846687948"/>
                  </a:ext>
                </a:extLst>
              </a:tr>
              <a:tr h="484934">
                <a:tc gridSpan="2">
                  <a:txBody>
                    <a:bodyPr/>
                    <a:lstStyle/>
                    <a:p>
                      <a:pPr marL="91440" indent="0" algn="ctr">
                        <a:buNone/>
                      </a:pPr>
                      <a:r>
                        <a:rPr lang="en-US" sz="1200" b="1"/>
                        <a:t>Losers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75000"/>
                      </a:schemeClr>
                    </a:solidFill>
                  </a:tcPr>
                </a:tc>
                <a:tc hMerge="1">
                  <a:txBody>
                    <a:bodyPr/>
                    <a:lstStyle/>
                    <a:p>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Theoretically disruptive AI tools </a:t>
                      </a:r>
                      <a:r>
                        <a:rPr lang="en-US" sz="900" b="0"/>
                        <a:t>with limited adoption / functionality</a:t>
                      </a:r>
                    </a:p>
                  </a:txBody>
                  <a:tcP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no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BPOs, traditional RCM services </a:t>
                      </a:r>
                    </a:p>
                  </a:txBody>
                  <a:tcP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mpd="sng">
                      <a:solidFill>
                        <a:schemeClr val="accent1"/>
                      </a:solidFill>
                    </a:lnT>
                    <a:lnB w="19050" cap="flat" cmpd="sng" algn="ctr">
                      <a:solidFill>
                        <a:schemeClr val="bg1"/>
                      </a:solidFill>
                      <a:prstDash val="solid"/>
                      <a:round/>
                      <a:headEnd type="none" w="med" len="med"/>
                      <a:tailEnd type="none" w="med" len="med"/>
                    </a:lnB>
                    <a:no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BPOs, traditional RCM services </a:t>
                      </a:r>
                      <a:endParaRPr lang="en-US" sz="900" b="0"/>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t>RCM platforms </a:t>
                      </a:r>
                      <a:r>
                        <a:rPr lang="en-US" sz="900" b="0"/>
                        <a:t>with lagging AI capabilities (both services and tech)</a:t>
                      </a:r>
                      <a:endParaRPr lang="en-US" sz="900" b="1"/>
                    </a:p>
                  </a:txBody>
                  <a:tcPr>
                    <a:lnL w="28575" cap="flat" cmpd="sng" algn="ctr">
                      <a:solidFill>
                        <a:schemeClr val="accent3"/>
                      </a:solidFill>
                      <a:prstDash val="solid"/>
                      <a:round/>
                      <a:headEnd type="none" w="med" len="med"/>
                      <a:tailEnd type="none" w="med" len="med"/>
                    </a:lnL>
                    <a:no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1">
                          <a:solidFill>
                            <a:schemeClr val="tx1"/>
                          </a:solidFill>
                          <a:latin typeface="Arial" panose="020B0604020202020204" pitchFamily="34" charset="0"/>
                        </a:rPr>
                        <a:t>Point solutions services </a:t>
                      </a:r>
                      <a:r>
                        <a:rPr lang="en-US" sz="900" b="0">
                          <a:solidFill>
                            <a:schemeClr val="tx1"/>
                          </a:solidFill>
                          <a:latin typeface="Arial" panose="020B0604020202020204" pitchFamily="34" charset="0"/>
                        </a:rPr>
                        <a:t>vendors without best-in-class AI</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900" b="0">
                          <a:solidFill>
                            <a:schemeClr val="tx1"/>
                          </a:solidFill>
                          <a:latin typeface="Arial" panose="020B0604020202020204" pitchFamily="34" charset="0"/>
                        </a:rPr>
                        <a:t>BPO, RCM services vendors with </a:t>
                      </a:r>
                      <a:r>
                        <a:rPr lang="en-US" sz="900" b="1">
                          <a:solidFill>
                            <a:schemeClr val="tx1"/>
                          </a:solidFill>
                          <a:latin typeface="Arial" panose="020B0604020202020204" pitchFamily="34" charset="0"/>
                        </a:rPr>
                        <a:t>lagging AI</a:t>
                      </a:r>
                    </a:p>
                  </a:txBody>
                  <a:tcPr>
                    <a:noFill/>
                  </a:tcPr>
                </a:tc>
                <a:extLst>
                  <a:ext uri="{0D108BD9-81ED-4DB2-BD59-A6C34878D82A}">
                    <a16:rowId xmlns:a16="http://schemas.microsoft.com/office/drawing/2014/main" val="2391180889"/>
                  </a:ext>
                </a:extLst>
              </a:tr>
            </a:tbl>
          </a:graphicData>
        </a:graphic>
      </p:graphicFrame>
      <p:grpSp>
        <p:nvGrpSpPr>
          <p:cNvPr id="25" name="btfpRunningAgenda1Level108890">
            <a:extLst>
              <a:ext uri="{FF2B5EF4-FFF2-40B4-BE49-F238E27FC236}">
                <a16:creationId xmlns:a16="http://schemas.microsoft.com/office/drawing/2014/main" id="{030DDCCE-EA06-D3F3-6FA0-F773CABA1142}"/>
              </a:ext>
            </a:extLst>
          </p:cNvPr>
          <p:cNvGrpSpPr/>
          <p:nvPr>
            <p:custDataLst>
              <p:tags r:id="rId4"/>
            </p:custDataLst>
          </p:nvPr>
        </p:nvGrpSpPr>
        <p:grpSpPr>
          <a:xfrm>
            <a:off x="0" y="944429"/>
            <a:ext cx="1919501" cy="257442"/>
            <a:chOff x="0" y="876300"/>
            <a:chExt cx="1919501" cy="257442"/>
          </a:xfrm>
        </p:grpSpPr>
        <p:sp>
          <p:nvSpPr>
            <p:cNvPr id="26" name="btfpRunningAgenda1LevelBarLeft108890">
              <a:extLst>
                <a:ext uri="{FF2B5EF4-FFF2-40B4-BE49-F238E27FC236}">
                  <a16:creationId xmlns:a16="http://schemas.microsoft.com/office/drawing/2014/main" id="{0DCC0529-521A-D6F8-3AD2-7D5798FD5D4E}"/>
                </a:ext>
              </a:extLst>
            </p:cNvPr>
            <p:cNvSpPr/>
            <p:nvPr/>
          </p:nvSpPr>
          <p:spPr bwMode="gray">
            <a:xfrm>
              <a:off x="0" y="876300"/>
              <a:ext cx="1819629"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65366 w 1465366"/>
                <a:gd name="connsiteY0" fmla="*/ 0 h 257442"/>
                <a:gd name="connsiteX1" fmla="*/ 1250343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728963 w 1728963"/>
                <a:gd name="connsiteY0" fmla="*/ 0 h 257442"/>
                <a:gd name="connsiteX1" fmla="*/ 1410644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930941 w 1930941"/>
                <a:gd name="connsiteY0" fmla="*/ 0 h 257442"/>
                <a:gd name="connsiteX1" fmla="*/ 1674242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2091242 w 2091242"/>
                <a:gd name="connsiteY0" fmla="*/ 0 h 257442"/>
                <a:gd name="connsiteX1" fmla="*/ 1876220 w 2091242"/>
                <a:gd name="connsiteY1" fmla="*/ 257442 h 257442"/>
                <a:gd name="connsiteX2" fmla="*/ 0 w 2091242"/>
                <a:gd name="connsiteY2" fmla="*/ 257442 h 257442"/>
                <a:gd name="connsiteX3" fmla="*/ 0 w 2091242"/>
                <a:gd name="connsiteY3" fmla="*/ 0 h 257442"/>
                <a:gd name="connsiteX0" fmla="*/ 2091242 w 2091242"/>
                <a:gd name="connsiteY0" fmla="*/ 0 h 257442"/>
                <a:gd name="connsiteX1" fmla="*/ 2036520 w 2091242"/>
                <a:gd name="connsiteY1" fmla="*/ 257442 h 257442"/>
                <a:gd name="connsiteX2" fmla="*/ 0 w 2091242"/>
                <a:gd name="connsiteY2" fmla="*/ 257442 h 257442"/>
                <a:gd name="connsiteX3" fmla="*/ 0 w 2091242"/>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259557 w 2259557"/>
                <a:gd name="connsiteY0" fmla="*/ 0 h 257442"/>
                <a:gd name="connsiteX1" fmla="*/ 2036521 w 2259557"/>
                <a:gd name="connsiteY1" fmla="*/ 257442 h 257442"/>
                <a:gd name="connsiteX2" fmla="*/ 0 w 2259557"/>
                <a:gd name="connsiteY2" fmla="*/ 257442 h 257442"/>
                <a:gd name="connsiteX3" fmla="*/ 1 w 2259557"/>
                <a:gd name="connsiteY3" fmla="*/ 0 h 257442"/>
                <a:gd name="connsiteX0" fmla="*/ 2259557 w 2259557"/>
                <a:gd name="connsiteY0" fmla="*/ 0 h 257442"/>
                <a:gd name="connsiteX1" fmla="*/ 2204836 w 2259557"/>
                <a:gd name="connsiteY1" fmla="*/ 257442 h 257442"/>
                <a:gd name="connsiteX2" fmla="*/ 0 w 2259557"/>
                <a:gd name="connsiteY2" fmla="*/ 257442 h 257442"/>
                <a:gd name="connsiteX3" fmla="*/ 1 w 2259557"/>
                <a:gd name="connsiteY3" fmla="*/ 0 h 257442"/>
                <a:gd name="connsiteX0" fmla="*/ 2259556 w 2259556"/>
                <a:gd name="connsiteY0" fmla="*/ 0 h 257442"/>
                <a:gd name="connsiteX1" fmla="*/ 2204835 w 2259556"/>
                <a:gd name="connsiteY1" fmla="*/ 257442 h 257442"/>
                <a:gd name="connsiteX2" fmla="*/ 0 w 2259556"/>
                <a:gd name="connsiteY2" fmla="*/ 257442 h 257442"/>
                <a:gd name="connsiteX3" fmla="*/ 0 w 2259556"/>
                <a:gd name="connsiteY3" fmla="*/ 0 h 257442"/>
                <a:gd name="connsiteX0" fmla="*/ 2259557 w 2259557"/>
                <a:gd name="connsiteY0" fmla="*/ 0 h 257442"/>
                <a:gd name="connsiteX1" fmla="*/ 2204836 w 2259557"/>
                <a:gd name="connsiteY1" fmla="*/ 257442 h 257442"/>
                <a:gd name="connsiteX2" fmla="*/ 1 w 2259557"/>
                <a:gd name="connsiteY2" fmla="*/ 257442 h 257442"/>
                <a:gd name="connsiteX3" fmla="*/ 0 w 2259557"/>
                <a:gd name="connsiteY3" fmla="*/ 0 h 257442"/>
                <a:gd name="connsiteX0" fmla="*/ 2427873 w 2427873"/>
                <a:gd name="connsiteY0" fmla="*/ 0 h 257442"/>
                <a:gd name="connsiteX1" fmla="*/ 2204836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596186 w 2596186"/>
                <a:gd name="connsiteY0" fmla="*/ 0 h 257442"/>
                <a:gd name="connsiteX1" fmla="*/ 2373151 w 2596186"/>
                <a:gd name="connsiteY1" fmla="*/ 257442 h 257442"/>
                <a:gd name="connsiteX2" fmla="*/ 0 w 2596186"/>
                <a:gd name="connsiteY2" fmla="*/ 257442 h 257442"/>
                <a:gd name="connsiteX3" fmla="*/ 0 w 2596186"/>
                <a:gd name="connsiteY3" fmla="*/ 0 h 257442"/>
                <a:gd name="connsiteX0" fmla="*/ 2596186 w 2596186"/>
                <a:gd name="connsiteY0" fmla="*/ 0 h 257442"/>
                <a:gd name="connsiteX1" fmla="*/ 2541465 w 2596186"/>
                <a:gd name="connsiteY1" fmla="*/ 257442 h 257442"/>
                <a:gd name="connsiteX2" fmla="*/ 0 w 2596186"/>
                <a:gd name="connsiteY2" fmla="*/ 257442 h 257442"/>
                <a:gd name="connsiteX3" fmla="*/ 0 w 2596186"/>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908774 w 2908774"/>
                <a:gd name="connsiteY0" fmla="*/ 0 h 257442"/>
                <a:gd name="connsiteX1" fmla="*/ 2541466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0 w 2908774"/>
                <a:gd name="connsiteY3" fmla="*/ 0 h 257442"/>
                <a:gd name="connsiteX0" fmla="*/ 3094721 w 3094721"/>
                <a:gd name="connsiteY0" fmla="*/ 0 h 257442"/>
                <a:gd name="connsiteX1" fmla="*/ 2854052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255022 w 3255022"/>
                <a:gd name="connsiteY0" fmla="*/ 0 h 257442"/>
                <a:gd name="connsiteX1" fmla="*/ 3040000 w 3255022"/>
                <a:gd name="connsiteY1" fmla="*/ 257442 h 257442"/>
                <a:gd name="connsiteX2" fmla="*/ 0 w 3255022"/>
                <a:gd name="connsiteY2" fmla="*/ 257442 h 257442"/>
                <a:gd name="connsiteX3" fmla="*/ 0 w 3255022"/>
                <a:gd name="connsiteY3" fmla="*/ 0 h 257442"/>
                <a:gd name="connsiteX0" fmla="*/ 3255022 w 3255022"/>
                <a:gd name="connsiteY0" fmla="*/ 0 h 257442"/>
                <a:gd name="connsiteX1" fmla="*/ 3200300 w 3255022"/>
                <a:gd name="connsiteY1" fmla="*/ 257442 h 257442"/>
                <a:gd name="connsiteX2" fmla="*/ 0 w 3255022"/>
                <a:gd name="connsiteY2" fmla="*/ 257442 h 257442"/>
                <a:gd name="connsiteX3" fmla="*/ 0 w 3255022"/>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423337 w 3423337"/>
                <a:gd name="connsiteY0" fmla="*/ 0 h 257442"/>
                <a:gd name="connsiteX1" fmla="*/ 3200301 w 3423337"/>
                <a:gd name="connsiteY1" fmla="*/ 257442 h 257442"/>
                <a:gd name="connsiteX2" fmla="*/ 0 w 3423337"/>
                <a:gd name="connsiteY2" fmla="*/ 257442 h 257442"/>
                <a:gd name="connsiteX3" fmla="*/ 1 w 3423337"/>
                <a:gd name="connsiteY3" fmla="*/ 0 h 257442"/>
                <a:gd name="connsiteX0" fmla="*/ 3423337 w 3423337"/>
                <a:gd name="connsiteY0" fmla="*/ 0 h 257442"/>
                <a:gd name="connsiteX1" fmla="*/ 3368616 w 3423337"/>
                <a:gd name="connsiteY1" fmla="*/ 257442 h 257442"/>
                <a:gd name="connsiteX2" fmla="*/ 0 w 3423337"/>
                <a:gd name="connsiteY2" fmla="*/ 257442 h 257442"/>
                <a:gd name="connsiteX3" fmla="*/ 1 w 3423337"/>
                <a:gd name="connsiteY3" fmla="*/ 0 h 257442"/>
                <a:gd name="connsiteX0" fmla="*/ 3423336 w 3423336"/>
                <a:gd name="connsiteY0" fmla="*/ 0 h 257442"/>
                <a:gd name="connsiteX1" fmla="*/ 3368615 w 3423336"/>
                <a:gd name="connsiteY1" fmla="*/ 257442 h 257442"/>
                <a:gd name="connsiteX2" fmla="*/ 0 w 3423336"/>
                <a:gd name="connsiteY2" fmla="*/ 257442 h 257442"/>
                <a:gd name="connsiteX3" fmla="*/ 0 w 3423336"/>
                <a:gd name="connsiteY3" fmla="*/ 0 h 257442"/>
                <a:gd name="connsiteX0" fmla="*/ 3423337 w 3423337"/>
                <a:gd name="connsiteY0" fmla="*/ 0 h 257442"/>
                <a:gd name="connsiteX1" fmla="*/ 3368616 w 3423337"/>
                <a:gd name="connsiteY1" fmla="*/ 257442 h 257442"/>
                <a:gd name="connsiteX2" fmla="*/ 1 w 3423337"/>
                <a:gd name="connsiteY2" fmla="*/ 257442 h 257442"/>
                <a:gd name="connsiteX3" fmla="*/ 0 w 3423337"/>
                <a:gd name="connsiteY3" fmla="*/ 0 h 257442"/>
                <a:gd name="connsiteX0" fmla="*/ 883476 w 3368616"/>
                <a:gd name="connsiteY0" fmla="*/ 0 h 257442"/>
                <a:gd name="connsiteX1" fmla="*/ 3368616 w 3368616"/>
                <a:gd name="connsiteY1" fmla="*/ 257442 h 257442"/>
                <a:gd name="connsiteX2" fmla="*/ 1 w 3368616"/>
                <a:gd name="connsiteY2" fmla="*/ 257442 h 257442"/>
                <a:gd name="connsiteX3" fmla="*/ 0 w 336861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0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0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0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212091 w 1212091"/>
                <a:gd name="connsiteY0" fmla="*/ 0 h 257442"/>
                <a:gd name="connsiteX1" fmla="*/ 997069 w 1212091"/>
                <a:gd name="connsiteY1" fmla="*/ 257442 h 257442"/>
                <a:gd name="connsiteX2" fmla="*/ 0 w 1212091"/>
                <a:gd name="connsiteY2" fmla="*/ 257442 h 257442"/>
                <a:gd name="connsiteX3" fmla="*/ 1 w 1212091"/>
                <a:gd name="connsiteY3" fmla="*/ 0 h 257442"/>
                <a:gd name="connsiteX0" fmla="*/ 1212091 w 1212091"/>
                <a:gd name="connsiteY0" fmla="*/ 0 h 257442"/>
                <a:gd name="connsiteX1" fmla="*/ 1157370 w 1212091"/>
                <a:gd name="connsiteY1" fmla="*/ 257442 h 257442"/>
                <a:gd name="connsiteX2" fmla="*/ 0 w 1212091"/>
                <a:gd name="connsiteY2" fmla="*/ 257442 h 257442"/>
                <a:gd name="connsiteX3" fmla="*/ 1 w 1212091"/>
                <a:gd name="connsiteY3" fmla="*/ 0 h 257442"/>
                <a:gd name="connsiteX0" fmla="*/ 1212090 w 1212090"/>
                <a:gd name="connsiteY0" fmla="*/ 0 h 257442"/>
                <a:gd name="connsiteX1" fmla="*/ 1157369 w 1212090"/>
                <a:gd name="connsiteY1" fmla="*/ 257442 h 257442"/>
                <a:gd name="connsiteX2" fmla="*/ 0 w 1212090"/>
                <a:gd name="connsiteY2" fmla="*/ 257442 h 257442"/>
                <a:gd name="connsiteX3" fmla="*/ 0 w 1212090"/>
                <a:gd name="connsiteY3" fmla="*/ 0 h 257442"/>
                <a:gd name="connsiteX0" fmla="*/ 1212091 w 1212091"/>
                <a:gd name="connsiteY0" fmla="*/ 0 h 257442"/>
                <a:gd name="connsiteX1" fmla="*/ 1157370 w 1212091"/>
                <a:gd name="connsiteY1" fmla="*/ 257442 h 257442"/>
                <a:gd name="connsiteX2" fmla="*/ 1 w 1212091"/>
                <a:gd name="connsiteY2" fmla="*/ 257442 h 257442"/>
                <a:gd name="connsiteX3" fmla="*/ 0 w 1212091"/>
                <a:gd name="connsiteY3" fmla="*/ 0 h 257442"/>
                <a:gd name="connsiteX0" fmla="*/ 1372391 w 1372391"/>
                <a:gd name="connsiteY0" fmla="*/ 0 h 257442"/>
                <a:gd name="connsiteX1" fmla="*/ 11573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32690 w 1532690"/>
                <a:gd name="connsiteY0" fmla="*/ 0 h 257442"/>
                <a:gd name="connsiteX1" fmla="*/ 1317669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870926 w 1870926"/>
                <a:gd name="connsiteY0" fmla="*/ 0 h 257442"/>
                <a:gd name="connsiteX1" fmla="*/ 1477970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0 w 1870926"/>
                <a:gd name="connsiteY3" fmla="*/ 0 h 257442"/>
                <a:gd name="connsiteX0" fmla="*/ 2031225 w 2031225"/>
                <a:gd name="connsiteY0" fmla="*/ 0 h 257442"/>
                <a:gd name="connsiteX1" fmla="*/ 18162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199540 w 2199540"/>
                <a:gd name="connsiteY0" fmla="*/ 0 h 257442"/>
                <a:gd name="connsiteX1" fmla="*/ 1976504 w 2199540"/>
                <a:gd name="connsiteY1" fmla="*/ 257442 h 257442"/>
                <a:gd name="connsiteX2" fmla="*/ 0 w 2199540"/>
                <a:gd name="connsiteY2" fmla="*/ 257442 h 257442"/>
                <a:gd name="connsiteX3" fmla="*/ 0 w 2199540"/>
                <a:gd name="connsiteY3" fmla="*/ 0 h 257442"/>
                <a:gd name="connsiteX0" fmla="*/ 2199540 w 2199540"/>
                <a:gd name="connsiteY0" fmla="*/ 0 h 257442"/>
                <a:gd name="connsiteX1" fmla="*/ 2144818 w 2199540"/>
                <a:gd name="connsiteY1" fmla="*/ 257442 h 257442"/>
                <a:gd name="connsiteX2" fmla="*/ 0 w 2199540"/>
                <a:gd name="connsiteY2" fmla="*/ 257442 h 257442"/>
                <a:gd name="connsiteX3" fmla="*/ 0 w 2199540"/>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512127 w 2512127"/>
                <a:gd name="connsiteY0" fmla="*/ 0 h 257442"/>
                <a:gd name="connsiteX1" fmla="*/ 2144819 w 2512127"/>
                <a:gd name="connsiteY1" fmla="*/ 257442 h 257442"/>
                <a:gd name="connsiteX2" fmla="*/ 0 w 2512127"/>
                <a:gd name="connsiteY2" fmla="*/ 257442 h 257442"/>
                <a:gd name="connsiteX3" fmla="*/ 1 w 2512127"/>
                <a:gd name="connsiteY3" fmla="*/ 0 h 257442"/>
                <a:gd name="connsiteX0" fmla="*/ 2512127 w 2512127"/>
                <a:gd name="connsiteY0" fmla="*/ 0 h 257442"/>
                <a:gd name="connsiteX1" fmla="*/ 2457406 w 2512127"/>
                <a:gd name="connsiteY1" fmla="*/ 257442 h 257442"/>
                <a:gd name="connsiteX2" fmla="*/ 0 w 2512127"/>
                <a:gd name="connsiteY2" fmla="*/ 257442 h 257442"/>
                <a:gd name="connsiteX3" fmla="*/ 1 w 2512127"/>
                <a:gd name="connsiteY3" fmla="*/ 0 h 257442"/>
                <a:gd name="connsiteX0" fmla="*/ 2512126 w 2512126"/>
                <a:gd name="connsiteY0" fmla="*/ 0 h 257442"/>
                <a:gd name="connsiteX1" fmla="*/ 2457405 w 2512126"/>
                <a:gd name="connsiteY1" fmla="*/ 257442 h 257442"/>
                <a:gd name="connsiteX2" fmla="*/ 0 w 2512126"/>
                <a:gd name="connsiteY2" fmla="*/ 257442 h 257442"/>
                <a:gd name="connsiteX3" fmla="*/ 0 w 2512126"/>
                <a:gd name="connsiteY3" fmla="*/ 0 h 257442"/>
                <a:gd name="connsiteX0" fmla="*/ 2512127 w 2512127"/>
                <a:gd name="connsiteY0" fmla="*/ 0 h 257442"/>
                <a:gd name="connsiteX1" fmla="*/ 2457406 w 2512127"/>
                <a:gd name="connsiteY1" fmla="*/ 257442 h 257442"/>
                <a:gd name="connsiteX2" fmla="*/ 1 w 2512127"/>
                <a:gd name="connsiteY2" fmla="*/ 257442 h 257442"/>
                <a:gd name="connsiteX3" fmla="*/ 0 w 2512127"/>
                <a:gd name="connsiteY3" fmla="*/ 0 h 257442"/>
                <a:gd name="connsiteX0" fmla="*/ 2781431 w 2781431"/>
                <a:gd name="connsiteY0" fmla="*/ 0 h 257442"/>
                <a:gd name="connsiteX1" fmla="*/ 2457406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0 w 2781430"/>
                <a:gd name="connsiteY0" fmla="*/ 0 h 257442"/>
                <a:gd name="connsiteX1" fmla="*/ 2726709 w 2781430"/>
                <a:gd name="connsiteY1" fmla="*/ 257442 h 257442"/>
                <a:gd name="connsiteX2" fmla="*/ 0 w 2781430"/>
                <a:gd name="connsiteY2" fmla="*/ 257442 h 257442"/>
                <a:gd name="connsiteX3" fmla="*/ 0 w 2781430"/>
                <a:gd name="connsiteY3" fmla="*/ 0 h 257442"/>
                <a:gd name="connsiteX0" fmla="*/ 2941730 w 2941730"/>
                <a:gd name="connsiteY0" fmla="*/ 0 h 257442"/>
                <a:gd name="connsiteX1" fmla="*/ 2726709 w 2941730"/>
                <a:gd name="connsiteY1" fmla="*/ 257442 h 257442"/>
                <a:gd name="connsiteX2" fmla="*/ 0 w 2941730"/>
                <a:gd name="connsiteY2" fmla="*/ 257442 h 257442"/>
                <a:gd name="connsiteX3" fmla="*/ 0 w 2941730"/>
                <a:gd name="connsiteY3" fmla="*/ 0 h 257442"/>
                <a:gd name="connsiteX0" fmla="*/ 2941730 w 2941730"/>
                <a:gd name="connsiteY0" fmla="*/ 0 h 257442"/>
                <a:gd name="connsiteX1" fmla="*/ 2887009 w 2941730"/>
                <a:gd name="connsiteY1" fmla="*/ 257442 h 257442"/>
                <a:gd name="connsiteX2" fmla="*/ 0 w 2941730"/>
                <a:gd name="connsiteY2" fmla="*/ 257442 h 257442"/>
                <a:gd name="connsiteX3" fmla="*/ 0 w 2941730"/>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3119665 w 3119665"/>
                <a:gd name="connsiteY0" fmla="*/ 0 h 257442"/>
                <a:gd name="connsiteX1" fmla="*/ 2887010 w 3119665"/>
                <a:gd name="connsiteY1" fmla="*/ 257442 h 257442"/>
                <a:gd name="connsiteX2" fmla="*/ 0 w 3119665"/>
                <a:gd name="connsiteY2" fmla="*/ 257442 h 257442"/>
                <a:gd name="connsiteX3" fmla="*/ 1 w 3119665"/>
                <a:gd name="connsiteY3" fmla="*/ 0 h 257442"/>
                <a:gd name="connsiteX0" fmla="*/ 3119665 w 3119665"/>
                <a:gd name="connsiteY0" fmla="*/ 0 h 257442"/>
                <a:gd name="connsiteX1" fmla="*/ 3064944 w 3119665"/>
                <a:gd name="connsiteY1" fmla="*/ 257442 h 257442"/>
                <a:gd name="connsiteX2" fmla="*/ 0 w 3119665"/>
                <a:gd name="connsiteY2" fmla="*/ 257442 h 257442"/>
                <a:gd name="connsiteX3" fmla="*/ 1 w 3119665"/>
                <a:gd name="connsiteY3" fmla="*/ 0 h 257442"/>
                <a:gd name="connsiteX0" fmla="*/ 3119664 w 3119664"/>
                <a:gd name="connsiteY0" fmla="*/ 0 h 257442"/>
                <a:gd name="connsiteX1" fmla="*/ 3064943 w 3119664"/>
                <a:gd name="connsiteY1" fmla="*/ 257442 h 257442"/>
                <a:gd name="connsiteX2" fmla="*/ 0 w 3119664"/>
                <a:gd name="connsiteY2" fmla="*/ 257442 h 257442"/>
                <a:gd name="connsiteX3" fmla="*/ 0 w 3119664"/>
                <a:gd name="connsiteY3" fmla="*/ 0 h 257442"/>
                <a:gd name="connsiteX0" fmla="*/ 3119665 w 3119665"/>
                <a:gd name="connsiteY0" fmla="*/ 0 h 257442"/>
                <a:gd name="connsiteX1" fmla="*/ 3064944 w 3119665"/>
                <a:gd name="connsiteY1" fmla="*/ 257442 h 257442"/>
                <a:gd name="connsiteX2" fmla="*/ 1 w 3119665"/>
                <a:gd name="connsiteY2" fmla="*/ 257442 h 257442"/>
                <a:gd name="connsiteX3" fmla="*/ 0 w 3119665"/>
                <a:gd name="connsiteY3" fmla="*/ 0 h 257442"/>
                <a:gd name="connsiteX0" fmla="*/ 3287980 w 3287980"/>
                <a:gd name="connsiteY0" fmla="*/ 0 h 257442"/>
                <a:gd name="connsiteX1" fmla="*/ 3064944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557284 w 3557284"/>
                <a:gd name="connsiteY0" fmla="*/ 0 h 257442"/>
                <a:gd name="connsiteX1" fmla="*/ 3233258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717584 w 3717584"/>
                <a:gd name="connsiteY0" fmla="*/ 0 h 257442"/>
                <a:gd name="connsiteX1" fmla="*/ 35025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885899 w 3885899"/>
                <a:gd name="connsiteY0" fmla="*/ 0 h 257442"/>
                <a:gd name="connsiteX1" fmla="*/ 3662863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950801 w 3831178"/>
                <a:gd name="connsiteY0" fmla="*/ 0 h 257442"/>
                <a:gd name="connsiteX1" fmla="*/ 3831178 w 3831178"/>
                <a:gd name="connsiteY1" fmla="*/ 257442 h 257442"/>
                <a:gd name="connsiteX2" fmla="*/ 0 w 3831178"/>
                <a:gd name="connsiteY2" fmla="*/ 257442 h 257442"/>
                <a:gd name="connsiteX3" fmla="*/ 0 w 383117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1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2 w 1271403"/>
                <a:gd name="connsiteY1" fmla="*/ 257442 h 257442"/>
                <a:gd name="connsiteX2" fmla="*/ 1 w 1271403"/>
                <a:gd name="connsiteY2" fmla="*/ 257442 h 257442"/>
                <a:gd name="connsiteX3" fmla="*/ 0 w 1271403"/>
                <a:gd name="connsiteY3" fmla="*/ 0 h 257442"/>
                <a:gd name="connsiteX0" fmla="*/ 1537950 w 1537950"/>
                <a:gd name="connsiteY0" fmla="*/ 0 h 257442"/>
                <a:gd name="connsiteX1" fmla="*/ 1216682 w 1537950"/>
                <a:gd name="connsiteY1" fmla="*/ 257442 h 257442"/>
                <a:gd name="connsiteX2" fmla="*/ 1 w 1537950"/>
                <a:gd name="connsiteY2" fmla="*/ 257442 h 257442"/>
                <a:gd name="connsiteX3" fmla="*/ 0 w 1537950"/>
                <a:gd name="connsiteY3" fmla="*/ 0 h 257442"/>
                <a:gd name="connsiteX0" fmla="*/ 1537950 w 1537950"/>
                <a:gd name="connsiteY0" fmla="*/ 0 h 257442"/>
                <a:gd name="connsiteX1" fmla="*/ 1483228 w 1537950"/>
                <a:gd name="connsiteY1" fmla="*/ 257442 h 257442"/>
                <a:gd name="connsiteX2" fmla="*/ 1 w 1537950"/>
                <a:gd name="connsiteY2" fmla="*/ 257442 h 257442"/>
                <a:gd name="connsiteX3" fmla="*/ 0 w 1537950"/>
                <a:gd name="connsiteY3" fmla="*/ 0 h 257442"/>
                <a:gd name="connsiteX0" fmla="*/ 1537950 w 1537950"/>
                <a:gd name="connsiteY0" fmla="*/ 0 h 257442"/>
                <a:gd name="connsiteX1" fmla="*/ 1483228 w 1537950"/>
                <a:gd name="connsiteY1" fmla="*/ 257442 h 257442"/>
                <a:gd name="connsiteX2" fmla="*/ 0 w 1537950"/>
                <a:gd name="connsiteY2" fmla="*/ 257442 h 257442"/>
                <a:gd name="connsiteX3" fmla="*/ 0 w 1537950"/>
                <a:gd name="connsiteY3" fmla="*/ 0 h 257442"/>
                <a:gd name="connsiteX0" fmla="*/ 1537950 w 1537950"/>
                <a:gd name="connsiteY0" fmla="*/ 0 h 257442"/>
                <a:gd name="connsiteX1" fmla="*/ 1483228 w 1537950"/>
                <a:gd name="connsiteY1" fmla="*/ 257442 h 257442"/>
                <a:gd name="connsiteX2" fmla="*/ 0 w 1537950"/>
                <a:gd name="connsiteY2" fmla="*/ 257442 h 257442"/>
                <a:gd name="connsiteX3" fmla="*/ 0 w 1537950"/>
                <a:gd name="connsiteY3" fmla="*/ 0 h 257442"/>
                <a:gd name="connsiteX0" fmla="*/ 1715882 w 1715882"/>
                <a:gd name="connsiteY0" fmla="*/ 0 h 257442"/>
                <a:gd name="connsiteX1" fmla="*/ 1483228 w 1715882"/>
                <a:gd name="connsiteY1" fmla="*/ 257442 h 257442"/>
                <a:gd name="connsiteX2" fmla="*/ 0 w 1715882"/>
                <a:gd name="connsiteY2" fmla="*/ 257442 h 257442"/>
                <a:gd name="connsiteX3" fmla="*/ 0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0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0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0 w 1715882"/>
                <a:gd name="connsiteY3" fmla="*/ 0 h 257442"/>
                <a:gd name="connsiteX0" fmla="*/ 1884197 w 1884197"/>
                <a:gd name="connsiteY0" fmla="*/ 0 h 257442"/>
                <a:gd name="connsiteX1" fmla="*/ 1661161 w 1884197"/>
                <a:gd name="connsiteY1" fmla="*/ 257442 h 257442"/>
                <a:gd name="connsiteX2" fmla="*/ 0 w 1884197"/>
                <a:gd name="connsiteY2" fmla="*/ 257442 h 257442"/>
                <a:gd name="connsiteX3" fmla="*/ 0 w 1884197"/>
                <a:gd name="connsiteY3" fmla="*/ 0 h 257442"/>
                <a:gd name="connsiteX0" fmla="*/ 1884197 w 1884197"/>
                <a:gd name="connsiteY0" fmla="*/ 0 h 257442"/>
                <a:gd name="connsiteX1" fmla="*/ 1829476 w 1884197"/>
                <a:gd name="connsiteY1" fmla="*/ 257442 h 257442"/>
                <a:gd name="connsiteX2" fmla="*/ 0 w 1884197"/>
                <a:gd name="connsiteY2" fmla="*/ 257442 h 257442"/>
                <a:gd name="connsiteX3" fmla="*/ 0 w 1884197"/>
                <a:gd name="connsiteY3" fmla="*/ 0 h 257442"/>
                <a:gd name="connsiteX0" fmla="*/ 1884197 w 1884197"/>
                <a:gd name="connsiteY0" fmla="*/ 0 h 257442"/>
                <a:gd name="connsiteX1" fmla="*/ 1829476 w 1884197"/>
                <a:gd name="connsiteY1" fmla="*/ 257442 h 257442"/>
                <a:gd name="connsiteX2" fmla="*/ 0 w 1884197"/>
                <a:gd name="connsiteY2" fmla="*/ 257442 h 257442"/>
                <a:gd name="connsiteX3" fmla="*/ 0 w 1884197"/>
                <a:gd name="connsiteY3" fmla="*/ 0 h 257442"/>
                <a:gd name="connsiteX0" fmla="*/ 1884197 w 1884197"/>
                <a:gd name="connsiteY0" fmla="*/ 0 h 257442"/>
                <a:gd name="connsiteX1" fmla="*/ 1829476 w 1884197"/>
                <a:gd name="connsiteY1" fmla="*/ 257442 h 257442"/>
                <a:gd name="connsiteX2" fmla="*/ 0 w 1884197"/>
                <a:gd name="connsiteY2" fmla="*/ 257442 h 257442"/>
                <a:gd name="connsiteX3" fmla="*/ 0 w 1884197"/>
                <a:gd name="connsiteY3" fmla="*/ 0 h 257442"/>
                <a:gd name="connsiteX0" fmla="*/ 2044497 w 2044497"/>
                <a:gd name="connsiteY0" fmla="*/ 0 h 257442"/>
                <a:gd name="connsiteX1" fmla="*/ 1829476 w 2044497"/>
                <a:gd name="connsiteY1" fmla="*/ 257442 h 257442"/>
                <a:gd name="connsiteX2" fmla="*/ 0 w 2044497"/>
                <a:gd name="connsiteY2" fmla="*/ 257442 h 257442"/>
                <a:gd name="connsiteX3" fmla="*/ 0 w 2044497"/>
                <a:gd name="connsiteY3" fmla="*/ 0 h 257442"/>
                <a:gd name="connsiteX0" fmla="*/ 2044497 w 2044497"/>
                <a:gd name="connsiteY0" fmla="*/ 0 h 257442"/>
                <a:gd name="connsiteX1" fmla="*/ 1989776 w 2044497"/>
                <a:gd name="connsiteY1" fmla="*/ 257442 h 257442"/>
                <a:gd name="connsiteX2" fmla="*/ 0 w 2044497"/>
                <a:gd name="connsiteY2" fmla="*/ 257442 h 257442"/>
                <a:gd name="connsiteX3" fmla="*/ 0 w 2044497"/>
                <a:gd name="connsiteY3" fmla="*/ 0 h 257442"/>
                <a:gd name="connsiteX0" fmla="*/ 2044497 w 2044497"/>
                <a:gd name="connsiteY0" fmla="*/ 0 h 257442"/>
                <a:gd name="connsiteX1" fmla="*/ 1989776 w 2044497"/>
                <a:gd name="connsiteY1" fmla="*/ 257442 h 257442"/>
                <a:gd name="connsiteX2" fmla="*/ 0 w 2044497"/>
                <a:gd name="connsiteY2" fmla="*/ 257442 h 257442"/>
                <a:gd name="connsiteX3" fmla="*/ 0 w 2044497"/>
                <a:gd name="connsiteY3" fmla="*/ 0 h 257442"/>
                <a:gd name="connsiteX0" fmla="*/ 2044497 w 2044497"/>
                <a:gd name="connsiteY0" fmla="*/ 0 h 257442"/>
                <a:gd name="connsiteX1" fmla="*/ 1989776 w 2044497"/>
                <a:gd name="connsiteY1" fmla="*/ 257442 h 257442"/>
                <a:gd name="connsiteX2" fmla="*/ 0 w 2044497"/>
                <a:gd name="connsiteY2" fmla="*/ 257442 h 257442"/>
                <a:gd name="connsiteX3" fmla="*/ 0 w 2044497"/>
                <a:gd name="connsiteY3" fmla="*/ 0 h 257442"/>
                <a:gd name="connsiteX0" fmla="*/ 2313802 w 2313802"/>
                <a:gd name="connsiteY0" fmla="*/ 0 h 257442"/>
                <a:gd name="connsiteX1" fmla="*/ 1989776 w 2313802"/>
                <a:gd name="connsiteY1" fmla="*/ 257442 h 257442"/>
                <a:gd name="connsiteX2" fmla="*/ 0 w 2313802"/>
                <a:gd name="connsiteY2" fmla="*/ 257442 h 257442"/>
                <a:gd name="connsiteX3" fmla="*/ 0 w 2313802"/>
                <a:gd name="connsiteY3" fmla="*/ 0 h 257442"/>
                <a:gd name="connsiteX0" fmla="*/ 2313802 w 2313802"/>
                <a:gd name="connsiteY0" fmla="*/ 0 h 257442"/>
                <a:gd name="connsiteX1" fmla="*/ 2259080 w 2313802"/>
                <a:gd name="connsiteY1" fmla="*/ 257442 h 257442"/>
                <a:gd name="connsiteX2" fmla="*/ 0 w 2313802"/>
                <a:gd name="connsiteY2" fmla="*/ 257442 h 257442"/>
                <a:gd name="connsiteX3" fmla="*/ 0 w 2313802"/>
                <a:gd name="connsiteY3" fmla="*/ 0 h 257442"/>
                <a:gd name="connsiteX0" fmla="*/ 2313803 w 2313803"/>
                <a:gd name="connsiteY0" fmla="*/ 0 h 257442"/>
                <a:gd name="connsiteX1" fmla="*/ 2259081 w 2313803"/>
                <a:gd name="connsiteY1" fmla="*/ 257442 h 257442"/>
                <a:gd name="connsiteX2" fmla="*/ 0 w 2313803"/>
                <a:gd name="connsiteY2" fmla="*/ 257442 h 257442"/>
                <a:gd name="connsiteX3" fmla="*/ 1 w 2313803"/>
                <a:gd name="connsiteY3" fmla="*/ 0 h 257442"/>
                <a:gd name="connsiteX0" fmla="*/ 2313803 w 2313803"/>
                <a:gd name="connsiteY0" fmla="*/ 0 h 257442"/>
                <a:gd name="connsiteX1" fmla="*/ 2259081 w 2313803"/>
                <a:gd name="connsiteY1" fmla="*/ 257442 h 257442"/>
                <a:gd name="connsiteX2" fmla="*/ 0 w 2313803"/>
                <a:gd name="connsiteY2" fmla="*/ 257442 h 257442"/>
                <a:gd name="connsiteX3" fmla="*/ 1 w 2313803"/>
                <a:gd name="connsiteY3" fmla="*/ 0 h 257442"/>
                <a:gd name="connsiteX0" fmla="*/ 2474103 w 2474103"/>
                <a:gd name="connsiteY0" fmla="*/ 0 h 257442"/>
                <a:gd name="connsiteX1" fmla="*/ 2259081 w 2474103"/>
                <a:gd name="connsiteY1" fmla="*/ 257442 h 257442"/>
                <a:gd name="connsiteX2" fmla="*/ 0 w 2474103"/>
                <a:gd name="connsiteY2" fmla="*/ 257442 h 257442"/>
                <a:gd name="connsiteX3" fmla="*/ 1 w 2474103"/>
                <a:gd name="connsiteY3" fmla="*/ 0 h 257442"/>
                <a:gd name="connsiteX0" fmla="*/ 2474103 w 2474103"/>
                <a:gd name="connsiteY0" fmla="*/ 0 h 257442"/>
                <a:gd name="connsiteX1" fmla="*/ 2419382 w 2474103"/>
                <a:gd name="connsiteY1" fmla="*/ 257442 h 257442"/>
                <a:gd name="connsiteX2" fmla="*/ 0 w 2474103"/>
                <a:gd name="connsiteY2" fmla="*/ 257442 h 257442"/>
                <a:gd name="connsiteX3" fmla="*/ 1 w 2474103"/>
                <a:gd name="connsiteY3" fmla="*/ 0 h 257442"/>
                <a:gd name="connsiteX0" fmla="*/ 2474102 w 2474102"/>
                <a:gd name="connsiteY0" fmla="*/ 0 h 257442"/>
                <a:gd name="connsiteX1" fmla="*/ 2419381 w 2474102"/>
                <a:gd name="connsiteY1" fmla="*/ 257442 h 257442"/>
                <a:gd name="connsiteX2" fmla="*/ 0 w 2474102"/>
                <a:gd name="connsiteY2" fmla="*/ 257442 h 257442"/>
                <a:gd name="connsiteX3" fmla="*/ 0 w 2474102"/>
                <a:gd name="connsiteY3" fmla="*/ 0 h 257442"/>
                <a:gd name="connsiteX0" fmla="*/ 2474103 w 2474103"/>
                <a:gd name="connsiteY0" fmla="*/ 0 h 257442"/>
                <a:gd name="connsiteX1" fmla="*/ 2419382 w 2474103"/>
                <a:gd name="connsiteY1" fmla="*/ 257442 h 257442"/>
                <a:gd name="connsiteX2" fmla="*/ 1 w 2474103"/>
                <a:gd name="connsiteY2" fmla="*/ 257442 h 257442"/>
                <a:gd name="connsiteX3" fmla="*/ 0 w 2474103"/>
                <a:gd name="connsiteY3" fmla="*/ 0 h 257442"/>
                <a:gd name="connsiteX0" fmla="*/ 2642419 w 2642419"/>
                <a:gd name="connsiteY0" fmla="*/ 0 h 257442"/>
                <a:gd name="connsiteX1" fmla="*/ 2419382 w 2642419"/>
                <a:gd name="connsiteY1" fmla="*/ 257442 h 257442"/>
                <a:gd name="connsiteX2" fmla="*/ 1 w 2642419"/>
                <a:gd name="connsiteY2" fmla="*/ 257442 h 257442"/>
                <a:gd name="connsiteX3" fmla="*/ 0 w 2642419"/>
                <a:gd name="connsiteY3" fmla="*/ 0 h 257442"/>
                <a:gd name="connsiteX0" fmla="*/ 2642419 w 2642419"/>
                <a:gd name="connsiteY0" fmla="*/ 0 h 257442"/>
                <a:gd name="connsiteX1" fmla="*/ 2587698 w 2642419"/>
                <a:gd name="connsiteY1" fmla="*/ 257442 h 257442"/>
                <a:gd name="connsiteX2" fmla="*/ 1 w 2642419"/>
                <a:gd name="connsiteY2" fmla="*/ 257442 h 257442"/>
                <a:gd name="connsiteX3" fmla="*/ 0 w 2642419"/>
                <a:gd name="connsiteY3" fmla="*/ 0 h 257442"/>
                <a:gd name="connsiteX0" fmla="*/ 2642419 w 2642419"/>
                <a:gd name="connsiteY0" fmla="*/ 0 h 257442"/>
                <a:gd name="connsiteX1" fmla="*/ 2587698 w 2642419"/>
                <a:gd name="connsiteY1" fmla="*/ 257442 h 257442"/>
                <a:gd name="connsiteX2" fmla="*/ 1 w 2642419"/>
                <a:gd name="connsiteY2" fmla="*/ 257442 h 257442"/>
                <a:gd name="connsiteX3" fmla="*/ 0 w 2642419"/>
                <a:gd name="connsiteY3" fmla="*/ 0 h 257442"/>
                <a:gd name="connsiteX0" fmla="*/ 2642418 w 2642418"/>
                <a:gd name="connsiteY0" fmla="*/ 0 h 257442"/>
                <a:gd name="connsiteX1" fmla="*/ 2587697 w 2642418"/>
                <a:gd name="connsiteY1" fmla="*/ 257442 h 257442"/>
                <a:gd name="connsiteX2" fmla="*/ 0 w 2642418"/>
                <a:gd name="connsiteY2" fmla="*/ 257442 h 257442"/>
                <a:gd name="connsiteX3" fmla="*/ 0 w 2642418"/>
                <a:gd name="connsiteY3" fmla="*/ 0 h 257442"/>
                <a:gd name="connsiteX0" fmla="*/ 2810732 w 2810732"/>
                <a:gd name="connsiteY0" fmla="*/ 0 h 257442"/>
                <a:gd name="connsiteX1" fmla="*/ 2587697 w 2810732"/>
                <a:gd name="connsiteY1" fmla="*/ 257442 h 257442"/>
                <a:gd name="connsiteX2" fmla="*/ 0 w 2810732"/>
                <a:gd name="connsiteY2" fmla="*/ 257442 h 257442"/>
                <a:gd name="connsiteX3" fmla="*/ 0 w 2810732"/>
                <a:gd name="connsiteY3" fmla="*/ 0 h 257442"/>
                <a:gd name="connsiteX0" fmla="*/ 2810732 w 2810732"/>
                <a:gd name="connsiteY0" fmla="*/ 0 h 257442"/>
                <a:gd name="connsiteX1" fmla="*/ 2756011 w 2810732"/>
                <a:gd name="connsiteY1" fmla="*/ 257442 h 257442"/>
                <a:gd name="connsiteX2" fmla="*/ 0 w 2810732"/>
                <a:gd name="connsiteY2" fmla="*/ 257442 h 257442"/>
                <a:gd name="connsiteX3" fmla="*/ 0 w 2810732"/>
                <a:gd name="connsiteY3" fmla="*/ 0 h 257442"/>
                <a:gd name="connsiteX0" fmla="*/ 2810733 w 2810733"/>
                <a:gd name="connsiteY0" fmla="*/ 0 h 257442"/>
                <a:gd name="connsiteX1" fmla="*/ 2756012 w 2810733"/>
                <a:gd name="connsiteY1" fmla="*/ 257442 h 257442"/>
                <a:gd name="connsiteX2" fmla="*/ 0 w 2810733"/>
                <a:gd name="connsiteY2" fmla="*/ 257442 h 257442"/>
                <a:gd name="connsiteX3" fmla="*/ 1 w 2810733"/>
                <a:gd name="connsiteY3" fmla="*/ 0 h 257442"/>
                <a:gd name="connsiteX0" fmla="*/ 2810733 w 2810733"/>
                <a:gd name="connsiteY0" fmla="*/ 0 h 257442"/>
                <a:gd name="connsiteX1" fmla="*/ 2756012 w 2810733"/>
                <a:gd name="connsiteY1" fmla="*/ 257442 h 257442"/>
                <a:gd name="connsiteX2" fmla="*/ 0 w 2810733"/>
                <a:gd name="connsiteY2" fmla="*/ 257442 h 257442"/>
                <a:gd name="connsiteX3" fmla="*/ 1 w 2810733"/>
                <a:gd name="connsiteY3" fmla="*/ 0 h 257442"/>
                <a:gd name="connsiteX0" fmla="*/ 3052595 w 3052595"/>
                <a:gd name="connsiteY0" fmla="*/ 0 h 257442"/>
                <a:gd name="connsiteX1" fmla="*/ 2756012 w 3052595"/>
                <a:gd name="connsiteY1" fmla="*/ 257442 h 257442"/>
                <a:gd name="connsiteX2" fmla="*/ 0 w 3052595"/>
                <a:gd name="connsiteY2" fmla="*/ 257442 h 257442"/>
                <a:gd name="connsiteX3" fmla="*/ 1 w 3052595"/>
                <a:gd name="connsiteY3" fmla="*/ 0 h 257442"/>
                <a:gd name="connsiteX0" fmla="*/ 3052595 w 3052595"/>
                <a:gd name="connsiteY0" fmla="*/ 0 h 257442"/>
                <a:gd name="connsiteX1" fmla="*/ 2997874 w 3052595"/>
                <a:gd name="connsiteY1" fmla="*/ 257442 h 257442"/>
                <a:gd name="connsiteX2" fmla="*/ 0 w 3052595"/>
                <a:gd name="connsiteY2" fmla="*/ 257442 h 257442"/>
                <a:gd name="connsiteX3" fmla="*/ 1 w 3052595"/>
                <a:gd name="connsiteY3" fmla="*/ 0 h 257442"/>
                <a:gd name="connsiteX0" fmla="*/ 3052594 w 3052594"/>
                <a:gd name="connsiteY0" fmla="*/ 0 h 257442"/>
                <a:gd name="connsiteX1" fmla="*/ 2997873 w 3052594"/>
                <a:gd name="connsiteY1" fmla="*/ 257442 h 257442"/>
                <a:gd name="connsiteX2" fmla="*/ 0 w 3052594"/>
                <a:gd name="connsiteY2" fmla="*/ 257442 h 257442"/>
                <a:gd name="connsiteX3" fmla="*/ 0 w 3052594"/>
                <a:gd name="connsiteY3" fmla="*/ 0 h 257442"/>
                <a:gd name="connsiteX0" fmla="*/ 3052595 w 3052595"/>
                <a:gd name="connsiteY0" fmla="*/ 0 h 257442"/>
                <a:gd name="connsiteX1" fmla="*/ 2997874 w 3052595"/>
                <a:gd name="connsiteY1" fmla="*/ 257442 h 257442"/>
                <a:gd name="connsiteX2" fmla="*/ 1 w 3052595"/>
                <a:gd name="connsiteY2" fmla="*/ 257442 h 257442"/>
                <a:gd name="connsiteX3" fmla="*/ 0 w 3052595"/>
                <a:gd name="connsiteY3" fmla="*/ 0 h 257442"/>
                <a:gd name="connsiteX0" fmla="*/ 3230529 w 3230529"/>
                <a:gd name="connsiteY0" fmla="*/ 0 h 257442"/>
                <a:gd name="connsiteX1" fmla="*/ 2997874 w 3230529"/>
                <a:gd name="connsiteY1" fmla="*/ 257442 h 257442"/>
                <a:gd name="connsiteX2" fmla="*/ 1 w 3230529"/>
                <a:gd name="connsiteY2" fmla="*/ 257442 h 257442"/>
                <a:gd name="connsiteX3" fmla="*/ 0 w 3230529"/>
                <a:gd name="connsiteY3" fmla="*/ 0 h 257442"/>
                <a:gd name="connsiteX0" fmla="*/ 3230529 w 3230529"/>
                <a:gd name="connsiteY0" fmla="*/ 0 h 257442"/>
                <a:gd name="connsiteX1" fmla="*/ 3175808 w 3230529"/>
                <a:gd name="connsiteY1" fmla="*/ 257442 h 257442"/>
                <a:gd name="connsiteX2" fmla="*/ 1 w 3230529"/>
                <a:gd name="connsiteY2" fmla="*/ 257442 h 257442"/>
                <a:gd name="connsiteX3" fmla="*/ 0 w 3230529"/>
                <a:gd name="connsiteY3" fmla="*/ 0 h 257442"/>
                <a:gd name="connsiteX0" fmla="*/ 3230529 w 3230529"/>
                <a:gd name="connsiteY0" fmla="*/ 0 h 257442"/>
                <a:gd name="connsiteX1" fmla="*/ 3175808 w 3230529"/>
                <a:gd name="connsiteY1" fmla="*/ 257442 h 257442"/>
                <a:gd name="connsiteX2" fmla="*/ 1 w 3230529"/>
                <a:gd name="connsiteY2" fmla="*/ 257442 h 257442"/>
                <a:gd name="connsiteX3" fmla="*/ 0 w 3230529"/>
                <a:gd name="connsiteY3" fmla="*/ 0 h 257442"/>
                <a:gd name="connsiteX0" fmla="*/ 3230528 w 3230528"/>
                <a:gd name="connsiteY0" fmla="*/ 0 h 257442"/>
                <a:gd name="connsiteX1" fmla="*/ 3175807 w 3230528"/>
                <a:gd name="connsiteY1" fmla="*/ 257442 h 257442"/>
                <a:gd name="connsiteX2" fmla="*/ 0 w 3230528"/>
                <a:gd name="connsiteY2" fmla="*/ 257442 h 257442"/>
                <a:gd name="connsiteX3" fmla="*/ 0 w 3230528"/>
                <a:gd name="connsiteY3" fmla="*/ 0 h 257442"/>
                <a:gd name="connsiteX0" fmla="*/ 3398842 w 3398842"/>
                <a:gd name="connsiteY0" fmla="*/ 0 h 257442"/>
                <a:gd name="connsiteX1" fmla="*/ 3175807 w 3398842"/>
                <a:gd name="connsiteY1" fmla="*/ 257442 h 257442"/>
                <a:gd name="connsiteX2" fmla="*/ 0 w 3398842"/>
                <a:gd name="connsiteY2" fmla="*/ 257442 h 257442"/>
                <a:gd name="connsiteX3" fmla="*/ 0 w 3398842"/>
                <a:gd name="connsiteY3" fmla="*/ 0 h 257442"/>
                <a:gd name="connsiteX0" fmla="*/ 3398842 w 3398842"/>
                <a:gd name="connsiteY0" fmla="*/ 0 h 257442"/>
                <a:gd name="connsiteX1" fmla="*/ 3344121 w 3398842"/>
                <a:gd name="connsiteY1" fmla="*/ 257442 h 257442"/>
                <a:gd name="connsiteX2" fmla="*/ 0 w 3398842"/>
                <a:gd name="connsiteY2" fmla="*/ 257442 h 257442"/>
                <a:gd name="connsiteX3" fmla="*/ 0 w 3398842"/>
                <a:gd name="connsiteY3" fmla="*/ 0 h 257442"/>
                <a:gd name="connsiteX0" fmla="*/ 3398843 w 3398843"/>
                <a:gd name="connsiteY0" fmla="*/ 0 h 257442"/>
                <a:gd name="connsiteX1" fmla="*/ 3344122 w 3398843"/>
                <a:gd name="connsiteY1" fmla="*/ 257442 h 257442"/>
                <a:gd name="connsiteX2" fmla="*/ 0 w 3398843"/>
                <a:gd name="connsiteY2" fmla="*/ 257442 h 257442"/>
                <a:gd name="connsiteX3" fmla="*/ 1 w 3398843"/>
                <a:gd name="connsiteY3" fmla="*/ 0 h 257442"/>
                <a:gd name="connsiteX0" fmla="*/ 3398843 w 3398843"/>
                <a:gd name="connsiteY0" fmla="*/ 0 h 257442"/>
                <a:gd name="connsiteX1" fmla="*/ 3344122 w 3398843"/>
                <a:gd name="connsiteY1" fmla="*/ 257442 h 257442"/>
                <a:gd name="connsiteX2" fmla="*/ 0 w 3398843"/>
                <a:gd name="connsiteY2" fmla="*/ 257442 h 257442"/>
                <a:gd name="connsiteX3" fmla="*/ 1 w 3398843"/>
                <a:gd name="connsiteY3" fmla="*/ 0 h 257442"/>
                <a:gd name="connsiteX0" fmla="*/ 3559144 w 3559144"/>
                <a:gd name="connsiteY0" fmla="*/ 0 h 257442"/>
                <a:gd name="connsiteX1" fmla="*/ 3344122 w 3559144"/>
                <a:gd name="connsiteY1" fmla="*/ 257442 h 257442"/>
                <a:gd name="connsiteX2" fmla="*/ 0 w 3559144"/>
                <a:gd name="connsiteY2" fmla="*/ 257442 h 257442"/>
                <a:gd name="connsiteX3" fmla="*/ 1 w 3559144"/>
                <a:gd name="connsiteY3" fmla="*/ 0 h 257442"/>
                <a:gd name="connsiteX0" fmla="*/ 3559144 w 3559144"/>
                <a:gd name="connsiteY0" fmla="*/ 0 h 257442"/>
                <a:gd name="connsiteX1" fmla="*/ 3504422 w 3559144"/>
                <a:gd name="connsiteY1" fmla="*/ 257442 h 257442"/>
                <a:gd name="connsiteX2" fmla="*/ 0 w 3559144"/>
                <a:gd name="connsiteY2" fmla="*/ 257442 h 257442"/>
                <a:gd name="connsiteX3" fmla="*/ 1 w 3559144"/>
                <a:gd name="connsiteY3" fmla="*/ 0 h 257442"/>
                <a:gd name="connsiteX0" fmla="*/ 3559144 w 3559144"/>
                <a:gd name="connsiteY0" fmla="*/ 0 h 257442"/>
                <a:gd name="connsiteX1" fmla="*/ 3504422 w 3559144"/>
                <a:gd name="connsiteY1" fmla="*/ 257442 h 257442"/>
                <a:gd name="connsiteX2" fmla="*/ 0 w 3559144"/>
                <a:gd name="connsiteY2" fmla="*/ 257442 h 257442"/>
                <a:gd name="connsiteX3" fmla="*/ 1 w 3559144"/>
                <a:gd name="connsiteY3" fmla="*/ 0 h 257442"/>
                <a:gd name="connsiteX0" fmla="*/ 3559144 w 3559144"/>
                <a:gd name="connsiteY0" fmla="*/ 0 h 257442"/>
                <a:gd name="connsiteX1" fmla="*/ 3504422 w 3559144"/>
                <a:gd name="connsiteY1" fmla="*/ 257442 h 257442"/>
                <a:gd name="connsiteX2" fmla="*/ 0 w 3559144"/>
                <a:gd name="connsiteY2" fmla="*/ 257442 h 257442"/>
                <a:gd name="connsiteX3" fmla="*/ 0 w 3559144"/>
                <a:gd name="connsiteY3" fmla="*/ 0 h 257442"/>
                <a:gd name="connsiteX0" fmla="*/ 942786 w 3504422"/>
                <a:gd name="connsiteY0" fmla="*/ 0 h 257442"/>
                <a:gd name="connsiteX1" fmla="*/ 3504422 w 3504422"/>
                <a:gd name="connsiteY1" fmla="*/ 257442 h 257442"/>
                <a:gd name="connsiteX2" fmla="*/ 0 w 3504422"/>
                <a:gd name="connsiteY2" fmla="*/ 257442 h 257442"/>
                <a:gd name="connsiteX3" fmla="*/ 0 w 3504422"/>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1111101 w 1111101"/>
                <a:gd name="connsiteY0" fmla="*/ 0 h 257442"/>
                <a:gd name="connsiteX1" fmla="*/ 888065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97050 w 1297050"/>
                <a:gd name="connsiteY0" fmla="*/ 0 h 257442"/>
                <a:gd name="connsiteX1" fmla="*/ 1056380 w 1297050"/>
                <a:gd name="connsiteY1" fmla="*/ 257442 h 257442"/>
                <a:gd name="connsiteX2" fmla="*/ 0 w 1297050"/>
                <a:gd name="connsiteY2" fmla="*/ 257442 h 257442"/>
                <a:gd name="connsiteX3" fmla="*/ 0 w 1297050"/>
                <a:gd name="connsiteY3" fmla="*/ 0 h 257442"/>
                <a:gd name="connsiteX0" fmla="*/ 1297050 w 1297050"/>
                <a:gd name="connsiteY0" fmla="*/ 0 h 257442"/>
                <a:gd name="connsiteX1" fmla="*/ 1242328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29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29 w 1297051"/>
                <a:gd name="connsiteY1" fmla="*/ 257442 h 257442"/>
                <a:gd name="connsiteX2" fmla="*/ 0 w 1297051"/>
                <a:gd name="connsiteY2" fmla="*/ 257442 h 257442"/>
                <a:gd name="connsiteX3" fmla="*/ 1 w 1297051"/>
                <a:gd name="connsiteY3" fmla="*/ 0 h 257442"/>
                <a:gd name="connsiteX0" fmla="*/ 1482999 w 1482999"/>
                <a:gd name="connsiteY0" fmla="*/ 0 h 257442"/>
                <a:gd name="connsiteX1" fmla="*/ 1242329 w 1482999"/>
                <a:gd name="connsiteY1" fmla="*/ 257442 h 257442"/>
                <a:gd name="connsiteX2" fmla="*/ 0 w 1482999"/>
                <a:gd name="connsiteY2" fmla="*/ 257442 h 257442"/>
                <a:gd name="connsiteX3" fmla="*/ 1 w 1482999"/>
                <a:gd name="connsiteY3" fmla="*/ 0 h 257442"/>
                <a:gd name="connsiteX0" fmla="*/ 1482999 w 1482999"/>
                <a:gd name="connsiteY0" fmla="*/ 0 h 257442"/>
                <a:gd name="connsiteX1" fmla="*/ 1428278 w 1482999"/>
                <a:gd name="connsiteY1" fmla="*/ 257442 h 257442"/>
                <a:gd name="connsiteX2" fmla="*/ 0 w 1482999"/>
                <a:gd name="connsiteY2" fmla="*/ 257442 h 257442"/>
                <a:gd name="connsiteX3" fmla="*/ 1 w 1482999"/>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9 w 1482999"/>
                <a:gd name="connsiteY0" fmla="*/ 0 h 257442"/>
                <a:gd name="connsiteX1" fmla="*/ 1428278 w 1482999"/>
                <a:gd name="connsiteY1" fmla="*/ 257442 h 257442"/>
                <a:gd name="connsiteX2" fmla="*/ 1 w 1482999"/>
                <a:gd name="connsiteY2" fmla="*/ 257442 h 257442"/>
                <a:gd name="connsiteX3" fmla="*/ 0 w 1482999"/>
                <a:gd name="connsiteY3" fmla="*/ 0 h 257442"/>
                <a:gd name="connsiteX0" fmla="*/ 1651314 w 1651314"/>
                <a:gd name="connsiteY0" fmla="*/ 0 h 257442"/>
                <a:gd name="connsiteX1" fmla="*/ 1428278 w 1651314"/>
                <a:gd name="connsiteY1" fmla="*/ 257442 h 257442"/>
                <a:gd name="connsiteX2" fmla="*/ 1 w 1651314"/>
                <a:gd name="connsiteY2" fmla="*/ 257442 h 257442"/>
                <a:gd name="connsiteX3" fmla="*/ 0 w 1651314"/>
                <a:gd name="connsiteY3" fmla="*/ 0 h 257442"/>
                <a:gd name="connsiteX0" fmla="*/ 1651314 w 1651314"/>
                <a:gd name="connsiteY0" fmla="*/ 0 h 257442"/>
                <a:gd name="connsiteX1" fmla="*/ 1596592 w 1651314"/>
                <a:gd name="connsiteY1" fmla="*/ 257442 h 257442"/>
                <a:gd name="connsiteX2" fmla="*/ 1 w 1651314"/>
                <a:gd name="connsiteY2" fmla="*/ 257442 h 257442"/>
                <a:gd name="connsiteX3" fmla="*/ 0 w 1651314"/>
                <a:gd name="connsiteY3" fmla="*/ 0 h 257442"/>
                <a:gd name="connsiteX0" fmla="*/ 1651314 w 1651314"/>
                <a:gd name="connsiteY0" fmla="*/ 0 h 257442"/>
                <a:gd name="connsiteX1" fmla="*/ 1596592 w 1651314"/>
                <a:gd name="connsiteY1" fmla="*/ 257442 h 257442"/>
                <a:gd name="connsiteX2" fmla="*/ 0 w 1651314"/>
                <a:gd name="connsiteY2" fmla="*/ 257442 h 257442"/>
                <a:gd name="connsiteX3" fmla="*/ 0 w 1651314"/>
                <a:gd name="connsiteY3" fmla="*/ 0 h 257442"/>
                <a:gd name="connsiteX0" fmla="*/ 1651314 w 1651314"/>
                <a:gd name="connsiteY0" fmla="*/ 0 h 257442"/>
                <a:gd name="connsiteX1" fmla="*/ 1596592 w 1651314"/>
                <a:gd name="connsiteY1" fmla="*/ 257442 h 257442"/>
                <a:gd name="connsiteX2" fmla="*/ 0 w 1651314"/>
                <a:gd name="connsiteY2" fmla="*/ 257442 h 257442"/>
                <a:gd name="connsiteX3" fmla="*/ 0 w 1651314"/>
                <a:gd name="connsiteY3" fmla="*/ 0 h 257442"/>
                <a:gd name="connsiteX0" fmla="*/ 1819629 w 1819629"/>
                <a:gd name="connsiteY0" fmla="*/ 0 h 257442"/>
                <a:gd name="connsiteX1" fmla="*/ 1596592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Lst>
              <a:ahLst/>
              <a:cxnLst>
                <a:cxn ang="0">
                  <a:pos x="connsiteX0" y="connsiteY0"/>
                </a:cxn>
                <a:cxn ang="0">
                  <a:pos x="connsiteX1" y="connsiteY1"/>
                </a:cxn>
                <a:cxn ang="0">
                  <a:pos x="connsiteX2" y="connsiteY2"/>
                </a:cxn>
                <a:cxn ang="0">
                  <a:pos x="connsiteX3" y="connsiteY3"/>
                </a:cxn>
              </a:cxnLst>
              <a:rect l="l" t="t" r="r" b="b"/>
              <a:pathLst>
                <a:path w="1819629" h="257442">
                  <a:moveTo>
                    <a:pt x="1819629" y="0"/>
                  </a:moveTo>
                  <a:lnTo>
                    <a:pt x="1764908"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1" i="0" u="none" strike="noStrike" kern="1200" cap="none" spc="0" normalizeH="0" baseline="0" noProof="0" err="1">
                <a:ln>
                  <a:noFill/>
                </a:ln>
                <a:solidFill>
                  <a:srgbClr val="000000"/>
                </a:solidFill>
                <a:effectLst/>
                <a:uLnTx/>
                <a:uFillTx/>
                <a:latin typeface="Arial"/>
                <a:ea typeface="+mn-ea"/>
                <a:cs typeface="+mn-cs"/>
              </a:endParaRPr>
            </a:p>
          </p:txBody>
        </p:sp>
        <p:sp>
          <p:nvSpPr>
            <p:cNvPr id="27" name="btfpRunningAgenda1LevelTextLeft108890">
              <a:extLst>
                <a:ext uri="{FF2B5EF4-FFF2-40B4-BE49-F238E27FC236}">
                  <a16:creationId xmlns:a16="http://schemas.microsoft.com/office/drawing/2014/main" id="{3DB38A3C-1396-50C3-5193-7ACFDBF42851}"/>
                </a:ext>
              </a:extLst>
            </p:cNvPr>
            <p:cNvSpPr txBox="1"/>
            <p:nvPr/>
          </p:nvSpPr>
          <p:spPr bwMode="gray">
            <a:xfrm>
              <a:off x="0" y="876300"/>
              <a:ext cx="1919501"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SUMMARY</a:t>
              </a:r>
            </a:p>
          </p:txBody>
        </p:sp>
      </p:grpSp>
      <p:sp>
        <p:nvSpPr>
          <p:cNvPr id="29" name="btfpNotesBox774206">
            <a:extLst>
              <a:ext uri="{FF2B5EF4-FFF2-40B4-BE49-F238E27FC236}">
                <a16:creationId xmlns:a16="http://schemas.microsoft.com/office/drawing/2014/main" id="{CC167455-454E-2CDD-E0F0-E696881DCE85}"/>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i="0" u="none" strike="noStrike" kern="1200" cap="none" spc="0" normalizeH="0" baseline="0" noProof="0">
                <a:ln>
                  <a:noFill/>
                </a:ln>
                <a:solidFill>
                  <a:srgbClr val="000000"/>
                </a:solidFill>
                <a:effectLst/>
                <a:uLnTx/>
                <a:uFillTx/>
                <a:latin typeface="Arial"/>
                <a:ea typeface="+mn-ea"/>
                <a:cs typeface="+mn-cs"/>
              </a:rPr>
              <a:t>Source: Lit. search; Bain analysis </a:t>
            </a:r>
          </a:p>
        </p:txBody>
      </p:sp>
      <p:grpSp>
        <p:nvGrpSpPr>
          <p:cNvPr id="3" name="btfpStatusSticker298099">
            <a:extLst>
              <a:ext uri="{FF2B5EF4-FFF2-40B4-BE49-F238E27FC236}">
                <a16:creationId xmlns:a16="http://schemas.microsoft.com/office/drawing/2014/main" id="{C74E5DB1-0EB1-4527-B917-A04472D9E31F}"/>
              </a:ext>
            </a:extLst>
          </p:cNvPr>
          <p:cNvGrpSpPr/>
          <p:nvPr>
            <p:custDataLst>
              <p:tags r:id="rId6"/>
            </p:custDataLst>
          </p:nvPr>
        </p:nvGrpSpPr>
        <p:grpSpPr>
          <a:xfrm>
            <a:off x="10100356" y="955344"/>
            <a:ext cx="1761444" cy="235611"/>
            <a:chOff x="-2280176" y="876300"/>
            <a:chExt cx="1761444" cy="235611"/>
          </a:xfrm>
        </p:grpSpPr>
        <p:sp>
          <p:nvSpPr>
            <p:cNvPr id="4" name="btfpStatusStickerText298099">
              <a:extLst>
                <a:ext uri="{FF2B5EF4-FFF2-40B4-BE49-F238E27FC236}">
                  <a16:creationId xmlns:a16="http://schemas.microsoft.com/office/drawing/2014/main" id="{56AE4F8A-2DA5-3961-56F0-B2EC255E3671}"/>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5" name="btfpStatusStickerLine298099">
              <a:extLst>
                <a:ext uri="{FF2B5EF4-FFF2-40B4-BE49-F238E27FC236}">
                  <a16:creationId xmlns:a16="http://schemas.microsoft.com/office/drawing/2014/main" id="{35B009E9-6F59-D62E-1947-DD9E40596A5C}"/>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16E15075-2CC5-030D-B6EA-71C0EAE0B663}"/>
              </a:ext>
            </a:extLst>
          </p:cNvPr>
          <p:cNvSpPr/>
          <p:nvPr/>
        </p:nvSpPr>
        <p:spPr bwMode="gray">
          <a:xfrm>
            <a:off x="9636408" y="483354"/>
            <a:ext cx="389695" cy="173914"/>
          </a:xfrm>
          <a:prstGeom prst="rect">
            <a:avLst/>
          </a:prstGeom>
          <a:solidFill>
            <a:srgbClr val="83AC9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36" name="Rectangle 35">
            <a:extLst>
              <a:ext uri="{FF2B5EF4-FFF2-40B4-BE49-F238E27FC236}">
                <a16:creationId xmlns:a16="http://schemas.microsoft.com/office/drawing/2014/main" id="{C4C0DAD9-85B8-7086-B2D7-D157C14E2CD4}"/>
              </a:ext>
            </a:extLst>
          </p:cNvPr>
          <p:cNvSpPr/>
          <p:nvPr/>
        </p:nvSpPr>
        <p:spPr bwMode="gray">
          <a:xfrm>
            <a:off x="10026103" y="483354"/>
            <a:ext cx="389695" cy="173914"/>
          </a:xfrm>
          <a:prstGeom prst="rect">
            <a:avLst/>
          </a:prstGeom>
          <a:solidFill>
            <a:srgbClr val="DCE2D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000000"/>
              </a:solidFill>
            </a:endParaRPr>
          </a:p>
        </p:txBody>
      </p:sp>
      <p:sp>
        <p:nvSpPr>
          <p:cNvPr id="37" name="Rectangle 36">
            <a:extLst>
              <a:ext uri="{FF2B5EF4-FFF2-40B4-BE49-F238E27FC236}">
                <a16:creationId xmlns:a16="http://schemas.microsoft.com/office/drawing/2014/main" id="{5559527D-7B63-4DE3-B457-870A173526E5}"/>
              </a:ext>
            </a:extLst>
          </p:cNvPr>
          <p:cNvSpPr/>
          <p:nvPr/>
        </p:nvSpPr>
        <p:spPr bwMode="gray">
          <a:xfrm>
            <a:off x="10415798" y="483354"/>
            <a:ext cx="389695" cy="173914"/>
          </a:xfrm>
          <a:prstGeom prst="rect">
            <a:avLst/>
          </a:prstGeom>
          <a:solidFill>
            <a:srgbClr val="D6D6D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000000"/>
              </a:solidFill>
            </a:endParaRPr>
          </a:p>
        </p:txBody>
      </p:sp>
      <p:sp>
        <p:nvSpPr>
          <p:cNvPr id="38" name="Rectangle 37">
            <a:extLst>
              <a:ext uri="{FF2B5EF4-FFF2-40B4-BE49-F238E27FC236}">
                <a16:creationId xmlns:a16="http://schemas.microsoft.com/office/drawing/2014/main" id="{7E5259FE-6BC6-5AC5-6430-118BE6E48019}"/>
              </a:ext>
            </a:extLst>
          </p:cNvPr>
          <p:cNvSpPr/>
          <p:nvPr/>
        </p:nvSpPr>
        <p:spPr bwMode="gray">
          <a:xfrm>
            <a:off x="10805493" y="483354"/>
            <a:ext cx="389695" cy="173914"/>
          </a:xfrm>
          <a:prstGeom prst="rect">
            <a:avLst/>
          </a:prstGeom>
          <a:solidFill>
            <a:srgbClr val="EED6E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000000"/>
              </a:solidFill>
            </a:endParaRPr>
          </a:p>
        </p:txBody>
      </p:sp>
      <p:sp>
        <p:nvSpPr>
          <p:cNvPr id="39" name="Rectangle 38">
            <a:extLst>
              <a:ext uri="{FF2B5EF4-FFF2-40B4-BE49-F238E27FC236}">
                <a16:creationId xmlns:a16="http://schemas.microsoft.com/office/drawing/2014/main" id="{B834F8BE-5C05-2C85-2EA0-960DB3D42A9C}"/>
              </a:ext>
            </a:extLst>
          </p:cNvPr>
          <p:cNvSpPr/>
          <p:nvPr/>
        </p:nvSpPr>
        <p:spPr bwMode="gray">
          <a:xfrm>
            <a:off x="11195187" y="483354"/>
            <a:ext cx="389695" cy="173914"/>
          </a:xfrm>
          <a:prstGeom prst="rect">
            <a:avLst/>
          </a:prstGeom>
          <a:solidFill>
            <a:srgbClr val="973B7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40" name="TextBox 39">
            <a:extLst>
              <a:ext uri="{FF2B5EF4-FFF2-40B4-BE49-F238E27FC236}">
                <a16:creationId xmlns:a16="http://schemas.microsoft.com/office/drawing/2014/main" id="{3FFB0AAD-93DA-3035-C710-307410DAF1A5}"/>
              </a:ext>
            </a:extLst>
          </p:cNvPr>
          <p:cNvSpPr txBox="1"/>
          <p:nvPr/>
        </p:nvSpPr>
        <p:spPr bwMode="gray">
          <a:xfrm>
            <a:off x="11584882" y="450224"/>
            <a:ext cx="607118" cy="226591"/>
          </a:xfrm>
          <a:prstGeom prst="rect">
            <a:avLst/>
          </a:prstGeom>
          <a:noFill/>
        </p:spPr>
        <p:txBody>
          <a:bodyPr wrap="square" lIns="36000" tIns="36000" rIns="36000" bIns="36000" rtlCol="0">
            <a:spAutoFit/>
          </a:bodyPr>
          <a:lstStyle/>
          <a:p>
            <a:pPr marL="0" indent="0">
              <a:buNone/>
            </a:pPr>
            <a:r>
              <a:rPr lang="en-US" sz="1000" i="1"/>
              <a:t>Negative</a:t>
            </a:r>
          </a:p>
        </p:txBody>
      </p:sp>
      <p:sp>
        <p:nvSpPr>
          <p:cNvPr id="41" name="TextBox 40">
            <a:extLst>
              <a:ext uri="{FF2B5EF4-FFF2-40B4-BE49-F238E27FC236}">
                <a16:creationId xmlns:a16="http://schemas.microsoft.com/office/drawing/2014/main" id="{FFC6B652-B1D8-DB22-AC25-DB55DF751080}"/>
              </a:ext>
            </a:extLst>
          </p:cNvPr>
          <p:cNvSpPr txBox="1"/>
          <p:nvPr/>
        </p:nvSpPr>
        <p:spPr bwMode="gray">
          <a:xfrm>
            <a:off x="9002787" y="450224"/>
            <a:ext cx="607118" cy="226591"/>
          </a:xfrm>
          <a:prstGeom prst="rect">
            <a:avLst/>
          </a:prstGeom>
          <a:noFill/>
        </p:spPr>
        <p:txBody>
          <a:bodyPr wrap="square" lIns="36000" tIns="36000" rIns="36000" bIns="36000" rtlCol="0">
            <a:spAutoFit/>
          </a:bodyPr>
          <a:lstStyle/>
          <a:p>
            <a:pPr marL="0" indent="0" algn="r">
              <a:buNone/>
            </a:pPr>
            <a:r>
              <a:rPr lang="en-US" sz="1000" i="1"/>
              <a:t>Positive</a:t>
            </a:r>
          </a:p>
        </p:txBody>
      </p:sp>
      <p:grpSp>
        <p:nvGrpSpPr>
          <p:cNvPr id="42" name="btfpConclusionArrow493010">
            <a:extLst>
              <a:ext uri="{FF2B5EF4-FFF2-40B4-BE49-F238E27FC236}">
                <a16:creationId xmlns:a16="http://schemas.microsoft.com/office/drawing/2014/main" id="{0AF84E3A-47B2-BD5A-ED2E-9872DD581EE8}"/>
              </a:ext>
            </a:extLst>
          </p:cNvPr>
          <p:cNvGrpSpPr/>
          <p:nvPr>
            <p:custDataLst>
              <p:tags r:id="rId7"/>
            </p:custDataLst>
          </p:nvPr>
        </p:nvGrpSpPr>
        <p:grpSpPr>
          <a:xfrm>
            <a:off x="352760" y="5752664"/>
            <a:ext cx="11531600" cy="948022"/>
            <a:chOff x="-711496" y="909638"/>
            <a:chExt cx="11531600" cy="2143577"/>
          </a:xfrm>
        </p:grpSpPr>
        <p:sp>
          <p:nvSpPr>
            <p:cNvPr id="43" name="btfpConclusionArrowText493010">
              <a:extLst>
                <a:ext uri="{FF2B5EF4-FFF2-40B4-BE49-F238E27FC236}">
                  <a16:creationId xmlns:a16="http://schemas.microsoft.com/office/drawing/2014/main" id="{FF294651-718D-FDA0-FE79-8E97570966DD}"/>
                </a:ext>
              </a:extLst>
            </p:cNvPr>
            <p:cNvSpPr txBox="1"/>
            <p:nvPr/>
          </p:nvSpPr>
          <p:spPr bwMode="gray">
            <a:xfrm>
              <a:off x="-711496" y="1724454"/>
              <a:ext cx="11531600" cy="1328761"/>
            </a:xfrm>
            <a:prstGeom prst="rect">
              <a:avLst/>
            </a:prstGeom>
            <a:noFill/>
          </p:spPr>
          <p:txBody>
            <a:bodyPr vert="horz" wrap="square" lIns="36036" tIns="36036" rIns="36036" bIns="180181" rtlCol="0" anchor="ctr">
              <a:spAutoFit/>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CC0000"/>
                  </a:solidFill>
                  <a:effectLst/>
                  <a:uLnTx/>
                  <a:uFillTx/>
                  <a:latin typeface="Arial"/>
                  <a:ea typeface="+mn-ea"/>
                  <a:cs typeface="+mn-cs"/>
                </a:rPr>
                <a:t>&lt;Target&gt; should adopt an AI investment posture to capitalize on ‘offensive’ opportunity in scenarios 2 and 3, </a:t>
              </a:r>
              <a:br>
                <a:rPr kumimoji="0" lang="en-US" sz="1200" b="1" i="0" u="none" strike="noStrike" kern="1200" cap="none" spc="0" normalizeH="0" baseline="0" noProof="0" dirty="0">
                  <a:ln>
                    <a:noFill/>
                  </a:ln>
                  <a:solidFill>
                    <a:srgbClr val="CC0000"/>
                  </a:solidFill>
                  <a:effectLst/>
                  <a:uLnTx/>
                  <a:uFillTx/>
                  <a:latin typeface="Arial"/>
                  <a:ea typeface="+mn-ea"/>
                  <a:cs typeface="+mn-cs"/>
                </a:rPr>
              </a:br>
              <a:r>
                <a:rPr kumimoji="0" lang="en-US" sz="1200" b="1" i="0" u="none" strike="noStrike" kern="1200" cap="none" spc="0" normalizeH="0" baseline="0" noProof="0" dirty="0">
                  <a:ln>
                    <a:noFill/>
                  </a:ln>
                  <a:solidFill>
                    <a:srgbClr val="CC0000"/>
                  </a:solidFill>
                  <a:effectLst/>
                  <a:uLnTx/>
                  <a:uFillTx/>
                  <a:latin typeface="Arial"/>
                  <a:ea typeface="+mn-ea"/>
                  <a:cs typeface="+mn-cs"/>
                </a:rPr>
                <a:t>and protect against disruption in scenario 4</a:t>
              </a:r>
            </a:p>
          </p:txBody>
        </p:sp>
        <p:sp>
          <p:nvSpPr>
            <p:cNvPr id="44" name="btfpConclusionArrowPointer493010">
              <a:extLst>
                <a:ext uri="{FF2B5EF4-FFF2-40B4-BE49-F238E27FC236}">
                  <a16:creationId xmlns:a16="http://schemas.microsoft.com/office/drawing/2014/main" id="{C8EA44CF-D33C-E778-68D7-4E0D4D951D5D}"/>
                </a:ext>
              </a:extLst>
            </p:cNvPr>
            <p:cNvSpPr/>
            <p:nvPr/>
          </p:nvSpPr>
          <p:spPr bwMode="gray">
            <a:xfrm>
              <a:off x="4621869" y="909638"/>
              <a:ext cx="864870" cy="814818"/>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b="0" i="0" u="none" strike="noStrike" kern="1200" cap="none" spc="0" normalizeH="0" baseline="0" noProof="0" err="1">
                <a:ln>
                  <a:noFill/>
                </a:ln>
                <a:solidFill>
                  <a:srgbClr val="000000"/>
                </a:solidFill>
                <a:effectLst/>
                <a:uLnTx/>
                <a:uFillTx/>
                <a:latin typeface="Arial"/>
                <a:ea typeface="+mn-ea"/>
                <a:cs typeface="+mn-cs"/>
              </a:endParaRPr>
            </a:p>
          </p:txBody>
        </p:sp>
        <p:cxnSp>
          <p:nvCxnSpPr>
            <p:cNvPr id="45" name="btfpConclusionArrowLineLeft493010">
              <a:extLst>
                <a:ext uri="{FF2B5EF4-FFF2-40B4-BE49-F238E27FC236}">
                  <a16:creationId xmlns:a16="http://schemas.microsoft.com/office/drawing/2014/main" id="{53FBF15E-D38B-C30D-5638-DECAE06B05C9}"/>
                </a:ext>
              </a:extLst>
            </p:cNvPr>
            <p:cNvCxnSpPr/>
            <p:nvPr/>
          </p:nvCxnSpPr>
          <p:spPr bwMode="gray">
            <a:xfrm>
              <a:off x="-711496" y="1453121"/>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6" name="btfpConclusionArrowLineRight493010">
              <a:extLst>
                <a:ext uri="{FF2B5EF4-FFF2-40B4-BE49-F238E27FC236}">
                  <a16:creationId xmlns:a16="http://schemas.microsoft.com/office/drawing/2014/main" id="{5C7A1D20-39C4-E08C-13E0-2A160AF866DC}"/>
                </a:ext>
              </a:extLst>
            </p:cNvPr>
            <p:cNvCxnSpPr/>
            <p:nvPr/>
          </p:nvCxnSpPr>
          <p:spPr bwMode="gray">
            <a:xfrm>
              <a:off x="5400252" y="1453121"/>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6432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587EFAAC-FC24-1F53-9A21-06408F13DC96}"/>
              </a:ext>
            </a:extLst>
          </p:cNvPr>
          <p:cNvGrpSpPr/>
          <p:nvPr/>
        </p:nvGrpSpPr>
        <p:grpSpPr>
          <a:xfrm>
            <a:off x="0" y="6926580"/>
            <a:ext cx="12192000" cy="137160"/>
            <a:chOff x="0" y="6926580"/>
            <a:chExt cx="12192000" cy="137160"/>
          </a:xfrm>
        </p:grpSpPr>
        <p:sp>
          <p:nvSpPr>
            <p:cNvPr id="36" name="btfpColumnGapBlocker839102">
              <a:extLst>
                <a:ext uri="{FF2B5EF4-FFF2-40B4-BE49-F238E27FC236}">
                  <a16:creationId xmlns:a16="http://schemas.microsoft.com/office/drawing/2014/main" id="{DB7198BC-6BB4-6883-56CF-93BC76E49993}"/>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4" name="btfpColumnGapBlocker982388">
              <a:extLst>
                <a:ext uri="{FF2B5EF4-FFF2-40B4-BE49-F238E27FC236}">
                  <a16:creationId xmlns:a16="http://schemas.microsoft.com/office/drawing/2014/main" id="{58D8D147-BC28-07A7-87DE-40F2BD43FFAE}"/>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429346">
              <a:extLst>
                <a:ext uri="{FF2B5EF4-FFF2-40B4-BE49-F238E27FC236}">
                  <a16:creationId xmlns:a16="http://schemas.microsoft.com/office/drawing/2014/main" id="{9B1FD604-E7BB-9F58-A186-BEF7BC7397B1}"/>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346487">
              <a:extLst>
                <a:ext uri="{FF2B5EF4-FFF2-40B4-BE49-F238E27FC236}">
                  <a16:creationId xmlns:a16="http://schemas.microsoft.com/office/drawing/2014/main" id="{88032A6A-55CE-A028-C536-030ACABD14BC}"/>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7" name="btfpColumnIndicatorGroup1">
            <a:extLst>
              <a:ext uri="{FF2B5EF4-FFF2-40B4-BE49-F238E27FC236}">
                <a16:creationId xmlns:a16="http://schemas.microsoft.com/office/drawing/2014/main" id="{11573D75-D785-DD89-CF26-34D13E3628B0}"/>
              </a:ext>
            </a:extLst>
          </p:cNvPr>
          <p:cNvGrpSpPr/>
          <p:nvPr/>
        </p:nvGrpSpPr>
        <p:grpSpPr>
          <a:xfrm>
            <a:off x="0" y="-205740"/>
            <a:ext cx="12192000" cy="137160"/>
            <a:chOff x="0" y="-205740"/>
            <a:chExt cx="12192000" cy="137160"/>
          </a:xfrm>
        </p:grpSpPr>
        <p:sp>
          <p:nvSpPr>
            <p:cNvPr id="35" name="btfpColumnGapBlocker172386">
              <a:extLst>
                <a:ext uri="{FF2B5EF4-FFF2-40B4-BE49-F238E27FC236}">
                  <a16:creationId xmlns:a16="http://schemas.microsoft.com/office/drawing/2014/main" id="{B81A0A89-713D-393F-4AC9-3408A8BCE889}"/>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btfpColumnGapBlocker572377">
              <a:extLst>
                <a:ext uri="{FF2B5EF4-FFF2-40B4-BE49-F238E27FC236}">
                  <a16:creationId xmlns:a16="http://schemas.microsoft.com/office/drawing/2014/main" id="{91D600F5-5BF2-745B-DD30-E324FA876752}"/>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1" name="btfpColumnIndicator432162">
              <a:extLst>
                <a:ext uri="{FF2B5EF4-FFF2-40B4-BE49-F238E27FC236}">
                  <a16:creationId xmlns:a16="http://schemas.microsoft.com/office/drawing/2014/main" id="{7BD0C4A4-A75D-9F31-205A-532B8B44EB92}"/>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378454">
              <a:extLst>
                <a:ext uri="{FF2B5EF4-FFF2-40B4-BE49-F238E27FC236}">
                  <a16:creationId xmlns:a16="http://schemas.microsoft.com/office/drawing/2014/main" id="{3E7E6B57-B06B-24E0-25A4-3DEC4A0E35E1}"/>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16B383D3-0289-312D-C894-0EB9B1721F5D}"/>
              </a:ext>
            </a:extLst>
          </p:cNvPr>
          <p:cNvGraphicFramePr>
            <a:graphicFrameLocks noChangeAspect="1"/>
          </p:cNvGraphicFramePr>
          <p:nvPr>
            <p:custDataLst>
              <p:tags r:id="rId2"/>
            </p:custDataLst>
            <p:extLst>
              <p:ext uri="{D42A27DB-BD31-4B8C-83A1-F6EECF244321}">
                <p14:modId xmlns:p14="http://schemas.microsoft.com/office/powerpoint/2010/main" val="225508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606" imgH="608" progId="TCLayout.ActiveDocument.1">
                  <p:embed/>
                </p:oleObj>
              </mc:Choice>
              <mc:Fallback>
                <p:oleObj name="think-cell Slide" r:id="rId8" imgW="606" imgH="608" progId="TCLayout.ActiveDocument.1">
                  <p:embed/>
                  <p:pic>
                    <p:nvPicPr>
                      <p:cNvPr id="13" name="think-cell data - do not delete" hidden="1">
                        <a:extLst>
                          <a:ext uri="{FF2B5EF4-FFF2-40B4-BE49-F238E27FC236}">
                            <a16:creationId xmlns:a16="http://schemas.microsoft.com/office/drawing/2014/main" id="{16B383D3-0289-312D-C894-0EB9B1721F5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FC34BE-AD38-5046-0814-6AA12941EB8E}"/>
              </a:ext>
            </a:extLst>
          </p:cNvPr>
          <p:cNvSpPr>
            <a:spLocks noGrp="1"/>
          </p:cNvSpPr>
          <p:nvPr>
            <p:ph type="title"/>
          </p:nvPr>
        </p:nvSpPr>
        <p:spPr>
          <a:noFill/>
        </p:spPr>
        <p:txBody>
          <a:bodyPr vert="horz"/>
          <a:lstStyle/>
          <a:p>
            <a:r>
              <a:rPr lang="en-US"/>
              <a:t>E2E growth outlook remains positive across scenarios with accelerated revenue gross margin opportunity in most likely scenarios</a:t>
            </a:r>
          </a:p>
        </p:txBody>
      </p:sp>
      <p:graphicFrame>
        <p:nvGraphicFramePr>
          <p:cNvPr id="16" name="btfpTable348368">
            <a:extLst>
              <a:ext uri="{FF2B5EF4-FFF2-40B4-BE49-F238E27FC236}">
                <a16:creationId xmlns:a16="http://schemas.microsoft.com/office/drawing/2014/main" id="{2B549C7C-73DB-1DD8-83EE-738236B59924}"/>
              </a:ext>
            </a:extLst>
          </p:cNvPr>
          <p:cNvGraphicFramePr>
            <a:graphicFrameLocks noGrp="1"/>
          </p:cNvGraphicFramePr>
          <p:nvPr>
            <p:custDataLst>
              <p:tags r:id="rId3"/>
            </p:custDataLst>
            <p:extLst>
              <p:ext uri="{D42A27DB-BD31-4B8C-83A1-F6EECF244321}">
                <p14:modId xmlns:p14="http://schemas.microsoft.com/office/powerpoint/2010/main" val="2285347683"/>
              </p:ext>
            </p:extLst>
          </p:nvPr>
        </p:nvGraphicFramePr>
        <p:xfrm>
          <a:off x="330200" y="1438796"/>
          <a:ext cx="11538339" cy="4723130"/>
        </p:xfrm>
        <a:graphic>
          <a:graphicData uri="http://schemas.openxmlformats.org/drawingml/2006/table">
            <a:tbl>
              <a:tblPr firstRow="1" firstCol="1">
                <a:tableStyleId>{9D7B26C5-4107-4FEC-AEDC-1716B250A1EF}</a:tableStyleId>
              </a:tblPr>
              <a:tblGrid>
                <a:gridCol w="338457">
                  <a:extLst>
                    <a:ext uri="{9D8B030D-6E8A-4147-A177-3AD203B41FA5}">
                      <a16:colId xmlns:a16="http://schemas.microsoft.com/office/drawing/2014/main" val="2576126593"/>
                    </a:ext>
                  </a:extLst>
                </a:gridCol>
                <a:gridCol w="164366">
                  <a:extLst>
                    <a:ext uri="{9D8B030D-6E8A-4147-A177-3AD203B41FA5}">
                      <a16:colId xmlns:a16="http://schemas.microsoft.com/office/drawing/2014/main" val="3294618410"/>
                    </a:ext>
                  </a:extLst>
                </a:gridCol>
                <a:gridCol w="1586479">
                  <a:extLst>
                    <a:ext uri="{9D8B030D-6E8A-4147-A177-3AD203B41FA5}">
                      <a16:colId xmlns:a16="http://schemas.microsoft.com/office/drawing/2014/main" val="58509369"/>
                    </a:ext>
                  </a:extLst>
                </a:gridCol>
                <a:gridCol w="676395">
                  <a:extLst>
                    <a:ext uri="{9D8B030D-6E8A-4147-A177-3AD203B41FA5}">
                      <a16:colId xmlns:a16="http://schemas.microsoft.com/office/drawing/2014/main" val="1360696768"/>
                    </a:ext>
                  </a:extLst>
                </a:gridCol>
                <a:gridCol w="2191475">
                  <a:extLst>
                    <a:ext uri="{9D8B030D-6E8A-4147-A177-3AD203B41FA5}">
                      <a16:colId xmlns:a16="http://schemas.microsoft.com/office/drawing/2014/main" val="1976450340"/>
                    </a:ext>
                  </a:extLst>
                </a:gridCol>
                <a:gridCol w="2191475">
                  <a:extLst>
                    <a:ext uri="{9D8B030D-6E8A-4147-A177-3AD203B41FA5}">
                      <a16:colId xmlns:a16="http://schemas.microsoft.com/office/drawing/2014/main" val="3201623968"/>
                    </a:ext>
                  </a:extLst>
                </a:gridCol>
                <a:gridCol w="2191475">
                  <a:extLst>
                    <a:ext uri="{9D8B030D-6E8A-4147-A177-3AD203B41FA5}">
                      <a16:colId xmlns:a16="http://schemas.microsoft.com/office/drawing/2014/main" val="2392384909"/>
                    </a:ext>
                  </a:extLst>
                </a:gridCol>
                <a:gridCol w="2198217">
                  <a:extLst>
                    <a:ext uri="{9D8B030D-6E8A-4147-A177-3AD203B41FA5}">
                      <a16:colId xmlns:a16="http://schemas.microsoft.com/office/drawing/2014/main" val="805563642"/>
                    </a:ext>
                  </a:extLst>
                </a:gridCol>
              </a:tblGrid>
              <a:tr h="149424">
                <a:tc gridSpan="2">
                  <a:txBody>
                    <a:bodyPr/>
                    <a:lstStyle/>
                    <a:p>
                      <a:pPr marL="0" indent="0">
                        <a:spcBef>
                          <a:spcPts val="0"/>
                        </a:spcBef>
                        <a:buFontTx/>
                        <a:buNone/>
                      </a:pPr>
                      <a:endParaRPr lang="en-US" sz="1100"/>
                    </a:p>
                  </a:txBody>
                  <a:tcPr anchor="ctr"/>
                </a:tc>
                <a:tc hMerge="1">
                  <a:txBody>
                    <a:bodyPr/>
                    <a:lstStyle/>
                    <a:p>
                      <a:pPr marL="0" indent="0">
                        <a:spcBef>
                          <a:spcPts val="0"/>
                        </a:spcBef>
                        <a:buFontTx/>
                        <a:buNone/>
                      </a:pPr>
                      <a:endParaRPr lang="en-US" sz="1600"/>
                    </a:p>
                  </a:txBody>
                  <a:tcPr anchor="b"/>
                </a:tc>
                <a:tc>
                  <a:txBody>
                    <a:bodyPr/>
                    <a:lstStyle/>
                    <a:p>
                      <a:pPr marL="0" indent="0">
                        <a:spcBef>
                          <a:spcPts val="0"/>
                        </a:spcBef>
                        <a:buFontTx/>
                        <a:buNone/>
                      </a:pPr>
                      <a:endParaRPr lang="en-US" sz="1100"/>
                    </a:p>
                  </a:txBody>
                  <a:tcPr anchor="ctr"/>
                </a:tc>
                <a:tc>
                  <a:txBody>
                    <a:bodyPr/>
                    <a:lstStyle/>
                    <a:p>
                      <a:pPr marL="0" indent="0" algn="ctr">
                        <a:spcBef>
                          <a:spcPts val="0"/>
                        </a:spcBef>
                        <a:buFontTx/>
                        <a:buNone/>
                      </a:pPr>
                      <a:r>
                        <a:rPr lang="en-US" sz="1100">
                          <a:solidFill>
                            <a:schemeClr val="tx1"/>
                          </a:solidFill>
                        </a:rPr>
                        <a:t>2024</a:t>
                      </a:r>
                    </a:p>
                  </a:txBody>
                  <a:tcPr marL="0" marR="0" marT="0" marB="0" anchor="ctr">
                    <a:solidFill>
                      <a:schemeClr val="tx2"/>
                    </a:solidFill>
                  </a:tcPr>
                </a:tc>
                <a:tc>
                  <a:txBody>
                    <a:bodyPr/>
                    <a:lstStyle/>
                    <a:p>
                      <a:pPr marL="0" indent="0" algn="ctr">
                        <a:spcBef>
                          <a:spcPts val="200"/>
                        </a:spcBef>
                        <a:buNone/>
                      </a:pPr>
                      <a:r>
                        <a:rPr lang="en-GB" sz="900" b="1">
                          <a:solidFill>
                            <a:schemeClr val="bg1"/>
                          </a:solidFill>
                        </a:rPr>
                        <a:t>Scenario 1: </a:t>
                      </a:r>
                      <a:r>
                        <a:rPr lang="en-GB" sz="900" b="0">
                          <a:solidFill>
                            <a:schemeClr val="bg1"/>
                          </a:solidFill>
                        </a:rPr>
                        <a:t>Microproductivity</a:t>
                      </a:r>
                    </a:p>
                    <a:p>
                      <a:pPr marL="0" marR="0" lvl="0" indent="0" algn="ctr" defTabSz="711200" rtl="0" eaLnBrk="1" fontAlgn="auto" latinLnBrk="0" hangingPunct="1">
                        <a:lnSpc>
                          <a:spcPct val="100000"/>
                        </a:lnSpc>
                        <a:spcBef>
                          <a:spcPts val="200"/>
                        </a:spcBef>
                        <a:spcAft>
                          <a:spcPts val="0"/>
                        </a:spcAft>
                        <a:buClrTx/>
                        <a:buSzTx/>
                        <a:buFontTx/>
                        <a:buNone/>
                        <a:tabLst/>
                        <a:defRPr/>
                      </a:pPr>
                      <a:r>
                        <a:rPr lang="en-GB" sz="900" b="0" i="1" kern="1200">
                          <a:solidFill>
                            <a:schemeClr val="bg1"/>
                          </a:solidFill>
                          <a:latin typeface="+mn-lt"/>
                          <a:ea typeface="+mn-ea"/>
                          <a:cs typeface="+mn-cs"/>
                        </a:rPr>
                        <a:t>(Slowed</a:t>
                      </a:r>
                      <a:r>
                        <a:rPr lang="en-US" sz="900" b="0" i="1" kern="1200">
                          <a:solidFill>
                            <a:schemeClr val="bg1"/>
                          </a:solidFill>
                          <a:latin typeface="+mn-lt"/>
                          <a:ea typeface="+mn-ea"/>
                          <a:cs typeface="+mn-cs"/>
                        </a:rPr>
                        <a:t> momentum)</a:t>
                      </a:r>
                      <a:endParaRPr lang="en-GB" sz="900" b="0" i="1" kern="1200">
                        <a:solidFill>
                          <a:schemeClr val="bg1"/>
                        </a:solidFill>
                        <a:latin typeface="+mn-lt"/>
                        <a:ea typeface="+mn-ea"/>
                        <a:cs typeface="+mn-cs"/>
                      </a:endParaRPr>
                    </a:p>
                  </a:txBody>
                  <a:tcPr anchor="b">
                    <a:lnR w="28575" cap="flat" cmpd="sng" algn="ctr">
                      <a:solidFill>
                        <a:schemeClr val="accent3"/>
                      </a:solidFill>
                      <a:prstDash val="solid"/>
                      <a:round/>
                      <a:headEnd type="none" w="med" len="med"/>
                      <a:tailEnd type="none" w="med" len="med"/>
                    </a:lnR>
                    <a:solidFill>
                      <a:schemeClr val="accent6"/>
                    </a:solidFill>
                  </a:tcPr>
                </a:tc>
                <a:tc>
                  <a:txBody>
                    <a:bodyPr/>
                    <a:lstStyle/>
                    <a:p>
                      <a:pPr marL="0" indent="0" algn="ctr">
                        <a:spcBef>
                          <a:spcPts val="200"/>
                        </a:spcBef>
                        <a:buNone/>
                      </a:pPr>
                      <a:r>
                        <a:rPr lang="en-GB" sz="900" b="1">
                          <a:solidFill>
                            <a:schemeClr val="bg1"/>
                          </a:solidFill>
                        </a:rPr>
                        <a:t>Scenario 2: </a:t>
                      </a:r>
                      <a:r>
                        <a:rPr lang="en-US" sz="900" b="0">
                          <a:solidFill>
                            <a:schemeClr val="bg1"/>
                          </a:solidFill>
                        </a:rPr>
                        <a:t>Continued improvement in AI capabilities</a:t>
                      </a:r>
                    </a:p>
                    <a:p>
                      <a:pPr marL="0" indent="0" algn="ctr">
                        <a:spcBef>
                          <a:spcPts val="200"/>
                        </a:spcBef>
                        <a:buNone/>
                      </a:pPr>
                      <a:r>
                        <a:rPr lang="en-US" sz="900" b="0" i="1">
                          <a:solidFill>
                            <a:schemeClr val="bg1"/>
                          </a:solidFill>
                        </a:rPr>
                        <a:t>(Base case)</a:t>
                      </a:r>
                      <a:endParaRPr lang="en-GB" sz="900" b="0" i="1">
                        <a:solidFill>
                          <a:schemeClr val="bg1"/>
                        </a:solidFill>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solidFill>
                      <a:schemeClr val="accent4"/>
                    </a:solidFill>
                  </a:tcPr>
                </a:tc>
                <a:tc>
                  <a:txBody>
                    <a:bodyPr/>
                    <a:lstStyle/>
                    <a:p>
                      <a:pPr marL="0" indent="0" algn="ctr">
                        <a:spcBef>
                          <a:spcPts val="200"/>
                        </a:spcBef>
                        <a:buNone/>
                      </a:pPr>
                      <a:r>
                        <a:rPr lang="en-GB" sz="900" b="1">
                          <a:solidFill>
                            <a:schemeClr val="bg1"/>
                          </a:solidFill>
                        </a:rPr>
                        <a:t>Scenario 3: </a:t>
                      </a:r>
                      <a:r>
                        <a:rPr lang="en-GB" sz="900" b="0">
                          <a:solidFill>
                            <a:schemeClr val="bg1"/>
                          </a:solidFill>
                        </a:rPr>
                        <a:t>Accelerated adoption and step-change in capabilities </a:t>
                      </a:r>
                      <a:br>
                        <a:rPr lang="en-GB" sz="900" b="0">
                          <a:solidFill>
                            <a:schemeClr val="bg1"/>
                          </a:solidFill>
                        </a:rPr>
                      </a:br>
                      <a:r>
                        <a:rPr lang="en-GB" sz="900" b="0" i="1">
                          <a:solidFill>
                            <a:schemeClr val="bg1"/>
                          </a:solidFill>
                        </a:rPr>
                        <a:t>(Accelerated momentum)</a:t>
                      </a:r>
                    </a:p>
                  </a:txBody>
                  <a:tcPr anchor="ctr">
                    <a:lnL w="28575" cap="flat" cmpd="sng" algn="ctr">
                      <a:solidFill>
                        <a:schemeClr val="accent3"/>
                      </a:solidFill>
                      <a:prstDash val="solid"/>
                      <a:round/>
                      <a:headEnd type="none" w="med" len="med"/>
                      <a:tailEnd type="none" w="med" len="med"/>
                    </a:lnL>
                    <a:solidFill>
                      <a:schemeClr val="accent5"/>
                    </a:solidFill>
                  </a:tcPr>
                </a:tc>
                <a:tc>
                  <a:txBody>
                    <a:bodyPr/>
                    <a:lstStyle/>
                    <a:p>
                      <a:pPr marL="0" indent="0" algn="ctr">
                        <a:spcBef>
                          <a:spcPts val="200"/>
                        </a:spcBef>
                        <a:buNone/>
                      </a:pPr>
                      <a:r>
                        <a:rPr lang="en-GB" sz="900" b="1">
                          <a:solidFill>
                            <a:schemeClr val="bg1"/>
                          </a:solidFill>
                        </a:rPr>
                        <a:t>Scenario 4: </a:t>
                      </a:r>
                      <a:br>
                        <a:rPr lang="en-GB" sz="900" b="1">
                          <a:solidFill>
                            <a:schemeClr val="bg1"/>
                          </a:solidFill>
                        </a:rPr>
                      </a:br>
                      <a:r>
                        <a:rPr lang="en-GB" sz="900" b="0">
                          <a:solidFill>
                            <a:schemeClr val="bg1"/>
                          </a:solidFill>
                        </a:rPr>
                        <a:t>Fully-automated RCM through AI </a:t>
                      </a:r>
                      <a:br>
                        <a:rPr lang="en-GB" sz="900" b="0">
                          <a:solidFill>
                            <a:schemeClr val="bg1"/>
                          </a:solidFill>
                        </a:rPr>
                      </a:br>
                      <a:r>
                        <a:rPr lang="en-GB" sz="900" b="0" i="1">
                          <a:solidFill>
                            <a:schemeClr val="bg1"/>
                          </a:solidFill>
                        </a:rPr>
                        <a:t>(Full potential)</a:t>
                      </a:r>
                      <a:endParaRPr lang="en-US" sz="900" b="0" i="1">
                        <a:solidFill>
                          <a:schemeClr val="bg1"/>
                        </a:solidFill>
                      </a:endParaRPr>
                    </a:p>
                  </a:txBody>
                  <a:tcPr anchor="ctr">
                    <a:solidFill>
                      <a:schemeClr val="tx1"/>
                    </a:solidFill>
                  </a:tcPr>
                </a:tc>
                <a:extLst>
                  <a:ext uri="{0D108BD9-81ED-4DB2-BD59-A6C34878D82A}">
                    <a16:rowId xmlns:a16="http://schemas.microsoft.com/office/drawing/2014/main" val="2065922636"/>
                  </a:ext>
                </a:extLst>
              </a:tr>
              <a:tr h="228600">
                <a:tc>
                  <a:txBody>
                    <a:bodyPr/>
                    <a:lstStyle/>
                    <a:p>
                      <a:pPr marL="0" lvl="0" indent="0" algn="ctr">
                        <a:buFontTx/>
                        <a:buNone/>
                      </a:pPr>
                      <a:endParaRPr lang="en-US" sz="1400" b="1">
                        <a:solidFill>
                          <a:srgbClr val="FFFFFF"/>
                        </a:solidFill>
                      </a:endParaRPr>
                    </a:p>
                  </a:txBody>
                  <a:tcPr vert="vert270" anchor="ctr">
                    <a:solidFill>
                      <a:srgbClr val="000000"/>
                    </a:solidFill>
                  </a:tcPr>
                </a:tc>
                <a:tc gridSpan="2">
                  <a:txBody>
                    <a:bodyPr/>
                    <a:lstStyle/>
                    <a:p>
                      <a:pPr marL="0" lvl="0" indent="0" algn="l">
                        <a:buFontTx/>
                        <a:buNone/>
                      </a:pPr>
                      <a:r>
                        <a:rPr lang="en-US" sz="900" b="1">
                          <a:solidFill>
                            <a:schemeClr val="tx1"/>
                          </a:solidFill>
                        </a:rPr>
                        <a:t>E2E Served market size</a:t>
                      </a:r>
                    </a:p>
                  </a:txBody>
                  <a:tcPr anchor="ctr">
                    <a:noFill/>
                  </a:tcPr>
                </a:tc>
                <a:tc hMerge="1">
                  <a:txBody>
                    <a:bodyPr/>
                    <a:lstStyle/>
                    <a:p>
                      <a:endParaRPr lang="en-US"/>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~$10B</a:t>
                      </a:r>
                    </a:p>
                  </a:txBody>
                  <a:tcPr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~$15-17B</a:t>
                      </a:r>
                    </a:p>
                  </a:txBody>
                  <a:tcPr anchor="ctr">
                    <a:lnR w="28575" cap="flat" cmpd="sng" algn="ctr">
                      <a:solidFill>
                        <a:schemeClr val="accent3"/>
                      </a:solidFill>
                      <a:prstDash val="solid"/>
                      <a:round/>
                      <a:headEnd type="none" w="med" len="med"/>
                      <a:tailEnd type="none" w="med" len="med"/>
                    </a:lnR>
                  </a:tcPr>
                </a:tc>
                <a:tc>
                  <a:txBody>
                    <a:bodyPr/>
                    <a:lstStyle/>
                    <a:p>
                      <a:pPr marL="0" indent="0" algn="ctr">
                        <a:buFontTx/>
                        <a:buNone/>
                      </a:pPr>
                      <a:r>
                        <a:rPr lang="en-US" sz="800"/>
                        <a:t>~$15-16B</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~$16-17B</a:t>
                      </a:r>
                    </a:p>
                  </a:txBody>
                  <a:tcPr anchor="ctr">
                    <a:lnL w="28575" cap="flat" cmpd="sng" algn="ctr">
                      <a:solidFill>
                        <a:schemeClr val="accent3"/>
                      </a:solidFill>
                      <a:prstDash val="solid"/>
                      <a:round/>
                      <a:headEnd type="none" w="med" len="med"/>
                      <a:tailEnd type="none" w="med" len="med"/>
                    </a:lnL>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~$8-10B</a:t>
                      </a:r>
                    </a:p>
                  </a:txBody>
                  <a:tcPr anchor="ctr">
                    <a:solidFill>
                      <a:srgbClr val="FFFFFF"/>
                    </a:solidFill>
                  </a:tcPr>
                </a:tc>
                <a:extLst>
                  <a:ext uri="{0D108BD9-81ED-4DB2-BD59-A6C34878D82A}">
                    <a16:rowId xmlns:a16="http://schemas.microsoft.com/office/drawing/2014/main" val="2786500770"/>
                  </a:ext>
                </a:extLst>
              </a:tr>
              <a:tr h="228600">
                <a:tc rowSpan="5">
                  <a:txBody>
                    <a:bodyPr/>
                    <a:lstStyle/>
                    <a:p>
                      <a:pPr marL="0" lvl="0" indent="0" algn="ctr">
                        <a:buFontTx/>
                        <a:buNone/>
                      </a:pPr>
                      <a:r>
                        <a:rPr lang="en-US" sz="1200" b="1">
                          <a:solidFill>
                            <a:srgbClr val="FFFFFF"/>
                          </a:solidFill>
                        </a:rPr>
                        <a:t>Levers</a:t>
                      </a:r>
                      <a:endParaRPr lang="en-US" sz="1400" b="1">
                        <a:solidFill>
                          <a:srgbClr val="FFFFFF"/>
                        </a:solidFill>
                      </a:endParaRPr>
                    </a:p>
                  </a:txBody>
                  <a:tcPr vert="vert270" anchor="ctr">
                    <a:solidFill>
                      <a:srgbClr val="000000"/>
                    </a:solidFill>
                  </a:tcPr>
                </a:tc>
                <a:tc gridSpan="2">
                  <a:txBody>
                    <a:bodyPr/>
                    <a:lstStyle/>
                    <a:p>
                      <a:pPr marL="0" lvl="0" indent="0" algn="l">
                        <a:buFontTx/>
                        <a:buNone/>
                      </a:pPr>
                      <a:r>
                        <a:rPr lang="en-US" sz="900" b="1">
                          <a:solidFill>
                            <a:schemeClr val="tx1"/>
                          </a:solidFill>
                        </a:rPr>
                        <a:t>E2E served market growth</a:t>
                      </a:r>
                      <a:endParaRPr lang="en-US" sz="900" b="1">
                        <a:solidFill>
                          <a:srgbClr val="FFFFFF"/>
                        </a:solidFill>
                      </a:endParaRPr>
                    </a:p>
                  </a:txBody>
                  <a:tcPr anchor="ctr">
                    <a:noFill/>
                  </a:tcPr>
                </a:tc>
                <a:tc hMerge="1">
                  <a:txBody>
                    <a:bodyPr/>
                    <a:lstStyle/>
                    <a:p>
                      <a:pPr marL="0" indent="0">
                        <a:buFontTx/>
                        <a:buNone/>
                      </a:pPr>
                      <a:r>
                        <a:rPr lang="en-US" sz="1400" b="1">
                          <a:solidFill>
                            <a:schemeClr val="tx1"/>
                          </a:solidFill>
                        </a:rPr>
                        <a:t>E2E served market growth</a:t>
                      </a:r>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n/a</a:t>
                      </a:r>
                    </a:p>
                  </a:txBody>
                  <a:tcPr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~9-11%</a:t>
                      </a:r>
                    </a:p>
                  </a:txBody>
                  <a:tcPr anchor="ctr">
                    <a:lnR w="28575" cap="flat" cmpd="sng" algn="ctr">
                      <a:solidFill>
                        <a:schemeClr val="accent3"/>
                      </a:solidFill>
                      <a:prstDash val="solid"/>
                      <a:round/>
                      <a:headEnd type="none" w="med" len="med"/>
                      <a:tailEnd type="none" w="med" len="med"/>
                    </a:lnR>
                  </a:tcPr>
                </a:tc>
                <a:tc>
                  <a:txBody>
                    <a:bodyPr/>
                    <a:lstStyle/>
                    <a:p>
                      <a:pPr marL="0" indent="0" algn="ctr">
                        <a:buFontTx/>
                        <a:buNone/>
                      </a:pPr>
                      <a:r>
                        <a:rPr lang="en-US" sz="800"/>
                        <a:t>~9-10%</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~10-12%</a:t>
                      </a:r>
                    </a:p>
                  </a:txBody>
                  <a:tcPr anchor="ctr">
                    <a:lnL w="28575" cap="flat" cmpd="sng" algn="ctr">
                      <a:solidFill>
                        <a:schemeClr val="accent3"/>
                      </a:solidFill>
                      <a:prstDash val="solid"/>
                      <a:round/>
                      <a:headEnd type="none" w="med" len="med"/>
                      <a:tailEnd type="none" w="med" len="med"/>
                    </a:lnL>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solidFill>
                            <a:srgbClr val="CC0000"/>
                          </a:solidFill>
                        </a:rPr>
                        <a:t>~(1-3%)</a:t>
                      </a:r>
                    </a:p>
                  </a:txBody>
                  <a:tcPr anchor="ctr">
                    <a:solidFill>
                      <a:srgbClr val="FFFFFF"/>
                    </a:solidFill>
                  </a:tcPr>
                </a:tc>
                <a:extLst>
                  <a:ext uri="{0D108BD9-81ED-4DB2-BD59-A6C34878D82A}">
                    <a16:rowId xmlns:a16="http://schemas.microsoft.com/office/drawing/2014/main" val="2373285820"/>
                  </a:ext>
                </a:extLst>
              </a:tr>
              <a:tr h="228600">
                <a:tc vMerge="1">
                  <a:txBody>
                    <a:bodyPr/>
                    <a:lstStyle/>
                    <a:p>
                      <a:endParaRPr/>
                    </a:p>
                  </a:txBody>
                  <a:tcPr vert="vert270" anchor="ctr"/>
                </a:tc>
                <a:tc gridSpan="2">
                  <a:txBody>
                    <a:bodyPr/>
                    <a:lstStyle/>
                    <a:p>
                      <a:pPr marL="177800" lvl="1" indent="0">
                        <a:buNone/>
                      </a:pPr>
                      <a:r>
                        <a:rPr lang="en-US" sz="900" b="1">
                          <a:solidFill>
                            <a:schemeClr val="tx1"/>
                          </a:solidFill>
                        </a:rPr>
                        <a:t>Outsourcing</a:t>
                      </a:r>
                      <a:endParaRPr lang="en-US" sz="900"/>
                    </a:p>
                  </a:txBody>
                  <a:tcPr anchor="ctr"/>
                </a:tc>
                <a:tc hMerge="1">
                  <a:txBody>
                    <a:bodyPr/>
                    <a:lstStyle/>
                    <a:p>
                      <a:pPr marL="177800" lvl="1" indent="0">
                        <a:buFontTx/>
                        <a:buNone/>
                      </a:pPr>
                      <a:r>
                        <a:rPr lang="en-US" sz="1200" b="1">
                          <a:solidFill>
                            <a:schemeClr val="tx1"/>
                          </a:solidFill>
                        </a:rPr>
                        <a:t>Outsourcing rates</a:t>
                      </a:r>
                    </a:p>
                  </a:txBody>
                  <a:tcPr/>
                </a:tc>
                <a:tc>
                  <a:txBody>
                    <a:bodyPr/>
                    <a:lstStyle/>
                    <a:p>
                      <a:pPr marL="0" indent="0" algn="ctr">
                        <a:buFontTx/>
                        <a:buNone/>
                      </a:pPr>
                      <a:r>
                        <a:rPr lang="en-US" sz="800"/>
                        <a:t>~20%</a:t>
                      </a:r>
                    </a:p>
                  </a:txBody>
                  <a:tcPr anchor="ctr"/>
                </a:tc>
                <a:tc>
                  <a:txBody>
                    <a:bodyPr/>
                    <a:lstStyle/>
                    <a:p>
                      <a:pPr marL="0" indent="0" algn="ctr">
                        <a:buFontTx/>
                        <a:buNone/>
                      </a:pPr>
                      <a:r>
                        <a:rPr lang="en-US" sz="800"/>
                        <a:t>~20-22%</a:t>
                      </a:r>
                    </a:p>
                  </a:txBody>
                  <a:tcPr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~22-24%</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t>~25-30%</a:t>
                      </a:r>
                    </a:p>
                  </a:txBody>
                  <a:tcPr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a:sym typeface="Wingdings" panose="05000000000000000000" pitchFamily="2" charset="2"/>
                        </a:rPr>
                        <a:t>~20-22</a:t>
                      </a:r>
                      <a:r>
                        <a:rPr lang="en-US" sz="800"/>
                        <a:t>%</a:t>
                      </a:r>
                    </a:p>
                  </a:txBody>
                  <a:tcPr anchor="ctr"/>
                </a:tc>
                <a:extLst>
                  <a:ext uri="{0D108BD9-81ED-4DB2-BD59-A6C34878D82A}">
                    <a16:rowId xmlns:a16="http://schemas.microsoft.com/office/drawing/2014/main" val="4247078487"/>
                  </a:ext>
                </a:extLst>
              </a:tr>
              <a:tr h="228600">
                <a:tc vMerge="1">
                  <a:txBody>
                    <a:bodyPr/>
                    <a:lstStyle/>
                    <a:p>
                      <a:pPr marL="177800" lvl="1" indent="0">
                        <a:buFontTx/>
                        <a:buNone/>
                      </a:pPr>
                      <a:endParaRPr lang="en-US" sz="1200" b="1">
                        <a:solidFill>
                          <a:schemeClr val="tx1"/>
                        </a:solidFill>
                      </a:endParaRPr>
                    </a:p>
                  </a:txBody>
                  <a:tcPr/>
                </a:tc>
                <a:tc gridSpan="2">
                  <a:txBody>
                    <a:bodyPr/>
                    <a:lstStyle/>
                    <a:p>
                      <a:pPr marL="177800" lvl="1" indent="0">
                        <a:buNone/>
                      </a:pPr>
                      <a:r>
                        <a:rPr lang="en-US" sz="900" b="1">
                          <a:solidFill>
                            <a:schemeClr val="tx1"/>
                          </a:solidFill>
                        </a:rPr>
                        <a:t>Contingency rate</a:t>
                      </a:r>
                      <a:endParaRPr lang="en-US" sz="900"/>
                    </a:p>
                  </a:txBody>
                  <a:tcPr anchor="ctr"/>
                </a:tc>
                <a:tc hMerge="1">
                  <a:txBody>
                    <a:bodyPr/>
                    <a:lstStyle/>
                    <a:p>
                      <a:pPr marL="177800" lvl="1" indent="0">
                        <a:buFontTx/>
                        <a:buNone/>
                      </a:pPr>
                      <a:r>
                        <a:rPr lang="en-US" sz="1200" b="1">
                          <a:solidFill>
                            <a:schemeClr val="tx1"/>
                          </a:solidFill>
                        </a:rPr>
                        <a:t>Contingency rate</a:t>
                      </a:r>
                    </a:p>
                  </a:txBody>
                  <a:tcPr/>
                </a:tc>
                <a:tc>
                  <a:txBody>
                    <a:bodyPr/>
                    <a:lstStyle/>
                    <a:p>
                      <a:pPr marL="0" indent="0" algn="ctr">
                        <a:buFontTx/>
                        <a:buNone/>
                      </a:pPr>
                      <a:r>
                        <a:rPr lang="en-US" sz="800"/>
                        <a:t>~4%</a:t>
                      </a:r>
                    </a:p>
                  </a:txBody>
                  <a:tcPr anchor="ctr"/>
                </a:tc>
                <a:tc>
                  <a:txBody>
                    <a:bodyPr/>
                    <a:lstStyle/>
                    <a:p>
                      <a:pPr marL="0" indent="0" algn="ctr">
                        <a:buFontTx/>
                        <a:buNone/>
                      </a:pPr>
                      <a:r>
                        <a:rPr lang="en-US" sz="800"/>
                        <a:t>~4-5%</a:t>
                      </a:r>
                    </a:p>
                  </a:txBody>
                  <a:tcPr anchor="ctr">
                    <a:lnR w="28575" cap="flat" cmpd="sng" algn="ctr">
                      <a:solidFill>
                        <a:schemeClr val="accent3"/>
                      </a:solidFill>
                      <a:prstDash val="solid"/>
                      <a:round/>
                      <a:headEnd type="none" w="med" len="med"/>
                      <a:tailEnd type="none" w="med" len="med"/>
                    </a:lnR>
                  </a:tcPr>
                </a:tc>
                <a:tc>
                  <a:txBody>
                    <a:bodyPr/>
                    <a:lstStyle/>
                    <a:p>
                      <a:pPr marL="0" indent="0" algn="ctr">
                        <a:buFontTx/>
                        <a:buNone/>
                      </a:pPr>
                      <a:r>
                        <a:rPr lang="en-US" sz="800"/>
                        <a:t>~4%</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indent="0" algn="ctr">
                        <a:buFontTx/>
                        <a:buNone/>
                      </a:pPr>
                      <a:r>
                        <a:rPr lang="en-US" sz="800"/>
                        <a:t>~3-4%</a:t>
                      </a:r>
                    </a:p>
                  </a:txBody>
                  <a:tcPr anchor="ctr">
                    <a:lnL w="28575" cap="flat" cmpd="sng" algn="ctr">
                      <a:solidFill>
                        <a:schemeClr val="accent3"/>
                      </a:solidFill>
                      <a:prstDash val="solid"/>
                      <a:round/>
                      <a:headEnd type="none" w="med" len="med"/>
                      <a:tailEnd type="none" w="med" len="med"/>
                    </a:lnL>
                  </a:tcPr>
                </a:tc>
                <a:tc>
                  <a:txBody>
                    <a:bodyPr/>
                    <a:lstStyle/>
                    <a:p>
                      <a:pPr marL="0" indent="0" algn="ctr">
                        <a:buFontTx/>
                        <a:buNone/>
                      </a:pPr>
                      <a:r>
                        <a:rPr lang="en-US" sz="800"/>
                        <a:t>~2-3%</a:t>
                      </a:r>
                    </a:p>
                  </a:txBody>
                  <a:tcPr anchor="ctr"/>
                </a:tc>
                <a:extLst>
                  <a:ext uri="{0D108BD9-81ED-4DB2-BD59-A6C34878D82A}">
                    <a16:rowId xmlns:a16="http://schemas.microsoft.com/office/drawing/2014/main" val="2651621745"/>
                  </a:ext>
                </a:extLst>
              </a:tr>
              <a:tr h="228600">
                <a:tc vMerge="1">
                  <a:txBody>
                    <a:bodyPr/>
                    <a:lstStyle/>
                    <a:p>
                      <a:endParaRPr lang="en-US"/>
                    </a:p>
                  </a:txBody>
                  <a:tcPr/>
                </a:tc>
                <a:tc gridSpan="2">
                  <a:txBody>
                    <a:bodyPr/>
                    <a:lstStyle/>
                    <a:p>
                      <a:pPr marL="0" indent="0">
                        <a:buNone/>
                      </a:pPr>
                      <a:r>
                        <a:rPr lang="en-US" sz="900" b="1">
                          <a:solidFill>
                            <a:schemeClr val="tx1"/>
                          </a:solidFill>
                        </a:rPr>
                        <a:t>Efficiency improvement</a:t>
                      </a:r>
                    </a:p>
                  </a:txBody>
                  <a:tcPr marT="0" marB="0" anchor="ctr"/>
                </a:tc>
                <a:tc hMerge="1">
                  <a:txBody>
                    <a:bodyPr/>
                    <a:lstStyle/>
                    <a:p>
                      <a:endParaRPr lang="en-US"/>
                    </a:p>
                  </a:txBody>
                  <a:tcPr/>
                </a:tc>
                <a:tc>
                  <a:txBody>
                    <a:bodyPr/>
                    <a:lstStyle/>
                    <a:p>
                      <a:pPr marL="0" indent="0" algn="ctr" defTabSz="711200" rtl="0" eaLnBrk="1" fontAlgn="b" latinLnBrk="0" hangingPunct="1">
                        <a:spcBef>
                          <a:spcPts val="1200"/>
                        </a:spcBef>
                        <a:buFontTx/>
                        <a:buNone/>
                      </a:pPr>
                      <a:endParaRPr lang="en-US" sz="800" kern="1200">
                        <a:solidFill>
                          <a:schemeClr val="dk1"/>
                        </a:solidFill>
                        <a:latin typeface="+mn-lt"/>
                        <a:ea typeface="+mn-ea"/>
                        <a:cs typeface="+mn-cs"/>
                      </a:endParaRPr>
                    </a:p>
                  </a:txBody>
                  <a:tcPr marL="9525" marR="9525" marT="9525" marB="0" anchor="ctr">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+0-10%</a:t>
                      </a:r>
                    </a:p>
                  </a:txBody>
                  <a:tcPr marL="9525" marR="9525" marT="9525" marB="0" anchor="ctr">
                    <a:lnR w="28575" cap="flat" cmpd="sng" algn="ctr">
                      <a:solidFill>
                        <a:schemeClr val="accent3"/>
                      </a:solidFill>
                      <a:prstDash val="solid"/>
                      <a:round/>
                      <a:headEnd type="none" w="med" len="med"/>
                      <a:tailEnd type="none" w="med" len="med"/>
                    </a:lnR>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+15-20%</a:t>
                      </a:r>
                    </a:p>
                  </a:txBody>
                  <a:tcPr marL="9525" marR="9525" marT="9525"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+20-30%</a:t>
                      </a:r>
                    </a:p>
                  </a:txBody>
                  <a:tcPr marL="9525" marR="9525" marT="9525" marB="0" anchor="ctr">
                    <a:lnL w="28575" cap="flat" cmpd="sng" algn="ctr">
                      <a:solidFill>
                        <a:schemeClr val="accent3"/>
                      </a:solidFill>
                      <a:prstDash val="solid"/>
                      <a:round/>
                      <a:headEnd type="none" w="med" len="med"/>
                      <a:tailEnd type="none" w="med" len="med"/>
                    </a:lnL>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+30-40%</a:t>
                      </a:r>
                    </a:p>
                  </a:txBody>
                  <a:tcPr marL="9525" marR="9525" marT="9525" marB="0" anchor="ctr">
                    <a:noFill/>
                  </a:tcPr>
                </a:tc>
                <a:extLst>
                  <a:ext uri="{0D108BD9-81ED-4DB2-BD59-A6C34878D82A}">
                    <a16:rowId xmlns:a16="http://schemas.microsoft.com/office/drawing/2014/main" val="4181939366"/>
                  </a:ext>
                </a:extLst>
              </a:tr>
              <a:tr h="228600">
                <a:tc vMerge="1">
                  <a:txBody>
                    <a:bodyPr/>
                    <a:lstStyle/>
                    <a:p>
                      <a:endParaRPr lang="en-US"/>
                    </a:p>
                  </a:txBody>
                  <a:tcPr/>
                </a:tc>
                <a:tc gridSpan="2">
                  <a:txBody>
                    <a:bodyPr/>
                    <a:lstStyle/>
                    <a:p>
                      <a:pPr marL="0" indent="0">
                        <a:buNone/>
                      </a:pPr>
                      <a:r>
                        <a:rPr lang="en-US" sz="900" b="1">
                          <a:solidFill>
                            <a:schemeClr val="tx1"/>
                          </a:solidFill>
                        </a:rPr>
                        <a:t>Gross margin ($, CAGR %)</a:t>
                      </a:r>
                      <a:endParaRPr lang="en-US" sz="900"/>
                    </a:p>
                  </a:txBody>
                  <a:tcPr marT="0" marB="0" anchor="ctr"/>
                </a:tc>
                <a:tc hMerge="1">
                  <a:txBody>
                    <a:bodyPr/>
                    <a:lstStyle/>
                    <a:p>
                      <a:pPr marL="0" lvl="0" indent="0">
                        <a:buFontTx/>
                        <a:buNone/>
                      </a:pPr>
                      <a:r>
                        <a:rPr lang="en-US" sz="1400" b="1">
                          <a:solidFill>
                            <a:schemeClr val="tx1"/>
                          </a:solidFill>
                        </a:rPr>
                        <a:t>Revenue yield</a:t>
                      </a:r>
                    </a:p>
                  </a:txBody>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$3.5B (baseline GM)</a:t>
                      </a:r>
                    </a:p>
                  </a:txBody>
                  <a:tcPr marL="9525" marR="9525" marT="9525" marB="0" anchor="ctr">
                    <a:noFill/>
                  </a:tcPr>
                </a:tc>
                <a:tc>
                  <a:txBody>
                    <a:bodyPr/>
                    <a:lstStyle/>
                    <a:p>
                      <a:pPr marL="0" indent="0" algn="ctr" defTabSz="711200" rtl="0" eaLnBrk="1" fontAlgn="b" latinLnBrk="0" hangingPunct="1">
                        <a:spcBef>
                          <a:spcPts val="1200"/>
                        </a:spcBef>
                        <a:buFontTx/>
                        <a:buNone/>
                      </a:pPr>
                      <a:r>
                        <a:rPr lang="en-US" sz="800" kern="1200">
                          <a:solidFill>
                            <a:srgbClr val="000000"/>
                          </a:solidFill>
                          <a:latin typeface="+mn-lt"/>
                          <a:ea typeface="+mn-ea"/>
                          <a:cs typeface="+mn-cs"/>
                        </a:rPr>
                        <a:t>~$5.7-6.3B (10-12% CAGR)</a:t>
                      </a:r>
                    </a:p>
                  </a:txBody>
                  <a:tcPr marL="9525" marR="9525" marT="9525" marB="0" anchor="ctr">
                    <a:lnR w="28575" cap="flat" cmpd="sng" algn="ctr">
                      <a:solidFill>
                        <a:schemeClr val="accent3"/>
                      </a:solidFill>
                      <a:prstDash val="solid"/>
                      <a:round/>
                      <a:headEnd type="none" w="med" len="med"/>
                      <a:tailEnd type="none" w="med" len="med"/>
                    </a:lnR>
                    <a:solidFill>
                      <a:srgbClr val="FFFFFF"/>
                    </a:solidFill>
                  </a:tcPr>
                </a:tc>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r>
                        <a:rPr lang="en-US" sz="800" kern="1200">
                          <a:solidFill>
                            <a:srgbClr val="000000"/>
                          </a:solidFill>
                          <a:latin typeface="+mn-lt"/>
                          <a:ea typeface="+mn-ea"/>
                          <a:cs typeface="+mn-cs"/>
                        </a:rPr>
                        <a:t>~$6.4-6.7B (13-14% CAGR)</a:t>
                      </a:r>
                    </a:p>
                  </a:txBody>
                  <a:tcPr marL="9525" marR="9525" marT="9525"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rgbClr val="FFFFFF"/>
                    </a:solidFill>
                  </a:tcPr>
                </a:tc>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r>
                        <a:rPr lang="en-US" sz="800" kern="1200">
                          <a:solidFill>
                            <a:srgbClr val="000000"/>
                          </a:solidFill>
                          <a:latin typeface="+mn-lt"/>
                          <a:ea typeface="+mn-ea"/>
                          <a:cs typeface="+mn-cs"/>
                        </a:rPr>
                        <a:t>~$7-7.6B (15-17% CAGR)</a:t>
                      </a:r>
                    </a:p>
                  </a:txBody>
                  <a:tcPr marL="9525" marR="9525" marT="9525" marB="0" anchor="ctr">
                    <a:lnL w="28575" cap="flat" cmpd="sng" algn="ctr">
                      <a:solidFill>
                        <a:schemeClr val="accent3"/>
                      </a:solidFill>
                      <a:prstDash val="solid"/>
                      <a:round/>
                      <a:headEnd type="none" w="med" len="med"/>
                      <a:tailEnd type="none" w="med" len="med"/>
                    </a:lnL>
                    <a:solidFill>
                      <a:srgbClr val="FFFFFF"/>
                    </a:solidFill>
                  </a:tcPr>
                </a:tc>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r>
                        <a:rPr lang="en-US" sz="800" kern="1200">
                          <a:solidFill>
                            <a:srgbClr val="000000"/>
                          </a:solidFill>
                          <a:latin typeface="+mn-lt"/>
                          <a:ea typeface="+mn-ea"/>
                          <a:cs typeface="+mn-cs"/>
                        </a:rPr>
                        <a:t>~$4.1-4.5B (3-5% CAGR)</a:t>
                      </a:r>
                    </a:p>
                  </a:txBody>
                  <a:tcPr marL="9525" marR="9525" marT="9525" marB="0" anchor="ctr">
                    <a:solidFill>
                      <a:srgbClr val="FFFFFF"/>
                    </a:solidFill>
                  </a:tcPr>
                </a:tc>
                <a:extLst>
                  <a:ext uri="{0D108BD9-81ED-4DB2-BD59-A6C34878D82A}">
                    <a16:rowId xmlns:a16="http://schemas.microsoft.com/office/drawing/2014/main" val="1788355689"/>
                  </a:ext>
                </a:extLst>
              </a:tr>
              <a:tr h="427397">
                <a:tc gridSpan="3">
                  <a:txBody>
                    <a:bodyPr/>
                    <a:lstStyle/>
                    <a:p>
                      <a:pPr marL="0" indent="0">
                        <a:buFontTx/>
                        <a:buNone/>
                      </a:pPr>
                      <a:r>
                        <a:rPr lang="en-US" sz="900" b="1">
                          <a:solidFill>
                            <a:schemeClr val="tx1"/>
                          </a:solidFill>
                        </a:rPr>
                        <a:t>Revenue market growth</a:t>
                      </a:r>
                    </a:p>
                  </a:txBody>
                  <a:tcPr anchor="ctr"/>
                </a:tc>
                <a:tc hMerge="1">
                  <a:txBody>
                    <a:bodyPr/>
                    <a:lstStyle/>
                    <a:p>
                      <a:endParaRPr lang="en-US"/>
                    </a:p>
                  </a:txBody>
                  <a:tcPr/>
                </a:tc>
                <a:tc hMerge="1">
                  <a:txBody>
                    <a:bodyPr/>
                    <a:lstStyle/>
                    <a:p>
                      <a:endParaRPr lang="en-US"/>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anchor="ctr"/>
                </a:tc>
                <a:tc>
                  <a:txBody>
                    <a:bodyPr/>
                    <a:lstStyle/>
                    <a:p>
                      <a:pPr marL="177800" indent="-177800" algn="l" defTabSz="711200" rtl="0" eaLnBrk="1" latinLnBrk="0" hangingPunct="1">
                        <a:spcBef>
                          <a:spcPts val="0"/>
                        </a:spcBef>
                        <a:buChar char="•"/>
                      </a:pPr>
                      <a:r>
                        <a:rPr lang="en-US" sz="800" kern="1200">
                          <a:solidFill>
                            <a:schemeClr val="dk1"/>
                          </a:solidFill>
                          <a:latin typeface="+mn-lt"/>
                          <a:ea typeface="+mn-ea"/>
                          <a:cs typeface="+mn-cs"/>
                        </a:rPr>
                        <a:t>Rising patient volumes and complexity</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Lags baseline projections since AI-driven gains are minimal</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Vendors rely on labor-driven models, limiting scalability</a:t>
                      </a:r>
                    </a:p>
                  </a:txBody>
                  <a:tcPr anchor="ctr">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AI-augmented services boost vendor productivity and value</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RCM vendors leveraging AI can handle more volume per staff</a:t>
                      </a:r>
                    </a:p>
                  </a:txBody>
                  <a:tcPr marT="9525"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kern="1200">
                          <a:solidFill>
                            <a:schemeClr val="dk1"/>
                          </a:solidFill>
                          <a:latin typeface="+mn-lt"/>
                          <a:ea typeface="+mn-ea"/>
                          <a:cs typeface="+mn-cs"/>
                        </a:rPr>
                        <a:t>RCM served market expands rapidly as automation drives new value</a:t>
                      </a:r>
                    </a:p>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kern="1200">
                          <a:solidFill>
                            <a:schemeClr val="dk1"/>
                          </a:solidFill>
                          <a:latin typeface="+mn-lt"/>
                          <a:ea typeface="+mn-ea"/>
                          <a:cs typeface="+mn-cs"/>
                        </a:rPr>
                        <a:t>With AI handling much of the grunt work, RCM vendors can scale services significantly</a:t>
                      </a:r>
                    </a:p>
                  </a:txBody>
                  <a:tcPr marT="9525" marB="0" anchor="ctr">
                    <a:lnL w="28575" cap="flat" cmpd="sng" algn="ctr">
                      <a:solidFill>
                        <a:schemeClr val="accent3"/>
                      </a:solidFill>
                      <a:prstDash val="solid"/>
                      <a:round/>
                      <a:headEnd type="none" w="med" len="med"/>
                      <a:tailEnd type="none" w="med" len="med"/>
                    </a:lnL>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Vendors offering AI-driven RCM solutions experience a surge in adoption</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More providers implement autonomous RCM and outsource remaining manual elements</a:t>
                      </a:r>
                    </a:p>
                  </a:txBody>
                  <a:tcPr marT="9525" marB="0" anchor="ctr"/>
                </a:tc>
                <a:extLst>
                  <a:ext uri="{0D108BD9-81ED-4DB2-BD59-A6C34878D82A}">
                    <a16:rowId xmlns:a16="http://schemas.microsoft.com/office/drawing/2014/main" val="2328788090"/>
                  </a:ext>
                </a:extLst>
              </a:tr>
              <a:tr h="427397">
                <a:tc gridSpan="3">
                  <a:txBody>
                    <a:bodyPr/>
                    <a:lstStyle/>
                    <a:p>
                      <a:pPr marL="0" indent="0">
                        <a:buFontTx/>
                        <a:buNone/>
                      </a:pPr>
                      <a:r>
                        <a:rPr lang="en-US" sz="900" b="1">
                          <a:solidFill>
                            <a:schemeClr val="tx1"/>
                          </a:solidFill>
                        </a:rPr>
                        <a:t>Gross margin market growth</a:t>
                      </a:r>
                    </a:p>
                  </a:txBody>
                  <a:tcPr anchor="ctr"/>
                </a:tc>
                <a:tc hMerge="1">
                  <a:txBody>
                    <a:bodyPr/>
                    <a:lstStyle/>
                    <a:p>
                      <a:endParaRPr lang="en-US"/>
                    </a:p>
                  </a:txBody>
                  <a:tcPr/>
                </a:tc>
                <a:tc hMerge="1">
                  <a:txBody>
                    <a:bodyPr/>
                    <a:lstStyle/>
                    <a:p>
                      <a:endParaRPr lang="en-US"/>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anchor="ctr"/>
                </a:tc>
                <a:tc>
                  <a:txBody>
                    <a:bodyPr/>
                    <a:lstStyle/>
                    <a:p>
                      <a:pPr marL="177800" indent="-177800" algn="l" defTabSz="711200" rtl="0" eaLnBrk="1" latinLnBrk="0" hangingPunct="1">
                        <a:spcBef>
                          <a:spcPts val="0"/>
                        </a:spcBef>
                        <a:buChar char="•"/>
                      </a:pPr>
                      <a:r>
                        <a:rPr lang="en-US" sz="800"/>
                        <a:t>Minimal uplift since with negligible automation, operational costs stay high </a:t>
                      </a:r>
                    </a:p>
                    <a:p>
                      <a:pPr marL="177800" indent="-177800" algn="l" defTabSz="711200" rtl="0" eaLnBrk="1" latinLnBrk="0" hangingPunct="1">
                        <a:spcBef>
                          <a:spcPts val="0"/>
                        </a:spcBef>
                        <a:buChar char="•"/>
                      </a:pPr>
                      <a:r>
                        <a:rPr lang="en-US" sz="800"/>
                        <a:t>Manual execution limits margin upside</a:t>
                      </a:r>
                      <a:endParaRPr lang="en-US" sz="800" kern="1200">
                        <a:solidFill>
                          <a:schemeClr val="dk1"/>
                        </a:solidFill>
                        <a:latin typeface="+mn-lt"/>
                        <a:ea typeface="+mn-ea"/>
                        <a:cs typeface="+mn-cs"/>
                      </a:endParaRPr>
                    </a:p>
                  </a:txBody>
                  <a:tcPr anchor="ctr">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a:t>Healthy margin expansion via partial automation</a:t>
                      </a:r>
                    </a:p>
                    <a:p>
                      <a:pPr marL="177800" indent="-177800" algn="l" defTabSz="711200" rtl="0" eaLnBrk="1" fontAlgn="b" latinLnBrk="0" hangingPunct="1">
                        <a:spcBef>
                          <a:spcPts val="0"/>
                        </a:spcBef>
                        <a:buChar char="•"/>
                      </a:pPr>
                      <a:r>
                        <a:rPr lang="en-US" sz="800"/>
                        <a:t>Cost reductions outpace modest fee declines</a:t>
                      </a:r>
                    </a:p>
                    <a:p>
                      <a:pPr marL="177800" indent="-177800" algn="l" defTabSz="711200" rtl="0" eaLnBrk="1" fontAlgn="b" latinLnBrk="0" hangingPunct="1">
                        <a:spcBef>
                          <a:spcPts val="0"/>
                        </a:spcBef>
                        <a:buChar char="•"/>
                      </a:pPr>
                      <a:r>
                        <a:rPr lang="en-US" sz="800"/>
                        <a:t>Early adopters gain moderate edge</a:t>
                      </a:r>
                      <a:endParaRPr lang="en-US" sz="800" kern="1200">
                        <a:solidFill>
                          <a:schemeClr val="dk1"/>
                        </a:solidFill>
                        <a:latin typeface="+mn-lt"/>
                        <a:ea typeface="+mn-ea"/>
                        <a:cs typeface="+mn-cs"/>
                      </a:endParaRPr>
                    </a:p>
                  </a:txBody>
                  <a:tcPr marT="9525"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a:t>Significant uplift as AI replaces manual effort</a:t>
                      </a:r>
                    </a:p>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a:t>Cost-to-collect falls and vendors gain scale leverage</a:t>
                      </a:r>
                    </a:p>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a:t>Price competition and insourcing cap full margin capture</a:t>
                      </a:r>
                      <a:endParaRPr lang="en-US" sz="800" kern="1200">
                        <a:solidFill>
                          <a:schemeClr val="dk1"/>
                        </a:solidFill>
                        <a:latin typeface="+mn-lt"/>
                        <a:ea typeface="+mn-ea"/>
                        <a:cs typeface="+mn-cs"/>
                      </a:endParaRPr>
                    </a:p>
                  </a:txBody>
                  <a:tcPr marT="9525" marB="0" anchor="ctr">
                    <a:lnL w="28575" cap="flat" cmpd="sng" algn="ctr">
                      <a:solidFill>
                        <a:schemeClr val="accent3"/>
                      </a:solidFill>
                      <a:prstDash val="solid"/>
                      <a:round/>
                      <a:headEnd type="none" w="med" len="med"/>
                      <a:tailEnd type="none" w="med" len="med"/>
                    </a:lnL>
                  </a:tcPr>
                </a:tc>
                <a:tc>
                  <a:txBody>
                    <a:bodyPr/>
                    <a:lstStyle/>
                    <a:p>
                      <a:pPr marL="177800" indent="-177800" algn="l" defTabSz="711200" rtl="0" eaLnBrk="1" fontAlgn="b" latinLnBrk="0" hangingPunct="1">
                        <a:spcBef>
                          <a:spcPts val="0"/>
                        </a:spcBef>
                        <a:buChar char="•"/>
                      </a:pPr>
                      <a:r>
                        <a:rPr lang="en-US" sz="800" dirty="0"/>
                        <a:t>Major margin gains from near-full automation</a:t>
                      </a:r>
                    </a:p>
                    <a:p>
                      <a:pPr marL="177800" indent="-177800" algn="l" defTabSz="711200" rtl="0" eaLnBrk="1" fontAlgn="b" latinLnBrk="0" hangingPunct="1">
                        <a:spcBef>
                          <a:spcPts val="0"/>
                        </a:spcBef>
                        <a:buChar char="•"/>
                      </a:pPr>
                      <a:r>
                        <a:rPr lang="en-US" sz="800" dirty="0"/>
                        <a:t>Cost-to-collect drops sharply</a:t>
                      </a:r>
                    </a:p>
                    <a:p>
                      <a:pPr marL="177800" indent="-177800" algn="l" defTabSz="711200" rtl="0" eaLnBrk="1" fontAlgn="b" latinLnBrk="0" hangingPunct="1">
                        <a:spcBef>
                          <a:spcPts val="0"/>
                        </a:spcBef>
                        <a:buChar char="•"/>
                      </a:pPr>
                      <a:r>
                        <a:rPr lang="en-US" sz="800" dirty="0"/>
                        <a:t>Margins peak</a:t>
                      </a:r>
                    </a:p>
                    <a:p>
                      <a:pPr marL="177800" indent="-177800" algn="l" defTabSz="711200" rtl="0" eaLnBrk="1" fontAlgn="b" latinLnBrk="0" hangingPunct="1">
                        <a:spcBef>
                          <a:spcPts val="0"/>
                        </a:spcBef>
                        <a:buChar char="•"/>
                      </a:pPr>
                      <a:r>
                        <a:rPr lang="en-US" sz="800" dirty="0"/>
                        <a:t>Most margin captured by tech-first, platform-native players</a:t>
                      </a:r>
                    </a:p>
                  </a:txBody>
                  <a:tcPr marT="9525" marB="0" anchor="ctr"/>
                </a:tc>
                <a:extLst>
                  <a:ext uri="{0D108BD9-81ED-4DB2-BD59-A6C34878D82A}">
                    <a16:rowId xmlns:a16="http://schemas.microsoft.com/office/drawing/2014/main" val="2278732106"/>
                  </a:ext>
                </a:extLst>
              </a:tr>
              <a:tr h="278339">
                <a:tc gridSpan="3">
                  <a:txBody>
                    <a:bodyPr/>
                    <a:lstStyle/>
                    <a:p>
                      <a:pPr marL="0" indent="0">
                        <a:buFontTx/>
                        <a:buNone/>
                      </a:pPr>
                      <a:r>
                        <a:rPr lang="en-US" sz="900" b="1" dirty="0">
                          <a:solidFill>
                            <a:schemeClr val="tx1"/>
                          </a:solidFill>
                        </a:rPr>
                        <a:t>Implications for &lt;Target&gt;</a:t>
                      </a:r>
                    </a:p>
                  </a:txBody>
                  <a:tcPr anchor="ctr"/>
                </a:tc>
                <a:tc hMerge="1">
                  <a:txBody>
                    <a:bodyPr/>
                    <a:lstStyle/>
                    <a:p>
                      <a:endParaRPr lang="en-US"/>
                    </a:p>
                  </a:txBody>
                  <a:tcPr/>
                </a:tc>
                <a:tc hMerge="1">
                  <a:txBody>
                    <a:bodyPr/>
                    <a:lstStyle/>
                    <a:p>
                      <a:endParaRPr/>
                    </a:p>
                  </a:txBody>
                  <a:tcPr/>
                </a:tc>
                <a:tc>
                  <a:txBody>
                    <a:bodyPr/>
                    <a:lstStyle/>
                    <a:p>
                      <a:pPr marL="177800" indent="-177800" algn="l" defTabSz="711200" rtl="0" eaLnBrk="1" latinLnBrk="0" hangingPunct="1">
                        <a:spcBef>
                          <a:spcPts val="200"/>
                        </a:spcBef>
                        <a:buChar char="•"/>
                      </a:pPr>
                      <a:endParaRPr lang="en-US" sz="800" kern="1200">
                        <a:solidFill>
                          <a:schemeClr val="dk1"/>
                        </a:solidFill>
                        <a:latin typeface="+mn-lt"/>
                        <a:ea typeface="+mn-ea"/>
                        <a:cs typeface="+mn-cs"/>
                      </a:endParaRPr>
                    </a:p>
                  </a:txBody>
                  <a:tcPr anchor="ct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Limited tech differentiation</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Margins squeezed by rising labor costs</a:t>
                      </a:r>
                    </a:p>
                  </a:txBody>
                  <a:tcPr anchor="ctr">
                    <a:lnR w="28575" cap="flat" cmpd="sng" algn="ctr">
                      <a:solidFill>
                        <a:schemeClr val="accent3"/>
                      </a:solidFill>
                      <a:prstDash val="solid"/>
                      <a:round/>
                      <a:headEnd type="none" w="med" len="med"/>
                      <a:tailEnd type="none" w="med" len="med"/>
                    </a:lnR>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Integrates copilots to boost productivity</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Gains efficiency and market edge</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Tech-driven transformation</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Supervises AI workflows and scales volume efficiently</a:t>
                      </a:r>
                    </a:p>
                  </a:txBody>
                  <a:tcPr anchor="ctr">
                    <a:lnL w="28575" cap="flat" cmpd="sng" algn="ctr">
                      <a:solidFill>
                        <a:schemeClr val="accent3"/>
                      </a:solidFill>
                      <a:prstDash val="solid"/>
                      <a:round/>
                      <a:headEnd type="none" w="med" len="med"/>
                      <a:tailEnd type="none" w="med" len="med"/>
                    </a:lnL>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Low-cost, autonomous RCM delivery</a:t>
                      </a:r>
                    </a:p>
                    <a:p>
                      <a:pPr marL="177800" indent="-177800" algn="l" defTabSz="711200" rtl="0" eaLnBrk="1" latinLnBrk="0" hangingPunct="1">
                        <a:spcBef>
                          <a:spcPts val="200"/>
                        </a:spcBef>
                        <a:buChar char="•"/>
                      </a:pPr>
                      <a:r>
                        <a:rPr lang="en-US" sz="800" b="0"/>
                        <a:t>Business model shifts to technology-enabled services</a:t>
                      </a:r>
                      <a:endParaRPr lang="en-US" sz="800" b="0" kern="1200">
                        <a:solidFill>
                          <a:schemeClr val="dk1"/>
                        </a:solidFill>
                        <a:latin typeface="+mn-lt"/>
                        <a:ea typeface="+mn-ea"/>
                        <a:cs typeface="+mn-cs"/>
                      </a:endParaRPr>
                    </a:p>
                  </a:txBody>
                  <a:tcPr anchor="ctr"/>
                </a:tc>
                <a:extLst>
                  <a:ext uri="{0D108BD9-81ED-4DB2-BD59-A6C34878D82A}">
                    <a16:rowId xmlns:a16="http://schemas.microsoft.com/office/drawing/2014/main" val="32599827"/>
                  </a:ext>
                </a:extLst>
              </a:tr>
              <a:tr h="228531">
                <a:tc gridSpan="3">
                  <a:txBody>
                    <a:bodyPr/>
                    <a:lstStyle/>
                    <a:p>
                      <a:pPr marL="0" indent="0">
                        <a:buFontTx/>
                        <a:buNone/>
                      </a:pPr>
                      <a:r>
                        <a:rPr lang="en-US" sz="900" b="1">
                          <a:solidFill>
                            <a:schemeClr val="tx1"/>
                          </a:solidFill>
                        </a:rPr>
                        <a:t>Other key competitive considerations</a:t>
                      </a:r>
                    </a:p>
                  </a:txBody>
                  <a:tcPr anchor="ctr"/>
                </a:tc>
                <a:tc hMerge="1">
                  <a:txBody>
                    <a:bodyPr/>
                    <a:lstStyle/>
                    <a:p>
                      <a:endParaRPr lang="en-US"/>
                    </a:p>
                  </a:txBody>
                  <a:tcPr/>
                </a:tc>
                <a:tc hMerge="1">
                  <a:txBody>
                    <a:bodyPr/>
                    <a:lstStyle/>
                    <a:p>
                      <a:endParaRPr/>
                    </a:p>
                  </a:txBody>
                  <a:tcPr/>
                </a:tc>
                <a:tc>
                  <a:txBody>
                    <a:bodyPr/>
                    <a:lstStyle/>
                    <a:p>
                      <a:pPr marL="177800" indent="-177800" algn="l" defTabSz="711200" rtl="0" eaLnBrk="1" latinLnBrk="0" hangingPunct="1">
                        <a:spcBef>
                          <a:spcPts val="200"/>
                        </a:spcBef>
                        <a:buChar char="•"/>
                      </a:pPr>
                      <a:endParaRPr lang="en-US" sz="800" kern="1200">
                        <a:solidFill>
                          <a:schemeClr val="dk1"/>
                        </a:solidFill>
                        <a:latin typeface="+mn-lt"/>
                        <a:ea typeface="+mn-ea"/>
                        <a:cs typeface="+mn-cs"/>
                      </a:endParaRPr>
                    </a:p>
                  </a:txBody>
                  <a:tcPr anchor="ct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Incumbents compete on service</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Little AI disruption</a:t>
                      </a:r>
                    </a:p>
                  </a:txBody>
                  <a:tcPr anchor="ctr">
                    <a:lnR w="28575" cap="flat" cmpd="sng" algn="ctr">
                      <a:solidFill>
                        <a:schemeClr val="accent3"/>
                      </a:solidFill>
                      <a:prstDash val="solid"/>
                      <a:round/>
                      <a:headEnd type="none" w="med" len="med"/>
                      <a:tailEnd type="none" w="med" len="med"/>
                    </a:lnR>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Early AI adopters gain share</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EHRs &amp; vendors embed copilots</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AI reshapes market</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EHRs, tech firms, and top vendors lead</a:t>
                      </a:r>
                    </a:p>
                  </a:txBody>
                  <a:tcPr anchor="ctr">
                    <a:lnL w="28575" cap="flat" cmpd="sng" algn="ctr">
                      <a:solidFill>
                        <a:schemeClr val="accent3"/>
                      </a:solidFill>
                      <a:prstDash val="solid"/>
                      <a:round/>
                      <a:headEnd type="none" w="med" len="med"/>
                      <a:tailEnd type="none" w="med" len="med"/>
                    </a:lnL>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RCM consolidates into few AI platforms</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Tech giants may enter</a:t>
                      </a:r>
                    </a:p>
                  </a:txBody>
                  <a:tcPr anchor="ctr"/>
                </a:tc>
                <a:extLst>
                  <a:ext uri="{0D108BD9-81ED-4DB2-BD59-A6C34878D82A}">
                    <a16:rowId xmlns:a16="http://schemas.microsoft.com/office/drawing/2014/main" val="1842512736"/>
                  </a:ext>
                </a:extLst>
              </a:tr>
              <a:tr h="292988">
                <a:tc gridSpan="3">
                  <a:txBody>
                    <a:bodyPr/>
                    <a:lstStyle/>
                    <a:p>
                      <a:pPr marL="0" indent="0">
                        <a:buFontTx/>
                        <a:buNone/>
                      </a:pPr>
                      <a:r>
                        <a:rPr lang="en-US" sz="900" b="1">
                          <a:solidFill>
                            <a:schemeClr val="tx1"/>
                          </a:solidFill>
                        </a:rPr>
                        <a:t>Key assumptions</a:t>
                      </a:r>
                    </a:p>
                  </a:txBody>
                  <a:tcPr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endParaRPr/>
                    </a:p>
                  </a:txBody>
                  <a:tcPr/>
                </a:tc>
                <a:tc>
                  <a:txBody>
                    <a:bodyPr/>
                    <a:lstStyle/>
                    <a:p>
                      <a:pPr marL="177800" indent="-177800" algn="l" defTabSz="711200" rtl="0" eaLnBrk="1" latinLnBrk="0" hangingPunct="1">
                        <a:spcBef>
                          <a:spcPts val="200"/>
                        </a:spcBef>
                        <a:buChar char="•"/>
                      </a:pPr>
                      <a:endParaRPr lang="en-US" sz="800" kern="1200">
                        <a:solidFill>
                          <a:schemeClr val="dk1"/>
                        </a:solidFill>
                        <a:latin typeface="+mn-lt"/>
                        <a:ea typeface="+mn-ea"/>
                        <a:cs typeface="+mn-cs"/>
                      </a:endParaRPr>
                    </a:p>
                  </a:txBody>
                  <a:tcPr anchor="ctr">
                    <a:lnB w="28575" cap="flat" cmpd="sng" algn="ctr">
                      <a:noFill/>
                      <a:prstDash val="solid"/>
                      <a:round/>
                      <a:headEnd type="none" w="med" len="med"/>
                      <a:tailEnd type="none" w="med" len="med"/>
                    </a:lnB>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Minimal AI use, humans do most tasks</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Limited automation</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Few AI copilots adopted</a:t>
                      </a:r>
                    </a:p>
                  </a:txBody>
                  <a:tcPr anchor="ctr">
                    <a:lnR w="28575" cap="flat" cmpd="sng" algn="ctr">
                      <a:solidFill>
                        <a:schemeClr val="accent3"/>
                      </a:solidFill>
                      <a:prstDash val="solid"/>
                      <a:round/>
                      <a:headEnd type="none" w="med" len="med"/>
                      <a:tailEnd type="none" w="med" len="med"/>
                    </a:lnR>
                    <a:lnB w="28575" cap="flat" cmpd="sng" algn="ctr">
                      <a:noFill/>
                      <a:prstDash val="solid"/>
                      <a:round/>
                      <a:headEnd type="none" w="med" len="med"/>
                      <a:tailEnd type="none" w="med" len="med"/>
                    </a:lnB>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AI copilots adopted for discrete tasks</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Humans remain central</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Modest digital investment</a:t>
                      </a: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B w="28575" cap="flat" cmpd="sng" algn="ctr">
                      <a:solidFill>
                        <a:schemeClr val="accent3"/>
                      </a:solidFill>
                      <a:prstDash val="solid"/>
                      <a:round/>
                      <a:headEnd type="none" w="med" len="med"/>
                      <a:tailEnd type="none" w="med" len="med"/>
                    </a:lnB>
                  </a:tcPr>
                </a:tc>
                <a:tc>
                  <a:txBody>
                    <a:bodyPr/>
                    <a:lstStyle/>
                    <a:p>
                      <a:pPr marL="177800" indent="-177800" algn="l" defTabSz="711200" rtl="0" eaLnBrk="1" latinLnBrk="0" hangingPunct="1">
                        <a:spcBef>
                          <a:spcPts val="200"/>
                        </a:spcBef>
                        <a:buChar char="•"/>
                      </a:pPr>
                      <a:r>
                        <a:rPr lang="en-US" sz="800" kern="1200">
                          <a:solidFill>
                            <a:schemeClr val="dk1"/>
                          </a:solidFill>
                          <a:latin typeface="+mn-lt"/>
                          <a:ea typeface="+mn-ea"/>
                          <a:cs typeface="+mn-cs"/>
                        </a:rPr>
                        <a:t>AI handles large workflows with supervision</a:t>
                      </a:r>
                    </a:p>
                    <a:p>
                      <a:pPr marL="177800" indent="-177800" algn="l" defTabSz="711200" rtl="0" eaLnBrk="1" latinLnBrk="0" hangingPunct="1">
                        <a:spcBef>
                          <a:spcPts val="200"/>
                        </a:spcBef>
                        <a:buChar char="•"/>
                      </a:pPr>
                      <a:r>
                        <a:rPr lang="en-US" sz="800" kern="1200">
                          <a:solidFill>
                            <a:schemeClr val="dk1"/>
                          </a:solidFill>
                          <a:latin typeface="+mn-lt"/>
                          <a:ea typeface="+mn-ea"/>
                          <a:cs typeface="+mn-cs"/>
                        </a:rPr>
                        <a:t>Industry adopts robust AI governance</a:t>
                      </a:r>
                    </a:p>
                  </a:txBody>
                  <a:tcPr anchor="ctr">
                    <a:lnL w="28575" cap="flat" cmpd="sng" algn="ctr">
                      <a:solidFill>
                        <a:schemeClr val="accent3"/>
                      </a:solidFill>
                      <a:prstDash val="solid"/>
                      <a:round/>
                      <a:headEnd type="none" w="med" len="med"/>
                      <a:tailEnd type="none" w="med" len="med"/>
                    </a:lnL>
                    <a:lnB w="28575" cap="flat" cmpd="sng" algn="ctr">
                      <a:noFill/>
                      <a:prstDash val="solid"/>
                      <a:round/>
                      <a:headEnd type="none" w="med" len="med"/>
                      <a:tailEnd type="none" w="med" len="med"/>
                    </a:lnB>
                  </a:tcPr>
                </a:tc>
                <a:tc>
                  <a:txBody>
                    <a:bodyPr/>
                    <a:lstStyle/>
                    <a:p>
                      <a:pPr marL="177800" indent="-177800" algn="l" defTabSz="711200" rtl="0" eaLnBrk="1" latinLnBrk="0" hangingPunct="1">
                        <a:spcBef>
                          <a:spcPts val="200"/>
                        </a:spcBef>
                        <a:buChar char="•"/>
                      </a:pPr>
                      <a:r>
                        <a:rPr lang="en-US" sz="800" kern="1200" dirty="0">
                          <a:solidFill>
                            <a:schemeClr val="dk1"/>
                          </a:solidFill>
                          <a:latin typeface="+mn-lt"/>
                          <a:ea typeface="+mn-ea"/>
                          <a:cs typeface="+mn-cs"/>
                        </a:rPr>
                        <a:t>Near-total automation</a:t>
                      </a:r>
                    </a:p>
                    <a:p>
                      <a:pPr marL="177800" indent="-177800" algn="l" defTabSz="711200" rtl="0" eaLnBrk="1" latinLnBrk="0" hangingPunct="1">
                        <a:spcBef>
                          <a:spcPts val="200"/>
                        </a:spcBef>
                        <a:buChar char="•"/>
                      </a:pPr>
                      <a:r>
                        <a:rPr lang="en-US" sz="800" kern="1200" dirty="0">
                          <a:solidFill>
                            <a:schemeClr val="dk1"/>
                          </a:solidFill>
                          <a:latin typeface="+mn-lt"/>
                          <a:ea typeface="+mn-ea"/>
                          <a:cs typeface="+mn-cs"/>
                        </a:rPr>
                        <a:t>Providers outsource to AI platforms</a:t>
                      </a:r>
                    </a:p>
                    <a:p>
                      <a:pPr marL="177800" indent="-177800" algn="l" defTabSz="711200" rtl="0" eaLnBrk="1" latinLnBrk="0" hangingPunct="1">
                        <a:spcBef>
                          <a:spcPts val="200"/>
                        </a:spcBef>
                        <a:buChar char="•"/>
                      </a:pPr>
                      <a:r>
                        <a:rPr lang="en-US" sz="800" kern="1200" dirty="0">
                          <a:solidFill>
                            <a:schemeClr val="dk1"/>
                          </a:solidFill>
                          <a:latin typeface="+mn-lt"/>
                          <a:ea typeface="+mn-ea"/>
                          <a:cs typeface="+mn-cs"/>
                        </a:rPr>
                        <a:t>Compliance &amp; interoperability solved</a:t>
                      </a:r>
                    </a:p>
                  </a:txBody>
                  <a:tcPr anchor="ctr">
                    <a:lnB w="28575" cap="flat" cmpd="sng" algn="ctr">
                      <a:noFill/>
                      <a:prstDash val="solid"/>
                      <a:round/>
                      <a:headEnd type="none" w="med" len="med"/>
                      <a:tailEnd type="none" w="med" len="med"/>
                    </a:lnB>
                  </a:tcPr>
                </a:tc>
                <a:extLst>
                  <a:ext uri="{0D108BD9-81ED-4DB2-BD59-A6C34878D82A}">
                    <a16:rowId xmlns:a16="http://schemas.microsoft.com/office/drawing/2014/main" val="425810252"/>
                  </a:ext>
                </a:extLst>
              </a:tr>
            </a:tbl>
          </a:graphicData>
        </a:graphic>
      </p:graphicFrame>
      <p:grpSp>
        <p:nvGrpSpPr>
          <p:cNvPr id="19" name="btfpStatusSticker889014">
            <a:extLst>
              <a:ext uri="{FF2B5EF4-FFF2-40B4-BE49-F238E27FC236}">
                <a16:creationId xmlns:a16="http://schemas.microsoft.com/office/drawing/2014/main" id="{96245DC2-551C-8109-99F4-53E9010C54AC}"/>
              </a:ext>
            </a:extLst>
          </p:cNvPr>
          <p:cNvGrpSpPr/>
          <p:nvPr>
            <p:custDataLst>
              <p:tags r:id="rId4"/>
            </p:custDataLst>
          </p:nvPr>
        </p:nvGrpSpPr>
        <p:grpSpPr>
          <a:xfrm>
            <a:off x="10100356" y="955344"/>
            <a:ext cx="1761444" cy="235611"/>
            <a:chOff x="-1630959" y="876300"/>
            <a:chExt cx="1761444" cy="235611"/>
          </a:xfrm>
        </p:grpSpPr>
        <p:sp>
          <p:nvSpPr>
            <p:cNvPr id="17" name="btfpStatusStickerText889014">
              <a:extLst>
                <a:ext uri="{FF2B5EF4-FFF2-40B4-BE49-F238E27FC236}">
                  <a16:creationId xmlns:a16="http://schemas.microsoft.com/office/drawing/2014/main" id="{E5F16771-DE7B-3DC7-2369-5F1020003063}"/>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8" name="btfpStatusStickerLine889014">
              <a:extLst>
                <a:ext uri="{FF2B5EF4-FFF2-40B4-BE49-F238E27FC236}">
                  <a16:creationId xmlns:a16="http://schemas.microsoft.com/office/drawing/2014/main" id="{54F67E0D-BCBD-80F2-31F2-859132232F9F}"/>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RunningAgenda2Level904189">
            <a:extLst>
              <a:ext uri="{FF2B5EF4-FFF2-40B4-BE49-F238E27FC236}">
                <a16:creationId xmlns:a16="http://schemas.microsoft.com/office/drawing/2014/main" id="{0E8C70D9-0A86-71DD-82DC-828C43EE1CDD}"/>
              </a:ext>
            </a:extLst>
          </p:cNvPr>
          <p:cNvGrpSpPr/>
          <p:nvPr>
            <p:custDataLst>
              <p:tags r:id="rId5"/>
            </p:custDataLst>
          </p:nvPr>
        </p:nvGrpSpPr>
        <p:grpSpPr>
          <a:xfrm>
            <a:off x="0" y="944429"/>
            <a:ext cx="6056203" cy="257443"/>
            <a:chOff x="0" y="876300"/>
            <a:chExt cx="6056203" cy="257443"/>
          </a:xfrm>
        </p:grpSpPr>
        <p:sp>
          <p:nvSpPr>
            <p:cNvPr id="25" name="btfpRunningAgenda2LevelBarLeft904189">
              <a:extLst>
                <a:ext uri="{FF2B5EF4-FFF2-40B4-BE49-F238E27FC236}">
                  <a16:creationId xmlns:a16="http://schemas.microsoft.com/office/drawing/2014/main" id="{E3350BE2-C665-21A1-784A-9F5EB65A6B8B}"/>
                </a:ext>
              </a:extLst>
            </p:cNvPr>
            <p:cNvSpPr/>
            <p:nvPr/>
          </p:nvSpPr>
          <p:spPr bwMode="gray">
            <a:xfrm>
              <a:off x="0" y="876300"/>
              <a:ext cx="4945293" cy="257443"/>
            </a:xfrm>
            <a:custGeom>
              <a:avLst/>
              <a:gdLst/>
              <a:ahLst/>
              <a:cxnLst/>
              <a:rect l="0" t="0" r="0" b="0"/>
              <a:pathLst>
                <a:path w="4945293" h="257443">
                  <a:moveTo>
                    <a:pt x="0" y="0"/>
                  </a:moveTo>
                  <a:lnTo>
                    <a:pt x="4945292" y="0"/>
                  </a:lnTo>
                  <a:lnTo>
                    <a:pt x="4890571" y="257442"/>
                  </a:lnTo>
                  <a:lnTo>
                    <a:pt x="0" y="257442"/>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4" name="btfpRunningAgenda2LevelTextLeft904189">
              <a:extLst>
                <a:ext uri="{FF2B5EF4-FFF2-40B4-BE49-F238E27FC236}">
                  <a16:creationId xmlns:a16="http://schemas.microsoft.com/office/drawing/2014/main" id="{425B7265-E585-CB05-EA48-7526C8BBF642}"/>
                </a:ext>
              </a:extLst>
            </p:cNvPr>
            <p:cNvSpPr txBox="1"/>
            <p:nvPr/>
          </p:nvSpPr>
          <p:spPr bwMode="gray">
            <a:xfrm>
              <a:off x="0" y="876300"/>
              <a:ext cx="4890571"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AI TRANSFORMATION SCENARIOS</a:t>
              </a:r>
            </a:p>
          </p:txBody>
        </p:sp>
        <p:sp>
          <p:nvSpPr>
            <p:cNvPr id="27" name="btfpRunningAgenda2LevelBarRight904189">
              <a:extLst>
                <a:ext uri="{FF2B5EF4-FFF2-40B4-BE49-F238E27FC236}">
                  <a16:creationId xmlns:a16="http://schemas.microsoft.com/office/drawing/2014/main" id="{E8385725-8A36-8C6D-004D-BDD596CAE33C}"/>
                </a:ext>
              </a:extLst>
            </p:cNvPr>
            <p:cNvSpPr/>
            <p:nvPr/>
          </p:nvSpPr>
          <p:spPr bwMode="gray">
            <a:xfrm>
              <a:off x="4810450" y="876300"/>
              <a:ext cx="1245753" cy="257442"/>
            </a:xfrm>
            <a:custGeom>
              <a:avLst/>
              <a:gdLst>
                <a:gd name="connsiteX0" fmla="*/ 11111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1111101 w 2313135"/>
                <a:gd name="connsiteY0" fmla="*/ 0 h 257442"/>
                <a:gd name="connsiteX1" fmla="*/ 1056380 w 2313135"/>
                <a:gd name="connsiteY1" fmla="*/ 257442 h 257442"/>
                <a:gd name="connsiteX2" fmla="*/ 2313135 w 2313135"/>
                <a:gd name="connsiteY2" fmla="*/ 257442 h 257442"/>
                <a:gd name="connsiteX3" fmla="*/ 0 w 2313135"/>
                <a:gd name="connsiteY3" fmla="*/ 257442 h 257442"/>
                <a:gd name="connsiteX0" fmla="*/ 1111101 w 1111101"/>
                <a:gd name="connsiteY0" fmla="*/ 0 h 257442"/>
                <a:gd name="connsiteX1" fmla="*/ 1056380 w 1111101"/>
                <a:gd name="connsiteY1" fmla="*/ 257442 h 257442"/>
                <a:gd name="connsiteX2" fmla="*/ 1 w 1111101"/>
                <a:gd name="connsiteY2" fmla="*/ 257442 h 257442"/>
                <a:gd name="connsiteX3" fmla="*/ 0 w 1111101"/>
                <a:gd name="connsiteY3" fmla="*/ 257442 h 257442"/>
                <a:gd name="connsiteX0" fmla="*/ 1111100 w 1111100"/>
                <a:gd name="connsiteY0" fmla="*/ 0 h 257442"/>
                <a:gd name="connsiteX1" fmla="*/ 1056379 w 1111100"/>
                <a:gd name="connsiteY1" fmla="*/ 257442 h 257442"/>
                <a:gd name="connsiteX2" fmla="*/ 0 w 1111100"/>
                <a:gd name="connsiteY2" fmla="*/ 257442 h 257442"/>
                <a:gd name="connsiteX3" fmla="*/ 54721 w 1111100"/>
                <a:gd name="connsiteY3" fmla="*/ 0 h 257442"/>
                <a:gd name="connsiteX0" fmla="*/ 1414067 w 1414067"/>
                <a:gd name="connsiteY0" fmla="*/ 0 h 257442"/>
                <a:gd name="connsiteX1" fmla="*/ 1056379 w 1414067"/>
                <a:gd name="connsiteY1" fmla="*/ 257442 h 257442"/>
                <a:gd name="connsiteX2" fmla="*/ 0 w 1414067"/>
                <a:gd name="connsiteY2" fmla="*/ 257442 h 257442"/>
                <a:gd name="connsiteX3" fmla="*/ 54721 w 1414067"/>
                <a:gd name="connsiteY3" fmla="*/ 0 h 257442"/>
                <a:gd name="connsiteX0" fmla="*/ 1414067 w 1414067"/>
                <a:gd name="connsiteY0" fmla="*/ 0 h 257442"/>
                <a:gd name="connsiteX1" fmla="*/ 1359346 w 1414067"/>
                <a:gd name="connsiteY1" fmla="*/ 257442 h 257442"/>
                <a:gd name="connsiteX2" fmla="*/ 0 w 1414067"/>
                <a:gd name="connsiteY2" fmla="*/ 257442 h 257442"/>
                <a:gd name="connsiteX3" fmla="*/ 54721 w 1414067"/>
                <a:gd name="connsiteY3" fmla="*/ 0 h 257442"/>
                <a:gd name="connsiteX0" fmla="*/ 1414068 w 1414068"/>
                <a:gd name="connsiteY0" fmla="*/ 0 h 257442"/>
                <a:gd name="connsiteX1" fmla="*/ 1359347 w 1414068"/>
                <a:gd name="connsiteY1" fmla="*/ 257442 h 257442"/>
                <a:gd name="connsiteX2" fmla="*/ 0 w 1414068"/>
                <a:gd name="connsiteY2" fmla="*/ 257442 h 257442"/>
                <a:gd name="connsiteX3" fmla="*/ 54722 w 1414068"/>
                <a:gd name="connsiteY3" fmla="*/ 0 h 257442"/>
                <a:gd name="connsiteX0" fmla="*/ 1414068 w 1414068"/>
                <a:gd name="connsiteY0" fmla="*/ 0 h 257442"/>
                <a:gd name="connsiteX1" fmla="*/ 1359347 w 1414068"/>
                <a:gd name="connsiteY1" fmla="*/ 257442 h 257442"/>
                <a:gd name="connsiteX2" fmla="*/ 0 w 1414068"/>
                <a:gd name="connsiteY2" fmla="*/ 257442 h 257442"/>
                <a:gd name="connsiteX3" fmla="*/ 54721 w 1414068"/>
                <a:gd name="connsiteY3" fmla="*/ 0 h 257442"/>
                <a:gd name="connsiteX0" fmla="*/ 1245754 w 1359347"/>
                <a:gd name="connsiteY0" fmla="*/ 0 h 257442"/>
                <a:gd name="connsiteX1" fmla="*/ 1359347 w 1359347"/>
                <a:gd name="connsiteY1" fmla="*/ 257442 h 257442"/>
                <a:gd name="connsiteX2" fmla="*/ 0 w 1359347"/>
                <a:gd name="connsiteY2" fmla="*/ 257442 h 257442"/>
                <a:gd name="connsiteX3" fmla="*/ 54721 w 1359347"/>
                <a:gd name="connsiteY3" fmla="*/ 0 h 257442"/>
                <a:gd name="connsiteX0" fmla="*/ 1245754 w 1245754"/>
                <a:gd name="connsiteY0" fmla="*/ 0 h 257442"/>
                <a:gd name="connsiteX1" fmla="*/ 1191034 w 1245754"/>
                <a:gd name="connsiteY1" fmla="*/ 257442 h 257442"/>
                <a:gd name="connsiteX2" fmla="*/ 0 w 1245754"/>
                <a:gd name="connsiteY2" fmla="*/ 257442 h 257442"/>
                <a:gd name="connsiteX3" fmla="*/ 54721 w 1245754"/>
                <a:gd name="connsiteY3" fmla="*/ 0 h 257442"/>
                <a:gd name="connsiteX0" fmla="*/ 1245753 w 1245753"/>
                <a:gd name="connsiteY0" fmla="*/ 0 h 257442"/>
                <a:gd name="connsiteX1" fmla="*/ 1191033 w 1245753"/>
                <a:gd name="connsiteY1" fmla="*/ 257442 h 257442"/>
                <a:gd name="connsiteX2" fmla="*/ 0 w 1245753"/>
                <a:gd name="connsiteY2" fmla="*/ 257442 h 257442"/>
                <a:gd name="connsiteX3" fmla="*/ 54720 w 1245753"/>
                <a:gd name="connsiteY3" fmla="*/ 0 h 257442"/>
                <a:gd name="connsiteX0" fmla="*/ 1245753 w 1245753"/>
                <a:gd name="connsiteY0" fmla="*/ 0 h 257442"/>
                <a:gd name="connsiteX1" fmla="*/ 1191033 w 1245753"/>
                <a:gd name="connsiteY1" fmla="*/ 257442 h 257442"/>
                <a:gd name="connsiteX2" fmla="*/ 0 w 1245753"/>
                <a:gd name="connsiteY2" fmla="*/ 257442 h 257442"/>
                <a:gd name="connsiteX3" fmla="*/ 54721 w 1245753"/>
                <a:gd name="connsiteY3" fmla="*/ 0 h 257442"/>
              </a:gdLst>
              <a:ahLst/>
              <a:cxnLst>
                <a:cxn ang="0">
                  <a:pos x="connsiteX0" y="connsiteY0"/>
                </a:cxn>
                <a:cxn ang="0">
                  <a:pos x="connsiteX1" y="connsiteY1"/>
                </a:cxn>
                <a:cxn ang="0">
                  <a:pos x="connsiteX2" y="connsiteY2"/>
                </a:cxn>
                <a:cxn ang="0">
                  <a:pos x="connsiteX3" y="connsiteY3"/>
                </a:cxn>
              </a:cxnLst>
              <a:rect l="l" t="t" r="r" b="b"/>
              <a:pathLst>
                <a:path w="1245753" h="257442">
                  <a:moveTo>
                    <a:pt x="1245753" y="0"/>
                  </a:moveTo>
                  <a:lnTo>
                    <a:pt x="1191033"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6" name="btfpRunningAgenda2LevelTextRight904189">
              <a:extLst>
                <a:ext uri="{FF2B5EF4-FFF2-40B4-BE49-F238E27FC236}">
                  <a16:creationId xmlns:a16="http://schemas.microsoft.com/office/drawing/2014/main" id="{BC15B524-FD0D-2FBA-5D00-24808482BC2E}"/>
                </a:ext>
              </a:extLst>
            </p:cNvPr>
            <p:cNvSpPr txBox="1"/>
            <p:nvPr/>
          </p:nvSpPr>
          <p:spPr bwMode="gray">
            <a:xfrm>
              <a:off x="4810450" y="876300"/>
              <a:ext cx="1191033"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E2E</a:t>
              </a:r>
            </a:p>
          </p:txBody>
        </p:sp>
      </p:grpSp>
      <p:sp>
        <p:nvSpPr>
          <p:cNvPr id="14" name="btfpNotesBox774206">
            <a:extLst>
              <a:ext uri="{FF2B5EF4-FFF2-40B4-BE49-F238E27FC236}">
                <a16:creationId xmlns:a16="http://schemas.microsoft.com/office/drawing/2014/main" id="{1ECF0882-48A7-34D6-F3AB-B72D2D11F081}"/>
              </a:ext>
            </a:extLst>
          </p:cNvPr>
          <p:cNvSpPr txBox="1"/>
          <p:nvPr>
            <p:custDataLst>
              <p:tags r:id="rId6"/>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cxnSp>
        <p:nvCxnSpPr>
          <p:cNvPr id="15" name="Straight Arrow Connector 14">
            <a:extLst>
              <a:ext uri="{FF2B5EF4-FFF2-40B4-BE49-F238E27FC236}">
                <a16:creationId xmlns:a16="http://schemas.microsoft.com/office/drawing/2014/main" id="{CE95653D-4AE8-9B45-5336-B4A1EE3FB8E2}"/>
              </a:ext>
            </a:extLst>
          </p:cNvPr>
          <p:cNvCxnSpPr>
            <a:cxnSpLocks/>
          </p:cNvCxnSpPr>
          <p:nvPr/>
        </p:nvCxnSpPr>
        <p:spPr bwMode="gray">
          <a:xfrm flipV="1">
            <a:off x="2832258" y="1330162"/>
            <a:ext cx="9022282" cy="2486"/>
          </a:xfrm>
          <a:prstGeom prst="straightConnector1">
            <a:avLst/>
          </a:prstGeom>
          <a:ln w="190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928F10-79E0-FC2D-B2E0-1E85FF1A1B2B}"/>
              </a:ext>
            </a:extLst>
          </p:cNvPr>
          <p:cNvSpPr txBox="1"/>
          <p:nvPr/>
        </p:nvSpPr>
        <p:spPr bwMode="gray">
          <a:xfrm>
            <a:off x="4171701" y="1217827"/>
            <a:ext cx="5864187" cy="176023"/>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Arial"/>
                <a:ea typeface="+mn-ea"/>
                <a:cs typeface="+mn-cs"/>
              </a:rPr>
              <a:t>Increasing technological abilities, correlated with higher share of activities automated</a:t>
            </a:r>
          </a:p>
        </p:txBody>
      </p:sp>
      <p:sp>
        <p:nvSpPr>
          <p:cNvPr id="4" name="btfpCallout273009">
            <a:extLst>
              <a:ext uri="{FF2B5EF4-FFF2-40B4-BE49-F238E27FC236}">
                <a16:creationId xmlns:a16="http://schemas.microsoft.com/office/drawing/2014/main" id="{D79EFF97-FE6A-DC52-C5A6-8925BB1121D0}"/>
              </a:ext>
            </a:extLst>
          </p:cNvPr>
          <p:cNvSpPr/>
          <p:nvPr/>
        </p:nvSpPr>
        <p:spPr bwMode="gray">
          <a:xfrm>
            <a:off x="7103794" y="596058"/>
            <a:ext cx="1558943" cy="538604"/>
          </a:xfrm>
          <a:prstGeom prst="wedgeRoundRectCallout">
            <a:avLst>
              <a:gd name="adj1" fmla="val -66227"/>
              <a:gd name="adj2" fmla="val 130853"/>
              <a:gd name="adj3" fmla="val 16667"/>
            </a:avLst>
          </a:prstGeom>
          <a:solidFill>
            <a:schemeClr val="accent6">
              <a:lumMod val="20000"/>
              <a:lumOff val="80000"/>
            </a:schemeClr>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b="1">
                <a:solidFill>
                  <a:srgbClr val="5C5C5C"/>
                </a:solidFill>
              </a:rPr>
              <a:t>BCN: </a:t>
            </a:r>
            <a:r>
              <a:rPr lang="en-US" sz="1000">
                <a:solidFill>
                  <a:srgbClr val="5C5C5C"/>
                </a:solidFill>
              </a:rPr>
              <a:t>Base case values basis the TAM model</a:t>
            </a:r>
          </a:p>
        </p:txBody>
      </p:sp>
    </p:spTree>
    <p:custDataLst>
      <p:tags r:id="rId1"/>
    </p:custDataLst>
    <p:extLst>
      <p:ext uri="{BB962C8B-B14F-4D97-AF65-F5344CB8AC3E}">
        <p14:creationId xmlns:p14="http://schemas.microsoft.com/office/powerpoint/2010/main" val="38161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CBB650E0-3FA0-8B01-725F-BFC8FC68881B}"/>
              </a:ext>
            </a:extLst>
          </p:cNvPr>
          <p:cNvGrpSpPr/>
          <p:nvPr/>
        </p:nvGrpSpPr>
        <p:grpSpPr>
          <a:xfrm>
            <a:off x="0" y="6926580"/>
            <a:ext cx="12192000" cy="137160"/>
            <a:chOff x="0" y="6926580"/>
            <a:chExt cx="12192000" cy="137160"/>
          </a:xfrm>
        </p:grpSpPr>
        <p:sp>
          <p:nvSpPr>
            <p:cNvPr id="36" name="btfpColumnGapBlocker561864">
              <a:extLst>
                <a:ext uri="{FF2B5EF4-FFF2-40B4-BE49-F238E27FC236}">
                  <a16:creationId xmlns:a16="http://schemas.microsoft.com/office/drawing/2014/main" id="{9D976868-64CF-B028-8FA2-74F54D5FA166}"/>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4" name="btfpColumnGapBlocker306258">
              <a:extLst>
                <a:ext uri="{FF2B5EF4-FFF2-40B4-BE49-F238E27FC236}">
                  <a16:creationId xmlns:a16="http://schemas.microsoft.com/office/drawing/2014/main" id="{57DF4BFD-8A80-13E1-812F-8BF9F7621D19}"/>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845770">
              <a:extLst>
                <a:ext uri="{FF2B5EF4-FFF2-40B4-BE49-F238E27FC236}">
                  <a16:creationId xmlns:a16="http://schemas.microsoft.com/office/drawing/2014/main" id="{E49DC686-95B8-8F6C-5EB7-2F80B01FDD46}"/>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369730">
              <a:extLst>
                <a:ext uri="{FF2B5EF4-FFF2-40B4-BE49-F238E27FC236}">
                  <a16:creationId xmlns:a16="http://schemas.microsoft.com/office/drawing/2014/main" id="{FFF2E238-FB47-817C-9070-E8E626651139}"/>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7" name="btfpColumnIndicatorGroup1">
            <a:extLst>
              <a:ext uri="{FF2B5EF4-FFF2-40B4-BE49-F238E27FC236}">
                <a16:creationId xmlns:a16="http://schemas.microsoft.com/office/drawing/2014/main" id="{62135531-E6E1-4F80-EE39-14F5B630E0F1}"/>
              </a:ext>
            </a:extLst>
          </p:cNvPr>
          <p:cNvGrpSpPr/>
          <p:nvPr/>
        </p:nvGrpSpPr>
        <p:grpSpPr>
          <a:xfrm>
            <a:off x="0" y="-205740"/>
            <a:ext cx="12192000" cy="137160"/>
            <a:chOff x="0" y="-205740"/>
            <a:chExt cx="12192000" cy="137160"/>
          </a:xfrm>
        </p:grpSpPr>
        <p:sp>
          <p:nvSpPr>
            <p:cNvPr id="35" name="btfpColumnGapBlocker431427">
              <a:extLst>
                <a:ext uri="{FF2B5EF4-FFF2-40B4-BE49-F238E27FC236}">
                  <a16:creationId xmlns:a16="http://schemas.microsoft.com/office/drawing/2014/main" id="{12E0EF52-8742-E876-500F-892C6D4C54FB}"/>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btfpColumnGapBlocker931293">
              <a:extLst>
                <a:ext uri="{FF2B5EF4-FFF2-40B4-BE49-F238E27FC236}">
                  <a16:creationId xmlns:a16="http://schemas.microsoft.com/office/drawing/2014/main" id="{C2CB05EA-649F-4C34-E816-9225F7760BFF}"/>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1" name="btfpColumnIndicator881197">
              <a:extLst>
                <a:ext uri="{FF2B5EF4-FFF2-40B4-BE49-F238E27FC236}">
                  <a16:creationId xmlns:a16="http://schemas.microsoft.com/office/drawing/2014/main" id="{07CBB4C7-B56D-49F7-6CEB-AC7818457A78}"/>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700234">
              <a:extLst>
                <a:ext uri="{FF2B5EF4-FFF2-40B4-BE49-F238E27FC236}">
                  <a16:creationId xmlns:a16="http://schemas.microsoft.com/office/drawing/2014/main" id="{D50C6BFD-3463-37E9-2346-27F39DF6E046}"/>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16B383D3-0289-312D-C894-0EB9B1721F5D}"/>
              </a:ext>
            </a:extLst>
          </p:cNvPr>
          <p:cNvGraphicFramePr>
            <a:graphicFrameLocks noChangeAspect="1"/>
          </p:cNvGraphicFramePr>
          <p:nvPr>
            <p:custDataLst>
              <p:tags r:id="rId2"/>
            </p:custDataLst>
            <p:extLst>
              <p:ext uri="{D42A27DB-BD31-4B8C-83A1-F6EECF244321}">
                <p14:modId xmlns:p14="http://schemas.microsoft.com/office/powerpoint/2010/main" val="1367498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606" imgH="608" progId="TCLayout.ActiveDocument.1">
                  <p:embed/>
                </p:oleObj>
              </mc:Choice>
              <mc:Fallback>
                <p:oleObj name="think-cell Slide" r:id="rId8" imgW="606" imgH="608" progId="TCLayout.ActiveDocument.1">
                  <p:embed/>
                  <p:pic>
                    <p:nvPicPr>
                      <p:cNvPr id="13" name="think-cell data - do not delete" hidden="1">
                        <a:extLst>
                          <a:ext uri="{FF2B5EF4-FFF2-40B4-BE49-F238E27FC236}">
                            <a16:creationId xmlns:a16="http://schemas.microsoft.com/office/drawing/2014/main" id="{16B383D3-0289-312D-C894-0EB9B1721F5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FC34BE-AD38-5046-0814-6AA12941EB8E}"/>
              </a:ext>
            </a:extLst>
          </p:cNvPr>
          <p:cNvSpPr>
            <a:spLocks noGrp="1"/>
          </p:cNvSpPr>
          <p:nvPr>
            <p:ph type="title"/>
          </p:nvPr>
        </p:nvSpPr>
        <p:spPr/>
        <p:txBody>
          <a:bodyPr vert="horz"/>
          <a:lstStyle/>
          <a:p>
            <a:r>
              <a:rPr lang="en-US" dirty="0"/>
              <a:t>Denials/backend market expected to grow in most scenarios; however, high AI adoption scenarios pose the greatest disruption to &lt;Target&gt;</a:t>
            </a:r>
          </a:p>
        </p:txBody>
      </p:sp>
      <p:graphicFrame>
        <p:nvGraphicFramePr>
          <p:cNvPr id="16" name="btfpTable348368">
            <a:extLst>
              <a:ext uri="{FF2B5EF4-FFF2-40B4-BE49-F238E27FC236}">
                <a16:creationId xmlns:a16="http://schemas.microsoft.com/office/drawing/2014/main" id="{2B549C7C-73DB-1DD8-83EE-738236B59924}"/>
              </a:ext>
            </a:extLst>
          </p:cNvPr>
          <p:cNvGraphicFramePr>
            <a:graphicFrameLocks noGrp="1"/>
          </p:cNvGraphicFramePr>
          <p:nvPr>
            <p:custDataLst>
              <p:tags r:id="rId3"/>
            </p:custDataLst>
            <p:extLst>
              <p:ext uri="{D42A27DB-BD31-4B8C-83A1-F6EECF244321}">
                <p14:modId xmlns:p14="http://schemas.microsoft.com/office/powerpoint/2010/main" val="3820657958"/>
              </p:ext>
            </p:extLst>
          </p:nvPr>
        </p:nvGraphicFramePr>
        <p:xfrm>
          <a:off x="330202" y="1457911"/>
          <a:ext cx="11531595" cy="5053632"/>
        </p:xfrm>
        <a:graphic>
          <a:graphicData uri="http://schemas.openxmlformats.org/drawingml/2006/table">
            <a:tbl>
              <a:tblPr firstRow="1" firstCol="1">
                <a:tableStyleId>{9D7B26C5-4107-4FEC-AEDC-1716B250A1EF}</a:tableStyleId>
              </a:tblPr>
              <a:tblGrid>
                <a:gridCol w="338457">
                  <a:extLst>
                    <a:ext uri="{9D8B030D-6E8A-4147-A177-3AD203B41FA5}">
                      <a16:colId xmlns:a16="http://schemas.microsoft.com/office/drawing/2014/main" val="2576126593"/>
                    </a:ext>
                  </a:extLst>
                </a:gridCol>
                <a:gridCol w="164366">
                  <a:extLst>
                    <a:ext uri="{9D8B030D-6E8A-4147-A177-3AD203B41FA5}">
                      <a16:colId xmlns:a16="http://schemas.microsoft.com/office/drawing/2014/main" val="3294618410"/>
                    </a:ext>
                  </a:extLst>
                </a:gridCol>
                <a:gridCol w="1414875">
                  <a:extLst>
                    <a:ext uri="{9D8B030D-6E8A-4147-A177-3AD203B41FA5}">
                      <a16:colId xmlns:a16="http://schemas.microsoft.com/office/drawing/2014/main" val="58509369"/>
                    </a:ext>
                  </a:extLst>
                </a:gridCol>
                <a:gridCol w="504825">
                  <a:extLst>
                    <a:ext uri="{9D8B030D-6E8A-4147-A177-3AD203B41FA5}">
                      <a16:colId xmlns:a16="http://schemas.microsoft.com/office/drawing/2014/main" val="920711494"/>
                    </a:ext>
                  </a:extLst>
                </a:gridCol>
                <a:gridCol w="2212975">
                  <a:extLst>
                    <a:ext uri="{9D8B030D-6E8A-4147-A177-3AD203B41FA5}">
                      <a16:colId xmlns:a16="http://schemas.microsoft.com/office/drawing/2014/main" val="1976450340"/>
                    </a:ext>
                  </a:extLst>
                </a:gridCol>
                <a:gridCol w="2212975">
                  <a:extLst>
                    <a:ext uri="{9D8B030D-6E8A-4147-A177-3AD203B41FA5}">
                      <a16:colId xmlns:a16="http://schemas.microsoft.com/office/drawing/2014/main" val="3201623968"/>
                    </a:ext>
                  </a:extLst>
                </a:gridCol>
                <a:gridCol w="2212975">
                  <a:extLst>
                    <a:ext uri="{9D8B030D-6E8A-4147-A177-3AD203B41FA5}">
                      <a16:colId xmlns:a16="http://schemas.microsoft.com/office/drawing/2014/main" val="2392384909"/>
                    </a:ext>
                  </a:extLst>
                </a:gridCol>
                <a:gridCol w="2470147">
                  <a:extLst>
                    <a:ext uri="{9D8B030D-6E8A-4147-A177-3AD203B41FA5}">
                      <a16:colId xmlns:a16="http://schemas.microsoft.com/office/drawing/2014/main" val="805563642"/>
                    </a:ext>
                  </a:extLst>
                </a:gridCol>
              </a:tblGrid>
              <a:tr h="447194">
                <a:tc gridSpan="2">
                  <a:txBody>
                    <a:bodyPr/>
                    <a:lstStyle/>
                    <a:p>
                      <a:pPr marL="0" indent="0">
                        <a:spcBef>
                          <a:spcPts val="0"/>
                        </a:spcBef>
                        <a:buFontTx/>
                        <a:buNone/>
                      </a:pPr>
                      <a:endParaRPr lang="en-US" sz="1100"/>
                    </a:p>
                  </a:txBody>
                  <a:tcPr marL="0" marR="0" marT="0" marB="0" anchor="ctr"/>
                </a:tc>
                <a:tc hMerge="1">
                  <a:txBody>
                    <a:bodyPr/>
                    <a:lstStyle/>
                    <a:p>
                      <a:pPr marL="0" indent="0">
                        <a:spcBef>
                          <a:spcPts val="0"/>
                        </a:spcBef>
                        <a:buFontTx/>
                        <a:buNone/>
                      </a:pPr>
                      <a:endParaRPr lang="en-US" sz="1600"/>
                    </a:p>
                  </a:txBody>
                  <a:tcPr anchor="b"/>
                </a:tc>
                <a:tc>
                  <a:txBody>
                    <a:bodyPr/>
                    <a:lstStyle/>
                    <a:p>
                      <a:pPr marL="0" indent="0">
                        <a:spcBef>
                          <a:spcPts val="0"/>
                        </a:spcBef>
                        <a:buFontTx/>
                        <a:buNone/>
                      </a:pPr>
                      <a:endParaRPr lang="en-US" sz="1100"/>
                    </a:p>
                  </a:txBody>
                  <a:tcPr marL="0" marR="0" marT="0" marB="0" anchor="ctr"/>
                </a:tc>
                <a:tc>
                  <a:txBody>
                    <a:bodyPr/>
                    <a:lstStyle/>
                    <a:p>
                      <a:pPr marL="0" indent="0" algn="ctr">
                        <a:spcBef>
                          <a:spcPts val="0"/>
                        </a:spcBef>
                        <a:buFontTx/>
                        <a:buNone/>
                      </a:pPr>
                      <a:r>
                        <a:rPr lang="en-US" sz="1100">
                          <a:solidFill>
                            <a:schemeClr val="tx1"/>
                          </a:solidFill>
                        </a:rPr>
                        <a:t>2024</a:t>
                      </a:r>
                    </a:p>
                  </a:txBody>
                  <a:tcPr marL="0" marR="0" marT="0" marB="0" anchor="ctr">
                    <a:solidFill>
                      <a:schemeClr val="tx2"/>
                    </a:solidFill>
                  </a:tcPr>
                </a:tc>
                <a:tc>
                  <a:txBody>
                    <a:bodyPr/>
                    <a:lstStyle/>
                    <a:p>
                      <a:pPr marL="0" indent="0" algn="ctr">
                        <a:spcBef>
                          <a:spcPts val="200"/>
                        </a:spcBef>
                        <a:buNone/>
                      </a:pPr>
                      <a:r>
                        <a:rPr lang="en-GB" sz="900" b="1">
                          <a:solidFill>
                            <a:schemeClr val="bg1"/>
                          </a:solidFill>
                        </a:rPr>
                        <a:t>Scenario 1: </a:t>
                      </a:r>
                      <a:r>
                        <a:rPr lang="en-GB" sz="900" b="0" err="1">
                          <a:solidFill>
                            <a:schemeClr val="bg1"/>
                          </a:solidFill>
                        </a:rPr>
                        <a:t>Microproductivity</a:t>
                      </a:r>
                      <a:endParaRPr lang="en-GB" sz="900" b="0">
                        <a:solidFill>
                          <a:schemeClr val="bg1"/>
                        </a:solidFill>
                      </a:endParaRPr>
                    </a:p>
                    <a:p>
                      <a:pPr marL="0" marR="0" lvl="0" indent="0" algn="ctr" defTabSz="711200" rtl="0" eaLnBrk="1" fontAlgn="auto" latinLnBrk="0" hangingPunct="1">
                        <a:lnSpc>
                          <a:spcPct val="100000"/>
                        </a:lnSpc>
                        <a:spcBef>
                          <a:spcPts val="200"/>
                        </a:spcBef>
                        <a:spcAft>
                          <a:spcPts val="0"/>
                        </a:spcAft>
                        <a:buClrTx/>
                        <a:buSzTx/>
                        <a:buFontTx/>
                        <a:buNone/>
                        <a:tabLst/>
                        <a:defRPr/>
                      </a:pPr>
                      <a:r>
                        <a:rPr lang="en-GB" sz="900" b="0" i="1" kern="1200">
                          <a:solidFill>
                            <a:schemeClr val="bg1"/>
                          </a:solidFill>
                          <a:latin typeface="+mn-lt"/>
                          <a:ea typeface="+mn-ea"/>
                          <a:cs typeface="+mn-cs"/>
                        </a:rPr>
                        <a:t>(Slowed</a:t>
                      </a:r>
                      <a:r>
                        <a:rPr lang="en-US" sz="900" b="0" i="1" kern="1200">
                          <a:solidFill>
                            <a:schemeClr val="bg1"/>
                          </a:solidFill>
                          <a:latin typeface="+mn-lt"/>
                          <a:ea typeface="+mn-ea"/>
                          <a:cs typeface="+mn-cs"/>
                        </a:rPr>
                        <a:t> momentum)</a:t>
                      </a:r>
                      <a:endParaRPr lang="en-GB" sz="900" b="0" i="1" kern="1200">
                        <a:solidFill>
                          <a:schemeClr val="bg1"/>
                        </a:solidFill>
                        <a:latin typeface="+mn-lt"/>
                        <a:ea typeface="+mn-ea"/>
                        <a:cs typeface="+mn-cs"/>
                      </a:endParaRPr>
                    </a:p>
                  </a:txBody>
                  <a:tcPr>
                    <a:lnR w="28575" cap="flat" cmpd="sng" algn="ctr">
                      <a:solidFill>
                        <a:schemeClr val="accent3"/>
                      </a:solidFill>
                      <a:prstDash val="solid"/>
                      <a:round/>
                      <a:headEnd type="none" w="med" len="med"/>
                      <a:tailEnd type="none" w="med" len="med"/>
                    </a:lnR>
                    <a:solidFill>
                      <a:schemeClr val="accent6"/>
                    </a:solidFill>
                  </a:tcPr>
                </a:tc>
                <a:tc>
                  <a:txBody>
                    <a:bodyPr/>
                    <a:lstStyle/>
                    <a:p>
                      <a:pPr marL="0" indent="0" algn="ctr">
                        <a:spcBef>
                          <a:spcPts val="200"/>
                        </a:spcBef>
                        <a:buNone/>
                      </a:pPr>
                      <a:r>
                        <a:rPr lang="en-GB" sz="900" b="1">
                          <a:solidFill>
                            <a:schemeClr val="bg1"/>
                          </a:solidFill>
                        </a:rPr>
                        <a:t>Scenario 2: </a:t>
                      </a:r>
                      <a:r>
                        <a:rPr lang="en-US" sz="900" b="0">
                          <a:solidFill>
                            <a:schemeClr val="bg1"/>
                          </a:solidFill>
                        </a:rPr>
                        <a:t>Continued improvement in AI capabilities</a:t>
                      </a:r>
                    </a:p>
                    <a:p>
                      <a:pPr marL="0" indent="0" algn="ctr">
                        <a:spcBef>
                          <a:spcPts val="200"/>
                        </a:spcBef>
                        <a:buNone/>
                      </a:pPr>
                      <a:r>
                        <a:rPr lang="en-US" sz="900" b="0" i="1">
                          <a:solidFill>
                            <a:schemeClr val="bg1"/>
                          </a:solidFill>
                        </a:rPr>
                        <a:t>(Base case)</a:t>
                      </a:r>
                      <a:endParaRPr lang="en-GB" sz="900" b="0" i="1">
                        <a:solidFill>
                          <a:schemeClr val="bg1"/>
                        </a:solidFill>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solidFill>
                      <a:schemeClr val="accent4"/>
                    </a:solidFill>
                  </a:tcPr>
                </a:tc>
                <a:tc>
                  <a:txBody>
                    <a:bodyPr/>
                    <a:lstStyle/>
                    <a:p>
                      <a:pPr marL="0" indent="0" algn="ctr">
                        <a:spcBef>
                          <a:spcPts val="200"/>
                        </a:spcBef>
                        <a:buNone/>
                      </a:pPr>
                      <a:r>
                        <a:rPr lang="en-GB" sz="900" b="1">
                          <a:solidFill>
                            <a:schemeClr val="bg1"/>
                          </a:solidFill>
                        </a:rPr>
                        <a:t>Scenario 3: </a:t>
                      </a:r>
                      <a:r>
                        <a:rPr lang="en-GB" sz="900" b="0">
                          <a:solidFill>
                            <a:schemeClr val="bg1"/>
                          </a:solidFill>
                        </a:rPr>
                        <a:t>Accelerated adoption and step-change in capabilities </a:t>
                      </a:r>
                      <a:br>
                        <a:rPr lang="en-GB" sz="900" b="0">
                          <a:solidFill>
                            <a:schemeClr val="bg1"/>
                          </a:solidFill>
                        </a:rPr>
                      </a:br>
                      <a:r>
                        <a:rPr lang="en-GB" sz="900" b="0" i="1">
                          <a:solidFill>
                            <a:schemeClr val="bg1"/>
                          </a:solidFill>
                        </a:rPr>
                        <a:t>(Accelerated momentum)</a:t>
                      </a:r>
                    </a:p>
                  </a:txBody>
                  <a:tcPr anchor="ctr">
                    <a:lnL w="28575" cap="flat" cmpd="sng" algn="ctr">
                      <a:solidFill>
                        <a:schemeClr val="accent3"/>
                      </a:solidFill>
                      <a:prstDash val="solid"/>
                      <a:round/>
                      <a:headEnd type="none" w="med" len="med"/>
                      <a:tailEnd type="none" w="med" len="med"/>
                    </a:lnL>
                    <a:solidFill>
                      <a:schemeClr val="accent5"/>
                    </a:solidFill>
                  </a:tcPr>
                </a:tc>
                <a:tc>
                  <a:txBody>
                    <a:bodyPr/>
                    <a:lstStyle/>
                    <a:p>
                      <a:pPr marL="0" indent="0" algn="ctr">
                        <a:spcBef>
                          <a:spcPts val="200"/>
                        </a:spcBef>
                        <a:buNone/>
                      </a:pPr>
                      <a:r>
                        <a:rPr lang="en-GB" sz="900" b="1">
                          <a:solidFill>
                            <a:schemeClr val="bg1"/>
                          </a:solidFill>
                        </a:rPr>
                        <a:t>Scenario 4: </a:t>
                      </a:r>
                      <a:r>
                        <a:rPr lang="en-GB" sz="900" b="0">
                          <a:solidFill>
                            <a:schemeClr val="bg1"/>
                          </a:solidFill>
                        </a:rPr>
                        <a:t>Fully-automated RCM through AI </a:t>
                      </a:r>
                      <a:br>
                        <a:rPr lang="en-GB" sz="900" b="0">
                          <a:solidFill>
                            <a:schemeClr val="bg1"/>
                          </a:solidFill>
                        </a:rPr>
                      </a:br>
                      <a:r>
                        <a:rPr lang="en-GB" sz="900" b="0" i="1">
                          <a:solidFill>
                            <a:schemeClr val="bg1"/>
                          </a:solidFill>
                        </a:rPr>
                        <a:t>(Full potential)</a:t>
                      </a:r>
                      <a:endParaRPr lang="en-US" sz="900" b="0" i="1">
                        <a:solidFill>
                          <a:schemeClr val="bg1"/>
                        </a:solidFill>
                      </a:endParaRPr>
                    </a:p>
                  </a:txBody>
                  <a:tcPr anchor="ctr">
                    <a:solidFill>
                      <a:schemeClr val="tx1"/>
                    </a:solidFill>
                  </a:tcPr>
                </a:tc>
                <a:extLst>
                  <a:ext uri="{0D108BD9-81ED-4DB2-BD59-A6C34878D82A}">
                    <a16:rowId xmlns:a16="http://schemas.microsoft.com/office/drawing/2014/main" val="2065922636"/>
                  </a:ext>
                </a:extLst>
              </a:tr>
              <a:tr h="116098">
                <a:tc rowSpan="8">
                  <a:txBody>
                    <a:bodyPr/>
                    <a:lstStyle/>
                    <a:p>
                      <a:pPr marL="0" lvl="0" indent="0" algn="ctr">
                        <a:buFontTx/>
                        <a:buNone/>
                      </a:pPr>
                      <a:r>
                        <a:rPr lang="en-US" sz="1200" b="1">
                          <a:solidFill>
                            <a:srgbClr val="FFFFFF"/>
                          </a:solidFill>
                        </a:rPr>
                        <a:t>Levers</a:t>
                      </a:r>
                      <a:endParaRPr lang="en-US" sz="1100" b="1">
                        <a:solidFill>
                          <a:srgbClr val="FFFFFF"/>
                        </a:solidFill>
                      </a:endParaRPr>
                    </a:p>
                  </a:txBody>
                  <a:tcPr marL="0" marR="0" marT="0" marB="0" vert="vert270" anchor="ctr">
                    <a:solidFill>
                      <a:srgbClr val="000000"/>
                    </a:solidFill>
                  </a:tcPr>
                </a:tc>
                <a:tc gridSpan="2">
                  <a:txBody>
                    <a:bodyPr/>
                    <a:lstStyle/>
                    <a:p>
                      <a:pPr marL="0" lvl="0" indent="0" algn="l">
                        <a:buFontTx/>
                        <a:buNone/>
                      </a:pPr>
                      <a:r>
                        <a:rPr lang="en-US" sz="900" b="1">
                          <a:solidFill>
                            <a:schemeClr val="tx1"/>
                          </a:solidFill>
                        </a:rPr>
                        <a:t>Served market size</a:t>
                      </a:r>
                      <a:endParaRPr lang="en-US" sz="900" b="1">
                        <a:solidFill>
                          <a:srgbClr val="FFFFFF"/>
                        </a:solidFill>
                      </a:endParaRPr>
                    </a:p>
                  </a:txBody>
                  <a:tcPr marR="0" marT="0" marB="0" anchor="ctr">
                    <a:noFill/>
                  </a:tcPr>
                </a:tc>
                <a:tc hMerge="1">
                  <a:txBody>
                    <a:bodyPr/>
                    <a:lstStyle/>
                    <a:p>
                      <a:endParaRPr lang="en-US"/>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~$2B</a:t>
                      </a:r>
                    </a:p>
                  </a:txBody>
                  <a:tcPr marL="0" marR="0" marT="0" marB="0"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~$3B</a:t>
                      </a:r>
                    </a:p>
                  </a:txBody>
                  <a:tcPr marL="0" marR="0" marT="0" marB="0"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~$3-3.5B</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~$2-2.5B</a:t>
                      </a:r>
                    </a:p>
                  </a:txBody>
                  <a:tcPr marL="0" marR="0" marT="0" marB="0"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~$1-1.5B</a:t>
                      </a:r>
                    </a:p>
                  </a:txBody>
                  <a:tcPr marL="0" marR="0" marT="0" marB="0" anchor="ctr"/>
                </a:tc>
                <a:extLst>
                  <a:ext uri="{0D108BD9-81ED-4DB2-BD59-A6C34878D82A}">
                    <a16:rowId xmlns:a16="http://schemas.microsoft.com/office/drawing/2014/main" val="4066816947"/>
                  </a:ext>
                </a:extLst>
              </a:tr>
              <a:tr h="232197">
                <a:tc vMerge="1">
                  <a:txBody>
                    <a:bodyPr/>
                    <a:lstStyle/>
                    <a:p>
                      <a:endParaRPr lang="en-US"/>
                    </a:p>
                  </a:txBody>
                  <a:tcPr marL="0" marR="0" marT="0" marB="0" vert="vert270" anchor="ctr">
                    <a:solidFill>
                      <a:srgbClr val="000000"/>
                    </a:solidFill>
                  </a:tcPr>
                </a:tc>
                <a:tc gridSpan="2">
                  <a:txBody>
                    <a:bodyPr/>
                    <a:lstStyle/>
                    <a:p>
                      <a:pPr marL="0" lvl="0" indent="0" algn="l">
                        <a:buFontTx/>
                        <a:buNone/>
                      </a:pPr>
                      <a:r>
                        <a:rPr lang="en-US" sz="900" b="1">
                          <a:solidFill>
                            <a:schemeClr val="tx1"/>
                          </a:solidFill>
                        </a:rPr>
                        <a:t>Denials / backend served market growth</a:t>
                      </a:r>
                      <a:endParaRPr lang="en-US" sz="900" b="1">
                        <a:solidFill>
                          <a:srgbClr val="FFFFFF"/>
                        </a:solidFill>
                      </a:endParaRPr>
                    </a:p>
                  </a:txBody>
                  <a:tcPr marR="0" marT="0" marB="0" anchor="ctr">
                    <a:noFill/>
                  </a:tcPr>
                </a:tc>
                <a:tc hMerge="1">
                  <a:txBody>
                    <a:bodyPr/>
                    <a:lstStyle/>
                    <a:p>
                      <a:pPr marL="0" indent="0">
                        <a:buFontTx/>
                        <a:buNone/>
                      </a:pPr>
                      <a:r>
                        <a:rPr lang="en-US" sz="1400" b="1">
                          <a:solidFill>
                            <a:schemeClr val="tx1"/>
                          </a:solidFill>
                        </a:rPr>
                        <a:t>E2E served market growth</a:t>
                      </a:r>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n/a</a:t>
                      </a:r>
                    </a:p>
                  </a:txBody>
                  <a:tcPr marL="0" marR="0" marT="0" marB="0"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~8-11%</a:t>
                      </a:r>
                    </a:p>
                  </a:txBody>
                  <a:tcPr marL="0" marR="0" marT="0" marB="0"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~9-12%</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~2-5%</a:t>
                      </a:r>
                    </a:p>
                  </a:txBody>
                  <a:tcPr marL="0" marR="0" marT="0" marB="0"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accent3"/>
                          </a:solidFill>
                          <a:latin typeface="+mn-lt"/>
                          <a:ea typeface="+mn-ea"/>
                          <a:cs typeface="+mn-cs"/>
                        </a:rPr>
                        <a:t>~(5-10)%</a:t>
                      </a:r>
                    </a:p>
                  </a:txBody>
                  <a:tcPr marL="0" marR="0" marT="0" marB="0" anchor="ctr"/>
                </a:tc>
                <a:extLst>
                  <a:ext uri="{0D108BD9-81ED-4DB2-BD59-A6C34878D82A}">
                    <a16:rowId xmlns:a16="http://schemas.microsoft.com/office/drawing/2014/main" val="2373285820"/>
                  </a:ext>
                </a:extLst>
              </a:tr>
              <a:tr h="237618">
                <a:tc vMerge="1">
                  <a:txBody>
                    <a:bodyPr/>
                    <a:lstStyle/>
                    <a:p>
                      <a:endParaRPr/>
                    </a:p>
                  </a:txBody>
                  <a:tcPr vert="vert270" anchor="ctr"/>
                </a:tc>
                <a:tc gridSpan="2">
                  <a:txBody>
                    <a:bodyPr/>
                    <a:lstStyle/>
                    <a:p>
                      <a:pPr marL="177800" lvl="1" indent="0">
                        <a:buNone/>
                      </a:pPr>
                      <a:r>
                        <a:rPr lang="en-US" sz="900" b="1">
                          <a:solidFill>
                            <a:schemeClr val="tx1"/>
                          </a:solidFill>
                        </a:rPr>
                        <a:t>Services Outsourcing rates</a:t>
                      </a:r>
                      <a:endParaRPr lang="en-US" sz="900"/>
                    </a:p>
                  </a:txBody>
                  <a:tcPr marR="0" marT="0" marB="0" anchor="ctr"/>
                </a:tc>
                <a:tc hMerge="1">
                  <a:txBody>
                    <a:bodyPr/>
                    <a:lstStyle/>
                    <a:p>
                      <a:pPr marL="177800" lvl="1" indent="0">
                        <a:buFontTx/>
                        <a:buNone/>
                      </a:pPr>
                      <a:r>
                        <a:rPr lang="en-US" sz="1200" b="1">
                          <a:solidFill>
                            <a:schemeClr val="tx1"/>
                          </a:solidFill>
                        </a:rPr>
                        <a:t>Outsourcing rates</a:t>
                      </a:r>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~35%</a:t>
                      </a:r>
                    </a:p>
                  </a:txBody>
                  <a:tcPr marL="0" marR="0" marT="0" marB="0"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~40-50%</a:t>
                      </a:r>
                    </a:p>
                  </a:txBody>
                  <a:tcPr marL="0" marR="0" marT="0" marB="0"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~40-50%</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~30-40%</a:t>
                      </a:r>
                    </a:p>
                  </a:txBody>
                  <a:tcPr marL="0" marR="0" marT="0" marB="0"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~30-35%</a:t>
                      </a:r>
                    </a:p>
                  </a:txBody>
                  <a:tcPr marL="0" marR="0" marT="0" marB="0" anchor="ctr"/>
                </a:tc>
                <a:extLst>
                  <a:ext uri="{0D108BD9-81ED-4DB2-BD59-A6C34878D82A}">
                    <a16:rowId xmlns:a16="http://schemas.microsoft.com/office/drawing/2014/main" val="4247078487"/>
                  </a:ext>
                </a:extLst>
              </a:tr>
              <a:tr h="116098">
                <a:tc vMerge="1">
                  <a:txBody>
                    <a:bodyPr/>
                    <a:lstStyle/>
                    <a:p>
                      <a:pPr marL="177800" lvl="1" indent="0">
                        <a:buFontTx/>
                        <a:buNone/>
                      </a:pPr>
                      <a:endParaRPr lang="en-US" sz="1200" b="1">
                        <a:solidFill>
                          <a:schemeClr val="tx1"/>
                        </a:solidFill>
                      </a:endParaRPr>
                    </a:p>
                  </a:txBody>
                  <a:tcPr/>
                </a:tc>
                <a:tc gridSpan="2">
                  <a:txBody>
                    <a:bodyPr/>
                    <a:lstStyle/>
                    <a:p>
                      <a:pPr marL="177800" lvl="1" indent="0">
                        <a:buNone/>
                      </a:pPr>
                      <a:r>
                        <a:rPr lang="en-US" sz="900" b="1">
                          <a:solidFill>
                            <a:schemeClr val="tx1"/>
                          </a:solidFill>
                        </a:rPr>
                        <a:t>Contingency rate</a:t>
                      </a:r>
                      <a:endParaRPr lang="en-US" sz="900"/>
                    </a:p>
                  </a:txBody>
                  <a:tcPr marR="0" marT="0" marB="0" anchor="ctr"/>
                </a:tc>
                <a:tc hMerge="1">
                  <a:txBody>
                    <a:bodyPr/>
                    <a:lstStyle/>
                    <a:p>
                      <a:pPr marL="177800" lvl="1" indent="0">
                        <a:buFontTx/>
                        <a:buNone/>
                      </a:pPr>
                      <a:r>
                        <a:rPr lang="en-US" sz="1200" b="1">
                          <a:solidFill>
                            <a:schemeClr val="tx1"/>
                          </a:solidFill>
                        </a:rPr>
                        <a:t>Contingency rate</a:t>
                      </a:r>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~6%</a:t>
                      </a:r>
                    </a:p>
                  </a:txBody>
                  <a:tcPr marL="0" marR="0" marT="0" marB="0"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~6%</a:t>
                      </a:r>
                    </a:p>
                  </a:txBody>
                  <a:tcPr marL="0" marR="0" marT="0" marB="0"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~5-6%</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~3-4%</a:t>
                      </a:r>
                    </a:p>
                  </a:txBody>
                  <a:tcPr marL="0" marR="0" marT="0" marB="0"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~1-2%</a:t>
                      </a:r>
                    </a:p>
                  </a:txBody>
                  <a:tcPr marL="0" marR="0" marT="0" marB="0" anchor="ctr"/>
                </a:tc>
                <a:extLst>
                  <a:ext uri="{0D108BD9-81ED-4DB2-BD59-A6C34878D82A}">
                    <a16:rowId xmlns:a16="http://schemas.microsoft.com/office/drawing/2014/main" val="2651621745"/>
                  </a:ext>
                </a:extLst>
              </a:tr>
              <a:tr h="116098">
                <a:tc vMerge="1">
                  <a:txBody>
                    <a:bodyPr/>
                    <a:lstStyle/>
                    <a:p>
                      <a:endParaRPr lang="en-US"/>
                    </a:p>
                  </a:txBody>
                  <a:tcPr/>
                </a:tc>
                <a:tc gridSpan="2">
                  <a:txBody>
                    <a:bodyPr/>
                    <a:lstStyle/>
                    <a:p>
                      <a:pPr marL="177800" lvl="1" indent="0">
                        <a:buNone/>
                      </a:pPr>
                      <a:r>
                        <a:rPr lang="en-US" sz="900" b="1" kern="1200">
                          <a:solidFill>
                            <a:schemeClr val="tx1"/>
                          </a:solidFill>
                          <a:latin typeface="+mn-lt"/>
                          <a:ea typeface="+mn-ea"/>
                          <a:cs typeface="+mn-cs"/>
                        </a:rPr>
                        <a:t>Recovery rate**</a:t>
                      </a:r>
                    </a:p>
                  </a:txBody>
                  <a:tcPr marR="0" marT="0" marB="0" anchor="ctr"/>
                </a:tc>
                <a:tc hMerge="1">
                  <a:txBody>
                    <a:bodyPr/>
                    <a:lstStyle/>
                    <a:p>
                      <a:endParaRPr lang="en-US"/>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~60%</a:t>
                      </a:r>
                    </a:p>
                  </a:txBody>
                  <a:tcPr marL="0" marR="0" marT="0" marB="0"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~55-65%</a:t>
                      </a:r>
                    </a:p>
                  </a:txBody>
                  <a:tcPr marL="0" marR="0" marT="0" marB="0"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tx1"/>
                          </a:solidFill>
                          <a:latin typeface="+mn-lt"/>
                          <a:ea typeface="+mn-ea"/>
                          <a:cs typeface="+mn-cs"/>
                        </a:rPr>
                        <a:t>~60-65%</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Arial"/>
                          <a:ea typeface="+mn-ea"/>
                          <a:cs typeface="+mn-cs"/>
                        </a:rPr>
                        <a:t>~65-70%</a:t>
                      </a:r>
                    </a:p>
                  </a:txBody>
                  <a:tcPr marL="0" marR="0" marT="0" marB="0"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n-lt"/>
                          <a:ea typeface="+mn-ea"/>
                          <a:cs typeface="+mn-cs"/>
                        </a:rPr>
                        <a:t>~70-75%</a:t>
                      </a:r>
                    </a:p>
                  </a:txBody>
                  <a:tcPr marL="0" marR="0" marT="0" marB="0" anchor="ctr"/>
                </a:tc>
                <a:extLst>
                  <a:ext uri="{0D108BD9-81ED-4DB2-BD59-A6C34878D82A}">
                    <a16:rowId xmlns:a16="http://schemas.microsoft.com/office/drawing/2014/main" val="1841757978"/>
                  </a:ext>
                </a:extLst>
              </a:tr>
              <a:tr h="116098">
                <a:tc vMerge="1">
                  <a:txBody>
                    <a:bodyPr/>
                    <a:lstStyle/>
                    <a:p>
                      <a:endParaRPr lang="en-US"/>
                    </a:p>
                  </a:txBody>
                  <a:tcPr/>
                </a:tc>
                <a:tc gridSpan="2">
                  <a:txBody>
                    <a:bodyPr/>
                    <a:lstStyle/>
                    <a:p>
                      <a:pPr marL="177800" lvl="1" indent="0">
                        <a:buNone/>
                      </a:pPr>
                      <a:r>
                        <a:rPr lang="en-US" sz="900" b="1" kern="1200">
                          <a:solidFill>
                            <a:schemeClr val="tx1"/>
                          </a:solidFill>
                          <a:latin typeface="+mn-lt"/>
                          <a:ea typeface="+mn-ea"/>
                          <a:cs typeface="+mn-cs"/>
                        </a:rPr>
                        <a:t>Denials</a:t>
                      </a:r>
                    </a:p>
                  </a:txBody>
                  <a:tcPr marR="0" marT="0" marB="0" anchor="ctr"/>
                </a:tc>
                <a:tc hMerge="1">
                  <a:txBody>
                    <a:bodyPr/>
                    <a:lstStyle/>
                    <a:p>
                      <a:endParaRPr lang="en-US"/>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~8-10%</a:t>
                      </a:r>
                    </a:p>
                  </a:txBody>
                  <a:tcPr marL="0" marR="0" marT="0" marB="0" anchor="ct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n-lt"/>
                          <a:ea typeface="+mn-ea"/>
                          <a:cs typeface="+mn-cs"/>
                        </a:rPr>
                        <a:t>~9-11%</a:t>
                      </a:r>
                    </a:p>
                  </a:txBody>
                  <a:tcPr marL="0" marR="0" marT="0" marB="0" anchor="ctr">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n-lt"/>
                          <a:ea typeface="+mn-ea"/>
                          <a:cs typeface="+mn-cs"/>
                        </a:rPr>
                        <a:t>~9-11%</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Arial"/>
                          <a:ea typeface="+mn-ea"/>
                          <a:cs typeface="+mn-cs"/>
                        </a:rPr>
                        <a:t>~7-9%</a:t>
                      </a:r>
                    </a:p>
                  </a:txBody>
                  <a:tcPr marL="0" marR="0" marT="0" marB="0" anchor="ctr">
                    <a:lnL w="28575" cap="flat" cmpd="sng" algn="ctr">
                      <a:solidFill>
                        <a:schemeClr val="accent3"/>
                      </a:solidFill>
                      <a:prstDash val="solid"/>
                      <a:round/>
                      <a:headEnd type="none" w="med" len="med"/>
                      <a:tailEnd type="none" w="med" len="med"/>
                    </a:ln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n-lt"/>
                          <a:ea typeface="+mn-ea"/>
                          <a:cs typeface="+mn-cs"/>
                        </a:rPr>
                        <a:t>~4-6%</a:t>
                      </a:r>
                    </a:p>
                  </a:txBody>
                  <a:tcPr marL="0" marR="0" marT="0" marB="0" anchor="ctr"/>
                </a:tc>
                <a:extLst>
                  <a:ext uri="{0D108BD9-81ED-4DB2-BD59-A6C34878D82A}">
                    <a16:rowId xmlns:a16="http://schemas.microsoft.com/office/drawing/2014/main" val="2301032786"/>
                  </a:ext>
                </a:extLst>
              </a:tr>
              <a:tr h="116098">
                <a:tc vMerge="1">
                  <a:txBody>
                    <a:bodyPr/>
                    <a:lstStyle/>
                    <a:p>
                      <a:pPr marL="0" lvl="0" indent="0">
                        <a:buFontTx/>
                        <a:buNone/>
                      </a:pPr>
                      <a:endParaRPr lang="en-US" sz="1400" b="1">
                        <a:solidFill>
                          <a:schemeClr val="tx1"/>
                        </a:solidFill>
                      </a:endParaRPr>
                    </a:p>
                  </a:txBody>
                  <a:tcPr/>
                </a:tc>
                <a:tc gridSpan="2">
                  <a:txBody>
                    <a:bodyPr/>
                    <a:lstStyle/>
                    <a:p>
                      <a:pPr marL="0" indent="0">
                        <a:buNone/>
                      </a:pPr>
                      <a:r>
                        <a:rPr lang="en-US" sz="900" b="1">
                          <a:solidFill>
                            <a:schemeClr val="tx1"/>
                          </a:solidFill>
                        </a:rPr>
                        <a:t>Efficiency improvement</a:t>
                      </a:r>
                      <a:endParaRPr lang="en-US" sz="900"/>
                    </a:p>
                  </a:txBody>
                  <a:tcPr marR="0" marT="0" marB="0" anchor="ctr"/>
                </a:tc>
                <a:tc hMerge="1">
                  <a:txBody>
                    <a:bodyPr/>
                    <a:lstStyle/>
                    <a:p>
                      <a:pPr marL="0" lvl="0" indent="0">
                        <a:buFontTx/>
                        <a:buNone/>
                      </a:pPr>
                      <a:r>
                        <a:rPr lang="en-US" sz="1400" b="1">
                          <a:solidFill>
                            <a:schemeClr val="tx1"/>
                          </a:solidFill>
                        </a:rPr>
                        <a:t>Revenue yield</a:t>
                      </a:r>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n/a</a:t>
                      </a:r>
                    </a:p>
                  </a:txBody>
                  <a:tcPr marL="0" marR="0" marT="0" marB="0" anchor="ctr">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+0-10%</a:t>
                      </a:r>
                    </a:p>
                  </a:txBody>
                  <a:tcPr marL="9525" marR="9525" marT="9525" marB="0" anchor="ctr">
                    <a:lnR w="28575" cap="flat" cmpd="sng" algn="ctr">
                      <a:solidFill>
                        <a:schemeClr val="accent3"/>
                      </a:solidFill>
                      <a:prstDash val="solid"/>
                      <a:round/>
                      <a:headEnd type="none" w="med" len="med"/>
                      <a:tailEnd type="none" w="med" len="med"/>
                    </a:lnR>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+20-30%</a:t>
                      </a:r>
                    </a:p>
                  </a:txBody>
                  <a:tcPr marL="9525" marR="9525" marT="9525"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+30-50%</a:t>
                      </a:r>
                    </a:p>
                  </a:txBody>
                  <a:tcPr marL="9525" marR="9525" marT="9525" marB="0" anchor="ctr">
                    <a:lnL w="28575" cap="flat" cmpd="sng" algn="ctr">
                      <a:solidFill>
                        <a:schemeClr val="accent3"/>
                      </a:solidFill>
                      <a:prstDash val="solid"/>
                      <a:round/>
                      <a:headEnd type="none" w="med" len="med"/>
                      <a:tailEnd type="none" w="med" len="med"/>
                    </a:lnL>
                    <a:noFill/>
                  </a:tcPr>
                </a:tc>
                <a:tc>
                  <a:txBody>
                    <a:bodyPr/>
                    <a:lstStyle/>
                    <a:p>
                      <a:pPr marL="0" indent="0" algn="ctr" defTabSz="711200" rtl="0" eaLnBrk="1" fontAlgn="b" latinLnBrk="0" hangingPunct="1">
                        <a:spcBef>
                          <a:spcPts val="1200"/>
                        </a:spcBef>
                        <a:buFontTx/>
                        <a:buNone/>
                      </a:pPr>
                      <a:r>
                        <a:rPr lang="en-US" sz="800" kern="1200">
                          <a:solidFill>
                            <a:schemeClr val="dk1"/>
                          </a:solidFill>
                          <a:latin typeface="+mn-lt"/>
                          <a:ea typeface="+mn-ea"/>
                          <a:cs typeface="+mn-cs"/>
                        </a:rPr>
                        <a:t>+70-80%</a:t>
                      </a:r>
                    </a:p>
                  </a:txBody>
                  <a:tcPr marL="9525" marR="9525" marT="9525" marB="0" anchor="ctr">
                    <a:noFill/>
                  </a:tcPr>
                </a:tc>
                <a:extLst>
                  <a:ext uri="{0D108BD9-81ED-4DB2-BD59-A6C34878D82A}">
                    <a16:rowId xmlns:a16="http://schemas.microsoft.com/office/drawing/2014/main" val="2588244923"/>
                  </a:ext>
                </a:extLst>
              </a:tr>
              <a:tr h="116098">
                <a:tc vMerge="1">
                  <a:txBody>
                    <a:bodyPr/>
                    <a:lstStyle/>
                    <a:p>
                      <a:endParaRPr lang="en-US"/>
                    </a:p>
                  </a:txBody>
                  <a:tcPr/>
                </a:tc>
                <a:tc gridSpan="2">
                  <a:txBody>
                    <a:bodyPr/>
                    <a:lstStyle/>
                    <a:p>
                      <a:pPr marL="0" indent="0">
                        <a:buNone/>
                      </a:pPr>
                      <a:r>
                        <a:rPr lang="en-US" sz="900" b="1">
                          <a:solidFill>
                            <a:schemeClr val="tx1"/>
                          </a:solidFill>
                        </a:rPr>
                        <a:t>Gross margin ($, CAGR %)</a:t>
                      </a:r>
                      <a:endParaRPr lang="en-US" sz="900"/>
                    </a:p>
                  </a:txBody>
                  <a:tcPr marR="0" marT="0" marB="0" anchor="ctr"/>
                </a:tc>
                <a:tc hMerge="1">
                  <a:txBody>
                    <a:bodyPr/>
                    <a:lstStyle/>
                    <a:p>
                      <a:endParaRPr lang="en-US"/>
                    </a:p>
                  </a:txBody>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~$1B</a:t>
                      </a:r>
                    </a:p>
                  </a:txBody>
                  <a:tcPr marL="0" marR="0" marT="0" marB="0" anchor="ct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$1.5-1.7B (8-12% CAGR)</a:t>
                      </a:r>
                    </a:p>
                  </a:txBody>
                  <a:tcPr marL="0" marR="0" marT="0" marB="0" anchor="ctr">
                    <a:lnR w="28575" cap="flat" cmpd="sng" algn="ctr">
                      <a:solidFill>
                        <a:schemeClr val="accent3"/>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~$1.8-2.2B (14-17% CAGR)</a:t>
                      </a:r>
                    </a:p>
                  </a:txBody>
                  <a:tcPr marL="0" marR="0" marT="0" marB="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~$1.5-1.8B (9-13% CAGR)</a:t>
                      </a:r>
                    </a:p>
                  </a:txBody>
                  <a:tcPr marL="0" marR="0" marT="0" marB="0" anchor="ctr">
                    <a:lnL w="28575" cap="flat" cmpd="sng" algn="ctr">
                      <a:solidFill>
                        <a:schemeClr val="accent3"/>
                      </a:solidFill>
                      <a:prstDash val="solid"/>
                      <a:round/>
                      <a:headEnd type="none" w="med" len="med"/>
                      <a:tailEnd type="none" w="med" len="med"/>
                    </a:lnL>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00" kern="1200">
                          <a:solidFill>
                            <a:schemeClr val="dk1"/>
                          </a:solidFill>
                          <a:latin typeface="+mn-lt"/>
                          <a:ea typeface="+mn-ea"/>
                          <a:cs typeface="+mn-cs"/>
                        </a:rPr>
                        <a:t>~$0.8-1B (~</a:t>
                      </a:r>
                      <a:r>
                        <a:rPr lang="en-US" sz="800" kern="1200">
                          <a:solidFill>
                            <a:schemeClr val="accent3"/>
                          </a:solidFill>
                          <a:latin typeface="+mn-lt"/>
                          <a:ea typeface="+mn-ea"/>
                          <a:cs typeface="+mn-cs"/>
                        </a:rPr>
                        <a:t>(-3)</a:t>
                      </a:r>
                      <a:r>
                        <a:rPr lang="en-US" sz="800" kern="1200">
                          <a:solidFill>
                            <a:schemeClr val="dk1"/>
                          </a:solidFill>
                          <a:latin typeface="+mn-lt"/>
                          <a:ea typeface="+mn-ea"/>
                          <a:cs typeface="+mn-cs"/>
                        </a:rPr>
                        <a:t>-0% CAGR)</a:t>
                      </a:r>
                    </a:p>
                  </a:txBody>
                  <a:tcPr marL="0" marR="0" marT="0" marB="0" anchor="ctr">
                    <a:noFill/>
                  </a:tcPr>
                </a:tc>
                <a:extLst>
                  <a:ext uri="{0D108BD9-81ED-4DB2-BD59-A6C34878D82A}">
                    <a16:rowId xmlns:a16="http://schemas.microsoft.com/office/drawing/2014/main" val="21628163"/>
                  </a:ext>
                </a:extLst>
              </a:tr>
              <a:tr h="490194">
                <a:tc gridSpan="3">
                  <a:txBody>
                    <a:bodyPr/>
                    <a:lstStyle/>
                    <a:p>
                      <a:pPr marL="0" indent="0">
                        <a:buFontTx/>
                        <a:buNone/>
                      </a:pPr>
                      <a:r>
                        <a:rPr lang="en-US" sz="900" b="1">
                          <a:solidFill>
                            <a:schemeClr val="tx1"/>
                          </a:solidFill>
                        </a:rPr>
                        <a:t>Revenue market growth</a:t>
                      </a:r>
                    </a:p>
                  </a:txBody>
                  <a:tcPr marR="0" marT="0" marB="0" anchor="ctr"/>
                </a:tc>
                <a:tc hMerge="1">
                  <a:txBody>
                    <a:bodyPr/>
                    <a:lstStyle/>
                    <a:p>
                      <a:endParaRPr lang="en-US"/>
                    </a:p>
                  </a:txBody>
                  <a:tcPr/>
                </a:tc>
                <a:tc hMerge="1">
                  <a:txBody>
                    <a:bodyPr/>
                    <a:lstStyle/>
                    <a:p>
                      <a:endParaRPr lang="en-US"/>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marL="45720" marR="45720" anchor="ctr"/>
                </a:tc>
                <a:tc>
                  <a:txBody>
                    <a:bodyPr/>
                    <a:lstStyle/>
                    <a:p>
                      <a:pPr marL="177800" indent="-177800" algn="l" defTabSz="711200" rtl="0" eaLnBrk="1" latinLnBrk="0" hangingPunct="1">
                        <a:spcBef>
                          <a:spcPts val="0"/>
                        </a:spcBef>
                        <a:buChar char="•"/>
                      </a:pPr>
                      <a:r>
                        <a:rPr lang="en-US" sz="800" kern="1200">
                          <a:solidFill>
                            <a:schemeClr val="dk1"/>
                          </a:solidFill>
                          <a:latin typeface="+mn-lt"/>
                          <a:ea typeface="+mn-ea"/>
                          <a:cs typeface="+mn-cs"/>
                        </a:rPr>
                        <a:t>Constrained growth driven by low efficiency gains and tight budgets</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Providers under pressure seek stopgap solutions</a:t>
                      </a:r>
                    </a:p>
                  </a:txBody>
                  <a:tcPr marL="45720" marR="45720">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Growth is fueled by the combination of rising denial rates and increasing provider investments in denial solutions</a:t>
                      </a:r>
                    </a:p>
                  </a:txBody>
                  <a:tcPr marL="45720" marR="4572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kern="1200">
                          <a:solidFill>
                            <a:schemeClr val="dk1"/>
                          </a:solidFill>
                          <a:latin typeface="+mn-lt"/>
                          <a:ea typeface="+mn-ea"/>
                          <a:cs typeface="+mn-cs"/>
                        </a:rPr>
                        <a:t>More providers are spending on software solutions and AI-powered services</a:t>
                      </a:r>
                    </a:p>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kern="1200">
                          <a:solidFill>
                            <a:schemeClr val="dk1"/>
                          </a:solidFill>
                          <a:latin typeface="+mn-lt"/>
                          <a:ea typeface="+mn-ea"/>
                          <a:cs typeface="+mn-cs"/>
                        </a:rPr>
                        <a:t>Denial volumes remain high with urgency to invest</a:t>
                      </a:r>
                    </a:p>
                  </a:txBody>
                  <a:tcPr marL="45720" marR="45720">
                    <a:lnL w="28575" cap="flat" cmpd="sng" algn="ctr">
                      <a:solidFill>
                        <a:schemeClr val="accent3"/>
                      </a:solidFill>
                      <a:prstDash val="solid"/>
                      <a:round/>
                      <a:headEnd type="none" w="med" len="med"/>
                      <a:tailEnd type="none" w="med" len="med"/>
                    </a:lnL>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AI investment boosts denial management spending, though long-term gains in efficiency may curb future growth</a:t>
                      </a:r>
                    </a:p>
                  </a:txBody>
                  <a:tcPr marL="45720" marR="45720"/>
                </a:tc>
                <a:extLst>
                  <a:ext uri="{0D108BD9-81ED-4DB2-BD59-A6C34878D82A}">
                    <a16:rowId xmlns:a16="http://schemas.microsoft.com/office/drawing/2014/main" val="3838354902"/>
                  </a:ext>
                </a:extLst>
              </a:tr>
              <a:tr h="696591">
                <a:tc gridSpan="3">
                  <a:txBody>
                    <a:bodyPr/>
                    <a:lstStyle/>
                    <a:p>
                      <a:pPr marL="0" indent="0">
                        <a:buFontTx/>
                        <a:buNone/>
                      </a:pPr>
                      <a:r>
                        <a:rPr lang="en-US" sz="900" b="1">
                          <a:solidFill>
                            <a:schemeClr val="tx1"/>
                          </a:solidFill>
                        </a:rPr>
                        <a:t>Gross margin market growth</a:t>
                      </a:r>
                    </a:p>
                  </a:txBody>
                  <a:tcPr marR="0" marT="0" marB="0" anchor="ctr"/>
                </a:tc>
                <a:tc hMerge="1">
                  <a:txBody>
                    <a:bodyPr/>
                    <a:lstStyle/>
                    <a:p>
                      <a:endParaRPr lang="en-US"/>
                    </a:p>
                  </a:txBody>
                  <a:tcPr/>
                </a:tc>
                <a:tc hMerge="1">
                  <a:txBody>
                    <a:bodyPr/>
                    <a:lstStyle/>
                    <a:p>
                      <a:endParaRPr lang="en-US"/>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marL="45720" marR="45720" anchor="ctr"/>
                </a:tc>
                <a:tc>
                  <a:txBody>
                    <a:bodyPr/>
                    <a:lstStyle/>
                    <a:p>
                      <a:pPr marL="177800" indent="-177800" algn="l" defTabSz="711200" rtl="0" eaLnBrk="1" latinLnBrk="0" hangingPunct="1">
                        <a:spcBef>
                          <a:spcPts val="0"/>
                        </a:spcBef>
                        <a:buChar char="•"/>
                      </a:pPr>
                      <a:r>
                        <a:rPr lang="en-US" sz="800"/>
                        <a:t>Most hospitals still relying on manual denials management </a:t>
                      </a:r>
                    </a:p>
                    <a:p>
                      <a:pPr marL="177800" indent="-177800" algn="l" defTabSz="711200" rtl="0" eaLnBrk="1" latinLnBrk="0" hangingPunct="1">
                        <a:spcBef>
                          <a:spcPts val="0"/>
                        </a:spcBef>
                        <a:buChar char="•"/>
                      </a:pPr>
                      <a:r>
                        <a:rPr lang="en-US" sz="800"/>
                        <a:t>Small labor savings, low scalability</a:t>
                      </a:r>
                      <a:endParaRPr lang="en-US" sz="800" kern="1200">
                        <a:solidFill>
                          <a:schemeClr val="dk1"/>
                        </a:solidFill>
                        <a:latin typeface="+mn-lt"/>
                        <a:ea typeface="+mn-ea"/>
                        <a:cs typeface="+mn-cs"/>
                      </a:endParaRPr>
                    </a:p>
                  </a:txBody>
                  <a:tcPr marL="45720" marR="45720">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a:t>Moderate AI use begins to reduce avoidable denials and improve collections</a:t>
                      </a:r>
                    </a:p>
                    <a:p>
                      <a:pPr marL="177800" indent="-177800" algn="l" defTabSz="711200" rtl="0" eaLnBrk="1" fontAlgn="b" latinLnBrk="0" hangingPunct="1">
                        <a:spcBef>
                          <a:spcPts val="0"/>
                        </a:spcBef>
                        <a:buChar char="•"/>
                      </a:pPr>
                      <a:r>
                        <a:rPr lang="en-US" sz="800"/>
                        <a:t>Recovering some lost revenue and lowering rework cost</a:t>
                      </a:r>
                      <a:endParaRPr lang="en-US" sz="800" kern="1200">
                        <a:solidFill>
                          <a:schemeClr val="dk1"/>
                        </a:solidFill>
                        <a:latin typeface="+mn-lt"/>
                        <a:ea typeface="+mn-ea"/>
                        <a:cs typeface="+mn-cs"/>
                      </a:endParaRPr>
                    </a:p>
                  </a:txBody>
                  <a:tcPr marL="45720" marR="4572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a:t>Broad AI adoption prevents a larger share of denials, and streamlines appeals, significantly boosting net revenue</a:t>
                      </a:r>
                    </a:p>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a:t>Automation reduces rework costs</a:t>
                      </a:r>
                    </a:p>
                  </a:txBody>
                  <a:tcPr marL="45720" marR="45720">
                    <a:lnL w="28575" cap="flat" cmpd="sng" algn="ctr">
                      <a:solidFill>
                        <a:schemeClr val="accent3"/>
                      </a:solidFill>
                      <a:prstDash val="solid"/>
                      <a:round/>
                      <a:headEnd type="none" w="med" len="med"/>
                      <a:tailEnd type="none" w="med" len="med"/>
                    </a:lnL>
                  </a:tcPr>
                </a:tc>
                <a:tc>
                  <a:txBody>
                    <a:bodyPr/>
                    <a:lstStyle/>
                    <a:p>
                      <a:pPr marL="177800" indent="-177800" algn="l" defTabSz="711200" rtl="0" eaLnBrk="1" fontAlgn="b" latinLnBrk="0" hangingPunct="1">
                        <a:spcBef>
                          <a:spcPts val="0"/>
                        </a:spcBef>
                        <a:buChar char="•"/>
                      </a:pPr>
                      <a:r>
                        <a:rPr lang="en-US" sz="800"/>
                        <a:t>Nearly eliminating preventable denials and recovering most recoverable claims</a:t>
                      </a:r>
                    </a:p>
                    <a:p>
                      <a:pPr marL="177800" indent="-177800" algn="l" defTabSz="711200" rtl="0" eaLnBrk="1" fontAlgn="b" latinLnBrk="0" hangingPunct="1">
                        <a:spcBef>
                          <a:spcPts val="0"/>
                        </a:spcBef>
                        <a:buChar char="•"/>
                      </a:pPr>
                      <a:r>
                        <a:rPr lang="en-US" sz="800"/>
                        <a:t>However, payers continue to leverage AI to increase denials</a:t>
                      </a:r>
                    </a:p>
                    <a:p>
                      <a:pPr marL="177800" indent="-177800" algn="l" defTabSz="711200" rtl="0" eaLnBrk="1" fontAlgn="b" latinLnBrk="0" hangingPunct="1">
                        <a:spcBef>
                          <a:spcPts val="0"/>
                        </a:spcBef>
                        <a:buChar char="•"/>
                      </a:pPr>
                      <a:r>
                        <a:rPr lang="en-US" sz="800"/>
                        <a:t>AI systems recoup large portion of lost revenue, slashing manual rework costs</a:t>
                      </a:r>
                      <a:endParaRPr lang="en-US" sz="800" kern="1200">
                        <a:solidFill>
                          <a:schemeClr val="dk1"/>
                        </a:solidFill>
                        <a:latin typeface="+mn-lt"/>
                        <a:ea typeface="+mn-ea"/>
                        <a:cs typeface="+mn-cs"/>
                      </a:endParaRPr>
                    </a:p>
                  </a:txBody>
                  <a:tcPr marL="45720" marR="45720"/>
                </a:tc>
                <a:extLst>
                  <a:ext uri="{0D108BD9-81ED-4DB2-BD59-A6C34878D82A}">
                    <a16:rowId xmlns:a16="http://schemas.microsoft.com/office/drawing/2014/main" val="62873965"/>
                  </a:ext>
                </a:extLst>
              </a:tr>
              <a:tr h="490194">
                <a:tc gridSpan="3">
                  <a:txBody>
                    <a:bodyPr/>
                    <a:lstStyle/>
                    <a:p>
                      <a:pPr marL="0" indent="0">
                        <a:buFontTx/>
                        <a:buNone/>
                      </a:pPr>
                      <a:r>
                        <a:rPr lang="en-US" sz="900" b="1" dirty="0">
                          <a:solidFill>
                            <a:schemeClr val="tx1"/>
                          </a:solidFill>
                        </a:rPr>
                        <a:t>Implications for &lt;Target&gt;</a:t>
                      </a:r>
                    </a:p>
                  </a:txBody>
                  <a:tcPr marR="0" marT="0" marB="0" anchor="ctr"/>
                </a:tc>
                <a:tc hMerge="1">
                  <a:txBody>
                    <a:bodyPr/>
                    <a:lstStyle/>
                    <a:p>
                      <a:endParaRPr lang="en-US"/>
                    </a:p>
                  </a:txBody>
                  <a:tcPr/>
                </a:tc>
                <a:tc hMerge="1">
                  <a:txBody>
                    <a:bodyPr/>
                    <a:lstStyle/>
                    <a:p>
                      <a:endParaRPr/>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marL="45720" marR="45720" anchor="ctr"/>
                </a:tc>
                <a:tc>
                  <a:txBody>
                    <a:bodyPr/>
                    <a:lstStyle/>
                    <a:p>
                      <a:pPr marL="177800" indent="-177800" algn="l" defTabSz="711200" rtl="0" eaLnBrk="1" latinLnBrk="0" hangingPunct="1">
                        <a:spcBef>
                          <a:spcPts val="0"/>
                        </a:spcBef>
                        <a:buChar char="•"/>
                      </a:pPr>
                      <a:r>
                        <a:rPr lang="en-US" sz="800" kern="1200">
                          <a:solidFill>
                            <a:schemeClr val="dk1"/>
                          </a:solidFill>
                          <a:latin typeface="+mn-lt"/>
                          <a:ea typeface="+mn-ea"/>
                          <a:cs typeface="+mn-cs"/>
                        </a:rPr>
                        <a:t>Focus on operational scale and labor-driven recovery</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Emphasize efficiency and expertise; little need for tech investment short-term</a:t>
                      </a:r>
                    </a:p>
                  </a:txBody>
                  <a:tcPr marL="45720" marR="45720">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Sustain competitive edge with reliable performance and initial AI tools</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Blend tech with service quality to maintain growth</a:t>
                      </a:r>
                    </a:p>
                  </a:txBody>
                  <a:tcPr marL="45720" marR="4572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kern="1200" dirty="0">
                          <a:solidFill>
                            <a:schemeClr val="dk1"/>
                          </a:solidFill>
                          <a:latin typeface="+mn-lt"/>
                          <a:ea typeface="+mn-ea"/>
                          <a:cs typeface="+mn-cs"/>
                        </a:rPr>
                        <a:t>&lt;Target&gt; must compete on outcomes, ROI &amp; integration</a:t>
                      </a:r>
                    </a:p>
                    <a:p>
                      <a:pPr marL="177800" indent="-177800" algn="l" defTabSz="711200" rtl="0" eaLnBrk="1" fontAlgn="b" latinLnBrk="0" hangingPunct="1">
                        <a:spcBef>
                          <a:spcPts val="0"/>
                        </a:spcBef>
                        <a:buChar char="•"/>
                      </a:pPr>
                      <a:r>
                        <a:rPr lang="en-US" sz="800" kern="1200" dirty="0">
                          <a:solidFill>
                            <a:schemeClr val="dk1"/>
                          </a:solidFill>
                          <a:latin typeface="+mn-lt"/>
                          <a:ea typeface="+mn-ea"/>
                          <a:cs typeface="+mn-cs"/>
                        </a:rPr>
                        <a:t>Embed AI in workflows, improve recovery rates and reduce cost</a:t>
                      </a:r>
                    </a:p>
                  </a:txBody>
                  <a:tcPr marL="45720" marR="45720">
                    <a:lnL w="28575" cap="flat" cmpd="sng" algn="ctr">
                      <a:solidFill>
                        <a:schemeClr val="accent3"/>
                      </a:solidFill>
                      <a:prstDash val="solid"/>
                      <a:round/>
                      <a:headEnd type="none" w="med" len="med"/>
                      <a:tailEnd type="none" w="med" len="med"/>
                    </a:lnL>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Reinvent as AI platform provider or specialist for complex cases</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Success depends on superior AI or niche expertise</a:t>
                      </a:r>
                    </a:p>
                  </a:txBody>
                  <a:tcPr marL="45720" marR="45720"/>
                </a:tc>
                <a:extLst>
                  <a:ext uri="{0D108BD9-81ED-4DB2-BD59-A6C34878D82A}">
                    <a16:rowId xmlns:a16="http://schemas.microsoft.com/office/drawing/2014/main" val="32599827"/>
                  </a:ext>
                </a:extLst>
              </a:tr>
              <a:tr h="593392">
                <a:tc gridSpan="3">
                  <a:txBody>
                    <a:bodyPr/>
                    <a:lstStyle/>
                    <a:p>
                      <a:pPr marL="0" indent="0">
                        <a:buFontTx/>
                        <a:buNone/>
                      </a:pPr>
                      <a:r>
                        <a:rPr lang="en-US" sz="900" b="1">
                          <a:solidFill>
                            <a:schemeClr val="tx1"/>
                          </a:solidFill>
                        </a:rPr>
                        <a:t>Other key competitive considerations</a:t>
                      </a:r>
                    </a:p>
                  </a:txBody>
                  <a:tcPr marR="0" marT="0" marB="0" anchor="ctr"/>
                </a:tc>
                <a:tc hMerge="1">
                  <a:txBody>
                    <a:bodyPr/>
                    <a:lstStyle/>
                    <a:p>
                      <a:endParaRPr lang="en-US"/>
                    </a:p>
                  </a:txBody>
                  <a:tcPr/>
                </a:tc>
                <a:tc hMerge="1">
                  <a:txBody>
                    <a:bodyPr/>
                    <a:lstStyle/>
                    <a:p>
                      <a:endParaRPr/>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marL="45720" marR="45720" anchor="ctr"/>
                </a:tc>
                <a:tc>
                  <a:txBody>
                    <a:bodyPr/>
                    <a:lstStyle/>
                    <a:p>
                      <a:pPr marL="177800" indent="-177800" algn="l" defTabSz="711200" rtl="0" eaLnBrk="1" latinLnBrk="0" hangingPunct="1">
                        <a:spcBef>
                          <a:spcPts val="0"/>
                        </a:spcBef>
                        <a:buChar char="•"/>
                      </a:pPr>
                      <a:r>
                        <a:rPr lang="en-US" sz="800" kern="1200">
                          <a:solidFill>
                            <a:schemeClr val="dk1"/>
                          </a:solidFill>
                          <a:latin typeface="+mn-lt"/>
                          <a:ea typeface="+mn-ea"/>
                          <a:cs typeface="+mn-cs"/>
                        </a:rPr>
                        <a:t>Traditional BPO vendors dominate; low threat from startups</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Limited AI use means labor capacity is differentiator</a:t>
                      </a:r>
                    </a:p>
                  </a:txBody>
                  <a:tcPr marL="45720" marR="45720">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Broad RCM vendors and denial specialists compete</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EHR vendors enhance denial modules</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Tech-enabled vendors gain ground</a:t>
                      </a:r>
                    </a:p>
                  </a:txBody>
                  <a:tcPr marL="45720" marR="4572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Tech-forward RCM and EHR players lead</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AI startups can disrupt niche</a:t>
                      </a:r>
                    </a:p>
                  </a:txBody>
                  <a:tcPr marL="45720" marR="45720">
                    <a:lnL w="28575" cap="flat" cmpd="sng" algn="ctr">
                      <a:solidFill>
                        <a:schemeClr val="accent3"/>
                      </a:solidFill>
                      <a:prstDash val="solid"/>
                      <a:round/>
                      <a:headEnd type="none" w="med" len="med"/>
                      <a:tailEnd type="none" w="med" len="med"/>
                    </a:lnL>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Few dominant platforms (EHRs, tech giants)</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New entrants from tech sector possible</a:t>
                      </a:r>
                    </a:p>
                  </a:txBody>
                  <a:tcPr marL="45720" marR="45720"/>
                </a:tc>
                <a:extLst>
                  <a:ext uri="{0D108BD9-81ED-4DB2-BD59-A6C34878D82A}">
                    <a16:rowId xmlns:a16="http://schemas.microsoft.com/office/drawing/2014/main" val="1842512736"/>
                  </a:ext>
                </a:extLst>
              </a:tr>
              <a:tr h="490194">
                <a:tc gridSpan="3">
                  <a:txBody>
                    <a:bodyPr/>
                    <a:lstStyle/>
                    <a:p>
                      <a:pPr marL="0" indent="0">
                        <a:buFontTx/>
                        <a:buNone/>
                      </a:pPr>
                      <a:r>
                        <a:rPr lang="en-US" sz="900" b="1">
                          <a:solidFill>
                            <a:schemeClr val="tx1"/>
                          </a:solidFill>
                        </a:rPr>
                        <a:t>Key assumptions</a:t>
                      </a:r>
                    </a:p>
                  </a:txBody>
                  <a:tcPr marR="0"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endParaRPr/>
                    </a:p>
                  </a:txBody>
                  <a:tcPr/>
                </a:tc>
                <a:tc>
                  <a:txBody>
                    <a:bodyPr/>
                    <a:lstStyle/>
                    <a:p>
                      <a:pPr marL="177800" indent="-177800" algn="l" defTabSz="711200" rtl="0" eaLnBrk="1" latinLnBrk="0" hangingPunct="1">
                        <a:spcBef>
                          <a:spcPts val="0"/>
                        </a:spcBef>
                        <a:buChar char="•"/>
                      </a:pPr>
                      <a:endParaRPr lang="en-US" sz="800" kern="1200">
                        <a:solidFill>
                          <a:schemeClr val="dk1"/>
                        </a:solidFill>
                        <a:latin typeface="+mn-lt"/>
                        <a:ea typeface="+mn-ea"/>
                        <a:cs typeface="+mn-cs"/>
                      </a:endParaRPr>
                    </a:p>
                  </a:txBody>
                  <a:tcPr marL="45720" marR="45720" anchor="ctr">
                    <a:lnB w="28575" cap="flat" cmpd="sng" algn="ctr">
                      <a:noFill/>
                      <a:prstDash val="solid"/>
                      <a:round/>
                      <a:headEnd type="none" w="med" len="med"/>
                      <a:tailEnd type="none" w="med" len="med"/>
                    </a:lnB>
                  </a:tcPr>
                </a:tc>
                <a:tc>
                  <a:txBody>
                    <a:bodyPr/>
                    <a:lstStyle/>
                    <a:p>
                      <a:pPr marL="177800" indent="-177800" algn="l" defTabSz="711200" rtl="0" eaLnBrk="1" latinLnBrk="0" hangingPunct="1">
                        <a:spcBef>
                          <a:spcPts val="0"/>
                        </a:spcBef>
                        <a:buChar char="•"/>
                      </a:pPr>
                      <a:r>
                        <a:rPr lang="en-US" sz="800" kern="1200">
                          <a:solidFill>
                            <a:schemeClr val="dk1"/>
                          </a:solidFill>
                          <a:latin typeface="+mn-lt"/>
                          <a:ea typeface="+mn-ea"/>
                          <a:cs typeface="+mn-cs"/>
                        </a:rPr>
                        <a:t>Denials remain high</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Providers rely on labor</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Regulatory and payer complexity persists</a:t>
                      </a:r>
                    </a:p>
                    <a:p>
                      <a:pPr marL="177800" indent="-177800" algn="l" defTabSz="711200" rtl="0" eaLnBrk="1" latinLnBrk="0" hangingPunct="1">
                        <a:spcBef>
                          <a:spcPts val="0"/>
                        </a:spcBef>
                        <a:buChar char="•"/>
                      </a:pPr>
                      <a:r>
                        <a:rPr lang="en-US" sz="800" kern="1200">
                          <a:solidFill>
                            <a:schemeClr val="dk1"/>
                          </a:solidFill>
                          <a:latin typeface="+mn-lt"/>
                          <a:ea typeface="+mn-ea"/>
                          <a:cs typeface="+mn-cs"/>
                        </a:rPr>
                        <a:t>No major tech shift</a:t>
                      </a:r>
                    </a:p>
                  </a:txBody>
                  <a:tcPr marL="45720" marR="45720">
                    <a:lnR w="28575" cap="flat" cmpd="sng" algn="ctr">
                      <a:solidFill>
                        <a:schemeClr val="accent3"/>
                      </a:solidFill>
                      <a:prstDash val="solid"/>
                      <a:round/>
                      <a:headEnd type="none" w="med" len="med"/>
                      <a:tailEnd type="none" w="med" len="med"/>
                    </a:lnR>
                    <a:lnB w="28575" cap="flat" cmpd="sng" algn="ctr">
                      <a:noFill/>
                      <a:prstDash val="solid"/>
                      <a:round/>
                      <a:headEnd type="none" w="med" len="med"/>
                      <a:tailEnd type="none" w="med" len="med"/>
                    </a:lnB>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Providers pursue yield and efficiency gains; limited regulatory changes</a:t>
                      </a:r>
                    </a:p>
                  </a:txBody>
                  <a:tcPr marL="45720" marR="45720">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B w="28575" cap="flat" cmpd="sng" algn="ctr">
                      <a:solidFill>
                        <a:schemeClr val="accent3"/>
                      </a:solidFill>
                      <a:prstDash val="solid"/>
                      <a:round/>
                      <a:headEnd type="none" w="med" len="med"/>
                      <a:tailEnd type="none" w="med" len="med"/>
                    </a:lnB>
                  </a:tcPr>
                </a:tc>
                <a:tc>
                  <a:txBody>
                    <a:bodyPr/>
                    <a:lstStyle/>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Many denial tasks automated</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Payers adopt similar tools</a:t>
                      </a:r>
                    </a:p>
                    <a:p>
                      <a:pPr marL="177800" indent="-177800" algn="l" defTabSz="711200" rtl="0" eaLnBrk="1" fontAlgn="b" latinLnBrk="0" hangingPunct="1">
                        <a:spcBef>
                          <a:spcPts val="0"/>
                        </a:spcBef>
                        <a:buChar char="•"/>
                      </a:pPr>
                      <a:r>
                        <a:rPr lang="en-US" sz="800" kern="1200">
                          <a:solidFill>
                            <a:schemeClr val="dk1"/>
                          </a:solidFill>
                          <a:latin typeface="+mn-lt"/>
                          <a:ea typeface="+mn-ea"/>
                          <a:cs typeface="+mn-cs"/>
                        </a:rPr>
                        <a:t>Interoperability improves</a:t>
                      </a:r>
                    </a:p>
                  </a:txBody>
                  <a:tcPr marL="45720" marR="45720">
                    <a:lnL w="28575" cap="flat" cmpd="sng" algn="ctr">
                      <a:solidFill>
                        <a:schemeClr val="accent3"/>
                      </a:solidFill>
                      <a:prstDash val="solid"/>
                      <a:round/>
                      <a:headEnd type="none" w="med" len="med"/>
                      <a:tailEnd type="none" w="med" len="med"/>
                    </a:lnL>
                    <a:lnB w="28575" cap="flat" cmpd="sng" algn="ctr">
                      <a:noFill/>
                      <a:prstDash val="solid"/>
                      <a:round/>
                      <a:headEnd type="none" w="med" len="med"/>
                      <a:tailEnd type="none" w="med" len="med"/>
                    </a:lnB>
                  </a:tcPr>
                </a:tc>
                <a:tc>
                  <a:txBody>
                    <a:bodyPr/>
                    <a:lstStyle/>
                    <a:p>
                      <a:pPr marL="177800" indent="-177800" algn="l" defTabSz="711200" rtl="0" eaLnBrk="1" fontAlgn="b" latinLnBrk="0" hangingPunct="1">
                        <a:spcBef>
                          <a:spcPts val="0"/>
                        </a:spcBef>
                        <a:buChar char="•"/>
                      </a:pPr>
                      <a:r>
                        <a:rPr lang="en-US" sz="800" kern="1200" dirty="0">
                          <a:solidFill>
                            <a:schemeClr val="dk1"/>
                          </a:solidFill>
                          <a:latin typeface="+mn-lt"/>
                          <a:ea typeface="+mn-ea"/>
                          <a:cs typeface="+mn-cs"/>
                        </a:rPr>
                        <a:t>Most denials handled automatically</a:t>
                      </a:r>
                    </a:p>
                    <a:p>
                      <a:pPr marL="177800" marR="0" lvl="0" indent="-177800" algn="l" defTabSz="711200" rtl="0" eaLnBrk="1" fontAlgn="b" latinLnBrk="0" hangingPunct="1">
                        <a:lnSpc>
                          <a:spcPct val="100000"/>
                        </a:lnSpc>
                        <a:spcBef>
                          <a:spcPts val="0"/>
                        </a:spcBef>
                        <a:spcAft>
                          <a:spcPts val="0"/>
                        </a:spcAft>
                        <a:buClrTx/>
                        <a:buSzTx/>
                        <a:buFontTx/>
                        <a:buChar char="•"/>
                        <a:tabLst/>
                        <a:defRPr/>
                      </a:pPr>
                      <a:r>
                        <a:rPr lang="en-US" sz="800" kern="1200" dirty="0">
                          <a:solidFill>
                            <a:schemeClr val="dk1"/>
                          </a:solidFill>
                          <a:latin typeface="+mn-lt"/>
                          <a:ea typeface="+mn-ea"/>
                          <a:cs typeface="+mn-cs"/>
                        </a:rPr>
                        <a:t>Providers expect near-perfect results</a:t>
                      </a:r>
                    </a:p>
                    <a:p>
                      <a:pPr marL="177800" indent="-177800" algn="l" defTabSz="711200" rtl="0" eaLnBrk="1" fontAlgn="b" latinLnBrk="0" hangingPunct="1">
                        <a:spcBef>
                          <a:spcPts val="0"/>
                        </a:spcBef>
                        <a:buChar char="•"/>
                      </a:pPr>
                      <a:r>
                        <a:rPr lang="en-US" sz="800" kern="1200" dirty="0">
                          <a:solidFill>
                            <a:schemeClr val="dk1"/>
                          </a:solidFill>
                          <a:latin typeface="+mn-lt"/>
                          <a:ea typeface="+mn-ea"/>
                          <a:cs typeface="+mn-cs"/>
                        </a:rPr>
                        <a:t>In-house AI might be prevalent</a:t>
                      </a:r>
                    </a:p>
                    <a:p>
                      <a:pPr marL="177800" indent="-177800" algn="l" defTabSz="711200" rtl="0" eaLnBrk="1" fontAlgn="b" latinLnBrk="0" hangingPunct="1">
                        <a:spcBef>
                          <a:spcPts val="0"/>
                        </a:spcBef>
                        <a:buChar char="•"/>
                      </a:pPr>
                      <a:r>
                        <a:rPr lang="en-US" sz="800" kern="1200" dirty="0">
                          <a:solidFill>
                            <a:schemeClr val="dk1"/>
                          </a:solidFill>
                          <a:latin typeface="+mn-lt"/>
                          <a:ea typeface="+mn-ea"/>
                          <a:cs typeface="+mn-cs"/>
                        </a:rPr>
                        <a:t>Pricing models shift</a:t>
                      </a:r>
                    </a:p>
                  </a:txBody>
                  <a:tcPr marL="45720" marR="45720">
                    <a:lnB w="28575" cap="flat" cmpd="sng" algn="ctr">
                      <a:noFill/>
                      <a:prstDash val="solid"/>
                      <a:round/>
                      <a:headEnd type="none" w="med" len="med"/>
                      <a:tailEnd type="none" w="med" len="med"/>
                    </a:lnB>
                  </a:tcPr>
                </a:tc>
                <a:extLst>
                  <a:ext uri="{0D108BD9-81ED-4DB2-BD59-A6C34878D82A}">
                    <a16:rowId xmlns:a16="http://schemas.microsoft.com/office/drawing/2014/main" val="425810252"/>
                  </a:ext>
                </a:extLst>
              </a:tr>
            </a:tbl>
          </a:graphicData>
        </a:graphic>
      </p:graphicFrame>
      <p:grpSp>
        <p:nvGrpSpPr>
          <p:cNvPr id="19" name="btfpStatusSticker889014">
            <a:extLst>
              <a:ext uri="{FF2B5EF4-FFF2-40B4-BE49-F238E27FC236}">
                <a16:creationId xmlns:a16="http://schemas.microsoft.com/office/drawing/2014/main" id="{96245DC2-551C-8109-99F4-53E9010C54AC}"/>
              </a:ext>
            </a:extLst>
          </p:cNvPr>
          <p:cNvGrpSpPr/>
          <p:nvPr>
            <p:custDataLst>
              <p:tags r:id="rId4"/>
            </p:custDataLst>
          </p:nvPr>
        </p:nvGrpSpPr>
        <p:grpSpPr>
          <a:xfrm>
            <a:off x="10100356" y="955344"/>
            <a:ext cx="1761444" cy="235611"/>
            <a:chOff x="-1630959" y="876300"/>
            <a:chExt cx="1761444" cy="235611"/>
          </a:xfrm>
        </p:grpSpPr>
        <p:sp>
          <p:nvSpPr>
            <p:cNvPr id="17" name="btfpStatusStickerText889014">
              <a:extLst>
                <a:ext uri="{FF2B5EF4-FFF2-40B4-BE49-F238E27FC236}">
                  <a16:creationId xmlns:a16="http://schemas.microsoft.com/office/drawing/2014/main" id="{E5F16771-DE7B-3DC7-2369-5F1020003063}"/>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8" name="btfpStatusStickerLine889014">
              <a:extLst>
                <a:ext uri="{FF2B5EF4-FFF2-40B4-BE49-F238E27FC236}">
                  <a16:creationId xmlns:a16="http://schemas.microsoft.com/office/drawing/2014/main" id="{54F67E0D-BCBD-80F2-31F2-859132232F9F}"/>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5" name="btfpNotesBox774206">
            <a:extLst>
              <a:ext uri="{FF2B5EF4-FFF2-40B4-BE49-F238E27FC236}">
                <a16:creationId xmlns:a16="http://schemas.microsoft.com/office/drawing/2014/main" id="{0CBF1D8C-DFB5-EDF6-43A8-BD30048EB279}"/>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 Incremental impact | Source: Lit. search; Bain analysis </a:t>
            </a:r>
          </a:p>
        </p:txBody>
      </p:sp>
      <p:grpSp>
        <p:nvGrpSpPr>
          <p:cNvPr id="29" name="btfpRunningAgenda2Level502178">
            <a:extLst>
              <a:ext uri="{FF2B5EF4-FFF2-40B4-BE49-F238E27FC236}">
                <a16:creationId xmlns:a16="http://schemas.microsoft.com/office/drawing/2014/main" id="{9D1E1655-3CC3-B89F-9936-E9325F7B6F8F}"/>
              </a:ext>
            </a:extLst>
          </p:cNvPr>
          <p:cNvGrpSpPr/>
          <p:nvPr>
            <p:custDataLst>
              <p:tags r:id="rId6"/>
            </p:custDataLst>
          </p:nvPr>
        </p:nvGrpSpPr>
        <p:grpSpPr>
          <a:xfrm>
            <a:off x="0" y="944429"/>
            <a:ext cx="6671757" cy="257443"/>
            <a:chOff x="0" y="876300"/>
            <a:chExt cx="6671757" cy="257443"/>
          </a:xfrm>
        </p:grpSpPr>
        <p:sp>
          <p:nvSpPr>
            <p:cNvPr id="26" name="btfpRunningAgenda2LevelBarLeft502178">
              <a:extLst>
                <a:ext uri="{FF2B5EF4-FFF2-40B4-BE49-F238E27FC236}">
                  <a16:creationId xmlns:a16="http://schemas.microsoft.com/office/drawing/2014/main" id="{9C1AFE57-81D4-BE60-2241-44E8669231EF}"/>
                </a:ext>
              </a:extLst>
            </p:cNvPr>
            <p:cNvSpPr/>
            <p:nvPr/>
          </p:nvSpPr>
          <p:spPr bwMode="gray">
            <a:xfrm>
              <a:off x="0" y="876300"/>
              <a:ext cx="4945293" cy="257443"/>
            </a:xfrm>
            <a:custGeom>
              <a:avLst/>
              <a:gdLst/>
              <a:ahLst/>
              <a:cxnLst/>
              <a:rect l="0" t="0" r="0" b="0"/>
              <a:pathLst>
                <a:path w="4945293" h="257443">
                  <a:moveTo>
                    <a:pt x="0" y="0"/>
                  </a:moveTo>
                  <a:lnTo>
                    <a:pt x="4945292" y="0"/>
                  </a:lnTo>
                  <a:lnTo>
                    <a:pt x="4890571" y="257442"/>
                  </a:lnTo>
                  <a:lnTo>
                    <a:pt x="0" y="257442"/>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5" name="btfpRunningAgenda2LevelTextLeft502178">
              <a:extLst>
                <a:ext uri="{FF2B5EF4-FFF2-40B4-BE49-F238E27FC236}">
                  <a16:creationId xmlns:a16="http://schemas.microsoft.com/office/drawing/2014/main" id="{1DF4A5B9-68AD-753A-E401-E98DA370B6D1}"/>
                </a:ext>
              </a:extLst>
            </p:cNvPr>
            <p:cNvSpPr txBox="1"/>
            <p:nvPr/>
          </p:nvSpPr>
          <p:spPr bwMode="gray">
            <a:xfrm>
              <a:off x="0" y="876300"/>
              <a:ext cx="4890571"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AI TRANSFORMATION SCENARIOS</a:t>
              </a:r>
            </a:p>
          </p:txBody>
        </p:sp>
        <p:sp>
          <p:nvSpPr>
            <p:cNvPr id="28" name="btfpRunningAgenda2LevelBarRight502178">
              <a:extLst>
                <a:ext uri="{FF2B5EF4-FFF2-40B4-BE49-F238E27FC236}">
                  <a16:creationId xmlns:a16="http://schemas.microsoft.com/office/drawing/2014/main" id="{E55F9B27-FE20-ADCC-B185-343DD64F0E6C}"/>
                </a:ext>
              </a:extLst>
            </p:cNvPr>
            <p:cNvSpPr/>
            <p:nvPr/>
          </p:nvSpPr>
          <p:spPr bwMode="gray">
            <a:xfrm>
              <a:off x="4810450" y="876300"/>
              <a:ext cx="1861307"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782550 w 888064"/>
                <a:gd name="connsiteY0" fmla="*/ 0 h 257442"/>
                <a:gd name="connsiteX1" fmla="*/ 888064 w 888064"/>
                <a:gd name="connsiteY1" fmla="*/ 257442 h 257442"/>
                <a:gd name="connsiteX2" fmla="*/ 0 w 888064"/>
                <a:gd name="connsiteY2" fmla="*/ 257442 h 257442"/>
                <a:gd name="connsiteX3" fmla="*/ 54721 w 888064"/>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50801 w 950801"/>
                <a:gd name="connsiteY0" fmla="*/ 0 h 257442"/>
                <a:gd name="connsiteX1" fmla="*/ 727829 w 950801"/>
                <a:gd name="connsiteY1" fmla="*/ 257442 h 257442"/>
                <a:gd name="connsiteX2" fmla="*/ 0 w 950801"/>
                <a:gd name="connsiteY2" fmla="*/ 257442 h 257442"/>
                <a:gd name="connsiteX3" fmla="*/ 54721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1111101 w 1111101"/>
                <a:gd name="connsiteY0" fmla="*/ 0 h 257442"/>
                <a:gd name="connsiteX1" fmla="*/ 8960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54721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54722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54722 w 1279417"/>
                <a:gd name="connsiteY3" fmla="*/ 0 h 257442"/>
                <a:gd name="connsiteX0" fmla="*/ 1548722 w 1548722"/>
                <a:gd name="connsiteY0" fmla="*/ 0 h 257442"/>
                <a:gd name="connsiteX1" fmla="*/ 1224695 w 1548722"/>
                <a:gd name="connsiteY1" fmla="*/ 257442 h 257442"/>
                <a:gd name="connsiteX2" fmla="*/ 0 w 1548722"/>
                <a:gd name="connsiteY2" fmla="*/ 257442 h 257442"/>
                <a:gd name="connsiteX3" fmla="*/ 54722 w 1548722"/>
                <a:gd name="connsiteY3" fmla="*/ 0 h 257442"/>
                <a:gd name="connsiteX0" fmla="*/ 1548722 w 1548722"/>
                <a:gd name="connsiteY0" fmla="*/ 0 h 257442"/>
                <a:gd name="connsiteX1" fmla="*/ 1494000 w 1548722"/>
                <a:gd name="connsiteY1" fmla="*/ 257442 h 257442"/>
                <a:gd name="connsiteX2" fmla="*/ 0 w 1548722"/>
                <a:gd name="connsiteY2" fmla="*/ 257442 h 257442"/>
                <a:gd name="connsiteX3" fmla="*/ 54722 w 1548722"/>
                <a:gd name="connsiteY3" fmla="*/ 0 h 257442"/>
                <a:gd name="connsiteX0" fmla="*/ 1548722 w 1548722"/>
                <a:gd name="connsiteY0" fmla="*/ 0 h 257442"/>
                <a:gd name="connsiteX1" fmla="*/ 1494000 w 1548722"/>
                <a:gd name="connsiteY1" fmla="*/ 257442 h 257442"/>
                <a:gd name="connsiteX2" fmla="*/ 0 w 1548722"/>
                <a:gd name="connsiteY2" fmla="*/ 257442 h 257442"/>
                <a:gd name="connsiteX3" fmla="*/ 54722 w 1548722"/>
                <a:gd name="connsiteY3" fmla="*/ 0 h 257442"/>
                <a:gd name="connsiteX0" fmla="*/ 1548722 w 1548722"/>
                <a:gd name="connsiteY0" fmla="*/ 0 h 257442"/>
                <a:gd name="connsiteX1" fmla="*/ 1494000 w 1548722"/>
                <a:gd name="connsiteY1" fmla="*/ 257442 h 257442"/>
                <a:gd name="connsiteX2" fmla="*/ 0 w 1548722"/>
                <a:gd name="connsiteY2" fmla="*/ 257442 h 257442"/>
                <a:gd name="connsiteX3" fmla="*/ 54721 w 1548722"/>
                <a:gd name="connsiteY3" fmla="*/ 0 h 257442"/>
                <a:gd name="connsiteX0" fmla="*/ 1861307 w 1861307"/>
                <a:gd name="connsiteY0" fmla="*/ 0 h 257442"/>
                <a:gd name="connsiteX1" fmla="*/ 1494000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Lst>
              <a:ahLst/>
              <a:cxnLst>
                <a:cxn ang="0">
                  <a:pos x="connsiteX0" y="connsiteY0"/>
                </a:cxn>
                <a:cxn ang="0">
                  <a:pos x="connsiteX1" y="connsiteY1"/>
                </a:cxn>
                <a:cxn ang="0">
                  <a:pos x="connsiteX2" y="connsiteY2"/>
                </a:cxn>
                <a:cxn ang="0">
                  <a:pos x="connsiteX3" y="connsiteY3"/>
                </a:cxn>
              </a:cxnLst>
              <a:rect l="l" t="t" r="r" b="b"/>
              <a:pathLst>
                <a:path w="1861307" h="257442">
                  <a:moveTo>
                    <a:pt x="1861307" y="0"/>
                  </a:moveTo>
                  <a:lnTo>
                    <a:pt x="1806586"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7" name="btfpRunningAgenda2LevelTextRight502178">
              <a:extLst>
                <a:ext uri="{FF2B5EF4-FFF2-40B4-BE49-F238E27FC236}">
                  <a16:creationId xmlns:a16="http://schemas.microsoft.com/office/drawing/2014/main" id="{40A6BFFA-2613-3592-70A5-130EEDAA5DEA}"/>
                </a:ext>
              </a:extLst>
            </p:cNvPr>
            <p:cNvSpPr txBox="1"/>
            <p:nvPr/>
          </p:nvSpPr>
          <p:spPr bwMode="gray">
            <a:xfrm>
              <a:off x="4810450" y="876300"/>
              <a:ext cx="1806586"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DENIALS</a:t>
              </a:r>
            </a:p>
          </p:txBody>
        </p:sp>
      </p:grpSp>
      <p:cxnSp>
        <p:nvCxnSpPr>
          <p:cNvPr id="14" name="Straight Arrow Connector 13">
            <a:extLst>
              <a:ext uri="{FF2B5EF4-FFF2-40B4-BE49-F238E27FC236}">
                <a16:creationId xmlns:a16="http://schemas.microsoft.com/office/drawing/2014/main" id="{C43FAA73-CE96-39EE-8CE3-C61EDE610B8C}"/>
              </a:ext>
            </a:extLst>
          </p:cNvPr>
          <p:cNvCxnSpPr>
            <a:cxnSpLocks/>
          </p:cNvCxnSpPr>
          <p:nvPr/>
        </p:nvCxnSpPr>
        <p:spPr bwMode="gray">
          <a:xfrm flipV="1">
            <a:off x="2832258" y="1354225"/>
            <a:ext cx="9022282" cy="2486"/>
          </a:xfrm>
          <a:prstGeom prst="straightConnector1">
            <a:avLst/>
          </a:prstGeom>
          <a:ln w="190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39E4B81-85A5-581F-3C09-DB19298E57E6}"/>
              </a:ext>
            </a:extLst>
          </p:cNvPr>
          <p:cNvSpPr txBox="1"/>
          <p:nvPr/>
        </p:nvSpPr>
        <p:spPr bwMode="gray">
          <a:xfrm>
            <a:off x="4171701" y="1241890"/>
            <a:ext cx="5864187" cy="176023"/>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Arial"/>
                <a:ea typeface="+mn-ea"/>
                <a:cs typeface="+mn-cs"/>
              </a:rPr>
              <a:t>Increasing technological abilities, correlated with higher share of activities automated</a:t>
            </a:r>
          </a:p>
        </p:txBody>
      </p:sp>
      <p:sp>
        <p:nvSpPr>
          <p:cNvPr id="4" name="btfpCallout273009">
            <a:extLst>
              <a:ext uri="{FF2B5EF4-FFF2-40B4-BE49-F238E27FC236}">
                <a16:creationId xmlns:a16="http://schemas.microsoft.com/office/drawing/2014/main" id="{FEAE13DA-097C-9D19-E64D-DAA99F793F97}"/>
              </a:ext>
            </a:extLst>
          </p:cNvPr>
          <p:cNvSpPr/>
          <p:nvPr/>
        </p:nvSpPr>
        <p:spPr bwMode="gray">
          <a:xfrm>
            <a:off x="6965219" y="719721"/>
            <a:ext cx="1558943" cy="538604"/>
          </a:xfrm>
          <a:prstGeom prst="wedgeRoundRectCallout">
            <a:avLst>
              <a:gd name="adj1" fmla="val -66844"/>
              <a:gd name="adj2" fmla="val 100473"/>
              <a:gd name="adj3" fmla="val 16667"/>
            </a:avLst>
          </a:prstGeom>
          <a:solidFill>
            <a:schemeClr val="accent6">
              <a:lumMod val="20000"/>
              <a:lumOff val="80000"/>
            </a:schemeClr>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b="1">
                <a:solidFill>
                  <a:srgbClr val="5C5C5C"/>
                </a:solidFill>
              </a:rPr>
              <a:t>BCN: </a:t>
            </a:r>
            <a:r>
              <a:rPr lang="en-US" sz="1000">
                <a:solidFill>
                  <a:srgbClr val="5C5C5C"/>
                </a:solidFill>
              </a:rPr>
              <a:t>Base case values basis the TAM model</a:t>
            </a:r>
          </a:p>
        </p:txBody>
      </p:sp>
    </p:spTree>
    <p:custDataLst>
      <p:tags r:id="rId1"/>
    </p:custDataLst>
    <p:extLst>
      <p:ext uri="{BB962C8B-B14F-4D97-AF65-F5344CB8AC3E}">
        <p14:creationId xmlns:p14="http://schemas.microsoft.com/office/powerpoint/2010/main" val="402852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btfpColumnIndicatorGroup2">
            <a:extLst>
              <a:ext uri="{FF2B5EF4-FFF2-40B4-BE49-F238E27FC236}">
                <a16:creationId xmlns:a16="http://schemas.microsoft.com/office/drawing/2014/main" id="{994956ED-472B-002C-510A-030A3573D5F2}"/>
              </a:ext>
            </a:extLst>
          </p:cNvPr>
          <p:cNvGrpSpPr/>
          <p:nvPr/>
        </p:nvGrpSpPr>
        <p:grpSpPr>
          <a:xfrm>
            <a:off x="0" y="6926580"/>
            <a:ext cx="12192000" cy="137160"/>
            <a:chOff x="0" y="6926580"/>
            <a:chExt cx="12192000" cy="137160"/>
          </a:xfrm>
        </p:grpSpPr>
        <p:sp>
          <p:nvSpPr>
            <p:cNvPr id="103" name="btfpColumnGapBlocker839781">
              <a:extLst>
                <a:ext uri="{FF2B5EF4-FFF2-40B4-BE49-F238E27FC236}">
                  <a16:creationId xmlns:a16="http://schemas.microsoft.com/office/drawing/2014/main" id="{EF5B7385-3D30-8B1D-C591-BADDB10C60F1}"/>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1" name="btfpColumnGapBlocker732280">
              <a:extLst>
                <a:ext uri="{FF2B5EF4-FFF2-40B4-BE49-F238E27FC236}">
                  <a16:creationId xmlns:a16="http://schemas.microsoft.com/office/drawing/2014/main" id="{DCD697F3-3AC3-316B-8FC5-64097B757AEF}"/>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5" name="btfpColumnIndicator136248">
              <a:extLst>
                <a:ext uri="{FF2B5EF4-FFF2-40B4-BE49-F238E27FC236}">
                  <a16:creationId xmlns:a16="http://schemas.microsoft.com/office/drawing/2014/main" id="{EED40B29-2236-5D57-9851-09B4D526E853}"/>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3" name="btfpColumnIndicator238517">
              <a:extLst>
                <a:ext uri="{FF2B5EF4-FFF2-40B4-BE49-F238E27FC236}">
                  <a16:creationId xmlns:a16="http://schemas.microsoft.com/office/drawing/2014/main" id="{392098EC-7B73-A484-5D7F-CF85B72ABBF4}"/>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8" name="btfpColumnGapBlocker170991">
              <a:extLst>
                <a:ext uri="{FF2B5EF4-FFF2-40B4-BE49-F238E27FC236}">
                  <a16:creationId xmlns:a16="http://schemas.microsoft.com/office/drawing/2014/main" id="{F0247D45-E6A4-86EC-3261-739D413F6419}"/>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6" name="btfpColumnIndicator389838">
              <a:extLst>
                <a:ext uri="{FF2B5EF4-FFF2-40B4-BE49-F238E27FC236}">
                  <a16:creationId xmlns:a16="http://schemas.microsoft.com/office/drawing/2014/main" id="{86147431-B450-D07D-0D9D-B5674277B972}"/>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4" name="btfpColumnIndicator521752">
              <a:extLst>
                <a:ext uri="{FF2B5EF4-FFF2-40B4-BE49-F238E27FC236}">
                  <a16:creationId xmlns:a16="http://schemas.microsoft.com/office/drawing/2014/main" id="{796BDBA4-93C7-03B5-5B18-08180EED63DE}"/>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9" name="btfpColumnGapBlocker308716">
              <a:extLst>
                <a:ext uri="{FF2B5EF4-FFF2-40B4-BE49-F238E27FC236}">
                  <a16:creationId xmlns:a16="http://schemas.microsoft.com/office/drawing/2014/main" id="{B509063E-D733-F88F-35D7-7B7F1B30201D}"/>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7" name="btfpColumnIndicator226429">
              <a:extLst>
                <a:ext uri="{FF2B5EF4-FFF2-40B4-BE49-F238E27FC236}">
                  <a16:creationId xmlns:a16="http://schemas.microsoft.com/office/drawing/2014/main" id="{745E50F6-FEA2-4D29-E06A-72BB4610DE3E}"/>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939715">
              <a:extLst>
                <a:ext uri="{FF2B5EF4-FFF2-40B4-BE49-F238E27FC236}">
                  <a16:creationId xmlns:a16="http://schemas.microsoft.com/office/drawing/2014/main" id="{74426865-A772-1CC5-A8CD-AB71BE24A7EF}"/>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0" name="btfpColumnGapBlocker912404">
              <a:extLst>
                <a:ext uri="{FF2B5EF4-FFF2-40B4-BE49-F238E27FC236}">
                  <a16:creationId xmlns:a16="http://schemas.microsoft.com/office/drawing/2014/main" id="{5DFFA121-BE6F-3B30-270B-CBF0E2CA9941}"/>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8" name="btfpColumnIndicator719424">
              <a:extLst>
                <a:ext uri="{FF2B5EF4-FFF2-40B4-BE49-F238E27FC236}">
                  <a16:creationId xmlns:a16="http://schemas.microsoft.com/office/drawing/2014/main" id="{60510879-057E-2C80-443B-3D4331490F3A}"/>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2" name="btfpColumnIndicator659565">
              <a:extLst>
                <a:ext uri="{FF2B5EF4-FFF2-40B4-BE49-F238E27FC236}">
                  <a16:creationId xmlns:a16="http://schemas.microsoft.com/office/drawing/2014/main" id="{C36E14A6-E991-8798-E95A-D3E3A795CB37}"/>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158618">
              <a:extLst>
                <a:ext uri="{FF2B5EF4-FFF2-40B4-BE49-F238E27FC236}">
                  <a16:creationId xmlns:a16="http://schemas.microsoft.com/office/drawing/2014/main" id="{C3DC575E-FFA1-FE1D-8A29-DE6F9EFFA978}"/>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3" name="btfpColumnIndicator441372">
              <a:extLst>
                <a:ext uri="{FF2B5EF4-FFF2-40B4-BE49-F238E27FC236}">
                  <a16:creationId xmlns:a16="http://schemas.microsoft.com/office/drawing/2014/main" id="{50128AB4-137D-8504-B938-77A94F9B9957}"/>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645105">
              <a:extLst>
                <a:ext uri="{FF2B5EF4-FFF2-40B4-BE49-F238E27FC236}">
                  <a16:creationId xmlns:a16="http://schemas.microsoft.com/office/drawing/2014/main" id="{AD1B02C1-1FCD-A03F-2865-0F0DF6A8CA46}"/>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4" name="btfpColumnIndicatorGroup1">
            <a:extLst>
              <a:ext uri="{FF2B5EF4-FFF2-40B4-BE49-F238E27FC236}">
                <a16:creationId xmlns:a16="http://schemas.microsoft.com/office/drawing/2014/main" id="{318A5B98-0AC2-19C0-5A8E-918443674EA2}"/>
              </a:ext>
            </a:extLst>
          </p:cNvPr>
          <p:cNvGrpSpPr/>
          <p:nvPr/>
        </p:nvGrpSpPr>
        <p:grpSpPr>
          <a:xfrm>
            <a:off x="0" y="-205740"/>
            <a:ext cx="12192000" cy="137160"/>
            <a:chOff x="0" y="-205740"/>
            <a:chExt cx="12192000" cy="137160"/>
          </a:xfrm>
        </p:grpSpPr>
        <p:sp>
          <p:nvSpPr>
            <p:cNvPr id="102" name="btfpColumnGapBlocker692498">
              <a:extLst>
                <a:ext uri="{FF2B5EF4-FFF2-40B4-BE49-F238E27FC236}">
                  <a16:creationId xmlns:a16="http://schemas.microsoft.com/office/drawing/2014/main" id="{5F2A4E7E-38B4-31A9-5EC6-13C725E8ACA6}"/>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6" name="btfpColumnGapBlocker918314">
              <a:extLst>
                <a:ext uri="{FF2B5EF4-FFF2-40B4-BE49-F238E27FC236}">
                  <a16:creationId xmlns:a16="http://schemas.microsoft.com/office/drawing/2014/main" id="{6403E3D1-AFC6-AF93-6B7B-DA4B36055296}"/>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4" name="btfpColumnIndicator642474">
              <a:extLst>
                <a:ext uri="{FF2B5EF4-FFF2-40B4-BE49-F238E27FC236}">
                  <a16:creationId xmlns:a16="http://schemas.microsoft.com/office/drawing/2014/main" id="{6AF8C649-E692-6EE6-6596-9F0D290E625B}"/>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2" name="btfpColumnIndicator469954">
              <a:extLst>
                <a:ext uri="{FF2B5EF4-FFF2-40B4-BE49-F238E27FC236}">
                  <a16:creationId xmlns:a16="http://schemas.microsoft.com/office/drawing/2014/main" id="{6F3C3AEA-DA5C-EE53-F858-D2D5AAAF8E73}"/>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7" name="btfpColumnGapBlocker513263">
              <a:extLst>
                <a:ext uri="{FF2B5EF4-FFF2-40B4-BE49-F238E27FC236}">
                  <a16:creationId xmlns:a16="http://schemas.microsoft.com/office/drawing/2014/main" id="{15EB6FAB-6667-38A2-1F13-F3234FEE5CB2}"/>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5" name="btfpColumnIndicator883764">
              <a:extLst>
                <a:ext uri="{FF2B5EF4-FFF2-40B4-BE49-F238E27FC236}">
                  <a16:creationId xmlns:a16="http://schemas.microsoft.com/office/drawing/2014/main" id="{EE8004E8-71E4-221A-5D91-FFC3ACBF57DC}"/>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974252">
              <a:extLst>
                <a:ext uri="{FF2B5EF4-FFF2-40B4-BE49-F238E27FC236}">
                  <a16:creationId xmlns:a16="http://schemas.microsoft.com/office/drawing/2014/main" id="{77F46CCE-62EA-8AAC-F25A-D3439DBCADEE}"/>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 name="btfpColumnGapBlocker721978">
              <a:extLst>
                <a:ext uri="{FF2B5EF4-FFF2-40B4-BE49-F238E27FC236}">
                  <a16:creationId xmlns:a16="http://schemas.microsoft.com/office/drawing/2014/main" id="{A9225EE2-298E-7448-005C-C2039893F2C7}"/>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6" name="btfpColumnIndicator277043">
              <a:extLst>
                <a:ext uri="{FF2B5EF4-FFF2-40B4-BE49-F238E27FC236}">
                  <a16:creationId xmlns:a16="http://schemas.microsoft.com/office/drawing/2014/main" id="{41E9BFF7-198E-C821-51A6-45198B044C1B}"/>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btfpColumnIndicator530654">
              <a:extLst>
                <a:ext uri="{FF2B5EF4-FFF2-40B4-BE49-F238E27FC236}">
                  <a16:creationId xmlns:a16="http://schemas.microsoft.com/office/drawing/2014/main" id="{E2AD6C63-32B6-BD49-B2C4-98F61BEF765F}"/>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 name="btfpColumnGapBlocker103897">
              <a:extLst>
                <a:ext uri="{FF2B5EF4-FFF2-40B4-BE49-F238E27FC236}">
                  <a16:creationId xmlns:a16="http://schemas.microsoft.com/office/drawing/2014/main" id="{7A727DC0-81E0-00C3-496C-22F363FF60B9}"/>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648790">
              <a:extLst>
                <a:ext uri="{FF2B5EF4-FFF2-40B4-BE49-F238E27FC236}">
                  <a16:creationId xmlns:a16="http://schemas.microsoft.com/office/drawing/2014/main" id="{02709D46-8551-F325-5605-47D6FA183451}"/>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714261">
              <a:extLst>
                <a:ext uri="{FF2B5EF4-FFF2-40B4-BE49-F238E27FC236}">
                  <a16:creationId xmlns:a16="http://schemas.microsoft.com/office/drawing/2014/main" id="{DDA10676-2D12-DAA2-89F4-F9E3E3B17176}"/>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215559">
              <a:extLst>
                <a:ext uri="{FF2B5EF4-FFF2-40B4-BE49-F238E27FC236}">
                  <a16:creationId xmlns:a16="http://schemas.microsoft.com/office/drawing/2014/main" id="{ABB0131F-35CE-2852-E3BC-2E5434E9A1D6}"/>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943172">
              <a:extLst>
                <a:ext uri="{FF2B5EF4-FFF2-40B4-BE49-F238E27FC236}">
                  <a16:creationId xmlns:a16="http://schemas.microsoft.com/office/drawing/2014/main" id="{79F22A63-E230-2A4A-CA2D-4021A222299A}"/>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969978">
              <a:extLst>
                <a:ext uri="{FF2B5EF4-FFF2-40B4-BE49-F238E27FC236}">
                  <a16:creationId xmlns:a16="http://schemas.microsoft.com/office/drawing/2014/main" id="{76CE708F-0F36-485E-1A6D-07B8538AB60E}"/>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C6FED389-7405-7CF6-EDC8-311D4DDCB0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84" imgH="486" progId="TCLayout.ActiveDocument.1">
                  <p:embed/>
                </p:oleObj>
              </mc:Choice>
              <mc:Fallback>
                <p:oleObj name="think-cell Slide" r:id="rId14" imgW="484" imgH="486" progId="TCLayout.ActiveDocument.1">
                  <p:embed/>
                  <p:pic>
                    <p:nvPicPr>
                      <p:cNvPr id="13" name="think-cell data - do not delete" hidden="1">
                        <a:extLst>
                          <a:ext uri="{FF2B5EF4-FFF2-40B4-BE49-F238E27FC236}">
                            <a16:creationId xmlns:a16="http://schemas.microsoft.com/office/drawing/2014/main" id="{C6FED389-7405-7CF6-EDC8-311D4DDCB01B}"/>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graphicFrame>
        <p:nvGraphicFramePr>
          <p:cNvPr id="35" name="btfpTable459511">
            <a:extLst>
              <a:ext uri="{FF2B5EF4-FFF2-40B4-BE49-F238E27FC236}">
                <a16:creationId xmlns:a16="http://schemas.microsoft.com/office/drawing/2014/main" id="{495BE539-9F18-8E8E-27EB-1C633F134ACB}"/>
              </a:ext>
            </a:extLst>
          </p:cNvPr>
          <p:cNvGraphicFramePr>
            <a:graphicFrameLocks noGrp="1"/>
          </p:cNvGraphicFramePr>
          <p:nvPr>
            <p:custDataLst>
              <p:tags r:id="rId3"/>
            </p:custDataLst>
          </p:nvPr>
        </p:nvGraphicFramePr>
        <p:xfrm>
          <a:off x="413593" y="1243145"/>
          <a:ext cx="11443442" cy="5164304"/>
        </p:xfrm>
        <a:graphic>
          <a:graphicData uri="http://schemas.openxmlformats.org/drawingml/2006/table">
            <a:tbl>
              <a:tblPr firstRow="1" firstCol="1">
                <a:tableStyleId>{9D7B26C5-4107-4FEC-AEDC-1716B250A1EF}</a:tableStyleId>
              </a:tblPr>
              <a:tblGrid>
                <a:gridCol w="1069218">
                  <a:extLst>
                    <a:ext uri="{9D8B030D-6E8A-4147-A177-3AD203B41FA5}">
                      <a16:colId xmlns:a16="http://schemas.microsoft.com/office/drawing/2014/main" val="1951370294"/>
                    </a:ext>
                  </a:extLst>
                </a:gridCol>
                <a:gridCol w="1153297">
                  <a:extLst>
                    <a:ext uri="{9D8B030D-6E8A-4147-A177-3AD203B41FA5}">
                      <a16:colId xmlns:a16="http://schemas.microsoft.com/office/drawing/2014/main" val="2097400812"/>
                    </a:ext>
                  </a:extLst>
                </a:gridCol>
                <a:gridCol w="2759676">
                  <a:extLst>
                    <a:ext uri="{9D8B030D-6E8A-4147-A177-3AD203B41FA5}">
                      <a16:colId xmlns:a16="http://schemas.microsoft.com/office/drawing/2014/main" val="1344780538"/>
                    </a:ext>
                  </a:extLst>
                </a:gridCol>
                <a:gridCol w="774357">
                  <a:extLst>
                    <a:ext uri="{9D8B030D-6E8A-4147-A177-3AD203B41FA5}">
                      <a16:colId xmlns:a16="http://schemas.microsoft.com/office/drawing/2014/main" val="1062211926"/>
                    </a:ext>
                  </a:extLst>
                </a:gridCol>
                <a:gridCol w="1738183">
                  <a:extLst>
                    <a:ext uri="{9D8B030D-6E8A-4147-A177-3AD203B41FA5}">
                      <a16:colId xmlns:a16="http://schemas.microsoft.com/office/drawing/2014/main" val="14895741"/>
                    </a:ext>
                  </a:extLst>
                </a:gridCol>
                <a:gridCol w="2010033">
                  <a:extLst>
                    <a:ext uri="{9D8B030D-6E8A-4147-A177-3AD203B41FA5}">
                      <a16:colId xmlns:a16="http://schemas.microsoft.com/office/drawing/2014/main" val="3207552157"/>
                    </a:ext>
                  </a:extLst>
                </a:gridCol>
                <a:gridCol w="1938678">
                  <a:extLst>
                    <a:ext uri="{9D8B030D-6E8A-4147-A177-3AD203B41FA5}">
                      <a16:colId xmlns:a16="http://schemas.microsoft.com/office/drawing/2014/main" val="9843905"/>
                    </a:ext>
                  </a:extLst>
                </a:gridCol>
              </a:tblGrid>
              <a:tr h="220617">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endParaRPr lang="en-US" sz="1000" b="1" i="0" u="none" strike="noStrike">
                        <a:solidFill>
                          <a:srgbClr val="C00000"/>
                        </a:solidFill>
                        <a:effectLst/>
                        <a:latin typeface="+mj-lt"/>
                      </a:endParaRPr>
                    </a:p>
                  </a:txBody>
                  <a:tcPr anchor="ctr"/>
                </a:tc>
                <a:tc>
                  <a:txBody>
                    <a:bodyPr/>
                    <a:lstStyle/>
                    <a:p>
                      <a:pPr marL="0" indent="0" algn="ctr" rtl="0" fontAlgn="ctr">
                        <a:buNone/>
                      </a:pPr>
                      <a:r>
                        <a:rPr lang="en-US" sz="1000" b="1" i="0" u="none" strike="noStrike">
                          <a:solidFill>
                            <a:srgbClr val="FFFFFF"/>
                          </a:solidFill>
                          <a:effectLst/>
                          <a:latin typeface="+mj-lt"/>
                        </a:rPr>
                        <a:t>Objective</a:t>
                      </a:r>
                    </a:p>
                  </a:txBody>
                  <a:tcPr marL="7620" marR="7620" marT="7620" marB="0" anchor="ctr">
                    <a:lnR w="12700" cap="flat" cmpd="sng" algn="ctr">
                      <a:solidFill>
                        <a:schemeClr val="bg1"/>
                      </a:solidFill>
                      <a:prstDash val="solid"/>
                      <a:round/>
                      <a:headEnd type="none" w="med" len="med"/>
                      <a:tailEnd type="none" w="med" len="med"/>
                    </a:lnR>
                    <a:solidFill>
                      <a:srgbClr val="7891AA"/>
                    </a:solidFill>
                  </a:tcPr>
                </a:tc>
                <a:tc>
                  <a:txBody>
                    <a:bodyPr/>
                    <a:lstStyle/>
                    <a:p>
                      <a:pPr marL="0" indent="0" algn="ctr" fontAlgn="b">
                        <a:buNone/>
                      </a:pPr>
                      <a:r>
                        <a:rPr lang="en-US" sz="1000" b="1" i="0" u="none" strike="noStrike">
                          <a:solidFill>
                            <a:srgbClr val="FFFFFF"/>
                          </a:solidFill>
                          <a:effectLst/>
                          <a:latin typeface="+mj-lt"/>
                        </a:rPr>
                        <a:t>AI Application &amp; Outcomes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7891AA"/>
                    </a:solidFill>
                  </a:tcPr>
                </a:tc>
                <a:tc gridSpan="2">
                  <a:txBody>
                    <a:bodyPr/>
                    <a:lstStyle/>
                    <a:p>
                      <a:pPr marL="0" indent="0" algn="ctr" fontAlgn="b">
                        <a:buNone/>
                      </a:pPr>
                      <a:r>
                        <a:rPr lang="en-US" sz="1000" b="1" i="0" u="none" strike="noStrike">
                          <a:solidFill>
                            <a:schemeClr val="bg1"/>
                          </a:solidFill>
                          <a:effectLst/>
                          <a:latin typeface="+mj-lt"/>
                        </a:rPr>
                        <a:t>Key player examples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7891AA"/>
                    </a:solidFill>
                  </a:tcPr>
                </a:tc>
                <a:tc hMerge="1">
                  <a:txBody>
                    <a:bodyPr/>
                    <a:lstStyle/>
                    <a:p>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7891AA"/>
                    </a:solidFill>
                  </a:tcPr>
                </a:tc>
                <a:tc>
                  <a:txBody>
                    <a:bodyPr/>
                    <a:lstStyle/>
                    <a:p>
                      <a:pPr marL="0" indent="0" algn="ctr" fontAlgn="b">
                        <a:buNone/>
                      </a:pPr>
                      <a:r>
                        <a:rPr lang="en-US" sz="1000">
                          <a:solidFill>
                            <a:schemeClr val="bg1"/>
                          </a:solidFill>
                        </a:rPr>
                        <a:t>Impact on RCM workflow</a:t>
                      </a:r>
                      <a:endParaRPr lang="en-US" sz="1000" b="1" i="0" u="none" strike="noStrike">
                        <a:solidFill>
                          <a:schemeClr val="bg1"/>
                        </a:solidFill>
                        <a:effectLst/>
                        <a:latin typeface="+mj-lt"/>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6">
                        <a:lumMod val="60000"/>
                        <a:lumOff val="40000"/>
                      </a:schemeClr>
                    </a:solidFill>
                  </a:tcPr>
                </a:tc>
                <a:tc>
                  <a:txBody>
                    <a:bodyPr/>
                    <a:lstStyle/>
                    <a:p>
                      <a:pPr marL="0" indent="0" algn="ctr" fontAlgn="b">
                        <a:buNone/>
                      </a:pPr>
                      <a:r>
                        <a:rPr lang="en-US" sz="1000">
                          <a:solidFill>
                            <a:schemeClr val="bg1"/>
                          </a:solidFill>
                        </a:rPr>
                        <a:t>Countermeasures for RCM</a:t>
                      </a:r>
                      <a:endParaRPr lang="en-US" sz="1000" b="1" i="0" u="none" strike="noStrike">
                        <a:solidFill>
                          <a:schemeClr val="bg1"/>
                        </a:solidFill>
                        <a:effectLst/>
                        <a:latin typeface="+mj-lt"/>
                      </a:endParaRPr>
                    </a:p>
                  </a:txBody>
                  <a:tcPr marL="7620" marR="7620" marT="7620" marB="0" anchor="ctr">
                    <a:lnL w="12700" cap="flat" cmpd="sng" algn="ctr">
                      <a:solidFill>
                        <a:schemeClr val="bg1"/>
                      </a:solidFill>
                      <a:prstDash val="solid"/>
                      <a:round/>
                      <a:headEnd type="none" w="med" len="med"/>
                      <a:tailEnd type="none" w="med" len="med"/>
                    </a:lnL>
                    <a:solidFill>
                      <a:schemeClr val="accent6">
                        <a:lumMod val="60000"/>
                        <a:lumOff val="40000"/>
                      </a:schemeClr>
                    </a:solidFill>
                  </a:tcPr>
                </a:tc>
                <a:extLst>
                  <a:ext uri="{0D108BD9-81ED-4DB2-BD59-A6C34878D82A}">
                    <a16:rowId xmlns:a16="http://schemas.microsoft.com/office/drawing/2014/main" val="2837889586"/>
                  </a:ext>
                </a:extLst>
              </a:tr>
              <a:tr h="884767">
                <a:tc>
                  <a:txBody>
                    <a:bodyPr/>
                    <a:lstStyle/>
                    <a:p>
                      <a:pPr marL="0" indent="0">
                        <a:buFontTx/>
                        <a:buNone/>
                      </a:pPr>
                      <a:r>
                        <a:rPr lang="en-US" sz="900" b="1">
                          <a:solidFill>
                            <a:schemeClr val="tx1"/>
                          </a:solidFill>
                          <a:latin typeface="+mj-lt"/>
                        </a:rPr>
                        <a:t>Claim &amp; Coding Validation</a:t>
                      </a:r>
                    </a:p>
                  </a:txBody>
                  <a:tcPr>
                    <a:lnR w="19050" cap="flat" cmpd="sng" algn="ctr">
                      <a:noFill/>
                      <a:prstDash val="solid"/>
                      <a:round/>
                      <a:headEnd type="none" w="med" len="med"/>
                      <a:tailEnd type="none" w="med" len="med"/>
                    </a:lnR>
                    <a:solidFill>
                      <a:schemeClr val="bg1">
                        <a:lumMod val="85000"/>
                      </a:schemeClr>
                    </a:solidFill>
                  </a:tcPr>
                </a:tc>
                <a:tc>
                  <a:txBody>
                    <a:bodyPr/>
                    <a:lstStyle/>
                    <a:p>
                      <a:pPr marL="0" marR="0" lvl="0" indent="0" algn="l" defTabSz="711200" rtl="0" eaLnBrk="1" fontAlgn="auto" latinLnBrk="0" hangingPunct="1">
                        <a:lnSpc>
                          <a:spcPct val="100000"/>
                        </a:lnSpc>
                        <a:spcBef>
                          <a:spcPts val="500"/>
                        </a:spcBef>
                        <a:spcAft>
                          <a:spcPct val="0"/>
                        </a:spcAft>
                        <a:buClrTx/>
                        <a:buSzTx/>
                        <a:buNone/>
                        <a:tabLst/>
                        <a:defRPr/>
                      </a:pPr>
                      <a:r>
                        <a:rPr lang="en-US" sz="900" b="0">
                          <a:latin typeface="+mj-lt"/>
                        </a:rPr>
                        <a:t>To increase </a:t>
                      </a:r>
                      <a:r>
                        <a:rPr lang="en-US" sz="900" b="1">
                          <a:latin typeface="+mj-lt"/>
                        </a:rPr>
                        <a:t>denial of improper charges</a:t>
                      </a:r>
                      <a:r>
                        <a:rPr lang="en-US" sz="900" b="0">
                          <a:latin typeface="+mj-lt"/>
                        </a:rPr>
                        <a:t> and to prevent </a:t>
                      </a:r>
                      <a:r>
                        <a:rPr lang="en-US" sz="900" b="1">
                          <a:latin typeface="+mj-lt"/>
                        </a:rPr>
                        <a:t>payment leakages</a:t>
                      </a:r>
                      <a:endParaRPr lang="en-US" sz="900" b="0">
                        <a:latin typeface="+mj-lt"/>
                      </a:endParaRPr>
                    </a:p>
                  </a:txBody>
                  <a:tcPr anchor="ct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ct val="0"/>
                        </a:spcAft>
                        <a:buClrTx/>
                        <a:buSzTx/>
                        <a:defRPr/>
                      </a:pPr>
                      <a:r>
                        <a:rPr lang="en-US" sz="900" b="0">
                          <a:solidFill>
                            <a:schemeClr val="tx1"/>
                          </a:solidFill>
                          <a:latin typeface="+mj-lt"/>
                        </a:rPr>
                        <a:t>ML and NLP is used to </a:t>
                      </a:r>
                      <a:r>
                        <a:rPr lang="en-US" sz="900" b="1">
                          <a:solidFill>
                            <a:schemeClr val="tx1"/>
                          </a:solidFill>
                          <a:latin typeface="+mj-lt"/>
                        </a:rPr>
                        <a:t>analyze claim data</a:t>
                      </a:r>
                      <a:r>
                        <a:rPr lang="en-US" sz="900" b="0">
                          <a:solidFill>
                            <a:schemeClr val="tx1"/>
                          </a:solidFill>
                          <a:latin typeface="+mj-lt"/>
                        </a:rPr>
                        <a:t> and medical records to flag errors </a:t>
                      </a:r>
                      <a:r>
                        <a:rPr lang="en-US" sz="900" b="1">
                          <a:solidFill>
                            <a:schemeClr val="tx1"/>
                          </a:solidFill>
                          <a:latin typeface="+mj-lt"/>
                        </a:rPr>
                        <a:t>prior to payment</a:t>
                      </a:r>
                    </a:p>
                    <a:p>
                      <a:pPr marL="177800" marR="0" lvl="0" indent="-177800" algn="l" defTabSz="711200" rtl="0" eaLnBrk="1" fontAlgn="auto" latinLnBrk="0" hangingPunct="1">
                        <a:lnSpc>
                          <a:spcPct val="100000"/>
                        </a:lnSpc>
                        <a:spcBef>
                          <a:spcPts val="500"/>
                        </a:spcBef>
                        <a:spcAft>
                          <a:spcPct val="0"/>
                        </a:spcAft>
                        <a:buClrTx/>
                        <a:buSzTx/>
                        <a:buFontTx/>
                        <a:buChar char="•"/>
                        <a:tabLst/>
                        <a:defRPr/>
                      </a:pPr>
                      <a:r>
                        <a:rPr lang="en-US" sz="900" b="0" kern="1200">
                          <a:solidFill>
                            <a:schemeClr val="tx1"/>
                          </a:solidFill>
                          <a:latin typeface="+mj-lt"/>
                          <a:ea typeface="+mn-ea"/>
                          <a:cs typeface="+mn-cs"/>
                        </a:rPr>
                        <a:t>Avoiding improper payments and a higher 'first-pass' accuracy leads to </a:t>
                      </a:r>
                      <a:r>
                        <a:rPr lang="en-US" sz="900" b="1" kern="1200">
                          <a:solidFill>
                            <a:schemeClr val="tx1"/>
                          </a:solidFill>
                          <a:latin typeface="+mj-lt"/>
                          <a:ea typeface="+mn-ea"/>
                          <a:cs typeface="+mn-cs"/>
                        </a:rPr>
                        <a:t>higher denial yield</a:t>
                      </a:r>
                      <a:r>
                        <a:rPr lang="en-US" sz="900" b="0" kern="1200">
                          <a:solidFill>
                            <a:schemeClr val="tx1"/>
                          </a:solidFill>
                          <a:latin typeface="+mj-lt"/>
                          <a:ea typeface="+mn-ea"/>
                          <a:cs typeface="+mn-cs"/>
                        </a:rPr>
                        <a:t> and </a:t>
                      </a:r>
                      <a:r>
                        <a:rPr lang="en-US" sz="900" b="1" kern="1200">
                          <a:solidFill>
                            <a:schemeClr val="tx1"/>
                          </a:solidFill>
                          <a:latin typeface="+mj-lt"/>
                          <a:ea typeface="+mn-ea"/>
                          <a:cs typeface="+mn-cs"/>
                        </a:rPr>
                        <a:t>cost savings</a:t>
                      </a:r>
                      <a:endParaRPr lang="en-US" sz="900" b="0" kern="1200">
                        <a:solidFill>
                          <a:schemeClr val="tx1"/>
                        </a:solidFill>
                        <a:latin typeface="+mj-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ct val="0"/>
                        </a:spcAft>
                        <a:buClrTx/>
                        <a:buSzTx/>
                        <a:buFontTx/>
                        <a:buChar char="•"/>
                        <a:tabLst/>
                        <a:defRPr/>
                      </a:pPr>
                      <a:endParaRPr lang="en-US" sz="900" b="0" kern="1200">
                        <a:solidFill>
                          <a:schemeClr val="tx1"/>
                        </a:solidFill>
                        <a:latin typeface="+mj-lt"/>
                        <a:ea typeface="+mn-ea"/>
                        <a:cs typeface="+mn-cs"/>
                      </a:endParaRPr>
                    </a:p>
                  </a:txBody>
                  <a:tcPr anchor="ctr">
                    <a:lnL w="12700" cap="flat" cmpd="sng" algn="ctr">
                      <a:solidFill>
                        <a:schemeClr val="bg1">
                          <a:lumMod val="85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lvl="0" indent="0" algn="l" defTabSz="711200" rtl="0" eaLnBrk="1" fontAlgn="auto" latinLnBrk="0" hangingPunct="1">
                        <a:lnSpc>
                          <a:spcPct val="100000"/>
                        </a:lnSpc>
                        <a:spcBef>
                          <a:spcPts val="500"/>
                        </a:spcBef>
                        <a:spcAft>
                          <a:spcPct val="0"/>
                        </a:spcAft>
                        <a:buClrTx/>
                        <a:buSzTx/>
                        <a:buFont typeface="Arial" panose="020B0604020202020204" pitchFamily="34" charset="0"/>
                        <a:buNone/>
                        <a:defRPr/>
                      </a:pPr>
                      <a:r>
                        <a:rPr lang="en-US" sz="900" b="0">
                          <a:solidFill>
                            <a:schemeClr val="tx1"/>
                          </a:solidFill>
                          <a:latin typeface="+mj-lt"/>
                        </a:rPr>
                        <a:t>Lyric and Zelis </a:t>
                      </a:r>
                      <a:r>
                        <a:rPr lang="en-US" sz="900" b="1">
                          <a:solidFill>
                            <a:schemeClr val="tx1"/>
                          </a:solidFill>
                          <a:latin typeface="+mj-lt"/>
                        </a:rPr>
                        <a:t>embed ML and rules-based engines </a:t>
                      </a:r>
                      <a:r>
                        <a:rPr lang="en-US" sz="900" b="0">
                          <a:solidFill>
                            <a:schemeClr val="tx1"/>
                          </a:solidFill>
                          <a:latin typeface="+mj-lt"/>
                        </a:rPr>
                        <a:t>into claims editing, to analyze and flag errors before payment</a:t>
                      </a:r>
                    </a:p>
                  </a:txBody>
                  <a:tcPr anchor="ctr">
                    <a:lnL w="1905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ct val="0"/>
                        </a:spcAft>
                        <a:buClrTx/>
                        <a:buSzTx/>
                        <a:defRPr/>
                      </a:pPr>
                      <a:r>
                        <a:rPr lang="en-US" sz="900">
                          <a:latin typeface="+mj-lt"/>
                        </a:rPr>
                        <a:t>Payers’ advanced edit engines </a:t>
                      </a:r>
                      <a:r>
                        <a:rPr lang="en-US" sz="900" b="1">
                          <a:latin typeface="+mj-lt"/>
                        </a:rPr>
                        <a:t>enforce strict coding standards </a:t>
                      </a:r>
                      <a:r>
                        <a:rPr lang="en-US" sz="900" b="0">
                          <a:solidFill>
                            <a:schemeClr val="tx1"/>
                          </a:solidFill>
                          <a:latin typeface="+mj-lt"/>
                        </a:rPr>
                        <a:t>triggering </a:t>
                      </a:r>
                      <a:r>
                        <a:rPr lang="en-US" sz="900" b="1">
                          <a:solidFill>
                            <a:schemeClr val="tx1"/>
                          </a:solidFill>
                          <a:latin typeface="+mj-lt"/>
                        </a:rPr>
                        <a:t>instant denials</a:t>
                      </a:r>
                      <a:r>
                        <a:rPr lang="en-US" sz="900" b="0">
                          <a:solidFill>
                            <a:schemeClr val="tx1"/>
                          </a:solidFill>
                          <a:latin typeface="+mj-lt"/>
                        </a:rPr>
                        <a:t>, delaying payments and increasing rework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ct val="0"/>
                        </a:spcAft>
                        <a:buClrTx/>
                        <a:buSzTx/>
                        <a:buFontTx/>
                        <a:buChar char="•"/>
                        <a:tabLst/>
                        <a:defRPr/>
                      </a:pPr>
                      <a:r>
                        <a:rPr lang="en-US" sz="900" b="0" kern="1200">
                          <a:solidFill>
                            <a:schemeClr val="tx1"/>
                          </a:solidFill>
                          <a:latin typeface="+mn-lt"/>
                          <a:ea typeface="+mn-ea"/>
                          <a:cs typeface="+mn-cs"/>
                        </a:rPr>
                        <a:t>Deploy </a:t>
                      </a:r>
                      <a:r>
                        <a:rPr lang="en-US" sz="900" b="1" kern="1200">
                          <a:solidFill>
                            <a:schemeClr val="tx1"/>
                          </a:solidFill>
                          <a:latin typeface="+mn-lt"/>
                          <a:ea typeface="+mn-ea"/>
                          <a:cs typeface="+mn-cs"/>
                        </a:rPr>
                        <a:t>AI-driven claim scrubbers</a:t>
                      </a:r>
                      <a:r>
                        <a:rPr lang="en-US" sz="900" b="0" kern="1200">
                          <a:solidFill>
                            <a:schemeClr val="tx1"/>
                          </a:solidFill>
                          <a:latin typeface="+mn-lt"/>
                          <a:ea typeface="+mn-ea"/>
                          <a:cs typeface="+mn-cs"/>
                        </a:rPr>
                        <a:t>, dynamic rules engines for </a:t>
                      </a:r>
                      <a:r>
                        <a:rPr lang="en-US" sz="900" b="1" kern="1200">
                          <a:solidFill>
                            <a:schemeClr val="tx1"/>
                          </a:solidFill>
                          <a:latin typeface="+mn-lt"/>
                          <a:ea typeface="+mn-ea"/>
                          <a:cs typeface="+mn-cs"/>
                        </a:rPr>
                        <a:t>continuous AI training</a:t>
                      </a:r>
                      <a:r>
                        <a:rPr lang="en-US" sz="900" b="0" kern="1200">
                          <a:solidFill>
                            <a:schemeClr val="tx1"/>
                          </a:solidFill>
                          <a:latin typeface="+mn-lt"/>
                          <a:ea typeface="+mn-ea"/>
                          <a:cs typeface="+mn-cs"/>
                        </a:rPr>
                        <a:t>, and </a:t>
                      </a:r>
                      <a:r>
                        <a:rPr lang="en-US" sz="900" b="1" kern="1200">
                          <a:solidFill>
                            <a:schemeClr val="tx1"/>
                          </a:solidFill>
                          <a:latin typeface="+mn-lt"/>
                          <a:ea typeface="+mn-ea"/>
                          <a:cs typeface="+mn-cs"/>
                        </a:rPr>
                        <a:t>assisted coding tools </a:t>
                      </a:r>
                      <a:r>
                        <a:rPr lang="en-US" sz="900" kern="1200">
                          <a:solidFill>
                            <a:schemeClr val="dk1"/>
                          </a:solidFill>
                          <a:latin typeface="+mn-lt"/>
                          <a:ea typeface="+mn-ea"/>
                          <a:cs typeface="+mn-cs"/>
                        </a:rPr>
                        <a:t>to align with evolving payer rules</a:t>
                      </a:r>
                      <a:endParaRPr lang="en-US" sz="900" b="0" kern="1200">
                        <a:solidFill>
                          <a:schemeClr val="tx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524533896"/>
                  </a:ext>
                </a:extLst>
              </a:tr>
              <a:tr h="884767">
                <a:tc>
                  <a:txBody>
                    <a:bodyPr/>
                    <a:lstStyle/>
                    <a:p>
                      <a:pPr marL="0" indent="0">
                        <a:spcBef>
                          <a:spcPts val="0"/>
                        </a:spcBef>
                        <a:buFontTx/>
                        <a:buNone/>
                      </a:pPr>
                      <a:r>
                        <a:rPr lang="en-US" sz="900" b="1">
                          <a:solidFill>
                            <a:schemeClr val="tx1"/>
                          </a:solidFill>
                          <a:latin typeface="+mj-lt"/>
                        </a:rPr>
                        <a:t>Clinical Documentation &amp; </a:t>
                      </a:r>
                    </a:p>
                    <a:p>
                      <a:pPr marL="0" indent="0">
                        <a:spcBef>
                          <a:spcPts val="0"/>
                        </a:spcBef>
                        <a:buFontTx/>
                        <a:buNone/>
                      </a:pPr>
                      <a:r>
                        <a:rPr lang="en-US" sz="900" b="1">
                          <a:solidFill>
                            <a:schemeClr val="tx1"/>
                          </a:solidFill>
                          <a:latin typeface="+mj-lt"/>
                        </a:rPr>
                        <a:t>Audit</a:t>
                      </a:r>
                    </a:p>
                  </a:txBody>
                  <a:tcPr>
                    <a:lnR w="19050" cap="flat" cmpd="sng" algn="ctr">
                      <a:noFill/>
                      <a:prstDash val="solid"/>
                      <a:round/>
                      <a:headEnd type="none" w="med" len="med"/>
                      <a:tailEnd type="none" w="med" len="med"/>
                    </a:lnR>
                    <a:solidFill>
                      <a:schemeClr val="bg1">
                        <a:lumMod val="85000"/>
                      </a:schemeClr>
                    </a:solidFill>
                  </a:tcPr>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en-US" sz="900" b="0" kern="1200">
                          <a:solidFill>
                            <a:schemeClr val="dk1"/>
                          </a:solidFill>
                          <a:latin typeface="+mj-lt"/>
                          <a:ea typeface="+mn-ea"/>
                          <a:cs typeface="+mn-cs"/>
                        </a:rPr>
                        <a:t>To tighten claim validation process and to prevent payments for </a:t>
                      </a:r>
                      <a:r>
                        <a:rPr lang="en-US" sz="900" b="1" kern="1200">
                          <a:solidFill>
                            <a:schemeClr val="dk1"/>
                          </a:solidFill>
                          <a:latin typeface="+mj-lt"/>
                          <a:ea typeface="+mn-ea"/>
                          <a:cs typeface="+mn-cs"/>
                        </a:rPr>
                        <a:t>non-covered</a:t>
                      </a:r>
                      <a:r>
                        <a:rPr lang="en-US" sz="900" b="0" kern="1200">
                          <a:solidFill>
                            <a:schemeClr val="dk1"/>
                          </a:solidFill>
                          <a:latin typeface="+mj-lt"/>
                          <a:ea typeface="+mn-ea"/>
                          <a:cs typeface="+mn-cs"/>
                        </a:rPr>
                        <a:t> treatments</a:t>
                      </a:r>
                    </a:p>
                  </a:txBody>
                  <a:tcPr anchor="ct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indent="-177800">
                        <a:spcBef>
                          <a:spcPts val="500"/>
                        </a:spcBef>
                      </a:pPr>
                      <a:r>
                        <a:rPr lang="en-US" sz="900" kern="1200">
                          <a:solidFill>
                            <a:schemeClr val="dk1"/>
                          </a:solidFill>
                          <a:latin typeface="+mj-lt"/>
                          <a:ea typeface="+mn-ea"/>
                          <a:cs typeface="+mn-cs"/>
                        </a:rPr>
                        <a:t>Models use NLP to </a:t>
                      </a:r>
                      <a:r>
                        <a:rPr lang="en-US" sz="900" b="1" kern="1200">
                          <a:solidFill>
                            <a:schemeClr val="dk1"/>
                          </a:solidFill>
                          <a:latin typeface="+mj-lt"/>
                          <a:ea typeface="+mn-ea"/>
                          <a:cs typeface="+mn-cs"/>
                        </a:rPr>
                        <a:t>cross-check documents </a:t>
                      </a:r>
                      <a:r>
                        <a:rPr lang="en-US" sz="900" b="0" kern="1200">
                          <a:solidFill>
                            <a:schemeClr val="dk1"/>
                          </a:solidFill>
                          <a:latin typeface="+mj-lt"/>
                          <a:ea typeface="+mn-ea"/>
                          <a:cs typeface="+mn-cs"/>
                        </a:rPr>
                        <a:t>against policies and </a:t>
                      </a:r>
                      <a:r>
                        <a:rPr lang="en-US" sz="900" kern="1200">
                          <a:solidFill>
                            <a:schemeClr val="dk1"/>
                          </a:solidFill>
                          <a:latin typeface="+mj-lt"/>
                          <a:ea typeface="+mn-ea"/>
                          <a:cs typeface="+mn-cs"/>
                        </a:rPr>
                        <a:t>guidelines to </a:t>
                      </a:r>
                      <a:r>
                        <a:rPr lang="en-US" sz="900" b="1" kern="1200">
                          <a:solidFill>
                            <a:schemeClr val="dk1"/>
                          </a:solidFill>
                          <a:latin typeface="+mj-lt"/>
                          <a:ea typeface="+mn-ea"/>
                          <a:cs typeface="+mn-cs"/>
                        </a:rPr>
                        <a:t>flag unsupported claims</a:t>
                      </a:r>
                      <a:r>
                        <a:rPr lang="en-US" sz="900" kern="1200">
                          <a:solidFill>
                            <a:schemeClr val="dk1"/>
                          </a:solidFill>
                          <a:latin typeface="+mj-lt"/>
                          <a:ea typeface="+mn-ea"/>
                          <a:cs typeface="+mn-cs"/>
                        </a:rPr>
                        <a:t> before payment</a:t>
                      </a:r>
                    </a:p>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sz="900" kern="1200">
                          <a:solidFill>
                            <a:schemeClr val="dk1"/>
                          </a:solidFill>
                          <a:latin typeface="+mj-lt"/>
                          <a:ea typeface="+mn-ea"/>
                          <a:cs typeface="+mn-cs"/>
                        </a:rPr>
                        <a:t>AI-driven screening has led to up to</a:t>
                      </a:r>
                      <a:r>
                        <a:rPr lang="en-US" sz="900" b="1" kern="1200">
                          <a:solidFill>
                            <a:schemeClr val="dk1"/>
                          </a:solidFill>
                          <a:latin typeface="+mj-lt"/>
                          <a:ea typeface="+mn-ea"/>
                          <a:cs typeface="+mn-cs"/>
                        </a:rPr>
                        <a:t> 16x more denials</a:t>
                      </a:r>
                      <a:r>
                        <a:rPr lang="en-US" sz="900" kern="1200">
                          <a:solidFill>
                            <a:schemeClr val="dk1"/>
                          </a:solidFill>
                          <a:latin typeface="+mj-lt"/>
                          <a:ea typeface="+mn-ea"/>
                          <a:cs typeface="+mn-cs"/>
                        </a:rPr>
                        <a:t>, improving </a:t>
                      </a:r>
                      <a:r>
                        <a:rPr lang="en-US" sz="900" b="1" kern="1200">
                          <a:solidFill>
                            <a:schemeClr val="dk1"/>
                          </a:solidFill>
                          <a:latin typeface="+mj-lt"/>
                          <a:ea typeface="+mn-ea"/>
                          <a:cs typeface="+mn-cs"/>
                        </a:rPr>
                        <a:t>cost control</a:t>
                      </a:r>
                      <a:r>
                        <a:rPr lang="en-US" sz="900" kern="1200">
                          <a:solidFill>
                            <a:schemeClr val="dk1"/>
                          </a:solidFill>
                          <a:latin typeface="+mj-lt"/>
                          <a:ea typeface="+mn-ea"/>
                          <a:cs typeface="+mn-cs"/>
                        </a:rPr>
                        <a:t> and </a:t>
                      </a:r>
                      <a:r>
                        <a:rPr lang="en-US" sz="900" b="0" kern="1200">
                          <a:solidFill>
                            <a:schemeClr val="dk1"/>
                          </a:solidFill>
                          <a:latin typeface="+mj-lt"/>
                          <a:ea typeface="+mn-ea"/>
                          <a:cs typeface="+mn-cs"/>
                        </a:rPr>
                        <a:t>reduced</a:t>
                      </a:r>
                      <a:r>
                        <a:rPr lang="en-US" sz="900" b="1" kern="1200">
                          <a:solidFill>
                            <a:schemeClr val="dk1"/>
                          </a:solidFill>
                          <a:latin typeface="+mj-lt"/>
                          <a:ea typeface="+mn-ea"/>
                          <a:cs typeface="+mn-cs"/>
                        </a:rPr>
                        <a:t> manual review </a:t>
                      </a:r>
                      <a:r>
                        <a:rPr lang="en-US" sz="900" b="0" kern="1200">
                          <a:solidFill>
                            <a:schemeClr val="dk1"/>
                          </a:solidFill>
                          <a:latin typeface="+mj-lt"/>
                          <a:ea typeface="+mn-ea"/>
                          <a:cs typeface="+mn-cs"/>
                        </a:rPr>
                        <a:t>effort</a:t>
                      </a:r>
                      <a:endParaRPr lang="en-US" sz="900" b="1" kern="1200">
                        <a:solidFill>
                          <a:schemeClr val="dk1"/>
                        </a:solidFill>
                        <a:latin typeface="+mj-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endParaRPr lang="en-US" sz="900" b="1" kern="1200">
                        <a:solidFill>
                          <a:schemeClr val="dk1"/>
                        </a:solidFill>
                        <a:latin typeface="+mj-lt"/>
                        <a:ea typeface="+mn-ea"/>
                        <a:cs typeface="+mn-cs"/>
                      </a:endParaRPr>
                    </a:p>
                  </a:txBody>
                  <a:tcPr anchor="ctr">
                    <a:lnL w="12700" cap="flat" cmpd="sng" algn="ctr">
                      <a:solidFill>
                        <a:schemeClr val="bg1">
                          <a:lumMod val="85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lvl="0" indent="0" algn="l" defTabSz="711200" rtl="0" eaLnBrk="1" fontAlgn="auto" latinLnBrk="0" hangingPunct="1">
                        <a:lnSpc>
                          <a:spcPct val="100000"/>
                        </a:lnSpc>
                        <a:spcBef>
                          <a:spcPts val="500"/>
                        </a:spcBef>
                        <a:spcAft>
                          <a:spcPct val="0"/>
                        </a:spcAft>
                        <a:buClrTx/>
                        <a:buSzTx/>
                        <a:buFontTx/>
                        <a:buNone/>
                        <a:tabLst/>
                        <a:defRPr/>
                      </a:pPr>
                      <a:r>
                        <a:rPr lang="en-US" sz="900" kern="1200">
                          <a:solidFill>
                            <a:schemeClr val="dk1"/>
                          </a:solidFill>
                          <a:latin typeface="+mj-lt"/>
                          <a:ea typeface="+mn-ea"/>
                          <a:cs typeface="+mn-cs"/>
                        </a:rPr>
                        <a:t>EviCore and Availity use AI powered algorithms to </a:t>
                      </a:r>
                      <a:r>
                        <a:rPr lang="en-US" sz="900" b="1" kern="1200">
                          <a:solidFill>
                            <a:schemeClr val="dk1"/>
                          </a:solidFill>
                          <a:latin typeface="+mj-lt"/>
                          <a:ea typeface="+mn-ea"/>
                          <a:cs typeface="+mn-cs"/>
                        </a:rPr>
                        <a:t>analyzes clinical docs </a:t>
                      </a:r>
                      <a:r>
                        <a:rPr lang="en-US" sz="900" kern="1200">
                          <a:solidFill>
                            <a:schemeClr val="dk1"/>
                          </a:solidFill>
                          <a:latin typeface="+mj-lt"/>
                          <a:ea typeface="+mn-ea"/>
                          <a:cs typeface="+mn-cs"/>
                        </a:rPr>
                        <a:t>against </a:t>
                      </a:r>
                      <a:r>
                        <a:rPr lang="en-US" sz="900" b="1" kern="1200">
                          <a:solidFill>
                            <a:schemeClr val="dk1"/>
                          </a:solidFill>
                          <a:latin typeface="+mj-lt"/>
                          <a:ea typeface="+mn-ea"/>
                          <a:cs typeface="+mn-cs"/>
                        </a:rPr>
                        <a:t>payer policies </a:t>
                      </a:r>
                      <a:r>
                        <a:rPr lang="en-US" sz="900" kern="1200">
                          <a:solidFill>
                            <a:schemeClr val="dk1"/>
                          </a:solidFill>
                          <a:latin typeface="+mj-lt"/>
                          <a:ea typeface="+mn-ea"/>
                          <a:cs typeface="+mn-cs"/>
                        </a:rPr>
                        <a:t>for real-time decision-making</a:t>
                      </a:r>
                    </a:p>
                  </a:txBody>
                  <a:tcPr anchor="ctr">
                    <a:lnL w="1905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ct val="0"/>
                        </a:spcAft>
                        <a:buClrTx/>
                        <a:buSzTx/>
                        <a:buChar char="•"/>
                        <a:defRPr/>
                      </a:pPr>
                      <a:r>
                        <a:rPr lang="en-US" sz="900" kern="1200">
                          <a:solidFill>
                            <a:schemeClr val="dk1"/>
                          </a:solidFill>
                          <a:latin typeface="+mj-lt"/>
                          <a:ea typeface="+mn-ea"/>
                          <a:cs typeface="+mn-cs"/>
                        </a:rPr>
                        <a:t>AI-driven </a:t>
                      </a:r>
                      <a:r>
                        <a:rPr lang="en-US" sz="900" b="1" kern="1200">
                          <a:solidFill>
                            <a:schemeClr val="dk1"/>
                          </a:solidFill>
                          <a:latin typeface="+mj-lt"/>
                          <a:ea typeface="+mn-ea"/>
                          <a:cs typeface="+mn-cs"/>
                        </a:rPr>
                        <a:t>medical necessity </a:t>
                      </a:r>
                      <a:r>
                        <a:rPr lang="en-US" sz="900" kern="1200">
                          <a:solidFill>
                            <a:schemeClr val="dk1"/>
                          </a:solidFill>
                          <a:latin typeface="+mj-lt"/>
                          <a:ea typeface="+mn-ea"/>
                          <a:cs typeface="+mn-cs"/>
                        </a:rPr>
                        <a:t>audits increase denial frequency and </a:t>
                      </a:r>
                      <a:r>
                        <a:rPr lang="en-US" sz="900" b="1" kern="1200">
                          <a:solidFill>
                            <a:schemeClr val="dk1"/>
                          </a:solidFill>
                          <a:latin typeface="+mj-lt"/>
                          <a:ea typeface="+mn-ea"/>
                          <a:cs typeface="+mn-cs"/>
                        </a:rPr>
                        <a:t>unpredictability </a:t>
                      </a:r>
                      <a:r>
                        <a:rPr lang="en-US" sz="900" kern="1200">
                          <a:solidFill>
                            <a:schemeClr val="dk1"/>
                          </a:solidFill>
                          <a:latin typeface="+mj-lt"/>
                          <a:ea typeface="+mn-ea"/>
                          <a:cs typeface="+mn-cs"/>
                        </a:rPr>
                        <a:t>leading to growing appeal workloads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ct val="0"/>
                        </a:spcAft>
                        <a:buClrTx/>
                        <a:buSzTx/>
                        <a:buFontTx/>
                        <a:buChar char="•"/>
                        <a:tabLst/>
                        <a:defRPr/>
                      </a:pPr>
                      <a:r>
                        <a:rPr lang="en-US" sz="900" kern="1200">
                          <a:solidFill>
                            <a:schemeClr val="dk1"/>
                          </a:solidFill>
                          <a:latin typeface="+mn-lt"/>
                          <a:ea typeface="+mn-ea"/>
                          <a:cs typeface="+mn-cs"/>
                        </a:rPr>
                        <a:t>Leverage AI-powered NLP tools for </a:t>
                      </a:r>
                      <a:r>
                        <a:rPr lang="en-US" sz="900" b="1" kern="1200">
                          <a:solidFill>
                            <a:schemeClr val="dk1"/>
                          </a:solidFill>
                          <a:latin typeface="+mn-lt"/>
                          <a:ea typeface="+mn-ea"/>
                          <a:cs typeface="+mn-cs"/>
                        </a:rPr>
                        <a:t>documentation analysis</a:t>
                      </a:r>
                      <a:r>
                        <a:rPr lang="en-US" sz="900" kern="1200">
                          <a:solidFill>
                            <a:schemeClr val="dk1"/>
                          </a:solidFill>
                          <a:latin typeface="+mn-lt"/>
                          <a:ea typeface="+mn-ea"/>
                          <a:cs typeface="+mn-cs"/>
                        </a:rPr>
                        <a:t>, </a:t>
                      </a:r>
                      <a:r>
                        <a:rPr lang="en-US" sz="900" b="1" kern="1200">
                          <a:solidFill>
                            <a:schemeClr val="dk1"/>
                          </a:solidFill>
                          <a:latin typeface="+mn-lt"/>
                          <a:ea typeface="+mn-ea"/>
                          <a:cs typeface="+mn-cs"/>
                        </a:rPr>
                        <a:t>predictive audit targeting</a:t>
                      </a:r>
                      <a:r>
                        <a:rPr lang="en-US" sz="900" kern="1200">
                          <a:solidFill>
                            <a:schemeClr val="dk1"/>
                          </a:solidFill>
                          <a:latin typeface="+mn-lt"/>
                          <a:ea typeface="+mn-ea"/>
                          <a:cs typeface="+mn-cs"/>
                        </a:rPr>
                        <a:t>, and adaptive learning pre-submission</a:t>
                      </a:r>
                    </a:p>
                  </a:txBody>
                  <a:tcPr anchor="ct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3322536254"/>
                  </a:ext>
                </a:extLst>
              </a:tr>
              <a:tr h="884767">
                <a:tc>
                  <a:txBody>
                    <a:bodyPr/>
                    <a:lstStyle/>
                    <a:p>
                      <a:pPr marL="0" indent="0">
                        <a:spcBef>
                          <a:spcPts val="0"/>
                        </a:spcBef>
                        <a:buFontTx/>
                        <a:buNone/>
                      </a:pPr>
                      <a:r>
                        <a:rPr lang="en-US" sz="900" b="1">
                          <a:solidFill>
                            <a:schemeClr val="tx1"/>
                          </a:solidFill>
                          <a:latin typeface="+mj-lt"/>
                        </a:rPr>
                        <a:t>Fraud Detection</a:t>
                      </a:r>
                    </a:p>
                  </a:txBody>
                  <a:tcPr>
                    <a:lnR w="19050" cap="flat" cmpd="sng" algn="ctr">
                      <a:noFill/>
                      <a:prstDash val="solid"/>
                      <a:round/>
                      <a:headEnd type="none" w="med" len="med"/>
                      <a:tailEnd type="none" w="med" len="med"/>
                    </a:lnR>
                    <a:solidFill>
                      <a:schemeClr val="bg1">
                        <a:lumMod val="85000"/>
                      </a:schemeClr>
                    </a:solidFill>
                  </a:tcPr>
                </a:tc>
                <a:tc>
                  <a:txBody>
                    <a:bodyPr/>
                    <a:lstStyle/>
                    <a:p>
                      <a:pPr marL="0" marR="0" lvl="0" indent="0" algn="l" defTabSz="711200" rtl="0" eaLnBrk="1" fontAlgn="auto" latinLnBrk="0" hangingPunct="1">
                        <a:lnSpc>
                          <a:spcPct val="100000"/>
                        </a:lnSpc>
                        <a:spcBef>
                          <a:spcPts val="500"/>
                        </a:spcBef>
                        <a:spcAft>
                          <a:spcPts val="0"/>
                        </a:spcAft>
                        <a:buClrTx/>
                        <a:buSzTx/>
                        <a:buNone/>
                        <a:tabLst/>
                        <a:defRPr/>
                      </a:pPr>
                      <a:r>
                        <a:rPr lang="en-US" sz="900" b="0">
                          <a:solidFill>
                            <a:schemeClr val="tx1"/>
                          </a:solidFill>
                          <a:latin typeface="+mj-lt"/>
                        </a:rPr>
                        <a:t>To increase denials by flagging </a:t>
                      </a:r>
                      <a:r>
                        <a:rPr lang="en-US" sz="900" b="1">
                          <a:solidFill>
                            <a:schemeClr val="tx1"/>
                          </a:solidFill>
                          <a:latin typeface="+mj-lt"/>
                        </a:rPr>
                        <a:t>suspicious/ fraudulent claims</a:t>
                      </a:r>
                    </a:p>
                  </a:txBody>
                  <a:tcPr anchor="ct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ts val="0"/>
                        </a:spcAft>
                        <a:buClrTx/>
                        <a:buSzTx/>
                        <a:tabLst/>
                        <a:defRPr/>
                      </a:pPr>
                      <a:r>
                        <a:rPr lang="en-US" sz="900">
                          <a:latin typeface="+mj-lt"/>
                        </a:rPr>
                        <a:t>ML models used to detect </a:t>
                      </a:r>
                      <a:r>
                        <a:rPr lang="en-US" sz="900" b="1">
                          <a:latin typeface="+mj-lt"/>
                        </a:rPr>
                        <a:t>anomalous billing patterns</a:t>
                      </a:r>
                      <a:r>
                        <a:rPr lang="en-US" sz="900">
                          <a:latin typeface="+mj-lt"/>
                        </a:rPr>
                        <a:t> by analyzing historical and live claims, to flag </a:t>
                      </a:r>
                      <a:r>
                        <a:rPr lang="en-US" sz="900" b="1">
                          <a:latin typeface="+mj-lt"/>
                        </a:rPr>
                        <a:t>high-risk submissions</a:t>
                      </a:r>
                      <a:endParaRPr lang="en-US" sz="900">
                        <a:latin typeface="+mj-lt"/>
                      </a:endParaRPr>
                    </a:p>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sz="900" b="0" kern="1200">
                          <a:solidFill>
                            <a:schemeClr val="tx1"/>
                          </a:solidFill>
                          <a:latin typeface="+mj-lt"/>
                          <a:ea typeface="+mn-ea"/>
                          <a:cs typeface="+mn-cs"/>
                        </a:rPr>
                        <a:t>Higher </a:t>
                      </a:r>
                      <a:r>
                        <a:rPr lang="en-US" sz="900" b="1" kern="1200">
                          <a:solidFill>
                            <a:schemeClr val="tx1"/>
                          </a:solidFill>
                          <a:latin typeface="+mj-lt"/>
                          <a:ea typeface="+mn-ea"/>
                          <a:cs typeface="+mn-cs"/>
                        </a:rPr>
                        <a:t>fraud interception</a:t>
                      </a:r>
                      <a:r>
                        <a:rPr lang="en-US" sz="900" b="0" kern="1200">
                          <a:solidFill>
                            <a:schemeClr val="tx1"/>
                          </a:solidFill>
                          <a:latin typeface="+mj-lt"/>
                          <a:ea typeface="+mn-ea"/>
                          <a:cs typeface="+mn-cs"/>
                        </a:rPr>
                        <a:t> rates and </a:t>
                      </a:r>
                      <a:r>
                        <a:rPr lang="en-US" sz="900" b="1" kern="1200">
                          <a:solidFill>
                            <a:schemeClr val="tx1"/>
                          </a:solidFill>
                          <a:latin typeface="+mj-lt"/>
                          <a:ea typeface="+mn-ea"/>
                          <a:cs typeface="+mn-cs"/>
                        </a:rPr>
                        <a:t>reduced financial exposure</a:t>
                      </a:r>
                      <a:r>
                        <a:rPr lang="en-US" sz="900" b="0" kern="1200">
                          <a:solidFill>
                            <a:schemeClr val="tx1"/>
                          </a:solidFill>
                          <a:latin typeface="+mj-lt"/>
                          <a:ea typeface="+mn-ea"/>
                          <a:cs typeface="+mn-cs"/>
                        </a:rPr>
                        <a:t> through early detection and targeted audit triggers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endParaRPr lang="en-US" sz="900" b="0" kern="1200">
                        <a:solidFill>
                          <a:schemeClr val="tx1"/>
                        </a:solidFill>
                        <a:latin typeface="+mj-lt"/>
                        <a:ea typeface="+mn-ea"/>
                        <a:cs typeface="+mn-cs"/>
                      </a:endParaRPr>
                    </a:p>
                  </a:txBody>
                  <a:tcPr anchor="ctr">
                    <a:lnL w="12700" cap="flat" cmpd="sng" algn="ctr">
                      <a:solidFill>
                        <a:schemeClr val="bg1">
                          <a:lumMod val="85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marR="0" lvl="0" indent="0" algn="l" defTabSz="711200" rtl="0" eaLnBrk="1" fontAlgn="auto" latinLnBrk="0" hangingPunct="1">
                        <a:lnSpc>
                          <a:spcPct val="100000"/>
                        </a:lnSpc>
                        <a:spcBef>
                          <a:spcPts val="500"/>
                        </a:spcBef>
                        <a:spcAft>
                          <a:spcPts val="0"/>
                        </a:spcAft>
                        <a:buClrTx/>
                        <a:buSzTx/>
                        <a:buFont typeface="Arial" panose="020B0604020202020204" pitchFamily="34" charset="0"/>
                        <a:buNone/>
                        <a:tabLst/>
                        <a:defRPr/>
                      </a:pPr>
                      <a:r>
                        <a:rPr lang="en-US" sz="900" b="0" kern="1200">
                          <a:solidFill>
                            <a:schemeClr val="tx1"/>
                          </a:solidFill>
                          <a:latin typeface="+mj-lt"/>
                          <a:ea typeface="+mn-ea"/>
                          <a:cs typeface="+mn-cs"/>
                        </a:rPr>
                        <a:t>Cotiviti and </a:t>
                      </a:r>
                      <a:r>
                        <a:rPr lang="en-US" sz="900" b="0" kern="1200" err="1">
                          <a:solidFill>
                            <a:schemeClr val="tx1"/>
                          </a:solidFill>
                          <a:latin typeface="+mj-lt"/>
                          <a:ea typeface="+mn-ea"/>
                          <a:cs typeface="+mn-cs"/>
                        </a:rPr>
                        <a:t>MultiPlan</a:t>
                      </a:r>
                      <a:r>
                        <a:rPr lang="en-US" sz="900" b="0" kern="1200">
                          <a:solidFill>
                            <a:schemeClr val="tx1"/>
                          </a:solidFill>
                          <a:latin typeface="+mj-lt"/>
                          <a:ea typeface="+mn-ea"/>
                          <a:cs typeface="+mn-cs"/>
                        </a:rPr>
                        <a:t> </a:t>
                      </a:r>
                      <a:r>
                        <a:rPr lang="en-US" sz="900" b="1" kern="1200">
                          <a:solidFill>
                            <a:schemeClr val="tx1"/>
                          </a:solidFill>
                          <a:latin typeface="+mj-lt"/>
                          <a:ea typeface="+mn-ea"/>
                          <a:cs typeface="+mn-cs"/>
                        </a:rPr>
                        <a:t>sift through claim data </a:t>
                      </a:r>
                      <a:r>
                        <a:rPr lang="en-US" sz="900" b="0" kern="1200">
                          <a:solidFill>
                            <a:schemeClr val="tx1"/>
                          </a:solidFill>
                          <a:latin typeface="+mj-lt"/>
                          <a:ea typeface="+mn-ea"/>
                          <a:cs typeface="+mn-cs"/>
                        </a:rPr>
                        <a:t>to flag suspicious billing behavior such as </a:t>
                      </a:r>
                      <a:r>
                        <a:rPr lang="en-US" sz="900" b="1" kern="1200">
                          <a:solidFill>
                            <a:schemeClr val="tx1"/>
                          </a:solidFill>
                          <a:latin typeface="+mj-lt"/>
                          <a:ea typeface="+mn-ea"/>
                          <a:cs typeface="+mn-cs"/>
                        </a:rPr>
                        <a:t>abnormal service frequencies</a:t>
                      </a:r>
                      <a:r>
                        <a:rPr lang="en-US" sz="900" b="0" kern="1200">
                          <a:solidFill>
                            <a:schemeClr val="tx1"/>
                          </a:solidFill>
                          <a:latin typeface="+mj-lt"/>
                          <a:ea typeface="+mn-ea"/>
                          <a:cs typeface="+mn-cs"/>
                        </a:rPr>
                        <a:t>, “phantom” claims</a:t>
                      </a:r>
                    </a:p>
                  </a:txBody>
                  <a:tcPr anchor="ctr">
                    <a:lnL w="1905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ts val="0"/>
                        </a:spcAft>
                        <a:buClrTx/>
                        <a:buSzTx/>
                        <a:tabLst/>
                        <a:defRPr/>
                      </a:pPr>
                      <a:r>
                        <a:rPr lang="en-US" sz="900">
                          <a:latin typeface="+mj-lt"/>
                        </a:rPr>
                        <a:t>Payer AI systems </a:t>
                      </a:r>
                      <a:r>
                        <a:rPr lang="en-US" sz="900" b="1">
                          <a:latin typeface="+mj-lt"/>
                        </a:rPr>
                        <a:t>increase surveillance </a:t>
                      </a:r>
                      <a:r>
                        <a:rPr lang="en-US" sz="900">
                          <a:latin typeface="+mj-lt"/>
                        </a:rPr>
                        <a:t>and </a:t>
                      </a:r>
                      <a:r>
                        <a:rPr lang="en-US" sz="900" b="1">
                          <a:latin typeface="+mj-lt"/>
                        </a:rPr>
                        <a:t>potential false positives</a:t>
                      </a:r>
                      <a:r>
                        <a:rPr lang="en-US" sz="900">
                          <a:latin typeface="+mj-lt"/>
                        </a:rPr>
                        <a:t>, leading to </a:t>
                      </a:r>
                      <a:r>
                        <a:rPr lang="en-US" sz="900" b="1">
                          <a:latin typeface="+mj-lt"/>
                        </a:rPr>
                        <a:t>payment holds </a:t>
                      </a:r>
                      <a:r>
                        <a:rPr lang="en-US" sz="900">
                          <a:latin typeface="+mj-lt"/>
                        </a:rPr>
                        <a:t>and risks from </a:t>
                      </a:r>
                      <a:r>
                        <a:rPr lang="en-US" sz="900" b="1">
                          <a:latin typeface="+mj-lt"/>
                        </a:rPr>
                        <a:t>billing anomalies</a:t>
                      </a:r>
                      <a:endParaRPr lang="en-US" sz="900" b="1" kern="1200">
                        <a:solidFill>
                          <a:schemeClr val="tx1"/>
                        </a:solidFill>
                        <a:latin typeface="+mj-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sz="900" b="0" kern="1200">
                          <a:solidFill>
                            <a:schemeClr val="tx1"/>
                          </a:solidFill>
                          <a:latin typeface="+mn-lt"/>
                          <a:ea typeface="+mn-ea"/>
                          <a:cs typeface="+mn-cs"/>
                        </a:rPr>
                        <a:t>Utilize AI-driven </a:t>
                      </a:r>
                      <a:r>
                        <a:rPr lang="en-US" sz="900" b="1" kern="1200">
                          <a:solidFill>
                            <a:schemeClr val="tx1"/>
                          </a:solidFill>
                          <a:latin typeface="+mn-lt"/>
                          <a:ea typeface="+mn-ea"/>
                          <a:cs typeface="+mn-cs"/>
                        </a:rPr>
                        <a:t>self-auditing tools</a:t>
                      </a:r>
                      <a:r>
                        <a:rPr lang="en-US" sz="900" b="0" kern="1200">
                          <a:solidFill>
                            <a:schemeClr val="tx1"/>
                          </a:solidFill>
                          <a:latin typeface="+mn-lt"/>
                          <a:ea typeface="+mn-ea"/>
                          <a:cs typeface="+mn-cs"/>
                        </a:rPr>
                        <a:t>, </a:t>
                      </a:r>
                      <a:r>
                        <a:rPr lang="en-US" sz="900" b="1" kern="1200">
                          <a:solidFill>
                            <a:schemeClr val="tx1"/>
                          </a:solidFill>
                          <a:latin typeface="+mn-lt"/>
                          <a:ea typeface="+mn-ea"/>
                          <a:cs typeface="+mn-cs"/>
                        </a:rPr>
                        <a:t>FWA compliance checks</a:t>
                      </a:r>
                      <a:r>
                        <a:rPr lang="en-US" sz="900" b="0" kern="1200">
                          <a:solidFill>
                            <a:schemeClr val="tx1"/>
                          </a:solidFill>
                          <a:latin typeface="+mn-lt"/>
                          <a:ea typeface="+mn-ea"/>
                          <a:cs typeface="+mn-cs"/>
                        </a:rPr>
                        <a:t>, and </a:t>
                      </a:r>
                      <a:r>
                        <a:rPr lang="en-US" sz="900" b="1" kern="1200">
                          <a:solidFill>
                            <a:schemeClr val="tx1"/>
                          </a:solidFill>
                          <a:latin typeface="+mn-lt"/>
                          <a:ea typeface="+mn-ea"/>
                          <a:cs typeface="+mn-cs"/>
                        </a:rPr>
                        <a:t>rapid audit response tools </a:t>
                      </a:r>
                      <a:r>
                        <a:rPr lang="en-US" sz="900" b="0" kern="1200">
                          <a:solidFill>
                            <a:schemeClr val="tx1"/>
                          </a:solidFill>
                          <a:latin typeface="+mn-lt"/>
                          <a:ea typeface="+mn-ea"/>
                          <a:cs typeface="+mn-cs"/>
                        </a:rPr>
                        <a:t>to manage billing risk and payer scrutiny</a:t>
                      </a:r>
                    </a:p>
                  </a:txBody>
                  <a:tcPr anchor="ct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838191992"/>
                  </a:ext>
                </a:extLst>
              </a:tr>
              <a:tr h="884767">
                <a:tc>
                  <a:txBody>
                    <a:bodyPr/>
                    <a:lstStyle/>
                    <a:p>
                      <a:pPr marL="0" indent="0">
                        <a:spcBef>
                          <a:spcPts val="0"/>
                        </a:spcBef>
                        <a:buFontTx/>
                        <a:buNone/>
                      </a:pPr>
                      <a:r>
                        <a:rPr lang="en-US" sz="900" b="1">
                          <a:solidFill>
                            <a:schemeClr val="tx1"/>
                          </a:solidFill>
                          <a:latin typeface="+mj-lt"/>
                        </a:rPr>
                        <a:t>Denial Targeting</a:t>
                      </a:r>
                    </a:p>
                  </a:txBody>
                  <a:tcPr>
                    <a:lnR w="19050" cap="flat" cmpd="sng" algn="ctr">
                      <a:noFill/>
                      <a:prstDash val="solid"/>
                      <a:round/>
                      <a:headEnd type="none" w="med" len="med"/>
                      <a:tailEnd type="none" w="med" len="med"/>
                    </a:lnR>
                    <a:solidFill>
                      <a:schemeClr val="bg1">
                        <a:lumMod val="85000"/>
                      </a:schemeClr>
                    </a:solidFill>
                  </a:tcPr>
                </a:tc>
                <a:tc>
                  <a:txBody>
                    <a:bodyPr/>
                    <a:lstStyle/>
                    <a:p>
                      <a:pPr marL="0" indent="0">
                        <a:spcBef>
                          <a:spcPts val="500"/>
                        </a:spcBef>
                        <a:buNone/>
                      </a:pPr>
                      <a:r>
                        <a:rPr lang="en-US" sz="900" b="0">
                          <a:latin typeface="+mj-lt"/>
                        </a:rPr>
                        <a:t>To boost </a:t>
                      </a:r>
                      <a:r>
                        <a:rPr lang="en-US" sz="900" b="1">
                          <a:latin typeface="+mj-lt"/>
                        </a:rPr>
                        <a:t>denial yield &amp; accuracy</a:t>
                      </a:r>
                      <a:r>
                        <a:rPr lang="en-US" sz="900" b="0">
                          <a:latin typeface="+mj-lt"/>
                        </a:rPr>
                        <a:t> by targeting high-risk/ error-prone claims</a:t>
                      </a:r>
                    </a:p>
                  </a:txBody>
                  <a:tcPr anchor="ct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indent="-177800">
                        <a:spcBef>
                          <a:spcPts val="500"/>
                        </a:spcBef>
                      </a:pPr>
                      <a:r>
                        <a:rPr lang="en-US" sz="900">
                          <a:latin typeface="+mj-lt"/>
                        </a:rPr>
                        <a:t>Predictive models </a:t>
                      </a:r>
                      <a:r>
                        <a:rPr lang="en-US" sz="900" b="1">
                          <a:latin typeface="+mj-lt"/>
                        </a:rPr>
                        <a:t>score incoming claims</a:t>
                      </a:r>
                      <a:r>
                        <a:rPr lang="en-US" sz="900">
                          <a:latin typeface="+mj-lt"/>
                        </a:rPr>
                        <a:t> by risk, directing auditors to likely </a:t>
                      </a:r>
                      <a:r>
                        <a:rPr lang="en-US" sz="900" b="1">
                          <a:latin typeface="+mj-lt"/>
                        </a:rPr>
                        <a:t>errors and outliers</a:t>
                      </a:r>
                    </a:p>
                    <a:p>
                      <a:pPr marL="177800" indent="-177800">
                        <a:spcBef>
                          <a:spcPts val="500"/>
                        </a:spcBef>
                      </a:pPr>
                      <a:r>
                        <a:rPr lang="en-US" sz="900" b="1">
                          <a:latin typeface="+mj-lt"/>
                        </a:rPr>
                        <a:t>6x increase</a:t>
                      </a:r>
                      <a:r>
                        <a:rPr lang="en-US" sz="900" b="0">
                          <a:latin typeface="+mj-lt"/>
                        </a:rPr>
                        <a:t> in payment error detection; reduced </a:t>
                      </a:r>
                      <a:r>
                        <a:rPr lang="en-US" sz="900" b="1">
                          <a:latin typeface="+mj-lt"/>
                        </a:rPr>
                        <a:t>audit effort</a:t>
                      </a:r>
                      <a:r>
                        <a:rPr lang="en-US" sz="900" b="0">
                          <a:latin typeface="+mj-lt"/>
                        </a:rPr>
                        <a:t> and </a:t>
                      </a:r>
                      <a:r>
                        <a:rPr lang="en-US" sz="900" b="1">
                          <a:latin typeface="+mj-lt"/>
                        </a:rPr>
                        <a:t>faster throughput</a:t>
                      </a:r>
                      <a:r>
                        <a:rPr lang="en-US" sz="900" b="0">
                          <a:latin typeface="+mj-lt"/>
                        </a:rPr>
                        <a:t> for compliant claims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indent="-177800">
                        <a:spcBef>
                          <a:spcPts val="500"/>
                        </a:spcBef>
                      </a:pPr>
                      <a:endParaRPr lang="en-US" sz="900" b="0">
                        <a:latin typeface="+mj-lt"/>
                      </a:endParaRPr>
                    </a:p>
                  </a:txBody>
                  <a:tcPr anchor="ctr">
                    <a:lnL w="12700" cap="flat" cmpd="sng" algn="ctr">
                      <a:solidFill>
                        <a:schemeClr val="bg1">
                          <a:lumMod val="85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marL="0" indent="0">
                        <a:spcBef>
                          <a:spcPts val="500"/>
                        </a:spcBef>
                        <a:buFont typeface="Arial" panose="020B0604020202020204" pitchFamily="34" charset="0"/>
                        <a:buNone/>
                      </a:pPr>
                      <a:r>
                        <a:rPr lang="en-US" sz="900" err="1">
                          <a:latin typeface="+mj-lt"/>
                        </a:rPr>
                        <a:t>LyricIQ</a:t>
                      </a:r>
                      <a:r>
                        <a:rPr lang="en-US" sz="900">
                          <a:latin typeface="+mj-lt"/>
                        </a:rPr>
                        <a:t> identifies </a:t>
                      </a:r>
                      <a:r>
                        <a:rPr lang="en-US" sz="900" b="1">
                          <a:latin typeface="+mj-lt"/>
                        </a:rPr>
                        <a:t>outlier claims </a:t>
                      </a:r>
                      <a:r>
                        <a:rPr lang="en-US" sz="900">
                          <a:latin typeface="+mj-lt"/>
                        </a:rPr>
                        <a:t>and </a:t>
                      </a:r>
                      <a:r>
                        <a:rPr lang="en-US" sz="900" b="1">
                          <a:latin typeface="+mj-lt"/>
                        </a:rPr>
                        <a:t>flags </a:t>
                      </a:r>
                      <a:r>
                        <a:rPr lang="en-US" sz="900">
                          <a:latin typeface="+mj-lt"/>
                        </a:rPr>
                        <a:t>billing trends that warrant </a:t>
                      </a:r>
                      <a:r>
                        <a:rPr lang="en-US" sz="900" b="1">
                          <a:latin typeface="+mj-lt"/>
                        </a:rPr>
                        <a:t>closer review</a:t>
                      </a:r>
                    </a:p>
                  </a:txBody>
                  <a:tcPr anchor="ctr">
                    <a:lnL w="1905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a:spcBef>
                          <a:spcPts val="500"/>
                        </a:spcBef>
                      </a:pPr>
                      <a:r>
                        <a:rPr lang="en-US" sz="900">
                          <a:latin typeface="+mj-lt"/>
                        </a:rPr>
                        <a:t>Payer-driven, algorithmic denials trigger </a:t>
                      </a:r>
                      <a:r>
                        <a:rPr lang="en-US" sz="900" b="1">
                          <a:latin typeface="+mj-lt"/>
                        </a:rPr>
                        <a:t>default claim rejections – surging appeal volumes</a:t>
                      </a:r>
                      <a:r>
                        <a:rPr lang="en-US" sz="900" b="0">
                          <a:latin typeface="+mj-lt"/>
                        </a:rPr>
                        <a:t>,</a:t>
                      </a:r>
                      <a:r>
                        <a:rPr lang="en-US" sz="900">
                          <a:latin typeface="+mj-lt"/>
                        </a:rPr>
                        <a:t> </a:t>
                      </a:r>
                      <a:r>
                        <a:rPr lang="en-US" sz="900" b="1">
                          <a:latin typeface="+mj-lt"/>
                        </a:rPr>
                        <a:t>losses </a:t>
                      </a:r>
                      <a:r>
                        <a:rPr lang="en-US" sz="900" b="0">
                          <a:latin typeface="+mj-lt"/>
                        </a:rPr>
                        <a:t>and</a:t>
                      </a:r>
                      <a:r>
                        <a:rPr lang="en-US" sz="900">
                          <a:latin typeface="+mj-lt"/>
                        </a:rPr>
                        <a:t> </a:t>
                      </a:r>
                      <a:r>
                        <a:rPr lang="en-US" sz="900" b="1">
                          <a:latin typeface="+mj-lt"/>
                        </a:rPr>
                        <a:t>appeals escalation </a:t>
                      </a:r>
                      <a:r>
                        <a:rPr lang="en-US" sz="900">
                          <a:latin typeface="+mj-lt"/>
                        </a:rPr>
                        <a:t>at scale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sz="900" kern="1200">
                          <a:solidFill>
                            <a:schemeClr val="dk1"/>
                          </a:solidFill>
                          <a:latin typeface="+mn-lt"/>
                          <a:ea typeface="+mn-ea"/>
                          <a:cs typeface="+mn-cs"/>
                        </a:rPr>
                        <a:t>AI-driven </a:t>
                      </a:r>
                      <a:r>
                        <a:rPr lang="en-US" sz="900" b="1" kern="1200">
                          <a:solidFill>
                            <a:schemeClr val="dk1"/>
                          </a:solidFill>
                          <a:latin typeface="+mn-lt"/>
                          <a:ea typeface="+mn-ea"/>
                          <a:cs typeface="+mn-cs"/>
                        </a:rPr>
                        <a:t>denial risk scoring</a:t>
                      </a:r>
                      <a:r>
                        <a:rPr lang="en-US" sz="900" kern="1200">
                          <a:solidFill>
                            <a:schemeClr val="dk1"/>
                          </a:solidFill>
                          <a:latin typeface="+mn-lt"/>
                          <a:ea typeface="+mn-ea"/>
                          <a:cs typeface="+mn-cs"/>
                        </a:rPr>
                        <a:t>, </a:t>
                      </a:r>
                      <a:r>
                        <a:rPr lang="en-US" sz="900" b="1" kern="1200">
                          <a:solidFill>
                            <a:schemeClr val="dk1"/>
                          </a:solidFill>
                          <a:latin typeface="+mn-lt"/>
                          <a:ea typeface="+mn-ea"/>
                          <a:cs typeface="+mn-cs"/>
                        </a:rPr>
                        <a:t>targeted pre-submission QA</a:t>
                      </a:r>
                      <a:r>
                        <a:rPr lang="en-US" sz="900" kern="1200">
                          <a:solidFill>
                            <a:schemeClr val="dk1"/>
                          </a:solidFill>
                          <a:latin typeface="+mn-lt"/>
                          <a:ea typeface="+mn-ea"/>
                          <a:cs typeface="+mn-cs"/>
                        </a:rPr>
                        <a:t>, and </a:t>
                      </a:r>
                      <a:r>
                        <a:rPr lang="en-US" sz="900" b="1" kern="1200">
                          <a:solidFill>
                            <a:schemeClr val="dk1"/>
                          </a:solidFill>
                          <a:latin typeface="+mn-lt"/>
                          <a:ea typeface="+mn-ea"/>
                          <a:cs typeface="+mn-cs"/>
                        </a:rPr>
                        <a:t>automated appeal workflows</a:t>
                      </a:r>
                      <a:r>
                        <a:rPr lang="en-US" sz="900" kern="1200">
                          <a:solidFill>
                            <a:schemeClr val="dk1"/>
                          </a:solidFill>
                          <a:latin typeface="+mn-lt"/>
                          <a:ea typeface="+mn-ea"/>
                          <a:cs typeface="+mn-cs"/>
                        </a:rPr>
                        <a:t> to counter payer denial algorithms </a:t>
                      </a:r>
                    </a:p>
                  </a:txBody>
                  <a:tcPr anchor="ct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252127776"/>
                  </a:ext>
                </a:extLst>
              </a:tr>
              <a:tr h="1008864">
                <a:tc>
                  <a:txBody>
                    <a:bodyPr/>
                    <a:lstStyle/>
                    <a:p>
                      <a:pPr marL="0" indent="0">
                        <a:buFontTx/>
                        <a:buNone/>
                      </a:pPr>
                      <a:r>
                        <a:rPr lang="en-US" sz="900" b="1">
                          <a:solidFill>
                            <a:schemeClr val="tx1"/>
                          </a:solidFill>
                          <a:latin typeface="+mj-lt"/>
                        </a:rPr>
                        <a:t>Automated Prior Authorization</a:t>
                      </a:r>
                    </a:p>
                  </a:txBody>
                  <a:tcPr>
                    <a:lnR w="190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0" indent="0">
                        <a:spcBef>
                          <a:spcPts val="500"/>
                        </a:spcBef>
                        <a:buNone/>
                      </a:pPr>
                      <a:r>
                        <a:rPr lang="en-US" sz="900" b="0">
                          <a:latin typeface="+mj-lt"/>
                        </a:rPr>
                        <a:t>Automate </a:t>
                      </a:r>
                      <a:r>
                        <a:rPr lang="en-US" sz="900" b="1">
                          <a:latin typeface="+mj-lt"/>
                        </a:rPr>
                        <a:t>denials for non-essential/ expensive claims</a:t>
                      </a:r>
                      <a:endParaRPr lang="en-US" sz="900" b="0">
                        <a:latin typeface="+mj-lt"/>
                      </a:endParaRPr>
                    </a:p>
                  </a:txBody>
                  <a:tcPr anchor="ct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177800" indent="-177800">
                        <a:spcBef>
                          <a:spcPts val="500"/>
                        </a:spcBef>
                      </a:pPr>
                      <a:r>
                        <a:rPr lang="en-US" sz="900">
                          <a:latin typeface="+mj-lt"/>
                        </a:rPr>
                        <a:t>Real-time algorithms </a:t>
                      </a:r>
                      <a:r>
                        <a:rPr lang="en-US" sz="900" b="1">
                          <a:latin typeface="+mj-lt"/>
                        </a:rPr>
                        <a:t>evaluate requests</a:t>
                      </a:r>
                      <a:r>
                        <a:rPr lang="en-US" sz="900">
                          <a:latin typeface="+mj-lt"/>
                        </a:rPr>
                        <a:t> with medical criteria and trends, </a:t>
                      </a:r>
                      <a:r>
                        <a:rPr lang="en-US" sz="900" b="0">
                          <a:latin typeface="+mj-lt"/>
                        </a:rPr>
                        <a:t>auto-approving</a:t>
                      </a:r>
                      <a:r>
                        <a:rPr lang="en-US" sz="900" b="1">
                          <a:latin typeface="+mj-lt"/>
                        </a:rPr>
                        <a:t> routine cases</a:t>
                      </a:r>
                      <a:r>
                        <a:rPr lang="en-US" sz="900">
                          <a:latin typeface="+mj-lt"/>
                        </a:rPr>
                        <a:t> and </a:t>
                      </a:r>
                      <a:r>
                        <a:rPr lang="en-US" sz="900" b="0">
                          <a:latin typeface="+mj-lt"/>
                        </a:rPr>
                        <a:t>denying</a:t>
                      </a:r>
                      <a:r>
                        <a:rPr lang="en-US" sz="900" b="1">
                          <a:latin typeface="+mj-lt"/>
                        </a:rPr>
                        <a:t> low-value </a:t>
                      </a:r>
                      <a:r>
                        <a:rPr lang="en-US" sz="900" b="0">
                          <a:latin typeface="+mj-lt"/>
                        </a:rPr>
                        <a:t>care</a:t>
                      </a:r>
                    </a:p>
                    <a:p>
                      <a:pPr marL="177800" indent="-177800">
                        <a:spcBef>
                          <a:spcPts val="500"/>
                        </a:spcBef>
                      </a:pPr>
                      <a:r>
                        <a:rPr lang="en-US" sz="900">
                          <a:latin typeface="+mj-lt"/>
                        </a:rPr>
                        <a:t>Denial rates </a:t>
                      </a:r>
                      <a:r>
                        <a:rPr lang="en-US" sz="900" b="1">
                          <a:latin typeface="+mj-lt"/>
                        </a:rPr>
                        <a:t>increased up to 16x</a:t>
                      </a:r>
                      <a:r>
                        <a:rPr lang="en-US" sz="900">
                          <a:latin typeface="+mj-lt"/>
                        </a:rPr>
                        <a:t> for non-essential services; faster decisions </a:t>
                      </a:r>
                      <a:r>
                        <a:rPr lang="en-US" sz="900" b="0">
                          <a:latin typeface="+mj-lt"/>
                        </a:rPr>
                        <a:t>cut </a:t>
                      </a:r>
                      <a:r>
                        <a:rPr lang="en-US" sz="900" b="1">
                          <a:latin typeface="+mj-lt"/>
                        </a:rPr>
                        <a:t>payout exposure</a:t>
                      </a:r>
                      <a:r>
                        <a:rPr lang="en-US" sz="900">
                          <a:latin typeface="+mj-lt"/>
                        </a:rPr>
                        <a:t> and </a:t>
                      </a:r>
                      <a:r>
                        <a:rPr lang="en-US" sz="900" b="0">
                          <a:latin typeface="+mj-lt"/>
                        </a:rPr>
                        <a:t>free up clinical review</a:t>
                      </a:r>
                      <a:r>
                        <a:rPr lang="en-US" sz="900">
                          <a:latin typeface="+mj-lt"/>
                        </a:rPr>
                        <a:t> capacity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177800" indent="-177800">
                        <a:spcBef>
                          <a:spcPts val="500"/>
                        </a:spcBef>
                      </a:pPr>
                      <a:endParaRPr lang="en-US" sz="900">
                        <a:latin typeface="+mj-lt"/>
                      </a:endParaRPr>
                    </a:p>
                  </a:txBody>
                  <a:tcPr anchor="ctr">
                    <a:lnL w="12700" cap="flat" cmpd="sng" algn="ctr">
                      <a:solidFill>
                        <a:schemeClr val="bg1">
                          <a:lumMod val="85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indent="0">
                        <a:spcBef>
                          <a:spcPts val="500"/>
                        </a:spcBef>
                        <a:buNone/>
                      </a:pPr>
                      <a:r>
                        <a:rPr lang="en-US" sz="900">
                          <a:latin typeface="+mj-lt"/>
                        </a:rPr>
                        <a:t>Apixio’s Apicare uses ML to </a:t>
                      </a:r>
                      <a:r>
                        <a:rPr lang="en-US" sz="900" b="1">
                          <a:latin typeface="+mj-lt"/>
                        </a:rPr>
                        <a:t>predict prior auth outcomes </a:t>
                      </a:r>
                      <a:r>
                        <a:rPr lang="en-US" sz="900">
                          <a:latin typeface="+mj-lt"/>
                        </a:rPr>
                        <a:t>and integrates with workflows via APIs for </a:t>
                      </a:r>
                      <a:r>
                        <a:rPr lang="en-US" sz="900" b="1">
                          <a:latin typeface="+mj-lt"/>
                        </a:rPr>
                        <a:t>automated decision-making</a:t>
                      </a:r>
                    </a:p>
                  </a:txBody>
                  <a:tcPr anchor="ctr">
                    <a:lnL w="1905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spcBef>
                          <a:spcPts val="500"/>
                        </a:spcBef>
                      </a:pPr>
                      <a:r>
                        <a:rPr lang="en-US" sz="900">
                          <a:latin typeface="+mj-lt"/>
                        </a:rPr>
                        <a:t>AI-driven prior authorization denials </a:t>
                      </a:r>
                      <a:r>
                        <a:rPr lang="en-US" sz="900" b="1">
                          <a:latin typeface="+mj-lt"/>
                        </a:rPr>
                        <a:t>accelerate rejections</a:t>
                      </a:r>
                      <a:r>
                        <a:rPr lang="en-US" sz="900">
                          <a:latin typeface="+mj-lt"/>
                        </a:rPr>
                        <a:t>, shifting the </a:t>
                      </a:r>
                      <a:r>
                        <a:rPr lang="en-US" sz="900" b="1">
                          <a:latin typeface="+mj-lt"/>
                        </a:rPr>
                        <a:t>appeal burden to providers </a:t>
                      </a:r>
                      <a:r>
                        <a:rPr lang="en-US" sz="900">
                          <a:latin typeface="+mj-lt"/>
                        </a:rPr>
                        <a:t>and straining administrative resources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500"/>
                        </a:spcBef>
                        <a:spcAft>
                          <a:spcPts val="0"/>
                        </a:spcAft>
                        <a:buClrTx/>
                        <a:buSzTx/>
                        <a:buFontTx/>
                        <a:buChar char="•"/>
                        <a:tabLst/>
                        <a:defRPr/>
                      </a:pPr>
                      <a:r>
                        <a:rPr lang="en-US" sz="900" kern="1200">
                          <a:solidFill>
                            <a:schemeClr val="dk1"/>
                          </a:solidFill>
                          <a:latin typeface="+mn-lt"/>
                          <a:ea typeface="+mn-ea"/>
                          <a:cs typeface="+mn-cs"/>
                        </a:rPr>
                        <a:t>Streamlining </a:t>
                      </a:r>
                      <a:r>
                        <a:rPr lang="en-US" sz="900" b="1" kern="1200">
                          <a:solidFill>
                            <a:schemeClr val="dk1"/>
                          </a:solidFill>
                          <a:latin typeface="+mn-lt"/>
                          <a:ea typeface="+mn-ea"/>
                          <a:cs typeface="+mn-cs"/>
                        </a:rPr>
                        <a:t>prior authorization </a:t>
                      </a:r>
                      <a:r>
                        <a:rPr lang="en-US" sz="900" kern="1200">
                          <a:solidFill>
                            <a:schemeClr val="dk1"/>
                          </a:solidFill>
                          <a:latin typeface="+mn-lt"/>
                          <a:ea typeface="+mn-ea"/>
                          <a:cs typeface="+mn-cs"/>
                        </a:rPr>
                        <a:t>with intelligent submission, </a:t>
                      </a:r>
                      <a:r>
                        <a:rPr lang="en-US" sz="900" b="1" kern="1200">
                          <a:solidFill>
                            <a:schemeClr val="dk1"/>
                          </a:solidFill>
                          <a:latin typeface="+mn-lt"/>
                          <a:ea typeface="+mn-ea"/>
                          <a:cs typeface="+mn-cs"/>
                        </a:rPr>
                        <a:t>real-time denial tracking &amp; triage</a:t>
                      </a:r>
                      <a:r>
                        <a:rPr lang="en-US" sz="900" kern="1200">
                          <a:solidFill>
                            <a:schemeClr val="dk1"/>
                          </a:solidFill>
                          <a:latin typeface="+mn-lt"/>
                          <a:ea typeface="+mn-ea"/>
                          <a:cs typeface="+mn-cs"/>
                        </a:rPr>
                        <a:t>, and utilizing bots for </a:t>
                      </a:r>
                      <a:r>
                        <a:rPr lang="en-US" sz="900" b="1" kern="1200">
                          <a:solidFill>
                            <a:schemeClr val="dk1"/>
                          </a:solidFill>
                          <a:latin typeface="+mn-lt"/>
                          <a:ea typeface="+mn-ea"/>
                          <a:cs typeface="+mn-cs"/>
                        </a:rPr>
                        <a:t>automated appeals</a:t>
                      </a:r>
                      <a:endParaRPr lang="en-US" sz="900" kern="1200">
                        <a:solidFill>
                          <a:schemeClr val="dk1"/>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524438"/>
                  </a:ext>
                </a:extLst>
              </a:tr>
            </a:tbl>
          </a:graphicData>
        </a:graphic>
      </p:graphicFrame>
      <p:pic>
        <p:nvPicPr>
          <p:cNvPr id="3" name="Picture 4" descr="Zelis - Technology | Bain Capital">
            <a:extLst>
              <a:ext uri="{FF2B5EF4-FFF2-40B4-BE49-F238E27FC236}">
                <a16:creationId xmlns:a16="http://schemas.microsoft.com/office/drawing/2014/main" id="{980F99A1-8914-DE60-F120-B0F4BD6EE194}"/>
              </a:ext>
            </a:extLst>
          </p:cNvPr>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53397" y="2027450"/>
            <a:ext cx="321804" cy="144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yric.ai | Advanced AI for Healthcare ...">
            <a:extLst>
              <a:ext uri="{FF2B5EF4-FFF2-40B4-BE49-F238E27FC236}">
                <a16:creationId xmlns:a16="http://schemas.microsoft.com/office/drawing/2014/main" id="{7AD7943A-E9CE-498B-7841-E009CFF27D73}"/>
              </a:ext>
            </a:extLst>
          </p:cNvPr>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9863" y="1696675"/>
            <a:ext cx="416108" cy="204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EED0C1-999D-A98F-6BFE-341DA38FDDE2}"/>
              </a:ext>
            </a:extLst>
          </p:cNvPr>
          <p:cNvSpPr>
            <a:spLocks noGrp="1"/>
          </p:cNvSpPr>
          <p:nvPr>
            <p:ph type="title"/>
          </p:nvPr>
        </p:nvSpPr>
        <p:spPr/>
        <p:txBody>
          <a:bodyPr vert="horz"/>
          <a:lstStyle/>
          <a:p>
            <a:r>
              <a:rPr lang="en-US"/>
              <a:t>Payers and their vendors counteract RCM AI measures by boosting denials using AI-driven interventions that target improper, high-risk, and non-essential claims</a:t>
            </a:r>
          </a:p>
        </p:txBody>
      </p:sp>
      <p:grpSp>
        <p:nvGrpSpPr>
          <p:cNvPr id="20" name="btfpStatusSticker298099">
            <a:extLst>
              <a:ext uri="{FF2B5EF4-FFF2-40B4-BE49-F238E27FC236}">
                <a16:creationId xmlns:a16="http://schemas.microsoft.com/office/drawing/2014/main" id="{845C603B-4D38-B2EB-C67A-998BDF1CBFC7}"/>
              </a:ext>
            </a:extLst>
          </p:cNvPr>
          <p:cNvGrpSpPr/>
          <p:nvPr>
            <p:custDataLst>
              <p:tags r:id="rId4"/>
            </p:custDataLst>
          </p:nvPr>
        </p:nvGrpSpPr>
        <p:grpSpPr>
          <a:xfrm>
            <a:off x="10100356" y="955344"/>
            <a:ext cx="1761444" cy="235611"/>
            <a:chOff x="-2280176" y="876300"/>
            <a:chExt cx="1761444" cy="235611"/>
          </a:xfrm>
        </p:grpSpPr>
        <p:sp>
          <p:nvSpPr>
            <p:cNvPr id="18" name="btfpStatusStickerText298099">
              <a:extLst>
                <a:ext uri="{FF2B5EF4-FFF2-40B4-BE49-F238E27FC236}">
                  <a16:creationId xmlns:a16="http://schemas.microsoft.com/office/drawing/2014/main" id="{8E36DE58-1880-3DD6-09E5-3B0100D57BCC}"/>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9" name="btfpStatusStickerLine298099">
              <a:extLst>
                <a:ext uri="{FF2B5EF4-FFF2-40B4-BE49-F238E27FC236}">
                  <a16:creationId xmlns:a16="http://schemas.microsoft.com/office/drawing/2014/main" id="{C318C95C-33D3-5A62-D032-992CCE2D1AEB}"/>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0" name="btfpIconCircle567041">
            <a:extLst>
              <a:ext uri="{FF2B5EF4-FFF2-40B4-BE49-F238E27FC236}">
                <a16:creationId xmlns:a16="http://schemas.microsoft.com/office/drawing/2014/main" id="{D10CB108-5180-7E7E-3336-1095DA8E9A1D}"/>
              </a:ext>
            </a:extLst>
          </p:cNvPr>
          <p:cNvSpPr>
            <a:spLocks/>
          </p:cNvSpPr>
          <p:nvPr/>
        </p:nvSpPr>
        <p:spPr bwMode="gray">
          <a:xfrm>
            <a:off x="1343769" y="194027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6B7562AD-92A2-3555-7F58-FF641F1FF8AE}"/>
              </a:ext>
            </a:extLst>
          </p:cNvPr>
          <p:cNvCxnSpPr>
            <a:cxnSpLocks/>
          </p:cNvCxnSpPr>
          <p:nvPr/>
        </p:nvCxnSpPr>
        <p:spPr bwMode="gray">
          <a:xfrm flipV="1">
            <a:off x="321811" y="1520889"/>
            <a:ext cx="0" cy="4726415"/>
          </a:xfrm>
          <a:prstGeom prst="line">
            <a:avLst/>
          </a:prstGeom>
          <a:ln w="9525" cap="flat">
            <a:solidFill>
              <a:schemeClr val="tx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09936F8-3DAB-FB46-EF8D-AB449C008798}"/>
              </a:ext>
            </a:extLst>
          </p:cNvPr>
          <p:cNvSpPr txBox="1"/>
          <p:nvPr/>
        </p:nvSpPr>
        <p:spPr bwMode="gray">
          <a:xfrm rot="16200000">
            <a:off x="-825411" y="3772354"/>
            <a:ext cx="2224766" cy="182880"/>
          </a:xfrm>
          <a:prstGeom prst="rect">
            <a:avLst/>
          </a:prstGeom>
          <a:solidFill>
            <a:schemeClr val="bg1"/>
          </a:solidFill>
        </p:spPr>
        <p:txBody>
          <a:bodyPr wrap="square" lIns="36000" tIns="36000" rIns="36000" bIns="36000" rtlCol="0" anchor="ctr">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50" b="1" i="1">
                <a:solidFill>
                  <a:srgbClr val="000000"/>
                </a:solidFill>
                <a:latin typeface="Arial"/>
              </a:rPr>
              <a:t>Payer &amp; vendor AI strategies</a:t>
            </a:r>
            <a:endParaRPr kumimoji="0" lang="en-US" sz="1050" b="1" i="1" u="none" strike="noStrike" kern="1200" cap="none" spc="0" normalizeH="0" baseline="0" noProof="0">
              <a:ln>
                <a:noFill/>
              </a:ln>
              <a:solidFill>
                <a:srgbClr val="000000"/>
              </a:solidFill>
              <a:effectLst/>
              <a:uLnTx/>
              <a:uFillTx/>
              <a:latin typeface="Arial"/>
              <a:ea typeface="+mn-ea"/>
              <a:cs typeface="+mn-cs"/>
            </a:endParaRPr>
          </a:p>
        </p:txBody>
      </p:sp>
      <p:sp>
        <p:nvSpPr>
          <p:cNvPr id="4" name="btfpNotesBox774206">
            <a:extLst>
              <a:ext uri="{FF2B5EF4-FFF2-40B4-BE49-F238E27FC236}">
                <a16:creationId xmlns:a16="http://schemas.microsoft.com/office/drawing/2014/main" id="{6F7903A9-6CEB-CC27-94B0-F40F310F3DA9}"/>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grpSp>
        <p:nvGrpSpPr>
          <p:cNvPr id="12" name="btfpRunningAgenda2Level859484">
            <a:extLst>
              <a:ext uri="{FF2B5EF4-FFF2-40B4-BE49-F238E27FC236}">
                <a16:creationId xmlns:a16="http://schemas.microsoft.com/office/drawing/2014/main" id="{BBF557EF-151D-9005-D3AF-F49F4068E995}"/>
              </a:ext>
            </a:extLst>
          </p:cNvPr>
          <p:cNvGrpSpPr/>
          <p:nvPr>
            <p:custDataLst>
              <p:tags r:id="rId6"/>
            </p:custDataLst>
          </p:nvPr>
        </p:nvGrpSpPr>
        <p:grpSpPr>
          <a:xfrm>
            <a:off x="0" y="944429"/>
            <a:ext cx="6302296" cy="257442"/>
            <a:chOff x="0" y="876300"/>
            <a:chExt cx="6302296" cy="257442"/>
          </a:xfrm>
        </p:grpSpPr>
        <p:sp>
          <p:nvSpPr>
            <p:cNvPr id="14" name="btfpRunningAgenda2LevelBarLeft859484">
              <a:extLst>
                <a:ext uri="{FF2B5EF4-FFF2-40B4-BE49-F238E27FC236}">
                  <a16:creationId xmlns:a16="http://schemas.microsoft.com/office/drawing/2014/main" id="{791D6C4E-BA12-6607-239E-E901FDA33F2B}"/>
                </a:ext>
              </a:extLst>
            </p:cNvPr>
            <p:cNvSpPr/>
            <p:nvPr/>
          </p:nvSpPr>
          <p:spPr bwMode="gray">
            <a:xfrm>
              <a:off x="0" y="876300"/>
              <a:ext cx="2837343"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03086 w 1103086"/>
                <a:gd name="connsiteY0" fmla="*/ 0 h 257442"/>
                <a:gd name="connsiteX1" fmla="*/ 896080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271402 w 1271402"/>
                <a:gd name="connsiteY0" fmla="*/ 0 h 257442"/>
                <a:gd name="connsiteX1" fmla="*/ 1048365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372390 w 1372390"/>
                <a:gd name="connsiteY0" fmla="*/ 0 h 257442"/>
                <a:gd name="connsiteX1" fmla="*/ 1216681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58339 w 1558339"/>
                <a:gd name="connsiteY0" fmla="*/ 0 h 257442"/>
                <a:gd name="connsiteX1" fmla="*/ 1317669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718639 w 1718639"/>
                <a:gd name="connsiteY0" fmla="*/ 0 h 257442"/>
                <a:gd name="connsiteX1" fmla="*/ 15036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819629 w 1819629"/>
                <a:gd name="connsiteY0" fmla="*/ 0 h 257442"/>
                <a:gd name="connsiteX1" fmla="*/ 166391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2005577 w 2005577"/>
                <a:gd name="connsiteY0" fmla="*/ 0 h 257442"/>
                <a:gd name="connsiteX1" fmla="*/ 1764908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183510 w 2183510"/>
                <a:gd name="connsiteY0" fmla="*/ 0 h 257442"/>
                <a:gd name="connsiteX1" fmla="*/ 1950856 w 2183510"/>
                <a:gd name="connsiteY1" fmla="*/ 257442 h 257442"/>
                <a:gd name="connsiteX2" fmla="*/ 0 w 2183510"/>
                <a:gd name="connsiteY2" fmla="*/ 257442 h 257442"/>
                <a:gd name="connsiteX3" fmla="*/ 0 w 2183510"/>
                <a:gd name="connsiteY3" fmla="*/ 0 h 257442"/>
                <a:gd name="connsiteX0" fmla="*/ 2183510 w 2183510"/>
                <a:gd name="connsiteY0" fmla="*/ 0 h 257442"/>
                <a:gd name="connsiteX1" fmla="*/ 2128788 w 2183510"/>
                <a:gd name="connsiteY1" fmla="*/ 257442 h 257442"/>
                <a:gd name="connsiteX2" fmla="*/ 0 w 2183510"/>
                <a:gd name="connsiteY2" fmla="*/ 257442 h 257442"/>
                <a:gd name="connsiteX3" fmla="*/ 0 w 2183510"/>
                <a:gd name="connsiteY3" fmla="*/ 0 h 257442"/>
                <a:gd name="connsiteX0" fmla="*/ 2183511 w 2183511"/>
                <a:gd name="connsiteY0" fmla="*/ 0 h 257442"/>
                <a:gd name="connsiteX1" fmla="*/ 2128789 w 2183511"/>
                <a:gd name="connsiteY1" fmla="*/ 257442 h 257442"/>
                <a:gd name="connsiteX2" fmla="*/ 0 w 2183511"/>
                <a:gd name="connsiteY2" fmla="*/ 257442 h 257442"/>
                <a:gd name="connsiteX3" fmla="*/ 1 w 2183511"/>
                <a:gd name="connsiteY3" fmla="*/ 0 h 257442"/>
                <a:gd name="connsiteX0" fmla="*/ 2183511 w 2183511"/>
                <a:gd name="connsiteY0" fmla="*/ 0 h 257442"/>
                <a:gd name="connsiteX1" fmla="*/ 2128789 w 2183511"/>
                <a:gd name="connsiteY1" fmla="*/ 257442 h 257442"/>
                <a:gd name="connsiteX2" fmla="*/ 0 w 2183511"/>
                <a:gd name="connsiteY2" fmla="*/ 257442 h 257442"/>
                <a:gd name="connsiteX3" fmla="*/ 1 w 2183511"/>
                <a:gd name="connsiteY3" fmla="*/ 0 h 257442"/>
                <a:gd name="connsiteX0" fmla="*/ 2369459 w 2369459"/>
                <a:gd name="connsiteY0" fmla="*/ 0 h 257442"/>
                <a:gd name="connsiteX1" fmla="*/ 2128789 w 2369459"/>
                <a:gd name="connsiteY1" fmla="*/ 257442 h 257442"/>
                <a:gd name="connsiteX2" fmla="*/ 0 w 2369459"/>
                <a:gd name="connsiteY2" fmla="*/ 257442 h 257442"/>
                <a:gd name="connsiteX3" fmla="*/ 1 w 2369459"/>
                <a:gd name="connsiteY3" fmla="*/ 0 h 257442"/>
                <a:gd name="connsiteX0" fmla="*/ 2369459 w 2369459"/>
                <a:gd name="connsiteY0" fmla="*/ 0 h 257442"/>
                <a:gd name="connsiteX1" fmla="*/ 2314738 w 2369459"/>
                <a:gd name="connsiteY1" fmla="*/ 257442 h 257442"/>
                <a:gd name="connsiteX2" fmla="*/ 0 w 2369459"/>
                <a:gd name="connsiteY2" fmla="*/ 257442 h 257442"/>
                <a:gd name="connsiteX3" fmla="*/ 1 w 2369459"/>
                <a:gd name="connsiteY3" fmla="*/ 0 h 257442"/>
                <a:gd name="connsiteX0" fmla="*/ 2369458 w 2369458"/>
                <a:gd name="connsiteY0" fmla="*/ 0 h 257442"/>
                <a:gd name="connsiteX1" fmla="*/ 2314737 w 2369458"/>
                <a:gd name="connsiteY1" fmla="*/ 257442 h 257442"/>
                <a:gd name="connsiteX2" fmla="*/ 0 w 2369458"/>
                <a:gd name="connsiteY2" fmla="*/ 257442 h 257442"/>
                <a:gd name="connsiteX3" fmla="*/ 0 w 2369458"/>
                <a:gd name="connsiteY3" fmla="*/ 0 h 257442"/>
                <a:gd name="connsiteX0" fmla="*/ 2369459 w 2369459"/>
                <a:gd name="connsiteY0" fmla="*/ 0 h 257442"/>
                <a:gd name="connsiteX1" fmla="*/ 2314738 w 2369459"/>
                <a:gd name="connsiteY1" fmla="*/ 257442 h 257442"/>
                <a:gd name="connsiteX2" fmla="*/ 1 w 2369459"/>
                <a:gd name="connsiteY2" fmla="*/ 257442 h 257442"/>
                <a:gd name="connsiteX3" fmla="*/ 0 w 2369459"/>
                <a:gd name="connsiteY3" fmla="*/ 0 h 257442"/>
                <a:gd name="connsiteX0" fmla="*/ 2521745 w 2521745"/>
                <a:gd name="connsiteY0" fmla="*/ 0 h 257442"/>
                <a:gd name="connsiteX1" fmla="*/ 2314738 w 2521745"/>
                <a:gd name="connsiteY1" fmla="*/ 257442 h 257442"/>
                <a:gd name="connsiteX2" fmla="*/ 1 w 2521745"/>
                <a:gd name="connsiteY2" fmla="*/ 257442 h 257442"/>
                <a:gd name="connsiteX3" fmla="*/ 0 w 2521745"/>
                <a:gd name="connsiteY3" fmla="*/ 0 h 257442"/>
                <a:gd name="connsiteX0" fmla="*/ 2521745 w 2521745"/>
                <a:gd name="connsiteY0" fmla="*/ 0 h 257442"/>
                <a:gd name="connsiteX1" fmla="*/ 2467024 w 2521745"/>
                <a:gd name="connsiteY1" fmla="*/ 257442 h 257442"/>
                <a:gd name="connsiteX2" fmla="*/ 1 w 2521745"/>
                <a:gd name="connsiteY2" fmla="*/ 257442 h 257442"/>
                <a:gd name="connsiteX3" fmla="*/ 0 w 2521745"/>
                <a:gd name="connsiteY3" fmla="*/ 0 h 257442"/>
                <a:gd name="connsiteX0" fmla="*/ 2521745 w 2521745"/>
                <a:gd name="connsiteY0" fmla="*/ 0 h 257442"/>
                <a:gd name="connsiteX1" fmla="*/ 2467024 w 2521745"/>
                <a:gd name="connsiteY1" fmla="*/ 257442 h 257442"/>
                <a:gd name="connsiteX2" fmla="*/ 1 w 2521745"/>
                <a:gd name="connsiteY2" fmla="*/ 257442 h 257442"/>
                <a:gd name="connsiteX3" fmla="*/ 0 w 2521745"/>
                <a:gd name="connsiteY3" fmla="*/ 0 h 257442"/>
                <a:gd name="connsiteX0" fmla="*/ 2521744 w 2521744"/>
                <a:gd name="connsiteY0" fmla="*/ 0 h 257442"/>
                <a:gd name="connsiteX1" fmla="*/ 2467023 w 2521744"/>
                <a:gd name="connsiteY1" fmla="*/ 257442 h 257442"/>
                <a:gd name="connsiteX2" fmla="*/ 0 w 2521744"/>
                <a:gd name="connsiteY2" fmla="*/ 257442 h 257442"/>
                <a:gd name="connsiteX3" fmla="*/ 0 w 2521744"/>
                <a:gd name="connsiteY3" fmla="*/ 0 h 257442"/>
                <a:gd name="connsiteX0" fmla="*/ 2005576 w 2467023"/>
                <a:gd name="connsiteY0" fmla="*/ 0 h 257442"/>
                <a:gd name="connsiteX1" fmla="*/ 2467023 w 2467023"/>
                <a:gd name="connsiteY1" fmla="*/ 257442 h 257442"/>
                <a:gd name="connsiteX2" fmla="*/ 0 w 2467023"/>
                <a:gd name="connsiteY2" fmla="*/ 257442 h 257442"/>
                <a:gd name="connsiteX3" fmla="*/ 0 w 2467023"/>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173892 w 2173892"/>
                <a:gd name="connsiteY0" fmla="*/ 0 h 257442"/>
                <a:gd name="connsiteX1" fmla="*/ 1950856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342208 w 2342208"/>
                <a:gd name="connsiteY0" fmla="*/ 0 h 257442"/>
                <a:gd name="connsiteX1" fmla="*/ 2119171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510522 w 2510522"/>
                <a:gd name="connsiteY0" fmla="*/ 0 h 257442"/>
                <a:gd name="connsiteX1" fmla="*/ 2287487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688456 w 2688456"/>
                <a:gd name="connsiteY0" fmla="*/ 0 h 257442"/>
                <a:gd name="connsiteX1" fmla="*/ 2455801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848757 w 2848757"/>
                <a:gd name="connsiteY0" fmla="*/ 0 h 257442"/>
                <a:gd name="connsiteX1" fmla="*/ 2633735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3034705 w 3034705"/>
                <a:gd name="connsiteY0" fmla="*/ 0 h 257442"/>
                <a:gd name="connsiteX1" fmla="*/ 2794036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195005 w 3195005"/>
                <a:gd name="connsiteY0" fmla="*/ 0 h 257442"/>
                <a:gd name="connsiteX1" fmla="*/ 29799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363320 w 3363320"/>
                <a:gd name="connsiteY0" fmla="*/ 0 h 257442"/>
                <a:gd name="connsiteX1" fmla="*/ 3140284 w 3363320"/>
                <a:gd name="connsiteY1" fmla="*/ 257442 h 257442"/>
                <a:gd name="connsiteX2" fmla="*/ 0 w 3363320"/>
                <a:gd name="connsiteY2" fmla="*/ 257442 h 257442"/>
                <a:gd name="connsiteX3" fmla="*/ 0 w 3363320"/>
                <a:gd name="connsiteY3" fmla="*/ 0 h 257442"/>
                <a:gd name="connsiteX0" fmla="*/ 3363320 w 3363320"/>
                <a:gd name="connsiteY0" fmla="*/ 0 h 257442"/>
                <a:gd name="connsiteX1" fmla="*/ 3308598 w 3363320"/>
                <a:gd name="connsiteY1" fmla="*/ 257442 h 257442"/>
                <a:gd name="connsiteX2" fmla="*/ 0 w 3363320"/>
                <a:gd name="connsiteY2" fmla="*/ 257442 h 257442"/>
                <a:gd name="connsiteX3" fmla="*/ 0 w 3363320"/>
                <a:gd name="connsiteY3" fmla="*/ 0 h 257442"/>
                <a:gd name="connsiteX0" fmla="*/ 3363321 w 3363321"/>
                <a:gd name="connsiteY0" fmla="*/ 0 h 257442"/>
                <a:gd name="connsiteX1" fmla="*/ 3308599 w 3363321"/>
                <a:gd name="connsiteY1" fmla="*/ 257442 h 257442"/>
                <a:gd name="connsiteX2" fmla="*/ 0 w 3363321"/>
                <a:gd name="connsiteY2" fmla="*/ 257442 h 257442"/>
                <a:gd name="connsiteX3" fmla="*/ 1 w 3363321"/>
                <a:gd name="connsiteY3" fmla="*/ 0 h 257442"/>
                <a:gd name="connsiteX0" fmla="*/ 3363321 w 3363321"/>
                <a:gd name="connsiteY0" fmla="*/ 0 h 257442"/>
                <a:gd name="connsiteX1" fmla="*/ 3308599 w 3363321"/>
                <a:gd name="connsiteY1" fmla="*/ 257442 h 257442"/>
                <a:gd name="connsiteX2" fmla="*/ 0 w 3363321"/>
                <a:gd name="connsiteY2" fmla="*/ 257442 h 257442"/>
                <a:gd name="connsiteX3" fmla="*/ 1 w 3363321"/>
                <a:gd name="connsiteY3" fmla="*/ 0 h 257442"/>
                <a:gd name="connsiteX0" fmla="*/ 3515607 w 3515607"/>
                <a:gd name="connsiteY0" fmla="*/ 0 h 257442"/>
                <a:gd name="connsiteX1" fmla="*/ 3308599 w 3515607"/>
                <a:gd name="connsiteY1" fmla="*/ 257442 h 257442"/>
                <a:gd name="connsiteX2" fmla="*/ 0 w 3515607"/>
                <a:gd name="connsiteY2" fmla="*/ 257442 h 257442"/>
                <a:gd name="connsiteX3" fmla="*/ 1 w 3515607"/>
                <a:gd name="connsiteY3" fmla="*/ 0 h 257442"/>
                <a:gd name="connsiteX0" fmla="*/ 3515607 w 3515607"/>
                <a:gd name="connsiteY0" fmla="*/ 0 h 257442"/>
                <a:gd name="connsiteX1" fmla="*/ 3460886 w 3515607"/>
                <a:gd name="connsiteY1" fmla="*/ 257442 h 257442"/>
                <a:gd name="connsiteX2" fmla="*/ 0 w 3515607"/>
                <a:gd name="connsiteY2" fmla="*/ 257442 h 257442"/>
                <a:gd name="connsiteX3" fmla="*/ 1 w 3515607"/>
                <a:gd name="connsiteY3" fmla="*/ 0 h 257442"/>
                <a:gd name="connsiteX0" fmla="*/ 3515606 w 3515606"/>
                <a:gd name="connsiteY0" fmla="*/ 0 h 257442"/>
                <a:gd name="connsiteX1" fmla="*/ 3460885 w 3515606"/>
                <a:gd name="connsiteY1" fmla="*/ 257442 h 257442"/>
                <a:gd name="connsiteX2" fmla="*/ 0 w 3515606"/>
                <a:gd name="connsiteY2" fmla="*/ 257442 h 257442"/>
                <a:gd name="connsiteX3" fmla="*/ 0 w 3515606"/>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950802 w 3460886"/>
                <a:gd name="connsiteY0" fmla="*/ 0 h 257442"/>
                <a:gd name="connsiteX1" fmla="*/ 3460886 w 3460886"/>
                <a:gd name="connsiteY1" fmla="*/ 257442 h 257442"/>
                <a:gd name="connsiteX2" fmla="*/ 1 w 3460886"/>
                <a:gd name="connsiteY2" fmla="*/ 257442 h 257442"/>
                <a:gd name="connsiteX3" fmla="*/ 0 w 3460886"/>
                <a:gd name="connsiteY3" fmla="*/ 0 h 257442"/>
                <a:gd name="connsiteX0" fmla="*/ 950802 w 950802"/>
                <a:gd name="connsiteY0" fmla="*/ 0 h 257442"/>
                <a:gd name="connsiteX1" fmla="*/ 896081 w 950802"/>
                <a:gd name="connsiteY1" fmla="*/ 257442 h 257442"/>
                <a:gd name="connsiteX2" fmla="*/ 1 w 950802"/>
                <a:gd name="connsiteY2" fmla="*/ 257442 h 257442"/>
                <a:gd name="connsiteX3" fmla="*/ 0 w 950802"/>
                <a:gd name="connsiteY3" fmla="*/ 0 h 257442"/>
                <a:gd name="connsiteX0" fmla="*/ 950802 w 950802"/>
                <a:gd name="connsiteY0" fmla="*/ 0 h 257442"/>
                <a:gd name="connsiteX1" fmla="*/ 896081 w 950802"/>
                <a:gd name="connsiteY1" fmla="*/ 257442 h 257442"/>
                <a:gd name="connsiteX2" fmla="*/ 1 w 950802"/>
                <a:gd name="connsiteY2" fmla="*/ 257442 h 257442"/>
                <a:gd name="connsiteX3" fmla="*/ 0 w 95080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051790 w 1051790"/>
                <a:gd name="connsiteY0" fmla="*/ 0 h 257442"/>
                <a:gd name="connsiteX1" fmla="*/ 896080 w 1051790"/>
                <a:gd name="connsiteY1" fmla="*/ 257442 h 257442"/>
                <a:gd name="connsiteX2" fmla="*/ 0 w 1051790"/>
                <a:gd name="connsiteY2" fmla="*/ 257442 h 257442"/>
                <a:gd name="connsiteX3" fmla="*/ 0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0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152781 w 1152781"/>
                <a:gd name="connsiteY0" fmla="*/ 0 h 257442"/>
                <a:gd name="connsiteX1" fmla="*/ 997069 w 1152781"/>
                <a:gd name="connsiteY1" fmla="*/ 257442 h 257442"/>
                <a:gd name="connsiteX2" fmla="*/ 0 w 1152781"/>
                <a:gd name="connsiteY2" fmla="*/ 257442 h 257442"/>
                <a:gd name="connsiteX3" fmla="*/ 1 w 1152781"/>
                <a:gd name="connsiteY3" fmla="*/ 0 h 257442"/>
                <a:gd name="connsiteX0" fmla="*/ 1152781 w 1152781"/>
                <a:gd name="connsiteY0" fmla="*/ 0 h 257442"/>
                <a:gd name="connsiteX1" fmla="*/ 1098060 w 1152781"/>
                <a:gd name="connsiteY1" fmla="*/ 257442 h 257442"/>
                <a:gd name="connsiteX2" fmla="*/ 0 w 1152781"/>
                <a:gd name="connsiteY2" fmla="*/ 257442 h 257442"/>
                <a:gd name="connsiteX3" fmla="*/ 1 w 1152781"/>
                <a:gd name="connsiteY3" fmla="*/ 0 h 257442"/>
                <a:gd name="connsiteX0" fmla="*/ 1152780 w 1152780"/>
                <a:gd name="connsiteY0" fmla="*/ 0 h 257442"/>
                <a:gd name="connsiteX1" fmla="*/ 1098059 w 1152780"/>
                <a:gd name="connsiteY1" fmla="*/ 257442 h 257442"/>
                <a:gd name="connsiteX2" fmla="*/ 0 w 1152780"/>
                <a:gd name="connsiteY2" fmla="*/ 257442 h 257442"/>
                <a:gd name="connsiteX3" fmla="*/ 0 w 1152780"/>
                <a:gd name="connsiteY3" fmla="*/ 0 h 257442"/>
                <a:gd name="connsiteX0" fmla="*/ 1152781 w 1152781"/>
                <a:gd name="connsiteY0" fmla="*/ 0 h 257442"/>
                <a:gd name="connsiteX1" fmla="*/ 1098060 w 1152781"/>
                <a:gd name="connsiteY1" fmla="*/ 257442 h 257442"/>
                <a:gd name="connsiteX2" fmla="*/ 1 w 1152781"/>
                <a:gd name="connsiteY2" fmla="*/ 257442 h 257442"/>
                <a:gd name="connsiteX3" fmla="*/ 0 w 1152781"/>
                <a:gd name="connsiteY3" fmla="*/ 0 h 257442"/>
                <a:gd name="connsiteX0" fmla="*/ 1253769 w 1253769"/>
                <a:gd name="connsiteY0" fmla="*/ 0 h 257442"/>
                <a:gd name="connsiteX1" fmla="*/ 1098060 w 1253769"/>
                <a:gd name="connsiteY1" fmla="*/ 257442 h 257442"/>
                <a:gd name="connsiteX2" fmla="*/ 1 w 1253769"/>
                <a:gd name="connsiteY2" fmla="*/ 257442 h 257442"/>
                <a:gd name="connsiteX3" fmla="*/ 0 w 1253769"/>
                <a:gd name="connsiteY3" fmla="*/ 0 h 257442"/>
                <a:gd name="connsiteX0" fmla="*/ 1253769 w 1253769"/>
                <a:gd name="connsiteY0" fmla="*/ 0 h 257442"/>
                <a:gd name="connsiteX1" fmla="*/ 1199048 w 1253769"/>
                <a:gd name="connsiteY1" fmla="*/ 257442 h 257442"/>
                <a:gd name="connsiteX2" fmla="*/ 1 w 1253769"/>
                <a:gd name="connsiteY2" fmla="*/ 257442 h 257442"/>
                <a:gd name="connsiteX3" fmla="*/ 0 w 1253769"/>
                <a:gd name="connsiteY3" fmla="*/ 0 h 257442"/>
                <a:gd name="connsiteX0" fmla="*/ 1253769 w 1253769"/>
                <a:gd name="connsiteY0" fmla="*/ 0 h 257442"/>
                <a:gd name="connsiteX1" fmla="*/ 1199048 w 1253769"/>
                <a:gd name="connsiteY1" fmla="*/ 257442 h 257442"/>
                <a:gd name="connsiteX2" fmla="*/ 1 w 1253769"/>
                <a:gd name="connsiteY2" fmla="*/ 257442 h 257442"/>
                <a:gd name="connsiteX3" fmla="*/ 0 w 1253769"/>
                <a:gd name="connsiteY3" fmla="*/ 0 h 257442"/>
                <a:gd name="connsiteX0" fmla="*/ 1253768 w 1253768"/>
                <a:gd name="connsiteY0" fmla="*/ 0 h 257442"/>
                <a:gd name="connsiteX1" fmla="*/ 1199047 w 1253768"/>
                <a:gd name="connsiteY1" fmla="*/ 257442 h 257442"/>
                <a:gd name="connsiteX2" fmla="*/ 0 w 1253768"/>
                <a:gd name="connsiteY2" fmla="*/ 257442 h 257442"/>
                <a:gd name="connsiteX3" fmla="*/ 0 w 1253768"/>
                <a:gd name="connsiteY3" fmla="*/ 0 h 257442"/>
                <a:gd name="connsiteX0" fmla="*/ 1422083 w 1422083"/>
                <a:gd name="connsiteY0" fmla="*/ 0 h 257442"/>
                <a:gd name="connsiteX1" fmla="*/ 1199047 w 1422083"/>
                <a:gd name="connsiteY1" fmla="*/ 257442 h 257442"/>
                <a:gd name="connsiteX2" fmla="*/ 0 w 1422083"/>
                <a:gd name="connsiteY2" fmla="*/ 257442 h 257442"/>
                <a:gd name="connsiteX3" fmla="*/ 0 w 1422083"/>
                <a:gd name="connsiteY3" fmla="*/ 0 h 257442"/>
                <a:gd name="connsiteX0" fmla="*/ 1422083 w 1422083"/>
                <a:gd name="connsiteY0" fmla="*/ 0 h 257442"/>
                <a:gd name="connsiteX1" fmla="*/ 1367362 w 1422083"/>
                <a:gd name="connsiteY1" fmla="*/ 257442 h 257442"/>
                <a:gd name="connsiteX2" fmla="*/ 0 w 1422083"/>
                <a:gd name="connsiteY2" fmla="*/ 257442 h 257442"/>
                <a:gd name="connsiteX3" fmla="*/ 0 w 1422083"/>
                <a:gd name="connsiteY3" fmla="*/ 0 h 257442"/>
                <a:gd name="connsiteX0" fmla="*/ 1422084 w 1422084"/>
                <a:gd name="connsiteY0" fmla="*/ 0 h 257442"/>
                <a:gd name="connsiteX1" fmla="*/ 1367363 w 1422084"/>
                <a:gd name="connsiteY1" fmla="*/ 257442 h 257442"/>
                <a:gd name="connsiteX2" fmla="*/ 0 w 1422084"/>
                <a:gd name="connsiteY2" fmla="*/ 257442 h 257442"/>
                <a:gd name="connsiteX3" fmla="*/ 1 w 1422084"/>
                <a:gd name="connsiteY3" fmla="*/ 0 h 257442"/>
                <a:gd name="connsiteX0" fmla="*/ 1422084 w 1422084"/>
                <a:gd name="connsiteY0" fmla="*/ 0 h 257442"/>
                <a:gd name="connsiteX1" fmla="*/ 1367363 w 1422084"/>
                <a:gd name="connsiteY1" fmla="*/ 257442 h 257442"/>
                <a:gd name="connsiteX2" fmla="*/ 0 w 1422084"/>
                <a:gd name="connsiteY2" fmla="*/ 257442 h 257442"/>
                <a:gd name="connsiteX3" fmla="*/ 0 w 1422084"/>
                <a:gd name="connsiteY3" fmla="*/ 0 h 257442"/>
                <a:gd name="connsiteX0" fmla="*/ 1574369 w 1574369"/>
                <a:gd name="connsiteY0" fmla="*/ 0 h 257442"/>
                <a:gd name="connsiteX1" fmla="*/ 1367363 w 1574369"/>
                <a:gd name="connsiteY1" fmla="*/ 257442 h 257442"/>
                <a:gd name="connsiteX2" fmla="*/ 0 w 1574369"/>
                <a:gd name="connsiteY2" fmla="*/ 257442 h 257442"/>
                <a:gd name="connsiteX3" fmla="*/ 0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0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0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0 w 1574369"/>
                <a:gd name="connsiteY3" fmla="*/ 0 h 257442"/>
                <a:gd name="connsiteX0" fmla="*/ 1734669 w 1734669"/>
                <a:gd name="connsiteY0" fmla="*/ 0 h 257442"/>
                <a:gd name="connsiteX1" fmla="*/ 15196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912603 w 1912603"/>
                <a:gd name="connsiteY0" fmla="*/ 0 h 257442"/>
                <a:gd name="connsiteX1" fmla="*/ 1679948 w 1912603"/>
                <a:gd name="connsiteY1" fmla="*/ 257442 h 257442"/>
                <a:gd name="connsiteX2" fmla="*/ 0 w 1912603"/>
                <a:gd name="connsiteY2" fmla="*/ 257442 h 257442"/>
                <a:gd name="connsiteX3" fmla="*/ 0 w 1912603"/>
                <a:gd name="connsiteY3" fmla="*/ 0 h 257442"/>
                <a:gd name="connsiteX0" fmla="*/ 1912603 w 1912603"/>
                <a:gd name="connsiteY0" fmla="*/ 0 h 257442"/>
                <a:gd name="connsiteX1" fmla="*/ 1857882 w 1912603"/>
                <a:gd name="connsiteY1" fmla="*/ 257442 h 257442"/>
                <a:gd name="connsiteX2" fmla="*/ 0 w 1912603"/>
                <a:gd name="connsiteY2" fmla="*/ 257442 h 257442"/>
                <a:gd name="connsiteX3" fmla="*/ 0 w 1912603"/>
                <a:gd name="connsiteY3" fmla="*/ 0 h 257442"/>
                <a:gd name="connsiteX0" fmla="*/ 1912603 w 1912603"/>
                <a:gd name="connsiteY0" fmla="*/ 0 h 257442"/>
                <a:gd name="connsiteX1" fmla="*/ 1857882 w 1912603"/>
                <a:gd name="connsiteY1" fmla="*/ 257442 h 257442"/>
                <a:gd name="connsiteX2" fmla="*/ 0 w 1912603"/>
                <a:gd name="connsiteY2" fmla="*/ 257442 h 257442"/>
                <a:gd name="connsiteX3" fmla="*/ 0 w 1912603"/>
                <a:gd name="connsiteY3" fmla="*/ 0 h 257442"/>
                <a:gd name="connsiteX0" fmla="*/ 1912603 w 1912603"/>
                <a:gd name="connsiteY0" fmla="*/ 0 h 257442"/>
                <a:gd name="connsiteX1" fmla="*/ 1857882 w 1912603"/>
                <a:gd name="connsiteY1" fmla="*/ 257442 h 257442"/>
                <a:gd name="connsiteX2" fmla="*/ 0 w 1912603"/>
                <a:gd name="connsiteY2" fmla="*/ 257442 h 257442"/>
                <a:gd name="connsiteX3" fmla="*/ 0 w 1912603"/>
                <a:gd name="connsiteY3" fmla="*/ 0 h 257442"/>
                <a:gd name="connsiteX0" fmla="*/ 2080918 w 2080918"/>
                <a:gd name="connsiteY0" fmla="*/ 0 h 257442"/>
                <a:gd name="connsiteX1" fmla="*/ 1857882 w 2080918"/>
                <a:gd name="connsiteY1" fmla="*/ 257442 h 257442"/>
                <a:gd name="connsiteX2" fmla="*/ 0 w 2080918"/>
                <a:gd name="connsiteY2" fmla="*/ 257442 h 257442"/>
                <a:gd name="connsiteX3" fmla="*/ 0 w 2080918"/>
                <a:gd name="connsiteY3" fmla="*/ 0 h 257442"/>
                <a:gd name="connsiteX0" fmla="*/ 2080918 w 2080918"/>
                <a:gd name="connsiteY0" fmla="*/ 0 h 257442"/>
                <a:gd name="connsiteX1" fmla="*/ 2026196 w 2080918"/>
                <a:gd name="connsiteY1" fmla="*/ 257442 h 257442"/>
                <a:gd name="connsiteX2" fmla="*/ 0 w 2080918"/>
                <a:gd name="connsiteY2" fmla="*/ 257442 h 257442"/>
                <a:gd name="connsiteX3" fmla="*/ 0 w 2080918"/>
                <a:gd name="connsiteY3" fmla="*/ 0 h 257442"/>
                <a:gd name="connsiteX0" fmla="*/ 2080919 w 2080919"/>
                <a:gd name="connsiteY0" fmla="*/ 0 h 257442"/>
                <a:gd name="connsiteX1" fmla="*/ 2026197 w 2080919"/>
                <a:gd name="connsiteY1" fmla="*/ 257442 h 257442"/>
                <a:gd name="connsiteX2" fmla="*/ 0 w 2080919"/>
                <a:gd name="connsiteY2" fmla="*/ 257442 h 257442"/>
                <a:gd name="connsiteX3" fmla="*/ 1 w 2080919"/>
                <a:gd name="connsiteY3" fmla="*/ 0 h 257442"/>
                <a:gd name="connsiteX0" fmla="*/ 2080919 w 2080919"/>
                <a:gd name="connsiteY0" fmla="*/ 0 h 257442"/>
                <a:gd name="connsiteX1" fmla="*/ 2026197 w 2080919"/>
                <a:gd name="connsiteY1" fmla="*/ 257442 h 257442"/>
                <a:gd name="connsiteX2" fmla="*/ 0 w 2080919"/>
                <a:gd name="connsiteY2" fmla="*/ 257442 h 257442"/>
                <a:gd name="connsiteX3" fmla="*/ 1 w 2080919"/>
                <a:gd name="connsiteY3" fmla="*/ 0 h 257442"/>
                <a:gd name="connsiteX0" fmla="*/ 2249235 w 2249235"/>
                <a:gd name="connsiteY0" fmla="*/ 0 h 257442"/>
                <a:gd name="connsiteX1" fmla="*/ 2026197 w 2249235"/>
                <a:gd name="connsiteY1" fmla="*/ 257442 h 257442"/>
                <a:gd name="connsiteX2" fmla="*/ 0 w 2249235"/>
                <a:gd name="connsiteY2" fmla="*/ 257442 h 257442"/>
                <a:gd name="connsiteX3" fmla="*/ 1 w 2249235"/>
                <a:gd name="connsiteY3" fmla="*/ 0 h 257442"/>
                <a:gd name="connsiteX0" fmla="*/ 2249235 w 2249235"/>
                <a:gd name="connsiteY0" fmla="*/ 0 h 257442"/>
                <a:gd name="connsiteX1" fmla="*/ 2194514 w 2249235"/>
                <a:gd name="connsiteY1" fmla="*/ 257442 h 257442"/>
                <a:gd name="connsiteX2" fmla="*/ 0 w 2249235"/>
                <a:gd name="connsiteY2" fmla="*/ 257442 h 257442"/>
                <a:gd name="connsiteX3" fmla="*/ 1 w 2249235"/>
                <a:gd name="connsiteY3" fmla="*/ 0 h 257442"/>
                <a:gd name="connsiteX0" fmla="*/ 2249234 w 2249234"/>
                <a:gd name="connsiteY0" fmla="*/ 0 h 257442"/>
                <a:gd name="connsiteX1" fmla="*/ 2194513 w 2249234"/>
                <a:gd name="connsiteY1" fmla="*/ 257442 h 257442"/>
                <a:gd name="connsiteX2" fmla="*/ 0 w 2249234"/>
                <a:gd name="connsiteY2" fmla="*/ 257442 h 257442"/>
                <a:gd name="connsiteX3" fmla="*/ 0 w 2249234"/>
                <a:gd name="connsiteY3" fmla="*/ 0 h 257442"/>
                <a:gd name="connsiteX0" fmla="*/ 2249235 w 2249235"/>
                <a:gd name="connsiteY0" fmla="*/ 0 h 257442"/>
                <a:gd name="connsiteX1" fmla="*/ 2194514 w 2249235"/>
                <a:gd name="connsiteY1" fmla="*/ 257442 h 257442"/>
                <a:gd name="connsiteX2" fmla="*/ 1 w 2249235"/>
                <a:gd name="connsiteY2" fmla="*/ 257442 h 257442"/>
                <a:gd name="connsiteX3" fmla="*/ 0 w 2249235"/>
                <a:gd name="connsiteY3" fmla="*/ 0 h 257442"/>
                <a:gd name="connsiteX0" fmla="*/ 2390106 w 2390106"/>
                <a:gd name="connsiteY0" fmla="*/ 0 h 257442"/>
                <a:gd name="connsiteX1" fmla="*/ 2194514 w 2390106"/>
                <a:gd name="connsiteY1" fmla="*/ 257442 h 257442"/>
                <a:gd name="connsiteX2" fmla="*/ 1 w 2390106"/>
                <a:gd name="connsiteY2" fmla="*/ 257442 h 257442"/>
                <a:gd name="connsiteX3" fmla="*/ 0 w 2390106"/>
                <a:gd name="connsiteY3" fmla="*/ 0 h 257442"/>
                <a:gd name="connsiteX0" fmla="*/ 2390106 w 2390106"/>
                <a:gd name="connsiteY0" fmla="*/ 0 h 257442"/>
                <a:gd name="connsiteX1" fmla="*/ 2335384 w 2390106"/>
                <a:gd name="connsiteY1" fmla="*/ 257442 h 257442"/>
                <a:gd name="connsiteX2" fmla="*/ 1 w 2390106"/>
                <a:gd name="connsiteY2" fmla="*/ 257442 h 257442"/>
                <a:gd name="connsiteX3" fmla="*/ 0 w 2390106"/>
                <a:gd name="connsiteY3" fmla="*/ 0 h 257442"/>
                <a:gd name="connsiteX0" fmla="*/ 2390106 w 2390106"/>
                <a:gd name="connsiteY0" fmla="*/ 0 h 257442"/>
                <a:gd name="connsiteX1" fmla="*/ 2335384 w 2390106"/>
                <a:gd name="connsiteY1" fmla="*/ 257442 h 257442"/>
                <a:gd name="connsiteX2" fmla="*/ 0 w 2390106"/>
                <a:gd name="connsiteY2" fmla="*/ 257442 h 257442"/>
                <a:gd name="connsiteX3" fmla="*/ 0 w 2390106"/>
                <a:gd name="connsiteY3" fmla="*/ 0 h 257442"/>
                <a:gd name="connsiteX0" fmla="*/ 2390106 w 2390106"/>
                <a:gd name="connsiteY0" fmla="*/ 0 h 257442"/>
                <a:gd name="connsiteX1" fmla="*/ 2335384 w 2390106"/>
                <a:gd name="connsiteY1" fmla="*/ 257442 h 257442"/>
                <a:gd name="connsiteX2" fmla="*/ 0 w 2390106"/>
                <a:gd name="connsiteY2" fmla="*/ 257442 h 257442"/>
                <a:gd name="connsiteX3" fmla="*/ 0 w 2390106"/>
                <a:gd name="connsiteY3" fmla="*/ 0 h 257442"/>
                <a:gd name="connsiteX0" fmla="*/ 2491095 w 2491095"/>
                <a:gd name="connsiteY0" fmla="*/ 0 h 257442"/>
                <a:gd name="connsiteX1" fmla="*/ 2335384 w 2491095"/>
                <a:gd name="connsiteY1" fmla="*/ 257442 h 257442"/>
                <a:gd name="connsiteX2" fmla="*/ 0 w 2491095"/>
                <a:gd name="connsiteY2" fmla="*/ 257442 h 257442"/>
                <a:gd name="connsiteX3" fmla="*/ 0 w 2491095"/>
                <a:gd name="connsiteY3" fmla="*/ 0 h 257442"/>
                <a:gd name="connsiteX0" fmla="*/ 2491095 w 2491095"/>
                <a:gd name="connsiteY0" fmla="*/ 0 h 257442"/>
                <a:gd name="connsiteX1" fmla="*/ 2436374 w 2491095"/>
                <a:gd name="connsiteY1" fmla="*/ 257442 h 257442"/>
                <a:gd name="connsiteX2" fmla="*/ 0 w 2491095"/>
                <a:gd name="connsiteY2" fmla="*/ 257442 h 257442"/>
                <a:gd name="connsiteX3" fmla="*/ 0 w 2491095"/>
                <a:gd name="connsiteY3" fmla="*/ 0 h 257442"/>
                <a:gd name="connsiteX0" fmla="*/ 2491095 w 2491095"/>
                <a:gd name="connsiteY0" fmla="*/ 0 h 257442"/>
                <a:gd name="connsiteX1" fmla="*/ 2436374 w 2491095"/>
                <a:gd name="connsiteY1" fmla="*/ 257442 h 257442"/>
                <a:gd name="connsiteX2" fmla="*/ 0 w 2491095"/>
                <a:gd name="connsiteY2" fmla="*/ 257442 h 257442"/>
                <a:gd name="connsiteX3" fmla="*/ 0 w 2491095"/>
                <a:gd name="connsiteY3" fmla="*/ 0 h 257442"/>
                <a:gd name="connsiteX0" fmla="*/ 2491095 w 2491095"/>
                <a:gd name="connsiteY0" fmla="*/ 0 h 257442"/>
                <a:gd name="connsiteX1" fmla="*/ 2436374 w 2491095"/>
                <a:gd name="connsiteY1" fmla="*/ 257442 h 257442"/>
                <a:gd name="connsiteX2" fmla="*/ 0 w 2491095"/>
                <a:gd name="connsiteY2" fmla="*/ 257442 h 257442"/>
                <a:gd name="connsiteX3" fmla="*/ 0 w 2491095"/>
                <a:gd name="connsiteY3" fmla="*/ 0 h 257442"/>
                <a:gd name="connsiteX0" fmla="*/ 2669027 w 2669027"/>
                <a:gd name="connsiteY0" fmla="*/ 0 h 257442"/>
                <a:gd name="connsiteX1" fmla="*/ 2436374 w 2669027"/>
                <a:gd name="connsiteY1" fmla="*/ 257442 h 257442"/>
                <a:gd name="connsiteX2" fmla="*/ 0 w 2669027"/>
                <a:gd name="connsiteY2" fmla="*/ 257442 h 257442"/>
                <a:gd name="connsiteX3" fmla="*/ 0 w 2669027"/>
                <a:gd name="connsiteY3" fmla="*/ 0 h 257442"/>
                <a:gd name="connsiteX0" fmla="*/ 2669027 w 2669027"/>
                <a:gd name="connsiteY0" fmla="*/ 0 h 257442"/>
                <a:gd name="connsiteX1" fmla="*/ 2614306 w 2669027"/>
                <a:gd name="connsiteY1" fmla="*/ 257442 h 257442"/>
                <a:gd name="connsiteX2" fmla="*/ 0 w 2669027"/>
                <a:gd name="connsiteY2" fmla="*/ 257442 h 257442"/>
                <a:gd name="connsiteX3" fmla="*/ 0 w 2669027"/>
                <a:gd name="connsiteY3" fmla="*/ 0 h 257442"/>
                <a:gd name="connsiteX0" fmla="*/ 2669027 w 2669027"/>
                <a:gd name="connsiteY0" fmla="*/ 0 h 257442"/>
                <a:gd name="connsiteX1" fmla="*/ 2614306 w 2669027"/>
                <a:gd name="connsiteY1" fmla="*/ 257442 h 257442"/>
                <a:gd name="connsiteX2" fmla="*/ 0 w 2669027"/>
                <a:gd name="connsiteY2" fmla="*/ 257442 h 257442"/>
                <a:gd name="connsiteX3" fmla="*/ 0 w 2669027"/>
                <a:gd name="connsiteY3" fmla="*/ 0 h 257442"/>
                <a:gd name="connsiteX0" fmla="*/ 2669027 w 2669027"/>
                <a:gd name="connsiteY0" fmla="*/ 0 h 257442"/>
                <a:gd name="connsiteX1" fmla="*/ 2614306 w 2669027"/>
                <a:gd name="connsiteY1" fmla="*/ 257442 h 257442"/>
                <a:gd name="connsiteX2" fmla="*/ 0 w 2669027"/>
                <a:gd name="connsiteY2" fmla="*/ 257442 h 257442"/>
                <a:gd name="connsiteX3" fmla="*/ 0 w 2669027"/>
                <a:gd name="connsiteY3" fmla="*/ 0 h 257442"/>
                <a:gd name="connsiteX0" fmla="*/ 2837343 w 2837343"/>
                <a:gd name="connsiteY0" fmla="*/ 0 h 257442"/>
                <a:gd name="connsiteX1" fmla="*/ 2614306 w 2837343"/>
                <a:gd name="connsiteY1" fmla="*/ 257442 h 257442"/>
                <a:gd name="connsiteX2" fmla="*/ 0 w 2837343"/>
                <a:gd name="connsiteY2" fmla="*/ 257442 h 257442"/>
                <a:gd name="connsiteX3" fmla="*/ 0 w 2837343"/>
                <a:gd name="connsiteY3" fmla="*/ 0 h 257442"/>
                <a:gd name="connsiteX0" fmla="*/ 2837343 w 2837343"/>
                <a:gd name="connsiteY0" fmla="*/ 0 h 257442"/>
                <a:gd name="connsiteX1" fmla="*/ 2782622 w 2837343"/>
                <a:gd name="connsiteY1" fmla="*/ 257442 h 257442"/>
                <a:gd name="connsiteX2" fmla="*/ 0 w 2837343"/>
                <a:gd name="connsiteY2" fmla="*/ 257442 h 257442"/>
                <a:gd name="connsiteX3" fmla="*/ 0 w 2837343"/>
                <a:gd name="connsiteY3" fmla="*/ 0 h 257442"/>
                <a:gd name="connsiteX0" fmla="*/ 2837343 w 2837343"/>
                <a:gd name="connsiteY0" fmla="*/ 0 h 257442"/>
                <a:gd name="connsiteX1" fmla="*/ 2782622 w 2837343"/>
                <a:gd name="connsiteY1" fmla="*/ 257442 h 257442"/>
                <a:gd name="connsiteX2" fmla="*/ 0 w 2837343"/>
                <a:gd name="connsiteY2" fmla="*/ 257442 h 257442"/>
                <a:gd name="connsiteX3" fmla="*/ 0 w 2837343"/>
                <a:gd name="connsiteY3" fmla="*/ 0 h 257442"/>
                <a:gd name="connsiteX0" fmla="*/ 2837343 w 2837343"/>
                <a:gd name="connsiteY0" fmla="*/ 0 h 257442"/>
                <a:gd name="connsiteX1" fmla="*/ 2782622 w 2837343"/>
                <a:gd name="connsiteY1" fmla="*/ 257442 h 257442"/>
                <a:gd name="connsiteX2" fmla="*/ 0 w 2837343"/>
                <a:gd name="connsiteY2" fmla="*/ 257442 h 257442"/>
                <a:gd name="connsiteX3" fmla="*/ 0 w 2837343"/>
                <a:gd name="connsiteY3" fmla="*/ 0 h 257442"/>
              </a:gdLst>
              <a:ahLst/>
              <a:cxnLst>
                <a:cxn ang="0">
                  <a:pos x="connsiteX0" y="connsiteY0"/>
                </a:cxn>
                <a:cxn ang="0">
                  <a:pos x="connsiteX1" y="connsiteY1"/>
                </a:cxn>
                <a:cxn ang="0">
                  <a:pos x="connsiteX2" y="connsiteY2"/>
                </a:cxn>
                <a:cxn ang="0">
                  <a:pos x="connsiteX3" y="connsiteY3"/>
                </a:cxn>
              </a:cxnLst>
              <a:rect l="l" t="t" r="r" b="b"/>
              <a:pathLst>
                <a:path w="2837343" h="257442">
                  <a:moveTo>
                    <a:pt x="2837343" y="0"/>
                  </a:moveTo>
                  <a:lnTo>
                    <a:pt x="2782622"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15" name="btfpRunningAgenda2LevelTextLeft859484">
              <a:extLst>
                <a:ext uri="{FF2B5EF4-FFF2-40B4-BE49-F238E27FC236}">
                  <a16:creationId xmlns:a16="http://schemas.microsoft.com/office/drawing/2014/main" id="{3CAFEFC9-1D87-A193-C9BE-878C81E90C89}"/>
                </a:ext>
              </a:extLst>
            </p:cNvPr>
            <p:cNvSpPr txBox="1"/>
            <p:nvPr/>
          </p:nvSpPr>
          <p:spPr bwMode="gray">
            <a:xfrm>
              <a:off x="0" y="876300"/>
              <a:ext cx="2782622"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AI integration</a:t>
              </a:r>
            </a:p>
          </p:txBody>
        </p:sp>
        <p:sp>
          <p:nvSpPr>
            <p:cNvPr id="16" name="btfpRunningAgenda2LevelBarRight859484">
              <a:extLst>
                <a:ext uri="{FF2B5EF4-FFF2-40B4-BE49-F238E27FC236}">
                  <a16:creationId xmlns:a16="http://schemas.microsoft.com/office/drawing/2014/main" id="{08CD62AC-56F5-CFF1-7BEC-490C29AC1715}"/>
                </a:ext>
              </a:extLst>
            </p:cNvPr>
            <p:cNvSpPr/>
            <p:nvPr/>
          </p:nvSpPr>
          <p:spPr bwMode="gray">
            <a:xfrm>
              <a:off x="2702501" y="876300"/>
              <a:ext cx="3599795" cy="257442"/>
            </a:xfrm>
            <a:custGeom>
              <a:avLst/>
              <a:gdLst>
                <a:gd name="connsiteX0" fmla="*/ 93477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34771 w 2313135"/>
                <a:gd name="connsiteY0" fmla="*/ 0 h 257442"/>
                <a:gd name="connsiteX1" fmla="*/ 880050 w 2313135"/>
                <a:gd name="connsiteY1" fmla="*/ 257442 h 257442"/>
                <a:gd name="connsiteX2" fmla="*/ 2313135 w 2313135"/>
                <a:gd name="connsiteY2" fmla="*/ 257442 h 257442"/>
                <a:gd name="connsiteX3" fmla="*/ 0 w 2313135"/>
                <a:gd name="connsiteY3" fmla="*/ 257442 h 257442"/>
                <a:gd name="connsiteX0" fmla="*/ 934771 w 934771"/>
                <a:gd name="connsiteY0" fmla="*/ 0 h 257442"/>
                <a:gd name="connsiteX1" fmla="*/ 880050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49 w 934770"/>
                <a:gd name="connsiteY1" fmla="*/ 257442 h 257442"/>
                <a:gd name="connsiteX2" fmla="*/ 0 w 934770"/>
                <a:gd name="connsiteY2" fmla="*/ 257442 h 257442"/>
                <a:gd name="connsiteX3" fmla="*/ 54721 w 934770"/>
                <a:gd name="connsiteY3" fmla="*/ 0 h 257442"/>
                <a:gd name="connsiteX0" fmla="*/ 1095070 w 1095070"/>
                <a:gd name="connsiteY0" fmla="*/ 0 h 257442"/>
                <a:gd name="connsiteX1" fmla="*/ 880049 w 1095070"/>
                <a:gd name="connsiteY1" fmla="*/ 257442 h 257442"/>
                <a:gd name="connsiteX2" fmla="*/ 0 w 1095070"/>
                <a:gd name="connsiteY2" fmla="*/ 257442 h 257442"/>
                <a:gd name="connsiteX3" fmla="*/ 54721 w 1095070"/>
                <a:gd name="connsiteY3" fmla="*/ 0 h 257442"/>
                <a:gd name="connsiteX0" fmla="*/ 1095070 w 1095070"/>
                <a:gd name="connsiteY0" fmla="*/ 0 h 257442"/>
                <a:gd name="connsiteX1" fmla="*/ 1040349 w 1095070"/>
                <a:gd name="connsiteY1" fmla="*/ 257442 h 257442"/>
                <a:gd name="connsiteX2" fmla="*/ 0 w 1095070"/>
                <a:gd name="connsiteY2" fmla="*/ 257442 h 257442"/>
                <a:gd name="connsiteX3" fmla="*/ 54721 w 1095070"/>
                <a:gd name="connsiteY3" fmla="*/ 0 h 257442"/>
                <a:gd name="connsiteX0" fmla="*/ 1095071 w 1095071"/>
                <a:gd name="connsiteY0" fmla="*/ 0 h 257442"/>
                <a:gd name="connsiteX1" fmla="*/ 1040350 w 1095071"/>
                <a:gd name="connsiteY1" fmla="*/ 257442 h 257442"/>
                <a:gd name="connsiteX2" fmla="*/ 0 w 1095071"/>
                <a:gd name="connsiteY2" fmla="*/ 257442 h 257442"/>
                <a:gd name="connsiteX3" fmla="*/ 54722 w 1095071"/>
                <a:gd name="connsiteY3" fmla="*/ 0 h 257442"/>
                <a:gd name="connsiteX0" fmla="*/ 1095071 w 1095071"/>
                <a:gd name="connsiteY0" fmla="*/ 0 h 257442"/>
                <a:gd name="connsiteX1" fmla="*/ 1040350 w 1095071"/>
                <a:gd name="connsiteY1" fmla="*/ 257442 h 257442"/>
                <a:gd name="connsiteX2" fmla="*/ 0 w 1095071"/>
                <a:gd name="connsiteY2" fmla="*/ 257442 h 257442"/>
                <a:gd name="connsiteX3" fmla="*/ 54722 w 1095071"/>
                <a:gd name="connsiteY3" fmla="*/ 0 h 257442"/>
                <a:gd name="connsiteX0" fmla="*/ 1263387 w 1263387"/>
                <a:gd name="connsiteY0" fmla="*/ 0 h 257442"/>
                <a:gd name="connsiteX1" fmla="*/ 1040350 w 1263387"/>
                <a:gd name="connsiteY1" fmla="*/ 257442 h 257442"/>
                <a:gd name="connsiteX2" fmla="*/ 0 w 1263387"/>
                <a:gd name="connsiteY2" fmla="*/ 257442 h 257442"/>
                <a:gd name="connsiteX3" fmla="*/ 54722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54722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0 w 1263386"/>
                <a:gd name="connsiteY3" fmla="*/ 0 h 257442"/>
                <a:gd name="connsiteX0" fmla="*/ 1431701 w 1431701"/>
                <a:gd name="connsiteY0" fmla="*/ 0 h 257442"/>
                <a:gd name="connsiteX1" fmla="*/ 1208665 w 1431701"/>
                <a:gd name="connsiteY1" fmla="*/ 257442 h 257442"/>
                <a:gd name="connsiteX2" fmla="*/ 0 w 1431701"/>
                <a:gd name="connsiteY2" fmla="*/ 257442 h 257442"/>
                <a:gd name="connsiteX3" fmla="*/ 54720 w 1431701"/>
                <a:gd name="connsiteY3" fmla="*/ 0 h 257442"/>
                <a:gd name="connsiteX0" fmla="*/ 1431701 w 1431701"/>
                <a:gd name="connsiteY0" fmla="*/ 0 h 257442"/>
                <a:gd name="connsiteX1" fmla="*/ 1376980 w 1431701"/>
                <a:gd name="connsiteY1" fmla="*/ 257442 h 257442"/>
                <a:gd name="connsiteX2" fmla="*/ 0 w 1431701"/>
                <a:gd name="connsiteY2" fmla="*/ 257442 h 257442"/>
                <a:gd name="connsiteX3" fmla="*/ 54720 w 1431701"/>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600017 w 1600017"/>
                <a:gd name="connsiteY0" fmla="*/ 0 h 257442"/>
                <a:gd name="connsiteX1" fmla="*/ 1376981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869321 w 1869321"/>
                <a:gd name="connsiteY0" fmla="*/ 0 h 257442"/>
                <a:gd name="connsiteX1" fmla="*/ 1545296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2037637 w 2037637"/>
                <a:gd name="connsiteY0" fmla="*/ 0 h 257442"/>
                <a:gd name="connsiteX1" fmla="*/ 1814600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950801 w 1982916"/>
                <a:gd name="connsiteY0" fmla="*/ 0 h 257442"/>
                <a:gd name="connsiteX1" fmla="*/ 1982916 w 1982916"/>
                <a:gd name="connsiteY1" fmla="*/ 257442 h 257442"/>
                <a:gd name="connsiteX2" fmla="*/ 0 w 1982916"/>
                <a:gd name="connsiteY2" fmla="*/ 257442 h 257442"/>
                <a:gd name="connsiteX3" fmla="*/ 54721 w 198291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5472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5472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314682 w 1314682"/>
                <a:gd name="connsiteY0" fmla="*/ 0 h 257442"/>
                <a:gd name="connsiteX1" fmla="*/ 1074013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474983 w 1474983"/>
                <a:gd name="connsiteY0" fmla="*/ 0 h 257442"/>
                <a:gd name="connsiteX1" fmla="*/ 1259961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787569 w 1787569"/>
                <a:gd name="connsiteY0" fmla="*/ 0 h 257442"/>
                <a:gd name="connsiteX1" fmla="*/ 1420262 w 1787569"/>
                <a:gd name="connsiteY1" fmla="*/ 257442 h 257442"/>
                <a:gd name="connsiteX2" fmla="*/ 0 w 1787569"/>
                <a:gd name="connsiteY2" fmla="*/ 257442 h 257442"/>
                <a:gd name="connsiteX3" fmla="*/ 54721 w 1787569"/>
                <a:gd name="connsiteY3" fmla="*/ 0 h 257442"/>
                <a:gd name="connsiteX0" fmla="*/ 1787569 w 1787569"/>
                <a:gd name="connsiteY0" fmla="*/ 0 h 257442"/>
                <a:gd name="connsiteX1" fmla="*/ 1732848 w 1787569"/>
                <a:gd name="connsiteY1" fmla="*/ 257442 h 257442"/>
                <a:gd name="connsiteX2" fmla="*/ 0 w 1787569"/>
                <a:gd name="connsiteY2" fmla="*/ 257442 h 257442"/>
                <a:gd name="connsiteX3" fmla="*/ 54721 w 1787569"/>
                <a:gd name="connsiteY3" fmla="*/ 0 h 257442"/>
                <a:gd name="connsiteX0" fmla="*/ 1787569 w 1787569"/>
                <a:gd name="connsiteY0" fmla="*/ 0 h 257442"/>
                <a:gd name="connsiteX1" fmla="*/ 1732848 w 1787569"/>
                <a:gd name="connsiteY1" fmla="*/ 257442 h 257442"/>
                <a:gd name="connsiteX2" fmla="*/ 0 w 1787569"/>
                <a:gd name="connsiteY2" fmla="*/ 257442 h 257442"/>
                <a:gd name="connsiteX3" fmla="*/ 54721 w 1787569"/>
                <a:gd name="connsiteY3" fmla="*/ 0 h 257442"/>
                <a:gd name="connsiteX0" fmla="*/ 1787569 w 1787569"/>
                <a:gd name="connsiteY0" fmla="*/ 0 h 257442"/>
                <a:gd name="connsiteX1" fmla="*/ 1732848 w 1787569"/>
                <a:gd name="connsiteY1" fmla="*/ 257442 h 257442"/>
                <a:gd name="connsiteX2" fmla="*/ 0 w 1787569"/>
                <a:gd name="connsiteY2" fmla="*/ 257442 h 257442"/>
                <a:gd name="connsiteX3" fmla="*/ 54721 w 1787569"/>
                <a:gd name="connsiteY3" fmla="*/ 0 h 257442"/>
                <a:gd name="connsiteX0" fmla="*/ 1947869 w 1947869"/>
                <a:gd name="connsiteY0" fmla="*/ 0 h 257442"/>
                <a:gd name="connsiteX1" fmla="*/ 1732848 w 1947869"/>
                <a:gd name="connsiteY1" fmla="*/ 257442 h 257442"/>
                <a:gd name="connsiteX2" fmla="*/ 0 w 1947869"/>
                <a:gd name="connsiteY2" fmla="*/ 257442 h 257442"/>
                <a:gd name="connsiteX3" fmla="*/ 54721 w 1947869"/>
                <a:gd name="connsiteY3" fmla="*/ 0 h 257442"/>
                <a:gd name="connsiteX0" fmla="*/ 1947869 w 1947869"/>
                <a:gd name="connsiteY0" fmla="*/ 0 h 257442"/>
                <a:gd name="connsiteX1" fmla="*/ 1893148 w 1947869"/>
                <a:gd name="connsiteY1" fmla="*/ 257442 h 257442"/>
                <a:gd name="connsiteX2" fmla="*/ 0 w 1947869"/>
                <a:gd name="connsiteY2" fmla="*/ 257442 h 257442"/>
                <a:gd name="connsiteX3" fmla="*/ 54721 w 1947869"/>
                <a:gd name="connsiteY3" fmla="*/ 0 h 257442"/>
                <a:gd name="connsiteX0" fmla="*/ 1947869 w 1947869"/>
                <a:gd name="connsiteY0" fmla="*/ 0 h 257442"/>
                <a:gd name="connsiteX1" fmla="*/ 1893148 w 1947869"/>
                <a:gd name="connsiteY1" fmla="*/ 257442 h 257442"/>
                <a:gd name="connsiteX2" fmla="*/ 0 w 1947869"/>
                <a:gd name="connsiteY2" fmla="*/ 257442 h 257442"/>
                <a:gd name="connsiteX3" fmla="*/ 54721 w 1947869"/>
                <a:gd name="connsiteY3" fmla="*/ 0 h 257442"/>
                <a:gd name="connsiteX0" fmla="*/ 1947869 w 1947869"/>
                <a:gd name="connsiteY0" fmla="*/ 0 h 257442"/>
                <a:gd name="connsiteX1" fmla="*/ 1893148 w 1947869"/>
                <a:gd name="connsiteY1" fmla="*/ 257442 h 257442"/>
                <a:gd name="connsiteX2" fmla="*/ 0 w 1947869"/>
                <a:gd name="connsiteY2" fmla="*/ 257442 h 257442"/>
                <a:gd name="connsiteX3" fmla="*/ 54721 w 1947869"/>
                <a:gd name="connsiteY3" fmla="*/ 0 h 257442"/>
                <a:gd name="connsiteX0" fmla="*/ 2217173 w 2217173"/>
                <a:gd name="connsiteY0" fmla="*/ 0 h 257442"/>
                <a:gd name="connsiteX1" fmla="*/ 1893148 w 2217173"/>
                <a:gd name="connsiteY1" fmla="*/ 257442 h 257442"/>
                <a:gd name="connsiteX2" fmla="*/ 0 w 2217173"/>
                <a:gd name="connsiteY2" fmla="*/ 257442 h 257442"/>
                <a:gd name="connsiteX3" fmla="*/ 54721 w 2217173"/>
                <a:gd name="connsiteY3" fmla="*/ 0 h 257442"/>
                <a:gd name="connsiteX0" fmla="*/ 2217173 w 2217173"/>
                <a:gd name="connsiteY0" fmla="*/ 0 h 257442"/>
                <a:gd name="connsiteX1" fmla="*/ 2162452 w 2217173"/>
                <a:gd name="connsiteY1" fmla="*/ 257442 h 257442"/>
                <a:gd name="connsiteX2" fmla="*/ 0 w 2217173"/>
                <a:gd name="connsiteY2" fmla="*/ 257442 h 257442"/>
                <a:gd name="connsiteX3" fmla="*/ 54721 w 2217173"/>
                <a:gd name="connsiteY3" fmla="*/ 0 h 257442"/>
                <a:gd name="connsiteX0" fmla="*/ 2217173 w 2217173"/>
                <a:gd name="connsiteY0" fmla="*/ 0 h 257442"/>
                <a:gd name="connsiteX1" fmla="*/ 2162452 w 2217173"/>
                <a:gd name="connsiteY1" fmla="*/ 257442 h 257442"/>
                <a:gd name="connsiteX2" fmla="*/ 0 w 2217173"/>
                <a:gd name="connsiteY2" fmla="*/ 257442 h 257442"/>
                <a:gd name="connsiteX3" fmla="*/ 54721 w 2217173"/>
                <a:gd name="connsiteY3" fmla="*/ 0 h 257442"/>
                <a:gd name="connsiteX0" fmla="*/ 2217173 w 2217173"/>
                <a:gd name="connsiteY0" fmla="*/ 0 h 257442"/>
                <a:gd name="connsiteX1" fmla="*/ 2162452 w 2217173"/>
                <a:gd name="connsiteY1" fmla="*/ 257442 h 257442"/>
                <a:gd name="connsiteX2" fmla="*/ 0 w 2217173"/>
                <a:gd name="connsiteY2" fmla="*/ 257442 h 257442"/>
                <a:gd name="connsiteX3" fmla="*/ 54721 w 2217173"/>
                <a:gd name="connsiteY3" fmla="*/ 0 h 257442"/>
                <a:gd name="connsiteX0" fmla="*/ 2537774 w 2537774"/>
                <a:gd name="connsiteY0" fmla="*/ 0 h 257442"/>
                <a:gd name="connsiteX1" fmla="*/ 2162452 w 2537774"/>
                <a:gd name="connsiteY1" fmla="*/ 257442 h 257442"/>
                <a:gd name="connsiteX2" fmla="*/ 0 w 2537774"/>
                <a:gd name="connsiteY2" fmla="*/ 257442 h 257442"/>
                <a:gd name="connsiteX3" fmla="*/ 54721 w 2537774"/>
                <a:gd name="connsiteY3" fmla="*/ 0 h 257442"/>
                <a:gd name="connsiteX0" fmla="*/ 2537774 w 2537774"/>
                <a:gd name="connsiteY0" fmla="*/ 0 h 257442"/>
                <a:gd name="connsiteX1" fmla="*/ 2483052 w 2537774"/>
                <a:gd name="connsiteY1" fmla="*/ 257442 h 257442"/>
                <a:gd name="connsiteX2" fmla="*/ 0 w 2537774"/>
                <a:gd name="connsiteY2" fmla="*/ 257442 h 257442"/>
                <a:gd name="connsiteX3" fmla="*/ 54721 w 2537774"/>
                <a:gd name="connsiteY3" fmla="*/ 0 h 257442"/>
                <a:gd name="connsiteX0" fmla="*/ 2537775 w 2537775"/>
                <a:gd name="connsiteY0" fmla="*/ 0 h 257442"/>
                <a:gd name="connsiteX1" fmla="*/ 2483053 w 2537775"/>
                <a:gd name="connsiteY1" fmla="*/ 257442 h 257442"/>
                <a:gd name="connsiteX2" fmla="*/ 0 w 2537775"/>
                <a:gd name="connsiteY2" fmla="*/ 257442 h 257442"/>
                <a:gd name="connsiteX3" fmla="*/ 54722 w 2537775"/>
                <a:gd name="connsiteY3" fmla="*/ 0 h 257442"/>
                <a:gd name="connsiteX0" fmla="*/ 2537775 w 2537775"/>
                <a:gd name="connsiteY0" fmla="*/ 0 h 257442"/>
                <a:gd name="connsiteX1" fmla="*/ 2483053 w 2537775"/>
                <a:gd name="connsiteY1" fmla="*/ 257442 h 257442"/>
                <a:gd name="connsiteX2" fmla="*/ 0 w 2537775"/>
                <a:gd name="connsiteY2" fmla="*/ 257442 h 257442"/>
                <a:gd name="connsiteX3" fmla="*/ 54722 w 2537775"/>
                <a:gd name="connsiteY3" fmla="*/ 0 h 257442"/>
                <a:gd name="connsiteX0" fmla="*/ 2824712 w 2824712"/>
                <a:gd name="connsiteY0" fmla="*/ 0 h 257442"/>
                <a:gd name="connsiteX1" fmla="*/ 2483053 w 2824712"/>
                <a:gd name="connsiteY1" fmla="*/ 257442 h 257442"/>
                <a:gd name="connsiteX2" fmla="*/ 0 w 2824712"/>
                <a:gd name="connsiteY2" fmla="*/ 257442 h 257442"/>
                <a:gd name="connsiteX3" fmla="*/ 54722 w 2824712"/>
                <a:gd name="connsiteY3" fmla="*/ 0 h 257442"/>
                <a:gd name="connsiteX0" fmla="*/ 2824712 w 2824712"/>
                <a:gd name="connsiteY0" fmla="*/ 0 h 257442"/>
                <a:gd name="connsiteX1" fmla="*/ 2769990 w 2824712"/>
                <a:gd name="connsiteY1" fmla="*/ 257442 h 257442"/>
                <a:gd name="connsiteX2" fmla="*/ 0 w 2824712"/>
                <a:gd name="connsiteY2" fmla="*/ 257442 h 257442"/>
                <a:gd name="connsiteX3" fmla="*/ 54722 w 2824712"/>
                <a:gd name="connsiteY3" fmla="*/ 0 h 257442"/>
                <a:gd name="connsiteX0" fmla="*/ 2824712 w 2824712"/>
                <a:gd name="connsiteY0" fmla="*/ 0 h 257442"/>
                <a:gd name="connsiteX1" fmla="*/ 2769990 w 2824712"/>
                <a:gd name="connsiteY1" fmla="*/ 257442 h 257442"/>
                <a:gd name="connsiteX2" fmla="*/ 0 w 2824712"/>
                <a:gd name="connsiteY2" fmla="*/ 257442 h 257442"/>
                <a:gd name="connsiteX3" fmla="*/ 54722 w 2824712"/>
                <a:gd name="connsiteY3" fmla="*/ 0 h 257442"/>
                <a:gd name="connsiteX0" fmla="*/ 2824712 w 2824712"/>
                <a:gd name="connsiteY0" fmla="*/ 0 h 257442"/>
                <a:gd name="connsiteX1" fmla="*/ 2769990 w 2824712"/>
                <a:gd name="connsiteY1" fmla="*/ 257442 h 257442"/>
                <a:gd name="connsiteX2" fmla="*/ 0 w 2824712"/>
                <a:gd name="connsiteY2" fmla="*/ 257442 h 257442"/>
                <a:gd name="connsiteX3" fmla="*/ 54721 w 2824712"/>
                <a:gd name="connsiteY3" fmla="*/ 0 h 257442"/>
                <a:gd name="connsiteX0" fmla="*/ 2985011 w 2985011"/>
                <a:gd name="connsiteY0" fmla="*/ 0 h 257442"/>
                <a:gd name="connsiteX1" fmla="*/ 2769990 w 2985011"/>
                <a:gd name="connsiteY1" fmla="*/ 257442 h 257442"/>
                <a:gd name="connsiteX2" fmla="*/ 0 w 2985011"/>
                <a:gd name="connsiteY2" fmla="*/ 257442 h 257442"/>
                <a:gd name="connsiteX3" fmla="*/ 54721 w 2985011"/>
                <a:gd name="connsiteY3" fmla="*/ 0 h 257442"/>
                <a:gd name="connsiteX0" fmla="*/ 2985011 w 2985011"/>
                <a:gd name="connsiteY0" fmla="*/ 0 h 257442"/>
                <a:gd name="connsiteX1" fmla="*/ 2930290 w 2985011"/>
                <a:gd name="connsiteY1" fmla="*/ 257442 h 257442"/>
                <a:gd name="connsiteX2" fmla="*/ 0 w 2985011"/>
                <a:gd name="connsiteY2" fmla="*/ 257442 h 257442"/>
                <a:gd name="connsiteX3" fmla="*/ 54721 w 2985011"/>
                <a:gd name="connsiteY3" fmla="*/ 0 h 257442"/>
                <a:gd name="connsiteX0" fmla="*/ 2985011 w 2985011"/>
                <a:gd name="connsiteY0" fmla="*/ 0 h 257442"/>
                <a:gd name="connsiteX1" fmla="*/ 2930290 w 2985011"/>
                <a:gd name="connsiteY1" fmla="*/ 257442 h 257442"/>
                <a:gd name="connsiteX2" fmla="*/ 0 w 2985011"/>
                <a:gd name="connsiteY2" fmla="*/ 257442 h 257442"/>
                <a:gd name="connsiteX3" fmla="*/ 54721 w 2985011"/>
                <a:gd name="connsiteY3" fmla="*/ 0 h 257442"/>
                <a:gd name="connsiteX0" fmla="*/ 2985011 w 2985011"/>
                <a:gd name="connsiteY0" fmla="*/ 0 h 257442"/>
                <a:gd name="connsiteX1" fmla="*/ 2930290 w 2985011"/>
                <a:gd name="connsiteY1" fmla="*/ 257442 h 257442"/>
                <a:gd name="connsiteX2" fmla="*/ 0 w 2985011"/>
                <a:gd name="connsiteY2" fmla="*/ 257442 h 257442"/>
                <a:gd name="connsiteX3" fmla="*/ 54721 w 2985011"/>
                <a:gd name="connsiteY3" fmla="*/ 0 h 257442"/>
                <a:gd name="connsiteX0" fmla="*/ 2209158 w 2930290"/>
                <a:gd name="connsiteY0" fmla="*/ 0 h 257442"/>
                <a:gd name="connsiteX1" fmla="*/ 2930290 w 2930290"/>
                <a:gd name="connsiteY1" fmla="*/ 257442 h 257442"/>
                <a:gd name="connsiteX2" fmla="*/ 0 w 2930290"/>
                <a:gd name="connsiteY2" fmla="*/ 257442 h 257442"/>
                <a:gd name="connsiteX3" fmla="*/ 54721 w 2930290"/>
                <a:gd name="connsiteY3" fmla="*/ 0 h 257442"/>
                <a:gd name="connsiteX0" fmla="*/ 2209158 w 2209158"/>
                <a:gd name="connsiteY0" fmla="*/ 0 h 257442"/>
                <a:gd name="connsiteX1" fmla="*/ 2154437 w 2209158"/>
                <a:gd name="connsiteY1" fmla="*/ 257442 h 257442"/>
                <a:gd name="connsiteX2" fmla="*/ 0 w 2209158"/>
                <a:gd name="connsiteY2" fmla="*/ 257442 h 257442"/>
                <a:gd name="connsiteX3" fmla="*/ 54721 w 2209158"/>
                <a:gd name="connsiteY3" fmla="*/ 0 h 257442"/>
                <a:gd name="connsiteX0" fmla="*/ 2209158 w 2209158"/>
                <a:gd name="connsiteY0" fmla="*/ 0 h 257442"/>
                <a:gd name="connsiteX1" fmla="*/ 2154437 w 2209158"/>
                <a:gd name="connsiteY1" fmla="*/ 257442 h 257442"/>
                <a:gd name="connsiteX2" fmla="*/ 0 w 2209158"/>
                <a:gd name="connsiteY2" fmla="*/ 257442 h 257442"/>
                <a:gd name="connsiteX3" fmla="*/ 54721 w 2209158"/>
                <a:gd name="connsiteY3" fmla="*/ 0 h 257442"/>
                <a:gd name="connsiteX0" fmla="*/ 2209158 w 2209158"/>
                <a:gd name="connsiteY0" fmla="*/ 0 h 257442"/>
                <a:gd name="connsiteX1" fmla="*/ 2154437 w 2209158"/>
                <a:gd name="connsiteY1" fmla="*/ 257442 h 257442"/>
                <a:gd name="connsiteX2" fmla="*/ 0 w 2209158"/>
                <a:gd name="connsiteY2" fmla="*/ 257442 h 257442"/>
                <a:gd name="connsiteX3" fmla="*/ 54721 w 2209158"/>
                <a:gd name="connsiteY3" fmla="*/ 0 h 257442"/>
                <a:gd name="connsiteX0" fmla="*/ 1947869 w 2154437"/>
                <a:gd name="connsiteY0" fmla="*/ 0 h 257442"/>
                <a:gd name="connsiteX1" fmla="*/ 2154437 w 2154437"/>
                <a:gd name="connsiteY1" fmla="*/ 257442 h 257442"/>
                <a:gd name="connsiteX2" fmla="*/ 0 w 2154437"/>
                <a:gd name="connsiteY2" fmla="*/ 257442 h 257442"/>
                <a:gd name="connsiteX3" fmla="*/ 54721 w 2154437"/>
                <a:gd name="connsiteY3" fmla="*/ 0 h 257442"/>
                <a:gd name="connsiteX0" fmla="*/ 1947869 w 1947869"/>
                <a:gd name="connsiteY0" fmla="*/ 0 h 257442"/>
                <a:gd name="connsiteX1" fmla="*/ 1893149 w 1947869"/>
                <a:gd name="connsiteY1" fmla="*/ 257442 h 257442"/>
                <a:gd name="connsiteX2" fmla="*/ 0 w 1947869"/>
                <a:gd name="connsiteY2" fmla="*/ 257442 h 257442"/>
                <a:gd name="connsiteX3" fmla="*/ 54721 w 1947869"/>
                <a:gd name="connsiteY3" fmla="*/ 0 h 257442"/>
                <a:gd name="connsiteX0" fmla="*/ 1947868 w 1947868"/>
                <a:gd name="connsiteY0" fmla="*/ 0 h 257442"/>
                <a:gd name="connsiteX1" fmla="*/ 1893148 w 1947868"/>
                <a:gd name="connsiteY1" fmla="*/ 257442 h 257442"/>
                <a:gd name="connsiteX2" fmla="*/ 0 w 1947868"/>
                <a:gd name="connsiteY2" fmla="*/ 257442 h 257442"/>
                <a:gd name="connsiteX3" fmla="*/ 54720 w 1947868"/>
                <a:gd name="connsiteY3" fmla="*/ 0 h 257442"/>
                <a:gd name="connsiteX0" fmla="*/ 1947868 w 1947868"/>
                <a:gd name="connsiteY0" fmla="*/ 0 h 257442"/>
                <a:gd name="connsiteX1" fmla="*/ 1893148 w 1947868"/>
                <a:gd name="connsiteY1" fmla="*/ 257442 h 257442"/>
                <a:gd name="connsiteX2" fmla="*/ 0 w 1947868"/>
                <a:gd name="connsiteY2" fmla="*/ 257442 h 257442"/>
                <a:gd name="connsiteX3" fmla="*/ 54720 w 1947868"/>
                <a:gd name="connsiteY3" fmla="*/ 0 h 257442"/>
                <a:gd name="connsiteX0" fmla="*/ 942786 w 1893148"/>
                <a:gd name="connsiteY0" fmla="*/ 0 h 257442"/>
                <a:gd name="connsiteX1" fmla="*/ 1893148 w 1893148"/>
                <a:gd name="connsiteY1" fmla="*/ 257442 h 257442"/>
                <a:gd name="connsiteX2" fmla="*/ 0 w 1893148"/>
                <a:gd name="connsiteY2" fmla="*/ 257442 h 257442"/>
                <a:gd name="connsiteX3" fmla="*/ 54720 w 1893148"/>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245882 w 1245882"/>
                <a:gd name="connsiteY0" fmla="*/ 0 h 257442"/>
                <a:gd name="connsiteX1" fmla="*/ 888065 w 1245882"/>
                <a:gd name="connsiteY1" fmla="*/ 257442 h 257442"/>
                <a:gd name="connsiteX2" fmla="*/ 0 w 1245882"/>
                <a:gd name="connsiteY2" fmla="*/ 257442 h 257442"/>
                <a:gd name="connsiteX3" fmla="*/ 54721 w 1245882"/>
                <a:gd name="connsiteY3" fmla="*/ 0 h 257442"/>
                <a:gd name="connsiteX0" fmla="*/ 1245882 w 1245882"/>
                <a:gd name="connsiteY0" fmla="*/ 0 h 257442"/>
                <a:gd name="connsiteX1" fmla="*/ 1191161 w 1245882"/>
                <a:gd name="connsiteY1" fmla="*/ 257442 h 257442"/>
                <a:gd name="connsiteX2" fmla="*/ 0 w 1245882"/>
                <a:gd name="connsiteY2" fmla="*/ 257442 h 257442"/>
                <a:gd name="connsiteX3" fmla="*/ 54721 w 1245882"/>
                <a:gd name="connsiteY3" fmla="*/ 0 h 257442"/>
                <a:gd name="connsiteX0" fmla="*/ 1245882 w 1245882"/>
                <a:gd name="connsiteY0" fmla="*/ 0 h 257442"/>
                <a:gd name="connsiteX1" fmla="*/ 1191161 w 1245882"/>
                <a:gd name="connsiteY1" fmla="*/ 257442 h 257442"/>
                <a:gd name="connsiteX2" fmla="*/ 0 w 1245882"/>
                <a:gd name="connsiteY2" fmla="*/ 257442 h 257442"/>
                <a:gd name="connsiteX3" fmla="*/ 54721 w 1245882"/>
                <a:gd name="connsiteY3" fmla="*/ 0 h 257442"/>
                <a:gd name="connsiteX0" fmla="*/ 1245882 w 1245882"/>
                <a:gd name="connsiteY0" fmla="*/ 0 h 257442"/>
                <a:gd name="connsiteX1" fmla="*/ 1191161 w 1245882"/>
                <a:gd name="connsiteY1" fmla="*/ 257442 h 257442"/>
                <a:gd name="connsiteX2" fmla="*/ 0 w 1245882"/>
                <a:gd name="connsiteY2" fmla="*/ 257442 h 257442"/>
                <a:gd name="connsiteX3" fmla="*/ 54721 w 1245882"/>
                <a:gd name="connsiteY3" fmla="*/ 0 h 257442"/>
                <a:gd name="connsiteX0" fmla="*/ 1406182 w 1406182"/>
                <a:gd name="connsiteY0" fmla="*/ 0 h 257442"/>
                <a:gd name="connsiteX1" fmla="*/ 1191161 w 1406182"/>
                <a:gd name="connsiteY1" fmla="*/ 257442 h 257442"/>
                <a:gd name="connsiteX2" fmla="*/ 0 w 1406182"/>
                <a:gd name="connsiteY2" fmla="*/ 257442 h 257442"/>
                <a:gd name="connsiteX3" fmla="*/ 54721 w 1406182"/>
                <a:gd name="connsiteY3" fmla="*/ 0 h 257442"/>
                <a:gd name="connsiteX0" fmla="*/ 1406182 w 1406182"/>
                <a:gd name="connsiteY0" fmla="*/ 0 h 257442"/>
                <a:gd name="connsiteX1" fmla="*/ 1351461 w 1406182"/>
                <a:gd name="connsiteY1" fmla="*/ 257442 h 257442"/>
                <a:gd name="connsiteX2" fmla="*/ 0 w 1406182"/>
                <a:gd name="connsiteY2" fmla="*/ 257442 h 257442"/>
                <a:gd name="connsiteX3" fmla="*/ 54721 w 1406182"/>
                <a:gd name="connsiteY3" fmla="*/ 0 h 257442"/>
                <a:gd name="connsiteX0" fmla="*/ 1406182 w 1406182"/>
                <a:gd name="connsiteY0" fmla="*/ 0 h 257442"/>
                <a:gd name="connsiteX1" fmla="*/ 1351461 w 1406182"/>
                <a:gd name="connsiteY1" fmla="*/ 257442 h 257442"/>
                <a:gd name="connsiteX2" fmla="*/ 0 w 1406182"/>
                <a:gd name="connsiteY2" fmla="*/ 257442 h 257442"/>
                <a:gd name="connsiteX3" fmla="*/ 54721 w 1406182"/>
                <a:gd name="connsiteY3" fmla="*/ 0 h 257442"/>
                <a:gd name="connsiteX0" fmla="*/ 1406182 w 1406182"/>
                <a:gd name="connsiteY0" fmla="*/ 0 h 257442"/>
                <a:gd name="connsiteX1" fmla="*/ 1351461 w 1406182"/>
                <a:gd name="connsiteY1" fmla="*/ 257442 h 257442"/>
                <a:gd name="connsiteX2" fmla="*/ 0 w 1406182"/>
                <a:gd name="connsiteY2" fmla="*/ 257442 h 257442"/>
                <a:gd name="connsiteX3" fmla="*/ 54721 w 1406182"/>
                <a:gd name="connsiteY3" fmla="*/ 0 h 257442"/>
                <a:gd name="connsiteX0" fmla="*/ 1574497 w 1574497"/>
                <a:gd name="connsiteY0" fmla="*/ 0 h 257442"/>
                <a:gd name="connsiteX1" fmla="*/ 1351461 w 1574497"/>
                <a:gd name="connsiteY1" fmla="*/ 257442 h 257442"/>
                <a:gd name="connsiteX2" fmla="*/ 0 w 1574497"/>
                <a:gd name="connsiteY2" fmla="*/ 257442 h 257442"/>
                <a:gd name="connsiteX3" fmla="*/ 54721 w 1574497"/>
                <a:gd name="connsiteY3" fmla="*/ 0 h 257442"/>
                <a:gd name="connsiteX0" fmla="*/ 1574497 w 1574497"/>
                <a:gd name="connsiteY0" fmla="*/ 0 h 257442"/>
                <a:gd name="connsiteX1" fmla="*/ 1519776 w 1574497"/>
                <a:gd name="connsiteY1" fmla="*/ 257442 h 257442"/>
                <a:gd name="connsiteX2" fmla="*/ 0 w 1574497"/>
                <a:gd name="connsiteY2" fmla="*/ 257442 h 257442"/>
                <a:gd name="connsiteX3" fmla="*/ 54721 w 1574497"/>
                <a:gd name="connsiteY3" fmla="*/ 0 h 257442"/>
                <a:gd name="connsiteX0" fmla="*/ 1574497 w 1574497"/>
                <a:gd name="connsiteY0" fmla="*/ 0 h 257442"/>
                <a:gd name="connsiteX1" fmla="*/ 1519776 w 1574497"/>
                <a:gd name="connsiteY1" fmla="*/ 257442 h 257442"/>
                <a:gd name="connsiteX2" fmla="*/ 0 w 1574497"/>
                <a:gd name="connsiteY2" fmla="*/ 257442 h 257442"/>
                <a:gd name="connsiteX3" fmla="*/ 54721 w 1574497"/>
                <a:gd name="connsiteY3" fmla="*/ 0 h 257442"/>
                <a:gd name="connsiteX0" fmla="*/ 1574497 w 1574497"/>
                <a:gd name="connsiteY0" fmla="*/ 0 h 257442"/>
                <a:gd name="connsiteX1" fmla="*/ 1519776 w 1574497"/>
                <a:gd name="connsiteY1" fmla="*/ 257442 h 257442"/>
                <a:gd name="connsiteX2" fmla="*/ 0 w 1574497"/>
                <a:gd name="connsiteY2" fmla="*/ 257442 h 257442"/>
                <a:gd name="connsiteX3" fmla="*/ 54721 w 1574497"/>
                <a:gd name="connsiteY3" fmla="*/ 0 h 257442"/>
                <a:gd name="connsiteX0" fmla="*/ 1734797 w 1734797"/>
                <a:gd name="connsiteY0" fmla="*/ 0 h 257442"/>
                <a:gd name="connsiteX1" fmla="*/ 1519776 w 1734797"/>
                <a:gd name="connsiteY1" fmla="*/ 257442 h 257442"/>
                <a:gd name="connsiteX2" fmla="*/ 0 w 1734797"/>
                <a:gd name="connsiteY2" fmla="*/ 257442 h 257442"/>
                <a:gd name="connsiteX3" fmla="*/ 54721 w 1734797"/>
                <a:gd name="connsiteY3" fmla="*/ 0 h 257442"/>
                <a:gd name="connsiteX0" fmla="*/ 1734797 w 1734797"/>
                <a:gd name="connsiteY0" fmla="*/ 0 h 257442"/>
                <a:gd name="connsiteX1" fmla="*/ 1680076 w 1734797"/>
                <a:gd name="connsiteY1" fmla="*/ 257442 h 257442"/>
                <a:gd name="connsiteX2" fmla="*/ 0 w 1734797"/>
                <a:gd name="connsiteY2" fmla="*/ 257442 h 257442"/>
                <a:gd name="connsiteX3" fmla="*/ 54721 w 1734797"/>
                <a:gd name="connsiteY3" fmla="*/ 0 h 257442"/>
                <a:gd name="connsiteX0" fmla="*/ 1734797 w 1734797"/>
                <a:gd name="connsiteY0" fmla="*/ 0 h 257442"/>
                <a:gd name="connsiteX1" fmla="*/ 1680076 w 1734797"/>
                <a:gd name="connsiteY1" fmla="*/ 257442 h 257442"/>
                <a:gd name="connsiteX2" fmla="*/ 0 w 1734797"/>
                <a:gd name="connsiteY2" fmla="*/ 257442 h 257442"/>
                <a:gd name="connsiteX3" fmla="*/ 54721 w 1734797"/>
                <a:gd name="connsiteY3" fmla="*/ 0 h 257442"/>
                <a:gd name="connsiteX0" fmla="*/ 1734797 w 1734797"/>
                <a:gd name="connsiteY0" fmla="*/ 0 h 257442"/>
                <a:gd name="connsiteX1" fmla="*/ 1680076 w 1734797"/>
                <a:gd name="connsiteY1" fmla="*/ 257442 h 257442"/>
                <a:gd name="connsiteX2" fmla="*/ 0 w 1734797"/>
                <a:gd name="connsiteY2" fmla="*/ 257442 h 257442"/>
                <a:gd name="connsiteX3" fmla="*/ 54721 w 1734797"/>
                <a:gd name="connsiteY3" fmla="*/ 0 h 257442"/>
                <a:gd name="connsiteX0" fmla="*/ 1998396 w 1998396"/>
                <a:gd name="connsiteY0" fmla="*/ 0 h 257442"/>
                <a:gd name="connsiteX1" fmla="*/ 1680076 w 1998396"/>
                <a:gd name="connsiteY1" fmla="*/ 257442 h 257442"/>
                <a:gd name="connsiteX2" fmla="*/ 0 w 1998396"/>
                <a:gd name="connsiteY2" fmla="*/ 257442 h 257442"/>
                <a:gd name="connsiteX3" fmla="*/ 54721 w 1998396"/>
                <a:gd name="connsiteY3" fmla="*/ 0 h 257442"/>
                <a:gd name="connsiteX0" fmla="*/ 1998396 w 1998396"/>
                <a:gd name="connsiteY0" fmla="*/ 0 h 257442"/>
                <a:gd name="connsiteX1" fmla="*/ 1943674 w 1998396"/>
                <a:gd name="connsiteY1" fmla="*/ 257442 h 257442"/>
                <a:gd name="connsiteX2" fmla="*/ 0 w 1998396"/>
                <a:gd name="connsiteY2" fmla="*/ 257442 h 257442"/>
                <a:gd name="connsiteX3" fmla="*/ 54721 w 1998396"/>
                <a:gd name="connsiteY3" fmla="*/ 0 h 257442"/>
                <a:gd name="connsiteX0" fmla="*/ 1998397 w 1998397"/>
                <a:gd name="connsiteY0" fmla="*/ 0 h 257442"/>
                <a:gd name="connsiteX1" fmla="*/ 1943675 w 1998397"/>
                <a:gd name="connsiteY1" fmla="*/ 257442 h 257442"/>
                <a:gd name="connsiteX2" fmla="*/ 0 w 1998397"/>
                <a:gd name="connsiteY2" fmla="*/ 257442 h 257442"/>
                <a:gd name="connsiteX3" fmla="*/ 54722 w 1998397"/>
                <a:gd name="connsiteY3" fmla="*/ 0 h 257442"/>
                <a:gd name="connsiteX0" fmla="*/ 1998397 w 1998397"/>
                <a:gd name="connsiteY0" fmla="*/ 0 h 257442"/>
                <a:gd name="connsiteX1" fmla="*/ 1943675 w 1998397"/>
                <a:gd name="connsiteY1" fmla="*/ 257442 h 257442"/>
                <a:gd name="connsiteX2" fmla="*/ 0 w 1998397"/>
                <a:gd name="connsiteY2" fmla="*/ 257442 h 257442"/>
                <a:gd name="connsiteX3" fmla="*/ 54722 w 1998397"/>
                <a:gd name="connsiteY3" fmla="*/ 0 h 257442"/>
                <a:gd name="connsiteX0" fmla="*/ 2166711 w 2166711"/>
                <a:gd name="connsiteY0" fmla="*/ 0 h 257442"/>
                <a:gd name="connsiteX1" fmla="*/ 1943675 w 2166711"/>
                <a:gd name="connsiteY1" fmla="*/ 257442 h 257442"/>
                <a:gd name="connsiteX2" fmla="*/ 0 w 2166711"/>
                <a:gd name="connsiteY2" fmla="*/ 257442 h 257442"/>
                <a:gd name="connsiteX3" fmla="*/ 54722 w 2166711"/>
                <a:gd name="connsiteY3" fmla="*/ 0 h 257442"/>
                <a:gd name="connsiteX0" fmla="*/ 2166711 w 2166711"/>
                <a:gd name="connsiteY0" fmla="*/ 0 h 257442"/>
                <a:gd name="connsiteX1" fmla="*/ 2111990 w 2166711"/>
                <a:gd name="connsiteY1" fmla="*/ 257442 h 257442"/>
                <a:gd name="connsiteX2" fmla="*/ 0 w 2166711"/>
                <a:gd name="connsiteY2" fmla="*/ 257442 h 257442"/>
                <a:gd name="connsiteX3" fmla="*/ 54722 w 2166711"/>
                <a:gd name="connsiteY3" fmla="*/ 0 h 257442"/>
                <a:gd name="connsiteX0" fmla="*/ 2166710 w 2166710"/>
                <a:gd name="connsiteY0" fmla="*/ 0 h 257442"/>
                <a:gd name="connsiteX1" fmla="*/ 2111989 w 2166710"/>
                <a:gd name="connsiteY1" fmla="*/ 257442 h 257442"/>
                <a:gd name="connsiteX2" fmla="*/ 0 w 2166710"/>
                <a:gd name="connsiteY2" fmla="*/ 257442 h 257442"/>
                <a:gd name="connsiteX3" fmla="*/ 54721 w 2166710"/>
                <a:gd name="connsiteY3" fmla="*/ 0 h 257442"/>
                <a:gd name="connsiteX0" fmla="*/ 2166710 w 2166710"/>
                <a:gd name="connsiteY0" fmla="*/ 0 h 257442"/>
                <a:gd name="connsiteX1" fmla="*/ 2111989 w 2166710"/>
                <a:gd name="connsiteY1" fmla="*/ 257442 h 257442"/>
                <a:gd name="connsiteX2" fmla="*/ 0 w 2166710"/>
                <a:gd name="connsiteY2" fmla="*/ 257442 h 257442"/>
                <a:gd name="connsiteX3" fmla="*/ 54720 w 2166710"/>
                <a:gd name="connsiteY3" fmla="*/ 0 h 257442"/>
                <a:gd name="connsiteX0" fmla="*/ 2335025 w 2335025"/>
                <a:gd name="connsiteY0" fmla="*/ 0 h 257442"/>
                <a:gd name="connsiteX1" fmla="*/ 2111989 w 2335025"/>
                <a:gd name="connsiteY1" fmla="*/ 257442 h 257442"/>
                <a:gd name="connsiteX2" fmla="*/ 0 w 2335025"/>
                <a:gd name="connsiteY2" fmla="*/ 257442 h 257442"/>
                <a:gd name="connsiteX3" fmla="*/ 54720 w 2335025"/>
                <a:gd name="connsiteY3" fmla="*/ 0 h 257442"/>
                <a:gd name="connsiteX0" fmla="*/ 2335025 w 2335025"/>
                <a:gd name="connsiteY0" fmla="*/ 0 h 257442"/>
                <a:gd name="connsiteX1" fmla="*/ 2280304 w 2335025"/>
                <a:gd name="connsiteY1" fmla="*/ 257442 h 257442"/>
                <a:gd name="connsiteX2" fmla="*/ 0 w 2335025"/>
                <a:gd name="connsiteY2" fmla="*/ 257442 h 257442"/>
                <a:gd name="connsiteX3" fmla="*/ 54720 w 2335025"/>
                <a:gd name="connsiteY3" fmla="*/ 0 h 257442"/>
                <a:gd name="connsiteX0" fmla="*/ 2335026 w 2335026"/>
                <a:gd name="connsiteY0" fmla="*/ 0 h 257442"/>
                <a:gd name="connsiteX1" fmla="*/ 2280305 w 2335026"/>
                <a:gd name="connsiteY1" fmla="*/ 257442 h 257442"/>
                <a:gd name="connsiteX2" fmla="*/ 0 w 2335026"/>
                <a:gd name="connsiteY2" fmla="*/ 257442 h 257442"/>
                <a:gd name="connsiteX3" fmla="*/ 54721 w 2335026"/>
                <a:gd name="connsiteY3" fmla="*/ 0 h 257442"/>
                <a:gd name="connsiteX0" fmla="*/ 2335026 w 2335026"/>
                <a:gd name="connsiteY0" fmla="*/ 0 h 257442"/>
                <a:gd name="connsiteX1" fmla="*/ 2280305 w 2335026"/>
                <a:gd name="connsiteY1" fmla="*/ 257442 h 257442"/>
                <a:gd name="connsiteX2" fmla="*/ 0 w 2335026"/>
                <a:gd name="connsiteY2" fmla="*/ 257442 h 257442"/>
                <a:gd name="connsiteX3" fmla="*/ 54721 w 2335026"/>
                <a:gd name="connsiteY3" fmla="*/ 0 h 257442"/>
                <a:gd name="connsiteX0" fmla="*/ 2596315 w 2596315"/>
                <a:gd name="connsiteY0" fmla="*/ 0 h 257442"/>
                <a:gd name="connsiteX1" fmla="*/ 2280305 w 2596315"/>
                <a:gd name="connsiteY1" fmla="*/ 257442 h 257442"/>
                <a:gd name="connsiteX2" fmla="*/ 0 w 2596315"/>
                <a:gd name="connsiteY2" fmla="*/ 257442 h 257442"/>
                <a:gd name="connsiteX3" fmla="*/ 54721 w 2596315"/>
                <a:gd name="connsiteY3" fmla="*/ 0 h 257442"/>
                <a:gd name="connsiteX0" fmla="*/ 2596315 w 2596315"/>
                <a:gd name="connsiteY0" fmla="*/ 0 h 257442"/>
                <a:gd name="connsiteX1" fmla="*/ 2541594 w 2596315"/>
                <a:gd name="connsiteY1" fmla="*/ 257442 h 257442"/>
                <a:gd name="connsiteX2" fmla="*/ 0 w 2596315"/>
                <a:gd name="connsiteY2" fmla="*/ 257442 h 257442"/>
                <a:gd name="connsiteX3" fmla="*/ 54721 w 2596315"/>
                <a:gd name="connsiteY3" fmla="*/ 0 h 257442"/>
                <a:gd name="connsiteX0" fmla="*/ 2596315 w 2596315"/>
                <a:gd name="connsiteY0" fmla="*/ 0 h 257442"/>
                <a:gd name="connsiteX1" fmla="*/ 2541594 w 2596315"/>
                <a:gd name="connsiteY1" fmla="*/ 257442 h 257442"/>
                <a:gd name="connsiteX2" fmla="*/ 0 w 2596315"/>
                <a:gd name="connsiteY2" fmla="*/ 257442 h 257442"/>
                <a:gd name="connsiteX3" fmla="*/ 54721 w 2596315"/>
                <a:gd name="connsiteY3" fmla="*/ 0 h 257442"/>
                <a:gd name="connsiteX0" fmla="*/ 2596315 w 2596315"/>
                <a:gd name="connsiteY0" fmla="*/ 0 h 257442"/>
                <a:gd name="connsiteX1" fmla="*/ 2541594 w 2596315"/>
                <a:gd name="connsiteY1" fmla="*/ 257442 h 257442"/>
                <a:gd name="connsiteX2" fmla="*/ 0 w 2596315"/>
                <a:gd name="connsiteY2" fmla="*/ 257442 h 257442"/>
                <a:gd name="connsiteX3" fmla="*/ 54721 w 2596315"/>
                <a:gd name="connsiteY3" fmla="*/ 0 h 257442"/>
                <a:gd name="connsiteX0" fmla="*/ 2756616 w 2756616"/>
                <a:gd name="connsiteY0" fmla="*/ 0 h 257442"/>
                <a:gd name="connsiteX1" fmla="*/ 2541594 w 2756616"/>
                <a:gd name="connsiteY1" fmla="*/ 257442 h 257442"/>
                <a:gd name="connsiteX2" fmla="*/ 0 w 2756616"/>
                <a:gd name="connsiteY2" fmla="*/ 257442 h 257442"/>
                <a:gd name="connsiteX3" fmla="*/ 54721 w 2756616"/>
                <a:gd name="connsiteY3" fmla="*/ 0 h 257442"/>
                <a:gd name="connsiteX0" fmla="*/ 2756616 w 2756616"/>
                <a:gd name="connsiteY0" fmla="*/ 0 h 257442"/>
                <a:gd name="connsiteX1" fmla="*/ 2701894 w 2756616"/>
                <a:gd name="connsiteY1" fmla="*/ 257442 h 257442"/>
                <a:gd name="connsiteX2" fmla="*/ 0 w 2756616"/>
                <a:gd name="connsiteY2" fmla="*/ 257442 h 257442"/>
                <a:gd name="connsiteX3" fmla="*/ 54721 w 2756616"/>
                <a:gd name="connsiteY3" fmla="*/ 0 h 257442"/>
                <a:gd name="connsiteX0" fmla="*/ 2756617 w 2756617"/>
                <a:gd name="connsiteY0" fmla="*/ 0 h 257442"/>
                <a:gd name="connsiteX1" fmla="*/ 2701895 w 2756617"/>
                <a:gd name="connsiteY1" fmla="*/ 257442 h 257442"/>
                <a:gd name="connsiteX2" fmla="*/ 0 w 2756617"/>
                <a:gd name="connsiteY2" fmla="*/ 257442 h 257442"/>
                <a:gd name="connsiteX3" fmla="*/ 54722 w 2756617"/>
                <a:gd name="connsiteY3" fmla="*/ 0 h 257442"/>
                <a:gd name="connsiteX0" fmla="*/ 2756617 w 2756617"/>
                <a:gd name="connsiteY0" fmla="*/ 0 h 257442"/>
                <a:gd name="connsiteX1" fmla="*/ 2701895 w 2756617"/>
                <a:gd name="connsiteY1" fmla="*/ 257442 h 257442"/>
                <a:gd name="connsiteX2" fmla="*/ 0 w 2756617"/>
                <a:gd name="connsiteY2" fmla="*/ 257442 h 257442"/>
                <a:gd name="connsiteX3" fmla="*/ 54722 w 2756617"/>
                <a:gd name="connsiteY3" fmla="*/ 0 h 257442"/>
                <a:gd name="connsiteX0" fmla="*/ 2924932 w 2924932"/>
                <a:gd name="connsiteY0" fmla="*/ 0 h 257442"/>
                <a:gd name="connsiteX1" fmla="*/ 2701895 w 2924932"/>
                <a:gd name="connsiteY1" fmla="*/ 257442 h 257442"/>
                <a:gd name="connsiteX2" fmla="*/ 0 w 2924932"/>
                <a:gd name="connsiteY2" fmla="*/ 257442 h 257442"/>
                <a:gd name="connsiteX3" fmla="*/ 54722 w 2924932"/>
                <a:gd name="connsiteY3" fmla="*/ 0 h 257442"/>
                <a:gd name="connsiteX0" fmla="*/ 2924932 w 2924932"/>
                <a:gd name="connsiteY0" fmla="*/ 0 h 257442"/>
                <a:gd name="connsiteX1" fmla="*/ 2870210 w 2924932"/>
                <a:gd name="connsiteY1" fmla="*/ 257442 h 257442"/>
                <a:gd name="connsiteX2" fmla="*/ 0 w 2924932"/>
                <a:gd name="connsiteY2" fmla="*/ 257442 h 257442"/>
                <a:gd name="connsiteX3" fmla="*/ 54722 w 2924932"/>
                <a:gd name="connsiteY3" fmla="*/ 0 h 257442"/>
                <a:gd name="connsiteX0" fmla="*/ 2924932 w 2924932"/>
                <a:gd name="connsiteY0" fmla="*/ 0 h 257442"/>
                <a:gd name="connsiteX1" fmla="*/ 2870210 w 2924932"/>
                <a:gd name="connsiteY1" fmla="*/ 257442 h 257442"/>
                <a:gd name="connsiteX2" fmla="*/ 0 w 2924932"/>
                <a:gd name="connsiteY2" fmla="*/ 257442 h 257442"/>
                <a:gd name="connsiteX3" fmla="*/ 54722 w 2924932"/>
                <a:gd name="connsiteY3" fmla="*/ 0 h 257442"/>
                <a:gd name="connsiteX0" fmla="*/ 2924932 w 2924932"/>
                <a:gd name="connsiteY0" fmla="*/ 0 h 257442"/>
                <a:gd name="connsiteX1" fmla="*/ 2870210 w 2924932"/>
                <a:gd name="connsiteY1" fmla="*/ 257442 h 257442"/>
                <a:gd name="connsiteX2" fmla="*/ 0 w 2924932"/>
                <a:gd name="connsiteY2" fmla="*/ 257442 h 257442"/>
                <a:gd name="connsiteX3" fmla="*/ 54721 w 2924932"/>
                <a:gd name="connsiteY3" fmla="*/ 0 h 257442"/>
                <a:gd name="connsiteX0" fmla="*/ 3093246 w 3093246"/>
                <a:gd name="connsiteY0" fmla="*/ 0 h 257442"/>
                <a:gd name="connsiteX1" fmla="*/ 2870210 w 3093246"/>
                <a:gd name="connsiteY1" fmla="*/ 257442 h 257442"/>
                <a:gd name="connsiteX2" fmla="*/ 0 w 3093246"/>
                <a:gd name="connsiteY2" fmla="*/ 257442 h 257442"/>
                <a:gd name="connsiteX3" fmla="*/ 54721 w 3093246"/>
                <a:gd name="connsiteY3" fmla="*/ 0 h 257442"/>
                <a:gd name="connsiteX0" fmla="*/ 3093246 w 3093246"/>
                <a:gd name="connsiteY0" fmla="*/ 0 h 257442"/>
                <a:gd name="connsiteX1" fmla="*/ 3038525 w 3093246"/>
                <a:gd name="connsiteY1" fmla="*/ 257442 h 257442"/>
                <a:gd name="connsiteX2" fmla="*/ 0 w 3093246"/>
                <a:gd name="connsiteY2" fmla="*/ 257442 h 257442"/>
                <a:gd name="connsiteX3" fmla="*/ 54721 w 3093246"/>
                <a:gd name="connsiteY3" fmla="*/ 0 h 257442"/>
                <a:gd name="connsiteX0" fmla="*/ 3093246 w 3093246"/>
                <a:gd name="connsiteY0" fmla="*/ 0 h 257442"/>
                <a:gd name="connsiteX1" fmla="*/ 3038525 w 3093246"/>
                <a:gd name="connsiteY1" fmla="*/ 257442 h 257442"/>
                <a:gd name="connsiteX2" fmla="*/ 0 w 3093246"/>
                <a:gd name="connsiteY2" fmla="*/ 257442 h 257442"/>
                <a:gd name="connsiteX3" fmla="*/ 54721 w 3093246"/>
                <a:gd name="connsiteY3" fmla="*/ 0 h 257442"/>
                <a:gd name="connsiteX0" fmla="*/ 3093246 w 3093246"/>
                <a:gd name="connsiteY0" fmla="*/ 0 h 257442"/>
                <a:gd name="connsiteX1" fmla="*/ 3038525 w 3093246"/>
                <a:gd name="connsiteY1" fmla="*/ 257442 h 257442"/>
                <a:gd name="connsiteX2" fmla="*/ 0 w 3093246"/>
                <a:gd name="connsiteY2" fmla="*/ 257442 h 257442"/>
                <a:gd name="connsiteX3" fmla="*/ 54721 w 3093246"/>
                <a:gd name="connsiteY3" fmla="*/ 0 h 257442"/>
                <a:gd name="connsiteX0" fmla="*/ 3271180 w 3271180"/>
                <a:gd name="connsiteY0" fmla="*/ 0 h 257442"/>
                <a:gd name="connsiteX1" fmla="*/ 3038525 w 3271180"/>
                <a:gd name="connsiteY1" fmla="*/ 257442 h 257442"/>
                <a:gd name="connsiteX2" fmla="*/ 0 w 3271180"/>
                <a:gd name="connsiteY2" fmla="*/ 257442 h 257442"/>
                <a:gd name="connsiteX3" fmla="*/ 54721 w 3271180"/>
                <a:gd name="connsiteY3" fmla="*/ 0 h 257442"/>
                <a:gd name="connsiteX0" fmla="*/ 3271180 w 3271180"/>
                <a:gd name="connsiteY0" fmla="*/ 0 h 257442"/>
                <a:gd name="connsiteX1" fmla="*/ 3216459 w 3271180"/>
                <a:gd name="connsiteY1" fmla="*/ 257442 h 257442"/>
                <a:gd name="connsiteX2" fmla="*/ 0 w 3271180"/>
                <a:gd name="connsiteY2" fmla="*/ 257442 h 257442"/>
                <a:gd name="connsiteX3" fmla="*/ 54721 w 3271180"/>
                <a:gd name="connsiteY3" fmla="*/ 0 h 257442"/>
                <a:gd name="connsiteX0" fmla="*/ 3271180 w 3271180"/>
                <a:gd name="connsiteY0" fmla="*/ 0 h 257442"/>
                <a:gd name="connsiteX1" fmla="*/ 3216459 w 3271180"/>
                <a:gd name="connsiteY1" fmla="*/ 257442 h 257442"/>
                <a:gd name="connsiteX2" fmla="*/ 0 w 3271180"/>
                <a:gd name="connsiteY2" fmla="*/ 257442 h 257442"/>
                <a:gd name="connsiteX3" fmla="*/ 54721 w 3271180"/>
                <a:gd name="connsiteY3" fmla="*/ 0 h 257442"/>
                <a:gd name="connsiteX0" fmla="*/ 3271180 w 3271180"/>
                <a:gd name="connsiteY0" fmla="*/ 0 h 257442"/>
                <a:gd name="connsiteX1" fmla="*/ 3216459 w 3271180"/>
                <a:gd name="connsiteY1" fmla="*/ 257442 h 257442"/>
                <a:gd name="connsiteX2" fmla="*/ 0 w 3271180"/>
                <a:gd name="connsiteY2" fmla="*/ 257442 h 257442"/>
                <a:gd name="connsiteX3" fmla="*/ 54721 w 3271180"/>
                <a:gd name="connsiteY3" fmla="*/ 0 h 257442"/>
                <a:gd name="connsiteX0" fmla="*/ 3439495 w 3439495"/>
                <a:gd name="connsiteY0" fmla="*/ 0 h 257442"/>
                <a:gd name="connsiteX1" fmla="*/ 3216459 w 3439495"/>
                <a:gd name="connsiteY1" fmla="*/ 257442 h 257442"/>
                <a:gd name="connsiteX2" fmla="*/ 0 w 3439495"/>
                <a:gd name="connsiteY2" fmla="*/ 257442 h 257442"/>
                <a:gd name="connsiteX3" fmla="*/ 54721 w 3439495"/>
                <a:gd name="connsiteY3" fmla="*/ 0 h 257442"/>
                <a:gd name="connsiteX0" fmla="*/ 3439495 w 3439495"/>
                <a:gd name="connsiteY0" fmla="*/ 0 h 257442"/>
                <a:gd name="connsiteX1" fmla="*/ 3384774 w 3439495"/>
                <a:gd name="connsiteY1" fmla="*/ 257442 h 257442"/>
                <a:gd name="connsiteX2" fmla="*/ 0 w 3439495"/>
                <a:gd name="connsiteY2" fmla="*/ 257442 h 257442"/>
                <a:gd name="connsiteX3" fmla="*/ 54721 w 3439495"/>
                <a:gd name="connsiteY3" fmla="*/ 0 h 257442"/>
                <a:gd name="connsiteX0" fmla="*/ 3439495 w 3439495"/>
                <a:gd name="connsiteY0" fmla="*/ 0 h 257442"/>
                <a:gd name="connsiteX1" fmla="*/ 3384774 w 3439495"/>
                <a:gd name="connsiteY1" fmla="*/ 257442 h 257442"/>
                <a:gd name="connsiteX2" fmla="*/ 0 w 3439495"/>
                <a:gd name="connsiteY2" fmla="*/ 257442 h 257442"/>
                <a:gd name="connsiteX3" fmla="*/ 54721 w 3439495"/>
                <a:gd name="connsiteY3" fmla="*/ 0 h 257442"/>
                <a:gd name="connsiteX0" fmla="*/ 3439495 w 3439495"/>
                <a:gd name="connsiteY0" fmla="*/ 0 h 257442"/>
                <a:gd name="connsiteX1" fmla="*/ 3384774 w 3439495"/>
                <a:gd name="connsiteY1" fmla="*/ 257442 h 257442"/>
                <a:gd name="connsiteX2" fmla="*/ 0 w 3439495"/>
                <a:gd name="connsiteY2" fmla="*/ 257442 h 257442"/>
                <a:gd name="connsiteX3" fmla="*/ 54721 w 3439495"/>
                <a:gd name="connsiteY3" fmla="*/ 0 h 257442"/>
                <a:gd name="connsiteX0" fmla="*/ 3599795 w 3599795"/>
                <a:gd name="connsiteY0" fmla="*/ 0 h 257442"/>
                <a:gd name="connsiteX1" fmla="*/ 3384774 w 3599795"/>
                <a:gd name="connsiteY1" fmla="*/ 257442 h 257442"/>
                <a:gd name="connsiteX2" fmla="*/ 0 w 3599795"/>
                <a:gd name="connsiteY2" fmla="*/ 257442 h 257442"/>
                <a:gd name="connsiteX3" fmla="*/ 54721 w 3599795"/>
                <a:gd name="connsiteY3" fmla="*/ 0 h 257442"/>
                <a:gd name="connsiteX0" fmla="*/ 3599795 w 3599795"/>
                <a:gd name="connsiteY0" fmla="*/ 0 h 257442"/>
                <a:gd name="connsiteX1" fmla="*/ 3545074 w 3599795"/>
                <a:gd name="connsiteY1" fmla="*/ 257442 h 257442"/>
                <a:gd name="connsiteX2" fmla="*/ 0 w 3599795"/>
                <a:gd name="connsiteY2" fmla="*/ 257442 h 257442"/>
                <a:gd name="connsiteX3" fmla="*/ 54721 w 3599795"/>
                <a:gd name="connsiteY3" fmla="*/ 0 h 257442"/>
                <a:gd name="connsiteX0" fmla="*/ 3599795 w 3599795"/>
                <a:gd name="connsiteY0" fmla="*/ 0 h 257442"/>
                <a:gd name="connsiteX1" fmla="*/ 3545074 w 3599795"/>
                <a:gd name="connsiteY1" fmla="*/ 257442 h 257442"/>
                <a:gd name="connsiteX2" fmla="*/ 0 w 3599795"/>
                <a:gd name="connsiteY2" fmla="*/ 257442 h 257442"/>
                <a:gd name="connsiteX3" fmla="*/ 54721 w 3599795"/>
                <a:gd name="connsiteY3" fmla="*/ 0 h 257442"/>
                <a:gd name="connsiteX0" fmla="*/ 3599795 w 3599795"/>
                <a:gd name="connsiteY0" fmla="*/ 0 h 257442"/>
                <a:gd name="connsiteX1" fmla="*/ 3545074 w 3599795"/>
                <a:gd name="connsiteY1" fmla="*/ 257442 h 257442"/>
                <a:gd name="connsiteX2" fmla="*/ 0 w 3599795"/>
                <a:gd name="connsiteY2" fmla="*/ 257442 h 257442"/>
                <a:gd name="connsiteX3" fmla="*/ 54721 w 3599795"/>
                <a:gd name="connsiteY3" fmla="*/ 0 h 257442"/>
              </a:gdLst>
              <a:ahLst/>
              <a:cxnLst>
                <a:cxn ang="0">
                  <a:pos x="connsiteX0" y="connsiteY0"/>
                </a:cxn>
                <a:cxn ang="0">
                  <a:pos x="connsiteX1" y="connsiteY1"/>
                </a:cxn>
                <a:cxn ang="0">
                  <a:pos x="connsiteX2" y="connsiteY2"/>
                </a:cxn>
                <a:cxn ang="0">
                  <a:pos x="connsiteX3" y="connsiteY3"/>
                </a:cxn>
              </a:cxnLst>
              <a:rect l="l" t="t" r="r" b="b"/>
              <a:pathLst>
                <a:path w="3599795" h="257442">
                  <a:moveTo>
                    <a:pt x="3599795" y="0"/>
                  </a:moveTo>
                  <a:lnTo>
                    <a:pt x="3545074"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17" name="btfpRunningAgenda2LevelTextRight859484">
              <a:extLst>
                <a:ext uri="{FF2B5EF4-FFF2-40B4-BE49-F238E27FC236}">
                  <a16:creationId xmlns:a16="http://schemas.microsoft.com/office/drawing/2014/main" id="{4E12F3C3-DF0D-9153-B52F-9CEB2AA965FE}"/>
                </a:ext>
              </a:extLst>
            </p:cNvPr>
            <p:cNvSpPr txBox="1"/>
            <p:nvPr/>
          </p:nvSpPr>
          <p:spPr bwMode="gray">
            <a:xfrm>
              <a:off x="2702501" y="876300"/>
              <a:ext cx="3545074"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Payers and vendors</a:t>
              </a:r>
            </a:p>
          </p:txBody>
        </p:sp>
      </p:grpSp>
      <p:grpSp>
        <p:nvGrpSpPr>
          <p:cNvPr id="26" name="btfpIcon170630">
            <a:extLst>
              <a:ext uri="{FF2B5EF4-FFF2-40B4-BE49-F238E27FC236}">
                <a16:creationId xmlns:a16="http://schemas.microsoft.com/office/drawing/2014/main" id="{794C1069-D826-DD96-309C-98239ECA56F6}"/>
              </a:ext>
            </a:extLst>
          </p:cNvPr>
          <p:cNvGrpSpPr>
            <a:grpSpLocks noChangeAspect="1"/>
          </p:cNvGrpSpPr>
          <p:nvPr>
            <p:custDataLst>
              <p:tags r:id="rId7"/>
            </p:custDataLst>
          </p:nvPr>
        </p:nvGrpSpPr>
        <p:grpSpPr>
          <a:xfrm>
            <a:off x="850767" y="3793953"/>
            <a:ext cx="540544" cy="540544"/>
            <a:chOff x="2025859" y="3362534"/>
            <a:chExt cx="1214020" cy="1214020"/>
          </a:xfrm>
        </p:grpSpPr>
        <p:sp>
          <p:nvSpPr>
            <p:cNvPr id="25" name="btfpIconCircle170630">
              <a:extLst>
                <a:ext uri="{FF2B5EF4-FFF2-40B4-BE49-F238E27FC236}">
                  <a16:creationId xmlns:a16="http://schemas.microsoft.com/office/drawing/2014/main" id="{D730CD95-0D0E-6832-951A-66759E52F7E2}"/>
                </a:ext>
              </a:extLst>
            </p:cNvPr>
            <p:cNvSpPr>
              <a:spLocks/>
            </p:cNvSpPr>
            <p:nvPr/>
          </p:nvSpPr>
          <p:spPr bwMode="gray">
            <a:xfrm>
              <a:off x="2025859" y="3362534"/>
              <a:ext cx="1214020" cy="1214020"/>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4" name="btfpIconLines170630">
              <a:extLst>
                <a:ext uri="{FF2B5EF4-FFF2-40B4-BE49-F238E27FC236}">
                  <a16:creationId xmlns:a16="http://schemas.microsoft.com/office/drawing/2014/main" id="{AD6CCDF2-68D4-84C3-6516-955164CE1F5A}"/>
                </a:ext>
              </a:extLst>
            </p:cNvPr>
            <p:cNvPicPr>
              <a:picLocks/>
            </p:cNvPicPr>
            <p:nvPr/>
          </p:nvPicPr>
          <p:blipFill>
            <a:blip r:embed="rId18"/>
            <a:stretch>
              <a:fillRect/>
            </a:stretch>
          </p:blipFill>
          <p:spPr>
            <a:xfrm>
              <a:off x="2025859" y="3362534"/>
              <a:ext cx="1214020" cy="1214020"/>
            </a:xfrm>
            <a:prstGeom prst="rect">
              <a:avLst/>
            </a:prstGeom>
          </p:spPr>
        </p:pic>
      </p:grpSp>
      <p:grpSp>
        <p:nvGrpSpPr>
          <p:cNvPr id="37" name="btfpIcon951952">
            <a:extLst>
              <a:ext uri="{FF2B5EF4-FFF2-40B4-BE49-F238E27FC236}">
                <a16:creationId xmlns:a16="http://schemas.microsoft.com/office/drawing/2014/main" id="{D46346AE-7B50-12C9-6562-F137E7E6CED9}"/>
              </a:ext>
            </a:extLst>
          </p:cNvPr>
          <p:cNvGrpSpPr>
            <a:grpSpLocks noChangeAspect="1"/>
          </p:cNvGrpSpPr>
          <p:nvPr>
            <p:custDataLst>
              <p:tags r:id="rId8"/>
            </p:custDataLst>
          </p:nvPr>
        </p:nvGrpSpPr>
        <p:grpSpPr>
          <a:xfrm>
            <a:off x="831578" y="4767862"/>
            <a:ext cx="540544" cy="540545"/>
            <a:chOff x="2653453" y="4317417"/>
            <a:chExt cx="1214017" cy="1214020"/>
          </a:xfrm>
        </p:grpSpPr>
        <p:sp>
          <p:nvSpPr>
            <p:cNvPr id="36" name="btfpIconCircle951952">
              <a:extLst>
                <a:ext uri="{FF2B5EF4-FFF2-40B4-BE49-F238E27FC236}">
                  <a16:creationId xmlns:a16="http://schemas.microsoft.com/office/drawing/2014/main" id="{2D23D90B-BDC2-FC69-EA50-BE43475C5781}"/>
                </a:ext>
              </a:extLst>
            </p:cNvPr>
            <p:cNvSpPr>
              <a:spLocks/>
            </p:cNvSpPr>
            <p:nvPr/>
          </p:nvSpPr>
          <p:spPr bwMode="gray">
            <a:xfrm>
              <a:off x="2653453" y="4317419"/>
              <a:ext cx="1214017" cy="121401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4" name="btfpIconLines951952">
              <a:extLst>
                <a:ext uri="{FF2B5EF4-FFF2-40B4-BE49-F238E27FC236}">
                  <a16:creationId xmlns:a16="http://schemas.microsoft.com/office/drawing/2014/main" id="{D9D92A6D-EDB5-C50D-59ED-D207164D96D8}"/>
                </a:ext>
              </a:extLst>
            </p:cNvPr>
            <p:cNvPicPr>
              <a:picLocks/>
            </p:cNvPicPr>
            <p:nvPr/>
          </p:nvPicPr>
          <p:blipFill>
            <a:blip r:embed="rId19"/>
            <a:stretch>
              <a:fillRect/>
            </a:stretch>
          </p:blipFill>
          <p:spPr>
            <a:xfrm>
              <a:off x="2653453" y="4317417"/>
              <a:ext cx="1214017" cy="1214018"/>
            </a:xfrm>
            <a:prstGeom prst="rect">
              <a:avLst/>
            </a:prstGeom>
          </p:spPr>
        </p:pic>
      </p:grpSp>
      <p:grpSp>
        <p:nvGrpSpPr>
          <p:cNvPr id="45" name="btfpIcon851031">
            <a:extLst>
              <a:ext uri="{FF2B5EF4-FFF2-40B4-BE49-F238E27FC236}">
                <a16:creationId xmlns:a16="http://schemas.microsoft.com/office/drawing/2014/main" id="{59502F24-F5D8-6289-FDD9-2B308016D0DF}"/>
              </a:ext>
            </a:extLst>
          </p:cNvPr>
          <p:cNvGrpSpPr>
            <a:grpSpLocks noChangeAspect="1"/>
          </p:cNvGrpSpPr>
          <p:nvPr>
            <p:custDataLst>
              <p:tags r:id="rId9"/>
            </p:custDataLst>
          </p:nvPr>
        </p:nvGrpSpPr>
        <p:grpSpPr>
          <a:xfrm>
            <a:off x="850767" y="2923749"/>
            <a:ext cx="540544" cy="540544"/>
            <a:chOff x="1310533" y="2918022"/>
            <a:chExt cx="607013" cy="607013"/>
          </a:xfrm>
        </p:grpSpPr>
        <p:sp>
          <p:nvSpPr>
            <p:cNvPr id="44" name="btfpIconCircle851031">
              <a:extLst>
                <a:ext uri="{FF2B5EF4-FFF2-40B4-BE49-F238E27FC236}">
                  <a16:creationId xmlns:a16="http://schemas.microsoft.com/office/drawing/2014/main" id="{3DFE7447-BDEA-18C8-4AB6-EE7B17E0217B}"/>
                </a:ext>
              </a:extLst>
            </p:cNvPr>
            <p:cNvSpPr>
              <a:spLocks/>
            </p:cNvSpPr>
            <p:nvPr/>
          </p:nvSpPr>
          <p:spPr bwMode="gray">
            <a:xfrm>
              <a:off x="1310533" y="2918022"/>
              <a:ext cx="607013" cy="60701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3" name="btfpIconLines851031">
              <a:extLst>
                <a:ext uri="{FF2B5EF4-FFF2-40B4-BE49-F238E27FC236}">
                  <a16:creationId xmlns:a16="http://schemas.microsoft.com/office/drawing/2014/main" id="{9AD1CE17-4305-7334-EC4D-F1DF8F4FFEFE}"/>
                </a:ext>
              </a:extLst>
            </p:cNvPr>
            <p:cNvPicPr>
              <a:picLocks/>
            </p:cNvPicPr>
            <p:nvPr/>
          </p:nvPicPr>
          <p:blipFill>
            <a:blip r:embed="rId20"/>
            <a:stretch>
              <a:fillRect/>
            </a:stretch>
          </p:blipFill>
          <p:spPr>
            <a:xfrm>
              <a:off x="1310533" y="2918022"/>
              <a:ext cx="607013" cy="607013"/>
            </a:xfrm>
            <a:prstGeom prst="rect">
              <a:avLst/>
            </a:prstGeom>
          </p:spPr>
        </p:pic>
      </p:grpSp>
      <p:grpSp>
        <p:nvGrpSpPr>
          <p:cNvPr id="53" name="btfpIcon516252">
            <a:extLst>
              <a:ext uri="{FF2B5EF4-FFF2-40B4-BE49-F238E27FC236}">
                <a16:creationId xmlns:a16="http://schemas.microsoft.com/office/drawing/2014/main" id="{B5D0D45C-6AE4-B776-2C2C-92B448B1C132}"/>
              </a:ext>
            </a:extLst>
          </p:cNvPr>
          <p:cNvGrpSpPr>
            <a:grpSpLocks noChangeAspect="1"/>
          </p:cNvGrpSpPr>
          <p:nvPr>
            <p:custDataLst>
              <p:tags r:id="rId10"/>
            </p:custDataLst>
          </p:nvPr>
        </p:nvGrpSpPr>
        <p:grpSpPr>
          <a:xfrm>
            <a:off x="814390" y="5821065"/>
            <a:ext cx="540544" cy="540544"/>
            <a:chOff x="4707176" y="4696746"/>
            <a:chExt cx="1214014" cy="1214015"/>
          </a:xfrm>
        </p:grpSpPr>
        <p:sp>
          <p:nvSpPr>
            <p:cNvPr id="52" name="btfpIconCircle516252">
              <a:extLst>
                <a:ext uri="{FF2B5EF4-FFF2-40B4-BE49-F238E27FC236}">
                  <a16:creationId xmlns:a16="http://schemas.microsoft.com/office/drawing/2014/main" id="{DFFE7BE7-0023-A009-91EE-AC712A65817F}"/>
                </a:ext>
              </a:extLst>
            </p:cNvPr>
            <p:cNvSpPr>
              <a:spLocks/>
            </p:cNvSpPr>
            <p:nvPr/>
          </p:nvSpPr>
          <p:spPr bwMode="gray">
            <a:xfrm>
              <a:off x="4707176" y="4696746"/>
              <a:ext cx="1214014" cy="121401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51" name="btfpIconLines516252">
              <a:extLst>
                <a:ext uri="{FF2B5EF4-FFF2-40B4-BE49-F238E27FC236}">
                  <a16:creationId xmlns:a16="http://schemas.microsoft.com/office/drawing/2014/main" id="{D28A03C0-AC65-37E0-5B16-DE06AC643A89}"/>
                </a:ext>
              </a:extLst>
            </p:cNvPr>
            <p:cNvPicPr>
              <a:picLocks/>
            </p:cNvPicPr>
            <p:nvPr/>
          </p:nvPicPr>
          <p:blipFill>
            <a:blip r:embed="rId21"/>
            <a:stretch>
              <a:fillRect/>
            </a:stretch>
          </p:blipFill>
          <p:spPr>
            <a:xfrm>
              <a:off x="4707176" y="4696746"/>
              <a:ext cx="1214014" cy="1214015"/>
            </a:xfrm>
            <a:prstGeom prst="rect">
              <a:avLst/>
            </a:prstGeom>
          </p:spPr>
        </p:pic>
      </p:grpSp>
      <p:grpSp>
        <p:nvGrpSpPr>
          <p:cNvPr id="61" name="btfpIcon232507">
            <a:extLst>
              <a:ext uri="{FF2B5EF4-FFF2-40B4-BE49-F238E27FC236}">
                <a16:creationId xmlns:a16="http://schemas.microsoft.com/office/drawing/2014/main" id="{EA56D2DB-1320-5053-35F2-69837F7D440F}"/>
              </a:ext>
            </a:extLst>
          </p:cNvPr>
          <p:cNvGrpSpPr>
            <a:grpSpLocks noChangeAspect="1"/>
          </p:cNvGrpSpPr>
          <p:nvPr>
            <p:custDataLst>
              <p:tags r:id="rId11"/>
            </p:custDataLst>
          </p:nvPr>
        </p:nvGrpSpPr>
        <p:grpSpPr>
          <a:xfrm>
            <a:off x="803225" y="1896089"/>
            <a:ext cx="540544" cy="540544"/>
            <a:chOff x="4822323" y="3897528"/>
            <a:chExt cx="1214014" cy="1214015"/>
          </a:xfrm>
        </p:grpSpPr>
        <p:sp>
          <p:nvSpPr>
            <p:cNvPr id="60" name="btfpIconCircle232507">
              <a:extLst>
                <a:ext uri="{FF2B5EF4-FFF2-40B4-BE49-F238E27FC236}">
                  <a16:creationId xmlns:a16="http://schemas.microsoft.com/office/drawing/2014/main" id="{1FD2C08F-2145-47DB-1F42-1764CA7418CC}"/>
                </a:ext>
              </a:extLst>
            </p:cNvPr>
            <p:cNvSpPr>
              <a:spLocks/>
            </p:cNvSpPr>
            <p:nvPr/>
          </p:nvSpPr>
          <p:spPr bwMode="gray">
            <a:xfrm>
              <a:off x="4822323" y="3897528"/>
              <a:ext cx="1214014" cy="121401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59" name="btfpIconLines232507">
              <a:extLst>
                <a:ext uri="{FF2B5EF4-FFF2-40B4-BE49-F238E27FC236}">
                  <a16:creationId xmlns:a16="http://schemas.microsoft.com/office/drawing/2014/main" id="{A4A87322-B7BE-4F4C-CC89-C963C1043BB4}"/>
                </a:ext>
              </a:extLst>
            </p:cNvPr>
            <p:cNvPicPr>
              <a:picLocks/>
            </p:cNvPicPr>
            <p:nvPr/>
          </p:nvPicPr>
          <p:blipFill>
            <a:blip r:embed="rId22"/>
            <a:stretch>
              <a:fillRect/>
            </a:stretch>
          </p:blipFill>
          <p:spPr>
            <a:xfrm>
              <a:off x="4822323" y="3897528"/>
              <a:ext cx="1214014" cy="1214015"/>
            </a:xfrm>
            <a:prstGeom prst="rect">
              <a:avLst/>
            </a:prstGeom>
          </p:spPr>
        </p:pic>
      </p:grpSp>
      <p:pic>
        <p:nvPicPr>
          <p:cNvPr id="6" name="Picture 6" descr="COTIVITI IS HIRING : SOFTWARE ENGINEER - Frontlines Media">
            <a:extLst>
              <a:ext uri="{FF2B5EF4-FFF2-40B4-BE49-F238E27FC236}">
                <a16:creationId xmlns:a16="http://schemas.microsoft.com/office/drawing/2014/main" id="{8FDB86F7-1FFD-7948-B8B1-76B20C1C029D}"/>
              </a:ext>
            </a:extLst>
          </p:cNvPr>
          <p:cNvPicPr>
            <a:picLocks noChangeAspect="1" noChangeArrowheads="1"/>
          </p:cNvPicPr>
          <p:nvPr/>
        </p:nvPicPr>
        <p:blipFill rotWithShape="1">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rcRect t="32983" b="35867"/>
          <a:stretch/>
        </p:blipFill>
        <p:spPr bwMode="auto">
          <a:xfrm>
            <a:off x="5540204" y="3685086"/>
            <a:ext cx="640137" cy="975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Multiplan Insurance Information | True ...">
            <a:extLst>
              <a:ext uri="{FF2B5EF4-FFF2-40B4-BE49-F238E27FC236}">
                <a16:creationId xmlns:a16="http://schemas.microsoft.com/office/drawing/2014/main" id="{558132F3-94E0-8FD2-C87C-AB8C57893CE1}"/>
              </a:ext>
            </a:extLst>
          </p:cNvPr>
          <p:cNvPicPr>
            <a:picLocks noChangeAspect="1" noChangeArrowheads="1"/>
          </p:cNvPicPr>
          <p:nvPr/>
        </p:nvPicPr>
        <p:blipFill>
          <a:blip r:embed="rId2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0204" y="3939439"/>
            <a:ext cx="666096" cy="1174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ixio Accelerates Growth and Hires Industry Heavyweights ...">
            <a:extLst>
              <a:ext uri="{FF2B5EF4-FFF2-40B4-BE49-F238E27FC236}">
                <a16:creationId xmlns:a16="http://schemas.microsoft.com/office/drawing/2014/main" id="{9DC0AFC2-3DE7-C1C2-408C-7D4E87E386DE}"/>
              </a:ext>
            </a:extLst>
          </p:cNvPr>
          <p:cNvPicPr>
            <a:picLocks noChangeAspect="1" noChangeArrowheads="1"/>
          </p:cNvPicPr>
          <p:nvPr/>
        </p:nvPicPr>
        <p:blipFill>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2352" y="5647542"/>
            <a:ext cx="529039" cy="2776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yric.ai | Advanced AI for Healthcare ...">
            <a:extLst>
              <a:ext uri="{FF2B5EF4-FFF2-40B4-BE49-F238E27FC236}">
                <a16:creationId xmlns:a16="http://schemas.microsoft.com/office/drawing/2014/main" id="{5232F16E-D8F6-2F74-E927-4DB22C301E3E}"/>
              </a:ext>
            </a:extLst>
          </p:cNvPr>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2211" y="4812160"/>
            <a:ext cx="416108" cy="2041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viCore | The Org">
            <a:extLst>
              <a:ext uri="{FF2B5EF4-FFF2-40B4-BE49-F238E27FC236}">
                <a16:creationId xmlns:a16="http://schemas.microsoft.com/office/drawing/2014/main" id="{21C91444-AAFE-9144-4D91-1A4F0488D0ED}"/>
              </a:ext>
            </a:extLst>
          </p:cNvPr>
          <p:cNvPicPr>
            <a:picLocks noChangeAspect="1" noChangeArrowheads="1"/>
          </p:cNvPicPr>
          <p:nvPr/>
        </p:nvPicPr>
        <p:blipFill>
          <a:blip r:embed="rId2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2310" y="2491318"/>
            <a:ext cx="471834" cy="4718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vaility | Fierce Pharma">
            <a:extLst>
              <a:ext uri="{FF2B5EF4-FFF2-40B4-BE49-F238E27FC236}">
                <a16:creationId xmlns:a16="http://schemas.microsoft.com/office/drawing/2014/main" id="{5B5AEF8C-6AF0-69B7-792B-F07B3D7FEC97}"/>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626741" y="3055822"/>
            <a:ext cx="502352" cy="16745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5531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DCCBE73-DDF4-EAE2-6B0E-635AE42E2E52}"/>
              </a:ext>
            </a:extLst>
          </p:cNvPr>
          <p:cNvGraphicFramePr>
            <a:graphicFrameLocks noChangeAspect="1"/>
          </p:cNvGraphicFramePr>
          <p:nvPr>
            <p:custDataLst>
              <p:tags r:id="rId2"/>
            </p:custDataLst>
            <p:extLst>
              <p:ext uri="{D42A27DB-BD31-4B8C-83A1-F6EECF244321}">
                <p14:modId xmlns:p14="http://schemas.microsoft.com/office/powerpoint/2010/main" val="4170269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5" name="think-cell data - do not delete" hidden="1">
                        <a:extLst>
                          <a:ext uri="{FF2B5EF4-FFF2-40B4-BE49-F238E27FC236}">
                            <a16:creationId xmlns:a16="http://schemas.microsoft.com/office/drawing/2014/main" id="{8DCCBE73-DDF4-EAE2-6B0E-635AE42E2E52}"/>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65595F0A-D677-B28D-C31A-DD02AD8E48DE}"/>
              </a:ext>
            </a:extLst>
          </p:cNvPr>
          <p:cNvSpPr/>
          <p:nvPr/>
        </p:nvSpPr>
        <p:spPr bwMode="gray">
          <a:xfrm>
            <a:off x="4356071" y="1929781"/>
            <a:ext cx="2398833" cy="451300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l" defTabSz="711200" rtl="0" eaLnBrk="1" fontAlgn="auto" latinLnBrk="0" hangingPunct="1">
              <a:lnSpc>
                <a:spcPct val="100000"/>
              </a:lnSpc>
              <a:spcBef>
                <a:spcPts val="60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mn-cs"/>
              </a:rPr>
              <a:t>&lt;</a:t>
            </a:r>
            <a:r>
              <a:rPr lang="en-US" sz="1000">
                <a:solidFill>
                  <a:srgbClr val="000000"/>
                </a:solidFill>
                <a:latin typeface="Arial"/>
              </a:rPr>
              <a:t>T</a:t>
            </a:r>
            <a:r>
              <a:rPr kumimoji="0" lang="en-US" sz="1000" b="0" i="0" u="none" strike="noStrike" kern="1200" cap="none" spc="0" normalizeH="0" baseline="0" noProof="0" err="1">
                <a:ln>
                  <a:noFill/>
                </a:ln>
                <a:solidFill>
                  <a:srgbClr val="000000"/>
                </a:solidFill>
                <a:effectLst/>
                <a:uLnTx/>
                <a:uFillTx/>
                <a:latin typeface="Arial"/>
                <a:ea typeface="+mn-ea"/>
                <a:cs typeface="+mn-cs"/>
              </a:rPr>
              <a:t>arget</a:t>
            </a:r>
            <a:r>
              <a:rPr lang="en-US" sz="1000">
                <a:solidFill>
                  <a:srgbClr val="000000"/>
                </a:solidFill>
                <a:latin typeface="Arial"/>
              </a:rPr>
              <a:t>&gt;</a:t>
            </a:r>
            <a:r>
              <a:rPr kumimoji="0" lang="en-US" sz="1000" b="0" i="0" u="none" strike="noStrike" kern="1200" cap="none" spc="0" normalizeH="0" baseline="0" noProof="0">
                <a:ln>
                  <a:noFill/>
                </a:ln>
                <a:solidFill>
                  <a:srgbClr val="000000"/>
                </a:solidFill>
                <a:effectLst/>
                <a:uLnTx/>
                <a:uFillTx/>
                <a:latin typeface="Arial"/>
                <a:ea typeface="+mn-ea"/>
                <a:cs typeface="+mn-cs"/>
              </a:rPr>
              <a:t> can </a:t>
            </a:r>
            <a:r>
              <a:rPr kumimoji="0" lang="en-US" sz="1000" b="1" i="0" u="none" strike="noStrike" kern="1200" cap="none" spc="0" normalizeH="0" baseline="0" noProof="0">
                <a:ln>
                  <a:noFill/>
                </a:ln>
                <a:solidFill>
                  <a:srgbClr val="000000"/>
                </a:solidFill>
                <a:effectLst/>
                <a:uLnTx/>
                <a:uFillTx/>
                <a:latin typeface="Arial"/>
                <a:ea typeface="+mn-ea"/>
                <a:cs typeface="+mn-cs"/>
              </a:rPr>
              <a:t>invest aggressively in AI </a:t>
            </a:r>
            <a:r>
              <a:rPr kumimoji="0" lang="en-US" sz="1000" b="0" i="0" u="none" strike="noStrike" kern="1200" cap="none" spc="0" normalizeH="0" baseline="0" noProof="0">
                <a:ln>
                  <a:noFill/>
                </a:ln>
                <a:solidFill>
                  <a:srgbClr val="000000"/>
                </a:solidFill>
                <a:effectLst/>
                <a:uLnTx/>
                <a:uFillTx/>
                <a:latin typeface="Arial"/>
                <a:ea typeface="+mn-ea"/>
                <a:cs typeface="+mn-cs"/>
              </a:rPr>
              <a:t>over the next 1–2 years to rapidly catch up to competitors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mn-cs"/>
              </a:rPr>
              <a:t>&lt;Target&gt; can strengthen its AI capabilities by </a:t>
            </a:r>
            <a:r>
              <a:rPr kumimoji="0" lang="en-US" sz="1000" b="1" i="0" u="none" strike="noStrike" kern="1200" cap="none" spc="0" normalizeH="0" baseline="0" noProof="0">
                <a:ln>
                  <a:noFill/>
                </a:ln>
                <a:solidFill>
                  <a:srgbClr val="000000"/>
                </a:solidFill>
                <a:effectLst/>
                <a:uLnTx/>
                <a:uFillTx/>
                <a:latin typeface="Arial"/>
                <a:ea typeface="+mn-ea"/>
                <a:cs typeface="+mn-cs"/>
              </a:rPr>
              <a:t>enhancing existing products</a:t>
            </a:r>
            <a:r>
              <a:rPr kumimoji="0" lang="en-US" sz="1000" b="0" i="0" u="none" strike="noStrike" kern="1200" cap="none" spc="0" normalizeH="0" baseline="0" noProof="0">
                <a:ln>
                  <a:noFill/>
                </a:ln>
                <a:solidFill>
                  <a:srgbClr val="000000"/>
                </a:solidFill>
                <a:effectLst/>
                <a:uLnTx/>
                <a:uFillTx/>
                <a:latin typeface="Arial"/>
                <a:ea typeface="+mn-ea"/>
                <a:cs typeface="+mn-cs"/>
              </a:rPr>
              <a:t> or </a:t>
            </a:r>
            <a:r>
              <a:rPr kumimoji="0" lang="en-US" sz="1000" b="1" i="0" u="none" strike="noStrike" kern="1200" cap="none" spc="0" normalizeH="0" baseline="0" noProof="0">
                <a:ln>
                  <a:noFill/>
                </a:ln>
                <a:solidFill>
                  <a:srgbClr val="000000"/>
                </a:solidFill>
                <a:effectLst/>
                <a:uLnTx/>
                <a:uFillTx/>
                <a:latin typeface="Arial"/>
                <a:ea typeface="+mn-ea"/>
                <a:cs typeface="+mn-cs"/>
              </a:rPr>
              <a:t>exploring adjacent opportunities</a:t>
            </a:r>
            <a:r>
              <a:rPr kumimoji="0" lang="en-US" sz="1000" b="0" i="0" u="none" strike="noStrike" kern="1200" cap="none" spc="0" normalizeH="0" baseline="0" noProof="0">
                <a:ln>
                  <a:noFill/>
                </a:ln>
                <a:solidFill>
                  <a:srgbClr val="000000"/>
                </a:solidFill>
                <a:effectLst/>
                <a:uLnTx/>
                <a:uFillTx/>
                <a:latin typeface="Arial"/>
                <a:ea typeface="+mn-ea"/>
                <a:cs typeface="+mn-cs"/>
              </a:rPr>
              <a:t> through AI innovation</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endParaRPr kumimoji="0" lang="en-US" sz="1000" b="1"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&lt;Competitor 29&gt; has developed an </a:t>
            </a:r>
            <a:r>
              <a:rPr kumimoji="0" lang="en-US" sz="900" b="1" i="0" u="none" strike="noStrike" kern="1200" cap="none" spc="0" normalizeH="0" baseline="0" noProof="0">
                <a:ln>
                  <a:noFill/>
                </a:ln>
                <a:solidFill>
                  <a:srgbClr val="000000"/>
                </a:solidFill>
                <a:effectLst/>
                <a:uLnTx/>
                <a:uFillTx/>
                <a:latin typeface="Arial"/>
                <a:ea typeface="+mn-ea"/>
                <a:cs typeface="+mn-cs"/>
              </a:rPr>
              <a:t>AI-driven prior authorization solution </a:t>
            </a:r>
            <a:r>
              <a:rPr kumimoji="0" lang="en-US" sz="900" b="0" i="0" u="none" strike="noStrike" kern="1200" cap="none" spc="0" normalizeH="0" baseline="0" noProof="0">
                <a:ln>
                  <a:noFill/>
                </a:ln>
                <a:solidFill>
                  <a:srgbClr val="000000"/>
                </a:solidFill>
                <a:effectLst/>
                <a:uLnTx/>
                <a:uFillTx/>
                <a:latin typeface="Arial"/>
                <a:ea typeface="+mn-ea"/>
                <a:cs typeface="+mn-cs"/>
              </a:rPr>
              <a:t>that automates the process of obtaining approvals from payers using machine learning to predict authorization requirements</a:t>
            </a:r>
          </a:p>
          <a:p>
            <a:pPr marL="177800" marR="0" lvl="1" indent="0" algn="l" defTabSz="711200" rtl="0" eaLnBrk="1" fontAlgn="auto" latinLnBrk="0" hangingPunct="1">
              <a:lnSpc>
                <a:spcPct val="100000"/>
              </a:lnSpc>
              <a:spcBef>
                <a:spcPts val="60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Arial"/>
              <a:ea typeface="+mn-ea"/>
              <a:cs typeface="+mn-cs"/>
            </a:endParaRPr>
          </a:p>
          <a:p>
            <a:pPr marL="177800" marR="0" lvl="1" indent="0" algn="l" defTabSz="711200" rtl="0" eaLnBrk="1" fontAlgn="auto" latinLnBrk="0" hangingPunct="1">
              <a:lnSpc>
                <a:spcPct val="100000"/>
              </a:lnSpc>
              <a:spcBef>
                <a:spcPts val="60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Arial"/>
              <a:ea typeface="+mn-ea"/>
              <a:cs typeface="+mn-cs"/>
            </a:endParaRPr>
          </a:p>
          <a:p>
            <a:pPr marL="177800" marR="0" lvl="1" indent="0" algn="l" defTabSz="711200" rtl="0" eaLnBrk="1" fontAlgn="auto" latinLnBrk="0" hangingPunct="1">
              <a:lnSpc>
                <a:spcPct val="100000"/>
              </a:lnSpc>
              <a:spcBef>
                <a:spcPts val="60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&lt;Competitor 11&gt; partnered with the University of Texas at Dallas, to enhance its </a:t>
            </a:r>
            <a:r>
              <a:rPr kumimoji="0" lang="en-US" sz="900" b="1" i="0" u="none" strike="noStrike" kern="1200" cap="none" spc="0" normalizeH="0" baseline="0" noProof="0">
                <a:ln>
                  <a:noFill/>
                </a:ln>
                <a:solidFill>
                  <a:srgbClr val="000000"/>
                </a:solidFill>
                <a:effectLst/>
                <a:uLnTx/>
                <a:uFillTx/>
                <a:latin typeface="Arial"/>
                <a:ea typeface="+mn-ea"/>
                <a:cs typeface="+mn-cs"/>
              </a:rPr>
              <a:t>PULSE Coding Automation Technology</a:t>
            </a:r>
            <a:r>
              <a:rPr kumimoji="0" lang="en-US" sz="900" b="0" i="0" u="none" strike="noStrike" kern="1200" cap="none" spc="0" normalizeH="0" baseline="0" noProof="0">
                <a:ln>
                  <a:noFill/>
                </a:ln>
                <a:solidFill>
                  <a:srgbClr val="000000"/>
                </a:solidFill>
                <a:effectLst/>
                <a:uLnTx/>
                <a:uFillTx/>
                <a:latin typeface="Arial"/>
                <a:ea typeface="+mn-ea"/>
                <a:cs typeface="+mn-cs"/>
              </a:rPr>
              <a:t> using generative AI and LLMs</a:t>
            </a:r>
          </a:p>
          <a:p>
            <a:pPr marL="0" marR="0" lvl="0" indent="0" algn="l" defTabSz="711200" rtl="0" eaLnBrk="1" fontAlgn="auto" latinLnBrk="0" hangingPunct="1">
              <a:lnSpc>
                <a:spcPct val="100000"/>
              </a:lnSpc>
              <a:spcBef>
                <a:spcPts val="600"/>
              </a:spcBef>
              <a:spcAft>
                <a:spcPts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Arial"/>
              <a:ea typeface="+mn-ea"/>
              <a:cs typeface="+mn-cs"/>
            </a:endParaRPr>
          </a:p>
          <a:p>
            <a:pPr marL="0" marR="0" lvl="0" indent="0" algn="l" defTabSz="711200" rtl="0" eaLnBrk="1" fontAlgn="auto" latinLnBrk="0" hangingPunct="1">
              <a:lnSpc>
                <a:spcPct val="100000"/>
              </a:lnSpc>
              <a:spcBef>
                <a:spcPts val="600"/>
              </a:spcBef>
              <a:spcAft>
                <a:spcPts val="0"/>
              </a:spcAft>
              <a:buClrTx/>
              <a:buSzTx/>
              <a:buFontTx/>
              <a:buNone/>
              <a:tabLst/>
              <a:defRPr/>
            </a:pPr>
            <a:endParaRPr kumimoji="0" lang="en-US" sz="900" b="1" i="0" u="none" strike="noStrike" kern="1200" cap="none" spc="0" normalizeH="0" baseline="0" noProof="0">
              <a:ln>
                <a:noFill/>
              </a:ln>
              <a:solidFill>
                <a:srgbClr val="000000"/>
              </a:solidFill>
              <a:effectLst/>
              <a:uLnTx/>
              <a:uFillTx/>
              <a:latin typeface="Arial"/>
              <a:ea typeface="+mn-ea"/>
              <a:cs typeface="+mn-cs"/>
            </a:endParaRPr>
          </a:p>
        </p:txBody>
      </p:sp>
      <p:sp>
        <p:nvSpPr>
          <p:cNvPr id="10" name="Rectangle 9">
            <a:extLst>
              <a:ext uri="{FF2B5EF4-FFF2-40B4-BE49-F238E27FC236}">
                <a16:creationId xmlns:a16="http://schemas.microsoft.com/office/drawing/2014/main" id="{1DF361AD-374A-DE56-3453-79ECFB211465}"/>
              </a:ext>
            </a:extLst>
          </p:cNvPr>
          <p:cNvSpPr/>
          <p:nvPr/>
        </p:nvSpPr>
        <p:spPr bwMode="gray">
          <a:xfrm>
            <a:off x="9457441" y="1929781"/>
            <a:ext cx="2398833" cy="4499517"/>
          </a:xfrm>
          <a:prstGeom prst="rect">
            <a:avLst/>
          </a:prstGeom>
          <a:noFill/>
          <a:ln w="9525" cap="flat" cmpd="sng" algn="ctr">
            <a:solidFill>
              <a:srgbClr val="333333"/>
            </a:solidFill>
            <a:prstDash val="solid"/>
            <a:miter lim="800000"/>
            <a:headEnd type="none" w="med" len="med"/>
            <a:tailEnd type="none" w="med" len="med"/>
          </a:ln>
          <a:effectLst/>
          <a:extLst>
            <a:ext uri="{909E8E84-426E-40DD-AFC4-6F175D3DCCD1}">
              <a14:hiddenFill xmlns:a14="http://schemas.microsoft.com/office/drawing/2010/main">
                <a:solidFill>
                  <a:srgbClr val="D6D6D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mn-cs"/>
              </a:rPr>
              <a:t>&lt;Target&gt; can </a:t>
            </a:r>
            <a:r>
              <a:rPr kumimoji="0" lang="en-US" sz="1000" b="1" i="0" u="none" strike="noStrike" kern="1200" cap="none" spc="0" normalizeH="0" baseline="0" noProof="0">
                <a:ln>
                  <a:noFill/>
                </a:ln>
                <a:solidFill>
                  <a:srgbClr val="000000"/>
                </a:solidFill>
                <a:effectLst/>
                <a:uLnTx/>
                <a:uFillTx/>
                <a:latin typeface="Arial"/>
                <a:ea typeface="+mn-ea"/>
                <a:cs typeface="+mn-cs"/>
              </a:rPr>
              <a:t>integrate point AI solutions </a:t>
            </a:r>
            <a:r>
              <a:rPr kumimoji="0" lang="en-US" sz="1000" b="0" i="0" u="none" strike="noStrike" kern="1200" cap="none" spc="0" normalizeH="0" baseline="0" noProof="0">
                <a:ln>
                  <a:noFill/>
                </a:ln>
                <a:solidFill>
                  <a:srgbClr val="000000"/>
                </a:solidFill>
                <a:effectLst/>
                <a:uLnTx/>
                <a:uFillTx/>
                <a:latin typeface="Arial"/>
                <a:ea typeface="+mn-ea"/>
                <a:cs typeface="+mn-cs"/>
              </a:rPr>
              <a:t>for specific RCM functions like coding and claims denial mgmt.</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mn-cs"/>
              </a:rPr>
              <a:t>&lt;Target&gt; can pursue </a:t>
            </a:r>
            <a:r>
              <a:rPr kumimoji="0" lang="en-US" sz="1000" b="1" i="0" u="none" strike="noStrike" kern="1200" cap="none" spc="0" normalizeH="0" baseline="0" noProof="0">
                <a:ln>
                  <a:noFill/>
                </a:ln>
                <a:solidFill>
                  <a:srgbClr val="000000"/>
                </a:solidFill>
                <a:effectLst/>
                <a:uLnTx/>
                <a:uFillTx/>
                <a:latin typeface="Arial"/>
                <a:ea typeface="+mn-ea"/>
                <a:cs typeface="+mn-cs"/>
              </a:rPr>
              <a:t>similar plug-and-play AI solutions </a:t>
            </a:r>
            <a:r>
              <a:rPr kumimoji="0" lang="en-US" sz="1000" b="0" i="0" u="none" strike="noStrike" kern="1200" cap="none" spc="0" normalizeH="0" baseline="0" noProof="0">
                <a:ln>
                  <a:noFill/>
                </a:ln>
                <a:solidFill>
                  <a:srgbClr val="000000"/>
                </a:solidFill>
                <a:effectLst/>
                <a:uLnTx/>
                <a:uFillTx/>
                <a:latin typeface="Arial"/>
                <a:ea typeface="+mn-ea"/>
                <a:cs typeface="+mn-cs"/>
              </a:rPr>
              <a:t>through strategic partnerships or by acquiring niche AI companies</a:t>
            </a:r>
          </a:p>
          <a:p>
            <a:pPr marL="177800" marR="0" lvl="1" indent="0" algn="l" defTabSz="711200" rtl="0" eaLnBrk="1" fontAlgn="auto" latinLnBrk="0" hangingPunct="1">
              <a:lnSpc>
                <a:spcPct val="100000"/>
              </a:lnSpc>
              <a:spcBef>
                <a:spcPts val="600"/>
              </a:spcBef>
              <a:spcAft>
                <a:spcPts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Arial"/>
              <a:ea typeface="+mn-ea"/>
              <a:cs typeface="+mn-cs"/>
            </a:endParaRPr>
          </a:p>
          <a:p>
            <a:pPr lvl="1">
              <a:defRPr/>
            </a:pPr>
            <a:r>
              <a:rPr kumimoji="0" lang="en-US" sz="900" i="0" u="none" strike="noStrike" kern="1200" cap="none" spc="0" normalizeH="0" baseline="0" noProof="0">
                <a:ln>
                  <a:noFill/>
                </a:ln>
                <a:solidFill>
                  <a:srgbClr val="000000"/>
                </a:solidFill>
                <a:effectLst/>
                <a:uLnTx/>
                <a:uFillTx/>
                <a:latin typeface="Arial"/>
                <a:ea typeface="+mn-ea"/>
                <a:cs typeface="+mn-cs"/>
              </a:rPr>
              <a:t>New Mountain Capital formed </a:t>
            </a:r>
            <a:r>
              <a:rPr kumimoji="0" lang="en-US" sz="900" b="1" i="0" u="none" strike="noStrike" kern="1200" cap="none" spc="0" normalizeH="0" baseline="0" noProof="0">
                <a:ln>
                  <a:noFill/>
                </a:ln>
                <a:solidFill>
                  <a:srgbClr val="000000"/>
                </a:solidFill>
                <a:effectLst/>
                <a:uLnTx/>
                <a:uFillTx/>
                <a:latin typeface="Arial"/>
                <a:ea typeface="+mn-ea"/>
                <a:cs typeface="+mn-cs"/>
              </a:rPr>
              <a:t>&lt;Comp 5&gt;</a:t>
            </a:r>
            <a:r>
              <a:rPr kumimoji="0" lang="en-US" sz="900" i="0" u="none" strike="noStrike" kern="1200" cap="none" spc="0" normalizeH="0" baseline="0" noProof="0">
                <a:ln>
                  <a:noFill/>
                </a:ln>
                <a:solidFill>
                  <a:srgbClr val="000000"/>
                </a:solidFill>
                <a:effectLst/>
                <a:uLnTx/>
                <a:uFillTx/>
                <a:latin typeface="Arial"/>
                <a:ea typeface="+mn-ea"/>
                <a:cs typeface="+mn-cs"/>
              </a:rPr>
              <a:t>, an AI-driven healthcare efficiency platform, by combining </a:t>
            </a:r>
            <a:r>
              <a:rPr kumimoji="0" lang="en-US" sz="900" i="0" u="none" strike="noStrike" kern="1200" cap="none" spc="0" normalizeH="0" baseline="0" noProof="0" err="1">
                <a:ln>
                  <a:noFill/>
                </a:ln>
                <a:solidFill>
                  <a:srgbClr val="000000"/>
                </a:solidFill>
                <a:effectLst/>
                <a:uLnTx/>
                <a:uFillTx/>
                <a:latin typeface="Arial"/>
                <a:ea typeface="+mn-ea"/>
                <a:cs typeface="+mn-cs"/>
              </a:rPr>
              <a:t>SmarterDx</a:t>
            </a:r>
            <a:r>
              <a:rPr kumimoji="0" lang="en-US" sz="900" i="0" u="none" strike="noStrike" kern="1200" cap="none" spc="0" normalizeH="0" baseline="0" noProof="0">
                <a:ln>
                  <a:noFill/>
                </a:ln>
                <a:solidFill>
                  <a:srgbClr val="000000"/>
                </a:solidFill>
                <a:effectLst/>
                <a:uLnTx/>
                <a:uFillTx/>
                <a:latin typeface="Arial"/>
                <a:ea typeface="+mn-ea"/>
                <a:cs typeface="+mn-cs"/>
              </a:rPr>
              <a:t>, Thoughtful.ai, and Access Healthcare</a:t>
            </a:r>
          </a:p>
          <a:p>
            <a:pPr marL="355600" marR="0" lvl="1" indent="-177800" algn="l" defTabSz="711200" rtl="0" eaLnBrk="1" fontAlgn="auto" latinLnBrk="0" hangingPunct="1">
              <a:lnSpc>
                <a:spcPct val="100000"/>
              </a:lnSpc>
              <a:spcBef>
                <a:spcPts val="600"/>
              </a:spcBef>
              <a:spcAft>
                <a:spcPts val="0"/>
              </a:spcAft>
              <a:buClrTx/>
              <a:buSzTx/>
              <a:buFontTx/>
              <a:buChar char="–"/>
              <a:tabLst/>
              <a:defRPr/>
            </a:pP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&lt;Comp 4&gt; </a:t>
            </a:r>
            <a:r>
              <a:rPr kumimoji="0" lang="en-US" sz="900" b="1" i="0" u="none" strike="noStrike" kern="1200" cap="none" spc="0" normalizeH="0" baseline="0" noProof="0">
                <a:ln>
                  <a:noFill/>
                </a:ln>
                <a:solidFill>
                  <a:srgbClr val="000000"/>
                </a:solidFill>
                <a:effectLst/>
                <a:uLnTx/>
                <a:uFillTx/>
                <a:latin typeface="Arial"/>
                <a:ea typeface="+mn-ea"/>
                <a:cs typeface="+mn-cs"/>
              </a:rPr>
              <a:t>integrated an AI-driven coding solution </a:t>
            </a:r>
            <a:r>
              <a:rPr kumimoji="0" lang="en-US" sz="900" b="0" i="0" u="none" strike="noStrike" kern="1200" cap="none" spc="0" normalizeH="0" baseline="0" noProof="0">
                <a:ln>
                  <a:noFill/>
                </a:ln>
                <a:solidFill>
                  <a:srgbClr val="000000"/>
                </a:solidFill>
                <a:effectLst/>
                <a:uLnTx/>
                <a:uFillTx/>
                <a:latin typeface="Arial"/>
                <a:ea typeface="+mn-ea"/>
                <a:cs typeface="+mn-cs"/>
              </a:rPr>
              <a:t>through a partnership with </a:t>
            </a:r>
            <a:r>
              <a:rPr kumimoji="0" lang="en-US" sz="900" b="0" i="0" u="none" strike="noStrike" kern="1200" cap="none" spc="0" normalizeH="0" baseline="0" noProof="0" err="1">
                <a:ln>
                  <a:noFill/>
                </a:ln>
                <a:solidFill>
                  <a:srgbClr val="000000"/>
                </a:solidFill>
                <a:effectLst/>
                <a:uLnTx/>
                <a:uFillTx/>
                <a:latin typeface="Arial"/>
                <a:ea typeface="+mn-ea"/>
                <a:cs typeface="+mn-cs"/>
              </a:rPr>
              <a:t>Solventum</a:t>
            </a:r>
            <a:r>
              <a:rPr kumimoji="0" lang="en-US" sz="900" b="0" i="0" u="none" strike="noStrike" kern="1200" cap="none" spc="0" normalizeH="0" baseline="0" noProof="0">
                <a:ln>
                  <a:noFill/>
                </a:ln>
                <a:solidFill>
                  <a:srgbClr val="000000"/>
                </a:solidFill>
                <a:effectLst/>
                <a:uLnTx/>
                <a:uFillTx/>
                <a:latin typeface="Arial"/>
                <a:ea typeface="+mn-ea"/>
                <a:cs typeface="+mn-cs"/>
              </a:rPr>
              <a:t> to enable autonomous inpatient coding</a:t>
            </a:r>
          </a:p>
          <a:p>
            <a:pPr marL="177800" marR="0" lvl="1" indent="0" algn="l" defTabSz="711200" rtl="0" eaLnBrk="1" fontAlgn="auto" latinLnBrk="0" hangingPunct="1">
              <a:lnSpc>
                <a:spcPct val="100000"/>
              </a:lnSpc>
              <a:spcBef>
                <a:spcPts val="60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&lt;Comp 2&gt; </a:t>
            </a:r>
            <a:r>
              <a:rPr kumimoji="0" lang="en-US" sz="900" b="1" i="0" u="none" strike="noStrike" kern="1200" cap="none" spc="0" normalizeH="0" baseline="0" noProof="0">
                <a:ln>
                  <a:noFill/>
                </a:ln>
                <a:solidFill>
                  <a:srgbClr val="000000"/>
                </a:solidFill>
                <a:effectLst/>
                <a:uLnTx/>
                <a:uFillTx/>
                <a:latin typeface="Arial"/>
                <a:ea typeface="+mn-ea"/>
                <a:cs typeface="+mn-cs"/>
              </a:rPr>
              <a:t>acquired &lt;Company 1&gt; </a:t>
            </a:r>
            <a:r>
              <a:rPr kumimoji="0" lang="en-US" sz="900" b="0" i="0" u="none" strike="noStrike" kern="1200" cap="none" spc="0" normalizeH="0" baseline="0" noProof="0">
                <a:ln>
                  <a:noFill/>
                </a:ln>
                <a:solidFill>
                  <a:srgbClr val="000000"/>
                </a:solidFill>
                <a:effectLst/>
                <a:uLnTx/>
                <a:uFillTx/>
                <a:latin typeface="Arial"/>
                <a:ea typeface="+mn-ea"/>
                <a:cs typeface="+mn-cs"/>
              </a:rPr>
              <a:t>to</a:t>
            </a:r>
            <a:r>
              <a:rPr kumimoji="0" lang="en-US" sz="900" b="1" i="0" u="none" strike="noStrike" kern="1200" cap="none" spc="0" normalizeH="0" baseline="0" noProof="0">
                <a:ln>
                  <a:noFill/>
                </a:ln>
                <a:solidFill>
                  <a:srgbClr val="000000"/>
                </a:solidFill>
                <a:effectLst/>
                <a:uLnTx/>
                <a:uFillTx/>
                <a:latin typeface="Arial"/>
                <a:ea typeface="+mn-ea"/>
                <a:cs typeface="+mn-cs"/>
              </a:rPr>
              <a:t> </a:t>
            </a:r>
            <a:r>
              <a:rPr kumimoji="0" lang="en-US" sz="900" b="0" i="0" u="none" strike="noStrike" kern="1200" cap="none" spc="0" normalizeH="0" baseline="0" noProof="0">
                <a:ln>
                  <a:noFill/>
                </a:ln>
                <a:solidFill>
                  <a:srgbClr val="000000"/>
                </a:solidFill>
                <a:effectLst/>
                <a:uLnTx/>
                <a:uFillTx/>
                <a:latin typeface="Arial"/>
                <a:ea typeface="+mn-ea"/>
                <a:cs typeface="+mn-cs"/>
              </a:rPr>
              <a:t>optimize revenue cycle &amp; consumer engagement with automation &amp; AI in healthcare</a:t>
            </a:r>
          </a:p>
          <a:p>
            <a:pPr marL="177800" marR="0" lvl="1" indent="0" algn="l" defTabSz="711200" rtl="0" eaLnBrk="1" fontAlgn="auto" latinLnBrk="0" hangingPunct="1">
              <a:lnSpc>
                <a:spcPct val="100000"/>
              </a:lnSpc>
              <a:spcBef>
                <a:spcPts val="600"/>
              </a:spcBef>
              <a:spcAft>
                <a:spcPts val="0"/>
              </a:spcAft>
              <a:buClrTx/>
              <a:buSzTx/>
              <a:buNone/>
              <a:tabLst/>
              <a:defRPr/>
            </a:pPr>
            <a:endParaRPr kumimoji="0" lang="en-US" sz="1100" b="0" i="0" u="none" strike="noStrike" kern="1200" cap="none" spc="0" normalizeH="0" baseline="0" noProof="0">
              <a:ln>
                <a:noFill/>
              </a:ln>
              <a:solidFill>
                <a:srgbClr val="000000"/>
              </a:solidFill>
              <a:effectLst/>
              <a:uLnTx/>
              <a:uFillTx/>
              <a:latin typeface="Arial"/>
              <a:ea typeface="+mn-ea"/>
              <a:cs typeface="+mn-cs"/>
            </a:endParaRPr>
          </a:p>
        </p:txBody>
      </p:sp>
      <p:sp>
        <p:nvSpPr>
          <p:cNvPr id="3" name="Rectangle 2">
            <a:extLst>
              <a:ext uri="{FF2B5EF4-FFF2-40B4-BE49-F238E27FC236}">
                <a16:creationId xmlns:a16="http://schemas.microsoft.com/office/drawing/2014/main" id="{46FE5A03-0119-AFDD-A7A5-CD0835B90276}"/>
              </a:ext>
            </a:extLst>
          </p:cNvPr>
          <p:cNvSpPr/>
          <p:nvPr/>
        </p:nvSpPr>
        <p:spPr bwMode="gray">
          <a:xfrm>
            <a:off x="6911350" y="1929781"/>
            <a:ext cx="2398833" cy="451300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mn-cs"/>
              </a:rPr>
              <a:t>&lt;</a:t>
            </a:r>
            <a:r>
              <a:rPr lang="en-US" sz="1000">
                <a:solidFill>
                  <a:srgbClr val="000000"/>
                </a:solidFill>
                <a:latin typeface="Arial"/>
              </a:rPr>
              <a:t>Target&gt;</a:t>
            </a:r>
            <a:r>
              <a:rPr kumimoji="0" lang="en-US" sz="1000" b="0" i="0" u="none" strike="noStrike" kern="1200" cap="none" spc="0" normalizeH="0" baseline="0" noProof="0">
                <a:ln>
                  <a:noFill/>
                </a:ln>
                <a:solidFill>
                  <a:srgbClr val="000000"/>
                </a:solidFill>
                <a:effectLst/>
                <a:uLnTx/>
                <a:uFillTx/>
                <a:latin typeface="Arial"/>
                <a:ea typeface="+mn-ea"/>
                <a:cs typeface="+mn-cs"/>
              </a:rPr>
              <a:t> can also </a:t>
            </a:r>
            <a:r>
              <a:rPr kumimoji="0" lang="en-US" sz="1000" b="1" i="0" u="none" strike="noStrike" kern="1200" cap="none" spc="0" normalizeH="0" baseline="0" noProof="0">
                <a:ln>
                  <a:noFill/>
                </a:ln>
                <a:solidFill>
                  <a:srgbClr val="000000"/>
                </a:solidFill>
                <a:effectLst/>
                <a:uLnTx/>
                <a:uFillTx/>
                <a:latin typeface="Arial"/>
                <a:ea typeface="+mn-ea"/>
                <a:cs typeface="+mn-cs"/>
              </a:rPr>
              <a:t>adopt existing AI models and tools </a:t>
            </a:r>
            <a:r>
              <a:rPr kumimoji="0" lang="en-US" sz="1000" b="0" i="0" u="none" strike="noStrike" kern="1200" cap="none" spc="0" normalizeH="0" baseline="0" noProof="0">
                <a:ln>
                  <a:noFill/>
                </a:ln>
                <a:solidFill>
                  <a:srgbClr val="000000"/>
                </a:solidFill>
                <a:effectLst/>
                <a:uLnTx/>
                <a:uFillTx/>
                <a:latin typeface="Arial"/>
                <a:ea typeface="+mn-ea"/>
                <a:cs typeface="+mn-cs"/>
              </a:rPr>
              <a:t>by partnering with leading technology providers </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mn-cs"/>
              </a:rPr>
              <a:t>It can integrate proven AI platforms</a:t>
            </a:r>
            <a:r>
              <a:rPr kumimoji="0" lang="en-US" sz="1000" b="1" i="0" u="none" strike="noStrike" kern="1200" cap="none" spc="0" normalizeH="0" baseline="0" noProof="0">
                <a:ln>
                  <a:noFill/>
                </a:ln>
                <a:solidFill>
                  <a:srgbClr val="000000"/>
                </a:solidFill>
                <a:effectLst/>
                <a:uLnTx/>
                <a:uFillTx/>
                <a:latin typeface="Arial"/>
                <a:ea typeface="+mn-ea"/>
                <a:cs typeface="+mn-cs"/>
              </a:rPr>
              <a:t> </a:t>
            </a:r>
            <a:r>
              <a:rPr kumimoji="0" lang="en-US" sz="1000" b="0" i="0" u="none" strike="noStrike" kern="1200" cap="none" spc="0" normalizeH="0" baseline="0" noProof="0">
                <a:ln>
                  <a:noFill/>
                </a:ln>
                <a:solidFill>
                  <a:srgbClr val="000000"/>
                </a:solidFill>
                <a:effectLst/>
                <a:uLnTx/>
                <a:uFillTx/>
                <a:latin typeface="Arial"/>
                <a:ea typeface="+mn-ea"/>
                <a:cs typeface="+mn-cs"/>
              </a:rPr>
              <a:t>to conceive and deliver AI solutions in a </a:t>
            </a:r>
            <a:r>
              <a:rPr kumimoji="0" lang="en-US" sz="1000" b="1" i="0" u="none" strike="noStrike" kern="1200" cap="none" spc="0" normalizeH="0" baseline="0" noProof="0">
                <a:ln>
                  <a:noFill/>
                </a:ln>
                <a:solidFill>
                  <a:srgbClr val="000000"/>
                </a:solidFill>
                <a:effectLst/>
                <a:uLnTx/>
                <a:uFillTx/>
                <a:latin typeface="Arial"/>
                <a:ea typeface="+mn-ea"/>
                <a:cs typeface="+mn-cs"/>
              </a:rPr>
              <a:t>short timeframe</a:t>
            </a:r>
            <a:endParaRPr kumimoji="0" lang="en-US" sz="1000" b="0" i="0" u="none" strike="noStrike" kern="1200" cap="none" spc="0" normalizeH="0" baseline="0" noProof="0">
              <a:ln>
                <a:noFill/>
              </a:ln>
              <a:solidFill>
                <a:srgbClr val="000000"/>
              </a:solidFill>
              <a:effectLst/>
              <a:uLnTx/>
              <a:uFillTx/>
              <a:latin typeface="Arial"/>
              <a:ea typeface="+mn-ea"/>
              <a:cs typeface="+mn-cs"/>
            </a:endParaRPr>
          </a:p>
          <a:p>
            <a:pPr marL="177800" marR="0" lvl="1" indent="0" algn="l" defTabSz="711200" rtl="0" eaLnBrk="1" fontAlgn="auto" latinLnBrk="0" hangingPunct="1">
              <a:lnSpc>
                <a:spcPct val="100000"/>
              </a:lnSpc>
              <a:spcBef>
                <a:spcPts val="600"/>
              </a:spcBef>
              <a:spcAft>
                <a:spcPts val="0"/>
              </a:spcAft>
              <a:buClrTx/>
              <a:buSzTx/>
              <a:buNone/>
              <a:tabLst/>
              <a:defRPr/>
            </a:pPr>
            <a:endParaRPr kumimoji="0" lang="en-US" sz="2000" b="0" i="0" u="none" strike="noStrike" kern="1200" cap="none" spc="0" normalizeH="0" baseline="0" noProof="0">
              <a:ln>
                <a:noFill/>
              </a:ln>
              <a:solidFill>
                <a:srgbClr val="000000"/>
              </a:solidFill>
              <a:effectLst/>
              <a:uLnTx/>
              <a:uFillTx/>
              <a:latin typeface="Arial"/>
              <a:ea typeface="+mn-ea"/>
              <a:cs typeface="+mn-cs"/>
            </a:endParaRPr>
          </a:p>
          <a:p>
            <a:pPr lvl="1">
              <a:defRPr/>
            </a:pPr>
            <a:r>
              <a:rPr lang="en-US" sz="900" b="1">
                <a:solidFill>
                  <a:srgbClr val="000000"/>
                </a:solidFill>
                <a:latin typeface="Arial"/>
              </a:rPr>
              <a:t>&lt;Comp 2&gt; </a:t>
            </a:r>
            <a:r>
              <a:rPr lang="en-US" sz="900">
                <a:solidFill>
                  <a:srgbClr val="000000"/>
                </a:solidFill>
                <a:latin typeface="Arial"/>
              </a:rPr>
              <a:t>has</a:t>
            </a:r>
            <a:r>
              <a:rPr lang="en-US" sz="900" b="1">
                <a:solidFill>
                  <a:srgbClr val="000000"/>
                </a:solidFill>
                <a:latin typeface="Arial"/>
              </a:rPr>
              <a:t> </a:t>
            </a:r>
            <a:r>
              <a:rPr lang="en-US" sz="900">
                <a:solidFill>
                  <a:srgbClr val="000000"/>
                </a:solidFill>
                <a:latin typeface="Arial"/>
              </a:rPr>
              <a:t>partnered with </a:t>
            </a:r>
            <a:r>
              <a:rPr lang="en-US" sz="900" b="1">
                <a:solidFill>
                  <a:srgbClr val="000000"/>
                </a:solidFill>
                <a:latin typeface="Arial"/>
              </a:rPr>
              <a:t>&lt;3P tool&gt;</a:t>
            </a:r>
            <a:r>
              <a:rPr lang="en-US" sz="900">
                <a:solidFill>
                  <a:srgbClr val="000000"/>
                </a:solidFill>
                <a:latin typeface="Arial"/>
              </a:rPr>
              <a:t> to launch </a:t>
            </a:r>
            <a:r>
              <a:rPr lang="en-US" sz="900" b="1">
                <a:solidFill>
                  <a:srgbClr val="000000"/>
                </a:solidFill>
                <a:latin typeface="Arial"/>
              </a:rPr>
              <a:t>R37</a:t>
            </a:r>
            <a:r>
              <a:rPr lang="en-US" sz="900">
                <a:solidFill>
                  <a:srgbClr val="000000"/>
                </a:solidFill>
                <a:latin typeface="Arial"/>
              </a:rPr>
              <a:t>, an AI lab transforming healthcare revenue through agentic AI</a:t>
            </a: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endParaRPr kumimoji="0" lang="en-US" sz="900" b="0"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r>
              <a:rPr kumimoji="0" lang="en-US" sz="900" b="1" i="0" u="none" strike="noStrike" kern="1200" cap="none" spc="0" normalizeH="0" baseline="0" noProof="0">
                <a:ln>
                  <a:noFill/>
                </a:ln>
                <a:solidFill>
                  <a:srgbClr val="000000"/>
                </a:solidFill>
                <a:effectLst/>
                <a:uLnTx/>
                <a:uFillTx/>
                <a:latin typeface="Arial"/>
                <a:ea typeface="+mn-ea"/>
                <a:cs typeface="+mn-cs"/>
              </a:rPr>
              <a:t>&lt;Comp 2&gt;</a:t>
            </a:r>
            <a:r>
              <a:rPr kumimoji="0" lang="en-US" sz="900" b="0" i="0" u="none" strike="noStrike" kern="1200" cap="none" spc="0" normalizeH="0" baseline="0" noProof="0">
                <a:ln>
                  <a:noFill/>
                </a:ln>
                <a:solidFill>
                  <a:srgbClr val="000000"/>
                </a:solidFill>
                <a:effectLst/>
                <a:uLnTx/>
                <a:uFillTx/>
                <a:latin typeface="Arial"/>
                <a:ea typeface="+mn-ea"/>
                <a:cs typeface="+mn-cs"/>
              </a:rPr>
              <a:t> deployed a new </a:t>
            </a:r>
            <a:r>
              <a:rPr kumimoji="0" lang="en-US" sz="900" b="1" i="0" u="none" strike="noStrike" kern="1200" cap="none" spc="0" normalizeH="0" baseline="0" noProof="0">
                <a:ln>
                  <a:noFill/>
                </a:ln>
                <a:solidFill>
                  <a:srgbClr val="000000"/>
                </a:solidFill>
                <a:effectLst/>
                <a:uLnTx/>
                <a:uFillTx/>
                <a:latin typeface="Arial"/>
                <a:ea typeface="+mn-ea"/>
                <a:cs typeface="+mn-cs"/>
              </a:rPr>
              <a:t>LLM AI application for physician coding in under four months </a:t>
            </a:r>
            <a:r>
              <a:rPr kumimoji="0" lang="en-US" sz="900" b="0" i="0" u="none" strike="noStrike" kern="1200" cap="none" spc="0" normalizeH="0" baseline="0" noProof="0">
                <a:ln>
                  <a:noFill/>
                </a:ln>
                <a:solidFill>
                  <a:srgbClr val="000000"/>
                </a:solidFill>
                <a:effectLst/>
                <a:uLnTx/>
                <a:uFillTx/>
                <a:latin typeface="Arial"/>
                <a:ea typeface="+mn-ea"/>
                <a:cs typeface="+mn-cs"/>
              </a:rPr>
              <a:t>by leveraging Microsoft’s Azure OpenAI Service</a:t>
            </a:r>
          </a:p>
          <a:p>
            <a:pPr marL="177800" marR="0" lvl="1" indent="0" algn="l" defTabSz="711200" rtl="0" eaLnBrk="1" fontAlgn="auto" latinLnBrk="0" hangingPunct="1">
              <a:lnSpc>
                <a:spcPct val="100000"/>
              </a:lnSpc>
              <a:spcBef>
                <a:spcPts val="600"/>
              </a:spcBef>
              <a:spcAft>
                <a:spcPts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a:ea typeface="+mn-ea"/>
              <a:cs typeface="+mn-cs"/>
            </a:endParaRPr>
          </a:p>
          <a:p>
            <a:pPr marL="355600" marR="0" lvl="1" indent="-177800" algn="l" defTabSz="711200" rtl="0" eaLnBrk="1" fontAlgn="auto" latinLnBrk="0" hangingPunct="1">
              <a:lnSpc>
                <a:spcPct val="100000"/>
              </a:lnSpc>
              <a:spcBef>
                <a:spcPts val="600"/>
              </a:spcBef>
              <a:spcAft>
                <a:spcPts val="0"/>
              </a:spcAft>
              <a:buClrTx/>
              <a:buSzTx/>
              <a:buFontTx/>
              <a:buChar char="–"/>
              <a:tabLst/>
              <a:defRPr/>
            </a:pPr>
            <a:r>
              <a:rPr kumimoji="0" lang="en-US" sz="900" b="1" i="0" u="none" strike="noStrike" kern="1200" cap="none" spc="0" normalizeH="0" baseline="0" noProof="0">
                <a:ln>
                  <a:noFill/>
                </a:ln>
                <a:solidFill>
                  <a:srgbClr val="000000"/>
                </a:solidFill>
                <a:effectLst/>
                <a:uLnTx/>
                <a:uFillTx/>
                <a:latin typeface="Arial"/>
                <a:ea typeface="+mn-ea"/>
                <a:cs typeface="+mn-cs"/>
              </a:rPr>
              <a:t>&lt;Comp 8&gt; has collaborated with Google Cloud </a:t>
            </a:r>
            <a:r>
              <a:rPr kumimoji="0" lang="en-US" sz="900" b="0" i="0" u="none" strike="noStrike" kern="1200" cap="none" spc="0" normalizeH="0" baseline="0" noProof="0">
                <a:ln>
                  <a:noFill/>
                </a:ln>
                <a:solidFill>
                  <a:srgbClr val="000000"/>
                </a:solidFill>
                <a:effectLst/>
                <a:uLnTx/>
                <a:uFillTx/>
                <a:latin typeface="Arial"/>
                <a:ea typeface="+mn-ea"/>
                <a:cs typeface="+mn-cs"/>
              </a:rPr>
              <a:t>leveraging generative AI to streamline healthcare payments</a:t>
            </a:r>
          </a:p>
          <a:p>
            <a:pPr marL="177800" marR="0" lvl="1" indent="0" algn="l" defTabSz="711200" rtl="0" eaLnBrk="1" fontAlgn="auto" latinLnBrk="0" hangingPunct="1">
              <a:lnSpc>
                <a:spcPct val="100000"/>
              </a:lnSpc>
              <a:spcBef>
                <a:spcPts val="600"/>
              </a:spcBef>
              <a:spcAft>
                <a:spcPts val="0"/>
              </a:spcAft>
              <a:buClrTx/>
              <a:buSz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66" name="btfpColumnIndicatorGroup2">
            <a:extLst>
              <a:ext uri="{FF2B5EF4-FFF2-40B4-BE49-F238E27FC236}">
                <a16:creationId xmlns:a16="http://schemas.microsoft.com/office/drawing/2014/main" id="{579D4E27-F00A-75B9-8886-ABE594107925}"/>
              </a:ext>
            </a:extLst>
          </p:cNvPr>
          <p:cNvGrpSpPr/>
          <p:nvPr/>
        </p:nvGrpSpPr>
        <p:grpSpPr>
          <a:xfrm>
            <a:off x="0" y="6926580"/>
            <a:ext cx="12192000" cy="137160"/>
            <a:chOff x="0" y="6926580"/>
            <a:chExt cx="12192000" cy="137160"/>
          </a:xfrm>
        </p:grpSpPr>
        <p:sp>
          <p:nvSpPr>
            <p:cNvPr id="64" name="btfpColumnGapBlocker711115">
              <a:extLst>
                <a:ext uri="{FF2B5EF4-FFF2-40B4-BE49-F238E27FC236}">
                  <a16:creationId xmlns:a16="http://schemas.microsoft.com/office/drawing/2014/main" id="{1623B28A-418E-3BFE-3C2D-88AC943BBC38}"/>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61" name="btfpColumnGapBlocker497768">
              <a:extLst>
                <a:ext uri="{FF2B5EF4-FFF2-40B4-BE49-F238E27FC236}">
                  <a16:creationId xmlns:a16="http://schemas.microsoft.com/office/drawing/2014/main" id="{621BFD7A-3491-F30B-51D8-C24A2CE49C31}"/>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58" name="btfpColumnIndicator896154">
              <a:extLst>
                <a:ext uri="{FF2B5EF4-FFF2-40B4-BE49-F238E27FC236}">
                  <a16:creationId xmlns:a16="http://schemas.microsoft.com/office/drawing/2014/main" id="{800DF623-8EC3-D808-5D31-53854645A589}"/>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6" name="btfpColumnIndicator668332">
              <a:extLst>
                <a:ext uri="{FF2B5EF4-FFF2-40B4-BE49-F238E27FC236}">
                  <a16:creationId xmlns:a16="http://schemas.microsoft.com/office/drawing/2014/main" id="{F61D43EE-8374-A30C-15C0-9F4FD80DBEAA}"/>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4" name="btfpColumnGapBlocker529939">
              <a:extLst>
                <a:ext uri="{FF2B5EF4-FFF2-40B4-BE49-F238E27FC236}">
                  <a16:creationId xmlns:a16="http://schemas.microsoft.com/office/drawing/2014/main" id="{E9F0A267-2119-A23C-A499-D84F943B121A}"/>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52" name="btfpColumnIndicator669791">
              <a:extLst>
                <a:ext uri="{FF2B5EF4-FFF2-40B4-BE49-F238E27FC236}">
                  <a16:creationId xmlns:a16="http://schemas.microsoft.com/office/drawing/2014/main" id="{62DE714A-84CB-4A5F-B941-9BF0D6F4964E}"/>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572157">
              <a:extLst>
                <a:ext uri="{FF2B5EF4-FFF2-40B4-BE49-F238E27FC236}">
                  <a16:creationId xmlns:a16="http://schemas.microsoft.com/office/drawing/2014/main" id="{64AF094F-87E0-6019-7D8F-E7E6B189022C}"/>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 name="btfpColumnGapBlocker948864">
              <a:extLst>
                <a:ext uri="{FF2B5EF4-FFF2-40B4-BE49-F238E27FC236}">
                  <a16:creationId xmlns:a16="http://schemas.microsoft.com/office/drawing/2014/main" id="{C64013DD-0AF1-7239-D7B9-4BEB46001C2D}"/>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46" name="btfpColumnIndicator143224">
              <a:extLst>
                <a:ext uri="{FF2B5EF4-FFF2-40B4-BE49-F238E27FC236}">
                  <a16:creationId xmlns:a16="http://schemas.microsoft.com/office/drawing/2014/main" id="{5BC9EB32-0F58-C69A-D3C7-F2613152F7FD}"/>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989077">
              <a:extLst>
                <a:ext uri="{FF2B5EF4-FFF2-40B4-BE49-F238E27FC236}">
                  <a16:creationId xmlns:a16="http://schemas.microsoft.com/office/drawing/2014/main" id="{EE61D7E4-716F-3EE5-5752-8BCA3321DAB3}"/>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5" name="btfpColumnIndicatorGroup1">
            <a:extLst>
              <a:ext uri="{FF2B5EF4-FFF2-40B4-BE49-F238E27FC236}">
                <a16:creationId xmlns:a16="http://schemas.microsoft.com/office/drawing/2014/main" id="{B3452457-4AB1-3FEF-9533-4A580DC6C9D0}"/>
              </a:ext>
            </a:extLst>
          </p:cNvPr>
          <p:cNvGrpSpPr/>
          <p:nvPr/>
        </p:nvGrpSpPr>
        <p:grpSpPr>
          <a:xfrm>
            <a:off x="0" y="-205740"/>
            <a:ext cx="12192000" cy="137160"/>
            <a:chOff x="0" y="-205740"/>
            <a:chExt cx="12192000" cy="137160"/>
          </a:xfrm>
        </p:grpSpPr>
        <p:sp>
          <p:nvSpPr>
            <p:cNvPr id="63" name="btfpColumnGapBlocker455579">
              <a:extLst>
                <a:ext uri="{FF2B5EF4-FFF2-40B4-BE49-F238E27FC236}">
                  <a16:creationId xmlns:a16="http://schemas.microsoft.com/office/drawing/2014/main" id="{019FEF21-F38A-C993-16C2-C1F2D2D54105}"/>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59" name="btfpColumnGapBlocker177782">
              <a:extLst>
                <a:ext uri="{FF2B5EF4-FFF2-40B4-BE49-F238E27FC236}">
                  <a16:creationId xmlns:a16="http://schemas.microsoft.com/office/drawing/2014/main" id="{50E150DA-4AD7-7B16-EC42-887575192E73}"/>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57" name="btfpColumnIndicator606483">
              <a:extLst>
                <a:ext uri="{FF2B5EF4-FFF2-40B4-BE49-F238E27FC236}">
                  <a16:creationId xmlns:a16="http://schemas.microsoft.com/office/drawing/2014/main" id="{10C0EE5D-690D-56A0-CC2C-8BCAE464AC06}"/>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5" name="btfpColumnIndicator148805">
              <a:extLst>
                <a:ext uri="{FF2B5EF4-FFF2-40B4-BE49-F238E27FC236}">
                  <a16:creationId xmlns:a16="http://schemas.microsoft.com/office/drawing/2014/main" id="{AD2F27D2-2121-7252-30BF-EBEA59C7AAA5}"/>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3" name="btfpColumnGapBlocker670713">
              <a:extLst>
                <a:ext uri="{FF2B5EF4-FFF2-40B4-BE49-F238E27FC236}">
                  <a16:creationId xmlns:a16="http://schemas.microsoft.com/office/drawing/2014/main" id="{455D0212-499D-5FA5-9B17-2CB10C9B2203}"/>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51" name="btfpColumnIndicator520154">
              <a:extLst>
                <a:ext uri="{FF2B5EF4-FFF2-40B4-BE49-F238E27FC236}">
                  <a16:creationId xmlns:a16="http://schemas.microsoft.com/office/drawing/2014/main" id="{C82F2895-63EA-3F80-2B93-E35DD7CAC99E}"/>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9" name="btfpColumnIndicator262443">
              <a:extLst>
                <a:ext uri="{FF2B5EF4-FFF2-40B4-BE49-F238E27FC236}">
                  <a16:creationId xmlns:a16="http://schemas.microsoft.com/office/drawing/2014/main" id="{63C441A8-4459-A5FF-56A8-3847EEBBBD6E}"/>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7" name="btfpColumnGapBlocker596268">
              <a:extLst>
                <a:ext uri="{FF2B5EF4-FFF2-40B4-BE49-F238E27FC236}">
                  <a16:creationId xmlns:a16="http://schemas.microsoft.com/office/drawing/2014/main" id="{3F9AA9CF-6038-258A-45B3-BCAF61951620}"/>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45" name="btfpColumnIndicator289594">
              <a:extLst>
                <a:ext uri="{FF2B5EF4-FFF2-40B4-BE49-F238E27FC236}">
                  <a16:creationId xmlns:a16="http://schemas.microsoft.com/office/drawing/2014/main" id="{5BE9EC9D-A4B6-684E-5EE4-054F333C402C}"/>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789356">
              <a:extLst>
                <a:ext uri="{FF2B5EF4-FFF2-40B4-BE49-F238E27FC236}">
                  <a16:creationId xmlns:a16="http://schemas.microsoft.com/office/drawing/2014/main" id="{0C457ACD-26DF-3ACE-36AB-1A33FB29FDE5}"/>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9FB5C9D-2AEA-4F7C-BF7D-99B3F2C3498C}"/>
              </a:ext>
            </a:extLst>
          </p:cNvPr>
          <p:cNvSpPr>
            <a:spLocks noGrp="1"/>
          </p:cNvSpPr>
          <p:nvPr>
            <p:ph type="title"/>
          </p:nvPr>
        </p:nvSpPr>
        <p:spPr/>
        <p:txBody>
          <a:bodyPr vert="horz"/>
          <a:lstStyle/>
          <a:p>
            <a:r>
              <a:rPr lang="en-US"/>
              <a:t>&lt;Target&gt; is early in its AI journey but is primed to scale quickly through targeted investments, partnerships, and tech integration</a:t>
            </a:r>
          </a:p>
        </p:txBody>
      </p:sp>
      <p:grpSp>
        <p:nvGrpSpPr>
          <p:cNvPr id="18" name="btfpStatusSticker986254">
            <a:extLst>
              <a:ext uri="{FF2B5EF4-FFF2-40B4-BE49-F238E27FC236}">
                <a16:creationId xmlns:a16="http://schemas.microsoft.com/office/drawing/2014/main" id="{97558D0E-49C0-DB07-56D4-07D91FDB9B8A}"/>
              </a:ext>
            </a:extLst>
          </p:cNvPr>
          <p:cNvGrpSpPr/>
          <p:nvPr>
            <p:custDataLst>
              <p:tags r:id="rId3"/>
            </p:custDataLst>
          </p:nvPr>
        </p:nvGrpSpPr>
        <p:grpSpPr>
          <a:xfrm>
            <a:off x="10100356" y="955344"/>
            <a:ext cx="1761444" cy="235611"/>
            <a:chOff x="-2280176" y="876300"/>
            <a:chExt cx="1761444" cy="235611"/>
          </a:xfrm>
        </p:grpSpPr>
        <p:sp>
          <p:nvSpPr>
            <p:cNvPr id="15" name="btfpStatusStickerText986254">
              <a:extLst>
                <a:ext uri="{FF2B5EF4-FFF2-40B4-BE49-F238E27FC236}">
                  <a16:creationId xmlns:a16="http://schemas.microsoft.com/office/drawing/2014/main" id="{94100E55-C441-F0CF-A1A2-B3C7477D40B9}"/>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6" name="btfpStatusStickerLine986254">
              <a:extLst>
                <a:ext uri="{FF2B5EF4-FFF2-40B4-BE49-F238E27FC236}">
                  <a16:creationId xmlns:a16="http://schemas.microsoft.com/office/drawing/2014/main" id="{8DBF2E8E-2938-1A21-6BD7-8278E70B3355}"/>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3CFF4D66-DA20-BEDA-FD39-B22D484EF5F3}"/>
              </a:ext>
            </a:extLst>
          </p:cNvPr>
          <p:cNvSpPr/>
          <p:nvPr/>
        </p:nvSpPr>
        <p:spPr bwMode="gray">
          <a:xfrm>
            <a:off x="4354243" y="1320661"/>
            <a:ext cx="7488109" cy="272438"/>
          </a:xfrm>
          <a:prstGeom prst="rect">
            <a:avLst/>
          </a:prstGeom>
          <a:solidFill>
            <a:schemeClr val="accent3"/>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0" tIns="108000" rIns="108000" bIns="108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Arial"/>
                <a:ea typeface="+mn-ea"/>
                <a:cs typeface="+mn-cs"/>
              </a:rPr>
              <a:t>Forward-looking enablers</a:t>
            </a:r>
          </a:p>
        </p:txBody>
      </p:sp>
      <p:sp>
        <p:nvSpPr>
          <p:cNvPr id="14" name="Rectangle 13">
            <a:extLst>
              <a:ext uri="{FF2B5EF4-FFF2-40B4-BE49-F238E27FC236}">
                <a16:creationId xmlns:a16="http://schemas.microsoft.com/office/drawing/2014/main" id="{B04BFDB3-EFB8-E5D4-2F18-065DD30F41C9}"/>
              </a:ext>
            </a:extLst>
          </p:cNvPr>
          <p:cNvSpPr/>
          <p:nvPr/>
        </p:nvSpPr>
        <p:spPr bwMode="gray">
          <a:xfrm>
            <a:off x="340117" y="1320661"/>
            <a:ext cx="3382985" cy="272438"/>
          </a:xfrm>
          <a:prstGeom prst="rect">
            <a:avLst/>
          </a:prstGeom>
          <a:solidFill>
            <a:schemeClr val="bg1">
              <a:lumMod val="5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Arial"/>
                <a:ea typeface="+mn-ea"/>
                <a:cs typeface="+mn-cs"/>
              </a:rPr>
              <a:t>Solid Foundation, Early Journey</a:t>
            </a:r>
          </a:p>
        </p:txBody>
      </p:sp>
      <p:sp>
        <p:nvSpPr>
          <p:cNvPr id="25" name="TextBox 24">
            <a:extLst>
              <a:ext uri="{FF2B5EF4-FFF2-40B4-BE49-F238E27FC236}">
                <a16:creationId xmlns:a16="http://schemas.microsoft.com/office/drawing/2014/main" id="{517AB2BD-CF4E-8260-1FD7-A03DF5C7FB55}"/>
              </a:ext>
            </a:extLst>
          </p:cNvPr>
          <p:cNvSpPr txBox="1"/>
          <p:nvPr/>
        </p:nvSpPr>
        <p:spPr bwMode="gray">
          <a:xfrm>
            <a:off x="6911350" y="1652642"/>
            <a:ext cx="2398833" cy="411257"/>
          </a:xfrm>
          <a:prstGeom prst="rect">
            <a:avLst/>
          </a:prstGeom>
          <a:solidFill>
            <a:schemeClr val="tx1"/>
          </a:solidFill>
          <a:ln>
            <a:solidFill>
              <a:schemeClr val="tx1"/>
            </a:solidFill>
            <a:prstDash val="solid"/>
          </a:ln>
        </p:spPr>
        <p:txBody>
          <a:bodyPr wrap="square" lIns="36000" tIns="36000" rIns="36000" bIns="36000" rtlCol="0" anchor="ctr">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a:ea typeface="+mn-ea"/>
                <a:cs typeface="+mn-cs"/>
              </a:rPr>
              <a:t>Scaling AI via partnerships with leading technology providers</a:t>
            </a:r>
          </a:p>
        </p:txBody>
      </p:sp>
      <p:sp>
        <p:nvSpPr>
          <p:cNvPr id="30" name="btfpSequenceArrow414395">
            <a:extLst>
              <a:ext uri="{FF2B5EF4-FFF2-40B4-BE49-F238E27FC236}">
                <a16:creationId xmlns:a16="http://schemas.microsoft.com/office/drawing/2014/main" id="{5C0FF42D-D0FC-C473-E118-EE6CB7E404B4}"/>
              </a:ext>
            </a:extLst>
          </p:cNvPr>
          <p:cNvSpPr/>
          <p:nvPr/>
        </p:nvSpPr>
        <p:spPr bwMode="gray">
          <a:xfrm>
            <a:off x="3915026" y="2778687"/>
            <a:ext cx="252254" cy="972980"/>
          </a:xfrm>
          <a:custGeom>
            <a:avLst/>
            <a:gdLst/>
            <a:ahLst/>
            <a:cxnLst/>
            <a:rect l="0" t="0" r="0" b="0"/>
            <a:pathLst>
              <a:path w="252255" h="972980">
                <a:moveTo>
                  <a:pt x="38100" y="0"/>
                </a:moveTo>
                <a:lnTo>
                  <a:pt x="252254" y="486489"/>
                </a:lnTo>
                <a:lnTo>
                  <a:pt x="38100" y="972979"/>
                </a:lnTo>
                <a:lnTo>
                  <a:pt x="0" y="972979"/>
                </a:lnTo>
                <a:lnTo>
                  <a:pt x="214154" y="486489"/>
                </a:lnTo>
                <a:lnTo>
                  <a:pt x="0" y="0"/>
                </a:lnTo>
              </a:path>
            </a:pathLst>
          </a:custGeom>
          <a:solidFill>
            <a:srgbClr val="CC0000"/>
          </a:solidFill>
          <a:ln w="57150" cap="flat">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marL="177800" marR="0" lvl="0" indent="-177800" algn="ctr" defTabSz="711200" rtl="0" eaLnBrk="1" fontAlgn="auto" latinLnBrk="0" hangingPunct="1">
              <a:lnSpc>
                <a:spcPct val="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sp>
        <p:nvSpPr>
          <p:cNvPr id="31" name="TextBox 30">
            <a:extLst>
              <a:ext uri="{FF2B5EF4-FFF2-40B4-BE49-F238E27FC236}">
                <a16:creationId xmlns:a16="http://schemas.microsoft.com/office/drawing/2014/main" id="{5E9A3432-66E3-7500-51A7-A35E126BF2B1}"/>
              </a:ext>
            </a:extLst>
          </p:cNvPr>
          <p:cNvSpPr txBox="1"/>
          <p:nvPr/>
        </p:nvSpPr>
        <p:spPr bwMode="gray">
          <a:xfrm>
            <a:off x="9457440" y="1652642"/>
            <a:ext cx="2399597" cy="411257"/>
          </a:xfrm>
          <a:prstGeom prst="rect">
            <a:avLst/>
          </a:prstGeom>
          <a:solidFill>
            <a:schemeClr val="tx1"/>
          </a:solidFill>
          <a:ln>
            <a:solidFill>
              <a:schemeClr val="tx1"/>
            </a:solidFill>
            <a:prstDash val="solid"/>
          </a:ln>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a:ea typeface="+mn-ea"/>
                <a:cs typeface="+mn-cs"/>
              </a:rPr>
              <a:t>Building robust ecosystem by integrating tuck-in AI solution </a:t>
            </a:r>
          </a:p>
        </p:txBody>
      </p:sp>
      <p:pic>
        <p:nvPicPr>
          <p:cNvPr id="1026" name="Picture 2" descr="Microsoft Unveils a New Look - The Official Microsoft Blog">
            <a:extLst>
              <a:ext uri="{FF2B5EF4-FFF2-40B4-BE49-F238E27FC236}">
                <a16:creationId xmlns:a16="http://schemas.microsoft.com/office/drawing/2014/main" id="{808D01B2-4572-0A4B-4BB9-A39EB8DB66C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95216" y="5285926"/>
            <a:ext cx="684208" cy="251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E64CCCC-457D-A4A5-7E22-D3A16E3E21E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080016" y="6244741"/>
            <a:ext cx="929979" cy="1442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538634E-7F09-8EC4-320A-EDE04A66D488}"/>
              </a:ext>
            </a:extLst>
          </p:cNvPr>
          <p:cNvSpPr txBox="1"/>
          <p:nvPr/>
        </p:nvSpPr>
        <p:spPr bwMode="gray">
          <a:xfrm>
            <a:off x="4348902" y="1652642"/>
            <a:ext cx="2406002" cy="411257"/>
          </a:xfrm>
          <a:prstGeom prst="rect">
            <a:avLst/>
          </a:prstGeom>
          <a:solidFill>
            <a:schemeClr val="tx1"/>
          </a:solidFill>
          <a:ln>
            <a:solidFill>
              <a:schemeClr val="tx1"/>
            </a:solidFill>
            <a:prstDash val="solid"/>
          </a:ln>
        </p:spPr>
        <p:txBody>
          <a:bodyPr wrap="square" lIns="36000" tIns="36000" rIns="36000" bIns="36000" rtlCol="0" anchor="ctr">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a:ea typeface="+mn-ea"/>
                <a:cs typeface="+mn-cs"/>
              </a:rPr>
              <a:t>Introducing AI-driven improvements / enhancements</a:t>
            </a:r>
          </a:p>
        </p:txBody>
      </p:sp>
      <p:sp>
        <p:nvSpPr>
          <p:cNvPr id="92" name="Rectangle 91">
            <a:extLst>
              <a:ext uri="{FF2B5EF4-FFF2-40B4-BE49-F238E27FC236}">
                <a16:creationId xmlns:a16="http://schemas.microsoft.com/office/drawing/2014/main" id="{CCC7A13C-F1CD-DF50-8E4A-F629C4A74B3B}"/>
              </a:ext>
            </a:extLst>
          </p:cNvPr>
          <p:cNvSpPr/>
          <p:nvPr/>
        </p:nvSpPr>
        <p:spPr bwMode="gray">
          <a:xfrm>
            <a:off x="334963" y="1652642"/>
            <a:ext cx="3394009" cy="4692499"/>
          </a:xfrm>
          <a:prstGeom prst="rect">
            <a:avLst/>
          </a:prstGeom>
          <a:solidFill>
            <a:schemeClr val="bg1">
              <a:lumMod val="95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l" defTabSz="711200" rtl="0" eaLnBrk="1" fontAlgn="auto" latinLnBrk="0" hangingPunct="1">
              <a:lnSpc>
                <a:spcPct val="100000"/>
              </a:lnSpc>
              <a:spcBef>
                <a:spcPts val="600"/>
              </a:spcBef>
              <a:spcAft>
                <a:spcPts val="0"/>
              </a:spcAft>
              <a:buClr>
                <a:srgbClr val="000000"/>
              </a:buClr>
              <a:buSzTx/>
              <a:buFontTx/>
              <a:buChar char="•"/>
              <a:tabLst/>
              <a:defRPr/>
            </a:pPr>
            <a:endParaRPr kumimoji="0" lang="en-US" sz="300" b="0" i="0" u="none" strike="noStrike" kern="1200" cap="none" spc="0" normalizeH="0" baseline="0" noProof="0">
              <a:ln>
                <a:noFill/>
              </a:ln>
              <a:solidFill>
                <a:srgbClr val="000000"/>
              </a:solidFill>
              <a:effectLst/>
              <a:uLnTx/>
              <a:uFillTx/>
              <a:latin typeface="Arial"/>
              <a:ea typeface="+mn-ea"/>
              <a:cs typeface="Arial"/>
            </a:endParaRPr>
          </a:p>
          <a:p>
            <a:pPr marL="177800" marR="0" lvl="0" indent="-177800" algn="l" defTabSz="711200" rtl="0" eaLnBrk="1" fontAlgn="auto" latinLnBrk="0" hangingPunct="1">
              <a:lnSpc>
                <a:spcPct val="100000"/>
              </a:lnSpc>
              <a:spcBef>
                <a:spcPts val="600"/>
              </a:spcBef>
              <a:spcAft>
                <a:spcPts val="0"/>
              </a:spcAft>
              <a:buClr>
                <a:srgbClr val="000000"/>
              </a:buClr>
              <a:buSzTx/>
              <a:buFontTx/>
              <a:buChar char="•"/>
              <a:tabLst/>
              <a:defRPr/>
            </a:pPr>
            <a:r>
              <a:rPr kumimoji="0" lang="en-US" sz="1100" b="0" i="0" u="none" strike="noStrike" kern="1200" cap="none" spc="0" normalizeH="0" baseline="0" noProof="0">
                <a:ln>
                  <a:noFill/>
                </a:ln>
                <a:solidFill>
                  <a:srgbClr val="000000"/>
                </a:solidFill>
                <a:effectLst/>
                <a:uLnTx/>
                <a:uFillTx/>
                <a:latin typeface="Arial"/>
                <a:ea typeface="+mn-ea"/>
                <a:cs typeface="Arial"/>
              </a:rPr>
              <a:t>&lt;Target&gt; is early in its AI journey with</a:t>
            </a:r>
            <a:r>
              <a:rPr kumimoji="0" lang="en-US" sz="1100" b="1" i="0" u="none" strike="noStrike" kern="1200" cap="none" spc="0" normalizeH="0" baseline="0" noProof="0">
                <a:ln>
                  <a:noFill/>
                </a:ln>
                <a:solidFill>
                  <a:srgbClr val="000000"/>
                </a:solidFill>
                <a:effectLst/>
                <a:uLnTx/>
                <a:uFillTx/>
                <a:latin typeface="Arial"/>
                <a:ea typeface="+mn-ea"/>
                <a:cs typeface="Arial"/>
              </a:rPr>
              <a:t> AI efforts mostly in pilot stages</a:t>
            </a:r>
          </a:p>
          <a:p>
            <a:pPr marL="355600" marR="0" lvl="1" indent="-177800" algn="l" defTabSz="711200" rtl="0" eaLnBrk="1" fontAlgn="auto" latinLnBrk="0" hangingPunct="1">
              <a:lnSpc>
                <a:spcPct val="100000"/>
              </a:lnSpc>
              <a:spcAft>
                <a:spcPts val="0"/>
              </a:spcAft>
              <a:buClr>
                <a:srgbClr val="000000"/>
              </a:buClr>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Arial"/>
              </a:rPr>
              <a:t>Developed its AI Denials Management platform by integrating ML and LLMs with payer-specific training data</a:t>
            </a:r>
          </a:p>
          <a:p>
            <a:pPr marL="355600" marR="0" lvl="1" indent="-177800" algn="l" defTabSz="711200" rtl="0" eaLnBrk="1" fontAlgn="auto" latinLnBrk="0" hangingPunct="1">
              <a:lnSpc>
                <a:spcPct val="100000"/>
              </a:lnSpc>
              <a:spcBef>
                <a:spcPts val="0"/>
              </a:spcBef>
              <a:spcAft>
                <a:spcPts val="0"/>
              </a:spcAft>
              <a:buClr>
                <a:srgbClr val="000000"/>
              </a:buClr>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Arial"/>
              </a:rPr>
              <a:t>Offers AI-driven coding and clinical documentation improvement (CDI) tools to generate billing codes (augmented by the ARMCO coding acquisition)</a:t>
            </a:r>
          </a:p>
          <a:p>
            <a:pPr marL="355600" marR="0" lvl="1" indent="-177800" algn="l" defTabSz="711200" rtl="0" eaLnBrk="1" fontAlgn="auto" latinLnBrk="0" hangingPunct="1">
              <a:lnSpc>
                <a:spcPct val="100000"/>
              </a:lnSpc>
              <a:spcBef>
                <a:spcPts val="0"/>
              </a:spcBef>
              <a:spcAft>
                <a:spcPts val="0"/>
              </a:spcAft>
              <a:buClr>
                <a:srgbClr val="000000"/>
              </a:buClr>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Arial"/>
              </a:rPr>
              <a:t>Leverages ML to predict and address denials through analytics and workflow tools via its Miller &amp; </a:t>
            </a:r>
            <a:r>
              <a:rPr kumimoji="0" lang="en-US" sz="1000" b="0" i="0" u="none" strike="noStrike" kern="1200" cap="none" spc="0" normalizeH="0" baseline="0" noProof="0" err="1">
                <a:ln>
                  <a:noFill/>
                </a:ln>
                <a:solidFill>
                  <a:srgbClr val="000000"/>
                </a:solidFill>
                <a:effectLst/>
                <a:uLnTx/>
                <a:uFillTx/>
                <a:latin typeface="Arial"/>
                <a:ea typeface="+mn-ea"/>
                <a:cs typeface="Arial"/>
              </a:rPr>
              <a:t>Milone</a:t>
            </a:r>
            <a:r>
              <a:rPr kumimoji="0" lang="en-US" sz="1000" b="0" i="0" u="none" strike="noStrike" kern="1200" cap="none" spc="0" normalizeH="0" baseline="0" noProof="0">
                <a:ln>
                  <a:noFill/>
                </a:ln>
                <a:solidFill>
                  <a:srgbClr val="000000"/>
                </a:solidFill>
                <a:effectLst/>
                <a:uLnTx/>
                <a:uFillTx/>
                <a:latin typeface="Arial"/>
                <a:ea typeface="+mn-ea"/>
                <a:cs typeface="Arial"/>
              </a:rPr>
              <a:t> acquisition</a:t>
            </a:r>
          </a:p>
          <a:p>
            <a:pPr marL="177800" marR="0" lvl="0" indent="-177800" algn="l" defTabSz="711200" rtl="0" eaLnBrk="1" fontAlgn="auto" latinLnBrk="0" hangingPunct="1">
              <a:lnSpc>
                <a:spcPct val="100000"/>
              </a:lnSpc>
              <a:spcBef>
                <a:spcPts val="600"/>
              </a:spcBef>
              <a:spcAft>
                <a:spcPts val="0"/>
              </a:spcAft>
              <a:buClr>
                <a:srgbClr val="000000"/>
              </a:buClr>
              <a:buSzTx/>
              <a:buFontTx/>
              <a:buChar char="•"/>
              <a:tabLst/>
              <a:defRPr/>
            </a:pPr>
            <a:r>
              <a:rPr kumimoji="0" lang="en-US" sz="1100" b="0" i="0" u="none" strike="noStrike" kern="1200" cap="none" spc="0" normalizeH="0" baseline="0" noProof="0">
                <a:ln>
                  <a:noFill/>
                </a:ln>
                <a:solidFill>
                  <a:srgbClr val="000000"/>
                </a:solidFill>
                <a:effectLst/>
                <a:uLnTx/>
                <a:uFillTx/>
                <a:latin typeface="Arial"/>
                <a:ea typeface="+mn-ea"/>
                <a:cs typeface="Arial"/>
              </a:rPr>
              <a:t>&lt;</a:t>
            </a:r>
            <a:r>
              <a:rPr lang="en-US" sz="1100">
                <a:solidFill>
                  <a:srgbClr val="000000"/>
                </a:solidFill>
                <a:latin typeface="Arial"/>
                <a:cs typeface="Arial"/>
              </a:rPr>
              <a:t>Target&gt;</a:t>
            </a:r>
            <a:r>
              <a:rPr kumimoji="0" lang="en-US" sz="1100" b="0" i="0" u="none" strike="noStrike" kern="1200" cap="none" spc="0" normalizeH="0" baseline="0" noProof="0">
                <a:ln>
                  <a:noFill/>
                </a:ln>
                <a:solidFill>
                  <a:srgbClr val="000000"/>
                </a:solidFill>
                <a:effectLst/>
                <a:uLnTx/>
                <a:uFillTx/>
                <a:latin typeface="Arial"/>
                <a:ea typeface="+mn-ea"/>
                <a:cs typeface="Arial"/>
              </a:rPr>
              <a:t> shows </a:t>
            </a:r>
            <a:r>
              <a:rPr kumimoji="0" lang="en-US" sz="1100" b="1" i="0" u="none" strike="noStrike" kern="1200" cap="none" spc="0" normalizeH="0" baseline="0" noProof="0">
                <a:ln>
                  <a:noFill/>
                </a:ln>
                <a:solidFill>
                  <a:srgbClr val="000000"/>
                </a:solidFill>
                <a:effectLst/>
                <a:uLnTx/>
                <a:uFillTx/>
                <a:latin typeface="Arial"/>
                <a:ea typeface="+mn-ea"/>
                <a:cs typeface="Arial"/>
              </a:rPr>
              <a:t>strong digital readiness </a:t>
            </a:r>
            <a:r>
              <a:rPr kumimoji="0" lang="en-US" sz="1100" b="0" i="0" u="none" strike="noStrike" kern="1200" cap="none" spc="0" normalizeH="0" baseline="0" noProof="0">
                <a:ln>
                  <a:noFill/>
                </a:ln>
                <a:solidFill>
                  <a:srgbClr val="000000"/>
                </a:solidFill>
                <a:effectLst/>
                <a:uLnTx/>
                <a:uFillTx/>
                <a:latin typeface="Arial"/>
                <a:ea typeface="+mn-ea"/>
                <a:cs typeface="Arial"/>
              </a:rPr>
              <a:t>through its existing automation and data management capabilities</a:t>
            </a:r>
          </a:p>
          <a:p>
            <a:pPr marL="355600" marR="0" lvl="1" indent="-177800" algn="l" defTabSz="711200" rtl="0" eaLnBrk="1" fontAlgn="auto" latinLnBrk="0" hangingPunct="1">
              <a:lnSpc>
                <a:spcPct val="100000"/>
              </a:lnSpc>
              <a:spcBef>
                <a:spcPts val="600"/>
              </a:spcBef>
              <a:spcAft>
                <a:spcPts val="0"/>
              </a:spcAft>
              <a:buClr>
                <a:srgbClr val="000000"/>
              </a:buClr>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Arial"/>
              </a:rPr>
              <a:t>Acquisition of &lt;3P software&gt; augments &lt;Target’s&gt; RPA capabilities, enabling the automation of traditional front-desk responsibilities</a:t>
            </a:r>
          </a:p>
          <a:p>
            <a:pPr marL="355600" marR="0" lvl="1" indent="-177800" algn="l" defTabSz="711200" rtl="0" eaLnBrk="1" fontAlgn="auto" latinLnBrk="0" hangingPunct="1">
              <a:lnSpc>
                <a:spcPct val="100000"/>
              </a:lnSpc>
              <a:spcBef>
                <a:spcPts val="0"/>
              </a:spcBef>
              <a:spcAft>
                <a:spcPts val="0"/>
              </a:spcAft>
              <a:buClr>
                <a:srgbClr val="000000"/>
              </a:buClr>
              <a:buSzTx/>
              <a:buFontTx/>
              <a:buChar char="–"/>
              <a:tabLst/>
              <a:defRPr/>
            </a:pPr>
            <a:r>
              <a:rPr kumimoji="0" lang="en-US" sz="1000" b="0" i="0" u="none" strike="noStrike" kern="1200" cap="none" spc="0" normalizeH="0" baseline="0" noProof="0">
                <a:ln>
                  <a:noFill/>
                </a:ln>
                <a:solidFill>
                  <a:srgbClr val="000000"/>
                </a:solidFill>
                <a:effectLst/>
                <a:uLnTx/>
                <a:uFillTx/>
                <a:latin typeface="Arial"/>
                <a:ea typeface="+mn-ea"/>
                <a:cs typeface="Arial"/>
              </a:rPr>
              <a:t>AI powered tool using clinical data to suggest billing codes, marking an early foray into NLP and medical coding automation</a:t>
            </a:r>
          </a:p>
          <a:p>
            <a:pPr marL="177800" marR="0" lvl="0" indent="-177800" algn="l" defTabSz="711200" rtl="0" eaLnBrk="1" fontAlgn="auto" latinLnBrk="0" hangingPunct="1">
              <a:lnSpc>
                <a:spcPct val="100000"/>
              </a:lnSpc>
              <a:spcBef>
                <a:spcPts val="600"/>
              </a:spcBef>
              <a:spcAft>
                <a:spcPts val="0"/>
              </a:spcAft>
              <a:buClr>
                <a:srgbClr val="000000"/>
              </a:buClr>
              <a:buSzTx/>
              <a:buFontTx/>
              <a:buChar char="•"/>
              <a:tabLst/>
              <a:defRPr/>
            </a:pPr>
            <a:r>
              <a:rPr kumimoji="0" lang="en-US" sz="1100" b="0" i="0" u="none" strike="noStrike" kern="1200" cap="none" spc="0" normalizeH="0" baseline="0" noProof="0">
                <a:ln>
                  <a:noFill/>
                </a:ln>
                <a:solidFill>
                  <a:srgbClr val="000000"/>
                </a:solidFill>
                <a:effectLst/>
                <a:uLnTx/>
                <a:uFillTx/>
                <a:latin typeface="Arial"/>
                <a:ea typeface="+mn-ea"/>
                <a:cs typeface="Arial"/>
              </a:rPr>
              <a:t>&lt;Target&gt; has a well structured data environment and are on a path of cloud migration and tech modernization</a:t>
            </a:r>
          </a:p>
          <a:p>
            <a:pPr marL="177800" marR="0" lvl="1" indent="0" algn="l" defTabSz="711200" rtl="0" eaLnBrk="1" fontAlgn="auto" latinLnBrk="0" hangingPunct="1">
              <a:lnSpc>
                <a:spcPct val="100000"/>
              </a:lnSpc>
              <a:spcBef>
                <a:spcPts val="0"/>
              </a:spcBef>
              <a:spcAft>
                <a:spcPts val="0"/>
              </a:spcAft>
              <a:buClr>
                <a:srgbClr val="000000"/>
              </a:buClr>
              <a:buSzTx/>
              <a:buFontTx/>
              <a:buNone/>
              <a:tabLst/>
              <a:defRPr/>
            </a:pPr>
            <a:endParaRPr kumimoji="0" lang="en-US" sz="1000" b="0" i="0" u="none" strike="noStrike" kern="1200" cap="none" spc="0" normalizeH="0" baseline="0" noProof="0">
              <a:ln>
                <a:noFill/>
              </a:ln>
              <a:solidFill>
                <a:srgbClr val="000000"/>
              </a:solidFill>
              <a:effectLst/>
              <a:uLnTx/>
              <a:uFillTx/>
              <a:latin typeface="Arial"/>
              <a:ea typeface="+mn-ea"/>
              <a:cs typeface="Arial"/>
            </a:endParaRPr>
          </a:p>
          <a:p>
            <a:pPr marL="0" marR="0" lvl="0" indent="0" algn="l" defTabSz="711200" rtl="0" eaLnBrk="1" fontAlgn="auto" latinLnBrk="0" hangingPunct="1">
              <a:lnSpc>
                <a:spcPct val="100000"/>
              </a:lnSpc>
              <a:spcBef>
                <a:spcPts val="0"/>
              </a:spcBef>
              <a:spcAft>
                <a:spcPts val="0"/>
              </a:spcAft>
              <a:buClr>
                <a:srgbClr val="000000"/>
              </a:buClr>
              <a:buSzTx/>
              <a:buFontTx/>
              <a:buNone/>
              <a:tabLst/>
              <a:defRPr/>
            </a:pPr>
            <a:endParaRPr kumimoji="0" lang="en-US" sz="1050" b="0" i="0" u="none" strike="noStrike" kern="1200" cap="none" spc="0" normalizeH="0" baseline="0" noProof="0">
              <a:ln>
                <a:noFill/>
              </a:ln>
              <a:solidFill>
                <a:srgbClr val="000000"/>
              </a:solidFill>
              <a:effectLst/>
              <a:uLnTx/>
              <a:uFillTx/>
              <a:latin typeface="Arial"/>
              <a:ea typeface="+mn-ea"/>
              <a:cs typeface="Arial"/>
            </a:endParaRPr>
          </a:p>
        </p:txBody>
      </p:sp>
      <p:grpSp>
        <p:nvGrpSpPr>
          <p:cNvPr id="22" name="btfpRunningAgenda1Level108890">
            <a:extLst>
              <a:ext uri="{FF2B5EF4-FFF2-40B4-BE49-F238E27FC236}">
                <a16:creationId xmlns:a16="http://schemas.microsoft.com/office/drawing/2014/main" id="{2607FD64-3B2B-9982-EDD7-416DBE1C5294}"/>
              </a:ext>
            </a:extLst>
          </p:cNvPr>
          <p:cNvGrpSpPr/>
          <p:nvPr>
            <p:custDataLst>
              <p:tags r:id="rId4"/>
            </p:custDataLst>
          </p:nvPr>
        </p:nvGrpSpPr>
        <p:grpSpPr>
          <a:xfrm>
            <a:off x="0" y="944429"/>
            <a:ext cx="4417006" cy="257442"/>
            <a:chOff x="0" y="876300"/>
            <a:chExt cx="4417006" cy="257442"/>
          </a:xfrm>
        </p:grpSpPr>
        <p:sp>
          <p:nvSpPr>
            <p:cNvPr id="21" name="btfpRunningAgenda1LevelBarLeft108890">
              <a:extLst>
                <a:ext uri="{FF2B5EF4-FFF2-40B4-BE49-F238E27FC236}">
                  <a16:creationId xmlns:a16="http://schemas.microsoft.com/office/drawing/2014/main" id="{499A0450-CDB3-8F38-7686-5696AD2A4F2C}"/>
                </a:ext>
              </a:extLst>
            </p:cNvPr>
            <p:cNvSpPr/>
            <p:nvPr/>
          </p:nvSpPr>
          <p:spPr bwMode="gray">
            <a:xfrm>
              <a:off x="0" y="876300"/>
              <a:ext cx="4417006"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65366 w 1465366"/>
                <a:gd name="connsiteY0" fmla="*/ 0 h 257442"/>
                <a:gd name="connsiteX1" fmla="*/ 1250343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728963 w 1728963"/>
                <a:gd name="connsiteY0" fmla="*/ 0 h 257442"/>
                <a:gd name="connsiteX1" fmla="*/ 1410644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930941 w 1930941"/>
                <a:gd name="connsiteY0" fmla="*/ 0 h 257442"/>
                <a:gd name="connsiteX1" fmla="*/ 1674242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2091242 w 2091242"/>
                <a:gd name="connsiteY0" fmla="*/ 0 h 257442"/>
                <a:gd name="connsiteX1" fmla="*/ 1876220 w 2091242"/>
                <a:gd name="connsiteY1" fmla="*/ 257442 h 257442"/>
                <a:gd name="connsiteX2" fmla="*/ 0 w 2091242"/>
                <a:gd name="connsiteY2" fmla="*/ 257442 h 257442"/>
                <a:gd name="connsiteX3" fmla="*/ 0 w 2091242"/>
                <a:gd name="connsiteY3" fmla="*/ 0 h 257442"/>
                <a:gd name="connsiteX0" fmla="*/ 2091242 w 2091242"/>
                <a:gd name="connsiteY0" fmla="*/ 0 h 257442"/>
                <a:gd name="connsiteX1" fmla="*/ 2036520 w 2091242"/>
                <a:gd name="connsiteY1" fmla="*/ 257442 h 257442"/>
                <a:gd name="connsiteX2" fmla="*/ 0 w 2091242"/>
                <a:gd name="connsiteY2" fmla="*/ 257442 h 257442"/>
                <a:gd name="connsiteX3" fmla="*/ 0 w 2091242"/>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259557 w 2259557"/>
                <a:gd name="connsiteY0" fmla="*/ 0 h 257442"/>
                <a:gd name="connsiteX1" fmla="*/ 2036521 w 2259557"/>
                <a:gd name="connsiteY1" fmla="*/ 257442 h 257442"/>
                <a:gd name="connsiteX2" fmla="*/ 0 w 2259557"/>
                <a:gd name="connsiteY2" fmla="*/ 257442 h 257442"/>
                <a:gd name="connsiteX3" fmla="*/ 1 w 2259557"/>
                <a:gd name="connsiteY3" fmla="*/ 0 h 257442"/>
                <a:gd name="connsiteX0" fmla="*/ 2259557 w 2259557"/>
                <a:gd name="connsiteY0" fmla="*/ 0 h 257442"/>
                <a:gd name="connsiteX1" fmla="*/ 2204836 w 2259557"/>
                <a:gd name="connsiteY1" fmla="*/ 257442 h 257442"/>
                <a:gd name="connsiteX2" fmla="*/ 0 w 2259557"/>
                <a:gd name="connsiteY2" fmla="*/ 257442 h 257442"/>
                <a:gd name="connsiteX3" fmla="*/ 1 w 2259557"/>
                <a:gd name="connsiteY3" fmla="*/ 0 h 257442"/>
                <a:gd name="connsiteX0" fmla="*/ 2259556 w 2259556"/>
                <a:gd name="connsiteY0" fmla="*/ 0 h 257442"/>
                <a:gd name="connsiteX1" fmla="*/ 2204835 w 2259556"/>
                <a:gd name="connsiteY1" fmla="*/ 257442 h 257442"/>
                <a:gd name="connsiteX2" fmla="*/ 0 w 2259556"/>
                <a:gd name="connsiteY2" fmla="*/ 257442 h 257442"/>
                <a:gd name="connsiteX3" fmla="*/ 0 w 2259556"/>
                <a:gd name="connsiteY3" fmla="*/ 0 h 257442"/>
                <a:gd name="connsiteX0" fmla="*/ 2259557 w 2259557"/>
                <a:gd name="connsiteY0" fmla="*/ 0 h 257442"/>
                <a:gd name="connsiteX1" fmla="*/ 2204836 w 2259557"/>
                <a:gd name="connsiteY1" fmla="*/ 257442 h 257442"/>
                <a:gd name="connsiteX2" fmla="*/ 1 w 2259557"/>
                <a:gd name="connsiteY2" fmla="*/ 257442 h 257442"/>
                <a:gd name="connsiteX3" fmla="*/ 0 w 2259557"/>
                <a:gd name="connsiteY3" fmla="*/ 0 h 257442"/>
                <a:gd name="connsiteX0" fmla="*/ 2427873 w 2427873"/>
                <a:gd name="connsiteY0" fmla="*/ 0 h 257442"/>
                <a:gd name="connsiteX1" fmla="*/ 2204836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596186 w 2596186"/>
                <a:gd name="connsiteY0" fmla="*/ 0 h 257442"/>
                <a:gd name="connsiteX1" fmla="*/ 2373151 w 2596186"/>
                <a:gd name="connsiteY1" fmla="*/ 257442 h 257442"/>
                <a:gd name="connsiteX2" fmla="*/ 0 w 2596186"/>
                <a:gd name="connsiteY2" fmla="*/ 257442 h 257442"/>
                <a:gd name="connsiteX3" fmla="*/ 0 w 2596186"/>
                <a:gd name="connsiteY3" fmla="*/ 0 h 257442"/>
                <a:gd name="connsiteX0" fmla="*/ 2596186 w 2596186"/>
                <a:gd name="connsiteY0" fmla="*/ 0 h 257442"/>
                <a:gd name="connsiteX1" fmla="*/ 2541465 w 2596186"/>
                <a:gd name="connsiteY1" fmla="*/ 257442 h 257442"/>
                <a:gd name="connsiteX2" fmla="*/ 0 w 2596186"/>
                <a:gd name="connsiteY2" fmla="*/ 257442 h 257442"/>
                <a:gd name="connsiteX3" fmla="*/ 0 w 2596186"/>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908774 w 2908774"/>
                <a:gd name="connsiteY0" fmla="*/ 0 h 257442"/>
                <a:gd name="connsiteX1" fmla="*/ 2541466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0 w 2908774"/>
                <a:gd name="connsiteY3" fmla="*/ 0 h 257442"/>
                <a:gd name="connsiteX0" fmla="*/ 3094721 w 3094721"/>
                <a:gd name="connsiteY0" fmla="*/ 0 h 257442"/>
                <a:gd name="connsiteX1" fmla="*/ 2854052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255022 w 3255022"/>
                <a:gd name="connsiteY0" fmla="*/ 0 h 257442"/>
                <a:gd name="connsiteX1" fmla="*/ 3040000 w 3255022"/>
                <a:gd name="connsiteY1" fmla="*/ 257442 h 257442"/>
                <a:gd name="connsiteX2" fmla="*/ 0 w 3255022"/>
                <a:gd name="connsiteY2" fmla="*/ 257442 h 257442"/>
                <a:gd name="connsiteX3" fmla="*/ 0 w 3255022"/>
                <a:gd name="connsiteY3" fmla="*/ 0 h 257442"/>
                <a:gd name="connsiteX0" fmla="*/ 3255022 w 3255022"/>
                <a:gd name="connsiteY0" fmla="*/ 0 h 257442"/>
                <a:gd name="connsiteX1" fmla="*/ 3200300 w 3255022"/>
                <a:gd name="connsiteY1" fmla="*/ 257442 h 257442"/>
                <a:gd name="connsiteX2" fmla="*/ 0 w 3255022"/>
                <a:gd name="connsiteY2" fmla="*/ 257442 h 257442"/>
                <a:gd name="connsiteX3" fmla="*/ 0 w 3255022"/>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423337 w 3423337"/>
                <a:gd name="connsiteY0" fmla="*/ 0 h 257442"/>
                <a:gd name="connsiteX1" fmla="*/ 3200301 w 3423337"/>
                <a:gd name="connsiteY1" fmla="*/ 257442 h 257442"/>
                <a:gd name="connsiteX2" fmla="*/ 0 w 3423337"/>
                <a:gd name="connsiteY2" fmla="*/ 257442 h 257442"/>
                <a:gd name="connsiteX3" fmla="*/ 1 w 3423337"/>
                <a:gd name="connsiteY3" fmla="*/ 0 h 257442"/>
                <a:gd name="connsiteX0" fmla="*/ 3423337 w 3423337"/>
                <a:gd name="connsiteY0" fmla="*/ 0 h 257442"/>
                <a:gd name="connsiteX1" fmla="*/ 3368616 w 3423337"/>
                <a:gd name="connsiteY1" fmla="*/ 257442 h 257442"/>
                <a:gd name="connsiteX2" fmla="*/ 0 w 3423337"/>
                <a:gd name="connsiteY2" fmla="*/ 257442 h 257442"/>
                <a:gd name="connsiteX3" fmla="*/ 1 w 3423337"/>
                <a:gd name="connsiteY3" fmla="*/ 0 h 257442"/>
                <a:gd name="connsiteX0" fmla="*/ 3423336 w 3423336"/>
                <a:gd name="connsiteY0" fmla="*/ 0 h 257442"/>
                <a:gd name="connsiteX1" fmla="*/ 3368615 w 3423336"/>
                <a:gd name="connsiteY1" fmla="*/ 257442 h 257442"/>
                <a:gd name="connsiteX2" fmla="*/ 0 w 3423336"/>
                <a:gd name="connsiteY2" fmla="*/ 257442 h 257442"/>
                <a:gd name="connsiteX3" fmla="*/ 0 w 3423336"/>
                <a:gd name="connsiteY3" fmla="*/ 0 h 257442"/>
                <a:gd name="connsiteX0" fmla="*/ 3423337 w 3423337"/>
                <a:gd name="connsiteY0" fmla="*/ 0 h 257442"/>
                <a:gd name="connsiteX1" fmla="*/ 3368616 w 3423337"/>
                <a:gd name="connsiteY1" fmla="*/ 257442 h 257442"/>
                <a:gd name="connsiteX2" fmla="*/ 1 w 3423337"/>
                <a:gd name="connsiteY2" fmla="*/ 257442 h 257442"/>
                <a:gd name="connsiteX3" fmla="*/ 0 w 3423337"/>
                <a:gd name="connsiteY3" fmla="*/ 0 h 257442"/>
                <a:gd name="connsiteX0" fmla="*/ 3723100 w 3723100"/>
                <a:gd name="connsiteY0" fmla="*/ 0 h 257442"/>
                <a:gd name="connsiteX1" fmla="*/ 3368616 w 3723100"/>
                <a:gd name="connsiteY1" fmla="*/ 257442 h 257442"/>
                <a:gd name="connsiteX2" fmla="*/ 1 w 3723100"/>
                <a:gd name="connsiteY2" fmla="*/ 257442 h 257442"/>
                <a:gd name="connsiteX3" fmla="*/ 0 w 3723100"/>
                <a:gd name="connsiteY3" fmla="*/ 0 h 257442"/>
                <a:gd name="connsiteX0" fmla="*/ 3723100 w 3723100"/>
                <a:gd name="connsiteY0" fmla="*/ 0 h 257442"/>
                <a:gd name="connsiteX1" fmla="*/ 3668378 w 3723100"/>
                <a:gd name="connsiteY1" fmla="*/ 257442 h 257442"/>
                <a:gd name="connsiteX2" fmla="*/ 1 w 3723100"/>
                <a:gd name="connsiteY2" fmla="*/ 257442 h 257442"/>
                <a:gd name="connsiteX3" fmla="*/ 0 w 3723100"/>
                <a:gd name="connsiteY3" fmla="*/ 0 h 257442"/>
                <a:gd name="connsiteX0" fmla="*/ 3723100 w 3723100"/>
                <a:gd name="connsiteY0" fmla="*/ 0 h 257442"/>
                <a:gd name="connsiteX1" fmla="*/ 3668378 w 3723100"/>
                <a:gd name="connsiteY1" fmla="*/ 257442 h 257442"/>
                <a:gd name="connsiteX2" fmla="*/ 0 w 3723100"/>
                <a:gd name="connsiteY2" fmla="*/ 257442 h 257442"/>
                <a:gd name="connsiteX3" fmla="*/ 0 w 3723100"/>
                <a:gd name="connsiteY3" fmla="*/ 0 h 257442"/>
                <a:gd name="connsiteX0" fmla="*/ 3723100 w 3723100"/>
                <a:gd name="connsiteY0" fmla="*/ 0 h 257442"/>
                <a:gd name="connsiteX1" fmla="*/ 3668378 w 3723100"/>
                <a:gd name="connsiteY1" fmla="*/ 257442 h 257442"/>
                <a:gd name="connsiteX2" fmla="*/ 0 w 3723100"/>
                <a:gd name="connsiteY2" fmla="*/ 257442 h 257442"/>
                <a:gd name="connsiteX3" fmla="*/ 0 w 3723100"/>
                <a:gd name="connsiteY3" fmla="*/ 0 h 257442"/>
                <a:gd name="connsiteX0" fmla="*/ 4032286 w 4032286"/>
                <a:gd name="connsiteY0" fmla="*/ 0 h 257442"/>
                <a:gd name="connsiteX1" fmla="*/ 3668378 w 4032286"/>
                <a:gd name="connsiteY1" fmla="*/ 257442 h 257442"/>
                <a:gd name="connsiteX2" fmla="*/ 0 w 4032286"/>
                <a:gd name="connsiteY2" fmla="*/ 257442 h 257442"/>
                <a:gd name="connsiteX3" fmla="*/ 0 w 4032286"/>
                <a:gd name="connsiteY3" fmla="*/ 0 h 257442"/>
                <a:gd name="connsiteX0" fmla="*/ 4032286 w 4032286"/>
                <a:gd name="connsiteY0" fmla="*/ 0 h 257442"/>
                <a:gd name="connsiteX1" fmla="*/ 3977565 w 4032286"/>
                <a:gd name="connsiteY1" fmla="*/ 257442 h 257442"/>
                <a:gd name="connsiteX2" fmla="*/ 0 w 4032286"/>
                <a:gd name="connsiteY2" fmla="*/ 257442 h 257442"/>
                <a:gd name="connsiteX3" fmla="*/ 0 w 4032286"/>
                <a:gd name="connsiteY3" fmla="*/ 0 h 257442"/>
                <a:gd name="connsiteX0" fmla="*/ 4032286 w 4032286"/>
                <a:gd name="connsiteY0" fmla="*/ 0 h 257442"/>
                <a:gd name="connsiteX1" fmla="*/ 3977565 w 4032286"/>
                <a:gd name="connsiteY1" fmla="*/ 257442 h 257442"/>
                <a:gd name="connsiteX2" fmla="*/ 0 w 4032286"/>
                <a:gd name="connsiteY2" fmla="*/ 257442 h 257442"/>
                <a:gd name="connsiteX3" fmla="*/ 0 w 4032286"/>
                <a:gd name="connsiteY3" fmla="*/ 0 h 257442"/>
                <a:gd name="connsiteX0" fmla="*/ 4032286 w 4032286"/>
                <a:gd name="connsiteY0" fmla="*/ 0 h 257442"/>
                <a:gd name="connsiteX1" fmla="*/ 3977565 w 4032286"/>
                <a:gd name="connsiteY1" fmla="*/ 257442 h 257442"/>
                <a:gd name="connsiteX2" fmla="*/ 0 w 4032286"/>
                <a:gd name="connsiteY2" fmla="*/ 257442 h 257442"/>
                <a:gd name="connsiteX3" fmla="*/ 0 w 4032286"/>
                <a:gd name="connsiteY3" fmla="*/ 0 h 257442"/>
                <a:gd name="connsiteX0" fmla="*/ 4200601 w 4200601"/>
                <a:gd name="connsiteY0" fmla="*/ 0 h 257442"/>
                <a:gd name="connsiteX1" fmla="*/ 3977565 w 4200601"/>
                <a:gd name="connsiteY1" fmla="*/ 257442 h 257442"/>
                <a:gd name="connsiteX2" fmla="*/ 0 w 4200601"/>
                <a:gd name="connsiteY2" fmla="*/ 257442 h 257442"/>
                <a:gd name="connsiteX3" fmla="*/ 0 w 4200601"/>
                <a:gd name="connsiteY3" fmla="*/ 0 h 257442"/>
                <a:gd name="connsiteX0" fmla="*/ 4200601 w 4200601"/>
                <a:gd name="connsiteY0" fmla="*/ 0 h 257442"/>
                <a:gd name="connsiteX1" fmla="*/ 4145880 w 4200601"/>
                <a:gd name="connsiteY1" fmla="*/ 257442 h 257442"/>
                <a:gd name="connsiteX2" fmla="*/ 0 w 4200601"/>
                <a:gd name="connsiteY2" fmla="*/ 257442 h 257442"/>
                <a:gd name="connsiteX3" fmla="*/ 0 w 4200601"/>
                <a:gd name="connsiteY3" fmla="*/ 0 h 257442"/>
                <a:gd name="connsiteX0" fmla="*/ 4200601 w 4200601"/>
                <a:gd name="connsiteY0" fmla="*/ 0 h 257442"/>
                <a:gd name="connsiteX1" fmla="*/ 4145880 w 4200601"/>
                <a:gd name="connsiteY1" fmla="*/ 257442 h 257442"/>
                <a:gd name="connsiteX2" fmla="*/ 0 w 4200601"/>
                <a:gd name="connsiteY2" fmla="*/ 257442 h 257442"/>
                <a:gd name="connsiteX3" fmla="*/ 0 w 4200601"/>
                <a:gd name="connsiteY3" fmla="*/ 0 h 257442"/>
                <a:gd name="connsiteX0" fmla="*/ 4200601 w 4200601"/>
                <a:gd name="connsiteY0" fmla="*/ 0 h 257442"/>
                <a:gd name="connsiteX1" fmla="*/ 4145880 w 4200601"/>
                <a:gd name="connsiteY1" fmla="*/ 257442 h 257442"/>
                <a:gd name="connsiteX2" fmla="*/ 0 w 4200601"/>
                <a:gd name="connsiteY2" fmla="*/ 257442 h 257442"/>
                <a:gd name="connsiteX3" fmla="*/ 0 w 4200601"/>
                <a:gd name="connsiteY3" fmla="*/ 0 h 257442"/>
                <a:gd name="connsiteX0" fmla="*/ 4378534 w 4378534"/>
                <a:gd name="connsiteY0" fmla="*/ 0 h 257442"/>
                <a:gd name="connsiteX1" fmla="*/ 4145880 w 4378534"/>
                <a:gd name="connsiteY1" fmla="*/ 257442 h 257442"/>
                <a:gd name="connsiteX2" fmla="*/ 0 w 4378534"/>
                <a:gd name="connsiteY2" fmla="*/ 257442 h 257442"/>
                <a:gd name="connsiteX3" fmla="*/ 0 w 4378534"/>
                <a:gd name="connsiteY3" fmla="*/ 0 h 257442"/>
                <a:gd name="connsiteX0" fmla="*/ 4378534 w 4378534"/>
                <a:gd name="connsiteY0" fmla="*/ 0 h 257442"/>
                <a:gd name="connsiteX1" fmla="*/ 4323812 w 4378534"/>
                <a:gd name="connsiteY1" fmla="*/ 257442 h 257442"/>
                <a:gd name="connsiteX2" fmla="*/ 0 w 4378534"/>
                <a:gd name="connsiteY2" fmla="*/ 257442 h 257442"/>
                <a:gd name="connsiteX3" fmla="*/ 0 w 4378534"/>
                <a:gd name="connsiteY3" fmla="*/ 0 h 257442"/>
                <a:gd name="connsiteX0" fmla="*/ 4378535 w 4378535"/>
                <a:gd name="connsiteY0" fmla="*/ 0 h 257442"/>
                <a:gd name="connsiteX1" fmla="*/ 4323813 w 4378535"/>
                <a:gd name="connsiteY1" fmla="*/ 257442 h 257442"/>
                <a:gd name="connsiteX2" fmla="*/ 0 w 4378535"/>
                <a:gd name="connsiteY2" fmla="*/ 257442 h 257442"/>
                <a:gd name="connsiteX3" fmla="*/ 1 w 4378535"/>
                <a:gd name="connsiteY3" fmla="*/ 0 h 257442"/>
                <a:gd name="connsiteX0" fmla="*/ 4378535 w 4378535"/>
                <a:gd name="connsiteY0" fmla="*/ 0 h 257442"/>
                <a:gd name="connsiteX1" fmla="*/ 4323813 w 4378535"/>
                <a:gd name="connsiteY1" fmla="*/ 257442 h 257442"/>
                <a:gd name="connsiteX2" fmla="*/ 0 w 4378535"/>
                <a:gd name="connsiteY2" fmla="*/ 257442 h 257442"/>
                <a:gd name="connsiteX3" fmla="*/ 1 w 4378535"/>
                <a:gd name="connsiteY3" fmla="*/ 0 h 257442"/>
                <a:gd name="connsiteX0" fmla="*/ 4538836 w 4538836"/>
                <a:gd name="connsiteY0" fmla="*/ 0 h 257442"/>
                <a:gd name="connsiteX1" fmla="*/ 4323813 w 4538836"/>
                <a:gd name="connsiteY1" fmla="*/ 257442 h 257442"/>
                <a:gd name="connsiteX2" fmla="*/ 0 w 4538836"/>
                <a:gd name="connsiteY2" fmla="*/ 257442 h 257442"/>
                <a:gd name="connsiteX3" fmla="*/ 1 w 4538836"/>
                <a:gd name="connsiteY3" fmla="*/ 0 h 257442"/>
                <a:gd name="connsiteX0" fmla="*/ 4538836 w 4538836"/>
                <a:gd name="connsiteY0" fmla="*/ 0 h 257442"/>
                <a:gd name="connsiteX1" fmla="*/ 4484114 w 4538836"/>
                <a:gd name="connsiteY1" fmla="*/ 257442 h 257442"/>
                <a:gd name="connsiteX2" fmla="*/ 0 w 4538836"/>
                <a:gd name="connsiteY2" fmla="*/ 257442 h 257442"/>
                <a:gd name="connsiteX3" fmla="*/ 1 w 4538836"/>
                <a:gd name="connsiteY3" fmla="*/ 0 h 257442"/>
                <a:gd name="connsiteX0" fmla="*/ 4538836 w 4538836"/>
                <a:gd name="connsiteY0" fmla="*/ 0 h 257442"/>
                <a:gd name="connsiteX1" fmla="*/ 4484114 w 4538836"/>
                <a:gd name="connsiteY1" fmla="*/ 257442 h 257442"/>
                <a:gd name="connsiteX2" fmla="*/ 0 w 4538836"/>
                <a:gd name="connsiteY2" fmla="*/ 257442 h 257442"/>
                <a:gd name="connsiteX3" fmla="*/ 1 w 4538836"/>
                <a:gd name="connsiteY3" fmla="*/ 0 h 257442"/>
                <a:gd name="connsiteX0" fmla="*/ 4538836 w 4538836"/>
                <a:gd name="connsiteY0" fmla="*/ 0 h 257442"/>
                <a:gd name="connsiteX1" fmla="*/ 4484114 w 4538836"/>
                <a:gd name="connsiteY1" fmla="*/ 257442 h 257442"/>
                <a:gd name="connsiteX2" fmla="*/ 0 w 4538836"/>
                <a:gd name="connsiteY2" fmla="*/ 257442 h 257442"/>
                <a:gd name="connsiteX3" fmla="*/ 0 w 4538836"/>
                <a:gd name="connsiteY3" fmla="*/ 0 h 257442"/>
                <a:gd name="connsiteX0" fmla="*/ 4785697 w 4785697"/>
                <a:gd name="connsiteY0" fmla="*/ 0 h 257442"/>
                <a:gd name="connsiteX1" fmla="*/ 4484114 w 4785697"/>
                <a:gd name="connsiteY1" fmla="*/ 257442 h 257442"/>
                <a:gd name="connsiteX2" fmla="*/ 0 w 4785697"/>
                <a:gd name="connsiteY2" fmla="*/ 257442 h 257442"/>
                <a:gd name="connsiteX3" fmla="*/ 0 w 4785697"/>
                <a:gd name="connsiteY3" fmla="*/ 0 h 257442"/>
                <a:gd name="connsiteX0" fmla="*/ 4785697 w 4785697"/>
                <a:gd name="connsiteY0" fmla="*/ 0 h 257442"/>
                <a:gd name="connsiteX1" fmla="*/ 4730976 w 4785697"/>
                <a:gd name="connsiteY1" fmla="*/ 257442 h 257442"/>
                <a:gd name="connsiteX2" fmla="*/ 0 w 4785697"/>
                <a:gd name="connsiteY2" fmla="*/ 257442 h 257442"/>
                <a:gd name="connsiteX3" fmla="*/ 0 w 4785697"/>
                <a:gd name="connsiteY3" fmla="*/ 0 h 257442"/>
                <a:gd name="connsiteX0" fmla="*/ 4785697 w 4785697"/>
                <a:gd name="connsiteY0" fmla="*/ 0 h 257442"/>
                <a:gd name="connsiteX1" fmla="*/ 4730976 w 4785697"/>
                <a:gd name="connsiteY1" fmla="*/ 257442 h 257442"/>
                <a:gd name="connsiteX2" fmla="*/ 0 w 4785697"/>
                <a:gd name="connsiteY2" fmla="*/ 257442 h 257442"/>
                <a:gd name="connsiteX3" fmla="*/ 0 w 4785697"/>
                <a:gd name="connsiteY3" fmla="*/ 0 h 257442"/>
                <a:gd name="connsiteX0" fmla="*/ 4785697 w 4785697"/>
                <a:gd name="connsiteY0" fmla="*/ 0 h 257442"/>
                <a:gd name="connsiteX1" fmla="*/ 4730976 w 4785697"/>
                <a:gd name="connsiteY1" fmla="*/ 257442 h 257442"/>
                <a:gd name="connsiteX2" fmla="*/ 0 w 4785697"/>
                <a:gd name="connsiteY2" fmla="*/ 257442 h 257442"/>
                <a:gd name="connsiteX3" fmla="*/ 0 w 4785697"/>
                <a:gd name="connsiteY3" fmla="*/ 0 h 257442"/>
                <a:gd name="connsiteX0" fmla="*/ 4952409 w 4952409"/>
                <a:gd name="connsiteY0" fmla="*/ 0 h 257442"/>
                <a:gd name="connsiteX1" fmla="*/ 4730976 w 4952409"/>
                <a:gd name="connsiteY1" fmla="*/ 257442 h 257442"/>
                <a:gd name="connsiteX2" fmla="*/ 0 w 4952409"/>
                <a:gd name="connsiteY2" fmla="*/ 257442 h 257442"/>
                <a:gd name="connsiteX3" fmla="*/ 0 w 4952409"/>
                <a:gd name="connsiteY3" fmla="*/ 0 h 257442"/>
                <a:gd name="connsiteX0" fmla="*/ 4952409 w 4952409"/>
                <a:gd name="connsiteY0" fmla="*/ 0 h 257442"/>
                <a:gd name="connsiteX1" fmla="*/ 4897688 w 4952409"/>
                <a:gd name="connsiteY1" fmla="*/ 257442 h 257442"/>
                <a:gd name="connsiteX2" fmla="*/ 0 w 4952409"/>
                <a:gd name="connsiteY2" fmla="*/ 257442 h 257442"/>
                <a:gd name="connsiteX3" fmla="*/ 0 w 4952409"/>
                <a:gd name="connsiteY3" fmla="*/ 0 h 257442"/>
                <a:gd name="connsiteX0" fmla="*/ 4952409 w 4952409"/>
                <a:gd name="connsiteY0" fmla="*/ 0 h 257442"/>
                <a:gd name="connsiteX1" fmla="*/ 4897688 w 4952409"/>
                <a:gd name="connsiteY1" fmla="*/ 257442 h 257442"/>
                <a:gd name="connsiteX2" fmla="*/ 0 w 4952409"/>
                <a:gd name="connsiteY2" fmla="*/ 257442 h 257442"/>
                <a:gd name="connsiteX3" fmla="*/ 0 w 4952409"/>
                <a:gd name="connsiteY3" fmla="*/ 0 h 257442"/>
                <a:gd name="connsiteX0" fmla="*/ 4952409 w 4952409"/>
                <a:gd name="connsiteY0" fmla="*/ 0 h 257442"/>
                <a:gd name="connsiteX1" fmla="*/ 4897688 w 4952409"/>
                <a:gd name="connsiteY1" fmla="*/ 257442 h 257442"/>
                <a:gd name="connsiteX2" fmla="*/ 0 w 4952409"/>
                <a:gd name="connsiteY2" fmla="*/ 257442 h 257442"/>
                <a:gd name="connsiteX3" fmla="*/ 0 w 4952409"/>
                <a:gd name="connsiteY3" fmla="*/ 0 h 257442"/>
                <a:gd name="connsiteX0" fmla="*/ 4417006 w 4897688"/>
                <a:gd name="connsiteY0" fmla="*/ 0 h 257442"/>
                <a:gd name="connsiteX1" fmla="*/ 4897688 w 4897688"/>
                <a:gd name="connsiteY1" fmla="*/ 257442 h 257442"/>
                <a:gd name="connsiteX2" fmla="*/ 0 w 4897688"/>
                <a:gd name="connsiteY2" fmla="*/ 257442 h 257442"/>
                <a:gd name="connsiteX3" fmla="*/ 0 w 4897688"/>
                <a:gd name="connsiteY3" fmla="*/ 0 h 257442"/>
                <a:gd name="connsiteX0" fmla="*/ 4417006 w 4417006"/>
                <a:gd name="connsiteY0" fmla="*/ 0 h 257442"/>
                <a:gd name="connsiteX1" fmla="*/ 4362285 w 4417006"/>
                <a:gd name="connsiteY1" fmla="*/ 257442 h 257442"/>
                <a:gd name="connsiteX2" fmla="*/ 0 w 4417006"/>
                <a:gd name="connsiteY2" fmla="*/ 257442 h 257442"/>
                <a:gd name="connsiteX3" fmla="*/ 0 w 4417006"/>
                <a:gd name="connsiteY3" fmla="*/ 0 h 257442"/>
                <a:gd name="connsiteX0" fmla="*/ 4417006 w 4417006"/>
                <a:gd name="connsiteY0" fmla="*/ 0 h 257442"/>
                <a:gd name="connsiteX1" fmla="*/ 4362285 w 4417006"/>
                <a:gd name="connsiteY1" fmla="*/ 257442 h 257442"/>
                <a:gd name="connsiteX2" fmla="*/ 0 w 4417006"/>
                <a:gd name="connsiteY2" fmla="*/ 257442 h 257442"/>
                <a:gd name="connsiteX3" fmla="*/ 0 w 4417006"/>
                <a:gd name="connsiteY3" fmla="*/ 0 h 257442"/>
                <a:gd name="connsiteX0" fmla="*/ 4417006 w 4417006"/>
                <a:gd name="connsiteY0" fmla="*/ 0 h 257442"/>
                <a:gd name="connsiteX1" fmla="*/ 4362285 w 4417006"/>
                <a:gd name="connsiteY1" fmla="*/ 257442 h 257442"/>
                <a:gd name="connsiteX2" fmla="*/ 0 w 4417006"/>
                <a:gd name="connsiteY2" fmla="*/ 257442 h 257442"/>
                <a:gd name="connsiteX3" fmla="*/ 0 w 4417006"/>
                <a:gd name="connsiteY3" fmla="*/ 0 h 257442"/>
              </a:gdLst>
              <a:ahLst/>
              <a:cxnLst>
                <a:cxn ang="0">
                  <a:pos x="connsiteX0" y="connsiteY0"/>
                </a:cxn>
                <a:cxn ang="0">
                  <a:pos x="connsiteX1" y="connsiteY1"/>
                </a:cxn>
                <a:cxn ang="0">
                  <a:pos x="connsiteX2" y="connsiteY2"/>
                </a:cxn>
                <a:cxn ang="0">
                  <a:pos x="connsiteX3" y="connsiteY3"/>
                </a:cxn>
              </a:cxnLst>
              <a:rect l="l" t="t" r="r" b="b"/>
              <a:pathLst>
                <a:path w="4417006" h="257442">
                  <a:moveTo>
                    <a:pt x="4417006" y="0"/>
                  </a:moveTo>
                  <a:lnTo>
                    <a:pt x="4362285"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0" name="btfpRunningAgenda1LevelTextLeft108890">
              <a:extLst>
                <a:ext uri="{FF2B5EF4-FFF2-40B4-BE49-F238E27FC236}">
                  <a16:creationId xmlns:a16="http://schemas.microsoft.com/office/drawing/2014/main" id="{780A3340-7666-EC26-1C93-BDCBEFAE7403}"/>
                </a:ext>
              </a:extLst>
            </p:cNvPr>
            <p:cNvSpPr txBox="1"/>
            <p:nvPr/>
          </p:nvSpPr>
          <p:spPr bwMode="gray">
            <a:xfrm>
              <a:off x="0" y="876300"/>
              <a:ext cx="4362285"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&lt;Target’s&gt;AI ENABLEMENT</a:t>
              </a:r>
            </a:p>
          </p:txBody>
        </p:sp>
      </p:grpSp>
      <p:grpSp>
        <p:nvGrpSpPr>
          <p:cNvPr id="109" name="Group 108">
            <a:extLst>
              <a:ext uri="{FF2B5EF4-FFF2-40B4-BE49-F238E27FC236}">
                <a16:creationId xmlns:a16="http://schemas.microsoft.com/office/drawing/2014/main" id="{B55484D5-D6C7-57BC-B03E-F329CC893D89}"/>
              </a:ext>
            </a:extLst>
          </p:cNvPr>
          <p:cNvGrpSpPr/>
          <p:nvPr/>
        </p:nvGrpSpPr>
        <p:grpSpPr>
          <a:xfrm>
            <a:off x="4566996" y="3376054"/>
            <a:ext cx="1969814" cy="180425"/>
            <a:chOff x="4566996" y="3728479"/>
            <a:chExt cx="1969814" cy="180425"/>
          </a:xfrm>
        </p:grpSpPr>
        <p:cxnSp>
          <p:nvCxnSpPr>
            <p:cNvPr id="28" name="Straight Connector 27">
              <a:extLst>
                <a:ext uri="{FF2B5EF4-FFF2-40B4-BE49-F238E27FC236}">
                  <a16:creationId xmlns:a16="http://schemas.microsoft.com/office/drawing/2014/main" id="{E16940D8-3614-8526-2802-04ED8C9641F2}"/>
                </a:ext>
              </a:extLst>
            </p:cNvPr>
            <p:cNvCxnSpPr>
              <a:cxnSpLocks/>
            </p:cNvCxnSpPr>
            <p:nvPr/>
          </p:nvCxnSpPr>
          <p:spPr bwMode="gray">
            <a:xfrm>
              <a:off x="4566996" y="3813837"/>
              <a:ext cx="1969814" cy="0"/>
            </a:xfrm>
            <a:prstGeom prst="line">
              <a:avLst/>
            </a:prstGeom>
            <a:ln w="9525" cap="flat">
              <a:solidFill>
                <a:schemeClr val="bg1">
                  <a:lumMod val="50000"/>
                </a:schemeClr>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3E691DC-C52B-48CA-714B-388465B2345E}"/>
                </a:ext>
              </a:extLst>
            </p:cNvPr>
            <p:cNvSpPr txBox="1"/>
            <p:nvPr/>
          </p:nvSpPr>
          <p:spPr bwMode="gray">
            <a:xfrm>
              <a:off x="5118475" y="3728479"/>
              <a:ext cx="866856" cy="180425"/>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700" b="1" i="0" u="none" strike="noStrike" kern="1200" cap="none" spc="0" normalizeH="0" baseline="0" noProof="0">
                  <a:ln>
                    <a:noFill/>
                  </a:ln>
                  <a:solidFill>
                    <a:srgbClr val="FFFFFF">
                      <a:lumMod val="50000"/>
                    </a:srgbClr>
                  </a:solidFill>
                  <a:effectLst/>
                  <a:uLnTx/>
                  <a:uFillTx/>
                  <a:latin typeface="Arial"/>
                  <a:ea typeface="+mn-ea"/>
                  <a:cs typeface="+mn-cs"/>
                </a:rPr>
                <a:t>CASE EXAMPLES</a:t>
              </a:r>
            </a:p>
          </p:txBody>
        </p:sp>
      </p:grpSp>
      <p:grpSp>
        <p:nvGrpSpPr>
          <p:cNvPr id="110" name="Group 109">
            <a:extLst>
              <a:ext uri="{FF2B5EF4-FFF2-40B4-BE49-F238E27FC236}">
                <a16:creationId xmlns:a16="http://schemas.microsoft.com/office/drawing/2014/main" id="{EDF5A747-902C-6282-093F-759E9613C4FA}"/>
              </a:ext>
            </a:extLst>
          </p:cNvPr>
          <p:cNvGrpSpPr/>
          <p:nvPr/>
        </p:nvGrpSpPr>
        <p:grpSpPr>
          <a:xfrm>
            <a:off x="7142726" y="3376054"/>
            <a:ext cx="1969814" cy="180425"/>
            <a:chOff x="4566996" y="3728479"/>
            <a:chExt cx="1969814" cy="180425"/>
          </a:xfrm>
        </p:grpSpPr>
        <p:cxnSp>
          <p:nvCxnSpPr>
            <p:cNvPr id="111" name="Straight Connector 110">
              <a:extLst>
                <a:ext uri="{FF2B5EF4-FFF2-40B4-BE49-F238E27FC236}">
                  <a16:creationId xmlns:a16="http://schemas.microsoft.com/office/drawing/2014/main" id="{7A1BD9C7-F2D9-1D71-1E3B-A7E1061010B5}"/>
                </a:ext>
              </a:extLst>
            </p:cNvPr>
            <p:cNvCxnSpPr>
              <a:cxnSpLocks/>
            </p:cNvCxnSpPr>
            <p:nvPr/>
          </p:nvCxnSpPr>
          <p:spPr bwMode="gray">
            <a:xfrm>
              <a:off x="4566996" y="3813837"/>
              <a:ext cx="1969814" cy="0"/>
            </a:xfrm>
            <a:prstGeom prst="line">
              <a:avLst/>
            </a:prstGeom>
            <a:ln w="9525" cap="flat">
              <a:solidFill>
                <a:schemeClr val="bg1">
                  <a:lumMod val="50000"/>
                </a:schemeClr>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874318B2-CA58-400C-BBA8-48BE74816C76}"/>
                </a:ext>
              </a:extLst>
            </p:cNvPr>
            <p:cNvSpPr txBox="1"/>
            <p:nvPr/>
          </p:nvSpPr>
          <p:spPr bwMode="gray">
            <a:xfrm>
              <a:off x="5118475" y="3728479"/>
              <a:ext cx="866856" cy="180425"/>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700" b="1" i="0" u="none" strike="noStrike" kern="1200" cap="none" spc="0" normalizeH="0" baseline="0" noProof="0">
                  <a:ln>
                    <a:noFill/>
                  </a:ln>
                  <a:solidFill>
                    <a:srgbClr val="FFFFFF">
                      <a:lumMod val="50000"/>
                    </a:srgbClr>
                  </a:solidFill>
                  <a:effectLst/>
                  <a:uLnTx/>
                  <a:uFillTx/>
                  <a:latin typeface="Arial"/>
                  <a:ea typeface="+mn-ea"/>
                  <a:cs typeface="+mn-cs"/>
                </a:rPr>
                <a:t>CASE EXAMPLES</a:t>
              </a:r>
            </a:p>
          </p:txBody>
        </p:sp>
      </p:grpSp>
      <p:grpSp>
        <p:nvGrpSpPr>
          <p:cNvPr id="113" name="Group 112">
            <a:extLst>
              <a:ext uri="{FF2B5EF4-FFF2-40B4-BE49-F238E27FC236}">
                <a16:creationId xmlns:a16="http://schemas.microsoft.com/office/drawing/2014/main" id="{1718F947-DC1A-E7CF-DB8C-8A77524AD6A7}"/>
              </a:ext>
            </a:extLst>
          </p:cNvPr>
          <p:cNvGrpSpPr/>
          <p:nvPr/>
        </p:nvGrpSpPr>
        <p:grpSpPr>
          <a:xfrm>
            <a:off x="9705876" y="3376054"/>
            <a:ext cx="1969814" cy="180425"/>
            <a:chOff x="4566996" y="3728479"/>
            <a:chExt cx="1969814" cy="180425"/>
          </a:xfrm>
        </p:grpSpPr>
        <p:cxnSp>
          <p:nvCxnSpPr>
            <p:cNvPr id="114" name="Straight Connector 113">
              <a:extLst>
                <a:ext uri="{FF2B5EF4-FFF2-40B4-BE49-F238E27FC236}">
                  <a16:creationId xmlns:a16="http://schemas.microsoft.com/office/drawing/2014/main" id="{E9F61991-C72D-CFA1-CB04-42FFD0A11641}"/>
                </a:ext>
              </a:extLst>
            </p:cNvPr>
            <p:cNvCxnSpPr>
              <a:cxnSpLocks/>
            </p:cNvCxnSpPr>
            <p:nvPr/>
          </p:nvCxnSpPr>
          <p:spPr bwMode="gray">
            <a:xfrm>
              <a:off x="4566996" y="3813837"/>
              <a:ext cx="1969814" cy="0"/>
            </a:xfrm>
            <a:prstGeom prst="line">
              <a:avLst/>
            </a:prstGeom>
            <a:ln w="9525" cap="flat">
              <a:solidFill>
                <a:schemeClr val="bg1">
                  <a:lumMod val="50000"/>
                </a:schemeClr>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99660D6-206E-CCF5-CA6D-BF3A25C875F2}"/>
                </a:ext>
              </a:extLst>
            </p:cNvPr>
            <p:cNvSpPr txBox="1"/>
            <p:nvPr/>
          </p:nvSpPr>
          <p:spPr bwMode="gray">
            <a:xfrm>
              <a:off x="5118475" y="3728479"/>
              <a:ext cx="866856" cy="180425"/>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700" b="1" i="0" u="none" strike="noStrike" kern="1200" cap="none" spc="0" normalizeH="0" baseline="0" noProof="0">
                  <a:ln>
                    <a:noFill/>
                  </a:ln>
                  <a:solidFill>
                    <a:srgbClr val="FFFFFF">
                      <a:lumMod val="50000"/>
                    </a:srgbClr>
                  </a:solidFill>
                  <a:effectLst/>
                  <a:uLnTx/>
                  <a:uFillTx/>
                  <a:latin typeface="Arial"/>
                  <a:ea typeface="+mn-ea"/>
                  <a:cs typeface="+mn-cs"/>
                </a:rPr>
                <a:t>CASE EXAMPLES</a:t>
              </a:r>
            </a:p>
          </p:txBody>
        </p:sp>
      </p:grpSp>
      <p:sp>
        <p:nvSpPr>
          <p:cNvPr id="4" name="btfpNotesBox774206">
            <a:extLst>
              <a:ext uri="{FF2B5EF4-FFF2-40B4-BE49-F238E27FC236}">
                <a16:creationId xmlns:a16="http://schemas.microsoft.com/office/drawing/2014/main" id="{6652D02B-F2F3-8C67-ED7E-90000558166C}"/>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pic>
        <p:nvPicPr>
          <p:cNvPr id="6" name="Picture 2" descr="Solventum Logo &amp; Brand Assets (SVG, PNG and vector) - Brandfetch">
            <a:extLst>
              <a:ext uri="{FF2B5EF4-FFF2-40B4-BE49-F238E27FC236}">
                <a16:creationId xmlns:a16="http://schemas.microsoft.com/office/drawing/2014/main" id="{ADDABE98-85DB-A8F9-E058-CFB18AC2A0D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808685" y="5098516"/>
            <a:ext cx="631052" cy="1570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New Mountain Capital Forms Smarter Technologies through Combination of  SmarterDx, Thoughtful.ai, and Access Healthcare">
            <a:extLst>
              <a:ext uri="{FF2B5EF4-FFF2-40B4-BE49-F238E27FC236}">
                <a16:creationId xmlns:a16="http://schemas.microsoft.com/office/drawing/2014/main" id="{C6D330BC-5E89-BA73-B47C-8764EABB1E1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32267" y="4211079"/>
            <a:ext cx="584628" cy="19455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D657C991-18F0-0226-4E86-61F7CB75F0B0}"/>
              </a:ext>
            </a:extLst>
          </p:cNvPr>
          <p:cNvSpPr/>
          <p:nvPr/>
        </p:nvSpPr>
        <p:spPr bwMode="gray">
          <a:xfrm>
            <a:off x="7213160" y="4245997"/>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2 logo</a:t>
            </a:r>
          </a:p>
        </p:txBody>
      </p:sp>
      <p:sp>
        <p:nvSpPr>
          <p:cNvPr id="24" name="Rectangle: Rounded Corners 23">
            <a:extLst>
              <a:ext uri="{FF2B5EF4-FFF2-40B4-BE49-F238E27FC236}">
                <a16:creationId xmlns:a16="http://schemas.microsoft.com/office/drawing/2014/main" id="{F8A61532-659D-023E-019C-C4D18E1845F2}"/>
              </a:ext>
            </a:extLst>
          </p:cNvPr>
          <p:cNvSpPr/>
          <p:nvPr/>
        </p:nvSpPr>
        <p:spPr bwMode="gray">
          <a:xfrm>
            <a:off x="8285966" y="4245997"/>
            <a:ext cx="762417"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3P tool logo</a:t>
            </a:r>
          </a:p>
        </p:txBody>
      </p:sp>
      <p:sp>
        <p:nvSpPr>
          <p:cNvPr id="29" name="Rectangle: Rounded Corners 28">
            <a:extLst>
              <a:ext uri="{FF2B5EF4-FFF2-40B4-BE49-F238E27FC236}">
                <a16:creationId xmlns:a16="http://schemas.microsoft.com/office/drawing/2014/main" id="{03F194A3-B5A5-D24D-F4FD-67FC10981927}"/>
              </a:ext>
            </a:extLst>
          </p:cNvPr>
          <p:cNvSpPr/>
          <p:nvPr/>
        </p:nvSpPr>
        <p:spPr bwMode="gray">
          <a:xfrm>
            <a:off x="7213160" y="5255578"/>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2 logo</a:t>
            </a:r>
          </a:p>
        </p:txBody>
      </p:sp>
      <p:sp>
        <p:nvSpPr>
          <p:cNvPr id="34" name="Rectangle: Rounded Corners 33">
            <a:extLst>
              <a:ext uri="{FF2B5EF4-FFF2-40B4-BE49-F238E27FC236}">
                <a16:creationId xmlns:a16="http://schemas.microsoft.com/office/drawing/2014/main" id="{AC1658B1-CB15-9E59-48F7-7B9695F79946}"/>
              </a:ext>
            </a:extLst>
          </p:cNvPr>
          <p:cNvSpPr/>
          <p:nvPr/>
        </p:nvSpPr>
        <p:spPr bwMode="gray">
          <a:xfrm>
            <a:off x="7163856" y="6082109"/>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8 logo</a:t>
            </a:r>
          </a:p>
        </p:txBody>
      </p:sp>
      <p:sp>
        <p:nvSpPr>
          <p:cNvPr id="35" name="Rectangle: Rounded Corners 34">
            <a:extLst>
              <a:ext uri="{FF2B5EF4-FFF2-40B4-BE49-F238E27FC236}">
                <a16:creationId xmlns:a16="http://schemas.microsoft.com/office/drawing/2014/main" id="{3219FDDC-307D-71EC-EF87-A51F40AB510A}"/>
              </a:ext>
            </a:extLst>
          </p:cNvPr>
          <p:cNvSpPr/>
          <p:nvPr/>
        </p:nvSpPr>
        <p:spPr bwMode="gray">
          <a:xfrm>
            <a:off x="10757050" y="4199263"/>
            <a:ext cx="866856" cy="246232"/>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5 logo</a:t>
            </a:r>
          </a:p>
        </p:txBody>
      </p:sp>
      <p:sp>
        <p:nvSpPr>
          <p:cNvPr id="37" name="Rectangle: Rounded Corners 36">
            <a:extLst>
              <a:ext uri="{FF2B5EF4-FFF2-40B4-BE49-F238E27FC236}">
                <a16:creationId xmlns:a16="http://schemas.microsoft.com/office/drawing/2014/main" id="{F887304E-E6BA-3748-E0D4-89D1180BF3A2}"/>
              </a:ext>
            </a:extLst>
          </p:cNvPr>
          <p:cNvSpPr/>
          <p:nvPr/>
        </p:nvSpPr>
        <p:spPr bwMode="gray">
          <a:xfrm>
            <a:off x="9842652" y="5047850"/>
            <a:ext cx="866856" cy="246232"/>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4 logo</a:t>
            </a:r>
          </a:p>
        </p:txBody>
      </p:sp>
      <p:sp>
        <p:nvSpPr>
          <p:cNvPr id="38" name="Rectangle: Rounded Corners 37">
            <a:extLst>
              <a:ext uri="{FF2B5EF4-FFF2-40B4-BE49-F238E27FC236}">
                <a16:creationId xmlns:a16="http://schemas.microsoft.com/office/drawing/2014/main" id="{6440700B-96DC-E685-B4CF-85DB225876DC}"/>
              </a:ext>
            </a:extLst>
          </p:cNvPr>
          <p:cNvSpPr/>
          <p:nvPr/>
        </p:nvSpPr>
        <p:spPr bwMode="gray">
          <a:xfrm>
            <a:off x="9750039" y="6047200"/>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2 logo</a:t>
            </a:r>
          </a:p>
        </p:txBody>
      </p:sp>
      <p:sp>
        <p:nvSpPr>
          <p:cNvPr id="39" name="Rectangle: Rounded Corners 38">
            <a:extLst>
              <a:ext uri="{FF2B5EF4-FFF2-40B4-BE49-F238E27FC236}">
                <a16:creationId xmlns:a16="http://schemas.microsoft.com/office/drawing/2014/main" id="{DCD9BCF9-F324-91D2-A2E8-21EFE3A338F6}"/>
              </a:ext>
            </a:extLst>
          </p:cNvPr>
          <p:cNvSpPr/>
          <p:nvPr/>
        </p:nvSpPr>
        <p:spPr bwMode="gray">
          <a:xfrm>
            <a:off x="10808834" y="6047200"/>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Company 1 logo</a:t>
            </a:r>
          </a:p>
        </p:txBody>
      </p:sp>
      <p:sp>
        <p:nvSpPr>
          <p:cNvPr id="13" name="Rectangle: Rounded Corners 12">
            <a:extLst>
              <a:ext uri="{FF2B5EF4-FFF2-40B4-BE49-F238E27FC236}">
                <a16:creationId xmlns:a16="http://schemas.microsoft.com/office/drawing/2014/main" id="{88FA651C-FB4A-6CF1-5198-B83E95A5AD10}"/>
              </a:ext>
            </a:extLst>
          </p:cNvPr>
          <p:cNvSpPr/>
          <p:nvPr/>
        </p:nvSpPr>
        <p:spPr bwMode="gray">
          <a:xfrm>
            <a:off x="5073623" y="4543938"/>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29 logo</a:t>
            </a:r>
          </a:p>
        </p:txBody>
      </p:sp>
      <p:sp>
        <p:nvSpPr>
          <p:cNvPr id="17" name="Rectangle: Rounded Corners 16">
            <a:extLst>
              <a:ext uri="{FF2B5EF4-FFF2-40B4-BE49-F238E27FC236}">
                <a16:creationId xmlns:a16="http://schemas.microsoft.com/office/drawing/2014/main" id="{7CFBB395-C8AA-BF86-480C-8CF6528D0F39}"/>
              </a:ext>
            </a:extLst>
          </p:cNvPr>
          <p:cNvSpPr/>
          <p:nvPr/>
        </p:nvSpPr>
        <p:spPr bwMode="gray">
          <a:xfrm>
            <a:off x="5118475" y="5803301"/>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a:solidFill>
                  <a:schemeClr val="tx1"/>
                </a:solidFill>
              </a:rPr>
              <a:t>Comp 11 logo</a:t>
            </a:r>
          </a:p>
        </p:txBody>
      </p:sp>
    </p:spTree>
    <p:custDataLst>
      <p:tags r:id="rId1"/>
    </p:custDataLst>
    <p:extLst>
      <p:ext uri="{BB962C8B-B14F-4D97-AF65-F5344CB8AC3E}">
        <p14:creationId xmlns:p14="http://schemas.microsoft.com/office/powerpoint/2010/main" val="325382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B2E1C2AE-5E8C-2909-A89B-1A0318862B66}"/>
              </a:ext>
            </a:extLst>
          </p:cNvPr>
          <p:cNvGrpSpPr/>
          <p:nvPr/>
        </p:nvGrpSpPr>
        <p:grpSpPr>
          <a:xfrm>
            <a:off x="0" y="6926580"/>
            <a:ext cx="12192000" cy="137160"/>
            <a:chOff x="0" y="6926580"/>
            <a:chExt cx="12192000" cy="137160"/>
          </a:xfrm>
        </p:grpSpPr>
        <p:sp>
          <p:nvSpPr>
            <p:cNvPr id="10" name="btfpColumnGapBlocker174833">
              <a:extLst>
                <a:ext uri="{FF2B5EF4-FFF2-40B4-BE49-F238E27FC236}">
                  <a16:creationId xmlns:a16="http://schemas.microsoft.com/office/drawing/2014/main" id="{8D0589E2-CD39-6727-A133-F7837C9D8B42}"/>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8" name="btfpColumnGapBlocker370552">
              <a:extLst>
                <a:ext uri="{FF2B5EF4-FFF2-40B4-BE49-F238E27FC236}">
                  <a16:creationId xmlns:a16="http://schemas.microsoft.com/office/drawing/2014/main" id="{F23CB3BA-1CF7-D6D9-66B4-D2FB7A5801AD}"/>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6" name="btfpColumnIndicator576555">
              <a:extLst>
                <a:ext uri="{FF2B5EF4-FFF2-40B4-BE49-F238E27FC236}">
                  <a16:creationId xmlns:a16="http://schemas.microsoft.com/office/drawing/2014/main" id="{541F89F4-469C-8B32-2940-EDDDFDB0912F}"/>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582325">
              <a:extLst>
                <a:ext uri="{FF2B5EF4-FFF2-40B4-BE49-F238E27FC236}">
                  <a16:creationId xmlns:a16="http://schemas.microsoft.com/office/drawing/2014/main" id="{4542C5BF-F598-2D5E-B20E-D41F32D87F62}"/>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479AF661-BA98-3768-3BA5-E46989E51B77}"/>
              </a:ext>
            </a:extLst>
          </p:cNvPr>
          <p:cNvGrpSpPr/>
          <p:nvPr/>
        </p:nvGrpSpPr>
        <p:grpSpPr>
          <a:xfrm>
            <a:off x="0" y="-205740"/>
            <a:ext cx="12192000" cy="137160"/>
            <a:chOff x="0" y="-205740"/>
            <a:chExt cx="12192000" cy="137160"/>
          </a:xfrm>
        </p:grpSpPr>
        <p:sp>
          <p:nvSpPr>
            <p:cNvPr id="9" name="btfpColumnGapBlocker456479">
              <a:extLst>
                <a:ext uri="{FF2B5EF4-FFF2-40B4-BE49-F238E27FC236}">
                  <a16:creationId xmlns:a16="http://schemas.microsoft.com/office/drawing/2014/main" id="{0B19976B-6BEA-CA69-CB27-25C6F155BA9A}"/>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7" name="btfpColumnGapBlocker734116">
              <a:extLst>
                <a:ext uri="{FF2B5EF4-FFF2-40B4-BE49-F238E27FC236}">
                  <a16:creationId xmlns:a16="http://schemas.microsoft.com/office/drawing/2014/main" id="{0871D256-B6CA-D7B2-F38A-FC1C08CE0C47}"/>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5" name="btfpColumnIndicator542140">
              <a:extLst>
                <a:ext uri="{FF2B5EF4-FFF2-40B4-BE49-F238E27FC236}">
                  <a16:creationId xmlns:a16="http://schemas.microsoft.com/office/drawing/2014/main" id="{0F34A58F-9761-86CD-0A2D-AE0171837BF9}"/>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358738">
              <a:extLst>
                <a:ext uri="{FF2B5EF4-FFF2-40B4-BE49-F238E27FC236}">
                  <a16:creationId xmlns:a16="http://schemas.microsoft.com/office/drawing/2014/main" id="{5CA36D38-EB85-857E-7CAC-0D364A201D51}"/>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0" name="think-cell data - do not delete" hidden="1">
            <a:extLst>
              <a:ext uri="{FF2B5EF4-FFF2-40B4-BE49-F238E27FC236}">
                <a16:creationId xmlns:a16="http://schemas.microsoft.com/office/drawing/2014/main" id="{D72F30D1-931B-FDA9-17CA-AA977605D5C0}"/>
              </a:ext>
            </a:extLst>
          </p:cNvPr>
          <p:cNvGraphicFramePr>
            <a:graphicFrameLocks noChangeAspect="1"/>
          </p:cNvGraphicFramePr>
          <p:nvPr>
            <p:custDataLst>
              <p:tags r:id="rId2"/>
            </p:custDataLst>
            <p:extLst>
              <p:ext uri="{D42A27DB-BD31-4B8C-83A1-F6EECF244321}">
                <p14:modId xmlns:p14="http://schemas.microsoft.com/office/powerpoint/2010/main" val="3362908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04" imgH="405" progId="TCLayout.ActiveDocument.1">
                  <p:embed/>
                </p:oleObj>
              </mc:Choice>
              <mc:Fallback>
                <p:oleObj name="think-cell Slide" r:id="rId13" imgW="404" imgH="405" progId="TCLayout.ActiveDocument.1">
                  <p:embed/>
                  <p:pic>
                    <p:nvPicPr>
                      <p:cNvPr id="20" name="think-cell data - do not delete" hidden="1">
                        <a:extLst>
                          <a:ext uri="{FF2B5EF4-FFF2-40B4-BE49-F238E27FC236}">
                            <a16:creationId xmlns:a16="http://schemas.microsoft.com/office/drawing/2014/main" id="{D72F30D1-931B-FDA9-17CA-AA977605D5C0}"/>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E9E84D-8896-DF37-1054-5C9535CAAAF6}"/>
              </a:ext>
            </a:extLst>
          </p:cNvPr>
          <p:cNvSpPr>
            <a:spLocks noGrp="1"/>
          </p:cNvSpPr>
          <p:nvPr>
            <p:ph type="title"/>
          </p:nvPr>
        </p:nvSpPr>
        <p:spPr>
          <a:xfrm>
            <a:off x="334963" y="1"/>
            <a:ext cx="11522075" cy="876687"/>
          </a:xfrm>
        </p:spPr>
        <p:txBody>
          <a:bodyPr vert="horz"/>
          <a:lstStyle/>
          <a:p>
            <a:r>
              <a:rPr lang="en-US" dirty="0"/>
              <a:t>&lt;Target&gt; can unlock AI-driven growth and margin expansion by leveraging proven peer strategies across product, operations, and adjacencies</a:t>
            </a:r>
          </a:p>
        </p:txBody>
      </p:sp>
      <p:graphicFrame>
        <p:nvGraphicFramePr>
          <p:cNvPr id="13" name="btfpTable179658">
            <a:extLst>
              <a:ext uri="{FF2B5EF4-FFF2-40B4-BE49-F238E27FC236}">
                <a16:creationId xmlns:a16="http://schemas.microsoft.com/office/drawing/2014/main" id="{54CDE070-476C-21EF-2986-F304316638A1}"/>
              </a:ext>
            </a:extLst>
          </p:cNvPr>
          <p:cNvGraphicFramePr>
            <a:graphicFrameLocks noGrp="1"/>
          </p:cNvGraphicFramePr>
          <p:nvPr>
            <p:custDataLst>
              <p:tags r:id="rId3"/>
            </p:custDataLst>
            <p:extLst>
              <p:ext uri="{D42A27DB-BD31-4B8C-83A1-F6EECF244321}">
                <p14:modId xmlns:p14="http://schemas.microsoft.com/office/powerpoint/2010/main" val="1346919956"/>
              </p:ext>
            </p:extLst>
          </p:nvPr>
        </p:nvGraphicFramePr>
        <p:xfrm>
          <a:off x="511726" y="1268834"/>
          <a:ext cx="11350080" cy="5216215"/>
        </p:xfrm>
        <a:graphic>
          <a:graphicData uri="http://schemas.openxmlformats.org/drawingml/2006/table">
            <a:tbl>
              <a:tblPr firstRow="1" firstCol="1">
                <a:tableStyleId>{9D7B26C5-4107-4FEC-AEDC-1716B250A1EF}</a:tableStyleId>
              </a:tblPr>
              <a:tblGrid>
                <a:gridCol w="2837520">
                  <a:extLst>
                    <a:ext uri="{9D8B030D-6E8A-4147-A177-3AD203B41FA5}">
                      <a16:colId xmlns:a16="http://schemas.microsoft.com/office/drawing/2014/main" val="3148633138"/>
                    </a:ext>
                  </a:extLst>
                </a:gridCol>
                <a:gridCol w="2837520">
                  <a:extLst>
                    <a:ext uri="{9D8B030D-6E8A-4147-A177-3AD203B41FA5}">
                      <a16:colId xmlns:a16="http://schemas.microsoft.com/office/drawing/2014/main" val="1107640106"/>
                    </a:ext>
                  </a:extLst>
                </a:gridCol>
                <a:gridCol w="2837520">
                  <a:extLst>
                    <a:ext uri="{9D8B030D-6E8A-4147-A177-3AD203B41FA5}">
                      <a16:colId xmlns:a16="http://schemas.microsoft.com/office/drawing/2014/main" val="143570239"/>
                    </a:ext>
                  </a:extLst>
                </a:gridCol>
                <a:gridCol w="2837520">
                  <a:extLst>
                    <a:ext uri="{9D8B030D-6E8A-4147-A177-3AD203B41FA5}">
                      <a16:colId xmlns:a16="http://schemas.microsoft.com/office/drawing/2014/main" val="761323979"/>
                    </a:ext>
                  </a:extLst>
                </a:gridCol>
              </a:tblGrid>
              <a:tr h="623895">
                <a:tc>
                  <a:txBody>
                    <a:bodyPr/>
                    <a:lstStyle/>
                    <a:p>
                      <a:pPr marL="0" indent="0" algn="ctr">
                        <a:spcBef>
                          <a:spcPts val="0"/>
                        </a:spcBef>
                        <a:buFontTx/>
                        <a:buNone/>
                      </a:pPr>
                      <a:r>
                        <a:rPr lang="en-US" sz="1400">
                          <a:solidFill>
                            <a:srgbClr val="FFFFFF"/>
                          </a:solidFill>
                        </a:rPr>
                        <a:t>Existing product</a:t>
                      </a:r>
                    </a:p>
                    <a:p>
                      <a:pPr marL="0" indent="0" algn="ctr">
                        <a:spcBef>
                          <a:spcPts val="0"/>
                        </a:spcBef>
                        <a:buFontTx/>
                        <a:buNone/>
                      </a:pPr>
                      <a:r>
                        <a:rPr lang="en-US" sz="1400">
                          <a:solidFill>
                            <a:srgbClr val="FFFFFF"/>
                          </a:solidFill>
                        </a:rPr>
                        <a:t> improvements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9525" cap="flat" cmpd="sng" algn="ctr">
                      <a:noFill/>
                      <a:prstDash val="solid"/>
                      <a:round/>
                      <a:headEnd type="none" w="med" len="med"/>
                      <a:tailEnd type="none" w="med" len="med"/>
                    </a:lnB>
                    <a:solidFill>
                      <a:srgbClr val="2D475A"/>
                    </a:solidFill>
                  </a:tcPr>
                </a:tc>
                <a:tc>
                  <a:txBody>
                    <a:bodyPr/>
                    <a:lstStyle/>
                    <a:p>
                      <a:pPr marL="0" indent="0" algn="ctr">
                        <a:spcBef>
                          <a:spcPts val="0"/>
                        </a:spcBef>
                        <a:buFontTx/>
                        <a:buNone/>
                      </a:pPr>
                      <a:r>
                        <a:rPr lang="en-US" sz="1400">
                          <a:solidFill>
                            <a:srgbClr val="FFFFFF"/>
                          </a:solidFill>
                        </a:rPr>
                        <a:t>Operations &amp; cost</a:t>
                      </a:r>
                    </a:p>
                    <a:p>
                      <a:pPr marL="0" indent="0" algn="ctr">
                        <a:spcBef>
                          <a:spcPts val="0"/>
                        </a:spcBef>
                        <a:buFontTx/>
                        <a:buNone/>
                      </a:pPr>
                      <a:r>
                        <a:rPr lang="en-US" sz="1400">
                          <a:solidFill>
                            <a:srgbClr val="FFFFFF"/>
                          </a:solidFill>
                        </a:rPr>
                        <a:t> optimization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9525" cap="flat" cmpd="sng" algn="ctr">
                      <a:noFill/>
                      <a:prstDash val="solid"/>
                      <a:round/>
                      <a:headEnd type="none" w="med" len="med"/>
                      <a:tailEnd type="none" w="med" len="med"/>
                    </a:lnB>
                    <a:solidFill>
                      <a:srgbClr val="46647A"/>
                    </a:solidFill>
                  </a:tcPr>
                </a:tc>
                <a:tc>
                  <a:txBody>
                    <a:bodyPr/>
                    <a:lstStyle/>
                    <a:p>
                      <a:pPr marL="0" indent="0" algn="ctr">
                        <a:spcBef>
                          <a:spcPts val="0"/>
                        </a:spcBef>
                        <a:buFontTx/>
                        <a:buNone/>
                      </a:pPr>
                      <a:r>
                        <a:rPr lang="en-US" sz="1400">
                          <a:solidFill>
                            <a:srgbClr val="FFFFFF"/>
                          </a:solidFill>
                        </a:rPr>
                        <a:t>New product </a:t>
                      </a:r>
                    </a:p>
                    <a:p>
                      <a:pPr marL="0" indent="0" algn="ctr">
                        <a:spcBef>
                          <a:spcPts val="0"/>
                        </a:spcBef>
                        <a:buFontTx/>
                        <a:buNone/>
                      </a:pPr>
                      <a:r>
                        <a:rPr lang="en-US" sz="1400">
                          <a:solidFill>
                            <a:srgbClr val="FFFFFF"/>
                          </a:solidFill>
                        </a:rPr>
                        <a:t>adjacencies</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B w="9525" cap="flat" cmpd="sng" algn="ctr">
                      <a:noFill/>
                      <a:prstDash val="solid"/>
                      <a:round/>
                      <a:headEnd type="none" w="med" len="med"/>
                      <a:tailEnd type="none" w="med" len="med"/>
                    </a:lnB>
                    <a:solidFill>
                      <a:srgbClr val="7891AA"/>
                    </a:solidFill>
                  </a:tcPr>
                </a:tc>
                <a:tc>
                  <a:txBody>
                    <a:bodyPr/>
                    <a:lstStyle/>
                    <a:p>
                      <a:pPr marL="0" indent="0" algn="ctr">
                        <a:spcBef>
                          <a:spcPts val="0"/>
                        </a:spcBef>
                        <a:buFontTx/>
                        <a:buNone/>
                      </a:pPr>
                      <a:r>
                        <a:rPr lang="en-US" sz="1400">
                          <a:solidFill>
                            <a:srgbClr val="FFFFFF"/>
                          </a:solidFill>
                        </a:rPr>
                        <a:t>Secondary growth</a:t>
                      </a:r>
                    </a:p>
                    <a:p>
                      <a:pPr marL="0" indent="0" algn="ctr">
                        <a:spcBef>
                          <a:spcPts val="0"/>
                        </a:spcBef>
                        <a:buFontTx/>
                        <a:buNone/>
                      </a:pPr>
                      <a:r>
                        <a:rPr lang="en-US" sz="1400">
                          <a:solidFill>
                            <a:srgbClr val="FFFFFF"/>
                          </a:solidFill>
                        </a:rPr>
                        <a:t>opportunity</a:t>
                      </a:r>
                    </a:p>
                  </a:txBody>
                  <a:tcPr anchor="ctr">
                    <a:lnL w="9525" cap="flat" cmpd="sng" algn="ctr">
                      <a:solidFill>
                        <a:schemeClr val="bg1"/>
                      </a:solidFill>
                      <a:prstDash val="solid"/>
                      <a:round/>
                      <a:headEnd type="none" w="med" len="med"/>
                      <a:tailEnd type="none" w="med" len="med"/>
                    </a:lnL>
                    <a:lnB w="9525" cap="flat" cmpd="sng" algn="ctr">
                      <a:noFill/>
                      <a:prstDash val="solid"/>
                      <a:round/>
                      <a:headEnd type="none" w="med" len="med"/>
                      <a:tailEnd type="none" w="med" len="med"/>
                    </a:lnB>
                    <a:solidFill>
                      <a:srgbClr val="9FB6CC"/>
                    </a:solidFill>
                  </a:tcPr>
                </a:tc>
                <a:extLst>
                  <a:ext uri="{0D108BD9-81ED-4DB2-BD59-A6C34878D82A}">
                    <a16:rowId xmlns:a16="http://schemas.microsoft.com/office/drawing/2014/main" val="1619208049"/>
                  </a:ext>
                </a:extLst>
              </a:tr>
              <a:tr h="2743200">
                <a:tc>
                  <a:txBody>
                    <a:bodyPr/>
                    <a:lstStyle/>
                    <a:p>
                      <a:pPr marL="177800" marR="0" lvl="0" indent="-177800" algn="l" defTabSz="711200" rtl="0" eaLnBrk="1" fontAlgn="auto" latinLnBrk="0" hangingPunct="1">
                        <a:lnSpc>
                          <a:spcPct val="100000"/>
                        </a:lnSpc>
                        <a:spcBef>
                          <a:spcPts val="800"/>
                        </a:spcBef>
                        <a:spcAft>
                          <a:spcPts val="0"/>
                        </a:spcAft>
                        <a:buClrTx/>
                        <a:buSzTx/>
                        <a:buFontTx/>
                        <a:buChar char="•"/>
                        <a:tabLst/>
                        <a:defRPr/>
                      </a:pPr>
                      <a:r>
                        <a:rPr lang="en-US" sz="1000" b="1">
                          <a:latin typeface="+mj-lt"/>
                        </a:rPr>
                        <a:t>Streamline patient intake and verification</a:t>
                      </a:r>
                      <a:r>
                        <a:rPr lang="en-US" sz="1000" b="0">
                          <a:latin typeface="+mj-lt"/>
                        </a:rPr>
                        <a:t> by integrating AI with EHRs and payer systems</a:t>
                      </a:r>
                    </a:p>
                    <a:p>
                      <a:pPr>
                        <a:spcBef>
                          <a:spcPts val="800"/>
                        </a:spcBef>
                      </a:pPr>
                      <a:r>
                        <a:rPr lang="en-US" sz="1000" b="1">
                          <a:latin typeface="+mj-lt"/>
                        </a:rPr>
                        <a:t>Enhance coding and documentation</a:t>
                      </a:r>
                      <a:r>
                        <a:rPr lang="en-US" sz="1000" b="0">
                          <a:latin typeface="+mj-lt"/>
                        </a:rPr>
                        <a:t> through real-time gap detection, confidence scoring, and strengthened </a:t>
                      </a:r>
                      <a:r>
                        <a:rPr lang="en-US" sz="1000" b="1">
                          <a:latin typeface="+mj-lt"/>
                        </a:rPr>
                        <a:t>CDI capabilities</a:t>
                      </a:r>
                    </a:p>
                    <a:p>
                      <a:pPr>
                        <a:spcBef>
                          <a:spcPts val="800"/>
                        </a:spcBef>
                      </a:pPr>
                      <a:r>
                        <a:rPr lang="en-US" sz="1000" b="0">
                          <a:latin typeface="+mj-lt"/>
                        </a:rPr>
                        <a:t>Include functionalities to </a:t>
                      </a:r>
                      <a:r>
                        <a:rPr lang="en-US" sz="1000" b="1">
                          <a:latin typeface="+mj-lt"/>
                        </a:rPr>
                        <a:t>prevent denials and detect fraud</a:t>
                      </a:r>
                      <a:r>
                        <a:rPr lang="en-US" sz="1000" b="0">
                          <a:latin typeface="+mj-lt"/>
                        </a:rPr>
                        <a:t> to analyze documentation and billing data</a:t>
                      </a:r>
                    </a:p>
                    <a:p>
                      <a:pPr>
                        <a:spcBef>
                          <a:spcPts val="800"/>
                        </a:spcBef>
                      </a:pPr>
                      <a:r>
                        <a:rPr lang="en-US" sz="1000" b="1">
                          <a:latin typeface="+mj-lt"/>
                        </a:rPr>
                        <a:t>Automate compliance oversight</a:t>
                      </a:r>
                      <a:r>
                        <a:rPr lang="en-US" sz="1000" b="0">
                          <a:latin typeface="+mj-lt"/>
                        </a:rPr>
                        <a:t> with AI-driven monitoring and align workflows with payer policies to boost </a:t>
                      </a:r>
                      <a:r>
                        <a:rPr lang="en-US" sz="1000" b="1">
                          <a:latin typeface="+mj-lt"/>
                        </a:rPr>
                        <a:t>regulatory accuracy and process efficiency</a:t>
                      </a:r>
                    </a:p>
                  </a:txBody>
                  <a:tcPr marL="137160" marR="137160" marT="137160" marB="137160">
                    <a:lnT w="9525" cap="flat" cmpd="sng" algn="ctr">
                      <a:noFill/>
                      <a:prstDash val="solid"/>
                      <a:round/>
                      <a:headEnd type="none" w="med" len="med"/>
                      <a:tailEnd type="none" w="med" len="med"/>
                    </a:lnT>
                  </a:tcPr>
                </a:tc>
                <a:tc>
                  <a:txBody>
                    <a:bodyPr/>
                    <a:lstStyle/>
                    <a:p>
                      <a:pPr marL="177800" marR="0" lvl="0" indent="-177800" algn="l" defTabSz="711200" rtl="0" eaLnBrk="1" fontAlgn="auto" latinLnBrk="0" hangingPunct="1">
                        <a:lnSpc>
                          <a:spcPct val="100000"/>
                        </a:lnSpc>
                        <a:spcBef>
                          <a:spcPts val="800"/>
                        </a:spcBef>
                        <a:spcAft>
                          <a:spcPts val="0"/>
                        </a:spcAft>
                        <a:buClrTx/>
                        <a:buSzTx/>
                        <a:buFontTx/>
                        <a:buChar char="•"/>
                        <a:tabLst/>
                        <a:defRPr/>
                      </a:pPr>
                      <a:r>
                        <a:rPr lang="en-US" sz="1000" b="1">
                          <a:latin typeface="+mj-lt"/>
                        </a:rPr>
                        <a:t>Cutting down admin costs </a:t>
                      </a:r>
                      <a:r>
                        <a:rPr lang="en-US" sz="1000" b="0">
                          <a:latin typeface="+mj-lt"/>
                        </a:rPr>
                        <a:t>by automating high-cost workflows </a:t>
                      </a:r>
                      <a:r>
                        <a:rPr lang="en-US" sz="1000">
                          <a:latin typeface="+mj-lt"/>
                        </a:rPr>
                        <a:t>using AI claims bots and denials platforms</a:t>
                      </a:r>
                    </a:p>
                    <a:p>
                      <a:pPr marL="177800" marR="0" lvl="0" indent="-177800" algn="l" defTabSz="711200" rtl="0" eaLnBrk="1" fontAlgn="auto" latinLnBrk="0" hangingPunct="1">
                        <a:lnSpc>
                          <a:spcPct val="100000"/>
                        </a:lnSpc>
                        <a:spcBef>
                          <a:spcPts val="800"/>
                        </a:spcBef>
                        <a:spcAft>
                          <a:spcPts val="0"/>
                        </a:spcAft>
                        <a:buClrTx/>
                        <a:buSzTx/>
                        <a:buFontTx/>
                        <a:buChar char="•"/>
                        <a:tabLst/>
                        <a:defRPr/>
                      </a:pPr>
                      <a:r>
                        <a:rPr lang="en-US" sz="1000" b="1">
                          <a:latin typeface="+mj-lt"/>
                        </a:rPr>
                        <a:t>Optimize collections</a:t>
                      </a:r>
                      <a:r>
                        <a:rPr lang="en-US" sz="1000">
                          <a:latin typeface="+mj-lt"/>
                        </a:rPr>
                        <a:t> by using AI to segment A/R by collectability</a:t>
                      </a:r>
                    </a:p>
                    <a:p>
                      <a:pPr>
                        <a:spcBef>
                          <a:spcPts val="800"/>
                        </a:spcBef>
                      </a:pPr>
                      <a:r>
                        <a:rPr lang="en-US" sz="1000" b="1">
                          <a:latin typeface="+mj-lt"/>
                        </a:rPr>
                        <a:t>Boost upfront collections </a:t>
                      </a:r>
                      <a:r>
                        <a:rPr lang="en-US" sz="1000">
                          <a:latin typeface="+mj-lt"/>
                        </a:rPr>
                        <a:t>through AI-driven </a:t>
                      </a:r>
                      <a:r>
                        <a:rPr lang="en-US" sz="1000" b="0">
                          <a:latin typeface="+mj-lt"/>
                        </a:rPr>
                        <a:t>patient liability estimates and personalized communication</a:t>
                      </a:r>
                    </a:p>
                    <a:p>
                      <a:pPr>
                        <a:spcBef>
                          <a:spcPts val="800"/>
                        </a:spcBef>
                      </a:pPr>
                      <a:r>
                        <a:rPr lang="en-US" sz="1000" b="1">
                          <a:latin typeface="+mj-lt"/>
                        </a:rPr>
                        <a:t>Enhance cost control</a:t>
                      </a:r>
                      <a:r>
                        <a:rPr lang="en-US" sz="1000">
                          <a:latin typeface="+mj-lt"/>
                        </a:rPr>
                        <a:t> with predictive financial modeling that delivers </a:t>
                      </a:r>
                      <a:r>
                        <a:rPr lang="en-US" sz="1000" b="1">
                          <a:latin typeface="+mj-lt"/>
                        </a:rPr>
                        <a:t>real-time RCM insights</a:t>
                      </a:r>
                      <a:r>
                        <a:rPr lang="en-US" sz="1000">
                          <a:latin typeface="+mj-lt"/>
                        </a:rPr>
                        <a:t> and supports smarter decision-making</a:t>
                      </a:r>
                    </a:p>
                  </a:txBody>
                  <a:tcPr marL="137160" marR="137160" marT="137160" marB="137160">
                    <a:lnT w="9525" cap="flat" cmpd="sng" algn="ctr">
                      <a:noFill/>
                      <a:prstDash val="solid"/>
                      <a:round/>
                      <a:headEnd type="none" w="med" len="med"/>
                      <a:tailEnd type="none" w="med" len="med"/>
                    </a:lnT>
                  </a:tcPr>
                </a:tc>
                <a:tc>
                  <a:txBody>
                    <a:bodyPr/>
                    <a:lstStyle/>
                    <a:p>
                      <a:pPr marL="177800" marR="0" lvl="0" indent="-177800" algn="l" defTabSz="711200" rtl="0" eaLnBrk="1" fontAlgn="auto" latinLnBrk="0" hangingPunct="1">
                        <a:lnSpc>
                          <a:spcPct val="100000"/>
                        </a:lnSpc>
                        <a:spcBef>
                          <a:spcPts val="800"/>
                        </a:spcBef>
                        <a:spcAft>
                          <a:spcPts val="0"/>
                        </a:spcAft>
                        <a:buClrTx/>
                        <a:buSzTx/>
                        <a:tabLst/>
                        <a:defRPr/>
                      </a:pPr>
                      <a:r>
                        <a:rPr lang="en-US" sz="1000">
                          <a:latin typeface="+mj-lt"/>
                        </a:rPr>
                        <a:t>Use </a:t>
                      </a:r>
                      <a:r>
                        <a:rPr lang="en-US" sz="1000" b="1">
                          <a:latin typeface="+mj-lt"/>
                        </a:rPr>
                        <a:t>ML and LLMs </a:t>
                      </a:r>
                      <a:r>
                        <a:rPr lang="en-US" sz="1000">
                          <a:latin typeface="+mj-lt"/>
                        </a:rPr>
                        <a:t>to </a:t>
                      </a:r>
                      <a:r>
                        <a:rPr lang="en-US" sz="1000" b="1">
                          <a:latin typeface="+mj-lt"/>
                        </a:rPr>
                        <a:t>automate appeal workflows, prioritizations, </a:t>
                      </a:r>
                      <a:r>
                        <a:rPr lang="en-US" sz="1000" b="0">
                          <a:latin typeface="+mj-lt"/>
                        </a:rPr>
                        <a:t>and</a:t>
                      </a:r>
                      <a:r>
                        <a:rPr lang="en-US" sz="1000" b="1">
                          <a:latin typeface="+mj-lt"/>
                        </a:rPr>
                        <a:t> extract denial insights</a:t>
                      </a:r>
                      <a:endParaRPr lang="en-US" sz="1000">
                        <a:latin typeface="+mj-lt"/>
                      </a:endParaRPr>
                    </a:p>
                    <a:p>
                      <a:pPr marL="177800" marR="0" lvl="0" indent="-177800" algn="l" defTabSz="711200" rtl="0" eaLnBrk="1" fontAlgn="auto" latinLnBrk="0" hangingPunct="1">
                        <a:lnSpc>
                          <a:spcPct val="100000"/>
                        </a:lnSpc>
                        <a:spcBef>
                          <a:spcPts val="800"/>
                        </a:spcBef>
                        <a:spcAft>
                          <a:spcPts val="0"/>
                        </a:spcAft>
                        <a:buClrTx/>
                        <a:buSzTx/>
                        <a:buFontTx/>
                        <a:buChar char="•"/>
                        <a:tabLst/>
                        <a:defRPr/>
                      </a:pPr>
                      <a:r>
                        <a:rPr lang="en-US" sz="1000" b="1">
                          <a:latin typeface="+mj-lt"/>
                        </a:rPr>
                        <a:t>Enhance patient engagement </a:t>
                      </a:r>
                      <a:r>
                        <a:rPr lang="en-US" sz="1000" b="0">
                          <a:latin typeface="+mj-lt"/>
                        </a:rPr>
                        <a:t>by d</a:t>
                      </a:r>
                      <a:r>
                        <a:rPr lang="en-US" sz="1000">
                          <a:latin typeface="+mj-lt"/>
                        </a:rPr>
                        <a:t>eploying </a:t>
                      </a:r>
                      <a:r>
                        <a:rPr lang="en-US" sz="1000" b="1">
                          <a:latin typeface="+mj-lt"/>
                        </a:rPr>
                        <a:t>chatbots and voice AI </a:t>
                      </a:r>
                    </a:p>
                    <a:p>
                      <a:pPr marL="177800" marR="0" lvl="0" indent="-177800" algn="l" defTabSz="711200" rtl="0" eaLnBrk="1" fontAlgn="auto" latinLnBrk="0" hangingPunct="1">
                        <a:lnSpc>
                          <a:spcPct val="100000"/>
                        </a:lnSpc>
                        <a:spcBef>
                          <a:spcPts val="800"/>
                        </a:spcBef>
                        <a:spcAft>
                          <a:spcPts val="0"/>
                        </a:spcAft>
                        <a:buClrTx/>
                        <a:buSzTx/>
                        <a:buFontTx/>
                        <a:buChar char="•"/>
                        <a:tabLst/>
                        <a:defRPr/>
                      </a:pPr>
                      <a:r>
                        <a:rPr lang="en-US" sz="1000">
                          <a:latin typeface="+mj-lt"/>
                        </a:rPr>
                        <a:t>Leverage </a:t>
                      </a:r>
                      <a:r>
                        <a:rPr lang="en-US" sz="1000" b="1">
                          <a:latin typeface="+mj-lt"/>
                        </a:rPr>
                        <a:t>custom AI bots</a:t>
                      </a:r>
                      <a:r>
                        <a:rPr lang="en-US" sz="1000">
                          <a:latin typeface="+mj-lt"/>
                        </a:rPr>
                        <a:t> and </a:t>
                      </a:r>
                      <a:r>
                        <a:rPr lang="en-US" sz="1000" b="1">
                          <a:latin typeface="+mj-lt"/>
                        </a:rPr>
                        <a:t>transcription apps </a:t>
                      </a:r>
                      <a:r>
                        <a:rPr lang="en-US" sz="1000">
                          <a:latin typeface="+mj-lt"/>
                        </a:rPr>
                        <a:t>to </a:t>
                      </a:r>
                      <a:r>
                        <a:rPr lang="en-US" sz="1000" b="1">
                          <a:latin typeface="+mj-lt"/>
                        </a:rPr>
                        <a:t>optimize clinical documentation</a:t>
                      </a:r>
                      <a:endParaRPr lang="en-US" sz="1000">
                        <a:latin typeface="+mj-lt"/>
                      </a:endParaRPr>
                    </a:p>
                    <a:p>
                      <a:pPr marL="177800" marR="0" lvl="0" indent="-177800" algn="l" defTabSz="711200" rtl="0" eaLnBrk="1" fontAlgn="auto" latinLnBrk="0" hangingPunct="1">
                        <a:lnSpc>
                          <a:spcPct val="100000"/>
                        </a:lnSpc>
                        <a:spcBef>
                          <a:spcPts val="800"/>
                        </a:spcBef>
                        <a:spcAft>
                          <a:spcPts val="0"/>
                        </a:spcAft>
                        <a:buClrTx/>
                        <a:buSzTx/>
                        <a:tabLst/>
                        <a:defRPr/>
                      </a:pPr>
                      <a:r>
                        <a:rPr lang="en-US" sz="1000" b="1">
                          <a:latin typeface="+mj-lt"/>
                        </a:rPr>
                        <a:t>Streamlining decisions and improving RCM yield </a:t>
                      </a:r>
                      <a:r>
                        <a:rPr lang="en-US" sz="1000" b="0">
                          <a:latin typeface="+mj-lt"/>
                        </a:rPr>
                        <a:t>by deploy predictive modeling and REVA (AI Utilization review model) to forecast </a:t>
                      </a:r>
                      <a:r>
                        <a:rPr lang="en-US" sz="1000">
                          <a:latin typeface="+mj-lt"/>
                        </a:rPr>
                        <a:t>service demand and enhance care level assessment</a:t>
                      </a:r>
                    </a:p>
                  </a:txBody>
                  <a:tcPr marL="137160" marR="137160" marT="137160" marB="137160">
                    <a:lnT w="9525" cap="flat" cmpd="sng" algn="ctr">
                      <a:noFill/>
                      <a:prstDash val="solid"/>
                      <a:round/>
                      <a:headEnd type="none" w="med" len="med"/>
                      <a:tailEnd type="none" w="med" len="med"/>
                    </a:lnT>
                  </a:tcPr>
                </a:tc>
                <a:tc>
                  <a:txBody>
                    <a:bodyPr/>
                    <a:lstStyle/>
                    <a:p>
                      <a:pPr>
                        <a:spcBef>
                          <a:spcPts val="800"/>
                        </a:spcBef>
                      </a:pPr>
                      <a:r>
                        <a:rPr lang="en-US" sz="1000" b="1">
                          <a:latin typeface="+mj-lt"/>
                        </a:rPr>
                        <a:t>Expand capabilities</a:t>
                      </a:r>
                      <a:r>
                        <a:rPr lang="en-US" sz="1000">
                          <a:latin typeface="+mj-lt"/>
                        </a:rPr>
                        <a:t> </a:t>
                      </a:r>
                      <a:r>
                        <a:rPr lang="en-US" sz="1000" b="1">
                          <a:latin typeface="+mj-lt"/>
                        </a:rPr>
                        <a:t>through tuck-in and transformational M&amp;A </a:t>
                      </a:r>
                      <a:r>
                        <a:rPr lang="en-US" sz="1000">
                          <a:latin typeface="+mj-lt"/>
                        </a:rPr>
                        <a:t>in areas such as </a:t>
                      </a:r>
                      <a:r>
                        <a:rPr lang="en-US" sz="1000" b="0">
                          <a:latin typeface="+mj-lt"/>
                        </a:rPr>
                        <a:t>complex claims, CAC/CDI, and Medicaid eligibility</a:t>
                      </a:r>
                    </a:p>
                    <a:p>
                      <a:pPr>
                        <a:spcBef>
                          <a:spcPts val="800"/>
                        </a:spcBef>
                      </a:pPr>
                      <a:r>
                        <a:rPr lang="en-US" sz="1000" b="1">
                          <a:latin typeface="+mj-lt"/>
                        </a:rPr>
                        <a:t>Enter new markets </a:t>
                      </a:r>
                      <a:r>
                        <a:rPr lang="en-US" sz="1000">
                          <a:latin typeface="+mj-lt"/>
                        </a:rPr>
                        <a:t>such as </a:t>
                      </a:r>
                      <a:r>
                        <a:rPr lang="en-US" sz="1000" b="0">
                          <a:latin typeface="+mj-lt"/>
                        </a:rPr>
                        <a:t>utilization management and rural healthcare</a:t>
                      </a:r>
                    </a:p>
                    <a:p>
                      <a:pPr>
                        <a:spcBef>
                          <a:spcPts val="800"/>
                        </a:spcBef>
                      </a:pPr>
                      <a:r>
                        <a:rPr lang="en-US" sz="1000" b="1">
                          <a:latin typeface="+mj-lt"/>
                        </a:rPr>
                        <a:t>Broaden geographic reach</a:t>
                      </a:r>
                      <a:r>
                        <a:rPr lang="en-US" sz="1000">
                          <a:latin typeface="+mj-lt"/>
                        </a:rPr>
                        <a:t> and improve cost efficiency by acquiring </a:t>
                      </a:r>
                      <a:r>
                        <a:rPr lang="en-US" sz="1000" b="0">
                          <a:latin typeface="+mj-lt"/>
                        </a:rPr>
                        <a:t>offshore and regional players</a:t>
                      </a:r>
                    </a:p>
                    <a:p>
                      <a:pPr>
                        <a:spcBef>
                          <a:spcPts val="800"/>
                        </a:spcBef>
                      </a:pPr>
                      <a:r>
                        <a:rPr lang="en-US" sz="1000" b="1">
                          <a:latin typeface="+mj-lt"/>
                        </a:rPr>
                        <a:t>Unlock synergies and cross-sell opportunities</a:t>
                      </a:r>
                      <a:r>
                        <a:rPr lang="en-US" sz="1000">
                          <a:latin typeface="+mj-lt"/>
                        </a:rPr>
                        <a:t> by integrating complementary solutions</a:t>
                      </a:r>
                    </a:p>
                  </a:txBody>
                  <a:tcPr marL="137160" marR="137160" marT="137160" marB="137160">
                    <a:lnT w="9525" cap="flat" cmpd="sng" algn="ctr">
                      <a:noFill/>
                      <a:prstDash val="solid"/>
                      <a:round/>
                      <a:headEnd type="none" w="med" len="med"/>
                      <a:tailEnd type="none" w="med" len="med"/>
                    </a:lnT>
                  </a:tcPr>
                </a:tc>
                <a:extLst>
                  <a:ext uri="{0D108BD9-81ED-4DB2-BD59-A6C34878D82A}">
                    <a16:rowId xmlns:a16="http://schemas.microsoft.com/office/drawing/2014/main" val="4058444140"/>
                  </a:ext>
                </a:extLst>
              </a:tr>
              <a:tr h="1371600">
                <a:tc>
                  <a:txBody>
                    <a:bodyPr/>
                    <a:lstStyle/>
                    <a:p>
                      <a:pPr algn="l" fontAlgn="b">
                        <a:lnSpc>
                          <a:spcPct val="100000"/>
                        </a:lnSpc>
                        <a:spcBef>
                          <a:spcPts val="800"/>
                        </a:spcBef>
                      </a:pPr>
                      <a:r>
                        <a:rPr lang="en-US" sz="1000" b="1" i="0" u="none" strike="noStrike">
                          <a:solidFill>
                            <a:srgbClr val="000000"/>
                          </a:solidFill>
                          <a:effectLst/>
                          <a:latin typeface="+mj-lt"/>
                        </a:rPr>
                        <a:t>&lt;Comp 2&gt; integrated ML </a:t>
                      </a:r>
                      <a:r>
                        <a:rPr lang="en-US" sz="1000" b="0" i="0" u="none" strike="noStrike">
                          <a:solidFill>
                            <a:srgbClr val="000000"/>
                          </a:solidFill>
                          <a:effectLst/>
                          <a:latin typeface="+mj-lt"/>
                        </a:rPr>
                        <a:t>and </a:t>
                      </a:r>
                      <a:r>
                        <a:rPr lang="en-US" sz="1000" b="1" i="0" u="none" strike="noStrike">
                          <a:solidFill>
                            <a:srgbClr val="000000"/>
                          </a:solidFill>
                          <a:effectLst/>
                          <a:latin typeface="+mj-lt"/>
                        </a:rPr>
                        <a:t>GenAI </a:t>
                      </a:r>
                      <a:r>
                        <a:rPr lang="en-US" sz="1000" b="0" i="0" u="none" strike="noStrike">
                          <a:solidFill>
                            <a:srgbClr val="000000"/>
                          </a:solidFill>
                          <a:effectLst/>
                          <a:latin typeface="+mj-lt"/>
                        </a:rPr>
                        <a:t>into </a:t>
                      </a:r>
                      <a:r>
                        <a:rPr lang="en-US" sz="1000" b="1" i="0" u="none" strike="noStrike">
                          <a:solidFill>
                            <a:srgbClr val="000000"/>
                          </a:solidFill>
                          <a:effectLst/>
                          <a:latin typeface="+mj-lt"/>
                        </a:rPr>
                        <a:t>R1 Entri </a:t>
                      </a:r>
                      <a:r>
                        <a:rPr lang="en-US" sz="1000" b="0" i="0" u="none" strike="noStrike">
                          <a:solidFill>
                            <a:srgbClr val="000000"/>
                          </a:solidFill>
                          <a:effectLst/>
                          <a:latin typeface="+mj-lt"/>
                        </a:rPr>
                        <a:t>reducing </a:t>
                      </a:r>
                      <a:r>
                        <a:rPr lang="en-US" sz="1000" b="1" i="0" u="none" strike="noStrike">
                          <a:solidFill>
                            <a:srgbClr val="000000"/>
                          </a:solidFill>
                          <a:effectLst/>
                          <a:latin typeface="+mj-lt"/>
                        </a:rPr>
                        <a:t>front-end denials </a:t>
                      </a:r>
                      <a:r>
                        <a:rPr lang="en-US" sz="1000" b="0" i="0" u="none" strike="noStrike">
                          <a:solidFill>
                            <a:srgbClr val="000000"/>
                          </a:solidFill>
                          <a:effectLst/>
                          <a:latin typeface="+mj-lt"/>
                        </a:rPr>
                        <a:t>by up to </a:t>
                      </a:r>
                      <a:r>
                        <a:rPr lang="en-US" sz="1000" b="1" i="0" u="none" strike="noStrike">
                          <a:solidFill>
                            <a:srgbClr val="000000"/>
                          </a:solidFill>
                          <a:effectLst/>
                          <a:latin typeface="+mj-lt"/>
                        </a:rPr>
                        <a:t>50%</a:t>
                      </a:r>
                    </a:p>
                    <a:p>
                      <a:pPr marL="177800" marR="0" lvl="0" indent="-177800" algn="l" defTabSz="711200" rtl="0" eaLnBrk="1" fontAlgn="b" latinLnBrk="0" hangingPunct="1">
                        <a:lnSpc>
                          <a:spcPct val="100000"/>
                        </a:lnSpc>
                        <a:spcBef>
                          <a:spcPts val="800"/>
                        </a:spcBef>
                        <a:spcAft>
                          <a:spcPts val="0"/>
                        </a:spcAft>
                        <a:buClrTx/>
                        <a:buSzTx/>
                        <a:buFontTx/>
                        <a:buChar char="•"/>
                        <a:tabLst/>
                        <a:defRPr/>
                      </a:pPr>
                      <a:r>
                        <a:rPr lang="en-US" sz="1000" b="1" i="0" u="none" strike="noStrike">
                          <a:solidFill>
                            <a:srgbClr val="000000"/>
                          </a:solidFill>
                          <a:effectLst/>
                          <a:latin typeface="+mj-lt"/>
                        </a:rPr>
                        <a:t>Experian Health </a:t>
                      </a:r>
                      <a:r>
                        <a:rPr lang="en-US" sz="1000" b="0" i="0" u="none" strike="noStrike">
                          <a:solidFill>
                            <a:srgbClr val="000000"/>
                          </a:solidFill>
                          <a:effectLst/>
                          <a:latin typeface="+mj-lt"/>
                        </a:rPr>
                        <a:t>automated </a:t>
                      </a:r>
                      <a:r>
                        <a:rPr lang="en-US" sz="1000" b="1" i="0" u="none" strike="noStrike">
                          <a:solidFill>
                            <a:srgbClr val="000000"/>
                          </a:solidFill>
                          <a:effectLst/>
                          <a:latin typeface="+mj-lt"/>
                        </a:rPr>
                        <a:t>ClaimSource </a:t>
                      </a:r>
                      <a:r>
                        <a:rPr lang="en-US" sz="1000" b="0" i="0" u="none" strike="noStrike">
                          <a:solidFill>
                            <a:srgbClr val="000000"/>
                          </a:solidFill>
                          <a:effectLst/>
                          <a:latin typeface="+mj-lt"/>
                        </a:rPr>
                        <a:t>to</a:t>
                      </a:r>
                      <a:r>
                        <a:rPr lang="en-US" sz="1000" b="1" i="0" u="none" strike="noStrike">
                          <a:solidFill>
                            <a:srgbClr val="000000"/>
                          </a:solidFill>
                          <a:effectLst/>
                          <a:latin typeface="+mj-lt"/>
                        </a:rPr>
                        <a:t> </a:t>
                      </a:r>
                      <a:r>
                        <a:rPr lang="en-US" sz="1000" b="0" i="0" u="none" strike="noStrike">
                          <a:solidFill>
                            <a:srgbClr val="000000"/>
                          </a:solidFill>
                          <a:effectLst/>
                          <a:latin typeface="+mj-lt"/>
                        </a:rPr>
                        <a:t>enhance claim scrubbing, </a:t>
                      </a:r>
                      <a:r>
                        <a:rPr lang="en-US" sz="1000" b="1" i="0" u="none" strike="noStrike">
                          <a:solidFill>
                            <a:srgbClr val="000000"/>
                          </a:solidFill>
                          <a:effectLst/>
                          <a:latin typeface="+mj-lt"/>
                        </a:rPr>
                        <a:t>reducing denial rates to &lt;4%</a:t>
                      </a:r>
                    </a:p>
                    <a:p>
                      <a:pPr>
                        <a:spcBef>
                          <a:spcPts val="800"/>
                        </a:spcBef>
                      </a:pPr>
                      <a:endParaRPr lang="en-US" sz="1000" b="1">
                        <a:latin typeface="+mj-lt"/>
                      </a:endParaRPr>
                    </a:p>
                  </a:txBody>
                  <a:tcPr marL="137160" marR="137160" marT="137160" marB="137160"/>
                </a:tc>
                <a:tc>
                  <a:txBody>
                    <a:bodyPr/>
                    <a:lstStyle/>
                    <a:p>
                      <a:pPr>
                        <a:spcBef>
                          <a:spcPts val="800"/>
                        </a:spcBef>
                      </a:pPr>
                      <a:r>
                        <a:rPr lang="en-US" sz="1000" b="1">
                          <a:latin typeface="+mj-lt"/>
                        </a:rPr>
                        <a:t>Access Healthcare</a:t>
                      </a:r>
                      <a:r>
                        <a:rPr lang="en-US" sz="1000">
                          <a:latin typeface="+mj-lt"/>
                        </a:rPr>
                        <a:t> deployed </a:t>
                      </a:r>
                      <a:r>
                        <a:rPr lang="en-US" sz="1000" b="1">
                          <a:latin typeface="+mj-lt"/>
                        </a:rPr>
                        <a:t>echolock+</a:t>
                      </a:r>
                      <a:r>
                        <a:rPr lang="en-US" sz="1000">
                          <a:latin typeface="+mj-lt"/>
                        </a:rPr>
                        <a:t> (governance platform) to track user activity, boosted productivity by over </a:t>
                      </a:r>
                      <a:r>
                        <a:rPr lang="en-US" sz="1000" b="1">
                          <a:latin typeface="+mj-lt"/>
                        </a:rPr>
                        <a:t>6.5%</a:t>
                      </a:r>
                      <a:r>
                        <a:rPr lang="en-US" sz="1000">
                          <a:latin typeface="+mj-lt"/>
                        </a:rPr>
                        <a:t> and </a:t>
                      </a:r>
                      <a:r>
                        <a:rPr lang="en-US" sz="1000" b="1">
                          <a:latin typeface="+mj-lt"/>
                        </a:rPr>
                        <a:t>reducing cost per output </a:t>
                      </a:r>
                    </a:p>
                    <a:p>
                      <a:pPr>
                        <a:spcBef>
                          <a:spcPts val="800"/>
                        </a:spcBef>
                      </a:pPr>
                      <a:r>
                        <a:rPr lang="en-US" sz="1000" b="1">
                          <a:latin typeface="+mj-lt"/>
                        </a:rPr>
                        <a:t>Experian Health reduced collection costs </a:t>
                      </a:r>
                      <a:r>
                        <a:rPr lang="en-US" sz="1000" b="0">
                          <a:latin typeface="+mj-lt"/>
                        </a:rPr>
                        <a:t>by integrating</a:t>
                      </a:r>
                      <a:r>
                        <a:rPr lang="en-US" sz="1000" b="1">
                          <a:latin typeface="+mj-lt"/>
                        </a:rPr>
                        <a:t> Wave HDC’s AI (now Patient Access Curator) </a:t>
                      </a:r>
                      <a:r>
                        <a:rPr lang="en-US" sz="1000" b="0">
                          <a:latin typeface="+mj-lt"/>
                        </a:rPr>
                        <a:t>to automate eligibility scan and insurance discovery</a:t>
                      </a:r>
                    </a:p>
                  </a:txBody>
                  <a:tcPr marL="137160" marR="137160" marT="137160" marB="137160"/>
                </a:tc>
                <a:tc>
                  <a:txBody>
                    <a:bodyPr/>
                    <a:lstStyle/>
                    <a:p>
                      <a:pPr>
                        <a:spcBef>
                          <a:spcPts val="800"/>
                        </a:spcBef>
                      </a:pPr>
                      <a:r>
                        <a:rPr lang="en-US" sz="1000" b="1" dirty="0">
                          <a:latin typeface="+mj-lt"/>
                        </a:rPr>
                        <a:t>&lt;Comp 2&gt; established R37 Lab with Palantir</a:t>
                      </a:r>
                      <a:r>
                        <a:rPr lang="en-US" sz="1000" dirty="0">
                          <a:latin typeface="+mj-lt"/>
                        </a:rPr>
                        <a:t> to develop </a:t>
                      </a:r>
                      <a:r>
                        <a:rPr lang="en-US" sz="1000" b="1" dirty="0">
                          <a:latin typeface="+mj-lt"/>
                        </a:rPr>
                        <a:t>AI agents </a:t>
                      </a:r>
                      <a:r>
                        <a:rPr lang="en-US" sz="1000" dirty="0">
                          <a:latin typeface="+mj-lt"/>
                        </a:rPr>
                        <a:t>that autonomously manage tasks across the RCM value chain</a:t>
                      </a:r>
                    </a:p>
                    <a:p>
                      <a:pPr>
                        <a:spcBef>
                          <a:spcPts val="800"/>
                        </a:spcBef>
                      </a:pPr>
                      <a:r>
                        <a:rPr lang="en-US" sz="1000" b="1" dirty="0">
                          <a:latin typeface="+mj-lt"/>
                        </a:rPr>
                        <a:t>Experian Health</a:t>
                      </a:r>
                      <a:r>
                        <a:rPr lang="en-US" sz="1000" dirty="0">
                          <a:latin typeface="+mj-lt"/>
                        </a:rPr>
                        <a:t> created an </a:t>
                      </a:r>
                      <a:r>
                        <a:rPr lang="en-US" sz="1000" b="1" dirty="0">
                          <a:latin typeface="+mj-lt"/>
                        </a:rPr>
                        <a:t>AI Advantage Denials Suite</a:t>
                      </a:r>
                      <a:r>
                        <a:rPr lang="en-US" sz="1000" dirty="0">
                          <a:latin typeface="+mj-lt"/>
                        </a:rPr>
                        <a:t> with </a:t>
                      </a:r>
                      <a:r>
                        <a:rPr lang="en-US" sz="1000" b="1" dirty="0">
                          <a:latin typeface="+mj-lt"/>
                        </a:rPr>
                        <a:t>predictive models </a:t>
                      </a:r>
                      <a:r>
                        <a:rPr lang="en-US" sz="1000" dirty="0">
                          <a:latin typeface="+mj-lt"/>
                        </a:rPr>
                        <a:t>flag high-risk claims by appeal likelihood</a:t>
                      </a:r>
                    </a:p>
                    <a:p>
                      <a:pPr marL="177800" marR="0" lvl="0" indent="-177800" algn="l" defTabSz="711200" rtl="0" eaLnBrk="1" fontAlgn="auto" latinLnBrk="0" hangingPunct="1">
                        <a:lnSpc>
                          <a:spcPct val="100000"/>
                        </a:lnSpc>
                        <a:spcBef>
                          <a:spcPts val="800"/>
                        </a:spcBef>
                        <a:spcAft>
                          <a:spcPts val="0"/>
                        </a:spcAft>
                        <a:buClrTx/>
                        <a:buSzTx/>
                        <a:tabLst/>
                        <a:defRPr/>
                      </a:pPr>
                      <a:endParaRPr lang="en-US" sz="1000" dirty="0">
                        <a:latin typeface="+mj-lt"/>
                      </a:endParaRPr>
                    </a:p>
                  </a:txBody>
                  <a:tcPr marL="137160" marR="137160" marT="137160" marB="137160"/>
                </a:tc>
                <a:tc>
                  <a:txBody>
                    <a:bodyPr/>
                    <a:lstStyle/>
                    <a:p>
                      <a:pPr>
                        <a:spcBef>
                          <a:spcPts val="800"/>
                        </a:spcBef>
                      </a:pPr>
                      <a:r>
                        <a:rPr lang="en-US" sz="1000" b="1">
                          <a:latin typeface="+mj-lt"/>
                        </a:rPr>
                        <a:t>&lt;Comp 2&gt; acquired Cloudmed</a:t>
                      </a:r>
                      <a:r>
                        <a:rPr lang="en-US" sz="1000" b="0">
                          <a:latin typeface="+mj-lt"/>
                        </a:rPr>
                        <a:t>, the tuck-in broadened</a:t>
                      </a:r>
                      <a:r>
                        <a:rPr lang="en-US" sz="1000" b="1">
                          <a:latin typeface="+mj-lt"/>
                        </a:rPr>
                        <a:t> </a:t>
                      </a:r>
                      <a:r>
                        <a:rPr lang="en-US" sz="1000" b="0">
                          <a:latin typeface="+mj-lt"/>
                        </a:rPr>
                        <a:t>R1’s capabilities in complex claims analytics and revenue recovery</a:t>
                      </a:r>
                    </a:p>
                    <a:p>
                      <a:pPr>
                        <a:spcBef>
                          <a:spcPts val="800"/>
                        </a:spcBef>
                      </a:pPr>
                      <a:r>
                        <a:rPr lang="en-US" sz="1000" b="1">
                          <a:latin typeface="+mj-lt"/>
                        </a:rPr>
                        <a:t>Solventum</a:t>
                      </a:r>
                      <a:r>
                        <a:rPr lang="en-US" sz="1000" b="0">
                          <a:latin typeface="+mj-lt"/>
                        </a:rPr>
                        <a:t> partnered with </a:t>
                      </a:r>
                      <a:r>
                        <a:rPr lang="en-US" sz="1000" b="1">
                          <a:latin typeface="+mj-lt"/>
                        </a:rPr>
                        <a:t>Ensemble Health </a:t>
                      </a:r>
                      <a:r>
                        <a:rPr lang="en-US" sz="1000" b="0">
                          <a:latin typeface="+mj-lt"/>
                        </a:rPr>
                        <a:t>to deploy an AI-powered coding system for complex specialty cases, enabling cross-sell with vendors using Solventum’s AI</a:t>
                      </a:r>
                    </a:p>
                  </a:txBody>
                  <a:tcPr marL="137160" marR="137160" marT="137160" marB="137160"/>
                </a:tc>
                <a:extLst>
                  <a:ext uri="{0D108BD9-81ED-4DB2-BD59-A6C34878D82A}">
                    <a16:rowId xmlns:a16="http://schemas.microsoft.com/office/drawing/2014/main" val="4233832476"/>
                  </a:ext>
                </a:extLst>
              </a:tr>
            </a:tbl>
          </a:graphicData>
        </a:graphic>
      </p:graphicFrame>
      <p:sp>
        <p:nvSpPr>
          <p:cNvPr id="41" name="Rectangle 40">
            <a:extLst>
              <a:ext uri="{FF2B5EF4-FFF2-40B4-BE49-F238E27FC236}">
                <a16:creationId xmlns:a16="http://schemas.microsoft.com/office/drawing/2014/main" id="{1AB2D376-2BC3-DE4D-A95B-4500122A782A}"/>
              </a:ext>
            </a:extLst>
          </p:cNvPr>
          <p:cNvSpPr/>
          <p:nvPr/>
        </p:nvSpPr>
        <p:spPr bwMode="gray">
          <a:xfrm>
            <a:off x="5873069" y="6029193"/>
            <a:ext cx="2155606" cy="257405"/>
          </a:xfrm>
          <a:prstGeom prst="rect">
            <a:avLst/>
          </a:prstGeom>
          <a:no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grpSp>
        <p:nvGrpSpPr>
          <p:cNvPr id="49" name="btfpStatusSticker604607">
            <a:extLst>
              <a:ext uri="{FF2B5EF4-FFF2-40B4-BE49-F238E27FC236}">
                <a16:creationId xmlns:a16="http://schemas.microsoft.com/office/drawing/2014/main" id="{0FE18369-8EAB-EF5D-3038-395187CB443C}"/>
              </a:ext>
            </a:extLst>
          </p:cNvPr>
          <p:cNvGrpSpPr/>
          <p:nvPr>
            <p:custDataLst>
              <p:tags r:id="rId4"/>
            </p:custDataLst>
          </p:nvPr>
        </p:nvGrpSpPr>
        <p:grpSpPr>
          <a:xfrm>
            <a:off x="10100356" y="955344"/>
            <a:ext cx="1761444" cy="235611"/>
            <a:chOff x="-2280176" y="876300"/>
            <a:chExt cx="1761444" cy="235611"/>
          </a:xfrm>
        </p:grpSpPr>
        <p:sp>
          <p:nvSpPr>
            <p:cNvPr id="46" name="btfpStatusStickerText604607">
              <a:extLst>
                <a:ext uri="{FF2B5EF4-FFF2-40B4-BE49-F238E27FC236}">
                  <a16:creationId xmlns:a16="http://schemas.microsoft.com/office/drawing/2014/main" id="{C32CC7C0-1560-DA1B-2004-69F90F3C9E02}"/>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47" name="btfpStatusStickerLine604607">
              <a:extLst>
                <a:ext uri="{FF2B5EF4-FFF2-40B4-BE49-F238E27FC236}">
                  <a16:creationId xmlns:a16="http://schemas.microsoft.com/office/drawing/2014/main" id="{29F3EA9D-EE60-9120-2451-A10F5E522B12}"/>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Icon674341">
            <a:extLst>
              <a:ext uri="{FF2B5EF4-FFF2-40B4-BE49-F238E27FC236}">
                <a16:creationId xmlns:a16="http://schemas.microsoft.com/office/drawing/2014/main" id="{8D829CAD-2C35-AB61-46D3-D6E265257B91}"/>
              </a:ext>
            </a:extLst>
          </p:cNvPr>
          <p:cNvGrpSpPr>
            <a:grpSpLocks noChangeAspect="1"/>
          </p:cNvGrpSpPr>
          <p:nvPr>
            <p:custDataLst>
              <p:tags r:id="rId5"/>
            </p:custDataLst>
          </p:nvPr>
        </p:nvGrpSpPr>
        <p:grpSpPr>
          <a:xfrm>
            <a:off x="6228030" y="1293042"/>
            <a:ext cx="540544" cy="540544"/>
            <a:chOff x="4942986" y="-16212"/>
            <a:chExt cx="2965869" cy="3425306"/>
          </a:xfrm>
        </p:grpSpPr>
        <p:sp>
          <p:nvSpPr>
            <p:cNvPr id="37" name="btfpIconCircle674341">
              <a:extLst>
                <a:ext uri="{FF2B5EF4-FFF2-40B4-BE49-F238E27FC236}">
                  <a16:creationId xmlns:a16="http://schemas.microsoft.com/office/drawing/2014/main" id="{73C0C920-C08A-78CD-7684-637FA0FFA718}"/>
                </a:ext>
              </a:extLst>
            </p:cNvPr>
            <p:cNvSpPr>
              <a:spLocks/>
            </p:cNvSpPr>
            <p:nvPr/>
          </p:nvSpPr>
          <p:spPr bwMode="gray">
            <a:xfrm>
              <a:off x="4942986" y="-16212"/>
              <a:ext cx="2965869" cy="3425306"/>
            </a:xfrm>
            <a:prstGeom prst="ellipse">
              <a:avLst/>
            </a:prstGeom>
            <a:solidFill>
              <a:srgbClr val="7891AA"/>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36" name="btfpIconLines674341">
              <a:extLst>
                <a:ext uri="{FF2B5EF4-FFF2-40B4-BE49-F238E27FC236}">
                  <a16:creationId xmlns:a16="http://schemas.microsoft.com/office/drawing/2014/main" id="{2DAD0B02-B686-A340-5733-7FD88B4D38BD}"/>
                </a:ext>
              </a:extLst>
            </p:cNvPr>
            <p:cNvPicPr>
              <a:picLocks/>
            </p:cNvPicPr>
            <p:nvPr/>
          </p:nvPicPr>
          <p:blipFill>
            <a:blip r:embed="rId15"/>
            <a:stretch>
              <a:fillRect/>
            </a:stretch>
          </p:blipFill>
          <p:spPr>
            <a:xfrm>
              <a:off x="4942986" y="-16212"/>
              <a:ext cx="2965869" cy="3425306"/>
            </a:xfrm>
            <a:prstGeom prst="rect">
              <a:avLst/>
            </a:prstGeom>
          </p:spPr>
        </p:pic>
      </p:grpSp>
      <p:grpSp>
        <p:nvGrpSpPr>
          <p:cNvPr id="44" name="btfpIcon195455">
            <a:extLst>
              <a:ext uri="{FF2B5EF4-FFF2-40B4-BE49-F238E27FC236}">
                <a16:creationId xmlns:a16="http://schemas.microsoft.com/office/drawing/2014/main" id="{114B43B2-DCD9-956B-2A40-85CDE3C0213B}"/>
              </a:ext>
            </a:extLst>
          </p:cNvPr>
          <p:cNvGrpSpPr>
            <a:grpSpLocks noChangeAspect="1"/>
          </p:cNvGrpSpPr>
          <p:nvPr>
            <p:custDataLst>
              <p:tags r:id="rId6"/>
            </p:custDataLst>
          </p:nvPr>
        </p:nvGrpSpPr>
        <p:grpSpPr>
          <a:xfrm>
            <a:off x="3408839" y="1335314"/>
            <a:ext cx="540544" cy="540544"/>
            <a:chOff x="2086090" y="-9986"/>
            <a:chExt cx="2950017" cy="3407000"/>
          </a:xfrm>
        </p:grpSpPr>
        <p:sp>
          <p:nvSpPr>
            <p:cNvPr id="43" name="btfpIconCircle195455">
              <a:extLst>
                <a:ext uri="{FF2B5EF4-FFF2-40B4-BE49-F238E27FC236}">
                  <a16:creationId xmlns:a16="http://schemas.microsoft.com/office/drawing/2014/main" id="{9C659FE5-9BAE-26CE-51FF-66463B1A89BB}"/>
                </a:ext>
              </a:extLst>
            </p:cNvPr>
            <p:cNvSpPr>
              <a:spLocks/>
            </p:cNvSpPr>
            <p:nvPr/>
          </p:nvSpPr>
          <p:spPr bwMode="gray">
            <a:xfrm>
              <a:off x="2086090" y="-9986"/>
              <a:ext cx="2950017" cy="3407000"/>
            </a:xfrm>
            <a:prstGeom prst="ellipse">
              <a:avLst/>
            </a:prstGeom>
            <a:solidFill>
              <a:srgbClr val="46647B"/>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42" name="btfpIconLines195455">
              <a:extLst>
                <a:ext uri="{FF2B5EF4-FFF2-40B4-BE49-F238E27FC236}">
                  <a16:creationId xmlns:a16="http://schemas.microsoft.com/office/drawing/2014/main" id="{E4306016-9651-30DA-99CA-F22C54490467}"/>
                </a:ext>
              </a:extLst>
            </p:cNvPr>
            <p:cNvPicPr>
              <a:picLocks/>
            </p:cNvPicPr>
            <p:nvPr/>
          </p:nvPicPr>
          <p:blipFill>
            <a:blip r:embed="rId16"/>
            <a:stretch>
              <a:fillRect/>
            </a:stretch>
          </p:blipFill>
          <p:spPr>
            <a:xfrm>
              <a:off x="2086090" y="-9986"/>
              <a:ext cx="2950017" cy="3407000"/>
            </a:xfrm>
            <a:prstGeom prst="rect">
              <a:avLst/>
            </a:prstGeom>
          </p:spPr>
        </p:pic>
      </p:grpSp>
      <p:grpSp>
        <p:nvGrpSpPr>
          <p:cNvPr id="28" name="btfpIcon274756">
            <a:extLst>
              <a:ext uri="{FF2B5EF4-FFF2-40B4-BE49-F238E27FC236}">
                <a16:creationId xmlns:a16="http://schemas.microsoft.com/office/drawing/2014/main" id="{A4333A6C-7ACC-08C7-C83D-FACEF532BE09}"/>
              </a:ext>
            </a:extLst>
          </p:cNvPr>
          <p:cNvGrpSpPr>
            <a:grpSpLocks noChangeAspect="1"/>
          </p:cNvGrpSpPr>
          <p:nvPr>
            <p:custDataLst>
              <p:tags r:id="rId7"/>
            </p:custDataLst>
          </p:nvPr>
        </p:nvGrpSpPr>
        <p:grpSpPr>
          <a:xfrm>
            <a:off x="9102283" y="1313668"/>
            <a:ext cx="540544" cy="540544"/>
            <a:chOff x="8190593" y="-1204112"/>
            <a:chExt cx="5394652" cy="6230326"/>
          </a:xfrm>
        </p:grpSpPr>
        <p:sp>
          <p:nvSpPr>
            <p:cNvPr id="27" name="btfpIconCircle274756">
              <a:extLst>
                <a:ext uri="{FF2B5EF4-FFF2-40B4-BE49-F238E27FC236}">
                  <a16:creationId xmlns:a16="http://schemas.microsoft.com/office/drawing/2014/main" id="{34FE4CBD-50EB-49B3-7567-CFDFC5B0A57D}"/>
                </a:ext>
              </a:extLst>
            </p:cNvPr>
            <p:cNvSpPr>
              <a:spLocks/>
            </p:cNvSpPr>
            <p:nvPr/>
          </p:nvSpPr>
          <p:spPr bwMode="gray">
            <a:xfrm>
              <a:off x="8190593" y="-1204112"/>
              <a:ext cx="5394652" cy="6230326"/>
            </a:xfrm>
            <a:prstGeom prst="ellipse">
              <a:avLst/>
            </a:prstGeom>
            <a:solidFill>
              <a:srgbClr val="A3BCD3"/>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26" name="btfpIconLines274756">
              <a:extLst>
                <a:ext uri="{FF2B5EF4-FFF2-40B4-BE49-F238E27FC236}">
                  <a16:creationId xmlns:a16="http://schemas.microsoft.com/office/drawing/2014/main" id="{71485020-7765-B1A7-BF62-9864CA3D47C9}"/>
                </a:ext>
              </a:extLst>
            </p:cNvPr>
            <p:cNvPicPr>
              <a:picLocks/>
            </p:cNvPicPr>
            <p:nvPr/>
          </p:nvPicPr>
          <p:blipFill>
            <a:blip r:embed="rId17"/>
            <a:stretch>
              <a:fillRect/>
            </a:stretch>
          </p:blipFill>
          <p:spPr>
            <a:xfrm>
              <a:off x="8190593" y="-1204112"/>
              <a:ext cx="5394652" cy="6230326"/>
            </a:xfrm>
            <a:prstGeom prst="rect">
              <a:avLst/>
            </a:prstGeom>
            <a:solidFill>
              <a:srgbClr val="9FB6CC"/>
            </a:solidFill>
          </p:spPr>
        </p:pic>
      </p:grpSp>
      <p:sp>
        <p:nvSpPr>
          <p:cNvPr id="15" name="Rectangle 14">
            <a:extLst>
              <a:ext uri="{FF2B5EF4-FFF2-40B4-BE49-F238E27FC236}">
                <a16:creationId xmlns:a16="http://schemas.microsoft.com/office/drawing/2014/main" id="{F1E2D2DB-3886-DD9C-478F-53691C50D5F2}"/>
              </a:ext>
            </a:extLst>
          </p:cNvPr>
          <p:cNvSpPr/>
          <p:nvPr/>
        </p:nvSpPr>
        <p:spPr bwMode="gray">
          <a:xfrm>
            <a:off x="293795" y="4681526"/>
            <a:ext cx="177735" cy="159740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a:ea typeface="+mn-ea"/>
                <a:cs typeface="+mn-cs"/>
              </a:rPr>
              <a:t>Peer strategy moves</a:t>
            </a:r>
          </a:p>
        </p:txBody>
      </p:sp>
      <p:grpSp>
        <p:nvGrpSpPr>
          <p:cNvPr id="14" name="btfpIcon657718">
            <a:extLst>
              <a:ext uri="{FF2B5EF4-FFF2-40B4-BE49-F238E27FC236}">
                <a16:creationId xmlns:a16="http://schemas.microsoft.com/office/drawing/2014/main" id="{7DCB8894-B92D-EF35-8083-06A89FE9B2C9}"/>
              </a:ext>
            </a:extLst>
          </p:cNvPr>
          <p:cNvGrpSpPr>
            <a:grpSpLocks noChangeAspect="1"/>
          </p:cNvGrpSpPr>
          <p:nvPr>
            <p:custDataLst>
              <p:tags r:id="rId8"/>
            </p:custDataLst>
          </p:nvPr>
        </p:nvGrpSpPr>
        <p:grpSpPr>
          <a:xfrm>
            <a:off x="616725" y="1335314"/>
            <a:ext cx="540544" cy="540544"/>
            <a:chOff x="175997" y="1115797"/>
            <a:chExt cx="1389495" cy="1389495"/>
          </a:xfrm>
        </p:grpSpPr>
        <p:sp>
          <p:nvSpPr>
            <p:cNvPr id="16" name="btfpIconCircle657718">
              <a:extLst>
                <a:ext uri="{FF2B5EF4-FFF2-40B4-BE49-F238E27FC236}">
                  <a16:creationId xmlns:a16="http://schemas.microsoft.com/office/drawing/2014/main" id="{87C4760C-F766-F32B-C7C6-BF3A74A15D00}"/>
                </a:ext>
              </a:extLst>
            </p:cNvPr>
            <p:cNvSpPr>
              <a:spLocks/>
            </p:cNvSpPr>
            <p:nvPr/>
          </p:nvSpPr>
          <p:spPr bwMode="gray">
            <a:xfrm>
              <a:off x="175997" y="1115797"/>
              <a:ext cx="1389495" cy="1389495"/>
            </a:xfrm>
            <a:prstGeom prst="ellipse">
              <a:avLst/>
            </a:prstGeom>
            <a:solidFill>
              <a:srgbClr val="2D475A"/>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7" name="btfpIconLines657718">
              <a:extLst>
                <a:ext uri="{FF2B5EF4-FFF2-40B4-BE49-F238E27FC236}">
                  <a16:creationId xmlns:a16="http://schemas.microsoft.com/office/drawing/2014/main" id="{3F9868B1-AEC7-3B2A-118D-71C151172DF9}"/>
                </a:ext>
              </a:extLst>
            </p:cNvPr>
            <p:cNvPicPr>
              <a:picLocks/>
            </p:cNvPicPr>
            <p:nvPr/>
          </p:nvPicPr>
          <p:blipFill>
            <a:blip r:embed="rId18"/>
            <a:stretch>
              <a:fillRect/>
            </a:stretch>
          </p:blipFill>
          <p:spPr>
            <a:xfrm>
              <a:off x="175997" y="1115797"/>
              <a:ext cx="1389495" cy="1389495"/>
            </a:xfrm>
            <a:prstGeom prst="rect">
              <a:avLst/>
            </a:prstGeom>
          </p:spPr>
        </p:pic>
      </p:grpSp>
      <p:sp>
        <p:nvSpPr>
          <p:cNvPr id="19" name="Rectangle 18">
            <a:extLst>
              <a:ext uri="{FF2B5EF4-FFF2-40B4-BE49-F238E27FC236}">
                <a16:creationId xmlns:a16="http://schemas.microsoft.com/office/drawing/2014/main" id="{379C3991-976F-797F-76E1-1CB51FB91B70}"/>
              </a:ext>
            </a:extLst>
          </p:cNvPr>
          <p:cNvSpPr/>
          <p:nvPr/>
        </p:nvSpPr>
        <p:spPr bwMode="gray">
          <a:xfrm>
            <a:off x="293797" y="1936627"/>
            <a:ext cx="177734" cy="259111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Arial"/>
                <a:ea typeface="+mn-ea"/>
                <a:cs typeface="+mn-cs"/>
              </a:rPr>
              <a:t>Competitive strategies</a:t>
            </a:r>
          </a:p>
        </p:txBody>
      </p:sp>
      <p:grpSp>
        <p:nvGrpSpPr>
          <p:cNvPr id="21" name="btfpRunningAgenda1Level108890">
            <a:extLst>
              <a:ext uri="{FF2B5EF4-FFF2-40B4-BE49-F238E27FC236}">
                <a16:creationId xmlns:a16="http://schemas.microsoft.com/office/drawing/2014/main" id="{FA18F8F7-2551-ED02-3603-0CE26211F255}"/>
              </a:ext>
            </a:extLst>
          </p:cNvPr>
          <p:cNvGrpSpPr/>
          <p:nvPr>
            <p:custDataLst>
              <p:tags r:id="rId9"/>
            </p:custDataLst>
          </p:nvPr>
        </p:nvGrpSpPr>
        <p:grpSpPr>
          <a:xfrm>
            <a:off x="0" y="944429"/>
            <a:ext cx="3885899" cy="257442"/>
            <a:chOff x="0" y="876300"/>
            <a:chExt cx="3885899" cy="257442"/>
          </a:xfrm>
        </p:grpSpPr>
        <p:sp>
          <p:nvSpPr>
            <p:cNvPr id="22" name="btfpRunningAgenda1LevelBarLeft108890">
              <a:extLst>
                <a:ext uri="{FF2B5EF4-FFF2-40B4-BE49-F238E27FC236}">
                  <a16:creationId xmlns:a16="http://schemas.microsoft.com/office/drawing/2014/main" id="{B8545918-3545-ED2C-6DB8-686D1919139B}"/>
                </a:ext>
              </a:extLst>
            </p:cNvPr>
            <p:cNvSpPr/>
            <p:nvPr/>
          </p:nvSpPr>
          <p:spPr bwMode="gray">
            <a:xfrm>
              <a:off x="0" y="876300"/>
              <a:ext cx="3885899"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65366 w 1465366"/>
                <a:gd name="connsiteY0" fmla="*/ 0 h 257442"/>
                <a:gd name="connsiteX1" fmla="*/ 1250343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728963 w 1728963"/>
                <a:gd name="connsiteY0" fmla="*/ 0 h 257442"/>
                <a:gd name="connsiteX1" fmla="*/ 1410644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930941 w 1930941"/>
                <a:gd name="connsiteY0" fmla="*/ 0 h 257442"/>
                <a:gd name="connsiteX1" fmla="*/ 1674242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2091242 w 2091242"/>
                <a:gd name="connsiteY0" fmla="*/ 0 h 257442"/>
                <a:gd name="connsiteX1" fmla="*/ 1876220 w 2091242"/>
                <a:gd name="connsiteY1" fmla="*/ 257442 h 257442"/>
                <a:gd name="connsiteX2" fmla="*/ 0 w 2091242"/>
                <a:gd name="connsiteY2" fmla="*/ 257442 h 257442"/>
                <a:gd name="connsiteX3" fmla="*/ 0 w 2091242"/>
                <a:gd name="connsiteY3" fmla="*/ 0 h 257442"/>
                <a:gd name="connsiteX0" fmla="*/ 2091242 w 2091242"/>
                <a:gd name="connsiteY0" fmla="*/ 0 h 257442"/>
                <a:gd name="connsiteX1" fmla="*/ 2036520 w 2091242"/>
                <a:gd name="connsiteY1" fmla="*/ 257442 h 257442"/>
                <a:gd name="connsiteX2" fmla="*/ 0 w 2091242"/>
                <a:gd name="connsiteY2" fmla="*/ 257442 h 257442"/>
                <a:gd name="connsiteX3" fmla="*/ 0 w 2091242"/>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259557 w 2259557"/>
                <a:gd name="connsiteY0" fmla="*/ 0 h 257442"/>
                <a:gd name="connsiteX1" fmla="*/ 2036521 w 2259557"/>
                <a:gd name="connsiteY1" fmla="*/ 257442 h 257442"/>
                <a:gd name="connsiteX2" fmla="*/ 0 w 2259557"/>
                <a:gd name="connsiteY2" fmla="*/ 257442 h 257442"/>
                <a:gd name="connsiteX3" fmla="*/ 1 w 2259557"/>
                <a:gd name="connsiteY3" fmla="*/ 0 h 257442"/>
                <a:gd name="connsiteX0" fmla="*/ 2259557 w 2259557"/>
                <a:gd name="connsiteY0" fmla="*/ 0 h 257442"/>
                <a:gd name="connsiteX1" fmla="*/ 2204836 w 2259557"/>
                <a:gd name="connsiteY1" fmla="*/ 257442 h 257442"/>
                <a:gd name="connsiteX2" fmla="*/ 0 w 2259557"/>
                <a:gd name="connsiteY2" fmla="*/ 257442 h 257442"/>
                <a:gd name="connsiteX3" fmla="*/ 1 w 2259557"/>
                <a:gd name="connsiteY3" fmla="*/ 0 h 257442"/>
                <a:gd name="connsiteX0" fmla="*/ 2259556 w 2259556"/>
                <a:gd name="connsiteY0" fmla="*/ 0 h 257442"/>
                <a:gd name="connsiteX1" fmla="*/ 2204835 w 2259556"/>
                <a:gd name="connsiteY1" fmla="*/ 257442 h 257442"/>
                <a:gd name="connsiteX2" fmla="*/ 0 w 2259556"/>
                <a:gd name="connsiteY2" fmla="*/ 257442 h 257442"/>
                <a:gd name="connsiteX3" fmla="*/ 0 w 2259556"/>
                <a:gd name="connsiteY3" fmla="*/ 0 h 257442"/>
                <a:gd name="connsiteX0" fmla="*/ 2259557 w 2259557"/>
                <a:gd name="connsiteY0" fmla="*/ 0 h 257442"/>
                <a:gd name="connsiteX1" fmla="*/ 2204836 w 2259557"/>
                <a:gd name="connsiteY1" fmla="*/ 257442 h 257442"/>
                <a:gd name="connsiteX2" fmla="*/ 1 w 2259557"/>
                <a:gd name="connsiteY2" fmla="*/ 257442 h 257442"/>
                <a:gd name="connsiteX3" fmla="*/ 0 w 2259557"/>
                <a:gd name="connsiteY3" fmla="*/ 0 h 257442"/>
                <a:gd name="connsiteX0" fmla="*/ 2427873 w 2427873"/>
                <a:gd name="connsiteY0" fmla="*/ 0 h 257442"/>
                <a:gd name="connsiteX1" fmla="*/ 2204836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596186 w 2596186"/>
                <a:gd name="connsiteY0" fmla="*/ 0 h 257442"/>
                <a:gd name="connsiteX1" fmla="*/ 2373151 w 2596186"/>
                <a:gd name="connsiteY1" fmla="*/ 257442 h 257442"/>
                <a:gd name="connsiteX2" fmla="*/ 0 w 2596186"/>
                <a:gd name="connsiteY2" fmla="*/ 257442 h 257442"/>
                <a:gd name="connsiteX3" fmla="*/ 0 w 2596186"/>
                <a:gd name="connsiteY3" fmla="*/ 0 h 257442"/>
                <a:gd name="connsiteX0" fmla="*/ 2596186 w 2596186"/>
                <a:gd name="connsiteY0" fmla="*/ 0 h 257442"/>
                <a:gd name="connsiteX1" fmla="*/ 2541465 w 2596186"/>
                <a:gd name="connsiteY1" fmla="*/ 257442 h 257442"/>
                <a:gd name="connsiteX2" fmla="*/ 0 w 2596186"/>
                <a:gd name="connsiteY2" fmla="*/ 257442 h 257442"/>
                <a:gd name="connsiteX3" fmla="*/ 0 w 2596186"/>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908774 w 2908774"/>
                <a:gd name="connsiteY0" fmla="*/ 0 h 257442"/>
                <a:gd name="connsiteX1" fmla="*/ 2541466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0 w 2908774"/>
                <a:gd name="connsiteY3" fmla="*/ 0 h 257442"/>
                <a:gd name="connsiteX0" fmla="*/ 3094721 w 3094721"/>
                <a:gd name="connsiteY0" fmla="*/ 0 h 257442"/>
                <a:gd name="connsiteX1" fmla="*/ 2854052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255022 w 3255022"/>
                <a:gd name="connsiteY0" fmla="*/ 0 h 257442"/>
                <a:gd name="connsiteX1" fmla="*/ 3040000 w 3255022"/>
                <a:gd name="connsiteY1" fmla="*/ 257442 h 257442"/>
                <a:gd name="connsiteX2" fmla="*/ 0 w 3255022"/>
                <a:gd name="connsiteY2" fmla="*/ 257442 h 257442"/>
                <a:gd name="connsiteX3" fmla="*/ 0 w 3255022"/>
                <a:gd name="connsiteY3" fmla="*/ 0 h 257442"/>
                <a:gd name="connsiteX0" fmla="*/ 3255022 w 3255022"/>
                <a:gd name="connsiteY0" fmla="*/ 0 h 257442"/>
                <a:gd name="connsiteX1" fmla="*/ 3200300 w 3255022"/>
                <a:gd name="connsiteY1" fmla="*/ 257442 h 257442"/>
                <a:gd name="connsiteX2" fmla="*/ 0 w 3255022"/>
                <a:gd name="connsiteY2" fmla="*/ 257442 h 257442"/>
                <a:gd name="connsiteX3" fmla="*/ 0 w 3255022"/>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423337 w 3423337"/>
                <a:gd name="connsiteY0" fmla="*/ 0 h 257442"/>
                <a:gd name="connsiteX1" fmla="*/ 3200301 w 3423337"/>
                <a:gd name="connsiteY1" fmla="*/ 257442 h 257442"/>
                <a:gd name="connsiteX2" fmla="*/ 0 w 3423337"/>
                <a:gd name="connsiteY2" fmla="*/ 257442 h 257442"/>
                <a:gd name="connsiteX3" fmla="*/ 1 w 3423337"/>
                <a:gd name="connsiteY3" fmla="*/ 0 h 257442"/>
                <a:gd name="connsiteX0" fmla="*/ 3423337 w 3423337"/>
                <a:gd name="connsiteY0" fmla="*/ 0 h 257442"/>
                <a:gd name="connsiteX1" fmla="*/ 3368616 w 3423337"/>
                <a:gd name="connsiteY1" fmla="*/ 257442 h 257442"/>
                <a:gd name="connsiteX2" fmla="*/ 0 w 3423337"/>
                <a:gd name="connsiteY2" fmla="*/ 257442 h 257442"/>
                <a:gd name="connsiteX3" fmla="*/ 1 w 3423337"/>
                <a:gd name="connsiteY3" fmla="*/ 0 h 257442"/>
                <a:gd name="connsiteX0" fmla="*/ 3423336 w 3423336"/>
                <a:gd name="connsiteY0" fmla="*/ 0 h 257442"/>
                <a:gd name="connsiteX1" fmla="*/ 3368615 w 3423336"/>
                <a:gd name="connsiteY1" fmla="*/ 257442 h 257442"/>
                <a:gd name="connsiteX2" fmla="*/ 0 w 3423336"/>
                <a:gd name="connsiteY2" fmla="*/ 257442 h 257442"/>
                <a:gd name="connsiteX3" fmla="*/ 0 w 3423336"/>
                <a:gd name="connsiteY3" fmla="*/ 0 h 257442"/>
                <a:gd name="connsiteX0" fmla="*/ 3423337 w 3423337"/>
                <a:gd name="connsiteY0" fmla="*/ 0 h 257442"/>
                <a:gd name="connsiteX1" fmla="*/ 3368616 w 3423337"/>
                <a:gd name="connsiteY1" fmla="*/ 257442 h 257442"/>
                <a:gd name="connsiteX2" fmla="*/ 1 w 3423337"/>
                <a:gd name="connsiteY2" fmla="*/ 257442 h 257442"/>
                <a:gd name="connsiteX3" fmla="*/ 0 w 3423337"/>
                <a:gd name="connsiteY3" fmla="*/ 0 h 257442"/>
                <a:gd name="connsiteX0" fmla="*/ 883476 w 3368616"/>
                <a:gd name="connsiteY0" fmla="*/ 0 h 257442"/>
                <a:gd name="connsiteX1" fmla="*/ 3368616 w 3368616"/>
                <a:gd name="connsiteY1" fmla="*/ 257442 h 257442"/>
                <a:gd name="connsiteX2" fmla="*/ 1 w 3368616"/>
                <a:gd name="connsiteY2" fmla="*/ 257442 h 257442"/>
                <a:gd name="connsiteX3" fmla="*/ 0 w 336861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0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0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0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212091 w 1212091"/>
                <a:gd name="connsiteY0" fmla="*/ 0 h 257442"/>
                <a:gd name="connsiteX1" fmla="*/ 997069 w 1212091"/>
                <a:gd name="connsiteY1" fmla="*/ 257442 h 257442"/>
                <a:gd name="connsiteX2" fmla="*/ 0 w 1212091"/>
                <a:gd name="connsiteY2" fmla="*/ 257442 h 257442"/>
                <a:gd name="connsiteX3" fmla="*/ 1 w 1212091"/>
                <a:gd name="connsiteY3" fmla="*/ 0 h 257442"/>
                <a:gd name="connsiteX0" fmla="*/ 1212091 w 1212091"/>
                <a:gd name="connsiteY0" fmla="*/ 0 h 257442"/>
                <a:gd name="connsiteX1" fmla="*/ 1157370 w 1212091"/>
                <a:gd name="connsiteY1" fmla="*/ 257442 h 257442"/>
                <a:gd name="connsiteX2" fmla="*/ 0 w 1212091"/>
                <a:gd name="connsiteY2" fmla="*/ 257442 h 257442"/>
                <a:gd name="connsiteX3" fmla="*/ 1 w 1212091"/>
                <a:gd name="connsiteY3" fmla="*/ 0 h 257442"/>
                <a:gd name="connsiteX0" fmla="*/ 1212090 w 1212090"/>
                <a:gd name="connsiteY0" fmla="*/ 0 h 257442"/>
                <a:gd name="connsiteX1" fmla="*/ 1157369 w 1212090"/>
                <a:gd name="connsiteY1" fmla="*/ 257442 h 257442"/>
                <a:gd name="connsiteX2" fmla="*/ 0 w 1212090"/>
                <a:gd name="connsiteY2" fmla="*/ 257442 h 257442"/>
                <a:gd name="connsiteX3" fmla="*/ 0 w 1212090"/>
                <a:gd name="connsiteY3" fmla="*/ 0 h 257442"/>
                <a:gd name="connsiteX0" fmla="*/ 1212091 w 1212091"/>
                <a:gd name="connsiteY0" fmla="*/ 0 h 257442"/>
                <a:gd name="connsiteX1" fmla="*/ 1157370 w 1212091"/>
                <a:gd name="connsiteY1" fmla="*/ 257442 h 257442"/>
                <a:gd name="connsiteX2" fmla="*/ 1 w 1212091"/>
                <a:gd name="connsiteY2" fmla="*/ 257442 h 257442"/>
                <a:gd name="connsiteX3" fmla="*/ 0 w 1212091"/>
                <a:gd name="connsiteY3" fmla="*/ 0 h 257442"/>
                <a:gd name="connsiteX0" fmla="*/ 1372391 w 1372391"/>
                <a:gd name="connsiteY0" fmla="*/ 0 h 257442"/>
                <a:gd name="connsiteX1" fmla="*/ 11573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32690 w 1532690"/>
                <a:gd name="connsiteY0" fmla="*/ 0 h 257442"/>
                <a:gd name="connsiteX1" fmla="*/ 1317669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870926 w 1870926"/>
                <a:gd name="connsiteY0" fmla="*/ 0 h 257442"/>
                <a:gd name="connsiteX1" fmla="*/ 1477970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0 w 1870926"/>
                <a:gd name="connsiteY3" fmla="*/ 0 h 257442"/>
                <a:gd name="connsiteX0" fmla="*/ 2031225 w 2031225"/>
                <a:gd name="connsiteY0" fmla="*/ 0 h 257442"/>
                <a:gd name="connsiteX1" fmla="*/ 18162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199540 w 2199540"/>
                <a:gd name="connsiteY0" fmla="*/ 0 h 257442"/>
                <a:gd name="connsiteX1" fmla="*/ 1976504 w 2199540"/>
                <a:gd name="connsiteY1" fmla="*/ 257442 h 257442"/>
                <a:gd name="connsiteX2" fmla="*/ 0 w 2199540"/>
                <a:gd name="connsiteY2" fmla="*/ 257442 h 257442"/>
                <a:gd name="connsiteX3" fmla="*/ 0 w 2199540"/>
                <a:gd name="connsiteY3" fmla="*/ 0 h 257442"/>
                <a:gd name="connsiteX0" fmla="*/ 2199540 w 2199540"/>
                <a:gd name="connsiteY0" fmla="*/ 0 h 257442"/>
                <a:gd name="connsiteX1" fmla="*/ 2144818 w 2199540"/>
                <a:gd name="connsiteY1" fmla="*/ 257442 h 257442"/>
                <a:gd name="connsiteX2" fmla="*/ 0 w 2199540"/>
                <a:gd name="connsiteY2" fmla="*/ 257442 h 257442"/>
                <a:gd name="connsiteX3" fmla="*/ 0 w 2199540"/>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512127 w 2512127"/>
                <a:gd name="connsiteY0" fmla="*/ 0 h 257442"/>
                <a:gd name="connsiteX1" fmla="*/ 2144819 w 2512127"/>
                <a:gd name="connsiteY1" fmla="*/ 257442 h 257442"/>
                <a:gd name="connsiteX2" fmla="*/ 0 w 2512127"/>
                <a:gd name="connsiteY2" fmla="*/ 257442 h 257442"/>
                <a:gd name="connsiteX3" fmla="*/ 1 w 2512127"/>
                <a:gd name="connsiteY3" fmla="*/ 0 h 257442"/>
                <a:gd name="connsiteX0" fmla="*/ 2512127 w 2512127"/>
                <a:gd name="connsiteY0" fmla="*/ 0 h 257442"/>
                <a:gd name="connsiteX1" fmla="*/ 2457406 w 2512127"/>
                <a:gd name="connsiteY1" fmla="*/ 257442 h 257442"/>
                <a:gd name="connsiteX2" fmla="*/ 0 w 2512127"/>
                <a:gd name="connsiteY2" fmla="*/ 257442 h 257442"/>
                <a:gd name="connsiteX3" fmla="*/ 1 w 2512127"/>
                <a:gd name="connsiteY3" fmla="*/ 0 h 257442"/>
                <a:gd name="connsiteX0" fmla="*/ 2512126 w 2512126"/>
                <a:gd name="connsiteY0" fmla="*/ 0 h 257442"/>
                <a:gd name="connsiteX1" fmla="*/ 2457405 w 2512126"/>
                <a:gd name="connsiteY1" fmla="*/ 257442 h 257442"/>
                <a:gd name="connsiteX2" fmla="*/ 0 w 2512126"/>
                <a:gd name="connsiteY2" fmla="*/ 257442 h 257442"/>
                <a:gd name="connsiteX3" fmla="*/ 0 w 2512126"/>
                <a:gd name="connsiteY3" fmla="*/ 0 h 257442"/>
                <a:gd name="connsiteX0" fmla="*/ 2512127 w 2512127"/>
                <a:gd name="connsiteY0" fmla="*/ 0 h 257442"/>
                <a:gd name="connsiteX1" fmla="*/ 2457406 w 2512127"/>
                <a:gd name="connsiteY1" fmla="*/ 257442 h 257442"/>
                <a:gd name="connsiteX2" fmla="*/ 1 w 2512127"/>
                <a:gd name="connsiteY2" fmla="*/ 257442 h 257442"/>
                <a:gd name="connsiteX3" fmla="*/ 0 w 2512127"/>
                <a:gd name="connsiteY3" fmla="*/ 0 h 257442"/>
                <a:gd name="connsiteX0" fmla="*/ 2781431 w 2781431"/>
                <a:gd name="connsiteY0" fmla="*/ 0 h 257442"/>
                <a:gd name="connsiteX1" fmla="*/ 2457406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0 w 2781430"/>
                <a:gd name="connsiteY0" fmla="*/ 0 h 257442"/>
                <a:gd name="connsiteX1" fmla="*/ 2726709 w 2781430"/>
                <a:gd name="connsiteY1" fmla="*/ 257442 h 257442"/>
                <a:gd name="connsiteX2" fmla="*/ 0 w 2781430"/>
                <a:gd name="connsiteY2" fmla="*/ 257442 h 257442"/>
                <a:gd name="connsiteX3" fmla="*/ 0 w 2781430"/>
                <a:gd name="connsiteY3" fmla="*/ 0 h 257442"/>
                <a:gd name="connsiteX0" fmla="*/ 2941730 w 2941730"/>
                <a:gd name="connsiteY0" fmla="*/ 0 h 257442"/>
                <a:gd name="connsiteX1" fmla="*/ 2726709 w 2941730"/>
                <a:gd name="connsiteY1" fmla="*/ 257442 h 257442"/>
                <a:gd name="connsiteX2" fmla="*/ 0 w 2941730"/>
                <a:gd name="connsiteY2" fmla="*/ 257442 h 257442"/>
                <a:gd name="connsiteX3" fmla="*/ 0 w 2941730"/>
                <a:gd name="connsiteY3" fmla="*/ 0 h 257442"/>
                <a:gd name="connsiteX0" fmla="*/ 2941730 w 2941730"/>
                <a:gd name="connsiteY0" fmla="*/ 0 h 257442"/>
                <a:gd name="connsiteX1" fmla="*/ 2887009 w 2941730"/>
                <a:gd name="connsiteY1" fmla="*/ 257442 h 257442"/>
                <a:gd name="connsiteX2" fmla="*/ 0 w 2941730"/>
                <a:gd name="connsiteY2" fmla="*/ 257442 h 257442"/>
                <a:gd name="connsiteX3" fmla="*/ 0 w 2941730"/>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3119665 w 3119665"/>
                <a:gd name="connsiteY0" fmla="*/ 0 h 257442"/>
                <a:gd name="connsiteX1" fmla="*/ 2887010 w 3119665"/>
                <a:gd name="connsiteY1" fmla="*/ 257442 h 257442"/>
                <a:gd name="connsiteX2" fmla="*/ 0 w 3119665"/>
                <a:gd name="connsiteY2" fmla="*/ 257442 h 257442"/>
                <a:gd name="connsiteX3" fmla="*/ 1 w 3119665"/>
                <a:gd name="connsiteY3" fmla="*/ 0 h 257442"/>
                <a:gd name="connsiteX0" fmla="*/ 3119665 w 3119665"/>
                <a:gd name="connsiteY0" fmla="*/ 0 h 257442"/>
                <a:gd name="connsiteX1" fmla="*/ 3064944 w 3119665"/>
                <a:gd name="connsiteY1" fmla="*/ 257442 h 257442"/>
                <a:gd name="connsiteX2" fmla="*/ 0 w 3119665"/>
                <a:gd name="connsiteY2" fmla="*/ 257442 h 257442"/>
                <a:gd name="connsiteX3" fmla="*/ 1 w 3119665"/>
                <a:gd name="connsiteY3" fmla="*/ 0 h 257442"/>
                <a:gd name="connsiteX0" fmla="*/ 3119664 w 3119664"/>
                <a:gd name="connsiteY0" fmla="*/ 0 h 257442"/>
                <a:gd name="connsiteX1" fmla="*/ 3064943 w 3119664"/>
                <a:gd name="connsiteY1" fmla="*/ 257442 h 257442"/>
                <a:gd name="connsiteX2" fmla="*/ 0 w 3119664"/>
                <a:gd name="connsiteY2" fmla="*/ 257442 h 257442"/>
                <a:gd name="connsiteX3" fmla="*/ 0 w 3119664"/>
                <a:gd name="connsiteY3" fmla="*/ 0 h 257442"/>
                <a:gd name="connsiteX0" fmla="*/ 3119665 w 3119665"/>
                <a:gd name="connsiteY0" fmla="*/ 0 h 257442"/>
                <a:gd name="connsiteX1" fmla="*/ 3064944 w 3119665"/>
                <a:gd name="connsiteY1" fmla="*/ 257442 h 257442"/>
                <a:gd name="connsiteX2" fmla="*/ 1 w 3119665"/>
                <a:gd name="connsiteY2" fmla="*/ 257442 h 257442"/>
                <a:gd name="connsiteX3" fmla="*/ 0 w 3119665"/>
                <a:gd name="connsiteY3" fmla="*/ 0 h 257442"/>
                <a:gd name="connsiteX0" fmla="*/ 3287980 w 3287980"/>
                <a:gd name="connsiteY0" fmla="*/ 0 h 257442"/>
                <a:gd name="connsiteX1" fmla="*/ 3064944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557284 w 3557284"/>
                <a:gd name="connsiteY0" fmla="*/ 0 h 257442"/>
                <a:gd name="connsiteX1" fmla="*/ 3233258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717584 w 3717584"/>
                <a:gd name="connsiteY0" fmla="*/ 0 h 257442"/>
                <a:gd name="connsiteX1" fmla="*/ 35025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885899 w 3885899"/>
                <a:gd name="connsiteY0" fmla="*/ 0 h 257442"/>
                <a:gd name="connsiteX1" fmla="*/ 3662863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Lst>
              <a:ahLst/>
              <a:cxnLst>
                <a:cxn ang="0">
                  <a:pos x="connsiteX0" y="connsiteY0"/>
                </a:cxn>
                <a:cxn ang="0">
                  <a:pos x="connsiteX1" y="connsiteY1"/>
                </a:cxn>
                <a:cxn ang="0">
                  <a:pos x="connsiteX2" y="connsiteY2"/>
                </a:cxn>
                <a:cxn ang="0">
                  <a:pos x="connsiteX3" y="connsiteY3"/>
                </a:cxn>
              </a:cxnLst>
              <a:rect l="l" t="t" r="r" b="b"/>
              <a:pathLst>
                <a:path w="3885899" h="257442">
                  <a:moveTo>
                    <a:pt x="3885899" y="0"/>
                  </a:moveTo>
                  <a:lnTo>
                    <a:pt x="3831178"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3" name="btfpRunningAgenda1LevelTextLeft108890">
              <a:extLst>
                <a:ext uri="{FF2B5EF4-FFF2-40B4-BE49-F238E27FC236}">
                  <a16:creationId xmlns:a16="http://schemas.microsoft.com/office/drawing/2014/main" id="{8988C790-1EA0-250C-BFE5-5876FC0B4810}"/>
                </a:ext>
              </a:extLst>
            </p:cNvPr>
            <p:cNvSpPr txBox="1"/>
            <p:nvPr/>
          </p:nvSpPr>
          <p:spPr bwMode="gray">
            <a:xfrm>
              <a:off x="0" y="876300"/>
              <a:ext cx="3831178"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INVESTMENTS REQUIRED</a:t>
              </a:r>
            </a:p>
          </p:txBody>
        </p:sp>
      </p:grpSp>
      <p:sp>
        <p:nvSpPr>
          <p:cNvPr id="24" name="btfpNotesBox774206">
            <a:extLst>
              <a:ext uri="{FF2B5EF4-FFF2-40B4-BE49-F238E27FC236}">
                <a16:creationId xmlns:a16="http://schemas.microsoft.com/office/drawing/2014/main" id="{DEECDFB9-31FC-7050-5737-11B50100B34B}"/>
              </a:ext>
            </a:extLst>
          </p:cNvPr>
          <p:cNvSpPr txBox="1"/>
          <p:nvPr>
            <p:custDataLst>
              <p:tags r:id="rId10"/>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sp>
        <p:nvSpPr>
          <p:cNvPr id="25" name="Rectangle 24">
            <a:extLst>
              <a:ext uri="{FF2B5EF4-FFF2-40B4-BE49-F238E27FC236}">
                <a16:creationId xmlns:a16="http://schemas.microsoft.com/office/drawing/2014/main" id="{1E597C05-E08B-F4E2-05BB-A4DA4A48274D}"/>
              </a:ext>
            </a:extLst>
          </p:cNvPr>
          <p:cNvSpPr/>
          <p:nvPr/>
        </p:nvSpPr>
        <p:spPr bwMode="gray">
          <a:xfrm>
            <a:off x="591337" y="4704972"/>
            <a:ext cx="11232982" cy="1597408"/>
          </a:xfrm>
          <a:prstGeom prst="rect">
            <a:avLst/>
          </a:prstGeom>
          <a:noFill/>
          <a:ln w="19050" cap="flat" cmpd="sng" algn="ctr">
            <a:solidFill>
              <a:srgbClr val="CC0000"/>
            </a:solidFill>
            <a:prstDash val="dash"/>
            <a:miter lim="800000"/>
            <a:headEnd type="none" w="med" len="med"/>
            <a:tailEnd type="none" w="med" len="med"/>
          </a:ln>
          <a:extLst>
            <a:ext uri="{909E8E84-426E-40DD-AFC4-6F175D3DCCD1}">
              <a14:hiddenFill xmlns:a14="http://schemas.microsoft.com/office/drawing/2010/main">
                <a:solidFill>
                  <a:srgbClr val="CC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29" name="TextBox 28">
            <a:extLst>
              <a:ext uri="{FF2B5EF4-FFF2-40B4-BE49-F238E27FC236}">
                <a16:creationId xmlns:a16="http://schemas.microsoft.com/office/drawing/2014/main" id="{AF8A0618-1EBA-5074-8C0C-3F4FF4A8B7D3}"/>
              </a:ext>
            </a:extLst>
          </p:cNvPr>
          <p:cNvSpPr txBox="1"/>
          <p:nvPr/>
        </p:nvSpPr>
        <p:spPr bwMode="gray">
          <a:xfrm>
            <a:off x="2274277" y="6338492"/>
            <a:ext cx="9550042" cy="257369"/>
          </a:xfrm>
          <a:prstGeom prst="rect">
            <a:avLst/>
          </a:prstGeom>
          <a:noFill/>
        </p:spPr>
        <p:txBody>
          <a:bodyPr wrap="square" lIns="36000" tIns="36000" rIns="36000" bIns="36000" rtlCol="0">
            <a:spAutoFit/>
          </a:bodyPr>
          <a:lstStyle/>
          <a:p>
            <a:pPr marL="0" indent="0">
              <a:buNone/>
            </a:pPr>
            <a:r>
              <a:rPr lang="en-US" sz="1200" i="1">
                <a:solidFill>
                  <a:srgbClr val="CC0000"/>
                </a:solidFill>
              </a:rPr>
              <a:t>Outside-in view based on publicly announced initiatives / expectation is that many of these are not widely deployed in the market</a:t>
            </a:r>
          </a:p>
        </p:txBody>
      </p:sp>
    </p:spTree>
    <p:custDataLst>
      <p:tags r:id="rId1"/>
    </p:custDataLst>
    <p:extLst>
      <p:ext uri="{BB962C8B-B14F-4D97-AF65-F5344CB8AC3E}">
        <p14:creationId xmlns:p14="http://schemas.microsoft.com/office/powerpoint/2010/main" val="402889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btfpColumnIndicatorGroup2">
            <a:extLst>
              <a:ext uri="{FF2B5EF4-FFF2-40B4-BE49-F238E27FC236}">
                <a16:creationId xmlns:a16="http://schemas.microsoft.com/office/drawing/2014/main" id="{74C79026-F3DA-8DDE-B03D-15F082DE855C}"/>
              </a:ext>
            </a:extLst>
          </p:cNvPr>
          <p:cNvGrpSpPr/>
          <p:nvPr/>
        </p:nvGrpSpPr>
        <p:grpSpPr>
          <a:xfrm>
            <a:off x="0" y="6926580"/>
            <a:ext cx="12192000" cy="137160"/>
            <a:chOff x="0" y="6926580"/>
            <a:chExt cx="12192000" cy="137160"/>
          </a:xfrm>
        </p:grpSpPr>
        <p:sp>
          <p:nvSpPr>
            <p:cNvPr id="30" name="btfpColumnGapBlocker507711">
              <a:extLst>
                <a:ext uri="{FF2B5EF4-FFF2-40B4-BE49-F238E27FC236}">
                  <a16:creationId xmlns:a16="http://schemas.microsoft.com/office/drawing/2014/main" id="{3AA58392-FEC1-0DAC-CFF3-DB9D6FD8EB6A}"/>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btfpColumnGapBlocker454736">
              <a:extLst>
                <a:ext uri="{FF2B5EF4-FFF2-40B4-BE49-F238E27FC236}">
                  <a16:creationId xmlns:a16="http://schemas.microsoft.com/office/drawing/2014/main" id="{1384422B-C419-778D-051B-6F3FD10BC7E4}"/>
                </a:ext>
              </a:extLst>
            </p:cNvPr>
            <p:cNvSpPr/>
            <p:nvPr/>
          </p:nvSpPr>
          <p:spPr bwMode="gray">
            <a:xfrm>
              <a:off x="582572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858460">
              <a:extLst>
                <a:ext uri="{FF2B5EF4-FFF2-40B4-BE49-F238E27FC236}">
                  <a16:creationId xmlns:a16="http://schemas.microsoft.com/office/drawing/2014/main" id="{72CC1785-0002-91CD-8C41-C4D55CB3352A}"/>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443137">
              <a:extLst>
                <a:ext uri="{FF2B5EF4-FFF2-40B4-BE49-F238E27FC236}">
                  <a16:creationId xmlns:a16="http://schemas.microsoft.com/office/drawing/2014/main" id="{BE186B37-AFAE-3818-D3BC-4C609206740F}"/>
                </a:ext>
              </a:extLst>
            </p:cNvPr>
            <p:cNvCxnSpPr/>
            <p:nvPr/>
          </p:nvCxnSpPr>
          <p:spPr bwMode="gray">
            <a:xfrm flipV="1">
              <a:off x="636627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524038">
              <a:extLst>
                <a:ext uri="{FF2B5EF4-FFF2-40B4-BE49-F238E27FC236}">
                  <a16:creationId xmlns:a16="http://schemas.microsoft.com/office/drawing/2014/main" id="{B805690E-8B23-5C32-3102-5EF33D4EE05F}"/>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 name="btfpColumnIndicator479537">
              <a:extLst>
                <a:ext uri="{FF2B5EF4-FFF2-40B4-BE49-F238E27FC236}">
                  <a16:creationId xmlns:a16="http://schemas.microsoft.com/office/drawing/2014/main" id="{719C9A5B-3EE5-606D-4C22-12C744458216}"/>
                </a:ext>
              </a:extLst>
            </p:cNvPr>
            <p:cNvCxnSpPr/>
            <p:nvPr/>
          </p:nvCxnSpPr>
          <p:spPr bwMode="gray">
            <a:xfrm flipV="1">
              <a:off x="582572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71956">
              <a:extLst>
                <a:ext uri="{FF2B5EF4-FFF2-40B4-BE49-F238E27FC236}">
                  <a16:creationId xmlns:a16="http://schemas.microsoft.com/office/drawing/2014/main" id="{D15250B7-1783-A128-C73E-D030A4F9DC38}"/>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ColumnIndicatorGroup1">
            <a:extLst>
              <a:ext uri="{FF2B5EF4-FFF2-40B4-BE49-F238E27FC236}">
                <a16:creationId xmlns:a16="http://schemas.microsoft.com/office/drawing/2014/main" id="{33E732D9-1699-CE80-E6D0-8890FFDE7DF9}"/>
              </a:ext>
            </a:extLst>
          </p:cNvPr>
          <p:cNvGrpSpPr/>
          <p:nvPr/>
        </p:nvGrpSpPr>
        <p:grpSpPr>
          <a:xfrm>
            <a:off x="0" y="-205740"/>
            <a:ext cx="12192000" cy="137160"/>
            <a:chOff x="0" y="-205740"/>
            <a:chExt cx="12192000" cy="137160"/>
          </a:xfrm>
        </p:grpSpPr>
        <p:sp>
          <p:nvSpPr>
            <p:cNvPr id="28" name="btfpColumnGapBlocker404978">
              <a:extLst>
                <a:ext uri="{FF2B5EF4-FFF2-40B4-BE49-F238E27FC236}">
                  <a16:creationId xmlns:a16="http://schemas.microsoft.com/office/drawing/2014/main" id="{08457C1C-BD31-27A9-5F92-500EB4615E8F}"/>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6" name="btfpColumnGapBlocker294947">
              <a:extLst>
                <a:ext uri="{FF2B5EF4-FFF2-40B4-BE49-F238E27FC236}">
                  <a16:creationId xmlns:a16="http://schemas.microsoft.com/office/drawing/2014/main" id="{75B88743-2899-D63C-3BFA-28E92AF50D03}"/>
                </a:ext>
              </a:extLst>
            </p:cNvPr>
            <p:cNvSpPr/>
            <p:nvPr/>
          </p:nvSpPr>
          <p:spPr bwMode="gray">
            <a:xfrm>
              <a:off x="582572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836169">
              <a:extLst>
                <a:ext uri="{FF2B5EF4-FFF2-40B4-BE49-F238E27FC236}">
                  <a16:creationId xmlns:a16="http://schemas.microsoft.com/office/drawing/2014/main" id="{120B1EC2-C589-B8A6-1EBF-EB46E3E89C26}"/>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680913">
              <a:extLst>
                <a:ext uri="{FF2B5EF4-FFF2-40B4-BE49-F238E27FC236}">
                  <a16:creationId xmlns:a16="http://schemas.microsoft.com/office/drawing/2014/main" id="{2E6F8717-C7C8-ABD5-2688-215F9F309107}"/>
                </a:ext>
              </a:extLst>
            </p:cNvPr>
            <p:cNvCxnSpPr/>
            <p:nvPr/>
          </p:nvCxnSpPr>
          <p:spPr bwMode="gray">
            <a:xfrm flipV="1">
              <a:off x="636627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250900">
              <a:extLst>
                <a:ext uri="{FF2B5EF4-FFF2-40B4-BE49-F238E27FC236}">
                  <a16:creationId xmlns:a16="http://schemas.microsoft.com/office/drawing/2014/main" id="{05CAD1AE-62C1-D12A-5674-131C8DF20DE8}"/>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791248">
              <a:extLst>
                <a:ext uri="{FF2B5EF4-FFF2-40B4-BE49-F238E27FC236}">
                  <a16:creationId xmlns:a16="http://schemas.microsoft.com/office/drawing/2014/main" id="{05F982F7-45E0-5BEE-261B-CD5BD773E962}"/>
                </a:ext>
              </a:extLst>
            </p:cNvPr>
            <p:cNvCxnSpPr/>
            <p:nvPr/>
          </p:nvCxnSpPr>
          <p:spPr bwMode="gray">
            <a:xfrm flipV="1">
              <a:off x="582572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566346">
              <a:extLst>
                <a:ext uri="{FF2B5EF4-FFF2-40B4-BE49-F238E27FC236}">
                  <a16:creationId xmlns:a16="http://schemas.microsoft.com/office/drawing/2014/main" id="{0934CC5A-BE6D-2941-1C5E-3F87DE096865}"/>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8D82206B-C2FE-1B4B-CEBD-ACFB45973E55}"/>
              </a:ext>
            </a:extLst>
          </p:cNvPr>
          <p:cNvGraphicFramePr>
            <a:graphicFrameLocks noChangeAspect="1"/>
          </p:cNvGraphicFramePr>
          <p:nvPr>
            <p:custDataLst>
              <p:tags r:id="rId2"/>
            </p:custDataLst>
            <p:extLst>
              <p:ext uri="{D42A27DB-BD31-4B8C-83A1-F6EECF244321}">
                <p14:modId xmlns:p14="http://schemas.microsoft.com/office/powerpoint/2010/main" val="2225346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273" imgH="273" progId="TCLayout.ActiveDocument.1">
                  <p:embed/>
                </p:oleObj>
              </mc:Choice>
              <mc:Fallback>
                <p:oleObj name="think-cell Slide" r:id="rId15" imgW="273" imgH="273" progId="TCLayout.ActiveDocument.1">
                  <p:embed/>
                  <p:pic>
                    <p:nvPicPr>
                      <p:cNvPr id="14" name="think-cell data - do not delete" hidden="1">
                        <a:extLst>
                          <a:ext uri="{FF2B5EF4-FFF2-40B4-BE49-F238E27FC236}">
                            <a16:creationId xmlns:a16="http://schemas.microsoft.com/office/drawing/2014/main" id="{8D82206B-C2FE-1B4B-CEBD-ACFB45973E5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3AFD5C5-D301-A36A-9ED4-A93FEC33C248}"/>
              </a:ext>
            </a:extLst>
          </p:cNvPr>
          <p:cNvSpPr>
            <a:spLocks noGrp="1"/>
          </p:cNvSpPr>
          <p:nvPr>
            <p:ph type="title"/>
          </p:nvPr>
        </p:nvSpPr>
        <p:spPr/>
        <p:txBody>
          <a:bodyPr vert="horz"/>
          <a:lstStyle/>
          <a:p>
            <a:r>
              <a:rPr lang="en-US" b="1" dirty="0"/>
              <a:t>&lt;Target’s&gt; AI Roadmap:</a:t>
            </a:r>
            <a:r>
              <a:rPr lang="en-US" dirty="0"/>
              <a:t>  Expansion of AI &amp; tech across the entire RCM value chain remains at the forefront for its future including exploring strategic M&amp;A opportunities</a:t>
            </a:r>
          </a:p>
        </p:txBody>
      </p:sp>
      <p:grpSp>
        <p:nvGrpSpPr>
          <p:cNvPr id="115" name="btfpColumnHeaderBox381006">
            <a:extLst>
              <a:ext uri="{FF2B5EF4-FFF2-40B4-BE49-F238E27FC236}">
                <a16:creationId xmlns:a16="http://schemas.microsoft.com/office/drawing/2014/main" id="{B2F6AE62-8CD8-BBA2-2BCD-2E13FD839A8E}"/>
              </a:ext>
            </a:extLst>
          </p:cNvPr>
          <p:cNvGrpSpPr/>
          <p:nvPr>
            <p:custDataLst>
              <p:tags r:id="rId3"/>
            </p:custDataLst>
          </p:nvPr>
        </p:nvGrpSpPr>
        <p:grpSpPr>
          <a:xfrm>
            <a:off x="6366272" y="1270000"/>
            <a:ext cx="5495528" cy="318997"/>
            <a:chOff x="6366272" y="1270000"/>
            <a:chExt cx="5495528" cy="318997"/>
          </a:xfrm>
        </p:grpSpPr>
        <p:sp>
          <p:nvSpPr>
            <p:cNvPr id="113" name="btfpColumnHeaderBoxText381006">
              <a:extLst>
                <a:ext uri="{FF2B5EF4-FFF2-40B4-BE49-F238E27FC236}">
                  <a16:creationId xmlns:a16="http://schemas.microsoft.com/office/drawing/2014/main" id="{45B5C604-5160-8541-6E5F-0E70E7EBB7FE}"/>
                </a:ext>
              </a:extLst>
            </p:cNvPr>
            <p:cNvSpPr txBox="1"/>
            <p:nvPr/>
          </p:nvSpPr>
          <p:spPr bwMode="gray">
            <a:xfrm>
              <a:off x="6366272"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Strengthening AI capabilities through M&amp;As</a:t>
              </a:r>
              <a:endParaRPr lang="en-US" sz="1600" b="1">
                <a:solidFill>
                  <a:srgbClr val="000000"/>
                </a:solidFill>
              </a:endParaRPr>
            </a:p>
          </p:txBody>
        </p:sp>
        <p:cxnSp>
          <p:nvCxnSpPr>
            <p:cNvPr id="114" name="btfpColumnHeaderBoxLine381006">
              <a:extLst>
                <a:ext uri="{FF2B5EF4-FFF2-40B4-BE49-F238E27FC236}">
                  <a16:creationId xmlns:a16="http://schemas.microsoft.com/office/drawing/2014/main" id="{6BC0635C-B304-A900-5108-81540B9450F2}"/>
                </a:ext>
              </a:extLst>
            </p:cNvPr>
            <p:cNvCxnSpPr/>
            <p:nvPr/>
          </p:nvCxnSpPr>
          <p:spPr bwMode="gray">
            <a:xfrm>
              <a:off x="6366272"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18" name="btfpColumnHeaderBox476389">
            <a:extLst>
              <a:ext uri="{FF2B5EF4-FFF2-40B4-BE49-F238E27FC236}">
                <a16:creationId xmlns:a16="http://schemas.microsoft.com/office/drawing/2014/main" id="{E11D9D3E-E569-EBAF-E612-CFA089FBFB9A}"/>
              </a:ext>
            </a:extLst>
          </p:cNvPr>
          <p:cNvGrpSpPr/>
          <p:nvPr>
            <p:custDataLst>
              <p:tags r:id="rId4"/>
            </p:custDataLst>
          </p:nvPr>
        </p:nvGrpSpPr>
        <p:grpSpPr>
          <a:xfrm>
            <a:off x="330200" y="1270000"/>
            <a:ext cx="5495528" cy="318997"/>
            <a:chOff x="330200" y="1270000"/>
            <a:chExt cx="5495528" cy="318997"/>
          </a:xfrm>
        </p:grpSpPr>
        <p:sp>
          <p:nvSpPr>
            <p:cNvPr id="116" name="btfpColumnHeaderBoxText476389">
              <a:extLst>
                <a:ext uri="{FF2B5EF4-FFF2-40B4-BE49-F238E27FC236}">
                  <a16:creationId xmlns:a16="http://schemas.microsoft.com/office/drawing/2014/main" id="{7C42E22F-55EE-95C5-447E-00595D42B50D}"/>
                </a:ext>
              </a:extLst>
            </p:cNvPr>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Future AI </a:t>
              </a:r>
              <a:r>
                <a:rPr lang="en-US" b="1">
                  <a:solidFill>
                    <a:srgbClr val="000000"/>
                  </a:solidFill>
                </a:rPr>
                <a:t>expansion roadmap</a:t>
              </a:r>
              <a:endParaRPr lang="en-US" sz="1600" b="1">
                <a:solidFill>
                  <a:srgbClr val="000000"/>
                </a:solidFill>
              </a:endParaRPr>
            </a:p>
          </p:txBody>
        </p:sp>
        <p:cxnSp>
          <p:nvCxnSpPr>
            <p:cNvPr id="117" name="btfpColumnHeaderBoxLine476389">
              <a:extLst>
                <a:ext uri="{FF2B5EF4-FFF2-40B4-BE49-F238E27FC236}">
                  <a16:creationId xmlns:a16="http://schemas.microsoft.com/office/drawing/2014/main" id="{F5E95827-F30D-233A-77AE-9517DA81D326}"/>
                </a:ext>
              </a:extLst>
            </p:cNvPr>
            <p:cNvCxnSpPr/>
            <p:nvPr/>
          </p:nvCxnSpPr>
          <p:spPr bwMode="gray">
            <a:xfrm>
              <a:off x="330200"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37" name="btfpColumnHeaderBox273188">
            <a:extLst>
              <a:ext uri="{FF2B5EF4-FFF2-40B4-BE49-F238E27FC236}">
                <a16:creationId xmlns:a16="http://schemas.microsoft.com/office/drawing/2014/main" id="{F1EDE690-50B1-A899-8204-764F8180534D}"/>
              </a:ext>
            </a:extLst>
          </p:cNvPr>
          <p:cNvGrpSpPr/>
          <p:nvPr>
            <p:custDataLst>
              <p:tags r:id="rId5"/>
            </p:custDataLst>
          </p:nvPr>
        </p:nvGrpSpPr>
        <p:grpSpPr>
          <a:xfrm>
            <a:off x="6366272" y="4300169"/>
            <a:ext cx="5495528" cy="318997"/>
            <a:chOff x="6366272" y="1715997"/>
            <a:chExt cx="5495528" cy="318997"/>
          </a:xfrm>
        </p:grpSpPr>
        <p:sp>
          <p:nvSpPr>
            <p:cNvPr id="135" name="btfpColumnHeaderBoxText273188">
              <a:extLst>
                <a:ext uri="{FF2B5EF4-FFF2-40B4-BE49-F238E27FC236}">
                  <a16:creationId xmlns:a16="http://schemas.microsoft.com/office/drawing/2014/main" id="{2AE0FDF1-F77B-21E7-D5B1-DE2548053234}"/>
                </a:ext>
              </a:extLst>
            </p:cNvPr>
            <p:cNvSpPr txBox="1"/>
            <p:nvPr/>
          </p:nvSpPr>
          <p:spPr bwMode="gray">
            <a:xfrm>
              <a:off x="6366272" y="1715997"/>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Management commentary</a:t>
              </a:r>
              <a:endParaRPr lang="en-US" sz="1600" b="1">
                <a:solidFill>
                  <a:srgbClr val="000000"/>
                </a:solidFill>
              </a:endParaRPr>
            </a:p>
          </p:txBody>
        </p:sp>
        <p:cxnSp>
          <p:nvCxnSpPr>
            <p:cNvPr id="136" name="btfpColumnHeaderBoxLine273188">
              <a:extLst>
                <a:ext uri="{FF2B5EF4-FFF2-40B4-BE49-F238E27FC236}">
                  <a16:creationId xmlns:a16="http://schemas.microsoft.com/office/drawing/2014/main" id="{C488AD1F-3110-32A3-5D03-E60B8D9744D2}"/>
                </a:ext>
              </a:extLst>
            </p:cNvPr>
            <p:cNvCxnSpPr/>
            <p:nvPr/>
          </p:nvCxnSpPr>
          <p:spPr bwMode="gray">
            <a:xfrm>
              <a:off x="6366272" y="2034994"/>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48" name="btfpBulletedList479322">
            <a:extLst>
              <a:ext uri="{FF2B5EF4-FFF2-40B4-BE49-F238E27FC236}">
                <a16:creationId xmlns:a16="http://schemas.microsoft.com/office/drawing/2014/main" id="{D391CD07-589F-524C-A681-1102D1191A67}"/>
              </a:ext>
            </a:extLst>
          </p:cNvPr>
          <p:cNvSpPr txBox="1"/>
          <p:nvPr>
            <p:custDataLst>
              <p:tags r:id="rId6"/>
            </p:custDataLst>
          </p:nvPr>
        </p:nvSpPr>
        <p:spPr bwMode="gray">
          <a:xfrm>
            <a:off x="6361510" y="1629041"/>
            <a:ext cx="5510230" cy="2519527"/>
          </a:xfrm>
          <a:prstGeom prst="rect">
            <a:avLst/>
          </a:prstGeom>
          <a:noFill/>
        </p:spPr>
        <p:txBody>
          <a:bodyPr vert="horz" wrap="square" lIns="36000" tIns="36000" rIns="36000" bIns="36000" rtlCol="0">
            <a:spAutoFit/>
          </a:bodyPr>
          <a:lstStyle/>
          <a:p>
            <a:pPr marL="0" indent="0">
              <a:buNone/>
            </a:pPr>
            <a:r>
              <a:rPr lang="en-US" sz="1000" dirty="0"/>
              <a:t>&lt;Target&gt; is currently focusing on bolstering technology capabilities by actively pursuing strategic M&amp;As</a:t>
            </a:r>
          </a:p>
          <a:p>
            <a:r>
              <a:rPr lang="en-US" sz="1000" dirty="0"/>
              <a:t>&lt;Target&gt; currently has </a:t>
            </a:r>
            <a:r>
              <a:rPr lang="en-US" sz="1000" b="1" dirty="0"/>
              <a:t>12 M&amp;A targets </a:t>
            </a:r>
            <a:r>
              <a:rPr lang="en-US" sz="1000" dirty="0"/>
              <a:t>in pipeline and has evaluated ~100 opportunities in </a:t>
            </a:r>
            <a:r>
              <a:rPr lang="en-US" sz="1000" b="1" dirty="0"/>
              <a:t>2024,</a:t>
            </a:r>
            <a:r>
              <a:rPr lang="en-US" sz="1000" dirty="0"/>
              <a:t> including: </a:t>
            </a:r>
          </a:p>
          <a:p>
            <a:pPr lvl="1">
              <a:defRPr/>
            </a:pPr>
            <a:r>
              <a:rPr lang="en-US" sz="800" dirty="0">
                <a:solidFill>
                  <a:srgbClr val="000000"/>
                </a:solidFill>
                <a:latin typeface="Arial"/>
              </a:rPr>
              <a:t>Increase AI capabilities in </a:t>
            </a:r>
            <a:r>
              <a:rPr lang="en-US" sz="800" b="1" dirty="0">
                <a:solidFill>
                  <a:srgbClr val="000000"/>
                </a:solidFill>
                <a:latin typeface="Arial"/>
              </a:rPr>
              <a:t>revenue integrity </a:t>
            </a:r>
            <a:r>
              <a:rPr lang="en-US" sz="800" dirty="0">
                <a:solidFill>
                  <a:srgbClr val="000000"/>
                </a:solidFill>
                <a:latin typeface="Arial"/>
              </a:rPr>
              <a:t>and </a:t>
            </a:r>
            <a:r>
              <a:rPr lang="en-US" sz="800" b="1" dirty="0">
                <a:solidFill>
                  <a:srgbClr val="000000"/>
                </a:solidFill>
                <a:latin typeface="Arial"/>
              </a:rPr>
              <a:t>claim status </a:t>
            </a:r>
            <a:r>
              <a:rPr lang="en-US" sz="800" dirty="0">
                <a:solidFill>
                  <a:srgbClr val="000000"/>
                </a:solidFill>
                <a:latin typeface="Arial"/>
              </a:rPr>
              <a:t>automation technologies</a:t>
            </a:r>
          </a:p>
          <a:p>
            <a:pPr lvl="1">
              <a:defRPr/>
            </a:pPr>
            <a:r>
              <a:rPr lang="en-US" sz="800" dirty="0">
                <a:solidFill>
                  <a:srgbClr val="000000"/>
                </a:solidFill>
                <a:latin typeface="Arial"/>
              </a:rPr>
              <a:t>Automated and AI coding capabilities driving </a:t>
            </a:r>
            <a:r>
              <a:rPr lang="en-US" sz="800" b="1" dirty="0">
                <a:solidFill>
                  <a:srgbClr val="000000"/>
                </a:solidFill>
                <a:latin typeface="Arial"/>
              </a:rPr>
              <a:t>coding speed </a:t>
            </a:r>
            <a:r>
              <a:rPr lang="en-US" sz="800" dirty="0">
                <a:solidFill>
                  <a:srgbClr val="000000"/>
                </a:solidFill>
                <a:latin typeface="Arial"/>
              </a:rPr>
              <a:t>and efficiency</a:t>
            </a:r>
          </a:p>
          <a:p>
            <a:pPr lvl="1">
              <a:defRPr/>
            </a:pPr>
            <a:r>
              <a:rPr lang="en-US" sz="800" dirty="0">
                <a:solidFill>
                  <a:srgbClr val="000000"/>
                </a:solidFill>
                <a:latin typeface="Arial"/>
              </a:rPr>
              <a:t>Data driven, </a:t>
            </a:r>
            <a:r>
              <a:rPr lang="en-US" sz="800" b="1" dirty="0">
                <a:solidFill>
                  <a:srgbClr val="000000"/>
                </a:solidFill>
                <a:latin typeface="Arial"/>
              </a:rPr>
              <a:t>AI analytics </a:t>
            </a:r>
            <a:r>
              <a:rPr lang="en-US" sz="800" dirty="0">
                <a:solidFill>
                  <a:srgbClr val="000000"/>
                </a:solidFill>
                <a:latin typeface="Arial"/>
              </a:rPr>
              <a:t>for hospitals, health systems and health plans</a:t>
            </a:r>
          </a:p>
          <a:p>
            <a:r>
              <a:rPr lang="en-US" sz="1000" dirty="0"/>
              <a:t>Acquiring </a:t>
            </a:r>
            <a:r>
              <a:rPr lang="en-US" sz="1000" b="1" dirty="0"/>
              <a:t>leading technologies to drive automation, client ROI and internal efficiencies </a:t>
            </a:r>
            <a:r>
              <a:rPr lang="en-US" sz="1000" dirty="0"/>
              <a:t>has been stated as a top M&amp;A priority for &lt;Target&gt;</a:t>
            </a:r>
          </a:p>
          <a:p>
            <a:r>
              <a:rPr lang="en-US" sz="1000" dirty="0"/>
              <a:t>Increasing AI &amp; technological capabilities (such as </a:t>
            </a:r>
            <a:r>
              <a:rPr lang="en-US" sz="1000" b="1" dirty="0"/>
              <a:t>AI coding capabilities and AI analytics </a:t>
            </a:r>
            <a:r>
              <a:rPr lang="en-US" sz="1000" dirty="0"/>
              <a:t>for hospitals) serve as top tucked-in and transformational opportunities for &lt;Target&gt; through M&amp;As</a:t>
            </a:r>
          </a:p>
        </p:txBody>
      </p:sp>
      <p:grpSp>
        <p:nvGrpSpPr>
          <p:cNvPr id="152" name="btfpStatusSticker632883">
            <a:extLst>
              <a:ext uri="{FF2B5EF4-FFF2-40B4-BE49-F238E27FC236}">
                <a16:creationId xmlns:a16="http://schemas.microsoft.com/office/drawing/2014/main" id="{30CC3353-22E0-4375-121B-9267C3B1F534}"/>
              </a:ext>
            </a:extLst>
          </p:cNvPr>
          <p:cNvGrpSpPr/>
          <p:nvPr>
            <p:custDataLst>
              <p:tags r:id="rId7"/>
            </p:custDataLst>
          </p:nvPr>
        </p:nvGrpSpPr>
        <p:grpSpPr>
          <a:xfrm>
            <a:off x="10100356" y="955344"/>
            <a:ext cx="1761444" cy="235611"/>
            <a:chOff x="-2280176" y="876300"/>
            <a:chExt cx="1761444" cy="235611"/>
          </a:xfrm>
        </p:grpSpPr>
        <p:sp>
          <p:nvSpPr>
            <p:cNvPr id="150" name="btfpStatusStickerText632883">
              <a:extLst>
                <a:ext uri="{FF2B5EF4-FFF2-40B4-BE49-F238E27FC236}">
                  <a16:creationId xmlns:a16="http://schemas.microsoft.com/office/drawing/2014/main" id="{62804A5F-C1EB-ED43-DE23-96783D19101D}"/>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51" name="btfpStatusStickerLine632883">
              <a:extLst>
                <a:ext uri="{FF2B5EF4-FFF2-40B4-BE49-F238E27FC236}">
                  <a16:creationId xmlns:a16="http://schemas.microsoft.com/office/drawing/2014/main" id="{F943797F-8196-4D10-B65E-7FAF925C059C}"/>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55" name="btfpNotesBox454171">
            <a:extLst>
              <a:ext uri="{FF2B5EF4-FFF2-40B4-BE49-F238E27FC236}">
                <a16:creationId xmlns:a16="http://schemas.microsoft.com/office/drawing/2014/main" id="{531B9A0E-E9BF-962C-3347-16B1B49510D7}"/>
              </a:ext>
            </a:extLst>
          </p:cNvPr>
          <p:cNvSpPr txBox="1"/>
          <p:nvPr>
            <p:custDataLst>
              <p:tags r:id="rId8"/>
            </p:custDataLst>
          </p:nvPr>
        </p:nvSpPr>
        <p:spPr bwMode="gray">
          <a:xfrm>
            <a:off x="340141" y="6295854"/>
            <a:ext cx="11531600" cy="246221"/>
          </a:xfrm>
          <a:prstGeom prst="rect">
            <a:avLst/>
          </a:prstGeom>
          <a:noFill/>
        </p:spPr>
        <p:txBody>
          <a:bodyPr vert="horz" wrap="square" lIns="0" tIns="0" rIns="0" bIns="0" rtlCol="0" anchor="b">
            <a:spAutoFit/>
          </a:bodyPr>
          <a:lstStyle/>
          <a:p>
            <a:pPr marL="0" indent="0">
              <a:spcBef>
                <a:spcPts val="0"/>
              </a:spcBef>
              <a:buNone/>
            </a:pPr>
            <a:br>
              <a:rPr lang="en-US" sz="800">
                <a:solidFill>
                  <a:srgbClr val="000000"/>
                </a:solidFill>
              </a:rPr>
            </a:br>
            <a:r>
              <a:rPr lang="en-US" sz="800">
                <a:solidFill>
                  <a:srgbClr val="000000"/>
                </a:solidFill>
              </a:rPr>
              <a:t>Source: Internal data</a:t>
            </a:r>
          </a:p>
        </p:txBody>
      </p:sp>
      <p:sp>
        <p:nvSpPr>
          <p:cNvPr id="6" name="Pentagon 6">
            <a:extLst>
              <a:ext uri="{FF2B5EF4-FFF2-40B4-BE49-F238E27FC236}">
                <a16:creationId xmlns:a16="http://schemas.microsoft.com/office/drawing/2014/main" id="{D4FEDE08-1363-242B-EB64-E962E1A89A56}"/>
              </a:ext>
            </a:extLst>
          </p:cNvPr>
          <p:cNvSpPr/>
          <p:nvPr>
            <p:custDataLst>
              <p:tags r:id="rId9"/>
            </p:custDataLst>
          </p:nvPr>
        </p:nvSpPr>
        <p:spPr>
          <a:xfrm rot="5400000">
            <a:off x="88521" y="1944840"/>
            <a:ext cx="1825942" cy="1276033"/>
          </a:xfrm>
          <a:prstGeom prst="homePlate">
            <a:avLst>
              <a:gd name="adj" fmla="val 24348"/>
            </a:avLst>
          </a:prstGeom>
          <a:solidFill>
            <a:schemeClr val="bg1">
              <a:lumMod val="65000"/>
            </a:schemeClr>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endParaRPr lang="en-US" sz="1400">
              <a:solidFill>
                <a:srgbClr val="FFFFFF"/>
              </a:solidFill>
            </a:endParaRPr>
          </a:p>
        </p:txBody>
      </p:sp>
      <p:sp>
        <p:nvSpPr>
          <p:cNvPr id="7" name="Chevron 7">
            <a:extLst>
              <a:ext uri="{FF2B5EF4-FFF2-40B4-BE49-F238E27FC236}">
                <a16:creationId xmlns:a16="http://schemas.microsoft.com/office/drawing/2014/main" id="{52216041-783C-E82E-B5C3-C7D0F114BE37}"/>
              </a:ext>
            </a:extLst>
          </p:cNvPr>
          <p:cNvSpPr/>
          <p:nvPr>
            <p:custDataLst>
              <p:tags r:id="rId10"/>
            </p:custDataLst>
          </p:nvPr>
        </p:nvSpPr>
        <p:spPr>
          <a:xfrm rot="5400000">
            <a:off x="-95930" y="3679688"/>
            <a:ext cx="2201255" cy="1282442"/>
          </a:xfrm>
          <a:prstGeom prst="chevron">
            <a:avLst>
              <a:gd name="adj" fmla="val 24348"/>
            </a:avLst>
          </a:prstGeom>
          <a:solidFill>
            <a:schemeClr val="accent3"/>
          </a:solidFill>
          <a:ln w="19050">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endParaRPr lang="en-US" sz="1400">
              <a:solidFill>
                <a:srgbClr val="FFFFFF"/>
              </a:solidFill>
            </a:endParaRPr>
          </a:p>
        </p:txBody>
      </p:sp>
      <p:sp>
        <p:nvSpPr>
          <p:cNvPr id="8" name="Chevron 8">
            <a:extLst>
              <a:ext uri="{FF2B5EF4-FFF2-40B4-BE49-F238E27FC236}">
                <a16:creationId xmlns:a16="http://schemas.microsoft.com/office/drawing/2014/main" id="{3A93B787-56A6-4777-8068-297B72ADC332}"/>
              </a:ext>
            </a:extLst>
          </p:cNvPr>
          <p:cNvSpPr/>
          <p:nvPr>
            <p:custDataLst>
              <p:tags r:id="rId11"/>
            </p:custDataLst>
          </p:nvPr>
        </p:nvSpPr>
        <p:spPr>
          <a:xfrm rot="5400000">
            <a:off x="374560" y="5123859"/>
            <a:ext cx="1266624" cy="1276093"/>
          </a:xfrm>
          <a:prstGeom prst="chevron">
            <a:avLst>
              <a:gd name="adj" fmla="val 24348"/>
            </a:avLst>
          </a:prstGeom>
          <a:solidFill>
            <a:schemeClr val="accent3"/>
          </a:solidFill>
          <a:ln w="19050">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lIns="36000" tIns="36000" rIns="36000" bIns="36000" rtlCol="0" anchor="ctr"/>
          <a:lstStyle/>
          <a:p>
            <a:pPr algn="ctr"/>
            <a:endParaRPr lang="en-US" sz="1400">
              <a:solidFill>
                <a:srgbClr val="FFFFFF"/>
              </a:solidFill>
            </a:endParaRPr>
          </a:p>
        </p:txBody>
      </p:sp>
      <p:sp>
        <p:nvSpPr>
          <p:cNvPr id="10" name="TextBox 9">
            <a:extLst>
              <a:ext uri="{FF2B5EF4-FFF2-40B4-BE49-F238E27FC236}">
                <a16:creationId xmlns:a16="http://schemas.microsoft.com/office/drawing/2014/main" id="{47690D88-EED0-0C14-8A3D-0C9BABA8A5EA}"/>
              </a:ext>
            </a:extLst>
          </p:cNvPr>
          <p:cNvSpPr txBox="1"/>
          <p:nvPr/>
        </p:nvSpPr>
        <p:spPr bwMode="gray">
          <a:xfrm>
            <a:off x="452714" y="2314500"/>
            <a:ext cx="1097280" cy="580534"/>
          </a:xfrm>
          <a:prstGeom prst="rect">
            <a:avLst/>
          </a:prstGeom>
          <a:noFill/>
        </p:spPr>
        <p:txBody>
          <a:bodyPr wrap="square" lIns="36000" tIns="36000" rIns="36000" bIns="36000" rtlCol="0">
            <a:spAutoFit/>
          </a:bodyPr>
          <a:lstStyle/>
          <a:p>
            <a:pPr marL="0" indent="0" algn="ctr">
              <a:spcBef>
                <a:spcPts val="0"/>
              </a:spcBef>
              <a:buNone/>
            </a:pPr>
            <a:r>
              <a:rPr lang="en-US" sz="1100" b="1" i="1"/>
              <a:t>Current focus on </a:t>
            </a:r>
          </a:p>
          <a:p>
            <a:pPr marL="0" indent="0" algn="ctr">
              <a:spcBef>
                <a:spcPts val="0"/>
              </a:spcBef>
              <a:buNone/>
            </a:pPr>
            <a:r>
              <a:rPr lang="en-US" sz="1100" b="1" i="1"/>
              <a:t>AI growth</a:t>
            </a:r>
          </a:p>
        </p:txBody>
      </p:sp>
      <p:sp>
        <p:nvSpPr>
          <p:cNvPr id="11" name="TextBox 10">
            <a:extLst>
              <a:ext uri="{FF2B5EF4-FFF2-40B4-BE49-F238E27FC236}">
                <a16:creationId xmlns:a16="http://schemas.microsoft.com/office/drawing/2014/main" id="{4F2AF347-CF86-FF76-8CE3-47871C82D4FE}"/>
              </a:ext>
            </a:extLst>
          </p:cNvPr>
          <p:cNvSpPr txBox="1"/>
          <p:nvPr/>
        </p:nvSpPr>
        <p:spPr bwMode="gray">
          <a:xfrm>
            <a:off x="406424" y="4100221"/>
            <a:ext cx="1189861" cy="580534"/>
          </a:xfrm>
          <a:prstGeom prst="rect">
            <a:avLst/>
          </a:prstGeom>
          <a:noFill/>
        </p:spPr>
        <p:txBody>
          <a:bodyPr wrap="square" lIns="36000" tIns="36000" rIns="36000" bIns="36000" rtlCol="0">
            <a:spAutoFit/>
          </a:bodyPr>
          <a:lstStyle/>
          <a:p>
            <a:pPr marL="0" indent="0" algn="ctr">
              <a:spcBef>
                <a:spcPts val="0"/>
              </a:spcBef>
              <a:buNone/>
            </a:pPr>
            <a:r>
              <a:rPr lang="en-US" sz="1100" b="1" i="1">
                <a:solidFill>
                  <a:schemeClr val="bg1"/>
                </a:solidFill>
              </a:rPr>
              <a:t>AI </a:t>
            </a:r>
          </a:p>
          <a:p>
            <a:pPr marL="0" indent="0" algn="ctr">
              <a:spcBef>
                <a:spcPts val="0"/>
              </a:spcBef>
              <a:buNone/>
            </a:pPr>
            <a:r>
              <a:rPr lang="en-US" sz="1100" b="1" i="1">
                <a:solidFill>
                  <a:schemeClr val="bg1"/>
                </a:solidFill>
              </a:rPr>
              <a:t>expansion from </a:t>
            </a:r>
          </a:p>
          <a:p>
            <a:pPr marL="0" indent="0" algn="ctr">
              <a:spcBef>
                <a:spcPts val="0"/>
              </a:spcBef>
              <a:buNone/>
            </a:pPr>
            <a:r>
              <a:rPr lang="en-US" sz="1100" b="1" i="1">
                <a:solidFill>
                  <a:schemeClr val="bg1"/>
                </a:solidFill>
              </a:rPr>
              <a:t>2025-2027</a:t>
            </a:r>
          </a:p>
        </p:txBody>
      </p:sp>
      <p:sp>
        <p:nvSpPr>
          <p:cNvPr id="13" name="TextBox 12">
            <a:extLst>
              <a:ext uri="{FF2B5EF4-FFF2-40B4-BE49-F238E27FC236}">
                <a16:creationId xmlns:a16="http://schemas.microsoft.com/office/drawing/2014/main" id="{A67AD6E0-85F0-3C4B-CBF8-3DD3D731B022}"/>
              </a:ext>
            </a:extLst>
          </p:cNvPr>
          <p:cNvSpPr txBox="1"/>
          <p:nvPr/>
        </p:nvSpPr>
        <p:spPr bwMode="gray">
          <a:xfrm>
            <a:off x="330969" y="5433567"/>
            <a:ext cx="1361338" cy="600164"/>
          </a:xfrm>
          <a:prstGeom prst="rect">
            <a:avLst/>
          </a:prstGeom>
          <a:noFill/>
        </p:spPr>
        <p:txBody>
          <a:bodyPr wrap="square">
            <a:spAutoFit/>
          </a:bodyPr>
          <a:lstStyle/>
          <a:p>
            <a:pPr marL="0" indent="0" algn="ctr">
              <a:spcBef>
                <a:spcPts val="600"/>
              </a:spcBef>
              <a:buNone/>
            </a:pPr>
            <a:r>
              <a:rPr lang="en-US" sz="1100" b="1" i="1">
                <a:solidFill>
                  <a:schemeClr val="bg1"/>
                </a:solidFill>
              </a:rPr>
              <a:t>Futuristic Innovation Opportunities</a:t>
            </a:r>
          </a:p>
        </p:txBody>
      </p:sp>
      <p:sp>
        <p:nvSpPr>
          <p:cNvPr id="15" name="Rectangle 14">
            <a:extLst>
              <a:ext uri="{FF2B5EF4-FFF2-40B4-BE49-F238E27FC236}">
                <a16:creationId xmlns:a16="http://schemas.microsoft.com/office/drawing/2014/main" id="{F2C7908C-801F-7066-7A2C-2EE65B8FF37D}"/>
              </a:ext>
            </a:extLst>
          </p:cNvPr>
          <p:cNvSpPr/>
          <p:nvPr/>
        </p:nvSpPr>
        <p:spPr bwMode="gray">
          <a:xfrm>
            <a:off x="1830802" y="1709533"/>
            <a:ext cx="3994925" cy="17084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000" dirty="0">
                <a:solidFill>
                  <a:srgbClr val="000000"/>
                </a:solidFill>
              </a:rPr>
              <a:t>Several initiatives across the RCM value chain are planned &amp; in-process for 2025, focusing on </a:t>
            </a:r>
            <a:r>
              <a:rPr lang="en-US" sz="1000" b="1" dirty="0">
                <a:solidFill>
                  <a:srgbClr val="000000"/>
                </a:solidFill>
              </a:rPr>
              <a:t>automation, AI integration, and system modernization</a:t>
            </a:r>
          </a:p>
          <a:p>
            <a:pPr>
              <a:spcBef>
                <a:spcPts val="600"/>
              </a:spcBef>
            </a:pPr>
            <a:r>
              <a:rPr lang="en-US" sz="1000" dirty="0">
                <a:solidFill>
                  <a:srgbClr val="000000"/>
                </a:solidFill>
              </a:rPr>
              <a:t>&lt;Target&gt; is currently expanding scope of AI in </a:t>
            </a:r>
            <a:r>
              <a:rPr lang="en-US" sz="1000" b="1" dirty="0">
                <a:solidFill>
                  <a:srgbClr val="000000"/>
                </a:solidFill>
              </a:rPr>
              <a:t>denials management </a:t>
            </a:r>
            <a:r>
              <a:rPr lang="en-US" sz="1000" dirty="0">
                <a:solidFill>
                  <a:srgbClr val="000000"/>
                </a:solidFill>
              </a:rPr>
              <a:t>to include admin and soft denials</a:t>
            </a:r>
          </a:p>
          <a:p>
            <a:pPr>
              <a:spcBef>
                <a:spcPts val="600"/>
              </a:spcBef>
            </a:pPr>
            <a:r>
              <a:rPr lang="en-US" sz="1000" dirty="0">
                <a:solidFill>
                  <a:srgbClr val="000000"/>
                </a:solidFill>
              </a:rPr>
              <a:t>Plans for this year also include </a:t>
            </a:r>
            <a:r>
              <a:rPr lang="en-US" sz="1000" b="1" dirty="0">
                <a:solidFill>
                  <a:srgbClr val="000000"/>
                </a:solidFill>
              </a:rPr>
              <a:t>building a next-gen CDI tool, </a:t>
            </a:r>
            <a:r>
              <a:rPr lang="en-US" sz="1000" dirty="0">
                <a:solidFill>
                  <a:srgbClr val="000000"/>
                </a:solidFill>
              </a:rPr>
              <a:t>and  applying the toolset of AI denials management to professional fee billing</a:t>
            </a:r>
          </a:p>
        </p:txBody>
      </p:sp>
      <p:sp>
        <p:nvSpPr>
          <p:cNvPr id="16" name="Rectangle 15">
            <a:extLst>
              <a:ext uri="{FF2B5EF4-FFF2-40B4-BE49-F238E27FC236}">
                <a16:creationId xmlns:a16="http://schemas.microsoft.com/office/drawing/2014/main" id="{6B79E577-9EE2-7602-11EA-53D973B54460}"/>
              </a:ext>
            </a:extLst>
          </p:cNvPr>
          <p:cNvSpPr/>
          <p:nvPr/>
        </p:nvSpPr>
        <p:spPr bwMode="gray">
          <a:xfrm>
            <a:off x="1830803" y="3284565"/>
            <a:ext cx="4084160" cy="18381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000" dirty="0">
                <a:solidFill>
                  <a:srgbClr val="000000"/>
                </a:solidFill>
              </a:rPr>
              <a:t>&lt;Target&gt; has a detailed roadmap outlining AI/</a:t>
            </a:r>
            <a:r>
              <a:rPr lang="en-US" sz="1000" dirty="0" err="1">
                <a:solidFill>
                  <a:srgbClr val="000000"/>
                </a:solidFill>
              </a:rPr>
              <a:t>GenAI</a:t>
            </a:r>
            <a:r>
              <a:rPr lang="en-US" sz="1000" dirty="0">
                <a:solidFill>
                  <a:srgbClr val="000000"/>
                </a:solidFill>
              </a:rPr>
              <a:t> enhancements for the next year tailored to specific business functions</a:t>
            </a:r>
          </a:p>
          <a:p>
            <a:pPr>
              <a:spcBef>
                <a:spcPts val="600"/>
              </a:spcBef>
            </a:pPr>
            <a:r>
              <a:rPr lang="en-US" sz="1000" dirty="0">
                <a:solidFill>
                  <a:srgbClr val="000000"/>
                </a:solidFill>
              </a:rPr>
              <a:t>In next 2-3 years, &lt;Target&gt; plans to focus on hybrid cloud migration, expanded </a:t>
            </a:r>
            <a:r>
              <a:rPr lang="en-US" sz="1000" b="1" dirty="0">
                <a:solidFill>
                  <a:srgbClr val="000000"/>
                </a:solidFill>
              </a:rPr>
              <a:t>generative AI </a:t>
            </a:r>
            <a:r>
              <a:rPr lang="en-US" sz="1000" dirty="0">
                <a:solidFill>
                  <a:srgbClr val="000000"/>
                </a:solidFill>
              </a:rPr>
              <a:t>(clinical documentation, chatbots, predictive denial prevention), </a:t>
            </a:r>
            <a:r>
              <a:rPr lang="en-US" sz="1000" b="1" dirty="0">
                <a:solidFill>
                  <a:srgbClr val="000000"/>
                </a:solidFill>
              </a:rPr>
              <a:t>voice AI </a:t>
            </a:r>
            <a:r>
              <a:rPr lang="en-US" sz="1000" dirty="0">
                <a:solidFill>
                  <a:srgbClr val="000000"/>
                </a:solidFill>
              </a:rPr>
              <a:t>for service automation, </a:t>
            </a:r>
            <a:r>
              <a:rPr lang="en-US" sz="1000" b="1" dirty="0">
                <a:solidFill>
                  <a:srgbClr val="000000"/>
                </a:solidFill>
              </a:rPr>
              <a:t>predictive financial modeling</a:t>
            </a:r>
            <a:r>
              <a:rPr lang="en-US" sz="1000" dirty="0">
                <a:solidFill>
                  <a:srgbClr val="000000"/>
                </a:solidFill>
              </a:rPr>
              <a:t>, and compliance automation</a:t>
            </a:r>
          </a:p>
          <a:p>
            <a:pPr>
              <a:spcBef>
                <a:spcPts val="600"/>
              </a:spcBef>
            </a:pPr>
            <a:r>
              <a:rPr lang="en-US" sz="1000" dirty="0">
                <a:solidFill>
                  <a:srgbClr val="000000"/>
                </a:solidFill>
              </a:rPr>
              <a:t>&lt;Target&gt; is focused on expanding generative AI, predictive analytics, and automation across </a:t>
            </a:r>
            <a:r>
              <a:rPr lang="en-US" sz="1000" b="1" dirty="0">
                <a:solidFill>
                  <a:srgbClr val="000000"/>
                </a:solidFill>
              </a:rPr>
              <a:t>clinical, financial, and compliance workflows</a:t>
            </a:r>
            <a:r>
              <a:rPr lang="en-US" sz="1000" dirty="0">
                <a:solidFill>
                  <a:srgbClr val="000000"/>
                </a:solidFill>
              </a:rPr>
              <a:t> to drive greater efficiency, accuracy, and operational scalability</a:t>
            </a:r>
          </a:p>
        </p:txBody>
      </p:sp>
      <p:sp>
        <p:nvSpPr>
          <p:cNvPr id="17" name="Rectangle 16">
            <a:extLst>
              <a:ext uri="{FF2B5EF4-FFF2-40B4-BE49-F238E27FC236}">
                <a16:creationId xmlns:a16="http://schemas.microsoft.com/office/drawing/2014/main" id="{B41843A2-586E-573B-009D-019519A20B86}"/>
              </a:ext>
            </a:extLst>
          </p:cNvPr>
          <p:cNvSpPr/>
          <p:nvPr/>
        </p:nvSpPr>
        <p:spPr bwMode="gray">
          <a:xfrm>
            <a:off x="1838878" y="5157059"/>
            <a:ext cx="3986850" cy="7337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000" dirty="0">
                <a:solidFill>
                  <a:srgbClr val="000000"/>
                </a:solidFill>
              </a:rPr>
              <a:t>AI integration and enhancement is a pervasive part of the company’s product roadmap, supported by resourcing and training</a:t>
            </a:r>
          </a:p>
          <a:p>
            <a:pPr>
              <a:spcBef>
                <a:spcPts val="600"/>
              </a:spcBef>
            </a:pPr>
            <a:r>
              <a:rPr lang="en-US" sz="1000" dirty="0">
                <a:solidFill>
                  <a:srgbClr val="000000"/>
                </a:solidFill>
              </a:rPr>
              <a:t>&lt;Target&gt; is further planning for future AI expansions including real-time clinical decision support, </a:t>
            </a:r>
            <a:r>
              <a:rPr lang="en-US" sz="1000" b="1" dirty="0">
                <a:solidFill>
                  <a:srgbClr val="000000"/>
                </a:solidFill>
              </a:rPr>
              <a:t>AI-driven patient financial personalization</a:t>
            </a:r>
            <a:r>
              <a:rPr lang="en-US" sz="1000" dirty="0">
                <a:solidFill>
                  <a:srgbClr val="000000"/>
                </a:solidFill>
              </a:rPr>
              <a:t>, and </a:t>
            </a:r>
            <a:r>
              <a:rPr lang="en-US" sz="1000" b="1" dirty="0">
                <a:solidFill>
                  <a:srgbClr val="000000"/>
                </a:solidFill>
              </a:rPr>
              <a:t>automated regulatory compliance</a:t>
            </a:r>
          </a:p>
        </p:txBody>
      </p:sp>
      <p:cxnSp>
        <p:nvCxnSpPr>
          <p:cNvPr id="18" name="Straight Connector 17">
            <a:extLst>
              <a:ext uri="{FF2B5EF4-FFF2-40B4-BE49-F238E27FC236}">
                <a16:creationId xmlns:a16="http://schemas.microsoft.com/office/drawing/2014/main" id="{D811CE48-D867-8355-B151-4A466A8EE290}"/>
              </a:ext>
            </a:extLst>
          </p:cNvPr>
          <p:cNvCxnSpPr>
            <a:cxnSpLocks/>
          </p:cNvCxnSpPr>
          <p:nvPr/>
        </p:nvCxnSpPr>
        <p:spPr>
          <a:xfrm>
            <a:off x="1735155" y="1701865"/>
            <a:ext cx="0" cy="1478657"/>
          </a:xfrm>
          <a:prstGeom prst="line">
            <a:avLst/>
          </a:prstGeom>
          <a:ln w="38100">
            <a:solidFill>
              <a:srgbClr val="77777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0B4B48-2E42-0C3C-6C0D-211E44B1241B}"/>
              </a:ext>
            </a:extLst>
          </p:cNvPr>
          <p:cNvCxnSpPr>
            <a:cxnSpLocks/>
          </p:cNvCxnSpPr>
          <p:nvPr/>
        </p:nvCxnSpPr>
        <p:spPr>
          <a:xfrm>
            <a:off x="1735155" y="3299791"/>
            <a:ext cx="0" cy="175716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72611C-E39B-4231-0B36-D2820E9D813C}"/>
              </a:ext>
            </a:extLst>
          </p:cNvPr>
          <p:cNvCxnSpPr>
            <a:cxnSpLocks/>
          </p:cNvCxnSpPr>
          <p:nvPr/>
        </p:nvCxnSpPr>
        <p:spPr>
          <a:xfrm>
            <a:off x="1735155" y="5157059"/>
            <a:ext cx="0" cy="867677"/>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0968018-5455-1403-846F-F62FF7FE5972}"/>
              </a:ext>
            </a:extLst>
          </p:cNvPr>
          <p:cNvSpPr/>
          <p:nvPr/>
        </p:nvSpPr>
        <p:spPr bwMode="gray">
          <a:xfrm>
            <a:off x="6361509" y="4701245"/>
            <a:ext cx="5495527" cy="15597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7" name="Rectangle 146">
            <a:extLst>
              <a:ext uri="{FF2B5EF4-FFF2-40B4-BE49-F238E27FC236}">
                <a16:creationId xmlns:a16="http://schemas.microsoft.com/office/drawing/2014/main" id="{A147499C-D5B6-02AB-5EC5-E9D4D11F12E4}"/>
              </a:ext>
            </a:extLst>
          </p:cNvPr>
          <p:cNvSpPr/>
          <p:nvPr/>
        </p:nvSpPr>
        <p:spPr bwMode="gray">
          <a:xfrm>
            <a:off x="6450746" y="4758331"/>
            <a:ext cx="5334830" cy="14899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0"/>
              </a:spcBef>
              <a:buNone/>
            </a:pPr>
            <a:r>
              <a:rPr lang="en-US" sz="1000" i="1" dirty="0">
                <a:solidFill>
                  <a:srgbClr val="000000"/>
                </a:solidFill>
              </a:rPr>
              <a:t>“The use of AI tools for </a:t>
            </a:r>
            <a:r>
              <a:rPr lang="en-US" sz="1000" b="1" i="1" dirty="0">
                <a:solidFill>
                  <a:srgbClr val="000000"/>
                </a:solidFill>
              </a:rPr>
              <a:t>driving collection efficiency </a:t>
            </a:r>
            <a:r>
              <a:rPr lang="en-US" sz="1000" i="1" dirty="0">
                <a:solidFill>
                  <a:srgbClr val="000000"/>
                </a:solidFill>
              </a:rPr>
              <a:t>will continue to expand. The number of use cases where we can bring in AI driven system rules into our workflow, all of those types of things will improve”</a:t>
            </a:r>
          </a:p>
          <a:p>
            <a:pPr marL="0" indent="0">
              <a:spcBef>
                <a:spcPts val="0"/>
              </a:spcBef>
              <a:buNone/>
            </a:pPr>
            <a:endParaRPr lang="en-US" sz="1000" i="1" dirty="0">
              <a:solidFill>
                <a:srgbClr val="000000"/>
              </a:solidFill>
            </a:endParaRPr>
          </a:p>
          <a:p>
            <a:pPr marL="0" indent="0">
              <a:spcBef>
                <a:spcPts val="0"/>
              </a:spcBef>
              <a:buNone/>
            </a:pPr>
            <a:r>
              <a:rPr lang="en-US" sz="1000" i="1" dirty="0">
                <a:solidFill>
                  <a:srgbClr val="000000"/>
                </a:solidFill>
              </a:rPr>
              <a:t>“We’re focused in on </a:t>
            </a:r>
            <a:r>
              <a:rPr lang="en-US" sz="1000" b="1" i="1" dirty="0">
                <a:solidFill>
                  <a:srgbClr val="000000"/>
                </a:solidFill>
              </a:rPr>
              <a:t>AI authorizations </a:t>
            </a:r>
            <a:r>
              <a:rPr lang="en-US" sz="1000" i="1" dirty="0">
                <a:solidFill>
                  <a:srgbClr val="000000"/>
                </a:solidFill>
              </a:rPr>
              <a:t>right now, being able to actually submit for the authorizations in an automated format. We are </a:t>
            </a:r>
            <a:r>
              <a:rPr lang="en-US" sz="1000" b="1" i="1" dirty="0">
                <a:solidFill>
                  <a:srgbClr val="000000"/>
                </a:solidFill>
              </a:rPr>
              <a:t>scaling our denials management application t</a:t>
            </a:r>
            <a:r>
              <a:rPr lang="en-US" sz="1000" i="1" dirty="0">
                <a:solidFill>
                  <a:srgbClr val="000000"/>
                </a:solidFill>
              </a:rPr>
              <a:t>o include other administrative and soft denial types”</a:t>
            </a:r>
          </a:p>
          <a:p>
            <a:pPr marL="0" indent="0" algn="r">
              <a:spcBef>
                <a:spcPts val="0"/>
              </a:spcBef>
              <a:buNone/>
            </a:pPr>
            <a:endParaRPr lang="en-US" sz="1000" i="1" dirty="0">
              <a:solidFill>
                <a:srgbClr val="000000"/>
              </a:solidFill>
            </a:endParaRPr>
          </a:p>
          <a:p>
            <a:pPr marL="0" indent="0" algn="r">
              <a:spcBef>
                <a:spcPts val="0"/>
              </a:spcBef>
              <a:buNone/>
            </a:pPr>
            <a:r>
              <a:rPr lang="en-US" sz="1000" dirty="0">
                <a:solidFill>
                  <a:srgbClr val="000000"/>
                </a:solidFill>
              </a:rPr>
              <a:t>SVP, Product Strategy, &lt;Target&gt;</a:t>
            </a:r>
          </a:p>
        </p:txBody>
      </p:sp>
      <p:grpSp>
        <p:nvGrpSpPr>
          <p:cNvPr id="33" name="btfpRunningAgenda1Level108890">
            <a:extLst>
              <a:ext uri="{FF2B5EF4-FFF2-40B4-BE49-F238E27FC236}">
                <a16:creationId xmlns:a16="http://schemas.microsoft.com/office/drawing/2014/main" id="{48E78332-A530-0375-8A8B-F3037C61BAB8}"/>
              </a:ext>
            </a:extLst>
          </p:cNvPr>
          <p:cNvGrpSpPr/>
          <p:nvPr>
            <p:custDataLst>
              <p:tags r:id="rId12"/>
            </p:custDataLst>
          </p:nvPr>
        </p:nvGrpSpPr>
        <p:grpSpPr>
          <a:xfrm>
            <a:off x="0" y="944429"/>
            <a:ext cx="3885899" cy="257442"/>
            <a:chOff x="0" y="876300"/>
            <a:chExt cx="3885899" cy="257442"/>
          </a:xfrm>
        </p:grpSpPr>
        <p:sp>
          <p:nvSpPr>
            <p:cNvPr id="34" name="btfpRunningAgenda1LevelBarLeft108890">
              <a:extLst>
                <a:ext uri="{FF2B5EF4-FFF2-40B4-BE49-F238E27FC236}">
                  <a16:creationId xmlns:a16="http://schemas.microsoft.com/office/drawing/2014/main" id="{90515939-3815-AA88-1B5F-185C7C40D65C}"/>
                </a:ext>
              </a:extLst>
            </p:cNvPr>
            <p:cNvSpPr/>
            <p:nvPr/>
          </p:nvSpPr>
          <p:spPr bwMode="gray">
            <a:xfrm>
              <a:off x="0" y="876300"/>
              <a:ext cx="3885899"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65366 w 1465366"/>
                <a:gd name="connsiteY0" fmla="*/ 0 h 257442"/>
                <a:gd name="connsiteX1" fmla="*/ 1250343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728963 w 1728963"/>
                <a:gd name="connsiteY0" fmla="*/ 0 h 257442"/>
                <a:gd name="connsiteX1" fmla="*/ 1410644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930941 w 1930941"/>
                <a:gd name="connsiteY0" fmla="*/ 0 h 257442"/>
                <a:gd name="connsiteX1" fmla="*/ 1674242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2091242 w 2091242"/>
                <a:gd name="connsiteY0" fmla="*/ 0 h 257442"/>
                <a:gd name="connsiteX1" fmla="*/ 1876220 w 2091242"/>
                <a:gd name="connsiteY1" fmla="*/ 257442 h 257442"/>
                <a:gd name="connsiteX2" fmla="*/ 0 w 2091242"/>
                <a:gd name="connsiteY2" fmla="*/ 257442 h 257442"/>
                <a:gd name="connsiteX3" fmla="*/ 0 w 2091242"/>
                <a:gd name="connsiteY3" fmla="*/ 0 h 257442"/>
                <a:gd name="connsiteX0" fmla="*/ 2091242 w 2091242"/>
                <a:gd name="connsiteY0" fmla="*/ 0 h 257442"/>
                <a:gd name="connsiteX1" fmla="*/ 2036520 w 2091242"/>
                <a:gd name="connsiteY1" fmla="*/ 257442 h 257442"/>
                <a:gd name="connsiteX2" fmla="*/ 0 w 2091242"/>
                <a:gd name="connsiteY2" fmla="*/ 257442 h 257442"/>
                <a:gd name="connsiteX3" fmla="*/ 0 w 2091242"/>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259557 w 2259557"/>
                <a:gd name="connsiteY0" fmla="*/ 0 h 257442"/>
                <a:gd name="connsiteX1" fmla="*/ 2036521 w 2259557"/>
                <a:gd name="connsiteY1" fmla="*/ 257442 h 257442"/>
                <a:gd name="connsiteX2" fmla="*/ 0 w 2259557"/>
                <a:gd name="connsiteY2" fmla="*/ 257442 h 257442"/>
                <a:gd name="connsiteX3" fmla="*/ 1 w 2259557"/>
                <a:gd name="connsiteY3" fmla="*/ 0 h 257442"/>
                <a:gd name="connsiteX0" fmla="*/ 2259557 w 2259557"/>
                <a:gd name="connsiteY0" fmla="*/ 0 h 257442"/>
                <a:gd name="connsiteX1" fmla="*/ 2204836 w 2259557"/>
                <a:gd name="connsiteY1" fmla="*/ 257442 h 257442"/>
                <a:gd name="connsiteX2" fmla="*/ 0 w 2259557"/>
                <a:gd name="connsiteY2" fmla="*/ 257442 h 257442"/>
                <a:gd name="connsiteX3" fmla="*/ 1 w 2259557"/>
                <a:gd name="connsiteY3" fmla="*/ 0 h 257442"/>
                <a:gd name="connsiteX0" fmla="*/ 2259556 w 2259556"/>
                <a:gd name="connsiteY0" fmla="*/ 0 h 257442"/>
                <a:gd name="connsiteX1" fmla="*/ 2204835 w 2259556"/>
                <a:gd name="connsiteY1" fmla="*/ 257442 h 257442"/>
                <a:gd name="connsiteX2" fmla="*/ 0 w 2259556"/>
                <a:gd name="connsiteY2" fmla="*/ 257442 h 257442"/>
                <a:gd name="connsiteX3" fmla="*/ 0 w 2259556"/>
                <a:gd name="connsiteY3" fmla="*/ 0 h 257442"/>
                <a:gd name="connsiteX0" fmla="*/ 2259557 w 2259557"/>
                <a:gd name="connsiteY0" fmla="*/ 0 h 257442"/>
                <a:gd name="connsiteX1" fmla="*/ 2204836 w 2259557"/>
                <a:gd name="connsiteY1" fmla="*/ 257442 h 257442"/>
                <a:gd name="connsiteX2" fmla="*/ 1 w 2259557"/>
                <a:gd name="connsiteY2" fmla="*/ 257442 h 257442"/>
                <a:gd name="connsiteX3" fmla="*/ 0 w 2259557"/>
                <a:gd name="connsiteY3" fmla="*/ 0 h 257442"/>
                <a:gd name="connsiteX0" fmla="*/ 2427873 w 2427873"/>
                <a:gd name="connsiteY0" fmla="*/ 0 h 257442"/>
                <a:gd name="connsiteX1" fmla="*/ 2204836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596186 w 2596186"/>
                <a:gd name="connsiteY0" fmla="*/ 0 h 257442"/>
                <a:gd name="connsiteX1" fmla="*/ 2373151 w 2596186"/>
                <a:gd name="connsiteY1" fmla="*/ 257442 h 257442"/>
                <a:gd name="connsiteX2" fmla="*/ 0 w 2596186"/>
                <a:gd name="connsiteY2" fmla="*/ 257442 h 257442"/>
                <a:gd name="connsiteX3" fmla="*/ 0 w 2596186"/>
                <a:gd name="connsiteY3" fmla="*/ 0 h 257442"/>
                <a:gd name="connsiteX0" fmla="*/ 2596186 w 2596186"/>
                <a:gd name="connsiteY0" fmla="*/ 0 h 257442"/>
                <a:gd name="connsiteX1" fmla="*/ 2541465 w 2596186"/>
                <a:gd name="connsiteY1" fmla="*/ 257442 h 257442"/>
                <a:gd name="connsiteX2" fmla="*/ 0 w 2596186"/>
                <a:gd name="connsiteY2" fmla="*/ 257442 h 257442"/>
                <a:gd name="connsiteX3" fmla="*/ 0 w 2596186"/>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908774 w 2908774"/>
                <a:gd name="connsiteY0" fmla="*/ 0 h 257442"/>
                <a:gd name="connsiteX1" fmla="*/ 2541466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0 w 2908774"/>
                <a:gd name="connsiteY3" fmla="*/ 0 h 257442"/>
                <a:gd name="connsiteX0" fmla="*/ 3094721 w 3094721"/>
                <a:gd name="connsiteY0" fmla="*/ 0 h 257442"/>
                <a:gd name="connsiteX1" fmla="*/ 2854052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255022 w 3255022"/>
                <a:gd name="connsiteY0" fmla="*/ 0 h 257442"/>
                <a:gd name="connsiteX1" fmla="*/ 3040000 w 3255022"/>
                <a:gd name="connsiteY1" fmla="*/ 257442 h 257442"/>
                <a:gd name="connsiteX2" fmla="*/ 0 w 3255022"/>
                <a:gd name="connsiteY2" fmla="*/ 257442 h 257442"/>
                <a:gd name="connsiteX3" fmla="*/ 0 w 3255022"/>
                <a:gd name="connsiteY3" fmla="*/ 0 h 257442"/>
                <a:gd name="connsiteX0" fmla="*/ 3255022 w 3255022"/>
                <a:gd name="connsiteY0" fmla="*/ 0 h 257442"/>
                <a:gd name="connsiteX1" fmla="*/ 3200300 w 3255022"/>
                <a:gd name="connsiteY1" fmla="*/ 257442 h 257442"/>
                <a:gd name="connsiteX2" fmla="*/ 0 w 3255022"/>
                <a:gd name="connsiteY2" fmla="*/ 257442 h 257442"/>
                <a:gd name="connsiteX3" fmla="*/ 0 w 3255022"/>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423337 w 3423337"/>
                <a:gd name="connsiteY0" fmla="*/ 0 h 257442"/>
                <a:gd name="connsiteX1" fmla="*/ 3200301 w 3423337"/>
                <a:gd name="connsiteY1" fmla="*/ 257442 h 257442"/>
                <a:gd name="connsiteX2" fmla="*/ 0 w 3423337"/>
                <a:gd name="connsiteY2" fmla="*/ 257442 h 257442"/>
                <a:gd name="connsiteX3" fmla="*/ 1 w 3423337"/>
                <a:gd name="connsiteY3" fmla="*/ 0 h 257442"/>
                <a:gd name="connsiteX0" fmla="*/ 3423337 w 3423337"/>
                <a:gd name="connsiteY0" fmla="*/ 0 h 257442"/>
                <a:gd name="connsiteX1" fmla="*/ 3368616 w 3423337"/>
                <a:gd name="connsiteY1" fmla="*/ 257442 h 257442"/>
                <a:gd name="connsiteX2" fmla="*/ 0 w 3423337"/>
                <a:gd name="connsiteY2" fmla="*/ 257442 h 257442"/>
                <a:gd name="connsiteX3" fmla="*/ 1 w 3423337"/>
                <a:gd name="connsiteY3" fmla="*/ 0 h 257442"/>
                <a:gd name="connsiteX0" fmla="*/ 3423336 w 3423336"/>
                <a:gd name="connsiteY0" fmla="*/ 0 h 257442"/>
                <a:gd name="connsiteX1" fmla="*/ 3368615 w 3423336"/>
                <a:gd name="connsiteY1" fmla="*/ 257442 h 257442"/>
                <a:gd name="connsiteX2" fmla="*/ 0 w 3423336"/>
                <a:gd name="connsiteY2" fmla="*/ 257442 h 257442"/>
                <a:gd name="connsiteX3" fmla="*/ 0 w 3423336"/>
                <a:gd name="connsiteY3" fmla="*/ 0 h 257442"/>
                <a:gd name="connsiteX0" fmla="*/ 3423337 w 3423337"/>
                <a:gd name="connsiteY0" fmla="*/ 0 h 257442"/>
                <a:gd name="connsiteX1" fmla="*/ 3368616 w 3423337"/>
                <a:gd name="connsiteY1" fmla="*/ 257442 h 257442"/>
                <a:gd name="connsiteX2" fmla="*/ 1 w 3423337"/>
                <a:gd name="connsiteY2" fmla="*/ 257442 h 257442"/>
                <a:gd name="connsiteX3" fmla="*/ 0 w 3423337"/>
                <a:gd name="connsiteY3" fmla="*/ 0 h 257442"/>
                <a:gd name="connsiteX0" fmla="*/ 883476 w 3368616"/>
                <a:gd name="connsiteY0" fmla="*/ 0 h 257442"/>
                <a:gd name="connsiteX1" fmla="*/ 3368616 w 3368616"/>
                <a:gd name="connsiteY1" fmla="*/ 257442 h 257442"/>
                <a:gd name="connsiteX2" fmla="*/ 1 w 3368616"/>
                <a:gd name="connsiteY2" fmla="*/ 257442 h 257442"/>
                <a:gd name="connsiteX3" fmla="*/ 0 w 336861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0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0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0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212091 w 1212091"/>
                <a:gd name="connsiteY0" fmla="*/ 0 h 257442"/>
                <a:gd name="connsiteX1" fmla="*/ 997069 w 1212091"/>
                <a:gd name="connsiteY1" fmla="*/ 257442 h 257442"/>
                <a:gd name="connsiteX2" fmla="*/ 0 w 1212091"/>
                <a:gd name="connsiteY2" fmla="*/ 257442 h 257442"/>
                <a:gd name="connsiteX3" fmla="*/ 1 w 1212091"/>
                <a:gd name="connsiteY3" fmla="*/ 0 h 257442"/>
                <a:gd name="connsiteX0" fmla="*/ 1212091 w 1212091"/>
                <a:gd name="connsiteY0" fmla="*/ 0 h 257442"/>
                <a:gd name="connsiteX1" fmla="*/ 1157370 w 1212091"/>
                <a:gd name="connsiteY1" fmla="*/ 257442 h 257442"/>
                <a:gd name="connsiteX2" fmla="*/ 0 w 1212091"/>
                <a:gd name="connsiteY2" fmla="*/ 257442 h 257442"/>
                <a:gd name="connsiteX3" fmla="*/ 1 w 1212091"/>
                <a:gd name="connsiteY3" fmla="*/ 0 h 257442"/>
                <a:gd name="connsiteX0" fmla="*/ 1212090 w 1212090"/>
                <a:gd name="connsiteY0" fmla="*/ 0 h 257442"/>
                <a:gd name="connsiteX1" fmla="*/ 1157369 w 1212090"/>
                <a:gd name="connsiteY1" fmla="*/ 257442 h 257442"/>
                <a:gd name="connsiteX2" fmla="*/ 0 w 1212090"/>
                <a:gd name="connsiteY2" fmla="*/ 257442 h 257442"/>
                <a:gd name="connsiteX3" fmla="*/ 0 w 1212090"/>
                <a:gd name="connsiteY3" fmla="*/ 0 h 257442"/>
                <a:gd name="connsiteX0" fmla="*/ 1212091 w 1212091"/>
                <a:gd name="connsiteY0" fmla="*/ 0 h 257442"/>
                <a:gd name="connsiteX1" fmla="*/ 1157370 w 1212091"/>
                <a:gd name="connsiteY1" fmla="*/ 257442 h 257442"/>
                <a:gd name="connsiteX2" fmla="*/ 1 w 1212091"/>
                <a:gd name="connsiteY2" fmla="*/ 257442 h 257442"/>
                <a:gd name="connsiteX3" fmla="*/ 0 w 1212091"/>
                <a:gd name="connsiteY3" fmla="*/ 0 h 257442"/>
                <a:gd name="connsiteX0" fmla="*/ 1372391 w 1372391"/>
                <a:gd name="connsiteY0" fmla="*/ 0 h 257442"/>
                <a:gd name="connsiteX1" fmla="*/ 11573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32690 w 1532690"/>
                <a:gd name="connsiteY0" fmla="*/ 0 h 257442"/>
                <a:gd name="connsiteX1" fmla="*/ 1317669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870926 w 1870926"/>
                <a:gd name="connsiteY0" fmla="*/ 0 h 257442"/>
                <a:gd name="connsiteX1" fmla="*/ 1477970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0 w 1870926"/>
                <a:gd name="connsiteY3" fmla="*/ 0 h 257442"/>
                <a:gd name="connsiteX0" fmla="*/ 2031225 w 2031225"/>
                <a:gd name="connsiteY0" fmla="*/ 0 h 257442"/>
                <a:gd name="connsiteX1" fmla="*/ 18162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199540 w 2199540"/>
                <a:gd name="connsiteY0" fmla="*/ 0 h 257442"/>
                <a:gd name="connsiteX1" fmla="*/ 1976504 w 2199540"/>
                <a:gd name="connsiteY1" fmla="*/ 257442 h 257442"/>
                <a:gd name="connsiteX2" fmla="*/ 0 w 2199540"/>
                <a:gd name="connsiteY2" fmla="*/ 257442 h 257442"/>
                <a:gd name="connsiteX3" fmla="*/ 0 w 2199540"/>
                <a:gd name="connsiteY3" fmla="*/ 0 h 257442"/>
                <a:gd name="connsiteX0" fmla="*/ 2199540 w 2199540"/>
                <a:gd name="connsiteY0" fmla="*/ 0 h 257442"/>
                <a:gd name="connsiteX1" fmla="*/ 2144818 w 2199540"/>
                <a:gd name="connsiteY1" fmla="*/ 257442 h 257442"/>
                <a:gd name="connsiteX2" fmla="*/ 0 w 2199540"/>
                <a:gd name="connsiteY2" fmla="*/ 257442 h 257442"/>
                <a:gd name="connsiteX3" fmla="*/ 0 w 2199540"/>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512127 w 2512127"/>
                <a:gd name="connsiteY0" fmla="*/ 0 h 257442"/>
                <a:gd name="connsiteX1" fmla="*/ 2144819 w 2512127"/>
                <a:gd name="connsiteY1" fmla="*/ 257442 h 257442"/>
                <a:gd name="connsiteX2" fmla="*/ 0 w 2512127"/>
                <a:gd name="connsiteY2" fmla="*/ 257442 h 257442"/>
                <a:gd name="connsiteX3" fmla="*/ 1 w 2512127"/>
                <a:gd name="connsiteY3" fmla="*/ 0 h 257442"/>
                <a:gd name="connsiteX0" fmla="*/ 2512127 w 2512127"/>
                <a:gd name="connsiteY0" fmla="*/ 0 h 257442"/>
                <a:gd name="connsiteX1" fmla="*/ 2457406 w 2512127"/>
                <a:gd name="connsiteY1" fmla="*/ 257442 h 257442"/>
                <a:gd name="connsiteX2" fmla="*/ 0 w 2512127"/>
                <a:gd name="connsiteY2" fmla="*/ 257442 h 257442"/>
                <a:gd name="connsiteX3" fmla="*/ 1 w 2512127"/>
                <a:gd name="connsiteY3" fmla="*/ 0 h 257442"/>
                <a:gd name="connsiteX0" fmla="*/ 2512126 w 2512126"/>
                <a:gd name="connsiteY0" fmla="*/ 0 h 257442"/>
                <a:gd name="connsiteX1" fmla="*/ 2457405 w 2512126"/>
                <a:gd name="connsiteY1" fmla="*/ 257442 h 257442"/>
                <a:gd name="connsiteX2" fmla="*/ 0 w 2512126"/>
                <a:gd name="connsiteY2" fmla="*/ 257442 h 257442"/>
                <a:gd name="connsiteX3" fmla="*/ 0 w 2512126"/>
                <a:gd name="connsiteY3" fmla="*/ 0 h 257442"/>
                <a:gd name="connsiteX0" fmla="*/ 2512127 w 2512127"/>
                <a:gd name="connsiteY0" fmla="*/ 0 h 257442"/>
                <a:gd name="connsiteX1" fmla="*/ 2457406 w 2512127"/>
                <a:gd name="connsiteY1" fmla="*/ 257442 h 257442"/>
                <a:gd name="connsiteX2" fmla="*/ 1 w 2512127"/>
                <a:gd name="connsiteY2" fmla="*/ 257442 h 257442"/>
                <a:gd name="connsiteX3" fmla="*/ 0 w 2512127"/>
                <a:gd name="connsiteY3" fmla="*/ 0 h 257442"/>
                <a:gd name="connsiteX0" fmla="*/ 2781431 w 2781431"/>
                <a:gd name="connsiteY0" fmla="*/ 0 h 257442"/>
                <a:gd name="connsiteX1" fmla="*/ 2457406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0 w 2781430"/>
                <a:gd name="connsiteY0" fmla="*/ 0 h 257442"/>
                <a:gd name="connsiteX1" fmla="*/ 2726709 w 2781430"/>
                <a:gd name="connsiteY1" fmla="*/ 257442 h 257442"/>
                <a:gd name="connsiteX2" fmla="*/ 0 w 2781430"/>
                <a:gd name="connsiteY2" fmla="*/ 257442 h 257442"/>
                <a:gd name="connsiteX3" fmla="*/ 0 w 2781430"/>
                <a:gd name="connsiteY3" fmla="*/ 0 h 257442"/>
                <a:gd name="connsiteX0" fmla="*/ 2941730 w 2941730"/>
                <a:gd name="connsiteY0" fmla="*/ 0 h 257442"/>
                <a:gd name="connsiteX1" fmla="*/ 2726709 w 2941730"/>
                <a:gd name="connsiteY1" fmla="*/ 257442 h 257442"/>
                <a:gd name="connsiteX2" fmla="*/ 0 w 2941730"/>
                <a:gd name="connsiteY2" fmla="*/ 257442 h 257442"/>
                <a:gd name="connsiteX3" fmla="*/ 0 w 2941730"/>
                <a:gd name="connsiteY3" fmla="*/ 0 h 257442"/>
                <a:gd name="connsiteX0" fmla="*/ 2941730 w 2941730"/>
                <a:gd name="connsiteY0" fmla="*/ 0 h 257442"/>
                <a:gd name="connsiteX1" fmla="*/ 2887009 w 2941730"/>
                <a:gd name="connsiteY1" fmla="*/ 257442 h 257442"/>
                <a:gd name="connsiteX2" fmla="*/ 0 w 2941730"/>
                <a:gd name="connsiteY2" fmla="*/ 257442 h 257442"/>
                <a:gd name="connsiteX3" fmla="*/ 0 w 2941730"/>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3119665 w 3119665"/>
                <a:gd name="connsiteY0" fmla="*/ 0 h 257442"/>
                <a:gd name="connsiteX1" fmla="*/ 2887010 w 3119665"/>
                <a:gd name="connsiteY1" fmla="*/ 257442 h 257442"/>
                <a:gd name="connsiteX2" fmla="*/ 0 w 3119665"/>
                <a:gd name="connsiteY2" fmla="*/ 257442 h 257442"/>
                <a:gd name="connsiteX3" fmla="*/ 1 w 3119665"/>
                <a:gd name="connsiteY3" fmla="*/ 0 h 257442"/>
                <a:gd name="connsiteX0" fmla="*/ 3119665 w 3119665"/>
                <a:gd name="connsiteY0" fmla="*/ 0 h 257442"/>
                <a:gd name="connsiteX1" fmla="*/ 3064944 w 3119665"/>
                <a:gd name="connsiteY1" fmla="*/ 257442 h 257442"/>
                <a:gd name="connsiteX2" fmla="*/ 0 w 3119665"/>
                <a:gd name="connsiteY2" fmla="*/ 257442 h 257442"/>
                <a:gd name="connsiteX3" fmla="*/ 1 w 3119665"/>
                <a:gd name="connsiteY3" fmla="*/ 0 h 257442"/>
                <a:gd name="connsiteX0" fmla="*/ 3119664 w 3119664"/>
                <a:gd name="connsiteY0" fmla="*/ 0 h 257442"/>
                <a:gd name="connsiteX1" fmla="*/ 3064943 w 3119664"/>
                <a:gd name="connsiteY1" fmla="*/ 257442 h 257442"/>
                <a:gd name="connsiteX2" fmla="*/ 0 w 3119664"/>
                <a:gd name="connsiteY2" fmla="*/ 257442 h 257442"/>
                <a:gd name="connsiteX3" fmla="*/ 0 w 3119664"/>
                <a:gd name="connsiteY3" fmla="*/ 0 h 257442"/>
                <a:gd name="connsiteX0" fmla="*/ 3119665 w 3119665"/>
                <a:gd name="connsiteY0" fmla="*/ 0 h 257442"/>
                <a:gd name="connsiteX1" fmla="*/ 3064944 w 3119665"/>
                <a:gd name="connsiteY1" fmla="*/ 257442 h 257442"/>
                <a:gd name="connsiteX2" fmla="*/ 1 w 3119665"/>
                <a:gd name="connsiteY2" fmla="*/ 257442 h 257442"/>
                <a:gd name="connsiteX3" fmla="*/ 0 w 3119665"/>
                <a:gd name="connsiteY3" fmla="*/ 0 h 257442"/>
                <a:gd name="connsiteX0" fmla="*/ 3287980 w 3287980"/>
                <a:gd name="connsiteY0" fmla="*/ 0 h 257442"/>
                <a:gd name="connsiteX1" fmla="*/ 3064944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557284 w 3557284"/>
                <a:gd name="connsiteY0" fmla="*/ 0 h 257442"/>
                <a:gd name="connsiteX1" fmla="*/ 3233258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717584 w 3717584"/>
                <a:gd name="connsiteY0" fmla="*/ 0 h 257442"/>
                <a:gd name="connsiteX1" fmla="*/ 35025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885899 w 3885899"/>
                <a:gd name="connsiteY0" fmla="*/ 0 h 257442"/>
                <a:gd name="connsiteX1" fmla="*/ 3662863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Lst>
              <a:ahLst/>
              <a:cxnLst>
                <a:cxn ang="0">
                  <a:pos x="connsiteX0" y="connsiteY0"/>
                </a:cxn>
                <a:cxn ang="0">
                  <a:pos x="connsiteX1" y="connsiteY1"/>
                </a:cxn>
                <a:cxn ang="0">
                  <a:pos x="connsiteX2" y="connsiteY2"/>
                </a:cxn>
                <a:cxn ang="0">
                  <a:pos x="connsiteX3" y="connsiteY3"/>
                </a:cxn>
              </a:cxnLst>
              <a:rect l="l" t="t" r="r" b="b"/>
              <a:pathLst>
                <a:path w="3885899" h="257442">
                  <a:moveTo>
                    <a:pt x="3885899" y="0"/>
                  </a:moveTo>
                  <a:lnTo>
                    <a:pt x="3831178"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35" name="btfpRunningAgenda1LevelTextLeft108890">
              <a:extLst>
                <a:ext uri="{FF2B5EF4-FFF2-40B4-BE49-F238E27FC236}">
                  <a16:creationId xmlns:a16="http://schemas.microsoft.com/office/drawing/2014/main" id="{6B0B1FE6-925E-91A3-9B2B-7622E5BC82AA}"/>
                </a:ext>
              </a:extLst>
            </p:cNvPr>
            <p:cNvSpPr txBox="1"/>
            <p:nvPr/>
          </p:nvSpPr>
          <p:spPr bwMode="gray">
            <a:xfrm>
              <a:off x="0" y="876300"/>
              <a:ext cx="3831178"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INVESTMENTS REQUIRED</a:t>
              </a:r>
            </a:p>
          </p:txBody>
        </p:sp>
      </p:grpSp>
    </p:spTree>
    <p:custDataLst>
      <p:tags r:id="rId1"/>
    </p:custDataLst>
    <p:extLst>
      <p:ext uri="{BB962C8B-B14F-4D97-AF65-F5344CB8AC3E}">
        <p14:creationId xmlns:p14="http://schemas.microsoft.com/office/powerpoint/2010/main" val="996683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btfpColumnIndicatorGroup2">
            <a:extLst>
              <a:ext uri="{FF2B5EF4-FFF2-40B4-BE49-F238E27FC236}">
                <a16:creationId xmlns:a16="http://schemas.microsoft.com/office/drawing/2014/main" id="{591C8661-96FA-7749-5A9B-8CD2454822A4}"/>
              </a:ext>
            </a:extLst>
          </p:cNvPr>
          <p:cNvGrpSpPr/>
          <p:nvPr/>
        </p:nvGrpSpPr>
        <p:grpSpPr>
          <a:xfrm>
            <a:off x="0" y="6926580"/>
            <a:ext cx="12192000" cy="137160"/>
            <a:chOff x="0" y="6926580"/>
            <a:chExt cx="12192000" cy="137160"/>
          </a:xfrm>
        </p:grpSpPr>
        <p:sp>
          <p:nvSpPr>
            <p:cNvPr id="42" name="btfpColumnGapBlocker272047">
              <a:extLst>
                <a:ext uri="{FF2B5EF4-FFF2-40B4-BE49-F238E27FC236}">
                  <a16:creationId xmlns:a16="http://schemas.microsoft.com/office/drawing/2014/main" id="{FCF58AEF-445B-094E-F608-523996DD8EFF}"/>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0" name="btfpColumnGapBlocker325245">
              <a:extLst>
                <a:ext uri="{FF2B5EF4-FFF2-40B4-BE49-F238E27FC236}">
                  <a16:creationId xmlns:a16="http://schemas.microsoft.com/office/drawing/2014/main" id="{9FD8A2E2-BC54-D374-4AAF-71B5E6FF421A}"/>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8" name="btfpColumnIndicator557499">
              <a:extLst>
                <a:ext uri="{FF2B5EF4-FFF2-40B4-BE49-F238E27FC236}">
                  <a16:creationId xmlns:a16="http://schemas.microsoft.com/office/drawing/2014/main" id="{BA1562B7-EA31-3AED-DAC5-DAE331322564}"/>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248527">
              <a:extLst>
                <a:ext uri="{FF2B5EF4-FFF2-40B4-BE49-F238E27FC236}">
                  <a16:creationId xmlns:a16="http://schemas.microsoft.com/office/drawing/2014/main" id="{777AE07A-AB31-680B-666A-E4B12CFA5906}"/>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840027">
              <a:extLst>
                <a:ext uri="{FF2B5EF4-FFF2-40B4-BE49-F238E27FC236}">
                  <a16:creationId xmlns:a16="http://schemas.microsoft.com/office/drawing/2014/main" id="{A7ED7012-0601-6333-FF19-4A1E8309CCF3}"/>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258963">
              <a:extLst>
                <a:ext uri="{FF2B5EF4-FFF2-40B4-BE49-F238E27FC236}">
                  <a16:creationId xmlns:a16="http://schemas.microsoft.com/office/drawing/2014/main" id="{1A9253E4-6047-DF86-59CB-55ACB5F6078D}"/>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912258">
              <a:extLst>
                <a:ext uri="{FF2B5EF4-FFF2-40B4-BE49-F238E27FC236}">
                  <a16:creationId xmlns:a16="http://schemas.microsoft.com/office/drawing/2014/main" id="{B47397C1-F2BE-67A4-FF2B-9EC0F88BFFEB}"/>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478887">
              <a:extLst>
                <a:ext uri="{FF2B5EF4-FFF2-40B4-BE49-F238E27FC236}">
                  <a16:creationId xmlns:a16="http://schemas.microsoft.com/office/drawing/2014/main" id="{DFED1A1A-351F-0DE2-38C2-6A380D33B694}"/>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541675">
              <a:extLst>
                <a:ext uri="{FF2B5EF4-FFF2-40B4-BE49-F238E27FC236}">
                  <a16:creationId xmlns:a16="http://schemas.microsoft.com/office/drawing/2014/main" id="{E833ADBB-18D5-D3C7-CE13-D5F83CDA394A}"/>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719566">
              <a:extLst>
                <a:ext uri="{FF2B5EF4-FFF2-40B4-BE49-F238E27FC236}">
                  <a16:creationId xmlns:a16="http://schemas.microsoft.com/office/drawing/2014/main" id="{900CC979-87E3-A8C7-919F-9AAC662474B9}"/>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294948">
              <a:extLst>
                <a:ext uri="{FF2B5EF4-FFF2-40B4-BE49-F238E27FC236}">
                  <a16:creationId xmlns:a16="http://schemas.microsoft.com/office/drawing/2014/main" id="{119618FD-F90B-EA9D-DB91-83A8470BB7AB}"/>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lumnIndicator583029">
              <a:extLst>
                <a:ext uri="{FF2B5EF4-FFF2-40B4-BE49-F238E27FC236}">
                  <a16:creationId xmlns:a16="http://schemas.microsoft.com/office/drawing/2014/main" id="{38A362E2-82D0-81AD-85C6-CCCAD0D00A06}"/>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448331">
              <a:extLst>
                <a:ext uri="{FF2B5EF4-FFF2-40B4-BE49-F238E27FC236}">
                  <a16:creationId xmlns:a16="http://schemas.microsoft.com/office/drawing/2014/main" id="{4322531A-754A-3475-EF7C-B5C023F2CCF2}"/>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335907">
              <a:extLst>
                <a:ext uri="{FF2B5EF4-FFF2-40B4-BE49-F238E27FC236}">
                  <a16:creationId xmlns:a16="http://schemas.microsoft.com/office/drawing/2014/main" id="{4D7D06F2-8AAD-34C6-2523-CB1D480663BE}"/>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184394">
              <a:extLst>
                <a:ext uri="{FF2B5EF4-FFF2-40B4-BE49-F238E27FC236}">
                  <a16:creationId xmlns:a16="http://schemas.microsoft.com/office/drawing/2014/main" id="{08126E80-B107-7F88-8F02-37B948340A2A}"/>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38826">
              <a:extLst>
                <a:ext uri="{FF2B5EF4-FFF2-40B4-BE49-F238E27FC236}">
                  <a16:creationId xmlns:a16="http://schemas.microsoft.com/office/drawing/2014/main" id="{68B144EA-205D-38EF-B765-099DB85FAC0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3" name="btfpColumnIndicatorGroup1">
            <a:extLst>
              <a:ext uri="{FF2B5EF4-FFF2-40B4-BE49-F238E27FC236}">
                <a16:creationId xmlns:a16="http://schemas.microsoft.com/office/drawing/2014/main" id="{07F0ACC3-D1C8-5B7D-63A1-C15278BB957B}"/>
              </a:ext>
            </a:extLst>
          </p:cNvPr>
          <p:cNvGrpSpPr/>
          <p:nvPr/>
        </p:nvGrpSpPr>
        <p:grpSpPr>
          <a:xfrm>
            <a:off x="0" y="-205740"/>
            <a:ext cx="12192000" cy="137160"/>
            <a:chOff x="0" y="-205740"/>
            <a:chExt cx="12192000" cy="137160"/>
          </a:xfrm>
        </p:grpSpPr>
        <p:sp>
          <p:nvSpPr>
            <p:cNvPr id="41" name="btfpColumnGapBlocker744467">
              <a:extLst>
                <a:ext uri="{FF2B5EF4-FFF2-40B4-BE49-F238E27FC236}">
                  <a16:creationId xmlns:a16="http://schemas.microsoft.com/office/drawing/2014/main" id="{70EED190-24D1-BCA3-346E-BCC26B5942E6}"/>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9" name="btfpColumnGapBlocker606663">
              <a:extLst>
                <a:ext uri="{FF2B5EF4-FFF2-40B4-BE49-F238E27FC236}">
                  <a16:creationId xmlns:a16="http://schemas.microsoft.com/office/drawing/2014/main" id="{B10459EA-675B-C034-440A-DD340F0CA014}"/>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7" name="btfpColumnIndicator724536">
              <a:extLst>
                <a:ext uri="{FF2B5EF4-FFF2-40B4-BE49-F238E27FC236}">
                  <a16:creationId xmlns:a16="http://schemas.microsoft.com/office/drawing/2014/main" id="{04D1BAFE-07B4-8466-7291-95FC7F7A85F3}"/>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btfpColumnIndicator133464">
              <a:extLst>
                <a:ext uri="{FF2B5EF4-FFF2-40B4-BE49-F238E27FC236}">
                  <a16:creationId xmlns:a16="http://schemas.microsoft.com/office/drawing/2014/main" id="{57BDB127-4E51-F4BE-50CF-0BEC4F63C7DC}"/>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3" name="btfpColumnGapBlocker797235">
              <a:extLst>
                <a:ext uri="{FF2B5EF4-FFF2-40B4-BE49-F238E27FC236}">
                  <a16:creationId xmlns:a16="http://schemas.microsoft.com/office/drawing/2014/main" id="{BD565B4B-4303-3ECC-70E4-2C7FE7BA76C2}"/>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1" name="btfpColumnIndicator204011">
              <a:extLst>
                <a:ext uri="{FF2B5EF4-FFF2-40B4-BE49-F238E27FC236}">
                  <a16:creationId xmlns:a16="http://schemas.microsoft.com/office/drawing/2014/main" id="{0AE2C023-3648-B3CD-A5D2-1F0F2B21C77E}"/>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963239">
              <a:extLst>
                <a:ext uri="{FF2B5EF4-FFF2-40B4-BE49-F238E27FC236}">
                  <a16:creationId xmlns:a16="http://schemas.microsoft.com/office/drawing/2014/main" id="{210C561F-A43E-79F0-A023-BB4B076417D8}"/>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680906">
              <a:extLst>
                <a:ext uri="{FF2B5EF4-FFF2-40B4-BE49-F238E27FC236}">
                  <a16:creationId xmlns:a16="http://schemas.microsoft.com/office/drawing/2014/main" id="{4092863E-ACE8-B5FA-BAE3-9EA2463FB1BD}"/>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425171">
              <a:extLst>
                <a:ext uri="{FF2B5EF4-FFF2-40B4-BE49-F238E27FC236}">
                  <a16:creationId xmlns:a16="http://schemas.microsoft.com/office/drawing/2014/main" id="{FEA3A0EA-098D-17B0-DD85-B3363B41752A}"/>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940923">
              <a:extLst>
                <a:ext uri="{FF2B5EF4-FFF2-40B4-BE49-F238E27FC236}">
                  <a16:creationId xmlns:a16="http://schemas.microsoft.com/office/drawing/2014/main" id="{CB09675A-5D3C-F956-1633-B6B3209F0EC7}"/>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703553">
              <a:extLst>
                <a:ext uri="{FF2B5EF4-FFF2-40B4-BE49-F238E27FC236}">
                  <a16:creationId xmlns:a16="http://schemas.microsoft.com/office/drawing/2014/main" id="{E8EFECD1-9964-F077-0CFE-AC035740EDF2}"/>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487340">
              <a:extLst>
                <a:ext uri="{FF2B5EF4-FFF2-40B4-BE49-F238E27FC236}">
                  <a16:creationId xmlns:a16="http://schemas.microsoft.com/office/drawing/2014/main" id="{35FC3E4E-B201-56FA-00F0-D10D7FCB6F94}"/>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341472">
              <a:extLst>
                <a:ext uri="{FF2B5EF4-FFF2-40B4-BE49-F238E27FC236}">
                  <a16:creationId xmlns:a16="http://schemas.microsoft.com/office/drawing/2014/main" id="{8BDDBF65-40AB-0FA6-CAF8-AF0052EE39BA}"/>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990894">
              <a:extLst>
                <a:ext uri="{FF2B5EF4-FFF2-40B4-BE49-F238E27FC236}">
                  <a16:creationId xmlns:a16="http://schemas.microsoft.com/office/drawing/2014/main" id="{F306FE9A-69C1-0A28-A9FC-AC94E02DB137}"/>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837441">
              <a:extLst>
                <a:ext uri="{FF2B5EF4-FFF2-40B4-BE49-F238E27FC236}">
                  <a16:creationId xmlns:a16="http://schemas.microsoft.com/office/drawing/2014/main" id="{C69CC32C-324E-C022-8715-E86FC5DC4316}"/>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361120">
              <a:extLst>
                <a:ext uri="{FF2B5EF4-FFF2-40B4-BE49-F238E27FC236}">
                  <a16:creationId xmlns:a16="http://schemas.microsoft.com/office/drawing/2014/main" id="{6CA1D74B-BFB3-0652-57FB-BC3BDEDE676D}"/>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7" name="think-cell data - do not delete" hidden="1">
            <a:extLst>
              <a:ext uri="{FF2B5EF4-FFF2-40B4-BE49-F238E27FC236}">
                <a16:creationId xmlns:a16="http://schemas.microsoft.com/office/drawing/2014/main" id="{8A1F0730-F35D-5562-31B2-CD49CCE6DCAB}"/>
              </a:ext>
            </a:extLst>
          </p:cNvPr>
          <p:cNvGraphicFramePr>
            <a:graphicFrameLocks noChangeAspect="1"/>
          </p:cNvGraphicFramePr>
          <p:nvPr>
            <p:custDataLst>
              <p:tags r:id="rId2"/>
            </p:custDataLst>
            <p:extLst>
              <p:ext uri="{D42A27DB-BD31-4B8C-83A1-F6EECF244321}">
                <p14:modId xmlns:p14="http://schemas.microsoft.com/office/powerpoint/2010/main" val="1535552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04" imgH="405" progId="TCLayout.ActiveDocument.1">
                  <p:embed/>
                </p:oleObj>
              </mc:Choice>
              <mc:Fallback>
                <p:oleObj name="think-cell Slide" r:id="rId13" imgW="404" imgH="405" progId="TCLayout.ActiveDocument.1">
                  <p:embed/>
                  <p:pic>
                    <p:nvPicPr>
                      <p:cNvPr id="7" name="think-cell data - do not delete" hidden="1">
                        <a:extLst>
                          <a:ext uri="{FF2B5EF4-FFF2-40B4-BE49-F238E27FC236}">
                            <a16:creationId xmlns:a16="http://schemas.microsoft.com/office/drawing/2014/main" id="{8A1F0730-F35D-5562-31B2-CD49CCE6DCAB}"/>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22" name="Rectangle 221">
            <a:extLst>
              <a:ext uri="{FF2B5EF4-FFF2-40B4-BE49-F238E27FC236}">
                <a16:creationId xmlns:a16="http://schemas.microsoft.com/office/drawing/2014/main" id="{18DACA00-ABED-93A0-BDCA-BF90BB50A3B4}"/>
              </a:ext>
            </a:extLst>
          </p:cNvPr>
          <p:cNvSpPr/>
          <p:nvPr/>
        </p:nvSpPr>
        <p:spPr bwMode="gray">
          <a:xfrm>
            <a:off x="2569148" y="1268499"/>
            <a:ext cx="89831" cy="5292639"/>
          </a:xfrm>
          <a:prstGeom prst="rect">
            <a:avLst/>
          </a:prstGeom>
          <a:solidFill>
            <a:srgbClr val="CC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FFFFFF"/>
              </a:solidFill>
            </a:endParaRPr>
          </a:p>
        </p:txBody>
      </p:sp>
      <p:pic>
        <p:nvPicPr>
          <p:cNvPr id="174" name="btfpPhotoGeneric473542">
            <a:extLst>
              <a:ext uri="{FF2B5EF4-FFF2-40B4-BE49-F238E27FC236}">
                <a16:creationId xmlns:a16="http://schemas.microsoft.com/office/drawing/2014/main" id="{B67EFC3F-E952-22A0-6CB3-26C61E30B7ED}"/>
              </a:ext>
            </a:extLst>
          </p:cNvPr>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rcRect l="45580" r="25937"/>
          <a:stretch/>
        </p:blipFill>
        <p:spPr>
          <a:xfrm>
            <a:off x="330206" y="1268394"/>
            <a:ext cx="2258408" cy="5292885"/>
          </a:xfrm>
          <a:prstGeom prst="rect">
            <a:avLst/>
          </a:prstGeom>
        </p:spPr>
      </p:pic>
      <p:sp>
        <p:nvSpPr>
          <p:cNvPr id="207" name="Rectangle 206">
            <a:extLst>
              <a:ext uri="{FF2B5EF4-FFF2-40B4-BE49-F238E27FC236}">
                <a16:creationId xmlns:a16="http://schemas.microsoft.com/office/drawing/2014/main" id="{0344F828-0919-3321-03AC-20BF6416D870}"/>
              </a:ext>
            </a:extLst>
          </p:cNvPr>
          <p:cNvSpPr/>
          <p:nvPr/>
        </p:nvSpPr>
        <p:spPr bwMode="gray">
          <a:xfrm>
            <a:off x="330199" y="1268499"/>
            <a:ext cx="2258413" cy="5292639"/>
          </a:xfrm>
          <a:prstGeom prst="rect">
            <a:avLst/>
          </a:prstGeom>
          <a:gradFill flip="none" rotWithShape="1">
            <a:gsLst>
              <a:gs pos="0">
                <a:schemeClr val="tx1"/>
              </a:gs>
              <a:gs pos="68000">
                <a:schemeClr val="tx1">
                  <a:alpha val="0"/>
                </a:schemeClr>
              </a:gs>
            </a:gsLst>
            <a:lin ang="10800000" scaled="1"/>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 name="Title 3">
            <a:extLst>
              <a:ext uri="{FF2B5EF4-FFF2-40B4-BE49-F238E27FC236}">
                <a16:creationId xmlns:a16="http://schemas.microsoft.com/office/drawing/2014/main" id="{11986914-F9F7-24AC-EC78-6A5CB9FF32AC}"/>
              </a:ext>
            </a:extLst>
          </p:cNvPr>
          <p:cNvSpPr>
            <a:spLocks noGrp="1"/>
          </p:cNvSpPr>
          <p:nvPr>
            <p:ph type="title"/>
          </p:nvPr>
        </p:nvSpPr>
        <p:spPr/>
        <p:txBody>
          <a:bodyPr vert="horz"/>
          <a:lstStyle/>
          <a:p>
            <a:r>
              <a:rPr lang="en-GB" dirty="0"/>
              <a:t>Future-proofing &lt;Targets’&gt; position requires a thoughtful and strategic approach</a:t>
            </a:r>
          </a:p>
        </p:txBody>
      </p:sp>
      <p:sp>
        <p:nvSpPr>
          <p:cNvPr id="8" name="btfpBulletedList496920">
            <a:extLst>
              <a:ext uri="{FF2B5EF4-FFF2-40B4-BE49-F238E27FC236}">
                <a16:creationId xmlns:a16="http://schemas.microsoft.com/office/drawing/2014/main" id="{54BCE7FC-C76A-2924-DF00-05557BC0E9DF}"/>
              </a:ext>
            </a:extLst>
          </p:cNvPr>
          <p:cNvSpPr txBox="1"/>
          <p:nvPr>
            <p:custDataLst>
              <p:tags r:id="rId4"/>
            </p:custDataLst>
          </p:nvPr>
        </p:nvSpPr>
        <p:spPr bwMode="gray">
          <a:xfrm>
            <a:off x="2735912" y="1303597"/>
            <a:ext cx="9117172" cy="4951913"/>
          </a:xfrm>
          <a:prstGeom prst="rect">
            <a:avLst/>
          </a:prstGeom>
          <a:noFill/>
        </p:spPr>
        <p:txBody>
          <a:bodyPr vert="horz" wrap="square" lIns="182880" tIns="36000" rIns="36000" bIns="36000" rtlCol="0">
            <a:noAutofit/>
          </a:bodyPr>
          <a:lstStyle/>
          <a:p>
            <a:pPr marL="0" indent="0">
              <a:spcBef>
                <a:spcPts val="3000"/>
              </a:spcBef>
              <a:buNone/>
            </a:pPr>
            <a:r>
              <a:rPr lang="en-GB" sz="1500" b="1" dirty="0">
                <a:solidFill>
                  <a:srgbClr val="000000"/>
                </a:solidFill>
                <a:latin typeface="Arial" panose="020B0604020202020204" pitchFamily="34" charset="0"/>
              </a:rPr>
              <a:t>Innovate on cost delivery </a:t>
            </a:r>
            <a:r>
              <a:rPr lang="en-GB" sz="1500" dirty="0">
                <a:solidFill>
                  <a:srgbClr val="000000"/>
                </a:solidFill>
                <a:latin typeface="Arial" panose="020B0604020202020204" pitchFamily="34" charset="0"/>
              </a:rPr>
              <a:t>to consistently outperform key competitors and seize cost-leadership in a market where customers prioritize cost and impact</a:t>
            </a:r>
          </a:p>
          <a:p>
            <a:pPr marL="0" indent="0">
              <a:spcBef>
                <a:spcPts val="3000"/>
              </a:spcBef>
              <a:buNone/>
            </a:pPr>
            <a:r>
              <a:rPr lang="en-GB" sz="1500" b="1" dirty="0">
                <a:solidFill>
                  <a:srgbClr val="000000"/>
                </a:solidFill>
                <a:latin typeface="Arial" panose="020B0604020202020204" pitchFamily="34" charset="0"/>
              </a:rPr>
              <a:t>Own leading applications and attack lower hanging fruit </a:t>
            </a:r>
            <a:r>
              <a:rPr lang="en-GB" sz="1500" dirty="0">
                <a:solidFill>
                  <a:srgbClr val="000000"/>
                </a:solidFill>
                <a:latin typeface="Arial" panose="020B0604020202020204" pitchFamily="34" charset="0"/>
              </a:rPr>
              <a:t>that provide the highest leverage for &lt;Target’s&gt; core workflows; re-evaluate existing stack of traditional AI/ML models (e.g., OCR) to find opportunities to apply </a:t>
            </a:r>
            <a:r>
              <a:rPr lang="en-GB" sz="1500" dirty="0" err="1">
                <a:solidFill>
                  <a:srgbClr val="000000"/>
                </a:solidFill>
                <a:latin typeface="Arial" panose="020B0604020202020204" pitchFamily="34" charset="0"/>
              </a:rPr>
              <a:t>GenAI</a:t>
            </a:r>
            <a:r>
              <a:rPr lang="en-GB" sz="1500" dirty="0">
                <a:solidFill>
                  <a:srgbClr val="000000"/>
                </a:solidFill>
                <a:latin typeface="Arial" panose="020B0604020202020204" pitchFamily="34" charset="0"/>
              </a:rPr>
              <a:t> where it can improve speed and accuracy</a:t>
            </a:r>
            <a:endParaRPr lang="en-GB" sz="1500" b="1" dirty="0">
              <a:solidFill>
                <a:srgbClr val="000000"/>
              </a:solidFill>
              <a:latin typeface="Arial" panose="020B0604020202020204" pitchFamily="34" charset="0"/>
            </a:endParaRPr>
          </a:p>
          <a:p>
            <a:pPr marL="0" indent="0">
              <a:spcBef>
                <a:spcPts val="3000"/>
              </a:spcBef>
              <a:buNone/>
            </a:pPr>
            <a:r>
              <a:rPr lang="en-GB" sz="1500" b="1" dirty="0">
                <a:solidFill>
                  <a:srgbClr val="000000"/>
                </a:solidFill>
                <a:latin typeface="Arial" panose="020B0604020202020204" pitchFamily="34" charset="0"/>
              </a:rPr>
              <a:t>Leverage scale to insulate and gain an edge </a:t>
            </a:r>
            <a:r>
              <a:rPr lang="en-GB" sz="1500" dirty="0">
                <a:solidFill>
                  <a:srgbClr val="000000"/>
                </a:solidFill>
                <a:latin typeface="Arial" panose="020B0604020202020204" pitchFamily="34" charset="0"/>
              </a:rPr>
              <a:t>over other market participants; actively seek out opportunities to leverage scale workforce to create enduring / proprietary advantage in a world of LLMs and evolving tech disruption</a:t>
            </a:r>
          </a:p>
          <a:p>
            <a:pPr marL="0" indent="0">
              <a:spcBef>
                <a:spcPts val="3000"/>
              </a:spcBef>
              <a:buNone/>
            </a:pPr>
            <a:r>
              <a:rPr lang="en-US" sz="1500" b="1" dirty="0">
                <a:solidFill>
                  <a:srgbClr val="000000"/>
                </a:solidFill>
                <a:latin typeface="Arial" panose="020B0604020202020204" pitchFamily="34" charset="0"/>
              </a:rPr>
              <a:t>Capitalize on data </a:t>
            </a:r>
            <a:r>
              <a:rPr lang="en-US" sz="1500" dirty="0">
                <a:solidFill>
                  <a:srgbClr val="000000"/>
                </a:solidFill>
                <a:latin typeface="Arial" panose="020B0604020202020204" pitchFamily="34" charset="0"/>
              </a:rPr>
              <a:t>and integrate with more client systems (e.g., medical records) to build proprietary data assets that can be used to train and tune models</a:t>
            </a:r>
            <a:endParaRPr lang="en-GB" sz="1500" dirty="0">
              <a:solidFill>
                <a:srgbClr val="000000"/>
              </a:solidFill>
              <a:latin typeface="Arial" panose="020B0604020202020204" pitchFamily="34" charset="0"/>
            </a:endParaRPr>
          </a:p>
          <a:p>
            <a:pPr marL="0" indent="0">
              <a:spcBef>
                <a:spcPts val="3000"/>
              </a:spcBef>
              <a:buNone/>
            </a:pPr>
            <a:r>
              <a:rPr lang="en-GB" sz="1500" b="1" dirty="0">
                <a:solidFill>
                  <a:srgbClr val="000000"/>
                </a:solidFill>
                <a:latin typeface="Arial" panose="020B0604020202020204" pitchFamily="34" charset="0"/>
              </a:rPr>
              <a:t>Remain vigilant and partner with leading next gen solutions </a:t>
            </a:r>
            <a:r>
              <a:rPr lang="en-GB" sz="1500" dirty="0">
                <a:solidFill>
                  <a:srgbClr val="000000"/>
                </a:solidFill>
                <a:latin typeface="Arial" panose="020B0604020202020204" pitchFamily="34" charset="0"/>
              </a:rPr>
              <a:t>to become the ‘go-to’ E2E solution for customers with a scale service and tech forward offering; maintain threshold level of tech-enablement</a:t>
            </a:r>
          </a:p>
          <a:p>
            <a:pPr marL="0" indent="0">
              <a:spcBef>
                <a:spcPts val="3000"/>
              </a:spcBef>
              <a:buNone/>
            </a:pPr>
            <a:r>
              <a:rPr lang="en-GB" sz="1500" b="1" dirty="0">
                <a:solidFill>
                  <a:srgbClr val="000000"/>
                </a:solidFill>
                <a:latin typeface="Arial" panose="020B0604020202020204" pitchFamily="34" charset="0"/>
              </a:rPr>
              <a:t>Create a future back tech strategy and execute </a:t>
            </a:r>
            <a:r>
              <a:rPr lang="en-GB" sz="1500" dirty="0">
                <a:solidFill>
                  <a:srgbClr val="000000"/>
                </a:solidFill>
                <a:latin typeface="Arial" panose="020B0604020202020204" pitchFamily="34" charset="0"/>
              </a:rPr>
              <a:t>with a future oriented CTO; </a:t>
            </a:r>
            <a:r>
              <a:rPr lang="en-US" sz="1500" dirty="0">
                <a:solidFill>
                  <a:srgbClr val="000000"/>
                </a:solidFill>
                <a:latin typeface="Arial" panose="020B0604020202020204" pitchFamily="34" charset="0"/>
              </a:rPr>
              <a:t>make the right build vs. buy vs. partner decisions and evangelize &lt;Target&gt; brand with a strong network of promoters</a:t>
            </a:r>
          </a:p>
        </p:txBody>
      </p:sp>
      <p:grpSp>
        <p:nvGrpSpPr>
          <p:cNvPr id="186" name="btfpIcon238414">
            <a:extLst>
              <a:ext uri="{FF2B5EF4-FFF2-40B4-BE49-F238E27FC236}">
                <a16:creationId xmlns:a16="http://schemas.microsoft.com/office/drawing/2014/main" id="{B9BAA5F8-232E-8B9A-1B27-8D05494A9127}"/>
              </a:ext>
            </a:extLst>
          </p:cNvPr>
          <p:cNvGrpSpPr>
            <a:grpSpLocks noChangeAspect="1"/>
          </p:cNvGrpSpPr>
          <p:nvPr>
            <p:custDataLst>
              <p:tags r:id="rId5"/>
            </p:custDataLst>
          </p:nvPr>
        </p:nvGrpSpPr>
        <p:grpSpPr>
          <a:xfrm>
            <a:off x="1726384" y="1335771"/>
            <a:ext cx="740954" cy="740954"/>
            <a:chOff x="1641153" y="1349771"/>
            <a:chExt cx="740954" cy="740954"/>
          </a:xfrm>
          <a:noFill/>
        </p:grpSpPr>
        <p:sp>
          <p:nvSpPr>
            <p:cNvPr id="185" name="btfpIconCircle238414">
              <a:extLst>
                <a:ext uri="{FF2B5EF4-FFF2-40B4-BE49-F238E27FC236}">
                  <a16:creationId xmlns:a16="http://schemas.microsoft.com/office/drawing/2014/main" id="{94596708-0B72-072B-48EB-27E8AA8A0319}"/>
                </a:ext>
              </a:extLst>
            </p:cNvPr>
            <p:cNvSpPr>
              <a:spLocks/>
            </p:cNvSpPr>
            <p:nvPr/>
          </p:nvSpPr>
          <p:spPr bwMode="gray">
            <a:xfrm>
              <a:off x="1641153" y="1349771"/>
              <a:ext cx="740954" cy="740954"/>
            </a:xfrm>
            <a:prstGeom prst="ellipse">
              <a:avLst/>
            </a:prstGeom>
            <a:grp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84" name="btfpIconLines238414">
              <a:extLst>
                <a:ext uri="{FF2B5EF4-FFF2-40B4-BE49-F238E27FC236}">
                  <a16:creationId xmlns:a16="http://schemas.microsoft.com/office/drawing/2014/main" id="{DBC06199-2679-14EB-A143-AB351AF89D97}"/>
                </a:ext>
              </a:extLst>
            </p:cNvPr>
            <p:cNvPicPr>
              <a:picLocks/>
            </p:cNvPicPr>
            <p:nvPr/>
          </p:nvPicPr>
          <p:blipFill>
            <a:blip r:embed="rId16">
              <a:extLst>
                <a:ext uri="{28A0092B-C50C-407E-A947-70E740481C1C}">
                  <a14:useLocalDpi xmlns:a14="http://schemas.microsoft.com/office/drawing/2010/main" val="0"/>
                </a:ext>
              </a:extLst>
            </a:blip>
            <a:stretch>
              <a:fillRect/>
            </a:stretch>
          </p:blipFill>
          <p:spPr>
            <a:xfrm>
              <a:off x="1641153" y="1349771"/>
              <a:ext cx="740954" cy="740954"/>
            </a:xfrm>
            <a:prstGeom prst="rect">
              <a:avLst/>
            </a:prstGeom>
            <a:grpFill/>
          </p:spPr>
        </p:pic>
      </p:grpSp>
      <p:grpSp>
        <p:nvGrpSpPr>
          <p:cNvPr id="191" name="btfpIcon737004">
            <a:extLst>
              <a:ext uri="{FF2B5EF4-FFF2-40B4-BE49-F238E27FC236}">
                <a16:creationId xmlns:a16="http://schemas.microsoft.com/office/drawing/2014/main" id="{C29BC5B7-230E-4258-4E79-2F4D0AD1F19E}"/>
              </a:ext>
            </a:extLst>
          </p:cNvPr>
          <p:cNvGrpSpPr>
            <a:grpSpLocks noChangeAspect="1"/>
          </p:cNvGrpSpPr>
          <p:nvPr>
            <p:custDataLst>
              <p:tags r:id="rId6"/>
            </p:custDataLst>
          </p:nvPr>
        </p:nvGrpSpPr>
        <p:grpSpPr>
          <a:xfrm>
            <a:off x="1737386" y="2259446"/>
            <a:ext cx="741208" cy="741208"/>
            <a:chOff x="1608867" y="2196949"/>
            <a:chExt cx="741208" cy="741208"/>
          </a:xfrm>
          <a:noFill/>
        </p:grpSpPr>
        <p:sp>
          <p:nvSpPr>
            <p:cNvPr id="190" name="btfpIconCircle737004">
              <a:extLst>
                <a:ext uri="{FF2B5EF4-FFF2-40B4-BE49-F238E27FC236}">
                  <a16:creationId xmlns:a16="http://schemas.microsoft.com/office/drawing/2014/main" id="{7DF330D1-0998-83CA-F0FA-6572DF9847BE}"/>
                </a:ext>
              </a:extLst>
            </p:cNvPr>
            <p:cNvSpPr>
              <a:spLocks/>
            </p:cNvSpPr>
            <p:nvPr/>
          </p:nvSpPr>
          <p:spPr bwMode="gray">
            <a:xfrm>
              <a:off x="1608867" y="2196949"/>
              <a:ext cx="741208" cy="741208"/>
            </a:xfrm>
            <a:prstGeom prst="ellipse">
              <a:avLst/>
            </a:prstGeom>
            <a:grp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89" name="btfpIconLines737004">
              <a:extLst>
                <a:ext uri="{FF2B5EF4-FFF2-40B4-BE49-F238E27FC236}">
                  <a16:creationId xmlns:a16="http://schemas.microsoft.com/office/drawing/2014/main" id="{114C3A35-FB35-84B2-EDFE-17A6A93AEC3E}"/>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1608867" y="2196949"/>
              <a:ext cx="741208" cy="741208"/>
            </a:xfrm>
            <a:prstGeom prst="rect">
              <a:avLst/>
            </a:prstGeom>
            <a:grpFill/>
          </p:spPr>
        </p:pic>
      </p:grpSp>
      <p:grpSp>
        <p:nvGrpSpPr>
          <p:cNvPr id="196" name="btfpIcon188337">
            <a:extLst>
              <a:ext uri="{FF2B5EF4-FFF2-40B4-BE49-F238E27FC236}">
                <a16:creationId xmlns:a16="http://schemas.microsoft.com/office/drawing/2014/main" id="{C8BD40CA-8E0F-F187-E5DC-1F33E843577C}"/>
              </a:ext>
            </a:extLst>
          </p:cNvPr>
          <p:cNvGrpSpPr>
            <a:grpSpLocks noChangeAspect="1"/>
          </p:cNvGrpSpPr>
          <p:nvPr>
            <p:custDataLst>
              <p:tags r:id="rId7"/>
            </p:custDataLst>
          </p:nvPr>
        </p:nvGrpSpPr>
        <p:grpSpPr>
          <a:xfrm>
            <a:off x="1726384" y="3206648"/>
            <a:ext cx="741208" cy="741208"/>
            <a:chOff x="1617579" y="3101302"/>
            <a:chExt cx="741208" cy="741208"/>
          </a:xfrm>
          <a:noFill/>
        </p:grpSpPr>
        <p:sp>
          <p:nvSpPr>
            <p:cNvPr id="195" name="btfpIconCircle188337">
              <a:extLst>
                <a:ext uri="{FF2B5EF4-FFF2-40B4-BE49-F238E27FC236}">
                  <a16:creationId xmlns:a16="http://schemas.microsoft.com/office/drawing/2014/main" id="{270F2CD3-340A-BBAC-DA7A-3C20E966ACDC}"/>
                </a:ext>
              </a:extLst>
            </p:cNvPr>
            <p:cNvSpPr>
              <a:spLocks/>
            </p:cNvSpPr>
            <p:nvPr/>
          </p:nvSpPr>
          <p:spPr bwMode="gray">
            <a:xfrm>
              <a:off x="1617579" y="3101302"/>
              <a:ext cx="741208" cy="741208"/>
            </a:xfrm>
            <a:prstGeom prst="ellipse">
              <a:avLst/>
            </a:prstGeom>
            <a:grp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94" name="btfpIconLines188337">
              <a:extLst>
                <a:ext uri="{FF2B5EF4-FFF2-40B4-BE49-F238E27FC236}">
                  <a16:creationId xmlns:a16="http://schemas.microsoft.com/office/drawing/2014/main" id="{83E4B955-B966-4B3B-93B6-766935DFAF87}"/>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1617579" y="3101302"/>
              <a:ext cx="741208" cy="741208"/>
            </a:xfrm>
            <a:prstGeom prst="rect">
              <a:avLst/>
            </a:prstGeom>
            <a:grpFill/>
          </p:spPr>
        </p:pic>
      </p:grpSp>
      <p:grpSp>
        <p:nvGrpSpPr>
          <p:cNvPr id="201" name="btfpIcon686927">
            <a:extLst>
              <a:ext uri="{FF2B5EF4-FFF2-40B4-BE49-F238E27FC236}">
                <a16:creationId xmlns:a16="http://schemas.microsoft.com/office/drawing/2014/main" id="{56F7A2DB-6CF3-2B00-A16F-868E57C1C57F}"/>
              </a:ext>
            </a:extLst>
          </p:cNvPr>
          <p:cNvGrpSpPr>
            <a:grpSpLocks noChangeAspect="1"/>
          </p:cNvGrpSpPr>
          <p:nvPr>
            <p:custDataLst>
              <p:tags r:id="rId8"/>
            </p:custDataLst>
          </p:nvPr>
        </p:nvGrpSpPr>
        <p:grpSpPr>
          <a:xfrm>
            <a:off x="1734672" y="5020941"/>
            <a:ext cx="741208" cy="741208"/>
            <a:chOff x="1630389" y="4098513"/>
            <a:chExt cx="741208" cy="741208"/>
          </a:xfrm>
          <a:noFill/>
        </p:grpSpPr>
        <p:sp>
          <p:nvSpPr>
            <p:cNvPr id="200" name="btfpIconCircle686927">
              <a:extLst>
                <a:ext uri="{FF2B5EF4-FFF2-40B4-BE49-F238E27FC236}">
                  <a16:creationId xmlns:a16="http://schemas.microsoft.com/office/drawing/2014/main" id="{55BAAAF0-4536-6ED4-B8C8-0FDC8D99FDDB}"/>
                </a:ext>
              </a:extLst>
            </p:cNvPr>
            <p:cNvSpPr>
              <a:spLocks/>
            </p:cNvSpPr>
            <p:nvPr/>
          </p:nvSpPr>
          <p:spPr bwMode="gray">
            <a:xfrm>
              <a:off x="1630389" y="4098513"/>
              <a:ext cx="741208" cy="741208"/>
            </a:xfrm>
            <a:prstGeom prst="ellipse">
              <a:avLst/>
            </a:prstGeom>
            <a:grp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99" name="btfpIconLines686927">
              <a:extLst>
                <a:ext uri="{FF2B5EF4-FFF2-40B4-BE49-F238E27FC236}">
                  <a16:creationId xmlns:a16="http://schemas.microsoft.com/office/drawing/2014/main" id="{522C331E-5413-A200-1333-E89FA406653F}"/>
                </a:ext>
              </a:extLst>
            </p:cNvPr>
            <p:cNvPicPr>
              <a:picLocks/>
            </p:cNvPicPr>
            <p:nvPr/>
          </p:nvPicPr>
          <p:blipFill>
            <a:blip r:embed="rId19">
              <a:extLst>
                <a:ext uri="{28A0092B-C50C-407E-A947-70E740481C1C}">
                  <a14:useLocalDpi xmlns:a14="http://schemas.microsoft.com/office/drawing/2010/main" val="0"/>
                </a:ext>
              </a:extLst>
            </a:blip>
            <a:stretch>
              <a:fillRect/>
            </a:stretch>
          </p:blipFill>
          <p:spPr>
            <a:xfrm>
              <a:off x="1630389" y="4098513"/>
              <a:ext cx="741208" cy="741208"/>
            </a:xfrm>
            <a:prstGeom prst="rect">
              <a:avLst/>
            </a:prstGeom>
            <a:grpFill/>
          </p:spPr>
        </p:pic>
      </p:grpSp>
      <p:grpSp>
        <p:nvGrpSpPr>
          <p:cNvPr id="206" name="btfpIcon285519">
            <a:extLst>
              <a:ext uri="{FF2B5EF4-FFF2-40B4-BE49-F238E27FC236}">
                <a16:creationId xmlns:a16="http://schemas.microsoft.com/office/drawing/2014/main" id="{D84AD89A-A10E-8A5E-8AB8-A1B2F1F04964}"/>
              </a:ext>
            </a:extLst>
          </p:cNvPr>
          <p:cNvGrpSpPr>
            <a:grpSpLocks noChangeAspect="1"/>
          </p:cNvGrpSpPr>
          <p:nvPr>
            <p:custDataLst>
              <p:tags r:id="rId9"/>
            </p:custDataLst>
          </p:nvPr>
        </p:nvGrpSpPr>
        <p:grpSpPr>
          <a:xfrm>
            <a:off x="1794726" y="5842834"/>
            <a:ext cx="679631" cy="679631"/>
            <a:chOff x="1671926" y="5056710"/>
            <a:chExt cx="741208" cy="741208"/>
          </a:xfrm>
          <a:noFill/>
        </p:grpSpPr>
        <p:sp>
          <p:nvSpPr>
            <p:cNvPr id="205" name="btfpIconCircle285519">
              <a:extLst>
                <a:ext uri="{FF2B5EF4-FFF2-40B4-BE49-F238E27FC236}">
                  <a16:creationId xmlns:a16="http://schemas.microsoft.com/office/drawing/2014/main" id="{426D64CD-3C69-B8CA-8321-F5AB55F62E15}"/>
                </a:ext>
              </a:extLst>
            </p:cNvPr>
            <p:cNvSpPr>
              <a:spLocks/>
            </p:cNvSpPr>
            <p:nvPr/>
          </p:nvSpPr>
          <p:spPr bwMode="gray">
            <a:xfrm>
              <a:off x="1671926" y="5056710"/>
              <a:ext cx="741208" cy="741208"/>
            </a:xfrm>
            <a:prstGeom prst="ellipse">
              <a:avLst/>
            </a:prstGeom>
            <a:grp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204" name="btfpIconLines285519">
              <a:extLst>
                <a:ext uri="{FF2B5EF4-FFF2-40B4-BE49-F238E27FC236}">
                  <a16:creationId xmlns:a16="http://schemas.microsoft.com/office/drawing/2014/main" id="{E27A1932-34EE-94C4-A0B5-8DE096461E94}"/>
                </a:ext>
              </a:extLst>
            </p:cNvPr>
            <p:cNvPicPr>
              <a:picLocks/>
            </p:cNvPicPr>
            <p:nvPr/>
          </p:nvPicPr>
          <p:blipFill>
            <a:blip r:embed="rId20">
              <a:extLst>
                <a:ext uri="{28A0092B-C50C-407E-A947-70E740481C1C}">
                  <a14:useLocalDpi xmlns:a14="http://schemas.microsoft.com/office/drawing/2010/main" val="0"/>
                </a:ext>
              </a:extLst>
            </a:blip>
            <a:stretch>
              <a:fillRect/>
            </a:stretch>
          </p:blipFill>
          <p:spPr>
            <a:xfrm>
              <a:off x="1671926" y="5056710"/>
              <a:ext cx="741208" cy="741208"/>
            </a:xfrm>
            <a:prstGeom prst="rect">
              <a:avLst/>
            </a:prstGeom>
            <a:grpFill/>
          </p:spPr>
        </p:pic>
      </p:grpSp>
      <p:pic>
        <p:nvPicPr>
          <p:cNvPr id="10" name="Graphic 9" descr="Presentation with pie chart outline">
            <a:extLst>
              <a:ext uri="{FF2B5EF4-FFF2-40B4-BE49-F238E27FC236}">
                <a16:creationId xmlns:a16="http://schemas.microsoft.com/office/drawing/2014/main" id="{BB0E7177-C23C-46D0-3F92-DF0710181D0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47310" y="4227584"/>
            <a:ext cx="699101" cy="699101"/>
          </a:xfrm>
          <a:prstGeom prst="rect">
            <a:avLst/>
          </a:prstGeom>
        </p:spPr>
      </p:pic>
      <p:cxnSp>
        <p:nvCxnSpPr>
          <p:cNvPr id="12" name="Straight Connector 11">
            <a:extLst>
              <a:ext uri="{FF2B5EF4-FFF2-40B4-BE49-F238E27FC236}">
                <a16:creationId xmlns:a16="http://schemas.microsoft.com/office/drawing/2014/main" id="{8B4E9DF3-7445-0CD6-CA01-A406714A2641}"/>
              </a:ext>
            </a:extLst>
          </p:cNvPr>
          <p:cNvCxnSpPr>
            <a:cxnSpLocks/>
          </p:cNvCxnSpPr>
          <p:nvPr/>
        </p:nvCxnSpPr>
        <p:spPr bwMode="gray">
          <a:xfrm flipH="1">
            <a:off x="350678" y="2048478"/>
            <a:ext cx="11511122" cy="0"/>
          </a:xfrm>
          <a:prstGeom prst="line">
            <a:avLst/>
          </a:prstGeom>
          <a:ln w="9525" cap="flat">
            <a:solidFill>
              <a:schemeClr val="accent2"/>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45253E-99F0-2143-B78C-DCDF917B3784}"/>
              </a:ext>
            </a:extLst>
          </p:cNvPr>
          <p:cNvCxnSpPr>
            <a:cxnSpLocks/>
          </p:cNvCxnSpPr>
          <p:nvPr/>
        </p:nvCxnSpPr>
        <p:spPr bwMode="gray">
          <a:xfrm flipH="1">
            <a:off x="330199" y="2998167"/>
            <a:ext cx="11511122" cy="0"/>
          </a:xfrm>
          <a:prstGeom prst="line">
            <a:avLst/>
          </a:prstGeom>
          <a:ln w="9525" cap="flat">
            <a:solidFill>
              <a:schemeClr val="accent2"/>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2CB8CF-1015-F5F6-60BF-CFD6BF96209A}"/>
              </a:ext>
            </a:extLst>
          </p:cNvPr>
          <p:cNvCxnSpPr>
            <a:cxnSpLocks/>
          </p:cNvCxnSpPr>
          <p:nvPr/>
        </p:nvCxnSpPr>
        <p:spPr bwMode="gray">
          <a:xfrm flipH="1">
            <a:off x="330199" y="4088304"/>
            <a:ext cx="11511122" cy="0"/>
          </a:xfrm>
          <a:prstGeom prst="line">
            <a:avLst/>
          </a:prstGeom>
          <a:ln w="9525" cap="flat">
            <a:solidFill>
              <a:schemeClr val="accent2"/>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F95F94A-6B6D-C2CA-A37E-8AD75EE80402}"/>
              </a:ext>
            </a:extLst>
          </p:cNvPr>
          <p:cNvCxnSpPr>
            <a:cxnSpLocks/>
          </p:cNvCxnSpPr>
          <p:nvPr/>
        </p:nvCxnSpPr>
        <p:spPr bwMode="gray">
          <a:xfrm flipH="1">
            <a:off x="356814" y="5020941"/>
            <a:ext cx="11511122" cy="0"/>
          </a:xfrm>
          <a:prstGeom prst="line">
            <a:avLst/>
          </a:prstGeom>
          <a:ln w="9525" cap="flat">
            <a:solidFill>
              <a:schemeClr val="accent2"/>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D04C60-2AF0-5130-CD1F-DF9DF01631F8}"/>
              </a:ext>
            </a:extLst>
          </p:cNvPr>
          <p:cNvCxnSpPr>
            <a:cxnSpLocks/>
          </p:cNvCxnSpPr>
          <p:nvPr/>
        </p:nvCxnSpPr>
        <p:spPr bwMode="gray">
          <a:xfrm flipH="1">
            <a:off x="350678" y="5773383"/>
            <a:ext cx="11511122" cy="0"/>
          </a:xfrm>
          <a:prstGeom prst="line">
            <a:avLst/>
          </a:prstGeom>
          <a:ln w="9525" cap="flat">
            <a:solidFill>
              <a:schemeClr val="accent2"/>
            </a:solidFill>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45" name="btfpRunningAgenda1Level108890">
            <a:extLst>
              <a:ext uri="{FF2B5EF4-FFF2-40B4-BE49-F238E27FC236}">
                <a16:creationId xmlns:a16="http://schemas.microsoft.com/office/drawing/2014/main" id="{1E8B8F9A-3EE8-5ED5-880B-4DA58D7BB7E7}"/>
              </a:ext>
            </a:extLst>
          </p:cNvPr>
          <p:cNvGrpSpPr/>
          <p:nvPr>
            <p:custDataLst>
              <p:tags r:id="rId10"/>
            </p:custDataLst>
          </p:nvPr>
        </p:nvGrpSpPr>
        <p:grpSpPr>
          <a:xfrm>
            <a:off x="0" y="944429"/>
            <a:ext cx="3885899" cy="257442"/>
            <a:chOff x="0" y="876300"/>
            <a:chExt cx="3885899" cy="257442"/>
          </a:xfrm>
        </p:grpSpPr>
        <p:sp>
          <p:nvSpPr>
            <p:cNvPr id="46" name="btfpRunningAgenda1LevelBarLeft108890">
              <a:extLst>
                <a:ext uri="{FF2B5EF4-FFF2-40B4-BE49-F238E27FC236}">
                  <a16:creationId xmlns:a16="http://schemas.microsoft.com/office/drawing/2014/main" id="{A42C84CC-6925-313B-5726-C1464952C191}"/>
                </a:ext>
              </a:extLst>
            </p:cNvPr>
            <p:cNvSpPr/>
            <p:nvPr/>
          </p:nvSpPr>
          <p:spPr bwMode="gray">
            <a:xfrm>
              <a:off x="0" y="876300"/>
              <a:ext cx="3885899"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65366 w 1465366"/>
                <a:gd name="connsiteY0" fmla="*/ 0 h 257442"/>
                <a:gd name="connsiteX1" fmla="*/ 1250343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728963 w 1728963"/>
                <a:gd name="connsiteY0" fmla="*/ 0 h 257442"/>
                <a:gd name="connsiteX1" fmla="*/ 1410644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930941 w 1930941"/>
                <a:gd name="connsiteY0" fmla="*/ 0 h 257442"/>
                <a:gd name="connsiteX1" fmla="*/ 1674242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2091242 w 2091242"/>
                <a:gd name="connsiteY0" fmla="*/ 0 h 257442"/>
                <a:gd name="connsiteX1" fmla="*/ 1876220 w 2091242"/>
                <a:gd name="connsiteY1" fmla="*/ 257442 h 257442"/>
                <a:gd name="connsiteX2" fmla="*/ 0 w 2091242"/>
                <a:gd name="connsiteY2" fmla="*/ 257442 h 257442"/>
                <a:gd name="connsiteX3" fmla="*/ 0 w 2091242"/>
                <a:gd name="connsiteY3" fmla="*/ 0 h 257442"/>
                <a:gd name="connsiteX0" fmla="*/ 2091242 w 2091242"/>
                <a:gd name="connsiteY0" fmla="*/ 0 h 257442"/>
                <a:gd name="connsiteX1" fmla="*/ 2036520 w 2091242"/>
                <a:gd name="connsiteY1" fmla="*/ 257442 h 257442"/>
                <a:gd name="connsiteX2" fmla="*/ 0 w 2091242"/>
                <a:gd name="connsiteY2" fmla="*/ 257442 h 257442"/>
                <a:gd name="connsiteX3" fmla="*/ 0 w 2091242"/>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259557 w 2259557"/>
                <a:gd name="connsiteY0" fmla="*/ 0 h 257442"/>
                <a:gd name="connsiteX1" fmla="*/ 2036521 w 2259557"/>
                <a:gd name="connsiteY1" fmla="*/ 257442 h 257442"/>
                <a:gd name="connsiteX2" fmla="*/ 0 w 2259557"/>
                <a:gd name="connsiteY2" fmla="*/ 257442 h 257442"/>
                <a:gd name="connsiteX3" fmla="*/ 1 w 2259557"/>
                <a:gd name="connsiteY3" fmla="*/ 0 h 257442"/>
                <a:gd name="connsiteX0" fmla="*/ 2259557 w 2259557"/>
                <a:gd name="connsiteY0" fmla="*/ 0 h 257442"/>
                <a:gd name="connsiteX1" fmla="*/ 2204836 w 2259557"/>
                <a:gd name="connsiteY1" fmla="*/ 257442 h 257442"/>
                <a:gd name="connsiteX2" fmla="*/ 0 w 2259557"/>
                <a:gd name="connsiteY2" fmla="*/ 257442 h 257442"/>
                <a:gd name="connsiteX3" fmla="*/ 1 w 2259557"/>
                <a:gd name="connsiteY3" fmla="*/ 0 h 257442"/>
                <a:gd name="connsiteX0" fmla="*/ 2259556 w 2259556"/>
                <a:gd name="connsiteY0" fmla="*/ 0 h 257442"/>
                <a:gd name="connsiteX1" fmla="*/ 2204835 w 2259556"/>
                <a:gd name="connsiteY1" fmla="*/ 257442 h 257442"/>
                <a:gd name="connsiteX2" fmla="*/ 0 w 2259556"/>
                <a:gd name="connsiteY2" fmla="*/ 257442 h 257442"/>
                <a:gd name="connsiteX3" fmla="*/ 0 w 2259556"/>
                <a:gd name="connsiteY3" fmla="*/ 0 h 257442"/>
                <a:gd name="connsiteX0" fmla="*/ 2259557 w 2259557"/>
                <a:gd name="connsiteY0" fmla="*/ 0 h 257442"/>
                <a:gd name="connsiteX1" fmla="*/ 2204836 w 2259557"/>
                <a:gd name="connsiteY1" fmla="*/ 257442 h 257442"/>
                <a:gd name="connsiteX2" fmla="*/ 1 w 2259557"/>
                <a:gd name="connsiteY2" fmla="*/ 257442 h 257442"/>
                <a:gd name="connsiteX3" fmla="*/ 0 w 2259557"/>
                <a:gd name="connsiteY3" fmla="*/ 0 h 257442"/>
                <a:gd name="connsiteX0" fmla="*/ 2427873 w 2427873"/>
                <a:gd name="connsiteY0" fmla="*/ 0 h 257442"/>
                <a:gd name="connsiteX1" fmla="*/ 2204836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596186 w 2596186"/>
                <a:gd name="connsiteY0" fmla="*/ 0 h 257442"/>
                <a:gd name="connsiteX1" fmla="*/ 2373151 w 2596186"/>
                <a:gd name="connsiteY1" fmla="*/ 257442 h 257442"/>
                <a:gd name="connsiteX2" fmla="*/ 0 w 2596186"/>
                <a:gd name="connsiteY2" fmla="*/ 257442 h 257442"/>
                <a:gd name="connsiteX3" fmla="*/ 0 w 2596186"/>
                <a:gd name="connsiteY3" fmla="*/ 0 h 257442"/>
                <a:gd name="connsiteX0" fmla="*/ 2596186 w 2596186"/>
                <a:gd name="connsiteY0" fmla="*/ 0 h 257442"/>
                <a:gd name="connsiteX1" fmla="*/ 2541465 w 2596186"/>
                <a:gd name="connsiteY1" fmla="*/ 257442 h 257442"/>
                <a:gd name="connsiteX2" fmla="*/ 0 w 2596186"/>
                <a:gd name="connsiteY2" fmla="*/ 257442 h 257442"/>
                <a:gd name="connsiteX3" fmla="*/ 0 w 2596186"/>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908774 w 2908774"/>
                <a:gd name="connsiteY0" fmla="*/ 0 h 257442"/>
                <a:gd name="connsiteX1" fmla="*/ 2541466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0 w 2908774"/>
                <a:gd name="connsiteY3" fmla="*/ 0 h 257442"/>
                <a:gd name="connsiteX0" fmla="*/ 3094721 w 3094721"/>
                <a:gd name="connsiteY0" fmla="*/ 0 h 257442"/>
                <a:gd name="connsiteX1" fmla="*/ 2854052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255022 w 3255022"/>
                <a:gd name="connsiteY0" fmla="*/ 0 h 257442"/>
                <a:gd name="connsiteX1" fmla="*/ 3040000 w 3255022"/>
                <a:gd name="connsiteY1" fmla="*/ 257442 h 257442"/>
                <a:gd name="connsiteX2" fmla="*/ 0 w 3255022"/>
                <a:gd name="connsiteY2" fmla="*/ 257442 h 257442"/>
                <a:gd name="connsiteX3" fmla="*/ 0 w 3255022"/>
                <a:gd name="connsiteY3" fmla="*/ 0 h 257442"/>
                <a:gd name="connsiteX0" fmla="*/ 3255022 w 3255022"/>
                <a:gd name="connsiteY0" fmla="*/ 0 h 257442"/>
                <a:gd name="connsiteX1" fmla="*/ 3200300 w 3255022"/>
                <a:gd name="connsiteY1" fmla="*/ 257442 h 257442"/>
                <a:gd name="connsiteX2" fmla="*/ 0 w 3255022"/>
                <a:gd name="connsiteY2" fmla="*/ 257442 h 257442"/>
                <a:gd name="connsiteX3" fmla="*/ 0 w 3255022"/>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423337 w 3423337"/>
                <a:gd name="connsiteY0" fmla="*/ 0 h 257442"/>
                <a:gd name="connsiteX1" fmla="*/ 3200301 w 3423337"/>
                <a:gd name="connsiteY1" fmla="*/ 257442 h 257442"/>
                <a:gd name="connsiteX2" fmla="*/ 0 w 3423337"/>
                <a:gd name="connsiteY2" fmla="*/ 257442 h 257442"/>
                <a:gd name="connsiteX3" fmla="*/ 1 w 3423337"/>
                <a:gd name="connsiteY3" fmla="*/ 0 h 257442"/>
                <a:gd name="connsiteX0" fmla="*/ 3423337 w 3423337"/>
                <a:gd name="connsiteY0" fmla="*/ 0 h 257442"/>
                <a:gd name="connsiteX1" fmla="*/ 3368616 w 3423337"/>
                <a:gd name="connsiteY1" fmla="*/ 257442 h 257442"/>
                <a:gd name="connsiteX2" fmla="*/ 0 w 3423337"/>
                <a:gd name="connsiteY2" fmla="*/ 257442 h 257442"/>
                <a:gd name="connsiteX3" fmla="*/ 1 w 3423337"/>
                <a:gd name="connsiteY3" fmla="*/ 0 h 257442"/>
                <a:gd name="connsiteX0" fmla="*/ 3423336 w 3423336"/>
                <a:gd name="connsiteY0" fmla="*/ 0 h 257442"/>
                <a:gd name="connsiteX1" fmla="*/ 3368615 w 3423336"/>
                <a:gd name="connsiteY1" fmla="*/ 257442 h 257442"/>
                <a:gd name="connsiteX2" fmla="*/ 0 w 3423336"/>
                <a:gd name="connsiteY2" fmla="*/ 257442 h 257442"/>
                <a:gd name="connsiteX3" fmla="*/ 0 w 3423336"/>
                <a:gd name="connsiteY3" fmla="*/ 0 h 257442"/>
                <a:gd name="connsiteX0" fmla="*/ 3423337 w 3423337"/>
                <a:gd name="connsiteY0" fmla="*/ 0 h 257442"/>
                <a:gd name="connsiteX1" fmla="*/ 3368616 w 3423337"/>
                <a:gd name="connsiteY1" fmla="*/ 257442 h 257442"/>
                <a:gd name="connsiteX2" fmla="*/ 1 w 3423337"/>
                <a:gd name="connsiteY2" fmla="*/ 257442 h 257442"/>
                <a:gd name="connsiteX3" fmla="*/ 0 w 3423337"/>
                <a:gd name="connsiteY3" fmla="*/ 0 h 257442"/>
                <a:gd name="connsiteX0" fmla="*/ 883476 w 3368616"/>
                <a:gd name="connsiteY0" fmla="*/ 0 h 257442"/>
                <a:gd name="connsiteX1" fmla="*/ 3368616 w 3368616"/>
                <a:gd name="connsiteY1" fmla="*/ 257442 h 257442"/>
                <a:gd name="connsiteX2" fmla="*/ 1 w 3368616"/>
                <a:gd name="connsiteY2" fmla="*/ 257442 h 257442"/>
                <a:gd name="connsiteX3" fmla="*/ 0 w 336861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0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0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0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212091 w 1212091"/>
                <a:gd name="connsiteY0" fmla="*/ 0 h 257442"/>
                <a:gd name="connsiteX1" fmla="*/ 997069 w 1212091"/>
                <a:gd name="connsiteY1" fmla="*/ 257442 h 257442"/>
                <a:gd name="connsiteX2" fmla="*/ 0 w 1212091"/>
                <a:gd name="connsiteY2" fmla="*/ 257442 h 257442"/>
                <a:gd name="connsiteX3" fmla="*/ 1 w 1212091"/>
                <a:gd name="connsiteY3" fmla="*/ 0 h 257442"/>
                <a:gd name="connsiteX0" fmla="*/ 1212091 w 1212091"/>
                <a:gd name="connsiteY0" fmla="*/ 0 h 257442"/>
                <a:gd name="connsiteX1" fmla="*/ 1157370 w 1212091"/>
                <a:gd name="connsiteY1" fmla="*/ 257442 h 257442"/>
                <a:gd name="connsiteX2" fmla="*/ 0 w 1212091"/>
                <a:gd name="connsiteY2" fmla="*/ 257442 h 257442"/>
                <a:gd name="connsiteX3" fmla="*/ 1 w 1212091"/>
                <a:gd name="connsiteY3" fmla="*/ 0 h 257442"/>
                <a:gd name="connsiteX0" fmla="*/ 1212090 w 1212090"/>
                <a:gd name="connsiteY0" fmla="*/ 0 h 257442"/>
                <a:gd name="connsiteX1" fmla="*/ 1157369 w 1212090"/>
                <a:gd name="connsiteY1" fmla="*/ 257442 h 257442"/>
                <a:gd name="connsiteX2" fmla="*/ 0 w 1212090"/>
                <a:gd name="connsiteY2" fmla="*/ 257442 h 257442"/>
                <a:gd name="connsiteX3" fmla="*/ 0 w 1212090"/>
                <a:gd name="connsiteY3" fmla="*/ 0 h 257442"/>
                <a:gd name="connsiteX0" fmla="*/ 1212091 w 1212091"/>
                <a:gd name="connsiteY0" fmla="*/ 0 h 257442"/>
                <a:gd name="connsiteX1" fmla="*/ 1157370 w 1212091"/>
                <a:gd name="connsiteY1" fmla="*/ 257442 h 257442"/>
                <a:gd name="connsiteX2" fmla="*/ 1 w 1212091"/>
                <a:gd name="connsiteY2" fmla="*/ 257442 h 257442"/>
                <a:gd name="connsiteX3" fmla="*/ 0 w 1212091"/>
                <a:gd name="connsiteY3" fmla="*/ 0 h 257442"/>
                <a:gd name="connsiteX0" fmla="*/ 1372391 w 1372391"/>
                <a:gd name="connsiteY0" fmla="*/ 0 h 257442"/>
                <a:gd name="connsiteX1" fmla="*/ 11573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32690 w 1532690"/>
                <a:gd name="connsiteY0" fmla="*/ 0 h 257442"/>
                <a:gd name="connsiteX1" fmla="*/ 1317669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870926 w 1870926"/>
                <a:gd name="connsiteY0" fmla="*/ 0 h 257442"/>
                <a:gd name="connsiteX1" fmla="*/ 1477970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0 w 1870926"/>
                <a:gd name="connsiteY3" fmla="*/ 0 h 257442"/>
                <a:gd name="connsiteX0" fmla="*/ 2031225 w 2031225"/>
                <a:gd name="connsiteY0" fmla="*/ 0 h 257442"/>
                <a:gd name="connsiteX1" fmla="*/ 18162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199540 w 2199540"/>
                <a:gd name="connsiteY0" fmla="*/ 0 h 257442"/>
                <a:gd name="connsiteX1" fmla="*/ 1976504 w 2199540"/>
                <a:gd name="connsiteY1" fmla="*/ 257442 h 257442"/>
                <a:gd name="connsiteX2" fmla="*/ 0 w 2199540"/>
                <a:gd name="connsiteY2" fmla="*/ 257442 h 257442"/>
                <a:gd name="connsiteX3" fmla="*/ 0 w 2199540"/>
                <a:gd name="connsiteY3" fmla="*/ 0 h 257442"/>
                <a:gd name="connsiteX0" fmla="*/ 2199540 w 2199540"/>
                <a:gd name="connsiteY0" fmla="*/ 0 h 257442"/>
                <a:gd name="connsiteX1" fmla="*/ 2144818 w 2199540"/>
                <a:gd name="connsiteY1" fmla="*/ 257442 h 257442"/>
                <a:gd name="connsiteX2" fmla="*/ 0 w 2199540"/>
                <a:gd name="connsiteY2" fmla="*/ 257442 h 257442"/>
                <a:gd name="connsiteX3" fmla="*/ 0 w 2199540"/>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512127 w 2512127"/>
                <a:gd name="connsiteY0" fmla="*/ 0 h 257442"/>
                <a:gd name="connsiteX1" fmla="*/ 2144819 w 2512127"/>
                <a:gd name="connsiteY1" fmla="*/ 257442 h 257442"/>
                <a:gd name="connsiteX2" fmla="*/ 0 w 2512127"/>
                <a:gd name="connsiteY2" fmla="*/ 257442 h 257442"/>
                <a:gd name="connsiteX3" fmla="*/ 1 w 2512127"/>
                <a:gd name="connsiteY3" fmla="*/ 0 h 257442"/>
                <a:gd name="connsiteX0" fmla="*/ 2512127 w 2512127"/>
                <a:gd name="connsiteY0" fmla="*/ 0 h 257442"/>
                <a:gd name="connsiteX1" fmla="*/ 2457406 w 2512127"/>
                <a:gd name="connsiteY1" fmla="*/ 257442 h 257442"/>
                <a:gd name="connsiteX2" fmla="*/ 0 w 2512127"/>
                <a:gd name="connsiteY2" fmla="*/ 257442 h 257442"/>
                <a:gd name="connsiteX3" fmla="*/ 1 w 2512127"/>
                <a:gd name="connsiteY3" fmla="*/ 0 h 257442"/>
                <a:gd name="connsiteX0" fmla="*/ 2512126 w 2512126"/>
                <a:gd name="connsiteY0" fmla="*/ 0 h 257442"/>
                <a:gd name="connsiteX1" fmla="*/ 2457405 w 2512126"/>
                <a:gd name="connsiteY1" fmla="*/ 257442 h 257442"/>
                <a:gd name="connsiteX2" fmla="*/ 0 w 2512126"/>
                <a:gd name="connsiteY2" fmla="*/ 257442 h 257442"/>
                <a:gd name="connsiteX3" fmla="*/ 0 w 2512126"/>
                <a:gd name="connsiteY3" fmla="*/ 0 h 257442"/>
                <a:gd name="connsiteX0" fmla="*/ 2512127 w 2512127"/>
                <a:gd name="connsiteY0" fmla="*/ 0 h 257442"/>
                <a:gd name="connsiteX1" fmla="*/ 2457406 w 2512127"/>
                <a:gd name="connsiteY1" fmla="*/ 257442 h 257442"/>
                <a:gd name="connsiteX2" fmla="*/ 1 w 2512127"/>
                <a:gd name="connsiteY2" fmla="*/ 257442 h 257442"/>
                <a:gd name="connsiteX3" fmla="*/ 0 w 2512127"/>
                <a:gd name="connsiteY3" fmla="*/ 0 h 257442"/>
                <a:gd name="connsiteX0" fmla="*/ 2781431 w 2781431"/>
                <a:gd name="connsiteY0" fmla="*/ 0 h 257442"/>
                <a:gd name="connsiteX1" fmla="*/ 2457406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0 w 2781430"/>
                <a:gd name="connsiteY0" fmla="*/ 0 h 257442"/>
                <a:gd name="connsiteX1" fmla="*/ 2726709 w 2781430"/>
                <a:gd name="connsiteY1" fmla="*/ 257442 h 257442"/>
                <a:gd name="connsiteX2" fmla="*/ 0 w 2781430"/>
                <a:gd name="connsiteY2" fmla="*/ 257442 h 257442"/>
                <a:gd name="connsiteX3" fmla="*/ 0 w 2781430"/>
                <a:gd name="connsiteY3" fmla="*/ 0 h 257442"/>
                <a:gd name="connsiteX0" fmla="*/ 2941730 w 2941730"/>
                <a:gd name="connsiteY0" fmla="*/ 0 h 257442"/>
                <a:gd name="connsiteX1" fmla="*/ 2726709 w 2941730"/>
                <a:gd name="connsiteY1" fmla="*/ 257442 h 257442"/>
                <a:gd name="connsiteX2" fmla="*/ 0 w 2941730"/>
                <a:gd name="connsiteY2" fmla="*/ 257442 h 257442"/>
                <a:gd name="connsiteX3" fmla="*/ 0 w 2941730"/>
                <a:gd name="connsiteY3" fmla="*/ 0 h 257442"/>
                <a:gd name="connsiteX0" fmla="*/ 2941730 w 2941730"/>
                <a:gd name="connsiteY0" fmla="*/ 0 h 257442"/>
                <a:gd name="connsiteX1" fmla="*/ 2887009 w 2941730"/>
                <a:gd name="connsiteY1" fmla="*/ 257442 h 257442"/>
                <a:gd name="connsiteX2" fmla="*/ 0 w 2941730"/>
                <a:gd name="connsiteY2" fmla="*/ 257442 h 257442"/>
                <a:gd name="connsiteX3" fmla="*/ 0 w 2941730"/>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3119665 w 3119665"/>
                <a:gd name="connsiteY0" fmla="*/ 0 h 257442"/>
                <a:gd name="connsiteX1" fmla="*/ 2887010 w 3119665"/>
                <a:gd name="connsiteY1" fmla="*/ 257442 h 257442"/>
                <a:gd name="connsiteX2" fmla="*/ 0 w 3119665"/>
                <a:gd name="connsiteY2" fmla="*/ 257442 h 257442"/>
                <a:gd name="connsiteX3" fmla="*/ 1 w 3119665"/>
                <a:gd name="connsiteY3" fmla="*/ 0 h 257442"/>
                <a:gd name="connsiteX0" fmla="*/ 3119665 w 3119665"/>
                <a:gd name="connsiteY0" fmla="*/ 0 h 257442"/>
                <a:gd name="connsiteX1" fmla="*/ 3064944 w 3119665"/>
                <a:gd name="connsiteY1" fmla="*/ 257442 h 257442"/>
                <a:gd name="connsiteX2" fmla="*/ 0 w 3119665"/>
                <a:gd name="connsiteY2" fmla="*/ 257442 h 257442"/>
                <a:gd name="connsiteX3" fmla="*/ 1 w 3119665"/>
                <a:gd name="connsiteY3" fmla="*/ 0 h 257442"/>
                <a:gd name="connsiteX0" fmla="*/ 3119664 w 3119664"/>
                <a:gd name="connsiteY0" fmla="*/ 0 h 257442"/>
                <a:gd name="connsiteX1" fmla="*/ 3064943 w 3119664"/>
                <a:gd name="connsiteY1" fmla="*/ 257442 h 257442"/>
                <a:gd name="connsiteX2" fmla="*/ 0 w 3119664"/>
                <a:gd name="connsiteY2" fmla="*/ 257442 h 257442"/>
                <a:gd name="connsiteX3" fmla="*/ 0 w 3119664"/>
                <a:gd name="connsiteY3" fmla="*/ 0 h 257442"/>
                <a:gd name="connsiteX0" fmla="*/ 3119665 w 3119665"/>
                <a:gd name="connsiteY0" fmla="*/ 0 h 257442"/>
                <a:gd name="connsiteX1" fmla="*/ 3064944 w 3119665"/>
                <a:gd name="connsiteY1" fmla="*/ 257442 h 257442"/>
                <a:gd name="connsiteX2" fmla="*/ 1 w 3119665"/>
                <a:gd name="connsiteY2" fmla="*/ 257442 h 257442"/>
                <a:gd name="connsiteX3" fmla="*/ 0 w 3119665"/>
                <a:gd name="connsiteY3" fmla="*/ 0 h 257442"/>
                <a:gd name="connsiteX0" fmla="*/ 3287980 w 3287980"/>
                <a:gd name="connsiteY0" fmla="*/ 0 h 257442"/>
                <a:gd name="connsiteX1" fmla="*/ 3064944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557284 w 3557284"/>
                <a:gd name="connsiteY0" fmla="*/ 0 h 257442"/>
                <a:gd name="connsiteX1" fmla="*/ 3233258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717584 w 3717584"/>
                <a:gd name="connsiteY0" fmla="*/ 0 h 257442"/>
                <a:gd name="connsiteX1" fmla="*/ 35025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885899 w 3885899"/>
                <a:gd name="connsiteY0" fmla="*/ 0 h 257442"/>
                <a:gd name="connsiteX1" fmla="*/ 3662863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Lst>
              <a:ahLst/>
              <a:cxnLst>
                <a:cxn ang="0">
                  <a:pos x="connsiteX0" y="connsiteY0"/>
                </a:cxn>
                <a:cxn ang="0">
                  <a:pos x="connsiteX1" y="connsiteY1"/>
                </a:cxn>
                <a:cxn ang="0">
                  <a:pos x="connsiteX2" y="connsiteY2"/>
                </a:cxn>
                <a:cxn ang="0">
                  <a:pos x="connsiteX3" y="connsiteY3"/>
                </a:cxn>
              </a:cxnLst>
              <a:rect l="l" t="t" r="r" b="b"/>
              <a:pathLst>
                <a:path w="3885899" h="257442">
                  <a:moveTo>
                    <a:pt x="3885899" y="0"/>
                  </a:moveTo>
                  <a:lnTo>
                    <a:pt x="3831178"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47" name="btfpRunningAgenda1LevelTextLeft108890">
              <a:extLst>
                <a:ext uri="{FF2B5EF4-FFF2-40B4-BE49-F238E27FC236}">
                  <a16:creationId xmlns:a16="http://schemas.microsoft.com/office/drawing/2014/main" id="{26E1ACEB-3107-DF8E-052B-FE75194C36D8}"/>
                </a:ext>
              </a:extLst>
            </p:cNvPr>
            <p:cNvSpPr txBox="1"/>
            <p:nvPr/>
          </p:nvSpPr>
          <p:spPr bwMode="gray">
            <a:xfrm>
              <a:off x="0" y="876300"/>
              <a:ext cx="3831178"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INVESTMENTS REQUIRED</a:t>
              </a:r>
            </a:p>
          </p:txBody>
        </p:sp>
      </p:grpSp>
    </p:spTree>
    <p:custDataLst>
      <p:tags r:id="rId1"/>
    </p:custDataLst>
    <p:extLst>
      <p:ext uri="{BB962C8B-B14F-4D97-AF65-F5344CB8AC3E}">
        <p14:creationId xmlns:p14="http://schemas.microsoft.com/office/powerpoint/2010/main" val="2814590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btfpColumnIndicatorGroup2">
            <a:extLst>
              <a:ext uri="{FF2B5EF4-FFF2-40B4-BE49-F238E27FC236}">
                <a16:creationId xmlns:a16="http://schemas.microsoft.com/office/drawing/2014/main" id="{05A3ADF6-42E4-F3CE-FBBE-FD230A3D87BF}"/>
              </a:ext>
            </a:extLst>
          </p:cNvPr>
          <p:cNvGrpSpPr/>
          <p:nvPr/>
        </p:nvGrpSpPr>
        <p:grpSpPr>
          <a:xfrm>
            <a:off x="0" y="6926580"/>
            <a:ext cx="12192000" cy="137160"/>
            <a:chOff x="0" y="6926580"/>
            <a:chExt cx="12192000" cy="137160"/>
          </a:xfrm>
        </p:grpSpPr>
        <p:sp>
          <p:nvSpPr>
            <p:cNvPr id="98" name="btfpColumnGapBlocker560590">
              <a:extLst>
                <a:ext uri="{FF2B5EF4-FFF2-40B4-BE49-F238E27FC236}">
                  <a16:creationId xmlns:a16="http://schemas.microsoft.com/office/drawing/2014/main" id="{2E2F3BA0-37B0-96E0-6946-F2DB67631722}"/>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96" name="btfpColumnGapBlocker110312">
              <a:extLst>
                <a:ext uri="{FF2B5EF4-FFF2-40B4-BE49-F238E27FC236}">
                  <a16:creationId xmlns:a16="http://schemas.microsoft.com/office/drawing/2014/main" id="{D20BD857-B3F7-FE28-B395-AA57E2FE9C0D}"/>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94" name="btfpColumnIndicator455977">
              <a:extLst>
                <a:ext uri="{FF2B5EF4-FFF2-40B4-BE49-F238E27FC236}">
                  <a16:creationId xmlns:a16="http://schemas.microsoft.com/office/drawing/2014/main" id="{EAD4263B-8C7C-5870-42BE-DEDAE176B955}"/>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2" name="btfpColumnIndicator821457">
              <a:extLst>
                <a:ext uri="{FF2B5EF4-FFF2-40B4-BE49-F238E27FC236}">
                  <a16:creationId xmlns:a16="http://schemas.microsoft.com/office/drawing/2014/main" id="{A9AB2CB2-ACFC-44A4-9D54-D7845D14F086}"/>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0" name="btfpColumnGapBlocker538814">
              <a:extLst>
                <a:ext uri="{FF2B5EF4-FFF2-40B4-BE49-F238E27FC236}">
                  <a16:creationId xmlns:a16="http://schemas.microsoft.com/office/drawing/2014/main" id="{AE5449F9-B33B-6733-4C6C-8E9853C3A804}"/>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88" name="btfpColumnIndicator243799">
              <a:extLst>
                <a:ext uri="{FF2B5EF4-FFF2-40B4-BE49-F238E27FC236}">
                  <a16:creationId xmlns:a16="http://schemas.microsoft.com/office/drawing/2014/main" id="{971E358B-60DD-2260-5DC9-9ABFCFE1E1ED}"/>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6" name="btfpColumnIndicator268029">
              <a:extLst>
                <a:ext uri="{FF2B5EF4-FFF2-40B4-BE49-F238E27FC236}">
                  <a16:creationId xmlns:a16="http://schemas.microsoft.com/office/drawing/2014/main" id="{CB3709D4-90F9-05BA-8E7F-3AB71A3956B3}"/>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4" name="btfpColumnGapBlocker757311">
              <a:extLst>
                <a:ext uri="{FF2B5EF4-FFF2-40B4-BE49-F238E27FC236}">
                  <a16:creationId xmlns:a16="http://schemas.microsoft.com/office/drawing/2014/main" id="{8620E326-295A-352E-5BD0-34431EDE8AD8}"/>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82" name="btfpColumnIndicator894246">
              <a:extLst>
                <a:ext uri="{FF2B5EF4-FFF2-40B4-BE49-F238E27FC236}">
                  <a16:creationId xmlns:a16="http://schemas.microsoft.com/office/drawing/2014/main" id="{69135C26-3631-CAB3-B9F7-D08AD9EDCD63}"/>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0" name="btfpColumnIndicator601065">
              <a:extLst>
                <a:ext uri="{FF2B5EF4-FFF2-40B4-BE49-F238E27FC236}">
                  <a16:creationId xmlns:a16="http://schemas.microsoft.com/office/drawing/2014/main" id="{876B48F5-28A7-1C70-FB63-79C6765FE72D}"/>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8" name="btfpColumnGapBlocker953007">
              <a:extLst>
                <a:ext uri="{FF2B5EF4-FFF2-40B4-BE49-F238E27FC236}">
                  <a16:creationId xmlns:a16="http://schemas.microsoft.com/office/drawing/2014/main" id="{49F5CB3A-5009-D508-ADA9-5BC1C6A8F113}"/>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76" name="btfpColumnIndicator784372">
              <a:extLst>
                <a:ext uri="{FF2B5EF4-FFF2-40B4-BE49-F238E27FC236}">
                  <a16:creationId xmlns:a16="http://schemas.microsoft.com/office/drawing/2014/main" id="{11005BE1-B918-C25C-0702-65C9ED1EC4B0}"/>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4" name="btfpColumnIndicator160590">
              <a:extLst>
                <a:ext uri="{FF2B5EF4-FFF2-40B4-BE49-F238E27FC236}">
                  <a16:creationId xmlns:a16="http://schemas.microsoft.com/office/drawing/2014/main" id="{CCE1198A-9D85-FCC4-3DB9-256486141FAE}"/>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2" name="btfpColumnGapBlocker316517">
              <a:extLst>
                <a:ext uri="{FF2B5EF4-FFF2-40B4-BE49-F238E27FC236}">
                  <a16:creationId xmlns:a16="http://schemas.microsoft.com/office/drawing/2014/main" id="{58F9914F-CB6F-E5F9-9865-6E741408F490}"/>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70" name="btfpColumnIndicator404174">
              <a:extLst>
                <a:ext uri="{FF2B5EF4-FFF2-40B4-BE49-F238E27FC236}">
                  <a16:creationId xmlns:a16="http://schemas.microsoft.com/office/drawing/2014/main" id="{6CF505F6-1A44-9431-751A-DDC9DA3DD50B}"/>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8" name="btfpColumnIndicator650816">
              <a:extLst>
                <a:ext uri="{FF2B5EF4-FFF2-40B4-BE49-F238E27FC236}">
                  <a16:creationId xmlns:a16="http://schemas.microsoft.com/office/drawing/2014/main" id="{82155652-D474-3E18-6714-B214A2F464D9}"/>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99" name="btfpColumnIndicatorGroup1">
            <a:extLst>
              <a:ext uri="{FF2B5EF4-FFF2-40B4-BE49-F238E27FC236}">
                <a16:creationId xmlns:a16="http://schemas.microsoft.com/office/drawing/2014/main" id="{F104C4AC-0FEE-B6A9-1439-A07FB057F9E1}"/>
              </a:ext>
            </a:extLst>
          </p:cNvPr>
          <p:cNvGrpSpPr/>
          <p:nvPr/>
        </p:nvGrpSpPr>
        <p:grpSpPr>
          <a:xfrm>
            <a:off x="0" y="-205740"/>
            <a:ext cx="12192000" cy="137160"/>
            <a:chOff x="0" y="-205740"/>
            <a:chExt cx="12192000" cy="137160"/>
          </a:xfrm>
        </p:grpSpPr>
        <p:sp>
          <p:nvSpPr>
            <p:cNvPr id="97" name="btfpColumnGapBlocker728399">
              <a:extLst>
                <a:ext uri="{FF2B5EF4-FFF2-40B4-BE49-F238E27FC236}">
                  <a16:creationId xmlns:a16="http://schemas.microsoft.com/office/drawing/2014/main" id="{7D63E76E-9B04-FE8F-A5C4-2BFFB64C911F}"/>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95" name="btfpColumnGapBlocker601861">
              <a:extLst>
                <a:ext uri="{FF2B5EF4-FFF2-40B4-BE49-F238E27FC236}">
                  <a16:creationId xmlns:a16="http://schemas.microsoft.com/office/drawing/2014/main" id="{B8C86591-4399-FAFD-0FE9-3D87C4AC4775}"/>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93" name="btfpColumnIndicator490235">
              <a:extLst>
                <a:ext uri="{FF2B5EF4-FFF2-40B4-BE49-F238E27FC236}">
                  <a16:creationId xmlns:a16="http://schemas.microsoft.com/office/drawing/2014/main" id="{387D26BD-63B5-C563-22B6-5907AFE6E6B9}"/>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1" name="btfpColumnIndicator219129">
              <a:extLst>
                <a:ext uri="{FF2B5EF4-FFF2-40B4-BE49-F238E27FC236}">
                  <a16:creationId xmlns:a16="http://schemas.microsoft.com/office/drawing/2014/main" id="{8BAC7D5B-A785-C1AE-EBDF-CB974B64464E}"/>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9" name="btfpColumnGapBlocker837721">
              <a:extLst>
                <a:ext uri="{FF2B5EF4-FFF2-40B4-BE49-F238E27FC236}">
                  <a16:creationId xmlns:a16="http://schemas.microsoft.com/office/drawing/2014/main" id="{5150B7EF-2719-9B9A-69E4-D9A0EED4D638}"/>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87" name="btfpColumnIndicator592118">
              <a:extLst>
                <a:ext uri="{FF2B5EF4-FFF2-40B4-BE49-F238E27FC236}">
                  <a16:creationId xmlns:a16="http://schemas.microsoft.com/office/drawing/2014/main" id="{5F8F1688-A9EA-BA52-00B2-861A4B641A4A}"/>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5" name="btfpColumnIndicator836459">
              <a:extLst>
                <a:ext uri="{FF2B5EF4-FFF2-40B4-BE49-F238E27FC236}">
                  <a16:creationId xmlns:a16="http://schemas.microsoft.com/office/drawing/2014/main" id="{602C9A5F-8251-4E4B-C61C-47C68E566D73}"/>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3" name="btfpColumnGapBlocker843425">
              <a:extLst>
                <a:ext uri="{FF2B5EF4-FFF2-40B4-BE49-F238E27FC236}">
                  <a16:creationId xmlns:a16="http://schemas.microsoft.com/office/drawing/2014/main" id="{48B54938-970E-C839-34DB-04AC47B5A35E}"/>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81" name="btfpColumnIndicator126427">
              <a:extLst>
                <a:ext uri="{FF2B5EF4-FFF2-40B4-BE49-F238E27FC236}">
                  <a16:creationId xmlns:a16="http://schemas.microsoft.com/office/drawing/2014/main" id="{26291E65-4EE3-7C7F-7875-56B8A9F25C6A}"/>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9" name="btfpColumnIndicator521719">
              <a:extLst>
                <a:ext uri="{FF2B5EF4-FFF2-40B4-BE49-F238E27FC236}">
                  <a16:creationId xmlns:a16="http://schemas.microsoft.com/office/drawing/2014/main" id="{F4BF4F58-66F7-4B53-F26D-867C48DAA83C}"/>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7" name="btfpColumnGapBlocker664101">
              <a:extLst>
                <a:ext uri="{FF2B5EF4-FFF2-40B4-BE49-F238E27FC236}">
                  <a16:creationId xmlns:a16="http://schemas.microsoft.com/office/drawing/2014/main" id="{FC967963-59CA-E468-F972-2226699CD8FD}"/>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75" name="btfpColumnIndicator203150">
              <a:extLst>
                <a:ext uri="{FF2B5EF4-FFF2-40B4-BE49-F238E27FC236}">
                  <a16:creationId xmlns:a16="http://schemas.microsoft.com/office/drawing/2014/main" id="{AD03494E-2111-148E-43C0-EF189BCB5D99}"/>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3" name="btfpColumnIndicator214404">
              <a:extLst>
                <a:ext uri="{FF2B5EF4-FFF2-40B4-BE49-F238E27FC236}">
                  <a16:creationId xmlns:a16="http://schemas.microsoft.com/office/drawing/2014/main" id="{B4AC9CE6-B0D1-8B3D-27A0-983F29DCD36C}"/>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1" name="btfpColumnGapBlocker362662">
              <a:extLst>
                <a:ext uri="{FF2B5EF4-FFF2-40B4-BE49-F238E27FC236}">
                  <a16:creationId xmlns:a16="http://schemas.microsoft.com/office/drawing/2014/main" id="{7CFDC755-9DCB-5992-8113-7B566C52CE40}"/>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69" name="btfpColumnIndicator597438">
              <a:extLst>
                <a:ext uri="{FF2B5EF4-FFF2-40B4-BE49-F238E27FC236}">
                  <a16:creationId xmlns:a16="http://schemas.microsoft.com/office/drawing/2014/main" id="{917D7874-3043-DE58-E5E6-175BB9EB71A6}"/>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7" name="btfpColumnIndicator815615">
              <a:extLst>
                <a:ext uri="{FF2B5EF4-FFF2-40B4-BE49-F238E27FC236}">
                  <a16:creationId xmlns:a16="http://schemas.microsoft.com/office/drawing/2014/main" id="{29CDDDBE-CC7E-6B8F-FB8C-AE577BEA0B47}"/>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C6FED389-7405-7CF6-EDC8-311D4DDCB0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84" imgH="486" progId="TCLayout.ActiveDocument.1">
                  <p:embed/>
                </p:oleObj>
              </mc:Choice>
              <mc:Fallback>
                <p:oleObj name="think-cell Slide" r:id="rId13" imgW="484" imgH="486" progId="TCLayout.ActiveDocument.1">
                  <p:embed/>
                  <p:pic>
                    <p:nvPicPr>
                      <p:cNvPr id="13" name="think-cell data - do not delete" hidden="1">
                        <a:extLst>
                          <a:ext uri="{FF2B5EF4-FFF2-40B4-BE49-F238E27FC236}">
                            <a16:creationId xmlns:a16="http://schemas.microsoft.com/office/drawing/2014/main" id="{C6FED389-7405-7CF6-EDC8-311D4DDCB01B}"/>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7EED0C1-999D-A98F-6BFE-341DA38FDDE2}"/>
              </a:ext>
            </a:extLst>
          </p:cNvPr>
          <p:cNvSpPr>
            <a:spLocks noGrp="1"/>
          </p:cNvSpPr>
          <p:nvPr>
            <p:ph type="title"/>
          </p:nvPr>
        </p:nvSpPr>
        <p:spPr/>
        <p:txBody>
          <a:bodyPr vert="horz"/>
          <a:lstStyle/>
          <a:p>
            <a:r>
              <a:rPr lang="en-US"/>
              <a:t>Maximizing AI’s value will require proactive mitigation of risks — from bias and system gaps to regulatory and strategic misalignment</a:t>
            </a:r>
          </a:p>
        </p:txBody>
      </p:sp>
      <p:grpSp>
        <p:nvGrpSpPr>
          <p:cNvPr id="20" name="btfpStatusSticker298099">
            <a:extLst>
              <a:ext uri="{FF2B5EF4-FFF2-40B4-BE49-F238E27FC236}">
                <a16:creationId xmlns:a16="http://schemas.microsoft.com/office/drawing/2014/main" id="{845C603B-4D38-B2EB-C67A-998BDF1CBFC7}"/>
              </a:ext>
            </a:extLst>
          </p:cNvPr>
          <p:cNvGrpSpPr/>
          <p:nvPr>
            <p:custDataLst>
              <p:tags r:id="rId3"/>
            </p:custDataLst>
          </p:nvPr>
        </p:nvGrpSpPr>
        <p:grpSpPr>
          <a:xfrm>
            <a:off x="10100356" y="955344"/>
            <a:ext cx="1761444" cy="235611"/>
            <a:chOff x="-2280176" y="876300"/>
            <a:chExt cx="1761444" cy="235611"/>
          </a:xfrm>
        </p:grpSpPr>
        <p:sp>
          <p:nvSpPr>
            <p:cNvPr id="18" name="btfpStatusStickerText298099">
              <a:extLst>
                <a:ext uri="{FF2B5EF4-FFF2-40B4-BE49-F238E27FC236}">
                  <a16:creationId xmlns:a16="http://schemas.microsoft.com/office/drawing/2014/main" id="{8E36DE58-1880-3DD6-09E5-3B0100D57BCC}"/>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9" name="btfpStatusStickerLine298099">
              <a:extLst>
                <a:ext uri="{FF2B5EF4-FFF2-40B4-BE49-F238E27FC236}">
                  <a16:creationId xmlns:a16="http://schemas.microsoft.com/office/drawing/2014/main" id="{C318C95C-33D3-5A62-D032-992CCE2D1AEB}"/>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5" name="btfpTable459511">
            <a:extLst>
              <a:ext uri="{FF2B5EF4-FFF2-40B4-BE49-F238E27FC236}">
                <a16:creationId xmlns:a16="http://schemas.microsoft.com/office/drawing/2014/main" id="{495BE539-9F18-8E8E-27EB-1C633F134ACB}"/>
              </a:ext>
            </a:extLst>
          </p:cNvPr>
          <p:cNvGraphicFramePr>
            <a:graphicFrameLocks noGrp="1"/>
          </p:cNvGraphicFramePr>
          <p:nvPr>
            <p:custDataLst>
              <p:tags r:id="rId4"/>
            </p:custDataLst>
          </p:nvPr>
        </p:nvGraphicFramePr>
        <p:xfrm>
          <a:off x="554847" y="1263142"/>
          <a:ext cx="11297430" cy="5081526"/>
        </p:xfrm>
        <a:graphic>
          <a:graphicData uri="http://schemas.openxmlformats.org/drawingml/2006/table">
            <a:tbl>
              <a:tblPr firstRow="1" firstCol="1">
                <a:tableStyleId>{9D7B26C5-4107-4FEC-AEDC-1716B250A1EF}</a:tableStyleId>
              </a:tblPr>
              <a:tblGrid>
                <a:gridCol w="1469382">
                  <a:extLst>
                    <a:ext uri="{9D8B030D-6E8A-4147-A177-3AD203B41FA5}">
                      <a16:colId xmlns:a16="http://schemas.microsoft.com/office/drawing/2014/main" val="1951370294"/>
                    </a:ext>
                  </a:extLst>
                </a:gridCol>
                <a:gridCol w="4914024">
                  <a:extLst>
                    <a:ext uri="{9D8B030D-6E8A-4147-A177-3AD203B41FA5}">
                      <a16:colId xmlns:a16="http://schemas.microsoft.com/office/drawing/2014/main" val="2097400812"/>
                    </a:ext>
                  </a:extLst>
                </a:gridCol>
                <a:gridCol w="4914024">
                  <a:extLst>
                    <a:ext uri="{9D8B030D-6E8A-4147-A177-3AD203B41FA5}">
                      <a16:colId xmlns:a16="http://schemas.microsoft.com/office/drawing/2014/main" val="1344780538"/>
                    </a:ext>
                  </a:extLst>
                </a:gridCol>
              </a:tblGrid>
              <a:tr h="265686">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endParaRPr lang="en-US" sz="1000" b="1" i="0" u="none" strike="noStrike">
                        <a:solidFill>
                          <a:srgbClr val="C00000"/>
                        </a:solidFill>
                        <a:effectLst/>
                        <a:latin typeface="+mj-lt"/>
                      </a:endParaRPr>
                    </a:p>
                  </a:txBody>
                  <a:tcPr anchor="ctr"/>
                </a:tc>
                <a:tc>
                  <a:txBody>
                    <a:bodyPr/>
                    <a:lstStyle/>
                    <a:p>
                      <a:pPr marL="0" indent="0" algn="ctr" rtl="0" fontAlgn="ctr">
                        <a:buNone/>
                      </a:pPr>
                      <a:r>
                        <a:rPr lang="en-US" sz="1100" b="1" i="0" u="none" strike="noStrike">
                          <a:solidFill>
                            <a:schemeClr val="bg1"/>
                          </a:solidFill>
                          <a:effectLst/>
                          <a:latin typeface="+mj-lt"/>
                        </a:rPr>
                        <a:t>Description</a:t>
                      </a:r>
                    </a:p>
                  </a:txBody>
                  <a:tcPr marL="7620" marR="7620" marT="7620" marB="0" anchor="ctr">
                    <a:lnR w="12700" cap="flat" cmpd="sng" algn="ctr">
                      <a:solidFill>
                        <a:schemeClr val="bg1"/>
                      </a:solidFill>
                      <a:prstDash val="solid"/>
                      <a:round/>
                      <a:headEnd type="none" w="med" len="med"/>
                      <a:tailEnd type="none" w="med" len="med"/>
                    </a:lnR>
                    <a:solidFill>
                      <a:schemeClr val="accent4">
                        <a:lumMod val="75000"/>
                      </a:schemeClr>
                    </a:solidFill>
                  </a:tcPr>
                </a:tc>
                <a:tc>
                  <a:txBody>
                    <a:bodyPr/>
                    <a:lstStyle/>
                    <a:p>
                      <a:pPr marL="0" indent="0" algn="ctr" fontAlgn="b">
                        <a:buNone/>
                      </a:pPr>
                      <a:r>
                        <a:rPr lang="en-US" sz="1100" b="1" i="0" u="none" strike="noStrike">
                          <a:solidFill>
                            <a:schemeClr val="bg1"/>
                          </a:solidFill>
                          <a:effectLst/>
                          <a:latin typeface="+mj-lt"/>
                        </a:rPr>
                        <a:t>Mitigation strategies</a:t>
                      </a:r>
                    </a:p>
                  </a:txBody>
                  <a:tcPr marL="7620" marR="7620" marT="7620" marB="0" anchor="ctr">
                    <a:lnL w="12700" cap="flat" cmpd="sng" algn="ctr">
                      <a:solidFill>
                        <a:schemeClr val="bg1"/>
                      </a:solidFill>
                      <a:prstDash val="solid"/>
                      <a:round/>
                      <a:headEnd type="none" w="med" len="med"/>
                      <a:tailEnd type="none" w="med" len="med"/>
                    </a:lnL>
                    <a:solidFill>
                      <a:srgbClr val="104C3E"/>
                    </a:solidFill>
                  </a:tcPr>
                </a:tc>
                <a:extLst>
                  <a:ext uri="{0D108BD9-81ED-4DB2-BD59-A6C34878D82A}">
                    <a16:rowId xmlns:a16="http://schemas.microsoft.com/office/drawing/2014/main" val="2837889586"/>
                  </a:ext>
                </a:extLst>
              </a:tr>
              <a:tr h="1557515">
                <a:tc>
                  <a:txBody>
                    <a:bodyPr/>
                    <a:lstStyle/>
                    <a:p>
                      <a:pPr marL="0" indent="0">
                        <a:buFontTx/>
                        <a:buNone/>
                      </a:pPr>
                      <a:r>
                        <a:rPr lang="en-US" sz="1100" b="1">
                          <a:solidFill>
                            <a:schemeClr val="tx1"/>
                          </a:solidFill>
                          <a:latin typeface="+mj-lt"/>
                        </a:rPr>
                        <a:t>AI reliability &amp; integration</a:t>
                      </a:r>
                    </a:p>
                  </a:txBody>
                  <a:tcPr>
                    <a:lnR w="19050" cap="flat" cmpd="sng" algn="ctr">
                      <a:noFill/>
                      <a:prstDash val="solid"/>
                      <a:round/>
                      <a:headEnd type="none" w="med" len="med"/>
                      <a:tailEnd type="none" w="med" len="med"/>
                    </a:lnR>
                    <a:solidFill>
                      <a:schemeClr val="bg1">
                        <a:lumMod val="85000"/>
                      </a:schemeClr>
                    </a:solidFill>
                  </a:tcPr>
                </a:tc>
                <a:tc>
                  <a:txBody>
                    <a:bodyPr/>
                    <a:lstStyle/>
                    <a:p>
                      <a:pPr marL="177800" marR="0" lvl="0" indent="-177800" algn="l" defTabSz="711200" rtl="0" eaLnBrk="1" fontAlgn="auto" latinLnBrk="0" hangingPunct="1">
                        <a:lnSpc>
                          <a:spcPct val="100000"/>
                        </a:lnSpc>
                        <a:spcBef>
                          <a:spcPts val="1200"/>
                        </a:spcBef>
                        <a:spcAft>
                          <a:spcPct val="0"/>
                        </a:spcAft>
                        <a:buClrTx/>
                        <a:buSzTx/>
                        <a:tabLst/>
                        <a:defRPr/>
                      </a:pPr>
                      <a:r>
                        <a:rPr lang="en-US" sz="1000">
                          <a:latin typeface="+mj-lt"/>
                        </a:rPr>
                        <a:t>Algorithms may learn biases or produce inaccurate outputs due to skewed training data. This can cause them to </a:t>
                      </a:r>
                      <a:r>
                        <a:rPr lang="en-US" sz="1000" b="1">
                          <a:latin typeface="+mj-lt"/>
                        </a:rPr>
                        <a:t>wrongly flag correct claims as errors</a:t>
                      </a:r>
                      <a:r>
                        <a:rPr lang="en-US" sz="1000">
                          <a:latin typeface="+mj-lt"/>
                        </a:rPr>
                        <a:t> or </a:t>
                      </a:r>
                      <a:r>
                        <a:rPr lang="en-US" sz="1000" b="1">
                          <a:latin typeface="+mj-lt"/>
                        </a:rPr>
                        <a:t>draft appeal letters with incorrect clinical details </a:t>
                      </a:r>
                      <a:r>
                        <a:rPr lang="en-US" sz="1000" kern="1200">
                          <a:solidFill>
                            <a:schemeClr val="dk1"/>
                          </a:solidFill>
                          <a:latin typeface="+mn-lt"/>
                          <a:ea typeface="+mn-ea"/>
                          <a:cs typeface="+mn-cs"/>
                        </a:rPr>
                        <a:t>ultimately compromising product reliability</a:t>
                      </a:r>
                    </a:p>
                    <a:p>
                      <a:pPr marL="177800" marR="0" lvl="0" indent="-177800" algn="l" defTabSz="711200" rtl="0" eaLnBrk="1" fontAlgn="auto" latinLnBrk="0" hangingPunct="1">
                        <a:lnSpc>
                          <a:spcPct val="100000"/>
                        </a:lnSpc>
                        <a:spcBef>
                          <a:spcPts val="1200"/>
                        </a:spcBef>
                        <a:spcAft>
                          <a:spcPct val="0"/>
                        </a:spcAft>
                        <a:buClrTx/>
                        <a:buSzTx/>
                        <a:tabLst/>
                        <a:defRPr/>
                      </a:pPr>
                      <a:r>
                        <a:rPr lang="en-US" sz="1000" b="0">
                          <a:latin typeface="+mj-lt"/>
                        </a:rPr>
                        <a:t>AI integration may alter existing roles, requiring </a:t>
                      </a:r>
                      <a:r>
                        <a:rPr lang="en-US" sz="1000" b="1">
                          <a:latin typeface="+mj-lt"/>
                        </a:rPr>
                        <a:t>structured change management </a:t>
                      </a:r>
                      <a:r>
                        <a:rPr lang="en-US" sz="1000" b="0">
                          <a:latin typeface="+mj-lt"/>
                        </a:rPr>
                        <a:t>to </a:t>
                      </a:r>
                      <a:r>
                        <a:rPr lang="en-US" sz="1000" b="1">
                          <a:latin typeface="+mj-lt"/>
                        </a:rPr>
                        <a:t>mitigate resistance </a:t>
                      </a:r>
                      <a:r>
                        <a:rPr lang="en-US" sz="1000" b="0">
                          <a:latin typeface="+mj-lt"/>
                        </a:rPr>
                        <a:t>and workflow disruption</a:t>
                      </a:r>
                    </a:p>
                    <a:p>
                      <a:pPr marL="177800" marR="0" lvl="0" indent="-177800" algn="l" defTabSz="711200" rtl="0" eaLnBrk="1" fontAlgn="auto" latinLnBrk="0" hangingPunct="1">
                        <a:lnSpc>
                          <a:spcPct val="100000"/>
                        </a:lnSpc>
                        <a:spcBef>
                          <a:spcPts val="1200"/>
                        </a:spcBef>
                        <a:spcAft>
                          <a:spcPct val="0"/>
                        </a:spcAft>
                        <a:buClrTx/>
                        <a:buSzTx/>
                        <a:tabLst/>
                        <a:defRPr/>
                      </a:pPr>
                      <a:r>
                        <a:rPr lang="en-US" sz="1000" b="0">
                          <a:latin typeface="+mj-lt"/>
                        </a:rPr>
                        <a:t>Maximizing AI impact requires targeted </a:t>
                      </a:r>
                      <a:r>
                        <a:rPr lang="en-US" sz="1000" b="1">
                          <a:latin typeface="+mj-lt"/>
                        </a:rPr>
                        <a:t>employee training / upskilling</a:t>
                      </a:r>
                      <a:r>
                        <a:rPr lang="en-US" sz="1000" b="0">
                          <a:latin typeface="+mj-lt"/>
                        </a:rPr>
                        <a:t>, as capability gaps can hinder adoption and limit functional utilization</a:t>
                      </a:r>
                    </a:p>
                  </a:txBody>
                  <a:tcPr anchor="ct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1200"/>
                        </a:spcBef>
                        <a:spcAft>
                          <a:spcPct val="0"/>
                        </a:spcAft>
                        <a:buClrTx/>
                        <a:buSzTx/>
                        <a:defRPr/>
                      </a:pPr>
                      <a:r>
                        <a:rPr lang="en-US" sz="1000" b="1">
                          <a:solidFill>
                            <a:schemeClr val="tx1"/>
                          </a:solidFill>
                          <a:latin typeface="+mj-lt"/>
                        </a:rPr>
                        <a:t>Regular bias audits</a:t>
                      </a:r>
                      <a:r>
                        <a:rPr lang="en-US" sz="1000" b="0">
                          <a:solidFill>
                            <a:schemeClr val="tx1"/>
                          </a:solidFill>
                          <a:latin typeface="+mj-lt"/>
                        </a:rPr>
                        <a:t> along with</a:t>
                      </a:r>
                      <a:r>
                        <a:rPr lang="en-US" sz="1000" b="1">
                          <a:solidFill>
                            <a:schemeClr val="tx1"/>
                          </a:solidFill>
                          <a:latin typeface="+mj-lt"/>
                        </a:rPr>
                        <a:t> </a:t>
                      </a:r>
                      <a:r>
                        <a:rPr lang="en-US" sz="1000" b="0" kern="1200">
                          <a:solidFill>
                            <a:schemeClr val="dk1"/>
                          </a:solidFill>
                          <a:latin typeface="+mn-lt"/>
                          <a:ea typeface="+mn-ea"/>
                          <a:cs typeface="+mn-cs"/>
                        </a:rPr>
                        <a:t>ongoing </a:t>
                      </a:r>
                      <a:r>
                        <a:rPr lang="en-US" sz="1000" b="1" kern="1200">
                          <a:solidFill>
                            <a:schemeClr val="dk1"/>
                          </a:solidFill>
                          <a:latin typeface="+mn-lt"/>
                          <a:ea typeface="+mn-ea"/>
                          <a:cs typeface="+mn-cs"/>
                        </a:rPr>
                        <a:t>validation, testing, and human oversight </a:t>
                      </a:r>
                      <a:r>
                        <a:rPr lang="en-US" sz="1000" b="0">
                          <a:solidFill>
                            <a:schemeClr val="tx1"/>
                          </a:solidFill>
                          <a:latin typeface="+mj-lt"/>
                        </a:rPr>
                        <a:t>for critical decisions</a:t>
                      </a:r>
                      <a:endParaRPr lang="en-US" sz="1000" b="1">
                        <a:solidFill>
                          <a:schemeClr val="tx1"/>
                        </a:solidFill>
                        <a:latin typeface="+mj-lt"/>
                      </a:endParaRPr>
                    </a:p>
                    <a:p>
                      <a:pPr marL="177800" marR="0" lvl="0" indent="-177800" algn="l" defTabSz="711200" rtl="0" eaLnBrk="1" fontAlgn="auto" latinLnBrk="0" hangingPunct="1">
                        <a:lnSpc>
                          <a:spcPct val="100000"/>
                        </a:lnSpc>
                        <a:spcBef>
                          <a:spcPts val="1200"/>
                        </a:spcBef>
                        <a:spcAft>
                          <a:spcPct val="0"/>
                        </a:spcAft>
                        <a:buClrTx/>
                        <a:buSzTx/>
                        <a:defRPr/>
                      </a:pPr>
                      <a:r>
                        <a:rPr lang="en-US" sz="1000" b="1">
                          <a:solidFill>
                            <a:schemeClr val="tx1"/>
                          </a:solidFill>
                          <a:latin typeface="+mj-lt"/>
                        </a:rPr>
                        <a:t>Transition planning</a:t>
                      </a:r>
                      <a:r>
                        <a:rPr lang="en-US" sz="1000" b="0">
                          <a:solidFill>
                            <a:schemeClr val="tx1"/>
                          </a:solidFill>
                          <a:latin typeface="+mj-lt"/>
                        </a:rPr>
                        <a:t> to align roles, manage expectations, and drive organizational readiness</a:t>
                      </a:r>
                    </a:p>
                    <a:p>
                      <a:pPr marL="177800" marR="0" lvl="0" indent="-177800" algn="l" defTabSz="711200" rtl="0" eaLnBrk="1" fontAlgn="auto" latinLnBrk="0" hangingPunct="1">
                        <a:lnSpc>
                          <a:spcPct val="100000"/>
                        </a:lnSpc>
                        <a:spcBef>
                          <a:spcPts val="1200"/>
                        </a:spcBef>
                        <a:spcAft>
                          <a:spcPct val="0"/>
                        </a:spcAft>
                        <a:buClrTx/>
                        <a:buSzTx/>
                        <a:defRPr/>
                      </a:pPr>
                      <a:r>
                        <a:rPr lang="en-US" sz="1000" b="0">
                          <a:solidFill>
                            <a:schemeClr val="tx1"/>
                          </a:solidFill>
                          <a:latin typeface="+mj-lt"/>
                        </a:rPr>
                        <a:t>Invest in targeted </a:t>
                      </a:r>
                      <a:r>
                        <a:rPr lang="en-US" sz="1000" b="1">
                          <a:solidFill>
                            <a:schemeClr val="tx1"/>
                          </a:solidFill>
                          <a:latin typeface="+mj-lt"/>
                        </a:rPr>
                        <a:t>training </a:t>
                      </a:r>
                      <a:r>
                        <a:rPr lang="en-US" sz="1000" b="0">
                          <a:solidFill>
                            <a:schemeClr val="tx1"/>
                          </a:solidFill>
                          <a:latin typeface="+mj-lt"/>
                        </a:rPr>
                        <a:t>and </a:t>
                      </a:r>
                      <a:r>
                        <a:rPr lang="en-US" sz="1000" b="1">
                          <a:solidFill>
                            <a:schemeClr val="tx1"/>
                          </a:solidFill>
                          <a:latin typeface="+mj-lt"/>
                        </a:rPr>
                        <a:t>upskilling programs </a:t>
                      </a:r>
                      <a:r>
                        <a:rPr lang="en-US" sz="1000" b="0">
                          <a:solidFill>
                            <a:schemeClr val="tx1"/>
                          </a:solidFill>
                          <a:latin typeface="+mj-lt"/>
                        </a:rPr>
                        <a:t>to ensure effective AI adoption and maximize feature utilization</a:t>
                      </a:r>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524533896"/>
                  </a:ext>
                </a:extLst>
              </a:tr>
              <a:tr h="1410580">
                <a:tc>
                  <a:txBody>
                    <a:bodyPr/>
                    <a:lstStyle/>
                    <a:p>
                      <a:pPr marL="0" indent="0">
                        <a:buFontTx/>
                        <a:buNone/>
                      </a:pPr>
                      <a:r>
                        <a:rPr lang="en-US" sz="1100" b="1">
                          <a:solidFill>
                            <a:schemeClr val="tx1"/>
                          </a:solidFill>
                          <a:latin typeface="+mj-lt"/>
                        </a:rPr>
                        <a:t>Operational and cost concerns</a:t>
                      </a:r>
                    </a:p>
                  </a:txBody>
                  <a:tcPr>
                    <a:lnR w="19050" cap="flat" cmpd="sng" algn="ctr">
                      <a:noFill/>
                      <a:prstDash val="solid"/>
                      <a:round/>
                      <a:headEnd type="none" w="med" len="med"/>
                      <a:tailEnd type="none" w="med" len="med"/>
                    </a:lnR>
                    <a:solidFill>
                      <a:schemeClr val="bg1">
                        <a:lumMod val="85000"/>
                      </a:schemeClr>
                    </a:solidFill>
                  </a:tcPr>
                </a:tc>
                <a:tc>
                  <a:txBody>
                    <a:bodyPr/>
                    <a:lstStyle/>
                    <a:p>
                      <a:pPr marL="177800" indent="-177800"/>
                      <a:r>
                        <a:rPr lang="en-US" sz="1000" kern="1200">
                          <a:solidFill>
                            <a:schemeClr val="dk1"/>
                          </a:solidFill>
                          <a:latin typeface="+mn-lt"/>
                          <a:ea typeface="+mn-ea"/>
                          <a:cs typeface="+mn-cs"/>
                        </a:rPr>
                        <a:t>Automated collection and processing of sensitive patient data during patient intake raises risk of </a:t>
                      </a:r>
                      <a:r>
                        <a:rPr lang="en-US" sz="1000" b="1" kern="1200">
                          <a:solidFill>
                            <a:schemeClr val="dk1"/>
                          </a:solidFill>
                          <a:latin typeface="+mn-lt"/>
                          <a:ea typeface="+mn-ea"/>
                          <a:cs typeface="+mn-cs"/>
                        </a:rPr>
                        <a:t>privacy breaches</a:t>
                      </a:r>
                      <a:r>
                        <a:rPr lang="en-US" sz="1000" kern="1200">
                          <a:solidFill>
                            <a:schemeClr val="dk1"/>
                          </a:solidFill>
                          <a:latin typeface="+mn-lt"/>
                          <a:ea typeface="+mn-ea"/>
                          <a:cs typeface="+mn-cs"/>
                        </a:rPr>
                        <a:t> and </a:t>
                      </a:r>
                      <a:r>
                        <a:rPr lang="en-US" sz="1000" b="1" kern="1200">
                          <a:solidFill>
                            <a:schemeClr val="dk1"/>
                          </a:solidFill>
                          <a:latin typeface="+mn-lt"/>
                          <a:ea typeface="+mn-ea"/>
                          <a:cs typeface="+mn-cs"/>
                        </a:rPr>
                        <a:t>cyberattacks</a:t>
                      </a:r>
                    </a:p>
                    <a:p>
                      <a:pPr marL="177800" indent="-177800"/>
                      <a:r>
                        <a:rPr lang="en-US" sz="1000" kern="1200">
                          <a:solidFill>
                            <a:schemeClr val="dk1"/>
                          </a:solidFill>
                          <a:latin typeface="+mn-lt"/>
                          <a:ea typeface="+mn-ea"/>
                          <a:cs typeface="+mn-cs"/>
                        </a:rPr>
                        <a:t>Automated insurance eligibility checks and authorization risk </a:t>
                      </a:r>
                      <a:r>
                        <a:rPr lang="en-US" sz="1000" b="1" kern="1200">
                          <a:solidFill>
                            <a:schemeClr val="dk1"/>
                          </a:solidFill>
                          <a:latin typeface="+mn-lt"/>
                          <a:ea typeface="+mn-ea"/>
                          <a:cs typeface="+mn-cs"/>
                        </a:rPr>
                        <a:t>misinterpreting payer policies </a:t>
                      </a:r>
                      <a:r>
                        <a:rPr lang="en-US" sz="1000" b="0" kern="1200">
                          <a:solidFill>
                            <a:schemeClr val="dk1"/>
                          </a:solidFill>
                          <a:latin typeface="+mn-lt"/>
                          <a:ea typeface="+mn-ea"/>
                          <a:cs typeface="+mn-cs"/>
                        </a:rPr>
                        <a:t>causing </a:t>
                      </a:r>
                      <a:r>
                        <a:rPr lang="en-US" sz="1000" b="1" kern="1200">
                          <a:solidFill>
                            <a:schemeClr val="dk1"/>
                          </a:solidFill>
                          <a:latin typeface="+mn-lt"/>
                          <a:ea typeface="+mn-ea"/>
                          <a:cs typeface="+mn-cs"/>
                        </a:rPr>
                        <a:t>critical treatment delays</a:t>
                      </a:r>
                      <a:r>
                        <a:rPr lang="en-US" sz="1000" b="0" kern="1200">
                          <a:solidFill>
                            <a:schemeClr val="dk1"/>
                          </a:solidFill>
                          <a:latin typeface="+mn-lt"/>
                          <a:ea typeface="+mn-ea"/>
                          <a:cs typeface="+mn-cs"/>
                        </a:rPr>
                        <a:t> and </a:t>
                      </a:r>
                      <a:r>
                        <a:rPr lang="en-US" sz="1000" b="1" kern="1200">
                          <a:solidFill>
                            <a:schemeClr val="dk1"/>
                          </a:solidFill>
                          <a:latin typeface="+mn-lt"/>
                          <a:ea typeface="+mn-ea"/>
                          <a:cs typeface="+mn-cs"/>
                        </a:rPr>
                        <a:t>patient safety concerns</a:t>
                      </a:r>
                      <a:endParaRPr lang="en-US" sz="1000" kern="1200">
                        <a:solidFill>
                          <a:schemeClr val="dk1"/>
                        </a:solidFill>
                        <a:latin typeface="+mn-lt"/>
                        <a:ea typeface="+mn-ea"/>
                        <a:cs typeface="+mn-cs"/>
                      </a:endParaRPr>
                    </a:p>
                    <a:p>
                      <a:pPr marL="177800" indent="-177800"/>
                      <a:r>
                        <a:rPr lang="en-US" sz="1000" kern="1200">
                          <a:solidFill>
                            <a:schemeClr val="dk1"/>
                          </a:solidFill>
                          <a:latin typeface="+mn-lt"/>
                          <a:ea typeface="+mn-ea"/>
                          <a:cs typeface="+mn-cs"/>
                        </a:rPr>
                        <a:t>Risk of </a:t>
                      </a:r>
                      <a:r>
                        <a:rPr lang="en-US" sz="1000" b="1" kern="1200">
                          <a:solidFill>
                            <a:schemeClr val="dk1"/>
                          </a:solidFill>
                          <a:latin typeface="+mn-lt"/>
                          <a:ea typeface="+mn-ea"/>
                          <a:cs typeface="+mn-cs"/>
                        </a:rPr>
                        <a:t>inefficiencies or unexpected costs </a:t>
                      </a:r>
                      <a:r>
                        <a:rPr lang="en-US" sz="1000" kern="1200">
                          <a:solidFill>
                            <a:schemeClr val="dk1"/>
                          </a:solidFill>
                          <a:latin typeface="+mn-lt"/>
                          <a:ea typeface="+mn-ea"/>
                          <a:cs typeface="+mn-cs"/>
                        </a:rPr>
                        <a:t>from system errors or </a:t>
                      </a:r>
                      <a:r>
                        <a:rPr lang="en-US" sz="1000" b="1" kern="1200">
                          <a:solidFill>
                            <a:schemeClr val="dk1"/>
                          </a:solidFill>
                          <a:latin typeface="+mn-lt"/>
                          <a:ea typeface="+mn-ea"/>
                          <a:cs typeface="+mn-cs"/>
                        </a:rPr>
                        <a:t>degradation</a:t>
                      </a:r>
                    </a:p>
                  </a:txBody>
                  <a:tcP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indent="-177800"/>
                      <a:r>
                        <a:rPr lang="en-US" sz="1000" kern="1200">
                          <a:solidFill>
                            <a:schemeClr val="dk1"/>
                          </a:solidFill>
                          <a:latin typeface="+mn-lt"/>
                          <a:ea typeface="+mn-ea"/>
                          <a:cs typeface="+mn-cs"/>
                        </a:rPr>
                        <a:t>Investment in </a:t>
                      </a:r>
                      <a:r>
                        <a:rPr lang="en-US" sz="1000" b="1" kern="1200">
                          <a:solidFill>
                            <a:schemeClr val="dk1"/>
                          </a:solidFill>
                          <a:latin typeface="+mn-lt"/>
                          <a:ea typeface="+mn-ea"/>
                          <a:cs typeface="+mn-cs"/>
                        </a:rPr>
                        <a:t>security infrastructure</a:t>
                      </a:r>
                      <a:r>
                        <a:rPr lang="en-US" sz="1000" kern="1200">
                          <a:solidFill>
                            <a:schemeClr val="dk1"/>
                          </a:solidFill>
                          <a:latin typeface="+mn-lt"/>
                          <a:ea typeface="+mn-ea"/>
                          <a:cs typeface="+mn-cs"/>
                        </a:rPr>
                        <a:t>—</a:t>
                      </a:r>
                      <a:r>
                        <a:rPr lang="en-US" sz="1000" b="1" kern="1200">
                          <a:solidFill>
                            <a:schemeClr val="dk1"/>
                          </a:solidFill>
                          <a:latin typeface="+mn-lt"/>
                          <a:ea typeface="+mn-ea"/>
                          <a:cs typeface="+mn-cs"/>
                        </a:rPr>
                        <a:t>encryption, monitoring, and backups </a:t>
                      </a:r>
                      <a:r>
                        <a:rPr lang="en-US" sz="1000" kern="1200">
                          <a:solidFill>
                            <a:schemeClr val="dk1"/>
                          </a:solidFill>
                          <a:latin typeface="+mn-lt"/>
                          <a:ea typeface="+mn-ea"/>
                          <a:cs typeface="+mn-cs"/>
                        </a:rPr>
                        <a:t>to safeguard AI-managed data and mitigate financial and legal risk exposure</a:t>
                      </a:r>
                    </a:p>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kern="1200">
                          <a:solidFill>
                            <a:schemeClr val="dk1"/>
                          </a:solidFill>
                          <a:latin typeface="+mn-lt"/>
                          <a:ea typeface="+mn-ea"/>
                          <a:cs typeface="+mn-cs"/>
                        </a:rPr>
                        <a:t>Regular </a:t>
                      </a:r>
                      <a:r>
                        <a:rPr lang="en-US" sz="1000" b="1" kern="1200">
                          <a:solidFill>
                            <a:schemeClr val="dk1"/>
                          </a:solidFill>
                          <a:latin typeface="+mn-lt"/>
                          <a:ea typeface="+mn-ea"/>
                          <a:cs typeface="+mn-cs"/>
                        </a:rPr>
                        <a:t>compliance audits </a:t>
                      </a:r>
                      <a:r>
                        <a:rPr lang="en-US" sz="1000" kern="1200">
                          <a:solidFill>
                            <a:schemeClr val="dk1"/>
                          </a:solidFill>
                          <a:latin typeface="+mn-lt"/>
                          <a:ea typeface="+mn-ea"/>
                          <a:cs typeface="+mn-cs"/>
                        </a:rPr>
                        <a:t>to identify potential issues early and avoid unexpected costs and risk of inefficiencies; testing models under </a:t>
                      </a:r>
                      <a:r>
                        <a:rPr lang="en-US" sz="1000" b="1" kern="1200">
                          <a:solidFill>
                            <a:schemeClr val="dk1"/>
                          </a:solidFill>
                          <a:latin typeface="+mn-lt"/>
                          <a:ea typeface="+mn-ea"/>
                          <a:cs typeface="+mn-cs"/>
                        </a:rPr>
                        <a:t>clinical advisory supervision</a:t>
                      </a:r>
                      <a:r>
                        <a:rPr lang="en-US" sz="1000" kern="1200">
                          <a:solidFill>
                            <a:schemeClr val="dk1"/>
                          </a:solidFill>
                          <a:latin typeface="+mn-lt"/>
                          <a:ea typeface="+mn-ea"/>
                          <a:cs typeface="+mn-cs"/>
                        </a:rPr>
                        <a:t> </a:t>
                      </a:r>
                    </a:p>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kern="1200">
                          <a:solidFill>
                            <a:schemeClr val="dk1"/>
                          </a:solidFill>
                          <a:latin typeface="+mn-lt"/>
                          <a:ea typeface="+mn-ea"/>
                          <a:cs typeface="+mn-cs"/>
                        </a:rPr>
                        <a:t>Tracking key </a:t>
                      </a:r>
                      <a:r>
                        <a:rPr lang="en-US" sz="1000" b="1" kern="1200">
                          <a:solidFill>
                            <a:schemeClr val="dk1"/>
                          </a:solidFill>
                          <a:latin typeface="+mn-lt"/>
                          <a:ea typeface="+mn-ea"/>
                          <a:cs typeface="+mn-cs"/>
                        </a:rPr>
                        <a:t>operational metrics </a:t>
                      </a:r>
                      <a:r>
                        <a:rPr lang="en-US" sz="1000" kern="1200">
                          <a:solidFill>
                            <a:schemeClr val="dk1"/>
                          </a:solidFill>
                          <a:latin typeface="+mn-lt"/>
                          <a:ea typeface="+mn-ea"/>
                          <a:cs typeface="+mn-cs"/>
                        </a:rPr>
                        <a:t>like </a:t>
                      </a:r>
                      <a:r>
                        <a:rPr lang="en-US" sz="1000" b="1" kern="1200">
                          <a:solidFill>
                            <a:schemeClr val="dk1"/>
                          </a:solidFill>
                          <a:latin typeface="+mn-lt"/>
                          <a:ea typeface="+mn-ea"/>
                          <a:cs typeface="+mn-cs"/>
                        </a:rPr>
                        <a:t>denial rates</a:t>
                      </a:r>
                      <a:r>
                        <a:rPr lang="en-US" sz="1000" kern="1200">
                          <a:solidFill>
                            <a:schemeClr val="dk1"/>
                          </a:solidFill>
                          <a:latin typeface="+mn-lt"/>
                          <a:ea typeface="+mn-ea"/>
                          <a:cs typeface="+mn-cs"/>
                        </a:rPr>
                        <a:t>, </a:t>
                      </a:r>
                      <a:r>
                        <a:rPr lang="en-US" sz="1000" b="1" kern="1200">
                          <a:solidFill>
                            <a:schemeClr val="dk1"/>
                          </a:solidFill>
                          <a:latin typeface="+mn-lt"/>
                          <a:ea typeface="+mn-ea"/>
                          <a:cs typeface="+mn-cs"/>
                        </a:rPr>
                        <a:t>days in accounts receivable</a:t>
                      </a:r>
                      <a:r>
                        <a:rPr lang="en-US" sz="1000" kern="1200">
                          <a:solidFill>
                            <a:schemeClr val="dk1"/>
                          </a:solidFill>
                          <a:latin typeface="+mn-lt"/>
                          <a:ea typeface="+mn-ea"/>
                          <a:cs typeface="+mn-cs"/>
                        </a:rPr>
                        <a:t>, and </a:t>
                      </a:r>
                      <a:r>
                        <a:rPr lang="en-US" sz="1000" b="1" kern="1200">
                          <a:solidFill>
                            <a:schemeClr val="dk1"/>
                          </a:solidFill>
                          <a:latin typeface="+mn-lt"/>
                          <a:ea typeface="+mn-ea"/>
                          <a:cs typeface="+mn-cs"/>
                        </a:rPr>
                        <a:t>cost per claim </a:t>
                      </a:r>
                      <a:r>
                        <a:rPr lang="en-US" sz="1000" kern="1200">
                          <a:solidFill>
                            <a:schemeClr val="dk1"/>
                          </a:solidFill>
                          <a:latin typeface="+mn-lt"/>
                          <a:ea typeface="+mn-ea"/>
                          <a:cs typeface="+mn-cs"/>
                        </a:rPr>
                        <a:t>evaluates AI cost-effectiveness</a:t>
                      </a:r>
                    </a:p>
                  </a:txBody>
                  <a:tcPr anchor="ct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3322536254"/>
                  </a:ext>
                </a:extLst>
              </a:tr>
              <a:tr h="409608">
                <a:tc>
                  <a:txBody>
                    <a:bodyPr/>
                    <a:lstStyle/>
                    <a:p>
                      <a:pPr marL="0" indent="0">
                        <a:spcBef>
                          <a:spcPts val="0"/>
                        </a:spcBef>
                        <a:buFontTx/>
                        <a:buNone/>
                      </a:pPr>
                      <a:r>
                        <a:rPr lang="en-US" sz="1100" b="1">
                          <a:solidFill>
                            <a:schemeClr val="tx1"/>
                          </a:solidFill>
                          <a:latin typeface="+mj-lt"/>
                        </a:rPr>
                        <a:t>Regulatory compliance</a:t>
                      </a:r>
                    </a:p>
                  </a:txBody>
                  <a:tcPr>
                    <a:lnR w="19050" cap="flat" cmpd="sng" algn="ctr">
                      <a:noFill/>
                      <a:prstDash val="solid"/>
                      <a:round/>
                      <a:headEnd type="none" w="med" len="med"/>
                      <a:tailEnd type="none" w="med" len="med"/>
                    </a:lnR>
                    <a:solidFill>
                      <a:schemeClr val="bg1">
                        <a:lumMod val="85000"/>
                      </a:schemeClr>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tabLst/>
                        <a:defRPr/>
                      </a:pPr>
                      <a:r>
                        <a:rPr lang="en-US" sz="1000" b="1">
                          <a:solidFill>
                            <a:schemeClr val="tx1"/>
                          </a:solidFill>
                          <a:latin typeface="+mj-lt"/>
                        </a:rPr>
                        <a:t>Stringent laws and regulations</a:t>
                      </a:r>
                      <a:r>
                        <a:rPr lang="en-US" sz="1000" b="0">
                          <a:solidFill>
                            <a:schemeClr val="tx1"/>
                          </a:solidFill>
                          <a:latin typeface="+mj-lt"/>
                        </a:rPr>
                        <a:t> on health data (HIPAA in the US) along with </a:t>
                      </a:r>
                      <a:r>
                        <a:rPr lang="en-US" sz="1000" b="1">
                          <a:solidFill>
                            <a:schemeClr val="tx1"/>
                          </a:solidFill>
                          <a:latin typeface="+mj-lt"/>
                        </a:rPr>
                        <a:t>emerging AI-specific regulations</a:t>
                      </a:r>
                      <a:r>
                        <a:rPr lang="en-US" sz="1000" b="0">
                          <a:solidFill>
                            <a:schemeClr val="tx1"/>
                          </a:solidFill>
                          <a:latin typeface="+mj-lt"/>
                        </a:rPr>
                        <a:t> necessitate regulatory compliance </a:t>
                      </a:r>
                    </a:p>
                  </a:txBody>
                  <a:tcP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1200"/>
                        </a:spcBef>
                        <a:spcAft>
                          <a:spcPts val="0"/>
                        </a:spcAft>
                        <a:buClrTx/>
                        <a:buSzTx/>
                        <a:tabLst/>
                        <a:defRPr/>
                      </a:pPr>
                      <a:r>
                        <a:rPr lang="en-US" sz="1000" b="0">
                          <a:solidFill>
                            <a:schemeClr val="tx1"/>
                          </a:solidFill>
                          <a:latin typeface="+mj-lt"/>
                        </a:rPr>
                        <a:t>Integrate </a:t>
                      </a:r>
                      <a:r>
                        <a:rPr lang="en-US" sz="1000" b="1">
                          <a:solidFill>
                            <a:schemeClr val="tx1"/>
                          </a:solidFill>
                          <a:latin typeface="+mj-lt"/>
                        </a:rPr>
                        <a:t>legal compliance reviews </a:t>
                      </a:r>
                      <a:r>
                        <a:rPr lang="en-US" sz="1000" b="0">
                          <a:solidFill>
                            <a:schemeClr val="tx1"/>
                          </a:solidFill>
                          <a:latin typeface="+mj-lt"/>
                        </a:rPr>
                        <a:t>during product development processes while continuously monitoring </a:t>
                      </a:r>
                      <a:r>
                        <a:rPr lang="en-US" sz="1000" b="1">
                          <a:solidFill>
                            <a:schemeClr val="tx1"/>
                          </a:solidFill>
                          <a:latin typeface="+mj-lt"/>
                        </a:rPr>
                        <a:t>evolving global regulations</a:t>
                      </a:r>
                      <a:endParaRPr lang="en-US" sz="1000" b="0" kern="1200">
                        <a:solidFill>
                          <a:schemeClr val="tx1"/>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tcPr>
                </a:tc>
                <a:extLst>
                  <a:ext uri="{0D108BD9-81ED-4DB2-BD59-A6C34878D82A}">
                    <a16:rowId xmlns:a16="http://schemas.microsoft.com/office/drawing/2014/main" val="1838191992"/>
                  </a:ext>
                </a:extLst>
              </a:tr>
              <a:tr h="1263644">
                <a:tc>
                  <a:txBody>
                    <a:bodyPr/>
                    <a:lstStyle/>
                    <a:p>
                      <a:pPr marL="0" indent="0">
                        <a:buFontTx/>
                        <a:buNone/>
                      </a:pPr>
                      <a:r>
                        <a:rPr lang="en-US" sz="1100" b="1">
                          <a:solidFill>
                            <a:schemeClr val="tx1"/>
                          </a:solidFill>
                          <a:latin typeface="+mj-lt"/>
                        </a:rPr>
                        <a:t>Strategic alignment</a:t>
                      </a:r>
                    </a:p>
                  </a:txBody>
                  <a:tcPr>
                    <a:lnR w="1905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000" b="1"/>
                        <a:t>Misalignment in tech stacks</a:t>
                      </a:r>
                      <a:r>
                        <a:rPr lang="en-US" sz="1000"/>
                        <a:t>, culture, or operating models can delay value realization from tuck-in or transformational acquisitions</a:t>
                      </a:r>
                    </a:p>
                    <a:p>
                      <a:r>
                        <a:rPr lang="en-US" sz="1000" b="0"/>
                        <a:t>Expanding into new markets (e.g., Medicaid, rural healthcare) introduces varied evolving compliance requirements</a:t>
                      </a:r>
                    </a:p>
                    <a:p>
                      <a:r>
                        <a:rPr lang="en-US" sz="1000" b="0"/>
                        <a:t>Movement towards E2E platform poses potential </a:t>
                      </a:r>
                      <a:r>
                        <a:rPr lang="en-US" sz="1000" b="1"/>
                        <a:t>pricing pressure</a:t>
                      </a:r>
                      <a:r>
                        <a:rPr lang="en-US" sz="1000" b="0"/>
                        <a:t> and competition from </a:t>
                      </a:r>
                      <a:r>
                        <a:rPr lang="en-US" sz="1000" b="1"/>
                        <a:t>pre-existing tech giants</a:t>
                      </a:r>
                    </a:p>
                  </a:txBody>
                  <a:tcPr>
                    <a:lnL w="1905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a:t>Assess for compatibility between the </a:t>
                      </a:r>
                      <a:r>
                        <a:rPr lang="en-US" sz="1000" b="1"/>
                        <a:t>AI system</a:t>
                      </a:r>
                      <a:r>
                        <a:rPr lang="en-US" sz="1000"/>
                        <a:t> and </a:t>
                      </a:r>
                      <a:r>
                        <a:rPr lang="en-US" sz="1000" b="1"/>
                        <a:t>existing platforms</a:t>
                      </a:r>
                      <a:r>
                        <a:rPr lang="en-US" sz="1000"/>
                        <a:t> to </a:t>
                      </a:r>
                      <a:r>
                        <a:rPr lang="en-US" sz="1000" b="1"/>
                        <a:t>avoid integration delays</a:t>
                      </a:r>
                      <a:endParaRPr lang="en-US" sz="1000"/>
                    </a:p>
                    <a:p>
                      <a:r>
                        <a:rPr lang="en-US" sz="1000"/>
                        <a:t>Confirm that the AI models, code, and data are </a:t>
                      </a:r>
                      <a:r>
                        <a:rPr lang="en-US" sz="1000" b="1"/>
                        <a:t>fully owned</a:t>
                      </a:r>
                      <a:r>
                        <a:rPr lang="en-US" sz="1000"/>
                        <a:t> and </a:t>
                      </a:r>
                      <a:r>
                        <a:rPr lang="en-US" sz="1000" b="1"/>
                        <a:t>not dependent on third-party rights</a:t>
                      </a:r>
                      <a:r>
                        <a:rPr lang="en-US" sz="1000"/>
                        <a:t> to avoid legal or operational issues</a:t>
                      </a:r>
                    </a:p>
                    <a:p>
                      <a:r>
                        <a:rPr lang="en-US" sz="1000"/>
                        <a:t>Differentiate through </a:t>
                      </a:r>
                      <a:r>
                        <a:rPr lang="en-US" sz="1000" b="1"/>
                        <a:t>domain-specific capabilities, integration flexibility </a:t>
                      </a:r>
                      <a:r>
                        <a:rPr lang="en-US" sz="1000" b="0"/>
                        <a:t>and </a:t>
                      </a:r>
                      <a:r>
                        <a:rPr lang="en-US" sz="1000" b="1"/>
                        <a:t>ecosystem partnerships</a:t>
                      </a:r>
                      <a:endParaRPr lang="en-US" sz="1000"/>
                    </a:p>
                  </a:txBody>
                  <a:tcPr>
                    <a:lnL w="12700" cap="flat" cmpd="sng" algn="ctr">
                      <a:solidFill>
                        <a:schemeClr val="bg1">
                          <a:lumMod val="85000"/>
                        </a:schemeClr>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27776"/>
                  </a:ext>
                </a:extLst>
              </a:tr>
            </a:tbl>
          </a:graphicData>
        </a:graphic>
      </p:graphicFrame>
      <p:sp>
        <p:nvSpPr>
          <p:cNvPr id="30" name="btfpIconCircle567041">
            <a:extLst>
              <a:ext uri="{FF2B5EF4-FFF2-40B4-BE49-F238E27FC236}">
                <a16:creationId xmlns:a16="http://schemas.microsoft.com/office/drawing/2014/main" id="{D10CB108-5180-7E7E-3336-1095DA8E9A1D}"/>
              </a:ext>
            </a:extLst>
          </p:cNvPr>
          <p:cNvSpPr>
            <a:spLocks/>
          </p:cNvSpPr>
          <p:nvPr/>
        </p:nvSpPr>
        <p:spPr bwMode="gray">
          <a:xfrm>
            <a:off x="1343769" y="194027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a:ea typeface="+mn-ea"/>
              <a:cs typeface="+mn-cs"/>
            </a:endParaRPr>
          </a:p>
        </p:txBody>
      </p:sp>
      <p:grpSp>
        <p:nvGrpSpPr>
          <p:cNvPr id="5" name="btfpRunningAgenda1Level108890">
            <a:extLst>
              <a:ext uri="{FF2B5EF4-FFF2-40B4-BE49-F238E27FC236}">
                <a16:creationId xmlns:a16="http://schemas.microsoft.com/office/drawing/2014/main" id="{E371E3A8-F32D-A628-8197-DA3E3950370C}"/>
              </a:ext>
            </a:extLst>
          </p:cNvPr>
          <p:cNvGrpSpPr/>
          <p:nvPr>
            <p:custDataLst>
              <p:tags r:id="rId5"/>
            </p:custDataLst>
          </p:nvPr>
        </p:nvGrpSpPr>
        <p:grpSpPr>
          <a:xfrm>
            <a:off x="0" y="944429"/>
            <a:ext cx="3559144" cy="257442"/>
            <a:chOff x="0" y="876300"/>
            <a:chExt cx="3559144" cy="257442"/>
          </a:xfrm>
        </p:grpSpPr>
        <p:sp>
          <p:nvSpPr>
            <p:cNvPr id="6" name="btfpRunningAgenda1LevelBarLeft108890">
              <a:extLst>
                <a:ext uri="{FF2B5EF4-FFF2-40B4-BE49-F238E27FC236}">
                  <a16:creationId xmlns:a16="http://schemas.microsoft.com/office/drawing/2014/main" id="{7C6835B0-DF17-0A6C-8831-B9058A5FA00B}"/>
                </a:ext>
              </a:extLst>
            </p:cNvPr>
            <p:cNvSpPr/>
            <p:nvPr/>
          </p:nvSpPr>
          <p:spPr bwMode="gray">
            <a:xfrm>
              <a:off x="0" y="876300"/>
              <a:ext cx="3559144"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65366 w 1465366"/>
                <a:gd name="connsiteY0" fmla="*/ 0 h 257442"/>
                <a:gd name="connsiteX1" fmla="*/ 1250343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1 w 1465366"/>
                <a:gd name="connsiteY3" fmla="*/ 0 h 257442"/>
                <a:gd name="connsiteX0" fmla="*/ 1465366 w 1465366"/>
                <a:gd name="connsiteY0" fmla="*/ 0 h 257442"/>
                <a:gd name="connsiteX1" fmla="*/ 1410644 w 1465366"/>
                <a:gd name="connsiteY1" fmla="*/ 257442 h 257442"/>
                <a:gd name="connsiteX2" fmla="*/ 0 w 1465366"/>
                <a:gd name="connsiteY2" fmla="*/ 257442 h 257442"/>
                <a:gd name="connsiteX3" fmla="*/ 0 w 1465366"/>
                <a:gd name="connsiteY3" fmla="*/ 0 h 257442"/>
                <a:gd name="connsiteX0" fmla="*/ 1728963 w 1728963"/>
                <a:gd name="connsiteY0" fmla="*/ 0 h 257442"/>
                <a:gd name="connsiteX1" fmla="*/ 1410644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728963 w 1728963"/>
                <a:gd name="connsiteY0" fmla="*/ 0 h 257442"/>
                <a:gd name="connsiteX1" fmla="*/ 1674242 w 1728963"/>
                <a:gd name="connsiteY1" fmla="*/ 257442 h 257442"/>
                <a:gd name="connsiteX2" fmla="*/ 0 w 1728963"/>
                <a:gd name="connsiteY2" fmla="*/ 257442 h 257442"/>
                <a:gd name="connsiteX3" fmla="*/ 0 w 1728963"/>
                <a:gd name="connsiteY3" fmla="*/ 0 h 257442"/>
                <a:gd name="connsiteX0" fmla="*/ 1930941 w 1930941"/>
                <a:gd name="connsiteY0" fmla="*/ 0 h 257442"/>
                <a:gd name="connsiteX1" fmla="*/ 1674242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1930941 w 1930941"/>
                <a:gd name="connsiteY0" fmla="*/ 0 h 257442"/>
                <a:gd name="connsiteX1" fmla="*/ 1876220 w 1930941"/>
                <a:gd name="connsiteY1" fmla="*/ 257442 h 257442"/>
                <a:gd name="connsiteX2" fmla="*/ 0 w 1930941"/>
                <a:gd name="connsiteY2" fmla="*/ 257442 h 257442"/>
                <a:gd name="connsiteX3" fmla="*/ 0 w 1930941"/>
                <a:gd name="connsiteY3" fmla="*/ 0 h 257442"/>
                <a:gd name="connsiteX0" fmla="*/ 2091242 w 2091242"/>
                <a:gd name="connsiteY0" fmla="*/ 0 h 257442"/>
                <a:gd name="connsiteX1" fmla="*/ 1876220 w 2091242"/>
                <a:gd name="connsiteY1" fmla="*/ 257442 h 257442"/>
                <a:gd name="connsiteX2" fmla="*/ 0 w 2091242"/>
                <a:gd name="connsiteY2" fmla="*/ 257442 h 257442"/>
                <a:gd name="connsiteX3" fmla="*/ 0 w 2091242"/>
                <a:gd name="connsiteY3" fmla="*/ 0 h 257442"/>
                <a:gd name="connsiteX0" fmla="*/ 2091242 w 2091242"/>
                <a:gd name="connsiteY0" fmla="*/ 0 h 257442"/>
                <a:gd name="connsiteX1" fmla="*/ 2036520 w 2091242"/>
                <a:gd name="connsiteY1" fmla="*/ 257442 h 257442"/>
                <a:gd name="connsiteX2" fmla="*/ 0 w 2091242"/>
                <a:gd name="connsiteY2" fmla="*/ 257442 h 257442"/>
                <a:gd name="connsiteX3" fmla="*/ 0 w 2091242"/>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091243 w 2091243"/>
                <a:gd name="connsiteY0" fmla="*/ 0 h 257442"/>
                <a:gd name="connsiteX1" fmla="*/ 2036521 w 2091243"/>
                <a:gd name="connsiteY1" fmla="*/ 257442 h 257442"/>
                <a:gd name="connsiteX2" fmla="*/ 0 w 2091243"/>
                <a:gd name="connsiteY2" fmla="*/ 257442 h 257442"/>
                <a:gd name="connsiteX3" fmla="*/ 1 w 2091243"/>
                <a:gd name="connsiteY3" fmla="*/ 0 h 257442"/>
                <a:gd name="connsiteX0" fmla="*/ 2259557 w 2259557"/>
                <a:gd name="connsiteY0" fmla="*/ 0 h 257442"/>
                <a:gd name="connsiteX1" fmla="*/ 2036521 w 2259557"/>
                <a:gd name="connsiteY1" fmla="*/ 257442 h 257442"/>
                <a:gd name="connsiteX2" fmla="*/ 0 w 2259557"/>
                <a:gd name="connsiteY2" fmla="*/ 257442 h 257442"/>
                <a:gd name="connsiteX3" fmla="*/ 1 w 2259557"/>
                <a:gd name="connsiteY3" fmla="*/ 0 h 257442"/>
                <a:gd name="connsiteX0" fmla="*/ 2259557 w 2259557"/>
                <a:gd name="connsiteY0" fmla="*/ 0 h 257442"/>
                <a:gd name="connsiteX1" fmla="*/ 2204836 w 2259557"/>
                <a:gd name="connsiteY1" fmla="*/ 257442 h 257442"/>
                <a:gd name="connsiteX2" fmla="*/ 0 w 2259557"/>
                <a:gd name="connsiteY2" fmla="*/ 257442 h 257442"/>
                <a:gd name="connsiteX3" fmla="*/ 1 w 2259557"/>
                <a:gd name="connsiteY3" fmla="*/ 0 h 257442"/>
                <a:gd name="connsiteX0" fmla="*/ 2259556 w 2259556"/>
                <a:gd name="connsiteY0" fmla="*/ 0 h 257442"/>
                <a:gd name="connsiteX1" fmla="*/ 2204835 w 2259556"/>
                <a:gd name="connsiteY1" fmla="*/ 257442 h 257442"/>
                <a:gd name="connsiteX2" fmla="*/ 0 w 2259556"/>
                <a:gd name="connsiteY2" fmla="*/ 257442 h 257442"/>
                <a:gd name="connsiteX3" fmla="*/ 0 w 2259556"/>
                <a:gd name="connsiteY3" fmla="*/ 0 h 257442"/>
                <a:gd name="connsiteX0" fmla="*/ 2259557 w 2259557"/>
                <a:gd name="connsiteY0" fmla="*/ 0 h 257442"/>
                <a:gd name="connsiteX1" fmla="*/ 2204836 w 2259557"/>
                <a:gd name="connsiteY1" fmla="*/ 257442 h 257442"/>
                <a:gd name="connsiteX2" fmla="*/ 1 w 2259557"/>
                <a:gd name="connsiteY2" fmla="*/ 257442 h 257442"/>
                <a:gd name="connsiteX3" fmla="*/ 0 w 2259557"/>
                <a:gd name="connsiteY3" fmla="*/ 0 h 257442"/>
                <a:gd name="connsiteX0" fmla="*/ 2427873 w 2427873"/>
                <a:gd name="connsiteY0" fmla="*/ 0 h 257442"/>
                <a:gd name="connsiteX1" fmla="*/ 2204836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3 w 2427873"/>
                <a:gd name="connsiteY0" fmla="*/ 0 h 257442"/>
                <a:gd name="connsiteX1" fmla="*/ 2373152 w 2427873"/>
                <a:gd name="connsiteY1" fmla="*/ 257442 h 257442"/>
                <a:gd name="connsiteX2" fmla="*/ 1 w 2427873"/>
                <a:gd name="connsiteY2" fmla="*/ 257442 h 257442"/>
                <a:gd name="connsiteX3" fmla="*/ 0 w 2427873"/>
                <a:gd name="connsiteY3" fmla="*/ 0 h 257442"/>
                <a:gd name="connsiteX0" fmla="*/ 2427872 w 2427872"/>
                <a:gd name="connsiteY0" fmla="*/ 0 h 257442"/>
                <a:gd name="connsiteX1" fmla="*/ 2373151 w 2427872"/>
                <a:gd name="connsiteY1" fmla="*/ 257442 h 257442"/>
                <a:gd name="connsiteX2" fmla="*/ 0 w 2427872"/>
                <a:gd name="connsiteY2" fmla="*/ 257442 h 257442"/>
                <a:gd name="connsiteX3" fmla="*/ 0 w 2427872"/>
                <a:gd name="connsiteY3" fmla="*/ 0 h 257442"/>
                <a:gd name="connsiteX0" fmla="*/ 2596186 w 2596186"/>
                <a:gd name="connsiteY0" fmla="*/ 0 h 257442"/>
                <a:gd name="connsiteX1" fmla="*/ 2373151 w 2596186"/>
                <a:gd name="connsiteY1" fmla="*/ 257442 h 257442"/>
                <a:gd name="connsiteX2" fmla="*/ 0 w 2596186"/>
                <a:gd name="connsiteY2" fmla="*/ 257442 h 257442"/>
                <a:gd name="connsiteX3" fmla="*/ 0 w 2596186"/>
                <a:gd name="connsiteY3" fmla="*/ 0 h 257442"/>
                <a:gd name="connsiteX0" fmla="*/ 2596186 w 2596186"/>
                <a:gd name="connsiteY0" fmla="*/ 0 h 257442"/>
                <a:gd name="connsiteX1" fmla="*/ 2541465 w 2596186"/>
                <a:gd name="connsiteY1" fmla="*/ 257442 h 257442"/>
                <a:gd name="connsiteX2" fmla="*/ 0 w 2596186"/>
                <a:gd name="connsiteY2" fmla="*/ 257442 h 257442"/>
                <a:gd name="connsiteX3" fmla="*/ 0 w 2596186"/>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596187 w 2596187"/>
                <a:gd name="connsiteY0" fmla="*/ 0 h 257442"/>
                <a:gd name="connsiteX1" fmla="*/ 2541466 w 2596187"/>
                <a:gd name="connsiteY1" fmla="*/ 257442 h 257442"/>
                <a:gd name="connsiteX2" fmla="*/ 0 w 2596187"/>
                <a:gd name="connsiteY2" fmla="*/ 257442 h 257442"/>
                <a:gd name="connsiteX3" fmla="*/ 1 w 2596187"/>
                <a:gd name="connsiteY3" fmla="*/ 0 h 257442"/>
                <a:gd name="connsiteX0" fmla="*/ 2908774 w 2908774"/>
                <a:gd name="connsiteY0" fmla="*/ 0 h 257442"/>
                <a:gd name="connsiteX1" fmla="*/ 2541466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1 w 2908774"/>
                <a:gd name="connsiteY3" fmla="*/ 0 h 257442"/>
                <a:gd name="connsiteX0" fmla="*/ 2908774 w 2908774"/>
                <a:gd name="connsiteY0" fmla="*/ 0 h 257442"/>
                <a:gd name="connsiteX1" fmla="*/ 2854052 w 2908774"/>
                <a:gd name="connsiteY1" fmla="*/ 257442 h 257442"/>
                <a:gd name="connsiteX2" fmla="*/ 0 w 2908774"/>
                <a:gd name="connsiteY2" fmla="*/ 257442 h 257442"/>
                <a:gd name="connsiteX3" fmla="*/ 0 w 2908774"/>
                <a:gd name="connsiteY3" fmla="*/ 0 h 257442"/>
                <a:gd name="connsiteX0" fmla="*/ 3094721 w 3094721"/>
                <a:gd name="connsiteY0" fmla="*/ 0 h 257442"/>
                <a:gd name="connsiteX1" fmla="*/ 2854052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094721 w 3094721"/>
                <a:gd name="connsiteY0" fmla="*/ 0 h 257442"/>
                <a:gd name="connsiteX1" fmla="*/ 3040000 w 3094721"/>
                <a:gd name="connsiteY1" fmla="*/ 257442 h 257442"/>
                <a:gd name="connsiteX2" fmla="*/ 0 w 3094721"/>
                <a:gd name="connsiteY2" fmla="*/ 257442 h 257442"/>
                <a:gd name="connsiteX3" fmla="*/ 0 w 3094721"/>
                <a:gd name="connsiteY3" fmla="*/ 0 h 257442"/>
                <a:gd name="connsiteX0" fmla="*/ 3255022 w 3255022"/>
                <a:gd name="connsiteY0" fmla="*/ 0 h 257442"/>
                <a:gd name="connsiteX1" fmla="*/ 3040000 w 3255022"/>
                <a:gd name="connsiteY1" fmla="*/ 257442 h 257442"/>
                <a:gd name="connsiteX2" fmla="*/ 0 w 3255022"/>
                <a:gd name="connsiteY2" fmla="*/ 257442 h 257442"/>
                <a:gd name="connsiteX3" fmla="*/ 0 w 3255022"/>
                <a:gd name="connsiteY3" fmla="*/ 0 h 257442"/>
                <a:gd name="connsiteX0" fmla="*/ 3255022 w 3255022"/>
                <a:gd name="connsiteY0" fmla="*/ 0 h 257442"/>
                <a:gd name="connsiteX1" fmla="*/ 3200300 w 3255022"/>
                <a:gd name="connsiteY1" fmla="*/ 257442 h 257442"/>
                <a:gd name="connsiteX2" fmla="*/ 0 w 3255022"/>
                <a:gd name="connsiteY2" fmla="*/ 257442 h 257442"/>
                <a:gd name="connsiteX3" fmla="*/ 0 w 3255022"/>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255023 w 3255023"/>
                <a:gd name="connsiteY0" fmla="*/ 0 h 257442"/>
                <a:gd name="connsiteX1" fmla="*/ 3200301 w 3255023"/>
                <a:gd name="connsiteY1" fmla="*/ 257442 h 257442"/>
                <a:gd name="connsiteX2" fmla="*/ 0 w 3255023"/>
                <a:gd name="connsiteY2" fmla="*/ 257442 h 257442"/>
                <a:gd name="connsiteX3" fmla="*/ 1 w 3255023"/>
                <a:gd name="connsiteY3" fmla="*/ 0 h 257442"/>
                <a:gd name="connsiteX0" fmla="*/ 3423337 w 3423337"/>
                <a:gd name="connsiteY0" fmla="*/ 0 h 257442"/>
                <a:gd name="connsiteX1" fmla="*/ 3200301 w 3423337"/>
                <a:gd name="connsiteY1" fmla="*/ 257442 h 257442"/>
                <a:gd name="connsiteX2" fmla="*/ 0 w 3423337"/>
                <a:gd name="connsiteY2" fmla="*/ 257442 h 257442"/>
                <a:gd name="connsiteX3" fmla="*/ 1 w 3423337"/>
                <a:gd name="connsiteY3" fmla="*/ 0 h 257442"/>
                <a:gd name="connsiteX0" fmla="*/ 3423337 w 3423337"/>
                <a:gd name="connsiteY0" fmla="*/ 0 h 257442"/>
                <a:gd name="connsiteX1" fmla="*/ 3368616 w 3423337"/>
                <a:gd name="connsiteY1" fmla="*/ 257442 h 257442"/>
                <a:gd name="connsiteX2" fmla="*/ 0 w 3423337"/>
                <a:gd name="connsiteY2" fmla="*/ 257442 h 257442"/>
                <a:gd name="connsiteX3" fmla="*/ 1 w 3423337"/>
                <a:gd name="connsiteY3" fmla="*/ 0 h 257442"/>
                <a:gd name="connsiteX0" fmla="*/ 3423336 w 3423336"/>
                <a:gd name="connsiteY0" fmla="*/ 0 h 257442"/>
                <a:gd name="connsiteX1" fmla="*/ 3368615 w 3423336"/>
                <a:gd name="connsiteY1" fmla="*/ 257442 h 257442"/>
                <a:gd name="connsiteX2" fmla="*/ 0 w 3423336"/>
                <a:gd name="connsiteY2" fmla="*/ 257442 h 257442"/>
                <a:gd name="connsiteX3" fmla="*/ 0 w 3423336"/>
                <a:gd name="connsiteY3" fmla="*/ 0 h 257442"/>
                <a:gd name="connsiteX0" fmla="*/ 3423337 w 3423337"/>
                <a:gd name="connsiteY0" fmla="*/ 0 h 257442"/>
                <a:gd name="connsiteX1" fmla="*/ 3368616 w 3423337"/>
                <a:gd name="connsiteY1" fmla="*/ 257442 h 257442"/>
                <a:gd name="connsiteX2" fmla="*/ 1 w 3423337"/>
                <a:gd name="connsiteY2" fmla="*/ 257442 h 257442"/>
                <a:gd name="connsiteX3" fmla="*/ 0 w 3423337"/>
                <a:gd name="connsiteY3" fmla="*/ 0 h 257442"/>
                <a:gd name="connsiteX0" fmla="*/ 883476 w 3368616"/>
                <a:gd name="connsiteY0" fmla="*/ 0 h 257442"/>
                <a:gd name="connsiteX1" fmla="*/ 3368616 w 3368616"/>
                <a:gd name="connsiteY1" fmla="*/ 257442 h 257442"/>
                <a:gd name="connsiteX2" fmla="*/ 1 w 3368616"/>
                <a:gd name="connsiteY2" fmla="*/ 257442 h 257442"/>
                <a:gd name="connsiteX3" fmla="*/ 0 w 336861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6 w 883476"/>
                <a:gd name="connsiteY0" fmla="*/ 0 h 257442"/>
                <a:gd name="connsiteX1" fmla="*/ 828755 w 883476"/>
                <a:gd name="connsiteY1" fmla="*/ 257442 h 257442"/>
                <a:gd name="connsiteX2" fmla="*/ 1 w 883476"/>
                <a:gd name="connsiteY2" fmla="*/ 257442 h 257442"/>
                <a:gd name="connsiteX3" fmla="*/ 0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0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0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0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1 w 1051791"/>
                <a:gd name="connsiteY3" fmla="*/ 0 h 257442"/>
                <a:gd name="connsiteX0" fmla="*/ 1212091 w 1212091"/>
                <a:gd name="connsiteY0" fmla="*/ 0 h 257442"/>
                <a:gd name="connsiteX1" fmla="*/ 997069 w 1212091"/>
                <a:gd name="connsiteY1" fmla="*/ 257442 h 257442"/>
                <a:gd name="connsiteX2" fmla="*/ 0 w 1212091"/>
                <a:gd name="connsiteY2" fmla="*/ 257442 h 257442"/>
                <a:gd name="connsiteX3" fmla="*/ 1 w 1212091"/>
                <a:gd name="connsiteY3" fmla="*/ 0 h 257442"/>
                <a:gd name="connsiteX0" fmla="*/ 1212091 w 1212091"/>
                <a:gd name="connsiteY0" fmla="*/ 0 h 257442"/>
                <a:gd name="connsiteX1" fmla="*/ 1157370 w 1212091"/>
                <a:gd name="connsiteY1" fmla="*/ 257442 h 257442"/>
                <a:gd name="connsiteX2" fmla="*/ 0 w 1212091"/>
                <a:gd name="connsiteY2" fmla="*/ 257442 h 257442"/>
                <a:gd name="connsiteX3" fmla="*/ 1 w 1212091"/>
                <a:gd name="connsiteY3" fmla="*/ 0 h 257442"/>
                <a:gd name="connsiteX0" fmla="*/ 1212090 w 1212090"/>
                <a:gd name="connsiteY0" fmla="*/ 0 h 257442"/>
                <a:gd name="connsiteX1" fmla="*/ 1157369 w 1212090"/>
                <a:gd name="connsiteY1" fmla="*/ 257442 h 257442"/>
                <a:gd name="connsiteX2" fmla="*/ 0 w 1212090"/>
                <a:gd name="connsiteY2" fmla="*/ 257442 h 257442"/>
                <a:gd name="connsiteX3" fmla="*/ 0 w 1212090"/>
                <a:gd name="connsiteY3" fmla="*/ 0 h 257442"/>
                <a:gd name="connsiteX0" fmla="*/ 1212091 w 1212091"/>
                <a:gd name="connsiteY0" fmla="*/ 0 h 257442"/>
                <a:gd name="connsiteX1" fmla="*/ 1157370 w 1212091"/>
                <a:gd name="connsiteY1" fmla="*/ 257442 h 257442"/>
                <a:gd name="connsiteX2" fmla="*/ 1 w 1212091"/>
                <a:gd name="connsiteY2" fmla="*/ 257442 h 257442"/>
                <a:gd name="connsiteX3" fmla="*/ 0 w 1212091"/>
                <a:gd name="connsiteY3" fmla="*/ 0 h 257442"/>
                <a:gd name="connsiteX0" fmla="*/ 1372391 w 1372391"/>
                <a:gd name="connsiteY0" fmla="*/ 0 h 257442"/>
                <a:gd name="connsiteX1" fmla="*/ 11573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1 w 1372391"/>
                <a:gd name="connsiteY0" fmla="*/ 0 h 257442"/>
                <a:gd name="connsiteX1" fmla="*/ 1317670 w 1372391"/>
                <a:gd name="connsiteY1" fmla="*/ 257442 h 257442"/>
                <a:gd name="connsiteX2" fmla="*/ 1 w 1372391"/>
                <a:gd name="connsiteY2" fmla="*/ 257442 h 257442"/>
                <a:gd name="connsiteX3" fmla="*/ 0 w 1372391"/>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32690 w 1532690"/>
                <a:gd name="connsiteY0" fmla="*/ 0 h 257442"/>
                <a:gd name="connsiteX1" fmla="*/ 1317669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870926 w 1870926"/>
                <a:gd name="connsiteY0" fmla="*/ 0 h 257442"/>
                <a:gd name="connsiteX1" fmla="*/ 1477970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1 w 1870926"/>
                <a:gd name="connsiteY3" fmla="*/ 0 h 257442"/>
                <a:gd name="connsiteX0" fmla="*/ 1870926 w 1870926"/>
                <a:gd name="connsiteY0" fmla="*/ 0 h 257442"/>
                <a:gd name="connsiteX1" fmla="*/ 1816204 w 1870926"/>
                <a:gd name="connsiteY1" fmla="*/ 257442 h 257442"/>
                <a:gd name="connsiteX2" fmla="*/ 0 w 1870926"/>
                <a:gd name="connsiteY2" fmla="*/ 257442 h 257442"/>
                <a:gd name="connsiteX3" fmla="*/ 0 w 1870926"/>
                <a:gd name="connsiteY3" fmla="*/ 0 h 257442"/>
                <a:gd name="connsiteX0" fmla="*/ 2031225 w 2031225"/>
                <a:gd name="connsiteY0" fmla="*/ 0 h 257442"/>
                <a:gd name="connsiteX1" fmla="*/ 18162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0 w 2031225"/>
                <a:gd name="connsiteY3" fmla="*/ 0 h 257442"/>
                <a:gd name="connsiteX0" fmla="*/ 2199540 w 2199540"/>
                <a:gd name="connsiteY0" fmla="*/ 0 h 257442"/>
                <a:gd name="connsiteX1" fmla="*/ 1976504 w 2199540"/>
                <a:gd name="connsiteY1" fmla="*/ 257442 h 257442"/>
                <a:gd name="connsiteX2" fmla="*/ 0 w 2199540"/>
                <a:gd name="connsiteY2" fmla="*/ 257442 h 257442"/>
                <a:gd name="connsiteX3" fmla="*/ 0 w 2199540"/>
                <a:gd name="connsiteY3" fmla="*/ 0 h 257442"/>
                <a:gd name="connsiteX0" fmla="*/ 2199540 w 2199540"/>
                <a:gd name="connsiteY0" fmla="*/ 0 h 257442"/>
                <a:gd name="connsiteX1" fmla="*/ 2144818 w 2199540"/>
                <a:gd name="connsiteY1" fmla="*/ 257442 h 257442"/>
                <a:gd name="connsiteX2" fmla="*/ 0 w 2199540"/>
                <a:gd name="connsiteY2" fmla="*/ 257442 h 257442"/>
                <a:gd name="connsiteX3" fmla="*/ 0 w 2199540"/>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1 w 2199541"/>
                <a:gd name="connsiteY3" fmla="*/ 0 h 257442"/>
                <a:gd name="connsiteX0" fmla="*/ 2512127 w 2512127"/>
                <a:gd name="connsiteY0" fmla="*/ 0 h 257442"/>
                <a:gd name="connsiteX1" fmla="*/ 2144819 w 2512127"/>
                <a:gd name="connsiteY1" fmla="*/ 257442 h 257442"/>
                <a:gd name="connsiteX2" fmla="*/ 0 w 2512127"/>
                <a:gd name="connsiteY2" fmla="*/ 257442 h 257442"/>
                <a:gd name="connsiteX3" fmla="*/ 1 w 2512127"/>
                <a:gd name="connsiteY3" fmla="*/ 0 h 257442"/>
                <a:gd name="connsiteX0" fmla="*/ 2512127 w 2512127"/>
                <a:gd name="connsiteY0" fmla="*/ 0 h 257442"/>
                <a:gd name="connsiteX1" fmla="*/ 2457406 w 2512127"/>
                <a:gd name="connsiteY1" fmla="*/ 257442 h 257442"/>
                <a:gd name="connsiteX2" fmla="*/ 0 w 2512127"/>
                <a:gd name="connsiteY2" fmla="*/ 257442 h 257442"/>
                <a:gd name="connsiteX3" fmla="*/ 1 w 2512127"/>
                <a:gd name="connsiteY3" fmla="*/ 0 h 257442"/>
                <a:gd name="connsiteX0" fmla="*/ 2512126 w 2512126"/>
                <a:gd name="connsiteY0" fmla="*/ 0 h 257442"/>
                <a:gd name="connsiteX1" fmla="*/ 2457405 w 2512126"/>
                <a:gd name="connsiteY1" fmla="*/ 257442 h 257442"/>
                <a:gd name="connsiteX2" fmla="*/ 0 w 2512126"/>
                <a:gd name="connsiteY2" fmla="*/ 257442 h 257442"/>
                <a:gd name="connsiteX3" fmla="*/ 0 w 2512126"/>
                <a:gd name="connsiteY3" fmla="*/ 0 h 257442"/>
                <a:gd name="connsiteX0" fmla="*/ 2512127 w 2512127"/>
                <a:gd name="connsiteY0" fmla="*/ 0 h 257442"/>
                <a:gd name="connsiteX1" fmla="*/ 2457406 w 2512127"/>
                <a:gd name="connsiteY1" fmla="*/ 257442 h 257442"/>
                <a:gd name="connsiteX2" fmla="*/ 1 w 2512127"/>
                <a:gd name="connsiteY2" fmla="*/ 257442 h 257442"/>
                <a:gd name="connsiteX3" fmla="*/ 0 w 2512127"/>
                <a:gd name="connsiteY3" fmla="*/ 0 h 257442"/>
                <a:gd name="connsiteX0" fmla="*/ 2781431 w 2781431"/>
                <a:gd name="connsiteY0" fmla="*/ 0 h 257442"/>
                <a:gd name="connsiteX1" fmla="*/ 2457406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1 w 2781431"/>
                <a:gd name="connsiteY0" fmla="*/ 0 h 257442"/>
                <a:gd name="connsiteX1" fmla="*/ 2726710 w 2781431"/>
                <a:gd name="connsiteY1" fmla="*/ 257442 h 257442"/>
                <a:gd name="connsiteX2" fmla="*/ 1 w 2781431"/>
                <a:gd name="connsiteY2" fmla="*/ 257442 h 257442"/>
                <a:gd name="connsiteX3" fmla="*/ 0 w 2781431"/>
                <a:gd name="connsiteY3" fmla="*/ 0 h 257442"/>
                <a:gd name="connsiteX0" fmla="*/ 2781430 w 2781430"/>
                <a:gd name="connsiteY0" fmla="*/ 0 h 257442"/>
                <a:gd name="connsiteX1" fmla="*/ 2726709 w 2781430"/>
                <a:gd name="connsiteY1" fmla="*/ 257442 h 257442"/>
                <a:gd name="connsiteX2" fmla="*/ 0 w 2781430"/>
                <a:gd name="connsiteY2" fmla="*/ 257442 h 257442"/>
                <a:gd name="connsiteX3" fmla="*/ 0 w 2781430"/>
                <a:gd name="connsiteY3" fmla="*/ 0 h 257442"/>
                <a:gd name="connsiteX0" fmla="*/ 2941730 w 2941730"/>
                <a:gd name="connsiteY0" fmla="*/ 0 h 257442"/>
                <a:gd name="connsiteX1" fmla="*/ 2726709 w 2941730"/>
                <a:gd name="connsiteY1" fmla="*/ 257442 h 257442"/>
                <a:gd name="connsiteX2" fmla="*/ 0 w 2941730"/>
                <a:gd name="connsiteY2" fmla="*/ 257442 h 257442"/>
                <a:gd name="connsiteX3" fmla="*/ 0 w 2941730"/>
                <a:gd name="connsiteY3" fmla="*/ 0 h 257442"/>
                <a:gd name="connsiteX0" fmla="*/ 2941730 w 2941730"/>
                <a:gd name="connsiteY0" fmla="*/ 0 h 257442"/>
                <a:gd name="connsiteX1" fmla="*/ 2887009 w 2941730"/>
                <a:gd name="connsiteY1" fmla="*/ 257442 h 257442"/>
                <a:gd name="connsiteX2" fmla="*/ 0 w 2941730"/>
                <a:gd name="connsiteY2" fmla="*/ 257442 h 257442"/>
                <a:gd name="connsiteX3" fmla="*/ 0 w 2941730"/>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2941731 w 2941731"/>
                <a:gd name="connsiteY0" fmla="*/ 0 h 257442"/>
                <a:gd name="connsiteX1" fmla="*/ 2887010 w 2941731"/>
                <a:gd name="connsiteY1" fmla="*/ 257442 h 257442"/>
                <a:gd name="connsiteX2" fmla="*/ 0 w 2941731"/>
                <a:gd name="connsiteY2" fmla="*/ 257442 h 257442"/>
                <a:gd name="connsiteX3" fmla="*/ 1 w 2941731"/>
                <a:gd name="connsiteY3" fmla="*/ 0 h 257442"/>
                <a:gd name="connsiteX0" fmla="*/ 3119665 w 3119665"/>
                <a:gd name="connsiteY0" fmla="*/ 0 h 257442"/>
                <a:gd name="connsiteX1" fmla="*/ 2887010 w 3119665"/>
                <a:gd name="connsiteY1" fmla="*/ 257442 h 257442"/>
                <a:gd name="connsiteX2" fmla="*/ 0 w 3119665"/>
                <a:gd name="connsiteY2" fmla="*/ 257442 h 257442"/>
                <a:gd name="connsiteX3" fmla="*/ 1 w 3119665"/>
                <a:gd name="connsiteY3" fmla="*/ 0 h 257442"/>
                <a:gd name="connsiteX0" fmla="*/ 3119665 w 3119665"/>
                <a:gd name="connsiteY0" fmla="*/ 0 h 257442"/>
                <a:gd name="connsiteX1" fmla="*/ 3064944 w 3119665"/>
                <a:gd name="connsiteY1" fmla="*/ 257442 h 257442"/>
                <a:gd name="connsiteX2" fmla="*/ 0 w 3119665"/>
                <a:gd name="connsiteY2" fmla="*/ 257442 h 257442"/>
                <a:gd name="connsiteX3" fmla="*/ 1 w 3119665"/>
                <a:gd name="connsiteY3" fmla="*/ 0 h 257442"/>
                <a:gd name="connsiteX0" fmla="*/ 3119664 w 3119664"/>
                <a:gd name="connsiteY0" fmla="*/ 0 h 257442"/>
                <a:gd name="connsiteX1" fmla="*/ 3064943 w 3119664"/>
                <a:gd name="connsiteY1" fmla="*/ 257442 h 257442"/>
                <a:gd name="connsiteX2" fmla="*/ 0 w 3119664"/>
                <a:gd name="connsiteY2" fmla="*/ 257442 h 257442"/>
                <a:gd name="connsiteX3" fmla="*/ 0 w 3119664"/>
                <a:gd name="connsiteY3" fmla="*/ 0 h 257442"/>
                <a:gd name="connsiteX0" fmla="*/ 3119665 w 3119665"/>
                <a:gd name="connsiteY0" fmla="*/ 0 h 257442"/>
                <a:gd name="connsiteX1" fmla="*/ 3064944 w 3119665"/>
                <a:gd name="connsiteY1" fmla="*/ 257442 h 257442"/>
                <a:gd name="connsiteX2" fmla="*/ 1 w 3119665"/>
                <a:gd name="connsiteY2" fmla="*/ 257442 h 257442"/>
                <a:gd name="connsiteX3" fmla="*/ 0 w 3119665"/>
                <a:gd name="connsiteY3" fmla="*/ 0 h 257442"/>
                <a:gd name="connsiteX0" fmla="*/ 3287980 w 3287980"/>
                <a:gd name="connsiteY0" fmla="*/ 0 h 257442"/>
                <a:gd name="connsiteX1" fmla="*/ 3064944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1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287980 w 3287980"/>
                <a:gd name="connsiteY0" fmla="*/ 0 h 257442"/>
                <a:gd name="connsiteX1" fmla="*/ 3233258 w 3287980"/>
                <a:gd name="connsiteY1" fmla="*/ 257442 h 257442"/>
                <a:gd name="connsiteX2" fmla="*/ 0 w 3287980"/>
                <a:gd name="connsiteY2" fmla="*/ 257442 h 257442"/>
                <a:gd name="connsiteX3" fmla="*/ 0 w 3287980"/>
                <a:gd name="connsiteY3" fmla="*/ 0 h 257442"/>
                <a:gd name="connsiteX0" fmla="*/ 3557284 w 3557284"/>
                <a:gd name="connsiteY0" fmla="*/ 0 h 257442"/>
                <a:gd name="connsiteX1" fmla="*/ 3233258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557284 w 3557284"/>
                <a:gd name="connsiteY0" fmla="*/ 0 h 257442"/>
                <a:gd name="connsiteX1" fmla="*/ 3502563 w 3557284"/>
                <a:gd name="connsiteY1" fmla="*/ 257442 h 257442"/>
                <a:gd name="connsiteX2" fmla="*/ 0 w 3557284"/>
                <a:gd name="connsiteY2" fmla="*/ 257442 h 257442"/>
                <a:gd name="connsiteX3" fmla="*/ 0 w 3557284"/>
                <a:gd name="connsiteY3" fmla="*/ 0 h 257442"/>
                <a:gd name="connsiteX0" fmla="*/ 3717584 w 3717584"/>
                <a:gd name="connsiteY0" fmla="*/ 0 h 257442"/>
                <a:gd name="connsiteX1" fmla="*/ 35025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885899 w 3885899"/>
                <a:gd name="connsiteY0" fmla="*/ 0 h 257442"/>
                <a:gd name="connsiteX1" fmla="*/ 3662863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3885899 w 3885899"/>
                <a:gd name="connsiteY0" fmla="*/ 0 h 257442"/>
                <a:gd name="connsiteX1" fmla="*/ 3831178 w 3885899"/>
                <a:gd name="connsiteY1" fmla="*/ 257442 h 257442"/>
                <a:gd name="connsiteX2" fmla="*/ 0 w 3885899"/>
                <a:gd name="connsiteY2" fmla="*/ 257442 h 257442"/>
                <a:gd name="connsiteX3" fmla="*/ 0 w 3885899"/>
                <a:gd name="connsiteY3" fmla="*/ 0 h 257442"/>
                <a:gd name="connsiteX0" fmla="*/ 950801 w 3831178"/>
                <a:gd name="connsiteY0" fmla="*/ 0 h 257442"/>
                <a:gd name="connsiteX1" fmla="*/ 3831178 w 3831178"/>
                <a:gd name="connsiteY1" fmla="*/ 257442 h 257442"/>
                <a:gd name="connsiteX2" fmla="*/ 0 w 3831178"/>
                <a:gd name="connsiteY2" fmla="*/ 257442 h 257442"/>
                <a:gd name="connsiteX3" fmla="*/ 0 w 383117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1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2 w 1271403"/>
                <a:gd name="connsiteY1" fmla="*/ 257442 h 257442"/>
                <a:gd name="connsiteX2" fmla="*/ 1 w 1271403"/>
                <a:gd name="connsiteY2" fmla="*/ 257442 h 257442"/>
                <a:gd name="connsiteX3" fmla="*/ 0 w 1271403"/>
                <a:gd name="connsiteY3" fmla="*/ 0 h 257442"/>
                <a:gd name="connsiteX0" fmla="*/ 1537950 w 1537950"/>
                <a:gd name="connsiteY0" fmla="*/ 0 h 257442"/>
                <a:gd name="connsiteX1" fmla="*/ 1216682 w 1537950"/>
                <a:gd name="connsiteY1" fmla="*/ 257442 h 257442"/>
                <a:gd name="connsiteX2" fmla="*/ 1 w 1537950"/>
                <a:gd name="connsiteY2" fmla="*/ 257442 h 257442"/>
                <a:gd name="connsiteX3" fmla="*/ 0 w 1537950"/>
                <a:gd name="connsiteY3" fmla="*/ 0 h 257442"/>
                <a:gd name="connsiteX0" fmla="*/ 1537950 w 1537950"/>
                <a:gd name="connsiteY0" fmla="*/ 0 h 257442"/>
                <a:gd name="connsiteX1" fmla="*/ 1483228 w 1537950"/>
                <a:gd name="connsiteY1" fmla="*/ 257442 h 257442"/>
                <a:gd name="connsiteX2" fmla="*/ 1 w 1537950"/>
                <a:gd name="connsiteY2" fmla="*/ 257442 h 257442"/>
                <a:gd name="connsiteX3" fmla="*/ 0 w 1537950"/>
                <a:gd name="connsiteY3" fmla="*/ 0 h 257442"/>
                <a:gd name="connsiteX0" fmla="*/ 1537950 w 1537950"/>
                <a:gd name="connsiteY0" fmla="*/ 0 h 257442"/>
                <a:gd name="connsiteX1" fmla="*/ 1483228 w 1537950"/>
                <a:gd name="connsiteY1" fmla="*/ 257442 h 257442"/>
                <a:gd name="connsiteX2" fmla="*/ 0 w 1537950"/>
                <a:gd name="connsiteY2" fmla="*/ 257442 h 257442"/>
                <a:gd name="connsiteX3" fmla="*/ 0 w 1537950"/>
                <a:gd name="connsiteY3" fmla="*/ 0 h 257442"/>
                <a:gd name="connsiteX0" fmla="*/ 1537950 w 1537950"/>
                <a:gd name="connsiteY0" fmla="*/ 0 h 257442"/>
                <a:gd name="connsiteX1" fmla="*/ 1483228 w 1537950"/>
                <a:gd name="connsiteY1" fmla="*/ 257442 h 257442"/>
                <a:gd name="connsiteX2" fmla="*/ 0 w 1537950"/>
                <a:gd name="connsiteY2" fmla="*/ 257442 h 257442"/>
                <a:gd name="connsiteX3" fmla="*/ 0 w 1537950"/>
                <a:gd name="connsiteY3" fmla="*/ 0 h 257442"/>
                <a:gd name="connsiteX0" fmla="*/ 1715882 w 1715882"/>
                <a:gd name="connsiteY0" fmla="*/ 0 h 257442"/>
                <a:gd name="connsiteX1" fmla="*/ 1483228 w 1715882"/>
                <a:gd name="connsiteY1" fmla="*/ 257442 h 257442"/>
                <a:gd name="connsiteX2" fmla="*/ 0 w 1715882"/>
                <a:gd name="connsiteY2" fmla="*/ 257442 h 257442"/>
                <a:gd name="connsiteX3" fmla="*/ 0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0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0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0 w 1715882"/>
                <a:gd name="connsiteY3" fmla="*/ 0 h 257442"/>
                <a:gd name="connsiteX0" fmla="*/ 1884197 w 1884197"/>
                <a:gd name="connsiteY0" fmla="*/ 0 h 257442"/>
                <a:gd name="connsiteX1" fmla="*/ 1661161 w 1884197"/>
                <a:gd name="connsiteY1" fmla="*/ 257442 h 257442"/>
                <a:gd name="connsiteX2" fmla="*/ 0 w 1884197"/>
                <a:gd name="connsiteY2" fmla="*/ 257442 h 257442"/>
                <a:gd name="connsiteX3" fmla="*/ 0 w 1884197"/>
                <a:gd name="connsiteY3" fmla="*/ 0 h 257442"/>
                <a:gd name="connsiteX0" fmla="*/ 1884197 w 1884197"/>
                <a:gd name="connsiteY0" fmla="*/ 0 h 257442"/>
                <a:gd name="connsiteX1" fmla="*/ 1829476 w 1884197"/>
                <a:gd name="connsiteY1" fmla="*/ 257442 h 257442"/>
                <a:gd name="connsiteX2" fmla="*/ 0 w 1884197"/>
                <a:gd name="connsiteY2" fmla="*/ 257442 h 257442"/>
                <a:gd name="connsiteX3" fmla="*/ 0 w 1884197"/>
                <a:gd name="connsiteY3" fmla="*/ 0 h 257442"/>
                <a:gd name="connsiteX0" fmla="*/ 1884197 w 1884197"/>
                <a:gd name="connsiteY0" fmla="*/ 0 h 257442"/>
                <a:gd name="connsiteX1" fmla="*/ 1829476 w 1884197"/>
                <a:gd name="connsiteY1" fmla="*/ 257442 h 257442"/>
                <a:gd name="connsiteX2" fmla="*/ 0 w 1884197"/>
                <a:gd name="connsiteY2" fmla="*/ 257442 h 257442"/>
                <a:gd name="connsiteX3" fmla="*/ 0 w 1884197"/>
                <a:gd name="connsiteY3" fmla="*/ 0 h 257442"/>
                <a:gd name="connsiteX0" fmla="*/ 1884197 w 1884197"/>
                <a:gd name="connsiteY0" fmla="*/ 0 h 257442"/>
                <a:gd name="connsiteX1" fmla="*/ 1829476 w 1884197"/>
                <a:gd name="connsiteY1" fmla="*/ 257442 h 257442"/>
                <a:gd name="connsiteX2" fmla="*/ 0 w 1884197"/>
                <a:gd name="connsiteY2" fmla="*/ 257442 h 257442"/>
                <a:gd name="connsiteX3" fmla="*/ 0 w 1884197"/>
                <a:gd name="connsiteY3" fmla="*/ 0 h 257442"/>
                <a:gd name="connsiteX0" fmla="*/ 2044497 w 2044497"/>
                <a:gd name="connsiteY0" fmla="*/ 0 h 257442"/>
                <a:gd name="connsiteX1" fmla="*/ 1829476 w 2044497"/>
                <a:gd name="connsiteY1" fmla="*/ 257442 h 257442"/>
                <a:gd name="connsiteX2" fmla="*/ 0 w 2044497"/>
                <a:gd name="connsiteY2" fmla="*/ 257442 h 257442"/>
                <a:gd name="connsiteX3" fmla="*/ 0 w 2044497"/>
                <a:gd name="connsiteY3" fmla="*/ 0 h 257442"/>
                <a:gd name="connsiteX0" fmla="*/ 2044497 w 2044497"/>
                <a:gd name="connsiteY0" fmla="*/ 0 h 257442"/>
                <a:gd name="connsiteX1" fmla="*/ 1989776 w 2044497"/>
                <a:gd name="connsiteY1" fmla="*/ 257442 h 257442"/>
                <a:gd name="connsiteX2" fmla="*/ 0 w 2044497"/>
                <a:gd name="connsiteY2" fmla="*/ 257442 h 257442"/>
                <a:gd name="connsiteX3" fmla="*/ 0 w 2044497"/>
                <a:gd name="connsiteY3" fmla="*/ 0 h 257442"/>
                <a:gd name="connsiteX0" fmla="*/ 2044497 w 2044497"/>
                <a:gd name="connsiteY0" fmla="*/ 0 h 257442"/>
                <a:gd name="connsiteX1" fmla="*/ 1989776 w 2044497"/>
                <a:gd name="connsiteY1" fmla="*/ 257442 h 257442"/>
                <a:gd name="connsiteX2" fmla="*/ 0 w 2044497"/>
                <a:gd name="connsiteY2" fmla="*/ 257442 h 257442"/>
                <a:gd name="connsiteX3" fmla="*/ 0 w 2044497"/>
                <a:gd name="connsiteY3" fmla="*/ 0 h 257442"/>
                <a:gd name="connsiteX0" fmla="*/ 2044497 w 2044497"/>
                <a:gd name="connsiteY0" fmla="*/ 0 h 257442"/>
                <a:gd name="connsiteX1" fmla="*/ 1989776 w 2044497"/>
                <a:gd name="connsiteY1" fmla="*/ 257442 h 257442"/>
                <a:gd name="connsiteX2" fmla="*/ 0 w 2044497"/>
                <a:gd name="connsiteY2" fmla="*/ 257442 h 257442"/>
                <a:gd name="connsiteX3" fmla="*/ 0 w 2044497"/>
                <a:gd name="connsiteY3" fmla="*/ 0 h 257442"/>
                <a:gd name="connsiteX0" fmla="*/ 2313802 w 2313802"/>
                <a:gd name="connsiteY0" fmla="*/ 0 h 257442"/>
                <a:gd name="connsiteX1" fmla="*/ 1989776 w 2313802"/>
                <a:gd name="connsiteY1" fmla="*/ 257442 h 257442"/>
                <a:gd name="connsiteX2" fmla="*/ 0 w 2313802"/>
                <a:gd name="connsiteY2" fmla="*/ 257442 h 257442"/>
                <a:gd name="connsiteX3" fmla="*/ 0 w 2313802"/>
                <a:gd name="connsiteY3" fmla="*/ 0 h 257442"/>
                <a:gd name="connsiteX0" fmla="*/ 2313802 w 2313802"/>
                <a:gd name="connsiteY0" fmla="*/ 0 h 257442"/>
                <a:gd name="connsiteX1" fmla="*/ 2259080 w 2313802"/>
                <a:gd name="connsiteY1" fmla="*/ 257442 h 257442"/>
                <a:gd name="connsiteX2" fmla="*/ 0 w 2313802"/>
                <a:gd name="connsiteY2" fmla="*/ 257442 h 257442"/>
                <a:gd name="connsiteX3" fmla="*/ 0 w 2313802"/>
                <a:gd name="connsiteY3" fmla="*/ 0 h 257442"/>
                <a:gd name="connsiteX0" fmla="*/ 2313803 w 2313803"/>
                <a:gd name="connsiteY0" fmla="*/ 0 h 257442"/>
                <a:gd name="connsiteX1" fmla="*/ 2259081 w 2313803"/>
                <a:gd name="connsiteY1" fmla="*/ 257442 h 257442"/>
                <a:gd name="connsiteX2" fmla="*/ 0 w 2313803"/>
                <a:gd name="connsiteY2" fmla="*/ 257442 h 257442"/>
                <a:gd name="connsiteX3" fmla="*/ 1 w 2313803"/>
                <a:gd name="connsiteY3" fmla="*/ 0 h 257442"/>
                <a:gd name="connsiteX0" fmla="*/ 2313803 w 2313803"/>
                <a:gd name="connsiteY0" fmla="*/ 0 h 257442"/>
                <a:gd name="connsiteX1" fmla="*/ 2259081 w 2313803"/>
                <a:gd name="connsiteY1" fmla="*/ 257442 h 257442"/>
                <a:gd name="connsiteX2" fmla="*/ 0 w 2313803"/>
                <a:gd name="connsiteY2" fmla="*/ 257442 h 257442"/>
                <a:gd name="connsiteX3" fmla="*/ 1 w 2313803"/>
                <a:gd name="connsiteY3" fmla="*/ 0 h 257442"/>
                <a:gd name="connsiteX0" fmla="*/ 2474103 w 2474103"/>
                <a:gd name="connsiteY0" fmla="*/ 0 h 257442"/>
                <a:gd name="connsiteX1" fmla="*/ 2259081 w 2474103"/>
                <a:gd name="connsiteY1" fmla="*/ 257442 h 257442"/>
                <a:gd name="connsiteX2" fmla="*/ 0 w 2474103"/>
                <a:gd name="connsiteY2" fmla="*/ 257442 h 257442"/>
                <a:gd name="connsiteX3" fmla="*/ 1 w 2474103"/>
                <a:gd name="connsiteY3" fmla="*/ 0 h 257442"/>
                <a:gd name="connsiteX0" fmla="*/ 2474103 w 2474103"/>
                <a:gd name="connsiteY0" fmla="*/ 0 h 257442"/>
                <a:gd name="connsiteX1" fmla="*/ 2419382 w 2474103"/>
                <a:gd name="connsiteY1" fmla="*/ 257442 h 257442"/>
                <a:gd name="connsiteX2" fmla="*/ 0 w 2474103"/>
                <a:gd name="connsiteY2" fmla="*/ 257442 h 257442"/>
                <a:gd name="connsiteX3" fmla="*/ 1 w 2474103"/>
                <a:gd name="connsiteY3" fmla="*/ 0 h 257442"/>
                <a:gd name="connsiteX0" fmla="*/ 2474102 w 2474102"/>
                <a:gd name="connsiteY0" fmla="*/ 0 h 257442"/>
                <a:gd name="connsiteX1" fmla="*/ 2419381 w 2474102"/>
                <a:gd name="connsiteY1" fmla="*/ 257442 h 257442"/>
                <a:gd name="connsiteX2" fmla="*/ 0 w 2474102"/>
                <a:gd name="connsiteY2" fmla="*/ 257442 h 257442"/>
                <a:gd name="connsiteX3" fmla="*/ 0 w 2474102"/>
                <a:gd name="connsiteY3" fmla="*/ 0 h 257442"/>
                <a:gd name="connsiteX0" fmla="*/ 2474103 w 2474103"/>
                <a:gd name="connsiteY0" fmla="*/ 0 h 257442"/>
                <a:gd name="connsiteX1" fmla="*/ 2419382 w 2474103"/>
                <a:gd name="connsiteY1" fmla="*/ 257442 h 257442"/>
                <a:gd name="connsiteX2" fmla="*/ 1 w 2474103"/>
                <a:gd name="connsiteY2" fmla="*/ 257442 h 257442"/>
                <a:gd name="connsiteX3" fmla="*/ 0 w 2474103"/>
                <a:gd name="connsiteY3" fmla="*/ 0 h 257442"/>
                <a:gd name="connsiteX0" fmla="*/ 2642419 w 2642419"/>
                <a:gd name="connsiteY0" fmla="*/ 0 h 257442"/>
                <a:gd name="connsiteX1" fmla="*/ 2419382 w 2642419"/>
                <a:gd name="connsiteY1" fmla="*/ 257442 h 257442"/>
                <a:gd name="connsiteX2" fmla="*/ 1 w 2642419"/>
                <a:gd name="connsiteY2" fmla="*/ 257442 h 257442"/>
                <a:gd name="connsiteX3" fmla="*/ 0 w 2642419"/>
                <a:gd name="connsiteY3" fmla="*/ 0 h 257442"/>
                <a:gd name="connsiteX0" fmla="*/ 2642419 w 2642419"/>
                <a:gd name="connsiteY0" fmla="*/ 0 h 257442"/>
                <a:gd name="connsiteX1" fmla="*/ 2587698 w 2642419"/>
                <a:gd name="connsiteY1" fmla="*/ 257442 h 257442"/>
                <a:gd name="connsiteX2" fmla="*/ 1 w 2642419"/>
                <a:gd name="connsiteY2" fmla="*/ 257442 h 257442"/>
                <a:gd name="connsiteX3" fmla="*/ 0 w 2642419"/>
                <a:gd name="connsiteY3" fmla="*/ 0 h 257442"/>
                <a:gd name="connsiteX0" fmla="*/ 2642419 w 2642419"/>
                <a:gd name="connsiteY0" fmla="*/ 0 h 257442"/>
                <a:gd name="connsiteX1" fmla="*/ 2587698 w 2642419"/>
                <a:gd name="connsiteY1" fmla="*/ 257442 h 257442"/>
                <a:gd name="connsiteX2" fmla="*/ 1 w 2642419"/>
                <a:gd name="connsiteY2" fmla="*/ 257442 h 257442"/>
                <a:gd name="connsiteX3" fmla="*/ 0 w 2642419"/>
                <a:gd name="connsiteY3" fmla="*/ 0 h 257442"/>
                <a:gd name="connsiteX0" fmla="*/ 2642418 w 2642418"/>
                <a:gd name="connsiteY0" fmla="*/ 0 h 257442"/>
                <a:gd name="connsiteX1" fmla="*/ 2587697 w 2642418"/>
                <a:gd name="connsiteY1" fmla="*/ 257442 h 257442"/>
                <a:gd name="connsiteX2" fmla="*/ 0 w 2642418"/>
                <a:gd name="connsiteY2" fmla="*/ 257442 h 257442"/>
                <a:gd name="connsiteX3" fmla="*/ 0 w 2642418"/>
                <a:gd name="connsiteY3" fmla="*/ 0 h 257442"/>
                <a:gd name="connsiteX0" fmla="*/ 2810732 w 2810732"/>
                <a:gd name="connsiteY0" fmla="*/ 0 h 257442"/>
                <a:gd name="connsiteX1" fmla="*/ 2587697 w 2810732"/>
                <a:gd name="connsiteY1" fmla="*/ 257442 h 257442"/>
                <a:gd name="connsiteX2" fmla="*/ 0 w 2810732"/>
                <a:gd name="connsiteY2" fmla="*/ 257442 h 257442"/>
                <a:gd name="connsiteX3" fmla="*/ 0 w 2810732"/>
                <a:gd name="connsiteY3" fmla="*/ 0 h 257442"/>
                <a:gd name="connsiteX0" fmla="*/ 2810732 w 2810732"/>
                <a:gd name="connsiteY0" fmla="*/ 0 h 257442"/>
                <a:gd name="connsiteX1" fmla="*/ 2756011 w 2810732"/>
                <a:gd name="connsiteY1" fmla="*/ 257442 h 257442"/>
                <a:gd name="connsiteX2" fmla="*/ 0 w 2810732"/>
                <a:gd name="connsiteY2" fmla="*/ 257442 h 257442"/>
                <a:gd name="connsiteX3" fmla="*/ 0 w 2810732"/>
                <a:gd name="connsiteY3" fmla="*/ 0 h 257442"/>
                <a:gd name="connsiteX0" fmla="*/ 2810733 w 2810733"/>
                <a:gd name="connsiteY0" fmla="*/ 0 h 257442"/>
                <a:gd name="connsiteX1" fmla="*/ 2756012 w 2810733"/>
                <a:gd name="connsiteY1" fmla="*/ 257442 h 257442"/>
                <a:gd name="connsiteX2" fmla="*/ 0 w 2810733"/>
                <a:gd name="connsiteY2" fmla="*/ 257442 h 257442"/>
                <a:gd name="connsiteX3" fmla="*/ 1 w 2810733"/>
                <a:gd name="connsiteY3" fmla="*/ 0 h 257442"/>
                <a:gd name="connsiteX0" fmla="*/ 2810733 w 2810733"/>
                <a:gd name="connsiteY0" fmla="*/ 0 h 257442"/>
                <a:gd name="connsiteX1" fmla="*/ 2756012 w 2810733"/>
                <a:gd name="connsiteY1" fmla="*/ 257442 h 257442"/>
                <a:gd name="connsiteX2" fmla="*/ 0 w 2810733"/>
                <a:gd name="connsiteY2" fmla="*/ 257442 h 257442"/>
                <a:gd name="connsiteX3" fmla="*/ 1 w 2810733"/>
                <a:gd name="connsiteY3" fmla="*/ 0 h 257442"/>
                <a:gd name="connsiteX0" fmla="*/ 3052595 w 3052595"/>
                <a:gd name="connsiteY0" fmla="*/ 0 h 257442"/>
                <a:gd name="connsiteX1" fmla="*/ 2756012 w 3052595"/>
                <a:gd name="connsiteY1" fmla="*/ 257442 h 257442"/>
                <a:gd name="connsiteX2" fmla="*/ 0 w 3052595"/>
                <a:gd name="connsiteY2" fmla="*/ 257442 h 257442"/>
                <a:gd name="connsiteX3" fmla="*/ 1 w 3052595"/>
                <a:gd name="connsiteY3" fmla="*/ 0 h 257442"/>
                <a:gd name="connsiteX0" fmla="*/ 3052595 w 3052595"/>
                <a:gd name="connsiteY0" fmla="*/ 0 h 257442"/>
                <a:gd name="connsiteX1" fmla="*/ 2997874 w 3052595"/>
                <a:gd name="connsiteY1" fmla="*/ 257442 h 257442"/>
                <a:gd name="connsiteX2" fmla="*/ 0 w 3052595"/>
                <a:gd name="connsiteY2" fmla="*/ 257442 h 257442"/>
                <a:gd name="connsiteX3" fmla="*/ 1 w 3052595"/>
                <a:gd name="connsiteY3" fmla="*/ 0 h 257442"/>
                <a:gd name="connsiteX0" fmla="*/ 3052594 w 3052594"/>
                <a:gd name="connsiteY0" fmla="*/ 0 h 257442"/>
                <a:gd name="connsiteX1" fmla="*/ 2997873 w 3052594"/>
                <a:gd name="connsiteY1" fmla="*/ 257442 h 257442"/>
                <a:gd name="connsiteX2" fmla="*/ 0 w 3052594"/>
                <a:gd name="connsiteY2" fmla="*/ 257442 h 257442"/>
                <a:gd name="connsiteX3" fmla="*/ 0 w 3052594"/>
                <a:gd name="connsiteY3" fmla="*/ 0 h 257442"/>
                <a:gd name="connsiteX0" fmla="*/ 3052595 w 3052595"/>
                <a:gd name="connsiteY0" fmla="*/ 0 h 257442"/>
                <a:gd name="connsiteX1" fmla="*/ 2997874 w 3052595"/>
                <a:gd name="connsiteY1" fmla="*/ 257442 h 257442"/>
                <a:gd name="connsiteX2" fmla="*/ 1 w 3052595"/>
                <a:gd name="connsiteY2" fmla="*/ 257442 h 257442"/>
                <a:gd name="connsiteX3" fmla="*/ 0 w 3052595"/>
                <a:gd name="connsiteY3" fmla="*/ 0 h 257442"/>
                <a:gd name="connsiteX0" fmla="*/ 3230529 w 3230529"/>
                <a:gd name="connsiteY0" fmla="*/ 0 h 257442"/>
                <a:gd name="connsiteX1" fmla="*/ 2997874 w 3230529"/>
                <a:gd name="connsiteY1" fmla="*/ 257442 h 257442"/>
                <a:gd name="connsiteX2" fmla="*/ 1 w 3230529"/>
                <a:gd name="connsiteY2" fmla="*/ 257442 h 257442"/>
                <a:gd name="connsiteX3" fmla="*/ 0 w 3230529"/>
                <a:gd name="connsiteY3" fmla="*/ 0 h 257442"/>
                <a:gd name="connsiteX0" fmla="*/ 3230529 w 3230529"/>
                <a:gd name="connsiteY0" fmla="*/ 0 h 257442"/>
                <a:gd name="connsiteX1" fmla="*/ 3175808 w 3230529"/>
                <a:gd name="connsiteY1" fmla="*/ 257442 h 257442"/>
                <a:gd name="connsiteX2" fmla="*/ 1 w 3230529"/>
                <a:gd name="connsiteY2" fmla="*/ 257442 h 257442"/>
                <a:gd name="connsiteX3" fmla="*/ 0 w 3230529"/>
                <a:gd name="connsiteY3" fmla="*/ 0 h 257442"/>
                <a:gd name="connsiteX0" fmla="*/ 3230529 w 3230529"/>
                <a:gd name="connsiteY0" fmla="*/ 0 h 257442"/>
                <a:gd name="connsiteX1" fmla="*/ 3175808 w 3230529"/>
                <a:gd name="connsiteY1" fmla="*/ 257442 h 257442"/>
                <a:gd name="connsiteX2" fmla="*/ 1 w 3230529"/>
                <a:gd name="connsiteY2" fmla="*/ 257442 h 257442"/>
                <a:gd name="connsiteX3" fmla="*/ 0 w 3230529"/>
                <a:gd name="connsiteY3" fmla="*/ 0 h 257442"/>
                <a:gd name="connsiteX0" fmla="*/ 3230528 w 3230528"/>
                <a:gd name="connsiteY0" fmla="*/ 0 h 257442"/>
                <a:gd name="connsiteX1" fmla="*/ 3175807 w 3230528"/>
                <a:gd name="connsiteY1" fmla="*/ 257442 h 257442"/>
                <a:gd name="connsiteX2" fmla="*/ 0 w 3230528"/>
                <a:gd name="connsiteY2" fmla="*/ 257442 h 257442"/>
                <a:gd name="connsiteX3" fmla="*/ 0 w 3230528"/>
                <a:gd name="connsiteY3" fmla="*/ 0 h 257442"/>
                <a:gd name="connsiteX0" fmla="*/ 3398842 w 3398842"/>
                <a:gd name="connsiteY0" fmla="*/ 0 h 257442"/>
                <a:gd name="connsiteX1" fmla="*/ 3175807 w 3398842"/>
                <a:gd name="connsiteY1" fmla="*/ 257442 h 257442"/>
                <a:gd name="connsiteX2" fmla="*/ 0 w 3398842"/>
                <a:gd name="connsiteY2" fmla="*/ 257442 h 257442"/>
                <a:gd name="connsiteX3" fmla="*/ 0 w 3398842"/>
                <a:gd name="connsiteY3" fmla="*/ 0 h 257442"/>
                <a:gd name="connsiteX0" fmla="*/ 3398842 w 3398842"/>
                <a:gd name="connsiteY0" fmla="*/ 0 h 257442"/>
                <a:gd name="connsiteX1" fmla="*/ 3344121 w 3398842"/>
                <a:gd name="connsiteY1" fmla="*/ 257442 h 257442"/>
                <a:gd name="connsiteX2" fmla="*/ 0 w 3398842"/>
                <a:gd name="connsiteY2" fmla="*/ 257442 h 257442"/>
                <a:gd name="connsiteX3" fmla="*/ 0 w 3398842"/>
                <a:gd name="connsiteY3" fmla="*/ 0 h 257442"/>
                <a:gd name="connsiteX0" fmla="*/ 3398843 w 3398843"/>
                <a:gd name="connsiteY0" fmla="*/ 0 h 257442"/>
                <a:gd name="connsiteX1" fmla="*/ 3344122 w 3398843"/>
                <a:gd name="connsiteY1" fmla="*/ 257442 h 257442"/>
                <a:gd name="connsiteX2" fmla="*/ 0 w 3398843"/>
                <a:gd name="connsiteY2" fmla="*/ 257442 h 257442"/>
                <a:gd name="connsiteX3" fmla="*/ 1 w 3398843"/>
                <a:gd name="connsiteY3" fmla="*/ 0 h 257442"/>
                <a:gd name="connsiteX0" fmla="*/ 3398843 w 3398843"/>
                <a:gd name="connsiteY0" fmla="*/ 0 h 257442"/>
                <a:gd name="connsiteX1" fmla="*/ 3344122 w 3398843"/>
                <a:gd name="connsiteY1" fmla="*/ 257442 h 257442"/>
                <a:gd name="connsiteX2" fmla="*/ 0 w 3398843"/>
                <a:gd name="connsiteY2" fmla="*/ 257442 h 257442"/>
                <a:gd name="connsiteX3" fmla="*/ 1 w 3398843"/>
                <a:gd name="connsiteY3" fmla="*/ 0 h 257442"/>
                <a:gd name="connsiteX0" fmla="*/ 3559144 w 3559144"/>
                <a:gd name="connsiteY0" fmla="*/ 0 h 257442"/>
                <a:gd name="connsiteX1" fmla="*/ 3344122 w 3559144"/>
                <a:gd name="connsiteY1" fmla="*/ 257442 h 257442"/>
                <a:gd name="connsiteX2" fmla="*/ 0 w 3559144"/>
                <a:gd name="connsiteY2" fmla="*/ 257442 h 257442"/>
                <a:gd name="connsiteX3" fmla="*/ 1 w 3559144"/>
                <a:gd name="connsiteY3" fmla="*/ 0 h 257442"/>
                <a:gd name="connsiteX0" fmla="*/ 3559144 w 3559144"/>
                <a:gd name="connsiteY0" fmla="*/ 0 h 257442"/>
                <a:gd name="connsiteX1" fmla="*/ 3504422 w 3559144"/>
                <a:gd name="connsiteY1" fmla="*/ 257442 h 257442"/>
                <a:gd name="connsiteX2" fmla="*/ 0 w 3559144"/>
                <a:gd name="connsiteY2" fmla="*/ 257442 h 257442"/>
                <a:gd name="connsiteX3" fmla="*/ 1 w 3559144"/>
                <a:gd name="connsiteY3" fmla="*/ 0 h 257442"/>
                <a:gd name="connsiteX0" fmla="*/ 3559144 w 3559144"/>
                <a:gd name="connsiteY0" fmla="*/ 0 h 257442"/>
                <a:gd name="connsiteX1" fmla="*/ 3504422 w 3559144"/>
                <a:gd name="connsiteY1" fmla="*/ 257442 h 257442"/>
                <a:gd name="connsiteX2" fmla="*/ 0 w 3559144"/>
                <a:gd name="connsiteY2" fmla="*/ 257442 h 257442"/>
                <a:gd name="connsiteX3" fmla="*/ 1 w 3559144"/>
                <a:gd name="connsiteY3" fmla="*/ 0 h 257442"/>
                <a:gd name="connsiteX0" fmla="*/ 3559144 w 3559144"/>
                <a:gd name="connsiteY0" fmla="*/ 0 h 257442"/>
                <a:gd name="connsiteX1" fmla="*/ 3504422 w 3559144"/>
                <a:gd name="connsiteY1" fmla="*/ 257442 h 257442"/>
                <a:gd name="connsiteX2" fmla="*/ 0 w 3559144"/>
                <a:gd name="connsiteY2" fmla="*/ 257442 h 257442"/>
                <a:gd name="connsiteX3" fmla="*/ 0 w 3559144"/>
                <a:gd name="connsiteY3" fmla="*/ 0 h 257442"/>
              </a:gdLst>
              <a:ahLst/>
              <a:cxnLst>
                <a:cxn ang="0">
                  <a:pos x="connsiteX0" y="connsiteY0"/>
                </a:cxn>
                <a:cxn ang="0">
                  <a:pos x="connsiteX1" y="connsiteY1"/>
                </a:cxn>
                <a:cxn ang="0">
                  <a:pos x="connsiteX2" y="connsiteY2"/>
                </a:cxn>
                <a:cxn ang="0">
                  <a:pos x="connsiteX3" y="connsiteY3"/>
                </a:cxn>
              </a:cxnLst>
              <a:rect l="l" t="t" r="r" b="b"/>
              <a:pathLst>
                <a:path w="3559144" h="257442">
                  <a:moveTo>
                    <a:pt x="3559144" y="0"/>
                  </a:moveTo>
                  <a:lnTo>
                    <a:pt x="3504422"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1" i="0" u="none" strike="noStrike" kern="1200" cap="none" spc="0" normalizeH="0" baseline="0" noProof="0" err="1">
                <a:ln>
                  <a:noFill/>
                </a:ln>
                <a:solidFill>
                  <a:srgbClr val="000000"/>
                </a:solidFill>
                <a:effectLst/>
                <a:uLnTx/>
                <a:uFillTx/>
                <a:latin typeface="Arial"/>
                <a:ea typeface="+mn-ea"/>
                <a:cs typeface="+mn-cs"/>
              </a:endParaRPr>
            </a:p>
          </p:txBody>
        </p:sp>
        <p:sp>
          <p:nvSpPr>
            <p:cNvPr id="7" name="btfpRunningAgenda1LevelTextLeft108890">
              <a:extLst>
                <a:ext uri="{FF2B5EF4-FFF2-40B4-BE49-F238E27FC236}">
                  <a16:creationId xmlns:a16="http://schemas.microsoft.com/office/drawing/2014/main" id="{4F0EB529-795C-8B20-7F7C-6319C59A330F}"/>
                </a:ext>
              </a:extLst>
            </p:cNvPr>
            <p:cNvSpPr txBox="1"/>
            <p:nvPr/>
          </p:nvSpPr>
          <p:spPr bwMode="gray">
            <a:xfrm>
              <a:off x="0" y="876300"/>
              <a:ext cx="3504422"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KEY CONSIDERATIONS</a:t>
              </a:r>
            </a:p>
          </p:txBody>
        </p:sp>
      </p:grpSp>
      <p:grpSp>
        <p:nvGrpSpPr>
          <p:cNvPr id="203" name="btfpIcon917824">
            <a:extLst>
              <a:ext uri="{FF2B5EF4-FFF2-40B4-BE49-F238E27FC236}">
                <a16:creationId xmlns:a16="http://schemas.microsoft.com/office/drawing/2014/main" id="{1348B011-158F-6D22-17BB-66BECC65FB81}"/>
              </a:ext>
            </a:extLst>
          </p:cNvPr>
          <p:cNvGrpSpPr>
            <a:grpSpLocks noChangeAspect="1"/>
          </p:cNvGrpSpPr>
          <p:nvPr>
            <p:custDataLst>
              <p:tags r:id="rId6"/>
            </p:custDataLst>
          </p:nvPr>
        </p:nvGrpSpPr>
        <p:grpSpPr>
          <a:xfrm>
            <a:off x="1481939" y="4542926"/>
            <a:ext cx="569119" cy="569119"/>
            <a:chOff x="1423110" y="4524887"/>
            <a:chExt cx="569119" cy="569119"/>
          </a:xfrm>
        </p:grpSpPr>
        <p:sp>
          <p:nvSpPr>
            <p:cNvPr id="202" name="btfpIconCircle917824">
              <a:extLst>
                <a:ext uri="{FF2B5EF4-FFF2-40B4-BE49-F238E27FC236}">
                  <a16:creationId xmlns:a16="http://schemas.microsoft.com/office/drawing/2014/main" id="{0449D01D-D74E-E6F5-0791-33BFCC32E586}"/>
                </a:ext>
              </a:extLst>
            </p:cNvPr>
            <p:cNvSpPr>
              <a:spLocks/>
            </p:cNvSpPr>
            <p:nvPr/>
          </p:nvSpPr>
          <p:spPr bwMode="gray">
            <a:xfrm>
              <a:off x="1423110" y="4524887"/>
              <a:ext cx="569119" cy="56911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201" name="btfpIconLines917824">
              <a:extLst>
                <a:ext uri="{FF2B5EF4-FFF2-40B4-BE49-F238E27FC236}">
                  <a16:creationId xmlns:a16="http://schemas.microsoft.com/office/drawing/2014/main" id="{64AE7D42-378A-C26F-0ADB-3BA8EE048E3B}"/>
                </a:ext>
              </a:extLst>
            </p:cNvPr>
            <p:cNvPicPr>
              <a:picLocks/>
            </p:cNvPicPr>
            <p:nvPr/>
          </p:nvPicPr>
          <p:blipFill>
            <a:blip r:embed="rId15"/>
            <a:stretch>
              <a:fillRect/>
            </a:stretch>
          </p:blipFill>
          <p:spPr>
            <a:xfrm>
              <a:off x="1423110" y="4524887"/>
              <a:ext cx="569119" cy="569119"/>
            </a:xfrm>
            <a:prstGeom prst="rect">
              <a:avLst/>
            </a:prstGeom>
          </p:spPr>
        </p:pic>
      </p:grpSp>
      <p:grpSp>
        <p:nvGrpSpPr>
          <p:cNvPr id="198" name="btfpIcon419234">
            <a:extLst>
              <a:ext uri="{FF2B5EF4-FFF2-40B4-BE49-F238E27FC236}">
                <a16:creationId xmlns:a16="http://schemas.microsoft.com/office/drawing/2014/main" id="{BA6D3E7C-546B-90B2-6CCB-E6E3A73F3DCA}"/>
              </a:ext>
            </a:extLst>
          </p:cNvPr>
          <p:cNvGrpSpPr>
            <a:grpSpLocks noChangeAspect="1"/>
          </p:cNvGrpSpPr>
          <p:nvPr>
            <p:custDataLst>
              <p:tags r:id="rId7"/>
            </p:custDataLst>
          </p:nvPr>
        </p:nvGrpSpPr>
        <p:grpSpPr>
          <a:xfrm>
            <a:off x="1481939" y="3654028"/>
            <a:ext cx="540544" cy="540544"/>
            <a:chOff x="1415413" y="3474991"/>
            <a:chExt cx="540544" cy="540544"/>
          </a:xfrm>
        </p:grpSpPr>
        <p:sp>
          <p:nvSpPr>
            <p:cNvPr id="197" name="btfpIconCircle419234">
              <a:extLst>
                <a:ext uri="{FF2B5EF4-FFF2-40B4-BE49-F238E27FC236}">
                  <a16:creationId xmlns:a16="http://schemas.microsoft.com/office/drawing/2014/main" id="{6BAD6B8B-DAAC-EDAC-0FFC-04C0EE1C6C36}"/>
                </a:ext>
              </a:extLst>
            </p:cNvPr>
            <p:cNvSpPr>
              <a:spLocks/>
            </p:cNvSpPr>
            <p:nvPr/>
          </p:nvSpPr>
          <p:spPr bwMode="gray">
            <a:xfrm>
              <a:off x="1415413" y="3474991"/>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96" name="btfpIconLines419234">
              <a:extLst>
                <a:ext uri="{FF2B5EF4-FFF2-40B4-BE49-F238E27FC236}">
                  <a16:creationId xmlns:a16="http://schemas.microsoft.com/office/drawing/2014/main" id="{D0DA155B-E1D8-95FB-AB23-A41BA956393B}"/>
                </a:ext>
              </a:extLst>
            </p:cNvPr>
            <p:cNvPicPr>
              <a:picLocks/>
            </p:cNvPicPr>
            <p:nvPr/>
          </p:nvPicPr>
          <p:blipFill>
            <a:blip r:embed="rId16"/>
            <a:stretch>
              <a:fillRect/>
            </a:stretch>
          </p:blipFill>
          <p:spPr>
            <a:xfrm>
              <a:off x="1415413" y="3474991"/>
              <a:ext cx="540544" cy="540544"/>
            </a:xfrm>
            <a:prstGeom prst="rect">
              <a:avLst/>
            </a:prstGeom>
          </p:spPr>
        </p:pic>
      </p:grpSp>
      <p:cxnSp>
        <p:nvCxnSpPr>
          <p:cNvPr id="8" name="Straight Connector 7">
            <a:extLst>
              <a:ext uri="{FF2B5EF4-FFF2-40B4-BE49-F238E27FC236}">
                <a16:creationId xmlns:a16="http://schemas.microsoft.com/office/drawing/2014/main" id="{6B7562AD-92A2-3555-7F58-FF641F1FF8AE}"/>
              </a:ext>
            </a:extLst>
          </p:cNvPr>
          <p:cNvCxnSpPr/>
          <p:nvPr/>
        </p:nvCxnSpPr>
        <p:spPr bwMode="gray">
          <a:xfrm flipV="1">
            <a:off x="330200" y="1704975"/>
            <a:ext cx="0" cy="4438650"/>
          </a:xfrm>
          <a:prstGeom prst="line">
            <a:avLst/>
          </a:prstGeom>
          <a:ln w="9525" cap="flat">
            <a:solidFill>
              <a:schemeClr val="tx1"/>
            </a:solidFill>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208" name="btfpIcon839340">
            <a:extLst>
              <a:ext uri="{FF2B5EF4-FFF2-40B4-BE49-F238E27FC236}">
                <a16:creationId xmlns:a16="http://schemas.microsoft.com/office/drawing/2014/main" id="{51160D94-D22B-739F-0A10-DC625E03EE4D}"/>
              </a:ext>
            </a:extLst>
          </p:cNvPr>
          <p:cNvGrpSpPr>
            <a:grpSpLocks noChangeAspect="1"/>
          </p:cNvGrpSpPr>
          <p:nvPr>
            <p:custDataLst>
              <p:tags r:id="rId8"/>
            </p:custDataLst>
          </p:nvPr>
        </p:nvGrpSpPr>
        <p:grpSpPr>
          <a:xfrm>
            <a:off x="1439266" y="5478198"/>
            <a:ext cx="540544" cy="540544"/>
            <a:chOff x="1430808" y="5373027"/>
            <a:chExt cx="540544" cy="540544"/>
          </a:xfrm>
        </p:grpSpPr>
        <p:sp>
          <p:nvSpPr>
            <p:cNvPr id="207" name="btfpIconCircle839340">
              <a:extLst>
                <a:ext uri="{FF2B5EF4-FFF2-40B4-BE49-F238E27FC236}">
                  <a16:creationId xmlns:a16="http://schemas.microsoft.com/office/drawing/2014/main" id="{3975C3D1-A23F-FD54-9DA9-FB220ADDCB93}"/>
                </a:ext>
              </a:extLst>
            </p:cNvPr>
            <p:cNvSpPr>
              <a:spLocks/>
            </p:cNvSpPr>
            <p:nvPr/>
          </p:nvSpPr>
          <p:spPr bwMode="gray">
            <a:xfrm>
              <a:off x="1430808" y="5373027"/>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206" name="btfpIconLines839340">
              <a:extLst>
                <a:ext uri="{FF2B5EF4-FFF2-40B4-BE49-F238E27FC236}">
                  <a16:creationId xmlns:a16="http://schemas.microsoft.com/office/drawing/2014/main" id="{E91687B2-E551-D9A1-D269-17EEF7EB4389}"/>
                </a:ext>
              </a:extLst>
            </p:cNvPr>
            <p:cNvPicPr>
              <a:picLocks/>
            </p:cNvPicPr>
            <p:nvPr/>
          </p:nvPicPr>
          <p:blipFill>
            <a:blip r:embed="rId17"/>
            <a:stretch>
              <a:fillRect/>
            </a:stretch>
          </p:blipFill>
          <p:spPr>
            <a:xfrm>
              <a:off x="1430808" y="5373027"/>
              <a:ext cx="540544" cy="540544"/>
            </a:xfrm>
            <a:prstGeom prst="rect">
              <a:avLst/>
            </a:prstGeom>
          </p:spPr>
        </p:pic>
      </p:grpSp>
      <p:sp>
        <p:nvSpPr>
          <p:cNvPr id="28" name="TextBox 27">
            <a:extLst>
              <a:ext uri="{FF2B5EF4-FFF2-40B4-BE49-F238E27FC236}">
                <a16:creationId xmlns:a16="http://schemas.microsoft.com/office/drawing/2014/main" id="{309936F8-3DAB-FB46-EF8D-AB449C008798}"/>
              </a:ext>
            </a:extLst>
          </p:cNvPr>
          <p:cNvSpPr txBox="1"/>
          <p:nvPr/>
        </p:nvSpPr>
        <p:spPr bwMode="gray">
          <a:xfrm rot="16200000">
            <a:off x="-441552" y="3809467"/>
            <a:ext cx="1562555" cy="229669"/>
          </a:xfrm>
          <a:prstGeom prst="rect">
            <a:avLst/>
          </a:prstGeom>
          <a:solidFill>
            <a:schemeClr val="bg1"/>
          </a:solidFill>
        </p:spPr>
        <p:txBody>
          <a:bodyPr wrap="square" lIns="36000" tIns="36000" rIns="36000" bIns="36000" rtlCol="0" anchor="ctr">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1" u="none" strike="noStrike" kern="1200" cap="none" spc="0" normalizeH="0" baseline="0" noProof="0">
                <a:ln>
                  <a:noFill/>
                </a:ln>
                <a:solidFill>
                  <a:srgbClr val="000000"/>
                </a:solidFill>
                <a:effectLst/>
                <a:uLnTx/>
                <a:uFillTx/>
                <a:latin typeface="Arial"/>
                <a:ea typeface="+mn-ea"/>
                <a:cs typeface="+mn-cs"/>
              </a:rPr>
              <a:t>Key considerations</a:t>
            </a:r>
          </a:p>
        </p:txBody>
      </p:sp>
      <p:grpSp>
        <p:nvGrpSpPr>
          <p:cNvPr id="193" name="btfpIcon894212">
            <a:extLst>
              <a:ext uri="{FF2B5EF4-FFF2-40B4-BE49-F238E27FC236}">
                <a16:creationId xmlns:a16="http://schemas.microsoft.com/office/drawing/2014/main" id="{2043E942-16B4-6FB9-44E9-A1832A16178E}"/>
              </a:ext>
            </a:extLst>
          </p:cNvPr>
          <p:cNvGrpSpPr>
            <a:grpSpLocks noChangeAspect="1"/>
          </p:cNvGrpSpPr>
          <p:nvPr>
            <p:custDataLst>
              <p:tags r:id="rId9"/>
            </p:custDataLst>
          </p:nvPr>
        </p:nvGrpSpPr>
        <p:grpSpPr>
          <a:xfrm>
            <a:off x="1441747" y="1997799"/>
            <a:ext cx="540544" cy="540544"/>
            <a:chOff x="1407716" y="1884194"/>
            <a:chExt cx="540544" cy="540544"/>
          </a:xfrm>
        </p:grpSpPr>
        <p:sp>
          <p:nvSpPr>
            <p:cNvPr id="192" name="btfpIconCircle894212">
              <a:extLst>
                <a:ext uri="{FF2B5EF4-FFF2-40B4-BE49-F238E27FC236}">
                  <a16:creationId xmlns:a16="http://schemas.microsoft.com/office/drawing/2014/main" id="{A981C590-5D21-FD9F-9207-9FF424E6246B}"/>
                </a:ext>
              </a:extLst>
            </p:cNvPr>
            <p:cNvSpPr>
              <a:spLocks/>
            </p:cNvSpPr>
            <p:nvPr/>
          </p:nvSpPr>
          <p:spPr bwMode="gray">
            <a:xfrm>
              <a:off x="1407716" y="1884194"/>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91" name="btfpIconLines894212">
              <a:extLst>
                <a:ext uri="{FF2B5EF4-FFF2-40B4-BE49-F238E27FC236}">
                  <a16:creationId xmlns:a16="http://schemas.microsoft.com/office/drawing/2014/main" id="{98A8A027-DB3C-2E41-4E3B-C7BFF31174F6}"/>
                </a:ext>
              </a:extLst>
            </p:cNvPr>
            <p:cNvPicPr>
              <a:picLocks/>
            </p:cNvPicPr>
            <p:nvPr/>
          </p:nvPicPr>
          <p:blipFill>
            <a:blip r:embed="rId18"/>
            <a:stretch>
              <a:fillRect/>
            </a:stretch>
          </p:blipFill>
          <p:spPr>
            <a:xfrm>
              <a:off x="1407716" y="1884194"/>
              <a:ext cx="540544" cy="540544"/>
            </a:xfrm>
            <a:prstGeom prst="rect">
              <a:avLst/>
            </a:prstGeom>
          </p:spPr>
        </p:pic>
      </p:grpSp>
      <p:sp>
        <p:nvSpPr>
          <p:cNvPr id="4" name="btfpNotesBox774206">
            <a:extLst>
              <a:ext uri="{FF2B5EF4-FFF2-40B4-BE49-F238E27FC236}">
                <a16:creationId xmlns:a16="http://schemas.microsoft.com/office/drawing/2014/main" id="{6F7903A9-6CEB-CC27-94B0-F40F310F3DA9}"/>
              </a:ext>
            </a:extLst>
          </p:cNvPr>
          <p:cNvSpPr txBox="1"/>
          <p:nvPr>
            <p:custDataLst>
              <p:tags r:id="rId10"/>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spTree>
    <p:custDataLst>
      <p:tags r:id="rId1"/>
    </p:custDataLst>
    <p:extLst>
      <p:ext uri="{BB962C8B-B14F-4D97-AF65-F5344CB8AC3E}">
        <p14:creationId xmlns:p14="http://schemas.microsoft.com/office/powerpoint/2010/main" val="338670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btfpColumnIndicatorGroup2">
            <a:extLst>
              <a:ext uri="{FF2B5EF4-FFF2-40B4-BE49-F238E27FC236}">
                <a16:creationId xmlns:a16="http://schemas.microsoft.com/office/drawing/2014/main" id="{7324C7D0-1717-0EF3-845A-1DBCAC69BD26}"/>
              </a:ext>
            </a:extLst>
          </p:cNvPr>
          <p:cNvGrpSpPr/>
          <p:nvPr/>
        </p:nvGrpSpPr>
        <p:grpSpPr>
          <a:xfrm>
            <a:off x="0" y="6926580"/>
            <a:ext cx="12192000" cy="137160"/>
            <a:chOff x="0" y="6926580"/>
            <a:chExt cx="12192000" cy="137160"/>
          </a:xfrm>
        </p:grpSpPr>
        <p:sp>
          <p:nvSpPr>
            <p:cNvPr id="39" name="btfpColumnGapBlocker235150">
              <a:extLst>
                <a:ext uri="{FF2B5EF4-FFF2-40B4-BE49-F238E27FC236}">
                  <a16:creationId xmlns:a16="http://schemas.microsoft.com/office/drawing/2014/main" id="{CE9B7A06-70B3-B1C8-F3C6-6E4DE1499A06}"/>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7" name="btfpColumnGapBlocker739588">
              <a:extLst>
                <a:ext uri="{FF2B5EF4-FFF2-40B4-BE49-F238E27FC236}">
                  <a16:creationId xmlns:a16="http://schemas.microsoft.com/office/drawing/2014/main" id="{393650E0-66D3-CFE3-BCAD-DEE447173E36}"/>
                </a:ext>
              </a:extLst>
            </p:cNvPr>
            <p:cNvSpPr/>
            <p:nvPr/>
          </p:nvSpPr>
          <p:spPr bwMode="gray">
            <a:xfrm>
              <a:off x="884376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4" name="btfpColumnIndicator847696">
              <a:extLst>
                <a:ext uri="{FF2B5EF4-FFF2-40B4-BE49-F238E27FC236}">
                  <a16:creationId xmlns:a16="http://schemas.microsoft.com/office/drawing/2014/main" id="{7FDF7198-0C96-4305-3A91-417228DC0A98}"/>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2" name="btfpColumnIndicator284167">
              <a:extLst>
                <a:ext uri="{FF2B5EF4-FFF2-40B4-BE49-F238E27FC236}">
                  <a16:creationId xmlns:a16="http://schemas.microsoft.com/office/drawing/2014/main" id="{D62D555A-01F1-5760-3C0C-0DBD3723AA9E}"/>
                </a:ext>
              </a:extLst>
            </p:cNvPr>
            <p:cNvCxnSpPr/>
            <p:nvPr/>
          </p:nvCxnSpPr>
          <p:spPr bwMode="gray">
            <a:xfrm flipV="1">
              <a:off x="938430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264114">
              <a:extLst>
                <a:ext uri="{FF2B5EF4-FFF2-40B4-BE49-F238E27FC236}">
                  <a16:creationId xmlns:a16="http://schemas.microsoft.com/office/drawing/2014/main" id="{48E1EA83-CC06-BDD9-7518-685357F1D555}"/>
                </a:ext>
              </a:extLst>
            </p:cNvPr>
            <p:cNvSpPr/>
            <p:nvPr/>
          </p:nvSpPr>
          <p:spPr bwMode="gray">
            <a:xfrm>
              <a:off x="582572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916509">
              <a:extLst>
                <a:ext uri="{FF2B5EF4-FFF2-40B4-BE49-F238E27FC236}">
                  <a16:creationId xmlns:a16="http://schemas.microsoft.com/office/drawing/2014/main" id="{0923CEA6-99BE-CFBC-8F9E-C5E9A060D27B}"/>
                </a:ext>
              </a:extLst>
            </p:cNvPr>
            <p:cNvCxnSpPr/>
            <p:nvPr/>
          </p:nvCxnSpPr>
          <p:spPr bwMode="gray">
            <a:xfrm flipV="1">
              <a:off x="884376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678012">
              <a:extLst>
                <a:ext uri="{FF2B5EF4-FFF2-40B4-BE49-F238E27FC236}">
                  <a16:creationId xmlns:a16="http://schemas.microsoft.com/office/drawing/2014/main" id="{D0B4E92F-0156-8020-FD83-16AB2B4A72E1}"/>
                </a:ext>
              </a:extLst>
            </p:cNvPr>
            <p:cNvCxnSpPr/>
            <p:nvPr/>
          </p:nvCxnSpPr>
          <p:spPr bwMode="gray">
            <a:xfrm flipV="1">
              <a:off x="636627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977040">
              <a:extLst>
                <a:ext uri="{FF2B5EF4-FFF2-40B4-BE49-F238E27FC236}">
                  <a16:creationId xmlns:a16="http://schemas.microsoft.com/office/drawing/2014/main" id="{5496DE41-55F7-D25F-E351-9EF59703F27D}"/>
                </a:ext>
              </a:extLst>
            </p:cNvPr>
            <p:cNvSpPr/>
            <p:nvPr/>
          </p:nvSpPr>
          <p:spPr bwMode="gray">
            <a:xfrm>
              <a:off x="280769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872181">
              <a:extLst>
                <a:ext uri="{FF2B5EF4-FFF2-40B4-BE49-F238E27FC236}">
                  <a16:creationId xmlns:a16="http://schemas.microsoft.com/office/drawing/2014/main" id="{4A1073E5-282C-0E9A-8042-50470040C4AB}"/>
                </a:ext>
              </a:extLst>
            </p:cNvPr>
            <p:cNvCxnSpPr/>
            <p:nvPr/>
          </p:nvCxnSpPr>
          <p:spPr bwMode="gray">
            <a:xfrm flipV="1">
              <a:off x="582572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680140">
              <a:extLst>
                <a:ext uri="{FF2B5EF4-FFF2-40B4-BE49-F238E27FC236}">
                  <a16:creationId xmlns:a16="http://schemas.microsoft.com/office/drawing/2014/main" id="{BA09004C-42FF-0062-4C8C-5585AC18A017}"/>
                </a:ext>
              </a:extLst>
            </p:cNvPr>
            <p:cNvCxnSpPr/>
            <p:nvPr/>
          </p:nvCxnSpPr>
          <p:spPr bwMode="gray">
            <a:xfrm flipV="1">
              <a:off x="334823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193889">
              <a:extLst>
                <a:ext uri="{FF2B5EF4-FFF2-40B4-BE49-F238E27FC236}">
                  <a16:creationId xmlns:a16="http://schemas.microsoft.com/office/drawing/2014/main" id="{777448A3-328E-47FB-2666-6AFF83A4D78A}"/>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116562">
              <a:extLst>
                <a:ext uri="{FF2B5EF4-FFF2-40B4-BE49-F238E27FC236}">
                  <a16:creationId xmlns:a16="http://schemas.microsoft.com/office/drawing/2014/main" id="{C9C18D55-7EB7-4A04-1298-AA1BC7DA13D5}"/>
                </a:ext>
              </a:extLst>
            </p:cNvPr>
            <p:cNvCxnSpPr/>
            <p:nvPr/>
          </p:nvCxnSpPr>
          <p:spPr bwMode="gray">
            <a:xfrm flipV="1">
              <a:off x="280769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183794">
              <a:extLst>
                <a:ext uri="{FF2B5EF4-FFF2-40B4-BE49-F238E27FC236}">
                  <a16:creationId xmlns:a16="http://schemas.microsoft.com/office/drawing/2014/main" id="{49E0863A-3BE1-D151-C8C3-268D995FBC15}"/>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0" name="btfpColumnIndicatorGroup1">
            <a:extLst>
              <a:ext uri="{FF2B5EF4-FFF2-40B4-BE49-F238E27FC236}">
                <a16:creationId xmlns:a16="http://schemas.microsoft.com/office/drawing/2014/main" id="{6083453D-7A63-BDB4-4661-22C1F82D3B11}"/>
              </a:ext>
            </a:extLst>
          </p:cNvPr>
          <p:cNvGrpSpPr/>
          <p:nvPr/>
        </p:nvGrpSpPr>
        <p:grpSpPr>
          <a:xfrm>
            <a:off x="0" y="-205740"/>
            <a:ext cx="12192000" cy="137160"/>
            <a:chOff x="0" y="-205740"/>
            <a:chExt cx="12192000" cy="137160"/>
          </a:xfrm>
        </p:grpSpPr>
        <p:sp>
          <p:nvSpPr>
            <p:cNvPr id="38" name="btfpColumnGapBlocker236329">
              <a:extLst>
                <a:ext uri="{FF2B5EF4-FFF2-40B4-BE49-F238E27FC236}">
                  <a16:creationId xmlns:a16="http://schemas.microsoft.com/office/drawing/2014/main" id="{B9CB57F3-4F19-A712-5E10-3FF47D61CF5E}"/>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6" name="btfpColumnGapBlocker654050">
              <a:extLst>
                <a:ext uri="{FF2B5EF4-FFF2-40B4-BE49-F238E27FC236}">
                  <a16:creationId xmlns:a16="http://schemas.microsoft.com/office/drawing/2014/main" id="{0A1EA3BA-F477-D96F-4802-09EAA03D909C}"/>
                </a:ext>
              </a:extLst>
            </p:cNvPr>
            <p:cNvSpPr/>
            <p:nvPr/>
          </p:nvSpPr>
          <p:spPr bwMode="gray">
            <a:xfrm>
              <a:off x="884376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607552">
              <a:extLst>
                <a:ext uri="{FF2B5EF4-FFF2-40B4-BE49-F238E27FC236}">
                  <a16:creationId xmlns:a16="http://schemas.microsoft.com/office/drawing/2014/main" id="{C8CEF8D7-DC25-A021-0206-F6FFEEAB70CD}"/>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633950">
              <a:extLst>
                <a:ext uri="{FF2B5EF4-FFF2-40B4-BE49-F238E27FC236}">
                  <a16:creationId xmlns:a16="http://schemas.microsoft.com/office/drawing/2014/main" id="{3B376B1B-B398-AE7C-32F1-2030AD9BA7E6}"/>
                </a:ext>
              </a:extLst>
            </p:cNvPr>
            <p:cNvCxnSpPr/>
            <p:nvPr/>
          </p:nvCxnSpPr>
          <p:spPr bwMode="gray">
            <a:xfrm flipV="1">
              <a:off x="938430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126925">
              <a:extLst>
                <a:ext uri="{FF2B5EF4-FFF2-40B4-BE49-F238E27FC236}">
                  <a16:creationId xmlns:a16="http://schemas.microsoft.com/office/drawing/2014/main" id="{0834367A-E0E8-2BE8-9CAC-AE6455E88C03}"/>
                </a:ext>
              </a:extLst>
            </p:cNvPr>
            <p:cNvSpPr/>
            <p:nvPr/>
          </p:nvSpPr>
          <p:spPr bwMode="gray">
            <a:xfrm>
              <a:off x="582572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3" name="btfpColumnIndicator741249">
              <a:extLst>
                <a:ext uri="{FF2B5EF4-FFF2-40B4-BE49-F238E27FC236}">
                  <a16:creationId xmlns:a16="http://schemas.microsoft.com/office/drawing/2014/main" id="{5BE8443B-6A2C-F1FA-7F5A-5233F86FD263}"/>
                </a:ext>
              </a:extLst>
            </p:cNvPr>
            <p:cNvCxnSpPr/>
            <p:nvPr/>
          </p:nvCxnSpPr>
          <p:spPr bwMode="gray">
            <a:xfrm flipV="1">
              <a:off x="884376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516142">
              <a:extLst>
                <a:ext uri="{FF2B5EF4-FFF2-40B4-BE49-F238E27FC236}">
                  <a16:creationId xmlns:a16="http://schemas.microsoft.com/office/drawing/2014/main" id="{B31D1CC4-4B53-5DF8-1247-260AE2DD1D09}"/>
                </a:ext>
              </a:extLst>
            </p:cNvPr>
            <p:cNvCxnSpPr/>
            <p:nvPr/>
          </p:nvCxnSpPr>
          <p:spPr bwMode="gray">
            <a:xfrm flipV="1">
              <a:off x="636627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971416">
              <a:extLst>
                <a:ext uri="{FF2B5EF4-FFF2-40B4-BE49-F238E27FC236}">
                  <a16:creationId xmlns:a16="http://schemas.microsoft.com/office/drawing/2014/main" id="{D02A9321-1341-FDE6-A83C-2A4876E6FD72}"/>
                </a:ext>
              </a:extLst>
            </p:cNvPr>
            <p:cNvSpPr/>
            <p:nvPr/>
          </p:nvSpPr>
          <p:spPr bwMode="gray">
            <a:xfrm>
              <a:off x="280769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231842">
              <a:extLst>
                <a:ext uri="{FF2B5EF4-FFF2-40B4-BE49-F238E27FC236}">
                  <a16:creationId xmlns:a16="http://schemas.microsoft.com/office/drawing/2014/main" id="{65DCB24D-648F-7D38-E6AC-95FD3DD6E77D}"/>
                </a:ext>
              </a:extLst>
            </p:cNvPr>
            <p:cNvCxnSpPr/>
            <p:nvPr/>
          </p:nvCxnSpPr>
          <p:spPr bwMode="gray">
            <a:xfrm flipV="1">
              <a:off x="582572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901259">
              <a:extLst>
                <a:ext uri="{FF2B5EF4-FFF2-40B4-BE49-F238E27FC236}">
                  <a16:creationId xmlns:a16="http://schemas.microsoft.com/office/drawing/2014/main" id="{310CA355-5B6C-E2D7-98DC-DF0D3EF2E0DD}"/>
                </a:ext>
              </a:extLst>
            </p:cNvPr>
            <p:cNvCxnSpPr/>
            <p:nvPr/>
          </p:nvCxnSpPr>
          <p:spPr bwMode="gray">
            <a:xfrm flipV="1">
              <a:off x="334823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758472">
              <a:extLst>
                <a:ext uri="{FF2B5EF4-FFF2-40B4-BE49-F238E27FC236}">
                  <a16:creationId xmlns:a16="http://schemas.microsoft.com/office/drawing/2014/main" id="{6DAA1860-3606-6B04-68FF-F88C19AA8022}"/>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113658">
              <a:extLst>
                <a:ext uri="{FF2B5EF4-FFF2-40B4-BE49-F238E27FC236}">
                  <a16:creationId xmlns:a16="http://schemas.microsoft.com/office/drawing/2014/main" id="{9FD90934-3E46-D793-F31E-D2000157ED74}"/>
                </a:ext>
              </a:extLst>
            </p:cNvPr>
            <p:cNvCxnSpPr/>
            <p:nvPr/>
          </p:nvCxnSpPr>
          <p:spPr bwMode="gray">
            <a:xfrm flipV="1">
              <a:off x="280769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495785">
              <a:extLst>
                <a:ext uri="{FF2B5EF4-FFF2-40B4-BE49-F238E27FC236}">
                  <a16:creationId xmlns:a16="http://schemas.microsoft.com/office/drawing/2014/main" id="{AC5996E1-46AA-4236-227B-72FA753275DD}"/>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C6FED389-7405-7CF6-EDC8-311D4DDCB01B}"/>
              </a:ext>
            </a:extLst>
          </p:cNvPr>
          <p:cNvGraphicFramePr>
            <a:graphicFrameLocks noChangeAspect="1"/>
          </p:cNvGraphicFramePr>
          <p:nvPr>
            <p:custDataLst>
              <p:tags r:id="rId2"/>
            </p:custDataLst>
            <p:extLst>
              <p:ext uri="{D42A27DB-BD31-4B8C-83A1-F6EECF244321}">
                <p14:modId xmlns:p14="http://schemas.microsoft.com/office/powerpoint/2010/main" val="1926251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84" imgH="486" progId="TCLayout.ActiveDocument.1">
                  <p:embed/>
                </p:oleObj>
              </mc:Choice>
              <mc:Fallback>
                <p:oleObj name="think-cell Slide" r:id="rId13" imgW="484" imgH="486" progId="TCLayout.ActiveDocument.1">
                  <p:embed/>
                  <p:pic>
                    <p:nvPicPr>
                      <p:cNvPr id="13" name="think-cell data - do not delete" hidden="1">
                        <a:extLst>
                          <a:ext uri="{FF2B5EF4-FFF2-40B4-BE49-F238E27FC236}">
                            <a16:creationId xmlns:a16="http://schemas.microsoft.com/office/drawing/2014/main" id="{C6FED389-7405-7CF6-EDC8-311D4DDCB01B}"/>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7EED0C1-999D-A98F-6BFE-341DA38FDDE2}"/>
              </a:ext>
            </a:extLst>
          </p:cNvPr>
          <p:cNvSpPr>
            <a:spLocks noGrp="1"/>
          </p:cNvSpPr>
          <p:nvPr>
            <p:ph type="title"/>
          </p:nvPr>
        </p:nvSpPr>
        <p:spPr/>
        <p:txBody>
          <a:bodyPr vert="horz"/>
          <a:lstStyle/>
          <a:p>
            <a:r>
              <a:rPr lang="en-US" dirty="0"/>
              <a:t>&lt;Comp 2&gt; is deploying </a:t>
            </a:r>
            <a:r>
              <a:rPr lang="en-US" dirty="0" err="1"/>
              <a:t>GenAI</a:t>
            </a:r>
            <a:r>
              <a:rPr lang="en-US" dirty="0"/>
              <a:t> across the revenue cycle today, &amp; positioning autonomous AI agents as the backbone of a fully automated, insight-driven RCM</a:t>
            </a:r>
            <a:endParaRPr lang="en-US" dirty="0">
              <a:highlight>
                <a:srgbClr val="FFFF00"/>
              </a:highlight>
            </a:endParaRPr>
          </a:p>
        </p:txBody>
      </p:sp>
      <p:grpSp>
        <p:nvGrpSpPr>
          <p:cNvPr id="20" name="btfpStatusSticker298099">
            <a:extLst>
              <a:ext uri="{FF2B5EF4-FFF2-40B4-BE49-F238E27FC236}">
                <a16:creationId xmlns:a16="http://schemas.microsoft.com/office/drawing/2014/main" id="{845C603B-4D38-B2EB-C67A-998BDF1CBFC7}"/>
              </a:ext>
            </a:extLst>
          </p:cNvPr>
          <p:cNvGrpSpPr/>
          <p:nvPr>
            <p:custDataLst>
              <p:tags r:id="rId3"/>
            </p:custDataLst>
          </p:nvPr>
        </p:nvGrpSpPr>
        <p:grpSpPr>
          <a:xfrm>
            <a:off x="10100356" y="955344"/>
            <a:ext cx="1761444" cy="235611"/>
            <a:chOff x="-2280176" y="876300"/>
            <a:chExt cx="1761444" cy="235611"/>
          </a:xfrm>
        </p:grpSpPr>
        <p:sp>
          <p:nvSpPr>
            <p:cNvPr id="18" name="btfpStatusStickerText298099">
              <a:extLst>
                <a:ext uri="{FF2B5EF4-FFF2-40B4-BE49-F238E27FC236}">
                  <a16:creationId xmlns:a16="http://schemas.microsoft.com/office/drawing/2014/main" id="{8E36DE58-1880-3DD6-09E5-3B0100D57BCC}"/>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9" name="btfpStatusStickerLine298099">
              <a:extLst>
                <a:ext uri="{FF2B5EF4-FFF2-40B4-BE49-F238E27FC236}">
                  <a16:creationId xmlns:a16="http://schemas.microsoft.com/office/drawing/2014/main" id="{C318C95C-33D3-5A62-D032-992CCE2D1AEB}"/>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5" name="btfpTable459511">
            <a:extLst>
              <a:ext uri="{FF2B5EF4-FFF2-40B4-BE49-F238E27FC236}">
                <a16:creationId xmlns:a16="http://schemas.microsoft.com/office/drawing/2014/main" id="{495BE539-9F18-8E8E-27EB-1C633F134ACB}"/>
              </a:ext>
            </a:extLst>
          </p:cNvPr>
          <p:cNvGraphicFramePr>
            <a:graphicFrameLocks noGrp="1"/>
          </p:cNvGraphicFramePr>
          <p:nvPr>
            <p:custDataLst>
              <p:tags r:id="rId4"/>
            </p:custDataLst>
            <p:extLst>
              <p:ext uri="{D42A27DB-BD31-4B8C-83A1-F6EECF244321}">
                <p14:modId xmlns:p14="http://schemas.microsoft.com/office/powerpoint/2010/main" val="376713885"/>
              </p:ext>
            </p:extLst>
          </p:nvPr>
        </p:nvGraphicFramePr>
        <p:xfrm>
          <a:off x="381618" y="1379510"/>
          <a:ext cx="8508799" cy="4951090"/>
        </p:xfrm>
        <a:graphic>
          <a:graphicData uri="http://schemas.openxmlformats.org/drawingml/2006/table">
            <a:tbl>
              <a:tblPr firstRow="1" firstCol="1">
                <a:tableStyleId>{9D7B26C5-4107-4FEC-AEDC-1716B250A1EF}</a:tableStyleId>
              </a:tblPr>
              <a:tblGrid>
                <a:gridCol w="1042605">
                  <a:extLst>
                    <a:ext uri="{9D8B030D-6E8A-4147-A177-3AD203B41FA5}">
                      <a16:colId xmlns:a16="http://schemas.microsoft.com/office/drawing/2014/main" val="1951370294"/>
                    </a:ext>
                  </a:extLst>
                </a:gridCol>
                <a:gridCol w="3733097">
                  <a:extLst>
                    <a:ext uri="{9D8B030D-6E8A-4147-A177-3AD203B41FA5}">
                      <a16:colId xmlns:a16="http://schemas.microsoft.com/office/drawing/2014/main" val="1344780538"/>
                    </a:ext>
                  </a:extLst>
                </a:gridCol>
                <a:gridCol w="3733097">
                  <a:extLst>
                    <a:ext uri="{9D8B030D-6E8A-4147-A177-3AD203B41FA5}">
                      <a16:colId xmlns:a16="http://schemas.microsoft.com/office/drawing/2014/main" val="3291960188"/>
                    </a:ext>
                  </a:extLst>
                </a:gridCol>
              </a:tblGrid>
              <a:tr h="276846">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endParaRPr lang="en-US" sz="900" b="1" i="0" u="none" strike="noStrike">
                        <a:solidFill>
                          <a:srgbClr val="C00000"/>
                        </a:solidFill>
                        <a:effectLst/>
                        <a:latin typeface="+mj-lt"/>
                      </a:endParaRPr>
                    </a:p>
                  </a:txBody>
                  <a:tcPr anchor="ctr"/>
                </a:tc>
                <a:tc>
                  <a:txBody>
                    <a:bodyPr/>
                    <a:lstStyle/>
                    <a:p>
                      <a:pPr marL="0" indent="0" algn="ctr" fontAlgn="b">
                        <a:buNone/>
                      </a:pPr>
                      <a:r>
                        <a:rPr lang="en-US" sz="900" b="1" i="0" u="none" strike="noStrike">
                          <a:solidFill>
                            <a:srgbClr val="FFFFFF"/>
                          </a:solidFill>
                          <a:effectLst/>
                          <a:latin typeface="+mj-lt"/>
                        </a:rPr>
                        <a:t>Current AI use case</a:t>
                      </a:r>
                    </a:p>
                  </a:txBody>
                  <a:tcPr marL="7620" marR="7620" marT="7620" marB="0" anchor="ctr">
                    <a:solidFill>
                      <a:schemeClr val="bg2">
                        <a:lumMod val="50000"/>
                      </a:schemeClr>
                    </a:solidFill>
                  </a:tcPr>
                </a:tc>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r>
                        <a:rPr lang="en-US" sz="900" b="1" i="0" u="none" strike="noStrike" kern="1200">
                          <a:solidFill>
                            <a:srgbClr val="FFFFFF"/>
                          </a:solidFill>
                          <a:effectLst/>
                          <a:latin typeface="+mn-lt"/>
                          <a:ea typeface="+mn-ea"/>
                          <a:cs typeface="+mn-cs"/>
                        </a:rPr>
                        <a:t>Future plans to expand AI capabilities</a:t>
                      </a:r>
                    </a:p>
                  </a:txBody>
                  <a:tcPr marL="7620" marR="7620" marT="7620" marB="0" anchor="ctr">
                    <a:lnR w="19050" cap="flat" cmpd="sng" algn="ctr">
                      <a:solidFill>
                        <a:schemeClr val="bg1">
                          <a:lumMod val="85000"/>
                        </a:schemeClr>
                      </a:solidFill>
                      <a:prstDash val="solid"/>
                      <a:round/>
                      <a:headEnd type="none" w="med" len="med"/>
                      <a:tailEnd type="none" w="med" len="med"/>
                    </a:lnR>
                    <a:solidFill>
                      <a:schemeClr val="accent6">
                        <a:lumMod val="75000"/>
                      </a:schemeClr>
                    </a:solidFill>
                  </a:tcPr>
                </a:tc>
                <a:extLst>
                  <a:ext uri="{0D108BD9-81ED-4DB2-BD59-A6C34878D82A}">
                    <a16:rowId xmlns:a16="http://schemas.microsoft.com/office/drawing/2014/main" val="2837889586"/>
                  </a:ext>
                </a:extLst>
              </a:tr>
              <a:tr h="562623">
                <a:tc>
                  <a:txBody>
                    <a:bodyPr/>
                    <a:lstStyle/>
                    <a:p>
                      <a:pPr marL="0" indent="0">
                        <a:buFontTx/>
                        <a:buNone/>
                      </a:pPr>
                      <a:r>
                        <a:rPr lang="en-US" sz="900" b="1">
                          <a:solidFill>
                            <a:schemeClr val="tx1"/>
                          </a:solidFill>
                          <a:latin typeface="+mj-lt"/>
                        </a:rPr>
                        <a:t>Patient Access &amp; Management</a:t>
                      </a:r>
                    </a:p>
                  </a:txBody>
                  <a:tcPr anchor="ctr">
                    <a:lnR w="19050" cap="flat" cmpd="sng" algn="ctr">
                      <a:noFill/>
                      <a:prstDash val="solid"/>
                      <a:round/>
                      <a:headEnd type="none" w="med" len="med"/>
                      <a:tailEnd type="none" w="med" len="med"/>
                    </a:lnR>
                    <a:solidFill>
                      <a:schemeClr val="bg1">
                        <a:lumMod val="85000"/>
                      </a:schemeClr>
                    </a:solidFill>
                  </a:tcPr>
                </a:tc>
                <a:tc>
                  <a:txBody>
                    <a:bodyPr/>
                    <a:lstStyle/>
                    <a:p>
                      <a:pPr marL="177800" marR="0" lvl="0" indent="-177800" algn="l" defTabSz="711200" rtl="0" eaLnBrk="1" fontAlgn="auto" latinLnBrk="0" hangingPunct="1">
                        <a:lnSpc>
                          <a:spcPct val="100000"/>
                        </a:lnSpc>
                        <a:spcBef>
                          <a:spcPts val="500"/>
                        </a:spcBef>
                        <a:spcAft>
                          <a:spcPct val="0"/>
                        </a:spcAft>
                        <a:buClrTx/>
                        <a:buSzTx/>
                        <a:defRPr/>
                      </a:pPr>
                      <a:r>
                        <a:rPr lang="en-US" sz="900" dirty="0"/>
                        <a:t>&lt;Comp 2&gt; leverages </a:t>
                      </a:r>
                      <a:r>
                        <a:rPr lang="en-US" sz="900" b="1" dirty="0"/>
                        <a:t>digital workflows </a:t>
                      </a:r>
                      <a:r>
                        <a:rPr lang="en-US" sz="900" dirty="0"/>
                        <a:t>to </a:t>
                      </a:r>
                      <a:r>
                        <a:rPr lang="en-US" sz="900" b="1" dirty="0"/>
                        <a:t>automate</a:t>
                      </a:r>
                      <a:r>
                        <a:rPr lang="en-US" sz="900" dirty="0"/>
                        <a:t> prior authorizations during </a:t>
                      </a:r>
                      <a:r>
                        <a:rPr lang="en-US" sz="900" b="1" dirty="0"/>
                        <a:t>scheduling</a:t>
                      </a:r>
                      <a:r>
                        <a:rPr lang="en-US" sz="900" b="0" dirty="0">
                          <a:solidFill>
                            <a:schemeClr val="tx1"/>
                          </a:solidFill>
                          <a:latin typeface="+mn-lt"/>
                        </a:rPr>
                        <a:t>; Baptist Healthcare partnered with &lt;Comp 2&gt; </a:t>
                      </a:r>
                      <a:r>
                        <a:rPr lang="en-US" sz="900" b="1" dirty="0">
                          <a:solidFill>
                            <a:schemeClr val="tx1"/>
                          </a:solidFill>
                          <a:latin typeface="+mn-lt"/>
                        </a:rPr>
                        <a:t>to accelerate patient access</a:t>
                      </a:r>
                      <a:r>
                        <a:rPr lang="en-US" sz="900" b="0" dirty="0">
                          <a:solidFill>
                            <a:schemeClr val="tx1"/>
                          </a:solidFill>
                          <a:latin typeface="+mn-lt"/>
                        </a:rPr>
                        <a:t> and reduce administrative overheads</a:t>
                      </a: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solidFill>
                      <a:schemeClr val="bg1"/>
                    </a:solidFill>
                  </a:tcPr>
                </a:tc>
                <a:tc>
                  <a:txBody>
                    <a:bodyPr/>
                    <a:lstStyle/>
                    <a:p>
                      <a:pPr marL="177800" marR="0" lvl="0" indent="-177800" algn="l" defTabSz="711200" rtl="0" eaLnBrk="1" fontAlgn="auto" latinLnBrk="0" hangingPunct="1">
                        <a:lnSpc>
                          <a:spcPct val="100000"/>
                        </a:lnSpc>
                        <a:spcBef>
                          <a:spcPts val="500"/>
                        </a:spcBef>
                        <a:spcAft>
                          <a:spcPct val="0"/>
                        </a:spcAft>
                        <a:buClrTx/>
                        <a:buSzTx/>
                        <a:defRPr/>
                      </a:pPr>
                      <a:r>
                        <a:rPr lang="en-US" sz="900" b="0">
                          <a:solidFill>
                            <a:schemeClr val="tx1"/>
                          </a:solidFill>
                          <a:latin typeface="+mn-lt"/>
                        </a:rPr>
                        <a:t>Leveraging </a:t>
                      </a:r>
                      <a:r>
                        <a:rPr lang="en-US" sz="900" b="1">
                          <a:solidFill>
                            <a:schemeClr val="tx1"/>
                          </a:solidFill>
                          <a:latin typeface="+mn-lt"/>
                        </a:rPr>
                        <a:t>AI-driven LLMs</a:t>
                      </a:r>
                      <a:r>
                        <a:rPr lang="en-US" sz="900" b="0">
                          <a:solidFill>
                            <a:schemeClr val="tx1"/>
                          </a:solidFill>
                          <a:latin typeface="+mn-lt"/>
                        </a:rPr>
                        <a:t> to </a:t>
                      </a:r>
                      <a:r>
                        <a:rPr lang="en-US" sz="900" b="1">
                          <a:solidFill>
                            <a:schemeClr val="tx1"/>
                          </a:solidFill>
                          <a:latin typeface="+mn-lt"/>
                        </a:rPr>
                        <a:t>automate patient scheduling </a:t>
                      </a:r>
                      <a:r>
                        <a:rPr lang="en-US" sz="900" b="0">
                          <a:solidFill>
                            <a:schemeClr val="tx1"/>
                          </a:solidFill>
                          <a:latin typeface="+mn-lt"/>
                        </a:rPr>
                        <a:t>and intake by </a:t>
                      </a:r>
                      <a:r>
                        <a:rPr lang="en-US" sz="900" b="1">
                          <a:solidFill>
                            <a:schemeClr val="tx1"/>
                          </a:solidFill>
                          <a:latin typeface="+mn-lt"/>
                        </a:rPr>
                        <a:t>scheduling workflows </a:t>
                      </a:r>
                      <a:r>
                        <a:rPr lang="en-US" sz="900" b="0">
                          <a:solidFill>
                            <a:schemeClr val="tx1"/>
                          </a:solidFill>
                          <a:latin typeface="+mn-lt"/>
                        </a:rPr>
                        <a:t>and streamline front-office registration</a:t>
                      </a: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524533896"/>
                  </a:ext>
                </a:extLst>
              </a:tr>
              <a:tr h="562623">
                <a:tc>
                  <a:txBody>
                    <a:bodyPr/>
                    <a:lstStyle/>
                    <a:p>
                      <a:pPr marL="0" indent="0">
                        <a:buFontTx/>
                        <a:buNone/>
                      </a:pPr>
                      <a:r>
                        <a:rPr lang="en-US" sz="900" b="1">
                          <a:solidFill>
                            <a:schemeClr val="tx1"/>
                          </a:solidFill>
                          <a:latin typeface="+mj-lt"/>
                        </a:rPr>
                        <a:t>Eligibility &amp; Prior Authorization</a:t>
                      </a:r>
                    </a:p>
                  </a:txBody>
                  <a:tcPr anchor="ctr">
                    <a:lnR w="19050" cap="flat" cmpd="sng" algn="ctr">
                      <a:noFill/>
                      <a:prstDash val="solid"/>
                      <a:round/>
                      <a:headEnd type="none" w="med" len="med"/>
                      <a:tailEnd type="none" w="med" len="med"/>
                    </a:lnR>
                    <a:solidFill>
                      <a:schemeClr val="bg1">
                        <a:lumMod val="85000"/>
                      </a:schemeClr>
                    </a:solidFill>
                  </a:tcPr>
                </a:tc>
                <a:tc>
                  <a:txBody>
                    <a:bodyPr/>
                    <a:lstStyle/>
                    <a:p>
                      <a:pPr marL="177800" indent="-177800">
                        <a:spcBef>
                          <a:spcPts val="0"/>
                        </a:spcBef>
                      </a:pPr>
                      <a:r>
                        <a:rPr lang="en-US" sz="900" b="1" dirty="0"/>
                        <a:t>AI models streamline insurance eligibility </a:t>
                      </a:r>
                      <a:r>
                        <a:rPr lang="en-US" sz="900" dirty="0"/>
                        <a:t>by rapidly analyzing patient data to identify active or undisclosed coverage, enabling </a:t>
                      </a:r>
                      <a:r>
                        <a:rPr lang="en-US" sz="900" b="1" dirty="0"/>
                        <a:t>faster and accurate </a:t>
                      </a:r>
                      <a:r>
                        <a:rPr lang="en-US" sz="900" dirty="0"/>
                        <a:t>coverage verification</a:t>
                      </a:r>
                      <a:endParaRPr lang="en-US" sz="900" b="0" kern="1200" dirty="0">
                        <a:solidFill>
                          <a:schemeClr val="dk1"/>
                        </a:solidFill>
                        <a:latin typeface="+mn-lt"/>
                        <a:ea typeface="+mn-ea"/>
                        <a:cs typeface="+mn-cs"/>
                      </a:endParaRP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solidFill>
                      <a:schemeClr val="bg1"/>
                    </a:solidFill>
                  </a:tcPr>
                </a:tc>
                <a:tc>
                  <a:txBody>
                    <a:bodyPr/>
                    <a:lstStyle/>
                    <a:p>
                      <a:pPr marL="177800" indent="-177800">
                        <a:spcBef>
                          <a:spcPts val="500"/>
                        </a:spcBef>
                      </a:pPr>
                      <a:r>
                        <a:rPr lang="en-US" sz="900" b="0" kern="1200">
                          <a:solidFill>
                            <a:schemeClr val="dk1"/>
                          </a:solidFill>
                          <a:latin typeface="+mn-lt"/>
                          <a:ea typeface="+mn-ea"/>
                          <a:cs typeface="+mn-cs"/>
                        </a:rPr>
                        <a:t>Deploying </a:t>
                      </a:r>
                      <a:r>
                        <a:rPr lang="en-US" sz="900" b="1" kern="1200">
                          <a:solidFill>
                            <a:schemeClr val="dk1"/>
                          </a:solidFill>
                          <a:latin typeface="+mn-lt"/>
                          <a:ea typeface="+mn-ea"/>
                          <a:cs typeface="+mn-cs"/>
                        </a:rPr>
                        <a:t>autonomous AI agents </a:t>
                      </a:r>
                      <a:r>
                        <a:rPr lang="en-US" sz="900" b="0" kern="1200">
                          <a:solidFill>
                            <a:schemeClr val="dk1"/>
                          </a:solidFill>
                          <a:latin typeface="+mn-lt"/>
                          <a:ea typeface="+mn-ea"/>
                          <a:cs typeface="+mn-cs"/>
                        </a:rPr>
                        <a:t>that can overturn </a:t>
                      </a:r>
                      <a:r>
                        <a:rPr lang="en-US" sz="900" b="1" kern="1200">
                          <a:solidFill>
                            <a:schemeClr val="dk1"/>
                          </a:solidFill>
                          <a:latin typeface="+mn-lt"/>
                          <a:ea typeface="+mn-ea"/>
                          <a:cs typeface="+mn-cs"/>
                        </a:rPr>
                        <a:t>prior-authorization denials</a:t>
                      </a:r>
                      <a:r>
                        <a:rPr lang="en-US" sz="900" b="0" kern="1200">
                          <a:solidFill>
                            <a:schemeClr val="dk1"/>
                          </a:solidFill>
                          <a:latin typeface="+mn-lt"/>
                          <a:ea typeface="+mn-ea"/>
                          <a:cs typeface="+mn-cs"/>
                        </a:rPr>
                        <a:t> on the back end and </a:t>
                      </a:r>
                      <a:r>
                        <a:rPr lang="en-US" sz="900" b="1" kern="1200">
                          <a:solidFill>
                            <a:schemeClr val="dk1"/>
                          </a:solidFill>
                          <a:latin typeface="+mn-lt"/>
                          <a:ea typeface="+mn-ea"/>
                          <a:cs typeface="+mn-cs"/>
                        </a:rPr>
                        <a:t>prevent</a:t>
                      </a:r>
                      <a:r>
                        <a:rPr lang="en-US" sz="900" b="0" kern="1200">
                          <a:solidFill>
                            <a:schemeClr val="dk1"/>
                          </a:solidFill>
                          <a:latin typeface="+mn-lt"/>
                          <a:ea typeface="+mn-ea"/>
                          <a:cs typeface="+mn-cs"/>
                        </a:rPr>
                        <a:t> auth-related denials </a:t>
                      </a:r>
                      <a:r>
                        <a:rPr lang="en-US" sz="900" b="1" kern="1200">
                          <a:solidFill>
                            <a:schemeClr val="dk1"/>
                          </a:solidFill>
                          <a:latin typeface="+mn-lt"/>
                          <a:ea typeface="+mn-ea"/>
                          <a:cs typeface="+mn-cs"/>
                        </a:rPr>
                        <a:t>upfront </a:t>
                      </a: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3322536254"/>
                  </a:ext>
                </a:extLst>
              </a:tr>
              <a:tr h="562623">
                <a:tc>
                  <a:txBody>
                    <a:bodyPr/>
                    <a:lstStyle/>
                    <a:p>
                      <a:pPr marL="0" indent="0">
                        <a:spcBef>
                          <a:spcPts val="0"/>
                        </a:spcBef>
                        <a:buFontTx/>
                        <a:buNone/>
                      </a:pPr>
                      <a:r>
                        <a:rPr lang="en-US" sz="900" b="1">
                          <a:solidFill>
                            <a:schemeClr val="tx1"/>
                          </a:solidFill>
                          <a:latin typeface="+mj-lt"/>
                        </a:rPr>
                        <a:t>Patient Financial Management</a:t>
                      </a:r>
                    </a:p>
                  </a:txBody>
                  <a:tcPr anchor="ctr">
                    <a:lnR w="1905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177800" marR="0" lvl="0" indent="-177800" algn="l" defTabSz="711200" rtl="0" eaLnBrk="1" fontAlgn="auto" latinLnBrk="0" hangingPunct="1">
                        <a:lnSpc>
                          <a:spcPct val="100000"/>
                        </a:lnSpc>
                        <a:spcBef>
                          <a:spcPts val="0"/>
                        </a:spcBef>
                        <a:spcAft>
                          <a:spcPts val="0"/>
                        </a:spcAft>
                        <a:buClrTx/>
                        <a:buSzTx/>
                        <a:tabLst/>
                        <a:defRPr/>
                      </a:pPr>
                      <a:r>
                        <a:rPr lang="en-US" sz="900" b="0" dirty="0">
                          <a:latin typeface="+mn-lt"/>
                        </a:rPr>
                        <a:t>Integrated </a:t>
                      </a:r>
                      <a:r>
                        <a:rPr lang="en-US" sz="900" b="1" dirty="0"/>
                        <a:t>AI as a co-pilot </a:t>
                      </a:r>
                      <a:r>
                        <a:rPr lang="en-US" sz="900" dirty="0"/>
                        <a:t>in patient call centers to enhance service quality and efficiency by </a:t>
                      </a:r>
                      <a:r>
                        <a:rPr lang="en-US" sz="900" b="1" dirty="0"/>
                        <a:t>instantly summarizing unstructured data</a:t>
                      </a:r>
                      <a:r>
                        <a:rPr lang="en-US" sz="900" dirty="0"/>
                        <a:t>, enabling faster, more informed patient interactions</a:t>
                      </a:r>
                      <a:endParaRPr lang="en-US" sz="900" b="0" dirty="0">
                        <a:latin typeface="+mn-lt"/>
                      </a:endParaRP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177800" marR="0" lvl="0" indent="-177800" algn="l" defTabSz="711200" rtl="0" eaLnBrk="1" fontAlgn="auto" latinLnBrk="0" hangingPunct="1">
                        <a:lnSpc>
                          <a:spcPct val="100000"/>
                        </a:lnSpc>
                        <a:spcBef>
                          <a:spcPts val="0"/>
                        </a:spcBef>
                        <a:spcAft>
                          <a:spcPts val="0"/>
                        </a:spcAft>
                        <a:buClrTx/>
                        <a:buSzTx/>
                        <a:tabLst/>
                        <a:defRPr/>
                      </a:pPr>
                      <a:r>
                        <a:rPr lang="en-US" sz="900" b="0">
                          <a:latin typeface="+mn-lt"/>
                        </a:rPr>
                        <a:t>&lt;Comp 2&gt; </a:t>
                      </a:r>
                      <a:r>
                        <a:rPr lang="en-US" sz="900" b="1"/>
                        <a:t>envisions GenAI-powered virtual agents </a:t>
                      </a:r>
                      <a:r>
                        <a:rPr lang="en-US" sz="900"/>
                        <a:t>managing </a:t>
                      </a:r>
                      <a:r>
                        <a:rPr lang="en-US" sz="900" b="1"/>
                        <a:t>routine billing inquiries </a:t>
                      </a:r>
                      <a:r>
                        <a:rPr lang="en-US" sz="900"/>
                        <a:t>across channels, freeing staff to focus on higher-value, complex tasks</a:t>
                      </a:r>
                      <a:endParaRPr lang="en-US" sz="900" b="0">
                        <a:latin typeface="+mn-lt"/>
                      </a:endParaRP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3579400"/>
                  </a:ext>
                </a:extLst>
              </a:tr>
              <a:tr h="562623">
                <a:tc>
                  <a:txBody>
                    <a:bodyPr/>
                    <a:lstStyle/>
                    <a:p>
                      <a:pPr marL="0" indent="0">
                        <a:spcBef>
                          <a:spcPts val="0"/>
                        </a:spcBef>
                        <a:buFontTx/>
                        <a:buNone/>
                      </a:pPr>
                      <a:r>
                        <a:rPr lang="en-US" sz="900" b="1">
                          <a:solidFill>
                            <a:schemeClr val="tx1"/>
                          </a:solidFill>
                          <a:latin typeface="+mj-lt"/>
                        </a:rPr>
                        <a:t>Charge Capture &amp; Coding</a:t>
                      </a:r>
                    </a:p>
                  </a:txBody>
                  <a:tcPr anchor="ctr">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177800" marR="0" lvl="0" indent="-177800" algn="l" defTabSz="711200" rtl="0" eaLnBrk="1" fontAlgn="auto" latinLnBrk="0" hangingPunct="1">
                        <a:lnSpc>
                          <a:spcPct val="100000"/>
                        </a:lnSpc>
                        <a:spcBef>
                          <a:spcPts val="0"/>
                        </a:spcBef>
                        <a:spcAft>
                          <a:spcPts val="0"/>
                        </a:spcAft>
                        <a:buClrTx/>
                        <a:buSzTx/>
                        <a:tabLst/>
                        <a:defRPr/>
                      </a:pPr>
                      <a:r>
                        <a:rPr lang="en-US" sz="900" dirty="0"/>
                        <a:t>&lt;Comp 2&gt; deployed its </a:t>
                      </a:r>
                      <a:r>
                        <a:rPr lang="en-US" sz="900" b="1" dirty="0"/>
                        <a:t>first LLM application </a:t>
                      </a:r>
                      <a:r>
                        <a:rPr lang="en-US" sz="900" dirty="0"/>
                        <a:t>using </a:t>
                      </a:r>
                      <a:r>
                        <a:rPr lang="en-US" sz="900" b="1" dirty="0"/>
                        <a:t>Azure OpenAI </a:t>
                      </a:r>
                      <a:r>
                        <a:rPr lang="en-US" sz="900" dirty="0"/>
                        <a:t>to </a:t>
                      </a:r>
                      <a:r>
                        <a:rPr lang="en-US" sz="900" b="1" dirty="0"/>
                        <a:t>automate physician coding quality </a:t>
                      </a:r>
                      <a:r>
                        <a:rPr lang="en-US" sz="900" dirty="0"/>
                        <a:t>reviews by analyzing documentation and </a:t>
                      </a:r>
                      <a:r>
                        <a:rPr lang="en-US" sz="900" b="1" dirty="0"/>
                        <a:t>predicting accurate</a:t>
                      </a:r>
                      <a:r>
                        <a:rPr lang="en-US" sz="900" dirty="0"/>
                        <a:t> E/M billing codes</a:t>
                      </a:r>
                      <a:endParaRPr lang="en-US" sz="900" b="0" dirty="0">
                        <a:latin typeface="+mn-lt"/>
                      </a:endParaRP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177800" marR="0" lvl="0" indent="-177800" algn="l" defTabSz="711200" rtl="0" eaLnBrk="1" fontAlgn="auto" latinLnBrk="0" hangingPunct="1">
                        <a:lnSpc>
                          <a:spcPct val="100000"/>
                        </a:lnSpc>
                        <a:spcBef>
                          <a:spcPts val="500"/>
                        </a:spcBef>
                        <a:spcAft>
                          <a:spcPts val="0"/>
                        </a:spcAft>
                        <a:buClrTx/>
                        <a:buSzTx/>
                        <a:tabLst/>
                        <a:defRPr/>
                      </a:pPr>
                      <a:r>
                        <a:rPr lang="en-US" sz="900" dirty="0"/>
                        <a:t>&lt;Comp 2&gt; is </a:t>
                      </a:r>
                      <a:r>
                        <a:rPr lang="en-US" sz="900" b="1" dirty="0"/>
                        <a:t>advancing AI </a:t>
                      </a:r>
                      <a:r>
                        <a:rPr lang="en-US" sz="900" dirty="0"/>
                        <a:t>to </a:t>
                      </a:r>
                      <a:r>
                        <a:rPr lang="en-US" sz="900" b="1" dirty="0"/>
                        <a:t>enhance clinical documentation</a:t>
                      </a:r>
                      <a:r>
                        <a:rPr lang="en-US" sz="900" dirty="0"/>
                        <a:t>, </a:t>
                      </a:r>
                      <a:r>
                        <a:rPr lang="en-US" sz="900" b="1" dirty="0"/>
                        <a:t>charge capture</a:t>
                      </a:r>
                      <a:r>
                        <a:rPr lang="en-US" sz="900" dirty="0"/>
                        <a:t>, and </a:t>
                      </a:r>
                      <a:r>
                        <a:rPr lang="en-US" sz="900" b="1" dirty="0"/>
                        <a:t>DRG integrity </a:t>
                      </a:r>
                      <a:r>
                        <a:rPr lang="en-US" sz="900" dirty="0"/>
                        <a:t>to optimize revenue recovery and strengthen provider financial sustainability</a:t>
                      </a:r>
                      <a:endParaRPr lang="en-US" sz="900" b="0" dirty="0">
                        <a:latin typeface="+mn-lt"/>
                      </a:endParaRP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298788179"/>
                  </a:ext>
                </a:extLst>
              </a:tr>
              <a:tr h="562623">
                <a:tc>
                  <a:txBody>
                    <a:bodyPr/>
                    <a:lstStyle/>
                    <a:p>
                      <a:pPr marL="0" indent="0">
                        <a:spcBef>
                          <a:spcPts val="0"/>
                        </a:spcBef>
                        <a:buFontTx/>
                        <a:buNone/>
                      </a:pPr>
                      <a:r>
                        <a:rPr lang="en-US" sz="900" b="1">
                          <a:solidFill>
                            <a:schemeClr val="tx1"/>
                          </a:solidFill>
                          <a:latin typeface="+mj-lt"/>
                        </a:rPr>
                        <a:t>Health Information Management</a:t>
                      </a:r>
                    </a:p>
                  </a:txBody>
                  <a:tcPr anchor="ctr">
                    <a:lnR w="1905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900"/>
                        <a:t>&lt;Comp 2&gt; leverages Iodine’s </a:t>
                      </a:r>
                      <a:r>
                        <a:rPr lang="en-US" sz="900" b="1"/>
                        <a:t>AI-powered AwareCDI </a:t>
                      </a:r>
                      <a:r>
                        <a:rPr lang="en-US" sz="900"/>
                        <a:t>platform to elevate documentation specificity, completeness, and accuracy—</a:t>
                      </a:r>
                      <a:r>
                        <a:rPr lang="en-US" sz="900" b="1"/>
                        <a:t>enabling optimized billing </a:t>
                      </a:r>
                      <a:r>
                        <a:rPr lang="en-US" sz="900"/>
                        <a:t>and reimbursement at scale</a:t>
                      </a: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177800" marR="0" lvl="0" indent="-177800" algn="l" defTabSz="711200" rtl="0" eaLnBrk="1" fontAlgn="auto" latinLnBrk="0" hangingPunct="1">
                        <a:lnSpc>
                          <a:spcPct val="100000"/>
                        </a:lnSpc>
                        <a:spcBef>
                          <a:spcPts val="500"/>
                        </a:spcBef>
                        <a:spcAft>
                          <a:spcPts val="0"/>
                        </a:spcAft>
                        <a:buClrTx/>
                        <a:buSzTx/>
                        <a:tabLst/>
                        <a:defRPr/>
                      </a:pPr>
                      <a:r>
                        <a:rPr lang="en-US" sz="900" b="0" dirty="0">
                          <a:latin typeface="+mn-lt"/>
                        </a:rPr>
                        <a:t>Utilize</a:t>
                      </a:r>
                      <a:r>
                        <a:rPr lang="en-US" sz="900" dirty="0"/>
                        <a:t> </a:t>
                      </a:r>
                      <a:r>
                        <a:rPr lang="en-US" sz="900" b="1" dirty="0"/>
                        <a:t>LLM-enhanced generative AI </a:t>
                      </a:r>
                      <a:r>
                        <a:rPr lang="en-US" sz="900" dirty="0"/>
                        <a:t>to improve Clinical Documentation Improvement by </a:t>
                      </a:r>
                      <a:r>
                        <a:rPr lang="en-US" sz="900" b="1" dirty="0"/>
                        <a:t>suggesting real-time clarifications</a:t>
                      </a:r>
                      <a:endParaRPr lang="en-US" sz="900" b="1" dirty="0">
                        <a:latin typeface="+mn-lt"/>
                      </a:endParaRP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7464013"/>
                  </a:ext>
                </a:extLst>
              </a:tr>
              <a:tr h="562623">
                <a:tc>
                  <a:txBody>
                    <a:bodyPr/>
                    <a:lstStyle/>
                    <a:p>
                      <a:pPr marL="0" indent="0">
                        <a:spcBef>
                          <a:spcPts val="0"/>
                        </a:spcBef>
                        <a:buFontTx/>
                        <a:buNone/>
                      </a:pPr>
                      <a:r>
                        <a:rPr lang="en-US" sz="900" b="1">
                          <a:solidFill>
                            <a:schemeClr val="tx1"/>
                          </a:solidFill>
                          <a:latin typeface="+mj-lt"/>
                        </a:rPr>
                        <a:t>Claims Submission</a:t>
                      </a:r>
                    </a:p>
                  </a:txBody>
                  <a:tcPr anchor="ctr">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marL="177800" marR="0" lvl="0" indent="-177800" algn="l" defTabSz="711200" rtl="0" eaLnBrk="1" fontAlgn="auto" latinLnBrk="0" hangingPunct="1">
                        <a:lnSpc>
                          <a:spcPct val="100000"/>
                        </a:lnSpc>
                        <a:spcBef>
                          <a:spcPts val="500"/>
                        </a:spcBef>
                        <a:spcAft>
                          <a:spcPts val="0"/>
                        </a:spcAft>
                        <a:buClrTx/>
                        <a:buSzTx/>
                        <a:tabLst/>
                        <a:defRPr/>
                      </a:pPr>
                      <a:r>
                        <a:rPr lang="en-US" sz="900" b="0" dirty="0">
                          <a:latin typeface="+mn-lt"/>
                        </a:rPr>
                        <a:t>&lt;Comp 2&gt; leverages </a:t>
                      </a:r>
                      <a:r>
                        <a:rPr lang="en-US" sz="900" b="1" dirty="0">
                          <a:latin typeface="+mn-lt"/>
                        </a:rPr>
                        <a:t>ML, NLP </a:t>
                      </a:r>
                      <a:r>
                        <a:rPr lang="en-US" sz="900" b="0" dirty="0">
                          <a:latin typeface="+mn-lt"/>
                        </a:rPr>
                        <a:t>and </a:t>
                      </a:r>
                      <a:r>
                        <a:rPr lang="en-US" sz="900" b="1" dirty="0">
                          <a:latin typeface="+mn-lt"/>
                        </a:rPr>
                        <a:t>generative models </a:t>
                      </a:r>
                      <a:r>
                        <a:rPr lang="en-US" sz="900" dirty="0"/>
                        <a:t>across its claims submission lifecycle to </a:t>
                      </a:r>
                      <a:r>
                        <a:rPr lang="en-US" sz="900" b="1" dirty="0"/>
                        <a:t>automate edits, predict denials, </a:t>
                      </a:r>
                      <a:r>
                        <a:rPr lang="en-US" sz="900" dirty="0"/>
                        <a:t>and accelerate </a:t>
                      </a:r>
                      <a:r>
                        <a:rPr lang="en-US" sz="900" b="1" dirty="0"/>
                        <a:t>reimbursements</a:t>
                      </a:r>
                      <a:endParaRPr lang="en-US" sz="900" b="1" dirty="0">
                        <a:latin typeface="+mn-lt"/>
                      </a:endParaRP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177800" marR="0" lvl="0" indent="-177800" algn="l" defTabSz="711200" rtl="0" eaLnBrk="1" fontAlgn="auto" latinLnBrk="0" hangingPunct="1">
                        <a:lnSpc>
                          <a:spcPct val="100000"/>
                        </a:lnSpc>
                        <a:spcBef>
                          <a:spcPts val="500"/>
                        </a:spcBef>
                        <a:spcAft>
                          <a:spcPts val="0"/>
                        </a:spcAft>
                        <a:buClrTx/>
                        <a:buSzTx/>
                        <a:tabLst/>
                        <a:defRPr/>
                      </a:pPr>
                      <a:r>
                        <a:rPr lang="en-US" sz="900" b="0" dirty="0">
                          <a:latin typeface="+mn-lt"/>
                        </a:rPr>
                        <a:t>I</a:t>
                      </a:r>
                      <a:r>
                        <a:rPr lang="en-US" sz="900" b="0" dirty="0"/>
                        <a:t>ntegrating </a:t>
                      </a:r>
                      <a:r>
                        <a:rPr lang="en-US" sz="900" b="1" dirty="0"/>
                        <a:t>generative AI </a:t>
                      </a:r>
                      <a:r>
                        <a:rPr lang="en-US" sz="900" dirty="0"/>
                        <a:t>into </a:t>
                      </a:r>
                      <a:r>
                        <a:rPr lang="en-US" sz="900" b="1" dirty="0"/>
                        <a:t>claims workflows </a:t>
                      </a:r>
                      <a:r>
                        <a:rPr lang="en-US" sz="900" dirty="0"/>
                        <a:t>to enable </a:t>
                      </a:r>
                      <a:r>
                        <a:rPr lang="en-US" sz="900" b="1" dirty="0"/>
                        <a:t>intelligent claim submission</a:t>
                      </a:r>
                      <a:r>
                        <a:rPr lang="en-US" sz="900" dirty="0"/>
                        <a:t>—auto-</a:t>
                      </a:r>
                      <a:r>
                        <a:rPr lang="en-US" sz="900" b="1" dirty="0"/>
                        <a:t>generating and editing claims </a:t>
                      </a:r>
                      <a:r>
                        <a:rPr lang="en-US" sz="900" dirty="0"/>
                        <a:t>with enhanced speed and accuracy</a:t>
                      </a:r>
                      <a:endParaRPr lang="en-US" sz="900" b="0" dirty="0">
                        <a:latin typeface="+mn-lt"/>
                      </a:endParaRP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24152254"/>
                  </a:ext>
                </a:extLst>
              </a:tr>
              <a:tr h="658426">
                <a:tc>
                  <a:txBody>
                    <a:bodyPr/>
                    <a:lstStyle/>
                    <a:p>
                      <a:pPr marL="0" indent="0">
                        <a:spcBef>
                          <a:spcPts val="0"/>
                        </a:spcBef>
                        <a:buFontTx/>
                        <a:buNone/>
                      </a:pPr>
                      <a:r>
                        <a:rPr lang="en-US" sz="900" b="1">
                          <a:solidFill>
                            <a:schemeClr val="tx1"/>
                          </a:solidFill>
                          <a:latin typeface="+mj-lt"/>
                        </a:rPr>
                        <a:t>Denials Management</a:t>
                      </a:r>
                    </a:p>
                  </a:txBody>
                  <a:tcPr anchor="ctr">
                    <a:lnR w="190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marL="177800" indent="-177800">
                        <a:spcBef>
                          <a:spcPts val="0"/>
                        </a:spcBef>
                      </a:pPr>
                      <a:r>
                        <a:rPr lang="en-US" sz="900"/>
                        <a:t>&lt;Comp 2’s&gt; </a:t>
                      </a:r>
                      <a:r>
                        <a:rPr lang="en-US" sz="900" b="1"/>
                        <a:t>GenAI</a:t>
                      </a:r>
                      <a:r>
                        <a:rPr lang="en-US" sz="900"/>
                        <a:t>-powered </a:t>
                      </a:r>
                      <a:r>
                        <a:rPr lang="en-US" sz="900" b="1"/>
                        <a:t>clinical appeal tools automate </a:t>
                      </a:r>
                      <a:r>
                        <a:rPr lang="en-US" sz="900"/>
                        <a:t>medical record review and </a:t>
                      </a:r>
                      <a:r>
                        <a:rPr lang="en-US" sz="900" b="1"/>
                        <a:t>draft appeal letters</a:t>
                      </a:r>
                      <a:r>
                        <a:rPr lang="en-US" sz="900"/>
                        <a:t>, reducing manual prep time from ~60 to ~15 minutes and </a:t>
                      </a:r>
                      <a:r>
                        <a:rPr lang="en-US" sz="900" b="1"/>
                        <a:t>accelerating denial resolution</a:t>
                      </a:r>
                      <a:endParaRPr lang="en-US" sz="900" b="1">
                        <a:latin typeface="+mn-lt"/>
                      </a:endParaRP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177800" indent="-177800">
                        <a:spcBef>
                          <a:spcPts val="500"/>
                        </a:spcBef>
                      </a:pPr>
                      <a:r>
                        <a:rPr lang="en-US" sz="900" dirty="0"/>
                        <a:t>Through its internal lab, &lt;Comp 2&gt; is developing </a:t>
                      </a:r>
                      <a:r>
                        <a:rPr lang="en-US" sz="900" b="1" dirty="0"/>
                        <a:t>autonomous AI agents </a:t>
                      </a:r>
                      <a:r>
                        <a:rPr lang="en-US" sz="900" dirty="0"/>
                        <a:t>that can </a:t>
                      </a:r>
                      <a:r>
                        <a:rPr lang="en-US" sz="900" b="1" dirty="0"/>
                        <a:t>overturn authorization denials </a:t>
                      </a:r>
                      <a:r>
                        <a:rPr lang="en-US" sz="900" dirty="0"/>
                        <a:t>on the back end and proactively prevent them on the front end with minimal human intervention</a:t>
                      </a:r>
                      <a:endParaRPr lang="en-US" sz="900" b="0" dirty="0">
                        <a:latin typeface="+mn-lt"/>
                      </a:endParaRP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2127776"/>
                  </a:ext>
                </a:extLst>
              </a:tr>
              <a:tr h="562623">
                <a:tc>
                  <a:txBody>
                    <a:bodyPr/>
                    <a:lstStyle/>
                    <a:p>
                      <a:pPr marL="0" indent="0">
                        <a:buFontTx/>
                        <a:buNone/>
                      </a:pPr>
                      <a:r>
                        <a:rPr lang="en-US" sz="900" b="1">
                          <a:solidFill>
                            <a:schemeClr val="tx1"/>
                          </a:solidFill>
                          <a:latin typeface="+mj-lt"/>
                        </a:rPr>
                        <a:t>A/R Follow-Up &amp; Collections</a:t>
                      </a:r>
                    </a:p>
                  </a:txBody>
                  <a:tcPr anchor="ctr">
                    <a:lnR w="19050" cap="flat" cmpd="sng" algn="ctr">
                      <a:no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85000"/>
                      </a:schemeClr>
                    </a:solidFill>
                  </a:tcPr>
                </a:tc>
                <a:tc>
                  <a:txBody>
                    <a:bodyPr/>
                    <a:lstStyle/>
                    <a:p>
                      <a:pPr marL="177800" indent="-177800">
                        <a:spcBef>
                          <a:spcPts val="0"/>
                        </a:spcBef>
                      </a:pPr>
                      <a:r>
                        <a:rPr lang="en-US" sz="900" dirty="0"/>
                        <a:t>&lt;Comp 2&gt; leverages </a:t>
                      </a:r>
                      <a:r>
                        <a:rPr lang="en-US" sz="900" b="1" dirty="0"/>
                        <a:t>AI to analyze account-level data</a:t>
                      </a:r>
                      <a:r>
                        <a:rPr lang="en-US" sz="900" dirty="0"/>
                        <a:t>, summarize key A/R insights – </a:t>
                      </a:r>
                      <a:r>
                        <a:rPr lang="en-US" sz="900" b="1" dirty="0"/>
                        <a:t>enabling informed action </a:t>
                      </a:r>
                      <a:r>
                        <a:rPr lang="en-US" sz="900" dirty="0"/>
                        <a:t>on outstanding receivables</a:t>
                      </a:r>
                      <a:endParaRPr lang="en-US" sz="900" b="0" dirty="0">
                        <a:latin typeface="+mn-lt"/>
                      </a:endParaRPr>
                    </a:p>
                  </a:txBody>
                  <a:tcPr marL="45720" marR="45720" anchor="ctr">
                    <a:lnL w="12700" cap="flat" cmpd="sng" algn="ctr">
                      <a:no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177800" indent="-177800">
                        <a:spcBef>
                          <a:spcPts val="0"/>
                        </a:spcBef>
                      </a:pPr>
                      <a:r>
                        <a:rPr lang="en-US" sz="900" b="0" dirty="0">
                          <a:latin typeface="+mn-lt"/>
                        </a:rPr>
                        <a:t>Leverage </a:t>
                      </a:r>
                      <a:r>
                        <a:rPr lang="en-US" sz="900" b="1" dirty="0"/>
                        <a:t>LLM-powered agents </a:t>
                      </a:r>
                      <a:r>
                        <a:rPr lang="en-US" sz="900" dirty="0"/>
                        <a:t>to </a:t>
                      </a:r>
                      <a:r>
                        <a:rPr lang="en-US" sz="900" b="1" dirty="0"/>
                        <a:t>automate payer follow-ups </a:t>
                      </a:r>
                      <a:r>
                        <a:rPr lang="en-US" sz="900" dirty="0"/>
                        <a:t>by </a:t>
                      </a:r>
                      <a:r>
                        <a:rPr lang="en-US" sz="900" b="1" dirty="0"/>
                        <a:t>analyzing requirements </a:t>
                      </a:r>
                      <a:r>
                        <a:rPr lang="en-US" sz="900" dirty="0"/>
                        <a:t>and </a:t>
                      </a:r>
                      <a:r>
                        <a:rPr lang="en-US" sz="900" b="1" dirty="0"/>
                        <a:t>executing workflows </a:t>
                      </a:r>
                      <a:r>
                        <a:rPr lang="en-US" sz="900" dirty="0"/>
                        <a:t>via APIs, portals, or calls</a:t>
                      </a:r>
                      <a:endParaRPr lang="en-US" sz="900" b="0" dirty="0">
                        <a:latin typeface="+mn-lt"/>
                      </a:endParaRPr>
                    </a:p>
                  </a:txBody>
                  <a:tcPr marL="45720" marR="45720"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81524438"/>
                  </a:ext>
                </a:extLst>
              </a:tr>
            </a:tbl>
          </a:graphicData>
        </a:graphic>
      </p:graphicFrame>
      <p:sp>
        <p:nvSpPr>
          <p:cNvPr id="30" name="btfpIconCircle567041">
            <a:extLst>
              <a:ext uri="{FF2B5EF4-FFF2-40B4-BE49-F238E27FC236}">
                <a16:creationId xmlns:a16="http://schemas.microsoft.com/office/drawing/2014/main" id="{D10CB108-5180-7E7E-3336-1095DA8E9A1D}"/>
              </a:ext>
            </a:extLst>
          </p:cNvPr>
          <p:cNvSpPr>
            <a:spLocks/>
          </p:cNvSpPr>
          <p:nvPr/>
        </p:nvSpPr>
        <p:spPr bwMode="gray">
          <a:xfrm>
            <a:off x="1343769" y="1849652"/>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a:ea typeface="+mn-ea"/>
              <a:cs typeface="+mn-cs"/>
            </a:endParaRPr>
          </a:p>
        </p:txBody>
      </p:sp>
      <p:sp>
        <p:nvSpPr>
          <p:cNvPr id="4" name="btfpNotesBox774206">
            <a:extLst>
              <a:ext uri="{FF2B5EF4-FFF2-40B4-BE49-F238E27FC236}">
                <a16:creationId xmlns:a16="http://schemas.microsoft.com/office/drawing/2014/main" id="{6F7903A9-6CEB-CC27-94B0-F40F310F3DA9}"/>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grpSp>
        <p:nvGrpSpPr>
          <p:cNvPr id="89" name="btfpColumnHeaderBox637960">
            <a:extLst>
              <a:ext uri="{FF2B5EF4-FFF2-40B4-BE49-F238E27FC236}">
                <a16:creationId xmlns:a16="http://schemas.microsoft.com/office/drawing/2014/main" id="{B9471BF4-C17D-F7E0-CEFF-86C7697DA21E}"/>
              </a:ext>
            </a:extLst>
          </p:cNvPr>
          <p:cNvGrpSpPr/>
          <p:nvPr>
            <p:custDataLst>
              <p:tags r:id="rId6"/>
            </p:custDataLst>
          </p:nvPr>
        </p:nvGrpSpPr>
        <p:grpSpPr>
          <a:xfrm>
            <a:off x="9384308" y="1311945"/>
            <a:ext cx="2477492" cy="318997"/>
            <a:chOff x="9384308" y="1270000"/>
            <a:chExt cx="2477492" cy="318997"/>
          </a:xfrm>
        </p:grpSpPr>
        <p:sp>
          <p:nvSpPr>
            <p:cNvPr id="87" name="btfpColumnHeaderBoxText637960">
              <a:extLst>
                <a:ext uri="{FF2B5EF4-FFF2-40B4-BE49-F238E27FC236}">
                  <a16:creationId xmlns:a16="http://schemas.microsoft.com/office/drawing/2014/main" id="{845C2692-E029-1958-C4BC-F0E838FB39BB}"/>
                </a:ext>
              </a:extLst>
            </p:cNvPr>
            <p:cNvSpPr txBox="1"/>
            <p:nvPr/>
          </p:nvSpPr>
          <p:spPr bwMode="gray">
            <a:xfrm>
              <a:off x="9384308" y="1270000"/>
              <a:ext cx="2477492"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Commentary</a:t>
              </a:r>
              <a:endParaRPr lang="en-US" sz="1600" b="1">
                <a:solidFill>
                  <a:srgbClr val="000000"/>
                </a:solidFill>
              </a:endParaRPr>
            </a:p>
          </p:txBody>
        </p:sp>
        <p:cxnSp>
          <p:nvCxnSpPr>
            <p:cNvPr id="88" name="btfpColumnHeaderBoxLine637960">
              <a:extLst>
                <a:ext uri="{FF2B5EF4-FFF2-40B4-BE49-F238E27FC236}">
                  <a16:creationId xmlns:a16="http://schemas.microsoft.com/office/drawing/2014/main" id="{7635001F-4DCD-B576-AB8A-CC9AED3216B4}"/>
                </a:ext>
              </a:extLst>
            </p:cNvPr>
            <p:cNvCxnSpPr/>
            <p:nvPr/>
          </p:nvCxnSpPr>
          <p:spPr bwMode="gray">
            <a:xfrm>
              <a:off x="9384308" y="1588997"/>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99" name="btfpQuoteBox150997">
            <a:extLst>
              <a:ext uri="{FF2B5EF4-FFF2-40B4-BE49-F238E27FC236}">
                <a16:creationId xmlns:a16="http://schemas.microsoft.com/office/drawing/2014/main" id="{3DC16304-8352-E3B4-6292-042B9BE2AEBC}"/>
              </a:ext>
            </a:extLst>
          </p:cNvPr>
          <p:cNvSpPr txBox="1"/>
          <p:nvPr>
            <p:custDataLst>
              <p:tags r:id="rId7"/>
            </p:custDataLst>
          </p:nvPr>
        </p:nvSpPr>
        <p:spPr bwMode="gray">
          <a:xfrm>
            <a:off x="9384308" y="1715997"/>
            <a:ext cx="2477492" cy="1457770"/>
          </a:xfrm>
          <a:prstGeom prst="rect">
            <a:avLst/>
          </a:prstGeom>
          <a:noFill/>
        </p:spPr>
        <p:txBody>
          <a:bodyPr vert="horz" wrap="square" lIns="36036" tIns="36036" rIns="36036" bIns="36036" rtlCol="0" anchor="t">
            <a:spAutoFit/>
          </a:bodyPr>
          <a:lstStyle/>
          <a:p>
            <a:pPr marL="90729" indent="-90729">
              <a:spcBef>
                <a:spcPts val="0"/>
              </a:spcBef>
              <a:buNone/>
            </a:pPr>
            <a:r>
              <a:rPr lang="en-US" sz="900" i="1" dirty="0"/>
              <a:t>“We have started to deploy </a:t>
            </a:r>
            <a:r>
              <a:rPr lang="en-US" sz="900" b="1" i="1" dirty="0"/>
              <a:t>generative AI</a:t>
            </a:r>
            <a:r>
              <a:rPr lang="en-US" sz="900" i="1" dirty="0"/>
              <a:t> solutions and tools live in production in a few targeted areas, including </a:t>
            </a:r>
            <a:r>
              <a:rPr lang="en-US" sz="900" b="1" i="1" dirty="0"/>
              <a:t>physician coding quality</a:t>
            </a:r>
            <a:r>
              <a:rPr lang="en-US" sz="900" i="1" dirty="0"/>
              <a:t>, </a:t>
            </a:r>
            <a:r>
              <a:rPr lang="en-US" sz="900" b="1" i="1" dirty="0"/>
              <a:t>payer follow-up </a:t>
            </a:r>
            <a:r>
              <a:rPr lang="en-US" sz="900" i="1" dirty="0"/>
              <a:t>and enhancement of </a:t>
            </a:r>
            <a:r>
              <a:rPr lang="en-US" sz="900" b="1" i="1" dirty="0"/>
              <a:t>revenue integrity </a:t>
            </a:r>
            <a:r>
              <a:rPr lang="en-US" sz="900" i="1" dirty="0"/>
              <a:t>rule productivity… We believe we are </a:t>
            </a:r>
            <a:r>
              <a:rPr lang="en-US" sz="900" b="1" i="1" dirty="0"/>
              <a:t>ideally positioned to leverage and apply </a:t>
            </a:r>
            <a:r>
              <a:rPr lang="en-US" sz="900" b="1" i="1" dirty="0" err="1"/>
              <a:t>GenAI</a:t>
            </a:r>
            <a:r>
              <a:rPr lang="en-US" sz="900" b="1" i="1" dirty="0"/>
              <a:t> </a:t>
            </a:r>
            <a:r>
              <a:rPr lang="en-US" sz="900" i="1" dirty="0"/>
              <a:t>across revenue management, and we intend to lead this evolution.”</a:t>
            </a:r>
          </a:p>
          <a:p>
            <a:pPr marL="177800" lvl="1" indent="0" algn="r">
              <a:spcBef>
                <a:spcPts val="0"/>
              </a:spcBef>
              <a:buNone/>
            </a:pPr>
            <a:r>
              <a:rPr lang="en-US" sz="900" b="1" dirty="0"/>
              <a:t>- CEO, &lt;Comp 2&gt; (2023)</a:t>
            </a:r>
          </a:p>
        </p:txBody>
      </p:sp>
      <p:sp>
        <p:nvSpPr>
          <p:cNvPr id="100" name="btfpQuoteBox152546">
            <a:extLst>
              <a:ext uri="{FF2B5EF4-FFF2-40B4-BE49-F238E27FC236}">
                <a16:creationId xmlns:a16="http://schemas.microsoft.com/office/drawing/2014/main" id="{40E61305-C3ED-1EA7-7B8C-C0968B9E9484}"/>
              </a:ext>
            </a:extLst>
          </p:cNvPr>
          <p:cNvSpPr txBox="1"/>
          <p:nvPr>
            <p:custDataLst>
              <p:tags r:id="rId8"/>
            </p:custDataLst>
          </p:nvPr>
        </p:nvSpPr>
        <p:spPr bwMode="gray">
          <a:xfrm>
            <a:off x="9384308" y="3443866"/>
            <a:ext cx="2477492" cy="1042272"/>
          </a:xfrm>
          <a:prstGeom prst="rect">
            <a:avLst/>
          </a:prstGeom>
          <a:noFill/>
        </p:spPr>
        <p:txBody>
          <a:bodyPr vert="horz" wrap="square" lIns="36036" tIns="36036" rIns="36036" bIns="36036" rtlCol="0" anchor="t">
            <a:spAutoFit/>
          </a:bodyPr>
          <a:lstStyle/>
          <a:p>
            <a:pPr marL="90729" indent="-90729">
              <a:spcBef>
                <a:spcPts val="0"/>
              </a:spcBef>
              <a:buNone/>
            </a:pPr>
            <a:r>
              <a:rPr lang="en-US" sz="900" i="1" dirty="0"/>
              <a:t>“We are creating </a:t>
            </a:r>
            <a:r>
              <a:rPr lang="en-US" sz="900" b="1" i="1" dirty="0"/>
              <a:t>autonomous AI agents </a:t>
            </a:r>
            <a:r>
              <a:rPr lang="en-US" sz="900" i="1" dirty="0"/>
              <a:t>that can, for example, overturn authorization denials on the back end… The intelligence that’s powering that authorization on the back end certainly can be used on the front end.”</a:t>
            </a:r>
          </a:p>
          <a:p>
            <a:pPr marL="0" indent="0" algn="r">
              <a:spcBef>
                <a:spcPts val="0"/>
              </a:spcBef>
              <a:buNone/>
            </a:pPr>
            <a:endParaRPr lang="en-US" sz="900" b="1" dirty="0"/>
          </a:p>
          <a:p>
            <a:pPr marL="0" indent="0" algn="r">
              <a:spcBef>
                <a:spcPts val="0"/>
              </a:spcBef>
              <a:buNone/>
            </a:pPr>
            <a:r>
              <a:rPr lang="en-US" sz="900" b="1" dirty="0"/>
              <a:t>- Sr. Vice President, &lt;Comp 2&gt; (2024)</a:t>
            </a:r>
          </a:p>
        </p:txBody>
      </p:sp>
      <p:sp>
        <p:nvSpPr>
          <p:cNvPr id="8" name="btfpQuoteBox152546">
            <a:extLst>
              <a:ext uri="{FF2B5EF4-FFF2-40B4-BE49-F238E27FC236}">
                <a16:creationId xmlns:a16="http://schemas.microsoft.com/office/drawing/2014/main" id="{11AFA515-B216-3D5E-20C5-FEDB763A5D75}"/>
              </a:ext>
            </a:extLst>
          </p:cNvPr>
          <p:cNvSpPr txBox="1"/>
          <p:nvPr>
            <p:custDataLst>
              <p:tags r:id="rId9"/>
            </p:custDataLst>
          </p:nvPr>
        </p:nvSpPr>
        <p:spPr bwMode="gray">
          <a:xfrm>
            <a:off x="9384308" y="4710070"/>
            <a:ext cx="2477492" cy="1596270"/>
          </a:xfrm>
          <a:prstGeom prst="rect">
            <a:avLst/>
          </a:prstGeom>
          <a:noFill/>
        </p:spPr>
        <p:txBody>
          <a:bodyPr vert="horz" wrap="square" lIns="36036" tIns="36036" rIns="36036" bIns="36036" rtlCol="0" anchor="t">
            <a:spAutoFit/>
          </a:bodyPr>
          <a:lstStyle/>
          <a:p>
            <a:pPr marL="90729" indent="-90729">
              <a:spcBef>
                <a:spcPts val="0"/>
              </a:spcBef>
              <a:buNone/>
            </a:pPr>
            <a:r>
              <a:rPr lang="en-US" sz="900" i="1" dirty="0"/>
              <a:t>“We remain focused on the opportunities ahead of us in 4 key areas: number one, </a:t>
            </a:r>
            <a:r>
              <a:rPr lang="en-US" sz="900" b="1" i="1" dirty="0"/>
              <a:t>delivering value </a:t>
            </a:r>
            <a:r>
              <a:rPr lang="en-US" sz="900" i="1" dirty="0"/>
              <a:t>for our existing customers; two, </a:t>
            </a:r>
            <a:r>
              <a:rPr lang="en-US" sz="900" b="1" i="1" dirty="0"/>
              <a:t>expanding our market </a:t>
            </a:r>
            <a:r>
              <a:rPr lang="en-US" sz="900" i="1" dirty="0"/>
              <a:t>position with new customers, including Providence and other </a:t>
            </a:r>
            <a:r>
              <a:rPr lang="en-US" sz="900" b="1" i="1" dirty="0"/>
              <a:t>new modular wins</a:t>
            </a:r>
            <a:r>
              <a:rPr lang="en-US" sz="900" i="1" dirty="0"/>
              <a:t>; three, operating discipline and execution; and four, </a:t>
            </a:r>
            <a:r>
              <a:rPr lang="en-US" sz="900" b="1" i="1" dirty="0"/>
              <a:t>automation through technology</a:t>
            </a:r>
            <a:r>
              <a:rPr lang="en-US" sz="900" i="1" dirty="0"/>
              <a:t>”</a:t>
            </a:r>
          </a:p>
          <a:p>
            <a:pPr marL="0" indent="0" algn="r">
              <a:spcBef>
                <a:spcPts val="0"/>
              </a:spcBef>
              <a:buNone/>
            </a:pPr>
            <a:endParaRPr lang="en-US" sz="900" b="1" dirty="0"/>
          </a:p>
          <a:p>
            <a:pPr marL="0" indent="0" algn="r">
              <a:spcBef>
                <a:spcPts val="0"/>
              </a:spcBef>
              <a:buNone/>
            </a:pPr>
            <a:r>
              <a:rPr lang="en-US" sz="900" b="1" dirty="0"/>
              <a:t>- Executive VP, CFO &amp; Treasurer, &lt;Comp 2&gt; (2024)</a:t>
            </a:r>
          </a:p>
        </p:txBody>
      </p:sp>
      <p:sp>
        <p:nvSpPr>
          <p:cNvPr id="26" name="TextBox 25">
            <a:extLst>
              <a:ext uri="{FF2B5EF4-FFF2-40B4-BE49-F238E27FC236}">
                <a16:creationId xmlns:a16="http://schemas.microsoft.com/office/drawing/2014/main" id="{048BBD88-F2A9-B9CE-6138-CC57320B1C9E}"/>
              </a:ext>
            </a:extLst>
          </p:cNvPr>
          <p:cNvSpPr txBox="1"/>
          <p:nvPr/>
        </p:nvSpPr>
        <p:spPr bwMode="gray">
          <a:xfrm rot="16200000">
            <a:off x="-527583" y="2412583"/>
            <a:ext cx="1641951" cy="134823"/>
          </a:xfrm>
          <a:prstGeom prst="rect">
            <a:avLst/>
          </a:prstGeom>
          <a:solidFill>
            <a:schemeClr val="tx1"/>
          </a:solidFill>
        </p:spPr>
        <p:txBody>
          <a:bodyPr wrap="square" lIns="36000" tIns="36000" rIns="36000" bIns="36000" rtlCol="0" anchor="ctr">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900" b="1" i="1">
                <a:solidFill>
                  <a:schemeClr val="bg1"/>
                </a:solidFill>
                <a:latin typeface="Arial"/>
              </a:rPr>
              <a:t>Front-end</a:t>
            </a:r>
            <a:endParaRPr kumimoji="0" lang="en-US" sz="900" b="1" i="1" u="none" strike="noStrike" kern="1200" cap="none" spc="0" normalizeH="0" baseline="0" noProof="0">
              <a:ln>
                <a:noFill/>
              </a:ln>
              <a:solidFill>
                <a:schemeClr val="bg1"/>
              </a:solidFill>
              <a:effectLst/>
              <a:uLnTx/>
              <a:uFillTx/>
              <a:latin typeface="Arial"/>
              <a:ea typeface="+mn-ea"/>
              <a:cs typeface="+mn-cs"/>
            </a:endParaRPr>
          </a:p>
        </p:txBody>
      </p:sp>
      <p:sp>
        <p:nvSpPr>
          <p:cNvPr id="28" name="TextBox 27">
            <a:extLst>
              <a:ext uri="{FF2B5EF4-FFF2-40B4-BE49-F238E27FC236}">
                <a16:creationId xmlns:a16="http://schemas.microsoft.com/office/drawing/2014/main" id="{68E4ACBA-751F-EC12-E6D7-239B7F796B34}"/>
              </a:ext>
            </a:extLst>
          </p:cNvPr>
          <p:cNvSpPr txBox="1"/>
          <p:nvPr/>
        </p:nvSpPr>
        <p:spPr bwMode="gray">
          <a:xfrm rot="16200000">
            <a:off x="-257201" y="3837650"/>
            <a:ext cx="1101185" cy="138908"/>
          </a:xfrm>
          <a:prstGeom prst="rect">
            <a:avLst/>
          </a:prstGeom>
          <a:solidFill>
            <a:schemeClr val="tx1"/>
          </a:solidFill>
        </p:spPr>
        <p:txBody>
          <a:bodyPr wrap="square" lIns="36000" tIns="36000" rIns="36000" bIns="36000" rtlCol="0" anchor="ctr">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900" b="1" i="1">
                <a:solidFill>
                  <a:schemeClr val="bg1"/>
                </a:solidFill>
                <a:latin typeface="Arial"/>
              </a:rPr>
              <a:t>Middle office</a:t>
            </a:r>
            <a:endParaRPr kumimoji="0" lang="en-US" sz="900" b="1" i="1" u="none" strike="noStrike" kern="1200" cap="none" spc="0" normalizeH="0" baseline="0" noProof="0">
              <a:ln>
                <a:noFill/>
              </a:ln>
              <a:solidFill>
                <a:schemeClr val="bg1"/>
              </a:solidFill>
              <a:effectLst/>
              <a:uLnTx/>
              <a:uFillTx/>
              <a:latin typeface="Arial"/>
              <a:ea typeface="+mn-ea"/>
              <a:cs typeface="+mn-cs"/>
            </a:endParaRPr>
          </a:p>
        </p:txBody>
      </p:sp>
      <p:sp>
        <p:nvSpPr>
          <p:cNvPr id="101" name="TextBox 100">
            <a:extLst>
              <a:ext uri="{FF2B5EF4-FFF2-40B4-BE49-F238E27FC236}">
                <a16:creationId xmlns:a16="http://schemas.microsoft.com/office/drawing/2014/main" id="{A69CCCA0-13F2-0529-37DC-0F038D5BF99A}"/>
              </a:ext>
            </a:extLst>
          </p:cNvPr>
          <p:cNvSpPr txBox="1"/>
          <p:nvPr/>
        </p:nvSpPr>
        <p:spPr bwMode="gray">
          <a:xfrm rot="16200000">
            <a:off x="-592196" y="5310108"/>
            <a:ext cx="1771175" cy="138908"/>
          </a:xfrm>
          <a:prstGeom prst="rect">
            <a:avLst/>
          </a:prstGeom>
          <a:solidFill>
            <a:schemeClr val="tx1"/>
          </a:solidFill>
        </p:spPr>
        <p:txBody>
          <a:bodyPr wrap="square" lIns="36000" tIns="36000" rIns="36000" bIns="36000" rtlCol="0" anchor="ctr">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900" b="1" i="1">
                <a:solidFill>
                  <a:schemeClr val="bg1"/>
                </a:solidFill>
                <a:latin typeface="Arial"/>
              </a:rPr>
              <a:t>Back-end</a:t>
            </a:r>
            <a:endParaRPr kumimoji="0" lang="en-US" sz="900" b="1" i="1" u="none" strike="noStrike" kern="1200" cap="none" spc="0" normalizeH="0" baseline="0" noProof="0">
              <a:ln>
                <a:noFill/>
              </a:ln>
              <a:solidFill>
                <a:schemeClr val="bg1"/>
              </a:solidFill>
              <a:effectLst/>
              <a:uLnTx/>
              <a:uFillTx/>
              <a:latin typeface="Arial"/>
              <a:ea typeface="+mn-ea"/>
              <a:cs typeface="+mn-cs"/>
            </a:endParaRPr>
          </a:p>
        </p:txBody>
      </p:sp>
      <p:grpSp>
        <p:nvGrpSpPr>
          <p:cNvPr id="95" name="btfpRunningAgenda2Level317007">
            <a:extLst>
              <a:ext uri="{FF2B5EF4-FFF2-40B4-BE49-F238E27FC236}">
                <a16:creationId xmlns:a16="http://schemas.microsoft.com/office/drawing/2014/main" id="{940C6770-8D06-8B30-2172-C10F09235248}"/>
              </a:ext>
            </a:extLst>
          </p:cNvPr>
          <p:cNvGrpSpPr/>
          <p:nvPr>
            <p:custDataLst>
              <p:tags r:id="rId10"/>
            </p:custDataLst>
          </p:nvPr>
        </p:nvGrpSpPr>
        <p:grpSpPr>
          <a:xfrm>
            <a:off x="0" y="944429"/>
            <a:ext cx="5104661" cy="257443"/>
            <a:chOff x="0" y="876300"/>
            <a:chExt cx="5104661" cy="257443"/>
          </a:xfrm>
        </p:grpSpPr>
        <p:sp>
          <p:nvSpPr>
            <p:cNvPr id="92" name="btfpRunningAgenda2LevelBarLeft317007">
              <a:extLst>
                <a:ext uri="{FF2B5EF4-FFF2-40B4-BE49-F238E27FC236}">
                  <a16:creationId xmlns:a16="http://schemas.microsoft.com/office/drawing/2014/main" id="{A8523F9B-584C-051C-150D-B5A962BCA6A7}"/>
                </a:ext>
              </a:extLst>
            </p:cNvPr>
            <p:cNvSpPr/>
            <p:nvPr/>
          </p:nvSpPr>
          <p:spPr bwMode="gray">
            <a:xfrm>
              <a:off x="0" y="876300"/>
              <a:ext cx="3228669" cy="257443"/>
            </a:xfrm>
            <a:custGeom>
              <a:avLst/>
              <a:gdLst/>
              <a:ahLst/>
              <a:cxnLst/>
              <a:rect l="0" t="0" r="0" b="0"/>
              <a:pathLst>
                <a:path w="3228669" h="257443">
                  <a:moveTo>
                    <a:pt x="0" y="0"/>
                  </a:moveTo>
                  <a:lnTo>
                    <a:pt x="3228668" y="0"/>
                  </a:lnTo>
                  <a:lnTo>
                    <a:pt x="3173947" y="257442"/>
                  </a:lnTo>
                  <a:lnTo>
                    <a:pt x="0" y="257442"/>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1" name="btfpRunningAgenda2LevelTextLeft317007">
              <a:extLst>
                <a:ext uri="{FF2B5EF4-FFF2-40B4-BE49-F238E27FC236}">
                  <a16:creationId xmlns:a16="http://schemas.microsoft.com/office/drawing/2014/main" id="{8D93EB00-6478-E90C-B2BE-747FFFF91C0A}"/>
                </a:ext>
              </a:extLst>
            </p:cNvPr>
            <p:cNvSpPr txBox="1"/>
            <p:nvPr/>
          </p:nvSpPr>
          <p:spPr bwMode="gray">
            <a:xfrm>
              <a:off x="0" y="876300"/>
              <a:ext cx="3173947"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COMPETITIVE SCAN</a:t>
              </a:r>
            </a:p>
          </p:txBody>
        </p:sp>
        <p:sp>
          <p:nvSpPr>
            <p:cNvPr id="94" name="btfpRunningAgenda2LevelBarRight317007">
              <a:extLst>
                <a:ext uri="{FF2B5EF4-FFF2-40B4-BE49-F238E27FC236}">
                  <a16:creationId xmlns:a16="http://schemas.microsoft.com/office/drawing/2014/main" id="{4239800E-076C-B69C-7B67-9F9AAFA71F8A}"/>
                </a:ext>
              </a:extLst>
            </p:cNvPr>
            <p:cNvSpPr/>
            <p:nvPr/>
          </p:nvSpPr>
          <p:spPr bwMode="gray">
            <a:xfrm>
              <a:off x="3093827" y="876300"/>
              <a:ext cx="2010834"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94457 w 1194457"/>
                <a:gd name="connsiteY0" fmla="*/ 0 h 257442"/>
                <a:gd name="connsiteX1" fmla="*/ 896079 w 1194457"/>
                <a:gd name="connsiteY1" fmla="*/ 257442 h 257442"/>
                <a:gd name="connsiteX2" fmla="*/ 0 w 1194457"/>
                <a:gd name="connsiteY2" fmla="*/ 257442 h 257442"/>
                <a:gd name="connsiteX3" fmla="*/ 54721 w 1194457"/>
                <a:gd name="connsiteY3" fmla="*/ 0 h 257442"/>
                <a:gd name="connsiteX0" fmla="*/ 1194457 w 1194457"/>
                <a:gd name="connsiteY0" fmla="*/ 0 h 257442"/>
                <a:gd name="connsiteX1" fmla="*/ 1139736 w 1194457"/>
                <a:gd name="connsiteY1" fmla="*/ 257442 h 257442"/>
                <a:gd name="connsiteX2" fmla="*/ 0 w 1194457"/>
                <a:gd name="connsiteY2" fmla="*/ 257442 h 257442"/>
                <a:gd name="connsiteX3" fmla="*/ 54721 w 1194457"/>
                <a:gd name="connsiteY3" fmla="*/ 0 h 257442"/>
                <a:gd name="connsiteX0" fmla="*/ 1194458 w 1194458"/>
                <a:gd name="connsiteY0" fmla="*/ 0 h 257442"/>
                <a:gd name="connsiteX1" fmla="*/ 1139737 w 1194458"/>
                <a:gd name="connsiteY1" fmla="*/ 257442 h 257442"/>
                <a:gd name="connsiteX2" fmla="*/ 0 w 1194458"/>
                <a:gd name="connsiteY2" fmla="*/ 257442 h 257442"/>
                <a:gd name="connsiteX3" fmla="*/ 54722 w 1194458"/>
                <a:gd name="connsiteY3" fmla="*/ 0 h 257442"/>
                <a:gd name="connsiteX0" fmla="*/ 1194458 w 1194458"/>
                <a:gd name="connsiteY0" fmla="*/ 0 h 257442"/>
                <a:gd name="connsiteX1" fmla="*/ 1139737 w 1194458"/>
                <a:gd name="connsiteY1" fmla="*/ 257442 h 257442"/>
                <a:gd name="connsiteX2" fmla="*/ 0 w 1194458"/>
                <a:gd name="connsiteY2" fmla="*/ 257442 h 257442"/>
                <a:gd name="connsiteX3" fmla="*/ 54721 w 1194458"/>
                <a:gd name="connsiteY3" fmla="*/ 0 h 257442"/>
                <a:gd name="connsiteX0" fmla="*/ 1362772 w 1362772"/>
                <a:gd name="connsiteY0" fmla="*/ 0 h 257442"/>
                <a:gd name="connsiteX1" fmla="*/ 1139737 w 1362772"/>
                <a:gd name="connsiteY1" fmla="*/ 257442 h 257442"/>
                <a:gd name="connsiteX2" fmla="*/ 0 w 1362772"/>
                <a:gd name="connsiteY2" fmla="*/ 257442 h 257442"/>
                <a:gd name="connsiteX3" fmla="*/ 54721 w 1362772"/>
                <a:gd name="connsiteY3" fmla="*/ 0 h 257442"/>
                <a:gd name="connsiteX0" fmla="*/ 1362772 w 1362772"/>
                <a:gd name="connsiteY0" fmla="*/ 0 h 257442"/>
                <a:gd name="connsiteX1" fmla="*/ 1308051 w 1362772"/>
                <a:gd name="connsiteY1" fmla="*/ 257442 h 257442"/>
                <a:gd name="connsiteX2" fmla="*/ 0 w 1362772"/>
                <a:gd name="connsiteY2" fmla="*/ 257442 h 257442"/>
                <a:gd name="connsiteX3" fmla="*/ 54721 w 1362772"/>
                <a:gd name="connsiteY3" fmla="*/ 0 h 257442"/>
                <a:gd name="connsiteX0" fmla="*/ 1362772 w 1362772"/>
                <a:gd name="connsiteY0" fmla="*/ 0 h 257442"/>
                <a:gd name="connsiteX1" fmla="*/ 1308051 w 1362772"/>
                <a:gd name="connsiteY1" fmla="*/ 257442 h 257442"/>
                <a:gd name="connsiteX2" fmla="*/ 0 w 1362772"/>
                <a:gd name="connsiteY2" fmla="*/ 257442 h 257442"/>
                <a:gd name="connsiteX3" fmla="*/ 54721 w 1362772"/>
                <a:gd name="connsiteY3" fmla="*/ 0 h 257442"/>
                <a:gd name="connsiteX0" fmla="*/ 1362772 w 1362772"/>
                <a:gd name="connsiteY0" fmla="*/ 0 h 257442"/>
                <a:gd name="connsiteX1" fmla="*/ 1308051 w 1362772"/>
                <a:gd name="connsiteY1" fmla="*/ 257442 h 257442"/>
                <a:gd name="connsiteX2" fmla="*/ 0 w 1362772"/>
                <a:gd name="connsiteY2" fmla="*/ 257442 h 257442"/>
                <a:gd name="connsiteX3" fmla="*/ 54721 w 1362772"/>
                <a:gd name="connsiteY3" fmla="*/ 0 h 257442"/>
                <a:gd name="connsiteX0" fmla="*/ 1531088 w 1531088"/>
                <a:gd name="connsiteY0" fmla="*/ 0 h 257442"/>
                <a:gd name="connsiteX1" fmla="*/ 1308051 w 1531088"/>
                <a:gd name="connsiteY1" fmla="*/ 257442 h 257442"/>
                <a:gd name="connsiteX2" fmla="*/ 0 w 1531088"/>
                <a:gd name="connsiteY2" fmla="*/ 257442 h 257442"/>
                <a:gd name="connsiteX3" fmla="*/ 54721 w 1531088"/>
                <a:gd name="connsiteY3" fmla="*/ 0 h 257442"/>
                <a:gd name="connsiteX0" fmla="*/ 1531088 w 1531088"/>
                <a:gd name="connsiteY0" fmla="*/ 0 h 257442"/>
                <a:gd name="connsiteX1" fmla="*/ 1476367 w 1531088"/>
                <a:gd name="connsiteY1" fmla="*/ 257442 h 257442"/>
                <a:gd name="connsiteX2" fmla="*/ 0 w 1531088"/>
                <a:gd name="connsiteY2" fmla="*/ 257442 h 257442"/>
                <a:gd name="connsiteX3" fmla="*/ 54721 w 1531088"/>
                <a:gd name="connsiteY3" fmla="*/ 0 h 257442"/>
                <a:gd name="connsiteX0" fmla="*/ 1531088 w 1531088"/>
                <a:gd name="connsiteY0" fmla="*/ 0 h 257442"/>
                <a:gd name="connsiteX1" fmla="*/ 1476367 w 1531088"/>
                <a:gd name="connsiteY1" fmla="*/ 257442 h 257442"/>
                <a:gd name="connsiteX2" fmla="*/ 0 w 1531088"/>
                <a:gd name="connsiteY2" fmla="*/ 257442 h 257442"/>
                <a:gd name="connsiteX3" fmla="*/ 54721 w 1531088"/>
                <a:gd name="connsiteY3" fmla="*/ 0 h 257442"/>
                <a:gd name="connsiteX0" fmla="*/ 1531088 w 1531088"/>
                <a:gd name="connsiteY0" fmla="*/ 0 h 257442"/>
                <a:gd name="connsiteX1" fmla="*/ 1476367 w 1531088"/>
                <a:gd name="connsiteY1" fmla="*/ 257442 h 257442"/>
                <a:gd name="connsiteX2" fmla="*/ 0 w 1531088"/>
                <a:gd name="connsiteY2" fmla="*/ 257442 h 257442"/>
                <a:gd name="connsiteX3" fmla="*/ 54721 w 1531088"/>
                <a:gd name="connsiteY3" fmla="*/ 0 h 257442"/>
                <a:gd name="connsiteX0" fmla="*/ 1717037 w 1717037"/>
                <a:gd name="connsiteY0" fmla="*/ 0 h 257442"/>
                <a:gd name="connsiteX1" fmla="*/ 1476367 w 1717037"/>
                <a:gd name="connsiteY1" fmla="*/ 257442 h 257442"/>
                <a:gd name="connsiteX2" fmla="*/ 0 w 1717037"/>
                <a:gd name="connsiteY2" fmla="*/ 257442 h 257442"/>
                <a:gd name="connsiteX3" fmla="*/ 54721 w 1717037"/>
                <a:gd name="connsiteY3" fmla="*/ 0 h 257442"/>
                <a:gd name="connsiteX0" fmla="*/ 1717037 w 1717037"/>
                <a:gd name="connsiteY0" fmla="*/ 0 h 257442"/>
                <a:gd name="connsiteX1" fmla="*/ 1662316 w 1717037"/>
                <a:gd name="connsiteY1" fmla="*/ 257442 h 257442"/>
                <a:gd name="connsiteX2" fmla="*/ 0 w 1717037"/>
                <a:gd name="connsiteY2" fmla="*/ 257442 h 257442"/>
                <a:gd name="connsiteX3" fmla="*/ 54721 w 1717037"/>
                <a:gd name="connsiteY3" fmla="*/ 0 h 257442"/>
                <a:gd name="connsiteX0" fmla="*/ 1717037 w 1717037"/>
                <a:gd name="connsiteY0" fmla="*/ 0 h 257442"/>
                <a:gd name="connsiteX1" fmla="*/ 1662316 w 1717037"/>
                <a:gd name="connsiteY1" fmla="*/ 257442 h 257442"/>
                <a:gd name="connsiteX2" fmla="*/ 0 w 1717037"/>
                <a:gd name="connsiteY2" fmla="*/ 257442 h 257442"/>
                <a:gd name="connsiteX3" fmla="*/ 54721 w 1717037"/>
                <a:gd name="connsiteY3" fmla="*/ 0 h 257442"/>
                <a:gd name="connsiteX0" fmla="*/ 1717037 w 1717037"/>
                <a:gd name="connsiteY0" fmla="*/ 0 h 257442"/>
                <a:gd name="connsiteX1" fmla="*/ 1662316 w 1717037"/>
                <a:gd name="connsiteY1" fmla="*/ 257442 h 257442"/>
                <a:gd name="connsiteX2" fmla="*/ 0 w 1717037"/>
                <a:gd name="connsiteY2" fmla="*/ 257442 h 257442"/>
                <a:gd name="connsiteX3" fmla="*/ 54721 w 1717037"/>
                <a:gd name="connsiteY3" fmla="*/ 0 h 257442"/>
                <a:gd name="connsiteX0" fmla="*/ 2032828 w 2032828"/>
                <a:gd name="connsiteY0" fmla="*/ 0 h 257442"/>
                <a:gd name="connsiteX1" fmla="*/ 1662316 w 2032828"/>
                <a:gd name="connsiteY1" fmla="*/ 257442 h 257442"/>
                <a:gd name="connsiteX2" fmla="*/ 0 w 2032828"/>
                <a:gd name="connsiteY2" fmla="*/ 257442 h 257442"/>
                <a:gd name="connsiteX3" fmla="*/ 54721 w 2032828"/>
                <a:gd name="connsiteY3" fmla="*/ 0 h 257442"/>
                <a:gd name="connsiteX0" fmla="*/ 2032828 w 2032828"/>
                <a:gd name="connsiteY0" fmla="*/ 0 h 257442"/>
                <a:gd name="connsiteX1" fmla="*/ 1978106 w 2032828"/>
                <a:gd name="connsiteY1" fmla="*/ 257442 h 257442"/>
                <a:gd name="connsiteX2" fmla="*/ 0 w 2032828"/>
                <a:gd name="connsiteY2" fmla="*/ 257442 h 257442"/>
                <a:gd name="connsiteX3" fmla="*/ 54721 w 2032828"/>
                <a:gd name="connsiteY3" fmla="*/ 0 h 257442"/>
                <a:gd name="connsiteX0" fmla="*/ 2032829 w 2032829"/>
                <a:gd name="connsiteY0" fmla="*/ 0 h 257442"/>
                <a:gd name="connsiteX1" fmla="*/ 1978107 w 2032829"/>
                <a:gd name="connsiteY1" fmla="*/ 257442 h 257442"/>
                <a:gd name="connsiteX2" fmla="*/ 0 w 2032829"/>
                <a:gd name="connsiteY2" fmla="*/ 257442 h 257442"/>
                <a:gd name="connsiteX3" fmla="*/ 54722 w 2032829"/>
                <a:gd name="connsiteY3" fmla="*/ 0 h 257442"/>
                <a:gd name="connsiteX0" fmla="*/ 2032829 w 2032829"/>
                <a:gd name="connsiteY0" fmla="*/ 0 h 257442"/>
                <a:gd name="connsiteX1" fmla="*/ 1978107 w 2032829"/>
                <a:gd name="connsiteY1" fmla="*/ 257442 h 257442"/>
                <a:gd name="connsiteX2" fmla="*/ 0 w 2032829"/>
                <a:gd name="connsiteY2" fmla="*/ 257442 h 257442"/>
                <a:gd name="connsiteX3" fmla="*/ 54722 w 2032829"/>
                <a:gd name="connsiteY3" fmla="*/ 0 h 257442"/>
                <a:gd name="connsiteX0" fmla="*/ 2210762 w 2210762"/>
                <a:gd name="connsiteY0" fmla="*/ 0 h 257442"/>
                <a:gd name="connsiteX1" fmla="*/ 1978107 w 2210762"/>
                <a:gd name="connsiteY1" fmla="*/ 257442 h 257442"/>
                <a:gd name="connsiteX2" fmla="*/ 0 w 2210762"/>
                <a:gd name="connsiteY2" fmla="*/ 257442 h 257442"/>
                <a:gd name="connsiteX3" fmla="*/ 54722 w 2210762"/>
                <a:gd name="connsiteY3" fmla="*/ 0 h 257442"/>
                <a:gd name="connsiteX0" fmla="*/ 2210762 w 2210762"/>
                <a:gd name="connsiteY0" fmla="*/ 0 h 257442"/>
                <a:gd name="connsiteX1" fmla="*/ 2156040 w 2210762"/>
                <a:gd name="connsiteY1" fmla="*/ 257442 h 257442"/>
                <a:gd name="connsiteX2" fmla="*/ 0 w 2210762"/>
                <a:gd name="connsiteY2" fmla="*/ 257442 h 257442"/>
                <a:gd name="connsiteX3" fmla="*/ 54722 w 2210762"/>
                <a:gd name="connsiteY3" fmla="*/ 0 h 257442"/>
                <a:gd name="connsiteX0" fmla="*/ 2210762 w 2210762"/>
                <a:gd name="connsiteY0" fmla="*/ 0 h 257442"/>
                <a:gd name="connsiteX1" fmla="*/ 2156040 w 2210762"/>
                <a:gd name="connsiteY1" fmla="*/ 257442 h 257442"/>
                <a:gd name="connsiteX2" fmla="*/ 0 w 2210762"/>
                <a:gd name="connsiteY2" fmla="*/ 257442 h 257442"/>
                <a:gd name="connsiteX3" fmla="*/ 54722 w 2210762"/>
                <a:gd name="connsiteY3" fmla="*/ 0 h 257442"/>
                <a:gd name="connsiteX0" fmla="*/ 2210762 w 2210762"/>
                <a:gd name="connsiteY0" fmla="*/ 0 h 257442"/>
                <a:gd name="connsiteX1" fmla="*/ 2156040 w 2210762"/>
                <a:gd name="connsiteY1" fmla="*/ 257442 h 257442"/>
                <a:gd name="connsiteX2" fmla="*/ 0 w 2210762"/>
                <a:gd name="connsiteY2" fmla="*/ 257442 h 257442"/>
                <a:gd name="connsiteX3" fmla="*/ 54721 w 2210762"/>
                <a:gd name="connsiteY3" fmla="*/ 0 h 257442"/>
                <a:gd name="connsiteX0" fmla="*/ 2396710 w 2396710"/>
                <a:gd name="connsiteY0" fmla="*/ 0 h 257442"/>
                <a:gd name="connsiteX1" fmla="*/ 2156040 w 2396710"/>
                <a:gd name="connsiteY1" fmla="*/ 257442 h 257442"/>
                <a:gd name="connsiteX2" fmla="*/ 0 w 2396710"/>
                <a:gd name="connsiteY2" fmla="*/ 257442 h 257442"/>
                <a:gd name="connsiteX3" fmla="*/ 54721 w 2396710"/>
                <a:gd name="connsiteY3" fmla="*/ 0 h 257442"/>
                <a:gd name="connsiteX0" fmla="*/ 2396710 w 2396710"/>
                <a:gd name="connsiteY0" fmla="*/ 0 h 257442"/>
                <a:gd name="connsiteX1" fmla="*/ 2341989 w 2396710"/>
                <a:gd name="connsiteY1" fmla="*/ 257442 h 257442"/>
                <a:gd name="connsiteX2" fmla="*/ 0 w 2396710"/>
                <a:gd name="connsiteY2" fmla="*/ 257442 h 257442"/>
                <a:gd name="connsiteX3" fmla="*/ 54721 w 2396710"/>
                <a:gd name="connsiteY3" fmla="*/ 0 h 257442"/>
                <a:gd name="connsiteX0" fmla="*/ 2396710 w 2396710"/>
                <a:gd name="connsiteY0" fmla="*/ 0 h 257442"/>
                <a:gd name="connsiteX1" fmla="*/ 2341989 w 2396710"/>
                <a:gd name="connsiteY1" fmla="*/ 257442 h 257442"/>
                <a:gd name="connsiteX2" fmla="*/ 0 w 2396710"/>
                <a:gd name="connsiteY2" fmla="*/ 257442 h 257442"/>
                <a:gd name="connsiteX3" fmla="*/ 54721 w 2396710"/>
                <a:gd name="connsiteY3" fmla="*/ 0 h 257442"/>
                <a:gd name="connsiteX0" fmla="*/ 2396710 w 2396710"/>
                <a:gd name="connsiteY0" fmla="*/ 0 h 257442"/>
                <a:gd name="connsiteX1" fmla="*/ 2341989 w 2396710"/>
                <a:gd name="connsiteY1" fmla="*/ 257442 h 257442"/>
                <a:gd name="connsiteX2" fmla="*/ 0 w 2396710"/>
                <a:gd name="connsiteY2" fmla="*/ 257442 h 257442"/>
                <a:gd name="connsiteX3" fmla="*/ 54721 w 2396710"/>
                <a:gd name="connsiteY3" fmla="*/ 0 h 257442"/>
                <a:gd name="connsiteX0" fmla="*/ 2557010 w 2557010"/>
                <a:gd name="connsiteY0" fmla="*/ 0 h 257442"/>
                <a:gd name="connsiteX1" fmla="*/ 2341989 w 2557010"/>
                <a:gd name="connsiteY1" fmla="*/ 257442 h 257442"/>
                <a:gd name="connsiteX2" fmla="*/ 0 w 2557010"/>
                <a:gd name="connsiteY2" fmla="*/ 257442 h 257442"/>
                <a:gd name="connsiteX3" fmla="*/ 54721 w 2557010"/>
                <a:gd name="connsiteY3" fmla="*/ 0 h 257442"/>
                <a:gd name="connsiteX0" fmla="*/ 2557010 w 2557010"/>
                <a:gd name="connsiteY0" fmla="*/ 0 h 257442"/>
                <a:gd name="connsiteX1" fmla="*/ 2502289 w 2557010"/>
                <a:gd name="connsiteY1" fmla="*/ 257442 h 257442"/>
                <a:gd name="connsiteX2" fmla="*/ 0 w 2557010"/>
                <a:gd name="connsiteY2" fmla="*/ 257442 h 257442"/>
                <a:gd name="connsiteX3" fmla="*/ 54721 w 2557010"/>
                <a:gd name="connsiteY3" fmla="*/ 0 h 257442"/>
                <a:gd name="connsiteX0" fmla="*/ 2557010 w 2557010"/>
                <a:gd name="connsiteY0" fmla="*/ 0 h 257442"/>
                <a:gd name="connsiteX1" fmla="*/ 2502289 w 2557010"/>
                <a:gd name="connsiteY1" fmla="*/ 257442 h 257442"/>
                <a:gd name="connsiteX2" fmla="*/ 0 w 2557010"/>
                <a:gd name="connsiteY2" fmla="*/ 257442 h 257442"/>
                <a:gd name="connsiteX3" fmla="*/ 54721 w 2557010"/>
                <a:gd name="connsiteY3" fmla="*/ 0 h 257442"/>
                <a:gd name="connsiteX0" fmla="*/ 2557010 w 2557010"/>
                <a:gd name="connsiteY0" fmla="*/ 0 h 257442"/>
                <a:gd name="connsiteX1" fmla="*/ 2502289 w 2557010"/>
                <a:gd name="connsiteY1" fmla="*/ 257442 h 257442"/>
                <a:gd name="connsiteX2" fmla="*/ 0 w 2557010"/>
                <a:gd name="connsiteY2" fmla="*/ 257442 h 257442"/>
                <a:gd name="connsiteX3" fmla="*/ 54721 w 2557010"/>
                <a:gd name="connsiteY3" fmla="*/ 0 h 257442"/>
                <a:gd name="connsiteX0" fmla="*/ 2797909 w 2797909"/>
                <a:gd name="connsiteY0" fmla="*/ 0 h 257442"/>
                <a:gd name="connsiteX1" fmla="*/ 2502289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010835 w 2743188"/>
                <a:gd name="connsiteY0" fmla="*/ 0 h 257442"/>
                <a:gd name="connsiteX1" fmla="*/ 2743188 w 2743188"/>
                <a:gd name="connsiteY1" fmla="*/ 257442 h 257442"/>
                <a:gd name="connsiteX2" fmla="*/ 0 w 2743188"/>
                <a:gd name="connsiteY2" fmla="*/ 257442 h 257442"/>
                <a:gd name="connsiteX3" fmla="*/ 54721 w 2743188"/>
                <a:gd name="connsiteY3" fmla="*/ 0 h 257442"/>
                <a:gd name="connsiteX0" fmla="*/ 2010835 w 2010835"/>
                <a:gd name="connsiteY0" fmla="*/ 0 h 257442"/>
                <a:gd name="connsiteX1" fmla="*/ 1956114 w 2010835"/>
                <a:gd name="connsiteY1" fmla="*/ 257442 h 257442"/>
                <a:gd name="connsiteX2" fmla="*/ 0 w 2010835"/>
                <a:gd name="connsiteY2" fmla="*/ 257442 h 257442"/>
                <a:gd name="connsiteX3" fmla="*/ 54721 w 2010835"/>
                <a:gd name="connsiteY3" fmla="*/ 0 h 257442"/>
                <a:gd name="connsiteX0" fmla="*/ 2010834 w 2010834"/>
                <a:gd name="connsiteY0" fmla="*/ 0 h 257442"/>
                <a:gd name="connsiteX1" fmla="*/ 1956113 w 2010834"/>
                <a:gd name="connsiteY1" fmla="*/ 257442 h 257442"/>
                <a:gd name="connsiteX2" fmla="*/ 0 w 2010834"/>
                <a:gd name="connsiteY2" fmla="*/ 257442 h 257442"/>
                <a:gd name="connsiteX3" fmla="*/ 54720 w 2010834"/>
                <a:gd name="connsiteY3" fmla="*/ 0 h 257442"/>
                <a:gd name="connsiteX0" fmla="*/ 2010834 w 2010834"/>
                <a:gd name="connsiteY0" fmla="*/ 0 h 257442"/>
                <a:gd name="connsiteX1" fmla="*/ 1956113 w 2010834"/>
                <a:gd name="connsiteY1" fmla="*/ 257442 h 257442"/>
                <a:gd name="connsiteX2" fmla="*/ 0 w 2010834"/>
                <a:gd name="connsiteY2" fmla="*/ 257442 h 257442"/>
                <a:gd name="connsiteX3" fmla="*/ 54720 w 2010834"/>
                <a:gd name="connsiteY3" fmla="*/ 0 h 257442"/>
              </a:gdLst>
              <a:ahLst/>
              <a:cxnLst>
                <a:cxn ang="0">
                  <a:pos x="connsiteX0" y="connsiteY0"/>
                </a:cxn>
                <a:cxn ang="0">
                  <a:pos x="connsiteX1" y="connsiteY1"/>
                </a:cxn>
                <a:cxn ang="0">
                  <a:pos x="connsiteX2" y="connsiteY2"/>
                </a:cxn>
                <a:cxn ang="0">
                  <a:pos x="connsiteX3" y="connsiteY3"/>
                </a:cxn>
              </a:cxnLst>
              <a:rect l="l" t="t" r="r" b="b"/>
              <a:pathLst>
                <a:path w="2010834" h="257442">
                  <a:moveTo>
                    <a:pt x="2010834" y="0"/>
                  </a:moveTo>
                  <a:lnTo>
                    <a:pt x="1956113" y="257442"/>
                  </a:lnTo>
                  <a:lnTo>
                    <a:pt x="0" y="257442"/>
                  </a:lnTo>
                  <a:lnTo>
                    <a:pt x="54720"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3" name="btfpRunningAgenda2LevelTextRight317007">
              <a:extLst>
                <a:ext uri="{FF2B5EF4-FFF2-40B4-BE49-F238E27FC236}">
                  <a16:creationId xmlns:a16="http://schemas.microsoft.com/office/drawing/2014/main" id="{5F5B0EB5-7DEF-75E7-766C-88CF6367FED1}"/>
                </a:ext>
              </a:extLst>
            </p:cNvPr>
            <p:cNvSpPr txBox="1"/>
            <p:nvPr/>
          </p:nvSpPr>
          <p:spPr bwMode="gray">
            <a:xfrm>
              <a:off x="3093826" y="876300"/>
              <a:ext cx="1956114"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&lt;Comp 2&gt;</a:t>
              </a:r>
            </a:p>
          </p:txBody>
        </p:sp>
      </p:grpSp>
      <p:sp>
        <p:nvSpPr>
          <p:cNvPr id="43" name="Rectangle: Rounded Corners 42">
            <a:extLst>
              <a:ext uri="{FF2B5EF4-FFF2-40B4-BE49-F238E27FC236}">
                <a16:creationId xmlns:a16="http://schemas.microsoft.com/office/drawing/2014/main" id="{7BA543FE-1C10-6EF6-0ABD-D72CC2C3608E}"/>
              </a:ext>
            </a:extLst>
          </p:cNvPr>
          <p:cNvSpPr/>
          <p:nvPr/>
        </p:nvSpPr>
        <p:spPr bwMode="gray">
          <a:xfrm>
            <a:off x="9129419" y="930304"/>
            <a:ext cx="866856" cy="297941"/>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b="1" dirty="0">
                <a:solidFill>
                  <a:schemeClr val="tx1"/>
                </a:solidFill>
              </a:rPr>
              <a:t>Comp 2 logo</a:t>
            </a:r>
          </a:p>
        </p:txBody>
      </p:sp>
    </p:spTree>
    <p:custDataLst>
      <p:tags r:id="rId1"/>
    </p:custDataLst>
    <p:extLst>
      <p:ext uri="{BB962C8B-B14F-4D97-AF65-F5344CB8AC3E}">
        <p14:creationId xmlns:p14="http://schemas.microsoft.com/office/powerpoint/2010/main" val="302085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143C2215-DA79-3520-3BA6-88CA07CB0345}"/>
              </a:ext>
            </a:extLst>
          </p:cNvPr>
          <p:cNvGraphicFramePr>
            <a:graphicFrameLocks noChangeAspect="1"/>
          </p:cNvGraphicFramePr>
          <p:nvPr>
            <p:custDataLst>
              <p:tags r:id="rId2"/>
            </p:custDataLst>
            <p:extLst>
              <p:ext uri="{D42A27DB-BD31-4B8C-83A1-F6EECF244321}">
                <p14:modId xmlns:p14="http://schemas.microsoft.com/office/powerpoint/2010/main" val="16995690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606" imgH="608" progId="TCLayout.ActiveDocument.1">
                  <p:embed/>
                </p:oleObj>
              </mc:Choice>
              <mc:Fallback>
                <p:oleObj name="think-cell Slide" r:id="rId5" imgW="606" imgH="608" progId="TCLayout.ActiveDocument.1">
                  <p:embed/>
                  <p:pic>
                    <p:nvPicPr>
                      <p:cNvPr id="14" name="think-cell data - do not delete" hidden="1">
                        <a:extLst>
                          <a:ext uri="{FF2B5EF4-FFF2-40B4-BE49-F238E27FC236}">
                            <a16:creationId xmlns:a16="http://schemas.microsoft.com/office/drawing/2014/main" id="{143C2215-DA79-3520-3BA6-88CA07CB034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2" name="btfpColumnIndicatorGroup2">
            <a:extLst>
              <a:ext uri="{FF2B5EF4-FFF2-40B4-BE49-F238E27FC236}">
                <a16:creationId xmlns:a16="http://schemas.microsoft.com/office/drawing/2014/main" id="{51309BDF-CBDF-F4AB-59CC-45BD9C46AD18}"/>
              </a:ext>
            </a:extLst>
          </p:cNvPr>
          <p:cNvGrpSpPr/>
          <p:nvPr/>
        </p:nvGrpSpPr>
        <p:grpSpPr>
          <a:xfrm>
            <a:off x="0" y="6926580"/>
            <a:ext cx="12192000" cy="137160"/>
            <a:chOff x="0" y="6926580"/>
            <a:chExt cx="12192000" cy="137160"/>
          </a:xfrm>
        </p:grpSpPr>
        <p:sp>
          <p:nvSpPr>
            <p:cNvPr id="10" name="btfpColumnGapBlocker995449">
              <a:extLst>
                <a:ext uri="{FF2B5EF4-FFF2-40B4-BE49-F238E27FC236}">
                  <a16:creationId xmlns:a16="http://schemas.microsoft.com/office/drawing/2014/main" id="{855B5384-BC86-5FE5-B700-BF0C3F0FC1D2}"/>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ColumnGapBlocker915851">
              <a:extLst>
                <a:ext uri="{FF2B5EF4-FFF2-40B4-BE49-F238E27FC236}">
                  <a16:creationId xmlns:a16="http://schemas.microsoft.com/office/drawing/2014/main" id="{C7AF4003-A33F-FFBE-BE13-60E51A48CE57}"/>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836970">
              <a:extLst>
                <a:ext uri="{FF2B5EF4-FFF2-40B4-BE49-F238E27FC236}">
                  <a16:creationId xmlns:a16="http://schemas.microsoft.com/office/drawing/2014/main" id="{C9D4FB3E-5085-93C1-84E2-020A02C65917}"/>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350943">
              <a:extLst>
                <a:ext uri="{FF2B5EF4-FFF2-40B4-BE49-F238E27FC236}">
                  <a16:creationId xmlns:a16="http://schemas.microsoft.com/office/drawing/2014/main" id="{68E85C32-06BD-B8F7-6529-133E2743285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41794E3-54D2-18D5-14C5-D773048B31EE}"/>
              </a:ext>
            </a:extLst>
          </p:cNvPr>
          <p:cNvGrpSpPr/>
          <p:nvPr/>
        </p:nvGrpSpPr>
        <p:grpSpPr>
          <a:xfrm>
            <a:off x="0" y="-205740"/>
            <a:ext cx="12192000" cy="137160"/>
            <a:chOff x="0" y="-205740"/>
            <a:chExt cx="12192000" cy="137160"/>
          </a:xfrm>
        </p:grpSpPr>
        <p:sp>
          <p:nvSpPr>
            <p:cNvPr id="9" name="btfpColumnGapBlocker883258">
              <a:extLst>
                <a:ext uri="{FF2B5EF4-FFF2-40B4-BE49-F238E27FC236}">
                  <a16:creationId xmlns:a16="http://schemas.microsoft.com/office/drawing/2014/main" id="{88463A91-D61E-EA3C-FB2E-EB13003B29EE}"/>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931772">
              <a:extLst>
                <a:ext uri="{FF2B5EF4-FFF2-40B4-BE49-F238E27FC236}">
                  <a16:creationId xmlns:a16="http://schemas.microsoft.com/office/drawing/2014/main" id="{6CFA258A-60D1-0B78-84BB-8E16E792B8AC}"/>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135959">
              <a:extLst>
                <a:ext uri="{FF2B5EF4-FFF2-40B4-BE49-F238E27FC236}">
                  <a16:creationId xmlns:a16="http://schemas.microsoft.com/office/drawing/2014/main" id="{4532FFA9-4FB7-EB54-D915-9D4D9F66D302}"/>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657654">
              <a:extLst>
                <a:ext uri="{FF2B5EF4-FFF2-40B4-BE49-F238E27FC236}">
                  <a16:creationId xmlns:a16="http://schemas.microsoft.com/office/drawing/2014/main" id="{940EE83C-8C02-6414-7676-785AFEF57872}"/>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4D900AD-22C9-EB06-FB1B-FBD91ACCBE3F}"/>
              </a:ext>
            </a:extLst>
          </p:cNvPr>
          <p:cNvSpPr>
            <a:spLocks noGrp="1"/>
          </p:cNvSpPr>
          <p:nvPr>
            <p:ph type="title"/>
          </p:nvPr>
        </p:nvSpPr>
        <p:spPr/>
        <p:txBody>
          <a:bodyPr vert="horz"/>
          <a:lstStyle/>
          <a:p>
            <a:r>
              <a:rPr lang="en-US" dirty="0"/>
              <a:t>Summary perspectives on AI risks and opportunities for &lt;Target&gt;</a:t>
            </a:r>
          </a:p>
        </p:txBody>
      </p:sp>
      <p:sp>
        <p:nvSpPr>
          <p:cNvPr id="17" name="btfpBulletedList598638">
            <a:extLst>
              <a:ext uri="{FF2B5EF4-FFF2-40B4-BE49-F238E27FC236}">
                <a16:creationId xmlns:a16="http://schemas.microsoft.com/office/drawing/2014/main" id="{485D02E4-E8FC-832B-4304-E34317253D14}"/>
              </a:ext>
            </a:extLst>
          </p:cNvPr>
          <p:cNvSpPr txBox="1"/>
          <p:nvPr>
            <p:custDataLst>
              <p:tags r:id="rId3"/>
            </p:custDataLst>
          </p:nvPr>
        </p:nvSpPr>
        <p:spPr bwMode="gray">
          <a:xfrm>
            <a:off x="330199" y="1270000"/>
            <a:ext cx="11531600" cy="4950962"/>
          </a:xfrm>
          <a:prstGeom prst="rect">
            <a:avLst/>
          </a:prstGeom>
          <a:noFill/>
        </p:spPr>
        <p:txBody>
          <a:bodyPr vert="horz" wrap="square" lIns="36000" tIns="36000" rIns="36000" bIns="36000" rtlCol="0">
            <a:spAutoFit/>
          </a:bodyPr>
          <a:lstStyle/>
          <a:p>
            <a:pPr>
              <a:spcBef>
                <a:spcPts val="1800"/>
              </a:spcBef>
            </a:pPr>
            <a:r>
              <a:rPr lang="en-US" sz="1400" dirty="0"/>
              <a:t>&lt;Target&gt; competes in </a:t>
            </a:r>
            <a:r>
              <a:rPr lang="en-US" sz="1400" b="1" dirty="0"/>
              <a:t>E2E and point solution markets </a:t>
            </a:r>
            <a:r>
              <a:rPr lang="en-US" sz="1400" dirty="0"/>
              <a:t>that </a:t>
            </a:r>
            <a:r>
              <a:rPr lang="en-US" sz="1400" b="1" dirty="0"/>
              <a:t>will be impacted by the continued innovation and deployment of AI.   </a:t>
            </a:r>
            <a:r>
              <a:rPr lang="en-US" sz="1400" dirty="0"/>
              <a:t>Under all potential market evolution scenarios, &lt;Target&gt; will need to invest in AI capabilities to continue to </a:t>
            </a:r>
            <a:r>
              <a:rPr lang="en-US" sz="1400" b="1" dirty="0"/>
              <a:t>expand its capability and performance gap vs. its customers </a:t>
            </a:r>
            <a:r>
              <a:rPr lang="en-US" sz="1400" dirty="0"/>
              <a:t>and maintain differentiation vs. the market</a:t>
            </a:r>
          </a:p>
          <a:p>
            <a:pPr>
              <a:spcBef>
                <a:spcPts val="1800"/>
              </a:spcBef>
            </a:pPr>
            <a:r>
              <a:rPr lang="en-US" sz="1400" dirty="0"/>
              <a:t>The RCM market today is early </a:t>
            </a:r>
            <a:r>
              <a:rPr lang="en-US" sz="1400" b="1" dirty="0"/>
              <a:t>in AI adoption </a:t>
            </a:r>
            <a:r>
              <a:rPr lang="en-US" sz="1400" dirty="0"/>
              <a:t>with most processes supported by ‘light tech-assist’ workflows, and while providers cite </a:t>
            </a:r>
            <a:r>
              <a:rPr lang="en-US" sz="1400" dirty="0" err="1"/>
              <a:t>GenAI</a:t>
            </a:r>
            <a:r>
              <a:rPr lang="en-US" sz="1400" dirty="0"/>
              <a:t> as a top priority and recognize it as an opportunity to drive further efficiency, most have limited visibility into where specifically it is used and the potential efficiency gains</a:t>
            </a:r>
          </a:p>
          <a:p>
            <a:pPr>
              <a:spcBef>
                <a:spcPts val="1800"/>
              </a:spcBef>
            </a:pPr>
            <a:r>
              <a:rPr lang="en-US" sz="1400" dirty="0"/>
              <a:t>Over the next 5 years, </a:t>
            </a:r>
            <a:r>
              <a:rPr lang="en-US" sz="1400" b="1" dirty="0"/>
              <a:t>deployment of AI solutions </a:t>
            </a:r>
            <a:r>
              <a:rPr lang="en-US" sz="1400" dirty="0"/>
              <a:t>will impact Mars and its served markets, with a fan of outcomes based on the pace of innovation and rate of adoption.  The most likely scenarios will </a:t>
            </a:r>
            <a:r>
              <a:rPr lang="en-US" sz="1400" b="1" dirty="0"/>
              <a:t>benefit leading outsourced RCM vendors </a:t>
            </a:r>
            <a:r>
              <a:rPr lang="en-US" sz="1400" dirty="0"/>
              <a:t>as AI-led efficiency gains will widen the capability gap vs. customers, drive further outsourcing and have potential to expand gross margins as cost to serve declines</a:t>
            </a:r>
          </a:p>
          <a:p>
            <a:pPr lvl="1">
              <a:spcBef>
                <a:spcPts val="900"/>
              </a:spcBef>
            </a:pPr>
            <a:r>
              <a:rPr lang="en-US" sz="1200" dirty="0"/>
              <a:t>The E2E market will benefit from participation in all parts of the E2E value chain allowing vendors to benefit from front-end, mid-cycle, and back-end efficiency gains; long-term contracts support gross margin expansion as AI gains adoption; even in more aggressive AI adoption scenarios E2E providers are expected to be net winners</a:t>
            </a:r>
          </a:p>
          <a:p>
            <a:pPr lvl="1">
              <a:spcBef>
                <a:spcPts val="900"/>
              </a:spcBef>
            </a:pPr>
            <a:r>
              <a:rPr lang="en-US" sz="1200" dirty="0"/>
              <a:t>&lt;Target’s&gt; point solutions will face more risk in scenarios where the market shifts to further AI-enablement, with more aggressive adoption scenarios slowing market revenue growth and constraining the profit pool (to current levels) as tech-led solutions present outsourcing and pricing pressure</a:t>
            </a:r>
          </a:p>
          <a:p>
            <a:pPr>
              <a:spcBef>
                <a:spcPts val="1800"/>
              </a:spcBef>
            </a:pPr>
            <a:r>
              <a:rPr lang="en-US" sz="1400" dirty="0"/>
              <a:t>There are a range of levers to de-risk the </a:t>
            </a:r>
            <a:r>
              <a:rPr lang="en-US" sz="1400" b="1" dirty="0"/>
              <a:t>go-forward market evolution for &lt;Target&gt;</a:t>
            </a:r>
            <a:r>
              <a:rPr lang="en-US" sz="1400" dirty="0"/>
              <a:t>, including more aggressive mix shift of business to E2E contracts, and prioritizing organic and inorganic levers to maintain AI-module specific performance (especially in back-end solutions)</a:t>
            </a:r>
          </a:p>
          <a:p>
            <a:pPr>
              <a:spcBef>
                <a:spcPts val="1800"/>
              </a:spcBef>
            </a:pPr>
            <a:r>
              <a:rPr lang="en-US" sz="1400" b="1" dirty="0"/>
              <a:t>Outside-in assessment </a:t>
            </a:r>
            <a:r>
              <a:rPr lang="en-US" sz="1400" dirty="0"/>
              <a:t>of &lt;Target&gt; AI capabilities, suggests they are </a:t>
            </a:r>
            <a:r>
              <a:rPr lang="en-US" sz="1400" b="1" dirty="0"/>
              <a:t>largely on par with competitors</a:t>
            </a:r>
            <a:r>
              <a:rPr lang="en-US" sz="1400" dirty="0"/>
              <a:t>, but lag in </a:t>
            </a:r>
            <a:r>
              <a:rPr lang="en-US" sz="1400" b="1" dirty="0"/>
              <a:t>specific front-end modules</a:t>
            </a:r>
            <a:r>
              <a:rPr lang="en-US" sz="1400" dirty="0"/>
              <a:t>.  A comprehensive AI-strategy as part of the value creation plan will be critical to success</a:t>
            </a:r>
          </a:p>
        </p:txBody>
      </p:sp>
    </p:spTree>
    <p:custDataLst>
      <p:tags r:id="rId1"/>
    </p:custDataLst>
    <p:extLst>
      <p:ext uri="{BB962C8B-B14F-4D97-AF65-F5344CB8AC3E}">
        <p14:creationId xmlns:p14="http://schemas.microsoft.com/office/powerpoint/2010/main" val="87849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btfpColumnIndicatorGroup2">
            <a:extLst>
              <a:ext uri="{FF2B5EF4-FFF2-40B4-BE49-F238E27FC236}">
                <a16:creationId xmlns:a16="http://schemas.microsoft.com/office/drawing/2014/main" id="{84E0E74E-63A8-14FC-6024-04BDE5B9787A}"/>
              </a:ext>
            </a:extLst>
          </p:cNvPr>
          <p:cNvGrpSpPr/>
          <p:nvPr/>
        </p:nvGrpSpPr>
        <p:grpSpPr>
          <a:xfrm>
            <a:off x="0" y="6926580"/>
            <a:ext cx="12192000" cy="137160"/>
            <a:chOff x="0" y="6926580"/>
            <a:chExt cx="12192000" cy="137160"/>
          </a:xfrm>
        </p:grpSpPr>
        <p:sp>
          <p:nvSpPr>
            <p:cNvPr id="25" name="btfpColumnGapBlocker328280">
              <a:extLst>
                <a:ext uri="{FF2B5EF4-FFF2-40B4-BE49-F238E27FC236}">
                  <a16:creationId xmlns:a16="http://schemas.microsoft.com/office/drawing/2014/main" id="{F48EE7F2-6204-3E53-F6AC-F7F6A1A319BF}"/>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512706">
              <a:extLst>
                <a:ext uri="{FF2B5EF4-FFF2-40B4-BE49-F238E27FC236}">
                  <a16:creationId xmlns:a16="http://schemas.microsoft.com/office/drawing/2014/main" id="{9160C08F-189C-7482-3270-5F3837AAD084}"/>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999487">
              <a:extLst>
                <a:ext uri="{FF2B5EF4-FFF2-40B4-BE49-F238E27FC236}">
                  <a16:creationId xmlns:a16="http://schemas.microsoft.com/office/drawing/2014/main" id="{9880EFA8-6C72-5A8C-5D96-00792E5D8903}"/>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657363">
              <a:extLst>
                <a:ext uri="{FF2B5EF4-FFF2-40B4-BE49-F238E27FC236}">
                  <a16:creationId xmlns:a16="http://schemas.microsoft.com/office/drawing/2014/main" id="{FA29406B-BEAA-2E5A-8D59-4B247C335B7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6AB7158C-4595-3661-BC28-21232452284F}"/>
              </a:ext>
            </a:extLst>
          </p:cNvPr>
          <p:cNvGrpSpPr/>
          <p:nvPr/>
        </p:nvGrpSpPr>
        <p:grpSpPr>
          <a:xfrm>
            <a:off x="0" y="-205740"/>
            <a:ext cx="12192000" cy="137160"/>
            <a:chOff x="0" y="-205740"/>
            <a:chExt cx="12192000" cy="137160"/>
          </a:xfrm>
        </p:grpSpPr>
        <p:sp>
          <p:nvSpPr>
            <p:cNvPr id="24" name="btfpColumnGapBlocker514439">
              <a:extLst>
                <a:ext uri="{FF2B5EF4-FFF2-40B4-BE49-F238E27FC236}">
                  <a16:creationId xmlns:a16="http://schemas.microsoft.com/office/drawing/2014/main" id="{740BC893-E61D-5628-E55F-4B399BF3D0E7}"/>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ColumnGapBlocker758223">
              <a:extLst>
                <a:ext uri="{FF2B5EF4-FFF2-40B4-BE49-F238E27FC236}">
                  <a16:creationId xmlns:a16="http://schemas.microsoft.com/office/drawing/2014/main" id="{29D16963-8098-3844-4821-F5205417AF64}"/>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0" name="btfpColumnIndicator299605">
              <a:extLst>
                <a:ext uri="{FF2B5EF4-FFF2-40B4-BE49-F238E27FC236}">
                  <a16:creationId xmlns:a16="http://schemas.microsoft.com/office/drawing/2014/main" id="{10CE53A0-E699-D0E7-10C9-5A7E581BB1E0}"/>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238434">
              <a:extLst>
                <a:ext uri="{FF2B5EF4-FFF2-40B4-BE49-F238E27FC236}">
                  <a16:creationId xmlns:a16="http://schemas.microsoft.com/office/drawing/2014/main" id="{02FCFFAF-FBE7-7AB0-ECFB-0BAC091305A6}"/>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 name="think-cell data - do not delete" hidden="1">
            <a:extLst>
              <a:ext uri="{FF2B5EF4-FFF2-40B4-BE49-F238E27FC236}">
                <a16:creationId xmlns:a16="http://schemas.microsoft.com/office/drawing/2014/main" id="{8FFC6D23-5789-C607-2720-CC517D9BD9FF}"/>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06" imgH="306" progId="TCLayout.ActiveDocument.1">
                  <p:embed/>
                </p:oleObj>
              </mc:Choice>
              <mc:Fallback>
                <p:oleObj name="think-cell Slide" r:id="rId5" imgW="306" imgH="306" progId="TCLayout.ActiveDocument.1">
                  <p:embed/>
                  <p:pic>
                    <p:nvPicPr>
                      <p:cNvPr id="3" name="think-cell data - do not delete" hidden="1">
                        <a:extLst>
                          <a:ext uri="{FF2B5EF4-FFF2-40B4-BE49-F238E27FC236}">
                            <a16:creationId xmlns:a16="http://schemas.microsoft.com/office/drawing/2014/main" id="{8FFC6D23-5789-C607-2720-CC517D9BD9FF}"/>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8" name="Group 17">
            <a:extLst>
              <a:ext uri="{FF2B5EF4-FFF2-40B4-BE49-F238E27FC236}">
                <a16:creationId xmlns:a16="http://schemas.microsoft.com/office/drawing/2014/main" id="{20C0D4B1-0EE3-1C58-CDFC-1CC691B7A379}"/>
              </a:ext>
              <a:ext uri="{C183D7F6-B498-43B3-948B-1728B52AA6E4}">
                <adec:decorative xmlns:adec="http://schemas.microsoft.com/office/drawing/2017/decorative" val="1"/>
              </a:ext>
            </a:extLst>
          </p:cNvPr>
          <p:cNvGrpSpPr/>
          <p:nvPr/>
        </p:nvGrpSpPr>
        <p:grpSpPr>
          <a:xfrm>
            <a:off x="327026" y="3560763"/>
            <a:ext cx="11531601" cy="2444750"/>
            <a:chOff x="327026" y="3560763"/>
            <a:chExt cx="11531601" cy="2444750"/>
          </a:xfrm>
        </p:grpSpPr>
        <p:sp>
          <p:nvSpPr>
            <p:cNvPr id="8" name="Line 5"/>
            <p:cNvSpPr>
              <a:spLocks noChangeShapeType="1"/>
            </p:cNvSpPr>
            <p:nvPr/>
          </p:nvSpPr>
          <p:spPr bwMode="auto">
            <a:xfrm>
              <a:off x="9123364" y="5478463"/>
              <a:ext cx="2735263" cy="0"/>
            </a:xfrm>
            <a:prstGeom prst="line">
              <a:avLst/>
            </a:prstGeom>
            <a:noFill/>
            <a:ln w="19050" cap="flat" cmpd="sng" algn="ctr">
              <a:solidFill>
                <a:schemeClr val="accent3"/>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6"/>
            <p:cNvSpPr>
              <a:spLocks noChangeShapeType="1"/>
            </p:cNvSpPr>
            <p:nvPr/>
          </p:nvSpPr>
          <p:spPr bwMode="auto">
            <a:xfrm>
              <a:off x="327026" y="5478463"/>
              <a:ext cx="8018463" cy="0"/>
            </a:xfrm>
            <a:prstGeom prst="line">
              <a:avLst/>
            </a:prstGeom>
            <a:noFill/>
            <a:ln w="19050" cap="flat" cmpd="sng" algn="ctr">
              <a:solidFill>
                <a:schemeClr val="accent3"/>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8345489" y="3560763"/>
              <a:ext cx="704850" cy="2444750"/>
            </a:xfrm>
            <a:custGeom>
              <a:avLst/>
              <a:gdLst>
                <a:gd name="T0" fmla="*/ 192 w 222"/>
                <a:gd name="T1" fmla="*/ 552 h 769"/>
                <a:gd name="T2" fmla="*/ 192 w 222"/>
                <a:gd name="T3" fmla="*/ 245 h 769"/>
                <a:gd name="T4" fmla="*/ 114 w 222"/>
                <a:gd name="T5" fmla="*/ 158 h 769"/>
                <a:gd name="T6" fmla="*/ 30 w 222"/>
                <a:gd name="T7" fmla="*/ 245 h 769"/>
                <a:gd name="T8" fmla="*/ 30 w 222"/>
                <a:gd name="T9" fmla="*/ 672 h 769"/>
                <a:gd name="T10" fmla="*/ 123 w 222"/>
                <a:gd name="T11" fmla="*/ 769 h 769"/>
                <a:gd name="T12" fmla="*/ 194 w 222"/>
                <a:gd name="T13" fmla="*/ 741 h 769"/>
                <a:gd name="T14" fmla="*/ 222 w 222"/>
                <a:gd name="T15" fmla="*/ 672 h 769"/>
                <a:gd name="T16" fmla="*/ 222 w 222"/>
                <a:gd name="T17" fmla="*/ 107 h 769"/>
                <a:gd name="T18" fmla="*/ 114 w 222"/>
                <a:gd name="T19" fmla="*/ 0 h 769"/>
                <a:gd name="T20" fmla="*/ 29 w 222"/>
                <a:gd name="T21" fmla="*/ 34 h 769"/>
                <a:gd name="T22" fmla="*/ 0 w 222"/>
                <a:gd name="T23" fmla="*/ 107 h 769"/>
                <a:gd name="T24" fmla="*/ 0 w 222"/>
                <a:gd name="T25" fmla="*/ 604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769">
                  <a:moveTo>
                    <a:pt x="192" y="552"/>
                  </a:moveTo>
                  <a:cubicBezTo>
                    <a:pt x="192" y="245"/>
                    <a:pt x="192" y="245"/>
                    <a:pt x="192" y="245"/>
                  </a:cubicBezTo>
                  <a:cubicBezTo>
                    <a:pt x="192" y="203"/>
                    <a:pt x="168" y="158"/>
                    <a:pt x="114" y="158"/>
                  </a:cubicBezTo>
                  <a:cubicBezTo>
                    <a:pt x="61" y="158"/>
                    <a:pt x="30" y="203"/>
                    <a:pt x="30" y="245"/>
                  </a:cubicBezTo>
                  <a:cubicBezTo>
                    <a:pt x="30" y="672"/>
                    <a:pt x="30" y="672"/>
                    <a:pt x="30" y="672"/>
                  </a:cubicBezTo>
                  <a:cubicBezTo>
                    <a:pt x="30" y="719"/>
                    <a:pt x="66" y="769"/>
                    <a:pt x="123" y="769"/>
                  </a:cubicBezTo>
                  <a:cubicBezTo>
                    <a:pt x="150" y="769"/>
                    <a:pt x="176" y="759"/>
                    <a:pt x="194" y="741"/>
                  </a:cubicBezTo>
                  <a:cubicBezTo>
                    <a:pt x="212" y="723"/>
                    <a:pt x="222" y="698"/>
                    <a:pt x="222" y="672"/>
                  </a:cubicBezTo>
                  <a:cubicBezTo>
                    <a:pt x="222" y="107"/>
                    <a:pt x="222" y="107"/>
                    <a:pt x="222" y="107"/>
                  </a:cubicBezTo>
                  <a:cubicBezTo>
                    <a:pt x="222" y="55"/>
                    <a:pt x="179" y="0"/>
                    <a:pt x="114" y="0"/>
                  </a:cubicBezTo>
                  <a:cubicBezTo>
                    <a:pt x="84" y="0"/>
                    <a:pt x="49" y="12"/>
                    <a:pt x="29" y="34"/>
                  </a:cubicBezTo>
                  <a:cubicBezTo>
                    <a:pt x="10" y="54"/>
                    <a:pt x="0" y="81"/>
                    <a:pt x="0" y="107"/>
                  </a:cubicBezTo>
                  <a:cubicBezTo>
                    <a:pt x="0" y="604"/>
                    <a:pt x="0" y="604"/>
                    <a:pt x="0" y="604"/>
                  </a:cubicBezTo>
                </a:path>
              </a:pathLst>
            </a:custGeom>
            <a:noFill/>
            <a:ln w="19050" cap="flat" cmpd="sng" algn="ctr">
              <a:solidFill>
                <a:schemeClr val="accent3"/>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 name="Title 18">
            <a:extLst>
              <a:ext uri="{FF2B5EF4-FFF2-40B4-BE49-F238E27FC236}">
                <a16:creationId xmlns:a16="http://schemas.microsoft.com/office/drawing/2014/main" id="{F4EF3954-5527-64D0-FFE8-50D9DCA5B696}"/>
              </a:ext>
            </a:extLst>
          </p:cNvPr>
          <p:cNvSpPr>
            <a:spLocks noGrp="1"/>
          </p:cNvSpPr>
          <p:nvPr>
            <p:ph type="title"/>
          </p:nvPr>
        </p:nvSpPr>
        <p:spPr>
          <a:xfrm>
            <a:off x="334963" y="4052072"/>
            <a:ext cx="3919910" cy="1180699"/>
          </a:xfrm>
        </p:spPr>
        <p:txBody>
          <a:bodyPr vert="horz" bIns="36576"/>
          <a:lstStyle/>
          <a:p>
            <a:pPr>
              <a:spcBef>
                <a:spcPts val="1200"/>
              </a:spcBef>
            </a:pPr>
            <a:r>
              <a:rPr lang="en-US" sz="7200">
                <a:solidFill>
                  <a:schemeClr val="accent3"/>
                </a:solidFill>
              </a:rPr>
              <a:t>Appendix</a:t>
            </a:r>
          </a:p>
        </p:txBody>
      </p:sp>
    </p:spTree>
    <p:custDataLst>
      <p:tags r:id="rId1"/>
    </p:custDataLst>
    <p:extLst>
      <p:ext uri="{BB962C8B-B14F-4D97-AF65-F5344CB8AC3E}">
        <p14:creationId xmlns:p14="http://schemas.microsoft.com/office/powerpoint/2010/main" val="372422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think-cell data - do not delete" hidden="1">
            <a:extLst>
              <a:ext uri="{FF2B5EF4-FFF2-40B4-BE49-F238E27FC236}">
                <a16:creationId xmlns:a16="http://schemas.microsoft.com/office/drawing/2014/main" id="{ADDEEA1C-F92B-30AC-D01E-6C2FB7C8E8C8}"/>
              </a:ext>
            </a:extLst>
          </p:cNvPr>
          <p:cNvGraphicFramePr>
            <a:graphicFrameLocks noChangeAspect="1"/>
          </p:cNvGraphicFramePr>
          <p:nvPr>
            <p:custDataLst>
              <p:tags r:id="rId2"/>
            </p:custDataLst>
            <p:extLst>
              <p:ext uri="{D42A27DB-BD31-4B8C-83A1-F6EECF244321}">
                <p14:modId xmlns:p14="http://schemas.microsoft.com/office/powerpoint/2010/main" val="23673820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9" progId="TCLayout.ActiveDocument.1">
                  <p:embed/>
                </p:oleObj>
              </mc:Choice>
              <mc:Fallback>
                <p:oleObj name="think-cell Slide" r:id="rId7" imgW="606" imgH="609" progId="TCLayout.ActiveDocument.1">
                  <p:embed/>
                  <p:pic>
                    <p:nvPicPr>
                      <p:cNvPr id="72" name="think-cell data - do not delete" hidden="1">
                        <a:extLst>
                          <a:ext uri="{FF2B5EF4-FFF2-40B4-BE49-F238E27FC236}">
                            <a16:creationId xmlns:a16="http://schemas.microsoft.com/office/drawing/2014/main" id="{ADDEEA1C-F92B-30AC-D01E-6C2FB7C8E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B0C39F8F-BD17-319C-1CB9-E7BC4D1F3D4B}"/>
              </a:ext>
            </a:extLst>
          </p:cNvPr>
          <p:cNvSpPr/>
          <p:nvPr/>
        </p:nvSpPr>
        <p:spPr bwMode="gray">
          <a:xfrm>
            <a:off x="1" y="1281711"/>
            <a:ext cx="1600199" cy="5292726"/>
          </a:xfrm>
          <a:prstGeom prst="rect">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FFFFFF"/>
              </a:solidFill>
            </a:endParaRPr>
          </a:p>
        </p:txBody>
      </p:sp>
      <p:grpSp>
        <p:nvGrpSpPr>
          <p:cNvPr id="143" name="btfpColumnIndicatorGroup2">
            <a:extLst>
              <a:ext uri="{FF2B5EF4-FFF2-40B4-BE49-F238E27FC236}">
                <a16:creationId xmlns:a16="http://schemas.microsoft.com/office/drawing/2014/main" id="{A7AACF19-4C22-9C4A-D6AE-DECA20FF3B52}"/>
              </a:ext>
            </a:extLst>
          </p:cNvPr>
          <p:cNvGrpSpPr/>
          <p:nvPr/>
        </p:nvGrpSpPr>
        <p:grpSpPr>
          <a:xfrm>
            <a:off x="0" y="6926580"/>
            <a:ext cx="12192000" cy="137160"/>
            <a:chOff x="0" y="6926580"/>
            <a:chExt cx="12192000" cy="137160"/>
          </a:xfrm>
        </p:grpSpPr>
        <p:sp>
          <p:nvSpPr>
            <p:cNvPr id="141" name="btfpColumnGapBlocker985995">
              <a:extLst>
                <a:ext uri="{FF2B5EF4-FFF2-40B4-BE49-F238E27FC236}">
                  <a16:creationId xmlns:a16="http://schemas.microsoft.com/office/drawing/2014/main" id="{F3C0366A-FABC-2C2C-F55B-332E7F7649D5}"/>
                </a:ext>
              </a:extLst>
            </p:cNvPr>
            <p:cNvSpPr/>
            <p:nvPr/>
          </p:nvSpPr>
          <p:spPr bwMode="gray">
            <a:xfrm>
              <a:off x="11861801" y="6926580"/>
              <a:ext cx="330199"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39" name="btfpColumnGapBlocker329410">
              <a:extLst>
                <a:ext uri="{FF2B5EF4-FFF2-40B4-BE49-F238E27FC236}">
                  <a16:creationId xmlns:a16="http://schemas.microsoft.com/office/drawing/2014/main" id="{86D9A297-EC55-6D29-504A-A46422823D91}"/>
                </a:ext>
              </a:extLst>
            </p:cNvPr>
            <p:cNvSpPr/>
            <p:nvPr/>
          </p:nvSpPr>
          <p:spPr bwMode="gray">
            <a:xfrm>
              <a:off x="10137208" y="6926580"/>
              <a:ext cx="540545"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7" name="btfpColumnIndicator968147">
              <a:extLst>
                <a:ext uri="{FF2B5EF4-FFF2-40B4-BE49-F238E27FC236}">
                  <a16:creationId xmlns:a16="http://schemas.microsoft.com/office/drawing/2014/main" id="{1A300797-D89F-E832-CEA1-126F9057388D}"/>
                </a:ext>
              </a:extLst>
            </p:cNvPr>
            <p:cNvCxnSpPr/>
            <p:nvPr/>
          </p:nvCxnSpPr>
          <p:spPr bwMode="gray">
            <a:xfrm flipV="1">
              <a:off x="1186180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5" name="btfpColumnIndicator958339">
              <a:extLst>
                <a:ext uri="{FF2B5EF4-FFF2-40B4-BE49-F238E27FC236}">
                  <a16:creationId xmlns:a16="http://schemas.microsoft.com/office/drawing/2014/main" id="{86647F00-841C-C849-B385-70638CEF7DED}"/>
                </a:ext>
              </a:extLst>
            </p:cNvPr>
            <p:cNvCxnSpPr/>
            <p:nvPr/>
          </p:nvCxnSpPr>
          <p:spPr bwMode="gray">
            <a:xfrm flipV="1">
              <a:off x="1067775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3" name="btfpColumnGapBlocker984718">
              <a:extLst>
                <a:ext uri="{FF2B5EF4-FFF2-40B4-BE49-F238E27FC236}">
                  <a16:creationId xmlns:a16="http://schemas.microsoft.com/office/drawing/2014/main" id="{18682427-A350-6190-BC48-BB910A2FE01A}"/>
                </a:ext>
              </a:extLst>
            </p:cNvPr>
            <p:cNvSpPr/>
            <p:nvPr/>
          </p:nvSpPr>
          <p:spPr bwMode="gray">
            <a:xfrm>
              <a:off x="8412616"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1" name="btfpColumnIndicator531506">
              <a:extLst>
                <a:ext uri="{FF2B5EF4-FFF2-40B4-BE49-F238E27FC236}">
                  <a16:creationId xmlns:a16="http://schemas.microsoft.com/office/drawing/2014/main" id="{1E1017B4-D5B6-098E-2A4A-576E4071EF60}"/>
                </a:ext>
              </a:extLst>
            </p:cNvPr>
            <p:cNvCxnSpPr/>
            <p:nvPr/>
          </p:nvCxnSpPr>
          <p:spPr bwMode="gray">
            <a:xfrm flipV="1">
              <a:off x="1013720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9" name="btfpColumnIndicator262094">
              <a:extLst>
                <a:ext uri="{FF2B5EF4-FFF2-40B4-BE49-F238E27FC236}">
                  <a16:creationId xmlns:a16="http://schemas.microsoft.com/office/drawing/2014/main" id="{62B184BB-2349-F99E-9D85-83D9ECC82287}"/>
                </a:ext>
              </a:extLst>
            </p:cNvPr>
            <p:cNvCxnSpPr/>
            <p:nvPr/>
          </p:nvCxnSpPr>
          <p:spPr bwMode="gray">
            <a:xfrm flipV="1">
              <a:off x="895316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7" name="btfpColumnGapBlocker783971">
              <a:extLst>
                <a:ext uri="{FF2B5EF4-FFF2-40B4-BE49-F238E27FC236}">
                  <a16:creationId xmlns:a16="http://schemas.microsoft.com/office/drawing/2014/main" id="{456420BD-EFE5-0346-D881-DD527432D09B}"/>
                </a:ext>
              </a:extLst>
            </p:cNvPr>
            <p:cNvSpPr/>
            <p:nvPr/>
          </p:nvSpPr>
          <p:spPr bwMode="gray">
            <a:xfrm>
              <a:off x="668802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4" name="btfpColumnIndicator842366">
              <a:extLst>
                <a:ext uri="{FF2B5EF4-FFF2-40B4-BE49-F238E27FC236}">
                  <a16:creationId xmlns:a16="http://schemas.microsoft.com/office/drawing/2014/main" id="{BFF4BD99-A7FE-D7B1-C100-92CF41D97BB1}"/>
                </a:ext>
              </a:extLst>
            </p:cNvPr>
            <p:cNvCxnSpPr/>
            <p:nvPr/>
          </p:nvCxnSpPr>
          <p:spPr bwMode="gray">
            <a:xfrm flipV="1">
              <a:off x="841261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2" name="btfpColumnIndicator997413">
              <a:extLst>
                <a:ext uri="{FF2B5EF4-FFF2-40B4-BE49-F238E27FC236}">
                  <a16:creationId xmlns:a16="http://schemas.microsoft.com/office/drawing/2014/main" id="{2A6BC9EB-5A9E-9FE2-56E1-B023FA4B0F75}"/>
                </a:ext>
              </a:extLst>
            </p:cNvPr>
            <p:cNvCxnSpPr/>
            <p:nvPr/>
          </p:nvCxnSpPr>
          <p:spPr bwMode="gray">
            <a:xfrm flipV="1">
              <a:off x="722856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0" name="btfpColumnGapBlocker202157">
              <a:extLst>
                <a:ext uri="{FF2B5EF4-FFF2-40B4-BE49-F238E27FC236}">
                  <a16:creationId xmlns:a16="http://schemas.microsoft.com/office/drawing/2014/main" id="{4EF92F9D-E576-CD4E-CA6D-43FB02F2D97C}"/>
                </a:ext>
              </a:extLst>
            </p:cNvPr>
            <p:cNvSpPr/>
            <p:nvPr/>
          </p:nvSpPr>
          <p:spPr bwMode="gray">
            <a:xfrm>
              <a:off x="496343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8" name="btfpColumnIndicator492718">
              <a:extLst>
                <a:ext uri="{FF2B5EF4-FFF2-40B4-BE49-F238E27FC236}">
                  <a16:creationId xmlns:a16="http://schemas.microsoft.com/office/drawing/2014/main" id="{4765590B-E05C-5056-00FD-4288DCDDECA1}"/>
                </a:ext>
              </a:extLst>
            </p:cNvPr>
            <p:cNvCxnSpPr/>
            <p:nvPr/>
          </p:nvCxnSpPr>
          <p:spPr bwMode="gray">
            <a:xfrm flipV="1">
              <a:off x="668802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6" name="btfpColumnIndicator816059">
              <a:extLst>
                <a:ext uri="{FF2B5EF4-FFF2-40B4-BE49-F238E27FC236}">
                  <a16:creationId xmlns:a16="http://schemas.microsoft.com/office/drawing/2014/main" id="{6B3C32D9-0530-C8C2-2874-0173198E2573}"/>
                </a:ext>
              </a:extLst>
            </p:cNvPr>
            <p:cNvCxnSpPr/>
            <p:nvPr/>
          </p:nvCxnSpPr>
          <p:spPr bwMode="gray">
            <a:xfrm flipV="1">
              <a:off x="550397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4" name="btfpColumnGapBlocker394494">
              <a:extLst>
                <a:ext uri="{FF2B5EF4-FFF2-40B4-BE49-F238E27FC236}">
                  <a16:creationId xmlns:a16="http://schemas.microsoft.com/office/drawing/2014/main" id="{9E7AD311-D0A6-3334-9506-DBCFD83FB4EF}"/>
                </a:ext>
              </a:extLst>
            </p:cNvPr>
            <p:cNvSpPr/>
            <p:nvPr/>
          </p:nvSpPr>
          <p:spPr bwMode="gray">
            <a:xfrm>
              <a:off x="3238840"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1" name="btfpColumnIndicator961345">
              <a:extLst>
                <a:ext uri="{FF2B5EF4-FFF2-40B4-BE49-F238E27FC236}">
                  <a16:creationId xmlns:a16="http://schemas.microsoft.com/office/drawing/2014/main" id="{662CE9CB-C35E-E59A-0204-F979FB986D78}"/>
                </a:ext>
              </a:extLst>
            </p:cNvPr>
            <p:cNvCxnSpPr/>
            <p:nvPr/>
          </p:nvCxnSpPr>
          <p:spPr bwMode="gray">
            <a:xfrm flipV="1">
              <a:off x="496343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9" name="btfpColumnIndicator955951">
              <a:extLst>
                <a:ext uri="{FF2B5EF4-FFF2-40B4-BE49-F238E27FC236}">
                  <a16:creationId xmlns:a16="http://schemas.microsoft.com/office/drawing/2014/main" id="{EC660AA6-AD9A-435E-843F-7177FB139ECD}"/>
                </a:ext>
              </a:extLst>
            </p:cNvPr>
            <p:cNvCxnSpPr/>
            <p:nvPr/>
          </p:nvCxnSpPr>
          <p:spPr bwMode="gray">
            <a:xfrm flipV="1">
              <a:off x="377938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7" name="btfpColumnGapBlocker308219">
              <a:extLst>
                <a:ext uri="{FF2B5EF4-FFF2-40B4-BE49-F238E27FC236}">
                  <a16:creationId xmlns:a16="http://schemas.microsoft.com/office/drawing/2014/main" id="{DEA76F5F-5DFF-E2DB-9029-F39CEC51E96D}"/>
                </a:ext>
              </a:extLst>
            </p:cNvPr>
            <p:cNvSpPr/>
            <p:nvPr/>
          </p:nvSpPr>
          <p:spPr bwMode="gray">
            <a:xfrm>
              <a:off x="151424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5" name="btfpColumnIndicator218014">
              <a:extLst>
                <a:ext uri="{FF2B5EF4-FFF2-40B4-BE49-F238E27FC236}">
                  <a16:creationId xmlns:a16="http://schemas.microsoft.com/office/drawing/2014/main" id="{499D1101-F50D-E2F3-7F19-4769F564ABC9}"/>
                </a:ext>
              </a:extLst>
            </p:cNvPr>
            <p:cNvCxnSpPr/>
            <p:nvPr/>
          </p:nvCxnSpPr>
          <p:spPr bwMode="gray">
            <a:xfrm flipV="1">
              <a:off x="323884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733829">
              <a:extLst>
                <a:ext uri="{FF2B5EF4-FFF2-40B4-BE49-F238E27FC236}">
                  <a16:creationId xmlns:a16="http://schemas.microsoft.com/office/drawing/2014/main" id="{05BC0C62-BFC4-F675-EBE2-FE7288B1398F}"/>
                </a:ext>
              </a:extLst>
            </p:cNvPr>
            <p:cNvCxnSpPr/>
            <p:nvPr/>
          </p:nvCxnSpPr>
          <p:spPr bwMode="gray">
            <a:xfrm flipV="1">
              <a:off x="205479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712758">
              <a:extLst>
                <a:ext uri="{FF2B5EF4-FFF2-40B4-BE49-F238E27FC236}">
                  <a16:creationId xmlns:a16="http://schemas.microsoft.com/office/drawing/2014/main" id="{2A731C90-99A1-2CA1-4C97-AEE2DE25E106}"/>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1" name="btfpColumnIndicator466830">
              <a:extLst>
                <a:ext uri="{FF2B5EF4-FFF2-40B4-BE49-F238E27FC236}">
                  <a16:creationId xmlns:a16="http://schemas.microsoft.com/office/drawing/2014/main" id="{7068D48F-454A-E911-2B0D-3833A55358D9}"/>
                </a:ext>
              </a:extLst>
            </p:cNvPr>
            <p:cNvCxnSpPr/>
            <p:nvPr/>
          </p:nvCxnSpPr>
          <p:spPr bwMode="gray">
            <a:xfrm flipV="1">
              <a:off x="151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956204">
              <a:extLst>
                <a:ext uri="{FF2B5EF4-FFF2-40B4-BE49-F238E27FC236}">
                  <a16:creationId xmlns:a16="http://schemas.microsoft.com/office/drawing/2014/main" id="{8492489A-9E9B-CCA6-50B6-D2044BCAE072}"/>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42" name="btfpColumnIndicatorGroup1">
            <a:extLst>
              <a:ext uri="{FF2B5EF4-FFF2-40B4-BE49-F238E27FC236}">
                <a16:creationId xmlns:a16="http://schemas.microsoft.com/office/drawing/2014/main" id="{A400806F-03FB-D3C6-CDE6-2C3F4B11A814}"/>
              </a:ext>
            </a:extLst>
          </p:cNvPr>
          <p:cNvGrpSpPr/>
          <p:nvPr/>
        </p:nvGrpSpPr>
        <p:grpSpPr>
          <a:xfrm>
            <a:off x="0" y="-205740"/>
            <a:ext cx="12192000" cy="137160"/>
            <a:chOff x="0" y="-205740"/>
            <a:chExt cx="12192000" cy="137160"/>
          </a:xfrm>
        </p:grpSpPr>
        <p:sp>
          <p:nvSpPr>
            <p:cNvPr id="140" name="btfpColumnGapBlocker176361">
              <a:extLst>
                <a:ext uri="{FF2B5EF4-FFF2-40B4-BE49-F238E27FC236}">
                  <a16:creationId xmlns:a16="http://schemas.microsoft.com/office/drawing/2014/main" id="{720C445A-2B08-F48C-27B5-C41563D6D8AC}"/>
                </a:ext>
              </a:extLst>
            </p:cNvPr>
            <p:cNvSpPr/>
            <p:nvPr/>
          </p:nvSpPr>
          <p:spPr bwMode="gray">
            <a:xfrm>
              <a:off x="11861801" y="-205740"/>
              <a:ext cx="330199"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38" name="btfpColumnGapBlocker197441">
              <a:extLst>
                <a:ext uri="{FF2B5EF4-FFF2-40B4-BE49-F238E27FC236}">
                  <a16:creationId xmlns:a16="http://schemas.microsoft.com/office/drawing/2014/main" id="{5C73B7BD-130D-CC90-35D6-59406D1E313C}"/>
                </a:ext>
              </a:extLst>
            </p:cNvPr>
            <p:cNvSpPr/>
            <p:nvPr/>
          </p:nvSpPr>
          <p:spPr bwMode="gray">
            <a:xfrm>
              <a:off x="10137208" y="-205740"/>
              <a:ext cx="540545"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6" name="btfpColumnIndicator974959">
              <a:extLst>
                <a:ext uri="{FF2B5EF4-FFF2-40B4-BE49-F238E27FC236}">
                  <a16:creationId xmlns:a16="http://schemas.microsoft.com/office/drawing/2014/main" id="{912E2FE4-921F-654A-9B35-5C6638E0A309}"/>
                </a:ext>
              </a:extLst>
            </p:cNvPr>
            <p:cNvCxnSpPr/>
            <p:nvPr/>
          </p:nvCxnSpPr>
          <p:spPr bwMode="gray">
            <a:xfrm flipV="1">
              <a:off x="1186180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4" name="btfpColumnIndicator292881">
              <a:extLst>
                <a:ext uri="{FF2B5EF4-FFF2-40B4-BE49-F238E27FC236}">
                  <a16:creationId xmlns:a16="http://schemas.microsoft.com/office/drawing/2014/main" id="{EA00B4E7-C64A-A3C4-F709-96763EAC0BE3}"/>
                </a:ext>
              </a:extLst>
            </p:cNvPr>
            <p:cNvCxnSpPr/>
            <p:nvPr/>
          </p:nvCxnSpPr>
          <p:spPr bwMode="gray">
            <a:xfrm flipV="1">
              <a:off x="1067775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2" name="btfpColumnGapBlocker128437">
              <a:extLst>
                <a:ext uri="{FF2B5EF4-FFF2-40B4-BE49-F238E27FC236}">
                  <a16:creationId xmlns:a16="http://schemas.microsoft.com/office/drawing/2014/main" id="{76D7A3C0-513E-C046-A215-91E07963C537}"/>
                </a:ext>
              </a:extLst>
            </p:cNvPr>
            <p:cNvSpPr/>
            <p:nvPr/>
          </p:nvSpPr>
          <p:spPr bwMode="gray">
            <a:xfrm>
              <a:off x="8412616"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0" name="btfpColumnIndicator838560">
              <a:extLst>
                <a:ext uri="{FF2B5EF4-FFF2-40B4-BE49-F238E27FC236}">
                  <a16:creationId xmlns:a16="http://schemas.microsoft.com/office/drawing/2014/main" id="{8043D82F-F9F4-DCB5-0722-3004FD07D357}"/>
                </a:ext>
              </a:extLst>
            </p:cNvPr>
            <p:cNvCxnSpPr/>
            <p:nvPr/>
          </p:nvCxnSpPr>
          <p:spPr bwMode="gray">
            <a:xfrm flipV="1">
              <a:off x="1013720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8" name="btfpColumnIndicator841667">
              <a:extLst>
                <a:ext uri="{FF2B5EF4-FFF2-40B4-BE49-F238E27FC236}">
                  <a16:creationId xmlns:a16="http://schemas.microsoft.com/office/drawing/2014/main" id="{DE2C66DC-AC28-7885-9E17-F9BEBBA966ED}"/>
                </a:ext>
              </a:extLst>
            </p:cNvPr>
            <p:cNvCxnSpPr/>
            <p:nvPr/>
          </p:nvCxnSpPr>
          <p:spPr bwMode="gray">
            <a:xfrm flipV="1">
              <a:off x="895316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5" name="btfpColumnGapBlocker611370">
              <a:extLst>
                <a:ext uri="{FF2B5EF4-FFF2-40B4-BE49-F238E27FC236}">
                  <a16:creationId xmlns:a16="http://schemas.microsoft.com/office/drawing/2014/main" id="{5659B3D3-22FC-122C-ABDC-781A259C3071}"/>
                </a:ext>
              </a:extLst>
            </p:cNvPr>
            <p:cNvSpPr/>
            <p:nvPr/>
          </p:nvSpPr>
          <p:spPr bwMode="gray">
            <a:xfrm>
              <a:off x="668802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3" name="btfpColumnIndicator150929">
              <a:extLst>
                <a:ext uri="{FF2B5EF4-FFF2-40B4-BE49-F238E27FC236}">
                  <a16:creationId xmlns:a16="http://schemas.microsoft.com/office/drawing/2014/main" id="{7BCFA056-F3E5-C5F3-158D-A2C880BC1A38}"/>
                </a:ext>
              </a:extLst>
            </p:cNvPr>
            <p:cNvCxnSpPr/>
            <p:nvPr/>
          </p:nvCxnSpPr>
          <p:spPr bwMode="gray">
            <a:xfrm flipV="1">
              <a:off x="841261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1" name="btfpColumnIndicator441589">
              <a:extLst>
                <a:ext uri="{FF2B5EF4-FFF2-40B4-BE49-F238E27FC236}">
                  <a16:creationId xmlns:a16="http://schemas.microsoft.com/office/drawing/2014/main" id="{FA9A5D46-501E-57E1-9A50-9A8808224A0E}"/>
                </a:ext>
              </a:extLst>
            </p:cNvPr>
            <p:cNvCxnSpPr/>
            <p:nvPr/>
          </p:nvCxnSpPr>
          <p:spPr bwMode="gray">
            <a:xfrm flipV="1">
              <a:off x="722856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9" name="btfpColumnGapBlocker403700">
              <a:extLst>
                <a:ext uri="{FF2B5EF4-FFF2-40B4-BE49-F238E27FC236}">
                  <a16:creationId xmlns:a16="http://schemas.microsoft.com/office/drawing/2014/main" id="{6208DA92-103E-9F24-AC9D-74835672AFE7}"/>
                </a:ext>
              </a:extLst>
            </p:cNvPr>
            <p:cNvSpPr/>
            <p:nvPr/>
          </p:nvSpPr>
          <p:spPr bwMode="gray">
            <a:xfrm>
              <a:off x="496343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7" name="btfpColumnIndicator491495">
              <a:extLst>
                <a:ext uri="{FF2B5EF4-FFF2-40B4-BE49-F238E27FC236}">
                  <a16:creationId xmlns:a16="http://schemas.microsoft.com/office/drawing/2014/main" id="{8C1732B3-2992-3CEE-B444-B5F15876399B}"/>
                </a:ext>
              </a:extLst>
            </p:cNvPr>
            <p:cNvCxnSpPr/>
            <p:nvPr/>
          </p:nvCxnSpPr>
          <p:spPr bwMode="gray">
            <a:xfrm flipV="1">
              <a:off x="668802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5" name="btfpColumnIndicator277553">
              <a:extLst>
                <a:ext uri="{FF2B5EF4-FFF2-40B4-BE49-F238E27FC236}">
                  <a16:creationId xmlns:a16="http://schemas.microsoft.com/office/drawing/2014/main" id="{246AF50D-0E47-8AF5-D30C-E4F53DA87072}"/>
                </a:ext>
              </a:extLst>
            </p:cNvPr>
            <p:cNvCxnSpPr/>
            <p:nvPr/>
          </p:nvCxnSpPr>
          <p:spPr bwMode="gray">
            <a:xfrm flipV="1">
              <a:off x="550397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3" name="btfpColumnGapBlocker117965">
              <a:extLst>
                <a:ext uri="{FF2B5EF4-FFF2-40B4-BE49-F238E27FC236}">
                  <a16:creationId xmlns:a16="http://schemas.microsoft.com/office/drawing/2014/main" id="{AB9B0911-DFAD-B4EB-FB19-D41778B064D7}"/>
                </a:ext>
              </a:extLst>
            </p:cNvPr>
            <p:cNvSpPr/>
            <p:nvPr/>
          </p:nvSpPr>
          <p:spPr bwMode="gray">
            <a:xfrm>
              <a:off x="3238840"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0" name="btfpColumnIndicator583113">
              <a:extLst>
                <a:ext uri="{FF2B5EF4-FFF2-40B4-BE49-F238E27FC236}">
                  <a16:creationId xmlns:a16="http://schemas.microsoft.com/office/drawing/2014/main" id="{824FB5D0-C4A2-6B93-8E1B-20C159FE333F}"/>
                </a:ext>
              </a:extLst>
            </p:cNvPr>
            <p:cNvCxnSpPr/>
            <p:nvPr/>
          </p:nvCxnSpPr>
          <p:spPr bwMode="gray">
            <a:xfrm flipV="1">
              <a:off x="496343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8" name="btfpColumnIndicator775983">
              <a:extLst>
                <a:ext uri="{FF2B5EF4-FFF2-40B4-BE49-F238E27FC236}">
                  <a16:creationId xmlns:a16="http://schemas.microsoft.com/office/drawing/2014/main" id="{554D6C1F-AE02-C6D9-69D3-DC49927200A7}"/>
                </a:ext>
              </a:extLst>
            </p:cNvPr>
            <p:cNvCxnSpPr/>
            <p:nvPr/>
          </p:nvCxnSpPr>
          <p:spPr bwMode="gray">
            <a:xfrm flipV="1">
              <a:off x="377938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6" name="btfpColumnGapBlocker384615">
              <a:extLst>
                <a:ext uri="{FF2B5EF4-FFF2-40B4-BE49-F238E27FC236}">
                  <a16:creationId xmlns:a16="http://schemas.microsoft.com/office/drawing/2014/main" id="{C5919C12-87A2-3F70-3D95-971D22E8E75A}"/>
                </a:ext>
              </a:extLst>
            </p:cNvPr>
            <p:cNvSpPr/>
            <p:nvPr/>
          </p:nvSpPr>
          <p:spPr bwMode="gray">
            <a:xfrm>
              <a:off x="151424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4" name="btfpColumnIndicator835896">
              <a:extLst>
                <a:ext uri="{FF2B5EF4-FFF2-40B4-BE49-F238E27FC236}">
                  <a16:creationId xmlns:a16="http://schemas.microsoft.com/office/drawing/2014/main" id="{8709A8B1-5865-9D52-6422-6FA00B731384}"/>
                </a:ext>
              </a:extLst>
            </p:cNvPr>
            <p:cNvCxnSpPr/>
            <p:nvPr/>
          </p:nvCxnSpPr>
          <p:spPr bwMode="gray">
            <a:xfrm flipV="1">
              <a:off x="323884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381445">
              <a:extLst>
                <a:ext uri="{FF2B5EF4-FFF2-40B4-BE49-F238E27FC236}">
                  <a16:creationId xmlns:a16="http://schemas.microsoft.com/office/drawing/2014/main" id="{A1E89DAE-F357-4946-D66D-13CF0735DDBB}"/>
                </a:ext>
              </a:extLst>
            </p:cNvPr>
            <p:cNvCxnSpPr/>
            <p:nvPr/>
          </p:nvCxnSpPr>
          <p:spPr bwMode="gray">
            <a:xfrm flipV="1">
              <a:off x="205479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566714">
              <a:extLst>
                <a:ext uri="{FF2B5EF4-FFF2-40B4-BE49-F238E27FC236}">
                  <a16:creationId xmlns:a16="http://schemas.microsoft.com/office/drawing/2014/main" id="{EA98BBAA-933D-414D-0898-C0376D477846}"/>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0" name="btfpColumnIndicator526684">
              <a:extLst>
                <a:ext uri="{FF2B5EF4-FFF2-40B4-BE49-F238E27FC236}">
                  <a16:creationId xmlns:a16="http://schemas.microsoft.com/office/drawing/2014/main" id="{10E82953-EA27-CDCF-086D-14378AAB5581}"/>
                </a:ext>
              </a:extLst>
            </p:cNvPr>
            <p:cNvCxnSpPr/>
            <p:nvPr/>
          </p:nvCxnSpPr>
          <p:spPr bwMode="gray">
            <a:xfrm flipV="1">
              <a:off x="151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266510">
              <a:extLst>
                <a:ext uri="{FF2B5EF4-FFF2-40B4-BE49-F238E27FC236}">
                  <a16:creationId xmlns:a16="http://schemas.microsoft.com/office/drawing/2014/main" id="{EC5FFE1E-AB03-C0F2-8867-FA582A7442D9}"/>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StatusSticker254557">
            <a:extLst>
              <a:ext uri="{FF2B5EF4-FFF2-40B4-BE49-F238E27FC236}">
                <a16:creationId xmlns:a16="http://schemas.microsoft.com/office/drawing/2014/main" id="{7C68EFE8-3171-AF7F-E733-1E6EB30956EA}"/>
              </a:ext>
            </a:extLst>
          </p:cNvPr>
          <p:cNvGrpSpPr/>
          <p:nvPr>
            <p:custDataLst>
              <p:tags r:id="rId3"/>
            </p:custDataLst>
          </p:nvPr>
        </p:nvGrpSpPr>
        <p:grpSpPr>
          <a:xfrm>
            <a:off x="10100356" y="956426"/>
            <a:ext cx="1761444" cy="235611"/>
            <a:chOff x="-5035097" y="876300"/>
            <a:chExt cx="1761444" cy="235611"/>
          </a:xfrm>
        </p:grpSpPr>
        <p:sp>
          <p:nvSpPr>
            <p:cNvPr id="14" name="btfpStatusStickerText254557">
              <a:extLst>
                <a:ext uri="{FF2B5EF4-FFF2-40B4-BE49-F238E27FC236}">
                  <a16:creationId xmlns:a16="http://schemas.microsoft.com/office/drawing/2014/main" id="{29D6E903-4D13-41C4-F326-2143B9E67D54}"/>
                </a:ext>
              </a:extLst>
            </p:cNvPr>
            <p:cNvSpPr txBox="1"/>
            <p:nvPr/>
          </p:nvSpPr>
          <p:spPr bwMode="gray">
            <a:xfrm>
              <a:off x="-5035097"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5" name="btfpStatusStickerLine254557">
              <a:extLst>
                <a:ext uri="{FF2B5EF4-FFF2-40B4-BE49-F238E27FC236}">
                  <a16:creationId xmlns:a16="http://schemas.microsoft.com/office/drawing/2014/main" id="{09D3FE26-A834-D2C4-80C5-6C5FBE3399E6}"/>
                </a:ext>
              </a:extLst>
            </p:cNvPr>
            <p:cNvCxnSpPr>
              <a:cxnSpLocks/>
            </p:cNvCxnSpPr>
            <p:nvPr/>
          </p:nvCxnSpPr>
          <p:spPr bwMode="gray">
            <a:xfrm rot="720000">
              <a:off x="-5035097"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7" name="Title 1">
            <a:extLst>
              <a:ext uri="{FF2B5EF4-FFF2-40B4-BE49-F238E27FC236}">
                <a16:creationId xmlns:a16="http://schemas.microsoft.com/office/drawing/2014/main" id="{63DFCEB2-4E7F-A8AC-A47B-631BD31EB6CC}"/>
              </a:ext>
            </a:extLst>
          </p:cNvPr>
          <p:cNvSpPr txBox="1">
            <a:spLocks/>
          </p:cNvSpPr>
          <p:nvPr/>
        </p:nvSpPr>
        <p:spPr>
          <a:xfrm>
            <a:off x="334964" y="2255"/>
            <a:ext cx="10371136"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b="1" dirty="0"/>
              <a:t>Summary perspectives on front-end evolution</a:t>
            </a:r>
            <a:endParaRPr lang="en-US" b="1" i="1" dirty="0"/>
          </a:p>
        </p:txBody>
      </p:sp>
      <p:graphicFrame>
        <p:nvGraphicFramePr>
          <p:cNvPr id="7" name="btfpTable910536">
            <a:extLst>
              <a:ext uri="{FF2B5EF4-FFF2-40B4-BE49-F238E27FC236}">
                <a16:creationId xmlns:a16="http://schemas.microsoft.com/office/drawing/2014/main" id="{B8AF39B9-7127-AB85-DB2E-A0AA9D9AB0E1}"/>
              </a:ext>
            </a:extLst>
          </p:cNvPr>
          <p:cNvGraphicFramePr>
            <a:graphicFrameLocks noGrp="1"/>
          </p:cNvGraphicFramePr>
          <p:nvPr>
            <p:custDataLst>
              <p:tags r:id="rId4"/>
            </p:custDataLst>
            <p:extLst>
              <p:ext uri="{D42A27DB-BD31-4B8C-83A1-F6EECF244321}">
                <p14:modId xmlns:p14="http://schemas.microsoft.com/office/powerpoint/2010/main" val="712101932"/>
              </p:ext>
            </p:extLst>
          </p:nvPr>
        </p:nvGraphicFramePr>
        <p:xfrm>
          <a:off x="335280" y="1268414"/>
          <a:ext cx="11521440" cy="5292726"/>
        </p:xfrm>
        <a:graphic>
          <a:graphicData uri="http://schemas.openxmlformats.org/drawingml/2006/table">
            <a:tbl>
              <a:tblPr firstRow="1" firstCol="1">
                <a:tableStyleId>{9D7B26C5-4107-4FEC-AEDC-1716B250A1EF}</a:tableStyleId>
              </a:tblPr>
              <a:tblGrid>
                <a:gridCol w="1280160">
                  <a:extLst>
                    <a:ext uri="{9D8B030D-6E8A-4147-A177-3AD203B41FA5}">
                      <a16:colId xmlns:a16="http://schemas.microsoft.com/office/drawing/2014/main" val="861535141"/>
                    </a:ext>
                  </a:extLst>
                </a:gridCol>
                <a:gridCol w="10241280">
                  <a:extLst>
                    <a:ext uri="{9D8B030D-6E8A-4147-A177-3AD203B41FA5}">
                      <a16:colId xmlns:a16="http://schemas.microsoft.com/office/drawing/2014/main" val="3867279196"/>
                    </a:ext>
                  </a:extLst>
                </a:gridCol>
              </a:tblGrid>
              <a:tr h="382050">
                <a:tc>
                  <a:txBody>
                    <a:bodyPr/>
                    <a:lstStyle/>
                    <a:p>
                      <a:pPr marL="0" indent="0">
                        <a:spcBef>
                          <a:spcPts val="0"/>
                        </a:spcBef>
                        <a:buFontTx/>
                        <a:buNone/>
                      </a:pPr>
                      <a:endParaRPr lang="en-US" sz="1300">
                        <a:solidFill>
                          <a:srgbClr val="FFFFFF"/>
                        </a:solidFill>
                      </a:endParaRPr>
                    </a:p>
                  </a:txBody>
                  <a:tcPr marT="54864" marB="54864" anchor="b">
                    <a:lnL>
                      <a:noFill/>
                    </a:lnL>
                    <a:lnR>
                      <a:noFill/>
                    </a:lnR>
                    <a:lnT>
                      <a:noFill/>
                    </a:lnT>
                    <a:lnB w="19050" cmpd="sng">
                      <a:noFill/>
                    </a:lnB>
                    <a:lnTlToBr w="12700" cmpd="sng">
                      <a:noFill/>
                      <a:prstDash val="solid"/>
                    </a:lnTlToBr>
                    <a:lnBlToTr w="12700" cmpd="sng">
                      <a:noFill/>
                      <a:prstDash val="solid"/>
                    </a:lnBlToTr>
                    <a:noFill/>
                  </a:tcPr>
                </a:tc>
                <a:tc>
                  <a:txBody>
                    <a:bodyPr/>
                    <a:lstStyle/>
                    <a:p>
                      <a:pPr marL="0" indent="0">
                        <a:spcBef>
                          <a:spcPts val="0"/>
                        </a:spcBef>
                        <a:buFontTx/>
                        <a:buNone/>
                      </a:pPr>
                      <a:r>
                        <a:rPr lang="en-US" sz="1100" b="0" spc="300">
                          <a:solidFill>
                            <a:srgbClr val="FFFFFF"/>
                          </a:solidFill>
                        </a:rPr>
                        <a:t>SUMMARY PERSPECTIVES</a:t>
                      </a:r>
                    </a:p>
                  </a:txBody>
                  <a:tcPr marT="54864" marB="54864" anchor="b">
                    <a:lnL>
                      <a:noFill/>
                    </a:lnL>
                    <a:solidFill>
                      <a:srgbClr val="000000"/>
                    </a:solidFill>
                  </a:tcPr>
                </a:tc>
                <a:extLst>
                  <a:ext uri="{0D108BD9-81ED-4DB2-BD59-A6C34878D82A}">
                    <a16:rowId xmlns:a16="http://schemas.microsoft.com/office/drawing/2014/main" val="3062533479"/>
                  </a:ext>
                </a:extLst>
              </a:tr>
              <a:tr h="1687592">
                <a:tc>
                  <a:txBody>
                    <a:bodyPr/>
                    <a:lstStyle/>
                    <a:p>
                      <a:pPr marL="0" indent="0">
                        <a:buFontTx/>
                        <a:buNone/>
                      </a:pPr>
                      <a:r>
                        <a:rPr lang="en-US" sz="1300">
                          <a:solidFill>
                            <a:srgbClr val="FFFFFF"/>
                          </a:solidFill>
                        </a:rPr>
                        <a:t>AI impact on workflows</a:t>
                      </a:r>
                    </a:p>
                  </a:txBody>
                  <a:tcPr marT="54864" marB="54864">
                    <a:lnT w="19050" cmpd="sng">
                      <a:noFill/>
                    </a:lnT>
                    <a:lnB w="12700" cap="flat" cmpd="sng" algn="ctr">
                      <a:solidFill>
                        <a:schemeClr val="bg1">
                          <a:lumMod val="85000"/>
                        </a:schemeClr>
                      </a:solidFill>
                      <a:prstDash val="solid"/>
                      <a:round/>
                      <a:headEnd type="none" w="med" len="med"/>
                      <a:tailEnd type="none" w="med" len="med"/>
                    </a:lnB>
                  </a:tcPr>
                </a:tc>
                <a:tc>
                  <a:txBody>
                    <a:bodyPr/>
                    <a:lstStyle/>
                    <a:p>
                      <a:pPr>
                        <a:spcBef>
                          <a:spcPts val="900"/>
                        </a:spcBef>
                      </a:pPr>
                      <a:r>
                        <a:rPr lang="en-US" sz="1050" b="1"/>
                        <a:t>GenAI is likely to have the biggest impact on patient registration </a:t>
                      </a:r>
                      <a:r>
                        <a:rPr lang="en-US" sz="1050" b="0"/>
                        <a:t>where processes today are </a:t>
                      </a:r>
                      <a:r>
                        <a:rPr lang="en-US" sz="1050"/>
                        <a:t>largely manual and </a:t>
                      </a:r>
                      <a:r>
                        <a:rPr lang="en-US" sz="1050" b="1"/>
                        <a:t>NLP chatbots </a:t>
                      </a:r>
                      <a:r>
                        <a:rPr lang="en-US" sz="1050"/>
                        <a:t>can create leverage by </a:t>
                      </a:r>
                      <a:r>
                        <a:rPr lang="en-US" sz="1050" b="0"/>
                        <a:t>coordinating scheduling, intaking patient information, and obtaining consents – significantly reducing the need for manual interactions </a:t>
                      </a:r>
                      <a:r>
                        <a:rPr lang="en-US" sz="1050"/>
                        <a:t>(e.g., phone calls)</a:t>
                      </a:r>
                    </a:p>
                    <a:p>
                      <a:pPr>
                        <a:spcBef>
                          <a:spcPts val="900"/>
                        </a:spcBef>
                      </a:pPr>
                      <a:r>
                        <a:rPr lang="en-US" sz="1050" err="1"/>
                        <a:t>GenAI’s</a:t>
                      </a:r>
                      <a:r>
                        <a:rPr lang="en-US" sz="1050"/>
                        <a:t> ability to </a:t>
                      </a:r>
                      <a:r>
                        <a:rPr lang="en-US" sz="1050" b="1"/>
                        <a:t>incorporate context and process unstructured data </a:t>
                      </a:r>
                      <a:r>
                        <a:rPr lang="en-US" sz="1050"/>
                        <a:t>can </a:t>
                      </a:r>
                      <a:r>
                        <a:rPr lang="en-US" sz="1050" b="0"/>
                        <a:t>increase accuracy and productivity across front-office workflows including </a:t>
                      </a:r>
                      <a:r>
                        <a:rPr lang="en-US" sz="1050"/>
                        <a:t>benefits &amp; eligibility verification and referral and authorization mgmt. (e.g., ingesting latest payer guidelines to recommend if medical necessity review is required for a procedure)</a:t>
                      </a:r>
                    </a:p>
                    <a:p>
                      <a:pPr>
                        <a:spcBef>
                          <a:spcPts val="900"/>
                        </a:spcBef>
                      </a:pPr>
                      <a:r>
                        <a:rPr lang="en-US" sz="1050" b="0"/>
                        <a:t>Although GenAI can improve agent efficiency, </a:t>
                      </a:r>
                      <a:r>
                        <a:rPr lang="en-US" sz="1050" b="1"/>
                        <a:t>provider sensitivity</a:t>
                      </a:r>
                      <a:r>
                        <a:rPr lang="en-US" sz="1050" b="0"/>
                        <a:t> on direct interactions with patients and </a:t>
                      </a:r>
                      <a:r>
                        <a:rPr lang="en-US" sz="1050" b="1"/>
                        <a:t>complexity of edge cases </a:t>
                      </a:r>
                      <a:r>
                        <a:rPr lang="en-US" sz="1050" b="0"/>
                        <a:t>(e.g., multiple insurances, workers compensation) </a:t>
                      </a:r>
                      <a:r>
                        <a:rPr lang="en-US" sz="1050" b="1"/>
                        <a:t>will require human agents to remain in the loop</a:t>
                      </a:r>
                    </a:p>
                  </a:txBody>
                  <a:tcPr anchor="ctr">
                    <a:lnB w="12700" cap="flat" cmpd="sng" algn="ctr">
                      <a:solidFill>
                        <a:schemeClr val="bg1">
                          <a:lumMod val="85000"/>
                        </a:schemeClr>
                      </a:solidFill>
                      <a:prstDash val="solid"/>
                      <a:round/>
                      <a:headEnd type="none" w="med" len="med"/>
                      <a:tailEnd type="none" w="med" len="med"/>
                    </a:lnB>
                    <a:solidFill>
                      <a:srgbClr val="D6D6D6">
                        <a:alpha val="25000"/>
                      </a:srgbClr>
                    </a:solidFill>
                  </a:tcPr>
                </a:tc>
                <a:extLst>
                  <a:ext uri="{0D108BD9-81ED-4DB2-BD59-A6C34878D82A}">
                    <a16:rowId xmlns:a16="http://schemas.microsoft.com/office/drawing/2014/main" val="3485846956"/>
                  </a:ext>
                </a:extLst>
              </a:tr>
              <a:tr h="1611542">
                <a:tc>
                  <a:txBody>
                    <a:bodyPr/>
                    <a:lstStyle/>
                    <a:p>
                      <a:pPr marL="0" indent="0">
                        <a:buFontTx/>
                        <a:buNone/>
                      </a:pPr>
                      <a:r>
                        <a:rPr lang="en-US" sz="1300" dirty="0">
                          <a:solidFill>
                            <a:srgbClr val="FFFFFF"/>
                          </a:solidFill>
                        </a:rPr>
                        <a:t>Provider themes</a:t>
                      </a:r>
                    </a:p>
                  </a:txBody>
                  <a:tcPr marT="54864" marB="54864">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50" b="1"/>
                        <a:t>Providers see opportunities for GenAI to streamline patient interactions</a:t>
                      </a:r>
                      <a:r>
                        <a:rPr lang="en-US" sz="1050"/>
                        <a:t>, such as scheduling, registration, and eligibility verification. They believe that conversational AI and RPA (Robotic Process Automation) could enhance these processes by reducing wait times and minimizing human intervention</a:t>
                      </a:r>
                    </a:p>
                    <a:p>
                      <a:pPr>
                        <a:lnSpc>
                          <a:spcPct val="100000"/>
                        </a:lnSpc>
                        <a:spcBef>
                          <a:spcPts val="900"/>
                        </a:spcBef>
                        <a:spcAft>
                          <a:spcPts val="0"/>
                        </a:spcAft>
                      </a:pPr>
                      <a:r>
                        <a:rPr lang="en-US" sz="1050" b="1"/>
                        <a:t>Providers expect an incremental impact to front office activities</a:t>
                      </a:r>
                      <a:r>
                        <a:rPr lang="en-US" sz="1050"/>
                        <a:t> (vs. transformational) and believe GenAI can bring some efficiencies to front-office tasks (like patient registration and eligibility verification), but there will continue to be a need for human interaction across workflow steps</a:t>
                      </a:r>
                    </a:p>
                    <a:p>
                      <a:pPr>
                        <a:lnSpc>
                          <a:spcPct val="100000"/>
                        </a:lnSpc>
                        <a:spcBef>
                          <a:spcPts val="900"/>
                        </a:spcBef>
                        <a:spcAft>
                          <a:spcPts val="0"/>
                        </a:spcAft>
                      </a:pPr>
                      <a:r>
                        <a:rPr lang="en-US" sz="1050"/>
                        <a:t>While some providers handle front-office tasks internally, others, namely </a:t>
                      </a:r>
                      <a:r>
                        <a:rPr lang="en-US" sz="1050" b="1"/>
                        <a:t>smaller providers</a:t>
                      </a:r>
                      <a:r>
                        <a:rPr lang="en-US" sz="1050"/>
                        <a:t>, are </a:t>
                      </a:r>
                      <a:r>
                        <a:rPr lang="en-US" sz="1050" b="1"/>
                        <a:t>open to automation tools </a:t>
                      </a:r>
                      <a:r>
                        <a:rPr lang="en-US" sz="1050"/>
                        <a:t>that might enhance workflow efficiency with limited in-house resources</a:t>
                      </a:r>
                      <a:endParaRPr lang="en-US" sz="1050" i="1"/>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82402376"/>
                  </a:ext>
                </a:extLst>
              </a:tr>
              <a:tr h="1611542">
                <a:tc>
                  <a:txBody>
                    <a:bodyPr/>
                    <a:lstStyle/>
                    <a:p>
                      <a:pPr marL="0" indent="0">
                        <a:buFontTx/>
                        <a:buNone/>
                      </a:pPr>
                      <a:r>
                        <a:rPr lang="en-US" sz="1300">
                          <a:solidFill>
                            <a:srgbClr val="FFFFFF"/>
                          </a:solidFill>
                        </a:rPr>
                        <a:t>Competitor dynamics</a:t>
                      </a:r>
                    </a:p>
                  </a:txBody>
                  <a:tcPr marT="54864" marB="54864">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50" b="1"/>
                        <a:t>Some risk from tech-adjacent players </a:t>
                      </a:r>
                      <a:r>
                        <a:rPr lang="en-US" sz="1050" b="0"/>
                        <a:t>improving upstream activities that would reduce the value of E2E RCM solutions</a:t>
                      </a:r>
                    </a:p>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50" b="0"/>
                        <a:t>However, an </a:t>
                      </a:r>
                      <a:r>
                        <a:rPr lang="en-US" sz="1050" b="1"/>
                        <a:t>RCM workforce capable of handling complex scenarios and ensuring that patients can get their questions answered promptly will remain valuable</a:t>
                      </a:r>
                      <a:r>
                        <a:rPr lang="en-US" sz="1050" b="0"/>
                        <a:t> and limit competitor impact; tech adjacent solutions are emerging, but capabilities are still maturing</a:t>
                      </a:r>
                    </a:p>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50" b="0"/>
                        <a:t>In addition, </a:t>
                      </a:r>
                      <a:r>
                        <a:rPr lang="en-US" sz="1050" b="1"/>
                        <a:t>providers express sensitivity around eliminating options for patient human interactions</a:t>
                      </a:r>
                      <a:r>
                        <a:rPr lang="en-US" sz="1050" b="0"/>
                        <a:t>, acknowledging the healthcare process and insurance specifically can be highly confusing and frustrating for patients</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6D6D6">
                        <a:alpha val="25000"/>
                      </a:srgbClr>
                    </a:solidFill>
                  </a:tcPr>
                </a:tc>
                <a:extLst>
                  <a:ext uri="{0D108BD9-81ED-4DB2-BD59-A6C34878D82A}">
                    <a16:rowId xmlns:a16="http://schemas.microsoft.com/office/drawing/2014/main" val="2039646207"/>
                  </a:ext>
                </a:extLst>
              </a:tr>
            </a:tbl>
          </a:graphicData>
        </a:graphic>
      </p:graphicFrame>
      <p:grpSp>
        <p:nvGrpSpPr>
          <p:cNvPr id="86" name="Group 85">
            <a:extLst>
              <a:ext uri="{FF2B5EF4-FFF2-40B4-BE49-F238E27FC236}">
                <a16:creationId xmlns:a16="http://schemas.microsoft.com/office/drawing/2014/main" id="{78D788CC-090E-06BE-3AC5-CD7DE7985E28}"/>
              </a:ext>
            </a:extLst>
          </p:cNvPr>
          <p:cNvGrpSpPr>
            <a:grpSpLocks noChangeAspect="1"/>
          </p:cNvGrpSpPr>
          <p:nvPr/>
        </p:nvGrpSpPr>
        <p:grpSpPr>
          <a:xfrm>
            <a:off x="1073477" y="4012138"/>
            <a:ext cx="376238" cy="552451"/>
            <a:chOff x="161925" y="920750"/>
            <a:chExt cx="376238" cy="552451"/>
          </a:xfrm>
        </p:grpSpPr>
        <p:sp>
          <p:nvSpPr>
            <p:cNvPr id="87" name="Freeform 42">
              <a:extLst>
                <a:ext uri="{FF2B5EF4-FFF2-40B4-BE49-F238E27FC236}">
                  <a16:creationId xmlns:a16="http://schemas.microsoft.com/office/drawing/2014/main" id="{320DFB79-C398-81F3-4E7D-C456923C29C8}"/>
                </a:ext>
              </a:extLst>
            </p:cNvPr>
            <p:cNvSpPr>
              <a:spLocks noEditPoints="1"/>
            </p:cNvSpPr>
            <p:nvPr/>
          </p:nvSpPr>
          <p:spPr bwMode="auto">
            <a:xfrm>
              <a:off x="161925" y="920750"/>
              <a:ext cx="376238" cy="552451"/>
            </a:xfrm>
            <a:custGeom>
              <a:avLst/>
              <a:gdLst>
                <a:gd name="T0" fmla="*/ 185 w 192"/>
                <a:gd name="T1" fmla="*/ 39 h 283"/>
                <a:gd name="T2" fmla="*/ 178 w 192"/>
                <a:gd name="T3" fmla="*/ 39 h 283"/>
                <a:gd name="T4" fmla="*/ 162 w 192"/>
                <a:gd name="T5" fmla="*/ 22 h 283"/>
                <a:gd name="T6" fmla="*/ 125 w 192"/>
                <a:gd name="T7" fmla="*/ 22 h 283"/>
                <a:gd name="T8" fmla="*/ 97 w 192"/>
                <a:gd name="T9" fmla="*/ 0 h 283"/>
                <a:gd name="T10" fmla="*/ 69 w 192"/>
                <a:gd name="T11" fmla="*/ 22 h 283"/>
                <a:gd name="T12" fmla="*/ 32 w 192"/>
                <a:gd name="T13" fmla="*/ 22 h 283"/>
                <a:gd name="T14" fmla="*/ 16 w 192"/>
                <a:gd name="T15" fmla="*/ 39 h 283"/>
                <a:gd name="T16" fmla="*/ 6 w 192"/>
                <a:gd name="T17" fmla="*/ 39 h 283"/>
                <a:gd name="T18" fmla="*/ 0 w 192"/>
                <a:gd name="T19" fmla="*/ 45 h 283"/>
                <a:gd name="T20" fmla="*/ 0 w 192"/>
                <a:gd name="T21" fmla="*/ 277 h 283"/>
                <a:gd name="T22" fmla="*/ 6 w 192"/>
                <a:gd name="T23" fmla="*/ 283 h 283"/>
                <a:gd name="T24" fmla="*/ 185 w 192"/>
                <a:gd name="T25" fmla="*/ 283 h 283"/>
                <a:gd name="T26" fmla="*/ 192 w 192"/>
                <a:gd name="T27" fmla="*/ 277 h 283"/>
                <a:gd name="T28" fmla="*/ 192 w 192"/>
                <a:gd name="T29" fmla="*/ 45 h 283"/>
                <a:gd name="T30" fmla="*/ 185 w 192"/>
                <a:gd name="T31" fmla="*/ 39 h 283"/>
                <a:gd name="T32" fmla="*/ 97 w 192"/>
                <a:gd name="T33" fmla="*/ 6 h 283"/>
                <a:gd name="T34" fmla="*/ 119 w 192"/>
                <a:gd name="T35" fmla="*/ 22 h 283"/>
                <a:gd name="T36" fmla="*/ 75 w 192"/>
                <a:gd name="T37" fmla="*/ 22 h 283"/>
                <a:gd name="T38" fmla="*/ 97 w 192"/>
                <a:gd name="T39" fmla="*/ 6 h 283"/>
                <a:gd name="T40" fmla="*/ 32 w 192"/>
                <a:gd name="T41" fmla="*/ 28 h 283"/>
                <a:gd name="T42" fmla="*/ 162 w 192"/>
                <a:gd name="T43" fmla="*/ 28 h 283"/>
                <a:gd name="T44" fmla="*/ 172 w 192"/>
                <a:gd name="T45" fmla="*/ 39 h 283"/>
                <a:gd name="T46" fmla="*/ 22 w 192"/>
                <a:gd name="T47" fmla="*/ 39 h 283"/>
                <a:gd name="T48" fmla="*/ 32 w 192"/>
                <a:gd name="T49" fmla="*/ 28 h 283"/>
                <a:gd name="T50" fmla="*/ 186 w 192"/>
                <a:gd name="T51" fmla="*/ 277 h 283"/>
                <a:gd name="T52" fmla="*/ 185 w 192"/>
                <a:gd name="T53" fmla="*/ 277 h 283"/>
                <a:gd name="T54" fmla="*/ 6 w 192"/>
                <a:gd name="T55" fmla="*/ 277 h 283"/>
                <a:gd name="T56" fmla="*/ 6 w 192"/>
                <a:gd name="T57" fmla="*/ 277 h 283"/>
                <a:gd name="T58" fmla="*/ 6 w 192"/>
                <a:gd name="T59" fmla="*/ 45 h 283"/>
                <a:gd name="T60" fmla="*/ 6 w 192"/>
                <a:gd name="T61" fmla="*/ 45 h 283"/>
                <a:gd name="T62" fmla="*/ 185 w 192"/>
                <a:gd name="T63" fmla="*/ 45 h 283"/>
                <a:gd name="T64" fmla="*/ 186 w 192"/>
                <a:gd name="T65" fmla="*/ 45 h 283"/>
                <a:gd name="T66" fmla="*/ 186 w 192"/>
                <a:gd name="T67" fmla="*/ 27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283">
                  <a:moveTo>
                    <a:pt x="185" y="39"/>
                  </a:moveTo>
                  <a:cubicBezTo>
                    <a:pt x="178" y="39"/>
                    <a:pt x="178" y="39"/>
                    <a:pt x="178" y="39"/>
                  </a:cubicBezTo>
                  <a:cubicBezTo>
                    <a:pt x="177" y="29"/>
                    <a:pt x="171" y="22"/>
                    <a:pt x="162" y="22"/>
                  </a:cubicBezTo>
                  <a:cubicBezTo>
                    <a:pt x="125" y="22"/>
                    <a:pt x="125" y="22"/>
                    <a:pt x="125" y="22"/>
                  </a:cubicBezTo>
                  <a:cubicBezTo>
                    <a:pt x="122" y="9"/>
                    <a:pt x="110" y="0"/>
                    <a:pt x="97" y="0"/>
                  </a:cubicBezTo>
                  <a:cubicBezTo>
                    <a:pt x="84" y="0"/>
                    <a:pt x="72" y="9"/>
                    <a:pt x="69" y="22"/>
                  </a:cubicBezTo>
                  <a:cubicBezTo>
                    <a:pt x="32" y="22"/>
                    <a:pt x="32" y="22"/>
                    <a:pt x="32" y="22"/>
                  </a:cubicBezTo>
                  <a:cubicBezTo>
                    <a:pt x="22" y="22"/>
                    <a:pt x="17" y="28"/>
                    <a:pt x="16" y="39"/>
                  </a:cubicBezTo>
                  <a:cubicBezTo>
                    <a:pt x="6" y="39"/>
                    <a:pt x="6" y="39"/>
                    <a:pt x="6" y="39"/>
                  </a:cubicBezTo>
                  <a:cubicBezTo>
                    <a:pt x="3" y="39"/>
                    <a:pt x="0" y="42"/>
                    <a:pt x="0" y="45"/>
                  </a:cubicBezTo>
                  <a:cubicBezTo>
                    <a:pt x="0" y="277"/>
                    <a:pt x="0" y="277"/>
                    <a:pt x="0" y="277"/>
                  </a:cubicBezTo>
                  <a:cubicBezTo>
                    <a:pt x="0" y="280"/>
                    <a:pt x="3" y="283"/>
                    <a:pt x="6" y="283"/>
                  </a:cubicBezTo>
                  <a:cubicBezTo>
                    <a:pt x="185" y="283"/>
                    <a:pt x="185" y="283"/>
                    <a:pt x="185" y="283"/>
                  </a:cubicBezTo>
                  <a:cubicBezTo>
                    <a:pt x="189" y="283"/>
                    <a:pt x="192" y="280"/>
                    <a:pt x="192" y="277"/>
                  </a:cubicBezTo>
                  <a:cubicBezTo>
                    <a:pt x="192" y="45"/>
                    <a:pt x="192" y="45"/>
                    <a:pt x="192" y="45"/>
                  </a:cubicBezTo>
                  <a:cubicBezTo>
                    <a:pt x="192" y="42"/>
                    <a:pt x="189" y="39"/>
                    <a:pt x="185" y="39"/>
                  </a:cubicBezTo>
                  <a:close/>
                  <a:moveTo>
                    <a:pt x="97" y="6"/>
                  </a:moveTo>
                  <a:cubicBezTo>
                    <a:pt x="107" y="6"/>
                    <a:pt x="116" y="13"/>
                    <a:pt x="119" y="22"/>
                  </a:cubicBezTo>
                  <a:cubicBezTo>
                    <a:pt x="75" y="22"/>
                    <a:pt x="75" y="22"/>
                    <a:pt x="75" y="22"/>
                  </a:cubicBezTo>
                  <a:cubicBezTo>
                    <a:pt x="78" y="13"/>
                    <a:pt x="87" y="6"/>
                    <a:pt x="97" y="6"/>
                  </a:cubicBezTo>
                  <a:close/>
                  <a:moveTo>
                    <a:pt x="32" y="28"/>
                  </a:moveTo>
                  <a:cubicBezTo>
                    <a:pt x="162" y="28"/>
                    <a:pt x="162" y="28"/>
                    <a:pt x="162" y="28"/>
                  </a:cubicBezTo>
                  <a:cubicBezTo>
                    <a:pt x="168" y="28"/>
                    <a:pt x="171" y="32"/>
                    <a:pt x="172" y="39"/>
                  </a:cubicBezTo>
                  <a:cubicBezTo>
                    <a:pt x="22" y="39"/>
                    <a:pt x="22" y="39"/>
                    <a:pt x="22" y="39"/>
                  </a:cubicBezTo>
                  <a:cubicBezTo>
                    <a:pt x="22" y="34"/>
                    <a:pt x="24" y="28"/>
                    <a:pt x="32" y="28"/>
                  </a:cubicBezTo>
                  <a:close/>
                  <a:moveTo>
                    <a:pt x="186" y="277"/>
                  </a:moveTo>
                  <a:cubicBezTo>
                    <a:pt x="186" y="277"/>
                    <a:pt x="185" y="277"/>
                    <a:pt x="185" y="277"/>
                  </a:cubicBezTo>
                  <a:cubicBezTo>
                    <a:pt x="6" y="277"/>
                    <a:pt x="6" y="277"/>
                    <a:pt x="6" y="277"/>
                  </a:cubicBezTo>
                  <a:cubicBezTo>
                    <a:pt x="6" y="277"/>
                    <a:pt x="6" y="277"/>
                    <a:pt x="6" y="277"/>
                  </a:cubicBezTo>
                  <a:cubicBezTo>
                    <a:pt x="6" y="45"/>
                    <a:pt x="6" y="45"/>
                    <a:pt x="6" y="45"/>
                  </a:cubicBezTo>
                  <a:cubicBezTo>
                    <a:pt x="6" y="45"/>
                    <a:pt x="6" y="45"/>
                    <a:pt x="6" y="45"/>
                  </a:cubicBezTo>
                  <a:cubicBezTo>
                    <a:pt x="185" y="45"/>
                    <a:pt x="185" y="45"/>
                    <a:pt x="185" y="45"/>
                  </a:cubicBezTo>
                  <a:cubicBezTo>
                    <a:pt x="185" y="45"/>
                    <a:pt x="186" y="45"/>
                    <a:pt x="186" y="45"/>
                  </a:cubicBezTo>
                  <a:lnTo>
                    <a:pt x="186" y="277"/>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88" name="Freeform 43">
              <a:extLst>
                <a:ext uri="{FF2B5EF4-FFF2-40B4-BE49-F238E27FC236}">
                  <a16:creationId xmlns:a16="http://schemas.microsoft.com/office/drawing/2014/main" id="{8DE38A8A-6C99-F752-3FE9-220FFF4D9555}"/>
                </a:ext>
              </a:extLst>
            </p:cNvPr>
            <p:cNvSpPr>
              <a:spLocks/>
            </p:cNvSpPr>
            <p:nvPr/>
          </p:nvSpPr>
          <p:spPr bwMode="auto">
            <a:xfrm>
              <a:off x="222250" y="1065213"/>
              <a:ext cx="84138" cy="61913"/>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6 w 43"/>
                <a:gd name="T15" fmla="*/ 31 h 32"/>
                <a:gd name="T16" fmla="*/ 42 w 43"/>
                <a:gd name="T17" fmla="*/ 5 h 32"/>
                <a:gd name="T18" fmla="*/ 42 w 43"/>
                <a:gd name="T19" fmla="*/ 1 h 32"/>
                <a:gd name="T20" fmla="*/ 37 w 43"/>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89" name="Freeform 44">
              <a:extLst>
                <a:ext uri="{FF2B5EF4-FFF2-40B4-BE49-F238E27FC236}">
                  <a16:creationId xmlns:a16="http://schemas.microsoft.com/office/drawing/2014/main" id="{41163E7E-0663-105F-3102-E08EFF213C26}"/>
                </a:ext>
              </a:extLst>
            </p:cNvPr>
            <p:cNvSpPr>
              <a:spLocks/>
            </p:cNvSpPr>
            <p:nvPr/>
          </p:nvSpPr>
          <p:spPr bwMode="auto">
            <a:xfrm>
              <a:off x="222250" y="1177925"/>
              <a:ext cx="84138" cy="63500"/>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6 w 43"/>
                <a:gd name="T15" fmla="*/ 31 h 32"/>
                <a:gd name="T16" fmla="*/ 42 w 43"/>
                <a:gd name="T17" fmla="*/ 5 h 32"/>
                <a:gd name="T18" fmla="*/ 42 w 43"/>
                <a:gd name="T19" fmla="*/ 1 h 32"/>
                <a:gd name="T20" fmla="*/ 37 w 43"/>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0" name="Freeform 45">
              <a:extLst>
                <a:ext uri="{FF2B5EF4-FFF2-40B4-BE49-F238E27FC236}">
                  <a16:creationId xmlns:a16="http://schemas.microsoft.com/office/drawing/2014/main" id="{CEA8D3A5-B0AC-B0E8-A988-89F77BDB5D4B}"/>
                </a:ext>
              </a:extLst>
            </p:cNvPr>
            <p:cNvSpPr>
              <a:spLocks/>
            </p:cNvSpPr>
            <p:nvPr/>
          </p:nvSpPr>
          <p:spPr bwMode="auto">
            <a:xfrm>
              <a:off x="222250" y="1303338"/>
              <a:ext cx="84138" cy="63500"/>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4 w 43"/>
                <a:gd name="T15" fmla="*/ 32 h 32"/>
                <a:gd name="T16" fmla="*/ 16 w 43"/>
                <a:gd name="T17" fmla="*/ 31 h 32"/>
                <a:gd name="T18" fmla="*/ 42 w 43"/>
                <a:gd name="T19" fmla="*/ 5 h 32"/>
                <a:gd name="T20" fmla="*/ 42 w 43"/>
                <a:gd name="T21" fmla="*/ 1 h 32"/>
                <a:gd name="T22" fmla="*/ 37 w 43"/>
                <a:gd name="T23"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4"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1" name="Freeform 46">
              <a:extLst>
                <a:ext uri="{FF2B5EF4-FFF2-40B4-BE49-F238E27FC236}">
                  <a16:creationId xmlns:a16="http://schemas.microsoft.com/office/drawing/2014/main" id="{26B3F431-D76B-D63E-51AD-ADA7C174A3CE}"/>
                </a:ext>
              </a:extLst>
            </p:cNvPr>
            <p:cNvSpPr>
              <a:spLocks/>
            </p:cNvSpPr>
            <p:nvPr/>
          </p:nvSpPr>
          <p:spPr bwMode="auto">
            <a:xfrm>
              <a:off x="360363" y="1076325"/>
              <a:ext cx="120650" cy="12700"/>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1"/>
                    <a:pt x="0" y="3"/>
                  </a:cubicBezTo>
                  <a:cubicBezTo>
                    <a:pt x="0" y="4"/>
                    <a:pt x="1" y="6"/>
                    <a:pt x="3" y="6"/>
                  </a:cubicBezTo>
                  <a:cubicBezTo>
                    <a:pt x="59" y="6"/>
                    <a:pt x="59" y="6"/>
                    <a:pt x="59" y="6"/>
                  </a:cubicBezTo>
                  <a:cubicBezTo>
                    <a:pt x="61" y="6"/>
                    <a:pt x="62" y="4"/>
                    <a:pt x="62" y="3"/>
                  </a:cubicBezTo>
                  <a:cubicBezTo>
                    <a:pt x="62" y="1"/>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2" name="Freeform 47">
              <a:extLst>
                <a:ext uri="{FF2B5EF4-FFF2-40B4-BE49-F238E27FC236}">
                  <a16:creationId xmlns:a16="http://schemas.microsoft.com/office/drawing/2014/main" id="{B0D68CD9-1925-6F22-87CD-AFDAC4670302}"/>
                </a:ext>
              </a:extLst>
            </p:cNvPr>
            <p:cNvSpPr>
              <a:spLocks/>
            </p:cNvSpPr>
            <p:nvPr/>
          </p:nvSpPr>
          <p:spPr bwMode="auto">
            <a:xfrm>
              <a:off x="360363" y="1116013"/>
              <a:ext cx="74613" cy="11113"/>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 y="6"/>
                  </a:moveTo>
                  <a:cubicBezTo>
                    <a:pt x="35" y="6"/>
                    <a:pt x="35" y="6"/>
                    <a:pt x="35" y="6"/>
                  </a:cubicBezTo>
                  <a:cubicBezTo>
                    <a:pt x="37" y="6"/>
                    <a:pt x="38" y="5"/>
                    <a:pt x="38" y="3"/>
                  </a:cubicBezTo>
                  <a:cubicBezTo>
                    <a:pt x="38" y="2"/>
                    <a:pt x="37" y="0"/>
                    <a:pt x="35" y="0"/>
                  </a:cubicBezTo>
                  <a:cubicBezTo>
                    <a:pt x="3" y="0"/>
                    <a:pt x="3" y="0"/>
                    <a:pt x="3" y="0"/>
                  </a:cubicBezTo>
                  <a:cubicBezTo>
                    <a:pt x="1" y="0"/>
                    <a:pt x="0" y="2"/>
                    <a:pt x="0" y="3"/>
                  </a:cubicBezTo>
                  <a:cubicBezTo>
                    <a:pt x="0" y="5"/>
                    <a:pt x="1" y="6"/>
                    <a:pt x="3"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3" name="Freeform 48">
              <a:extLst>
                <a:ext uri="{FF2B5EF4-FFF2-40B4-BE49-F238E27FC236}">
                  <a16:creationId xmlns:a16="http://schemas.microsoft.com/office/drawing/2014/main" id="{358BE4DF-D242-F0CC-775B-CF519736A2A3}"/>
                </a:ext>
              </a:extLst>
            </p:cNvPr>
            <p:cNvSpPr>
              <a:spLocks/>
            </p:cNvSpPr>
            <p:nvPr/>
          </p:nvSpPr>
          <p:spPr bwMode="auto">
            <a:xfrm>
              <a:off x="360363" y="1198563"/>
              <a:ext cx="120650" cy="11113"/>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2"/>
                    <a:pt x="0" y="3"/>
                  </a:cubicBezTo>
                  <a:cubicBezTo>
                    <a:pt x="0" y="5"/>
                    <a:pt x="1" y="6"/>
                    <a:pt x="3" y="6"/>
                  </a:cubicBezTo>
                  <a:cubicBezTo>
                    <a:pt x="59" y="6"/>
                    <a:pt x="59" y="6"/>
                    <a:pt x="59" y="6"/>
                  </a:cubicBezTo>
                  <a:cubicBezTo>
                    <a:pt x="61" y="6"/>
                    <a:pt x="62" y="5"/>
                    <a:pt x="62" y="3"/>
                  </a:cubicBezTo>
                  <a:cubicBezTo>
                    <a:pt x="62" y="2"/>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4" name="Freeform 49">
              <a:extLst>
                <a:ext uri="{FF2B5EF4-FFF2-40B4-BE49-F238E27FC236}">
                  <a16:creationId xmlns:a16="http://schemas.microsoft.com/office/drawing/2014/main" id="{208FA4D4-4861-855B-6F35-9A830A3E9242}"/>
                </a:ext>
              </a:extLst>
            </p:cNvPr>
            <p:cNvSpPr>
              <a:spLocks/>
            </p:cNvSpPr>
            <p:nvPr/>
          </p:nvSpPr>
          <p:spPr bwMode="auto">
            <a:xfrm>
              <a:off x="360363" y="1239838"/>
              <a:ext cx="74613" cy="11113"/>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 y="6"/>
                  </a:moveTo>
                  <a:cubicBezTo>
                    <a:pt x="35" y="6"/>
                    <a:pt x="35" y="6"/>
                    <a:pt x="35" y="6"/>
                  </a:cubicBezTo>
                  <a:cubicBezTo>
                    <a:pt x="37" y="6"/>
                    <a:pt x="38" y="5"/>
                    <a:pt x="38" y="3"/>
                  </a:cubicBezTo>
                  <a:cubicBezTo>
                    <a:pt x="38" y="1"/>
                    <a:pt x="37" y="0"/>
                    <a:pt x="35" y="0"/>
                  </a:cubicBezTo>
                  <a:cubicBezTo>
                    <a:pt x="3" y="0"/>
                    <a:pt x="3" y="0"/>
                    <a:pt x="3" y="0"/>
                  </a:cubicBezTo>
                  <a:cubicBezTo>
                    <a:pt x="1" y="0"/>
                    <a:pt x="0" y="1"/>
                    <a:pt x="0" y="3"/>
                  </a:cubicBezTo>
                  <a:cubicBezTo>
                    <a:pt x="0" y="5"/>
                    <a:pt x="1" y="6"/>
                    <a:pt x="3"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5" name="Freeform 50">
              <a:extLst>
                <a:ext uri="{FF2B5EF4-FFF2-40B4-BE49-F238E27FC236}">
                  <a16:creationId xmlns:a16="http://schemas.microsoft.com/office/drawing/2014/main" id="{908611F1-69A6-1A63-0742-4203D2873C4B}"/>
                </a:ext>
              </a:extLst>
            </p:cNvPr>
            <p:cNvSpPr>
              <a:spLocks/>
            </p:cNvSpPr>
            <p:nvPr/>
          </p:nvSpPr>
          <p:spPr bwMode="auto">
            <a:xfrm>
              <a:off x="360363" y="1309688"/>
              <a:ext cx="120650" cy="11113"/>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1"/>
                    <a:pt x="0" y="3"/>
                  </a:cubicBezTo>
                  <a:cubicBezTo>
                    <a:pt x="0" y="4"/>
                    <a:pt x="1" y="6"/>
                    <a:pt x="3" y="6"/>
                  </a:cubicBezTo>
                  <a:cubicBezTo>
                    <a:pt x="59" y="6"/>
                    <a:pt x="59" y="6"/>
                    <a:pt x="59" y="6"/>
                  </a:cubicBezTo>
                  <a:cubicBezTo>
                    <a:pt x="61" y="6"/>
                    <a:pt x="62" y="4"/>
                    <a:pt x="62" y="3"/>
                  </a:cubicBezTo>
                  <a:cubicBezTo>
                    <a:pt x="62" y="1"/>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6" name="Freeform 51">
              <a:extLst>
                <a:ext uri="{FF2B5EF4-FFF2-40B4-BE49-F238E27FC236}">
                  <a16:creationId xmlns:a16="http://schemas.microsoft.com/office/drawing/2014/main" id="{94D47762-9A3B-6BEC-F2CE-98417A5C1279}"/>
                </a:ext>
              </a:extLst>
            </p:cNvPr>
            <p:cNvSpPr>
              <a:spLocks/>
            </p:cNvSpPr>
            <p:nvPr/>
          </p:nvSpPr>
          <p:spPr bwMode="auto">
            <a:xfrm>
              <a:off x="360363" y="1347788"/>
              <a:ext cx="74613" cy="12700"/>
            </a:xfrm>
            <a:custGeom>
              <a:avLst/>
              <a:gdLst>
                <a:gd name="T0" fmla="*/ 35 w 38"/>
                <a:gd name="T1" fmla="*/ 0 h 6"/>
                <a:gd name="T2" fmla="*/ 3 w 38"/>
                <a:gd name="T3" fmla="*/ 0 h 6"/>
                <a:gd name="T4" fmla="*/ 0 w 38"/>
                <a:gd name="T5" fmla="*/ 3 h 6"/>
                <a:gd name="T6" fmla="*/ 3 w 38"/>
                <a:gd name="T7" fmla="*/ 6 h 6"/>
                <a:gd name="T8" fmla="*/ 35 w 38"/>
                <a:gd name="T9" fmla="*/ 6 h 6"/>
                <a:gd name="T10" fmla="*/ 38 w 38"/>
                <a:gd name="T11" fmla="*/ 3 h 6"/>
                <a:gd name="T12" fmla="*/ 35 w 3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0"/>
                  </a:moveTo>
                  <a:cubicBezTo>
                    <a:pt x="3" y="0"/>
                    <a:pt x="3" y="0"/>
                    <a:pt x="3" y="0"/>
                  </a:cubicBezTo>
                  <a:cubicBezTo>
                    <a:pt x="1" y="0"/>
                    <a:pt x="0" y="2"/>
                    <a:pt x="0" y="3"/>
                  </a:cubicBezTo>
                  <a:cubicBezTo>
                    <a:pt x="0" y="5"/>
                    <a:pt x="1" y="6"/>
                    <a:pt x="3" y="6"/>
                  </a:cubicBezTo>
                  <a:cubicBezTo>
                    <a:pt x="35" y="6"/>
                    <a:pt x="35" y="6"/>
                    <a:pt x="35" y="6"/>
                  </a:cubicBezTo>
                  <a:cubicBezTo>
                    <a:pt x="37" y="6"/>
                    <a:pt x="38" y="5"/>
                    <a:pt x="38" y="3"/>
                  </a:cubicBezTo>
                  <a:cubicBezTo>
                    <a:pt x="38" y="2"/>
                    <a:pt x="37" y="0"/>
                    <a:pt x="3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grpSp>
      <p:grpSp>
        <p:nvGrpSpPr>
          <p:cNvPr id="97" name="Group 96">
            <a:extLst>
              <a:ext uri="{FF2B5EF4-FFF2-40B4-BE49-F238E27FC236}">
                <a16:creationId xmlns:a16="http://schemas.microsoft.com/office/drawing/2014/main" id="{2FD36F70-9573-D96E-98AF-DDC679B18009}"/>
              </a:ext>
            </a:extLst>
          </p:cNvPr>
          <p:cNvGrpSpPr>
            <a:grpSpLocks noChangeAspect="1"/>
          </p:cNvGrpSpPr>
          <p:nvPr/>
        </p:nvGrpSpPr>
        <p:grpSpPr>
          <a:xfrm>
            <a:off x="1017567" y="2499601"/>
            <a:ext cx="488058" cy="489369"/>
            <a:chOff x="5287963" y="6007100"/>
            <a:chExt cx="590550" cy="592137"/>
          </a:xfrm>
        </p:grpSpPr>
        <p:sp>
          <p:nvSpPr>
            <p:cNvPr id="98" name="Freeform 406">
              <a:extLst>
                <a:ext uri="{FF2B5EF4-FFF2-40B4-BE49-F238E27FC236}">
                  <a16:creationId xmlns:a16="http://schemas.microsoft.com/office/drawing/2014/main" id="{D0172272-6E73-F0BD-BF41-8386CDFAA92C}"/>
                </a:ext>
              </a:extLst>
            </p:cNvPr>
            <p:cNvSpPr>
              <a:spLocks noEditPoints="1"/>
            </p:cNvSpPr>
            <p:nvPr/>
          </p:nvSpPr>
          <p:spPr bwMode="auto">
            <a:xfrm>
              <a:off x="5287963" y="6007100"/>
              <a:ext cx="590550" cy="592137"/>
            </a:xfrm>
            <a:custGeom>
              <a:avLst/>
              <a:gdLst>
                <a:gd name="T0" fmla="*/ 152 w 303"/>
                <a:gd name="T1" fmla="*/ 303 h 303"/>
                <a:gd name="T2" fmla="*/ 0 w 303"/>
                <a:gd name="T3" fmla="*/ 152 h 303"/>
                <a:gd name="T4" fmla="*/ 152 w 303"/>
                <a:gd name="T5" fmla="*/ 0 h 303"/>
                <a:gd name="T6" fmla="*/ 303 w 303"/>
                <a:gd name="T7" fmla="*/ 152 h 303"/>
                <a:gd name="T8" fmla="*/ 152 w 303"/>
                <a:gd name="T9" fmla="*/ 303 h 303"/>
                <a:gd name="T10" fmla="*/ 152 w 303"/>
                <a:gd name="T11" fmla="*/ 6 h 303"/>
                <a:gd name="T12" fmla="*/ 6 w 303"/>
                <a:gd name="T13" fmla="*/ 152 h 303"/>
                <a:gd name="T14" fmla="*/ 152 w 303"/>
                <a:gd name="T15" fmla="*/ 297 h 303"/>
                <a:gd name="T16" fmla="*/ 297 w 303"/>
                <a:gd name="T17" fmla="*/ 152 h 303"/>
                <a:gd name="T18" fmla="*/ 152 w 303"/>
                <a:gd name="T19" fmla="*/ 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303">
                  <a:moveTo>
                    <a:pt x="152" y="303"/>
                  </a:moveTo>
                  <a:cubicBezTo>
                    <a:pt x="68" y="303"/>
                    <a:pt x="0" y="235"/>
                    <a:pt x="0" y="152"/>
                  </a:cubicBezTo>
                  <a:cubicBezTo>
                    <a:pt x="0" y="68"/>
                    <a:pt x="68" y="0"/>
                    <a:pt x="152" y="0"/>
                  </a:cubicBezTo>
                  <a:cubicBezTo>
                    <a:pt x="235" y="0"/>
                    <a:pt x="303" y="68"/>
                    <a:pt x="303" y="152"/>
                  </a:cubicBezTo>
                  <a:cubicBezTo>
                    <a:pt x="303" y="235"/>
                    <a:pt x="235" y="303"/>
                    <a:pt x="152" y="303"/>
                  </a:cubicBezTo>
                  <a:close/>
                  <a:moveTo>
                    <a:pt x="152" y="6"/>
                  </a:moveTo>
                  <a:cubicBezTo>
                    <a:pt x="71" y="6"/>
                    <a:pt x="6" y="71"/>
                    <a:pt x="6" y="152"/>
                  </a:cubicBezTo>
                  <a:cubicBezTo>
                    <a:pt x="6" y="232"/>
                    <a:pt x="71" y="297"/>
                    <a:pt x="152" y="297"/>
                  </a:cubicBezTo>
                  <a:cubicBezTo>
                    <a:pt x="232" y="297"/>
                    <a:pt x="297" y="232"/>
                    <a:pt x="297" y="152"/>
                  </a:cubicBezTo>
                  <a:cubicBezTo>
                    <a:pt x="297" y="71"/>
                    <a:pt x="232" y="6"/>
                    <a:pt x="152"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9" name="Freeform 407">
              <a:extLst>
                <a:ext uri="{FF2B5EF4-FFF2-40B4-BE49-F238E27FC236}">
                  <a16:creationId xmlns:a16="http://schemas.microsoft.com/office/drawing/2014/main" id="{FCD8B18A-7F0A-09BA-53C6-24B560562307}"/>
                </a:ext>
              </a:extLst>
            </p:cNvPr>
            <p:cNvSpPr>
              <a:spLocks noEditPoints="1"/>
            </p:cNvSpPr>
            <p:nvPr/>
          </p:nvSpPr>
          <p:spPr bwMode="auto">
            <a:xfrm>
              <a:off x="5514975" y="6251575"/>
              <a:ext cx="133350" cy="288925"/>
            </a:xfrm>
            <a:custGeom>
              <a:avLst/>
              <a:gdLst>
                <a:gd name="T0" fmla="*/ 65 w 68"/>
                <a:gd name="T1" fmla="*/ 148 h 148"/>
                <a:gd name="T2" fmla="*/ 3 w 68"/>
                <a:gd name="T3" fmla="*/ 148 h 148"/>
                <a:gd name="T4" fmla="*/ 0 w 68"/>
                <a:gd name="T5" fmla="*/ 145 h 148"/>
                <a:gd name="T6" fmla="*/ 0 w 68"/>
                <a:gd name="T7" fmla="*/ 3 h 148"/>
                <a:gd name="T8" fmla="*/ 3 w 68"/>
                <a:gd name="T9" fmla="*/ 0 h 148"/>
                <a:gd name="T10" fmla="*/ 65 w 68"/>
                <a:gd name="T11" fmla="*/ 0 h 148"/>
                <a:gd name="T12" fmla="*/ 68 w 68"/>
                <a:gd name="T13" fmla="*/ 3 h 148"/>
                <a:gd name="T14" fmla="*/ 68 w 68"/>
                <a:gd name="T15" fmla="*/ 145 h 148"/>
                <a:gd name="T16" fmla="*/ 65 w 68"/>
                <a:gd name="T17" fmla="*/ 148 h 148"/>
                <a:gd name="T18" fmla="*/ 6 w 68"/>
                <a:gd name="T19" fmla="*/ 142 h 148"/>
                <a:gd name="T20" fmla="*/ 62 w 68"/>
                <a:gd name="T21" fmla="*/ 142 h 148"/>
                <a:gd name="T22" fmla="*/ 62 w 68"/>
                <a:gd name="T23" fmla="*/ 6 h 148"/>
                <a:gd name="T24" fmla="*/ 6 w 68"/>
                <a:gd name="T25" fmla="*/ 6 h 148"/>
                <a:gd name="T26" fmla="*/ 6 w 68"/>
                <a:gd name="T27" fmla="*/ 1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8">
                  <a:moveTo>
                    <a:pt x="65" y="148"/>
                  </a:moveTo>
                  <a:cubicBezTo>
                    <a:pt x="3" y="148"/>
                    <a:pt x="3" y="148"/>
                    <a:pt x="3" y="148"/>
                  </a:cubicBezTo>
                  <a:cubicBezTo>
                    <a:pt x="1" y="148"/>
                    <a:pt x="0" y="147"/>
                    <a:pt x="0" y="145"/>
                  </a:cubicBezTo>
                  <a:cubicBezTo>
                    <a:pt x="0" y="3"/>
                    <a:pt x="0" y="3"/>
                    <a:pt x="0" y="3"/>
                  </a:cubicBezTo>
                  <a:cubicBezTo>
                    <a:pt x="0" y="1"/>
                    <a:pt x="1" y="0"/>
                    <a:pt x="3" y="0"/>
                  </a:cubicBezTo>
                  <a:cubicBezTo>
                    <a:pt x="65" y="0"/>
                    <a:pt x="65" y="0"/>
                    <a:pt x="65" y="0"/>
                  </a:cubicBezTo>
                  <a:cubicBezTo>
                    <a:pt x="67" y="0"/>
                    <a:pt x="68" y="1"/>
                    <a:pt x="68" y="3"/>
                  </a:cubicBezTo>
                  <a:cubicBezTo>
                    <a:pt x="68" y="145"/>
                    <a:pt x="68" y="145"/>
                    <a:pt x="68" y="145"/>
                  </a:cubicBezTo>
                  <a:cubicBezTo>
                    <a:pt x="68" y="147"/>
                    <a:pt x="67" y="148"/>
                    <a:pt x="65" y="148"/>
                  </a:cubicBezTo>
                  <a:close/>
                  <a:moveTo>
                    <a:pt x="6" y="142"/>
                  </a:moveTo>
                  <a:cubicBezTo>
                    <a:pt x="62" y="142"/>
                    <a:pt x="62" y="142"/>
                    <a:pt x="62" y="142"/>
                  </a:cubicBezTo>
                  <a:cubicBezTo>
                    <a:pt x="62" y="6"/>
                    <a:pt x="62" y="6"/>
                    <a:pt x="62" y="6"/>
                  </a:cubicBezTo>
                  <a:cubicBezTo>
                    <a:pt x="6" y="6"/>
                    <a:pt x="6" y="6"/>
                    <a:pt x="6" y="6"/>
                  </a:cubicBezTo>
                  <a:lnTo>
                    <a:pt x="6" y="14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100" name="Freeform 408">
              <a:extLst>
                <a:ext uri="{FF2B5EF4-FFF2-40B4-BE49-F238E27FC236}">
                  <a16:creationId xmlns:a16="http://schemas.microsoft.com/office/drawing/2014/main" id="{566A1B99-51C4-0516-E398-39A6749FF477}"/>
                </a:ext>
              </a:extLst>
            </p:cNvPr>
            <p:cNvSpPr>
              <a:spLocks noEditPoints="1"/>
            </p:cNvSpPr>
            <p:nvPr/>
          </p:nvSpPr>
          <p:spPr bwMode="auto">
            <a:xfrm>
              <a:off x="5513388" y="6086475"/>
              <a:ext cx="134938" cy="133350"/>
            </a:xfrm>
            <a:custGeom>
              <a:avLst/>
              <a:gdLst>
                <a:gd name="T0" fmla="*/ 34 w 69"/>
                <a:gd name="T1" fmla="*/ 69 h 69"/>
                <a:gd name="T2" fmla="*/ 0 w 69"/>
                <a:gd name="T3" fmla="*/ 34 h 69"/>
                <a:gd name="T4" fmla="*/ 34 w 69"/>
                <a:gd name="T5" fmla="*/ 0 h 69"/>
                <a:gd name="T6" fmla="*/ 69 w 69"/>
                <a:gd name="T7" fmla="*/ 34 h 69"/>
                <a:gd name="T8" fmla="*/ 34 w 69"/>
                <a:gd name="T9" fmla="*/ 69 h 69"/>
                <a:gd name="T10" fmla="*/ 34 w 69"/>
                <a:gd name="T11" fmla="*/ 6 h 69"/>
                <a:gd name="T12" fmla="*/ 6 w 69"/>
                <a:gd name="T13" fmla="*/ 34 h 69"/>
                <a:gd name="T14" fmla="*/ 34 w 69"/>
                <a:gd name="T15" fmla="*/ 63 h 69"/>
                <a:gd name="T16" fmla="*/ 63 w 69"/>
                <a:gd name="T17" fmla="*/ 34 h 69"/>
                <a:gd name="T18" fmla="*/ 34 w 69"/>
                <a:gd name="T19"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34" y="69"/>
                  </a:moveTo>
                  <a:cubicBezTo>
                    <a:pt x="15" y="69"/>
                    <a:pt x="0" y="53"/>
                    <a:pt x="0" y="34"/>
                  </a:cubicBezTo>
                  <a:cubicBezTo>
                    <a:pt x="0" y="15"/>
                    <a:pt x="15" y="0"/>
                    <a:pt x="34" y="0"/>
                  </a:cubicBezTo>
                  <a:cubicBezTo>
                    <a:pt x="53" y="0"/>
                    <a:pt x="69" y="15"/>
                    <a:pt x="69" y="34"/>
                  </a:cubicBezTo>
                  <a:cubicBezTo>
                    <a:pt x="69" y="53"/>
                    <a:pt x="53" y="69"/>
                    <a:pt x="34" y="69"/>
                  </a:cubicBezTo>
                  <a:close/>
                  <a:moveTo>
                    <a:pt x="34" y="6"/>
                  </a:moveTo>
                  <a:cubicBezTo>
                    <a:pt x="18" y="6"/>
                    <a:pt x="6" y="18"/>
                    <a:pt x="6" y="34"/>
                  </a:cubicBezTo>
                  <a:cubicBezTo>
                    <a:pt x="6" y="50"/>
                    <a:pt x="18" y="63"/>
                    <a:pt x="34" y="63"/>
                  </a:cubicBezTo>
                  <a:cubicBezTo>
                    <a:pt x="50" y="63"/>
                    <a:pt x="63" y="50"/>
                    <a:pt x="63" y="34"/>
                  </a:cubicBezTo>
                  <a:cubicBezTo>
                    <a:pt x="63" y="18"/>
                    <a:pt x="50" y="6"/>
                    <a:pt x="34"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grpSp>
      <p:grpSp>
        <p:nvGrpSpPr>
          <p:cNvPr id="111" name="Group 110">
            <a:extLst>
              <a:ext uri="{FF2B5EF4-FFF2-40B4-BE49-F238E27FC236}">
                <a16:creationId xmlns:a16="http://schemas.microsoft.com/office/drawing/2014/main" id="{2A3EA726-9C23-9119-BC78-88D60A0B2225}"/>
              </a:ext>
            </a:extLst>
          </p:cNvPr>
          <p:cNvGrpSpPr>
            <a:grpSpLocks noChangeAspect="1"/>
          </p:cNvGrpSpPr>
          <p:nvPr/>
        </p:nvGrpSpPr>
        <p:grpSpPr>
          <a:xfrm>
            <a:off x="922881" y="5821413"/>
            <a:ext cx="561975" cy="539751"/>
            <a:chOff x="10385426" y="5248275"/>
            <a:chExt cx="561975" cy="539751"/>
          </a:xfrm>
        </p:grpSpPr>
        <p:sp>
          <p:nvSpPr>
            <p:cNvPr id="112" name="Freeform 335">
              <a:extLst>
                <a:ext uri="{FF2B5EF4-FFF2-40B4-BE49-F238E27FC236}">
                  <a16:creationId xmlns:a16="http://schemas.microsoft.com/office/drawing/2014/main" id="{263A8A67-BD22-DAF4-7468-39894E2E0737}"/>
                </a:ext>
              </a:extLst>
            </p:cNvPr>
            <p:cNvSpPr>
              <a:spLocks noEditPoints="1"/>
            </p:cNvSpPr>
            <p:nvPr/>
          </p:nvSpPr>
          <p:spPr bwMode="auto">
            <a:xfrm>
              <a:off x="10385426" y="5457825"/>
              <a:ext cx="69850" cy="69850"/>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30 h 36"/>
                <a:gd name="T12" fmla="*/ 6 w 36"/>
                <a:gd name="T13" fmla="*/ 18 h 36"/>
                <a:gd name="T14" fmla="*/ 18 w 36"/>
                <a:gd name="T15" fmla="*/ 6 h 36"/>
                <a:gd name="T16" fmla="*/ 30 w 36"/>
                <a:gd name="T17" fmla="*/ 18 h 36"/>
                <a:gd name="T18" fmla="*/ 18 w 3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30"/>
                  </a:moveTo>
                  <a:cubicBezTo>
                    <a:pt x="11" y="30"/>
                    <a:pt x="6" y="25"/>
                    <a:pt x="6" y="18"/>
                  </a:cubicBezTo>
                  <a:cubicBezTo>
                    <a:pt x="6" y="11"/>
                    <a:pt x="11" y="6"/>
                    <a:pt x="18" y="6"/>
                  </a:cubicBezTo>
                  <a:cubicBezTo>
                    <a:pt x="25" y="6"/>
                    <a:pt x="30" y="11"/>
                    <a:pt x="30" y="18"/>
                  </a:cubicBezTo>
                  <a:cubicBezTo>
                    <a:pt x="30" y="25"/>
                    <a:pt x="25" y="30"/>
                    <a:pt x="18"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3" name="Freeform 336">
              <a:extLst>
                <a:ext uri="{FF2B5EF4-FFF2-40B4-BE49-F238E27FC236}">
                  <a16:creationId xmlns:a16="http://schemas.microsoft.com/office/drawing/2014/main" id="{ECB985E4-D2B1-F82A-610C-C49AF1E34A5E}"/>
                </a:ext>
              </a:extLst>
            </p:cNvPr>
            <p:cNvSpPr>
              <a:spLocks noEditPoints="1"/>
            </p:cNvSpPr>
            <p:nvPr/>
          </p:nvSpPr>
          <p:spPr bwMode="auto">
            <a:xfrm>
              <a:off x="10753726" y="5351463"/>
              <a:ext cx="69850" cy="71438"/>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30 h 36"/>
                <a:gd name="T12" fmla="*/ 6 w 36"/>
                <a:gd name="T13" fmla="*/ 18 h 36"/>
                <a:gd name="T14" fmla="*/ 18 w 36"/>
                <a:gd name="T15" fmla="*/ 6 h 36"/>
                <a:gd name="T16" fmla="*/ 30 w 36"/>
                <a:gd name="T17" fmla="*/ 18 h 36"/>
                <a:gd name="T18" fmla="*/ 18 w 3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30"/>
                  </a:moveTo>
                  <a:cubicBezTo>
                    <a:pt x="11" y="30"/>
                    <a:pt x="6" y="25"/>
                    <a:pt x="6" y="18"/>
                  </a:cubicBezTo>
                  <a:cubicBezTo>
                    <a:pt x="6" y="12"/>
                    <a:pt x="11" y="6"/>
                    <a:pt x="18" y="6"/>
                  </a:cubicBezTo>
                  <a:cubicBezTo>
                    <a:pt x="24" y="6"/>
                    <a:pt x="30" y="12"/>
                    <a:pt x="30" y="18"/>
                  </a:cubicBezTo>
                  <a:cubicBezTo>
                    <a:pt x="30" y="25"/>
                    <a:pt x="24" y="30"/>
                    <a:pt x="18"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4" name="Freeform 337">
              <a:extLst>
                <a:ext uri="{FF2B5EF4-FFF2-40B4-BE49-F238E27FC236}">
                  <a16:creationId xmlns:a16="http://schemas.microsoft.com/office/drawing/2014/main" id="{4FE26E38-BA97-1712-740A-71724BC62D6F}"/>
                </a:ext>
              </a:extLst>
            </p:cNvPr>
            <p:cNvSpPr>
              <a:spLocks noEditPoints="1"/>
            </p:cNvSpPr>
            <p:nvPr/>
          </p:nvSpPr>
          <p:spPr bwMode="auto">
            <a:xfrm>
              <a:off x="10874376" y="5562600"/>
              <a:ext cx="73025" cy="71438"/>
            </a:xfrm>
            <a:custGeom>
              <a:avLst/>
              <a:gdLst>
                <a:gd name="T0" fmla="*/ 19 w 37"/>
                <a:gd name="T1" fmla="*/ 0 h 36"/>
                <a:gd name="T2" fmla="*/ 0 w 37"/>
                <a:gd name="T3" fmla="*/ 18 h 36"/>
                <a:gd name="T4" fmla="*/ 19 w 37"/>
                <a:gd name="T5" fmla="*/ 36 h 36"/>
                <a:gd name="T6" fmla="*/ 37 w 37"/>
                <a:gd name="T7" fmla="*/ 18 h 36"/>
                <a:gd name="T8" fmla="*/ 19 w 37"/>
                <a:gd name="T9" fmla="*/ 0 h 36"/>
                <a:gd name="T10" fmla="*/ 19 w 37"/>
                <a:gd name="T11" fmla="*/ 30 h 36"/>
                <a:gd name="T12" fmla="*/ 6 w 37"/>
                <a:gd name="T13" fmla="*/ 18 h 36"/>
                <a:gd name="T14" fmla="*/ 19 w 37"/>
                <a:gd name="T15" fmla="*/ 6 h 36"/>
                <a:gd name="T16" fmla="*/ 31 w 37"/>
                <a:gd name="T17" fmla="*/ 18 h 36"/>
                <a:gd name="T18" fmla="*/ 19 w 37"/>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19" y="0"/>
                  </a:moveTo>
                  <a:cubicBezTo>
                    <a:pt x="9" y="0"/>
                    <a:pt x="0" y="8"/>
                    <a:pt x="0" y="18"/>
                  </a:cubicBezTo>
                  <a:cubicBezTo>
                    <a:pt x="0" y="28"/>
                    <a:pt x="9" y="36"/>
                    <a:pt x="19" y="36"/>
                  </a:cubicBezTo>
                  <a:cubicBezTo>
                    <a:pt x="29" y="36"/>
                    <a:pt x="37" y="28"/>
                    <a:pt x="37" y="18"/>
                  </a:cubicBezTo>
                  <a:cubicBezTo>
                    <a:pt x="37" y="8"/>
                    <a:pt x="29" y="0"/>
                    <a:pt x="19" y="0"/>
                  </a:cubicBezTo>
                  <a:close/>
                  <a:moveTo>
                    <a:pt x="19" y="30"/>
                  </a:moveTo>
                  <a:cubicBezTo>
                    <a:pt x="12" y="30"/>
                    <a:pt x="6" y="24"/>
                    <a:pt x="6" y="18"/>
                  </a:cubicBezTo>
                  <a:cubicBezTo>
                    <a:pt x="6" y="11"/>
                    <a:pt x="12" y="6"/>
                    <a:pt x="19" y="6"/>
                  </a:cubicBezTo>
                  <a:cubicBezTo>
                    <a:pt x="25" y="6"/>
                    <a:pt x="31" y="11"/>
                    <a:pt x="31" y="18"/>
                  </a:cubicBezTo>
                  <a:cubicBezTo>
                    <a:pt x="31" y="24"/>
                    <a:pt x="25" y="30"/>
                    <a:pt x="19"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5" name="Freeform 338">
              <a:extLst>
                <a:ext uri="{FF2B5EF4-FFF2-40B4-BE49-F238E27FC236}">
                  <a16:creationId xmlns:a16="http://schemas.microsoft.com/office/drawing/2014/main" id="{91CCBEA9-8CF4-94BA-7287-0D19D78F87C1}"/>
                </a:ext>
              </a:extLst>
            </p:cNvPr>
            <p:cNvSpPr>
              <a:spLocks noEditPoints="1"/>
            </p:cNvSpPr>
            <p:nvPr/>
          </p:nvSpPr>
          <p:spPr bwMode="auto">
            <a:xfrm>
              <a:off x="10507663" y="5354638"/>
              <a:ext cx="69850" cy="68263"/>
            </a:xfrm>
            <a:custGeom>
              <a:avLst/>
              <a:gdLst>
                <a:gd name="T0" fmla="*/ 3 w 36"/>
                <a:gd name="T1" fmla="*/ 35 h 35"/>
                <a:gd name="T2" fmla="*/ 33 w 36"/>
                <a:gd name="T3" fmla="*/ 35 h 35"/>
                <a:gd name="T4" fmla="*/ 36 w 36"/>
                <a:gd name="T5" fmla="*/ 32 h 35"/>
                <a:gd name="T6" fmla="*/ 36 w 36"/>
                <a:gd name="T7" fmla="*/ 3 h 35"/>
                <a:gd name="T8" fmla="*/ 33 w 36"/>
                <a:gd name="T9" fmla="*/ 0 h 35"/>
                <a:gd name="T10" fmla="*/ 3 w 36"/>
                <a:gd name="T11" fmla="*/ 0 h 35"/>
                <a:gd name="T12" fmla="*/ 0 w 36"/>
                <a:gd name="T13" fmla="*/ 3 h 35"/>
                <a:gd name="T14" fmla="*/ 0 w 36"/>
                <a:gd name="T15" fmla="*/ 32 h 35"/>
                <a:gd name="T16" fmla="*/ 3 w 36"/>
                <a:gd name="T17" fmla="*/ 35 h 35"/>
                <a:gd name="T18" fmla="*/ 6 w 36"/>
                <a:gd name="T19" fmla="*/ 6 h 35"/>
                <a:gd name="T20" fmla="*/ 30 w 36"/>
                <a:gd name="T21" fmla="*/ 6 h 35"/>
                <a:gd name="T22" fmla="*/ 30 w 36"/>
                <a:gd name="T23" fmla="*/ 29 h 35"/>
                <a:gd name="T24" fmla="*/ 6 w 36"/>
                <a:gd name="T25" fmla="*/ 29 h 35"/>
                <a:gd name="T26" fmla="*/ 6 w 36"/>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5">
                  <a:moveTo>
                    <a:pt x="3" y="35"/>
                  </a:moveTo>
                  <a:cubicBezTo>
                    <a:pt x="33" y="35"/>
                    <a:pt x="33" y="35"/>
                    <a:pt x="33" y="35"/>
                  </a:cubicBezTo>
                  <a:cubicBezTo>
                    <a:pt x="34" y="35"/>
                    <a:pt x="36" y="34"/>
                    <a:pt x="36" y="32"/>
                  </a:cubicBezTo>
                  <a:cubicBezTo>
                    <a:pt x="36" y="3"/>
                    <a:pt x="36" y="3"/>
                    <a:pt x="36" y="3"/>
                  </a:cubicBezTo>
                  <a:cubicBezTo>
                    <a:pt x="36" y="1"/>
                    <a:pt x="34" y="0"/>
                    <a:pt x="33" y="0"/>
                  </a:cubicBezTo>
                  <a:cubicBezTo>
                    <a:pt x="3" y="0"/>
                    <a:pt x="3" y="0"/>
                    <a:pt x="3" y="0"/>
                  </a:cubicBezTo>
                  <a:cubicBezTo>
                    <a:pt x="2" y="0"/>
                    <a:pt x="0" y="1"/>
                    <a:pt x="0" y="3"/>
                  </a:cubicBezTo>
                  <a:cubicBezTo>
                    <a:pt x="0" y="32"/>
                    <a:pt x="0" y="32"/>
                    <a:pt x="0" y="32"/>
                  </a:cubicBezTo>
                  <a:cubicBezTo>
                    <a:pt x="0" y="34"/>
                    <a:pt x="2" y="35"/>
                    <a:pt x="3" y="35"/>
                  </a:cubicBezTo>
                  <a:close/>
                  <a:moveTo>
                    <a:pt x="6" y="6"/>
                  </a:moveTo>
                  <a:cubicBezTo>
                    <a:pt x="30" y="6"/>
                    <a:pt x="30" y="6"/>
                    <a:pt x="30" y="6"/>
                  </a:cubicBezTo>
                  <a:cubicBezTo>
                    <a:pt x="30" y="29"/>
                    <a:pt x="30" y="29"/>
                    <a:pt x="30"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6" name="Freeform 339">
              <a:extLst>
                <a:ext uri="{FF2B5EF4-FFF2-40B4-BE49-F238E27FC236}">
                  <a16:creationId xmlns:a16="http://schemas.microsoft.com/office/drawing/2014/main" id="{E84AACCE-8712-F26F-76BE-206FDDCFA408}"/>
                </a:ext>
              </a:extLst>
            </p:cNvPr>
            <p:cNvSpPr>
              <a:spLocks noEditPoints="1"/>
            </p:cNvSpPr>
            <p:nvPr/>
          </p:nvSpPr>
          <p:spPr bwMode="auto">
            <a:xfrm>
              <a:off x="10631488" y="5354638"/>
              <a:ext cx="68263" cy="68263"/>
            </a:xfrm>
            <a:custGeom>
              <a:avLst/>
              <a:gdLst>
                <a:gd name="T0" fmla="*/ 3 w 35"/>
                <a:gd name="T1" fmla="*/ 35 h 35"/>
                <a:gd name="T2" fmla="*/ 32 w 35"/>
                <a:gd name="T3" fmla="*/ 35 h 35"/>
                <a:gd name="T4" fmla="*/ 35 w 35"/>
                <a:gd name="T5" fmla="*/ 32 h 35"/>
                <a:gd name="T6" fmla="*/ 35 w 35"/>
                <a:gd name="T7" fmla="*/ 3 h 35"/>
                <a:gd name="T8" fmla="*/ 32 w 35"/>
                <a:gd name="T9" fmla="*/ 0 h 35"/>
                <a:gd name="T10" fmla="*/ 3 w 35"/>
                <a:gd name="T11" fmla="*/ 0 h 35"/>
                <a:gd name="T12" fmla="*/ 0 w 35"/>
                <a:gd name="T13" fmla="*/ 3 h 35"/>
                <a:gd name="T14" fmla="*/ 0 w 35"/>
                <a:gd name="T15" fmla="*/ 32 h 35"/>
                <a:gd name="T16" fmla="*/ 3 w 35"/>
                <a:gd name="T17" fmla="*/ 35 h 35"/>
                <a:gd name="T18" fmla="*/ 6 w 35"/>
                <a:gd name="T19" fmla="*/ 6 h 35"/>
                <a:gd name="T20" fmla="*/ 29 w 35"/>
                <a:gd name="T21" fmla="*/ 6 h 35"/>
                <a:gd name="T22" fmla="*/ 29 w 35"/>
                <a:gd name="T23" fmla="*/ 29 h 35"/>
                <a:gd name="T24" fmla="*/ 6 w 35"/>
                <a:gd name="T25" fmla="*/ 29 h 35"/>
                <a:gd name="T26" fmla="*/ 6 w 35"/>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 y="35"/>
                  </a:moveTo>
                  <a:cubicBezTo>
                    <a:pt x="32" y="35"/>
                    <a:pt x="32" y="35"/>
                    <a:pt x="32" y="35"/>
                  </a:cubicBezTo>
                  <a:cubicBezTo>
                    <a:pt x="34" y="35"/>
                    <a:pt x="35" y="34"/>
                    <a:pt x="35" y="32"/>
                  </a:cubicBezTo>
                  <a:cubicBezTo>
                    <a:pt x="35" y="3"/>
                    <a:pt x="35" y="3"/>
                    <a:pt x="35" y="3"/>
                  </a:cubicBezTo>
                  <a:cubicBezTo>
                    <a:pt x="35" y="1"/>
                    <a:pt x="34" y="0"/>
                    <a:pt x="32" y="0"/>
                  </a:cubicBezTo>
                  <a:cubicBezTo>
                    <a:pt x="3" y="0"/>
                    <a:pt x="3" y="0"/>
                    <a:pt x="3" y="0"/>
                  </a:cubicBezTo>
                  <a:cubicBezTo>
                    <a:pt x="1" y="0"/>
                    <a:pt x="0" y="1"/>
                    <a:pt x="0" y="3"/>
                  </a:cubicBezTo>
                  <a:cubicBezTo>
                    <a:pt x="0" y="32"/>
                    <a:pt x="0" y="32"/>
                    <a:pt x="0" y="32"/>
                  </a:cubicBezTo>
                  <a:cubicBezTo>
                    <a:pt x="0" y="34"/>
                    <a:pt x="1" y="35"/>
                    <a:pt x="3" y="35"/>
                  </a:cubicBezTo>
                  <a:close/>
                  <a:moveTo>
                    <a:pt x="6" y="6"/>
                  </a:moveTo>
                  <a:cubicBezTo>
                    <a:pt x="29" y="6"/>
                    <a:pt x="29" y="6"/>
                    <a:pt x="29" y="6"/>
                  </a:cubicBezTo>
                  <a:cubicBezTo>
                    <a:pt x="29" y="29"/>
                    <a:pt x="29" y="29"/>
                    <a:pt x="29"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7" name="Freeform 340">
              <a:extLst>
                <a:ext uri="{FF2B5EF4-FFF2-40B4-BE49-F238E27FC236}">
                  <a16:creationId xmlns:a16="http://schemas.microsoft.com/office/drawing/2014/main" id="{711C665C-2361-E212-AB2E-1E81E139F984}"/>
                </a:ext>
              </a:extLst>
            </p:cNvPr>
            <p:cNvSpPr>
              <a:spLocks noEditPoints="1"/>
            </p:cNvSpPr>
            <p:nvPr/>
          </p:nvSpPr>
          <p:spPr bwMode="auto">
            <a:xfrm>
              <a:off x="10507663" y="5457825"/>
              <a:ext cx="69850" cy="69850"/>
            </a:xfrm>
            <a:custGeom>
              <a:avLst/>
              <a:gdLst>
                <a:gd name="T0" fmla="*/ 36 w 36"/>
                <a:gd name="T1" fmla="*/ 33 h 36"/>
                <a:gd name="T2" fmla="*/ 36 w 36"/>
                <a:gd name="T3" fmla="*/ 3 h 36"/>
                <a:gd name="T4" fmla="*/ 33 w 36"/>
                <a:gd name="T5" fmla="*/ 0 h 36"/>
                <a:gd name="T6" fmla="*/ 3 w 36"/>
                <a:gd name="T7" fmla="*/ 0 h 36"/>
                <a:gd name="T8" fmla="*/ 0 w 36"/>
                <a:gd name="T9" fmla="*/ 3 h 36"/>
                <a:gd name="T10" fmla="*/ 0 w 36"/>
                <a:gd name="T11" fmla="*/ 33 h 36"/>
                <a:gd name="T12" fmla="*/ 3 w 36"/>
                <a:gd name="T13" fmla="*/ 36 h 36"/>
                <a:gd name="T14" fmla="*/ 33 w 36"/>
                <a:gd name="T15" fmla="*/ 36 h 36"/>
                <a:gd name="T16" fmla="*/ 36 w 36"/>
                <a:gd name="T17" fmla="*/ 33 h 36"/>
                <a:gd name="T18" fmla="*/ 30 w 36"/>
                <a:gd name="T19" fmla="*/ 30 h 36"/>
                <a:gd name="T20" fmla="*/ 6 w 36"/>
                <a:gd name="T21" fmla="*/ 30 h 36"/>
                <a:gd name="T22" fmla="*/ 6 w 36"/>
                <a:gd name="T23" fmla="*/ 6 h 36"/>
                <a:gd name="T24" fmla="*/ 30 w 36"/>
                <a:gd name="T25" fmla="*/ 6 h 36"/>
                <a:gd name="T26" fmla="*/ 30 w 36"/>
                <a:gd name="T2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36" y="33"/>
                  </a:moveTo>
                  <a:cubicBezTo>
                    <a:pt x="36" y="3"/>
                    <a:pt x="36" y="3"/>
                    <a:pt x="36" y="3"/>
                  </a:cubicBezTo>
                  <a:cubicBezTo>
                    <a:pt x="36" y="2"/>
                    <a:pt x="34" y="0"/>
                    <a:pt x="33" y="0"/>
                  </a:cubicBezTo>
                  <a:cubicBezTo>
                    <a:pt x="3" y="0"/>
                    <a:pt x="3" y="0"/>
                    <a:pt x="3" y="0"/>
                  </a:cubicBezTo>
                  <a:cubicBezTo>
                    <a:pt x="2" y="0"/>
                    <a:pt x="0" y="2"/>
                    <a:pt x="0" y="3"/>
                  </a:cubicBezTo>
                  <a:cubicBezTo>
                    <a:pt x="0" y="33"/>
                    <a:pt x="0" y="33"/>
                    <a:pt x="0" y="33"/>
                  </a:cubicBezTo>
                  <a:cubicBezTo>
                    <a:pt x="0" y="34"/>
                    <a:pt x="2" y="36"/>
                    <a:pt x="3" y="36"/>
                  </a:cubicBezTo>
                  <a:cubicBezTo>
                    <a:pt x="33" y="36"/>
                    <a:pt x="33" y="36"/>
                    <a:pt x="33" y="36"/>
                  </a:cubicBezTo>
                  <a:cubicBezTo>
                    <a:pt x="34" y="36"/>
                    <a:pt x="36" y="34"/>
                    <a:pt x="36" y="33"/>
                  </a:cubicBezTo>
                  <a:close/>
                  <a:moveTo>
                    <a:pt x="30" y="30"/>
                  </a:moveTo>
                  <a:cubicBezTo>
                    <a:pt x="6" y="30"/>
                    <a:pt x="6" y="30"/>
                    <a:pt x="6" y="30"/>
                  </a:cubicBezTo>
                  <a:cubicBezTo>
                    <a:pt x="6" y="6"/>
                    <a:pt x="6" y="6"/>
                    <a:pt x="6" y="6"/>
                  </a:cubicBezTo>
                  <a:cubicBezTo>
                    <a:pt x="30" y="6"/>
                    <a:pt x="30" y="6"/>
                    <a:pt x="30" y="6"/>
                  </a:cubicBezTo>
                  <a:lnTo>
                    <a:pt x="30"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8" name="Freeform 341">
              <a:extLst>
                <a:ext uri="{FF2B5EF4-FFF2-40B4-BE49-F238E27FC236}">
                  <a16:creationId xmlns:a16="http://schemas.microsoft.com/office/drawing/2014/main" id="{B88AF1D6-D9EA-D73D-8A65-42534FB787DF}"/>
                </a:ext>
              </a:extLst>
            </p:cNvPr>
            <p:cNvSpPr>
              <a:spLocks noEditPoints="1"/>
            </p:cNvSpPr>
            <p:nvPr/>
          </p:nvSpPr>
          <p:spPr bwMode="auto">
            <a:xfrm>
              <a:off x="10753726" y="5457825"/>
              <a:ext cx="68263" cy="69850"/>
            </a:xfrm>
            <a:custGeom>
              <a:avLst/>
              <a:gdLst>
                <a:gd name="T0" fmla="*/ 32 w 35"/>
                <a:gd name="T1" fmla="*/ 0 h 36"/>
                <a:gd name="T2" fmla="*/ 3 w 35"/>
                <a:gd name="T3" fmla="*/ 0 h 36"/>
                <a:gd name="T4" fmla="*/ 0 w 35"/>
                <a:gd name="T5" fmla="*/ 3 h 36"/>
                <a:gd name="T6" fmla="*/ 0 w 35"/>
                <a:gd name="T7" fmla="*/ 33 h 36"/>
                <a:gd name="T8" fmla="*/ 3 w 35"/>
                <a:gd name="T9" fmla="*/ 36 h 36"/>
                <a:gd name="T10" fmla="*/ 32 w 35"/>
                <a:gd name="T11" fmla="*/ 36 h 36"/>
                <a:gd name="T12" fmla="*/ 35 w 35"/>
                <a:gd name="T13" fmla="*/ 33 h 36"/>
                <a:gd name="T14" fmla="*/ 35 w 35"/>
                <a:gd name="T15" fmla="*/ 3 h 36"/>
                <a:gd name="T16" fmla="*/ 32 w 35"/>
                <a:gd name="T17" fmla="*/ 0 h 36"/>
                <a:gd name="T18" fmla="*/ 29 w 35"/>
                <a:gd name="T19" fmla="*/ 30 h 36"/>
                <a:gd name="T20" fmla="*/ 6 w 35"/>
                <a:gd name="T21" fmla="*/ 30 h 36"/>
                <a:gd name="T22" fmla="*/ 6 w 35"/>
                <a:gd name="T23" fmla="*/ 6 h 36"/>
                <a:gd name="T24" fmla="*/ 29 w 35"/>
                <a:gd name="T25" fmla="*/ 6 h 36"/>
                <a:gd name="T26" fmla="*/ 29 w 35"/>
                <a:gd name="T2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2" y="0"/>
                  </a:moveTo>
                  <a:cubicBezTo>
                    <a:pt x="3" y="0"/>
                    <a:pt x="3" y="0"/>
                    <a:pt x="3" y="0"/>
                  </a:cubicBezTo>
                  <a:cubicBezTo>
                    <a:pt x="1" y="0"/>
                    <a:pt x="0" y="2"/>
                    <a:pt x="0" y="3"/>
                  </a:cubicBezTo>
                  <a:cubicBezTo>
                    <a:pt x="0" y="33"/>
                    <a:pt x="0" y="33"/>
                    <a:pt x="0" y="33"/>
                  </a:cubicBezTo>
                  <a:cubicBezTo>
                    <a:pt x="0" y="34"/>
                    <a:pt x="1" y="36"/>
                    <a:pt x="3" y="36"/>
                  </a:cubicBezTo>
                  <a:cubicBezTo>
                    <a:pt x="32" y="36"/>
                    <a:pt x="32" y="36"/>
                    <a:pt x="32" y="36"/>
                  </a:cubicBezTo>
                  <a:cubicBezTo>
                    <a:pt x="34" y="36"/>
                    <a:pt x="35" y="34"/>
                    <a:pt x="35" y="33"/>
                  </a:cubicBezTo>
                  <a:cubicBezTo>
                    <a:pt x="35" y="3"/>
                    <a:pt x="35" y="3"/>
                    <a:pt x="35" y="3"/>
                  </a:cubicBezTo>
                  <a:cubicBezTo>
                    <a:pt x="35" y="2"/>
                    <a:pt x="34" y="0"/>
                    <a:pt x="32" y="0"/>
                  </a:cubicBezTo>
                  <a:close/>
                  <a:moveTo>
                    <a:pt x="29" y="30"/>
                  </a:moveTo>
                  <a:cubicBezTo>
                    <a:pt x="6" y="30"/>
                    <a:pt x="6" y="30"/>
                    <a:pt x="6" y="30"/>
                  </a:cubicBezTo>
                  <a:cubicBezTo>
                    <a:pt x="6" y="6"/>
                    <a:pt x="6" y="6"/>
                    <a:pt x="6" y="6"/>
                  </a:cubicBezTo>
                  <a:cubicBezTo>
                    <a:pt x="29" y="6"/>
                    <a:pt x="29" y="6"/>
                    <a:pt x="29" y="6"/>
                  </a:cubicBezTo>
                  <a:lnTo>
                    <a:pt x="29"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9" name="Freeform 342">
              <a:extLst>
                <a:ext uri="{FF2B5EF4-FFF2-40B4-BE49-F238E27FC236}">
                  <a16:creationId xmlns:a16="http://schemas.microsoft.com/office/drawing/2014/main" id="{BBE225EF-7234-C1E6-8AE6-33DD9A4F99AE}"/>
                </a:ext>
              </a:extLst>
            </p:cNvPr>
            <p:cNvSpPr>
              <a:spLocks noEditPoints="1"/>
            </p:cNvSpPr>
            <p:nvPr/>
          </p:nvSpPr>
          <p:spPr bwMode="auto">
            <a:xfrm>
              <a:off x="10753726" y="5713413"/>
              <a:ext cx="68263" cy="68263"/>
            </a:xfrm>
            <a:custGeom>
              <a:avLst/>
              <a:gdLst>
                <a:gd name="T0" fmla="*/ 32 w 35"/>
                <a:gd name="T1" fmla="*/ 0 h 35"/>
                <a:gd name="T2" fmla="*/ 3 w 35"/>
                <a:gd name="T3" fmla="*/ 0 h 35"/>
                <a:gd name="T4" fmla="*/ 0 w 35"/>
                <a:gd name="T5" fmla="*/ 3 h 35"/>
                <a:gd name="T6" fmla="*/ 0 w 35"/>
                <a:gd name="T7" fmla="*/ 32 h 35"/>
                <a:gd name="T8" fmla="*/ 3 w 35"/>
                <a:gd name="T9" fmla="*/ 35 h 35"/>
                <a:gd name="T10" fmla="*/ 32 w 35"/>
                <a:gd name="T11" fmla="*/ 35 h 35"/>
                <a:gd name="T12" fmla="*/ 35 w 35"/>
                <a:gd name="T13" fmla="*/ 32 h 35"/>
                <a:gd name="T14" fmla="*/ 35 w 35"/>
                <a:gd name="T15" fmla="*/ 3 h 35"/>
                <a:gd name="T16" fmla="*/ 32 w 35"/>
                <a:gd name="T17" fmla="*/ 0 h 35"/>
                <a:gd name="T18" fmla="*/ 29 w 35"/>
                <a:gd name="T19" fmla="*/ 29 h 35"/>
                <a:gd name="T20" fmla="*/ 6 w 35"/>
                <a:gd name="T21" fmla="*/ 29 h 35"/>
                <a:gd name="T22" fmla="*/ 6 w 35"/>
                <a:gd name="T23" fmla="*/ 6 h 35"/>
                <a:gd name="T24" fmla="*/ 29 w 35"/>
                <a:gd name="T25" fmla="*/ 6 h 35"/>
                <a:gd name="T26" fmla="*/ 29 w 35"/>
                <a:gd name="T2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2" y="0"/>
                  </a:moveTo>
                  <a:cubicBezTo>
                    <a:pt x="3" y="0"/>
                    <a:pt x="3" y="0"/>
                    <a:pt x="3" y="0"/>
                  </a:cubicBezTo>
                  <a:cubicBezTo>
                    <a:pt x="1" y="0"/>
                    <a:pt x="0" y="1"/>
                    <a:pt x="0" y="3"/>
                  </a:cubicBezTo>
                  <a:cubicBezTo>
                    <a:pt x="0" y="32"/>
                    <a:pt x="0" y="32"/>
                    <a:pt x="0" y="32"/>
                  </a:cubicBezTo>
                  <a:cubicBezTo>
                    <a:pt x="0" y="34"/>
                    <a:pt x="1" y="35"/>
                    <a:pt x="3" y="35"/>
                  </a:cubicBezTo>
                  <a:cubicBezTo>
                    <a:pt x="32" y="35"/>
                    <a:pt x="32" y="35"/>
                    <a:pt x="32" y="35"/>
                  </a:cubicBezTo>
                  <a:cubicBezTo>
                    <a:pt x="34" y="35"/>
                    <a:pt x="35" y="34"/>
                    <a:pt x="35" y="32"/>
                  </a:cubicBezTo>
                  <a:cubicBezTo>
                    <a:pt x="35" y="3"/>
                    <a:pt x="35" y="3"/>
                    <a:pt x="35" y="3"/>
                  </a:cubicBezTo>
                  <a:cubicBezTo>
                    <a:pt x="35" y="1"/>
                    <a:pt x="34" y="0"/>
                    <a:pt x="32" y="0"/>
                  </a:cubicBezTo>
                  <a:close/>
                  <a:moveTo>
                    <a:pt x="29" y="29"/>
                  </a:moveTo>
                  <a:cubicBezTo>
                    <a:pt x="6" y="29"/>
                    <a:pt x="6" y="29"/>
                    <a:pt x="6" y="29"/>
                  </a:cubicBezTo>
                  <a:cubicBezTo>
                    <a:pt x="6" y="6"/>
                    <a:pt x="6" y="6"/>
                    <a:pt x="6" y="6"/>
                  </a:cubicBezTo>
                  <a:cubicBezTo>
                    <a:pt x="29" y="6"/>
                    <a:pt x="29" y="6"/>
                    <a:pt x="29" y="6"/>
                  </a:cubicBezTo>
                  <a:lnTo>
                    <a:pt x="29" y="29"/>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0" name="Freeform 343">
              <a:extLst>
                <a:ext uri="{FF2B5EF4-FFF2-40B4-BE49-F238E27FC236}">
                  <a16:creationId xmlns:a16="http://schemas.microsoft.com/office/drawing/2014/main" id="{8F605CED-5C71-22BD-1594-D00035E23BD4}"/>
                </a:ext>
              </a:extLst>
            </p:cNvPr>
            <p:cNvSpPr>
              <a:spLocks noEditPoints="1"/>
            </p:cNvSpPr>
            <p:nvPr/>
          </p:nvSpPr>
          <p:spPr bwMode="auto">
            <a:xfrm>
              <a:off x="10753726" y="5248275"/>
              <a:ext cx="68263" cy="68263"/>
            </a:xfrm>
            <a:custGeom>
              <a:avLst/>
              <a:gdLst>
                <a:gd name="T0" fmla="*/ 3 w 35"/>
                <a:gd name="T1" fmla="*/ 35 h 35"/>
                <a:gd name="T2" fmla="*/ 32 w 35"/>
                <a:gd name="T3" fmla="*/ 35 h 35"/>
                <a:gd name="T4" fmla="*/ 35 w 35"/>
                <a:gd name="T5" fmla="*/ 32 h 35"/>
                <a:gd name="T6" fmla="*/ 35 w 35"/>
                <a:gd name="T7" fmla="*/ 3 h 35"/>
                <a:gd name="T8" fmla="*/ 32 w 35"/>
                <a:gd name="T9" fmla="*/ 0 h 35"/>
                <a:gd name="T10" fmla="*/ 3 w 35"/>
                <a:gd name="T11" fmla="*/ 0 h 35"/>
                <a:gd name="T12" fmla="*/ 0 w 35"/>
                <a:gd name="T13" fmla="*/ 3 h 35"/>
                <a:gd name="T14" fmla="*/ 0 w 35"/>
                <a:gd name="T15" fmla="*/ 32 h 35"/>
                <a:gd name="T16" fmla="*/ 3 w 35"/>
                <a:gd name="T17" fmla="*/ 35 h 35"/>
                <a:gd name="T18" fmla="*/ 6 w 35"/>
                <a:gd name="T19" fmla="*/ 6 h 35"/>
                <a:gd name="T20" fmla="*/ 29 w 35"/>
                <a:gd name="T21" fmla="*/ 6 h 35"/>
                <a:gd name="T22" fmla="*/ 29 w 35"/>
                <a:gd name="T23" fmla="*/ 29 h 35"/>
                <a:gd name="T24" fmla="*/ 6 w 35"/>
                <a:gd name="T25" fmla="*/ 29 h 35"/>
                <a:gd name="T26" fmla="*/ 6 w 35"/>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 y="35"/>
                  </a:moveTo>
                  <a:cubicBezTo>
                    <a:pt x="32" y="35"/>
                    <a:pt x="32" y="35"/>
                    <a:pt x="32" y="35"/>
                  </a:cubicBezTo>
                  <a:cubicBezTo>
                    <a:pt x="34" y="35"/>
                    <a:pt x="35" y="34"/>
                    <a:pt x="35" y="32"/>
                  </a:cubicBezTo>
                  <a:cubicBezTo>
                    <a:pt x="35" y="3"/>
                    <a:pt x="35" y="3"/>
                    <a:pt x="35" y="3"/>
                  </a:cubicBezTo>
                  <a:cubicBezTo>
                    <a:pt x="35" y="1"/>
                    <a:pt x="34" y="0"/>
                    <a:pt x="32" y="0"/>
                  </a:cubicBezTo>
                  <a:cubicBezTo>
                    <a:pt x="3" y="0"/>
                    <a:pt x="3" y="0"/>
                    <a:pt x="3" y="0"/>
                  </a:cubicBezTo>
                  <a:cubicBezTo>
                    <a:pt x="1" y="0"/>
                    <a:pt x="0" y="1"/>
                    <a:pt x="0" y="3"/>
                  </a:cubicBezTo>
                  <a:cubicBezTo>
                    <a:pt x="0" y="32"/>
                    <a:pt x="0" y="32"/>
                    <a:pt x="0" y="32"/>
                  </a:cubicBezTo>
                  <a:cubicBezTo>
                    <a:pt x="0" y="34"/>
                    <a:pt x="1" y="35"/>
                    <a:pt x="3" y="35"/>
                  </a:cubicBezTo>
                  <a:close/>
                  <a:moveTo>
                    <a:pt x="6" y="6"/>
                  </a:moveTo>
                  <a:cubicBezTo>
                    <a:pt x="29" y="6"/>
                    <a:pt x="29" y="6"/>
                    <a:pt x="29" y="6"/>
                  </a:cubicBezTo>
                  <a:cubicBezTo>
                    <a:pt x="29" y="29"/>
                    <a:pt x="29" y="29"/>
                    <a:pt x="29"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1" name="Freeform 344">
              <a:extLst>
                <a:ext uri="{FF2B5EF4-FFF2-40B4-BE49-F238E27FC236}">
                  <a16:creationId xmlns:a16="http://schemas.microsoft.com/office/drawing/2014/main" id="{D0A22FF6-9F14-3E91-3FE9-C846CA52D62B}"/>
                </a:ext>
              </a:extLst>
            </p:cNvPr>
            <p:cNvSpPr>
              <a:spLocks noEditPoints="1"/>
            </p:cNvSpPr>
            <p:nvPr/>
          </p:nvSpPr>
          <p:spPr bwMode="auto">
            <a:xfrm>
              <a:off x="10875963" y="5457825"/>
              <a:ext cx="69850" cy="69850"/>
            </a:xfrm>
            <a:custGeom>
              <a:avLst/>
              <a:gdLst>
                <a:gd name="T0" fmla="*/ 3 w 35"/>
                <a:gd name="T1" fmla="*/ 36 h 36"/>
                <a:gd name="T2" fmla="*/ 32 w 35"/>
                <a:gd name="T3" fmla="*/ 36 h 36"/>
                <a:gd name="T4" fmla="*/ 35 w 35"/>
                <a:gd name="T5" fmla="*/ 33 h 36"/>
                <a:gd name="T6" fmla="*/ 35 w 35"/>
                <a:gd name="T7" fmla="*/ 3 h 36"/>
                <a:gd name="T8" fmla="*/ 32 w 35"/>
                <a:gd name="T9" fmla="*/ 0 h 36"/>
                <a:gd name="T10" fmla="*/ 3 w 35"/>
                <a:gd name="T11" fmla="*/ 0 h 36"/>
                <a:gd name="T12" fmla="*/ 0 w 35"/>
                <a:gd name="T13" fmla="*/ 3 h 36"/>
                <a:gd name="T14" fmla="*/ 0 w 35"/>
                <a:gd name="T15" fmla="*/ 33 h 36"/>
                <a:gd name="T16" fmla="*/ 3 w 35"/>
                <a:gd name="T17" fmla="*/ 36 h 36"/>
                <a:gd name="T18" fmla="*/ 6 w 35"/>
                <a:gd name="T19" fmla="*/ 6 h 36"/>
                <a:gd name="T20" fmla="*/ 29 w 35"/>
                <a:gd name="T21" fmla="*/ 6 h 36"/>
                <a:gd name="T22" fmla="*/ 29 w 35"/>
                <a:gd name="T23" fmla="*/ 30 h 36"/>
                <a:gd name="T24" fmla="*/ 6 w 35"/>
                <a:gd name="T25" fmla="*/ 30 h 36"/>
                <a:gd name="T26" fmla="*/ 6 w 35"/>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 y="36"/>
                  </a:moveTo>
                  <a:cubicBezTo>
                    <a:pt x="32" y="36"/>
                    <a:pt x="32" y="36"/>
                    <a:pt x="32" y="36"/>
                  </a:cubicBezTo>
                  <a:cubicBezTo>
                    <a:pt x="34" y="36"/>
                    <a:pt x="35" y="34"/>
                    <a:pt x="35" y="33"/>
                  </a:cubicBezTo>
                  <a:cubicBezTo>
                    <a:pt x="35" y="3"/>
                    <a:pt x="35" y="3"/>
                    <a:pt x="35" y="3"/>
                  </a:cubicBezTo>
                  <a:cubicBezTo>
                    <a:pt x="35" y="2"/>
                    <a:pt x="34" y="0"/>
                    <a:pt x="32" y="0"/>
                  </a:cubicBezTo>
                  <a:cubicBezTo>
                    <a:pt x="3" y="0"/>
                    <a:pt x="3" y="0"/>
                    <a:pt x="3" y="0"/>
                  </a:cubicBezTo>
                  <a:cubicBezTo>
                    <a:pt x="1" y="0"/>
                    <a:pt x="0" y="2"/>
                    <a:pt x="0" y="3"/>
                  </a:cubicBezTo>
                  <a:cubicBezTo>
                    <a:pt x="0" y="33"/>
                    <a:pt x="0" y="33"/>
                    <a:pt x="0" y="33"/>
                  </a:cubicBezTo>
                  <a:cubicBezTo>
                    <a:pt x="0" y="34"/>
                    <a:pt x="1" y="36"/>
                    <a:pt x="3" y="36"/>
                  </a:cubicBezTo>
                  <a:close/>
                  <a:moveTo>
                    <a:pt x="6" y="6"/>
                  </a:moveTo>
                  <a:cubicBezTo>
                    <a:pt x="29" y="6"/>
                    <a:pt x="29" y="6"/>
                    <a:pt x="29" y="6"/>
                  </a:cubicBezTo>
                  <a:cubicBezTo>
                    <a:pt x="29" y="30"/>
                    <a:pt x="29" y="30"/>
                    <a:pt x="29" y="30"/>
                  </a:cubicBezTo>
                  <a:cubicBezTo>
                    <a:pt x="6" y="30"/>
                    <a:pt x="6" y="30"/>
                    <a:pt x="6" y="30"/>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2" name="Freeform 345">
              <a:extLst>
                <a:ext uri="{FF2B5EF4-FFF2-40B4-BE49-F238E27FC236}">
                  <a16:creationId xmlns:a16="http://schemas.microsoft.com/office/drawing/2014/main" id="{3A7D17A1-6BCD-C048-45A6-0A677D83FF26}"/>
                </a:ext>
              </a:extLst>
            </p:cNvPr>
            <p:cNvSpPr>
              <a:spLocks noEditPoints="1"/>
            </p:cNvSpPr>
            <p:nvPr/>
          </p:nvSpPr>
          <p:spPr bwMode="auto">
            <a:xfrm>
              <a:off x="10875963" y="5351463"/>
              <a:ext cx="69850" cy="71438"/>
            </a:xfrm>
            <a:custGeom>
              <a:avLst/>
              <a:gdLst>
                <a:gd name="T0" fmla="*/ 3 w 35"/>
                <a:gd name="T1" fmla="*/ 36 h 36"/>
                <a:gd name="T2" fmla="*/ 32 w 35"/>
                <a:gd name="T3" fmla="*/ 36 h 36"/>
                <a:gd name="T4" fmla="*/ 35 w 35"/>
                <a:gd name="T5" fmla="*/ 33 h 36"/>
                <a:gd name="T6" fmla="*/ 35 w 35"/>
                <a:gd name="T7" fmla="*/ 3 h 36"/>
                <a:gd name="T8" fmla="*/ 32 w 35"/>
                <a:gd name="T9" fmla="*/ 0 h 36"/>
                <a:gd name="T10" fmla="*/ 3 w 35"/>
                <a:gd name="T11" fmla="*/ 0 h 36"/>
                <a:gd name="T12" fmla="*/ 0 w 35"/>
                <a:gd name="T13" fmla="*/ 3 h 36"/>
                <a:gd name="T14" fmla="*/ 0 w 35"/>
                <a:gd name="T15" fmla="*/ 33 h 36"/>
                <a:gd name="T16" fmla="*/ 3 w 35"/>
                <a:gd name="T17" fmla="*/ 36 h 36"/>
                <a:gd name="T18" fmla="*/ 6 w 35"/>
                <a:gd name="T19" fmla="*/ 6 h 36"/>
                <a:gd name="T20" fmla="*/ 29 w 35"/>
                <a:gd name="T21" fmla="*/ 6 h 36"/>
                <a:gd name="T22" fmla="*/ 29 w 35"/>
                <a:gd name="T23" fmla="*/ 30 h 36"/>
                <a:gd name="T24" fmla="*/ 6 w 35"/>
                <a:gd name="T25" fmla="*/ 30 h 36"/>
                <a:gd name="T26" fmla="*/ 6 w 35"/>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 y="36"/>
                  </a:moveTo>
                  <a:cubicBezTo>
                    <a:pt x="32" y="36"/>
                    <a:pt x="32" y="36"/>
                    <a:pt x="32" y="36"/>
                  </a:cubicBezTo>
                  <a:cubicBezTo>
                    <a:pt x="34" y="36"/>
                    <a:pt x="35" y="34"/>
                    <a:pt x="35" y="33"/>
                  </a:cubicBezTo>
                  <a:cubicBezTo>
                    <a:pt x="35" y="3"/>
                    <a:pt x="35" y="3"/>
                    <a:pt x="35" y="3"/>
                  </a:cubicBezTo>
                  <a:cubicBezTo>
                    <a:pt x="35" y="2"/>
                    <a:pt x="34" y="0"/>
                    <a:pt x="32" y="0"/>
                  </a:cubicBezTo>
                  <a:cubicBezTo>
                    <a:pt x="3" y="0"/>
                    <a:pt x="3" y="0"/>
                    <a:pt x="3" y="0"/>
                  </a:cubicBezTo>
                  <a:cubicBezTo>
                    <a:pt x="1" y="0"/>
                    <a:pt x="0" y="2"/>
                    <a:pt x="0" y="3"/>
                  </a:cubicBezTo>
                  <a:cubicBezTo>
                    <a:pt x="0" y="33"/>
                    <a:pt x="0" y="33"/>
                    <a:pt x="0" y="33"/>
                  </a:cubicBezTo>
                  <a:cubicBezTo>
                    <a:pt x="0" y="34"/>
                    <a:pt x="1" y="36"/>
                    <a:pt x="3" y="36"/>
                  </a:cubicBezTo>
                  <a:close/>
                  <a:moveTo>
                    <a:pt x="6" y="6"/>
                  </a:moveTo>
                  <a:cubicBezTo>
                    <a:pt x="29" y="6"/>
                    <a:pt x="29" y="6"/>
                    <a:pt x="29" y="6"/>
                  </a:cubicBezTo>
                  <a:cubicBezTo>
                    <a:pt x="29" y="30"/>
                    <a:pt x="29" y="30"/>
                    <a:pt x="29" y="30"/>
                  </a:cubicBezTo>
                  <a:cubicBezTo>
                    <a:pt x="6" y="30"/>
                    <a:pt x="6" y="30"/>
                    <a:pt x="6" y="30"/>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3" name="Freeform 346">
              <a:extLst>
                <a:ext uri="{FF2B5EF4-FFF2-40B4-BE49-F238E27FC236}">
                  <a16:creationId xmlns:a16="http://schemas.microsoft.com/office/drawing/2014/main" id="{47B14981-979E-4917-7DC1-0E48543C2CDB}"/>
                </a:ext>
              </a:extLst>
            </p:cNvPr>
            <p:cNvSpPr>
              <a:spLocks/>
            </p:cNvSpPr>
            <p:nvPr/>
          </p:nvSpPr>
          <p:spPr bwMode="auto">
            <a:xfrm>
              <a:off x="10626726" y="5588000"/>
              <a:ext cx="93663" cy="93663"/>
            </a:xfrm>
            <a:custGeom>
              <a:avLst/>
              <a:gdLst>
                <a:gd name="T0" fmla="*/ 45 w 48"/>
                <a:gd name="T1" fmla="*/ 21 h 48"/>
                <a:gd name="T2" fmla="*/ 27 w 48"/>
                <a:gd name="T3" fmla="*/ 21 h 48"/>
                <a:gd name="T4" fmla="*/ 27 w 48"/>
                <a:gd name="T5" fmla="*/ 3 h 48"/>
                <a:gd name="T6" fmla="*/ 24 w 48"/>
                <a:gd name="T7" fmla="*/ 0 h 48"/>
                <a:gd name="T8" fmla="*/ 21 w 48"/>
                <a:gd name="T9" fmla="*/ 3 h 48"/>
                <a:gd name="T10" fmla="*/ 21 w 48"/>
                <a:gd name="T11" fmla="*/ 21 h 48"/>
                <a:gd name="T12" fmla="*/ 3 w 48"/>
                <a:gd name="T13" fmla="*/ 21 h 48"/>
                <a:gd name="T14" fmla="*/ 0 w 48"/>
                <a:gd name="T15" fmla="*/ 24 h 48"/>
                <a:gd name="T16" fmla="*/ 3 w 48"/>
                <a:gd name="T17" fmla="*/ 27 h 48"/>
                <a:gd name="T18" fmla="*/ 21 w 48"/>
                <a:gd name="T19" fmla="*/ 27 h 48"/>
                <a:gd name="T20" fmla="*/ 21 w 48"/>
                <a:gd name="T21" fmla="*/ 45 h 48"/>
                <a:gd name="T22" fmla="*/ 24 w 48"/>
                <a:gd name="T23" fmla="*/ 48 h 48"/>
                <a:gd name="T24" fmla="*/ 27 w 48"/>
                <a:gd name="T25" fmla="*/ 45 h 48"/>
                <a:gd name="T26" fmla="*/ 27 w 48"/>
                <a:gd name="T27" fmla="*/ 27 h 48"/>
                <a:gd name="T28" fmla="*/ 45 w 48"/>
                <a:gd name="T29" fmla="*/ 27 h 48"/>
                <a:gd name="T30" fmla="*/ 48 w 48"/>
                <a:gd name="T31" fmla="*/ 24 h 48"/>
                <a:gd name="T32" fmla="*/ 45 w 48"/>
                <a:gd name="T33"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48">
                  <a:moveTo>
                    <a:pt x="45" y="21"/>
                  </a:moveTo>
                  <a:cubicBezTo>
                    <a:pt x="27" y="21"/>
                    <a:pt x="27" y="21"/>
                    <a:pt x="27" y="21"/>
                  </a:cubicBezTo>
                  <a:cubicBezTo>
                    <a:pt x="27" y="3"/>
                    <a:pt x="27" y="3"/>
                    <a:pt x="27" y="3"/>
                  </a:cubicBezTo>
                  <a:cubicBezTo>
                    <a:pt x="27" y="1"/>
                    <a:pt x="25" y="0"/>
                    <a:pt x="24" y="0"/>
                  </a:cubicBezTo>
                  <a:cubicBezTo>
                    <a:pt x="22" y="0"/>
                    <a:pt x="21" y="1"/>
                    <a:pt x="21" y="3"/>
                  </a:cubicBezTo>
                  <a:cubicBezTo>
                    <a:pt x="21" y="21"/>
                    <a:pt x="21" y="21"/>
                    <a:pt x="21" y="21"/>
                  </a:cubicBezTo>
                  <a:cubicBezTo>
                    <a:pt x="3" y="21"/>
                    <a:pt x="3" y="21"/>
                    <a:pt x="3" y="21"/>
                  </a:cubicBezTo>
                  <a:cubicBezTo>
                    <a:pt x="1" y="21"/>
                    <a:pt x="0" y="22"/>
                    <a:pt x="0" y="24"/>
                  </a:cubicBezTo>
                  <a:cubicBezTo>
                    <a:pt x="0" y="25"/>
                    <a:pt x="1" y="27"/>
                    <a:pt x="3" y="27"/>
                  </a:cubicBezTo>
                  <a:cubicBezTo>
                    <a:pt x="21" y="27"/>
                    <a:pt x="21" y="27"/>
                    <a:pt x="21" y="27"/>
                  </a:cubicBezTo>
                  <a:cubicBezTo>
                    <a:pt x="21" y="45"/>
                    <a:pt x="21" y="45"/>
                    <a:pt x="21" y="45"/>
                  </a:cubicBezTo>
                  <a:cubicBezTo>
                    <a:pt x="21" y="46"/>
                    <a:pt x="22" y="48"/>
                    <a:pt x="24" y="48"/>
                  </a:cubicBezTo>
                  <a:cubicBezTo>
                    <a:pt x="25" y="48"/>
                    <a:pt x="27" y="46"/>
                    <a:pt x="27" y="45"/>
                  </a:cubicBezTo>
                  <a:cubicBezTo>
                    <a:pt x="27" y="27"/>
                    <a:pt x="27" y="27"/>
                    <a:pt x="27" y="27"/>
                  </a:cubicBezTo>
                  <a:cubicBezTo>
                    <a:pt x="45" y="27"/>
                    <a:pt x="45" y="27"/>
                    <a:pt x="45" y="27"/>
                  </a:cubicBezTo>
                  <a:cubicBezTo>
                    <a:pt x="46" y="27"/>
                    <a:pt x="48" y="25"/>
                    <a:pt x="48" y="24"/>
                  </a:cubicBezTo>
                  <a:cubicBezTo>
                    <a:pt x="48" y="22"/>
                    <a:pt x="46" y="21"/>
                    <a:pt x="45" y="2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4" name="Freeform 347">
              <a:extLst>
                <a:ext uri="{FF2B5EF4-FFF2-40B4-BE49-F238E27FC236}">
                  <a16:creationId xmlns:a16="http://schemas.microsoft.com/office/drawing/2014/main" id="{F9DC2EE1-6C3E-F4D3-4D8F-4DE262684153}"/>
                </a:ext>
              </a:extLst>
            </p:cNvPr>
            <p:cNvSpPr>
              <a:spLocks noEditPoints="1"/>
            </p:cNvSpPr>
            <p:nvPr/>
          </p:nvSpPr>
          <p:spPr bwMode="auto">
            <a:xfrm>
              <a:off x="10537826" y="5551488"/>
              <a:ext cx="220663" cy="236538"/>
            </a:xfrm>
            <a:custGeom>
              <a:avLst/>
              <a:gdLst>
                <a:gd name="T0" fmla="*/ 70 w 113"/>
                <a:gd name="T1" fmla="*/ 0 h 121"/>
                <a:gd name="T2" fmla="*/ 27 w 113"/>
                <a:gd name="T3" fmla="*/ 43 h 121"/>
                <a:gd name="T4" fmla="*/ 33 w 113"/>
                <a:gd name="T5" fmla="*/ 65 h 121"/>
                <a:gd name="T6" fmla="*/ 4 w 113"/>
                <a:gd name="T7" fmla="*/ 99 h 121"/>
                <a:gd name="T8" fmla="*/ 1 w 113"/>
                <a:gd name="T9" fmla="*/ 109 h 121"/>
                <a:gd name="T10" fmla="*/ 5 w 113"/>
                <a:gd name="T11" fmla="*/ 117 h 121"/>
                <a:gd name="T12" fmla="*/ 5 w 113"/>
                <a:gd name="T13" fmla="*/ 118 h 121"/>
                <a:gd name="T14" fmla="*/ 14 w 113"/>
                <a:gd name="T15" fmla="*/ 121 h 121"/>
                <a:gd name="T16" fmla="*/ 15 w 113"/>
                <a:gd name="T17" fmla="*/ 121 h 121"/>
                <a:gd name="T18" fmla="*/ 24 w 113"/>
                <a:gd name="T19" fmla="*/ 116 h 121"/>
                <a:gd name="T20" fmla="*/ 53 w 113"/>
                <a:gd name="T21" fmla="*/ 82 h 121"/>
                <a:gd name="T22" fmla="*/ 70 w 113"/>
                <a:gd name="T23" fmla="*/ 86 h 121"/>
                <a:gd name="T24" fmla="*/ 113 w 113"/>
                <a:gd name="T25" fmla="*/ 43 h 121"/>
                <a:gd name="T26" fmla="*/ 70 w 113"/>
                <a:gd name="T27" fmla="*/ 0 h 121"/>
                <a:gd name="T28" fmla="*/ 19 w 113"/>
                <a:gd name="T29" fmla="*/ 112 h 121"/>
                <a:gd name="T30" fmla="*/ 14 w 113"/>
                <a:gd name="T31" fmla="*/ 115 h 121"/>
                <a:gd name="T32" fmla="*/ 9 w 113"/>
                <a:gd name="T33" fmla="*/ 113 h 121"/>
                <a:gd name="T34" fmla="*/ 9 w 113"/>
                <a:gd name="T35" fmla="*/ 113 h 121"/>
                <a:gd name="T36" fmla="*/ 7 w 113"/>
                <a:gd name="T37" fmla="*/ 108 h 121"/>
                <a:gd name="T38" fmla="*/ 8 w 113"/>
                <a:gd name="T39" fmla="*/ 103 h 121"/>
                <a:gd name="T40" fmla="*/ 36 w 113"/>
                <a:gd name="T41" fmla="*/ 70 h 121"/>
                <a:gd name="T42" fmla="*/ 47 w 113"/>
                <a:gd name="T43" fmla="*/ 79 h 121"/>
                <a:gd name="T44" fmla="*/ 19 w 113"/>
                <a:gd name="T45" fmla="*/ 112 h 121"/>
                <a:gd name="T46" fmla="*/ 70 w 113"/>
                <a:gd name="T47" fmla="*/ 80 h 121"/>
                <a:gd name="T48" fmla="*/ 33 w 113"/>
                <a:gd name="T49" fmla="*/ 43 h 121"/>
                <a:gd name="T50" fmla="*/ 70 w 113"/>
                <a:gd name="T51" fmla="*/ 6 h 121"/>
                <a:gd name="T52" fmla="*/ 107 w 113"/>
                <a:gd name="T53" fmla="*/ 43 h 121"/>
                <a:gd name="T54" fmla="*/ 70 w 113"/>
                <a:gd name="T55" fmla="*/ 8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21">
                  <a:moveTo>
                    <a:pt x="70" y="0"/>
                  </a:moveTo>
                  <a:cubicBezTo>
                    <a:pt x="46" y="0"/>
                    <a:pt x="27" y="19"/>
                    <a:pt x="27" y="43"/>
                  </a:cubicBezTo>
                  <a:cubicBezTo>
                    <a:pt x="27" y="51"/>
                    <a:pt x="29" y="58"/>
                    <a:pt x="33" y="65"/>
                  </a:cubicBezTo>
                  <a:cubicBezTo>
                    <a:pt x="4" y="99"/>
                    <a:pt x="4" y="99"/>
                    <a:pt x="4" y="99"/>
                  </a:cubicBezTo>
                  <a:cubicBezTo>
                    <a:pt x="1" y="102"/>
                    <a:pt x="0" y="105"/>
                    <a:pt x="1" y="109"/>
                  </a:cubicBezTo>
                  <a:cubicBezTo>
                    <a:pt x="1" y="112"/>
                    <a:pt x="2" y="115"/>
                    <a:pt x="5" y="117"/>
                  </a:cubicBezTo>
                  <a:cubicBezTo>
                    <a:pt x="5" y="118"/>
                    <a:pt x="5" y="118"/>
                    <a:pt x="5" y="118"/>
                  </a:cubicBezTo>
                  <a:cubicBezTo>
                    <a:pt x="8" y="120"/>
                    <a:pt x="11" y="121"/>
                    <a:pt x="14" y="121"/>
                  </a:cubicBezTo>
                  <a:cubicBezTo>
                    <a:pt x="14" y="121"/>
                    <a:pt x="15" y="121"/>
                    <a:pt x="15" y="121"/>
                  </a:cubicBezTo>
                  <a:cubicBezTo>
                    <a:pt x="18" y="121"/>
                    <a:pt x="22" y="119"/>
                    <a:pt x="24" y="116"/>
                  </a:cubicBezTo>
                  <a:cubicBezTo>
                    <a:pt x="53" y="82"/>
                    <a:pt x="53" y="82"/>
                    <a:pt x="53" y="82"/>
                  </a:cubicBezTo>
                  <a:cubicBezTo>
                    <a:pt x="58" y="85"/>
                    <a:pt x="64" y="86"/>
                    <a:pt x="70" y="86"/>
                  </a:cubicBezTo>
                  <a:cubicBezTo>
                    <a:pt x="94" y="86"/>
                    <a:pt x="113" y="67"/>
                    <a:pt x="113" y="43"/>
                  </a:cubicBezTo>
                  <a:cubicBezTo>
                    <a:pt x="113" y="19"/>
                    <a:pt x="94" y="0"/>
                    <a:pt x="70" y="0"/>
                  </a:cubicBezTo>
                  <a:close/>
                  <a:moveTo>
                    <a:pt x="19" y="112"/>
                  </a:moveTo>
                  <a:cubicBezTo>
                    <a:pt x="18" y="114"/>
                    <a:pt x="16" y="115"/>
                    <a:pt x="14" y="115"/>
                  </a:cubicBezTo>
                  <a:cubicBezTo>
                    <a:pt x="13" y="115"/>
                    <a:pt x="11" y="114"/>
                    <a:pt x="9" y="113"/>
                  </a:cubicBezTo>
                  <a:cubicBezTo>
                    <a:pt x="9" y="113"/>
                    <a:pt x="9" y="113"/>
                    <a:pt x="9" y="113"/>
                  </a:cubicBezTo>
                  <a:cubicBezTo>
                    <a:pt x="8" y="112"/>
                    <a:pt x="7" y="110"/>
                    <a:pt x="7" y="108"/>
                  </a:cubicBezTo>
                  <a:cubicBezTo>
                    <a:pt x="6" y="106"/>
                    <a:pt x="7" y="104"/>
                    <a:pt x="8" y="103"/>
                  </a:cubicBezTo>
                  <a:cubicBezTo>
                    <a:pt x="36" y="70"/>
                    <a:pt x="36" y="70"/>
                    <a:pt x="36" y="70"/>
                  </a:cubicBezTo>
                  <a:cubicBezTo>
                    <a:pt x="39" y="74"/>
                    <a:pt x="43" y="77"/>
                    <a:pt x="47" y="79"/>
                  </a:cubicBezTo>
                  <a:lnTo>
                    <a:pt x="19" y="112"/>
                  </a:lnTo>
                  <a:close/>
                  <a:moveTo>
                    <a:pt x="70" y="80"/>
                  </a:moveTo>
                  <a:cubicBezTo>
                    <a:pt x="49" y="80"/>
                    <a:pt x="33" y="63"/>
                    <a:pt x="33" y="43"/>
                  </a:cubicBezTo>
                  <a:cubicBezTo>
                    <a:pt x="33" y="22"/>
                    <a:pt x="49" y="6"/>
                    <a:pt x="70" y="6"/>
                  </a:cubicBezTo>
                  <a:cubicBezTo>
                    <a:pt x="90" y="6"/>
                    <a:pt x="107" y="22"/>
                    <a:pt x="107" y="43"/>
                  </a:cubicBezTo>
                  <a:cubicBezTo>
                    <a:pt x="107" y="63"/>
                    <a:pt x="90" y="80"/>
                    <a:pt x="70" y="8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5" name="Freeform 348">
              <a:extLst>
                <a:ext uri="{FF2B5EF4-FFF2-40B4-BE49-F238E27FC236}">
                  <a16:creationId xmlns:a16="http://schemas.microsoft.com/office/drawing/2014/main" id="{47E5F30C-8086-3610-2911-650F30DD2760}"/>
                </a:ext>
              </a:extLst>
            </p:cNvPr>
            <p:cNvSpPr>
              <a:spLocks/>
            </p:cNvSpPr>
            <p:nvPr/>
          </p:nvSpPr>
          <p:spPr bwMode="auto">
            <a:xfrm>
              <a:off x="10620376" y="5508625"/>
              <a:ext cx="76200" cy="20638"/>
            </a:xfrm>
            <a:custGeom>
              <a:avLst/>
              <a:gdLst>
                <a:gd name="T0" fmla="*/ 3 w 39"/>
                <a:gd name="T1" fmla="*/ 11 h 11"/>
                <a:gd name="T2" fmla="*/ 4 w 39"/>
                <a:gd name="T3" fmla="*/ 11 h 11"/>
                <a:gd name="T4" fmla="*/ 35 w 39"/>
                <a:gd name="T5" fmla="*/ 8 h 11"/>
                <a:gd name="T6" fmla="*/ 39 w 39"/>
                <a:gd name="T7" fmla="*/ 6 h 11"/>
                <a:gd name="T8" fmla="*/ 36 w 39"/>
                <a:gd name="T9" fmla="*/ 2 h 11"/>
                <a:gd name="T10" fmla="*/ 2 w 39"/>
                <a:gd name="T11" fmla="*/ 5 h 11"/>
                <a:gd name="T12" fmla="*/ 0 w 39"/>
                <a:gd name="T13" fmla="*/ 9 h 11"/>
                <a:gd name="T14" fmla="*/ 3 w 3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1">
                  <a:moveTo>
                    <a:pt x="3" y="11"/>
                  </a:moveTo>
                  <a:cubicBezTo>
                    <a:pt x="3" y="11"/>
                    <a:pt x="4" y="11"/>
                    <a:pt x="4" y="11"/>
                  </a:cubicBezTo>
                  <a:cubicBezTo>
                    <a:pt x="14" y="7"/>
                    <a:pt x="25" y="6"/>
                    <a:pt x="35" y="8"/>
                  </a:cubicBezTo>
                  <a:cubicBezTo>
                    <a:pt x="37" y="8"/>
                    <a:pt x="39" y="7"/>
                    <a:pt x="39" y="6"/>
                  </a:cubicBezTo>
                  <a:cubicBezTo>
                    <a:pt x="39" y="4"/>
                    <a:pt x="38" y="2"/>
                    <a:pt x="36" y="2"/>
                  </a:cubicBezTo>
                  <a:cubicBezTo>
                    <a:pt x="25" y="0"/>
                    <a:pt x="13" y="1"/>
                    <a:pt x="2" y="5"/>
                  </a:cubicBezTo>
                  <a:cubicBezTo>
                    <a:pt x="0" y="6"/>
                    <a:pt x="0" y="8"/>
                    <a:pt x="0" y="9"/>
                  </a:cubicBezTo>
                  <a:cubicBezTo>
                    <a:pt x="1" y="10"/>
                    <a:pt x="2" y="11"/>
                    <a:pt x="3" y="1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6" name="Freeform 349">
              <a:extLst>
                <a:ext uri="{FF2B5EF4-FFF2-40B4-BE49-F238E27FC236}">
                  <a16:creationId xmlns:a16="http://schemas.microsoft.com/office/drawing/2014/main" id="{4DA55BC3-35A0-134B-3A5A-307B46C6105A}"/>
                </a:ext>
              </a:extLst>
            </p:cNvPr>
            <p:cNvSpPr>
              <a:spLocks/>
            </p:cNvSpPr>
            <p:nvPr/>
          </p:nvSpPr>
          <p:spPr bwMode="auto">
            <a:xfrm>
              <a:off x="10768013" y="5565775"/>
              <a:ext cx="33338" cy="73025"/>
            </a:xfrm>
            <a:custGeom>
              <a:avLst/>
              <a:gdLst>
                <a:gd name="T0" fmla="*/ 14 w 17"/>
                <a:gd name="T1" fmla="*/ 38 h 38"/>
                <a:gd name="T2" fmla="*/ 14 w 17"/>
                <a:gd name="T3" fmla="*/ 38 h 38"/>
                <a:gd name="T4" fmla="*/ 17 w 17"/>
                <a:gd name="T5" fmla="*/ 35 h 38"/>
                <a:gd name="T6" fmla="*/ 5 w 17"/>
                <a:gd name="T7" fmla="*/ 1 h 38"/>
                <a:gd name="T8" fmla="*/ 1 w 17"/>
                <a:gd name="T9" fmla="*/ 1 h 38"/>
                <a:gd name="T10" fmla="*/ 0 w 17"/>
                <a:gd name="T11" fmla="*/ 5 h 38"/>
                <a:gd name="T12" fmla="*/ 11 w 17"/>
                <a:gd name="T13" fmla="*/ 35 h 38"/>
                <a:gd name="T14" fmla="*/ 14 w 1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8">
                  <a:moveTo>
                    <a:pt x="14" y="38"/>
                  </a:moveTo>
                  <a:cubicBezTo>
                    <a:pt x="14" y="38"/>
                    <a:pt x="14" y="38"/>
                    <a:pt x="14" y="38"/>
                  </a:cubicBezTo>
                  <a:cubicBezTo>
                    <a:pt x="16" y="38"/>
                    <a:pt x="17" y="36"/>
                    <a:pt x="17" y="35"/>
                  </a:cubicBezTo>
                  <a:cubicBezTo>
                    <a:pt x="16" y="23"/>
                    <a:pt x="12" y="11"/>
                    <a:pt x="5" y="1"/>
                  </a:cubicBezTo>
                  <a:cubicBezTo>
                    <a:pt x="4" y="0"/>
                    <a:pt x="3" y="0"/>
                    <a:pt x="1" y="1"/>
                  </a:cubicBezTo>
                  <a:cubicBezTo>
                    <a:pt x="0" y="1"/>
                    <a:pt x="0" y="3"/>
                    <a:pt x="0" y="5"/>
                  </a:cubicBezTo>
                  <a:cubicBezTo>
                    <a:pt x="7" y="14"/>
                    <a:pt x="10" y="24"/>
                    <a:pt x="11" y="35"/>
                  </a:cubicBezTo>
                  <a:cubicBezTo>
                    <a:pt x="11" y="37"/>
                    <a:pt x="12" y="38"/>
                    <a:pt x="14" y="38"/>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grpSp>
    </p:spTree>
    <p:custDataLst>
      <p:tags r:id="rId1"/>
    </p:custDataLst>
    <p:extLst>
      <p:ext uri="{BB962C8B-B14F-4D97-AF65-F5344CB8AC3E}">
        <p14:creationId xmlns:p14="http://schemas.microsoft.com/office/powerpoint/2010/main" val="347734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btfpColumnIndicatorGroup2">
            <a:extLst>
              <a:ext uri="{FF2B5EF4-FFF2-40B4-BE49-F238E27FC236}">
                <a16:creationId xmlns:a16="http://schemas.microsoft.com/office/drawing/2014/main" id="{B5C95F5F-3731-994B-C608-9D89F8722C71}"/>
              </a:ext>
            </a:extLst>
          </p:cNvPr>
          <p:cNvGrpSpPr/>
          <p:nvPr/>
        </p:nvGrpSpPr>
        <p:grpSpPr>
          <a:xfrm>
            <a:off x="0" y="6926580"/>
            <a:ext cx="12192000" cy="137160"/>
            <a:chOff x="0" y="6926580"/>
            <a:chExt cx="12192000" cy="137160"/>
          </a:xfrm>
        </p:grpSpPr>
        <p:sp>
          <p:nvSpPr>
            <p:cNvPr id="22" name="btfpColumnGapBlocker424527">
              <a:extLst>
                <a:ext uri="{FF2B5EF4-FFF2-40B4-BE49-F238E27FC236}">
                  <a16:creationId xmlns:a16="http://schemas.microsoft.com/office/drawing/2014/main" id="{0F85AB77-9CFC-6189-826B-403E77A86DBE}"/>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0" name="btfpColumnGapBlocker773791">
              <a:extLst>
                <a:ext uri="{FF2B5EF4-FFF2-40B4-BE49-F238E27FC236}">
                  <a16:creationId xmlns:a16="http://schemas.microsoft.com/office/drawing/2014/main" id="{7DAE7FD7-E784-DB35-C4E7-716324531C49}"/>
                </a:ext>
              </a:extLst>
            </p:cNvPr>
            <p:cNvSpPr/>
            <p:nvPr/>
          </p:nvSpPr>
          <p:spPr bwMode="gray">
            <a:xfrm>
              <a:off x="582572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8" name="btfpColumnIndicator928407">
              <a:extLst>
                <a:ext uri="{FF2B5EF4-FFF2-40B4-BE49-F238E27FC236}">
                  <a16:creationId xmlns:a16="http://schemas.microsoft.com/office/drawing/2014/main" id="{BA0DC735-C850-B209-8F46-8293006A7275}"/>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312169">
              <a:extLst>
                <a:ext uri="{FF2B5EF4-FFF2-40B4-BE49-F238E27FC236}">
                  <a16:creationId xmlns:a16="http://schemas.microsoft.com/office/drawing/2014/main" id="{ED202C0C-0ED0-EA63-3F7D-8768F7EB1377}"/>
                </a:ext>
              </a:extLst>
            </p:cNvPr>
            <p:cNvCxnSpPr/>
            <p:nvPr/>
          </p:nvCxnSpPr>
          <p:spPr bwMode="gray">
            <a:xfrm flipV="1">
              <a:off x="636627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763189">
              <a:extLst>
                <a:ext uri="{FF2B5EF4-FFF2-40B4-BE49-F238E27FC236}">
                  <a16:creationId xmlns:a16="http://schemas.microsoft.com/office/drawing/2014/main" id="{13062D3B-C233-830F-CD18-B1E49A1FB886}"/>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1" name="btfpColumnIndicator177512">
              <a:extLst>
                <a:ext uri="{FF2B5EF4-FFF2-40B4-BE49-F238E27FC236}">
                  <a16:creationId xmlns:a16="http://schemas.microsoft.com/office/drawing/2014/main" id="{7A42CDBF-0EDC-FC4E-7011-B3DF2DD38740}"/>
                </a:ext>
              </a:extLst>
            </p:cNvPr>
            <p:cNvCxnSpPr/>
            <p:nvPr/>
          </p:nvCxnSpPr>
          <p:spPr bwMode="gray">
            <a:xfrm flipV="1">
              <a:off x="582572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589016">
              <a:extLst>
                <a:ext uri="{FF2B5EF4-FFF2-40B4-BE49-F238E27FC236}">
                  <a16:creationId xmlns:a16="http://schemas.microsoft.com/office/drawing/2014/main" id="{812437F5-2650-D94E-B2E9-E76C76AA52CA}"/>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3" name="btfpColumnIndicatorGroup1">
            <a:extLst>
              <a:ext uri="{FF2B5EF4-FFF2-40B4-BE49-F238E27FC236}">
                <a16:creationId xmlns:a16="http://schemas.microsoft.com/office/drawing/2014/main" id="{60EA49AF-C441-98A9-8B67-A34A2FB1EAAE}"/>
              </a:ext>
            </a:extLst>
          </p:cNvPr>
          <p:cNvGrpSpPr/>
          <p:nvPr/>
        </p:nvGrpSpPr>
        <p:grpSpPr>
          <a:xfrm>
            <a:off x="0" y="-205740"/>
            <a:ext cx="12192000" cy="137160"/>
            <a:chOff x="0" y="-205740"/>
            <a:chExt cx="12192000" cy="137160"/>
          </a:xfrm>
        </p:grpSpPr>
        <p:sp>
          <p:nvSpPr>
            <p:cNvPr id="21" name="btfpColumnGapBlocker652503">
              <a:extLst>
                <a:ext uri="{FF2B5EF4-FFF2-40B4-BE49-F238E27FC236}">
                  <a16:creationId xmlns:a16="http://schemas.microsoft.com/office/drawing/2014/main" id="{17CBEC4E-D1AC-020F-3F17-44A4BB549F05}"/>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9" name="btfpColumnGapBlocker780550">
              <a:extLst>
                <a:ext uri="{FF2B5EF4-FFF2-40B4-BE49-F238E27FC236}">
                  <a16:creationId xmlns:a16="http://schemas.microsoft.com/office/drawing/2014/main" id="{53058A2E-0BED-C750-DE80-15CD1928BE27}"/>
                </a:ext>
              </a:extLst>
            </p:cNvPr>
            <p:cNvSpPr/>
            <p:nvPr/>
          </p:nvSpPr>
          <p:spPr bwMode="gray">
            <a:xfrm>
              <a:off x="582572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7" name="btfpColumnIndicator147691">
              <a:extLst>
                <a:ext uri="{FF2B5EF4-FFF2-40B4-BE49-F238E27FC236}">
                  <a16:creationId xmlns:a16="http://schemas.microsoft.com/office/drawing/2014/main" id="{8766A019-AF0B-1E50-83C4-02D261CF48D7}"/>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539533">
              <a:extLst>
                <a:ext uri="{FF2B5EF4-FFF2-40B4-BE49-F238E27FC236}">
                  <a16:creationId xmlns:a16="http://schemas.microsoft.com/office/drawing/2014/main" id="{79DA6056-96D6-130F-8502-A19629F97C2D}"/>
                </a:ext>
              </a:extLst>
            </p:cNvPr>
            <p:cNvCxnSpPr/>
            <p:nvPr/>
          </p:nvCxnSpPr>
          <p:spPr bwMode="gray">
            <a:xfrm flipV="1">
              <a:off x="636627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665413">
              <a:extLst>
                <a:ext uri="{FF2B5EF4-FFF2-40B4-BE49-F238E27FC236}">
                  <a16:creationId xmlns:a16="http://schemas.microsoft.com/office/drawing/2014/main" id="{CDBAE38F-F9BD-B47F-9E0E-6C3C03A37941}"/>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0" name="btfpColumnIndicator164044">
              <a:extLst>
                <a:ext uri="{FF2B5EF4-FFF2-40B4-BE49-F238E27FC236}">
                  <a16:creationId xmlns:a16="http://schemas.microsoft.com/office/drawing/2014/main" id="{6DF74773-7F2B-D666-1B87-CDA3A9A9EA18}"/>
                </a:ext>
              </a:extLst>
            </p:cNvPr>
            <p:cNvCxnSpPr/>
            <p:nvPr/>
          </p:nvCxnSpPr>
          <p:spPr bwMode="gray">
            <a:xfrm flipV="1">
              <a:off x="582572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874346">
              <a:extLst>
                <a:ext uri="{FF2B5EF4-FFF2-40B4-BE49-F238E27FC236}">
                  <a16:creationId xmlns:a16="http://schemas.microsoft.com/office/drawing/2014/main" id="{4EBC577F-EC5C-49F4-E49F-19BE6F36C407}"/>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5C9BC7-2DA5-936B-47A5-A35B72E784C9}"/>
              </a:ext>
            </a:extLst>
          </p:cNvPr>
          <p:cNvSpPr>
            <a:spLocks noGrp="1"/>
          </p:cNvSpPr>
          <p:nvPr>
            <p:ph type="title"/>
          </p:nvPr>
        </p:nvSpPr>
        <p:spPr/>
        <p:txBody>
          <a:bodyPr vert="horz"/>
          <a:lstStyle/>
          <a:p>
            <a:r>
              <a:rPr lang="en-US" b="1"/>
              <a:t>Eligibility &amp; Prior Authorization | </a:t>
            </a:r>
            <a:r>
              <a:rPr lang="en-US"/>
              <a:t>Although GenAI represents significant potential for prior auth automation, impact will be limited by payer dynamics</a:t>
            </a:r>
          </a:p>
        </p:txBody>
      </p:sp>
      <p:grpSp>
        <p:nvGrpSpPr>
          <p:cNvPr id="61" name="btfpColumnHeaderBox394497">
            <a:extLst>
              <a:ext uri="{FF2B5EF4-FFF2-40B4-BE49-F238E27FC236}">
                <a16:creationId xmlns:a16="http://schemas.microsoft.com/office/drawing/2014/main" id="{A5BA8D0B-BD8F-1648-9CDF-A89A428578DF}"/>
              </a:ext>
            </a:extLst>
          </p:cNvPr>
          <p:cNvGrpSpPr/>
          <p:nvPr>
            <p:custDataLst>
              <p:tags r:id="rId3"/>
            </p:custDataLst>
          </p:nvPr>
        </p:nvGrpSpPr>
        <p:grpSpPr>
          <a:xfrm>
            <a:off x="6366272" y="1249821"/>
            <a:ext cx="5495528" cy="559753"/>
            <a:chOff x="6366272" y="1003600"/>
            <a:chExt cx="5495528" cy="559753"/>
          </a:xfrm>
        </p:grpSpPr>
        <p:sp>
          <p:nvSpPr>
            <p:cNvPr id="59" name="btfpColumnHeaderBoxText394497">
              <a:extLst>
                <a:ext uri="{FF2B5EF4-FFF2-40B4-BE49-F238E27FC236}">
                  <a16:creationId xmlns:a16="http://schemas.microsoft.com/office/drawing/2014/main" id="{C5D987A0-096F-F1A4-A27B-B4CD7C61275E}"/>
                </a:ext>
              </a:extLst>
            </p:cNvPr>
            <p:cNvSpPr txBox="1"/>
            <p:nvPr/>
          </p:nvSpPr>
          <p:spPr bwMode="gray">
            <a:xfrm>
              <a:off x="6366272" y="1003600"/>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Providers believe there is opportunity for </a:t>
              </a:r>
              <a:r>
                <a:rPr lang="en-US" sz="1600" b="1" err="1">
                  <a:solidFill>
                    <a:srgbClr val="000000"/>
                  </a:solidFill>
                </a:rPr>
                <a:t>GenAI</a:t>
              </a:r>
              <a:r>
                <a:rPr lang="en-US" sz="1600" b="1">
                  <a:solidFill>
                    <a:srgbClr val="000000"/>
                  </a:solidFill>
                </a:rPr>
                <a:t> impact, but it is limited by payer behavior and systems</a:t>
              </a:r>
            </a:p>
          </p:txBody>
        </p:sp>
        <p:cxnSp>
          <p:nvCxnSpPr>
            <p:cNvPr id="60" name="btfpColumnHeaderBoxLine394497">
              <a:extLst>
                <a:ext uri="{FF2B5EF4-FFF2-40B4-BE49-F238E27FC236}">
                  <a16:creationId xmlns:a16="http://schemas.microsoft.com/office/drawing/2014/main" id="{606E41AA-DE11-9F16-795A-CCB5B9803E5E}"/>
                </a:ext>
              </a:extLst>
            </p:cNvPr>
            <p:cNvCxnSpPr/>
            <p:nvPr/>
          </p:nvCxnSpPr>
          <p:spPr bwMode="gray">
            <a:xfrm>
              <a:off x="6366272" y="156335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64" name="btfpColumnHeaderBox119471">
            <a:extLst>
              <a:ext uri="{FF2B5EF4-FFF2-40B4-BE49-F238E27FC236}">
                <a16:creationId xmlns:a16="http://schemas.microsoft.com/office/drawing/2014/main" id="{3439C788-1A5B-5799-461C-C8A7AA9BC78F}"/>
              </a:ext>
            </a:extLst>
          </p:cNvPr>
          <p:cNvGrpSpPr/>
          <p:nvPr>
            <p:custDataLst>
              <p:tags r:id="rId4"/>
            </p:custDataLst>
          </p:nvPr>
        </p:nvGrpSpPr>
        <p:grpSpPr>
          <a:xfrm>
            <a:off x="330200" y="1208204"/>
            <a:ext cx="5495528" cy="559753"/>
            <a:chOff x="330200" y="945588"/>
            <a:chExt cx="5495528" cy="559753"/>
          </a:xfrm>
        </p:grpSpPr>
        <p:sp>
          <p:nvSpPr>
            <p:cNvPr id="62" name="btfpColumnHeaderBoxText119471">
              <a:extLst>
                <a:ext uri="{FF2B5EF4-FFF2-40B4-BE49-F238E27FC236}">
                  <a16:creationId xmlns:a16="http://schemas.microsoft.com/office/drawing/2014/main" id="{47B09873-46C1-E73A-6F15-37E8D8169647}"/>
                </a:ext>
              </a:extLst>
            </p:cNvPr>
            <p:cNvSpPr txBox="1"/>
            <p:nvPr/>
          </p:nvSpPr>
          <p:spPr bwMode="gray">
            <a:xfrm>
              <a:off x="330200" y="945588"/>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PA creates diverse challenges; GenAI can help improve cost, provider experience, and patient outcomes</a:t>
              </a:r>
              <a:endParaRPr lang="en-US" sz="1600" b="1">
                <a:solidFill>
                  <a:srgbClr val="000000"/>
                </a:solidFill>
              </a:endParaRPr>
            </a:p>
          </p:txBody>
        </p:sp>
        <p:cxnSp>
          <p:nvCxnSpPr>
            <p:cNvPr id="63" name="btfpColumnHeaderBoxLine119471">
              <a:extLst>
                <a:ext uri="{FF2B5EF4-FFF2-40B4-BE49-F238E27FC236}">
                  <a16:creationId xmlns:a16="http://schemas.microsoft.com/office/drawing/2014/main" id="{5396D06B-7EDD-4BF6-08D8-B1B5E9E63F33}"/>
                </a:ext>
              </a:extLst>
            </p:cNvPr>
            <p:cNvCxnSpPr/>
            <p:nvPr/>
          </p:nvCxnSpPr>
          <p:spPr bwMode="gray">
            <a:xfrm>
              <a:off x="330200" y="1505341"/>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8" name="btfpBulletedList371403">
            <a:extLst>
              <a:ext uri="{FF2B5EF4-FFF2-40B4-BE49-F238E27FC236}">
                <a16:creationId xmlns:a16="http://schemas.microsoft.com/office/drawing/2014/main" id="{AB0AD8ED-9D7C-CECA-FF4E-7FDB58F49E7B}"/>
              </a:ext>
            </a:extLst>
          </p:cNvPr>
          <p:cNvSpPr/>
          <p:nvPr>
            <p:custDataLst>
              <p:tags r:id="rId5"/>
            </p:custDataLst>
          </p:nvPr>
        </p:nvSpPr>
        <p:spPr bwMode="gray">
          <a:xfrm>
            <a:off x="6366272" y="1962218"/>
            <a:ext cx="5495528" cy="1795488"/>
          </a:xfrm>
          <a:prstGeom prst="rect">
            <a:avLst/>
          </a:prstGeom>
          <a:solidFill>
            <a:srgbClr val="D6D6D6"/>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200">
                <a:solidFill>
                  <a:schemeClr val="tx1"/>
                </a:solidFill>
              </a:rPr>
              <a:t>Providers believe that there is </a:t>
            </a:r>
            <a:r>
              <a:rPr lang="en-US" sz="1200" b="1">
                <a:solidFill>
                  <a:schemeClr val="tx1"/>
                </a:solidFill>
              </a:rPr>
              <a:t>significant opportunity in prior authorizations </a:t>
            </a:r>
            <a:r>
              <a:rPr lang="en-US" sz="1200">
                <a:solidFill>
                  <a:schemeClr val="tx1"/>
                </a:solidFill>
              </a:rPr>
              <a:t>for GenAI by automating the PA request and submitting it to the payers with necessary documentation</a:t>
            </a:r>
          </a:p>
          <a:p>
            <a:pPr>
              <a:spcBef>
                <a:spcPts val="900"/>
              </a:spcBef>
            </a:pPr>
            <a:r>
              <a:rPr lang="en-US" sz="1200">
                <a:solidFill>
                  <a:schemeClr val="tx1"/>
                </a:solidFill>
              </a:rPr>
              <a:t>However, payers request that submission of clinical </a:t>
            </a:r>
            <a:r>
              <a:rPr lang="en-US" sz="1200" b="1">
                <a:solidFill>
                  <a:schemeClr val="tx1"/>
                </a:solidFill>
              </a:rPr>
              <a:t>documentation to support the prior authorization request is communicated manually </a:t>
            </a:r>
            <a:r>
              <a:rPr lang="en-US" sz="1200">
                <a:solidFill>
                  <a:schemeClr val="tx1"/>
                </a:solidFill>
              </a:rPr>
              <a:t>through phone, fax, or email</a:t>
            </a:r>
          </a:p>
          <a:p>
            <a:pPr>
              <a:spcBef>
                <a:spcPts val="900"/>
              </a:spcBef>
            </a:pPr>
            <a:r>
              <a:rPr lang="en-US" sz="1200">
                <a:solidFill>
                  <a:schemeClr val="tx1"/>
                </a:solidFill>
              </a:rPr>
              <a:t>Without payer systems adapting to innovation on the provider’s side, providers believe the </a:t>
            </a:r>
            <a:r>
              <a:rPr lang="en-US" sz="1200" b="1">
                <a:solidFill>
                  <a:schemeClr val="tx1"/>
                </a:solidFill>
              </a:rPr>
              <a:t>impact of GenAI will be limited</a:t>
            </a:r>
            <a:endParaRPr lang="en-US" sz="1200">
              <a:solidFill>
                <a:schemeClr val="tx1"/>
              </a:solidFill>
            </a:endParaRPr>
          </a:p>
        </p:txBody>
      </p:sp>
      <p:sp>
        <p:nvSpPr>
          <p:cNvPr id="69" name="btfpQuoteBox141269">
            <a:extLst>
              <a:ext uri="{FF2B5EF4-FFF2-40B4-BE49-F238E27FC236}">
                <a16:creationId xmlns:a16="http://schemas.microsoft.com/office/drawing/2014/main" id="{BACB1904-C762-44F6-54A4-88508AEDA0C7}"/>
              </a:ext>
            </a:extLst>
          </p:cNvPr>
          <p:cNvSpPr txBox="1"/>
          <p:nvPr>
            <p:custDataLst>
              <p:tags r:id="rId6"/>
            </p:custDataLst>
          </p:nvPr>
        </p:nvSpPr>
        <p:spPr bwMode="gray">
          <a:xfrm>
            <a:off x="6366272" y="3904945"/>
            <a:ext cx="5495528" cy="749884"/>
          </a:xfrm>
          <a:prstGeom prst="rect">
            <a:avLst/>
          </a:prstGeom>
          <a:noFill/>
        </p:spPr>
        <p:txBody>
          <a:bodyPr vert="horz" wrap="square" lIns="36036" tIns="36036" rIns="36036" bIns="36036" rtlCol="0" anchor="t">
            <a:spAutoFit/>
          </a:bodyPr>
          <a:lstStyle/>
          <a:p>
            <a:pPr marL="90729" indent="-90729">
              <a:spcBef>
                <a:spcPts val="0"/>
              </a:spcBef>
              <a:buNone/>
            </a:pPr>
            <a:r>
              <a:rPr lang="en-US" sz="1100" i="1"/>
              <a:t>“</a:t>
            </a:r>
            <a:r>
              <a:rPr lang="en-US" sz="1100" b="1" i="1"/>
              <a:t>I think the impact of GenAI on prior authorization will be limited by payer processes. </a:t>
            </a:r>
            <a:r>
              <a:rPr lang="en-US" sz="1100" i="1"/>
              <a:t>For example, MRIs and PET scans are high dollar imaging costs, so typically payers want clinical information to approve these, but they have no means for you to provide that clinical information other than calling them.”</a:t>
            </a:r>
          </a:p>
        </p:txBody>
      </p:sp>
      <p:sp>
        <p:nvSpPr>
          <p:cNvPr id="7" name="btfpBulletedList371403">
            <a:extLst>
              <a:ext uri="{FF2B5EF4-FFF2-40B4-BE49-F238E27FC236}">
                <a16:creationId xmlns:a16="http://schemas.microsoft.com/office/drawing/2014/main" id="{F9090040-3589-C17B-343E-A34B6CAA238A}"/>
              </a:ext>
            </a:extLst>
          </p:cNvPr>
          <p:cNvSpPr/>
          <p:nvPr>
            <p:custDataLst>
              <p:tags r:id="rId7"/>
            </p:custDataLst>
          </p:nvPr>
        </p:nvSpPr>
        <p:spPr bwMode="gray">
          <a:xfrm>
            <a:off x="330199" y="3300997"/>
            <a:ext cx="5495528" cy="2212179"/>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200">
                <a:solidFill>
                  <a:schemeClr val="tx1"/>
                </a:solidFill>
              </a:rPr>
              <a:t>In addition to being a significant resource burden, PA also leads to </a:t>
            </a:r>
            <a:r>
              <a:rPr lang="en-US" sz="1200" b="1">
                <a:solidFill>
                  <a:schemeClr val="tx1"/>
                </a:solidFill>
              </a:rPr>
              <a:t>ineffective initial treatments, additional office visits, and poorer clinical outcomes</a:t>
            </a:r>
          </a:p>
          <a:p>
            <a:pPr>
              <a:spcBef>
                <a:spcPts val="900"/>
              </a:spcBef>
            </a:pPr>
            <a:r>
              <a:rPr lang="en-US" sz="1200">
                <a:solidFill>
                  <a:schemeClr val="tx1"/>
                </a:solidFill>
              </a:rPr>
              <a:t>GenAI-enabled automation can </a:t>
            </a:r>
            <a:r>
              <a:rPr lang="en-US" sz="1200" b="1">
                <a:solidFill>
                  <a:schemeClr val="tx1"/>
                </a:solidFill>
              </a:rPr>
              <a:t>help address these pain points,</a:t>
            </a:r>
            <a:r>
              <a:rPr lang="en-US" sz="1200">
                <a:solidFill>
                  <a:schemeClr val="tx1"/>
                </a:solidFill>
              </a:rPr>
              <a:t> increasing the number of patients treated and boosting clinician and patient experience, in addition to generating productivity savings</a:t>
            </a:r>
          </a:p>
          <a:p>
            <a:pPr>
              <a:spcBef>
                <a:spcPts val="900"/>
              </a:spcBef>
            </a:pPr>
            <a:r>
              <a:rPr lang="en-US" sz="1200">
                <a:solidFill>
                  <a:schemeClr val="tx1"/>
                </a:solidFill>
              </a:rPr>
              <a:t>GenAI can significantly improve the PA process by:</a:t>
            </a:r>
          </a:p>
          <a:p>
            <a:pPr lvl="1">
              <a:spcBef>
                <a:spcPts val="300"/>
              </a:spcBef>
            </a:pPr>
            <a:r>
              <a:rPr lang="en-US" sz="1000" b="1">
                <a:solidFill>
                  <a:schemeClr val="tx1"/>
                </a:solidFill>
              </a:rPr>
              <a:t>Automated triggering of PA requests </a:t>
            </a:r>
            <a:r>
              <a:rPr lang="en-US" sz="1000">
                <a:solidFill>
                  <a:schemeClr val="tx1"/>
                </a:solidFill>
              </a:rPr>
              <a:t>and identification of required documentation</a:t>
            </a:r>
          </a:p>
          <a:p>
            <a:pPr lvl="1">
              <a:spcBef>
                <a:spcPts val="300"/>
              </a:spcBef>
            </a:pPr>
            <a:r>
              <a:rPr lang="en-US" sz="1000" b="1">
                <a:solidFill>
                  <a:schemeClr val="tx1"/>
                </a:solidFill>
              </a:rPr>
              <a:t>Extraction of data </a:t>
            </a:r>
            <a:r>
              <a:rPr lang="en-US" sz="1000">
                <a:solidFill>
                  <a:schemeClr val="tx1"/>
                </a:solidFill>
              </a:rPr>
              <a:t>from insurance cards or other algorithm-driven data processing tasks</a:t>
            </a:r>
          </a:p>
          <a:p>
            <a:pPr lvl="1">
              <a:spcBef>
                <a:spcPts val="300"/>
              </a:spcBef>
            </a:pPr>
            <a:r>
              <a:rPr lang="en-US" sz="1000" b="1">
                <a:solidFill>
                  <a:schemeClr val="tx1"/>
                </a:solidFill>
              </a:rPr>
              <a:t>Learning from additional data</a:t>
            </a:r>
            <a:r>
              <a:rPr lang="en-US" sz="1000">
                <a:solidFill>
                  <a:schemeClr val="tx1"/>
                </a:solidFill>
              </a:rPr>
              <a:t>, getting smarter and more efficient over time</a:t>
            </a:r>
          </a:p>
          <a:p>
            <a:pPr lvl="1">
              <a:spcBef>
                <a:spcPts val="300"/>
              </a:spcBef>
            </a:pPr>
            <a:r>
              <a:rPr lang="en-US" sz="1000" b="1">
                <a:solidFill>
                  <a:schemeClr val="tx1"/>
                </a:solidFill>
              </a:rPr>
              <a:t>Notification of prior auth approval and automated documentation </a:t>
            </a:r>
            <a:r>
              <a:rPr lang="en-US" sz="1000">
                <a:solidFill>
                  <a:schemeClr val="tx1"/>
                </a:solidFill>
              </a:rPr>
              <a:t>in patient records</a:t>
            </a:r>
            <a:endParaRPr lang="en-US" sz="1200">
              <a:solidFill>
                <a:schemeClr val="tx1"/>
              </a:solidFill>
            </a:endParaRPr>
          </a:p>
        </p:txBody>
      </p:sp>
      <p:grpSp>
        <p:nvGrpSpPr>
          <p:cNvPr id="41" name="btfpConclusionArrow183766">
            <a:extLst>
              <a:ext uri="{FF2B5EF4-FFF2-40B4-BE49-F238E27FC236}">
                <a16:creationId xmlns:a16="http://schemas.microsoft.com/office/drawing/2014/main" id="{A74E5DE2-798E-4330-28C8-FCA1647CD5D5}"/>
              </a:ext>
            </a:extLst>
          </p:cNvPr>
          <p:cNvGrpSpPr/>
          <p:nvPr>
            <p:custDataLst>
              <p:tags r:id="rId8"/>
            </p:custDataLst>
          </p:nvPr>
        </p:nvGrpSpPr>
        <p:grpSpPr>
          <a:xfrm>
            <a:off x="330200" y="5658828"/>
            <a:ext cx="5362666" cy="1009579"/>
            <a:chOff x="-711496" y="909638"/>
            <a:chExt cx="11531600" cy="1417299"/>
          </a:xfrm>
        </p:grpSpPr>
        <p:sp>
          <p:nvSpPr>
            <p:cNvPr id="37" name="btfpConclusionArrowText183766">
              <a:extLst>
                <a:ext uri="{FF2B5EF4-FFF2-40B4-BE49-F238E27FC236}">
                  <a16:creationId xmlns:a16="http://schemas.microsoft.com/office/drawing/2014/main" id="{22503491-CFA8-09E1-732F-44B7D31114F4}"/>
                </a:ext>
              </a:extLst>
            </p:cNvPr>
            <p:cNvSpPr txBox="1"/>
            <p:nvPr/>
          </p:nvSpPr>
          <p:spPr bwMode="gray">
            <a:xfrm>
              <a:off x="-711496" y="1415534"/>
              <a:ext cx="11531600" cy="911403"/>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Beyond cost savings, </a:t>
              </a:r>
              <a:r>
                <a:rPr lang="en-US" sz="1400" b="1" err="1">
                  <a:solidFill>
                    <a:srgbClr val="CC0000"/>
                  </a:solidFill>
                </a:rPr>
                <a:t>GenAI</a:t>
              </a:r>
              <a:r>
                <a:rPr lang="en-US" sz="1400" b="1">
                  <a:solidFill>
                    <a:srgbClr val="CC0000"/>
                  </a:solidFill>
                </a:rPr>
                <a:t> can reduce care delays, increase treatment rates, and improve clinical outcomes</a:t>
              </a:r>
            </a:p>
          </p:txBody>
        </p:sp>
        <p:sp>
          <p:nvSpPr>
            <p:cNvPr id="38" name="btfpConclusionArrowPointer183766">
              <a:extLst>
                <a:ext uri="{FF2B5EF4-FFF2-40B4-BE49-F238E27FC236}">
                  <a16:creationId xmlns:a16="http://schemas.microsoft.com/office/drawing/2014/main" id="{35E9251D-697E-4C20-7546-AFEF0C3E3182}"/>
                </a:ext>
              </a:extLst>
            </p:cNvPr>
            <p:cNvSpPr/>
            <p:nvPr/>
          </p:nvSpPr>
          <p:spPr bwMode="gray">
            <a:xfrm>
              <a:off x="4124418" y="909638"/>
              <a:ext cx="1859772" cy="505896"/>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err="1">
                <a:solidFill>
                  <a:schemeClr val="tx1"/>
                </a:solidFill>
              </a:endParaRPr>
            </a:p>
          </p:txBody>
        </p:sp>
        <p:cxnSp>
          <p:nvCxnSpPr>
            <p:cNvPr id="39" name="btfpConclusionArrowLineLeft183766">
              <a:extLst>
                <a:ext uri="{FF2B5EF4-FFF2-40B4-BE49-F238E27FC236}">
                  <a16:creationId xmlns:a16="http://schemas.microsoft.com/office/drawing/2014/main" id="{9208C9EA-6181-9404-2401-128C8497C494}"/>
                </a:ext>
              </a:extLst>
            </p:cNvPr>
            <p:cNvCxnSpPr/>
            <p:nvPr/>
          </p:nvCxnSpPr>
          <p:spPr bwMode="gray">
            <a:xfrm>
              <a:off x="-711496" y="1247070"/>
              <a:ext cx="5021891"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0" name="btfpConclusionArrowLineRight183766">
              <a:extLst>
                <a:ext uri="{FF2B5EF4-FFF2-40B4-BE49-F238E27FC236}">
                  <a16:creationId xmlns:a16="http://schemas.microsoft.com/office/drawing/2014/main" id="{1E5E3E1E-B9A7-85CC-5E21-A2872C4F45F3}"/>
                </a:ext>
              </a:extLst>
            </p:cNvPr>
            <p:cNvCxnSpPr/>
            <p:nvPr/>
          </p:nvCxnSpPr>
          <p:spPr bwMode="gray">
            <a:xfrm>
              <a:off x="5798213" y="1247070"/>
              <a:ext cx="5021891"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1" name="btfpQuoteBox141269">
            <a:extLst>
              <a:ext uri="{FF2B5EF4-FFF2-40B4-BE49-F238E27FC236}">
                <a16:creationId xmlns:a16="http://schemas.microsoft.com/office/drawing/2014/main" id="{4BC0021D-7C67-F599-16EC-ACA1871605DB}"/>
              </a:ext>
            </a:extLst>
          </p:cNvPr>
          <p:cNvSpPr txBox="1"/>
          <p:nvPr>
            <p:custDataLst>
              <p:tags r:id="rId9"/>
            </p:custDataLst>
          </p:nvPr>
        </p:nvSpPr>
        <p:spPr bwMode="gray">
          <a:xfrm>
            <a:off x="6353501" y="4984887"/>
            <a:ext cx="5495528" cy="749884"/>
          </a:xfrm>
          <a:prstGeom prst="rect">
            <a:avLst/>
          </a:prstGeom>
          <a:noFill/>
        </p:spPr>
        <p:txBody>
          <a:bodyPr vert="horz" wrap="square" lIns="36036" tIns="36036" rIns="36036" bIns="36036" rtlCol="0" anchor="t">
            <a:spAutoFit/>
          </a:bodyPr>
          <a:lstStyle/>
          <a:p>
            <a:pPr marL="90729" indent="-90729">
              <a:spcBef>
                <a:spcPts val="0"/>
              </a:spcBef>
              <a:buNone/>
            </a:pPr>
            <a:r>
              <a:rPr lang="en-US" sz="1100" i="1"/>
              <a:t>“Payers manage their medical loss ratio by intervening pre-service to ensure the service ordered is appropriate. Payer would rather physical therapy because it comes at a reduced cost vs. MRI. When an MRI is ordered, the provider has to ask permission. </a:t>
            </a:r>
            <a:r>
              <a:rPr lang="en-US" sz="1100" b="1" i="1"/>
              <a:t>More and more orders require prior auth </a:t>
            </a:r>
            <a:r>
              <a:rPr lang="en-US" sz="1100" i="1"/>
              <a:t>as payers try to manage expenses.”</a:t>
            </a:r>
          </a:p>
        </p:txBody>
      </p:sp>
      <p:grpSp>
        <p:nvGrpSpPr>
          <p:cNvPr id="100" name="btfpIcon336095">
            <a:extLst>
              <a:ext uri="{FF2B5EF4-FFF2-40B4-BE49-F238E27FC236}">
                <a16:creationId xmlns:a16="http://schemas.microsoft.com/office/drawing/2014/main" id="{886936F7-D828-90E8-5475-27088EA5D3F8}"/>
              </a:ext>
            </a:extLst>
          </p:cNvPr>
          <p:cNvGrpSpPr>
            <a:grpSpLocks noChangeAspect="1"/>
          </p:cNvGrpSpPr>
          <p:nvPr>
            <p:custDataLst>
              <p:tags r:id="rId10"/>
            </p:custDataLst>
          </p:nvPr>
        </p:nvGrpSpPr>
        <p:grpSpPr>
          <a:xfrm>
            <a:off x="533343" y="1860355"/>
            <a:ext cx="1081088" cy="1081088"/>
            <a:chOff x="6366272" y="6192631"/>
            <a:chExt cx="1081088" cy="1081088"/>
          </a:xfrm>
        </p:grpSpPr>
        <p:sp>
          <p:nvSpPr>
            <p:cNvPr id="99" name="btfpIconCircle336095">
              <a:extLst>
                <a:ext uri="{FF2B5EF4-FFF2-40B4-BE49-F238E27FC236}">
                  <a16:creationId xmlns:a16="http://schemas.microsoft.com/office/drawing/2014/main" id="{F860EA45-338D-4355-6E69-B21EC059D998}"/>
                </a:ext>
              </a:extLst>
            </p:cNvPr>
            <p:cNvSpPr>
              <a:spLocks/>
            </p:cNvSpPr>
            <p:nvPr/>
          </p:nvSpPr>
          <p:spPr bwMode="gray">
            <a:xfrm>
              <a:off x="6366272" y="6192631"/>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98" name="btfpIconLines336095">
              <a:extLst>
                <a:ext uri="{FF2B5EF4-FFF2-40B4-BE49-F238E27FC236}">
                  <a16:creationId xmlns:a16="http://schemas.microsoft.com/office/drawing/2014/main" id="{2D8DB7E2-A332-B36F-E2D7-7AE0F4D301B8}"/>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6366272" y="6192631"/>
              <a:ext cx="1081088" cy="1081088"/>
            </a:xfrm>
            <a:prstGeom prst="rect">
              <a:avLst/>
            </a:prstGeom>
          </p:spPr>
        </p:pic>
      </p:grpSp>
      <p:grpSp>
        <p:nvGrpSpPr>
          <p:cNvPr id="95" name="btfpIcon358510">
            <a:extLst>
              <a:ext uri="{FF2B5EF4-FFF2-40B4-BE49-F238E27FC236}">
                <a16:creationId xmlns:a16="http://schemas.microsoft.com/office/drawing/2014/main" id="{92404CE3-935F-8BED-B5E3-427559438845}"/>
              </a:ext>
            </a:extLst>
          </p:cNvPr>
          <p:cNvGrpSpPr>
            <a:grpSpLocks noChangeAspect="1"/>
          </p:cNvGrpSpPr>
          <p:nvPr>
            <p:custDataLst>
              <p:tags r:id="rId11"/>
            </p:custDataLst>
          </p:nvPr>
        </p:nvGrpSpPr>
        <p:grpSpPr>
          <a:xfrm>
            <a:off x="2571753" y="1860355"/>
            <a:ext cx="1081088" cy="1081088"/>
            <a:chOff x="330200" y="1270000"/>
            <a:chExt cx="1081088" cy="1081088"/>
          </a:xfrm>
        </p:grpSpPr>
        <p:sp>
          <p:nvSpPr>
            <p:cNvPr id="94" name="btfpIconCircle358510">
              <a:extLst>
                <a:ext uri="{FF2B5EF4-FFF2-40B4-BE49-F238E27FC236}">
                  <a16:creationId xmlns:a16="http://schemas.microsoft.com/office/drawing/2014/main" id="{9E19037E-2093-9A98-6E1A-7007512595D4}"/>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93" name="btfpIconLines358510">
              <a:extLst>
                <a:ext uri="{FF2B5EF4-FFF2-40B4-BE49-F238E27FC236}">
                  <a16:creationId xmlns:a16="http://schemas.microsoft.com/office/drawing/2014/main" id="{07E7C45F-B582-8CBE-7F83-10D27C9843D4}"/>
                </a:ext>
              </a:extLst>
            </p:cNvPr>
            <p:cNvPicPr>
              <a:picLocks/>
            </p:cNvPicPr>
            <p:nvPr/>
          </p:nvPicPr>
          <p:blipFill>
            <a:blip r:embed="rId19">
              <a:extLst>
                <a:ext uri="{28A0092B-C50C-407E-A947-70E740481C1C}">
                  <a14:useLocalDpi xmlns:a14="http://schemas.microsoft.com/office/drawing/2010/main" val="0"/>
                </a:ext>
              </a:extLst>
            </a:blip>
            <a:stretch>
              <a:fillRect/>
            </a:stretch>
          </p:blipFill>
          <p:spPr>
            <a:xfrm>
              <a:off x="330200" y="1270000"/>
              <a:ext cx="1081088" cy="1081088"/>
            </a:xfrm>
            <a:prstGeom prst="rect">
              <a:avLst/>
            </a:prstGeom>
          </p:spPr>
        </p:pic>
      </p:grpSp>
      <p:grpSp>
        <p:nvGrpSpPr>
          <p:cNvPr id="90" name="btfpIcon686159">
            <a:extLst>
              <a:ext uri="{FF2B5EF4-FFF2-40B4-BE49-F238E27FC236}">
                <a16:creationId xmlns:a16="http://schemas.microsoft.com/office/drawing/2014/main" id="{BB4FBB25-149D-396B-E581-B666CF7DC480}"/>
              </a:ext>
            </a:extLst>
          </p:cNvPr>
          <p:cNvGrpSpPr>
            <a:grpSpLocks noChangeAspect="1"/>
          </p:cNvGrpSpPr>
          <p:nvPr>
            <p:custDataLst>
              <p:tags r:id="rId12"/>
            </p:custDataLst>
          </p:nvPr>
        </p:nvGrpSpPr>
        <p:grpSpPr>
          <a:xfrm>
            <a:off x="4610163" y="1787166"/>
            <a:ext cx="1081088" cy="1081088"/>
            <a:chOff x="3206565" y="1858967"/>
            <a:chExt cx="1081088" cy="1081088"/>
          </a:xfrm>
        </p:grpSpPr>
        <p:sp>
          <p:nvSpPr>
            <p:cNvPr id="89" name="btfpIconCircle686159">
              <a:extLst>
                <a:ext uri="{FF2B5EF4-FFF2-40B4-BE49-F238E27FC236}">
                  <a16:creationId xmlns:a16="http://schemas.microsoft.com/office/drawing/2014/main" id="{1D4BFF71-10B3-2572-F1CE-C737ADF4A1BF}"/>
                </a:ext>
              </a:extLst>
            </p:cNvPr>
            <p:cNvSpPr>
              <a:spLocks/>
            </p:cNvSpPr>
            <p:nvPr/>
          </p:nvSpPr>
          <p:spPr bwMode="gray">
            <a:xfrm>
              <a:off x="3206565" y="1858967"/>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88" name="btfpIconLines686159">
              <a:extLst>
                <a:ext uri="{FF2B5EF4-FFF2-40B4-BE49-F238E27FC236}">
                  <a16:creationId xmlns:a16="http://schemas.microsoft.com/office/drawing/2014/main" id="{E7AE66F6-0483-CFB8-614F-E099B9D03351}"/>
                </a:ext>
              </a:extLst>
            </p:cNvPr>
            <p:cNvPicPr>
              <a:picLocks/>
            </p:cNvPicPr>
            <p:nvPr/>
          </p:nvPicPr>
          <p:blipFill>
            <a:blip r:embed="rId20">
              <a:extLst>
                <a:ext uri="{28A0092B-C50C-407E-A947-70E740481C1C}">
                  <a14:useLocalDpi xmlns:a14="http://schemas.microsoft.com/office/drawing/2010/main" val="0"/>
                </a:ext>
              </a:extLst>
            </a:blip>
            <a:stretch>
              <a:fillRect/>
            </a:stretch>
          </p:blipFill>
          <p:spPr>
            <a:xfrm>
              <a:off x="3206565" y="1858967"/>
              <a:ext cx="1081088" cy="1081088"/>
            </a:xfrm>
            <a:prstGeom prst="rect">
              <a:avLst/>
            </a:prstGeom>
          </p:spPr>
        </p:pic>
      </p:grpSp>
      <p:sp>
        <p:nvSpPr>
          <p:cNvPr id="101" name="TextBox 100">
            <a:extLst>
              <a:ext uri="{FF2B5EF4-FFF2-40B4-BE49-F238E27FC236}">
                <a16:creationId xmlns:a16="http://schemas.microsoft.com/office/drawing/2014/main" id="{DCABC37E-C85A-0AF6-087B-EB9CAB226ED2}"/>
              </a:ext>
            </a:extLst>
          </p:cNvPr>
          <p:cNvSpPr txBox="1"/>
          <p:nvPr/>
        </p:nvSpPr>
        <p:spPr bwMode="gray">
          <a:xfrm>
            <a:off x="439932" y="2768285"/>
            <a:ext cx="1249748" cy="442035"/>
          </a:xfrm>
          <a:prstGeom prst="rect">
            <a:avLst/>
          </a:prstGeom>
          <a:noFill/>
        </p:spPr>
        <p:txBody>
          <a:bodyPr wrap="square" lIns="36000" tIns="36000" rIns="36000" bIns="36000" rtlCol="0">
            <a:spAutoFit/>
          </a:bodyPr>
          <a:lstStyle/>
          <a:p>
            <a:pPr marL="0" indent="0" algn="ctr">
              <a:buNone/>
            </a:pPr>
            <a:r>
              <a:rPr lang="en-US" sz="1200" b="1"/>
              <a:t>Ineffective initial treatment</a:t>
            </a:r>
          </a:p>
        </p:txBody>
      </p:sp>
      <p:sp>
        <p:nvSpPr>
          <p:cNvPr id="102" name="TextBox 101">
            <a:extLst>
              <a:ext uri="{FF2B5EF4-FFF2-40B4-BE49-F238E27FC236}">
                <a16:creationId xmlns:a16="http://schemas.microsoft.com/office/drawing/2014/main" id="{E73135D0-23D1-37BF-91A3-D1D65525686B}"/>
              </a:ext>
            </a:extLst>
          </p:cNvPr>
          <p:cNvSpPr txBox="1"/>
          <p:nvPr/>
        </p:nvSpPr>
        <p:spPr bwMode="gray">
          <a:xfrm>
            <a:off x="2523018" y="2775449"/>
            <a:ext cx="1081089" cy="442035"/>
          </a:xfrm>
          <a:prstGeom prst="rect">
            <a:avLst/>
          </a:prstGeom>
          <a:noFill/>
        </p:spPr>
        <p:txBody>
          <a:bodyPr wrap="square" lIns="36000" tIns="36000" rIns="36000" bIns="36000" rtlCol="0">
            <a:spAutoFit/>
          </a:bodyPr>
          <a:lstStyle/>
          <a:p>
            <a:pPr marL="0" indent="0" algn="ctr">
              <a:buNone/>
            </a:pPr>
            <a:r>
              <a:rPr lang="en-US" sz="1200" b="1"/>
              <a:t>Additional office visits</a:t>
            </a:r>
          </a:p>
        </p:txBody>
      </p:sp>
      <p:sp>
        <p:nvSpPr>
          <p:cNvPr id="103" name="TextBox 102">
            <a:extLst>
              <a:ext uri="{FF2B5EF4-FFF2-40B4-BE49-F238E27FC236}">
                <a16:creationId xmlns:a16="http://schemas.microsoft.com/office/drawing/2014/main" id="{28CBC085-F505-5356-CF46-A9EFF1811011}"/>
              </a:ext>
            </a:extLst>
          </p:cNvPr>
          <p:cNvSpPr txBox="1"/>
          <p:nvPr/>
        </p:nvSpPr>
        <p:spPr bwMode="gray">
          <a:xfrm>
            <a:off x="4437446" y="2782571"/>
            <a:ext cx="1388282" cy="442035"/>
          </a:xfrm>
          <a:prstGeom prst="rect">
            <a:avLst/>
          </a:prstGeom>
          <a:noFill/>
        </p:spPr>
        <p:txBody>
          <a:bodyPr wrap="square" lIns="36000" tIns="36000" rIns="36000" bIns="36000" rtlCol="0">
            <a:spAutoFit/>
          </a:bodyPr>
          <a:lstStyle/>
          <a:p>
            <a:pPr marL="0" indent="0" algn="ctr">
              <a:buNone/>
            </a:pPr>
            <a:r>
              <a:rPr lang="en-US" sz="1200" b="1"/>
              <a:t>Poorer clinical outcomes</a:t>
            </a:r>
          </a:p>
        </p:txBody>
      </p:sp>
      <p:sp>
        <p:nvSpPr>
          <p:cNvPr id="3" name="btfpNotesBox423107">
            <a:extLst>
              <a:ext uri="{FF2B5EF4-FFF2-40B4-BE49-F238E27FC236}">
                <a16:creationId xmlns:a16="http://schemas.microsoft.com/office/drawing/2014/main" id="{1D99766F-5DFA-7798-50BD-868147BC0F44}"/>
              </a:ext>
            </a:extLst>
          </p:cNvPr>
          <p:cNvSpPr txBox="1"/>
          <p:nvPr>
            <p:custDataLst>
              <p:tags r:id="rId13"/>
            </p:custDataLst>
          </p:nvPr>
        </p:nvSpPr>
        <p:spPr bwMode="gray">
          <a:xfrm>
            <a:off x="330199" y="6481175"/>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Market participant interviews</a:t>
            </a:r>
          </a:p>
        </p:txBody>
      </p:sp>
      <p:grpSp>
        <p:nvGrpSpPr>
          <p:cNvPr id="31" name="btfpStatusSticker670806">
            <a:extLst>
              <a:ext uri="{FF2B5EF4-FFF2-40B4-BE49-F238E27FC236}">
                <a16:creationId xmlns:a16="http://schemas.microsoft.com/office/drawing/2014/main" id="{F8F30002-CEF6-3869-7DAF-B4D64F0BDBBE}"/>
              </a:ext>
            </a:extLst>
          </p:cNvPr>
          <p:cNvGrpSpPr/>
          <p:nvPr>
            <p:custDataLst>
              <p:tags r:id="rId14"/>
            </p:custDataLst>
          </p:nvPr>
        </p:nvGrpSpPr>
        <p:grpSpPr>
          <a:xfrm>
            <a:off x="10100356" y="955344"/>
            <a:ext cx="1761444" cy="235611"/>
            <a:chOff x="-1630959" y="876300"/>
            <a:chExt cx="1761444" cy="235611"/>
          </a:xfrm>
        </p:grpSpPr>
        <p:sp>
          <p:nvSpPr>
            <p:cNvPr id="32" name="btfpStatusStickerText670806">
              <a:extLst>
                <a:ext uri="{FF2B5EF4-FFF2-40B4-BE49-F238E27FC236}">
                  <a16:creationId xmlns:a16="http://schemas.microsoft.com/office/drawing/2014/main" id="{58F209AA-0A61-BE76-360F-F44B93CDED0B}"/>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33" name="btfpStatusStickerLine670806">
              <a:extLst>
                <a:ext uri="{FF2B5EF4-FFF2-40B4-BE49-F238E27FC236}">
                  <a16:creationId xmlns:a16="http://schemas.microsoft.com/office/drawing/2014/main" id="{889322AE-1DDC-3A04-42D1-B68105DE23C4}"/>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84271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btfpColumnIndicatorGroup2">
            <a:extLst>
              <a:ext uri="{FF2B5EF4-FFF2-40B4-BE49-F238E27FC236}">
                <a16:creationId xmlns:a16="http://schemas.microsoft.com/office/drawing/2014/main" id="{20EF2952-827B-1E6A-27BF-7189A42B4E14}"/>
              </a:ext>
            </a:extLst>
          </p:cNvPr>
          <p:cNvGrpSpPr/>
          <p:nvPr/>
        </p:nvGrpSpPr>
        <p:grpSpPr>
          <a:xfrm>
            <a:off x="0" y="6926580"/>
            <a:ext cx="12192000" cy="137160"/>
            <a:chOff x="0" y="6926580"/>
            <a:chExt cx="12192000" cy="137160"/>
          </a:xfrm>
        </p:grpSpPr>
        <p:sp>
          <p:nvSpPr>
            <p:cNvPr id="24" name="btfpColumnGapBlocker222520">
              <a:extLst>
                <a:ext uri="{FF2B5EF4-FFF2-40B4-BE49-F238E27FC236}">
                  <a16:creationId xmlns:a16="http://schemas.microsoft.com/office/drawing/2014/main" id="{3F7D37B8-B811-517D-3838-27FD117629CE}"/>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2" name="btfpColumnGapBlocker151925">
              <a:extLst>
                <a:ext uri="{FF2B5EF4-FFF2-40B4-BE49-F238E27FC236}">
                  <a16:creationId xmlns:a16="http://schemas.microsoft.com/office/drawing/2014/main" id="{09AEB6E2-AC07-F0F4-86B8-8AAFEE456C7A}"/>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7" name="btfpColumnIndicator539077">
              <a:extLst>
                <a:ext uri="{FF2B5EF4-FFF2-40B4-BE49-F238E27FC236}">
                  <a16:creationId xmlns:a16="http://schemas.microsoft.com/office/drawing/2014/main" id="{3061A20C-CD6F-BCC1-A7D2-05E0D6378A10}"/>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569300">
              <a:extLst>
                <a:ext uri="{FF2B5EF4-FFF2-40B4-BE49-F238E27FC236}">
                  <a16:creationId xmlns:a16="http://schemas.microsoft.com/office/drawing/2014/main" id="{E78C6A42-21C4-0923-FABD-929B46CD3FFC}"/>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ColumnIndicatorGroup1">
            <a:extLst>
              <a:ext uri="{FF2B5EF4-FFF2-40B4-BE49-F238E27FC236}">
                <a16:creationId xmlns:a16="http://schemas.microsoft.com/office/drawing/2014/main" id="{29C3AF67-C023-C189-4055-ABDB976B7422}"/>
              </a:ext>
            </a:extLst>
          </p:cNvPr>
          <p:cNvGrpSpPr/>
          <p:nvPr/>
        </p:nvGrpSpPr>
        <p:grpSpPr>
          <a:xfrm>
            <a:off x="0" y="-205740"/>
            <a:ext cx="12192000" cy="137160"/>
            <a:chOff x="0" y="-205740"/>
            <a:chExt cx="12192000" cy="137160"/>
          </a:xfrm>
        </p:grpSpPr>
        <p:sp>
          <p:nvSpPr>
            <p:cNvPr id="23" name="btfpColumnGapBlocker376346">
              <a:extLst>
                <a:ext uri="{FF2B5EF4-FFF2-40B4-BE49-F238E27FC236}">
                  <a16:creationId xmlns:a16="http://schemas.microsoft.com/office/drawing/2014/main" id="{BF2735EC-A862-F2B0-2160-B56AB735E2E9}"/>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1" name="btfpColumnGapBlocker222458">
              <a:extLst>
                <a:ext uri="{FF2B5EF4-FFF2-40B4-BE49-F238E27FC236}">
                  <a16:creationId xmlns:a16="http://schemas.microsoft.com/office/drawing/2014/main" id="{406545A8-6AFF-90B6-5626-8E216BF63B2A}"/>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6" name="btfpColumnIndicator661828">
              <a:extLst>
                <a:ext uri="{FF2B5EF4-FFF2-40B4-BE49-F238E27FC236}">
                  <a16:creationId xmlns:a16="http://schemas.microsoft.com/office/drawing/2014/main" id="{09066DDE-14CD-B06C-B227-1B14394ECAF4}"/>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125240">
              <a:extLst>
                <a:ext uri="{FF2B5EF4-FFF2-40B4-BE49-F238E27FC236}">
                  <a16:creationId xmlns:a16="http://schemas.microsoft.com/office/drawing/2014/main" id="{61309018-B6A8-3C9B-0C10-48C599F9AF30}"/>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60" imgH="360" progId="TCLayout.ActiveDocument.1">
                  <p:embed/>
                </p:oleObj>
              </mc:Choice>
              <mc:Fallback>
                <p:oleObj name="think-cell Slide" r:id="rId10"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5C9BC7-2DA5-936B-47A5-A35B72E784C9}"/>
              </a:ext>
            </a:extLst>
          </p:cNvPr>
          <p:cNvSpPr>
            <a:spLocks noGrp="1"/>
          </p:cNvSpPr>
          <p:nvPr>
            <p:ph type="title"/>
          </p:nvPr>
        </p:nvSpPr>
        <p:spPr/>
        <p:txBody>
          <a:bodyPr vert="horz"/>
          <a:lstStyle/>
          <a:p>
            <a:r>
              <a:rPr lang="en-US" b="1"/>
              <a:t>Eligibility &amp; Prior Authorization | </a:t>
            </a:r>
            <a:r>
              <a:rPr lang="en-US"/>
              <a:t>Solutions with AI offerings</a:t>
            </a:r>
          </a:p>
        </p:txBody>
      </p:sp>
      <p:grpSp>
        <p:nvGrpSpPr>
          <p:cNvPr id="25" name="btfpColumnHeaderBox299396">
            <a:extLst>
              <a:ext uri="{FF2B5EF4-FFF2-40B4-BE49-F238E27FC236}">
                <a16:creationId xmlns:a16="http://schemas.microsoft.com/office/drawing/2014/main" id="{B14AB1CC-EDC8-885C-B901-493026559567}"/>
              </a:ext>
            </a:extLst>
          </p:cNvPr>
          <p:cNvGrpSpPr/>
          <p:nvPr>
            <p:custDataLst>
              <p:tags r:id="rId3"/>
            </p:custDataLst>
          </p:nvPr>
        </p:nvGrpSpPr>
        <p:grpSpPr>
          <a:xfrm>
            <a:off x="330200" y="1270000"/>
            <a:ext cx="3483504" cy="318997"/>
            <a:chOff x="330200" y="1270000"/>
            <a:chExt cx="3483504" cy="318997"/>
          </a:xfrm>
        </p:grpSpPr>
        <p:sp>
          <p:nvSpPr>
            <p:cNvPr id="26" name="btfpColumnHeaderBoxText299396">
              <a:extLst>
                <a:ext uri="{FF2B5EF4-FFF2-40B4-BE49-F238E27FC236}">
                  <a16:creationId xmlns:a16="http://schemas.microsoft.com/office/drawing/2014/main" id="{1B585657-BD47-1639-CA56-099840D17E04}"/>
                </a:ext>
              </a:extLst>
            </p:cNvPr>
            <p:cNvSpPr txBox="1"/>
            <p:nvPr/>
          </p:nvSpPr>
          <p:spPr bwMode="gray">
            <a:xfrm>
              <a:off x="330200" y="1270000"/>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Overview</a:t>
              </a:r>
            </a:p>
          </p:txBody>
        </p:sp>
        <p:cxnSp>
          <p:nvCxnSpPr>
            <p:cNvPr id="27" name="btfpColumnHeaderBoxLine299396">
              <a:extLst>
                <a:ext uri="{FF2B5EF4-FFF2-40B4-BE49-F238E27FC236}">
                  <a16:creationId xmlns:a16="http://schemas.microsoft.com/office/drawing/2014/main" id="{E31792DD-6C3D-18A6-600E-0E6D757D15CE}"/>
                </a:ext>
              </a:extLst>
            </p:cNvPr>
            <p:cNvCxnSpPr/>
            <p:nvPr/>
          </p:nvCxnSpPr>
          <p:spPr bwMode="gray">
            <a:xfrm>
              <a:off x="330200" y="158899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32" name="btfpBulletedList164217">
            <a:extLst>
              <a:ext uri="{FF2B5EF4-FFF2-40B4-BE49-F238E27FC236}">
                <a16:creationId xmlns:a16="http://schemas.microsoft.com/office/drawing/2014/main" id="{23008F64-4278-2DBE-47E1-611E9B9F5292}"/>
              </a:ext>
            </a:extLst>
          </p:cNvPr>
          <p:cNvSpPr/>
          <p:nvPr>
            <p:custDataLst>
              <p:tags r:id="rId4"/>
            </p:custDataLst>
          </p:nvPr>
        </p:nvSpPr>
        <p:spPr bwMode="gray">
          <a:xfrm>
            <a:off x="330200" y="1782468"/>
            <a:ext cx="3483504" cy="3506951"/>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200">
                <a:solidFill>
                  <a:schemeClr val="tx1"/>
                </a:solidFill>
              </a:rPr>
              <a:t>Many software solutions have been focusing on leveraging AI to offer eligibility &amp; prior authorization, </a:t>
            </a:r>
            <a:r>
              <a:rPr lang="en-US" sz="1200" b="1">
                <a:solidFill>
                  <a:schemeClr val="tx1"/>
                </a:solidFill>
              </a:rPr>
              <a:t>esp. as eligibility &amp; prior auth. grow increasingly important for providers</a:t>
            </a:r>
          </a:p>
          <a:p>
            <a:pPr lvl="1"/>
            <a:r>
              <a:rPr lang="en-US" sz="1000">
                <a:solidFill>
                  <a:schemeClr val="tx1"/>
                </a:solidFill>
              </a:rPr>
              <a:t>Eligibility &amp; prior authorization are one of the main drivers of denials, and as denial rates increase, accurate verification likely critical</a:t>
            </a:r>
          </a:p>
          <a:p>
            <a:r>
              <a:rPr lang="en-US" sz="1200">
                <a:solidFill>
                  <a:schemeClr val="tx1"/>
                </a:solidFill>
              </a:rPr>
              <a:t> Example players include:</a:t>
            </a:r>
          </a:p>
          <a:p>
            <a:pPr lvl="1"/>
            <a:r>
              <a:rPr lang="en-US" sz="1000" b="1">
                <a:solidFill>
                  <a:schemeClr val="tx1"/>
                </a:solidFill>
              </a:rPr>
              <a:t>&lt;Competitor 28&gt;: </a:t>
            </a:r>
            <a:r>
              <a:rPr lang="en-US" sz="1000">
                <a:solidFill>
                  <a:schemeClr val="tx1"/>
                </a:solidFill>
              </a:rPr>
              <a:t>Uses AI to pre-check medications against patient plans and history, incl. automated calling to payers</a:t>
            </a:r>
          </a:p>
          <a:p>
            <a:pPr lvl="1"/>
            <a:r>
              <a:rPr lang="en-US" sz="1000" b="1">
                <a:solidFill>
                  <a:schemeClr val="tx1"/>
                </a:solidFill>
              </a:rPr>
              <a:t>&lt;Competitor 29&gt;:</a:t>
            </a:r>
            <a:r>
              <a:rPr lang="en-US" sz="1000">
                <a:solidFill>
                  <a:schemeClr val="tx1"/>
                </a:solidFill>
              </a:rPr>
              <a:t> Leverage AI and RPA to reduce repetitive work for prior authorization and eligibility verifications</a:t>
            </a:r>
          </a:p>
          <a:p>
            <a:pPr lvl="1"/>
            <a:r>
              <a:rPr lang="en-US" sz="1000" b="1">
                <a:solidFill>
                  <a:schemeClr val="tx1"/>
                </a:solidFill>
              </a:rPr>
              <a:t>&lt;Competitor 30&gt;: </a:t>
            </a:r>
            <a:r>
              <a:rPr lang="en-US" sz="1000">
                <a:solidFill>
                  <a:schemeClr val="tx1"/>
                </a:solidFill>
              </a:rPr>
              <a:t>Use proprietary </a:t>
            </a:r>
            <a:r>
              <a:rPr lang="en-US" sz="1000" err="1">
                <a:solidFill>
                  <a:schemeClr val="tx1"/>
                </a:solidFill>
              </a:rPr>
              <a:t>GenAI</a:t>
            </a:r>
            <a:r>
              <a:rPr lang="en-US" sz="1000">
                <a:solidFill>
                  <a:schemeClr val="tx1"/>
                </a:solidFill>
              </a:rPr>
              <a:t> model to automate rule extraction to automate prior auth</a:t>
            </a:r>
          </a:p>
          <a:p>
            <a:pPr lvl="1"/>
            <a:r>
              <a:rPr lang="en-US" sz="1000" b="1">
                <a:solidFill>
                  <a:schemeClr val="tx1"/>
                </a:solidFill>
              </a:rPr>
              <a:t>&lt;Competitor 31&gt;: </a:t>
            </a:r>
            <a:r>
              <a:rPr lang="en-US" sz="1000">
                <a:solidFill>
                  <a:schemeClr val="tx1"/>
                </a:solidFill>
              </a:rPr>
              <a:t>Auto fills and submits from existing prior authorization systems/tools</a:t>
            </a:r>
          </a:p>
        </p:txBody>
      </p:sp>
      <p:sp>
        <p:nvSpPr>
          <p:cNvPr id="33" name="Rectangle 32">
            <a:extLst>
              <a:ext uri="{FF2B5EF4-FFF2-40B4-BE49-F238E27FC236}">
                <a16:creationId xmlns:a16="http://schemas.microsoft.com/office/drawing/2014/main" id="{9CCAF5E8-AB79-235D-ADC4-E70F6B39AEC6}"/>
              </a:ext>
            </a:extLst>
          </p:cNvPr>
          <p:cNvSpPr/>
          <p:nvPr/>
        </p:nvSpPr>
        <p:spPr bwMode="gray">
          <a:xfrm>
            <a:off x="325433" y="5292505"/>
            <a:ext cx="3478739" cy="313428"/>
          </a:xfrm>
          <a:prstGeom prst="rect">
            <a:avLst/>
          </a:prstGeom>
          <a:noFill/>
          <a:ln w="9525" cap="flat" cmpd="sng"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200" b="1" i="1" u="sng">
                <a:solidFill>
                  <a:schemeClr val="tx1"/>
                </a:solidFill>
              </a:rPr>
              <a:t>Example players – not exhaustive:</a:t>
            </a:r>
          </a:p>
        </p:txBody>
      </p:sp>
      <p:sp>
        <p:nvSpPr>
          <p:cNvPr id="34" name="btfpNotesBox423107">
            <a:extLst>
              <a:ext uri="{FF2B5EF4-FFF2-40B4-BE49-F238E27FC236}">
                <a16:creationId xmlns:a16="http://schemas.microsoft.com/office/drawing/2014/main" id="{8E242DC7-82A9-A25A-45DE-A2966D139C2E}"/>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Market participant interviews; Company websites; Press releases </a:t>
            </a:r>
          </a:p>
        </p:txBody>
      </p:sp>
      <p:sp>
        <p:nvSpPr>
          <p:cNvPr id="118" name="btfpBulletedList232734">
            <a:extLst>
              <a:ext uri="{FF2B5EF4-FFF2-40B4-BE49-F238E27FC236}">
                <a16:creationId xmlns:a16="http://schemas.microsoft.com/office/drawing/2014/main" id="{872AF46B-23EF-62BF-63EC-FEF4B99CFDFB}"/>
              </a:ext>
            </a:extLst>
          </p:cNvPr>
          <p:cNvSpPr txBox="1"/>
          <p:nvPr>
            <p:custDataLst>
              <p:tags r:id="rId6"/>
            </p:custDataLst>
          </p:nvPr>
        </p:nvSpPr>
        <p:spPr bwMode="gray">
          <a:xfrm>
            <a:off x="4341507" y="1849143"/>
            <a:ext cx="3483504" cy="4704740"/>
          </a:xfrm>
          <a:prstGeom prst="rect">
            <a:avLst/>
          </a:prstGeom>
          <a:noFill/>
        </p:spPr>
        <p:txBody>
          <a:bodyPr vert="horz" wrap="square" lIns="36000" tIns="36000" rIns="36000" bIns="36000" rtlCol="0">
            <a:spAutoFit/>
          </a:bodyPr>
          <a:lstStyle/>
          <a:p>
            <a:r>
              <a:rPr lang="en-US" sz="1200" b="1" dirty="0">
                <a:solidFill>
                  <a:srgbClr val="CC0000"/>
                </a:solidFill>
              </a:rPr>
              <a:t>Overview: </a:t>
            </a:r>
            <a:r>
              <a:rPr lang="en-US" sz="1200" dirty="0">
                <a:solidFill>
                  <a:srgbClr val="000000"/>
                </a:solidFill>
              </a:rPr>
              <a:t>&lt;</a:t>
            </a:r>
            <a:r>
              <a:rPr lang="en-US" sz="1200">
                <a:solidFill>
                  <a:srgbClr val="000000"/>
                </a:solidFill>
              </a:rPr>
              <a:t>Competitor</a:t>
            </a:r>
            <a:r>
              <a:rPr lang="en-US" sz="1200" dirty="0">
                <a:solidFill>
                  <a:srgbClr val="000000"/>
                </a:solidFill>
              </a:rPr>
              <a:t> </a:t>
            </a:r>
            <a:r>
              <a:rPr lang="en-US" sz="1200">
                <a:solidFill>
                  <a:srgbClr val="000000"/>
                </a:solidFill>
              </a:rPr>
              <a:t>24</a:t>
            </a:r>
            <a:r>
              <a:rPr lang="en-US" sz="1200" dirty="0">
                <a:solidFill>
                  <a:srgbClr val="000000"/>
                </a:solidFill>
              </a:rPr>
              <a:t>&gt; is considered a </a:t>
            </a:r>
            <a:r>
              <a:rPr lang="en-US" sz="1200" b="1" dirty="0">
                <a:solidFill>
                  <a:srgbClr val="000000"/>
                </a:solidFill>
              </a:rPr>
              <a:t>leading provider </a:t>
            </a:r>
            <a:r>
              <a:rPr lang="en-US" sz="1200" dirty="0">
                <a:solidFill>
                  <a:srgbClr val="000000"/>
                </a:solidFill>
              </a:rPr>
              <a:t>of RCM, esp. within the </a:t>
            </a:r>
            <a:r>
              <a:rPr lang="en-US" sz="1200" b="1" dirty="0">
                <a:solidFill>
                  <a:srgbClr val="000000"/>
                </a:solidFill>
              </a:rPr>
              <a:t>eligibility &amp; prior authorization </a:t>
            </a:r>
            <a:r>
              <a:rPr lang="en-US" sz="1200" dirty="0">
                <a:solidFill>
                  <a:srgbClr val="000000"/>
                </a:solidFill>
              </a:rPr>
              <a:t>category</a:t>
            </a:r>
          </a:p>
          <a:p>
            <a:r>
              <a:rPr lang="en-US" sz="1200" b="1" dirty="0">
                <a:solidFill>
                  <a:srgbClr val="CC0000"/>
                </a:solidFill>
              </a:rPr>
              <a:t>Investors/Financing: </a:t>
            </a:r>
            <a:r>
              <a:rPr lang="en-US" sz="1200" b="1" dirty="0">
                <a:solidFill>
                  <a:srgbClr val="000000"/>
                </a:solidFill>
              </a:rPr>
              <a:t>Subsidiary of &lt;X&gt;</a:t>
            </a:r>
            <a:r>
              <a:rPr lang="en-US" sz="1200" dirty="0">
                <a:solidFill>
                  <a:srgbClr val="000000"/>
                </a:solidFill>
              </a:rPr>
              <a:t>, a data analytics &amp; consumer credit reporting company</a:t>
            </a:r>
          </a:p>
          <a:p>
            <a:r>
              <a:rPr lang="en-US" sz="1200" b="1" dirty="0">
                <a:solidFill>
                  <a:srgbClr val="CC0000"/>
                </a:solidFill>
              </a:rPr>
              <a:t>AI Use Case: </a:t>
            </a:r>
            <a:r>
              <a:rPr lang="en-US" sz="1200" dirty="0">
                <a:solidFill>
                  <a:srgbClr val="000000"/>
                </a:solidFill>
              </a:rPr>
              <a:t>Via</a:t>
            </a:r>
            <a:r>
              <a:rPr lang="en-US" sz="1200" b="1" dirty="0">
                <a:solidFill>
                  <a:srgbClr val="000000"/>
                </a:solidFill>
              </a:rPr>
              <a:t> </a:t>
            </a:r>
            <a:r>
              <a:rPr lang="en-US" sz="1200" dirty="0">
                <a:solidFill>
                  <a:srgbClr val="000000"/>
                </a:solidFill>
              </a:rPr>
              <a:t>their </a:t>
            </a:r>
            <a:r>
              <a:rPr lang="en-US" sz="1200" b="1" dirty="0">
                <a:solidFill>
                  <a:srgbClr val="000000"/>
                </a:solidFill>
              </a:rPr>
              <a:t>Insurance Eligibility Verification and Prior Authorizations</a:t>
            </a:r>
            <a:r>
              <a:rPr lang="en-US" sz="1200" dirty="0">
                <a:solidFill>
                  <a:srgbClr val="000000"/>
                </a:solidFill>
              </a:rPr>
              <a:t> solutions, &lt;Competitor </a:t>
            </a:r>
            <a:r>
              <a:rPr lang="en-US" sz="1200">
                <a:solidFill>
                  <a:srgbClr val="000000"/>
                </a:solidFill>
              </a:rPr>
              <a:t>24</a:t>
            </a:r>
            <a:r>
              <a:rPr lang="en-US" sz="1200" dirty="0">
                <a:solidFill>
                  <a:srgbClr val="000000"/>
                </a:solidFill>
              </a:rPr>
              <a:t>&gt;:</a:t>
            </a:r>
          </a:p>
          <a:p>
            <a:pPr lvl="1"/>
            <a:r>
              <a:rPr lang="en-US" sz="1000" b="1" dirty="0"/>
              <a:t>Auto-verifies patient’s coverage</a:t>
            </a:r>
          </a:p>
          <a:p>
            <a:pPr lvl="1"/>
            <a:r>
              <a:rPr lang="en-US" sz="1000" dirty="0"/>
              <a:t>Scans data from </a:t>
            </a:r>
            <a:r>
              <a:rPr lang="en-US" sz="1000" b="1" dirty="0"/>
              <a:t>900 payer websites and verify coverage in real-time</a:t>
            </a:r>
          </a:p>
          <a:p>
            <a:pPr lvl="1"/>
            <a:r>
              <a:rPr lang="en-US" sz="1000" dirty="0"/>
              <a:t>Leverage</a:t>
            </a:r>
            <a:r>
              <a:rPr lang="en-US" sz="1000" b="1" dirty="0"/>
              <a:t> database of national payer auth. requirements, which dynamically updates via AI</a:t>
            </a:r>
          </a:p>
          <a:p>
            <a:pPr lvl="1"/>
            <a:r>
              <a:rPr lang="en-US" sz="1000" b="1" dirty="0"/>
              <a:t>Auto-fills payer data and guides users </a:t>
            </a:r>
            <a:r>
              <a:rPr lang="en-US" sz="1000" dirty="0"/>
              <a:t>through prior authorization workflows</a:t>
            </a:r>
          </a:p>
          <a:p>
            <a:pPr lvl="1"/>
            <a:r>
              <a:rPr lang="en-US" sz="1000" dirty="0"/>
              <a:t>Uses AI to </a:t>
            </a:r>
            <a:r>
              <a:rPr lang="en-US" sz="1000" b="1" dirty="0"/>
              <a:t>determine appropriate payer connection type for submissions</a:t>
            </a:r>
            <a:endParaRPr lang="en-US" sz="1000" dirty="0"/>
          </a:p>
          <a:p>
            <a:r>
              <a:rPr lang="en-US" sz="1200" b="1" dirty="0">
                <a:solidFill>
                  <a:srgbClr val="CC0000"/>
                </a:solidFill>
              </a:rPr>
              <a:t>Advertised results: </a:t>
            </a:r>
            <a:r>
              <a:rPr lang="en-US" sz="1200" dirty="0"/>
              <a:t>One of their clients, </a:t>
            </a:r>
            <a:r>
              <a:rPr lang="en-US" sz="1200" b="1" dirty="0"/>
              <a:t>Providence Health found $30M in coverage and reduced denial rates </a:t>
            </a:r>
            <a:r>
              <a:rPr lang="en-US" sz="1200" dirty="0"/>
              <a:t>with automated eligibility checks</a:t>
            </a:r>
          </a:p>
        </p:txBody>
      </p:sp>
      <p:sp>
        <p:nvSpPr>
          <p:cNvPr id="119" name="btfpBulletedList439648">
            <a:extLst>
              <a:ext uri="{FF2B5EF4-FFF2-40B4-BE49-F238E27FC236}">
                <a16:creationId xmlns:a16="http://schemas.microsoft.com/office/drawing/2014/main" id="{A3D832EA-5E64-5F91-A80A-31DFC56E6219}"/>
              </a:ext>
            </a:extLst>
          </p:cNvPr>
          <p:cNvSpPr txBox="1"/>
          <p:nvPr>
            <p:custDataLst>
              <p:tags r:id="rId7"/>
            </p:custDataLst>
          </p:nvPr>
        </p:nvSpPr>
        <p:spPr bwMode="gray">
          <a:xfrm>
            <a:off x="8347922" y="1849143"/>
            <a:ext cx="3483504" cy="4104576"/>
          </a:xfrm>
          <a:prstGeom prst="rect">
            <a:avLst/>
          </a:prstGeom>
          <a:noFill/>
        </p:spPr>
        <p:txBody>
          <a:bodyPr vert="horz" wrap="square" lIns="36000" tIns="36000" rIns="36000" bIns="36000" rtlCol="0">
            <a:spAutoFit/>
          </a:bodyPr>
          <a:lstStyle/>
          <a:p>
            <a:r>
              <a:rPr lang="en-US" sz="1200" b="1" dirty="0">
                <a:solidFill>
                  <a:srgbClr val="CC0000"/>
                </a:solidFill>
              </a:rPr>
              <a:t>Overview: </a:t>
            </a:r>
            <a:r>
              <a:rPr lang="en-US" sz="1200" dirty="0"/>
              <a:t>Founded in 2018, &lt;</a:t>
            </a:r>
            <a:r>
              <a:rPr lang="en-US" sz="1200"/>
              <a:t>Competitor</a:t>
            </a:r>
            <a:r>
              <a:rPr lang="en-US" sz="1200" dirty="0"/>
              <a:t> </a:t>
            </a:r>
            <a:r>
              <a:rPr lang="en-US" sz="1200"/>
              <a:t>22</a:t>
            </a:r>
            <a:r>
              <a:rPr lang="en-US" sz="1200" dirty="0"/>
              <a:t>&gt; offers </a:t>
            </a:r>
            <a:r>
              <a:rPr lang="en-US" sz="1200" dirty="0" err="1"/>
              <a:t>GenAI</a:t>
            </a:r>
            <a:r>
              <a:rPr lang="en-US" sz="1200" dirty="0"/>
              <a:t> solutions for healthcare RCM</a:t>
            </a:r>
          </a:p>
          <a:p>
            <a:r>
              <a:rPr lang="en-US" sz="1200" b="1" dirty="0">
                <a:solidFill>
                  <a:srgbClr val="CC0000"/>
                </a:solidFill>
              </a:rPr>
              <a:t>Investors: </a:t>
            </a:r>
            <a:r>
              <a:rPr lang="en-US" sz="1200" dirty="0">
                <a:solidFill>
                  <a:srgbClr val="000000"/>
                </a:solidFill>
              </a:rPr>
              <a:t>Raised $60M in Series B round in 2021 led by </a:t>
            </a:r>
            <a:r>
              <a:rPr lang="en-US" sz="1200" i="1" err="1">
                <a:solidFill>
                  <a:srgbClr val="000000"/>
                </a:solidFill>
              </a:rPr>
              <a:t>xyz</a:t>
            </a:r>
            <a:endParaRPr lang="en-US" sz="1200" i="1">
              <a:solidFill>
                <a:srgbClr val="000000"/>
              </a:solidFill>
            </a:endParaRPr>
          </a:p>
          <a:p>
            <a:r>
              <a:rPr lang="en-US" sz="1200" b="1" dirty="0">
                <a:solidFill>
                  <a:srgbClr val="CC0000"/>
                </a:solidFill>
              </a:rPr>
              <a:t>AI Use Case: </a:t>
            </a:r>
            <a:r>
              <a:rPr lang="en-US" sz="1200" dirty="0"/>
              <a:t>&lt;Comp </a:t>
            </a:r>
            <a:r>
              <a:rPr lang="en-US" sz="1200"/>
              <a:t>22</a:t>
            </a:r>
            <a:r>
              <a:rPr lang="en-US" sz="1200" dirty="0"/>
              <a:t>&gt; </a:t>
            </a:r>
            <a:r>
              <a:rPr lang="en-US" sz="1200" b="1" dirty="0"/>
              <a:t>Authorization Management </a:t>
            </a:r>
            <a:r>
              <a:rPr lang="en-US" sz="1200" dirty="0"/>
              <a:t>solution powers prior auth with </a:t>
            </a:r>
            <a:r>
              <a:rPr lang="en-US" sz="1200" dirty="0" err="1"/>
              <a:t>GenAI</a:t>
            </a:r>
            <a:r>
              <a:rPr lang="en-US" sz="1200" dirty="0"/>
              <a:t>:</a:t>
            </a:r>
          </a:p>
          <a:p>
            <a:pPr lvl="1"/>
            <a:r>
              <a:rPr lang="en-US" sz="1000" b="1" dirty="0"/>
              <a:t>Authorization Advisor: </a:t>
            </a:r>
            <a:r>
              <a:rPr lang="en-US" sz="1000" dirty="0" err="1"/>
              <a:t>GenAI</a:t>
            </a:r>
            <a:r>
              <a:rPr lang="en-US" sz="1000" dirty="0"/>
              <a:t> assistant that assists specialists with authorization submissions by extracting key information from the EHR, curating clinical documentation, generating evidence-based justifications, and populating patient details</a:t>
            </a:r>
          </a:p>
          <a:p>
            <a:pPr lvl="1"/>
            <a:r>
              <a:rPr lang="en-US" sz="1000" b="1" dirty="0"/>
              <a:t>Authorization Automation: </a:t>
            </a:r>
            <a:r>
              <a:rPr lang="en-US" sz="1000" dirty="0" err="1"/>
              <a:t>GenAI</a:t>
            </a:r>
            <a:r>
              <a:rPr lang="en-US" sz="1000" dirty="0"/>
              <a:t> tool that determines if prior authorization is required, gathers info, reviews and attaches clinical documents, submits request, and checks/documents status</a:t>
            </a:r>
          </a:p>
          <a:p>
            <a:r>
              <a:rPr lang="en-US" sz="1200" b="1" dirty="0">
                <a:solidFill>
                  <a:srgbClr val="CC0000"/>
                </a:solidFill>
              </a:rPr>
              <a:t>Advertised results: </a:t>
            </a:r>
            <a:r>
              <a:rPr lang="en-US" sz="1200"/>
              <a:t>&lt;Competitor 18&gt;</a:t>
            </a:r>
            <a:r>
              <a:rPr lang="en-US" sz="1200" dirty="0"/>
              <a:t> cites that their Authorization Management solution led to a </a:t>
            </a:r>
            <a:r>
              <a:rPr lang="en-US" sz="1200" b="1" dirty="0"/>
              <a:t>22% reduction in auth work queue volume</a:t>
            </a:r>
            <a:r>
              <a:rPr lang="en-US" sz="1200" dirty="0"/>
              <a:t> at Montage </a:t>
            </a:r>
            <a:r>
              <a:rPr lang="en-US" sz="1200"/>
              <a:t>Health</a:t>
            </a:r>
            <a:endParaRPr lang="en-US" sz="1200" b="1" dirty="0"/>
          </a:p>
        </p:txBody>
      </p:sp>
      <p:sp>
        <p:nvSpPr>
          <p:cNvPr id="122" name="Rectangle 121">
            <a:extLst>
              <a:ext uri="{FF2B5EF4-FFF2-40B4-BE49-F238E27FC236}">
                <a16:creationId xmlns:a16="http://schemas.microsoft.com/office/drawing/2014/main" id="{5E37C71C-5180-D5D2-C132-17C764EE925B}"/>
              </a:ext>
            </a:extLst>
          </p:cNvPr>
          <p:cNvSpPr/>
          <p:nvPr/>
        </p:nvSpPr>
        <p:spPr bwMode="gray">
          <a:xfrm>
            <a:off x="4265388" y="1257731"/>
            <a:ext cx="3635742" cy="5265097"/>
          </a:xfrm>
          <a:prstGeom prst="rect">
            <a:avLst/>
          </a:prstGeom>
          <a:noFill/>
          <a:ln w="19050" cap="flat" cmpd="sng" algn="ctr">
            <a:solidFill>
              <a:srgbClr val="D6D6D6"/>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3" name="Rectangle 122">
            <a:extLst>
              <a:ext uri="{FF2B5EF4-FFF2-40B4-BE49-F238E27FC236}">
                <a16:creationId xmlns:a16="http://schemas.microsoft.com/office/drawing/2014/main" id="{D0431EE8-A13A-9248-ED54-74CA830C127A}"/>
              </a:ext>
            </a:extLst>
          </p:cNvPr>
          <p:cNvSpPr/>
          <p:nvPr/>
        </p:nvSpPr>
        <p:spPr bwMode="gray">
          <a:xfrm>
            <a:off x="8228693" y="1257731"/>
            <a:ext cx="3721963" cy="5265097"/>
          </a:xfrm>
          <a:prstGeom prst="rect">
            <a:avLst/>
          </a:prstGeom>
          <a:noFill/>
          <a:ln w="19050" cap="flat" cmpd="sng" algn="ctr">
            <a:solidFill>
              <a:srgbClr val="D6D6D6"/>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7" name="btfpStatusSticker670806">
            <a:extLst>
              <a:ext uri="{FF2B5EF4-FFF2-40B4-BE49-F238E27FC236}">
                <a16:creationId xmlns:a16="http://schemas.microsoft.com/office/drawing/2014/main" id="{377DF500-26C3-C493-F0E4-698789FEEC5D}"/>
              </a:ext>
            </a:extLst>
          </p:cNvPr>
          <p:cNvGrpSpPr/>
          <p:nvPr>
            <p:custDataLst>
              <p:tags r:id="rId8"/>
            </p:custDataLst>
          </p:nvPr>
        </p:nvGrpSpPr>
        <p:grpSpPr>
          <a:xfrm>
            <a:off x="10100356" y="955344"/>
            <a:ext cx="1761444" cy="235611"/>
            <a:chOff x="-1630959" y="876300"/>
            <a:chExt cx="1761444" cy="235611"/>
          </a:xfrm>
        </p:grpSpPr>
        <p:sp>
          <p:nvSpPr>
            <p:cNvPr id="8" name="btfpStatusStickerText670806">
              <a:extLst>
                <a:ext uri="{FF2B5EF4-FFF2-40B4-BE49-F238E27FC236}">
                  <a16:creationId xmlns:a16="http://schemas.microsoft.com/office/drawing/2014/main" id="{1BF81906-44D1-3777-E93E-FB6C6EB480C7}"/>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9" name="btfpStatusStickerLine670806">
              <a:extLst>
                <a:ext uri="{FF2B5EF4-FFF2-40B4-BE49-F238E27FC236}">
                  <a16:creationId xmlns:a16="http://schemas.microsoft.com/office/drawing/2014/main" id="{17992335-311C-891A-A410-58818F4BADC0}"/>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19A34DAD-4313-6F55-6840-6AB3462D6F7B}"/>
              </a:ext>
            </a:extLst>
          </p:cNvPr>
          <p:cNvSpPr txBox="1"/>
          <p:nvPr/>
        </p:nvSpPr>
        <p:spPr bwMode="gray">
          <a:xfrm>
            <a:off x="5229922" y="1315842"/>
            <a:ext cx="1693340" cy="318924"/>
          </a:xfrm>
          <a:prstGeom prst="rect">
            <a:avLst/>
          </a:prstGeom>
          <a:noFill/>
        </p:spPr>
        <p:txBody>
          <a:bodyPr wrap="none" lIns="36000" tIns="36000" rIns="36000" bIns="36000" rtlCol="0">
            <a:spAutoFit/>
          </a:bodyPr>
          <a:lstStyle/>
          <a:p>
            <a:pPr marL="0" indent="0">
              <a:buNone/>
            </a:pPr>
            <a:r>
              <a:rPr lang="en-US" b="1"/>
              <a:t>&lt;Competitor 24&gt;</a:t>
            </a:r>
            <a:endParaRPr lang="en-US" sz="1600" b="1"/>
          </a:p>
        </p:txBody>
      </p:sp>
      <p:sp>
        <p:nvSpPr>
          <p:cNvPr id="4" name="TextBox 3">
            <a:extLst>
              <a:ext uri="{FF2B5EF4-FFF2-40B4-BE49-F238E27FC236}">
                <a16:creationId xmlns:a16="http://schemas.microsoft.com/office/drawing/2014/main" id="{7078A7FE-34DC-09FE-CD02-E338BE4DF1E3}"/>
              </a:ext>
            </a:extLst>
          </p:cNvPr>
          <p:cNvSpPr txBox="1"/>
          <p:nvPr/>
        </p:nvSpPr>
        <p:spPr bwMode="gray">
          <a:xfrm>
            <a:off x="9431062" y="1319591"/>
            <a:ext cx="1693340" cy="318924"/>
          </a:xfrm>
          <a:prstGeom prst="rect">
            <a:avLst/>
          </a:prstGeom>
          <a:noFill/>
        </p:spPr>
        <p:txBody>
          <a:bodyPr wrap="none" lIns="36000" tIns="36000" rIns="36000" bIns="36000" rtlCol="0">
            <a:spAutoFit/>
          </a:bodyPr>
          <a:lstStyle/>
          <a:p>
            <a:pPr marL="0" indent="0">
              <a:buNone/>
            </a:pPr>
            <a:r>
              <a:rPr lang="en-US" b="1"/>
              <a:t>&lt;Competitor 22&gt;</a:t>
            </a:r>
            <a:endParaRPr lang="en-US" sz="1600" b="1"/>
          </a:p>
        </p:txBody>
      </p:sp>
      <p:sp>
        <p:nvSpPr>
          <p:cNvPr id="10" name="Rectangle 9">
            <a:extLst>
              <a:ext uri="{FF2B5EF4-FFF2-40B4-BE49-F238E27FC236}">
                <a16:creationId xmlns:a16="http://schemas.microsoft.com/office/drawing/2014/main" id="{E0E26E7F-CD57-F782-9D62-B40361A77162}"/>
              </a:ext>
            </a:extLst>
          </p:cNvPr>
          <p:cNvSpPr/>
          <p:nvPr/>
        </p:nvSpPr>
        <p:spPr bwMode="gray">
          <a:xfrm>
            <a:off x="529125" y="5600228"/>
            <a:ext cx="3078852" cy="6647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b="1" i="1">
                <a:solidFill>
                  <a:schemeClr val="tx1"/>
                </a:solidFill>
              </a:rPr>
              <a:t>Example logos</a:t>
            </a:r>
          </a:p>
        </p:txBody>
      </p:sp>
    </p:spTree>
    <p:custDataLst>
      <p:tags r:id="rId1"/>
    </p:custDataLst>
    <p:extLst>
      <p:ext uri="{BB962C8B-B14F-4D97-AF65-F5344CB8AC3E}">
        <p14:creationId xmlns:p14="http://schemas.microsoft.com/office/powerpoint/2010/main" val="290122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btfpColumnIndicatorGroup2">
            <a:extLst>
              <a:ext uri="{FF2B5EF4-FFF2-40B4-BE49-F238E27FC236}">
                <a16:creationId xmlns:a16="http://schemas.microsoft.com/office/drawing/2014/main" id="{4765C310-FF45-8FC0-8BF6-24115A644C74}"/>
              </a:ext>
            </a:extLst>
          </p:cNvPr>
          <p:cNvGrpSpPr/>
          <p:nvPr/>
        </p:nvGrpSpPr>
        <p:grpSpPr>
          <a:xfrm>
            <a:off x="0" y="6926580"/>
            <a:ext cx="12192000" cy="137160"/>
            <a:chOff x="0" y="6926580"/>
            <a:chExt cx="12192000" cy="137160"/>
          </a:xfrm>
        </p:grpSpPr>
        <p:sp>
          <p:nvSpPr>
            <p:cNvPr id="36" name="btfpColumnGapBlocker124436">
              <a:extLst>
                <a:ext uri="{FF2B5EF4-FFF2-40B4-BE49-F238E27FC236}">
                  <a16:creationId xmlns:a16="http://schemas.microsoft.com/office/drawing/2014/main" id="{05E5DCAB-ACA8-B2E5-DEC3-56E2B9E3FA31}"/>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34" name="btfpColumnGapBlocker658362">
              <a:extLst>
                <a:ext uri="{FF2B5EF4-FFF2-40B4-BE49-F238E27FC236}">
                  <a16:creationId xmlns:a16="http://schemas.microsoft.com/office/drawing/2014/main" id="{25BD58A5-C7E8-C83F-16EC-633AEE34C4B7}"/>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2" name="btfpColumnIndicator505659">
              <a:extLst>
                <a:ext uri="{FF2B5EF4-FFF2-40B4-BE49-F238E27FC236}">
                  <a16:creationId xmlns:a16="http://schemas.microsoft.com/office/drawing/2014/main" id="{A01CC08F-63D0-AB76-2D75-3FAFE17B14D3}"/>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868353">
              <a:extLst>
                <a:ext uri="{FF2B5EF4-FFF2-40B4-BE49-F238E27FC236}">
                  <a16:creationId xmlns:a16="http://schemas.microsoft.com/office/drawing/2014/main" id="{2A62062F-5B30-0F4D-A17B-63DC75723434}"/>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354645">
              <a:extLst>
                <a:ext uri="{FF2B5EF4-FFF2-40B4-BE49-F238E27FC236}">
                  <a16:creationId xmlns:a16="http://schemas.microsoft.com/office/drawing/2014/main" id="{4DB0707E-AC23-7712-2832-D9F130B248DB}"/>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6" name="btfpColumnIndicator910152">
              <a:extLst>
                <a:ext uri="{FF2B5EF4-FFF2-40B4-BE49-F238E27FC236}">
                  <a16:creationId xmlns:a16="http://schemas.microsoft.com/office/drawing/2014/main" id="{C471F7E0-91BB-3C0C-31C7-3F70915D92FC}"/>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629497">
              <a:extLst>
                <a:ext uri="{FF2B5EF4-FFF2-40B4-BE49-F238E27FC236}">
                  <a16:creationId xmlns:a16="http://schemas.microsoft.com/office/drawing/2014/main" id="{6E9919D9-2CD4-E2EC-79CF-8CA6544612D5}"/>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848180">
              <a:extLst>
                <a:ext uri="{FF2B5EF4-FFF2-40B4-BE49-F238E27FC236}">
                  <a16:creationId xmlns:a16="http://schemas.microsoft.com/office/drawing/2014/main" id="{D917C473-8A0E-CBF5-3ED1-0B58FA74BB17}"/>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0" name="btfpColumnIndicator973416">
              <a:extLst>
                <a:ext uri="{FF2B5EF4-FFF2-40B4-BE49-F238E27FC236}">
                  <a16:creationId xmlns:a16="http://schemas.microsoft.com/office/drawing/2014/main" id="{3EB5C5AF-F482-4FDE-CA30-DFAF683A7331}"/>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852572">
              <a:extLst>
                <a:ext uri="{FF2B5EF4-FFF2-40B4-BE49-F238E27FC236}">
                  <a16:creationId xmlns:a16="http://schemas.microsoft.com/office/drawing/2014/main" id="{6A4A03F9-436C-0402-C1E5-9397E557EB45}"/>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417703">
              <a:extLst>
                <a:ext uri="{FF2B5EF4-FFF2-40B4-BE49-F238E27FC236}">
                  <a16:creationId xmlns:a16="http://schemas.microsoft.com/office/drawing/2014/main" id="{A9D33098-F891-C690-BC37-0C16DCF51EC7}"/>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4" name="btfpColumnIndicator262085">
              <a:extLst>
                <a:ext uri="{FF2B5EF4-FFF2-40B4-BE49-F238E27FC236}">
                  <a16:creationId xmlns:a16="http://schemas.microsoft.com/office/drawing/2014/main" id="{AE00D06D-E2FD-00E8-91FA-9EE18334DD99}"/>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309405">
              <a:extLst>
                <a:ext uri="{FF2B5EF4-FFF2-40B4-BE49-F238E27FC236}">
                  <a16:creationId xmlns:a16="http://schemas.microsoft.com/office/drawing/2014/main" id="{5AFD5CC7-5F6E-4004-4BFD-C9D4276CD5D6}"/>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159625">
              <a:extLst>
                <a:ext uri="{FF2B5EF4-FFF2-40B4-BE49-F238E27FC236}">
                  <a16:creationId xmlns:a16="http://schemas.microsoft.com/office/drawing/2014/main" id="{83C100B6-20D2-5D80-3F19-DBA434965B30}"/>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 name="btfpColumnIndicator598393">
              <a:extLst>
                <a:ext uri="{FF2B5EF4-FFF2-40B4-BE49-F238E27FC236}">
                  <a16:creationId xmlns:a16="http://schemas.microsoft.com/office/drawing/2014/main" id="{8079680A-E119-C29F-6D71-0ED0779DDE7A}"/>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344476">
              <a:extLst>
                <a:ext uri="{FF2B5EF4-FFF2-40B4-BE49-F238E27FC236}">
                  <a16:creationId xmlns:a16="http://schemas.microsoft.com/office/drawing/2014/main" id="{18C1B329-E54D-5F7C-4D14-A33238EF1D03}"/>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1" name="btfpColumnIndicatorGroup1">
            <a:extLst>
              <a:ext uri="{FF2B5EF4-FFF2-40B4-BE49-F238E27FC236}">
                <a16:creationId xmlns:a16="http://schemas.microsoft.com/office/drawing/2014/main" id="{47F9BB69-3A76-CF47-21F5-CFFB13F741D3}"/>
              </a:ext>
            </a:extLst>
          </p:cNvPr>
          <p:cNvGrpSpPr/>
          <p:nvPr/>
        </p:nvGrpSpPr>
        <p:grpSpPr>
          <a:xfrm>
            <a:off x="0" y="-205740"/>
            <a:ext cx="12192000" cy="137160"/>
            <a:chOff x="0" y="-205740"/>
            <a:chExt cx="12192000" cy="137160"/>
          </a:xfrm>
        </p:grpSpPr>
        <p:sp>
          <p:nvSpPr>
            <p:cNvPr id="35" name="btfpColumnGapBlocker206951">
              <a:extLst>
                <a:ext uri="{FF2B5EF4-FFF2-40B4-BE49-F238E27FC236}">
                  <a16:creationId xmlns:a16="http://schemas.microsoft.com/office/drawing/2014/main" id="{CB54C665-A29D-C29F-9F31-95A7E23AD121}"/>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33" name="btfpColumnGapBlocker406318">
              <a:extLst>
                <a:ext uri="{FF2B5EF4-FFF2-40B4-BE49-F238E27FC236}">
                  <a16:creationId xmlns:a16="http://schemas.microsoft.com/office/drawing/2014/main" id="{8F9DB155-7EFD-D58C-AFF5-7DB9D89EA770}"/>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1" name="btfpColumnIndicator933098">
              <a:extLst>
                <a:ext uri="{FF2B5EF4-FFF2-40B4-BE49-F238E27FC236}">
                  <a16:creationId xmlns:a16="http://schemas.microsoft.com/office/drawing/2014/main" id="{046E8343-571D-F7B9-A63F-075A47DF3C0B}"/>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432214">
              <a:extLst>
                <a:ext uri="{FF2B5EF4-FFF2-40B4-BE49-F238E27FC236}">
                  <a16:creationId xmlns:a16="http://schemas.microsoft.com/office/drawing/2014/main" id="{230ABD00-3A13-B26B-1387-6968F5A6CD86}"/>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750954">
              <a:extLst>
                <a:ext uri="{FF2B5EF4-FFF2-40B4-BE49-F238E27FC236}">
                  <a16:creationId xmlns:a16="http://schemas.microsoft.com/office/drawing/2014/main" id="{80D66572-2B2D-594D-9929-D0AE10D51963}"/>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5" name="btfpColumnIndicator214403">
              <a:extLst>
                <a:ext uri="{FF2B5EF4-FFF2-40B4-BE49-F238E27FC236}">
                  <a16:creationId xmlns:a16="http://schemas.microsoft.com/office/drawing/2014/main" id="{4B9F7B20-D404-CB96-933C-543A1816937F}"/>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344437">
              <a:extLst>
                <a:ext uri="{FF2B5EF4-FFF2-40B4-BE49-F238E27FC236}">
                  <a16:creationId xmlns:a16="http://schemas.microsoft.com/office/drawing/2014/main" id="{2A292BE9-1718-842E-D090-AFD5F4D8C883}"/>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276953">
              <a:extLst>
                <a:ext uri="{FF2B5EF4-FFF2-40B4-BE49-F238E27FC236}">
                  <a16:creationId xmlns:a16="http://schemas.microsoft.com/office/drawing/2014/main" id="{F3977967-DD3D-0A2F-BA36-982C7966F4ED}"/>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9" name="btfpColumnIndicator933368">
              <a:extLst>
                <a:ext uri="{FF2B5EF4-FFF2-40B4-BE49-F238E27FC236}">
                  <a16:creationId xmlns:a16="http://schemas.microsoft.com/office/drawing/2014/main" id="{15B9F238-C9D8-DA4C-F2BD-412E02E38F28}"/>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327810">
              <a:extLst>
                <a:ext uri="{FF2B5EF4-FFF2-40B4-BE49-F238E27FC236}">
                  <a16:creationId xmlns:a16="http://schemas.microsoft.com/office/drawing/2014/main" id="{DF6682EE-0E0A-6437-16DB-B5103CB439F8}"/>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416356">
              <a:extLst>
                <a:ext uri="{FF2B5EF4-FFF2-40B4-BE49-F238E27FC236}">
                  <a16:creationId xmlns:a16="http://schemas.microsoft.com/office/drawing/2014/main" id="{81A88F4E-CFC5-E390-3002-DA390410E5BC}"/>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 name="btfpColumnIndicator718618">
              <a:extLst>
                <a:ext uri="{FF2B5EF4-FFF2-40B4-BE49-F238E27FC236}">
                  <a16:creationId xmlns:a16="http://schemas.microsoft.com/office/drawing/2014/main" id="{FCEAAB41-160E-BB94-6206-71B568C16EA9}"/>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419533">
              <a:extLst>
                <a:ext uri="{FF2B5EF4-FFF2-40B4-BE49-F238E27FC236}">
                  <a16:creationId xmlns:a16="http://schemas.microsoft.com/office/drawing/2014/main" id="{B9726E19-B42C-DB1E-5140-7240E96D1076}"/>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768464">
              <a:extLst>
                <a:ext uri="{FF2B5EF4-FFF2-40B4-BE49-F238E27FC236}">
                  <a16:creationId xmlns:a16="http://schemas.microsoft.com/office/drawing/2014/main" id="{AFF32FEF-31ED-F15E-276F-4DBB8DF8CD5B}"/>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5" name="btfpColumnIndicator927513">
              <a:extLst>
                <a:ext uri="{FF2B5EF4-FFF2-40B4-BE49-F238E27FC236}">
                  <a16:creationId xmlns:a16="http://schemas.microsoft.com/office/drawing/2014/main" id="{EF3F41CD-0A3F-9BA3-897B-8BED39EE476A}"/>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469657">
              <a:extLst>
                <a:ext uri="{FF2B5EF4-FFF2-40B4-BE49-F238E27FC236}">
                  <a16:creationId xmlns:a16="http://schemas.microsoft.com/office/drawing/2014/main" id="{01A991F1-7D1B-B533-263B-B8034451D626}"/>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7" name="think-cell data - do not delete" hidden="1">
            <a:extLst>
              <a:ext uri="{FF2B5EF4-FFF2-40B4-BE49-F238E27FC236}">
                <a16:creationId xmlns:a16="http://schemas.microsoft.com/office/drawing/2014/main" id="{84EA09FA-1444-37FC-E8F2-517980F381D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606" imgH="608" progId="TCLayout.ActiveDocument.1">
                  <p:embed/>
                </p:oleObj>
              </mc:Choice>
              <mc:Fallback>
                <p:oleObj name="think-cell Slide" r:id="rId13" imgW="606" imgH="608" progId="TCLayout.ActiveDocument.1">
                  <p:embed/>
                  <p:pic>
                    <p:nvPicPr>
                      <p:cNvPr id="37" name="think-cell data - do not delete" hidden="1">
                        <a:extLst>
                          <a:ext uri="{FF2B5EF4-FFF2-40B4-BE49-F238E27FC236}">
                            <a16:creationId xmlns:a16="http://schemas.microsoft.com/office/drawing/2014/main" id="{84EA09FA-1444-37FC-E8F2-517980F381D2}"/>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B09801A-A391-A9E6-94D7-8B753CFAFB83}"/>
              </a:ext>
            </a:extLst>
          </p:cNvPr>
          <p:cNvSpPr>
            <a:spLocks noGrp="1"/>
          </p:cNvSpPr>
          <p:nvPr>
            <p:ph type="title"/>
          </p:nvPr>
        </p:nvSpPr>
        <p:spPr/>
        <p:txBody>
          <a:bodyPr vert="horz"/>
          <a:lstStyle/>
          <a:p>
            <a:r>
              <a:rPr lang="en-US"/>
              <a:t>Potential for EHRs to dis-intermediate some outsourced front-office activities</a:t>
            </a:r>
          </a:p>
        </p:txBody>
      </p:sp>
      <p:grpSp>
        <p:nvGrpSpPr>
          <p:cNvPr id="57" name="btfpColumnHeaderBox341625">
            <a:extLst>
              <a:ext uri="{FF2B5EF4-FFF2-40B4-BE49-F238E27FC236}">
                <a16:creationId xmlns:a16="http://schemas.microsoft.com/office/drawing/2014/main" id="{9879476F-AF49-1F2F-4BD0-89E1A80DE746}"/>
              </a:ext>
            </a:extLst>
          </p:cNvPr>
          <p:cNvGrpSpPr/>
          <p:nvPr>
            <p:custDataLst>
              <p:tags r:id="rId3"/>
            </p:custDataLst>
          </p:nvPr>
        </p:nvGrpSpPr>
        <p:grpSpPr>
          <a:xfrm>
            <a:off x="7573486" y="1196572"/>
            <a:ext cx="4288313" cy="565217"/>
            <a:chOff x="6366272" y="884772"/>
            <a:chExt cx="5495528" cy="565217"/>
          </a:xfrm>
        </p:grpSpPr>
        <p:sp>
          <p:nvSpPr>
            <p:cNvPr id="55" name="btfpColumnHeaderBoxText341625">
              <a:extLst>
                <a:ext uri="{FF2B5EF4-FFF2-40B4-BE49-F238E27FC236}">
                  <a16:creationId xmlns:a16="http://schemas.microsoft.com/office/drawing/2014/main" id="{41DCC60D-E8B7-4679-01DA-E59CFCD87523}"/>
                </a:ext>
              </a:extLst>
            </p:cNvPr>
            <p:cNvSpPr txBox="1"/>
            <p:nvPr/>
          </p:nvSpPr>
          <p:spPr bwMode="gray">
            <a:xfrm>
              <a:off x="6366272" y="884772"/>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Tech-led E2E e.g.: &lt;Comp 8&gt; leverages AI to reduce delays &amp; enhance efficiency</a:t>
              </a:r>
            </a:p>
          </p:txBody>
        </p:sp>
        <p:cxnSp>
          <p:nvCxnSpPr>
            <p:cNvPr id="56" name="btfpColumnHeaderBoxLine341625">
              <a:extLst>
                <a:ext uri="{FF2B5EF4-FFF2-40B4-BE49-F238E27FC236}">
                  <a16:creationId xmlns:a16="http://schemas.microsoft.com/office/drawing/2014/main" id="{264A16A6-990F-942C-0CC9-644C0E542DC2}"/>
                </a:ext>
              </a:extLst>
            </p:cNvPr>
            <p:cNvCxnSpPr/>
            <p:nvPr/>
          </p:nvCxnSpPr>
          <p:spPr bwMode="gray">
            <a:xfrm>
              <a:off x="6366272" y="1449989"/>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60" name="btfpColumnHeaderBox848493">
            <a:extLst>
              <a:ext uri="{FF2B5EF4-FFF2-40B4-BE49-F238E27FC236}">
                <a16:creationId xmlns:a16="http://schemas.microsoft.com/office/drawing/2014/main" id="{99DF207A-B07E-D86C-A343-22BFC49EB277}"/>
              </a:ext>
            </a:extLst>
          </p:cNvPr>
          <p:cNvGrpSpPr/>
          <p:nvPr>
            <p:custDataLst>
              <p:tags r:id="rId4"/>
            </p:custDataLst>
          </p:nvPr>
        </p:nvGrpSpPr>
        <p:grpSpPr>
          <a:xfrm>
            <a:off x="330199" y="1239592"/>
            <a:ext cx="6710105" cy="565217"/>
            <a:chOff x="330200" y="638974"/>
            <a:chExt cx="5495528" cy="565217"/>
          </a:xfrm>
        </p:grpSpPr>
        <p:sp>
          <p:nvSpPr>
            <p:cNvPr id="58" name="btfpColumnHeaderBoxText848493">
              <a:extLst>
                <a:ext uri="{FF2B5EF4-FFF2-40B4-BE49-F238E27FC236}">
                  <a16:creationId xmlns:a16="http://schemas.microsoft.com/office/drawing/2014/main" id="{3DA42608-F0C1-944A-67FF-4A81A1A84C04}"/>
                </a:ext>
              </a:extLst>
            </p:cNvPr>
            <p:cNvSpPr txBox="1"/>
            <p:nvPr/>
          </p:nvSpPr>
          <p:spPr bwMode="gray">
            <a:xfrm>
              <a:off x="330200" y="638974"/>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EHRs are investing in developing AI capabilities that may moderately decrease the need for traditional RCM vendors in FO</a:t>
              </a:r>
            </a:p>
          </p:txBody>
        </p:sp>
        <p:cxnSp>
          <p:nvCxnSpPr>
            <p:cNvPr id="59" name="btfpColumnHeaderBoxLine848493">
              <a:extLst>
                <a:ext uri="{FF2B5EF4-FFF2-40B4-BE49-F238E27FC236}">
                  <a16:creationId xmlns:a16="http://schemas.microsoft.com/office/drawing/2014/main" id="{137724D3-951E-3EF2-E7F5-39FE239F39BF}"/>
                </a:ext>
              </a:extLst>
            </p:cNvPr>
            <p:cNvCxnSpPr/>
            <p:nvPr/>
          </p:nvCxnSpPr>
          <p:spPr bwMode="gray">
            <a:xfrm>
              <a:off x="330200" y="1204191"/>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1" name="btfpBulletedList143299">
            <a:extLst>
              <a:ext uri="{FF2B5EF4-FFF2-40B4-BE49-F238E27FC236}">
                <a16:creationId xmlns:a16="http://schemas.microsoft.com/office/drawing/2014/main" id="{93137AC6-B0C9-1907-073D-D25E2F6F17DD}"/>
              </a:ext>
            </a:extLst>
          </p:cNvPr>
          <p:cNvSpPr/>
          <p:nvPr/>
        </p:nvSpPr>
        <p:spPr bwMode="gray">
          <a:xfrm>
            <a:off x="330199" y="1951147"/>
            <a:ext cx="6702743" cy="3962422"/>
          </a:xfrm>
          <a:prstGeom prst="rect">
            <a:avLst/>
          </a:prstGeom>
          <a:solidFill>
            <a:srgbClr val="D6D6D6">
              <a:alpha val="2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spcBef>
                <a:spcPts val="2400"/>
              </a:spcBef>
            </a:pPr>
            <a:r>
              <a:rPr lang="en-US" sz="1200" b="1">
                <a:solidFill>
                  <a:srgbClr val="000000"/>
                </a:solidFill>
              </a:rPr>
              <a:t>Opportunity to augment front office </a:t>
            </a:r>
            <a:r>
              <a:rPr lang="en-US" sz="1200">
                <a:solidFill>
                  <a:srgbClr val="000000"/>
                </a:solidFill>
              </a:rPr>
              <a:t>with several </a:t>
            </a:r>
            <a:r>
              <a:rPr lang="en-US" sz="1200" err="1">
                <a:solidFill>
                  <a:srgbClr val="000000"/>
                </a:solidFill>
              </a:rPr>
              <a:t>GenAI</a:t>
            </a:r>
            <a:r>
              <a:rPr lang="en-US" sz="1200">
                <a:solidFill>
                  <a:srgbClr val="000000"/>
                </a:solidFill>
              </a:rPr>
              <a:t>/LLM applications (e.g., leveraging conversational AI to reduce manual intervention in patient registration and predictive analytics to optimize prior auth and eligibility)</a:t>
            </a:r>
          </a:p>
          <a:p>
            <a:pPr>
              <a:spcBef>
                <a:spcPts val="2400"/>
              </a:spcBef>
            </a:pPr>
            <a:r>
              <a:rPr lang="en-US" sz="1200" b="1">
                <a:solidFill>
                  <a:srgbClr val="000000"/>
                </a:solidFill>
              </a:rPr>
              <a:t>Some EHRs have begun to explore developing AI functionality </a:t>
            </a:r>
            <a:r>
              <a:rPr lang="en-US" sz="1200">
                <a:solidFill>
                  <a:srgbClr val="000000"/>
                </a:solidFill>
              </a:rPr>
              <a:t>that expands on existing automation; differentially benefiting from established </a:t>
            </a:r>
            <a:r>
              <a:rPr lang="en-US" sz="1200">
                <a:solidFill>
                  <a:schemeClr val="tx1"/>
                </a:solidFill>
              </a:rPr>
              <a:t>integration with provider front office workflows</a:t>
            </a:r>
            <a:endParaRPr lang="en-US" sz="1200">
              <a:solidFill>
                <a:srgbClr val="000000"/>
              </a:solidFill>
            </a:endParaRPr>
          </a:p>
          <a:p>
            <a:pPr>
              <a:spcBef>
                <a:spcPts val="2400"/>
              </a:spcBef>
            </a:pPr>
            <a:r>
              <a:rPr lang="en-US" sz="1200" b="1">
                <a:solidFill>
                  <a:srgbClr val="000000"/>
                </a:solidFill>
              </a:rPr>
              <a:t>Service providers already leverage a degree of automation </a:t>
            </a:r>
            <a:r>
              <a:rPr lang="en-US" sz="1200">
                <a:solidFill>
                  <a:srgbClr val="000000"/>
                </a:solidFill>
              </a:rPr>
              <a:t>/ AI in the front office </a:t>
            </a:r>
            <a:r>
              <a:rPr lang="en-US" sz="1200">
                <a:solidFill>
                  <a:schemeClr val="tx1"/>
                </a:solidFill>
              </a:rPr>
              <a:t>for patient access, Experian predicting patient payment); some are building out </a:t>
            </a:r>
            <a:r>
              <a:rPr lang="en-US" sz="1200">
                <a:solidFill>
                  <a:srgbClr val="000000"/>
                </a:solidFill>
              </a:rPr>
              <a:t>incremental </a:t>
            </a:r>
            <a:r>
              <a:rPr lang="en-US" sz="1200" err="1">
                <a:solidFill>
                  <a:srgbClr val="000000"/>
                </a:solidFill>
              </a:rPr>
              <a:t>GenAI</a:t>
            </a:r>
            <a:r>
              <a:rPr lang="en-US" sz="1200">
                <a:solidFill>
                  <a:srgbClr val="000000"/>
                </a:solidFill>
              </a:rPr>
              <a:t>/LLM capabilities but they are more augmentation vs. transformation</a:t>
            </a:r>
          </a:p>
          <a:p>
            <a:pPr>
              <a:spcBef>
                <a:spcPts val="2400"/>
              </a:spcBef>
            </a:pPr>
            <a:r>
              <a:rPr lang="en-US" sz="1200" b="1">
                <a:solidFill>
                  <a:schemeClr val="tx1"/>
                </a:solidFill>
              </a:rPr>
              <a:t>Relatively fewer next-gen solutions</a:t>
            </a:r>
            <a:r>
              <a:rPr lang="en-US" sz="1200">
                <a:solidFill>
                  <a:schemeClr val="tx1"/>
                </a:solidFill>
              </a:rPr>
              <a:t> </a:t>
            </a:r>
            <a:r>
              <a:rPr lang="en-US" sz="1200" b="1">
                <a:solidFill>
                  <a:schemeClr val="tx1"/>
                </a:solidFill>
              </a:rPr>
              <a:t>have emerged </a:t>
            </a:r>
            <a:r>
              <a:rPr lang="en-US" sz="1200">
                <a:solidFill>
                  <a:schemeClr val="tx1"/>
                </a:solidFill>
              </a:rPr>
              <a:t>vs. middle and back office</a:t>
            </a:r>
            <a:r>
              <a:rPr lang="en-US" sz="1200">
                <a:solidFill>
                  <a:srgbClr val="000000"/>
                </a:solidFill>
              </a:rPr>
              <a:t> areas like coding and denial management</a:t>
            </a:r>
          </a:p>
          <a:p>
            <a:pPr>
              <a:spcBef>
                <a:spcPts val="2400"/>
              </a:spcBef>
            </a:pPr>
            <a:r>
              <a:rPr lang="en-US" sz="1200" b="1">
                <a:solidFill>
                  <a:schemeClr val="tx1"/>
                </a:solidFill>
              </a:rPr>
              <a:t>Overall, risk of competitive disruption</a:t>
            </a:r>
            <a:r>
              <a:rPr lang="en-US" sz="1200">
                <a:solidFill>
                  <a:schemeClr val="tx1"/>
                </a:solidFill>
              </a:rPr>
              <a:t> in front-office workflows is low-moderate, with the </a:t>
            </a:r>
            <a:r>
              <a:rPr lang="en-US" sz="1200" b="1">
                <a:solidFill>
                  <a:schemeClr val="tx1"/>
                </a:solidFill>
              </a:rPr>
              <a:t>most meaningful from &lt;Comp 27&gt;</a:t>
            </a:r>
            <a:r>
              <a:rPr lang="en-US" sz="1200">
                <a:solidFill>
                  <a:schemeClr val="tx1"/>
                </a:solidFill>
              </a:rPr>
              <a:t>, as they improve upstream functionality that could potentially reduce reliance on third party RCM vendors</a:t>
            </a:r>
          </a:p>
        </p:txBody>
      </p:sp>
      <p:grpSp>
        <p:nvGrpSpPr>
          <p:cNvPr id="108" name="btfpStatusSticker980527">
            <a:extLst>
              <a:ext uri="{FF2B5EF4-FFF2-40B4-BE49-F238E27FC236}">
                <a16:creationId xmlns:a16="http://schemas.microsoft.com/office/drawing/2014/main" id="{E26026DE-9FB3-2894-A975-379B28E05DCA}"/>
              </a:ext>
            </a:extLst>
          </p:cNvPr>
          <p:cNvGrpSpPr/>
          <p:nvPr>
            <p:custDataLst>
              <p:tags r:id="rId5"/>
            </p:custDataLst>
          </p:nvPr>
        </p:nvGrpSpPr>
        <p:grpSpPr>
          <a:xfrm>
            <a:off x="10100356" y="955344"/>
            <a:ext cx="1761444" cy="235611"/>
            <a:chOff x="-1630959" y="876300"/>
            <a:chExt cx="1761444" cy="235611"/>
          </a:xfrm>
        </p:grpSpPr>
        <p:sp>
          <p:nvSpPr>
            <p:cNvPr id="106" name="btfpStatusStickerText980527">
              <a:extLst>
                <a:ext uri="{FF2B5EF4-FFF2-40B4-BE49-F238E27FC236}">
                  <a16:creationId xmlns:a16="http://schemas.microsoft.com/office/drawing/2014/main" id="{BBE154F7-E96A-39AB-A75C-3A2931DE6B26}"/>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07" name="btfpStatusStickerLine980527">
              <a:extLst>
                <a:ext uri="{FF2B5EF4-FFF2-40B4-BE49-F238E27FC236}">
                  <a16:creationId xmlns:a16="http://schemas.microsoft.com/office/drawing/2014/main" id="{AABD852D-40B4-6A81-1F8C-27CA5CDD9F1F}"/>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HeaderBox341625">
            <a:extLst>
              <a:ext uri="{FF2B5EF4-FFF2-40B4-BE49-F238E27FC236}">
                <a16:creationId xmlns:a16="http://schemas.microsoft.com/office/drawing/2014/main" id="{4DD4808E-C112-4EAC-7472-0EAC09134FC3}"/>
              </a:ext>
            </a:extLst>
          </p:cNvPr>
          <p:cNvGrpSpPr/>
          <p:nvPr>
            <p:custDataLst>
              <p:tags r:id="rId6"/>
            </p:custDataLst>
          </p:nvPr>
        </p:nvGrpSpPr>
        <p:grpSpPr>
          <a:xfrm>
            <a:off x="7573486" y="3810067"/>
            <a:ext cx="4288313" cy="324461"/>
            <a:chOff x="6366272" y="1212968"/>
            <a:chExt cx="5495528" cy="324461"/>
          </a:xfrm>
        </p:grpSpPr>
        <p:sp>
          <p:nvSpPr>
            <p:cNvPr id="39" name="btfpColumnHeaderBoxText341625">
              <a:extLst>
                <a:ext uri="{FF2B5EF4-FFF2-40B4-BE49-F238E27FC236}">
                  <a16:creationId xmlns:a16="http://schemas.microsoft.com/office/drawing/2014/main" id="{B73ED917-FE17-F2F4-0D6F-371F9E91290C}"/>
                </a:ext>
              </a:extLst>
            </p:cNvPr>
            <p:cNvSpPr txBox="1"/>
            <p:nvPr/>
          </p:nvSpPr>
          <p:spPr bwMode="gray">
            <a:xfrm>
              <a:off x="6366272" y="1212968"/>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u="sng">
                  <a:solidFill>
                    <a:srgbClr val="000000"/>
                  </a:solidFill>
                </a:rPr>
                <a:t>Commentary</a:t>
              </a:r>
              <a:endParaRPr lang="en-US" b="1">
                <a:solidFill>
                  <a:srgbClr val="000000"/>
                </a:solidFill>
              </a:endParaRPr>
            </a:p>
          </p:txBody>
        </p:sp>
        <p:cxnSp>
          <p:nvCxnSpPr>
            <p:cNvPr id="40" name="btfpColumnHeaderBoxLine341625">
              <a:extLst>
                <a:ext uri="{FF2B5EF4-FFF2-40B4-BE49-F238E27FC236}">
                  <a16:creationId xmlns:a16="http://schemas.microsoft.com/office/drawing/2014/main" id="{E768417D-1388-C041-030B-D14C709CED0D}"/>
                </a:ext>
              </a:extLst>
            </p:cNvPr>
            <p:cNvCxnSpPr/>
            <p:nvPr/>
          </p:nvCxnSpPr>
          <p:spPr bwMode="gray">
            <a:xfrm>
              <a:off x="6366272" y="1537429"/>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0" name="btfpQuoteBox735513">
            <a:extLst>
              <a:ext uri="{FF2B5EF4-FFF2-40B4-BE49-F238E27FC236}">
                <a16:creationId xmlns:a16="http://schemas.microsoft.com/office/drawing/2014/main" id="{46F414C5-42BB-747F-574B-CBC90A59BC2C}"/>
              </a:ext>
            </a:extLst>
          </p:cNvPr>
          <p:cNvSpPr txBox="1"/>
          <p:nvPr>
            <p:custDataLst>
              <p:tags r:id="rId7"/>
            </p:custDataLst>
          </p:nvPr>
        </p:nvSpPr>
        <p:spPr bwMode="gray">
          <a:xfrm>
            <a:off x="7573486" y="4261528"/>
            <a:ext cx="4288314" cy="1034578"/>
          </a:xfrm>
          <a:prstGeom prst="rect">
            <a:avLst/>
          </a:prstGeom>
          <a:noFill/>
        </p:spPr>
        <p:txBody>
          <a:bodyPr vert="horz" wrap="square" lIns="36036" tIns="36036" rIns="36036" bIns="36036" rtlCol="0" anchor="t">
            <a:spAutoFit/>
          </a:bodyPr>
          <a:lstStyle/>
          <a:p>
            <a:pPr marL="90729" indent="-90729">
              <a:spcBef>
                <a:spcPts val="0"/>
              </a:spcBef>
              <a:buNone/>
            </a:pPr>
            <a:r>
              <a:rPr lang="en-US" sz="1050" i="1"/>
              <a:t>“</a:t>
            </a:r>
            <a:r>
              <a:rPr lang="en-US" sz="1050" b="1" i="1"/>
              <a:t>&lt;Comp 27&gt; is building out capabilities </a:t>
            </a:r>
            <a:r>
              <a:rPr lang="en-US" sz="1050" i="1"/>
              <a:t>to reduce the manual workflow to be more automated and organic within the EHR. It will make a large impact on the front-end side with sophisticated eligibility verification. This might </a:t>
            </a:r>
            <a:r>
              <a:rPr lang="en-US" sz="1050" b="1" i="1"/>
              <a:t>eat into what we currently spend with outsourced vendors”. </a:t>
            </a:r>
          </a:p>
          <a:p>
            <a:pPr marL="177800" lvl="1" indent="0" algn="r">
              <a:spcBef>
                <a:spcPts val="0"/>
              </a:spcBef>
              <a:buNone/>
            </a:pPr>
            <a:r>
              <a:rPr lang="en-US" sz="1000" b="0" i="0" u="none" strike="noStrike">
                <a:effectLst/>
                <a:latin typeface="Arial" panose="020B0604020202020204" pitchFamily="34" charset="0"/>
              </a:rPr>
              <a:t>Director, Revenue Transformation Strategy, Provider ##</a:t>
            </a:r>
          </a:p>
        </p:txBody>
      </p:sp>
      <p:sp>
        <p:nvSpPr>
          <p:cNvPr id="98" name="btfpBulletedList574529">
            <a:extLst>
              <a:ext uri="{FF2B5EF4-FFF2-40B4-BE49-F238E27FC236}">
                <a16:creationId xmlns:a16="http://schemas.microsoft.com/office/drawing/2014/main" id="{8BB7C2EA-7DCA-428F-40FB-15F7D5CC073D}"/>
              </a:ext>
            </a:extLst>
          </p:cNvPr>
          <p:cNvSpPr txBox="1"/>
          <p:nvPr>
            <p:custDataLst>
              <p:tags r:id="rId8"/>
            </p:custDataLst>
          </p:nvPr>
        </p:nvSpPr>
        <p:spPr bwMode="gray">
          <a:xfrm>
            <a:off x="9096378" y="1976634"/>
            <a:ext cx="2762247" cy="1934751"/>
          </a:xfrm>
          <a:prstGeom prst="rect">
            <a:avLst/>
          </a:prstGeom>
          <a:noFill/>
        </p:spPr>
        <p:txBody>
          <a:bodyPr vert="horz" wrap="square" lIns="36000" tIns="36000" rIns="36000" bIns="36000" rtlCol="0">
            <a:spAutoFit/>
          </a:bodyPr>
          <a:lstStyle/>
          <a:p>
            <a:pPr marL="0" indent="0">
              <a:buNone/>
            </a:pPr>
            <a:r>
              <a:rPr lang="en-US" sz="1050" b="1" u="sng"/>
              <a:t>Prior authorization</a:t>
            </a:r>
          </a:p>
          <a:p>
            <a:r>
              <a:rPr lang="en-US" sz="1050" b="1"/>
              <a:t>Technology</a:t>
            </a:r>
          </a:p>
          <a:p>
            <a:pPr marL="177800" lvl="1" indent="0">
              <a:buNone/>
            </a:pPr>
            <a:r>
              <a:rPr lang="en-US" sz="850" i="1"/>
              <a:t>AI automates prior authorization requests, reducing the workload for front-office teams and improving turnaround time (&gt;30% reduction in process time)</a:t>
            </a:r>
          </a:p>
          <a:p>
            <a:r>
              <a:rPr lang="en-US" sz="1050" b="1"/>
              <a:t>Integration with EHRs</a:t>
            </a:r>
          </a:p>
          <a:p>
            <a:pPr marL="177800" lvl="1" indent="0">
              <a:buNone/>
            </a:pPr>
            <a:r>
              <a:rPr lang="en-US" sz="850" i="1"/>
              <a:t>Real-time integration with EHRs enables prior authorization management directly within the patient record, enhancing data flow and minimizing workflow disruptions</a:t>
            </a:r>
          </a:p>
        </p:txBody>
      </p:sp>
      <p:pic>
        <p:nvPicPr>
          <p:cNvPr id="179" name="Picture 178" descr="A white line on a blue circle&#10;&#10;Description automatically generated">
            <a:extLst>
              <a:ext uri="{FF2B5EF4-FFF2-40B4-BE49-F238E27FC236}">
                <a16:creationId xmlns:a16="http://schemas.microsoft.com/office/drawing/2014/main" id="{66B17707-24F0-5AC5-BEA0-D9370830573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949670" y="2253717"/>
            <a:ext cx="315913" cy="315913"/>
          </a:xfrm>
          <a:prstGeom prst="rect">
            <a:avLst/>
          </a:prstGeom>
        </p:spPr>
      </p:pic>
      <p:pic>
        <p:nvPicPr>
          <p:cNvPr id="189" name="Picture 188" descr="A white line on a blue circle&#10;&#10;Description automatically generated">
            <a:extLst>
              <a:ext uri="{FF2B5EF4-FFF2-40B4-BE49-F238E27FC236}">
                <a16:creationId xmlns:a16="http://schemas.microsoft.com/office/drawing/2014/main" id="{403D5DEE-9490-0A7F-68A3-8F92FD942EB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43088" y="3117374"/>
            <a:ext cx="315913" cy="315913"/>
          </a:xfrm>
          <a:prstGeom prst="rect">
            <a:avLst/>
          </a:prstGeom>
        </p:spPr>
      </p:pic>
      <p:grpSp>
        <p:nvGrpSpPr>
          <p:cNvPr id="94" name="btfpRunningAgenda1Level884368">
            <a:extLst>
              <a:ext uri="{FF2B5EF4-FFF2-40B4-BE49-F238E27FC236}">
                <a16:creationId xmlns:a16="http://schemas.microsoft.com/office/drawing/2014/main" id="{A46B074B-0D98-4B51-6FA0-55C7627A5AAC}"/>
              </a:ext>
            </a:extLst>
          </p:cNvPr>
          <p:cNvGrpSpPr/>
          <p:nvPr>
            <p:custDataLst>
              <p:tags r:id="rId9"/>
            </p:custDataLst>
          </p:nvPr>
        </p:nvGrpSpPr>
        <p:grpSpPr>
          <a:xfrm>
            <a:off x="0" y="944429"/>
            <a:ext cx="2559997" cy="257442"/>
            <a:chOff x="0" y="876300"/>
            <a:chExt cx="2559997" cy="257442"/>
          </a:xfrm>
        </p:grpSpPr>
        <p:sp>
          <p:nvSpPr>
            <p:cNvPr id="95" name="btfpRunningAgenda1LevelBarLeft884368">
              <a:extLst>
                <a:ext uri="{FF2B5EF4-FFF2-40B4-BE49-F238E27FC236}">
                  <a16:creationId xmlns:a16="http://schemas.microsoft.com/office/drawing/2014/main" id="{5A86A7BD-7936-1EDF-EEE7-285333841350}"/>
                </a:ext>
              </a:extLst>
            </p:cNvPr>
            <p:cNvSpPr/>
            <p:nvPr/>
          </p:nvSpPr>
          <p:spPr bwMode="gray">
            <a:xfrm>
              <a:off x="0" y="876300"/>
              <a:ext cx="2510972" cy="257442"/>
            </a:xfrm>
            <a:custGeom>
              <a:avLst/>
              <a:gdLst>
                <a:gd name="connsiteX0" fmla="*/ 950801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50801 w 3452293"/>
                <a:gd name="connsiteY0" fmla="*/ 0 h 257442"/>
                <a:gd name="connsiteX1" fmla="*/ 896080 w 3452293"/>
                <a:gd name="connsiteY1" fmla="*/ 257442 h 257442"/>
                <a:gd name="connsiteX2" fmla="*/ 3452293 w 3452293"/>
                <a:gd name="connsiteY2" fmla="*/ 257442 h 257442"/>
                <a:gd name="connsiteX3" fmla="*/ 0 w 3452293"/>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42685 w 1742685"/>
                <a:gd name="connsiteY0" fmla="*/ 0 h 257442"/>
                <a:gd name="connsiteX1" fmla="*/ 1401026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2047255 w 2047255"/>
                <a:gd name="connsiteY0" fmla="*/ 0 h 257442"/>
                <a:gd name="connsiteX1" fmla="*/ 168796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316560 w 2316560"/>
                <a:gd name="connsiteY0" fmla="*/ 0 h 257442"/>
                <a:gd name="connsiteX1" fmla="*/ 1992534 w 2316560"/>
                <a:gd name="connsiteY1" fmla="*/ 257442 h 257442"/>
                <a:gd name="connsiteX2" fmla="*/ 0 w 2316560"/>
                <a:gd name="connsiteY2" fmla="*/ 257442 h 257442"/>
                <a:gd name="connsiteX3" fmla="*/ 0 w 2316560"/>
                <a:gd name="connsiteY3" fmla="*/ 0 h 257442"/>
                <a:gd name="connsiteX0" fmla="*/ 2316560 w 2316560"/>
                <a:gd name="connsiteY0" fmla="*/ 0 h 257442"/>
                <a:gd name="connsiteX1" fmla="*/ 2261838 w 2316560"/>
                <a:gd name="connsiteY1" fmla="*/ 257442 h 257442"/>
                <a:gd name="connsiteX2" fmla="*/ 0 w 2316560"/>
                <a:gd name="connsiteY2" fmla="*/ 257442 h 257442"/>
                <a:gd name="connsiteX3" fmla="*/ 0 w 2316560"/>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476861 w 2476861"/>
                <a:gd name="connsiteY0" fmla="*/ 0 h 257442"/>
                <a:gd name="connsiteX1" fmla="*/ 2261839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934772 w 2422140"/>
                <a:gd name="connsiteY0" fmla="*/ 0 h 257442"/>
                <a:gd name="connsiteX1" fmla="*/ 2422140 w 2422140"/>
                <a:gd name="connsiteY1" fmla="*/ 257442 h 257442"/>
                <a:gd name="connsiteX2" fmla="*/ 1 w 2422140"/>
                <a:gd name="connsiteY2" fmla="*/ 257442 h 257442"/>
                <a:gd name="connsiteX3" fmla="*/ 0 w 2422140"/>
                <a:gd name="connsiteY3" fmla="*/ 0 h 257442"/>
                <a:gd name="connsiteX0" fmla="*/ 934772 w 934772"/>
                <a:gd name="connsiteY0" fmla="*/ 0 h 257442"/>
                <a:gd name="connsiteX1" fmla="*/ 880051 w 934772"/>
                <a:gd name="connsiteY1" fmla="*/ 257442 h 257442"/>
                <a:gd name="connsiteX2" fmla="*/ 1 w 934772"/>
                <a:gd name="connsiteY2" fmla="*/ 257442 h 257442"/>
                <a:gd name="connsiteX3" fmla="*/ 0 w 934772"/>
                <a:gd name="connsiteY3" fmla="*/ 0 h 257442"/>
                <a:gd name="connsiteX0" fmla="*/ 934772 w 934772"/>
                <a:gd name="connsiteY0" fmla="*/ 0 h 257442"/>
                <a:gd name="connsiteX1" fmla="*/ 880051 w 934772"/>
                <a:gd name="connsiteY1" fmla="*/ 257442 h 257442"/>
                <a:gd name="connsiteX2" fmla="*/ 1 w 934772"/>
                <a:gd name="connsiteY2" fmla="*/ 257442 h 257442"/>
                <a:gd name="connsiteX3" fmla="*/ 0 w 93477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0 w 934771"/>
                <a:gd name="connsiteY3" fmla="*/ 0 h 257442"/>
                <a:gd name="connsiteX0" fmla="*/ 1103086 w 1103086"/>
                <a:gd name="connsiteY0" fmla="*/ 0 h 257442"/>
                <a:gd name="connsiteX1" fmla="*/ 880050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423688 w 1423688"/>
                <a:gd name="connsiteY0" fmla="*/ 0 h 257442"/>
                <a:gd name="connsiteX1" fmla="*/ 1048365 w 1423688"/>
                <a:gd name="connsiteY1" fmla="*/ 257442 h 257442"/>
                <a:gd name="connsiteX2" fmla="*/ 0 w 1423688"/>
                <a:gd name="connsiteY2" fmla="*/ 257442 h 257442"/>
                <a:gd name="connsiteX3" fmla="*/ 1 w 1423688"/>
                <a:gd name="connsiteY3" fmla="*/ 0 h 257442"/>
                <a:gd name="connsiteX0" fmla="*/ 1423688 w 1423688"/>
                <a:gd name="connsiteY0" fmla="*/ 0 h 257442"/>
                <a:gd name="connsiteX1" fmla="*/ 1368966 w 1423688"/>
                <a:gd name="connsiteY1" fmla="*/ 257442 h 257442"/>
                <a:gd name="connsiteX2" fmla="*/ 0 w 1423688"/>
                <a:gd name="connsiteY2" fmla="*/ 257442 h 257442"/>
                <a:gd name="connsiteX3" fmla="*/ 1 w 1423688"/>
                <a:gd name="connsiteY3" fmla="*/ 0 h 257442"/>
                <a:gd name="connsiteX0" fmla="*/ 1423688 w 1423688"/>
                <a:gd name="connsiteY0" fmla="*/ 0 h 257442"/>
                <a:gd name="connsiteX1" fmla="*/ 1368966 w 1423688"/>
                <a:gd name="connsiteY1" fmla="*/ 257442 h 257442"/>
                <a:gd name="connsiteX2" fmla="*/ 0 w 1423688"/>
                <a:gd name="connsiteY2" fmla="*/ 257442 h 257442"/>
                <a:gd name="connsiteX3" fmla="*/ 1 w 1423688"/>
                <a:gd name="connsiteY3" fmla="*/ 0 h 257442"/>
                <a:gd name="connsiteX0" fmla="*/ 1423688 w 1423688"/>
                <a:gd name="connsiteY0" fmla="*/ 0 h 257442"/>
                <a:gd name="connsiteX1" fmla="*/ 1368966 w 1423688"/>
                <a:gd name="connsiteY1" fmla="*/ 257442 h 257442"/>
                <a:gd name="connsiteX2" fmla="*/ 0 w 1423688"/>
                <a:gd name="connsiteY2" fmla="*/ 257442 h 257442"/>
                <a:gd name="connsiteX3" fmla="*/ 0 w 1423688"/>
                <a:gd name="connsiteY3" fmla="*/ 0 h 257442"/>
                <a:gd name="connsiteX0" fmla="*/ 1255372 w 1368966"/>
                <a:gd name="connsiteY0" fmla="*/ 0 h 257442"/>
                <a:gd name="connsiteX1" fmla="*/ 1368966 w 1368966"/>
                <a:gd name="connsiteY1" fmla="*/ 257442 h 257442"/>
                <a:gd name="connsiteX2" fmla="*/ 0 w 1368966"/>
                <a:gd name="connsiteY2" fmla="*/ 257442 h 257442"/>
                <a:gd name="connsiteX3" fmla="*/ 0 w 1368966"/>
                <a:gd name="connsiteY3" fmla="*/ 0 h 257442"/>
                <a:gd name="connsiteX0" fmla="*/ 1255372 w 1255372"/>
                <a:gd name="connsiteY0" fmla="*/ 0 h 257442"/>
                <a:gd name="connsiteX1" fmla="*/ 1200651 w 1255372"/>
                <a:gd name="connsiteY1" fmla="*/ 257442 h 257442"/>
                <a:gd name="connsiteX2" fmla="*/ 0 w 1255372"/>
                <a:gd name="connsiteY2" fmla="*/ 257442 h 257442"/>
                <a:gd name="connsiteX3" fmla="*/ 0 w 1255372"/>
                <a:gd name="connsiteY3" fmla="*/ 0 h 257442"/>
                <a:gd name="connsiteX0" fmla="*/ 1255372 w 1255372"/>
                <a:gd name="connsiteY0" fmla="*/ 0 h 257442"/>
                <a:gd name="connsiteX1" fmla="*/ 1200651 w 1255372"/>
                <a:gd name="connsiteY1" fmla="*/ 257442 h 257442"/>
                <a:gd name="connsiteX2" fmla="*/ 0 w 1255372"/>
                <a:gd name="connsiteY2" fmla="*/ 257442 h 257442"/>
                <a:gd name="connsiteX3" fmla="*/ 0 w 1255372"/>
                <a:gd name="connsiteY3" fmla="*/ 0 h 257442"/>
                <a:gd name="connsiteX0" fmla="*/ 1255372 w 1255372"/>
                <a:gd name="connsiteY0" fmla="*/ 0 h 257442"/>
                <a:gd name="connsiteX1" fmla="*/ 1200651 w 1255372"/>
                <a:gd name="connsiteY1" fmla="*/ 257442 h 257442"/>
                <a:gd name="connsiteX2" fmla="*/ 0 w 1255372"/>
                <a:gd name="connsiteY2" fmla="*/ 257442 h 257442"/>
                <a:gd name="connsiteX3" fmla="*/ 0 w 1255372"/>
                <a:gd name="connsiteY3" fmla="*/ 0 h 257442"/>
                <a:gd name="connsiteX0" fmla="*/ 1103086 w 1200651"/>
                <a:gd name="connsiteY0" fmla="*/ 0 h 257442"/>
                <a:gd name="connsiteX1" fmla="*/ 1200651 w 1200651"/>
                <a:gd name="connsiteY1" fmla="*/ 257442 h 257442"/>
                <a:gd name="connsiteX2" fmla="*/ 0 w 1200651"/>
                <a:gd name="connsiteY2" fmla="*/ 257442 h 257442"/>
                <a:gd name="connsiteX3" fmla="*/ 0 w 1200651"/>
                <a:gd name="connsiteY3" fmla="*/ 0 h 257442"/>
                <a:gd name="connsiteX0" fmla="*/ 1103086 w 1103086"/>
                <a:gd name="connsiteY0" fmla="*/ 0 h 257442"/>
                <a:gd name="connsiteX1" fmla="*/ 1048366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6 w 1103086"/>
                <a:gd name="connsiteY1" fmla="*/ 257442 h 257442"/>
                <a:gd name="connsiteX2" fmla="*/ 1 w 1103086"/>
                <a:gd name="connsiteY2" fmla="*/ 257442 h 257442"/>
                <a:gd name="connsiteX3" fmla="*/ 0 w 1103086"/>
                <a:gd name="connsiteY3" fmla="*/ 0 h 257442"/>
                <a:gd name="connsiteX0" fmla="*/ 1103085 w 1103085"/>
                <a:gd name="connsiteY0" fmla="*/ 0 h 257442"/>
                <a:gd name="connsiteX1" fmla="*/ 1048365 w 1103085"/>
                <a:gd name="connsiteY1" fmla="*/ 257442 h 257442"/>
                <a:gd name="connsiteX2" fmla="*/ 0 w 1103085"/>
                <a:gd name="connsiteY2" fmla="*/ 257442 h 257442"/>
                <a:gd name="connsiteX3" fmla="*/ 0 w 1103085"/>
                <a:gd name="connsiteY3" fmla="*/ 0 h 257442"/>
                <a:gd name="connsiteX0" fmla="*/ 934771 w 1048365"/>
                <a:gd name="connsiteY0" fmla="*/ 0 h 257442"/>
                <a:gd name="connsiteX1" fmla="*/ 1048365 w 1048365"/>
                <a:gd name="connsiteY1" fmla="*/ 257442 h 257442"/>
                <a:gd name="connsiteX2" fmla="*/ 0 w 1048365"/>
                <a:gd name="connsiteY2" fmla="*/ 257442 h 257442"/>
                <a:gd name="connsiteX3" fmla="*/ 0 w 1048365"/>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0 w 934771"/>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0 w 934771"/>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0 w 934771"/>
                <a:gd name="connsiteY3" fmla="*/ 0 h 257442"/>
                <a:gd name="connsiteX0" fmla="*/ 1103086 w 1103086"/>
                <a:gd name="connsiteY0" fmla="*/ 0 h 257442"/>
                <a:gd name="connsiteX1" fmla="*/ 880050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1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1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0 w 1281020"/>
                <a:gd name="connsiteY3" fmla="*/ 0 h 257442"/>
                <a:gd name="connsiteX0" fmla="*/ 1281021 w 1281021"/>
                <a:gd name="connsiteY0" fmla="*/ 0 h 257442"/>
                <a:gd name="connsiteX1" fmla="*/ 1226300 w 1281021"/>
                <a:gd name="connsiteY1" fmla="*/ 257442 h 257442"/>
                <a:gd name="connsiteX2" fmla="*/ 1 w 1281021"/>
                <a:gd name="connsiteY2" fmla="*/ 257442 h 257442"/>
                <a:gd name="connsiteX3" fmla="*/ 0 w 1281021"/>
                <a:gd name="connsiteY3" fmla="*/ 0 h 257442"/>
                <a:gd name="connsiteX0" fmla="*/ 1449336 w 1449336"/>
                <a:gd name="connsiteY0" fmla="*/ 0 h 257442"/>
                <a:gd name="connsiteX1" fmla="*/ 1226300 w 1449336"/>
                <a:gd name="connsiteY1" fmla="*/ 257442 h 257442"/>
                <a:gd name="connsiteX2" fmla="*/ 1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1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0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0 w 1449336"/>
                <a:gd name="connsiteY2" fmla="*/ 257442 h 257442"/>
                <a:gd name="connsiteX3" fmla="*/ 0 w 1449336"/>
                <a:gd name="connsiteY3" fmla="*/ 0 h 257442"/>
                <a:gd name="connsiteX0" fmla="*/ 1702609 w 1702609"/>
                <a:gd name="connsiteY0" fmla="*/ 0 h 257442"/>
                <a:gd name="connsiteX1" fmla="*/ 1394614 w 1702609"/>
                <a:gd name="connsiteY1" fmla="*/ 257442 h 257442"/>
                <a:gd name="connsiteX2" fmla="*/ 0 w 1702609"/>
                <a:gd name="connsiteY2" fmla="*/ 257442 h 257442"/>
                <a:gd name="connsiteX3" fmla="*/ 0 w 1702609"/>
                <a:gd name="connsiteY3" fmla="*/ 0 h 257442"/>
                <a:gd name="connsiteX0" fmla="*/ 1702609 w 1702609"/>
                <a:gd name="connsiteY0" fmla="*/ 0 h 257442"/>
                <a:gd name="connsiteX1" fmla="*/ 1647888 w 1702609"/>
                <a:gd name="connsiteY1" fmla="*/ 257442 h 257442"/>
                <a:gd name="connsiteX2" fmla="*/ 0 w 1702609"/>
                <a:gd name="connsiteY2" fmla="*/ 257442 h 257442"/>
                <a:gd name="connsiteX3" fmla="*/ 0 w 1702609"/>
                <a:gd name="connsiteY3" fmla="*/ 0 h 257442"/>
                <a:gd name="connsiteX0" fmla="*/ 1702609 w 1702609"/>
                <a:gd name="connsiteY0" fmla="*/ 0 h 257442"/>
                <a:gd name="connsiteX1" fmla="*/ 1647888 w 1702609"/>
                <a:gd name="connsiteY1" fmla="*/ 257442 h 257442"/>
                <a:gd name="connsiteX2" fmla="*/ 0 w 1702609"/>
                <a:gd name="connsiteY2" fmla="*/ 257442 h 257442"/>
                <a:gd name="connsiteX3" fmla="*/ 0 w 1702609"/>
                <a:gd name="connsiteY3" fmla="*/ 0 h 257442"/>
                <a:gd name="connsiteX0" fmla="*/ 1702609 w 1702609"/>
                <a:gd name="connsiteY0" fmla="*/ 0 h 257442"/>
                <a:gd name="connsiteX1" fmla="*/ 1647888 w 1702609"/>
                <a:gd name="connsiteY1" fmla="*/ 257442 h 257442"/>
                <a:gd name="connsiteX2" fmla="*/ 0 w 1702609"/>
                <a:gd name="connsiteY2" fmla="*/ 257442 h 257442"/>
                <a:gd name="connsiteX3" fmla="*/ 0 w 1702609"/>
                <a:gd name="connsiteY3" fmla="*/ 0 h 257442"/>
                <a:gd name="connsiteX0" fmla="*/ 1601620 w 1647888"/>
                <a:gd name="connsiteY0" fmla="*/ 0 h 257442"/>
                <a:gd name="connsiteX1" fmla="*/ 1647888 w 1647888"/>
                <a:gd name="connsiteY1" fmla="*/ 257442 h 257442"/>
                <a:gd name="connsiteX2" fmla="*/ 0 w 1647888"/>
                <a:gd name="connsiteY2" fmla="*/ 257442 h 257442"/>
                <a:gd name="connsiteX3" fmla="*/ 0 w 1647888"/>
                <a:gd name="connsiteY3" fmla="*/ 0 h 257442"/>
                <a:gd name="connsiteX0" fmla="*/ 1601620 w 1601620"/>
                <a:gd name="connsiteY0" fmla="*/ 0 h 257442"/>
                <a:gd name="connsiteX1" fmla="*/ 1546899 w 1601620"/>
                <a:gd name="connsiteY1" fmla="*/ 257442 h 257442"/>
                <a:gd name="connsiteX2" fmla="*/ 0 w 1601620"/>
                <a:gd name="connsiteY2" fmla="*/ 257442 h 257442"/>
                <a:gd name="connsiteX3" fmla="*/ 0 w 1601620"/>
                <a:gd name="connsiteY3" fmla="*/ 0 h 257442"/>
                <a:gd name="connsiteX0" fmla="*/ 1601620 w 1601620"/>
                <a:gd name="connsiteY0" fmla="*/ 0 h 257442"/>
                <a:gd name="connsiteX1" fmla="*/ 1546899 w 1601620"/>
                <a:gd name="connsiteY1" fmla="*/ 257442 h 257442"/>
                <a:gd name="connsiteX2" fmla="*/ 0 w 1601620"/>
                <a:gd name="connsiteY2" fmla="*/ 257442 h 257442"/>
                <a:gd name="connsiteX3" fmla="*/ 0 w 1601620"/>
                <a:gd name="connsiteY3" fmla="*/ 0 h 257442"/>
                <a:gd name="connsiteX0" fmla="*/ 1601620 w 1601620"/>
                <a:gd name="connsiteY0" fmla="*/ 0 h 257442"/>
                <a:gd name="connsiteX1" fmla="*/ 1546899 w 1601620"/>
                <a:gd name="connsiteY1" fmla="*/ 257442 h 257442"/>
                <a:gd name="connsiteX2" fmla="*/ 0 w 1601620"/>
                <a:gd name="connsiteY2" fmla="*/ 257442 h 257442"/>
                <a:gd name="connsiteX3" fmla="*/ 0 w 1601620"/>
                <a:gd name="connsiteY3" fmla="*/ 0 h 257442"/>
                <a:gd name="connsiteX0" fmla="*/ 1854445 w 1854445"/>
                <a:gd name="connsiteY0" fmla="*/ 0 h 257442"/>
                <a:gd name="connsiteX1" fmla="*/ 1546899 w 1854445"/>
                <a:gd name="connsiteY1" fmla="*/ 257442 h 257442"/>
                <a:gd name="connsiteX2" fmla="*/ 0 w 1854445"/>
                <a:gd name="connsiteY2" fmla="*/ 257442 h 257442"/>
                <a:gd name="connsiteX3" fmla="*/ 0 w 1854445"/>
                <a:gd name="connsiteY3" fmla="*/ 0 h 257442"/>
                <a:gd name="connsiteX0" fmla="*/ 1854445 w 1854445"/>
                <a:gd name="connsiteY0" fmla="*/ 0 h 257442"/>
                <a:gd name="connsiteX1" fmla="*/ 1799724 w 1854445"/>
                <a:gd name="connsiteY1" fmla="*/ 257442 h 257442"/>
                <a:gd name="connsiteX2" fmla="*/ 0 w 1854445"/>
                <a:gd name="connsiteY2" fmla="*/ 257442 h 257442"/>
                <a:gd name="connsiteX3" fmla="*/ 0 w 1854445"/>
                <a:gd name="connsiteY3" fmla="*/ 0 h 257442"/>
                <a:gd name="connsiteX0" fmla="*/ 1854445 w 1854445"/>
                <a:gd name="connsiteY0" fmla="*/ 0 h 257442"/>
                <a:gd name="connsiteX1" fmla="*/ 1799724 w 1854445"/>
                <a:gd name="connsiteY1" fmla="*/ 257442 h 257442"/>
                <a:gd name="connsiteX2" fmla="*/ 0 w 1854445"/>
                <a:gd name="connsiteY2" fmla="*/ 257442 h 257442"/>
                <a:gd name="connsiteX3" fmla="*/ 0 w 1854445"/>
                <a:gd name="connsiteY3" fmla="*/ 0 h 257442"/>
                <a:gd name="connsiteX0" fmla="*/ 1854445 w 1854445"/>
                <a:gd name="connsiteY0" fmla="*/ 0 h 257442"/>
                <a:gd name="connsiteX1" fmla="*/ 1799724 w 1854445"/>
                <a:gd name="connsiteY1" fmla="*/ 257442 h 257442"/>
                <a:gd name="connsiteX2" fmla="*/ 0 w 1854445"/>
                <a:gd name="connsiteY2" fmla="*/ 257442 h 257442"/>
                <a:gd name="connsiteX3" fmla="*/ 0 w 1854445"/>
                <a:gd name="connsiteY3" fmla="*/ 0 h 257442"/>
                <a:gd name="connsiteX0" fmla="*/ 2032379 w 2032379"/>
                <a:gd name="connsiteY0" fmla="*/ 0 h 257442"/>
                <a:gd name="connsiteX1" fmla="*/ 1799724 w 2032379"/>
                <a:gd name="connsiteY1" fmla="*/ 257442 h 257442"/>
                <a:gd name="connsiteX2" fmla="*/ 0 w 2032379"/>
                <a:gd name="connsiteY2" fmla="*/ 257442 h 257442"/>
                <a:gd name="connsiteX3" fmla="*/ 0 w 2032379"/>
                <a:gd name="connsiteY3" fmla="*/ 0 h 257442"/>
                <a:gd name="connsiteX0" fmla="*/ 2032379 w 2032379"/>
                <a:gd name="connsiteY0" fmla="*/ 0 h 257442"/>
                <a:gd name="connsiteX1" fmla="*/ 1977658 w 2032379"/>
                <a:gd name="connsiteY1" fmla="*/ 257442 h 257442"/>
                <a:gd name="connsiteX2" fmla="*/ 0 w 2032379"/>
                <a:gd name="connsiteY2" fmla="*/ 257442 h 257442"/>
                <a:gd name="connsiteX3" fmla="*/ 0 w 2032379"/>
                <a:gd name="connsiteY3" fmla="*/ 0 h 257442"/>
                <a:gd name="connsiteX0" fmla="*/ 2032379 w 2032379"/>
                <a:gd name="connsiteY0" fmla="*/ 0 h 257442"/>
                <a:gd name="connsiteX1" fmla="*/ 1977658 w 2032379"/>
                <a:gd name="connsiteY1" fmla="*/ 257442 h 257442"/>
                <a:gd name="connsiteX2" fmla="*/ 0 w 2032379"/>
                <a:gd name="connsiteY2" fmla="*/ 257442 h 257442"/>
                <a:gd name="connsiteX3" fmla="*/ 0 w 2032379"/>
                <a:gd name="connsiteY3" fmla="*/ 0 h 257442"/>
                <a:gd name="connsiteX0" fmla="*/ 2032379 w 2032379"/>
                <a:gd name="connsiteY0" fmla="*/ 0 h 257442"/>
                <a:gd name="connsiteX1" fmla="*/ 1977658 w 2032379"/>
                <a:gd name="connsiteY1" fmla="*/ 257442 h 257442"/>
                <a:gd name="connsiteX2" fmla="*/ 0 w 2032379"/>
                <a:gd name="connsiteY2" fmla="*/ 257442 h 257442"/>
                <a:gd name="connsiteX3" fmla="*/ 0 w 2032379"/>
                <a:gd name="connsiteY3" fmla="*/ 0 h 257442"/>
                <a:gd name="connsiteX0" fmla="*/ 1854445 w 1977658"/>
                <a:gd name="connsiteY0" fmla="*/ 0 h 257442"/>
                <a:gd name="connsiteX1" fmla="*/ 1977658 w 1977658"/>
                <a:gd name="connsiteY1" fmla="*/ 257442 h 257442"/>
                <a:gd name="connsiteX2" fmla="*/ 0 w 1977658"/>
                <a:gd name="connsiteY2" fmla="*/ 257442 h 257442"/>
                <a:gd name="connsiteX3" fmla="*/ 0 w 1977658"/>
                <a:gd name="connsiteY3" fmla="*/ 0 h 257442"/>
                <a:gd name="connsiteX0" fmla="*/ 1854445 w 1854445"/>
                <a:gd name="connsiteY0" fmla="*/ 0 h 257442"/>
                <a:gd name="connsiteX1" fmla="*/ 1799724 w 1854445"/>
                <a:gd name="connsiteY1" fmla="*/ 257442 h 257442"/>
                <a:gd name="connsiteX2" fmla="*/ 0 w 1854445"/>
                <a:gd name="connsiteY2" fmla="*/ 257442 h 257442"/>
                <a:gd name="connsiteX3" fmla="*/ 0 w 1854445"/>
                <a:gd name="connsiteY3" fmla="*/ 0 h 257442"/>
                <a:gd name="connsiteX0" fmla="*/ 1854445 w 1854445"/>
                <a:gd name="connsiteY0" fmla="*/ 0 h 257442"/>
                <a:gd name="connsiteX1" fmla="*/ 1799724 w 1854445"/>
                <a:gd name="connsiteY1" fmla="*/ 257442 h 257442"/>
                <a:gd name="connsiteX2" fmla="*/ 1 w 1854445"/>
                <a:gd name="connsiteY2" fmla="*/ 257442 h 257442"/>
                <a:gd name="connsiteX3" fmla="*/ 0 w 1854445"/>
                <a:gd name="connsiteY3" fmla="*/ 0 h 257442"/>
                <a:gd name="connsiteX0" fmla="*/ 1854444 w 1854444"/>
                <a:gd name="connsiteY0" fmla="*/ 0 h 257442"/>
                <a:gd name="connsiteX1" fmla="*/ 1799723 w 1854444"/>
                <a:gd name="connsiteY1" fmla="*/ 257442 h 257442"/>
                <a:gd name="connsiteX2" fmla="*/ 0 w 1854444"/>
                <a:gd name="connsiteY2" fmla="*/ 257442 h 257442"/>
                <a:gd name="connsiteX3" fmla="*/ 0 w 1854444"/>
                <a:gd name="connsiteY3" fmla="*/ 0 h 257442"/>
                <a:gd name="connsiteX0" fmla="*/ 1702160 w 1799723"/>
                <a:gd name="connsiteY0" fmla="*/ 0 h 257442"/>
                <a:gd name="connsiteX1" fmla="*/ 1799723 w 1799723"/>
                <a:gd name="connsiteY1" fmla="*/ 257442 h 257442"/>
                <a:gd name="connsiteX2" fmla="*/ 0 w 1799723"/>
                <a:gd name="connsiteY2" fmla="*/ 257442 h 257442"/>
                <a:gd name="connsiteX3" fmla="*/ 0 w 1799723"/>
                <a:gd name="connsiteY3" fmla="*/ 0 h 257442"/>
                <a:gd name="connsiteX0" fmla="*/ 1702160 w 1702160"/>
                <a:gd name="connsiteY0" fmla="*/ 0 h 257442"/>
                <a:gd name="connsiteX1" fmla="*/ 1647440 w 1702160"/>
                <a:gd name="connsiteY1" fmla="*/ 257442 h 257442"/>
                <a:gd name="connsiteX2" fmla="*/ 0 w 1702160"/>
                <a:gd name="connsiteY2" fmla="*/ 257442 h 257442"/>
                <a:gd name="connsiteX3" fmla="*/ 0 w 1702160"/>
                <a:gd name="connsiteY3" fmla="*/ 0 h 257442"/>
                <a:gd name="connsiteX0" fmla="*/ 1702160 w 1702160"/>
                <a:gd name="connsiteY0" fmla="*/ 0 h 257442"/>
                <a:gd name="connsiteX1" fmla="*/ 1647440 w 1702160"/>
                <a:gd name="connsiteY1" fmla="*/ 257442 h 257442"/>
                <a:gd name="connsiteX2" fmla="*/ 0 w 1702160"/>
                <a:gd name="connsiteY2" fmla="*/ 257442 h 257442"/>
                <a:gd name="connsiteX3" fmla="*/ 0 w 1702160"/>
                <a:gd name="connsiteY3" fmla="*/ 0 h 257442"/>
                <a:gd name="connsiteX0" fmla="*/ 1702160 w 1702160"/>
                <a:gd name="connsiteY0" fmla="*/ 0 h 257442"/>
                <a:gd name="connsiteX1" fmla="*/ 1647440 w 1702160"/>
                <a:gd name="connsiteY1" fmla="*/ 257442 h 257442"/>
                <a:gd name="connsiteX2" fmla="*/ 0 w 1702160"/>
                <a:gd name="connsiteY2" fmla="*/ 257442 h 257442"/>
                <a:gd name="connsiteX3" fmla="*/ 0 w 1702160"/>
                <a:gd name="connsiteY3" fmla="*/ 0 h 257442"/>
                <a:gd name="connsiteX0" fmla="*/ 1880094 w 1880094"/>
                <a:gd name="connsiteY0" fmla="*/ 0 h 257442"/>
                <a:gd name="connsiteX1" fmla="*/ 1647440 w 1880094"/>
                <a:gd name="connsiteY1" fmla="*/ 257442 h 257442"/>
                <a:gd name="connsiteX2" fmla="*/ 0 w 1880094"/>
                <a:gd name="connsiteY2" fmla="*/ 257442 h 257442"/>
                <a:gd name="connsiteX3" fmla="*/ 0 w 1880094"/>
                <a:gd name="connsiteY3" fmla="*/ 0 h 257442"/>
                <a:gd name="connsiteX0" fmla="*/ 1880094 w 1880094"/>
                <a:gd name="connsiteY0" fmla="*/ 0 h 257442"/>
                <a:gd name="connsiteX1" fmla="*/ 1825373 w 1880094"/>
                <a:gd name="connsiteY1" fmla="*/ 257442 h 257442"/>
                <a:gd name="connsiteX2" fmla="*/ 0 w 1880094"/>
                <a:gd name="connsiteY2" fmla="*/ 257442 h 257442"/>
                <a:gd name="connsiteX3" fmla="*/ 0 w 1880094"/>
                <a:gd name="connsiteY3" fmla="*/ 0 h 257442"/>
                <a:gd name="connsiteX0" fmla="*/ 1880094 w 1880094"/>
                <a:gd name="connsiteY0" fmla="*/ 0 h 257442"/>
                <a:gd name="connsiteX1" fmla="*/ 1825373 w 1880094"/>
                <a:gd name="connsiteY1" fmla="*/ 257442 h 257442"/>
                <a:gd name="connsiteX2" fmla="*/ 0 w 1880094"/>
                <a:gd name="connsiteY2" fmla="*/ 257442 h 257442"/>
                <a:gd name="connsiteX3" fmla="*/ 0 w 1880094"/>
                <a:gd name="connsiteY3" fmla="*/ 0 h 257442"/>
                <a:gd name="connsiteX0" fmla="*/ 1880094 w 1880094"/>
                <a:gd name="connsiteY0" fmla="*/ 0 h 257442"/>
                <a:gd name="connsiteX1" fmla="*/ 1825373 w 1880094"/>
                <a:gd name="connsiteY1" fmla="*/ 257442 h 257442"/>
                <a:gd name="connsiteX2" fmla="*/ 0 w 1880094"/>
                <a:gd name="connsiteY2" fmla="*/ 257442 h 257442"/>
                <a:gd name="connsiteX3" fmla="*/ 0 w 1880094"/>
                <a:gd name="connsiteY3" fmla="*/ 0 h 257442"/>
                <a:gd name="connsiteX0" fmla="*/ 2184664 w 2184664"/>
                <a:gd name="connsiteY0" fmla="*/ 0 h 257442"/>
                <a:gd name="connsiteX1" fmla="*/ 1825373 w 2184664"/>
                <a:gd name="connsiteY1" fmla="*/ 257442 h 257442"/>
                <a:gd name="connsiteX2" fmla="*/ 0 w 2184664"/>
                <a:gd name="connsiteY2" fmla="*/ 257442 h 257442"/>
                <a:gd name="connsiteX3" fmla="*/ 0 w 2184664"/>
                <a:gd name="connsiteY3" fmla="*/ 0 h 257442"/>
                <a:gd name="connsiteX0" fmla="*/ 2184664 w 2184664"/>
                <a:gd name="connsiteY0" fmla="*/ 0 h 257442"/>
                <a:gd name="connsiteX1" fmla="*/ 2129943 w 2184664"/>
                <a:gd name="connsiteY1" fmla="*/ 257442 h 257442"/>
                <a:gd name="connsiteX2" fmla="*/ 0 w 2184664"/>
                <a:gd name="connsiteY2" fmla="*/ 257442 h 257442"/>
                <a:gd name="connsiteX3" fmla="*/ 0 w 2184664"/>
                <a:gd name="connsiteY3" fmla="*/ 0 h 257442"/>
                <a:gd name="connsiteX0" fmla="*/ 2184664 w 2184664"/>
                <a:gd name="connsiteY0" fmla="*/ 0 h 257442"/>
                <a:gd name="connsiteX1" fmla="*/ 2129943 w 2184664"/>
                <a:gd name="connsiteY1" fmla="*/ 257442 h 257442"/>
                <a:gd name="connsiteX2" fmla="*/ 0 w 2184664"/>
                <a:gd name="connsiteY2" fmla="*/ 257442 h 257442"/>
                <a:gd name="connsiteX3" fmla="*/ 0 w 2184664"/>
                <a:gd name="connsiteY3" fmla="*/ 0 h 257442"/>
                <a:gd name="connsiteX0" fmla="*/ 2184664 w 2184664"/>
                <a:gd name="connsiteY0" fmla="*/ 0 h 257442"/>
                <a:gd name="connsiteX1" fmla="*/ 2129943 w 2184664"/>
                <a:gd name="connsiteY1" fmla="*/ 257442 h 257442"/>
                <a:gd name="connsiteX2" fmla="*/ 0 w 2184664"/>
                <a:gd name="connsiteY2" fmla="*/ 257442 h 257442"/>
                <a:gd name="connsiteX3" fmla="*/ 0 w 2184664"/>
                <a:gd name="connsiteY3" fmla="*/ 0 h 257442"/>
                <a:gd name="connsiteX0" fmla="*/ 2453969 w 2453969"/>
                <a:gd name="connsiteY0" fmla="*/ 0 h 257442"/>
                <a:gd name="connsiteX1" fmla="*/ 2129943 w 2453969"/>
                <a:gd name="connsiteY1" fmla="*/ 257442 h 257442"/>
                <a:gd name="connsiteX2" fmla="*/ 0 w 2453969"/>
                <a:gd name="connsiteY2" fmla="*/ 257442 h 257442"/>
                <a:gd name="connsiteX3" fmla="*/ 0 w 2453969"/>
                <a:gd name="connsiteY3" fmla="*/ 0 h 257442"/>
                <a:gd name="connsiteX0" fmla="*/ 2453969 w 2453969"/>
                <a:gd name="connsiteY0" fmla="*/ 0 h 257442"/>
                <a:gd name="connsiteX1" fmla="*/ 2399248 w 2453969"/>
                <a:gd name="connsiteY1" fmla="*/ 257442 h 257442"/>
                <a:gd name="connsiteX2" fmla="*/ 0 w 2453969"/>
                <a:gd name="connsiteY2" fmla="*/ 257442 h 257442"/>
                <a:gd name="connsiteX3" fmla="*/ 0 w 2453969"/>
                <a:gd name="connsiteY3" fmla="*/ 0 h 257442"/>
                <a:gd name="connsiteX0" fmla="*/ 2453969 w 2453969"/>
                <a:gd name="connsiteY0" fmla="*/ 0 h 257442"/>
                <a:gd name="connsiteX1" fmla="*/ 2399248 w 2453969"/>
                <a:gd name="connsiteY1" fmla="*/ 257442 h 257442"/>
                <a:gd name="connsiteX2" fmla="*/ 0 w 2453969"/>
                <a:gd name="connsiteY2" fmla="*/ 257442 h 257442"/>
                <a:gd name="connsiteX3" fmla="*/ 0 w 2453969"/>
                <a:gd name="connsiteY3" fmla="*/ 0 h 257442"/>
                <a:gd name="connsiteX0" fmla="*/ 2453969 w 2453969"/>
                <a:gd name="connsiteY0" fmla="*/ 0 h 257442"/>
                <a:gd name="connsiteX1" fmla="*/ 2399248 w 2453969"/>
                <a:gd name="connsiteY1" fmla="*/ 257442 h 257442"/>
                <a:gd name="connsiteX2" fmla="*/ 0 w 2453969"/>
                <a:gd name="connsiteY2" fmla="*/ 257442 h 257442"/>
                <a:gd name="connsiteX3" fmla="*/ 0 w 2453969"/>
                <a:gd name="connsiteY3" fmla="*/ 0 h 257442"/>
                <a:gd name="connsiteX0" fmla="*/ 2614269 w 2614269"/>
                <a:gd name="connsiteY0" fmla="*/ 0 h 257442"/>
                <a:gd name="connsiteX1" fmla="*/ 2399248 w 2614269"/>
                <a:gd name="connsiteY1" fmla="*/ 257442 h 257442"/>
                <a:gd name="connsiteX2" fmla="*/ 0 w 2614269"/>
                <a:gd name="connsiteY2" fmla="*/ 257442 h 257442"/>
                <a:gd name="connsiteX3" fmla="*/ 0 w 2614269"/>
                <a:gd name="connsiteY3" fmla="*/ 0 h 257442"/>
                <a:gd name="connsiteX0" fmla="*/ 2614269 w 2614269"/>
                <a:gd name="connsiteY0" fmla="*/ 0 h 257442"/>
                <a:gd name="connsiteX1" fmla="*/ 2559548 w 2614269"/>
                <a:gd name="connsiteY1" fmla="*/ 257442 h 257442"/>
                <a:gd name="connsiteX2" fmla="*/ 0 w 2614269"/>
                <a:gd name="connsiteY2" fmla="*/ 257442 h 257442"/>
                <a:gd name="connsiteX3" fmla="*/ 0 w 2614269"/>
                <a:gd name="connsiteY3" fmla="*/ 0 h 257442"/>
                <a:gd name="connsiteX0" fmla="*/ 2614269 w 2614269"/>
                <a:gd name="connsiteY0" fmla="*/ 0 h 257442"/>
                <a:gd name="connsiteX1" fmla="*/ 2559548 w 2614269"/>
                <a:gd name="connsiteY1" fmla="*/ 257442 h 257442"/>
                <a:gd name="connsiteX2" fmla="*/ 0 w 2614269"/>
                <a:gd name="connsiteY2" fmla="*/ 257442 h 257442"/>
                <a:gd name="connsiteX3" fmla="*/ 0 w 2614269"/>
                <a:gd name="connsiteY3" fmla="*/ 0 h 257442"/>
                <a:gd name="connsiteX0" fmla="*/ 2614269 w 2614269"/>
                <a:gd name="connsiteY0" fmla="*/ 0 h 257442"/>
                <a:gd name="connsiteX1" fmla="*/ 2559548 w 2614269"/>
                <a:gd name="connsiteY1" fmla="*/ 257442 h 257442"/>
                <a:gd name="connsiteX2" fmla="*/ 0 w 2614269"/>
                <a:gd name="connsiteY2" fmla="*/ 257442 h 257442"/>
                <a:gd name="connsiteX3" fmla="*/ 0 w 2614269"/>
                <a:gd name="connsiteY3" fmla="*/ 0 h 257442"/>
                <a:gd name="connsiteX0" fmla="*/ 2510972 w 2559548"/>
                <a:gd name="connsiteY0" fmla="*/ 0 h 257442"/>
                <a:gd name="connsiteX1" fmla="*/ 2559548 w 2559548"/>
                <a:gd name="connsiteY1" fmla="*/ 257442 h 257442"/>
                <a:gd name="connsiteX2" fmla="*/ 0 w 2559548"/>
                <a:gd name="connsiteY2" fmla="*/ 257442 h 257442"/>
                <a:gd name="connsiteX3" fmla="*/ 0 w 2559548"/>
                <a:gd name="connsiteY3" fmla="*/ 0 h 257442"/>
                <a:gd name="connsiteX0" fmla="*/ 2510972 w 2510972"/>
                <a:gd name="connsiteY0" fmla="*/ 0 h 257442"/>
                <a:gd name="connsiteX1" fmla="*/ 2456251 w 2510972"/>
                <a:gd name="connsiteY1" fmla="*/ 257442 h 257442"/>
                <a:gd name="connsiteX2" fmla="*/ 0 w 2510972"/>
                <a:gd name="connsiteY2" fmla="*/ 257442 h 257442"/>
                <a:gd name="connsiteX3" fmla="*/ 0 w 2510972"/>
                <a:gd name="connsiteY3" fmla="*/ 0 h 257442"/>
                <a:gd name="connsiteX0" fmla="*/ 2510972 w 2510972"/>
                <a:gd name="connsiteY0" fmla="*/ 0 h 257442"/>
                <a:gd name="connsiteX1" fmla="*/ 2456251 w 2510972"/>
                <a:gd name="connsiteY1" fmla="*/ 257442 h 257442"/>
                <a:gd name="connsiteX2" fmla="*/ 0 w 2510972"/>
                <a:gd name="connsiteY2" fmla="*/ 257442 h 257442"/>
                <a:gd name="connsiteX3" fmla="*/ 0 w 2510972"/>
                <a:gd name="connsiteY3" fmla="*/ 0 h 257442"/>
                <a:gd name="connsiteX0" fmla="*/ 2510972 w 2510972"/>
                <a:gd name="connsiteY0" fmla="*/ 0 h 257442"/>
                <a:gd name="connsiteX1" fmla="*/ 2456251 w 2510972"/>
                <a:gd name="connsiteY1" fmla="*/ 257442 h 257442"/>
                <a:gd name="connsiteX2" fmla="*/ 0 w 2510972"/>
                <a:gd name="connsiteY2" fmla="*/ 257442 h 257442"/>
                <a:gd name="connsiteX3" fmla="*/ 0 w 2510972"/>
                <a:gd name="connsiteY3" fmla="*/ 0 h 257442"/>
              </a:gdLst>
              <a:ahLst/>
              <a:cxnLst>
                <a:cxn ang="0">
                  <a:pos x="connsiteX0" y="connsiteY0"/>
                </a:cxn>
                <a:cxn ang="0">
                  <a:pos x="connsiteX1" y="connsiteY1"/>
                </a:cxn>
                <a:cxn ang="0">
                  <a:pos x="connsiteX2" y="connsiteY2"/>
                </a:cxn>
                <a:cxn ang="0">
                  <a:pos x="connsiteX3" y="connsiteY3"/>
                </a:cxn>
              </a:cxnLst>
              <a:rect l="l" t="t" r="r" b="b"/>
              <a:pathLst>
                <a:path w="2510972" h="257442">
                  <a:moveTo>
                    <a:pt x="2510972" y="0"/>
                  </a:moveTo>
                  <a:lnTo>
                    <a:pt x="2456251"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6" name="btfpRunningAgenda1LevelTextLeft884368">
              <a:extLst>
                <a:ext uri="{FF2B5EF4-FFF2-40B4-BE49-F238E27FC236}">
                  <a16:creationId xmlns:a16="http://schemas.microsoft.com/office/drawing/2014/main" id="{49245C85-09D4-7D4D-AE73-930949D48F79}"/>
                </a:ext>
              </a:extLst>
            </p:cNvPr>
            <p:cNvSpPr txBox="1"/>
            <p:nvPr/>
          </p:nvSpPr>
          <p:spPr bwMode="gray">
            <a:xfrm>
              <a:off x="0" y="876300"/>
              <a:ext cx="2559997"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front office</a:t>
              </a:r>
            </a:p>
          </p:txBody>
        </p:sp>
      </p:grpSp>
      <p:sp>
        <p:nvSpPr>
          <p:cNvPr id="12" name="btfpQuoteBox735513">
            <a:extLst>
              <a:ext uri="{FF2B5EF4-FFF2-40B4-BE49-F238E27FC236}">
                <a16:creationId xmlns:a16="http://schemas.microsoft.com/office/drawing/2014/main" id="{BCDD40D8-2BC2-261C-82C3-284FA995F5F8}"/>
              </a:ext>
            </a:extLst>
          </p:cNvPr>
          <p:cNvSpPr txBox="1"/>
          <p:nvPr>
            <p:custDataLst>
              <p:tags r:id="rId10"/>
            </p:custDataLst>
          </p:nvPr>
        </p:nvSpPr>
        <p:spPr bwMode="gray">
          <a:xfrm>
            <a:off x="7573486" y="5484241"/>
            <a:ext cx="4288314" cy="872995"/>
          </a:xfrm>
          <a:prstGeom prst="rect">
            <a:avLst/>
          </a:prstGeom>
          <a:noFill/>
        </p:spPr>
        <p:txBody>
          <a:bodyPr vert="horz" wrap="square" lIns="36036" tIns="36036" rIns="36036" bIns="36036" rtlCol="0" anchor="t">
            <a:spAutoFit/>
          </a:bodyPr>
          <a:lstStyle/>
          <a:p>
            <a:pPr marL="90729" indent="-90729">
              <a:spcBef>
                <a:spcPts val="0"/>
              </a:spcBef>
              <a:buNone/>
            </a:pPr>
            <a:r>
              <a:rPr lang="en-US" sz="1050" i="1"/>
              <a:t>“In front office, prior authorization is one of the top reasons for clinical denials on the back end, </a:t>
            </a:r>
            <a:r>
              <a:rPr lang="en-US" sz="1050" b="1" i="1"/>
              <a:t>many vendors are focusing their efforts on building prior authorization cycles</a:t>
            </a:r>
            <a:r>
              <a:rPr lang="en-US" sz="1050" i="1"/>
              <a:t>. This is one of the reasons Optum bought Change Healthcare”</a:t>
            </a:r>
          </a:p>
          <a:p>
            <a:pPr marL="177800" lvl="1" indent="0" algn="r">
              <a:spcBef>
                <a:spcPts val="0"/>
              </a:spcBef>
              <a:buNone/>
            </a:pPr>
            <a:r>
              <a:rPr lang="en-US" sz="1000" b="0" i="0" u="none" strike="noStrike">
                <a:effectLst/>
                <a:latin typeface="Arial" panose="020B0604020202020204" pitchFamily="34" charset="0"/>
              </a:rPr>
              <a:t>Former COO, Provider ##</a:t>
            </a:r>
          </a:p>
        </p:txBody>
      </p:sp>
      <p:sp>
        <p:nvSpPr>
          <p:cNvPr id="44" name="Rectangle 43">
            <a:extLst>
              <a:ext uri="{FF2B5EF4-FFF2-40B4-BE49-F238E27FC236}">
                <a16:creationId xmlns:a16="http://schemas.microsoft.com/office/drawing/2014/main" id="{7D6BB45B-E7CA-71D2-D8B5-DC8CE79236D4}"/>
              </a:ext>
            </a:extLst>
          </p:cNvPr>
          <p:cNvSpPr/>
          <p:nvPr/>
        </p:nvSpPr>
        <p:spPr bwMode="gray">
          <a:xfrm>
            <a:off x="7573485" y="2513832"/>
            <a:ext cx="1213675" cy="96488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100" b="1" i="1">
                <a:solidFill>
                  <a:srgbClr val="000000"/>
                </a:solidFill>
              </a:rPr>
              <a:t>&lt;</a:t>
            </a:r>
            <a:r>
              <a:rPr lang="en-US" sz="1100" b="1">
                <a:solidFill>
                  <a:srgbClr val="000000"/>
                </a:solidFill>
              </a:rPr>
              <a:t>Competitor 8&gt;</a:t>
            </a:r>
            <a:endParaRPr lang="en-US" sz="1100">
              <a:solidFill>
                <a:schemeClr val="tx1"/>
              </a:solidFill>
            </a:endParaRPr>
          </a:p>
        </p:txBody>
      </p:sp>
    </p:spTree>
    <p:custDataLst>
      <p:tags r:id="rId1"/>
    </p:custDataLst>
    <p:extLst>
      <p:ext uri="{BB962C8B-B14F-4D97-AF65-F5344CB8AC3E}">
        <p14:creationId xmlns:p14="http://schemas.microsoft.com/office/powerpoint/2010/main" val="362052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btfpColumnIndicatorGroup2">
            <a:extLst>
              <a:ext uri="{FF2B5EF4-FFF2-40B4-BE49-F238E27FC236}">
                <a16:creationId xmlns:a16="http://schemas.microsoft.com/office/drawing/2014/main" id="{29D10A45-2A56-76D2-90A1-FCA68E871B4A}"/>
              </a:ext>
            </a:extLst>
          </p:cNvPr>
          <p:cNvGrpSpPr/>
          <p:nvPr/>
        </p:nvGrpSpPr>
        <p:grpSpPr>
          <a:xfrm>
            <a:off x="0" y="6926580"/>
            <a:ext cx="12192000" cy="137160"/>
            <a:chOff x="0" y="6926580"/>
            <a:chExt cx="12192000" cy="137160"/>
          </a:xfrm>
        </p:grpSpPr>
        <p:sp>
          <p:nvSpPr>
            <p:cNvPr id="56" name="btfpColumnGapBlocker374277">
              <a:extLst>
                <a:ext uri="{FF2B5EF4-FFF2-40B4-BE49-F238E27FC236}">
                  <a16:creationId xmlns:a16="http://schemas.microsoft.com/office/drawing/2014/main" id="{5CB6CC49-A897-2355-BFE4-41EFD0D6193D}"/>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54" name="btfpColumnGapBlocker688411">
              <a:extLst>
                <a:ext uri="{FF2B5EF4-FFF2-40B4-BE49-F238E27FC236}">
                  <a16:creationId xmlns:a16="http://schemas.microsoft.com/office/drawing/2014/main" id="{2DE0CBFC-1808-1B54-BD96-5E88EEDF6AA5}"/>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52" name="btfpColumnIndicator272667">
              <a:extLst>
                <a:ext uri="{FF2B5EF4-FFF2-40B4-BE49-F238E27FC236}">
                  <a16:creationId xmlns:a16="http://schemas.microsoft.com/office/drawing/2014/main" id="{70D131E7-7BAF-D341-09B2-812B26915CE5}"/>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334800">
              <a:extLst>
                <a:ext uri="{FF2B5EF4-FFF2-40B4-BE49-F238E27FC236}">
                  <a16:creationId xmlns:a16="http://schemas.microsoft.com/office/drawing/2014/main" id="{C64CDF51-BAAE-6251-8A04-949CA33D11C1}"/>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7" name="btfpColumnGapBlocker618465">
              <a:extLst>
                <a:ext uri="{FF2B5EF4-FFF2-40B4-BE49-F238E27FC236}">
                  <a16:creationId xmlns:a16="http://schemas.microsoft.com/office/drawing/2014/main" id="{44B89D13-0380-25CE-5F26-CD11169D5F02}"/>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3" name="btfpColumnIndicator838285">
              <a:extLst>
                <a:ext uri="{FF2B5EF4-FFF2-40B4-BE49-F238E27FC236}">
                  <a16:creationId xmlns:a16="http://schemas.microsoft.com/office/drawing/2014/main" id="{3031880A-055D-BDCA-AF54-1AA59444C9F5}"/>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479908">
              <a:extLst>
                <a:ext uri="{FF2B5EF4-FFF2-40B4-BE49-F238E27FC236}">
                  <a16:creationId xmlns:a16="http://schemas.microsoft.com/office/drawing/2014/main" id="{ECF0625F-FE17-795F-FDF1-97A7E6B9A998}"/>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167020">
              <a:extLst>
                <a:ext uri="{FF2B5EF4-FFF2-40B4-BE49-F238E27FC236}">
                  <a16:creationId xmlns:a16="http://schemas.microsoft.com/office/drawing/2014/main" id="{B6F245A2-42F6-7DBE-E2EE-48481C40B19C}"/>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0" name="btfpColumnIndicator819566">
              <a:extLst>
                <a:ext uri="{FF2B5EF4-FFF2-40B4-BE49-F238E27FC236}">
                  <a16:creationId xmlns:a16="http://schemas.microsoft.com/office/drawing/2014/main" id="{153CEBE5-CA59-9504-C293-67034011935B}"/>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751825">
              <a:extLst>
                <a:ext uri="{FF2B5EF4-FFF2-40B4-BE49-F238E27FC236}">
                  <a16:creationId xmlns:a16="http://schemas.microsoft.com/office/drawing/2014/main" id="{5F178705-D546-6C94-1E78-D84176AA929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7" name="btfpColumnIndicatorGroup1">
            <a:extLst>
              <a:ext uri="{FF2B5EF4-FFF2-40B4-BE49-F238E27FC236}">
                <a16:creationId xmlns:a16="http://schemas.microsoft.com/office/drawing/2014/main" id="{E35C5FEE-A4D5-8C8E-52EC-1CDFC9A67132}"/>
              </a:ext>
            </a:extLst>
          </p:cNvPr>
          <p:cNvGrpSpPr/>
          <p:nvPr/>
        </p:nvGrpSpPr>
        <p:grpSpPr>
          <a:xfrm>
            <a:off x="0" y="-205740"/>
            <a:ext cx="12192000" cy="137160"/>
            <a:chOff x="0" y="-205740"/>
            <a:chExt cx="12192000" cy="137160"/>
          </a:xfrm>
        </p:grpSpPr>
        <p:sp>
          <p:nvSpPr>
            <p:cNvPr id="55" name="btfpColumnGapBlocker362124">
              <a:extLst>
                <a:ext uri="{FF2B5EF4-FFF2-40B4-BE49-F238E27FC236}">
                  <a16:creationId xmlns:a16="http://schemas.microsoft.com/office/drawing/2014/main" id="{F8CEF698-B79E-410C-764A-9B0DF81B04C1}"/>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53" name="btfpColumnGapBlocker635930">
              <a:extLst>
                <a:ext uri="{FF2B5EF4-FFF2-40B4-BE49-F238E27FC236}">
                  <a16:creationId xmlns:a16="http://schemas.microsoft.com/office/drawing/2014/main" id="{DD4EA269-3A4B-3EC5-4D8F-0B99A3C0CCDF}"/>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51" name="btfpColumnIndicator196716">
              <a:extLst>
                <a:ext uri="{FF2B5EF4-FFF2-40B4-BE49-F238E27FC236}">
                  <a16:creationId xmlns:a16="http://schemas.microsoft.com/office/drawing/2014/main" id="{367E15E3-3B45-CBDB-E967-44CC1812A951}"/>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9" name="btfpColumnIndicator457434">
              <a:extLst>
                <a:ext uri="{FF2B5EF4-FFF2-40B4-BE49-F238E27FC236}">
                  <a16:creationId xmlns:a16="http://schemas.microsoft.com/office/drawing/2014/main" id="{3ECB2B9D-88D9-EA2E-AAD8-33554F6D8EF8}"/>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6" name="btfpColumnGapBlocker309788">
              <a:extLst>
                <a:ext uri="{FF2B5EF4-FFF2-40B4-BE49-F238E27FC236}">
                  <a16:creationId xmlns:a16="http://schemas.microsoft.com/office/drawing/2014/main" id="{9C690B58-D945-E07C-93E6-3F3F8A1EF40B}"/>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6" name="btfpColumnIndicator892634">
              <a:extLst>
                <a:ext uri="{FF2B5EF4-FFF2-40B4-BE49-F238E27FC236}">
                  <a16:creationId xmlns:a16="http://schemas.microsoft.com/office/drawing/2014/main" id="{65F6CCB1-CCB5-F3AB-3934-B97ACC67B3FB}"/>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994723">
              <a:extLst>
                <a:ext uri="{FF2B5EF4-FFF2-40B4-BE49-F238E27FC236}">
                  <a16:creationId xmlns:a16="http://schemas.microsoft.com/office/drawing/2014/main" id="{D8255DAF-2313-CD12-370D-7D9215F805E1}"/>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249997">
              <a:extLst>
                <a:ext uri="{FF2B5EF4-FFF2-40B4-BE49-F238E27FC236}">
                  <a16:creationId xmlns:a16="http://schemas.microsoft.com/office/drawing/2014/main" id="{48FC5F9A-E29E-E7BE-69AD-E117A4258EBE}"/>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5" name="btfpColumnIndicator219358">
              <a:extLst>
                <a:ext uri="{FF2B5EF4-FFF2-40B4-BE49-F238E27FC236}">
                  <a16:creationId xmlns:a16="http://schemas.microsoft.com/office/drawing/2014/main" id="{F4760570-BE49-CE74-3C91-2786654DE3F8}"/>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709648">
              <a:extLst>
                <a:ext uri="{FF2B5EF4-FFF2-40B4-BE49-F238E27FC236}">
                  <a16:creationId xmlns:a16="http://schemas.microsoft.com/office/drawing/2014/main" id="{F8F1299E-BFEA-369A-87CC-5BD0C3B588EA}"/>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60" imgH="360" progId="TCLayout.ActiveDocument.1">
                  <p:embed/>
                </p:oleObj>
              </mc:Choice>
              <mc:Fallback>
                <p:oleObj name="think-cell Slide" r:id="rId10"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1" name="Title 20">
            <a:extLst>
              <a:ext uri="{FF2B5EF4-FFF2-40B4-BE49-F238E27FC236}">
                <a16:creationId xmlns:a16="http://schemas.microsoft.com/office/drawing/2014/main" id="{F41A3647-2ABC-A7EE-6664-607984BF3C8B}"/>
              </a:ext>
            </a:extLst>
          </p:cNvPr>
          <p:cNvSpPr>
            <a:spLocks noGrp="1"/>
          </p:cNvSpPr>
          <p:nvPr>
            <p:ph type="title"/>
          </p:nvPr>
        </p:nvSpPr>
        <p:spPr/>
        <p:txBody>
          <a:bodyPr vert="horz"/>
          <a:lstStyle/>
          <a:p>
            <a:r>
              <a:rPr lang="en-US" b="1" i="1"/>
              <a:t>Examples: </a:t>
            </a:r>
            <a:r>
              <a:rPr lang="en-US"/>
              <a:t>Services competitors have developed some workflow tools that reduce the degree of human intervention required across key activities</a:t>
            </a:r>
          </a:p>
        </p:txBody>
      </p:sp>
      <p:graphicFrame>
        <p:nvGraphicFramePr>
          <p:cNvPr id="9" name="btfpTable422337">
            <a:extLst>
              <a:ext uri="{FF2B5EF4-FFF2-40B4-BE49-F238E27FC236}">
                <a16:creationId xmlns:a16="http://schemas.microsoft.com/office/drawing/2014/main" id="{D6993917-82B2-9520-79E1-9A5C2415645E}"/>
              </a:ext>
            </a:extLst>
          </p:cNvPr>
          <p:cNvGraphicFramePr>
            <a:graphicFrameLocks noGrp="1"/>
          </p:cNvGraphicFramePr>
          <p:nvPr>
            <p:custDataLst>
              <p:tags r:id="rId3"/>
            </p:custDataLst>
            <p:extLst>
              <p:ext uri="{D42A27DB-BD31-4B8C-83A1-F6EECF244321}">
                <p14:modId xmlns:p14="http://schemas.microsoft.com/office/powerpoint/2010/main" val="3180364614"/>
              </p:ext>
            </p:extLst>
          </p:nvPr>
        </p:nvGraphicFramePr>
        <p:xfrm>
          <a:off x="330198" y="1291285"/>
          <a:ext cx="11522076" cy="5025661"/>
        </p:xfrm>
        <a:graphic>
          <a:graphicData uri="http://schemas.openxmlformats.org/drawingml/2006/table">
            <a:tbl>
              <a:tblPr firstRow="1" firstCol="1">
                <a:tableStyleId>{9D7B26C5-4107-4FEC-AEDC-1716B250A1EF}</a:tableStyleId>
              </a:tblPr>
              <a:tblGrid>
                <a:gridCol w="436499">
                  <a:extLst>
                    <a:ext uri="{9D8B030D-6E8A-4147-A177-3AD203B41FA5}">
                      <a16:colId xmlns:a16="http://schemas.microsoft.com/office/drawing/2014/main" val="3395568982"/>
                    </a:ext>
                  </a:extLst>
                </a:gridCol>
                <a:gridCol w="1609358">
                  <a:extLst>
                    <a:ext uri="{9D8B030D-6E8A-4147-A177-3AD203B41FA5}">
                      <a16:colId xmlns:a16="http://schemas.microsoft.com/office/drawing/2014/main" val="899494377"/>
                    </a:ext>
                  </a:extLst>
                </a:gridCol>
                <a:gridCol w="9476219">
                  <a:extLst>
                    <a:ext uri="{9D8B030D-6E8A-4147-A177-3AD203B41FA5}">
                      <a16:colId xmlns:a16="http://schemas.microsoft.com/office/drawing/2014/main" val="1791702045"/>
                    </a:ext>
                  </a:extLst>
                </a:gridCol>
              </a:tblGrid>
              <a:tr h="274860">
                <a:tc>
                  <a:txBody>
                    <a:bodyPr/>
                    <a:lstStyle/>
                    <a:p>
                      <a:pPr marL="177800" indent="-177800">
                        <a:spcBef>
                          <a:spcPts val="0"/>
                        </a:spcBef>
                      </a:pPr>
                      <a:endParaRPr lang="en-US" sz="1100"/>
                    </a:p>
                  </a:txBody>
                  <a:tcPr anchor="b">
                    <a:lnT w="63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100"/>
                        <a:t>Vendor</a:t>
                      </a:r>
                    </a:p>
                  </a:txBody>
                  <a:tcPr anchor="b">
                    <a:lnT w="63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spcBef>
                          <a:spcPts val="0"/>
                        </a:spcBef>
                        <a:buNone/>
                      </a:pPr>
                      <a:r>
                        <a:rPr lang="en-US" sz="1100" b="1">
                          <a:solidFill>
                            <a:schemeClr val="accent3"/>
                          </a:solidFill>
                        </a:rPr>
                        <a:t>Workflow applications</a:t>
                      </a:r>
                    </a:p>
                  </a:txBody>
                  <a:tcPr anchor="b">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9313477"/>
                  </a:ext>
                </a:extLst>
              </a:tr>
              <a:tr h="1277292">
                <a:tc rowSpan="5">
                  <a:txBody>
                    <a:bodyPr/>
                    <a:lstStyle/>
                    <a:p>
                      <a:pPr marL="0" marR="0" lvl="0" indent="0" algn="ctr" defTabSz="711200" rtl="0" eaLnBrk="1" fontAlgn="auto" latinLnBrk="0" hangingPunct="1">
                        <a:lnSpc>
                          <a:spcPct val="100000"/>
                        </a:lnSpc>
                        <a:spcBef>
                          <a:spcPts val="1200"/>
                        </a:spcBef>
                        <a:spcAft>
                          <a:spcPts val="0"/>
                        </a:spcAft>
                        <a:buClrTx/>
                        <a:buSzTx/>
                        <a:buNone/>
                        <a:tabLst/>
                        <a:defRPr/>
                      </a:pPr>
                      <a:r>
                        <a:rPr lang="en-US" sz="900">
                          <a:solidFill>
                            <a:srgbClr val="FFFFFF"/>
                          </a:solidFill>
                        </a:rPr>
                        <a:t>Services competitors</a:t>
                      </a:r>
                    </a:p>
                  </a:txBody>
                  <a:tcPr vert="vert270" anchor="ctr">
                    <a:lnT w="19050" cap="flat" cmpd="sng" algn="ctr">
                      <a:solidFill>
                        <a:schemeClr val="tx1"/>
                      </a:solidFill>
                      <a:prstDash val="solid"/>
                      <a:round/>
                      <a:headEnd type="none" w="med" len="med"/>
                      <a:tailEnd type="none" w="med" len="med"/>
                    </a:lnT>
                    <a:solidFill>
                      <a:srgbClr val="333333"/>
                    </a:solidFill>
                  </a:tcPr>
                </a:tc>
                <a:tc>
                  <a:txBody>
                    <a:bodyPr/>
                    <a:lstStyle/>
                    <a:p>
                      <a:pPr marL="0" indent="0" algn="l">
                        <a:buNone/>
                      </a:pPr>
                      <a:endParaRPr lang="en-US" sz="1050" b="1" i="0"/>
                    </a:p>
                    <a:p>
                      <a:pPr marL="0" indent="0" algn="l">
                        <a:buNone/>
                      </a:pPr>
                      <a:r>
                        <a:rPr lang="en-US" sz="1050" b="1" i="0"/>
                        <a:t>Competitor 2</a:t>
                      </a:r>
                    </a:p>
                  </a:txBody>
                  <a:tcPr anchor="ctr">
                    <a:lnT w="19050" cap="flat" cmpd="sng" algn="ctr">
                      <a:solidFill>
                        <a:schemeClr val="tx1"/>
                      </a:solidFill>
                      <a:prstDash val="solid"/>
                      <a:round/>
                      <a:headEnd type="none" w="med" len="med"/>
                      <a:tailEnd type="none" w="med" len="med"/>
                    </a:lnT>
                  </a:tcPr>
                </a:tc>
                <a:tc>
                  <a:txBody>
                    <a:bodyPr/>
                    <a:lstStyle/>
                    <a:p>
                      <a:pPr marL="177800" indent="-177800">
                        <a:spcBef>
                          <a:spcPts val="600"/>
                        </a:spcBef>
                      </a:pPr>
                      <a:r>
                        <a:rPr lang="en-US" sz="1050" b="1"/>
                        <a:t>Patient registration: </a:t>
                      </a:r>
                      <a:r>
                        <a:rPr lang="en-US" sz="1050" b="0"/>
                        <a:t>&lt;Comp 2&gt; Platform is an AI-driven solution designed to streamline patient access providing patients with a digital self-service experience that includes booking, registration, and payment, using AI to reduce errors</a:t>
                      </a:r>
                    </a:p>
                    <a:p>
                      <a:pPr marL="177800" indent="-177800">
                        <a:spcBef>
                          <a:spcPts val="600"/>
                        </a:spcBef>
                      </a:pPr>
                      <a:r>
                        <a:rPr lang="en-US" sz="1050" b="1"/>
                        <a:t>Benefits &amp; Eligibility Verification</a:t>
                      </a:r>
                      <a:r>
                        <a:rPr lang="en-US" sz="1050"/>
                        <a:t>: &lt;Comp 2&gt; GenAI models interpret complex payer documents to provide real-time insights on patient eligibility and coverage details, enabling front-office staff to accurately inform patients of co-pays and deductibles at intake</a:t>
                      </a:r>
                    </a:p>
                    <a:p>
                      <a:pPr marL="177800" indent="-177800">
                        <a:spcBef>
                          <a:spcPts val="600"/>
                        </a:spcBef>
                      </a:pPr>
                      <a:r>
                        <a:rPr lang="en-US" sz="1050" b="1"/>
                        <a:t>Referral &amp; Authorization Management</a:t>
                      </a:r>
                      <a:r>
                        <a:rPr lang="en-US" sz="1050"/>
                        <a:t>: &lt;Comp 2&gt; uses predictive GenAI to analyze historical data, flagging cases that likely need prior authorization and reducing denials by highlighting cases for proactive review</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3003287"/>
                  </a:ext>
                </a:extLst>
              </a:tr>
              <a:tr h="902758">
                <a:tc vMerge="1">
                  <a:txBody>
                    <a:bodyPr/>
                    <a:lstStyle/>
                    <a:p>
                      <a:pPr marL="0" indent="0">
                        <a:buFontTx/>
                        <a:buNone/>
                      </a:pPr>
                      <a:endParaRPr lang="en-US" sz="1000"/>
                    </a:p>
                  </a:txBody>
                  <a:tcPr/>
                </a:tc>
                <a:tc>
                  <a:txBody>
                    <a:bodyPr/>
                    <a:lstStyle/>
                    <a:p>
                      <a:pPr marL="0" indent="0" algn="l">
                        <a:buNone/>
                      </a:pPr>
                      <a:r>
                        <a:rPr lang="en-US" sz="1050" b="1" i="0"/>
                        <a:t>Competitor 24</a:t>
                      </a:r>
                    </a:p>
                  </a:txBody>
                  <a:tcPr anchor="ct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50" b="1"/>
                        <a:t>Patient Registration</a:t>
                      </a:r>
                      <a:r>
                        <a:rPr lang="en-US" sz="1050"/>
                        <a:t>: Uses GenAI to validate demographic data, identifying potential registration errors that can disrupt downstream workflows. This proactive checking reduces the need for follow-up corrections and increases data accuracy from the start</a:t>
                      </a:r>
                      <a:endParaRPr lang="en-US" sz="1050" b="1"/>
                    </a:p>
                    <a:p>
                      <a:pPr marL="177800" indent="-177800">
                        <a:spcBef>
                          <a:spcPts val="600"/>
                        </a:spcBef>
                      </a:pPr>
                      <a:r>
                        <a:rPr lang="en-US" sz="1050" b="1"/>
                        <a:t>Benefits &amp; Eligibility Verification</a:t>
                      </a:r>
                      <a:r>
                        <a:rPr lang="en-US" sz="1050"/>
                        <a:t>: Using </a:t>
                      </a:r>
                      <a:r>
                        <a:rPr lang="en-US" sz="1050" b="0"/>
                        <a:t>financial clearance solutions</a:t>
                      </a:r>
                      <a:r>
                        <a:rPr lang="en-US" sz="1050"/>
                        <a:t>, Experian applies GenAI to combine payer data with patient credit history, giving accurate, predictive out-of-pocket cost estimates and enabling informed discussions with patients about their financial commitment​</a:t>
                      </a:r>
                    </a:p>
                  </a:txBody>
                  <a:tcPr anchor="ctr"/>
                </a:tc>
                <a:extLst>
                  <a:ext uri="{0D108BD9-81ED-4DB2-BD59-A6C34878D82A}">
                    <a16:rowId xmlns:a16="http://schemas.microsoft.com/office/drawing/2014/main" val="2761119348"/>
                  </a:ext>
                </a:extLst>
              </a:tr>
              <a:tr h="856917">
                <a:tc vMerge="1">
                  <a:txBody>
                    <a:bodyPr/>
                    <a:lstStyle/>
                    <a:p>
                      <a:pPr marL="0" indent="0">
                        <a:buFontTx/>
                        <a:buNone/>
                      </a:pPr>
                      <a:endParaRPr lang="en-US" sz="1000"/>
                    </a:p>
                  </a:txBody>
                  <a:tcPr/>
                </a:tc>
                <a:tc>
                  <a:txBody>
                    <a:bodyPr/>
                    <a:lstStyle/>
                    <a:p>
                      <a:pPr marL="0" indent="0" algn="l">
                        <a:buNone/>
                      </a:pPr>
                      <a:r>
                        <a:rPr lang="en-US" sz="1050" b="1" i="0"/>
                        <a:t>Competitor 13</a:t>
                      </a:r>
                    </a:p>
                  </a:txBody>
                  <a:tcPr anchor="ctr"/>
                </a:tc>
                <a:tc>
                  <a:txBody>
                    <a:bodyPr/>
                    <a:lstStyle/>
                    <a:p>
                      <a:pPr marL="177800" indent="-177800">
                        <a:spcBef>
                          <a:spcPts val="600"/>
                        </a:spcBef>
                      </a:pPr>
                      <a:r>
                        <a:rPr lang="en-US" sz="1050" b="1"/>
                        <a:t>Patient Registration</a:t>
                      </a:r>
                      <a:r>
                        <a:rPr lang="en-US" sz="1050"/>
                        <a:t>: Uses GenAI to automatically parse and verify demographic data during intake, ensuring patient profiles are accurate, minimizing errors that impact benefits verification downstream</a:t>
                      </a:r>
                    </a:p>
                    <a:p>
                      <a:pPr marL="177800" indent="-177800">
                        <a:spcBef>
                          <a:spcPts val="600"/>
                        </a:spcBef>
                      </a:pPr>
                      <a:r>
                        <a:rPr lang="en-US" sz="1050" b="1"/>
                        <a:t>Benefits &amp; Eligibility Verification</a:t>
                      </a:r>
                      <a:r>
                        <a:rPr lang="en-US" sz="1050"/>
                        <a:t>: Leveraging </a:t>
                      </a:r>
                      <a:r>
                        <a:rPr lang="en-US" sz="1050" b="0"/>
                        <a:t>NLP through AWS</a:t>
                      </a:r>
                      <a:r>
                        <a:rPr lang="en-US" sz="1050"/>
                        <a:t>; reads payer policies and provides summary of coverage details, making complex eligibility determinations more accurate and reducing manual errors</a:t>
                      </a:r>
                    </a:p>
                  </a:txBody>
                  <a:tcPr anchor="ctr"/>
                </a:tc>
                <a:extLst>
                  <a:ext uri="{0D108BD9-81ED-4DB2-BD59-A6C34878D82A}">
                    <a16:rowId xmlns:a16="http://schemas.microsoft.com/office/drawing/2014/main" val="3235681047"/>
                  </a:ext>
                </a:extLst>
              </a:tr>
              <a:tr h="856917">
                <a:tc vMerge="1">
                  <a:txBody>
                    <a:bodyPr/>
                    <a:lstStyle/>
                    <a:p>
                      <a:pPr marL="0" indent="0" algn="ctr">
                        <a:buFontTx/>
                        <a:buNone/>
                      </a:pPr>
                      <a:endParaRPr lang="en-US" sz="1000">
                        <a:solidFill>
                          <a:srgbClr val="FFFFFF"/>
                        </a:solidFill>
                      </a:endParaRPr>
                    </a:p>
                  </a:txBody>
                  <a:tcPr vert="vert270" anchor="ctr">
                    <a:solidFill>
                      <a:srgbClr val="333333"/>
                    </a:solidFill>
                  </a:tcPr>
                </a:tc>
                <a:tc>
                  <a:txBody>
                    <a:bodyPr/>
                    <a:lstStyle/>
                    <a:p>
                      <a:pPr marL="0" indent="0" algn="l">
                        <a:buNone/>
                      </a:pPr>
                      <a:r>
                        <a:rPr lang="en-US" sz="1050" b="1" i="0"/>
                        <a:t>Competitor 25</a:t>
                      </a:r>
                    </a:p>
                  </a:txBody>
                  <a:tcPr anchor="ctr"/>
                </a:tc>
                <a:tc>
                  <a:txBody>
                    <a:bodyPr/>
                    <a:lstStyle/>
                    <a:p>
                      <a:pPr marL="177800" indent="-177800">
                        <a:spcBef>
                          <a:spcPts val="600"/>
                        </a:spcBef>
                      </a:pPr>
                      <a:r>
                        <a:rPr lang="en-US" sz="1050" b="1"/>
                        <a:t>Benefits &amp; Eligibility Verification</a:t>
                      </a:r>
                      <a:r>
                        <a:rPr lang="en-US" sz="1050"/>
                        <a:t>: </a:t>
                      </a:r>
                      <a:r>
                        <a:rPr lang="en-US" sz="1050" b="0"/>
                        <a:t>Platform </a:t>
                      </a:r>
                      <a:r>
                        <a:rPr lang="en-US" sz="1050"/>
                        <a:t>applies GenAI to predict financial responsibility based on historical data, allowing staff to inform patients about estimated costs and benefits coverage upfront</a:t>
                      </a:r>
                    </a:p>
                    <a:p>
                      <a:pPr marL="177800" indent="-177800">
                        <a:spcBef>
                          <a:spcPts val="600"/>
                        </a:spcBef>
                      </a:pPr>
                      <a:r>
                        <a:rPr lang="en-US" sz="1050" b="1"/>
                        <a:t>Referral &amp; Authorization Management</a:t>
                      </a:r>
                      <a:r>
                        <a:rPr lang="en-US" sz="1050"/>
                        <a:t>: </a:t>
                      </a:r>
                      <a:r>
                        <a:rPr lang="en-US" sz="1050" b="0"/>
                        <a:t>Platform </a:t>
                      </a:r>
                      <a:r>
                        <a:rPr lang="en-US" sz="1050"/>
                        <a:t>also uses predictive analytics to flag cases likely to encounter authorization issues, reducing denials and automating portions of the PA process based on historical patterns</a:t>
                      </a:r>
                    </a:p>
                  </a:txBody>
                  <a:tcPr anchor="ctr"/>
                </a:tc>
                <a:extLst>
                  <a:ext uri="{0D108BD9-81ED-4DB2-BD59-A6C34878D82A}">
                    <a16:rowId xmlns:a16="http://schemas.microsoft.com/office/drawing/2014/main" val="4192039229"/>
                  </a:ext>
                </a:extLst>
              </a:tr>
              <a:tr h="856917">
                <a:tc vMerge="1">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00">
                        <a:solidFill>
                          <a:srgbClr val="FFFFFF"/>
                        </a:solidFill>
                      </a:endParaRPr>
                    </a:p>
                  </a:txBody>
                  <a:tcPr vert="vert270" anchor="ctr">
                    <a:solidFill>
                      <a:srgbClr val="333333"/>
                    </a:solidFill>
                  </a:tcPr>
                </a:tc>
                <a:tc>
                  <a:txBody>
                    <a:bodyPr/>
                    <a:lstStyle/>
                    <a:p>
                      <a:pPr marL="0" indent="0" algn="l">
                        <a:buNone/>
                      </a:pPr>
                      <a:r>
                        <a:rPr lang="en-US" sz="1050" b="1" i="0" dirty="0"/>
                        <a:t>Competitor 26</a:t>
                      </a:r>
                    </a:p>
                    <a:p>
                      <a:pPr marL="0" indent="0" algn="l">
                        <a:buNone/>
                      </a:pPr>
                      <a:endParaRPr lang="en-US" sz="1050" b="1" i="0" dirty="0"/>
                    </a:p>
                  </a:txBody>
                  <a:tcPr anchor="ctr"/>
                </a:tc>
                <a:tc>
                  <a:txBody>
                    <a:bodyPr/>
                    <a:lstStyle/>
                    <a:p>
                      <a:pPr marL="177800" indent="-177800">
                        <a:spcBef>
                          <a:spcPts val="600"/>
                        </a:spcBef>
                      </a:pPr>
                      <a:r>
                        <a:rPr lang="en-US" sz="1050" b="1"/>
                        <a:t>Benefits &amp; Eligibility Verification</a:t>
                      </a:r>
                      <a:r>
                        <a:rPr lang="en-US" sz="1050"/>
                        <a:t>: Using ‘</a:t>
                      </a:r>
                      <a:r>
                        <a:rPr lang="en-US" sz="1050" b="0"/>
                        <a:t>Clearance Authorization’ and ‘InterQual AutoReview’, Optum applies GenAI for real-time eligibility checks and out-of-pocket cost estimates, integrating payer rules directly with clinical data to help verify and inform patients of their financial responsibility upfront</a:t>
                      </a:r>
                    </a:p>
                    <a:p>
                      <a:pPr marL="177800" indent="-177800">
                        <a:spcBef>
                          <a:spcPts val="600"/>
                        </a:spcBef>
                      </a:pPr>
                      <a:r>
                        <a:rPr lang="en-US" sz="1050"/>
                        <a:t>​​</a:t>
                      </a:r>
                      <a:r>
                        <a:rPr lang="en-US" sz="1050" b="1"/>
                        <a:t>Referral &amp; Authorization Management</a:t>
                      </a:r>
                      <a:r>
                        <a:rPr lang="en-US" sz="1050"/>
                        <a:t>: ‘</a:t>
                      </a:r>
                      <a:r>
                        <a:rPr lang="en-US" sz="1050" b="0"/>
                        <a:t>Smart Authorization’ platform uses NLP to automate prior authorization submissions, extracting clinical information from patient records and submitting requests while keeping track of statuses, minimizing need for human intervention​</a:t>
                      </a:r>
                    </a:p>
                  </a:txBody>
                  <a:tcPr anchor="ctr"/>
                </a:tc>
                <a:extLst>
                  <a:ext uri="{0D108BD9-81ED-4DB2-BD59-A6C34878D82A}">
                    <a16:rowId xmlns:a16="http://schemas.microsoft.com/office/drawing/2014/main" val="2085364011"/>
                  </a:ext>
                </a:extLst>
              </a:tr>
            </a:tbl>
          </a:graphicData>
        </a:graphic>
      </p:graphicFrame>
      <p:grpSp>
        <p:nvGrpSpPr>
          <p:cNvPr id="19" name="btfpStatusSticker751109">
            <a:extLst>
              <a:ext uri="{FF2B5EF4-FFF2-40B4-BE49-F238E27FC236}">
                <a16:creationId xmlns:a16="http://schemas.microsoft.com/office/drawing/2014/main" id="{DD4EBFA3-A72C-252C-CE50-DECDD40741A1}"/>
              </a:ext>
            </a:extLst>
          </p:cNvPr>
          <p:cNvGrpSpPr/>
          <p:nvPr>
            <p:custDataLst>
              <p:tags r:id="rId4"/>
            </p:custDataLst>
          </p:nvPr>
        </p:nvGrpSpPr>
        <p:grpSpPr>
          <a:xfrm>
            <a:off x="10100356" y="955344"/>
            <a:ext cx="1761444" cy="235611"/>
            <a:chOff x="-4065730" y="876300"/>
            <a:chExt cx="1761444" cy="235611"/>
          </a:xfrm>
        </p:grpSpPr>
        <p:sp>
          <p:nvSpPr>
            <p:cNvPr id="17" name="btfpStatusStickerText751109">
              <a:extLst>
                <a:ext uri="{FF2B5EF4-FFF2-40B4-BE49-F238E27FC236}">
                  <a16:creationId xmlns:a16="http://schemas.microsoft.com/office/drawing/2014/main" id="{06959722-91FD-7D61-5C32-13E29FF305E0}"/>
                </a:ext>
              </a:extLst>
            </p:cNvPr>
            <p:cNvSpPr txBox="1"/>
            <p:nvPr/>
          </p:nvSpPr>
          <p:spPr bwMode="gray">
            <a:xfrm>
              <a:off x="-4065730"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8" name="btfpStatusStickerLine751109">
              <a:extLst>
                <a:ext uri="{FF2B5EF4-FFF2-40B4-BE49-F238E27FC236}">
                  <a16:creationId xmlns:a16="http://schemas.microsoft.com/office/drawing/2014/main" id="{4FEB5FB2-8D37-7762-BBED-EA5189066C11}"/>
                </a:ext>
              </a:extLst>
            </p:cNvPr>
            <p:cNvCxnSpPr>
              <a:cxnSpLocks/>
            </p:cNvCxnSpPr>
            <p:nvPr/>
          </p:nvCxnSpPr>
          <p:spPr bwMode="gray">
            <a:xfrm rot="720000">
              <a:off x="-4065730"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8" name="btfpRunningAgenda1Level884368">
            <a:extLst>
              <a:ext uri="{FF2B5EF4-FFF2-40B4-BE49-F238E27FC236}">
                <a16:creationId xmlns:a16="http://schemas.microsoft.com/office/drawing/2014/main" id="{B8CA287B-EDFD-D5C0-6A1B-8FB2D8E50ADF}"/>
              </a:ext>
            </a:extLst>
          </p:cNvPr>
          <p:cNvGrpSpPr/>
          <p:nvPr>
            <p:custDataLst>
              <p:tags r:id="rId5"/>
            </p:custDataLst>
          </p:nvPr>
        </p:nvGrpSpPr>
        <p:grpSpPr>
          <a:xfrm>
            <a:off x="0" y="944429"/>
            <a:ext cx="2559997" cy="257442"/>
            <a:chOff x="0" y="876300"/>
            <a:chExt cx="2559997" cy="257442"/>
          </a:xfrm>
        </p:grpSpPr>
        <p:sp>
          <p:nvSpPr>
            <p:cNvPr id="20" name="btfpRunningAgenda1LevelBarLeft884368">
              <a:extLst>
                <a:ext uri="{FF2B5EF4-FFF2-40B4-BE49-F238E27FC236}">
                  <a16:creationId xmlns:a16="http://schemas.microsoft.com/office/drawing/2014/main" id="{1E04C94C-0B24-2167-4496-7BBA1EC2CF03}"/>
                </a:ext>
              </a:extLst>
            </p:cNvPr>
            <p:cNvSpPr/>
            <p:nvPr/>
          </p:nvSpPr>
          <p:spPr bwMode="gray">
            <a:xfrm>
              <a:off x="0" y="876300"/>
              <a:ext cx="2510972" cy="257442"/>
            </a:xfrm>
            <a:custGeom>
              <a:avLst/>
              <a:gdLst>
                <a:gd name="connsiteX0" fmla="*/ 950801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50801 w 3452293"/>
                <a:gd name="connsiteY0" fmla="*/ 0 h 257442"/>
                <a:gd name="connsiteX1" fmla="*/ 896080 w 3452293"/>
                <a:gd name="connsiteY1" fmla="*/ 257442 h 257442"/>
                <a:gd name="connsiteX2" fmla="*/ 3452293 w 3452293"/>
                <a:gd name="connsiteY2" fmla="*/ 257442 h 257442"/>
                <a:gd name="connsiteX3" fmla="*/ 0 w 3452293"/>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42685 w 1742685"/>
                <a:gd name="connsiteY0" fmla="*/ 0 h 257442"/>
                <a:gd name="connsiteX1" fmla="*/ 1401026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2047255 w 2047255"/>
                <a:gd name="connsiteY0" fmla="*/ 0 h 257442"/>
                <a:gd name="connsiteX1" fmla="*/ 168796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316560 w 2316560"/>
                <a:gd name="connsiteY0" fmla="*/ 0 h 257442"/>
                <a:gd name="connsiteX1" fmla="*/ 1992534 w 2316560"/>
                <a:gd name="connsiteY1" fmla="*/ 257442 h 257442"/>
                <a:gd name="connsiteX2" fmla="*/ 0 w 2316560"/>
                <a:gd name="connsiteY2" fmla="*/ 257442 h 257442"/>
                <a:gd name="connsiteX3" fmla="*/ 0 w 2316560"/>
                <a:gd name="connsiteY3" fmla="*/ 0 h 257442"/>
                <a:gd name="connsiteX0" fmla="*/ 2316560 w 2316560"/>
                <a:gd name="connsiteY0" fmla="*/ 0 h 257442"/>
                <a:gd name="connsiteX1" fmla="*/ 2261838 w 2316560"/>
                <a:gd name="connsiteY1" fmla="*/ 257442 h 257442"/>
                <a:gd name="connsiteX2" fmla="*/ 0 w 2316560"/>
                <a:gd name="connsiteY2" fmla="*/ 257442 h 257442"/>
                <a:gd name="connsiteX3" fmla="*/ 0 w 2316560"/>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476861 w 2476861"/>
                <a:gd name="connsiteY0" fmla="*/ 0 h 257442"/>
                <a:gd name="connsiteX1" fmla="*/ 2261839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934772 w 2422140"/>
                <a:gd name="connsiteY0" fmla="*/ 0 h 257442"/>
                <a:gd name="connsiteX1" fmla="*/ 2422140 w 2422140"/>
                <a:gd name="connsiteY1" fmla="*/ 257442 h 257442"/>
                <a:gd name="connsiteX2" fmla="*/ 1 w 2422140"/>
                <a:gd name="connsiteY2" fmla="*/ 257442 h 257442"/>
                <a:gd name="connsiteX3" fmla="*/ 0 w 2422140"/>
                <a:gd name="connsiteY3" fmla="*/ 0 h 257442"/>
                <a:gd name="connsiteX0" fmla="*/ 934772 w 934772"/>
                <a:gd name="connsiteY0" fmla="*/ 0 h 257442"/>
                <a:gd name="connsiteX1" fmla="*/ 880051 w 934772"/>
                <a:gd name="connsiteY1" fmla="*/ 257442 h 257442"/>
                <a:gd name="connsiteX2" fmla="*/ 1 w 934772"/>
                <a:gd name="connsiteY2" fmla="*/ 257442 h 257442"/>
                <a:gd name="connsiteX3" fmla="*/ 0 w 934772"/>
                <a:gd name="connsiteY3" fmla="*/ 0 h 257442"/>
                <a:gd name="connsiteX0" fmla="*/ 934772 w 934772"/>
                <a:gd name="connsiteY0" fmla="*/ 0 h 257442"/>
                <a:gd name="connsiteX1" fmla="*/ 880051 w 934772"/>
                <a:gd name="connsiteY1" fmla="*/ 257442 h 257442"/>
                <a:gd name="connsiteX2" fmla="*/ 1 w 934772"/>
                <a:gd name="connsiteY2" fmla="*/ 257442 h 257442"/>
                <a:gd name="connsiteX3" fmla="*/ 0 w 93477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0 w 934771"/>
                <a:gd name="connsiteY3" fmla="*/ 0 h 257442"/>
                <a:gd name="connsiteX0" fmla="*/ 1103086 w 1103086"/>
                <a:gd name="connsiteY0" fmla="*/ 0 h 257442"/>
                <a:gd name="connsiteX1" fmla="*/ 880050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1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1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0 w 1281020"/>
                <a:gd name="connsiteY3" fmla="*/ 0 h 257442"/>
                <a:gd name="connsiteX0" fmla="*/ 1281021 w 1281021"/>
                <a:gd name="connsiteY0" fmla="*/ 0 h 257442"/>
                <a:gd name="connsiteX1" fmla="*/ 1226300 w 1281021"/>
                <a:gd name="connsiteY1" fmla="*/ 257442 h 257442"/>
                <a:gd name="connsiteX2" fmla="*/ 1 w 1281021"/>
                <a:gd name="connsiteY2" fmla="*/ 257442 h 257442"/>
                <a:gd name="connsiteX3" fmla="*/ 0 w 1281021"/>
                <a:gd name="connsiteY3" fmla="*/ 0 h 257442"/>
                <a:gd name="connsiteX0" fmla="*/ 1449336 w 1449336"/>
                <a:gd name="connsiteY0" fmla="*/ 0 h 257442"/>
                <a:gd name="connsiteX1" fmla="*/ 1226300 w 1449336"/>
                <a:gd name="connsiteY1" fmla="*/ 257442 h 257442"/>
                <a:gd name="connsiteX2" fmla="*/ 1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1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0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0 w 1449336"/>
                <a:gd name="connsiteY2" fmla="*/ 257442 h 257442"/>
                <a:gd name="connsiteX3" fmla="*/ 0 w 1449336"/>
                <a:gd name="connsiteY3" fmla="*/ 0 h 257442"/>
                <a:gd name="connsiteX0" fmla="*/ 1702161 w 1702161"/>
                <a:gd name="connsiteY0" fmla="*/ 0 h 257442"/>
                <a:gd name="connsiteX1" fmla="*/ 1394614 w 1702161"/>
                <a:gd name="connsiteY1" fmla="*/ 257442 h 257442"/>
                <a:gd name="connsiteX2" fmla="*/ 0 w 1702161"/>
                <a:gd name="connsiteY2" fmla="*/ 257442 h 257442"/>
                <a:gd name="connsiteX3" fmla="*/ 0 w 1702161"/>
                <a:gd name="connsiteY3" fmla="*/ 0 h 257442"/>
                <a:gd name="connsiteX0" fmla="*/ 1702161 w 1702161"/>
                <a:gd name="connsiteY0" fmla="*/ 0 h 257442"/>
                <a:gd name="connsiteX1" fmla="*/ 1647440 w 1702161"/>
                <a:gd name="connsiteY1" fmla="*/ 257442 h 257442"/>
                <a:gd name="connsiteX2" fmla="*/ 0 w 1702161"/>
                <a:gd name="connsiteY2" fmla="*/ 257442 h 257442"/>
                <a:gd name="connsiteX3" fmla="*/ 0 w 1702161"/>
                <a:gd name="connsiteY3" fmla="*/ 0 h 257442"/>
                <a:gd name="connsiteX0" fmla="*/ 1702161 w 1702161"/>
                <a:gd name="connsiteY0" fmla="*/ 0 h 257442"/>
                <a:gd name="connsiteX1" fmla="*/ 1647440 w 1702161"/>
                <a:gd name="connsiteY1" fmla="*/ 257442 h 257442"/>
                <a:gd name="connsiteX2" fmla="*/ 0 w 1702161"/>
                <a:gd name="connsiteY2" fmla="*/ 257442 h 257442"/>
                <a:gd name="connsiteX3" fmla="*/ 0 w 1702161"/>
                <a:gd name="connsiteY3" fmla="*/ 0 h 257442"/>
                <a:gd name="connsiteX0" fmla="*/ 1702161 w 1702161"/>
                <a:gd name="connsiteY0" fmla="*/ 0 h 257442"/>
                <a:gd name="connsiteX1" fmla="*/ 1647440 w 1702161"/>
                <a:gd name="connsiteY1" fmla="*/ 257442 h 257442"/>
                <a:gd name="connsiteX2" fmla="*/ 0 w 1702161"/>
                <a:gd name="connsiteY2" fmla="*/ 257442 h 257442"/>
                <a:gd name="connsiteX3" fmla="*/ 0 w 1702161"/>
                <a:gd name="connsiteY3" fmla="*/ 0 h 257442"/>
                <a:gd name="connsiteX0" fmla="*/ 1880094 w 1880094"/>
                <a:gd name="connsiteY0" fmla="*/ 0 h 257442"/>
                <a:gd name="connsiteX1" fmla="*/ 1647440 w 1880094"/>
                <a:gd name="connsiteY1" fmla="*/ 257442 h 257442"/>
                <a:gd name="connsiteX2" fmla="*/ 0 w 1880094"/>
                <a:gd name="connsiteY2" fmla="*/ 257442 h 257442"/>
                <a:gd name="connsiteX3" fmla="*/ 0 w 1880094"/>
                <a:gd name="connsiteY3" fmla="*/ 0 h 257442"/>
                <a:gd name="connsiteX0" fmla="*/ 1880094 w 1880094"/>
                <a:gd name="connsiteY0" fmla="*/ 0 h 257442"/>
                <a:gd name="connsiteX1" fmla="*/ 1825372 w 1880094"/>
                <a:gd name="connsiteY1" fmla="*/ 257442 h 257442"/>
                <a:gd name="connsiteX2" fmla="*/ 0 w 1880094"/>
                <a:gd name="connsiteY2" fmla="*/ 257442 h 257442"/>
                <a:gd name="connsiteX3" fmla="*/ 0 w 1880094"/>
                <a:gd name="connsiteY3" fmla="*/ 0 h 257442"/>
                <a:gd name="connsiteX0" fmla="*/ 1880095 w 1880095"/>
                <a:gd name="connsiteY0" fmla="*/ 0 h 257442"/>
                <a:gd name="connsiteX1" fmla="*/ 1825373 w 1880095"/>
                <a:gd name="connsiteY1" fmla="*/ 257442 h 257442"/>
                <a:gd name="connsiteX2" fmla="*/ 0 w 1880095"/>
                <a:gd name="connsiteY2" fmla="*/ 257442 h 257442"/>
                <a:gd name="connsiteX3" fmla="*/ 1 w 1880095"/>
                <a:gd name="connsiteY3" fmla="*/ 0 h 257442"/>
                <a:gd name="connsiteX0" fmla="*/ 1880095 w 1880095"/>
                <a:gd name="connsiteY0" fmla="*/ 0 h 257442"/>
                <a:gd name="connsiteX1" fmla="*/ 1825373 w 1880095"/>
                <a:gd name="connsiteY1" fmla="*/ 257442 h 257442"/>
                <a:gd name="connsiteX2" fmla="*/ 0 w 1880095"/>
                <a:gd name="connsiteY2" fmla="*/ 257442 h 257442"/>
                <a:gd name="connsiteX3" fmla="*/ 1 w 1880095"/>
                <a:gd name="connsiteY3" fmla="*/ 0 h 257442"/>
                <a:gd name="connsiteX0" fmla="*/ 2184665 w 2184665"/>
                <a:gd name="connsiteY0" fmla="*/ 0 h 257442"/>
                <a:gd name="connsiteX1" fmla="*/ 1825373 w 2184665"/>
                <a:gd name="connsiteY1" fmla="*/ 257442 h 257442"/>
                <a:gd name="connsiteX2" fmla="*/ 0 w 2184665"/>
                <a:gd name="connsiteY2" fmla="*/ 257442 h 257442"/>
                <a:gd name="connsiteX3" fmla="*/ 1 w 2184665"/>
                <a:gd name="connsiteY3" fmla="*/ 0 h 257442"/>
                <a:gd name="connsiteX0" fmla="*/ 2184665 w 2184665"/>
                <a:gd name="connsiteY0" fmla="*/ 0 h 257442"/>
                <a:gd name="connsiteX1" fmla="*/ 2129944 w 2184665"/>
                <a:gd name="connsiteY1" fmla="*/ 257442 h 257442"/>
                <a:gd name="connsiteX2" fmla="*/ 0 w 2184665"/>
                <a:gd name="connsiteY2" fmla="*/ 257442 h 257442"/>
                <a:gd name="connsiteX3" fmla="*/ 1 w 2184665"/>
                <a:gd name="connsiteY3" fmla="*/ 0 h 257442"/>
                <a:gd name="connsiteX0" fmla="*/ 2184664 w 2184664"/>
                <a:gd name="connsiteY0" fmla="*/ 0 h 257442"/>
                <a:gd name="connsiteX1" fmla="*/ 2129943 w 2184664"/>
                <a:gd name="connsiteY1" fmla="*/ 257442 h 257442"/>
                <a:gd name="connsiteX2" fmla="*/ 0 w 2184664"/>
                <a:gd name="connsiteY2" fmla="*/ 257442 h 257442"/>
                <a:gd name="connsiteX3" fmla="*/ 0 w 2184664"/>
                <a:gd name="connsiteY3" fmla="*/ 0 h 257442"/>
                <a:gd name="connsiteX0" fmla="*/ 2184665 w 2184665"/>
                <a:gd name="connsiteY0" fmla="*/ 0 h 257442"/>
                <a:gd name="connsiteX1" fmla="*/ 2129944 w 2184665"/>
                <a:gd name="connsiteY1" fmla="*/ 257442 h 257442"/>
                <a:gd name="connsiteX2" fmla="*/ 1 w 2184665"/>
                <a:gd name="connsiteY2" fmla="*/ 257442 h 257442"/>
                <a:gd name="connsiteX3" fmla="*/ 0 w 2184665"/>
                <a:gd name="connsiteY3" fmla="*/ 0 h 257442"/>
                <a:gd name="connsiteX0" fmla="*/ 2453970 w 2453970"/>
                <a:gd name="connsiteY0" fmla="*/ 0 h 257442"/>
                <a:gd name="connsiteX1" fmla="*/ 2129944 w 2453970"/>
                <a:gd name="connsiteY1" fmla="*/ 257442 h 257442"/>
                <a:gd name="connsiteX2" fmla="*/ 1 w 2453970"/>
                <a:gd name="connsiteY2" fmla="*/ 257442 h 257442"/>
                <a:gd name="connsiteX3" fmla="*/ 0 w 2453970"/>
                <a:gd name="connsiteY3" fmla="*/ 0 h 257442"/>
                <a:gd name="connsiteX0" fmla="*/ 2453970 w 2453970"/>
                <a:gd name="connsiteY0" fmla="*/ 0 h 257442"/>
                <a:gd name="connsiteX1" fmla="*/ 2399248 w 2453970"/>
                <a:gd name="connsiteY1" fmla="*/ 257442 h 257442"/>
                <a:gd name="connsiteX2" fmla="*/ 1 w 2453970"/>
                <a:gd name="connsiteY2" fmla="*/ 257442 h 257442"/>
                <a:gd name="connsiteX3" fmla="*/ 0 w 2453970"/>
                <a:gd name="connsiteY3" fmla="*/ 0 h 257442"/>
                <a:gd name="connsiteX0" fmla="*/ 2453970 w 2453970"/>
                <a:gd name="connsiteY0" fmla="*/ 0 h 257442"/>
                <a:gd name="connsiteX1" fmla="*/ 2399248 w 2453970"/>
                <a:gd name="connsiteY1" fmla="*/ 257442 h 257442"/>
                <a:gd name="connsiteX2" fmla="*/ 0 w 2453970"/>
                <a:gd name="connsiteY2" fmla="*/ 257442 h 257442"/>
                <a:gd name="connsiteX3" fmla="*/ 0 w 2453970"/>
                <a:gd name="connsiteY3" fmla="*/ 0 h 257442"/>
                <a:gd name="connsiteX0" fmla="*/ 2453970 w 2453970"/>
                <a:gd name="connsiteY0" fmla="*/ 0 h 257442"/>
                <a:gd name="connsiteX1" fmla="*/ 2399248 w 2453970"/>
                <a:gd name="connsiteY1" fmla="*/ 257442 h 257442"/>
                <a:gd name="connsiteX2" fmla="*/ 0 w 2453970"/>
                <a:gd name="connsiteY2" fmla="*/ 257442 h 257442"/>
                <a:gd name="connsiteX3" fmla="*/ 0 w 2453970"/>
                <a:gd name="connsiteY3" fmla="*/ 0 h 257442"/>
                <a:gd name="connsiteX0" fmla="*/ 2614269 w 2614269"/>
                <a:gd name="connsiteY0" fmla="*/ 0 h 257442"/>
                <a:gd name="connsiteX1" fmla="*/ 2399248 w 2614269"/>
                <a:gd name="connsiteY1" fmla="*/ 257442 h 257442"/>
                <a:gd name="connsiteX2" fmla="*/ 0 w 2614269"/>
                <a:gd name="connsiteY2" fmla="*/ 257442 h 257442"/>
                <a:gd name="connsiteX3" fmla="*/ 0 w 2614269"/>
                <a:gd name="connsiteY3" fmla="*/ 0 h 257442"/>
                <a:gd name="connsiteX0" fmla="*/ 2614269 w 2614269"/>
                <a:gd name="connsiteY0" fmla="*/ 0 h 257442"/>
                <a:gd name="connsiteX1" fmla="*/ 2559548 w 2614269"/>
                <a:gd name="connsiteY1" fmla="*/ 257442 h 257442"/>
                <a:gd name="connsiteX2" fmla="*/ 0 w 2614269"/>
                <a:gd name="connsiteY2" fmla="*/ 257442 h 257442"/>
                <a:gd name="connsiteX3" fmla="*/ 0 w 2614269"/>
                <a:gd name="connsiteY3" fmla="*/ 0 h 257442"/>
                <a:gd name="connsiteX0" fmla="*/ 2614269 w 2614269"/>
                <a:gd name="connsiteY0" fmla="*/ 0 h 257442"/>
                <a:gd name="connsiteX1" fmla="*/ 2559548 w 2614269"/>
                <a:gd name="connsiteY1" fmla="*/ 257442 h 257442"/>
                <a:gd name="connsiteX2" fmla="*/ 0 w 2614269"/>
                <a:gd name="connsiteY2" fmla="*/ 257442 h 257442"/>
                <a:gd name="connsiteX3" fmla="*/ 0 w 2614269"/>
                <a:gd name="connsiteY3" fmla="*/ 0 h 257442"/>
                <a:gd name="connsiteX0" fmla="*/ 2614269 w 2614269"/>
                <a:gd name="connsiteY0" fmla="*/ 0 h 257442"/>
                <a:gd name="connsiteX1" fmla="*/ 2559548 w 2614269"/>
                <a:gd name="connsiteY1" fmla="*/ 257442 h 257442"/>
                <a:gd name="connsiteX2" fmla="*/ 0 w 2614269"/>
                <a:gd name="connsiteY2" fmla="*/ 257442 h 257442"/>
                <a:gd name="connsiteX3" fmla="*/ 0 w 2614269"/>
                <a:gd name="connsiteY3" fmla="*/ 0 h 257442"/>
                <a:gd name="connsiteX0" fmla="*/ 2510972 w 2559548"/>
                <a:gd name="connsiteY0" fmla="*/ 0 h 257442"/>
                <a:gd name="connsiteX1" fmla="*/ 2559548 w 2559548"/>
                <a:gd name="connsiteY1" fmla="*/ 257442 h 257442"/>
                <a:gd name="connsiteX2" fmla="*/ 0 w 2559548"/>
                <a:gd name="connsiteY2" fmla="*/ 257442 h 257442"/>
                <a:gd name="connsiteX3" fmla="*/ 0 w 2559548"/>
                <a:gd name="connsiteY3" fmla="*/ 0 h 257442"/>
                <a:gd name="connsiteX0" fmla="*/ 2510972 w 2510972"/>
                <a:gd name="connsiteY0" fmla="*/ 0 h 257442"/>
                <a:gd name="connsiteX1" fmla="*/ 2456251 w 2510972"/>
                <a:gd name="connsiteY1" fmla="*/ 257442 h 257442"/>
                <a:gd name="connsiteX2" fmla="*/ 0 w 2510972"/>
                <a:gd name="connsiteY2" fmla="*/ 257442 h 257442"/>
                <a:gd name="connsiteX3" fmla="*/ 0 w 2510972"/>
                <a:gd name="connsiteY3" fmla="*/ 0 h 257442"/>
                <a:gd name="connsiteX0" fmla="*/ 2510972 w 2510972"/>
                <a:gd name="connsiteY0" fmla="*/ 0 h 257442"/>
                <a:gd name="connsiteX1" fmla="*/ 2456251 w 2510972"/>
                <a:gd name="connsiteY1" fmla="*/ 257442 h 257442"/>
                <a:gd name="connsiteX2" fmla="*/ 0 w 2510972"/>
                <a:gd name="connsiteY2" fmla="*/ 257442 h 257442"/>
                <a:gd name="connsiteX3" fmla="*/ 0 w 2510972"/>
                <a:gd name="connsiteY3" fmla="*/ 0 h 257442"/>
                <a:gd name="connsiteX0" fmla="*/ 2510972 w 2510972"/>
                <a:gd name="connsiteY0" fmla="*/ 0 h 257442"/>
                <a:gd name="connsiteX1" fmla="*/ 2456251 w 2510972"/>
                <a:gd name="connsiteY1" fmla="*/ 257442 h 257442"/>
                <a:gd name="connsiteX2" fmla="*/ 0 w 2510972"/>
                <a:gd name="connsiteY2" fmla="*/ 257442 h 257442"/>
                <a:gd name="connsiteX3" fmla="*/ 0 w 2510972"/>
                <a:gd name="connsiteY3" fmla="*/ 0 h 257442"/>
              </a:gdLst>
              <a:ahLst/>
              <a:cxnLst>
                <a:cxn ang="0">
                  <a:pos x="connsiteX0" y="connsiteY0"/>
                </a:cxn>
                <a:cxn ang="0">
                  <a:pos x="connsiteX1" y="connsiteY1"/>
                </a:cxn>
                <a:cxn ang="0">
                  <a:pos x="connsiteX2" y="connsiteY2"/>
                </a:cxn>
                <a:cxn ang="0">
                  <a:pos x="connsiteX3" y="connsiteY3"/>
                </a:cxn>
              </a:cxnLst>
              <a:rect l="l" t="t" r="r" b="b"/>
              <a:pathLst>
                <a:path w="2510972" h="257442">
                  <a:moveTo>
                    <a:pt x="2510972" y="0"/>
                  </a:moveTo>
                  <a:lnTo>
                    <a:pt x="2456251"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RunningAgenda1LevelTextLeft884368">
              <a:extLst>
                <a:ext uri="{FF2B5EF4-FFF2-40B4-BE49-F238E27FC236}">
                  <a16:creationId xmlns:a16="http://schemas.microsoft.com/office/drawing/2014/main" id="{BB5C2EFC-2542-FCB2-B8A5-B841DEFEBDD6}"/>
                </a:ext>
              </a:extLst>
            </p:cNvPr>
            <p:cNvSpPr txBox="1"/>
            <p:nvPr/>
          </p:nvSpPr>
          <p:spPr bwMode="gray">
            <a:xfrm>
              <a:off x="0" y="876300"/>
              <a:ext cx="2559997"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Front office</a:t>
              </a:r>
            </a:p>
          </p:txBody>
        </p:sp>
      </p:grpSp>
      <p:sp>
        <p:nvSpPr>
          <p:cNvPr id="65" name="btfpNotesBox744986">
            <a:extLst>
              <a:ext uri="{FF2B5EF4-FFF2-40B4-BE49-F238E27FC236}">
                <a16:creationId xmlns:a16="http://schemas.microsoft.com/office/drawing/2014/main" id="{52339059-2363-69E2-3C1F-16673AD4C8FC}"/>
              </a:ext>
            </a:extLst>
          </p:cNvPr>
          <p:cNvSpPr txBox="1"/>
          <p:nvPr>
            <p:custDataLst>
              <p:tags r:id="rId6"/>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endParaRPr lang="en-US" sz="800">
              <a:solidFill>
                <a:srgbClr val="000000"/>
              </a:solidFill>
            </a:endParaRPr>
          </a:p>
          <a:p>
            <a:pPr marL="0" indent="0">
              <a:spcBef>
                <a:spcPts val="0"/>
              </a:spcBef>
              <a:buNone/>
            </a:pPr>
            <a:r>
              <a:rPr lang="en-US" sz="800">
                <a:solidFill>
                  <a:srgbClr val="000000"/>
                </a:solidFill>
              </a:rPr>
              <a:t>Source: Market participant insights; lit search </a:t>
            </a:r>
          </a:p>
        </p:txBody>
      </p:sp>
      <p:grpSp>
        <p:nvGrpSpPr>
          <p:cNvPr id="7" name="btfpStatusSticker520203">
            <a:extLst>
              <a:ext uri="{FF2B5EF4-FFF2-40B4-BE49-F238E27FC236}">
                <a16:creationId xmlns:a16="http://schemas.microsoft.com/office/drawing/2014/main" id="{29CF38BB-A563-7CA6-29BF-EFD057E68B91}"/>
              </a:ext>
            </a:extLst>
          </p:cNvPr>
          <p:cNvGrpSpPr/>
          <p:nvPr>
            <p:custDataLst>
              <p:tags r:id="rId7"/>
            </p:custDataLst>
          </p:nvPr>
        </p:nvGrpSpPr>
        <p:grpSpPr>
          <a:xfrm>
            <a:off x="7717288" y="955344"/>
            <a:ext cx="2256067" cy="235611"/>
            <a:chOff x="-2766784" y="876300"/>
            <a:chExt cx="2256067" cy="235611"/>
          </a:xfrm>
        </p:grpSpPr>
        <p:sp>
          <p:nvSpPr>
            <p:cNvPr id="4" name="btfpStatusStickerText520203">
              <a:extLst>
                <a:ext uri="{FF2B5EF4-FFF2-40B4-BE49-F238E27FC236}">
                  <a16:creationId xmlns:a16="http://schemas.microsoft.com/office/drawing/2014/main" id="{54F0C819-2F48-16FD-4ABA-A087F080E689}"/>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Non-Exhaustive</a:t>
              </a:r>
            </a:p>
          </p:txBody>
        </p:sp>
        <p:cxnSp>
          <p:nvCxnSpPr>
            <p:cNvPr id="6" name="btfpStatusStickerLine520203">
              <a:extLst>
                <a:ext uri="{FF2B5EF4-FFF2-40B4-BE49-F238E27FC236}">
                  <a16:creationId xmlns:a16="http://schemas.microsoft.com/office/drawing/2014/main" id="{AD229675-A40E-A2CB-8F26-5710691DC371}"/>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07904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btfpColumnIndicatorGroup2">
            <a:extLst>
              <a:ext uri="{FF2B5EF4-FFF2-40B4-BE49-F238E27FC236}">
                <a16:creationId xmlns:a16="http://schemas.microsoft.com/office/drawing/2014/main" id="{EAD165D1-43D9-1DC7-DC21-B039E2A5BBCE}"/>
              </a:ext>
            </a:extLst>
          </p:cNvPr>
          <p:cNvGrpSpPr/>
          <p:nvPr/>
        </p:nvGrpSpPr>
        <p:grpSpPr>
          <a:xfrm>
            <a:off x="0" y="6926580"/>
            <a:ext cx="12192000" cy="137160"/>
            <a:chOff x="0" y="6926580"/>
            <a:chExt cx="12192000" cy="137160"/>
          </a:xfrm>
        </p:grpSpPr>
        <p:sp>
          <p:nvSpPr>
            <p:cNvPr id="140" name="btfpColumnGapBlocker522128">
              <a:extLst>
                <a:ext uri="{FF2B5EF4-FFF2-40B4-BE49-F238E27FC236}">
                  <a16:creationId xmlns:a16="http://schemas.microsoft.com/office/drawing/2014/main" id="{ACD81448-15D8-9A2D-F204-2DD86C6B48EE}"/>
                </a:ext>
              </a:extLst>
            </p:cNvPr>
            <p:cNvSpPr/>
            <p:nvPr/>
          </p:nvSpPr>
          <p:spPr bwMode="gray">
            <a:xfrm>
              <a:off x="11861801" y="6926580"/>
              <a:ext cx="330199"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38" name="btfpColumnGapBlocker620731">
              <a:extLst>
                <a:ext uri="{FF2B5EF4-FFF2-40B4-BE49-F238E27FC236}">
                  <a16:creationId xmlns:a16="http://schemas.microsoft.com/office/drawing/2014/main" id="{A9CD45C3-7AF6-26B3-06FB-7D2C3BB1B2BE}"/>
                </a:ext>
              </a:extLst>
            </p:cNvPr>
            <p:cNvSpPr/>
            <p:nvPr/>
          </p:nvSpPr>
          <p:spPr bwMode="gray">
            <a:xfrm>
              <a:off x="10137208" y="6926580"/>
              <a:ext cx="540545"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6" name="btfpColumnIndicator165514">
              <a:extLst>
                <a:ext uri="{FF2B5EF4-FFF2-40B4-BE49-F238E27FC236}">
                  <a16:creationId xmlns:a16="http://schemas.microsoft.com/office/drawing/2014/main" id="{0327A58A-DFD4-017F-81E6-0DB9AA85D5A3}"/>
                </a:ext>
              </a:extLst>
            </p:cNvPr>
            <p:cNvCxnSpPr/>
            <p:nvPr/>
          </p:nvCxnSpPr>
          <p:spPr bwMode="gray">
            <a:xfrm flipV="1">
              <a:off x="1186180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4" name="btfpColumnIndicator249532">
              <a:extLst>
                <a:ext uri="{FF2B5EF4-FFF2-40B4-BE49-F238E27FC236}">
                  <a16:creationId xmlns:a16="http://schemas.microsoft.com/office/drawing/2014/main" id="{6F487563-05D1-2A03-4964-121CFA7ED053}"/>
                </a:ext>
              </a:extLst>
            </p:cNvPr>
            <p:cNvCxnSpPr/>
            <p:nvPr/>
          </p:nvCxnSpPr>
          <p:spPr bwMode="gray">
            <a:xfrm flipV="1">
              <a:off x="1067775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2" name="btfpColumnGapBlocker978760">
              <a:extLst>
                <a:ext uri="{FF2B5EF4-FFF2-40B4-BE49-F238E27FC236}">
                  <a16:creationId xmlns:a16="http://schemas.microsoft.com/office/drawing/2014/main" id="{E3E4734C-3C7A-4DEE-90D1-E82AD174C1D1}"/>
                </a:ext>
              </a:extLst>
            </p:cNvPr>
            <p:cNvSpPr/>
            <p:nvPr/>
          </p:nvSpPr>
          <p:spPr bwMode="gray">
            <a:xfrm>
              <a:off x="8412616"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0" name="btfpColumnIndicator194614">
              <a:extLst>
                <a:ext uri="{FF2B5EF4-FFF2-40B4-BE49-F238E27FC236}">
                  <a16:creationId xmlns:a16="http://schemas.microsoft.com/office/drawing/2014/main" id="{328F9D2A-AAD2-848F-BCD1-1C43B26A4961}"/>
                </a:ext>
              </a:extLst>
            </p:cNvPr>
            <p:cNvCxnSpPr/>
            <p:nvPr/>
          </p:nvCxnSpPr>
          <p:spPr bwMode="gray">
            <a:xfrm flipV="1">
              <a:off x="1013720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8" name="btfpColumnIndicator577128">
              <a:extLst>
                <a:ext uri="{FF2B5EF4-FFF2-40B4-BE49-F238E27FC236}">
                  <a16:creationId xmlns:a16="http://schemas.microsoft.com/office/drawing/2014/main" id="{0489BC8A-A2EE-0E82-8D9D-2B89DF8B9FE5}"/>
                </a:ext>
              </a:extLst>
            </p:cNvPr>
            <p:cNvCxnSpPr/>
            <p:nvPr/>
          </p:nvCxnSpPr>
          <p:spPr bwMode="gray">
            <a:xfrm flipV="1">
              <a:off x="895316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5" name="btfpColumnGapBlocker659853">
              <a:extLst>
                <a:ext uri="{FF2B5EF4-FFF2-40B4-BE49-F238E27FC236}">
                  <a16:creationId xmlns:a16="http://schemas.microsoft.com/office/drawing/2014/main" id="{D2288637-672A-47AB-1F21-B0978CA03BAB}"/>
                </a:ext>
              </a:extLst>
            </p:cNvPr>
            <p:cNvSpPr/>
            <p:nvPr/>
          </p:nvSpPr>
          <p:spPr bwMode="gray">
            <a:xfrm>
              <a:off x="668802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3" name="btfpColumnIndicator962800">
              <a:extLst>
                <a:ext uri="{FF2B5EF4-FFF2-40B4-BE49-F238E27FC236}">
                  <a16:creationId xmlns:a16="http://schemas.microsoft.com/office/drawing/2014/main" id="{722A6BE9-C871-6F70-89F9-47DF0D3A1780}"/>
                </a:ext>
              </a:extLst>
            </p:cNvPr>
            <p:cNvCxnSpPr/>
            <p:nvPr/>
          </p:nvCxnSpPr>
          <p:spPr bwMode="gray">
            <a:xfrm flipV="1">
              <a:off x="841261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1" name="btfpColumnIndicator832673">
              <a:extLst>
                <a:ext uri="{FF2B5EF4-FFF2-40B4-BE49-F238E27FC236}">
                  <a16:creationId xmlns:a16="http://schemas.microsoft.com/office/drawing/2014/main" id="{3C362A3D-6C3A-C888-9120-D94598FE822F}"/>
                </a:ext>
              </a:extLst>
            </p:cNvPr>
            <p:cNvCxnSpPr/>
            <p:nvPr/>
          </p:nvCxnSpPr>
          <p:spPr bwMode="gray">
            <a:xfrm flipV="1">
              <a:off x="722856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9" name="btfpColumnGapBlocker717906">
              <a:extLst>
                <a:ext uri="{FF2B5EF4-FFF2-40B4-BE49-F238E27FC236}">
                  <a16:creationId xmlns:a16="http://schemas.microsoft.com/office/drawing/2014/main" id="{04BD3712-5DFF-00B5-A5D0-EC3AB5A9B17F}"/>
                </a:ext>
              </a:extLst>
            </p:cNvPr>
            <p:cNvSpPr/>
            <p:nvPr/>
          </p:nvSpPr>
          <p:spPr bwMode="gray">
            <a:xfrm>
              <a:off x="496343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7" name="btfpColumnIndicator760431">
              <a:extLst>
                <a:ext uri="{FF2B5EF4-FFF2-40B4-BE49-F238E27FC236}">
                  <a16:creationId xmlns:a16="http://schemas.microsoft.com/office/drawing/2014/main" id="{6473B8CE-B3BC-A543-AFDF-293585EAB05A}"/>
                </a:ext>
              </a:extLst>
            </p:cNvPr>
            <p:cNvCxnSpPr/>
            <p:nvPr/>
          </p:nvCxnSpPr>
          <p:spPr bwMode="gray">
            <a:xfrm flipV="1">
              <a:off x="668802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5" name="btfpColumnIndicator197414">
              <a:extLst>
                <a:ext uri="{FF2B5EF4-FFF2-40B4-BE49-F238E27FC236}">
                  <a16:creationId xmlns:a16="http://schemas.microsoft.com/office/drawing/2014/main" id="{1AA4C941-4DE0-7ED5-7022-BAC7A2C55EE8}"/>
                </a:ext>
              </a:extLst>
            </p:cNvPr>
            <p:cNvCxnSpPr/>
            <p:nvPr/>
          </p:nvCxnSpPr>
          <p:spPr bwMode="gray">
            <a:xfrm flipV="1">
              <a:off x="550397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3" name="btfpColumnGapBlocker232489">
              <a:extLst>
                <a:ext uri="{FF2B5EF4-FFF2-40B4-BE49-F238E27FC236}">
                  <a16:creationId xmlns:a16="http://schemas.microsoft.com/office/drawing/2014/main" id="{C8A2ACAC-1DC0-30DC-A104-280C7FE7B2BB}"/>
                </a:ext>
              </a:extLst>
            </p:cNvPr>
            <p:cNvSpPr/>
            <p:nvPr/>
          </p:nvSpPr>
          <p:spPr bwMode="gray">
            <a:xfrm>
              <a:off x="3238840"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0" name="btfpColumnIndicator376116">
              <a:extLst>
                <a:ext uri="{FF2B5EF4-FFF2-40B4-BE49-F238E27FC236}">
                  <a16:creationId xmlns:a16="http://schemas.microsoft.com/office/drawing/2014/main" id="{8D81AA2A-6C18-977F-BCED-AEB485D80D7E}"/>
                </a:ext>
              </a:extLst>
            </p:cNvPr>
            <p:cNvCxnSpPr/>
            <p:nvPr/>
          </p:nvCxnSpPr>
          <p:spPr bwMode="gray">
            <a:xfrm flipV="1">
              <a:off x="496343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8" name="btfpColumnIndicator864528">
              <a:extLst>
                <a:ext uri="{FF2B5EF4-FFF2-40B4-BE49-F238E27FC236}">
                  <a16:creationId xmlns:a16="http://schemas.microsoft.com/office/drawing/2014/main" id="{939AF0C5-D8B4-E624-EB4D-36B00282232A}"/>
                </a:ext>
              </a:extLst>
            </p:cNvPr>
            <p:cNvCxnSpPr/>
            <p:nvPr/>
          </p:nvCxnSpPr>
          <p:spPr bwMode="gray">
            <a:xfrm flipV="1">
              <a:off x="377938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6" name="btfpColumnGapBlocker209933">
              <a:extLst>
                <a:ext uri="{FF2B5EF4-FFF2-40B4-BE49-F238E27FC236}">
                  <a16:creationId xmlns:a16="http://schemas.microsoft.com/office/drawing/2014/main" id="{0E8ADB3D-517F-809A-1BEB-816001DD61A2}"/>
                </a:ext>
              </a:extLst>
            </p:cNvPr>
            <p:cNvSpPr/>
            <p:nvPr/>
          </p:nvSpPr>
          <p:spPr bwMode="gray">
            <a:xfrm>
              <a:off x="151424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4" name="btfpColumnIndicator213801">
              <a:extLst>
                <a:ext uri="{FF2B5EF4-FFF2-40B4-BE49-F238E27FC236}">
                  <a16:creationId xmlns:a16="http://schemas.microsoft.com/office/drawing/2014/main" id="{2273C0A1-7D4B-181F-96E7-2E5EDDB26192}"/>
                </a:ext>
              </a:extLst>
            </p:cNvPr>
            <p:cNvCxnSpPr/>
            <p:nvPr/>
          </p:nvCxnSpPr>
          <p:spPr bwMode="gray">
            <a:xfrm flipV="1">
              <a:off x="323884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575984">
              <a:extLst>
                <a:ext uri="{FF2B5EF4-FFF2-40B4-BE49-F238E27FC236}">
                  <a16:creationId xmlns:a16="http://schemas.microsoft.com/office/drawing/2014/main" id="{A6443FEE-F536-F827-D712-8718682EDF5E}"/>
                </a:ext>
              </a:extLst>
            </p:cNvPr>
            <p:cNvCxnSpPr/>
            <p:nvPr/>
          </p:nvCxnSpPr>
          <p:spPr bwMode="gray">
            <a:xfrm flipV="1">
              <a:off x="205479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391920">
              <a:extLst>
                <a:ext uri="{FF2B5EF4-FFF2-40B4-BE49-F238E27FC236}">
                  <a16:creationId xmlns:a16="http://schemas.microsoft.com/office/drawing/2014/main" id="{D035AC64-6D2E-A6B1-36C4-487B23B19F11}"/>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1" name="btfpColumnIndicator160255">
              <a:extLst>
                <a:ext uri="{FF2B5EF4-FFF2-40B4-BE49-F238E27FC236}">
                  <a16:creationId xmlns:a16="http://schemas.microsoft.com/office/drawing/2014/main" id="{AD096B50-88C8-F468-3046-197AD42F043E}"/>
                </a:ext>
              </a:extLst>
            </p:cNvPr>
            <p:cNvCxnSpPr/>
            <p:nvPr/>
          </p:nvCxnSpPr>
          <p:spPr bwMode="gray">
            <a:xfrm flipV="1">
              <a:off x="151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913873">
              <a:extLst>
                <a:ext uri="{FF2B5EF4-FFF2-40B4-BE49-F238E27FC236}">
                  <a16:creationId xmlns:a16="http://schemas.microsoft.com/office/drawing/2014/main" id="{E8DDC32F-A4DE-E255-81A7-0EE409E7BFC2}"/>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41" name="btfpColumnIndicatorGroup1">
            <a:extLst>
              <a:ext uri="{FF2B5EF4-FFF2-40B4-BE49-F238E27FC236}">
                <a16:creationId xmlns:a16="http://schemas.microsoft.com/office/drawing/2014/main" id="{D6FEE17F-7058-432C-FADC-2D68B9DA0C7F}"/>
              </a:ext>
            </a:extLst>
          </p:cNvPr>
          <p:cNvGrpSpPr/>
          <p:nvPr/>
        </p:nvGrpSpPr>
        <p:grpSpPr>
          <a:xfrm>
            <a:off x="0" y="-205740"/>
            <a:ext cx="12192000" cy="137160"/>
            <a:chOff x="0" y="-205740"/>
            <a:chExt cx="12192000" cy="137160"/>
          </a:xfrm>
        </p:grpSpPr>
        <p:sp>
          <p:nvSpPr>
            <p:cNvPr id="139" name="btfpColumnGapBlocker539453">
              <a:extLst>
                <a:ext uri="{FF2B5EF4-FFF2-40B4-BE49-F238E27FC236}">
                  <a16:creationId xmlns:a16="http://schemas.microsoft.com/office/drawing/2014/main" id="{55AE3C9E-26EF-9EC2-6ED4-D2C4F06F4B7A}"/>
                </a:ext>
              </a:extLst>
            </p:cNvPr>
            <p:cNvSpPr/>
            <p:nvPr/>
          </p:nvSpPr>
          <p:spPr bwMode="gray">
            <a:xfrm>
              <a:off x="11861801" y="-205740"/>
              <a:ext cx="330199"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37" name="btfpColumnGapBlocker626745">
              <a:extLst>
                <a:ext uri="{FF2B5EF4-FFF2-40B4-BE49-F238E27FC236}">
                  <a16:creationId xmlns:a16="http://schemas.microsoft.com/office/drawing/2014/main" id="{72441888-4357-4D2F-A5CA-E1BC90887530}"/>
                </a:ext>
              </a:extLst>
            </p:cNvPr>
            <p:cNvSpPr/>
            <p:nvPr/>
          </p:nvSpPr>
          <p:spPr bwMode="gray">
            <a:xfrm>
              <a:off x="10137208" y="-205740"/>
              <a:ext cx="540545"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5" name="btfpColumnIndicator563331">
              <a:extLst>
                <a:ext uri="{FF2B5EF4-FFF2-40B4-BE49-F238E27FC236}">
                  <a16:creationId xmlns:a16="http://schemas.microsoft.com/office/drawing/2014/main" id="{1A8EB53B-36C6-B122-7E4E-B18CA3C1CB94}"/>
                </a:ext>
              </a:extLst>
            </p:cNvPr>
            <p:cNvCxnSpPr/>
            <p:nvPr/>
          </p:nvCxnSpPr>
          <p:spPr bwMode="gray">
            <a:xfrm flipV="1">
              <a:off x="1186180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3" name="btfpColumnIndicator935199">
              <a:extLst>
                <a:ext uri="{FF2B5EF4-FFF2-40B4-BE49-F238E27FC236}">
                  <a16:creationId xmlns:a16="http://schemas.microsoft.com/office/drawing/2014/main" id="{16ED3643-A9A0-71B4-89B8-4BAEB79E8156}"/>
                </a:ext>
              </a:extLst>
            </p:cNvPr>
            <p:cNvCxnSpPr/>
            <p:nvPr/>
          </p:nvCxnSpPr>
          <p:spPr bwMode="gray">
            <a:xfrm flipV="1">
              <a:off x="1067775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1" name="btfpColumnGapBlocker353382">
              <a:extLst>
                <a:ext uri="{FF2B5EF4-FFF2-40B4-BE49-F238E27FC236}">
                  <a16:creationId xmlns:a16="http://schemas.microsoft.com/office/drawing/2014/main" id="{D2C90333-B94D-F4B3-42D5-BB566FD3E5F9}"/>
                </a:ext>
              </a:extLst>
            </p:cNvPr>
            <p:cNvSpPr/>
            <p:nvPr/>
          </p:nvSpPr>
          <p:spPr bwMode="gray">
            <a:xfrm>
              <a:off x="8412616"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29" name="btfpColumnIndicator900840">
              <a:extLst>
                <a:ext uri="{FF2B5EF4-FFF2-40B4-BE49-F238E27FC236}">
                  <a16:creationId xmlns:a16="http://schemas.microsoft.com/office/drawing/2014/main" id="{5AAF60EB-BB73-5499-1C48-F81C822709EB}"/>
                </a:ext>
              </a:extLst>
            </p:cNvPr>
            <p:cNvCxnSpPr/>
            <p:nvPr/>
          </p:nvCxnSpPr>
          <p:spPr bwMode="gray">
            <a:xfrm flipV="1">
              <a:off x="1013720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7" name="btfpColumnIndicator326045">
              <a:extLst>
                <a:ext uri="{FF2B5EF4-FFF2-40B4-BE49-F238E27FC236}">
                  <a16:creationId xmlns:a16="http://schemas.microsoft.com/office/drawing/2014/main" id="{BB7E08FF-516E-FE83-E7B9-35E6B389D4C7}"/>
                </a:ext>
              </a:extLst>
            </p:cNvPr>
            <p:cNvCxnSpPr/>
            <p:nvPr/>
          </p:nvCxnSpPr>
          <p:spPr bwMode="gray">
            <a:xfrm flipV="1">
              <a:off x="895316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4" name="btfpColumnGapBlocker743707">
              <a:extLst>
                <a:ext uri="{FF2B5EF4-FFF2-40B4-BE49-F238E27FC236}">
                  <a16:creationId xmlns:a16="http://schemas.microsoft.com/office/drawing/2014/main" id="{D70DBA99-04FD-6D9B-6993-4E23CD2E7C04}"/>
                </a:ext>
              </a:extLst>
            </p:cNvPr>
            <p:cNvSpPr/>
            <p:nvPr/>
          </p:nvSpPr>
          <p:spPr bwMode="gray">
            <a:xfrm>
              <a:off x="668802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2" name="btfpColumnIndicator316949">
              <a:extLst>
                <a:ext uri="{FF2B5EF4-FFF2-40B4-BE49-F238E27FC236}">
                  <a16:creationId xmlns:a16="http://schemas.microsoft.com/office/drawing/2014/main" id="{40F9E3D2-D060-243F-6B9B-2F2AA941AF8B}"/>
                </a:ext>
              </a:extLst>
            </p:cNvPr>
            <p:cNvCxnSpPr/>
            <p:nvPr/>
          </p:nvCxnSpPr>
          <p:spPr bwMode="gray">
            <a:xfrm flipV="1">
              <a:off x="841261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0" name="btfpColumnIndicator396238">
              <a:extLst>
                <a:ext uri="{FF2B5EF4-FFF2-40B4-BE49-F238E27FC236}">
                  <a16:creationId xmlns:a16="http://schemas.microsoft.com/office/drawing/2014/main" id="{F39307F9-9036-4456-BD0D-8EBBEB4FF5D3}"/>
                </a:ext>
              </a:extLst>
            </p:cNvPr>
            <p:cNvCxnSpPr/>
            <p:nvPr/>
          </p:nvCxnSpPr>
          <p:spPr bwMode="gray">
            <a:xfrm flipV="1">
              <a:off x="722856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8" name="btfpColumnGapBlocker869727">
              <a:extLst>
                <a:ext uri="{FF2B5EF4-FFF2-40B4-BE49-F238E27FC236}">
                  <a16:creationId xmlns:a16="http://schemas.microsoft.com/office/drawing/2014/main" id="{F5EF13F6-C2B8-0A65-BFD0-AF519915A2A4}"/>
                </a:ext>
              </a:extLst>
            </p:cNvPr>
            <p:cNvSpPr/>
            <p:nvPr/>
          </p:nvSpPr>
          <p:spPr bwMode="gray">
            <a:xfrm>
              <a:off x="496343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6" name="btfpColumnIndicator771636">
              <a:extLst>
                <a:ext uri="{FF2B5EF4-FFF2-40B4-BE49-F238E27FC236}">
                  <a16:creationId xmlns:a16="http://schemas.microsoft.com/office/drawing/2014/main" id="{ABE08F8B-4257-B47A-1641-EE9783E83037}"/>
                </a:ext>
              </a:extLst>
            </p:cNvPr>
            <p:cNvCxnSpPr/>
            <p:nvPr/>
          </p:nvCxnSpPr>
          <p:spPr bwMode="gray">
            <a:xfrm flipV="1">
              <a:off x="668802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4" name="btfpColumnIndicator897210">
              <a:extLst>
                <a:ext uri="{FF2B5EF4-FFF2-40B4-BE49-F238E27FC236}">
                  <a16:creationId xmlns:a16="http://schemas.microsoft.com/office/drawing/2014/main" id="{0D52FA56-A2D2-6E54-2AC5-770AAEF7A3F3}"/>
                </a:ext>
              </a:extLst>
            </p:cNvPr>
            <p:cNvCxnSpPr/>
            <p:nvPr/>
          </p:nvCxnSpPr>
          <p:spPr bwMode="gray">
            <a:xfrm flipV="1">
              <a:off x="550397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1" name="btfpColumnGapBlocker700363">
              <a:extLst>
                <a:ext uri="{FF2B5EF4-FFF2-40B4-BE49-F238E27FC236}">
                  <a16:creationId xmlns:a16="http://schemas.microsoft.com/office/drawing/2014/main" id="{EE8057F3-480E-9304-27A0-EC6B5FBFE401}"/>
                </a:ext>
              </a:extLst>
            </p:cNvPr>
            <p:cNvSpPr/>
            <p:nvPr/>
          </p:nvSpPr>
          <p:spPr bwMode="gray">
            <a:xfrm>
              <a:off x="3238840"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9" name="btfpColumnIndicator736862">
              <a:extLst>
                <a:ext uri="{FF2B5EF4-FFF2-40B4-BE49-F238E27FC236}">
                  <a16:creationId xmlns:a16="http://schemas.microsoft.com/office/drawing/2014/main" id="{208E5C50-CC6A-D869-36BD-7D298F28284A}"/>
                </a:ext>
              </a:extLst>
            </p:cNvPr>
            <p:cNvCxnSpPr/>
            <p:nvPr/>
          </p:nvCxnSpPr>
          <p:spPr bwMode="gray">
            <a:xfrm flipV="1">
              <a:off x="496343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7" name="btfpColumnIndicator853455">
              <a:extLst>
                <a:ext uri="{FF2B5EF4-FFF2-40B4-BE49-F238E27FC236}">
                  <a16:creationId xmlns:a16="http://schemas.microsoft.com/office/drawing/2014/main" id="{39893A2A-B8D9-0EC2-424A-EE6F57980DAC}"/>
                </a:ext>
              </a:extLst>
            </p:cNvPr>
            <p:cNvCxnSpPr/>
            <p:nvPr/>
          </p:nvCxnSpPr>
          <p:spPr bwMode="gray">
            <a:xfrm flipV="1">
              <a:off x="377938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5" name="btfpColumnGapBlocker823418">
              <a:extLst>
                <a:ext uri="{FF2B5EF4-FFF2-40B4-BE49-F238E27FC236}">
                  <a16:creationId xmlns:a16="http://schemas.microsoft.com/office/drawing/2014/main" id="{98C51C9F-3C09-2D9E-F36F-A56429A7B15D}"/>
                </a:ext>
              </a:extLst>
            </p:cNvPr>
            <p:cNvSpPr/>
            <p:nvPr/>
          </p:nvSpPr>
          <p:spPr bwMode="gray">
            <a:xfrm>
              <a:off x="151424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6" name="btfpColumnIndicator733213">
              <a:extLst>
                <a:ext uri="{FF2B5EF4-FFF2-40B4-BE49-F238E27FC236}">
                  <a16:creationId xmlns:a16="http://schemas.microsoft.com/office/drawing/2014/main" id="{5C152A19-30D1-758F-EB0D-DBCD99E6B98F}"/>
                </a:ext>
              </a:extLst>
            </p:cNvPr>
            <p:cNvCxnSpPr/>
            <p:nvPr/>
          </p:nvCxnSpPr>
          <p:spPr bwMode="gray">
            <a:xfrm flipV="1">
              <a:off x="323884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708053">
              <a:extLst>
                <a:ext uri="{FF2B5EF4-FFF2-40B4-BE49-F238E27FC236}">
                  <a16:creationId xmlns:a16="http://schemas.microsoft.com/office/drawing/2014/main" id="{37B2A6C9-BF9A-5A3E-17EA-4C096320BFC7}"/>
                </a:ext>
              </a:extLst>
            </p:cNvPr>
            <p:cNvCxnSpPr/>
            <p:nvPr/>
          </p:nvCxnSpPr>
          <p:spPr bwMode="gray">
            <a:xfrm flipV="1">
              <a:off x="205479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155133">
              <a:extLst>
                <a:ext uri="{FF2B5EF4-FFF2-40B4-BE49-F238E27FC236}">
                  <a16:creationId xmlns:a16="http://schemas.microsoft.com/office/drawing/2014/main" id="{9303A0C1-1A58-5F9E-CC48-CFA1B8632AA9}"/>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9" name="btfpColumnIndicator903085">
              <a:extLst>
                <a:ext uri="{FF2B5EF4-FFF2-40B4-BE49-F238E27FC236}">
                  <a16:creationId xmlns:a16="http://schemas.microsoft.com/office/drawing/2014/main" id="{0BDB384F-051D-B51D-187B-35C0F64F56DA}"/>
                </a:ext>
              </a:extLst>
            </p:cNvPr>
            <p:cNvCxnSpPr/>
            <p:nvPr/>
          </p:nvCxnSpPr>
          <p:spPr bwMode="gray">
            <a:xfrm flipV="1">
              <a:off x="151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226525">
              <a:extLst>
                <a:ext uri="{FF2B5EF4-FFF2-40B4-BE49-F238E27FC236}">
                  <a16:creationId xmlns:a16="http://schemas.microsoft.com/office/drawing/2014/main" id="{4A46C979-1C89-E381-2D07-58F46EB77DC1}"/>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72" name="think-cell data - do not delete" hidden="1">
            <a:extLst>
              <a:ext uri="{FF2B5EF4-FFF2-40B4-BE49-F238E27FC236}">
                <a16:creationId xmlns:a16="http://schemas.microsoft.com/office/drawing/2014/main" id="{ADDEEA1C-F92B-30AC-D01E-6C2FB7C8E8C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9" progId="TCLayout.ActiveDocument.1">
                  <p:embed/>
                </p:oleObj>
              </mc:Choice>
              <mc:Fallback>
                <p:oleObj name="think-cell Slide" r:id="rId7" imgW="606" imgH="609" progId="TCLayout.ActiveDocument.1">
                  <p:embed/>
                  <p:pic>
                    <p:nvPicPr>
                      <p:cNvPr id="72" name="think-cell data - do not delete" hidden="1">
                        <a:extLst>
                          <a:ext uri="{FF2B5EF4-FFF2-40B4-BE49-F238E27FC236}">
                            <a16:creationId xmlns:a16="http://schemas.microsoft.com/office/drawing/2014/main" id="{ADDEEA1C-F92B-30AC-D01E-6C2FB7C8E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0" name="Rectangle 19">
            <a:extLst>
              <a:ext uri="{FF2B5EF4-FFF2-40B4-BE49-F238E27FC236}">
                <a16:creationId xmlns:a16="http://schemas.microsoft.com/office/drawing/2014/main" id="{435573A8-BF8B-F233-3A9D-787BA6F67F68}"/>
              </a:ext>
            </a:extLst>
          </p:cNvPr>
          <p:cNvSpPr/>
          <p:nvPr/>
        </p:nvSpPr>
        <p:spPr bwMode="gray">
          <a:xfrm>
            <a:off x="1" y="1281711"/>
            <a:ext cx="1600199" cy="5292726"/>
          </a:xfrm>
          <a:prstGeom prst="rect">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nvGrpSpPr>
          <p:cNvPr id="16" name="btfpStatusSticker254557">
            <a:extLst>
              <a:ext uri="{FF2B5EF4-FFF2-40B4-BE49-F238E27FC236}">
                <a16:creationId xmlns:a16="http://schemas.microsoft.com/office/drawing/2014/main" id="{7C68EFE8-3171-AF7F-E733-1E6EB30956EA}"/>
              </a:ext>
            </a:extLst>
          </p:cNvPr>
          <p:cNvGrpSpPr/>
          <p:nvPr>
            <p:custDataLst>
              <p:tags r:id="rId3"/>
            </p:custDataLst>
          </p:nvPr>
        </p:nvGrpSpPr>
        <p:grpSpPr>
          <a:xfrm>
            <a:off x="10100356" y="956426"/>
            <a:ext cx="1761444" cy="235611"/>
            <a:chOff x="-5035097" y="876300"/>
            <a:chExt cx="1761444" cy="235611"/>
          </a:xfrm>
        </p:grpSpPr>
        <p:sp>
          <p:nvSpPr>
            <p:cNvPr id="14" name="btfpStatusStickerText254557">
              <a:extLst>
                <a:ext uri="{FF2B5EF4-FFF2-40B4-BE49-F238E27FC236}">
                  <a16:creationId xmlns:a16="http://schemas.microsoft.com/office/drawing/2014/main" id="{29D6E903-4D13-41C4-F326-2143B9E67D54}"/>
                </a:ext>
              </a:extLst>
            </p:cNvPr>
            <p:cNvSpPr txBox="1"/>
            <p:nvPr/>
          </p:nvSpPr>
          <p:spPr bwMode="gray">
            <a:xfrm>
              <a:off x="-5035097"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5" name="btfpStatusStickerLine254557">
              <a:extLst>
                <a:ext uri="{FF2B5EF4-FFF2-40B4-BE49-F238E27FC236}">
                  <a16:creationId xmlns:a16="http://schemas.microsoft.com/office/drawing/2014/main" id="{09D3FE26-A834-D2C4-80C5-6C5FBE3399E6}"/>
                </a:ext>
              </a:extLst>
            </p:cNvPr>
            <p:cNvCxnSpPr>
              <a:cxnSpLocks/>
            </p:cNvCxnSpPr>
            <p:nvPr/>
          </p:nvCxnSpPr>
          <p:spPr bwMode="gray">
            <a:xfrm rot="720000">
              <a:off x="-5035097"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7" name="Title 1">
            <a:extLst>
              <a:ext uri="{FF2B5EF4-FFF2-40B4-BE49-F238E27FC236}">
                <a16:creationId xmlns:a16="http://schemas.microsoft.com/office/drawing/2014/main" id="{63DFCEB2-4E7F-A8AC-A47B-631BD31EB6CC}"/>
              </a:ext>
            </a:extLst>
          </p:cNvPr>
          <p:cNvSpPr txBox="1">
            <a:spLocks/>
          </p:cNvSpPr>
          <p:nvPr/>
        </p:nvSpPr>
        <p:spPr>
          <a:xfrm>
            <a:off x="334964" y="2255"/>
            <a:ext cx="10371136"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b="1"/>
              <a:t>Middle office: </a:t>
            </a:r>
            <a:r>
              <a:rPr lang="en-US"/>
              <a:t>Summary</a:t>
            </a:r>
          </a:p>
        </p:txBody>
      </p:sp>
      <p:graphicFrame>
        <p:nvGraphicFramePr>
          <p:cNvPr id="7" name="btfpTable910536">
            <a:extLst>
              <a:ext uri="{FF2B5EF4-FFF2-40B4-BE49-F238E27FC236}">
                <a16:creationId xmlns:a16="http://schemas.microsoft.com/office/drawing/2014/main" id="{B8AF39B9-7127-AB85-DB2E-A0AA9D9AB0E1}"/>
              </a:ext>
            </a:extLst>
          </p:cNvPr>
          <p:cNvGraphicFramePr>
            <a:graphicFrameLocks noGrp="1"/>
          </p:cNvGraphicFramePr>
          <p:nvPr>
            <p:custDataLst>
              <p:tags r:id="rId4"/>
            </p:custDataLst>
            <p:extLst>
              <p:ext uri="{D42A27DB-BD31-4B8C-83A1-F6EECF244321}">
                <p14:modId xmlns:p14="http://schemas.microsoft.com/office/powerpoint/2010/main" val="3423633963"/>
              </p:ext>
            </p:extLst>
          </p:nvPr>
        </p:nvGraphicFramePr>
        <p:xfrm>
          <a:off x="335280" y="1268414"/>
          <a:ext cx="11521440" cy="5292725"/>
        </p:xfrm>
        <a:graphic>
          <a:graphicData uri="http://schemas.openxmlformats.org/drawingml/2006/table">
            <a:tbl>
              <a:tblPr firstRow="1" firstCol="1">
                <a:tableStyleId>{9D7B26C5-4107-4FEC-AEDC-1716B250A1EF}</a:tableStyleId>
              </a:tblPr>
              <a:tblGrid>
                <a:gridCol w="1280160">
                  <a:extLst>
                    <a:ext uri="{9D8B030D-6E8A-4147-A177-3AD203B41FA5}">
                      <a16:colId xmlns:a16="http://schemas.microsoft.com/office/drawing/2014/main" val="861535141"/>
                    </a:ext>
                  </a:extLst>
                </a:gridCol>
                <a:gridCol w="10241280">
                  <a:extLst>
                    <a:ext uri="{9D8B030D-6E8A-4147-A177-3AD203B41FA5}">
                      <a16:colId xmlns:a16="http://schemas.microsoft.com/office/drawing/2014/main" val="3867279196"/>
                    </a:ext>
                  </a:extLst>
                </a:gridCol>
              </a:tblGrid>
              <a:tr h="360204">
                <a:tc>
                  <a:txBody>
                    <a:bodyPr/>
                    <a:lstStyle/>
                    <a:p>
                      <a:pPr marL="0" indent="0">
                        <a:spcBef>
                          <a:spcPts val="0"/>
                        </a:spcBef>
                        <a:buFontTx/>
                        <a:buNone/>
                      </a:pPr>
                      <a:endParaRPr lang="en-US" sz="1300">
                        <a:solidFill>
                          <a:srgbClr val="FFFFFF"/>
                        </a:solidFill>
                      </a:endParaRPr>
                    </a:p>
                  </a:txBody>
                  <a:tcPr marT="54864" marB="54864" anchor="b">
                    <a:lnL>
                      <a:noFill/>
                    </a:lnL>
                    <a:lnR>
                      <a:noFill/>
                    </a:lnR>
                    <a:lnT>
                      <a:noFill/>
                    </a:lnT>
                    <a:lnB w="19050" cmpd="sng">
                      <a:noFill/>
                    </a:lnB>
                    <a:lnTlToBr w="12700" cmpd="sng">
                      <a:noFill/>
                      <a:prstDash val="solid"/>
                    </a:lnTlToBr>
                    <a:lnBlToTr w="12700" cmpd="sng">
                      <a:noFill/>
                      <a:prstDash val="solid"/>
                    </a:lnBlToTr>
                    <a:noFill/>
                  </a:tcPr>
                </a:tc>
                <a:tc>
                  <a:txBody>
                    <a:bodyPr/>
                    <a:lstStyle/>
                    <a:p>
                      <a:pPr marL="0" indent="0">
                        <a:spcBef>
                          <a:spcPts val="0"/>
                        </a:spcBef>
                        <a:buFontTx/>
                        <a:buNone/>
                      </a:pPr>
                      <a:r>
                        <a:rPr lang="en-US" sz="1100" b="0" spc="300">
                          <a:solidFill>
                            <a:srgbClr val="FFFFFF"/>
                          </a:solidFill>
                        </a:rPr>
                        <a:t>SUMMARY PERSPECTIVES</a:t>
                      </a:r>
                    </a:p>
                  </a:txBody>
                  <a:tcPr marT="54864" marB="54864" anchor="b">
                    <a:lnL>
                      <a:noFill/>
                    </a:lnL>
                    <a:solidFill>
                      <a:srgbClr val="000000"/>
                    </a:solidFill>
                  </a:tcPr>
                </a:tc>
                <a:extLst>
                  <a:ext uri="{0D108BD9-81ED-4DB2-BD59-A6C34878D82A}">
                    <a16:rowId xmlns:a16="http://schemas.microsoft.com/office/drawing/2014/main" val="3062533479"/>
                  </a:ext>
                </a:extLst>
              </a:tr>
              <a:tr h="1893743">
                <a:tc>
                  <a:txBody>
                    <a:bodyPr/>
                    <a:lstStyle/>
                    <a:p>
                      <a:pPr marL="0" indent="0">
                        <a:buFontTx/>
                        <a:buNone/>
                      </a:pPr>
                      <a:r>
                        <a:rPr lang="en-US" sz="1300">
                          <a:solidFill>
                            <a:srgbClr val="FFFFFF"/>
                          </a:solidFill>
                        </a:rPr>
                        <a:t>AI impact on workflow</a:t>
                      </a:r>
                    </a:p>
                  </a:txBody>
                  <a:tcPr marT="54864" marB="54864">
                    <a:lnT w="19050" cmpd="sng">
                      <a:noFill/>
                    </a:lnT>
                    <a:lnB w="12700" cap="flat" cmpd="sng" algn="ctr">
                      <a:solidFill>
                        <a:schemeClr val="bg1">
                          <a:lumMod val="85000"/>
                        </a:schemeClr>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Across the RCM workflow, GenAI will have the </a:t>
                      </a:r>
                      <a:r>
                        <a:rPr kumimoji="0" lang="en-US" sz="1050" b="1" i="0" u="none" strike="noStrike" kern="1200" cap="none" spc="0" normalizeH="0" baseline="0" noProof="0">
                          <a:ln>
                            <a:noFill/>
                          </a:ln>
                          <a:solidFill>
                            <a:srgbClr val="000000"/>
                          </a:solidFill>
                          <a:effectLst/>
                          <a:uLnTx/>
                          <a:uFillTx/>
                          <a:latin typeface="+mj-lt"/>
                          <a:ea typeface="+mn-ea"/>
                          <a:cs typeface="+mn-cs"/>
                        </a:rPr>
                        <a:t>greatest impact on middle-office activities</a:t>
                      </a:r>
                      <a:r>
                        <a:rPr kumimoji="0" lang="en-US" sz="1050" b="0" i="0" u="none" strike="noStrike" kern="1200" cap="none" spc="0" normalizeH="0" baseline="0" noProof="0">
                          <a:ln>
                            <a:noFill/>
                          </a:ln>
                          <a:solidFill>
                            <a:srgbClr val="000000"/>
                          </a:solidFill>
                          <a:effectLst/>
                          <a:uLnTx/>
                          <a:uFillTx/>
                          <a:latin typeface="+mj-lt"/>
                          <a:ea typeface="+mn-ea"/>
                          <a:cs typeface="+mn-cs"/>
                        </a:rPr>
                        <a:t>. Today, several steps are still relatively manual, and tools (e.g., RPA bots, AI/ML models) are only effective on simple claims versus moderate / complex claims where contextual knowledge and judgement are required to perform tasks</a:t>
                      </a:r>
                    </a:p>
                    <a:p>
                      <a:pPr marL="177800" marR="0" lvl="0" indent="-177800" algn="l" defTabSz="711200" rtl="0" eaLnBrk="1" fontAlgn="auto" latinLnBrk="0" hangingPunct="1">
                        <a:lnSpc>
                          <a:spcPct val="100000"/>
                        </a:lnSpc>
                        <a:spcBef>
                          <a:spcPts val="9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In particular, </a:t>
                      </a:r>
                      <a:r>
                        <a:rPr kumimoji="0" lang="en-US" sz="1050" b="1" i="0" u="none" strike="noStrike" kern="1200" cap="none" spc="0" normalizeH="0" baseline="0" noProof="0">
                          <a:ln>
                            <a:noFill/>
                          </a:ln>
                          <a:solidFill>
                            <a:srgbClr val="000000"/>
                          </a:solidFill>
                          <a:effectLst/>
                          <a:uLnTx/>
                          <a:uFillTx/>
                          <a:latin typeface="+mj-lt"/>
                          <a:ea typeface="+mn-ea"/>
                          <a:cs typeface="+mn-cs"/>
                        </a:rPr>
                        <a:t>charge capture and coding are expected to be most impacted </a:t>
                      </a:r>
                      <a:r>
                        <a:rPr kumimoji="0" lang="en-US" sz="1050" b="0" i="0" u="none" strike="noStrike" kern="1200" cap="none" spc="0" normalizeH="0" baseline="0" noProof="0">
                          <a:ln>
                            <a:noFill/>
                          </a:ln>
                          <a:solidFill>
                            <a:srgbClr val="000000"/>
                          </a:solidFill>
                          <a:effectLst/>
                          <a:uLnTx/>
                          <a:uFillTx/>
                          <a:latin typeface="+mj-lt"/>
                          <a:ea typeface="+mn-ea"/>
                          <a:cs typeface="+mn-cs"/>
                        </a:rPr>
                        <a:t>with the ability to </a:t>
                      </a:r>
                      <a:r>
                        <a:rPr kumimoji="0" lang="en-US" sz="1050" b="1" i="0" u="none" strike="noStrike" kern="1200" cap="none" spc="0" normalizeH="0" baseline="0" noProof="0">
                          <a:ln>
                            <a:noFill/>
                          </a:ln>
                          <a:solidFill>
                            <a:srgbClr val="000000"/>
                          </a:solidFill>
                          <a:effectLst/>
                          <a:uLnTx/>
                          <a:uFillTx/>
                          <a:latin typeface="+mj-lt"/>
                          <a:ea typeface="+mn-ea"/>
                          <a:cs typeface="+mn-cs"/>
                        </a:rPr>
                        <a:t>process unstructured data </a:t>
                      </a:r>
                      <a:r>
                        <a:rPr kumimoji="0" lang="en-US" sz="1050" b="0" i="0" u="none" strike="noStrike" kern="1200" cap="none" spc="0" normalizeH="0" baseline="0" noProof="0">
                          <a:ln>
                            <a:noFill/>
                          </a:ln>
                          <a:solidFill>
                            <a:srgbClr val="000000"/>
                          </a:solidFill>
                          <a:effectLst/>
                          <a:uLnTx/>
                          <a:uFillTx/>
                          <a:latin typeface="+mj-lt"/>
                          <a:ea typeface="+mn-ea"/>
                          <a:cs typeface="+mn-cs"/>
                        </a:rPr>
                        <a:t>(e.g., pdfs, conversations, charts, etc.) </a:t>
                      </a:r>
                      <a:r>
                        <a:rPr kumimoji="0" lang="en-US" sz="1050" b="1" i="0" u="none" strike="noStrike" kern="1200" cap="none" spc="0" normalizeH="0" baseline="0" noProof="0">
                          <a:ln>
                            <a:noFill/>
                          </a:ln>
                          <a:solidFill>
                            <a:srgbClr val="000000"/>
                          </a:solidFill>
                          <a:effectLst/>
                          <a:uLnTx/>
                          <a:uFillTx/>
                          <a:latin typeface="+mj-lt"/>
                          <a:ea typeface="+mn-ea"/>
                          <a:cs typeface="+mn-cs"/>
                        </a:rPr>
                        <a:t> </a:t>
                      </a:r>
                      <a:r>
                        <a:rPr kumimoji="0" lang="en-US" sz="1050" b="0" i="0" u="none" strike="noStrike" kern="1200" cap="none" spc="0" normalizeH="0" baseline="0" noProof="0">
                          <a:ln>
                            <a:noFill/>
                          </a:ln>
                          <a:solidFill>
                            <a:srgbClr val="000000"/>
                          </a:solidFill>
                          <a:effectLst/>
                          <a:uLnTx/>
                          <a:uFillTx/>
                          <a:latin typeface="+mj-lt"/>
                          <a:ea typeface="+mn-ea"/>
                          <a:cs typeface="+mn-cs"/>
                        </a:rPr>
                        <a:t>reducing the need to build highly specific AI/ML models while increasing the accuracy and scope of coding suggestions (particularly for low to moderate complexity claims); claims submission process is relatively automated today</a:t>
                      </a:r>
                    </a:p>
                    <a:p>
                      <a:pPr marL="177800" marR="0" lvl="0" indent="-177800" algn="l" defTabSz="711200" rtl="0" eaLnBrk="1" fontAlgn="auto" latinLnBrk="0" hangingPunct="1">
                        <a:lnSpc>
                          <a:spcPct val="100000"/>
                        </a:lnSpc>
                        <a:spcBef>
                          <a:spcPts val="9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While GenAI-enabled tooling will </a:t>
                      </a:r>
                      <a:r>
                        <a:rPr kumimoji="0" lang="en-US" sz="1050" b="1" i="0" u="none" strike="noStrike" kern="1200" cap="none" spc="0" normalizeH="0" baseline="0" noProof="0">
                          <a:ln>
                            <a:noFill/>
                          </a:ln>
                          <a:solidFill>
                            <a:srgbClr val="000000"/>
                          </a:solidFill>
                          <a:effectLst/>
                          <a:uLnTx/>
                          <a:uFillTx/>
                          <a:latin typeface="+mj-lt"/>
                          <a:ea typeface="+mn-ea"/>
                          <a:cs typeface="+mn-cs"/>
                        </a:rPr>
                        <a:t>increase the efficiency and accuracy </a:t>
                      </a:r>
                      <a:r>
                        <a:rPr kumimoji="0" lang="en-US" sz="1050" b="0" i="0" u="none" strike="noStrike" kern="1200" cap="none" spc="0" normalizeH="0" baseline="0" noProof="0">
                          <a:ln>
                            <a:noFill/>
                          </a:ln>
                          <a:solidFill>
                            <a:srgbClr val="000000"/>
                          </a:solidFill>
                          <a:effectLst/>
                          <a:uLnTx/>
                          <a:uFillTx/>
                          <a:latin typeface="+mj-lt"/>
                          <a:ea typeface="+mn-ea"/>
                          <a:cs typeface="+mn-cs"/>
                        </a:rPr>
                        <a:t>of claim managers (e.g., identifying billable services, assigning codes), impact will continue to be strongest amongst low-medium complexity claims; more sophisticated claim types (e.g., cardiac) will still require significant agent involvement to sense check results</a:t>
                      </a:r>
                    </a:p>
                  </a:txBody>
                  <a:tcPr marT="54864" marB="54864">
                    <a:lnB w="12700" cap="flat" cmpd="sng" algn="ctr">
                      <a:solidFill>
                        <a:schemeClr val="bg1">
                          <a:lumMod val="85000"/>
                        </a:schemeClr>
                      </a:solidFill>
                      <a:prstDash val="solid"/>
                      <a:round/>
                      <a:headEnd type="none" w="med" len="med"/>
                      <a:tailEnd type="none" w="med" len="med"/>
                    </a:lnB>
                    <a:solidFill>
                      <a:srgbClr val="D6D6D6">
                        <a:alpha val="25000"/>
                      </a:srgbClr>
                    </a:solidFill>
                  </a:tcPr>
                </a:tc>
                <a:extLst>
                  <a:ext uri="{0D108BD9-81ED-4DB2-BD59-A6C34878D82A}">
                    <a16:rowId xmlns:a16="http://schemas.microsoft.com/office/drawing/2014/main" val="3485846956"/>
                  </a:ext>
                </a:extLst>
              </a:tr>
              <a:tr h="1519389">
                <a:tc>
                  <a:txBody>
                    <a:bodyPr/>
                    <a:lstStyle/>
                    <a:p>
                      <a:pPr marL="0" indent="0">
                        <a:buFontTx/>
                        <a:buNone/>
                      </a:pPr>
                      <a:r>
                        <a:rPr lang="en-US" sz="1300">
                          <a:solidFill>
                            <a:srgbClr val="FFFFFF"/>
                          </a:solidFill>
                        </a:rPr>
                        <a:t>Provider themes</a:t>
                      </a:r>
                    </a:p>
                  </a:txBody>
                  <a:tcPr marT="54864" marB="54864">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spcBef>
                          <a:spcPts val="900"/>
                        </a:spcBef>
                      </a:pPr>
                      <a:r>
                        <a:rPr lang="en-US" sz="1050" b="1">
                          <a:latin typeface="+mj-lt"/>
                        </a:rPr>
                        <a:t>Expect coding to be most impacted</a:t>
                      </a:r>
                      <a:r>
                        <a:rPr lang="en-US" sz="1050" b="0">
                          <a:latin typeface="+mj-lt"/>
                        </a:rPr>
                        <a:t> by advancements in GenAI with the opportunity to improve coding accuracy and augment agent processes, particularly with ‘co-pilot’ tools that will improve accuracy and efficiency</a:t>
                      </a:r>
                    </a:p>
                    <a:p>
                      <a:pPr>
                        <a:spcBef>
                          <a:spcPts val="900"/>
                        </a:spcBef>
                      </a:pPr>
                      <a:r>
                        <a:rPr lang="en-US" sz="1050" b="1">
                          <a:latin typeface="+mj-lt"/>
                        </a:rPr>
                        <a:t>Plan to continue outsourcing middle office activities </a:t>
                      </a:r>
                      <a:r>
                        <a:rPr lang="en-US" sz="1050" b="0">
                          <a:latin typeface="+mj-lt"/>
                        </a:rPr>
                        <a:t>with most recognizing that these processes are too complex to build in-house; some providers (e.g., Vanderbilt) evaluated moving these activities internally but were not able to leverage their data successfully</a:t>
                      </a:r>
                    </a:p>
                    <a:p>
                      <a:pPr>
                        <a:spcBef>
                          <a:spcPts val="900"/>
                        </a:spcBef>
                      </a:pPr>
                      <a:r>
                        <a:rPr lang="en-US" sz="1050" b="1">
                          <a:latin typeface="+mj-lt"/>
                        </a:rPr>
                        <a:t>Anticipate benefits to be realized over the next 3-5yrs</a:t>
                      </a:r>
                      <a:r>
                        <a:rPr lang="en-US" sz="1050" b="0">
                          <a:latin typeface="+mj-lt"/>
                        </a:rPr>
                        <a:t>, recognizing the potential of the technology but appreciating the time and investment required to train models and conviction needed to support deployment given criticality to revenue capture </a:t>
                      </a:r>
                      <a:endParaRPr lang="en-US" sz="1050" b="1">
                        <a:latin typeface="+mj-lt"/>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82402376"/>
                  </a:ext>
                </a:extLst>
              </a:tr>
              <a:tr h="1519389">
                <a:tc>
                  <a:txBody>
                    <a:bodyPr/>
                    <a:lstStyle/>
                    <a:p>
                      <a:pPr marL="0" indent="0">
                        <a:buFontTx/>
                        <a:buNone/>
                      </a:pPr>
                      <a:r>
                        <a:rPr lang="en-US" sz="1300">
                          <a:solidFill>
                            <a:srgbClr val="FFFFFF"/>
                          </a:solidFill>
                        </a:rPr>
                        <a:t>Competitor dynamics</a:t>
                      </a:r>
                    </a:p>
                  </a:txBody>
                  <a:tcPr marT="54864" marB="54864">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Emerging solutions have largely </a:t>
                      </a:r>
                      <a:r>
                        <a:rPr kumimoji="0" lang="en-US" sz="1050" b="1" i="0" u="none" strike="noStrike" kern="1200" cap="none" spc="0" normalizeH="0" baseline="0" noProof="0">
                          <a:ln>
                            <a:noFill/>
                          </a:ln>
                          <a:solidFill>
                            <a:srgbClr val="000000"/>
                          </a:solidFill>
                          <a:effectLst/>
                          <a:uLnTx/>
                          <a:uFillTx/>
                          <a:latin typeface="+mj-lt"/>
                          <a:ea typeface="+mn-ea"/>
                          <a:cs typeface="+mn-cs"/>
                        </a:rPr>
                        <a:t>focused on addressing the limited scope and accuracy </a:t>
                      </a:r>
                      <a:r>
                        <a:rPr kumimoji="0" lang="en-US" sz="1050" b="0" i="0" u="none" strike="noStrike" kern="1200" cap="none" spc="0" normalizeH="0" baseline="0" noProof="0">
                          <a:ln>
                            <a:noFill/>
                          </a:ln>
                          <a:solidFill>
                            <a:srgbClr val="000000"/>
                          </a:solidFill>
                          <a:effectLst/>
                          <a:uLnTx/>
                          <a:uFillTx/>
                          <a:latin typeface="+mj-lt"/>
                          <a:ea typeface="+mn-ea"/>
                          <a:cs typeface="+mn-cs"/>
                        </a:rPr>
                        <a:t>of current computer assisted coding </a:t>
                      </a:r>
                      <a:r>
                        <a:rPr kumimoji="0" lang="en-US" sz="1050" b="1" i="0" u="none" strike="noStrike" kern="1200" cap="none" spc="0" normalizeH="0" baseline="0" noProof="0">
                          <a:ln>
                            <a:noFill/>
                          </a:ln>
                          <a:solidFill>
                            <a:srgbClr val="000000"/>
                          </a:solidFill>
                          <a:effectLst/>
                          <a:uLnTx/>
                          <a:uFillTx/>
                          <a:latin typeface="+mj-lt"/>
                          <a:ea typeface="+mn-ea"/>
                          <a:cs typeface="+mn-cs"/>
                        </a:rPr>
                        <a:t>(CAC) solutions</a:t>
                      </a:r>
                      <a:r>
                        <a:rPr kumimoji="0" lang="en-US" sz="1050" b="0" i="0" u="none" strike="noStrike" kern="1200" cap="none" spc="0" normalizeH="0" baseline="0" noProof="0">
                          <a:ln>
                            <a:noFill/>
                          </a:ln>
                          <a:solidFill>
                            <a:srgbClr val="000000"/>
                          </a:solidFill>
                          <a:effectLst/>
                          <a:uLnTx/>
                          <a:uFillTx/>
                          <a:latin typeface="+mj-lt"/>
                          <a:ea typeface="+mn-ea"/>
                          <a:cs typeface="+mn-cs"/>
                        </a:rPr>
                        <a:t>; despite some innovation in their underlying tech vs. E2E players, their offerings remain narrow in scope with limited traction</a:t>
                      </a:r>
                    </a:p>
                    <a:p>
                      <a:pPr marL="177800" marR="0" lvl="0" indent="-177800" algn="l" defTabSz="711200" rtl="0" eaLnBrk="1" fontAlgn="auto" latinLnBrk="0" hangingPunct="1">
                        <a:lnSpc>
                          <a:spcPct val="100000"/>
                        </a:lnSpc>
                        <a:spcBef>
                          <a:spcPts val="900"/>
                        </a:spcBef>
                        <a:spcAft>
                          <a:spcPts val="0"/>
                        </a:spcAft>
                        <a:buClrTx/>
                        <a:buSzTx/>
                        <a:buFontTx/>
                        <a:buChar char="•"/>
                        <a:tabLst/>
                        <a:defRPr/>
                      </a:pPr>
                      <a:r>
                        <a:rPr kumimoji="0" lang="en-US" sz="1050" b="1" i="0" u="none" strike="noStrike" kern="1200" cap="none" spc="0" normalizeH="0" baseline="0" noProof="0">
                          <a:ln>
                            <a:noFill/>
                          </a:ln>
                          <a:solidFill>
                            <a:srgbClr val="000000"/>
                          </a:solidFill>
                          <a:effectLst/>
                          <a:uLnTx/>
                          <a:uFillTx/>
                          <a:latin typeface="+mj-lt"/>
                          <a:ea typeface="+mn-ea"/>
                          <a:cs typeface="+mn-cs"/>
                        </a:rPr>
                        <a:t>RCM players have invested to build out CAC capabilities</a:t>
                      </a:r>
                      <a:r>
                        <a:rPr kumimoji="0" lang="en-US" sz="1050" b="0" i="0" u="none" strike="noStrike" kern="1200" cap="none" spc="0" normalizeH="0" baseline="0" noProof="0">
                          <a:ln>
                            <a:noFill/>
                          </a:ln>
                          <a:solidFill>
                            <a:srgbClr val="000000"/>
                          </a:solidFill>
                          <a:effectLst/>
                          <a:uLnTx/>
                          <a:uFillTx/>
                          <a:latin typeface="+mj-lt"/>
                          <a:ea typeface="+mn-ea"/>
                          <a:cs typeface="+mn-cs"/>
                        </a:rPr>
                        <a:t>, either internally or through acquisition, aware that coding efficiency and accuracy is key to their value proposition; some EHR solutions have also started building coding suggestion tools to streamline and improve accuracy across the RCM workflow </a:t>
                      </a:r>
                    </a:p>
                    <a:p>
                      <a:pPr marL="177800" marR="0" lvl="0" indent="-177800" algn="l" defTabSz="711200" rtl="0" eaLnBrk="1" fontAlgn="auto" latinLnBrk="0" hangingPunct="1">
                        <a:lnSpc>
                          <a:spcPct val="100000"/>
                        </a:lnSpc>
                        <a:spcBef>
                          <a:spcPts val="9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While large provider networks acknowledge the innovative capabilities of emerging solutions, the challenge of switching coding providers, need for both software and service solutions, and risks across revenue capture / liability have </a:t>
                      </a:r>
                      <a:r>
                        <a:rPr kumimoji="0" lang="en-US" sz="1050" b="1" i="0" u="none" strike="noStrike" kern="1200" cap="none" spc="0" normalizeH="0" baseline="0" noProof="0">
                          <a:ln>
                            <a:noFill/>
                          </a:ln>
                          <a:solidFill>
                            <a:srgbClr val="000000"/>
                          </a:solidFill>
                          <a:effectLst/>
                          <a:uLnTx/>
                          <a:uFillTx/>
                          <a:latin typeface="+mj-lt"/>
                          <a:ea typeface="+mn-ea"/>
                          <a:cs typeface="+mn-cs"/>
                        </a:rPr>
                        <a:t>dissuaded large networks from broadly embracing </a:t>
                      </a:r>
                      <a:r>
                        <a:rPr kumimoji="0" lang="en-US" sz="1050" b="1" i="0" u="none" strike="noStrike" kern="1200" cap="none" spc="0" normalizeH="0" baseline="0" noProof="0">
                          <a:ln>
                            <a:noFill/>
                          </a:ln>
                          <a:solidFill>
                            <a:srgbClr val="000000"/>
                          </a:solidFill>
                          <a:effectLst/>
                          <a:uLnTx/>
                          <a:uFillTx/>
                          <a:latin typeface="+mn-lt"/>
                          <a:ea typeface="+mn-ea"/>
                          <a:cs typeface="+mn-cs"/>
                        </a:rPr>
                        <a:t>emerging solutions</a:t>
                      </a:r>
                      <a:endParaRPr kumimoji="0" lang="en-US" sz="1050" b="1" i="0" u="none" strike="noStrike" kern="1200" cap="none" spc="0" normalizeH="0" baseline="0" noProof="0">
                        <a:ln>
                          <a:noFill/>
                        </a:ln>
                        <a:solidFill>
                          <a:srgbClr val="000000"/>
                        </a:solidFill>
                        <a:effectLst/>
                        <a:uLnTx/>
                        <a:uFillTx/>
                        <a:latin typeface="+mj-lt"/>
                        <a:ea typeface="+mn-ea"/>
                        <a:cs typeface="+mn-cs"/>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6D6D6">
                        <a:alpha val="25000"/>
                      </a:srgbClr>
                    </a:solidFill>
                  </a:tcPr>
                </a:tc>
                <a:extLst>
                  <a:ext uri="{0D108BD9-81ED-4DB2-BD59-A6C34878D82A}">
                    <a16:rowId xmlns:a16="http://schemas.microsoft.com/office/drawing/2014/main" val="2039646207"/>
                  </a:ext>
                </a:extLst>
              </a:tr>
            </a:tbl>
          </a:graphicData>
        </a:graphic>
      </p:graphicFrame>
      <p:grpSp>
        <p:nvGrpSpPr>
          <p:cNvPr id="86" name="Group 85">
            <a:extLst>
              <a:ext uri="{FF2B5EF4-FFF2-40B4-BE49-F238E27FC236}">
                <a16:creationId xmlns:a16="http://schemas.microsoft.com/office/drawing/2014/main" id="{78D788CC-090E-06BE-3AC5-CD7DE7985E28}"/>
              </a:ext>
            </a:extLst>
          </p:cNvPr>
          <p:cNvGrpSpPr>
            <a:grpSpLocks noChangeAspect="1"/>
          </p:cNvGrpSpPr>
          <p:nvPr/>
        </p:nvGrpSpPr>
        <p:grpSpPr>
          <a:xfrm>
            <a:off x="1073477" y="4169768"/>
            <a:ext cx="376238" cy="552451"/>
            <a:chOff x="161925" y="920750"/>
            <a:chExt cx="376238" cy="552451"/>
          </a:xfrm>
        </p:grpSpPr>
        <p:sp>
          <p:nvSpPr>
            <p:cNvPr id="87" name="Freeform 42">
              <a:extLst>
                <a:ext uri="{FF2B5EF4-FFF2-40B4-BE49-F238E27FC236}">
                  <a16:creationId xmlns:a16="http://schemas.microsoft.com/office/drawing/2014/main" id="{320DFB79-C398-81F3-4E7D-C456923C29C8}"/>
                </a:ext>
              </a:extLst>
            </p:cNvPr>
            <p:cNvSpPr>
              <a:spLocks noEditPoints="1"/>
            </p:cNvSpPr>
            <p:nvPr/>
          </p:nvSpPr>
          <p:spPr bwMode="auto">
            <a:xfrm>
              <a:off x="161925" y="920750"/>
              <a:ext cx="376238" cy="552451"/>
            </a:xfrm>
            <a:custGeom>
              <a:avLst/>
              <a:gdLst>
                <a:gd name="T0" fmla="*/ 185 w 192"/>
                <a:gd name="T1" fmla="*/ 39 h 283"/>
                <a:gd name="T2" fmla="*/ 178 w 192"/>
                <a:gd name="T3" fmla="*/ 39 h 283"/>
                <a:gd name="T4" fmla="*/ 162 w 192"/>
                <a:gd name="T5" fmla="*/ 22 h 283"/>
                <a:gd name="T6" fmla="*/ 125 w 192"/>
                <a:gd name="T7" fmla="*/ 22 h 283"/>
                <a:gd name="T8" fmla="*/ 97 w 192"/>
                <a:gd name="T9" fmla="*/ 0 h 283"/>
                <a:gd name="T10" fmla="*/ 69 w 192"/>
                <a:gd name="T11" fmla="*/ 22 h 283"/>
                <a:gd name="T12" fmla="*/ 32 w 192"/>
                <a:gd name="T13" fmla="*/ 22 h 283"/>
                <a:gd name="T14" fmla="*/ 16 w 192"/>
                <a:gd name="T15" fmla="*/ 39 h 283"/>
                <a:gd name="T16" fmla="*/ 6 w 192"/>
                <a:gd name="T17" fmla="*/ 39 h 283"/>
                <a:gd name="T18" fmla="*/ 0 w 192"/>
                <a:gd name="T19" fmla="*/ 45 h 283"/>
                <a:gd name="T20" fmla="*/ 0 w 192"/>
                <a:gd name="T21" fmla="*/ 277 h 283"/>
                <a:gd name="T22" fmla="*/ 6 w 192"/>
                <a:gd name="T23" fmla="*/ 283 h 283"/>
                <a:gd name="T24" fmla="*/ 185 w 192"/>
                <a:gd name="T25" fmla="*/ 283 h 283"/>
                <a:gd name="T26" fmla="*/ 192 w 192"/>
                <a:gd name="T27" fmla="*/ 277 h 283"/>
                <a:gd name="T28" fmla="*/ 192 w 192"/>
                <a:gd name="T29" fmla="*/ 45 h 283"/>
                <a:gd name="T30" fmla="*/ 185 w 192"/>
                <a:gd name="T31" fmla="*/ 39 h 283"/>
                <a:gd name="T32" fmla="*/ 97 w 192"/>
                <a:gd name="T33" fmla="*/ 6 h 283"/>
                <a:gd name="T34" fmla="*/ 119 w 192"/>
                <a:gd name="T35" fmla="*/ 22 h 283"/>
                <a:gd name="T36" fmla="*/ 75 w 192"/>
                <a:gd name="T37" fmla="*/ 22 h 283"/>
                <a:gd name="T38" fmla="*/ 97 w 192"/>
                <a:gd name="T39" fmla="*/ 6 h 283"/>
                <a:gd name="T40" fmla="*/ 32 w 192"/>
                <a:gd name="T41" fmla="*/ 28 h 283"/>
                <a:gd name="T42" fmla="*/ 162 w 192"/>
                <a:gd name="T43" fmla="*/ 28 h 283"/>
                <a:gd name="T44" fmla="*/ 172 w 192"/>
                <a:gd name="T45" fmla="*/ 39 h 283"/>
                <a:gd name="T46" fmla="*/ 22 w 192"/>
                <a:gd name="T47" fmla="*/ 39 h 283"/>
                <a:gd name="T48" fmla="*/ 32 w 192"/>
                <a:gd name="T49" fmla="*/ 28 h 283"/>
                <a:gd name="T50" fmla="*/ 186 w 192"/>
                <a:gd name="T51" fmla="*/ 277 h 283"/>
                <a:gd name="T52" fmla="*/ 185 w 192"/>
                <a:gd name="T53" fmla="*/ 277 h 283"/>
                <a:gd name="T54" fmla="*/ 6 w 192"/>
                <a:gd name="T55" fmla="*/ 277 h 283"/>
                <a:gd name="T56" fmla="*/ 6 w 192"/>
                <a:gd name="T57" fmla="*/ 277 h 283"/>
                <a:gd name="T58" fmla="*/ 6 w 192"/>
                <a:gd name="T59" fmla="*/ 45 h 283"/>
                <a:gd name="T60" fmla="*/ 6 w 192"/>
                <a:gd name="T61" fmla="*/ 45 h 283"/>
                <a:gd name="T62" fmla="*/ 185 w 192"/>
                <a:gd name="T63" fmla="*/ 45 h 283"/>
                <a:gd name="T64" fmla="*/ 186 w 192"/>
                <a:gd name="T65" fmla="*/ 45 h 283"/>
                <a:gd name="T66" fmla="*/ 186 w 192"/>
                <a:gd name="T67" fmla="*/ 27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283">
                  <a:moveTo>
                    <a:pt x="185" y="39"/>
                  </a:moveTo>
                  <a:cubicBezTo>
                    <a:pt x="178" y="39"/>
                    <a:pt x="178" y="39"/>
                    <a:pt x="178" y="39"/>
                  </a:cubicBezTo>
                  <a:cubicBezTo>
                    <a:pt x="177" y="29"/>
                    <a:pt x="171" y="22"/>
                    <a:pt x="162" y="22"/>
                  </a:cubicBezTo>
                  <a:cubicBezTo>
                    <a:pt x="125" y="22"/>
                    <a:pt x="125" y="22"/>
                    <a:pt x="125" y="22"/>
                  </a:cubicBezTo>
                  <a:cubicBezTo>
                    <a:pt x="122" y="9"/>
                    <a:pt x="110" y="0"/>
                    <a:pt x="97" y="0"/>
                  </a:cubicBezTo>
                  <a:cubicBezTo>
                    <a:pt x="84" y="0"/>
                    <a:pt x="72" y="9"/>
                    <a:pt x="69" y="22"/>
                  </a:cubicBezTo>
                  <a:cubicBezTo>
                    <a:pt x="32" y="22"/>
                    <a:pt x="32" y="22"/>
                    <a:pt x="32" y="22"/>
                  </a:cubicBezTo>
                  <a:cubicBezTo>
                    <a:pt x="22" y="22"/>
                    <a:pt x="17" y="28"/>
                    <a:pt x="16" y="39"/>
                  </a:cubicBezTo>
                  <a:cubicBezTo>
                    <a:pt x="6" y="39"/>
                    <a:pt x="6" y="39"/>
                    <a:pt x="6" y="39"/>
                  </a:cubicBezTo>
                  <a:cubicBezTo>
                    <a:pt x="3" y="39"/>
                    <a:pt x="0" y="42"/>
                    <a:pt x="0" y="45"/>
                  </a:cubicBezTo>
                  <a:cubicBezTo>
                    <a:pt x="0" y="277"/>
                    <a:pt x="0" y="277"/>
                    <a:pt x="0" y="277"/>
                  </a:cubicBezTo>
                  <a:cubicBezTo>
                    <a:pt x="0" y="280"/>
                    <a:pt x="3" y="283"/>
                    <a:pt x="6" y="283"/>
                  </a:cubicBezTo>
                  <a:cubicBezTo>
                    <a:pt x="185" y="283"/>
                    <a:pt x="185" y="283"/>
                    <a:pt x="185" y="283"/>
                  </a:cubicBezTo>
                  <a:cubicBezTo>
                    <a:pt x="189" y="283"/>
                    <a:pt x="192" y="280"/>
                    <a:pt x="192" y="277"/>
                  </a:cubicBezTo>
                  <a:cubicBezTo>
                    <a:pt x="192" y="45"/>
                    <a:pt x="192" y="45"/>
                    <a:pt x="192" y="45"/>
                  </a:cubicBezTo>
                  <a:cubicBezTo>
                    <a:pt x="192" y="42"/>
                    <a:pt x="189" y="39"/>
                    <a:pt x="185" y="39"/>
                  </a:cubicBezTo>
                  <a:close/>
                  <a:moveTo>
                    <a:pt x="97" y="6"/>
                  </a:moveTo>
                  <a:cubicBezTo>
                    <a:pt x="107" y="6"/>
                    <a:pt x="116" y="13"/>
                    <a:pt x="119" y="22"/>
                  </a:cubicBezTo>
                  <a:cubicBezTo>
                    <a:pt x="75" y="22"/>
                    <a:pt x="75" y="22"/>
                    <a:pt x="75" y="22"/>
                  </a:cubicBezTo>
                  <a:cubicBezTo>
                    <a:pt x="78" y="13"/>
                    <a:pt x="87" y="6"/>
                    <a:pt x="97" y="6"/>
                  </a:cubicBezTo>
                  <a:close/>
                  <a:moveTo>
                    <a:pt x="32" y="28"/>
                  </a:moveTo>
                  <a:cubicBezTo>
                    <a:pt x="162" y="28"/>
                    <a:pt x="162" y="28"/>
                    <a:pt x="162" y="28"/>
                  </a:cubicBezTo>
                  <a:cubicBezTo>
                    <a:pt x="168" y="28"/>
                    <a:pt x="171" y="32"/>
                    <a:pt x="172" y="39"/>
                  </a:cubicBezTo>
                  <a:cubicBezTo>
                    <a:pt x="22" y="39"/>
                    <a:pt x="22" y="39"/>
                    <a:pt x="22" y="39"/>
                  </a:cubicBezTo>
                  <a:cubicBezTo>
                    <a:pt x="22" y="34"/>
                    <a:pt x="24" y="28"/>
                    <a:pt x="32" y="28"/>
                  </a:cubicBezTo>
                  <a:close/>
                  <a:moveTo>
                    <a:pt x="186" y="277"/>
                  </a:moveTo>
                  <a:cubicBezTo>
                    <a:pt x="186" y="277"/>
                    <a:pt x="185" y="277"/>
                    <a:pt x="185" y="277"/>
                  </a:cubicBezTo>
                  <a:cubicBezTo>
                    <a:pt x="6" y="277"/>
                    <a:pt x="6" y="277"/>
                    <a:pt x="6" y="277"/>
                  </a:cubicBezTo>
                  <a:cubicBezTo>
                    <a:pt x="6" y="277"/>
                    <a:pt x="6" y="277"/>
                    <a:pt x="6" y="277"/>
                  </a:cubicBezTo>
                  <a:cubicBezTo>
                    <a:pt x="6" y="45"/>
                    <a:pt x="6" y="45"/>
                    <a:pt x="6" y="45"/>
                  </a:cubicBezTo>
                  <a:cubicBezTo>
                    <a:pt x="6" y="45"/>
                    <a:pt x="6" y="45"/>
                    <a:pt x="6" y="45"/>
                  </a:cubicBezTo>
                  <a:cubicBezTo>
                    <a:pt x="185" y="45"/>
                    <a:pt x="185" y="45"/>
                    <a:pt x="185" y="45"/>
                  </a:cubicBezTo>
                  <a:cubicBezTo>
                    <a:pt x="185" y="45"/>
                    <a:pt x="186" y="45"/>
                    <a:pt x="186" y="45"/>
                  </a:cubicBezTo>
                  <a:lnTo>
                    <a:pt x="186" y="277"/>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88" name="Freeform 43">
              <a:extLst>
                <a:ext uri="{FF2B5EF4-FFF2-40B4-BE49-F238E27FC236}">
                  <a16:creationId xmlns:a16="http://schemas.microsoft.com/office/drawing/2014/main" id="{8DE38A8A-6C99-F752-3FE9-220FFF4D9555}"/>
                </a:ext>
              </a:extLst>
            </p:cNvPr>
            <p:cNvSpPr>
              <a:spLocks/>
            </p:cNvSpPr>
            <p:nvPr/>
          </p:nvSpPr>
          <p:spPr bwMode="auto">
            <a:xfrm>
              <a:off x="222250" y="1065213"/>
              <a:ext cx="84138" cy="61913"/>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6 w 43"/>
                <a:gd name="T15" fmla="*/ 31 h 32"/>
                <a:gd name="T16" fmla="*/ 42 w 43"/>
                <a:gd name="T17" fmla="*/ 5 h 32"/>
                <a:gd name="T18" fmla="*/ 42 w 43"/>
                <a:gd name="T19" fmla="*/ 1 h 32"/>
                <a:gd name="T20" fmla="*/ 37 w 43"/>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89" name="Freeform 44">
              <a:extLst>
                <a:ext uri="{FF2B5EF4-FFF2-40B4-BE49-F238E27FC236}">
                  <a16:creationId xmlns:a16="http://schemas.microsoft.com/office/drawing/2014/main" id="{41163E7E-0663-105F-3102-E08EFF213C26}"/>
                </a:ext>
              </a:extLst>
            </p:cNvPr>
            <p:cNvSpPr>
              <a:spLocks/>
            </p:cNvSpPr>
            <p:nvPr/>
          </p:nvSpPr>
          <p:spPr bwMode="auto">
            <a:xfrm>
              <a:off x="222250" y="1177925"/>
              <a:ext cx="84138" cy="63500"/>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6 w 43"/>
                <a:gd name="T15" fmla="*/ 31 h 32"/>
                <a:gd name="T16" fmla="*/ 42 w 43"/>
                <a:gd name="T17" fmla="*/ 5 h 32"/>
                <a:gd name="T18" fmla="*/ 42 w 43"/>
                <a:gd name="T19" fmla="*/ 1 h 32"/>
                <a:gd name="T20" fmla="*/ 37 w 43"/>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0" name="Freeform 45">
              <a:extLst>
                <a:ext uri="{FF2B5EF4-FFF2-40B4-BE49-F238E27FC236}">
                  <a16:creationId xmlns:a16="http://schemas.microsoft.com/office/drawing/2014/main" id="{CEA8D3A5-B0AC-B0E8-A988-89F77BDB5D4B}"/>
                </a:ext>
              </a:extLst>
            </p:cNvPr>
            <p:cNvSpPr>
              <a:spLocks/>
            </p:cNvSpPr>
            <p:nvPr/>
          </p:nvSpPr>
          <p:spPr bwMode="auto">
            <a:xfrm>
              <a:off x="222250" y="1303338"/>
              <a:ext cx="84138" cy="63500"/>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4 w 43"/>
                <a:gd name="T15" fmla="*/ 32 h 32"/>
                <a:gd name="T16" fmla="*/ 16 w 43"/>
                <a:gd name="T17" fmla="*/ 31 h 32"/>
                <a:gd name="T18" fmla="*/ 42 w 43"/>
                <a:gd name="T19" fmla="*/ 5 h 32"/>
                <a:gd name="T20" fmla="*/ 42 w 43"/>
                <a:gd name="T21" fmla="*/ 1 h 32"/>
                <a:gd name="T22" fmla="*/ 37 w 43"/>
                <a:gd name="T23"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4"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1" name="Freeform 46">
              <a:extLst>
                <a:ext uri="{FF2B5EF4-FFF2-40B4-BE49-F238E27FC236}">
                  <a16:creationId xmlns:a16="http://schemas.microsoft.com/office/drawing/2014/main" id="{26B3F431-D76B-D63E-51AD-ADA7C174A3CE}"/>
                </a:ext>
              </a:extLst>
            </p:cNvPr>
            <p:cNvSpPr>
              <a:spLocks/>
            </p:cNvSpPr>
            <p:nvPr/>
          </p:nvSpPr>
          <p:spPr bwMode="auto">
            <a:xfrm>
              <a:off x="360363" y="1076325"/>
              <a:ext cx="120650" cy="12700"/>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1"/>
                    <a:pt x="0" y="3"/>
                  </a:cubicBezTo>
                  <a:cubicBezTo>
                    <a:pt x="0" y="4"/>
                    <a:pt x="1" y="6"/>
                    <a:pt x="3" y="6"/>
                  </a:cubicBezTo>
                  <a:cubicBezTo>
                    <a:pt x="59" y="6"/>
                    <a:pt x="59" y="6"/>
                    <a:pt x="59" y="6"/>
                  </a:cubicBezTo>
                  <a:cubicBezTo>
                    <a:pt x="61" y="6"/>
                    <a:pt x="62" y="4"/>
                    <a:pt x="62" y="3"/>
                  </a:cubicBezTo>
                  <a:cubicBezTo>
                    <a:pt x="62" y="1"/>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2" name="Freeform 47">
              <a:extLst>
                <a:ext uri="{FF2B5EF4-FFF2-40B4-BE49-F238E27FC236}">
                  <a16:creationId xmlns:a16="http://schemas.microsoft.com/office/drawing/2014/main" id="{B0D68CD9-1925-6F22-87CD-AFDAC4670302}"/>
                </a:ext>
              </a:extLst>
            </p:cNvPr>
            <p:cNvSpPr>
              <a:spLocks/>
            </p:cNvSpPr>
            <p:nvPr/>
          </p:nvSpPr>
          <p:spPr bwMode="auto">
            <a:xfrm>
              <a:off x="360363" y="1116013"/>
              <a:ext cx="74613" cy="11113"/>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 y="6"/>
                  </a:moveTo>
                  <a:cubicBezTo>
                    <a:pt x="35" y="6"/>
                    <a:pt x="35" y="6"/>
                    <a:pt x="35" y="6"/>
                  </a:cubicBezTo>
                  <a:cubicBezTo>
                    <a:pt x="37" y="6"/>
                    <a:pt x="38" y="5"/>
                    <a:pt x="38" y="3"/>
                  </a:cubicBezTo>
                  <a:cubicBezTo>
                    <a:pt x="38" y="2"/>
                    <a:pt x="37" y="0"/>
                    <a:pt x="35" y="0"/>
                  </a:cubicBezTo>
                  <a:cubicBezTo>
                    <a:pt x="3" y="0"/>
                    <a:pt x="3" y="0"/>
                    <a:pt x="3" y="0"/>
                  </a:cubicBezTo>
                  <a:cubicBezTo>
                    <a:pt x="1" y="0"/>
                    <a:pt x="0" y="2"/>
                    <a:pt x="0" y="3"/>
                  </a:cubicBezTo>
                  <a:cubicBezTo>
                    <a:pt x="0" y="5"/>
                    <a:pt x="1" y="6"/>
                    <a:pt x="3"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3" name="Freeform 48">
              <a:extLst>
                <a:ext uri="{FF2B5EF4-FFF2-40B4-BE49-F238E27FC236}">
                  <a16:creationId xmlns:a16="http://schemas.microsoft.com/office/drawing/2014/main" id="{358BE4DF-D242-F0CC-775B-CF519736A2A3}"/>
                </a:ext>
              </a:extLst>
            </p:cNvPr>
            <p:cNvSpPr>
              <a:spLocks/>
            </p:cNvSpPr>
            <p:nvPr/>
          </p:nvSpPr>
          <p:spPr bwMode="auto">
            <a:xfrm>
              <a:off x="360363" y="1198563"/>
              <a:ext cx="120650" cy="11113"/>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2"/>
                    <a:pt x="0" y="3"/>
                  </a:cubicBezTo>
                  <a:cubicBezTo>
                    <a:pt x="0" y="5"/>
                    <a:pt x="1" y="6"/>
                    <a:pt x="3" y="6"/>
                  </a:cubicBezTo>
                  <a:cubicBezTo>
                    <a:pt x="59" y="6"/>
                    <a:pt x="59" y="6"/>
                    <a:pt x="59" y="6"/>
                  </a:cubicBezTo>
                  <a:cubicBezTo>
                    <a:pt x="61" y="6"/>
                    <a:pt x="62" y="5"/>
                    <a:pt x="62" y="3"/>
                  </a:cubicBezTo>
                  <a:cubicBezTo>
                    <a:pt x="62" y="2"/>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4" name="Freeform 49">
              <a:extLst>
                <a:ext uri="{FF2B5EF4-FFF2-40B4-BE49-F238E27FC236}">
                  <a16:creationId xmlns:a16="http://schemas.microsoft.com/office/drawing/2014/main" id="{208FA4D4-4861-855B-6F35-9A830A3E9242}"/>
                </a:ext>
              </a:extLst>
            </p:cNvPr>
            <p:cNvSpPr>
              <a:spLocks/>
            </p:cNvSpPr>
            <p:nvPr/>
          </p:nvSpPr>
          <p:spPr bwMode="auto">
            <a:xfrm>
              <a:off x="360363" y="1239838"/>
              <a:ext cx="74613" cy="11113"/>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 y="6"/>
                  </a:moveTo>
                  <a:cubicBezTo>
                    <a:pt x="35" y="6"/>
                    <a:pt x="35" y="6"/>
                    <a:pt x="35" y="6"/>
                  </a:cubicBezTo>
                  <a:cubicBezTo>
                    <a:pt x="37" y="6"/>
                    <a:pt x="38" y="5"/>
                    <a:pt x="38" y="3"/>
                  </a:cubicBezTo>
                  <a:cubicBezTo>
                    <a:pt x="38" y="1"/>
                    <a:pt x="37" y="0"/>
                    <a:pt x="35" y="0"/>
                  </a:cubicBezTo>
                  <a:cubicBezTo>
                    <a:pt x="3" y="0"/>
                    <a:pt x="3" y="0"/>
                    <a:pt x="3" y="0"/>
                  </a:cubicBezTo>
                  <a:cubicBezTo>
                    <a:pt x="1" y="0"/>
                    <a:pt x="0" y="1"/>
                    <a:pt x="0" y="3"/>
                  </a:cubicBezTo>
                  <a:cubicBezTo>
                    <a:pt x="0" y="5"/>
                    <a:pt x="1" y="6"/>
                    <a:pt x="3"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5" name="Freeform 50">
              <a:extLst>
                <a:ext uri="{FF2B5EF4-FFF2-40B4-BE49-F238E27FC236}">
                  <a16:creationId xmlns:a16="http://schemas.microsoft.com/office/drawing/2014/main" id="{908611F1-69A6-1A63-0742-4203D2873C4B}"/>
                </a:ext>
              </a:extLst>
            </p:cNvPr>
            <p:cNvSpPr>
              <a:spLocks/>
            </p:cNvSpPr>
            <p:nvPr/>
          </p:nvSpPr>
          <p:spPr bwMode="auto">
            <a:xfrm>
              <a:off x="360363" y="1309688"/>
              <a:ext cx="120650" cy="11113"/>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1"/>
                    <a:pt x="0" y="3"/>
                  </a:cubicBezTo>
                  <a:cubicBezTo>
                    <a:pt x="0" y="4"/>
                    <a:pt x="1" y="6"/>
                    <a:pt x="3" y="6"/>
                  </a:cubicBezTo>
                  <a:cubicBezTo>
                    <a:pt x="59" y="6"/>
                    <a:pt x="59" y="6"/>
                    <a:pt x="59" y="6"/>
                  </a:cubicBezTo>
                  <a:cubicBezTo>
                    <a:pt x="61" y="6"/>
                    <a:pt x="62" y="4"/>
                    <a:pt x="62" y="3"/>
                  </a:cubicBezTo>
                  <a:cubicBezTo>
                    <a:pt x="62" y="1"/>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6" name="Freeform 51">
              <a:extLst>
                <a:ext uri="{FF2B5EF4-FFF2-40B4-BE49-F238E27FC236}">
                  <a16:creationId xmlns:a16="http://schemas.microsoft.com/office/drawing/2014/main" id="{94D47762-9A3B-6BEC-F2CE-98417A5C1279}"/>
                </a:ext>
              </a:extLst>
            </p:cNvPr>
            <p:cNvSpPr>
              <a:spLocks/>
            </p:cNvSpPr>
            <p:nvPr/>
          </p:nvSpPr>
          <p:spPr bwMode="auto">
            <a:xfrm>
              <a:off x="360363" y="1347788"/>
              <a:ext cx="74613" cy="12700"/>
            </a:xfrm>
            <a:custGeom>
              <a:avLst/>
              <a:gdLst>
                <a:gd name="T0" fmla="*/ 35 w 38"/>
                <a:gd name="T1" fmla="*/ 0 h 6"/>
                <a:gd name="T2" fmla="*/ 3 w 38"/>
                <a:gd name="T3" fmla="*/ 0 h 6"/>
                <a:gd name="T4" fmla="*/ 0 w 38"/>
                <a:gd name="T5" fmla="*/ 3 h 6"/>
                <a:gd name="T6" fmla="*/ 3 w 38"/>
                <a:gd name="T7" fmla="*/ 6 h 6"/>
                <a:gd name="T8" fmla="*/ 35 w 38"/>
                <a:gd name="T9" fmla="*/ 6 h 6"/>
                <a:gd name="T10" fmla="*/ 38 w 38"/>
                <a:gd name="T11" fmla="*/ 3 h 6"/>
                <a:gd name="T12" fmla="*/ 35 w 3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0"/>
                  </a:moveTo>
                  <a:cubicBezTo>
                    <a:pt x="3" y="0"/>
                    <a:pt x="3" y="0"/>
                    <a:pt x="3" y="0"/>
                  </a:cubicBezTo>
                  <a:cubicBezTo>
                    <a:pt x="1" y="0"/>
                    <a:pt x="0" y="2"/>
                    <a:pt x="0" y="3"/>
                  </a:cubicBezTo>
                  <a:cubicBezTo>
                    <a:pt x="0" y="5"/>
                    <a:pt x="1" y="6"/>
                    <a:pt x="3" y="6"/>
                  </a:cubicBezTo>
                  <a:cubicBezTo>
                    <a:pt x="35" y="6"/>
                    <a:pt x="35" y="6"/>
                    <a:pt x="35" y="6"/>
                  </a:cubicBezTo>
                  <a:cubicBezTo>
                    <a:pt x="37" y="6"/>
                    <a:pt x="38" y="5"/>
                    <a:pt x="38" y="3"/>
                  </a:cubicBezTo>
                  <a:cubicBezTo>
                    <a:pt x="38" y="2"/>
                    <a:pt x="37" y="0"/>
                    <a:pt x="3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grpSp>
      <p:grpSp>
        <p:nvGrpSpPr>
          <p:cNvPr id="97" name="Group 96">
            <a:extLst>
              <a:ext uri="{FF2B5EF4-FFF2-40B4-BE49-F238E27FC236}">
                <a16:creationId xmlns:a16="http://schemas.microsoft.com/office/drawing/2014/main" id="{2FD36F70-9573-D96E-98AF-DDC679B18009}"/>
              </a:ext>
            </a:extLst>
          </p:cNvPr>
          <p:cNvGrpSpPr>
            <a:grpSpLocks noChangeAspect="1"/>
          </p:cNvGrpSpPr>
          <p:nvPr/>
        </p:nvGrpSpPr>
        <p:grpSpPr>
          <a:xfrm>
            <a:off x="1017567" y="2709611"/>
            <a:ext cx="488058" cy="489369"/>
            <a:chOff x="5287963" y="6007100"/>
            <a:chExt cx="590550" cy="592137"/>
          </a:xfrm>
        </p:grpSpPr>
        <p:sp>
          <p:nvSpPr>
            <p:cNvPr id="98" name="Freeform 406">
              <a:extLst>
                <a:ext uri="{FF2B5EF4-FFF2-40B4-BE49-F238E27FC236}">
                  <a16:creationId xmlns:a16="http://schemas.microsoft.com/office/drawing/2014/main" id="{D0172272-6E73-F0BD-BF41-8386CDFAA92C}"/>
                </a:ext>
              </a:extLst>
            </p:cNvPr>
            <p:cNvSpPr>
              <a:spLocks noEditPoints="1"/>
            </p:cNvSpPr>
            <p:nvPr/>
          </p:nvSpPr>
          <p:spPr bwMode="auto">
            <a:xfrm>
              <a:off x="5287963" y="6007100"/>
              <a:ext cx="590550" cy="592137"/>
            </a:xfrm>
            <a:custGeom>
              <a:avLst/>
              <a:gdLst>
                <a:gd name="T0" fmla="*/ 152 w 303"/>
                <a:gd name="T1" fmla="*/ 303 h 303"/>
                <a:gd name="T2" fmla="*/ 0 w 303"/>
                <a:gd name="T3" fmla="*/ 152 h 303"/>
                <a:gd name="T4" fmla="*/ 152 w 303"/>
                <a:gd name="T5" fmla="*/ 0 h 303"/>
                <a:gd name="T6" fmla="*/ 303 w 303"/>
                <a:gd name="T7" fmla="*/ 152 h 303"/>
                <a:gd name="T8" fmla="*/ 152 w 303"/>
                <a:gd name="T9" fmla="*/ 303 h 303"/>
                <a:gd name="T10" fmla="*/ 152 w 303"/>
                <a:gd name="T11" fmla="*/ 6 h 303"/>
                <a:gd name="T12" fmla="*/ 6 w 303"/>
                <a:gd name="T13" fmla="*/ 152 h 303"/>
                <a:gd name="T14" fmla="*/ 152 w 303"/>
                <a:gd name="T15" fmla="*/ 297 h 303"/>
                <a:gd name="T16" fmla="*/ 297 w 303"/>
                <a:gd name="T17" fmla="*/ 152 h 303"/>
                <a:gd name="T18" fmla="*/ 152 w 303"/>
                <a:gd name="T19" fmla="*/ 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303">
                  <a:moveTo>
                    <a:pt x="152" y="303"/>
                  </a:moveTo>
                  <a:cubicBezTo>
                    <a:pt x="68" y="303"/>
                    <a:pt x="0" y="235"/>
                    <a:pt x="0" y="152"/>
                  </a:cubicBezTo>
                  <a:cubicBezTo>
                    <a:pt x="0" y="68"/>
                    <a:pt x="68" y="0"/>
                    <a:pt x="152" y="0"/>
                  </a:cubicBezTo>
                  <a:cubicBezTo>
                    <a:pt x="235" y="0"/>
                    <a:pt x="303" y="68"/>
                    <a:pt x="303" y="152"/>
                  </a:cubicBezTo>
                  <a:cubicBezTo>
                    <a:pt x="303" y="235"/>
                    <a:pt x="235" y="303"/>
                    <a:pt x="152" y="303"/>
                  </a:cubicBezTo>
                  <a:close/>
                  <a:moveTo>
                    <a:pt x="152" y="6"/>
                  </a:moveTo>
                  <a:cubicBezTo>
                    <a:pt x="71" y="6"/>
                    <a:pt x="6" y="71"/>
                    <a:pt x="6" y="152"/>
                  </a:cubicBezTo>
                  <a:cubicBezTo>
                    <a:pt x="6" y="232"/>
                    <a:pt x="71" y="297"/>
                    <a:pt x="152" y="297"/>
                  </a:cubicBezTo>
                  <a:cubicBezTo>
                    <a:pt x="232" y="297"/>
                    <a:pt x="297" y="232"/>
                    <a:pt x="297" y="152"/>
                  </a:cubicBezTo>
                  <a:cubicBezTo>
                    <a:pt x="297" y="71"/>
                    <a:pt x="232" y="6"/>
                    <a:pt x="152"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9" name="Freeform 407">
              <a:extLst>
                <a:ext uri="{FF2B5EF4-FFF2-40B4-BE49-F238E27FC236}">
                  <a16:creationId xmlns:a16="http://schemas.microsoft.com/office/drawing/2014/main" id="{FCD8B18A-7F0A-09BA-53C6-24B560562307}"/>
                </a:ext>
              </a:extLst>
            </p:cNvPr>
            <p:cNvSpPr>
              <a:spLocks noEditPoints="1"/>
            </p:cNvSpPr>
            <p:nvPr/>
          </p:nvSpPr>
          <p:spPr bwMode="auto">
            <a:xfrm>
              <a:off x="5514975" y="6251575"/>
              <a:ext cx="133350" cy="288925"/>
            </a:xfrm>
            <a:custGeom>
              <a:avLst/>
              <a:gdLst>
                <a:gd name="T0" fmla="*/ 65 w 68"/>
                <a:gd name="T1" fmla="*/ 148 h 148"/>
                <a:gd name="T2" fmla="*/ 3 w 68"/>
                <a:gd name="T3" fmla="*/ 148 h 148"/>
                <a:gd name="T4" fmla="*/ 0 w 68"/>
                <a:gd name="T5" fmla="*/ 145 h 148"/>
                <a:gd name="T6" fmla="*/ 0 w 68"/>
                <a:gd name="T7" fmla="*/ 3 h 148"/>
                <a:gd name="T8" fmla="*/ 3 w 68"/>
                <a:gd name="T9" fmla="*/ 0 h 148"/>
                <a:gd name="T10" fmla="*/ 65 w 68"/>
                <a:gd name="T11" fmla="*/ 0 h 148"/>
                <a:gd name="T12" fmla="*/ 68 w 68"/>
                <a:gd name="T13" fmla="*/ 3 h 148"/>
                <a:gd name="T14" fmla="*/ 68 w 68"/>
                <a:gd name="T15" fmla="*/ 145 h 148"/>
                <a:gd name="T16" fmla="*/ 65 w 68"/>
                <a:gd name="T17" fmla="*/ 148 h 148"/>
                <a:gd name="T18" fmla="*/ 6 w 68"/>
                <a:gd name="T19" fmla="*/ 142 h 148"/>
                <a:gd name="T20" fmla="*/ 62 w 68"/>
                <a:gd name="T21" fmla="*/ 142 h 148"/>
                <a:gd name="T22" fmla="*/ 62 w 68"/>
                <a:gd name="T23" fmla="*/ 6 h 148"/>
                <a:gd name="T24" fmla="*/ 6 w 68"/>
                <a:gd name="T25" fmla="*/ 6 h 148"/>
                <a:gd name="T26" fmla="*/ 6 w 68"/>
                <a:gd name="T27" fmla="*/ 1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8">
                  <a:moveTo>
                    <a:pt x="65" y="148"/>
                  </a:moveTo>
                  <a:cubicBezTo>
                    <a:pt x="3" y="148"/>
                    <a:pt x="3" y="148"/>
                    <a:pt x="3" y="148"/>
                  </a:cubicBezTo>
                  <a:cubicBezTo>
                    <a:pt x="1" y="148"/>
                    <a:pt x="0" y="147"/>
                    <a:pt x="0" y="145"/>
                  </a:cubicBezTo>
                  <a:cubicBezTo>
                    <a:pt x="0" y="3"/>
                    <a:pt x="0" y="3"/>
                    <a:pt x="0" y="3"/>
                  </a:cubicBezTo>
                  <a:cubicBezTo>
                    <a:pt x="0" y="1"/>
                    <a:pt x="1" y="0"/>
                    <a:pt x="3" y="0"/>
                  </a:cubicBezTo>
                  <a:cubicBezTo>
                    <a:pt x="65" y="0"/>
                    <a:pt x="65" y="0"/>
                    <a:pt x="65" y="0"/>
                  </a:cubicBezTo>
                  <a:cubicBezTo>
                    <a:pt x="67" y="0"/>
                    <a:pt x="68" y="1"/>
                    <a:pt x="68" y="3"/>
                  </a:cubicBezTo>
                  <a:cubicBezTo>
                    <a:pt x="68" y="145"/>
                    <a:pt x="68" y="145"/>
                    <a:pt x="68" y="145"/>
                  </a:cubicBezTo>
                  <a:cubicBezTo>
                    <a:pt x="68" y="147"/>
                    <a:pt x="67" y="148"/>
                    <a:pt x="65" y="148"/>
                  </a:cubicBezTo>
                  <a:close/>
                  <a:moveTo>
                    <a:pt x="6" y="142"/>
                  </a:moveTo>
                  <a:cubicBezTo>
                    <a:pt x="62" y="142"/>
                    <a:pt x="62" y="142"/>
                    <a:pt x="62" y="142"/>
                  </a:cubicBezTo>
                  <a:cubicBezTo>
                    <a:pt x="62" y="6"/>
                    <a:pt x="62" y="6"/>
                    <a:pt x="62" y="6"/>
                  </a:cubicBezTo>
                  <a:cubicBezTo>
                    <a:pt x="6" y="6"/>
                    <a:pt x="6" y="6"/>
                    <a:pt x="6" y="6"/>
                  </a:cubicBezTo>
                  <a:lnTo>
                    <a:pt x="6" y="14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100" name="Freeform 408">
              <a:extLst>
                <a:ext uri="{FF2B5EF4-FFF2-40B4-BE49-F238E27FC236}">
                  <a16:creationId xmlns:a16="http://schemas.microsoft.com/office/drawing/2014/main" id="{566A1B99-51C4-0516-E398-39A6749FF477}"/>
                </a:ext>
              </a:extLst>
            </p:cNvPr>
            <p:cNvSpPr>
              <a:spLocks noEditPoints="1"/>
            </p:cNvSpPr>
            <p:nvPr/>
          </p:nvSpPr>
          <p:spPr bwMode="auto">
            <a:xfrm>
              <a:off x="5513388" y="6086475"/>
              <a:ext cx="134938" cy="133350"/>
            </a:xfrm>
            <a:custGeom>
              <a:avLst/>
              <a:gdLst>
                <a:gd name="T0" fmla="*/ 34 w 69"/>
                <a:gd name="T1" fmla="*/ 69 h 69"/>
                <a:gd name="T2" fmla="*/ 0 w 69"/>
                <a:gd name="T3" fmla="*/ 34 h 69"/>
                <a:gd name="T4" fmla="*/ 34 w 69"/>
                <a:gd name="T5" fmla="*/ 0 h 69"/>
                <a:gd name="T6" fmla="*/ 69 w 69"/>
                <a:gd name="T7" fmla="*/ 34 h 69"/>
                <a:gd name="T8" fmla="*/ 34 w 69"/>
                <a:gd name="T9" fmla="*/ 69 h 69"/>
                <a:gd name="T10" fmla="*/ 34 w 69"/>
                <a:gd name="T11" fmla="*/ 6 h 69"/>
                <a:gd name="T12" fmla="*/ 6 w 69"/>
                <a:gd name="T13" fmla="*/ 34 h 69"/>
                <a:gd name="T14" fmla="*/ 34 w 69"/>
                <a:gd name="T15" fmla="*/ 63 h 69"/>
                <a:gd name="T16" fmla="*/ 63 w 69"/>
                <a:gd name="T17" fmla="*/ 34 h 69"/>
                <a:gd name="T18" fmla="*/ 34 w 69"/>
                <a:gd name="T19"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34" y="69"/>
                  </a:moveTo>
                  <a:cubicBezTo>
                    <a:pt x="15" y="69"/>
                    <a:pt x="0" y="53"/>
                    <a:pt x="0" y="34"/>
                  </a:cubicBezTo>
                  <a:cubicBezTo>
                    <a:pt x="0" y="15"/>
                    <a:pt x="15" y="0"/>
                    <a:pt x="34" y="0"/>
                  </a:cubicBezTo>
                  <a:cubicBezTo>
                    <a:pt x="53" y="0"/>
                    <a:pt x="69" y="15"/>
                    <a:pt x="69" y="34"/>
                  </a:cubicBezTo>
                  <a:cubicBezTo>
                    <a:pt x="69" y="53"/>
                    <a:pt x="53" y="69"/>
                    <a:pt x="34" y="69"/>
                  </a:cubicBezTo>
                  <a:close/>
                  <a:moveTo>
                    <a:pt x="34" y="6"/>
                  </a:moveTo>
                  <a:cubicBezTo>
                    <a:pt x="18" y="6"/>
                    <a:pt x="6" y="18"/>
                    <a:pt x="6" y="34"/>
                  </a:cubicBezTo>
                  <a:cubicBezTo>
                    <a:pt x="6" y="50"/>
                    <a:pt x="18" y="63"/>
                    <a:pt x="34" y="63"/>
                  </a:cubicBezTo>
                  <a:cubicBezTo>
                    <a:pt x="50" y="63"/>
                    <a:pt x="63" y="50"/>
                    <a:pt x="63" y="34"/>
                  </a:cubicBezTo>
                  <a:cubicBezTo>
                    <a:pt x="63" y="18"/>
                    <a:pt x="50" y="6"/>
                    <a:pt x="34"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grpSp>
      <p:grpSp>
        <p:nvGrpSpPr>
          <p:cNvPr id="111" name="Group 110">
            <a:extLst>
              <a:ext uri="{FF2B5EF4-FFF2-40B4-BE49-F238E27FC236}">
                <a16:creationId xmlns:a16="http://schemas.microsoft.com/office/drawing/2014/main" id="{2A3EA726-9C23-9119-BC78-88D60A0B2225}"/>
              </a:ext>
            </a:extLst>
          </p:cNvPr>
          <p:cNvGrpSpPr>
            <a:grpSpLocks noChangeAspect="1"/>
          </p:cNvGrpSpPr>
          <p:nvPr/>
        </p:nvGrpSpPr>
        <p:grpSpPr>
          <a:xfrm>
            <a:off x="922881" y="5751722"/>
            <a:ext cx="561975" cy="539751"/>
            <a:chOff x="10385426" y="5248275"/>
            <a:chExt cx="561975" cy="539751"/>
          </a:xfrm>
        </p:grpSpPr>
        <p:sp>
          <p:nvSpPr>
            <p:cNvPr id="112" name="Freeform 335">
              <a:extLst>
                <a:ext uri="{FF2B5EF4-FFF2-40B4-BE49-F238E27FC236}">
                  <a16:creationId xmlns:a16="http://schemas.microsoft.com/office/drawing/2014/main" id="{263A8A67-BD22-DAF4-7468-39894E2E0737}"/>
                </a:ext>
              </a:extLst>
            </p:cNvPr>
            <p:cNvSpPr>
              <a:spLocks noEditPoints="1"/>
            </p:cNvSpPr>
            <p:nvPr/>
          </p:nvSpPr>
          <p:spPr bwMode="auto">
            <a:xfrm>
              <a:off x="10385426" y="5457825"/>
              <a:ext cx="69850" cy="69850"/>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30 h 36"/>
                <a:gd name="T12" fmla="*/ 6 w 36"/>
                <a:gd name="T13" fmla="*/ 18 h 36"/>
                <a:gd name="T14" fmla="*/ 18 w 36"/>
                <a:gd name="T15" fmla="*/ 6 h 36"/>
                <a:gd name="T16" fmla="*/ 30 w 36"/>
                <a:gd name="T17" fmla="*/ 18 h 36"/>
                <a:gd name="T18" fmla="*/ 18 w 3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30"/>
                  </a:moveTo>
                  <a:cubicBezTo>
                    <a:pt x="11" y="30"/>
                    <a:pt x="6" y="25"/>
                    <a:pt x="6" y="18"/>
                  </a:cubicBezTo>
                  <a:cubicBezTo>
                    <a:pt x="6" y="11"/>
                    <a:pt x="11" y="6"/>
                    <a:pt x="18" y="6"/>
                  </a:cubicBezTo>
                  <a:cubicBezTo>
                    <a:pt x="25" y="6"/>
                    <a:pt x="30" y="11"/>
                    <a:pt x="30" y="18"/>
                  </a:cubicBezTo>
                  <a:cubicBezTo>
                    <a:pt x="30" y="25"/>
                    <a:pt x="25" y="30"/>
                    <a:pt x="18"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3" name="Freeform 336">
              <a:extLst>
                <a:ext uri="{FF2B5EF4-FFF2-40B4-BE49-F238E27FC236}">
                  <a16:creationId xmlns:a16="http://schemas.microsoft.com/office/drawing/2014/main" id="{ECB985E4-D2B1-F82A-610C-C49AF1E34A5E}"/>
                </a:ext>
              </a:extLst>
            </p:cNvPr>
            <p:cNvSpPr>
              <a:spLocks noEditPoints="1"/>
            </p:cNvSpPr>
            <p:nvPr/>
          </p:nvSpPr>
          <p:spPr bwMode="auto">
            <a:xfrm>
              <a:off x="10753726" y="5351463"/>
              <a:ext cx="69850" cy="71438"/>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30 h 36"/>
                <a:gd name="T12" fmla="*/ 6 w 36"/>
                <a:gd name="T13" fmla="*/ 18 h 36"/>
                <a:gd name="T14" fmla="*/ 18 w 36"/>
                <a:gd name="T15" fmla="*/ 6 h 36"/>
                <a:gd name="T16" fmla="*/ 30 w 36"/>
                <a:gd name="T17" fmla="*/ 18 h 36"/>
                <a:gd name="T18" fmla="*/ 18 w 3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30"/>
                  </a:moveTo>
                  <a:cubicBezTo>
                    <a:pt x="11" y="30"/>
                    <a:pt x="6" y="25"/>
                    <a:pt x="6" y="18"/>
                  </a:cubicBezTo>
                  <a:cubicBezTo>
                    <a:pt x="6" y="12"/>
                    <a:pt x="11" y="6"/>
                    <a:pt x="18" y="6"/>
                  </a:cubicBezTo>
                  <a:cubicBezTo>
                    <a:pt x="24" y="6"/>
                    <a:pt x="30" y="12"/>
                    <a:pt x="30" y="18"/>
                  </a:cubicBezTo>
                  <a:cubicBezTo>
                    <a:pt x="30" y="25"/>
                    <a:pt x="24" y="30"/>
                    <a:pt x="18"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4" name="Freeform 337">
              <a:extLst>
                <a:ext uri="{FF2B5EF4-FFF2-40B4-BE49-F238E27FC236}">
                  <a16:creationId xmlns:a16="http://schemas.microsoft.com/office/drawing/2014/main" id="{4FE26E38-BA97-1712-740A-71724BC62D6F}"/>
                </a:ext>
              </a:extLst>
            </p:cNvPr>
            <p:cNvSpPr>
              <a:spLocks noEditPoints="1"/>
            </p:cNvSpPr>
            <p:nvPr/>
          </p:nvSpPr>
          <p:spPr bwMode="auto">
            <a:xfrm>
              <a:off x="10874376" y="5562600"/>
              <a:ext cx="73025" cy="71438"/>
            </a:xfrm>
            <a:custGeom>
              <a:avLst/>
              <a:gdLst>
                <a:gd name="T0" fmla="*/ 19 w 37"/>
                <a:gd name="T1" fmla="*/ 0 h 36"/>
                <a:gd name="T2" fmla="*/ 0 w 37"/>
                <a:gd name="T3" fmla="*/ 18 h 36"/>
                <a:gd name="T4" fmla="*/ 19 w 37"/>
                <a:gd name="T5" fmla="*/ 36 h 36"/>
                <a:gd name="T6" fmla="*/ 37 w 37"/>
                <a:gd name="T7" fmla="*/ 18 h 36"/>
                <a:gd name="T8" fmla="*/ 19 w 37"/>
                <a:gd name="T9" fmla="*/ 0 h 36"/>
                <a:gd name="T10" fmla="*/ 19 w 37"/>
                <a:gd name="T11" fmla="*/ 30 h 36"/>
                <a:gd name="T12" fmla="*/ 6 w 37"/>
                <a:gd name="T13" fmla="*/ 18 h 36"/>
                <a:gd name="T14" fmla="*/ 19 w 37"/>
                <a:gd name="T15" fmla="*/ 6 h 36"/>
                <a:gd name="T16" fmla="*/ 31 w 37"/>
                <a:gd name="T17" fmla="*/ 18 h 36"/>
                <a:gd name="T18" fmla="*/ 19 w 37"/>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19" y="0"/>
                  </a:moveTo>
                  <a:cubicBezTo>
                    <a:pt x="9" y="0"/>
                    <a:pt x="0" y="8"/>
                    <a:pt x="0" y="18"/>
                  </a:cubicBezTo>
                  <a:cubicBezTo>
                    <a:pt x="0" y="28"/>
                    <a:pt x="9" y="36"/>
                    <a:pt x="19" y="36"/>
                  </a:cubicBezTo>
                  <a:cubicBezTo>
                    <a:pt x="29" y="36"/>
                    <a:pt x="37" y="28"/>
                    <a:pt x="37" y="18"/>
                  </a:cubicBezTo>
                  <a:cubicBezTo>
                    <a:pt x="37" y="8"/>
                    <a:pt x="29" y="0"/>
                    <a:pt x="19" y="0"/>
                  </a:cubicBezTo>
                  <a:close/>
                  <a:moveTo>
                    <a:pt x="19" y="30"/>
                  </a:moveTo>
                  <a:cubicBezTo>
                    <a:pt x="12" y="30"/>
                    <a:pt x="6" y="24"/>
                    <a:pt x="6" y="18"/>
                  </a:cubicBezTo>
                  <a:cubicBezTo>
                    <a:pt x="6" y="11"/>
                    <a:pt x="12" y="6"/>
                    <a:pt x="19" y="6"/>
                  </a:cubicBezTo>
                  <a:cubicBezTo>
                    <a:pt x="25" y="6"/>
                    <a:pt x="31" y="11"/>
                    <a:pt x="31" y="18"/>
                  </a:cubicBezTo>
                  <a:cubicBezTo>
                    <a:pt x="31" y="24"/>
                    <a:pt x="25" y="30"/>
                    <a:pt x="19"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5" name="Freeform 338">
              <a:extLst>
                <a:ext uri="{FF2B5EF4-FFF2-40B4-BE49-F238E27FC236}">
                  <a16:creationId xmlns:a16="http://schemas.microsoft.com/office/drawing/2014/main" id="{91CCBEA9-8CF4-94BA-7287-0D19D78F87C1}"/>
                </a:ext>
              </a:extLst>
            </p:cNvPr>
            <p:cNvSpPr>
              <a:spLocks noEditPoints="1"/>
            </p:cNvSpPr>
            <p:nvPr/>
          </p:nvSpPr>
          <p:spPr bwMode="auto">
            <a:xfrm>
              <a:off x="10507663" y="5354638"/>
              <a:ext cx="69850" cy="68263"/>
            </a:xfrm>
            <a:custGeom>
              <a:avLst/>
              <a:gdLst>
                <a:gd name="T0" fmla="*/ 3 w 36"/>
                <a:gd name="T1" fmla="*/ 35 h 35"/>
                <a:gd name="T2" fmla="*/ 33 w 36"/>
                <a:gd name="T3" fmla="*/ 35 h 35"/>
                <a:gd name="T4" fmla="*/ 36 w 36"/>
                <a:gd name="T5" fmla="*/ 32 h 35"/>
                <a:gd name="T6" fmla="*/ 36 w 36"/>
                <a:gd name="T7" fmla="*/ 3 h 35"/>
                <a:gd name="T8" fmla="*/ 33 w 36"/>
                <a:gd name="T9" fmla="*/ 0 h 35"/>
                <a:gd name="T10" fmla="*/ 3 w 36"/>
                <a:gd name="T11" fmla="*/ 0 h 35"/>
                <a:gd name="T12" fmla="*/ 0 w 36"/>
                <a:gd name="T13" fmla="*/ 3 h 35"/>
                <a:gd name="T14" fmla="*/ 0 w 36"/>
                <a:gd name="T15" fmla="*/ 32 h 35"/>
                <a:gd name="T16" fmla="*/ 3 w 36"/>
                <a:gd name="T17" fmla="*/ 35 h 35"/>
                <a:gd name="T18" fmla="*/ 6 w 36"/>
                <a:gd name="T19" fmla="*/ 6 h 35"/>
                <a:gd name="T20" fmla="*/ 30 w 36"/>
                <a:gd name="T21" fmla="*/ 6 h 35"/>
                <a:gd name="T22" fmla="*/ 30 w 36"/>
                <a:gd name="T23" fmla="*/ 29 h 35"/>
                <a:gd name="T24" fmla="*/ 6 w 36"/>
                <a:gd name="T25" fmla="*/ 29 h 35"/>
                <a:gd name="T26" fmla="*/ 6 w 36"/>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5">
                  <a:moveTo>
                    <a:pt x="3" y="35"/>
                  </a:moveTo>
                  <a:cubicBezTo>
                    <a:pt x="33" y="35"/>
                    <a:pt x="33" y="35"/>
                    <a:pt x="33" y="35"/>
                  </a:cubicBezTo>
                  <a:cubicBezTo>
                    <a:pt x="34" y="35"/>
                    <a:pt x="36" y="34"/>
                    <a:pt x="36" y="32"/>
                  </a:cubicBezTo>
                  <a:cubicBezTo>
                    <a:pt x="36" y="3"/>
                    <a:pt x="36" y="3"/>
                    <a:pt x="36" y="3"/>
                  </a:cubicBezTo>
                  <a:cubicBezTo>
                    <a:pt x="36" y="1"/>
                    <a:pt x="34" y="0"/>
                    <a:pt x="33" y="0"/>
                  </a:cubicBezTo>
                  <a:cubicBezTo>
                    <a:pt x="3" y="0"/>
                    <a:pt x="3" y="0"/>
                    <a:pt x="3" y="0"/>
                  </a:cubicBezTo>
                  <a:cubicBezTo>
                    <a:pt x="2" y="0"/>
                    <a:pt x="0" y="1"/>
                    <a:pt x="0" y="3"/>
                  </a:cubicBezTo>
                  <a:cubicBezTo>
                    <a:pt x="0" y="32"/>
                    <a:pt x="0" y="32"/>
                    <a:pt x="0" y="32"/>
                  </a:cubicBezTo>
                  <a:cubicBezTo>
                    <a:pt x="0" y="34"/>
                    <a:pt x="2" y="35"/>
                    <a:pt x="3" y="35"/>
                  </a:cubicBezTo>
                  <a:close/>
                  <a:moveTo>
                    <a:pt x="6" y="6"/>
                  </a:moveTo>
                  <a:cubicBezTo>
                    <a:pt x="30" y="6"/>
                    <a:pt x="30" y="6"/>
                    <a:pt x="30" y="6"/>
                  </a:cubicBezTo>
                  <a:cubicBezTo>
                    <a:pt x="30" y="29"/>
                    <a:pt x="30" y="29"/>
                    <a:pt x="30"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6" name="Freeform 339">
              <a:extLst>
                <a:ext uri="{FF2B5EF4-FFF2-40B4-BE49-F238E27FC236}">
                  <a16:creationId xmlns:a16="http://schemas.microsoft.com/office/drawing/2014/main" id="{E84AACCE-8712-F26F-76BE-206FDDCFA408}"/>
                </a:ext>
              </a:extLst>
            </p:cNvPr>
            <p:cNvSpPr>
              <a:spLocks noEditPoints="1"/>
            </p:cNvSpPr>
            <p:nvPr/>
          </p:nvSpPr>
          <p:spPr bwMode="auto">
            <a:xfrm>
              <a:off x="10631488" y="5354638"/>
              <a:ext cx="68263" cy="68263"/>
            </a:xfrm>
            <a:custGeom>
              <a:avLst/>
              <a:gdLst>
                <a:gd name="T0" fmla="*/ 3 w 35"/>
                <a:gd name="T1" fmla="*/ 35 h 35"/>
                <a:gd name="T2" fmla="*/ 32 w 35"/>
                <a:gd name="T3" fmla="*/ 35 h 35"/>
                <a:gd name="T4" fmla="*/ 35 w 35"/>
                <a:gd name="T5" fmla="*/ 32 h 35"/>
                <a:gd name="T6" fmla="*/ 35 w 35"/>
                <a:gd name="T7" fmla="*/ 3 h 35"/>
                <a:gd name="T8" fmla="*/ 32 w 35"/>
                <a:gd name="T9" fmla="*/ 0 h 35"/>
                <a:gd name="T10" fmla="*/ 3 w 35"/>
                <a:gd name="T11" fmla="*/ 0 h 35"/>
                <a:gd name="T12" fmla="*/ 0 w 35"/>
                <a:gd name="T13" fmla="*/ 3 h 35"/>
                <a:gd name="T14" fmla="*/ 0 w 35"/>
                <a:gd name="T15" fmla="*/ 32 h 35"/>
                <a:gd name="T16" fmla="*/ 3 w 35"/>
                <a:gd name="T17" fmla="*/ 35 h 35"/>
                <a:gd name="T18" fmla="*/ 6 w 35"/>
                <a:gd name="T19" fmla="*/ 6 h 35"/>
                <a:gd name="T20" fmla="*/ 29 w 35"/>
                <a:gd name="T21" fmla="*/ 6 h 35"/>
                <a:gd name="T22" fmla="*/ 29 w 35"/>
                <a:gd name="T23" fmla="*/ 29 h 35"/>
                <a:gd name="T24" fmla="*/ 6 w 35"/>
                <a:gd name="T25" fmla="*/ 29 h 35"/>
                <a:gd name="T26" fmla="*/ 6 w 35"/>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 y="35"/>
                  </a:moveTo>
                  <a:cubicBezTo>
                    <a:pt x="32" y="35"/>
                    <a:pt x="32" y="35"/>
                    <a:pt x="32" y="35"/>
                  </a:cubicBezTo>
                  <a:cubicBezTo>
                    <a:pt x="34" y="35"/>
                    <a:pt x="35" y="34"/>
                    <a:pt x="35" y="32"/>
                  </a:cubicBezTo>
                  <a:cubicBezTo>
                    <a:pt x="35" y="3"/>
                    <a:pt x="35" y="3"/>
                    <a:pt x="35" y="3"/>
                  </a:cubicBezTo>
                  <a:cubicBezTo>
                    <a:pt x="35" y="1"/>
                    <a:pt x="34" y="0"/>
                    <a:pt x="32" y="0"/>
                  </a:cubicBezTo>
                  <a:cubicBezTo>
                    <a:pt x="3" y="0"/>
                    <a:pt x="3" y="0"/>
                    <a:pt x="3" y="0"/>
                  </a:cubicBezTo>
                  <a:cubicBezTo>
                    <a:pt x="1" y="0"/>
                    <a:pt x="0" y="1"/>
                    <a:pt x="0" y="3"/>
                  </a:cubicBezTo>
                  <a:cubicBezTo>
                    <a:pt x="0" y="32"/>
                    <a:pt x="0" y="32"/>
                    <a:pt x="0" y="32"/>
                  </a:cubicBezTo>
                  <a:cubicBezTo>
                    <a:pt x="0" y="34"/>
                    <a:pt x="1" y="35"/>
                    <a:pt x="3" y="35"/>
                  </a:cubicBezTo>
                  <a:close/>
                  <a:moveTo>
                    <a:pt x="6" y="6"/>
                  </a:moveTo>
                  <a:cubicBezTo>
                    <a:pt x="29" y="6"/>
                    <a:pt x="29" y="6"/>
                    <a:pt x="29" y="6"/>
                  </a:cubicBezTo>
                  <a:cubicBezTo>
                    <a:pt x="29" y="29"/>
                    <a:pt x="29" y="29"/>
                    <a:pt x="29"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7" name="Freeform 340">
              <a:extLst>
                <a:ext uri="{FF2B5EF4-FFF2-40B4-BE49-F238E27FC236}">
                  <a16:creationId xmlns:a16="http://schemas.microsoft.com/office/drawing/2014/main" id="{711C665C-2361-E212-AB2E-1E81E139F984}"/>
                </a:ext>
              </a:extLst>
            </p:cNvPr>
            <p:cNvSpPr>
              <a:spLocks noEditPoints="1"/>
            </p:cNvSpPr>
            <p:nvPr/>
          </p:nvSpPr>
          <p:spPr bwMode="auto">
            <a:xfrm>
              <a:off x="10507663" y="5457825"/>
              <a:ext cx="69850" cy="69850"/>
            </a:xfrm>
            <a:custGeom>
              <a:avLst/>
              <a:gdLst>
                <a:gd name="T0" fmla="*/ 36 w 36"/>
                <a:gd name="T1" fmla="*/ 33 h 36"/>
                <a:gd name="T2" fmla="*/ 36 w 36"/>
                <a:gd name="T3" fmla="*/ 3 h 36"/>
                <a:gd name="T4" fmla="*/ 33 w 36"/>
                <a:gd name="T5" fmla="*/ 0 h 36"/>
                <a:gd name="T6" fmla="*/ 3 w 36"/>
                <a:gd name="T7" fmla="*/ 0 h 36"/>
                <a:gd name="T8" fmla="*/ 0 w 36"/>
                <a:gd name="T9" fmla="*/ 3 h 36"/>
                <a:gd name="T10" fmla="*/ 0 w 36"/>
                <a:gd name="T11" fmla="*/ 33 h 36"/>
                <a:gd name="T12" fmla="*/ 3 w 36"/>
                <a:gd name="T13" fmla="*/ 36 h 36"/>
                <a:gd name="T14" fmla="*/ 33 w 36"/>
                <a:gd name="T15" fmla="*/ 36 h 36"/>
                <a:gd name="T16" fmla="*/ 36 w 36"/>
                <a:gd name="T17" fmla="*/ 33 h 36"/>
                <a:gd name="T18" fmla="*/ 30 w 36"/>
                <a:gd name="T19" fmla="*/ 30 h 36"/>
                <a:gd name="T20" fmla="*/ 6 w 36"/>
                <a:gd name="T21" fmla="*/ 30 h 36"/>
                <a:gd name="T22" fmla="*/ 6 w 36"/>
                <a:gd name="T23" fmla="*/ 6 h 36"/>
                <a:gd name="T24" fmla="*/ 30 w 36"/>
                <a:gd name="T25" fmla="*/ 6 h 36"/>
                <a:gd name="T26" fmla="*/ 30 w 36"/>
                <a:gd name="T2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36" y="33"/>
                  </a:moveTo>
                  <a:cubicBezTo>
                    <a:pt x="36" y="3"/>
                    <a:pt x="36" y="3"/>
                    <a:pt x="36" y="3"/>
                  </a:cubicBezTo>
                  <a:cubicBezTo>
                    <a:pt x="36" y="2"/>
                    <a:pt x="34" y="0"/>
                    <a:pt x="33" y="0"/>
                  </a:cubicBezTo>
                  <a:cubicBezTo>
                    <a:pt x="3" y="0"/>
                    <a:pt x="3" y="0"/>
                    <a:pt x="3" y="0"/>
                  </a:cubicBezTo>
                  <a:cubicBezTo>
                    <a:pt x="2" y="0"/>
                    <a:pt x="0" y="2"/>
                    <a:pt x="0" y="3"/>
                  </a:cubicBezTo>
                  <a:cubicBezTo>
                    <a:pt x="0" y="33"/>
                    <a:pt x="0" y="33"/>
                    <a:pt x="0" y="33"/>
                  </a:cubicBezTo>
                  <a:cubicBezTo>
                    <a:pt x="0" y="34"/>
                    <a:pt x="2" y="36"/>
                    <a:pt x="3" y="36"/>
                  </a:cubicBezTo>
                  <a:cubicBezTo>
                    <a:pt x="33" y="36"/>
                    <a:pt x="33" y="36"/>
                    <a:pt x="33" y="36"/>
                  </a:cubicBezTo>
                  <a:cubicBezTo>
                    <a:pt x="34" y="36"/>
                    <a:pt x="36" y="34"/>
                    <a:pt x="36" y="33"/>
                  </a:cubicBezTo>
                  <a:close/>
                  <a:moveTo>
                    <a:pt x="30" y="30"/>
                  </a:moveTo>
                  <a:cubicBezTo>
                    <a:pt x="6" y="30"/>
                    <a:pt x="6" y="30"/>
                    <a:pt x="6" y="30"/>
                  </a:cubicBezTo>
                  <a:cubicBezTo>
                    <a:pt x="6" y="6"/>
                    <a:pt x="6" y="6"/>
                    <a:pt x="6" y="6"/>
                  </a:cubicBezTo>
                  <a:cubicBezTo>
                    <a:pt x="30" y="6"/>
                    <a:pt x="30" y="6"/>
                    <a:pt x="30" y="6"/>
                  </a:cubicBezTo>
                  <a:lnTo>
                    <a:pt x="30"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8" name="Freeform 341">
              <a:extLst>
                <a:ext uri="{FF2B5EF4-FFF2-40B4-BE49-F238E27FC236}">
                  <a16:creationId xmlns:a16="http://schemas.microsoft.com/office/drawing/2014/main" id="{B88AF1D6-D9EA-D73D-8A65-42534FB787DF}"/>
                </a:ext>
              </a:extLst>
            </p:cNvPr>
            <p:cNvSpPr>
              <a:spLocks noEditPoints="1"/>
            </p:cNvSpPr>
            <p:nvPr/>
          </p:nvSpPr>
          <p:spPr bwMode="auto">
            <a:xfrm>
              <a:off x="10753726" y="5457825"/>
              <a:ext cx="68263" cy="69850"/>
            </a:xfrm>
            <a:custGeom>
              <a:avLst/>
              <a:gdLst>
                <a:gd name="T0" fmla="*/ 32 w 35"/>
                <a:gd name="T1" fmla="*/ 0 h 36"/>
                <a:gd name="T2" fmla="*/ 3 w 35"/>
                <a:gd name="T3" fmla="*/ 0 h 36"/>
                <a:gd name="T4" fmla="*/ 0 w 35"/>
                <a:gd name="T5" fmla="*/ 3 h 36"/>
                <a:gd name="T6" fmla="*/ 0 w 35"/>
                <a:gd name="T7" fmla="*/ 33 h 36"/>
                <a:gd name="T8" fmla="*/ 3 w 35"/>
                <a:gd name="T9" fmla="*/ 36 h 36"/>
                <a:gd name="T10" fmla="*/ 32 w 35"/>
                <a:gd name="T11" fmla="*/ 36 h 36"/>
                <a:gd name="T12" fmla="*/ 35 w 35"/>
                <a:gd name="T13" fmla="*/ 33 h 36"/>
                <a:gd name="T14" fmla="*/ 35 w 35"/>
                <a:gd name="T15" fmla="*/ 3 h 36"/>
                <a:gd name="T16" fmla="*/ 32 w 35"/>
                <a:gd name="T17" fmla="*/ 0 h 36"/>
                <a:gd name="T18" fmla="*/ 29 w 35"/>
                <a:gd name="T19" fmla="*/ 30 h 36"/>
                <a:gd name="T20" fmla="*/ 6 w 35"/>
                <a:gd name="T21" fmla="*/ 30 h 36"/>
                <a:gd name="T22" fmla="*/ 6 w 35"/>
                <a:gd name="T23" fmla="*/ 6 h 36"/>
                <a:gd name="T24" fmla="*/ 29 w 35"/>
                <a:gd name="T25" fmla="*/ 6 h 36"/>
                <a:gd name="T26" fmla="*/ 29 w 35"/>
                <a:gd name="T2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2" y="0"/>
                  </a:moveTo>
                  <a:cubicBezTo>
                    <a:pt x="3" y="0"/>
                    <a:pt x="3" y="0"/>
                    <a:pt x="3" y="0"/>
                  </a:cubicBezTo>
                  <a:cubicBezTo>
                    <a:pt x="1" y="0"/>
                    <a:pt x="0" y="2"/>
                    <a:pt x="0" y="3"/>
                  </a:cubicBezTo>
                  <a:cubicBezTo>
                    <a:pt x="0" y="33"/>
                    <a:pt x="0" y="33"/>
                    <a:pt x="0" y="33"/>
                  </a:cubicBezTo>
                  <a:cubicBezTo>
                    <a:pt x="0" y="34"/>
                    <a:pt x="1" y="36"/>
                    <a:pt x="3" y="36"/>
                  </a:cubicBezTo>
                  <a:cubicBezTo>
                    <a:pt x="32" y="36"/>
                    <a:pt x="32" y="36"/>
                    <a:pt x="32" y="36"/>
                  </a:cubicBezTo>
                  <a:cubicBezTo>
                    <a:pt x="34" y="36"/>
                    <a:pt x="35" y="34"/>
                    <a:pt x="35" y="33"/>
                  </a:cubicBezTo>
                  <a:cubicBezTo>
                    <a:pt x="35" y="3"/>
                    <a:pt x="35" y="3"/>
                    <a:pt x="35" y="3"/>
                  </a:cubicBezTo>
                  <a:cubicBezTo>
                    <a:pt x="35" y="2"/>
                    <a:pt x="34" y="0"/>
                    <a:pt x="32" y="0"/>
                  </a:cubicBezTo>
                  <a:close/>
                  <a:moveTo>
                    <a:pt x="29" y="30"/>
                  </a:moveTo>
                  <a:cubicBezTo>
                    <a:pt x="6" y="30"/>
                    <a:pt x="6" y="30"/>
                    <a:pt x="6" y="30"/>
                  </a:cubicBezTo>
                  <a:cubicBezTo>
                    <a:pt x="6" y="6"/>
                    <a:pt x="6" y="6"/>
                    <a:pt x="6" y="6"/>
                  </a:cubicBezTo>
                  <a:cubicBezTo>
                    <a:pt x="29" y="6"/>
                    <a:pt x="29" y="6"/>
                    <a:pt x="29" y="6"/>
                  </a:cubicBezTo>
                  <a:lnTo>
                    <a:pt x="29"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9" name="Freeform 342">
              <a:extLst>
                <a:ext uri="{FF2B5EF4-FFF2-40B4-BE49-F238E27FC236}">
                  <a16:creationId xmlns:a16="http://schemas.microsoft.com/office/drawing/2014/main" id="{BBE225EF-7234-C1E6-8AE6-33DD9A4F99AE}"/>
                </a:ext>
              </a:extLst>
            </p:cNvPr>
            <p:cNvSpPr>
              <a:spLocks noEditPoints="1"/>
            </p:cNvSpPr>
            <p:nvPr/>
          </p:nvSpPr>
          <p:spPr bwMode="auto">
            <a:xfrm>
              <a:off x="10753726" y="5713413"/>
              <a:ext cx="68263" cy="68263"/>
            </a:xfrm>
            <a:custGeom>
              <a:avLst/>
              <a:gdLst>
                <a:gd name="T0" fmla="*/ 32 w 35"/>
                <a:gd name="T1" fmla="*/ 0 h 35"/>
                <a:gd name="T2" fmla="*/ 3 w 35"/>
                <a:gd name="T3" fmla="*/ 0 h 35"/>
                <a:gd name="T4" fmla="*/ 0 w 35"/>
                <a:gd name="T5" fmla="*/ 3 h 35"/>
                <a:gd name="T6" fmla="*/ 0 w 35"/>
                <a:gd name="T7" fmla="*/ 32 h 35"/>
                <a:gd name="T8" fmla="*/ 3 w 35"/>
                <a:gd name="T9" fmla="*/ 35 h 35"/>
                <a:gd name="T10" fmla="*/ 32 w 35"/>
                <a:gd name="T11" fmla="*/ 35 h 35"/>
                <a:gd name="T12" fmla="*/ 35 w 35"/>
                <a:gd name="T13" fmla="*/ 32 h 35"/>
                <a:gd name="T14" fmla="*/ 35 w 35"/>
                <a:gd name="T15" fmla="*/ 3 h 35"/>
                <a:gd name="T16" fmla="*/ 32 w 35"/>
                <a:gd name="T17" fmla="*/ 0 h 35"/>
                <a:gd name="T18" fmla="*/ 29 w 35"/>
                <a:gd name="T19" fmla="*/ 29 h 35"/>
                <a:gd name="T20" fmla="*/ 6 w 35"/>
                <a:gd name="T21" fmla="*/ 29 h 35"/>
                <a:gd name="T22" fmla="*/ 6 w 35"/>
                <a:gd name="T23" fmla="*/ 6 h 35"/>
                <a:gd name="T24" fmla="*/ 29 w 35"/>
                <a:gd name="T25" fmla="*/ 6 h 35"/>
                <a:gd name="T26" fmla="*/ 29 w 35"/>
                <a:gd name="T2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2" y="0"/>
                  </a:moveTo>
                  <a:cubicBezTo>
                    <a:pt x="3" y="0"/>
                    <a:pt x="3" y="0"/>
                    <a:pt x="3" y="0"/>
                  </a:cubicBezTo>
                  <a:cubicBezTo>
                    <a:pt x="1" y="0"/>
                    <a:pt x="0" y="1"/>
                    <a:pt x="0" y="3"/>
                  </a:cubicBezTo>
                  <a:cubicBezTo>
                    <a:pt x="0" y="32"/>
                    <a:pt x="0" y="32"/>
                    <a:pt x="0" y="32"/>
                  </a:cubicBezTo>
                  <a:cubicBezTo>
                    <a:pt x="0" y="34"/>
                    <a:pt x="1" y="35"/>
                    <a:pt x="3" y="35"/>
                  </a:cubicBezTo>
                  <a:cubicBezTo>
                    <a:pt x="32" y="35"/>
                    <a:pt x="32" y="35"/>
                    <a:pt x="32" y="35"/>
                  </a:cubicBezTo>
                  <a:cubicBezTo>
                    <a:pt x="34" y="35"/>
                    <a:pt x="35" y="34"/>
                    <a:pt x="35" y="32"/>
                  </a:cubicBezTo>
                  <a:cubicBezTo>
                    <a:pt x="35" y="3"/>
                    <a:pt x="35" y="3"/>
                    <a:pt x="35" y="3"/>
                  </a:cubicBezTo>
                  <a:cubicBezTo>
                    <a:pt x="35" y="1"/>
                    <a:pt x="34" y="0"/>
                    <a:pt x="32" y="0"/>
                  </a:cubicBezTo>
                  <a:close/>
                  <a:moveTo>
                    <a:pt x="29" y="29"/>
                  </a:moveTo>
                  <a:cubicBezTo>
                    <a:pt x="6" y="29"/>
                    <a:pt x="6" y="29"/>
                    <a:pt x="6" y="29"/>
                  </a:cubicBezTo>
                  <a:cubicBezTo>
                    <a:pt x="6" y="6"/>
                    <a:pt x="6" y="6"/>
                    <a:pt x="6" y="6"/>
                  </a:cubicBezTo>
                  <a:cubicBezTo>
                    <a:pt x="29" y="6"/>
                    <a:pt x="29" y="6"/>
                    <a:pt x="29" y="6"/>
                  </a:cubicBezTo>
                  <a:lnTo>
                    <a:pt x="29" y="29"/>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0" name="Freeform 343">
              <a:extLst>
                <a:ext uri="{FF2B5EF4-FFF2-40B4-BE49-F238E27FC236}">
                  <a16:creationId xmlns:a16="http://schemas.microsoft.com/office/drawing/2014/main" id="{8F605CED-5C71-22BD-1594-D00035E23BD4}"/>
                </a:ext>
              </a:extLst>
            </p:cNvPr>
            <p:cNvSpPr>
              <a:spLocks noEditPoints="1"/>
            </p:cNvSpPr>
            <p:nvPr/>
          </p:nvSpPr>
          <p:spPr bwMode="auto">
            <a:xfrm>
              <a:off x="10753726" y="5248275"/>
              <a:ext cx="68263" cy="68263"/>
            </a:xfrm>
            <a:custGeom>
              <a:avLst/>
              <a:gdLst>
                <a:gd name="T0" fmla="*/ 3 w 35"/>
                <a:gd name="T1" fmla="*/ 35 h 35"/>
                <a:gd name="T2" fmla="*/ 32 w 35"/>
                <a:gd name="T3" fmla="*/ 35 h 35"/>
                <a:gd name="T4" fmla="*/ 35 w 35"/>
                <a:gd name="T5" fmla="*/ 32 h 35"/>
                <a:gd name="T6" fmla="*/ 35 w 35"/>
                <a:gd name="T7" fmla="*/ 3 h 35"/>
                <a:gd name="T8" fmla="*/ 32 w 35"/>
                <a:gd name="T9" fmla="*/ 0 h 35"/>
                <a:gd name="T10" fmla="*/ 3 w 35"/>
                <a:gd name="T11" fmla="*/ 0 h 35"/>
                <a:gd name="T12" fmla="*/ 0 w 35"/>
                <a:gd name="T13" fmla="*/ 3 h 35"/>
                <a:gd name="T14" fmla="*/ 0 w 35"/>
                <a:gd name="T15" fmla="*/ 32 h 35"/>
                <a:gd name="T16" fmla="*/ 3 w 35"/>
                <a:gd name="T17" fmla="*/ 35 h 35"/>
                <a:gd name="T18" fmla="*/ 6 w 35"/>
                <a:gd name="T19" fmla="*/ 6 h 35"/>
                <a:gd name="T20" fmla="*/ 29 w 35"/>
                <a:gd name="T21" fmla="*/ 6 h 35"/>
                <a:gd name="T22" fmla="*/ 29 w 35"/>
                <a:gd name="T23" fmla="*/ 29 h 35"/>
                <a:gd name="T24" fmla="*/ 6 w 35"/>
                <a:gd name="T25" fmla="*/ 29 h 35"/>
                <a:gd name="T26" fmla="*/ 6 w 35"/>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 y="35"/>
                  </a:moveTo>
                  <a:cubicBezTo>
                    <a:pt x="32" y="35"/>
                    <a:pt x="32" y="35"/>
                    <a:pt x="32" y="35"/>
                  </a:cubicBezTo>
                  <a:cubicBezTo>
                    <a:pt x="34" y="35"/>
                    <a:pt x="35" y="34"/>
                    <a:pt x="35" y="32"/>
                  </a:cubicBezTo>
                  <a:cubicBezTo>
                    <a:pt x="35" y="3"/>
                    <a:pt x="35" y="3"/>
                    <a:pt x="35" y="3"/>
                  </a:cubicBezTo>
                  <a:cubicBezTo>
                    <a:pt x="35" y="1"/>
                    <a:pt x="34" y="0"/>
                    <a:pt x="32" y="0"/>
                  </a:cubicBezTo>
                  <a:cubicBezTo>
                    <a:pt x="3" y="0"/>
                    <a:pt x="3" y="0"/>
                    <a:pt x="3" y="0"/>
                  </a:cubicBezTo>
                  <a:cubicBezTo>
                    <a:pt x="1" y="0"/>
                    <a:pt x="0" y="1"/>
                    <a:pt x="0" y="3"/>
                  </a:cubicBezTo>
                  <a:cubicBezTo>
                    <a:pt x="0" y="32"/>
                    <a:pt x="0" y="32"/>
                    <a:pt x="0" y="32"/>
                  </a:cubicBezTo>
                  <a:cubicBezTo>
                    <a:pt x="0" y="34"/>
                    <a:pt x="1" y="35"/>
                    <a:pt x="3" y="35"/>
                  </a:cubicBezTo>
                  <a:close/>
                  <a:moveTo>
                    <a:pt x="6" y="6"/>
                  </a:moveTo>
                  <a:cubicBezTo>
                    <a:pt x="29" y="6"/>
                    <a:pt x="29" y="6"/>
                    <a:pt x="29" y="6"/>
                  </a:cubicBezTo>
                  <a:cubicBezTo>
                    <a:pt x="29" y="29"/>
                    <a:pt x="29" y="29"/>
                    <a:pt x="29"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1" name="Freeform 344">
              <a:extLst>
                <a:ext uri="{FF2B5EF4-FFF2-40B4-BE49-F238E27FC236}">
                  <a16:creationId xmlns:a16="http://schemas.microsoft.com/office/drawing/2014/main" id="{D0A22FF6-9F14-3E91-3FE9-C846CA52D62B}"/>
                </a:ext>
              </a:extLst>
            </p:cNvPr>
            <p:cNvSpPr>
              <a:spLocks noEditPoints="1"/>
            </p:cNvSpPr>
            <p:nvPr/>
          </p:nvSpPr>
          <p:spPr bwMode="auto">
            <a:xfrm>
              <a:off x="10875963" y="5457825"/>
              <a:ext cx="69850" cy="69850"/>
            </a:xfrm>
            <a:custGeom>
              <a:avLst/>
              <a:gdLst>
                <a:gd name="T0" fmla="*/ 3 w 35"/>
                <a:gd name="T1" fmla="*/ 36 h 36"/>
                <a:gd name="T2" fmla="*/ 32 w 35"/>
                <a:gd name="T3" fmla="*/ 36 h 36"/>
                <a:gd name="T4" fmla="*/ 35 w 35"/>
                <a:gd name="T5" fmla="*/ 33 h 36"/>
                <a:gd name="T6" fmla="*/ 35 w 35"/>
                <a:gd name="T7" fmla="*/ 3 h 36"/>
                <a:gd name="T8" fmla="*/ 32 w 35"/>
                <a:gd name="T9" fmla="*/ 0 h 36"/>
                <a:gd name="T10" fmla="*/ 3 w 35"/>
                <a:gd name="T11" fmla="*/ 0 h 36"/>
                <a:gd name="T12" fmla="*/ 0 w 35"/>
                <a:gd name="T13" fmla="*/ 3 h 36"/>
                <a:gd name="T14" fmla="*/ 0 w 35"/>
                <a:gd name="T15" fmla="*/ 33 h 36"/>
                <a:gd name="T16" fmla="*/ 3 w 35"/>
                <a:gd name="T17" fmla="*/ 36 h 36"/>
                <a:gd name="T18" fmla="*/ 6 w 35"/>
                <a:gd name="T19" fmla="*/ 6 h 36"/>
                <a:gd name="T20" fmla="*/ 29 w 35"/>
                <a:gd name="T21" fmla="*/ 6 h 36"/>
                <a:gd name="T22" fmla="*/ 29 w 35"/>
                <a:gd name="T23" fmla="*/ 30 h 36"/>
                <a:gd name="T24" fmla="*/ 6 w 35"/>
                <a:gd name="T25" fmla="*/ 30 h 36"/>
                <a:gd name="T26" fmla="*/ 6 w 35"/>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 y="36"/>
                  </a:moveTo>
                  <a:cubicBezTo>
                    <a:pt x="32" y="36"/>
                    <a:pt x="32" y="36"/>
                    <a:pt x="32" y="36"/>
                  </a:cubicBezTo>
                  <a:cubicBezTo>
                    <a:pt x="34" y="36"/>
                    <a:pt x="35" y="34"/>
                    <a:pt x="35" y="33"/>
                  </a:cubicBezTo>
                  <a:cubicBezTo>
                    <a:pt x="35" y="3"/>
                    <a:pt x="35" y="3"/>
                    <a:pt x="35" y="3"/>
                  </a:cubicBezTo>
                  <a:cubicBezTo>
                    <a:pt x="35" y="2"/>
                    <a:pt x="34" y="0"/>
                    <a:pt x="32" y="0"/>
                  </a:cubicBezTo>
                  <a:cubicBezTo>
                    <a:pt x="3" y="0"/>
                    <a:pt x="3" y="0"/>
                    <a:pt x="3" y="0"/>
                  </a:cubicBezTo>
                  <a:cubicBezTo>
                    <a:pt x="1" y="0"/>
                    <a:pt x="0" y="2"/>
                    <a:pt x="0" y="3"/>
                  </a:cubicBezTo>
                  <a:cubicBezTo>
                    <a:pt x="0" y="33"/>
                    <a:pt x="0" y="33"/>
                    <a:pt x="0" y="33"/>
                  </a:cubicBezTo>
                  <a:cubicBezTo>
                    <a:pt x="0" y="34"/>
                    <a:pt x="1" y="36"/>
                    <a:pt x="3" y="36"/>
                  </a:cubicBezTo>
                  <a:close/>
                  <a:moveTo>
                    <a:pt x="6" y="6"/>
                  </a:moveTo>
                  <a:cubicBezTo>
                    <a:pt x="29" y="6"/>
                    <a:pt x="29" y="6"/>
                    <a:pt x="29" y="6"/>
                  </a:cubicBezTo>
                  <a:cubicBezTo>
                    <a:pt x="29" y="30"/>
                    <a:pt x="29" y="30"/>
                    <a:pt x="29" y="30"/>
                  </a:cubicBezTo>
                  <a:cubicBezTo>
                    <a:pt x="6" y="30"/>
                    <a:pt x="6" y="30"/>
                    <a:pt x="6" y="30"/>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2" name="Freeform 345">
              <a:extLst>
                <a:ext uri="{FF2B5EF4-FFF2-40B4-BE49-F238E27FC236}">
                  <a16:creationId xmlns:a16="http://schemas.microsoft.com/office/drawing/2014/main" id="{3A7D17A1-6BCD-C048-45A6-0A677D83FF26}"/>
                </a:ext>
              </a:extLst>
            </p:cNvPr>
            <p:cNvSpPr>
              <a:spLocks noEditPoints="1"/>
            </p:cNvSpPr>
            <p:nvPr/>
          </p:nvSpPr>
          <p:spPr bwMode="auto">
            <a:xfrm>
              <a:off x="10875963" y="5351463"/>
              <a:ext cx="69850" cy="71438"/>
            </a:xfrm>
            <a:custGeom>
              <a:avLst/>
              <a:gdLst>
                <a:gd name="T0" fmla="*/ 3 w 35"/>
                <a:gd name="T1" fmla="*/ 36 h 36"/>
                <a:gd name="T2" fmla="*/ 32 w 35"/>
                <a:gd name="T3" fmla="*/ 36 h 36"/>
                <a:gd name="T4" fmla="*/ 35 w 35"/>
                <a:gd name="T5" fmla="*/ 33 h 36"/>
                <a:gd name="T6" fmla="*/ 35 w 35"/>
                <a:gd name="T7" fmla="*/ 3 h 36"/>
                <a:gd name="T8" fmla="*/ 32 w 35"/>
                <a:gd name="T9" fmla="*/ 0 h 36"/>
                <a:gd name="T10" fmla="*/ 3 w 35"/>
                <a:gd name="T11" fmla="*/ 0 h 36"/>
                <a:gd name="T12" fmla="*/ 0 w 35"/>
                <a:gd name="T13" fmla="*/ 3 h 36"/>
                <a:gd name="T14" fmla="*/ 0 w 35"/>
                <a:gd name="T15" fmla="*/ 33 h 36"/>
                <a:gd name="T16" fmla="*/ 3 w 35"/>
                <a:gd name="T17" fmla="*/ 36 h 36"/>
                <a:gd name="T18" fmla="*/ 6 w 35"/>
                <a:gd name="T19" fmla="*/ 6 h 36"/>
                <a:gd name="T20" fmla="*/ 29 w 35"/>
                <a:gd name="T21" fmla="*/ 6 h 36"/>
                <a:gd name="T22" fmla="*/ 29 w 35"/>
                <a:gd name="T23" fmla="*/ 30 h 36"/>
                <a:gd name="T24" fmla="*/ 6 w 35"/>
                <a:gd name="T25" fmla="*/ 30 h 36"/>
                <a:gd name="T26" fmla="*/ 6 w 35"/>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 y="36"/>
                  </a:moveTo>
                  <a:cubicBezTo>
                    <a:pt x="32" y="36"/>
                    <a:pt x="32" y="36"/>
                    <a:pt x="32" y="36"/>
                  </a:cubicBezTo>
                  <a:cubicBezTo>
                    <a:pt x="34" y="36"/>
                    <a:pt x="35" y="34"/>
                    <a:pt x="35" y="33"/>
                  </a:cubicBezTo>
                  <a:cubicBezTo>
                    <a:pt x="35" y="3"/>
                    <a:pt x="35" y="3"/>
                    <a:pt x="35" y="3"/>
                  </a:cubicBezTo>
                  <a:cubicBezTo>
                    <a:pt x="35" y="2"/>
                    <a:pt x="34" y="0"/>
                    <a:pt x="32" y="0"/>
                  </a:cubicBezTo>
                  <a:cubicBezTo>
                    <a:pt x="3" y="0"/>
                    <a:pt x="3" y="0"/>
                    <a:pt x="3" y="0"/>
                  </a:cubicBezTo>
                  <a:cubicBezTo>
                    <a:pt x="1" y="0"/>
                    <a:pt x="0" y="2"/>
                    <a:pt x="0" y="3"/>
                  </a:cubicBezTo>
                  <a:cubicBezTo>
                    <a:pt x="0" y="33"/>
                    <a:pt x="0" y="33"/>
                    <a:pt x="0" y="33"/>
                  </a:cubicBezTo>
                  <a:cubicBezTo>
                    <a:pt x="0" y="34"/>
                    <a:pt x="1" y="36"/>
                    <a:pt x="3" y="36"/>
                  </a:cubicBezTo>
                  <a:close/>
                  <a:moveTo>
                    <a:pt x="6" y="6"/>
                  </a:moveTo>
                  <a:cubicBezTo>
                    <a:pt x="29" y="6"/>
                    <a:pt x="29" y="6"/>
                    <a:pt x="29" y="6"/>
                  </a:cubicBezTo>
                  <a:cubicBezTo>
                    <a:pt x="29" y="30"/>
                    <a:pt x="29" y="30"/>
                    <a:pt x="29" y="30"/>
                  </a:cubicBezTo>
                  <a:cubicBezTo>
                    <a:pt x="6" y="30"/>
                    <a:pt x="6" y="30"/>
                    <a:pt x="6" y="30"/>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3" name="Freeform 346">
              <a:extLst>
                <a:ext uri="{FF2B5EF4-FFF2-40B4-BE49-F238E27FC236}">
                  <a16:creationId xmlns:a16="http://schemas.microsoft.com/office/drawing/2014/main" id="{47B14981-979E-4917-7DC1-0E48543C2CDB}"/>
                </a:ext>
              </a:extLst>
            </p:cNvPr>
            <p:cNvSpPr>
              <a:spLocks/>
            </p:cNvSpPr>
            <p:nvPr/>
          </p:nvSpPr>
          <p:spPr bwMode="auto">
            <a:xfrm>
              <a:off x="10626726" y="5588000"/>
              <a:ext cx="93663" cy="93663"/>
            </a:xfrm>
            <a:custGeom>
              <a:avLst/>
              <a:gdLst>
                <a:gd name="T0" fmla="*/ 45 w 48"/>
                <a:gd name="T1" fmla="*/ 21 h 48"/>
                <a:gd name="T2" fmla="*/ 27 w 48"/>
                <a:gd name="T3" fmla="*/ 21 h 48"/>
                <a:gd name="T4" fmla="*/ 27 w 48"/>
                <a:gd name="T5" fmla="*/ 3 h 48"/>
                <a:gd name="T6" fmla="*/ 24 w 48"/>
                <a:gd name="T7" fmla="*/ 0 h 48"/>
                <a:gd name="T8" fmla="*/ 21 w 48"/>
                <a:gd name="T9" fmla="*/ 3 h 48"/>
                <a:gd name="T10" fmla="*/ 21 w 48"/>
                <a:gd name="T11" fmla="*/ 21 h 48"/>
                <a:gd name="T12" fmla="*/ 3 w 48"/>
                <a:gd name="T13" fmla="*/ 21 h 48"/>
                <a:gd name="T14" fmla="*/ 0 w 48"/>
                <a:gd name="T15" fmla="*/ 24 h 48"/>
                <a:gd name="T16" fmla="*/ 3 w 48"/>
                <a:gd name="T17" fmla="*/ 27 h 48"/>
                <a:gd name="T18" fmla="*/ 21 w 48"/>
                <a:gd name="T19" fmla="*/ 27 h 48"/>
                <a:gd name="T20" fmla="*/ 21 w 48"/>
                <a:gd name="T21" fmla="*/ 45 h 48"/>
                <a:gd name="T22" fmla="*/ 24 w 48"/>
                <a:gd name="T23" fmla="*/ 48 h 48"/>
                <a:gd name="T24" fmla="*/ 27 w 48"/>
                <a:gd name="T25" fmla="*/ 45 h 48"/>
                <a:gd name="T26" fmla="*/ 27 w 48"/>
                <a:gd name="T27" fmla="*/ 27 h 48"/>
                <a:gd name="T28" fmla="*/ 45 w 48"/>
                <a:gd name="T29" fmla="*/ 27 h 48"/>
                <a:gd name="T30" fmla="*/ 48 w 48"/>
                <a:gd name="T31" fmla="*/ 24 h 48"/>
                <a:gd name="T32" fmla="*/ 45 w 48"/>
                <a:gd name="T33"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48">
                  <a:moveTo>
                    <a:pt x="45" y="21"/>
                  </a:moveTo>
                  <a:cubicBezTo>
                    <a:pt x="27" y="21"/>
                    <a:pt x="27" y="21"/>
                    <a:pt x="27" y="21"/>
                  </a:cubicBezTo>
                  <a:cubicBezTo>
                    <a:pt x="27" y="3"/>
                    <a:pt x="27" y="3"/>
                    <a:pt x="27" y="3"/>
                  </a:cubicBezTo>
                  <a:cubicBezTo>
                    <a:pt x="27" y="1"/>
                    <a:pt x="25" y="0"/>
                    <a:pt x="24" y="0"/>
                  </a:cubicBezTo>
                  <a:cubicBezTo>
                    <a:pt x="22" y="0"/>
                    <a:pt x="21" y="1"/>
                    <a:pt x="21" y="3"/>
                  </a:cubicBezTo>
                  <a:cubicBezTo>
                    <a:pt x="21" y="21"/>
                    <a:pt x="21" y="21"/>
                    <a:pt x="21" y="21"/>
                  </a:cubicBezTo>
                  <a:cubicBezTo>
                    <a:pt x="3" y="21"/>
                    <a:pt x="3" y="21"/>
                    <a:pt x="3" y="21"/>
                  </a:cubicBezTo>
                  <a:cubicBezTo>
                    <a:pt x="1" y="21"/>
                    <a:pt x="0" y="22"/>
                    <a:pt x="0" y="24"/>
                  </a:cubicBezTo>
                  <a:cubicBezTo>
                    <a:pt x="0" y="25"/>
                    <a:pt x="1" y="27"/>
                    <a:pt x="3" y="27"/>
                  </a:cubicBezTo>
                  <a:cubicBezTo>
                    <a:pt x="21" y="27"/>
                    <a:pt x="21" y="27"/>
                    <a:pt x="21" y="27"/>
                  </a:cubicBezTo>
                  <a:cubicBezTo>
                    <a:pt x="21" y="45"/>
                    <a:pt x="21" y="45"/>
                    <a:pt x="21" y="45"/>
                  </a:cubicBezTo>
                  <a:cubicBezTo>
                    <a:pt x="21" y="46"/>
                    <a:pt x="22" y="48"/>
                    <a:pt x="24" y="48"/>
                  </a:cubicBezTo>
                  <a:cubicBezTo>
                    <a:pt x="25" y="48"/>
                    <a:pt x="27" y="46"/>
                    <a:pt x="27" y="45"/>
                  </a:cubicBezTo>
                  <a:cubicBezTo>
                    <a:pt x="27" y="27"/>
                    <a:pt x="27" y="27"/>
                    <a:pt x="27" y="27"/>
                  </a:cubicBezTo>
                  <a:cubicBezTo>
                    <a:pt x="45" y="27"/>
                    <a:pt x="45" y="27"/>
                    <a:pt x="45" y="27"/>
                  </a:cubicBezTo>
                  <a:cubicBezTo>
                    <a:pt x="46" y="27"/>
                    <a:pt x="48" y="25"/>
                    <a:pt x="48" y="24"/>
                  </a:cubicBezTo>
                  <a:cubicBezTo>
                    <a:pt x="48" y="22"/>
                    <a:pt x="46" y="21"/>
                    <a:pt x="45" y="2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4" name="Freeform 347">
              <a:extLst>
                <a:ext uri="{FF2B5EF4-FFF2-40B4-BE49-F238E27FC236}">
                  <a16:creationId xmlns:a16="http://schemas.microsoft.com/office/drawing/2014/main" id="{F9DC2EE1-6C3E-F4D3-4D8F-4DE262684153}"/>
                </a:ext>
              </a:extLst>
            </p:cNvPr>
            <p:cNvSpPr>
              <a:spLocks noEditPoints="1"/>
            </p:cNvSpPr>
            <p:nvPr/>
          </p:nvSpPr>
          <p:spPr bwMode="auto">
            <a:xfrm>
              <a:off x="10537826" y="5551488"/>
              <a:ext cx="220663" cy="236538"/>
            </a:xfrm>
            <a:custGeom>
              <a:avLst/>
              <a:gdLst>
                <a:gd name="T0" fmla="*/ 70 w 113"/>
                <a:gd name="T1" fmla="*/ 0 h 121"/>
                <a:gd name="T2" fmla="*/ 27 w 113"/>
                <a:gd name="T3" fmla="*/ 43 h 121"/>
                <a:gd name="T4" fmla="*/ 33 w 113"/>
                <a:gd name="T5" fmla="*/ 65 h 121"/>
                <a:gd name="T6" fmla="*/ 4 w 113"/>
                <a:gd name="T7" fmla="*/ 99 h 121"/>
                <a:gd name="T8" fmla="*/ 1 w 113"/>
                <a:gd name="T9" fmla="*/ 109 h 121"/>
                <a:gd name="T10" fmla="*/ 5 w 113"/>
                <a:gd name="T11" fmla="*/ 117 h 121"/>
                <a:gd name="T12" fmla="*/ 5 w 113"/>
                <a:gd name="T13" fmla="*/ 118 h 121"/>
                <a:gd name="T14" fmla="*/ 14 w 113"/>
                <a:gd name="T15" fmla="*/ 121 h 121"/>
                <a:gd name="T16" fmla="*/ 15 w 113"/>
                <a:gd name="T17" fmla="*/ 121 h 121"/>
                <a:gd name="T18" fmla="*/ 24 w 113"/>
                <a:gd name="T19" fmla="*/ 116 h 121"/>
                <a:gd name="T20" fmla="*/ 53 w 113"/>
                <a:gd name="T21" fmla="*/ 82 h 121"/>
                <a:gd name="T22" fmla="*/ 70 w 113"/>
                <a:gd name="T23" fmla="*/ 86 h 121"/>
                <a:gd name="T24" fmla="*/ 113 w 113"/>
                <a:gd name="T25" fmla="*/ 43 h 121"/>
                <a:gd name="T26" fmla="*/ 70 w 113"/>
                <a:gd name="T27" fmla="*/ 0 h 121"/>
                <a:gd name="T28" fmla="*/ 19 w 113"/>
                <a:gd name="T29" fmla="*/ 112 h 121"/>
                <a:gd name="T30" fmla="*/ 14 w 113"/>
                <a:gd name="T31" fmla="*/ 115 h 121"/>
                <a:gd name="T32" fmla="*/ 9 w 113"/>
                <a:gd name="T33" fmla="*/ 113 h 121"/>
                <a:gd name="T34" fmla="*/ 9 w 113"/>
                <a:gd name="T35" fmla="*/ 113 h 121"/>
                <a:gd name="T36" fmla="*/ 7 w 113"/>
                <a:gd name="T37" fmla="*/ 108 h 121"/>
                <a:gd name="T38" fmla="*/ 8 w 113"/>
                <a:gd name="T39" fmla="*/ 103 h 121"/>
                <a:gd name="T40" fmla="*/ 36 w 113"/>
                <a:gd name="T41" fmla="*/ 70 h 121"/>
                <a:gd name="T42" fmla="*/ 47 w 113"/>
                <a:gd name="T43" fmla="*/ 79 h 121"/>
                <a:gd name="T44" fmla="*/ 19 w 113"/>
                <a:gd name="T45" fmla="*/ 112 h 121"/>
                <a:gd name="T46" fmla="*/ 70 w 113"/>
                <a:gd name="T47" fmla="*/ 80 h 121"/>
                <a:gd name="T48" fmla="*/ 33 w 113"/>
                <a:gd name="T49" fmla="*/ 43 h 121"/>
                <a:gd name="T50" fmla="*/ 70 w 113"/>
                <a:gd name="T51" fmla="*/ 6 h 121"/>
                <a:gd name="T52" fmla="*/ 107 w 113"/>
                <a:gd name="T53" fmla="*/ 43 h 121"/>
                <a:gd name="T54" fmla="*/ 70 w 113"/>
                <a:gd name="T55" fmla="*/ 8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21">
                  <a:moveTo>
                    <a:pt x="70" y="0"/>
                  </a:moveTo>
                  <a:cubicBezTo>
                    <a:pt x="46" y="0"/>
                    <a:pt x="27" y="19"/>
                    <a:pt x="27" y="43"/>
                  </a:cubicBezTo>
                  <a:cubicBezTo>
                    <a:pt x="27" y="51"/>
                    <a:pt x="29" y="58"/>
                    <a:pt x="33" y="65"/>
                  </a:cubicBezTo>
                  <a:cubicBezTo>
                    <a:pt x="4" y="99"/>
                    <a:pt x="4" y="99"/>
                    <a:pt x="4" y="99"/>
                  </a:cubicBezTo>
                  <a:cubicBezTo>
                    <a:pt x="1" y="102"/>
                    <a:pt x="0" y="105"/>
                    <a:pt x="1" y="109"/>
                  </a:cubicBezTo>
                  <a:cubicBezTo>
                    <a:pt x="1" y="112"/>
                    <a:pt x="2" y="115"/>
                    <a:pt x="5" y="117"/>
                  </a:cubicBezTo>
                  <a:cubicBezTo>
                    <a:pt x="5" y="118"/>
                    <a:pt x="5" y="118"/>
                    <a:pt x="5" y="118"/>
                  </a:cubicBezTo>
                  <a:cubicBezTo>
                    <a:pt x="8" y="120"/>
                    <a:pt x="11" y="121"/>
                    <a:pt x="14" y="121"/>
                  </a:cubicBezTo>
                  <a:cubicBezTo>
                    <a:pt x="14" y="121"/>
                    <a:pt x="15" y="121"/>
                    <a:pt x="15" y="121"/>
                  </a:cubicBezTo>
                  <a:cubicBezTo>
                    <a:pt x="18" y="121"/>
                    <a:pt x="22" y="119"/>
                    <a:pt x="24" y="116"/>
                  </a:cubicBezTo>
                  <a:cubicBezTo>
                    <a:pt x="53" y="82"/>
                    <a:pt x="53" y="82"/>
                    <a:pt x="53" y="82"/>
                  </a:cubicBezTo>
                  <a:cubicBezTo>
                    <a:pt x="58" y="85"/>
                    <a:pt x="64" y="86"/>
                    <a:pt x="70" y="86"/>
                  </a:cubicBezTo>
                  <a:cubicBezTo>
                    <a:pt x="94" y="86"/>
                    <a:pt x="113" y="67"/>
                    <a:pt x="113" y="43"/>
                  </a:cubicBezTo>
                  <a:cubicBezTo>
                    <a:pt x="113" y="19"/>
                    <a:pt x="94" y="0"/>
                    <a:pt x="70" y="0"/>
                  </a:cubicBezTo>
                  <a:close/>
                  <a:moveTo>
                    <a:pt x="19" y="112"/>
                  </a:moveTo>
                  <a:cubicBezTo>
                    <a:pt x="18" y="114"/>
                    <a:pt x="16" y="115"/>
                    <a:pt x="14" y="115"/>
                  </a:cubicBezTo>
                  <a:cubicBezTo>
                    <a:pt x="13" y="115"/>
                    <a:pt x="11" y="114"/>
                    <a:pt x="9" y="113"/>
                  </a:cubicBezTo>
                  <a:cubicBezTo>
                    <a:pt x="9" y="113"/>
                    <a:pt x="9" y="113"/>
                    <a:pt x="9" y="113"/>
                  </a:cubicBezTo>
                  <a:cubicBezTo>
                    <a:pt x="8" y="112"/>
                    <a:pt x="7" y="110"/>
                    <a:pt x="7" y="108"/>
                  </a:cubicBezTo>
                  <a:cubicBezTo>
                    <a:pt x="6" y="106"/>
                    <a:pt x="7" y="104"/>
                    <a:pt x="8" y="103"/>
                  </a:cubicBezTo>
                  <a:cubicBezTo>
                    <a:pt x="36" y="70"/>
                    <a:pt x="36" y="70"/>
                    <a:pt x="36" y="70"/>
                  </a:cubicBezTo>
                  <a:cubicBezTo>
                    <a:pt x="39" y="74"/>
                    <a:pt x="43" y="77"/>
                    <a:pt x="47" y="79"/>
                  </a:cubicBezTo>
                  <a:lnTo>
                    <a:pt x="19" y="112"/>
                  </a:lnTo>
                  <a:close/>
                  <a:moveTo>
                    <a:pt x="70" y="80"/>
                  </a:moveTo>
                  <a:cubicBezTo>
                    <a:pt x="49" y="80"/>
                    <a:pt x="33" y="63"/>
                    <a:pt x="33" y="43"/>
                  </a:cubicBezTo>
                  <a:cubicBezTo>
                    <a:pt x="33" y="22"/>
                    <a:pt x="49" y="6"/>
                    <a:pt x="70" y="6"/>
                  </a:cubicBezTo>
                  <a:cubicBezTo>
                    <a:pt x="90" y="6"/>
                    <a:pt x="107" y="22"/>
                    <a:pt x="107" y="43"/>
                  </a:cubicBezTo>
                  <a:cubicBezTo>
                    <a:pt x="107" y="63"/>
                    <a:pt x="90" y="80"/>
                    <a:pt x="70" y="8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5" name="Freeform 348">
              <a:extLst>
                <a:ext uri="{FF2B5EF4-FFF2-40B4-BE49-F238E27FC236}">
                  <a16:creationId xmlns:a16="http://schemas.microsoft.com/office/drawing/2014/main" id="{47E5F30C-8086-3610-2911-650F30DD2760}"/>
                </a:ext>
              </a:extLst>
            </p:cNvPr>
            <p:cNvSpPr>
              <a:spLocks/>
            </p:cNvSpPr>
            <p:nvPr/>
          </p:nvSpPr>
          <p:spPr bwMode="auto">
            <a:xfrm>
              <a:off x="10620376" y="5508625"/>
              <a:ext cx="76200" cy="20638"/>
            </a:xfrm>
            <a:custGeom>
              <a:avLst/>
              <a:gdLst>
                <a:gd name="T0" fmla="*/ 3 w 39"/>
                <a:gd name="T1" fmla="*/ 11 h 11"/>
                <a:gd name="T2" fmla="*/ 4 w 39"/>
                <a:gd name="T3" fmla="*/ 11 h 11"/>
                <a:gd name="T4" fmla="*/ 35 w 39"/>
                <a:gd name="T5" fmla="*/ 8 h 11"/>
                <a:gd name="T6" fmla="*/ 39 w 39"/>
                <a:gd name="T7" fmla="*/ 6 h 11"/>
                <a:gd name="T8" fmla="*/ 36 w 39"/>
                <a:gd name="T9" fmla="*/ 2 h 11"/>
                <a:gd name="T10" fmla="*/ 2 w 39"/>
                <a:gd name="T11" fmla="*/ 5 h 11"/>
                <a:gd name="T12" fmla="*/ 0 w 39"/>
                <a:gd name="T13" fmla="*/ 9 h 11"/>
                <a:gd name="T14" fmla="*/ 3 w 3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1">
                  <a:moveTo>
                    <a:pt x="3" y="11"/>
                  </a:moveTo>
                  <a:cubicBezTo>
                    <a:pt x="3" y="11"/>
                    <a:pt x="4" y="11"/>
                    <a:pt x="4" y="11"/>
                  </a:cubicBezTo>
                  <a:cubicBezTo>
                    <a:pt x="14" y="7"/>
                    <a:pt x="25" y="6"/>
                    <a:pt x="35" y="8"/>
                  </a:cubicBezTo>
                  <a:cubicBezTo>
                    <a:pt x="37" y="8"/>
                    <a:pt x="39" y="7"/>
                    <a:pt x="39" y="6"/>
                  </a:cubicBezTo>
                  <a:cubicBezTo>
                    <a:pt x="39" y="4"/>
                    <a:pt x="38" y="2"/>
                    <a:pt x="36" y="2"/>
                  </a:cubicBezTo>
                  <a:cubicBezTo>
                    <a:pt x="25" y="0"/>
                    <a:pt x="13" y="1"/>
                    <a:pt x="2" y="5"/>
                  </a:cubicBezTo>
                  <a:cubicBezTo>
                    <a:pt x="0" y="6"/>
                    <a:pt x="0" y="8"/>
                    <a:pt x="0" y="9"/>
                  </a:cubicBezTo>
                  <a:cubicBezTo>
                    <a:pt x="1" y="10"/>
                    <a:pt x="2" y="11"/>
                    <a:pt x="3" y="1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6" name="Freeform 349">
              <a:extLst>
                <a:ext uri="{FF2B5EF4-FFF2-40B4-BE49-F238E27FC236}">
                  <a16:creationId xmlns:a16="http://schemas.microsoft.com/office/drawing/2014/main" id="{4DA55BC3-35A0-134B-3A5A-307B46C6105A}"/>
                </a:ext>
              </a:extLst>
            </p:cNvPr>
            <p:cNvSpPr>
              <a:spLocks/>
            </p:cNvSpPr>
            <p:nvPr/>
          </p:nvSpPr>
          <p:spPr bwMode="auto">
            <a:xfrm>
              <a:off x="10768013" y="5565775"/>
              <a:ext cx="33338" cy="73025"/>
            </a:xfrm>
            <a:custGeom>
              <a:avLst/>
              <a:gdLst>
                <a:gd name="T0" fmla="*/ 14 w 17"/>
                <a:gd name="T1" fmla="*/ 38 h 38"/>
                <a:gd name="T2" fmla="*/ 14 w 17"/>
                <a:gd name="T3" fmla="*/ 38 h 38"/>
                <a:gd name="T4" fmla="*/ 17 w 17"/>
                <a:gd name="T5" fmla="*/ 35 h 38"/>
                <a:gd name="T6" fmla="*/ 5 w 17"/>
                <a:gd name="T7" fmla="*/ 1 h 38"/>
                <a:gd name="T8" fmla="*/ 1 w 17"/>
                <a:gd name="T9" fmla="*/ 1 h 38"/>
                <a:gd name="T10" fmla="*/ 0 w 17"/>
                <a:gd name="T11" fmla="*/ 5 h 38"/>
                <a:gd name="T12" fmla="*/ 11 w 17"/>
                <a:gd name="T13" fmla="*/ 35 h 38"/>
                <a:gd name="T14" fmla="*/ 14 w 1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8">
                  <a:moveTo>
                    <a:pt x="14" y="38"/>
                  </a:moveTo>
                  <a:cubicBezTo>
                    <a:pt x="14" y="38"/>
                    <a:pt x="14" y="38"/>
                    <a:pt x="14" y="38"/>
                  </a:cubicBezTo>
                  <a:cubicBezTo>
                    <a:pt x="16" y="38"/>
                    <a:pt x="17" y="36"/>
                    <a:pt x="17" y="35"/>
                  </a:cubicBezTo>
                  <a:cubicBezTo>
                    <a:pt x="16" y="23"/>
                    <a:pt x="12" y="11"/>
                    <a:pt x="5" y="1"/>
                  </a:cubicBezTo>
                  <a:cubicBezTo>
                    <a:pt x="4" y="0"/>
                    <a:pt x="3" y="0"/>
                    <a:pt x="1" y="1"/>
                  </a:cubicBezTo>
                  <a:cubicBezTo>
                    <a:pt x="0" y="1"/>
                    <a:pt x="0" y="3"/>
                    <a:pt x="0" y="5"/>
                  </a:cubicBezTo>
                  <a:cubicBezTo>
                    <a:pt x="7" y="14"/>
                    <a:pt x="10" y="24"/>
                    <a:pt x="11" y="35"/>
                  </a:cubicBezTo>
                  <a:cubicBezTo>
                    <a:pt x="11" y="37"/>
                    <a:pt x="12" y="38"/>
                    <a:pt x="14" y="38"/>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grpSp>
    </p:spTree>
    <p:custDataLst>
      <p:tags r:id="rId1"/>
    </p:custDataLst>
    <p:extLst>
      <p:ext uri="{BB962C8B-B14F-4D97-AF65-F5344CB8AC3E}">
        <p14:creationId xmlns:p14="http://schemas.microsoft.com/office/powerpoint/2010/main" val="2730321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btfpColumnIndicatorGroup2">
            <a:extLst>
              <a:ext uri="{FF2B5EF4-FFF2-40B4-BE49-F238E27FC236}">
                <a16:creationId xmlns:a16="http://schemas.microsoft.com/office/drawing/2014/main" id="{CF5B89C4-0DC3-3347-849B-3AEBA395B587}"/>
              </a:ext>
            </a:extLst>
          </p:cNvPr>
          <p:cNvGrpSpPr/>
          <p:nvPr/>
        </p:nvGrpSpPr>
        <p:grpSpPr>
          <a:xfrm>
            <a:off x="0" y="6926580"/>
            <a:ext cx="12192000" cy="137160"/>
            <a:chOff x="0" y="6926580"/>
            <a:chExt cx="12192000" cy="137160"/>
          </a:xfrm>
        </p:grpSpPr>
        <p:sp>
          <p:nvSpPr>
            <p:cNvPr id="69" name="btfpColumnGapBlocker173359">
              <a:extLst>
                <a:ext uri="{FF2B5EF4-FFF2-40B4-BE49-F238E27FC236}">
                  <a16:creationId xmlns:a16="http://schemas.microsoft.com/office/drawing/2014/main" id="{731C1DAD-1557-23F7-429C-7890F022133B}"/>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67" name="btfpColumnGapBlocker745252">
              <a:extLst>
                <a:ext uri="{FF2B5EF4-FFF2-40B4-BE49-F238E27FC236}">
                  <a16:creationId xmlns:a16="http://schemas.microsoft.com/office/drawing/2014/main" id="{395CD612-BF69-1022-4270-CF69D7D6CF79}"/>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5" name="btfpColumnIndicator322459">
              <a:extLst>
                <a:ext uri="{FF2B5EF4-FFF2-40B4-BE49-F238E27FC236}">
                  <a16:creationId xmlns:a16="http://schemas.microsoft.com/office/drawing/2014/main" id="{97D3DF9B-B64B-5960-39CC-780ED10446E6}"/>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3" name="btfpColumnIndicator285178">
              <a:extLst>
                <a:ext uri="{FF2B5EF4-FFF2-40B4-BE49-F238E27FC236}">
                  <a16:creationId xmlns:a16="http://schemas.microsoft.com/office/drawing/2014/main" id="{05C5463E-C448-5539-315C-A31BFD98FD27}"/>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1" name="btfpColumnGapBlocker466093">
              <a:extLst>
                <a:ext uri="{FF2B5EF4-FFF2-40B4-BE49-F238E27FC236}">
                  <a16:creationId xmlns:a16="http://schemas.microsoft.com/office/drawing/2014/main" id="{21B7C253-D824-CF1F-6380-B8DDA3A5CFDB}"/>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59" name="btfpColumnIndicator168764">
              <a:extLst>
                <a:ext uri="{FF2B5EF4-FFF2-40B4-BE49-F238E27FC236}">
                  <a16:creationId xmlns:a16="http://schemas.microsoft.com/office/drawing/2014/main" id="{1F27A683-6E81-7F82-DCE9-7042E6C43008}"/>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7" name="btfpColumnIndicator461031">
              <a:extLst>
                <a:ext uri="{FF2B5EF4-FFF2-40B4-BE49-F238E27FC236}">
                  <a16:creationId xmlns:a16="http://schemas.microsoft.com/office/drawing/2014/main" id="{0BEB6DAF-6866-EDA1-038E-E7550AE8FABB}"/>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1" name="btfpColumnGapBlocker732000">
              <a:extLst>
                <a:ext uri="{FF2B5EF4-FFF2-40B4-BE49-F238E27FC236}">
                  <a16:creationId xmlns:a16="http://schemas.microsoft.com/office/drawing/2014/main" id="{10EADDB0-E3E0-7E35-9B3E-72AFF8C29E91}"/>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8" name="btfpColumnIndicator942957">
              <a:extLst>
                <a:ext uri="{FF2B5EF4-FFF2-40B4-BE49-F238E27FC236}">
                  <a16:creationId xmlns:a16="http://schemas.microsoft.com/office/drawing/2014/main" id="{0B8051D6-633F-BC28-CD4D-238C9CA37922}"/>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252191">
              <a:extLst>
                <a:ext uri="{FF2B5EF4-FFF2-40B4-BE49-F238E27FC236}">
                  <a16:creationId xmlns:a16="http://schemas.microsoft.com/office/drawing/2014/main" id="{07FA11D1-90C1-4EF5-17AF-7DB88E89C23F}"/>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70" name="btfpColumnIndicatorGroup1">
            <a:extLst>
              <a:ext uri="{FF2B5EF4-FFF2-40B4-BE49-F238E27FC236}">
                <a16:creationId xmlns:a16="http://schemas.microsoft.com/office/drawing/2014/main" id="{25A54AFF-FED6-C508-8F0B-356833FD197E}"/>
              </a:ext>
            </a:extLst>
          </p:cNvPr>
          <p:cNvGrpSpPr/>
          <p:nvPr/>
        </p:nvGrpSpPr>
        <p:grpSpPr>
          <a:xfrm>
            <a:off x="0" y="-205740"/>
            <a:ext cx="12192000" cy="137160"/>
            <a:chOff x="0" y="-205740"/>
            <a:chExt cx="12192000" cy="137160"/>
          </a:xfrm>
        </p:grpSpPr>
        <p:sp>
          <p:nvSpPr>
            <p:cNvPr id="68" name="btfpColumnGapBlocker832275">
              <a:extLst>
                <a:ext uri="{FF2B5EF4-FFF2-40B4-BE49-F238E27FC236}">
                  <a16:creationId xmlns:a16="http://schemas.microsoft.com/office/drawing/2014/main" id="{A386D1A6-A058-B219-A775-E56D4F1C852F}"/>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66" name="btfpColumnGapBlocker174971">
              <a:extLst>
                <a:ext uri="{FF2B5EF4-FFF2-40B4-BE49-F238E27FC236}">
                  <a16:creationId xmlns:a16="http://schemas.microsoft.com/office/drawing/2014/main" id="{EC7BA18B-7337-48C1-9193-AB3766F90067}"/>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4" name="btfpColumnIndicator764016">
              <a:extLst>
                <a:ext uri="{FF2B5EF4-FFF2-40B4-BE49-F238E27FC236}">
                  <a16:creationId xmlns:a16="http://schemas.microsoft.com/office/drawing/2014/main" id="{FCCB87A2-76F0-A3CE-CF27-3743D4F7F167}"/>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2" name="btfpColumnIndicator144145">
              <a:extLst>
                <a:ext uri="{FF2B5EF4-FFF2-40B4-BE49-F238E27FC236}">
                  <a16:creationId xmlns:a16="http://schemas.microsoft.com/office/drawing/2014/main" id="{EE839BD4-9D06-91C6-BEC8-73A2B55CDC04}"/>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0" name="btfpColumnGapBlocker228472">
              <a:extLst>
                <a:ext uri="{FF2B5EF4-FFF2-40B4-BE49-F238E27FC236}">
                  <a16:creationId xmlns:a16="http://schemas.microsoft.com/office/drawing/2014/main" id="{E6ABFEC0-E6B1-C121-9AE7-111131D5FEAF}"/>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58" name="btfpColumnIndicator775657">
              <a:extLst>
                <a:ext uri="{FF2B5EF4-FFF2-40B4-BE49-F238E27FC236}">
                  <a16:creationId xmlns:a16="http://schemas.microsoft.com/office/drawing/2014/main" id="{7DCFE8F5-A62C-8DAA-1A22-556877CAD142}"/>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6" name="btfpColumnIndicator859139">
              <a:extLst>
                <a:ext uri="{FF2B5EF4-FFF2-40B4-BE49-F238E27FC236}">
                  <a16:creationId xmlns:a16="http://schemas.microsoft.com/office/drawing/2014/main" id="{288FA520-3E13-5713-007A-370D20FCE9E2}"/>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0" name="btfpColumnGapBlocker109985">
              <a:extLst>
                <a:ext uri="{FF2B5EF4-FFF2-40B4-BE49-F238E27FC236}">
                  <a16:creationId xmlns:a16="http://schemas.microsoft.com/office/drawing/2014/main" id="{1D46DD25-44EA-DC63-F3CA-D1AEE9FB42EA}"/>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6" name="btfpColumnIndicator520820">
              <a:extLst>
                <a:ext uri="{FF2B5EF4-FFF2-40B4-BE49-F238E27FC236}">
                  <a16:creationId xmlns:a16="http://schemas.microsoft.com/office/drawing/2014/main" id="{3730F14B-E699-88D8-D9E0-8B0F76194A48}"/>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864991">
              <a:extLst>
                <a:ext uri="{FF2B5EF4-FFF2-40B4-BE49-F238E27FC236}">
                  <a16:creationId xmlns:a16="http://schemas.microsoft.com/office/drawing/2014/main" id="{5DB7C0DB-697E-A6A2-D491-0D3C05514406}"/>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360" imgH="360" progId="TCLayout.ActiveDocument.1">
                  <p:embed/>
                </p:oleObj>
              </mc:Choice>
              <mc:Fallback>
                <p:oleObj name="think-cell Slide" r:id="rId19"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5C9BC7-2DA5-936B-47A5-A35B72E784C9}"/>
              </a:ext>
            </a:extLst>
          </p:cNvPr>
          <p:cNvSpPr>
            <a:spLocks noGrp="1"/>
          </p:cNvSpPr>
          <p:nvPr>
            <p:ph type="title"/>
          </p:nvPr>
        </p:nvSpPr>
        <p:spPr/>
        <p:txBody>
          <a:bodyPr vert="horz"/>
          <a:lstStyle/>
          <a:p>
            <a:br>
              <a:rPr lang="en-US" b="1"/>
            </a:br>
            <a:r>
              <a:rPr lang="en-US" err="1"/>
              <a:t>GenAI</a:t>
            </a:r>
            <a:r>
              <a:rPr lang="en-US"/>
              <a:t> expected to have the largest impact on coding and charge capture</a:t>
            </a:r>
          </a:p>
        </p:txBody>
      </p:sp>
      <p:grpSp>
        <p:nvGrpSpPr>
          <p:cNvPr id="16" name="btfpColumnHeaderBox775707">
            <a:extLst>
              <a:ext uri="{FF2B5EF4-FFF2-40B4-BE49-F238E27FC236}">
                <a16:creationId xmlns:a16="http://schemas.microsoft.com/office/drawing/2014/main" id="{B4E5009E-64FD-B220-84C2-4A7716F80CE8}"/>
              </a:ext>
            </a:extLst>
          </p:cNvPr>
          <p:cNvGrpSpPr/>
          <p:nvPr>
            <p:custDataLst>
              <p:tags r:id="rId3"/>
            </p:custDataLst>
          </p:nvPr>
        </p:nvGrpSpPr>
        <p:grpSpPr>
          <a:xfrm>
            <a:off x="8378296" y="1270000"/>
            <a:ext cx="3483504" cy="315913"/>
            <a:chOff x="8378296" y="1185644"/>
            <a:chExt cx="3483504" cy="315913"/>
          </a:xfrm>
        </p:grpSpPr>
        <p:sp>
          <p:nvSpPr>
            <p:cNvPr id="17" name="btfpColumnHeaderBoxText775707">
              <a:extLst>
                <a:ext uri="{FF2B5EF4-FFF2-40B4-BE49-F238E27FC236}">
                  <a16:creationId xmlns:a16="http://schemas.microsoft.com/office/drawing/2014/main" id="{AF5FC8ED-BBC9-693D-39CD-6529ED02DC82}"/>
                </a:ext>
              </a:extLst>
            </p:cNvPr>
            <p:cNvSpPr txBox="1"/>
            <p:nvPr/>
          </p:nvSpPr>
          <p:spPr bwMode="gray">
            <a:xfrm>
              <a:off x="8378296" y="1185644"/>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Claims submission</a:t>
              </a:r>
            </a:p>
          </p:txBody>
        </p:sp>
        <p:cxnSp>
          <p:nvCxnSpPr>
            <p:cNvPr id="18" name="btfpColumnHeaderBoxLine775707">
              <a:extLst>
                <a:ext uri="{FF2B5EF4-FFF2-40B4-BE49-F238E27FC236}">
                  <a16:creationId xmlns:a16="http://schemas.microsoft.com/office/drawing/2014/main" id="{A886557C-8C8B-3844-EFA2-F46CA0373C7F}"/>
                </a:ext>
              </a:extLst>
            </p:cNvPr>
            <p:cNvCxnSpPr/>
            <p:nvPr/>
          </p:nvCxnSpPr>
          <p:spPr bwMode="gray">
            <a:xfrm>
              <a:off x="8378296" y="150155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9" name="btfpColumnHeaderBox182115">
            <a:extLst>
              <a:ext uri="{FF2B5EF4-FFF2-40B4-BE49-F238E27FC236}">
                <a16:creationId xmlns:a16="http://schemas.microsoft.com/office/drawing/2014/main" id="{F8C70ADC-DA82-0738-C182-8BDF3E267A6E}"/>
              </a:ext>
            </a:extLst>
          </p:cNvPr>
          <p:cNvGrpSpPr/>
          <p:nvPr>
            <p:custDataLst>
              <p:tags r:id="rId4"/>
            </p:custDataLst>
          </p:nvPr>
        </p:nvGrpSpPr>
        <p:grpSpPr>
          <a:xfrm>
            <a:off x="330204" y="1275464"/>
            <a:ext cx="3483504" cy="318997"/>
            <a:chOff x="330200" y="927792"/>
            <a:chExt cx="3483504" cy="318997"/>
          </a:xfrm>
        </p:grpSpPr>
        <p:sp>
          <p:nvSpPr>
            <p:cNvPr id="20" name="btfpColumnHeaderBoxText182115">
              <a:extLst>
                <a:ext uri="{FF2B5EF4-FFF2-40B4-BE49-F238E27FC236}">
                  <a16:creationId xmlns:a16="http://schemas.microsoft.com/office/drawing/2014/main" id="{058CDDE9-1BBC-2F8C-9A84-2B825C07DBF5}"/>
                </a:ext>
              </a:extLst>
            </p:cNvPr>
            <p:cNvSpPr txBox="1"/>
            <p:nvPr/>
          </p:nvSpPr>
          <p:spPr bwMode="gray">
            <a:xfrm>
              <a:off x="330200" y="927792"/>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Charge capture</a:t>
              </a:r>
              <a:endParaRPr lang="en-US" sz="1600" b="1">
                <a:solidFill>
                  <a:srgbClr val="000000"/>
                </a:solidFill>
              </a:endParaRPr>
            </a:p>
          </p:txBody>
        </p:sp>
        <p:cxnSp>
          <p:nvCxnSpPr>
            <p:cNvPr id="21" name="btfpColumnHeaderBoxLine182115">
              <a:extLst>
                <a:ext uri="{FF2B5EF4-FFF2-40B4-BE49-F238E27FC236}">
                  <a16:creationId xmlns:a16="http://schemas.microsoft.com/office/drawing/2014/main" id="{50CDFCCC-622B-5E58-5241-972C01338BA1}"/>
                </a:ext>
              </a:extLst>
            </p:cNvPr>
            <p:cNvCxnSpPr/>
            <p:nvPr/>
          </p:nvCxnSpPr>
          <p:spPr bwMode="gray">
            <a:xfrm>
              <a:off x="330200" y="1246789"/>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2" name="btfpBulletedList371403">
            <a:extLst>
              <a:ext uri="{FF2B5EF4-FFF2-40B4-BE49-F238E27FC236}">
                <a16:creationId xmlns:a16="http://schemas.microsoft.com/office/drawing/2014/main" id="{8D5EF940-97DA-D6FF-A5DF-672E0DBDC7CF}"/>
              </a:ext>
            </a:extLst>
          </p:cNvPr>
          <p:cNvSpPr/>
          <p:nvPr>
            <p:custDataLst>
              <p:tags r:id="rId5"/>
            </p:custDataLst>
          </p:nvPr>
        </p:nvSpPr>
        <p:spPr bwMode="gray">
          <a:xfrm>
            <a:off x="330200" y="1715998"/>
            <a:ext cx="3478740" cy="2349976"/>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100">
                <a:solidFill>
                  <a:schemeClr val="tx1"/>
                </a:solidFill>
              </a:rPr>
              <a:t>Historical automation focused on </a:t>
            </a:r>
            <a:r>
              <a:rPr lang="en-US" sz="1100" b="1">
                <a:solidFill>
                  <a:schemeClr val="tx1"/>
                </a:solidFill>
              </a:rPr>
              <a:t>facilitating information gathering </a:t>
            </a:r>
            <a:r>
              <a:rPr lang="en-US" sz="1100">
                <a:solidFill>
                  <a:schemeClr val="tx1"/>
                </a:solidFill>
              </a:rPr>
              <a:t>and </a:t>
            </a:r>
            <a:r>
              <a:rPr lang="en-US" sz="1100" b="1">
                <a:solidFill>
                  <a:schemeClr val="tx1"/>
                </a:solidFill>
              </a:rPr>
              <a:t>workflow management </a:t>
            </a:r>
            <a:r>
              <a:rPr lang="en-US" sz="1100">
                <a:solidFill>
                  <a:schemeClr val="tx1"/>
                </a:solidFill>
              </a:rPr>
              <a:t>for claim managers</a:t>
            </a:r>
          </a:p>
          <a:p>
            <a:pPr>
              <a:spcBef>
                <a:spcPts val="900"/>
              </a:spcBef>
            </a:pPr>
            <a:r>
              <a:rPr lang="en-US" sz="1100" b="1">
                <a:solidFill>
                  <a:schemeClr val="tx1"/>
                </a:solidFill>
              </a:rPr>
              <a:t>Advancements in </a:t>
            </a:r>
            <a:r>
              <a:rPr lang="en-US" sz="1100" b="1" err="1">
                <a:solidFill>
                  <a:schemeClr val="tx1"/>
                </a:solidFill>
              </a:rPr>
              <a:t>GenAI</a:t>
            </a:r>
            <a:r>
              <a:rPr lang="en-US" sz="1100" b="1">
                <a:solidFill>
                  <a:schemeClr val="tx1"/>
                </a:solidFill>
              </a:rPr>
              <a:t> can expand accuracy </a:t>
            </a:r>
            <a:r>
              <a:rPr lang="en-US" sz="1100">
                <a:solidFill>
                  <a:schemeClr val="tx1"/>
                </a:solidFill>
              </a:rPr>
              <a:t>with unstructured data</a:t>
            </a:r>
          </a:p>
          <a:p>
            <a:pPr lvl="1">
              <a:spcBef>
                <a:spcPts val="300"/>
              </a:spcBef>
            </a:pPr>
            <a:r>
              <a:rPr lang="en-US" sz="900">
                <a:solidFill>
                  <a:schemeClr val="tx1"/>
                </a:solidFill>
              </a:rPr>
              <a:t>E.g., Identify relevant procedures, missing services, or auditing work using clinical note context, expediting charge capture process and improving claim manager efficiency</a:t>
            </a:r>
          </a:p>
          <a:p>
            <a:pPr>
              <a:spcBef>
                <a:spcPts val="900"/>
              </a:spcBef>
            </a:pPr>
            <a:r>
              <a:rPr lang="en-US" sz="1100" b="1">
                <a:solidFill>
                  <a:schemeClr val="tx1"/>
                </a:solidFill>
              </a:rPr>
              <a:t>Impact limited by complexity </a:t>
            </a:r>
            <a:r>
              <a:rPr lang="en-US" sz="1100">
                <a:solidFill>
                  <a:schemeClr val="tx1"/>
                </a:solidFill>
              </a:rPr>
              <a:t>of procedures that require human-in-the-loop context and validation</a:t>
            </a:r>
          </a:p>
          <a:p>
            <a:pPr lvl="1">
              <a:spcBef>
                <a:spcPts val="300"/>
              </a:spcBef>
            </a:pPr>
            <a:r>
              <a:rPr lang="en-US" sz="900">
                <a:solidFill>
                  <a:schemeClr val="tx1"/>
                </a:solidFill>
              </a:rPr>
              <a:t>Completeness of clinical note data is also a common barrier but can be addressed with CDI agent deployment</a:t>
            </a:r>
          </a:p>
        </p:txBody>
      </p:sp>
      <p:sp>
        <p:nvSpPr>
          <p:cNvPr id="28" name="btfpBulletedList371403">
            <a:extLst>
              <a:ext uri="{FF2B5EF4-FFF2-40B4-BE49-F238E27FC236}">
                <a16:creationId xmlns:a16="http://schemas.microsoft.com/office/drawing/2014/main" id="{F4ED9D20-4FE8-DCEB-620D-EBB04FF69FAE}"/>
              </a:ext>
            </a:extLst>
          </p:cNvPr>
          <p:cNvSpPr/>
          <p:nvPr>
            <p:custDataLst>
              <p:tags r:id="rId6"/>
            </p:custDataLst>
          </p:nvPr>
        </p:nvSpPr>
        <p:spPr bwMode="gray">
          <a:xfrm>
            <a:off x="8378296" y="1715996"/>
            <a:ext cx="3483504" cy="2044716"/>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100" b="1">
                <a:solidFill>
                  <a:schemeClr val="tx1"/>
                </a:solidFill>
              </a:rPr>
              <a:t>RPA largely automates the claims submission </a:t>
            </a:r>
            <a:r>
              <a:rPr lang="en-US" sz="1100">
                <a:solidFill>
                  <a:schemeClr val="tx1"/>
                </a:solidFill>
              </a:rPr>
              <a:t>process today (e.g., 837 files sent directly to appropriate payer based on information in the claim)</a:t>
            </a:r>
          </a:p>
          <a:p>
            <a:pPr>
              <a:spcBef>
                <a:spcPts val="900"/>
              </a:spcBef>
            </a:pPr>
            <a:r>
              <a:rPr lang="en-US" sz="1100">
                <a:solidFill>
                  <a:schemeClr val="tx1"/>
                </a:solidFill>
              </a:rPr>
              <a:t>Information populated during charge capture and coding steps is </a:t>
            </a:r>
            <a:r>
              <a:rPr lang="en-US" sz="1100" b="1">
                <a:solidFill>
                  <a:schemeClr val="tx1"/>
                </a:solidFill>
              </a:rPr>
              <a:t>electronically routed </a:t>
            </a:r>
            <a:r>
              <a:rPr lang="en-US" sz="1100">
                <a:solidFill>
                  <a:schemeClr val="tx1"/>
                </a:solidFill>
              </a:rPr>
              <a:t>to clearinghouses to finalize audit and send to payers</a:t>
            </a:r>
          </a:p>
          <a:p>
            <a:pPr>
              <a:spcBef>
                <a:spcPts val="900"/>
              </a:spcBef>
            </a:pPr>
            <a:r>
              <a:rPr lang="en-US" sz="1100" b="1">
                <a:solidFill>
                  <a:schemeClr val="tx1"/>
                </a:solidFill>
              </a:rPr>
              <a:t>Incremental impact of GenAI likely limited </a:t>
            </a:r>
            <a:r>
              <a:rPr lang="en-US" sz="1100">
                <a:solidFill>
                  <a:schemeClr val="tx1"/>
                </a:solidFill>
              </a:rPr>
              <a:t>given the high degree of RPA automation that already exists today; also a relatively smaller portion of the middle office workflow</a:t>
            </a:r>
            <a:endParaRPr lang="en-US" sz="1100" b="1">
              <a:solidFill>
                <a:schemeClr val="tx1"/>
              </a:solidFill>
            </a:endParaRPr>
          </a:p>
        </p:txBody>
      </p:sp>
      <p:grpSp>
        <p:nvGrpSpPr>
          <p:cNvPr id="54" name="btfpColumnHeaderBox594423">
            <a:extLst>
              <a:ext uri="{FF2B5EF4-FFF2-40B4-BE49-F238E27FC236}">
                <a16:creationId xmlns:a16="http://schemas.microsoft.com/office/drawing/2014/main" id="{9EE9459B-B9A6-64E5-26C0-71B7BC6EE127}"/>
              </a:ext>
            </a:extLst>
          </p:cNvPr>
          <p:cNvGrpSpPr/>
          <p:nvPr>
            <p:custDataLst>
              <p:tags r:id="rId7"/>
            </p:custDataLst>
          </p:nvPr>
        </p:nvGrpSpPr>
        <p:grpSpPr>
          <a:xfrm>
            <a:off x="4354248" y="1270000"/>
            <a:ext cx="3483505" cy="318997"/>
            <a:chOff x="4354248" y="5021594"/>
            <a:chExt cx="3483505" cy="318997"/>
          </a:xfrm>
        </p:grpSpPr>
        <p:sp>
          <p:nvSpPr>
            <p:cNvPr id="52" name="btfpColumnHeaderBoxText594423">
              <a:extLst>
                <a:ext uri="{FF2B5EF4-FFF2-40B4-BE49-F238E27FC236}">
                  <a16:creationId xmlns:a16="http://schemas.microsoft.com/office/drawing/2014/main" id="{745F986D-3577-F0F0-1FBC-EC48A8475A4C}"/>
                </a:ext>
              </a:extLst>
            </p:cNvPr>
            <p:cNvSpPr txBox="1"/>
            <p:nvPr/>
          </p:nvSpPr>
          <p:spPr bwMode="gray">
            <a:xfrm>
              <a:off x="4354248" y="5021594"/>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Coding &amp; CDI</a:t>
              </a:r>
            </a:p>
          </p:txBody>
        </p:sp>
        <p:cxnSp>
          <p:nvCxnSpPr>
            <p:cNvPr id="53" name="btfpColumnHeaderBoxLine594423">
              <a:extLst>
                <a:ext uri="{FF2B5EF4-FFF2-40B4-BE49-F238E27FC236}">
                  <a16:creationId xmlns:a16="http://schemas.microsoft.com/office/drawing/2014/main" id="{F34DEAC5-5506-78C4-A224-7F2D0039B9DB}"/>
                </a:ext>
              </a:extLst>
            </p:cNvPr>
            <p:cNvCxnSpPr/>
            <p:nvPr/>
          </p:nvCxnSpPr>
          <p:spPr bwMode="gray">
            <a:xfrm>
              <a:off x="4354248" y="5340591"/>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55" name="btfpBulletedList371403">
            <a:extLst>
              <a:ext uri="{FF2B5EF4-FFF2-40B4-BE49-F238E27FC236}">
                <a16:creationId xmlns:a16="http://schemas.microsoft.com/office/drawing/2014/main" id="{0A39AE90-C881-364A-8437-2FA87C1B5BB2}"/>
              </a:ext>
            </a:extLst>
          </p:cNvPr>
          <p:cNvSpPr/>
          <p:nvPr>
            <p:custDataLst>
              <p:tags r:id="rId8"/>
            </p:custDataLst>
          </p:nvPr>
        </p:nvSpPr>
        <p:spPr bwMode="gray">
          <a:xfrm>
            <a:off x="4354248" y="1715997"/>
            <a:ext cx="3483504" cy="2440765"/>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100">
                <a:solidFill>
                  <a:schemeClr val="tx1"/>
                </a:solidFill>
              </a:rPr>
              <a:t>Today, </a:t>
            </a:r>
            <a:r>
              <a:rPr lang="en-US" sz="1100" b="1">
                <a:solidFill>
                  <a:schemeClr val="tx1"/>
                </a:solidFill>
              </a:rPr>
              <a:t>coding assistants facilitate coding of simple claim;</a:t>
            </a:r>
            <a:r>
              <a:rPr lang="en-US" sz="1100">
                <a:solidFill>
                  <a:schemeClr val="tx1"/>
                </a:solidFill>
              </a:rPr>
              <a:t> complex claims are mostly manual</a:t>
            </a:r>
            <a:endParaRPr lang="en-US" sz="1100" b="1">
              <a:solidFill>
                <a:schemeClr val="tx1"/>
              </a:solidFill>
            </a:endParaRPr>
          </a:p>
          <a:p>
            <a:pPr lvl="1">
              <a:spcBef>
                <a:spcPts val="300"/>
              </a:spcBef>
            </a:pPr>
            <a:r>
              <a:rPr lang="en-US" sz="900">
                <a:solidFill>
                  <a:schemeClr val="tx1"/>
                </a:solidFill>
              </a:rPr>
              <a:t>Simple claims: Outpatient, individual procedures, etc.</a:t>
            </a:r>
          </a:p>
          <a:p>
            <a:pPr lvl="1">
              <a:spcBef>
                <a:spcPts val="300"/>
              </a:spcBef>
            </a:pPr>
            <a:r>
              <a:rPr lang="en-US" sz="900">
                <a:solidFill>
                  <a:schemeClr val="tx1"/>
                </a:solidFill>
              </a:rPr>
              <a:t>Complex claims: Inpatient, multiple procedures with unclear diagnosis, services across hospital departments, etc.</a:t>
            </a:r>
          </a:p>
          <a:p>
            <a:pPr>
              <a:spcBef>
                <a:spcPts val="900"/>
              </a:spcBef>
            </a:pPr>
            <a:r>
              <a:rPr lang="en-US" sz="1100" b="1">
                <a:solidFill>
                  <a:schemeClr val="tx1"/>
                </a:solidFill>
              </a:rPr>
              <a:t>Scope of coding assistants can be enhanced </a:t>
            </a:r>
            <a:r>
              <a:rPr lang="en-US" sz="1100">
                <a:solidFill>
                  <a:schemeClr val="tx1"/>
                </a:solidFill>
              </a:rPr>
              <a:t>w/GenAI with better accuracy and completeness in recommending codes</a:t>
            </a:r>
          </a:p>
          <a:p>
            <a:pPr>
              <a:spcBef>
                <a:spcPts val="900"/>
              </a:spcBef>
            </a:pPr>
            <a:r>
              <a:rPr lang="en-US" sz="1100">
                <a:solidFill>
                  <a:schemeClr val="tx1"/>
                </a:solidFill>
              </a:rPr>
              <a:t>While GenAI may </a:t>
            </a:r>
            <a:r>
              <a:rPr lang="en-US" sz="1100" b="1">
                <a:solidFill>
                  <a:schemeClr val="tx1"/>
                </a:solidFill>
              </a:rPr>
              <a:t>augment agent productivity</a:t>
            </a:r>
            <a:r>
              <a:rPr lang="en-US" sz="1100">
                <a:solidFill>
                  <a:schemeClr val="tx1"/>
                </a:solidFill>
              </a:rPr>
              <a:t>, its </a:t>
            </a:r>
            <a:r>
              <a:rPr lang="en-US" sz="1100" b="1">
                <a:solidFill>
                  <a:schemeClr val="tx1"/>
                </a:solidFill>
              </a:rPr>
              <a:t>impact </a:t>
            </a:r>
            <a:r>
              <a:rPr lang="en-US" sz="1100">
                <a:solidFill>
                  <a:schemeClr val="tx1"/>
                </a:solidFill>
              </a:rPr>
              <a:t>will be limited by </a:t>
            </a:r>
            <a:r>
              <a:rPr lang="en-US" sz="1100" b="1">
                <a:solidFill>
                  <a:schemeClr val="tx1"/>
                </a:solidFill>
              </a:rPr>
              <a:t>sensitivity around coding </a:t>
            </a:r>
            <a:r>
              <a:rPr lang="en-US" sz="1100">
                <a:solidFill>
                  <a:schemeClr val="tx1"/>
                </a:solidFill>
              </a:rPr>
              <a:t>errors (direct tie to revenue)</a:t>
            </a:r>
          </a:p>
          <a:p>
            <a:pPr lvl="1">
              <a:spcBef>
                <a:spcPts val="300"/>
              </a:spcBef>
            </a:pPr>
            <a:r>
              <a:rPr lang="en-US" sz="900">
                <a:solidFill>
                  <a:schemeClr val="tx1"/>
                </a:solidFill>
              </a:rPr>
              <a:t>Vendors and providers will be careful in how they apply this technology and agent intervention expected to remain key</a:t>
            </a:r>
          </a:p>
        </p:txBody>
      </p:sp>
      <p:sp>
        <p:nvSpPr>
          <p:cNvPr id="3" name="btfpQuoteBox833636">
            <a:extLst>
              <a:ext uri="{FF2B5EF4-FFF2-40B4-BE49-F238E27FC236}">
                <a16:creationId xmlns:a16="http://schemas.microsoft.com/office/drawing/2014/main" id="{15AE0CA1-B515-0E10-6670-1C2E21DB9E17}"/>
              </a:ext>
            </a:extLst>
          </p:cNvPr>
          <p:cNvSpPr txBox="1"/>
          <p:nvPr>
            <p:custDataLst>
              <p:tags r:id="rId9"/>
            </p:custDataLst>
          </p:nvPr>
        </p:nvSpPr>
        <p:spPr bwMode="gray">
          <a:xfrm>
            <a:off x="330200" y="4188425"/>
            <a:ext cx="3483504" cy="1919435"/>
          </a:xfrm>
          <a:prstGeom prst="rect">
            <a:avLst/>
          </a:prstGeom>
          <a:noFill/>
        </p:spPr>
        <p:txBody>
          <a:bodyPr vert="horz" wrap="square" lIns="36036" tIns="36036" rIns="36036" bIns="36036" rtlCol="0" anchor="t">
            <a:spAutoFit/>
          </a:bodyPr>
          <a:lstStyle/>
          <a:p>
            <a:pPr marL="90729" indent="-90729">
              <a:spcBef>
                <a:spcPts val="0"/>
              </a:spcBef>
              <a:buNone/>
            </a:pPr>
            <a:r>
              <a:rPr lang="en-US" sz="1000" i="1"/>
              <a:t>“Today, RPA tools will search through the clinical notes and files searching for procedure names. For each name they find, they will pull in the appropriate data from the charge master. This is </a:t>
            </a:r>
            <a:r>
              <a:rPr lang="en-US" sz="1000" b="1" i="1"/>
              <a:t>great for simple claims, but complex claims can have suggested or uncompleted procedures </a:t>
            </a:r>
            <a:r>
              <a:rPr lang="en-US" sz="1000" i="1"/>
              <a:t>which will be pulled in by the bot and require human intervention to filter out. </a:t>
            </a:r>
            <a:r>
              <a:rPr lang="en-US" sz="1000" b="1" i="1" err="1"/>
              <a:t>GenAI</a:t>
            </a:r>
            <a:r>
              <a:rPr lang="en-US" sz="1000" b="1" i="1"/>
              <a:t> tools will have better comprehension </a:t>
            </a:r>
            <a:r>
              <a:rPr lang="en-US" sz="1000" i="1"/>
              <a:t>of the context and this can </a:t>
            </a:r>
            <a:r>
              <a:rPr lang="en-US" sz="1000" b="1" i="1"/>
              <a:t>improve some of the errors </a:t>
            </a:r>
            <a:r>
              <a:rPr lang="en-US" sz="1000" i="1"/>
              <a:t>and also </a:t>
            </a:r>
            <a:r>
              <a:rPr lang="en-US" sz="1000" b="1" i="1"/>
              <a:t>tackle more difficult procedures</a:t>
            </a:r>
            <a:r>
              <a:rPr lang="en-US" sz="1000" i="1"/>
              <a:t>”</a:t>
            </a:r>
          </a:p>
          <a:p>
            <a:pPr marL="177800" lvl="1" indent="0" algn="r">
              <a:spcBef>
                <a:spcPts val="0"/>
              </a:spcBef>
              <a:buNone/>
            </a:pPr>
            <a:r>
              <a:rPr lang="en-US" sz="1000" b="0" i="0" u="none" strike="noStrike">
                <a:solidFill>
                  <a:srgbClr val="000000"/>
                </a:solidFill>
                <a:effectLst/>
              </a:rPr>
              <a:t>Former VP - Operations and Transformation Management, Competitor ##</a:t>
            </a:r>
            <a:r>
              <a:rPr lang="en-US" sz="1000"/>
              <a:t> </a:t>
            </a:r>
            <a:endParaRPr lang="en-US" sz="1000">
              <a:solidFill>
                <a:srgbClr val="FF0000"/>
              </a:solidFill>
            </a:endParaRPr>
          </a:p>
        </p:txBody>
      </p:sp>
      <p:sp>
        <p:nvSpPr>
          <p:cNvPr id="7" name="btfpQuoteBox771297">
            <a:extLst>
              <a:ext uri="{FF2B5EF4-FFF2-40B4-BE49-F238E27FC236}">
                <a16:creationId xmlns:a16="http://schemas.microsoft.com/office/drawing/2014/main" id="{FA884D1A-A0D2-7AA6-CECD-F7FFE29B7E85}"/>
              </a:ext>
            </a:extLst>
          </p:cNvPr>
          <p:cNvSpPr txBox="1"/>
          <p:nvPr>
            <p:custDataLst>
              <p:tags r:id="rId10"/>
            </p:custDataLst>
          </p:nvPr>
        </p:nvSpPr>
        <p:spPr bwMode="gray">
          <a:xfrm>
            <a:off x="4354248" y="4188425"/>
            <a:ext cx="3483504" cy="1627047"/>
          </a:xfrm>
          <a:prstGeom prst="rect">
            <a:avLst/>
          </a:prstGeom>
          <a:noFill/>
        </p:spPr>
        <p:txBody>
          <a:bodyPr vert="horz" wrap="square" lIns="36036" tIns="36036" rIns="36036" bIns="36036" rtlCol="0" anchor="t">
            <a:spAutoFit/>
          </a:bodyPr>
          <a:lstStyle/>
          <a:p>
            <a:pPr marL="90729" indent="-90729">
              <a:spcBef>
                <a:spcPts val="0"/>
              </a:spcBef>
              <a:buNone/>
            </a:pPr>
            <a:r>
              <a:rPr lang="en-US" sz="1000" i="1"/>
              <a:t>“Coding assistants have been slowly getting integrated into the coding process. </a:t>
            </a:r>
            <a:r>
              <a:rPr lang="en-US" sz="1000" b="1" i="1"/>
              <a:t>They are quite good for simple claims, but really struggle when the claims complexity increases.</a:t>
            </a:r>
            <a:r>
              <a:rPr lang="en-US" sz="1000" i="1"/>
              <a:t> Today we manually handle 100% of complex claims. You can think of complex procedures as stories, you need to interpret context to be able to understand what is going on”</a:t>
            </a:r>
          </a:p>
          <a:p>
            <a:pPr marL="177800" lvl="1" indent="0" algn="r">
              <a:spcBef>
                <a:spcPts val="0"/>
              </a:spcBef>
              <a:buNone/>
            </a:pPr>
            <a:r>
              <a:rPr lang="en-US" sz="1000" b="0" i="0" u="none" strike="noStrike">
                <a:solidFill>
                  <a:srgbClr val="000000"/>
                </a:solidFill>
                <a:effectLst/>
                <a:latin typeface="Arial" panose="020B0604020202020204" pitchFamily="34" charset="0"/>
              </a:rPr>
              <a:t>Former Senior Director, Denial Prevention, Management and Revenue Control, Competitor ##</a:t>
            </a:r>
            <a:r>
              <a:rPr lang="en-US" sz="1100"/>
              <a:t> </a:t>
            </a:r>
            <a:endParaRPr lang="en-US" sz="1000">
              <a:solidFill>
                <a:srgbClr val="FF0000"/>
              </a:solidFill>
            </a:endParaRPr>
          </a:p>
          <a:p>
            <a:pPr marL="177800" lvl="1" indent="0" algn="r">
              <a:spcBef>
                <a:spcPts val="0"/>
              </a:spcBef>
              <a:buNone/>
            </a:pPr>
            <a:endParaRPr lang="en-US" sz="1000">
              <a:solidFill>
                <a:srgbClr val="FF0000"/>
              </a:solidFill>
            </a:endParaRPr>
          </a:p>
        </p:txBody>
      </p:sp>
      <p:sp>
        <p:nvSpPr>
          <p:cNvPr id="8" name="btfpQuoteBox646479">
            <a:extLst>
              <a:ext uri="{FF2B5EF4-FFF2-40B4-BE49-F238E27FC236}">
                <a16:creationId xmlns:a16="http://schemas.microsoft.com/office/drawing/2014/main" id="{ED5B34D0-EE0B-5319-D18B-4511B2262563}"/>
              </a:ext>
            </a:extLst>
          </p:cNvPr>
          <p:cNvSpPr txBox="1"/>
          <p:nvPr>
            <p:custDataLst>
              <p:tags r:id="rId11"/>
            </p:custDataLst>
          </p:nvPr>
        </p:nvSpPr>
        <p:spPr bwMode="gray">
          <a:xfrm>
            <a:off x="8378296" y="4188425"/>
            <a:ext cx="3483504" cy="1165383"/>
          </a:xfrm>
          <a:prstGeom prst="rect">
            <a:avLst/>
          </a:prstGeom>
          <a:noFill/>
        </p:spPr>
        <p:txBody>
          <a:bodyPr vert="horz" wrap="square" lIns="36036" tIns="36036" rIns="36036" bIns="36036" rtlCol="0" anchor="t">
            <a:spAutoFit/>
          </a:bodyPr>
          <a:lstStyle/>
          <a:p>
            <a:pPr marL="90729" indent="-90729">
              <a:spcBef>
                <a:spcPts val="0"/>
              </a:spcBef>
              <a:buNone/>
            </a:pPr>
            <a:r>
              <a:rPr lang="en-US" sz="1000" i="1"/>
              <a:t>“</a:t>
            </a:r>
            <a:r>
              <a:rPr lang="en-US" sz="1000" b="1" i="1"/>
              <a:t>Claims submission is highly automated today. </a:t>
            </a:r>
            <a:r>
              <a:rPr lang="en-US" sz="1000" i="1"/>
              <a:t>Since clearinghouses started appearing in 2016, it became much easier for us to send the claim to them and see if their automated rule-based checks spot anything. After that, it’s automatically routed to the right payer based on the information included in the claim”</a:t>
            </a:r>
          </a:p>
          <a:p>
            <a:pPr marL="177800" lvl="1" indent="0" algn="r">
              <a:spcBef>
                <a:spcPts val="0"/>
              </a:spcBef>
              <a:buNone/>
            </a:pPr>
            <a:r>
              <a:rPr lang="en-US" sz="1000" b="0" i="0" u="none" strike="noStrike">
                <a:solidFill>
                  <a:srgbClr val="000000"/>
                </a:solidFill>
                <a:effectLst/>
                <a:latin typeface="Arial" panose="020B0604020202020204" pitchFamily="34" charset="0"/>
              </a:rPr>
              <a:t>Former Associate Operations Manager, Competitor ##</a:t>
            </a:r>
            <a:r>
              <a:rPr lang="en-US" sz="1100"/>
              <a:t> </a:t>
            </a:r>
            <a:endParaRPr lang="en-US" sz="1000">
              <a:solidFill>
                <a:srgbClr val="FF0000"/>
              </a:solidFill>
            </a:endParaRPr>
          </a:p>
        </p:txBody>
      </p:sp>
      <p:grpSp>
        <p:nvGrpSpPr>
          <p:cNvPr id="10" name="btfpStatusSticker670806">
            <a:extLst>
              <a:ext uri="{FF2B5EF4-FFF2-40B4-BE49-F238E27FC236}">
                <a16:creationId xmlns:a16="http://schemas.microsoft.com/office/drawing/2014/main" id="{BF198260-B28D-4E1F-5CD8-48FD27E26FE7}"/>
              </a:ext>
            </a:extLst>
          </p:cNvPr>
          <p:cNvGrpSpPr/>
          <p:nvPr>
            <p:custDataLst>
              <p:tags r:id="rId12"/>
            </p:custDataLst>
          </p:nvPr>
        </p:nvGrpSpPr>
        <p:grpSpPr>
          <a:xfrm>
            <a:off x="10100356" y="955344"/>
            <a:ext cx="1761444" cy="235611"/>
            <a:chOff x="-4385880" y="876300"/>
            <a:chExt cx="1761444" cy="235611"/>
          </a:xfrm>
        </p:grpSpPr>
        <p:sp>
          <p:nvSpPr>
            <p:cNvPr id="11" name="btfpStatusStickerText670806">
              <a:extLst>
                <a:ext uri="{FF2B5EF4-FFF2-40B4-BE49-F238E27FC236}">
                  <a16:creationId xmlns:a16="http://schemas.microsoft.com/office/drawing/2014/main" id="{1B11EB21-6B7C-D3A8-4872-681450E0C0F9}"/>
                </a:ext>
              </a:extLst>
            </p:cNvPr>
            <p:cNvSpPr txBox="1"/>
            <p:nvPr/>
          </p:nvSpPr>
          <p:spPr bwMode="gray">
            <a:xfrm>
              <a:off x="-4385880"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2" name="btfpStatusStickerLine670806">
              <a:extLst>
                <a:ext uri="{FF2B5EF4-FFF2-40B4-BE49-F238E27FC236}">
                  <a16:creationId xmlns:a16="http://schemas.microsoft.com/office/drawing/2014/main" id="{0DB022D3-1A84-FA99-E9E5-B161A73B07B5}"/>
                </a:ext>
              </a:extLst>
            </p:cNvPr>
            <p:cNvCxnSpPr>
              <a:cxnSpLocks/>
            </p:cNvCxnSpPr>
            <p:nvPr/>
          </p:nvCxnSpPr>
          <p:spPr bwMode="gray">
            <a:xfrm rot="720000">
              <a:off x="-4385880"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btfpRunningAgenda1Level884368">
            <a:extLst>
              <a:ext uri="{FF2B5EF4-FFF2-40B4-BE49-F238E27FC236}">
                <a16:creationId xmlns:a16="http://schemas.microsoft.com/office/drawing/2014/main" id="{5AFAC2D9-58B5-1DFE-2252-B8DA1C0C2360}"/>
              </a:ext>
            </a:extLst>
          </p:cNvPr>
          <p:cNvGrpSpPr/>
          <p:nvPr>
            <p:custDataLst>
              <p:tags r:id="rId13"/>
            </p:custDataLst>
          </p:nvPr>
        </p:nvGrpSpPr>
        <p:grpSpPr>
          <a:xfrm>
            <a:off x="0" y="944429"/>
            <a:ext cx="2778006" cy="257442"/>
            <a:chOff x="0" y="876300"/>
            <a:chExt cx="2778006" cy="257442"/>
          </a:xfrm>
        </p:grpSpPr>
        <p:sp>
          <p:nvSpPr>
            <p:cNvPr id="44" name="btfpRunningAgenda1LevelBarLeft884368">
              <a:extLst>
                <a:ext uri="{FF2B5EF4-FFF2-40B4-BE49-F238E27FC236}">
                  <a16:creationId xmlns:a16="http://schemas.microsoft.com/office/drawing/2014/main" id="{358E99C9-B717-B657-6A62-C5F424D1BCFE}"/>
                </a:ext>
              </a:extLst>
            </p:cNvPr>
            <p:cNvSpPr/>
            <p:nvPr/>
          </p:nvSpPr>
          <p:spPr bwMode="gray">
            <a:xfrm>
              <a:off x="0" y="876300"/>
              <a:ext cx="2731737" cy="257442"/>
            </a:xfrm>
            <a:custGeom>
              <a:avLst/>
              <a:gdLst>
                <a:gd name="connsiteX0" fmla="*/ 968434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68434 w 3452293"/>
                <a:gd name="connsiteY0" fmla="*/ 0 h 257442"/>
                <a:gd name="connsiteX1" fmla="*/ 913713 w 3452293"/>
                <a:gd name="connsiteY1" fmla="*/ 257442 h 257442"/>
                <a:gd name="connsiteX2" fmla="*/ 3452293 w 3452293"/>
                <a:gd name="connsiteY2" fmla="*/ 257442 h 257442"/>
                <a:gd name="connsiteX3" fmla="*/ 0 w 3452293"/>
                <a:gd name="connsiteY3" fmla="*/ 257442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2 w 968433"/>
                <a:gd name="connsiteY1" fmla="*/ 257442 h 257442"/>
                <a:gd name="connsiteX2" fmla="*/ 0 w 968433"/>
                <a:gd name="connsiteY2" fmla="*/ 257442 h 257442"/>
                <a:gd name="connsiteX3" fmla="*/ 0 w 968433"/>
                <a:gd name="connsiteY3" fmla="*/ 0 h 257442"/>
                <a:gd name="connsiteX0" fmla="*/ 1237738 w 1237738"/>
                <a:gd name="connsiteY0" fmla="*/ 0 h 257442"/>
                <a:gd name="connsiteX1" fmla="*/ 913712 w 1237738"/>
                <a:gd name="connsiteY1" fmla="*/ 257442 h 257442"/>
                <a:gd name="connsiteX2" fmla="*/ 0 w 1237738"/>
                <a:gd name="connsiteY2" fmla="*/ 257442 h 257442"/>
                <a:gd name="connsiteX3" fmla="*/ 0 w 1237738"/>
                <a:gd name="connsiteY3" fmla="*/ 0 h 257442"/>
                <a:gd name="connsiteX0" fmla="*/ 1237738 w 1237738"/>
                <a:gd name="connsiteY0" fmla="*/ 0 h 257442"/>
                <a:gd name="connsiteX1" fmla="*/ 1183016 w 1237738"/>
                <a:gd name="connsiteY1" fmla="*/ 257442 h 257442"/>
                <a:gd name="connsiteX2" fmla="*/ 0 w 1237738"/>
                <a:gd name="connsiteY2" fmla="*/ 257442 h 257442"/>
                <a:gd name="connsiteX3" fmla="*/ 0 w 1237738"/>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1 w 1237739"/>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1 w 1237739"/>
                <a:gd name="connsiteY3" fmla="*/ 0 h 257442"/>
                <a:gd name="connsiteX0" fmla="*/ 1406055 w 1406055"/>
                <a:gd name="connsiteY0" fmla="*/ 0 h 257442"/>
                <a:gd name="connsiteX1" fmla="*/ 1183017 w 1406055"/>
                <a:gd name="connsiteY1" fmla="*/ 257442 h 257442"/>
                <a:gd name="connsiteX2" fmla="*/ 0 w 1406055"/>
                <a:gd name="connsiteY2" fmla="*/ 257442 h 257442"/>
                <a:gd name="connsiteX3" fmla="*/ 1 w 1406055"/>
                <a:gd name="connsiteY3" fmla="*/ 0 h 257442"/>
                <a:gd name="connsiteX0" fmla="*/ 1406055 w 1406055"/>
                <a:gd name="connsiteY0" fmla="*/ 0 h 257442"/>
                <a:gd name="connsiteX1" fmla="*/ 1351334 w 1406055"/>
                <a:gd name="connsiteY1" fmla="*/ 257442 h 257442"/>
                <a:gd name="connsiteX2" fmla="*/ 0 w 1406055"/>
                <a:gd name="connsiteY2" fmla="*/ 257442 h 257442"/>
                <a:gd name="connsiteX3" fmla="*/ 1 w 1406055"/>
                <a:gd name="connsiteY3" fmla="*/ 0 h 257442"/>
                <a:gd name="connsiteX0" fmla="*/ 1406054 w 1406054"/>
                <a:gd name="connsiteY0" fmla="*/ 0 h 257442"/>
                <a:gd name="connsiteX1" fmla="*/ 1351333 w 1406054"/>
                <a:gd name="connsiteY1" fmla="*/ 257442 h 257442"/>
                <a:gd name="connsiteX2" fmla="*/ 0 w 1406054"/>
                <a:gd name="connsiteY2" fmla="*/ 257442 h 257442"/>
                <a:gd name="connsiteX3" fmla="*/ 0 w 1406054"/>
                <a:gd name="connsiteY3" fmla="*/ 0 h 257442"/>
                <a:gd name="connsiteX0" fmla="*/ 1406055 w 1406055"/>
                <a:gd name="connsiteY0" fmla="*/ 0 h 257442"/>
                <a:gd name="connsiteX1" fmla="*/ 1351334 w 1406055"/>
                <a:gd name="connsiteY1" fmla="*/ 257442 h 257442"/>
                <a:gd name="connsiteX2" fmla="*/ 1 w 1406055"/>
                <a:gd name="connsiteY2" fmla="*/ 257442 h 257442"/>
                <a:gd name="connsiteX3" fmla="*/ 0 w 1406055"/>
                <a:gd name="connsiteY3" fmla="*/ 0 h 257442"/>
                <a:gd name="connsiteX0" fmla="*/ 1718640 w 1718640"/>
                <a:gd name="connsiteY0" fmla="*/ 0 h 257442"/>
                <a:gd name="connsiteX1" fmla="*/ 1351334 w 1718640"/>
                <a:gd name="connsiteY1" fmla="*/ 257442 h 257442"/>
                <a:gd name="connsiteX2" fmla="*/ 1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1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0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0 w 1718640"/>
                <a:gd name="connsiteY2" fmla="*/ 257442 h 257442"/>
                <a:gd name="connsiteX3" fmla="*/ 0 w 1718640"/>
                <a:gd name="connsiteY3" fmla="*/ 0 h 257442"/>
                <a:gd name="connsiteX0" fmla="*/ 1997562 w 1997562"/>
                <a:gd name="connsiteY0" fmla="*/ 0 h 257442"/>
                <a:gd name="connsiteX1" fmla="*/ 1663918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2302132 w 2302132"/>
                <a:gd name="connsiteY0" fmla="*/ 0 h 257442"/>
                <a:gd name="connsiteX1" fmla="*/ 194284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571437 w 2571437"/>
                <a:gd name="connsiteY0" fmla="*/ 0 h 257442"/>
                <a:gd name="connsiteX1" fmla="*/ 2247411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731737 w 2731737"/>
                <a:gd name="connsiteY0" fmla="*/ 0 h 257442"/>
                <a:gd name="connsiteX1" fmla="*/ 25167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Lst>
              <a:ahLst/>
              <a:cxnLst>
                <a:cxn ang="0">
                  <a:pos x="connsiteX0" y="connsiteY0"/>
                </a:cxn>
                <a:cxn ang="0">
                  <a:pos x="connsiteX1" y="connsiteY1"/>
                </a:cxn>
                <a:cxn ang="0">
                  <a:pos x="connsiteX2" y="connsiteY2"/>
                </a:cxn>
                <a:cxn ang="0">
                  <a:pos x="connsiteX3" y="connsiteY3"/>
                </a:cxn>
              </a:cxnLst>
              <a:rect l="l" t="t" r="r" b="b"/>
              <a:pathLst>
                <a:path w="2731737" h="257442">
                  <a:moveTo>
                    <a:pt x="2731737" y="0"/>
                  </a:moveTo>
                  <a:lnTo>
                    <a:pt x="2677016"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5" name="btfpRunningAgenda1LevelTextLeft884368">
              <a:extLst>
                <a:ext uri="{FF2B5EF4-FFF2-40B4-BE49-F238E27FC236}">
                  <a16:creationId xmlns:a16="http://schemas.microsoft.com/office/drawing/2014/main" id="{5E51206A-CCFB-95F3-1C88-FF0277D7F7B6}"/>
                </a:ext>
              </a:extLst>
            </p:cNvPr>
            <p:cNvSpPr txBox="1"/>
            <p:nvPr/>
          </p:nvSpPr>
          <p:spPr bwMode="gray">
            <a:xfrm>
              <a:off x="0" y="876300"/>
              <a:ext cx="277800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Middle office</a:t>
              </a:r>
            </a:p>
          </p:txBody>
        </p:sp>
      </p:grpSp>
      <p:sp>
        <p:nvSpPr>
          <p:cNvPr id="30" name="btfpNotesBox454171">
            <a:extLst>
              <a:ext uri="{FF2B5EF4-FFF2-40B4-BE49-F238E27FC236}">
                <a16:creationId xmlns:a16="http://schemas.microsoft.com/office/drawing/2014/main" id="{A58C13FB-1455-3DE5-7BD3-908B009A0EF6}"/>
              </a:ext>
            </a:extLst>
          </p:cNvPr>
          <p:cNvSpPr txBox="1"/>
          <p:nvPr>
            <p:custDataLst>
              <p:tags r:id="rId14"/>
            </p:custDataLst>
          </p:nvPr>
        </p:nvSpPr>
        <p:spPr bwMode="gray">
          <a:xfrm>
            <a:off x="336418" y="6432412"/>
            <a:ext cx="11525382"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 Bain analysis</a:t>
            </a:r>
          </a:p>
        </p:txBody>
      </p:sp>
      <p:sp>
        <p:nvSpPr>
          <p:cNvPr id="47" name="btfpQuoteBox771297">
            <a:extLst>
              <a:ext uri="{FF2B5EF4-FFF2-40B4-BE49-F238E27FC236}">
                <a16:creationId xmlns:a16="http://schemas.microsoft.com/office/drawing/2014/main" id="{3BDC3FFA-F6F1-2AB0-8998-55A067A03B8D}"/>
              </a:ext>
            </a:extLst>
          </p:cNvPr>
          <p:cNvSpPr txBox="1"/>
          <p:nvPr>
            <p:custDataLst>
              <p:tags r:id="rId15"/>
            </p:custDataLst>
          </p:nvPr>
        </p:nvSpPr>
        <p:spPr bwMode="gray">
          <a:xfrm>
            <a:off x="4354248" y="5686421"/>
            <a:ext cx="3483504" cy="857606"/>
          </a:xfrm>
          <a:prstGeom prst="rect">
            <a:avLst/>
          </a:prstGeom>
          <a:noFill/>
        </p:spPr>
        <p:txBody>
          <a:bodyPr vert="horz" wrap="square" lIns="36036" tIns="36036" rIns="36036" bIns="36036" rtlCol="0" anchor="t">
            <a:spAutoFit/>
          </a:bodyPr>
          <a:lstStyle/>
          <a:p>
            <a:pPr marL="90729" indent="-90729">
              <a:spcBef>
                <a:spcPts val="0"/>
              </a:spcBef>
              <a:buNone/>
            </a:pPr>
            <a:r>
              <a:rPr lang="en-US" sz="1000" i="1"/>
              <a:t>“While coding assistants have been improving, </a:t>
            </a:r>
            <a:r>
              <a:rPr lang="en-US" sz="1000" b="1" i="1"/>
              <a:t>providers are still very sensitive to coding errors as it directly impacts their revenue</a:t>
            </a:r>
            <a:r>
              <a:rPr lang="en-US" sz="1000" i="1"/>
              <a:t>. I think humans will remain in the loop at least in the near-future”</a:t>
            </a:r>
          </a:p>
          <a:p>
            <a:pPr marL="177800" lvl="1" indent="0" algn="r">
              <a:spcBef>
                <a:spcPts val="0"/>
              </a:spcBef>
              <a:buNone/>
            </a:pPr>
            <a:r>
              <a:rPr lang="en-US" sz="1000" b="0" i="0" u="none" strike="noStrike">
                <a:solidFill>
                  <a:srgbClr val="000000"/>
                </a:solidFill>
                <a:effectLst/>
                <a:latin typeface="Arial" panose="020B0604020202020204" pitchFamily="34" charset="0"/>
              </a:rPr>
              <a:t>Former VP of Global Sales, Competitor ##</a:t>
            </a:r>
            <a:r>
              <a:rPr lang="en-US" sz="1100"/>
              <a:t> </a:t>
            </a:r>
            <a:endParaRPr lang="en-US" sz="1000">
              <a:solidFill>
                <a:srgbClr val="FF0000"/>
              </a:solidFill>
            </a:endParaRPr>
          </a:p>
        </p:txBody>
      </p:sp>
      <p:sp>
        <p:nvSpPr>
          <p:cNvPr id="49" name="btfpQuoteBox646479">
            <a:extLst>
              <a:ext uri="{FF2B5EF4-FFF2-40B4-BE49-F238E27FC236}">
                <a16:creationId xmlns:a16="http://schemas.microsoft.com/office/drawing/2014/main" id="{F142397C-FE74-15B6-C3C0-B47E5923D4B3}"/>
              </a:ext>
            </a:extLst>
          </p:cNvPr>
          <p:cNvSpPr txBox="1"/>
          <p:nvPr>
            <p:custDataLst>
              <p:tags r:id="rId16"/>
            </p:custDataLst>
          </p:nvPr>
        </p:nvSpPr>
        <p:spPr bwMode="gray">
          <a:xfrm>
            <a:off x="8378296" y="5562042"/>
            <a:ext cx="3483504" cy="703718"/>
          </a:xfrm>
          <a:prstGeom prst="rect">
            <a:avLst/>
          </a:prstGeom>
          <a:noFill/>
        </p:spPr>
        <p:txBody>
          <a:bodyPr vert="horz" wrap="square" lIns="36036" tIns="36036" rIns="36036" bIns="36036" rtlCol="0" anchor="t">
            <a:spAutoFit/>
          </a:bodyPr>
          <a:lstStyle/>
          <a:p>
            <a:pPr marL="90729" indent="-90729">
              <a:spcBef>
                <a:spcPts val="0"/>
              </a:spcBef>
              <a:buNone/>
            </a:pPr>
            <a:r>
              <a:rPr lang="en-US" sz="1000" i="1"/>
              <a:t>“Given how much of the claims process is automated today, </a:t>
            </a:r>
            <a:r>
              <a:rPr lang="en-US" sz="1000" b="1" i="1"/>
              <a:t>there is limited room for </a:t>
            </a:r>
            <a:r>
              <a:rPr lang="en-US" sz="1000" b="1" i="1" err="1"/>
              <a:t>GenAI</a:t>
            </a:r>
            <a:r>
              <a:rPr lang="en-US" sz="1000" b="1" i="1"/>
              <a:t> to come in and improve the process</a:t>
            </a:r>
            <a:r>
              <a:rPr lang="en-US" sz="1000" i="1"/>
              <a:t>...Claims submission is largely hands off”</a:t>
            </a:r>
          </a:p>
          <a:p>
            <a:pPr marL="177800" lvl="1" indent="0" algn="r">
              <a:spcBef>
                <a:spcPts val="0"/>
              </a:spcBef>
              <a:buNone/>
            </a:pPr>
            <a:r>
              <a:rPr lang="en-US" sz="1000" b="0" i="0" u="none" strike="noStrike">
                <a:solidFill>
                  <a:srgbClr val="000000"/>
                </a:solidFill>
                <a:effectLst/>
                <a:latin typeface="Arial" panose="020B0604020202020204" pitchFamily="34" charset="0"/>
              </a:rPr>
              <a:t>Former VP Operations, Competitor ##</a:t>
            </a:r>
            <a:r>
              <a:rPr lang="en-US" sz="1100"/>
              <a:t> </a:t>
            </a:r>
            <a:endParaRPr lang="en-US" sz="1000">
              <a:solidFill>
                <a:srgbClr val="FF0000"/>
              </a:solidFill>
            </a:endParaRPr>
          </a:p>
        </p:txBody>
      </p:sp>
    </p:spTree>
    <p:custDataLst>
      <p:tags r:id="rId1"/>
    </p:custDataLst>
    <p:extLst>
      <p:ext uri="{BB962C8B-B14F-4D97-AF65-F5344CB8AC3E}">
        <p14:creationId xmlns:p14="http://schemas.microsoft.com/office/powerpoint/2010/main" val="1139279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btfpColumnIndicatorGroup2">
            <a:extLst>
              <a:ext uri="{FF2B5EF4-FFF2-40B4-BE49-F238E27FC236}">
                <a16:creationId xmlns:a16="http://schemas.microsoft.com/office/drawing/2014/main" id="{8704F5A2-CF26-5A3F-07B6-96CE8ABA2A85}"/>
              </a:ext>
            </a:extLst>
          </p:cNvPr>
          <p:cNvGrpSpPr/>
          <p:nvPr/>
        </p:nvGrpSpPr>
        <p:grpSpPr>
          <a:xfrm>
            <a:off x="0" y="6926580"/>
            <a:ext cx="12192000" cy="137160"/>
            <a:chOff x="0" y="6926580"/>
            <a:chExt cx="12192000" cy="137160"/>
          </a:xfrm>
        </p:grpSpPr>
        <p:sp>
          <p:nvSpPr>
            <p:cNvPr id="21" name="btfpColumnGapBlocker550830">
              <a:extLst>
                <a:ext uri="{FF2B5EF4-FFF2-40B4-BE49-F238E27FC236}">
                  <a16:creationId xmlns:a16="http://schemas.microsoft.com/office/drawing/2014/main" id="{80F94ED2-7C34-6F03-F6EF-D3D289F8A50A}"/>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9" name="btfpColumnGapBlocker758100">
              <a:extLst>
                <a:ext uri="{FF2B5EF4-FFF2-40B4-BE49-F238E27FC236}">
                  <a16:creationId xmlns:a16="http://schemas.microsoft.com/office/drawing/2014/main" id="{C3F75AB6-5403-3CAB-1458-31CEC56FD024}"/>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 name="btfpColumnIndicator758841">
              <a:extLst>
                <a:ext uri="{FF2B5EF4-FFF2-40B4-BE49-F238E27FC236}">
                  <a16:creationId xmlns:a16="http://schemas.microsoft.com/office/drawing/2014/main" id="{CDEE6EBC-D96C-1F34-7DBE-B17E59EDB6C1}"/>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346290">
              <a:extLst>
                <a:ext uri="{FF2B5EF4-FFF2-40B4-BE49-F238E27FC236}">
                  <a16:creationId xmlns:a16="http://schemas.microsoft.com/office/drawing/2014/main" id="{7065B102-356B-7D4F-35C7-D10E3DA848D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2" name="btfpColumnIndicatorGroup1">
            <a:extLst>
              <a:ext uri="{FF2B5EF4-FFF2-40B4-BE49-F238E27FC236}">
                <a16:creationId xmlns:a16="http://schemas.microsoft.com/office/drawing/2014/main" id="{39D8F956-F6FA-68A1-170D-459D9F39C304}"/>
              </a:ext>
            </a:extLst>
          </p:cNvPr>
          <p:cNvGrpSpPr/>
          <p:nvPr/>
        </p:nvGrpSpPr>
        <p:grpSpPr>
          <a:xfrm>
            <a:off x="0" y="-205740"/>
            <a:ext cx="12192000" cy="137160"/>
            <a:chOff x="0" y="-205740"/>
            <a:chExt cx="12192000" cy="137160"/>
          </a:xfrm>
        </p:grpSpPr>
        <p:sp>
          <p:nvSpPr>
            <p:cNvPr id="20" name="btfpColumnGapBlocker440915">
              <a:extLst>
                <a:ext uri="{FF2B5EF4-FFF2-40B4-BE49-F238E27FC236}">
                  <a16:creationId xmlns:a16="http://schemas.microsoft.com/office/drawing/2014/main" id="{5877B367-0ED4-B107-AD65-F5F7AEB8B441}"/>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8" name="btfpColumnGapBlocker611145">
              <a:extLst>
                <a:ext uri="{FF2B5EF4-FFF2-40B4-BE49-F238E27FC236}">
                  <a16:creationId xmlns:a16="http://schemas.microsoft.com/office/drawing/2014/main" id="{7C34E170-87EA-911B-A62C-54F16645770C}"/>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 name="btfpColumnIndicator309091">
              <a:extLst>
                <a:ext uri="{FF2B5EF4-FFF2-40B4-BE49-F238E27FC236}">
                  <a16:creationId xmlns:a16="http://schemas.microsoft.com/office/drawing/2014/main" id="{F35DBD8A-3DFD-E160-026F-ED11D3873FA8}"/>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887755">
              <a:extLst>
                <a:ext uri="{FF2B5EF4-FFF2-40B4-BE49-F238E27FC236}">
                  <a16:creationId xmlns:a16="http://schemas.microsoft.com/office/drawing/2014/main" id="{C6506E7C-31E1-F933-2759-360DFFA370FE}"/>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7E153E3F-F285-4611-ECB3-30A43E59F7A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5" progId="TCLayout.ActiveDocument.1">
                  <p:embed/>
                </p:oleObj>
              </mc:Choice>
              <mc:Fallback>
                <p:oleObj name="think-cell Slide" r:id="rId8" imgW="592" imgH="595" progId="TCLayout.ActiveDocument.1">
                  <p:embed/>
                  <p:pic>
                    <p:nvPicPr>
                      <p:cNvPr id="14" name="think-cell data - do not delete" hidden="1">
                        <a:extLst>
                          <a:ext uri="{FF2B5EF4-FFF2-40B4-BE49-F238E27FC236}">
                            <a16:creationId xmlns:a16="http://schemas.microsoft.com/office/drawing/2014/main" id="{7E153E3F-F285-4611-ECB3-30A43E59F7A4}"/>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BEA0847-2550-1722-994D-109784F64C4A}"/>
              </a:ext>
            </a:extLst>
          </p:cNvPr>
          <p:cNvSpPr>
            <a:spLocks noGrp="1"/>
          </p:cNvSpPr>
          <p:nvPr>
            <p:ph type="title"/>
          </p:nvPr>
        </p:nvSpPr>
        <p:spPr/>
        <p:txBody>
          <a:bodyPr vert="horz"/>
          <a:lstStyle/>
          <a:p>
            <a:r>
              <a:rPr lang="en-US" b="1"/>
              <a:t>Coding | AI-driven changes: </a:t>
            </a:r>
            <a:r>
              <a:rPr lang="en-US"/>
              <a:t>Gen AI impact on coding varies by service type and complexity of treatment</a:t>
            </a:r>
          </a:p>
        </p:txBody>
      </p:sp>
      <p:graphicFrame>
        <p:nvGraphicFramePr>
          <p:cNvPr id="16" name="btfpTable178734">
            <a:extLst>
              <a:ext uri="{FF2B5EF4-FFF2-40B4-BE49-F238E27FC236}">
                <a16:creationId xmlns:a16="http://schemas.microsoft.com/office/drawing/2014/main" id="{14DAA326-C504-E42C-3B1A-7B4D20336258}"/>
              </a:ext>
            </a:extLst>
          </p:cNvPr>
          <p:cNvGraphicFramePr>
            <a:graphicFrameLocks noGrp="1"/>
          </p:cNvGraphicFramePr>
          <p:nvPr>
            <p:custDataLst>
              <p:tags r:id="rId3"/>
            </p:custDataLst>
            <p:extLst>
              <p:ext uri="{D42A27DB-BD31-4B8C-83A1-F6EECF244321}">
                <p14:modId xmlns:p14="http://schemas.microsoft.com/office/powerpoint/2010/main" val="3620816132"/>
              </p:ext>
            </p:extLst>
          </p:nvPr>
        </p:nvGraphicFramePr>
        <p:xfrm>
          <a:off x="330200" y="1231900"/>
          <a:ext cx="11518265" cy="5212080"/>
        </p:xfrm>
        <a:graphic>
          <a:graphicData uri="http://schemas.openxmlformats.org/drawingml/2006/table">
            <a:tbl>
              <a:tblPr firstRow="1" firstCol="1">
                <a:tableStyleId>{9D7B26C5-4107-4FEC-AEDC-1716B250A1EF}</a:tableStyleId>
              </a:tblPr>
              <a:tblGrid>
                <a:gridCol w="365760">
                  <a:extLst>
                    <a:ext uri="{9D8B030D-6E8A-4147-A177-3AD203B41FA5}">
                      <a16:colId xmlns:a16="http://schemas.microsoft.com/office/drawing/2014/main" val="865223044"/>
                    </a:ext>
                  </a:extLst>
                </a:gridCol>
                <a:gridCol w="365760">
                  <a:extLst>
                    <a:ext uri="{9D8B030D-6E8A-4147-A177-3AD203B41FA5}">
                      <a16:colId xmlns:a16="http://schemas.microsoft.com/office/drawing/2014/main" val="983380402"/>
                    </a:ext>
                  </a:extLst>
                </a:gridCol>
                <a:gridCol w="914400">
                  <a:extLst>
                    <a:ext uri="{9D8B030D-6E8A-4147-A177-3AD203B41FA5}">
                      <a16:colId xmlns:a16="http://schemas.microsoft.com/office/drawing/2014/main" val="3157327513"/>
                    </a:ext>
                  </a:extLst>
                </a:gridCol>
                <a:gridCol w="2282825">
                  <a:extLst>
                    <a:ext uri="{9D8B030D-6E8A-4147-A177-3AD203B41FA5}">
                      <a16:colId xmlns:a16="http://schemas.microsoft.com/office/drawing/2014/main" val="1142504535"/>
                    </a:ext>
                  </a:extLst>
                </a:gridCol>
                <a:gridCol w="365760">
                  <a:extLst>
                    <a:ext uri="{9D8B030D-6E8A-4147-A177-3AD203B41FA5}">
                      <a16:colId xmlns:a16="http://schemas.microsoft.com/office/drawing/2014/main" val="704901429"/>
                    </a:ext>
                  </a:extLst>
                </a:gridCol>
                <a:gridCol w="4572000">
                  <a:extLst>
                    <a:ext uri="{9D8B030D-6E8A-4147-A177-3AD203B41FA5}">
                      <a16:colId xmlns:a16="http://schemas.microsoft.com/office/drawing/2014/main" val="1418467547"/>
                    </a:ext>
                  </a:extLst>
                </a:gridCol>
                <a:gridCol w="2651760">
                  <a:extLst>
                    <a:ext uri="{9D8B030D-6E8A-4147-A177-3AD203B41FA5}">
                      <a16:colId xmlns:a16="http://schemas.microsoft.com/office/drawing/2014/main" val="3259837532"/>
                    </a:ext>
                  </a:extLst>
                </a:gridCol>
              </a:tblGrid>
              <a:tr h="207346">
                <a:tc gridSpan="2">
                  <a:txBody>
                    <a:bodyPr/>
                    <a:lstStyle/>
                    <a:p>
                      <a:pPr marL="0" indent="0">
                        <a:spcBef>
                          <a:spcPts val="0"/>
                        </a:spcBef>
                        <a:buFontTx/>
                        <a:buNone/>
                      </a:pPr>
                      <a:r>
                        <a:rPr lang="en-US" sz="1050">
                          <a:solidFill>
                            <a:srgbClr val="FFFFFF"/>
                          </a:solidFill>
                        </a:rPr>
                        <a:t>Vector </a:t>
                      </a:r>
                      <a:endParaRPr lang="en-US" sz="1050" baseline="30000">
                        <a:solidFill>
                          <a:srgbClr val="FFFFFF"/>
                        </a:solidFill>
                      </a:endParaRPr>
                    </a:p>
                  </a:txBody>
                  <a:tcPr marL="45720" marR="4572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hMerge="1">
                  <a:txBody>
                    <a:bodyPr/>
                    <a:lstStyle/>
                    <a:p>
                      <a:endParaRPr lang="en-US"/>
                    </a:p>
                  </a:txBody>
                  <a:tcPr/>
                </a:tc>
                <a:tc>
                  <a:txBody>
                    <a:bodyPr/>
                    <a:lstStyle/>
                    <a:p>
                      <a:pPr marL="0" indent="0">
                        <a:spcBef>
                          <a:spcPts val="0"/>
                        </a:spcBef>
                        <a:buFontTx/>
                        <a:buNone/>
                      </a:pPr>
                      <a:r>
                        <a:rPr lang="en-US" sz="1050">
                          <a:solidFill>
                            <a:srgbClr val="FFFFFF"/>
                          </a:solidFill>
                        </a:rPr>
                        <a:t>Type</a:t>
                      </a:r>
                    </a:p>
                  </a:txBody>
                  <a:tcPr marL="45720" marR="4572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a:txBody>
                    <a:bodyPr/>
                    <a:lstStyle/>
                    <a:p>
                      <a:pPr marL="0" indent="0">
                        <a:spcBef>
                          <a:spcPts val="0"/>
                        </a:spcBef>
                        <a:buFontTx/>
                        <a:buNone/>
                      </a:pPr>
                      <a:r>
                        <a:rPr lang="en-US" sz="1050">
                          <a:solidFill>
                            <a:srgbClr val="FFFFFF"/>
                          </a:solidFill>
                        </a:rPr>
                        <a:t>Description</a:t>
                      </a:r>
                    </a:p>
                  </a:txBody>
                  <a:tcPr marL="45720" marR="4572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gridSpan="2">
                  <a:txBody>
                    <a:bodyPr/>
                    <a:lstStyle/>
                    <a:p>
                      <a:pPr marL="0" indent="0">
                        <a:spcBef>
                          <a:spcPts val="0"/>
                        </a:spcBef>
                        <a:buFontTx/>
                        <a:buNone/>
                      </a:pPr>
                      <a:r>
                        <a:rPr lang="en-US" sz="1050">
                          <a:solidFill>
                            <a:srgbClr val="FFFFFF"/>
                          </a:solidFill>
                        </a:rPr>
                        <a:t>GenAI Impact (near-term)</a:t>
                      </a:r>
                    </a:p>
                  </a:txBody>
                  <a:tcPr marL="45720" marR="4572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tc hMerge="1">
                  <a:txBody>
                    <a:bodyPr/>
                    <a:lstStyle/>
                    <a:p>
                      <a:pPr marL="0" indent="0">
                        <a:spcBef>
                          <a:spcPts val="0"/>
                        </a:spcBef>
                        <a:buFontTx/>
                        <a:buNone/>
                      </a:pPr>
                      <a:r>
                        <a:rPr lang="en-US" sz="1600"/>
                        <a:t>Likelihood of disruption and impact on RCM vendors’ revenue pool</a:t>
                      </a:r>
                    </a:p>
                  </a:txBody>
                  <a:tcPr anchor="b"/>
                </a:tc>
                <a:tc>
                  <a:txBody>
                    <a:bodyPr/>
                    <a:lstStyle/>
                    <a:p>
                      <a:pPr marL="0" indent="0">
                        <a:spcBef>
                          <a:spcPts val="0"/>
                        </a:spcBef>
                        <a:buFontTx/>
                        <a:buNone/>
                      </a:pPr>
                      <a:r>
                        <a:rPr lang="en-US" sz="1050">
                          <a:solidFill>
                            <a:srgbClr val="FFFFFF"/>
                          </a:solidFill>
                        </a:rPr>
                        <a:t>Commentary</a:t>
                      </a:r>
                    </a:p>
                  </a:txBody>
                  <a:tcPr marL="45720" marR="4572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748860605"/>
                  </a:ext>
                </a:extLst>
              </a:tr>
              <a:tr h="1162395">
                <a:tc rowSpan="4">
                  <a:txBody>
                    <a:bodyPr/>
                    <a:lstStyle/>
                    <a:p>
                      <a:pPr marL="0" indent="0" algn="ctr">
                        <a:buFontTx/>
                        <a:buNone/>
                      </a:pPr>
                      <a:r>
                        <a:rPr lang="en-US" sz="1050" b="1">
                          <a:solidFill>
                            <a:srgbClr val="FFFFFF"/>
                          </a:solidFill>
                        </a:rPr>
                        <a:t>By Complexity</a:t>
                      </a:r>
                    </a:p>
                  </a:txBody>
                  <a:tcPr marL="45720" marR="45720" vert="vert27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2D475A"/>
                    </a:solidFill>
                  </a:tcPr>
                </a:tc>
                <a:tc rowSpan="2">
                  <a:txBody>
                    <a:bodyPr/>
                    <a:lstStyle/>
                    <a:p>
                      <a:pPr marL="0" indent="0" algn="ctr">
                        <a:buFontTx/>
                        <a:buNone/>
                      </a:pPr>
                      <a:r>
                        <a:rPr lang="en-US" sz="1050" b="1">
                          <a:solidFill>
                            <a:srgbClr val="FFFFFF"/>
                          </a:solidFill>
                        </a:rPr>
                        <a:t>Service Type</a:t>
                      </a:r>
                    </a:p>
                  </a:txBody>
                  <a:tcPr marL="45720" marR="45720" vert="vert27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7891AA"/>
                    </a:solidFill>
                  </a:tcPr>
                </a:tc>
                <a:tc>
                  <a:txBody>
                    <a:bodyPr/>
                    <a:lstStyle/>
                    <a:p>
                      <a:pPr marL="0" indent="0">
                        <a:buFontTx/>
                        <a:buNone/>
                      </a:pPr>
                      <a:r>
                        <a:rPr lang="en-US" sz="1050" b="1"/>
                        <a:t>Outpatient</a:t>
                      </a:r>
                    </a:p>
                  </a:txBody>
                  <a:tcPr marL="45720" marR="4572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CE5EA"/>
                    </a:solidFill>
                  </a:tcPr>
                </a:tc>
                <a:tc>
                  <a:txBody>
                    <a:bodyPr/>
                    <a:lstStyle/>
                    <a:p>
                      <a:pPr marL="0" indent="0">
                        <a:buNone/>
                      </a:pPr>
                      <a:r>
                        <a:rPr lang="en-US" sz="1050"/>
                        <a:t>Includes coding for lower-complexity outpatient services like primary care visits, specialists' consultations, lab testing, etc.</a:t>
                      </a:r>
                    </a:p>
                  </a:txBody>
                  <a:tcPr marL="45720" marR="45720" anchor="ctr">
                    <a:lnT w="19050" cap="flat" cmpd="sng" algn="ctr">
                      <a:solidFill>
                        <a:schemeClr val="bg1"/>
                      </a:solidFill>
                      <a:prstDash val="solid"/>
                      <a:round/>
                      <a:headEnd type="none" w="med" len="med"/>
                      <a:tailEnd type="none" w="med" len="med"/>
                    </a:lnT>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0"/>
                        </a:buBlip>
                      </a:pPr>
                      <a:r>
                        <a:rPr lang="en-US" sz="1400" baseline="0"/>
                        <a:t> </a:t>
                      </a:r>
                    </a:p>
                  </a:txBody>
                  <a:tcPr marL="45720" marR="45720" anchor="ctr">
                    <a:lnT w="19050" cap="flat" cmpd="sng" algn="ctr">
                      <a:solidFill>
                        <a:schemeClr val="bg1"/>
                      </a:solidFill>
                      <a:prstDash val="solid"/>
                      <a:round/>
                      <a:headEnd type="none" w="med" len="med"/>
                      <a:tailEnd type="none" w="med" len="med"/>
                    </a:lnT>
                  </a:tcPr>
                </a:tc>
                <a:tc>
                  <a:txBody>
                    <a:bodyPr/>
                    <a:lstStyle/>
                    <a:p>
                      <a:pPr marL="177800" indent="-177800"/>
                      <a:r>
                        <a:rPr lang="en-US" sz="1050" b="1"/>
                        <a:t>Moderate scope for autonomous coding in simple services </a:t>
                      </a:r>
                      <a:r>
                        <a:rPr lang="en-US" sz="1050"/>
                        <a:t>(like doctor visits and standard medical procedures); however more complex procedures (like outpatient surgery) and changing coding guidelines pose a challenge on automation</a:t>
                      </a:r>
                    </a:p>
                    <a:p>
                      <a:pPr marL="177800" indent="-177800"/>
                      <a:r>
                        <a:rPr lang="en-US" sz="1050" b="1"/>
                        <a:t>Opportunity for services vendor to increase agent productivity via automation</a:t>
                      </a:r>
                      <a:r>
                        <a:rPr lang="en-US" sz="1050"/>
                        <a:t> and share cost benefits with customers</a:t>
                      </a:r>
                    </a:p>
                  </a:txBody>
                  <a:tcPr marL="45720" marR="45720">
                    <a:lnT w="19050" cap="flat" cmpd="sng" algn="ctr">
                      <a:solidFill>
                        <a:schemeClr val="bg1"/>
                      </a:solidFill>
                      <a:prstDash val="solid"/>
                      <a:round/>
                      <a:headEnd type="none" w="med" len="med"/>
                      <a:tailEnd type="none" w="med" len="med"/>
                    </a:lnT>
                  </a:tcPr>
                </a:tc>
                <a:tc>
                  <a:txBody>
                    <a:bodyPr/>
                    <a:lstStyle/>
                    <a:p>
                      <a:pPr marL="90729" indent="-90729">
                        <a:spcBef>
                          <a:spcPts val="0"/>
                        </a:spcBef>
                        <a:buNone/>
                      </a:pPr>
                      <a:r>
                        <a:rPr lang="en-US" sz="1400" i="1"/>
                        <a:t>“</a:t>
                      </a:r>
                      <a:r>
                        <a:rPr lang="en-US" sz="1050" i="1"/>
                        <a:t>With coding, AI is huge as a use case. We’re already seeing that with the less complex cases [like] lab, pathology tests, etc.”</a:t>
                      </a:r>
                    </a:p>
                    <a:p>
                      <a:pPr marL="177800" lvl="1" indent="0" algn="r">
                        <a:spcBef>
                          <a:spcPts val="0"/>
                        </a:spcBef>
                        <a:buNone/>
                      </a:pPr>
                      <a:r>
                        <a:rPr lang="en-US" sz="1000">
                          <a:solidFill>
                            <a:srgbClr val="000000"/>
                          </a:solidFill>
                        </a:rPr>
                        <a:t>Senior Director of Revenue Cycle, Revenue Integrity, Customer ##</a:t>
                      </a:r>
                    </a:p>
                  </a:txBody>
                  <a:tcPr marL="45720" marR="45720">
                    <a:lnT w="190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35539244"/>
                  </a:ext>
                </a:extLst>
              </a:tr>
              <a:tr h="898500">
                <a:tc vMerge="1">
                  <a:txBody>
                    <a:bodyPr/>
                    <a:lstStyle/>
                    <a:p>
                      <a:pPr marL="0" indent="0">
                        <a:buFontTx/>
                        <a:buNone/>
                      </a:pPr>
                      <a:endParaRPr lang="en-US" sz="1200"/>
                    </a:p>
                  </a:txBody>
                  <a:tcPr/>
                </a:tc>
                <a:tc vMerge="1">
                  <a:txBody>
                    <a:bodyPr/>
                    <a:lstStyle/>
                    <a:p>
                      <a:pPr marL="0" indent="0">
                        <a:buFontTx/>
                        <a:buNone/>
                      </a:pPr>
                      <a:endParaRPr lang="en-US" sz="1200"/>
                    </a:p>
                  </a:txBody>
                  <a:tcPr/>
                </a:tc>
                <a:tc>
                  <a:txBody>
                    <a:bodyPr/>
                    <a:lstStyle/>
                    <a:p>
                      <a:pPr marL="0" indent="0">
                        <a:buFontTx/>
                        <a:buNone/>
                      </a:pPr>
                      <a:r>
                        <a:rPr lang="en-US" sz="1050" b="1"/>
                        <a:t>Inpatient (IPD)</a:t>
                      </a:r>
                    </a:p>
                  </a:txBody>
                  <a:tcPr marL="45720" marR="4572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CE5EA"/>
                    </a:solidFill>
                  </a:tcPr>
                </a:tc>
                <a:tc>
                  <a:txBody>
                    <a:bodyPr/>
                    <a:lstStyle/>
                    <a:p>
                      <a:pPr marL="0" indent="0">
                        <a:buNone/>
                      </a:pPr>
                      <a:r>
                        <a:rPr lang="en-US" sz="1050"/>
                        <a:t>Includes coding for higher-complexity inpatient services like medical care, surgical services, nursing care, diagnostic services, specialized care units</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400" baseline="0"/>
                        <a:t> </a:t>
                      </a:r>
                    </a:p>
                  </a:txBody>
                  <a:tcPr marL="45720" marR="45720" anchor="ctr"/>
                </a:tc>
                <a:tc>
                  <a:txBody>
                    <a:bodyPr/>
                    <a:lstStyle/>
                    <a:p>
                      <a:pPr marL="177800" indent="-177800"/>
                      <a:r>
                        <a:rPr lang="en-US" sz="1050" b="1"/>
                        <a:t>Low scope for automation driven by high complexity</a:t>
                      </a:r>
                      <a:r>
                        <a:rPr lang="en-US" sz="1050"/>
                        <a:t>; Higher complexity in coding for IPD (vs OPD) driven by higher clinical severity, longer duration of stay &amp; complex coding guidelines for IPD</a:t>
                      </a:r>
                    </a:p>
                  </a:txBody>
                  <a:tcPr marL="45720" marR="45720"/>
                </a:tc>
                <a:tc>
                  <a:txBody>
                    <a:bodyPr/>
                    <a:lstStyle/>
                    <a:p>
                      <a:pPr marL="90729" indent="-90729">
                        <a:spcBef>
                          <a:spcPts val="0"/>
                        </a:spcBef>
                        <a:buNone/>
                      </a:pPr>
                      <a:r>
                        <a:rPr lang="en-US" sz="1400" i="1"/>
                        <a:t>“</a:t>
                      </a:r>
                      <a:r>
                        <a:rPr lang="en-US" sz="1050" i="1"/>
                        <a:t>Today, there are a lot of good deep learning models so coding can be done for almost all specialties, but there will still be specific modalities, procedures that will need manual support – the last mile help.”</a:t>
                      </a:r>
                    </a:p>
                    <a:p>
                      <a:pPr marL="177800" lvl="1" indent="0" algn="r">
                        <a:spcBef>
                          <a:spcPts val="0"/>
                        </a:spcBef>
                        <a:buNone/>
                      </a:pPr>
                      <a:r>
                        <a:rPr lang="en-US" sz="1000"/>
                        <a:t>Vice President, Commercial Operations, Competitor ##</a:t>
                      </a:r>
                    </a:p>
                  </a:txBody>
                  <a:tcPr marL="45720" marR="45720"/>
                </a:tc>
                <a:extLst>
                  <a:ext uri="{0D108BD9-81ED-4DB2-BD59-A6C34878D82A}">
                    <a16:rowId xmlns:a16="http://schemas.microsoft.com/office/drawing/2014/main" val="1642119154"/>
                  </a:ext>
                </a:extLst>
              </a:tr>
              <a:tr h="1030447">
                <a:tc vMerge="1">
                  <a:txBody>
                    <a:bodyPr/>
                    <a:lstStyle/>
                    <a:p>
                      <a:pPr marL="0" indent="0">
                        <a:buFontTx/>
                        <a:buNone/>
                      </a:pPr>
                      <a:endParaRPr lang="en-US" sz="1200"/>
                    </a:p>
                  </a:txBody>
                  <a:tcPr/>
                </a:tc>
                <a:tc rowSpan="2">
                  <a:txBody>
                    <a:bodyPr/>
                    <a:lstStyle/>
                    <a:p>
                      <a:pPr marL="0" indent="0" algn="ctr">
                        <a:buFontTx/>
                        <a:buNone/>
                      </a:pPr>
                      <a:r>
                        <a:rPr lang="en-US" sz="1050" b="1"/>
                        <a:t>Therapeutic Area</a:t>
                      </a:r>
                    </a:p>
                  </a:txBody>
                  <a:tcPr marL="45720" marR="45720" vert="vert27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A3BCD3"/>
                    </a:solidFill>
                  </a:tcPr>
                </a:tc>
                <a:tc>
                  <a:txBody>
                    <a:bodyPr/>
                    <a:lstStyle/>
                    <a:p>
                      <a:pPr marL="0" indent="0">
                        <a:buFontTx/>
                        <a:buNone/>
                      </a:pPr>
                      <a:r>
                        <a:rPr lang="en-US" sz="1050" b="1"/>
                        <a:t>Simple TAs</a:t>
                      </a:r>
                    </a:p>
                  </a:txBody>
                  <a:tcPr marL="45720" marR="4572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CE5EA"/>
                    </a:solidFill>
                  </a:tcPr>
                </a:tc>
                <a:tc>
                  <a:txBody>
                    <a:bodyPr/>
                    <a:lstStyle/>
                    <a:p>
                      <a:pPr marL="0" indent="0">
                        <a:buNone/>
                      </a:pPr>
                      <a:r>
                        <a:rPr lang="en-US" sz="1050"/>
                        <a:t>Includes coding for low complexity treatments like dermatology, psychiatry, pediatrics, general medicine, radiology, etc.</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1400" baseline="0"/>
                        <a:t> </a:t>
                      </a:r>
                    </a:p>
                  </a:txBody>
                  <a:tcPr marL="45720" marR="45720" anchor="ctr"/>
                </a:tc>
                <a:tc>
                  <a:txBody>
                    <a:bodyPr/>
                    <a:lstStyle/>
                    <a:p>
                      <a:pPr marL="177800" indent="-177800"/>
                      <a:r>
                        <a:rPr lang="en-US" sz="1050" b="1"/>
                        <a:t>High scope for autonomous coding</a:t>
                      </a:r>
                      <a:r>
                        <a:rPr lang="en-US" sz="1050"/>
                        <a:t>; Coding requirements and guidelines for simple TAs like radiology is well-defined with lower clinical complexity</a:t>
                      </a:r>
                    </a:p>
                    <a:p>
                      <a:pPr marL="177800" indent="-177800"/>
                      <a:r>
                        <a:rPr lang="en-US" sz="1050" b="1"/>
                        <a:t>Opportunity for services vendor to increase agent productivity via automation </a:t>
                      </a:r>
                      <a:r>
                        <a:rPr lang="en-US" sz="1050"/>
                        <a:t>and share cost benefits with customers</a:t>
                      </a:r>
                    </a:p>
                  </a:txBody>
                  <a:tcPr marL="45720" marR="45720"/>
                </a:tc>
                <a:tc>
                  <a:txBody>
                    <a:bodyPr/>
                    <a:lstStyle/>
                    <a:p>
                      <a:pPr marL="90729" indent="-90729">
                        <a:spcBef>
                          <a:spcPts val="0"/>
                        </a:spcBef>
                        <a:buNone/>
                      </a:pPr>
                      <a:r>
                        <a:rPr lang="en-US" sz="1400" i="1"/>
                        <a:t>“</a:t>
                      </a:r>
                      <a:r>
                        <a:rPr lang="en-US" sz="1050" i="1"/>
                        <a:t>Radiology is a great example for an AI use case. There are already many automated coding cases for it, and it’s also the most common so can really use AI for that.”</a:t>
                      </a:r>
                    </a:p>
                    <a:p>
                      <a:pPr marL="177800" lvl="1" indent="0" algn="r">
                        <a:spcBef>
                          <a:spcPts val="0"/>
                        </a:spcBef>
                        <a:buNone/>
                      </a:pPr>
                      <a:r>
                        <a:rPr lang="en-US" sz="1000"/>
                        <a:t>Executive, Competitor ##</a:t>
                      </a:r>
                    </a:p>
                  </a:txBody>
                  <a:tcPr marL="45720" marR="45720"/>
                </a:tc>
                <a:extLst>
                  <a:ext uri="{0D108BD9-81ED-4DB2-BD59-A6C34878D82A}">
                    <a16:rowId xmlns:a16="http://schemas.microsoft.com/office/drawing/2014/main" val="96854466"/>
                  </a:ext>
                </a:extLst>
              </a:tr>
              <a:tr h="1030447">
                <a:tc vMerge="1">
                  <a:txBody>
                    <a:bodyPr/>
                    <a:lstStyle/>
                    <a:p>
                      <a:pPr marL="0" indent="0">
                        <a:buFontTx/>
                        <a:buNone/>
                      </a:pPr>
                      <a:endParaRPr lang="en-US" sz="1200"/>
                    </a:p>
                  </a:txBody>
                  <a:tcPr/>
                </a:tc>
                <a:tc vMerge="1">
                  <a:txBody>
                    <a:bodyPr/>
                    <a:lstStyle/>
                    <a:p>
                      <a:pPr marL="0" indent="0">
                        <a:buFontTx/>
                        <a:buNone/>
                      </a:pPr>
                      <a:endParaRPr lang="en-US" sz="1200"/>
                    </a:p>
                  </a:txBody>
                  <a:tcPr/>
                </a:tc>
                <a:tc>
                  <a:txBody>
                    <a:bodyPr/>
                    <a:lstStyle/>
                    <a:p>
                      <a:pPr marL="0" indent="0">
                        <a:buFontTx/>
                        <a:buNone/>
                      </a:pPr>
                      <a:r>
                        <a:rPr lang="en-US" sz="1050" b="1"/>
                        <a:t>Complex TAs</a:t>
                      </a:r>
                    </a:p>
                  </a:txBody>
                  <a:tcPr marL="45720" marR="45720"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solidFill>
                      <a:srgbClr val="DCE5EA"/>
                    </a:solidFill>
                  </a:tcPr>
                </a:tc>
                <a:tc>
                  <a:txBody>
                    <a:bodyPr/>
                    <a:lstStyle/>
                    <a:p>
                      <a:pPr marL="0" indent="0">
                        <a:buNone/>
                      </a:pPr>
                      <a:r>
                        <a:rPr lang="en-US" sz="1050"/>
                        <a:t>Includes coding for mid to high complexity TAs like orthopedics, cardiovascular, neurology, cancer / oncology, etc.</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400" baseline="0"/>
                        <a:t> </a:t>
                      </a:r>
                    </a:p>
                  </a:txBody>
                  <a:tcPr marL="45720" marR="45720" anchor="ctr"/>
                </a:tc>
                <a:tc>
                  <a:txBody>
                    <a:bodyPr/>
                    <a:lstStyle/>
                    <a:p>
                      <a:pPr marL="177800" indent="-177800"/>
                      <a:r>
                        <a:rPr lang="en-US" sz="1050" b="1"/>
                        <a:t>Low scope for autonomous coding driven by high complexity</a:t>
                      </a:r>
                      <a:r>
                        <a:rPr lang="en-US" sz="1050"/>
                        <a:t>; Complexity driven by 1) intricacy of procedures (coding complex surgeries req. detail on surgical approach, devices/implants used, anatomical sites involved etc.), and 2) range of ICD-11 codes applicable to each TAs (&gt;500 ICD codes mapped to TAs like cancer, neurology vs &lt;50 codes for dermatology, pediatrics)</a:t>
                      </a:r>
                    </a:p>
                  </a:txBody>
                  <a:tcPr marL="45720" marR="45720"/>
                </a:tc>
                <a:tc>
                  <a:txBody>
                    <a:bodyPr/>
                    <a:lstStyle/>
                    <a:p>
                      <a:pPr marL="90729" marR="0" lvl="0" indent="-90729" algn="l" defTabSz="711200" rtl="0" eaLnBrk="1" fontAlgn="auto" latinLnBrk="0" hangingPunct="1">
                        <a:lnSpc>
                          <a:spcPct val="100000"/>
                        </a:lnSpc>
                        <a:spcBef>
                          <a:spcPts val="0"/>
                        </a:spcBef>
                        <a:spcAft>
                          <a:spcPts val="0"/>
                        </a:spcAft>
                        <a:buClrTx/>
                        <a:buSzTx/>
                        <a:buFontTx/>
                        <a:buNone/>
                        <a:tabLst/>
                        <a:defRPr/>
                      </a:pPr>
                      <a:r>
                        <a:rPr lang="en-US" sz="1400" i="1"/>
                        <a:t>“</a:t>
                      </a:r>
                      <a:r>
                        <a:rPr lang="en-US" sz="1050" i="1"/>
                        <a:t>There still remain complex cases that require manual intervention, like neurology or oncology. It’s not common and so there’s less for these models to train on.”</a:t>
                      </a:r>
                      <a:r>
                        <a:rPr lang="en-US" sz="1050"/>
                        <a:t> </a:t>
                      </a:r>
                    </a:p>
                    <a:p>
                      <a:pPr marL="90729" marR="0" lvl="0" indent="-90729" algn="r" defTabSz="711200" rtl="0" eaLnBrk="1" fontAlgn="auto" latinLnBrk="0" hangingPunct="1">
                        <a:lnSpc>
                          <a:spcPct val="100000"/>
                        </a:lnSpc>
                        <a:spcBef>
                          <a:spcPts val="0"/>
                        </a:spcBef>
                        <a:spcAft>
                          <a:spcPts val="0"/>
                        </a:spcAft>
                        <a:buClrTx/>
                        <a:buSzTx/>
                        <a:buFontTx/>
                        <a:buNone/>
                        <a:tabLst/>
                        <a:defRPr/>
                      </a:pPr>
                      <a:r>
                        <a:rPr lang="en-US" sz="1000"/>
                        <a:t>Vice President, Commercial Operations, Competitor ##</a:t>
                      </a:r>
                    </a:p>
                  </a:txBody>
                  <a:tcPr marL="45720" marR="45720"/>
                </a:tc>
                <a:extLst>
                  <a:ext uri="{0D108BD9-81ED-4DB2-BD59-A6C34878D82A}">
                    <a16:rowId xmlns:a16="http://schemas.microsoft.com/office/drawing/2014/main" val="2199125760"/>
                  </a:ext>
                </a:extLst>
              </a:tr>
            </a:tbl>
          </a:graphicData>
        </a:graphic>
      </p:graphicFrame>
      <p:sp>
        <p:nvSpPr>
          <p:cNvPr id="17" name="btfpNotesBox154211">
            <a:extLst>
              <a:ext uri="{FF2B5EF4-FFF2-40B4-BE49-F238E27FC236}">
                <a16:creationId xmlns:a16="http://schemas.microsoft.com/office/drawing/2014/main" id="{6536BD58-CD18-AD13-179C-96FDD9D5A989}"/>
              </a:ext>
            </a:extLst>
          </p:cNvPr>
          <p:cNvSpPr txBox="1"/>
          <p:nvPr>
            <p:custDataLst>
              <p:tags r:id="rId4"/>
            </p:custDataLst>
          </p:nvPr>
        </p:nvSpPr>
        <p:spPr bwMode="gray">
          <a:xfrm>
            <a:off x="330199" y="64808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Secondary research; Market participant interviews; Bain analysis</a:t>
            </a:r>
          </a:p>
        </p:txBody>
      </p:sp>
      <p:graphicFrame>
        <p:nvGraphicFramePr>
          <p:cNvPr id="28" name="btfpTable853403">
            <a:extLst>
              <a:ext uri="{FF2B5EF4-FFF2-40B4-BE49-F238E27FC236}">
                <a16:creationId xmlns:a16="http://schemas.microsoft.com/office/drawing/2014/main" id="{6E47BB02-786F-3CBB-0B11-F55C09E4EF1A}"/>
              </a:ext>
            </a:extLst>
          </p:cNvPr>
          <p:cNvGraphicFramePr>
            <a:graphicFrameLocks noGrp="1"/>
          </p:cNvGraphicFramePr>
          <p:nvPr>
            <p:custDataLst>
              <p:tags r:id="rId5"/>
            </p:custDataLst>
          </p:nvPr>
        </p:nvGraphicFramePr>
        <p:xfrm>
          <a:off x="6777034" y="945269"/>
          <a:ext cx="3213103" cy="243840"/>
        </p:xfrm>
        <a:graphic>
          <a:graphicData uri="http://schemas.openxmlformats.org/drawingml/2006/table">
            <a:tbl>
              <a:tblPr firstRow="1">
                <a:tableStyleId>{9D7B26C5-4107-4FEC-AEDC-1716B250A1EF}</a:tableStyleId>
              </a:tblPr>
              <a:tblGrid>
                <a:gridCol w="347362">
                  <a:extLst>
                    <a:ext uri="{9D8B030D-6E8A-4147-A177-3AD203B41FA5}">
                      <a16:colId xmlns:a16="http://schemas.microsoft.com/office/drawing/2014/main" val="3309518961"/>
                    </a:ext>
                  </a:extLst>
                </a:gridCol>
                <a:gridCol w="607885">
                  <a:extLst>
                    <a:ext uri="{9D8B030D-6E8A-4147-A177-3AD203B41FA5}">
                      <a16:colId xmlns:a16="http://schemas.microsoft.com/office/drawing/2014/main" val="1721367554"/>
                    </a:ext>
                  </a:extLst>
                </a:gridCol>
                <a:gridCol w="347362">
                  <a:extLst>
                    <a:ext uri="{9D8B030D-6E8A-4147-A177-3AD203B41FA5}">
                      <a16:colId xmlns:a16="http://schemas.microsoft.com/office/drawing/2014/main" val="308041518"/>
                    </a:ext>
                  </a:extLst>
                </a:gridCol>
                <a:gridCol w="989983">
                  <a:extLst>
                    <a:ext uri="{9D8B030D-6E8A-4147-A177-3AD203B41FA5}">
                      <a16:colId xmlns:a16="http://schemas.microsoft.com/office/drawing/2014/main" val="550166936"/>
                    </a:ext>
                  </a:extLst>
                </a:gridCol>
                <a:gridCol w="347362">
                  <a:extLst>
                    <a:ext uri="{9D8B030D-6E8A-4147-A177-3AD203B41FA5}">
                      <a16:colId xmlns:a16="http://schemas.microsoft.com/office/drawing/2014/main" val="1213376118"/>
                    </a:ext>
                  </a:extLst>
                </a:gridCol>
                <a:gridCol w="573149">
                  <a:extLst>
                    <a:ext uri="{9D8B030D-6E8A-4147-A177-3AD203B41FA5}">
                      <a16:colId xmlns:a16="http://schemas.microsoft.com/office/drawing/2014/main" val="715002901"/>
                    </a:ext>
                  </a:extLst>
                </a:gridCol>
              </a:tblGrid>
              <a:tr h="127000">
                <a:tc>
                  <a:txBody>
                    <a:bodyPr/>
                    <a:lstStyle/>
                    <a:p>
                      <a:pPr marL="0" indent="0" algn="ctr" defTabSz="711200" rtl="0" eaLnBrk="1" fontAlgn="ctr" latinLnBrk="0" hangingPunct="1">
                        <a:spcBef>
                          <a:spcPts val="0"/>
                        </a:spcBef>
                        <a:buSzPct val="180000"/>
                        <a:buFont typeface="Arial" panose="020B0604020202020204" pitchFamily="34" charset="0"/>
                        <a:buBlip>
                          <a:blip r:embed="rId12"/>
                        </a:buBlip>
                      </a:pPr>
                      <a:r>
                        <a:rPr lang="en-US" sz="1000" baseline="0">
                          <a:solidFill>
                            <a:srgbClr val="000000"/>
                          </a:solidFill>
                        </a:rPr>
                        <a:t> </a:t>
                      </a:r>
                    </a:p>
                  </a:txBody>
                  <a:tcPr anchor="b">
                    <a:lnB w="19050" cap="flat" cmpd="sng" algn="ctr">
                      <a:noFill/>
                      <a:prstDash val="solid"/>
                      <a:round/>
                      <a:headEnd type="none" w="med" len="med"/>
                      <a:tailEnd type="none" w="med" len="med"/>
                    </a:lnB>
                  </a:tcPr>
                </a:tc>
                <a:tc>
                  <a:txBody>
                    <a:bodyPr/>
                    <a:lstStyle/>
                    <a:p>
                      <a:pPr marL="0" indent="0">
                        <a:spcBef>
                          <a:spcPts val="0"/>
                        </a:spcBef>
                        <a:buFontTx/>
                        <a:buNone/>
                      </a:pPr>
                      <a:r>
                        <a:rPr lang="en-US" sz="1000" b="0">
                          <a:solidFill>
                            <a:srgbClr val="000000"/>
                          </a:solidFill>
                        </a:rPr>
                        <a:t>High</a:t>
                      </a:r>
                    </a:p>
                  </a:txBody>
                  <a:tcPr anchor="b">
                    <a:lnB w="19050" cap="flat" cmpd="sng" algn="ctr">
                      <a:noFill/>
                      <a:prstDash val="solid"/>
                      <a:round/>
                      <a:headEnd type="none" w="med" len="med"/>
                      <a:tailEnd type="none" w="med" len="med"/>
                    </a:lnB>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0"/>
                        </a:buBlip>
                      </a:pPr>
                      <a:r>
                        <a:rPr lang="en-US" sz="1000" b="0" baseline="0">
                          <a:solidFill>
                            <a:srgbClr val="000000"/>
                          </a:solidFill>
                        </a:rPr>
                        <a:t> </a:t>
                      </a:r>
                    </a:p>
                  </a:txBody>
                  <a:tcPr anchor="b">
                    <a:lnB w="19050" cap="flat" cmpd="sng" algn="ctr">
                      <a:noFill/>
                      <a:prstDash val="solid"/>
                      <a:round/>
                      <a:headEnd type="none" w="med" len="med"/>
                      <a:tailEnd type="none" w="med" len="med"/>
                    </a:lnB>
                  </a:tcPr>
                </a:tc>
                <a:tc>
                  <a:txBody>
                    <a:bodyPr/>
                    <a:lstStyle/>
                    <a:p>
                      <a:pPr marL="0" indent="0">
                        <a:spcBef>
                          <a:spcPts val="0"/>
                        </a:spcBef>
                        <a:buFontTx/>
                        <a:buNone/>
                      </a:pPr>
                      <a:r>
                        <a:rPr lang="en-US" sz="1000" b="0">
                          <a:solidFill>
                            <a:srgbClr val="000000"/>
                          </a:solidFill>
                        </a:rPr>
                        <a:t>Moderate</a:t>
                      </a:r>
                    </a:p>
                  </a:txBody>
                  <a:tcPr anchor="b">
                    <a:lnB w="19050" cap="flat" cmpd="sng" algn="ctr">
                      <a:noFill/>
                      <a:prstDash val="solid"/>
                      <a:round/>
                      <a:headEnd type="none" w="med" len="med"/>
                      <a:tailEnd type="none" w="med" len="med"/>
                    </a:lnB>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1"/>
                        </a:buBlip>
                      </a:pPr>
                      <a:r>
                        <a:rPr lang="en-US" sz="1000" b="0" baseline="0">
                          <a:solidFill>
                            <a:srgbClr val="000000"/>
                          </a:solidFill>
                        </a:rPr>
                        <a:t> </a:t>
                      </a:r>
                    </a:p>
                  </a:txBody>
                  <a:tcPr anchor="b">
                    <a:lnB w="19050" cap="flat" cmpd="sng" algn="ctr">
                      <a:noFill/>
                      <a:prstDash val="solid"/>
                      <a:round/>
                      <a:headEnd type="none" w="med" len="med"/>
                      <a:tailEnd type="none" w="med" len="med"/>
                    </a:lnB>
                  </a:tcPr>
                </a:tc>
                <a:tc>
                  <a:txBody>
                    <a:bodyPr/>
                    <a:lstStyle/>
                    <a:p>
                      <a:pPr marL="0" indent="0">
                        <a:spcBef>
                          <a:spcPts val="0"/>
                        </a:spcBef>
                        <a:buFontTx/>
                        <a:buNone/>
                      </a:pPr>
                      <a:r>
                        <a:rPr lang="en-US" sz="1000" b="0">
                          <a:solidFill>
                            <a:srgbClr val="000000"/>
                          </a:solidFill>
                        </a:rPr>
                        <a:t>Low</a:t>
                      </a:r>
                    </a:p>
                  </a:txBody>
                  <a:tcPr anchor="b">
                    <a:lnB w="19050" cap="flat" cmpd="sng" algn="ctr">
                      <a:noFill/>
                      <a:prstDash val="solid"/>
                      <a:round/>
                      <a:headEnd type="none" w="med" len="med"/>
                      <a:tailEnd type="none" w="med" len="med"/>
                    </a:lnB>
                  </a:tcPr>
                </a:tc>
                <a:extLst>
                  <a:ext uri="{0D108BD9-81ED-4DB2-BD59-A6C34878D82A}">
                    <a16:rowId xmlns:a16="http://schemas.microsoft.com/office/drawing/2014/main" val="3530976137"/>
                  </a:ext>
                </a:extLst>
              </a:tr>
            </a:tbl>
          </a:graphicData>
        </a:graphic>
      </p:graphicFrame>
      <p:grpSp>
        <p:nvGrpSpPr>
          <p:cNvPr id="8" name="btfpStatusSticker670806">
            <a:extLst>
              <a:ext uri="{FF2B5EF4-FFF2-40B4-BE49-F238E27FC236}">
                <a16:creationId xmlns:a16="http://schemas.microsoft.com/office/drawing/2014/main" id="{303FB933-99B1-16F2-1EE7-AA98E9D6CDAE}"/>
              </a:ext>
            </a:extLst>
          </p:cNvPr>
          <p:cNvGrpSpPr/>
          <p:nvPr>
            <p:custDataLst>
              <p:tags r:id="rId6"/>
            </p:custDataLst>
          </p:nvPr>
        </p:nvGrpSpPr>
        <p:grpSpPr>
          <a:xfrm>
            <a:off x="10100356" y="955344"/>
            <a:ext cx="1761444" cy="235611"/>
            <a:chOff x="-1630959" y="876300"/>
            <a:chExt cx="1761444" cy="235611"/>
          </a:xfrm>
        </p:grpSpPr>
        <p:sp>
          <p:nvSpPr>
            <p:cNvPr id="9" name="btfpStatusStickerText670806">
              <a:extLst>
                <a:ext uri="{FF2B5EF4-FFF2-40B4-BE49-F238E27FC236}">
                  <a16:creationId xmlns:a16="http://schemas.microsoft.com/office/drawing/2014/main" id="{9ADB59A4-43E9-2A50-0EC4-E28BF471A7EF}"/>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1" name="btfpStatusStickerLine670806">
              <a:extLst>
                <a:ext uri="{FF2B5EF4-FFF2-40B4-BE49-F238E27FC236}">
                  <a16:creationId xmlns:a16="http://schemas.microsoft.com/office/drawing/2014/main" id="{AC63C72B-A990-A4B4-9159-2C3658456058}"/>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0275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btfpColumnIndicatorGroup2">
            <a:extLst>
              <a:ext uri="{FF2B5EF4-FFF2-40B4-BE49-F238E27FC236}">
                <a16:creationId xmlns:a16="http://schemas.microsoft.com/office/drawing/2014/main" id="{EC4B508C-1490-BD9C-DA67-9DC5389E52E2}"/>
              </a:ext>
            </a:extLst>
          </p:cNvPr>
          <p:cNvGrpSpPr/>
          <p:nvPr/>
        </p:nvGrpSpPr>
        <p:grpSpPr>
          <a:xfrm>
            <a:off x="0" y="6926580"/>
            <a:ext cx="12192000" cy="137160"/>
            <a:chOff x="0" y="6926580"/>
            <a:chExt cx="12192000" cy="137160"/>
          </a:xfrm>
        </p:grpSpPr>
        <p:sp>
          <p:nvSpPr>
            <p:cNvPr id="25" name="btfpColumnGapBlocker244046">
              <a:extLst>
                <a:ext uri="{FF2B5EF4-FFF2-40B4-BE49-F238E27FC236}">
                  <a16:creationId xmlns:a16="http://schemas.microsoft.com/office/drawing/2014/main" id="{C3F1967F-46E1-FA4E-90AF-E8D2E2E4DD5F}"/>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3" name="btfpColumnGapBlocker447598">
              <a:extLst>
                <a:ext uri="{FF2B5EF4-FFF2-40B4-BE49-F238E27FC236}">
                  <a16:creationId xmlns:a16="http://schemas.microsoft.com/office/drawing/2014/main" id="{91F8D4E4-775A-9F1A-F072-20342B49EB97}"/>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7" name="btfpColumnIndicator250905">
              <a:extLst>
                <a:ext uri="{FF2B5EF4-FFF2-40B4-BE49-F238E27FC236}">
                  <a16:creationId xmlns:a16="http://schemas.microsoft.com/office/drawing/2014/main" id="{A875F4D6-0AEB-E87C-47B5-22DD6CC35939}"/>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831695">
              <a:extLst>
                <a:ext uri="{FF2B5EF4-FFF2-40B4-BE49-F238E27FC236}">
                  <a16:creationId xmlns:a16="http://schemas.microsoft.com/office/drawing/2014/main" id="{31F869F8-B5D9-31A0-C35F-0072264D9A5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3FAC3745-E1D0-85DA-07A0-DE9460CE5693}"/>
              </a:ext>
            </a:extLst>
          </p:cNvPr>
          <p:cNvGrpSpPr/>
          <p:nvPr/>
        </p:nvGrpSpPr>
        <p:grpSpPr>
          <a:xfrm>
            <a:off x="0" y="-205740"/>
            <a:ext cx="12192000" cy="137160"/>
            <a:chOff x="0" y="-205740"/>
            <a:chExt cx="12192000" cy="137160"/>
          </a:xfrm>
        </p:grpSpPr>
        <p:sp>
          <p:nvSpPr>
            <p:cNvPr id="24" name="btfpColumnGapBlocker852914">
              <a:extLst>
                <a:ext uri="{FF2B5EF4-FFF2-40B4-BE49-F238E27FC236}">
                  <a16:creationId xmlns:a16="http://schemas.microsoft.com/office/drawing/2014/main" id="{247CC97E-CFE1-339B-EA00-235735AA4D9D}"/>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2" name="btfpColumnGapBlocker320978">
              <a:extLst>
                <a:ext uri="{FF2B5EF4-FFF2-40B4-BE49-F238E27FC236}">
                  <a16:creationId xmlns:a16="http://schemas.microsoft.com/office/drawing/2014/main" id="{FCC62DBB-AB91-C1AD-1F74-FED978FD02B2}"/>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6" name="btfpColumnIndicator570667">
              <a:extLst>
                <a:ext uri="{FF2B5EF4-FFF2-40B4-BE49-F238E27FC236}">
                  <a16:creationId xmlns:a16="http://schemas.microsoft.com/office/drawing/2014/main" id="{5BFB1F45-CCD0-484B-9D65-9F16CEC12798}"/>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669157">
              <a:extLst>
                <a:ext uri="{FF2B5EF4-FFF2-40B4-BE49-F238E27FC236}">
                  <a16:creationId xmlns:a16="http://schemas.microsoft.com/office/drawing/2014/main" id="{96D21910-3125-6DAD-8E89-215D119B4895}"/>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5C9BC7-2DA5-936B-47A5-A35B72E784C9}"/>
              </a:ext>
            </a:extLst>
          </p:cNvPr>
          <p:cNvSpPr>
            <a:spLocks noGrp="1"/>
          </p:cNvSpPr>
          <p:nvPr>
            <p:ph type="title"/>
          </p:nvPr>
        </p:nvSpPr>
        <p:spPr/>
        <p:txBody>
          <a:bodyPr vert="horz"/>
          <a:lstStyle/>
          <a:p>
            <a:r>
              <a:rPr lang="en-US" b="1"/>
              <a:t>Coding | </a:t>
            </a:r>
            <a:r>
              <a:rPr lang="en-US"/>
              <a:t>Solutions with AI offerings</a:t>
            </a:r>
          </a:p>
        </p:txBody>
      </p:sp>
      <p:sp>
        <p:nvSpPr>
          <p:cNvPr id="28" name="btfpBulletedList164217">
            <a:extLst>
              <a:ext uri="{FF2B5EF4-FFF2-40B4-BE49-F238E27FC236}">
                <a16:creationId xmlns:a16="http://schemas.microsoft.com/office/drawing/2014/main" id="{13154965-D6D3-2747-97D6-B35A6CF84834}"/>
              </a:ext>
            </a:extLst>
          </p:cNvPr>
          <p:cNvSpPr/>
          <p:nvPr/>
        </p:nvSpPr>
        <p:spPr bwMode="gray">
          <a:xfrm>
            <a:off x="334964" y="1725870"/>
            <a:ext cx="3478740" cy="3571038"/>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200">
                <a:solidFill>
                  <a:schemeClr val="tx1"/>
                </a:solidFill>
              </a:rPr>
              <a:t>Medical coding has seen significant innovation in recent years as it is considered to be </a:t>
            </a:r>
            <a:r>
              <a:rPr lang="en-US" sz="1200" b="1">
                <a:solidFill>
                  <a:schemeClr val="tx1"/>
                </a:solidFill>
              </a:rPr>
              <a:t>one of the most resource intensive parts of the RCM workflow</a:t>
            </a:r>
          </a:p>
          <a:p>
            <a:r>
              <a:rPr lang="en-US" sz="1200">
                <a:solidFill>
                  <a:schemeClr val="tx1"/>
                </a:solidFill>
              </a:rPr>
              <a:t>ML and AI can accurately analyze clinical documents to automatically suggest and/or </a:t>
            </a:r>
            <a:r>
              <a:rPr lang="en-US" sz="1200" b="1">
                <a:solidFill>
                  <a:schemeClr val="tx1"/>
                </a:solidFill>
              </a:rPr>
              <a:t>autonomously code patient encounters reducing (and in some cases, eliminating) human error and workload </a:t>
            </a:r>
            <a:r>
              <a:rPr lang="en-US" sz="1200">
                <a:solidFill>
                  <a:schemeClr val="tx1"/>
                </a:solidFill>
              </a:rPr>
              <a:t>in this process</a:t>
            </a:r>
          </a:p>
          <a:p>
            <a:r>
              <a:rPr lang="en-US" sz="1200">
                <a:solidFill>
                  <a:schemeClr val="tx1"/>
                </a:solidFill>
              </a:rPr>
              <a:t>Example players include:</a:t>
            </a:r>
          </a:p>
          <a:p>
            <a:pPr lvl="1"/>
            <a:r>
              <a:rPr lang="en-US" sz="1000" b="1">
                <a:solidFill>
                  <a:schemeClr val="tx1"/>
                </a:solidFill>
              </a:rPr>
              <a:t>&lt;Competitor 22&gt;: </a:t>
            </a:r>
            <a:r>
              <a:rPr lang="en-US" sz="1000">
                <a:solidFill>
                  <a:schemeClr val="tx1"/>
                </a:solidFill>
              </a:rPr>
              <a:t>Developed an advanced AI model called "Read, Attend, and Code (RAC)" for autonomous medical coding of clinical notes</a:t>
            </a:r>
          </a:p>
          <a:p>
            <a:pPr lvl="1"/>
            <a:r>
              <a:rPr lang="en-US" sz="1000" b="1">
                <a:solidFill>
                  <a:schemeClr val="tx1"/>
                </a:solidFill>
              </a:rPr>
              <a:t>&lt;Competitor 23&gt;: </a:t>
            </a:r>
            <a:r>
              <a:rPr lang="en-US" sz="1000">
                <a:solidFill>
                  <a:schemeClr val="tx1"/>
                </a:solidFill>
              </a:rPr>
              <a:t>Developed proprietary AI engine can automatically read and understand clinical notes to accurately assign medical codes with minimal human intervention; utilizes NLP models and deep learning architectures</a:t>
            </a:r>
          </a:p>
        </p:txBody>
      </p:sp>
      <p:sp>
        <p:nvSpPr>
          <p:cNvPr id="31" name="btfpBulletedList232734">
            <a:extLst>
              <a:ext uri="{FF2B5EF4-FFF2-40B4-BE49-F238E27FC236}">
                <a16:creationId xmlns:a16="http://schemas.microsoft.com/office/drawing/2014/main" id="{4CC6369D-3EDC-79FA-240B-4ECB3068E510}"/>
              </a:ext>
            </a:extLst>
          </p:cNvPr>
          <p:cNvSpPr txBox="1"/>
          <p:nvPr>
            <p:custDataLst>
              <p:tags r:id="rId3"/>
            </p:custDataLst>
          </p:nvPr>
        </p:nvSpPr>
        <p:spPr bwMode="gray">
          <a:xfrm>
            <a:off x="4341507" y="1782468"/>
            <a:ext cx="3483504" cy="3858355"/>
          </a:xfrm>
          <a:prstGeom prst="rect">
            <a:avLst/>
          </a:prstGeom>
          <a:noFill/>
        </p:spPr>
        <p:txBody>
          <a:bodyPr vert="horz" wrap="square" lIns="36000" tIns="36000" rIns="36000" bIns="36000" rtlCol="0">
            <a:spAutoFit/>
          </a:bodyPr>
          <a:lstStyle/>
          <a:p>
            <a:r>
              <a:rPr lang="en-US" sz="1200" b="1" dirty="0">
                <a:solidFill>
                  <a:srgbClr val="CC0000"/>
                </a:solidFill>
              </a:rPr>
              <a:t>Overview: </a:t>
            </a:r>
            <a:r>
              <a:rPr lang="en-US" sz="1200" dirty="0"/>
              <a:t>Founded in 2015, &lt;Competitor </a:t>
            </a:r>
            <a:r>
              <a:rPr lang="en-US" sz="1200"/>
              <a:t>20</a:t>
            </a:r>
            <a:r>
              <a:rPr lang="en-US" sz="1200" dirty="0"/>
              <a:t>&gt; is an AI-powered medical coding automation platform</a:t>
            </a:r>
          </a:p>
          <a:p>
            <a:r>
              <a:rPr lang="en-US" sz="1200" b="1" dirty="0">
                <a:solidFill>
                  <a:srgbClr val="CC0000"/>
                </a:solidFill>
              </a:rPr>
              <a:t>Investors: </a:t>
            </a:r>
            <a:r>
              <a:rPr lang="en-US" sz="1200" dirty="0"/>
              <a:t>Major investors include</a:t>
            </a:r>
            <a:r>
              <a:rPr lang="en-US" sz="1200" b="1" dirty="0"/>
              <a:t> </a:t>
            </a:r>
            <a:r>
              <a:rPr lang="en-US" sz="1200" i="1" dirty="0" err="1"/>
              <a:t>xyz</a:t>
            </a:r>
            <a:endParaRPr lang="en-US" sz="1200" i="1" dirty="0"/>
          </a:p>
          <a:p>
            <a:r>
              <a:rPr lang="en-US" sz="1200" b="1" dirty="0">
                <a:solidFill>
                  <a:srgbClr val="CC0000"/>
                </a:solidFill>
              </a:rPr>
              <a:t>AI Use Case: </a:t>
            </a:r>
            <a:r>
              <a:rPr lang="en-US" sz="1200" dirty="0"/>
              <a:t>Leverages AI and NLP to review provider notes and patient charts to assign appropriate CPT, ICD-10 and other codes with a high level of accuracy and efficiency; the platform also leverages AI to audit codes and flag potential denials / underpayments and also auto-submits bills</a:t>
            </a:r>
          </a:p>
          <a:p>
            <a:r>
              <a:rPr lang="en-US" sz="1200" b="1" dirty="0">
                <a:solidFill>
                  <a:srgbClr val="CC0000"/>
                </a:solidFill>
              </a:rPr>
              <a:t>Advertised results: </a:t>
            </a:r>
            <a:r>
              <a:rPr lang="en-US" sz="1200" dirty="0"/>
              <a:t>&lt;Competitor </a:t>
            </a:r>
            <a:r>
              <a:rPr lang="en-US" sz="1200"/>
              <a:t>20</a:t>
            </a:r>
            <a:r>
              <a:rPr lang="en-US" sz="1200" dirty="0"/>
              <a:t>&gt; set a benchmark by achieving greater than 95% live coding for emergency medicine encounters; this performance is 2-3x higher than that of any other automation vendor, making them the only vendor that can autonomously code nearly every emergency department chart</a:t>
            </a:r>
          </a:p>
        </p:txBody>
      </p:sp>
      <p:grpSp>
        <p:nvGrpSpPr>
          <p:cNvPr id="42" name="btfpColumnHeaderBox299396">
            <a:extLst>
              <a:ext uri="{FF2B5EF4-FFF2-40B4-BE49-F238E27FC236}">
                <a16:creationId xmlns:a16="http://schemas.microsoft.com/office/drawing/2014/main" id="{A93DAEF0-4625-0E55-AC74-23A3DC2FC012}"/>
              </a:ext>
            </a:extLst>
          </p:cNvPr>
          <p:cNvGrpSpPr/>
          <p:nvPr>
            <p:custDataLst>
              <p:tags r:id="rId4"/>
            </p:custDataLst>
          </p:nvPr>
        </p:nvGrpSpPr>
        <p:grpSpPr>
          <a:xfrm>
            <a:off x="330200" y="1270000"/>
            <a:ext cx="3483504" cy="318997"/>
            <a:chOff x="330200" y="1270000"/>
            <a:chExt cx="3483504" cy="318997"/>
          </a:xfrm>
        </p:grpSpPr>
        <p:sp>
          <p:nvSpPr>
            <p:cNvPr id="43" name="btfpColumnHeaderBoxText299396">
              <a:extLst>
                <a:ext uri="{FF2B5EF4-FFF2-40B4-BE49-F238E27FC236}">
                  <a16:creationId xmlns:a16="http://schemas.microsoft.com/office/drawing/2014/main" id="{97865731-2F34-16BF-D8BD-7F2C58A68B8D}"/>
                </a:ext>
              </a:extLst>
            </p:cNvPr>
            <p:cNvSpPr txBox="1"/>
            <p:nvPr/>
          </p:nvSpPr>
          <p:spPr bwMode="gray">
            <a:xfrm>
              <a:off x="330200" y="1270000"/>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Overview</a:t>
              </a:r>
            </a:p>
          </p:txBody>
        </p:sp>
        <p:cxnSp>
          <p:nvCxnSpPr>
            <p:cNvPr id="44" name="btfpColumnHeaderBoxLine299396">
              <a:extLst>
                <a:ext uri="{FF2B5EF4-FFF2-40B4-BE49-F238E27FC236}">
                  <a16:creationId xmlns:a16="http://schemas.microsoft.com/office/drawing/2014/main" id="{163FECE5-43EC-0928-8809-EA4D055EAF83}"/>
                </a:ext>
              </a:extLst>
            </p:cNvPr>
            <p:cNvCxnSpPr/>
            <p:nvPr/>
          </p:nvCxnSpPr>
          <p:spPr bwMode="gray">
            <a:xfrm>
              <a:off x="330200" y="158899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E8880D3A-6A8B-84A8-FDEB-0BEE508D041F}"/>
              </a:ext>
            </a:extLst>
          </p:cNvPr>
          <p:cNvSpPr/>
          <p:nvPr/>
        </p:nvSpPr>
        <p:spPr bwMode="gray">
          <a:xfrm>
            <a:off x="4265388" y="1257732"/>
            <a:ext cx="3635742" cy="5185044"/>
          </a:xfrm>
          <a:prstGeom prst="rect">
            <a:avLst/>
          </a:prstGeom>
          <a:noFill/>
          <a:ln w="19050" cap="flat" cmpd="sng" algn="ctr">
            <a:solidFill>
              <a:srgbClr val="D6D6D6"/>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6" name="Rectangle 45">
            <a:extLst>
              <a:ext uri="{FF2B5EF4-FFF2-40B4-BE49-F238E27FC236}">
                <a16:creationId xmlns:a16="http://schemas.microsoft.com/office/drawing/2014/main" id="{0E0ABAE5-0E88-D738-C053-71A4FC244EDD}"/>
              </a:ext>
            </a:extLst>
          </p:cNvPr>
          <p:cNvSpPr/>
          <p:nvPr/>
        </p:nvSpPr>
        <p:spPr bwMode="gray">
          <a:xfrm>
            <a:off x="8228693" y="1257732"/>
            <a:ext cx="3721963" cy="5185044"/>
          </a:xfrm>
          <a:prstGeom prst="rect">
            <a:avLst/>
          </a:prstGeom>
          <a:noFill/>
          <a:ln w="19050" cap="flat" cmpd="sng" algn="ctr">
            <a:solidFill>
              <a:srgbClr val="D6D6D6"/>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7" name="btfpBulletedList232734">
            <a:extLst>
              <a:ext uri="{FF2B5EF4-FFF2-40B4-BE49-F238E27FC236}">
                <a16:creationId xmlns:a16="http://schemas.microsoft.com/office/drawing/2014/main" id="{ED58D30E-B7AB-338D-D2EA-B76D8F31DB68}"/>
              </a:ext>
            </a:extLst>
          </p:cNvPr>
          <p:cNvSpPr txBox="1"/>
          <p:nvPr>
            <p:custDataLst>
              <p:tags r:id="rId5"/>
            </p:custDataLst>
          </p:nvPr>
        </p:nvSpPr>
        <p:spPr bwMode="gray">
          <a:xfrm>
            <a:off x="8347922" y="1782468"/>
            <a:ext cx="3483504" cy="4043021"/>
          </a:xfrm>
          <a:prstGeom prst="rect">
            <a:avLst/>
          </a:prstGeom>
          <a:noFill/>
        </p:spPr>
        <p:txBody>
          <a:bodyPr vert="horz" wrap="square" lIns="36000" tIns="36000" rIns="36000" bIns="36000" rtlCol="0">
            <a:spAutoFit/>
          </a:bodyPr>
          <a:lstStyle/>
          <a:p>
            <a:r>
              <a:rPr lang="en-US" sz="1200" b="1" dirty="0">
                <a:solidFill>
                  <a:srgbClr val="CC0000"/>
                </a:solidFill>
              </a:rPr>
              <a:t>Overview: </a:t>
            </a:r>
            <a:r>
              <a:rPr lang="en-US" sz="1200" dirty="0"/>
              <a:t>Founded in 2019, </a:t>
            </a:r>
            <a:r>
              <a:rPr lang="en-US" sz="1200"/>
              <a:t>&lt;Competitor 21&gt;</a:t>
            </a:r>
            <a:r>
              <a:rPr lang="en-US" sz="1200" dirty="0"/>
              <a:t> is an AI-powered autonomous medical coding platform</a:t>
            </a:r>
          </a:p>
          <a:p>
            <a:r>
              <a:rPr lang="en-US" sz="1200" b="1" dirty="0">
                <a:solidFill>
                  <a:srgbClr val="CC0000"/>
                </a:solidFill>
              </a:rPr>
              <a:t>Investors: </a:t>
            </a:r>
            <a:r>
              <a:rPr lang="en-US" sz="1200" dirty="0"/>
              <a:t>Major investors include</a:t>
            </a:r>
            <a:r>
              <a:rPr lang="en-US" sz="1200"/>
              <a:t> </a:t>
            </a:r>
            <a:r>
              <a:rPr lang="en-US" sz="1200" i="1" err="1"/>
              <a:t>xyz</a:t>
            </a:r>
            <a:endParaRPr lang="en-US" sz="1200" b="1" i="1"/>
          </a:p>
          <a:p>
            <a:r>
              <a:rPr lang="en-US" sz="1200" b="1" dirty="0">
                <a:solidFill>
                  <a:srgbClr val="CC0000"/>
                </a:solidFill>
              </a:rPr>
              <a:t>AI Use Case: </a:t>
            </a:r>
            <a:r>
              <a:rPr lang="en-US" sz="1200"/>
              <a:t>&lt;Competitor</a:t>
            </a:r>
            <a:r>
              <a:rPr lang="en-US" sz="1200" dirty="0"/>
              <a:t> </a:t>
            </a:r>
            <a:r>
              <a:rPr lang="en-US" sz="1200"/>
              <a:t>21&gt; </a:t>
            </a:r>
            <a:r>
              <a:rPr lang="en-US" sz="1200" dirty="0"/>
              <a:t>uses a combination of ML, deep learning, and NLP to autonomously code patient encounters across various specialties like radiology, pathology, GI, surgery, etc.; the platform continuously learns from and acts upon clinical evidence in EHRs to improve coding accuracy and efficiency over time</a:t>
            </a:r>
          </a:p>
          <a:p>
            <a:r>
              <a:rPr lang="en-US" sz="1200" b="1" dirty="0">
                <a:solidFill>
                  <a:srgbClr val="CC0000"/>
                </a:solidFill>
              </a:rPr>
              <a:t>Advertised results: </a:t>
            </a:r>
            <a:r>
              <a:rPr lang="en-US" sz="1200" dirty="0"/>
              <a:t>On average, providers utilizing the </a:t>
            </a:r>
            <a:r>
              <a:rPr lang="en-US" sz="1200"/>
              <a:t>&lt;Competitor 21&gt;</a:t>
            </a:r>
            <a:r>
              <a:rPr lang="en-US" sz="1200" dirty="0"/>
              <a:t> platform experience a 60% reduction in coding costs, 70% reduction in claims denials, a 5-week acceleration in time to cash, and improvements in provider satisfaction, quality and compliance, according to the company</a:t>
            </a:r>
          </a:p>
        </p:txBody>
      </p:sp>
      <p:sp>
        <p:nvSpPr>
          <p:cNvPr id="54" name="Rectangle 53">
            <a:extLst>
              <a:ext uri="{FF2B5EF4-FFF2-40B4-BE49-F238E27FC236}">
                <a16:creationId xmlns:a16="http://schemas.microsoft.com/office/drawing/2014/main" id="{CBEED3BA-CE7E-6C1F-357E-D8BC2D710347}"/>
              </a:ext>
            </a:extLst>
          </p:cNvPr>
          <p:cNvSpPr/>
          <p:nvPr/>
        </p:nvSpPr>
        <p:spPr bwMode="gray">
          <a:xfrm>
            <a:off x="330198" y="5318652"/>
            <a:ext cx="3478739" cy="313428"/>
          </a:xfrm>
          <a:prstGeom prst="rect">
            <a:avLst/>
          </a:prstGeom>
          <a:noFill/>
          <a:ln w="9525"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200" b="1" i="1" u="sng">
                <a:solidFill>
                  <a:schemeClr val="tx1"/>
                </a:solidFill>
              </a:rPr>
              <a:t>Example players – not exhaustive:</a:t>
            </a:r>
          </a:p>
        </p:txBody>
      </p:sp>
      <p:sp>
        <p:nvSpPr>
          <p:cNvPr id="3" name="btfpNotesBox423107">
            <a:extLst>
              <a:ext uri="{FF2B5EF4-FFF2-40B4-BE49-F238E27FC236}">
                <a16:creationId xmlns:a16="http://schemas.microsoft.com/office/drawing/2014/main" id="{A5BA05BF-4B28-1A3E-CBEB-558378B79D6E}"/>
              </a:ext>
            </a:extLst>
          </p:cNvPr>
          <p:cNvSpPr txBox="1"/>
          <p:nvPr>
            <p:custDataLst>
              <p:tags r:id="rId6"/>
            </p:custDataLst>
          </p:nvPr>
        </p:nvSpPr>
        <p:spPr bwMode="gray">
          <a:xfrm>
            <a:off x="330199" y="6497381"/>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Market participant interviews; Company websites; Press releases </a:t>
            </a:r>
          </a:p>
        </p:txBody>
      </p:sp>
      <p:grpSp>
        <p:nvGrpSpPr>
          <p:cNvPr id="6" name="btfpStatusSticker670806">
            <a:extLst>
              <a:ext uri="{FF2B5EF4-FFF2-40B4-BE49-F238E27FC236}">
                <a16:creationId xmlns:a16="http://schemas.microsoft.com/office/drawing/2014/main" id="{0C5CE201-829F-2A7A-7C8D-8B1E44C2DF27}"/>
              </a:ext>
            </a:extLst>
          </p:cNvPr>
          <p:cNvGrpSpPr/>
          <p:nvPr>
            <p:custDataLst>
              <p:tags r:id="rId7"/>
            </p:custDataLst>
          </p:nvPr>
        </p:nvGrpSpPr>
        <p:grpSpPr>
          <a:xfrm>
            <a:off x="10100356" y="955344"/>
            <a:ext cx="1761444" cy="235611"/>
            <a:chOff x="-1630959" y="876300"/>
            <a:chExt cx="1761444" cy="235611"/>
          </a:xfrm>
        </p:grpSpPr>
        <p:sp>
          <p:nvSpPr>
            <p:cNvPr id="7" name="btfpStatusStickerText670806">
              <a:extLst>
                <a:ext uri="{FF2B5EF4-FFF2-40B4-BE49-F238E27FC236}">
                  <a16:creationId xmlns:a16="http://schemas.microsoft.com/office/drawing/2014/main" id="{B1452C8A-B042-4D7E-BBCA-945A36CF37E6}"/>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8" name="btfpStatusStickerLine670806">
              <a:extLst>
                <a:ext uri="{FF2B5EF4-FFF2-40B4-BE49-F238E27FC236}">
                  <a16:creationId xmlns:a16="http://schemas.microsoft.com/office/drawing/2014/main" id="{4601CA1C-CB0B-C250-EAA7-F46453757A0A}"/>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EC4C3C4-C67A-107D-BBAC-8B02193301CA}"/>
              </a:ext>
            </a:extLst>
          </p:cNvPr>
          <p:cNvSpPr/>
          <p:nvPr/>
        </p:nvSpPr>
        <p:spPr bwMode="gray">
          <a:xfrm>
            <a:off x="672274" y="5625066"/>
            <a:ext cx="2798956" cy="6647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b="1" i="1">
                <a:solidFill>
                  <a:schemeClr val="tx1"/>
                </a:solidFill>
              </a:rPr>
              <a:t>Example logos</a:t>
            </a:r>
          </a:p>
        </p:txBody>
      </p:sp>
      <p:sp>
        <p:nvSpPr>
          <p:cNvPr id="10" name="TextBox 9">
            <a:extLst>
              <a:ext uri="{FF2B5EF4-FFF2-40B4-BE49-F238E27FC236}">
                <a16:creationId xmlns:a16="http://schemas.microsoft.com/office/drawing/2014/main" id="{8EE3349D-FC1B-7D30-B870-BCA660CCC472}"/>
              </a:ext>
            </a:extLst>
          </p:cNvPr>
          <p:cNvSpPr txBox="1"/>
          <p:nvPr/>
        </p:nvSpPr>
        <p:spPr bwMode="gray">
          <a:xfrm>
            <a:off x="5229922" y="1315842"/>
            <a:ext cx="1693340" cy="318924"/>
          </a:xfrm>
          <a:prstGeom prst="rect">
            <a:avLst/>
          </a:prstGeom>
          <a:noFill/>
        </p:spPr>
        <p:txBody>
          <a:bodyPr wrap="none" lIns="36000" tIns="36000" rIns="36000" bIns="36000" rtlCol="0">
            <a:spAutoFit/>
          </a:bodyPr>
          <a:lstStyle/>
          <a:p>
            <a:pPr marL="0" indent="0">
              <a:buNone/>
            </a:pPr>
            <a:r>
              <a:rPr lang="en-US" b="1"/>
              <a:t>&lt;Competitor 20&gt;</a:t>
            </a:r>
            <a:endParaRPr lang="en-US" sz="1600" b="1"/>
          </a:p>
        </p:txBody>
      </p:sp>
      <p:sp>
        <p:nvSpPr>
          <p:cNvPr id="11" name="TextBox 10">
            <a:extLst>
              <a:ext uri="{FF2B5EF4-FFF2-40B4-BE49-F238E27FC236}">
                <a16:creationId xmlns:a16="http://schemas.microsoft.com/office/drawing/2014/main" id="{0AB8F6A0-8BB0-1D7C-8E87-88433D8420BF}"/>
              </a:ext>
            </a:extLst>
          </p:cNvPr>
          <p:cNvSpPr txBox="1"/>
          <p:nvPr/>
        </p:nvSpPr>
        <p:spPr bwMode="gray">
          <a:xfrm>
            <a:off x="9431062" y="1319591"/>
            <a:ext cx="1693340" cy="318924"/>
          </a:xfrm>
          <a:prstGeom prst="rect">
            <a:avLst/>
          </a:prstGeom>
          <a:noFill/>
        </p:spPr>
        <p:txBody>
          <a:bodyPr wrap="none" lIns="36000" tIns="36000" rIns="36000" bIns="36000" rtlCol="0">
            <a:spAutoFit/>
          </a:bodyPr>
          <a:lstStyle/>
          <a:p>
            <a:pPr marL="0" indent="0">
              <a:buNone/>
            </a:pPr>
            <a:r>
              <a:rPr lang="en-US" b="1"/>
              <a:t>&lt;Competitor 21&gt;</a:t>
            </a:r>
            <a:endParaRPr lang="en-US" sz="1600" b="1"/>
          </a:p>
        </p:txBody>
      </p:sp>
    </p:spTree>
    <p:custDataLst>
      <p:tags r:id="rId1"/>
    </p:custDataLst>
    <p:extLst>
      <p:ext uri="{BB962C8B-B14F-4D97-AF65-F5344CB8AC3E}">
        <p14:creationId xmlns:p14="http://schemas.microsoft.com/office/powerpoint/2010/main" val="51380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btfpColumnIndicatorGroup2">
            <a:extLst>
              <a:ext uri="{FF2B5EF4-FFF2-40B4-BE49-F238E27FC236}">
                <a16:creationId xmlns:a16="http://schemas.microsoft.com/office/drawing/2014/main" id="{05F72434-8C03-0DD8-6603-C25552A4529B}"/>
              </a:ext>
            </a:extLst>
          </p:cNvPr>
          <p:cNvGrpSpPr/>
          <p:nvPr/>
        </p:nvGrpSpPr>
        <p:grpSpPr>
          <a:xfrm>
            <a:off x="0" y="6926580"/>
            <a:ext cx="12192000" cy="137160"/>
            <a:chOff x="0" y="6926580"/>
            <a:chExt cx="12192000" cy="137160"/>
          </a:xfrm>
        </p:grpSpPr>
        <p:sp>
          <p:nvSpPr>
            <p:cNvPr id="15" name="btfpColumnGapBlocker863357">
              <a:extLst>
                <a:ext uri="{FF2B5EF4-FFF2-40B4-BE49-F238E27FC236}">
                  <a16:creationId xmlns:a16="http://schemas.microsoft.com/office/drawing/2014/main" id="{F02A4964-7742-A2ED-3C32-5BFB46C19558}"/>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486998">
              <a:extLst>
                <a:ext uri="{FF2B5EF4-FFF2-40B4-BE49-F238E27FC236}">
                  <a16:creationId xmlns:a16="http://schemas.microsoft.com/office/drawing/2014/main" id="{5ADA73EF-1F39-047E-6873-3C3C23EED6E4}"/>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169038">
              <a:extLst>
                <a:ext uri="{FF2B5EF4-FFF2-40B4-BE49-F238E27FC236}">
                  <a16:creationId xmlns:a16="http://schemas.microsoft.com/office/drawing/2014/main" id="{3AA76F20-2D68-34CF-6725-9F4D3E020D4C}"/>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655112">
              <a:extLst>
                <a:ext uri="{FF2B5EF4-FFF2-40B4-BE49-F238E27FC236}">
                  <a16:creationId xmlns:a16="http://schemas.microsoft.com/office/drawing/2014/main" id="{94E8FC42-5C64-AA71-CF28-97F10A62CB9B}"/>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ColumnIndicatorGroup1">
            <a:extLst>
              <a:ext uri="{FF2B5EF4-FFF2-40B4-BE49-F238E27FC236}">
                <a16:creationId xmlns:a16="http://schemas.microsoft.com/office/drawing/2014/main" id="{A71F9867-E59B-7E56-E5C5-DEF8F6F05FC4}"/>
              </a:ext>
            </a:extLst>
          </p:cNvPr>
          <p:cNvGrpSpPr/>
          <p:nvPr/>
        </p:nvGrpSpPr>
        <p:grpSpPr>
          <a:xfrm>
            <a:off x="0" y="-205740"/>
            <a:ext cx="12192000" cy="137160"/>
            <a:chOff x="0" y="-205740"/>
            <a:chExt cx="12192000" cy="137160"/>
          </a:xfrm>
        </p:grpSpPr>
        <p:sp>
          <p:nvSpPr>
            <p:cNvPr id="13" name="btfpColumnGapBlocker429024">
              <a:extLst>
                <a:ext uri="{FF2B5EF4-FFF2-40B4-BE49-F238E27FC236}">
                  <a16:creationId xmlns:a16="http://schemas.microsoft.com/office/drawing/2014/main" id="{3B697FF3-3C5A-A5AA-4BAE-C35F78E65991}"/>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 name="btfpColumnGapBlocker608723">
              <a:extLst>
                <a:ext uri="{FF2B5EF4-FFF2-40B4-BE49-F238E27FC236}">
                  <a16:creationId xmlns:a16="http://schemas.microsoft.com/office/drawing/2014/main" id="{C473E56C-B28B-BE68-3DB1-8F100B883059}"/>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 name="btfpColumnIndicator797633">
              <a:extLst>
                <a:ext uri="{FF2B5EF4-FFF2-40B4-BE49-F238E27FC236}">
                  <a16:creationId xmlns:a16="http://schemas.microsoft.com/office/drawing/2014/main" id="{671A970D-D316-C874-90C1-BE9221FDCA81}"/>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820297">
              <a:extLst>
                <a:ext uri="{FF2B5EF4-FFF2-40B4-BE49-F238E27FC236}">
                  <a16:creationId xmlns:a16="http://schemas.microsoft.com/office/drawing/2014/main" id="{CB5EC5A8-F569-3F6A-6F12-3627E8CE4DB8}"/>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9BFC95B2-2D3F-A545-8E9C-637395EC3C7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14" name="think-cell data - do not delete" hidden="1">
                        <a:extLst>
                          <a:ext uri="{FF2B5EF4-FFF2-40B4-BE49-F238E27FC236}">
                            <a16:creationId xmlns:a16="http://schemas.microsoft.com/office/drawing/2014/main" id="{9BFC95B2-2D3F-A545-8E9C-637395EC3C7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27" name="Picture266729">
            <a:extLst>
              <a:ext uri="{FF2B5EF4-FFF2-40B4-BE49-F238E27FC236}">
                <a16:creationId xmlns:a16="http://schemas.microsoft.com/office/drawing/2014/main" id="{EF2DDA7A-2A91-9CDB-5836-66D61A6E9EB9}"/>
              </a:ext>
            </a:extLst>
          </p:cNvPr>
          <p:cNvPicPr preferRelativeResize="0">
            <a:picLocks/>
          </p:cNvPicPr>
          <p:nvPr>
            <p:custDataLst>
              <p:tags r:id="rId3"/>
            </p:custDataLst>
          </p:nvPr>
        </p:nvPicPr>
        <p:blipFill rotWithShape="1">
          <a:blip r:embed="rId10">
            <a:extLst>
              <a:ext uri="{28A0092B-C50C-407E-A947-70E740481C1C}">
                <a14:useLocalDpi xmlns:a14="http://schemas.microsoft.com/office/drawing/2010/main" val="0"/>
              </a:ext>
            </a:extLst>
          </a:blip>
          <a:srcRect l="29096" r="29096"/>
          <a:stretch/>
        </p:blipFill>
        <p:spPr>
          <a:xfrm>
            <a:off x="330200" y="1270000"/>
            <a:ext cx="3007353" cy="5217201"/>
          </a:xfrm>
          <a:prstGeom prst="rect">
            <a:avLst/>
          </a:prstGeom>
        </p:spPr>
      </p:pic>
      <p:sp>
        <p:nvSpPr>
          <p:cNvPr id="2" name="Title 1">
            <a:extLst>
              <a:ext uri="{FF2B5EF4-FFF2-40B4-BE49-F238E27FC236}">
                <a16:creationId xmlns:a16="http://schemas.microsoft.com/office/drawing/2014/main" id="{3CA3BCBF-6D67-0332-9CFD-E3FB77FB0094}"/>
              </a:ext>
            </a:extLst>
          </p:cNvPr>
          <p:cNvSpPr>
            <a:spLocks noGrp="1"/>
          </p:cNvSpPr>
          <p:nvPr>
            <p:ph type="title"/>
          </p:nvPr>
        </p:nvSpPr>
        <p:spPr/>
        <p:txBody>
          <a:bodyPr vert="horz"/>
          <a:lstStyle/>
          <a:p>
            <a:r>
              <a:rPr lang="en-US"/>
              <a:t>Providers believe </a:t>
            </a:r>
            <a:r>
              <a:rPr lang="en-US" err="1"/>
              <a:t>GenAI</a:t>
            </a:r>
            <a:r>
              <a:rPr lang="en-US"/>
              <a:t> is a top priority; while they recognize the potential benefits, most have limited visibility into how it is applied across outsourced activities</a:t>
            </a:r>
          </a:p>
        </p:txBody>
      </p:sp>
      <p:graphicFrame>
        <p:nvGraphicFramePr>
          <p:cNvPr id="16" name="btfpTable967537">
            <a:extLst>
              <a:ext uri="{FF2B5EF4-FFF2-40B4-BE49-F238E27FC236}">
                <a16:creationId xmlns:a16="http://schemas.microsoft.com/office/drawing/2014/main" id="{8E1719D7-5716-C5A8-5214-6682AEE025AE}"/>
              </a:ext>
            </a:extLst>
          </p:cNvPr>
          <p:cNvGraphicFramePr>
            <a:graphicFrameLocks noGrp="1"/>
          </p:cNvGraphicFramePr>
          <p:nvPr>
            <p:custDataLst>
              <p:tags r:id="rId4"/>
            </p:custDataLst>
            <p:extLst>
              <p:ext uri="{D42A27DB-BD31-4B8C-83A1-F6EECF244321}">
                <p14:modId xmlns:p14="http://schemas.microsoft.com/office/powerpoint/2010/main" val="4169732573"/>
              </p:ext>
            </p:extLst>
          </p:nvPr>
        </p:nvGraphicFramePr>
        <p:xfrm>
          <a:off x="330200" y="1270001"/>
          <a:ext cx="11531600" cy="5217201"/>
        </p:xfrm>
        <a:graphic>
          <a:graphicData uri="http://schemas.openxmlformats.org/drawingml/2006/table">
            <a:tbl>
              <a:tblPr>
                <a:tableStyleId>{9D7B26C5-4107-4FEC-AEDC-1716B250A1EF}</a:tableStyleId>
              </a:tblPr>
              <a:tblGrid>
                <a:gridCol w="3009900">
                  <a:extLst>
                    <a:ext uri="{9D8B030D-6E8A-4147-A177-3AD203B41FA5}">
                      <a16:colId xmlns:a16="http://schemas.microsoft.com/office/drawing/2014/main" val="4209353719"/>
                    </a:ext>
                  </a:extLst>
                </a:gridCol>
                <a:gridCol w="8521700">
                  <a:extLst>
                    <a:ext uri="{9D8B030D-6E8A-4147-A177-3AD203B41FA5}">
                      <a16:colId xmlns:a16="http://schemas.microsoft.com/office/drawing/2014/main" val="2865090506"/>
                    </a:ext>
                  </a:extLst>
                </a:gridCol>
              </a:tblGrid>
              <a:tr h="693759">
                <a:tc>
                  <a:txBody>
                    <a:bodyPr/>
                    <a:lstStyle/>
                    <a:p>
                      <a:pPr marL="0" indent="0">
                        <a:spcBef>
                          <a:spcPts val="0"/>
                        </a:spcBef>
                        <a:buFontTx/>
                        <a:buNone/>
                      </a:pPr>
                      <a:r>
                        <a:rPr lang="en-US" sz="1400" b="1">
                          <a:solidFill>
                            <a:schemeClr val="bg1"/>
                          </a:solidFill>
                        </a:rPr>
                        <a:t>GenAI is a top priority</a:t>
                      </a:r>
                    </a:p>
                  </a:txBody>
                  <a:tcPr marL="73152" marR="0" marT="36576" marB="36576" anchor="ctr">
                    <a:lnR w="76200" cap="flat" cmpd="sng" algn="ctr">
                      <a:solidFill>
                        <a:schemeClr val="accent3"/>
                      </a:solidFill>
                      <a:prstDash val="solid"/>
                      <a:round/>
                      <a:headEnd type="none" w="med" len="med"/>
                      <a:tailEnd type="none" w="med" len="med"/>
                    </a:lnR>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1300"/>
                        <a:t>All providers have confirmed that </a:t>
                      </a:r>
                      <a:r>
                        <a:rPr lang="en-US" sz="1300" b="1"/>
                        <a:t>GenAI is now a top priority for their health system </a:t>
                      </a:r>
                      <a:r>
                        <a:rPr lang="en-US" sz="1300"/>
                        <a:t>and acknowledge the need to go beyond traditional automation (RPA, robotics) to leverage GenAI</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614176955"/>
                  </a:ext>
                </a:extLst>
              </a:tr>
              <a:tr h="693759">
                <a:tc>
                  <a:txBody>
                    <a:bodyPr/>
                    <a:lstStyle/>
                    <a:p>
                      <a:pPr marL="0" indent="0">
                        <a:buFontTx/>
                        <a:buNone/>
                      </a:pPr>
                      <a:r>
                        <a:rPr lang="en-US" sz="1400" b="1">
                          <a:solidFill>
                            <a:schemeClr val="bg1"/>
                          </a:solidFill>
                        </a:rPr>
                        <a:t>Recognize second-order </a:t>
                      </a:r>
                      <a:br>
                        <a:rPr lang="en-US" sz="1400" b="1">
                          <a:solidFill>
                            <a:schemeClr val="bg1"/>
                          </a:solidFill>
                        </a:rPr>
                      </a:br>
                      <a:r>
                        <a:rPr lang="en-US" sz="1400" b="1">
                          <a:solidFill>
                            <a:schemeClr val="bg1"/>
                          </a:solidFill>
                        </a:rPr>
                        <a:t>benefits of GenAI</a:t>
                      </a:r>
                    </a:p>
                  </a:txBody>
                  <a:tcPr marL="73152" marR="0" marT="36576" marB="36576" anchor="ctr">
                    <a:lnR w="76200"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indent="0">
                        <a:buFontTx/>
                        <a:buNone/>
                      </a:pPr>
                      <a:r>
                        <a:rPr lang="en-US" sz="1300"/>
                        <a:t>Providers recognize </a:t>
                      </a:r>
                      <a:r>
                        <a:rPr lang="en-US" sz="1300" b="1"/>
                        <a:t>GenAI-enabled tech can bring them additional benefits </a:t>
                      </a:r>
                      <a:r>
                        <a:rPr lang="en-US" sz="1300" b="0"/>
                        <a:t>with better performance (e.g., clean claims, denials and underpayment recovery) and enhanced patient and clinician experience</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999495048"/>
                  </a:ext>
                </a:extLst>
              </a:tr>
              <a:tr h="744993">
                <a:tc>
                  <a:txBody>
                    <a:bodyPr/>
                    <a:lstStyle/>
                    <a:p>
                      <a:pPr marL="0" indent="0">
                        <a:buFontTx/>
                        <a:buNone/>
                      </a:pPr>
                      <a:r>
                        <a:rPr lang="en-US" sz="1400" b="1">
                          <a:solidFill>
                            <a:schemeClr val="bg1"/>
                          </a:solidFill>
                        </a:rPr>
                        <a:t>Workflow impact greatest in coding and denials</a:t>
                      </a:r>
                    </a:p>
                  </a:txBody>
                  <a:tcPr marL="73152" marR="0" marT="36576" marB="36576" anchor="ctr">
                    <a:lnR w="76200"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indent="0">
                        <a:buFontTx/>
                        <a:buNone/>
                      </a:pPr>
                      <a:r>
                        <a:rPr lang="en-US" sz="1300"/>
                        <a:t>Providers believe that </a:t>
                      </a:r>
                      <a:r>
                        <a:rPr lang="en-US" sz="1300" b="1"/>
                        <a:t>NLP and unstructured data processing can transform specific workflow elements</a:t>
                      </a:r>
                      <a:r>
                        <a:rPr lang="en-US" sz="1300"/>
                        <a:t>; they believe coding and denials are the biggest opportunity areas</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240619957"/>
                  </a:ext>
                </a:extLst>
              </a:tr>
              <a:tr h="744993">
                <a:tc>
                  <a:txBody>
                    <a:bodyPr/>
                    <a:lstStyle/>
                    <a:p>
                      <a:pPr marL="0" indent="0">
                        <a:buFontTx/>
                        <a:buNone/>
                      </a:pPr>
                      <a:r>
                        <a:rPr lang="en-US" sz="1400" b="1">
                          <a:solidFill>
                            <a:schemeClr val="bg1"/>
                          </a:solidFill>
                        </a:rPr>
                        <a:t>Limited visibility into outsourced </a:t>
                      </a:r>
                      <a:br>
                        <a:rPr lang="en-US" sz="1400" b="1">
                          <a:solidFill>
                            <a:schemeClr val="bg1"/>
                          </a:solidFill>
                        </a:rPr>
                      </a:br>
                      <a:r>
                        <a:rPr lang="en-US" sz="1400" b="1">
                          <a:solidFill>
                            <a:schemeClr val="bg1"/>
                          </a:solidFill>
                        </a:rPr>
                        <a:t>processes</a:t>
                      </a:r>
                    </a:p>
                  </a:txBody>
                  <a:tcPr marL="73152" marR="0" marT="36576" marB="36576" anchor="ctr">
                    <a:lnR w="76200"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indent="0">
                        <a:buFontTx/>
                        <a:buNone/>
                      </a:pPr>
                      <a:r>
                        <a:rPr lang="en-US" sz="1300"/>
                        <a:t>While most providers understand GenAI and its potential, they </a:t>
                      </a:r>
                      <a:r>
                        <a:rPr lang="en-US" sz="1300" b="1"/>
                        <a:t>lack visibility into how specifically it is used in outsourced workflows </a:t>
                      </a:r>
                      <a:r>
                        <a:rPr lang="en-US" sz="1300"/>
                        <a:t>today; most are unfamiliar with specific AI-enabled capabilities of vendors like &lt;Target&gt;</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730460696"/>
                  </a:ext>
                </a:extLst>
              </a:tr>
              <a:tr h="744993">
                <a:tc>
                  <a:txBody>
                    <a:bodyPr/>
                    <a:lstStyle/>
                    <a:p>
                      <a:pPr marL="0" indent="0">
                        <a:buFontTx/>
                        <a:buNone/>
                      </a:pPr>
                      <a:r>
                        <a:rPr lang="en-US" sz="1400" b="1">
                          <a:solidFill>
                            <a:schemeClr val="bg1"/>
                          </a:solidFill>
                        </a:rPr>
                        <a:t>Expect to share in benefits w/some cost savings</a:t>
                      </a:r>
                    </a:p>
                  </a:txBody>
                  <a:tcPr marL="73152" marR="0" marT="36576" marB="36576" anchor="ctr">
                    <a:lnR w="76200"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indent="0">
                        <a:buFontTx/>
                        <a:buNone/>
                      </a:pPr>
                      <a:r>
                        <a:rPr lang="en-US" sz="1300"/>
                        <a:t>Most customers </a:t>
                      </a:r>
                      <a:r>
                        <a:rPr lang="en-US" sz="1300" b="1"/>
                        <a:t>expect to receive a share in cost savings enabled by GenAI</a:t>
                      </a:r>
                      <a:r>
                        <a:rPr lang="en-US" sz="1300"/>
                        <a:t> but would be happy </a:t>
                      </a:r>
                      <a:r>
                        <a:rPr lang="en-US" sz="1300" kern="1200">
                          <a:solidFill>
                            <a:schemeClr val="dk1"/>
                          </a:solidFill>
                          <a:latin typeface="+mn-lt"/>
                          <a:ea typeface="+mn-ea"/>
                          <a:cs typeface="+mn-cs"/>
                        </a:rPr>
                        <a:t>with 26-50% of the benefits, acknowledging the important role of the vendor and investment required to build out solution</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156141701"/>
                  </a:ext>
                </a:extLst>
              </a:tr>
              <a:tr h="744993">
                <a:tc>
                  <a:txBody>
                    <a:bodyPr/>
                    <a:lstStyle/>
                    <a:p>
                      <a:pPr marL="0" indent="0">
                        <a:buFontTx/>
                        <a:buNone/>
                      </a:pPr>
                      <a:r>
                        <a:rPr lang="en-US" sz="1400" b="1">
                          <a:solidFill>
                            <a:schemeClr val="bg1"/>
                          </a:solidFill>
                        </a:rPr>
                        <a:t>Believe benefits will be realized </a:t>
                      </a:r>
                      <a:br>
                        <a:rPr lang="en-US" sz="1400" b="1">
                          <a:solidFill>
                            <a:schemeClr val="bg1"/>
                          </a:solidFill>
                        </a:rPr>
                      </a:br>
                      <a:r>
                        <a:rPr lang="en-US" sz="1400" b="1">
                          <a:solidFill>
                            <a:schemeClr val="bg1"/>
                          </a:solidFill>
                        </a:rPr>
                        <a:t>over next 3-5 yrs</a:t>
                      </a:r>
                    </a:p>
                  </a:txBody>
                  <a:tcPr marL="73152" marR="0" marT="36576" marB="36576" anchor="ctr">
                    <a:lnR w="76200"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indent="0">
                        <a:buFontTx/>
                        <a:buNone/>
                      </a:pPr>
                      <a:r>
                        <a:rPr lang="en-US" sz="1300"/>
                        <a:t>Most providers </a:t>
                      </a:r>
                      <a:r>
                        <a:rPr lang="en-US" sz="1300" b="1"/>
                        <a:t>expect to realize GenAI-enabled savings over the next 3-5 years</a:t>
                      </a:r>
                      <a:r>
                        <a:rPr lang="en-US" sz="1300"/>
                        <a:t>; none of the providers have GenAI savings baked into their 12–24-month plan, recognizing it is still very early in their level of enablement</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3393930130"/>
                  </a:ext>
                </a:extLst>
              </a:tr>
              <a:tr h="849711">
                <a:tc>
                  <a:txBody>
                    <a:bodyPr/>
                    <a:lstStyle/>
                    <a:p>
                      <a:pPr marL="0" indent="0">
                        <a:buFontTx/>
                        <a:buNone/>
                      </a:pPr>
                      <a:r>
                        <a:rPr lang="en-US" sz="1400" b="1">
                          <a:solidFill>
                            <a:schemeClr val="bg1"/>
                          </a:solidFill>
                        </a:rPr>
                        <a:t>Can have a mixed impact on outsourcing but net positive</a:t>
                      </a:r>
                    </a:p>
                  </a:txBody>
                  <a:tcPr marL="73152" marR="0" marT="36576" marB="36576" anchor="ctr">
                    <a:lnR w="76200"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rgbClr val="000000">
                        <a:alpha val="60000"/>
                      </a:srgbClr>
                    </a:solidFill>
                  </a:tcPr>
                </a:tc>
                <a:tc>
                  <a:txBody>
                    <a:bodyPr/>
                    <a:lstStyle/>
                    <a:p>
                      <a:pPr marL="0" indent="0">
                        <a:buFontTx/>
                        <a:buNone/>
                      </a:pPr>
                      <a:r>
                        <a:rPr lang="en-US" sz="1300" b="1" dirty="0"/>
                        <a:t>Some believe automation could lead to more insourcing </a:t>
                      </a:r>
                      <a:r>
                        <a:rPr lang="en-US" sz="1300" dirty="0"/>
                        <a:t>(e.g., relieving provider hiring challenges, upstream automation leading to more ‘clean claims’), and </a:t>
                      </a:r>
                      <a:r>
                        <a:rPr lang="en-US" sz="1300" b="1" dirty="0"/>
                        <a:t>most believe outsourcing will become more valuable </a:t>
                      </a:r>
                      <a:r>
                        <a:rPr lang="en-US" sz="1300" dirty="0"/>
                        <a:t>due to the specialization and technology investment of vendors, citing evidence of those who’ve tried and failed</a:t>
                      </a:r>
                    </a:p>
                  </a:txBody>
                  <a:tcPr marR="0" marT="36576" marB="36576" anchor="ctr">
                    <a:lnL w="762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445335229"/>
                  </a:ext>
                </a:extLst>
              </a:tr>
            </a:tbl>
          </a:graphicData>
        </a:graphic>
      </p:graphicFrame>
      <p:grpSp>
        <p:nvGrpSpPr>
          <p:cNvPr id="5" name="btfpStatusSticker228184">
            <a:extLst>
              <a:ext uri="{FF2B5EF4-FFF2-40B4-BE49-F238E27FC236}">
                <a16:creationId xmlns:a16="http://schemas.microsoft.com/office/drawing/2014/main" id="{609F4038-C1E1-987F-02A2-624220E216D7}"/>
              </a:ext>
            </a:extLst>
          </p:cNvPr>
          <p:cNvGrpSpPr/>
          <p:nvPr>
            <p:custDataLst>
              <p:tags r:id="rId5"/>
            </p:custDataLst>
          </p:nvPr>
        </p:nvGrpSpPr>
        <p:grpSpPr>
          <a:xfrm>
            <a:off x="10100356" y="955344"/>
            <a:ext cx="1761444" cy="235611"/>
            <a:chOff x="-2378408" y="876300"/>
            <a:chExt cx="1761444" cy="235611"/>
          </a:xfrm>
        </p:grpSpPr>
        <p:sp>
          <p:nvSpPr>
            <p:cNvPr id="6" name="btfpStatusStickerText228184">
              <a:extLst>
                <a:ext uri="{FF2B5EF4-FFF2-40B4-BE49-F238E27FC236}">
                  <a16:creationId xmlns:a16="http://schemas.microsoft.com/office/drawing/2014/main" id="{D99CCF74-4D9A-C1F7-1E2D-DDF39D2E072C}"/>
                </a:ext>
              </a:extLst>
            </p:cNvPr>
            <p:cNvSpPr txBox="1"/>
            <p:nvPr/>
          </p:nvSpPr>
          <p:spPr bwMode="gray">
            <a:xfrm>
              <a:off x="-237840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7" name="btfpStatusStickerLine228184">
              <a:extLst>
                <a:ext uri="{FF2B5EF4-FFF2-40B4-BE49-F238E27FC236}">
                  <a16:creationId xmlns:a16="http://schemas.microsoft.com/office/drawing/2014/main" id="{6CE3D504-BC5B-AA7B-9F2E-FE715B32B401}"/>
                </a:ext>
              </a:extLst>
            </p:cNvPr>
            <p:cNvCxnSpPr>
              <a:cxnSpLocks/>
            </p:cNvCxnSpPr>
            <p:nvPr/>
          </p:nvCxnSpPr>
          <p:spPr bwMode="gray">
            <a:xfrm rot="720000">
              <a:off x="-237840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 name="btfpNotesBox801003">
            <a:extLst>
              <a:ext uri="{FF2B5EF4-FFF2-40B4-BE49-F238E27FC236}">
                <a16:creationId xmlns:a16="http://schemas.microsoft.com/office/drawing/2014/main" id="{ED8DD82C-30DC-5491-3046-42E069C7ADF9}"/>
              </a:ext>
            </a:extLst>
          </p:cNvPr>
          <p:cNvSpPr txBox="1"/>
          <p:nvPr>
            <p:custDataLst>
              <p:tags r:id="rId6"/>
            </p:custDataLst>
          </p:nvPr>
        </p:nvSpPr>
        <p:spPr bwMode="gray">
          <a:xfrm>
            <a:off x="330199" y="646203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 Bain analysis; Literature search</a:t>
            </a:r>
          </a:p>
        </p:txBody>
      </p:sp>
    </p:spTree>
    <p:custDataLst>
      <p:tags r:id="rId1"/>
    </p:custDataLst>
    <p:extLst>
      <p:ext uri="{BB962C8B-B14F-4D97-AF65-F5344CB8AC3E}">
        <p14:creationId xmlns:p14="http://schemas.microsoft.com/office/powerpoint/2010/main" val="3938383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btfpColumnIndicatorGroup2">
            <a:extLst>
              <a:ext uri="{FF2B5EF4-FFF2-40B4-BE49-F238E27FC236}">
                <a16:creationId xmlns:a16="http://schemas.microsoft.com/office/drawing/2014/main" id="{76D29A5F-014C-6429-3E23-4FB1A88A78E0}"/>
              </a:ext>
            </a:extLst>
          </p:cNvPr>
          <p:cNvGrpSpPr/>
          <p:nvPr/>
        </p:nvGrpSpPr>
        <p:grpSpPr>
          <a:xfrm>
            <a:off x="0" y="6926580"/>
            <a:ext cx="12192000" cy="137160"/>
            <a:chOff x="0" y="6926580"/>
            <a:chExt cx="12192000" cy="137160"/>
          </a:xfrm>
        </p:grpSpPr>
        <p:sp>
          <p:nvSpPr>
            <p:cNvPr id="26" name="btfpColumnGapBlocker832076">
              <a:extLst>
                <a:ext uri="{FF2B5EF4-FFF2-40B4-BE49-F238E27FC236}">
                  <a16:creationId xmlns:a16="http://schemas.microsoft.com/office/drawing/2014/main" id="{0D7EF3D1-1A96-CA41-3E80-2A14F7E8C371}"/>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4" name="btfpColumnGapBlocker865013">
              <a:extLst>
                <a:ext uri="{FF2B5EF4-FFF2-40B4-BE49-F238E27FC236}">
                  <a16:creationId xmlns:a16="http://schemas.microsoft.com/office/drawing/2014/main" id="{8C6EFBB8-9F3B-DE14-6555-0EF4A54F4607}"/>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 name="btfpColumnIndicator111707">
              <a:extLst>
                <a:ext uri="{FF2B5EF4-FFF2-40B4-BE49-F238E27FC236}">
                  <a16:creationId xmlns:a16="http://schemas.microsoft.com/office/drawing/2014/main" id="{DE70818C-871D-4D49-9282-5AEB3DE55ABE}"/>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373990">
              <a:extLst>
                <a:ext uri="{FF2B5EF4-FFF2-40B4-BE49-F238E27FC236}">
                  <a16:creationId xmlns:a16="http://schemas.microsoft.com/office/drawing/2014/main" id="{1ABEB1DE-D595-0976-8406-8EBF0CAC352A}"/>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7" name="btfpColumnIndicatorGroup1">
            <a:extLst>
              <a:ext uri="{FF2B5EF4-FFF2-40B4-BE49-F238E27FC236}">
                <a16:creationId xmlns:a16="http://schemas.microsoft.com/office/drawing/2014/main" id="{0CC53618-0AFF-1808-9FD3-9BC1B4C8DB1A}"/>
              </a:ext>
            </a:extLst>
          </p:cNvPr>
          <p:cNvGrpSpPr/>
          <p:nvPr/>
        </p:nvGrpSpPr>
        <p:grpSpPr>
          <a:xfrm>
            <a:off x="0" y="-205740"/>
            <a:ext cx="12192000" cy="137160"/>
            <a:chOff x="0" y="-205740"/>
            <a:chExt cx="12192000" cy="137160"/>
          </a:xfrm>
        </p:grpSpPr>
        <p:sp>
          <p:nvSpPr>
            <p:cNvPr id="25" name="btfpColumnGapBlocker801470">
              <a:extLst>
                <a:ext uri="{FF2B5EF4-FFF2-40B4-BE49-F238E27FC236}">
                  <a16:creationId xmlns:a16="http://schemas.microsoft.com/office/drawing/2014/main" id="{60EB07A4-A047-E1BA-FEE4-D0F32E349A98}"/>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3" name="btfpColumnGapBlocker800713">
              <a:extLst>
                <a:ext uri="{FF2B5EF4-FFF2-40B4-BE49-F238E27FC236}">
                  <a16:creationId xmlns:a16="http://schemas.microsoft.com/office/drawing/2014/main" id="{7D22419D-5272-C74E-69BC-0D5590F5502F}"/>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 name="btfpColumnIndicator952814">
              <a:extLst>
                <a:ext uri="{FF2B5EF4-FFF2-40B4-BE49-F238E27FC236}">
                  <a16:creationId xmlns:a16="http://schemas.microsoft.com/office/drawing/2014/main" id="{86EB18F9-2DC9-FDA8-FE4B-4908BBDF2573}"/>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411852">
              <a:extLst>
                <a:ext uri="{FF2B5EF4-FFF2-40B4-BE49-F238E27FC236}">
                  <a16:creationId xmlns:a16="http://schemas.microsoft.com/office/drawing/2014/main" id="{C8C60BBA-75A3-E08E-5418-0C57BB2766DA}"/>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10D7EB5C-CFAF-558F-0207-6A8A620E5E7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92" imgH="595" progId="TCLayout.ActiveDocument.1">
                  <p:embed/>
                </p:oleObj>
              </mc:Choice>
              <mc:Fallback>
                <p:oleObj name="think-cell Slide" r:id="rId10" imgW="592" imgH="595" progId="TCLayout.ActiveDocument.1">
                  <p:embed/>
                  <p:pic>
                    <p:nvPicPr>
                      <p:cNvPr id="14" name="think-cell data - do not delete" hidden="1">
                        <a:extLst>
                          <a:ext uri="{FF2B5EF4-FFF2-40B4-BE49-F238E27FC236}">
                            <a16:creationId xmlns:a16="http://schemas.microsoft.com/office/drawing/2014/main" id="{10D7EB5C-CFAF-558F-0207-6A8A620E5E7F}"/>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D99F366-F6AB-0D8C-01D8-C93FF3EF7364}"/>
              </a:ext>
            </a:extLst>
          </p:cNvPr>
          <p:cNvSpPr>
            <a:spLocks noGrp="1"/>
          </p:cNvSpPr>
          <p:nvPr>
            <p:ph type="title"/>
          </p:nvPr>
        </p:nvSpPr>
        <p:spPr/>
        <p:txBody>
          <a:bodyPr vert="horz"/>
          <a:lstStyle/>
          <a:p>
            <a:r>
              <a:rPr lang="en-US" b="1"/>
              <a:t>Coding | </a:t>
            </a:r>
            <a:r>
              <a:rPr lang="en-US"/>
              <a:t>A recent study benchmarking medical code querying showed LLMs like GPT-3.5, GPT-4, Gemini Pro and Llama2-70b Chat are highly error prone</a:t>
            </a:r>
          </a:p>
        </p:txBody>
      </p:sp>
      <p:grpSp>
        <p:nvGrpSpPr>
          <p:cNvPr id="13" name="btfpColumnHeaderBox766070">
            <a:extLst>
              <a:ext uri="{FF2B5EF4-FFF2-40B4-BE49-F238E27FC236}">
                <a16:creationId xmlns:a16="http://schemas.microsoft.com/office/drawing/2014/main" id="{F56AFF48-A16C-883C-59BB-DBC755A230B1}"/>
              </a:ext>
            </a:extLst>
          </p:cNvPr>
          <p:cNvGrpSpPr/>
          <p:nvPr>
            <p:custDataLst>
              <p:tags r:id="rId3"/>
            </p:custDataLst>
          </p:nvPr>
        </p:nvGrpSpPr>
        <p:grpSpPr>
          <a:xfrm>
            <a:off x="6366272" y="1484336"/>
            <a:ext cx="5495528" cy="293090"/>
            <a:chOff x="6366272" y="1270263"/>
            <a:chExt cx="5495528" cy="293090"/>
          </a:xfrm>
        </p:grpSpPr>
        <p:sp>
          <p:nvSpPr>
            <p:cNvPr id="15" name="btfpColumnHeaderBoxText766070">
              <a:extLst>
                <a:ext uri="{FF2B5EF4-FFF2-40B4-BE49-F238E27FC236}">
                  <a16:creationId xmlns:a16="http://schemas.microsoft.com/office/drawing/2014/main" id="{2DF4F3BD-05B9-6396-68E5-E74B9839EA8B}"/>
                </a:ext>
              </a:extLst>
            </p:cNvPr>
            <p:cNvSpPr txBox="1"/>
            <p:nvPr/>
          </p:nvSpPr>
          <p:spPr bwMode="gray">
            <a:xfrm>
              <a:off x="6366272" y="1270263"/>
              <a:ext cx="5495528"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Commentary</a:t>
              </a:r>
            </a:p>
          </p:txBody>
        </p:sp>
        <p:cxnSp>
          <p:nvCxnSpPr>
            <p:cNvPr id="17" name="btfpColumnHeaderBoxLine766070">
              <a:extLst>
                <a:ext uri="{FF2B5EF4-FFF2-40B4-BE49-F238E27FC236}">
                  <a16:creationId xmlns:a16="http://schemas.microsoft.com/office/drawing/2014/main" id="{F0FBA833-879A-6166-15F1-AF4CE5EAE6F3}"/>
                </a:ext>
              </a:extLst>
            </p:cNvPr>
            <p:cNvCxnSpPr/>
            <p:nvPr/>
          </p:nvCxnSpPr>
          <p:spPr bwMode="gray">
            <a:xfrm>
              <a:off x="6366272" y="156335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9" name="btfpColumnHeaderBox776930">
            <a:extLst>
              <a:ext uri="{FF2B5EF4-FFF2-40B4-BE49-F238E27FC236}">
                <a16:creationId xmlns:a16="http://schemas.microsoft.com/office/drawing/2014/main" id="{EC849435-B368-FA29-754A-5BB745DB5D83}"/>
              </a:ext>
            </a:extLst>
          </p:cNvPr>
          <p:cNvGrpSpPr/>
          <p:nvPr>
            <p:custDataLst>
              <p:tags r:id="rId4"/>
            </p:custDataLst>
          </p:nvPr>
        </p:nvGrpSpPr>
        <p:grpSpPr>
          <a:xfrm>
            <a:off x="330200" y="1266395"/>
            <a:ext cx="5495528" cy="503663"/>
            <a:chOff x="330200" y="1052322"/>
            <a:chExt cx="5495528" cy="503663"/>
          </a:xfrm>
        </p:grpSpPr>
        <p:sp>
          <p:nvSpPr>
            <p:cNvPr id="20" name="btfpColumnHeaderBoxText776930">
              <a:extLst>
                <a:ext uri="{FF2B5EF4-FFF2-40B4-BE49-F238E27FC236}">
                  <a16:creationId xmlns:a16="http://schemas.microsoft.com/office/drawing/2014/main" id="{8AB471AB-996D-F9C3-1F85-3B67F6996925}"/>
                </a:ext>
              </a:extLst>
            </p:cNvPr>
            <p:cNvSpPr txBox="1"/>
            <p:nvPr/>
          </p:nvSpPr>
          <p:spPr bwMode="gray">
            <a:xfrm>
              <a:off x="330200" y="1052322"/>
              <a:ext cx="5495528" cy="49879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LLMs are highly error prone and offer ~50% accuracy at best today with GPT-4 having the highest exact match rate</a:t>
              </a:r>
            </a:p>
          </p:txBody>
        </p:sp>
        <p:cxnSp>
          <p:nvCxnSpPr>
            <p:cNvPr id="21" name="btfpColumnHeaderBoxLine776930">
              <a:extLst>
                <a:ext uri="{FF2B5EF4-FFF2-40B4-BE49-F238E27FC236}">
                  <a16:creationId xmlns:a16="http://schemas.microsoft.com/office/drawing/2014/main" id="{EC864B07-B260-32F4-CA8A-FCE3CAF700D9}"/>
                </a:ext>
              </a:extLst>
            </p:cNvPr>
            <p:cNvCxnSpPr/>
            <p:nvPr/>
          </p:nvCxnSpPr>
          <p:spPr bwMode="gray">
            <a:xfrm>
              <a:off x="330200" y="1555985"/>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2" name="btfpBulletedList967997">
            <a:extLst>
              <a:ext uri="{FF2B5EF4-FFF2-40B4-BE49-F238E27FC236}">
                <a16:creationId xmlns:a16="http://schemas.microsoft.com/office/drawing/2014/main" id="{B70CBA2F-8A29-6C03-D20D-23DE8BD5FE67}"/>
              </a:ext>
            </a:extLst>
          </p:cNvPr>
          <p:cNvSpPr txBox="1"/>
          <p:nvPr>
            <p:custDataLst>
              <p:tags r:id="rId5"/>
            </p:custDataLst>
          </p:nvPr>
        </p:nvSpPr>
        <p:spPr bwMode="gray">
          <a:xfrm>
            <a:off x="6366272" y="1930070"/>
            <a:ext cx="5485995" cy="4289242"/>
          </a:xfrm>
          <a:prstGeom prst="rect">
            <a:avLst/>
          </a:prstGeom>
          <a:noFill/>
        </p:spPr>
        <p:txBody>
          <a:bodyPr vert="horz" wrap="square" lIns="36000" tIns="36000" rIns="36000" bIns="36000" rtlCol="0">
            <a:spAutoFit/>
          </a:bodyPr>
          <a:lstStyle/>
          <a:p>
            <a:r>
              <a:rPr lang="en-US" sz="1400" dirty="0"/>
              <a:t>Study was conducted by faculty and experts at the Icahn School of Medicine at Mount Sinai and Tel Aviv University</a:t>
            </a:r>
          </a:p>
          <a:p>
            <a:r>
              <a:rPr lang="en-US" sz="1400" dirty="0"/>
              <a:t>The study extracted </a:t>
            </a:r>
            <a:r>
              <a:rPr lang="en-US" sz="1400" b="1" dirty="0"/>
              <a:t>12 months of unique ICD-9, ICD-10, and CPT codes from the Mount Sinai Health System EHR</a:t>
            </a:r>
          </a:p>
          <a:p>
            <a:r>
              <a:rPr lang="en-US" sz="1400" dirty="0"/>
              <a:t>Each LLM was provided with a code description and </a:t>
            </a:r>
            <a:r>
              <a:rPr lang="en-US" sz="1400" b="1" dirty="0"/>
              <a:t>prompted to generate a billing code to determine exact match accuracy</a:t>
            </a:r>
          </a:p>
          <a:p>
            <a:r>
              <a:rPr lang="en-US" sz="1400" dirty="0"/>
              <a:t> </a:t>
            </a:r>
            <a:r>
              <a:rPr lang="en-US" sz="1400" b="1" dirty="0"/>
              <a:t>GPT-4 had the highest exact match rate (ICD-9: ~46%, ICD-10: ~34%, and CPT: ~50%) </a:t>
            </a:r>
            <a:r>
              <a:rPr lang="en-US" sz="1400" dirty="0"/>
              <a:t>while all models generated CPT and ICD-9-CM codes more accurately than ICD-10-CM codes</a:t>
            </a:r>
          </a:p>
          <a:p>
            <a:r>
              <a:rPr lang="en-US" sz="1400" dirty="0"/>
              <a:t>The study noted that despite struggling with exact code generation, the </a:t>
            </a:r>
            <a:r>
              <a:rPr lang="en-US" sz="1400" b="1" dirty="0"/>
              <a:t>models often generated codes that were correct or at least conceptually similar to the correct codes</a:t>
            </a:r>
          </a:p>
          <a:p>
            <a:r>
              <a:rPr lang="en-US" sz="1400" dirty="0"/>
              <a:t>The study concludes that although current base LLMs alone are poorly suited for medical code mapping and have an unacceptable lack of precision, </a:t>
            </a:r>
            <a:r>
              <a:rPr lang="en-US" sz="1400" b="1" dirty="0">
                <a:solidFill>
                  <a:srgbClr val="CC0000"/>
                </a:solidFill>
              </a:rPr>
              <a:t>there is an opportunity to mitigate this with fine-tuning, tool use, or retrieval augmented generation (RAG)</a:t>
            </a:r>
          </a:p>
        </p:txBody>
      </p:sp>
      <p:sp>
        <p:nvSpPr>
          <p:cNvPr id="36" name="btfpMGChart225165"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aYhHdubK/b9WYMbiqTQFZNRdTaHJ1Coz+gznC5J29/l+uni9WCTqRMIgVGBy5FSCqTCP+Vdrf4pg20L7fH6DBC6MG5+0urryrQnX/vU4eQxzjaRKgRn2IhzeyGRIebiBjOeTgtMSzPjZpOHVMps1ugFVeiWK7BTHeo7USRaECOK+xKEmC76UHOODECXACJcA9oIbk/JbL846RKWL1lgJAd3HolYi95kXcFKhBy929BCNJoKE8BTwyFrN7hqoCgocJv1Ko0Uh8SShXs3n1QA1hbFGgf10qEWxXPhGVOiD6jlJ8mS6QiOVY4KVBQuMIUATwIrI+TVwjQkaDOfQ4y4rHhY6ND/M8o3UkJTtGYIF/cLdkqNiFcmZXK2P3mzuhCmyVe1QDiNI/HIQF0kcnnsx76Y6ASaPuhUhppa5idldjVCl2zGV1EPN6n622eWf1znt3NA3OIfmReOfeCpDTitpGmehdyisrbj7GSRqADgegXQWBvlY+Tn2P6ybeDHY2dH9Cecv7N9qSIn8F+yagV1NeHMOtckDkOqdDzxIYDIWdI+vD8036kYbaVwUzcU1PB8tzy4GZVORcjiqONGPgmCqSOtWcVtg1H7myn0WDOigQ6mYafcOOUGobDqHPm6t7oW+R+PV3qqILOFJiBtYqPBR3Id/qQdaO003ADSWyBm94lo0y4SCWccNCaZ2X3UnP1/CpSBV1XH167NOZt6nnOb2lOrGgwVBvBLbnbIYjtrMkoriKnPfLSlO3ug4mB8EfefXreUXEQ8MU9w6oVR/USvUkY3OleYO4vO5F++1xIvA4ZSW394w2jPJRgTQA3DCEkrN05NtDlYi4iFaRDy8RIRveLI27fL4i8gry3eoAqfE8uKWzbMFuWW3AS+c5rIlZf6z+AyzIMGh2ABibPSVTPas4Cm90TPK9ycKAcOyqFreCgS20jKs3TPm09rUkg2BH+pneWW5qFpt5AqVJ3KsG/G6AxrDrea9Y7AauwcHfySpniSbiQT8YPzQVD1UQj4iMQZyBwR+W0A8JB3z2VtjdQ8CkGac/nP34cHWnBpE/fXmmLGY7yTCcW4jY+nxIg17l4/n19jlcm64RCPEQj/n1nK0RCUV1EuDYsiDvkaRkLKZWxfUXYxNP8cLYjvbIy1Is7YAGwgPmRApO8Dq+QDqJSz9E6IYL+jUoICwTScZgp+elGTZ/NLRuvGR8zVUYDvz3hRuFauZxRbs4sGQDb9VWwVpXlDzzqng44k43IQDkCNeW87aOcDK2aijTixHO6ePA9NZvz00dT1wV8H068N8bWMasmHMZLGud6lIEmoHPXNmoWM42WfJQ8V1BmkiB/ROFs88kJNlr5yQP1hQxVExYw3cmBdu0GfHLAxlb2ffzAAAdvmbu3k9Aj6izpboFRJjWGpjukKP12lK+vwj5rBsrxwImhmq5id2Qey7KSwngkX44bZzA2PGPaSfU6yvuA1fV7JnfdcX14YOLIYWP3hQaE9nb+xcYItnVDnOLXtqqvOcGANEhRWaGZ+0yDSOZ9WSA7Y86XRKOR3GmsjoGRAfGNPeN2EgcH+eTdd9qhWOkFBt+mSjMJRQ4VDhRrnkl3DzDCS2JayCuzh2tSvgAKGhT3acmBpaSk5elsUDMreEE8+YKwg6iA8C3J0d0Vd4ZSkFSPbxYt1FhRR+EpAPKg2IAq3U9wP2t5KpDwLCrJTDgDnD2LDkiUa4PiiTneDG92Aaaza8VZ19WTbvzguWeldf+TwHRXABYeVxl07py2OVqy8H8anVAZBin3RPRdFim0NxYgJlwx8imyaVf3RwNPm2OtlFR+QIqg46ribIhL9g6SuIJIiNkEJS3XeSSGLzOZjZ1t0xG9WdCSlanmkYV5MjaP6mUuzUQL4nFjRElKfUEzD+EnlYPwyWV5Tv7GYwGeYswLJS+H547DfcNEx0gMdErpAfTKjN2Yx2o4QOHj7CqdmYOqLmPN3q+DCtpLZzqjcGxPF+2XuXv6JJge5X9bHh77Ia5DM4vaksNxOX3tmLu9WbOcMdT4A4JHqx1rfMPTSIPDzzyqDcOkQNm6+Vg3VLOF38OEu89d1s+IlD/aKuMPdrdo+3iffIv8e791pGLTLJ+QuXwAqfjyckHe6z7f0HYALI+9AGb7mhjGEFLfRjK4y4319Bzef1rQGZA7yz4PoTX9+yQ9R4lo5jA7SlJ3tI6PXxPM89SCBmdyYGaw3UcCTIfeXl2hJNtAQ9yfbWHEHdGTpiAsqWSj706w19jlrc2PKHpSD6FoKDFdVmF28+SwaDTKguOgwHqXjXxCr4ha/FXAFkp658XjuTJu8be50FeuZNH8johrVvQmsbCspzs1b+x27SkYv1Yij5zqpC44tT8KMlXpeJnLirC5ygsRgYcQ/StCGi/Pmj1T6ngLqpKaLqaSCnR7tst35FnSuhj4Cpzprys42LTLin+d/uJ7JG+RnfgVPLWqsnzY27LDBR+viXfJNnj3usTK0CNQ9fEnVBOaqqVAn/Q0HYKgejedfpAP1fwz0/+LsW2rXxlCF0TsWqgPUOuU7aySyAcgeMhNrTtr8Ao1Vs5k0aTNnQmKRKF4VAnd1GC1lDY14iOQqz/25EudbwzHNBW9oilfedv2IAWqzB2nZ93Rbbxec31CcEeK2Val1+NqAt4z3mOSeeCvLQBqEBdCdJs/SXYm41pt62fGHPkPN0un+YxgdbVfLir5gvF4QMw788EdyCKV1csZxcPOlm0qyDwYkoJu9utSFMdY6AiS2P2bR1IFINMY3vYTB16WsP7wG71Nj0txVWGonXoz5+hKxR/KehuHA8JXEx2s3WF1XOgL/aHCBk/KpHdOJqVLa6dFMyUtSLO9y6S2OqESLHTFYb3Zx2k6pKb9athFzsW92KX5Bs1VqL+mol9EE7WuVOUX8i/jgOX/kHC3XwkqKMRoWWFCzM1NvTVnbQ6onVHRgZNEvnkY6YnDY4Y62ZuX/FkXbCj8cbwcZ50Xfy2AGfyIFbZ81YELFUUYRM+xY+7kPwmRNkIlclQck8z9r/6i3MEdEC8i/YAAeN4OObF/ttzPfuuJwfTXO9p4SKuzt3ifEYMaFGSXYgtsMQlbOa1k53LUoTwkfU40j5QhDn63XEthDS0ZLUGDnfl59dOKSNpPEijGNtJqivKvyXIB+xpydRjrvVqx4N6c2ugWKO6EvkudeheVeBoUey+gQ16vWky58RzGJK8B+vQWntY2fvJgo2V9oRi+2/mY2zpyiDLt/d8LbzfSfUjzmqJmI8uwj7CsqnVzQeP2LG4LYWlOk4mkTTs/RwK/jmDwEdYYHY5ta7Yxcpn9/0PPS9DkGxmrcXoO9GVxWO68q79B41JH9FW8Cp0OodasKyUf6UkBj+a3vC9caEMTPfxonawLIJ8V7WerLDkEMAAb/6a/1HBe3K27o91K86pnwkIJ4cS3FE9ieONFbCIzX/4bu9C0fr2UMZXX4yzywGX6Wcrp4AiAd3FbPwaiyzIM5Z3qDx48kDVvkIDwSnUtbn6mtdGTeYVkQbiDgTWyguKwSYttJIPE7hVUrTYsk8OhmObFYZlTgcdcPyJ3RjPT6+L9AEa6sLboiy/dlOpnw2SsVg/3S7XtSi9UQfqEyFd+sUmAa4yAT+VUTe6DawNPwK2YmnnvKVdW01dukgmv64dy42l/GPmf+4KhFcJKcxIp9nzIPeYYwj7GPQpQVZe8EC/gsdzsb3af80x1tdJXEqP4rbZHr2IMAShDDBMYwTcRtkMQZpQuSUDzba4RKef9oGO9z9k9iMH82/Fx4J15hlI1I4XNCB7VWW7NC/iGR7Ho7clTSrldf7JM1PbpueUDQNf7ZfcUJtLwmmkLj1HDKlELnxEX3he9VE2mkYTa50ldCHmFveeoeNwWGJhU/bB87NYAITL6V4u29kdZapHwLfNDdXIr19QfR+YJuLuznvD4pOIncxu+n5iVIMNFhet7+nzTKXUgZifB/1gxYWOlfguSUTwMMi/b+zgP19sXSW13cq3KsdAuD7XnYkjb5CBbPIYifTEOVVojQDAkr8Pr9YPNetNAfb7ADS/tZKmf9Eli9ewc3Gjq2Dc+0j9wbpfUJ3aWrDZFkHvO72MqteCw/owbNb5J/LT/FsyHbCcQ6s4IdhKBOW1pZmKUeaSJI/1TrJjGm+lRejMmFYZsauqKK/H2KiSTt/d304qQvfbjJDpGVgTvSO7QhUgu6z221/lKemlJh9wlbmlbshM6vlR8GTHlxbMt7fWZsE7/NjJZTjdq97wfMnGOdmYcPrK3Rd/aBczPoNvMnH4NfwKOwCmBSj/SEdw6mueuYiEk9rhPxg8mz9xK9az4fxAWcwTVoNspT1CdQ3T7kTuhV4pRhmkIkDZKSiDZgt87mmRf7KHNkb9EIxeaQRp/8gtYKDfDXBVxqG1pX5c/0Uek9yfsIlgR4Sbz9DHUkxCISaDJJvj3AL6uWINMM3wWu7kMpA840UF5h7VMco3qyFrl61WWhkt04iJ5HVWEZlQgjJXO/f4l6n79DCPlF1HqyYL/k5jdOs9nhGS/cz+VeT9PN7QL8uW7/EpHeY7Y1bd7pkfPXKQvkuE89jzT4OMMsE9m33V3t69zkSShxCbawuE7Aqi2gL1gcCdRQ2EznYiYngo/peDO1DM7cFgQzPK+XEGh+Zqk1hYJBY0F66VdsGYfGf/Kk0EK03DixhIpjRQxulOPzJrQwHAHMXawVl4BgBUYYc6xinyX1f0krUIJlXErRxQpjHqHATelZ4Dd0faYjrYw3euYWyCedtLv7Wt0IcirqWpfJLhGHGvnCgrHagA+t1vMzIWZqwy4HREmLvvdc4DPcCjXv+nI/XqOENmwi2Mndhx5J6sjIGvYBuf0NxsLs+Q7HxGAmpVMw2uMt2ysNBPIchFBxhxaty15gcpKoA8kYojrgzmCLc6vv4I00pD5B4qb0TMLmqBsnudlYgYfs/ySwX2aNz7efSI9wYXoP+DX67WvMGf6wj4n7bWyLLMSA3U46N/AvgOWxIch02GvHhgVnB6yoMsMweYmaLnCfmm3bEJobUCnjbmdfvDOP3UllhSASWjVFEyicxNKz7jWWzgD/DoJ7V1UmYXZ5Jhkm6gmItJG50YuJwIcfwzeyMQucaf+BIDFBM3r2D/cTTT8NfgdXhIztsxbDLa71t+CLOYbWbjQ6QZbnP8aZ3Sz77VI+uhwpHcny+ZFpBzS/Gam+IPkhwLIIbJMIq+oMc3r6H1GoaS84vX6WwVhSJa9yGSpA3Txq+FkMwiXrJnkwRhIln4ykuPf6MEFJ4zFJjNYUCNzs6+q2hlKmnU5ZvM0HgbhS/QDKA5PxtcXAxi8g4ctxa7pp39lFoM2XmqGEtNELH/koAizQ1S+/95rkgidUAkWd4xhLC3UwzkeRBGYBlFCzITzbfhuK+uoW4/zdjv0P+asWu72ukKH58pfDQ45DxEIYbIgJ5vIUCo/gjL57YbANrz+bK2T0JtSxLAizH24TIph82l+Y3DEXZiEVlFmNNDXSQyB3763LRrQiqOLTbY/LYb7uK4S/Gk0ufWbRHEwCERP3o0nQw5bvoXcqe70qMp7+GHetGxXg3V+mqENK8WRJECMRqC3X1RHVS0DpHBBVaSagpCx8MXnZTuSkKcWDYxXTasGwijFz0a8v2ARUFl3Z8V10yDrExsXT67j/P9HClZJCHzaUnJmP5Ylk88mkVcW7ux8oRUAzHRxnNPcDA/yg2RewGGPkJd+UoZXQxkqQOE06yz/6VgQXHd1+lL+kzZl+6bDOdHgowJNqpA0Xt6UpXABwk1zXHyNqe4ry4TatIWfWhUI3J77S4dynRueiN2d+20Z+8hV2PMvwSBtCmMcVyPMJK7YsIVOQfJMGtQTyr0A3BB8SxAah3LDyhdELfGTCTa8N/MXuoVe7ekEICe98P0l3KkUX150ynlhnODwLsgQp/6lcZqZuWk9KViymxIiAaHGhD8SALwb9zvil2awaG/BtIU62PD8ThhV9LOu0kNiCmPDzIOEEyjoeaeLVH5pHQ1JXhx9+VENRIKPyR2D26fjPY5qy4eM0fq2GtUQ4cJIFNmhhTUbBWgqZUoxMCYdk9yZEOSuF070s/Q0VLMxCbNz/XLHf+II6ACOWmWdTiHKS9oLjQClNHhp9s38FM/A1no8UD3UF6Y6l/6q4Nm0Ml0q4LUq/EnRS9r6Kn713s0PoH2NJASFeGsvxNlvAqwObE5Owdkf153OVHtQ5bbWilVar5S+2RbAUTHwyibAxhi2vJf1cf/QNi7o9b4uD5LKXvYrRbKaoblLXcqTP8qp3xdQQqL6bBY8Rd3rmSFm0sMBrVQxKYgj4OnBLp9/8grC6Trjz/4y3zbp2qweKXTiNx9EIf6xzQT33Qg4ZuePNxkxCikCTaC5gBK7THvqmgbtkRxctXrbokErVhNt5TCH2/haGohWneqDNeyf3XhqMEkyjuAW+uhDan09DL3UKYWpx6QodPsU3WP7S9Cv6zNDwL4zWgjYPYMZVQ1URUUeqyipMnAgcgnpbv+KpWsza5S4XcIfEiwUErf2/9zMOKAbSERgEaaxUMNlWMrKnvrx+yEx+eHte1FGDyk5m0nSYv41Q0H7gqT8WQC1b4L98eUVAAu6MIEy4QkZOVnffekD+pMkIHo0UvFWDgaGyugdE01ePTIJK7b3QZpqMMoj0+2IGWwQc6UXYMhOO1xgfj4A+g8kQCdXx+qFRzQwOwWOL2WyndBfjbIjDB3AgXaRYRpuEenhUarFJkifbf22jZi5Cv0jCFW57VyNe6uEpaeDD3P4fCVvblqoZFNKiwdytK24q22NU3/OXXRDeL3DfrehIVhbXB1emso3Iw24ovH2t/MKdlAsahtt2Kkf6JXjUrrtLRT/B6sUoarfNQ4EKFz6okIfzmI/R+kmbLjLjK1imoMUvZ9yDmDgYH8zNsdKwYdV7+8xGy2fP4PKflkZiq87XUWMEY/zJ85sV6O/CT7fiGCEGCq5mj8fIklafEJaBD+v8uVWeff5Fdtt6lintHHTIQcBSOykJVaXmb4JP9jMOnO+sWjHLsLmUrr/AeUioFF9qblfNHG2am5+fjnugSsYfh+wmw/v67jqrCIxvxOA+0MfXh7TiMnYEhPD6UQXJNgiC0JEz7r76vpzP2bMkrQvNr1ICX8nEU+0YVF/RSYxg/rw/wR+RYZWx5flvZdddlMliskz4BfcHV7jXj9ze+2nESXcyQU8W9lG/1b+UEp0LEi4blud2TKsIJJf8yXgS/HOIFMkAB2twDqF8jFvJpcP41pLalxZ21F32LX3ctKoG/PXRsv+BonAy038XFqUXoVnq57JOHNZVquo11KarlhOVNhBvVeMLoaQhsqBjCA+87A15loLae5nGshA0krDfXPlVV2IVadM8s3gE/b9oqxJXxzOKecjMriW3Z9YevWJfkaVuoof6yBz9MUN+ssWbv+lQnTMDdzct0FO5pmhsfB8+V76FHK9oHxvVSOtDsEC4MSUlRpU6OUgY3QoDlcQaJs7GFN0inUtQjwI0Jr+O9LsgyNzipNWFb6EPhqaVlHVeHjUWVRORGdq8kDCQP5iIpeTAil+qqMTk94Jip1JR04ljwrWXvZqrQrBcgtmOS5Gdo8N2UdTWmj4keQYpD1VmZN8x7oSsW3nePRSuBusMh32olqVGkZgDEXMA60jO8LHhxJDx6Sa3SLlOtpcNqw0AZW9sScAKY6jA82Kgnq/DXh/cSY8RQkRpYG5H/U3bZD9kg04m7+84NMgTyyr6xct9ocB7BLQT/T4YqT2ZwQGRl0g6L9MJfty+PGquIG5g6m1ixyF144c012dFlqDK5XHsVZ8S9ABXjPQhmA+kZ23uPedCauiAlNGgWYHK9idBbHb3OBxSdQ2XdcIhf9PU3V4YWJG40lUFKYHOFmrrMVvh5h8/rUWJRO0Ft9db+tjp0QaEXxMpxFm/C1u3bOAW4zRW6jd1rcqXLt9+EcuII6hkFDD8K+vfyTBF3OA2c+xE2LcolzzVicSit0ogNn7ogjLN4J94fOD7XL8YTcU34aaUbSq9zdlbBxTmzzHzzmVoQ1MokK77L3T9am/GsieDz/t12vX4iA1hlPOjWWUka88oYAz7YkuNqzv+fsvb7I4EWI4AVgI1d30hXxK38IWNN2cDalfUl9AILgfj/k3fBXjnh5J7sPcsDBeNg9Jn9+bKgeOCZijVZHIPhvh7zoWIuzofrTp5V/fQ2SzBiLPs6NNVdCqEtMsLs3DTYrAp4JBCOSdNORgiB/mg6tip2mJev4vUv7Mf6kUh29YR7UyoInKu514qTLA1dCS2uk2+nppgd891L9l5C/bPxLpuPfawvdr3vO/Qi4RlUfCq7iyaJWADrEY7ef3kV0jp1n+uDUhVq1s6zs1+f8lI8Qe1UmPymmGHCOvGKQkp1KgfQKHPGwfXpzEISPt7jhUdsqu3G8uWJzUbi1M20QyS7HfCrPoL+OsJ09iaUq1nrGzR4aIVHzkxGHaINHH2+eC4o5A/oCC4rgMkdv8JcKlJHR0iB5T41ikIGH4kdGIqW03jTh2nRa+yr2OluoQtMhOICp69QeQDnwr50GV9gECoLwRC3QohfSGy8zap4sA7fD6LVX/zRtisImrZQgMEujWvxP9NAaGrz2L2zSkJ5BxO1nT52QsiYP6CCXa8HTBB4ymRl6LPBpgW8EIuCmOY+b7ynDlpbkbv/CER+4TsxLZiljwLV4uRIUeh96xw5pDgmLLVaExLXd94xO7790d11tOCryBwcUeuPtsFSU9rgaeELQq/sKMFR6dSB3fOvmk0LkdTYB3khpfORrwl/4qKlgQ4ozqNDco8VBZMwUdb+cyBykENA/BtR5JTnlayOcZO2Swkaybg33q98AOqbJbD+Jpw06r0guRF4L5eIPIhCg1xcjj+8Yi95RzI9CNWDCKw9nLqRVxd2Fvpvc5JlhzdeAdkWdDKlqULkLYrPv4vk/Q1jSF9ldFLIwGQAma20n4ycQ8rX1vufKduyJNrHjJ2oBsNZgLUv9trX0FKA6o9JtcxK+gOvC6R2nhwUiCRKTcT6hYlgfXvfYYuRTGxjDKqcXCBTiVOhIuQGVxjIb5/HVx+sAxTsZTLDlY/5Nz/idvxGIcWy/Wyr90PNV2m33TIhF4XCutr7CKKNxuBpbcWwTxVpLS4F2vMQsEpI9cRKkAjsWV0QsTmQj0TrOL7zlffkxoQ49BraJnOML+AhxlzsKTVXp7kJuyKrVXbj12rTAbVmPDyeT6O4lyTo0lRGdTbQ5oo9sdlwBgX71EPyNpiiFsP9lZNiGY6oWBNf4Xq8rX010pzYg9SbmkqWMoVajtcYrT7R/w5+1BK84LPdKFDoCBtrVuGpHEeWtS/UhBiVmzf8GXU6seFaQCKic7+LXbE10CBLUY50TlidVEQh3RzupHlfOqxbtbAChR//hKv2kc7AcyTNXt/Oqr/nzuUqqTC33j7OoaoQMa890jOdrOGRANB8EfqSgsSiwQJ3DrktlYi1GqdRGO3Lv2O9BDY4Ndq7Qq6V0PYODtYD4rXfFev79vOWJn7qId0Yy7dIwtL/7Qq+SMwBxtmLkcMj3/SsgktPel/3DHh8wpO93RHVm1Vsg9RKTls2sK4Kf19t/FGfn64KiyLjeA4l8RYDMcE0KoaqZKRXGMPr0/A/PoC5weP/p1WBGDtT23F/TnNsDjOnXzPU7yrc+2AjZDcas/Fm28ITlcQ5VloOf+sjM61BtjqQKe6MjLZxYA7YtFwIEJGnB/nEimSgOtYWSyOE6z0VuNkHht8H6oqhDweZj3UGSYMfRmTHv4x1sfUa+OHNJwRobdno9dQAGdvBZsDamIjh/vvwEatPtvBbdGaOAxMWlw7MlLDfHk51OI1Z1Uy/+qp8rYCDsoZwdtQjhHN0tbPxvbSrHL6vA5bJOp9x0UfPMbR0icXh9RL6MVegmTZmqb4whPuaU6x2qUC6lFpRe7Du+90+jSzFB9N3VZSWGNnrP/Eg3Sj3WBdR/USyB7z2yCi8HEP3NxWJbLYeH6bnv5MzMeHf8fu9R0PLGZMR3edHHmdRIuuIKO5Mw6kd2Fn9OtB8lOm3xC4U99Em+eOHFIt9gVufjBLyKFJot14kVgj47tPIA70n5ywj+UHkpixzRJXMueE+K6a6GX1njiIG3nRp1N6mqIloxSOUNc+SbXOw66dqutQjITq0OFpYU6iZDg2cQzu74xwUL3Y/x6q0Bad4QuTd0WE5F8vWlIlOW698Rxdhhism1cvzq/WEKxXa1jrvKjy4iMW5JxtzOoFQtDbB22f9ynQMXtA98PacDSg+OhYTlkhl/1bVjeFZd/xRzEXdDznED/2erPzELq+RJqhIfl5BWH+QcRFs7P8cnbOwgVWNgrV8DljvtOgMyu7iqgSp9hrZ1d5TMp1iLbhN/NYMHoVNHdkmZiq2Vg9SnvIEUOp23fgG8pyfDOfEBghEyWpFpwVKbzAE4lCaQja1F93L35nKHU0vXor5uCDlMfB4yaHHD9VmOrDvTlgXGZvZeH7cdn5zOn9QftrijjClnWr8RyBUtz4VZnIWzfIyYJ62Q+fyMgrbMLNwodUBi9W6IRYnWinsLyIc/+fCiTP/2TQ/dKg86+YySqbP5rWVr9eWvdubDUQQa48Ca1RJG3VyCYSI6Li7HsYjmGVlnVdiTaM3gH6kqOPjIDRWSGUDSvHTQksh9hmcX44TZJN2kclDxPJnh0mbGR0sd2JGg4fM2jys6/Xz//c7E6EQFs87t9MG2J/phsZW4/CSg9WkUPQq4zpRoqEznK3sFWqRwdqASww7jY1XjViQbkfQxSleeYN7iARvA3IN0UWQvNkatUyb5EL8o3EiZCINs4ZBF8SUIXiecjN6R4DPSnLBNnrGNnSNCNbTgDHfxXvM9B3JvayoHZCKTK0KRAHuwtXplMX5bQBaIMm/ZAiTbvGBu9YUjAlOvAEHNfjXsp1PSsK0qTiMumqR2TqdCZ16kZO8dlU8C4lRPdogZV2XjqGS28mEu5LKnG0HMNmemu6bTdSz4v2WPFxpKumzWFf+DM345nUbqo0xC/8lh7hcDrwpVWL01LF/HqnC8WUoOV1F0TRzBIIdaw63YZ2b32JJ6imz+fGKIm7v4Z3/4eYHc9xj4CFbx9O7N7U0Tg2irtq/1ciUIHo/1ZKwxmDIF6JcnVwHan+n3nhbVVNHU7jBZU3uYGWHfxbPpEzLgs5n4rDr+f8Oq8tFft2s7ipBuoQb3VUQm/nIhgQZBxRIjTT06tPKDjD3qwj2rDdRQH4ekqRUl0QfPlHtiO63TA6YKSwuodva/JzAtZvmzfeT1XnFgaz4WUWK32aQjNvfiBhOn06pdaQ7WwXEy5nh7BERNiWQhD6ULtuTRVYUBv7NT/lFveuVIb7YA2LynHMuCbKlacUC5KDKkbzD8su2e0lPpSSpS8suNTrozERZcCzf93mtJ5yllVotjJG0ZHfvO30JNmkfgifGObsni71O9u2PWiMCM9WdkXX/7UDypMwiEv6hxtNxBeoEV0O6VFTjXy9loBztX879TC6UzGz3LF99YqRzwGDzg6XR2AMSmD4+p4TOCbLieDfewJrucSu+dMQZ71uS60gRYMv6pxOEuYRdV5F5uNg9H96bruKGc7ZXEwp55pHS8DGWhbzuDdpVlHlTJjVk8KZwvGVr26DGdfHkYRoph8qRN8MvoFQCd8025taeGEaKfs7k9NxlcCAmiJZfyH55L1jszeMIXphs47C3RLceeDNdM9eiYXxwuM9KQ9K2CKeoG/U55FgMkIp8JgR+9aUz8o8HwnnBarxZciY8SeMGhr6WhPrzJnFfa+f2aq/BjnQMQjqZS59zzM97jjj35f1YgSXADYkYJPRhno5rd2lMN9n3VLXg4n1IlD5HLqdNwYXVKqf0h0A3gnmDO7kG2PKUkqYcXQ0hrIHyzw3V7sOOXAqnAbVE0HkBKssnzm8h+W+YpbTjpaxjBtnKAUs8VgGvSzKw2OwuwEhj3JDSlbsxGg6EZ2GtAxF5xhx6Cnt+E9/p2SUawAFxsPTRNtOQ8tH0S2nSFEm6vnB0qmUnZ1c3BMfaZjhMAYBDDb36Rx5lqOp2yWySzNHT72fv/dtvn/Qgt/6/WfZY3qQlbaUrg3wfEkL6ZC6a17CesJbiUs9lMNzQGZcpcdqvxMzPq6MwDIQvB2hQeQ016QsdXCojYovTJZKnx3csuvEXunPMl9Wy1N2YzDd08LOsSYfcqXq5pDsKXBtxBjTMJYJtlDXUdkStRHt9jP4X2xmVWQJEhnv/XVUiblARbkjoKxb+dZklNzD+9kDFTwAVKK4prMa81CBsLSocI7H7uQ2speECucYVFCekOyTmkerLIFUr9taUphsTnsBp7H6sneFayaXI3O8mYli7IwCUeLkjw40lodpjsjmQwQ4VakLu9X6GvwiS1yHyQr7vzT0p86pPAwkCWnlcVgXQnw/QQZF2nOpm4QGoGwQ2d+0xHbaiv6aecflzj9TeHpMo0E6VOMA5harc09yaEGJFVksa/3POP21qocG3OjduNaD6eNEqbo8Zrou/uK4N0wOl8ABsfuKIXt9RouzyBOYI5LsyLYxvva4NHvrHrFu4rRMojf1eYj8vE0yfHB5RaPz87vV5y09MYYu5oMsOoEYOoqJOGEWX++x5dzlkAhaYQZ+7XJYgL7u42Szh4LWbSGsyBqoJI4ZAbSITfYE0hYne+b+95D3jfcqugMB2dVRosGaHk5AaDgkcKkVNevuFDqo5aT4YnyvH01gex8cdSqBFCNuLUA6eG62i+tZgSxv62Zz/XFgIvmVMyPn2Kp0Jv3BSS5AKGUuefeWvRK8HOfjbLQXNjgOJZHJEu0jhJixK1h3Qzdr7YhHuK3Mc/n5cipuTFNF/9QegDVp13ItdHY0ieHORysl7zusZJ1WZ99G2m4TCTTlrdxT2ONXfiyQlEUkSWzbe5roYlkKf95zE9cZb1HP739P7tdQqeMMeDGXTsjZ8cTYPDaisjgvCIne+ELHzDCEHgmiUT6HDJObXggVBrA2cfWmAqZlRDmZOTQBzL2798Vs2DNXAhsvIt+IzvORAzGffIuM+6rE7iQFVukftqSeLF7Qdg29bjGTFaI+/zkMA3QT6V3yEBThFRZkkjdHC4wL/r20p6QDJ7PsxUGcRe5/dEW4cU56SuDHZEhOm2i9+uGsOTaLpUY/RM8e6kiTYOb6cKY2idwDeje9WB2MlVUjG/i37BY6CQVkCdwsy3FGCnYkmnxJ44+ombodgJVzsMHpLh8MOV41WBqURkXSIXaO4oBAxxORQAGsmjGsaPpIAeWrA7722ugVZ3iSOfWHh6r9YSA5/vVXpxKznLlfq2jN39dG+t8vIeruQZyfc6+lv4e4U5iH6I5XZjPYP+z8MJ8raW2LC1sPB2wQXYQjF9/e6cQKS6fh45R3DQac5l4Gyi3zFOo9DsAycDeabaihqA6EmoqfeE0clifLBmBfAU2ioghueO6tB5UBEiKalTKhNmi+oPFkB+Sf118gfplufKOz/lEaMU6Vjr62xbWhc8sc/RLuaD9RWZFsFfwyzZz+Zi+J52uD9HvDEOv4i4DftQ3sJ5banMjRaDvzt6p9T7hDo1sGmMsjIbwS8olynqcErYCA1mlfVjvJ5O8AW3lOWWUA81HC2whGtUSBCSGcgaUggClgvmB8eqxXxU28HgP08ko8qUmCJ7rNkPviwsXZiFgrlx9KWYhbR28akgidc8xixA29MqbAVay0sYlFvmQv5h6b61OSMwT5Wox6f+KuASYaLtHKZLDycN52w+AEN5fumK4Rcih398qTNlm19jLgQQk+XZQ1L5eml3ZyWn7QupsAFEU+Qu+7x/F8DSvD6oHD0ZUmLP73JXjSbancWQwSiTbYIbX0XEnjAq+sVoYKyIw+HUT6hubJTriGn4TZQ8OtwiUaUE6exawW72CvThx3c0eqDb2OE5cwyGVFpaUUSR9GOle32oJ5XVDxLuBjAQX6G8Vx2a7HsUwV2xS3knPEZdWOQdvoAaVEFDvfIECmZQZfZOdiB7DxhWZHmdOV5AnjOocWapOiRUqyIR+FdStwpQKBm0xXus3HMeAIbtrOobumm51GwtycknH2lqbWGfmyCUq9FInTHEXDMNF/+vxqI7Dm3JyHJRTLZT8Xf7N0aCDO4AUYGEXatJ/SF3S2FvGXqrAbWRMvMM+DUYpigl8Dv3ytvnHaBNWsLjI0e2wGR6WSrubt+v2x226EqgYyyXbeMTfVCSaZevcY5VgVQFt4Lni+v5ZmXSybe7jQ4+DsD81Ut+KxQNh9JeAKCuKTBBG3gL3gbrun+EXzVCx4fM23SfyFCjvQLMAUE8B3RMVriGV//1OZASAwUcSaTVc4jD6xjHFlsq0ollvtUpkUNBqWaOhpsWyW7D88reH/hAAg6BThuGjp8oD0RgAUV3WhvGqcip4Sd5N/Z2W2xEGt2Q+zrsvr7xqbE7xmmHSAVD4+EGT/1czcWSvajQDb2cZZ68B5CY5NoOArxJE4TPVqDDHz436g0c/cR4/xqyDeSfekQUrja3NcdJkusFnyCMk+33EQqzzN0dwwnQRcoGSwunzIoncmTcbAqX/rq7ByQM860m+N4I5PPVZZlWQszNY1rNGi5ejS5ZumDRZ2SJnMoV3Z17OogJmnx47NNVSRbqEiGsatw8U3e5gv0uTeU1PjrPMeC8jObRFMVhvl2v7oqvYG10guZ08tuSP3VQ0Qw+ulv5pioIEYoJmO7LPLaj4ZRZA7MvuCfR0CnrAa24LD/M/mLyihQihR/ZQSXrCYyP9VEZYAhqgxEgpJhKpwD8JykGOv0KCpQFCkMJYjCwYDI5Di33Fc3XU0o6gao2Gf+o9VZXKMnL/f56/qUaMmnFxnJhPeG5I/DoOXuwWiUvIT3EDvinuSUeGZ6I/BwyAG/EtJsDtR4nAkMPHAclz5zP5fIjBfxFSdETkuBet+I6AB0iYd1N4oTkFzl4Is64AVmEjNeJDmuEg4ZDvwa1nEsTHxZGxMiSSse0zSDDjRL1lZqNU0p0FBQIjq8zqMxwwID8ijoBu8ipLfrrl/31B+KOphXAYqqr8EzExK2CngYTSRuPuqYKEBUpMPYEihXlDlgvP0uAV7sDuYPgiiqqgEyHBrqGyAGhcq2fLmeJRVEwuCgL2w9ayVR/UlppidVTVAdq44iiaynfwX9R9iw0SGRf8HFOj3R+RPFGoQeu2MojiqjpkiBuvQRoxJMwLQf2SCL5OLPALXfmYXJx3UuNojseipI6Ak77xMERSPRDxK6LamGmM71K3xDmRWUMTCDjZKmfqJ1Qn6QJYUH1IFzcR77il73VItHuBoL5M95KqR8yhdIMdrTUUlEsSBgarANKoDMCbes5qPKaNIuxg7QG6C0YswGdd/yqXR6NDpm29MPF2N0MdkuAMfU28JdcxDVjkTy+PMkDm5yfs2bSk2F0yGe2MlQpCCU4ym+fe7s2Ckv78hsRnhlAQ4xZ4OCaleBKSX+5SQrfSjeKkKEFTk+8HVs701QrFCq5QFWUaeBPzaDrP2L8YKFTBzjyQswTfSJLX10VHZh7vQ7AFsxSZ9N4OhF7qt4vBjazbd6wzn77p7jXGe38mNqVE+DG169XukLiGzkFYv5YCia6FEDlDYE+/uCl8oq9eaBnDExgMPoW7t+xGqq8SKiWJs1Lr2dmWugWreJNkGPJ4xVmXTzI8SMq+ent5n67iEK5iw+n4IjXL3V3q30RIrj9rvE4dGu4HkyTG1RSXongqwy4/zK5O4DeVb5yeo4y/2FRWgiAvC1hDfST9YfWYnjaHxStvijo/5dcpWdSWJC4RTQY4uXuX6fnr+2H9f7UMP9fw5AnpDbjinVmmy+kUqxts2D71Gs4xnegUaCFFsne+WecyVIfGb4FPejgYqQEd9HvZCwFrdyO1s+EarMSiHC7l9cK+7Rxowd4tjMYYBciBSq3KRC3ke/LYTLurfJwbvuRo51iCSgmBUTHycfEKfiWtmyvNruR4iWi4S+EwnaRjVmh3gqZS5P+yFAf2JZ2HCc9m/9q7l8zPe88A2K39jLaFFH+Ry9W9tVuXfxSdxD/YBvPEXhUQ/dGppa1AuT/goF9LX4K15FhH/b1wTxWciBJVsfsRVrX444ITF9i1wvfha3O4iz5IxJl8puXKNkPmouaocGwWXLRsvuA8zP826mGZvZFwrIcInumTVqtvccGQTwnVofndktUrJGKeSob7HRlsSpM4R5q+gQuAigArp42+UbEVhv6A0oZ+xDQ39Dh0KKkaHLCbCskSUPjXniCSgl6I4Je/bI035yEkQ0J57/wa4OooNbvOJCWCTaJGp2wzAN4Hr1DdMRzu6ZlroHzmRSCFVEFvz4Apm1VVMf5ZFMTxITI64zn5zkdoDEeGURJVZ5mtHHH2TFBAbGHOoKmipIbOfTnXqF9QyP7fIzSyi5FTgMV776b/eNK/2CW/v8UQONP1MCIKJmRUtlclfdKopfsy+GGv/nIvnDGjvygkNZ+hNwvkxgf/1ZKL3AdCHOe4Z9vU/nyIi7RNwkQ/JyPnjaiaFsSTJv50HJ5ifYBQePVHE/MLtg0FQrKhNh+fYlHw2JAhxlKc2WBjZ1zq7lu95FqlvhnvXWqmCEEO1GjUNNXF76lybGMuw5AwR8q1KRyR2nRw6QKPiz12O2S8y+otzLvpx8wO6hmIoJyRObW1q8IIJLyY2R/ILbTfJvuOVXYrqSnZlF5tgkOYmKWPh+6IwUmgOnt4hBQZzZpjwf3k3DcLc8KVher5l6kOQGYdoc+Gwn4TMUjVL+yRycnpMPKB3Ot3ENs1MmaDnPRco9CKQ95IezcHB5jQV3Yf076YHOtU8UL2sSr9wWR7zpYGib+8b2wPZMe5NsQC+mfX1oKKqQiqXCRBGKeZGBCPYo5u1jWicZYx5yRDu8witqbpFuj2IeI8zZx9zj6GbjAf3aIxBpMJUzzK5LIIZAS/uA2pyl1fZyKfC/XHEEskqSIz62/y58ipUuiNcX2Da7TbOkOjCXOOs0j09s2rK46ovP6wvLdgSDH1ir6ZzHf/7zkv+zO/ri94JhA0dIvKECy8sRUg9Wuv5W+mFIsFp21sPcgFrSI/MMlVrrQyKa5A98yd9bKRlxGg47xAJegeq0CyWrVLMhMdU8WHAPB9xKk6rC03JAbFkPOxG5QSLjmqjXtgOASfIhS0K3N6mFLYi0Ud/GPRj94wKYJ6DSDVhBDN3auJTr27obczW5+gbXOYTGognIxwgaSjSV7h52KtJbMu1ervX5lMp6JACTtmuGBkDkZ4bgG+7K9CUivUg/wl/CUSdfTIBoxfNEUnSx4Ogo0/+UtQh7BMVQYSoDdWEvZNgVRO9FbwO6o9K3mYJP7x09C8Ww/aDeTXpPNbeXUEQtXA/GISKMFiFCMXFvY7cH44nLLum/yquZShO89A5CLjFpK1RVB2hwm2cG3hMWjgN3FyCxUXM6bseMSj353rss097/fR2F0K7ayyNrWCV6kbXWxY0hQIKEswYsO3guGvrqamKV6Zh1+f0YaB2nPWLhmiaiysj9dYmidLVqc3rIu078bUm2TtYMvHCWdjBlm3H3bQj3ncoalBDuo5hXHhwsgtbr1eKpKqFxIgITEEb06QzEtf7EvMVOMpHbNIYEiyAPkupXrUGGzJmOHH4NnkRc8rIYiHPo4vWReIVWROsbxNWASz+hzkgnwG+swV/2v0ESybkOVpOWVkos/VT/9RZr5xKJ50s/foga3pKn4b5SvrekSiH65vzeIonaThVWwneXp7TeldA+oArsbcZ0sG2YL+hvQMAGo3VQaJMSNs42hkvq2wUpM9R/9lFIi4yMlNEWotCyPeWOqTeunJkxaP9iGsfgikiAOSqQNb1mbcBMpwR3yL7sAxetYiJ2SA+pddK6Bf7kiSo6vp0/WL5b1qADdfITzWzJO0jt97eiKVSA5xcjzfKZ3/bps+1HYmbeAuY8rtB5i4aAml0z9Ugo+qO3hkVtQTiKpN8pA3RvdwBwK67AFK8cL7VnhfHec9CsQbVebyqboyTtRa5hi2lOnZqoyPbbX3IEYrAG1HJN7QgA6nhAqrSuiQRQckPtH+O8HaH0X969wKZ0T2wny06FMd6FGsSUqhUPw23INo65ohtTMLf2jNNdi2bnN4XGFTft3E82WFuaPdNAicMsizvxu3ep9yvbeDFp0MPI7bJiuQWkSTvAfWC7Jp/gfVM+3hSuhzK8wlvLOSZrTZm5TGgkFWobg1h6Z9+QjcZ635XLOWrIMSBjbdqFuuAC1CtpB7gCwZrcqDoM37JXpdB4VLCH357aaA6cDif1KLmOjdicPd36X4W3US+N3No9glbWJ774jDS8IpeDrPT9Vaz0Nlx70caUfo3KD/ydp/5d4CnIdGWcEh+nwIEFZOezIm6oTh+gN2uaFjVmmtd6irpH96e3Ot3U01IOatQQ9S3WnFwyuKWayQ6Dk9WvuHhns8ayhRmzCE4j/4XBvTPPRIZECsmX+wIzEKECEsSlamEB+Jl4TmnYkR4FYUIrStLOtFZ9rCKIB6+wBk3HGT5S2JsNijVZ5tFRHmGkreDJDloMg2FXQtOdHcs6UkdDSuVdpyvmHjIL5sxrMd0RfcmgvZSxY1OqOJLdojxXW7IvoGYx5k6VkBjYmrHQ/IAPkxLZYFHQegCJCW5RUWK63UcctcKGqUppjgfKOG8+tEMjhO3Lc87qPBlMbnM2xPzQ7q4dhtT0Z8Uyv6KtVzNHzGefMmXWAgAlVjjmm/T6qpXrz4GXAcw++eYuPCFyVTFEzgflDmG/iLSpkYq7Njtwtz/gbfa4Wsv/xT86OS2tn/UAfNfrsipldm5T8mBkSQTDFjrpNCIzrcNped6imSy+o+1Ly1vHZc84pMbG177bVgtvoNOghglMlph2rvIRyOC7LuUWc45A+xtdroH9UkXu/oc6ePPTnL+JcckBoUPaZIJkNYIfPRyaTn0xibPQ75vyZwxwBgS4tasQj7v4CPqH7WAVl+COBWZejD7Ye8STDjTw/ZucGA5fRUkYJ/l2arUv2LZExJ3rj/4zdA/yT/JBMRMuCCOelTtiK948izIDpQRCzrS7KESlj6vBhSUbNPzsvvgd7Fa18o1Rijg1AbCnXqN26PQ7AuKxwj6rJhwNKphGSUzenzNL5SBGcCyVnXhqoG4z/4d5Ss2IKqYx0Tpr/isS2abYY3aHUlytQWxa5VuUonuDS16La6/iu/1ksXZIKywkY3BDr6VcAHgiXfhQyHV65/pOsBMq5bAJ2FAoxkM+1gsucyD+6vc55bhKe9HOGiqdZ7ggHmqyFN6Nv1EXgjAlmXi7J0aH7632syWSgUWYNHUSQvyLjmdua1yqjMNjFEsI4wWkfS2B4dBh0vK5xTDMfq8qgXNtrD398LSySxww4FrOaWYsGUpyLZNr1XgwdlC0uNdNOXeGrgnOudckuzy0BIC4LyiRNzjAYm8KX39OvtSJLJev33atRYSqCncJFjX1eItnRN5l5dH/rH7t5OOMAXe6Xq8h5k7BhNhi9ihxdGitVwnC5AVCa7XUlJV8fqE2Z1j3of6IzYgLzqB5sOJTa7hQT+zFoJambwG9aqVD6xDf/4z7VaZw/r5UrlOKIn0n4hYOSMEVFCN12Fa/VXFu24nizrR82YcfCPHCstaFQbj4amNKuHQml5WDPiU7gjiXm/+WWa/EEDad5PiPaEytZ26szu8nebWinfJKZr/y5teK0A5SGivHwphaJRnVrP6fgInRMLt7Cug1OoesCPwffqwslpH8skC9EE4jgsR7ZIlzhjhe3OvZgxaoFWvQr7IDT4wf5uwyJ0At4/RMzXIlgWOQpbSK+vcH9Y0nKYidjE30Vi36vY2LSpx/qla5Pn6CfIhRpzH/biJ6JsopijNGaP5tX4pk7vsZYN1rUChLaq2I3McozRDuLkwmE7oUljTde4jKjO6i5x7uRyQNigoQUetOC+2bA3K9DO8wEubVA99s86T9WtH6iexSOzDwmYGAi6y8XVz/Y/R9Ua4Xd/b0tJwzOFPeEqXOFxGqQ7QTLW3tpYHWqbbZPRDmBqerRHrKtoB/1CGIwXXODCVc+HHozURpaCdrzGfLEcwPRR/JeMQHmvoDDHKd2WNF2Rb6hxQvMHUErpfWjIgCwUHnETWr24r3D2kzeKjJdei0Ei2pNHKwBWIqWxyeAgcwLLqlXtDhQ/T55BYuOjzol9xebfpfxefQ8QHJzrbdnKDjaRGXrhJjKiYfrW8RyvEGZLj17S3N+ZmO4K1M3h0Lbbu8TTsS7p/vzp2qMfmVpHobtZwAk4iFkugYXlzx9wUOMRPiYDQJRyusQnSqH7KSLgCMsPRzbQW9UUDHt62lAuIKxSXmAYDRSCEgLJM2PkqzFx094DYZKHO71Hu1RQJrkGxOSXREUpsFNGFy2yQxmzyj8FPS0MiHwVskDOBrLU4jdrBNdLhS8YbbFzqnb6zTcEYs43vRVKA1jl4ScFJAs28KPLFin9qy+a5XIcuT68sVBCQQEp90Z1HffKL6xQNSrY1NIutaZH/nri/dcBmNaBmkQGywa2mKSouwzdGA/QuAWrNhXB6RksCPrd9l6GPIphUQyrt2uMp1ebaWAXyu63ShSANpVoh2oR6M1Qtw/mBQwuKk5F4SIcWW4YMeSIKk12tmrxdgVaBdv9/mZHU2ndKxXapBdmqn89NVvvgeN5eS+BviIXuOHWRcrLP/YoT7Cgi2hEEatk9R5jwgZbxcr96ADZVZPl2ypKEOpKuBFlYXwclZSkW31JcAN6A4BHlP/e2b0dUBvHC15NISE7AXV4tYAYNYrJ8tYQDqdK1g+jTB5CNvqZrpBAx5APWzCxhowydKsWIDZh/l3RUM7zUTPAsja/CHZOXNlD7oFZB6KjUvDH4nV1a2/E0TDBX13N0kn7JPCKwK3e/f/9mj/+7WsvXw1+v8JzrloYOiCzAjx4Ccn/32rXUhrehSieVGhWIcugKK/xq8PoR7T9jl1JRftGw7vVncAuj/9B21uNzDPBnWqu7+SCliveqMNwmyNyk38PBtF+IxqVLAZiAeLKZG81MfCTbJd/g50joGvHeMOpcCH2N3fug9lBCYTQzSLioxRyARAqKodcgdgGsM4ySAKgJZwcAH7opmSziQ5HQJVyGVnBPS9HmgS4C90qO5YEghosXzVvsqoSBguv1avc5jTMsl4CUiBktcE1rkVeoXTR46Rch+BrlOnOHMs6KVMbEEymiPjhb1+jQs7xvH8Z5ZaiOABPZ2LEOt73CB0aCD6FVWwcdlMCoMwZbRkfrX/JuiHSw7LIYVYRLBv7MSLH5DMjUUY824RMkXRC4nwm4oN+noytfPJ5Y4W3txq3mnZIBN++/z/NAHeQ7K3pHP9fX1JUU+nKrJSkGhxcVclrLZAbgweK060J5sh2qQjEpJu0wzjMcqNyIeVYEybgzcHXL7luXgDoqq5n+PWD5WdNliSyZnJ426sNY/JpGwCHZ6DnLVtX/Tds+9UW7HO3osFeNcYoY3ZhZVp6ZY9eqlxoJzXiX0cvc1bWsoyJnD54hYJX2iNY16W1DXENCGxW46QWYIaln7EFUY3KDPsumh8VcgT66bwCPYjNqjqV4cA1UZ8bjDQe6w+zqRYojgBhu6GLRf+vxzfFRnWSquN0rHBjzio9K82bMaQpVm3t3jdDnAR41TxZ7gHPetQyUr2AIVehyGphPMKtv2wWGXqPfnIisDk+S62OZOST69zaui7eyE4bU4+3ljib4ZmbAtxRSuGxMOtltjh7IgEy08egpzVE7OvqnbtSkY2P2YRtOxbE5c+qKBheuLdkewg6EYin19sYz8Va2eehYvvxA7uyFhrIoEuP5dmpp3Vo+E3UNixz0rfnMk0P8CIDwmk4i9nCzQ8I3Jc8qHJISbbOmcwY//9HvgOpdEbt2wAvXaOyYW1Hp8Pt/yzpN38a4c+6MzjlDjYdTp2Jr2ozfkjHhbuCM376wxzxwAOCEIPIjWezLXxh4qj8gplF2H+PYNpr4TnI4qf2V6sSrypL6CJuRDl3IjKi9r1NeLGGny8Fhu6+kxHTUWzbfqrlguYLLV7Wet4Zk+wP1heEYhRZvQy4tCdFVZs3q/hyEsHqjwn7qh2Z3W/ILcOepNFg+8DOrOsb5cm2I1GrQJXzRV4tsAmG1Jk+ZVyILT6orzzEoSN5SYHQltwICTXVkcQH+jGHBrbiM0I4fuQKLfcR4rADApxMZhPkSDxqMsv1UlYC92hTTRqqJAKe0DCIyV7kq+GgM1x5U+mIwmgzmQ2fuVh3ijBlhMsXyPWvRJ8c6+Azme7M7xoB1+SO7ICx6MGKPnTNeMkIXGAu3aeyB/1TxiP409WFWafy05tWXLJ4o6LrstZrDFtNOq3ND0KxOHNVSibSo18LhSnlXeUCk099SiUMRDv4U/bKEC0w4Zza/X0qK/k4+wb56HQjfolTj9sF3JSsq+BgKjy4a2WePPQY24bvkiLLeXvoX4Vtpf6yd6q9H3+rEAIPYehz8WK7LDhDvyhc+BC/iAvD5yNc/5yG9Ow3GszyRhTPFl9s/W1kibNF00PpgUDduw8N27v1ZXiNyjcCNUtKfc2va7+rMecFFO13nZEawk/oRmdaukWknbJDMsQW/GPC1wfZFA2g+JvIXS61rkt/VF8R8m3plBBNplulHKWbSYZaZm2v9EdOkUpE+Puv0tIhH6D+cTlmrqTyynmyWXsizYn1SJaL4WlP8jLGt56E7od2i2HkxBEmm76z70njlxIOVDpa90k0u6kf4uQpITx7GVcX8a90kl66k0rnNz4z6gvPcri1efY98z4+A5g4AnqN64k6Y1EJyMvewqKoQZA1UEoAYS604WmwuQ2eb/tS18TrK/+Cb324IRUzolg4UflJZnSydkOeWPR2FjhcEY0OOW/fdIh9hYtW2rATQtbUCya0U5okKkGN2zLaV/bN0RcTwKBLRVFTJvNDLXGdnE6bqbizjoleAZGxzJUAGyBXcnaO6Vct3LwMClwxBduH19ME/wW0B3HHdsvBDhfWNlyb0HKGiy1+uokbeWbMs0bpF6WiB/kKuXnfNMK2arDp6SW2jBDsH4huM+N12zPP04VEEWDzQSqoD9hhTUiTUDIBuVT/Rx+NmiKvkqj/J5veAigVLqNWfhnxLcdUqX+eWPfDw+iACpsZW/R45nuzpskq7uwLoHu/LWnIOHo8ElJZvuJrxYANXrcHhRZGOBhrP3YQQhdim7ncU/A1kaRnqOWjruv1AJX1MJTrC7V5XqakuYEwosC/rYtWpOWU7t3PgDW/Udn9h5DcPeFnlIS0YSqoSS3Dh82MSOSh9+Aru37QZtxFxT9IrTdNbgGiENAyW7DFehMRVgcwpLH9KnSe2CNpA9EGTq1FGs4d4Bm8Xbct0MVXOlGguwvk7Kxi/I1tWiMzmFwZ5qJ3s4UM4rGaQ+aww/0A3/ZRYzTiRifPTIKwf1lE1ua9nnBHYx1DT29RkA24ImDbCwUoEs0qXji3EjaQxkF1cp7ODhb+GWyXN7QnkdetxLyil8qhxjd28nEun4uzfdCrUQ2MUkM1TYPNlqJvFTX4Xiw9RZlrZVad6Jm+CI8qoPCyS3WFJKyxTdKSDphV3tl4cy7RdGZ9ryKWq6I/wWjKvyfeJsai92+vQ/awqVomAp3AXwwdd0rxz4NgZprz55mhd9zFpv1JJj7CWedrDummq/ZpXpPXqt4cCDjS4z4JXSzr7ya/Sq5SSzw4ccDYMmCjYq7Ikz38j4eZ4pjVKTu0HDKlpgNDLhG5P5nLCKra4kL5XyFi5mtMc59LDMI0cydDLUtqMjYo5KOmEX+4GOwRFkxQVDHF/l0PQVF9aI4b1kB9NIf++ol2KrI+1k5XgoP5DZKU8vEo+O1pzg1pH9hEhAYwnhf2suNsSiXTd25AIC/bCTCWmK3zn7G1qrhN/v9gDzjI5E8NfAU1S2aoCSNm9chBu/X45TSxnyV3T4kXaGAtQDvEmra4P3qPHCC0jhqOoFQaoawpXp9HLo4P8XJaCpJh5mjlGkw/QGNGDiNEDFuvRHAj9MZr35YEx0cstkmV+b7+pSEaqJhMrn0dYKoxMyDmPj+6ikzVrLjsulO3gYaQ6yGzusmzWy+1iGfTZonz5GB9cy+J+8i9QTQMZT3mZya0P940KQBzpgakGvIJIWFg2IVXMJZuGUDVvSIu7YWl2UAZJk1KAyhFXM2imOKE40dlrwOXfSym0lwJCd2g5ur4wesrbHdUB9v2QR+G0kfMFRkYYosxU7KyfkLFA+/PDWK5hLW7Y6al40O0WBelI75sohC54Ux/EqqLV0DhN8dGmVSzYXeqZVMau0bM+DVjox5WOcNqvOcs19Mn+rTQdRPXK5TVm9ltA9SuY3/yikfSGpE+8nLbq3WV73V3Itz1ZdnwuvlpuLn9V7UFTsCvrbPBhmjbzFKP/4jIH4BSCV9BDC1KXGjGb3XtBKbpTsCGfEJgsWS11+hmyIcl1gSdSaCXFPt6aecSzcgpRCg95kySSDNiTtzQc+Vpby/UwzrLNbSpfGkv0ije+n0LCVILQvDBd4NG2r6up7jgPUi+FPPh+w787ANh4hXvwXhBJPYTrbL9ZIa6pMEu9OxR2N1/albEiKB4GBf/sHM/Caecdw7i284GRg9I49uKjt6xbejl7xcWsvEZI+I/WsnhLQg/V3DfVPoscDYgKYspmrsTkhkArXaCIRDnHGXpDlD03ObsIjjHyNTupCZ8eLA+e6daCpmdivUYsNeSchUPotrtwtA4QBvoDtABfhF8Bny6h+tQhPVozM03zLY5soNxa8ZmyDsk/ZINQnOXBtaTc/ImKmTLJoUKMjBnnh4xf6A0dKY08jqy4Pob8j5zXfsABfKE6omyEUZvj7n7RFBjNL9WOWQDY9gRZ6365N3on/ZHBxwaKXyv6NEv+boufqmR/2ZH94S7PPkH6UI+oAXkRckYW3u3WSU1rYWh3kcBErzeZ1aNLSO5rv7xTYI46kasJXpIXOONvLuGtcgA0hvuvIv/bpmUxlJI6NJv2kCRDM+Rj1cdArcz8C6gVEPagd9Sm74snXlkkDDtmoL0PIMKkZq8WC4kbSr0q1QNXVN/7fOxhbXL4HcQgh05cNaoja5x9MbdlJOB84L8rWFvlhVeYhuC60eqxRMdW7WSu0J7MbUtgSiP4rKOMD4u4xjQIFfm0FxKEH+ss+BMOQfcWcgf9wiVfmsRUGt9ih6sl4Z7cEDhmbsKD0z9Elnx7YJh4Pn627T6G7kktsXLetpUfSAIBFfZ/FVMbdxUB8kow/PGV2/XKMqrlX9BMBKZcDJ9kT514VYtJwCCUn6fILhyFyMCeutTjkHu12kYYsh9scyOQjglpXak61od4Awuj8ZSgTXvVH1/uEvUXtoyvX8bqQSo72oFoIMaaZj+libjgNLVlXBIDvzwZOjviWrzO2wITON0w8OBXRRWgdkwqUPI7k4dixAC79gE59OURHTE87ANgMK8V0H3jNAROSOw9JXPzaqSF5Jy0DuhGmDlnL9uqNeopXbFWbXLLCNikmBi4+nVUykqy/biv5+GHTY0nH8aToXqtqgP2POR+rtYTPlH6D2VO1+r871hjXApbQtkY5lhs6rQv4+QdfOwvZX5R6NrUn/Le8ylUdGqkFcElsvu2dqnqr53MjdgYTXKz1nX5UaElIDLJkD2MRn1Xab96Aexd2ed0IkWSjPL8XbYFywMIgufO8io9c9p1Is2W+qRa5DlJw8v+roVrEz47MGrRCmWC4vrVRoJwhib2aA8ozvvbjJh/d4oAj1ijzM8QvMtdEpBA9aX96/J1VDRLCjIZi4w5IZyZsasrrP4BWiH/3H+EsldGyBP96kKYGXVtocOpe2inx6L0uXdZjhsuby9onIfxZHzfAQ685RF0hSnZyd70JvcXo0eE0FTVQfjD+2gc9lWKJMXyVelypOuE4snlW5TAeEC2HBMW2DCckfUdsIzDZq4ErcRWdC3g/npOW8RE9EBkwS2itSjYnz209exRJXu5H57naxMMj9Px0wZpQGw2lqPtukRiXM+z0SmaZCvbu1tFKNp7GCrX5laYa1Umwr+cmdww/eH+c8+0g0CtUtM+3UwMdWJwtZBMHmVy4dQPDklGUJzVjcTxnPObtpMzJ9TNYNSAOxjJiAZ8u/evtTU8ZNYVgNDw/90EQFxPym6TirXO2YjbZ9ZU0wN1UkRUhyVXLTvjJISAYETYRSKjSNWazJulwA3vri7cD6nbo+T+wsqVE0LHMOWpZo0cYEmLwL10rHVl4H1axGwsAUlNPHZcwqnfBWa9czs3qC4G8Y+AQFuPqzDx7dTBNxnv7L7VeXHvfQjMofxu//H9VKTolnq8pKpalEtkdmrrJpy5wdO5varRZ3dBY67ykNIbCFSTtteU8LbpuVAqJ1UkzVqcRAaUQ5RRUx1BijSjaQih3M04VyTVwpElzCcfPDGNLkLjoASFESWfJpHtUHIF4vJaqf0p2u4qvDe50tN6uIZ8QREoLhFE+I0E7QgzRwDWuBasbNfuAcZ3vnBuFZkX+AFjdYa1PpQSEo1d82EM3J/LvvxnXtAzxWdPnVFAcRr020SW+gxp59xhEk0dVItllA/WyMYSlzYCMiVtfKXJcdjPa1tlDSFPcpl28cV2eX+0scxGpTneQMhhWa8ubcvQXdIQFCwectykMx9QoydBbGMxjtFPA4fO/IKPbgzhvfdx+7i/9dNrDI9vUsSOCiD8s+53UP7aiiTYqn1StHRwNwTxv6b6KSQ3G5WxXWfk251KvzNdCtDkSvV/tRgkS2LD8WOOsYVo6L946hVrY/GrWdXFUz816S1jwRyIjrBdjUEZLAa6Axkv/eeS4g59611QyatRos6bTXbwzS+i/a16zhgMSAdK4WRPYdFcSVlKfKs99i28O5gNPK5h8EYSuE0HEjbNjVcHyfhgNQ4v+ZreTaeF5C66vPwAR8dv0SBz/mAxk8T258ccGzbX4gJ0IpDblZ5UfOtGJbUSjddZtW/9F2yrBP0kwz5y1bDt0JCO6IO2f5R5U41kDa4vQTWkbI3KHvoIjJ3zEDF4N6/cMMHgLpFuoe+3N6OQyxVUW6qvfxvD24REID7VhyoXnKWHoottW5AZOtHyblgftafHe7ghKnhFbKS6l8YlhiLGJSGfxjUfSjDXmGTF5GCakCe3GBuzkBCS9Km2KLf69gL5b0fYwN0JS9ihj2sbzJjP6A2DpbvBMY6yAM8o6W5dCP8y7l6jhGsac2PW+f0Wz73LXwLe3uooVOJwaMBunl59FmiM6beQy5G4GamLdip6bmQ2l/hdGG196W0WhQZxA26J003ay/YSfOADYMjN9VFM7oAM9RYTYOB8mBDThKyLzrsz3ZKlDkij892meqLJl+fcvayW0Nq7+w9611pkZdhQEiRXCzG0Q8WWoXW+qXI2pznws+nl1XU2AmHuy8JkEUalM3MkDwyVE0XVgfpGajlU7MbFYKGVMcGA3D232QIKgGy/JrTDy7l+AwnhGXa2kQmZ35EGY/zsVK2XM24oP3UUdrVs+wzV0/FheqjiKVB+LET6/Jl9DKob23CuB3Yp6CldblXSCZuQ1lVIUW42Wwc7xfZz90J/To2XlILyJUrGeSVezUSW/1mIr/P9PHeyIw1qX3QAqhGyAQ5jomznXFKQGdjuw7sOdaxj1T9jUnzok48QIoxUozTB7Yyes+Sfc+gSURqvJkSihZXII2WfkIh2QXSVViueHCIQ2ihNC9WLKSVAToiGZdhrWZAG7nTPxlwSXqQ4a38AAZuKinkmlQm39OWryQfUvM+hSn9/FhtsGylw3/3uy/CDWjetDGSpKqYw33nibdny3UZG5qUmr8vFJScfcW7NTLM4Jhz4K/GU8RhIKIbZsEdrwInEcSPTmc8D2yiVcJuQeJXZ3Oh3h9qqdpV3jLbK9TWE/dwQtYUAD8f9LBUt3Pg4ZM+YBGtNhNaK8me8P1Q9/BL3Pt8jPChwjjvI5G1npNCR/XhwQX7DP7/7mAPdLhdLQzH/OC9xuRk/YETYfytyvKShJFftWLFD59LNIXODQb9CFNc3ok+bcm6RPUuPd1nYUAEeGfNS8QMksEQ48CjrgRMn66S9x80k9EDMbqdGFIabsZcvwBbXYHEn+HbBohLRae/PvjivY6UiWCivVU7XTQnhFcvZACQAW/U1F4opy3eVF18JZoN/elYotSTwtI55XTzDxagJBVV4GGFKHw6A3ZOpTChCVAQQQCmf52K2rw8ba+uqZ8qcAJBL5t/zerx5IvvauG5yYrB6BVQ2G4PPfhE9gXnXO3n4+F3qPKTcqcJFRnu5bbbYi6ltkn4YJ2Epv6x7sjK31egKmfoX8zPF47vZ2aUNmHsNpt0ZyPCrTo64f2X75UgYvJ4Xt16xjtNUcIgg9Mtt1OK53A9WIKfbFQIw1zjVWTDDYufQ27FphYMgFRKm9NFrd1L2nciQ7vd2RY48WlNjdYfoFfjJM2Y6jwEeCTokJkuid6VnKxlWuw6bgRbeAL0c1238nK540VD4MI2JcHSvteVaT8rYnYogeY5wWIm4OnwgH25tuIPlIysS4sjoqzfAGJfU7YjdTWyCA1zzgyGNpiOkxtYkRjHVwwCi8J0FvtQ3x/5nCBWrAbhgB7Aus+KTWfRMF63S68n8ETQrsp6SQw7HUgPU+9wgpTQB6Yroxrl+CrYvVNuDaW5P6bvRmXipFK9uVZyX/UhmPDS4FXCEjCu1Pu6vyS12GrlEhZFkp8BMpn8PLV5rs2RueY4DXBl0SIVXC3z9YauWVnSgguX5+2QSdrWPYKGs/HhwTbxnSkjQLachNdApab1ueiWFm3250Mybe023YudaUTFqfgZ+oRoVSka6Csl+DFhF/4QVtBCjpFVUfD2q8IRfjlBvOrRrcNrlpYIAdYMUA0+/WB2I4WdaRnF/dppPWEjFcbgR9kRssCYa+MpyggM1su1d/94myy6/bv+AJlXxfLAEhn03sf+8S6Ez8kHk+VJPrDXqscyFE6/Zeg7xZ7dsQNtHPQK9o82tvJandDXNLElK8wIDoezzQ21WY3miocv48WCC+QXcNG2jP2fZTgFBk9uYjuAd8orKLRZOYm8cFmTFBCVZkhByp0+VTwr0z0rmjKwF557POc4yhCgoOx9L8EVSWy33XR09cg52S/zkYnUZUTuv33E9OCpv4rZwpjpisOiGD0tRpdvVti6DNwRXgkoYUgyPpsf1DgmaMJIhgEgdirTADZwqNSeJxxmWdAqcYblDNFHZ141H3JZ2drdrgSJbXCvUxm24rCkdOMDWr97kIXeaQ1g6FVZNBNMuOF01+2jY7IfiZ3UQgM9PUJ2dOxvHm78OGvqlDwwm1AUDGBdZOmMrqrrY4Wx+kLvrZeUpg3rKB6QOsL4LFmai07rQk1B5eUDgDgIvWRctnd/PlslAuKpBfZg/aLLY6KCDjJDcIDyYSZV6HgvUzmgeh7+bFNYB/q8SwKkVmJaktIBOcrFdl/TRVpWShi5mx0gkCNPwgmDZWX1KUro8RuQGdfTvbllGDYtBQ7s9ohEAgPbCwIANjN2pCGuPnNVdD1HcFd84/9uhXcDjxY4RWB6JA1eAkMlCd1VCqApmOjLwT5/CIp0FNS4OiCdntYD/9LNO3YnzCDQma0DIW8JQnzOX9/4ny4tkMNiMgprF4UNac1z5Fiqq7VJOTovjoLfXmDZC1b7MC/HCfVbzJ9hagFVdrjGtSB/ofpuwQ843zLAF3722u1Q+KkIdOvHk1o11GR9q1yr5KjEHZx1SwN+TRArf1mJM4rqHUFOtDFdgXfr3FmUjtScXFZYtPRD0UqoVrROyvdGTRI1Ki1nySXD5ogRIk0JvbbUF8M/xr8J9T+8qohBVycuTIDA9N1I4M1kb9Yy28Uom4GuoyU3K8RMvSh0rGLPSKcbzW9amxVR8Wg9+YufnPTETU46hpe83FMu5KwGbO6GbqdXAYAcr6eOtBDNAmRnlXbqE8mMyuDtKkfY8G3iNngSuZKmWQZZbwERvQtXXLIm6rmnipX/OvYpWdX3NskWgL+AIyGtdF7p8VGwqy92S25+yClMGJ+ddYSe3+0nNBRXxPVrq6G4EfnWAfRhTLVwPUaMpFkzSiubviotFjXvlttKiVSKHJxSdYd8s7XhvqVXpxoxdn4M2ii5/pmB36oODUbDqoWy6ztHPfEeSRpLmr1CGHlStvZC7jTEwldpxoFwaaHS8GVRLI7D4JdtO6qp+J20FXWgIwblkhIuIMIklOgRD81cduG+fliW/kJqVoSRnG6n0m65jiPbtoLeu7UnSZrii9WRRrgwXVH8+EZf2T7jlqKLICgnqeTtD2vgUIbRCESr88wMJPCyQU/mIiIubjpU6Q5ux7IQEKiM/X+HeQJrHS/G3XP51Ayb5H/X0g8Jp1JZ1mfQFiV2XhjEqRedMxe6PXXmKOZomnpQ2B2bRoImMevNOtGev9UlSR7mjWPD/8MQKXJWi6Q+6rlmnV3NaY4fZ0BUDz98Q0vLr3a2Z068sjlgfjvZnOhdKrL8nJTnboQQ8x3HEahY29NeZ+7fPpcvecMa8EGo4XQ6hSjKh/I97PZpLU3KE41RLy39a1V96WaR2gPdE2X0reWbaF+M9blsDC124deDgEW1Ls9s+vnneaFxPj9klp0T43UqIVEixZszF8veY/V+MX6zlwTCmXQWEryMxwKEalD8Y/3/P3suc2aPc0ymdwXZtpc+5PCd2hnMgolfWw2Z8pgJDfCXF8SL3nCSW7CTtRai91MET7/0Mi9QWQvx1sptQ4xLH8/R77IoEXnw2YAWydsiE1bkq6nP6czHjgfyoGqNnFOtOD0bKiquAegBVvaJ8a5icNVqZksx59i3EIv6nS87Z2GLZC5ffKaOQ5BJBArgVmxAKeyin8CY3kmIyazrZXDMC3pNJHWW5DcqQLCD1x65LjEhppO9V58h+KgU9s6xK6AuT0gjjrZhBwpJWI9jC9UCy/7ctGwJ2YL+DgWVwFqeI53R4sDT2cxk0rn1/VhcDz+1GO9tm4++bNZf5LWCu77Wg06OjAxkIorm40kAI12GqhxY4yniQ6u5JW73S/z3LC3wBdqCmmbN/Wl/Wpb1aDGVDaCqKQk7ny6A9EiWKjL/yVuNz1bBkDO6LZMPV9QmicGt2iYTyqGofx+ae3d0pQqkp7AY/0eS2OKCCJrgqTYBtLw0qXqIlzHgT6t1OaDPKGjC8YZf2RgO+CYnfzCEjmUCwop6FzAeIWLebSdviisdNjyhhgRLpT/QRiF/2JXatI7g9/jsOj5f0XcK5jamRA0ZOjOk22xVXMNRL8H3LsJNbpBAIWmw6u0KAl+0zglb+QqYm6XR4yWl1dmcCh1OujChwY7eXLuWqNFxNpgtVYU+kB1hmz8d1fvQmuZ+Jv8GLq+i3/bqlcW6/avtPXndYy6EcR0AJggQOeaTDNA36elWsGYS7oK/e8B+oBGU511alTLzLXYTSULBgO3hWcg3U+Tc63kd1wm2WjmEWPqfTxA7aNQosh5+36lpapeZE/rDiWyGXpydQ7HHP+xcxjtIFnosT90rwDiTEZHyeIwTLt2RCCWl5OI9O4cU8OXZfqdP41+SIqyiGacO6/WF8PZBz0PwvAUD74a/7WVMo16ddfLeN6TgKEtRAX1Jsshmv+iovzXvQaaOmJx+oPRoHZnor0CtLp2MbhVdDDFFl58to5GvgrM0jKWv/bxUhGXSJbg0zEqfbYrQgZqilew0R7B2TD7O9M52EADRhEM8ri/mEKICX3suwr3df/E93fyxszqwRFwTrvRyjmlEq/t0Fq1EIHCxy+MAf2BC+24HSxW67mxG+bTV5ou9EvwgLWIhGpgXygrj1GURFEdAzJ+qnsNlDHD0y8AoepWsI8i5ZHjpqvff+w60JE0+p2EvtE4kBwjOHCKJLrGjbKV/a/JFYdnkFu5p5wSuID33ZyzIXfxGHiFDguNn8bvnZOfsOJdgwh4CGfYzaq0bgi3q4rn2lLkFbrEyDcMbrFPsQOUVqDEtUr8/u7cf3L0yEKcPvHbBtXLe5v4UZWKY2cuSX72rLCIdHqbHqrPyxpGFZtPFYGPg56kLhY4wa1mOgecmuD/dJFdx2UAMIarRUvCgv2ajQz9TYR3hZaHcVe86Xp4m58DdWSoHcEyFpmDkTT8mEf+4nBguIP4OCI9b5yZiPJW7yTLguB/qgip/XPB+hnyM8ZUCac0eVyuCpsfyo4uYdQBwIhgz0/e1zY2wyK0tuNPnoXwd/6qrxW36MHjuB1Wyp/mdBHV3eFMwLluSVKTYLUHOfWZiZ/B5EydCXZSJowbyWwBC/dt8paDn2HBEnAu/mJK6u0ORH6QjurBfEZp8+kr3/HOymh7SPk5qU7YLTPob2pRi2JAp9mXak2rNjwChiIbmt+Wsqf7hwVeLJY5Hm/aRB2/odmRPa1XtMniV7OwCmq1wDxruS6cwwvf+AH7128/XLZO4Gbi0LY7BzJwqVg62Uc13XUzR2m0dl6CXJiigS1KWpo++QZRs2r3tIeca/MrwZgDXV+eVp/w/btSXUxPfau+tiv7G2mzVJi7ifCJw1I0WwEyvpw4OcUhoexZgaEhl12pbg6ff+h+HB+Ht29CSgsdp2E0G3PJme31exaJ+loV6KrN33wCfu2o8szs7TMxF6oFgryq8MiV6ChB5uj2mu3YrmY3RweHOgeJF5FyuYCYOxVl7QvXB9H45mGXfiS2jMttw3axLjBUxfKxbRhqmbir5FSAB2ZcN0XinNjq45qXrNhWZNJQJsuYIAYvS7g/A1JyAFkFot/i1Ki3y5YItN2I6eKavMmvXSYdTCjoAWsde0QB85ic0tUnMy8F1j1xK19d7KMBhneHOAKzKowQEPXQKg/D0jx+ICF+XowsIC8a0HwhETJRTV8qT2qohDwUi03bdygTqewng+q28mHcvkxUvjlbQqXqqmzv/ppf1UhKE5b5M5KF5kfuJVMGSjKDn5yiOK6fR/iTo8j+kH9nrrIBYB6CPrUpsmFDyoLYpQyLTCn1J97bTq0aRk/4Ls3Ms6lMJ6Zors+HsMsmC8AH6aplK+nnsKPoBrcVNLbkMtkuxnBveur69/yZNsL6ZmE3Cuke2fAk1I7mImNAdVS74i6LiB2vGjiEMyAWmuFPcKtAAncQ+W2uQ5BHOQ639fdMvqG3hdDAybTjRbWuCV81OSS7xpzGp+e4rL3rp5A+/jHwu4qQRYEZmmB7iv7/2i+mG1nk5jENYU/R77p6VmP5qx+iOStFiqLTpwOCdYN+/oLntxQ6nwj5K4uScaTmpJ4FkfZUrKwnt716A13PzhOXfuZf/Us661AGtB0QIm5QMIJd2pjwdL/79BkdrM9m/pSbhNh4xd9J9AIL9lW56NfL3HDhUh+7J5/ehdxFdSD1q/I+boayFZfLwlXQg7F/E9nadZOWv/vTfjVffe6tKqK8m/61DmNylquuuu1NWN7jO9weBDQPvvkGnzVEs8gy3Uw+EhmG1OzMSDN6ESFTQV0T+W46Rxzh2kcDKLJVWzharNRrso9uKHyu6cQ/A/4QqUkZ61kZc6mGtjnLC/uBXg1XnJ5Ww7OXA0Vli2VbiDb2bADBifBkz8FoFUkbPvTbt5KOLRZe9lRcH0LOOheGnNsN2HjUFH15iUWXZniskPqs5cjZXCGyF6UC+zU07Bn8WmM1UuhsKtNpBWb4lb97Do5itajKS1diyJfDan09/+XYimPYLcx1KxPnwSaDCoDnuGet5B828w4LEn3+hwtDD8TJfed+QHVW0026obdg7LxoPVywAP8pd1mLijvsFainZLagQbYcAUJYhf/5GUNfzHnDJM7KnY5VoDRVMbrwvTheQyVQcfMrz9C7hg/gkYp6fssbSMFahQRaP6WpvV5I9o6voMHMQ2rGHcj6Cx54uPofjbwjctgdH3fyTIbC5rb0MLvG10euyEgGmv5aCF6HbuegX1at8uYneNvTnZyKNFSzU7aOxnJWyXpsKK8G15+HWn3h8ZvrdfYSN8KunsJ2YHM9nObOdDLfQOc+IlfaPRqx1yT4yrfMtVnmZ8Qi4dK6XBLO3hH7f0ZnphhkY0BkUVvm3m+vr5Tp+qON6Q+73+9xBoYWyMNrZeEMC5xcYBEb9YKSFpkr/7W2bpXdon9126MELMahVDX8wv6CHG3cIXwOo3gcTaqqV/q+Kmf+5CrHMOdYQ7In93Tg2RC4u9MY4BhZrzS99ZOhGOQfLgzVBb0FcQQgeNY98KlBm7XzyxCiSt241+105iq8MgBxab4Ro4O65oSKrRUII+Pd+ANAguR8e3b5Wx4UfXiioy1pLSycJ40OSklJUT8qF2c013dqM3IZCHId06nqRPRob7uoy/SEBPOqJcwgnAmJz1k/Z8Py6UYW5dWzkmF2fh0rFv+C1DDRErLFywEjTnPJjSuIVA0t+fN47b+YZEhjjjQv6Ifms4icWmwx7s45UOJ3EvCJr2l+Y+3k+h6RMfnXTJD36crDqLn6FwmlBhJ5y8ObnjzX8d73W1TU9G4CuxZpss7oueQ9iXUURjsUFmeAVIltXIm+iFvDOTIkSwEOZ9uOrZ4HUCtSLtCgeLyNj4F9wfgr8e5wo7tpiZ+qM8kCPH4aW+FhnTrnP6SJ/Ez9HMhGeKg4ktf1iLUOd3eDFH9ClQuNUX/dxEyzjRaxLEVG1046RBA+4l1L14/DDop5IzUwgw98yXRCYEhUo0e9IQoNihAHGtYPuRDCDUvje26xzgI3pkC0WI5MnVWlUn2H+s5rXGyyAzImGxpqyWphCtfWKerudw6lnEZRAD80WJM7vB7nYH58l96heYuuUZh2dWN2D0U2ZvkWtX6eBslMNVhRifL8/f9P72hrDOnxm312DHoDt5iQ5KStKvbatPghv1BgtjtHiVDq7pbxpP1DmeCBR2SiUbmSBqJETuQ0Hyad+rnfjC+vnuGEIGKoEFjJr6uFTn+qd+sYyP0Z78biQ16mr92RhX0lLr5YQjFZAQUfGPEXl+qnmVeBsC56F58z9IL61/4fb5mREZG705tFKms1gEBb0rixV1tu005ly2+qjGQGIby9eHVb+GVMs5rSi+OTeoWjUGFx3IKNI4SUEKNDcuP16ABOAH+5U+fsNlMLiqWDoqrfdMePXD49Nsdr3GOLMDOne/woKFxjXC7D5CHfbC7vXCDgLVyhh0k7OsNsVZv/e9qbyYyymf7sZf9jnHEYEoBLqvYf2h3sYdOP/qz1YTB8jDgp/jNYgRMj+bKNiUDQz4oInW7oNLVx6i0X/766siRPVKL76A/7yfDCNVkNekg4mB30OJmF8krhJU/GbOSofrNu11v/8PUvS8yzljEZw2UxbFo8sy7ffFE6o49yqzwMM0h5AWdW7SX8IFo/LvYS9yROb2Kosg5fLYNLAMmz2Bbefy5Sx3XSE5vmGkc8uMdP8EwYitoQZa94sFobd7A1McpKIB4kPJYsB3XTgLvPb/DuyHr1ocP/G86TtFNaHPst6DXYZOw5yujWps8a00eiGaXJfl3TsBYGmCOxZEZXUkCoRH6IdHTOZXH3/sPQWWhm8QuS7Lwkt0t+vdTXQspTPr/rd7NNFYxOvjGc9qqj5SAuUNckD8iA2DluFII7h8EBPA3mEScpKuZDT9mwVJmZb0eUZIy0y/TegOZ9b2QJCIXFxjlhGdn8ls7u4GZFt9O0HVOYxHMBiN6d6yvunmjhQpzI/To8BwLT2xsVnygDuiGner0Y4yoCD0rJBsX5NrpD+t5LWgTIdeY1A8REUy3GC1sjlpvv2IGda1J4JQPsh9jTWtBrVDsrgGT8cqNmS5YACToMDrJlnFIKiRTRraeVHvky67bXGnK6INRmOmxPc4yOfLCo+7UygWFzbpuknbK+QJxxNkBdEYvgJTlJBjeQwp5a0mKERfMNn7hp4dh2iRn4Zb9VP8O+izMWSx50TqPEsuuOKvF/K0yP3o5Y9P2JutX1WWNS4L8dTgQcRwLwQ9W9nTwUyXItXL2OWtBeC79mjsHwr8yPFS+RyowSzlfY9GabpUBGKhdWUqaAaET5mG63TJxBnV2Y0jY8g6f0eMCGLnXPtSnD+uRlXKkZTSqjHqXyiuMN6EVs3cqw3XfNE/qrfC8cibwQiFVqWtLHjwpX/JJ4XXQTW6cE1PIyQj+ehjArq3gFRzzXspkis11pwRRLyk73Hb0mYxbBetEw+0kEP+URM9LtzSTCvUKMcAjYtu1E55Ty3nBCkh/VfMMYhbEULD2ipUFeAquOcOnf3wZ7vg0haPuy/XhZCo5QCCEFnGGIS/bfZSK8/BThe7RA0V4YwPtL8PvX3WJ01cpkFacLRf/8t29SHCoSVOL599JLvbcL09RyFgxsKZIClTyWx1M6EtlZ6RbkopQ0hk7igSlgBiD0Fin+T4R+lJRyqHpEb7pZYmLmua/xA1YB0KnyYvz81fZEgfrbOjm2YqWHku9B5MjuaLN49J5dCRPyWwN/M/Bsna0kZfsN6lrfp9r5odIpSJ+6RE0pQfWDy+hCyvtxC/ymL19QqLz8yI68FnQwBy5wF4lgqv/iKry4cqGaf9MLCb1MCIafpd8wmoCGB6odMUVKkQn4h+yATtbf3iyThzYbtCe76eKCKLP0SLtpEl3wzPXTXsLYgj0D15+5xHr5Vy1scPukShp7RE8XRCIQzc00RTtIOnE+E3GhSjQy3lMbG/iKhbW0xe6GanPBdE/juZFD+2ZlS1K14gIZ6Efk+FsgIRCSq8+3PohWkB14Pi+wFmsif1Ns1vI1Mtthiv0zrD3IGmz320nVxwWM63c1CAmoS4S2umbUSbmH+3Iukrwk9oGSjPytIuCS87WTZn8gT3UdGg8I2bJruPIjMVxva1N3e86A1Z0YM77BVU+sCCDrmDnylGjofVC7SUIO4b27rVQ+bYS6AjaVAxu1IjZaX57c5ljI05mp2npOuG7RsZ1fqMpR2CRuAFEQTV5YTysshcrnz4gyq1VUi2N88tgA9UJ6hM0QlNclRvU5P1+yZzeLhY2GsKY7VIhABX/ZS4GUjWKeX99nxmjvNIED9lpcbGWuLsrOSinuHXMhUAFhsnQScxtIft0iQA0sv6xw+Q7dSZ3p8STC+ij2Bxw9Ig+HjJldiwrLFOCFpkyHy+WAC4PTwZdZbt5+JJKzsTdbNI1x8ndpMEiWgzpgdkPLA7ZQdNB1j8s+gzIlrlrY4zA0V3I/3zdeFopLxWuH+fPsDO0MAwy0ffxoaLYykMhFRjj2rT8lk0exA4F0JeAZUdy0Yy7XPUgNROGuWYJbrO5HaZlghbGG3pzQd6U8B1ZqNLtx+WnqVl7wZ3bgKeo2S41AOQbeHJ5wCqwVe0nFP5FFJoCKXGPpX1uNdPPlgWN9A5BBJTJux9UO7d3pKlS0/GlL5LhRh+oDo75jcN3gMtZWdfiVANx1oEdexHGZHiiSIgRV2tUcOt3b0OWO9WpKCtozVC+XmF15MosglDUrOObimbRa/maAOQln8pH8MGCL4kR9g3Qkabo7pVNSjI8UO1ZIYWE+u5NovGGQLxcE3ddI/rnPlB4U8JRZhk0FkBpOyKPn7u+bIuRn8A4//875RgA8g/5jNIn/YHYftWHPyTSyauT0B8QPxtpznTGn76+BUwXCmoyyEMA2MxcsueZbSixaT8i0zZQ9sX9YyCx4XBANmRg/gxM/4/plLiwLr0XBN3dRSAw41LCHCPJIePFJTd9ZkcNh5Z2rdWojHkI98RSvX5NKjKgsaVUNVcQpqZV5rOAwsmFdvEKcWEQicHee15gwJ3B+WvPJJcGeokD+uvISbGzYxdfdldnhGzGNcfgeEBl2RIcixXqZlpSWwGIO7mZ1yFAF2J/OjWW5kut0IspgGSVwWjPOQqs8XRl6JxFbFsXH3PMEc3n/kRxHHqMhVmCxD80kQgrILM2cfPMILNftfKraJeKdtPoR9e6Z3/cnWe1C9De+6ACvFvJg7qeRvNMgLMbrOH2tk8SEK8FMyDPD+N47JfwoAaim3tDi8t40F0TOEjeyo/DbFPjUGiXrAGa5PXsjv1YnKvGWirQLpLZ8iTt7b+Mi08G0+Ydenv5+jvQKdoLAIHOpaI63nPR3DQM44+k4AOQj1J1jhW3q5ExG/HJFOD6GGxK3IypSGsS3sKbGUOKz1eJ0PfMGQia5vegScKjGrf0F68DEdFVyo0DfDBJLa39luzEXZ5fAOZmVbgrl/VWj+luCXNKoPiDiUUBenLc7YCsL1we9mgIESnpr0hrCU2C5TMxUOAjycWMciW7riWZM9ZojRXaMChX3lKoSRcMP5opQvEMed0OldMgLPz0ULDlSpjGezsVm4zAv7ylJzLO+C6u8vaVD3LhkHDjJvhGZ6j9jX7ALh7kGtarzGPvawXMB4JSgn1u0XkCoYDj7L5RSYHQgP78R/WluT3JXUOUSkKnPJbOCsAn0DfBQi8P08UPyp68w5PEWaAab2qZ498EVZO7d4kQiX13RlFJqccGsc/0B76h8F3nAuKbnPpHjtymUL/a99tNhaWWUm+w1GgqpdBKZV/jXVzKfT5N5XuqOgzZfCSGVKtClEzabL6r9zb05xPLUP3qHEqJBbxMQMUP/Rz82xENzi3YkF9diJNes3RdBQwJoPbbYi0InnhPfDN8uy45nYbKrrKZBbiJEdexFfKrrEo3vi/F5wvMwHpaseAIhhe6Z8VjKOUV5+bLgrYtfNV96vSHCEh9XL4TrmJeU9e6TswtNILO4MwA+gqxNBbB/sr3ZmV3S4+NaJEcFkKig8+A8QMqSyoDK3E/wkoFfhM1NzZVYVtBCZhFZg1TpgzB1lE+bMTXYR2QeGK0P5o5wG+UJ4KHW3+/rm/X7TXH0kC/eznYnBHylv2R8gSd2MSqw9DP/8gQ6kY/i2p1L3JuQz6dKZeLjrLC+k1KvuTni4wlGg0rIrVMe1VVBwf1FVICrQJcjQ4piO2pymzGJJHYXeKyiCnGdGgLU3Q0HHhSYTzaaVYRDTj45WzRfac7NUIslwEDS0Uc51c8jguQbGYIdESt5ip2iP130fSdR82h1X5K1HKQpZkiiaGkFMiF3yWDx/ImIuZjHFzlu5CZtzVgJhnmBtrPogsBUBRbaX75aibmPbtblmDLPBZSMGIIqe92+1JSNAPcX9lrqOOlPW/dCPUCoT5q4sa+FrLASCXNiczRur1/WgP8aEfUbwdoqzI3ZQh2e0ROtWVBvbQsyM2QT88kSht53l0DBbjhOU5fNOcYgELrPvaIxrYXGJ1/bWJX3tcyGWQW6NsG4W70DT0zXArjWKicndya+yy0JbyY4lVdkVzfZ67Anf3WbnCqXx7MiX16q7nC0dIhO7pVufQXYS4viD1yFmKy1M4zhwSn7bePWIBPca3N7eXyNDTGQOzSAuHCrE+6IsaVS+vKyQZfM9uBQnzzmzwmEKl9cvQ4R3kTqGxCTY1d8qxZWI02qpPysLJ9aYrl5/etwCSplIz2CyS9MQnRtL3Juop+ieQfnCcXRxmKu+UiTD+9GZj0GOkEVLIquytRtFrXongEdkXv+XitGSjP/g2DMoQZqH8GtNJw0zlFiYbtj1VPU1uazOKI1a0rdBAOFC3BhP16zBqw1+Psggj5h8ux6gKwMGMS6Rd5s7KPgB9TS2fVQHi4/AcV2C4/q1KJFv1Y/+szHQnXKQYLMJUFLLSQinX3ZDP8MVyA3px3a3JXEAz+EDxnkW8rw71vyQ2UgS+9TWyyrqBrR4Ucx+IZr3J3WdjJQj5NLZBif5Ma9LKhdTCnThlKrybw7UKsyK+2MVmxBCKHSg0Qi+s9P/a1kug7Rh1t9KVEi/PqfWsdmvt0Mhk14qIOQ3nexjHi8Uqs5xLcsHdUmPLQO0DYedh7gpxyPC2ppVXBtGqpvIqVZcSPDYa6cpxSGNc7S8AppaDtrExEq3ZIVcXSxAwBlaz1/eY5feie/yu1zdd+XHVv9wbFjgkQ0rEh5gXvKwf1FkUYeRwVhp6FhnHfIJYD2AFtLw8zJpEHQ88wtjI4xSSgxqD+v1+len6GqCNdaDuzuB1wAKKi473NK/hH+ktLnR+E7a97OyasqAG7seahsw4rWSb9wPBi4JIeOvpyNi0Aw8XA9GTVkQlGLzZOmD0GchaHsdQTyoNK8vDrWoiImedIbeu/p6Ja1XqUsQaIg3/cb+ydlmypaD7QXsjs/97Yw1ynsXA6PU3goIng8BhG742ZCZy2xIXhWa99LRzyGhfwqKif1rH1M5x18rj4/quqFDvMZDW0484NYFW3F5h8YKCvMACrtWRFuLte/1PeX4UprJYe0PP3rj4XsG/oHGpVQPFJbXtyW2eu56L/uvvNfik5hPpJwfgD+nVSGULNQn3g+0qPj96WrojoIpa8dPFUcHYttUY8Y0dX5YK1qdow77w0TJRE9I/QLW+G4hz5XLIGGCI3Eboa1Wf0NcU9NqJ8pacaM3Ypqv0TQ2mlXmN+L0nNRQ5pWtRyGbZwJqKMGcUzvV9ZJmkkNAPB0+ABA01TYuNFKKLyGuGCH8rsaG/wpA1qosb/AX6ibuOtDHE87dLNW6L5fmEW7hT8QRH6wIa3jzMkItMTT4qF6sdB/ckC3GqrWNhXZXF8cwbbApt02fWthipWzRRveaRQhR/FGcRjs9elv4gaR3eVEb2VOU1IGuxJA5s+rnNTuXG4E2wDQvCtvMHMi7qzcQAj7ueXdyvbvq+FemVhth8xl5FLpvY1Zb4rGPhKj610qKNQZl80DlJ40YL8XsySwYRomFqJB3Oikp8ewjtp8y6nlkb5vHGXgw8TFFo7ItBWx5Zyb34Gbo2cvSMp3pn8X7EuVI4JImb/GHDCsrPtz68x3BxfAd8bz9ygLKZWYSlIBW7xMMmrDO1kzGCG+VOsK3IoxRaxQJc2aETrBsCfkAnJ2OhRVTIqxmsaKUrIgK6iE9gOR6x671yZPi5ml+Qhh74WvVE7VlHL51XfQAFHCstgmdZwu6d/YucY4/fwGwlusPgAEu6jOPT0xK9W5bqjUMj5RMsErP6G6Me2eRs+QpfeZfO7SV6sW3bq0GKU0+z/9xZsRE3ciM+IEHS47muPbNTPvUCYmgb9w8QdCaxovIy8/oWbdFQFocHPCQP8pd/O2c4TVBBJI4vKlFDUN7UB9+eOT3aEGPWkQ8Yh15XxaE9rO4feKDW5KJPPINPjNblTr/YE6BXm8XVKcyJATG+y/TYNudOrb9gIiZhw9H2jUUZUSWGMYE1BZSzxq88N2J5QwY+IC0pcPiAtwHTLmMcbVyLyb/OVGRnem7T1KpEn50reLQQySd+47mDDGm2Vx1fxEpaGVH3iadIB5PAZlLxFq8373UtF5YpLpnBGy1yyI+7QBLzJiVxCEMQITm5h8VAZmETB6PLMunvVjtHinZaZJk71Ayh7JZ5oPGxQLUJp9L/XfieB/vG2jHwiNNRdkqi0Kf6Mghvri+Rfw5ExjyI2DUqg2hrZeVheWFWXrPPddyvauSVBbpHg65qj6NiHhYrbLQPeEiRb4J0ET62NXoEpgpec+OCbNa7jt0IoM+K/siHEewQnioF+jor8mhKg4WgKQtUf9ItfA08uPWDe1O/O3qd+CHrMHJPN/u17JX98cIdUXCQ8XNDdnZ7olIfC2WQYR6Wab+YZg+i/6LDM8te2WIRsn5QJ7kJcrL86SAM5lkaNX7MtHmsA+uw94r8oeRt9GeLSiQt416KoleIHaudXAJpHvCzZi1l5ZFr1mOq6BuAOB46J1awrVpu5Eh5zl9wKykH0mf43TKaA8g==">
            <a:extLst>
              <a:ext uri="{FF2B5EF4-FFF2-40B4-BE49-F238E27FC236}">
                <a16:creationId xmlns:a16="http://schemas.microsoft.com/office/drawing/2014/main" id="{055AFF3C-71A4-3947-D903-0E58588F0242}"/>
              </a:ext>
            </a:extLst>
          </p:cNvPr>
          <p:cNvSpPr>
            <a:spLocks noChangeAspect="1"/>
          </p:cNvSpPr>
          <p:nvPr>
            <p:custDataLst>
              <p:tags r:id="rId6"/>
            </p:custDataLst>
          </p:nvPr>
        </p:nvSpPr>
        <p:spPr bwMode="gray">
          <a:xfrm>
            <a:off x="328246" y="1953846"/>
            <a:ext cx="5502031" cy="4306277"/>
          </a:xfrm>
          <a:prstGeom prst="rect">
            <a:avLst/>
          </a:prstGeom>
          <a:blipFill>
            <a:blip r:embed="rId1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4" name="btfpNotesBox454171">
            <a:extLst>
              <a:ext uri="{FF2B5EF4-FFF2-40B4-BE49-F238E27FC236}">
                <a16:creationId xmlns:a16="http://schemas.microsoft.com/office/drawing/2014/main" id="{00CFE85C-04E4-8412-1C31-DE155EB3638F}"/>
              </a:ext>
            </a:extLst>
          </p:cNvPr>
          <p:cNvSpPr txBox="1"/>
          <p:nvPr>
            <p:custDataLst>
              <p:tags r:id="rId7"/>
            </p:custDataLst>
          </p:nvPr>
        </p:nvSpPr>
        <p:spPr bwMode="gray">
          <a:xfrm>
            <a:off x="340141" y="6295854"/>
            <a:ext cx="11531600" cy="246221"/>
          </a:xfrm>
          <a:prstGeom prst="rect">
            <a:avLst/>
          </a:prstGeom>
          <a:noFill/>
        </p:spPr>
        <p:txBody>
          <a:bodyPr vert="horz" wrap="square" lIns="0" tIns="0" rIns="0" bIns="0" rtlCol="0" anchor="b">
            <a:spAutoFit/>
          </a:bodyPr>
          <a:lstStyle/>
          <a:p>
            <a:pPr marL="0" indent="0">
              <a:spcBef>
                <a:spcPts val="0"/>
              </a:spcBef>
              <a:buNone/>
            </a:pPr>
            <a:br>
              <a:rPr lang="en-US" sz="800">
                <a:solidFill>
                  <a:srgbClr val="000000"/>
                </a:solidFill>
              </a:rPr>
            </a:br>
            <a:r>
              <a:rPr lang="en-US" sz="800">
                <a:solidFill>
                  <a:srgbClr val="000000"/>
                </a:solidFill>
              </a:rPr>
              <a:t>Source: Soroush, Ali, et al. "Large Language Models Are Poor Medical Coders — Benchmarking of Medical Code Querying." NEJM AI, vol. 1, no. 1, 2024</a:t>
            </a:r>
          </a:p>
        </p:txBody>
      </p:sp>
      <p:sp>
        <p:nvSpPr>
          <p:cNvPr id="9" name="btfpCallout995546">
            <a:extLst>
              <a:ext uri="{FF2B5EF4-FFF2-40B4-BE49-F238E27FC236}">
                <a16:creationId xmlns:a16="http://schemas.microsoft.com/office/drawing/2014/main" id="{23BF57C5-8C6C-C61B-4B78-7A26C43A32A1}"/>
              </a:ext>
            </a:extLst>
          </p:cNvPr>
          <p:cNvSpPr/>
          <p:nvPr/>
        </p:nvSpPr>
        <p:spPr bwMode="gray">
          <a:xfrm>
            <a:off x="1743504" y="2362199"/>
            <a:ext cx="4352496" cy="1228723"/>
          </a:xfrm>
          <a:prstGeom prst="wedgeRectCallout">
            <a:avLst>
              <a:gd name="adj1" fmla="val -21833"/>
              <a:gd name="adj2" fmla="val 6485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50">
                <a:solidFill>
                  <a:srgbClr val="5C5C5C"/>
                </a:solidFill>
              </a:rPr>
              <a:t>A few observations:</a:t>
            </a:r>
          </a:p>
          <a:p>
            <a:pPr marL="0" lvl="1" indent="0">
              <a:spcBef>
                <a:spcPts val="0"/>
              </a:spcBef>
              <a:buNone/>
            </a:pPr>
            <a:endParaRPr lang="en-US" sz="1050">
              <a:solidFill>
                <a:srgbClr val="5C5C5C"/>
              </a:solidFill>
            </a:endParaRPr>
          </a:p>
          <a:p>
            <a:pPr marL="228600" lvl="1" indent="-228600">
              <a:spcBef>
                <a:spcPts val="0"/>
              </a:spcBef>
              <a:buAutoNum type="arabicParenR"/>
            </a:pPr>
            <a:r>
              <a:rPr lang="en-US" sz="1050">
                <a:solidFill>
                  <a:srgbClr val="5C5C5C"/>
                </a:solidFill>
              </a:rPr>
              <a:t>Out-of-the-box functionality is not sufficient for all medical coding</a:t>
            </a:r>
          </a:p>
          <a:p>
            <a:pPr marL="228600" lvl="1" indent="-228600">
              <a:spcBef>
                <a:spcPts val="0"/>
              </a:spcBef>
              <a:buAutoNum type="arabicParenR"/>
            </a:pPr>
            <a:r>
              <a:rPr lang="en-US" sz="1050">
                <a:solidFill>
                  <a:srgbClr val="5C5C5C"/>
                </a:solidFill>
              </a:rPr>
              <a:t>Despite that, exact match rates are increasing as models advance</a:t>
            </a:r>
          </a:p>
          <a:p>
            <a:pPr marL="228600" lvl="1" indent="-228600">
              <a:spcBef>
                <a:spcPts val="0"/>
              </a:spcBef>
              <a:buAutoNum type="arabicParenR"/>
            </a:pPr>
            <a:r>
              <a:rPr lang="en-US" sz="1050">
                <a:solidFill>
                  <a:srgbClr val="5C5C5C"/>
                </a:solidFill>
              </a:rPr>
              <a:t>Advanced techniques such as fine-tuning and RAG are required</a:t>
            </a:r>
          </a:p>
          <a:p>
            <a:pPr marL="228600" lvl="1" indent="-228600">
              <a:spcBef>
                <a:spcPts val="0"/>
              </a:spcBef>
              <a:buAutoNum type="arabicParenR"/>
            </a:pPr>
            <a:r>
              <a:rPr lang="en-US" sz="1050">
                <a:solidFill>
                  <a:srgbClr val="5C5C5C"/>
                </a:solidFill>
              </a:rPr>
              <a:t>It is highly likely that a coding domain fine tuned model is released and available via API</a:t>
            </a:r>
          </a:p>
        </p:txBody>
      </p:sp>
      <p:grpSp>
        <p:nvGrpSpPr>
          <p:cNvPr id="3" name="btfpStatusSticker670806">
            <a:extLst>
              <a:ext uri="{FF2B5EF4-FFF2-40B4-BE49-F238E27FC236}">
                <a16:creationId xmlns:a16="http://schemas.microsoft.com/office/drawing/2014/main" id="{0DB398B3-CF29-F0C8-5F80-F7CC045F6CA8}"/>
              </a:ext>
            </a:extLst>
          </p:cNvPr>
          <p:cNvGrpSpPr/>
          <p:nvPr>
            <p:custDataLst>
              <p:tags r:id="rId8"/>
            </p:custDataLst>
          </p:nvPr>
        </p:nvGrpSpPr>
        <p:grpSpPr>
          <a:xfrm>
            <a:off x="10100356" y="955344"/>
            <a:ext cx="1761444" cy="235611"/>
            <a:chOff x="-1630959" y="876300"/>
            <a:chExt cx="1761444" cy="235611"/>
          </a:xfrm>
        </p:grpSpPr>
        <p:sp>
          <p:nvSpPr>
            <p:cNvPr id="11" name="btfpStatusStickerText670806">
              <a:extLst>
                <a:ext uri="{FF2B5EF4-FFF2-40B4-BE49-F238E27FC236}">
                  <a16:creationId xmlns:a16="http://schemas.microsoft.com/office/drawing/2014/main" id="{E5E4B5A5-9ABD-C9C9-438F-CDA76B81C339}"/>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6" name="btfpStatusStickerLine670806">
              <a:extLst>
                <a:ext uri="{FF2B5EF4-FFF2-40B4-BE49-F238E27FC236}">
                  <a16:creationId xmlns:a16="http://schemas.microsoft.com/office/drawing/2014/main" id="{D883E94A-E680-D931-65FC-644113C78762}"/>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5864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btfpColumnIndicatorGroup2">
            <a:extLst>
              <a:ext uri="{FF2B5EF4-FFF2-40B4-BE49-F238E27FC236}">
                <a16:creationId xmlns:a16="http://schemas.microsoft.com/office/drawing/2014/main" id="{28291217-BBCA-0A32-4318-223ECB83070A}"/>
              </a:ext>
            </a:extLst>
          </p:cNvPr>
          <p:cNvGrpSpPr/>
          <p:nvPr/>
        </p:nvGrpSpPr>
        <p:grpSpPr>
          <a:xfrm>
            <a:off x="0" y="6926580"/>
            <a:ext cx="12192000" cy="137160"/>
            <a:chOff x="0" y="6926580"/>
            <a:chExt cx="12192000" cy="137160"/>
          </a:xfrm>
        </p:grpSpPr>
        <p:sp>
          <p:nvSpPr>
            <p:cNvPr id="41" name="btfpColumnGapBlocker122742">
              <a:extLst>
                <a:ext uri="{FF2B5EF4-FFF2-40B4-BE49-F238E27FC236}">
                  <a16:creationId xmlns:a16="http://schemas.microsoft.com/office/drawing/2014/main" id="{A3678228-ABCC-8FF9-498A-7A2338E16D4F}"/>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5" name="btfpColumnGapBlocker820568">
              <a:extLst>
                <a:ext uri="{FF2B5EF4-FFF2-40B4-BE49-F238E27FC236}">
                  <a16:creationId xmlns:a16="http://schemas.microsoft.com/office/drawing/2014/main" id="{C71031A9-C2AB-1897-5A9D-E320D834BF63}"/>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800979">
              <a:extLst>
                <a:ext uri="{FF2B5EF4-FFF2-40B4-BE49-F238E27FC236}">
                  <a16:creationId xmlns:a16="http://schemas.microsoft.com/office/drawing/2014/main" id="{5B05FFD1-815F-9780-A0E8-3A201F1C5080}"/>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619969">
              <a:extLst>
                <a:ext uri="{FF2B5EF4-FFF2-40B4-BE49-F238E27FC236}">
                  <a16:creationId xmlns:a16="http://schemas.microsoft.com/office/drawing/2014/main" id="{214CD403-F8BE-46D9-9564-8D984B051FF7}"/>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696546">
              <a:extLst>
                <a:ext uri="{FF2B5EF4-FFF2-40B4-BE49-F238E27FC236}">
                  <a16:creationId xmlns:a16="http://schemas.microsoft.com/office/drawing/2014/main" id="{548C5297-996C-C798-A194-B2652E2B4B4F}"/>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977566">
              <a:extLst>
                <a:ext uri="{FF2B5EF4-FFF2-40B4-BE49-F238E27FC236}">
                  <a16:creationId xmlns:a16="http://schemas.microsoft.com/office/drawing/2014/main" id="{D2A69A00-F7D0-B903-7B57-DFFE065099C2}"/>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943960">
              <a:extLst>
                <a:ext uri="{FF2B5EF4-FFF2-40B4-BE49-F238E27FC236}">
                  <a16:creationId xmlns:a16="http://schemas.microsoft.com/office/drawing/2014/main" id="{3F697DD1-EC01-4546-BCFB-425991CF983F}"/>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408308">
              <a:extLst>
                <a:ext uri="{FF2B5EF4-FFF2-40B4-BE49-F238E27FC236}">
                  <a16:creationId xmlns:a16="http://schemas.microsoft.com/office/drawing/2014/main" id="{2AA55841-AE41-F3C3-A5D2-D317C89465B6}"/>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351883">
              <a:extLst>
                <a:ext uri="{FF2B5EF4-FFF2-40B4-BE49-F238E27FC236}">
                  <a16:creationId xmlns:a16="http://schemas.microsoft.com/office/drawing/2014/main" id="{31C6C399-3383-A977-9D94-21CD7C70D329}"/>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761978">
              <a:extLst>
                <a:ext uri="{FF2B5EF4-FFF2-40B4-BE49-F238E27FC236}">
                  <a16:creationId xmlns:a16="http://schemas.microsoft.com/office/drawing/2014/main" id="{91DB37D0-AD67-F3E1-4328-49550E7B91B6}"/>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618701">
              <a:extLst>
                <a:ext uri="{FF2B5EF4-FFF2-40B4-BE49-F238E27FC236}">
                  <a16:creationId xmlns:a16="http://schemas.microsoft.com/office/drawing/2014/main" id="{B2427F73-9666-444F-D864-C83F9F3E9E80}"/>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466093">
              <a:extLst>
                <a:ext uri="{FF2B5EF4-FFF2-40B4-BE49-F238E27FC236}">
                  <a16:creationId xmlns:a16="http://schemas.microsoft.com/office/drawing/2014/main" id="{46B0F1C8-C06E-3839-19D3-FC54BDAC2DB1}"/>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881492">
              <a:extLst>
                <a:ext uri="{FF2B5EF4-FFF2-40B4-BE49-F238E27FC236}">
                  <a16:creationId xmlns:a16="http://schemas.microsoft.com/office/drawing/2014/main" id="{C0A21F5C-4BCF-CE09-4AD2-BAD9F526E28A}"/>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340871">
              <a:extLst>
                <a:ext uri="{FF2B5EF4-FFF2-40B4-BE49-F238E27FC236}">
                  <a16:creationId xmlns:a16="http://schemas.microsoft.com/office/drawing/2014/main" id="{72A5F8BF-6386-6D47-16E6-D54F610C9999}"/>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 name="btfpColumnIndicator750021">
              <a:extLst>
                <a:ext uri="{FF2B5EF4-FFF2-40B4-BE49-F238E27FC236}">
                  <a16:creationId xmlns:a16="http://schemas.microsoft.com/office/drawing/2014/main" id="{4D31A895-E1EB-CD1B-61C9-79F60E4C2B36}"/>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887288">
              <a:extLst>
                <a:ext uri="{FF2B5EF4-FFF2-40B4-BE49-F238E27FC236}">
                  <a16:creationId xmlns:a16="http://schemas.microsoft.com/office/drawing/2014/main" id="{985C89E1-D337-FBB9-99A9-43403DD419BF}"/>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btfpColumnIndicatorGroup1">
            <a:extLst>
              <a:ext uri="{FF2B5EF4-FFF2-40B4-BE49-F238E27FC236}">
                <a16:creationId xmlns:a16="http://schemas.microsoft.com/office/drawing/2014/main" id="{43460C7C-FB2B-7F39-7684-40C26914FEDF}"/>
              </a:ext>
            </a:extLst>
          </p:cNvPr>
          <p:cNvGrpSpPr/>
          <p:nvPr/>
        </p:nvGrpSpPr>
        <p:grpSpPr>
          <a:xfrm>
            <a:off x="0" y="-205740"/>
            <a:ext cx="12192000" cy="137160"/>
            <a:chOff x="0" y="-205740"/>
            <a:chExt cx="12192000" cy="137160"/>
          </a:xfrm>
        </p:grpSpPr>
        <p:sp>
          <p:nvSpPr>
            <p:cNvPr id="36" name="btfpColumnGapBlocker372645">
              <a:extLst>
                <a:ext uri="{FF2B5EF4-FFF2-40B4-BE49-F238E27FC236}">
                  <a16:creationId xmlns:a16="http://schemas.microsoft.com/office/drawing/2014/main" id="{34D7DD2E-8493-DE63-AAF3-E51492830B54}"/>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4" name="btfpColumnGapBlocker792436">
              <a:extLst>
                <a:ext uri="{FF2B5EF4-FFF2-40B4-BE49-F238E27FC236}">
                  <a16:creationId xmlns:a16="http://schemas.microsoft.com/office/drawing/2014/main" id="{B387FAE4-65AC-C821-E456-E61470D92EF6}"/>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910606">
              <a:extLst>
                <a:ext uri="{FF2B5EF4-FFF2-40B4-BE49-F238E27FC236}">
                  <a16:creationId xmlns:a16="http://schemas.microsoft.com/office/drawing/2014/main" id="{B7B625AE-A792-774E-70BF-AE69B0E6BE8A}"/>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432262">
              <a:extLst>
                <a:ext uri="{FF2B5EF4-FFF2-40B4-BE49-F238E27FC236}">
                  <a16:creationId xmlns:a16="http://schemas.microsoft.com/office/drawing/2014/main" id="{557718D2-1D4D-9B02-6855-1625CB49ADBE}"/>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245114">
              <a:extLst>
                <a:ext uri="{FF2B5EF4-FFF2-40B4-BE49-F238E27FC236}">
                  <a16:creationId xmlns:a16="http://schemas.microsoft.com/office/drawing/2014/main" id="{5764F37A-99E7-4B2B-12CD-35633195F369}"/>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598095">
              <a:extLst>
                <a:ext uri="{FF2B5EF4-FFF2-40B4-BE49-F238E27FC236}">
                  <a16:creationId xmlns:a16="http://schemas.microsoft.com/office/drawing/2014/main" id="{564744C5-4C77-F8A4-6733-2873C32AAE25}"/>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791873">
              <a:extLst>
                <a:ext uri="{FF2B5EF4-FFF2-40B4-BE49-F238E27FC236}">
                  <a16:creationId xmlns:a16="http://schemas.microsoft.com/office/drawing/2014/main" id="{5CB1BAC8-86EA-6671-E035-D05DD202BE32}"/>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391084">
              <a:extLst>
                <a:ext uri="{FF2B5EF4-FFF2-40B4-BE49-F238E27FC236}">
                  <a16:creationId xmlns:a16="http://schemas.microsoft.com/office/drawing/2014/main" id="{4C7D16A8-3F54-B726-8917-791146CACE76}"/>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0" name="btfpColumnIndicator431811">
              <a:extLst>
                <a:ext uri="{FF2B5EF4-FFF2-40B4-BE49-F238E27FC236}">
                  <a16:creationId xmlns:a16="http://schemas.microsoft.com/office/drawing/2014/main" id="{71B9E1FD-F6ED-21A5-325F-5044312F5F7D}"/>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943098">
              <a:extLst>
                <a:ext uri="{FF2B5EF4-FFF2-40B4-BE49-F238E27FC236}">
                  <a16:creationId xmlns:a16="http://schemas.microsoft.com/office/drawing/2014/main" id="{9C403C4C-189D-4D5B-02EC-49F6F3364773}"/>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634372">
              <a:extLst>
                <a:ext uri="{FF2B5EF4-FFF2-40B4-BE49-F238E27FC236}">
                  <a16:creationId xmlns:a16="http://schemas.microsoft.com/office/drawing/2014/main" id="{C66F25F8-194C-EA08-9898-3F323C080068}"/>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788454">
              <a:extLst>
                <a:ext uri="{FF2B5EF4-FFF2-40B4-BE49-F238E27FC236}">
                  <a16:creationId xmlns:a16="http://schemas.microsoft.com/office/drawing/2014/main" id="{693599EF-ABCF-EE20-FDA6-3BB47F13EEF9}"/>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990542">
              <a:extLst>
                <a:ext uri="{FF2B5EF4-FFF2-40B4-BE49-F238E27FC236}">
                  <a16:creationId xmlns:a16="http://schemas.microsoft.com/office/drawing/2014/main" id="{A62E8ED4-208C-201D-5D52-3DD1B1D7D143}"/>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485514">
              <a:extLst>
                <a:ext uri="{FF2B5EF4-FFF2-40B4-BE49-F238E27FC236}">
                  <a16:creationId xmlns:a16="http://schemas.microsoft.com/office/drawing/2014/main" id="{E89C897A-F03B-21CD-BE39-411C7AA3BF40}"/>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934614">
              <a:extLst>
                <a:ext uri="{FF2B5EF4-FFF2-40B4-BE49-F238E27FC236}">
                  <a16:creationId xmlns:a16="http://schemas.microsoft.com/office/drawing/2014/main" id="{5D9F788F-48BB-F628-83F9-CCAA67513222}"/>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966140">
              <a:extLst>
                <a:ext uri="{FF2B5EF4-FFF2-40B4-BE49-F238E27FC236}">
                  <a16:creationId xmlns:a16="http://schemas.microsoft.com/office/drawing/2014/main" id="{904B4C98-0F68-A1D7-2A84-3A58CD7048E4}"/>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7" name="think-cell data - do not delete" hidden="1">
            <a:extLst>
              <a:ext uri="{FF2B5EF4-FFF2-40B4-BE49-F238E27FC236}">
                <a16:creationId xmlns:a16="http://schemas.microsoft.com/office/drawing/2014/main" id="{84EA09FA-1444-37FC-E8F2-517980F381D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606" imgH="608" progId="TCLayout.ActiveDocument.1">
                  <p:embed/>
                </p:oleObj>
              </mc:Choice>
              <mc:Fallback>
                <p:oleObj name="think-cell Slide" r:id="rId13" imgW="606" imgH="608" progId="TCLayout.ActiveDocument.1">
                  <p:embed/>
                  <p:pic>
                    <p:nvPicPr>
                      <p:cNvPr id="37" name="think-cell data - do not delete" hidden="1">
                        <a:extLst>
                          <a:ext uri="{FF2B5EF4-FFF2-40B4-BE49-F238E27FC236}">
                            <a16:creationId xmlns:a16="http://schemas.microsoft.com/office/drawing/2014/main" id="{84EA09FA-1444-37FC-E8F2-517980F381D2}"/>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B09801A-A391-A9E6-94D7-8B753CFAFB83}"/>
              </a:ext>
            </a:extLst>
          </p:cNvPr>
          <p:cNvSpPr>
            <a:spLocks noGrp="1"/>
          </p:cNvSpPr>
          <p:nvPr>
            <p:ph type="title"/>
          </p:nvPr>
        </p:nvSpPr>
        <p:spPr/>
        <p:txBody>
          <a:bodyPr vert="horz"/>
          <a:lstStyle/>
          <a:p>
            <a:r>
              <a:rPr lang="en-US"/>
              <a:t>Emerging competitors are leveraging AI/</a:t>
            </a:r>
            <a:r>
              <a:rPr lang="en-US" err="1"/>
              <a:t>GenAI</a:t>
            </a:r>
            <a:r>
              <a:rPr lang="en-US"/>
              <a:t> to improve CAC platforms</a:t>
            </a:r>
          </a:p>
        </p:txBody>
      </p:sp>
      <p:grpSp>
        <p:nvGrpSpPr>
          <p:cNvPr id="57" name="btfpColumnHeaderBox341625">
            <a:extLst>
              <a:ext uri="{FF2B5EF4-FFF2-40B4-BE49-F238E27FC236}">
                <a16:creationId xmlns:a16="http://schemas.microsoft.com/office/drawing/2014/main" id="{9879476F-AF49-1F2F-4BD0-89E1A80DE746}"/>
              </a:ext>
            </a:extLst>
          </p:cNvPr>
          <p:cNvGrpSpPr/>
          <p:nvPr>
            <p:custDataLst>
              <p:tags r:id="rId3"/>
            </p:custDataLst>
          </p:nvPr>
        </p:nvGrpSpPr>
        <p:grpSpPr>
          <a:xfrm>
            <a:off x="7573486" y="1448260"/>
            <a:ext cx="4288313" cy="318997"/>
            <a:chOff x="6366272" y="1190408"/>
            <a:chExt cx="5495528" cy="318997"/>
          </a:xfrm>
        </p:grpSpPr>
        <p:sp>
          <p:nvSpPr>
            <p:cNvPr id="55" name="btfpColumnHeaderBoxText341625">
              <a:extLst>
                <a:ext uri="{FF2B5EF4-FFF2-40B4-BE49-F238E27FC236}">
                  <a16:creationId xmlns:a16="http://schemas.microsoft.com/office/drawing/2014/main" id="{41DCC60D-E8B7-4679-01DA-E59CFCD87523}"/>
                </a:ext>
              </a:extLst>
            </p:cNvPr>
            <p:cNvSpPr txBox="1"/>
            <p:nvPr/>
          </p:nvSpPr>
          <p:spPr bwMode="gray">
            <a:xfrm>
              <a:off x="6366272" y="1190408"/>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Example: &lt;Comp 20&gt; AI coding platform</a:t>
              </a:r>
            </a:p>
          </p:txBody>
        </p:sp>
        <p:cxnSp>
          <p:nvCxnSpPr>
            <p:cNvPr id="56" name="btfpColumnHeaderBoxLine341625">
              <a:extLst>
                <a:ext uri="{FF2B5EF4-FFF2-40B4-BE49-F238E27FC236}">
                  <a16:creationId xmlns:a16="http://schemas.microsoft.com/office/drawing/2014/main" id="{264A16A6-990F-942C-0CC9-644C0E542DC2}"/>
                </a:ext>
              </a:extLst>
            </p:cNvPr>
            <p:cNvCxnSpPr/>
            <p:nvPr/>
          </p:nvCxnSpPr>
          <p:spPr bwMode="gray">
            <a:xfrm>
              <a:off x="6366272" y="1509405"/>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60" name="btfpColumnHeaderBox848493">
            <a:extLst>
              <a:ext uri="{FF2B5EF4-FFF2-40B4-BE49-F238E27FC236}">
                <a16:creationId xmlns:a16="http://schemas.microsoft.com/office/drawing/2014/main" id="{99DF207A-B07E-D86C-A343-22BFC49EB277}"/>
              </a:ext>
            </a:extLst>
          </p:cNvPr>
          <p:cNvGrpSpPr/>
          <p:nvPr>
            <p:custDataLst>
              <p:tags r:id="rId4"/>
            </p:custDataLst>
          </p:nvPr>
        </p:nvGrpSpPr>
        <p:grpSpPr>
          <a:xfrm>
            <a:off x="330199" y="1224600"/>
            <a:ext cx="6710105" cy="559753"/>
            <a:chOff x="330200" y="660834"/>
            <a:chExt cx="5495528" cy="559753"/>
          </a:xfrm>
        </p:grpSpPr>
        <p:sp>
          <p:nvSpPr>
            <p:cNvPr id="58" name="btfpColumnHeaderBoxText848493">
              <a:extLst>
                <a:ext uri="{FF2B5EF4-FFF2-40B4-BE49-F238E27FC236}">
                  <a16:creationId xmlns:a16="http://schemas.microsoft.com/office/drawing/2014/main" id="{3DA42608-F0C1-944A-67FF-4A81A1A84C04}"/>
                </a:ext>
              </a:extLst>
            </p:cNvPr>
            <p:cNvSpPr txBox="1"/>
            <p:nvPr/>
          </p:nvSpPr>
          <p:spPr bwMode="gray">
            <a:xfrm>
              <a:off x="330200" y="660834"/>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Despite several emerging tech solutions entering the market, there is limited risk of disruption to traditional RCM in the short-term</a:t>
              </a:r>
            </a:p>
          </p:txBody>
        </p:sp>
        <p:cxnSp>
          <p:nvCxnSpPr>
            <p:cNvPr id="59" name="btfpColumnHeaderBoxLine848493">
              <a:extLst>
                <a:ext uri="{FF2B5EF4-FFF2-40B4-BE49-F238E27FC236}">
                  <a16:creationId xmlns:a16="http://schemas.microsoft.com/office/drawing/2014/main" id="{137724D3-951E-3EF2-E7F5-39FE239F39BF}"/>
                </a:ext>
              </a:extLst>
            </p:cNvPr>
            <p:cNvCxnSpPr/>
            <p:nvPr/>
          </p:nvCxnSpPr>
          <p:spPr bwMode="gray">
            <a:xfrm>
              <a:off x="330200" y="122058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1" name="btfpBulletedList143299">
            <a:extLst>
              <a:ext uri="{FF2B5EF4-FFF2-40B4-BE49-F238E27FC236}">
                <a16:creationId xmlns:a16="http://schemas.microsoft.com/office/drawing/2014/main" id="{93137AC6-B0C9-1907-073D-D25E2F6F17DD}"/>
              </a:ext>
            </a:extLst>
          </p:cNvPr>
          <p:cNvSpPr/>
          <p:nvPr/>
        </p:nvSpPr>
        <p:spPr bwMode="gray">
          <a:xfrm>
            <a:off x="330199" y="1928287"/>
            <a:ext cx="6702743" cy="4462611"/>
          </a:xfrm>
          <a:prstGeom prst="rect">
            <a:avLst/>
          </a:prstGeom>
          <a:solidFill>
            <a:srgbClr val="D6D6D6">
              <a:alpha val="2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300">
                <a:solidFill>
                  <a:srgbClr val="000000"/>
                </a:solidFill>
              </a:rPr>
              <a:t>Opportunity to augment middle office primarily in</a:t>
            </a:r>
            <a:r>
              <a:rPr lang="en-US" sz="1300" b="1">
                <a:solidFill>
                  <a:srgbClr val="000000"/>
                </a:solidFill>
              </a:rPr>
              <a:t> improving current computer assisted coding (CAC) </a:t>
            </a:r>
            <a:r>
              <a:rPr lang="en-US" sz="1300">
                <a:solidFill>
                  <a:srgbClr val="000000"/>
                </a:solidFill>
              </a:rPr>
              <a:t>tools given current effectiveness is limited to simpler claims</a:t>
            </a:r>
          </a:p>
          <a:p>
            <a:r>
              <a:rPr lang="en-US" sz="1300" b="1">
                <a:solidFill>
                  <a:srgbClr val="000000"/>
                </a:solidFill>
              </a:rPr>
              <a:t>AI / </a:t>
            </a:r>
            <a:r>
              <a:rPr lang="en-US" sz="1300" b="1" err="1">
                <a:solidFill>
                  <a:srgbClr val="000000"/>
                </a:solidFill>
              </a:rPr>
              <a:t>GenAI</a:t>
            </a:r>
            <a:r>
              <a:rPr lang="en-US" sz="1300" b="1">
                <a:solidFill>
                  <a:srgbClr val="000000"/>
                </a:solidFill>
              </a:rPr>
              <a:t> has enabled new point solutions </a:t>
            </a:r>
            <a:r>
              <a:rPr lang="en-US" sz="1300">
                <a:solidFill>
                  <a:srgbClr val="000000"/>
                </a:solidFill>
              </a:rPr>
              <a:t>to emerge improving upon CAC functionality (e.g., &lt;Competitor 20&gt; AI coding platform)</a:t>
            </a:r>
          </a:p>
          <a:p>
            <a:r>
              <a:rPr lang="en-US" sz="1300">
                <a:solidFill>
                  <a:srgbClr val="000000"/>
                </a:solidFill>
              </a:rPr>
              <a:t>Traditional RCM companies have started investing in CAC capabilities through:</a:t>
            </a:r>
          </a:p>
          <a:p>
            <a:pPr lvl="1"/>
            <a:r>
              <a:rPr lang="en-US" sz="1100" b="1">
                <a:solidFill>
                  <a:srgbClr val="000000"/>
                </a:solidFill>
              </a:rPr>
              <a:t>Development of CAC capabilities in house </a:t>
            </a:r>
          </a:p>
          <a:p>
            <a:pPr lvl="1"/>
            <a:r>
              <a:rPr lang="en-US" sz="1100" b="1">
                <a:solidFill>
                  <a:srgbClr val="000000"/>
                </a:solidFill>
              </a:rPr>
              <a:t>Acquiring new to world competitors </a:t>
            </a:r>
            <a:endParaRPr lang="en-US" sz="1100">
              <a:solidFill>
                <a:srgbClr val="000000"/>
              </a:solidFill>
            </a:endParaRPr>
          </a:p>
          <a:p>
            <a:r>
              <a:rPr lang="en-US" sz="1300">
                <a:solidFill>
                  <a:srgbClr val="000000"/>
                </a:solidFill>
              </a:rPr>
              <a:t>Although some point solutions improve upon existing CAC functionality, scope is very narrow and there has been relatively limited traction</a:t>
            </a:r>
          </a:p>
          <a:p>
            <a:pPr lvl="1"/>
            <a:r>
              <a:rPr lang="en-US" sz="1100" b="1">
                <a:solidFill>
                  <a:srgbClr val="000000"/>
                </a:solidFill>
              </a:rPr>
              <a:t>Providers are unwilling to risk a potential decrease in coding quality </a:t>
            </a:r>
            <a:r>
              <a:rPr lang="en-US" sz="1100">
                <a:solidFill>
                  <a:srgbClr val="000000"/>
                </a:solidFill>
              </a:rPr>
              <a:t>to trial new solutions</a:t>
            </a:r>
          </a:p>
          <a:p>
            <a:pPr lvl="1"/>
            <a:r>
              <a:rPr lang="en-US" sz="1100" b="1">
                <a:solidFill>
                  <a:srgbClr val="000000"/>
                </a:solidFill>
              </a:rPr>
              <a:t>Limited effectiveness of CAC on complex claims </a:t>
            </a:r>
            <a:r>
              <a:rPr lang="en-US" sz="1100">
                <a:solidFill>
                  <a:srgbClr val="000000"/>
                </a:solidFill>
              </a:rPr>
              <a:t>as human intervention is still required and a portion of claims is still routed to traditional RCM players w/offshore comparative advantage</a:t>
            </a:r>
          </a:p>
          <a:p>
            <a:pPr lvl="1"/>
            <a:r>
              <a:rPr lang="en-US" sz="1100" b="1">
                <a:solidFill>
                  <a:srgbClr val="000000"/>
                </a:solidFill>
              </a:rPr>
              <a:t>Difficulty of engaging multiple vendors </a:t>
            </a:r>
            <a:r>
              <a:rPr lang="en-US" sz="1100">
                <a:solidFill>
                  <a:srgbClr val="000000"/>
                </a:solidFill>
              </a:rPr>
              <a:t>in middle office as vendors need to be tied into EHR systems (requiring cost and effort) and must interface directly with providers to clarify any ambiguities</a:t>
            </a:r>
          </a:p>
          <a:p>
            <a:r>
              <a:rPr lang="en-US" sz="1300">
                <a:solidFill>
                  <a:srgbClr val="000000"/>
                </a:solidFill>
              </a:rPr>
              <a:t>While risk to traditional RCM players remains low, provider expectations on coding efficiency is likely to increase with potential to disrupt unit economics; </a:t>
            </a:r>
            <a:r>
              <a:rPr lang="en-US" sz="1300" b="1">
                <a:solidFill>
                  <a:srgbClr val="000000"/>
                </a:solidFill>
              </a:rPr>
              <a:t>investment in CAC capabilities is becoming tables takes for traditional RCM players</a:t>
            </a:r>
          </a:p>
        </p:txBody>
      </p:sp>
      <p:sp>
        <p:nvSpPr>
          <p:cNvPr id="63" name="btfpQuoteBox735513">
            <a:extLst>
              <a:ext uri="{FF2B5EF4-FFF2-40B4-BE49-F238E27FC236}">
                <a16:creationId xmlns:a16="http://schemas.microsoft.com/office/drawing/2014/main" id="{4A522A9C-9001-672A-D0F6-3DA8EC82B424}"/>
              </a:ext>
            </a:extLst>
          </p:cNvPr>
          <p:cNvSpPr txBox="1"/>
          <p:nvPr>
            <p:custDataLst>
              <p:tags r:id="rId5"/>
            </p:custDataLst>
          </p:nvPr>
        </p:nvSpPr>
        <p:spPr bwMode="gray">
          <a:xfrm>
            <a:off x="7573487" y="5409961"/>
            <a:ext cx="4288313" cy="1003800"/>
          </a:xfrm>
          <a:prstGeom prst="rect">
            <a:avLst/>
          </a:prstGeom>
          <a:noFill/>
        </p:spPr>
        <p:txBody>
          <a:bodyPr vert="horz" wrap="square" lIns="36036" tIns="36036" rIns="36036" bIns="36036" rtlCol="0" anchor="t">
            <a:spAutoFit/>
          </a:bodyPr>
          <a:lstStyle/>
          <a:p>
            <a:pPr marL="90729" indent="-90729">
              <a:spcBef>
                <a:spcPts val="0"/>
              </a:spcBef>
              <a:buNone/>
            </a:pPr>
            <a:r>
              <a:rPr lang="en-US" sz="1000" i="1"/>
              <a:t>“</a:t>
            </a:r>
            <a:r>
              <a:rPr lang="en-US" sz="1000" b="1" i="1"/>
              <a:t>Its expensive and time consuming for a hospital network to switch their RCM provider</a:t>
            </a:r>
            <a:r>
              <a:rPr lang="en-US" sz="1000" i="1"/>
              <a:t>. RCM providers are usually tied in directly to a hospital’s EHR and integrated into operations. </a:t>
            </a:r>
            <a:r>
              <a:rPr lang="en-US" sz="1000" b="1" i="1"/>
              <a:t>However, if a hospital feels they are not getting the coding accuracy or efficiency </a:t>
            </a:r>
            <a:r>
              <a:rPr lang="en-US" sz="1000" i="1"/>
              <a:t>they seek, it </a:t>
            </a:r>
            <a:r>
              <a:rPr lang="en-US" sz="1000" b="1" i="1"/>
              <a:t>could trigger </a:t>
            </a:r>
            <a:r>
              <a:rPr lang="en-US" sz="1000" i="1"/>
              <a:t>them to explore other options</a:t>
            </a:r>
            <a:r>
              <a:rPr lang="en-US" sz="1000" b="1" i="1"/>
              <a:t>.</a:t>
            </a:r>
            <a:r>
              <a:rPr lang="en-US" sz="1000" i="1"/>
              <a:t>”</a:t>
            </a:r>
          </a:p>
          <a:p>
            <a:pPr marL="177800" lvl="1" indent="0" algn="r">
              <a:spcBef>
                <a:spcPts val="0"/>
              </a:spcBef>
              <a:buNone/>
            </a:pPr>
            <a:r>
              <a:rPr lang="en-US" sz="900" b="0" i="0" u="none" strike="noStrike">
                <a:solidFill>
                  <a:srgbClr val="000000"/>
                </a:solidFill>
                <a:effectLst/>
                <a:latin typeface="Arial" panose="020B0604020202020204" pitchFamily="34" charset="0"/>
              </a:rPr>
              <a:t>Former VP of Global Sales, Competitor ##</a:t>
            </a:r>
            <a:r>
              <a:rPr lang="en-US" sz="1050"/>
              <a:t> </a:t>
            </a:r>
            <a:endParaRPr lang="en-US" sz="900">
              <a:solidFill>
                <a:srgbClr val="FF0000"/>
              </a:solidFill>
            </a:endParaRPr>
          </a:p>
        </p:txBody>
      </p:sp>
      <p:grpSp>
        <p:nvGrpSpPr>
          <p:cNvPr id="4" name="btfpRunningAgenda1Level884368">
            <a:extLst>
              <a:ext uri="{FF2B5EF4-FFF2-40B4-BE49-F238E27FC236}">
                <a16:creationId xmlns:a16="http://schemas.microsoft.com/office/drawing/2014/main" id="{CDB54B9B-BA05-389C-A051-752CF40580FE}"/>
              </a:ext>
            </a:extLst>
          </p:cNvPr>
          <p:cNvGrpSpPr/>
          <p:nvPr>
            <p:custDataLst>
              <p:tags r:id="rId6"/>
            </p:custDataLst>
          </p:nvPr>
        </p:nvGrpSpPr>
        <p:grpSpPr>
          <a:xfrm>
            <a:off x="0" y="944429"/>
            <a:ext cx="2778006" cy="257442"/>
            <a:chOff x="0" y="876300"/>
            <a:chExt cx="2778006" cy="257442"/>
          </a:xfrm>
        </p:grpSpPr>
        <p:sp>
          <p:nvSpPr>
            <p:cNvPr id="5" name="btfpRunningAgenda1LevelBarLeft884368">
              <a:extLst>
                <a:ext uri="{FF2B5EF4-FFF2-40B4-BE49-F238E27FC236}">
                  <a16:creationId xmlns:a16="http://schemas.microsoft.com/office/drawing/2014/main" id="{2B52BD3A-F57E-267A-4F19-721559A59C69}"/>
                </a:ext>
              </a:extLst>
            </p:cNvPr>
            <p:cNvSpPr/>
            <p:nvPr/>
          </p:nvSpPr>
          <p:spPr bwMode="gray">
            <a:xfrm>
              <a:off x="0" y="876300"/>
              <a:ext cx="2731737" cy="257442"/>
            </a:xfrm>
            <a:custGeom>
              <a:avLst/>
              <a:gdLst>
                <a:gd name="connsiteX0" fmla="*/ 968434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68434 w 3452293"/>
                <a:gd name="connsiteY0" fmla="*/ 0 h 257442"/>
                <a:gd name="connsiteX1" fmla="*/ 913713 w 3452293"/>
                <a:gd name="connsiteY1" fmla="*/ 257442 h 257442"/>
                <a:gd name="connsiteX2" fmla="*/ 3452293 w 3452293"/>
                <a:gd name="connsiteY2" fmla="*/ 257442 h 257442"/>
                <a:gd name="connsiteX3" fmla="*/ 0 w 3452293"/>
                <a:gd name="connsiteY3" fmla="*/ 257442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2 w 968433"/>
                <a:gd name="connsiteY1" fmla="*/ 257442 h 257442"/>
                <a:gd name="connsiteX2" fmla="*/ 0 w 968433"/>
                <a:gd name="connsiteY2" fmla="*/ 257442 h 257442"/>
                <a:gd name="connsiteX3" fmla="*/ 0 w 968433"/>
                <a:gd name="connsiteY3" fmla="*/ 0 h 257442"/>
                <a:gd name="connsiteX0" fmla="*/ 1237738 w 1237738"/>
                <a:gd name="connsiteY0" fmla="*/ 0 h 257442"/>
                <a:gd name="connsiteX1" fmla="*/ 913712 w 1237738"/>
                <a:gd name="connsiteY1" fmla="*/ 257442 h 257442"/>
                <a:gd name="connsiteX2" fmla="*/ 0 w 1237738"/>
                <a:gd name="connsiteY2" fmla="*/ 257442 h 257442"/>
                <a:gd name="connsiteX3" fmla="*/ 0 w 1237738"/>
                <a:gd name="connsiteY3" fmla="*/ 0 h 257442"/>
                <a:gd name="connsiteX0" fmla="*/ 1237738 w 1237738"/>
                <a:gd name="connsiteY0" fmla="*/ 0 h 257442"/>
                <a:gd name="connsiteX1" fmla="*/ 1183016 w 1237738"/>
                <a:gd name="connsiteY1" fmla="*/ 257442 h 257442"/>
                <a:gd name="connsiteX2" fmla="*/ 0 w 1237738"/>
                <a:gd name="connsiteY2" fmla="*/ 257442 h 257442"/>
                <a:gd name="connsiteX3" fmla="*/ 0 w 1237738"/>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1 w 1237739"/>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1 w 1237739"/>
                <a:gd name="connsiteY3" fmla="*/ 0 h 257442"/>
                <a:gd name="connsiteX0" fmla="*/ 1406055 w 1406055"/>
                <a:gd name="connsiteY0" fmla="*/ 0 h 257442"/>
                <a:gd name="connsiteX1" fmla="*/ 1183017 w 1406055"/>
                <a:gd name="connsiteY1" fmla="*/ 257442 h 257442"/>
                <a:gd name="connsiteX2" fmla="*/ 0 w 1406055"/>
                <a:gd name="connsiteY2" fmla="*/ 257442 h 257442"/>
                <a:gd name="connsiteX3" fmla="*/ 1 w 1406055"/>
                <a:gd name="connsiteY3" fmla="*/ 0 h 257442"/>
                <a:gd name="connsiteX0" fmla="*/ 1406055 w 1406055"/>
                <a:gd name="connsiteY0" fmla="*/ 0 h 257442"/>
                <a:gd name="connsiteX1" fmla="*/ 1351334 w 1406055"/>
                <a:gd name="connsiteY1" fmla="*/ 257442 h 257442"/>
                <a:gd name="connsiteX2" fmla="*/ 0 w 1406055"/>
                <a:gd name="connsiteY2" fmla="*/ 257442 h 257442"/>
                <a:gd name="connsiteX3" fmla="*/ 1 w 1406055"/>
                <a:gd name="connsiteY3" fmla="*/ 0 h 257442"/>
                <a:gd name="connsiteX0" fmla="*/ 1406054 w 1406054"/>
                <a:gd name="connsiteY0" fmla="*/ 0 h 257442"/>
                <a:gd name="connsiteX1" fmla="*/ 1351333 w 1406054"/>
                <a:gd name="connsiteY1" fmla="*/ 257442 h 257442"/>
                <a:gd name="connsiteX2" fmla="*/ 0 w 1406054"/>
                <a:gd name="connsiteY2" fmla="*/ 257442 h 257442"/>
                <a:gd name="connsiteX3" fmla="*/ 0 w 1406054"/>
                <a:gd name="connsiteY3" fmla="*/ 0 h 257442"/>
                <a:gd name="connsiteX0" fmla="*/ 1406055 w 1406055"/>
                <a:gd name="connsiteY0" fmla="*/ 0 h 257442"/>
                <a:gd name="connsiteX1" fmla="*/ 1351334 w 1406055"/>
                <a:gd name="connsiteY1" fmla="*/ 257442 h 257442"/>
                <a:gd name="connsiteX2" fmla="*/ 1 w 1406055"/>
                <a:gd name="connsiteY2" fmla="*/ 257442 h 257442"/>
                <a:gd name="connsiteX3" fmla="*/ 0 w 1406055"/>
                <a:gd name="connsiteY3" fmla="*/ 0 h 257442"/>
                <a:gd name="connsiteX0" fmla="*/ 1718640 w 1718640"/>
                <a:gd name="connsiteY0" fmla="*/ 0 h 257442"/>
                <a:gd name="connsiteX1" fmla="*/ 1351334 w 1718640"/>
                <a:gd name="connsiteY1" fmla="*/ 257442 h 257442"/>
                <a:gd name="connsiteX2" fmla="*/ 1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1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0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0 w 1718640"/>
                <a:gd name="connsiteY2" fmla="*/ 257442 h 257442"/>
                <a:gd name="connsiteX3" fmla="*/ 0 w 1718640"/>
                <a:gd name="connsiteY3" fmla="*/ 0 h 257442"/>
                <a:gd name="connsiteX0" fmla="*/ 1997562 w 1997562"/>
                <a:gd name="connsiteY0" fmla="*/ 0 h 257442"/>
                <a:gd name="connsiteX1" fmla="*/ 1663918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2302132 w 2302132"/>
                <a:gd name="connsiteY0" fmla="*/ 0 h 257442"/>
                <a:gd name="connsiteX1" fmla="*/ 194284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571437 w 2571437"/>
                <a:gd name="connsiteY0" fmla="*/ 0 h 257442"/>
                <a:gd name="connsiteX1" fmla="*/ 2247411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731737 w 2731737"/>
                <a:gd name="connsiteY0" fmla="*/ 0 h 257442"/>
                <a:gd name="connsiteX1" fmla="*/ 25167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Lst>
              <a:ahLst/>
              <a:cxnLst>
                <a:cxn ang="0">
                  <a:pos x="connsiteX0" y="connsiteY0"/>
                </a:cxn>
                <a:cxn ang="0">
                  <a:pos x="connsiteX1" y="connsiteY1"/>
                </a:cxn>
                <a:cxn ang="0">
                  <a:pos x="connsiteX2" y="connsiteY2"/>
                </a:cxn>
                <a:cxn ang="0">
                  <a:pos x="connsiteX3" y="connsiteY3"/>
                </a:cxn>
              </a:cxnLst>
              <a:rect l="l" t="t" r="r" b="b"/>
              <a:pathLst>
                <a:path w="2731737" h="257442">
                  <a:moveTo>
                    <a:pt x="2731737" y="0"/>
                  </a:moveTo>
                  <a:lnTo>
                    <a:pt x="2677016"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 name="btfpRunningAgenda1LevelTextLeft884368">
              <a:extLst>
                <a:ext uri="{FF2B5EF4-FFF2-40B4-BE49-F238E27FC236}">
                  <a16:creationId xmlns:a16="http://schemas.microsoft.com/office/drawing/2014/main" id="{2E3BE262-B360-AD11-676F-CF42635C78F6}"/>
                </a:ext>
              </a:extLst>
            </p:cNvPr>
            <p:cNvSpPr txBox="1"/>
            <p:nvPr/>
          </p:nvSpPr>
          <p:spPr bwMode="gray">
            <a:xfrm>
              <a:off x="0" y="876300"/>
              <a:ext cx="277800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Middle office</a:t>
              </a:r>
            </a:p>
          </p:txBody>
        </p:sp>
      </p:grpSp>
      <p:sp>
        <p:nvSpPr>
          <p:cNvPr id="103" name="btfpNotesBox744986">
            <a:extLst>
              <a:ext uri="{FF2B5EF4-FFF2-40B4-BE49-F238E27FC236}">
                <a16:creationId xmlns:a16="http://schemas.microsoft.com/office/drawing/2014/main" id="{1D495A01-1280-F574-59CB-B2FACDB3B56B}"/>
              </a:ext>
            </a:extLst>
          </p:cNvPr>
          <p:cNvSpPr txBox="1"/>
          <p:nvPr>
            <p:custDataLst>
              <p:tags r:id="rId7"/>
            </p:custDataLst>
          </p:nvPr>
        </p:nvSpPr>
        <p:spPr bwMode="gray">
          <a:xfrm>
            <a:off x="330199" y="6294862"/>
            <a:ext cx="11531600" cy="246221"/>
          </a:xfrm>
          <a:prstGeom prst="rect">
            <a:avLst/>
          </a:prstGeom>
          <a:noFill/>
        </p:spPr>
        <p:txBody>
          <a:bodyPr vert="horz" wrap="square" lIns="0" tIns="0" rIns="0" bIns="0" rtlCol="0" anchor="b">
            <a:spAutoFit/>
          </a:bodyPr>
          <a:lstStyle/>
          <a:p>
            <a:pPr marL="0" indent="0">
              <a:spcBef>
                <a:spcPts val="0"/>
              </a:spcBef>
              <a:buNone/>
            </a:pPr>
            <a:endParaRPr lang="en-US" sz="800">
              <a:solidFill>
                <a:srgbClr val="000000"/>
              </a:solidFill>
            </a:endParaRPr>
          </a:p>
          <a:p>
            <a:pPr marL="0" indent="0">
              <a:spcBef>
                <a:spcPts val="0"/>
              </a:spcBef>
              <a:buNone/>
            </a:pPr>
            <a:r>
              <a:rPr lang="en-US" sz="800">
                <a:solidFill>
                  <a:srgbClr val="000000"/>
                </a:solidFill>
              </a:rPr>
              <a:t>Source: Market participant interviews; Literature search</a:t>
            </a:r>
          </a:p>
        </p:txBody>
      </p:sp>
      <p:sp>
        <p:nvSpPr>
          <p:cNvPr id="104" name="btfpQuoteBox735513">
            <a:extLst>
              <a:ext uri="{FF2B5EF4-FFF2-40B4-BE49-F238E27FC236}">
                <a16:creationId xmlns:a16="http://schemas.microsoft.com/office/drawing/2014/main" id="{8432C03F-328D-5CE1-0D8D-C6B8FA77EB66}"/>
              </a:ext>
            </a:extLst>
          </p:cNvPr>
          <p:cNvSpPr txBox="1"/>
          <p:nvPr>
            <p:custDataLst>
              <p:tags r:id="rId8"/>
            </p:custDataLst>
          </p:nvPr>
        </p:nvSpPr>
        <p:spPr bwMode="gray">
          <a:xfrm>
            <a:off x="7573486" y="4148356"/>
            <a:ext cx="4288313" cy="1157688"/>
          </a:xfrm>
          <a:prstGeom prst="rect">
            <a:avLst/>
          </a:prstGeom>
          <a:noFill/>
        </p:spPr>
        <p:txBody>
          <a:bodyPr vert="horz" wrap="square" lIns="36036" tIns="36036" rIns="36036" bIns="36036" rtlCol="0" anchor="t">
            <a:spAutoFit/>
          </a:bodyPr>
          <a:lstStyle/>
          <a:p>
            <a:pPr marL="90729" indent="-90729">
              <a:spcBef>
                <a:spcPts val="0"/>
              </a:spcBef>
              <a:buNone/>
            </a:pPr>
            <a:r>
              <a:rPr lang="en-US" sz="1000" i="1"/>
              <a:t>“There are a lot of startups entering the computer assisted coding space. Everyday I hear of solutions claiming new functionality. For now, </a:t>
            </a:r>
            <a:r>
              <a:rPr lang="en-US" sz="1000" b="1" i="1"/>
              <a:t>large hospital systems continue to look to global RCM players as they require end-to-end support</a:t>
            </a:r>
            <a:r>
              <a:rPr lang="en-US" sz="1000" i="1"/>
              <a:t> and don’t want piecemeal solutions. However, </a:t>
            </a:r>
            <a:r>
              <a:rPr lang="en-US" sz="1000" b="1" i="1"/>
              <a:t>if the large RCM companies don’t invest, providers might change their approach.</a:t>
            </a:r>
            <a:r>
              <a:rPr lang="en-US" sz="1000" i="1"/>
              <a:t>”</a:t>
            </a:r>
          </a:p>
          <a:p>
            <a:pPr marL="177800" lvl="1" indent="0" algn="r">
              <a:spcBef>
                <a:spcPts val="0"/>
              </a:spcBef>
              <a:buNone/>
            </a:pPr>
            <a:r>
              <a:rPr lang="en-US" sz="900" b="0" i="0" u="none" strike="noStrike">
                <a:solidFill>
                  <a:srgbClr val="000000"/>
                </a:solidFill>
                <a:effectLst/>
                <a:latin typeface="Arial" panose="020B0604020202020204" pitchFamily="34" charset="0"/>
              </a:rPr>
              <a:t>Former VP Operations, Competitor ##</a:t>
            </a:r>
            <a:r>
              <a:rPr lang="en-US" sz="1050"/>
              <a:t> </a:t>
            </a:r>
            <a:endParaRPr lang="en-US" sz="900">
              <a:solidFill>
                <a:srgbClr val="FF0000"/>
              </a:solidFill>
            </a:endParaRPr>
          </a:p>
        </p:txBody>
      </p:sp>
      <p:grpSp>
        <p:nvGrpSpPr>
          <p:cNvPr id="108" name="btfpStatusSticker980527">
            <a:extLst>
              <a:ext uri="{FF2B5EF4-FFF2-40B4-BE49-F238E27FC236}">
                <a16:creationId xmlns:a16="http://schemas.microsoft.com/office/drawing/2014/main" id="{E26026DE-9FB3-2894-A975-379B28E05DCA}"/>
              </a:ext>
            </a:extLst>
          </p:cNvPr>
          <p:cNvGrpSpPr/>
          <p:nvPr>
            <p:custDataLst>
              <p:tags r:id="rId9"/>
            </p:custDataLst>
          </p:nvPr>
        </p:nvGrpSpPr>
        <p:grpSpPr>
          <a:xfrm>
            <a:off x="10100356" y="955344"/>
            <a:ext cx="1761444" cy="235611"/>
            <a:chOff x="-1630959" y="876300"/>
            <a:chExt cx="1761444" cy="235611"/>
          </a:xfrm>
        </p:grpSpPr>
        <p:sp>
          <p:nvSpPr>
            <p:cNvPr id="106" name="btfpStatusStickerText980527">
              <a:extLst>
                <a:ext uri="{FF2B5EF4-FFF2-40B4-BE49-F238E27FC236}">
                  <a16:creationId xmlns:a16="http://schemas.microsoft.com/office/drawing/2014/main" id="{BBE154F7-E96A-39AB-A75C-3A2931DE6B26}"/>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07" name="btfpStatusStickerLine980527">
              <a:extLst>
                <a:ext uri="{FF2B5EF4-FFF2-40B4-BE49-F238E27FC236}">
                  <a16:creationId xmlns:a16="http://schemas.microsoft.com/office/drawing/2014/main" id="{AABD852D-40B4-6A81-1F8C-27CA5CDD9F1F}"/>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HeaderBox341625">
            <a:extLst>
              <a:ext uri="{FF2B5EF4-FFF2-40B4-BE49-F238E27FC236}">
                <a16:creationId xmlns:a16="http://schemas.microsoft.com/office/drawing/2014/main" id="{4DD4808E-C112-4EAC-7472-0EAC09134FC3}"/>
              </a:ext>
            </a:extLst>
          </p:cNvPr>
          <p:cNvGrpSpPr/>
          <p:nvPr>
            <p:custDataLst>
              <p:tags r:id="rId10"/>
            </p:custDataLst>
          </p:nvPr>
        </p:nvGrpSpPr>
        <p:grpSpPr>
          <a:xfrm>
            <a:off x="7573486" y="3710490"/>
            <a:ext cx="4288313" cy="324461"/>
            <a:chOff x="6366272" y="1212968"/>
            <a:chExt cx="5495528" cy="324461"/>
          </a:xfrm>
        </p:grpSpPr>
        <p:sp>
          <p:nvSpPr>
            <p:cNvPr id="39" name="btfpColumnHeaderBoxText341625">
              <a:extLst>
                <a:ext uri="{FF2B5EF4-FFF2-40B4-BE49-F238E27FC236}">
                  <a16:creationId xmlns:a16="http://schemas.microsoft.com/office/drawing/2014/main" id="{B73ED917-FE17-F2F4-0D6F-371F9E91290C}"/>
                </a:ext>
              </a:extLst>
            </p:cNvPr>
            <p:cNvSpPr txBox="1"/>
            <p:nvPr/>
          </p:nvSpPr>
          <p:spPr bwMode="gray">
            <a:xfrm>
              <a:off x="6366272" y="1212968"/>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u="sng">
                  <a:solidFill>
                    <a:srgbClr val="000000"/>
                  </a:solidFill>
                </a:rPr>
                <a:t>Commentary</a:t>
              </a:r>
              <a:endParaRPr lang="en-US" b="1">
                <a:solidFill>
                  <a:srgbClr val="000000"/>
                </a:solidFill>
              </a:endParaRPr>
            </a:p>
          </p:txBody>
        </p:sp>
        <p:cxnSp>
          <p:nvCxnSpPr>
            <p:cNvPr id="40" name="btfpColumnHeaderBoxLine341625">
              <a:extLst>
                <a:ext uri="{FF2B5EF4-FFF2-40B4-BE49-F238E27FC236}">
                  <a16:creationId xmlns:a16="http://schemas.microsoft.com/office/drawing/2014/main" id="{E768417D-1388-C041-030B-D14C709CED0D}"/>
                </a:ext>
              </a:extLst>
            </p:cNvPr>
            <p:cNvCxnSpPr/>
            <p:nvPr/>
          </p:nvCxnSpPr>
          <p:spPr bwMode="gray">
            <a:xfrm>
              <a:off x="6366272" y="1537429"/>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176" name="Picture 175">
            <a:extLst>
              <a:ext uri="{FF2B5EF4-FFF2-40B4-BE49-F238E27FC236}">
                <a16:creationId xmlns:a16="http://schemas.microsoft.com/office/drawing/2014/main" id="{3F1712A9-D2F8-9E8C-AD74-84E390C48501}"/>
              </a:ext>
            </a:extLst>
          </p:cNvPr>
          <p:cNvPicPr>
            <a:picLocks noChangeAspect="1"/>
          </p:cNvPicPr>
          <p:nvPr/>
        </p:nvPicPr>
        <p:blipFill>
          <a:blip r:embed="rId15"/>
          <a:stretch>
            <a:fillRect/>
          </a:stretch>
        </p:blipFill>
        <p:spPr>
          <a:xfrm>
            <a:off x="8234801" y="1955513"/>
            <a:ext cx="2903396" cy="1788804"/>
          </a:xfrm>
          <a:prstGeom prst="rect">
            <a:avLst/>
          </a:prstGeom>
        </p:spPr>
      </p:pic>
      <p:sp>
        <p:nvSpPr>
          <p:cNvPr id="183" name="btfpCallout751359">
            <a:extLst>
              <a:ext uri="{FF2B5EF4-FFF2-40B4-BE49-F238E27FC236}">
                <a16:creationId xmlns:a16="http://schemas.microsoft.com/office/drawing/2014/main" id="{313B063E-C7CE-CF8A-085A-2C1CCF7AF298}"/>
              </a:ext>
            </a:extLst>
          </p:cNvPr>
          <p:cNvSpPr/>
          <p:nvPr/>
        </p:nvSpPr>
        <p:spPr bwMode="gray">
          <a:xfrm>
            <a:off x="7362432" y="2725197"/>
            <a:ext cx="1932309" cy="716852"/>
          </a:xfrm>
          <a:prstGeom prst="wedgeRectCallout">
            <a:avLst>
              <a:gd name="adj1" fmla="val 59596"/>
              <a:gd name="adj2" fmla="val -4161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50">
                <a:solidFill>
                  <a:srgbClr val="5C5C5C"/>
                </a:solidFill>
              </a:rPr>
              <a:t>&lt;Competitor 20&gt; focuses on simpler claims that AI tool can process, and escalates when human coder is needed</a:t>
            </a:r>
          </a:p>
        </p:txBody>
      </p:sp>
    </p:spTree>
    <p:custDataLst>
      <p:tags r:id="rId1"/>
    </p:custDataLst>
    <p:extLst>
      <p:ext uri="{BB962C8B-B14F-4D97-AF65-F5344CB8AC3E}">
        <p14:creationId xmlns:p14="http://schemas.microsoft.com/office/powerpoint/2010/main" val="4030970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btfpColumnIndicatorGroup2">
            <a:extLst>
              <a:ext uri="{FF2B5EF4-FFF2-40B4-BE49-F238E27FC236}">
                <a16:creationId xmlns:a16="http://schemas.microsoft.com/office/drawing/2014/main" id="{D34CC98B-877D-33E1-B515-161CADB076CF}"/>
              </a:ext>
            </a:extLst>
          </p:cNvPr>
          <p:cNvGrpSpPr/>
          <p:nvPr/>
        </p:nvGrpSpPr>
        <p:grpSpPr>
          <a:xfrm>
            <a:off x="0" y="6926580"/>
            <a:ext cx="12192000" cy="137160"/>
            <a:chOff x="0" y="6926580"/>
            <a:chExt cx="12192000" cy="137160"/>
          </a:xfrm>
        </p:grpSpPr>
        <p:sp>
          <p:nvSpPr>
            <p:cNvPr id="45" name="btfpColumnGapBlocker492404">
              <a:extLst>
                <a:ext uri="{FF2B5EF4-FFF2-40B4-BE49-F238E27FC236}">
                  <a16:creationId xmlns:a16="http://schemas.microsoft.com/office/drawing/2014/main" id="{BADA1155-E704-AF9A-7180-69A46F283E14}"/>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3" name="btfpColumnGapBlocker700930">
              <a:extLst>
                <a:ext uri="{FF2B5EF4-FFF2-40B4-BE49-F238E27FC236}">
                  <a16:creationId xmlns:a16="http://schemas.microsoft.com/office/drawing/2014/main" id="{955558B6-087A-4163-AC00-7080CB528FBF}"/>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5" name="btfpColumnIndicator649872">
              <a:extLst>
                <a:ext uri="{FF2B5EF4-FFF2-40B4-BE49-F238E27FC236}">
                  <a16:creationId xmlns:a16="http://schemas.microsoft.com/office/drawing/2014/main" id="{384C776F-A4E7-37DE-07AC-95BE5B7175A8}"/>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3" name="btfpColumnIndicator334213">
              <a:extLst>
                <a:ext uri="{FF2B5EF4-FFF2-40B4-BE49-F238E27FC236}">
                  <a16:creationId xmlns:a16="http://schemas.microsoft.com/office/drawing/2014/main" id="{CBC82AC7-748E-D47C-72AB-429A433E49F4}"/>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 name="btfpColumnGapBlocker854883">
              <a:extLst>
                <a:ext uri="{FF2B5EF4-FFF2-40B4-BE49-F238E27FC236}">
                  <a16:creationId xmlns:a16="http://schemas.microsoft.com/office/drawing/2014/main" id="{3FE7A234-86A4-2058-CAE2-6E6F1BCC82EF}"/>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9" name="btfpColumnIndicator689174">
              <a:extLst>
                <a:ext uri="{FF2B5EF4-FFF2-40B4-BE49-F238E27FC236}">
                  <a16:creationId xmlns:a16="http://schemas.microsoft.com/office/drawing/2014/main" id="{A241334F-DD22-0527-264A-B6F29F78324C}"/>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428285">
              <a:extLst>
                <a:ext uri="{FF2B5EF4-FFF2-40B4-BE49-F238E27FC236}">
                  <a16:creationId xmlns:a16="http://schemas.microsoft.com/office/drawing/2014/main" id="{F94E2F95-DED5-9EA6-E03F-FA286CAE1D60}"/>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4" name="btfpColumnGapBlocker690893">
              <a:extLst>
                <a:ext uri="{FF2B5EF4-FFF2-40B4-BE49-F238E27FC236}">
                  <a16:creationId xmlns:a16="http://schemas.microsoft.com/office/drawing/2014/main" id="{0CACD6C8-A662-8BC7-3061-ADB880D136B3}"/>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723855">
              <a:extLst>
                <a:ext uri="{FF2B5EF4-FFF2-40B4-BE49-F238E27FC236}">
                  <a16:creationId xmlns:a16="http://schemas.microsoft.com/office/drawing/2014/main" id="{8B24D64B-B9F6-85FB-A826-DE717A73D661}"/>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477014">
              <a:extLst>
                <a:ext uri="{FF2B5EF4-FFF2-40B4-BE49-F238E27FC236}">
                  <a16:creationId xmlns:a16="http://schemas.microsoft.com/office/drawing/2014/main" id="{46C50B2E-1D62-B49E-C32C-7FC18FD4A196}"/>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6" name="btfpColumnIndicatorGroup1">
            <a:extLst>
              <a:ext uri="{FF2B5EF4-FFF2-40B4-BE49-F238E27FC236}">
                <a16:creationId xmlns:a16="http://schemas.microsoft.com/office/drawing/2014/main" id="{7085D30D-C544-98DC-B904-D8382E307411}"/>
              </a:ext>
            </a:extLst>
          </p:cNvPr>
          <p:cNvGrpSpPr/>
          <p:nvPr/>
        </p:nvGrpSpPr>
        <p:grpSpPr>
          <a:xfrm>
            <a:off x="0" y="-205740"/>
            <a:ext cx="12192000" cy="137160"/>
            <a:chOff x="0" y="-205740"/>
            <a:chExt cx="12192000" cy="137160"/>
          </a:xfrm>
        </p:grpSpPr>
        <p:sp>
          <p:nvSpPr>
            <p:cNvPr id="44" name="btfpColumnGapBlocker720621">
              <a:extLst>
                <a:ext uri="{FF2B5EF4-FFF2-40B4-BE49-F238E27FC236}">
                  <a16:creationId xmlns:a16="http://schemas.microsoft.com/office/drawing/2014/main" id="{7C04C622-37FC-A750-518D-1C1175E0FF35}"/>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2" name="btfpColumnGapBlocker942177">
              <a:extLst>
                <a:ext uri="{FF2B5EF4-FFF2-40B4-BE49-F238E27FC236}">
                  <a16:creationId xmlns:a16="http://schemas.microsoft.com/office/drawing/2014/main" id="{A6FDFCDD-63C6-379F-1FC0-2DFBA6D5DF33}"/>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4" name="btfpColumnIndicator300947">
              <a:extLst>
                <a:ext uri="{FF2B5EF4-FFF2-40B4-BE49-F238E27FC236}">
                  <a16:creationId xmlns:a16="http://schemas.microsoft.com/office/drawing/2014/main" id="{4AD0605C-AC53-5616-0813-DBD850984227}"/>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2" name="btfpColumnIndicator813224">
              <a:extLst>
                <a:ext uri="{FF2B5EF4-FFF2-40B4-BE49-F238E27FC236}">
                  <a16:creationId xmlns:a16="http://schemas.microsoft.com/office/drawing/2014/main" id="{FC79E404-A16A-A10D-1312-C2456C25F3C6}"/>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0" name="btfpColumnGapBlocker462449">
              <a:extLst>
                <a:ext uri="{FF2B5EF4-FFF2-40B4-BE49-F238E27FC236}">
                  <a16:creationId xmlns:a16="http://schemas.microsoft.com/office/drawing/2014/main" id="{D6DD36A2-FE97-E957-BE3F-DBF64F6C381E}"/>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8" name="btfpColumnIndicator841152">
              <a:extLst>
                <a:ext uri="{FF2B5EF4-FFF2-40B4-BE49-F238E27FC236}">
                  <a16:creationId xmlns:a16="http://schemas.microsoft.com/office/drawing/2014/main" id="{A5676B2E-29EA-5AB9-C8DF-56AFBF05AE7C}"/>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165315">
              <a:extLst>
                <a:ext uri="{FF2B5EF4-FFF2-40B4-BE49-F238E27FC236}">
                  <a16:creationId xmlns:a16="http://schemas.microsoft.com/office/drawing/2014/main" id="{EBC539AC-6F15-17DD-FBC6-34D20EDB6FC2}"/>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823484">
              <a:extLst>
                <a:ext uri="{FF2B5EF4-FFF2-40B4-BE49-F238E27FC236}">
                  <a16:creationId xmlns:a16="http://schemas.microsoft.com/office/drawing/2014/main" id="{E0F68672-A03F-BDF7-7185-6B12175E2707}"/>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792700">
              <a:extLst>
                <a:ext uri="{FF2B5EF4-FFF2-40B4-BE49-F238E27FC236}">
                  <a16:creationId xmlns:a16="http://schemas.microsoft.com/office/drawing/2014/main" id="{4BB7B9B1-236A-70C7-52E6-5BD0BA018D35}"/>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544819">
              <a:extLst>
                <a:ext uri="{FF2B5EF4-FFF2-40B4-BE49-F238E27FC236}">
                  <a16:creationId xmlns:a16="http://schemas.microsoft.com/office/drawing/2014/main" id="{10C09504-70DD-620F-A5F6-BB48225BE9D5}"/>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1" name="Title 20">
            <a:extLst>
              <a:ext uri="{FF2B5EF4-FFF2-40B4-BE49-F238E27FC236}">
                <a16:creationId xmlns:a16="http://schemas.microsoft.com/office/drawing/2014/main" id="{F41A3647-2ABC-A7EE-6664-607984BF3C8B}"/>
              </a:ext>
            </a:extLst>
          </p:cNvPr>
          <p:cNvSpPr>
            <a:spLocks noGrp="1"/>
          </p:cNvSpPr>
          <p:nvPr>
            <p:ph type="title"/>
          </p:nvPr>
        </p:nvSpPr>
        <p:spPr/>
        <p:txBody>
          <a:bodyPr vert="horz"/>
          <a:lstStyle/>
          <a:p>
            <a:r>
              <a:rPr lang="en-US" b="1" i="1"/>
              <a:t>Examples: </a:t>
            </a:r>
            <a:r>
              <a:rPr lang="en-US"/>
              <a:t>Traditional players are investing to build out internal automated coding capabilities enabled by AI / ML to stay competitive</a:t>
            </a:r>
          </a:p>
        </p:txBody>
      </p:sp>
      <p:graphicFrame>
        <p:nvGraphicFramePr>
          <p:cNvPr id="9" name="btfpTable422337">
            <a:extLst>
              <a:ext uri="{FF2B5EF4-FFF2-40B4-BE49-F238E27FC236}">
                <a16:creationId xmlns:a16="http://schemas.microsoft.com/office/drawing/2014/main" id="{D6993917-82B2-9520-79E1-9A5C2415645E}"/>
              </a:ext>
            </a:extLst>
          </p:cNvPr>
          <p:cNvGraphicFramePr>
            <a:graphicFrameLocks noGrp="1"/>
          </p:cNvGraphicFramePr>
          <p:nvPr>
            <p:custDataLst>
              <p:tags r:id="rId3"/>
            </p:custDataLst>
            <p:extLst>
              <p:ext uri="{D42A27DB-BD31-4B8C-83A1-F6EECF244321}">
                <p14:modId xmlns:p14="http://schemas.microsoft.com/office/powerpoint/2010/main" val="3422580409"/>
              </p:ext>
            </p:extLst>
          </p:nvPr>
        </p:nvGraphicFramePr>
        <p:xfrm>
          <a:off x="304799" y="1269613"/>
          <a:ext cx="11552237" cy="5052267"/>
        </p:xfrm>
        <a:graphic>
          <a:graphicData uri="http://schemas.openxmlformats.org/drawingml/2006/table">
            <a:tbl>
              <a:tblPr firstRow="1" firstCol="1">
                <a:tableStyleId>{9D7B26C5-4107-4FEC-AEDC-1716B250A1EF}</a:tableStyleId>
              </a:tblPr>
              <a:tblGrid>
                <a:gridCol w="370610">
                  <a:extLst>
                    <a:ext uri="{9D8B030D-6E8A-4147-A177-3AD203B41FA5}">
                      <a16:colId xmlns:a16="http://schemas.microsoft.com/office/drawing/2014/main" val="3422937460"/>
                    </a:ext>
                  </a:extLst>
                </a:gridCol>
                <a:gridCol w="2372591">
                  <a:extLst>
                    <a:ext uri="{9D8B030D-6E8A-4147-A177-3AD203B41FA5}">
                      <a16:colId xmlns:a16="http://schemas.microsoft.com/office/drawing/2014/main" val="899494377"/>
                    </a:ext>
                  </a:extLst>
                </a:gridCol>
                <a:gridCol w="8809036">
                  <a:extLst>
                    <a:ext uri="{9D8B030D-6E8A-4147-A177-3AD203B41FA5}">
                      <a16:colId xmlns:a16="http://schemas.microsoft.com/office/drawing/2014/main" val="1791702045"/>
                    </a:ext>
                  </a:extLst>
                </a:gridCol>
              </a:tblGrid>
              <a:tr h="286556">
                <a:tc>
                  <a:txBody>
                    <a:bodyPr/>
                    <a:lstStyle/>
                    <a:p>
                      <a:pPr marL="0" indent="0">
                        <a:spcBef>
                          <a:spcPts val="0"/>
                        </a:spcBef>
                        <a:buFontTx/>
                        <a:buNone/>
                      </a:pPr>
                      <a:endParaRPr lang="en-US" sz="1200"/>
                    </a:p>
                  </a:txBody>
                  <a:tcPr anchor="b">
                    <a:lnT w="63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spcBef>
                          <a:spcPts val="0"/>
                        </a:spcBef>
                        <a:buFontTx/>
                        <a:buNone/>
                      </a:pPr>
                      <a:r>
                        <a:rPr lang="en-US" sz="1200"/>
                        <a:t>Competitor</a:t>
                      </a:r>
                    </a:p>
                  </a:txBody>
                  <a:tcPr anchor="b">
                    <a:lnT w="63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spcBef>
                          <a:spcPts val="0"/>
                        </a:spcBef>
                        <a:buFontTx/>
                        <a:buNone/>
                      </a:pPr>
                      <a:r>
                        <a:rPr lang="en-US" sz="1200" b="1">
                          <a:solidFill>
                            <a:schemeClr val="accent3"/>
                          </a:solidFill>
                        </a:rPr>
                        <a:t>Workflow applications</a:t>
                      </a:r>
                    </a:p>
                  </a:txBody>
                  <a:tcPr anchor="b">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9313477"/>
                  </a:ext>
                </a:extLst>
              </a:tr>
              <a:tr h="1093689">
                <a:tc rowSpan="4">
                  <a:txBody>
                    <a:bodyPr/>
                    <a:lstStyle/>
                    <a:p>
                      <a:pPr marL="0" indent="0" algn="ctr">
                        <a:buFontTx/>
                        <a:buNone/>
                      </a:pPr>
                      <a:r>
                        <a:rPr lang="en-US" sz="1100">
                          <a:solidFill>
                            <a:srgbClr val="FFFFFF"/>
                          </a:solidFill>
                        </a:rPr>
                        <a:t>Services competitors</a:t>
                      </a:r>
                    </a:p>
                  </a:txBody>
                  <a:tcPr vert="vert270" anchor="ctr">
                    <a:lnT w="19050" cap="flat" cmpd="sng" algn="ctr">
                      <a:solidFill>
                        <a:schemeClr val="tx1"/>
                      </a:solidFill>
                      <a:prstDash val="solid"/>
                      <a:round/>
                      <a:headEnd type="none" w="med" len="med"/>
                      <a:tailEnd type="none" w="med" len="med"/>
                    </a:lnT>
                    <a:solidFill>
                      <a:srgbClr val="333333"/>
                    </a:solidFill>
                  </a:tcPr>
                </a:tc>
                <a:tc>
                  <a:txBody>
                    <a:bodyPr/>
                    <a:lstStyle/>
                    <a:p>
                      <a:pPr marL="0" indent="0">
                        <a:buFontTx/>
                        <a:buNone/>
                      </a:pPr>
                      <a:r>
                        <a:rPr lang="en-US" sz="1100" b="1"/>
                        <a:t>Competitor 2</a:t>
                      </a:r>
                    </a:p>
                  </a:txBody>
                  <a:tcPr anchor="ctr">
                    <a:lnT w="19050" cap="flat" cmpd="sng" algn="ctr">
                      <a:solidFill>
                        <a:schemeClr val="tx1"/>
                      </a:solidFill>
                      <a:prstDash val="solid"/>
                      <a:round/>
                      <a:headEnd type="none" w="med" len="med"/>
                      <a:tailEnd type="none" w="med" len="med"/>
                    </a:lnT>
                  </a:tcPr>
                </a:tc>
                <a:tc>
                  <a:txBody>
                    <a:bodyPr/>
                    <a:lstStyle/>
                    <a:p>
                      <a:pPr marL="177800" indent="-177800"/>
                      <a:r>
                        <a:rPr lang="en-US" sz="1200" b="1" i="1"/>
                        <a:t>Coding prediction/assistance</a:t>
                      </a:r>
                      <a:r>
                        <a:rPr lang="en-US" sz="1200" b="0" i="1"/>
                        <a:t>: </a:t>
                      </a:r>
                      <a:r>
                        <a:rPr lang="en-US" sz="1200" b="0"/>
                        <a:t>LLM product (in partnership with Microsoft’s Azure Studio), analyzes medical records and predicts physician E/M codes</a:t>
                      </a:r>
                    </a:p>
                    <a:p>
                      <a:pPr marL="355600" lvl="1" indent="-177800"/>
                      <a:r>
                        <a:rPr lang="en-US" sz="1000" b="0" i="0"/>
                        <a:t>Current use case is QA, checking against manual coding. Product plans to become a code-assist program, providing physicians with real time coding suggestions</a:t>
                      </a:r>
                    </a:p>
                    <a:p>
                      <a:pPr marL="177800" indent="-177800"/>
                      <a:r>
                        <a:rPr lang="en-US" sz="1200" b="1" i="1"/>
                        <a:t>Charge capture: </a:t>
                      </a:r>
                      <a:r>
                        <a:rPr lang="en-US" sz="1200" b="0" i="0"/>
                        <a:t>Solution translates recorded transcription and clinical notes into billing statement for coding review</a:t>
                      </a:r>
                      <a:endParaRPr lang="en-US" sz="1200" b="0"/>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3003287"/>
                  </a:ext>
                </a:extLst>
              </a:tr>
              <a:tr h="1093689">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100" b="1"/>
                        <a:t>Competitor 12</a:t>
                      </a:r>
                    </a:p>
                  </a:txBody>
                  <a:tcPr anchor="ct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200" b="1" i="1"/>
                        <a:t>Coding:</a:t>
                      </a:r>
                      <a:r>
                        <a:rPr lang="en-US" sz="1200" b="1" i="0"/>
                        <a:t> </a:t>
                      </a:r>
                      <a:r>
                        <a:rPr lang="en-US" sz="1200" b="0" i="0"/>
                        <a:t>W</a:t>
                      </a:r>
                      <a:r>
                        <a:rPr lang="en-US" sz="1200" b="0"/>
                        <a:t>orkflow platform uses NLP and ML to automate the coding process, assigning codes automatically and scanning manual code reports for errors. It also has an assist functionality that helps with risk adjustment and HEDIS initiatives </a:t>
                      </a:r>
                    </a:p>
                  </a:txBody>
                  <a:tcPr anchor="ctr"/>
                </a:tc>
                <a:extLst>
                  <a:ext uri="{0D108BD9-81ED-4DB2-BD59-A6C34878D82A}">
                    <a16:rowId xmlns:a16="http://schemas.microsoft.com/office/drawing/2014/main" val="3561265025"/>
                  </a:ext>
                </a:extLst>
              </a:tr>
              <a:tr h="1093689">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100" b="1"/>
                        <a:t>Competitor 19</a:t>
                      </a:r>
                    </a:p>
                  </a:txBody>
                  <a:tcPr anchor="ct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200" b="1" i="1"/>
                        <a:t>Coding</a:t>
                      </a:r>
                      <a:r>
                        <a:rPr lang="en-US" sz="1200" i="1"/>
                        <a:t>: </a:t>
                      </a:r>
                      <a:r>
                        <a:rPr lang="en-US" sz="1200"/>
                        <a:t>Natural language computer-assisted coding provides recommendations that produce higher industry scores. Pinpoints coding risk areas and errors in documentation</a:t>
                      </a:r>
                    </a:p>
                    <a:p>
                      <a:pPr marL="177800" indent="-177800"/>
                      <a:r>
                        <a:rPr lang="en-US" sz="1200" b="1" i="1"/>
                        <a:t>Claims submission: </a:t>
                      </a:r>
                      <a:r>
                        <a:rPr lang="en-US" sz="1200"/>
                        <a:t>Micro segmentation routes claims with high-risk encounters for further review to prevent denials</a:t>
                      </a:r>
                    </a:p>
                  </a:txBody>
                  <a:tcPr anchor="ctr"/>
                </a:tc>
                <a:extLst>
                  <a:ext uri="{0D108BD9-81ED-4DB2-BD59-A6C34878D82A}">
                    <a16:rowId xmlns:a16="http://schemas.microsoft.com/office/drawing/2014/main" val="4209311537"/>
                  </a:ext>
                </a:extLst>
              </a:tr>
              <a:tr h="1404853">
                <a:tc vMerge="1">
                  <a:txBody>
                    <a:bodyPr/>
                    <a:lstStyle/>
                    <a:p>
                      <a:pPr marL="0" indent="0">
                        <a:buFontTx/>
                        <a:buNone/>
                      </a:pPr>
                      <a:endParaRPr lang="en-US" sz="1100"/>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100" b="1"/>
                        <a:t>Competitor 3</a:t>
                      </a:r>
                    </a:p>
                  </a:txBody>
                  <a:tcPr anchor="ctr"/>
                </a:tc>
                <a:tc>
                  <a:txBody>
                    <a:bodyPr/>
                    <a:lstStyle/>
                    <a:p>
                      <a:pPr marL="177800" indent="-177800"/>
                      <a:r>
                        <a:rPr lang="en-US" sz="1200" b="1" i="1"/>
                        <a:t>Coding: </a:t>
                      </a:r>
                      <a:r>
                        <a:rPr lang="en-US" sz="1200" b="0" i="0"/>
                        <a:t>N</a:t>
                      </a:r>
                      <a:r>
                        <a:rPr lang="en-US" sz="1200" b="0"/>
                        <a:t>atural language processing extracts info from clinical notes for automated coding of simple claims</a:t>
                      </a:r>
                    </a:p>
                    <a:p>
                      <a:pPr marL="177800" indent="-177800"/>
                      <a:r>
                        <a:rPr lang="en-US" sz="1200" b="1" i="1"/>
                        <a:t>Claims submission</a:t>
                      </a:r>
                      <a:r>
                        <a:rPr lang="en-US" sz="1200" b="1"/>
                        <a:t>: </a:t>
                      </a:r>
                      <a:r>
                        <a:rPr lang="en-US" sz="1200" b="0"/>
                        <a:t>ML models analyze which scenarios would present coding or charge issues, then accounts are shortlisted / prioritized based on probability of error for review</a:t>
                      </a:r>
                    </a:p>
                    <a:p>
                      <a:pPr marL="177800" indent="-177800"/>
                      <a:endParaRPr lang="en-US" sz="1200" b="0" i="0"/>
                    </a:p>
                  </a:txBody>
                  <a:tcPr anchor="ctr"/>
                </a:tc>
                <a:extLst>
                  <a:ext uri="{0D108BD9-81ED-4DB2-BD59-A6C34878D82A}">
                    <a16:rowId xmlns:a16="http://schemas.microsoft.com/office/drawing/2014/main" val="1919007953"/>
                  </a:ext>
                </a:extLst>
              </a:tr>
            </a:tbl>
          </a:graphicData>
        </a:graphic>
      </p:graphicFrame>
      <p:grpSp>
        <p:nvGrpSpPr>
          <p:cNvPr id="20" name="btfpRunningAgenda1Level884368">
            <a:extLst>
              <a:ext uri="{FF2B5EF4-FFF2-40B4-BE49-F238E27FC236}">
                <a16:creationId xmlns:a16="http://schemas.microsoft.com/office/drawing/2014/main" id="{EAD34C9D-613F-66D6-FD82-17EE1A45B428}"/>
              </a:ext>
            </a:extLst>
          </p:cNvPr>
          <p:cNvGrpSpPr/>
          <p:nvPr>
            <p:custDataLst>
              <p:tags r:id="rId4"/>
            </p:custDataLst>
          </p:nvPr>
        </p:nvGrpSpPr>
        <p:grpSpPr>
          <a:xfrm>
            <a:off x="0" y="944429"/>
            <a:ext cx="2778006" cy="257442"/>
            <a:chOff x="0" y="876300"/>
            <a:chExt cx="2778006" cy="257442"/>
          </a:xfrm>
        </p:grpSpPr>
        <p:sp>
          <p:nvSpPr>
            <p:cNvPr id="22" name="btfpRunningAgenda1LevelBarLeft884368">
              <a:extLst>
                <a:ext uri="{FF2B5EF4-FFF2-40B4-BE49-F238E27FC236}">
                  <a16:creationId xmlns:a16="http://schemas.microsoft.com/office/drawing/2014/main" id="{981F02F4-3C1D-16C2-6552-4CAC539C5C92}"/>
                </a:ext>
              </a:extLst>
            </p:cNvPr>
            <p:cNvSpPr/>
            <p:nvPr/>
          </p:nvSpPr>
          <p:spPr bwMode="gray">
            <a:xfrm>
              <a:off x="0" y="876300"/>
              <a:ext cx="2731737" cy="257442"/>
            </a:xfrm>
            <a:custGeom>
              <a:avLst/>
              <a:gdLst>
                <a:gd name="connsiteX0" fmla="*/ 968434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68434 w 3452293"/>
                <a:gd name="connsiteY0" fmla="*/ 0 h 257442"/>
                <a:gd name="connsiteX1" fmla="*/ 913713 w 3452293"/>
                <a:gd name="connsiteY1" fmla="*/ 257442 h 257442"/>
                <a:gd name="connsiteX2" fmla="*/ 3452293 w 3452293"/>
                <a:gd name="connsiteY2" fmla="*/ 257442 h 257442"/>
                <a:gd name="connsiteX3" fmla="*/ 0 w 3452293"/>
                <a:gd name="connsiteY3" fmla="*/ 257442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2 w 968433"/>
                <a:gd name="connsiteY1" fmla="*/ 257442 h 257442"/>
                <a:gd name="connsiteX2" fmla="*/ 0 w 968433"/>
                <a:gd name="connsiteY2" fmla="*/ 257442 h 257442"/>
                <a:gd name="connsiteX3" fmla="*/ 0 w 968433"/>
                <a:gd name="connsiteY3" fmla="*/ 0 h 257442"/>
                <a:gd name="connsiteX0" fmla="*/ 1237738 w 1237738"/>
                <a:gd name="connsiteY0" fmla="*/ 0 h 257442"/>
                <a:gd name="connsiteX1" fmla="*/ 913712 w 1237738"/>
                <a:gd name="connsiteY1" fmla="*/ 257442 h 257442"/>
                <a:gd name="connsiteX2" fmla="*/ 0 w 1237738"/>
                <a:gd name="connsiteY2" fmla="*/ 257442 h 257442"/>
                <a:gd name="connsiteX3" fmla="*/ 0 w 1237738"/>
                <a:gd name="connsiteY3" fmla="*/ 0 h 257442"/>
                <a:gd name="connsiteX0" fmla="*/ 1237738 w 1237738"/>
                <a:gd name="connsiteY0" fmla="*/ 0 h 257442"/>
                <a:gd name="connsiteX1" fmla="*/ 1183016 w 1237738"/>
                <a:gd name="connsiteY1" fmla="*/ 257442 h 257442"/>
                <a:gd name="connsiteX2" fmla="*/ 0 w 1237738"/>
                <a:gd name="connsiteY2" fmla="*/ 257442 h 257442"/>
                <a:gd name="connsiteX3" fmla="*/ 0 w 1237738"/>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1 w 1237739"/>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1 w 1237739"/>
                <a:gd name="connsiteY3" fmla="*/ 0 h 257442"/>
                <a:gd name="connsiteX0" fmla="*/ 1406055 w 1406055"/>
                <a:gd name="connsiteY0" fmla="*/ 0 h 257442"/>
                <a:gd name="connsiteX1" fmla="*/ 1183017 w 1406055"/>
                <a:gd name="connsiteY1" fmla="*/ 257442 h 257442"/>
                <a:gd name="connsiteX2" fmla="*/ 0 w 1406055"/>
                <a:gd name="connsiteY2" fmla="*/ 257442 h 257442"/>
                <a:gd name="connsiteX3" fmla="*/ 1 w 1406055"/>
                <a:gd name="connsiteY3" fmla="*/ 0 h 257442"/>
                <a:gd name="connsiteX0" fmla="*/ 1406055 w 1406055"/>
                <a:gd name="connsiteY0" fmla="*/ 0 h 257442"/>
                <a:gd name="connsiteX1" fmla="*/ 1351334 w 1406055"/>
                <a:gd name="connsiteY1" fmla="*/ 257442 h 257442"/>
                <a:gd name="connsiteX2" fmla="*/ 0 w 1406055"/>
                <a:gd name="connsiteY2" fmla="*/ 257442 h 257442"/>
                <a:gd name="connsiteX3" fmla="*/ 1 w 1406055"/>
                <a:gd name="connsiteY3" fmla="*/ 0 h 257442"/>
                <a:gd name="connsiteX0" fmla="*/ 1406054 w 1406054"/>
                <a:gd name="connsiteY0" fmla="*/ 0 h 257442"/>
                <a:gd name="connsiteX1" fmla="*/ 1351333 w 1406054"/>
                <a:gd name="connsiteY1" fmla="*/ 257442 h 257442"/>
                <a:gd name="connsiteX2" fmla="*/ 0 w 1406054"/>
                <a:gd name="connsiteY2" fmla="*/ 257442 h 257442"/>
                <a:gd name="connsiteX3" fmla="*/ 0 w 1406054"/>
                <a:gd name="connsiteY3" fmla="*/ 0 h 257442"/>
                <a:gd name="connsiteX0" fmla="*/ 1406055 w 1406055"/>
                <a:gd name="connsiteY0" fmla="*/ 0 h 257442"/>
                <a:gd name="connsiteX1" fmla="*/ 1351334 w 1406055"/>
                <a:gd name="connsiteY1" fmla="*/ 257442 h 257442"/>
                <a:gd name="connsiteX2" fmla="*/ 1 w 1406055"/>
                <a:gd name="connsiteY2" fmla="*/ 257442 h 257442"/>
                <a:gd name="connsiteX3" fmla="*/ 0 w 1406055"/>
                <a:gd name="connsiteY3" fmla="*/ 0 h 257442"/>
                <a:gd name="connsiteX0" fmla="*/ 1718640 w 1718640"/>
                <a:gd name="connsiteY0" fmla="*/ 0 h 257442"/>
                <a:gd name="connsiteX1" fmla="*/ 1351334 w 1718640"/>
                <a:gd name="connsiteY1" fmla="*/ 257442 h 257442"/>
                <a:gd name="connsiteX2" fmla="*/ 1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1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0 w 1718640"/>
                <a:gd name="connsiteY2" fmla="*/ 257442 h 257442"/>
                <a:gd name="connsiteX3" fmla="*/ 0 w 1718640"/>
                <a:gd name="connsiteY3" fmla="*/ 0 h 257442"/>
                <a:gd name="connsiteX0" fmla="*/ 1718640 w 1718640"/>
                <a:gd name="connsiteY0" fmla="*/ 0 h 257442"/>
                <a:gd name="connsiteX1" fmla="*/ 1663918 w 1718640"/>
                <a:gd name="connsiteY1" fmla="*/ 257442 h 257442"/>
                <a:gd name="connsiteX2" fmla="*/ 0 w 1718640"/>
                <a:gd name="connsiteY2" fmla="*/ 257442 h 257442"/>
                <a:gd name="connsiteX3" fmla="*/ 0 w 1718640"/>
                <a:gd name="connsiteY3" fmla="*/ 0 h 257442"/>
                <a:gd name="connsiteX0" fmla="*/ 1997562 w 1997562"/>
                <a:gd name="connsiteY0" fmla="*/ 0 h 257442"/>
                <a:gd name="connsiteX1" fmla="*/ 1663918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1997562 w 1997562"/>
                <a:gd name="connsiteY0" fmla="*/ 0 h 257442"/>
                <a:gd name="connsiteX1" fmla="*/ 1942841 w 1997562"/>
                <a:gd name="connsiteY1" fmla="*/ 257442 h 257442"/>
                <a:gd name="connsiteX2" fmla="*/ 0 w 1997562"/>
                <a:gd name="connsiteY2" fmla="*/ 257442 h 257442"/>
                <a:gd name="connsiteX3" fmla="*/ 0 w 1997562"/>
                <a:gd name="connsiteY3" fmla="*/ 0 h 257442"/>
                <a:gd name="connsiteX0" fmla="*/ 2302132 w 2302132"/>
                <a:gd name="connsiteY0" fmla="*/ 0 h 257442"/>
                <a:gd name="connsiteX1" fmla="*/ 194284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571437 w 2571437"/>
                <a:gd name="connsiteY0" fmla="*/ 0 h 257442"/>
                <a:gd name="connsiteX1" fmla="*/ 2247411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571437 w 2571437"/>
                <a:gd name="connsiteY0" fmla="*/ 0 h 257442"/>
                <a:gd name="connsiteX1" fmla="*/ 2516716 w 2571437"/>
                <a:gd name="connsiteY1" fmla="*/ 257442 h 257442"/>
                <a:gd name="connsiteX2" fmla="*/ 0 w 2571437"/>
                <a:gd name="connsiteY2" fmla="*/ 257442 h 257442"/>
                <a:gd name="connsiteX3" fmla="*/ 0 w 2571437"/>
                <a:gd name="connsiteY3" fmla="*/ 0 h 257442"/>
                <a:gd name="connsiteX0" fmla="*/ 2731737 w 2731737"/>
                <a:gd name="connsiteY0" fmla="*/ 0 h 257442"/>
                <a:gd name="connsiteX1" fmla="*/ 25167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 name="connsiteX0" fmla="*/ 2731737 w 2731737"/>
                <a:gd name="connsiteY0" fmla="*/ 0 h 257442"/>
                <a:gd name="connsiteX1" fmla="*/ 2677016 w 2731737"/>
                <a:gd name="connsiteY1" fmla="*/ 257442 h 257442"/>
                <a:gd name="connsiteX2" fmla="*/ 0 w 2731737"/>
                <a:gd name="connsiteY2" fmla="*/ 257442 h 257442"/>
                <a:gd name="connsiteX3" fmla="*/ 0 w 2731737"/>
                <a:gd name="connsiteY3" fmla="*/ 0 h 257442"/>
              </a:gdLst>
              <a:ahLst/>
              <a:cxnLst>
                <a:cxn ang="0">
                  <a:pos x="connsiteX0" y="connsiteY0"/>
                </a:cxn>
                <a:cxn ang="0">
                  <a:pos x="connsiteX1" y="connsiteY1"/>
                </a:cxn>
                <a:cxn ang="0">
                  <a:pos x="connsiteX2" y="connsiteY2"/>
                </a:cxn>
                <a:cxn ang="0">
                  <a:pos x="connsiteX3" y="connsiteY3"/>
                </a:cxn>
              </a:cxnLst>
              <a:rect l="l" t="t" r="r" b="b"/>
              <a:pathLst>
                <a:path w="2731737" h="257442">
                  <a:moveTo>
                    <a:pt x="2731737" y="0"/>
                  </a:moveTo>
                  <a:lnTo>
                    <a:pt x="2677016"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RunningAgenda1LevelTextLeft884368">
              <a:extLst>
                <a:ext uri="{FF2B5EF4-FFF2-40B4-BE49-F238E27FC236}">
                  <a16:creationId xmlns:a16="http://schemas.microsoft.com/office/drawing/2014/main" id="{282E1F97-C20C-4D7B-F51A-AAA347D14CB4}"/>
                </a:ext>
              </a:extLst>
            </p:cNvPr>
            <p:cNvSpPr txBox="1"/>
            <p:nvPr/>
          </p:nvSpPr>
          <p:spPr bwMode="gray">
            <a:xfrm>
              <a:off x="0" y="876300"/>
              <a:ext cx="277800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Middle office</a:t>
              </a:r>
            </a:p>
          </p:txBody>
        </p:sp>
      </p:grpSp>
      <p:grpSp>
        <p:nvGrpSpPr>
          <p:cNvPr id="36" name="btfpStatusSticker751109">
            <a:extLst>
              <a:ext uri="{FF2B5EF4-FFF2-40B4-BE49-F238E27FC236}">
                <a16:creationId xmlns:a16="http://schemas.microsoft.com/office/drawing/2014/main" id="{AEC17FD7-103D-887E-BB01-A0D6023E8691}"/>
              </a:ext>
            </a:extLst>
          </p:cNvPr>
          <p:cNvGrpSpPr/>
          <p:nvPr>
            <p:custDataLst>
              <p:tags r:id="rId5"/>
            </p:custDataLst>
          </p:nvPr>
        </p:nvGrpSpPr>
        <p:grpSpPr>
          <a:xfrm>
            <a:off x="10100356" y="955344"/>
            <a:ext cx="1761444" cy="235611"/>
            <a:chOff x="-4065730" y="876300"/>
            <a:chExt cx="1761444" cy="235611"/>
          </a:xfrm>
        </p:grpSpPr>
        <p:sp>
          <p:nvSpPr>
            <p:cNvPr id="37" name="btfpStatusStickerText751109">
              <a:extLst>
                <a:ext uri="{FF2B5EF4-FFF2-40B4-BE49-F238E27FC236}">
                  <a16:creationId xmlns:a16="http://schemas.microsoft.com/office/drawing/2014/main" id="{0EC35CBA-CDED-331D-A678-4C2674798516}"/>
                </a:ext>
              </a:extLst>
            </p:cNvPr>
            <p:cNvSpPr txBox="1"/>
            <p:nvPr/>
          </p:nvSpPr>
          <p:spPr bwMode="gray">
            <a:xfrm>
              <a:off x="-4065730"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38" name="btfpStatusStickerLine751109">
              <a:extLst>
                <a:ext uri="{FF2B5EF4-FFF2-40B4-BE49-F238E27FC236}">
                  <a16:creationId xmlns:a16="http://schemas.microsoft.com/office/drawing/2014/main" id="{B94E8524-729C-DBE2-0AB0-1862AFFB3550}"/>
                </a:ext>
              </a:extLst>
            </p:cNvPr>
            <p:cNvCxnSpPr>
              <a:cxnSpLocks/>
            </p:cNvCxnSpPr>
            <p:nvPr/>
          </p:nvCxnSpPr>
          <p:spPr bwMode="gray">
            <a:xfrm rot="720000">
              <a:off x="-4065730"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StatusSticker520203">
            <a:extLst>
              <a:ext uri="{FF2B5EF4-FFF2-40B4-BE49-F238E27FC236}">
                <a16:creationId xmlns:a16="http://schemas.microsoft.com/office/drawing/2014/main" id="{9CAE232F-1984-3898-2136-E1AA2D91B9BA}"/>
              </a:ext>
            </a:extLst>
          </p:cNvPr>
          <p:cNvGrpSpPr/>
          <p:nvPr>
            <p:custDataLst>
              <p:tags r:id="rId6"/>
            </p:custDataLst>
          </p:nvPr>
        </p:nvGrpSpPr>
        <p:grpSpPr>
          <a:xfrm>
            <a:off x="7717288" y="955344"/>
            <a:ext cx="2256067" cy="235611"/>
            <a:chOff x="-2766784" y="876300"/>
            <a:chExt cx="2256067" cy="235611"/>
          </a:xfrm>
        </p:grpSpPr>
        <p:sp>
          <p:nvSpPr>
            <p:cNvPr id="40" name="btfpStatusStickerText520203">
              <a:extLst>
                <a:ext uri="{FF2B5EF4-FFF2-40B4-BE49-F238E27FC236}">
                  <a16:creationId xmlns:a16="http://schemas.microsoft.com/office/drawing/2014/main" id="{A1124B3D-02A6-DC44-CF34-AC3F28553251}"/>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Non-Exhaustive</a:t>
              </a:r>
            </a:p>
          </p:txBody>
        </p:sp>
        <p:cxnSp>
          <p:nvCxnSpPr>
            <p:cNvPr id="41" name="btfpStatusStickerLine520203">
              <a:extLst>
                <a:ext uri="{FF2B5EF4-FFF2-40B4-BE49-F238E27FC236}">
                  <a16:creationId xmlns:a16="http://schemas.microsoft.com/office/drawing/2014/main" id="{A03979C3-CE10-2C99-79B1-D2D94A14DCE1}"/>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8" name="btfpNotesBox978043">
            <a:extLst>
              <a:ext uri="{FF2B5EF4-FFF2-40B4-BE49-F238E27FC236}">
                <a16:creationId xmlns:a16="http://schemas.microsoft.com/office/drawing/2014/main" id="{7DB3D438-5883-F540-828A-34A9BA0CD440}"/>
              </a:ext>
            </a:extLst>
          </p:cNvPr>
          <p:cNvSpPr txBox="1"/>
          <p:nvPr>
            <p:custDataLst>
              <p:tags r:id="rId7"/>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Literature search; Market participant interviews</a:t>
            </a:r>
          </a:p>
        </p:txBody>
      </p:sp>
    </p:spTree>
    <p:custDataLst>
      <p:tags r:id="rId1"/>
    </p:custDataLst>
    <p:extLst>
      <p:ext uri="{BB962C8B-B14F-4D97-AF65-F5344CB8AC3E}">
        <p14:creationId xmlns:p14="http://schemas.microsoft.com/office/powerpoint/2010/main" val="3779687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btfpColumnIndicatorGroup2">
            <a:extLst>
              <a:ext uri="{FF2B5EF4-FFF2-40B4-BE49-F238E27FC236}">
                <a16:creationId xmlns:a16="http://schemas.microsoft.com/office/drawing/2014/main" id="{13011D1F-02C5-5D45-ACEE-F6D12A77A549}"/>
              </a:ext>
            </a:extLst>
          </p:cNvPr>
          <p:cNvGrpSpPr/>
          <p:nvPr/>
        </p:nvGrpSpPr>
        <p:grpSpPr>
          <a:xfrm>
            <a:off x="0" y="6926580"/>
            <a:ext cx="12192000" cy="137160"/>
            <a:chOff x="0" y="6926580"/>
            <a:chExt cx="12192000" cy="137160"/>
          </a:xfrm>
        </p:grpSpPr>
        <p:sp>
          <p:nvSpPr>
            <p:cNvPr id="140" name="btfpColumnGapBlocker486571">
              <a:extLst>
                <a:ext uri="{FF2B5EF4-FFF2-40B4-BE49-F238E27FC236}">
                  <a16:creationId xmlns:a16="http://schemas.microsoft.com/office/drawing/2014/main" id="{C96B9852-A61C-79AD-BB9B-545835699520}"/>
                </a:ext>
              </a:extLst>
            </p:cNvPr>
            <p:cNvSpPr/>
            <p:nvPr/>
          </p:nvSpPr>
          <p:spPr bwMode="gray">
            <a:xfrm>
              <a:off x="11861801" y="6926580"/>
              <a:ext cx="330199"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38" name="btfpColumnGapBlocker313207">
              <a:extLst>
                <a:ext uri="{FF2B5EF4-FFF2-40B4-BE49-F238E27FC236}">
                  <a16:creationId xmlns:a16="http://schemas.microsoft.com/office/drawing/2014/main" id="{BED929CD-1696-F792-2C01-64877DF61EEC}"/>
                </a:ext>
              </a:extLst>
            </p:cNvPr>
            <p:cNvSpPr/>
            <p:nvPr/>
          </p:nvSpPr>
          <p:spPr bwMode="gray">
            <a:xfrm>
              <a:off x="10137208" y="6926580"/>
              <a:ext cx="540545"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6" name="btfpColumnIndicator997549">
              <a:extLst>
                <a:ext uri="{FF2B5EF4-FFF2-40B4-BE49-F238E27FC236}">
                  <a16:creationId xmlns:a16="http://schemas.microsoft.com/office/drawing/2014/main" id="{0BCF7E15-E88A-3814-03F4-ADF8B90BA0FE}"/>
                </a:ext>
              </a:extLst>
            </p:cNvPr>
            <p:cNvCxnSpPr/>
            <p:nvPr/>
          </p:nvCxnSpPr>
          <p:spPr bwMode="gray">
            <a:xfrm flipV="1">
              <a:off x="1186180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4" name="btfpColumnIndicator169531">
              <a:extLst>
                <a:ext uri="{FF2B5EF4-FFF2-40B4-BE49-F238E27FC236}">
                  <a16:creationId xmlns:a16="http://schemas.microsoft.com/office/drawing/2014/main" id="{CA4F9B5E-9218-77CC-0EE3-A9D80BE8EB46}"/>
                </a:ext>
              </a:extLst>
            </p:cNvPr>
            <p:cNvCxnSpPr/>
            <p:nvPr/>
          </p:nvCxnSpPr>
          <p:spPr bwMode="gray">
            <a:xfrm flipV="1">
              <a:off x="1067775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2" name="btfpColumnGapBlocker319708">
              <a:extLst>
                <a:ext uri="{FF2B5EF4-FFF2-40B4-BE49-F238E27FC236}">
                  <a16:creationId xmlns:a16="http://schemas.microsoft.com/office/drawing/2014/main" id="{EF2E5C46-FA54-5F0A-CAA4-90CE7C07E503}"/>
                </a:ext>
              </a:extLst>
            </p:cNvPr>
            <p:cNvSpPr/>
            <p:nvPr/>
          </p:nvSpPr>
          <p:spPr bwMode="gray">
            <a:xfrm>
              <a:off x="8412616"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0" name="btfpColumnIndicator451944">
              <a:extLst>
                <a:ext uri="{FF2B5EF4-FFF2-40B4-BE49-F238E27FC236}">
                  <a16:creationId xmlns:a16="http://schemas.microsoft.com/office/drawing/2014/main" id="{CCBF6218-A543-8255-6A07-032081223B31}"/>
                </a:ext>
              </a:extLst>
            </p:cNvPr>
            <p:cNvCxnSpPr/>
            <p:nvPr/>
          </p:nvCxnSpPr>
          <p:spPr bwMode="gray">
            <a:xfrm flipV="1">
              <a:off x="1013720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8" name="btfpColumnIndicator425060">
              <a:extLst>
                <a:ext uri="{FF2B5EF4-FFF2-40B4-BE49-F238E27FC236}">
                  <a16:creationId xmlns:a16="http://schemas.microsoft.com/office/drawing/2014/main" id="{5A4A3861-E4A1-8348-BF48-1A6527C30570}"/>
                </a:ext>
              </a:extLst>
            </p:cNvPr>
            <p:cNvCxnSpPr/>
            <p:nvPr/>
          </p:nvCxnSpPr>
          <p:spPr bwMode="gray">
            <a:xfrm flipV="1">
              <a:off x="895316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5" name="btfpColumnGapBlocker709551">
              <a:extLst>
                <a:ext uri="{FF2B5EF4-FFF2-40B4-BE49-F238E27FC236}">
                  <a16:creationId xmlns:a16="http://schemas.microsoft.com/office/drawing/2014/main" id="{5468B07C-982E-AA99-FAF7-928F98004083}"/>
                </a:ext>
              </a:extLst>
            </p:cNvPr>
            <p:cNvSpPr/>
            <p:nvPr/>
          </p:nvSpPr>
          <p:spPr bwMode="gray">
            <a:xfrm>
              <a:off x="668802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3" name="btfpColumnIndicator120430">
              <a:extLst>
                <a:ext uri="{FF2B5EF4-FFF2-40B4-BE49-F238E27FC236}">
                  <a16:creationId xmlns:a16="http://schemas.microsoft.com/office/drawing/2014/main" id="{E08035D9-FAE2-507E-43F0-60D202D46C54}"/>
                </a:ext>
              </a:extLst>
            </p:cNvPr>
            <p:cNvCxnSpPr/>
            <p:nvPr/>
          </p:nvCxnSpPr>
          <p:spPr bwMode="gray">
            <a:xfrm flipV="1">
              <a:off x="841261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1" name="btfpColumnIndicator334222">
              <a:extLst>
                <a:ext uri="{FF2B5EF4-FFF2-40B4-BE49-F238E27FC236}">
                  <a16:creationId xmlns:a16="http://schemas.microsoft.com/office/drawing/2014/main" id="{5EAB9ADD-AB36-BC26-C5E3-41941159F7A3}"/>
                </a:ext>
              </a:extLst>
            </p:cNvPr>
            <p:cNvCxnSpPr/>
            <p:nvPr/>
          </p:nvCxnSpPr>
          <p:spPr bwMode="gray">
            <a:xfrm flipV="1">
              <a:off x="722856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9" name="btfpColumnGapBlocker734861">
              <a:extLst>
                <a:ext uri="{FF2B5EF4-FFF2-40B4-BE49-F238E27FC236}">
                  <a16:creationId xmlns:a16="http://schemas.microsoft.com/office/drawing/2014/main" id="{8639CD3B-D988-9BEE-3A5D-8F8620714FF4}"/>
                </a:ext>
              </a:extLst>
            </p:cNvPr>
            <p:cNvSpPr/>
            <p:nvPr/>
          </p:nvSpPr>
          <p:spPr bwMode="gray">
            <a:xfrm>
              <a:off x="496343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7" name="btfpColumnIndicator301593">
              <a:extLst>
                <a:ext uri="{FF2B5EF4-FFF2-40B4-BE49-F238E27FC236}">
                  <a16:creationId xmlns:a16="http://schemas.microsoft.com/office/drawing/2014/main" id="{BB37E637-3593-9260-D4B6-9ADFB8422597}"/>
                </a:ext>
              </a:extLst>
            </p:cNvPr>
            <p:cNvCxnSpPr/>
            <p:nvPr/>
          </p:nvCxnSpPr>
          <p:spPr bwMode="gray">
            <a:xfrm flipV="1">
              <a:off x="668802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5" name="btfpColumnIndicator494563">
              <a:extLst>
                <a:ext uri="{FF2B5EF4-FFF2-40B4-BE49-F238E27FC236}">
                  <a16:creationId xmlns:a16="http://schemas.microsoft.com/office/drawing/2014/main" id="{A3842622-3C0B-514A-A365-E1B4C01D167B}"/>
                </a:ext>
              </a:extLst>
            </p:cNvPr>
            <p:cNvCxnSpPr/>
            <p:nvPr/>
          </p:nvCxnSpPr>
          <p:spPr bwMode="gray">
            <a:xfrm flipV="1">
              <a:off x="550397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3" name="btfpColumnGapBlocker651590">
              <a:extLst>
                <a:ext uri="{FF2B5EF4-FFF2-40B4-BE49-F238E27FC236}">
                  <a16:creationId xmlns:a16="http://schemas.microsoft.com/office/drawing/2014/main" id="{46E1396F-E85B-BD0C-3846-34D0B4E5B6DD}"/>
                </a:ext>
              </a:extLst>
            </p:cNvPr>
            <p:cNvSpPr/>
            <p:nvPr/>
          </p:nvSpPr>
          <p:spPr bwMode="gray">
            <a:xfrm>
              <a:off x="3238840"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0" name="btfpColumnIndicator299770">
              <a:extLst>
                <a:ext uri="{FF2B5EF4-FFF2-40B4-BE49-F238E27FC236}">
                  <a16:creationId xmlns:a16="http://schemas.microsoft.com/office/drawing/2014/main" id="{43386B1E-6934-EE80-0F35-E62EAF176DF7}"/>
                </a:ext>
              </a:extLst>
            </p:cNvPr>
            <p:cNvCxnSpPr/>
            <p:nvPr/>
          </p:nvCxnSpPr>
          <p:spPr bwMode="gray">
            <a:xfrm flipV="1">
              <a:off x="496343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8" name="btfpColumnIndicator585416">
              <a:extLst>
                <a:ext uri="{FF2B5EF4-FFF2-40B4-BE49-F238E27FC236}">
                  <a16:creationId xmlns:a16="http://schemas.microsoft.com/office/drawing/2014/main" id="{34483FE7-61B4-AA19-6118-6AC055DF8587}"/>
                </a:ext>
              </a:extLst>
            </p:cNvPr>
            <p:cNvCxnSpPr/>
            <p:nvPr/>
          </p:nvCxnSpPr>
          <p:spPr bwMode="gray">
            <a:xfrm flipV="1">
              <a:off x="377938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6" name="btfpColumnGapBlocker804125">
              <a:extLst>
                <a:ext uri="{FF2B5EF4-FFF2-40B4-BE49-F238E27FC236}">
                  <a16:creationId xmlns:a16="http://schemas.microsoft.com/office/drawing/2014/main" id="{06FE0D0D-E911-5F89-7391-B41466AADC21}"/>
                </a:ext>
              </a:extLst>
            </p:cNvPr>
            <p:cNvSpPr/>
            <p:nvPr/>
          </p:nvSpPr>
          <p:spPr bwMode="gray">
            <a:xfrm>
              <a:off x="151424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4" name="btfpColumnIndicator687309">
              <a:extLst>
                <a:ext uri="{FF2B5EF4-FFF2-40B4-BE49-F238E27FC236}">
                  <a16:creationId xmlns:a16="http://schemas.microsoft.com/office/drawing/2014/main" id="{2A967C28-03A0-C394-1911-2E1C4EF4D7EF}"/>
                </a:ext>
              </a:extLst>
            </p:cNvPr>
            <p:cNvCxnSpPr/>
            <p:nvPr/>
          </p:nvCxnSpPr>
          <p:spPr bwMode="gray">
            <a:xfrm flipV="1">
              <a:off x="323884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880239">
              <a:extLst>
                <a:ext uri="{FF2B5EF4-FFF2-40B4-BE49-F238E27FC236}">
                  <a16:creationId xmlns:a16="http://schemas.microsoft.com/office/drawing/2014/main" id="{802E5346-A466-29B5-0477-F0F151A1FB58}"/>
                </a:ext>
              </a:extLst>
            </p:cNvPr>
            <p:cNvCxnSpPr/>
            <p:nvPr/>
          </p:nvCxnSpPr>
          <p:spPr bwMode="gray">
            <a:xfrm flipV="1">
              <a:off x="205479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191505">
              <a:extLst>
                <a:ext uri="{FF2B5EF4-FFF2-40B4-BE49-F238E27FC236}">
                  <a16:creationId xmlns:a16="http://schemas.microsoft.com/office/drawing/2014/main" id="{E833C132-D9A0-EF29-C357-6411DC1A69C0}"/>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1" name="btfpColumnIndicator360733">
              <a:extLst>
                <a:ext uri="{FF2B5EF4-FFF2-40B4-BE49-F238E27FC236}">
                  <a16:creationId xmlns:a16="http://schemas.microsoft.com/office/drawing/2014/main" id="{02BD1828-0731-F640-470C-AD944C07F8C6}"/>
                </a:ext>
              </a:extLst>
            </p:cNvPr>
            <p:cNvCxnSpPr/>
            <p:nvPr/>
          </p:nvCxnSpPr>
          <p:spPr bwMode="gray">
            <a:xfrm flipV="1">
              <a:off x="151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198049">
              <a:extLst>
                <a:ext uri="{FF2B5EF4-FFF2-40B4-BE49-F238E27FC236}">
                  <a16:creationId xmlns:a16="http://schemas.microsoft.com/office/drawing/2014/main" id="{F8592311-CC71-8AF6-5464-811F1057B797}"/>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41" name="btfpColumnIndicatorGroup1">
            <a:extLst>
              <a:ext uri="{FF2B5EF4-FFF2-40B4-BE49-F238E27FC236}">
                <a16:creationId xmlns:a16="http://schemas.microsoft.com/office/drawing/2014/main" id="{0B8A682F-586E-3F1A-75B5-791EC52741E0}"/>
              </a:ext>
            </a:extLst>
          </p:cNvPr>
          <p:cNvGrpSpPr/>
          <p:nvPr/>
        </p:nvGrpSpPr>
        <p:grpSpPr>
          <a:xfrm>
            <a:off x="0" y="-205740"/>
            <a:ext cx="12192000" cy="137160"/>
            <a:chOff x="0" y="-205740"/>
            <a:chExt cx="12192000" cy="137160"/>
          </a:xfrm>
        </p:grpSpPr>
        <p:sp>
          <p:nvSpPr>
            <p:cNvPr id="139" name="btfpColumnGapBlocker662028">
              <a:extLst>
                <a:ext uri="{FF2B5EF4-FFF2-40B4-BE49-F238E27FC236}">
                  <a16:creationId xmlns:a16="http://schemas.microsoft.com/office/drawing/2014/main" id="{24B8A9FB-14EF-4A81-92AF-B1139B77C1E3}"/>
                </a:ext>
              </a:extLst>
            </p:cNvPr>
            <p:cNvSpPr/>
            <p:nvPr/>
          </p:nvSpPr>
          <p:spPr bwMode="gray">
            <a:xfrm>
              <a:off x="11861801" y="-205740"/>
              <a:ext cx="330199"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37" name="btfpColumnGapBlocker867938">
              <a:extLst>
                <a:ext uri="{FF2B5EF4-FFF2-40B4-BE49-F238E27FC236}">
                  <a16:creationId xmlns:a16="http://schemas.microsoft.com/office/drawing/2014/main" id="{044D83AC-783F-962F-7691-BACDAFE0E65E}"/>
                </a:ext>
              </a:extLst>
            </p:cNvPr>
            <p:cNvSpPr/>
            <p:nvPr/>
          </p:nvSpPr>
          <p:spPr bwMode="gray">
            <a:xfrm>
              <a:off x="10137208" y="-205740"/>
              <a:ext cx="540545"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35" name="btfpColumnIndicator430761">
              <a:extLst>
                <a:ext uri="{FF2B5EF4-FFF2-40B4-BE49-F238E27FC236}">
                  <a16:creationId xmlns:a16="http://schemas.microsoft.com/office/drawing/2014/main" id="{A42767AC-300C-69CA-2B27-784D8BF10A23}"/>
                </a:ext>
              </a:extLst>
            </p:cNvPr>
            <p:cNvCxnSpPr/>
            <p:nvPr/>
          </p:nvCxnSpPr>
          <p:spPr bwMode="gray">
            <a:xfrm flipV="1">
              <a:off x="1186180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3" name="btfpColumnIndicator546521">
              <a:extLst>
                <a:ext uri="{FF2B5EF4-FFF2-40B4-BE49-F238E27FC236}">
                  <a16:creationId xmlns:a16="http://schemas.microsoft.com/office/drawing/2014/main" id="{E1AB9363-239E-776B-DB3E-8B29E5F909BC}"/>
                </a:ext>
              </a:extLst>
            </p:cNvPr>
            <p:cNvCxnSpPr/>
            <p:nvPr/>
          </p:nvCxnSpPr>
          <p:spPr bwMode="gray">
            <a:xfrm flipV="1">
              <a:off x="1067775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1" name="btfpColumnGapBlocker454745">
              <a:extLst>
                <a:ext uri="{FF2B5EF4-FFF2-40B4-BE49-F238E27FC236}">
                  <a16:creationId xmlns:a16="http://schemas.microsoft.com/office/drawing/2014/main" id="{5B3D7A25-68EA-4915-8C46-E1725A351CD7}"/>
                </a:ext>
              </a:extLst>
            </p:cNvPr>
            <p:cNvSpPr/>
            <p:nvPr/>
          </p:nvSpPr>
          <p:spPr bwMode="gray">
            <a:xfrm>
              <a:off x="8412616"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29" name="btfpColumnIndicator473456">
              <a:extLst>
                <a:ext uri="{FF2B5EF4-FFF2-40B4-BE49-F238E27FC236}">
                  <a16:creationId xmlns:a16="http://schemas.microsoft.com/office/drawing/2014/main" id="{0AB87CD0-3918-A185-B71B-54AD9433BF1D}"/>
                </a:ext>
              </a:extLst>
            </p:cNvPr>
            <p:cNvCxnSpPr/>
            <p:nvPr/>
          </p:nvCxnSpPr>
          <p:spPr bwMode="gray">
            <a:xfrm flipV="1">
              <a:off x="1013720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7" name="btfpColumnIndicator754701">
              <a:extLst>
                <a:ext uri="{FF2B5EF4-FFF2-40B4-BE49-F238E27FC236}">
                  <a16:creationId xmlns:a16="http://schemas.microsoft.com/office/drawing/2014/main" id="{B54477B5-FBA5-654B-8704-3028130BA9DB}"/>
                </a:ext>
              </a:extLst>
            </p:cNvPr>
            <p:cNvCxnSpPr/>
            <p:nvPr/>
          </p:nvCxnSpPr>
          <p:spPr bwMode="gray">
            <a:xfrm flipV="1">
              <a:off x="895316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4" name="btfpColumnGapBlocker249412">
              <a:extLst>
                <a:ext uri="{FF2B5EF4-FFF2-40B4-BE49-F238E27FC236}">
                  <a16:creationId xmlns:a16="http://schemas.microsoft.com/office/drawing/2014/main" id="{80356BCF-3430-5A1E-FA1A-EF309C9FB120}"/>
                </a:ext>
              </a:extLst>
            </p:cNvPr>
            <p:cNvSpPr/>
            <p:nvPr/>
          </p:nvSpPr>
          <p:spPr bwMode="gray">
            <a:xfrm>
              <a:off x="668802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2" name="btfpColumnIndicator272532">
              <a:extLst>
                <a:ext uri="{FF2B5EF4-FFF2-40B4-BE49-F238E27FC236}">
                  <a16:creationId xmlns:a16="http://schemas.microsoft.com/office/drawing/2014/main" id="{C4270591-C205-9472-189D-EAAFE3707283}"/>
                </a:ext>
              </a:extLst>
            </p:cNvPr>
            <p:cNvCxnSpPr/>
            <p:nvPr/>
          </p:nvCxnSpPr>
          <p:spPr bwMode="gray">
            <a:xfrm flipV="1">
              <a:off x="841261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0" name="btfpColumnIndicator680594">
              <a:extLst>
                <a:ext uri="{FF2B5EF4-FFF2-40B4-BE49-F238E27FC236}">
                  <a16:creationId xmlns:a16="http://schemas.microsoft.com/office/drawing/2014/main" id="{5FACBA53-A4FF-0E41-E2C4-58CDB667EC5F}"/>
                </a:ext>
              </a:extLst>
            </p:cNvPr>
            <p:cNvCxnSpPr/>
            <p:nvPr/>
          </p:nvCxnSpPr>
          <p:spPr bwMode="gray">
            <a:xfrm flipV="1">
              <a:off x="722856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8" name="btfpColumnGapBlocker260331">
              <a:extLst>
                <a:ext uri="{FF2B5EF4-FFF2-40B4-BE49-F238E27FC236}">
                  <a16:creationId xmlns:a16="http://schemas.microsoft.com/office/drawing/2014/main" id="{01574310-4583-2CBA-C4BA-86F235BFEDBA}"/>
                </a:ext>
              </a:extLst>
            </p:cNvPr>
            <p:cNvSpPr/>
            <p:nvPr/>
          </p:nvSpPr>
          <p:spPr bwMode="gray">
            <a:xfrm>
              <a:off x="496343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6" name="btfpColumnIndicator761435">
              <a:extLst>
                <a:ext uri="{FF2B5EF4-FFF2-40B4-BE49-F238E27FC236}">
                  <a16:creationId xmlns:a16="http://schemas.microsoft.com/office/drawing/2014/main" id="{1B39CE2D-F494-94EA-5038-C0B5D8FB44EA}"/>
                </a:ext>
              </a:extLst>
            </p:cNvPr>
            <p:cNvCxnSpPr/>
            <p:nvPr/>
          </p:nvCxnSpPr>
          <p:spPr bwMode="gray">
            <a:xfrm flipV="1">
              <a:off x="668802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4" name="btfpColumnIndicator600118">
              <a:extLst>
                <a:ext uri="{FF2B5EF4-FFF2-40B4-BE49-F238E27FC236}">
                  <a16:creationId xmlns:a16="http://schemas.microsoft.com/office/drawing/2014/main" id="{C080F05C-0CAD-BC51-35F4-06843B07D9F9}"/>
                </a:ext>
              </a:extLst>
            </p:cNvPr>
            <p:cNvCxnSpPr/>
            <p:nvPr/>
          </p:nvCxnSpPr>
          <p:spPr bwMode="gray">
            <a:xfrm flipV="1">
              <a:off x="550397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1" name="btfpColumnGapBlocker998020">
              <a:extLst>
                <a:ext uri="{FF2B5EF4-FFF2-40B4-BE49-F238E27FC236}">
                  <a16:creationId xmlns:a16="http://schemas.microsoft.com/office/drawing/2014/main" id="{FC438D67-9ED4-760E-68F2-5DC7C05CC7F9}"/>
                </a:ext>
              </a:extLst>
            </p:cNvPr>
            <p:cNvSpPr/>
            <p:nvPr/>
          </p:nvSpPr>
          <p:spPr bwMode="gray">
            <a:xfrm>
              <a:off x="3238840"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9" name="btfpColumnIndicator373134">
              <a:extLst>
                <a:ext uri="{FF2B5EF4-FFF2-40B4-BE49-F238E27FC236}">
                  <a16:creationId xmlns:a16="http://schemas.microsoft.com/office/drawing/2014/main" id="{92ECF883-F825-7B2A-80CE-33B828F2B093}"/>
                </a:ext>
              </a:extLst>
            </p:cNvPr>
            <p:cNvCxnSpPr/>
            <p:nvPr/>
          </p:nvCxnSpPr>
          <p:spPr bwMode="gray">
            <a:xfrm flipV="1">
              <a:off x="496343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7" name="btfpColumnIndicator981680">
              <a:extLst>
                <a:ext uri="{FF2B5EF4-FFF2-40B4-BE49-F238E27FC236}">
                  <a16:creationId xmlns:a16="http://schemas.microsoft.com/office/drawing/2014/main" id="{6DD5EFDA-0A8A-BAB2-3E89-94A61E192FC5}"/>
                </a:ext>
              </a:extLst>
            </p:cNvPr>
            <p:cNvCxnSpPr/>
            <p:nvPr/>
          </p:nvCxnSpPr>
          <p:spPr bwMode="gray">
            <a:xfrm flipV="1">
              <a:off x="377938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5" name="btfpColumnGapBlocker243032">
              <a:extLst>
                <a:ext uri="{FF2B5EF4-FFF2-40B4-BE49-F238E27FC236}">
                  <a16:creationId xmlns:a16="http://schemas.microsoft.com/office/drawing/2014/main" id="{4FF8E156-790F-7707-97A4-4AAF689EF80C}"/>
                </a:ext>
              </a:extLst>
            </p:cNvPr>
            <p:cNvSpPr/>
            <p:nvPr/>
          </p:nvSpPr>
          <p:spPr bwMode="gray">
            <a:xfrm>
              <a:off x="151424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6" name="btfpColumnIndicator949600">
              <a:extLst>
                <a:ext uri="{FF2B5EF4-FFF2-40B4-BE49-F238E27FC236}">
                  <a16:creationId xmlns:a16="http://schemas.microsoft.com/office/drawing/2014/main" id="{87E646EC-FF25-3765-27E2-B87EAABBEC6D}"/>
                </a:ext>
              </a:extLst>
            </p:cNvPr>
            <p:cNvCxnSpPr/>
            <p:nvPr/>
          </p:nvCxnSpPr>
          <p:spPr bwMode="gray">
            <a:xfrm flipV="1">
              <a:off x="323884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199947">
              <a:extLst>
                <a:ext uri="{FF2B5EF4-FFF2-40B4-BE49-F238E27FC236}">
                  <a16:creationId xmlns:a16="http://schemas.microsoft.com/office/drawing/2014/main" id="{8B0BAEA3-31AA-942E-3516-A64DA7AA94DD}"/>
                </a:ext>
              </a:extLst>
            </p:cNvPr>
            <p:cNvCxnSpPr/>
            <p:nvPr/>
          </p:nvCxnSpPr>
          <p:spPr bwMode="gray">
            <a:xfrm flipV="1">
              <a:off x="205479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858800">
              <a:extLst>
                <a:ext uri="{FF2B5EF4-FFF2-40B4-BE49-F238E27FC236}">
                  <a16:creationId xmlns:a16="http://schemas.microsoft.com/office/drawing/2014/main" id="{F7CE100D-36B5-9A6F-5B8F-1060BDA5C406}"/>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8" name="btfpColumnIndicator419022">
              <a:extLst>
                <a:ext uri="{FF2B5EF4-FFF2-40B4-BE49-F238E27FC236}">
                  <a16:creationId xmlns:a16="http://schemas.microsoft.com/office/drawing/2014/main" id="{6F227616-D3F0-4239-F8EB-DC596F958F83}"/>
                </a:ext>
              </a:extLst>
            </p:cNvPr>
            <p:cNvCxnSpPr/>
            <p:nvPr/>
          </p:nvCxnSpPr>
          <p:spPr bwMode="gray">
            <a:xfrm flipV="1">
              <a:off x="151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883321">
              <a:extLst>
                <a:ext uri="{FF2B5EF4-FFF2-40B4-BE49-F238E27FC236}">
                  <a16:creationId xmlns:a16="http://schemas.microsoft.com/office/drawing/2014/main" id="{3DD3F9A0-C8EB-842B-96EC-7C2E52D8F864}"/>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72" name="think-cell data - do not delete" hidden="1">
            <a:extLst>
              <a:ext uri="{FF2B5EF4-FFF2-40B4-BE49-F238E27FC236}">
                <a16:creationId xmlns:a16="http://schemas.microsoft.com/office/drawing/2014/main" id="{ADDEEA1C-F92B-30AC-D01E-6C2FB7C8E8C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9" progId="TCLayout.ActiveDocument.1">
                  <p:embed/>
                </p:oleObj>
              </mc:Choice>
              <mc:Fallback>
                <p:oleObj name="think-cell Slide" r:id="rId7" imgW="606" imgH="609" progId="TCLayout.ActiveDocument.1">
                  <p:embed/>
                  <p:pic>
                    <p:nvPicPr>
                      <p:cNvPr id="72" name="think-cell data - do not delete" hidden="1">
                        <a:extLst>
                          <a:ext uri="{FF2B5EF4-FFF2-40B4-BE49-F238E27FC236}">
                            <a16:creationId xmlns:a16="http://schemas.microsoft.com/office/drawing/2014/main" id="{ADDEEA1C-F92B-30AC-D01E-6C2FB7C8E8C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9" name="Rectangle 18">
            <a:extLst>
              <a:ext uri="{FF2B5EF4-FFF2-40B4-BE49-F238E27FC236}">
                <a16:creationId xmlns:a16="http://schemas.microsoft.com/office/drawing/2014/main" id="{C950D139-2706-2A56-234E-7081DAE21D8C}"/>
              </a:ext>
            </a:extLst>
          </p:cNvPr>
          <p:cNvSpPr/>
          <p:nvPr/>
        </p:nvSpPr>
        <p:spPr bwMode="gray">
          <a:xfrm>
            <a:off x="1" y="1281711"/>
            <a:ext cx="1600199" cy="5292726"/>
          </a:xfrm>
          <a:prstGeom prst="rect">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nvGrpSpPr>
          <p:cNvPr id="16" name="btfpStatusSticker254557">
            <a:extLst>
              <a:ext uri="{FF2B5EF4-FFF2-40B4-BE49-F238E27FC236}">
                <a16:creationId xmlns:a16="http://schemas.microsoft.com/office/drawing/2014/main" id="{7C68EFE8-3171-AF7F-E733-1E6EB30956EA}"/>
              </a:ext>
            </a:extLst>
          </p:cNvPr>
          <p:cNvGrpSpPr/>
          <p:nvPr>
            <p:custDataLst>
              <p:tags r:id="rId3"/>
            </p:custDataLst>
          </p:nvPr>
        </p:nvGrpSpPr>
        <p:grpSpPr>
          <a:xfrm>
            <a:off x="10100356" y="956426"/>
            <a:ext cx="1761444" cy="235611"/>
            <a:chOff x="-5035097" y="876300"/>
            <a:chExt cx="1761444" cy="235611"/>
          </a:xfrm>
        </p:grpSpPr>
        <p:sp>
          <p:nvSpPr>
            <p:cNvPr id="14" name="btfpStatusStickerText254557">
              <a:extLst>
                <a:ext uri="{FF2B5EF4-FFF2-40B4-BE49-F238E27FC236}">
                  <a16:creationId xmlns:a16="http://schemas.microsoft.com/office/drawing/2014/main" id="{29D6E903-4D13-41C4-F326-2143B9E67D54}"/>
                </a:ext>
              </a:extLst>
            </p:cNvPr>
            <p:cNvSpPr txBox="1"/>
            <p:nvPr/>
          </p:nvSpPr>
          <p:spPr bwMode="gray">
            <a:xfrm>
              <a:off x="-5035097"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5" name="btfpStatusStickerLine254557">
              <a:extLst>
                <a:ext uri="{FF2B5EF4-FFF2-40B4-BE49-F238E27FC236}">
                  <a16:creationId xmlns:a16="http://schemas.microsoft.com/office/drawing/2014/main" id="{09D3FE26-A834-D2C4-80C5-6C5FBE3399E6}"/>
                </a:ext>
              </a:extLst>
            </p:cNvPr>
            <p:cNvCxnSpPr>
              <a:cxnSpLocks/>
            </p:cNvCxnSpPr>
            <p:nvPr/>
          </p:nvCxnSpPr>
          <p:spPr bwMode="gray">
            <a:xfrm rot="720000">
              <a:off x="-5035097"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7" name="Title 1">
            <a:extLst>
              <a:ext uri="{FF2B5EF4-FFF2-40B4-BE49-F238E27FC236}">
                <a16:creationId xmlns:a16="http://schemas.microsoft.com/office/drawing/2014/main" id="{63DFCEB2-4E7F-A8AC-A47B-631BD31EB6CC}"/>
              </a:ext>
            </a:extLst>
          </p:cNvPr>
          <p:cNvSpPr txBox="1">
            <a:spLocks/>
          </p:cNvSpPr>
          <p:nvPr/>
        </p:nvSpPr>
        <p:spPr>
          <a:xfrm>
            <a:off x="334964" y="2255"/>
            <a:ext cx="10371136"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b="1"/>
              <a:t>Back-office: </a:t>
            </a:r>
            <a:r>
              <a:rPr lang="en-US"/>
              <a:t>Summary</a:t>
            </a:r>
          </a:p>
        </p:txBody>
      </p:sp>
      <p:graphicFrame>
        <p:nvGraphicFramePr>
          <p:cNvPr id="7" name="btfpTable910536">
            <a:extLst>
              <a:ext uri="{FF2B5EF4-FFF2-40B4-BE49-F238E27FC236}">
                <a16:creationId xmlns:a16="http://schemas.microsoft.com/office/drawing/2014/main" id="{B8AF39B9-7127-AB85-DB2E-A0AA9D9AB0E1}"/>
              </a:ext>
            </a:extLst>
          </p:cNvPr>
          <p:cNvGraphicFramePr>
            <a:graphicFrameLocks noGrp="1"/>
          </p:cNvGraphicFramePr>
          <p:nvPr>
            <p:custDataLst>
              <p:tags r:id="rId4"/>
            </p:custDataLst>
            <p:extLst>
              <p:ext uri="{D42A27DB-BD31-4B8C-83A1-F6EECF244321}">
                <p14:modId xmlns:p14="http://schemas.microsoft.com/office/powerpoint/2010/main" val="2144287588"/>
              </p:ext>
            </p:extLst>
          </p:nvPr>
        </p:nvGraphicFramePr>
        <p:xfrm>
          <a:off x="335280" y="1268414"/>
          <a:ext cx="11521440" cy="5292724"/>
        </p:xfrm>
        <a:graphic>
          <a:graphicData uri="http://schemas.openxmlformats.org/drawingml/2006/table">
            <a:tbl>
              <a:tblPr firstRow="1" firstCol="1">
                <a:tableStyleId>{9D7B26C5-4107-4FEC-AEDC-1716B250A1EF}</a:tableStyleId>
              </a:tblPr>
              <a:tblGrid>
                <a:gridCol w="1280160">
                  <a:extLst>
                    <a:ext uri="{9D8B030D-6E8A-4147-A177-3AD203B41FA5}">
                      <a16:colId xmlns:a16="http://schemas.microsoft.com/office/drawing/2014/main" val="861535141"/>
                    </a:ext>
                  </a:extLst>
                </a:gridCol>
                <a:gridCol w="10241280">
                  <a:extLst>
                    <a:ext uri="{9D8B030D-6E8A-4147-A177-3AD203B41FA5}">
                      <a16:colId xmlns:a16="http://schemas.microsoft.com/office/drawing/2014/main" val="3867279196"/>
                    </a:ext>
                  </a:extLst>
                </a:gridCol>
              </a:tblGrid>
              <a:tr h="391105">
                <a:tc>
                  <a:txBody>
                    <a:bodyPr/>
                    <a:lstStyle/>
                    <a:p>
                      <a:pPr marL="0" indent="0">
                        <a:spcBef>
                          <a:spcPts val="0"/>
                        </a:spcBef>
                        <a:buFontTx/>
                        <a:buNone/>
                      </a:pPr>
                      <a:endParaRPr lang="en-US" sz="1300">
                        <a:solidFill>
                          <a:srgbClr val="FFFFFF"/>
                        </a:solidFill>
                      </a:endParaRPr>
                    </a:p>
                  </a:txBody>
                  <a:tcPr marT="54864" marB="54864" anchor="b">
                    <a:lnL>
                      <a:noFill/>
                    </a:lnL>
                    <a:lnR>
                      <a:noFill/>
                    </a:lnR>
                    <a:lnT>
                      <a:noFill/>
                    </a:lnT>
                    <a:lnB w="19050" cmpd="sng">
                      <a:noFill/>
                    </a:lnB>
                    <a:lnTlToBr w="12700" cmpd="sng">
                      <a:noFill/>
                      <a:prstDash val="solid"/>
                    </a:lnTlToBr>
                    <a:lnBlToTr w="12700" cmpd="sng">
                      <a:noFill/>
                      <a:prstDash val="solid"/>
                    </a:lnBlToTr>
                    <a:noFill/>
                  </a:tcPr>
                </a:tc>
                <a:tc>
                  <a:txBody>
                    <a:bodyPr/>
                    <a:lstStyle/>
                    <a:p>
                      <a:pPr marL="0" indent="0">
                        <a:spcBef>
                          <a:spcPts val="0"/>
                        </a:spcBef>
                        <a:buFontTx/>
                        <a:buNone/>
                      </a:pPr>
                      <a:r>
                        <a:rPr lang="en-US" sz="1100" b="0" spc="300">
                          <a:solidFill>
                            <a:srgbClr val="FFFFFF"/>
                          </a:solidFill>
                        </a:rPr>
                        <a:t>SUMMARY PERSPECTIVES</a:t>
                      </a:r>
                    </a:p>
                  </a:txBody>
                  <a:tcPr marT="54864" marB="54864" anchor="b">
                    <a:lnL>
                      <a:noFill/>
                    </a:lnL>
                    <a:solidFill>
                      <a:srgbClr val="000000"/>
                    </a:solidFill>
                  </a:tcPr>
                </a:tc>
                <a:extLst>
                  <a:ext uri="{0D108BD9-81ED-4DB2-BD59-A6C34878D82A}">
                    <a16:rowId xmlns:a16="http://schemas.microsoft.com/office/drawing/2014/main" val="3062533479"/>
                  </a:ext>
                </a:extLst>
              </a:tr>
              <a:tr h="1727588">
                <a:tc>
                  <a:txBody>
                    <a:bodyPr/>
                    <a:lstStyle/>
                    <a:p>
                      <a:pPr marL="0" indent="0">
                        <a:buFontTx/>
                        <a:buNone/>
                      </a:pPr>
                      <a:r>
                        <a:rPr lang="en-US" sz="1300">
                          <a:solidFill>
                            <a:srgbClr val="FFFFFF"/>
                          </a:solidFill>
                        </a:rPr>
                        <a:t>AI impact on workflow</a:t>
                      </a:r>
                    </a:p>
                  </a:txBody>
                  <a:tcPr marT="54864" marB="54864">
                    <a:lnT w="19050" cmpd="sng">
                      <a:noFill/>
                    </a:lnT>
                    <a:lnB w="12700" cap="flat" cmpd="sng" algn="ctr">
                      <a:solidFill>
                        <a:schemeClr val="bg1">
                          <a:lumMod val="85000"/>
                        </a:schemeClr>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Relative to middle office, </a:t>
                      </a:r>
                      <a:r>
                        <a:rPr kumimoji="0" lang="en-US" sz="1050" b="1" i="0" u="none" strike="noStrike" kern="1200" cap="none" spc="0" normalizeH="0" baseline="0" noProof="0">
                          <a:ln>
                            <a:noFill/>
                          </a:ln>
                          <a:solidFill>
                            <a:srgbClr val="000000"/>
                          </a:solidFill>
                          <a:effectLst/>
                          <a:uLnTx/>
                          <a:uFillTx/>
                          <a:latin typeface="+mj-lt"/>
                          <a:ea typeface="+mn-ea"/>
                          <a:cs typeface="+mn-cs"/>
                        </a:rPr>
                        <a:t>back-office workflows are more automated </a:t>
                      </a:r>
                      <a:r>
                        <a:rPr kumimoji="0" lang="en-US" sz="1050" b="0" i="0" u="none" strike="noStrike" kern="1200" cap="none" spc="0" normalizeH="0" baseline="0" noProof="0">
                          <a:ln>
                            <a:noFill/>
                          </a:ln>
                          <a:solidFill>
                            <a:srgbClr val="000000"/>
                          </a:solidFill>
                          <a:effectLst/>
                          <a:uLnTx/>
                          <a:uFillTx/>
                          <a:latin typeface="+mj-lt"/>
                          <a:ea typeface="+mn-ea"/>
                          <a:cs typeface="+mn-cs"/>
                        </a:rPr>
                        <a:t>with rules-based automation, workflow assistance, and revenue intelligence tools; agent involvement is still required for higher knowledge tasks such as denial investigation and payment follow-ups</a:t>
                      </a:r>
                    </a:p>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Among back-office activities, </a:t>
                      </a:r>
                      <a:r>
                        <a:rPr kumimoji="0" lang="en-US" sz="1050" b="1" i="0" u="none" strike="noStrike" kern="1200" cap="none" spc="0" normalizeH="0" baseline="0" noProof="0">
                          <a:ln>
                            <a:noFill/>
                          </a:ln>
                          <a:solidFill>
                            <a:srgbClr val="000000"/>
                          </a:solidFill>
                          <a:effectLst/>
                          <a:uLnTx/>
                          <a:uFillTx/>
                          <a:latin typeface="+mj-lt"/>
                          <a:ea typeface="+mn-ea"/>
                          <a:cs typeface="+mn-cs"/>
                        </a:rPr>
                        <a:t>GenAI is expected to have the greatest impact on denials and underpayment mgmt. and A/R mgmt.</a:t>
                      </a:r>
                      <a:r>
                        <a:rPr kumimoji="0" lang="en-US" sz="1050" b="0" i="0" u="none" strike="noStrike" kern="1200" cap="none" spc="0" normalizeH="0" baseline="0" noProof="0">
                          <a:ln>
                            <a:noFill/>
                          </a:ln>
                          <a:solidFill>
                            <a:srgbClr val="000000"/>
                          </a:solidFill>
                          <a:effectLst/>
                          <a:uLnTx/>
                          <a:uFillTx/>
                          <a:latin typeface="+mj-lt"/>
                          <a:ea typeface="+mn-ea"/>
                          <a:cs typeface="+mn-cs"/>
                        </a:rPr>
                        <a:t> given its ability to interpret context to better customize its recommendations and improve the accuracy of suggested next steps</a:t>
                      </a:r>
                    </a:p>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GenAI can also unlock </a:t>
                      </a:r>
                      <a:r>
                        <a:rPr kumimoji="0" lang="en-US" sz="1050" b="1" i="0" u="none" strike="noStrike" kern="1200" cap="none" spc="0" normalizeH="0" baseline="0" noProof="0">
                          <a:ln>
                            <a:noFill/>
                          </a:ln>
                          <a:solidFill>
                            <a:srgbClr val="000000"/>
                          </a:solidFill>
                          <a:effectLst/>
                          <a:uLnTx/>
                          <a:uFillTx/>
                          <a:latin typeface="+mj-lt"/>
                          <a:ea typeface="+mn-ea"/>
                          <a:cs typeface="+mn-cs"/>
                        </a:rPr>
                        <a:t>agentic co-pilots such as GenAI powered, bot-led outbound calls </a:t>
                      </a:r>
                      <a:r>
                        <a:rPr kumimoji="0" lang="en-US" sz="1050" b="0" i="0" u="none" strike="noStrike" kern="1200" cap="none" spc="0" normalizeH="0" baseline="0" noProof="0">
                          <a:ln>
                            <a:noFill/>
                          </a:ln>
                          <a:solidFill>
                            <a:srgbClr val="000000"/>
                          </a:solidFill>
                          <a:effectLst/>
                          <a:uLnTx/>
                          <a:uFillTx/>
                          <a:latin typeface="+mj-lt"/>
                          <a:ea typeface="+mn-ea"/>
                          <a:cs typeface="+mn-cs"/>
                        </a:rPr>
                        <a:t>which will be a big step forward vs. todays manual, agent-led process; Agentic co-pilots will be able to take action (e.g., make a call) automatously when there is high-fidelity in next-step recs, reducing agent time on repetitive actions</a:t>
                      </a:r>
                    </a:p>
                  </a:txBody>
                  <a:tcPr>
                    <a:lnB w="12700" cap="flat" cmpd="sng" algn="ctr">
                      <a:solidFill>
                        <a:schemeClr val="bg1">
                          <a:lumMod val="85000"/>
                        </a:schemeClr>
                      </a:solidFill>
                      <a:prstDash val="solid"/>
                      <a:round/>
                      <a:headEnd type="none" w="med" len="med"/>
                      <a:tailEnd type="none" w="med" len="med"/>
                    </a:lnB>
                    <a:solidFill>
                      <a:srgbClr val="D6D6D6">
                        <a:alpha val="25000"/>
                      </a:srgbClr>
                    </a:solidFill>
                  </a:tcPr>
                </a:tc>
                <a:extLst>
                  <a:ext uri="{0D108BD9-81ED-4DB2-BD59-A6C34878D82A}">
                    <a16:rowId xmlns:a16="http://schemas.microsoft.com/office/drawing/2014/main" val="3485846956"/>
                  </a:ext>
                </a:extLst>
              </a:tr>
              <a:tr h="1723184">
                <a:tc>
                  <a:txBody>
                    <a:bodyPr/>
                    <a:lstStyle/>
                    <a:p>
                      <a:pPr marL="0" indent="0">
                        <a:buFontTx/>
                        <a:buNone/>
                      </a:pPr>
                      <a:r>
                        <a:rPr lang="en-US" sz="1300">
                          <a:solidFill>
                            <a:srgbClr val="FFFFFF"/>
                          </a:solidFill>
                        </a:rPr>
                        <a:t>Provider themes</a:t>
                      </a:r>
                    </a:p>
                  </a:txBody>
                  <a:tcPr marT="54864" marB="54864">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050" b="1">
                          <a:latin typeface="+mj-lt"/>
                        </a:rPr>
                        <a:t>Providers agree the biggest GenAI opportunities are in denial mgmt. and A/R mgmt. </a:t>
                      </a:r>
                      <a:r>
                        <a:rPr lang="en-US" sz="1050" b="0">
                          <a:latin typeface="+mj-lt"/>
                        </a:rPr>
                        <a:t>believing </a:t>
                      </a:r>
                      <a:r>
                        <a:rPr lang="en-US" sz="1050">
                          <a:latin typeface="+mj-lt"/>
                        </a:rPr>
                        <a:t>that automation can significantly streamline appeals, expedite follow-ups, and reduce manual documentation work</a:t>
                      </a:r>
                    </a:p>
                    <a:p>
                      <a:r>
                        <a:rPr lang="en-US" sz="1050" b="1">
                          <a:latin typeface="+mj-lt"/>
                        </a:rPr>
                        <a:t>Most see increased value in outsourcing back office </a:t>
                      </a:r>
                      <a:r>
                        <a:rPr lang="en-US" sz="1050">
                          <a:latin typeface="+mj-lt"/>
                        </a:rPr>
                        <a:t>given GenAI led improvements; they expect outsourced vendors to develop their tools faster / better and believe they have limited capabilities to develop this function in-house. However, providers are more open to trying point solutions (vs. middle office)</a:t>
                      </a:r>
                    </a:p>
                    <a:p>
                      <a:r>
                        <a:rPr lang="en-US" sz="1050" b="1">
                          <a:latin typeface="+mj-lt"/>
                        </a:rPr>
                        <a:t>High expectations to negotiate savings</a:t>
                      </a:r>
                      <a:r>
                        <a:rPr lang="en-US" sz="1050">
                          <a:latin typeface="+mj-lt"/>
                        </a:rPr>
                        <a:t> with most expecting 26-50% of savings to be passed on; providers anticipate that GenAI-enabled efficiencies should lead to direct cost reductions, especially with contingency-based pricing models common in back office</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682402376"/>
                  </a:ext>
                </a:extLst>
              </a:tr>
              <a:tr h="1450847">
                <a:tc>
                  <a:txBody>
                    <a:bodyPr/>
                    <a:lstStyle/>
                    <a:p>
                      <a:pPr marL="0" indent="0">
                        <a:buFontTx/>
                        <a:buNone/>
                      </a:pPr>
                      <a:r>
                        <a:rPr lang="en-US" sz="1300">
                          <a:solidFill>
                            <a:srgbClr val="FFFFFF"/>
                          </a:solidFill>
                        </a:rPr>
                        <a:t>Competitor dynamics</a:t>
                      </a:r>
                    </a:p>
                  </a:txBody>
                  <a:tcPr marT="54864" marB="54864">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1200"/>
                        </a:spcBef>
                        <a:spcAft>
                          <a:spcPts val="0"/>
                        </a:spcAft>
                        <a:buClrTx/>
                        <a:buSzTx/>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Traditional RCM companies have focused on </a:t>
                      </a:r>
                      <a:r>
                        <a:rPr kumimoji="0" lang="en-US" sz="1050" b="1" i="0" u="none" strike="noStrike" kern="1200" cap="none" spc="0" normalizeH="0" baseline="0" noProof="0">
                          <a:ln>
                            <a:noFill/>
                          </a:ln>
                          <a:solidFill>
                            <a:srgbClr val="000000"/>
                          </a:solidFill>
                          <a:effectLst/>
                          <a:uLnTx/>
                          <a:uFillTx/>
                          <a:latin typeface="+mj-lt"/>
                          <a:ea typeface="+mn-ea"/>
                          <a:cs typeface="+mn-cs"/>
                        </a:rPr>
                        <a:t>integrating point automation into their back-end processes </a:t>
                      </a:r>
                      <a:r>
                        <a:rPr kumimoji="0" lang="en-US" sz="1050" b="0" i="0" u="none" strike="noStrike" kern="1200" cap="none" spc="0" normalizeH="0" baseline="0" noProof="0">
                          <a:ln>
                            <a:noFill/>
                          </a:ln>
                          <a:solidFill>
                            <a:srgbClr val="000000"/>
                          </a:solidFill>
                          <a:effectLst/>
                          <a:uLnTx/>
                          <a:uFillTx/>
                          <a:latin typeface="+mj-lt"/>
                          <a:ea typeface="+mn-ea"/>
                          <a:cs typeface="+mn-cs"/>
                        </a:rPr>
                        <a:t>to eliminate repetitive, manual tasks and increase agent efficiency; investment has enabled payment posting and patient billing to be largely automated, while impact to denial mgmt. and A/R mgmt. is starting to be seen</a:t>
                      </a:r>
                    </a:p>
                    <a:p>
                      <a:pPr marL="177800" marR="0" lvl="0" indent="-177800" algn="l" defTabSz="711200" rtl="0" eaLnBrk="1" fontAlgn="auto" latinLnBrk="0" hangingPunct="1">
                        <a:lnSpc>
                          <a:spcPct val="100000"/>
                        </a:lnSpc>
                        <a:spcBef>
                          <a:spcPts val="1200"/>
                        </a:spcBef>
                        <a:spcAft>
                          <a:spcPts val="0"/>
                        </a:spcAft>
                        <a:buClrTx/>
                        <a:buSzTx/>
                        <a:tabLst/>
                        <a:defRPr/>
                      </a:pPr>
                      <a:r>
                        <a:rPr kumimoji="0" lang="en-US" sz="1050" b="0" i="0" u="none" strike="noStrike" kern="1200" cap="none" spc="0" normalizeH="0" baseline="0" noProof="0">
                          <a:ln>
                            <a:noFill/>
                          </a:ln>
                          <a:solidFill>
                            <a:srgbClr val="000000"/>
                          </a:solidFill>
                          <a:effectLst/>
                          <a:uLnTx/>
                          <a:uFillTx/>
                          <a:latin typeface="+mj-lt"/>
                          <a:ea typeface="+mn-ea"/>
                          <a:cs typeface="+mn-cs"/>
                        </a:rPr>
                        <a:t>Emerging solutions have largely focused on creating point solutions in </a:t>
                      </a:r>
                      <a:r>
                        <a:rPr kumimoji="0" lang="en-US" sz="1050" b="1" i="0" u="none" strike="noStrike" kern="1200" cap="none" spc="0" normalizeH="0" baseline="0" noProof="0">
                          <a:ln>
                            <a:noFill/>
                          </a:ln>
                          <a:solidFill>
                            <a:srgbClr val="000000"/>
                          </a:solidFill>
                          <a:effectLst/>
                          <a:uLnTx/>
                          <a:uFillTx/>
                          <a:latin typeface="+mj-lt"/>
                          <a:ea typeface="+mn-ea"/>
                          <a:cs typeface="+mn-cs"/>
                        </a:rPr>
                        <a:t>denial and underpayment management </a:t>
                      </a:r>
                      <a:r>
                        <a:rPr kumimoji="0" lang="en-US" sz="1050" b="0" i="0" u="none" strike="noStrike" kern="1200" cap="none" spc="0" normalizeH="0" baseline="0" noProof="0">
                          <a:ln>
                            <a:noFill/>
                          </a:ln>
                          <a:solidFill>
                            <a:srgbClr val="000000"/>
                          </a:solidFill>
                          <a:effectLst/>
                          <a:uLnTx/>
                          <a:uFillTx/>
                          <a:latin typeface="+mj-lt"/>
                          <a:ea typeface="+mn-ea"/>
                          <a:cs typeface="+mn-cs"/>
                        </a:rPr>
                        <a:t>and </a:t>
                      </a:r>
                      <a:r>
                        <a:rPr kumimoji="0" lang="en-US" sz="1050" b="1" i="0" u="none" strike="noStrike" kern="1200" cap="none" spc="0" normalizeH="0" baseline="0" noProof="0">
                          <a:ln>
                            <a:noFill/>
                          </a:ln>
                          <a:solidFill>
                            <a:srgbClr val="000000"/>
                          </a:solidFill>
                          <a:effectLst/>
                          <a:uLnTx/>
                          <a:uFillTx/>
                          <a:latin typeface="+mj-lt"/>
                          <a:ea typeface="+mn-ea"/>
                          <a:cs typeface="+mn-cs"/>
                        </a:rPr>
                        <a:t>A/R management</a:t>
                      </a:r>
                      <a:r>
                        <a:rPr kumimoji="0" lang="en-US" sz="1050" b="0" i="0" u="none" strike="noStrike" kern="1200" cap="none" spc="0" normalizeH="0" baseline="0" noProof="0">
                          <a:ln>
                            <a:noFill/>
                          </a:ln>
                          <a:solidFill>
                            <a:srgbClr val="000000"/>
                          </a:solidFill>
                          <a:effectLst/>
                          <a:uLnTx/>
                          <a:uFillTx/>
                          <a:latin typeface="+mj-lt"/>
                          <a:ea typeface="+mn-ea"/>
                          <a:cs typeface="+mn-cs"/>
                        </a:rPr>
                        <a:t>, areas where there is most opportunity with current tech; given the direct impact on providers bottom-line, </a:t>
                      </a:r>
                      <a:r>
                        <a:rPr kumimoji="0" lang="en-US" sz="1050" b="1" i="0" u="none" strike="noStrike" kern="1200" cap="none" spc="0" normalizeH="0" baseline="0" noProof="0">
                          <a:ln>
                            <a:noFill/>
                          </a:ln>
                          <a:solidFill>
                            <a:srgbClr val="000000"/>
                          </a:solidFill>
                          <a:effectLst/>
                          <a:uLnTx/>
                          <a:uFillTx/>
                          <a:latin typeface="+mj-lt"/>
                          <a:ea typeface="+mn-ea"/>
                          <a:cs typeface="+mn-cs"/>
                        </a:rPr>
                        <a:t>provider groups have shown some interest in trailing </a:t>
                      </a:r>
                      <a:r>
                        <a:rPr kumimoji="0" lang="en-US" sz="1050" b="0" i="0" u="none" strike="noStrike" kern="1200" cap="none" spc="0" normalizeH="0" baseline="0" noProof="0">
                          <a:ln>
                            <a:noFill/>
                          </a:ln>
                          <a:solidFill>
                            <a:srgbClr val="000000"/>
                          </a:solidFill>
                          <a:effectLst/>
                          <a:uLnTx/>
                          <a:uFillTx/>
                          <a:latin typeface="+mj-lt"/>
                          <a:ea typeface="+mn-ea"/>
                          <a:cs typeface="+mn-cs"/>
                        </a:rPr>
                        <a:t>these solutions</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6D6D6">
                        <a:alpha val="25000"/>
                      </a:srgbClr>
                    </a:solidFill>
                  </a:tcPr>
                </a:tc>
                <a:extLst>
                  <a:ext uri="{0D108BD9-81ED-4DB2-BD59-A6C34878D82A}">
                    <a16:rowId xmlns:a16="http://schemas.microsoft.com/office/drawing/2014/main" val="2039646207"/>
                  </a:ext>
                </a:extLst>
              </a:tr>
            </a:tbl>
          </a:graphicData>
        </a:graphic>
      </p:graphicFrame>
      <p:grpSp>
        <p:nvGrpSpPr>
          <p:cNvPr id="86" name="Group 85">
            <a:extLst>
              <a:ext uri="{FF2B5EF4-FFF2-40B4-BE49-F238E27FC236}">
                <a16:creationId xmlns:a16="http://schemas.microsoft.com/office/drawing/2014/main" id="{78D788CC-090E-06BE-3AC5-CD7DE7985E28}"/>
              </a:ext>
            </a:extLst>
          </p:cNvPr>
          <p:cNvGrpSpPr>
            <a:grpSpLocks noChangeAspect="1"/>
          </p:cNvGrpSpPr>
          <p:nvPr/>
        </p:nvGrpSpPr>
        <p:grpSpPr>
          <a:xfrm>
            <a:off x="1073477" y="4139493"/>
            <a:ext cx="376238" cy="552451"/>
            <a:chOff x="161925" y="920750"/>
            <a:chExt cx="376238" cy="552451"/>
          </a:xfrm>
        </p:grpSpPr>
        <p:sp>
          <p:nvSpPr>
            <p:cNvPr id="87" name="Freeform 42">
              <a:extLst>
                <a:ext uri="{FF2B5EF4-FFF2-40B4-BE49-F238E27FC236}">
                  <a16:creationId xmlns:a16="http://schemas.microsoft.com/office/drawing/2014/main" id="{320DFB79-C398-81F3-4E7D-C456923C29C8}"/>
                </a:ext>
              </a:extLst>
            </p:cNvPr>
            <p:cNvSpPr>
              <a:spLocks noEditPoints="1"/>
            </p:cNvSpPr>
            <p:nvPr/>
          </p:nvSpPr>
          <p:spPr bwMode="auto">
            <a:xfrm>
              <a:off x="161925" y="920750"/>
              <a:ext cx="376238" cy="552451"/>
            </a:xfrm>
            <a:custGeom>
              <a:avLst/>
              <a:gdLst>
                <a:gd name="T0" fmla="*/ 185 w 192"/>
                <a:gd name="T1" fmla="*/ 39 h 283"/>
                <a:gd name="T2" fmla="*/ 178 w 192"/>
                <a:gd name="T3" fmla="*/ 39 h 283"/>
                <a:gd name="T4" fmla="*/ 162 w 192"/>
                <a:gd name="T5" fmla="*/ 22 h 283"/>
                <a:gd name="T6" fmla="*/ 125 w 192"/>
                <a:gd name="T7" fmla="*/ 22 h 283"/>
                <a:gd name="T8" fmla="*/ 97 w 192"/>
                <a:gd name="T9" fmla="*/ 0 h 283"/>
                <a:gd name="T10" fmla="*/ 69 w 192"/>
                <a:gd name="T11" fmla="*/ 22 h 283"/>
                <a:gd name="T12" fmla="*/ 32 w 192"/>
                <a:gd name="T13" fmla="*/ 22 h 283"/>
                <a:gd name="T14" fmla="*/ 16 w 192"/>
                <a:gd name="T15" fmla="*/ 39 h 283"/>
                <a:gd name="T16" fmla="*/ 6 w 192"/>
                <a:gd name="T17" fmla="*/ 39 h 283"/>
                <a:gd name="T18" fmla="*/ 0 w 192"/>
                <a:gd name="T19" fmla="*/ 45 h 283"/>
                <a:gd name="T20" fmla="*/ 0 w 192"/>
                <a:gd name="T21" fmla="*/ 277 h 283"/>
                <a:gd name="T22" fmla="*/ 6 w 192"/>
                <a:gd name="T23" fmla="*/ 283 h 283"/>
                <a:gd name="T24" fmla="*/ 185 w 192"/>
                <a:gd name="T25" fmla="*/ 283 h 283"/>
                <a:gd name="T26" fmla="*/ 192 w 192"/>
                <a:gd name="T27" fmla="*/ 277 h 283"/>
                <a:gd name="T28" fmla="*/ 192 w 192"/>
                <a:gd name="T29" fmla="*/ 45 h 283"/>
                <a:gd name="T30" fmla="*/ 185 w 192"/>
                <a:gd name="T31" fmla="*/ 39 h 283"/>
                <a:gd name="T32" fmla="*/ 97 w 192"/>
                <a:gd name="T33" fmla="*/ 6 h 283"/>
                <a:gd name="T34" fmla="*/ 119 w 192"/>
                <a:gd name="T35" fmla="*/ 22 h 283"/>
                <a:gd name="T36" fmla="*/ 75 w 192"/>
                <a:gd name="T37" fmla="*/ 22 h 283"/>
                <a:gd name="T38" fmla="*/ 97 w 192"/>
                <a:gd name="T39" fmla="*/ 6 h 283"/>
                <a:gd name="T40" fmla="*/ 32 w 192"/>
                <a:gd name="T41" fmla="*/ 28 h 283"/>
                <a:gd name="T42" fmla="*/ 162 w 192"/>
                <a:gd name="T43" fmla="*/ 28 h 283"/>
                <a:gd name="T44" fmla="*/ 172 w 192"/>
                <a:gd name="T45" fmla="*/ 39 h 283"/>
                <a:gd name="T46" fmla="*/ 22 w 192"/>
                <a:gd name="T47" fmla="*/ 39 h 283"/>
                <a:gd name="T48" fmla="*/ 32 w 192"/>
                <a:gd name="T49" fmla="*/ 28 h 283"/>
                <a:gd name="T50" fmla="*/ 186 w 192"/>
                <a:gd name="T51" fmla="*/ 277 h 283"/>
                <a:gd name="T52" fmla="*/ 185 w 192"/>
                <a:gd name="T53" fmla="*/ 277 h 283"/>
                <a:gd name="T54" fmla="*/ 6 w 192"/>
                <a:gd name="T55" fmla="*/ 277 h 283"/>
                <a:gd name="T56" fmla="*/ 6 w 192"/>
                <a:gd name="T57" fmla="*/ 277 h 283"/>
                <a:gd name="T58" fmla="*/ 6 w 192"/>
                <a:gd name="T59" fmla="*/ 45 h 283"/>
                <a:gd name="T60" fmla="*/ 6 w 192"/>
                <a:gd name="T61" fmla="*/ 45 h 283"/>
                <a:gd name="T62" fmla="*/ 185 w 192"/>
                <a:gd name="T63" fmla="*/ 45 h 283"/>
                <a:gd name="T64" fmla="*/ 186 w 192"/>
                <a:gd name="T65" fmla="*/ 45 h 283"/>
                <a:gd name="T66" fmla="*/ 186 w 192"/>
                <a:gd name="T67" fmla="*/ 27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283">
                  <a:moveTo>
                    <a:pt x="185" y="39"/>
                  </a:moveTo>
                  <a:cubicBezTo>
                    <a:pt x="178" y="39"/>
                    <a:pt x="178" y="39"/>
                    <a:pt x="178" y="39"/>
                  </a:cubicBezTo>
                  <a:cubicBezTo>
                    <a:pt x="177" y="29"/>
                    <a:pt x="171" y="22"/>
                    <a:pt x="162" y="22"/>
                  </a:cubicBezTo>
                  <a:cubicBezTo>
                    <a:pt x="125" y="22"/>
                    <a:pt x="125" y="22"/>
                    <a:pt x="125" y="22"/>
                  </a:cubicBezTo>
                  <a:cubicBezTo>
                    <a:pt x="122" y="9"/>
                    <a:pt x="110" y="0"/>
                    <a:pt x="97" y="0"/>
                  </a:cubicBezTo>
                  <a:cubicBezTo>
                    <a:pt x="84" y="0"/>
                    <a:pt x="72" y="9"/>
                    <a:pt x="69" y="22"/>
                  </a:cubicBezTo>
                  <a:cubicBezTo>
                    <a:pt x="32" y="22"/>
                    <a:pt x="32" y="22"/>
                    <a:pt x="32" y="22"/>
                  </a:cubicBezTo>
                  <a:cubicBezTo>
                    <a:pt x="22" y="22"/>
                    <a:pt x="17" y="28"/>
                    <a:pt x="16" y="39"/>
                  </a:cubicBezTo>
                  <a:cubicBezTo>
                    <a:pt x="6" y="39"/>
                    <a:pt x="6" y="39"/>
                    <a:pt x="6" y="39"/>
                  </a:cubicBezTo>
                  <a:cubicBezTo>
                    <a:pt x="3" y="39"/>
                    <a:pt x="0" y="42"/>
                    <a:pt x="0" y="45"/>
                  </a:cubicBezTo>
                  <a:cubicBezTo>
                    <a:pt x="0" y="277"/>
                    <a:pt x="0" y="277"/>
                    <a:pt x="0" y="277"/>
                  </a:cubicBezTo>
                  <a:cubicBezTo>
                    <a:pt x="0" y="280"/>
                    <a:pt x="3" y="283"/>
                    <a:pt x="6" y="283"/>
                  </a:cubicBezTo>
                  <a:cubicBezTo>
                    <a:pt x="185" y="283"/>
                    <a:pt x="185" y="283"/>
                    <a:pt x="185" y="283"/>
                  </a:cubicBezTo>
                  <a:cubicBezTo>
                    <a:pt x="189" y="283"/>
                    <a:pt x="192" y="280"/>
                    <a:pt x="192" y="277"/>
                  </a:cubicBezTo>
                  <a:cubicBezTo>
                    <a:pt x="192" y="45"/>
                    <a:pt x="192" y="45"/>
                    <a:pt x="192" y="45"/>
                  </a:cubicBezTo>
                  <a:cubicBezTo>
                    <a:pt x="192" y="42"/>
                    <a:pt x="189" y="39"/>
                    <a:pt x="185" y="39"/>
                  </a:cubicBezTo>
                  <a:close/>
                  <a:moveTo>
                    <a:pt x="97" y="6"/>
                  </a:moveTo>
                  <a:cubicBezTo>
                    <a:pt x="107" y="6"/>
                    <a:pt x="116" y="13"/>
                    <a:pt x="119" y="22"/>
                  </a:cubicBezTo>
                  <a:cubicBezTo>
                    <a:pt x="75" y="22"/>
                    <a:pt x="75" y="22"/>
                    <a:pt x="75" y="22"/>
                  </a:cubicBezTo>
                  <a:cubicBezTo>
                    <a:pt x="78" y="13"/>
                    <a:pt x="87" y="6"/>
                    <a:pt x="97" y="6"/>
                  </a:cubicBezTo>
                  <a:close/>
                  <a:moveTo>
                    <a:pt x="32" y="28"/>
                  </a:moveTo>
                  <a:cubicBezTo>
                    <a:pt x="162" y="28"/>
                    <a:pt x="162" y="28"/>
                    <a:pt x="162" y="28"/>
                  </a:cubicBezTo>
                  <a:cubicBezTo>
                    <a:pt x="168" y="28"/>
                    <a:pt x="171" y="32"/>
                    <a:pt x="172" y="39"/>
                  </a:cubicBezTo>
                  <a:cubicBezTo>
                    <a:pt x="22" y="39"/>
                    <a:pt x="22" y="39"/>
                    <a:pt x="22" y="39"/>
                  </a:cubicBezTo>
                  <a:cubicBezTo>
                    <a:pt x="22" y="34"/>
                    <a:pt x="24" y="28"/>
                    <a:pt x="32" y="28"/>
                  </a:cubicBezTo>
                  <a:close/>
                  <a:moveTo>
                    <a:pt x="186" y="277"/>
                  </a:moveTo>
                  <a:cubicBezTo>
                    <a:pt x="186" y="277"/>
                    <a:pt x="185" y="277"/>
                    <a:pt x="185" y="277"/>
                  </a:cubicBezTo>
                  <a:cubicBezTo>
                    <a:pt x="6" y="277"/>
                    <a:pt x="6" y="277"/>
                    <a:pt x="6" y="277"/>
                  </a:cubicBezTo>
                  <a:cubicBezTo>
                    <a:pt x="6" y="277"/>
                    <a:pt x="6" y="277"/>
                    <a:pt x="6" y="277"/>
                  </a:cubicBezTo>
                  <a:cubicBezTo>
                    <a:pt x="6" y="45"/>
                    <a:pt x="6" y="45"/>
                    <a:pt x="6" y="45"/>
                  </a:cubicBezTo>
                  <a:cubicBezTo>
                    <a:pt x="6" y="45"/>
                    <a:pt x="6" y="45"/>
                    <a:pt x="6" y="45"/>
                  </a:cubicBezTo>
                  <a:cubicBezTo>
                    <a:pt x="185" y="45"/>
                    <a:pt x="185" y="45"/>
                    <a:pt x="185" y="45"/>
                  </a:cubicBezTo>
                  <a:cubicBezTo>
                    <a:pt x="185" y="45"/>
                    <a:pt x="186" y="45"/>
                    <a:pt x="186" y="45"/>
                  </a:cubicBezTo>
                  <a:lnTo>
                    <a:pt x="186" y="277"/>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88" name="Freeform 43">
              <a:extLst>
                <a:ext uri="{FF2B5EF4-FFF2-40B4-BE49-F238E27FC236}">
                  <a16:creationId xmlns:a16="http://schemas.microsoft.com/office/drawing/2014/main" id="{8DE38A8A-6C99-F752-3FE9-220FFF4D9555}"/>
                </a:ext>
              </a:extLst>
            </p:cNvPr>
            <p:cNvSpPr>
              <a:spLocks/>
            </p:cNvSpPr>
            <p:nvPr/>
          </p:nvSpPr>
          <p:spPr bwMode="auto">
            <a:xfrm>
              <a:off x="222250" y="1065213"/>
              <a:ext cx="84138" cy="61913"/>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6 w 43"/>
                <a:gd name="T15" fmla="*/ 31 h 32"/>
                <a:gd name="T16" fmla="*/ 42 w 43"/>
                <a:gd name="T17" fmla="*/ 5 h 32"/>
                <a:gd name="T18" fmla="*/ 42 w 43"/>
                <a:gd name="T19" fmla="*/ 1 h 32"/>
                <a:gd name="T20" fmla="*/ 37 w 43"/>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89" name="Freeform 44">
              <a:extLst>
                <a:ext uri="{FF2B5EF4-FFF2-40B4-BE49-F238E27FC236}">
                  <a16:creationId xmlns:a16="http://schemas.microsoft.com/office/drawing/2014/main" id="{41163E7E-0663-105F-3102-E08EFF213C26}"/>
                </a:ext>
              </a:extLst>
            </p:cNvPr>
            <p:cNvSpPr>
              <a:spLocks/>
            </p:cNvSpPr>
            <p:nvPr/>
          </p:nvSpPr>
          <p:spPr bwMode="auto">
            <a:xfrm>
              <a:off x="222250" y="1177925"/>
              <a:ext cx="84138" cy="63500"/>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6 w 43"/>
                <a:gd name="T15" fmla="*/ 31 h 32"/>
                <a:gd name="T16" fmla="*/ 42 w 43"/>
                <a:gd name="T17" fmla="*/ 5 h 32"/>
                <a:gd name="T18" fmla="*/ 42 w 43"/>
                <a:gd name="T19" fmla="*/ 1 h 32"/>
                <a:gd name="T20" fmla="*/ 37 w 43"/>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0" name="Freeform 45">
              <a:extLst>
                <a:ext uri="{FF2B5EF4-FFF2-40B4-BE49-F238E27FC236}">
                  <a16:creationId xmlns:a16="http://schemas.microsoft.com/office/drawing/2014/main" id="{CEA8D3A5-B0AC-B0E8-A988-89F77BDB5D4B}"/>
                </a:ext>
              </a:extLst>
            </p:cNvPr>
            <p:cNvSpPr>
              <a:spLocks/>
            </p:cNvSpPr>
            <p:nvPr/>
          </p:nvSpPr>
          <p:spPr bwMode="auto">
            <a:xfrm>
              <a:off x="222250" y="1303338"/>
              <a:ext cx="84138" cy="63500"/>
            </a:xfrm>
            <a:custGeom>
              <a:avLst/>
              <a:gdLst>
                <a:gd name="T0" fmla="*/ 37 w 43"/>
                <a:gd name="T1" fmla="*/ 1 h 32"/>
                <a:gd name="T2" fmla="*/ 14 w 43"/>
                <a:gd name="T3" fmla="*/ 25 h 32"/>
                <a:gd name="T4" fmla="*/ 6 w 43"/>
                <a:gd name="T5" fmla="*/ 17 h 32"/>
                <a:gd name="T6" fmla="*/ 1 w 43"/>
                <a:gd name="T7" fmla="*/ 17 h 32"/>
                <a:gd name="T8" fmla="*/ 1 w 43"/>
                <a:gd name="T9" fmla="*/ 21 h 32"/>
                <a:gd name="T10" fmla="*/ 11 w 43"/>
                <a:gd name="T11" fmla="*/ 31 h 32"/>
                <a:gd name="T12" fmla="*/ 14 w 43"/>
                <a:gd name="T13" fmla="*/ 32 h 32"/>
                <a:gd name="T14" fmla="*/ 14 w 43"/>
                <a:gd name="T15" fmla="*/ 32 h 32"/>
                <a:gd name="T16" fmla="*/ 16 w 43"/>
                <a:gd name="T17" fmla="*/ 31 h 32"/>
                <a:gd name="T18" fmla="*/ 42 w 43"/>
                <a:gd name="T19" fmla="*/ 5 h 32"/>
                <a:gd name="T20" fmla="*/ 42 w 43"/>
                <a:gd name="T21" fmla="*/ 1 h 32"/>
                <a:gd name="T22" fmla="*/ 37 w 43"/>
                <a:gd name="T23"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32">
                  <a:moveTo>
                    <a:pt x="37" y="1"/>
                  </a:moveTo>
                  <a:cubicBezTo>
                    <a:pt x="14" y="25"/>
                    <a:pt x="14" y="25"/>
                    <a:pt x="14" y="25"/>
                  </a:cubicBezTo>
                  <a:cubicBezTo>
                    <a:pt x="6" y="17"/>
                    <a:pt x="6" y="17"/>
                    <a:pt x="6" y="17"/>
                  </a:cubicBezTo>
                  <a:cubicBezTo>
                    <a:pt x="5" y="16"/>
                    <a:pt x="3" y="16"/>
                    <a:pt x="1" y="17"/>
                  </a:cubicBezTo>
                  <a:cubicBezTo>
                    <a:pt x="0" y="18"/>
                    <a:pt x="0" y="20"/>
                    <a:pt x="1" y="21"/>
                  </a:cubicBezTo>
                  <a:cubicBezTo>
                    <a:pt x="11" y="31"/>
                    <a:pt x="11" y="31"/>
                    <a:pt x="11" y="31"/>
                  </a:cubicBezTo>
                  <a:cubicBezTo>
                    <a:pt x="12" y="32"/>
                    <a:pt x="13" y="32"/>
                    <a:pt x="14" y="32"/>
                  </a:cubicBezTo>
                  <a:cubicBezTo>
                    <a:pt x="14" y="32"/>
                    <a:pt x="14" y="32"/>
                    <a:pt x="14" y="32"/>
                  </a:cubicBezTo>
                  <a:cubicBezTo>
                    <a:pt x="14" y="32"/>
                    <a:pt x="15" y="32"/>
                    <a:pt x="16" y="31"/>
                  </a:cubicBezTo>
                  <a:cubicBezTo>
                    <a:pt x="42" y="5"/>
                    <a:pt x="42" y="5"/>
                    <a:pt x="42" y="5"/>
                  </a:cubicBezTo>
                  <a:cubicBezTo>
                    <a:pt x="43" y="4"/>
                    <a:pt x="43" y="2"/>
                    <a:pt x="42" y="1"/>
                  </a:cubicBezTo>
                  <a:cubicBezTo>
                    <a:pt x="40" y="0"/>
                    <a:pt x="38" y="0"/>
                    <a:pt x="37" y="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1" name="Freeform 46">
              <a:extLst>
                <a:ext uri="{FF2B5EF4-FFF2-40B4-BE49-F238E27FC236}">
                  <a16:creationId xmlns:a16="http://schemas.microsoft.com/office/drawing/2014/main" id="{26B3F431-D76B-D63E-51AD-ADA7C174A3CE}"/>
                </a:ext>
              </a:extLst>
            </p:cNvPr>
            <p:cNvSpPr>
              <a:spLocks/>
            </p:cNvSpPr>
            <p:nvPr/>
          </p:nvSpPr>
          <p:spPr bwMode="auto">
            <a:xfrm>
              <a:off x="360363" y="1076325"/>
              <a:ext cx="120650" cy="12700"/>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1"/>
                    <a:pt x="0" y="3"/>
                  </a:cubicBezTo>
                  <a:cubicBezTo>
                    <a:pt x="0" y="4"/>
                    <a:pt x="1" y="6"/>
                    <a:pt x="3" y="6"/>
                  </a:cubicBezTo>
                  <a:cubicBezTo>
                    <a:pt x="59" y="6"/>
                    <a:pt x="59" y="6"/>
                    <a:pt x="59" y="6"/>
                  </a:cubicBezTo>
                  <a:cubicBezTo>
                    <a:pt x="61" y="6"/>
                    <a:pt x="62" y="4"/>
                    <a:pt x="62" y="3"/>
                  </a:cubicBezTo>
                  <a:cubicBezTo>
                    <a:pt x="62" y="1"/>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2" name="Freeform 47">
              <a:extLst>
                <a:ext uri="{FF2B5EF4-FFF2-40B4-BE49-F238E27FC236}">
                  <a16:creationId xmlns:a16="http://schemas.microsoft.com/office/drawing/2014/main" id="{B0D68CD9-1925-6F22-87CD-AFDAC4670302}"/>
                </a:ext>
              </a:extLst>
            </p:cNvPr>
            <p:cNvSpPr>
              <a:spLocks/>
            </p:cNvSpPr>
            <p:nvPr/>
          </p:nvSpPr>
          <p:spPr bwMode="auto">
            <a:xfrm>
              <a:off x="360363" y="1116013"/>
              <a:ext cx="74613" cy="11113"/>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 y="6"/>
                  </a:moveTo>
                  <a:cubicBezTo>
                    <a:pt x="35" y="6"/>
                    <a:pt x="35" y="6"/>
                    <a:pt x="35" y="6"/>
                  </a:cubicBezTo>
                  <a:cubicBezTo>
                    <a:pt x="37" y="6"/>
                    <a:pt x="38" y="5"/>
                    <a:pt x="38" y="3"/>
                  </a:cubicBezTo>
                  <a:cubicBezTo>
                    <a:pt x="38" y="2"/>
                    <a:pt x="37" y="0"/>
                    <a:pt x="35" y="0"/>
                  </a:cubicBezTo>
                  <a:cubicBezTo>
                    <a:pt x="3" y="0"/>
                    <a:pt x="3" y="0"/>
                    <a:pt x="3" y="0"/>
                  </a:cubicBezTo>
                  <a:cubicBezTo>
                    <a:pt x="1" y="0"/>
                    <a:pt x="0" y="2"/>
                    <a:pt x="0" y="3"/>
                  </a:cubicBezTo>
                  <a:cubicBezTo>
                    <a:pt x="0" y="5"/>
                    <a:pt x="1" y="6"/>
                    <a:pt x="3"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3" name="Freeform 48">
              <a:extLst>
                <a:ext uri="{FF2B5EF4-FFF2-40B4-BE49-F238E27FC236}">
                  <a16:creationId xmlns:a16="http://schemas.microsoft.com/office/drawing/2014/main" id="{358BE4DF-D242-F0CC-775B-CF519736A2A3}"/>
                </a:ext>
              </a:extLst>
            </p:cNvPr>
            <p:cNvSpPr>
              <a:spLocks/>
            </p:cNvSpPr>
            <p:nvPr/>
          </p:nvSpPr>
          <p:spPr bwMode="auto">
            <a:xfrm>
              <a:off x="360363" y="1198563"/>
              <a:ext cx="120650" cy="11113"/>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2"/>
                    <a:pt x="0" y="3"/>
                  </a:cubicBezTo>
                  <a:cubicBezTo>
                    <a:pt x="0" y="5"/>
                    <a:pt x="1" y="6"/>
                    <a:pt x="3" y="6"/>
                  </a:cubicBezTo>
                  <a:cubicBezTo>
                    <a:pt x="59" y="6"/>
                    <a:pt x="59" y="6"/>
                    <a:pt x="59" y="6"/>
                  </a:cubicBezTo>
                  <a:cubicBezTo>
                    <a:pt x="61" y="6"/>
                    <a:pt x="62" y="5"/>
                    <a:pt x="62" y="3"/>
                  </a:cubicBezTo>
                  <a:cubicBezTo>
                    <a:pt x="62" y="2"/>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4" name="Freeform 49">
              <a:extLst>
                <a:ext uri="{FF2B5EF4-FFF2-40B4-BE49-F238E27FC236}">
                  <a16:creationId xmlns:a16="http://schemas.microsoft.com/office/drawing/2014/main" id="{208FA4D4-4861-855B-6F35-9A830A3E9242}"/>
                </a:ext>
              </a:extLst>
            </p:cNvPr>
            <p:cNvSpPr>
              <a:spLocks/>
            </p:cNvSpPr>
            <p:nvPr/>
          </p:nvSpPr>
          <p:spPr bwMode="auto">
            <a:xfrm>
              <a:off x="360363" y="1239838"/>
              <a:ext cx="74613" cy="11113"/>
            </a:xfrm>
            <a:custGeom>
              <a:avLst/>
              <a:gdLst>
                <a:gd name="T0" fmla="*/ 3 w 38"/>
                <a:gd name="T1" fmla="*/ 6 h 6"/>
                <a:gd name="T2" fmla="*/ 35 w 38"/>
                <a:gd name="T3" fmla="*/ 6 h 6"/>
                <a:gd name="T4" fmla="*/ 38 w 38"/>
                <a:gd name="T5" fmla="*/ 3 h 6"/>
                <a:gd name="T6" fmla="*/ 35 w 38"/>
                <a:gd name="T7" fmla="*/ 0 h 6"/>
                <a:gd name="T8" fmla="*/ 3 w 38"/>
                <a:gd name="T9" fmla="*/ 0 h 6"/>
                <a:gd name="T10" fmla="*/ 0 w 38"/>
                <a:gd name="T11" fmla="*/ 3 h 6"/>
                <a:gd name="T12" fmla="*/ 3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 y="6"/>
                  </a:moveTo>
                  <a:cubicBezTo>
                    <a:pt x="35" y="6"/>
                    <a:pt x="35" y="6"/>
                    <a:pt x="35" y="6"/>
                  </a:cubicBezTo>
                  <a:cubicBezTo>
                    <a:pt x="37" y="6"/>
                    <a:pt x="38" y="5"/>
                    <a:pt x="38" y="3"/>
                  </a:cubicBezTo>
                  <a:cubicBezTo>
                    <a:pt x="38" y="1"/>
                    <a:pt x="37" y="0"/>
                    <a:pt x="35" y="0"/>
                  </a:cubicBezTo>
                  <a:cubicBezTo>
                    <a:pt x="3" y="0"/>
                    <a:pt x="3" y="0"/>
                    <a:pt x="3" y="0"/>
                  </a:cubicBezTo>
                  <a:cubicBezTo>
                    <a:pt x="1" y="0"/>
                    <a:pt x="0" y="1"/>
                    <a:pt x="0" y="3"/>
                  </a:cubicBezTo>
                  <a:cubicBezTo>
                    <a:pt x="0" y="5"/>
                    <a:pt x="1" y="6"/>
                    <a:pt x="3"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5" name="Freeform 50">
              <a:extLst>
                <a:ext uri="{FF2B5EF4-FFF2-40B4-BE49-F238E27FC236}">
                  <a16:creationId xmlns:a16="http://schemas.microsoft.com/office/drawing/2014/main" id="{908611F1-69A6-1A63-0742-4203D2873C4B}"/>
                </a:ext>
              </a:extLst>
            </p:cNvPr>
            <p:cNvSpPr>
              <a:spLocks/>
            </p:cNvSpPr>
            <p:nvPr/>
          </p:nvSpPr>
          <p:spPr bwMode="auto">
            <a:xfrm>
              <a:off x="360363" y="1309688"/>
              <a:ext cx="120650" cy="11113"/>
            </a:xfrm>
            <a:custGeom>
              <a:avLst/>
              <a:gdLst>
                <a:gd name="T0" fmla="*/ 59 w 62"/>
                <a:gd name="T1" fmla="*/ 0 h 6"/>
                <a:gd name="T2" fmla="*/ 3 w 62"/>
                <a:gd name="T3" fmla="*/ 0 h 6"/>
                <a:gd name="T4" fmla="*/ 0 w 62"/>
                <a:gd name="T5" fmla="*/ 3 h 6"/>
                <a:gd name="T6" fmla="*/ 3 w 62"/>
                <a:gd name="T7" fmla="*/ 6 h 6"/>
                <a:gd name="T8" fmla="*/ 59 w 62"/>
                <a:gd name="T9" fmla="*/ 6 h 6"/>
                <a:gd name="T10" fmla="*/ 62 w 62"/>
                <a:gd name="T11" fmla="*/ 3 h 6"/>
                <a:gd name="T12" fmla="*/ 59 w 6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2" h="6">
                  <a:moveTo>
                    <a:pt x="59" y="0"/>
                  </a:moveTo>
                  <a:cubicBezTo>
                    <a:pt x="3" y="0"/>
                    <a:pt x="3" y="0"/>
                    <a:pt x="3" y="0"/>
                  </a:cubicBezTo>
                  <a:cubicBezTo>
                    <a:pt x="1" y="0"/>
                    <a:pt x="0" y="1"/>
                    <a:pt x="0" y="3"/>
                  </a:cubicBezTo>
                  <a:cubicBezTo>
                    <a:pt x="0" y="4"/>
                    <a:pt x="1" y="6"/>
                    <a:pt x="3" y="6"/>
                  </a:cubicBezTo>
                  <a:cubicBezTo>
                    <a:pt x="59" y="6"/>
                    <a:pt x="59" y="6"/>
                    <a:pt x="59" y="6"/>
                  </a:cubicBezTo>
                  <a:cubicBezTo>
                    <a:pt x="61" y="6"/>
                    <a:pt x="62" y="4"/>
                    <a:pt x="62" y="3"/>
                  </a:cubicBezTo>
                  <a:cubicBezTo>
                    <a:pt x="62" y="1"/>
                    <a:pt x="61" y="0"/>
                    <a:pt x="59"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6" name="Freeform 51">
              <a:extLst>
                <a:ext uri="{FF2B5EF4-FFF2-40B4-BE49-F238E27FC236}">
                  <a16:creationId xmlns:a16="http://schemas.microsoft.com/office/drawing/2014/main" id="{94D47762-9A3B-6BEC-F2CE-98417A5C1279}"/>
                </a:ext>
              </a:extLst>
            </p:cNvPr>
            <p:cNvSpPr>
              <a:spLocks/>
            </p:cNvSpPr>
            <p:nvPr/>
          </p:nvSpPr>
          <p:spPr bwMode="auto">
            <a:xfrm>
              <a:off x="360363" y="1347788"/>
              <a:ext cx="74613" cy="12700"/>
            </a:xfrm>
            <a:custGeom>
              <a:avLst/>
              <a:gdLst>
                <a:gd name="T0" fmla="*/ 35 w 38"/>
                <a:gd name="T1" fmla="*/ 0 h 6"/>
                <a:gd name="T2" fmla="*/ 3 w 38"/>
                <a:gd name="T3" fmla="*/ 0 h 6"/>
                <a:gd name="T4" fmla="*/ 0 w 38"/>
                <a:gd name="T5" fmla="*/ 3 h 6"/>
                <a:gd name="T6" fmla="*/ 3 w 38"/>
                <a:gd name="T7" fmla="*/ 6 h 6"/>
                <a:gd name="T8" fmla="*/ 35 w 38"/>
                <a:gd name="T9" fmla="*/ 6 h 6"/>
                <a:gd name="T10" fmla="*/ 38 w 38"/>
                <a:gd name="T11" fmla="*/ 3 h 6"/>
                <a:gd name="T12" fmla="*/ 35 w 3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0"/>
                  </a:moveTo>
                  <a:cubicBezTo>
                    <a:pt x="3" y="0"/>
                    <a:pt x="3" y="0"/>
                    <a:pt x="3" y="0"/>
                  </a:cubicBezTo>
                  <a:cubicBezTo>
                    <a:pt x="1" y="0"/>
                    <a:pt x="0" y="2"/>
                    <a:pt x="0" y="3"/>
                  </a:cubicBezTo>
                  <a:cubicBezTo>
                    <a:pt x="0" y="5"/>
                    <a:pt x="1" y="6"/>
                    <a:pt x="3" y="6"/>
                  </a:cubicBezTo>
                  <a:cubicBezTo>
                    <a:pt x="35" y="6"/>
                    <a:pt x="35" y="6"/>
                    <a:pt x="35" y="6"/>
                  </a:cubicBezTo>
                  <a:cubicBezTo>
                    <a:pt x="37" y="6"/>
                    <a:pt x="38" y="5"/>
                    <a:pt x="38" y="3"/>
                  </a:cubicBezTo>
                  <a:cubicBezTo>
                    <a:pt x="38" y="2"/>
                    <a:pt x="37" y="0"/>
                    <a:pt x="35" y="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grpSp>
      <p:grpSp>
        <p:nvGrpSpPr>
          <p:cNvPr id="97" name="Group 96">
            <a:extLst>
              <a:ext uri="{FF2B5EF4-FFF2-40B4-BE49-F238E27FC236}">
                <a16:creationId xmlns:a16="http://schemas.microsoft.com/office/drawing/2014/main" id="{2FD36F70-9573-D96E-98AF-DDC679B18009}"/>
              </a:ext>
            </a:extLst>
          </p:cNvPr>
          <p:cNvGrpSpPr>
            <a:grpSpLocks noChangeAspect="1"/>
          </p:cNvGrpSpPr>
          <p:nvPr/>
        </p:nvGrpSpPr>
        <p:grpSpPr>
          <a:xfrm>
            <a:off x="1017567" y="2548793"/>
            <a:ext cx="488058" cy="489369"/>
            <a:chOff x="5287963" y="6007100"/>
            <a:chExt cx="590550" cy="592137"/>
          </a:xfrm>
        </p:grpSpPr>
        <p:sp>
          <p:nvSpPr>
            <p:cNvPr id="98" name="Freeform 406">
              <a:extLst>
                <a:ext uri="{FF2B5EF4-FFF2-40B4-BE49-F238E27FC236}">
                  <a16:creationId xmlns:a16="http://schemas.microsoft.com/office/drawing/2014/main" id="{D0172272-6E73-F0BD-BF41-8386CDFAA92C}"/>
                </a:ext>
              </a:extLst>
            </p:cNvPr>
            <p:cNvSpPr>
              <a:spLocks noEditPoints="1"/>
            </p:cNvSpPr>
            <p:nvPr/>
          </p:nvSpPr>
          <p:spPr bwMode="auto">
            <a:xfrm>
              <a:off x="5287963" y="6007100"/>
              <a:ext cx="590550" cy="592137"/>
            </a:xfrm>
            <a:custGeom>
              <a:avLst/>
              <a:gdLst>
                <a:gd name="T0" fmla="*/ 152 w 303"/>
                <a:gd name="T1" fmla="*/ 303 h 303"/>
                <a:gd name="T2" fmla="*/ 0 w 303"/>
                <a:gd name="T3" fmla="*/ 152 h 303"/>
                <a:gd name="T4" fmla="*/ 152 w 303"/>
                <a:gd name="T5" fmla="*/ 0 h 303"/>
                <a:gd name="T6" fmla="*/ 303 w 303"/>
                <a:gd name="T7" fmla="*/ 152 h 303"/>
                <a:gd name="T8" fmla="*/ 152 w 303"/>
                <a:gd name="T9" fmla="*/ 303 h 303"/>
                <a:gd name="T10" fmla="*/ 152 w 303"/>
                <a:gd name="T11" fmla="*/ 6 h 303"/>
                <a:gd name="T12" fmla="*/ 6 w 303"/>
                <a:gd name="T13" fmla="*/ 152 h 303"/>
                <a:gd name="T14" fmla="*/ 152 w 303"/>
                <a:gd name="T15" fmla="*/ 297 h 303"/>
                <a:gd name="T16" fmla="*/ 297 w 303"/>
                <a:gd name="T17" fmla="*/ 152 h 303"/>
                <a:gd name="T18" fmla="*/ 152 w 303"/>
                <a:gd name="T19" fmla="*/ 6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303">
                  <a:moveTo>
                    <a:pt x="152" y="303"/>
                  </a:moveTo>
                  <a:cubicBezTo>
                    <a:pt x="68" y="303"/>
                    <a:pt x="0" y="235"/>
                    <a:pt x="0" y="152"/>
                  </a:cubicBezTo>
                  <a:cubicBezTo>
                    <a:pt x="0" y="68"/>
                    <a:pt x="68" y="0"/>
                    <a:pt x="152" y="0"/>
                  </a:cubicBezTo>
                  <a:cubicBezTo>
                    <a:pt x="235" y="0"/>
                    <a:pt x="303" y="68"/>
                    <a:pt x="303" y="152"/>
                  </a:cubicBezTo>
                  <a:cubicBezTo>
                    <a:pt x="303" y="235"/>
                    <a:pt x="235" y="303"/>
                    <a:pt x="152" y="303"/>
                  </a:cubicBezTo>
                  <a:close/>
                  <a:moveTo>
                    <a:pt x="152" y="6"/>
                  </a:moveTo>
                  <a:cubicBezTo>
                    <a:pt x="71" y="6"/>
                    <a:pt x="6" y="71"/>
                    <a:pt x="6" y="152"/>
                  </a:cubicBezTo>
                  <a:cubicBezTo>
                    <a:pt x="6" y="232"/>
                    <a:pt x="71" y="297"/>
                    <a:pt x="152" y="297"/>
                  </a:cubicBezTo>
                  <a:cubicBezTo>
                    <a:pt x="232" y="297"/>
                    <a:pt x="297" y="232"/>
                    <a:pt x="297" y="152"/>
                  </a:cubicBezTo>
                  <a:cubicBezTo>
                    <a:pt x="297" y="71"/>
                    <a:pt x="232" y="6"/>
                    <a:pt x="152"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99" name="Freeform 407">
              <a:extLst>
                <a:ext uri="{FF2B5EF4-FFF2-40B4-BE49-F238E27FC236}">
                  <a16:creationId xmlns:a16="http://schemas.microsoft.com/office/drawing/2014/main" id="{FCD8B18A-7F0A-09BA-53C6-24B560562307}"/>
                </a:ext>
              </a:extLst>
            </p:cNvPr>
            <p:cNvSpPr>
              <a:spLocks noEditPoints="1"/>
            </p:cNvSpPr>
            <p:nvPr/>
          </p:nvSpPr>
          <p:spPr bwMode="auto">
            <a:xfrm>
              <a:off x="5514975" y="6251575"/>
              <a:ext cx="133350" cy="288925"/>
            </a:xfrm>
            <a:custGeom>
              <a:avLst/>
              <a:gdLst>
                <a:gd name="T0" fmla="*/ 65 w 68"/>
                <a:gd name="T1" fmla="*/ 148 h 148"/>
                <a:gd name="T2" fmla="*/ 3 w 68"/>
                <a:gd name="T3" fmla="*/ 148 h 148"/>
                <a:gd name="T4" fmla="*/ 0 w 68"/>
                <a:gd name="T5" fmla="*/ 145 h 148"/>
                <a:gd name="T6" fmla="*/ 0 w 68"/>
                <a:gd name="T7" fmla="*/ 3 h 148"/>
                <a:gd name="T8" fmla="*/ 3 w 68"/>
                <a:gd name="T9" fmla="*/ 0 h 148"/>
                <a:gd name="T10" fmla="*/ 65 w 68"/>
                <a:gd name="T11" fmla="*/ 0 h 148"/>
                <a:gd name="T12" fmla="*/ 68 w 68"/>
                <a:gd name="T13" fmla="*/ 3 h 148"/>
                <a:gd name="T14" fmla="*/ 68 w 68"/>
                <a:gd name="T15" fmla="*/ 145 h 148"/>
                <a:gd name="T16" fmla="*/ 65 w 68"/>
                <a:gd name="T17" fmla="*/ 148 h 148"/>
                <a:gd name="T18" fmla="*/ 6 w 68"/>
                <a:gd name="T19" fmla="*/ 142 h 148"/>
                <a:gd name="T20" fmla="*/ 62 w 68"/>
                <a:gd name="T21" fmla="*/ 142 h 148"/>
                <a:gd name="T22" fmla="*/ 62 w 68"/>
                <a:gd name="T23" fmla="*/ 6 h 148"/>
                <a:gd name="T24" fmla="*/ 6 w 68"/>
                <a:gd name="T25" fmla="*/ 6 h 148"/>
                <a:gd name="T26" fmla="*/ 6 w 68"/>
                <a:gd name="T27" fmla="*/ 14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48">
                  <a:moveTo>
                    <a:pt x="65" y="148"/>
                  </a:moveTo>
                  <a:cubicBezTo>
                    <a:pt x="3" y="148"/>
                    <a:pt x="3" y="148"/>
                    <a:pt x="3" y="148"/>
                  </a:cubicBezTo>
                  <a:cubicBezTo>
                    <a:pt x="1" y="148"/>
                    <a:pt x="0" y="147"/>
                    <a:pt x="0" y="145"/>
                  </a:cubicBezTo>
                  <a:cubicBezTo>
                    <a:pt x="0" y="3"/>
                    <a:pt x="0" y="3"/>
                    <a:pt x="0" y="3"/>
                  </a:cubicBezTo>
                  <a:cubicBezTo>
                    <a:pt x="0" y="1"/>
                    <a:pt x="1" y="0"/>
                    <a:pt x="3" y="0"/>
                  </a:cubicBezTo>
                  <a:cubicBezTo>
                    <a:pt x="65" y="0"/>
                    <a:pt x="65" y="0"/>
                    <a:pt x="65" y="0"/>
                  </a:cubicBezTo>
                  <a:cubicBezTo>
                    <a:pt x="67" y="0"/>
                    <a:pt x="68" y="1"/>
                    <a:pt x="68" y="3"/>
                  </a:cubicBezTo>
                  <a:cubicBezTo>
                    <a:pt x="68" y="145"/>
                    <a:pt x="68" y="145"/>
                    <a:pt x="68" y="145"/>
                  </a:cubicBezTo>
                  <a:cubicBezTo>
                    <a:pt x="68" y="147"/>
                    <a:pt x="67" y="148"/>
                    <a:pt x="65" y="148"/>
                  </a:cubicBezTo>
                  <a:close/>
                  <a:moveTo>
                    <a:pt x="6" y="142"/>
                  </a:moveTo>
                  <a:cubicBezTo>
                    <a:pt x="62" y="142"/>
                    <a:pt x="62" y="142"/>
                    <a:pt x="62" y="142"/>
                  </a:cubicBezTo>
                  <a:cubicBezTo>
                    <a:pt x="62" y="6"/>
                    <a:pt x="62" y="6"/>
                    <a:pt x="62" y="6"/>
                  </a:cubicBezTo>
                  <a:cubicBezTo>
                    <a:pt x="6" y="6"/>
                    <a:pt x="6" y="6"/>
                    <a:pt x="6" y="6"/>
                  </a:cubicBezTo>
                  <a:lnTo>
                    <a:pt x="6" y="14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sp>
          <p:nvSpPr>
            <p:cNvPr id="100" name="Freeform 408">
              <a:extLst>
                <a:ext uri="{FF2B5EF4-FFF2-40B4-BE49-F238E27FC236}">
                  <a16:creationId xmlns:a16="http://schemas.microsoft.com/office/drawing/2014/main" id="{566A1B99-51C4-0516-E398-39A6749FF477}"/>
                </a:ext>
              </a:extLst>
            </p:cNvPr>
            <p:cNvSpPr>
              <a:spLocks noEditPoints="1"/>
            </p:cNvSpPr>
            <p:nvPr/>
          </p:nvSpPr>
          <p:spPr bwMode="auto">
            <a:xfrm>
              <a:off x="5513388" y="6086475"/>
              <a:ext cx="134938" cy="133350"/>
            </a:xfrm>
            <a:custGeom>
              <a:avLst/>
              <a:gdLst>
                <a:gd name="T0" fmla="*/ 34 w 69"/>
                <a:gd name="T1" fmla="*/ 69 h 69"/>
                <a:gd name="T2" fmla="*/ 0 w 69"/>
                <a:gd name="T3" fmla="*/ 34 h 69"/>
                <a:gd name="T4" fmla="*/ 34 w 69"/>
                <a:gd name="T5" fmla="*/ 0 h 69"/>
                <a:gd name="T6" fmla="*/ 69 w 69"/>
                <a:gd name="T7" fmla="*/ 34 h 69"/>
                <a:gd name="T8" fmla="*/ 34 w 69"/>
                <a:gd name="T9" fmla="*/ 69 h 69"/>
                <a:gd name="T10" fmla="*/ 34 w 69"/>
                <a:gd name="T11" fmla="*/ 6 h 69"/>
                <a:gd name="T12" fmla="*/ 6 w 69"/>
                <a:gd name="T13" fmla="*/ 34 h 69"/>
                <a:gd name="T14" fmla="*/ 34 w 69"/>
                <a:gd name="T15" fmla="*/ 63 h 69"/>
                <a:gd name="T16" fmla="*/ 63 w 69"/>
                <a:gd name="T17" fmla="*/ 34 h 69"/>
                <a:gd name="T18" fmla="*/ 34 w 69"/>
                <a:gd name="T19" fmla="*/ 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69">
                  <a:moveTo>
                    <a:pt x="34" y="69"/>
                  </a:moveTo>
                  <a:cubicBezTo>
                    <a:pt x="15" y="69"/>
                    <a:pt x="0" y="53"/>
                    <a:pt x="0" y="34"/>
                  </a:cubicBezTo>
                  <a:cubicBezTo>
                    <a:pt x="0" y="15"/>
                    <a:pt x="15" y="0"/>
                    <a:pt x="34" y="0"/>
                  </a:cubicBezTo>
                  <a:cubicBezTo>
                    <a:pt x="53" y="0"/>
                    <a:pt x="69" y="15"/>
                    <a:pt x="69" y="34"/>
                  </a:cubicBezTo>
                  <a:cubicBezTo>
                    <a:pt x="69" y="53"/>
                    <a:pt x="53" y="69"/>
                    <a:pt x="34" y="69"/>
                  </a:cubicBezTo>
                  <a:close/>
                  <a:moveTo>
                    <a:pt x="34" y="6"/>
                  </a:moveTo>
                  <a:cubicBezTo>
                    <a:pt x="18" y="6"/>
                    <a:pt x="6" y="18"/>
                    <a:pt x="6" y="34"/>
                  </a:cubicBezTo>
                  <a:cubicBezTo>
                    <a:pt x="6" y="50"/>
                    <a:pt x="18" y="63"/>
                    <a:pt x="34" y="63"/>
                  </a:cubicBezTo>
                  <a:cubicBezTo>
                    <a:pt x="50" y="63"/>
                    <a:pt x="63" y="50"/>
                    <a:pt x="63" y="34"/>
                  </a:cubicBezTo>
                  <a:cubicBezTo>
                    <a:pt x="63" y="18"/>
                    <a:pt x="50" y="6"/>
                    <a:pt x="34" y="6"/>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a:solidFill>
                  <a:srgbClr val="000000"/>
                </a:solidFill>
              </a:endParaRPr>
            </a:p>
          </p:txBody>
        </p:sp>
      </p:grpSp>
      <p:grpSp>
        <p:nvGrpSpPr>
          <p:cNvPr id="111" name="Group 110">
            <a:extLst>
              <a:ext uri="{FF2B5EF4-FFF2-40B4-BE49-F238E27FC236}">
                <a16:creationId xmlns:a16="http://schemas.microsoft.com/office/drawing/2014/main" id="{2A3EA726-9C23-9119-BC78-88D60A0B2225}"/>
              </a:ext>
            </a:extLst>
          </p:cNvPr>
          <p:cNvGrpSpPr>
            <a:grpSpLocks noChangeAspect="1"/>
          </p:cNvGrpSpPr>
          <p:nvPr/>
        </p:nvGrpSpPr>
        <p:grpSpPr>
          <a:xfrm>
            <a:off x="922881" y="5789304"/>
            <a:ext cx="561975" cy="539751"/>
            <a:chOff x="10385426" y="5248275"/>
            <a:chExt cx="561975" cy="539751"/>
          </a:xfrm>
        </p:grpSpPr>
        <p:sp>
          <p:nvSpPr>
            <p:cNvPr id="112" name="Freeform 335">
              <a:extLst>
                <a:ext uri="{FF2B5EF4-FFF2-40B4-BE49-F238E27FC236}">
                  <a16:creationId xmlns:a16="http://schemas.microsoft.com/office/drawing/2014/main" id="{263A8A67-BD22-DAF4-7468-39894E2E0737}"/>
                </a:ext>
              </a:extLst>
            </p:cNvPr>
            <p:cNvSpPr>
              <a:spLocks noEditPoints="1"/>
            </p:cNvSpPr>
            <p:nvPr/>
          </p:nvSpPr>
          <p:spPr bwMode="auto">
            <a:xfrm>
              <a:off x="10385426" y="5457825"/>
              <a:ext cx="69850" cy="69850"/>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30 h 36"/>
                <a:gd name="T12" fmla="*/ 6 w 36"/>
                <a:gd name="T13" fmla="*/ 18 h 36"/>
                <a:gd name="T14" fmla="*/ 18 w 36"/>
                <a:gd name="T15" fmla="*/ 6 h 36"/>
                <a:gd name="T16" fmla="*/ 30 w 36"/>
                <a:gd name="T17" fmla="*/ 18 h 36"/>
                <a:gd name="T18" fmla="*/ 18 w 3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30"/>
                  </a:moveTo>
                  <a:cubicBezTo>
                    <a:pt x="11" y="30"/>
                    <a:pt x="6" y="25"/>
                    <a:pt x="6" y="18"/>
                  </a:cubicBezTo>
                  <a:cubicBezTo>
                    <a:pt x="6" y="11"/>
                    <a:pt x="11" y="6"/>
                    <a:pt x="18" y="6"/>
                  </a:cubicBezTo>
                  <a:cubicBezTo>
                    <a:pt x="25" y="6"/>
                    <a:pt x="30" y="11"/>
                    <a:pt x="30" y="18"/>
                  </a:cubicBezTo>
                  <a:cubicBezTo>
                    <a:pt x="30" y="25"/>
                    <a:pt x="25" y="30"/>
                    <a:pt x="18"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3" name="Freeform 336">
              <a:extLst>
                <a:ext uri="{FF2B5EF4-FFF2-40B4-BE49-F238E27FC236}">
                  <a16:creationId xmlns:a16="http://schemas.microsoft.com/office/drawing/2014/main" id="{ECB985E4-D2B1-F82A-610C-C49AF1E34A5E}"/>
                </a:ext>
              </a:extLst>
            </p:cNvPr>
            <p:cNvSpPr>
              <a:spLocks noEditPoints="1"/>
            </p:cNvSpPr>
            <p:nvPr/>
          </p:nvSpPr>
          <p:spPr bwMode="auto">
            <a:xfrm>
              <a:off x="10753726" y="5351463"/>
              <a:ext cx="69850" cy="71438"/>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30 h 36"/>
                <a:gd name="T12" fmla="*/ 6 w 36"/>
                <a:gd name="T13" fmla="*/ 18 h 36"/>
                <a:gd name="T14" fmla="*/ 18 w 36"/>
                <a:gd name="T15" fmla="*/ 6 h 36"/>
                <a:gd name="T16" fmla="*/ 30 w 36"/>
                <a:gd name="T17" fmla="*/ 18 h 36"/>
                <a:gd name="T18" fmla="*/ 18 w 36"/>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30"/>
                  </a:moveTo>
                  <a:cubicBezTo>
                    <a:pt x="11" y="30"/>
                    <a:pt x="6" y="25"/>
                    <a:pt x="6" y="18"/>
                  </a:cubicBezTo>
                  <a:cubicBezTo>
                    <a:pt x="6" y="12"/>
                    <a:pt x="11" y="6"/>
                    <a:pt x="18" y="6"/>
                  </a:cubicBezTo>
                  <a:cubicBezTo>
                    <a:pt x="24" y="6"/>
                    <a:pt x="30" y="12"/>
                    <a:pt x="30" y="18"/>
                  </a:cubicBezTo>
                  <a:cubicBezTo>
                    <a:pt x="30" y="25"/>
                    <a:pt x="24" y="30"/>
                    <a:pt x="18"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4" name="Freeform 337">
              <a:extLst>
                <a:ext uri="{FF2B5EF4-FFF2-40B4-BE49-F238E27FC236}">
                  <a16:creationId xmlns:a16="http://schemas.microsoft.com/office/drawing/2014/main" id="{4FE26E38-BA97-1712-740A-71724BC62D6F}"/>
                </a:ext>
              </a:extLst>
            </p:cNvPr>
            <p:cNvSpPr>
              <a:spLocks noEditPoints="1"/>
            </p:cNvSpPr>
            <p:nvPr/>
          </p:nvSpPr>
          <p:spPr bwMode="auto">
            <a:xfrm>
              <a:off x="10874376" y="5562600"/>
              <a:ext cx="73025" cy="71438"/>
            </a:xfrm>
            <a:custGeom>
              <a:avLst/>
              <a:gdLst>
                <a:gd name="T0" fmla="*/ 19 w 37"/>
                <a:gd name="T1" fmla="*/ 0 h 36"/>
                <a:gd name="T2" fmla="*/ 0 w 37"/>
                <a:gd name="T3" fmla="*/ 18 h 36"/>
                <a:gd name="T4" fmla="*/ 19 w 37"/>
                <a:gd name="T5" fmla="*/ 36 h 36"/>
                <a:gd name="T6" fmla="*/ 37 w 37"/>
                <a:gd name="T7" fmla="*/ 18 h 36"/>
                <a:gd name="T8" fmla="*/ 19 w 37"/>
                <a:gd name="T9" fmla="*/ 0 h 36"/>
                <a:gd name="T10" fmla="*/ 19 w 37"/>
                <a:gd name="T11" fmla="*/ 30 h 36"/>
                <a:gd name="T12" fmla="*/ 6 w 37"/>
                <a:gd name="T13" fmla="*/ 18 h 36"/>
                <a:gd name="T14" fmla="*/ 19 w 37"/>
                <a:gd name="T15" fmla="*/ 6 h 36"/>
                <a:gd name="T16" fmla="*/ 31 w 37"/>
                <a:gd name="T17" fmla="*/ 18 h 36"/>
                <a:gd name="T18" fmla="*/ 19 w 37"/>
                <a:gd name="T19"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6">
                  <a:moveTo>
                    <a:pt x="19" y="0"/>
                  </a:moveTo>
                  <a:cubicBezTo>
                    <a:pt x="9" y="0"/>
                    <a:pt x="0" y="8"/>
                    <a:pt x="0" y="18"/>
                  </a:cubicBezTo>
                  <a:cubicBezTo>
                    <a:pt x="0" y="28"/>
                    <a:pt x="9" y="36"/>
                    <a:pt x="19" y="36"/>
                  </a:cubicBezTo>
                  <a:cubicBezTo>
                    <a:pt x="29" y="36"/>
                    <a:pt x="37" y="28"/>
                    <a:pt x="37" y="18"/>
                  </a:cubicBezTo>
                  <a:cubicBezTo>
                    <a:pt x="37" y="8"/>
                    <a:pt x="29" y="0"/>
                    <a:pt x="19" y="0"/>
                  </a:cubicBezTo>
                  <a:close/>
                  <a:moveTo>
                    <a:pt x="19" y="30"/>
                  </a:moveTo>
                  <a:cubicBezTo>
                    <a:pt x="12" y="30"/>
                    <a:pt x="6" y="24"/>
                    <a:pt x="6" y="18"/>
                  </a:cubicBezTo>
                  <a:cubicBezTo>
                    <a:pt x="6" y="11"/>
                    <a:pt x="12" y="6"/>
                    <a:pt x="19" y="6"/>
                  </a:cubicBezTo>
                  <a:cubicBezTo>
                    <a:pt x="25" y="6"/>
                    <a:pt x="31" y="11"/>
                    <a:pt x="31" y="18"/>
                  </a:cubicBezTo>
                  <a:cubicBezTo>
                    <a:pt x="31" y="24"/>
                    <a:pt x="25" y="30"/>
                    <a:pt x="19" y="3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5" name="Freeform 338">
              <a:extLst>
                <a:ext uri="{FF2B5EF4-FFF2-40B4-BE49-F238E27FC236}">
                  <a16:creationId xmlns:a16="http://schemas.microsoft.com/office/drawing/2014/main" id="{91CCBEA9-8CF4-94BA-7287-0D19D78F87C1}"/>
                </a:ext>
              </a:extLst>
            </p:cNvPr>
            <p:cNvSpPr>
              <a:spLocks noEditPoints="1"/>
            </p:cNvSpPr>
            <p:nvPr/>
          </p:nvSpPr>
          <p:spPr bwMode="auto">
            <a:xfrm>
              <a:off x="10507663" y="5354638"/>
              <a:ext cx="69850" cy="68263"/>
            </a:xfrm>
            <a:custGeom>
              <a:avLst/>
              <a:gdLst>
                <a:gd name="T0" fmla="*/ 3 w 36"/>
                <a:gd name="T1" fmla="*/ 35 h 35"/>
                <a:gd name="T2" fmla="*/ 33 w 36"/>
                <a:gd name="T3" fmla="*/ 35 h 35"/>
                <a:gd name="T4" fmla="*/ 36 w 36"/>
                <a:gd name="T5" fmla="*/ 32 h 35"/>
                <a:gd name="T6" fmla="*/ 36 w 36"/>
                <a:gd name="T7" fmla="*/ 3 h 35"/>
                <a:gd name="T8" fmla="*/ 33 w 36"/>
                <a:gd name="T9" fmla="*/ 0 h 35"/>
                <a:gd name="T10" fmla="*/ 3 w 36"/>
                <a:gd name="T11" fmla="*/ 0 h 35"/>
                <a:gd name="T12" fmla="*/ 0 w 36"/>
                <a:gd name="T13" fmla="*/ 3 h 35"/>
                <a:gd name="T14" fmla="*/ 0 w 36"/>
                <a:gd name="T15" fmla="*/ 32 h 35"/>
                <a:gd name="T16" fmla="*/ 3 w 36"/>
                <a:gd name="T17" fmla="*/ 35 h 35"/>
                <a:gd name="T18" fmla="*/ 6 w 36"/>
                <a:gd name="T19" fmla="*/ 6 h 35"/>
                <a:gd name="T20" fmla="*/ 30 w 36"/>
                <a:gd name="T21" fmla="*/ 6 h 35"/>
                <a:gd name="T22" fmla="*/ 30 w 36"/>
                <a:gd name="T23" fmla="*/ 29 h 35"/>
                <a:gd name="T24" fmla="*/ 6 w 36"/>
                <a:gd name="T25" fmla="*/ 29 h 35"/>
                <a:gd name="T26" fmla="*/ 6 w 36"/>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5">
                  <a:moveTo>
                    <a:pt x="3" y="35"/>
                  </a:moveTo>
                  <a:cubicBezTo>
                    <a:pt x="33" y="35"/>
                    <a:pt x="33" y="35"/>
                    <a:pt x="33" y="35"/>
                  </a:cubicBezTo>
                  <a:cubicBezTo>
                    <a:pt x="34" y="35"/>
                    <a:pt x="36" y="34"/>
                    <a:pt x="36" y="32"/>
                  </a:cubicBezTo>
                  <a:cubicBezTo>
                    <a:pt x="36" y="3"/>
                    <a:pt x="36" y="3"/>
                    <a:pt x="36" y="3"/>
                  </a:cubicBezTo>
                  <a:cubicBezTo>
                    <a:pt x="36" y="1"/>
                    <a:pt x="34" y="0"/>
                    <a:pt x="33" y="0"/>
                  </a:cubicBezTo>
                  <a:cubicBezTo>
                    <a:pt x="3" y="0"/>
                    <a:pt x="3" y="0"/>
                    <a:pt x="3" y="0"/>
                  </a:cubicBezTo>
                  <a:cubicBezTo>
                    <a:pt x="2" y="0"/>
                    <a:pt x="0" y="1"/>
                    <a:pt x="0" y="3"/>
                  </a:cubicBezTo>
                  <a:cubicBezTo>
                    <a:pt x="0" y="32"/>
                    <a:pt x="0" y="32"/>
                    <a:pt x="0" y="32"/>
                  </a:cubicBezTo>
                  <a:cubicBezTo>
                    <a:pt x="0" y="34"/>
                    <a:pt x="2" y="35"/>
                    <a:pt x="3" y="35"/>
                  </a:cubicBezTo>
                  <a:close/>
                  <a:moveTo>
                    <a:pt x="6" y="6"/>
                  </a:moveTo>
                  <a:cubicBezTo>
                    <a:pt x="30" y="6"/>
                    <a:pt x="30" y="6"/>
                    <a:pt x="30" y="6"/>
                  </a:cubicBezTo>
                  <a:cubicBezTo>
                    <a:pt x="30" y="29"/>
                    <a:pt x="30" y="29"/>
                    <a:pt x="30"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6" name="Freeform 339">
              <a:extLst>
                <a:ext uri="{FF2B5EF4-FFF2-40B4-BE49-F238E27FC236}">
                  <a16:creationId xmlns:a16="http://schemas.microsoft.com/office/drawing/2014/main" id="{E84AACCE-8712-F26F-76BE-206FDDCFA408}"/>
                </a:ext>
              </a:extLst>
            </p:cNvPr>
            <p:cNvSpPr>
              <a:spLocks noEditPoints="1"/>
            </p:cNvSpPr>
            <p:nvPr/>
          </p:nvSpPr>
          <p:spPr bwMode="auto">
            <a:xfrm>
              <a:off x="10631488" y="5354638"/>
              <a:ext cx="68263" cy="68263"/>
            </a:xfrm>
            <a:custGeom>
              <a:avLst/>
              <a:gdLst>
                <a:gd name="T0" fmla="*/ 3 w 35"/>
                <a:gd name="T1" fmla="*/ 35 h 35"/>
                <a:gd name="T2" fmla="*/ 32 w 35"/>
                <a:gd name="T3" fmla="*/ 35 h 35"/>
                <a:gd name="T4" fmla="*/ 35 w 35"/>
                <a:gd name="T5" fmla="*/ 32 h 35"/>
                <a:gd name="T6" fmla="*/ 35 w 35"/>
                <a:gd name="T7" fmla="*/ 3 h 35"/>
                <a:gd name="T8" fmla="*/ 32 w 35"/>
                <a:gd name="T9" fmla="*/ 0 h 35"/>
                <a:gd name="T10" fmla="*/ 3 w 35"/>
                <a:gd name="T11" fmla="*/ 0 h 35"/>
                <a:gd name="T12" fmla="*/ 0 w 35"/>
                <a:gd name="T13" fmla="*/ 3 h 35"/>
                <a:gd name="T14" fmla="*/ 0 w 35"/>
                <a:gd name="T15" fmla="*/ 32 h 35"/>
                <a:gd name="T16" fmla="*/ 3 w 35"/>
                <a:gd name="T17" fmla="*/ 35 h 35"/>
                <a:gd name="T18" fmla="*/ 6 w 35"/>
                <a:gd name="T19" fmla="*/ 6 h 35"/>
                <a:gd name="T20" fmla="*/ 29 w 35"/>
                <a:gd name="T21" fmla="*/ 6 h 35"/>
                <a:gd name="T22" fmla="*/ 29 w 35"/>
                <a:gd name="T23" fmla="*/ 29 h 35"/>
                <a:gd name="T24" fmla="*/ 6 w 35"/>
                <a:gd name="T25" fmla="*/ 29 h 35"/>
                <a:gd name="T26" fmla="*/ 6 w 35"/>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 y="35"/>
                  </a:moveTo>
                  <a:cubicBezTo>
                    <a:pt x="32" y="35"/>
                    <a:pt x="32" y="35"/>
                    <a:pt x="32" y="35"/>
                  </a:cubicBezTo>
                  <a:cubicBezTo>
                    <a:pt x="34" y="35"/>
                    <a:pt x="35" y="34"/>
                    <a:pt x="35" y="32"/>
                  </a:cubicBezTo>
                  <a:cubicBezTo>
                    <a:pt x="35" y="3"/>
                    <a:pt x="35" y="3"/>
                    <a:pt x="35" y="3"/>
                  </a:cubicBezTo>
                  <a:cubicBezTo>
                    <a:pt x="35" y="1"/>
                    <a:pt x="34" y="0"/>
                    <a:pt x="32" y="0"/>
                  </a:cubicBezTo>
                  <a:cubicBezTo>
                    <a:pt x="3" y="0"/>
                    <a:pt x="3" y="0"/>
                    <a:pt x="3" y="0"/>
                  </a:cubicBezTo>
                  <a:cubicBezTo>
                    <a:pt x="1" y="0"/>
                    <a:pt x="0" y="1"/>
                    <a:pt x="0" y="3"/>
                  </a:cubicBezTo>
                  <a:cubicBezTo>
                    <a:pt x="0" y="32"/>
                    <a:pt x="0" y="32"/>
                    <a:pt x="0" y="32"/>
                  </a:cubicBezTo>
                  <a:cubicBezTo>
                    <a:pt x="0" y="34"/>
                    <a:pt x="1" y="35"/>
                    <a:pt x="3" y="35"/>
                  </a:cubicBezTo>
                  <a:close/>
                  <a:moveTo>
                    <a:pt x="6" y="6"/>
                  </a:moveTo>
                  <a:cubicBezTo>
                    <a:pt x="29" y="6"/>
                    <a:pt x="29" y="6"/>
                    <a:pt x="29" y="6"/>
                  </a:cubicBezTo>
                  <a:cubicBezTo>
                    <a:pt x="29" y="29"/>
                    <a:pt x="29" y="29"/>
                    <a:pt x="29"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7" name="Freeform 340">
              <a:extLst>
                <a:ext uri="{FF2B5EF4-FFF2-40B4-BE49-F238E27FC236}">
                  <a16:creationId xmlns:a16="http://schemas.microsoft.com/office/drawing/2014/main" id="{711C665C-2361-E212-AB2E-1E81E139F984}"/>
                </a:ext>
              </a:extLst>
            </p:cNvPr>
            <p:cNvSpPr>
              <a:spLocks noEditPoints="1"/>
            </p:cNvSpPr>
            <p:nvPr/>
          </p:nvSpPr>
          <p:spPr bwMode="auto">
            <a:xfrm>
              <a:off x="10507663" y="5457825"/>
              <a:ext cx="69850" cy="69850"/>
            </a:xfrm>
            <a:custGeom>
              <a:avLst/>
              <a:gdLst>
                <a:gd name="T0" fmla="*/ 36 w 36"/>
                <a:gd name="T1" fmla="*/ 33 h 36"/>
                <a:gd name="T2" fmla="*/ 36 w 36"/>
                <a:gd name="T3" fmla="*/ 3 h 36"/>
                <a:gd name="T4" fmla="*/ 33 w 36"/>
                <a:gd name="T5" fmla="*/ 0 h 36"/>
                <a:gd name="T6" fmla="*/ 3 w 36"/>
                <a:gd name="T7" fmla="*/ 0 h 36"/>
                <a:gd name="T8" fmla="*/ 0 w 36"/>
                <a:gd name="T9" fmla="*/ 3 h 36"/>
                <a:gd name="T10" fmla="*/ 0 w 36"/>
                <a:gd name="T11" fmla="*/ 33 h 36"/>
                <a:gd name="T12" fmla="*/ 3 w 36"/>
                <a:gd name="T13" fmla="*/ 36 h 36"/>
                <a:gd name="T14" fmla="*/ 33 w 36"/>
                <a:gd name="T15" fmla="*/ 36 h 36"/>
                <a:gd name="T16" fmla="*/ 36 w 36"/>
                <a:gd name="T17" fmla="*/ 33 h 36"/>
                <a:gd name="T18" fmla="*/ 30 w 36"/>
                <a:gd name="T19" fmla="*/ 30 h 36"/>
                <a:gd name="T20" fmla="*/ 6 w 36"/>
                <a:gd name="T21" fmla="*/ 30 h 36"/>
                <a:gd name="T22" fmla="*/ 6 w 36"/>
                <a:gd name="T23" fmla="*/ 6 h 36"/>
                <a:gd name="T24" fmla="*/ 30 w 36"/>
                <a:gd name="T25" fmla="*/ 6 h 36"/>
                <a:gd name="T26" fmla="*/ 30 w 36"/>
                <a:gd name="T2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36" y="33"/>
                  </a:moveTo>
                  <a:cubicBezTo>
                    <a:pt x="36" y="3"/>
                    <a:pt x="36" y="3"/>
                    <a:pt x="36" y="3"/>
                  </a:cubicBezTo>
                  <a:cubicBezTo>
                    <a:pt x="36" y="2"/>
                    <a:pt x="34" y="0"/>
                    <a:pt x="33" y="0"/>
                  </a:cubicBezTo>
                  <a:cubicBezTo>
                    <a:pt x="3" y="0"/>
                    <a:pt x="3" y="0"/>
                    <a:pt x="3" y="0"/>
                  </a:cubicBezTo>
                  <a:cubicBezTo>
                    <a:pt x="2" y="0"/>
                    <a:pt x="0" y="2"/>
                    <a:pt x="0" y="3"/>
                  </a:cubicBezTo>
                  <a:cubicBezTo>
                    <a:pt x="0" y="33"/>
                    <a:pt x="0" y="33"/>
                    <a:pt x="0" y="33"/>
                  </a:cubicBezTo>
                  <a:cubicBezTo>
                    <a:pt x="0" y="34"/>
                    <a:pt x="2" y="36"/>
                    <a:pt x="3" y="36"/>
                  </a:cubicBezTo>
                  <a:cubicBezTo>
                    <a:pt x="33" y="36"/>
                    <a:pt x="33" y="36"/>
                    <a:pt x="33" y="36"/>
                  </a:cubicBezTo>
                  <a:cubicBezTo>
                    <a:pt x="34" y="36"/>
                    <a:pt x="36" y="34"/>
                    <a:pt x="36" y="33"/>
                  </a:cubicBezTo>
                  <a:close/>
                  <a:moveTo>
                    <a:pt x="30" y="30"/>
                  </a:moveTo>
                  <a:cubicBezTo>
                    <a:pt x="6" y="30"/>
                    <a:pt x="6" y="30"/>
                    <a:pt x="6" y="30"/>
                  </a:cubicBezTo>
                  <a:cubicBezTo>
                    <a:pt x="6" y="6"/>
                    <a:pt x="6" y="6"/>
                    <a:pt x="6" y="6"/>
                  </a:cubicBezTo>
                  <a:cubicBezTo>
                    <a:pt x="30" y="6"/>
                    <a:pt x="30" y="6"/>
                    <a:pt x="30" y="6"/>
                  </a:cubicBezTo>
                  <a:lnTo>
                    <a:pt x="30"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8" name="Freeform 341">
              <a:extLst>
                <a:ext uri="{FF2B5EF4-FFF2-40B4-BE49-F238E27FC236}">
                  <a16:creationId xmlns:a16="http://schemas.microsoft.com/office/drawing/2014/main" id="{B88AF1D6-D9EA-D73D-8A65-42534FB787DF}"/>
                </a:ext>
              </a:extLst>
            </p:cNvPr>
            <p:cNvSpPr>
              <a:spLocks noEditPoints="1"/>
            </p:cNvSpPr>
            <p:nvPr/>
          </p:nvSpPr>
          <p:spPr bwMode="auto">
            <a:xfrm>
              <a:off x="10753726" y="5457825"/>
              <a:ext cx="68263" cy="69850"/>
            </a:xfrm>
            <a:custGeom>
              <a:avLst/>
              <a:gdLst>
                <a:gd name="T0" fmla="*/ 32 w 35"/>
                <a:gd name="T1" fmla="*/ 0 h 36"/>
                <a:gd name="T2" fmla="*/ 3 w 35"/>
                <a:gd name="T3" fmla="*/ 0 h 36"/>
                <a:gd name="T4" fmla="*/ 0 w 35"/>
                <a:gd name="T5" fmla="*/ 3 h 36"/>
                <a:gd name="T6" fmla="*/ 0 w 35"/>
                <a:gd name="T7" fmla="*/ 33 h 36"/>
                <a:gd name="T8" fmla="*/ 3 w 35"/>
                <a:gd name="T9" fmla="*/ 36 h 36"/>
                <a:gd name="T10" fmla="*/ 32 w 35"/>
                <a:gd name="T11" fmla="*/ 36 h 36"/>
                <a:gd name="T12" fmla="*/ 35 w 35"/>
                <a:gd name="T13" fmla="*/ 33 h 36"/>
                <a:gd name="T14" fmla="*/ 35 w 35"/>
                <a:gd name="T15" fmla="*/ 3 h 36"/>
                <a:gd name="T16" fmla="*/ 32 w 35"/>
                <a:gd name="T17" fmla="*/ 0 h 36"/>
                <a:gd name="T18" fmla="*/ 29 w 35"/>
                <a:gd name="T19" fmla="*/ 30 h 36"/>
                <a:gd name="T20" fmla="*/ 6 w 35"/>
                <a:gd name="T21" fmla="*/ 30 h 36"/>
                <a:gd name="T22" fmla="*/ 6 w 35"/>
                <a:gd name="T23" fmla="*/ 6 h 36"/>
                <a:gd name="T24" fmla="*/ 29 w 35"/>
                <a:gd name="T25" fmla="*/ 6 h 36"/>
                <a:gd name="T26" fmla="*/ 29 w 35"/>
                <a:gd name="T27"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2" y="0"/>
                  </a:moveTo>
                  <a:cubicBezTo>
                    <a:pt x="3" y="0"/>
                    <a:pt x="3" y="0"/>
                    <a:pt x="3" y="0"/>
                  </a:cubicBezTo>
                  <a:cubicBezTo>
                    <a:pt x="1" y="0"/>
                    <a:pt x="0" y="2"/>
                    <a:pt x="0" y="3"/>
                  </a:cubicBezTo>
                  <a:cubicBezTo>
                    <a:pt x="0" y="33"/>
                    <a:pt x="0" y="33"/>
                    <a:pt x="0" y="33"/>
                  </a:cubicBezTo>
                  <a:cubicBezTo>
                    <a:pt x="0" y="34"/>
                    <a:pt x="1" y="36"/>
                    <a:pt x="3" y="36"/>
                  </a:cubicBezTo>
                  <a:cubicBezTo>
                    <a:pt x="32" y="36"/>
                    <a:pt x="32" y="36"/>
                    <a:pt x="32" y="36"/>
                  </a:cubicBezTo>
                  <a:cubicBezTo>
                    <a:pt x="34" y="36"/>
                    <a:pt x="35" y="34"/>
                    <a:pt x="35" y="33"/>
                  </a:cubicBezTo>
                  <a:cubicBezTo>
                    <a:pt x="35" y="3"/>
                    <a:pt x="35" y="3"/>
                    <a:pt x="35" y="3"/>
                  </a:cubicBezTo>
                  <a:cubicBezTo>
                    <a:pt x="35" y="2"/>
                    <a:pt x="34" y="0"/>
                    <a:pt x="32" y="0"/>
                  </a:cubicBezTo>
                  <a:close/>
                  <a:moveTo>
                    <a:pt x="29" y="30"/>
                  </a:moveTo>
                  <a:cubicBezTo>
                    <a:pt x="6" y="30"/>
                    <a:pt x="6" y="30"/>
                    <a:pt x="6" y="30"/>
                  </a:cubicBezTo>
                  <a:cubicBezTo>
                    <a:pt x="6" y="6"/>
                    <a:pt x="6" y="6"/>
                    <a:pt x="6" y="6"/>
                  </a:cubicBezTo>
                  <a:cubicBezTo>
                    <a:pt x="29" y="6"/>
                    <a:pt x="29" y="6"/>
                    <a:pt x="29" y="6"/>
                  </a:cubicBezTo>
                  <a:lnTo>
                    <a:pt x="29"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19" name="Freeform 342">
              <a:extLst>
                <a:ext uri="{FF2B5EF4-FFF2-40B4-BE49-F238E27FC236}">
                  <a16:creationId xmlns:a16="http://schemas.microsoft.com/office/drawing/2014/main" id="{BBE225EF-7234-C1E6-8AE6-33DD9A4F99AE}"/>
                </a:ext>
              </a:extLst>
            </p:cNvPr>
            <p:cNvSpPr>
              <a:spLocks noEditPoints="1"/>
            </p:cNvSpPr>
            <p:nvPr/>
          </p:nvSpPr>
          <p:spPr bwMode="auto">
            <a:xfrm>
              <a:off x="10753726" y="5713413"/>
              <a:ext cx="68263" cy="68263"/>
            </a:xfrm>
            <a:custGeom>
              <a:avLst/>
              <a:gdLst>
                <a:gd name="T0" fmla="*/ 32 w 35"/>
                <a:gd name="T1" fmla="*/ 0 h 35"/>
                <a:gd name="T2" fmla="*/ 3 w 35"/>
                <a:gd name="T3" fmla="*/ 0 h 35"/>
                <a:gd name="T4" fmla="*/ 0 w 35"/>
                <a:gd name="T5" fmla="*/ 3 h 35"/>
                <a:gd name="T6" fmla="*/ 0 w 35"/>
                <a:gd name="T7" fmla="*/ 32 h 35"/>
                <a:gd name="T8" fmla="*/ 3 w 35"/>
                <a:gd name="T9" fmla="*/ 35 h 35"/>
                <a:gd name="T10" fmla="*/ 32 w 35"/>
                <a:gd name="T11" fmla="*/ 35 h 35"/>
                <a:gd name="T12" fmla="*/ 35 w 35"/>
                <a:gd name="T13" fmla="*/ 32 h 35"/>
                <a:gd name="T14" fmla="*/ 35 w 35"/>
                <a:gd name="T15" fmla="*/ 3 h 35"/>
                <a:gd name="T16" fmla="*/ 32 w 35"/>
                <a:gd name="T17" fmla="*/ 0 h 35"/>
                <a:gd name="T18" fmla="*/ 29 w 35"/>
                <a:gd name="T19" fmla="*/ 29 h 35"/>
                <a:gd name="T20" fmla="*/ 6 w 35"/>
                <a:gd name="T21" fmla="*/ 29 h 35"/>
                <a:gd name="T22" fmla="*/ 6 w 35"/>
                <a:gd name="T23" fmla="*/ 6 h 35"/>
                <a:gd name="T24" fmla="*/ 29 w 35"/>
                <a:gd name="T25" fmla="*/ 6 h 35"/>
                <a:gd name="T26" fmla="*/ 29 w 35"/>
                <a:gd name="T27"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2" y="0"/>
                  </a:moveTo>
                  <a:cubicBezTo>
                    <a:pt x="3" y="0"/>
                    <a:pt x="3" y="0"/>
                    <a:pt x="3" y="0"/>
                  </a:cubicBezTo>
                  <a:cubicBezTo>
                    <a:pt x="1" y="0"/>
                    <a:pt x="0" y="1"/>
                    <a:pt x="0" y="3"/>
                  </a:cubicBezTo>
                  <a:cubicBezTo>
                    <a:pt x="0" y="32"/>
                    <a:pt x="0" y="32"/>
                    <a:pt x="0" y="32"/>
                  </a:cubicBezTo>
                  <a:cubicBezTo>
                    <a:pt x="0" y="34"/>
                    <a:pt x="1" y="35"/>
                    <a:pt x="3" y="35"/>
                  </a:cubicBezTo>
                  <a:cubicBezTo>
                    <a:pt x="32" y="35"/>
                    <a:pt x="32" y="35"/>
                    <a:pt x="32" y="35"/>
                  </a:cubicBezTo>
                  <a:cubicBezTo>
                    <a:pt x="34" y="35"/>
                    <a:pt x="35" y="34"/>
                    <a:pt x="35" y="32"/>
                  </a:cubicBezTo>
                  <a:cubicBezTo>
                    <a:pt x="35" y="3"/>
                    <a:pt x="35" y="3"/>
                    <a:pt x="35" y="3"/>
                  </a:cubicBezTo>
                  <a:cubicBezTo>
                    <a:pt x="35" y="1"/>
                    <a:pt x="34" y="0"/>
                    <a:pt x="32" y="0"/>
                  </a:cubicBezTo>
                  <a:close/>
                  <a:moveTo>
                    <a:pt x="29" y="29"/>
                  </a:moveTo>
                  <a:cubicBezTo>
                    <a:pt x="6" y="29"/>
                    <a:pt x="6" y="29"/>
                    <a:pt x="6" y="29"/>
                  </a:cubicBezTo>
                  <a:cubicBezTo>
                    <a:pt x="6" y="6"/>
                    <a:pt x="6" y="6"/>
                    <a:pt x="6" y="6"/>
                  </a:cubicBezTo>
                  <a:cubicBezTo>
                    <a:pt x="29" y="6"/>
                    <a:pt x="29" y="6"/>
                    <a:pt x="29" y="6"/>
                  </a:cubicBezTo>
                  <a:lnTo>
                    <a:pt x="29" y="29"/>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0" name="Freeform 343">
              <a:extLst>
                <a:ext uri="{FF2B5EF4-FFF2-40B4-BE49-F238E27FC236}">
                  <a16:creationId xmlns:a16="http://schemas.microsoft.com/office/drawing/2014/main" id="{8F605CED-5C71-22BD-1594-D00035E23BD4}"/>
                </a:ext>
              </a:extLst>
            </p:cNvPr>
            <p:cNvSpPr>
              <a:spLocks noEditPoints="1"/>
            </p:cNvSpPr>
            <p:nvPr/>
          </p:nvSpPr>
          <p:spPr bwMode="auto">
            <a:xfrm>
              <a:off x="10753726" y="5248275"/>
              <a:ext cx="68263" cy="68263"/>
            </a:xfrm>
            <a:custGeom>
              <a:avLst/>
              <a:gdLst>
                <a:gd name="T0" fmla="*/ 3 w 35"/>
                <a:gd name="T1" fmla="*/ 35 h 35"/>
                <a:gd name="T2" fmla="*/ 32 w 35"/>
                <a:gd name="T3" fmla="*/ 35 h 35"/>
                <a:gd name="T4" fmla="*/ 35 w 35"/>
                <a:gd name="T5" fmla="*/ 32 h 35"/>
                <a:gd name="T6" fmla="*/ 35 w 35"/>
                <a:gd name="T7" fmla="*/ 3 h 35"/>
                <a:gd name="T8" fmla="*/ 32 w 35"/>
                <a:gd name="T9" fmla="*/ 0 h 35"/>
                <a:gd name="T10" fmla="*/ 3 w 35"/>
                <a:gd name="T11" fmla="*/ 0 h 35"/>
                <a:gd name="T12" fmla="*/ 0 w 35"/>
                <a:gd name="T13" fmla="*/ 3 h 35"/>
                <a:gd name="T14" fmla="*/ 0 w 35"/>
                <a:gd name="T15" fmla="*/ 32 h 35"/>
                <a:gd name="T16" fmla="*/ 3 w 35"/>
                <a:gd name="T17" fmla="*/ 35 h 35"/>
                <a:gd name="T18" fmla="*/ 6 w 35"/>
                <a:gd name="T19" fmla="*/ 6 h 35"/>
                <a:gd name="T20" fmla="*/ 29 w 35"/>
                <a:gd name="T21" fmla="*/ 6 h 35"/>
                <a:gd name="T22" fmla="*/ 29 w 35"/>
                <a:gd name="T23" fmla="*/ 29 h 35"/>
                <a:gd name="T24" fmla="*/ 6 w 35"/>
                <a:gd name="T25" fmla="*/ 29 h 35"/>
                <a:gd name="T26" fmla="*/ 6 w 35"/>
                <a:gd name="T2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3" y="35"/>
                  </a:moveTo>
                  <a:cubicBezTo>
                    <a:pt x="32" y="35"/>
                    <a:pt x="32" y="35"/>
                    <a:pt x="32" y="35"/>
                  </a:cubicBezTo>
                  <a:cubicBezTo>
                    <a:pt x="34" y="35"/>
                    <a:pt x="35" y="34"/>
                    <a:pt x="35" y="32"/>
                  </a:cubicBezTo>
                  <a:cubicBezTo>
                    <a:pt x="35" y="3"/>
                    <a:pt x="35" y="3"/>
                    <a:pt x="35" y="3"/>
                  </a:cubicBezTo>
                  <a:cubicBezTo>
                    <a:pt x="35" y="1"/>
                    <a:pt x="34" y="0"/>
                    <a:pt x="32" y="0"/>
                  </a:cubicBezTo>
                  <a:cubicBezTo>
                    <a:pt x="3" y="0"/>
                    <a:pt x="3" y="0"/>
                    <a:pt x="3" y="0"/>
                  </a:cubicBezTo>
                  <a:cubicBezTo>
                    <a:pt x="1" y="0"/>
                    <a:pt x="0" y="1"/>
                    <a:pt x="0" y="3"/>
                  </a:cubicBezTo>
                  <a:cubicBezTo>
                    <a:pt x="0" y="32"/>
                    <a:pt x="0" y="32"/>
                    <a:pt x="0" y="32"/>
                  </a:cubicBezTo>
                  <a:cubicBezTo>
                    <a:pt x="0" y="34"/>
                    <a:pt x="1" y="35"/>
                    <a:pt x="3" y="35"/>
                  </a:cubicBezTo>
                  <a:close/>
                  <a:moveTo>
                    <a:pt x="6" y="6"/>
                  </a:moveTo>
                  <a:cubicBezTo>
                    <a:pt x="29" y="6"/>
                    <a:pt x="29" y="6"/>
                    <a:pt x="29" y="6"/>
                  </a:cubicBezTo>
                  <a:cubicBezTo>
                    <a:pt x="29" y="29"/>
                    <a:pt x="29" y="29"/>
                    <a:pt x="29" y="29"/>
                  </a:cubicBezTo>
                  <a:cubicBezTo>
                    <a:pt x="6" y="29"/>
                    <a:pt x="6" y="29"/>
                    <a:pt x="6" y="29"/>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1" name="Freeform 344">
              <a:extLst>
                <a:ext uri="{FF2B5EF4-FFF2-40B4-BE49-F238E27FC236}">
                  <a16:creationId xmlns:a16="http://schemas.microsoft.com/office/drawing/2014/main" id="{D0A22FF6-9F14-3E91-3FE9-C846CA52D62B}"/>
                </a:ext>
              </a:extLst>
            </p:cNvPr>
            <p:cNvSpPr>
              <a:spLocks noEditPoints="1"/>
            </p:cNvSpPr>
            <p:nvPr/>
          </p:nvSpPr>
          <p:spPr bwMode="auto">
            <a:xfrm>
              <a:off x="10875963" y="5457825"/>
              <a:ext cx="69850" cy="69850"/>
            </a:xfrm>
            <a:custGeom>
              <a:avLst/>
              <a:gdLst>
                <a:gd name="T0" fmla="*/ 3 w 35"/>
                <a:gd name="T1" fmla="*/ 36 h 36"/>
                <a:gd name="T2" fmla="*/ 32 w 35"/>
                <a:gd name="T3" fmla="*/ 36 h 36"/>
                <a:gd name="T4" fmla="*/ 35 w 35"/>
                <a:gd name="T5" fmla="*/ 33 h 36"/>
                <a:gd name="T6" fmla="*/ 35 w 35"/>
                <a:gd name="T7" fmla="*/ 3 h 36"/>
                <a:gd name="T8" fmla="*/ 32 w 35"/>
                <a:gd name="T9" fmla="*/ 0 h 36"/>
                <a:gd name="T10" fmla="*/ 3 w 35"/>
                <a:gd name="T11" fmla="*/ 0 h 36"/>
                <a:gd name="T12" fmla="*/ 0 w 35"/>
                <a:gd name="T13" fmla="*/ 3 h 36"/>
                <a:gd name="T14" fmla="*/ 0 w 35"/>
                <a:gd name="T15" fmla="*/ 33 h 36"/>
                <a:gd name="T16" fmla="*/ 3 w 35"/>
                <a:gd name="T17" fmla="*/ 36 h 36"/>
                <a:gd name="T18" fmla="*/ 6 w 35"/>
                <a:gd name="T19" fmla="*/ 6 h 36"/>
                <a:gd name="T20" fmla="*/ 29 w 35"/>
                <a:gd name="T21" fmla="*/ 6 h 36"/>
                <a:gd name="T22" fmla="*/ 29 w 35"/>
                <a:gd name="T23" fmla="*/ 30 h 36"/>
                <a:gd name="T24" fmla="*/ 6 w 35"/>
                <a:gd name="T25" fmla="*/ 30 h 36"/>
                <a:gd name="T26" fmla="*/ 6 w 35"/>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 y="36"/>
                  </a:moveTo>
                  <a:cubicBezTo>
                    <a:pt x="32" y="36"/>
                    <a:pt x="32" y="36"/>
                    <a:pt x="32" y="36"/>
                  </a:cubicBezTo>
                  <a:cubicBezTo>
                    <a:pt x="34" y="36"/>
                    <a:pt x="35" y="34"/>
                    <a:pt x="35" y="33"/>
                  </a:cubicBezTo>
                  <a:cubicBezTo>
                    <a:pt x="35" y="3"/>
                    <a:pt x="35" y="3"/>
                    <a:pt x="35" y="3"/>
                  </a:cubicBezTo>
                  <a:cubicBezTo>
                    <a:pt x="35" y="2"/>
                    <a:pt x="34" y="0"/>
                    <a:pt x="32" y="0"/>
                  </a:cubicBezTo>
                  <a:cubicBezTo>
                    <a:pt x="3" y="0"/>
                    <a:pt x="3" y="0"/>
                    <a:pt x="3" y="0"/>
                  </a:cubicBezTo>
                  <a:cubicBezTo>
                    <a:pt x="1" y="0"/>
                    <a:pt x="0" y="2"/>
                    <a:pt x="0" y="3"/>
                  </a:cubicBezTo>
                  <a:cubicBezTo>
                    <a:pt x="0" y="33"/>
                    <a:pt x="0" y="33"/>
                    <a:pt x="0" y="33"/>
                  </a:cubicBezTo>
                  <a:cubicBezTo>
                    <a:pt x="0" y="34"/>
                    <a:pt x="1" y="36"/>
                    <a:pt x="3" y="36"/>
                  </a:cubicBezTo>
                  <a:close/>
                  <a:moveTo>
                    <a:pt x="6" y="6"/>
                  </a:moveTo>
                  <a:cubicBezTo>
                    <a:pt x="29" y="6"/>
                    <a:pt x="29" y="6"/>
                    <a:pt x="29" y="6"/>
                  </a:cubicBezTo>
                  <a:cubicBezTo>
                    <a:pt x="29" y="30"/>
                    <a:pt x="29" y="30"/>
                    <a:pt x="29" y="30"/>
                  </a:cubicBezTo>
                  <a:cubicBezTo>
                    <a:pt x="6" y="30"/>
                    <a:pt x="6" y="30"/>
                    <a:pt x="6" y="30"/>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2" name="Freeform 345">
              <a:extLst>
                <a:ext uri="{FF2B5EF4-FFF2-40B4-BE49-F238E27FC236}">
                  <a16:creationId xmlns:a16="http://schemas.microsoft.com/office/drawing/2014/main" id="{3A7D17A1-6BCD-C048-45A6-0A677D83FF26}"/>
                </a:ext>
              </a:extLst>
            </p:cNvPr>
            <p:cNvSpPr>
              <a:spLocks noEditPoints="1"/>
            </p:cNvSpPr>
            <p:nvPr/>
          </p:nvSpPr>
          <p:spPr bwMode="auto">
            <a:xfrm>
              <a:off x="10875963" y="5351463"/>
              <a:ext cx="69850" cy="71438"/>
            </a:xfrm>
            <a:custGeom>
              <a:avLst/>
              <a:gdLst>
                <a:gd name="T0" fmla="*/ 3 w 35"/>
                <a:gd name="T1" fmla="*/ 36 h 36"/>
                <a:gd name="T2" fmla="*/ 32 w 35"/>
                <a:gd name="T3" fmla="*/ 36 h 36"/>
                <a:gd name="T4" fmla="*/ 35 w 35"/>
                <a:gd name="T5" fmla="*/ 33 h 36"/>
                <a:gd name="T6" fmla="*/ 35 w 35"/>
                <a:gd name="T7" fmla="*/ 3 h 36"/>
                <a:gd name="T8" fmla="*/ 32 w 35"/>
                <a:gd name="T9" fmla="*/ 0 h 36"/>
                <a:gd name="T10" fmla="*/ 3 w 35"/>
                <a:gd name="T11" fmla="*/ 0 h 36"/>
                <a:gd name="T12" fmla="*/ 0 w 35"/>
                <a:gd name="T13" fmla="*/ 3 h 36"/>
                <a:gd name="T14" fmla="*/ 0 w 35"/>
                <a:gd name="T15" fmla="*/ 33 h 36"/>
                <a:gd name="T16" fmla="*/ 3 w 35"/>
                <a:gd name="T17" fmla="*/ 36 h 36"/>
                <a:gd name="T18" fmla="*/ 6 w 35"/>
                <a:gd name="T19" fmla="*/ 6 h 36"/>
                <a:gd name="T20" fmla="*/ 29 w 35"/>
                <a:gd name="T21" fmla="*/ 6 h 36"/>
                <a:gd name="T22" fmla="*/ 29 w 35"/>
                <a:gd name="T23" fmla="*/ 30 h 36"/>
                <a:gd name="T24" fmla="*/ 6 w 35"/>
                <a:gd name="T25" fmla="*/ 30 h 36"/>
                <a:gd name="T26" fmla="*/ 6 w 35"/>
                <a:gd name="T2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6">
                  <a:moveTo>
                    <a:pt x="3" y="36"/>
                  </a:moveTo>
                  <a:cubicBezTo>
                    <a:pt x="32" y="36"/>
                    <a:pt x="32" y="36"/>
                    <a:pt x="32" y="36"/>
                  </a:cubicBezTo>
                  <a:cubicBezTo>
                    <a:pt x="34" y="36"/>
                    <a:pt x="35" y="34"/>
                    <a:pt x="35" y="33"/>
                  </a:cubicBezTo>
                  <a:cubicBezTo>
                    <a:pt x="35" y="3"/>
                    <a:pt x="35" y="3"/>
                    <a:pt x="35" y="3"/>
                  </a:cubicBezTo>
                  <a:cubicBezTo>
                    <a:pt x="35" y="2"/>
                    <a:pt x="34" y="0"/>
                    <a:pt x="32" y="0"/>
                  </a:cubicBezTo>
                  <a:cubicBezTo>
                    <a:pt x="3" y="0"/>
                    <a:pt x="3" y="0"/>
                    <a:pt x="3" y="0"/>
                  </a:cubicBezTo>
                  <a:cubicBezTo>
                    <a:pt x="1" y="0"/>
                    <a:pt x="0" y="2"/>
                    <a:pt x="0" y="3"/>
                  </a:cubicBezTo>
                  <a:cubicBezTo>
                    <a:pt x="0" y="33"/>
                    <a:pt x="0" y="33"/>
                    <a:pt x="0" y="33"/>
                  </a:cubicBezTo>
                  <a:cubicBezTo>
                    <a:pt x="0" y="34"/>
                    <a:pt x="1" y="36"/>
                    <a:pt x="3" y="36"/>
                  </a:cubicBezTo>
                  <a:close/>
                  <a:moveTo>
                    <a:pt x="6" y="6"/>
                  </a:moveTo>
                  <a:cubicBezTo>
                    <a:pt x="29" y="6"/>
                    <a:pt x="29" y="6"/>
                    <a:pt x="29" y="6"/>
                  </a:cubicBezTo>
                  <a:cubicBezTo>
                    <a:pt x="29" y="30"/>
                    <a:pt x="29" y="30"/>
                    <a:pt x="29" y="30"/>
                  </a:cubicBezTo>
                  <a:cubicBezTo>
                    <a:pt x="6" y="30"/>
                    <a:pt x="6" y="30"/>
                    <a:pt x="6" y="30"/>
                  </a:cubicBezTo>
                  <a:lnTo>
                    <a:pt x="6" y="6"/>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3" name="Freeform 346">
              <a:extLst>
                <a:ext uri="{FF2B5EF4-FFF2-40B4-BE49-F238E27FC236}">
                  <a16:creationId xmlns:a16="http://schemas.microsoft.com/office/drawing/2014/main" id="{47B14981-979E-4917-7DC1-0E48543C2CDB}"/>
                </a:ext>
              </a:extLst>
            </p:cNvPr>
            <p:cNvSpPr>
              <a:spLocks/>
            </p:cNvSpPr>
            <p:nvPr/>
          </p:nvSpPr>
          <p:spPr bwMode="auto">
            <a:xfrm>
              <a:off x="10626726" y="5588000"/>
              <a:ext cx="93663" cy="93663"/>
            </a:xfrm>
            <a:custGeom>
              <a:avLst/>
              <a:gdLst>
                <a:gd name="T0" fmla="*/ 45 w 48"/>
                <a:gd name="T1" fmla="*/ 21 h 48"/>
                <a:gd name="T2" fmla="*/ 27 w 48"/>
                <a:gd name="T3" fmla="*/ 21 h 48"/>
                <a:gd name="T4" fmla="*/ 27 w 48"/>
                <a:gd name="T5" fmla="*/ 3 h 48"/>
                <a:gd name="T6" fmla="*/ 24 w 48"/>
                <a:gd name="T7" fmla="*/ 0 h 48"/>
                <a:gd name="T8" fmla="*/ 21 w 48"/>
                <a:gd name="T9" fmla="*/ 3 h 48"/>
                <a:gd name="T10" fmla="*/ 21 w 48"/>
                <a:gd name="T11" fmla="*/ 21 h 48"/>
                <a:gd name="T12" fmla="*/ 3 w 48"/>
                <a:gd name="T13" fmla="*/ 21 h 48"/>
                <a:gd name="T14" fmla="*/ 0 w 48"/>
                <a:gd name="T15" fmla="*/ 24 h 48"/>
                <a:gd name="T16" fmla="*/ 3 w 48"/>
                <a:gd name="T17" fmla="*/ 27 h 48"/>
                <a:gd name="T18" fmla="*/ 21 w 48"/>
                <a:gd name="T19" fmla="*/ 27 h 48"/>
                <a:gd name="T20" fmla="*/ 21 w 48"/>
                <a:gd name="T21" fmla="*/ 45 h 48"/>
                <a:gd name="T22" fmla="*/ 24 w 48"/>
                <a:gd name="T23" fmla="*/ 48 h 48"/>
                <a:gd name="T24" fmla="*/ 27 w 48"/>
                <a:gd name="T25" fmla="*/ 45 h 48"/>
                <a:gd name="T26" fmla="*/ 27 w 48"/>
                <a:gd name="T27" fmla="*/ 27 h 48"/>
                <a:gd name="T28" fmla="*/ 45 w 48"/>
                <a:gd name="T29" fmla="*/ 27 h 48"/>
                <a:gd name="T30" fmla="*/ 48 w 48"/>
                <a:gd name="T31" fmla="*/ 24 h 48"/>
                <a:gd name="T32" fmla="*/ 45 w 48"/>
                <a:gd name="T33"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48">
                  <a:moveTo>
                    <a:pt x="45" y="21"/>
                  </a:moveTo>
                  <a:cubicBezTo>
                    <a:pt x="27" y="21"/>
                    <a:pt x="27" y="21"/>
                    <a:pt x="27" y="21"/>
                  </a:cubicBezTo>
                  <a:cubicBezTo>
                    <a:pt x="27" y="3"/>
                    <a:pt x="27" y="3"/>
                    <a:pt x="27" y="3"/>
                  </a:cubicBezTo>
                  <a:cubicBezTo>
                    <a:pt x="27" y="1"/>
                    <a:pt x="25" y="0"/>
                    <a:pt x="24" y="0"/>
                  </a:cubicBezTo>
                  <a:cubicBezTo>
                    <a:pt x="22" y="0"/>
                    <a:pt x="21" y="1"/>
                    <a:pt x="21" y="3"/>
                  </a:cubicBezTo>
                  <a:cubicBezTo>
                    <a:pt x="21" y="21"/>
                    <a:pt x="21" y="21"/>
                    <a:pt x="21" y="21"/>
                  </a:cubicBezTo>
                  <a:cubicBezTo>
                    <a:pt x="3" y="21"/>
                    <a:pt x="3" y="21"/>
                    <a:pt x="3" y="21"/>
                  </a:cubicBezTo>
                  <a:cubicBezTo>
                    <a:pt x="1" y="21"/>
                    <a:pt x="0" y="22"/>
                    <a:pt x="0" y="24"/>
                  </a:cubicBezTo>
                  <a:cubicBezTo>
                    <a:pt x="0" y="25"/>
                    <a:pt x="1" y="27"/>
                    <a:pt x="3" y="27"/>
                  </a:cubicBezTo>
                  <a:cubicBezTo>
                    <a:pt x="21" y="27"/>
                    <a:pt x="21" y="27"/>
                    <a:pt x="21" y="27"/>
                  </a:cubicBezTo>
                  <a:cubicBezTo>
                    <a:pt x="21" y="45"/>
                    <a:pt x="21" y="45"/>
                    <a:pt x="21" y="45"/>
                  </a:cubicBezTo>
                  <a:cubicBezTo>
                    <a:pt x="21" y="46"/>
                    <a:pt x="22" y="48"/>
                    <a:pt x="24" y="48"/>
                  </a:cubicBezTo>
                  <a:cubicBezTo>
                    <a:pt x="25" y="48"/>
                    <a:pt x="27" y="46"/>
                    <a:pt x="27" y="45"/>
                  </a:cubicBezTo>
                  <a:cubicBezTo>
                    <a:pt x="27" y="27"/>
                    <a:pt x="27" y="27"/>
                    <a:pt x="27" y="27"/>
                  </a:cubicBezTo>
                  <a:cubicBezTo>
                    <a:pt x="45" y="27"/>
                    <a:pt x="45" y="27"/>
                    <a:pt x="45" y="27"/>
                  </a:cubicBezTo>
                  <a:cubicBezTo>
                    <a:pt x="46" y="27"/>
                    <a:pt x="48" y="25"/>
                    <a:pt x="48" y="24"/>
                  </a:cubicBezTo>
                  <a:cubicBezTo>
                    <a:pt x="48" y="22"/>
                    <a:pt x="46" y="21"/>
                    <a:pt x="45" y="2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4" name="Freeform 347">
              <a:extLst>
                <a:ext uri="{FF2B5EF4-FFF2-40B4-BE49-F238E27FC236}">
                  <a16:creationId xmlns:a16="http://schemas.microsoft.com/office/drawing/2014/main" id="{F9DC2EE1-6C3E-F4D3-4D8F-4DE262684153}"/>
                </a:ext>
              </a:extLst>
            </p:cNvPr>
            <p:cNvSpPr>
              <a:spLocks noEditPoints="1"/>
            </p:cNvSpPr>
            <p:nvPr/>
          </p:nvSpPr>
          <p:spPr bwMode="auto">
            <a:xfrm>
              <a:off x="10537826" y="5551488"/>
              <a:ext cx="220663" cy="236538"/>
            </a:xfrm>
            <a:custGeom>
              <a:avLst/>
              <a:gdLst>
                <a:gd name="T0" fmla="*/ 70 w 113"/>
                <a:gd name="T1" fmla="*/ 0 h 121"/>
                <a:gd name="T2" fmla="*/ 27 w 113"/>
                <a:gd name="T3" fmla="*/ 43 h 121"/>
                <a:gd name="T4" fmla="*/ 33 w 113"/>
                <a:gd name="T5" fmla="*/ 65 h 121"/>
                <a:gd name="T6" fmla="*/ 4 w 113"/>
                <a:gd name="T7" fmla="*/ 99 h 121"/>
                <a:gd name="T8" fmla="*/ 1 w 113"/>
                <a:gd name="T9" fmla="*/ 109 h 121"/>
                <a:gd name="T10" fmla="*/ 5 w 113"/>
                <a:gd name="T11" fmla="*/ 117 h 121"/>
                <a:gd name="T12" fmla="*/ 5 w 113"/>
                <a:gd name="T13" fmla="*/ 118 h 121"/>
                <a:gd name="T14" fmla="*/ 14 w 113"/>
                <a:gd name="T15" fmla="*/ 121 h 121"/>
                <a:gd name="T16" fmla="*/ 15 w 113"/>
                <a:gd name="T17" fmla="*/ 121 h 121"/>
                <a:gd name="T18" fmla="*/ 24 w 113"/>
                <a:gd name="T19" fmla="*/ 116 h 121"/>
                <a:gd name="T20" fmla="*/ 53 w 113"/>
                <a:gd name="T21" fmla="*/ 82 h 121"/>
                <a:gd name="T22" fmla="*/ 70 w 113"/>
                <a:gd name="T23" fmla="*/ 86 h 121"/>
                <a:gd name="T24" fmla="*/ 113 w 113"/>
                <a:gd name="T25" fmla="*/ 43 h 121"/>
                <a:gd name="T26" fmla="*/ 70 w 113"/>
                <a:gd name="T27" fmla="*/ 0 h 121"/>
                <a:gd name="T28" fmla="*/ 19 w 113"/>
                <a:gd name="T29" fmla="*/ 112 h 121"/>
                <a:gd name="T30" fmla="*/ 14 w 113"/>
                <a:gd name="T31" fmla="*/ 115 h 121"/>
                <a:gd name="T32" fmla="*/ 9 w 113"/>
                <a:gd name="T33" fmla="*/ 113 h 121"/>
                <a:gd name="T34" fmla="*/ 9 w 113"/>
                <a:gd name="T35" fmla="*/ 113 h 121"/>
                <a:gd name="T36" fmla="*/ 7 w 113"/>
                <a:gd name="T37" fmla="*/ 108 h 121"/>
                <a:gd name="T38" fmla="*/ 8 w 113"/>
                <a:gd name="T39" fmla="*/ 103 h 121"/>
                <a:gd name="T40" fmla="*/ 36 w 113"/>
                <a:gd name="T41" fmla="*/ 70 h 121"/>
                <a:gd name="T42" fmla="*/ 47 w 113"/>
                <a:gd name="T43" fmla="*/ 79 h 121"/>
                <a:gd name="T44" fmla="*/ 19 w 113"/>
                <a:gd name="T45" fmla="*/ 112 h 121"/>
                <a:gd name="T46" fmla="*/ 70 w 113"/>
                <a:gd name="T47" fmla="*/ 80 h 121"/>
                <a:gd name="T48" fmla="*/ 33 w 113"/>
                <a:gd name="T49" fmla="*/ 43 h 121"/>
                <a:gd name="T50" fmla="*/ 70 w 113"/>
                <a:gd name="T51" fmla="*/ 6 h 121"/>
                <a:gd name="T52" fmla="*/ 107 w 113"/>
                <a:gd name="T53" fmla="*/ 43 h 121"/>
                <a:gd name="T54" fmla="*/ 70 w 113"/>
                <a:gd name="T55" fmla="*/ 8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3" h="121">
                  <a:moveTo>
                    <a:pt x="70" y="0"/>
                  </a:moveTo>
                  <a:cubicBezTo>
                    <a:pt x="46" y="0"/>
                    <a:pt x="27" y="19"/>
                    <a:pt x="27" y="43"/>
                  </a:cubicBezTo>
                  <a:cubicBezTo>
                    <a:pt x="27" y="51"/>
                    <a:pt x="29" y="58"/>
                    <a:pt x="33" y="65"/>
                  </a:cubicBezTo>
                  <a:cubicBezTo>
                    <a:pt x="4" y="99"/>
                    <a:pt x="4" y="99"/>
                    <a:pt x="4" y="99"/>
                  </a:cubicBezTo>
                  <a:cubicBezTo>
                    <a:pt x="1" y="102"/>
                    <a:pt x="0" y="105"/>
                    <a:pt x="1" y="109"/>
                  </a:cubicBezTo>
                  <a:cubicBezTo>
                    <a:pt x="1" y="112"/>
                    <a:pt x="2" y="115"/>
                    <a:pt x="5" y="117"/>
                  </a:cubicBezTo>
                  <a:cubicBezTo>
                    <a:pt x="5" y="118"/>
                    <a:pt x="5" y="118"/>
                    <a:pt x="5" y="118"/>
                  </a:cubicBezTo>
                  <a:cubicBezTo>
                    <a:pt x="8" y="120"/>
                    <a:pt x="11" y="121"/>
                    <a:pt x="14" y="121"/>
                  </a:cubicBezTo>
                  <a:cubicBezTo>
                    <a:pt x="14" y="121"/>
                    <a:pt x="15" y="121"/>
                    <a:pt x="15" y="121"/>
                  </a:cubicBezTo>
                  <a:cubicBezTo>
                    <a:pt x="18" y="121"/>
                    <a:pt x="22" y="119"/>
                    <a:pt x="24" y="116"/>
                  </a:cubicBezTo>
                  <a:cubicBezTo>
                    <a:pt x="53" y="82"/>
                    <a:pt x="53" y="82"/>
                    <a:pt x="53" y="82"/>
                  </a:cubicBezTo>
                  <a:cubicBezTo>
                    <a:pt x="58" y="85"/>
                    <a:pt x="64" y="86"/>
                    <a:pt x="70" y="86"/>
                  </a:cubicBezTo>
                  <a:cubicBezTo>
                    <a:pt x="94" y="86"/>
                    <a:pt x="113" y="67"/>
                    <a:pt x="113" y="43"/>
                  </a:cubicBezTo>
                  <a:cubicBezTo>
                    <a:pt x="113" y="19"/>
                    <a:pt x="94" y="0"/>
                    <a:pt x="70" y="0"/>
                  </a:cubicBezTo>
                  <a:close/>
                  <a:moveTo>
                    <a:pt x="19" y="112"/>
                  </a:moveTo>
                  <a:cubicBezTo>
                    <a:pt x="18" y="114"/>
                    <a:pt x="16" y="115"/>
                    <a:pt x="14" y="115"/>
                  </a:cubicBezTo>
                  <a:cubicBezTo>
                    <a:pt x="13" y="115"/>
                    <a:pt x="11" y="114"/>
                    <a:pt x="9" y="113"/>
                  </a:cubicBezTo>
                  <a:cubicBezTo>
                    <a:pt x="9" y="113"/>
                    <a:pt x="9" y="113"/>
                    <a:pt x="9" y="113"/>
                  </a:cubicBezTo>
                  <a:cubicBezTo>
                    <a:pt x="8" y="112"/>
                    <a:pt x="7" y="110"/>
                    <a:pt x="7" y="108"/>
                  </a:cubicBezTo>
                  <a:cubicBezTo>
                    <a:pt x="6" y="106"/>
                    <a:pt x="7" y="104"/>
                    <a:pt x="8" y="103"/>
                  </a:cubicBezTo>
                  <a:cubicBezTo>
                    <a:pt x="36" y="70"/>
                    <a:pt x="36" y="70"/>
                    <a:pt x="36" y="70"/>
                  </a:cubicBezTo>
                  <a:cubicBezTo>
                    <a:pt x="39" y="74"/>
                    <a:pt x="43" y="77"/>
                    <a:pt x="47" y="79"/>
                  </a:cubicBezTo>
                  <a:lnTo>
                    <a:pt x="19" y="112"/>
                  </a:lnTo>
                  <a:close/>
                  <a:moveTo>
                    <a:pt x="70" y="80"/>
                  </a:moveTo>
                  <a:cubicBezTo>
                    <a:pt x="49" y="80"/>
                    <a:pt x="33" y="63"/>
                    <a:pt x="33" y="43"/>
                  </a:cubicBezTo>
                  <a:cubicBezTo>
                    <a:pt x="33" y="22"/>
                    <a:pt x="49" y="6"/>
                    <a:pt x="70" y="6"/>
                  </a:cubicBezTo>
                  <a:cubicBezTo>
                    <a:pt x="90" y="6"/>
                    <a:pt x="107" y="22"/>
                    <a:pt x="107" y="43"/>
                  </a:cubicBezTo>
                  <a:cubicBezTo>
                    <a:pt x="107" y="63"/>
                    <a:pt x="90" y="80"/>
                    <a:pt x="70" y="80"/>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5" name="Freeform 348">
              <a:extLst>
                <a:ext uri="{FF2B5EF4-FFF2-40B4-BE49-F238E27FC236}">
                  <a16:creationId xmlns:a16="http://schemas.microsoft.com/office/drawing/2014/main" id="{47E5F30C-8086-3610-2911-650F30DD2760}"/>
                </a:ext>
              </a:extLst>
            </p:cNvPr>
            <p:cNvSpPr>
              <a:spLocks/>
            </p:cNvSpPr>
            <p:nvPr/>
          </p:nvSpPr>
          <p:spPr bwMode="auto">
            <a:xfrm>
              <a:off x="10620376" y="5508625"/>
              <a:ext cx="76200" cy="20638"/>
            </a:xfrm>
            <a:custGeom>
              <a:avLst/>
              <a:gdLst>
                <a:gd name="T0" fmla="*/ 3 w 39"/>
                <a:gd name="T1" fmla="*/ 11 h 11"/>
                <a:gd name="T2" fmla="*/ 4 w 39"/>
                <a:gd name="T3" fmla="*/ 11 h 11"/>
                <a:gd name="T4" fmla="*/ 35 w 39"/>
                <a:gd name="T5" fmla="*/ 8 h 11"/>
                <a:gd name="T6" fmla="*/ 39 w 39"/>
                <a:gd name="T7" fmla="*/ 6 h 11"/>
                <a:gd name="T8" fmla="*/ 36 w 39"/>
                <a:gd name="T9" fmla="*/ 2 h 11"/>
                <a:gd name="T10" fmla="*/ 2 w 39"/>
                <a:gd name="T11" fmla="*/ 5 h 11"/>
                <a:gd name="T12" fmla="*/ 0 w 39"/>
                <a:gd name="T13" fmla="*/ 9 h 11"/>
                <a:gd name="T14" fmla="*/ 3 w 3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1">
                  <a:moveTo>
                    <a:pt x="3" y="11"/>
                  </a:moveTo>
                  <a:cubicBezTo>
                    <a:pt x="3" y="11"/>
                    <a:pt x="4" y="11"/>
                    <a:pt x="4" y="11"/>
                  </a:cubicBezTo>
                  <a:cubicBezTo>
                    <a:pt x="14" y="7"/>
                    <a:pt x="25" y="6"/>
                    <a:pt x="35" y="8"/>
                  </a:cubicBezTo>
                  <a:cubicBezTo>
                    <a:pt x="37" y="8"/>
                    <a:pt x="39" y="7"/>
                    <a:pt x="39" y="6"/>
                  </a:cubicBezTo>
                  <a:cubicBezTo>
                    <a:pt x="39" y="4"/>
                    <a:pt x="38" y="2"/>
                    <a:pt x="36" y="2"/>
                  </a:cubicBezTo>
                  <a:cubicBezTo>
                    <a:pt x="25" y="0"/>
                    <a:pt x="13" y="1"/>
                    <a:pt x="2" y="5"/>
                  </a:cubicBezTo>
                  <a:cubicBezTo>
                    <a:pt x="0" y="6"/>
                    <a:pt x="0" y="8"/>
                    <a:pt x="0" y="9"/>
                  </a:cubicBezTo>
                  <a:cubicBezTo>
                    <a:pt x="1" y="10"/>
                    <a:pt x="2" y="11"/>
                    <a:pt x="3" y="11"/>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sp>
          <p:nvSpPr>
            <p:cNvPr id="126" name="Freeform 349">
              <a:extLst>
                <a:ext uri="{FF2B5EF4-FFF2-40B4-BE49-F238E27FC236}">
                  <a16:creationId xmlns:a16="http://schemas.microsoft.com/office/drawing/2014/main" id="{4DA55BC3-35A0-134B-3A5A-307B46C6105A}"/>
                </a:ext>
              </a:extLst>
            </p:cNvPr>
            <p:cNvSpPr>
              <a:spLocks/>
            </p:cNvSpPr>
            <p:nvPr/>
          </p:nvSpPr>
          <p:spPr bwMode="auto">
            <a:xfrm>
              <a:off x="10768013" y="5565775"/>
              <a:ext cx="33338" cy="73025"/>
            </a:xfrm>
            <a:custGeom>
              <a:avLst/>
              <a:gdLst>
                <a:gd name="T0" fmla="*/ 14 w 17"/>
                <a:gd name="T1" fmla="*/ 38 h 38"/>
                <a:gd name="T2" fmla="*/ 14 w 17"/>
                <a:gd name="T3" fmla="*/ 38 h 38"/>
                <a:gd name="T4" fmla="*/ 17 w 17"/>
                <a:gd name="T5" fmla="*/ 35 h 38"/>
                <a:gd name="T6" fmla="*/ 5 w 17"/>
                <a:gd name="T7" fmla="*/ 1 h 38"/>
                <a:gd name="T8" fmla="*/ 1 w 17"/>
                <a:gd name="T9" fmla="*/ 1 h 38"/>
                <a:gd name="T10" fmla="*/ 0 w 17"/>
                <a:gd name="T11" fmla="*/ 5 h 38"/>
                <a:gd name="T12" fmla="*/ 11 w 17"/>
                <a:gd name="T13" fmla="*/ 35 h 38"/>
                <a:gd name="T14" fmla="*/ 14 w 1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8">
                  <a:moveTo>
                    <a:pt x="14" y="38"/>
                  </a:moveTo>
                  <a:cubicBezTo>
                    <a:pt x="14" y="38"/>
                    <a:pt x="14" y="38"/>
                    <a:pt x="14" y="38"/>
                  </a:cubicBezTo>
                  <a:cubicBezTo>
                    <a:pt x="16" y="38"/>
                    <a:pt x="17" y="36"/>
                    <a:pt x="17" y="35"/>
                  </a:cubicBezTo>
                  <a:cubicBezTo>
                    <a:pt x="16" y="23"/>
                    <a:pt x="12" y="11"/>
                    <a:pt x="5" y="1"/>
                  </a:cubicBezTo>
                  <a:cubicBezTo>
                    <a:pt x="4" y="0"/>
                    <a:pt x="3" y="0"/>
                    <a:pt x="1" y="1"/>
                  </a:cubicBezTo>
                  <a:cubicBezTo>
                    <a:pt x="0" y="1"/>
                    <a:pt x="0" y="3"/>
                    <a:pt x="0" y="5"/>
                  </a:cubicBezTo>
                  <a:cubicBezTo>
                    <a:pt x="7" y="14"/>
                    <a:pt x="10" y="24"/>
                    <a:pt x="11" y="35"/>
                  </a:cubicBezTo>
                  <a:cubicBezTo>
                    <a:pt x="11" y="37"/>
                    <a:pt x="12" y="38"/>
                    <a:pt x="14" y="38"/>
                  </a:cubicBez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pPr>
              <a:endParaRPr lang="en-US" sz="700">
                <a:solidFill>
                  <a:srgbClr val="000000"/>
                </a:solidFill>
              </a:endParaRPr>
            </a:p>
          </p:txBody>
        </p:sp>
      </p:grpSp>
    </p:spTree>
    <p:custDataLst>
      <p:tags r:id="rId1"/>
    </p:custDataLst>
    <p:extLst>
      <p:ext uri="{BB962C8B-B14F-4D97-AF65-F5344CB8AC3E}">
        <p14:creationId xmlns:p14="http://schemas.microsoft.com/office/powerpoint/2010/main" val="1742112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btfpColumnIndicatorGroup2">
            <a:extLst>
              <a:ext uri="{FF2B5EF4-FFF2-40B4-BE49-F238E27FC236}">
                <a16:creationId xmlns:a16="http://schemas.microsoft.com/office/drawing/2014/main" id="{B38CA9A1-8A5D-80D3-4005-4A3A6E5E341E}"/>
              </a:ext>
            </a:extLst>
          </p:cNvPr>
          <p:cNvGrpSpPr/>
          <p:nvPr/>
        </p:nvGrpSpPr>
        <p:grpSpPr>
          <a:xfrm>
            <a:off x="0" y="6926580"/>
            <a:ext cx="12192000" cy="137160"/>
            <a:chOff x="0" y="6926580"/>
            <a:chExt cx="12192000" cy="137160"/>
          </a:xfrm>
        </p:grpSpPr>
        <p:sp>
          <p:nvSpPr>
            <p:cNvPr id="48" name="btfpColumnGapBlocker548227">
              <a:extLst>
                <a:ext uri="{FF2B5EF4-FFF2-40B4-BE49-F238E27FC236}">
                  <a16:creationId xmlns:a16="http://schemas.microsoft.com/office/drawing/2014/main" id="{D2A950E2-55FF-84ED-F8FE-A8237ED87DD6}"/>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6" name="btfpColumnGapBlocker602568">
              <a:extLst>
                <a:ext uri="{FF2B5EF4-FFF2-40B4-BE49-F238E27FC236}">
                  <a16:creationId xmlns:a16="http://schemas.microsoft.com/office/drawing/2014/main" id="{C76C9024-6B0E-467D-8508-A426A8B5667B}"/>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4" name="btfpColumnIndicator928488">
              <a:extLst>
                <a:ext uri="{FF2B5EF4-FFF2-40B4-BE49-F238E27FC236}">
                  <a16:creationId xmlns:a16="http://schemas.microsoft.com/office/drawing/2014/main" id="{9F035615-F6D7-386D-F655-EAD48704BF21}"/>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153426">
              <a:extLst>
                <a:ext uri="{FF2B5EF4-FFF2-40B4-BE49-F238E27FC236}">
                  <a16:creationId xmlns:a16="http://schemas.microsoft.com/office/drawing/2014/main" id="{746D89C1-A7D6-DAF0-4291-FDFBAE5AD5BD}"/>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0" name="btfpColumnGapBlocker629735">
              <a:extLst>
                <a:ext uri="{FF2B5EF4-FFF2-40B4-BE49-F238E27FC236}">
                  <a16:creationId xmlns:a16="http://schemas.microsoft.com/office/drawing/2014/main" id="{65B36059-8E78-9B68-9E40-39B09585CE98}"/>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8" name="btfpColumnIndicator817971">
              <a:extLst>
                <a:ext uri="{FF2B5EF4-FFF2-40B4-BE49-F238E27FC236}">
                  <a16:creationId xmlns:a16="http://schemas.microsoft.com/office/drawing/2014/main" id="{1AE697EA-20A0-A13B-A31D-3FC9F93D03EC}"/>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340048">
              <a:extLst>
                <a:ext uri="{FF2B5EF4-FFF2-40B4-BE49-F238E27FC236}">
                  <a16:creationId xmlns:a16="http://schemas.microsoft.com/office/drawing/2014/main" id="{7E2C7368-D40B-2FEB-5AE9-A883B722B893}"/>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179516">
              <a:extLst>
                <a:ext uri="{FF2B5EF4-FFF2-40B4-BE49-F238E27FC236}">
                  <a16:creationId xmlns:a16="http://schemas.microsoft.com/office/drawing/2014/main" id="{3572CD14-3FDD-04C0-AEDD-4D279CE2E45E}"/>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2" name="btfpColumnIndicator624577">
              <a:extLst>
                <a:ext uri="{FF2B5EF4-FFF2-40B4-BE49-F238E27FC236}">
                  <a16:creationId xmlns:a16="http://schemas.microsoft.com/office/drawing/2014/main" id="{C207B1FF-B9F9-3B4A-742C-FCF0DA6688AB}"/>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684159">
              <a:extLst>
                <a:ext uri="{FF2B5EF4-FFF2-40B4-BE49-F238E27FC236}">
                  <a16:creationId xmlns:a16="http://schemas.microsoft.com/office/drawing/2014/main" id="{19821690-AF87-0DA0-2E7A-6160EEC51924}"/>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681727">
              <a:extLst>
                <a:ext uri="{FF2B5EF4-FFF2-40B4-BE49-F238E27FC236}">
                  <a16:creationId xmlns:a16="http://schemas.microsoft.com/office/drawing/2014/main" id="{4F97295C-886D-8851-F66F-D22B6393E0D0}"/>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6" name="btfpColumnIndicator220553">
              <a:extLst>
                <a:ext uri="{FF2B5EF4-FFF2-40B4-BE49-F238E27FC236}">
                  <a16:creationId xmlns:a16="http://schemas.microsoft.com/office/drawing/2014/main" id="{527A119B-85D5-33F5-117F-E5EB3C3C3164}"/>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551216">
              <a:extLst>
                <a:ext uri="{FF2B5EF4-FFF2-40B4-BE49-F238E27FC236}">
                  <a16:creationId xmlns:a16="http://schemas.microsoft.com/office/drawing/2014/main" id="{6404C629-CEFB-9479-C033-80FA6EB30E41}"/>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143221">
              <a:extLst>
                <a:ext uri="{FF2B5EF4-FFF2-40B4-BE49-F238E27FC236}">
                  <a16:creationId xmlns:a16="http://schemas.microsoft.com/office/drawing/2014/main" id="{E8CDD745-D858-36A9-85CE-A477B20CFDDE}"/>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6" name="btfpColumnIndicator942980">
              <a:extLst>
                <a:ext uri="{FF2B5EF4-FFF2-40B4-BE49-F238E27FC236}">
                  <a16:creationId xmlns:a16="http://schemas.microsoft.com/office/drawing/2014/main" id="{D772308A-FE9C-AA91-AB30-5A8AFF507629}"/>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265151">
              <a:extLst>
                <a:ext uri="{FF2B5EF4-FFF2-40B4-BE49-F238E27FC236}">
                  <a16:creationId xmlns:a16="http://schemas.microsoft.com/office/drawing/2014/main" id="{0FADC857-2ECD-CCEE-B7DA-FA1796C7DA9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ColumnIndicatorGroup1">
            <a:extLst>
              <a:ext uri="{FF2B5EF4-FFF2-40B4-BE49-F238E27FC236}">
                <a16:creationId xmlns:a16="http://schemas.microsoft.com/office/drawing/2014/main" id="{E81F05DA-CDFD-F091-350F-CBA398034F8B}"/>
              </a:ext>
            </a:extLst>
          </p:cNvPr>
          <p:cNvGrpSpPr/>
          <p:nvPr/>
        </p:nvGrpSpPr>
        <p:grpSpPr>
          <a:xfrm>
            <a:off x="0" y="-205740"/>
            <a:ext cx="12192000" cy="137160"/>
            <a:chOff x="0" y="-205740"/>
            <a:chExt cx="12192000" cy="137160"/>
          </a:xfrm>
        </p:grpSpPr>
        <p:sp>
          <p:nvSpPr>
            <p:cNvPr id="47" name="btfpColumnGapBlocker626624">
              <a:extLst>
                <a:ext uri="{FF2B5EF4-FFF2-40B4-BE49-F238E27FC236}">
                  <a16:creationId xmlns:a16="http://schemas.microsoft.com/office/drawing/2014/main" id="{2031F700-634C-3343-D53E-4BB9C367CF94}"/>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5" name="btfpColumnGapBlocker320828">
              <a:extLst>
                <a:ext uri="{FF2B5EF4-FFF2-40B4-BE49-F238E27FC236}">
                  <a16:creationId xmlns:a16="http://schemas.microsoft.com/office/drawing/2014/main" id="{68BF1942-133F-0205-7FAA-F3B224DFFA2F}"/>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3" name="btfpColumnIndicator753248">
              <a:extLst>
                <a:ext uri="{FF2B5EF4-FFF2-40B4-BE49-F238E27FC236}">
                  <a16:creationId xmlns:a16="http://schemas.microsoft.com/office/drawing/2014/main" id="{A0AD145D-5EBF-9A43-1708-47594204E91C}"/>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btfpColumnIndicator230670">
              <a:extLst>
                <a:ext uri="{FF2B5EF4-FFF2-40B4-BE49-F238E27FC236}">
                  <a16:creationId xmlns:a16="http://schemas.microsoft.com/office/drawing/2014/main" id="{34FA10E0-6EFB-3082-10E7-E3D475CB9804}"/>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 name="btfpColumnGapBlocker430669">
              <a:extLst>
                <a:ext uri="{FF2B5EF4-FFF2-40B4-BE49-F238E27FC236}">
                  <a16:creationId xmlns:a16="http://schemas.microsoft.com/office/drawing/2014/main" id="{F0D70E72-9D0E-C5A2-45A7-98A6A1509B3E}"/>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7" name="btfpColumnIndicator932607">
              <a:extLst>
                <a:ext uri="{FF2B5EF4-FFF2-40B4-BE49-F238E27FC236}">
                  <a16:creationId xmlns:a16="http://schemas.microsoft.com/office/drawing/2014/main" id="{8811E34E-CDDF-C219-0967-934603A52848}"/>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btfpColumnIndicator730827">
              <a:extLst>
                <a:ext uri="{FF2B5EF4-FFF2-40B4-BE49-F238E27FC236}">
                  <a16:creationId xmlns:a16="http://schemas.microsoft.com/office/drawing/2014/main" id="{70DD1AA7-EE06-9061-B32E-48506213EC67}"/>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3" name="btfpColumnGapBlocker918972">
              <a:extLst>
                <a:ext uri="{FF2B5EF4-FFF2-40B4-BE49-F238E27FC236}">
                  <a16:creationId xmlns:a16="http://schemas.microsoft.com/office/drawing/2014/main" id="{FE9009FC-BA71-B965-6BBE-CE0CBF3A7414}"/>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1" name="btfpColumnIndicator680137">
              <a:extLst>
                <a:ext uri="{FF2B5EF4-FFF2-40B4-BE49-F238E27FC236}">
                  <a16:creationId xmlns:a16="http://schemas.microsoft.com/office/drawing/2014/main" id="{8B0FD673-769E-CF7E-9781-36FE2818350B}"/>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937717">
              <a:extLst>
                <a:ext uri="{FF2B5EF4-FFF2-40B4-BE49-F238E27FC236}">
                  <a16:creationId xmlns:a16="http://schemas.microsoft.com/office/drawing/2014/main" id="{EEBA0313-8CB3-9373-4D0B-E59DF6B698E6}"/>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628793">
              <a:extLst>
                <a:ext uri="{FF2B5EF4-FFF2-40B4-BE49-F238E27FC236}">
                  <a16:creationId xmlns:a16="http://schemas.microsoft.com/office/drawing/2014/main" id="{896D8ABE-F838-7569-90D8-8B2D2A42491A}"/>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5" name="btfpColumnIndicator408802">
              <a:extLst>
                <a:ext uri="{FF2B5EF4-FFF2-40B4-BE49-F238E27FC236}">
                  <a16:creationId xmlns:a16="http://schemas.microsoft.com/office/drawing/2014/main" id="{E6102CBD-5FEA-5E9E-97F5-9D1065C7505A}"/>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465566">
              <a:extLst>
                <a:ext uri="{FF2B5EF4-FFF2-40B4-BE49-F238E27FC236}">
                  <a16:creationId xmlns:a16="http://schemas.microsoft.com/office/drawing/2014/main" id="{5C8A41FE-D679-C6DC-256F-1D384A192A16}"/>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427055">
              <a:extLst>
                <a:ext uri="{FF2B5EF4-FFF2-40B4-BE49-F238E27FC236}">
                  <a16:creationId xmlns:a16="http://schemas.microsoft.com/office/drawing/2014/main" id="{66C149E4-BCB4-491F-9FF7-6D311507A895}"/>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5" name="btfpColumnIndicator726274">
              <a:extLst>
                <a:ext uri="{FF2B5EF4-FFF2-40B4-BE49-F238E27FC236}">
                  <a16:creationId xmlns:a16="http://schemas.microsoft.com/office/drawing/2014/main" id="{65E29C0F-B801-DE82-3E80-0A672E382A6B}"/>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423051">
              <a:extLst>
                <a:ext uri="{FF2B5EF4-FFF2-40B4-BE49-F238E27FC236}">
                  <a16:creationId xmlns:a16="http://schemas.microsoft.com/office/drawing/2014/main" id="{CF0684A7-BB00-311C-8F77-806A8ED05910}"/>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360" imgH="360" progId="TCLayout.ActiveDocument.1">
                  <p:embed/>
                </p:oleObj>
              </mc:Choice>
              <mc:Fallback>
                <p:oleObj name="think-cell Slide" r:id="rId21"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5C9BC7-2DA5-936B-47A5-A35B72E784C9}"/>
              </a:ext>
            </a:extLst>
          </p:cNvPr>
          <p:cNvSpPr>
            <a:spLocks noGrp="1"/>
          </p:cNvSpPr>
          <p:nvPr>
            <p:ph type="title"/>
          </p:nvPr>
        </p:nvSpPr>
        <p:spPr/>
        <p:txBody>
          <a:bodyPr vert="horz"/>
          <a:lstStyle/>
          <a:p>
            <a:r>
              <a:rPr lang="en-US"/>
              <a:t>Impact of </a:t>
            </a:r>
            <a:r>
              <a:rPr lang="en-US" err="1"/>
              <a:t>GenAI</a:t>
            </a:r>
            <a:r>
              <a:rPr lang="en-US"/>
              <a:t> largest in document generation and assisted decision-making tools</a:t>
            </a:r>
          </a:p>
        </p:txBody>
      </p:sp>
      <p:grpSp>
        <p:nvGrpSpPr>
          <p:cNvPr id="19" name="btfpColumnHeaderBox182115">
            <a:extLst>
              <a:ext uri="{FF2B5EF4-FFF2-40B4-BE49-F238E27FC236}">
                <a16:creationId xmlns:a16="http://schemas.microsoft.com/office/drawing/2014/main" id="{F8C70ADC-DA82-0738-C182-8BDF3E267A6E}"/>
              </a:ext>
            </a:extLst>
          </p:cNvPr>
          <p:cNvGrpSpPr/>
          <p:nvPr>
            <p:custDataLst>
              <p:tags r:id="rId3"/>
            </p:custDataLst>
          </p:nvPr>
        </p:nvGrpSpPr>
        <p:grpSpPr>
          <a:xfrm>
            <a:off x="330204" y="1269999"/>
            <a:ext cx="1873881" cy="559753"/>
            <a:chOff x="330200" y="725787"/>
            <a:chExt cx="3483504" cy="439715"/>
          </a:xfrm>
        </p:grpSpPr>
        <p:sp>
          <p:nvSpPr>
            <p:cNvPr id="20" name="btfpColumnHeaderBoxText182115">
              <a:extLst>
                <a:ext uri="{FF2B5EF4-FFF2-40B4-BE49-F238E27FC236}">
                  <a16:creationId xmlns:a16="http://schemas.microsoft.com/office/drawing/2014/main" id="{058CDDE9-1BBC-2F8C-9A84-2B825C07DBF5}"/>
                </a:ext>
              </a:extLst>
            </p:cNvPr>
            <p:cNvSpPr txBox="1"/>
            <p:nvPr/>
          </p:nvSpPr>
          <p:spPr bwMode="gray">
            <a:xfrm>
              <a:off x="330200" y="725787"/>
              <a:ext cx="3483504" cy="439715"/>
            </a:xfrm>
            <a:prstGeom prst="rect">
              <a:avLst/>
            </a:prstGeom>
            <a:noFill/>
          </p:spPr>
          <p:txBody>
            <a:bodyPr vert="horz" wrap="square" lIns="36036" tIns="36036" rIns="36036" bIns="36036" rtlCol="0" anchor="b">
              <a:spAutoFit/>
            </a:bodyPr>
            <a:lstStyle/>
            <a:p>
              <a:pPr marL="0" indent="0" algn="ctr">
                <a:spcBef>
                  <a:spcPts val="0"/>
                </a:spcBef>
                <a:buNone/>
              </a:pPr>
              <a:r>
                <a:rPr lang="en-US" b="1">
                  <a:solidFill>
                    <a:srgbClr val="000000"/>
                  </a:solidFill>
                </a:rPr>
                <a:t>Denial and underpay. mgmt.</a:t>
              </a:r>
            </a:p>
          </p:txBody>
        </p:sp>
        <p:cxnSp>
          <p:nvCxnSpPr>
            <p:cNvPr id="21" name="btfpColumnHeaderBoxLine182115">
              <a:extLst>
                <a:ext uri="{FF2B5EF4-FFF2-40B4-BE49-F238E27FC236}">
                  <a16:creationId xmlns:a16="http://schemas.microsoft.com/office/drawing/2014/main" id="{50CDFCCC-622B-5E58-5241-972C01338BA1}"/>
                </a:ext>
              </a:extLst>
            </p:cNvPr>
            <p:cNvCxnSpPr/>
            <p:nvPr/>
          </p:nvCxnSpPr>
          <p:spPr bwMode="gray">
            <a:xfrm>
              <a:off x="330200" y="1165502"/>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2" name="btfpBulletedList371403">
            <a:extLst>
              <a:ext uri="{FF2B5EF4-FFF2-40B4-BE49-F238E27FC236}">
                <a16:creationId xmlns:a16="http://schemas.microsoft.com/office/drawing/2014/main" id="{8D5EF940-97DA-D6FF-A5DF-672E0DBDC7CF}"/>
              </a:ext>
            </a:extLst>
          </p:cNvPr>
          <p:cNvSpPr/>
          <p:nvPr>
            <p:custDataLst>
              <p:tags r:id="rId4"/>
            </p:custDataLst>
          </p:nvPr>
        </p:nvSpPr>
        <p:spPr bwMode="gray">
          <a:xfrm>
            <a:off x="330200" y="1970059"/>
            <a:ext cx="1873881" cy="2004410"/>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100">
                <a:solidFill>
                  <a:schemeClr val="tx1"/>
                </a:solidFill>
              </a:rPr>
              <a:t>Today </a:t>
            </a:r>
            <a:r>
              <a:rPr lang="en-US" sz="1100" b="1">
                <a:solidFill>
                  <a:schemeClr val="tx1"/>
                </a:solidFill>
              </a:rPr>
              <a:t>focused on agent  recommendations </a:t>
            </a:r>
            <a:r>
              <a:rPr lang="en-US" sz="1100">
                <a:solidFill>
                  <a:schemeClr val="tx1"/>
                </a:solidFill>
              </a:rPr>
              <a:t>leveraging historical data</a:t>
            </a:r>
          </a:p>
          <a:p>
            <a:pPr>
              <a:spcBef>
                <a:spcPts val="900"/>
              </a:spcBef>
            </a:pPr>
            <a:r>
              <a:rPr lang="en-US" sz="1100">
                <a:solidFill>
                  <a:schemeClr val="tx1"/>
                </a:solidFill>
              </a:rPr>
              <a:t>Denial investigation is </a:t>
            </a:r>
            <a:r>
              <a:rPr lang="en-US" sz="1100" b="1">
                <a:solidFill>
                  <a:schemeClr val="tx1"/>
                </a:solidFill>
              </a:rPr>
              <a:t>still relatively manual </a:t>
            </a:r>
          </a:p>
          <a:p>
            <a:pPr>
              <a:spcBef>
                <a:spcPts val="900"/>
              </a:spcBef>
            </a:pPr>
            <a:r>
              <a:rPr lang="en-US" sz="1100">
                <a:solidFill>
                  <a:schemeClr val="tx1"/>
                </a:solidFill>
              </a:rPr>
              <a:t>Opportunity to </a:t>
            </a:r>
            <a:r>
              <a:rPr lang="en-US" sz="1100" b="1">
                <a:solidFill>
                  <a:schemeClr val="tx1"/>
                </a:solidFill>
              </a:rPr>
              <a:t>augment productivity </a:t>
            </a:r>
            <a:r>
              <a:rPr lang="en-US" sz="1100">
                <a:solidFill>
                  <a:schemeClr val="tx1"/>
                </a:solidFill>
              </a:rPr>
              <a:t>with enhanced recommendations and agentic co-pilots</a:t>
            </a:r>
          </a:p>
        </p:txBody>
      </p:sp>
      <p:grpSp>
        <p:nvGrpSpPr>
          <p:cNvPr id="54" name="btfpColumnHeaderBox594423">
            <a:extLst>
              <a:ext uri="{FF2B5EF4-FFF2-40B4-BE49-F238E27FC236}">
                <a16:creationId xmlns:a16="http://schemas.microsoft.com/office/drawing/2014/main" id="{9EE9459B-B9A6-64E5-26C0-71B7BC6EE127}"/>
              </a:ext>
            </a:extLst>
          </p:cNvPr>
          <p:cNvGrpSpPr/>
          <p:nvPr>
            <p:custDataLst>
              <p:tags r:id="rId5"/>
            </p:custDataLst>
          </p:nvPr>
        </p:nvGrpSpPr>
        <p:grpSpPr>
          <a:xfrm>
            <a:off x="2744624" y="1524069"/>
            <a:ext cx="1873885" cy="318997"/>
            <a:chOff x="4354248" y="5021594"/>
            <a:chExt cx="3483505" cy="318997"/>
          </a:xfrm>
        </p:grpSpPr>
        <p:sp>
          <p:nvSpPr>
            <p:cNvPr id="52" name="btfpColumnHeaderBoxText594423">
              <a:extLst>
                <a:ext uri="{FF2B5EF4-FFF2-40B4-BE49-F238E27FC236}">
                  <a16:creationId xmlns:a16="http://schemas.microsoft.com/office/drawing/2014/main" id="{745F986D-3577-F0F0-1FBC-EC48A8475A4C}"/>
                </a:ext>
              </a:extLst>
            </p:cNvPr>
            <p:cNvSpPr txBox="1"/>
            <p:nvPr/>
          </p:nvSpPr>
          <p:spPr bwMode="gray">
            <a:xfrm>
              <a:off x="4354248" y="5021594"/>
              <a:ext cx="3483504" cy="315913"/>
            </a:xfrm>
            <a:prstGeom prst="rect">
              <a:avLst/>
            </a:prstGeom>
            <a:noFill/>
          </p:spPr>
          <p:txBody>
            <a:bodyPr vert="horz" wrap="square" lIns="36036" tIns="36036" rIns="36036" bIns="36036" rtlCol="0" anchor="b">
              <a:spAutoFit/>
            </a:bodyPr>
            <a:lstStyle/>
            <a:p>
              <a:pPr marL="0" indent="0" algn="ctr">
                <a:spcBef>
                  <a:spcPts val="0"/>
                </a:spcBef>
                <a:buNone/>
              </a:pPr>
              <a:r>
                <a:rPr lang="en-US" sz="1600" b="1">
                  <a:solidFill>
                    <a:srgbClr val="000000"/>
                  </a:solidFill>
                </a:rPr>
                <a:t>Payments posting</a:t>
              </a:r>
            </a:p>
          </p:txBody>
        </p:sp>
        <p:cxnSp>
          <p:nvCxnSpPr>
            <p:cNvPr id="53" name="btfpColumnHeaderBoxLine594423">
              <a:extLst>
                <a:ext uri="{FF2B5EF4-FFF2-40B4-BE49-F238E27FC236}">
                  <a16:creationId xmlns:a16="http://schemas.microsoft.com/office/drawing/2014/main" id="{F34DEAC5-5506-78C4-A224-7F2D0039B9DB}"/>
                </a:ext>
              </a:extLst>
            </p:cNvPr>
            <p:cNvCxnSpPr/>
            <p:nvPr/>
          </p:nvCxnSpPr>
          <p:spPr bwMode="gray">
            <a:xfrm>
              <a:off x="4354248" y="5340591"/>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55" name="btfpBulletedList371403">
            <a:extLst>
              <a:ext uri="{FF2B5EF4-FFF2-40B4-BE49-F238E27FC236}">
                <a16:creationId xmlns:a16="http://schemas.microsoft.com/office/drawing/2014/main" id="{0A39AE90-C881-364A-8437-2FA87C1B5BB2}"/>
              </a:ext>
            </a:extLst>
          </p:cNvPr>
          <p:cNvSpPr/>
          <p:nvPr>
            <p:custDataLst>
              <p:tags r:id="rId6"/>
            </p:custDataLst>
          </p:nvPr>
        </p:nvSpPr>
        <p:spPr bwMode="gray">
          <a:xfrm>
            <a:off x="2744624" y="1970065"/>
            <a:ext cx="4288313" cy="2004398"/>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spcBef>
                <a:spcPts val="900"/>
              </a:spcBef>
            </a:pPr>
            <a:r>
              <a:rPr lang="en-US" sz="1100" b="1">
                <a:solidFill>
                  <a:schemeClr val="tx1"/>
                </a:solidFill>
              </a:rPr>
              <a:t>Highly automated processes today, </a:t>
            </a:r>
            <a:r>
              <a:rPr lang="en-US" sz="1100">
                <a:solidFill>
                  <a:schemeClr val="tx1"/>
                </a:solidFill>
              </a:rPr>
              <a:t>leveraging technologies like OCR and RPA to correctly route payments and generate patient bills</a:t>
            </a:r>
            <a:r>
              <a:rPr lang="en-US" sz="1100" b="1">
                <a:solidFill>
                  <a:schemeClr val="tx1"/>
                </a:solidFill>
              </a:rPr>
              <a:t> </a:t>
            </a:r>
          </a:p>
          <a:p>
            <a:pPr>
              <a:spcBef>
                <a:spcPts val="900"/>
              </a:spcBef>
            </a:pPr>
            <a:r>
              <a:rPr lang="en-US" sz="1100" b="1">
                <a:solidFill>
                  <a:schemeClr val="tx1"/>
                </a:solidFill>
              </a:rPr>
              <a:t>EHR systems typically support automation </a:t>
            </a:r>
            <a:r>
              <a:rPr lang="en-US" sz="1100">
                <a:solidFill>
                  <a:schemeClr val="tx1"/>
                </a:solidFill>
              </a:rPr>
              <a:t>by linking the RCM directly with the EHR, improving the flow of data across different systems</a:t>
            </a:r>
            <a:endParaRPr lang="en-US" sz="1100" b="1">
              <a:solidFill>
                <a:schemeClr val="tx1"/>
              </a:solidFill>
            </a:endParaRPr>
          </a:p>
          <a:p>
            <a:pPr>
              <a:spcBef>
                <a:spcPts val="900"/>
              </a:spcBef>
            </a:pPr>
            <a:r>
              <a:rPr lang="en-US" sz="1100" b="1">
                <a:solidFill>
                  <a:schemeClr val="tx1"/>
                </a:solidFill>
              </a:rPr>
              <a:t>Incremental impact of </a:t>
            </a:r>
            <a:r>
              <a:rPr lang="en-US" sz="1100" b="1" err="1">
                <a:solidFill>
                  <a:schemeClr val="tx1"/>
                </a:solidFill>
              </a:rPr>
              <a:t>GenAI</a:t>
            </a:r>
            <a:r>
              <a:rPr lang="en-US" sz="1100" b="1">
                <a:solidFill>
                  <a:schemeClr val="tx1"/>
                </a:solidFill>
              </a:rPr>
              <a:t> likely to be limited</a:t>
            </a:r>
            <a:r>
              <a:rPr lang="en-US" sz="1100">
                <a:solidFill>
                  <a:schemeClr val="tx1"/>
                </a:solidFill>
              </a:rPr>
              <a:t>; some opportunity to augment documentation activities with generated summaries of appeal results and payment transactions</a:t>
            </a:r>
          </a:p>
        </p:txBody>
      </p:sp>
      <p:sp>
        <p:nvSpPr>
          <p:cNvPr id="3" name="btfpQuoteBox833636">
            <a:extLst>
              <a:ext uri="{FF2B5EF4-FFF2-40B4-BE49-F238E27FC236}">
                <a16:creationId xmlns:a16="http://schemas.microsoft.com/office/drawing/2014/main" id="{15AE0CA1-B515-0E10-6670-1C2E21DB9E17}"/>
              </a:ext>
            </a:extLst>
          </p:cNvPr>
          <p:cNvSpPr txBox="1"/>
          <p:nvPr>
            <p:custDataLst>
              <p:tags r:id="rId7"/>
            </p:custDataLst>
          </p:nvPr>
        </p:nvSpPr>
        <p:spPr bwMode="gray">
          <a:xfrm>
            <a:off x="330200" y="4096704"/>
            <a:ext cx="1873881" cy="2396489"/>
          </a:xfrm>
          <a:prstGeom prst="rect">
            <a:avLst/>
          </a:prstGeom>
          <a:noFill/>
        </p:spPr>
        <p:txBody>
          <a:bodyPr vert="horz" wrap="square" lIns="36036" tIns="36036" rIns="36036" bIns="36036" rtlCol="0" anchor="t">
            <a:spAutoFit/>
          </a:bodyPr>
          <a:lstStyle/>
          <a:p>
            <a:pPr marL="90729" indent="-90729">
              <a:spcBef>
                <a:spcPts val="0"/>
              </a:spcBef>
              <a:buNone/>
            </a:pPr>
            <a:r>
              <a:rPr lang="en-US" sz="1000" i="1"/>
              <a:t>“While current appeal templates are a helpful starting point, the denial investigation is still manual. You have to justify the necessity of a procedure and </a:t>
            </a:r>
            <a:r>
              <a:rPr lang="en-US" sz="1000" b="1" i="1"/>
              <a:t>its a lot of work to write up a one-page appeal </a:t>
            </a:r>
            <a:r>
              <a:rPr lang="en-US" sz="1000" i="1"/>
              <a:t>explaining the rationale and including all the necessary facts.”</a:t>
            </a:r>
          </a:p>
          <a:p>
            <a:pPr marL="177800" lvl="1" indent="0" algn="r">
              <a:spcBef>
                <a:spcPts val="0"/>
              </a:spcBef>
              <a:buNone/>
            </a:pPr>
            <a:r>
              <a:rPr lang="en-US" sz="1000" b="0" i="0" u="none" strike="noStrike">
                <a:solidFill>
                  <a:srgbClr val="000000"/>
                </a:solidFill>
                <a:effectLst/>
                <a:latin typeface="Arial" panose="020B0604020202020204" pitchFamily="34" charset="0"/>
              </a:rPr>
              <a:t>Former Senior Director, Denial Prevention, Management and Revenue Control, Competitor #</a:t>
            </a:r>
            <a:r>
              <a:rPr lang="en-US" sz="1000">
                <a:solidFill>
                  <a:srgbClr val="000000"/>
                </a:solidFill>
                <a:latin typeface="Arial" panose="020B0604020202020204" pitchFamily="34" charset="0"/>
              </a:rPr>
              <a:t>#</a:t>
            </a:r>
            <a:r>
              <a:rPr lang="en-US" sz="1100"/>
              <a:t> </a:t>
            </a:r>
            <a:endParaRPr lang="en-US" sz="1000">
              <a:solidFill>
                <a:srgbClr val="FF0000"/>
              </a:solidFill>
            </a:endParaRPr>
          </a:p>
          <a:p>
            <a:pPr marL="177800" lvl="1" indent="0" algn="r">
              <a:spcBef>
                <a:spcPts val="0"/>
              </a:spcBef>
              <a:buNone/>
            </a:pPr>
            <a:endParaRPr lang="en-US" sz="1000">
              <a:solidFill>
                <a:srgbClr val="FF0000"/>
              </a:solidFill>
            </a:endParaRPr>
          </a:p>
        </p:txBody>
      </p:sp>
      <p:grpSp>
        <p:nvGrpSpPr>
          <p:cNvPr id="10" name="btfpStatusSticker670806">
            <a:extLst>
              <a:ext uri="{FF2B5EF4-FFF2-40B4-BE49-F238E27FC236}">
                <a16:creationId xmlns:a16="http://schemas.microsoft.com/office/drawing/2014/main" id="{BF198260-B28D-4E1F-5CD8-48FD27E26FE7}"/>
              </a:ext>
            </a:extLst>
          </p:cNvPr>
          <p:cNvGrpSpPr/>
          <p:nvPr>
            <p:custDataLst>
              <p:tags r:id="rId8"/>
            </p:custDataLst>
          </p:nvPr>
        </p:nvGrpSpPr>
        <p:grpSpPr>
          <a:xfrm>
            <a:off x="10100356" y="955344"/>
            <a:ext cx="1761444" cy="235611"/>
            <a:chOff x="-4385880" y="876300"/>
            <a:chExt cx="1761444" cy="235611"/>
          </a:xfrm>
        </p:grpSpPr>
        <p:sp>
          <p:nvSpPr>
            <p:cNvPr id="11" name="btfpStatusStickerText670806">
              <a:extLst>
                <a:ext uri="{FF2B5EF4-FFF2-40B4-BE49-F238E27FC236}">
                  <a16:creationId xmlns:a16="http://schemas.microsoft.com/office/drawing/2014/main" id="{1B11EB21-6B7C-D3A8-4872-681450E0C0F9}"/>
                </a:ext>
              </a:extLst>
            </p:cNvPr>
            <p:cNvSpPr txBox="1"/>
            <p:nvPr/>
          </p:nvSpPr>
          <p:spPr bwMode="gray">
            <a:xfrm>
              <a:off x="-4385880"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2" name="btfpStatusStickerLine670806">
              <a:extLst>
                <a:ext uri="{FF2B5EF4-FFF2-40B4-BE49-F238E27FC236}">
                  <a16:creationId xmlns:a16="http://schemas.microsoft.com/office/drawing/2014/main" id="{0DB022D3-1A84-FA99-E9E5-B161A73B07B5}"/>
                </a:ext>
              </a:extLst>
            </p:cNvPr>
            <p:cNvCxnSpPr>
              <a:cxnSpLocks/>
            </p:cNvCxnSpPr>
            <p:nvPr/>
          </p:nvCxnSpPr>
          <p:spPr bwMode="gray">
            <a:xfrm rot="720000">
              <a:off x="-4385880"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17" name="btfpColumnHeaderBox594423">
            <a:extLst>
              <a:ext uri="{FF2B5EF4-FFF2-40B4-BE49-F238E27FC236}">
                <a16:creationId xmlns:a16="http://schemas.microsoft.com/office/drawing/2014/main" id="{9320817E-A16B-1F9C-C735-7E7D5377D973}"/>
              </a:ext>
            </a:extLst>
          </p:cNvPr>
          <p:cNvGrpSpPr/>
          <p:nvPr>
            <p:custDataLst>
              <p:tags r:id="rId9"/>
            </p:custDataLst>
          </p:nvPr>
        </p:nvGrpSpPr>
        <p:grpSpPr>
          <a:xfrm>
            <a:off x="5159053" y="1524069"/>
            <a:ext cx="1873885" cy="318997"/>
            <a:chOff x="4354248" y="5021594"/>
            <a:chExt cx="3483505" cy="318997"/>
          </a:xfrm>
        </p:grpSpPr>
        <p:sp>
          <p:nvSpPr>
            <p:cNvPr id="118" name="btfpColumnHeaderBoxText594423">
              <a:extLst>
                <a:ext uri="{FF2B5EF4-FFF2-40B4-BE49-F238E27FC236}">
                  <a16:creationId xmlns:a16="http://schemas.microsoft.com/office/drawing/2014/main" id="{8EA275FA-CE58-D049-A3FF-9D84B5DDC1AF}"/>
                </a:ext>
              </a:extLst>
            </p:cNvPr>
            <p:cNvSpPr txBox="1"/>
            <p:nvPr/>
          </p:nvSpPr>
          <p:spPr bwMode="gray">
            <a:xfrm>
              <a:off x="4354248" y="5021594"/>
              <a:ext cx="3483504" cy="315913"/>
            </a:xfrm>
            <a:prstGeom prst="rect">
              <a:avLst/>
            </a:prstGeom>
            <a:noFill/>
          </p:spPr>
          <p:txBody>
            <a:bodyPr vert="horz" wrap="square" lIns="36036" tIns="36036" rIns="36036" bIns="36036" rtlCol="0" anchor="b">
              <a:spAutoFit/>
            </a:bodyPr>
            <a:lstStyle/>
            <a:p>
              <a:pPr marL="0" indent="0" algn="ctr">
                <a:spcBef>
                  <a:spcPts val="0"/>
                </a:spcBef>
                <a:buNone/>
              </a:pPr>
              <a:r>
                <a:rPr lang="en-US" sz="1600" b="1">
                  <a:solidFill>
                    <a:srgbClr val="000000"/>
                  </a:solidFill>
                </a:rPr>
                <a:t>Patient billing</a:t>
              </a:r>
            </a:p>
          </p:txBody>
        </p:sp>
        <p:cxnSp>
          <p:nvCxnSpPr>
            <p:cNvPr id="119" name="btfpColumnHeaderBoxLine594423">
              <a:extLst>
                <a:ext uri="{FF2B5EF4-FFF2-40B4-BE49-F238E27FC236}">
                  <a16:creationId xmlns:a16="http://schemas.microsoft.com/office/drawing/2014/main" id="{47C718D8-FAF9-0EA4-F469-2DB82ED7812A}"/>
                </a:ext>
              </a:extLst>
            </p:cNvPr>
            <p:cNvCxnSpPr/>
            <p:nvPr/>
          </p:nvCxnSpPr>
          <p:spPr bwMode="gray">
            <a:xfrm>
              <a:off x="4354248" y="5340591"/>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21" name="btfpColumnHeaderBox594423">
            <a:extLst>
              <a:ext uri="{FF2B5EF4-FFF2-40B4-BE49-F238E27FC236}">
                <a16:creationId xmlns:a16="http://schemas.microsoft.com/office/drawing/2014/main" id="{BBAD7FC7-4E84-5C1F-844E-F798AB91F944}"/>
              </a:ext>
            </a:extLst>
          </p:cNvPr>
          <p:cNvGrpSpPr/>
          <p:nvPr>
            <p:custDataLst>
              <p:tags r:id="rId10"/>
            </p:custDataLst>
          </p:nvPr>
        </p:nvGrpSpPr>
        <p:grpSpPr>
          <a:xfrm>
            <a:off x="7573487" y="1524069"/>
            <a:ext cx="1873885" cy="318997"/>
            <a:chOff x="4354248" y="5021594"/>
            <a:chExt cx="3483505" cy="318997"/>
          </a:xfrm>
        </p:grpSpPr>
        <p:sp>
          <p:nvSpPr>
            <p:cNvPr id="122" name="btfpColumnHeaderBoxText594423">
              <a:extLst>
                <a:ext uri="{FF2B5EF4-FFF2-40B4-BE49-F238E27FC236}">
                  <a16:creationId xmlns:a16="http://schemas.microsoft.com/office/drawing/2014/main" id="{97FB6E87-1B1F-BD9E-5893-CF875F794E51}"/>
                </a:ext>
              </a:extLst>
            </p:cNvPr>
            <p:cNvSpPr txBox="1"/>
            <p:nvPr/>
          </p:nvSpPr>
          <p:spPr bwMode="gray">
            <a:xfrm>
              <a:off x="4354248" y="5021594"/>
              <a:ext cx="3483504" cy="315913"/>
            </a:xfrm>
            <a:prstGeom prst="rect">
              <a:avLst/>
            </a:prstGeom>
            <a:noFill/>
          </p:spPr>
          <p:txBody>
            <a:bodyPr vert="horz" wrap="square" lIns="36036" tIns="36036" rIns="36036" bIns="36036" rtlCol="0" anchor="b">
              <a:spAutoFit/>
            </a:bodyPr>
            <a:lstStyle/>
            <a:p>
              <a:pPr marL="0" indent="0" algn="ctr">
                <a:spcBef>
                  <a:spcPts val="0"/>
                </a:spcBef>
                <a:buNone/>
              </a:pPr>
              <a:r>
                <a:rPr lang="en-US" sz="1600" b="1">
                  <a:solidFill>
                    <a:srgbClr val="000000"/>
                  </a:solidFill>
                </a:rPr>
                <a:t>A/R mgmt.</a:t>
              </a:r>
            </a:p>
          </p:txBody>
        </p:sp>
        <p:cxnSp>
          <p:nvCxnSpPr>
            <p:cNvPr id="123" name="btfpColumnHeaderBoxLine594423">
              <a:extLst>
                <a:ext uri="{FF2B5EF4-FFF2-40B4-BE49-F238E27FC236}">
                  <a16:creationId xmlns:a16="http://schemas.microsoft.com/office/drawing/2014/main" id="{762FD60F-BC8C-1D8C-DDB5-5F9784B8C9EF}"/>
                </a:ext>
              </a:extLst>
            </p:cNvPr>
            <p:cNvCxnSpPr/>
            <p:nvPr/>
          </p:nvCxnSpPr>
          <p:spPr bwMode="gray">
            <a:xfrm>
              <a:off x="4354248" y="5340591"/>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24" name="btfpBulletedList371403">
            <a:extLst>
              <a:ext uri="{FF2B5EF4-FFF2-40B4-BE49-F238E27FC236}">
                <a16:creationId xmlns:a16="http://schemas.microsoft.com/office/drawing/2014/main" id="{5BCCC3B0-AF7F-C505-CF99-7740D4B0D1BB}"/>
              </a:ext>
            </a:extLst>
          </p:cNvPr>
          <p:cNvSpPr/>
          <p:nvPr>
            <p:custDataLst>
              <p:tags r:id="rId11"/>
            </p:custDataLst>
          </p:nvPr>
        </p:nvSpPr>
        <p:spPr bwMode="gray">
          <a:xfrm>
            <a:off x="7573487" y="1970066"/>
            <a:ext cx="4283551" cy="1765958"/>
          </a:xfrm>
          <a:prstGeom prst="rect">
            <a:avLst/>
          </a:prstGeom>
          <a:solidFill>
            <a:schemeClr val="accent1">
              <a:lumMod val="20000"/>
              <a:lumOff val="80000"/>
            </a:scheme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0" bIns="36000" numCol="1" spcCol="0" rtlCol="0" fromWordArt="0" anchor="t" anchorCtr="0" forceAA="0" compatLnSpc="1">
            <a:prstTxWarp prst="textNoShape">
              <a:avLst/>
            </a:prstTxWarp>
            <a:noAutofit/>
          </a:bodyPr>
          <a:lstStyle/>
          <a:p>
            <a:pPr>
              <a:spcBef>
                <a:spcPts val="900"/>
              </a:spcBef>
            </a:pPr>
            <a:r>
              <a:rPr lang="en-US" sz="1100">
                <a:solidFill>
                  <a:schemeClr val="tx1"/>
                </a:solidFill>
              </a:rPr>
              <a:t>Existing automation tools focused on </a:t>
            </a:r>
            <a:r>
              <a:rPr lang="en-US" sz="1100" b="1">
                <a:solidFill>
                  <a:schemeClr val="tx1"/>
                </a:solidFill>
              </a:rPr>
              <a:t>workflow assistance </a:t>
            </a:r>
            <a:r>
              <a:rPr lang="en-US" sz="1100">
                <a:solidFill>
                  <a:schemeClr val="tx1"/>
                </a:solidFill>
              </a:rPr>
              <a:t>and </a:t>
            </a:r>
            <a:r>
              <a:rPr lang="en-US" sz="1100" b="1">
                <a:solidFill>
                  <a:schemeClr val="tx1"/>
                </a:solidFill>
              </a:rPr>
              <a:t>revenue intelligence </a:t>
            </a:r>
            <a:r>
              <a:rPr lang="en-US" sz="1100">
                <a:solidFill>
                  <a:schemeClr val="tx1"/>
                </a:solidFill>
              </a:rPr>
              <a:t>/ analytics to inform A/R efforts</a:t>
            </a:r>
          </a:p>
          <a:p>
            <a:pPr>
              <a:spcBef>
                <a:spcPts val="900"/>
              </a:spcBef>
            </a:pPr>
            <a:r>
              <a:rPr lang="en-US" sz="1100" b="1">
                <a:solidFill>
                  <a:schemeClr val="tx1"/>
                </a:solidFill>
              </a:rPr>
              <a:t>Agent involvement still required </a:t>
            </a:r>
            <a:r>
              <a:rPr lang="en-US" sz="1100">
                <a:solidFill>
                  <a:schemeClr val="tx1"/>
                </a:solidFill>
              </a:rPr>
              <a:t>for follow-up execution (e.g., payer status calls) and human judgement required in complex activities (e.g., back-and-forth with patient)</a:t>
            </a:r>
          </a:p>
          <a:p>
            <a:pPr>
              <a:spcBef>
                <a:spcPts val="900"/>
              </a:spcBef>
            </a:pPr>
            <a:r>
              <a:rPr lang="en-US" sz="1100" err="1">
                <a:solidFill>
                  <a:schemeClr val="tx1"/>
                </a:solidFill>
              </a:rPr>
              <a:t>GenAI</a:t>
            </a:r>
            <a:r>
              <a:rPr lang="en-US" sz="1100">
                <a:solidFill>
                  <a:schemeClr val="tx1"/>
                </a:solidFill>
              </a:rPr>
              <a:t>-enabled impact focused on </a:t>
            </a:r>
            <a:r>
              <a:rPr lang="en-US" sz="1100" b="1">
                <a:solidFill>
                  <a:schemeClr val="tx1"/>
                </a:solidFill>
              </a:rPr>
              <a:t>augmentation tools </a:t>
            </a:r>
            <a:r>
              <a:rPr lang="en-US" sz="1100">
                <a:solidFill>
                  <a:schemeClr val="tx1"/>
                </a:solidFill>
              </a:rPr>
              <a:t>(e.g., automating payer claim status calls) and </a:t>
            </a:r>
            <a:r>
              <a:rPr lang="en-US" sz="1100" b="1">
                <a:solidFill>
                  <a:schemeClr val="tx1"/>
                </a:solidFill>
              </a:rPr>
              <a:t>assisted decision making </a:t>
            </a:r>
            <a:r>
              <a:rPr lang="en-US" sz="1100">
                <a:solidFill>
                  <a:schemeClr val="tx1"/>
                </a:solidFill>
              </a:rPr>
              <a:t>(e.g., recommended next steps based on claim context)</a:t>
            </a:r>
          </a:p>
        </p:txBody>
      </p:sp>
      <p:grpSp>
        <p:nvGrpSpPr>
          <p:cNvPr id="125" name="btfpColumnHeaderBox594423">
            <a:extLst>
              <a:ext uri="{FF2B5EF4-FFF2-40B4-BE49-F238E27FC236}">
                <a16:creationId xmlns:a16="http://schemas.microsoft.com/office/drawing/2014/main" id="{0D15F43B-EBFB-10B6-D52C-A4215F432FE4}"/>
              </a:ext>
            </a:extLst>
          </p:cNvPr>
          <p:cNvGrpSpPr/>
          <p:nvPr>
            <p:custDataLst>
              <p:tags r:id="rId12"/>
            </p:custDataLst>
          </p:nvPr>
        </p:nvGrpSpPr>
        <p:grpSpPr>
          <a:xfrm>
            <a:off x="9987915" y="1274765"/>
            <a:ext cx="1873885" cy="568301"/>
            <a:chOff x="4354248" y="4772290"/>
            <a:chExt cx="3483505" cy="568301"/>
          </a:xfrm>
        </p:grpSpPr>
        <p:sp>
          <p:nvSpPr>
            <p:cNvPr id="126" name="btfpColumnHeaderBoxText594423">
              <a:extLst>
                <a:ext uri="{FF2B5EF4-FFF2-40B4-BE49-F238E27FC236}">
                  <a16:creationId xmlns:a16="http://schemas.microsoft.com/office/drawing/2014/main" id="{E325EE29-0461-E11E-CE6F-A0555399B685}"/>
                </a:ext>
              </a:extLst>
            </p:cNvPr>
            <p:cNvSpPr txBox="1"/>
            <p:nvPr/>
          </p:nvSpPr>
          <p:spPr bwMode="gray">
            <a:xfrm>
              <a:off x="4354248" y="4772290"/>
              <a:ext cx="3483503" cy="559753"/>
            </a:xfrm>
            <a:prstGeom prst="rect">
              <a:avLst/>
            </a:prstGeom>
            <a:noFill/>
          </p:spPr>
          <p:txBody>
            <a:bodyPr vert="horz" wrap="square" lIns="36036" tIns="36036" rIns="36036" bIns="36036" rtlCol="0" anchor="b">
              <a:spAutoFit/>
            </a:bodyPr>
            <a:lstStyle/>
            <a:p>
              <a:pPr marL="0" indent="0" algn="ctr">
                <a:spcBef>
                  <a:spcPts val="0"/>
                </a:spcBef>
                <a:buNone/>
              </a:pPr>
              <a:r>
                <a:rPr lang="en-US" sz="1600" b="1">
                  <a:solidFill>
                    <a:srgbClr val="000000"/>
                  </a:solidFill>
                </a:rPr>
                <a:t>Collections and bad debts</a:t>
              </a:r>
            </a:p>
          </p:txBody>
        </p:sp>
        <p:cxnSp>
          <p:nvCxnSpPr>
            <p:cNvPr id="127" name="btfpColumnHeaderBoxLine594423">
              <a:extLst>
                <a:ext uri="{FF2B5EF4-FFF2-40B4-BE49-F238E27FC236}">
                  <a16:creationId xmlns:a16="http://schemas.microsoft.com/office/drawing/2014/main" id="{C9ED8939-4D40-7D00-0193-83843C098FB4}"/>
                </a:ext>
              </a:extLst>
            </p:cNvPr>
            <p:cNvCxnSpPr/>
            <p:nvPr/>
          </p:nvCxnSpPr>
          <p:spPr bwMode="gray">
            <a:xfrm>
              <a:off x="4354248" y="5340591"/>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29" name="btfpQuoteBox833636">
            <a:extLst>
              <a:ext uri="{FF2B5EF4-FFF2-40B4-BE49-F238E27FC236}">
                <a16:creationId xmlns:a16="http://schemas.microsoft.com/office/drawing/2014/main" id="{51CCA6FC-8E73-1B9B-075B-F63B5EC6A43C}"/>
              </a:ext>
            </a:extLst>
          </p:cNvPr>
          <p:cNvSpPr txBox="1"/>
          <p:nvPr>
            <p:custDataLst>
              <p:tags r:id="rId13"/>
            </p:custDataLst>
          </p:nvPr>
        </p:nvSpPr>
        <p:spPr bwMode="gray">
          <a:xfrm>
            <a:off x="7573487" y="3858259"/>
            <a:ext cx="4288313" cy="1303882"/>
          </a:xfrm>
          <a:prstGeom prst="rect">
            <a:avLst/>
          </a:prstGeom>
          <a:noFill/>
        </p:spPr>
        <p:txBody>
          <a:bodyPr vert="horz" wrap="square" lIns="36036" tIns="36036" rIns="36036" bIns="36036" rtlCol="0" anchor="t">
            <a:spAutoFit/>
          </a:bodyPr>
          <a:lstStyle/>
          <a:p>
            <a:pPr marL="90729" indent="-90729">
              <a:spcBef>
                <a:spcPts val="0"/>
              </a:spcBef>
              <a:buNone/>
            </a:pPr>
            <a:r>
              <a:rPr lang="en-US" sz="1000" i="1"/>
              <a:t>“We’ve </a:t>
            </a:r>
            <a:r>
              <a:rPr lang="en-US" sz="1000" b="1" i="1"/>
              <a:t>primarily been focused on workflow automation </a:t>
            </a:r>
            <a:r>
              <a:rPr lang="en-US" sz="1000" i="1"/>
              <a:t>in A/R management but there's more opportunity to support agents in </a:t>
            </a:r>
            <a:r>
              <a:rPr lang="en-US" sz="1000" b="1" i="1"/>
              <a:t>prioritization</a:t>
            </a:r>
            <a:r>
              <a:rPr lang="en-US" sz="1000" i="1"/>
              <a:t>, </a:t>
            </a:r>
            <a:r>
              <a:rPr lang="en-US" sz="1000" b="1" i="1"/>
              <a:t>follow-ups, </a:t>
            </a:r>
            <a:r>
              <a:rPr lang="en-US" sz="1000" i="1"/>
              <a:t>and </a:t>
            </a:r>
            <a:r>
              <a:rPr lang="en-US" sz="1000" b="1" i="1"/>
              <a:t>decision making </a:t>
            </a:r>
            <a:r>
              <a:rPr lang="en-US" sz="1000" i="1"/>
              <a:t>especially with advancements in generative AI. Currently, propensity to pay tools provide data to agents, however, turning this data into a specific recommendation  and better yet, a draft of the next step could help an agent quickly take action with better data and tools in front of them”</a:t>
            </a:r>
          </a:p>
          <a:p>
            <a:pPr marL="177800" lvl="1" indent="0" algn="r">
              <a:spcBef>
                <a:spcPts val="0"/>
              </a:spcBef>
              <a:buNone/>
            </a:pPr>
            <a:r>
              <a:rPr lang="en-US" sz="1000"/>
              <a:t>Former Associate Operations Manager, Competitor ##</a:t>
            </a:r>
          </a:p>
        </p:txBody>
      </p:sp>
      <p:sp>
        <p:nvSpPr>
          <p:cNvPr id="130" name="btfpQuoteBox833636">
            <a:extLst>
              <a:ext uri="{FF2B5EF4-FFF2-40B4-BE49-F238E27FC236}">
                <a16:creationId xmlns:a16="http://schemas.microsoft.com/office/drawing/2014/main" id="{BEDE23BB-FA9D-8782-5A5E-5FCF6295EA83}"/>
              </a:ext>
            </a:extLst>
          </p:cNvPr>
          <p:cNvSpPr txBox="1"/>
          <p:nvPr>
            <p:custDataLst>
              <p:tags r:id="rId14"/>
            </p:custDataLst>
          </p:nvPr>
        </p:nvSpPr>
        <p:spPr bwMode="gray">
          <a:xfrm>
            <a:off x="2744624" y="4096704"/>
            <a:ext cx="4288313" cy="1457770"/>
          </a:xfrm>
          <a:prstGeom prst="rect">
            <a:avLst/>
          </a:prstGeom>
          <a:noFill/>
        </p:spPr>
        <p:txBody>
          <a:bodyPr vert="horz" wrap="square" lIns="36036" tIns="36036" rIns="36036" bIns="36036" rtlCol="0" anchor="t">
            <a:spAutoFit/>
          </a:bodyPr>
          <a:lstStyle/>
          <a:p>
            <a:pPr marL="90729" indent="-90729">
              <a:spcBef>
                <a:spcPts val="0"/>
              </a:spcBef>
              <a:buNone/>
            </a:pPr>
            <a:r>
              <a:rPr lang="en-US" sz="1000" i="1"/>
              <a:t>“Both payment posting and patient billing is highly automated today. Usually, a large RCM is working for a large hospital group which almost always has a EHR system like EPIC. </a:t>
            </a:r>
            <a:r>
              <a:rPr lang="en-US" sz="1000" b="1" i="1"/>
              <a:t>RCMs can then link their work into the EHR to facilitate payment posting and patient billing directly through the application. </a:t>
            </a:r>
            <a:r>
              <a:rPr lang="en-US" sz="1000" i="1"/>
              <a:t>RCMs also have tools that can do this if the client doesn’t have an EHR, however, for these large groups its really rare”</a:t>
            </a:r>
          </a:p>
          <a:p>
            <a:pPr marL="177800" lvl="1" indent="0" algn="r">
              <a:spcBef>
                <a:spcPts val="0"/>
              </a:spcBef>
              <a:buNone/>
            </a:pPr>
            <a:r>
              <a:rPr lang="en-US" sz="1000" b="0" i="0" u="none" strike="noStrike">
                <a:solidFill>
                  <a:srgbClr val="000000"/>
                </a:solidFill>
                <a:effectLst/>
              </a:rPr>
              <a:t>Former VP - Operations and Transformation Management, Competitor ##</a:t>
            </a:r>
            <a:r>
              <a:rPr lang="en-US" sz="1000"/>
              <a:t> </a:t>
            </a:r>
            <a:endParaRPr lang="en-US" sz="1000">
              <a:solidFill>
                <a:srgbClr val="FF0000"/>
              </a:solidFill>
            </a:endParaRPr>
          </a:p>
        </p:txBody>
      </p:sp>
      <p:sp>
        <p:nvSpPr>
          <p:cNvPr id="292" name="btfpNotesBox945461">
            <a:extLst>
              <a:ext uri="{FF2B5EF4-FFF2-40B4-BE49-F238E27FC236}">
                <a16:creationId xmlns:a16="http://schemas.microsoft.com/office/drawing/2014/main" id="{8B3C558B-99BA-191A-502C-50B5CB5F276F}"/>
              </a:ext>
            </a:extLst>
          </p:cNvPr>
          <p:cNvSpPr txBox="1"/>
          <p:nvPr>
            <p:custDataLst>
              <p:tags r:id="rId1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 Bain analysis</a:t>
            </a:r>
          </a:p>
        </p:txBody>
      </p:sp>
      <p:sp>
        <p:nvSpPr>
          <p:cNvPr id="7" name="btfpQuoteBox833636">
            <a:extLst>
              <a:ext uri="{FF2B5EF4-FFF2-40B4-BE49-F238E27FC236}">
                <a16:creationId xmlns:a16="http://schemas.microsoft.com/office/drawing/2014/main" id="{8E25FEBC-B112-6108-3E2E-368916C91875}"/>
              </a:ext>
            </a:extLst>
          </p:cNvPr>
          <p:cNvSpPr txBox="1"/>
          <p:nvPr>
            <p:custDataLst>
              <p:tags r:id="rId16"/>
            </p:custDataLst>
          </p:nvPr>
        </p:nvSpPr>
        <p:spPr bwMode="gray">
          <a:xfrm>
            <a:off x="7573487" y="5289141"/>
            <a:ext cx="4288313" cy="996106"/>
          </a:xfrm>
          <a:prstGeom prst="rect">
            <a:avLst/>
          </a:prstGeom>
          <a:noFill/>
        </p:spPr>
        <p:txBody>
          <a:bodyPr vert="horz" wrap="square" lIns="36036" tIns="36036" rIns="36036" bIns="36036" rtlCol="0" anchor="t">
            <a:spAutoFit/>
          </a:bodyPr>
          <a:lstStyle/>
          <a:p>
            <a:pPr marL="90729" indent="-90729">
              <a:spcBef>
                <a:spcPts val="0"/>
              </a:spcBef>
              <a:buNone/>
            </a:pPr>
            <a:r>
              <a:rPr lang="en-US" sz="1000" i="1"/>
              <a:t>“There is opportunity for </a:t>
            </a:r>
            <a:r>
              <a:rPr lang="en-US" sz="1000" i="1" err="1"/>
              <a:t>GenAI</a:t>
            </a:r>
            <a:r>
              <a:rPr lang="en-US" sz="1000" i="1"/>
              <a:t> to facilitate A/R mgmt. </a:t>
            </a:r>
            <a:r>
              <a:rPr lang="en-US" sz="1000" b="1" i="1"/>
              <a:t>The better you can analyze data to understand if a patient is going to pay, the better you can focus your efforts</a:t>
            </a:r>
            <a:r>
              <a:rPr lang="en-US" sz="1000" i="1"/>
              <a:t>. Humans will still be required for judgement calls like write-off recommendations, but tools can help increase efficiency.”</a:t>
            </a:r>
          </a:p>
          <a:p>
            <a:pPr marL="177800" lvl="1" indent="0" algn="r">
              <a:spcBef>
                <a:spcPts val="0"/>
              </a:spcBef>
              <a:buNone/>
            </a:pPr>
            <a:r>
              <a:rPr lang="en-US" sz="1000"/>
              <a:t>Former VP of Global Sales, Competitor ##</a:t>
            </a:r>
          </a:p>
        </p:txBody>
      </p:sp>
      <p:sp>
        <p:nvSpPr>
          <p:cNvPr id="8" name="btfpQuoteBox833636">
            <a:extLst>
              <a:ext uri="{FF2B5EF4-FFF2-40B4-BE49-F238E27FC236}">
                <a16:creationId xmlns:a16="http://schemas.microsoft.com/office/drawing/2014/main" id="{0486F064-0770-F7E4-84B8-9506397897B4}"/>
              </a:ext>
            </a:extLst>
          </p:cNvPr>
          <p:cNvSpPr txBox="1"/>
          <p:nvPr>
            <p:custDataLst>
              <p:tags r:id="rId17"/>
            </p:custDataLst>
          </p:nvPr>
        </p:nvSpPr>
        <p:spPr bwMode="gray">
          <a:xfrm>
            <a:off x="2744624" y="5681474"/>
            <a:ext cx="4288313" cy="703718"/>
          </a:xfrm>
          <a:prstGeom prst="rect">
            <a:avLst/>
          </a:prstGeom>
          <a:noFill/>
        </p:spPr>
        <p:txBody>
          <a:bodyPr vert="horz" wrap="square" lIns="36036" tIns="36036" rIns="36036" bIns="36036" rtlCol="0" anchor="t">
            <a:spAutoFit/>
          </a:bodyPr>
          <a:lstStyle/>
          <a:p>
            <a:pPr marL="90729" indent="-90729">
              <a:spcBef>
                <a:spcPts val="0"/>
              </a:spcBef>
              <a:buNone/>
            </a:pPr>
            <a:r>
              <a:rPr lang="en-US" sz="1000" i="1"/>
              <a:t>“I don’t see </a:t>
            </a:r>
            <a:r>
              <a:rPr lang="en-US" sz="1000" i="1" err="1"/>
              <a:t>GenAI</a:t>
            </a:r>
            <a:r>
              <a:rPr lang="en-US" sz="1000" i="1"/>
              <a:t> having much of an impact in payment posting. In patient billing it could potentially save you time when contacting a patient ahead of charging them, however, most of that process is also automated.”</a:t>
            </a:r>
          </a:p>
          <a:p>
            <a:pPr marL="177800" lvl="1" indent="0" algn="r">
              <a:spcBef>
                <a:spcPts val="0"/>
              </a:spcBef>
              <a:buNone/>
            </a:pPr>
            <a:r>
              <a:rPr lang="en-US" sz="1000" b="0" i="0" u="none" strike="noStrike">
                <a:solidFill>
                  <a:srgbClr val="000000"/>
                </a:solidFill>
                <a:effectLst/>
                <a:latin typeface="Arial" panose="020B0604020202020204" pitchFamily="34" charset="0"/>
              </a:rPr>
              <a:t>Former VP Operations, Competitor ##</a:t>
            </a:r>
            <a:r>
              <a:rPr lang="en-US" sz="1100"/>
              <a:t> </a:t>
            </a:r>
            <a:endParaRPr lang="en-US" sz="1000">
              <a:solidFill>
                <a:srgbClr val="FF0000"/>
              </a:solidFill>
            </a:endParaRPr>
          </a:p>
        </p:txBody>
      </p:sp>
      <p:grpSp>
        <p:nvGrpSpPr>
          <p:cNvPr id="4" name="btfpRunningAgenda1Level884368">
            <a:extLst>
              <a:ext uri="{FF2B5EF4-FFF2-40B4-BE49-F238E27FC236}">
                <a16:creationId xmlns:a16="http://schemas.microsoft.com/office/drawing/2014/main" id="{64F266BE-8540-BB4D-698D-A47A75884276}"/>
              </a:ext>
            </a:extLst>
          </p:cNvPr>
          <p:cNvGrpSpPr/>
          <p:nvPr>
            <p:custDataLst>
              <p:tags r:id="rId18"/>
            </p:custDataLst>
          </p:nvPr>
        </p:nvGrpSpPr>
        <p:grpSpPr>
          <a:xfrm>
            <a:off x="0" y="944429"/>
            <a:ext cx="2468845" cy="257442"/>
            <a:chOff x="0" y="876300"/>
            <a:chExt cx="2468845" cy="257442"/>
          </a:xfrm>
        </p:grpSpPr>
        <p:sp>
          <p:nvSpPr>
            <p:cNvPr id="5" name="btfpRunningAgenda1LevelBarLeft884368">
              <a:extLst>
                <a:ext uri="{FF2B5EF4-FFF2-40B4-BE49-F238E27FC236}">
                  <a16:creationId xmlns:a16="http://schemas.microsoft.com/office/drawing/2014/main" id="{08B4130D-564B-5747-4D24-E95A2A83B85F}"/>
                </a:ext>
              </a:extLst>
            </p:cNvPr>
            <p:cNvSpPr/>
            <p:nvPr/>
          </p:nvSpPr>
          <p:spPr bwMode="gray">
            <a:xfrm>
              <a:off x="1" y="876300"/>
              <a:ext cx="2468844" cy="257442"/>
            </a:xfrm>
            <a:custGeom>
              <a:avLst/>
              <a:gdLst>
                <a:gd name="connsiteX0" fmla="*/ 950801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50801 w 3452293"/>
                <a:gd name="connsiteY0" fmla="*/ 0 h 257442"/>
                <a:gd name="connsiteX1" fmla="*/ 896080 w 3452293"/>
                <a:gd name="connsiteY1" fmla="*/ 257442 h 257442"/>
                <a:gd name="connsiteX2" fmla="*/ 3452293 w 3452293"/>
                <a:gd name="connsiteY2" fmla="*/ 257442 h 257442"/>
                <a:gd name="connsiteX3" fmla="*/ 0 w 3452293"/>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42685 w 1742685"/>
                <a:gd name="connsiteY0" fmla="*/ 0 h 257442"/>
                <a:gd name="connsiteX1" fmla="*/ 1401026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2047255 w 2047255"/>
                <a:gd name="connsiteY0" fmla="*/ 0 h 257442"/>
                <a:gd name="connsiteX1" fmla="*/ 168796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316560 w 2316560"/>
                <a:gd name="connsiteY0" fmla="*/ 0 h 257442"/>
                <a:gd name="connsiteX1" fmla="*/ 1992534 w 2316560"/>
                <a:gd name="connsiteY1" fmla="*/ 257442 h 257442"/>
                <a:gd name="connsiteX2" fmla="*/ 0 w 2316560"/>
                <a:gd name="connsiteY2" fmla="*/ 257442 h 257442"/>
                <a:gd name="connsiteX3" fmla="*/ 0 w 2316560"/>
                <a:gd name="connsiteY3" fmla="*/ 0 h 257442"/>
                <a:gd name="connsiteX0" fmla="*/ 2316560 w 2316560"/>
                <a:gd name="connsiteY0" fmla="*/ 0 h 257442"/>
                <a:gd name="connsiteX1" fmla="*/ 2261838 w 2316560"/>
                <a:gd name="connsiteY1" fmla="*/ 257442 h 257442"/>
                <a:gd name="connsiteX2" fmla="*/ 0 w 2316560"/>
                <a:gd name="connsiteY2" fmla="*/ 257442 h 257442"/>
                <a:gd name="connsiteX3" fmla="*/ 0 w 2316560"/>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476861 w 2476861"/>
                <a:gd name="connsiteY0" fmla="*/ 0 h 257442"/>
                <a:gd name="connsiteX1" fmla="*/ 2261839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061683 w 2422140"/>
                <a:gd name="connsiteY0" fmla="*/ 0 h 257442"/>
                <a:gd name="connsiteX1" fmla="*/ 2422140 w 2422140"/>
                <a:gd name="connsiteY1" fmla="*/ 257442 h 257442"/>
                <a:gd name="connsiteX2" fmla="*/ 1 w 2422140"/>
                <a:gd name="connsiteY2" fmla="*/ 257442 h 257442"/>
                <a:gd name="connsiteX3" fmla="*/ 0 w 2422140"/>
                <a:gd name="connsiteY3" fmla="*/ 0 h 257442"/>
                <a:gd name="connsiteX0" fmla="*/ 2061683 w 2061683"/>
                <a:gd name="connsiteY0" fmla="*/ 0 h 257442"/>
                <a:gd name="connsiteX1" fmla="*/ 2006962 w 2061683"/>
                <a:gd name="connsiteY1" fmla="*/ 257442 h 257442"/>
                <a:gd name="connsiteX2" fmla="*/ 1 w 2061683"/>
                <a:gd name="connsiteY2" fmla="*/ 257442 h 257442"/>
                <a:gd name="connsiteX3" fmla="*/ 0 w 2061683"/>
                <a:gd name="connsiteY3" fmla="*/ 0 h 257442"/>
                <a:gd name="connsiteX0" fmla="*/ 2061683 w 2061683"/>
                <a:gd name="connsiteY0" fmla="*/ 0 h 257442"/>
                <a:gd name="connsiteX1" fmla="*/ 2006962 w 2061683"/>
                <a:gd name="connsiteY1" fmla="*/ 257442 h 257442"/>
                <a:gd name="connsiteX2" fmla="*/ 2 w 2061683"/>
                <a:gd name="connsiteY2" fmla="*/ 257442 h 257442"/>
                <a:gd name="connsiteX3" fmla="*/ 0 w 2061683"/>
                <a:gd name="connsiteY3" fmla="*/ 0 h 257442"/>
                <a:gd name="connsiteX0" fmla="*/ 2061681 w 2061681"/>
                <a:gd name="connsiteY0" fmla="*/ 0 h 257442"/>
                <a:gd name="connsiteX1" fmla="*/ 2006960 w 2061681"/>
                <a:gd name="connsiteY1" fmla="*/ 257442 h 257442"/>
                <a:gd name="connsiteX2" fmla="*/ 0 w 2061681"/>
                <a:gd name="connsiteY2" fmla="*/ 257442 h 257442"/>
                <a:gd name="connsiteX3" fmla="*/ 0 w 2061681"/>
                <a:gd name="connsiteY3" fmla="*/ 0 h 257442"/>
                <a:gd name="connsiteX0" fmla="*/ 950801 w 2006960"/>
                <a:gd name="connsiteY0" fmla="*/ 0 h 257442"/>
                <a:gd name="connsiteX1" fmla="*/ 2006960 w 2006960"/>
                <a:gd name="connsiteY1" fmla="*/ 257442 h 257442"/>
                <a:gd name="connsiteX2" fmla="*/ 0 w 2006960"/>
                <a:gd name="connsiteY2" fmla="*/ 257442 h 257442"/>
                <a:gd name="connsiteX3" fmla="*/ 0 w 2006960"/>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34669 w 1734669"/>
                <a:gd name="connsiteY0" fmla="*/ 0 h 257442"/>
                <a:gd name="connsiteX1" fmla="*/ 1401026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2039240 w 2039240"/>
                <a:gd name="connsiteY0" fmla="*/ 0 h 257442"/>
                <a:gd name="connsiteX1" fmla="*/ 1679948 w 2039240"/>
                <a:gd name="connsiteY1" fmla="*/ 257442 h 257442"/>
                <a:gd name="connsiteX2" fmla="*/ 0 w 2039240"/>
                <a:gd name="connsiteY2" fmla="*/ 257442 h 257442"/>
                <a:gd name="connsiteX3" fmla="*/ 0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0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308545 w 2308545"/>
                <a:gd name="connsiteY0" fmla="*/ 0 h 257442"/>
                <a:gd name="connsiteX1" fmla="*/ 1984519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4 w 2308545"/>
                <a:gd name="connsiteY1" fmla="*/ 257442 h 257442"/>
                <a:gd name="connsiteX2" fmla="*/ 0 w 2308545"/>
                <a:gd name="connsiteY2" fmla="*/ 257442 h 257442"/>
                <a:gd name="connsiteX3" fmla="*/ 1 w 2308545"/>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4 w 2308545"/>
                <a:gd name="connsiteY1" fmla="*/ 257442 h 257442"/>
                <a:gd name="connsiteX2" fmla="*/ 1 w 2308545"/>
                <a:gd name="connsiteY2" fmla="*/ 257442 h 257442"/>
                <a:gd name="connsiteX3" fmla="*/ 0 w 2308545"/>
                <a:gd name="connsiteY3" fmla="*/ 0 h 257442"/>
                <a:gd name="connsiteX0" fmla="*/ 2468845 w 2468845"/>
                <a:gd name="connsiteY0" fmla="*/ 0 h 257442"/>
                <a:gd name="connsiteX1" fmla="*/ 2253824 w 2468845"/>
                <a:gd name="connsiteY1" fmla="*/ 257442 h 257442"/>
                <a:gd name="connsiteX2" fmla="*/ 1 w 2468845"/>
                <a:gd name="connsiteY2" fmla="*/ 257442 h 257442"/>
                <a:gd name="connsiteX3" fmla="*/ 0 w 2468845"/>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Lst>
              <a:ahLst/>
              <a:cxnLst>
                <a:cxn ang="0">
                  <a:pos x="connsiteX0" y="connsiteY0"/>
                </a:cxn>
                <a:cxn ang="0">
                  <a:pos x="connsiteX1" y="connsiteY1"/>
                </a:cxn>
                <a:cxn ang="0">
                  <a:pos x="connsiteX2" y="connsiteY2"/>
                </a:cxn>
                <a:cxn ang="0">
                  <a:pos x="connsiteX3" y="connsiteY3"/>
                </a:cxn>
              </a:cxnLst>
              <a:rect l="l" t="t" r="r" b="b"/>
              <a:pathLst>
                <a:path w="2468844" h="257442">
                  <a:moveTo>
                    <a:pt x="2468844" y="0"/>
                  </a:moveTo>
                  <a:lnTo>
                    <a:pt x="2414123"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 name="btfpRunningAgenda1LevelTextLeft884368">
              <a:extLst>
                <a:ext uri="{FF2B5EF4-FFF2-40B4-BE49-F238E27FC236}">
                  <a16:creationId xmlns:a16="http://schemas.microsoft.com/office/drawing/2014/main" id="{E1EA5434-2496-FE17-2218-C599D1B67213}"/>
                </a:ext>
              </a:extLst>
            </p:cNvPr>
            <p:cNvSpPr txBox="1"/>
            <p:nvPr/>
          </p:nvSpPr>
          <p:spPr bwMode="gray">
            <a:xfrm>
              <a:off x="0" y="876300"/>
              <a:ext cx="24141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back office</a:t>
              </a:r>
            </a:p>
          </p:txBody>
        </p:sp>
      </p:grpSp>
    </p:spTree>
    <p:custDataLst>
      <p:tags r:id="rId1"/>
    </p:custDataLst>
    <p:extLst>
      <p:ext uri="{BB962C8B-B14F-4D97-AF65-F5344CB8AC3E}">
        <p14:creationId xmlns:p14="http://schemas.microsoft.com/office/powerpoint/2010/main" val="1714153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btfpColumnIndicatorGroup2">
            <a:extLst>
              <a:ext uri="{FF2B5EF4-FFF2-40B4-BE49-F238E27FC236}">
                <a16:creationId xmlns:a16="http://schemas.microsoft.com/office/drawing/2014/main" id="{3D4A7A52-3C30-FEB1-7647-72DA5924AEBD}"/>
              </a:ext>
            </a:extLst>
          </p:cNvPr>
          <p:cNvGrpSpPr/>
          <p:nvPr/>
        </p:nvGrpSpPr>
        <p:grpSpPr>
          <a:xfrm>
            <a:off x="0" y="6926580"/>
            <a:ext cx="12192000" cy="137160"/>
            <a:chOff x="0" y="6926580"/>
            <a:chExt cx="12192000" cy="137160"/>
          </a:xfrm>
        </p:grpSpPr>
        <p:sp>
          <p:nvSpPr>
            <p:cNvPr id="52" name="btfpColumnGapBlocker788421">
              <a:extLst>
                <a:ext uri="{FF2B5EF4-FFF2-40B4-BE49-F238E27FC236}">
                  <a16:creationId xmlns:a16="http://schemas.microsoft.com/office/drawing/2014/main" id="{26D9AB0C-AE5F-D2AE-7A00-CE9310427B64}"/>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50" name="btfpColumnGapBlocker806182">
              <a:extLst>
                <a:ext uri="{FF2B5EF4-FFF2-40B4-BE49-F238E27FC236}">
                  <a16:creationId xmlns:a16="http://schemas.microsoft.com/office/drawing/2014/main" id="{73D12D78-6103-FD7A-24EB-10AC061C19D3}"/>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8" name="btfpColumnIndicator862360">
              <a:extLst>
                <a:ext uri="{FF2B5EF4-FFF2-40B4-BE49-F238E27FC236}">
                  <a16:creationId xmlns:a16="http://schemas.microsoft.com/office/drawing/2014/main" id="{BF0EBD13-592F-CD4F-6603-7BC17410DDF7}"/>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6" name="btfpColumnIndicator773017">
              <a:extLst>
                <a:ext uri="{FF2B5EF4-FFF2-40B4-BE49-F238E27FC236}">
                  <a16:creationId xmlns:a16="http://schemas.microsoft.com/office/drawing/2014/main" id="{680244EC-B7C5-14E2-0719-CB94DA94F0D4}"/>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4" name="btfpColumnGapBlocker352902">
              <a:extLst>
                <a:ext uri="{FF2B5EF4-FFF2-40B4-BE49-F238E27FC236}">
                  <a16:creationId xmlns:a16="http://schemas.microsoft.com/office/drawing/2014/main" id="{41CB61F1-6A41-7D16-84E2-BC18EB5617DF}"/>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2" name="btfpColumnIndicator303484">
              <a:extLst>
                <a:ext uri="{FF2B5EF4-FFF2-40B4-BE49-F238E27FC236}">
                  <a16:creationId xmlns:a16="http://schemas.microsoft.com/office/drawing/2014/main" id="{EF20CC18-3C42-6FBB-5DF0-E29B361F357B}"/>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0" name="btfpColumnIndicator206190">
              <a:extLst>
                <a:ext uri="{FF2B5EF4-FFF2-40B4-BE49-F238E27FC236}">
                  <a16:creationId xmlns:a16="http://schemas.microsoft.com/office/drawing/2014/main" id="{FA31D1E9-ECEB-5EFF-5569-AB4F69D86750}"/>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8" name="btfpColumnGapBlocker329551">
              <a:extLst>
                <a:ext uri="{FF2B5EF4-FFF2-40B4-BE49-F238E27FC236}">
                  <a16:creationId xmlns:a16="http://schemas.microsoft.com/office/drawing/2014/main" id="{4628412F-4A5F-7E17-2534-477D697B87CB}"/>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7" name="btfpColumnIndicator515442">
              <a:extLst>
                <a:ext uri="{FF2B5EF4-FFF2-40B4-BE49-F238E27FC236}">
                  <a16:creationId xmlns:a16="http://schemas.microsoft.com/office/drawing/2014/main" id="{090108AA-0FFE-E403-7E9E-54480079486E}"/>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773758">
              <a:extLst>
                <a:ext uri="{FF2B5EF4-FFF2-40B4-BE49-F238E27FC236}">
                  <a16:creationId xmlns:a16="http://schemas.microsoft.com/office/drawing/2014/main" id="{ECD08949-2D5E-2133-4939-B25983924613}"/>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3" name="btfpColumnIndicatorGroup1">
            <a:extLst>
              <a:ext uri="{FF2B5EF4-FFF2-40B4-BE49-F238E27FC236}">
                <a16:creationId xmlns:a16="http://schemas.microsoft.com/office/drawing/2014/main" id="{52568AB1-1956-EF80-4242-353D974FA5FB}"/>
              </a:ext>
            </a:extLst>
          </p:cNvPr>
          <p:cNvGrpSpPr/>
          <p:nvPr/>
        </p:nvGrpSpPr>
        <p:grpSpPr>
          <a:xfrm>
            <a:off x="0" y="-205740"/>
            <a:ext cx="12192000" cy="137160"/>
            <a:chOff x="0" y="-205740"/>
            <a:chExt cx="12192000" cy="137160"/>
          </a:xfrm>
        </p:grpSpPr>
        <p:sp>
          <p:nvSpPr>
            <p:cNvPr id="51" name="btfpColumnGapBlocker178576">
              <a:extLst>
                <a:ext uri="{FF2B5EF4-FFF2-40B4-BE49-F238E27FC236}">
                  <a16:creationId xmlns:a16="http://schemas.microsoft.com/office/drawing/2014/main" id="{6225F0EB-31BE-9380-129E-27DD83A43127}"/>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9" name="btfpColumnGapBlocker489392">
              <a:extLst>
                <a:ext uri="{FF2B5EF4-FFF2-40B4-BE49-F238E27FC236}">
                  <a16:creationId xmlns:a16="http://schemas.microsoft.com/office/drawing/2014/main" id="{B6F69309-9434-D7D5-5B67-2867C44A087B}"/>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7" name="btfpColumnIndicator381989">
              <a:extLst>
                <a:ext uri="{FF2B5EF4-FFF2-40B4-BE49-F238E27FC236}">
                  <a16:creationId xmlns:a16="http://schemas.microsoft.com/office/drawing/2014/main" id="{E6CEC9A5-BD2D-74F7-4A3D-5398156A9392}"/>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5" name="btfpColumnIndicator823150">
              <a:extLst>
                <a:ext uri="{FF2B5EF4-FFF2-40B4-BE49-F238E27FC236}">
                  <a16:creationId xmlns:a16="http://schemas.microsoft.com/office/drawing/2014/main" id="{2711612B-D087-8F51-805F-EC17B005FE5F}"/>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3" name="btfpColumnGapBlocker116258">
              <a:extLst>
                <a:ext uri="{FF2B5EF4-FFF2-40B4-BE49-F238E27FC236}">
                  <a16:creationId xmlns:a16="http://schemas.microsoft.com/office/drawing/2014/main" id="{1EBCAC4C-CA58-8FF4-E52A-479812B57338}"/>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1" name="btfpColumnIndicator343985">
              <a:extLst>
                <a:ext uri="{FF2B5EF4-FFF2-40B4-BE49-F238E27FC236}">
                  <a16:creationId xmlns:a16="http://schemas.microsoft.com/office/drawing/2014/main" id="{36712CDC-37C8-8028-38D7-4AD44FB1CACE}"/>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9" name="btfpColumnIndicator693373">
              <a:extLst>
                <a:ext uri="{FF2B5EF4-FFF2-40B4-BE49-F238E27FC236}">
                  <a16:creationId xmlns:a16="http://schemas.microsoft.com/office/drawing/2014/main" id="{46A54AB3-5ADC-6CF5-1CDE-CB0D42C46769}"/>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7" name="btfpColumnGapBlocker607947">
              <a:extLst>
                <a:ext uri="{FF2B5EF4-FFF2-40B4-BE49-F238E27FC236}">
                  <a16:creationId xmlns:a16="http://schemas.microsoft.com/office/drawing/2014/main" id="{C36B2ECF-E042-C37C-4BE6-801C9A28C487}"/>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6" name="btfpColumnIndicator411810">
              <a:extLst>
                <a:ext uri="{FF2B5EF4-FFF2-40B4-BE49-F238E27FC236}">
                  <a16:creationId xmlns:a16="http://schemas.microsoft.com/office/drawing/2014/main" id="{31913585-F177-1C42-25D4-788ED27AB7A0}"/>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639564">
              <a:extLst>
                <a:ext uri="{FF2B5EF4-FFF2-40B4-BE49-F238E27FC236}">
                  <a16:creationId xmlns:a16="http://schemas.microsoft.com/office/drawing/2014/main" id="{5FBC0522-20C6-514A-C511-AA69DB95338F}"/>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B13D3D8B-990E-D91A-1FCC-0EDC47E799D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592" imgH="595" progId="TCLayout.ActiveDocument.1">
                  <p:embed/>
                </p:oleObj>
              </mc:Choice>
              <mc:Fallback>
                <p:oleObj name="think-cell Slide" r:id="rId11" imgW="592" imgH="595" progId="TCLayout.ActiveDocument.1">
                  <p:embed/>
                  <p:pic>
                    <p:nvPicPr>
                      <p:cNvPr id="13" name="think-cell data - do not delete" hidden="1">
                        <a:extLst>
                          <a:ext uri="{FF2B5EF4-FFF2-40B4-BE49-F238E27FC236}">
                            <a16:creationId xmlns:a16="http://schemas.microsoft.com/office/drawing/2014/main" id="{B13D3D8B-990E-D91A-1FCC-0EDC47E799D9}"/>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DB040A1-AFFC-91D2-4AFC-62604CFA58DC}"/>
              </a:ext>
            </a:extLst>
          </p:cNvPr>
          <p:cNvSpPr>
            <a:spLocks noGrp="1"/>
          </p:cNvSpPr>
          <p:nvPr>
            <p:ph type="title"/>
          </p:nvPr>
        </p:nvSpPr>
        <p:spPr/>
        <p:txBody>
          <a:bodyPr vert="horz"/>
          <a:lstStyle/>
          <a:p>
            <a:r>
              <a:rPr lang="en-US" b="1"/>
              <a:t>Denials | </a:t>
            </a:r>
            <a:r>
              <a:rPr lang="en-US"/>
              <a:t>Solutions with AI offerings</a:t>
            </a:r>
          </a:p>
        </p:txBody>
      </p:sp>
      <p:grpSp>
        <p:nvGrpSpPr>
          <p:cNvPr id="11" name="btfpColumnHeaderBox299396">
            <a:extLst>
              <a:ext uri="{FF2B5EF4-FFF2-40B4-BE49-F238E27FC236}">
                <a16:creationId xmlns:a16="http://schemas.microsoft.com/office/drawing/2014/main" id="{1232E306-1463-4ACD-587E-191A514D5432}"/>
              </a:ext>
            </a:extLst>
          </p:cNvPr>
          <p:cNvGrpSpPr/>
          <p:nvPr>
            <p:custDataLst>
              <p:tags r:id="rId3"/>
            </p:custDataLst>
          </p:nvPr>
        </p:nvGrpSpPr>
        <p:grpSpPr>
          <a:xfrm>
            <a:off x="330200" y="1346631"/>
            <a:ext cx="3483504" cy="318997"/>
            <a:chOff x="330200" y="1270000"/>
            <a:chExt cx="3483504" cy="318997"/>
          </a:xfrm>
        </p:grpSpPr>
        <p:sp>
          <p:nvSpPr>
            <p:cNvPr id="12" name="btfpColumnHeaderBoxText299396">
              <a:extLst>
                <a:ext uri="{FF2B5EF4-FFF2-40B4-BE49-F238E27FC236}">
                  <a16:creationId xmlns:a16="http://schemas.microsoft.com/office/drawing/2014/main" id="{D748EB24-CD84-E9B1-EAB8-1F3C61CE8350}"/>
                </a:ext>
              </a:extLst>
            </p:cNvPr>
            <p:cNvSpPr txBox="1"/>
            <p:nvPr/>
          </p:nvSpPr>
          <p:spPr bwMode="gray">
            <a:xfrm>
              <a:off x="330200" y="1270000"/>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Overview</a:t>
              </a:r>
            </a:p>
          </p:txBody>
        </p:sp>
        <p:cxnSp>
          <p:nvCxnSpPr>
            <p:cNvPr id="14" name="btfpColumnHeaderBoxLine299396">
              <a:extLst>
                <a:ext uri="{FF2B5EF4-FFF2-40B4-BE49-F238E27FC236}">
                  <a16:creationId xmlns:a16="http://schemas.microsoft.com/office/drawing/2014/main" id="{D1F62682-8C2D-CC98-4FCF-966A4B216D7E}"/>
                </a:ext>
              </a:extLst>
            </p:cNvPr>
            <p:cNvCxnSpPr/>
            <p:nvPr/>
          </p:nvCxnSpPr>
          <p:spPr bwMode="gray">
            <a:xfrm>
              <a:off x="330200" y="158899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5" name="btfpBulletedList164217">
            <a:extLst>
              <a:ext uri="{FF2B5EF4-FFF2-40B4-BE49-F238E27FC236}">
                <a16:creationId xmlns:a16="http://schemas.microsoft.com/office/drawing/2014/main" id="{104D3C77-3900-8F04-870A-DD291029675B}"/>
              </a:ext>
            </a:extLst>
          </p:cNvPr>
          <p:cNvSpPr/>
          <p:nvPr>
            <p:custDataLst>
              <p:tags r:id="rId4"/>
            </p:custDataLst>
          </p:nvPr>
        </p:nvSpPr>
        <p:spPr bwMode="gray">
          <a:xfrm>
            <a:off x="330200" y="1782469"/>
            <a:ext cx="3478740" cy="2756344"/>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200" dirty="0">
                <a:solidFill>
                  <a:schemeClr val="tx1"/>
                </a:solidFill>
              </a:rPr>
              <a:t>There has been </a:t>
            </a:r>
            <a:r>
              <a:rPr lang="en-US" sz="1200" b="1" dirty="0">
                <a:solidFill>
                  <a:schemeClr val="tx1"/>
                </a:solidFill>
              </a:rPr>
              <a:t>increasing investment into innovative tech solutions</a:t>
            </a:r>
            <a:r>
              <a:rPr lang="en-US" sz="1200" dirty="0">
                <a:solidFill>
                  <a:schemeClr val="tx1"/>
                </a:solidFill>
              </a:rPr>
              <a:t> automating denials management </a:t>
            </a:r>
          </a:p>
          <a:p>
            <a:r>
              <a:rPr lang="en-US" sz="1200" b="1" dirty="0">
                <a:solidFill>
                  <a:schemeClr val="tx1"/>
                </a:solidFill>
              </a:rPr>
              <a:t>Players have mainly been leveraging traditional AI and ML </a:t>
            </a:r>
            <a:r>
              <a:rPr lang="en-US" sz="1200" dirty="0">
                <a:solidFill>
                  <a:schemeClr val="tx1"/>
                </a:solidFill>
              </a:rPr>
              <a:t>(vs. </a:t>
            </a:r>
            <a:r>
              <a:rPr lang="en-US" sz="1200" dirty="0" err="1">
                <a:solidFill>
                  <a:schemeClr val="tx1"/>
                </a:solidFill>
              </a:rPr>
              <a:t>GenAI</a:t>
            </a:r>
            <a:r>
              <a:rPr lang="en-US" sz="1200" dirty="0">
                <a:solidFill>
                  <a:schemeClr val="tx1"/>
                </a:solidFill>
              </a:rPr>
              <a:t>) to analyze denial causes, predict and flag at-risk claims, and generate appeal letters</a:t>
            </a:r>
          </a:p>
          <a:p>
            <a:r>
              <a:rPr lang="en-US" sz="1200" dirty="0">
                <a:solidFill>
                  <a:schemeClr val="tx1"/>
                </a:solidFill>
              </a:rPr>
              <a:t> Example players include:</a:t>
            </a:r>
          </a:p>
          <a:p>
            <a:pPr lvl="1"/>
            <a:r>
              <a:rPr lang="en-US" sz="1000" b="1" dirty="0">
                <a:solidFill>
                  <a:schemeClr val="tx1"/>
                </a:solidFill>
              </a:rPr>
              <a:t>&lt;Competitor 17&gt; : </a:t>
            </a:r>
            <a:r>
              <a:rPr lang="en-US" sz="1000" dirty="0">
                <a:solidFill>
                  <a:schemeClr val="tx1"/>
                </a:solidFill>
              </a:rPr>
              <a:t>Leveraging ML to proactively manage denial management process, incl. cause analysis, patterns tracking, ML-based fixes</a:t>
            </a:r>
          </a:p>
          <a:p>
            <a:pPr lvl="1"/>
            <a:r>
              <a:rPr lang="en-US" sz="1000" b="1" dirty="0">
                <a:solidFill>
                  <a:schemeClr val="tx1"/>
                </a:solidFill>
              </a:rPr>
              <a:t>&lt;Competitor 9&gt;: </a:t>
            </a:r>
            <a:r>
              <a:rPr lang="en-US" sz="1000" dirty="0">
                <a:solidFill>
                  <a:schemeClr val="tx1"/>
                </a:solidFill>
              </a:rPr>
              <a:t>Partnering with Omega to automate 1</a:t>
            </a:r>
            <a:r>
              <a:rPr lang="en-US" sz="1000" baseline="30000" dirty="0">
                <a:solidFill>
                  <a:schemeClr val="tx1"/>
                </a:solidFill>
              </a:rPr>
              <a:t>st</a:t>
            </a:r>
            <a:r>
              <a:rPr lang="en-US" sz="1000" dirty="0">
                <a:solidFill>
                  <a:schemeClr val="tx1"/>
                </a:solidFill>
              </a:rPr>
              <a:t> level of appeals with LLMs</a:t>
            </a:r>
          </a:p>
        </p:txBody>
      </p:sp>
      <p:sp>
        <p:nvSpPr>
          <p:cNvPr id="78" name="btfpNotesBox423107">
            <a:extLst>
              <a:ext uri="{FF2B5EF4-FFF2-40B4-BE49-F238E27FC236}">
                <a16:creationId xmlns:a16="http://schemas.microsoft.com/office/drawing/2014/main" id="{EEA0413E-F65D-CC73-6201-13930A2B2299}"/>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Market participant interviews; Company websites; Press releases </a:t>
            </a:r>
          </a:p>
        </p:txBody>
      </p:sp>
      <p:sp>
        <p:nvSpPr>
          <p:cNvPr id="156" name="btfpBulletedList232734">
            <a:extLst>
              <a:ext uri="{FF2B5EF4-FFF2-40B4-BE49-F238E27FC236}">
                <a16:creationId xmlns:a16="http://schemas.microsoft.com/office/drawing/2014/main" id="{94E89B64-5C67-DE96-3ED6-3D437D094689}"/>
              </a:ext>
            </a:extLst>
          </p:cNvPr>
          <p:cNvSpPr txBox="1"/>
          <p:nvPr>
            <p:custDataLst>
              <p:tags r:id="rId6"/>
            </p:custDataLst>
          </p:nvPr>
        </p:nvSpPr>
        <p:spPr bwMode="gray">
          <a:xfrm>
            <a:off x="4341507" y="1782468"/>
            <a:ext cx="3483504" cy="4335409"/>
          </a:xfrm>
          <a:prstGeom prst="rect">
            <a:avLst/>
          </a:prstGeom>
          <a:noFill/>
        </p:spPr>
        <p:txBody>
          <a:bodyPr vert="horz" wrap="square" lIns="36000" tIns="36000" rIns="36000" bIns="36000" rtlCol="0">
            <a:spAutoFit/>
          </a:bodyPr>
          <a:lstStyle/>
          <a:p>
            <a:r>
              <a:rPr lang="en-US" sz="1100" b="1">
                <a:solidFill>
                  <a:srgbClr val="CC0000"/>
                </a:solidFill>
              </a:rPr>
              <a:t>Overview: </a:t>
            </a:r>
            <a:r>
              <a:rPr lang="en-US" sz="1100"/>
              <a:t>Founded in 2017, &lt;Competitor 8&gt; is a cloud-based RCM software provider</a:t>
            </a:r>
          </a:p>
          <a:p>
            <a:r>
              <a:rPr lang="en-US" sz="1100" b="1">
                <a:solidFill>
                  <a:srgbClr val="CC0000"/>
                </a:solidFill>
              </a:rPr>
              <a:t>Investors: </a:t>
            </a:r>
            <a:r>
              <a:rPr lang="en-US" sz="1100"/>
              <a:t>Major investors include</a:t>
            </a:r>
            <a:r>
              <a:rPr lang="en-US" sz="1100" i="1"/>
              <a:t> </a:t>
            </a:r>
            <a:r>
              <a:rPr lang="en-US" sz="1100" i="1" err="1"/>
              <a:t>xyz</a:t>
            </a:r>
            <a:endParaRPr lang="en-US" sz="1100" i="1"/>
          </a:p>
          <a:p>
            <a:r>
              <a:rPr lang="en-US" sz="1100" b="1">
                <a:solidFill>
                  <a:srgbClr val="CC0000"/>
                </a:solidFill>
              </a:rPr>
              <a:t>AI Use Case: </a:t>
            </a:r>
            <a:r>
              <a:rPr lang="en-US" sz="1100"/>
              <a:t>&lt;Competitor 8&gt; </a:t>
            </a:r>
            <a:r>
              <a:rPr lang="en-US" sz="1100" b="1"/>
              <a:t>leverages AI to track and triage denials</a:t>
            </a:r>
            <a:r>
              <a:rPr lang="en-US" sz="1100"/>
              <a:t>; specifically, their Denial + Appeal Manager tool:</a:t>
            </a:r>
          </a:p>
          <a:p>
            <a:pPr lvl="1"/>
            <a:r>
              <a:rPr lang="en-US" sz="900" b="1"/>
              <a:t>Uses AI and predictive analytics to prioritize denials </a:t>
            </a:r>
            <a:r>
              <a:rPr lang="en-US" sz="900"/>
              <a:t>likely to result in payment and routes to correct team</a:t>
            </a:r>
          </a:p>
          <a:p>
            <a:pPr lvl="1"/>
            <a:r>
              <a:rPr lang="en-US" sz="900" b="1"/>
              <a:t>Leverages AI to auto-generates and submit appeal packages</a:t>
            </a:r>
          </a:p>
          <a:p>
            <a:pPr lvl="1"/>
            <a:r>
              <a:rPr lang="en-US" sz="900" b="1"/>
              <a:t>Tracks appeals </a:t>
            </a:r>
            <a:r>
              <a:rPr lang="en-US" sz="900"/>
              <a:t>and proofs of delivery</a:t>
            </a:r>
          </a:p>
          <a:p>
            <a:pPr lvl="1"/>
            <a:r>
              <a:rPr lang="en-US" sz="900"/>
              <a:t>Uses </a:t>
            </a:r>
            <a:r>
              <a:rPr lang="en-US" sz="900" b="1"/>
              <a:t>advanced analytics + root-cause reporting </a:t>
            </a:r>
            <a:r>
              <a:rPr lang="en-US" sz="900"/>
              <a:t>to support decision-making and denial prevention</a:t>
            </a:r>
          </a:p>
          <a:p>
            <a:r>
              <a:rPr lang="en-US" sz="1100" b="1">
                <a:solidFill>
                  <a:srgbClr val="CC0000"/>
                </a:solidFill>
              </a:rPr>
              <a:t>Results: </a:t>
            </a:r>
            <a:r>
              <a:rPr lang="en-US" sz="1100"/>
              <a:t>Bayada (home health care provider) saw a </a:t>
            </a:r>
            <a:r>
              <a:rPr lang="en-US" sz="1100" b="1"/>
              <a:t>72% decrease in denial rates and a 51% drop in average days to payer receipt</a:t>
            </a:r>
            <a:r>
              <a:rPr lang="en-US" sz="1100"/>
              <a:t>, </a:t>
            </a:r>
            <a:r>
              <a:rPr lang="en-US" sz="1100" b="1"/>
              <a:t>saved 40 minutes per appeal</a:t>
            </a:r>
            <a:r>
              <a:rPr lang="en-US" sz="1100"/>
              <a:t>, and </a:t>
            </a:r>
            <a:r>
              <a:rPr lang="en-US" sz="1100" b="1"/>
              <a:t>recovered $3.7M in 12 months </a:t>
            </a:r>
            <a:r>
              <a:rPr lang="en-US" sz="1100"/>
              <a:t>after using &lt;Competitor </a:t>
            </a:r>
            <a:r>
              <a:rPr lang="en-US" sz="1100" dirty="0"/>
              <a:t>8</a:t>
            </a:r>
            <a:r>
              <a:rPr lang="en-US" sz="1100"/>
              <a:t>&gt;’s denial mgmt. software</a:t>
            </a:r>
          </a:p>
          <a:p>
            <a:r>
              <a:rPr lang="en-US" sz="1100" b="1">
                <a:solidFill>
                  <a:srgbClr val="CC0000"/>
                </a:solidFill>
              </a:rPr>
              <a:t>Other examples of notable AI investments: </a:t>
            </a:r>
            <a:r>
              <a:rPr lang="en-US" sz="1100">
                <a:solidFill>
                  <a:srgbClr val="000000"/>
                </a:solidFill>
              </a:rPr>
              <a:t>Recently collaborated with Google to deploy </a:t>
            </a:r>
            <a:r>
              <a:rPr lang="en-US" sz="1100" err="1">
                <a:solidFill>
                  <a:srgbClr val="000000"/>
                </a:solidFill>
              </a:rPr>
              <a:t>GenAI</a:t>
            </a:r>
            <a:r>
              <a:rPr lang="en-US" sz="1100">
                <a:solidFill>
                  <a:srgbClr val="000000"/>
                </a:solidFill>
              </a:rPr>
              <a:t> to simplify payments</a:t>
            </a:r>
            <a:endParaRPr lang="en-US" sz="1100" b="1">
              <a:solidFill>
                <a:srgbClr val="000000"/>
              </a:solidFill>
            </a:endParaRPr>
          </a:p>
        </p:txBody>
      </p:sp>
      <p:sp>
        <p:nvSpPr>
          <p:cNvPr id="157" name="btfpBulletedList439648">
            <a:extLst>
              <a:ext uri="{FF2B5EF4-FFF2-40B4-BE49-F238E27FC236}">
                <a16:creationId xmlns:a16="http://schemas.microsoft.com/office/drawing/2014/main" id="{B978BA81-75E7-3FDC-BFD6-D5F535C996A2}"/>
              </a:ext>
            </a:extLst>
          </p:cNvPr>
          <p:cNvSpPr txBox="1"/>
          <p:nvPr>
            <p:custDataLst>
              <p:tags r:id="rId7"/>
            </p:custDataLst>
          </p:nvPr>
        </p:nvSpPr>
        <p:spPr bwMode="gray">
          <a:xfrm>
            <a:off x="8347922" y="1782468"/>
            <a:ext cx="3483504" cy="4504686"/>
          </a:xfrm>
          <a:prstGeom prst="rect">
            <a:avLst/>
          </a:prstGeom>
          <a:noFill/>
        </p:spPr>
        <p:txBody>
          <a:bodyPr vert="horz" wrap="square" lIns="36000" tIns="36000" rIns="36000" bIns="36000" rtlCol="0">
            <a:spAutoFit/>
          </a:bodyPr>
          <a:lstStyle/>
          <a:p>
            <a:r>
              <a:rPr lang="en-US" sz="1100" b="1">
                <a:solidFill>
                  <a:srgbClr val="CC0000"/>
                </a:solidFill>
              </a:rPr>
              <a:t>Overview: </a:t>
            </a:r>
            <a:r>
              <a:rPr lang="en-US" sz="1100"/>
              <a:t>&lt;Competitor 18&gt; offers cloud-based software across a variety of healthcare services</a:t>
            </a:r>
          </a:p>
          <a:p>
            <a:r>
              <a:rPr lang="en-US" sz="1100" b="1">
                <a:solidFill>
                  <a:srgbClr val="CC0000"/>
                </a:solidFill>
              </a:rPr>
              <a:t>Investors: </a:t>
            </a:r>
            <a:r>
              <a:rPr lang="en-US" sz="1100"/>
              <a:t>They were taken private in 2021 by an </a:t>
            </a:r>
            <a:r>
              <a:rPr lang="en-US" sz="1100" b="1"/>
              <a:t>equity consortium led </a:t>
            </a:r>
            <a:r>
              <a:rPr lang="en-US" sz="1100" i="1" err="1"/>
              <a:t>xyz</a:t>
            </a:r>
            <a:endParaRPr lang="en-US" sz="1100" b="1"/>
          </a:p>
          <a:p>
            <a:r>
              <a:rPr lang="en-US" sz="1100" b="1">
                <a:solidFill>
                  <a:srgbClr val="CC0000"/>
                </a:solidFill>
              </a:rPr>
              <a:t>AI Use Case: </a:t>
            </a:r>
            <a:r>
              <a:rPr lang="en-US" sz="1100"/>
              <a:t>Via their </a:t>
            </a:r>
            <a:r>
              <a:rPr lang="en-US" sz="1100" b="1"/>
              <a:t>Claims Management Pro and Claims Management Medicare Pro </a:t>
            </a:r>
            <a:r>
              <a:rPr lang="en-US" sz="1100"/>
              <a:t>solution, &lt;Competitor 18&gt;:</a:t>
            </a:r>
          </a:p>
          <a:p>
            <a:pPr lvl="1"/>
            <a:r>
              <a:rPr lang="en-US" sz="900" b="1"/>
              <a:t>Uses AI to identify patterns and root causes</a:t>
            </a:r>
          </a:p>
          <a:p>
            <a:pPr lvl="1"/>
            <a:r>
              <a:rPr lang="en-US" sz="900" b="1"/>
              <a:t>Automates workflows for audit responses, appeal submissions</a:t>
            </a:r>
            <a:r>
              <a:rPr lang="en-US" sz="900"/>
              <a:t>, and ADR tracking</a:t>
            </a:r>
          </a:p>
          <a:p>
            <a:pPr lvl="1"/>
            <a:r>
              <a:rPr lang="en-US" sz="900" b="1"/>
              <a:t>Intelligently auto-routes denied claims </a:t>
            </a:r>
            <a:r>
              <a:rPr lang="en-US" sz="900"/>
              <a:t>to a work queue with correction guidance to minimize days-to-submission</a:t>
            </a:r>
          </a:p>
          <a:p>
            <a:pPr lvl="1"/>
            <a:r>
              <a:rPr lang="en-US" sz="900"/>
              <a:t>Offers a </a:t>
            </a:r>
            <a:r>
              <a:rPr lang="en-US" sz="900" b="1"/>
              <a:t>‘click-to-fix’ function </a:t>
            </a:r>
            <a:r>
              <a:rPr lang="en-US" sz="900"/>
              <a:t>to automate claims correction</a:t>
            </a:r>
          </a:p>
          <a:p>
            <a:r>
              <a:rPr lang="en-US" sz="1100" b="1">
                <a:solidFill>
                  <a:srgbClr val="CC0000"/>
                </a:solidFill>
              </a:rPr>
              <a:t>Results: </a:t>
            </a:r>
            <a:r>
              <a:rPr lang="en-US" sz="1100"/>
              <a:t>&lt;Competitor 18&gt; cites that their Management Pro solutions have led to </a:t>
            </a:r>
            <a:r>
              <a:rPr lang="en-US" sz="1100" b="1"/>
              <a:t>a 15% increase in collections</a:t>
            </a:r>
            <a:r>
              <a:rPr lang="en-US" sz="1100"/>
              <a:t> </a:t>
            </a:r>
            <a:r>
              <a:rPr lang="en-US" sz="1100" b="1"/>
              <a:t>and 70% increase in workflow efficiency</a:t>
            </a:r>
          </a:p>
          <a:p>
            <a:r>
              <a:rPr lang="en-US" sz="1100" b="1">
                <a:solidFill>
                  <a:srgbClr val="CC0000"/>
                </a:solidFill>
              </a:rPr>
              <a:t>Other examples of notable AI investments: </a:t>
            </a:r>
            <a:r>
              <a:rPr lang="en-US" sz="1100">
                <a:solidFill>
                  <a:srgbClr val="000000"/>
                </a:solidFill>
              </a:rPr>
              <a:t>Recently partnered with AWS to improve health plan risk score accuracy using AI and ML</a:t>
            </a:r>
            <a:endParaRPr lang="en-US" sz="1100" b="1">
              <a:solidFill>
                <a:srgbClr val="000000"/>
              </a:solidFill>
            </a:endParaRPr>
          </a:p>
        </p:txBody>
      </p:sp>
      <p:sp>
        <p:nvSpPr>
          <p:cNvPr id="1057" name="Rectangle 1056">
            <a:extLst>
              <a:ext uri="{FF2B5EF4-FFF2-40B4-BE49-F238E27FC236}">
                <a16:creationId xmlns:a16="http://schemas.microsoft.com/office/drawing/2014/main" id="{E90B72A3-E00A-AB86-A289-8C4EB737BE46}"/>
              </a:ext>
            </a:extLst>
          </p:cNvPr>
          <p:cNvSpPr/>
          <p:nvPr/>
        </p:nvSpPr>
        <p:spPr bwMode="gray">
          <a:xfrm>
            <a:off x="330198" y="4613802"/>
            <a:ext cx="3478739" cy="313428"/>
          </a:xfrm>
          <a:prstGeom prst="rect">
            <a:avLst/>
          </a:prstGeom>
          <a:noFill/>
          <a:ln w="9525"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200" b="1" i="1" u="sng">
                <a:solidFill>
                  <a:schemeClr val="tx1"/>
                </a:solidFill>
              </a:rPr>
              <a:t>Example players – not exhaustive:</a:t>
            </a:r>
          </a:p>
        </p:txBody>
      </p:sp>
      <p:sp>
        <p:nvSpPr>
          <p:cNvPr id="1080" name="Rectangle 1079">
            <a:extLst>
              <a:ext uri="{FF2B5EF4-FFF2-40B4-BE49-F238E27FC236}">
                <a16:creationId xmlns:a16="http://schemas.microsoft.com/office/drawing/2014/main" id="{1FCF1086-3548-1445-AF63-AA6305CA92F0}"/>
              </a:ext>
            </a:extLst>
          </p:cNvPr>
          <p:cNvSpPr/>
          <p:nvPr/>
        </p:nvSpPr>
        <p:spPr bwMode="gray">
          <a:xfrm>
            <a:off x="4265388" y="1257731"/>
            <a:ext cx="3635742" cy="5198699"/>
          </a:xfrm>
          <a:prstGeom prst="rect">
            <a:avLst/>
          </a:prstGeom>
          <a:noFill/>
          <a:ln w="19050" cap="flat" cmpd="sng" algn="ctr">
            <a:solidFill>
              <a:srgbClr val="D6D6D6"/>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81" name="Rectangle 1080">
            <a:extLst>
              <a:ext uri="{FF2B5EF4-FFF2-40B4-BE49-F238E27FC236}">
                <a16:creationId xmlns:a16="http://schemas.microsoft.com/office/drawing/2014/main" id="{703692F1-53C0-A6CF-B475-E47758EAFDBC}"/>
              </a:ext>
            </a:extLst>
          </p:cNvPr>
          <p:cNvSpPr/>
          <p:nvPr/>
        </p:nvSpPr>
        <p:spPr bwMode="gray">
          <a:xfrm>
            <a:off x="8228693" y="1257731"/>
            <a:ext cx="3721963" cy="5198699"/>
          </a:xfrm>
          <a:prstGeom prst="rect">
            <a:avLst/>
          </a:prstGeom>
          <a:noFill/>
          <a:ln w="19050" cap="flat" cmpd="sng" algn="ctr">
            <a:solidFill>
              <a:srgbClr val="D6D6D6"/>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8" name="btfpStatusSticker670806">
            <a:extLst>
              <a:ext uri="{FF2B5EF4-FFF2-40B4-BE49-F238E27FC236}">
                <a16:creationId xmlns:a16="http://schemas.microsoft.com/office/drawing/2014/main" id="{DDCC56F7-5E8F-732A-F375-2A5AA88C59E7}"/>
              </a:ext>
            </a:extLst>
          </p:cNvPr>
          <p:cNvGrpSpPr/>
          <p:nvPr>
            <p:custDataLst>
              <p:tags r:id="rId8"/>
            </p:custDataLst>
          </p:nvPr>
        </p:nvGrpSpPr>
        <p:grpSpPr>
          <a:xfrm>
            <a:off x="10100356" y="955344"/>
            <a:ext cx="1761444" cy="235611"/>
            <a:chOff x="-1630959" y="876300"/>
            <a:chExt cx="1761444" cy="235611"/>
          </a:xfrm>
        </p:grpSpPr>
        <p:sp>
          <p:nvSpPr>
            <p:cNvPr id="9" name="btfpStatusStickerText670806">
              <a:extLst>
                <a:ext uri="{FF2B5EF4-FFF2-40B4-BE49-F238E27FC236}">
                  <a16:creationId xmlns:a16="http://schemas.microsoft.com/office/drawing/2014/main" id="{CDB78A86-537F-F1DE-0C80-925337B6ADF9}"/>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0" name="btfpStatusStickerLine670806">
              <a:extLst>
                <a:ext uri="{FF2B5EF4-FFF2-40B4-BE49-F238E27FC236}">
                  <a16:creationId xmlns:a16="http://schemas.microsoft.com/office/drawing/2014/main" id="{87781736-546A-F5F3-56B2-566F2119902A}"/>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5F65D1AC-3F7D-9E4E-2102-E87DD00823D0}"/>
              </a:ext>
            </a:extLst>
          </p:cNvPr>
          <p:cNvSpPr/>
          <p:nvPr/>
        </p:nvSpPr>
        <p:spPr bwMode="gray">
          <a:xfrm>
            <a:off x="669073" y="5096107"/>
            <a:ext cx="2798956" cy="107051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b="1" i="1">
                <a:solidFill>
                  <a:schemeClr val="tx1"/>
                </a:solidFill>
              </a:rPr>
              <a:t>Example logos</a:t>
            </a:r>
          </a:p>
        </p:txBody>
      </p:sp>
      <p:sp>
        <p:nvSpPr>
          <p:cNvPr id="20" name="TextBox 19">
            <a:extLst>
              <a:ext uri="{FF2B5EF4-FFF2-40B4-BE49-F238E27FC236}">
                <a16:creationId xmlns:a16="http://schemas.microsoft.com/office/drawing/2014/main" id="{6B3B89A1-8886-7DED-0341-9485CD29D551}"/>
              </a:ext>
            </a:extLst>
          </p:cNvPr>
          <p:cNvSpPr txBox="1"/>
          <p:nvPr/>
        </p:nvSpPr>
        <p:spPr bwMode="gray">
          <a:xfrm>
            <a:off x="5229922" y="1315842"/>
            <a:ext cx="1579526" cy="318924"/>
          </a:xfrm>
          <a:prstGeom prst="rect">
            <a:avLst/>
          </a:prstGeom>
          <a:noFill/>
        </p:spPr>
        <p:txBody>
          <a:bodyPr wrap="none" lIns="36000" tIns="36000" rIns="36000" bIns="36000" rtlCol="0">
            <a:spAutoFit/>
          </a:bodyPr>
          <a:lstStyle/>
          <a:p>
            <a:pPr marL="0" indent="0">
              <a:buNone/>
            </a:pPr>
            <a:r>
              <a:rPr lang="en-US" b="1"/>
              <a:t>&lt;Competitor 8&gt;</a:t>
            </a:r>
            <a:endParaRPr lang="en-US" sz="1600" b="1"/>
          </a:p>
        </p:txBody>
      </p:sp>
      <p:sp>
        <p:nvSpPr>
          <p:cNvPr id="21" name="TextBox 20">
            <a:extLst>
              <a:ext uri="{FF2B5EF4-FFF2-40B4-BE49-F238E27FC236}">
                <a16:creationId xmlns:a16="http://schemas.microsoft.com/office/drawing/2014/main" id="{6C915612-32C2-B69B-BF62-2C9650F74BF5}"/>
              </a:ext>
            </a:extLst>
          </p:cNvPr>
          <p:cNvSpPr txBox="1"/>
          <p:nvPr/>
        </p:nvSpPr>
        <p:spPr bwMode="gray">
          <a:xfrm>
            <a:off x="9431062" y="1319591"/>
            <a:ext cx="1693340" cy="318924"/>
          </a:xfrm>
          <a:prstGeom prst="rect">
            <a:avLst/>
          </a:prstGeom>
          <a:noFill/>
        </p:spPr>
        <p:txBody>
          <a:bodyPr wrap="none" lIns="36000" tIns="36000" rIns="36000" bIns="36000" rtlCol="0">
            <a:spAutoFit/>
          </a:bodyPr>
          <a:lstStyle/>
          <a:p>
            <a:pPr marL="0" indent="0">
              <a:buNone/>
            </a:pPr>
            <a:r>
              <a:rPr lang="en-US" b="1"/>
              <a:t>&lt;Competitor 18&gt;</a:t>
            </a:r>
            <a:endParaRPr lang="en-US" sz="1600" b="1"/>
          </a:p>
        </p:txBody>
      </p:sp>
    </p:spTree>
    <p:custDataLst>
      <p:tags r:id="rId1"/>
    </p:custDataLst>
    <p:extLst>
      <p:ext uri="{BB962C8B-B14F-4D97-AF65-F5344CB8AC3E}">
        <p14:creationId xmlns:p14="http://schemas.microsoft.com/office/powerpoint/2010/main" val="166406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btfpColumnIndicatorGroup2">
            <a:extLst>
              <a:ext uri="{FF2B5EF4-FFF2-40B4-BE49-F238E27FC236}">
                <a16:creationId xmlns:a16="http://schemas.microsoft.com/office/drawing/2014/main" id="{6D74EA6B-C592-7A3F-6E90-66196053B9C1}"/>
              </a:ext>
            </a:extLst>
          </p:cNvPr>
          <p:cNvGrpSpPr/>
          <p:nvPr/>
        </p:nvGrpSpPr>
        <p:grpSpPr>
          <a:xfrm>
            <a:off x="0" y="6926580"/>
            <a:ext cx="12192000" cy="137160"/>
            <a:chOff x="0" y="6926580"/>
            <a:chExt cx="12192000" cy="137160"/>
          </a:xfrm>
        </p:grpSpPr>
        <p:sp>
          <p:nvSpPr>
            <p:cNvPr id="44" name="btfpColumnGapBlocker514645">
              <a:extLst>
                <a:ext uri="{FF2B5EF4-FFF2-40B4-BE49-F238E27FC236}">
                  <a16:creationId xmlns:a16="http://schemas.microsoft.com/office/drawing/2014/main" id="{1FDFF703-584E-32B4-DFA4-C87A0D3B1DAB}"/>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2" name="btfpColumnGapBlocker890886">
              <a:extLst>
                <a:ext uri="{FF2B5EF4-FFF2-40B4-BE49-F238E27FC236}">
                  <a16:creationId xmlns:a16="http://schemas.microsoft.com/office/drawing/2014/main" id="{4F5AD6EC-11A6-3C06-E914-98DEE4B8783A}"/>
                </a:ext>
              </a:extLst>
            </p:cNvPr>
            <p:cNvSpPr/>
            <p:nvPr/>
          </p:nvSpPr>
          <p:spPr bwMode="gray">
            <a:xfrm>
              <a:off x="9447371"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6" name="btfpColumnIndicator457652">
              <a:extLst>
                <a:ext uri="{FF2B5EF4-FFF2-40B4-BE49-F238E27FC236}">
                  <a16:creationId xmlns:a16="http://schemas.microsoft.com/office/drawing/2014/main" id="{B491298D-EAC2-0934-4E58-F4B524E7F1D7}"/>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4" name="btfpColumnIndicator177766">
              <a:extLst>
                <a:ext uri="{FF2B5EF4-FFF2-40B4-BE49-F238E27FC236}">
                  <a16:creationId xmlns:a16="http://schemas.microsoft.com/office/drawing/2014/main" id="{706863AB-D467-DA75-26A5-4972D89E31A1}"/>
                </a:ext>
              </a:extLst>
            </p:cNvPr>
            <p:cNvCxnSpPr/>
            <p:nvPr/>
          </p:nvCxnSpPr>
          <p:spPr bwMode="gray">
            <a:xfrm flipV="1">
              <a:off x="998791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2" name="btfpColumnGapBlocker729122">
              <a:extLst>
                <a:ext uri="{FF2B5EF4-FFF2-40B4-BE49-F238E27FC236}">
                  <a16:creationId xmlns:a16="http://schemas.microsoft.com/office/drawing/2014/main" id="{80A273D5-F6E5-DCD9-B930-7CCD0207D8EC}"/>
                </a:ext>
              </a:extLst>
            </p:cNvPr>
            <p:cNvSpPr/>
            <p:nvPr/>
          </p:nvSpPr>
          <p:spPr bwMode="gray">
            <a:xfrm>
              <a:off x="7032943"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0" name="btfpColumnIndicator624636">
              <a:extLst>
                <a:ext uri="{FF2B5EF4-FFF2-40B4-BE49-F238E27FC236}">
                  <a16:creationId xmlns:a16="http://schemas.microsoft.com/office/drawing/2014/main" id="{C81F9547-D180-1489-411D-45BB0630E8D5}"/>
                </a:ext>
              </a:extLst>
            </p:cNvPr>
            <p:cNvCxnSpPr/>
            <p:nvPr/>
          </p:nvCxnSpPr>
          <p:spPr bwMode="gray">
            <a:xfrm flipV="1">
              <a:off x="9447371"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689420">
              <a:extLst>
                <a:ext uri="{FF2B5EF4-FFF2-40B4-BE49-F238E27FC236}">
                  <a16:creationId xmlns:a16="http://schemas.microsoft.com/office/drawing/2014/main" id="{D7C38591-85E9-BF68-9831-A5841F59E37E}"/>
                </a:ext>
              </a:extLst>
            </p:cNvPr>
            <p:cNvCxnSpPr/>
            <p:nvPr/>
          </p:nvCxnSpPr>
          <p:spPr bwMode="gray">
            <a:xfrm flipV="1">
              <a:off x="7573487"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264695">
              <a:extLst>
                <a:ext uri="{FF2B5EF4-FFF2-40B4-BE49-F238E27FC236}">
                  <a16:creationId xmlns:a16="http://schemas.microsoft.com/office/drawing/2014/main" id="{E262354C-025D-DC75-060F-CB75864A2D59}"/>
                </a:ext>
              </a:extLst>
            </p:cNvPr>
            <p:cNvSpPr/>
            <p:nvPr/>
          </p:nvSpPr>
          <p:spPr bwMode="gray">
            <a:xfrm>
              <a:off x="461851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4" name="btfpColumnIndicator263959">
              <a:extLst>
                <a:ext uri="{FF2B5EF4-FFF2-40B4-BE49-F238E27FC236}">
                  <a16:creationId xmlns:a16="http://schemas.microsoft.com/office/drawing/2014/main" id="{FC4FF74D-F84D-1648-591A-B0D67732AD52}"/>
                </a:ext>
              </a:extLst>
            </p:cNvPr>
            <p:cNvCxnSpPr/>
            <p:nvPr/>
          </p:nvCxnSpPr>
          <p:spPr bwMode="gray">
            <a:xfrm flipV="1">
              <a:off x="7032943"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180565">
              <a:extLst>
                <a:ext uri="{FF2B5EF4-FFF2-40B4-BE49-F238E27FC236}">
                  <a16:creationId xmlns:a16="http://schemas.microsoft.com/office/drawing/2014/main" id="{0E8C7706-0F59-F564-9C2F-93FD95A163AD}"/>
                </a:ext>
              </a:extLst>
            </p:cNvPr>
            <p:cNvCxnSpPr/>
            <p:nvPr/>
          </p:nvCxnSpPr>
          <p:spPr bwMode="gray">
            <a:xfrm flipV="1">
              <a:off x="515905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806232">
              <a:extLst>
                <a:ext uri="{FF2B5EF4-FFF2-40B4-BE49-F238E27FC236}">
                  <a16:creationId xmlns:a16="http://schemas.microsoft.com/office/drawing/2014/main" id="{0A6FC3B5-5DBB-7459-989D-17140418E5FA}"/>
                </a:ext>
              </a:extLst>
            </p:cNvPr>
            <p:cNvSpPr/>
            <p:nvPr/>
          </p:nvSpPr>
          <p:spPr bwMode="gray">
            <a:xfrm>
              <a:off x="2204085"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8" name="btfpColumnIndicator537076">
              <a:extLst>
                <a:ext uri="{FF2B5EF4-FFF2-40B4-BE49-F238E27FC236}">
                  <a16:creationId xmlns:a16="http://schemas.microsoft.com/office/drawing/2014/main" id="{DEB28B7F-210F-35BB-A665-63AE047B92E9}"/>
                </a:ext>
              </a:extLst>
            </p:cNvPr>
            <p:cNvCxnSpPr/>
            <p:nvPr/>
          </p:nvCxnSpPr>
          <p:spPr bwMode="gray">
            <a:xfrm flipV="1">
              <a:off x="461851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373629">
              <a:extLst>
                <a:ext uri="{FF2B5EF4-FFF2-40B4-BE49-F238E27FC236}">
                  <a16:creationId xmlns:a16="http://schemas.microsoft.com/office/drawing/2014/main" id="{EAD1B243-CB96-AC50-802C-888229DB4EBF}"/>
                </a:ext>
              </a:extLst>
            </p:cNvPr>
            <p:cNvCxnSpPr/>
            <p:nvPr/>
          </p:nvCxnSpPr>
          <p:spPr bwMode="gray">
            <a:xfrm flipV="1">
              <a:off x="2744629"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196538">
              <a:extLst>
                <a:ext uri="{FF2B5EF4-FFF2-40B4-BE49-F238E27FC236}">
                  <a16:creationId xmlns:a16="http://schemas.microsoft.com/office/drawing/2014/main" id="{9DD59E89-C817-6620-7181-597328A0B8C1}"/>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9" name="btfpColumnIndicator605078">
              <a:extLst>
                <a:ext uri="{FF2B5EF4-FFF2-40B4-BE49-F238E27FC236}">
                  <a16:creationId xmlns:a16="http://schemas.microsoft.com/office/drawing/2014/main" id="{DFD88619-85A3-E960-3266-C538675D4D9D}"/>
                </a:ext>
              </a:extLst>
            </p:cNvPr>
            <p:cNvCxnSpPr/>
            <p:nvPr/>
          </p:nvCxnSpPr>
          <p:spPr bwMode="gray">
            <a:xfrm flipV="1">
              <a:off x="2204085"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421979">
              <a:extLst>
                <a:ext uri="{FF2B5EF4-FFF2-40B4-BE49-F238E27FC236}">
                  <a16:creationId xmlns:a16="http://schemas.microsoft.com/office/drawing/2014/main" id="{98C243BE-3A93-FE83-8CF6-CA6BF1E5957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5" name="btfpColumnIndicatorGroup1">
            <a:extLst>
              <a:ext uri="{FF2B5EF4-FFF2-40B4-BE49-F238E27FC236}">
                <a16:creationId xmlns:a16="http://schemas.microsoft.com/office/drawing/2014/main" id="{B28464DD-9613-A9F4-4F72-2D4922B42F5C}"/>
              </a:ext>
            </a:extLst>
          </p:cNvPr>
          <p:cNvGrpSpPr/>
          <p:nvPr/>
        </p:nvGrpSpPr>
        <p:grpSpPr>
          <a:xfrm>
            <a:off x="0" y="-205740"/>
            <a:ext cx="12192000" cy="137160"/>
            <a:chOff x="0" y="-205740"/>
            <a:chExt cx="12192000" cy="137160"/>
          </a:xfrm>
        </p:grpSpPr>
        <p:sp>
          <p:nvSpPr>
            <p:cNvPr id="43" name="btfpColumnGapBlocker539096">
              <a:extLst>
                <a:ext uri="{FF2B5EF4-FFF2-40B4-BE49-F238E27FC236}">
                  <a16:creationId xmlns:a16="http://schemas.microsoft.com/office/drawing/2014/main" id="{6F62C301-A8D8-649C-53DF-8819E6E5569C}"/>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1" name="btfpColumnGapBlocker771435">
              <a:extLst>
                <a:ext uri="{FF2B5EF4-FFF2-40B4-BE49-F238E27FC236}">
                  <a16:creationId xmlns:a16="http://schemas.microsoft.com/office/drawing/2014/main" id="{FF0D5ADC-DAED-5AB2-33E5-E9578B52C5E8}"/>
                </a:ext>
              </a:extLst>
            </p:cNvPr>
            <p:cNvSpPr/>
            <p:nvPr/>
          </p:nvSpPr>
          <p:spPr bwMode="gray">
            <a:xfrm>
              <a:off x="9447371"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5" name="btfpColumnIndicator806584">
              <a:extLst>
                <a:ext uri="{FF2B5EF4-FFF2-40B4-BE49-F238E27FC236}">
                  <a16:creationId xmlns:a16="http://schemas.microsoft.com/office/drawing/2014/main" id="{A0CE10EE-D17A-D3AB-F5E0-DBDE176EDB6A}"/>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3" name="btfpColumnIndicator801713">
              <a:extLst>
                <a:ext uri="{FF2B5EF4-FFF2-40B4-BE49-F238E27FC236}">
                  <a16:creationId xmlns:a16="http://schemas.microsoft.com/office/drawing/2014/main" id="{AF94F422-5014-E05C-763A-5CB73168975B}"/>
                </a:ext>
              </a:extLst>
            </p:cNvPr>
            <p:cNvCxnSpPr/>
            <p:nvPr/>
          </p:nvCxnSpPr>
          <p:spPr bwMode="gray">
            <a:xfrm flipV="1">
              <a:off x="998791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 name="btfpColumnGapBlocker996062">
              <a:extLst>
                <a:ext uri="{FF2B5EF4-FFF2-40B4-BE49-F238E27FC236}">
                  <a16:creationId xmlns:a16="http://schemas.microsoft.com/office/drawing/2014/main" id="{0DD8473F-3F3F-A95F-0445-ACC26C153448}"/>
                </a:ext>
              </a:extLst>
            </p:cNvPr>
            <p:cNvSpPr/>
            <p:nvPr/>
          </p:nvSpPr>
          <p:spPr bwMode="gray">
            <a:xfrm>
              <a:off x="7032943"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9" name="btfpColumnIndicator486141">
              <a:extLst>
                <a:ext uri="{FF2B5EF4-FFF2-40B4-BE49-F238E27FC236}">
                  <a16:creationId xmlns:a16="http://schemas.microsoft.com/office/drawing/2014/main" id="{E4FDCA31-0094-B52A-DFF9-B32F9CB5FF44}"/>
                </a:ext>
              </a:extLst>
            </p:cNvPr>
            <p:cNvCxnSpPr/>
            <p:nvPr/>
          </p:nvCxnSpPr>
          <p:spPr bwMode="gray">
            <a:xfrm flipV="1">
              <a:off x="9447371"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116630">
              <a:extLst>
                <a:ext uri="{FF2B5EF4-FFF2-40B4-BE49-F238E27FC236}">
                  <a16:creationId xmlns:a16="http://schemas.microsoft.com/office/drawing/2014/main" id="{74E238E5-8D4B-6693-76CA-00AB2C9A7A2B}"/>
                </a:ext>
              </a:extLst>
            </p:cNvPr>
            <p:cNvCxnSpPr/>
            <p:nvPr/>
          </p:nvCxnSpPr>
          <p:spPr bwMode="gray">
            <a:xfrm flipV="1">
              <a:off x="7573487"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372349">
              <a:extLst>
                <a:ext uri="{FF2B5EF4-FFF2-40B4-BE49-F238E27FC236}">
                  <a16:creationId xmlns:a16="http://schemas.microsoft.com/office/drawing/2014/main" id="{9E1D8238-7481-CC1F-2248-D6E49B562AC4}"/>
                </a:ext>
              </a:extLst>
            </p:cNvPr>
            <p:cNvSpPr/>
            <p:nvPr/>
          </p:nvSpPr>
          <p:spPr bwMode="gray">
            <a:xfrm>
              <a:off x="461851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3" name="btfpColumnIndicator142163">
              <a:extLst>
                <a:ext uri="{FF2B5EF4-FFF2-40B4-BE49-F238E27FC236}">
                  <a16:creationId xmlns:a16="http://schemas.microsoft.com/office/drawing/2014/main" id="{67D116F3-DE46-B1C4-E536-97B05D7118FC}"/>
                </a:ext>
              </a:extLst>
            </p:cNvPr>
            <p:cNvCxnSpPr/>
            <p:nvPr/>
          </p:nvCxnSpPr>
          <p:spPr bwMode="gray">
            <a:xfrm flipV="1">
              <a:off x="7032943"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593928">
              <a:extLst>
                <a:ext uri="{FF2B5EF4-FFF2-40B4-BE49-F238E27FC236}">
                  <a16:creationId xmlns:a16="http://schemas.microsoft.com/office/drawing/2014/main" id="{C26ABCD4-48A4-B06A-4DAC-18FB2B40EA8C}"/>
                </a:ext>
              </a:extLst>
            </p:cNvPr>
            <p:cNvCxnSpPr/>
            <p:nvPr/>
          </p:nvCxnSpPr>
          <p:spPr bwMode="gray">
            <a:xfrm flipV="1">
              <a:off x="515905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330387">
              <a:extLst>
                <a:ext uri="{FF2B5EF4-FFF2-40B4-BE49-F238E27FC236}">
                  <a16:creationId xmlns:a16="http://schemas.microsoft.com/office/drawing/2014/main" id="{434F0C6B-5232-0616-69C0-4D1F4ACCC4BB}"/>
                </a:ext>
              </a:extLst>
            </p:cNvPr>
            <p:cNvSpPr/>
            <p:nvPr/>
          </p:nvSpPr>
          <p:spPr bwMode="gray">
            <a:xfrm>
              <a:off x="2204085"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6" name="btfpColumnIndicator389972">
              <a:extLst>
                <a:ext uri="{FF2B5EF4-FFF2-40B4-BE49-F238E27FC236}">
                  <a16:creationId xmlns:a16="http://schemas.microsoft.com/office/drawing/2014/main" id="{CF05D28C-4052-6188-41EC-95B4DEA9192E}"/>
                </a:ext>
              </a:extLst>
            </p:cNvPr>
            <p:cNvCxnSpPr/>
            <p:nvPr/>
          </p:nvCxnSpPr>
          <p:spPr bwMode="gray">
            <a:xfrm flipV="1">
              <a:off x="461851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812309">
              <a:extLst>
                <a:ext uri="{FF2B5EF4-FFF2-40B4-BE49-F238E27FC236}">
                  <a16:creationId xmlns:a16="http://schemas.microsoft.com/office/drawing/2014/main" id="{4E314535-6B41-EFEF-56F1-7DBFDC74CEA4}"/>
                </a:ext>
              </a:extLst>
            </p:cNvPr>
            <p:cNvCxnSpPr/>
            <p:nvPr/>
          </p:nvCxnSpPr>
          <p:spPr bwMode="gray">
            <a:xfrm flipV="1">
              <a:off x="2744629"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834480">
              <a:extLst>
                <a:ext uri="{FF2B5EF4-FFF2-40B4-BE49-F238E27FC236}">
                  <a16:creationId xmlns:a16="http://schemas.microsoft.com/office/drawing/2014/main" id="{ACDAD5B8-3E73-C425-4535-5434096E422F}"/>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8" name="btfpColumnIndicator553963">
              <a:extLst>
                <a:ext uri="{FF2B5EF4-FFF2-40B4-BE49-F238E27FC236}">
                  <a16:creationId xmlns:a16="http://schemas.microsoft.com/office/drawing/2014/main" id="{5E63C168-D90B-E760-0E27-FED5D63C0B1A}"/>
                </a:ext>
              </a:extLst>
            </p:cNvPr>
            <p:cNvCxnSpPr/>
            <p:nvPr/>
          </p:nvCxnSpPr>
          <p:spPr bwMode="gray">
            <a:xfrm flipV="1">
              <a:off x="2204085"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582379">
              <a:extLst>
                <a:ext uri="{FF2B5EF4-FFF2-40B4-BE49-F238E27FC236}">
                  <a16:creationId xmlns:a16="http://schemas.microsoft.com/office/drawing/2014/main" id="{C36C060D-8A05-483A-B546-BB2E9E91A664}"/>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7" name="think-cell data - do not delete" hidden="1">
            <a:extLst>
              <a:ext uri="{FF2B5EF4-FFF2-40B4-BE49-F238E27FC236}">
                <a16:creationId xmlns:a16="http://schemas.microsoft.com/office/drawing/2014/main" id="{84EA09FA-1444-37FC-E8F2-517980F381D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606" imgH="608" progId="TCLayout.ActiveDocument.1">
                  <p:embed/>
                </p:oleObj>
              </mc:Choice>
              <mc:Fallback>
                <p:oleObj name="think-cell Slide" r:id="rId14" imgW="606" imgH="608" progId="TCLayout.ActiveDocument.1">
                  <p:embed/>
                  <p:pic>
                    <p:nvPicPr>
                      <p:cNvPr id="37" name="think-cell data - do not delete" hidden="1">
                        <a:extLst>
                          <a:ext uri="{FF2B5EF4-FFF2-40B4-BE49-F238E27FC236}">
                            <a16:creationId xmlns:a16="http://schemas.microsoft.com/office/drawing/2014/main" id="{84EA09FA-1444-37FC-E8F2-517980F381D2}"/>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B09801A-A391-A9E6-94D7-8B753CFAFB83}"/>
              </a:ext>
            </a:extLst>
          </p:cNvPr>
          <p:cNvSpPr>
            <a:spLocks noGrp="1"/>
          </p:cNvSpPr>
          <p:nvPr>
            <p:ph type="title"/>
          </p:nvPr>
        </p:nvSpPr>
        <p:spPr/>
        <p:txBody>
          <a:bodyPr vert="horz"/>
          <a:lstStyle/>
          <a:p>
            <a:r>
              <a:rPr lang="en-US"/>
              <a:t>Technology-led solutions are targeting Denials and A/R mgmt., but to date have shown minimal tech advantage vs. service-led RCM vendors</a:t>
            </a:r>
          </a:p>
        </p:txBody>
      </p:sp>
      <p:grpSp>
        <p:nvGrpSpPr>
          <p:cNvPr id="57" name="btfpColumnHeaderBox341625">
            <a:extLst>
              <a:ext uri="{FF2B5EF4-FFF2-40B4-BE49-F238E27FC236}">
                <a16:creationId xmlns:a16="http://schemas.microsoft.com/office/drawing/2014/main" id="{9879476F-AF49-1F2F-4BD0-89E1A80DE746}"/>
              </a:ext>
            </a:extLst>
          </p:cNvPr>
          <p:cNvGrpSpPr/>
          <p:nvPr>
            <p:custDataLst>
              <p:tags r:id="rId3"/>
            </p:custDataLst>
          </p:nvPr>
        </p:nvGrpSpPr>
        <p:grpSpPr>
          <a:xfrm>
            <a:off x="7573486" y="1229364"/>
            <a:ext cx="4288313" cy="565217"/>
            <a:chOff x="6366272" y="858148"/>
            <a:chExt cx="5495528" cy="565217"/>
          </a:xfrm>
        </p:grpSpPr>
        <p:sp>
          <p:nvSpPr>
            <p:cNvPr id="55" name="btfpColumnHeaderBoxText341625">
              <a:extLst>
                <a:ext uri="{FF2B5EF4-FFF2-40B4-BE49-F238E27FC236}">
                  <a16:creationId xmlns:a16="http://schemas.microsoft.com/office/drawing/2014/main" id="{41DCC60D-E8B7-4679-01DA-E59CFCD87523}"/>
                </a:ext>
              </a:extLst>
            </p:cNvPr>
            <p:cNvSpPr txBox="1"/>
            <p:nvPr/>
          </p:nvSpPr>
          <p:spPr bwMode="gray">
            <a:xfrm>
              <a:off x="6366272" y="858148"/>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i="1">
                  <a:solidFill>
                    <a:srgbClr val="000000"/>
                  </a:solidFill>
                </a:rPr>
                <a:t>Ex: &lt;</a:t>
              </a:r>
              <a:r>
                <a:rPr lang="en-US" b="1">
                  <a:solidFill>
                    <a:srgbClr val="000000"/>
                  </a:solidFill>
                </a:rPr>
                <a:t>Competitor 5&gt; is tech-led vendor developing </a:t>
              </a:r>
              <a:r>
                <a:rPr lang="en-US" b="1" err="1">
                  <a:solidFill>
                    <a:srgbClr val="000000"/>
                  </a:solidFill>
                </a:rPr>
                <a:t>GenAI</a:t>
              </a:r>
              <a:r>
                <a:rPr lang="en-US" b="1">
                  <a:solidFill>
                    <a:srgbClr val="000000"/>
                  </a:solidFill>
                </a:rPr>
                <a:t> enabled point solutions</a:t>
              </a:r>
            </a:p>
          </p:txBody>
        </p:sp>
        <p:cxnSp>
          <p:nvCxnSpPr>
            <p:cNvPr id="56" name="btfpColumnHeaderBoxLine341625">
              <a:extLst>
                <a:ext uri="{FF2B5EF4-FFF2-40B4-BE49-F238E27FC236}">
                  <a16:creationId xmlns:a16="http://schemas.microsoft.com/office/drawing/2014/main" id="{264A16A6-990F-942C-0CC9-644C0E542DC2}"/>
                </a:ext>
              </a:extLst>
            </p:cNvPr>
            <p:cNvCxnSpPr/>
            <p:nvPr/>
          </p:nvCxnSpPr>
          <p:spPr bwMode="gray">
            <a:xfrm>
              <a:off x="6366272" y="1423365"/>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60" name="btfpColumnHeaderBox848493">
            <a:extLst>
              <a:ext uri="{FF2B5EF4-FFF2-40B4-BE49-F238E27FC236}">
                <a16:creationId xmlns:a16="http://schemas.microsoft.com/office/drawing/2014/main" id="{99DF207A-B07E-D86C-A343-22BFC49EB277}"/>
              </a:ext>
            </a:extLst>
          </p:cNvPr>
          <p:cNvGrpSpPr/>
          <p:nvPr>
            <p:custDataLst>
              <p:tags r:id="rId4"/>
            </p:custDataLst>
          </p:nvPr>
        </p:nvGrpSpPr>
        <p:grpSpPr>
          <a:xfrm>
            <a:off x="330199" y="1261452"/>
            <a:ext cx="6710105" cy="559753"/>
            <a:chOff x="330200" y="660834"/>
            <a:chExt cx="5495528" cy="559753"/>
          </a:xfrm>
        </p:grpSpPr>
        <p:sp>
          <p:nvSpPr>
            <p:cNvPr id="58" name="btfpColumnHeaderBoxText848493">
              <a:extLst>
                <a:ext uri="{FF2B5EF4-FFF2-40B4-BE49-F238E27FC236}">
                  <a16:creationId xmlns:a16="http://schemas.microsoft.com/office/drawing/2014/main" id="{3DA42608-F0C1-944A-67FF-4A81A1A84C04}"/>
                </a:ext>
              </a:extLst>
            </p:cNvPr>
            <p:cNvSpPr txBox="1"/>
            <p:nvPr/>
          </p:nvSpPr>
          <p:spPr bwMode="gray">
            <a:xfrm>
              <a:off x="330200" y="660834"/>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Tech-led solutions have more potential to disrupt traditional RCM activities as it is easier and less risky to try new solutions </a:t>
              </a:r>
            </a:p>
          </p:txBody>
        </p:sp>
        <p:cxnSp>
          <p:nvCxnSpPr>
            <p:cNvPr id="59" name="btfpColumnHeaderBoxLine848493">
              <a:extLst>
                <a:ext uri="{FF2B5EF4-FFF2-40B4-BE49-F238E27FC236}">
                  <a16:creationId xmlns:a16="http://schemas.microsoft.com/office/drawing/2014/main" id="{137724D3-951E-3EF2-E7F5-39FE239F39BF}"/>
                </a:ext>
              </a:extLst>
            </p:cNvPr>
            <p:cNvCxnSpPr/>
            <p:nvPr/>
          </p:nvCxnSpPr>
          <p:spPr bwMode="gray">
            <a:xfrm>
              <a:off x="330200" y="122058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1" name="btfpBulletedList143299">
            <a:extLst>
              <a:ext uri="{FF2B5EF4-FFF2-40B4-BE49-F238E27FC236}">
                <a16:creationId xmlns:a16="http://schemas.microsoft.com/office/drawing/2014/main" id="{93137AC6-B0C9-1907-073D-D25E2F6F17DD}"/>
              </a:ext>
            </a:extLst>
          </p:cNvPr>
          <p:cNvSpPr/>
          <p:nvPr/>
        </p:nvSpPr>
        <p:spPr bwMode="gray">
          <a:xfrm>
            <a:off x="330199" y="1951148"/>
            <a:ext cx="6702743" cy="4356098"/>
          </a:xfrm>
          <a:prstGeom prst="rect">
            <a:avLst/>
          </a:prstGeom>
          <a:solidFill>
            <a:srgbClr val="D6D6D6">
              <a:alpha val="2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300">
                <a:solidFill>
                  <a:srgbClr val="000000"/>
                </a:solidFill>
              </a:rPr>
              <a:t>Today, back-end workflows are </a:t>
            </a:r>
            <a:r>
              <a:rPr lang="en-US" sz="1300" b="1">
                <a:solidFill>
                  <a:srgbClr val="000000"/>
                </a:solidFill>
              </a:rPr>
              <a:t>relatively standardized</a:t>
            </a:r>
            <a:r>
              <a:rPr lang="en-US" sz="1300">
                <a:solidFill>
                  <a:srgbClr val="000000"/>
                </a:solidFill>
              </a:rPr>
              <a:t>; degree of automation is not a point of differentiation among traditional RCM players (most already using RPA, etc.,)</a:t>
            </a:r>
          </a:p>
          <a:p>
            <a:r>
              <a:rPr lang="en-US" sz="1300">
                <a:solidFill>
                  <a:srgbClr val="000000"/>
                </a:solidFill>
              </a:rPr>
              <a:t>Tech-led players have focused on building out </a:t>
            </a:r>
            <a:r>
              <a:rPr lang="en-US" sz="1300" b="1">
                <a:solidFill>
                  <a:srgbClr val="000000"/>
                </a:solidFill>
              </a:rPr>
              <a:t>AI/</a:t>
            </a:r>
            <a:r>
              <a:rPr lang="en-US" sz="1300" b="1" err="1">
                <a:solidFill>
                  <a:srgbClr val="000000"/>
                </a:solidFill>
              </a:rPr>
              <a:t>GenAI</a:t>
            </a:r>
            <a:r>
              <a:rPr lang="en-US" sz="1300" b="1">
                <a:solidFill>
                  <a:srgbClr val="000000"/>
                </a:solidFill>
              </a:rPr>
              <a:t> native point solutions </a:t>
            </a:r>
            <a:r>
              <a:rPr lang="en-US" sz="1300">
                <a:solidFill>
                  <a:srgbClr val="000000"/>
                </a:solidFill>
              </a:rPr>
              <a:t>that differentiate on specific workflow capabilities</a:t>
            </a:r>
          </a:p>
          <a:p>
            <a:pPr lvl="1"/>
            <a:r>
              <a:rPr lang="en-US" sz="1100" b="1">
                <a:solidFill>
                  <a:srgbClr val="000000"/>
                </a:solidFill>
              </a:rPr>
              <a:t>Denial and underpayment management:</a:t>
            </a:r>
            <a:r>
              <a:rPr lang="en-US" sz="1100">
                <a:solidFill>
                  <a:srgbClr val="000000"/>
                </a:solidFill>
              </a:rPr>
              <a:t> AI assisted appeal generation and payer negotiations, automated tracking of submitted appeals </a:t>
            </a:r>
          </a:p>
          <a:p>
            <a:pPr lvl="1"/>
            <a:r>
              <a:rPr lang="en-US" sz="1100" b="1">
                <a:solidFill>
                  <a:srgbClr val="000000"/>
                </a:solidFill>
              </a:rPr>
              <a:t>A/R management:</a:t>
            </a:r>
            <a:r>
              <a:rPr lang="en-US" sz="1100">
                <a:solidFill>
                  <a:srgbClr val="000000"/>
                </a:solidFill>
              </a:rPr>
              <a:t> Improved propensity to pay models through unstructured data ingestion, personalized patient outreach, payment timeline prediction</a:t>
            </a:r>
          </a:p>
          <a:p>
            <a:r>
              <a:rPr lang="en-US" sz="1300">
                <a:solidFill>
                  <a:srgbClr val="000000"/>
                </a:solidFill>
              </a:rPr>
              <a:t>Service led RCM companies have also been investing in back-end tech to keep up, but some argue tech-led solutions are marginally better in context-specific tasks given their differentiated focus</a:t>
            </a:r>
          </a:p>
          <a:p>
            <a:r>
              <a:rPr lang="en-US" sz="1300">
                <a:solidFill>
                  <a:srgbClr val="000000"/>
                </a:solidFill>
              </a:rPr>
              <a:t>Overall, risk of competitive disruption in back-end workflows is higher vs middle office:</a:t>
            </a:r>
          </a:p>
          <a:p>
            <a:pPr lvl="1"/>
            <a:r>
              <a:rPr lang="en-US" sz="1100" b="1">
                <a:solidFill>
                  <a:srgbClr val="000000"/>
                </a:solidFill>
              </a:rPr>
              <a:t>Easier to redirect claims</a:t>
            </a:r>
            <a:r>
              <a:rPr lang="en-US" sz="1100">
                <a:solidFill>
                  <a:srgbClr val="000000"/>
                </a:solidFill>
              </a:rPr>
              <a:t>, particularly in A/R management where activities are largely independent</a:t>
            </a:r>
          </a:p>
          <a:p>
            <a:pPr lvl="1"/>
            <a:r>
              <a:rPr lang="en-US" sz="1100" b="1">
                <a:solidFill>
                  <a:srgbClr val="000000"/>
                </a:solidFill>
              </a:rPr>
              <a:t>Lower risk to experiment </a:t>
            </a:r>
            <a:r>
              <a:rPr lang="en-US" sz="1100">
                <a:solidFill>
                  <a:srgbClr val="000000"/>
                </a:solidFill>
              </a:rPr>
              <a:t>with point solutions and cost to integrate a vendor is lower</a:t>
            </a:r>
          </a:p>
          <a:p>
            <a:r>
              <a:rPr lang="en-US" sz="1300">
                <a:solidFill>
                  <a:srgbClr val="000000"/>
                </a:solidFill>
              </a:rPr>
              <a:t>However, </a:t>
            </a:r>
            <a:r>
              <a:rPr lang="en-US" sz="1300" b="1">
                <a:solidFill>
                  <a:srgbClr val="000000"/>
                </a:solidFill>
              </a:rPr>
              <a:t>tech-led solutions are not developed enough to present a meaningful share risk </a:t>
            </a:r>
            <a:r>
              <a:rPr lang="en-US" sz="1300">
                <a:solidFill>
                  <a:srgbClr val="000000"/>
                </a:solidFill>
              </a:rPr>
              <a:t>to traditional RCM vendors, who have remained vigilant of new-to-market capabilities and are investing to keep up </a:t>
            </a:r>
          </a:p>
        </p:txBody>
      </p:sp>
      <p:sp>
        <p:nvSpPr>
          <p:cNvPr id="103" name="btfpNotesBox744986">
            <a:extLst>
              <a:ext uri="{FF2B5EF4-FFF2-40B4-BE49-F238E27FC236}">
                <a16:creationId xmlns:a16="http://schemas.microsoft.com/office/drawing/2014/main" id="{1D495A01-1280-F574-59CB-B2FACDB3B56B}"/>
              </a:ext>
            </a:extLst>
          </p:cNvPr>
          <p:cNvSpPr txBox="1"/>
          <p:nvPr>
            <p:custDataLst>
              <p:tags r:id="rId5"/>
            </p:custDataLst>
          </p:nvPr>
        </p:nvSpPr>
        <p:spPr bwMode="gray">
          <a:xfrm>
            <a:off x="330199" y="6294862"/>
            <a:ext cx="11531600" cy="246221"/>
          </a:xfrm>
          <a:prstGeom prst="rect">
            <a:avLst/>
          </a:prstGeom>
          <a:noFill/>
        </p:spPr>
        <p:txBody>
          <a:bodyPr vert="horz" wrap="square" lIns="0" tIns="0" rIns="0" bIns="0" rtlCol="0" anchor="b">
            <a:spAutoFit/>
          </a:bodyPr>
          <a:lstStyle/>
          <a:p>
            <a:pPr marL="0" indent="0">
              <a:spcBef>
                <a:spcPts val="0"/>
              </a:spcBef>
              <a:buNone/>
            </a:pPr>
            <a:endParaRPr lang="en-US" sz="800">
              <a:solidFill>
                <a:srgbClr val="000000"/>
              </a:solidFill>
            </a:endParaRPr>
          </a:p>
          <a:p>
            <a:pPr marL="0" indent="0">
              <a:spcBef>
                <a:spcPts val="0"/>
              </a:spcBef>
              <a:buNone/>
            </a:pPr>
            <a:r>
              <a:rPr lang="en-US" sz="800">
                <a:solidFill>
                  <a:srgbClr val="000000"/>
                </a:solidFill>
              </a:rPr>
              <a:t>Source: Market participant interviews; Literature search </a:t>
            </a:r>
          </a:p>
        </p:txBody>
      </p:sp>
      <p:grpSp>
        <p:nvGrpSpPr>
          <p:cNvPr id="108" name="btfpStatusSticker980527">
            <a:extLst>
              <a:ext uri="{FF2B5EF4-FFF2-40B4-BE49-F238E27FC236}">
                <a16:creationId xmlns:a16="http://schemas.microsoft.com/office/drawing/2014/main" id="{E26026DE-9FB3-2894-A975-379B28E05DCA}"/>
              </a:ext>
            </a:extLst>
          </p:cNvPr>
          <p:cNvGrpSpPr/>
          <p:nvPr>
            <p:custDataLst>
              <p:tags r:id="rId6"/>
            </p:custDataLst>
          </p:nvPr>
        </p:nvGrpSpPr>
        <p:grpSpPr>
          <a:xfrm>
            <a:off x="10100356" y="955344"/>
            <a:ext cx="1761444" cy="235611"/>
            <a:chOff x="-1630959" y="876300"/>
            <a:chExt cx="1761444" cy="235611"/>
          </a:xfrm>
        </p:grpSpPr>
        <p:sp>
          <p:nvSpPr>
            <p:cNvPr id="106" name="btfpStatusStickerText980527">
              <a:extLst>
                <a:ext uri="{FF2B5EF4-FFF2-40B4-BE49-F238E27FC236}">
                  <a16:creationId xmlns:a16="http://schemas.microsoft.com/office/drawing/2014/main" id="{BBE154F7-E96A-39AB-A75C-3A2931DE6B26}"/>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07" name="btfpStatusStickerLine980527">
              <a:extLst>
                <a:ext uri="{FF2B5EF4-FFF2-40B4-BE49-F238E27FC236}">
                  <a16:creationId xmlns:a16="http://schemas.microsoft.com/office/drawing/2014/main" id="{AABD852D-40B4-6A81-1F8C-27CA5CDD9F1F}"/>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HeaderBox341625">
            <a:extLst>
              <a:ext uri="{FF2B5EF4-FFF2-40B4-BE49-F238E27FC236}">
                <a16:creationId xmlns:a16="http://schemas.microsoft.com/office/drawing/2014/main" id="{4DD4808E-C112-4EAC-7472-0EAC09134FC3}"/>
              </a:ext>
            </a:extLst>
          </p:cNvPr>
          <p:cNvGrpSpPr/>
          <p:nvPr>
            <p:custDataLst>
              <p:tags r:id="rId7"/>
            </p:custDataLst>
          </p:nvPr>
        </p:nvGrpSpPr>
        <p:grpSpPr>
          <a:xfrm>
            <a:off x="7573486" y="3810067"/>
            <a:ext cx="4288313" cy="324461"/>
            <a:chOff x="6366272" y="1212968"/>
            <a:chExt cx="5495528" cy="324461"/>
          </a:xfrm>
        </p:grpSpPr>
        <p:sp>
          <p:nvSpPr>
            <p:cNvPr id="39" name="btfpColumnHeaderBoxText341625">
              <a:extLst>
                <a:ext uri="{FF2B5EF4-FFF2-40B4-BE49-F238E27FC236}">
                  <a16:creationId xmlns:a16="http://schemas.microsoft.com/office/drawing/2014/main" id="{B73ED917-FE17-F2F4-0D6F-371F9E91290C}"/>
                </a:ext>
              </a:extLst>
            </p:cNvPr>
            <p:cNvSpPr txBox="1"/>
            <p:nvPr/>
          </p:nvSpPr>
          <p:spPr bwMode="gray">
            <a:xfrm>
              <a:off x="6366272" y="1212968"/>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Commentary</a:t>
              </a:r>
            </a:p>
          </p:txBody>
        </p:sp>
        <p:cxnSp>
          <p:nvCxnSpPr>
            <p:cNvPr id="40" name="btfpColumnHeaderBoxLine341625">
              <a:extLst>
                <a:ext uri="{FF2B5EF4-FFF2-40B4-BE49-F238E27FC236}">
                  <a16:creationId xmlns:a16="http://schemas.microsoft.com/office/drawing/2014/main" id="{E768417D-1388-C041-030B-D14C709CED0D}"/>
                </a:ext>
              </a:extLst>
            </p:cNvPr>
            <p:cNvCxnSpPr/>
            <p:nvPr/>
          </p:nvCxnSpPr>
          <p:spPr bwMode="gray">
            <a:xfrm>
              <a:off x="6366272" y="1537429"/>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0" name="btfpQuoteBox735513">
            <a:extLst>
              <a:ext uri="{FF2B5EF4-FFF2-40B4-BE49-F238E27FC236}">
                <a16:creationId xmlns:a16="http://schemas.microsoft.com/office/drawing/2014/main" id="{46F414C5-42BB-747F-574B-CBC90A59BC2C}"/>
              </a:ext>
            </a:extLst>
          </p:cNvPr>
          <p:cNvSpPr txBox="1"/>
          <p:nvPr>
            <p:custDataLst>
              <p:tags r:id="rId8"/>
            </p:custDataLst>
          </p:nvPr>
        </p:nvSpPr>
        <p:spPr bwMode="gray">
          <a:xfrm>
            <a:off x="7573486" y="5252700"/>
            <a:ext cx="4288314" cy="1157688"/>
          </a:xfrm>
          <a:prstGeom prst="rect">
            <a:avLst/>
          </a:prstGeom>
          <a:noFill/>
        </p:spPr>
        <p:txBody>
          <a:bodyPr vert="horz" wrap="square" lIns="36036" tIns="36036" rIns="36036" bIns="36036" rtlCol="0" anchor="t">
            <a:spAutoFit/>
          </a:bodyPr>
          <a:lstStyle/>
          <a:p>
            <a:pPr marL="90729" indent="-90729">
              <a:spcBef>
                <a:spcPts val="0"/>
              </a:spcBef>
              <a:buNone/>
            </a:pPr>
            <a:r>
              <a:rPr lang="en-US" sz="1000" i="1"/>
              <a:t>“The majority of efforts in back-end are trying to pick off opportunities to </a:t>
            </a:r>
            <a:r>
              <a:rPr lang="en-US" sz="1000" b="1" i="1"/>
              <a:t>improve the denial management and A/R process</a:t>
            </a:r>
            <a:r>
              <a:rPr lang="en-US" sz="1000" i="1"/>
              <a:t>. Other portions of the process have been largely automated so the opportunities there are smaller. If you can improve the appeal process or more efficiently collect outstanding A/R balances, </a:t>
            </a:r>
            <a:r>
              <a:rPr lang="en-US" sz="1000" b="1" i="1"/>
              <a:t>provider groups will be interested as it directly hits their bottom line</a:t>
            </a:r>
            <a:r>
              <a:rPr lang="en-US" sz="1000" i="1"/>
              <a:t>.”</a:t>
            </a:r>
          </a:p>
          <a:p>
            <a:pPr marL="177800" lvl="1" indent="0" algn="r">
              <a:spcBef>
                <a:spcPts val="0"/>
              </a:spcBef>
              <a:buNone/>
            </a:pPr>
            <a:r>
              <a:rPr lang="en-US" sz="900" b="0" i="0" u="none" strike="noStrike">
                <a:solidFill>
                  <a:srgbClr val="000000"/>
                </a:solidFill>
                <a:effectLst/>
                <a:latin typeface="Arial" panose="020B0604020202020204" pitchFamily="34" charset="0"/>
              </a:rPr>
              <a:t>Former VP of Global Sales, Competitor ##</a:t>
            </a:r>
            <a:r>
              <a:rPr lang="en-US" sz="1050"/>
              <a:t> </a:t>
            </a:r>
            <a:endParaRPr lang="en-US" sz="900">
              <a:solidFill>
                <a:srgbClr val="FF0000"/>
              </a:solidFill>
            </a:endParaRPr>
          </a:p>
        </p:txBody>
      </p:sp>
      <p:sp>
        <p:nvSpPr>
          <p:cNvPr id="11" name="btfpQuoteBox735513">
            <a:extLst>
              <a:ext uri="{FF2B5EF4-FFF2-40B4-BE49-F238E27FC236}">
                <a16:creationId xmlns:a16="http://schemas.microsoft.com/office/drawing/2014/main" id="{3CD162F8-7EA0-0FD5-72B6-7A39999E5E1B}"/>
              </a:ext>
            </a:extLst>
          </p:cNvPr>
          <p:cNvSpPr txBox="1"/>
          <p:nvPr>
            <p:custDataLst>
              <p:tags r:id="rId9"/>
            </p:custDataLst>
          </p:nvPr>
        </p:nvSpPr>
        <p:spPr bwMode="gray">
          <a:xfrm>
            <a:off x="7573487" y="4232986"/>
            <a:ext cx="4288313" cy="849912"/>
          </a:xfrm>
          <a:prstGeom prst="rect">
            <a:avLst/>
          </a:prstGeom>
          <a:noFill/>
        </p:spPr>
        <p:txBody>
          <a:bodyPr vert="horz" wrap="square" lIns="36036" tIns="36036" rIns="36036" bIns="36036" rtlCol="0" anchor="t">
            <a:spAutoFit/>
          </a:bodyPr>
          <a:lstStyle/>
          <a:p>
            <a:pPr marL="90729" indent="-90729">
              <a:spcBef>
                <a:spcPts val="0"/>
              </a:spcBef>
              <a:buNone/>
            </a:pPr>
            <a:r>
              <a:rPr lang="en-US" sz="1000" i="1"/>
              <a:t>“For A/R management, </a:t>
            </a:r>
            <a:r>
              <a:rPr lang="en-US" sz="1000" b="1" i="1"/>
              <a:t>providers are more accepting of point solutions since they can route specific claims towards vendors</a:t>
            </a:r>
            <a:r>
              <a:rPr lang="en-US" sz="1000" i="1"/>
              <a:t>. For example, if a vendor is very efficient at collecting small claims, providers may route those claims to that vendor.”</a:t>
            </a:r>
          </a:p>
          <a:p>
            <a:pPr marL="177800" lvl="1" indent="0" algn="r">
              <a:spcBef>
                <a:spcPts val="0"/>
              </a:spcBef>
              <a:buNone/>
            </a:pPr>
            <a:r>
              <a:rPr lang="en-US" sz="900" b="0" i="0" u="none" strike="noStrike">
                <a:solidFill>
                  <a:srgbClr val="000000"/>
                </a:solidFill>
                <a:effectLst/>
                <a:latin typeface="Arial" panose="020B0604020202020204" pitchFamily="34" charset="0"/>
              </a:rPr>
              <a:t>Former VP Operations, Competitor ##</a:t>
            </a:r>
            <a:r>
              <a:rPr lang="en-US" sz="1050"/>
              <a:t> </a:t>
            </a:r>
            <a:endParaRPr lang="en-US" sz="900">
              <a:solidFill>
                <a:srgbClr val="FF0000"/>
              </a:solidFill>
            </a:endParaRPr>
          </a:p>
        </p:txBody>
      </p:sp>
      <p:sp>
        <p:nvSpPr>
          <p:cNvPr id="98" name="btfpBulletedList574529">
            <a:extLst>
              <a:ext uri="{FF2B5EF4-FFF2-40B4-BE49-F238E27FC236}">
                <a16:creationId xmlns:a16="http://schemas.microsoft.com/office/drawing/2014/main" id="{8BB7C2EA-7DCA-428F-40FB-15F7D5CC073D}"/>
              </a:ext>
            </a:extLst>
          </p:cNvPr>
          <p:cNvSpPr txBox="1"/>
          <p:nvPr>
            <p:custDataLst>
              <p:tags r:id="rId10"/>
            </p:custDataLst>
          </p:nvPr>
        </p:nvSpPr>
        <p:spPr bwMode="gray">
          <a:xfrm>
            <a:off x="9096378" y="1976634"/>
            <a:ext cx="2762247" cy="1934751"/>
          </a:xfrm>
          <a:prstGeom prst="rect">
            <a:avLst/>
          </a:prstGeom>
          <a:noFill/>
        </p:spPr>
        <p:txBody>
          <a:bodyPr vert="horz" wrap="square" lIns="36000" tIns="36000" rIns="36000" bIns="36000" rtlCol="0">
            <a:spAutoFit/>
          </a:bodyPr>
          <a:lstStyle/>
          <a:p>
            <a:pPr marL="0" indent="0">
              <a:buNone/>
            </a:pPr>
            <a:r>
              <a:rPr lang="en-US" sz="1050" b="1" u="sng"/>
              <a:t>Low Balance Resolution service</a:t>
            </a:r>
          </a:p>
          <a:p>
            <a:r>
              <a:rPr lang="en-US" sz="1050" b="1"/>
              <a:t>Technology</a:t>
            </a:r>
          </a:p>
          <a:p>
            <a:pPr marL="177800" lvl="1" indent="0">
              <a:buNone/>
            </a:pPr>
            <a:r>
              <a:rPr lang="en-US" sz="850" i="1"/>
              <a:t>ML automates 60% of account activity, reducing work for human team</a:t>
            </a:r>
          </a:p>
          <a:p>
            <a:r>
              <a:rPr lang="en-US" sz="1050" b="1"/>
              <a:t>Risk</a:t>
            </a:r>
          </a:p>
          <a:p>
            <a:pPr marL="177800" lvl="1" indent="0">
              <a:buNone/>
            </a:pPr>
            <a:r>
              <a:rPr lang="en-US" sz="850" i="1"/>
              <a:t>Repeatable process, with clear audit trail</a:t>
            </a:r>
          </a:p>
          <a:p>
            <a:r>
              <a:rPr lang="en-US" sz="1050" b="1"/>
              <a:t>Contract Modeling &amp; Recovery Scoring</a:t>
            </a:r>
          </a:p>
          <a:p>
            <a:pPr marL="177800" lvl="1" indent="0">
              <a:buNone/>
            </a:pPr>
            <a:r>
              <a:rPr lang="en-US" sz="850" i="1"/>
              <a:t> Prioritizes efforts on highest ROI opportunities</a:t>
            </a:r>
          </a:p>
        </p:txBody>
      </p:sp>
      <p:pic>
        <p:nvPicPr>
          <p:cNvPr id="179" name="Picture 178" descr="A white line on a blue circle&#10;&#10;Description automatically generated">
            <a:extLst>
              <a:ext uri="{FF2B5EF4-FFF2-40B4-BE49-F238E27FC236}">
                <a16:creationId xmlns:a16="http://schemas.microsoft.com/office/drawing/2014/main" id="{66B17707-24F0-5AC5-BEA0-D93708305733}"/>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49670" y="2253717"/>
            <a:ext cx="315913" cy="315913"/>
          </a:xfrm>
          <a:prstGeom prst="rect">
            <a:avLst/>
          </a:prstGeom>
        </p:spPr>
      </p:pic>
      <p:pic>
        <p:nvPicPr>
          <p:cNvPr id="183" name="Picture 182" descr="A white line drawing of a lock&#10;&#10;Description automatically generated">
            <a:extLst>
              <a:ext uri="{FF2B5EF4-FFF2-40B4-BE49-F238E27FC236}">
                <a16:creationId xmlns:a16="http://schemas.microsoft.com/office/drawing/2014/main" id="{7A3EF999-3299-4074-C428-4F381013FA9F}"/>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949670" y="2881445"/>
            <a:ext cx="315913" cy="315913"/>
          </a:xfrm>
          <a:prstGeom prst="rect">
            <a:avLst/>
          </a:prstGeom>
        </p:spPr>
      </p:pic>
      <p:pic>
        <p:nvPicPr>
          <p:cNvPr id="189" name="Picture 188" descr="A white line on a blue circle&#10;&#10;Description automatically generated">
            <a:extLst>
              <a:ext uri="{FF2B5EF4-FFF2-40B4-BE49-F238E27FC236}">
                <a16:creationId xmlns:a16="http://schemas.microsoft.com/office/drawing/2014/main" id="{403D5DEE-9490-0A7F-68A3-8F92FD942EB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949670" y="3421942"/>
            <a:ext cx="315913" cy="315913"/>
          </a:xfrm>
          <a:prstGeom prst="rect">
            <a:avLst/>
          </a:prstGeom>
        </p:spPr>
      </p:pic>
      <p:grpSp>
        <p:nvGrpSpPr>
          <p:cNvPr id="3" name="btfpRunningAgenda1Level884368">
            <a:extLst>
              <a:ext uri="{FF2B5EF4-FFF2-40B4-BE49-F238E27FC236}">
                <a16:creationId xmlns:a16="http://schemas.microsoft.com/office/drawing/2014/main" id="{F4669739-B59A-D9D3-3173-112B526258C5}"/>
              </a:ext>
            </a:extLst>
          </p:cNvPr>
          <p:cNvGrpSpPr/>
          <p:nvPr>
            <p:custDataLst>
              <p:tags r:id="rId11"/>
            </p:custDataLst>
          </p:nvPr>
        </p:nvGrpSpPr>
        <p:grpSpPr>
          <a:xfrm>
            <a:off x="0" y="944429"/>
            <a:ext cx="2468845" cy="257442"/>
            <a:chOff x="0" y="876300"/>
            <a:chExt cx="2468845" cy="257442"/>
          </a:xfrm>
        </p:grpSpPr>
        <p:sp>
          <p:nvSpPr>
            <p:cNvPr id="4" name="btfpRunningAgenda1LevelBarLeft884368">
              <a:extLst>
                <a:ext uri="{FF2B5EF4-FFF2-40B4-BE49-F238E27FC236}">
                  <a16:creationId xmlns:a16="http://schemas.microsoft.com/office/drawing/2014/main" id="{1D20C468-7708-8472-B9A1-FFFA5F7A103C}"/>
                </a:ext>
              </a:extLst>
            </p:cNvPr>
            <p:cNvSpPr/>
            <p:nvPr/>
          </p:nvSpPr>
          <p:spPr bwMode="gray">
            <a:xfrm>
              <a:off x="1" y="876300"/>
              <a:ext cx="2468844" cy="257442"/>
            </a:xfrm>
            <a:custGeom>
              <a:avLst/>
              <a:gdLst>
                <a:gd name="connsiteX0" fmla="*/ 950801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50801 w 3452293"/>
                <a:gd name="connsiteY0" fmla="*/ 0 h 257442"/>
                <a:gd name="connsiteX1" fmla="*/ 896080 w 3452293"/>
                <a:gd name="connsiteY1" fmla="*/ 257442 h 257442"/>
                <a:gd name="connsiteX2" fmla="*/ 3452293 w 3452293"/>
                <a:gd name="connsiteY2" fmla="*/ 257442 h 257442"/>
                <a:gd name="connsiteX3" fmla="*/ 0 w 3452293"/>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42685 w 1742685"/>
                <a:gd name="connsiteY0" fmla="*/ 0 h 257442"/>
                <a:gd name="connsiteX1" fmla="*/ 1401026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2047255 w 2047255"/>
                <a:gd name="connsiteY0" fmla="*/ 0 h 257442"/>
                <a:gd name="connsiteX1" fmla="*/ 168796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316560 w 2316560"/>
                <a:gd name="connsiteY0" fmla="*/ 0 h 257442"/>
                <a:gd name="connsiteX1" fmla="*/ 1992534 w 2316560"/>
                <a:gd name="connsiteY1" fmla="*/ 257442 h 257442"/>
                <a:gd name="connsiteX2" fmla="*/ 0 w 2316560"/>
                <a:gd name="connsiteY2" fmla="*/ 257442 h 257442"/>
                <a:gd name="connsiteX3" fmla="*/ 0 w 2316560"/>
                <a:gd name="connsiteY3" fmla="*/ 0 h 257442"/>
                <a:gd name="connsiteX0" fmla="*/ 2316560 w 2316560"/>
                <a:gd name="connsiteY0" fmla="*/ 0 h 257442"/>
                <a:gd name="connsiteX1" fmla="*/ 2261838 w 2316560"/>
                <a:gd name="connsiteY1" fmla="*/ 257442 h 257442"/>
                <a:gd name="connsiteX2" fmla="*/ 0 w 2316560"/>
                <a:gd name="connsiteY2" fmla="*/ 257442 h 257442"/>
                <a:gd name="connsiteX3" fmla="*/ 0 w 2316560"/>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476861 w 2476861"/>
                <a:gd name="connsiteY0" fmla="*/ 0 h 257442"/>
                <a:gd name="connsiteX1" fmla="*/ 2261839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061683 w 2422140"/>
                <a:gd name="connsiteY0" fmla="*/ 0 h 257442"/>
                <a:gd name="connsiteX1" fmla="*/ 2422140 w 2422140"/>
                <a:gd name="connsiteY1" fmla="*/ 257442 h 257442"/>
                <a:gd name="connsiteX2" fmla="*/ 1 w 2422140"/>
                <a:gd name="connsiteY2" fmla="*/ 257442 h 257442"/>
                <a:gd name="connsiteX3" fmla="*/ 0 w 2422140"/>
                <a:gd name="connsiteY3" fmla="*/ 0 h 257442"/>
                <a:gd name="connsiteX0" fmla="*/ 2061683 w 2061683"/>
                <a:gd name="connsiteY0" fmla="*/ 0 h 257442"/>
                <a:gd name="connsiteX1" fmla="*/ 2006962 w 2061683"/>
                <a:gd name="connsiteY1" fmla="*/ 257442 h 257442"/>
                <a:gd name="connsiteX2" fmla="*/ 1 w 2061683"/>
                <a:gd name="connsiteY2" fmla="*/ 257442 h 257442"/>
                <a:gd name="connsiteX3" fmla="*/ 0 w 2061683"/>
                <a:gd name="connsiteY3" fmla="*/ 0 h 257442"/>
                <a:gd name="connsiteX0" fmla="*/ 2061683 w 2061683"/>
                <a:gd name="connsiteY0" fmla="*/ 0 h 257442"/>
                <a:gd name="connsiteX1" fmla="*/ 2006962 w 2061683"/>
                <a:gd name="connsiteY1" fmla="*/ 257442 h 257442"/>
                <a:gd name="connsiteX2" fmla="*/ 2 w 2061683"/>
                <a:gd name="connsiteY2" fmla="*/ 257442 h 257442"/>
                <a:gd name="connsiteX3" fmla="*/ 0 w 2061683"/>
                <a:gd name="connsiteY3" fmla="*/ 0 h 257442"/>
                <a:gd name="connsiteX0" fmla="*/ 2061681 w 2061681"/>
                <a:gd name="connsiteY0" fmla="*/ 0 h 257442"/>
                <a:gd name="connsiteX1" fmla="*/ 2006960 w 2061681"/>
                <a:gd name="connsiteY1" fmla="*/ 257442 h 257442"/>
                <a:gd name="connsiteX2" fmla="*/ 0 w 2061681"/>
                <a:gd name="connsiteY2" fmla="*/ 257442 h 257442"/>
                <a:gd name="connsiteX3" fmla="*/ 0 w 2061681"/>
                <a:gd name="connsiteY3" fmla="*/ 0 h 257442"/>
                <a:gd name="connsiteX0" fmla="*/ 950801 w 2006960"/>
                <a:gd name="connsiteY0" fmla="*/ 0 h 257442"/>
                <a:gd name="connsiteX1" fmla="*/ 2006960 w 2006960"/>
                <a:gd name="connsiteY1" fmla="*/ 257442 h 257442"/>
                <a:gd name="connsiteX2" fmla="*/ 0 w 2006960"/>
                <a:gd name="connsiteY2" fmla="*/ 257442 h 257442"/>
                <a:gd name="connsiteX3" fmla="*/ 0 w 2006960"/>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34669 w 1734669"/>
                <a:gd name="connsiteY0" fmla="*/ 0 h 257442"/>
                <a:gd name="connsiteX1" fmla="*/ 1401026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2039240 w 2039240"/>
                <a:gd name="connsiteY0" fmla="*/ 0 h 257442"/>
                <a:gd name="connsiteX1" fmla="*/ 1679948 w 2039240"/>
                <a:gd name="connsiteY1" fmla="*/ 257442 h 257442"/>
                <a:gd name="connsiteX2" fmla="*/ 0 w 2039240"/>
                <a:gd name="connsiteY2" fmla="*/ 257442 h 257442"/>
                <a:gd name="connsiteX3" fmla="*/ 0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0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308545 w 2308545"/>
                <a:gd name="connsiteY0" fmla="*/ 0 h 257442"/>
                <a:gd name="connsiteX1" fmla="*/ 1984519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4 w 2308545"/>
                <a:gd name="connsiteY1" fmla="*/ 257442 h 257442"/>
                <a:gd name="connsiteX2" fmla="*/ 0 w 2308545"/>
                <a:gd name="connsiteY2" fmla="*/ 257442 h 257442"/>
                <a:gd name="connsiteX3" fmla="*/ 1 w 2308545"/>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4 w 2308545"/>
                <a:gd name="connsiteY1" fmla="*/ 257442 h 257442"/>
                <a:gd name="connsiteX2" fmla="*/ 1 w 2308545"/>
                <a:gd name="connsiteY2" fmla="*/ 257442 h 257442"/>
                <a:gd name="connsiteX3" fmla="*/ 0 w 2308545"/>
                <a:gd name="connsiteY3" fmla="*/ 0 h 257442"/>
                <a:gd name="connsiteX0" fmla="*/ 2468845 w 2468845"/>
                <a:gd name="connsiteY0" fmla="*/ 0 h 257442"/>
                <a:gd name="connsiteX1" fmla="*/ 2253824 w 2468845"/>
                <a:gd name="connsiteY1" fmla="*/ 257442 h 257442"/>
                <a:gd name="connsiteX2" fmla="*/ 1 w 2468845"/>
                <a:gd name="connsiteY2" fmla="*/ 257442 h 257442"/>
                <a:gd name="connsiteX3" fmla="*/ 0 w 2468845"/>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Lst>
              <a:ahLst/>
              <a:cxnLst>
                <a:cxn ang="0">
                  <a:pos x="connsiteX0" y="connsiteY0"/>
                </a:cxn>
                <a:cxn ang="0">
                  <a:pos x="connsiteX1" y="connsiteY1"/>
                </a:cxn>
                <a:cxn ang="0">
                  <a:pos x="connsiteX2" y="connsiteY2"/>
                </a:cxn>
                <a:cxn ang="0">
                  <a:pos x="connsiteX3" y="connsiteY3"/>
                </a:cxn>
              </a:cxnLst>
              <a:rect l="l" t="t" r="r" b="b"/>
              <a:pathLst>
                <a:path w="2468844" h="257442">
                  <a:moveTo>
                    <a:pt x="2468844" y="0"/>
                  </a:moveTo>
                  <a:lnTo>
                    <a:pt x="2414123"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 name="btfpRunningAgenda1LevelTextLeft884368">
              <a:extLst>
                <a:ext uri="{FF2B5EF4-FFF2-40B4-BE49-F238E27FC236}">
                  <a16:creationId xmlns:a16="http://schemas.microsoft.com/office/drawing/2014/main" id="{40E8672C-B0BD-D1BB-2F18-2E69CF917F2E}"/>
                </a:ext>
              </a:extLst>
            </p:cNvPr>
            <p:cNvSpPr txBox="1"/>
            <p:nvPr/>
          </p:nvSpPr>
          <p:spPr bwMode="gray">
            <a:xfrm>
              <a:off x="0" y="876300"/>
              <a:ext cx="24141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back office</a:t>
              </a:r>
            </a:p>
          </p:txBody>
        </p:sp>
      </p:grpSp>
      <p:sp>
        <p:nvSpPr>
          <p:cNvPr id="51" name="Rectangle 50">
            <a:extLst>
              <a:ext uri="{FF2B5EF4-FFF2-40B4-BE49-F238E27FC236}">
                <a16:creationId xmlns:a16="http://schemas.microsoft.com/office/drawing/2014/main" id="{B79D8115-15F5-68B2-5A03-5203AC4AF693}"/>
              </a:ext>
            </a:extLst>
          </p:cNvPr>
          <p:cNvSpPr/>
          <p:nvPr/>
        </p:nvSpPr>
        <p:spPr bwMode="gray">
          <a:xfrm>
            <a:off x="7573485" y="2513832"/>
            <a:ext cx="1213675" cy="96488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100" b="1" i="1">
                <a:solidFill>
                  <a:srgbClr val="000000"/>
                </a:solidFill>
              </a:rPr>
              <a:t>&lt;</a:t>
            </a:r>
            <a:r>
              <a:rPr lang="en-US" sz="1100" b="1">
                <a:solidFill>
                  <a:srgbClr val="000000"/>
                </a:solidFill>
              </a:rPr>
              <a:t>Competitor 5&gt;</a:t>
            </a:r>
            <a:endParaRPr lang="en-US" sz="1100">
              <a:solidFill>
                <a:schemeClr val="tx1"/>
              </a:solidFill>
            </a:endParaRPr>
          </a:p>
        </p:txBody>
      </p:sp>
    </p:spTree>
    <p:custDataLst>
      <p:tags r:id="rId1"/>
    </p:custDataLst>
    <p:extLst>
      <p:ext uri="{BB962C8B-B14F-4D97-AF65-F5344CB8AC3E}">
        <p14:creationId xmlns:p14="http://schemas.microsoft.com/office/powerpoint/2010/main" val="3842461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btfpColumnIndicatorGroup2">
            <a:extLst>
              <a:ext uri="{FF2B5EF4-FFF2-40B4-BE49-F238E27FC236}">
                <a16:creationId xmlns:a16="http://schemas.microsoft.com/office/drawing/2014/main" id="{9558A746-4A23-18AF-7619-5826AB767B22}"/>
              </a:ext>
            </a:extLst>
          </p:cNvPr>
          <p:cNvGrpSpPr/>
          <p:nvPr/>
        </p:nvGrpSpPr>
        <p:grpSpPr>
          <a:xfrm>
            <a:off x="0" y="6926580"/>
            <a:ext cx="12192000" cy="137160"/>
            <a:chOff x="0" y="6926580"/>
            <a:chExt cx="12192000" cy="137160"/>
          </a:xfrm>
        </p:grpSpPr>
        <p:sp>
          <p:nvSpPr>
            <p:cNvPr id="56" name="btfpColumnGapBlocker565617">
              <a:extLst>
                <a:ext uri="{FF2B5EF4-FFF2-40B4-BE49-F238E27FC236}">
                  <a16:creationId xmlns:a16="http://schemas.microsoft.com/office/drawing/2014/main" id="{91CFD7E2-5984-4103-8B08-B97BCA0511F9}"/>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51" name="btfpColumnGapBlocker824577">
              <a:extLst>
                <a:ext uri="{FF2B5EF4-FFF2-40B4-BE49-F238E27FC236}">
                  <a16:creationId xmlns:a16="http://schemas.microsoft.com/office/drawing/2014/main" id="{A26A436E-D2A8-3ADF-9626-49576D28CB0A}"/>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9" name="btfpColumnIndicator755725">
              <a:extLst>
                <a:ext uri="{FF2B5EF4-FFF2-40B4-BE49-F238E27FC236}">
                  <a16:creationId xmlns:a16="http://schemas.microsoft.com/office/drawing/2014/main" id="{0FE6844B-960D-7CBC-B6F2-CF59BB78455B}"/>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7" name="btfpColumnIndicator815741">
              <a:extLst>
                <a:ext uri="{FF2B5EF4-FFF2-40B4-BE49-F238E27FC236}">
                  <a16:creationId xmlns:a16="http://schemas.microsoft.com/office/drawing/2014/main" id="{EFEBA09C-4DE3-10E1-0D75-6796AA9BA1ED}"/>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4" name="btfpColumnGapBlocker499084">
              <a:extLst>
                <a:ext uri="{FF2B5EF4-FFF2-40B4-BE49-F238E27FC236}">
                  <a16:creationId xmlns:a16="http://schemas.microsoft.com/office/drawing/2014/main" id="{FB6F032B-9542-B2D9-1C3E-DCE15598C7F9}"/>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9" name="btfpColumnIndicator454656">
              <a:extLst>
                <a:ext uri="{FF2B5EF4-FFF2-40B4-BE49-F238E27FC236}">
                  <a16:creationId xmlns:a16="http://schemas.microsoft.com/office/drawing/2014/main" id="{845FD2FC-A5A9-0945-BBE4-7C5D6B99EAD3}"/>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756713">
              <a:extLst>
                <a:ext uri="{FF2B5EF4-FFF2-40B4-BE49-F238E27FC236}">
                  <a16:creationId xmlns:a16="http://schemas.microsoft.com/office/drawing/2014/main" id="{E2BEC01D-EA83-13A2-7057-167215F93207}"/>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824840">
              <a:extLst>
                <a:ext uri="{FF2B5EF4-FFF2-40B4-BE49-F238E27FC236}">
                  <a16:creationId xmlns:a16="http://schemas.microsoft.com/office/drawing/2014/main" id="{63508EF2-7351-E84C-E0B8-8A83BBF9E5D7}"/>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1" name="btfpColumnIndicator957741">
              <a:extLst>
                <a:ext uri="{FF2B5EF4-FFF2-40B4-BE49-F238E27FC236}">
                  <a16:creationId xmlns:a16="http://schemas.microsoft.com/office/drawing/2014/main" id="{61CA1D0E-AE0C-527D-2A4A-CD98CEA1CD7F}"/>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489155">
              <a:extLst>
                <a:ext uri="{FF2B5EF4-FFF2-40B4-BE49-F238E27FC236}">
                  <a16:creationId xmlns:a16="http://schemas.microsoft.com/office/drawing/2014/main" id="{36CBF274-B433-E9B1-9CB3-6205DD6151A0}"/>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7" name="btfpColumnIndicatorGroup1">
            <a:extLst>
              <a:ext uri="{FF2B5EF4-FFF2-40B4-BE49-F238E27FC236}">
                <a16:creationId xmlns:a16="http://schemas.microsoft.com/office/drawing/2014/main" id="{994AC3D4-B559-1E8B-83F0-4CFC98DD7155}"/>
              </a:ext>
            </a:extLst>
          </p:cNvPr>
          <p:cNvGrpSpPr/>
          <p:nvPr/>
        </p:nvGrpSpPr>
        <p:grpSpPr>
          <a:xfrm>
            <a:off x="0" y="-205740"/>
            <a:ext cx="12192000" cy="137160"/>
            <a:chOff x="0" y="-205740"/>
            <a:chExt cx="12192000" cy="137160"/>
          </a:xfrm>
        </p:grpSpPr>
        <p:sp>
          <p:nvSpPr>
            <p:cNvPr id="55" name="btfpColumnGapBlocker944163">
              <a:extLst>
                <a:ext uri="{FF2B5EF4-FFF2-40B4-BE49-F238E27FC236}">
                  <a16:creationId xmlns:a16="http://schemas.microsoft.com/office/drawing/2014/main" id="{E73B5BAD-9533-E3B1-2FF0-480647CB2F00}"/>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50" name="btfpColumnGapBlocker214717">
              <a:extLst>
                <a:ext uri="{FF2B5EF4-FFF2-40B4-BE49-F238E27FC236}">
                  <a16:creationId xmlns:a16="http://schemas.microsoft.com/office/drawing/2014/main" id="{3DF55BE8-2BF9-2BFB-4F2E-47F2A2531D14}"/>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8" name="btfpColumnIndicator382241">
              <a:extLst>
                <a:ext uri="{FF2B5EF4-FFF2-40B4-BE49-F238E27FC236}">
                  <a16:creationId xmlns:a16="http://schemas.microsoft.com/office/drawing/2014/main" id="{524217ED-7ED9-088F-8FE4-436E0E19A7B2}"/>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997978">
              <a:extLst>
                <a:ext uri="{FF2B5EF4-FFF2-40B4-BE49-F238E27FC236}">
                  <a16:creationId xmlns:a16="http://schemas.microsoft.com/office/drawing/2014/main" id="{217D9339-9DF3-0B15-DC56-87BC79D6BD95}"/>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602193">
              <a:extLst>
                <a:ext uri="{FF2B5EF4-FFF2-40B4-BE49-F238E27FC236}">
                  <a16:creationId xmlns:a16="http://schemas.microsoft.com/office/drawing/2014/main" id="{DD6CCA1E-F14A-861C-1054-316606C51D74}"/>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8" name="btfpColumnIndicator389953">
              <a:extLst>
                <a:ext uri="{FF2B5EF4-FFF2-40B4-BE49-F238E27FC236}">
                  <a16:creationId xmlns:a16="http://schemas.microsoft.com/office/drawing/2014/main" id="{489E01CC-1CA7-5D69-F0BD-32A68BC55C37}"/>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803364">
              <a:extLst>
                <a:ext uri="{FF2B5EF4-FFF2-40B4-BE49-F238E27FC236}">
                  <a16:creationId xmlns:a16="http://schemas.microsoft.com/office/drawing/2014/main" id="{CFFCD335-E09C-DA67-2B49-79E794B84458}"/>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425916">
              <a:extLst>
                <a:ext uri="{FF2B5EF4-FFF2-40B4-BE49-F238E27FC236}">
                  <a16:creationId xmlns:a16="http://schemas.microsoft.com/office/drawing/2014/main" id="{FBE8BFCF-B753-0A68-6ABF-4F721CD14FE5}"/>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10" name="btfpColumnIndicator402279">
              <a:extLst>
                <a:ext uri="{FF2B5EF4-FFF2-40B4-BE49-F238E27FC236}">
                  <a16:creationId xmlns:a16="http://schemas.microsoft.com/office/drawing/2014/main" id="{2693A872-7883-1E24-BFB5-09BE15C9BDED}"/>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789552">
              <a:extLst>
                <a:ext uri="{FF2B5EF4-FFF2-40B4-BE49-F238E27FC236}">
                  <a16:creationId xmlns:a16="http://schemas.microsoft.com/office/drawing/2014/main" id="{35AA54B9-9CEE-64DA-8258-E212B5CB374E}"/>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B3DCD343-316E-5D0B-6E2C-A83D79231CF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60" imgH="360" progId="TCLayout.ActiveDocument.1">
                  <p:embed/>
                </p:oleObj>
              </mc:Choice>
              <mc:Fallback>
                <p:oleObj name="think-cell Slide" r:id="rId10" imgW="360" imgH="360" progId="TCLayout.ActiveDocument.1">
                  <p:embed/>
                  <p:pic>
                    <p:nvPicPr>
                      <p:cNvPr id="14" name="think-cell data - do not delete" hidden="1">
                        <a:extLst>
                          <a:ext uri="{FF2B5EF4-FFF2-40B4-BE49-F238E27FC236}">
                            <a16:creationId xmlns:a16="http://schemas.microsoft.com/office/drawing/2014/main" id="{B3DCD343-316E-5D0B-6E2C-A83D79231CF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1" name="Title 20">
            <a:extLst>
              <a:ext uri="{FF2B5EF4-FFF2-40B4-BE49-F238E27FC236}">
                <a16:creationId xmlns:a16="http://schemas.microsoft.com/office/drawing/2014/main" id="{F41A3647-2ABC-A7EE-6664-607984BF3C8B}"/>
              </a:ext>
            </a:extLst>
          </p:cNvPr>
          <p:cNvSpPr>
            <a:spLocks noGrp="1"/>
          </p:cNvSpPr>
          <p:nvPr>
            <p:ph type="title"/>
          </p:nvPr>
        </p:nvSpPr>
        <p:spPr/>
        <p:txBody>
          <a:bodyPr vert="horz"/>
          <a:lstStyle/>
          <a:p>
            <a:r>
              <a:rPr lang="en-US" b="1" i="1"/>
              <a:t>Examples: </a:t>
            </a:r>
            <a:r>
              <a:rPr lang="en-US"/>
              <a:t>Tech-led competitors have focused on building solutions that augment specific workflow capabilities</a:t>
            </a:r>
          </a:p>
        </p:txBody>
      </p:sp>
      <p:graphicFrame>
        <p:nvGraphicFramePr>
          <p:cNvPr id="17" name="btfpTable422337">
            <a:extLst>
              <a:ext uri="{FF2B5EF4-FFF2-40B4-BE49-F238E27FC236}">
                <a16:creationId xmlns:a16="http://schemas.microsoft.com/office/drawing/2014/main" id="{4041E7EA-7D91-362F-6B9B-1B5E719C2D7D}"/>
              </a:ext>
            </a:extLst>
          </p:cNvPr>
          <p:cNvGraphicFramePr>
            <a:graphicFrameLocks noGrp="1"/>
          </p:cNvGraphicFramePr>
          <p:nvPr>
            <p:custDataLst>
              <p:tags r:id="rId3"/>
            </p:custDataLst>
            <p:extLst>
              <p:ext uri="{D42A27DB-BD31-4B8C-83A1-F6EECF244321}">
                <p14:modId xmlns:p14="http://schemas.microsoft.com/office/powerpoint/2010/main" val="3304675092"/>
              </p:ext>
            </p:extLst>
          </p:nvPr>
        </p:nvGraphicFramePr>
        <p:xfrm>
          <a:off x="330198" y="1376681"/>
          <a:ext cx="11522075" cy="4643975"/>
        </p:xfrm>
        <a:graphic>
          <a:graphicData uri="http://schemas.openxmlformats.org/drawingml/2006/table">
            <a:tbl>
              <a:tblPr firstRow="1" firstCol="1">
                <a:tableStyleId>{9D7B26C5-4107-4FEC-AEDC-1716B250A1EF}</a:tableStyleId>
              </a:tblPr>
              <a:tblGrid>
                <a:gridCol w="601619">
                  <a:extLst>
                    <a:ext uri="{9D8B030D-6E8A-4147-A177-3AD203B41FA5}">
                      <a16:colId xmlns:a16="http://schemas.microsoft.com/office/drawing/2014/main" val="3170538836"/>
                    </a:ext>
                  </a:extLst>
                </a:gridCol>
                <a:gridCol w="1370678">
                  <a:extLst>
                    <a:ext uri="{9D8B030D-6E8A-4147-A177-3AD203B41FA5}">
                      <a16:colId xmlns:a16="http://schemas.microsoft.com/office/drawing/2014/main" val="899494377"/>
                    </a:ext>
                  </a:extLst>
                </a:gridCol>
                <a:gridCol w="3646317">
                  <a:extLst>
                    <a:ext uri="{9D8B030D-6E8A-4147-A177-3AD203B41FA5}">
                      <a16:colId xmlns:a16="http://schemas.microsoft.com/office/drawing/2014/main" val="1791702045"/>
                    </a:ext>
                  </a:extLst>
                </a:gridCol>
                <a:gridCol w="5903461">
                  <a:extLst>
                    <a:ext uri="{9D8B030D-6E8A-4147-A177-3AD203B41FA5}">
                      <a16:colId xmlns:a16="http://schemas.microsoft.com/office/drawing/2014/main" val="400621187"/>
                    </a:ext>
                  </a:extLst>
                </a:gridCol>
              </a:tblGrid>
              <a:tr h="298718">
                <a:tc>
                  <a:txBody>
                    <a:bodyPr/>
                    <a:lstStyle/>
                    <a:p>
                      <a:pPr marL="0" indent="0">
                        <a:spcBef>
                          <a:spcPts val="0"/>
                        </a:spcBef>
                        <a:buFontTx/>
                        <a:buNone/>
                      </a:pPr>
                      <a:endParaRPr lang="en-US" sz="1200"/>
                    </a:p>
                  </a:txBody>
                  <a:tcPr anchor="b">
                    <a:lnT w="63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spcBef>
                          <a:spcPts val="0"/>
                        </a:spcBef>
                        <a:buFontTx/>
                        <a:buNone/>
                      </a:pPr>
                      <a:endParaRPr lang="en-US" sz="1200"/>
                    </a:p>
                  </a:txBody>
                  <a:tcPr anchor="b">
                    <a:lnT w="63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spcBef>
                          <a:spcPts val="0"/>
                        </a:spcBef>
                        <a:buFontTx/>
                        <a:buNone/>
                      </a:pPr>
                      <a:r>
                        <a:rPr lang="en-US" sz="1200" b="1">
                          <a:solidFill>
                            <a:schemeClr val="accent3"/>
                          </a:solidFill>
                        </a:rPr>
                        <a:t>Description</a:t>
                      </a:r>
                    </a:p>
                  </a:txBody>
                  <a:tcPr anchor="b">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spcBef>
                          <a:spcPts val="0"/>
                        </a:spcBef>
                        <a:buFontTx/>
                        <a:buNone/>
                      </a:pPr>
                      <a:r>
                        <a:rPr lang="en-US" sz="1200" b="1">
                          <a:solidFill>
                            <a:schemeClr val="accent3"/>
                          </a:solidFill>
                        </a:rPr>
                        <a:t>Workflow applications</a:t>
                      </a:r>
                    </a:p>
                  </a:txBody>
                  <a:tcPr anchor="b">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9313477"/>
                  </a:ext>
                </a:extLst>
              </a:tr>
              <a:tr h="829771">
                <a:tc rowSpan="4">
                  <a:txBody>
                    <a:bodyPr/>
                    <a:lstStyle/>
                    <a:p>
                      <a:pPr marL="0" indent="0" algn="ctr">
                        <a:buFontTx/>
                        <a:buNone/>
                      </a:pPr>
                      <a:r>
                        <a:rPr lang="en-US" sz="1200">
                          <a:solidFill>
                            <a:srgbClr val="FFFFFF"/>
                          </a:solidFill>
                        </a:rPr>
                        <a:t>Adjacent / tech competitors</a:t>
                      </a:r>
                    </a:p>
                  </a:txBody>
                  <a:tcPr vert="vert270" anchor="ctr">
                    <a:lnT w="19050" cap="flat" cmpd="sng" algn="ctr">
                      <a:solidFill>
                        <a:schemeClr val="tx1"/>
                      </a:solidFill>
                      <a:prstDash val="solid"/>
                      <a:round/>
                      <a:headEnd type="none" w="med" len="med"/>
                      <a:tailEnd type="none" w="med" len="med"/>
                    </a:lnT>
                    <a:solidFill>
                      <a:srgbClr val="333333"/>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a:t>Competitor 9</a:t>
                      </a:r>
                    </a:p>
                  </a:txBody>
                  <a:tcPr anchor="ctr">
                    <a:lnT w="1905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FF"/>
                    </a:solidFill>
                  </a:tcPr>
                </a:tc>
                <a:tc>
                  <a:txBody>
                    <a:bodyPr/>
                    <a:lstStyle/>
                    <a:p>
                      <a:pPr marL="177800" indent="-177800"/>
                      <a:r>
                        <a:rPr lang="en-US" sz="1100" b="0"/>
                        <a:t>A healthcare technology company specializing in RCM solutions for front-end and back-end processes (e.g., patient registration, billing, payments, and financial processes)</a:t>
                      </a:r>
                    </a:p>
                  </a:txBody>
                  <a:tcPr anchor="ctr">
                    <a:lnT w="1905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177800" indent="-177800"/>
                      <a:r>
                        <a:rPr lang="en-US" sz="1100" b="1" i="1" u="none"/>
                        <a:t>Denials Management</a:t>
                      </a:r>
                      <a:r>
                        <a:rPr lang="en-US" sz="1100" i="1" u="none"/>
                        <a:t>: </a:t>
                      </a:r>
                      <a:r>
                        <a:rPr lang="en-US" sz="1100" i="0" u="none"/>
                        <a:t>Part of an AI enabled suite, Contract mgmt. and claims submission, which touts an AI backed claim scrubbing software; audits for errors and validates patient information as well as flags predicted potential denials</a:t>
                      </a:r>
                    </a:p>
                  </a:txBody>
                  <a:tcPr anchor="ctr">
                    <a:lnT w="1905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628662064"/>
                  </a:ext>
                </a:extLst>
              </a:tr>
              <a:tr h="995725">
                <a:tc vMerge="1">
                  <a:txBody>
                    <a:bodyPr/>
                    <a:lstStyle/>
                    <a:p>
                      <a:pPr marL="0" indent="0" algn="ctr">
                        <a:buFontTx/>
                        <a:buNone/>
                      </a:pPr>
                      <a:endParaRPr lang="en-US" sz="1200">
                        <a:solidFill>
                          <a:srgbClr val="FFFFFF"/>
                        </a:solidFill>
                      </a:endParaRPr>
                    </a:p>
                  </a:txBody>
                  <a:tcPr vert="vert27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3333"/>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a:t>Competitor 8</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177800" indent="-177800"/>
                      <a:r>
                        <a:rPr lang="en-US" sz="1100" b="0"/>
                        <a:t>Healthcare technology provider leveraging AI to improve efficiency, automate processes, and enhance decision-making across the revenue cycle, from front-end to back-end</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177800" indent="-177800"/>
                      <a:r>
                        <a:rPr lang="en-US" sz="1100" b="1" i="1" u="none"/>
                        <a:t>Denial and Underpayment Management</a:t>
                      </a:r>
                      <a:r>
                        <a:rPr lang="en-US" sz="1100" i="0" u="none"/>
                        <a:t>: Uses AI to streamline denial management by automating the identification of denial patterns to forecast underpayments and generating tailored appeal letters</a:t>
                      </a:r>
                    </a:p>
                    <a:p>
                      <a:pPr marL="177800" indent="-177800"/>
                      <a:r>
                        <a:rPr lang="en-US" sz="1100" b="1" i="1"/>
                        <a:t>Patient Billing</a:t>
                      </a:r>
                      <a:r>
                        <a:rPr lang="en-US" sz="1100"/>
                        <a:t>: Uses NLP to personalize billing statements and payment reminders</a:t>
                      </a:r>
                      <a:endParaRPr lang="en-US" sz="1100" i="0" u="none"/>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967750420"/>
                  </a:ext>
                </a:extLst>
              </a:tr>
              <a:tr h="647221">
                <a:tc vMerge="1">
                  <a:txBody>
                    <a:bodyPr/>
                    <a:lstStyle/>
                    <a:p>
                      <a:pPr marL="0" indent="0" algn="ctr">
                        <a:buFontTx/>
                        <a:buNone/>
                      </a:pPr>
                      <a:r>
                        <a:rPr lang="en-US" sz="1200">
                          <a:solidFill>
                            <a:srgbClr val="FFFFFF"/>
                          </a:solidFill>
                        </a:rPr>
                        <a:t>Adjacent / tech competitors</a:t>
                      </a:r>
                    </a:p>
                  </a:txBody>
                  <a:tcPr vert="vert270" anchor="ctr">
                    <a:lnT w="19050" cap="flat" cmpd="sng" algn="ctr">
                      <a:solidFill>
                        <a:schemeClr val="tx1"/>
                      </a:solidFill>
                      <a:prstDash val="solid"/>
                      <a:round/>
                      <a:headEnd type="none" w="med" len="med"/>
                      <a:tailEnd type="none" w="med" len="med"/>
                    </a:lnT>
                    <a:solidFill>
                      <a:srgbClr val="333333"/>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a:t>Competitor 14</a:t>
                      </a:r>
                    </a:p>
                  </a:txBody>
                  <a:tcPr anchor="ctr">
                    <a:lnT w="12700" cap="flat" cmpd="sng" algn="ctr">
                      <a:solidFill>
                        <a:schemeClr val="tx2"/>
                      </a:solidFill>
                      <a:prstDash val="solid"/>
                      <a:round/>
                      <a:headEnd type="none" w="med" len="med"/>
                      <a:tailEnd type="none" w="med" len="med"/>
                    </a:lnT>
                  </a:tcPr>
                </a:tc>
                <a:tc>
                  <a:txBody>
                    <a:bodyPr/>
                    <a:lstStyle/>
                    <a:p>
                      <a:pPr marL="177800" indent="-177800"/>
                      <a:r>
                        <a:rPr lang="en-US" sz="1100"/>
                        <a:t>Patient engagement and billing platform that streamlines payment communication.</a:t>
                      </a:r>
                    </a:p>
                  </a:txBody>
                  <a:tcPr anchor="ctr">
                    <a:lnT w="12700" cap="flat" cmpd="sng" algn="ctr">
                      <a:solidFill>
                        <a:schemeClr val="tx2"/>
                      </a:solidFill>
                      <a:prstDash val="solid"/>
                      <a:round/>
                      <a:headEnd type="none" w="med" len="med"/>
                      <a:tailEnd type="none" w="med" len="med"/>
                    </a:lnT>
                  </a:tcPr>
                </a:tc>
                <a:tc>
                  <a:txBody>
                    <a:bodyPr/>
                    <a:lstStyle/>
                    <a:p>
                      <a:pPr marL="177800" indent="-177800"/>
                      <a:r>
                        <a:rPr lang="en-US" sz="1100" b="1" i="1"/>
                        <a:t>Patient Billing</a:t>
                      </a:r>
                      <a:r>
                        <a:rPr lang="en-US" sz="1100"/>
                        <a:t>: Uses AI to customize patient billing communication based on patient history and behavior, automates payment reminders, and optimizes billing touchpoints for higher engagement and faster payments</a:t>
                      </a:r>
                    </a:p>
                  </a:txBody>
                  <a:tcPr anchor="ctr">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363003287"/>
                  </a:ext>
                </a:extLst>
              </a:tr>
              <a:tr h="647221">
                <a:tc vMerge="1">
                  <a:txBody>
                    <a:bodyPr/>
                    <a:lstStyle/>
                    <a:p>
                      <a:endParaRPr lang="en-US"/>
                    </a:p>
                  </a:txBody>
                  <a:tcPr/>
                </a:tc>
                <a:tc>
                  <a:txBody>
                    <a:bodyPr/>
                    <a:lstStyle/>
                    <a:p>
                      <a:pPr marL="0" indent="0">
                        <a:buFontTx/>
                        <a:buNone/>
                      </a:pPr>
                      <a:r>
                        <a:rPr lang="en-US" sz="1000" b="1"/>
                        <a:t>Competitor 15</a:t>
                      </a:r>
                    </a:p>
                  </a:txBody>
                  <a:tcPr anchor="ctr"/>
                </a:tc>
                <a:tc>
                  <a:txBody>
                    <a:bodyPr/>
                    <a:lstStyle/>
                    <a:p>
                      <a:pPr marL="177800" indent="-177800"/>
                      <a:r>
                        <a:rPr lang="en-US" sz="1100"/>
                        <a:t>AI-driven platform for payer transparency and financial operations.</a:t>
                      </a:r>
                      <a:endParaRPr lang="en-US" sz="1100" b="0"/>
                    </a:p>
                  </a:txBody>
                  <a:tcPr anchor="ctr"/>
                </a:tc>
                <a:tc>
                  <a:txBody>
                    <a:bodyPr/>
                    <a:lstStyle/>
                    <a:p>
                      <a:pPr marL="177800" indent="-177800"/>
                      <a:r>
                        <a:rPr lang="en-US" sz="1100" b="1" i="1"/>
                        <a:t>A/R Management and Payment Reconciliation</a:t>
                      </a:r>
                      <a:r>
                        <a:rPr lang="en-US" sz="1100"/>
                        <a:t>: AI identifies payer behavior patterns, predicts payment timelines, and improves payer negotiation strategies to streamline payment reconciliation and optimize collections</a:t>
                      </a:r>
                      <a:endParaRPr lang="en-US" sz="1100" i="1"/>
                    </a:p>
                  </a:txBody>
                  <a:tcPr anchor="ctr"/>
                </a:tc>
                <a:extLst>
                  <a:ext uri="{0D108BD9-81ED-4DB2-BD59-A6C34878D82A}">
                    <a16:rowId xmlns:a16="http://schemas.microsoft.com/office/drawing/2014/main" val="3254727972"/>
                  </a:ext>
                </a:extLst>
              </a:tr>
              <a:tr h="1225319">
                <a:tc>
                  <a:txBody>
                    <a:bodyPr/>
                    <a:lstStyle/>
                    <a:p>
                      <a:pPr marL="0" indent="0" algn="ctr">
                        <a:buFontTx/>
                        <a:buNone/>
                      </a:pPr>
                      <a:r>
                        <a:rPr lang="en-US" sz="1200">
                          <a:solidFill>
                            <a:srgbClr val="FFFFFF"/>
                          </a:solidFill>
                        </a:rPr>
                        <a:t>Emerging tech enabled solutions</a:t>
                      </a:r>
                    </a:p>
                  </a:txBody>
                  <a:tcPr vert="vert270" anchor="ctr">
                    <a:solidFill>
                      <a:srgbClr val="333333"/>
                    </a:solidFill>
                  </a:tcPr>
                </a:tc>
                <a:tc>
                  <a:txBody>
                    <a:bodyPr/>
                    <a:lstStyle/>
                    <a:p>
                      <a:pPr marL="0" indent="0">
                        <a:buFontTx/>
                        <a:buNone/>
                      </a:pPr>
                      <a:r>
                        <a:rPr lang="en-US" sz="1000" b="1"/>
                        <a:t>Competitor 16</a:t>
                      </a:r>
                    </a:p>
                  </a:txBody>
                  <a:tcPr anchor="ctr"/>
                </a:tc>
                <a:tc>
                  <a:txBody>
                    <a:bodyPr/>
                    <a:lstStyle/>
                    <a:p>
                      <a:pPr marL="177800" indent="-177800"/>
                      <a:r>
                        <a:rPr lang="en-US" sz="1100"/>
                        <a:t>Conversational AI for automating administrative workflows in healthcare</a:t>
                      </a:r>
                      <a:endParaRPr lang="en-US" sz="1100" b="0"/>
                    </a:p>
                  </a:txBody>
                  <a:tcPr anchor="ctr"/>
                </a:tc>
                <a:tc>
                  <a:txBody>
                    <a:bodyPr/>
                    <a:lstStyle/>
                    <a:p>
                      <a:pPr marL="177800" indent="-177800"/>
                      <a:r>
                        <a:rPr lang="en-US" sz="1100" b="1" i="1" dirty="0"/>
                        <a:t>Denial and underpayment mgmt. &amp; A/R </a:t>
                      </a:r>
                      <a:r>
                        <a:rPr lang="en-US" sz="1100" b="1" i="1" dirty="0" err="1"/>
                        <a:t>mgmt</a:t>
                      </a:r>
                      <a:r>
                        <a:rPr lang="en-US" sz="1100" dirty="0"/>
                        <a:t>: Automates payer follow-ups and manages routine claim inquiries through conversational AI</a:t>
                      </a:r>
                      <a:endParaRPr lang="en-US" sz="1100" i="1" dirty="0"/>
                    </a:p>
                  </a:txBody>
                  <a:tcPr anchor="ctr"/>
                </a:tc>
                <a:extLst>
                  <a:ext uri="{0D108BD9-81ED-4DB2-BD59-A6C34878D82A}">
                    <a16:rowId xmlns:a16="http://schemas.microsoft.com/office/drawing/2014/main" val="2130888000"/>
                  </a:ext>
                </a:extLst>
              </a:tr>
            </a:tbl>
          </a:graphicData>
        </a:graphic>
      </p:graphicFrame>
      <p:sp>
        <p:nvSpPr>
          <p:cNvPr id="36" name="btfpNotesBox744986">
            <a:extLst>
              <a:ext uri="{FF2B5EF4-FFF2-40B4-BE49-F238E27FC236}">
                <a16:creationId xmlns:a16="http://schemas.microsoft.com/office/drawing/2014/main" id="{B0CBD515-912A-F674-DE63-E05BBFC42E5D}"/>
              </a:ext>
            </a:extLst>
          </p:cNvPr>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 Literature search </a:t>
            </a:r>
          </a:p>
        </p:txBody>
      </p:sp>
      <p:grpSp>
        <p:nvGrpSpPr>
          <p:cNvPr id="52" name="btfpStatusSticker751109">
            <a:extLst>
              <a:ext uri="{FF2B5EF4-FFF2-40B4-BE49-F238E27FC236}">
                <a16:creationId xmlns:a16="http://schemas.microsoft.com/office/drawing/2014/main" id="{1B320D49-96FB-B770-2A04-B442BDB4DCE4}"/>
              </a:ext>
            </a:extLst>
          </p:cNvPr>
          <p:cNvGrpSpPr/>
          <p:nvPr>
            <p:custDataLst>
              <p:tags r:id="rId5"/>
            </p:custDataLst>
          </p:nvPr>
        </p:nvGrpSpPr>
        <p:grpSpPr>
          <a:xfrm>
            <a:off x="10100356" y="955344"/>
            <a:ext cx="1761444" cy="235611"/>
            <a:chOff x="-4065730" y="876300"/>
            <a:chExt cx="1761444" cy="235611"/>
          </a:xfrm>
        </p:grpSpPr>
        <p:sp>
          <p:nvSpPr>
            <p:cNvPr id="53" name="btfpStatusStickerText751109">
              <a:extLst>
                <a:ext uri="{FF2B5EF4-FFF2-40B4-BE49-F238E27FC236}">
                  <a16:creationId xmlns:a16="http://schemas.microsoft.com/office/drawing/2014/main" id="{EAA3DCB0-899F-E1FB-58C4-CFCE57DBD945}"/>
                </a:ext>
              </a:extLst>
            </p:cNvPr>
            <p:cNvSpPr txBox="1"/>
            <p:nvPr/>
          </p:nvSpPr>
          <p:spPr bwMode="gray">
            <a:xfrm>
              <a:off x="-4065730"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54" name="btfpStatusStickerLine751109">
              <a:extLst>
                <a:ext uri="{FF2B5EF4-FFF2-40B4-BE49-F238E27FC236}">
                  <a16:creationId xmlns:a16="http://schemas.microsoft.com/office/drawing/2014/main" id="{F16BEEED-D336-808E-B2CF-B86117C3BBA9}"/>
                </a:ext>
              </a:extLst>
            </p:cNvPr>
            <p:cNvCxnSpPr>
              <a:cxnSpLocks/>
            </p:cNvCxnSpPr>
            <p:nvPr/>
          </p:nvCxnSpPr>
          <p:spPr bwMode="gray">
            <a:xfrm rot="720000">
              <a:off x="-4065730"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4" name="btfpStatusSticker520203">
            <a:extLst>
              <a:ext uri="{FF2B5EF4-FFF2-40B4-BE49-F238E27FC236}">
                <a16:creationId xmlns:a16="http://schemas.microsoft.com/office/drawing/2014/main" id="{6AC43B5C-9B3E-2363-0AAD-BF4741D7B877}"/>
              </a:ext>
            </a:extLst>
          </p:cNvPr>
          <p:cNvGrpSpPr/>
          <p:nvPr>
            <p:custDataLst>
              <p:tags r:id="rId6"/>
            </p:custDataLst>
          </p:nvPr>
        </p:nvGrpSpPr>
        <p:grpSpPr>
          <a:xfrm>
            <a:off x="7717288" y="955344"/>
            <a:ext cx="2256067" cy="235611"/>
            <a:chOff x="-2766784" y="876300"/>
            <a:chExt cx="2256067" cy="235611"/>
          </a:xfrm>
        </p:grpSpPr>
        <p:sp>
          <p:nvSpPr>
            <p:cNvPr id="5" name="btfpStatusStickerText520203">
              <a:extLst>
                <a:ext uri="{FF2B5EF4-FFF2-40B4-BE49-F238E27FC236}">
                  <a16:creationId xmlns:a16="http://schemas.microsoft.com/office/drawing/2014/main" id="{EBB67150-EB07-DDFF-6257-BB57C2D7B621}"/>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Non-Exhaustive</a:t>
              </a:r>
            </a:p>
          </p:txBody>
        </p:sp>
        <p:cxnSp>
          <p:nvCxnSpPr>
            <p:cNvPr id="7" name="btfpStatusStickerLine520203">
              <a:extLst>
                <a:ext uri="{FF2B5EF4-FFF2-40B4-BE49-F238E27FC236}">
                  <a16:creationId xmlns:a16="http://schemas.microsoft.com/office/drawing/2014/main" id="{0F74B06C-8F52-F4C5-2775-C67FEFD95E91}"/>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 name="btfpRunningAgenda1Level884368">
            <a:extLst>
              <a:ext uri="{FF2B5EF4-FFF2-40B4-BE49-F238E27FC236}">
                <a16:creationId xmlns:a16="http://schemas.microsoft.com/office/drawing/2014/main" id="{6A8B005F-2AED-F553-A061-B6A883C72F2B}"/>
              </a:ext>
            </a:extLst>
          </p:cNvPr>
          <p:cNvGrpSpPr/>
          <p:nvPr>
            <p:custDataLst>
              <p:tags r:id="rId7"/>
            </p:custDataLst>
          </p:nvPr>
        </p:nvGrpSpPr>
        <p:grpSpPr>
          <a:xfrm>
            <a:off x="0" y="944429"/>
            <a:ext cx="2468845" cy="257442"/>
            <a:chOff x="0" y="876300"/>
            <a:chExt cx="2468845" cy="257442"/>
          </a:xfrm>
        </p:grpSpPr>
        <p:sp>
          <p:nvSpPr>
            <p:cNvPr id="6" name="btfpRunningAgenda1LevelBarLeft884368">
              <a:extLst>
                <a:ext uri="{FF2B5EF4-FFF2-40B4-BE49-F238E27FC236}">
                  <a16:creationId xmlns:a16="http://schemas.microsoft.com/office/drawing/2014/main" id="{D0076CF9-833F-14BC-0C11-B5C04DE43680}"/>
                </a:ext>
              </a:extLst>
            </p:cNvPr>
            <p:cNvSpPr/>
            <p:nvPr/>
          </p:nvSpPr>
          <p:spPr bwMode="gray">
            <a:xfrm>
              <a:off x="1" y="876300"/>
              <a:ext cx="2468844" cy="257442"/>
            </a:xfrm>
            <a:custGeom>
              <a:avLst/>
              <a:gdLst>
                <a:gd name="connsiteX0" fmla="*/ 950801 w 3507014"/>
                <a:gd name="connsiteY0" fmla="*/ 0 h 257442"/>
                <a:gd name="connsiteX1" fmla="*/ 3507014 w 3507014"/>
                <a:gd name="connsiteY1" fmla="*/ 0 h 257442"/>
                <a:gd name="connsiteX2" fmla="*/ 3452293 w 3507014"/>
                <a:gd name="connsiteY2" fmla="*/ 257442 h 257442"/>
                <a:gd name="connsiteX3" fmla="*/ 0 w 3507014"/>
                <a:gd name="connsiteY3" fmla="*/ 257442 h 257442"/>
                <a:gd name="connsiteX0" fmla="*/ 950801 w 3452293"/>
                <a:gd name="connsiteY0" fmla="*/ 0 h 257442"/>
                <a:gd name="connsiteX1" fmla="*/ 896080 w 3452293"/>
                <a:gd name="connsiteY1" fmla="*/ 257442 h 257442"/>
                <a:gd name="connsiteX2" fmla="*/ 3452293 w 3452293"/>
                <a:gd name="connsiteY2" fmla="*/ 257442 h 257442"/>
                <a:gd name="connsiteX3" fmla="*/ 0 w 3452293"/>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42685 w 1742685"/>
                <a:gd name="connsiteY0" fmla="*/ 0 h 257442"/>
                <a:gd name="connsiteX1" fmla="*/ 1401026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1742685 w 1742685"/>
                <a:gd name="connsiteY0" fmla="*/ 0 h 257442"/>
                <a:gd name="connsiteX1" fmla="*/ 1687964 w 1742685"/>
                <a:gd name="connsiteY1" fmla="*/ 257442 h 257442"/>
                <a:gd name="connsiteX2" fmla="*/ 0 w 1742685"/>
                <a:gd name="connsiteY2" fmla="*/ 257442 h 257442"/>
                <a:gd name="connsiteX3" fmla="*/ 0 w 1742685"/>
                <a:gd name="connsiteY3" fmla="*/ 0 h 257442"/>
                <a:gd name="connsiteX0" fmla="*/ 2047255 w 2047255"/>
                <a:gd name="connsiteY0" fmla="*/ 0 h 257442"/>
                <a:gd name="connsiteX1" fmla="*/ 168796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047255 w 2047255"/>
                <a:gd name="connsiteY0" fmla="*/ 0 h 257442"/>
                <a:gd name="connsiteX1" fmla="*/ 1992534 w 2047255"/>
                <a:gd name="connsiteY1" fmla="*/ 257442 h 257442"/>
                <a:gd name="connsiteX2" fmla="*/ 0 w 2047255"/>
                <a:gd name="connsiteY2" fmla="*/ 257442 h 257442"/>
                <a:gd name="connsiteX3" fmla="*/ 0 w 2047255"/>
                <a:gd name="connsiteY3" fmla="*/ 0 h 257442"/>
                <a:gd name="connsiteX0" fmla="*/ 2316560 w 2316560"/>
                <a:gd name="connsiteY0" fmla="*/ 0 h 257442"/>
                <a:gd name="connsiteX1" fmla="*/ 1992534 w 2316560"/>
                <a:gd name="connsiteY1" fmla="*/ 257442 h 257442"/>
                <a:gd name="connsiteX2" fmla="*/ 0 w 2316560"/>
                <a:gd name="connsiteY2" fmla="*/ 257442 h 257442"/>
                <a:gd name="connsiteX3" fmla="*/ 0 w 2316560"/>
                <a:gd name="connsiteY3" fmla="*/ 0 h 257442"/>
                <a:gd name="connsiteX0" fmla="*/ 2316560 w 2316560"/>
                <a:gd name="connsiteY0" fmla="*/ 0 h 257442"/>
                <a:gd name="connsiteX1" fmla="*/ 2261838 w 2316560"/>
                <a:gd name="connsiteY1" fmla="*/ 257442 h 257442"/>
                <a:gd name="connsiteX2" fmla="*/ 0 w 2316560"/>
                <a:gd name="connsiteY2" fmla="*/ 257442 h 257442"/>
                <a:gd name="connsiteX3" fmla="*/ 0 w 2316560"/>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316561 w 2316561"/>
                <a:gd name="connsiteY0" fmla="*/ 0 h 257442"/>
                <a:gd name="connsiteX1" fmla="*/ 2261839 w 2316561"/>
                <a:gd name="connsiteY1" fmla="*/ 257442 h 257442"/>
                <a:gd name="connsiteX2" fmla="*/ 0 w 2316561"/>
                <a:gd name="connsiteY2" fmla="*/ 257442 h 257442"/>
                <a:gd name="connsiteX3" fmla="*/ 1 w 2316561"/>
                <a:gd name="connsiteY3" fmla="*/ 0 h 257442"/>
                <a:gd name="connsiteX0" fmla="*/ 2476861 w 2476861"/>
                <a:gd name="connsiteY0" fmla="*/ 0 h 257442"/>
                <a:gd name="connsiteX1" fmla="*/ 2261839 w 2476861"/>
                <a:gd name="connsiteY1" fmla="*/ 257442 h 257442"/>
                <a:gd name="connsiteX2" fmla="*/ 0 w 2476861"/>
                <a:gd name="connsiteY2" fmla="*/ 257442 h 257442"/>
                <a:gd name="connsiteX3" fmla="*/ 1 w 2476861"/>
                <a:gd name="connsiteY3" fmla="*/ 0 h 257442"/>
                <a:gd name="connsiteX0" fmla="*/ 2476861 w 2476861"/>
                <a:gd name="connsiteY0" fmla="*/ 0 h 257442"/>
                <a:gd name="connsiteX1" fmla="*/ 2422140 w 2476861"/>
                <a:gd name="connsiteY1" fmla="*/ 257442 h 257442"/>
                <a:gd name="connsiteX2" fmla="*/ 0 w 2476861"/>
                <a:gd name="connsiteY2" fmla="*/ 257442 h 257442"/>
                <a:gd name="connsiteX3" fmla="*/ 1 w 2476861"/>
                <a:gd name="connsiteY3" fmla="*/ 0 h 257442"/>
                <a:gd name="connsiteX0" fmla="*/ 2476860 w 2476860"/>
                <a:gd name="connsiteY0" fmla="*/ 0 h 257442"/>
                <a:gd name="connsiteX1" fmla="*/ 2422139 w 2476860"/>
                <a:gd name="connsiteY1" fmla="*/ 257442 h 257442"/>
                <a:gd name="connsiteX2" fmla="*/ 0 w 2476860"/>
                <a:gd name="connsiteY2" fmla="*/ 257442 h 257442"/>
                <a:gd name="connsiteX3" fmla="*/ 0 w 2476860"/>
                <a:gd name="connsiteY3" fmla="*/ 0 h 257442"/>
                <a:gd name="connsiteX0" fmla="*/ 2476861 w 2476861"/>
                <a:gd name="connsiteY0" fmla="*/ 0 h 257442"/>
                <a:gd name="connsiteX1" fmla="*/ 2422140 w 2476861"/>
                <a:gd name="connsiteY1" fmla="*/ 257442 h 257442"/>
                <a:gd name="connsiteX2" fmla="*/ 1 w 2476861"/>
                <a:gd name="connsiteY2" fmla="*/ 257442 h 257442"/>
                <a:gd name="connsiteX3" fmla="*/ 0 w 2476861"/>
                <a:gd name="connsiteY3" fmla="*/ 0 h 257442"/>
                <a:gd name="connsiteX0" fmla="*/ 2061683 w 2422140"/>
                <a:gd name="connsiteY0" fmla="*/ 0 h 257442"/>
                <a:gd name="connsiteX1" fmla="*/ 2422140 w 2422140"/>
                <a:gd name="connsiteY1" fmla="*/ 257442 h 257442"/>
                <a:gd name="connsiteX2" fmla="*/ 1 w 2422140"/>
                <a:gd name="connsiteY2" fmla="*/ 257442 h 257442"/>
                <a:gd name="connsiteX3" fmla="*/ 0 w 2422140"/>
                <a:gd name="connsiteY3" fmla="*/ 0 h 257442"/>
                <a:gd name="connsiteX0" fmla="*/ 2061683 w 2061683"/>
                <a:gd name="connsiteY0" fmla="*/ 0 h 257442"/>
                <a:gd name="connsiteX1" fmla="*/ 2006962 w 2061683"/>
                <a:gd name="connsiteY1" fmla="*/ 257442 h 257442"/>
                <a:gd name="connsiteX2" fmla="*/ 1 w 2061683"/>
                <a:gd name="connsiteY2" fmla="*/ 257442 h 257442"/>
                <a:gd name="connsiteX3" fmla="*/ 0 w 2061683"/>
                <a:gd name="connsiteY3" fmla="*/ 0 h 257442"/>
                <a:gd name="connsiteX0" fmla="*/ 2061683 w 2061683"/>
                <a:gd name="connsiteY0" fmla="*/ 0 h 257442"/>
                <a:gd name="connsiteX1" fmla="*/ 2006962 w 2061683"/>
                <a:gd name="connsiteY1" fmla="*/ 257442 h 257442"/>
                <a:gd name="connsiteX2" fmla="*/ 2 w 2061683"/>
                <a:gd name="connsiteY2" fmla="*/ 257442 h 257442"/>
                <a:gd name="connsiteX3" fmla="*/ 0 w 2061683"/>
                <a:gd name="connsiteY3" fmla="*/ 0 h 257442"/>
                <a:gd name="connsiteX0" fmla="*/ 2061681 w 2061681"/>
                <a:gd name="connsiteY0" fmla="*/ 0 h 257442"/>
                <a:gd name="connsiteX1" fmla="*/ 2006960 w 2061681"/>
                <a:gd name="connsiteY1" fmla="*/ 257442 h 257442"/>
                <a:gd name="connsiteX2" fmla="*/ 0 w 2061681"/>
                <a:gd name="connsiteY2" fmla="*/ 257442 h 257442"/>
                <a:gd name="connsiteX3" fmla="*/ 0 w 2061681"/>
                <a:gd name="connsiteY3" fmla="*/ 0 h 257442"/>
                <a:gd name="connsiteX0" fmla="*/ 950801 w 2006960"/>
                <a:gd name="connsiteY0" fmla="*/ 0 h 257442"/>
                <a:gd name="connsiteX1" fmla="*/ 2006960 w 2006960"/>
                <a:gd name="connsiteY1" fmla="*/ 257442 h 257442"/>
                <a:gd name="connsiteX2" fmla="*/ 0 w 2006960"/>
                <a:gd name="connsiteY2" fmla="*/ 257442 h 257442"/>
                <a:gd name="connsiteX3" fmla="*/ 0 w 2006960"/>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287432 w 1287432"/>
                <a:gd name="connsiteY0" fmla="*/ 0 h 257442"/>
                <a:gd name="connsiteX1" fmla="*/ 1064395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287432 w 1287432"/>
                <a:gd name="connsiteY0" fmla="*/ 0 h 257442"/>
                <a:gd name="connsiteX1" fmla="*/ 1232711 w 1287432"/>
                <a:gd name="connsiteY1" fmla="*/ 257442 h 257442"/>
                <a:gd name="connsiteX2" fmla="*/ 0 w 1287432"/>
                <a:gd name="connsiteY2" fmla="*/ 257442 h 257442"/>
                <a:gd name="connsiteX3" fmla="*/ 0 w 1287432"/>
                <a:gd name="connsiteY3" fmla="*/ 0 h 257442"/>
                <a:gd name="connsiteX0" fmla="*/ 1455747 w 1455747"/>
                <a:gd name="connsiteY0" fmla="*/ 0 h 257442"/>
                <a:gd name="connsiteX1" fmla="*/ 1232711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455747 w 1455747"/>
                <a:gd name="connsiteY0" fmla="*/ 0 h 257442"/>
                <a:gd name="connsiteX1" fmla="*/ 1401026 w 1455747"/>
                <a:gd name="connsiteY1" fmla="*/ 257442 h 257442"/>
                <a:gd name="connsiteX2" fmla="*/ 0 w 1455747"/>
                <a:gd name="connsiteY2" fmla="*/ 257442 h 257442"/>
                <a:gd name="connsiteX3" fmla="*/ 0 w 1455747"/>
                <a:gd name="connsiteY3" fmla="*/ 0 h 257442"/>
                <a:gd name="connsiteX0" fmla="*/ 1734669 w 1734669"/>
                <a:gd name="connsiteY0" fmla="*/ 0 h 257442"/>
                <a:gd name="connsiteX1" fmla="*/ 1401026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2039240 w 2039240"/>
                <a:gd name="connsiteY0" fmla="*/ 0 h 257442"/>
                <a:gd name="connsiteX1" fmla="*/ 1679948 w 2039240"/>
                <a:gd name="connsiteY1" fmla="*/ 257442 h 257442"/>
                <a:gd name="connsiteX2" fmla="*/ 0 w 2039240"/>
                <a:gd name="connsiteY2" fmla="*/ 257442 h 257442"/>
                <a:gd name="connsiteX3" fmla="*/ 0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0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1 w 2039241"/>
                <a:gd name="connsiteY3" fmla="*/ 0 h 257442"/>
                <a:gd name="connsiteX0" fmla="*/ 2308545 w 2308545"/>
                <a:gd name="connsiteY0" fmla="*/ 0 h 257442"/>
                <a:gd name="connsiteX1" fmla="*/ 1984519 w 2308545"/>
                <a:gd name="connsiteY1" fmla="*/ 257442 h 257442"/>
                <a:gd name="connsiteX2" fmla="*/ 0 w 2308545"/>
                <a:gd name="connsiteY2" fmla="*/ 257442 h 257442"/>
                <a:gd name="connsiteX3" fmla="*/ 1 w 2308545"/>
                <a:gd name="connsiteY3" fmla="*/ 0 h 257442"/>
                <a:gd name="connsiteX0" fmla="*/ 2308545 w 2308545"/>
                <a:gd name="connsiteY0" fmla="*/ 0 h 257442"/>
                <a:gd name="connsiteX1" fmla="*/ 2253824 w 2308545"/>
                <a:gd name="connsiteY1" fmla="*/ 257442 h 257442"/>
                <a:gd name="connsiteX2" fmla="*/ 0 w 2308545"/>
                <a:gd name="connsiteY2" fmla="*/ 257442 h 257442"/>
                <a:gd name="connsiteX3" fmla="*/ 1 w 2308545"/>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0 w 2308544"/>
                <a:gd name="connsiteY3" fmla="*/ 0 h 257442"/>
                <a:gd name="connsiteX0" fmla="*/ 2308545 w 2308545"/>
                <a:gd name="connsiteY0" fmla="*/ 0 h 257442"/>
                <a:gd name="connsiteX1" fmla="*/ 2253824 w 2308545"/>
                <a:gd name="connsiteY1" fmla="*/ 257442 h 257442"/>
                <a:gd name="connsiteX2" fmla="*/ 1 w 2308545"/>
                <a:gd name="connsiteY2" fmla="*/ 257442 h 257442"/>
                <a:gd name="connsiteX3" fmla="*/ 0 w 2308545"/>
                <a:gd name="connsiteY3" fmla="*/ 0 h 257442"/>
                <a:gd name="connsiteX0" fmla="*/ 2468845 w 2468845"/>
                <a:gd name="connsiteY0" fmla="*/ 0 h 257442"/>
                <a:gd name="connsiteX1" fmla="*/ 2253824 w 2468845"/>
                <a:gd name="connsiteY1" fmla="*/ 257442 h 257442"/>
                <a:gd name="connsiteX2" fmla="*/ 1 w 2468845"/>
                <a:gd name="connsiteY2" fmla="*/ 257442 h 257442"/>
                <a:gd name="connsiteX3" fmla="*/ 0 w 2468845"/>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Lst>
              <a:ahLst/>
              <a:cxnLst>
                <a:cxn ang="0">
                  <a:pos x="connsiteX0" y="connsiteY0"/>
                </a:cxn>
                <a:cxn ang="0">
                  <a:pos x="connsiteX1" y="connsiteY1"/>
                </a:cxn>
                <a:cxn ang="0">
                  <a:pos x="connsiteX2" y="connsiteY2"/>
                </a:cxn>
                <a:cxn ang="0">
                  <a:pos x="connsiteX3" y="connsiteY3"/>
                </a:cxn>
              </a:cxnLst>
              <a:rect l="l" t="t" r="r" b="b"/>
              <a:pathLst>
                <a:path w="2468844" h="257442">
                  <a:moveTo>
                    <a:pt x="2468844" y="0"/>
                  </a:moveTo>
                  <a:lnTo>
                    <a:pt x="2414123"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RunningAgenda1LevelTextLeft884368">
              <a:extLst>
                <a:ext uri="{FF2B5EF4-FFF2-40B4-BE49-F238E27FC236}">
                  <a16:creationId xmlns:a16="http://schemas.microsoft.com/office/drawing/2014/main" id="{18B6D7B3-616C-4B74-514E-6EE95776FB21}"/>
                </a:ext>
              </a:extLst>
            </p:cNvPr>
            <p:cNvSpPr txBox="1"/>
            <p:nvPr/>
          </p:nvSpPr>
          <p:spPr bwMode="gray">
            <a:xfrm>
              <a:off x="0" y="876300"/>
              <a:ext cx="24141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back office</a:t>
              </a:r>
            </a:p>
          </p:txBody>
        </p:sp>
      </p:grpSp>
    </p:spTree>
    <p:custDataLst>
      <p:tags r:id="rId1"/>
    </p:custDataLst>
    <p:extLst>
      <p:ext uri="{BB962C8B-B14F-4D97-AF65-F5344CB8AC3E}">
        <p14:creationId xmlns:p14="http://schemas.microsoft.com/office/powerpoint/2010/main" val="2941176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btfpColumnIndicatorGroup2">
            <a:extLst>
              <a:ext uri="{FF2B5EF4-FFF2-40B4-BE49-F238E27FC236}">
                <a16:creationId xmlns:a16="http://schemas.microsoft.com/office/drawing/2014/main" id="{8E0161A1-FBD5-AD4F-C6AF-15B9894ACE81}"/>
              </a:ext>
            </a:extLst>
          </p:cNvPr>
          <p:cNvGrpSpPr/>
          <p:nvPr/>
        </p:nvGrpSpPr>
        <p:grpSpPr>
          <a:xfrm>
            <a:off x="0" y="6926580"/>
            <a:ext cx="12192000" cy="137160"/>
            <a:chOff x="0" y="6926580"/>
            <a:chExt cx="12192000" cy="137160"/>
          </a:xfrm>
        </p:grpSpPr>
        <p:sp>
          <p:nvSpPr>
            <p:cNvPr id="48" name="btfpColumnGapBlocker494953">
              <a:extLst>
                <a:ext uri="{FF2B5EF4-FFF2-40B4-BE49-F238E27FC236}">
                  <a16:creationId xmlns:a16="http://schemas.microsoft.com/office/drawing/2014/main" id="{ABED24D2-54A5-5997-F7D0-95F928D30BC2}"/>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6" name="btfpColumnGapBlocker108105">
              <a:extLst>
                <a:ext uri="{FF2B5EF4-FFF2-40B4-BE49-F238E27FC236}">
                  <a16:creationId xmlns:a16="http://schemas.microsoft.com/office/drawing/2014/main" id="{AA9918BD-1768-9865-B63C-21BC85EFC4EA}"/>
                </a:ext>
              </a:extLst>
            </p:cNvPr>
            <p:cNvSpPr/>
            <p:nvPr/>
          </p:nvSpPr>
          <p:spPr bwMode="gray">
            <a:xfrm>
              <a:off x="783775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4" name="btfpColumnIndicator134835">
              <a:extLst>
                <a:ext uri="{FF2B5EF4-FFF2-40B4-BE49-F238E27FC236}">
                  <a16:creationId xmlns:a16="http://schemas.microsoft.com/office/drawing/2014/main" id="{BDA3F4F0-1276-95AF-A1E3-5E1D7FE9E53E}"/>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314399">
              <a:extLst>
                <a:ext uri="{FF2B5EF4-FFF2-40B4-BE49-F238E27FC236}">
                  <a16:creationId xmlns:a16="http://schemas.microsoft.com/office/drawing/2014/main" id="{96EF80E7-B43A-EE90-0FE5-2258E13E993B}"/>
                </a:ext>
              </a:extLst>
            </p:cNvPr>
            <p:cNvCxnSpPr/>
            <p:nvPr/>
          </p:nvCxnSpPr>
          <p:spPr bwMode="gray">
            <a:xfrm flipV="1">
              <a:off x="837829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0" name="btfpColumnGapBlocker653404">
              <a:extLst>
                <a:ext uri="{FF2B5EF4-FFF2-40B4-BE49-F238E27FC236}">
                  <a16:creationId xmlns:a16="http://schemas.microsoft.com/office/drawing/2014/main" id="{D62D45AA-C9F1-A8ED-6D0C-2F44DB3DCA16}"/>
                </a:ext>
              </a:extLst>
            </p:cNvPr>
            <p:cNvSpPr/>
            <p:nvPr/>
          </p:nvSpPr>
          <p:spPr bwMode="gray">
            <a:xfrm>
              <a:off x="381370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8" name="btfpColumnIndicator163999">
              <a:extLst>
                <a:ext uri="{FF2B5EF4-FFF2-40B4-BE49-F238E27FC236}">
                  <a16:creationId xmlns:a16="http://schemas.microsoft.com/office/drawing/2014/main" id="{BAA30B8F-0D82-2DF4-ED1C-9246D1D29E86}"/>
                </a:ext>
              </a:extLst>
            </p:cNvPr>
            <p:cNvCxnSpPr/>
            <p:nvPr/>
          </p:nvCxnSpPr>
          <p:spPr bwMode="gray">
            <a:xfrm flipV="1">
              <a:off x="783775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591689">
              <a:extLst>
                <a:ext uri="{FF2B5EF4-FFF2-40B4-BE49-F238E27FC236}">
                  <a16:creationId xmlns:a16="http://schemas.microsoft.com/office/drawing/2014/main" id="{0F89BD32-FA7C-6441-7172-C8DE88E9998D}"/>
                </a:ext>
              </a:extLst>
            </p:cNvPr>
            <p:cNvCxnSpPr/>
            <p:nvPr/>
          </p:nvCxnSpPr>
          <p:spPr bwMode="gray">
            <a:xfrm flipV="1">
              <a:off x="435424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289154">
              <a:extLst>
                <a:ext uri="{FF2B5EF4-FFF2-40B4-BE49-F238E27FC236}">
                  <a16:creationId xmlns:a16="http://schemas.microsoft.com/office/drawing/2014/main" id="{113A1C51-BE01-63FF-0D8B-629C4EFB479F}"/>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166398">
              <a:extLst>
                <a:ext uri="{FF2B5EF4-FFF2-40B4-BE49-F238E27FC236}">
                  <a16:creationId xmlns:a16="http://schemas.microsoft.com/office/drawing/2014/main" id="{A96F79F1-F9F4-68F6-2A53-A1760492F43B}"/>
                </a:ext>
              </a:extLst>
            </p:cNvPr>
            <p:cNvCxnSpPr/>
            <p:nvPr/>
          </p:nvCxnSpPr>
          <p:spPr bwMode="gray">
            <a:xfrm flipV="1">
              <a:off x="381370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605219">
              <a:extLst>
                <a:ext uri="{FF2B5EF4-FFF2-40B4-BE49-F238E27FC236}">
                  <a16:creationId xmlns:a16="http://schemas.microsoft.com/office/drawing/2014/main" id="{B1868B71-E7AC-8E8D-FD0D-A21BF36D3DCF}"/>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ColumnIndicatorGroup1">
            <a:extLst>
              <a:ext uri="{FF2B5EF4-FFF2-40B4-BE49-F238E27FC236}">
                <a16:creationId xmlns:a16="http://schemas.microsoft.com/office/drawing/2014/main" id="{785BD65F-C36E-2BF9-D7AD-4199ABC02091}"/>
              </a:ext>
            </a:extLst>
          </p:cNvPr>
          <p:cNvGrpSpPr/>
          <p:nvPr/>
        </p:nvGrpSpPr>
        <p:grpSpPr>
          <a:xfrm>
            <a:off x="0" y="-205740"/>
            <a:ext cx="12192000" cy="137160"/>
            <a:chOff x="0" y="-205740"/>
            <a:chExt cx="12192000" cy="137160"/>
          </a:xfrm>
        </p:grpSpPr>
        <p:sp>
          <p:nvSpPr>
            <p:cNvPr id="47" name="btfpColumnGapBlocker891666">
              <a:extLst>
                <a:ext uri="{FF2B5EF4-FFF2-40B4-BE49-F238E27FC236}">
                  <a16:creationId xmlns:a16="http://schemas.microsoft.com/office/drawing/2014/main" id="{3FB67A21-B502-FCDA-46BC-7FAC7A637BF1}"/>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5" name="btfpColumnGapBlocker535922">
              <a:extLst>
                <a:ext uri="{FF2B5EF4-FFF2-40B4-BE49-F238E27FC236}">
                  <a16:creationId xmlns:a16="http://schemas.microsoft.com/office/drawing/2014/main" id="{68D7954C-D266-A9B8-AE08-E211001D560A}"/>
                </a:ext>
              </a:extLst>
            </p:cNvPr>
            <p:cNvSpPr/>
            <p:nvPr/>
          </p:nvSpPr>
          <p:spPr bwMode="gray">
            <a:xfrm>
              <a:off x="783775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3" name="btfpColumnIndicator725091">
              <a:extLst>
                <a:ext uri="{FF2B5EF4-FFF2-40B4-BE49-F238E27FC236}">
                  <a16:creationId xmlns:a16="http://schemas.microsoft.com/office/drawing/2014/main" id="{F10B3F2C-3434-87DF-846D-F52121C1FA18}"/>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btfpColumnIndicator400875">
              <a:extLst>
                <a:ext uri="{FF2B5EF4-FFF2-40B4-BE49-F238E27FC236}">
                  <a16:creationId xmlns:a16="http://schemas.microsoft.com/office/drawing/2014/main" id="{AA57DB7A-53CC-501A-E116-E9548FAD8123}"/>
                </a:ext>
              </a:extLst>
            </p:cNvPr>
            <p:cNvCxnSpPr/>
            <p:nvPr/>
          </p:nvCxnSpPr>
          <p:spPr bwMode="gray">
            <a:xfrm flipV="1">
              <a:off x="837829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 name="btfpColumnGapBlocker726796">
              <a:extLst>
                <a:ext uri="{FF2B5EF4-FFF2-40B4-BE49-F238E27FC236}">
                  <a16:creationId xmlns:a16="http://schemas.microsoft.com/office/drawing/2014/main" id="{EDA9F5C2-0722-1B8B-42AF-FEC3076B7FC3}"/>
                </a:ext>
              </a:extLst>
            </p:cNvPr>
            <p:cNvSpPr/>
            <p:nvPr/>
          </p:nvSpPr>
          <p:spPr bwMode="gray">
            <a:xfrm>
              <a:off x="381370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7" name="btfpColumnIndicator418792">
              <a:extLst>
                <a:ext uri="{FF2B5EF4-FFF2-40B4-BE49-F238E27FC236}">
                  <a16:creationId xmlns:a16="http://schemas.microsoft.com/office/drawing/2014/main" id="{F9CEB51C-4D98-1895-F2FF-70188EA8879A}"/>
                </a:ext>
              </a:extLst>
            </p:cNvPr>
            <p:cNvCxnSpPr/>
            <p:nvPr/>
          </p:nvCxnSpPr>
          <p:spPr bwMode="gray">
            <a:xfrm flipV="1">
              <a:off x="783775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756025">
              <a:extLst>
                <a:ext uri="{FF2B5EF4-FFF2-40B4-BE49-F238E27FC236}">
                  <a16:creationId xmlns:a16="http://schemas.microsoft.com/office/drawing/2014/main" id="{2CDF08B8-FF73-F0B5-11FF-B300B7A8F1C9}"/>
                </a:ext>
              </a:extLst>
            </p:cNvPr>
            <p:cNvCxnSpPr/>
            <p:nvPr/>
          </p:nvCxnSpPr>
          <p:spPr bwMode="gray">
            <a:xfrm flipV="1">
              <a:off x="435424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808418">
              <a:extLst>
                <a:ext uri="{FF2B5EF4-FFF2-40B4-BE49-F238E27FC236}">
                  <a16:creationId xmlns:a16="http://schemas.microsoft.com/office/drawing/2014/main" id="{90D88FCC-5070-4C4A-0626-F314E13991FC}"/>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272178">
              <a:extLst>
                <a:ext uri="{FF2B5EF4-FFF2-40B4-BE49-F238E27FC236}">
                  <a16:creationId xmlns:a16="http://schemas.microsoft.com/office/drawing/2014/main" id="{385A99F5-FCB0-3D97-C1F7-AEB1869FDED4}"/>
                </a:ext>
              </a:extLst>
            </p:cNvPr>
            <p:cNvCxnSpPr/>
            <p:nvPr/>
          </p:nvCxnSpPr>
          <p:spPr bwMode="gray">
            <a:xfrm flipV="1">
              <a:off x="381370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583733">
              <a:extLst>
                <a:ext uri="{FF2B5EF4-FFF2-40B4-BE49-F238E27FC236}">
                  <a16:creationId xmlns:a16="http://schemas.microsoft.com/office/drawing/2014/main" id="{242C29F7-919F-742A-8706-29C93A89B6E7}"/>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2" name="think-cell data - do not delete" hidden="1">
            <a:extLst>
              <a:ext uri="{FF2B5EF4-FFF2-40B4-BE49-F238E27FC236}">
                <a16:creationId xmlns:a16="http://schemas.microsoft.com/office/drawing/2014/main" id="{DB4B2566-6CA3-E4AB-E0E8-12A198363961}"/>
              </a:ext>
            </a:extLst>
          </p:cNvPr>
          <p:cNvGraphicFramePr>
            <a:graphicFrameLocks noChangeAspect="1"/>
          </p:cNvGraphicFramePr>
          <p:nvPr>
            <p:custDataLst>
              <p:tags r:id="rId2"/>
            </p:custDataLst>
            <p:extLst>
              <p:ext uri="{D42A27DB-BD31-4B8C-83A1-F6EECF244321}">
                <p14:modId xmlns:p14="http://schemas.microsoft.com/office/powerpoint/2010/main" val="160148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606" imgH="608" progId="TCLayout.ActiveDocument.1">
                  <p:embed/>
                </p:oleObj>
              </mc:Choice>
              <mc:Fallback>
                <p:oleObj name="think-cell Slide" r:id="rId12" imgW="606" imgH="608" progId="TCLayout.ActiveDocument.1">
                  <p:embed/>
                  <p:pic>
                    <p:nvPicPr>
                      <p:cNvPr id="22" name="think-cell data - do not delete" hidden="1">
                        <a:extLst>
                          <a:ext uri="{FF2B5EF4-FFF2-40B4-BE49-F238E27FC236}">
                            <a16:creationId xmlns:a16="http://schemas.microsoft.com/office/drawing/2014/main" id="{DB4B2566-6CA3-E4AB-E0E8-12A198363961}"/>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graphicFrame>
        <p:nvGraphicFramePr>
          <p:cNvPr id="4" name="btfpTable488237">
            <a:extLst>
              <a:ext uri="{FF2B5EF4-FFF2-40B4-BE49-F238E27FC236}">
                <a16:creationId xmlns:a16="http://schemas.microsoft.com/office/drawing/2014/main" id="{3EFA09C9-A907-4448-A24A-C4F7241A391E}"/>
              </a:ext>
            </a:extLst>
          </p:cNvPr>
          <p:cNvGraphicFramePr>
            <a:graphicFrameLocks noGrp="1"/>
          </p:cNvGraphicFramePr>
          <p:nvPr>
            <p:custDataLst>
              <p:tags r:id="rId3"/>
            </p:custDataLst>
            <p:extLst>
              <p:ext uri="{D42A27DB-BD31-4B8C-83A1-F6EECF244321}">
                <p14:modId xmlns:p14="http://schemas.microsoft.com/office/powerpoint/2010/main" val="3520525762"/>
              </p:ext>
            </p:extLst>
          </p:nvPr>
        </p:nvGraphicFramePr>
        <p:xfrm>
          <a:off x="330201" y="1288511"/>
          <a:ext cx="3741614" cy="5157378"/>
        </p:xfrm>
        <a:graphic>
          <a:graphicData uri="http://schemas.openxmlformats.org/drawingml/2006/table">
            <a:tbl>
              <a:tblPr firstRow="1" firstCol="1">
                <a:tableStyleId>{9D7B26C5-4107-4FEC-AEDC-1716B250A1EF}</a:tableStyleId>
              </a:tblPr>
              <a:tblGrid>
                <a:gridCol w="1270446">
                  <a:extLst>
                    <a:ext uri="{9D8B030D-6E8A-4147-A177-3AD203B41FA5}">
                      <a16:colId xmlns:a16="http://schemas.microsoft.com/office/drawing/2014/main" val="2796326750"/>
                    </a:ext>
                  </a:extLst>
                </a:gridCol>
                <a:gridCol w="2471168">
                  <a:extLst>
                    <a:ext uri="{9D8B030D-6E8A-4147-A177-3AD203B41FA5}">
                      <a16:colId xmlns:a16="http://schemas.microsoft.com/office/drawing/2014/main" val="1210545087"/>
                    </a:ext>
                  </a:extLst>
                </a:gridCol>
              </a:tblGrid>
              <a:tr h="291402">
                <a:tc>
                  <a:txBody>
                    <a:bodyPr/>
                    <a:lstStyle/>
                    <a:p>
                      <a:pPr marL="0" indent="0">
                        <a:spcBef>
                          <a:spcPts val="0"/>
                        </a:spcBef>
                        <a:buFontTx/>
                        <a:buNone/>
                      </a:pPr>
                      <a:endParaRPr lang="en-US" sz="900"/>
                    </a:p>
                  </a:txBody>
                  <a:tcPr anchor="b">
                    <a:lnB w="19050" cap="flat" cmpd="sng" algn="ctr">
                      <a:solidFill>
                        <a:schemeClr val="bg1"/>
                      </a:solidFill>
                      <a:prstDash val="solid"/>
                      <a:round/>
                      <a:headEnd type="none" w="med" len="med"/>
                      <a:tailEnd type="none" w="med" len="med"/>
                    </a:lnB>
                  </a:tcPr>
                </a:tc>
                <a:tc>
                  <a:txBody>
                    <a:bodyPr/>
                    <a:lstStyle/>
                    <a:p>
                      <a:pPr marL="0" indent="0">
                        <a:spcBef>
                          <a:spcPts val="0"/>
                        </a:spcBef>
                        <a:buFontTx/>
                        <a:buNone/>
                      </a:pPr>
                      <a:endParaRPr lang="en-US" sz="900"/>
                    </a:p>
                  </a:txBody>
                  <a:tcPr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3760401"/>
                  </a:ext>
                </a:extLst>
              </a:tr>
              <a:tr h="761716">
                <a:tc>
                  <a:txBody>
                    <a:bodyPr/>
                    <a:lstStyle/>
                    <a:p>
                      <a:pPr marL="0" indent="0">
                        <a:spcBef>
                          <a:spcPts val="900"/>
                        </a:spcBef>
                        <a:buFontTx/>
                        <a:buNone/>
                      </a:pPr>
                      <a:r>
                        <a:rPr lang="en-US" sz="900">
                          <a:solidFill>
                            <a:srgbClr val="FFFFFF"/>
                          </a:solidFill>
                        </a:rPr>
                        <a:t>Description</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a:t>&lt;Competitor 2&gt; provides end-to-end, technology-enabled RCM and related advisory services for U.S. hospitals, health-systems, physician-groups and other care facilities</a:t>
                      </a:r>
                    </a:p>
                  </a:txBody>
                  <a:tcPr>
                    <a:lnT w="190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22394710"/>
                  </a:ext>
                </a:extLst>
              </a:tr>
              <a:tr h="230568">
                <a:tc>
                  <a:txBody>
                    <a:bodyPr/>
                    <a:lstStyle/>
                    <a:p>
                      <a:pPr marL="0" indent="0">
                        <a:spcBef>
                          <a:spcPts val="900"/>
                        </a:spcBef>
                        <a:buFontTx/>
                        <a:buNone/>
                      </a:pPr>
                      <a:r>
                        <a:rPr lang="en-US" sz="900">
                          <a:solidFill>
                            <a:srgbClr val="FFFFFF"/>
                          </a:solidFill>
                        </a:rPr>
                        <a:t>Revenue</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kern="1200">
                          <a:solidFill>
                            <a:schemeClr val="dk1"/>
                          </a:solidFill>
                          <a:latin typeface="+mn-lt"/>
                          <a:ea typeface="+mn-ea"/>
                          <a:cs typeface="+mn-cs"/>
                        </a:rPr>
                        <a:t>$2.25 B (2013)</a:t>
                      </a:r>
                    </a:p>
                  </a:txBody>
                  <a:tcPr marT="9525" marB="0" anchor="ctr"/>
                </a:tc>
                <a:extLst>
                  <a:ext uri="{0D108BD9-81ED-4DB2-BD59-A6C34878D82A}">
                    <a16:rowId xmlns:a16="http://schemas.microsoft.com/office/drawing/2014/main" val="3016831587"/>
                  </a:ext>
                </a:extLst>
              </a:tr>
              <a:tr h="230568">
                <a:tc>
                  <a:txBody>
                    <a:bodyPr/>
                    <a:lstStyle/>
                    <a:p>
                      <a:pPr marL="0" indent="0">
                        <a:spcBef>
                          <a:spcPts val="900"/>
                        </a:spcBef>
                        <a:buFontTx/>
                        <a:buNone/>
                      </a:pPr>
                      <a:r>
                        <a:rPr lang="en-US" sz="900">
                          <a:solidFill>
                            <a:srgbClr val="FFFFFF"/>
                          </a:solidFill>
                        </a:rPr>
                        <a:t>Employees</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kern="1200">
                          <a:solidFill>
                            <a:schemeClr val="dk1"/>
                          </a:solidFill>
                          <a:latin typeface="+mn-lt"/>
                          <a:ea typeface="+mn-ea"/>
                          <a:cs typeface="+mn-cs"/>
                        </a:rPr>
                        <a:t>~30K</a:t>
                      </a:r>
                    </a:p>
                  </a:txBody>
                  <a:tcPr marT="9525" marB="0" anchor="ctr"/>
                </a:tc>
                <a:extLst>
                  <a:ext uri="{0D108BD9-81ED-4DB2-BD59-A6C34878D82A}">
                    <a16:rowId xmlns:a16="http://schemas.microsoft.com/office/drawing/2014/main" val="3661699395"/>
                  </a:ext>
                </a:extLst>
              </a:tr>
              <a:tr h="230568">
                <a:tc>
                  <a:txBody>
                    <a:bodyPr/>
                    <a:lstStyle/>
                    <a:p>
                      <a:pPr marL="0" indent="0">
                        <a:spcBef>
                          <a:spcPts val="900"/>
                        </a:spcBef>
                        <a:buFontTx/>
                        <a:buNone/>
                      </a:pPr>
                      <a:r>
                        <a:rPr lang="en-US" sz="900">
                          <a:solidFill>
                            <a:srgbClr val="FFFFFF"/>
                          </a:solidFill>
                        </a:rPr>
                        <a:t>Location</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kern="1200">
                          <a:solidFill>
                            <a:schemeClr val="dk1"/>
                          </a:solidFill>
                          <a:latin typeface="+mn-lt"/>
                          <a:ea typeface="+mn-ea"/>
                          <a:cs typeface="+mn-cs"/>
                        </a:rPr>
                        <a:t>Murray, UT</a:t>
                      </a:r>
                    </a:p>
                  </a:txBody>
                  <a:tcPr marT="9525" marB="0" anchor="ctr"/>
                </a:tc>
                <a:extLst>
                  <a:ext uri="{0D108BD9-81ED-4DB2-BD59-A6C34878D82A}">
                    <a16:rowId xmlns:a16="http://schemas.microsoft.com/office/drawing/2014/main" val="221143534"/>
                  </a:ext>
                </a:extLst>
              </a:tr>
              <a:tr h="230568">
                <a:tc>
                  <a:txBody>
                    <a:bodyPr/>
                    <a:lstStyle/>
                    <a:p>
                      <a:pPr marL="0" indent="0">
                        <a:spcBef>
                          <a:spcPts val="900"/>
                        </a:spcBef>
                        <a:buFontTx/>
                        <a:buNone/>
                      </a:pPr>
                      <a:r>
                        <a:rPr lang="en-US" sz="900">
                          <a:solidFill>
                            <a:srgbClr val="FFFFFF"/>
                          </a:solidFill>
                        </a:rPr>
                        <a:t>Ownership</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kern="1200">
                          <a:solidFill>
                            <a:schemeClr val="dk1"/>
                          </a:solidFill>
                          <a:latin typeface="+mn-lt"/>
                          <a:ea typeface="+mn-ea"/>
                          <a:cs typeface="+mn-cs"/>
                        </a:rPr>
                        <a:t>PE Owned</a:t>
                      </a:r>
                    </a:p>
                  </a:txBody>
                  <a:tcPr marT="9525" marB="0" anchor="ctr"/>
                </a:tc>
                <a:extLst>
                  <a:ext uri="{0D108BD9-81ED-4DB2-BD59-A6C34878D82A}">
                    <a16:rowId xmlns:a16="http://schemas.microsoft.com/office/drawing/2014/main" val="3863103423"/>
                  </a:ext>
                </a:extLst>
              </a:tr>
              <a:tr h="3166464">
                <a:tc>
                  <a:txBody>
                    <a:bodyPr/>
                    <a:lstStyle/>
                    <a:p>
                      <a:pPr marL="0" indent="0">
                        <a:spcBef>
                          <a:spcPts val="900"/>
                        </a:spcBef>
                        <a:buFontTx/>
                        <a:buNone/>
                      </a:pPr>
                      <a:r>
                        <a:rPr lang="en-US" sz="900">
                          <a:solidFill>
                            <a:srgbClr val="FFFFFF"/>
                          </a:solidFill>
                        </a:rPr>
                        <a:t>Key offerings</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indent="0">
                        <a:spcBef>
                          <a:spcPts val="300"/>
                        </a:spcBef>
                        <a:buNone/>
                      </a:pPr>
                      <a:r>
                        <a:rPr lang="en-US" sz="900" b="1"/>
                        <a:t>Delivers end-to-end solutions </a:t>
                      </a:r>
                      <a:r>
                        <a:rPr lang="en-US" sz="900" b="0"/>
                        <a:t>encompassing every stage of the healthcare revenue cycle. Its core services include:</a:t>
                      </a:r>
                      <a:endParaRPr lang="en-US" sz="900" b="1"/>
                    </a:p>
                    <a:p>
                      <a:pPr marL="91440" indent="-91440">
                        <a:spcBef>
                          <a:spcPts val="300"/>
                        </a:spcBef>
                      </a:pPr>
                      <a:r>
                        <a:rPr lang="en-US" sz="900" b="1"/>
                        <a:t>Patient Access: </a:t>
                      </a:r>
                      <a:r>
                        <a:rPr lang="en-US" sz="900" b="0"/>
                        <a:t>Pre-registration and insurance verification, financial clearance</a:t>
                      </a:r>
                    </a:p>
                    <a:p>
                      <a:pPr marL="91440" indent="-91440">
                        <a:spcBef>
                          <a:spcPts val="300"/>
                        </a:spcBef>
                      </a:pPr>
                      <a:r>
                        <a:rPr lang="en-US" sz="900" b="1"/>
                        <a:t>Mid-Cycle (Clinical &amp; Coding): </a:t>
                      </a:r>
                      <a:r>
                        <a:rPr lang="en-US" sz="900" b="0"/>
                        <a:t>Charge capture and medical coding of clinical services, as well as clinical documentation improvement and coding management</a:t>
                      </a:r>
                    </a:p>
                    <a:p>
                      <a:pPr marL="91440" indent="-91440">
                        <a:spcBef>
                          <a:spcPts val="300"/>
                        </a:spcBef>
                      </a:pPr>
                      <a:r>
                        <a:rPr lang="en-US" sz="900" b="1"/>
                        <a:t>Billing &amp; Claims: </a:t>
                      </a:r>
                      <a:r>
                        <a:rPr lang="en-US" sz="900" b="0"/>
                        <a:t>Submission of claims, billing and follow-up with payers (insurance) to secure reimbursements</a:t>
                      </a:r>
                    </a:p>
                    <a:p>
                      <a:pPr marL="91440" indent="-91440">
                        <a:spcBef>
                          <a:spcPts val="300"/>
                        </a:spcBef>
                      </a:pPr>
                      <a:r>
                        <a:rPr lang="en-US" sz="900" b="1"/>
                        <a:t>Payment Recovery: </a:t>
                      </a:r>
                      <a:r>
                        <a:rPr lang="en-US" sz="900" b="0"/>
                        <a:t>Underpayment identification/recovery and denials management</a:t>
                      </a:r>
                    </a:p>
                    <a:p>
                      <a:pPr marL="91440" indent="-91440">
                        <a:spcBef>
                          <a:spcPts val="300"/>
                        </a:spcBef>
                      </a:pPr>
                      <a:r>
                        <a:rPr lang="en-US" sz="900" b="1"/>
                        <a:t>Related Solutions: </a:t>
                      </a:r>
                      <a:r>
                        <a:rPr lang="en-US" sz="900" b="0"/>
                        <a:t>Offers related RCM technology and consulting, including physician advisory services, reimbursement optimization, and patient experience tools</a:t>
                      </a:r>
                    </a:p>
                  </a:txBody>
                  <a:tcPr/>
                </a:tc>
                <a:extLst>
                  <a:ext uri="{0D108BD9-81ED-4DB2-BD59-A6C34878D82A}">
                    <a16:rowId xmlns:a16="http://schemas.microsoft.com/office/drawing/2014/main" val="2956192819"/>
                  </a:ext>
                </a:extLst>
              </a:tr>
            </a:tbl>
          </a:graphicData>
        </a:graphic>
      </p:graphicFrame>
      <p:sp>
        <p:nvSpPr>
          <p:cNvPr id="2" name="Title 1">
            <a:extLst>
              <a:ext uri="{FF2B5EF4-FFF2-40B4-BE49-F238E27FC236}">
                <a16:creationId xmlns:a16="http://schemas.microsoft.com/office/drawing/2014/main" id="{6B35ECCA-3E7D-95D7-AB1C-C5C058132FFD}"/>
              </a:ext>
            </a:extLst>
          </p:cNvPr>
          <p:cNvSpPr>
            <a:spLocks noGrp="1"/>
          </p:cNvSpPr>
          <p:nvPr>
            <p:ph type="title"/>
          </p:nvPr>
        </p:nvSpPr>
        <p:spPr>
          <a:xfrm>
            <a:off x="334963" y="1"/>
            <a:ext cx="11492351" cy="876687"/>
          </a:xfrm>
        </p:spPr>
        <p:txBody>
          <a:bodyPr vert="horz"/>
          <a:lstStyle/>
          <a:p>
            <a:r>
              <a:rPr lang="en-US"/>
              <a:t>&lt;Competitor 2&gt; leverages Gen AI across its various RCM offerings including patient registration, medical coding, claims &amp; denial management, and AR</a:t>
            </a:r>
          </a:p>
        </p:txBody>
      </p:sp>
      <p:grpSp>
        <p:nvGrpSpPr>
          <p:cNvPr id="1049" name="btfpColumnHeaderBox735392">
            <a:extLst>
              <a:ext uri="{FF2B5EF4-FFF2-40B4-BE49-F238E27FC236}">
                <a16:creationId xmlns:a16="http://schemas.microsoft.com/office/drawing/2014/main" id="{A5E66C38-AF86-D35D-EF60-0AB46BD34940}"/>
              </a:ext>
            </a:extLst>
          </p:cNvPr>
          <p:cNvGrpSpPr/>
          <p:nvPr>
            <p:custDataLst>
              <p:tags r:id="rId4"/>
            </p:custDataLst>
          </p:nvPr>
        </p:nvGrpSpPr>
        <p:grpSpPr>
          <a:xfrm>
            <a:off x="4354248" y="1269411"/>
            <a:ext cx="7502790" cy="285432"/>
            <a:chOff x="330200" y="1272043"/>
            <a:chExt cx="3483504" cy="285432"/>
          </a:xfrm>
        </p:grpSpPr>
        <p:sp>
          <p:nvSpPr>
            <p:cNvPr id="1047" name="btfpColumnHeaderBoxText735392">
              <a:extLst>
                <a:ext uri="{FF2B5EF4-FFF2-40B4-BE49-F238E27FC236}">
                  <a16:creationId xmlns:a16="http://schemas.microsoft.com/office/drawing/2014/main" id="{AF1BF79E-D603-9463-F61D-0FB2E2CF04FE}"/>
                </a:ext>
              </a:extLst>
            </p:cNvPr>
            <p:cNvSpPr txBox="1"/>
            <p:nvPr/>
          </p:nvSpPr>
          <p:spPr bwMode="gray">
            <a:xfrm>
              <a:off x="330200" y="1272043"/>
              <a:ext cx="3483504" cy="285432"/>
            </a:xfrm>
            <a:prstGeom prst="rect">
              <a:avLst/>
            </a:prstGeom>
            <a:noFill/>
          </p:spPr>
          <p:txBody>
            <a:bodyPr vert="horz" wrap="square" lIns="36036" tIns="36036" rIns="36036" bIns="36036"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Key GenAI/AI functionalities and products</a:t>
              </a:r>
            </a:p>
          </p:txBody>
        </p:sp>
        <p:cxnSp>
          <p:nvCxnSpPr>
            <p:cNvPr id="1048" name="btfpColumnHeaderBoxLine735392">
              <a:extLst>
                <a:ext uri="{FF2B5EF4-FFF2-40B4-BE49-F238E27FC236}">
                  <a16:creationId xmlns:a16="http://schemas.microsoft.com/office/drawing/2014/main" id="{503707A4-58C9-F112-5FC8-C02BA0FF9C8C}"/>
                </a:ext>
              </a:extLst>
            </p:cNvPr>
            <p:cNvCxnSpPr/>
            <p:nvPr/>
          </p:nvCxnSpPr>
          <p:spPr bwMode="gray">
            <a:xfrm>
              <a:off x="330200" y="1557475"/>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84" name="btfpColumnHeaderBox516384">
            <a:extLst>
              <a:ext uri="{FF2B5EF4-FFF2-40B4-BE49-F238E27FC236}">
                <a16:creationId xmlns:a16="http://schemas.microsoft.com/office/drawing/2014/main" id="{6B196BC5-1850-D89C-871A-04CE95C1B889}"/>
              </a:ext>
            </a:extLst>
          </p:cNvPr>
          <p:cNvGrpSpPr/>
          <p:nvPr>
            <p:custDataLst>
              <p:tags r:id="rId5"/>
            </p:custDataLst>
          </p:nvPr>
        </p:nvGrpSpPr>
        <p:grpSpPr>
          <a:xfrm>
            <a:off x="330200" y="1263540"/>
            <a:ext cx="3674522" cy="291303"/>
            <a:chOff x="330200" y="1297694"/>
            <a:chExt cx="3483504" cy="291303"/>
          </a:xfrm>
        </p:grpSpPr>
        <p:sp>
          <p:nvSpPr>
            <p:cNvPr id="1082" name="btfpColumnHeaderBoxText516384">
              <a:extLst>
                <a:ext uri="{FF2B5EF4-FFF2-40B4-BE49-F238E27FC236}">
                  <a16:creationId xmlns:a16="http://schemas.microsoft.com/office/drawing/2014/main" id="{4BF2E194-CF7A-E310-A195-1E0DC418C73C}"/>
                </a:ext>
              </a:extLst>
            </p:cNvPr>
            <p:cNvSpPr txBox="1"/>
            <p:nvPr/>
          </p:nvSpPr>
          <p:spPr bwMode="gray">
            <a:xfrm>
              <a:off x="330200" y="1297694"/>
              <a:ext cx="3483504" cy="285432"/>
            </a:xfrm>
            <a:prstGeom prst="rect">
              <a:avLst/>
            </a:prstGeom>
            <a:noFill/>
          </p:spPr>
          <p:txBody>
            <a:bodyPr vert="horz" wrap="square" lIns="36036" tIns="36036" rIns="36036" bIns="36036"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Arial"/>
                  <a:ea typeface="+mn-ea"/>
                  <a:cs typeface="+mn-cs"/>
                </a:rPr>
                <a:t>                         Company overview</a:t>
              </a:r>
            </a:p>
          </p:txBody>
        </p:sp>
        <p:cxnSp>
          <p:nvCxnSpPr>
            <p:cNvPr id="1083" name="btfpColumnHeaderBoxLine516384">
              <a:extLst>
                <a:ext uri="{FF2B5EF4-FFF2-40B4-BE49-F238E27FC236}">
                  <a16:creationId xmlns:a16="http://schemas.microsoft.com/office/drawing/2014/main" id="{37512EF6-A756-F6F4-93E4-B4D9715A85B7}"/>
                </a:ext>
              </a:extLst>
            </p:cNvPr>
            <p:cNvCxnSpPr/>
            <p:nvPr/>
          </p:nvCxnSpPr>
          <p:spPr bwMode="gray">
            <a:xfrm>
              <a:off x="330200" y="158899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 name="btfpStatusSticker202161">
            <a:extLst>
              <a:ext uri="{FF2B5EF4-FFF2-40B4-BE49-F238E27FC236}">
                <a16:creationId xmlns:a16="http://schemas.microsoft.com/office/drawing/2014/main" id="{5488624D-B7DE-6C93-65A6-9798859289C8}"/>
              </a:ext>
            </a:extLst>
          </p:cNvPr>
          <p:cNvGrpSpPr/>
          <p:nvPr>
            <p:custDataLst>
              <p:tags r:id="rId6"/>
            </p:custDataLst>
          </p:nvPr>
        </p:nvGrpSpPr>
        <p:grpSpPr>
          <a:xfrm>
            <a:off x="10066452" y="955344"/>
            <a:ext cx="1761444" cy="235611"/>
            <a:chOff x="-4287648" y="876300"/>
            <a:chExt cx="1761444" cy="235611"/>
          </a:xfrm>
        </p:grpSpPr>
        <p:sp>
          <p:nvSpPr>
            <p:cNvPr id="12" name="btfpStatusStickerText202161">
              <a:extLst>
                <a:ext uri="{FF2B5EF4-FFF2-40B4-BE49-F238E27FC236}">
                  <a16:creationId xmlns:a16="http://schemas.microsoft.com/office/drawing/2014/main" id="{B81FEACC-B29F-9501-470B-F9E7CC09E489}"/>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21" name="btfpStatusStickerLine202161">
              <a:extLst>
                <a:ext uri="{FF2B5EF4-FFF2-40B4-BE49-F238E27FC236}">
                  <a16:creationId xmlns:a16="http://schemas.microsoft.com/office/drawing/2014/main" id="{8E1DAB84-6824-8BB6-8C79-716B100A5350}"/>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3" name="Table 22">
            <a:extLst>
              <a:ext uri="{FF2B5EF4-FFF2-40B4-BE49-F238E27FC236}">
                <a16:creationId xmlns:a16="http://schemas.microsoft.com/office/drawing/2014/main" id="{6EB308B7-1FCB-465F-7A0E-49D2610BB91D}"/>
              </a:ext>
            </a:extLst>
          </p:cNvPr>
          <p:cNvGraphicFramePr>
            <a:graphicFrameLocks noGrp="1"/>
          </p:cNvGraphicFramePr>
          <p:nvPr>
            <p:custDataLst>
              <p:tags r:id="rId7"/>
            </p:custDataLst>
            <p:extLst>
              <p:ext uri="{D42A27DB-BD31-4B8C-83A1-F6EECF244321}">
                <p14:modId xmlns:p14="http://schemas.microsoft.com/office/powerpoint/2010/main" val="2688176907"/>
              </p:ext>
            </p:extLst>
          </p:nvPr>
        </p:nvGraphicFramePr>
        <p:xfrm>
          <a:off x="4354247" y="1545561"/>
          <a:ext cx="7504378" cy="5032764"/>
        </p:xfrm>
        <a:graphic>
          <a:graphicData uri="http://schemas.openxmlformats.org/drawingml/2006/table">
            <a:tbl>
              <a:tblPr firstRow="1" firstCol="1">
                <a:tableStyleId>{9D7B26C5-4107-4FEC-AEDC-1716B250A1EF}</a:tableStyleId>
              </a:tblPr>
              <a:tblGrid>
                <a:gridCol w="1004835">
                  <a:extLst>
                    <a:ext uri="{9D8B030D-6E8A-4147-A177-3AD203B41FA5}">
                      <a16:colId xmlns:a16="http://schemas.microsoft.com/office/drawing/2014/main" val="1041333410"/>
                    </a:ext>
                  </a:extLst>
                </a:gridCol>
                <a:gridCol w="1060768">
                  <a:extLst>
                    <a:ext uri="{9D8B030D-6E8A-4147-A177-3AD203B41FA5}">
                      <a16:colId xmlns:a16="http://schemas.microsoft.com/office/drawing/2014/main" val="2645032763"/>
                    </a:ext>
                  </a:extLst>
                </a:gridCol>
                <a:gridCol w="5438775">
                  <a:extLst>
                    <a:ext uri="{9D8B030D-6E8A-4147-A177-3AD203B41FA5}">
                      <a16:colId xmlns:a16="http://schemas.microsoft.com/office/drawing/2014/main" val="3671993044"/>
                    </a:ext>
                  </a:extLst>
                </a:gridCol>
              </a:tblGrid>
              <a:tr h="241356">
                <a:tc>
                  <a:txBody>
                    <a:bodyPr/>
                    <a:lstStyle/>
                    <a:p>
                      <a:pPr marL="0" indent="0" algn="ctr">
                        <a:buFontTx/>
                        <a:buNone/>
                      </a:pPr>
                      <a:r>
                        <a:rPr lang="en-US" sz="1000"/>
                        <a:t>Module</a:t>
                      </a:r>
                    </a:p>
                  </a:txBody>
                  <a:tcPr marL="45720" marR="45720" anchor="ctr"/>
                </a:tc>
                <a:tc>
                  <a:txBody>
                    <a:bodyPr/>
                    <a:lstStyle/>
                    <a:p>
                      <a:pPr marL="0" indent="0" algn="ctr">
                        <a:spcBef>
                          <a:spcPts val="900"/>
                        </a:spcBef>
                        <a:buFontTx/>
                        <a:buNone/>
                      </a:pPr>
                      <a:r>
                        <a:rPr lang="en-US" sz="1000"/>
                        <a:t>Feature</a:t>
                      </a:r>
                    </a:p>
                  </a:txBody>
                  <a:tcPr marL="45720" marR="45720" anchor="ctr"/>
                </a:tc>
                <a:tc>
                  <a:txBody>
                    <a:bodyPr/>
                    <a:lstStyle/>
                    <a:p>
                      <a:pPr marL="0" marR="0" lvl="0" indent="0" algn="ctr" defTabSz="711200" rtl="0" eaLnBrk="1" fontAlgn="auto" latinLnBrk="0" hangingPunct="1">
                        <a:lnSpc>
                          <a:spcPct val="100000"/>
                        </a:lnSpc>
                        <a:spcBef>
                          <a:spcPts val="900"/>
                        </a:spcBef>
                        <a:spcAft>
                          <a:spcPts val="0"/>
                        </a:spcAft>
                        <a:buClrTx/>
                        <a:buSzTx/>
                        <a:buFontTx/>
                        <a:buNone/>
                        <a:tabLst/>
                        <a:defRPr/>
                      </a:pPr>
                      <a:r>
                        <a:rPr lang="en-US" sz="1000"/>
                        <a:t>Description / Impact</a:t>
                      </a:r>
                    </a:p>
                  </a:txBody>
                  <a:tcPr marL="45720" marR="45720" anchor="ctr">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580572281"/>
                  </a:ext>
                </a:extLst>
              </a:tr>
              <a:tr h="1233931">
                <a:tc>
                  <a:txBody>
                    <a:bodyPr/>
                    <a:lstStyle/>
                    <a:p>
                      <a:pPr marL="0" indent="0" algn="ctr">
                        <a:buNone/>
                      </a:pPr>
                      <a:r>
                        <a:rPr lang="en-US" sz="900">
                          <a:solidFill>
                            <a:srgbClr val="FFFFFF"/>
                          </a:solidFill>
                        </a:rPr>
                        <a:t>Patient Registration</a:t>
                      </a:r>
                    </a:p>
                  </a:txBody>
                  <a:tcPr marL="45720" marR="45720" anchor="ctr">
                    <a:solidFill>
                      <a:srgbClr val="83AC9A"/>
                    </a:solidFill>
                  </a:tcPr>
                </a:tc>
                <a:tc>
                  <a:txBody>
                    <a:bodyPr/>
                    <a:lstStyle/>
                    <a:p>
                      <a:pPr marL="0" lvl="0" indent="-86360" algn="ctr">
                        <a:buFontTx/>
                        <a:buNone/>
                      </a:pPr>
                      <a:r>
                        <a:rPr lang="en-US" sz="900"/>
                        <a:t>Patient Intake,  access &amp; verification</a:t>
                      </a:r>
                    </a:p>
                  </a:txBody>
                  <a:tcPr anchor="ct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sz="900">
                          <a:latin typeface="+mj-lt"/>
                        </a:rPr>
                        <a:t>Exploring </a:t>
                      </a:r>
                      <a:r>
                        <a:rPr lang="en-US" sz="900" b="1">
                          <a:latin typeface="+mj-lt"/>
                        </a:rPr>
                        <a:t>LLM-based assistants for scheduling and patient registration</a:t>
                      </a:r>
                      <a:r>
                        <a:rPr lang="en-US" sz="900">
                          <a:latin typeface="+mj-lt"/>
                        </a:rPr>
                        <a:t>. Competitor’s roadmap includes </a:t>
                      </a:r>
                      <a:r>
                        <a:rPr lang="en-US" sz="900" b="1">
                          <a:latin typeface="+mj-lt"/>
                        </a:rPr>
                        <a:t>generative AI in call centers and scheduling to streamline patient access</a:t>
                      </a:r>
                      <a:r>
                        <a:rPr lang="en-US" sz="900">
                          <a:latin typeface="+mj-lt"/>
                        </a:rPr>
                        <a:t>. </a:t>
                      </a:r>
                    </a:p>
                    <a:p>
                      <a:pPr marL="177800" indent="-177800">
                        <a:spcBef>
                          <a:spcPts val="200"/>
                        </a:spcBef>
                      </a:pPr>
                      <a:r>
                        <a:rPr lang="en-US" sz="900" b="1"/>
                        <a:t>Patient registration: </a:t>
                      </a:r>
                      <a:r>
                        <a:rPr lang="en-US" sz="900" b="0"/>
                        <a:t>&lt;Competitor 2&gt; Platform is an AI-driven solution designed to streamline patient access providing patients with a digital self-service experience, using AI to reduce errors</a:t>
                      </a:r>
                    </a:p>
                    <a:p>
                      <a:pPr marL="177800" indent="-177800">
                        <a:spcBef>
                          <a:spcPts val="200"/>
                        </a:spcBef>
                      </a:pPr>
                      <a:r>
                        <a:rPr lang="en-US" sz="900" b="1"/>
                        <a:t>Benefits &amp; Eligibility Verification</a:t>
                      </a:r>
                      <a:r>
                        <a:rPr lang="en-US" sz="900"/>
                        <a:t>: </a:t>
                      </a:r>
                      <a:r>
                        <a:rPr lang="en-US" sz="900" b="0"/>
                        <a:t>&lt;Competitor 2&gt;</a:t>
                      </a:r>
                      <a:r>
                        <a:rPr lang="en-US" sz="900"/>
                        <a:t> GenAI models interpret complex payer documents to provide real-time insights on patient eligibility and coverage details </a:t>
                      </a:r>
                    </a:p>
                    <a:p>
                      <a:pPr marL="177800" indent="-177800">
                        <a:spcBef>
                          <a:spcPts val="200"/>
                        </a:spcBef>
                      </a:pPr>
                      <a:r>
                        <a:rPr lang="en-US" sz="900" b="1"/>
                        <a:t>Referral &amp; Authorization Management</a:t>
                      </a:r>
                      <a:r>
                        <a:rPr lang="en-US" sz="900"/>
                        <a:t>: </a:t>
                      </a:r>
                      <a:r>
                        <a:rPr lang="en-US" sz="900" b="0"/>
                        <a:t>&lt;Competitor 2&gt; </a:t>
                      </a:r>
                      <a:r>
                        <a:rPr lang="en-US" sz="900"/>
                        <a:t>uses predictive GenAI to analyze historical data, flagging cases that likely need prior authorization and reducing denials by highlighting cases</a:t>
                      </a:r>
                    </a:p>
                  </a:txBody>
                  <a:tcPr marT="36576" marB="36576" anchor="ctr">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567530681"/>
                  </a:ext>
                </a:extLst>
              </a:tr>
              <a:tr h="622683">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900" b="1" i="0" u="none" strike="noStrike" kern="1200">
                          <a:solidFill>
                            <a:srgbClr val="FFFFFF"/>
                          </a:solidFill>
                          <a:effectLst/>
                          <a:latin typeface="+mn-lt"/>
                          <a:ea typeface="+mn-ea"/>
                          <a:cs typeface="+mn-cs"/>
                        </a:rPr>
                        <a:t>Charge capture and Coding</a:t>
                      </a:r>
                    </a:p>
                  </a:txBody>
                  <a:tcPr marL="45720" marR="45720" anchor="ctr">
                    <a:solidFill>
                      <a:srgbClr val="7891AA"/>
                    </a:solidFill>
                  </a:tcPr>
                </a:tc>
                <a:tc>
                  <a:txBody>
                    <a:bodyPr/>
                    <a:lstStyle/>
                    <a:p>
                      <a:pPr marL="0" lvl="0" indent="-86360" algn="ctr" defTabSz="711200" rtl="0" eaLnBrk="1" fontAlgn="ctr" latinLnBrk="0" hangingPunct="1">
                        <a:spcBef>
                          <a:spcPts val="1200"/>
                        </a:spcBef>
                        <a:buFontTx/>
                        <a:buNone/>
                      </a:pPr>
                      <a:r>
                        <a:rPr lang="en-US" sz="900" kern="1200">
                          <a:solidFill>
                            <a:schemeClr val="dk1"/>
                          </a:solidFill>
                          <a:latin typeface="+mn-lt"/>
                          <a:ea typeface="+mn-ea"/>
                          <a:cs typeface="+mn-cs"/>
                        </a:rPr>
                        <a:t>Medical Coding &amp; Documentation</a:t>
                      </a:r>
                    </a:p>
                  </a:txBody>
                  <a:tcPr marT="9525" marB="0" anchor="ctr"/>
                </a:tc>
                <a:tc>
                  <a:txBody>
                    <a:bodyPr/>
                    <a:lstStyle/>
                    <a:p>
                      <a:pPr algn="l" fontAlgn="ctr">
                        <a:spcBef>
                          <a:spcPts val="1200"/>
                        </a:spcBef>
                      </a:pPr>
                      <a:r>
                        <a:rPr lang="en-US" sz="900" b="0" i="0" u="none" strike="noStrike">
                          <a:solidFill>
                            <a:srgbClr val="000000"/>
                          </a:solidFill>
                          <a:effectLst/>
                          <a:latin typeface="+mj-lt"/>
                        </a:rPr>
                        <a:t>Built an application </a:t>
                      </a:r>
                      <a:r>
                        <a:rPr lang="en-US" sz="900" b="1" i="0" u="none" strike="noStrike">
                          <a:solidFill>
                            <a:srgbClr val="000000"/>
                          </a:solidFill>
                          <a:effectLst/>
                          <a:latin typeface="+mj-lt"/>
                        </a:rPr>
                        <a:t>using Azure OpenAI to analyze physicians’ documentation and predict billing codes </a:t>
                      </a:r>
                      <a:r>
                        <a:rPr lang="en-US" sz="900" b="0" i="0" u="none" strike="noStrike">
                          <a:solidFill>
                            <a:srgbClr val="000000"/>
                          </a:solidFill>
                          <a:effectLst/>
                          <a:latin typeface="+mj-lt"/>
                        </a:rPr>
                        <a:t>(E/M levels), </a:t>
                      </a:r>
                      <a:r>
                        <a:rPr lang="en-US" sz="900" b="1" i="0" u="none" strike="noStrike">
                          <a:solidFill>
                            <a:srgbClr val="000000"/>
                          </a:solidFill>
                          <a:effectLst/>
                          <a:latin typeface="+mj-lt"/>
                        </a:rPr>
                        <a:t>automating the coding review process</a:t>
                      </a:r>
                      <a:r>
                        <a:rPr lang="en-US" sz="900" b="0" i="0" u="none" strike="noStrike">
                          <a:solidFill>
                            <a:srgbClr val="000000"/>
                          </a:solidFill>
                          <a:effectLst/>
                          <a:latin typeface="+mj-lt"/>
                        </a:rPr>
                        <a:t>. This improves coding accuracy (compared to limited manual sampling), improving compliance and coding quality</a:t>
                      </a:r>
                    </a:p>
                  </a:txBody>
                  <a:tcPr marT="9525" marB="0" anchor="ctr"/>
                </a:tc>
                <a:extLst>
                  <a:ext uri="{0D108BD9-81ED-4DB2-BD59-A6C34878D82A}">
                    <a16:rowId xmlns:a16="http://schemas.microsoft.com/office/drawing/2014/main" val="3865058287"/>
                  </a:ext>
                </a:extLst>
              </a:tr>
              <a:tr h="622683">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900">
                          <a:solidFill>
                            <a:srgbClr val="FFFFFF"/>
                          </a:solidFill>
                        </a:rPr>
                        <a:t>Claims management</a:t>
                      </a:r>
                      <a:endParaRPr lang="en-US" sz="900" b="0" i="0" u="none" strike="noStrike" kern="1200">
                        <a:solidFill>
                          <a:srgbClr val="FFFFFF"/>
                        </a:solidFill>
                        <a:effectLst/>
                        <a:latin typeface="+mn-lt"/>
                        <a:ea typeface="+mn-ea"/>
                        <a:cs typeface="+mn-cs"/>
                      </a:endParaRPr>
                    </a:p>
                  </a:txBody>
                  <a:tcPr marL="45720" marR="45720" anchor="ctr">
                    <a:solidFill>
                      <a:srgbClr val="BA749F"/>
                    </a:solidFill>
                  </a:tcPr>
                </a:tc>
                <a:tc>
                  <a:txBody>
                    <a:bodyPr/>
                    <a:lstStyle/>
                    <a:p>
                      <a:pPr marL="0" lvl="0" indent="-86360" algn="ctr" defTabSz="711200" rtl="0" eaLnBrk="1" fontAlgn="ctr" latinLnBrk="0" hangingPunct="1">
                        <a:spcBef>
                          <a:spcPts val="1200"/>
                        </a:spcBef>
                        <a:buFontTx/>
                        <a:buNone/>
                      </a:pPr>
                      <a:r>
                        <a:rPr lang="en-US" sz="900" kern="1200">
                          <a:solidFill>
                            <a:schemeClr val="dk1"/>
                          </a:solidFill>
                          <a:latin typeface="+mn-lt"/>
                          <a:ea typeface="+mn-ea"/>
                          <a:cs typeface="+mn-cs"/>
                        </a:rPr>
                        <a:t>Claims &amp; Payer Follow-Up</a:t>
                      </a:r>
                    </a:p>
                  </a:txBody>
                  <a:tcPr marT="9525" marB="0" anchor="ctr"/>
                </a:tc>
                <a:tc>
                  <a:txBody>
                    <a:bodyPr/>
                    <a:lstStyle/>
                    <a:p>
                      <a:pPr algn="l" fontAlgn="ctr">
                        <a:lnSpc>
                          <a:spcPct val="100000"/>
                        </a:lnSpc>
                        <a:spcBef>
                          <a:spcPts val="0"/>
                        </a:spcBef>
                        <a:spcAft>
                          <a:spcPts val="0"/>
                        </a:spcAft>
                      </a:pPr>
                      <a:r>
                        <a:rPr lang="en-US" sz="900" b="0" i="0" u="none" strike="noStrike">
                          <a:solidFill>
                            <a:srgbClr val="000000"/>
                          </a:solidFill>
                          <a:effectLst/>
                          <a:latin typeface="+mj-lt"/>
                        </a:rPr>
                        <a:t>Deployed GenAI solutions summarizing account histories and </a:t>
                      </a:r>
                      <a:r>
                        <a:rPr lang="en-US" sz="900" b="1" i="0" u="none" strike="noStrike">
                          <a:solidFill>
                            <a:srgbClr val="000000"/>
                          </a:solidFill>
                          <a:effectLst/>
                          <a:latin typeface="+mj-lt"/>
                        </a:rPr>
                        <a:t>status by reading through claim notes and prior interactions</a:t>
                      </a:r>
                      <a:r>
                        <a:rPr lang="en-US" sz="900" b="0" i="0" u="none" strike="noStrike">
                          <a:solidFill>
                            <a:srgbClr val="000000"/>
                          </a:solidFill>
                          <a:effectLst/>
                          <a:latin typeface="+mj-lt"/>
                        </a:rPr>
                        <a:t> helping grasp each claim’s situation and next steps</a:t>
                      </a:r>
                    </a:p>
                    <a:p>
                      <a:pPr marL="177800" marR="0" lvl="0" indent="-177800" algn="l" defTabSz="711200" rtl="0" eaLnBrk="1" fontAlgn="auto" latinLnBrk="0" hangingPunct="1">
                        <a:lnSpc>
                          <a:spcPct val="100000"/>
                        </a:lnSpc>
                        <a:spcBef>
                          <a:spcPts val="200"/>
                        </a:spcBef>
                        <a:spcAft>
                          <a:spcPts val="0"/>
                        </a:spcAft>
                        <a:buClrTx/>
                        <a:buSzTx/>
                        <a:buChar char="•"/>
                        <a:tabLst/>
                        <a:defRPr/>
                      </a:pPr>
                      <a:r>
                        <a:rPr lang="en-US" sz="900" kern="1200">
                          <a:solidFill>
                            <a:schemeClr val="dk1"/>
                          </a:solidFill>
                          <a:latin typeface="+mj-lt"/>
                          <a:ea typeface="+mn-ea"/>
                          <a:cs typeface="+mn-cs"/>
                        </a:rPr>
                        <a:t>Exploring more of the routine follow-up actions (checking status, sending info, etc.), accelerating the claims resolution cycle.</a:t>
                      </a:r>
                    </a:p>
                  </a:txBody>
                  <a:tcPr marT="9525" marB="0" anchor="ctr"/>
                </a:tc>
                <a:extLst>
                  <a:ext uri="{0D108BD9-81ED-4DB2-BD59-A6C34878D82A}">
                    <a16:rowId xmlns:a16="http://schemas.microsoft.com/office/drawing/2014/main" val="2950973950"/>
                  </a:ext>
                </a:extLst>
              </a:tr>
              <a:tr h="622683">
                <a:tc rowSpan="2">
                  <a:txBody>
                    <a:bodyPr/>
                    <a:lstStyle/>
                    <a:p>
                      <a:pPr marL="0" indent="0" algn="ctr">
                        <a:buNone/>
                      </a:pPr>
                      <a:r>
                        <a:rPr lang="en-US" sz="900">
                          <a:solidFill>
                            <a:schemeClr val="bg1"/>
                          </a:solidFill>
                        </a:rPr>
                        <a:t>Denials management</a:t>
                      </a:r>
                    </a:p>
                  </a:txBody>
                  <a:tcPr marL="45720" marR="45720" anchor="ctr">
                    <a:solidFill>
                      <a:srgbClr val="BA749F"/>
                    </a:solidFill>
                  </a:tcPr>
                </a:tc>
                <a:tc>
                  <a:txBody>
                    <a:bodyPr/>
                    <a:lstStyle/>
                    <a:p>
                      <a:pPr marL="0" lvl="0" indent="-86360" algn="ctr" defTabSz="711200" rtl="0" eaLnBrk="1" fontAlgn="ctr" latinLnBrk="0" hangingPunct="1">
                        <a:spcBef>
                          <a:spcPts val="1200"/>
                        </a:spcBef>
                        <a:buFontTx/>
                        <a:buNone/>
                      </a:pPr>
                      <a:r>
                        <a:rPr lang="en-US" sz="900" kern="1200">
                          <a:solidFill>
                            <a:schemeClr val="dk1"/>
                          </a:solidFill>
                          <a:latin typeface="+mn-lt"/>
                          <a:ea typeface="+mn-ea"/>
                          <a:cs typeface="+mn-cs"/>
                        </a:rPr>
                        <a:t>Intelligent denial resolution</a:t>
                      </a:r>
                    </a:p>
                  </a:txBody>
                  <a:tcPr marT="9525" marB="0" anchor="ctr"/>
                </a:tc>
                <a:tc>
                  <a:txBody>
                    <a:bodyPr/>
                    <a:lstStyle/>
                    <a:p>
                      <a:pPr algn="l" fontAlgn="ctr"/>
                      <a:r>
                        <a:rPr lang="en-US" sz="900" b="0" i="0" u="none" strike="noStrike">
                          <a:solidFill>
                            <a:srgbClr val="000000"/>
                          </a:solidFill>
                          <a:effectLst/>
                          <a:latin typeface="+mj-lt"/>
                        </a:rPr>
                        <a:t>Through its partnership, </a:t>
                      </a:r>
                      <a:r>
                        <a:rPr lang="en-US" sz="900" b="0"/>
                        <a:t>&lt;Competitor 2&gt;</a:t>
                      </a:r>
                      <a:r>
                        <a:rPr lang="en-US" sz="900" b="0" i="0" u="none" strike="noStrike">
                          <a:solidFill>
                            <a:srgbClr val="000000"/>
                          </a:solidFill>
                          <a:effectLst/>
                          <a:latin typeface="+mj-lt"/>
                        </a:rPr>
                        <a:t> is developing </a:t>
                      </a:r>
                      <a:r>
                        <a:rPr lang="en-US" sz="900" b="1" i="0" u="none" strike="noStrike">
                          <a:solidFill>
                            <a:srgbClr val="000000"/>
                          </a:solidFill>
                          <a:effectLst/>
                          <a:latin typeface="+mj-lt"/>
                        </a:rPr>
                        <a:t>AI solutions to reengineer denials management</a:t>
                      </a:r>
                      <a:r>
                        <a:rPr lang="en-US" sz="900" b="0" i="0" u="none" strike="noStrike">
                          <a:solidFill>
                            <a:srgbClr val="000000"/>
                          </a:solidFill>
                          <a:effectLst/>
                          <a:latin typeface="+mj-lt"/>
                        </a:rPr>
                        <a:t>. Generative AI can assist in formulating effective appeal letters, identifying denial trends, and automating the correction/resubmission of claims. This </a:t>
                      </a:r>
                      <a:r>
                        <a:rPr lang="en-US" sz="900"/>
                        <a:t>improves recovery of denied or underpaid claims with minimal manual intervention</a:t>
                      </a:r>
                      <a:endParaRPr lang="en-US" sz="900" b="0" i="0" u="none" strike="noStrike">
                        <a:solidFill>
                          <a:srgbClr val="000000"/>
                        </a:solidFill>
                        <a:effectLst/>
                        <a:latin typeface="+mj-lt"/>
                      </a:endParaRPr>
                    </a:p>
                  </a:txBody>
                  <a:tcPr marT="9525" marB="0" anchor="ctr"/>
                </a:tc>
                <a:extLst>
                  <a:ext uri="{0D108BD9-81ED-4DB2-BD59-A6C34878D82A}">
                    <a16:rowId xmlns:a16="http://schemas.microsoft.com/office/drawing/2014/main" val="440844409"/>
                  </a:ext>
                </a:extLst>
              </a:tr>
              <a:tr h="622683">
                <a:tc vMerge="1">
                  <a:txBody>
                    <a:bodyPr/>
                    <a:lstStyle/>
                    <a:p>
                      <a:pPr marL="0" indent="0" algn="ctr">
                        <a:buNone/>
                      </a:pPr>
                      <a:endParaRPr lang="en-US" sz="900">
                        <a:solidFill>
                          <a:srgbClr val="FFFFFF"/>
                        </a:solidFill>
                      </a:endParaRPr>
                    </a:p>
                  </a:txBody>
                  <a:tcPr marL="45720" marR="45720" anchor="ctr">
                    <a:solidFill>
                      <a:srgbClr val="83AC9A"/>
                    </a:solidFill>
                  </a:tcPr>
                </a:tc>
                <a:tc>
                  <a:txBody>
                    <a:bodyPr/>
                    <a:lstStyle/>
                    <a:p>
                      <a:pPr marL="0" lvl="0" indent="-86360" algn="ctr" defTabSz="711200" rtl="0" eaLnBrk="1" fontAlgn="ctr" latinLnBrk="0" hangingPunct="1">
                        <a:spcBef>
                          <a:spcPts val="1200"/>
                        </a:spcBef>
                        <a:buFontTx/>
                        <a:buNone/>
                      </a:pPr>
                      <a:r>
                        <a:rPr lang="en-US" sz="900" kern="1200">
                          <a:solidFill>
                            <a:schemeClr val="dk1"/>
                          </a:solidFill>
                          <a:latin typeface="+mn-lt"/>
                          <a:ea typeface="+mn-ea"/>
                          <a:cs typeface="+mn-cs"/>
                        </a:rPr>
                        <a:t>AI-assisted Appeals Engine</a:t>
                      </a:r>
                    </a:p>
                  </a:txBody>
                  <a:tcPr marT="9525" marB="0" anchor="ctr"/>
                </a:tc>
                <a:tc>
                  <a:txBody>
                    <a:bodyPr/>
                    <a:lstStyle/>
                    <a:p>
                      <a:pPr algn="l" fontAlgn="ctr"/>
                      <a:r>
                        <a:rPr lang="en-US" sz="900" b="1" i="0" u="none" strike="noStrike">
                          <a:solidFill>
                            <a:srgbClr val="000000"/>
                          </a:solidFill>
                          <a:effectLst/>
                          <a:latin typeface="+mj-lt"/>
                        </a:rPr>
                        <a:t>Using Gen AI to Streamline appeals process </a:t>
                      </a:r>
                      <a:r>
                        <a:rPr lang="en-US" sz="900" b="0" i="0" u="none" strike="noStrike">
                          <a:solidFill>
                            <a:srgbClr val="000000"/>
                          </a:solidFill>
                          <a:effectLst/>
                          <a:latin typeface="+mj-lt"/>
                        </a:rPr>
                        <a:t>by summarizing the patient medical records and preparing a detailed appeals report, reducing clinician processing time for appeals and faster cash collection</a:t>
                      </a:r>
                    </a:p>
                  </a:txBody>
                  <a:tcPr marT="9525" marB="0" anchor="ctr"/>
                </a:tc>
                <a:extLst>
                  <a:ext uri="{0D108BD9-81ED-4DB2-BD59-A6C34878D82A}">
                    <a16:rowId xmlns:a16="http://schemas.microsoft.com/office/drawing/2014/main" val="2516451722"/>
                  </a:ext>
                </a:extLst>
              </a:tr>
              <a:tr h="905084">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900" baseline="0">
                          <a:solidFill>
                            <a:srgbClr val="FFFFFF"/>
                          </a:solidFill>
                        </a:rPr>
                        <a:t>Payments posting, accounts receivable follow-up, and collections</a:t>
                      </a:r>
                      <a:endParaRPr lang="en-US" sz="900" b="0" baseline="0">
                        <a:solidFill>
                          <a:srgbClr val="FFFFFF"/>
                        </a:solidFill>
                      </a:endParaRPr>
                    </a:p>
                  </a:txBody>
                  <a:tcPr marL="45720" marR="45720" anchor="ctr">
                    <a:solidFill>
                      <a:srgbClr val="BA749F"/>
                    </a:solidFill>
                  </a:tcPr>
                </a:tc>
                <a:tc>
                  <a:txBody>
                    <a:bodyPr/>
                    <a:lstStyle/>
                    <a:p>
                      <a:pPr marL="0" lvl="0" indent="-86360" algn="ctr" defTabSz="711200" rtl="0" eaLnBrk="1" fontAlgn="ctr" latinLnBrk="0" hangingPunct="1">
                        <a:spcBef>
                          <a:spcPts val="1200"/>
                        </a:spcBef>
                        <a:buFontTx/>
                        <a:buNone/>
                      </a:pPr>
                      <a:r>
                        <a:rPr lang="en-US" sz="900" kern="1200">
                          <a:solidFill>
                            <a:schemeClr val="dk1"/>
                          </a:solidFill>
                          <a:latin typeface="+mn-lt"/>
                          <a:ea typeface="+mn-ea"/>
                          <a:cs typeface="+mn-cs"/>
                        </a:rPr>
                        <a:t>Accounts Receivable (AR) &amp; Revenue Integrity</a:t>
                      </a:r>
                    </a:p>
                  </a:txBody>
                  <a:tcPr marT="9525" marB="0" anchor="ctr"/>
                </a:tc>
                <a:tc>
                  <a:txBody>
                    <a:bodyPr/>
                    <a:lstStyle/>
                    <a:p>
                      <a:pPr algn="l" fontAlgn="ctr"/>
                      <a:r>
                        <a:rPr lang="en-US" sz="900" b="0" i="0" u="none" strike="noStrike">
                          <a:solidFill>
                            <a:srgbClr val="000000"/>
                          </a:solidFill>
                          <a:effectLst/>
                          <a:latin typeface="+mj-lt"/>
                        </a:rPr>
                        <a:t>Leverages AI </a:t>
                      </a:r>
                      <a:r>
                        <a:rPr lang="en-US" sz="900" b="1" i="0" u="none" strike="noStrike">
                          <a:solidFill>
                            <a:srgbClr val="000000"/>
                          </a:solidFill>
                          <a:effectLst/>
                          <a:latin typeface="+mj-lt"/>
                        </a:rPr>
                        <a:t>to analyze large volumes of open accounts and highlight key information or anomalies</a:t>
                      </a:r>
                      <a:r>
                        <a:rPr lang="en-US" sz="900" b="0" i="0" u="none" strike="noStrike">
                          <a:solidFill>
                            <a:srgbClr val="000000"/>
                          </a:solidFill>
                          <a:effectLst/>
                          <a:latin typeface="+mj-lt"/>
                        </a:rPr>
                        <a:t>. An AI-based summarization bot reviews account data and </a:t>
                      </a:r>
                      <a:r>
                        <a:rPr lang="en-US" sz="900" b="1" i="0" u="none" strike="noStrike">
                          <a:solidFill>
                            <a:srgbClr val="000000"/>
                          </a:solidFill>
                          <a:effectLst/>
                          <a:latin typeface="+mj-lt"/>
                        </a:rPr>
                        <a:t>produces concise synopses of account notes and AR events</a:t>
                      </a:r>
                      <a:r>
                        <a:rPr lang="en-US" sz="900" b="0" i="0" u="none" strike="noStrike">
                          <a:solidFill>
                            <a:srgbClr val="000000"/>
                          </a:solidFill>
                          <a:effectLst/>
                          <a:latin typeface="+mj-lt"/>
                        </a:rPr>
                        <a:t>, saving specialists time on each account. Additionally, </a:t>
                      </a:r>
                      <a:r>
                        <a:rPr lang="en-US" sz="900" b="0"/>
                        <a:t>&lt;Competitor 2&gt;</a:t>
                      </a:r>
                      <a:r>
                        <a:rPr lang="en-US" sz="900" b="0" i="0" u="none" strike="noStrike">
                          <a:solidFill>
                            <a:srgbClr val="000000"/>
                          </a:solidFill>
                          <a:effectLst/>
                          <a:latin typeface="+mj-lt"/>
                        </a:rPr>
                        <a:t> is applying GenAI to enhance its revenue integrity rules, by quickly spotting patterns or errors across accounts</a:t>
                      </a:r>
                    </a:p>
                  </a:txBody>
                  <a:tcPr marT="9525" marB="0" anchor="ctr"/>
                </a:tc>
                <a:extLst>
                  <a:ext uri="{0D108BD9-81ED-4DB2-BD59-A6C34878D82A}">
                    <a16:rowId xmlns:a16="http://schemas.microsoft.com/office/drawing/2014/main" val="278426133"/>
                  </a:ext>
                </a:extLst>
              </a:tr>
            </a:tbl>
          </a:graphicData>
        </a:graphic>
      </p:graphicFrame>
      <p:sp>
        <p:nvSpPr>
          <p:cNvPr id="7" name="btfpNotesBox665387">
            <a:extLst>
              <a:ext uri="{FF2B5EF4-FFF2-40B4-BE49-F238E27FC236}">
                <a16:creationId xmlns:a16="http://schemas.microsoft.com/office/drawing/2014/main" id="{C29CD071-88F2-AE76-C767-F690D2BF5277}"/>
              </a:ext>
            </a:extLst>
          </p:cNvPr>
          <p:cNvSpPr txBox="1"/>
          <p:nvPr>
            <p:custDataLst>
              <p:tags r:id="rId8"/>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Company website, </a:t>
            </a:r>
            <a:r>
              <a:rPr lang="en-US" sz="800">
                <a:solidFill>
                  <a:srgbClr val="000000"/>
                </a:solidFill>
              </a:rPr>
              <a:t>Market participant insights,</a:t>
            </a:r>
            <a:r>
              <a:rPr kumimoji="0" lang="en-US" sz="800" b="0" i="0" u="none" strike="noStrike" kern="1200" cap="none" spc="0" normalizeH="0" baseline="0" noProof="0">
                <a:ln>
                  <a:noFill/>
                </a:ln>
                <a:solidFill>
                  <a:srgbClr val="000000"/>
                </a:solidFill>
                <a:effectLst/>
                <a:uLnTx/>
                <a:uFillTx/>
                <a:latin typeface="Arial"/>
                <a:ea typeface="+mn-ea"/>
                <a:cs typeface="+mn-cs"/>
              </a:rPr>
              <a:t> Lit. search</a:t>
            </a:r>
          </a:p>
        </p:txBody>
      </p:sp>
      <p:grpSp>
        <p:nvGrpSpPr>
          <p:cNvPr id="36" name="btfpRunningAgenda2Level262434">
            <a:extLst>
              <a:ext uri="{FF2B5EF4-FFF2-40B4-BE49-F238E27FC236}">
                <a16:creationId xmlns:a16="http://schemas.microsoft.com/office/drawing/2014/main" id="{0060D0F6-7A4E-7FE9-F50E-3D6F87AEC801}"/>
              </a:ext>
            </a:extLst>
          </p:cNvPr>
          <p:cNvGrpSpPr/>
          <p:nvPr>
            <p:custDataLst>
              <p:tags r:id="rId9"/>
            </p:custDataLst>
          </p:nvPr>
        </p:nvGrpSpPr>
        <p:grpSpPr>
          <a:xfrm>
            <a:off x="0" y="944429"/>
            <a:ext cx="5689986" cy="257443"/>
            <a:chOff x="0" y="876300"/>
            <a:chExt cx="5689986" cy="257443"/>
          </a:xfrm>
        </p:grpSpPr>
        <p:sp>
          <p:nvSpPr>
            <p:cNvPr id="33" name="btfpRunningAgenda2LevelBarLeft262434">
              <a:extLst>
                <a:ext uri="{FF2B5EF4-FFF2-40B4-BE49-F238E27FC236}">
                  <a16:creationId xmlns:a16="http://schemas.microsoft.com/office/drawing/2014/main" id="{614AF947-B7BD-D1E4-0FEB-265C12494A4B}"/>
                </a:ext>
              </a:extLst>
            </p:cNvPr>
            <p:cNvSpPr/>
            <p:nvPr/>
          </p:nvSpPr>
          <p:spPr bwMode="gray">
            <a:xfrm>
              <a:off x="0" y="876300"/>
              <a:ext cx="3557733" cy="257443"/>
            </a:xfrm>
            <a:custGeom>
              <a:avLst/>
              <a:gdLst/>
              <a:ahLst/>
              <a:cxnLst/>
              <a:rect l="0" t="0" r="0" b="0"/>
              <a:pathLst>
                <a:path w="3557733" h="257443">
                  <a:moveTo>
                    <a:pt x="0" y="0"/>
                  </a:moveTo>
                  <a:lnTo>
                    <a:pt x="3557732" y="0"/>
                  </a:lnTo>
                  <a:lnTo>
                    <a:pt x="3503011" y="257442"/>
                  </a:lnTo>
                  <a:lnTo>
                    <a:pt x="0" y="257442"/>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32" name="btfpRunningAgenda2LevelTextLeft262434">
              <a:extLst>
                <a:ext uri="{FF2B5EF4-FFF2-40B4-BE49-F238E27FC236}">
                  <a16:creationId xmlns:a16="http://schemas.microsoft.com/office/drawing/2014/main" id="{C4E8EF47-0B75-0213-E4FA-BCD1E55BFBA5}"/>
                </a:ext>
              </a:extLst>
            </p:cNvPr>
            <p:cNvSpPr txBox="1"/>
            <p:nvPr/>
          </p:nvSpPr>
          <p:spPr bwMode="gray">
            <a:xfrm>
              <a:off x="0" y="876300"/>
              <a:ext cx="3503011"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Competitor profile</a:t>
              </a:r>
            </a:p>
          </p:txBody>
        </p:sp>
        <p:sp>
          <p:nvSpPr>
            <p:cNvPr id="35" name="btfpRunningAgenda2LevelBarRight262434">
              <a:extLst>
                <a:ext uri="{FF2B5EF4-FFF2-40B4-BE49-F238E27FC236}">
                  <a16:creationId xmlns:a16="http://schemas.microsoft.com/office/drawing/2014/main" id="{D85E4C08-4289-2CDB-1BA1-FEAF0EB28CD2}"/>
                </a:ext>
              </a:extLst>
            </p:cNvPr>
            <p:cNvSpPr/>
            <p:nvPr/>
          </p:nvSpPr>
          <p:spPr bwMode="gray">
            <a:xfrm>
              <a:off x="3422890" y="876300"/>
              <a:ext cx="2212813"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54721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1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9417 w 1279417"/>
                <a:gd name="connsiteY0" fmla="*/ 0 h 257442"/>
                <a:gd name="connsiteX1" fmla="*/ 1056380 w 1279417"/>
                <a:gd name="connsiteY1" fmla="*/ 257442 h 257442"/>
                <a:gd name="connsiteX2" fmla="*/ 0 w 1279417"/>
                <a:gd name="connsiteY2" fmla="*/ 257442 h 257442"/>
                <a:gd name="connsiteX3" fmla="*/ 54722 w 1279417"/>
                <a:gd name="connsiteY3" fmla="*/ 0 h 257442"/>
                <a:gd name="connsiteX0" fmla="*/ 1279417 w 1279417"/>
                <a:gd name="connsiteY0" fmla="*/ 0 h 257442"/>
                <a:gd name="connsiteX1" fmla="*/ 1224696 w 1279417"/>
                <a:gd name="connsiteY1" fmla="*/ 257442 h 257442"/>
                <a:gd name="connsiteX2" fmla="*/ 0 w 1279417"/>
                <a:gd name="connsiteY2" fmla="*/ 257442 h 257442"/>
                <a:gd name="connsiteX3" fmla="*/ 54722 w 1279417"/>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0 w 1279416"/>
                <a:gd name="connsiteY3" fmla="*/ 0 h 257442"/>
                <a:gd name="connsiteX0" fmla="*/ 1540705 w 1540705"/>
                <a:gd name="connsiteY0" fmla="*/ 0 h 257442"/>
                <a:gd name="connsiteX1" fmla="*/ 1224695 w 1540705"/>
                <a:gd name="connsiteY1" fmla="*/ 257442 h 257442"/>
                <a:gd name="connsiteX2" fmla="*/ 0 w 1540705"/>
                <a:gd name="connsiteY2" fmla="*/ 257442 h 257442"/>
                <a:gd name="connsiteX3" fmla="*/ 54720 w 1540705"/>
                <a:gd name="connsiteY3" fmla="*/ 0 h 257442"/>
                <a:gd name="connsiteX0" fmla="*/ 1540705 w 1540705"/>
                <a:gd name="connsiteY0" fmla="*/ 0 h 257442"/>
                <a:gd name="connsiteX1" fmla="*/ 1485984 w 1540705"/>
                <a:gd name="connsiteY1" fmla="*/ 257442 h 257442"/>
                <a:gd name="connsiteX2" fmla="*/ 0 w 1540705"/>
                <a:gd name="connsiteY2" fmla="*/ 257442 h 257442"/>
                <a:gd name="connsiteX3" fmla="*/ 54720 w 1540705"/>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715882 w 1715882"/>
                <a:gd name="connsiteY0" fmla="*/ 0 h 257442"/>
                <a:gd name="connsiteX1" fmla="*/ 1485985 w 1715882"/>
                <a:gd name="connsiteY1" fmla="*/ 257442 h 257442"/>
                <a:gd name="connsiteX2" fmla="*/ 0 w 1715882"/>
                <a:gd name="connsiteY2" fmla="*/ 257442 h 257442"/>
                <a:gd name="connsiteX3" fmla="*/ 54721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54721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54721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54721 w 1715882"/>
                <a:gd name="connsiteY3" fmla="*/ 0 h 257442"/>
                <a:gd name="connsiteX0" fmla="*/ 1985187 w 1985187"/>
                <a:gd name="connsiteY0" fmla="*/ 0 h 257442"/>
                <a:gd name="connsiteX1" fmla="*/ 1661161 w 1985187"/>
                <a:gd name="connsiteY1" fmla="*/ 257442 h 257442"/>
                <a:gd name="connsiteX2" fmla="*/ 0 w 1985187"/>
                <a:gd name="connsiteY2" fmla="*/ 257442 h 257442"/>
                <a:gd name="connsiteX3" fmla="*/ 54721 w 1985187"/>
                <a:gd name="connsiteY3" fmla="*/ 0 h 257442"/>
                <a:gd name="connsiteX0" fmla="*/ 1985187 w 1985187"/>
                <a:gd name="connsiteY0" fmla="*/ 0 h 257442"/>
                <a:gd name="connsiteX1" fmla="*/ 1930466 w 1985187"/>
                <a:gd name="connsiteY1" fmla="*/ 257442 h 257442"/>
                <a:gd name="connsiteX2" fmla="*/ 0 w 1985187"/>
                <a:gd name="connsiteY2" fmla="*/ 257442 h 257442"/>
                <a:gd name="connsiteX3" fmla="*/ 54721 w 1985187"/>
                <a:gd name="connsiteY3" fmla="*/ 0 h 257442"/>
                <a:gd name="connsiteX0" fmla="*/ 1985187 w 1985187"/>
                <a:gd name="connsiteY0" fmla="*/ 0 h 257442"/>
                <a:gd name="connsiteX1" fmla="*/ 1930466 w 1985187"/>
                <a:gd name="connsiteY1" fmla="*/ 257442 h 257442"/>
                <a:gd name="connsiteX2" fmla="*/ 0 w 1985187"/>
                <a:gd name="connsiteY2" fmla="*/ 257442 h 257442"/>
                <a:gd name="connsiteX3" fmla="*/ 54721 w 1985187"/>
                <a:gd name="connsiteY3" fmla="*/ 0 h 257442"/>
                <a:gd name="connsiteX0" fmla="*/ 1985187 w 1985187"/>
                <a:gd name="connsiteY0" fmla="*/ 0 h 257442"/>
                <a:gd name="connsiteX1" fmla="*/ 1930466 w 1985187"/>
                <a:gd name="connsiteY1" fmla="*/ 257442 h 257442"/>
                <a:gd name="connsiteX2" fmla="*/ 0 w 1985187"/>
                <a:gd name="connsiteY2" fmla="*/ 257442 h 257442"/>
                <a:gd name="connsiteX3" fmla="*/ 54721 w 1985187"/>
                <a:gd name="connsiteY3" fmla="*/ 0 h 257442"/>
                <a:gd name="connsiteX0" fmla="*/ 2153502 w 2153502"/>
                <a:gd name="connsiteY0" fmla="*/ 0 h 257442"/>
                <a:gd name="connsiteX1" fmla="*/ 1930466 w 2153502"/>
                <a:gd name="connsiteY1" fmla="*/ 257442 h 257442"/>
                <a:gd name="connsiteX2" fmla="*/ 0 w 2153502"/>
                <a:gd name="connsiteY2" fmla="*/ 257442 h 257442"/>
                <a:gd name="connsiteX3" fmla="*/ 54721 w 2153502"/>
                <a:gd name="connsiteY3" fmla="*/ 0 h 257442"/>
                <a:gd name="connsiteX0" fmla="*/ 2153502 w 2153502"/>
                <a:gd name="connsiteY0" fmla="*/ 0 h 257442"/>
                <a:gd name="connsiteX1" fmla="*/ 2098780 w 2153502"/>
                <a:gd name="connsiteY1" fmla="*/ 257442 h 257442"/>
                <a:gd name="connsiteX2" fmla="*/ 0 w 2153502"/>
                <a:gd name="connsiteY2" fmla="*/ 257442 h 257442"/>
                <a:gd name="connsiteX3" fmla="*/ 54721 w 2153502"/>
                <a:gd name="connsiteY3" fmla="*/ 0 h 257442"/>
                <a:gd name="connsiteX0" fmla="*/ 2153503 w 2153503"/>
                <a:gd name="connsiteY0" fmla="*/ 0 h 257442"/>
                <a:gd name="connsiteX1" fmla="*/ 2098781 w 2153503"/>
                <a:gd name="connsiteY1" fmla="*/ 257442 h 257442"/>
                <a:gd name="connsiteX2" fmla="*/ 0 w 2153503"/>
                <a:gd name="connsiteY2" fmla="*/ 257442 h 257442"/>
                <a:gd name="connsiteX3" fmla="*/ 54722 w 2153503"/>
                <a:gd name="connsiteY3" fmla="*/ 0 h 257442"/>
                <a:gd name="connsiteX0" fmla="*/ 2153503 w 2153503"/>
                <a:gd name="connsiteY0" fmla="*/ 0 h 257442"/>
                <a:gd name="connsiteX1" fmla="*/ 2098781 w 2153503"/>
                <a:gd name="connsiteY1" fmla="*/ 257442 h 257442"/>
                <a:gd name="connsiteX2" fmla="*/ 0 w 2153503"/>
                <a:gd name="connsiteY2" fmla="*/ 257442 h 257442"/>
                <a:gd name="connsiteX3" fmla="*/ 54722 w 2153503"/>
                <a:gd name="connsiteY3" fmla="*/ 0 h 257442"/>
                <a:gd name="connsiteX0" fmla="*/ 2321818 w 2321818"/>
                <a:gd name="connsiteY0" fmla="*/ 0 h 257442"/>
                <a:gd name="connsiteX1" fmla="*/ 2098781 w 2321818"/>
                <a:gd name="connsiteY1" fmla="*/ 257442 h 257442"/>
                <a:gd name="connsiteX2" fmla="*/ 0 w 2321818"/>
                <a:gd name="connsiteY2" fmla="*/ 257442 h 257442"/>
                <a:gd name="connsiteX3" fmla="*/ 54722 w 2321818"/>
                <a:gd name="connsiteY3" fmla="*/ 0 h 257442"/>
                <a:gd name="connsiteX0" fmla="*/ 2321818 w 2321818"/>
                <a:gd name="connsiteY0" fmla="*/ 0 h 257442"/>
                <a:gd name="connsiteX1" fmla="*/ 2267096 w 2321818"/>
                <a:gd name="connsiteY1" fmla="*/ 257442 h 257442"/>
                <a:gd name="connsiteX2" fmla="*/ 0 w 2321818"/>
                <a:gd name="connsiteY2" fmla="*/ 257442 h 257442"/>
                <a:gd name="connsiteX3" fmla="*/ 54722 w 2321818"/>
                <a:gd name="connsiteY3" fmla="*/ 0 h 257442"/>
                <a:gd name="connsiteX0" fmla="*/ 2321818 w 2321818"/>
                <a:gd name="connsiteY0" fmla="*/ 0 h 257442"/>
                <a:gd name="connsiteX1" fmla="*/ 2267096 w 2321818"/>
                <a:gd name="connsiteY1" fmla="*/ 257442 h 257442"/>
                <a:gd name="connsiteX2" fmla="*/ 0 w 2321818"/>
                <a:gd name="connsiteY2" fmla="*/ 257442 h 257442"/>
                <a:gd name="connsiteX3" fmla="*/ 54722 w 2321818"/>
                <a:gd name="connsiteY3" fmla="*/ 0 h 257442"/>
                <a:gd name="connsiteX0" fmla="*/ 2321818 w 2321818"/>
                <a:gd name="connsiteY0" fmla="*/ 0 h 257442"/>
                <a:gd name="connsiteX1" fmla="*/ 2267096 w 2321818"/>
                <a:gd name="connsiteY1" fmla="*/ 257442 h 257442"/>
                <a:gd name="connsiteX2" fmla="*/ 0 w 2321818"/>
                <a:gd name="connsiteY2" fmla="*/ 257442 h 257442"/>
                <a:gd name="connsiteX3" fmla="*/ 54721 w 2321818"/>
                <a:gd name="connsiteY3" fmla="*/ 0 h 257442"/>
                <a:gd name="connsiteX0" fmla="*/ 950801 w 2267096"/>
                <a:gd name="connsiteY0" fmla="*/ 0 h 257442"/>
                <a:gd name="connsiteX1" fmla="*/ 2267096 w 2267096"/>
                <a:gd name="connsiteY1" fmla="*/ 257442 h 257442"/>
                <a:gd name="connsiteX2" fmla="*/ 0 w 2267096"/>
                <a:gd name="connsiteY2" fmla="*/ 257442 h 257442"/>
                <a:gd name="connsiteX3" fmla="*/ 54721 w 226709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204075 w 1204075"/>
                <a:gd name="connsiteY0" fmla="*/ 0 h 257442"/>
                <a:gd name="connsiteX1" fmla="*/ 896079 w 1204075"/>
                <a:gd name="connsiteY1" fmla="*/ 257442 h 257442"/>
                <a:gd name="connsiteX2" fmla="*/ 0 w 1204075"/>
                <a:gd name="connsiteY2" fmla="*/ 257442 h 257442"/>
                <a:gd name="connsiteX3" fmla="*/ 54720 w 1204075"/>
                <a:gd name="connsiteY3" fmla="*/ 0 h 257442"/>
                <a:gd name="connsiteX0" fmla="*/ 1204075 w 1204075"/>
                <a:gd name="connsiteY0" fmla="*/ 0 h 257442"/>
                <a:gd name="connsiteX1" fmla="*/ 1149354 w 1204075"/>
                <a:gd name="connsiteY1" fmla="*/ 257442 h 257442"/>
                <a:gd name="connsiteX2" fmla="*/ 0 w 1204075"/>
                <a:gd name="connsiteY2" fmla="*/ 257442 h 257442"/>
                <a:gd name="connsiteX3" fmla="*/ 54720 w 1204075"/>
                <a:gd name="connsiteY3" fmla="*/ 0 h 257442"/>
                <a:gd name="connsiteX0" fmla="*/ 1204076 w 1204076"/>
                <a:gd name="connsiteY0" fmla="*/ 0 h 257442"/>
                <a:gd name="connsiteX1" fmla="*/ 1149355 w 1204076"/>
                <a:gd name="connsiteY1" fmla="*/ 257442 h 257442"/>
                <a:gd name="connsiteX2" fmla="*/ 0 w 1204076"/>
                <a:gd name="connsiteY2" fmla="*/ 257442 h 257442"/>
                <a:gd name="connsiteX3" fmla="*/ 54721 w 1204076"/>
                <a:gd name="connsiteY3" fmla="*/ 0 h 257442"/>
                <a:gd name="connsiteX0" fmla="*/ 1204076 w 1204076"/>
                <a:gd name="connsiteY0" fmla="*/ 0 h 257442"/>
                <a:gd name="connsiteX1" fmla="*/ 1149355 w 1204076"/>
                <a:gd name="connsiteY1" fmla="*/ 257442 h 257442"/>
                <a:gd name="connsiteX2" fmla="*/ 0 w 1204076"/>
                <a:gd name="connsiteY2" fmla="*/ 257442 h 257442"/>
                <a:gd name="connsiteX3" fmla="*/ 54721 w 1204076"/>
                <a:gd name="connsiteY3" fmla="*/ 0 h 257442"/>
                <a:gd name="connsiteX0" fmla="*/ 1372390 w 1372390"/>
                <a:gd name="connsiteY0" fmla="*/ 0 h 257442"/>
                <a:gd name="connsiteX1" fmla="*/ 1149355 w 1372390"/>
                <a:gd name="connsiteY1" fmla="*/ 257442 h 257442"/>
                <a:gd name="connsiteX2" fmla="*/ 0 w 1372390"/>
                <a:gd name="connsiteY2" fmla="*/ 257442 h 257442"/>
                <a:gd name="connsiteX3" fmla="*/ 54721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54721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54721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54721 w 1372390"/>
                <a:gd name="connsiteY3" fmla="*/ 0 h 257442"/>
                <a:gd name="connsiteX0" fmla="*/ 1641695 w 1641695"/>
                <a:gd name="connsiteY0" fmla="*/ 0 h 257442"/>
                <a:gd name="connsiteX1" fmla="*/ 1317669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54721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54721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54721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54721 w 1810011"/>
                <a:gd name="connsiteY3" fmla="*/ 0 h 257442"/>
                <a:gd name="connsiteX0" fmla="*/ 2060528 w 2060528"/>
                <a:gd name="connsiteY0" fmla="*/ 0 h 257442"/>
                <a:gd name="connsiteX1" fmla="*/ 1755290 w 2060528"/>
                <a:gd name="connsiteY1" fmla="*/ 257442 h 257442"/>
                <a:gd name="connsiteX2" fmla="*/ 0 w 2060528"/>
                <a:gd name="connsiteY2" fmla="*/ 257442 h 257442"/>
                <a:gd name="connsiteX3" fmla="*/ 54721 w 2060528"/>
                <a:gd name="connsiteY3" fmla="*/ 0 h 257442"/>
                <a:gd name="connsiteX0" fmla="*/ 2060528 w 2060528"/>
                <a:gd name="connsiteY0" fmla="*/ 0 h 257442"/>
                <a:gd name="connsiteX1" fmla="*/ 2005806 w 2060528"/>
                <a:gd name="connsiteY1" fmla="*/ 257442 h 257442"/>
                <a:gd name="connsiteX2" fmla="*/ 0 w 2060528"/>
                <a:gd name="connsiteY2" fmla="*/ 257442 h 257442"/>
                <a:gd name="connsiteX3" fmla="*/ 54721 w 2060528"/>
                <a:gd name="connsiteY3" fmla="*/ 0 h 257442"/>
                <a:gd name="connsiteX0" fmla="*/ 2060529 w 2060529"/>
                <a:gd name="connsiteY0" fmla="*/ 0 h 257442"/>
                <a:gd name="connsiteX1" fmla="*/ 2005807 w 2060529"/>
                <a:gd name="connsiteY1" fmla="*/ 257442 h 257442"/>
                <a:gd name="connsiteX2" fmla="*/ 0 w 2060529"/>
                <a:gd name="connsiteY2" fmla="*/ 257442 h 257442"/>
                <a:gd name="connsiteX3" fmla="*/ 54722 w 2060529"/>
                <a:gd name="connsiteY3" fmla="*/ 0 h 257442"/>
                <a:gd name="connsiteX0" fmla="*/ 2060529 w 2060529"/>
                <a:gd name="connsiteY0" fmla="*/ 0 h 257442"/>
                <a:gd name="connsiteX1" fmla="*/ 2005807 w 2060529"/>
                <a:gd name="connsiteY1" fmla="*/ 257442 h 257442"/>
                <a:gd name="connsiteX2" fmla="*/ 0 w 2060529"/>
                <a:gd name="connsiteY2" fmla="*/ 257442 h 257442"/>
                <a:gd name="connsiteX3" fmla="*/ 54722 w 2060529"/>
                <a:gd name="connsiteY3" fmla="*/ 0 h 257442"/>
                <a:gd name="connsiteX0" fmla="*/ 2228844 w 2228844"/>
                <a:gd name="connsiteY0" fmla="*/ 0 h 257442"/>
                <a:gd name="connsiteX1" fmla="*/ 2005807 w 2228844"/>
                <a:gd name="connsiteY1" fmla="*/ 257442 h 257442"/>
                <a:gd name="connsiteX2" fmla="*/ 0 w 2228844"/>
                <a:gd name="connsiteY2" fmla="*/ 257442 h 257442"/>
                <a:gd name="connsiteX3" fmla="*/ 54722 w 2228844"/>
                <a:gd name="connsiteY3" fmla="*/ 0 h 257442"/>
                <a:gd name="connsiteX0" fmla="*/ 2228844 w 2228844"/>
                <a:gd name="connsiteY0" fmla="*/ 0 h 257442"/>
                <a:gd name="connsiteX1" fmla="*/ 2174122 w 2228844"/>
                <a:gd name="connsiteY1" fmla="*/ 257442 h 257442"/>
                <a:gd name="connsiteX2" fmla="*/ 0 w 2228844"/>
                <a:gd name="connsiteY2" fmla="*/ 257442 h 257442"/>
                <a:gd name="connsiteX3" fmla="*/ 54722 w 2228844"/>
                <a:gd name="connsiteY3" fmla="*/ 0 h 257442"/>
                <a:gd name="connsiteX0" fmla="*/ 2228844 w 2228844"/>
                <a:gd name="connsiteY0" fmla="*/ 0 h 257442"/>
                <a:gd name="connsiteX1" fmla="*/ 2174122 w 2228844"/>
                <a:gd name="connsiteY1" fmla="*/ 257442 h 257442"/>
                <a:gd name="connsiteX2" fmla="*/ 0 w 2228844"/>
                <a:gd name="connsiteY2" fmla="*/ 257442 h 257442"/>
                <a:gd name="connsiteX3" fmla="*/ 54722 w 2228844"/>
                <a:gd name="connsiteY3" fmla="*/ 0 h 257442"/>
                <a:gd name="connsiteX0" fmla="*/ 2228844 w 2228844"/>
                <a:gd name="connsiteY0" fmla="*/ 0 h 257442"/>
                <a:gd name="connsiteX1" fmla="*/ 2174122 w 2228844"/>
                <a:gd name="connsiteY1" fmla="*/ 257442 h 257442"/>
                <a:gd name="connsiteX2" fmla="*/ 0 w 2228844"/>
                <a:gd name="connsiteY2" fmla="*/ 257442 h 257442"/>
                <a:gd name="connsiteX3" fmla="*/ 54721 w 2228844"/>
                <a:gd name="connsiteY3" fmla="*/ 0 h 257442"/>
                <a:gd name="connsiteX0" fmla="*/ 2389144 w 2389144"/>
                <a:gd name="connsiteY0" fmla="*/ 0 h 257442"/>
                <a:gd name="connsiteX1" fmla="*/ 2174122 w 2389144"/>
                <a:gd name="connsiteY1" fmla="*/ 257442 h 257442"/>
                <a:gd name="connsiteX2" fmla="*/ 0 w 2389144"/>
                <a:gd name="connsiteY2" fmla="*/ 257442 h 257442"/>
                <a:gd name="connsiteX3" fmla="*/ 54721 w 2389144"/>
                <a:gd name="connsiteY3" fmla="*/ 0 h 257442"/>
                <a:gd name="connsiteX0" fmla="*/ 2389144 w 2389144"/>
                <a:gd name="connsiteY0" fmla="*/ 0 h 257442"/>
                <a:gd name="connsiteX1" fmla="*/ 2334423 w 2389144"/>
                <a:gd name="connsiteY1" fmla="*/ 257442 h 257442"/>
                <a:gd name="connsiteX2" fmla="*/ 0 w 2389144"/>
                <a:gd name="connsiteY2" fmla="*/ 257442 h 257442"/>
                <a:gd name="connsiteX3" fmla="*/ 54721 w 2389144"/>
                <a:gd name="connsiteY3" fmla="*/ 0 h 257442"/>
                <a:gd name="connsiteX0" fmla="*/ 2389144 w 2389144"/>
                <a:gd name="connsiteY0" fmla="*/ 0 h 257442"/>
                <a:gd name="connsiteX1" fmla="*/ 2334423 w 2389144"/>
                <a:gd name="connsiteY1" fmla="*/ 257442 h 257442"/>
                <a:gd name="connsiteX2" fmla="*/ 0 w 2389144"/>
                <a:gd name="connsiteY2" fmla="*/ 257442 h 257442"/>
                <a:gd name="connsiteX3" fmla="*/ 54721 w 2389144"/>
                <a:gd name="connsiteY3" fmla="*/ 0 h 257442"/>
                <a:gd name="connsiteX0" fmla="*/ 2389144 w 2389144"/>
                <a:gd name="connsiteY0" fmla="*/ 0 h 257442"/>
                <a:gd name="connsiteX1" fmla="*/ 2334423 w 2389144"/>
                <a:gd name="connsiteY1" fmla="*/ 257442 h 257442"/>
                <a:gd name="connsiteX2" fmla="*/ 0 w 2389144"/>
                <a:gd name="connsiteY2" fmla="*/ 257442 h 257442"/>
                <a:gd name="connsiteX3" fmla="*/ 54721 w 2389144"/>
                <a:gd name="connsiteY3" fmla="*/ 0 h 257442"/>
                <a:gd name="connsiteX0" fmla="*/ 2557458 w 2557458"/>
                <a:gd name="connsiteY0" fmla="*/ 0 h 257442"/>
                <a:gd name="connsiteX1" fmla="*/ 2334423 w 2557458"/>
                <a:gd name="connsiteY1" fmla="*/ 257442 h 257442"/>
                <a:gd name="connsiteX2" fmla="*/ 0 w 2557458"/>
                <a:gd name="connsiteY2" fmla="*/ 257442 h 257442"/>
                <a:gd name="connsiteX3" fmla="*/ 54721 w 2557458"/>
                <a:gd name="connsiteY3" fmla="*/ 0 h 257442"/>
                <a:gd name="connsiteX0" fmla="*/ 2557458 w 2557458"/>
                <a:gd name="connsiteY0" fmla="*/ 0 h 257442"/>
                <a:gd name="connsiteX1" fmla="*/ 2502737 w 2557458"/>
                <a:gd name="connsiteY1" fmla="*/ 257442 h 257442"/>
                <a:gd name="connsiteX2" fmla="*/ 0 w 2557458"/>
                <a:gd name="connsiteY2" fmla="*/ 257442 h 257442"/>
                <a:gd name="connsiteX3" fmla="*/ 54721 w 2557458"/>
                <a:gd name="connsiteY3" fmla="*/ 0 h 257442"/>
                <a:gd name="connsiteX0" fmla="*/ 2557458 w 2557458"/>
                <a:gd name="connsiteY0" fmla="*/ 0 h 257442"/>
                <a:gd name="connsiteX1" fmla="*/ 2502737 w 2557458"/>
                <a:gd name="connsiteY1" fmla="*/ 257442 h 257442"/>
                <a:gd name="connsiteX2" fmla="*/ 0 w 2557458"/>
                <a:gd name="connsiteY2" fmla="*/ 257442 h 257442"/>
                <a:gd name="connsiteX3" fmla="*/ 54721 w 2557458"/>
                <a:gd name="connsiteY3" fmla="*/ 0 h 257442"/>
                <a:gd name="connsiteX0" fmla="*/ 2557458 w 2557458"/>
                <a:gd name="connsiteY0" fmla="*/ 0 h 257442"/>
                <a:gd name="connsiteX1" fmla="*/ 2502737 w 2557458"/>
                <a:gd name="connsiteY1" fmla="*/ 257442 h 257442"/>
                <a:gd name="connsiteX2" fmla="*/ 0 w 2557458"/>
                <a:gd name="connsiteY2" fmla="*/ 257442 h 257442"/>
                <a:gd name="connsiteX3" fmla="*/ 54721 w 2557458"/>
                <a:gd name="connsiteY3" fmla="*/ 0 h 257442"/>
                <a:gd name="connsiteX0" fmla="*/ 942786 w 2502737"/>
                <a:gd name="connsiteY0" fmla="*/ 0 h 257442"/>
                <a:gd name="connsiteX1" fmla="*/ 2502737 w 2502737"/>
                <a:gd name="connsiteY1" fmla="*/ 257442 h 257442"/>
                <a:gd name="connsiteX2" fmla="*/ 0 w 2502737"/>
                <a:gd name="connsiteY2" fmla="*/ 257442 h 257442"/>
                <a:gd name="connsiteX3" fmla="*/ 54721 w 2502737"/>
                <a:gd name="connsiteY3" fmla="*/ 0 h 257442"/>
                <a:gd name="connsiteX0" fmla="*/ 942786 w 942786"/>
                <a:gd name="connsiteY0" fmla="*/ 0 h 257442"/>
                <a:gd name="connsiteX1" fmla="*/ 888066 w 942786"/>
                <a:gd name="connsiteY1" fmla="*/ 257442 h 257442"/>
                <a:gd name="connsiteX2" fmla="*/ 0 w 942786"/>
                <a:gd name="connsiteY2" fmla="*/ 257442 h 257442"/>
                <a:gd name="connsiteX3" fmla="*/ 54721 w 942786"/>
                <a:gd name="connsiteY3" fmla="*/ 0 h 257442"/>
                <a:gd name="connsiteX0" fmla="*/ 942785 w 942785"/>
                <a:gd name="connsiteY0" fmla="*/ 0 h 257442"/>
                <a:gd name="connsiteX1" fmla="*/ 888065 w 942785"/>
                <a:gd name="connsiteY1" fmla="*/ 257442 h 257442"/>
                <a:gd name="connsiteX2" fmla="*/ 0 w 942785"/>
                <a:gd name="connsiteY2" fmla="*/ 257442 h 257442"/>
                <a:gd name="connsiteX3" fmla="*/ 54720 w 942785"/>
                <a:gd name="connsiteY3" fmla="*/ 0 h 257442"/>
                <a:gd name="connsiteX0" fmla="*/ 942785 w 942785"/>
                <a:gd name="connsiteY0" fmla="*/ 0 h 257442"/>
                <a:gd name="connsiteX1" fmla="*/ 888065 w 942785"/>
                <a:gd name="connsiteY1" fmla="*/ 257442 h 257442"/>
                <a:gd name="connsiteX2" fmla="*/ 0 w 942785"/>
                <a:gd name="connsiteY2" fmla="*/ 257442 h 257442"/>
                <a:gd name="connsiteX3" fmla="*/ 54721 w 942785"/>
                <a:gd name="connsiteY3" fmla="*/ 0 h 257442"/>
                <a:gd name="connsiteX0" fmla="*/ 1111101 w 1111101"/>
                <a:gd name="connsiteY0" fmla="*/ 0 h 257442"/>
                <a:gd name="connsiteX1" fmla="*/ 888065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4 w 1279416"/>
                <a:gd name="connsiteY1" fmla="*/ 257442 h 257442"/>
                <a:gd name="connsiteX2" fmla="*/ 0 w 1279416"/>
                <a:gd name="connsiteY2" fmla="*/ 257442 h 257442"/>
                <a:gd name="connsiteX3" fmla="*/ 54721 w 1279416"/>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54722 w 1279417"/>
                <a:gd name="connsiteY3" fmla="*/ 0 h 257442"/>
                <a:gd name="connsiteX0" fmla="*/ 1279417 w 1279417"/>
                <a:gd name="connsiteY0" fmla="*/ 0 h 257442"/>
                <a:gd name="connsiteX1" fmla="*/ 1224695 w 1279417"/>
                <a:gd name="connsiteY1" fmla="*/ 257442 h 257442"/>
                <a:gd name="connsiteX2" fmla="*/ 0 w 1279417"/>
                <a:gd name="connsiteY2" fmla="*/ 257442 h 257442"/>
                <a:gd name="connsiteX3" fmla="*/ 54722 w 1279417"/>
                <a:gd name="connsiteY3" fmla="*/ 0 h 257442"/>
                <a:gd name="connsiteX0" fmla="*/ 1540707 w 1540707"/>
                <a:gd name="connsiteY0" fmla="*/ 0 h 257442"/>
                <a:gd name="connsiteX1" fmla="*/ 1224695 w 1540707"/>
                <a:gd name="connsiteY1" fmla="*/ 257442 h 257442"/>
                <a:gd name="connsiteX2" fmla="*/ 0 w 1540707"/>
                <a:gd name="connsiteY2" fmla="*/ 257442 h 257442"/>
                <a:gd name="connsiteX3" fmla="*/ 54722 w 1540707"/>
                <a:gd name="connsiteY3" fmla="*/ 0 h 257442"/>
                <a:gd name="connsiteX0" fmla="*/ 1540707 w 1540707"/>
                <a:gd name="connsiteY0" fmla="*/ 0 h 257442"/>
                <a:gd name="connsiteX1" fmla="*/ 1485986 w 1540707"/>
                <a:gd name="connsiteY1" fmla="*/ 257442 h 257442"/>
                <a:gd name="connsiteX2" fmla="*/ 0 w 1540707"/>
                <a:gd name="connsiteY2" fmla="*/ 257442 h 257442"/>
                <a:gd name="connsiteX3" fmla="*/ 54722 w 1540707"/>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0 w 1540706"/>
                <a:gd name="connsiteY3" fmla="*/ 0 h 257442"/>
                <a:gd name="connsiteX0" fmla="*/ 1715881 w 1715881"/>
                <a:gd name="connsiteY0" fmla="*/ 0 h 257442"/>
                <a:gd name="connsiteX1" fmla="*/ 1485985 w 1715881"/>
                <a:gd name="connsiteY1" fmla="*/ 257442 h 257442"/>
                <a:gd name="connsiteX2" fmla="*/ 0 w 1715881"/>
                <a:gd name="connsiteY2" fmla="*/ 257442 h 257442"/>
                <a:gd name="connsiteX3" fmla="*/ 54720 w 1715881"/>
                <a:gd name="connsiteY3" fmla="*/ 0 h 257442"/>
                <a:gd name="connsiteX0" fmla="*/ 1715881 w 1715881"/>
                <a:gd name="connsiteY0" fmla="*/ 0 h 257442"/>
                <a:gd name="connsiteX1" fmla="*/ 1661160 w 1715881"/>
                <a:gd name="connsiteY1" fmla="*/ 257442 h 257442"/>
                <a:gd name="connsiteX2" fmla="*/ 0 w 1715881"/>
                <a:gd name="connsiteY2" fmla="*/ 257442 h 257442"/>
                <a:gd name="connsiteX3" fmla="*/ 54720 w 1715881"/>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54721 w 1715882"/>
                <a:gd name="connsiteY3" fmla="*/ 0 h 257442"/>
                <a:gd name="connsiteX0" fmla="*/ 1715882 w 1715882"/>
                <a:gd name="connsiteY0" fmla="*/ 0 h 257442"/>
                <a:gd name="connsiteX1" fmla="*/ 1661161 w 1715882"/>
                <a:gd name="connsiteY1" fmla="*/ 257442 h 257442"/>
                <a:gd name="connsiteX2" fmla="*/ 0 w 1715882"/>
                <a:gd name="connsiteY2" fmla="*/ 257442 h 257442"/>
                <a:gd name="connsiteX3" fmla="*/ 54721 w 1715882"/>
                <a:gd name="connsiteY3" fmla="*/ 0 h 257442"/>
                <a:gd name="connsiteX0" fmla="*/ 1977171 w 1977171"/>
                <a:gd name="connsiteY0" fmla="*/ 0 h 257442"/>
                <a:gd name="connsiteX1" fmla="*/ 1661161 w 1977171"/>
                <a:gd name="connsiteY1" fmla="*/ 257442 h 257442"/>
                <a:gd name="connsiteX2" fmla="*/ 0 w 1977171"/>
                <a:gd name="connsiteY2" fmla="*/ 257442 h 257442"/>
                <a:gd name="connsiteX3" fmla="*/ 54721 w 1977171"/>
                <a:gd name="connsiteY3" fmla="*/ 0 h 257442"/>
                <a:gd name="connsiteX0" fmla="*/ 1977171 w 1977171"/>
                <a:gd name="connsiteY0" fmla="*/ 0 h 257442"/>
                <a:gd name="connsiteX1" fmla="*/ 1922450 w 1977171"/>
                <a:gd name="connsiteY1" fmla="*/ 257442 h 257442"/>
                <a:gd name="connsiteX2" fmla="*/ 0 w 1977171"/>
                <a:gd name="connsiteY2" fmla="*/ 257442 h 257442"/>
                <a:gd name="connsiteX3" fmla="*/ 54721 w 1977171"/>
                <a:gd name="connsiteY3" fmla="*/ 0 h 257442"/>
                <a:gd name="connsiteX0" fmla="*/ 1977171 w 1977171"/>
                <a:gd name="connsiteY0" fmla="*/ 0 h 257442"/>
                <a:gd name="connsiteX1" fmla="*/ 1922450 w 1977171"/>
                <a:gd name="connsiteY1" fmla="*/ 257442 h 257442"/>
                <a:gd name="connsiteX2" fmla="*/ 0 w 1977171"/>
                <a:gd name="connsiteY2" fmla="*/ 257442 h 257442"/>
                <a:gd name="connsiteX3" fmla="*/ 54721 w 1977171"/>
                <a:gd name="connsiteY3" fmla="*/ 0 h 257442"/>
                <a:gd name="connsiteX0" fmla="*/ 1977171 w 1977171"/>
                <a:gd name="connsiteY0" fmla="*/ 0 h 257442"/>
                <a:gd name="connsiteX1" fmla="*/ 1922450 w 1977171"/>
                <a:gd name="connsiteY1" fmla="*/ 257442 h 257442"/>
                <a:gd name="connsiteX2" fmla="*/ 0 w 1977171"/>
                <a:gd name="connsiteY2" fmla="*/ 257442 h 257442"/>
                <a:gd name="connsiteX3" fmla="*/ 54721 w 1977171"/>
                <a:gd name="connsiteY3" fmla="*/ 0 h 257442"/>
                <a:gd name="connsiteX0" fmla="*/ 2145487 w 2145487"/>
                <a:gd name="connsiteY0" fmla="*/ 0 h 257442"/>
                <a:gd name="connsiteX1" fmla="*/ 1922450 w 2145487"/>
                <a:gd name="connsiteY1" fmla="*/ 257442 h 257442"/>
                <a:gd name="connsiteX2" fmla="*/ 0 w 2145487"/>
                <a:gd name="connsiteY2" fmla="*/ 257442 h 257442"/>
                <a:gd name="connsiteX3" fmla="*/ 54721 w 2145487"/>
                <a:gd name="connsiteY3" fmla="*/ 0 h 257442"/>
                <a:gd name="connsiteX0" fmla="*/ 2145487 w 2145487"/>
                <a:gd name="connsiteY0" fmla="*/ 0 h 257442"/>
                <a:gd name="connsiteX1" fmla="*/ 2090766 w 2145487"/>
                <a:gd name="connsiteY1" fmla="*/ 257442 h 257442"/>
                <a:gd name="connsiteX2" fmla="*/ 0 w 2145487"/>
                <a:gd name="connsiteY2" fmla="*/ 257442 h 257442"/>
                <a:gd name="connsiteX3" fmla="*/ 54721 w 2145487"/>
                <a:gd name="connsiteY3" fmla="*/ 0 h 257442"/>
                <a:gd name="connsiteX0" fmla="*/ 2145487 w 2145487"/>
                <a:gd name="connsiteY0" fmla="*/ 0 h 257442"/>
                <a:gd name="connsiteX1" fmla="*/ 2090766 w 2145487"/>
                <a:gd name="connsiteY1" fmla="*/ 257442 h 257442"/>
                <a:gd name="connsiteX2" fmla="*/ 0 w 2145487"/>
                <a:gd name="connsiteY2" fmla="*/ 257442 h 257442"/>
                <a:gd name="connsiteX3" fmla="*/ 54721 w 2145487"/>
                <a:gd name="connsiteY3" fmla="*/ 0 h 257442"/>
                <a:gd name="connsiteX0" fmla="*/ 2145487 w 2145487"/>
                <a:gd name="connsiteY0" fmla="*/ 0 h 257442"/>
                <a:gd name="connsiteX1" fmla="*/ 2090766 w 2145487"/>
                <a:gd name="connsiteY1" fmla="*/ 257442 h 257442"/>
                <a:gd name="connsiteX2" fmla="*/ 0 w 2145487"/>
                <a:gd name="connsiteY2" fmla="*/ 257442 h 257442"/>
                <a:gd name="connsiteX3" fmla="*/ 54721 w 2145487"/>
                <a:gd name="connsiteY3" fmla="*/ 0 h 257442"/>
                <a:gd name="connsiteX0" fmla="*/ 2313802 w 2313802"/>
                <a:gd name="connsiteY0" fmla="*/ 0 h 257442"/>
                <a:gd name="connsiteX1" fmla="*/ 2090766 w 2313802"/>
                <a:gd name="connsiteY1" fmla="*/ 257442 h 257442"/>
                <a:gd name="connsiteX2" fmla="*/ 0 w 2313802"/>
                <a:gd name="connsiteY2" fmla="*/ 257442 h 257442"/>
                <a:gd name="connsiteX3" fmla="*/ 54721 w 2313802"/>
                <a:gd name="connsiteY3" fmla="*/ 0 h 257442"/>
                <a:gd name="connsiteX0" fmla="*/ 2313802 w 2313802"/>
                <a:gd name="connsiteY0" fmla="*/ 0 h 257442"/>
                <a:gd name="connsiteX1" fmla="*/ 2259080 w 2313802"/>
                <a:gd name="connsiteY1" fmla="*/ 257442 h 257442"/>
                <a:gd name="connsiteX2" fmla="*/ 0 w 2313802"/>
                <a:gd name="connsiteY2" fmla="*/ 257442 h 257442"/>
                <a:gd name="connsiteX3" fmla="*/ 54721 w 2313802"/>
                <a:gd name="connsiteY3" fmla="*/ 0 h 257442"/>
                <a:gd name="connsiteX0" fmla="*/ 2313803 w 2313803"/>
                <a:gd name="connsiteY0" fmla="*/ 0 h 257442"/>
                <a:gd name="connsiteX1" fmla="*/ 2259081 w 2313803"/>
                <a:gd name="connsiteY1" fmla="*/ 257442 h 257442"/>
                <a:gd name="connsiteX2" fmla="*/ 0 w 2313803"/>
                <a:gd name="connsiteY2" fmla="*/ 257442 h 257442"/>
                <a:gd name="connsiteX3" fmla="*/ 54722 w 2313803"/>
                <a:gd name="connsiteY3" fmla="*/ 0 h 257442"/>
                <a:gd name="connsiteX0" fmla="*/ 2313803 w 2313803"/>
                <a:gd name="connsiteY0" fmla="*/ 0 h 257442"/>
                <a:gd name="connsiteX1" fmla="*/ 2259081 w 2313803"/>
                <a:gd name="connsiteY1" fmla="*/ 257442 h 257442"/>
                <a:gd name="connsiteX2" fmla="*/ 0 w 2313803"/>
                <a:gd name="connsiteY2" fmla="*/ 257442 h 257442"/>
                <a:gd name="connsiteX3" fmla="*/ 54722 w 2313803"/>
                <a:gd name="connsiteY3" fmla="*/ 0 h 257442"/>
                <a:gd name="connsiteX0" fmla="*/ 2212814 w 2259081"/>
                <a:gd name="connsiteY0" fmla="*/ 0 h 257442"/>
                <a:gd name="connsiteX1" fmla="*/ 2259081 w 2259081"/>
                <a:gd name="connsiteY1" fmla="*/ 257442 h 257442"/>
                <a:gd name="connsiteX2" fmla="*/ 0 w 2259081"/>
                <a:gd name="connsiteY2" fmla="*/ 257442 h 257442"/>
                <a:gd name="connsiteX3" fmla="*/ 54722 w 2259081"/>
                <a:gd name="connsiteY3" fmla="*/ 0 h 257442"/>
                <a:gd name="connsiteX0" fmla="*/ 2212814 w 2212814"/>
                <a:gd name="connsiteY0" fmla="*/ 0 h 257442"/>
                <a:gd name="connsiteX1" fmla="*/ 2158093 w 2212814"/>
                <a:gd name="connsiteY1" fmla="*/ 257442 h 257442"/>
                <a:gd name="connsiteX2" fmla="*/ 0 w 2212814"/>
                <a:gd name="connsiteY2" fmla="*/ 257442 h 257442"/>
                <a:gd name="connsiteX3" fmla="*/ 54722 w 2212814"/>
                <a:gd name="connsiteY3" fmla="*/ 0 h 257442"/>
                <a:gd name="connsiteX0" fmla="*/ 2212813 w 2212813"/>
                <a:gd name="connsiteY0" fmla="*/ 0 h 257442"/>
                <a:gd name="connsiteX1" fmla="*/ 2158092 w 2212813"/>
                <a:gd name="connsiteY1" fmla="*/ 257442 h 257442"/>
                <a:gd name="connsiteX2" fmla="*/ 0 w 2212813"/>
                <a:gd name="connsiteY2" fmla="*/ 257442 h 257442"/>
                <a:gd name="connsiteX3" fmla="*/ 54721 w 2212813"/>
                <a:gd name="connsiteY3" fmla="*/ 0 h 257442"/>
                <a:gd name="connsiteX0" fmla="*/ 2212813 w 2212813"/>
                <a:gd name="connsiteY0" fmla="*/ 0 h 257442"/>
                <a:gd name="connsiteX1" fmla="*/ 2158092 w 2212813"/>
                <a:gd name="connsiteY1" fmla="*/ 257442 h 257442"/>
                <a:gd name="connsiteX2" fmla="*/ 0 w 2212813"/>
                <a:gd name="connsiteY2" fmla="*/ 257442 h 257442"/>
                <a:gd name="connsiteX3" fmla="*/ 54721 w 2212813"/>
                <a:gd name="connsiteY3" fmla="*/ 0 h 257442"/>
              </a:gdLst>
              <a:ahLst/>
              <a:cxnLst>
                <a:cxn ang="0">
                  <a:pos x="connsiteX0" y="connsiteY0"/>
                </a:cxn>
                <a:cxn ang="0">
                  <a:pos x="connsiteX1" y="connsiteY1"/>
                </a:cxn>
                <a:cxn ang="0">
                  <a:pos x="connsiteX2" y="connsiteY2"/>
                </a:cxn>
                <a:cxn ang="0">
                  <a:pos x="connsiteX3" y="connsiteY3"/>
                </a:cxn>
              </a:cxnLst>
              <a:rect l="l" t="t" r="r" b="b"/>
              <a:pathLst>
                <a:path w="2212813" h="257442">
                  <a:moveTo>
                    <a:pt x="2212813" y="0"/>
                  </a:moveTo>
                  <a:lnTo>
                    <a:pt x="2158092"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34" name="btfpRunningAgenda2LevelTextRight262434">
              <a:extLst>
                <a:ext uri="{FF2B5EF4-FFF2-40B4-BE49-F238E27FC236}">
                  <a16:creationId xmlns:a16="http://schemas.microsoft.com/office/drawing/2014/main" id="{EF3063D1-57C1-A484-CD6D-7E3CD8D7B60E}"/>
                </a:ext>
              </a:extLst>
            </p:cNvPr>
            <p:cNvSpPr txBox="1"/>
            <p:nvPr/>
          </p:nvSpPr>
          <p:spPr bwMode="gray">
            <a:xfrm>
              <a:off x="3422890" y="876300"/>
              <a:ext cx="2267096"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End-to-end</a:t>
              </a:r>
            </a:p>
          </p:txBody>
        </p:sp>
      </p:grpSp>
    </p:spTree>
    <p:custDataLst>
      <p:tags r:id="rId1"/>
    </p:custDataLst>
    <p:extLst>
      <p:ext uri="{BB962C8B-B14F-4D97-AF65-F5344CB8AC3E}">
        <p14:creationId xmlns:p14="http://schemas.microsoft.com/office/powerpoint/2010/main" val="2379384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0E5091B3-FD5A-4BF6-48AD-8BB8418FD127}"/>
              </a:ext>
            </a:extLst>
          </p:cNvPr>
          <p:cNvGraphicFramePr>
            <a:graphicFrameLocks noChangeAspect="1"/>
          </p:cNvGraphicFramePr>
          <p:nvPr>
            <p:custDataLst>
              <p:tags r:id="rId2"/>
            </p:custDataLst>
            <p:extLst>
              <p:ext uri="{D42A27DB-BD31-4B8C-83A1-F6EECF244321}">
                <p14:modId xmlns:p14="http://schemas.microsoft.com/office/powerpoint/2010/main" val="3660143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25" name="think-cell data - do not delete" hidden="1">
                        <a:extLst>
                          <a:ext uri="{FF2B5EF4-FFF2-40B4-BE49-F238E27FC236}">
                            <a16:creationId xmlns:a16="http://schemas.microsoft.com/office/drawing/2014/main" id="{0E5091B3-FD5A-4BF6-48AD-8BB8418FD12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12" name="btfpColumnIndicatorGroup2">
            <a:extLst>
              <a:ext uri="{FF2B5EF4-FFF2-40B4-BE49-F238E27FC236}">
                <a16:creationId xmlns:a16="http://schemas.microsoft.com/office/drawing/2014/main" id="{9E241625-0CD5-99DB-C490-6D08FB4B59CB}"/>
              </a:ext>
            </a:extLst>
          </p:cNvPr>
          <p:cNvGrpSpPr/>
          <p:nvPr/>
        </p:nvGrpSpPr>
        <p:grpSpPr>
          <a:xfrm>
            <a:off x="0" y="6926580"/>
            <a:ext cx="12192000" cy="137160"/>
            <a:chOff x="0" y="6926580"/>
            <a:chExt cx="12192000" cy="137160"/>
          </a:xfrm>
        </p:grpSpPr>
        <p:sp>
          <p:nvSpPr>
            <p:cNvPr id="10" name="btfpColumnGapBlocker959443">
              <a:extLst>
                <a:ext uri="{FF2B5EF4-FFF2-40B4-BE49-F238E27FC236}">
                  <a16:creationId xmlns:a16="http://schemas.microsoft.com/office/drawing/2014/main" id="{704F04F3-D49A-0453-AD84-511D399F1C66}"/>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ColumnGapBlocker752873">
              <a:extLst>
                <a:ext uri="{FF2B5EF4-FFF2-40B4-BE49-F238E27FC236}">
                  <a16:creationId xmlns:a16="http://schemas.microsoft.com/office/drawing/2014/main" id="{A4617307-D6FA-76C8-FA9E-DCCAFDEB9DDD}"/>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373610">
              <a:extLst>
                <a:ext uri="{FF2B5EF4-FFF2-40B4-BE49-F238E27FC236}">
                  <a16:creationId xmlns:a16="http://schemas.microsoft.com/office/drawing/2014/main" id="{6C131B91-533C-D063-8F86-03DA8C902684}"/>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02877">
              <a:extLst>
                <a:ext uri="{FF2B5EF4-FFF2-40B4-BE49-F238E27FC236}">
                  <a16:creationId xmlns:a16="http://schemas.microsoft.com/office/drawing/2014/main" id="{D0019B84-BF9D-7DDB-8E40-DB9E32DA90EB}"/>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7B5ADF62-1BCE-C1EB-7CBD-92B4A5435D2E}"/>
              </a:ext>
            </a:extLst>
          </p:cNvPr>
          <p:cNvGrpSpPr/>
          <p:nvPr/>
        </p:nvGrpSpPr>
        <p:grpSpPr>
          <a:xfrm>
            <a:off x="0" y="-205740"/>
            <a:ext cx="12192000" cy="137160"/>
            <a:chOff x="0" y="-205740"/>
            <a:chExt cx="12192000" cy="137160"/>
          </a:xfrm>
        </p:grpSpPr>
        <p:sp>
          <p:nvSpPr>
            <p:cNvPr id="9" name="btfpColumnGapBlocker167135">
              <a:extLst>
                <a:ext uri="{FF2B5EF4-FFF2-40B4-BE49-F238E27FC236}">
                  <a16:creationId xmlns:a16="http://schemas.microsoft.com/office/drawing/2014/main" id="{651680E6-5E4F-6C0A-0E4C-55796A4B6562}"/>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838745">
              <a:extLst>
                <a:ext uri="{FF2B5EF4-FFF2-40B4-BE49-F238E27FC236}">
                  <a16:creationId xmlns:a16="http://schemas.microsoft.com/office/drawing/2014/main" id="{DEE5D7E2-A8EC-9698-08EB-E5CF9080EF27}"/>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980145">
              <a:extLst>
                <a:ext uri="{FF2B5EF4-FFF2-40B4-BE49-F238E27FC236}">
                  <a16:creationId xmlns:a16="http://schemas.microsoft.com/office/drawing/2014/main" id="{12C6E76F-8140-70BE-009C-5EB541CC2F57}"/>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364958">
              <a:extLst>
                <a:ext uri="{FF2B5EF4-FFF2-40B4-BE49-F238E27FC236}">
                  <a16:creationId xmlns:a16="http://schemas.microsoft.com/office/drawing/2014/main" id="{FC72B736-26F6-47F0-C6EC-CC68EFC9CB34}"/>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0F65984-1331-F135-C2FB-DAB8ED3EA3D0}"/>
              </a:ext>
            </a:extLst>
          </p:cNvPr>
          <p:cNvSpPr>
            <a:spLocks noGrp="1"/>
          </p:cNvSpPr>
          <p:nvPr>
            <p:ph type="title"/>
          </p:nvPr>
        </p:nvSpPr>
        <p:spPr/>
        <p:txBody>
          <a:bodyPr vert="horz"/>
          <a:lstStyle/>
          <a:p>
            <a:r>
              <a:rPr lang="en-US"/>
              <a:t>&lt;Competitor 4&gt; aims to harness &lt;Company 1&gt; and &lt;Company 2&gt; agentic AI capabilities to automate RCM steps</a:t>
            </a:r>
          </a:p>
        </p:txBody>
      </p:sp>
      <p:graphicFrame>
        <p:nvGraphicFramePr>
          <p:cNvPr id="13" name="btfpTable184681">
            <a:extLst>
              <a:ext uri="{FF2B5EF4-FFF2-40B4-BE49-F238E27FC236}">
                <a16:creationId xmlns:a16="http://schemas.microsoft.com/office/drawing/2014/main" id="{421C8FCA-1E7B-E2AF-7F89-E33175D18B09}"/>
              </a:ext>
            </a:extLst>
          </p:cNvPr>
          <p:cNvGraphicFramePr>
            <a:graphicFrameLocks noGrp="1"/>
          </p:cNvGraphicFramePr>
          <p:nvPr>
            <p:custDataLst>
              <p:tags r:id="rId3"/>
            </p:custDataLst>
            <p:extLst>
              <p:ext uri="{D42A27DB-BD31-4B8C-83A1-F6EECF244321}">
                <p14:modId xmlns:p14="http://schemas.microsoft.com/office/powerpoint/2010/main" val="488957838"/>
              </p:ext>
            </p:extLst>
          </p:nvPr>
        </p:nvGraphicFramePr>
        <p:xfrm>
          <a:off x="330200" y="1330446"/>
          <a:ext cx="11531600" cy="5139324"/>
        </p:xfrm>
        <a:graphic>
          <a:graphicData uri="http://schemas.openxmlformats.org/drawingml/2006/table">
            <a:tbl>
              <a:tblPr firstRow="1" firstCol="1">
                <a:tableStyleId>{9D7B26C5-4107-4FEC-AEDC-1716B250A1EF}</a:tableStyleId>
              </a:tblPr>
              <a:tblGrid>
                <a:gridCol w="2016185">
                  <a:extLst>
                    <a:ext uri="{9D8B030D-6E8A-4147-A177-3AD203B41FA5}">
                      <a16:colId xmlns:a16="http://schemas.microsoft.com/office/drawing/2014/main" val="1811818517"/>
                    </a:ext>
                  </a:extLst>
                </a:gridCol>
                <a:gridCol w="3171805">
                  <a:extLst>
                    <a:ext uri="{9D8B030D-6E8A-4147-A177-3AD203B41FA5}">
                      <a16:colId xmlns:a16="http://schemas.microsoft.com/office/drawing/2014/main" val="40403285"/>
                    </a:ext>
                  </a:extLst>
                </a:gridCol>
                <a:gridCol w="3171805">
                  <a:extLst>
                    <a:ext uri="{9D8B030D-6E8A-4147-A177-3AD203B41FA5}">
                      <a16:colId xmlns:a16="http://schemas.microsoft.com/office/drawing/2014/main" val="729314968"/>
                    </a:ext>
                  </a:extLst>
                </a:gridCol>
                <a:gridCol w="3171805">
                  <a:extLst>
                    <a:ext uri="{9D8B030D-6E8A-4147-A177-3AD203B41FA5}">
                      <a16:colId xmlns:a16="http://schemas.microsoft.com/office/drawing/2014/main" val="1581340802"/>
                    </a:ext>
                  </a:extLst>
                </a:gridCol>
              </a:tblGrid>
              <a:tr h="247284">
                <a:tc>
                  <a:txBody>
                    <a:bodyPr/>
                    <a:lstStyle/>
                    <a:p>
                      <a:pPr marL="0" indent="0">
                        <a:buNone/>
                      </a:pPr>
                      <a:r>
                        <a:rPr lang="en-US" sz="900" b="1"/>
                        <a:t>RCM process step</a:t>
                      </a:r>
                      <a:endParaRPr lang="en-US" sz="900"/>
                    </a:p>
                  </a:txBody>
                  <a:tcPr anchor="ctr"/>
                </a:tc>
                <a:tc>
                  <a:txBody>
                    <a:bodyPr/>
                    <a:lstStyle/>
                    <a:p>
                      <a:pPr marL="0" indent="0">
                        <a:buNone/>
                      </a:pPr>
                      <a:r>
                        <a:rPr lang="en-US" sz="900" b="1"/>
                        <a:t>Access </a:t>
                      </a:r>
                      <a:endParaRPr lang="en-US" sz="900"/>
                    </a:p>
                  </a:txBody>
                  <a:tcPr anchor="ctr"/>
                </a:tc>
                <a:tc>
                  <a:txBody>
                    <a:bodyPr/>
                    <a:lstStyle/>
                    <a:p>
                      <a:pPr marL="0" indent="0">
                        <a:buNone/>
                      </a:pPr>
                      <a:r>
                        <a:rPr lang="en-US" sz="900" b="1"/>
                        <a:t>&lt;Company 1&gt;</a:t>
                      </a:r>
                      <a:endParaRPr lang="en-US" sz="900"/>
                    </a:p>
                  </a:txBody>
                  <a:tcPr anchor="ctr"/>
                </a:tc>
                <a:tc>
                  <a:txBody>
                    <a:bodyPr/>
                    <a:lstStyle/>
                    <a:p>
                      <a:pPr marL="0" indent="0">
                        <a:buNone/>
                      </a:pPr>
                      <a:r>
                        <a:rPr lang="en-US" sz="900"/>
                        <a:t>&lt;Company 2&gt;</a:t>
                      </a:r>
                    </a:p>
                  </a:txBody>
                  <a:tcPr anchor="ctr"/>
                </a:tc>
                <a:extLst>
                  <a:ext uri="{0D108BD9-81ED-4DB2-BD59-A6C34878D82A}">
                    <a16:rowId xmlns:a16="http://schemas.microsoft.com/office/drawing/2014/main" val="3824494403"/>
                  </a:ext>
                </a:extLst>
              </a:tr>
              <a:tr h="489622">
                <a:tc>
                  <a:txBody>
                    <a:bodyPr/>
                    <a:lstStyle/>
                    <a:p>
                      <a:pPr marL="0" indent="0">
                        <a:buNone/>
                      </a:pPr>
                      <a:r>
                        <a:rPr lang="en-US" sz="900" b="1"/>
                        <a:t>Patient Access &amp; Engagement</a:t>
                      </a:r>
                      <a:endParaRPr lang="en-US" sz="900"/>
                    </a:p>
                  </a:txBody>
                  <a:tcPr anchor="ctr"/>
                </a:tc>
                <a:tc>
                  <a:txBody>
                    <a:bodyPr/>
                    <a:lstStyle/>
                    <a:p>
                      <a:pPr marL="0" indent="0">
                        <a:buNone/>
                      </a:pPr>
                      <a:r>
                        <a:rPr lang="en-US" sz="900">
                          <a:solidFill>
                            <a:srgbClr val="FFFFFF"/>
                          </a:solidFill>
                        </a:rPr>
                        <a:t>Scheduling and registration run by tech-enabled staff through the Nebula platform, yet still no dedicated conversational-AI front-end for patients</a:t>
                      </a:r>
                    </a:p>
                  </a:txBody>
                  <a:tcPr anchor="ctr">
                    <a:solidFill>
                      <a:srgbClr val="858585"/>
                    </a:solidFill>
                  </a:tcPr>
                </a:tc>
                <a:tc>
                  <a:txBody>
                    <a:bodyPr/>
                    <a:lstStyle/>
                    <a:p>
                      <a:pPr marL="0" indent="0">
                        <a:buNone/>
                      </a:pPr>
                      <a:r>
                        <a:rPr lang="en-US" sz="900"/>
                        <a:t>Company currently not active in these early patient-access workflows, instead devoting resources farther downstream </a:t>
                      </a:r>
                    </a:p>
                  </a:txBody>
                  <a:tcPr anchor="ctr">
                    <a:solidFill>
                      <a:srgbClr val="D6D6D6"/>
                    </a:solidFill>
                  </a:tcPr>
                </a:tc>
                <a:tc>
                  <a:txBody>
                    <a:bodyPr/>
                    <a:lstStyle/>
                    <a:p>
                      <a:pPr marL="0" indent="0">
                        <a:buNone/>
                      </a:pPr>
                      <a:r>
                        <a:rPr lang="en-US" sz="900"/>
                        <a:t>No patient-facing application; intelligent-automation suite intentionally begins later in the claim lifecycle</a:t>
                      </a:r>
                    </a:p>
                  </a:txBody>
                  <a:tcPr anchor="ctr">
                    <a:solidFill>
                      <a:srgbClr val="D6D6D6"/>
                    </a:solidFill>
                  </a:tcPr>
                </a:tc>
                <a:extLst>
                  <a:ext uri="{0D108BD9-81ED-4DB2-BD59-A6C34878D82A}">
                    <a16:rowId xmlns:a16="http://schemas.microsoft.com/office/drawing/2014/main" val="2246033606"/>
                  </a:ext>
                </a:extLst>
              </a:tr>
              <a:tr h="489622">
                <a:tc>
                  <a:txBody>
                    <a:bodyPr/>
                    <a:lstStyle/>
                    <a:p>
                      <a:pPr marL="0" indent="0">
                        <a:buNone/>
                      </a:pPr>
                      <a:r>
                        <a:rPr lang="en-US" sz="900" b="1"/>
                        <a:t>Eligibility &amp; Prior-Authorization</a:t>
                      </a:r>
                      <a:endParaRPr lang="en-US" sz="900"/>
                    </a:p>
                  </a:txBody>
                  <a:tcPr anchor="ctr"/>
                </a:tc>
                <a:tc>
                  <a:txBody>
                    <a:bodyPr/>
                    <a:lstStyle/>
                    <a:p>
                      <a:pPr marL="0" indent="0">
                        <a:buNone/>
                      </a:pPr>
                      <a:r>
                        <a:rPr lang="en-US" sz="900">
                          <a:solidFill>
                            <a:srgbClr val="FFFFFF"/>
                          </a:solidFill>
                        </a:rPr>
                        <a:t>Blend of trained staff plus Nebula virtual agents electronically verifies coverage details and proactively secures prior authorizations</a:t>
                      </a:r>
                    </a:p>
                  </a:txBody>
                  <a:tcPr anchor="ctr">
                    <a:solidFill>
                      <a:srgbClr val="2D475A"/>
                    </a:solidFill>
                  </a:tcPr>
                </a:tc>
                <a:tc>
                  <a:txBody>
                    <a:bodyPr/>
                    <a:lstStyle/>
                    <a:p>
                      <a:pPr marL="0" indent="0">
                        <a:buNone/>
                      </a:pPr>
                      <a:r>
                        <a:rPr lang="en-US" sz="900"/>
                        <a:t>The product does not address eligibility or auth </a:t>
                      </a:r>
                    </a:p>
                  </a:txBody>
                  <a:tcPr anchor="ctr">
                    <a:solidFill>
                      <a:srgbClr val="D6D6D6"/>
                    </a:solidFill>
                  </a:tcPr>
                </a:tc>
                <a:tc>
                  <a:txBody>
                    <a:bodyPr/>
                    <a:lstStyle/>
                    <a:p>
                      <a:pPr marL="0" indent="0">
                        <a:buNone/>
                      </a:pPr>
                      <a:r>
                        <a:rPr lang="en-US" sz="900" kern="1200">
                          <a:solidFill>
                            <a:srgbClr val="FFFFFF"/>
                          </a:solidFill>
                          <a:latin typeface="+mn-lt"/>
                          <a:ea typeface="+mn-ea"/>
                          <a:cs typeface="+mn-cs"/>
                        </a:rPr>
                        <a:t>EVA &amp; PAULA </a:t>
                      </a:r>
                      <a:r>
                        <a:rPr lang="en-US" sz="900">
                          <a:solidFill>
                            <a:srgbClr val="FFFFFF"/>
                          </a:solidFill>
                        </a:rPr>
                        <a:t>software robots fully automate eligibility checks and prior-auth requests; a voice-bot enhancement is slated for 2025</a:t>
                      </a:r>
                    </a:p>
                  </a:txBody>
                  <a:tcPr anchor="ctr">
                    <a:solidFill>
                      <a:srgbClr val="973B74"/>
                    </a:solidFill>
                  </a:tcPr>
                </a:tc>
                <a:extLst>
                  <a:ext uri="{0D108BD9-81ED-4DB2-BD59-A6C34878D82A}">
                    <a16:rowId xmlns:a16="http://schemas.microsoft.com/office/drawing/2014/main" val="1401354176"/>
                  </a:ext>
                </a:extLst>
              </a:tr>
              <a:tr h="489622">
                <a:tc>
                  <a:txBody>
                    <a:bodyPr/>
                    <a:lstStyle/>
                    <a:p>
                      <a:pPr marL="0" indent="0">
                        <a:buNone/>
                      </a:pPr>
                      <a:r>
                        <a:rPr lang="en-US" sz="900" b="1"/>
                        <a:t>Patient Financial Engagement</a:t>
                      </a:r>
                      <a:endParaRPr lang="en-US" sz="900"/>
                    </a:p>
                  </a:txBody>
                  <a:tcPr anchor="ctr"/>
                </a:tc>
                <a:tc>
                  <a:txBody>
                    <a:bodyPr/>
                    <a:lstStyle/>
                    <a:p>
                      <a:pPr marL="0" indent="0">
                        <a:buNone/>
                      </a:pPr>
                      <a:r>
                        <a:rPr lang="en-US" sz="900">
                          <a:solidFill>
                            <a:srgbClr val="FFFFFF"/>
                          </a:solidFill>
                        </a:rPr>
                        <a:t>Traditional mailed/e-statement billing, live call-</a:t>
                      </a:r>
                      <a:r>
                        <a:rPr lang="en-US" sz="900" err="1">
                          <a:solidFill>
                            <a:srgbClr val="FFFFFF"/>
                          </a:solidFill>
                        </a:rPr>
                        <a:t>centre</a:t>
                      </a:r>
                      <a:r>
                        <a:rPr lang="en-US" sz="900">
                          <a:solidFill>
                            <a:srgbClr val="FFFFFF"/>
                          </a:solidFill>
                        </a:rPr>
                        <a:t> support, and payment-plan set-up, but no AI self-pay portal</a:t>
                      </a:r>
                    </a:p>
                  </a:txBody>
                  <a:tcPr anchor="ctr">
                    <a:solidFill>
                      <a:srgbClr val="858585"/>
                    </a:solidFill>
                  </a:tcPr>
                </a:tc>
                <a:tc>
                  <a:txBody>
                    <a:bodyPr/>
                    <a:lstStyle/>
                    <a:p>
                      <a:pPr marL="0" indent="0">
                        <a:buNone/>
                      </a:pPr>
                      <a:r>
                        <a:rPr lang="en-US" sz="900"/>
                        <a:t>No modules touching patient financial conversations or payment workflows</a:t>
                      </a:r>
                    </a:p>
                  </a:txBody>
                  <a:tcPr anchor="ctr">
                    <a:solidFill>
                      <a:srgbClr val="D6D6D6"/>
                    </a:solidFill>
                  </a:tcPr>
                </a:tc>
                <a:tc>
                  <a:txBody>
                    <a:bodyPr/>
                    <a:lstStyle/>
                    <a:p>
                      <a:pPr marL="0" indent="0">
                        <a:buNone/>
                      </a:pPr>
                      <a:r>
                        <a:rPr lang="en-US" sz="900"/>
                        <a:t>Platform offers no direct patient-payment front end; strategy is to minimize downstream balances through upstream accuracy</a:t>
                      </a:r>
                    </a:p>
                  </a:txBody>
                  <a:tcPr anchor="ctr">
                    <a:solidFill>
                      <a:srgbClr val="D6D6D6"/>
                    </a:solidFill>
                  </a:tcPr>
                </a:tc>
                <a:extLst>
                  <a:ext uri="{0D108BD9-81ED-4DB2-BD59-A6C34878D82A}">
                    <a16:rowId xmlns:a16="http://schemas.microsoft.com/office/drawing/2014/main" val="1121022460"/>
                  </a:ext>
                </a:extLst>
              </a:tr>
              <a:tr h="489622">
                <a:tc>
                  <a:txBody>
                    <a:bodyPr/>
                    <a:lstStyle/>
                    <a:p>
                      <a:pPr marL="0" indent="0">
                        <a:buNone/>
                      </a:pPr>
                      <a:r>
                        <a:rPr lang="en-US" sz="900" b="1"/>
                        <a:t>Charge Capture &amp; Coding</a:t>
                      </a:r>
                      <a:endParaRPr lang="en-US" sz="900"/>
                    </a:p>
                  </a:txBody>
                  <a:tcPr anchor="ctr"/>
                </a:tc>
                <a:tc>
                  <a:txBody>
                    <a:bodyPr/>
                    <a:lstStyle/>
                    <a:p>
                      <a:pPr marL="0" indent="0">
                        <a:buNone/>
                      </a:pPr>
                      <a:r>
                        <a:rPr lang="en-US" sz="900">
                          <a:solidFill>
                            <a:srgbClr val="FFFFFF"/>
                          </a:solidFill>
                        </a:rPr>
                        <a:t>Echo autonomous-coding engine suggests CPT/ICD codes while certified coders audit and override when exceptions arise</a:t>
                      </a:r>
                    </a:p>
                  </a:txBody>
                  <a:tcPr anchor="ctr">
                    <a:solidFill>
                      <a:srgbClr val="2D475A"/>
                    </a:solidFill>
                  </a:tcPr>
                </a:tc>
                <a:tc>
                  <a:txBody>
                    <a:bodyPr/>
                    <a:lstStyle/>
                    <a:p>
                      <a:pPr marL="0" indent="0">
                        <a:buNone/>
                      </a:pPr>
                      <a:r>
                        <a:rPr lang="en-US" sz="900" kern="1200">
                          <a:solidFill>
                            <a:srgbClr val="FFFFFF"/>
                          </a:solidFill>
                          <a:latin typeface="+mn-lt"/>
                          <a:ea typeface="+mn-ea"/>
                          <a:cs typeface="+mn-cs"/>
                        </a:rPr>
                        <a:t>&lt;Company 1&gt; </a:t>
                      </a:r>
                      <a:r>
                        <a:rPr lang="en-US" sz="900">
                          <a:solidFill>
                            <a:srgbClr val="FFFFFF"/>
                          </a:solidFill>
                        </a:rPr>
                        <a:t>AI reviews 100 % of charts pre-bill and adds overlooked diagnoses using roughly 2,200 codified clinical rules</a:t>
                      </a:r>
                    </a:p>
                  </a:txBody>
                  <a:tcPr anchor="ctr">
                    <a:solidFill>
                      <a:srgbClr val="973B74"/>
                    </a:solidFill>
                  </a:tcPr>
                </a:tc>
                <a:tc>
                  <a:txBody>
                    <a:bodyPr/>
                    <a:lstStyle/>
                    <a:p>
                      <a:pPr marL="0" indent="0">
                        <a:buNone/>
                      </a:pPr>
                      <a:r>
                        <a:rPr lang="en-US" sz="900" dirty="0">
                          <a:solidFill>
                            <a:srgbClr val="FFFFFF"/>
                          </a:solidFill>
                        </a:rPr>
                        <a:t>CODY digital worker assists and progressively automates code assignment, reporting a 98 % coding-error reduction across pilots</a:t>
                      </a:r>
                    </a:p>
                  </a:txBody>
                  <a:tcPr anchor="ctr">
                    <a:solidFill>
                      <a:srgbClr val="2D475A"/>
                    </a:solidFill>
                  </a:tcPr>
                </a:tc>
                <a:extLst>
                  <a:ext uri="{0D108BD9-81ED-4DB2-BD59-A6C34878D82A}">
                    <a16:rowId xmlns:a16="http://schemas.microsoft.com/office/drawing/2014/main" val="936247354"/>
                  </a:ext>
                </a:extLst>
              </a:tr>
              <a:tr h="489622">
                <a:tc>
                  <a:txBody>
                    <a:bodyPr/>
                    <a:lstStyle/>
                    <a:p>
                      <a:pPr marL="0" indent="0">
                        <a:buNone/>
                      </a:pPr>
                      <a:r>
                        <a:rPr lang="en-US" sz="900" b="1"/>
                        <a:t>HIM / Clinical Documentation Integrity</a:t>
                      </a:r>
                      <a:endParaRPr lang="en-US" sz="900"/>
                    </a:p>
                  </a:txBody>
                  <a:tcPr anchor="ctr"/>
                </a:tc>
                <a:tc>
                  <a:txBody>
                    <a:bodyPr/>
                    <a:lstStyle/>
                    <a:p>
                      <a:pPr marL="0" indent="0">
                        <a:buNone/>
                      </a:pPr>
                      <a:r>
                        <a:rPr lang="en-US" sz="900">
                          <a:solidFill>
                            <a:srgbClr val="FFFFFF"/>
                          </a:solidFill>
                        </a:rPr>
                        <a:t>Spotlight ML engine guides CDI and revenue-integrity teams to documentation gaps and severity-of-illness escalations</a:t>
                      </a:r>
                    </a:p>
                  </a:txBody>
                  <a:tcPr anchor="ctr">
                    <a:solidFill>
                      <a:srgbClr val="46647B"/>
                    </a:solidFill>
                  </a:tcPr>
                </a:tc>
                <a:tc>
                  <a:txBody>
                    <a:bodyPr/>
                    <a:lstStyle/>
                    <a:p>
                      <a:pPr marL="0" indent="0">
                        <a:buNone/>
                      </a:pPr>
                      <a:r>
                        <a:rPr lang="en-US" sz="900">
                          <a:solidFill>
                            <a:srgbClr val="FFFFFF"/>
                          </a:solidFill>
                        </a:rPr>
                        <a:t>The same </a:t>
                      </a:r>
                      <a:r>
                        <a:rPr lang="en-US" sz="900" kern="1200">
                          <a:solidFill>
                            <a:srgbClr val="FFFFFF"/>
                          </a:solidFill>
                          <a:latin typeface="+mn-lt"/>
                          <a:ea typeface="+mn-ea"/>
                          <a:cs typeface="+mn-cs"/>
                        </a:rPr>
                        <a:t>&lt;Company 1&gt; </a:t>
                      </a:r>
                      <a:r>
                        <a:rPr lang="en-US" sz="900">
                          <a:solidFill>
                            <a:srgbClr val="FFFFFF"/>
                          </a:solidFill>
                        </a:rPr>
                        <a:t>engine functions as a continuous “safety net” for CDI, catching missed specificity</a:t>
                      </a:r>
                    </a:p>
                  </a:txBody>
                  <a:tcPr anchor="ctr">
                    <a:solidFill>
                      <a:srgbClr val="973B74"/>
                    </a:solidFill>
                  </a:tcPr>
                </a:tc>
                <a:tc>
                  <a:txBody>
                    <a:bodyPr/>
                    <a:lstStyle/>
                    <a:p>
                      <a:pPr marL="0" indent="0">
                        <a:buNone/>
                      </a:pPr>
                      <a:r>
                        <a:rPr lang="en-US" sz="900"/>
                        <a:t>No standalone HIM module</a:t>
                      </a:r>
                    </a:p>
                  </a:txBody>
                  <a:tcPr anchor="ctr">
                    <a:solidFill>
                      <a:srgbClr val="D6D6D6"/>
                    </a:solidFill>
                  </a:tcPr>
                </a:tc>
                <a:extLst>
                  <a:ext uri="{0D108BD9-81ED-4DB2-BD59-A6C34878D82A}">
                    <a16:rowId xmlns:a16="http://schemas.microsoft.com/office/drawing/2014/main" val="2628088207"/>
                  </a:ext>
                </a:extLst>
              </a:tr>
              <a:tr h="489622">
                <a:tc>
                  <a:txBody>
                    <a:bodyPr/>
                    <a:lstStyle/>
                    <a:p>
                      <a:pPr marL="0" indent="0">
                        <a:buNone/>
                      </a:pPr>
                      <a:r>
                        <a:rPr lang="en-US" sz="900" b="1"/>
                        <a:t>Claims Management &amp; Submission</a:t>
                      </a:r>
                      <a:endParaRPr lang="en-US" sz="900"/>
                    </a:p>
                  </a:txBody>
                  <a:tcPr anchor="ctr"/>
                </a:tc>
                <a:tc>
                  <a:txBody>
                    <a:bodyPr/>
                    <a:lstStyle/>
                    <a:p>
                      <a:pPr marL="0" indent="0">
                        <a:buNone/>
                      </a:pPr>
                      <a:r>
                        <a:rPr lang="en-US" sz="900" dirty="0">
                          <a:solidFill>
                            <a:srgbClr val="FFFFFF"/>
                          </a:solidFill>
                        </a:rPr>
                        <a:t>Nebula bots prepare, scrub, and e-submit ≈ 70 % of claims, with Overwatch QA yielding 99 % header-field accuracy. </a:t>
                      </a:r>
                    </a:p>
                  </a:txBody>
                  <a:tcPr anchor="ctr">
                    <a:solidFill>
                      <a:srgbClr val="2D475A"/>
                    </a:solidFill>
                  </a:tcPr>
                </a:tc>
                <a:tc>
                  <a:txBody>
                    <a:bodyPr/>
                    <a:lstStyle/>
                    <a:p>
                      <a:pPr marL="0" indent="0">
                        <a:buNone/>
                      </a:pPr>
                      <a:r>
                        <a:rPr lang="en-US" sz="900"/>
                        <a:t>No standalone module</a:t>
                      </a:r>
                    </a:p>
                  </a:txBody>
                  <a:tcPr anchor="ctr">
                    <a:solidFill>
                      <a:srgbClr val="D6D6D6"/>
                    </a:solidFill>
                  </a:tcPr>
                </a:tc>
                <a:tc>
                  <a:txBody>
                    <a:bodyPr/>
                    <a:lstStyle/>
                    <a:p>
                      <a:pPr marL="0" indent="0">
                        <a:buNone/>
                      </a:pPr>
                      <a:r>
                        <a:rPr lang="en-US" sz="900">
                          <a:solidFill>
                            <a:srgbClr val="FFFFFF"/>
                          </a:solidFill>
                        </a:rPr>
                        <a:t>CAM agent constructs, scrubs, and transmits claims autonomously; early adopters cite a 99 % first-pass yield. </a:t>
                      </a:r>
                    </a:p>
                  </a:txBody>
                  <a:tcPr anchor="ctr">
                    <a:solidFill>
                      <a:srgbClr val="2D475A"/>
                    </a:solidFill>
                  </a:tcPr>
                </a:tc>
                <a:extLst>
                  <a:ext uri="{0D108BD9-81ED-4DB2-BD59-A6C34878D82A}">
                    <a16:rowId xmlns:a16="http://schemas.microsoft.com/office/drawing/2014/main" val="3954683965"/>
                  </a:ext>
                </a:extLst>
              </a:tr>
              <a:tr h="489622">
                <a:tc>
                  <a:txBody>
                    <a:bodyPr/>
                    <a:lstStyle/>
                    <a:p>
                      <a:pPr marL="0" indent="0">
                        <a:buNone/>
                      </a:pPr>
                      <a:r>
                        <a:rPr lang="en-US" sz="900" b="1"/>
                        <a:t>Denials &amp; Complex Claims</a:t>
                      </a:r>
                      <a:endParaRPr lang="en-US" sz="900"/>
                    </a:p>
                  </a:txBody>
                  <a:tcPr anchor="ctr"/>
                </a:tc>
                <a:tc>
                  <a:txBody>
                    <a:bodyPr/>
                    <a:lstStyle/>
                    <a:p>
                      <a:pPr marL="0" indent="0">
                        <a:buNone/>
                      </a:pPr>
                      <a:r>
                        <a:rPr lang="en-US" sz="900">
                          <a:solidFill>
                            <a:srgbClr val="FFFFFF"/>
                          </a:solidFill>
                        </a:rPr>
                        <a:t>Hybrid model: unattended bots fix routine technical denials while clinician experts craft evidence-heavy appeals </a:t>
                      </a:r>
                    </a:p>
                  </a:txBody>
                  <a:tcPr anchor="ctr">
                    <a:solidFill>
                      <a:srgbClr val="2D475A"/>
                    </a:solidFill>
                  </a:tcPr>
                </a:tc>
                <a:tc>
                  <a:txBody>
                    <a:bodyPr/>
                    <a:lstStyle/>
                    <a:p>
                      <a:pPr marL="0" indent="0">
                        <a:buNone/>
                      </a:pPr>
                      <a:r>
                        <a:rPr lang="en-US" sz="900" kern="1200">
                          <a:solidFill>
                            <a:srgbClr val="FFFFFF"/>
                          </a:solidFill>
                          <a:latin typeface="+mn-lt"/>
                          <a:ea typeface="+mn-ea"/>
                          <a:cs typeface="+mn-cs"/>
                        </a:rPr>
                        <a:t>&lt;Company 1&gt; </a:t>
                      </a:r>
                      <a:r>
                        <a:rPr lang="en-US" sz="900" i="1">
                          <a:solidFill>
                            <a:srgbClr val="FFFFFF"/>
                          </a:solidFill>
                        </a:rPr>
                        <a:t> </a:t>
                      </a:r>
                      <a:r>
                        <a:rPr lang="en-US" sz="900">
                          <a:solidFill>
                            <a:srgbClr val="FFFFFF"/>
                          </a:solidFill>
                        </a:rPr>
                        <a:t>drafts physician-backed appeal letters in minutes, sharply reducing manual prep time. </a:t>
                      </a:r>
                    </a:p>
                  </a:txBody>
                  <a:tcPr anchor="ctr">
                    <a:solidFill>
                      <a:srgbClr val="2D475A"/>
                    </a:solidFill>
                  </a:tcPr>
                </a:tc>
                <a:tc>
                  <a:txBody>
                    <a:bodyPr/>
                    <a:lstStyle/>
                    <a:p>
                      <a:pPr marL="0" indent="0">
                        <a:buNone/>
                      </a:pPr>
                      <a:r>
                        <a:rPr lang="en-US" sz="900">
                          <a:solidFill>
                            <a:srgbClr val="FFFFFF"/>
                          </a:solidFill>
                        </a:rPr>
                        <a:t>DAN agent triages, corrects, and resubmits denials; voice-AI pilot contacts payers directly, lowering preventable denials by 75%</a:t>
                      </a:r>
                    </a:p>
                  </a:txBody>
                  <a:tcPr anchor="ctr">
                    <a:solidFill>
                      <a:srgbClr val="973B74"/>
                    </a:solidFill>
                  </a:tcPr>
                </a:tc>
                <a:extLst>
                  <a:ext uri="{0D108BD9-81ED-4DB2-BD59-A6C34878D82A}">
                    <a16:rowId xmlns:a16="http://schemas.microsoft.com/office/drawing/2014/main" val="1648623759"/>
                  </a:ext>
                </a:extLst>
              </a:tr>
              <a:tr h="489622">
                <a:tc>
                  <a:txBody>
                    <a:bodyPr/>
                    <a:lstStyle/>
                    <a:p>
                      <a:pPr marL="0" indent="0">
                        <a:buNone/>
                      </a:pPr>
                      <a:r>
                        <a:rPr lang="en-US" sz="900" b="1"/>
                        <a:t>Payment Posting / Remittance</a:t>
                      </a:r>
                      <a:endParaRPr lang="en-US" sz="900"/>
                    </a:p>
                  </a:txBody>
                  <a:tcPr anchor="ctr"/>
                </a:tc>
                <a:tc>
                  <a:txBody>
                    <a:bodyPr/>
                    <a:lstStyle/>
                    <a:p>
                      <a:pPr marL="0" indent="0">
                        <a:buNone/>
                      </a:pPr>
                      <a:r>
                        <a:rPr lang="en-US" sz="900" err="1">
                          <a:solidFill>
                            <a:srgbClr val="FFFFFF"/>
                          </a:solidFill>
                        </a:rPr>
                        <a:t>EchoPay</a:t>
                      </a:r>
                      <a:r>
                        <a:rPr lang="en-US" sz="900">
                          <a:solidFill>
                            <a:srgbClr val="FFFFFF"/>
                          </a:solidFill>
                        </a:rPr>
                        <a:t> OCR/ML ingests EOBs and ERAs, posting &gt; 85 % of transactions automatically at 99 %+ field-level accuracy</a:t>
                      </a:r>
                    </a:p>
                  </a:txBody>
                  <a:tcPr anchor="ctr">
                    <a:solidFill>
                      <a:srgbClr val="46647B"/>
                    </a:solidFill>
                  </a:tcPr>
                </a:tc>
                <a:tc>
                  <a:txBody>
                    <a:bodyPr/>
                    <a:lstStyle/>
                    <a:p>
                      <a:pPr marL="0" indent="0">
                        <a:buNone/>
                      </a:pPr>
                      <a:r>
                        <a:rPr lang="en-US" sz="900"/>
                        <a:t>No remit-processing module</a:t>
                      </a:r>
                    </a:p>
                  </a:txBody>
                  <a:tcPr anchor="ctr">
                    <a:solidFill>
                      <a:srgbClr val="D6D6D6"/>
                    </a:solidFill>
                  </a:tcPr>
                </a:tc>
                <a:tc>
                  <a:txBody>
                    <a:bodyPr/>
                    <a:lstStyle/>
                    <a:p>
                      <a:pPr marL="0" indent="0">
                        <a:buNone/>
                      </a:pPr>
                      <a:r>
                        <a:rPr lang="en-US" sz="900">
                          <a:solidFill>
                            <a:srgbClr val="FFFFFF"/>
                          </a:solidFill>
                        </a:rPr>
                        <a:t>PHIL agent posts remittances with claimed 100% precision, enabling near-real-time cash application and reconciliation.</a:t>
                      </a:r>
                    </a:p>
                  </a:txBody>
                  <a:tcPr anchor="ctr">
                    <a:solidFill>
                      <a:srgbClr val="2D475A"/>
                    </a:solidFill>
                  </a:tcPr>
                </a:tc>
                <a:extLst>
                  <a:ext uri="{0D108BD9-81ED-4DB2-BD59-A6C34878D82A}">
                    <a16:rowId xmlns:a16="http://schemas.microsoft.com/office/drawing/2014/main" val="2271303768"/>
                  </a:ext>
                </a:extLst>
              </a:tr>
              <a:tr h="489622">
                <a:tc>
                  <a:txBody>
                    <a:bodyPr/>
                    <a:lstStyle/>
                    <a:p>
                      <a:pPr marL="0" indent="0">
                        <a:buNone/>
                      </a:pPr>
                      <a:r>
                        <a:rPr lang="en-US" sz="900" b="1"/>
                        <a:t>Accounts-Receivable Follow-Up</a:t>
                      </a:r>
                      <a:endParaRPr lang="en-US" sz="900"/>
                    </a:p>
                  </a:txBody>
                  <a:tcPr anchor="ctr"/>
                </a:tc>
                <a:tc>
                  <a:txBody>
                    <a:bodyPr/>
                    <a:lstStyle/>
                    <a:p>
                      <a:pPr marL="0" indent="0">
                        <a:buNone/>
                      </a:pPr>
                      <a:r>
                        <a:rPr lang="en-US" sz="900">
                          <a:solidFill>
                            <a:srgbClr val="FFFFFF"/>
                          </a:solidFill>
                        </a:rPr>
                        <a:t>Global AR workforce augmented by status-check bots that shrink aging buckets and clear backlog faster than human-only teams</a:t>
                      </a:r>
                    </a:p>
                  </a:txBody>
                  <a:tcPr anchor="ctr">
                    <a:solidFill>
                      <a:srgbClr val="858585"/>
                    </a:solidFill>
                  </a:tcPr>
                </a:tc>
                <a:tc>
                  <a:txBody>
                    <a:bodyPr/>
                    <a:lstStyle/>
                    <a:p>
                      <a:pPr marL="0" indent="0">
                        <a:buNone/>
                      </a:pPr>
                      <a:r>
                        <a:rPr lang="en-US" sz="900"/>
                        <a:t>No direct follow-up module</a:t>
                      </a:r>
                    </a:p>
                  </a:txBody>
                  <a:tcPr anchor="ctr">
                    <a:solidFill>
                      <a:srgbClr val="D6D6D6"/>
                    </a:solidFill>
                  </a:tcPr>
                </a:tc>
                <a:tc>
                  <a:txBody>
                    <a:bodyPr/>
                    <a:lstStyle/>
                    <a:p>
                      <a:pPr marL="0" indent="0">
                        <a:buNone/>
                      </a:pPr>
                      <a:r>
                        <a:rPr lang="en-US" sz="900">
                          <a:solidFill>
                            <a:srgbClr val="FFFFFF"/>
                          </a:solidFill>
                        </a:rPr>
                        <a:t>Digital agents auto-check claim status, generate follow-ups, and predictive analytics flag at-risk receivables</a:t>
                      </a:r>
                    </a:p>
                  </a:txBody>
                  <a:tcPr anchor="ctr">
                    <a:solidFill>
                      <a:srgbClr val="2D475A"/>
                    </a:solidFill>
                  </a:tcPr>
                </a:tc>
                <a:extLst>
                  <a:ext uri="{0D108BD9-81ED-4DB2-BD59-A6C34878D82A}">
                    <a16:rowId xmlns:a16="http://schemas.microsoft.com/office/drawing/2014/main" val="1325810317"/>
                  </a:ext>
                </a:extLst>
              </a:tr>
              <a:tr h="352503">
                <a:tc>
                  <a:txBody>
                    <a:bodyPr/>
                    <a:lstStyle/>
                    <a:p>
                      <a:pPr marL="0" indent="0">
                        <a:buNone/>
                      </a:pPr>
                      <a:r>
                        <a:rPr lang="en-US" sz="900" b="1"/>
                        <a:t>Patient Collections</a:t>
                      </a:r>
                      <a:endParaRPr lang="en-US" sz="900"/>
                    </a:p>
                  </a:txBody>
                  <a:tcPr anchor="ctr"/>
                </a:tc>
                <a:tc>
                  <a:txBody>
                    <a:bodyPr/>
                    <a:lstStyle/>
                    <a:p>
                      <a:pPr marL="0" indent="0">
                        <a:buNone/>
                      </a:pPr>
                      <a:r>
                        <a:rPr lang="en-US" sz="900">
                          <a:solidFill>
                            <a:srgbClr val="FFFFFF"/>
                          </a:solidFill>
                        </a:rPr>
                        <a:t>In-house staff handle payment plans, charity screening, and agency hand-off</a:t>
                      </a:r>
                    </a:p>
                  </a:txBody>
                  <a:tcPr anchor="ctr">
                    <a:solidFill>
                      <a:srgbClr val="858585"/>
                    </a:solidFill>
                  </a:tcPr>
                </a:tc>
                <a:tc>
                  <a:txBody>
                    <a:bodyPr/>
                    <a:lstStyle/>
                    <a:p>
                      <a:pPr marL="0" indent="0">
                        <a:buNone/>
                      </a:pPr>
                      <a:r>
                        <a:rPr lang="en-US" sz="900"/>
                        <a:t>No patient-collections module</a:t>
                      </a:r>
                    </a:p>
                  </a:txBody>
                  <a:tcPr anchor="ctr">
                    <a:solidFill>
                      <a:srgbClr val="D6D6D6"/>
                    </a:solidFill>
                  </a:tcPr>
                </a:tc>
                <a:tc>
                  <a:txBody>
                    <a:bodyPr/>
                    <a:lstStyle/>
                    <a:p>
                      <a:pPr marL="0" indent="0">
                        <a:buNone/>
                      </a:pPr>
                      <a:r>
                        <a:rPr lang="en-US" sz="900" dirty="0"/>
                        <a:t>Platform focused on preventing collections events; consequently, no dedicated collections tool is provided</a:t>
                      </a:r>
                    </a:p>
                  </a:txBody>
                  <a:tcPr anchor="ctr">
                    <a:solidFill>
                      <a:srgbClr val="D6D6D6"/>
                    </a:solidFill>
                  </a:tcPr>
                </a:tc>
                <a:extLst>
                  <a:ext uri="{0D108BD9-81ED-4DB2-BD59-A6C34878D82A}">
                    <a16:rowId xmlns:a16="http://schemas.microsoft.com/office/drawing/2014/main" val="1133354171"/>
                  </a:ext>
                </a:extLst>
              </a:tr>
            </a:tbl>
          </a:graphicData>
        </a:graphic>
      </p:graphicFrame>
      <p:graphicFrame>
        <p:nvGraphicFramePr>
          <p:cNvPr id="14" name="btfpTable454146">
            <a:extLst>
              <a:ext uri="{FF2B5EF4-FFF2-40B4-BE49-F238E27FC236}">
                <a16:creationId xmlns:a16="http://schemas.microsoft.com/office/drawing/2014/main" id="{8BF45668-323E-406B-64A2-B4D871F3340A}"/>
              </a:ext>
            </a:extLst>
          </p:cNvPr>
          <p:cNvGraphicFramePr>
            <a:graphicFrameLocks noGrp="1"/>
          </p:cNvGraphicFramePr>
          <p:nvPr>
            <p:custDataLst>
              <p:tags r:id="rId4"/>
            </p:custDataLst>
            <p:extLst>
              <p:ext uri="{D42A27DB-BD31-4B8C-83A1-F6EECF244321}">
                <p14:modId xmlns:p14="http://schemas.microsoft.com/office/powerpoint/2010/main" val="3624440304"/>
              </p:ext>
            </p:extLst>
          </p:nvPr>
        </p:nvGraphicFramePr>
        <p:xfrm>
          <a:off x="330200" y="986275"/>
          <a:ext cx="5139030" cy="217171"/>
        </p:xfrm>
        <a:graphic>
          <a:graphicData uri="http://schemas.openxmlformats.org/drawingml/2006/table">
            <a:tbl>
              <a:tblPr>
                <a:tableStyleId>{9D7B26C5-4107-4FEC-AEDC-1716B250A1EF}</a:tableStyleId>
              </a:tblPr>
              <a:tblGrid>
                <a:gridCol w="1135380">
                  <a:extLst>
                    <a:ext uri="{9D8B030D-6E8A-4147-A177-3AD203B41FA5}">
                      <a16:colId xmlns:a16="http://schemas.microsoft.com/office/drawing/2014/main" val="2680995798"/>
                    </a:ext>
                  </a:extLst>
                </a:gridCol>
                <a:gridCol w="577630">
                  <a:extLst>
                    <a:ext uri="{9D8B030D-6E8A-4147-A177-3AD203B41FA5}">
                      <a16:colId xmlns:a16="http://schemas.microsoft.com/office/drawing/2014/main" val="611741616"/>
                    </a:ext>
                  </a:extLst>
                </a:gridCol>
                <a:gridCol w="856505">
                  <a:extLst>
                    <a:ext uri="{9D8B030D-6E8A-4147-A177-3AD203B41FA5}">
                      <a16:colId xmlns:a16="http://schemas.microsoft.com/office/drawing/2014/main" val="3045711801"/>
                    </a:ext>
                  </a:extLst>
                </a:gridCol>
                <a:gridCol w="856505">
                  <a:extLst>
                    <a:ext uri="{9D8B030D-6E8A-4147-A177-3AD203B41FA5}">
                      <a16:colId xmlns:a16="http://schemas.microsoft.com/office/drawing/2014/main" val="2101595181"/>
                    </a:ext>
                  </a:extLst>
                </a:gridCol>
                <a:gridCol w="856505">
                  <a:extLst>
                    <a:ext uri="{9D8B030D-6E8A-4147-A177-3AD203B41FA5}">
                      <a16:colId xmlns:a16="http://schemas.microsoft.com/office/drawing/2014/main" val="1533578970"/>
                    </a:ext>
                  </a:extLst>
                </a:gridCol>
                <a:gridCol w="856505">
                  <a:extLst>
                    <a:ext uri="{9D8B030D-6E8A-4147-A177-3AD203B41FA5}">
                      <a16:colId xmlns:a16="http://schemas.microsoft.com/office/drawing/2014/main" val="1245177467"/>
                    </a:ext>
                  </a:extLst>
                </a:gridCol>
              </a:tblGrid>
              <a:tr h="217171">
                <a:tc>
                  <a:txBody>
                    <a:bodyPr/>
                    <a:lstStyle/>
                    <a:p>
                      <a:pPr marL="0" indent="0" algn="ctr">
                        <a:spcBef>
                          <a:spcPts val="0"/>
                        </a:spcBef>
                        <a:buFontTx/>
                        <a:buNone/>
                      </a:pPr>
                      <a:r>
                        <a:rPr lang="en-US" sz="800">
                          <a:solidFill>
                            <a:srgbClr val="000000"/>
                          </a:solidFill>
                        </a:rPr>
                        <a:t>AI/ GenAI presence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spcBef>
                          <a:spcPts val="0"/>
                        </a:spcBef>
                        <a:buFontTx/>
                        <a:buNone/>
                      </a:pPr>
                      <a:r>
                        <a:rPr lang="en-US" sz="800">
                          <a:solidFill>
                            <a:srgbClr val="000000"/>
                          </a:solidFill>
                        </a:rPr>
                        <a:t>Low</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spcBef>
                          <a:spcPts val="0"/>
                        </a:spcBef>
                        <a:buFontTx/>
                        <a:buNone/>
                      </a:pPr>
                      <a:r>
                        <a:rPr lang="en-US" sz="800">
                          <a:solidFill>
                            <a:srgbClr val="FFFFFF"/>
                          </a:solidFill>
                        </a:rPr>
                        <a:t>Low-medium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8585"/>
                    </a:solidFill>
                  </a:tcPr>
                </a:tc>
                <a:tc>
                  <a:txBody>
                    <a:bodyPr/>
                    <a:lstStyle/>
                    <a:p>
                      <a:pPr marL="0" indent="0" algn="ctr">
                        <a:spcBef>
                          <a:spcPts val="0"/>
                        </a:spcBef>
                        <a:buFontTx/>
                        <a:buNone/>
                      </a:pPr>
                      <a:r>
                        <a:rPr lang="en-US" sz="800">
                          <a:solidFill>
                            <a:srgbClr val="FFFFFF"/>
                          </a:solidFill>
                        </a:rPr>
                        <a:t>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indent="0" algn="ctr">
                        <a:spcBef>
                          <a:spcPts val="0"/>
                        </a:spcBef>
                        <a:buFontTx/>
                        <a:buNone/>
                      </a:pPr>
                      <a:r>
                        <a:rPr lang="en-US" sz="800">
                          <a:solidFill>
                            <a:srgbClr val="FFFFFF"/>
                          </a:solidFill>
                        </a:rPr>
                        <a:t>Medium-high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475A"/>
                    </a:solidFill>
                  </a:tcPr>
                </a:tc>
                <a:tc>
                  <a:txBody>
                    <a:bodyPr/>
                    <a:lstStyle/>
                    <a:p>
                      <a:pPr marL="0" indent="0" algn="ctr">
                        <a:spcBef>
                          <a:spcPts val="0"/>
                        </a:spcBef>
                        <a:buFontTx/>
                        <a:buNone/>
                      </a:pPr>
                      <a:r>
                        <a:rPr lang="en-US" sz="800">
                          <a:solidFill>
                            <a:schemeClr val="bg1"/>
                          </a:solidFill>
                        </a:rPr>
                        <a:t>High</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3B74"/>
                    </a:solidFill>
                  </a:tcPr>
                </a:tc>
                <a:extLst>
                  <a:ext uri="{0D108BD9-81ED-4DB2-BD59-A6C34878D82A}">
                    <a16:rowId xmlns:a16="http://schemas.microsoft.com/office/drawing/2014/main" val="2478082810"/>
                  </a:ext>
                </a:extLst>
              </a:tr>
            </a:tbl>
          </a:graphicData>
        </a:graphic>
      </p:graphicFrame>
      <p:grpSp>
        <p:nvGrpSpPr>
          <p:cNvPr id="15" name="btfpStatusSticker330240">
            <a:extLst>
              <a:ext uri="{FF2B5EF4-FFF2-40B4-BE49-F238E27FC236}">
                <a16:creationId xmlns:a16="http://schemas.microsoft.com/office/drawing/2014/main" id="{9ADF1F25-C888-D1CB-290D-AE26C19A065C}"/>
              </a:ext>
            </a:extLst>
          </p:cNvPr>
          <p:cNvGrpSpPr/>
          <p:nvPr>
            <p:custDataLst>
              <p:tags r:id="rId5"/>
            </p:custDataLst>
          </p:nvPr>
        </p:nvGrpSpPr>
        <p:grpSpPr>
          <a:xfrm>
            <a:off x="10100356" y="955344"/>
            <a:ext cx="1761444" cy="235611"/>
            <a:chOff x="-1630959" y="876300"/>
            <a:chExt cx="1761444" cy="235611"/>
          </a:xfrm>
        </p:grpSpPr>
        <p:sp>
          <p:nvSpPr>
            <p:cNvPr id="16" name="btfpStatusStickerText330240">
              <a:extLst>
                <a:ext uri="{FF2B5EF4-FFF2-40B4-BE49-F238E27FC236}">
                  <a16:creationId xmlns:a16="http://schemas.microsoft.com/office/drawing/2014/main" id="{1313B7AA-4981-214F-182E-1CD7FCFF9772}"/>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7" name="btfpStatusStickerLine330240">
              <a:extLst>
                <a:ext uri="{FF2B5EF4-FFF2-40B4-BE49-F238E27FC236}">
                  <a16:creationId xmlns:a16="http://schemas.microsoft.com/office/drawing/2014/main" id="{B4030157-210D-4D29-2A60-E38DC15C3F0B}"/>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StatusSticker836038">
            <a:extLst>
              <a:ext uri="{FF2B5EF4-FFF2-40B4-BE49-F238E27FC236}">
                <a16:creationId xmlns:a16="http://schemas.microsoft.com/office/drawing/2014/main" id="{7C0EEEF4-34BE-9800-9D75-3230CC9860F3}"/>
              </a:ext>
            </a:extLst>
          </p:cNvPr>
          <p:cNvGrpSpPr/>
          <p:nvPr>
            <p:custDataLst>
              <p:tags r:id="rId6"/>
            </p:custDataLst>
          </p:nvPr>
        </p:nvGrpSpPr>
        <p:grpSpPr>
          <a:xfrm>
            <a:off x="5971616" y="955344"/>
            <a:ext cx="4001738" cy="235611"/>
            <a:chOff x="-6720946" y="876300"/>
            <a:chExt cx="4001738" cy="235611"/>
          </a:xfrm>
        </p:grpSpPr>
        <p:sp>
          <p:nvSpPr>
            <p:cNvPr id="19" name="btfpStatusStickerText836038">
              <a:extLst>
                <a:ext uri="{FF2B5EF4-FFF2-40B4-BE49-F238E27FC236}">
                  <a16:creationId xmlns:a16="http://schemas.microsoft.com/office/drawing/2014/main" id="{CFFD5345-9A59-4794-13E1-27B82840C65C}"/>
                </a:ext>
              </a:extLst>
            </p:cNvPr>
            <p:cNvSpPr txBox="1"/>
            <p:nvPr/>
          </p:nvSpPr>
          <p:spPr bwMode="gray">
            <a:xfrm>
              <a:off x="-6720946" y="876300"/>
              <a:ext cx="4001738"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Based on product releases</a:t>
              </a:r>
            </a:p>
          </p:txBody>
        </p:sp>
        <p:cxnSp>
          <p:nvCxnSpPr>
            <p:cNvPr id="20" name="btfpStatusStickerLine836038">
              <a:extLst>
                <a:ext uri="{FF2B5EF4-FFF2-40B4-BE49-F238E27FC236}">
                  <a16:creationId xmlns:a16="http://schemas.microsoft.com/office/drawing/2014/main" id="{17388A12-1328-9FB5-0DD7-A84F67BBA17A}"/>
                </a:ext>
              </a:extLst>
            </p:cNvPr>
            <p:cNvCxnSpPr>
              <a:cxnSpLocks/>
            </p:cNvCxnSpPr>
            <p:nvPr/>
          </p:nvCxnSpPr>
          <p:spPr bwMode="gray">
            <a:xfrm rot="720000">
              <a:off x="-672094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8" name="btfpNotesBox665387">
            <a:extLst>
              <a:ext uri="{FF2B5EF4-FFF2-40B4-BE49-F238E27FC236}">
                <a16:creationId xmlns:a16="http://schemas.microsoft.com/office/drawing/2014/main" id="{C922ED92-CD11-F339-FD1E-828102FA61BD}"/>
              </a:ext>
            </a:extLst>
          </p:cNvPr>
          <p:cNvSpPr txBox="1"/>
          <p:nvPr>
            <p:custDataLst>
              <p:tags r:id="rId7"/>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Company website, Lit. search</a:t>
            </a:r>
          </a:p>
        </p:txBody>
      </p:sp>
    </p:spTree>
    <p:custDataLst>
      <p:tags r:id="rId1"/>
    </p:custDataLst>
    <p:extLst>
      <p:ext uri="{BB962C8B-B14F-4D97-AF65-F5344CB8AC3E}">
        <p14:creationId xmlns:p14="http://schemas.microsoft.com/office/powerpoint/2010/main" val="285211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A38A8D76-E29A-70FF-ABFD-BC3B97FEF06D}"/>
              </a:ext>
            </a:extLst>
          </p:cNvPr>
          <p:cNvGraphicFramePr>
            <a:graphicFrameLocks noChangeAspect="1"/>
          </p:cNvGraphicFramePr>
          <p:nvPr>
            <p:custDataLst>
              <p:tags r:id="rId2"/>
            </p:custDataLst>
            <p:extLst>
              <p:ext uri="{D42A27DB-BD31-4B8C-83A1-F6EECF244321}">
                <p14:modId xmlns:p14="http://schemas.microsoft.com/office/powerpoint/2010/main" val="2267647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2" imgW="606" imgH="608" progId="TCLayout.ActiveDocument.1">
                  <p:embed/>
                </p:oleObj>
              </mc:Choice>
              <mc:Fallback>
                <p:oleObj name="think-cell Slide" r:id="rId72" imgW="606" imgH="608" progId="TCLayout.ActiveDocument.1">
                  <p:embed/>
                  <p:pic>
                    <p:nvPicPr>
                      <p:cNvPr id="14" name="think-cell data - do not delete" hidden="1">
                        <a:extLst>
                          <a:ext uri="{FF2B5EF4-FFF2-40B4-BE49-F238E27FC236}">
                            <a16:creationId xmlns:a16="http://schemas.microsoft.com/office/drawing/2014/main" id="{A38A8D76-E29A-70FF-ABFD-BC3B97FEF06D}"/>
                          </a:ext>
                        </a:extLst>
                      </p:cNvPr>
                      <p:cNvPicPr/>
                      <p:nvPr/>
                    </p:nvPicPr>
                    <p:blipFill>
                      <a:blip r:embed="rId73"/>
                      <a:stretch>
                        <a:fillRect/>
                      </a:stretch>
                    </p:blipFill>
                    <p:spPr>
                      <a:xfrm>
                        <a:off x="1588" y="1588"/>
                        <a:ext cx="1588" cy="1588"/>
                      </a:xfrm>
                      <a:prstGeom prst="rect">
                        <a:avLst/>
                      </a:prstGeom>
                    </p:spPr>
                  </p:pic>
                </p:oleObj>
              </mc:Fallback>
            </mc:AlternateContent>
          </a:graphicData>
        </a:graphic>
      </p:graphicFrame>
      <p:grpSp>
        <p:nvGrpSpPr>
          <p:cNvPr id="12" name="btfpColumnIndicatorGroup2">
            <a:extLst>
              <a:ext uri="{FF2B5EF4-FFF2-40B4-BE49-F238E27FC236}">
                <a16:creationId xmlns:a16="http://schemas.microsoft.com/office/drawing/2014/main" id="{75FB53D7-E2F2-DED5-D33C-07C132BEA36C}"/>
              </a:ext>
            </a:extLst>
          </p:cNvPr>
          <p:cNvGrpSpPr/>
          <p:nvPr/>
        </p:nvGrpSpPr>
        <p:grpSpPr>
          <a:xfrm>
            <a:off x="0" y="6926580"/>
            <a:ext cx="12192000" cy="137160"/>
            <a:chOff x="0" y="6926580"/>
            <a:chExt cx="12192000" cy="137160"/>
          </a:xfrm>
        </p:grpSpPr>
        <p:sp>
          <p:nvSpPr>
            <p:cNvPr id="10" name="btfpColumnGapBlocker707111">
              <a:extLst>
                <a:ext uri="{FF2B5EF4-FFF2-40B4-BE49-F238E27FC236}">
                  <a16:creationId xmlns:a16="http://schemas.microsoft.com/office/drawing/2014/main" id="{EAA5612B-B9A6-15EB-3384-1828F0A1B257}"/>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ColumnGapBlocker985414">
              <a:extLst>
                <a:ext uri="{FF2B5EF4-FFF2-40B4-BE49-F238E27FC236}">
                  <a16:creationId xmlns:a16="http://schemas.microsoft.com/office/drawing/2014/main" id="{C0C74C08-3E83-6311-B707-7FDA1D052852}"/>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318872">
              <a:extLst>
                <a:ext uri="{FF2B5EF4-FFF2-40B4-BE49-F238E27FC236}">
                  <a16:creationId xmlns:a16="http://schemas.microsoft.com/office/drawing/2014/main" id="{3FD43B8E-23D5-DF56-DD25-34A66F79234C}"/>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433820">
              <a:extLst>
                <a:ext uri="{FF2B5EF4-FFF2-40B4-BE49-F238E27FC236}">
                  <a16:creationId xmlns:a16="http://schemas.microsoft.com/office/drawing/2014/main" id="{84143765-6B31-BA4B-53A2-2A1292507586}"/>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050AB88E-E063-240D-381F-44772B53B5A0}"/>
              </a:ext>
            </a:extLst>
          </p:cNvPr>
          <p:cNvGrpSpPr/>
          <p:nvPr/>
        </p:nvGrpSpPr>
        <p:grpSpPr>
          <a:xfrm>
            <a:off x="0" y="-205740"/>
            <a:ext cx="12192000" cy="137160"/>
            <a:chOff x="0" y="-205740"/>
            <a:chExt cx="12192000" cy="137160"/>
          </a:xfrm>
        </p:grpSpPr>
        <p:sp>
          <p:nvSpPr>
            <p:cNvPr id="9" name="btfpColumnGapBlocker482014">
              <a:extLst>
                <a:ext uri="{FF2B5EF4-FFF2-40B4-BE49-F238E27FC236}">
                  <a16:creationId xmlns:a16="http://schemas.microsoft.com/office/drawing/2014/main" id="{2A2A5C1E-9B22-23B0-B7E9-EDE1AA6524E2}"/>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603935">
              <a:extLst>
                <a:ext uri="{FF2B5EF4-FFF2-40B4-BE49-F238E27FC236}">
                  <a16:creationId xmlns:a16="http://schemas.microsoft.com/office/drawing/2014/main" id="{88CD3B28-35B2-FD06-46A0-CCEBB90E0D58}"/>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556031">
              <a:extLst>
                <a:ext uri="{FF2B5EF4-FFF2-40B4-BE49-F238E27FC236}">
                  <a16:creationId xmlns:a16="http://schemas.microsoft.com/office/drawing/2014/main" id="{D7D52D17-7647-A2A5-AE92-10E38B8BC966}"/>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729906">
              <a:extLst>
                <a:ext uri="{FF2B5EF4-FFF2-40B4-BE49-F238E27FC236}">
                  <a16:creationId xmlns:a16="http://schemas.microsoft.com/office/drawing/2014/main" id="{8EEF691E-501D-1A42-BF6F-0D458A5DA650}"/>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63059FF-FAE6-6873-CC11-69490D3CA80A}"/>
              </a:ext>
            </a:extLst>
          </p:cNvPr>
          <p:cNvSpPr>
            <a:spLocks noGrp="1"/>
          </p:cNvSpPr>
          <p:nvPr>
            <p:ph type="title"/>
          </p:nvPr>
        </p:nvSpPr>
        <p:spPr/>
        <p:txBody>
          <a:bodyPr vert="horz"/>
          <a:lstStyle/>
          <a:p>
            <a:r>
              <a:rPr lang="en-US"/>
              <a:t>Traditional AI is reactive, responding to predefined tasks and inputs, while Gen AI also reacts by generating content based on data, and Agentic AI is proactive</a:t>
            </a:r>
          </a:p>
        </p:txBody>
      </p:sp>
      <p:sp>
        <p:nvSpPr>
          <p:cNvPr id="21" name="btfpNotesBox162868">
            <a:extLst>
              <a:ext uri="{FF2B5EF4-FFF2-40B4-BE49-F238E27FC236}">
                <a16:creationId xmlns:a16="http://schemas.microsoft.com/office/drawing/2014/main" id="{E784B8B0-E09F-0329-C1E2-F60AF4E74DDA}"/>
              </a:ext>
            </a:extLst>
          </p:cNvPr>
          <p:cNvSpPr txBox="1"/>
          <p:nvPr>
            <p:custDataLst>
              <p:tags r:id="rId3"/>
            </p:custDataLst>
          </p:nvPr>
        </p:nvSpPr>
        <p:spPr bwMode="gray">
          <a:xfrm>
            <a:off x="330200" y="6425847"/>
            <a:ext cx="11531599"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Bain experience and analysis; Lit. Review</a:t>
            </a:r>
          </a:p>
        </p:txBody>
      </p:sp>
      <p:sp>
        <p:nvSpPr>
          <p:cNvPr id="22" name="Rectangle: Top Corners Rounded 21">
            <a:extLst>
              <a:ext uri="{FF2B5EF4-FFF2-40B4-BE49-F238E27FC236}">
                <a16:creationId xmlns:a16="http://schemas.microsoft.com/office/drawing/2014/main" id="{57DF38AE-D2F6-CD77-1125-AFE01E875208}"/>
              </a:ext>
            </a:extLst>
          </p:cNvPr>
          <p:cNvSpPr/>
          <p:nvPr>
            <p:custDataLst>
              <p:tags r:id="rId4"/>
            </p:custDataLst>
          </p:nvPr>
        </p:nvSpPr>
        <p:spPr bwMode="gray">
          <a:xfrm>
            <a:off x="1782289" y="1906745"/>
            <a:ext cx="3266491" cy="4291949"/>
          </a:xfrm>
          <a:prstGeom prst="round2SameRect">
            <a:avLst>
              <a:gd name="adj1" fmla="val 7327"/>
              <a:gd name="adj2" fmla="val 0"/>
            </a:avLst>
          </a:prstGeom>
          <a:solidFill>
            <a:schemeClr val="accent1"/>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29" name="Rectangle: Top Corners Rounded 28">
            <a:extLst>
              <a:ext uri="{FF2B5EF4-FFF2-40B4-BE49-F238E27FC236}">
                <a16:creationId xmlns:a16="http://schemas.microsoft.com/office/drawing/2014/main" id="{CCDF3943-CB1E-F49E-62FD-221006A82D63}"/>
              </a:ext>
            </a:extLst>
          </p:cNvPr>
          <p:cNvSpPr/>
          <p:nvPr>
            <p:custDataLst>
              <p:tags r:id="rId5"/>
            </p:custDataLst>
          </p:nvPr>
        </p:nvSpPr>
        <p:spPr bwMode="gray">
          <a:xfrm>
            <a:off x="8590547" y="1906745"/>
            <a:ext cx="3266491" cy="4291949"/>
          </a:xfrm>
          <a:prstGeom prst="round2SameRect">
            <a:avLst>
              <a:gd name="adj1" fmla="val 7327"/>
              <a:gd name="adj2" fmla="val 0"/>
            </a:avLst>
          </a:prstGeom>
          <a:solidFill>
            <a:schemeClr val="accent6">
              <a:lumMod val="40000"/>
              <a:lumOff val="6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sp>
        <p:nvSpPr>
          <p:cNvPr id="30" name="Rectangle: Top Corners Rounded 29">
            <a:extLst>
              <a:ext uri="{FF2B5EF4-FFF2-40B4-BE49-F238E27FC236}">
                <a16:creationId xmlns:a16="http://schemas.microsoft.com/office/drawing/2014/main" id="{BE22BB8A-CD83-42F4-22A8-DD44F5F1FDCD}"/>
              </a:ext>
            </a:extLst>
          </p:cNvPr>
          <p:cNvSpPr/>
          <p:nvPr>
            <p:custDataLst>
              <p:tags r:id="rId6"/>
            </p:custDataLst>
          </p:nvPr>
        </p:nvSpPr>
        <p:spPr bwMode="gray">
          <a:xfrm>
            <a:off x="5194656" y="1906745"/>
            <a:ext cx="3266491" cy="4291949"/>
          </a:xfrm>
          <a:prstGeom prst="round2SameRect">
            <a:avLst>
              <a:gd name="adj1" fmla="val 7327"/>
              <a:gd name="adj2" fmla="val 0"/>
            </a:avLst>
          </a:prstGeom>
          <a:solidFill>
            <a:schemeClr val="accent4">
              <a:lumMod val="60000"/>
              <a:lumOff val="4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a:ln>
                <a:noFill/>
              </a:ln>
              <a:solidFill>
                <a:schemeClr val="tx1"/>
              </a:solidFill>
              <a:effectLst/>
              <a:uLnTx/>
              <a:uFillTx/>
              <a:latin typeface="Arial"/>
              <a:ea typeface="+mn-ea"/>
              <a:cs typeface="+mn-cs"/>
            </a:endParaRPr>
          </a:p>
        </p:txBody>
      </p:sp>
      <p:grpSp>
        <p:nvGrpSpPr>
          <p:cNvPr id="31" name="abtfpIcon669797">
            <a:extLst>
              <a:ext uri="{FF2B5EF4-FFF2-40B4-BE49-F238E27FC236}">
                <a16:creationId xmlns:a16="http://schemas.microsoft.com/office/drawing/2014/main" id="{B8D033CA-928A-10F8-1913-1D240E58BCCD}"/>
              </a:ext>
            </a:extLst>
          </p:cNvPr>
          <p:cNvGrpSpPr>
            <a:grpSpLocks noChangeAspect="1"/>
          </p:cNvGrpSpPr>
          <p:nvPr>
            <p:custDataLst>
              <p:tags r:id="rId7"/>
            </p:custDataLst>
          </p:nvPr>
        </p:nvGrpSpPr>
        <p:grpSpPr>
          <a:xfrm>
            <a:off x="306098" y="2390862"/>
            <a:ext cx="355007" cy="355007"/>
            <a:chOff x="-1277019" y="-2116283"/>
            <a:chExt cx="1081088" cy="1081088"/>
          </a:xfrm>
        </p:grpSpPr>
        <p:sp>
          <p:nvSpPr>
            <p:cNvPr id="32" name="btfpIconCircle669797">
              <a:extLst>
                <a:ext uri="{FF2B5EF4-FFF2-40B4-BE49-F238E27FC236}">
                  <a16:creationId xmlns:a16="http://schemas.microsoft.com/office/drawing/2014/main" id="{4712B773-DE47-5FBC-F18C-6FDD43C38B94}"/>
                </a:ext>
              </a:extLst>
            </p:cNvPr>
            <p:cNvSpPr/>
            <p:nvPr>
              <p:custDataLst>
                <p:tags r:id="rId69"/>
              </p:custDataLst>
            </p:nvPr>
          </p:nvSpPr>
          <p:spPr bwMode="gray">
            <a:xfrm>
              <a:off x="-1277019"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33" name="btfpIconLines669797">
              <a:extLst>
                <a:ext uri="{FF2B5EF4-FFF2-40B4-BE49-F238E27FC236}">
                  <a16:creationId xmlns:a16="http://schemas.microsoft.com/office/drawing/2014/main" id="{9CB9D69C-A05F-CFC2-EF31-3C03B6A2BD7E}"/>
                </a:ext>
              </a:extLst>
            </p:cNvPr>
            <p:cNvPicPr/>
            <p:nvPr>
              <p:custDataLst>
                <p:tags r:id="rId70"/>
              </p:custDataLst>
            </p:nvPr>
          </p:nvPicPr>
          <p:blipFill>
            <a:blip r:embed="rId74">
              <a:extLst>
                <a:ext uri="{28A0092B-C50C-407E-A947-70E740481C1C}">
                  <a14:useLocalDpi xmlns:a14="http://schemas.microsoft.com/office/drawing/2010/main" val="0"/>
                </a:ext>
              </a:extLst>
            </a:blip>
            <a:stretch>
              <a:fillRect/>
            </a:stretch>
          </p:blipFill>
          <p:spPr>
            <a:xfrm>
              <a:off x="-1277019" y="-2116283"/>
              <a:ext cx="1081088" cy="1081088"/>
            </a:xfrm>
            <a:prstGeom prst="rect">
              <a:avLst/>
            </a:prstGeom>
          </p:spPr>
        </p:pic>
      </p:grpSp>
      <p:grpSp>
        <p:nvGrpSpPr>
          <p:cNvPr id="34" name="abtfpIcon942644">
            <a:extLst>
              <a:ext uri="{FF2B5EF4-FFF2-40B4-BE49-F238E27FC236}">
                <a16:creationId xmlns:a16="http://schemas.microsoft.com/office/drawing/2014/main" id="{E2EB89C2-D419-4F08-338A-517749E6C94F}"/>
              </a:ext>
            </a:extLst>
          </p:cNvPr>
          <p:cNvGrpSpPr>
            <a:grpSpLocks noChangeAspect="1"/>
          </p:cNvGrpSpPr>
          <p:nvPr>
            <p:custDataLst>
              <p:tags r:id="rId8"/>
            </p:custDataLst>
          </p:nvPr>
        </p:nvGrpSpPr>
        <p:grpSpPr>
          <a:xfrm>
            <a:off x="306098" y="2836044"/>
            <a:ext cx="355007" cy="355007"/>
            <a:chOff x="312548" y="-2116283"/>
            <a:chExt cx="1081088" cy="1081088"/>
          </a:xfrm>
        </p:grpSpPr>
        <p:sp>
          <p:nvSpPr>
            <p:cNvPr id="82" name="btfpIconCircle942644">
              <a:extLst>
                <a:ext uri="{FF2B5EF4-FFF2-40B4-BE49-F238E27FC236}">
                  <a16:creationId xmlns:a16="http://schemas.microsoft.com/office/drawing/2014/main" id="{0A6CF6DB-7172-061B-3F1F-D78F70455D46}"/>
                </a:ext>
              </a:extLst>
            </p:cNvPr>
            <p:cNvSpPr/>
            <p:nvPr>
              <p:custDataLst>
                <p:tags r:id="rId67"/>
              </p:custDataLst>
            </p:nvPr>
          </p:nvSpPr>
          <p:spPr bwMode="gray">
            <a:xfrm>
              <a:off x="312548"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86" name="btfpIconLines942644">
              <a:extLst>
                <a:ext uri="{FF2B5EF4-FFF2-40B4-BE49-F238E27FC236}">
                  <a16:creationId xmlns:a16="http://schemas.microsoft.com/office/drawing/2014/main" id="{8837E2C3-002D-43EF-2C9E-0ABD4F92CCEA}"/>
                </a:ext>
              </a:extLst>
            </p:cNvPr>
            <p:cNvPicPr/>
            <p:nvPr>
              <p:custDataLst>
                <p:tags r:id="rId68"/>
              </p:custDataLst>
            </p:nvPr>
          </p:nvPicPr>
          <p:blipFill>
            <a:blip r:embed="rId75">
              <a:extLst>
                <a:ext uri="{28A0092B-C50C-407E-A947-70E740481C1C}">
                  <a14:useLocalDpi xmlns:a14="http://schemas.microsoft.com/office/drawing/2010/main" val="0"/>
                </a:ext>
              </a:extLst>
            </a:blip>
            <a:stretch>
              <a:fillRect/>
            </a:stretch>
          </p:blipFill>
          <p:spPr>
            <a:xfrm>
              <a:off x="312548" y="-2116283"/>
              <a:ext cx="1081088" cy="1081088"/>
            </a:xfrm>
            <a:prstGeom prst="rect">
              <a:avLst/>
            </a:prstGeom>
          </p:spPr>
        </p:pic>
      </p:grpSp>
      <p:grpSp>
        <p:nvGrpSpPr>
          <p:cNvPr id="96" name="abtfpIcon961341">
            <a:extLst>
              <a:ext uri="{FF2B5EF4-FFF2-40B4-BE49-F238E27FC236}">
                <a16:creationId xmlns:a16="http://schemas.microsoft.com/office/drawing/2014/main" id="{BA1B3161-28D7-05D1-7B14-4EAAA57CB6CD}"/>
              </a:ext>
            </a:extLst>
          </p:cNvPr>
          <p:cNvGrpSpPr>
            <a:grpSpLocks noChangeAspect="1"/>
          </p:cNvGrpSpPr>
          <p:nvPr>
            <p:custDataLst>
              <p:tags r:id="rId9"/>
            </p:custDataLst>
          </p:nvPr>
        </p:nvGrpSpPr>
        <p:grpSpPr>
          <a:xfrm>
            <a:off x="306098" y="3279926"/>
            <a:ext cx="355007" cy="355007"/>
            <a:chOff x="1902115" y="-2116283"/>
            <a:chExt cx="1081088" cy="1081088"/>
          </a:xfrm>
        </p:grpSpPr>
        <p:sp>
          <p:nvSpPr>
            <p:cNvPr id="97" name="btfpIconCircle961341">
              <a:extLst>
                <a:ext uri="{FF2B5EF4-FFF2-40B4-BE49-F238E27FC236}">
                  <a16:creationId xmlns:a16="http://schemas.microsoft.com/office/drawing/2014/main" id="{E57A0125-38A9-696E-0DEC-71607B98E539}"/>
                </a:ext>
              </a:extLst>
            </p:cNvPr>
            <p:cNvSpPr/>
            <p:nvPr>
              <p:custDataLst>
                <p:tags r:id="rId65"/>
              </p:custDataLst>
            </p:nvPr>
          </p:nvSpPr>
          <p:spPr bwMode="gray">
            <a:xfrm>
              <a:off x="1902115"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99" name="btfpIconLines961341">
              <a:extLst>
                <a:ext uri="{FF2B5EF4-FFF2-40B4-BE49-F238E27FC236}">
                  <a16:creationId xmlns:a16="http://schemas.microsoft.com/office/drawing/2014/main" id="{D71C94B5-2EB9-B878-1972-B01C07F8AB86}"/>
                </a:ext>
              </a:extLst>
            </p:cNvPr>
            <p:cNvPicPr/>
            <p:nvPr>
              <p:custDataLst>
                <p:tags r:id="rId66"/>
              </p:custDataLst>
            </p:nvPr>
          </p:nvPicPr>
          <p:blipFill>
            <a:blip r:embed="rId76">
              <a:extLst>
                <a:ext uri="{28A0092B-C50C-407E-A947-70E740481C1C}">
                  <a14:useLocalDpi xmlns:a14="http://schemas.microsoft.com/office/drawing/2010/main" val="0"/>
                </a:ext>
              </a:extLst>
            </a:blip>
            <a:stretch>
              <a:fillRect/>
            </a:stretch>
          </p:blipFill>
          <p:spPr>
            <a:xfrm>
              <a:off x="1902115" y="-2116283"/>
              <a:ext cx="1081088" cy="1081088"/>
            </a:xfrm>
            <a:prstGeom prst="rect">
              <a:avLst/>
            </a:prstGeom>
          </p:spPr>
        </p:pic>
      </p:grpSp>
      <p:grpSp>
        <p:nvGrpSpPr>
          <p:cNvPr id="100" name="abtfpIcon832780">
            <a:extLst>
              <a:ext uri="{FF2B5EF4-FFF2-40B4-BE49-F238E27FC236}">
                <a16:creationId xmlns:a16="http://schemas.microsoft.com/office/drawing/2014/main" id="{E42A81EB-60D2-24C2-1D51-D6FE2EF9B821}"/>
              </a:ext>
            </a:extLst>
          </p:cNvPr>
          <p:cNvGrpSpPr>
            <a:grpSpLocks noChangeAspect="1"/>
          </p:cNvGrpSpPr>
          <p:nvPr>
            <p:custDataLst>
              <p:tags r:id="rId10"/>
            </p:custDataLst>
          </p:nvPr>
        </p:nvGrpSpPr>
        <p:grpSpPr>
          <a:xfrm>
            <a:off x="306098" y="3731185"/>
            <a:ext cx="355007" cy="355007"/>
            <a:chOff x="3491682" y="-2116283"/>
            <a:chExt cx="1081088" cy="1081088"/>
          </a:xfrm>
        </p:grpSpPr>
        <p:sp>
          <p:nvSpPr>
            <p:cNvPr id="101" name="btfpIconCircle832780">
              <a:extLst>
                <a:ext uri="{FF2B5EF4-FFF2-40B4-BE49-F238E27FC236}">
                  <a16:creationId xmlns:a16="http://schemas.microsoft.com/office/drawing/2014/main" id="{DD0143B4-5AEA-41D2-4979-E58305928706}"/>
                </a:ext>
              </a:extLst>
            </p:cNvPr>
            <p:cNvSpPr/>
            <p:nvPr>
              <p:custDataLst>
                <p:tags r:id="rId63"/>
              </p:custDataLst>
            </p:nvPr>
          </p:nvSpPr>
          <p:spPr bwMode="gray">
            <a:xfrm>
              <a:off x="3491682"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02" name="btfpIconLines832780">
              <a:extLst>
                <a:ext uri="{FF2B5EF4-FFF2-40B4-BE49-F238E27FC236}">
                  <a16:creationId xmlns:a16="http://schemas.microsoft.com/office/drawing/2014/main" id="{DC0D0726-2EA1-43E8-53E0-6C87D975A311}"/>
                </a:ext>
              </a:extLst>
            </p:cNvPr>
            <p:cNvPicPr/>
            <p:nvPr>
              <p:custDataLst>
                <p:tags r:id="rId64"/>
              </p:custDataLst>
            </p:nvPr>
          </p:nvPicPr>
          <p:blipFill>
            <a:blip r:embed="rId77">
              <a:extLst>
                <a:ext uri="{28A0092B-C50C-407E-A947-70E740481C1C}">
                  <a14:useLocalDpi xmlns:a14="http://schemas.microsoft.com/office/drawing/2010/main" val="0"/>
                </a:ext>
              </a:extLst>
            </a:blip>
            <a:stretch>
              <a:fillRect/>
            </a:stretch>
          </p:blipFill>
          <p:spPr>
            <a:xfrm>
              <a:off x="3491682" y="-2116283"/>
              <a:ext cx="1081088" cy="1081088"/>
            </a:xfrm>
            <a:prstGeom prst="rect">
              <a:avLst/>
            </a:prstGeom>
          </p:spPr>
        </p:pic>
      </p:grpSp>
      <p:grpSp>
        <p:nvGrpSpPr>
          <p:cNvPr id="103" name="abtfpIcon958370">
            <a:extLst>
              <a:ext uri="{FF2B5EF4-FFF2-40B4-BE49-F238E27FC236}">
                <a16:creationId xmlns:a16="http://schemas.microsoft.com/office/drawing/2014/main" id="{8D8FF43B-CF77-2A19-EF7C-E72BD93D7E02}"/>
              </a:ext>
            </a:extLst>
          </p:cNvPr>
          <p:cNvGrpSpPr>
            <a:grpSpLocks noChangeAspect="1"/>
          </p:cNvGrpSpPr>
          <p:nvPr>
            <p:custDataLst>
              <p:tags r:id="rId11"/>
            </p:custDataLst>
          </p:nvPr>
        </p:nvGrpSpPr>
        <p:grpSpPr>
          <a:xfrm>
            <a:off x="306098" y="4182731"/>
            <a:ext cx="355007" cy="355007"/>
            <a:chOff x="5081249" y="-2116283"/>
            <a:chExt cx="1081088" cy="1081088"/>
          </a:xfrm>
        </p:grpSpPr>
        <p:sp>
          <p:nvSpPr>
            <p:cNvPr id="104" name="btfpIconCircle958370">
              <a:extLst>
                <a:ext uri="{FF2B5EF4-FFF2-40B4-BE49-F238E27FC236}">
                  <a16:creationId xmlns:a16="http://schemas.microsoft.com/office/drawing/2014/main" id="{4FF60CE9-6E75-F539-05A0-73A1E8E02AEE}"/>
                </a:ext>
              </a:extLst>
            </p:cNvPr>
            <p:cNvSpPr/>
            <p:nvPr>
              <p:custDataLst>
                <p:tags r:id="rId61"/>
              </p:custDataLst>
            </p:nvPr>
          </p:nvSpPr>
          <p:spPr bwMode="gray">
            <a:xfrm>
              <a:off x="5081249"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05" name="btfpIconLines958370">
              <a:extLst>
                <a:ext uri="{FF2B5EF4-FFF2-40B4-BE49-F238E27FC236}">
                  <a16:creationId xmlns:a16="http://schemas.microsoft.com/office/drawing/2014/main" id="{7B807130-5C42-7481-820C-270EE9E4F2A8}"/>
                </a:ext>
              </a:extLst>
            </p:cNvPr>
            <p:cNvPicPr/>
            <p:nvPr>
              <p:custDataLst>
                <p:tags r:id="rId62"/>
              </p:custDataLst>
            </p:nvPr>
          </p:nvPicPr>
          <p:blipFill>
            <a:blip r:embed="rId78">
              <a:extLst>
                <a:ext uri="{28A0092B-C50C-407E-A947-70E740481C1C}">
                  <a14:useLocalDpi xmlns:a14="http://schemas.microsoft.com/office/drawing/2010/main" val="0"/>
                </a:ext>
              </a:extLst>
            </a:blip>
            <a:stretch>
              <a:fillRect/>
            </a:stretch>
          </p:blipFill>
          <p:spPr>
            <a:xfrm>
              <a:off x="5081249" y="-2116283"/>
              <a:ext cx="1081088" cy="1081088"/>
            </a:xfrm>
            <a:prstGeom prst="rect">
              <a:avLst/>
            </a:prstGeom>
          </p:spPr>
        </p:pic>
      </p:grpSp>
      <p:grpSp>
        <p:nvGrpSpPr>
          <p:cNvPr id="106" name="abtfpIcon252734">
            <a:extLst>
              <a:ext uri="{FF2B5EF4-FFF2-40B4-BE49-F238E27FC236}">
                <a16:creationId xmlns:a16="http://schemas.microsoft.com/office/drawing/2014/main" id="{5276438F-89A3-5B8A-AC20-B1D881D26753}"/>
              </a:ext>
            </a:extLst>
          </p:cNvPr>
          <p:cNvGrpSpPr>
            <a:grpSpLocks noChangeAspect="1"/>
          </p:cNvGrpSpPr>
          <p:nvPr>
            <p:custDataLst>
              <p:tags r:id="rId12"/>
            </p:custDataLst>
          </p:nvPr>
        </p:nvGrpSpPr>
        <p:grpSpPr>
          <a:xfrm>
            <a:off x="306098" y="4634277"/>
            <a:ext cx="355007" cy="355007"/>
            <a:chOff x="6670816" y="-2116283"/>
            <a:chExt cx="1081088" cy="1081088"/>
          </a:xfrm>
        </p:grpSpPr>
        <p:sp>
          <p:nvSpPr>
            <p:cNvPr id="107" name="btfpIconCircle252734">
              <a:extLst>
                <a:ext uri="{FF2B5EF4-FFF2-40B4-BE49-F238E27FC236}">
                  <a16:creationId xmlns:a16="http://schemas.microsoft.com/office/drawing/2014/main" id="{1ACCFB87-24C4-4847-CFC2-51155778C1B8}"/>
                </a:ext>
              </a:extLst>
            </p:cNvPr>
            <p:cNvSpPr/>
            <p:nvPr>
              <p:custDataLst>
                <p:tags r:id="rId59"/>
              </p:custDataLst>
            </p:nvPr>
          </p:nvSpPr>
          <p:spPr bwMode="gray">
            <a:xfrm>
              <a:off x="6670816"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08" name="btfpIconLines252734">
              <a:extLst>
                <a:ext uri="{FF2B5EF4-FFF2-40B4-BE49-F238E27FC236}">
                  <a16:creationId xmlns:a16="http://schemas.microsoft.com/office/drawing/2014/main" id="{34FEE1B6-1020-7114-87AC-68767911802D}"/>
                </a:ext>
              </a:extLst>
            </p:cNvPr>
            <p:cNvPicPr/>
            <p:nvPr>
              <p:custDataLst>
                <p:tags r:id="rId60"/>
              </p:custDataLst>
            </p:nvPr>
          </p:nvPicPr>
          <p:blipFill>
            <a:blip r:embed="rId79">
              <a:extLst>
                <a:ext uri="{28A0092B-C50C-407E-A947-70E740481C1C}">
                  <a14:useLocalDpi xmlns:a14="http://schemas.microsoft.com/office/drawing/2010/main" val="0"/>
                </a:ext>
              </a:extLst>
            </a:blip>
            <a:stretch>
              <a:fillRect/>
            </a:stretch>
          </p:blipFill>
          <p:spPr>
            <a:xfrm>
              <a:off x="6670816" y="-2116283"/>
              <a:ext cx="1081088" cy="1081088"/>
            </a:xfrm>
            <a:prstGeom prst="rect">
              <a:avLst/>
            </a:prstGeom>
          </p:spPr>
        </p:pic>
      </p:grpSp>
      <p:grpSp>
        <p:nvGrpSpPr>
          <p:cNvPr id="109" name="abtfpIcon124172">
            <a:extLst>
              <a:ext uri="{FF2B5EF4-FFF2-40B4-BE49-F238E27FC236}">
                <a16:creationId xmlns:a16="http://schemas.microsoft.com/office/drawing/2014/main" id="{06D74189-CCBD-E931-0A72-CC8D979B19C7}"/>
              </a:ext>
            </a:extLst>
          </p:cNvPr>
          <p:cNvGrpSpPr>
            <a:grpSpLocks noChangeAspect="1"/>
          </p:cNvGrpSpPr>
          <p:nvPr>
            <p:custDataLst>
              <p:tags r:id="rId13"/>
            </p:custDataLst>
          </p:nvPr>
        </p:nvGrpSpPr>
        <p:grpSpPr>
          <a:xfrm>
            <a:off x="306098" y="5054019"/>
            <a:ext cx="355007" cy="355007"/>
            <a:chOff x="8260383" y="-2116283"/>
            <a:chExt cx="1081088" cy="1081088"/>
          </a:xfrm>
        </p:grpSpPr>
        <p:sp>
          <p:nvSpPr>
            <p:cNvPr id="110" name="btfpIconCircle124172">
              <a:extLst>
                <a:ext uri="{FF2B5EF4-FFF2-40B4-BE49-F238E27FC236}">
                  <a16:creationId xmlns:a16="http://schemas.microsoft.com/office/drawing/2014/main" id="{10D6A96C-797D-487C-194C-33A8D0997241}"/>
                </a:ext>
              </a:extLst>
            </p:cNvPr>
            <p:cNvSpPr/>
            <p:nvPr>
              <p:custDataLst>
                <p:tags r:id="rId57"/>
              </p:custDataLst>
            </p:nvPr>
          </p:nvSpPr>
          <p:spPr bwMode="gray">
            <a:xfrm>
              <a:off x="8260383" y="-211628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11" name="btfpIconLines124172">
              <a:extLst>
                <a:ext uri="{FF2B5EF4-FFF2-40B4-BE49-F238E27FC236}">
                  <a16:creationId xmlns:a16="http://schemas.microsoft.com/office/drawing/2014/main" id="{99E0A21C-C07D-D97F-116D-8B6DEB0119B1}"/>
                </a:ext>
              </a:extLst>
            </p:cNvPr>
            <p:cNvPicPr/>
            <p:nvPr>
              <p:custDataLst>
                <p:tags r:id="rId58"/>
              </p:custDataLst>
            </p:nvPr>
          </p:nvPicPr>
          <p:blipFill>
            <a:blip r:embed="rId80">
              <a:extLst>
                <a:ext uri="{28A0092B-C50C-407E-A947-70E740481C1C}">
                  <a14:useLocalDpi xmlns:a14="http://schemas.microsoft.com/office/drawing/2010/main" val="0"/>
                </a:ext>
              </a:extLst>
            </a:blip>
            <a:stretch>
              <a:fillRect/>
            </a:stretch>
          </p:blipFill>
          <p:spPr>
            <a:xfrm>
              <a:off x="8260383" y="-2116283"/>
              <a:ext cx="1081088" cy="1081088"/>
            </a:xfrm>
            <a:prstGeom prst="rect">
              <a:avLst/>
            </a:prstGeom>
          </p:spPr>
        </p:pic>
      </p:grpSp>
      <p:grpSp>
        <p:nvGrpSpPr>
          <p:cNvPr id="112" name="abtfpIcon425428">
            <a:extLst>
              <a:ext uri="{FF2B5EF4-FFF2-40B4-BE49-F238E27FC236}">
                <a16:creationId xmlns:a16="http://schemas.microsoft.com/office/drawing/2014/main" id="{270818C9-9A40-B008-B95B-EE7449B6583B}"/>
              </a:ext>
            </a:extLst>
          </p:cNvPr>
          <p:cNvGrpSpPr>
            <a:grpSpLocks noChangeAspect="1"/>
          </p:cNvGrpSpPr>
          <p:nvPr>
            <p:custDataLst>
              <p:tags r:id="rId14"/>
            </p:custDataLst>
          </p:nvPr>
        </p:nvGrpSpPr>
        <p:grpSpPr>
          <a:xfrm>
            <a:off x="306098" y="5521754"/>
            <a:ext cx="355007" cy="355007"/>
            <a:chOff x="9849950" y="-2116283"/>
            <a:chExt cx="1081089" cy="1081088"/>
          </a:xfrm>
        </p:grpSpPr>
        <p:sp>
          <p:nvSpPr>
            <p:cNvPr id="113" name="btfpIconCircle425428">
              <a:extLst>
                <a:ext uri="{FF2B5EF4-FFF2-40B4-BE49-F238E27FC236}">
                  <a16:creationId xmlns:a16="http://schemas.microsoft.com/office/drawing/2014/main" id="{A5DFAB51-31A1-24EC-17FA-9D5FD690F385}"/>
                </a:ext>
              </a:extLst>
            </p:cNvPr>
            <p:cNvSpPr/>
            <p:nvPr>
              <p:custDataLst>
                <p:tags r:id="rId55"/>
              </p:custDataLst>
            </p:nvPr>
          </p:nvSpPr>
          <p:spPr bwMode="gray">
            <a:xfrm>
              <a:off x="9849950" y="-2116283"/>
              <a:ext cx="1081089"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15" name="btfpIconLines425428">
              <a:extLst>
                <a:ext uri="{FF2B5EF4-FFF2-40B4-BE49-F238E27FC236}">
                  <a16:creationId xmlns:a16="http://schemas.microsoft.com/office/drawing/2014/main" id="{228A038B-23BA-52F9-75B7-54904E6C2FC0}"/>
                </a:ext>
              </a:extLst>
            </p:cNvPr>
            <p:cNvPicPr/>
            <p:nvPr>
              <p:custDataLst>
                <p:tags r:id="rId56"/>
              </p:custDataLst>
            </p:nvPr>
          </p:nvPicPr>
          <p:blipFill>
            <a:blip r:embed="rId81">
              <a:extLst>
                <a:ext uri="{28A0092B-C50C-407E-A947-70E740481C1C}">
                  <a14:useLocalDpi xmlns:a14="http://schemas.microsoft.com/office/drawing/2010/main" val="0"/>
                </a:ext>
              </a:extLst>
            </a:blip>
            <a:stretch>
              <a:fillRect/>
            </a:stretch>
          </p:blipFill>
          <p:spPr>
            <a:xfrm>
              <a:off x="9849950" y="-2116283"/>
              <a:ext cx="1081089" cy="1081088"/>
            </a:xfrm>
            <a:prstGeom prst="rect">
              <a:avLst/>
            </a:prstGeom>
          </p:spPr>
        </p:pic>
      </p:grpSp>
      <p:grpSp>
        <p:nvGrpSpPr>
          <p:cNvPr id="116" name="abtfpIcon698275">
            <a:extLst>
              <a:ext uri="{FF2B5EF4-FFF2-40B4-BE49-F238E27FC236}">
                <a16:creationId xmlns:a16="http://schemas.microsoft.com/office/drawing/2014/main" id="{E1348128-4354-DB99-CBA2-12915767974A}"/>
              </a:ext>
            </a:extLst>
          </p:cNvPr>
          <p:cNvGrpSpPr>
            <a:grpSpLocks noChangeAspect="1"/>
          </p:cNvGrpSpPr>
          <p:nvPr>
            <p:custDataLst>
              <p:tags r:id="rId15"/>
            </p:custDataLst>
          </p:nvPr>
        </p:nvGrpSpPr>
        <p:grpSpPr>
          <a:xfrm>
            <a:off x="306098" y="5989147"/>
            <a:ext cx="355007" cy="355007"/>
            <a:chOff x="11439516" y="-2116283"/>
            <a:chExt cx="1081089" cy="1081088"/>
          </a:xfrm>
        </p:grpSpPr>
        <p:sp>
          <p:nvSpPr>
            <p:cNvPr id="117" name="btfpIconCircle698275">
              <a:extLst>
                <a:ext uri="{FF2B5EF4-FFF2-40B4-BE49-F238E27FC236}">
                  <a16:creationId xmlns:a16="http://schemas.microsoft.com/office/drawing/2014/main" id="{117BD948-08C4-3382-9F95-3B61A1191324}"/>
                </a:ext>
              </a:extLst>
            </p:cNvPr>
            <p:cNvSpPr/>
            <p:nvPr>
              <p:custDataLst>
                <p:tags r:id="rId53"/>
              </p:custDataLst>
            </p:nvPr>
          </p:nvSpPr>
          <p:spPr bwMode="gray">
            <a:xfrm>
              <a:off x="11439516" y="-2116283"/>
              <a:ext cx="1081089"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18" name="btfpIconLines698275">
              <a:extLst>
                <a:ext uri="{FF2B5EF4-FFF2-40B4-BE49-F238E27FC236}">
                  <a16:creationId xmlns:a16="http://schemas.microsoft.com/office/drawing/2014/main" id="{E1F372BE-FBF8-9722-CC10-8E928C73A2FC}"/>
                </a:ext>
              </a:extLst>
            </p:cNvPr>
            <p:cNvPicPr/>
            <p:nvPr>
              <p:custDataLst>
                <p:tags r:id="rId54"/>
              </p:custDataLst>
            </p:nvPr>
          </p:nvPicPr>
          <p:blipFill>
            <a:blip r:embed="rId82">
              <a:extLst>
                <a:ext uri="{28A0092B-C50C-407E-A947-70E740481C1C}">
                  <a14:useLocalDpi xmlns:a14="http://schemas.microsoft.com/office/drawing/2010/main" val="0"/>
                </a:ext>
              </a:extLst>
            </a:blip>
            <a:stretch>
              <a:fillRect/>
            </a:stretch>
          </p:blipFill>
          <p:spPr>
            <a:xfrm>
              <a:off x="11439516" y="-2116283"/>
              <a:ext cx="1081089" cy="1081088"/>
            </a:xfrm>
            <a:prstGeom prst="rect">
              <a:avLst/>
            </a:prstGeom>
          </p:spPr>
        </p:pic>
      </p:grpSp>
      <p:sp>
        <p:nvSpPr>
          <p:cNvPr id="119" name="TextBox 118">
            <a:extLst>
              <a:ext uri="{FF2B5EF4-FFF2-40B4-BE49-F238E27FC236}">
                <a16:creationId xmlns:a16="http://schemas.microsoft.com/office/drawing/2014/main" id="{267B3B66-FF8F-A599-F1D9-D391840B43A8}"/>
              </a:ext>
            </a:extLst>
          </p:cNvPr>
          <p:cNvSpPr txBox="1"/>
          <p:nvPr>
            <p:custDataLst>
              <p:tags r:id="rId16"/>
            </p:custDataLst>
          </p:nvPr>
        </p:nvSpPr>
        <p:spPr bwMode="gray">
          <a:xfrm>
            <a:off x="909022" y="5890322"/>
            <a:ext cx="10373954" cy="442035"/>
          </a:xfrm>
          <a:prstGeom prst="rect">
            <a:avLst/>
          </a:prstGeom>
          <a:noFill/>
        </p:spPr>
        <p:txBody>
          <a:bodyPr wrap="square" lIns="36000" tIns="36000" rIns="36000" bIns="36000" rtlCol="0" anchor="ctr">
            <a:spAutoFit/>
          </a:bodyPr>
          <a:ls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r>
              <a:rPr kumimoji="0" lang="en-US" sz="1200" b="1" i="0" u="none" strike="noStrike" kern="1200" cap="none" spc="0" normalizeH="0" baseline="0" noProof="0">
                <a:ln>
                  <a:noFill/>
                </a:ln>
                <a:solidFill>
                  <a:srgbClr val="FFFFFF"/>
                </a:solidFill>
                <a:effectLst/>
                <a:uLnTx/>
                <a:uFillTx/>
                <a:latin typeface="Arial"/>
                <a:ea typeface="+mn-ea"/>
                <a:cs typeface="+mn-cs"/>
              </a:rPr>
              <a:t>Traditional AI performs tasks requiring human-like intelligence, while Gen AI creates new content based on learned patterns. Agentic AI takes this further by enabling autonomous, collaborative agents that make decisions and adapt in real-time to solve complex tasks efficiently</a:t>
            </a:r>
          </a:p>
        </p:txBody>
      </p:sp>
      <p:pic>
        <p:nvPicPr>
          <p:cNvPr id="120" name="Picture 119">
            <a:extLst>
              <a:ext uri="{FF2B5EF4-FFF2-40B4-BE49-F238E27FC236}">
                <a16:creationId xmlns:a16="http://schemas.microsoft.com/office/drawing/2014/main" id="{97B6389E-CCA1-2416-CB1A-1972B359D7FA}"/>
              </a:ext>
            </a:extLst>
          </p:cNvPr>
          <p:cNvPicPr>
            <a:picLocks noChangeAspect="1"/>
          </p:cNvPicPr>
          <p:nvPr/>
        </p:nvPicPr>
        <p:blipFill>
          <a:blip r:embed="rId83"/>
          <a:stretch>
            <a:fillRect/>
          </a:stretch>
        </p:blipFill>
        <p:spPr>
          <a:xfrm>
            <a:off x="2440694" y="1957785"/>
            <a:ext cx="321635" cy="321635"/>
          </a:xfrm>
          <a:prstGeom prst="rect">
            <a:avLst/>
          </a:prstGeom>
        </p:spPr>
      </p:pic>
      <p:sp>
        <p:nvSpPr>
          <p:cNvPr id="121" name="Rectangle 120">
            <a:extLst>
              <a:ext uri="{FF2B5EF4-FFF2-40B4-BE49-F238E27FC236}">
                <a16:creationId xmlns:a16="http://schemas.microsoft.com/office/drawing/2014/main" id="{ABC9C9A4-7812-0AB7-2219-0A8F31C3F08B}"/>
              </a:ext>
            </a:extLst>
          </p:cNvPr>
          <p:cNvSpPr/>
          <p:nvPr/>
        </p:nvSpPr>
        <p:spPr bwMode="gray">
          <a:xfrm>
            <a:off x="1782289" y="2342869"/>
            <a:ext cx="3266491" cy="400337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2" name="Rectangle 121">
            <a:extLst>
              <a:ext uri="{FF2B5EF4-FFF2-40B4-BE49-F238E27FC236}">
                <a16:creationId xmlns:a16="http://schemas.microsoft.com/office/drawing/2014/main" id="{A1495BEE-D6A5-DFCF-BC14-9963387E1D7F}"/>
              </a:ext>
            </a:extLst>
          </p:cNvPr>
          <p:cNvSpPr/>
          <p:nvPr/>
        </p:nvSpPr>
        <p:spPr bwMode="gray">
          <a:xfrm>
            <a:off x="5195149" y="2342869"/>
            <a:ext cx="3266491" cy="4003375"/>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3" name="Rectangle 122">
            <a:extLst>
              <a:ext uri="{FF2B5EF4-FFF2-40B4-BE49-F238E27FC236}">
                <a16:creationId xmlns:a16="http://schemas.microsoft.com/office/drawing/2014/main" id="{73481BE3-AB9A-F159-6054-9B9503BE5DA3}"/>
              </a:ext>
            </a:extLst>
          </p:cNvPr>
          <p:cNvSpPr/>
          <p:nvPr/>
        </p:nvSpPr>
        <p:spPr bwMode="gray">
          <a:xfrm>
            <a:off x="8590546" y="2342869"/>
            <a:ext cx="3266491" cy="4003375"/>
          </a:xfrm>
          <a:prstGeom prst="rect">
            <a:avLst/>
          </a:prstGeom>
          <a:solidFill>
            <a:schemeClr val="accent6">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5" name="Picture 124">
            <a:extLst>
              <a:ext uri="{FF2B5EF4-FFF2-40B4-BE49-F238E27FC236}">
                <a16:creationId xmlns:a16="http://schemas.microsoft.com/office/drawing/2014/main" id="{E2B82897-A9E7-CE28-B1AE-8C03BCF03D6F}"/>
              </a:ext>
            </a:extLst>
          </p:cNvPr>
          <p:cNvPicPr>
            <a:picLocks noChangeAspect="1"/>
          </p:cNvPicPr>
          <p:nvPr/>
        </p:nvPicPr>
        <p:blipFill>
          <a:blip r:embed="rId84"/>
          <a:stretch>
            <a:fillRect/>
          </a:stretch>
        </p:blipFill>
        <p:spPr>
          <a:xfrm>
            <a:off x="9246256" y="1944350"/>
            <a:ext cx="347623" cy="347623"/>
          </a:xfrm>
          <a:prstGeom prst="rect">
            <a:avLst/>
          </a:prstGeom>
        </p:spPr>
      </p:pic>
      <p:pic>
        <p:nvPicPr>
          <p:cNvPr id="126" name="Picture 125">
            <a:extLst>
              <a:ext uri="{FF2B5EF4-FFF2-40B4-BE49-F238E27FC236}">
                <a16:creationId xmlns:a16="http://schemas.microsoft.com/office/drawing/2014/main" id="{2B328410-2DF6-1627-27F3-445C81FBF8E0}"/>
              </a:ext>
            </a:extLst>
          </p:cNvPr>
          <p:cNvPicPr>
            <a:picLocks noChangeAspect="1"/>
          </p:cNvPicPr>
          <p:nvPr/>
        </p:nvPicPr>
        <p:blipFill>
          <a:blip r:embed="rId85"/>
          <a:stretch>
            <a:fillRect/>
          </a:stretch>
        </p:blipFill>
        <p:spPr>
          <a:xfrm>
            <a:off x="5763284" y="1958176"/>
            <a:ext cx="347623" cy="347623"/>
          </a:xfrm>
          <a:prstGeom prst="rect">
            <a:avLst/>
          </a:prstGeom>
        </p:spPr>
      </p:pic>
      <p:cxnSp>
        <p:nvCxnSpPr>
          <p:cNvPr id="127" name="Straight Connector 126">
            <a:extLst>
              <a:ext uri="{FF2B5EF4-FFF2-40B4-BE49-F238E27FC236}">
                <a16:creationId xmlns:a16="http://schemas.microsoft.com/office/drawing/2014/main" id="{E501365E-13AA-839E-B44A-1B3C3AE22B38}"/>
              </a:ext>
            </a:extLst>
          </p:cNvPr>
          <p:cNvCxnSpPr>
            <a:cxnSpLocks/>
          </p:cNvCxnSpPr>
          <p:nvPr>
            <p:custDataLst>
              <p:tags r:id="rId17"/>
            </p:custDataLst>
          </p:nvPr>
        </p:nvCxnSpPr>
        <p:spPr bwMode="gray">
          <a:xfrm>
            <a:off x="5329794" y="2790214"/>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733AA7A-5A44-23E3-C7AE-BE31DB2BB4BE}"/>
              </a:ext>
            </a:extLst>
          </p:cNvPr>
          <p:cNvCxnSpPr>
            <a:cxnSpLocks/>
          </p:cNvCxnSpPr>
          <p:nvPr>
            <p:custDataLst>
              <p:tags r:id="rId18"/>
            </p:custDataLst>
          </p:nvPr>
        </p:nvCxnSpPr>
        <p:spPr bwMode="gray">
          <a:xfrm>
            <a:off x="8725191" y="2790214"/>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aphicFrame>
        <p:nvGraphicFramePr>
          <p:cNvPr id="129" name="btfpTable581161">
            <a:extLst>
              <a:ext uri="{FF2B5EF4-FFF2-40B4-BE49-F238E27FC236}">
                <a16:creationId xmlns:a16="http://schemas.microsoft.com/office/drawing/2014/main" id="{CB550375-B96E-53AC-B26E-480F1B334DC0}"/>
              </a:ext>
            </a:extLst>
          </p:cNvPr>
          <p:cNvGraphicFramePr>
            <a:graphicFrameLocks noGrp="1"/>
          </p:cNvGraphicFramePr>
          <p:nvPr>
            <p:custDataLst>
              <p:tags r:id="rId19"/>
            </p:custDataLst>
            <p:extLst>
              <p:ext uri="{D42A27DB-BD31-4B8C-83A1-F6EECF244321}">
                <p14:modId xmlns:p14="http://schemas.microsoft.com/office/powerpoint/2010/main" val="3934059634"/>
              </p:ext>
            </p:extLst>
          </p:nvPr>
        </p:nvGraphicFramePr>
        <p:xfrm>
          <a:off x="317501" y="1886031"/>
          <a:ext cx="11556999" cy="4483278"/>
        </p:xfrm>
        <a:graphic>
          <a:graphicData uri="http://schemas.openxmlformats.org/drawingml/2006/table">
            <a:tbl>
              <a:tblPr firstRow="1" firstCol="1">
                <a:tableStyleId>{9D7B26C5-4107-4FEC-AEDC-1716B250A1EF}</a:tableStyleId>
              </a:tblPr>
              <a:tblGrid>
                <a:gridCol w="1463173">
                  <a:extLst>
                    <a:ext uri="{9D8B030D-6E8A-4147-A177-3AD203B41FA5}">
                      <a16:colId xmlns:a16="http://schemas.microsoft.com/office/drawing/2014/main" val="145061038"/>
                    </a:ext>
                  </a:extLst>
                </a:gridCol>
                <a:gridCol w="3364608">
                  <a:extLst>
                    <a:ext uri="{9D8B030D-6E8A-4147-A177-3AD203B41FA5}">
                      <a16:colId xmlns:a16="http://schemas.microsoft.com/office/drawing/2014/main" val="705432261"/>
                    </a:ext>
                  </a:extLst>
                </a:gridCol>
                <a:gridCol w="3364608">
                  <a:extLst>
                    <a:ext uri="{9D8B030D-6E8A-4147-A177-3AD203B41FA5}">
                      <a16:colId xmlns:a16="http://schemas.microsoft.com/office/drawing/2014/main" val="1241919153"/>
                    </a:ext>
                  </a:extLst>
                </a:gridCol>
                <a:gridCol w="3364610">
                  <a:extLst>
                    <a:ext uri="{9D8B030D-6E8A-4147-A177-3AD203B41FA5}">
                      <a16:colId xmlns:a16="http://schemas.microsoft.com/office/drawing/2014/main" val="1483634836"/>
                    </a:ext>
                  </a:extLst>
                </a:gridCol>
              </a:tblGrid>
              <a:tr h="457200">
                <a:tc>
                  <a:txBody>
                    <a:bodyPr/>
                    <a:lstStyle/>
                    <a:p>
                      <a:pPr marL="0" indent="0" rtl="0">
                        <a:spcBef>
                          <a:spcPct val="0"/>
                        </a:spcBef>
                        <a:buNone/>
                      </a:pPr>
                      <a:endParaRPr lang="en-US" sz="1600">
                        <a:solidFill>
                          <a:schemeClr val="tx1"/>
                        </a:solidFill>
                      </a:endParaRPr>
                    </a:p>
                  </a:txBody>
                  <a:tcPr anchor="b">
                    <a:lnL>
                      <a:noFill/>
                    </a:lnL>
                    <a:lnR>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rtl="0">
                        <a:spcBef>
                          <a:spcPct val="0"/>
                        </a:spcBef>
                        <a:buNone/>
                      </a:pPr>
                      <a:r>
                        <a:rPr lang="en-US" sz="1600">
                          <a:solidFill>
                            <a:schemeClr val="tx1"/>
                          </a:solidFill>
                        </a:rPr>
                        <a:t>Traditional AI</a:t>
                      </a:r>
                    </a:p>
                  </a:txBody>
                  <a:tcPr marL="180000" marR="180000" anchor="ctr">
                    <a:lnL>
                      <a:noFill/>
                    </a:lnL>
                    <a:lnR>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rtl="0">
                        <a:spcBef>
                          <a:spcPct val="0"/>
                        </a:spcBef>
                        <a:buNone/>
                      </a:pPr>
                      <a:r>
                        <a:rPr lang="en-US" sz="1600">
                          <a:solidFill>
                            <a:schemeClr val="tx1"/>
                          </a:solidFill>
                        </a:rPr>
                        <a:t>Generative AI</a:t>
                      </a:r>
                    </a:p>
                  </a:txBody>
                  <a:tcPr marL="180000" marR="180000" anchor="ctr">
                    <a:lnL>
                      <a:noFill/>
                    </a:lnL>
                    <a:lnR>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rtl="0">
                        <a:spcBef>
                          <a:spcPct val="0"/>
                        </a:spcBef>
                        <a:buNone/>
                      </a:pPr>
                      <a:r>
                        <a:rPr lang="en-US" sz="1600">
                          <a:solidFill>
                            <a:schemeClr val="tx1"/>
                          </a:solidFill>
                        </a:rPr>
                        <a:t>Agentic AI</a:t>
                      </a:r>
                    </a:p>
                  </a:txBody>
                  <a:tcPr marL="180000" marR="180000" anchor="ctr">
                    <a:lnL>
                      <a:noFill/>
                    </a:lnL>
                    <a:lnR>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6759940"/>
                  </a:ext>
                </a:extLst>
              </a:tr>
              <a:tr h="447342">
                <a:tc>
                  <a:txBody>
                    <a:bodyPr/>
                    <a:lstStyle/>
                    <a:p>
                      <a:pPr marL="0" indent="0" rtl="0">
                        <a:buNone/>
                      </a:pPr>
                      <a:r>
                        <a:rPr lang="en-US" sz="1050">
                          <a:solidFill>
                            <a:schemeClr val="tx1"/>
                          </a:solidFill>
                        </a:rPr>
                        <a:t>Definition</a:t>
                      </a:r>
                    </a:p>
                  </a:txBody>
                  <a:tcPr marL="468000" anchor="ctr">
                    <a:lnL>
                      <a:noFill/>
                    </a:lnL>
                    <a:lnR>
                      <a:noFill/>
                    </a:lnR>
                    <a:lnT w="19050" cap="flat" cmpd="sng" algn="ctr">
                      <a:solidFill>
                        <a:schemeClr val="tx1"/>
                      </a:solidFill>
                      <a:prstDash val="solid"/>
                      <a:round/>
                      <a:headEnd type="none" w="med" len="med"/>
                      <a:tailEnd type="none" w="med" len="med"/>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AI systems designed to perform specific tasks based on predefined rules or algorithms</a:t>
                      </a:r>
                    </a:p>
                  </a:txBody>
                  <a:tcPr marL="180000" marR="180000" anchor="ctr">
                    <a:lnL>
                      <a:noFill/>
                    </a:lnL>
                    <a:lnR>
                      <a:noFill/>
                    </a:lnR>
                    <a:lnT w="19050" cap="flat" cmpd="sng" algn="ctr">
                      <a:solidFill>
                        <a:schemeClr val="tx1"/>
                      </a:solidFill>
                      <a:prstDash val="solid"/>
                      <a:round/>
                      <a:headEnd type="none" w="med" len="med"/>
                      <a:tailEnd type="none" w="med" len="med"/>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AI systems focused on generating new content or data, like text, images, or music</a:t>
                      </a:r>
                    </a:p>
                  </a:txBody>
                  <a:tcPr marL="180000" marR="180000" anchor="ctr">
                    <a:lnL>
                      <a:noFill/>
                    </a:lnL>
                    <a:lnR>
                      <a:noFill/>
                    </a:lnR>
                    <a:lnT w="19050" cap="flat" cmpd="sng" algn="ctr">
                      <a:solidFill>
                        <a:schemeClr val="tx1"/>
                      </a:solidFill>
                      <a:prstDash val="solid"/>
                      <a:round/>
                      <a:headEnd type="none" w="med" len="med"/>
                      <a:tailEnd type="none" w="med" len="med"/>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AI systems composed of autonomous agents that collaborate, make decisions, and adapt in real-time</a:t>
                      </a:r>
                    </a:p>
                  </a:txBody>
                  <a:tcPr marL="180000" marR="180000" anchor="ctr">
                    <a:lnL>
                      <a:noFill/>
                    </a:lnL>
                    <a:lnR>
                      <a:noFill/>
                    </a:lnR>
                    <a:lnT w="19050" cap="flat" cmpd="sng" algn="ctr">
                      <a:solidFill>
                        <a:schemeClr val="tx1"/>
                      </a:solidFill>
                      <a:prstDash val="solid"/>
                      <a:round/>
                      <a:headEnd type="none" w="med" len="med"/>
                      <a:tailEnd type="none" w="med" len="med"/>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2207571769"/>
                  </a:ext>
                </a:extLst>
              </a:tr>
              <a:tr h="447342">
                <a:tc>
                  <a:txBody>
                    <a:bodyPr/>
                    <a:lstStyle/>
                    <a:p>
                      <a:pPr marL="0" indent="0" rtl="0">
                        <a:buNone/>
                      </a:pPr>
                      <a:r>
                        <a:rPr lang="en-US" sz="1050">
                          <a:solidFill>
                            <a:schemeClr val="tx1"/>
                          </a:solidFill>
                        </a:rPr>
                        <a:t>Task Focus</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Solves well-defined, rule-based tasks (e.g., data analysis, pattern recognition)</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Creates content based on existing data (e.g., text generation, image creation)</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Handles dynamic and complex tasks through collaboration and real-time decision-making</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1225472637"/>
                  </a:ext>
                </a:extLst>
              </a:tr>
              <a:tr h="447342">
                <a:tc>
                  <a:txBody>
                    <a:bodyPr/>
                    <a:lstStyle/>
                    <a:p>
                      <a:pPr marL="0" indent="0" rtl="0">
                        <a:buNone/>
                      </a:pPr>
                      <a:r>
                        <a:rPr lang="en-US" sz="1050">
                          <a:solidFill>
                            <a:schemeClr val="tx1"/>
                          </a:solidFill>
                        </a:rPr>
                        <a:t>Learning </a:t>
                      </a:r>
                      <a:br>
                        <a:rPr lang="en-US" sz="1050">
                          <a:solidFill>
                            <a:schemeClr val="tx1"/>
                          </a:solidFill>
                        </a:rPr>
                      </a:br>
                      <a:r>
                        <a:rPr lang="en-US" sz="1050">
                          <a:solidFill>
                            <a:schemeClr val="tx1"/>
                          </a:solidFill>
                        </a:rPr>
                        <a:t>Capabilities</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Limited to pre-programmed rules or supervised learning</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Uses large datasets to create and generate new content based on learned patterns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Continuously learns from experiences, feedback, and collaboration with other agents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3964105742"/>
                  </a:ext>
                </a:extLst>
              </a:tr>
              <a:tr h="447342">
                <a:tc>
                  <a:txBody>
                    <a:bodyPr/>
                    <a:lstStyle/>
                    <a:p>
                      <a:pPr marL="0" indent="0" rtl="0">
                        <a:buNone/>
                      </a:pPr>
                      <a:r>
                        <a:rPr lang="en-US" sz="1050">
                          <a:solidFill>
                            <a:schemeClr val="tx1"/>
                          </a:solidFill>
                        </a:rPr>
                        <a:t>Autonomy</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Limited autonomy, follows predefined instructions or patterns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Limited autonomy in content creation but still operates based on pre-existing models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Fully autonomous, capable of making decisions and adapting without human intervention</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3916782909"/>
                  </a:ext>
                </a:extLst>
              </a:tr>
              <a:tr h="447342">
                <a:tc>
                  <a:txBody>
                    <a:bodyPr/>
                    <a:lstStyle/>
                    <a:p>
                      <a:pPr marL="0" indent="0" rtl="0">
                        <a:buNone/>
                      </a:pPr>
                      <a:r>
                        <a:rPr lang="en-US" sz="1050">
                          <a:solidFill>
                            <a:schemeClr val="tx1"/>
                          </a:solidFill>
                        </a:rPr>
                        <a:t>Collaboration</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Does not typically collaborate with other AI systems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Can work with other models to generate content, but not typically collaborative in execution</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Inherently collaborative, with multiple agents working together to solve complex tasks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2924369115"/>
                  </a:ext>
                </a:extLst>
              </a:tr>
              <a:tr h="447342">
                <a:tc>
                  <a:txBody>
                    <a:bodyPr/>
                    <a:lstStyle/>
                    <a:p>
                      <a:pPr marL="0" indent="0" rtl="0">
                        <a:buNone/>
                      </a:pPr>
                      <a:r>
                        <a:rPr lang="en-US" sz="1050">
                          <a:solidFill>
                            <a:schemeClr val="tx1"/>
                          </a:solidFill>
                        </a:rPr>
                        <a:t>Flexibility</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Operates within defined boundaries and tasks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Flexible in content generation but focused on a single output (text, image, etc.)</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Highly flexible, capable of adjusting to new tasks, scenarios, and dynamic environments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1441972486"/>
                  </a:ext>
                </a:extLst>
              </a:tr>
              <a:tr h="447342">
                <a:tc>
                  <a:txBody>
                    <a:bodyPr/>
                    <a:lstStyle/>
                    <a:p>
                      <a:pPr marL="0" indent="0" rtl="0">
                        <a:buNone/>
                      </a:pPr>
                      <a:r>
                        <a:rPr lang="en-US" sz="1050">
                          <a:solidFill>
                            <a:schemeClr val="tx1"/>
                          </a:solidFill>
                        </a:rPr>
                        <a:t>Complexity </a:t>
                      </a:r>
                      <a:br>
                        <a:rPr lang="en-US" sz="1050">
                          <a:solidFill>
                            <a:schemeClr val="tx1"/>
                          </a:solidFill>
                        </a:rPr>
                      </a:br>
                      <a:r>
                        <a:rPr lang="en-US" sz="1050">
                          <a:solidFill>
                            <a:schemeClr val="tx1"/>
                          </a:solidFill>
                        </a:rPr>
                        <a:t>Handling</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Handles low to medium complexity tasks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Generates creative content but has limited reasoning capabilities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Capable of managing complex, unstructured tasks through adaptive decision-making</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1417407126"/>
                  </a:ext>
                </a:extLst>
              </a:tr>
              <a:tr h="447342">
                <a:tc>
                  <a:txBody>
                    <a:bodyPr/>
                    <a:lstStyle/>
                    <a:p>
                      <a:pPr marL="0" indent="0" rtl="0">
                        <a:buNone/>
                      </a:pPr>
                      <a:r>
                        <a:rPr lang="en-US" sz="1050">
                          <a:solidFill>
                            <a:schemeClr val="tx1"/>
                          </a:solidFill>
                        </a:rPr>
                        <a:t>Use Case</a:t>
                      </a:r>
                      <a:br>
                        <a:rPr lang="en-US" sz="1050">
                          <a:solidFill>
                            <a:schemeClr val="tx1"/>
                          </a:solidFill>
                        </a:rPr>
                      </a:br>
                      <a:r>
                        <a:rPr lang="en-US" sz="1050">
                          <a:solidFill>
                            <a:schemeClr val="tx1"/>
                          </a:solidFill>
                        </a:rPr>
                        <a:t>Examples</a:t>
                      </a:r>
                    </a:p>
                  </a:txBody>
                  <a:tcPr marL="468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Fraud detection, recommendation systems, predictive analytics</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Text generation, image creation, music composition</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Autonomous customer service agents, multi-agent systems in finance, HR and Retail</a:t>
                      </a:r>
                    </a:p>
                  </a:txBody>
                  <a:tcPr marL="180000" marR="180000" anchor="ctr">
                    <a:lnL>
                      <a:noFill/>
                    </a:lnL>
                    <a:lnR>
                      <a:noFill/>
                    </a:lnR>
                    <a:lnT w="0" cmpd="sng">
                      <a:noFill/>
                    </a:lnT>
                    <a:lnB w="0" cmpd="sng">
                      <a:noFill/>
                    </a:lnB>
                    <a:lnTlToBr w="12700" cmpd="sng">
                      <a:noFill/>
                      <a:prstDash val="solid"/>
                    </a:lnTlToBr>
                    <a:lnBlToTr w="12700" cmpd="sng">
                      <a:noFill/>
                      <a:prstDash val="solid"/>
                    </a:lnBlToTr>
                  </a:tcPr>
                </a:tc>
                <a:extLst>
                  <a:ext uri="{0D108BD9-81ED-4DB2-BD59-A6C34878D82A}">
                    <a16:rowId xmlns:a16="http://schemas.microsoft.com/office/drawing/2014/main" val="4156891820"/>
                  </a:ext>
                </a:extLst>
              </a:tr>
              <a:tr h="447342">
                <a:tc>
                  <a:txBody>
                    <a:bodyPr/>
                    <a:lstStyle/>
                    <a:p>
                      <a:pPr marL="0" indent="0" rtl="0">
                        <a:buNone/>
                      </a:pPr>
                      <a:r>
                        <a:rPr lang="en-US" sz="1050">
                          <a:solidFill>
                            <a:schemeClr val="tx1"/>
                          </a:solidFill>
                        </a:rPr>
                        <a:t>Interaction</a:t>
                      </a:r>
                    </a:p>
                  </a:txBody>
                  <a:tcPr marL="468000" anchor="ctr">
                    <a:lnL>
                      <a:noFill/>
                    </a:lnL>
                    <a:lnR>
                      <a:noFill/>
                    </a:lnR>
                    <a:lnT w="0" cmpd="sng">
                      <a:noFill/>
                    </a:lnT>
                    <a:lnB w="1270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Typically provides structured output based on input</a:t>
                      </a:r>
                    </a:p>
                  </a:txBody>
                  <a:tcPr marL="180000" marR="180000" anchor="ctr">
                    <a:lnL>
                      <a:noFill/>
                    </a:lnL>
                    <a:lnR>
                      <a:noFill/>
                    </a:lnR>
                    <a:lnT w="0" cmpd="sng">
                      <a:noFill/>
                    </a:lnT>
                    <a:lnB w="1270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Produces new, often unstructured output based on patterns in the data</a:t>
                      </a:r>
                    </a:p>
                  </a:txBody>
                  <a:tcPr marL="180000" marR="180000" anchor="ctr">
                    <a:lnL>
                      <a:noFill/>
                    </a:lnL>
                    <a:lnR>
                      <a:noFill/>
                    </a:lnR>
                    <a:lnT w="0" cmpd="sng">
                      <a:noFill/>
                    </a:lnT>
                    <a:lnB w="12700" cmpd="sng">
                      <a:noFill/>
                    </a:lnB>
                    <a:lnTlToBr w="12700" cmpd="sng">
                      <a:noFill/>
                      <a:prstDash val="solid"/>
                    </a:lnTlToBr>
                    <a:lnBlToTr w="12700" cmpd="sng">
                      <a:noFill/>
                      <a:prstDash val="solid"/>
                    </a:lnBlToTr>
                  </a:tcPr>
                </a:tc>
                <a:tc>
                  <a:txBody>
                    <a:bodyPr/>
                    <a:lstStyle/>
                    <a:p>
                      <a:pPr marL="0" indent="0" rtl="0">
                        <a:buFontTx/>
                        <a:buNone/>
                      </a:pPr>
                      <a:r>
                        <a:rPr lang="en-US" sz="1000">
                          <a:solidFill>
                            <a:schemeClr val="tx1"/>
                          </a:solidFill>
                        </a:rPr>
                        <a:t>Interacts with users and systems autonomously, makes decisions, and collaborates with other agents</a:t>
                      </a:r>
                    </a:p>
                  </a:txBody>
                  <a:tcPr marL="180000" marR="180000" anchor="ctr">
                    <a:lnL>
                      <a:noFill/>
                    </a:lnL>
                    <a:lnR>
                      <a:noFill/>
                    </a:lnR>
                    <a:lnT w="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39186413"/>
                  </a:ext>
                </a:extLst>
              </a:tr>
            </a:tbl>
          </a:graphicData>
        </a:graphic>
      </p:graphicFrame>
      <p:cxnSp>
        <p:nvCxnSpPr>
          <p:cNvPr id="130" name="Straight Connector 129">
            <a:extLst>
              <a:ext uri="{FF2B5EF4-FFF2-40B4-BE49-F238E27FC236}">
                <a16:creationId xmlns:a16="http://schemas.microsoft.com/office/drawing/2014/main" id="{B10B5B60-CA9E-E595-A06A-795273C91025}"/>
              </a:ext>
            </a:extLst>
          </p:cNvPr>
          <p:cNvCxnSpPr>
            <a:cxnSpLocks/>
          </p:cNvCxnSpPr>
          <p:nvPr>
            <p:custDataLst>
              <p:tags r:id="rId20"/>
            </p:custDataLst>
          </p:nvPr>
        </p:nvCxnSpPr>
        <p:spPr bwMode="gray">
          <a:xfrm>
            <a:off x="1916935" y="2790214"/>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5BD2F0E-94CB-97C9-3F3D-1F0DD5995FB9}"/>
              </a:ext>
            </a:extLst>
          </p:cNvPr>
          <p:cNvCxnSpPr>
            <a:cxnSpLocks/>
          </p:cNvCxnSpPr>
          <p:nvPr>
            <p:custDataLst>
              <p:tags r:id="rId21"/>
            </p:custDataLst>
          </p:nvPr>
        </p:nvCxnSpPr>
        <p:spPr bwMode="gray">
          <a:xfrm>
            <a:off x="1916935" y="3234988"/>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A5C81E8-6935-7316-2DBF-4C9661C33E4B}"/>
              </a:ext>
            </a:extLst>
          </p:cNvPr>
          <p:cNvCxnSpPr>
            <a:cxnSpLocks/>
          </p:cNvCxnSpPr>
          <p:nvPr>
            <p:custDataLst>
              <p:tags r:id="rId22"/>
            </p:custDataLst>
          </p:nvPr>
        </p:nvCxnSpPr>
        <p:spPr bwMode="gray">
          <a:xfrm>
            <a:off x="1916935" y="3676663"/>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0134B1F-D8C6-4220-BDCC-CAEE08599DB0}"/>
              </a:ext>
            </a:extLst>
          </p:cNvPr>
          <p:cNvCxnSpPr>
            <a:cxnSpLocks/>
          </p:cNvCxnSpPr>
          <p:nvPr>
            <p:custDataLst>
              <p:tags r:id="rId23"/>
            </p:custDataLst>
          </p:nvPr>
        </p:nvCxnSpPr>
        <p:spPr bwMode="gray">
          <a:xfrm>
            <a:off x="1916935" y="4139841"/>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D613AD3-EDA9-E4DA-71F0-594AEC57E36F}"/>
              </a:ext>
            </a:extLst>
          </p:cNvPr>
          <p:cNvCxnSpPr>
            <a:cxnSpLocks/>
          </p:cNvCxnSpPr>
          <p:nvPr>
            <p:custDataLst>
              <p:tags r:id="rId24"/>
            </p:custDataLst>
          </p:nvPr>
        </p:nvCxnSpPr>
        <p:spPr bwMode="gray">
          <a:xfrm>
            <a:off x="1916935" y="4590547"/>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106E3DC-1BCA-0211-FCED-3AFDD2BB792D}"/>
              </a:ext>
            </a:extLst>
          </p:cNvPr>
          <p:cNvCxnSpPr>
            <a:cxnSpLocks/>
          </p:cNvCxnSpPr>
          <p:nvPr>
            <p:custDataLst>
              <p:tags r:id="rId25"/>
            </p:custDataLst>
          </p:nvPr>
        </p:nvCxnSpPr>
        <p:spPr bwMode="gray">
          <a:xfrm>
            <a:off x="1916935" y="4987080"/>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73CC12B-2C07-A6D5-F684-06994F8D8A1E}"/>
              </a:ext>
            </a:extLst>
          </p:cNvPr>
          <p:cNvCxnSpPr>
            <a:cxnSpLocks/>
          </p:cNvCxnSpPr>
          <p:nvPr>
            <p:custDataLst>
              <p:tags r:id="rId26"/>
            </p:custDataLst>
          </p:nvPr>
        </p:nvCxnSpPr>
        <p:spPr bwMode="gray">
          <a:xfrm>
            <a:off x="1916935" y="5453978"/>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35CB127-5013-856B-A281-BD88B0B13CBE}"/>
              </a:ext>
            </a:extLst>
          </p:cNvPr>
          <p:cNvCxnSpPr>
            <a:cxnSpLocks/>
          </p:cNvCxnSpPr>
          <p:nvPr>
            <p:custDataLst>
              <p:tags r:id="rId27"/>
            </p:custDataLst>
          </p:nvPr>
        </p:nvCxnSpPr>
        <p:spPr bwMode="gray">
          <a:xfrm>
            <a:off x="1916935" y="5945162"/>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A768D6D-A13D-D21F-52AD-F38FA2189C13}"/>
              </a:ext>
            </a:extLst>
          </p:cNvPr>
          <p:cNvCxnSpPr>
            <a:cxnSpLocks/>
          </p:cNvCxnSpPr>
          <p:nvPr>
            <p:custDataLst>
              <p:tags r:id="rId28"/>
            </p:custDataLst>
          </p:nvPr>
        </p:nvCxnSpPr>
        <p:spPr bwMode="gray">
          <a:xfrm>
            <a:off x="5329794" y="3234988"/>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BD2B748-A0AE-795A-158A-62ABF8668ED2}"/>
              </a:ext>
            </a:extLst>
          </p:cNvPr>
          <p:cNvCxnSpPr>
            <a:cxnSpLocks/>
          </p:cNvCxnSpPr>
          <p:nvPr>
            <p:custDataLst>
              <p:tags r:id="rId29"/>
            </p:custDataLst>
          </p:nvPr>
        </p:nvCxnSpPr>
        <p:spPr bwMode="gray">
          <a:xfrm>
            <a:off x="5329794" y="3676663"/>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8C834C2-6C3F-E917-9BA2-16E2F63300D6}"/>
              </a:ext>
            </a:extLst>
          </p:cNvPr>
          <p:cNvCxnSpPr>
            <a:cxnSpLocks/>
          </p:cNvCxnSpPr>
          <p:nvPr>
            <p:custDataLst>
              <p:tags r:id="rId30"/>
            </p:custDataLst>
          </p:nvPr>
        </p:nvCxnSpPr>
        <p:spPr bwMode="gray">
          <a:xfrm>
            <a:off x="5329794" y="4139841"/>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27C48D5-321C-0BAC-3665-2F90FFDA29B5}"/>
              </a:ext>
            </a:extLst>
          </p:cNvPr>
          <p:cNvCxnSpPr>
            <a:cxnSpLocks/>
          </p:cNvCxnSpPr>
          <p:nvPr>
            <p:custDataLst>
              <p:tags r:id="rId31"/>
            </p:custDataLst>
          </p:nvPr>
        </p:nvCxnSpPr>
        <p:spPr bwMode="gray">
          <a:xfrm>
            <a:off x="5329794" y="4590547"/>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B262A70-7032-DC51-E18A-D8C0B4386D30}"/>
              </a:ext>
            </a:extLst>
          </p:cNvPr>
          <p:cNvCxnSpPr>
            <a:cxnSpLocks/>
          </p:cNvCxnSpPr>
          <p:nvPr>
            <p:custDataLst>
              <p:tags r:id="rId32"/>
            </p:custDataLst>
          </p:nvPr>
        </p:nvCxnSpPr>
        <p:spPr bwMode="gray">
          <a:xfrm>
            <a:off x="5329794" y="4987080"/>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3CE3BFA-D029-A6C9-5DF3-752780B13209}"/>
              </a:ext>
            </a:extLst>
          </p:cNvPr>
          <p:cNvCxnSpPr>
            <a:cxnSpLocks/>
          </p:cNvCxnSpPr>
          <p:nvPr>
            <p:custDataLst>
              <p:tags r:id="rId33"/>
            </p:custDataLst>
          </p:nvPr>
        </p:nvCxnSpPr>
        <p:spPr bwMode="gray">
          <a:xfrm>
            <a:off x="5329794" y="5453978"/>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59D4084-25DD-F1D2-2591-A05205C6B393}"/>
              </a:ext>
            </a:extLst>
          </p:cNvPr>
          <p:cNvCxnSpPr>
            <a:cxnSpLocks/>
          </p:cNvCxnSpPr>
          <p:nvPr>
            <p:custDataLst>
              <p:tags r:id="rId34"/>
            </p:custDataLst>
          </p:nvPr>
        </p:nvCxnSpPr>
        <p:spPr bwMode="gray">
          <a:xfrm>
            <a:off x="5329794" y="5945162"/>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EC9BD18-8D2C-34BC-472E-79B88A6A939C}"/>
              </a:ext>
            </a:extLst>
          </p:cNvPr>
          <p:cNvCxnSpPr>
            <a:cxnSpLocks/>
          </p:cNvCxnSpPr>
          <p:nvPr>
            <p:custDataLst>
              <p:tags r:id="rId35"/>
            </p:custDataLst>
          </p:nvPr>
        </p:nvCxnSpPr>
        <p:spPr bwMode="gray">
          <a:xfrm>
            <a:off x="8743743" y="3234988"/>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A89DCB7-CCA2-3CC1-7F50-5EB2055F4100}"/>
              </a:ext>
            </a:extLst>
          </p:cNvPr>
          <p:cNvCxnSpPr>
            <a:cxnSpLocks/>
          </p:cNvCxnSpPr>
          <p:nvPr>
            <p:custDataLst>
              <p:tags r:id="rId36"/>
            </p:custDataLst>
          </p:nvPr>
        </p:nvCxnSpPr>
        <p:spPr bwMode="gray">
          <a:xfrm>
            <a:off x="8743743" y="3676663"/>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6F5E7DE-894D-5D17-C192-6900B632B6AC}"/>
              </a:ext>
            </a:extLst>
          </p:cNvPr>
          <p:cNvCxnSpPr>
            <a:cxnSpLocks/>
          </p:cNvCxnSpPr>
          <p:nvPr>
            <p:custDataLst>
              <p:tags r:id="rId37"/>
            </p:custDataLst>
          </p:nvPr>
        </p:nvCxnSpPr>
        <p:spPr bwMode="gray">
          <a:xfrm>
            <a:off x="8743743" y="4139841"/>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388AF93-74D6-4F03-3B1F-0F7874C5EF33}"/>
              </a:ext>
            </a:extLst>
          </p:cNvPr>
          <p:cNvCxnSpPr>
            <a:cxnSpLocks/>
          </p:cNvCxnSpPr>
          <p:nvPr>
            <p:custDataLst>
              <p:tags r:id="rId38"/>
            </p:custDataLst>
          </p:nvPr>
        </p:nvCxnSpPr>
        <p:spPr bwMode="gray">
          <a:xfrm>
            <a:off x="8743743" y="4590547"/>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AA7A70CD-B5FC-1A2A-BCAC-B8DD5399A825}"/>
              </a:ext>
            </a:extLst>
          </p:cNvPr>
          <p:cNvCxnSpPr>
            <a:cxnSpLocks/>
          </p:cNvCxnSpPr>
          <p:nvPr>
            <p:custDataLst>
              <p:tags r:id="rId39"/>
            </p:custDataLst>
          </p:nvPr>
        </p:nvCxnSpPr>
        <p:spPr bwMode="gray">
          <a:xfrm>
            <a:off x="8743743" y="4987080"/>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5BD1EA5-C22F-F188-BC49-F412F4467D7B}"/>
              </a:ext>
            </a:extLst>
          </p:cNvPr>
          <p:cNvCxnSpPr>
            <a:cxnSpLocks/>
          </p:cNvCxnSpPr>
          <p:nvPr>
            <p:custDataLst>
              <p:tags r:id="rId40"/>
            </p:custDataLst>
          </p:nvPr>
        </p:nvCxnSpPr>
        <p:spPr bwMode="gray">
          <a:xfrm>
            <a:off x="8743743" y="5453978"/>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ED69B8EA-F9CB-194B-9CB5-685AD6D871D3}"/>
              </a:ext>
            </a:extLst>
          </p:cNvPr>
          <p:cNvCxnSpPr>
            <a:cxnSpLocks/>
          </p:cNvCxnSpPr>
          <p:nvPr>
            <p:custDataLst>
              <p:tags r:id="rId41"/>
            </p:custDataLst>
          </p:nvPr>
        </p:nvCxnSpPr>
        <p:spPr bwMode="gray">
          <a:xfrm>
            <a:off x="8743743" y="5945162"/>
            <a:ext cx="2997199" cy="0"/>
          </a:xfrm>
          <a:prstGeom prst="line">
            <a:avLst/>
          </a:prstGeom>
          <a:ln w="9525" cap="flat" cmpd="sng" algn="ctr">
            <a:solidFill>
              <a:srgbClr val="FFFFFF">
                <a:alpha val="7500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F81FA0A5-A4D1-1445-9BF5-6CAB7975483D}"/>
              </a:ext>
            </a:extLst>
          </p:cNvPr>
          <p:cNvSpPr/>
          <p:nvPr>
            <p:custDataLst>
              <p:tags r:id="rId42"/>
            </p:custDataLst>
          </p:nvPr>
        </p:nvSpPr>
        <p:spPr bwMode="gray">
          <a:xfrm>
            <a:off x="315532" y="1312651"/>
            <a:ext cx="11558968" cy="464726"/>
          </a:xfrm>
          <a:prstGeom prst="rect">
            <a:avLst/>
          </a:prstGeom>
          <a:solidFill>
            <a:srgbClr val="CC0000"/>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36000" rIns="36000" bIns="36000" numCol="1" spcCol="0" rtlCol="0" fromWordArt="0" anchor="ctr" anchorCtr="0" forceAA="0" compatLnSpc="1">
            <a:prstTxWarp prst="textNoShape">
              <a:avLst/>
            </a:prstTxWarp>
            <a:no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100" b="1" i="0" u="none" strike="noStrike" kern="1200" cap="none" spc="0" normalizeH="0" baseline="0" noProof="0">
              <a:ln>
                <a:noFill/>
              </a:ln>
              <a:effectLst/>
              <a:uLnTx/>
              <a:uFillTx/>
              <a:latin typeface="Arial"/>
              <a:ea typeface="+mn-ea"/>
              <a:cs typeface="+mn-cs"/>
            </a:endParaRPr>
          </a:p>
        </p:txBody>
      </p:sp>
      <p:cxnSp>
        <p:nvCxnSpPr>
          <p:cNvPr id="153" name="Straight Connector 152">
            <a:extLst>
              <a:ext uri="{FF2B5EF4-FFF2-40B4-BE49-F238E27FC236}">
                <a16:creationId xmlns:a16="http://schemas.microsoft.com/office/drawing/2014/main" id="{6D4E4E8A-F662-4804-EAF9-DD38C0EE05F5}"/>
              </a:ext>
            </a:extLst>
          </p:cNvPr>
          <p:cNvCxnSpPr>
            <a:cxnSpLocks/>
          </p:cNvCxnSpPr>
          <p:nvPr>
            <p:custDataLst>
              <p:tags r:id="rId43"/>
            </p:custDataLst>
          </p:nvPr>
        </p:nvCxnSpPr>
        <p:spPr bwMode="gray">
          <a:xfrm>
            <a:off x="315532" y="2790214"/>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83BD784-7D52-6A19-FD0D-F708CA4BB2EE}"/>
              </a:ext>
            </a:extLst>
          </p:cNvPr>
          <p:cNvCxnSpPr>
            <a:cxnSpLocks/>
          </p:cNvCxnSpPr>
          <p:nvPr>
            <p:custDataLst>
              <p:tags r:id="rId44"/>
            </p:custDataLst>
          </p:nvPr>
        </p:nvCxnSpPr>
        <p:spPr bwMode="gray">
          <a:xfrm>
            <a:off x="315532" y="3234988"/>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7F6EEC-F40A-8863-5CB0-ADCA9F6CD59B}"/>
              </a:ext>
            </a:extLst>
          </p:cNvPr>
          <p:cNvCxnSpPr>
            <a:cxnSpLocks/>
          </p:cNvCxnSpPr>
          <p:nvPr>
            <p:custDataLst>
              <p:tags r:id="rId45"/>
            </p:custDataLst>
          </p:nvPr>
        </p:nvCxnSpPr>
        <p:spPr bwMode="gray">
          <a:xfrm>
            <a:off x="315532" y="3676663"/>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73851DC-B44F-A228-1658-014F9AD7AF56}"/>
              </a:ext>
            </a:extLst>
          </p:cNvPr>
          <p:cNvCxnSpPr>
            <a:cxnSpLocks/>
          </p:cNvCxnSpPr>
          <p:nvPr>
            <p:custDataLst>
              <p:tags r:id="rId46"/>
            </p:custDataLst>
          </p:nvPr>
        </p:nvCxnSpPr>
        <p:spPr bwMode="gray">
          <a:xfrm>
            <a:off x="315532" y="4139841"/>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DE1B606-0828-4E8E-0405-F633A834725D}"/>
              </a:ext>
            </a:extLst>
          </p:cNvPr>
          <p:cNvCxnSpPr>
            <a:cxnSpLocks/>
          </p:cNvCxnSpPr>
          <p:nvPr>
            <p:custDataLst>
              <p:tags r:id="rId47"/>
            </p:custDataLst>
          </p:nvPr>
        </p:nvCxnSpPr>
        <p:spPr bwMode="gray">
          <a:xfrm>
            <a:off x="315532" y="4590547"/>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9E500AD-EC0E-173C-BD26-A4B14E23BC43}"/>
              </a:ext>
            </a:extLst>
          </p:cNvPr>
          <p:cNvCxnSpPr>
            <a:cxnSpLocks/>
          </p:cNvCxnSpPr>
          <p:nvPr>
            <p:custDataLst>
              <p:tags r:id="rId48"/>
            </p:custDataLst>
          </p:nvPr>
        </p:nvCxnSpPr>
        <p:spPr bwMode="gray">
          <a:xfrm>
            <a:off x="315532" y="4987080"/>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A659411-1AC9-EEEB-14CE-8DA6984AA5AB}"/>
              </a:ext>
            </a:extLst>
          </p:cNvPr>
          <p:cNvCxnSpPr>
            <a:cxnSpLocks/>
          </p:cNvCxnSpPr>
          <p:nvPr>
            <p:custDataLst>
              <p:tags r:id="rId49"/>
            </p:custDataLst>
          </p:nvPr>
        </p:nvCxnSpPr>
        <p:spPr bwMode="gray">
          <a:xfrm>
            <a:off x="315532" y="5453978"/>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F0A0ABA-FC62-C653-AFFD-890ADB310318}"/>
              </a:ext>
            </a:extLst>
          </p:cNvPr>
          <p:cNvCxnSpPr>
            <a:cxnSpLocks/>
          </p:cNvCxnSpPr>
          <p:nvPr>
            <p:custDataLst>
              <p:tags r:id="rId50"/>
            </p:custDataLst>
          </p:nvPr>
        </p:nvCxnSpPr>
        <p:spPr bwMode="gray">
          <a:xfrm>
            <a:off x="315532" y="5945162"/>
            <a:ext cx="1365611" cy="0"/>
          </a:xfrm>
          <a:prstGeom prst="line">
            <a:avLst/>
          </a:prstGeom>
          <a:ln w="9525" cap="flat" cmpd="sng" algn="ctr">
            <a:solidFill>
              <a:schemeClr val="bg1">
                <a:lumMod val="75000"/>
                <a:alpha val="75000"/>
              </a:scheme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5CA7B02B-80C6-49F9-EADE-C832A04712F8}"/>
              </a:ext>
            </a:extLst>
          </p:cNvPr>
          <p:cNvSpPr txBox="1"/>
          <p:nvPr>
            <p:custDataLst>
              <p:tags r:id="rId51"/>
            </p:custDataLst>
          </p:nvPr>
        </p:nvSpPr>
        <p:spPr bwMode="gray">
          <a:xfrm>
            <a:off x="909022" y="1336697"/>
            <a:ext cx="10373954" cy="442035"/>
          </a:xfrm>
          <a:prstGeom prst="rect">
            <a:avLst/>
          </a:prstGeom>
          <a:noFill/>
        </p:spPr>
        <p:txBody>
          <a:bodyPr wrap="square" lIns="36000" tIns="36000" rIns="36000" bIns="36000" rtlCol="0" anchor="ctr">
            <a:spAutoFit/>
          </a:bodyPr>
          <a:ls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a:lstStyle>
          <a:p>
            <a:pPr marL="0" marR="0" lvl="0" indent="0" algn="ctr" defTabSz="711200" rtl="0" eaLnBrk="1" fontAlgn="auto" latinLnBrk="0" hangingPunct="1">
              <a:lnSpc>
                <a:spcPct val="100000"/>
              </a:lnSpc>
              <a:spcBef>
                <a:spcPts val="1200"/>
              </a:spcBef>
              <a:spcAft>
                <a:spcPct val="0"/>
              </a:spcAft>
              <a:buClrTx/>
              <a:buSzTx/>
              <a:buFontTx/>
              <a:buNone/>
              <a:defRPr/>
            </a:pPr>
            <a:r>
              <a:rPr kumimoji="0" lang="en-US" sz="1200" b="1" i="0" u="none" strike="noStrike" kern="1200" cap="none" spc="0" normalizeH="0" baseline="0" noProof="0">
                <a:ln>
                  <a:noFill/>
                </a:ln>
                <a:solidFill>
                  <a:srgbClr val="FFFFFF"/>
                </a:solidFill>
                <a:effectLst/>
                <a:uLnTx/>
                <a:uFillTx/>
                <a:latin typeface="Arial"/>
                <a:ea typeface="+mn-ea"/>
                <a:cs typeface="+mn-cs"/>
              </a:rPr>
              <a:t>Traditional AI performs tasks requiring human-like intelligence, while Gen AI creates new content based on learned patterns. Agentic AI takes this further by enabling autonomous, collaborative agents that make decisions and adapt in real-time to solve complex tasks efficiently</a:t>
            </a:r>
          </a:p>
        </p:txBody>
      </p:sp>
      <p:grpSp>
        <p:nvGrpSpPr>
          <p:cNvPr id="163" name="btfpRunningAgenda2Level518331">
            <a:extLst>
              <a:ext uri="{FF2B5EF4-FFF2-40B4-BE49-F238E27FC236}">
                <a16:creationId xmlns:a16="http://schemas.microsoft.com/office/drawing/2014/main" id="{F582D60A-2215-078A-31AA-041CFC374E03}"/>
              </a:ext>
            </a:extLst>
          </p:cNvPr>
          <p:cNvGrpSpPr/>
          <p:nvPr>
            <p:custDataLst>
              <p:tags r:id="rId52"/>
            </p:custDataLst>
          </p:nvPr>
        </p:nvGrpSpPr>
        <p:grpSpPr>
          <a:xfrm>
            <a:off x="0" y="944429"/>
            <a:ext cx="6545861" cy="257442"/>
            <a:chOff x="0" y="876300"/>
            <a:chExt cx="6545861" cy="257442"/>
          </a:xfrm>
        </p:grpSpPr>
        <p:sp>
          <p:nvSpPr>
            <p:cNvPr id="164" name="btfpRunningAgenda2LevelBarLeft518331">
              <a:extLst>
                <a:ext uri="{FF2B5EF4-FFF2-40B4-BE49-F238E27FC236}">
                  <a16:creationId xmlns:a16="http://schemas.microsoft.com/office/drawing/2014/main" id="{F2E227D4-F2B4-AB16-9C42-2202D98E61E2}"/>
                </a:ext>
              </a:extLst>
            </p:cNvPr>
            <p:cNvSpPr/>
            <p:nvPr/>
          </p:nvSpPr>
          <p:spPr bwMode="gray">
            <a:xfrm>
              <a:off x="1" y="876300"/>
              <a:ext cx="3124986" cy="257442"/>
            </a:xfrm>
            <a:custGeom>
              <a:avLst/>
              <a:gdLst>
                <a:gd name="connsiteX0" fmla="*/ 1315388 w 2736354"/>
                <a:gd name="connsiteY0" fmla="*/ 0 h 257442"/>
                <a:gd name="connsiteX1" fmla="*/ 2736354 w 2736354"/>
                <a:gd name="connsiteY1" fmla="*/ 0 h 257442"/>
                <a:gd name="connsiteX2" fmla="*/ 2681633 w 2736354"/>
                <a:gd name="connsiteY2" fmla="*/ 257442 h 257442"/>
                <a:gd name="connsiteX3" fmla="*/ 0 w 2736354"/>
                <a:gd name="connsiteY3" fmla="*/ 257442 h 257442"/>
                <a:gd name="connsiteX0" fmla="*/ 1315388 w 2681633"/>
                <a:gd name="connsiteY0" fmla="*/ 0 h 257442"/>
                <a:gd name="connsiteX1" fmla="*/ 1260667 w 2681633"/>
                <a:gd name="connsiteY1" fmla="*/ 257442 h 257442"/>
                <a:gd name="connsiteX2" fmla="*/ 2681633 w 2681633"/>
                <a:gd name="connsiteY2" fmla="*/ 257442 h 257442"/>
                <a:gd name="connsiteX3" fmla="*/ 0 w 2681633"/>
                <a:gd name="connsiteY3" fmla="*/ 257442 h 257442"/>
                <a:gd name="connsiteX0" fmla="*/ 1315388 w 1315388"/>
                <a:gd name="connsiteY0" fmla="*/ 0 h 257442"/>
                <a:gd name="connsiteX1" fmla="*/ 1260667 w 1315388"/>
                <a:gd name="connsiteY1" fmla="*/ 257442 h 257442"/>
                <a:gd name="connsiteX2" fmla="*/ 1 w 1315388"/>
                <a:gd name="connsiteY2" fmla="*/ 257442 h 257442"/>
                <a:gd name="connsiteX3" fmla="*/ 0 w 1315388"/>
                <a:gd name="connsiteY3" fmla="*/ 257442 h 257442"/>
                <a:gd name="connsiteX0" fmla="*/ 1315387 w 1315387"/>
                <a:gd name="connsiteY0" fmla="*/ 0 h 257442"/>
                <a:gd name="connsiteX1" fmla="*/ 1260666 w 1315387"/>
                <a:gd name="connsiteY1" fmla="*/ 257442 h 257442"/>
                <a:gd name="connsiteX2" fmla="*/ 0 w 1315387"/>
                <a:gd name="connsiteY2" fmla="*/ 257442 h 257442"/>
                <a:gd name="connsiteX3" fmla="*/ 0 w 1315387"/>
                <a:gd name="connsiteY3" fmla="*/ 0 h 257442"/>
                <a:gd name="connsiteX0" fmla="*/ 1483703 w 1483703"/>
                <a:gd name="connsiteY0" fmla="*/ 0 h 257442"/>
                <a:gd name="connsiteX1" fmla="*/ 1260666 w 1483703"/>
                <a:gd name="connsiteY1" fmla="*/ 257442 h 257442"/>
                <a:gd name="connsiteX2" fmla="*/ 0 w 1483703"/>
                <a:gd name="connsiteY2" fmla="*/ 257442 h 257442"/>
                <a:gd name="connsiteX3" fmla="*/ 0 w 1483703"/>
                <a:gd name="connsiteY3" fmla="*/ 0 h 257442"/>
                <a:gd name="connsiteX0" fmla="*/ 1483703 w 1483703"/>
                <a:gd name="connsiteY0" fmla="*/ 0 h 257442"/>
                <a:gd name="connsiteX1" fmla="*/ 1428982 w 1483703"/>
                <a:gd name="connsiteY1" fmla="*/ 257442 h 257442"/>
                <a:gd name="connsiteX2" fmla="*/ 0 w 1483703"/>
                <a:gd name="connsiteY2" fmla="*/ 257442 h 257442"/>
                <a:gd name="connsiteX3" fmla="*/ 0 w 1483703"/>
                <a:gd name="connsiteY3" fmla="*/ 0 h 257442"/>
                <a:gd name="connsiteX0" fmla="*/ 1483703 w 1483703"/>
                <a:gd name="connsiteY0" fmla="*/ 0 h 257442"/>
                <a:gd name="connsiteX1" fmla="*/ 1428982 w 1483703"/>
                <a:gd name="connsiteY1" fmla="*/ 257442 h 257442"/>
                <a:gd name="connsiteX2" fmla="*/ 0 w 1483703"/>
                <a:gd name="connsiteY2" fmla="*/ 257442 h 257442"/>
                <a:gd name="connsiteX3" fmla="*/ 0 w 1483703"/>
                <a:gd name="connsiteY3" fmla="*/ 0 h 257442"/>
                <a:gd name="connsiteX0" fmla="*/ 1483703 w 1483703"/>
                <a:gd name="connsiteY0" fmla="*/ 0 h 257442"/>
                <a:gd name="connsiteX1" fmla="*/ 1428982 w 1483703"/>
                <a:gd name="connsiteY1" fmla="*/ 257442 h 257442"/>
                <a:gd name="connsiteX2" fmla="*/ 0 w 1483703"/>
                <a:gd name="connsiteY2" fmla="*/ 257442 h 257442"/>
                <a:gd name="connsiteX3" fmla="*/ 0 w 1483703"/>
                <a:gd name="connsiteY3" fmla="*/ 0 h 257442"/>
                <a:gd name="connsiteX0" fmla="*/ 1644003 w 1644003"/>
                <a:gd name="connsiteY0" fmla="*/ 0 h 257442"/>
                <a:gd name="connsiteX1" fmla="*/ 1428982 w 1644003"/>
                <a:gd name="connsiteY1" fmla="*/ 257442 h 257442"/>
                <a:gd name="connsiteX2" fmla="*/ 0 w 1644003"/>
                <a:gd name="connsiteY2" fmla="*/ 257442 h 257442"/>
                <a:gd name="connsiteX3" fmla="*/ 0 w 1644003"/>
                <a:gd name="connsiteY3" fmla="*/ 0 h 257442"/>
                <a:gd name="connsiteX0" fmla="*/ 1644003 w 1644003"/>
                <a:gd name="connsiteY0" fmla="*/ 0 h 257442"/>
                <a:gd name="connsiteX1" fmla="*/ 1589282 w 1644003"/>
                <a:gd name="connsiteY1" fmla="*/ 257442 h 257442"/>
                <a:gd name="connsiteX2" fmla="*/ 0 w 1644003"/>
                <a:gd name="connsiteY2" fmla="*/ 257442 h 257442"/>
                <a:gd name="connsiteX3" fmla="*/ 0 w 1644003"/>
                <a:gd name="connsiteY3" fmla="*/ 0 h 257442"/>
                <a:gd name="connsiteX0" fmla="*/ 1644003 w 1644003"/>
                <a:gd name="connsiteY0" fmla="*/ 0 h 257442"/>
                <a:gd name="connsiteX1" fmla="*/ 1589282 w 1644003"/>
                <a:gd name="connsiteY1" fmla="*/ 257442 h 257442"/>
                <a:gd name="connsiteX2" fmla="*/ 0 w 1644003"/>
                <a:gd name="connsiteY2" fmla="*/ 257442 h 257442"/>
                <a:gd name="connsiteX3" fmla="*/ 0 w 1644003"/>
                <a:gd name="connsiteY3" fmla="*/ 0 h 257442"/>
                <a:gd name="connsiteX0" fmla="*/ 1644003 w 1644003"/>
                <a:gd name="connsiteY0" fmla="*/ 0 h 257442"/>
                <a:gd name="connsiteX1" fmla="*/ 1589282 w 1644003"/>
                <a:gd name="connsiteY1" fmla="*/ 257442 h 257442"/>
                <a:gd name="connsiteX2" fmla="*/ 0 w 1644003"/>
                <a:gd name="connsiteY2" fmla="*/ 257442 h 257442"/>
                <a:gd name="connsiteX3" fmla="*/ 0 w 1644003"/>
                <a:gd name="connsiteY3" fmla="*/ 0 h 257442"/>
                <a:gd name="connsiteX0" fmla="*/ 1800906 w 1800906"/>
                <a:gd name="connsiteY0" fmla="*/ 0 h 257442"/>
                <a:gd name="connsiteX1" fmla="*/ 1589282 w 1800906"/>
                <a:gd name="connsiteY1" fmla="*/ 257442 h 257442"/>
                <a:gd name="connsiteX2" fmla="*/ 0 w 1800906"/>
                <a:gd name="connsiteY2" fmla="*/ 257442 h 257442"/>
                <a:gd name="connsiteX3" fmla="*/ 0 w 1800906"/>
                <a:gd name="connsiteY3" fmla="*/ 0 h 257442"/>
                <a:gd name="connsiteX0" fmla="*/ 1800906 w 1800906"/>
                <a:gd name="connsiteY0" fmla="*/ 0 h 257442"/>
                <a:gd name="connsiteX1" fmla="*/ 1746184 w 1800906"/>
                <a:gd name="connsiteY1" fmla="*/ 257442 h 257442"/>
                <a:gd name="connsiteX2" fmla="*/ 0 w 1800906"/>
                <a:gd name="connsiteY2" fmla="*/ 257442 h 257442"/>
                <a:gd name="connsiteX3" fmla="*/ 0 w 1800906"/>
                <a:gd name="connsiteY3" fmla="*/ 0 h 257442"/>
                <a:gd name="connsiteX0" fmla="*/ 1800907 w 1800907"/>
                <a:gd name="connsiteY0" fmla="*/ 0 h 257442"/>
                <a:gd name="connsiteX1" fmla="*/ 1746185 w 1800907"/>
                <a:gd name="connsiteY1" fmla="*/ 257442 h 257442"/>
                <a:gd name="connsiteX2" fmla="*/ 0 w 1800907"/>
                <a:gd name="connsiteY2" fmla="*/ 257442 h 257442"/>
                <a:gd name="connsiteX3" fmla="*/ 1 w 1800907"/>
                <a:gd name="connsiteY3" fmla="*/ 0 h 257442"/>
                <a:gd name="connsiteX0" fmla="*/ 1800907 w 1800907"/>
                <a:gd name="connsiteY0" fmla="*/ 0 h 257442"/>
                <a:gd name="connsiteX1" fmla="*/ 1746185 w 1800907"/>
                <a:gd name="connsiteY1" fmla="*/ 257442 h 257442"/>
                <a:gd name="connsiteX2" fmla="*/ 0 w 1800907"/>
                <a:gd name="connsiteY2" fmla="*/ 257442 h 257442"/>
                <a:gd name="connsiteX3" fmla="*/ 1 w 1800907"/>
                <a:gd name="connsiteY3" fmla="*/ 0 h 257442"/>
                <a:gd name="connsiteX0" fmla="*/ 1969221 w 1969221"/>
                <a:gd name="connsiteY0" fmla="*/ 0 h 257442"/>
                <a:gd name="connsiteX1" fmla="*/ 1746185 w 1969221"/>
                <a:gd name="connsiteY1" fmla="*/ 257442 h 257442"/>
                <a:gd name="connsiteX2" fmla="*/ 0 w 1969221"/>
                <a:gd name="connsiteY2" fmla="*/ 257442 h 257442"/>
                <a:gd name="connsiteX3" fmla="*/ 1 w 1969221"/>
                <a:gd name="connsiteY3" fmla="*/ 0 h 257442"/>
                <a:gd name="connsiteX0" fmla="*/ 1969221 w 1969221"/>
                <a:gd name="connsiteY0" fmla="*/ 0 h 257442"/>
                <a:gd name="connsiteX1" fmla="*/ 1914500 w 1969221"/>
                <a:gd name="connsiteY1" fmla="*/ 257442 h 257442"/>
                <a:gd name="connsiteX2" fmla="*/ 0 w 1969221"/>
                <a:gd name="connsiteY2" fmla="*/ 257442 h 257442"/>
                <a:gd name="connsiteX3" fmla="*/ 1 w 1969221"/>
                <a:gd name="connsiteY3" fmla="*/ 0 h 257442"/>
                <a:gd name="connsiteX0" fmla="*/ 1969220 w 1969220"/>
                <a:gd name="connsiteY0" fmla="*/ 0 h 257442"/>
                <a:gd name="connsiteX1" fmla="*/ 1914499 w 1969220"/>
                <a:gd name="connsiteY1" fmla="*/ 257442 h 257442"/>
                <a:gd name="connsiteX2" fmla="*/ 0 w 1969220"/>
                <a:gd name="connsiteY2" fmla="*/ 257442 h 257442"/>
                <a:gd name="connsiteX3" fmla="*/ 0 w 1969220"/>
                <a:gd name="connsiteY3" fmla="*/ 0 h 257442"/>
                <a:gd name="connsiteX0" fmla="*/ 1969221 w 1969221"/>
                <a:gd name="connsiteY0" fmla="*/ 0 h 257442"/>
                <a:gd name="connsiteX1" fmla="*/ 1914500 w 1969221"/>
                <a:gd name="connsiteY1" fmla="*/ 257442 h 257442"/>
                <a:gd name="connsiteX2" fmla="*/ 1 w 1969221"/>
                <a:gd name="connsiteY2" fmla="*/ 257442 h 257442"/>
                <a:gd name="connsiteX3" fmla="*/ 0 w 1969221"/>
                <a:gd name="connsiteY3" fmla="*/ 0 h 257442"/>
                <a:gd name="connsiteX0" fmla="*/ 2137537 w 2137537"/>
                <a:gd name="connsiteY0" fmla="*/ 0 h 257442"/>
                <a:gd name="connsiteX1" fmla="*/ 1914500 w 2137537"/>
                <a:gd name="connsiteY1" fmla="*/ 257442 h 257442"/>
                <a:gd name="connsiteX2" fmla="*/ 1 w 2137537"/>
                <a:gd name="connsiteY2" fmla="*/ 257442 h 257442"/>
                <a:gd name="connsiteX3" fmla="*/ 0 w 2137537"/>
                <a:gd name="connsiteY3" fmla="*/ 0 h 257442"/>
                <a:gd name="connsiteX0" fmla="*/ 2137537 w 2137537"/>
                <a:gd name="connsiteY0" fmla="*/ 0 h 257442"/>
                <a:gd name="connsiteX1" fmla="*/ 2082816 w 2137537"/>
                <a:gd name="connsiteY1" fmla="*/ 257442 h 257442"/>
                <a:gd name="connsiteX2" fmla="*/ 1 w 2137537"/>
                <a:gd name="connsiteY2" fmla="*/ 257442 h 257442"/>
                <a:gd name="connsiteX3" fmla="*/ 0 w 2137537"/>
                <a:gd name="connsiteY3" fmla="*/ 0 h 257442"/>
                <a:gd name="connsiteX0" fmla="*/ 2137537 w 2137537"/>
                <a:gd name="connsiteY0" fmla="*/ 0 h 257442"/>
                <a:gd name="connsiteX1" fmla="*/ 2082816 w 2137537"/>
                <a:gd name="connsiteY1" fmla="*/ 257442 h 257442"/>
                <a:gd name="connsiteX2" fmla="*/ 1 w 2137537"/>
                <a:gd name="connsiteY2" fmla="*/ 257442 h 257442"/>
                <a:gd name="connsiteX3" fmla="*/ 0 w 2137537"/>
                <a:gd name="connsiteY3" fmla="*/ 0 h 257442"/>
                <a:gd name="connsiteX0" fmla="*/ 2137536 w 2137536"/>
                <a:gd name="connsiteY0" fmla="*/ 0 h 257442"/>
                <a:gd name="connsiteX1" fmla="*/ 2082815 w 2137536"/>
                <a:gd name="connsiteY1" fmla="*/ 257442 h 257442"/>
                <a:gd name="connsiteX2" fmla="*/ 0 w 2137536"/>
                <a:gd name="connsiteY2" fmla="*/ 257442 h 257442"/>
                <a:gd name="connsiteX3" fmla="*/ 0 w 2137536"/>
                <a:gd name="connsiteY3" fmla="*/ 0 h 257442"/>
                <a:gd name="connsiteX0" fmla="*/ 2297836 w 2297836"/>
                <a:gd name="connsiteY0" fmla="*/ 0 h 257442"/>
                <a:gd name="connsiteX1" fmla="*/ 2082815 w 2297836"/>
                <a:gd name="connsiteY1" fmla="*/ 257442 h 257442"/>
                <a:gd name="connsiteX2" fmla="*/ 0 w 2297836"/>
                <a:gd name="connsiteY2" fmla="*/ 257442 h 257442"/>
                <a:gd name="connsiteX3" fmla="*/ 0 w 2297836"/>
                <a:gd name="connsiteY3" fmla="*/ 0 h 257442"/>
                <a:gd name="connsiteX0" fmla="*/ 2297836 w 2297836"/>
                <a:gd name="connsiteY0" fmla="*/ 0 h 257442"/>
                <a:gd name="connsiteX1" fmla="*/ 2243115 w 2297836"/>
                <a:gd name="connsiteY1" fmla="*/ 257442 h 257442"/>
                <a:gd name="connsiteX2" fmla="*/ 0 w 2297836"/>
                <a:gd name="connsiteY2" fmla="*/ 257442 h 257442"/>
                <a:gd name="connsiteX3" fmla="*/ 0 w 2297836"/>
                <a:gd name="connsiteY3" fmla="*/ 0 h 257442"/>
                <a:gd name="connsiteX0" fmla="*/ 2297837 w 2297837"/>
                <a:gd name="connsiteY0" fmla="*/ 0 h 257442"/>
                <a:gd name="connsiteX1" fmla="*/ 2243116 w 2297837"/>
                <a:gd name="connsiteY1" fmla="*/ 257442 h 257442"/>
                <a:gd name="connsiteX2" fmla="*/ 0 w 2297837"/>
                <a:gd name="connsiteY2" fmla="*/ 257442 h 257442"/>
                <a:gd name="connsiteX3" fmla="*/ 1 w 2297837"/>
                <a:gd name="connsiteY3" fmla="*/ 0 h 257442"/>
                <a:gd name="connsiteX0" fmla="*/ 2297837 w 2297837"/>
                <a:gd name="connsiteY0" fmla="*/ 0 h 257442"/>
                <a:gd name="connsiteX1" fmla="*/ 2243116 w 2297837"/>
                <a:gd name="connsiteY1" fmla="*/ 257442 h 257442"/>
                <a:gd name="connsiteX2" fmla="*/ 0 w 2297837"/>
                <a:gd name="connsiteY2" fmla="*/ 257442 h 257442"/>
                <a:gd name="connsiteX3" fmla="*/ 1 w 2297837"/>
                <a:gd name="connsiteY3" fmla="*/ 0 h 257442"/>
                <a:gd name="connsiteX0" fmla="*/ 2483786 w 2483786"/>
                <a:gd name="connsiteY0" fmla="*/ 0 h 257442"/>
                <a:gd name="connsiteX1" fmla="*/ 2243116 w 2483786"/>
                <a:gd name="connsiteY1" fmla="*/ 257442 h 257442"/>
                <a:gd name="connsiteX2" fmla="*/ 0 w 2483786"/>
                <a:gd name="connsiteY2" fmla="*/ 257442 h 257442"/>
                <a:gd name="connsiteX3" fmla="*/ 1 w 2483786"/>
                <a:gd name="connsiteY3" fmla="*/ 0 h 257442"/>
                <a:gd name="connsiteX0" fmla="*/ 2483786 w 2483786"/>
                <a:gd name="connsiteY0" fmla="*/ 0 h 257442"/>
                <a:gd name="connsiteX1" fmla="*/ 2429064 w 2483786"/>
                <a:gd name="connsiteY1" fmla="*/ 257442 h 257442"/>
                <a:gd name="connsiteX2" fmla="*/ 0 w 2483786"/>
                <a:gd name="connsiteY2" fmla="*/ 257442 h 257442"/>
                <a:gd name="connsiteX3" fmla="*/ 1 w 2483786"/>
                <a:gd name="connsiteY3" fmla="*/ 0 h 257442"/>
                <a:gd name="connsiteX0" fmla="*/ 2483786 w 2483786"/>
                <a:gd name="connsiteY0" fmla="*/ 0 h 257442"/>
                <a:gd name="connsiteX1" fmla="*/ 2429064 w 2483786"/>
                <a:gd name="connsiteY1" fmla="*/ 257442 h 257442"/>
                <a:gd name="connsiteX2" fmla="*/ 0 w 2483786"/>
                <a:gd name="connsiteY2" fmla="*/ 257442 h 257442"/>
                <a:gd name="connsiteX3" fmla="*/ 1 w 2483786"/>
                <a:gd name="connsiteY3" fmla="*/ 0 h 257442"/>
                <a:gd name="connsiteX0" fmla="*/ 2483786 w 2483786"/>
                <a:gd name="connsiteY0" fmla="*/ 0 h 257442"/>
                <a:gd name="connsiteX1" fmla="*/ 2429064 w 2483786"/>
                <a:gd name="connsiteY1" fmla="*/ 257442 h 257442"/>
                <a:gd name="connsiteX2" fmla="*/ 0 w 2483786"/>
                <a:gd name="connsiteY2" fmla="*/ 257442 h 257442"/>
                <a:gd name="connsiteX3" fmla="*/ 0 w 2483786"/>
                <a:gd name="connsiteY3" fmla="*/ 0 h 257442"/>
                <a:gd name="connsiteX0" fmla="*/ 2644085 w 2644085"/>
                <a:gd name="connsiteY0" fmla="*/ 0 h 257442"/>
                <a:gd name="connsiteX1" fmla="*/ 2429064 w 2644085"/>
                <a:gd name="connsiteY1" fmla="*/ 257442 h 257442"/>
                <a:gd name="connsiteX2" fmla="*/ 0 w 2644085"/>
                <a:gd name="connsiteY2" fmla="*/ 257442 h 257442"/>
                <a:gd name="connsiteX3" fmla="*/ 0 w 2644085"/>
                <a:gd name="connsiteY3" fmla="*/ 0 h 257442"/>
                <a:gd name="connsiteX0" fmla="*/ 2644085 w 2644085"/>
                <a:gd name="connsiteY0" fmla="*/ 0 h 257442"/>
                <a:gd name="connsiteX1" fmla="*/ 2589364 w 2644085"/>
                <a:gd name="connsiteY1" fmla="*/ 257442 h 257442"/>
                <a:gd name="connsiteX2" fmla="*/ 0 w 2644085"/>
                <a:gd name="connsiteY2" fmla="*/ 257442 h 257442"/>
                <a:gd name="connsiteX3" fmla="*/ 0 w 2644085"/>
                <a:gd name="connsiteY3" fmla="*/ 0 h 257442"/>
                <a:gd name="connsiteX0" fmla="*/ 2644085 w 2644085"/>
                <a:gd name="connsiteY0" fmla="*/ 0 h 257442"/>
                <a:gd name="connsiteX1" fmla="*/ 2589364 w 2644085"/>
                <a:gd name="connsiteY1" fmla="*/ 257442 h 257442"/>
                <a:gd name="connsiteX2" fmla="*/ 0 w 2644085"/>
                <a:gd name="connsiteY2" fmla="*/ 257442 h 257442"/>
                <a:gd name="connsiteX3" fmla="*/ 0 w 2644085"/>
                <a:gd name="connsiteY3" fmla="*/ 0 h 257442"/>
                <a:gd name="connsiteX0" fmla="*/ 2644085 w 2644085"/>
                <a:gd name="connsiteY0" fmla="*/ 0 h 257442"/>
                <a:gd name="connsiteX1" fmla="*/ 2589364 w 2644085"/>
                <a:gd name="connsiteY1" fmla="*/ 257442 h 257442"/>
                <a:gd name="connsiteX2" fmla="*/ 0 w 2644085"/>
                <a:gd name="connsiteY2" fmla="*/ 257442 h 257442"/>
                <a:gd name="connsiteX3" fmla="*/ 0 w 2644085"/>
                <a:gd name="connsiteY3" fmla="*/ 0 h 257442"/>
                <a:gd name="connsiteX0" fmla="*/ 2812400 w 2812400"/>
                <a:gd name="connsiteY0" fmla="*/ 0 h 257442"/>
                <a:gd name="connsiteX1" fmla="*/ 2589364 w 2812400"/>
                <a:gd name="connsiteY1" fmla="*/ 257442 h 257442"/>
                <a:gd name="connsiteX2" fmla="*/ 0 w 2812400"/>
                <a:gd name="connsiteY2" fmla="*/ 257442 h 257442"/>
                <a:gd name="connsiteX3" fmla="*/ 0 w 2812400"/>
                <a:gd name="connsiteY3" fmla="*/ 0 h 257442"/>
                <a:gd name="connsiteX0" fmla="*/ 2812400 w 2812400"/>
                <a:gd name="connsiteY0" fmla="*/ 0 h 257442"/>
                <a:gd name="connsiteX1" fmla="*/ 2757678 w 2812400"/>
                <a:gd name="connsiteY1" fmla="*/ 257442 h 257442"/>
                <a:gd name="connsiteX2" fmla="*/ 0 w 2812400"/>
                <a:gd name="connsiteY2" fmla="*/ 257442 h 257442"/>
                <a:gd name="connsiteX3" fmla="*/ 0 w 2812400"/>
                <a:gd name="connsiteY3" fmla="*/ 0 h 257442"/>
                <a:gd name="connsiteX0" fmla="*/ 2812401 w 2812401"/>
                <a:gd name="connsiteY0" fmla="*/ 0 h 257442"/>
                <a:gd name="connsiteX1" fmla="*/ 2757679 w 2812401"/>
                <a:gd name="connsiteY1" fmla="*/ 257442 h 257442"/>
                <a:gd name="connsiteX2" fmla="*/ 0 w 2812401"/>
                <a:gd name="connsiteY2" fmla="*/ 257442 h 257442"/>
                <a:gd name="connsiteX3" fmla="*/ 1 w 2812401"/>
                <a:gd name="connsiteY3" fmla="*/ 0 h 257442"/>
                <a:gd name="connsiteX0" fmla="*/ 2812401 w 2812401"/>
                <a:gd name="connsiteY0" fmla="*/ 0 h 257442"/>
                <a:gd name="connsiteX1" fmla="*/ 2757679 w 2812401"/>
                <a:gd name="connsiteY1" fmla="*/ 257442 h 257442"/>
                <a:gd name="connsiteX2" fmla="*/ 0 w 2812401"/>
                <a:gd name="connsiteY2" fmla="*/ 257442 h 257442"/>
                <a:gd name="connsiteX3" fmla="*/ 1 w 2812401"/>
                <a:gd name="connsiteY3" fmla="*/ 0 h 257442"/>
                <a:gd name="connsiteX0" fmla="*/ 2964687 w 2964687"/>
                <a:gd name="connsiteY0" fmla="*/ 0 h 257442"/>
                <a:gd name="connsiteX1" fmla="*/ 2757679 w 2964687"/>
                <a:gd name="connsiteY1" fmla="*/ 257442 h 257442"/>
                <a:gd name="connsiteX2" fmla="*/ 0 w 2964687"/>
                <a:gd name="connsiteY2" fmla="*/ 257442 h 257442"/>
                <a:gd name="connsiteX3" fmla="*/ 1 w 2964687"/>
                <a:gd name="connsiteY3" fmla="*/ 0 h 257442"/>
                <a:gd name="connsiteX0" fmla="*/ 2964687 w 2964687"/>
                <a:gd name="connsiteY0" fmla="*/ 0 h 257442"/>
                <a:gd name="connsiteX1" fmla="*/ 2909966 w 2964687"/>
                <a:gd name="connsiteY1" fmla="*/ 257442 h 257442"/>
                <a:gd name="connsiteX2" fmla="*/ 0 w 2964687"/>
                <a:gd name="connsiteY2" fmla="*/ 257442 h 257442"/>
                <a:gd name="connsiteX3" fmla="*/ 1 w 2964687"/>
                <a:gd name="connsiteY3" fmla="*/ 0 h 257442"/>
                <a:gd name="connsiteX0" fmla="*/ 2964686 w 2964686"/>
                <a:gd name="connsiteY0" fmla="*/ 0 h 257442"/>
                <a:gd name="connsiteX1" fmla="*/ 2909965 w 2964686"/>
                <a:gd name="connsiteY1" fmla="*/ 257442 h 257442"/>
                <a:gd name="connsiteX2" fmla="*/ 0 w 2964686"/>
                <a:gd name="connsiteY2" fmla="*/ 257442 h 257442"/>
                <a:gd name="connsiteX3" fmla="*/ 0 w 2964686"/>
                <a:gd name="connsiteY3" fmla="*/ 0 h 257442"/>
                <a:gd name="connsiteX0" fmla="*/ 2964687 w 2964687"/>
                <a:gd name="connsiteY0" fmla="*/ 0 h 257442"/>
                <a:gd name="connsiteX1" fmla="*/ 2909966 w 2964687"/>
                <a:gd name="connsiteY1" fmla="*/ 257442 h 257442"/>
                <a:gd name="connsiteX2" fmla="*/ 1 w 2964687"/>
                <a:gd name="connsiteY2" fmla="*/ 257442 h 257442"/>
                <a:gd name="connsiteX3" fmla="*/ 0 w 2964687"/>
                <a:gd name="connsiteY3" fmla="*/ 0 h 257442"/>
                <a:gd name="connsiteX0" fmla="*/ 3124987 w 3124987"/>
                <a:gd name="connsiteY0" fmla="*/ 0 h 257442"/>
                <a:gd name="connsiteX1" fmla="*/ 2909966 w 3124987"/>
                <a:gd name="connsiteY1" fmla="*/ 257442 h 257442"/>
                <a:gd name="connsiteX2" fmla="*/ 1 w 3124987"/>
                <a:gd name="connsiteY2" fmla="*/ 257442 h 257442"/>
                <a:gd name="connsiteX3" fmla="*/ 0 w 3124987"/>
                <a:gd name="connsiteY3" fmla="*/ 0 h 257442"/>
                <a:gd name="connsiteX0" fmla="*/ 3124987 w 3124987"/>
                <a:gd name="connsiteY0" fmla="*/ 0 h 257442"/>
                <a:gd name="connsiteX1" fmla="*/ 3070266 w 3124987"/>
                <a:gd name="connsiteY1" fmla="*/ 257442 h 257442"/>
                <a:gd name="connsiteX2" fmla="*/ 1 w 3124987"/>
                <a:gd name="connsiteY2" fmla="*/ 257442 h 257442"/>
                <a:gd name="connsiteX3" fmla="*/ 0 w 3124987"/>
                <a:gd name="connsiteY3" fmla="*/ 0 h 257442"/>
                <a:gd name="connsiteX0" fmla="*/ 3124987 w 3124987"/>
                <a:gd name="connsiteY0" fmla="*/ 0 h 257442"/>
                <a:gd name="connsiteX1" fmla="*/ 3070266 w 3124987"/>
                <a:gd name="connsiteY1" fmla="*/ 257442 h 257442"/>
                <a:gd name="connsiteX2" fmla="*/ 1 w 3124987"/>
                <a:gd name="connsiteY2" fmla="*/ 257442 h 257442"/>
                <a:gd name="connsiteX3" fmla="*/ 0 w 3124987"/>
                <a:gd name="connsiteY3" fmla="*/ 0 h 257442"/>
                <a:gd name="connsiteX0" fmla="*/ 3124986 w 3124986"/>
                <a:gd name="connsiteY0" fmla="*/ 0 h 257442"/>
                <a:gd name="connsiteX1" fmla="*/ 3070265 w 3124986"/>
                <a:gd name="connsiteY1" fmla="*/ 257442 h 257442"/>
                <a:gd name="connsiteX2" fmla="*/ 0 w 3124986"/>
                <a:gd name="connsiteY2" fmla="*/ 257442 h 257442"/>
                <a:gd name="connsiteX3" fmla="*/ 0 w 3124986"/>
                <a:gd name="connsiteY3" fmla="*/ 0 h 257442"/>
              </a:gdLst>
              <a:ahLst/>
              <a:cxnLst>
                <a:cxn ang="0">
                  <a:pos x="connsiteX0" y="connsiteY0"/>
                </a:cxn>
                <a:cxn ang="0">
                  <a:pos x="connsiteX1" y="connsiteY1"/>
                </a:cxn>
                <a:cxn ang="0">
                  <a:pos x="connsiteX2" y="connsiteY2"/>
                </a:cxn>
                <a:cxn ang="0">
                  <a:pos x="connsiteX3" y="connsiteY3"/>
                </a:cxn>
              </a:cxnLst>
              <a:rect l="l" t="t" r="r" b="b"/>
              <a:pathLst>
                <a:path w="3124986" h="257442">
                  <a:moveTo>
                    <a:pt x="3124986" y="0"/>
                  </a:moveTo>
                  <a:lnTo>
                    <a:pt x="3070265"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65" name="btfpRunningAgenda2LevelTextLeft518331">
              <a:extLst>
                <a:ext uri="{FF2B5EF4-FFF2-40B4-BE49-F238E27FC236}">
                  <a16:creationId xmlns:a16="http://schemas.microsoft.com/office/drawing/2014/main" id="{E83E0EF3-2890-D44D-9728-7D513A6D264F}"/>
                </a:ext>
              </a:extLst>
            </p:cNvPr>
            <p:cNvSpPr txBox="1"/>
            <p:nvPr/>
          </p:nvSpPr>
          <p:spPr bwMode="gray">
            <a:xfrm>
              <a:off x="0" y="876300"/>
              <a:ext cx="3070265"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AI ADVANCEMENTS</a:t>
              </a:r>
            </a:p>
          </p:txBody>
        </p:sp>
        <p:sp>
          <p:nvSpPr>
            <p:cNvPr id="166" name="btfpRunningAgenda2LevelBarRight518331">
              <a:extLst>
                <a:ext uri="{FF2B5EF4-FFF2-40B4-BE49-F238E27FC236}">
                  <a16:creationId xmlns:a16="http://schemas.microsoft.com/office/drawing/2014/main" id="{EB8D75DB-6894-769F-2E07-7356747A806E}"/>
                </a:ext>
              </a:extLst>
            </p:cNvPr>
            <p:cNvSpPr/>
            <p:nvPr/>
          </p:nvSpPr>
          <p:spPr bwMode="gray">
            <a:xfrm>
              <a:off x="2990143" y="876300"/>
              <a:ext cx="3512208" cy="257442"/>
            </a:xfrm>
            <a:custGeom>
              <a:avLst/>
              <a:gdLst>
                <a:gd name="connsiteX0" fmla="*/ 3023292 w 3023292"/>
                <a:gd name="connsiteY0" fmla="*/ 0 h 257442"/>
                <a:gd name="connsiteX1" fmla="*/ 2367856 w 3023292"/>
                <a:gd name="connsiteY1" fmla="*/ 0 h 257442"/>
                <a:gd name="connsiteX2" fmla="*/ 2313135 w 3023292"/>
                <a:gd name="connsiteY2" fmla="*/ 257442 h 257442"/>
                <a:gd name="connsiteX3" fmla="*/ 0 w 3023292"/>
                <a:gd name="connsiteY3" fmla="*/ 257442 h 257442"/>
                <a:gd name="connsiteX0" fmla="*/ 3023292 w 3023292"/>
                <a:gd name="connsiteY0" fmla="*/ 0 h 257442"/>
                <a:gd name="connsiteX1" fmla="*/ 2968570 w 3023292"/>
                <a:gd name="connsiteY1" fmla="*/ 257442 h 257442"/>
                <a:gd name="connsiteX2" fmla="*/ 2313135 w 3023292"/>
                <a:gd name="connsiteY2" fmla="*/ 257442 h 257442"/>
                <a:gd name="connsiteX3" fmla="*/ 0 w 3023292"/>
                <a:gd name="connsiteY3" fmla="*/ 257442 h 257442"/>
                <a:gd name="connsiteX0" fmla="*/ 3023293 w 3023293"/>
                <a:gd name="connsiteY0" fmla="*/ 0 h 257442"/>
                <a:gd name="connsiteX1" fmla="*/ 2968571 w 3023293"/>
                <a:gd name="connsiteY1" fmla="*/ 257442 h 257442"/>
                <a:gd name="connsiteX2" fmla="*/ 0 w 3023293"/>
                <a:gd name="connsiteY2" fmla="*/ 257442 h 257442"/>
                <a:gd name="connsiteX3" fmla="*/ 1 w 3023293"/>
                <a:gd name="connsiteY3" fmla="*/ 257442 h 257442"/>
                <a:gd name="connsiteX0" fmla="*/ 3023293 w 3023293"/>
                <a:gd name="connsiteY0" fmla="*/ 0 h 257442"/>
                <a:gd name="connsiteX1" fmla="*/ 2968571 w 3023293"/>
                <a:gd name="connsiteY1" fmla="*/ 257442 h 257442"/>
                <a:gd name="connsiteX2" fmla="*/ 0 w 3023293"/>
                <a:gd name="connsiteY2" fmla="*/ 257442 h 257442"/>
                <a:gd name="connsiteX3" fmla="*/ 54722 w 3023293"/>
                <a:gd name="connsiteY3" fmla="*/ 0 h 257442"/>
                <a:gd name="connsiteX0" fmla="*/ 3191607 w 3191607"/>
                <a:gd name="connsiteY0" fmla="*/ 0 h 257442"/>
                <a:gd name="connsiteX1" fmla="*/ 2968571 w 3191607"/>
                <a:gd name="connsiteY1" fmla="*/ 257442 h 257442"/>
                <a:gd name="connsiteX2" fmla="*/ 0 w 3191607"/>
                <a:gd name="connsiteY2" fmla="*/ 257442 h 257442"/>
                <a:gd name="connsiteX3" fmla="*/ 54722 w 3191607"/>
                <a:gd name="connsiteY3" fmla="*/ 0 h 257442"/>
                <a:gd name="connsiteX0" fmla="*/ 3191607 w 3191607"/>
                <a:gd name="connsiteY0" fmla="*/ 0 h 257442"/>
                <a:gd name="connsiteX1" fmla="*/ 3136886 w 3191607"/>
                <a:gd name="connsiteY1" fmla="*/ 257442 h 257442"/>
                <a:gd name="connsiteX2" fmla="*/ 0 w 3191607"/>
                <a:gd name="connsiteY2" fmla="*/ 257442 h 257442"/>
                <a:gd name="connsiteX3" fmla="*/ 54722 w 3191607"/>
                <a:gd name="connsiteY3" fmla="*/ 0 h 257442"/>
                <a:gd name="connsiteX0" fmla="*/ 3191606 w 3191606"/>
                <a:gd name="connsiteY0" fmla="*/ 0 h 257442"/>
                <a:gd name="connsiteX1" fmla="*/ 3136885 w 3191606"/>
                <a:gd name="connsiteY1" fmla="*/ 257442 h 257442"/>
                <a:gd name="connsiteX2" fmla="*/ 0 w 3191606"/>
                <a:gd name="connsiteY2" fmla="*/ 257442 h 257442"/>
                <a:gd name="connsiteX3" fmla="*/ 54721 w 3191606"/>
                <a:gd name="connsiteY3" fmla="*/ 0 h 257442"/>
                <a:gd name="connsiteX0" fmla="*/ 3191606 w 3191606"/>
                <a:gd name="connsiteY0" fmla="*/ 0 h 257442"/>
                <a:gd name="connsiteX1" fmla="*/ 3136885 w 3191606"/>
                <a:gd name="connsiteY1" fmla="*/ 257442 h 257442"/>
                <a:gd name="connsiteX2" fmla="*/ 0 w 3191606"/>
                <a:gd name="connsiteY2" fmla="*/ 257442 h 257442"/>
                <a:gd name="connsiteX3" fmla="*/ 54720 w 3191606"/>
                <a:gd name="connsiteY3" fmla="*/ 0 h 257442"/>
                <a:gd name="connsiteX0" fmla="*/ 3351906 w 3351906"/>
                <a:gd name="connsiteY0" fmla="*/ 0 h 257442"/>
                <a:gd name="connsiteX1" fmla="*/ 3136885 w 3351906"/>
                <a:gd name="connsiteY1" fmla="*/ 257442 h 257442"/>
                <a:gd name="connsiteX2" fmla="*/ 0 w 3351906"/>
                <a:gd name="connsiteY2" fmla="*/ 257442 h 257442"/>
                <a:gd name="connsiteX3" fmla="*/ 54720 w 3351906"/>
                <a:gd name="connsiteY3" fmla="*/ 0 h 257442"/>
                <a:gd name="connsiteX0" fmla="*/ 3351906 w 3351906"/>
                <a:gd name="connsiteY0" fmla="*/ 0 h 257442"/>
                <a:gd name="connsiteX1" fmla="*/ 3297185 w 3351906"/>
                <a:gd name="connsiteY1" fmla="*/ 257442 h 257442"/>
                <a:gd name="connsiteX2" fmla="*/ 0 w 3351906"/>
                <a:gd name="connsiteY2" fmla="*/ 257442 h 257442"/>
                <a:gd name="connsiteX3" fmla="*/ 54720 w 3351906"/>
                <a:gd name="connsiteY3" fmla="*/ 0 h 257442"/>
                <a:gd name="connsiteX0" fmla="*/ 3351907 w 3351907"/>
                <a:gd name="connsiteY0" fmla="*/ 0 h 257442"/>
                <a:gd name="connsiteX1" fmla="*/ 3297186 w 3351907"/>
                <a:gd name="connsiteY1" fmla="*/ 257442 h 257442"/>
                <a:gd name="connsiteX2" fmla="*/ 0 w 3351907"/>
                <a:gd name="connsiteY2" fmla="*/ 257442 h 257442"/>
                <a:gd name="connsiteX3" fmla="*/ 54721 w 3351907"/>
                <a:gd name="connsiteY3" fmla="*/ 0 h 257442"/>
                <a:gd name="connsiteX0" fmla="*/ 3351907 w 3351907"/>
                <a:gd name="connsiteY0" fmla="*/ 0 h 257442"/>
                <a:gd name="connsiteX1" fmla="*/ 3297186 w 3351907"/>
                <a:gd name="connsiteY1" fmla="*/ 257442 h 257442"/>
                <a:gd name="connsiteX2" fmla="*/ 0 w 3351907"/>
                <a:gd name="connsiteY2" fmla="*/ 257442 h 257442"/>
                <a:gd name="connsiteX3" fmla="*/ 54722 w 3351907"/>
                <a:gd name="connsiteY3" fmla="*/ 0 h 257442"/>
                <a:gd name="connsiteX0" fmla="*/ 3512208 w 3512208"/>
                <a:gd name="connsiteY0" fmla="*/ 0 h 257442"/>
                <a:gd name="connsiteX1" fmla="*/ 3297186 w 3512208"/>
                <a:gd name="connsiteY1" fmla="*/ 257442 h 257442"/>
                <a:gd name="connsiteX2" fmla="*/ 0 w 3512208"/>
                <a:gd name="connsiteY2" fmla="*/ 257442 h 257442"/>
                <a:gd name="connsiteX3" fmla="*/ 54722 w 3512208"/>
                <a:gd name="connsiteY3" fmla="*/ 0 h 257442"/>
                <a:gd name="connsiteX0" fmla="*/ 3512208 w 3512208"/>
                <a:gd name="connsiteY0" fmla="*/ 0 h 257442"/>
                <a:gd name="connsiteX1" fmla="*/ 3457486 w 3512208"/>
                <a:gd name="connsiteY1" fmla="*/ 257442 h 257442"/>
                <a:gd name="connsiteX2" fmla="*/ 0 w 3512208"/>
                <a:gd name="connsiteY2" fmla="*/ 257442 h 257442"/>
                <a:gd name="connsiteX3" fmla="*/ 54722 w 3512208"/>
                <a:gd name="connsiteY3" fmla="*/ 0 h 257442"/>
                <a:gd name="connsiteX0" fmla="*/ 3512208 w 3512208"/>
                <a:gd name="connsiteY0" fmla="*/ 0 h 257442"/>
                <a:gd name="connsiteX1" fmla="*/ 3457486 w 3512208"/>
                <a:gd name="connsiteY1" fmla="*/ 257442 h 257442"/>
                <a:gd name="connsiteX2" fmla="*/ 0 w 3512208"/>
                <a:gd name="connsiteY2" fmla="*/ 257442 h 257442"/>
                <a:gd name="connsiteX3" fmla="*/ 54722 w 3512208"/>
                <a:gd name="connsiteY3" fmla="*/ 0 h 257442"/>
                <a:gd name="connsiteX0" fmla="*/ 3512208 w 3512208"/>
                <a:gd name="connsiteY0" fmla="*/ 0 h 257442"/>
                <a:gd name="connsiteX1" fmla="*/ 3457486 w 3512208"/>
                <a:gd name="connsiteY1" fmla="*/ 257442 h 257442"/>
                <a:gd name="connsiteX2" fmla="*/ 0 w 3512208"/>
                <a:gd name="connsiteY2" fmla="*/ 257442 h 257442"/>
                <a:gd name="connsiteX3" fmla="*/ 54721 w 3512208"/>
                <a:gd name="connsiteY3" fmla="*/ 0 h 257442"/>
              </a:gdLst>
              <a:ahLst/>
              <a:cxnLst>
                <a:cxn ang="0">
                  <a:pos x="connsiteX0" y="connsiteY0"/>
                </a:cxn>
                <a:cxn ang="0">
                  <a:pos x="connsiteX1" y="connsiteY1"/>
                </a:cxn>
                <a:cxn ang="0">
                  <a:pos x="connsiteX2" y="connsiteY2"/>
                </a:cxn>
                <a:cxn ang="0">
                  <a:pos x="connsiteX3" y="connsiteY3"/>
                </a:cxn>
              </a:cxnLst>
              <a:rect l="l" t="t" r="r" b="b"/>
              <a:pathLst>
                <a:path w="3512208" h="257442">
                  <a:moveTo>
                    <a:pt x="3512208" y="0"/>
                  </a:moveTo>
                  <a:lnTo>
                    <a:pt x="3457486"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67" name="btfpRunningAgenda2LevelTextRight518331">
              <a:extLst>
                <a:ext uri="{FF2B5EF4-FFF2-40B4-BE49-F238E27FC236}">
                  <a16:creationId xmlns:a16="http://schemas.microsoft.com/office/drawing/2014/main" id="{9B2A9A9A-7DC7-5856-A69B-34D209E63095}"/>
                </a:ext>
              </a:extLst>
            </p:cNvPr>
            <p:cNvSpPr txBox="1"/>
            <p:nvPr/>
          </p:nvSpPr>
          <p:spPr bwMode="gray">
            <a:xfrm>
              <a:off x="2990143" y="876300"/>
              <a:ext cx="355571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KEY differentiation</a:t>
              </a:r>
            </a:p>
          </p:txBody>
        </p:sp>
      </p:grpSp>
    </p:spTree>
    <p:custDataLst>
      <p:tags r:id="rId1"/>
    </p:custDataLst>
    <p:extLst>
      <p:ext uri="{BB962C8B-B14F-4D97-AF65-F5344CB8AC3E}">
        <p14:creationId xmlns:p14="http://schemas.microsoft.com/office/powerpoint/2010/main" val="135135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450EAB9-18AE-2CA3-9975-2C44D2A5851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0" imgH="409" progId="TCLayout.ActiveDocument.1">
                  <p:embed/>
                </p:oleObj>
              </mc:Choice>
              <mc:Fallback>
                <p:oleObj name="think-cell Slide" r:id="rId10" imgW="410" imgH="409" progId="TCLayout.ActiveDocument.1">
                  <p:embed/>
                  <p:pic>
                    <p:nvPicPr>
                      <p:cNvPr id="8" name="think-cell data - do not delete" hidden="1">
                        <a:extLst>
                          <a:ext uri="{FF2B5EF4-FFF2-40B4-BE49-F238E27FC236}">
                            <a16:creationId xmlns:a16="http://schemas.microsoft.com/office/drawing/2014/main" id="{3450EAB9-18AE-2CA3-9975-2C44D2A5851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grpSp>
        <p:nvGrpSpPr>
          <p:cNvPr id="29" name="btfpColumnIndicatorGroup2">
            <a:extLst>
              <a:ext uri="{FF2B5EF4-FFF2-40B4-BE49-F238E27FC236}">
                <a16:creationId xmlns:a16="http://schemas.microsoft.com/office/drawing/2014/main" id="{C367AE44-6F3F-0325-375F-3712E9B1021E}"/>
              </a:ext>
            </a:extLst>
          </p:cNvPr>
          <p:cNvGrpSpPr/>
          <p:nvPr/>
        </p:nvGrpSpPr>
        <p:grpSpPr>
          <a:xfrm>
            <a:off x="0" y="6926580"/>
            <a:ext cx="12192000" cy="137160"/>
            <a:chOff x="0" y="6926580"/>
            <a:chExt cx="12192000" cy="137160"/>
          </a:xfrm>
        </p:grpSpPr>
        <p:sp>
          <p:nvSpPr>
            <p:cNvPr id="21" name="btfpColumnGapBlocker904418">
              <a:extLst>
                <a:ext uri="{FF2B5EF4-FFF2-40B4-BE49-F238E27FC236}">
                  <a16:creationId xmlns:a16="http://schemas.microsoft.com/office/drawing/2014/main" id="{8900CE5E-44DC-2954-D1F5-5E4E9DD208FC}"/>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19" name="btfpColumnGapBlocker701591">
              <a:extLst>
                <a:ext uri="{FF2B5EF4-FFF2-40B4-BE49-F238E27FC236}">
                  <a16:creationId xmlns:a16="http://schemas.microsoft.com/office/drawing/2014/main" id="{D3487DFD-B803-DA00-6CCE-73EB832D2369}"/>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6" name="btfpColumnIndicator337060">
              <a:extLst>
                <a:ext uri="{FF2B5EF4-FFF2-40B4-BE49-F238E27FC236}">
                  <a16:creationId xmlns:a16="http://schemas.microsoft.com/office/drawing/2014/main" id="{0E9835B4-08A5-A08F-AD39-9797F30FC4AB}"/>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557238">
              <a:extLst>
                <a:ext uri="{FF2B5EF4-FFF2-40B4-BE49-F238E27FC236}">
                  <a16:creationId xmlns:a16="http://schemas.microsoft.com/office/drawing/2014/main" id="{C5905B38-A0E0-7847-2A65-5AAAD0B40BED}"/>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2" name="btfpColumnIndicatorGroup1">
            <a:extLst>
              <a:ext uri="{FF2B5EF4-FFF2-40B4-BE49-F238E27FC236}">
                <a16:creationId xmlns:a16="http://schemas.microsoft.com/office/drawing/2014/main" id="{A6D4DE26-0EEB-95B6-D769-1172A73E4A3E}"/>
              </a:ext>
            </a:extLst>
          </p:cNvPr>
          <p:cNvGrpSpPr/>
          <p:nvPr/>
        </p:nvGrpSpPr>
        <p:grpSpPr>
          <a:xfrm>
            <a:off x="0" y="-205740"/>
            <a:ext cx="12192000" cy="137160"/>
            <a:chOff x="0" y="-205740"/>
            <a:chExt cx="12192000" cy="137160"/>
          </a:xfrm>
        </p:grpSpPr>
        <p:sp>
          <p:nvSpPr>
            <p:cNvPr id="20" name="btfpColumnGapBlocker744355">
              <a:extLst>
                <a:ext uri="{FF2B5EF4-FFF2-40B4-BE49-F238E27FC236}">
                  <a16:creationId xmlns:a16="http://schemas.microsoft.com/office/drawing/2014/main" id="{E3C0EFE4-FCCE-82A0-F82D-FC324D5CDBCB}"/>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17" name="btfpColumnGapBlocker925540">
              <a:extLst>
                <a:ext uri="{FF2B5EF4-FFF2-40B4-BE49-F238E27FC236}">
                  <a16:creationId xmlns:a16="http://schemas.microsoft.com/office/drawing/2014/main" id="{9E0FBE63-5FCF-E3CE-2B76-0E4AAF53DD11}"/>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0" name="btfpColumnIndicator380108">
              <a:extLst>
                <a:ext uri="{FF2B5EF4-FFF2-40B4-BE49-F238E27FC236}">
                  <a16:creationId xmlns:a16="http://schemas.microsoft.com/office/drawing/2014/main" id="{0E491330-8D88-1648-ACFC-0D243746D646}"/>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597999">
              <a:extLst>
                <a:ext uri="{FF2B5EF4-FFF2-40B4-BE49-F238E27FC236}">
                  <a16:creationId xmlns:a16="http://schemas.microsoft.com/office/drawing/2014/main" id="{1B03874F-4F09-ED31-93B9-9C0B330D55D1}"/>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8" name="btfpNotesBox162868">
            <a:extLst>
              <a:ext uri="{FF2B5EF4-FFF2-40B4-BE49-F238E27FC236}">
                <a16:creationId xmlns:a16="http://schemas.microsoft.com/office/drawing/2014/main" id="{1FAA145F-C61E-E33C-CE93-2167DC04B890}"/>
              </a:ext>
            </a:extLst>
          </p:cNvPr>
          <p:cNvSpPr txBox="1"/>
          <p:nvPr>
            <p:custDataLst>
              <p:tags r:id="rId3"/>
            </p:custDataLst>
          </p:nvPr>
        </p:nvSpPr>
        <p:spPr bwMode="gray">
          <a:xfrm>
            <a:off x="330200" y="6179626"/>
            <a:ext cx="11531599" cy="369332"/>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Notes: 1. Patient financial engagement solutions engage with customers in the front and back end of the value chain; 2. U.S. federal government program created in 1992 under; Note: GenAI impact assessment (i.e., shading) shows assessment on moderate complexity use cases. high complexity use cases Section 340B of the Public Health Service Act </a:t>
            </a:r>
          </a:p>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Bain analysis; Lit. search; Market participant interviews</a:t>
            </a:r>
          </a:p>
        </p:txBody>
      </p:sp>
      <p:graphicFrame>
        <p:nvGraphicFramePr>
          <p:cNvPr id="6" name="btfpTable318370">
            <a:extLst>
              <a:ext uri="{FF2B5EF4-FFF2-40B4-BE49-F238E27FC236}">
                <a16:creationId xmlns:a16="http://schemas.microsoft.com/office/drawing/2014/main" id="{9214A9B9-217E-C262-CC68-B00F8F3FAD3B}"/>
              </a:ext>
            </a:extLst>
          </p:cNvPr>
          <p:cNvGraphicFramePr>
            <a:graphicFrameLocks noGrp="1"/>
          </p:cNvGraphicFramePr>
          <p:nvPr>
            <p:custDataLst>
              <p:tags r:id="rId4"/>
            </p:custDataLst>
            <p:extLst>
              <p:ext uri="{D42A27DB-BD31-4B8C-83A1-F6EECF244321}">
                <p14:modId xmlns:p14="http://schemas.microsoft.com/office/powerpoint/2010/main" val="1599209799"/>
              </p:ext>
            </p:extLst>
          </p:nvPr>
        </p:nvGraphicFramePr>
        <p:xfrm>
          <a:off x="861849" y="1706836"/>
          <a:ext cx="10995192" cy="3925232"/>
        </p:xfrm>
        <a:graphic>
          <a:graphicData uri="http://schemas.openxmlformats.org/drawingml/2006/table">
            <a:tbl>
              <a:tblPr firstRow="1" firstCol="1">
                <a:tableStyleId>{9D7B26C5-4107-4FEC-AEDC-1716B250A1EF}</a:tableStyleId>
              </a:tblPr>
              <a:tblGrid>
                <a:gridCol w="1374399">
                  <a:extLst>
                    <a:ext uri="{9D8B030D-6E8A-4147-A177-3AD203B41FA5}">
                      <a16:colId xmlns:a16="http://schemas.microsoft.com/office/drawing/2014/main" val="2408159161"/>
                    </a:ext>
                  </a:extLst>
                </a:gridCol>
                <a:gridCol w="1374399">
                  <a:extLst>
                    <a:ext uri="{9D8B030D-6E8A-4147-A177-3AD203B41FA5}">
                      <a16:colId xmlns:a16="http://schemas.microsoft.com/office/drawing/2014/main" val="2017162443"/>
                    </a:ext>
                  </a:extLst>
                </a:gridCol>
                <a:gridCol w="1374399">
                  <a:extLst>
                    <a:ext uri="{9D8B030D-6E8A-4147-A177-3AD203B41FA5}">
                      <a16:colId xmlns:a16="http://schemas.microsoft.com/office/drawing/2014/main" val="1395346670"/>
                    </a:ext>
                  </a:extLst>
                </a:gridCol>
                <a:gridCol w="1374399">
                  <a:extLst>
                    <a:ext uri="{9D8B030D-6E8A-4147-A177-3AD203B41FA5}">
                      <a16:colId xmlns:a16="http://schemas.microsoft.com/office/drawing/2014/main" val="1789671879"/>
                    </a:ext>
                  </a:extLst>
                </a:gridCol>
                <a:gridCol w="1374399">
                  <a:extLst>
                    <a:ext uri="{9D8B030D-6E8A-4147-A177-3AD203B41FA5}">
                      <a16:colId xmlns:a16="http://schemas.microsoft.com/office/drawing/2014/main" val="241879420"/>
                    </a:ext>
                  </a:extLst>
                </a:gridCol>
                <a:gridCol w="1374399">
                  <a:extLst>
                    <a:ext uri="{9D8B030D-6E8A-4147-A177-3AD203B41FA5}">
                      <a16:colId xmlns:a16="http://schemas.microsoft.com/office/drawing/2014/main" val="1167417154"/>
                    </a:ext>
                  </a:extLst>
                </a:gridCol>
                <a:gridCol w="1374399">
                  <a:extLst>
                    <a:ext uri="{9D8B030D-6E8A-4147-A177-3AD203B41FA5}">
                      <a16:colId xmlns:a16="http://schemas.microsoft.com/office/drawing/2014/main" val="1920410044"/>
                    </a:ext>
                  </a:extLst>
                </a:gridCol>
                <a:gridCol w="1374399">
                  <a:extLst>
                    <a:ext uri="{9D8B030D-6E8A-4147-A177-3AD203B41FA5}">
                      <a16:colId xmlns:a16="http://schemas.microsoft.com/office/drawing/2014/main" val="962527731"/>
                    </a:ext>
                  </a:extLst>
                </a:gridCol>
              </a:tblGrid>
              <a:tr h="816577">
                <a:tc>
                  <a:txBody>
                    <a:bodyPr/>
                    <a:lstStyle/>
                    <a:p>
                      <a:pPr marL="0" indent="0" algn="ctr" defTabSz="797469" rtl="0" eaLnBrk="1" latinLnBrk="0" hangingPunct="1">
                        <a:spcBef>
                          <a:spcPts val="1346"/>
                        </a:spcBef>
                        <a:buClrTx/>
                        <a:buNone/>
                      </a:pPr>
                      <a:r>
                        <a:rPr lang="en-US" sz="1050" b="0">
                          <a:solidFill>
                            <a:srgbClr val="FFFFFF"/>
                          </a:solidFill>
                          <a:effectLst/>
                        </a:rPr>
                        <a:t> Patient access &amp; engagement</a:t>
                      </a:r>
                    </a:p>
                  </a:txBody>
                  <a:tcPr marL="45720" marR="45720" anchor="ctr">
                    <a:lnL w="19050" cap="flat" cmpd="sng" algn="ctr">
                      <a:solidFill>
                        <a:srgbClr val="FFFFFF"/>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defTabSz="797469" rtl="0" eaLnBrk="1" latinLnBrk="0" hangingPunct="1">
                        <a:spcBef>
                          <a:spcPts val="1346"/>
                        </a:spcBef>
                        <a:buClrTx/>
                        <a:buNone/>
                      </a:pPr>
                      <a:r>
                        <a:rPr lang="en-US" sz="1050" b="0">
                          <a:solidFill>
                            <a:srgbClr val="FFFFFF"/>
                          </a:solidFill>
                          <a:effectLst/>
                        </a:rPr>
                        <a:t>Eligibility &amp; prior authorization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defTabSz="797469" rtl="0" eaLnBrk="1" latinLnBrk="0" hangingPunct="1">
                        <a:spcBef>
                          <a:spcPts val="1346"/>
                        </a:spcBef>
                        <a:buClrTx/>
                        <a:buNone/>
                      </a:pPr>
                      <a:r>
                        <a:rPr lang="en-US" sz="1050" b="0">
                          <a:solidFill>
                            <a:srgbClr val="FFFFFF"/>
                          </a:solidFill>
                          <a:effectLst/>
                        </a:rPr>
                        <a:t>Patient financial engagement</a:t>
                      </a:r>
                      <a:r>
                        <a:rPr lang="en-US" sz="1050" b="0" baseline="30000">
                          <a:solidFill>
                            <a:srgbClr val="FFFFFF"/>
                          </a:solidFill>
                          <a:effectLst/>
                        </a:rPr>
                        <a:t>1</a:t>
                      </a: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defTabSz="797469" rtl="0" eaLnBrk="1" latinLnBrk="0" hangingPunct="1">
                        <a:spcBef>
                          <a:spcPts val="1346"/>
                        </a:spcBef>
                        <a:buClrTx/>
                        <a:buNone/>
                      </a:pPr>
                      <a:r>
                        <a:rPr lang="en-US" sz="1050" b="0">
                          <a:solidFill>
                            <a:schemeClr val="bg1"/>
                          </a:solidFill>
                          <a:effectLst/>
                        </a:rPr>
                        <a:t>Charge capture and Coding</a:t>
                      </a:r>
                      <a:endParaRPr lang="en-US" sz="1050" b="0">
                        <a:solidFill>
                          <a:schemeClr val="bg1"/>
                        </a:solidFill>
                      </a:endParaRP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defTabSz="797469" rtl="0" eaLnBrk="1" latinLnBrk="0" hangingPunct="1">
                        <a:spcBef>
                          <a:spcPts val="1346"/>
                        </a:spcBef>
                        <a:buClrTx/>
                        <a:buNone/>
                      </a:pPr>
                      <a:r>
                        <a:rPr lang="en-US" sz="1050" b="0">
                          <a:solidFill>
                            <a:schemeClr val="bg1"/>
                          </a:solidFill>
                        </a:rPr>
                        <a:t>Health Information Management</a:t>
                      </a: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a:spcBef>
                          <a:spcPts val="0"/>
                        </a:spcBef>
                        <a:buFontTx/>
                        <a:buNone/>
                      </a:pPr>
                      <a:r>
                        <a:rPr lang="en-US" sz="1050" b="0">
                          <a:solidFill>
                            <a:srgbClr val="FFFFFF"/>
                          </a:solidFill>
                        </a:rPr>
                        <a:t>Claims mgmt. / submission</a:t>
                      </a: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a:spcBef>
                          <a:spcPts val="0"/>
                        </a:spcBef>
                        <a:buFontTx/>
                        <a:buNone/>
                      </a:pPr>
                      <a:r>
                        <a:rPr lang="en-US" sz="1050" b="0">
                          <a:solidFill>
                            <a:srgbClr val="FFFFFF"/>
                          </a:solidFill>
                        </a:rPr>
                        <a:t>Denials and complex claims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a:spcBef>
                          <a:spcPts val="0"/>
                        </a:spcBef>
                        <a:buFontTx/>
                        <a:buNone/>
                      </a:pPr>
                      <a:r>
                        <a:rPr lang="en-US" sz="1050" b="0">
                          <a:solidFill>
                            <a:srgbClr val="FFFFFF"/>
                          </a:solidFill>
                        </a:rPr>
                        <a:t>Payments posting, accounts receivable follow-up, and collections</a:t>
                      </a:r>
                    </a:p>
                  </a:txBody>
                  <a:tcPr marL="45720" marR="45720" anchor="ctr">
                    <a:lnL w="3810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extLst>
                  <a:ext uri="{0D108BD9-81ED-4DB2-BD59-A6C34878D82A}">
                    <a16:rowId xmlns:a16="http://schemas.microsoft.com/office/drawing/2014/main" val="696614697"/>
                  </a:ext>
                </a:extLst>
              </a:tr>
              <a:tr h="621731">
                <a:tc>
                  <a:txBody>
                    <a:bodyPr/>
                    <a:lstStyle/>
                    <a:p>
                      <a:pPr marL="0" indent="0" algn="ctr">
                        <a:buFontTx/>
                        <a:buNone/>
                      </a:pPr>
                      <a:r>
                        <a:rPr lang="en-US" sz="1000" b="0">
                          <a:solidFill>
                            <a:schemeClr val="bg1"/>
                          </a:solidFill>
                        </a:rPr>
                        <a:t>Patient scheduling</a:t>
                      </a:r>
                    </a:p>
                  </a:txBody>
                  <a:tcPr marL="45720" marR="45720" anchor="ctr">
                    <a:lnL w="19050" cap="flat" cmpd="sng" algn="ctr">
                      <a:solidFill>
                        <a:srgbClr val="FFFFFF"/>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r>
                        <a:rPr lang="en-US" sz="1000">
                          <a:solidFill>
                            <a:schemeClr val="bg1"/>
                          </a:solidFill>
                        </a:rPr>
                        <a:t>Eligibility and benefits verification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r>
                        <a:rPr lang="en-US" sz="1000">
                          <a:solidFill>
                            <a:schemeClr val="bg1"/>
                          </a:solidFill>
                        </a:rPr>
                        <a:t>Patient out of pocket cost estimation</a:t>
                      </a: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r>
                        <a:rPr lang="en-US" sz="1000">
                          <a:solidFill>
                            <a:schemeClr val="bg1"/>
                          </a:solidFill>
                        </a:rPr>
                        <a:t>Charge capture</a:t>
                      </a: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a:solidFill>
                            <a:schemeClr val="bg1"/>
                          </a:solidFill>
                        </a:rPr>
                        <a:t>Clinical documentation </a:t>
                      </a:r>
                      <a:r>
                        <a:rPr lang="en-US" sz="800" b="0" i="0">
                          <a:solidFill>
                            <a:schemeClr val="bg1"/>
                          </a:solidFill>
                        </a:rPr>
                        <a:t>(transcription, dictation, ambient)</a:t>
                      </a:r>
                      <a:endParaRPr lang="en-US" sz="1000" b="0" i="0">
                        <a:solidFill>
                          <a:schemeClr val="bg1"/>
                        </a:solidFill>
                      </a:endParaRP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973B74"/>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bg1"/>
                          </a:solidFill>
                        </a:rPr>
                        <a:t>Claims edits</a:t>
                      </a: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rowSpan="2">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bg1"/>
                          </a:solidFill>
                        </a:rPr>
                        <a:t>Denials management</a:t>
                      </a:r>
                    </a:p>
                  </a:txBody>
                  <a:tcPr marL="45720" marR="4572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973B74"/>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tx1"/>
                          </a:solidFill>
                        </a:rPr>
                        <a:t>Payments posting</a:t>
                      </a:r>
                    </a:p>
                  </a:txBody>
                  <a:tcPr marL="45720" marR="45720" anchor="ctr">
                    <a:lnL w="3810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extLst>
                  <a:ext uri="{0D108BD9-81ED-4DB2-BD59-A6C34878D82A}">
                    <a16:rowId xmlns:a16="http://schemas.microsoft.com/office/drawing/2014/main" val="2742470516"/>
                  </a:ext>
                </a:extLst>
              </a:tr>
              <a:tr h="621731">
                <a:tc>
                  <a:txBody>
                    <a:bodyPr/>
                    <a:lstStyle/>
                    <a:p>
                      <a:pPr marL="0" indent="0" algn="ctr">
                        <a:buFontTx/>
                        <a:buNone/>
                      </a:pPr>
                      <a:r>
                        <a:rPr lang="en-US" sz="1000" b="0">
                          <a:solidFill>
                            <a:schemeClr val="bg1"/>
                          </a:solidFill>
                        </a:rPr>
                        <a:t>Patient registration and check-in</a:t>
                      </a:r>
                    </a:p>
                  </a:txBody>
                  <a:tcPr marL="45720" marR="45720" anchor="ctr">
                    <a:lnL w="19050" cap="flat" cmpd="sng" algn="ctr">
                      <a:solidFill>
                        <a:srgbClr val="FFFFFF"/>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bg1"/>
                          </a:solidFill>
                        </a:rPr>
                        <a:t>Prior authorization</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bg1"/>
                          </a:solidFill>
                        </a:rPr>
                        <a:t>Propensity to pay analytics and payment plan enrollment</a:t>
                      </a: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475A"/>
                    </a:solidFill>
                  </a:tcPr>
                </a:tc>
                <a:tc>
                  <a:txBody>
                    <a:bodyPr/>
                    <a:lstStyle/>
                    <a:p>
                      <a:pPr marL="0" indent="0" algn="ctr">
                        <a:buFontTx/>
                        <a:buNone/>
                      </a:pPr>
                      <a:r>
                        <a:rPr lang="en-US" sz="1000">
                          <a:solidFill>
                            <a:schemeClr val="bg1"/>
                          </a:solidFill>
                        </a:rPr>
                        <a:t>Coding service</a:t>
                      </a: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475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bg1"/>
                          </a:solidFill>
                          <a:effectLst/>
                        </a:rPr>
                        <a:t>Document management and validation</a:t>
                      </a: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r>
                        <a:rPr lang="en-US" sz="1000">
                          <a:solidFill>
                            <a:schemeClr val="tx1"/>
                          </a:solidFill>
                        </a:rPr>
                        <a:t>Claims submission </a:t>
                      </a:r>
                      <a:r>
                        <a:rPr lang="en-US" sz="800">
                          <a:solidFill>
                            <a:schemeClr val="tx1"/>
                          </a:solidFill>
                        </a:rPr>
                        <a:t>(incl. clearinghouse, statusing)</a:t>
                      </a:r>
                      <a:endParaRPr lang="en-US" sz="1000">
                        <a:solidFill>
                          <a:schemeClr val="tx1"/>
                        </a:solidFill>
                      </a:endParaRP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tc vMerge="1">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00">
                        <a:solidFill>
                          <a:schemeClr val="bg1"/>
                        </a:solidFill>
                      </a:endParaRP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indent="0" algn="ctr">
                        <a:buFontTx/>
                        <a:buNone/>
                      </a:pPr>
                      <a:r>
                        <a:rPr lang="en-US" sz="1000">
                          <a:solidFill>
                            <a:schemeClr val="bg1"/>
                          </a:solidFill>
                        </a:rPr>
                        <a:t>Patient statements</a:t>
                      </a:r>
                    </a:p>
                  </a:txBody>
                  <a:tcPr marL="45720" marR="45720" anchor="ctr">
                    <a:lnL w="3810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extLst>
                  <a:ext uri="{0D108BD9-81ED-4DB2-BD59-A6C34878D82A}">
                    <a16:rowId xmlns:a16="http://schemas.microsoft.com/office/drawing/2014/main" val="2264665868"/>
                  </a:ext>
                </a:extLst>
              </a:tr>
              <a:tr h="621731">
                <a:tc>
                  <a:txBody>
                    <a:bodyPr/>
                    <a:lstStyle/>
                    <a:p>
                      <a:pPr marL="0" indent="0" algn="ctr">
                        <a:buFontTx/>
                        <a:buNone/>
                      </a:pPr>
                      <a:r>
                        <a:rPr lang="en-US" sz="1000" b="0">
                          <a:solidFill>
                            <a:schemeClr val="bg1"/>
                          </a:solidFill>
                        </a:rPr>
                        <a:t>Referral management</a:t>
                      </a:r>
                    </a:p>
                  </a:txBody>
                  <a:tcPr marL="45720" marR="45720" anchor="ctr">
                    <a:lnL w="1905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00">
                        <a:solidFill>
                          <a:schemeClr val="bg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tx1"/>
                          </a:solidFill>
                        </a:rPr>
                        <a:t>Point of sale payment capture</a:t>
                      </a:r>
                    </a:p>
                  </a:txBody>
                  <a:tcPr marL="45720" marR="45720"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tc>
                  <a:txBody>
                    <a:bodyPr/>
                    <a:lstStyle/>
                    <a:p>
                      <a:pPr marL="0" indent="0" algn="ctr">
                        <a:buFontTx/>
                        <a:buNone/>
                      </a:pPr>
                      <a:r>
                        <a:rPr lang="en-US" sz="1000" baseline="0">
                          <a:solidFill>
                            <a:schemeClr val="bg1"/>
                          </a:solidFill>
                        </a:rPr>
                        <a:t>Clinical documentation integrity (CDI)</a:t>
                      </a: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r>
                        <a:rPr lang="en-US" sz="1000" i="0" baseline="0">
                          <a:solidFill>
                            <a:schemeClr val="bg1"/>
                          </a:solidFill>
                        </a:rPr>
                        <a:t>Release of information</a:t>
                      </a: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indent="0" algn="ctr">
                        <a:buFontTx/>
                        <a:buNone/>
                      </a:pPr>
                      <a:endParaRPr lang="en-US" sz="1000">
                        <a:solidFill>
                          <a:schemeClr val="bg1"/>
                        </a:solidFill>
                      </a:endParaRP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bg1"/>
                          </a:solidFill>
                        </a:rPr>
                        <a:t>Underpayment recovery</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r>
                        <a:rPr lang="en-US" sz="1000">
                          <a:solidFill>
                            <a:schemeClr val="bg1"/>
                          </a:solidFill>
                        </a:rPr>
                        <a:t>Accounts receivable (A/R) recovery</a:t>
                      </a:r>
                    </a:p>
                  </a:txBody>
                  <a:tcPr marL="45720" marR="45720" anchor="ctr">
                    <a:lnL w="3810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extLst>
                  <a:ext uri="{0D108BD9-81ED-4DB2-BD59-A6C34878D82A}">
                    <a16:rowId xmlns:a16="http://schemas.microsoft.com/office/drawing/2014/main" val="1340845279"/>
                  </a:ext>
                </a:extLst>
              </a:tr>
              <a:tr h="621731">
                <a:tc>
                  <a:txBody>
                    <a:bodyPr/>
                    <a:lstStyle/>
                    <a:p>
                      <a:pPr marL="0" indent="0" algn="ctr">
                        <a:buFontTx/>
                        <a:buNone/>
                      </a:pPr>
                      <a:endParaRPr lang="en-US" sz="1000" b="0">
                        <a:solidFill>
                          <a:schemeClr val="bg1"/>
                        </a:solidFill>
                      </a:endParaRPr>
                    </a:p>
                  </a:txBody>
                  <a:tcPr marL="45720" marR="45720" anchor="ctr">
                    <a:lnL w="1905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indent="0" algn="ctr">
                        <a:buFontTx/>
                        <a:buNone/>
                      </a:pPr>
                      <a:endParaRPr lang="en-US" sz="1000">
                        <a:solidFill>
                          <a:schemeClr val="bg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chemeClr val="bg1"/>
                          </a:solidFill>
                        </a:rPr>
                        <a:t>Financial clearance and counseling</a:t>
                      </a:r>
                    </a:p>
                  </a:txBody>
                  <a:tcPr marL="45720" marR="45720"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2D475A"/>
                    </a:solidFill>
                  </a:tcPr>
                </a:tc>
                <a:tc>
                  <a:txBody>
                    <a:bodyPr/>
                    <a:lstStyle/>
                    <a:p>
                      <a:pPr marL="0" indent="0" algn="ctr">
                        <a:buFontTx/>
                        <a:buNone/>
                      </a:pPr>
                      <a:r>
                        <a:rPr lang="en-US" sz="1000">
                          <a:solidFill>
                            <a:schemeClr val="bg1"/>
                          </a:solidFill>
                        </a:rPr>
                        <a:t>Diagnosis related group (DRG) Validation</a:t>
                      </a: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647B"/>
                    </a:solidFill>
                  </a:tcPr>
                </a:tc>
                <a:tc>
                  <a:txBody>
                    <a:bodyPr/>
                    <a:lstStyle/>
                    <a:p>
                      <a:pPr marL="0" indent="0" algn="ctr">
                        <a:buFontTx/>
                        <a:buNone/>
                      </a:pPr>
                      <a:endParaRPr lang="en-US" sz="1000">
                        <a:solidFill>
                          <a:schemeClr val="bg1"/>
                        </a:solidFill>
                      </a:endParaRP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indent="0" algn="ctr">
                        <a:buFontTx/>
                        <a:buNone/>
                      </a:pPr>
                      <a:endParaRPr lang="en-US" sz="1000">
                        <a:solidFill>
                          <a:schemeClr val="bg1"/>
                        </a:solidFill>
                      </a:endParaRP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indent="0" algn="ctr">
                        <a:buFontTx/>
                        <a:buNone/>
                      </a:pPr>
                      <a:r>
                        <a:rPr lang="en-US" sz="1000">
                          <a:solidFill>
                            <a:srgbClr val="FFFFFF"/>
                          </a:solidFill>
                        </a:rPr>
                        <a:t>Transfer diagnosis related group</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indent="0" algn="ctr">
                        <a:buFontTx/>
                        <a:buNone/>
                      </a:pPr>
                      <a:r>
                        <a:rPr lang="en-US" sz="1000">
                          <a:solidFill>
                            <a:schemeClr val="tx1"/>
                          </a:solidFill>
                        </a:rPr>
                        <a:t>340B</a:t>
                      </a:r>
                      <a:r>
                        <a:rPr lang="en-US" sz="1000" baseline="30000">
                          <a:solidFill>
                            <a:schemeClr val="tx1"/>
                          </a:solidFill>
                        </a:rPr>
                        <a:t>2</a:t>
                      </a:r>
                      <a:r>
                        <a:rPr lang="en-US" sz="1000">
                          <a:solidFill>
                            <a:schemeClr val="tx1"/>
                          </a:solidFill>
                        </a:rPr>
                        <a:t> (drug pricing program)</a:t>
                      </a:r>
                    </a:p>
                  </a:txBody>
                  <a:tcPr marL="45720" marR="45720" anchor="ctr">
                    <a:lnL w="3810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extLst>
                  <a:ext uri="{0D108BD9-81ED-4DB2-BD59-A6C34878D82A}">
                    <a16:rowId xmlns:a16="http://schemas.microsoft.com/office/drawing/2014/main" val="3532000712"/>
                  </a:ext>
                </a:extLst>
              </a:tr>
              <a:tr h="621731">
                <a:tc>
                  <a:txBody>
                    <a:bodyPr/>
                    <a:lstStyle/>
                    <a:p>
                      <a:pPr marL="0" indent="0" algn="ctr">
                        <a:buFontTx/>
                        <a:buNone/>
                      </a:pPr>
                      <a:endParaRPr lang="en-US" sz="1000" b="0">
                        <a:solidFill>
                          <a:schemeClr val="bg1"/>
                        </a:solidFill>
                      </a:endParaRPr>
                    </a:p>
                  </a:txBody>
                  <a:tcPr marL="45720" marR="45720" anchor="ctr">
                    <a:lnL w="190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buFontTx/>
                        <a:buNone/>
                      </a:pPr>
                      <a:endParaRPr lang="en-US" sz="1000">
                        <a:solidFill>
                          <a:schemeClr val="bg1"/>
                        </a:solidFill>
                      </a:endParaRPr>
                    </a:p>
                  </a:txBody>
                  <a:tcPr marL="45720" marR="4572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buFontTx/>
                        <a:buNone/>
                      </a:pPr>
                      <a:endParaRPr lang="en-US" sz="1000">
                        <a:solidFill>
                          <a:schemeClr val="bg1"/>
                        </a:solidFill>
                      </a:endParaRPr>
                    </a:p>
                  </a:txBody>
                  <a:tcPr marL="45720" marR="45720" anchor="ctr">
                    <a:lnL w="28575"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buFontTx/>
                        <a:buNone/>
                      </a:pPr>
                      <a:endParaRPr lang="en-US" sz="1000">
                        <a:solidFill>
                          <a:schemeClr val="bg1"/>
                        </a:solidFill>
                      </a:endParaRP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lgn="ctr">
                        <a:buFontTx/>
                        <a:buNone/>
                      </a:pPr>
                      <a:endParaRPr lang="en-US" sz="1000">
                        <a:solidFill>
                          <a:schemeClr val="bg1"/>
                        </a:solidFill>
                      </a:endParaRPr>
                    </a:p>
                  </a:txBody>
                  <a:tcPr marL="45720" marR="45720" anchor="ctr">
                    <a:lnL w="381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indent="0">
                        <a:buNone/>
                      </a:pPr>
                      <a:endParaRPr lang="en-US" sz="1000">
                        <a:solidFill>
                          <a:schemeClr val="bg1"/>
                        </a:solidFill>
                      </a:endParaRPr>
                    </a:p>
                  </a:txBody>
                  <a:tcPr marL="45720" marR="45720" anchor="ctr">
                    <a:lnL w="762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aseline="0">
                          <a:solidFill>
                            <a:srgbClr val="FFFFFF"/>
                          </a:solidFill>
                          <a:effectLst/>
                        </a:rPr>
                        <a:t>Complex claims</a:t>
                      </a:r>
                    </a:p>
                  </a:txBody>
                  <a:tcPr marL="45720" marR="4572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58585"/>
                    </a:solidFill>
                  </a:tcPr>
                </a:tc>
                <a:tc>
                  <a:txBody>
                    <a:bodyPr/>
                    <a:lstStyle/>
                    <a:p>
                      <a:pPr marL="0" indent="0" algn="ctr">
                        <a:buFontTx/>
                        <a:buNone/>
                      </a:pPr>
                      <a:r>
                        <a:rPr lang="en-US" sz="1000">
                          <a:solidFill>
                            <a:schemeClr val="bg1"/>
                          </a:solidFill>
                        </a:rPr>
                        <a:t>Bad debt and write offs</a:t>
                      </a:r>
                    </a:p>
                  </a:txBody>
                  <a:tcPr marL="45720" marR="45720" anchor="ctr">
                    <a:lnL w="3810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46647B"/>
                    </a:solidFill>
                  </a:tcPr>
                </a:tc>
                <a:extLst>
                  <a:ext uri="{0D108BD9-81ED-4DB2-BD59-A6C34878D82A}">
                    <a16:rowId xmlns:a16="http://schemas.microsoft.com/office/drawing/2014/main" val="1593754714"/>
                  </a:ext>
                </a:extLst>
              </a:tr>
            </a:tbl>
          </a:graphicData>
        </a:graphic>
      </p:graphicFrame>
      <p:sp>
        <p:nvSpPr>
          <p:cNvPr id="23" name="AutoShape 31">
            <a:extLst>
              <a:ext uri="{FF2B5EF4-FFF2-40B4-BE49-F238E27FC236}">
                <a16:creationId xmlns:a16="http://schemas.microsoft.com/office/drawing/2014/main" id="{CAD5E198-0FE2-47CC-29AE-6CB7A20D3F86}"/>
              </a:ext>
            </a:extLst>
          </p:cNvPr>
          <p:cNvSpPr>
            <a:spLocks noChangeArrowheads="1"/>
          </p:cNvSpPr>
          <p:nvPr/>
        </p:nvSpPr>
        <p:spPr bwMode="auto">
          <a:xfrm>
            <a:off x="861850" y="1316491"/>
            <a:ext cx="4108759" cy="344060"/>
          </a:xfrm>
          <a:prstGeom prst="homePlate">
            <a:avLst>
              <a:gd name="adj" fmla="val 36544"/>
            </a:avLst>
          </a:prstGeom>
          <a:solidFill>
            <a:srgbClr val="333333"/>
          </a:solidFill>
          <a:ln w="19050" cap="flat" cmpd="sng" algn="ctr">
            <a:solidFill>
              <a:srgbClr val="FFFFFF"/>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lvl1pPr>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1pPr>
            <a:lvl2pPr marL="742950" indent="-285750">
              <a:lnSpc>
                <a:spcPct val="95000"/>
              </a:lnSpc>
              <a:spcBef>
                <a:spcPct val="50000"/>
              </a:spcBef>
              <a:buClr>
                <a:schemeClr val="tx1"/>
              </a:buClr>
              <a:buFont typeface="Arial" panose="020B0604020202020204" pitchFamily="34" charset="0"/>
              <a:buChar char="–"/>
              <a:defRPr>
                <a:solidFill>
                  <a:schemeClr val="tx1"/>
                </a:solidFill>
                <a:latin typeface="Arial" panose="020B0604020202020204" pitchFamily="34" charset="0"/>
                <a:ea typeface="Arial Unicode MS" pitchFamily="34" charset="-128"/>
              </a:defRPr>
            </a:lvl2pPr>
            <a:lvl3pPr marL="1143000" indent="-228600">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3pPr>
            <a:lvl4pPr marL="1600200" indent="-228600">
              <a:lnSpc>
                <a:spcPct val="95000"/>
              </a:lnSpc>
              <a:spcBef>
                <a:spcPct val="50000"/>
              </a:spcBef>
              <a:buClr>
                <a:schemeClr val="tx1"/>
              </a:buClr>
              <a:buFont typeface="Arial" panose="020B0604020202020204" pitchFamily="34" charset="0"/>
              <a:buChar char="–"/>
              <a:defRPr>
                <a:solidFill>
                  <a:schemeClr val="tx1"/>
                </a:solidFill>
                <a:latin typeface="Arial" panose="020B0604020202020204" pitchFamily="34" charset="0"/>
                <a:ea typeface="Arial Unicode MS" pitchFamily="34" charset="-128"/>
              </a:defRPr>
            </a:lvl4pPr>
            <a:lvl5pPr marL="2057400" indent="-228600">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5pPr>
            <a:lvl6pPr marL="25146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6pPr>
            <a:lvl7pPr marL="29718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7pPr>
            <a:lvl8pPr marL="34290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8pPr>
            <a:lvl9pPr marL="38862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9pPr>
          </a:lstStyle>
          <a:p>
            <a:pPr marL="177800" marR="0" lvl="0" indent="-177800" algn="ctr" defTabSz="711200" rtl="0" eaLnBrk="1" fontAlgn="auto" latinLnBrk="0" hangingPunct="1">
              <a:lnSpc>
                <a:spcPct val="95000"/>
              </a:lnSpc>
              <a:spcBef>
                <a:spcPct val="0"/>
              </a:spcBef>
              <a:spcAft>
                <a:spcPct val="35000"/>
              </a:spcAft>
              <a:buClr>
                <a:srgbClr val="D45D00"/>
              </a:buClr>
              <a:buSzTx/>
              <a:buFontTx/>
              <a:buNone/>
              <a:tabLst/>
              <a:defRPr/>
            </a:pPr>
            <a:r>
              <a:rPr kumimoji="0" lang="en-US" altLang="en-US" sz="1200" b="1" i="0" u="none" strike="noStrike" kern="1200" cap="none" spc="600" normalizeH="0" baseline="0" noProof="0">
                <a:ln>
                  <a:noFill/>
                </a:ln>
                <a:solidFill>
                  <a:srgbClr val="FFFFFF"/>
                </a:solidFill>
                <a:effectLst/>
                <a:uLnTx/>
                <a:uFillTx/>
                <a:latin typeface="Arial"/>
                <a:ea typeface="Arial Unicode MS" pitchFamily="34" charset="-128"/>
                <a:cs typeface="Calibri" panose="020F0502020204030204" pitchFamily="34" charset="0"/>
              </a:rPr>
              <a:t>FRONT-END</a:t>
            </a:r>
          </a:p>
        </p:txBody>
      </p:sp>
      <p:sp>
        <p:nvSpPr>
          <p:cNvPr id="24" name="AutoShape 32">
            <a:extLst>
              <a:ext uri="{FF2B5EF4-FFF2-40B4-BE49-F238E27FC236}">
                <a16:creationId xmlns:a16="http://schemas.microsoft.com/office/drawing/2014/main" id="{665A9151-5715-F5B3-4868-80391572EDA4}"/>
              </a:ext>
            </a:extLst>
          </p:cNvPr>
          <p:cNvSpPr>
            <a:spLocks noChangeArrowheads="1"/>
          </p:cNvSpPr>
          <p:nvPr/>
        </p:nvSpPr>
        <p:spPr bwMode="auto">
          <a:xfrm>
            <a:off x="7750413" y="1316491"/>
            <a:ext cx="4108252" cy="344060"/>
          </a:xfrm>
          <a:prstGeom prst="chevron">
            <a:avLst>
              <a:gd name="adj" fmla="val 36897"/>
            </a:avLst>
          </a:prstGeom>
          <a:solidFill>
            <a:srgbClr val="333333"/>
          </a:solidFill>
          <a:ln w="19050" cap="flat" cmpd="sng" algn="ctr">
            <a:solidFill>
              <a:srgbClr val="FFFFFF"/>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lvl1pPr>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1pPr>
            <a:lvl2pPr marL="742950" indent="-285750">
              <a:lnSpc>
                <a:spcPct val="95000"/>
              </a:lnSpc>
              <a:spcBef>
                <a:spcPct val="50000"/>
              </a:spcBef>
              <a:buClr>
                <a:schemeClr val="tx1"/>
              </a:buClr>
              <a:buFont typeface="Arial" panose="020B0604020202020204" pitchFamily="34" charset="0"/>
              <a:buChar char="–"/>
              <a:defRPr>
                <a:solidFill>
                  <a:schemeClr val="tx1"/>
                </a:solidFill>
                <a:latin typeface="Arial" panose="020B0604020202020204" pitchFamily="34" charset="0"/>
                <a:ea typeface="Arial Unicode MS" pitchFamily="34" charset="-128"/>
              </a:defRPr>
            </a:lvl2pPr>
            <a:lvl3pPr marL="1143000" indent="-228600">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3pPr>
            <a:lvl4pPr marL="1600200" indent="-228600">
              <a:lnSpc>
                <a:spcPct val="95000"/>
              </a:lnSpc>
              <a:spcBef>
                <a:spcPct val="50000"/>
              </a:spcBef>
              <a:buClr>
                <a:schemeClr val="tx1"/>
              </a:buClr>
              <a:buFont typeface="Arial" panose="020B0604020202020204" pitchFamily="34" charset="0"/>
              <a:buChar char="–"/>
              <a:defRPr>
                <a:solidFill>
                  <a:schemeClr val="tx1"/>
                </a:solidFill>
                <a:latin typeface="Arial" panose="020B0604020202020204" pitchFamily="34" charset="0"/>
                <a:ea typeface="Arial Unicode MS" pitchFamily="34" charset="-128"/>
              </a:defRPr>
            </a:lvl4pPr>
            <a:lvl5pPr marL="2057400" indent="-228600">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5pPr>
            <a:lvl6pPr marL="25146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6pPr>
            <a:lvl7pPr marL="29718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7pPr>
            <a:lvl8pPr marL="34290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8pPr>
            <a:lvl9pPr marL="38862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9pPr>
          </a:lstStyle>
          <a:p>
            <a:pPr marL="177800" marR="0" lvl="0" indent="-177800" algn="ctr" defTabSz="711200" rtl="0" eaLnBrk="1" fontAlgn="auto" latinLnBrk="0" hangingPunct="1">
              <a:lnSpc>
                <a:spcPct val="95000"/>
              </a:lnSpc>
              <a:spcBef>
                <a:spcPct val="0"/>
              </a:spcBef>
              <a:spcAft>
                <a:spcPct val="35000"/>
              </a:spcAft>
              <a:buClr>
                <a:srgbClr val="D45D00"/>
              </a:buClr>
              <a:buSzTx/>
              <a:buFontTx/>
              <a:buNone/>
              <a:tabLst/>
              <a:defRPr/>
            </a:pPr>
            <a:r>
              <a:rPr kumimoji="0" lang="en-US" altLang="en-US" sz="1200" b="1" i="0" u="none" strike="noStrike" kern="1200" cap="none" spc="600" normalizeH="0" baseline="0" noProof="0">
                <a:ln>
                  <a:noFill/>
                </a:ln>
                <a:solidFill>
                  <a:srgbClr val="FFFFFF"/>
                </a:solidFill>
                <a:effectLst/>
                <a:uLnTx/>
                <a:uFillTx/>
                <a:latin typeface="Arial"/>
                <a:ea typeface="Arial Unicode MS" pitchFamily="34" charset="-128"/>
                <a:cs typeface="Calibri" panose="020F0502020204030204" pitchFamily="34" charset="0"/>
              </a:rPr>
              <a:t>BACK-END</a:t>
            </a:r>
          </a:p>
        </p:txBody>
      </p:sp>
      <p:sp>
        <p:nvSpPr>
          <p:cNvPr id="25" name="AutoShape 31">
            <a:extLst>
              <a:ext uri="{FF2B5EF4-FFF2-40B4-BE49-F238E27FC236}">
                <a16:creationId xmlns:a16="http://schemas.microsoft.com/office/drawing/2014/main" id="{CFC9AB23-4652-8751-D7E6-3CF0ECF3CAB6}"/>
              </a:ext>
            </a:extLst>
          </p:cNvPr>
          <p:cNvSpPr>
            <a:spLocks noChangeArrowheads="1"/>
          </p:cNvSpPr>
          <p:nvPr/>
        </p:nvSpPr>
        <p:spPr bwMode="auto">
          <a:xfrm>
            <a:off x="5034456" y="1316491"/>
            <a:ext cx="2644736" cy="344060"/>
          </a:xfrm>
          <a:prstGeom prst="chevron">
            <a:avLst>
              <a:gd name="adj" fmla="val 36923"/>
            </a:avLst>
          </a:prstGeom>
          <a:solidFill>
            <a:srgbClr val="333333"/>
          </a:solidFill>
          <a:ln w="19050" cap="flat" cmpd="sng" algn="ctr">
            <a:solidFill>
              <a:srgbClr val="FFFFFF"/>
            </a:solidFill>
            <a:prstDash val="solid"/>
            <a:miter lim="800000"/>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lvl1pPr>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1pPr>
            <a:lvl2pPr marL="742950" indent="-285750">
              <a:lnSpc>
                <a:spcPct val="95000"/>
              </a:lnSpc>
              <a:spcBef>
                <a:spcPct val="50000"/>
              </a:spcBef>
              <a:buClr>
                <a:schemeClr val="tx1"/>
              </a:buClr>
              <a:buFont typeface="Arial" panose="020B0604020202020204" pitchFamily="34" charset="0"/>
              <a:buChar char="–"/>
              <a:defRPr>
                <a:solidFill>
                  <a:schemeClr val="tx1"/>
                </a:solidFill>
                <a:latin typeface="Arial" panose="020B0604020202020204" pitchFamily="34" charset="0"/>
                <a:ea typeface="Arial Unicode MS" pitchFamily="34" charset="-128"/>
              </a:defRPr>
            </a:lvl2pPr>
            <a:lvl3pPr marL="1143000" indent="-228600">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3pPr>
            <a:lvl4pPr marL="1600200" indent="-228600">
              <a:lnSpc>
                <a:spcPct val="95000"/>
              </a:lnSpc>
              <a:spcBef>
                <a:spcPct val="50000"/>
              </a:spcBef>
              <a:buClr>
                <a:schemeClr val="tx1"/>
              </a:buClr>
              <a:buFont typeface="Arial" panose="020B0604020202020204" pitchFamily="34" charset="0"/>
              <a:buChar char="–"/>
              <a:defRPr>
                <a:solidFill>
                  <a:schemeClr val="tx1"/>
                </a:solidFill>
                <a:latin typeface="Arial" panose="020B0604020202020204" pitchFamily="34" charset="0"/>
                <a:ea typeface="Arial Unicode MS" pitchFamily="34" charset="-128"/>
              </a:defRPr>
            </a:lvl4pPr>
            <a:lvl5pPr marL="2057400" indent="-228600">
              <a:lnSpc>
                <a:spcPct val="95000"/>
              </a:lnSpc>
              <a:spcBef>
                <a:spcPct val="50000"/>
              </a:spcBef>
              <a:buClr>
                <a:schemeClr val="accent1"/>
              </a:buClr>
              <a:buChar char="•"/>
              <a:defRPr>
                <a:solidFill>
                  <a:schemeClr val="tx1"/>
                </a:solidFill>
                <a:latin typeface="Arial" panose="020B0604020202020204" pitchFamily="34" charset="0"/>
                <a:ea typeface="Arial Unicode MS" pitchFamily="34" charset="-128"/>
              </a:defRPr>
            </a:lvl5pPr>
            <a:lvl6pPr marL="25146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6pPr>
            <a:lvl7pPr marL="29718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7pPr>
            <a:lvl8pPr marL="34290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8pPr>
            <a:lvl9pPr marL="3886200" indent="-228600" eaLnBrk="0" fontAlgn="base" hangingPunct="0">
              <a:lnSpc>
                <a:spcPct val="95000"/>
              </a:lnSpc>
              <a:spcBef>
                <a:spcPct val="50000"/>
              </a:spcBef>
              <a:spcAft>
                <a:spcPct val="0"/>
              </a:spcAft>
              <a:buClr>
                <a:schemeClr val="accent1"/>
              </a:buClr>
              <a:buChar char="•"/>
              <a:defRPr>
                <a:solidFill>
                  <a:schemeClr val="tx1"/>
                </a:solidFill>
                <a:latin typeface="Arial" panose="020B0604020202020204" pitchFamily="34" charset="0"/>
                <a:ea typeface="Arial Unicode MS" pitchFamily="34" charset="-128"/>
              </a:defRPr>
            </a:lvl9pPr>
          </a:lstStyle>
          <a:p>
            <a:pPr marL="177800" marR="0" lvl="0" indent="-177800" algn="ctr" defTabSz="711200" rtl="0" eaLnBrk="1" fontAlgn="auto" latinLnBrk="0" hangingPunct="1">
              <a:lnSpc>
                <a:spcPct val="95000"/>
              </a:lnSpc>
              <a:spcBef>
                <a:spcPct val="0"/>
              </a:spcBef>
              <a:spcAft>
                <a:spcPct val="35000"/>
              </a:spcAft>
              <a:buClr>
                <a:srgbClr val="D45D00"/>
              </a:buClr>
              <a:buSzTx/>
              <a:buFontTx/>
              <a:buNone/>
              <a:tabLst/>
              <a:defRPr/>
            </a:pPr>
            <a:r>
              <a:rPr kumimoji="0" lang="en-US" altLang="en-US" sz="1200" b="1" i="0" u="none" strike="noStrike" kern="1200" cap="none" spc="600" normalizeH="0" baseline="0" noProof="0">
                <a:ln>
                  <a:noFill/>
                </a:ln>
                <a:solidFill>
                  <a:srgbClr val="FFFFFF"/>
                </a:solidFill>
                <a:effectLst/>
                <a:uLnTx/>
                <a:uFillTx/>
                <a:latin typeface="Arial"/>
                <a:ea typeface="Arial Unicode MS" pitchFamily="34" charset="-128"/>
                <a:cs typeface="Calibri" panose="020F0502020204030204" pitchFamily="34" charset="0"/>
              </a:rPr>
              <a:t>MID-CYCLE</a:t>
            </a:r>
          </a:p>
        </p:txBody>
      </p:sp>
      <p:sp>
        <p:nvSpPr>
          <p:cNvPr id="9" name="Title 1">
            <a:extLst>
              <a:ext uri="{FF2B5EF4-FFF2-40B4-BE49-F238E27FC236}">
                <a16:creationId xmlns:a16="http://schemas.microsoft.com/office/drawing/2014/main" id="{C7980A3C-EBD3-2566-B0FB-D6B656FD5E8B}"/>
              </a:ext>
            </a:extLst>
          </p:cNvPr>
          <p:cNvSpPr>
            <a:spLocks noGrp="1"/>
          </p:cNvSpPr>
          <p:nvPr>
            <p:ph type="title"/>
          </p:nvPr>
        </p:nvSpPr>
        <p:spPr>
          <a:xfrm>
            <a:off x="334963" y="1"/>
            <a:ext cx="11522075" cy="876687"/>
          </a:xfrm>
        </p:spPr>
        <p:txBody>
          <a:bodyPr vert="horz"/>
          <a:lstStyle/>
          <a:p>
            <a:r>
              <a:rPr lang="en-US"/>
              <a:t>AI shows the most transformative potential in mid- and back-end functions, where unstructured data and decision-heavy tasks dominate</a:t>
            </a:r>
          </a:p>
        </p:txBody>
      </p:sp>
      <p:grpSp>
        <p:nvGrpSpPr>
          <p:cNvPr id="4" name="btfpStatusSticker670806">
            <a:extLst>
              <a:ext uri="{FF2B5EF4-FFF2-40B4-BE49-F238E27FC236}">
                <a16:creationId xmlns:a16="http://schemas.microsoft.com/office/drawing/2014/main" id="{AE6BFF86-F7F8-4AC2-C766-FEC6020284AF}"/>
              </a:ext>
            </a:extLst>
          </p:cNvPr>
          <p:cNvGrpSpPr/>
          <p:nvPr>
            <p:custDataLst>
              <p:tags r:id="rId5"/>
            </p:custDataLst>
          </p:nvPr>
        </p:nvGrpSpPr>
        <p:grpSpPr>
          <a:xfrm>
            <a:off x="10100356" y="955344"/>
            <a:ext cx="1761444" cy="235611"/>
            <a:chOff x="-1630959" y="876300"/>
            <a:chExt cx="1761444" cy="235611"/>
          </a:xfrm>
        </p:grpSpPr>
        <p:sp>
          <p:nvSpPr>
            <p:cNvPr id="7" name="btfpStatusStickerText670806">
              <a:extLst>
                <a:ext uri="{FF2B5EF4-FFF2-40B4-BE49-F238E27FC236}">
                  <a16:creationId xmlns:a16="http://schemas.microsoft.com/office/drawing/2014/main" id="{F1C7068F-BCD5-9B2D-8410-1BA88BDC5FD8}"/>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1" name="btfpStatusStickerLine670806">
              <a:extLst>
                <a:ext uri="{FF2B5EF4-FFF2-40B4-BE49-F238E27FC236}">
                  <a16:creationId xmlns:a16="http://schemas.microsoft.com/office/drawing/2014/main" id="{F045AB4E-40CE-F0CA-1D77-ED8C087AB4E3}"/>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cxnSp>
        <p:nvCxnSpPr>
          <p:cNvPr id="75" name="Straight Arrow Connector 74">
            <a:extLst>
              <a:ext uri="{FF2B5EF4-FFF2-40B4-BE49-F238E27FC236}">
                <a16:creationId xmlns:a16="http://schemas.microsoft.com/office/drawing/2014/main" id="{E05B93C5-BB3E-8FC5-C1CD-D7660A75D7BC}"/>
              </a:ext>
            </a:extLst>
          </p:cNvPr>
          <p:cNvCxnSpPr>
            <a:cxnSpLocks/>
          </p:cNvCxnSpPr>
          <p:nvPr/>
        </p:nvCxnSpPr>
        <p:spPr bwMode="gray">
          <a:xfrm>
            <a:off x="550679" y="1956499"/>
            <a:ext cx="0" cy="3199319"/>
          </a:xfrm>
          <a:prstGeom prst="straightConnector1">
            <a:avLst/>
          </a:prstGeom>
          <a:ln w="38100" cap="flat" cmpd="sng" algn="ctr">
            <a:solidFill>
              <a:srgbClr val="000000"/>
            </a:solidFill>
            <a:prstDash val="sysDot"/>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89D4D46-7D8F-A384-AB27-9BFC1E591EE8}"/>
              </a:ext>
            </a:extLst>
          </p:cNvPr>
          <p:cNvSpPr/>
          <p:nvPr/>
        </p:nvSpPr>
        <p:spPr bwMode="gray">
          <a:xfrm rot="16200000">
            <a:off x="-150361" y="3542204"/>
            <a:ext cx="1402082" cy="337280"/>
          </a:xfrm>
          <a:prstGeom prst="roundRect">
            <a:avLst>
              <a:gd name="adj" fmla="val 50000"/>
            </a:avLst>
          </a:prstGeom>
          <a:solidFill>
            <a:srgbClr val="000000"/>
          </a:solidFill>
          <a:ln w="9525" cap="flat" cmpd="sng" algn="ctr">
            <a:noFill/>
            <a:prstDash val="solid"/>
            <a:miter lim="800000"/>
          </a:ln>
          <a:effectLst>
            <a:outerShdw blurRad="50800" dist="38100" dir="2700000" algn="tl"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a:ea typeface="+mn-ea"/>
                <a:cs typeface="+mn-cs"/>
              </a:rPr>
              <a:t>Key Steps</a:t>
            </a:r>
          </a:p>
        </p:txBody>
      </p:sp>
      <p:sp>
        <p:nvSpPr>
          <p:cNvPr id="39" name="Rectangle 38">
            <a:extLst>
              <a:ext uri="{FF2B5EF4-FFF2-40B4-BE49-F238E27FC236}">
                <a16:creationId xmlns:a16="http://schemas.microsoft.com/office/drawing/2014/main" id="{89754AEB-9F2A-252D-B7CB-3F93A7215C1B}"/>
              </a:ext>
            </a:extLst>
          </p:cNvPr>
          <p:cNvSpPr/>
          <p:nvPr/>
        </p:nvSpPr>
        <p:spPr bwMode="gray">
          <a:xfrm>
            <a:off x="9260962" y="3269665"/>
            <a:ext cx="1091837" cy="364307"/>
          </a:xfrm>
          <a:prstGeom prst="rect">
            <a:avLst/>
          </a:prstGeom>
          <a:solidFill>
            <a:srgbClr val="973B74"/>
          </a:solidFill>
          <a:ln w="1905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n-ea"/>
                <a:cs typeface="+mn-cs"/>
              </a:rPr>
              <a:t>Technical Denials</a:t>
            </a:r>
          </a:p>
        </p:txBody>
      </p:sp>
      <p:sp>
        <p:nvSpPr>
          <p:cNvPr id="40" name="Rectangle 39">
            <a:extLst>
              <a:ext uri="{FF2B5EF4-FFF2-40B4-BE49-F238E27FC236}">
                <a16:creationId xmlns:a16="http://schemas.microsoft.com/office/drawing/2014/main" id="{0DCC262C-B5B5-DB8C-B303-FD4015CB3C11}"/>
              </a:ext>
            </a:extLst>
          </p:cNvPr>
          <p:cNvSpPr/>
          <p:nvPr/>
        </p:nvSpPr>
        <p:spPr bwMode="gray">
          <a:xfrm>
            <a:off x="9260962" y="2821151"/>
            <a:ext cx="1091837" cy="364307"/>
          </a:xfrm>
          <a:prstGeom prst="rect">
            <a:avLst/>
          </a:prstGeom>
          <a:solidFill>
            <a:srgbClr val="2D475A"/>
          </a:solidFill>
          <a:ln w="1905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n-ea"/>
                <a:cs typeface="+mn-cs"/>
              </a:rPr>
              <a:t>Clinical Denials</a:t>
            </a:r>
          </a:p>
        </p:txBody>
      </p:sp>
      <p:sp>
        <p:nvSpPr>
          <p:cNvPr id="27" name="Rectangle 26">
            <a:extLst>
              <a:ext uri="{FF2B5EF4-FFF2-40B4-BE49-F238E27FC236}">
                <a16:creationId xmlns:a16="http://schemas.microsoft.com/office/drawing/2014/main" id="{4DE6829E-A29B-DFC9-D3DD-DE665E2F77B9}"/>
              </a:ext>
            </a:extLst>
          </p:cNvPr>
          <p:cNvSpPr/>
          <p:nvPr/>
        </p:nvSpPr>
        <p:spPr bwMode="gray">
          <a:xfrm>
            <a:off x="9060112" y="1678337"/>
            <a:ext cx="2801687" cy="3962783"/>
          </a:xfrm>
          <a:prstGeom prst="rect">
            <a:avLst/>
          </a:prstGeom>
          <a:noFill/>
          <a:ln w="38100" cap="flat" cmpd="sng" algn="ctr">
            <a:solidFill>
              <a:srgbClr val="CC0000"/>
            </a:solidFill>
            <a:prstDash val="dash"/>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graphicFrame>
        <p:nvGraphicFramePr>
          <p:cNvPr id="44" name="btfpTable454146">
            <a:extLst>
              <a:ext uri="{FF2B5EF4-FFF2-40B4-BE49-F238E27FC236}">
                <a16:creationId xmlns:a16="http://schemas.microsoft.com/office/drawing/2014/main" id="{4B3872D3-5274-E2BB-6B6D-408CF8729A4D}"/>
              </a:ext>
            </a:extLst>
          </p:cNvPr>
          <p:cNvGraphicFramePr>
            <a:graphicFrameLocks noGrp="1"/>
          </p:cNvGraphicFramePr>
          <p:nvPr>
            <p:custDataLst>
              <p:tags r:id="rId6"/>
            </p:custDataLst>
          </p:nvPr>
        </p:nvGraphicFramePr>
        <p:xfrm>
          <a:off x="2905130" y="962213"/>
          <a:ext cx="4835766" cy="213360"/>
        </p:xfrm>
        <a:graphic>
          <a:graphicData uri="http://schemas.openxmlformats.org/drawingml/2006/table">
            <a:tbl>
              <a:tblPr>
                <a:tableStyleId>{9D7B26C5-4107-4FEC-AEDC-1716B250A1EF}</a:tableStyleId>
              </a:tblPr>
              <a:tblGrid>
                <a:gridCol w="805961">
                  <a:extLst>
                    <a:ext uri="{9D8B030D-6E8A-4147-A177-3AD203B41FA5}">
                      <a16:colId xmlns:a16="http://schemas.microsoft.com/office/drawing/2014/main" val="2680995798"/>
                    </a:ext>
                  </a:extLst>
                </a:gridCol>
                <a:gridCol w="805961">
                  <a:extLst>
                    <a:ext uri="{9D8B030D-6E8A-4147-A177-3AD203B41FA5}">
                      <a16:colId xmlns:a16="http://schemas.microsoft.com/office/drawing/2014/main" val="611741616"/>
                    </a:ext>
                  </a:extLst>
                </a:gridCol>
                <a:gridCol w="805961">
                  <a:extLst>
                    <a:ext uri="{9D8B030D-6E8A-4147-A177-3AD203B41FA5}">
                      <a16:colId xmlns:a16="http://schemas.microsoft.com/office/drawing/2014/main" val="3045711801"/>
                    </a:ext>
                  </a:extLst>
                </a:gridCol>
                <a:gridCol w="805961">
                  <a:extLst>
                    <a:ext uri="{9D8B030D-6E8A-4147-A177-3AD203B41FA5}">
                      <a16:colId xmlns:a16="http://schemas.microsoft.com/office/drawing/2014/main" val="2101595181"/>
                    </a:ext>
                  </a:extLst>
                </a:gridCol>
                <a:gridCol w="805961">
                  <a:extLst>
                    <a:ext uri="{9D8B030D-6E8A-4147-A177-3AD203B41FA5}">
                      <a16:colId xmlns:a16="http://schemas.microsoft.com/office/drawing/2014/main" val="1533578970"/>
                    </a:ext>
                  </a:extLst>
                </a:gridCol>
                <a:gridCol w="805961">
                  <a:extLst>
                    <a:ext uri="{9D8B030D-6E8A-4147-A177-3AD203B41FA5}">
                      <a16:colId xmlns:a16="http://schemas.microsoft.com/office/drawing/2014/main" val="1245177467"/>
                    </a:ext>
                  </a:extLst>
                </a:gridCol>
              </a:tblGrid>
              <a:tr h="184053">
                <a:tc>
                  <a:txBody>
                    <a:bodyPr/>
                    <a:lstStyle/>
                    <a:p>
                      <a:pPr marL="0" indent="0" algn="ctr">
                        <a:spcBef>
                          <a:spcPts val="0"/>
                        </a:spcBef>
                        <a:buFontTx/>
                        <a:buNone/>
                      </a:pPr>
                      <a:r>
                        <a:rPr lang="en-US" sz="800">
                          <a:solidFill>
                            <a:srgbClr val="000000"/>
                          </a:solidFill>
                        </a:rPr>
                        <a:t>Impact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spcBef>
                          <a:spcPts val="0"/>
                        </a:spcBef>
                        <a:buFontTx/>
                        <a:buNone/>
                      </a:pPr>
                      <a:r>
                        <a:rPr lang="en-US" sz="800">
                          <a:solidFill>
                            <a:srgbClr val="000000"/>
                          </a:solidFill>
                        </a:rPr>
                        <a:t>Low</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spcBef>
                          <a:spcPts val="0"/>
                        </a:spcBef>
                        <a:buFontTx/>
                        <a:buNone/>
                      </a:pPr>
                      <a:r>
                        <a:rPr lang="en-US" sz="800">
                          <a:solidFill>
                            <a:srgbClr val="FFFFFF"/>
                          </a:solidFill>
                        </a:rPr>
                        <a:t>Low-medium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8585"/>
                    </a:solidFill>
                  </a:tcPr>
                </a:tc>
                <a:tc>
                  <a:txBody>
                    <a:bodyPr/>
                    <a:lstStyle/>
                    <a:p>
                      <a:pPr marL="0" indent="0" algn="ctr">
                        <a:spcBef>
                          <a:spcPts val="0"/>
                        </a:spcBef>
                        <a:buFontTx/>
                        <a:buNone/>
                      </a:pPr>
                      <a:r>
                        <a:rPr lang="en-US" sz="800">
                          <a:solidFill>
                            <a:srgbClr val="FFFFFF"/>
                          </a:solidFill>
                        </a:rPr>
                        <a:t>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indent="0" algn="ctr">
                        <a:spcBef>
                          <a:spcPts val="0"/>
                        </a:spcBef>
                        <a:buFontTx/>
                        <a:buNone/>
                      </a:pPr>
                      <a:r>
                        <a:rPr lang="en-US" sz="800">
                          <a:solidFill>
                            <a:srgbClr val="FFFFFF"/>
                          </a:solidFill>
                        </a:rPr>
                        <a:t>Medium-high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475A"/>
                    </a:solidFill>
                  </a:tcPr>
                </a:tc>
                <a:tc>
                  <a:txBody>
                    <a:bodyPr/>
                    <a:lstStyle/>
                    <a:p>
                      <a:pPr marL="0" indent="0" algn="ctr">
                        <a:spcBef>
                          <a:spcPts val="0"/>
                        </a:spcBef>
                        <a:buFontTx/>
                        <a:buNone/>
                      </a:pPr>
                      <a:r>
                        <a:rPr lang="en-US" sz="800">
                          <a:solidFill>
                            <a:schemeClr val="bg1"/>
                          </a:solidFill>
                        </a:rPr>
                        <a:t>High</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3B74"/>
                    </a:solidFill>
                  </a:tcPr>
                </a:tc>
                <a:extLst>
                  <a:ext uri="{0D108BD9-81ED-4DB2-BD59-A6C34878D82A}">
                    <a16:rowId xmlns:a16="http://schemas.microsoft.com/office/drawing/2014/main" val="2478082810"/>
                  </a:ext>
                </a:extLst>
              </a:tr>
            </a:tbl>
          </a:graphicData>
        </a:graphic>
      </p:graphicFrame>
      <p:cxnSp>
        <p:nvCxnSpPr>
          <p:cNvPr id="46" name="Straight Connector 45">
            <a:extLst>
              <a:ext uri="{FF2B5EF4-FFF2-40B4-BE49-F238E27FC236}">
                <a16:creationId xmlns:a16="http://schemas.microsoft.com/office/drawing/2014/main" id="{E8ABEA51-7C05-9FC9-479E-D3C56025C143}"/>
              </a:ext>
            </a:extLst>
          </p:cNvPr>
          <p:cNvCxnSpPr>
            <a:cxnSpLocks/>
          </p:cNvCxnSpPr>
          <p:nvPr/>
        </p:nvCxnSpPr>
        <p:spPr bwMode="gray">
          <a:xfrm>
            <a:off x="7986830" y="1056267"/>
            <a:ext cx="372329" cy="0"/>
          </a:xfrm>
          <a:prstGeom prst="line">
            <a:avLst/>
          </a:prstGeom>
          <a:ln w="28575" cap="flat">
            <a:solidFill>
              <a:srgbClr val="CC0000"/>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E09E263-AD52-024F-A7C1-C10EA4E0C238}"/>
              </a:ext>
            </a:extLst>
          </p:cNvPr>
          <p:cNvSpPr txBox="1"/>
          <p:nvPr/>
        </p:nvSpPr>
        <p:spPr bwMode="gray">
          <a:xfrm>
            <a:off x="8387720" y="974097"/>
            <a:ext cx="1963023" cy="211203"/>
          </a:xfrm>
          <a:prstGeom prst="rect">
            <a:avLst/>
          </a:prstGeom>
          <a:noFill/>
        </p:spPr>
        <p:txBody>
          <a:bodyPr wrap="square" lIns="36000" tIns="36000" rIns="36000" bIns="36000" rtlCol="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Arial"/>
                <a:ea typeface="+mn-ea"/>
                <a:cs typeface="+mn-cs"/>
              </a:rPr>
              <a:t>Target modular revenue</a:t>
            </a:r>
          </a:p>
        </p:txBody>
      </p:sp>
      <p:sp>
        <p:nvSpPr>
          <p:cNvPr id="48" name="Rectangle 47">
            <a:extLst>
              <a:ext uri="{FF2B5EF4-FFF2-40B4-BE49-F238E27FC236}">
                <a16:creationId xmlns:a16="http://schemas.microsoft.com/office/drawing/2014/main" id="{E648B65A-F990-21F0-7D68-4C76926B3316}"/>
              </a:ext>
            </a:extLst>
          </p:cNvPr>
          <p:cNvSpPr/>
          <p:nvPr/>
        </p:nvSpPr>
        <p:spPr bwMode="gray">
          <a:xfrm>
            <a:off x="7883534" y="960895"/>
            <a:ext cx="1917446" cy="2274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grpSp>
        <p:nvGrpSpPr>
          <p:cNvPr id="15" name="btfpRunningAgenda1Level886054">
            <a:extLst>
              <a:ext uri="{FF2B5EF4-FFF2-40B4-BE49-F238E27FC236}">
                <a16:creationId xmlns:a16="http://schemas.microsoft.com/office/drawing/2014/main" id="{CE6D05EC-9B70-E114-DA41-46CF1279EEC9}"/>
              </a:ext>
            </a:extLst>
          </p:cNvPr>
          <p:cNvGrpSpPr/>
          <p:nvPr>
            <p:custDataLst>
              <p:tags r:id="rId7"/>
            </p:custDataLst>
          </p:nvPr>
        </p:nvGrpSpPr>
        <p:grpSpPr>
          <a:xfrm>
            <a:off x="0" y="944429"/>
            <a:ext cx="2826122" cy="257442"/>
            <a:chOff x="0" y="876300"/>
            <a:chExt cx="2826122" cy="257442"/>
          </a:xfrm>
        </p:grpSpPr>
        <p:sp>
          <p:nvSpPr>
            <p:cNvPr id="14" name="btfpRunningAgenda1LevelBarLeft886054">
              <a:extLst>
                <a:ext uri="{FF2B5EF4-FFF2-40B4-BE49-F238E27FC236}">
                  <a16:creationId xmlns:a16="http://schemas.microsoft.com/office/drawing/2014/main" id="{740ECB46-FFAA-9145-B412-BE09E9921775}"/>
                </a:ext>
              </a:extLst>
            </p:cNvPr>
            <p:cNvSpPr/>
            <p:nvPr/>
          </p:nvSpPr>
          <p:spPr bwMode="gray">
            <a:xfrm>
              <a:off x="0" y="876300"/>
              <a:ext cx="2826122"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782550 w 880050"/>
                <a:gd name="connsiteY0" fmla="*/ 0 h 257442"/>
                <a:gd name="connsiteX1" fmla="*/ 880050 w 880050"/>
                <a:gd name="connsiteY1" fmla="*/ 257442 h 257442"/>
                <a:gd name="connsiteX2" fmla="*/ 0 w 880050"/>
                <a:gd name="connsiteY2" fmla="*/ 257442 h 257442"/>
                <a:gd name="connsiteX3" fmla="*/ 1 w 8800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0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1120719 w 1120719"/>
                <a:gd name="connsiteY0" fmla="*/ 0 h 257442"/>
                <a:gd name="connsiteX1" fmla="*/ 9056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289034 w 1289034"/>
                <a:gd name="connsiteY0" fmla="*/ 0 h 257442"/>
                <a:gd name="connsiteX1" fmla="*/ 1065998 w 1289034"/>
                <a:gd name="connsiteY1" fmla="*/ 257442 h 257442"/>
                <a:gd name="connsiteX2" fmla="*/ 0 w 1289034"/>
                <a:gd name="connsiteY2" fmla="*/ 257442 h 257442"/>
                <a:gd name="connsiteX3" fmla="*/ 0 w 1289034"/>
                <a:gd name="connsiteY3" fmla="*/ 0 h 257442"/>
                <a:gd name="connsiteX0" fmla="*/ 1289034 w 1289034"/>
                <a:gd name="connsiteY0" fmla="*/ 0 h 257442"/>
                <a:gd name="connsiteX1" fmla="*/ 1234312 w 1289034"/>
                <a:gd name="connsiteY1" fmla="*/ 257442 h 257442"/>
                <a:gd name="connsiteX2" fmla="*/ 0 w 1289034"/>
                <a:gd name="connsiteY2" fmla="*/ 257442 h 257442"/>
                <a:gd name="connsiteX3" fmla="*/ 0 w 1289034"/>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1 w 1289035"/>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1 w 1289035"/>
                <a:gd name="connsiteY3" fmla="*/ 0 h 257442"/>
                <a:gd name="connsiteX0" fmla="*/ 1120720 w 1234313"/>
                <a:gd name="connsiteY0" fmla="*/ 0 h 257442"/>
                <a:gd name="connsiteX1" fmla="*/ 1234313 w 1234313"/>
                <a:gd name="connsiteY1" fmla="*/ 257442 h 257442"/>
                <a:gd name="connsiteX2" fmla="*/ 0 w 1234313"/>
                <a:gd name="connsiteY2" fmla="*/ 257442 h 257442"/>
                <a:gd name="connsiteX3" fmla="*/ 1 w 1234313"/>
                <a:gd name="connsiteY3" fmla="*/ 0 h 257442"/>
                <a:gd name="connsiteX0" fmla="*/ 1120720 w 1120720"/>
                <a:gd name="connsiteY0" fmla="*/ 0 h 257442"/>
                <a:gd name="connsiteX1" fmla="*/ 1065999 w 1120720"/>
                <a:gd name="connsiteY1" fmla="*/ 257442 h 257442"/>
                <a:gd name="connsiteX2" fmla="*/ 0 w 1120720"/>
                <a:gd name="connsiteY2" fmla="*/ 257442 h 257442"/>
                <a:gd name="connsiteX3" fmla="*/ 1 w 1120720"/>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960419 w 1065998"/>
                <a:gd name="connsiteY0" fmla="*/ 0 h 257442"/>
                <a:gd name="connsiteX1" fmla="*/ 1065998 w 1065998"/>
                <a:gd name="connsiteY1" fmla="*/ 257442 h 257442"/>
                <a:gd name="connsiteX2" fmla="*/ 0 w 1065998"/>
                <a:gd name="connsiteY2" fmla="*/ 257442 h 257442"/>
                <a:gd name="connsiteX3" fmla="*/ 0 w 1065998"/>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1 w 960419"/>
                <a:gd name="connsiteY2" fmla="*/ 257442 h 257442"/>
                <a:gd name="connsiteX3" fmla="*/ 0 w 960419"/>
                <a:gd name="connsiteY3" fmla="*/ 0 h 257442"/>
                <a:gd name="connsiteX0" fmla="*/ 960418 w 960418"/>
                <a:gd name="connsiteY0" fmla="*/ 0 h 257442"/>
                <a:gd name="connsiteX1" fmla="*/ 905697 w 960418"/>
                <a:gd name="connsiteY1" fmla="*/ 257442 h 257442"/>
                <a:gd name="connsiteX2" fmla="*/ 0 w 960418"/>
                <a:gd name="connsiteY2" fmla="*/ 257442 h 257442"/>
                <a:gd name="connsiteX3" fmla="*/ 0 w 960418"/>
                <a:gd name="connsiteY3" fmla="*/ 0 h 257442"/>
                <a:gd name="connsiteX0" fmla="*/ 782549 w 905697"/>
                <a:gd name="connsiteY0" fmla="*/ 0 h 257442"/>
                <a:gd name="connsiteX1" fmla="*/ 905697 w 905697"/>
                <a:gd name="connsiteY1" fmla="*/ 257442 h 257442"/>
                <a:gd name="connsiteX2" fmla="*/ 0 w 905697"/>
                <a:gd name="connsiteY2" fmla="*/ 257442 h 257442"/>
                <a:gd name="connsiteX3" fmla="*/ 0 w 905697"/>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950801 w 950801"/>
                <a:gd name="connsiteY0" fmla="*/ 0 h 257442"/>
                <a:gd name="connsiteX1" fmla="*/ 727829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52780 w 1152780"/>
                <a:gd name="connsiteY0" fmla="*/ 0 h 257442"/>
                <a:gd name="connsiteX1" fmla="*/ 896080 w 1152780"/>
                <a:gd name="connsiteY1" fmla="*/ 257442 h 257442"/>
                <a:gd name="connsiteX2" fmla="*/ 0 w 1152780"/>
                <a:gd name="connsiteY2" fmla="*/ 257442 h 257442"/>
                <a:gd name="connsiteX3" fmla="*/ 0 w 1152780"/>
                <a:gd name="connsiteY3" fmla="*/ 0 h 257442"/>
                <a:gd name="connsiteX0" fmla="*/ 1152780 w 1152780"/>
                <a:gd name="connsiteY0" fmla="*/ 0 h 257442"/>
                <a:gd name="connsiteX1" fmla="*/ 1098058 w 1152780"/>
                <a:gd name="connsiteY1" fmla="*/ 257442 h 257442"/>
                <a:gd name="connsiteX2" fmla="*/ 0 w 1152780"/>
                <a:gd name="connsiteY2" fmla="*/ 257442 h 257442"/>
                <a:gd name="connsiteX3" fmla="*/ 0 w 1152780"/>
                <a:gd name="connsiteY3" fmla="*/ 0 h 257442"/>
                <a:gd name="connsiteX0" fmla="*/ 1152781 w 1152781"/>
                <a:gd name="connsiteY0" fmla="*/ 0 h 257442"/>
                <a:gd name="connsiteX1" fmla="*/ 1098059 w 1152781"/>
                <a:gd name="connsiteY1" fmla="*/ 257442 h 257442"/>
                <a:gd name="connsiteX2" fmla="*/ 0 w 1152781"/>
                <a:gd name="connsiteY2" fmla="*/ 257442 h 257442"/>
                <a:gd name="connsiteX3" fmla="*/ 1 w 1152781"/>
                <a:gd name="connsiteY3" fmla="*/ 0 h 257442"/>
                <a:gd name="connsiteX0" fmla="*/ 1152781 w 1152781"/>
                <a:gd name="connsiteY0" fmla="*/ 0 h 257442"/>
                <a:gd name="connsiteX1" fmla="*/ 1098059 w 1152781"/>
                <a:gd name="connsiteY1" fmla="*/ 257442 h 257442"/>
                <a:gd name="connsiteX2" fmla="*/ 0 w 1152781"/>
                <a:gd name="connsiteY2" fmla="*/ 257442 h 257442"/>
                <a:gd name="connsiteX3" fmla="*/ 1 w 1152781"/>
                <a:gd name="connsiteY3" fmla="*/ 0 h 257442"/>
                <a:gd name="connsiteX0" fmla="*/ 1313081 w 1313081"/>
                <a:gd name="connsiteY0" fmla="*/ 0 h 257442"/>
                <a:gd name="connsiteX1" fmla="*/ 1098059 w 1313081"/>
                <a:gd name="connsiteY1" fmla="*/ 257442 h 257442"/>
                <a:gd name="connsiteX2" fmla="*/ 0 w 1313081"/>
                <a:gd name="connsiteY2" fmla="*/ 257442 h 257442"/>
                <a:gd name="connsiteX3" fmla="*/ 1 w 1313081"/>
                <a:gd name="connsiteY3" fmla="*/ 0 h 257442"/>
                <a:gd name="connsiteX0" fmla="*/ 1313081 w 1313081"/>
                <a:gd name="connsiteY0" fmla="*/ 0 h 257442"/>
                <a:gd name="connsiteX1" fmla="*/ 1258360 w 1313081"/>
                <a:gd name="connsiteY1" fmla="*/ 257442 h 257442"/>
                <a:gd name="connsiteX2" fmla="*/ 0 w 1313081"/>
                <a:gd name="connsiteY2" fmla="*/ 257442 h 257442"/>
                <a:gd name="connsiteX3" fmla="*/ 1 w 1313081"/>
                <a:gd name="connsiteY3" fmla="*/ 0 h 257442"/>
                <a:gd name="connsiteX0" fmla="*/ 1313080 w 1313080"/>
                <a:gd name="connsiteY0" fmla="*/ 0 h 257442"/>
                <a:gd name="connsiteX1" fmla="*/ 1258359 w 1313080"/>
                <a:gd name="connsiteY1" fmla="*/ 257442 h 257442"/>
                <a:gd name="connsiteX2" fmla="*/ 0 w 1313080"/>
                <a:gd name="connsiteY2" fmla="*/ 257442 h 257442"/>
                <a:gd name="connsiteX3" fmla="*/ 0 w 1313080"/>
                <a:gd name="connsiteY3" fmla="*/ 0 h 257442"/>
                <a:gd name="connsiteX0" fmla="*/ 1313081 w 1313081"/>
                <a:gd name="connsiteY0" fmla="*/ 0 h 257442"/>
                <a:gd name="connsiteX1" fmla="*/ 1258360 w 1313081"/>
                <a:gd name="connsiteY1" fmla="*/ 257442 h 257442"/>
                <a:gd name="connsiteX2" fmla="*/ 1 w 1313081"/>
                <a:gd name="connsiteY2" fmla="*/ 257442 h 257442"/>
                <a:gd name="connsiteX3" fmla="*/ 0 w 1313081"/>
                <a:gd name="connsiteY3" fmla="*/ 0 h 257442"/>
                <a:gd name="connsiteX0" fmla="*/ 1622268 w 1622268"/>
                <a:gd name="connsiteY0" fmla="*/ 0 h 257442"/>
                <a:gd name="connsiteX1" fmla="*/ 1258360 w 1622268"/>
                <a:gd name="connsiteY1" fmla="*/ 257442 h 257442"/>
                <a:gd name="connsiteX2" fmla="*/ 1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1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0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0 w 1622268"/>
                <a:gd name="connsiteY2" fmla="*/ 257442 h 257442"/>
                <a:gd name="connsiteX3" fmla="*/ 0 w 1622268"/>
                <a:gd name="connsiteY3" fmla="*/ 0 h 257442"/>
                <a:gd name="connsiteX0" fmla="*/ 1790582 w 1790582"/>
                <a:gd name="connsiteY0" fmla="*/ 0 h 257442"/>
                <a:gd name="connsiteX1" fmla="*/ 1567546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950882 w 1950882"/>
                <a:gd name="connsiteY0" fmla="*/ 0 h 257442"/>
                <a:gd name="connsiteX1" fmla="*/ 17358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2220187 w 2220187"/>
                <a:gd name="connsiteY0" fmla="*/ 0 h 257442"/>
                <a:gd name="connsiteX1" fmla="*/ 1896161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388502 w 2388502"/>
                <a:gd name="connsiteY0" fmla="*/ 0 h 257442"/>
                <a:gd name="connsiteX1" fmla="*/ 2165466 w 2388502"/>
                <a:gd name="connsiteY1" fmla="*/ 257442 h 257442"/>
                <a:gd name="connsiteX2" fmla="*/ 0 w 2388502"/>
                <a:gd name="connsiteY2" fmla="*/ 257442 h 257442"/>
                <a:gd name="connsiteX3" fmla="*/ 0 w 2388502"/>
                <a:gd name="connsiteY3" fmla="*/ 0 h 257442"/>
                <a:gd name="connsiteX0" fmla="*/ 2388502 w 2388502"/>
                <a:gd name="connsiteY0" fmla="*/ 0 h 257442"/>
                <a:gd name="connsiteX1" fmla="*/ 2333780 w 2388502"/>
                <a:gd name="connsiteY1" fmla="*/ 257442 h 257442"/>
                <a:gd name="connsiteX2" fmla="*/ 0 w 2388502"/>
                <a:gd name="connsiteY2" fmla="*/ 257442 h 257442"/>
                <a:gd name="connsiteX3" fmla="*/ 0 w 2388502"/>
                <a:gd name="connsiteY3" fmla="*/ 0 h 257442"/>
                <a:gd name="connsiteX0" fmla="*/ 2388503 w 2388503"/>
                <a:gd name="connsiteY0" fmla="*/ 0 h 257442"/>
                <a:gd name="connsiteX1" fmla="*/ 2333781 w 2388503"/>
                <a:gd name="connsiteY1" fmla="*/ 257442 h 257442"/>
                <a:gd name="connsiteX2" fmla="*/ 0 w 2388503"/>
                <a:gd name="connsiteY2" fmla="*/ 257442 h 257442"/>
                <a:gd name="connsiteX3" fmla="*/ 1 w 2388503"/>
                <a:gd name="connsiteY3" fmla="*/ 0 h 257442"/>
                <a:gd name="connsiteX0" fmla="*/ 2388503 w 2388503"/>
                <a:gd name="connsiteY0" fmla="*/ 0 h 257442"/>
                <a:gd name="connsiteX1" fmla="*/ 2333781 w 2388503"/>
                <a:gd name="connsiteY1" fmla="*/ 257442 h 257442"/>
                <a:gd name="connsiteX2" fmla="*/ 0 w 2388503"/>
                <a:gd name="connsiteY2" fmla="*/ 257442 h 257442"/>
                <a:gd name="connsiteX3" fmla="*/ 1 w 2388503"/>
                <a:gd name="connsiteY3" fmla="*/ 0 h 257442"/>
                <a:gd name="connsiteX0" fmla="*/ 2556818 w 2556818"/>
                <a:gd name="connsiteY0" fmla="*/ 0 h 257442"/>
                <a:gd name="connsiteX1" fmla="*/ 2333781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0 w 2556818"/>
                <a:gd name="connsiteY3" fmla="*/ 0 h 257442"/>
                <a:gd name="connsiteX0" fmla="*/ 2826122 w 2826122"/>
                <a:gd name="connsiteY0" fmla="*/ 0 h 257442"/>
                <a:gd name="connsiteX1" fmla="*/ 2502096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Lst>
              <a:ahLst/>
              <a:cxnLst>
                <a:cxn ang="0">
                  <a:pos x="connsiteX0" y="connsiteY0"/>
                </a:cxn>
                <a:cxn ang="0">
                  <a:pos x="connsiteX1" y="connsiteY1"/>
                </a:cxn>
                <a:cxn ang="0">
                  <a:pos x="connsiteX2" y="connsiteY2"/>
                </a:cxn>
                <a:cxn ang="0">
                  <a:pos x="connsiteX3" y="connsiteY3"/>
                </a:cxn>
              </a:cxnLst>
              <a:rect l="l" t="t" r="r" b="b"/>
              <a:pathLst>
                <a:path w="2826122" h="257442">
                  <a:moveTo>
                    <a:pt x="2826122" y="0"/>
                  </a:moveTo>
                  <a:lnTo>
                    <a:pt x="2771401"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13" name="btfpRunningAgenda1LevelTextLeft886054">
              <a:extLst>
                <a:ext uri="{FF2B5EF4-FFF2-40B4-BE49-F238E27FC236}">
                  <a16:creationId xmlns:a16="http://schemas.microsoft.com/office/drawing/2014/main" id="{C668E06C-8770-91C1-5771-99BBA0FEB79B}"/>
                </a:ext>
              </a:extLst>
            </p:cNvPr>
            <p:cNvSpPr txBox="1"/>
            <p:nvPr/>
          </p:nvSpPr>
          <p:spPr bwMode="gray">
            <a:xfrm>
              <a:off x="0" y="876300"/>
              <a:ext cx="2771401"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AI VALUE CHAIN</a:t>
              </a:r>
            </a:p>
          </p:txBody>
        </p:sp>
      </p:grpSp>
    </p:spTree>
    <p:custDataLst>
      <p:tags r:id="rId1"/>
    </p:custDataLst>
    <p:extLst>
      <p:ext uri="{BB962C8B-B14F-4D97-AF65-F5344CB8AC3E}">
        <p14:creationId xmlns:p14="http://schemas.microsoft.com/office/powerpoint/2010/main" val="144634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think-cell data - do not delete" hidden="1">
            <a:extLst>
              <a:ext uri="{FF2B5EF4-FFF2-40B4-BE49-F238E27FC236}">
                <a16:creationId xmlns:a16="http://schemas.microsoft.com/office/drawing/2014/main" id="{584DE57E-45CE-F785-A74D-9DD275BEA474}"/>
              </a:ext>
            </a:extLst>
          </p:cNvPr>
          <p:cNvGraphicFramePr>
            <a:graphicFrameLocks noChangeAspect="1"/>
          </p:cNvGraphicFramePr>
          <p:nvPr>
            <p:custDataLst>
              <p:tags r:id="rId2"/>
            </p:custDataLst>
            <p:extLst>
              <p:ext uri="{D42A27DB-BD31-4B8C-83A1-F6EECF244321}">
                <p14:modId xmlns:p14="http://schemas.microsoft.com/office/powerpoint/2010/main" val="3387293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606" imgH="608" progId="TCLayout.ActiveDocument.1">
                  <p:embed/>
                </p:oleObj>
              </mc:Choice>
              <mc:Fallback>
                <p:oleObj name="think-cell Slide" r:id="rId11" imgW="606" imgH="608" progId="TCLayout.ActiveDocument.1">
                  <p:embed/>
                  <p:pic>
                    <p:nvPicPr>
                      <p:cNvPr id="62" name="think-cell data - do not delete" hidden="1">
                        <a:extLst>
                          <a:ext uri="{FF2B5EF4-FFF2-40B4-BE49-F238E27FC236}">
                            <a16:creationId xmlns:a16="http://schemas.microsoft.com/office/drawing/2014/main" id="{584DE57E-45CE-F785-A74D-9DD275BEA474}"/>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graphicFrame>
        <p:nvGraphicFramePr>
          <p:cNvPr id="31" name="Table 30">
            <a:extLst>
              <a:ext uri="{FF2B5EF4-FFF2-40B4-BE49-F238E27FC236}">
                <a16:creationId xmlns:a16="http://schemas.microsoft.com/office/drawing/2014/main" id="{1607D40D-DCD2-E873-5A95-A0D270B488E9}"/>
              </a:ext>
            </a:extLst>
          </p:cNvPr>
          <p:cNvGraphicFramePr>
            <a:graphicFrameLocks noGrp="1"/>
          </p:cNvGraphicFramePr>
          <p:nvPr/>
        </p:nvGraphicFramePr>
        <p:xfrm>
          <a:off x="2632330" y="2069517"/>
          <a:ext cx="9210446" cy="3663220"/>
        </p:xfrm>
        <a:graphic>
          <a:graphicData uri="http://schemas.openxmlformats.org/drawingml/2006/table">
            <a:tbl>
              <a:tblPr>
                <a:tableStyleId>{2D5ABB26-0587-4C30-8999-92F81FD0307C}</a:tableStyleId>
              </a:tblPr>
              <a:tblGrid>
                <a:gridCol w="657889">
                  <a:extLst>
                    <a:ext uri="{9D8B030D-6E8A-4147-A177-3AD203B41FA5}">
                      <a16:colId xmlns:a16="http://schemas.microsoft.com/office/drawing/2014/main" val="3722652839"/>
                    </a:ext>
                  </a:extLst>
                </a:gridCol>
                <a:gridCol w="657889">
                  <a:extLst>
                    <a:ext uri="{9D8B030D-6E8A-4147-A177-3AD203B41FA5}">
                      <a16:colId xmlns:a16="http://schemas.microsoft.com/office/drawing/2014/main" val="1514625891"/>
                    </a:ext>
                  </a:extLst>
                </a:gridCol>
                <a:gridCol w="657889">
                  <a:extLst>
                    <a:ext uri="{9D8B030D-6E8A-4147-A177-3AD203B41FA5}">
                      <a16:colId xmlns:a16="http://schemas.microsoft.com/office/drawing/2014/main" val="1845429446"/>
                    </a:ext>
                  </a:extLst>
                </a:gridCol>
                <a:gridCol w="657889">
                  <a:extLst>
                    <a:ext uri="{9D8B030D-6E8A-4147-A177-3AD203B41FA5}">
                      <a16:colId xmlns:a16="http://schemas.microsoft.com/office/drawing/2014/main" val="2794561984"/>
                    </a:ext>
                  </a:extLst>
                </a:gridCol>
                <a:gridCol w="657889">
                  <a:extLst>
                    <a:ext uri="{9D8B030D-6E8A-4147-A177-3AD203B41FA5}">
                      <a16:colId xmlns:a16="http://schemas.microsoft.com/office/drawing/2014/main" val="2684041528"/>
                    </a:ext>
                  </a:extLst>
                </a:gridCol>
                <a:gridCol w="657889">
                  <a:extLst>
                    <a:ext uri="{9D8B030D-6E8A-4147-A177-3AD203B41FA5}">
                      <a16:colId xmlns:a16="http://schemas.microsoft.com/office/drawing/2014/main" val="3419258385"/>
                    </a:ext>
                  </a:extLst>
                </a:gridCol>
                <a:gridCol w="657889">
                  <a:extLst>
                    <a:ext uri="{9D8B030D-6E8A-4147-A177-3AD203B41FA5}">
                      <a16:colId xmlns:a16="http://schemas.microsoft.com/office/drawing/2014/main" val="3145543334"/>
                    </a:ext>
                  </a:extLst>
                </a:gridCol>
                <a:gridCol w="657889">
                  <a:extLst>
                    <a:ext uri="{9D8B030D-6E8A-4147-A177-3AD203B41FA5}">
                      <a16:colId xmlns:a16="http://schemas.microsoft.com/office/drawing/2014/main" val="566693078"/>
                    </a:ext>
                  </a:extLst>
                </a:gridCol>
                <a:gridCol w="657889">
                  <a:extLst>
                    <a:ext uri="{9D8B030D-6E8A-4147-A177-3AD203B41FA5}">
                      <a16:colId xmlns:a16="http://schemas.microsoft.com/office/drawing/2014/main" val="2195095464"/>
                    </a:ext>
                  </a:extLst>
                </a:gridCol>
                <a:gridCol w="657889">
                  <a:extLst>
                    <a:ext uri="{9D8B030D-6E8A-4147-A177-3AD203B41FA5}">
                      <a16:colId xmlns:a16="http://schemas.microsoft.com/office/drawing/2014/main" val="1347047491"/>
                    </a:ext>
                  </a:extLst>
                </a:gridCol>
                <a:gridCol w="657889">
                  <a:extLst>
                    <a:ext uri="{9D8B030D-6E8A-4147-A177-3AD203B41FA5}">
                      <a16:colId xmlns:a16="http://schemas.microsoft.com/office/drawing/2014/main" val="3133895239"/>
                    </a:ext>
                  </a:extLst>
                </a:gridCol>
                <a:gridCol w="657889">
                  <a:extLst>
                    <a:ext uri="{9D8B030D-6E8A-4147-A177-3AD203B41FA5}">
                      <a16:colId xmlns:a16="http://schemas.microsoft.com/office/drawing/2014/main" val="3045954971"/>
                    </a:ext>
                  </a:extLst>
                </a:gridCol>
                <a:gridCol w="657889">
                  <a:extLst>
                    <a:ext uri="{9D8B030D-6E8A-4147-A177-3AD203B41FA5}">
                      <a16:colId xmlns:a16="http://schemas.microsoft.com/office/drawing/2014/main" val="2651959201"/>
                    </a:ext>
                  </a:extLst>
                </a:gridCol>
                <a:gridCol w="657889">
                  <a:extLst>
                    <a:ext uri="{9D8B030D-6E8A-4147-A177-3AD203B41FA5}">
                      <a16:colId xmlns:a16="http://schemas.microsoft.com/office/drawing/2014/main" val="3444517031"/>
                    </a:ext>
                  </a:extLst>
                </a:gridCol>
              </a:tblGrid>
              <a:tr h="366322">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extLst>
                  <a:ext uri="{0D108BD9-81ED-4DB2-BD59-A6C34878D82A}">
                    <a16:rowId xmlns:a16="http://schemas.microsoft.com/office/drawing/2014/main" val="2242691683"/>
                  </a:ext>
                </a:extLst>
              </a:tr>
              <a:tr h="366322">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dirty="0">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extLst>
                  <a:ext uri="{0D108BD9-81ED-4DB2-BD59-A6C34878D82A}">
                    <a16:rowId xmlns:a16="http://schemas.microsoft.com/office/drawing/2014/main" val="297011243"/>
                  </a:ext>
                </a:extLst>
              </a:tr>
              <a:tr h="366322">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dirty="0">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extLst>
                  <a:ext uri="{0D108BD9-81ED-4DB2-BD59-A6C34878D82A}">
                    <a16:rowId xmlns:a16="http://schemas.microsoft.com/office/drawing/2014/main" val="2702870120"/>
                  </a:ext>
                </a:extLst>
              </a:tr>
              <a:tr h="366322">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extLst>
                  <a:ext uri="{0D108BD9-81ED-4DB2-BD59-A6C34878D82A}">
                    <a16:rowId xmlns:a16="http://schemas.microsoft.com/office/drawing/2014/main" val="3040686270"/>
                  </a:ext>
                </a:extLst>
              </a:tr>
              <a:tr h="366322">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extLst>
                  <a:ext uri="{0D108BD9-81ED-4DB2-BD59-A6C34878D82A}">
                    <a16:rowId xmlns:a16="http://schemas.microsoft.com/office/drawing/2014/main" val="3730917111"/>
                  </a:ext>
                </a:extLst>
              </a:tr>
              <a:tr h="366322">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extLst>
                  <a:ext uri="{0D108BD9-81ED-4DB2-BD59-A6C34878D82A}">
                    <a16:rowId xmlns:a16="http://schemas.microsoft.com/office/drawing/2014/main" val="1661216601"/>
                  </a:ext>
                </a:extLst>
              </a:tr>
              <a:tr h="366322">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extLst>
                  <a:ext uri="{0D108BD9-81ED-4DB2-BD59-A6C34878D82A}">
                    <a16:rowId xmlns:a16="http://schemas.microsoft.com/office/drawing/2014/main" val="917097034"/>
                  </a:ext>
                </a:extLst>
              </a:tr>
              <a:tr h="366322">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extLst>
                  <a:ext uri="{0D108BD9-81ED-4DB2-BD59-A6C34878D82A}">
                    <a16:rowId xmlns:a16="http://schemas.microsoft.com/office/drawing/2014/main" val="240217684"/>
                  </a:ext>
                </a:extLst>
              </a:tr>
              <a:tr h="366322">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73B74"/>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6647B"/>
                    </a:solidFill>
                  </a:tcPr>
                </a:tc>
                <a:extLst>
                  <a:ext uri="{0D108BD9-81ED-4DB2-BD59-A6C34878D82A}">
                    <a16:rowId xmlns:a16="http://schemas.microsoft.com/office/drawing/2014/main" val="3217725982"/>
                  </a:ext>
                </a:extLst>
              </a:tr>
              <a:tr h="366322">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dirty="0">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dirty="0">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D475A"/>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a:solidFill>
                          <a:srgbClr val="FFFFFF"/>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pattFill prst="wdUpDiag">
                      <a:fgClr>
                        <a:srgbClr val="D6D6D6"/>
                      </a:fgClr>
                      <a:bgClr>
                        <a:srgbClr val="FFFFFF"/>
                      </a:bgClr>
                    </a:patt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D475A"/>
                    </a:solidFill>
                  </a:tcPr>
                </a:tc>
                <a:tc>
                  <a:txBody>
                    <a:bodyPr/>
                    <a:lstStyle/>
                    <a:p>
                      <a:pPr marL="0" indent="0" algn="ctr" fontAlgn="b">
                        <a:buNone/>
                      </a:pPr>
                      <a:endParaRPr lang="en-US" sz="1000" b="0" i="0" u="none" strike="noStrike" dirty="0">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D475A"/>
                    </a:solidFill>
                  </a:tcPr>
                </a:tc>
                <a:tc>
                  <a:txBody>
                    <a:bodyPr/>
                    <a:lstStyle/>
                    <a:p>
                      <a:pPr marL="0" indent="0" algn="ctr" fontAlgn="b">
                        <a:buNone/>
                      </a:pPr>
                      <a:endParaRPr lang="en-US" sz="1000" b="0" i="0" u="none" strike="noStrike">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6647B"/>
                    </a:solidFill>
                  </a:tcPr>
                </a:tc>
                <a:tc>
                  <a:txBody>
                    <a:bodyPr/>
                    <a:lstStyle/>
                    <a:p>
                      <a:pPr marL="0" indent="0" algn="ctr" fontAlgn="b">
                        <a:buNone/>
                      </a:pPr>
                      <a:endParaRPr lang="en-US" sz="1000" b="0" i="0" u="none" strike="noStrike" dirty="0">
                        <a:solidFill>
                          <a:srgbClr val="000000"/>
                        </a:solidFill>
                        <a:effectLst/>
                        <a:latin typeface="Arial" panose="020B0604020202020204" pitchFamily="34" charset="0"/>
                      </a:endParaRPr>
                    </a:p>
                  </a:txBody>
                  <a:tcPr marL="9352" marR="9352" marT="9352"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46647B"/>
                    </a:solidFill>
                  </a:tcPr>
                </a:tc>
                <a:extLst>
                  <a:ext uri="{0D108BD9-81ED-4DB2-BD59-A6C34878D82A}">
                    <a16:rowId xmlns:a16="http://schemas.microsoft.com/office/drawing/2014/main" val="3728567446"/>
                  </a:ext>
                </a:extLst>
              </a:tr>
            </a:tbl>
          </a:graphicData>
        </a:graphic>
      </p:graphicFrame>
      <p:grpSp>
        <p:nvGrpSpPr>
          <p:cNvPr id="58" name="btfpColumnIndicatorGroup2">
            <a:extLst>
              <a:ext uri="{FF2B5EF4-FFF2-40B4-BE49-F238E27FC236}">
                <a16:creationId xmlns:a16="http://schemas.microsoft.com/office/drawing/2014/main" id="{63799B00-6F51-FDED-3C88-2D14DA4304DF}"/>
              </a:ext>
            </a:extLst>
          </p:cNvPr>
          <p:cNvGrpSpPr/>
          <p:nvPr/>
        </p:nvGrpSpPr>
        <p:grpSpPr>
          <a:xfrm>
            <a:off x="0" y="6926580"/>
            <a:ext cx="12192000" cy="137160"/>
            <a:chOff x="0" y="6926580"/>
            <a:chExt cx="12192000" cy="137160"/>
          </a:xfrm>
        </p:grpSpPr>
        <p:sp>
          <p:nvSpPr>
            <p:cNvPr id="50" name="btfpColumnGapBlocker117753">
              <a:extLst>
                <a:ext uri="{FF2B5EF4-FFF2-40B4-BE49-F238E27FC236}">
                  <a16:creationId xmlns:a16="http://schemas.microsoft.com/office/drawing/2014/main" id="{02ED6E6F-7172-42D4-DB3E-93D189B424B6}"/>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8" name="btfpColumnGapBlocker961204">
              <a:extLst>
                <a:ext uri="{FF2B5EF4-FFF2-40B4-BE49-F238E27FC236}">
                  <a16:creationId xmlns:a16="http://schemas.microsoft.com/office/drawing/2014/main" id="{EB7E6131-F16A-DCA1-03A5-FB87CD4FBB6B}"/>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336247">
              <a:extLst>
                <a:ext uri="{FF2B5EF4-FFF2-40B4-BE49-F238E27FC236}">
                  <a16:creationId xmlns:a16="http://schemas.microsoft.com/office/drawing/2014/main" id="{D3D274EE-A766-1DC4-8163-6B5DF0124AF3}"/>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115367">
              <a:extLst>
                <a:ext uri="{FF2B5EF4-FFF2-40B4-BE49-F238E27FC236}">
                  <a16:creationId xmlns:a16="http://schemas.microsoft.com/office/drawing/2014/main" id="{BE58F00B-90F0-0610-E2DD-C8D1F74465C7}"/>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1" name="btfpColumnIndicatorGroup1">
            <a:extLst>
              <a:ext uri="{FF2B5EF4-FFF2-40B4-BE49-F238E27FC236}">
                <a16:creationId xmlns:a16="http://schemas.microsoft.com/office/drawing/2014/main" id="{D29A3315-2AAD-2514-0465-5D8DF4D84236}"/>
              </a:ext>
            </a:extLst>
          </p:cNvPr>
          <p:cNvGrpSpPr/>
          <p:nvPr/>
        </p:nvGrpSpPr>
        <p:grpSpPr>
          <a:xfrm>
            <a:off x="0" y="-205740"/>
            <a:ext cx="12192000" cy="137160"/>
            <a:chOff x="0" y="-205740"/>
            <a:chExt cx="12192000" cy="137160"/>
          </a:xfrm>
        </p:grpSpPr>
        <p:sp>
          <p:nvSpPr>
            <p:cNvPr id="49" name="btfpColumnGapBlocker168114">
              <a:extLst>
                <a:ext uri="{FF2B5EF4-FFF2-40B4-BE49-F238E27FC236}">
                  <a16:creationId xmlns:a16="http://schemas.microsoft.com/office/drawing/2014/main" id="{C7A8E447-8A08-BFD9-382B-8E31127012DC}"/>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2" name="btfpColumnGapBlocker627610">
              <a:extLst>
                <a:ext uri="{FF2B5EF4-FFF2-40B4-BE49-F238E27FC236}">
                  <a16:creationId xmlns:a16="http://schemas.microsoft.com/office/drawing/2014/main" id="{A51DC8E6-CE8F-FB39-A514-E0A79A0D6C0E}"/>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533218">
              <a:extLst>
                <a:ext uri="{FF2B5EF4-FFF2-40B4-BE49-F238E27FC236}">
                  <a16:creationId xmlns:a16="http://schemas.microsoft.com/office/drawing/2014/main" id="{D12C41CA-981A-18A2-0EE5-9A17DD1AD95C}"/>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72563">
              <a:extLst>
                <a:ext uri="{FF2B5EF4-FFF2-40B4-BE49-F238E27FC236}">
                  <a16:creationId xmlns:a16="http://schemas.microsoft.com/office/drawing/2014/main" id="{4E288D21-828B-96C9-67AB-999AE66435D2}"/>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1" name="Table 20">
            <a:extLst>
              <a:ext uri="{FF2B5EF4-FFF2-40B4-BE49-F238E27FC236}">
                <a16:creationId xmlns:a16="http://schemas.microsoft.com/office/drawing/2014/main" id="{B0BBA62D-1627-7707-900C-2843A0A512C2}"/>
              </a:ext>
            </a:extLst>
          </p:cNvPr>
          <p:cNvGraphicFramePr>
            <a:graphicFrameLocks noGrp="1"/>
          </p:cNvGraphicFramePr>
          <p:nvPr>
            <p:extLst>
              <p:ext uri="{D42A27DB-BD31-4B8C-83A1-F6EECF244321}">
                <p14:modId xmlns:p14="http://schemas.microsoft.com/office/powerpoint/2010/main" val="197391343"/>
              </p:ext>
            </p:extLst>
          </p:nvPr>
        </p:nvGraphicFramePr>
        <p:xfrm>
          <a:off x="330199" y="1870837"/>
          <a:ext cx="11520614" cy="3886685"/>
        </p:xfrm>
        <a:graphic>
          <a:graphicData uri="http://schemas.openxmlformats.org/drawingml/2006/table">
            <a:tbl>
              <a:tblPr/>
              <a:tblGrid>
                <a:gridCol w="527249">
                  <a:extLst>
                    <a:ext uri="{9D8B030D-6E8A-4147-A177-3AD203B41FA5}">
                      <a16:colId xmlns:a16="http://schemas.microsoft.com/office/drawing/2014/main" val="1974818847"/>
                    </a:ext>
                  </a:extLst>
                </a:gridCol>
                <a:gridCol w="297057">
                  <a:extLst>
                    <a:ext uri="{9D8B030D-6E8A-4147-A177-3AD203B41FA5}">
                      <a16:colId xmlns:a16="http://schemas.microsoft.com/office/drawing/2014/main" val="3593162145"/>
                    </a:ext>
                  </a:extLst>
                </a:gridCol>
                <a:gridCol w="171161">
                  <a:extLst>
                    <a:ext uri="{9D8B030D-6E8A-4147-A177-3AD203B41FA5}">
                      <a16:colId xmlns:a16="http://schemas.microsoft.com/office/drawing/2014/main" val="3171953808"/>
                    </a:ext>
                  </a:extLst>
                </a:gridCol>
                <a:gridCol w="1293365">
                  <a:extLst>
                    <a:ext uri="{9D8B030D-6E8A-4147-A177-3AD203B41FA5}">
                      <a16:colId xmlns:a16="http://schemas.microsoft.com/office/drawing/2014/main" val="2764538602"/>
                    </a:ext>
                  </a:extLst>
                </a:gridCol>
                <a:gridCol w="659413">
                  <a:extLst>
                    <a:ext uri="{9D8B030D-6E8A-4147-A177-3AD203B41FA5}">
                      <a16:colId xmlns:a16="http://schemas.microsoft.com/office/drawing/2014/main" val="2872380070"/>
                    </a:ext>
                  </a:extLst>
                </a:gridCol>
                <a:gridCol w="659413">
                  <a:extLst>
                    <a:ext uri="{9D8B030D-6E8A-4147-A177-3AD203B41FA5}">
                      <a16:colId xmlns:a16="http://schemas.microsoft.com/office/drawing/2014/main" val="635246318"/>
                    </a:ext>
                  </a:extLst>
                </a:gridCol>
                <a:gridCol w="659413">
                  <a:extLst>
                    <a:ext uri="{9D8B030D-6E8A-4147-A177-3AD203B41FA5}">
                      <a16:colId xmlns:a16="http://schemas.microsoft.com/office/drawing/2014/main" val="3497478765"/>
                    </a:ext>
                  </a:extLst>
                </a:gridCol>
                <a:gridCol w="659413">
                  <a:extLst>
                    <a:ext uri="{9D8B030D-6E8A-4147-A177-3AD203B41FA5}">
                      <a16:colId xmlns:a16="http://schemas.microsoft.com/office/drawing/2014/main" val="2686729480"/>
                    </a:ext>
                  </a:extLst>
                </a:gridCol>
                <a:gridCol w="659413">
                  <a:extLst>
                    <a:ext uri="{9D8B030D-6E8A-4147-A177-3AD203B41FA5}">
                      <a16:colId xmlns:a16="http://schemas.microsoft.com/office/drawing/2014/main" val="1358404409"/>
                    </a:ext>
                  </a:extLst>
                </a:gridCol>
                <a:gridCol w="659413">
                  <a:extLst>
                    <a:ext uri="{9D8B030D-6E8A-4147-A177-3AD203B41FA5}">
                      <a16:colId xmlns:a16="http://schemas.microsoft.com/office/drawing/2014/main" val="2167127292"/>
                    </a:ext>
                  </a:extLst>
                </a:gridCol>
                <a:gridCol w="659413">
                  <a:extLst>
                    <a:ext uri="{9D8B030D-6E8A-4147-A177-3AD203B41FA5}">
                      <a16:colId xmlns:a16="http://schemas.microsoft.com/office/drawing/2014/main" val="4048766325"/>
                    </a:ext>
                  </a:extLst>
                </a:gridCol>
                <a:gridCol w="659413">
                  <a:extLst>
                    <a:ext uri="{9D8B030D-6E8A-4147-A177-3AD203B41FA5}">
                      <a16:colId xmlns:a16="http://schemas.microsoft.com/office/drawing/2014/main" val="770543226"/>
                    </a:ext>
                  </a:extLst>
                </a:gridCol>
                <a:gridCol w="659413">
                  <a:extLst>
                    <a:ext uri="{9D8B030D-6E8A-4147-A177-3AD203B41FA5}">
                      <a16:colId xmlns:a16="http://schemas.microsoft.com/office/drawing/2014/main" val="2443544233"/>
                    </a:ext>
                  </a:extLst>
                </a:gridCol>
                <a:gridCol w="659413">
                  <a:extLst>
                    <a:ext uri="{9D8B030D-6E8A-4147-A177-3AD203B41FA5}">
                      <a16:colId xmlns:a16="http://schemas.microsoft.com/office/drawing/2014/main" val="3663964890"/>
                    </a:ext>
                  </a:extLst>
                </a:gridCol>
                <a:gridCol w="659413">
                  <a:extLst>
                    <a:ext uri="{9D8B030D-6E8A-4147-A177-3AD203B41FA5}">
                      <a16:colId xmlns:a16="http://schemas.microsoft.com/office/drawing/2014/main" val="2011394464"/>
                    </a:ext>
                  </a:extLst>
                </a:gridCol>
                <a:gridCol w="659413">
                  <a:extLst>
                    <a:ext uri="{9D8B030D-6E8A-4147-A177-3AD203B41FA5}">
                      <a16:colId xmlns:a16="http://schemas.microsoft.com/office/drawing/2014/main" val="633170069"/>
                    </a:ext>
                  </a:extLst>
                </a:gridCol>
                <a:gridCol w="659413">
                  <a:extLst>
                    <a:ext uri="{9D8B030D-6E8A-4147-A177-3AD203B41FA5}">
                      <a16:colId xmlns:a16="http://schemas.microsoft.com/office/drawing/2014/main" val="1988714514"/>
                    </a:ext>
                  </a:extLst>
                </a:gridCol>
                <a:gridCol w="659413">
                  <a:extLst>
                    <a:ext uri="{9D8B030D-6E8A-4147-A177-3AD203B41FA5}">
                      <a16:colId xmlns:a16="http://schemas.microsoft.com/office/drawing/2014/main" val="2021079201"/>
                    </a:ext>
                  </a:extLst>
                </a:gridCol>
              </a:tblGrid>
              <a:tr h="228805">
                <a:tc>
                  <a:txBody>
                    <a:bodyPr/>
                    <a:lstStyle/>
                    <a:p>
                      <a:pPr marL="0" indent="0" algn="l" fontAlgn="b">
                        <a:buNone/>
                      </a:pPr>
                      <a:endParaRPr lang="en-US" sz="1000" b="0" i="0" u="none" strike="noStrike">
                        <a:solidFill>
                          <a:srgbClr val="000000"/>
                        </a:solidFill>
                        <a:effectLst/>
                        <a:latin typeface="Arial" panose="020B0604020202020204" pitchFamily="34" charset="0"/>
                      </a:endParaRPr>
                    </a:p>
                  </a:txBody>
                  <a:tcPr marL="7124" marR="7124" marT="7124"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b">
                        <a:buNone/>
                      </a:pPr>
                      <a:r>
                        <a:rPr lang="en-US" sz="1000" b="0" i="0" u="none" strike="noStrike">
                          <a:solidFill>
                            <a:srgbClr val="000000"/>
                          </a:solidFill>
                          <a:effectLst/>
                          <a:latin typeface="Arial" panose="020B0604020202020204" pitchFamily="34" charset="0"/>
                        </a:rPr>
                        <a:t> </a:t>
                      </a:r>
                    </a:p>
                  </a:txBody>
                  <a:tcPr marL="7124" marR="7124" marT="7124"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711200" rtl="0" eaLnBrk="1" fontAlgn="b" latinLnBrk="0" hangingPunct="1">
                        <a:lnSpc>
                          <a:spcPct val="100000"/>
                        </a:lnSpc>
                        <a:spcBef>
                          <a:spcPts val="1200"/>
                        </a:spcBef>
                        <a:spcAft>
                          <a:spcPts val="0"/>
                        </a:spcAft>
                        <a:buClrTx/>
                        <a:buSzTx/>
                        <a:buFontTx/>
                        <a:buNone/>
                        <a:tabLst/>
                        <a:defRPr/>
                      </a:pPr>
                      <a:r>
                        <a:rPr lang="en-US" sz="1000" b="0" i="0" u="none" strike="noStrike" dirty="0">
                          <a:solidFill>
                            <a:srgbClr val="000000"/>
                          </a:solidFill>
                          <a:effectLst/>
                          <a:latin typeface="Arial" panose="020B0604020202020204" pitchFamily="34" charset="0"/>
                        </a:rPr>
                        <a:t> </a:t>
                      </a:r>
                      <a:r>
                        <a:rPr lang="en-US" sz="1000" b="1" kern="1200" dirty="0">
                          <a:solidFill>
                            <a:srgbClr val="000000"/>
                          </a:solidFill>
                          <a:latin typeface="+mn-lt"/>
                          <a:ea typeface="+mn-ea"/>
                          <a:cs typeface="+mn-cs"/>
                        </a:rPr>
                        <a:t>L2/L3 Activity</a:t>
                      </a:r>
                    </a:p>
                  </a:txBody>
                  <a:tcPr marL="7124" marR="7124" marT="7124" marB="0"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9050" cap="flat" cmpd="sng" algn="ctr">
                      <a:solidFill>
                        <a:schemeClr val="tx2"/>
                      </a:solidFill>
                      <a:prstDash val="solid"/>
                      <a:round/>
                      <a:headEnd type="none" w="med" len="med"/>
                      <a:tailEnd type="none" w="med" len="med"/>
                    </a:lnL>
                  </a:tcPr>
                </a:tc>
                <a:tc>
                  <a:txBody>
                    <a:bodyPr/>
                    <a:lstStyle/>
                    <a:p>
                      <a:pPr marL="0" indent="0" algn="ctr" fontAlgn="b">
                        <a:buNone/>
                      </a:pPr>
                      <a:endParaRPr lang="en-US" sz="1000" b="1" i="0" u="none" strike="noStrike" dirty="0">
                        <a:solidFill>
                          <a:srgbClr val="000000"/>
                        </a:solidFill>
                        <a:effectLst/>
                        <a:latin typeface="Arial" panose="020B0604020202020204" pitchFamily="34" charset="0"/>
                      </a:endParaRP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1</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2</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3</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4</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5</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6</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7</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8</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9</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10</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11</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12</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None/>
                      </a:pPr>
                      <a:r>
                        <a:rPr lang="en-US" sz="1000" b="1" i="0" u="none" strike="noStrike" dirty="0">
                          <a:solidFill>
                            <a:srgbClr val="000000"/>
                          </a:solidFill>
                          <a:effectLst/>
                          <a:latin typeface="Arial" panose="020B0604020202020204" pitchFamily="34" charset="0"/>
                        </a:rPr>
                        <a:t>Comp 13</a:t>
                      </a:r>
                    </a:p>
                  </a:txBody>
                  <a:tcPr marL="7124" marR="7124" marT="7124"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266116"/>
                  </a:ext>
                </a:extLst>
              </a:tr>
              <a:tr h="365788">
                <a:tc rowSpan="3">
                  <a:txBody>
                    <a:bodyPr/>
                    <a:lstStyle/>
                    <a:p>
                      <a:pPr marL="0" marR="0" lvl="0" indent="0" algn="l" defTabSz="711200" rtl="0" eaLnBrk="1" fontAlgn="b" latinLnBrk="0" hangingPunct="1">
                        <a:lnSpc>
                          <a:spcPct val="100000"/>
                        </a:lnSpc>
                        <a:spcBef>
                          <a:spcPts val="1200"/>
                        </a:spcBef>
                        <a:spcAft>
                          <a:spcPts val="0"/>
                        </a:spcAft>
                        <a:buClrTx/>
                        <a:buSzTx/>
                        <a:buFontTx/>
                        <a:buNone/>
                        <a:tabLst/>
                        <a:defRPr/>
                      </a:pPr>
                      <a:r>
                        <a:rPr lang="en-GB" sz="900" b="1" kern="1200">
                          <a:solidFill>
                            <a:srgbClr val="FFFFFF"/>
                          </a:solidFill>
                          <a:latin typeface="+mn-lt"/>
                          <a:ea typeface="+mn-ea"/>
                          <a:cs typeface="+mn-cs"/>
                        </a:rPr>
                        <a:t>Front-end activities</a:t>
                      </a:r>
                    </a:p>
                    <a:p>
                      <a:pPr marL="0" indent="0" algn="l" rtl="0" fontAlgn="b">
                        <a:buNone/>
                      </a:pPr>
                      <a:endParaRPr lang="en-US" sz="900" b="1" i="0" u="none" strike="noStrike">
                        <a:solidFill>
                          <a:srgbClr val="FFFFFF"/>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3">
                  <a:txBody>
                    <a:bodyPr/>
                    <a:lstStyle/>
                    <a:p>
                      <a:pPr marL="0" indent="0" algn="l" rtl="0" fontAlgn="b">
                        <a:buNone/>
                      </a:pPr>
                      <a:r>
                        <a:rPr lang="en-US" sz="850" b="1" i="0" u="none" strike="noStrike" dirty="0">
                          <a:solidFill>
                            <a:srgbClr val="000000"/>
                          </a:solidFill>
                          <a:effectLst/>
                          <a:latin typeface="Arial" panose="020B0604020202020204" pitchFamily="34" charset="0"/>
                        </a:rPr>
                        <a:t>Patient access &amp; engagement</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lnT w="1905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518056"/>
                  </a:ext>
                </a:extLst>
              </a:tr>
              <a:tr h="365788">
                <a:tc vMerge="1">
                  <a:txBody>
                    <a:bodyPr/>
                    <a:lstStyle/>
                    <a:p>
                      <a:pPr marL="0" indent="0" algn="l" rtl="0" fontAlgn="b">
                        <a:buNone/>
                      </a:pPr>
                      <a:endParaRPr lang="en-US" sz="900" b="1" i="0" u="none" strike="noStrike">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gridSpan="3">
                  <a:txBody>
                    <a:bodyPr/>
                    <a:lstStyle/>
                    <a:p>
                      <a:pPr marL="0" indent="0" algn="l" rtl="0" fontAlgn="b">
                        <a:buNone/>
                      </a:pPr>
                      <a:r>
                        <a:rPr lang="en-US" sz="850" b="1" i="0" u="none" strike="noStrike" dirty="0">
                          <a:solidFill>
                            <a:srgbClr val="000000"/>
                          </a:solidFill>
                          <a:effectLst/>
                          <a:latin typeface="Arial" panose="020B0604020202020204" pitchFamily="34" charset="0"/>
                        </a:rPr>
                        <a:t>Eligibility &amp; prior authorization</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tc>
                <a:tc hMerge="1">
                  <a:txBody>
                    <a:bodyPr/>
                    <a:lstStyle/>
                    <a:p>
                      <a:endParaRPr lang="en-US"/>
                    </a:p>
                  </a:txBody>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5116914"/>
                  </a:ext>
                </a:extLst>
              </a:tr>
              <a:tr h="365788">
                <a:tc vMerge="1">
                  <a:txBody>
                    <a:bodyPr/>
                    <a:lstStyle/>
                    <a:p>
                      <a:pPr marL="0" indent="0" algn="l" rtl="0" fontAlgn="b">
                        <a:buNone/>
                      </a:pPr>
                      <a:endParaRPr lang="en-US" sz="900" b="1" i="0" u="none" strike="noStrike">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gridSpan="3">
                  <a:txBody>
                    <a:bodyPr/>
                    <a:lstStyle/>
                    <a:p>
                      <a:pPr marL="0" indent="0" algn="l" rtl="0" fontAlgn="b">
                        <a:buNone/>
                      </a:pPr>
                      <a:r>
                        <a:rPr lang="en-US" sz="850" b="1" i="0" u="none" strike="noStrike">
                          <a:solidFill>
                            <a:srgbClr val="000000"/>
                          </a:solidFill>
                          <a:effectLst/>
                          <a:latin typeface="Arial" panose="020B0604020202020204" pitchFamily="34" charset="0"/>
                        </a:rPr>
                        <a:t>Patient financial engagement</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tc>
                <a:tc hMerge="1">
                  <a:txBody>
                    <a:bodyPr/>
                    <a:lstStyle/>
                    <a:p>
                      <a:endParaRPr lang="en-US"/>
                    </a:p>
                  </a:txBody>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5050203"/>
                  </a:ext>
                </a:extLst>
              </a:tr>
              <a:tr h="365788">
                <a:tc rowSpan="2">
                  <a:txBody>
                    <a:bodyPr/>
                    <a:lstStyle/>
                    <a:p>
                      <a:pPr marL="0" marR="0" lvl="0" indent="0" algn="l" defTabSz="711200" rtl="0" eaLnBrk="1" fontAlgn="b" latinLnBrk="0" hangingPunct="1">
                        <a:lnSpc>
                          <a:spcPct val="100000"/>
                        </a:lnSpc>
                        <a:spcBef>
                          <a:spcPts val="1200"/>
                        </a:spcBef>
                        <a:spcAft>
                          <a:spcPts val="0"/>
                        </a:spcAft>
                        <a:buClrTx/>
                        <a:buSzTx/>
                        <a:buFontTx/>
                        <a:buNone/>
                        <a:tabLst/>
                        <a:defRPr/>
                      </a:pPr>
                      <a:r>
                        <a:rPr lang="en-GB" sz="900" b="1" kern="1200">
                          <a:solidFill>
                            <a:schemeClr val="bg1"/>
                          </a:solidFill>
                          <a:latin typeface="+mn-lt"/>
                          <a:ea typeface="+mn-ea"/>
                          <a:cs typeface="+mn-cs"/>
                        </a:rPr>
                        <a:t>Middle-office</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3">
                  <a:txBody>
                    <a:bodyPr/>
                    <a:lstStyle/>
                    <a:p>
                      <a:pPr marL="0" indent="0" algn="l" rtl="0" fontAlgn="b">
                        <a:buNone/>
                      </a:pPr>
                      <a:r>
                        <a:rPr lang="en-US" sz="850" b="1" i="0" u="none" strike="noStrike">
                          <a:solidFill>
                            <a:srgbClr val="000000"/>
                          </a:solidFill>
                          <a:effectLst/>
                          <a:latin typeface="Arial" panose="020B0604020202020204" pitchFamily="34" charset="0"/>
                        </a:rPr>
                        <a:t>Charge capture and Coding</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tc>
                <a:tc hMerge="1">
                  <a:txBody>
                    <a:bodyPr/>
                    <a:lstStyle/>
                    <a:p>
                      <a:endParaRPr lang="en-US"/>
                    </a:p>
                  </a:txBody>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1"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9477297"/>
                  </a:ext>
                </a:extLst>
              </a:tr>
              <a:tr h="365788">
                <a:tc vMerge="1">
                  <a:txBody>
                    <a:bodyPr/>
                    <a:lstStyle/>
                    <a:p>
                      <a:pPr marL="0" indent="0" algn="l" rtl="0" fontAlgn="b">
                        <a:buNone/>
                      </a:pPr>
                      <a:endParaRPr lang="en-US" sz="900" b="1" i="0" u="none" strike="noStrike">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gridSpan="3">
                  <a:txBody>
                    <a:bodyPr/>
                    <a:lstStyle/>
                    <a:p>
                      <a:pPr marL="0" indent="0" algn="l" rtl="0" fontAlgn="b">
                        <a:buNone/>
                      </a:pPr>
                      <a:r>
                        <a:rPr lang="en-US" sz="850" b="1" i="0" u="none" strike="noStrike">
                          <a:solidFill>
                            <a:srgbClr val="000000"/>
                          </a:solidFill>
                          <a:effectLst/>
                          <a:latin typeface="Arial" panose="020B0604020202020204" pitchFamily="34" charset="0"/>
                        </a:rPr>
                        <a:t>Health Information Management</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tc>
                <a:tc hMerge="1">
                  <a:txBody>
                    <a:bodyPr/>
                    <a:lstStyle/>
                    <a:p>
                      <a:endParaRPr lang="en-US"/>
                    </a:p>
                  </a:txBody>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567005"/>
                  </a:ext>
                </a:extLst>
              </a:tr>
              <a:tr h="365788">
                <a:tc rowSpan="5">
                  <a:txBody>
                    <a:bodyPr/>
                    <a:lstStyle/>
                    <a:p>
                      <a:pPr marL="0" marR="0" lvl="0" indent="0" algn="l" defTabSz="711200" rtl="0" eaLnBrk="1" fontAlgn="b" latinLnBrk="0" hangingPunct="1">
                        <a:lnSpc>
                          <a:spcPct val="100000"/>
                        </a:lnSpc>
                        <a:spcBef>
                          <a:spcPts val="1200"/>
                        </a:spcBef>
                        <a:spcAft>
                          <a:spcPts val="0"/>
                        </a:spcAft>
                        <a:buClrTx/>
                        <a:buSzTx/>
                        <a:buFontTx/>
                        <a:buNone/>
                        <a:tabLst/>
                        <a:defRPr/>
                      </a:pPr>
                      <a:r>
                        <a:rPr lang="en-GB" sz="900" b="1" kern="1200">
                          <a:solidFill>
                            <a:schemeClr val="bg1"/>
                          </a:solidFill>
                          <a:latin typeface="+mn-lt"/>
                          <a:ea typeface="+mn-ea"/>
                          <a:cs typeface="+mn-cs"/>
                        </a:rPr>
                        <a:t>Back-end activities</a:t>
                      </a:r>
                    </a:p>
                    <a:p>
                      <a:pPr marL="0" indent="0" algn="l" rtl="0" fontAlgn="b">
                        <a:buNone/>
                      </a:pPr>
                      <a:endParaRPr lang="en-US" sz="900" b="1" i="0" u="none" strike="noStrike">
                        <a:solidFill>
                          <a:srgbClr val="FFFFFF"/>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3">
                  <a:txBody>
                    <a:bodyPr/>
                    <a:lstStyle/>
                    <a:p>
                      <a:pPr marL="0" indent="0" algn="l" rtl="0" fontAlgn="b">
                        <a:buNone/>
                      </a:pPr>
                      <a:r>
                        <a:rPr lang="en-US" sz="850" b="1" i="0" u="none" strike="noStrike">
                          <a:solidFill>
                            <a:srgbClr val="000000"/>
                          </a:solidFill>
                          <a:effectLst/>
                          <a:latin typeface="Arial" panose="020B0604020202020204" pitchFamily="34" charset="0"/>
                        </a:rPr>
                        <a:t>Claims mgmt. / submission</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tc>
                <a:tc hMerge="1">
                  <a:txBody>
                    <a:bodyPr/>
                    <a:lstStyle/>
                    <a:p>
                      <a:endParaRPr lang="en-US"/>
                    </a:p>
                  </a:txBody>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0351465"/>
                  </a:ext>
                </a:extLst>
              </a:tr>
              <a:tr h="365788">
                <a:tc vMerge="1">
                  <a:txBody>
                    <a:bodyPr/>
                    <a:lstStyle/>
                    <a:p>
                      <a:pPr marL="0" indent="0" algn="l" rtl="0" fontAlgn="b">
                        <a:buNone/>
                      </a:pPr>
                      <a:endParaRPr lang="en-US" sz="900" b="1" i="1" u="none" strike="noStrike">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rowSpan="3" gridSpan="2">
                  <a:txBody>
                    <a:bodyPr/>
                    <a:lstStyle/>
                    <a:p>
                      <a:pPr marL="0" indent="0" algn="l" rtl="0" fontAlgn="b">
                        <a:buNone/>
                      </a:pPr>
                      <a:r>
                        <a:rPr lang="en-US" sz="850" b="1" i="1" u="none" strike="noStrike">
                          <a:solidFill>
                            <a:srgbClr val="000000"/>
                          </a:solidFill>
                          <a:effectLst/>
                          <a:latin typeface="Arial" panose="020B0604020202020204" pitchFamily="34" charset="0"/>
                        </a:rPr>
                        <a:t>Denials and Complex Claims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rowSpan="3" hMerge="1">
                  <a:txBody>
                    <a:bodyPr/>
                    <a:lstStyle/>
                    <a:p>
                      <a:endParaRPr/>
                    </a:p>
                  </a:txBody>
                  <a:tcPr marL="598426" marR="7124" marT="712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60325" indent="0" algn="l" rtl="0" fontAlgn="b">
                        <a:buNone/>
                      </a:pPr>
                      <a:r>
                        <a:rPr lang="en-US" sz="850" b="0" i="1" u="none" strike="noStrike">
                          <a:solidFill>
                            <a:srgbClr val="000000"/>
                          </a:solidFill>
                          <a:effectLst/>
                          <a:latin typeface="Arial" panose="020B0604020202020204" pitchFamily="34" charset="0"/>
                        </a:rPr>
                        <a:t>Clinical Denials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9109126"/>
                  </a:ext>
                </a:extLst>
              </a:tr>
              <a:tr h="365788">
                <a:tc vMerge="1">
                  <a:txBody>
                    <a:bodyPr/>
                    <a:lstStyle/>
                    <a:p>
                      <a:endParaRPr lang="en-US"/>
                    </a:p>
                  </a:txBody>
                  <a:tcPr/>
                </a:tc>
                <a:tc gridSpan="2" vMerge="1">
                  <a:txBody>
                    <a:bodyPr/>
                    <a:lstStyle/>
                    <a:p>
                      <a:pPr marL="0" indent="0" algn="l" rtl="0" fontAlgn="b">
                        <a:buNone/>
                      </a:pPr>
                      <a:endParaRPr lang="en-US" sz="1000" b="0" i="1" u="none" strike="noStrike">
                        <a:solidFill>
                          <a:srgbClr val="000000"/>
                        </a:solidFill>
                        <a:effectLst/>
                        <a:latin typeface="Arial" panose="020B0604020202020204" pitchFamily="34" charset="0"/>
                      </a:endParaRPr>
                    </a:p>
                  </a:txBody>
                  <a:tcPr marL="7124" marR="7124" marT="712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lToBr w="12700" cmpd="sng">
                      <a:noFill/>
                      <a:prstDash val="solid"/>
                    </a:lnTlToBr>
                    <a:lnBlToTr w="12700" cmpd="sng">
                      <a:noFill/>
                      <a:prstDash val="solid"/>
                    </a:lnBlToTr>
                    <a:solidFill>
                      <a:srgbClr val="D6D6D6"/>
                    </a:solidFill>
                  </a:tcPr>
                </a:tc>
                <a:tc hMerge="1" vMerge="1">
                  <a:txBody>
                    <a:bodyPr/>
                    <a:lstStyle/>
                    <a:p>
                      <a:endParaRPr/>
                    </a:p>
                  </a:txBody>
                  <a:tcPr marL="598426" marR="7124" marT="7124"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60325" marR="0" lvl="0" indent="0" algn="l" defTabSz="711200" rtl="0" eaLnBrk="1" fontAlgn="b" latinLnBrk="0" hangingPunct="1">
                        <a:lnSpc>
                          <a:spcPct val="100000"/>
                        </a:lnSpc>
                        <a:spcBef>
                          <a:spcPts val="1200"/>
                        </a:spcBef>
                        <a:spcAft>
                          <a:spcPts val="0"/>
                        </a:spcAft>
                        <a:buClrTx/>
                        <a:buSzTx/>
                        <a:buFontTx/>
                        <a:buNone/>
                        <a:tabLst/>
                        <a:defRPr/>
                      </a:pPr>
                      <a:r>
                        <a:rPr lang="en-US" sz="850" b="0" i="1" u="none" strike="noStrike">
                          <a:solidFill>
                            <a:srgbClr val="000000"/>
                          </a:solidFill>
                          <a:effectLst/>
                          <a:latin typeface="Arial" panose="020B0604020202020204" pitchFamily="34" charset="0"/>
                        </a:rPr>
                        <a:t>Technical Denials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2529859"/>
                  </a:ext>
                </a:extLst>
              </a:tr>
              <a:tr h="365788">
                <a:tc vMerge="1">
                  <a:txBody>
                    <a:bodyPr/>
                    <a:lstStyle/>
                    <a:p>
                      <a:endParaRPr lang="en-US"/>
                    </a:p>
                  </a:txBody>
                  <a:tcPr>
                    <a:lnT w="19050" cap="flat" cmpd="sng" algn="ctr">
                      <a:solidFill>
                        <a:schemeClr val="bg1"/>
                      </a:solidFill>
                      <a:prstDash val="solid"/>
                      <a:round/>
                      <a:headEnd type="none" w="med" len="med"/>
                      <a:tailEnd type="none" w="med" len="med"/>
                    </a:lnT>
                  </a:tcPr>
                </a:tc>
                <a:tc gridSpan="2" vMerge="1">
                  <a:txBody>
                    <a:bodyPr/>
                    <a:lstStyle/>
                    <a:p>
                      <a:pPr marL="0" indent="0" algn="l" rtl="0" fontAlgn="b">
                        <a:buNone/>
                      </a:pPr>
                      <a:endParaRPr lang="en-US" sz="900" b="1" i="1" u="none" strike="noStrike">
                        <a:solidFill>
                          <a:srgbClr val="000000"/>
                        </a:solidFill>
                        <a:effectLst/>
                        <a:latin typeface="Arial" panose="020B0604020202020204" pitchFamily="34" charset="0"/>
                      </a:endParaRPr>
                    </a:p>
                  </a:txBody>
                  <a:tcPr marL="45720" marR="4572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vMerge="1">
                  <a:txBody>
                    <a:bodyPr/>
                    <a:lstStyle/>
                    <a:p>
                      <a:endParaRPr lang="en-US"/>
                    </a:p>
                  </a:txBody>
                  <a:tcPr/>
                </a:tc>
                <a:tc>
                  <a:txBody>
                    <a:bodyPr/>
                    <a:lstStyle/>
                    <a:p>
                      <a:pPr marL="0" marR="0" lvl="0" indent="60325" algn="l" defTabSz="711200" rtl="0" eaLnBrk="1" fontAlgn="b" latinLnBrk="0" hangingPunct="1">
                        <a:lnSpc>
                          <a:spcPct val="100000"/>
                        </a:lnSpc>
                        <a:spcBef>
                          <a:spcPts val="1200"/>
                        </a:spcBef>
                        <a:spcAft>
                          <a:spcPts val="0"/>
                        </a:spcAft>
                        <a:buClrTx/>
                        <a:buSzTx/>
                        <a:buFontTx/>
                        <a:buNone/>
                        <a:tabLst/>
                        <a:defRPr/>
                      </a:pPr>
                      <a:r>
                        <a:rPr lang="en-US" sz="850" b="0" i="1" u="none" strike="noStrike">
                          <a:solidFill>
                            <a:srgbClr val="000000"/>
                          </a:solidFill>
                          <a:effectLst/>
                          <a:latin typeface="Arial" panose="020B0604020202020204" pitchFamily="34" charset="0"/>
                        </a:rPr>
                        <a:t>Others*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1"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425987"/>
                  </a:ext>
                </a:extLst>
              </a:tr>
              <a:tr h="365788">
                <a:tc vMerge="1">
                  <a:txBody>
                    <a:bodyPr/>
                    <a:lstStyle/>
                    <a:p>
                      <a:pPr marL="0" indent="0" algn="l" rtl="0" fontAlgn="b">
                        <a:buNone/>
                      </a:pPr>
                      <a:endParaRPr lang="en-US" sz="900" b="1" i="0" u="none" strike="noStrike">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gridSpan="3">
                  <a:txBody>
                    <a:bodyPr/>
                    <a:lstStyle/>
                    <a:p>
                      <a:pPr marL="0" indent="0" algn="l" rtl="0" fontAlgn="b">
                        <a:buNone/>
                      </a:pPr>
                      <a:r>
                        <a:rPr lang="en-US" sz="850" b="1" i="0" u="none" strike="noStrike">
                          <a:solidFill>
                            <a:srgbClr val="000000"/>
                          </a:solidFill>
                          <a:effectLst/>
                          <a:latin typeface="Arial" panose="020B0604020202020204" pitchFamily="34" charset="0"/>
                        </a:rPr>
                        <a:t>Payments posting, AR follow-up, and collections</a:t>
                      </a:r>
                    </a:p>
                  </a:txBody>
                  <a:tcPr marL="45720" marR="457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hMerge="1">
                  <a:txBody>
                    <a:bodyPr/>
                    <a:lstStyle/>
                    <a:p>
                      <a:endParaRPr lang="en-US"/>
                    </a:p>
                  </a:txBody>
                  <a:tcPr>
                    <a:lnT w="6350" cap="flat" cmpd="sng" algn="ctr">
                      <a:solidFill>
                        <a:schemeClr val="tx1"/>
                      </a:solidFill>
                      <a:prstDash val="solid"/>
                      <a:round/>
                      <a:headEnd type="none" w="med" len="med"/>
                      <a:tailEnd type="none" w="med" len="med"/>
                    </a:lnT>
                  </a:tcPr>
                </a:tc>
                <a:tc hMerge="1">
                  <a:txBody>
                    <a:bodyPr/>
                    <a:lstStyle/>
                    <a:p>
                      <a:endParaRPr lang="en-US"/>
                    </a:p>
                  </a:txBody>
                  <a:tcPr>
                    <a:lnT w="19050" cap="flat" cmpd="sng" algn="ctr">
                      <a:solidFill>
                        <a:schemeClr val="bg1"/>
                      </a:solidFill>
                      <a:prstDash val="solid"/>
                      <a:round/>
                      <a:headEnd type="none" w="med" len="med"/>
                      <a:tailEnd type="none" w="med" len="med"/>
                    </a:lnT>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1"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None/>
                      </a:pPr>
                      <a:endParaRPr lang="en-US" sz="900" b="0" i="0" u="none" strike="noStrike" dirty="0">
                        <a:solidFill>
                          <a:srgbClr val="000000"/>
                        </a:solidFill>
                        <a:effectLst/>
                        <a:latin typeface="Arial" panose="020B0604020202020204" pitchFamily="34" charset="0"/>
                      </a:endParaRPr>
                    </a:p>
                  </a:txBody>
                  <a:tcPr marL="45720" marR="4572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3271635"/>
                  </a:ext>
                </a:extLst>
              </a:tr>
            </a:tbl>
          </a:graphicData>
        </a:graphic>
      </p:graphicFrame>
      <p:sp>
        <p:nvSpPr>
          <p:cNvPr id="2" name="Title 1">
            <a:extLst>
              <a:ext uri="{FF2B5EF4-FFF2-40B4-BE49-F238E27FC236}">
                <a16:creationId xmlns:a16="http://schemas.microsoft.com/office/drawing/2014/main" id="{0556AA26-CB62-3A84-D1BB-558DCFE5E0F6}"/>
              </a:ext>
            </a:extLst>
          </p:cNvPr>
          <p:cNvSpPr>
            <a:spLocks noGrp="1"/>
          </p:cNvSpPr>
          <p:nvPr>
            <p:ph type="title"/>
          </p:nvPr>
        </p:nvSpPr>
        <p:spPr/>
        <p:txBody>
          <a:bodyPr vert="horz"/>
          <a:lstStyle/>
          <a:p>
            <a:pPr>
              <a:tabLst>
                <a:tab pos="4513263" algn="l"/>
              </a:tabLst>
            </a:pPr>
            <a:r>
              <a:rPr lang="en-US" dirty="0"/>
              <a:t>&lt;Target&gt; has a strong AI foundation and presence across most processes; &lt;Competitor 2&gt;,&lt;Competitor 5&gt;, and &lt;Competitor 8&gt; are recognized AI leaders</a:t>
            </a:r>
          </a:p>
        </p:txBody>
      </p:sp>
      <p:grpSp>
        <p:nvGrpSpPr>
          <p:cNvPr id="17" name="btfpStatusSticker330240">
            <a:extLst>
              <a:ext uri="{FF2B5EF4-FFF2-40B4-BE49-F238E27FC236}">
                <a16:creationId xmlns:a16="http://schemas.microsoft.com/office/drawing/2014/main" id="{4C969C7C-C12F-3A2A-2D5A-985E2D487A62}"/>
              </a:ext>
            </a:extLst>
          </p:cNvPr>
          <p:cNvGrpSpPr/>
          <p:nvPr>
            <p:custDataLst>
              <p:tags r:id="rId3"/>
            </p:custDataLst>
          </p:nvPr>
        </p:nvGrpSpPr>
        <p:grpSpPr>
          <a:xfrm>
            <a:off x="10100356" y="955344"/>
            <a:ext cx="1761444" cy="235611"/>
            <a:chOff x="-1630959" y="876300"/>
            <a:chExt cx="1761444" cy="235611"/>
          </a:xfrm>
        </p:grpSpPr>
        <p:sp>
          <p:nvSpPr>
            <p:cNvPr id="18" name="btfpStatusStickerText330240">
              <a:extLst>
                <a:ext uri="{FF2B5EF4-FFF2-40B4-BE49-F238E27FC236}">
                  <a16:creationId xmlns:a16="http://schemas.microsoft.com/office/drawing/2014/main" id="{1EF196D5-02CE-0399-09BB-A7432E822EC1}"/>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19" name="btfpStatusStickerLine330240">
              <a:extLst>
                <a:ext uri="{FF2B5EF4-FFF2-40B4-BE49-F238E27FC236}">
                  <a16:creationId xmlns:a16="http://schemas.microsoft.com/office/drawing/2014/main" id="{5CA12B58-A676-0072-3A31-87B9B0D480F3}"/>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6" name="btfpNotesBox376954">
            <a:extLst>
              <a:ext uri="{FF2B5EF4-FFF2-40B4-BE49-F238E27FC236}">
                <a16:creationId xmlns:a16="http://schemas.microsoft.com/office/drawing/2014/main" id="{951C0C44-F8D0-DEF0-5E5A-5A594FF6F711}"/>
              </a:ext>
            </a:extLst>
          </p:cNvPr>
          <p:cNvSpPr txBox="1"/>
          <p:nvPr>
            <p:custDataLst>
              <p:tags r:id="rId4"/>
            </p:custDataLst>
          </p:nvPr>
        </p:nvSpPr>
        <p:spPr bwMode="gray">
          <a:xfrm>
            <a:off x="330199" y="6436163"/>
            <a:ext cx="11520605"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Note: (*) Others includes ‘Complex claims’, ‘Underpayment recovery’ and ‘Transfer and diagnosis related group’ | Source: Lit search, Bain analysis</a:t>
            </a:r>
          </a:p>
        </p:txBody>
      </p:sp>
      <p:sp>
        <p:nvSpPr>
          <p:cNvPr id="43" name="Rectangle 42">
            <a:extLst>
              <a:ext uri="{FF2B5EF4-FFF2-40B4-BE49-F238E27FC236}">
                <a16:creationId xmlns:a16="http://schemas.microsoft.com/office/drawing/2014/main" id="{51B1E67A-0EFF-00D8-7ADA-61E249939335}"/>
              </a:ext>
            </a:extLst>
          </p:cNvPr>
          <p:cNvSpPr/>
          <p:nvPr/>
        </p:nvSpPr>
        <p:spPr bwMode="gray">
          <a:xfrm>
            <a:off x="2664189" y="1862442"/>
            <a:ext cx="518058" cy="182036"/>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Arial"/>
                <a:ea typeface="+mn-ea"/>
                <a:cs typeface="+mn-cs"/>
              </a:rPr>
              <a:t>Target</a:t>
            </a:r>
            <a:endParaRPr kumimoji="0" lang="en-US" sz="1200" b="1" i="0" u="none" strike="noStrike" kern="1200" cap="none" spc="0" normalizeH="0" baseline="0" noProof="0" dirty="0">
              <a:ln>
                <a:noFill/>
              </a:ln>
              <a:solidFill>
                <a:srgbClr val="FFFFFF"/>
              </a:solidFill>
              <a:effectLst/>
              <a:uLnTx/>
              <a:uFillTx/>
              <a:latin typeface="Arial"/>
              <a:ea typeface="+mn-ea"/>
              <a:cs typeface="+mn-cs"/>
            </a:endParaRPr>
          </a:p>
        </p:txBody>
      </p:sp>
      <p:grpSp>
        <p:nvGrpSpPr>
          <p:cNvPr id="23" name="btfpRunningAgenda1Level886054">
            <a:extLst>
              <a:ext uri="{FF2B5EF4-FFF2-40B4-BE49-F238E27FC236}">
                <a16:creationId xmlns:a16="http://schemas.microsoft.com/office/drawing/2014/main" id="{F9E9092A-44BA-8060-CC57-93B0885EAAA0}"/>
              </a:ext>
            </a:extLst>
          </p:cNvPr>
          <p:cNvGrpSpPr/>
          <p:nvPr>
            <p:custDataLst>
              <p:tags r:id="rId5"/>
            </p:custDataLst>
          </p:nvPr>
        </p:nvGrpSpPr>
        <p:grpSpPr>
          <a:xfrm>
            <a:off x="0" y="944429"/>
            <a:ext cx="4038185" cy="257442"/>
            <a:chOff x="0" y="876300"/>
            <a:chExt cx="4038185" cy="257442"/>
          </a:xfrm>
        </p:grpSpPr>
        <p:sp>
          <p:nvSpPr>
            <p:cNvPr id="24" name="btfpRunningAgenda1LevelBarLeft886054">
              <a:extLst>
                <a:ext uri="{FF2B5EF4-FFF2-40B4-BE49-F238E27FC236}">
                  <a16:creationId xmlns:a16="http://schemas.microsoft.com/office/drawing/2014/main" id="{48D738F7-F53D-8720-24F8-C6ECD4DA7633}"/>
                </a:ext>
              </a:extLst>
            </p:cNvPr>
            <p:cNvSpPr/>
            <p:nvPr/>
          </p:nvSpPr>
          <p:spPr bwMode="gray">
            <a:xfrm>
              <a:off x="0" y="876300"/>
              <a:ext cx="4038185"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782550 w 880050"/>
                <a:gd name="connsiteY0" fmla="*/ 0 h 257442"/>
                <a:gd name="connsiteX1" fmla="*/ 880050 w 880050"/>
                <a:gd name="connsiteY1" fmla="*/ 257442 h 257442"/>
                <a:gd name="connsiteX2" fmla="*/ 0 w 880050"/>
                <a:gd name="connsiteY2" fmla="*/ 257442 h 257442"/>
                <a:gd name="connsiteX3" fmla="*/ 1 w 8800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0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1120719 w 1120719"/>
                <a:gd name="connsiteY0" fmla="*/ 0 h 257442"/>
                <a:gd name="connsiteX1" fmla="*/ 9056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289034 w 1289034"/>
                <a:gd name="connsiteY0" fmla="*/ 0 h 257442"/>
                <a:gd name="connsiteX1" fmla="*/ 1065998 w 1289034"/>
                <a:gd name="connsiteY1" fmla="*/ 257442 h 257442"/>
                <a:gd name="connsiteX2" fmla="*/ 0 w 1289034"/>
                <a:gd name="connsiteY2" fmla="*/ 257442 h 257442"/>
                <a:gd name="connsiteX3" fmla="*/ 0 w 1289034"/>
                <a:gd name="connsiteY3" fmla="*/ 0 h 257442"/>
                <a:gd name="connsiteX0" fmla="*/ 1289034 w 1289034"/>
                <a:gd name="connsiteY0" fmla="*/ 0 h 257442"/>
                <a:gd name="connsiteX1" fmla="*/ 1234312 w 1289034"/>
                <a:gd name="connsiteY1" fmla="*/ 257442 h 257442"/>
                <a:gd name="connsiteX2" fmla="*/ 0 w 1289034"/>
                <a:gd name="connsiteY2" fmla="*/ 257442 h 257442"/>
                <a:gd name="connsiteX3" fmla="*/ 0 w 1289034"/>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1 w 1289035"/>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1 w 1289035"/>
                <a:gd name="connsiteY3" fmla="*/ 0 h 257442"/>
                <a:gd name="connsiteX0" fmla="*/ 1120720 w 1234313"/>
                <a:gd name="connsiteY0" fmla="*/ 0 h 257442"/>
                <a:gd name="connsiteX1" fmla="*/ 1234313 w 1234313"/>
                <a:gd name="connsiteY1" fmla="*/ 257442 h 257442"/>
                <a:gd name="connsiteX2" fmla="*/ 0 w 1234313"/>
                <a:gd name="connsiteY2" fmla="*/ 257442 h 257442"/>
                <a:gd name="connsiteX3" fmla="*/ 1 w 1234313"/>
                <a:gd name="connsiteY3" fmla="*/ 0 h 257442"/>
                <a:gd name="connsiteX0" fmla="*/ 1120720 w 1120720"/>
                <a:gd name="connsiteY0" fmla="*/ 0 h 257442"/>
                <a:gd name="connsiteX1" fmla="*/ 1065999 w 1120720"/>
                <a:gd name="connsiteY1" fmla="*/ 257442 h 257442"/>
                <a:gd name="connsiteX2" fmla="*/ 0 w 1120720"/>
                <a:gd name="connsiteY2" fmla="*/ 257442 h 257442"/>
                <a:gd name="connsiteX3" fmla="*/ 1 w 1120720"/>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960419 w 1065998"/>
                <a:gd name="connsiteY0" fmla="*/ 0 h 257442"/>
                <a:gd name="connsiteX1" fmla="*/ 1065998 w 1065998"/>
                <a:gd name="connsiteY1" fmla="*/ 257442 h 257442"/>
                <a:gd name="connsiteX2" fmla="*/ 0 w 1065998"/>
                <a:gd name="connsiteY2" fmla="*/ 257442 h 257442"/>
                <a:gd name="connsiteX3" fmla="*/ 0 w 1065998"/>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1 w 960419"/>
                <a:gd name="connsiteY2" fmla="*/ 257442 h 257442"/>
                <a:gd name="connsiteX3" fmla="*/ 0 w 960419"/>
                <a:gd name="connsiteY3" fmla="*/ 0 h 257442"/>
                <a:gd name="connsiteX0" fmla="*/ 960418 w 960418"/>
                <a:gd name="connsiteY0" fmla="*/ 0 h 257442"/>
                <a:gd name="connsiteX1" fmla="*/ 905697 w 960418"/>
                <a:gd name="connsiteY1" fmla="*/ 257442 h 257442"/>
                <a:gd name="connsiteX2" fmla="*/ 0 w 960418"/>
                <a:gd name="connsiteY2" fmla="*/ 257442 h 257442"/>
                <a:gd name="connsiteX3" fmla="*/ 0 w 960418"/>
                <a:gd name="connsiteY3" fmla="*/ 0 h 257442"/>
                <a:gd name="connsiteX0" fmla="*/ 782549 w 905697"/>
                <a:gd name="connsiteY0" fmla="*/ 0 h 257442"/>
                <a:gd name="connsiteX1" fmla="*/ 905697 w 905697"/>
                <a:gd name="connsiteY1" fmla="*/ 257442 h 257442"/>
                <a:gd name="connsiteX2" fmla="*/ 0 w 905697"/>
                <a:gd name="connsiteY2" fmla="*/ 257442 h 257442"/>
                <a:gd name="connsiteX3" fmla="*/ 0 w 905697"/>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950801 w 950801"/>
                <a:gd name="connsiteY0" fmla="*/ 0 h 257442"/>
                <a:gd name="connsiteX1" fmla="*/ 727829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52780 w 1152780"/>
                <a:gd name="connsiteY0" fmla="*/ 0 h 257442"/>
                <a:gd name="connsiteX1" fmla="*/ 896080 w 1152780"/>
                <a:gd name="connsiteY1" fmla="*/ 257442 h 257442"/>
                <a:gd name="connsiteX2" fmla="*/ 0 w 1152780"/>
                <a:gd name="connsiteY2" fmla="*/ 257442 h 257442"/>
                <a:gd name="connsiteX3" fmla="*/ 0 w 1152780"/>
                <a:gd name="connsiteY3" fmla="*/ 0 h 257442"/>
                <a:gd name="connsiteX0" fmla="*/ 1152780 w 1152780"/>
                <a:gd name="connsiteY0" fmla="*/ 0 h 257442"/>
                <a:gd name="connsiteX1" fmla="*/ 1098058 w 1152780"/>
                <a:gd name="connsiteY1" fmla="*/ 257442 h 257442"/>
                <a:gd name="connsiteX2" fmla="*/ 0 w 1152780"/>
                <a:gd name="connsiteY2" fmla="*/ 257442 h 257442"/>
                <a:gd name="connsiteX3" fmla="*/ 0 w 1152780"/>
                <a:gd name="connsiteY3" fmla="*/ 0 h 257442"/>
                <a:gd name="connsiteX0" fmla="*/ 1152781 w 1152781"/>
                <a:gd name="connsiteY0" fmla="*/ 0 h 257442"/>
                <a:gd name="connsiteX1" fmla="*/ 1098059 w 1152781"/>
                <a:gd name="connsiteY1" fmla="*/ 257442 h 257442"/>
                <a:gd name="connsiteX2" fmla="*/ 0 w 1152781"/>
                <a:gd name="connsiteY2" fmla="*/ 257442 h 257442"/>
                <a:gd name="connsiteX3" fmla="*/ 1 w 1152781"/>
                <a:gd name="connsiteY3" fmla="*/ 0 h 257442"/>
                <a:gd name="connsiteX0" fmla="*/ 1152781 w 1152781"/>
                <a:gd name="connsiteY0" fmla="*/ 0 h 257442"/>
                <a:gd name="connsiteX1" fmla="*/ 1098059 w 1152781"/>
                <a:gd name="connsiteY1" fmla="*/ 257442 h 257442"/>
                <a:gd name="connsiteX2" fmla="*/ 0 w 1152781"/>
                <a:gd name="connsiteY2" fmla="*/ 257442 h 257442"/>
                <a:gd name="connsiteX3" fmla="*/ 1 w 1152781"/>
                <a:gd name="connsiteY3" fmla="*/ 0 h 257442"/>
                <a:gd name="connsiteX0" fmla="*/ 1313081 w 1313081"/>
                <a:gd name="connsiteY0" fmla="*/ 0 h 257442"/>
                <a:gd name="connsiteX1" fmla="*/ 1098059 w 1313081"/>
                <a:gd name="connsiteY1" fmla="*/ 257442 h 257442"/>
                <a:gd name="connsiteX2" fmla="*/ 0 w 1313081"/>
                <a:gd name="connsiteY2" fmla="*/ 257442 h 257442"/>
                <a:gd name="connsiteX3" fmla="*/ 1 w 1313081"/>
                <a:gd name="connsiteY3" fmla="*/ 0 h 257442"/>
                <a:gd name="connsiteX0" fmla="*/ 1313081 w 1313081"/>
                <a:gd name="connsiteY0" fmla="*/ 0 h 257442"/>
                <a:gd name="connsiteX1" fmla="*/ 1258360 w 1313081"/>
                <a:gd name="connsiteY1" fmla="*/ 257442 h 257442"/>
                <a:gd name="connsiteX2" fmla="*/ 0 w 1313081"/>
                <a:gd name="connsiteY2" fmla="*/ 257442 h 257442"/>
                <a:gd name="connsiteX3" fmla="*/ 1 w 1313081"/>
                <a:gd name="connsiteY3" fmla="*/ 0 h 257442"/>
                <a:gd name="connsiteX0" fmla="*/ 1313080 w 1313080"/>
                <a:gd name="connsiteY0" fmla="*/ 0 h 257442"/>
                <a:gd name="connsiteX1" fmla="*/ 1258359 w 1313080"/>
                <a:gd name="connsiteY1" fmla="*/ 257442 h 257442"/>
                <a:gd name="connsiteX2" fmla="*/ 0 w 1313080"/>
                <a:gd name="connsiteY2" fmla="*/ 257442 h 257442"/>
                <a:gd name="connsiteX3" fmla="*/ 0 w 1313080"/>
                <a:gd name="connsiteY3" fmla="*/ 0 h 257442"/>
                <a:gd name="connsiteX0" fmla="*/ 1313081 w 1313081"/>
                <a:gd name="connsiteY0" fmla="*/ 0 h 257442"/>
                <a:gd name="connsiteX1" fmla="*/ 1258360 w 1313081"/>
                <a:gd name="connsiteY1" fmla="*/ 257442 h 257442"/>
                <a:gd name="connsiteX2" fmla="*/ 1 w 1313081"/>
                <a:gd name="connsiteY2" fmla="*/ 257442 h 257442"/>
                <a:gd name="connsiteX3" fmla="*/ 0 w 1313081"/>
                <a:gd name="connsiteY3" fmla="*/ 0 h 257442"/>
                <a:gd name="connsiteX0" fmla="*/ 1622268 w 1622268"/>
                <a:gd name="connsiteY0" fmla="*/ 0 h 257442"/>
                <a:gd name="connsiteX1" fmla="*/ 1258360 w 1622268"/>
                <a:gd name="connsiteY1" fmla="*/ 257442 h 257442"/>
                <a:gd name="connsiteX2" fmla="*/ 1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1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0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0 w 1622268"/>
                <a:gd name="connsiteY2" fmla="*/ 257442 h 257442"/>
                <a:gd name="connsiteX3" fmla="*/ 0 w 1622268"/>
                <a:gd name="connsiteY3" fmla="*/ 0 h 257442"/>
                <a:gd name="connsiteX0" fmla="*/ 1790582 w 1790582"/>
                <a:gd name="connsiteY0" fmla="*/ 0 h 257442"/>
                <a:gd name="connsiteX1" fmla="*/ 1567546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950882 w 1950882"/>
                <a:gd name="connsiteY0" fmla="*/ 0 h 257442"/>
                <a:gd name="connsiteX1" fmla="*/ 17358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2220187 w 2220187"/>
                <a:gd name="connsiteY0" fmla="*/ 0 h 257442"/>
                <a:gd name="connsiteX1" fmla="*/ 1896161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388502 w 2388502"/>
                <a:gd name="connsiteY0" fmla="*/ 0 h 257442"/>
                <a:gd name="connsiteX1" fmla="*/ 2165466 w 2388502"/>
                <a:gd name="connsiteY1" fmla="*/ 257442 h 257442"/>
                <a:gd name="connsiteX2" fmla="*/ 0 w 2388502"/>
                <a:gd name="connsiteY2" fmla="*/ 257442 h 257442"/>
                <a:gd name="connsiteX3" fmla="*/ 0 w 2388502"/>
                <a:gd name="connsiteY3" fmla="*/ 0 h 257442"/>
                <a:gd name="connsiteX0" fmla="*/ 2388502 w 2388502"/>
                <a:gd name="connsiteY0" fmla="*/ 0 h 257442"/>
                <a:gd name="connsiteX1" fmla="*/ 2333780 w 2388502"/>
                <a:gd name="connsiteY1" fmla="*/ 257442 h 257442"/>
                <a:gd name="connsiteX2" fmla="*/ 0 w 2388502"/>
                <a:gd name="connsiteY2" fmla="*/ 257442 h 257442"/>
                <a:gd name="connsiteX3" fmla="*/ 0 w 2388502"/>
                <a:gd name="connsiteY3" fmla="*/ 0 h 257442"/>
                <a:gd name="connsiteX0" fmla="*/ 2388503 w 2388503"/>
                <a:gd name="connsiteY0" fmla="*/ 0 h 257442"/>
                <a:gd name="connsiteX1" fmla="*/ 2333781 w 2388503"/>
                <a:gd name="connsiteY1" fmla="*/ 257442 h 257442"/>
                <a:gd name="connsiteX2" fmla="*/ 0 w 2388503"/>
                <a:gd name="connsiteY2" fmla="*/ 257442 h 257442"/>
                <a:gd name="connsiteX3" fmla="*/ 1 w 2388503"/>
                <a:gd name="connsiteY3" fmla="*/ 0 h 257442"/>
                <a:gd name="connsiteX0" fmla="*/ 2388503 w 2388503"/>
                <a:gd name="connsiteY0" fmla="*/ 0 h 257442"/>
                <a:gd name="connsiteX1" fmla="*/ 2333781 w 2388503"/>
                <a:gd name="connsiteY1" fmla="*/ 257442 h 257442"/>
                <a:gd name="connsiteX2" fmla="*/ 0 w 2388503"/>
                <a:gd name="connsiteY2" fmla="*/ 257442 h 257442"/>
                <a:gd name="connsiteX3" fmla="*/ 1 w 2388503"/>
                <a:gd name="connsiteY3" fmla="*/ 0 h 257442"/>
                <a:gd name="connsiteX0" fmla="*/ 2556818 w 2556818"/>
                <a:gd name="connsiteY0" fmla="*/ 0 h 257442"/>
                <a:gd name="connsiteX1" fmla="*/ 2333781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0 w 2556818"/>
                <a:gd name="connsiteY3" fmla="*/ 0 h 257442"/>
                <a:gd name="connsiteX0" fmla="*/ 2826122 w 2826122"/>
                <a:gd name="connsiteY0" fmla="*/ 0 h 257442"/>
                <a:gd name="connsiteX1" fmla="*/ 2502096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4038185 w 4038185"/>
                <a:gd name="connsiteY0" fmla="*/ 0 h 257442"/>
                <a:gd name="connsiteX1" fmla="*/ 2771401 w 4038185"/>
                <a:gd name="connsiteY1" fmla="*/ 257442 h 257442"/>
                <a:gd name="connsiteX2" fmla="*/ 0 w 4038185"/>
                <a:gd name="connsiteY2" fmla="*/ 257442 h 257442"/>
                <a:gd name="connsiteX3" fmla="*/ 0 w 4038185"/>
                <a:gd name="connsiteY3" fmla="*/ 0 h 257442"/>
                <a:gd name="connsiteX0" fmla="*/ 4038185 w 4038185"/>
                <a:gd name="connsiteY0" fmla="*/ 0 h 257442"/>
                <a:gd name="connsiteX1" fmla="*/ 3983464 w 4038185"/>
                <a:gd name="connsiteY1" fmla="*/ 257442 h 257442"/>
                <a:gd name="connsiteX2" fmla="*/ 0 w 4038185"/>
                <a:gd name="connsiteY2" fmla="*/ 257442 h 257442"/>
                <a:gd name="connsiteX3" fmla="*/ 0 w 4038185"/>
                <a:gd name="connsiteY3" fmla="*/ 0 h 257442"/>
                <a:gd name="connsiteX0" fmla="*/ 4038185 w 4038185"/>
                <a:gd name="connsiteY0" fmla="*/ 0 h 257442"/>
                <a:gd name="connsiteX1" fmla="*/ 3983464 w 4038185"/>
                <a:gd name="connsiteY1" fmla="*/ 257442 h 257442"/>
                <a:gd name="connsiteX2" fmla="*/ 0 w 4038185"/>
                <a:gd name="connsiteY2" fmla="*/ 257442 h 257442"/>
                <a:gd name="connsiteX3" fmla="*/ 0 w 4038185"/>
                <a:gd name="connsiteY3" fmla="*/ 0 h 257442"/>
                <a:gd name="connsiteX0" fmla="*/ 4038185 w 4038185"/>
                <a:gd name="connsiteY0" fmla="*/ 0 h 257442"/>
                <a:gd name="connsiteX1" fmla="*/ 3983464 w 4038185"/>
                <a:gd name="connsiteY1" fmla="*/ 257442 h 257442"/>
                <a:gd name="connsiteX2" fmla="*/ 0 w 4038185"/>
                <a:gd name="connsiteY2" fmla="*/ 257442 h 257442"/>
                <a:gd name="connsiteX3" fmla="*/ 0 w 4038185"/>
                <a:gd name="connsiteY3" fmla="*/ 0 h 257442"/>
              </a:gdLst>
              <a:ahLst/>
              <a:cxnLst>
                <a:cxn ang="0">
                  <a:pos x="connsiteX0" y="connsiteY0"/>
                </a:cxn>
                <a:cxn ang="0">
                  <a:pos x="connsiteX1" y="connsiteY1"/>
                </a:cxn>
                <a:cxn ang="0">
                  <a:pos x="connsiteX2" y="connsiteY2"/>
                </a:cxn>
                <a:cxn ang="0">
                  <a:pos x="connsiteX3" y="connsiteY3"/>
                </a:cxn>
              </a:cxnLst>
              <a:rect l="l" t="t" r="r" b="b"/>
              <a:pathLst>
                <a:path w="4038185" h="257442">
                  <a:moveTo>
                    <a:pt x="4038185" y="0"/>
                  </a:moveTo>
                  <a:lnTo>
                    <a:pt x="3983464"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5" name="btfpRunningAgenda1LevelTextLeft886054">
              <a:extLst>
                <a:ext uri="{FF2B5EF4-FFF2-40B4-BE49-F238E27FC236}">
                  <a16:creationId xmlns:a16="http://schemas.microsoft.com/office/drawing/2014/main" id="{9F209096-3E4B-25B8-AFDC-97F58F9F982F}"/>
                </a:ext>
              </a:extLst>
            </p:cNvPr>
            <p:cNvSpPr txBox="1"/>
            <p:nvPr/>
          </p:nvSpPr>
          <p:spPr bwMode="gray">
            <a:xfrm>
              <a:off x="0" y="876300"/>
              <a:ext cx="3983464"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COMPETITIVE LANDSCAPE</a:t>
              </a:r>
            </a:p>
          </p:txBody>
        </p:sp>
      </p:grpSp>
      <p:sp>
        <p:nvSpPr>
          <p:cNvPr id="14" name="Rectangle 13">
            <a:extLst>
              <a:ext uri="{FF2B5EF4-FFF2-40B4-BE49-F238E27FC236}">
                <a16:creationId xmlns:a16="http://schemas.microsoft.com/office/drawing/2014/main" id="{DBB913F3-CC64-FDFD-6745-7EFCDB8AFEB9}"/>
              </a:ext>
            </a:extLst>
          </p:cNvPr>
          <p:cNvSpPr/>
          <p:nvPr/>
        </p:nvSpPr>
        <p:spPr bwMode="gray">
          <a:xfrm>
            <a:off x="3335044" y="1632626"/>
            <a:ext cx="2595329" cy="182880"/>
          </a:xfrm>
          <a:prstGeom prst="rect">
            <a:avLst/>
          </a:prstGeom>
          <a:solidFill>
            <a:srgbClr val="2D475A">
              <a:alpha val="75000"/>
            </a:srgbClr>
          </a:solidFill>
          <a:ln w="38100" cap="flat" cmpd="sng" algn="ctr">
            <a:no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1" u="none" strike="noStrike" kern="1200" cap="none" spc="0" normalizeH="0" baseline="0" noProof="0">
                <a:ln>
                  <a:noFill/>
                </a:ln>
                <a:solidFill>
                  <a:srgbClr val="FFFFFF"/>
                </a:solidFill>
                <a:effectLst/>
                <a:uLnTx/>
                <a:uFillTx/>
                <a:latin typeface="Arial"/>
                <a:ea typeface="+mn-ea"/>
                <a:cs typeface="+mn-cs"/>
              </a:rPr>
              <a:t>Generalist RCMs</a:t>
            </a:r>
          </a:p>
        </p:txBody>
      </p:sp>
      <p:sp>
        <p:nvSpPr>
          <p:cNvPr id="16" name="Rectangle 15">
            <a:extLst>
              <a:ext uri="{FF2B5EF4-FFF2-40B4-BE49-F238E27FC236}">
                <a16:creationId xmlns:a16="http://schemas.microsoft.com/office/drawing/2014/main" id="{08DA9CA4-AD0A-FFD4-7BEC-ED35780FF134}"/>
              </a:ext>
            </a:extLst>
          </p:cNvPr>
          <p:cNvSpPr/>
          <p:nvPr/>
        </p:nvSpPr>
        <p:spPr bwMode="gray">
          <a:xfrm>
            <a:off x="5956898" y="1632626"/>
            <a:ext cx="1904790" cy="182880"/>
          </a:xfrm>
          <a:prstGeom prst="rect">
            <a:avLst/>
          </a:prstGeom>
          <a:solidFill>
            <a:srgbClr val="46647B">
              <a:alpha val="75000"/>
            </a:srgbClr>
          </a:solidFill>
          <a:ln w="38100" cap="flat" cmpd="sng" algn="ctr">
            <a:no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1" u="none" strike="noStrike" kern="1200" cap="none" spc="0" normalizeH="0" baseline="0" noProof="0">
                <a:ln>
                  <a:noFill/>
                </a:ln>
                <a:solidFill>
                  <a:srgbClr val="FFFFFF"/>
                </a:solidFill>
                <a:effectLst/>
                <a:uLnTx/>
                <a:uFillTx/>
                <a:latin typeface="Arial"/>
                <a:ea typeface="+mn-ea"/>
                <a:cs typeface="+mn-cs"/>
              </a:rPr>
              <a:t>Specialist RCMs</a:t>
            </a:r>
          </a:p>
        </p:txBody>
      </p:sp>
      <p:sp>
        <p:nvSpPr>
          <p:cNvPr id="20" name="Rectangle 19">
            <a:extLst>
              <a:ext uri="{FF2B5EF4-FFF2-40B4-BE49-F238E27FC236}">
                <a16:creationId xmlns:a16="http://schemas.microsoft.com/office/drawing/2014/main" id="{C2297ECB-8ECE-29B3-AFC1-F6D4E6F3E56E}"/>
              </a:ext>
            </a:extLst>
          </p:cNvPr>
          <p:cNvSpPr/>
          <p:nvPr/>
        </p:nvSpPr>
        <p:spPr bwMode="gray">
          <a:xfrm>
            <a:off x="7888213" y="1633235"/>
            <a:ext cx="1976422" cy="182880"/>
          </a:xfrm>
          <a:prstGeom prst="rect">
            <a:avLst/>
          </a:prstGeom>
          <a:solidFill>
            <a:srgbClr val="7891AA">
              <a:alpha val="75000"/>
            </a:srgbClr>
          </a:solidFill>
          <a:ln w="38100" cap="flat" cmpd="sng" algn="ctr">
            <a:no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1" u="none" strike="noStrike" kern="1200" cap="none" spc="0" normalizeH="0" baseline="0" noProof="0">
                <a:ln>
                  <a:noFill/>
                </a:ln>
                <a:solidFill>
                  <a:srgbClr val="FFFFFF"/>
                </a:solidFill>
                <a:effectLst/>
                <a:uLnTx/>
                <a:uFillTx/>
                <a:latin typeface="Arial"/>
                <a:ea typeface="+mn-ea"/>
                <a:cs typeface="+mn-cs"/>
              </a:rPr>
              <a:t>Tech-focused</a:t>
            </a:r>
          </a:p>
        </p:txBody>
      </p:sp>
      <p:sp>
        <p:nvSpPr>
          <p:cNvPr id="28" name="Rectangle 27">
            <a:extLst>
              <a:ext uri="{FF2B5EF4-FFF2-40B4-BE49-F238E27FC236}">
                <a16:creationId xmlns:a16="http://schemas.microsoft.com/office/drawing/2014/main" id="{60873F1C-2E5A-D54A-C6E3-B439241E677B}"/>
              </a:ext>
            </a:extLst>
          </p:cNvPr>
          <p:cNvSpPr/>
          <p:nvPr/>
        </p:nvSpPr>
        <p:spPr bwMode="gray">
          <a:xfrm>
            <a:off x="9891159" y="1627734"/>
            <a:ext cx="1976421" cy="182880"/>
          </a:xfrm>
          <a:prstGeom prst="rect">
            <a:avLst/>
          </a:prstGeom>
          <a:solidFill>
            <a:srgbClr val="DCE5EA">
              <a:alpha val="75000"/>
            </a:srgbClr>
          </a:solidFill>
          <a:ln w="38100" cap="flat" cmpd="sng" algn="ctr">
            <a:noFill/>
            <a:prstDash val="dash"/>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50" b="1" i="1" u="none" strike="noStrike" kern="1200" cap="none" spc="0" normalizeH="0" baseline="0" noProof="0">
                <a:ln>
                  <a:noFill/>
                </a:ln>
                <a:solidFill>
                  <a:srgbClr val="000000"/>
                </a:solidFill>
                <a:effectLst/>
                <a:uLnTx/>
                <a:uFillTx/>
                <a:latin typeface="Arial"/>
                <a:ea typeface="+mn-ea"/>
                <a:cs typeface="+mn-cs"/>
              </a:rPr>
              <a:t>BPOs</a:t>
            </a:r>
          </a:p>
        </p:txBody>
      </p:sp>
      <p:grpSp>
        <p:nvGrpSpPr>
          <p:cNvPr id="44" name="btfpStatusSticker836038">
            <a:extLst>
              <a:ext uri="{FF2B5EF4-FFF2-40B4-BE49-F238E27FC236}">
                <a16:creationId xmlns:a16="http://schemas.microsoft.com/office/drawing/2014/main" id="{83CEB098-E4E9-85BD-85A3-0ED75EA522B2}"/>
              </a:ext>
            </a:extLst>
          </p:cNvPr>
          <p:cNvGrpSpPr/>
          <p:nvPr>
            <p:custDataLst>
              <p:tags r:id="rId6"/>
            </p:custDataLst>
          </p:nvPr>
        </p:nvGrpSpPr>
        <p:grpSpPr>
          <a:xfrm>
            <a:off x="5971616" y="955344"/>
            <a:ext cx="4001738" cy="235611"/>
            <a:chOff x="-6720946" y="876300"/>
            <a:chExt cx="4001738" cy="235611"/>
          </a:xfrm>
        </p:grpSpPr>
        <p:sp>
          <p:nvSpPr>
            <p:cNvPr id="27" name="btfpStatusStickerText836038">
              <a:extLst>
                <a:ext uri="{FF2B5EF4-FFF2-40B4-BE49-F238E27FC236}">
                  <a16:creationId xmlns:a16="http://schemas.microsoft.com/office/drawing/2014/main" id="{A04E6D0A-CFF1-FBE3-33FD-6F4EDE0CEE91}"/>
                </a:ext>
              </a:extLst>
            </p:cNvPr>
            <p:cNvSpPr txBox="1"/>
            <p:nvPr/>
          </p:nvSpPr>
          <p:spPr bwMode="gray">
            <a:xfrm>
              <a:off x="-6720946" y="876300"/>
              <a:ext cx="4001738"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Based on product releases</a:t>
              </a:r>
            </a:p>
          </p:txBody>
        </p:sp>
        <p:cxnSp>
          <p:nvCxnSpPr>
            <p:cNvPr id="30" name="btfpStatusStickerLine836038">
              <a:extLst>
                <a:ext uri="{FF2B5EF4-FFF2-40B4-BE49-F238E27FC236}">
                  <a16:creationId xmlns:a16="http://schemas.microsoft.com/office/drawing/2014/main" id="{7B9ADCBE-CE4E-0F50-808B-B3EB7881BABC}"/>
                </a:ext>
              </a:extLst>
            </p:cNvPr>
            <p:cNvCxnSpPr>
              <a:cxnSpLocks/>
            </p:cNvCxnSpPr>
            <p:nvPr/>
          </p:nvCxnSpPr>
          <p:spPr bwMode="gray">
            <a:xfrm rot="720000">
              <a:off x="-672094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582E81B5-BB9F-6F32-2001-79FF2B77AF4F}"/>
              </a:ext>
            </a:extLst>
          </p:cNvPr>
          <p:cNvGrpSpPr/>
          <p:nvPr/>
        </p:nvGrpSpPr>
        <p:grpSpPr>
          <a:xfrm>
            <a:off x="8589193" y="1330980"/>
            <a:ext cx="2238461" cy="197769"/>
            <a:chOff x="1539612" y="1003045"/>
            <a:chExt cx="2238461" cy="202612"/>
          </a:xfrm>
        </p:grpSpPr>
        <p:pic>
          <p:nvPicPr>
            <p:cNvPr id="52" name="Picture 51">
              <a:extLst>
                <a:ext uri="{FF2B5EF4-FFF2-40B4-BE49-F238E27FC236}">
                  <a16:creationId xmlns:a16="http://schemas.microsoft.com/office/drawing/2014/main" id="{E0B0F3DB-FC3E-346A-04F5-475B25959CE5}"/>
                </a:ext>
              </a:extLst>
            </p:cNvPr>
            <p:cNvPicPr>
              <a:picLocks noChangeAspect="1"/>
            </p:cNvPicPr>
            <p:nvPr/>
          </p:nvPicPr>
          <p:blipFill>
            <a:blip r:embed="rId13"/>
            <a:stretch>
              <a:fillRect/>
            </a:stretch>
          </p:blipFill>
          <p:spPr>
            <a:xfrm>
              <a:off x="1539612" y="1024424"/>
              <a:ext cx="456322" cy="162629"/>
            </a:xfrm>
            <a:prstGeom prst="rect">
              <a:avLst/>
            </a:prstGeom>
          </p:spPr>
        </p:pic>
        <p:sp>
          <p:nvSpPr>
            <p:cNvPr id="53" name="Rectangle 52">
              <a:extLst>
                <a:ext uri="{FF2B5EF4-FFF2-40B4-BE49-F238E27FC236}">
                  <a16:creationId xmlns:a16="http://schemas.microsoft.com/office/drawing/2014/main" id="{1480291A-C930-36A3-25E0-BD63FF52FA7E}"/>
                </a:ext>
              </a:extLst>
            </p:cNvPr>
            <p:cNvSpPr/>
            <p:nvPr/>
          </p:nvSpPr>
          <p:spPr bwMode="gray">
            <a:xfrm>
              <a:off x="2001170" y="1003045"/>
              <a:ext cx="1776903" cy="20261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No solution offered in the space</a:t>
              </a:r>
            </a:p>
          </p:txBody>
        </p:sp>
      </p:grpSp>
      <p:graphicFrame>
        <p:nvGraphicFramePr>
          <p:cNvPr id="54" name="btfpTable454146">
            <a:extLst>
              <a:ext uri="{FF2B5EF4-FFF2-40B4-BE49-F238E27FC236}">
                <a16:creationId xmlns:a16="http://schemas.microsoft.com/office/drawing/2014/main" id="{49C7EE01-745A-EB4A-796F-25B5B356311E}"/>
              </a:ext>
            </a:extLst>
          </p:cNvPr>
          <p:cNvGraphicFramePr>
            <a:graphicFrameLocks noGrp="1"/>
          </p:cNvGraphicFramePr>
          <p:nvPr>
            <p:custDataLst>
              <p:tags r:id="rId7"/>
            </p:custDataLst>
          </p:nvPr>
        </p:nvGraphicFramePr>
        <p:xfrm>
          <a:off x="3549386" y="1262672"/>
          <a:ext cx="4835766" cy="335280"/>
        </p:xfrm>
        <a:graphic>
          <a:graphicData uri="http://schemas.openxmlformats.org/drawingml/2006/table">
            <a:tbl>
              <a:tblPr>
                <a:tableStyleId>{9D7B26C5-4107-4FEC-AEDC-1716B250A1EF}</a:tableStyleId>
              </a:tblPr>
              <a:tblGrid>
                <a:gridCol w="805961">
                  <a:extLst>
                    <a:ext uri="{9D8B030D-6E8A-4147-A177-3AD203B41FA5}">
                      <a16:colId xmlns:a16="http://schemas.microsoft.com/office/drawing/2014/main" val="2680995798"/>
                    </a:ext>
                  </a:extLst>
                </a:gridCol>
                <a:gridCol w="805961">
                  <a:extLst>
                    <a:ext uri="{9D8B030D-6E8A-4147-A177-3AD203B41FA5}">
                      <a16:colId xmlns:a16="http://schemas.microsoft.com/office/drawing/2014/main" val="611741616"/>
                    </a:ext>
                  </a:extLst>
                </a:gridCol>
                <a:gridCol w="805961">
                  <a:extLst>
                    <a:ext uri="{9D8B030D-6E8A-4147-A177-3AD203B41FA5}">
                      <a16:colId xmlns:a16="http://schemas.microsoft.com/office/drawing/2014/main" val="3045711801"/>
                    </a:ext>
                  </a:extLst>
                </a:gridCol>
                <a:gridCol w="805961">
                  <a:extLst>
                    <a:ext uri="{9D8B030D-6E8A-4147-A177-3AD203B41FA5}">
                      <a16:colId xmlns:a16="http://schemas.microsoft.com/office/drawing/2014/main" val="2101595181"/>
                    </a:ext>
                  </a:extLst>
                </a:gridCol>
                <a:gridCol w="805961">
                  <a:extLst>
                    <a:ext uri="{9D8B030D-6E8A-4147-A177-3AD203B41FA5}">
                      <a16:colId xmlns:a16="http://schemas.microsoft.com/office/drawing/2014/main" val="1533578970"/>
                    </a:ext>
                  </a:extLst>
                </a:gridCol>
                <a:gridCol w="805961">
                  <a:extLst>
                    <a:ext uri="{9D8B030D-6E8A-4147-A177-3AD203B41FA5}">
                      <a16:colId xmlns:a16="http://schemas.microsoft.com/office/drawing/2014/main" val="1245177467"/>
                    </a:ext>
                  </a:extLst>
                </a:gridCol>
              </a:tblGrid>
              <a:tr h="263827">
                <a:tc>
                  <a:txBody>
                    <a:bodyPr/>
                    <a:lstStyle/>
                    <a:p>
                      <a:pPr marL="0" indent="0" algn="ctr">
                        <a:spcBef>
                          <a:spcPts val="0"/>
                        </a:spcBef>
                        <a:buFontTx/>
                        <a:buNone/>
                      </a:pPr>
                      <a:r>
                        <a:rPr lang="en-US" sz="800">
                          <a:solidFill>
                            <a:srgbClr val="000000"/>
                          </a:solidFill>
                        </a:rPr>
                        <a:t>AI/ GenAI presence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spcBef>
                          <a:spcPts val="0"/>
                        </a:spcBef>
                        <a:buFontTx/>
                        <a:buNone/>
                      </a:pPr>
                      <a:r>
                        <a:rPr lang="en-US" sz="800">
                          <a:solidFill>
                            <a:srgbClr val="000000"/>
                          </a:solidFill>
                        </a:rPr>
                        <a:t>Low</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spcBef>
                          <a:spcPts val="0"/>
                        </a:spcBef>
                        <a:buFontTx/>
                        <a:buNone/>
                      </a:pPr>
                      <a:r>
                        <a:rPr lang="en-US" sz="800">
                          <a:solidFill>
                            <a:srgbClr val="FFFFFF"/>
                          </a:solidFill>
                        </a:rPr>
                        <a:t>Low-medium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8585"/>
                    </a:solidFill>
                  </a:tcPr>
                </a:tc>
                <a:tc>
                  <a:txBody>
                    <a:bodyPr/>
                    <a:lstStyle/>
                    <a:p>
                      <a:pPr marL="0" indent="0" algn="ctr">
                        <a:spcBef>
                          <a:spcPts val="0"/>
                        </a:spcBef>
                        <a:buFontTx/>
                        <a:buNone/>
                      </a:pPr>
                      <a:r>
                        <a:rPr lang="en-US" sz="800">
                          <a:solidFill>
                            <a:srgbClr val="FFFFFF"/>
                          </a:solidFill>
                        </a:rPr>
                        <a:t>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indent="0" algn="ctr">
                        <a:spcBef>
                          <a:spcPts val="0"/>
                        </a:spcBef>
                        <a:buFontTx/>
                        <a:buNone/>
                      </a:pPr>
                      <a:r>
                        <a:rPr lang="en-US" sz="800">
                          <a:solidFill>
                            <a:srgbClr val="FFFFFF"/>
                          </a:solidFill>
                        </a:rPr>
                        <a:t>Medium-high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475A"/>
                    </a:solidFill>
                  </a:tcPr>
                </a:tc>
                <a:tc>
                  <a:txBody>
                    <a:bodyPr/>
                    <a:lstStyle/>
                    <a:p>
                      <a:pPr marL="0" indent="0" algn="ctr">
                        <a:spcBef>
                          <a:spcPts val="0"/>
                        </a:spcBef>
                        <a:buFontTx/>
                        <a:buNone/>
                      </a:pPr>
                      <a:r>
                        <a:rPr lang="en-US" sz="800">
                          <a:solidFill>
                            <a:schemeClr val="bg1"/>
                          </a:solidFill>
                        </a:rPr>
                        <a:t>High</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3B74"/>
                    </a:solidFill>
                  </a:tcPr>
                </a:tc>
                <a:extLst>
                  <a:ext uri="{0D108BD9-81ED-4DB2-BD59-A6C34878D82A}">
                    <a16:rowId xmlns:a16="http://schemas.microsoft.com/office/drawing/2014/main" val="2478082810"/>
                  </a:ext>
                </a:extLst>
              </a:tr>
            </a:tbl>
          </a:graphicData>
        </a:graphic>
      </p:graphicFrame>
      <p:grpSp>
        <p:nvGrpSpPr>
          <p:cNvPr id="63" name="btfpConclusionArrow493010">
            <a:extLst>
              <a:ext uri="{FF2B5EF4-FFF2-40B4-BE49-F238E27FC236}">
                <a16:creationId xmlns:a16="http://schemas.microsoft.com/office/drawing/2014/main" id="{EEEBCC94-6D0B-FEEA-20A0-3C3171A428FD}"/>
              </a:ext>
            </a:extLst>
          </p:cNvPr>
          <p:cNvGrpSpPr/>
          <p:nvPr>
            <p:custDataLst>
              <p:tags r:id="rId8"/>
            </p:custDataLst>
          </p:nvPr>
        </p:nvGrpSpPr>
        <p:grpSpPr>
          <a:xfrm>
            <a:off x="330200" y="5759130"/>
            <a:ext cx="11531600" cy="773755"/>
            <a:chOff x="-711496" y="909638"/>
            <a:chExt cx="11531600" cy="987571"/>
          </a:xfrm>
        </p:grpSpPr>
        <p:sp>
          <p:nvSpPr>
            <p:cNvPr id="1024" name="btfpConclusionArrowText493010">
              <a:extLst>
                <a:ext uri="{FF2B5EF4-FFF2-40B4-BE49-F238E27FC236}">
                  <a16:creationId xmlns:a16="http://schemas.microsoft.com/office/drawing/2014/main" id="{8100EA52-2347-69D7-0C9E-E449E8E59BA6}"/>
                </a:ext>
              </a:extLst>
            </p:cNvPr>
            <p:cNvSpPr txBox="1"/>
            <p:nvPr/>
          </p:nvSpPr>
          <p:spPr bwMode="gray">
            <a:xfrm>
              <a:off x="-711496" y="1348923"/>
              <a:ext cx="11531600" cy="548286"/>
            </a:xfrm>
            <a:prstGeom prst="rect">
              <a:avLst/>
            </a:prstGeom>
            <a:noFill/>
          </p:spPr>
          <p:txBody>
            <a:bodyPr vert="horz" wrap="square" lIns="36036" tIns="36036" rIns="36036" bIns="180181" rtlCol="0" anchor="ctr">
              <a:spAutoFit/>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CC0000"/>
                  </a:solidFill>
                  <a:effectLst/>
                  <a:uLnTx/>
                  <a:uFillTx/>
                  <a:latin typeface="Arial"/>
                  <a:ea typeface="+mn-ea"/>
                  <a:cs typeface="+mn-cs"/>
                </a:rPr>
                <a:t>Imperative to invest to maintain position—not just to keep up with current leaders, but to avoid falling behind AI-native players</a:t>
              </a:r>
            </a:p>
          </p:txBody>
        </p:sp>
        <p:sp>
          <p:nvSpPr>
            <p:cNvPr id="1025" name="btfpConclusionArrowPointer493010">
              <a:extLst>
                <a:ext uri="{FF2B5EF4-FFF2-40B4-BE49-F238E27FC236}">
                  <a16:creationId xmlns:a16="http://schemas.microsoft.com/office/drawing/2014/main" id="{426F14D1-E45A-CBC0-2D8A-147F97609BD1}"/>
                </a:ext>
              </a:extLst>
            </p:cNvPr>
            <p:cNvSpPr/>
            <p:nvPr/>
          </p:nvSpPr>
          <p:spPr bwMode="gray">
            <a:xfrm>
              <a:off x="4621869" y="909638"/>
              <a:ext cx="864870" cy="459944"/>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027" name="btfpConclusionArrowLineLeft493010">
              <a:extLst>
                <a:ext uri="{FF2B5EF4-FFF2-40B4-BE49-F238E27FC236}">
                  <a16:creationId xmlns:a16="http://schemas.microsoft.com/office/drawing/2014/main" id="{4C8890F4-BB3A-DE1E-A8EA-ECED736C6883}"/>
                </a:ext>
              </a:extLst>
            </p:cNvPr>
            <p:cNvCxnSpPr/>
            <p:nvPr/>
          </p:nvCxnSpPr>
          <p:spPr bwMode="gray">
            <a:xfrm>
              <a:off x="-711496" y="1216420"/>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029" name="btfpConclusionArrowLineRight493010">
              <a:extLst>
                <a:ext uri="{FF2B5EF4-FFF2-40B4-BE49-F238E27FC236}">
                  <a16:creationId xmlns:a16="http://schemas.microsoft.com/office/drawing/2014/main" id="{1A79C202-8231-E03E-FDF1-4C0E6E4F3ED9}"/>
                </a:ext>
              </a:extLst>
            </p:cNvPr>
            <p:cNvCxnSpPr/>
            <p:nvPr/>
          </p:nvCxnSpPr>
          <p:spPr bwMode="gray">
            <a:xfrm>
              <a:off x="5400252" y="1216420"/>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5047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 name="think-cell data - do not delete" hidden="1">
            <a:extLst>
              <a:ext uri="{FF2B5EF4-FFF2-40B4-BE49-F238E27FC236}">
                <a16:creationId xmlns:a16="http://schemas.microsoft.com/office/drawing/2014/main" id="{27F8AF76-E226-5EE7-0345-4BB7E92532E3}"/>
              </a:ext>
            </a:extLst>
          </p:cNvPr>
          <p:cNvGraphicFramePr>
            <a:graphicFrameLocks noChangeAspect="1"/>
          </p:cNvGraphicFramePr>
          <p:nvPr>
            <p:custDataLst>
              <p:tags r:id="rId2"/>
            </p:custDataLst>
            <p:extLst>
              <p:ext uri="{D42A27DB-BD31-4B8C-83A1-F6EECF244321}">
                <p14:modId xmlns:p14="http://schemas.microsoft.com/office/powerpoint/2010/main" val="508734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84" imgH="486" progId="TCLayout.ActiveDocument.1">
                  <p:embed/>
                </p:oleObj>
              </mc:Choice>
              <mc:Fallback>
                <p:oleObj name="think-cell Slide" r:id="rId12" imgW="484" imgH="486" progId="TCLayout.ActiveDocument.1">
                  <p:embed/>
                  <p:pic>
                    <p:nvPicPr>
                      <p:cNvPr id="70" name="think-cell data - do not delete" hidden="1">
                        <a:extLst>
                          <a:ext uri="{FF2B5EF4-FFF2-40B4-BE49-F238E27FC236}">
                            <a16:creationId xmlns:a16="http://schemas.microsoft.com/office/drawing/2014/main" id="{27F8AF76-E226-5EE7-0345-4BB7E92532E3}"/>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cxnSp>
        <p:nvCxnSpPr>
          <p:cNvPr id="46" name="Straight Arrow Connector 45">
            <a:extLst>
              <a:ext uri="{FF2B5EF4-FFF2-40B4-BE49-F238E27FC236}">
                <a16:creationId xmlns:a16="http://schemas.microsoft.com/office/drawing/2014/main" id="{35747BB6-309B-E5C0-4656-3C651872D135}"/>
              </a:ext>
            </a:extLst>
          </p:cNvPr>
          <p:cNvCxnSpPr/>
          <p:nvPr/>
        </p:nvCxnSpPr>
        <p:spPr bwMode="gray">
          <a:xfrm>
            <a:off x="519185" y="1655379"/>
            <a:ext cx="11141873" cy="0"/>
          </a:xfrm>
          <a:prstGeom prst="straightConnector1">
            <a:avLst/>
          </a:prstGeom>
          <a:ln w="3810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37" name="btfpColumnIndicatorGroup2">
            <a:extLst>
              <a:ext uri="{FF2B5EF4-FFF2-40B4-BE49-F238E27FC236}">
                <a16:creationId xmlns:a16="http://schemas.microsoft.com/office/drawing/2014/main" id="{D3AE6A1B-C94C-7329-2306-9477D4AF7374}"/>
              </a:ext>
            </a:extLst>
          </p:cNvPr>
          <p:cNvGrpSpPr/>
          <p:nvPr/>
        </p:nvGrpSpPr>
        <p:grpSpPr>
          <a:xfrm>
            <a:off x="0" y="6926580"/>
            <a:ext cx="12192000" cy="137160"/>
            <a:chOff x="0" y="6926580"/>
            <a:chExt cx="12192000" cy="137160"/>
          </a:xfrm>
        </p:grpSpPr>
        <p:sp>
          <p:nvSpPr>
            <p:cNvPr id="35" name="btfpColumnGapBlocker788014">
              <a:extLst>
                <a:ext uri="{FF2B5EF4-FFF2-40B4-BE49-F238E27FC236}">
                  <a16:creationId xmlns:a16="http://schemas.microsoft.com/office/drawing/2014/main" id="{F179EB51-813B-35E2-4099-6E76FD099DF4}"/>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33" name="btfpColumnGapBlocker553049">
              <a:extLst>
                <a:ext uri="{FF2B5EF4-FFF2-40B4-BE49-F238E27FC236}">
                  <a16:creationId xmlns:a16="http://schemas.microsoft.com/office/drawing/2014/main" id="{BBEA8FD8-F9B7-10DA-C115-7C6F04E42910}"/>
                </a:ext>
              </a:extLst>
            </p:cNvPr>
            <p:cNvSpPr/>
            <p:nvPr/>
          </p:nvSpPr>
          <p:spPr bwMode="gray">
            <a:xfrm>
              <a:off x="8843764"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31" name="btfpColumnIndicator843011">
              <a:extLst>
                <a:ext uri="{FF2B5EF4-FFF2-40B4-BE49-F238E27FC236}">
                  <a16:creationId xmlns:a16="http://schemas.microsoft.com/office/drawing/2014/main" id="{83AA108F-F4E2-60BA-7A75-7E6A0DEFE9B2}"/>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670847">
              <a:extLst>
                <a:ext uri="{FF2B5EF4-FFF2-40B4-BE49-F238E27FC236}">
                  <a16:creationId xmlns:a16="http://schemas.microsoft.com/office/drawing/2014/main" id="{B8053FED-BF76-B6FD-CCE1-AC2B63544C4D}"/>
                </a:ext>
              </a:extLst>
            </p:cNvPr>
            <p:cNvCxnSpPr/>
            <p:nvPr/>
          </p:nvCxnSpPr>
          <p:spPr bwMode="gray">
            <a:xfrm flipV="1">
              <a:off x="938430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447784">
              <a:extLst>
                <a:ext uri="{FF2B5EF4-FFF2-40B4-BE49-F238E27FC236}">
                  <a16:creationId xmlns:a16="http://schemas.microsoft.com/office/drawing/2014/main" id="{47575F78-42AB-B6FE-CDF0-5402E434BD8F}"/>
                </a:ext>
              </a:extLst>
            </p:cNvPr>
            <p:cNvSpPr/>
            <p:nvPr/>
          </p:nvSpPr>
          <p:spPr bwMode="gray">
            <a:xfrm>
              <a:off x="5825728"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25" name="btfpColumnIndicator525562">
              <a:extLst>
                <a:ext uri="{FF2B5EF4-FFF2-40B4-BE49-F238E27FC236}">
                  <a16:creationId xmlns:a16="http://schemas.microsoft.com/office/drawing/2014/main" id="{1A423295-AD67-8128-B86D-0600A26AC0C0}"/>
                </a:ext>
              </a:extLst>
            </p:cNvPr>
            <p:cNvCxnSpPr/>
            <p:nvPr/>
          </p:nvCxnSpPr>
          <p:spPr bwMode="gray">
            <a:xfrm flipV="1">
              <a:off x="8843764"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736093">
              <a:extLst>
                <a:ext uri="{FF2B5EF4-FFF2-40B4-BE49-F238E27FC236}">
                  <a16:creationId xmlns:a16="http://schemas.microsoft.com/office/drawing/2014/main" id="{AE89C6B8-D29B-E7DD-0E17-D77424075842}"/>
                </a:ext>
              </a:extLst>
            </p:cNvPr>
            <p:cNvCxnSpPr/>
            <p:nvPr/>
          </p:nvCxnSpPr>
          <p:spPr bwMode="gray">
            <a:xfrm flipV="1">
              <a:off x="636627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395719">
              <a:extLst>
                <a:ext uri="{FF2B5EF4-FFF2-40B4-BE49-F238E27FC236}">
                  <a16:creationId xmlns:a16="http://schemas.microsoft.com/office/drawing/2014/main" id="{16AC8388-A45E-C468-F46E-F490EDE7E189}"/>
                </a:ext>
              </a:extLst>
            </p:cNvPr>
            <p:cNvSpPr/>
            <p:nvPr/>
          </p:nvSpPr>
          <p:spPr bwMode="gray">
            <a:xfrm>
              <a:off x="2807692" y="692658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9" name="btfpColumnIndicator916647">
              <a:extLst>
                <a:ext uri="{FF2B5EF4-FFF2-40B4-BE49-F238E27FC236}">
                  <a16:creationId xmlns:a16="http://schemas.microsoft.com/office/drawing/2014/main" id="{AE240554-B721-35F6-4D3F-032A942D2B5F}"/>
                </a:ext>
              </a:extLst>
            </p:cNvPr>
            <p:cNvCxnSpPr/>
            <p:nvPr/>
          </p:nvCxnSpPr>
          <p:spPr bwMode="gray">
            <a:xfrm flipV="1">
              <a:off x="5825728"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338702">
              <a:extLst>
                <a:ext uri="{FF2B5EF4-FFF2-40B4-BE49-F238E27FC236}">
                  <a16:creationId xmlns:a16="http://schemas.microsoft.com/office/drawing/2014/main" id="{1617DEDE-F074-7210-AB65-9C80C99BB040}"/>
                </a:ext>
              </a:extLst>
            </p:cNvPr>
            <p:cNvCxnSpPr/>
            <p:nvPr/>
          </p:nvCxnSpPr>
          <p:spPr bwMode="gray">
            <a:xfrm flipV="1">
              <a:off x="3348236"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558995">
              <a:extLst>
                <a:ext uri="{FF2B5EF4-FFF2-40B4-BE49-F238E27FC236}">
                  <a16:creationId xmlns:a16="http://schemas.microsoft.com/office/drawing/2014/main" id="{FE6BFB50-67BB-4601-DDD5-AFFFCD48FF04}"/>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3" name="btfpColumnIndicator712713">
              <a:extLst>
                <a:ext uri="{FF2B5EF4-FFF2-40B4-BE49-F238E27FC236}">
                  <a16:creationId xmlns:a16="http://schemas.microsoft.com/office/drawing/2014/main" id="{C5E996C8-F8F1-A97E-0120-8984A0DA0914}"/>
                </a:ext>
              </a:extLst>
            </p:cNvPr>
            <p:cNvCxnSpPr/>
            <p:nvPr/>
          </p:nvCxnSpPr>
          <p:spPr bwMode="gray">
            <a:xfrm flipV="1">
              <a:off x="2807692"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83289">
              <a:extLst>
                <a:ext uri="{FF2B5EF4-FFF2-40B4-BE49-F238E27FC236}">
                  <a16:creationId xmlns:a16="http://schemas.microsoft.com/office/drawing/2014/main" id="{53AD55A0-FCFC-C2F1-3106-8276BB0824AA}"/>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6" name="btfpColumnIndicatorGroup1">
            <a:extLst>
              <a:ext uri="{FF2B5EF4-FFF2-40B4-BE49-F238E27FC236}">
                <a16:creationId xmlns:a16="http://schemas.microsoft.com/office/drawing/2014/main" id="{E40AC61A-2978-5769-3974-8498B60F935D}"/>
              </a:ext>
            </a:extLst>
          </p:cNvPr>
          <p:cNvGrpSpPr/>
          <p:nvPr/>
        </p:nvGrpSpPr>
        <p:grpSpPr>
          <a:xfrm>
            <a:off x="0" y="-205740"/>
            <a:ext cx="12192000" cy="137160"/>
            <a:chOff x="0" y="-205740"/>
            <a:chExt cx="12192000" cy="137160"/>
          </a:xfrm>
        </p:grpSpPr>
        <p:sp>
          <p:nvSpPr>
            <p:cNvPr id="34" name="btfpColumnGapBlocker480749">
              <a:extLst>
                <a:ext uri="{FF2B5EF4-FFF2-40B4-BE49-F238E27FC236}">
                  <a16:creationId xmlns:a16="http://schemas.microsoft.com/office/drawing/2014/main" id="{49431957-FF6F-B5A5-911A-02C9EF2B8D75}"/>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32" name="btfpColumnGapBlocker939749">
              <a:extLst>
                <a:ext uri="{FF2B5EF4-FFF2-40B4-BE49-F238E27FC236}">
                  <a16:creationId xmlns:a16="http://schemas.microsoft.com/office/drawing/2014/main" id="{1604DACF-C835-FB63-97A1-51CDA3EADE90}"/>
                </a:ext>
              </a:extLst>
            </p:cNvPr>
            <p:cNvSpPr/>
            <p:nvPr/>
          </p:nvSpPr>
          <p:spPr bwMode="gray">
            <a:xfrm>
              <a:off x="8843764"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30" name="btfpColumnIndicator235344">
              <a:extLst>
                <a:ext uri="{FF2B5EF4-FFF2-40B4-BE49-F238E27FC236}">
                  <a16:creationId xmlns:a16="http://schemas.microsoft.com/office/drawing/2014/main" id="{BD3A1F46-D991-8146-A1C9-F4C444A38D09}"/>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995797">
              <a:extLst>
                <a:ext uri="{FF2B5EF4-FFF2-40B4-BE49-F238E27FC236}">
                  <a16:creationId xmlns:a16="http://schemas.microsoft.com/office/drawing/2014/main" id="{5C42ED0A-D73E-E7A0-74CE-C5CAF5A1C8EF}"/>
                </a:ext>
              </a:extLst>
            </p:cNvPr>
            <p:cNvCxnSpPr/>
            <p:nvPr/>
          </p:nvCxnSpPr>
          <p:spPr bwMode="gray">
            <a:xfrm flipV="1">
              <a:off x="938430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443467">
              <a:extLst>
                <a:ext uri="{FF2B5EF4-FFF2-40B4-BE49-F238E27FC236}">
                  <a16:creationId xmlns:a16="http://schemas.microsoft.com/office/drawing/2014/main" id="{30831F89-DB41-863E-1F35-F788ED1CC736}"/>
                </a:ext>
              </a:extLst>
            </p:cNvPr>
            <p:cNvSpPr/>
            <p:nvPr/>
          </p:nvSpPr>
          <p:spPr bwMode="gray">
            <a:xfrm>
              <a:off x="5825728"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24" name="btfpColumnIndicator141920">
              <a:extLst>
                <a:ext uri="{FF2B5EF4-FFF2-40B4-BE49-F238E27FC236}">
                  <a16:creationId xmlns:a16="http://schemas.microsoft.com/office/drawing/2014/main" id="{5171AA1A-0ED2-5E02-355C-EF0E48912D31}"/>
                </a:ext>
              </a:extLst>
            </p:cNvPr>
            <p:cNvCxnSpPr/>
            <p:nvPr/>
          </p:nvCxnSpPr>
          <p:spPr bwMode="gray">
            <a:xfrm flipV="1">
              <a:off x="8843764"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710009">
              <a:extLst>
                <a:ext uri="{FF2B5EF4-FFF2-40B4-BE49-F238E27FC236}">
                  <a16:creationId xmlns:a16="http://schemas.microsoft.com/office/drawing/2014/main" id="{345DCC6F-3C0B-8AEB-C92C-E31166B6915F}"/>
                </a:ext>
              </a:extLst>
            </p:cNvPr>
            <p:cNvCxnSpPr/>
            <p:nvPr/>
          </p:nvCxnSpPr>
          <p:spPr bwMode="gray">
            <a:xfrm flipV="1">
              <a:off x="636627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961274">
              <a:extLst>
                <a:ext uri="{FF2B5EF4-FFF2-40B4-BE49-F238E27FC236}">
                  <a16:creationId xmlns:a16="http://schemas.microsoft.com/office/drawing/2014/main" id="{0E63B558-3FED-FADF-CEBF-23DA5C5CF9EA}"/>
                </a:ext>
              </a:extLst>
            </p:cNvPr>
            <p:cNvSpPr/>
            <p:nvPr/>
          </p:nvSpPr>
          <p:spPr bwMode="gray">
            <a:xfrm>
              <a:off x="2807692" y="-205740"/>
              <a:ext cx="540544"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8" name="btfpColumnIndicator837890">
              <a:extLst>
                <a:ext uri="{FF2B5EF4-FFF2-40B4-BE49-F238E27FC236}">
                  <a16:creationId xmlns:a16="http://schemas.microsoft.com/office/drawing/2014/main" id="{3565E7C1-25E7-CAAF-059E-02D160FD4D90}"/>
                </a:ext>
              </a:extLst>
            </p:cNvPr>
            <p:cNvCxnSpPr/>
            <p:nvPr/>
          </p:nvCxnSpPr>
          <p:spPr bwMode="gray">
            <a:xfrm flipV="1">
              <a:off x="5825728"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558847">
              <a:extLst>
                <a:ext uri="{FF2B5EF4-FFF2-40B4-BE49-F238E27FC236}">
                  <a16:creationId xmlns:a16="http://schemas.microsoft.com/office/drawing/2014/main" id="{AF988ABB-0EBA-D556-E9B7-D1B6BA4EE285}"/>
                </a:ext>
              </a:extLst>
            </p:cNvPr>
            <p:cNvCxnSpPr/>
            <p:nvPr/>
          </p:nvCxnSpPr>
          <p:spPr bwMode="gray">
            <a:xfrm flipV="1">
              <a:off x="3348236"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 name="btfpColumnGapBlocker869028">
              <a:extLst>
                <a:ext uri="{FF2B5EF4-FFF2-40B4-BE49-F238E27FC236}">
                  <a16:creationId xmlns:a16="http://schemas.microsoft.com/office/drawing/2014/main" id="{B734561A-E520-BF50-42AD-D8BAAEB2CF3E}"/>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5" name="btfpColumnIndicator178533">
              <a:extLst>
                <a:ext uri="{FF2B5EF4-FFF2-40B4-BE49-F238E27FC236}">
                  <a16:creationId xmlns:a16="http://schemas.microsoft.com/office/drawing/2014/main" id="{273425DF-B4B2-B255-2B8B-F0E93FF5B4FF}"/>
                </a:ext>
              </a:extLst>
            </p:cNvPr>
            <p:cNvCxnSpPr/>
            <p:nvPr/>
          </p:nvCxnSpPr>
          <p:spPr bwMode="gray">
            <a:xfrm flipV="1">
              <a:off x="2807692"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523671">
              <a:extLst>
                <a:ext uri="{FF2B5EF4-FFF2-40B4-BE49-F238E27FC236}">
                  <a16:creationId xmlns:a16="http://schemas.microsoft.com/office/drawing/2014/main" id="{DA9CF58F-1A06-B389-0146-C9883F69AEC2}"/>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63CE360-AFD1-14D2-3985-47EDEE262695}"/>
              </a:ext>
            </a:extLst>
          </p:cNvPr>
          <p:cNvSpPr>
            <a:spLocks noGrp="1"/>
          </p:cNvSpPr>
          <p:nvPr>
            <p:ph type="title"/>
          </p:nvPr>
        </p:nvSpPr>
        <p:spPr/>
        <p:txBody>
          <a:bodyPr vert="horz"/>
          <a:lstStyle/>
          <a:p>
            <a:r>
              <a:rPr lang="en-US"/>
              <a:t>Denials management is evolving from manual triage to autonomous resolution — with AI reducing cycle times, rework, and human intervention at scale</a:t>
            </a:r>
          </a:p>
        </p:txBody>
      </p:sp>
      <p:grpSp>
        <p:nvGrpSpPr>
          <p:cNvPr id="10" name="btfpRunningAgenda2Level859484">
            <a:extLst>
              <a:ext uri="{FF2B5EF4-FFF2-40B4-BE49-F238E27FC236}">
                <a16:creationId xmlns:a16="http://schemas.microsoft.com/office/drawing/2014/main" id="{ADF6A5B3-9C72-6FE5-4360-CF0F7DAF2CAE}"/>
              </a:ext>
            </a:extLst>
          </p:cNvPr>
          <p:cNvGrpSpPr/>
          <p:nvPr>
            <p:custDataLst>
              <p:tags r:id="rId3"/>
            </p:custDataLst>
          </p:nvPr>
        </p:nvGrpSpPr>
        <p:grpSpPr>
          <a:xfrm>
            <a:off x="-1" y="944429"/>
            <a:ext cx="5242071" cy="257442"/>
            <a:chOff x="-1" y="876300"/>
            <a:chExt cx="5242071" cy="257442"/>
          </a:xfrm>
        </p:grpSpPr>
        <p:sp>
          <p:nvSpPr>
            <p:cNvPr id="7" name="btfpRunningAgenda2LevelBarLeft859484">
              <a:extLst>
                <a:ext uri="{FF2B5EF4-FFF2-40B4-BE49-F238E27FC236}">
                  <a16:creationId xmlns:a16="http://schemas.microsoft.com/office/drawing/2014/main" id="{4A1AE3BE-079F-A320-AA57-8C22B1C54565}"/>
                </a:ext>
              </a:extLst>
            </p:cNvPr>
            <p:cNvSpPr/>
            <p:nvPr/>
          </p:nvSpPr>
          <p:spPr bwMode="gray">
            <a:xfrm>
              <a:off x="-1" y="876300"/>
              <a:ext cx="3515607"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03086 w 1103086"/>
                <a:gd name="connsiteY0" fmla="*/ 0 h 257442"/>
                <a:gd name="connsiteX1" fmla="*/ 896080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271402 w 1271402"/>
                <a:gd name="connsiteY0" fmla="*/ 0 h 257442"/>
                <a:gd name="connsiteX1" fmla="*/ 1048365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372390 w 1372390"/>
                <a:gd name="connsiteY0" fmla="*/ 0 h 257442"/>
                <a:gd name="connsiteX1" fmla="*/ 1216681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58339 w 1558339"/>
                <a:gd name="connsiteY0" fmla="*/ 0 h 257442"/>
                <a:gd name="connsiteX1" fmla="*/ 1317669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718639 w 1718639"/>
                <a:gd name="connsiteY0" fmla="*/ 0 h 257442"/>
                <a:gd name="connsiteX1" fmla="*/ 15036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819629 w 1819629"/>
                <a:gd name="connsiteY0" fmla="*/ 0 h 257442"/>
                <a:gd name="connsiteX1" fmla="*/ 166391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2005577 w 2005577"/>
                <a:gd name="connsiteY0" fmla="*/ 0 h 257442"/>
                <a:gd name="connsiteX1" fmla="*/ 1764908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183510 w 2183510"/>
                <a:gd name="connsiteY0" fmla="*/ 0 h 257442"/>
                <a:gd name="connsiteX1" fmla="*/ 1950856 w 2183510"/>
                <a:gd name="connsiteY1" fmla="*/ 257442 h 257442"/>
                <a:gd name="connsiteX2" fmla="*/ 0 w 2183510"/>
                <a:gd name="connsiteY2" fmla="*/ 257442 h 257442"/>
                <a:gd name="connsiteX3" fmla="*/ 0 w 2183510"/>
                <a:gd name="connsiteY3" fmla="*/ 0 h 257442"/>
                <a:gd name="connsiteX0" fmla="*/ 2183510 w 2183510"/>
                <a:gd name="connsiteY0" fmla="*/ 0 h 257442"/>
                <a:gd name="connsiteX1" fmla="*/ 2128788 w 2183510"/>
                <a:gd name="connsiteY1" fmla="*/ 257442 h 257442"/>
                <a:gd name="connsiteX2" fmla="*/ 0 w 2183510"/>
                <a:gd name="connsiteY2" fmla="*/ 257442 h 257442"/>
                <a:gd name="connsiteX3" fmla="*/ 0 w 2183510"/>
                <a:gd name="connsiteY3" fmla="*/ 0 h 257442"/>
                <a:gd name="connsiteX0" fmla="*/ 2183511 w 2183511"/>
                <a:gd name="connsiteY0" fmla="*/ 0 h 257442"/>
                <a:gd name="connsiteX1" fmla="*/ 2128789 w 2183511"/>
                <a:gd name="connsiteY1" fmla="*/ 257442 h 257442"/>
                <a:gd name="connsiteX2" fmla="*/ 0 w 2183511"/>
                <a:gd name="connsiteY2" fmla="*/ 257442 h 257442"/>
                <a:gd name="connsiteX3" fmla="*/ 1 w 2183511"/>
                <a:gd name="connsiteY3" fmla="*/ 0 h 257442"/>
                <a:gd name="connsiteX0" fmla="*/ 2183511 w 2183511"/>
                <a:gd name="connsiteY0" fmla="*/ 0 h 257442"/>
                <a:gd name="connsiteX1" fmla="*/ 2128789 w 2183511"/>
                <a:gd name="connsiteY1" fmla="*/ 257442 h 257442"/>
                <a:gd name="connsiteX2" fmla="*/ 0 w 2183511"/>
                <a:gd name="connsiteY2" fmla="*/ 257442 h 257442"/>
                <a:gd name="connsiteX3" fmla="*/ 1 w 2183511"/>
                <a:gd name="connsiteY3" fmla="*/ 0 h 257442"/>
                <a:gd name="connsiteX0" fmla="*/ 2369459 w 2369459"/>
                <a:gd name="connsiteY0" fmla="*/ 0 h 257442"/>
                <a:gd name="connsiteX1" fmla="*/ 2128789 w 2369459"/>
                <a:gd name="connsiteY1" fmla="*/ 257442 h 257442"/>
                <a:gd name="connsiteX2" fmla="*/ 0 w 2369459"/>
                <a:gd name="connsiteY2" fmla="*/ 257442 h 257442"/>
                <a:gd name="connsiteX3" fmla="*/ 1 w 2369459"/>
                <a:gd name="connsiteY3" fmla="*/ 0 h 257442"/>
                <a:gd name="connsiteX0" fmla="*/ 2369459 w 2369459"/>
                <a:gd name="connsiteY0" fmla="*/ 0 h 257442"/>
                <a:gd name="connsiteX1" fmla="*/ 2314738 w 2369459"/>
                <a:gd name="connsiteY1" fmla="*/ 257442 h 257442"/>
                <a:gd name="connsiteX2" fmla="*/ 0 w 2369459"/>
                <a:gd name="connsiteY2" fmla="*/ 257442 h 257442"/>
                <a:gd name="connsiteX3" fmla="*/ 1 w 2369459"/>
                <a:gd name="connsiteY3" fmla="*/ 0 h 257442"/>
                <a:gd name="connsiteX0" fmla="*/ 2369458 w 2369458"/>
                <a:gd name="connsiteY0" fmla="*/ 0 h 257442"/>
                <a:gd name="connsiteX1" fmla="*/ 2314737 w 2369458"/>
                <a:gd name="connsiteY1" fmla="*/ 257442 h 257442"/>
                <a:gd name="connsiteX2" fmla="*/ 0 w 2369458"/>
                <a:gd name="connsiteY2" fmla="*/ 257442 h 257442"/>
                <a:gd name="connsiteX3" fmla="*/ 0 w 2369458"/>
                <a:gd name="connsiteY3" fmla="*/ 0 h 257442"/>
                <a:gd name="connsiteX0" fmla="*/ 2369459 w 2369459"/>
                <a:gd name="connsiteY0" fmla="*/ 0 h 257442"/>
                <a:gd name="connsiteX1" fmla="*/ 2314738 w 2369459"/>
                <a:gd name="connsiteY1" fmla="*/ 257442 h 257442"/>
                <a:gd name="connsiteX2" fmla="*/ 1 w 2369459"/>
                <a:gd name="connsiteY2" fmla="*/ 257442 h 257442"/>
                <a:gd name="connsiteX3" fmla="*/ 0 w 2369459"/>
                <a:gd name="connsiteY3" fmla="*/ 0 h 257442"/>
                <a:gd name="connsiteX0" fmla="*/ 2521745 w 2521745"/>
                <a:gd name="connsiteY0" fmla="*/ 0 h 257442"/>
                <a:gd name="connsiteX1" fmla="*/ 2314738 w 2521745"/>
                <a:gd name="connsiteY1" fmla="*/ 257442 h 257442"/>
                <a:gd name="connsiteX2" fmla="*/ 1 w 2521745"/>
                <a:gd name="connsiteY2" fmla="*/ 257442 h 257442"/>
                <a:gd name="connsiteX3" fmla="*/ 0 w 2521745"/>
                <a:gd name="connsiteY3" fmla="*/ 0 h 257442"/>
                <a:gd name="connsiteX0" fmla="*/ 2521745 w 2521745"/>
                <a:gd name="connsiteY0" fmla="*/ 0 h 257442"/>
                <a:gd name="connsiteX1" fmla="*/ 2467024 w 2521745"/>
                <a:gd name="connsiteY1" fmla="*/ 257442 h 257442"/>
                <a:gd name="connsiteX2" fmla="*/ 1 w 2521745"/>
                <a:gd name="connsiteY2" fmla="*/ 257442 h 257442"/>
                <a:gd name="connsiteX3" fmla="*/ 0 w 2521745"/>
                <a:gd name="connsiteY3" fmla="*/ 0 h 257442"/>
                <a:gd name="connsiteX0" fmla="*/ 2521745 w 2521745"/>
                <a:gd name="connsiteY0" fmla="*/ 0 h 257442"/>
                <a:gd name="connsiteX1" fmla="*/ 2467024 w 2521745"/>
                <a:gd name="connsiteY1" fmla="*/ 257442 h 257442"/>
                <a:gd name="connsiteX2" fmla="*/ 1 w 2521745"/>
                <a:gd name="connsiteY2" fmla="*/ 257442 h 257442"/>
                <a:gd name="connsiteX3" fmla="*/ 0 w 2521745"/>
                <a:gd name="connsiteY3" fmla="*/ 0 h 257442"/>
                <a:gd name="connsiteX0" fmla="*/ 2521744 w 2521744"/>
                <a:gd name="connsiteY0" fmla="*/ 0 h 257442"/>
                <a:gd name="connsiteX1" fmla="*/ 2467023 w 2521744"/>
                <a:gd name="connsiteY1" fmla="*/ 257442 h 257442"/>
                <a:gd name="connsiteX2" fmla="*/ 0 w 2521744"/>
                <a:gd name="connsiteY2" fmla="*/ 257442 h 257442"/>
                <a:gd name="connsiteX3" fmla="*/ 0 w 2521744"/>
                <a:gd name="connsiteY3" fmla="*/ 0 h 257442"/>
                <a:gd name="connsiteX0" fmla="*/ 2005576 w 2467023"/>
                <a:gd name="connsiteY0" fmla="*/ 0 h 257442"/>
                <a:gd name="connsiteX1" fmla="*/ 2467023 w 2467023"/>
                <a:gd name="connsiteY1" fmla="*/ 257442 h 257442"/>
                <a:gd name="connsiteX2" fmla="*/ 0 w 2467023"/>
                <a:gd name="connsiteY2" fmla="*/ 257442 h 257442"/>
                <a:gd name="connsiteX3" fmla="*/ 0 w 2467023"/>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173892 w 2173892"/>
                <a:gd name="connsiteY0" fmla="*/ 0 h 257442"/>
                <a:gd name="connsiteX1" fmla="*/ 1950856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342208 w 2342208"/>
                <a:gd name="connsiteY0" fmla="*/ 0 h 257442"/>
                <a:gd name="connsiteX1" fmla="*/ 2119171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510522 w 2510522"/>
                <a:gd name="connsiteY0" fmla="*/ 0 h 257442"/>
                <a:gd name="connsiteX1" fmla="*/ 2287487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688456 w 2688456"/>
                <a:gd name="connsiteY0" fmla="*/ 0 h 257442"/>
                <a:gd name="connsiteX1" fmla="*/ 2455801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848757 w 2848757"/>
                <a:gd name="connsiteY0" fmla="*/ 0 h 257442"/>
                <a:gd name="connsiteX1" fmla="*/ 2633735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3034705 w 3034705"/>
                <a:gd name="connsiteY0" fmla="*/ 0 h 257442"/>
                <a:gd name="connsiteX1" fmla="*/ 2794036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195005 w 3195005"/>
                <a:gd name="connsiteY0" fmla="*/ 0 h 257442"/>
                <a:gd name="connsiteX1" fmla="*/ 29799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363320 w 3363320"/>
                <a:gd name="connsiteY0" fmla="*/ 0 h 257442"/>
                <a:gd name="connsiteX1" fmla="*/ 3140284 w 3363320"/>
                <a:gd name="connsiteY1" fmla="*/ 257442 h 257442"/>
                <a:gd name="connsiteX2" fmla="*/ 0 w 3363320"/>
                <a:gd name="connsiteY2" fmla="*/ 257442 h 257442"/>
                <a:gd name="connsiteX3" fmla="*/ 0 w 3363320"/>
                <a:gd name="connsiteY3" fmla="*/ 0 h 257442"/>
                <a:gd name="connsiteX0" fmla="*/ 3363320 w 3363320"/>
                <a:gd name="connsiteY0" fmla="*/ 0 h 257442"/>
                <a:gd name="connsiteX1" fmla="*/ 3308598 w 3363320"/>
                <a:gd name="connsiteY1" fmla="*/ 257442 h 257442"/>
                <a:gd name="connsiteX2" fmla="*/ 0 w 3363320"/>
                <a:gd name="connsiteY2" fmla="*/ 257442 h 257442"/>
                <a:gd name="connsiteX3" fmla="*/ 0 w 3363320"/>
                <a:gd name="connsiteY3" fmla="*/ 0 h 257442"/>
                <a:gd name="connsiteX0" fmla="*/ 3363321 w 3363321"/>
                <a:gd name="connsiteY0" fmla="*/ 0 h 257442"/>
                <a:gd name="connsiteX1" fmla="*/ 3308599 w 3363321"/>
                <a:gd name="connsiteY1" fmla="*/ 257442 h 257442"/>
                <a:gd name="connsiteX2" fmla="*/ 0 w 3363321"/>
                <a:gd name="connsiteY2" fmla="*/ 257442 h 257442"/>
                <a:gd name="connsiteX3" fmla="*/ 1 w 3363321"/>
                <a:gd name="connsiteY3" fmla="*/ 0 h 257442"/>
                <a:gd name="connsiteX0" fmla="*/ 3363321 w 3363321"/>
                <a:gd name="connsiteY0" fmla="*/ 0 h 257442"/>
                <a:gd name="connsiteX1" fmla="*/ 3308599 w 3363321"/>
                <a:gd name="connsiteY1" fmla="*/ 257442 h 257442"/>
                <a:gd name="connsiteX2" fmla="*/ 0 w 3363321"/>
                <a:gd name="connsiteY2" fmla="*/ 257442 h 257442"/>
                <a:gd name="connsiteX3" fmla="*/ 1 w 3363321"/>
                <a:gd name="connsiteY3" fmla="*/ 0 h 257442"/>
                <a:gd name="connsiteX0" fmla="*/ 3515607 w 3515607"/>
                <a:gd name="connsiteY0" fmla="*/ 0 h 257442"/>
                <a:gd name="connsiteX1" fmla="*/ 3308599 w 3515607"/>
                <a:gd name="connsiteY1" fmla="*/ 257442 h 257442"/>
                <a:gd name="connsiteX2" fmla="*/ 0 w 3515607"/>
                <a:gd name="connsiteY2" fmla="*/ 257442 h 257442"/>
                <a:gd name="connsiteX3" fmla="*/ 1 w 3515607"/>
                <a:gd name="connsiteY3" fmla="*/ 0 h 257442"/>
                <a:gd name="connsiteX0" fmla="*/ 3515607 w 3515607"/>
                <a:gd name="connsiteY0" fmla="*/ 0 h 257442"/>
                <a:gd name="connsiteX1" fmla="*/ 3460886 w 3515607"/>
                <a:gd name="connsiteY1" fmla="*/ 257442 h 257442"/>
                <a:gd name="connsiteX2" fmla="*/ 0 w 3515607"/>
                <a:gd name="connsiteY2" fmla="*/ 257442 h 257442"/>
                <a:gd name="connsiteX3" fmla="*/ 1 w 3515607"/>
                <a:gd name="connsiteY3" fmla="*/ 0 h 257442"/>
                <a:gd name="connsiteX0" fmla="*/ 3515606 w 3515606"/>
                <a:gd name="connsiteY0" fmla="*/ 0 h 257442"/>
                <a:gd name="connsiteX1" fmla="*/ 3460885 w 3515606"/>
                <a:gd name="connsiteY1" fmla="*/ 257442 h 257442"/>
                <a:gd name="connsiteX2" fmla="*/ 0 w 3515606"/>
                <a:gd name="connsiteY2" fmla="*/ 257442 h 257442"/>
                <a:gd name="connsiteX3" fmla="*/ 0 w 3515606"/>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Lst>
              <a:ahLst/>
              <a:cxnLst>
                <a:cxn ang="0">
                  <a:pos x="connsiteX0" y="connsiteY0"/>
                </a:cxn>
                <a:cxn ang="0">
                  <a:pos x="connsiteX1" y="connsiteY1"/>
                </a:cxn>
                <a:cxn ang="0">
                  <a:pos x="connsiteX2" y="connsiteY2"/>
                </a:cxn>
                <a:cxn ang="0">
                  <a:pos x="connsiteX3" y="connsiteY3"/>
                </a:cxn>
              </a:cxnLst>
              <a:rect l="l" t="t" r="r" b="b"/>
              <a:pathLst>
                <a:path w="3515607" h="257442">
                  <a:moveTo>
                    <a:pt x="3515607" y="0"/>
                  </a:moveTo>
                  <a:lnTo>
                    <a:pt x="3460886" y="257442"/>
                  </a:lnTo>
                  <a:lnTo>
                    <a:pt x="1"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6" name="btfpRunningAgenda2LevelTextLeft859484">
              <a:extLst>
                <a:ext uri="{FF2B5EF4-FFF2-40B4-BE49-F238E27FC236}">
                  <a16:creationId xmlns:a16="http://schemas.microsoft.com/office/drawing/2014/main" id="{391ACF7D-62A6-5776-A3BC-4AE2E7D2B740}"/>
                </a:ext>
              </a:extLst>
            </p:cNvPr>
            <p:cNvSpPr txBox="1"/>
            <p:nvPr/>
          </p:nvSpPr>
          <p:spPr bwMode="gray">
            <a:xfrm>
              <a:off x="0" y="876300"/>
              <a:ext cx="3460885"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CLAIMS MANAGEMENT</a:t>
              </a:r>
            </a:p>
          </p:txBody>
        </p:sp>
        <p:sp>
          <p:nvSpPr>
            <p:cNvPr id="9" name="btfpRunningAgenda2LevelBarRight859484">
              <a:extLst>
                <a:ext uri="{FF2B5EF4-FFF2-40B4-BE49-F238E27FC236}">
                  <a16:creationId xmlns:a16="http://schemas.microsoft.com/office/drawing/2014/main" id="{478A7BA5-3DB6-DE58-E16E-2236434FE517}"/>
                </a:ext>
              </a:extLst>
            </p:cNvPr>
            <p:cNvSpPr/>
            <p:nvPr/>
          </p:nvSpPr>
          <p:spPr bwMode="gray">
            <a:xfrm>
              <a:off x="3380763" y="876300"/>
              <a:ext cx="1861307" cy="257442"/>
            </a:xfrm>
            <a:custGeom>
              <a:avLst/>
              <a:gdLst>
                <a:gd name="connsiteX0" fmla="*/ 93477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34771 w 2313135"/>
                <a:gd name="connsiteY0" fmla="*/ 0 h 257442"/>
                <a:gd name="connsiteX1" fmla="*/ 880050 w 2313135"/>
                <a:gd name="connsiteY1" fmla="*/ 257442 h 257442"/>
                <a:gd name="connsiteX2" fmla="*/ 2313135 w 2313135"/>
                <a:gd name="connsiteY2" fmla="*/ 257442 h 257442"/>
                <a:gd name="connsiteX3" fmla="*/ 0 w 2313135"/>
                <a:gd name="connsiteY3" fmla="*/ 257442 h 257442"/>
                <a:gd name="connsiteX0" fmla="*/ 934771 w 934771"/>
                <a:gd name="connsiteY0" fmla="*/ 0 h 257442"/>
                <a:gd name="connsiteX1" fmla="*/ 880050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49 w 934770"/>
                <a:gd name="connsiteY1" fmla="*/ 257442 h 257442"/>
                <a:gd name="connsiteX2" fmla="*/ 0 w 934770"/>
                <a:gd name="connsiteY2" fmla="*/ 257442 h 257442"/>
                <a:gd name="connsiteX3" fmla="*/ 54721 w 934770"/>
                <a:gd name="connsiteY3" fmla="*/ 0 h 257442"/>
                <a:gd name="connsiteX0" fmla="*/ 1095070 w 1095070"/>
                <a:gd name="connsiteY0" fmla="*/ 0 h 257442"/>
                <a:gd name="connsiteX1" fmla="*/ 880049 w 1095070"/>
                <a:gd name="connsiteY1" fmla="*/ 257442 h 257442"/>
                <a:gd name="connsiteX2" fmla="*/ 0 w 1095070"/>
                <a:gd name="connsiteY2" fmla="*/ 257442 h 257442"/>
                <a:gd name="connsiteX3" fmla="*/ 54721 w 1095070"/>
                <a:gd name="connsiteY3" fmla="*/ 0 h 257442"/>
                <a:gd name="connsiteX0" fmla="*/ 1095070 w 1095070"/>
                <a:gd name="connsiteY0" fmla="*/ 0 h 257442"/>
                <a:gd name="connsiteX1" fmla="*/ 1040349 w 1095070"/>
                <a:gd name="connsiteY1" fmla="*/ 257442 h 257442"/>
                <a:gd name="connsiteX2" fmla="*/ 0 w 1095070"/>
                <a:gd name="connsiteY2" fmla="*/ 257442 h 257442"/>
                <a:gd name="connsiteX3" fmla="*/ 54721 w 1095070"/>
                <a:gd name="connsiteY3" fmla="*/ 0 h 257442"/>
                <a:gd name="connsiteX0" fmla="*/ 1095071 w 1095071"/>
                <a:gd name="connsiteY0" fmla="*/ 0 h 257442"/>
                <a:gd name="connsiteX1" fmla="*/ 1040350 w 1095071"/>
                <a:gd name="connsiteY1" fmla="*/ 257442 h 257442"/>
                <a:gd name="connsiteX2" fmla="*/ 0 w 1095071"/>
                <a:gd name="connsiteY2" fmla="*/ 257442 h 257442"/>
                <a:gd name="connsiteX3" fmla="*/ 54722 w 1095071"/>
                <a:gd name="connsiteY3" fmla="*/ 0 h 257442"/>
                <a:gd name="connsiteX0" fmla="*/ 1095071 w 1095071"/>
                <a:gd name="connsiteY0" fmla="*/ 0 h 257442"/>
                <a:gd name="connsiteX1" fmla="*/ 1040350 w 1095071"/>
                <a:gd name="connsiteY1" fmla="*/ 257442 h 257442"/>
                <a:gd name="connsiteX2" fmla="*/ 0 w 1095071"/>
                <a:gd name="connsiteY2" fmla="*/ 257442 h 257442"/>
                <a:gd name="connsiteX3" fmla="*/ 54722 w 1095071"/>
                <a:gd name="connsiteY3" fmla="*/ 0 h 257442"/>
                <a:gd name="connsiteX0" fmla="*/ 1263387 w 1263387"/>
                <a:gd name="connsiteY0" fmla="*/ 0 h 257442"/>
                <a:gd name="connsiteX1" fmla="*/ 1040350 w 1263387"/>
                <a:gd name="connsiteY1" fmla="*/ 257442 h 257442"/>
                <a:gd name="connsiteX2" fmla="*/ 0 w 1263387"/>
                <a:gd name="connsiteY2" fmla="*/ 257442 h 257442"/>
                <a:gd name="connsiteX3" fmla="*/ 54722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54722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0 w 1263386"/>
                <a:gd name="connsiteY3" fmla="*/ 0 h 257442"/>
                <a:gd name="connsiteX0" fmla="*/ 1431701 w 1431701"/>
                <a:gd name="connsiteY0" fmla="*/ 0 h 257442"/>
                <a:gd name="connsiteX1" fmla="*/ 1208665 w 1431701"/>
                <a:gd name="connsiteY1" fmla="*/ 257442 h 257442"/>
                <a:gd name="connsiteX2" fmla="*/ 0 w 1431701"/>
                <a:gd name="connsiteY2" fmla="*/ 257442 h 257442"/>
                <a:gd name="connsiteX3" fmla="*/ 54720 w 1431701"/>
                <a:gd name="connsiteY3" fmla="*/ 0 h 257442"/>
                <a:gd name="connsiteX0" fmla="*/ 1431701 w 1431701"/>
                <a:gd name="connsiteY0" fmla="*/ 0 h 257442"/>
                <a:gd name="connsiteX1" fmla="*/ 1376980 w 1431701"/>
                <a:gd name="connsiteY1" fmla="*/ 257442 h 257442"/>
                <a:gd name="connsiteX2" fmla="*/ 0 w 1431701"/>
                <a:gd name="connsiteY2" fmla="*/ 257442 h 257442"/>
                <a:gd name="connsiteX3" fmla="*/ 54720 w 1431701"/>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600017 w 1600017"/>
                <a:gd name="connsiteY0" fmla="*/ 0 h 257442"/>
                <a:gd name="connsiteX1" fmla="*/ 1376981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869321 w 1869321"/>
                <a:gd name="connsiteY0" fmla="*/ 0 h 257442"/>
                <a:gd name="connsiteX1" fmla="*/ 1545296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2037637 w 2037637"/>
                <a:gd name="connsiteY0" fmla="*/ 0 h 257442"/>
                <a:gd name="connsiteX1" fmla="*/ 1814600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950801 w 1982916"/>
                <a:gd name="connsiteY0" fmla="*/ 0 h 257442"/>
                <a:gd name="connsiteX1" fmla="*/ 1982916 w 1982916"/>
                <a:gd name="connsiteY1" fmla="*/ 257442 h 257442"/>
                <a:gd name="connsiteX2" fmla="*/ 0 w 1982916"/>
                <a:gd name="connsiteY2" fmla="*/ 257442 h 257442"/>
                <a:gd name="connsiteX3" fmla="*/ 54721 w 198291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97051 w 1297051"/>
                <a:gd name="connsiteY0" fmla="*/ 0 h 257442"/>
                <a:gd name="connsiteX1" fmla="*/ 1056380 w 1297051"/>
                <a:gd name="connsiteY1" fmla="*/ 257442 h 257442"/>
                <a:gd name="connsiteX2" fmla="*/ 0 w 1297051"/>
                <a:gd name="connsiteY2" fmla="*/ 257442 h 257442"/>
                <a:gd name="connsiteX3" fmla="*/ 54722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54722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1 w 1297050"/>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0 w 1297050"/>
                <a:gd name="connsiteY3" fmla="*/ 0 h 257442"/>
                <a:gd name="connsiteX0" fmla="*/ 1465364 w 1465364"/>
                <a:gd name="connsiteY0" fmla="*/ 0 h 257442"/>
                <a:gd name="connsiteX1" fmla="*/ 1242329 w 1465364"/>
                <a:gd name="connsiteY1" fmla="*/ 257442 h 257442"/>
                <a:gd name="connsiteX2" fmla="*/ 0 w 1465364"/>
                <a:gd name="connsiteY2" fmla="*/ 257442 h 257442"/>
                <a:gd name="connsiteX3" fmla="*/ 54720 w 1465364"/>
                <a:gd name="connsiteY3" fmla="*/ 0 h 257442"/>
                <a:gd name="connsiteX0" fmla="*/ 1465364 w 1465364"/>
                <a:gd name="connsiteY0" fmla="*/ 0 h 257442"/>
                <a:gd name="connsiteX1" fmla="*/ 1410643 w 1465364"/>
                <a:gd name="connsiteY1" fmla="*/ 257442 h 257442"/>
                <a:gd name="connsiteX2" fmla="*/ 0 w 1465364"/>
                <a:gd name="connsiteY2" fmla="*/ 257442 h 257442"/>
                <a:gd name="connsiteX3" fmla="*/ 54720 w 1465364"/>
                <a:gd name="connsiteY3" fmla="*/ 0 h 257442"/>
                <a:gd name="connsiteX0" fmla="*/ 1465365 w 1465365"/>
                <a:gd name="connsiteY0" fmla="*/ 0 h 257442"/>
                <a:gd name="connsiteX1" fmla="*/ 1410644 w 1465365"/>
                <a:gd name="connsiteY1" fmla="*/ 257442 h 257442"/>
                <a:gd name="connsiteX2" fmla="*/ 0 w 1465365"/>
                <a:gd name="connsiteY2" fmla="*/ 257442 h 257442"/>
                <a:gd name="connsiteX3" fmla="*/ 54721 w 1465365"/>
                <a:gd name="connsiteY3" fmla="*/ 0 h 257442"/>
                <a:gd name="connsiteX0" fmla="*/ 1465365 w 1465365"/>
                <a:gd name="connsiteY0" fmla="*/ 0 h 257442"/>
                <a:gd name="connsiteX1" fmla="*/ 1410644 w 1465365"/>
                <a:gd name="connsiteY1" fmla="*/ 257442 h 257442"/>
                <a:gd name="connsiteX2" fmla="*/ 0 w 1465365"/>
                <a:gd name="connsiteY2" fmla="*/ 257442 h 257442"/>
                <a:gd name="connsiteX3" fmla="*/ 54722 w 1465365"/>
                <a:gd name="connsiteY3" fmla="*/ 0 h 257442"/>
                <a:gd name="connsiteX0" fmla="*/ 1297051 w 1410644"/>
                <a:gd name="connsiteY0" fmla="*/ 0 h 257442"/>
                <a:gd name="connsiteX1" fmla="*/ 1410644 w 1410644"/>
                <a:gd name="connsiteY1" fmla="*/ 257442 h 257442"/>
                <a:gd name="connsiteX2" fmla="*/ 0 w 1410644"/>
                <a:gd name="connsiteY2" fmla="*/ 257442 h 257442"/>
                <a:gd name="connsiteX3" fmla="*/ 54722 w 1410644"/>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54722 w 1297051"/>
                <a:gd name="connsiteY3" fmla="*/ 0 h 257442"/>
                <a:gd name="connsiteX0" fmla="*/ 1297049 w 1297049"/>
                <a:gd name="connsiteY0" fmla="*/ 0 h 257442"/>
                <a:gd name="connsiteX1" fmla="*/ 1242328 w 1297049"/>
                <a:gd name="connsiteY1" fmla="*/ 257442 h 257442"/>
                <a:gd name="connsiteX2" fmla="*/ 0 w 1297049"/>
                <a:gd name="connsiteY2" fmla="*/ 257442 h 257442"/>
                <a:gd name="connsiteX3" fmla="*/ 54720 w 1297049"/>
                <a:gd name="connsiteY3" fmla="*/ 0 h 257442"/>
                <a:gd name="connsiteX0" fmla="*/ 1297049 w 1297049"/>
                <a:gd name="connsiteY0" fmla="*/ 0 h 257442"/>
                <a:gd name="connsiteX1" fmla="*/ 1242328 w 1297049"/>
                <a:gd name="connsiteY1" fmla="*/ 257442 h 257442"/>
                <a:gd name="connsiteX2" fmla="*/ 0 w 1297049"/>
                <a:gd name="connsiteY2" fmla="*/ 257442 h 257442"/>
                <a:gd name="connsiteX3" fmla="*/ 54721 w 1297049"/>
                <a:gd name="connsiteY3" fmla="*/ 0 h 257442"/>
                <a:gd name="connsiteX0" fmla="*/ 1111101 w 1242328"/>
                <a:gd name="connsiteY0" fmla="*/ 0 h 257442"/>
                <a:gd name="connsiteX1" fmla="*/ 1242328 w 1242328"/>
                <a:gd name="connsiteY1" fmla="*/ 257442 h 257442"/>
                <a:gd name="connsiteX2" fmla="*/ 0 w 1242328"/>
                <a:gd name="connsiteY2" fmla="*/ 257442 h 257442"/>
                <a:gd name="connsiteX3" fmla="*/ 54721 w 1242328"/>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279415 w 1279415"/>
                <a:gd name="connsiteY0" fmla="*/ 0 h 257442"/>
                <a:gd name="connsiteX1" fmla="*/ 1056379 w 1279415"/>
                <a:gd name="connsiteY1" fmla="*/ 257442 h 257442"/>
                <a:gd name="connsiteX2" fmla="*/ 0 w 1279415"/>
                <a:gd name="connsiteY2" fmla="*/ 257442 h 257442"/>
                <a:gd name="connsiteX3" fmla="*/ 54720 w 1279415"/>
                <a:gd name="connsiteY3" fmla="*/ 0 h 257442"/>
                <a:gd name="connsiteX0" fmla="*/ 1279415 w 1279415"/>
                <a:gd name="connsiteY0" fmla="*/ 0 h 257442"/>
                <a:gd name="connsiteX1" fmla="*/ 1224694 w 1279415"/>
                <a:gd name="connsiteY1" fmla="*/ 257442 h 257442"/>
                <a:gd name="connsiteX2" fmla="*/ 0 w 1279415"/>
                <a:gd name="connsiteY2" fmla="*/ 257442 h 257442"/>
                <a:gd name="connsiteX3" fmla="*/ 54720 w 1279415"/>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465365 w 1465365"/>
                <a:gd name="connsiteY0" fmla="*/ 0 h 257442"/>
                <a:gd name="connsiteX1" fmla="*/ 1224695 w 1465365"/>
                <a:gd name="connsiteY1" fmla="*/ 257442 h 257442"/>
                <a:gd name="connsiteX2" fmla="*/ 0 w 1465365"/>
                <a:gd name="connsiteY2" fmla="*/ 257442 h 257442"/>
                <a:gd name="connsiteX3" fmla="*/ 54721 w 1465365"/>
                <a:gd name="connsiteY3" fmla="*/ 0 h 257442"/>
                <a:gd name="connsiteX0" fmla="*/ 1465365 w 1465365"/>
                <a:gd name="connsiteY0" fmla="*/ 0 h 257442"/>
                <a:gd name="connsiteX1" fmla="*/ 1410644 w 1465365"/>
                <a:gd name="connsiteY1" fmla="*/ 257442 h 257442"/>
                <a:gd name="connsiteX2" fmla="*/ 0 w 1465365"/>
                <a:gd name="connsiteY2" fmla="*/ 257442 h 257442"/>
                <a:gd name="connsiteX3" fmla="*/ 54721 w 1465365"/>
                <a:gd name="connsiteY3" fmla="*/ 0 h 257442"/>
                <a:gd name="connsiteX0" fmla="*/ 1465365 w 1465365"/>
                <a:gd name="connsiteY0" fmla="*/ 0 h 257442"/>
                <a:gd name="connsiteX1" fmla="*/ 1410644 w 1465365"/>
                <a:gd name="connsiteY1" fmla="*/ 257442 h 257442"/>
                <a:gd name="connsiteX2" fmla="*/ 0 w 1465365"/>
                <a:gd name="connsiteY2" fmla="*/ 257442 h 257442"/>
                <a:gd name="connsiteX3" fmla="*/ 54721 w 1465365"/>
                <a:gd name="connsiteY3" fmla="*/ 0 h 257442"/>
                <a:gd name="connsiteX0" fmla="*/ 1465365 w 1465365"/>
                <a:gd name="connsiteY0" fmla="*/ 0 h 257442"/>
                <a:gd name="connsiteX1" fmla="*/ 1410644 w 1465365"/>
                <a:gd name="connsiteY1" fmla="*/ 257442 h 257442"/>
                <a:gd name="connsiteX2" fmla="*/ 0 w 1465365"/>
                <a:gd name="connsiteY2" fmla="*/ 257442 h 257442"/>
                <a:gd name="connsiteX3" fmla="*/ 54721 w 1465365"/>
                <a:gd name="connsiteY3" fmla="*/ 0 h 257442"/>
                <a:gd name="connsiteX0" fmla="*/ 1279416 w 1410644"/>
                <a:gd name="connsiteY0" fmla="*/ 0 h 257442"/>
                <a:gd name="connsiteX1" fmla="*/ 1410644 w 1410644"/>
                <a:gd name="connsiteY1" fmla="*/ 257442 h 257442"/>
                <a:gd name="connsiteX2" fmla="*/ 0 w 1410644"/>
                <a:gd name="connsiteY2" fmla="*/ 257442 h 257442"/>
                <a:gd name="connsiteX3" fmla="*/ 54721 w 1410644"/>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548721 w 1548721"/>
                <a:gd name="connsiteY0" fmla="*/ 0 h 257442"/>
                <a:gd name="connsiteX1" fmla="*/ 1224695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861307 w 1861307"/>
                <a:gd name="connsiteY0" fmla="*/ 0 h 257442"/>
                <a:gd name="connsiteX1" fmla="*/ 1494000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Lst>
              <a:ahLst/>
              <a:cxnLst>
                <a:cxn ang="0">
                  <a:pos x="connsiteX0" y="connsiteY0"/>
                </a:cxn>
                <a:cxn ang="0">
                  <a:pos x="connsiteX1" y="connsiteY1"/>
                </a:cxn>
                <a:cxn ang="0">
                  <a:pos x="connsiteX2" y="connsiteY2"/>
                </a:cxn>
                <a:cxn ang="0">
                  <a:pos x="connsiteX3" y="connsiteY3"/>
                </a:cxn>
              </a:cxnLst>
              <a:rect l="l" t="t" r="r" b="b"/>
              <a:pathLst>
                <a:path w="1861307" h="257442">
                  <a:moveTo>
                    <a:pt x="1861307" y="0"/>
                  </a:moveTo>
                  <a:lnTo>
                    <a:pt x="1806586"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8" name="btfpRunningAgenda2LevelTextRight859484">
              <a:extLst>
                <a:ext uri="{FF2B5EF4-FFF2-40B4-BE49-F238E27FC236}">
                  <a16:creationId xmlns:a16="http://schemas.microsoft.com/office/drawing/2014/main" id="{08F09CC1-6282-6E2F-F20A-D661E1A63A66}"/>
                </a:ext>
              </a:extLst>
            </p:cNvPr>
            <p:cNvSpPr txBox="1"/>
            <p:nvPr/>
          </p:nvSpPr>
          <p:spPr bwMode="gray">
            <a:xfrm>
              <a:off x="3380763" y="876300"/>
              <a:ext cx="1806586"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DENIALS</a:t>
              </a:r>
            </a:p>
          </p:txBody>
        </p:sp>
      </p:grpSp>
      <p:grpSp>
        <p:nvGrpSpPr>
          <p:cNvPr id="41" name="btfpStatusSticker248025">
            <a:extLst>
              <a:ext uri="{FF2B5EF4-FFF2-40B4-BE49-F238E27FC236}">
                <a16:creationId xmlns:a16="http://schemas.microsoft.com/office/drawing/2014/main" id="{D69A3114-1AB0-945A-599F-3D5A839D4017}"/>
              </a:ext>
            </a:extLst>
          </p:cNvPr>
          <p:cNvGrpSpPr/>
          <p:nvPr>
            <p:custDataLst>
              <p:tags r:id="rId4"/>
            </p:custDataLst>
          </p:nvPr>
        </p:nvGrpSpPr>
        <p:grpSpPr>
          <a:xfrm>
            <a:off x="9605733" y="955344"/>
            <a:ext cx="2256067" cy="235611"/>
            <a:chOff x="-2766784" y="876300"/>
            <a:chExt cx="2256067" cy="235611"/>
          </a:xfrm>
        </p:grpSpPr>
        <p:sp>
          <p:nvSpPr>
            <p:cNvPr id="11" name="btfpStatusStickerText248025">
              <a:extLst>
                <a:ext uri="{FF2B5EF4-FFF2-40B4-BE49-F238E27FC236}">
                  <a16:creationId xmlns:a16="http://schemas.microsoft.com/office/drawing/2014/main" id="{C0A2B981-9B99-E1D3-E48C-3A8D22CB975F}"/>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NON-EXHAUSTIVE</a:t>
              </a:r>
            </a:p>
          </p:txBody>
        </p:sp>
        <p:cxnSp>
          <p:nvCxnSpPr>
            <p:cNvPr id="12" name="btfpStatusStickerLine248025">
              <a:extLst>
                <a:ext uri="{FF2B5EF4-FFF2-40B4-BE49-F238E27FC236}">
                  <a16:creationId xmlns:a16="http://schemas.microsoft.com/office/drawing/2014/main" id="{F2B1C1BF-9B23-A896-DA13-37D0FE50957B}"/>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2" name="btfpNotesBox549594">
            <a:extLst>
              <a:ext uri="{FF2B5EF4-FFF2-40B4-BE49-F238E27FC236}">
                <a16:creationId xmlns:a16="http://schemas.microsoft.com/office/drawing/2014/main" id="{702390E0-5636-F9A3-73C9-154316CE9C87}"/>
              </a:ext>
            </a:extLst>
          </p:cNvPr>
          <p:cNvSpPr txBox="1"/>
          <p:nvPr>
            <p:custDataLst>
              <p:tags r:id="rId5"/>
            </p:custDataLst>
          </p:nvPr>
        </p:nvSpPr>
        <p:spPr bwMode="gray">
          <a:xfrm>
            <a:off x="330200" y="6443928"/>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a:t>
            </a:r>
          </a:p>
        </p:txBody>
      </p:sp>
      <p:graphicFrame>
        <p:nvGraphicFramePr>
          <p:cNvPr id="189" name="btfpTable628999">
            <a:extLst>
              <a:ext uri="{FF2B5EF4-FFF2-40B4-BE49-F238E27FC236}">
                <a16:creationId xmlns:a16="http://schemas.microsoft.com/office/drawing/2014/main" id="{E56BAEA4-4577-5230-CC41-0C2962214722}"/>
              </a:ext>
            </a:extLst>
          </p:cNvPr>
          <p:cNvGraphicFramePr>
            <a:graphicFrameLocks noGrp="1"/>
          </p:cNvGraphicFramePr>
          <p:nvPr>
            <p:custDataLst>
              <p:tags r:id="rId6"/>
            </p:custDataLst>
          </p:nvPr>
        </p:nvGraphicFramePr>
        <p:xfrm>
          <a:off x="337344" y="2669097"/>
          <a:ext cx="11524456" cy="3779520"/>
        </p:xfrm>
        <a:graphic>
          <a:graphicData uri="http://schemas.openxmlformats.org/drawingml/2006/table">
            <a:tbl>
              <a:tblPr firstRow="1" firstCol="1">
                <a:tableStyleId>{9D7B26C5-4107-4FEC-AEDC-1716B250A1EF}</a:tableStyleId>
              </a:tblPr>
              <a:tblGrid>
                <a:gridCol w="2761332">
                  <a:extLst>
                    <a:ext uri="{9D8B030D-6E8A-4147-A177-3AD203B41FA5}">
                      <a16:colId xmlns:a16="http://schemas.microsoft.com/office/drawing/2014/main" val="3767759887"/>
                    </a:ext>
                  </a:extLst>
                </a:gridCol>
                <a:gridCol w="2901024">
                  <a:extLst>
                    <a:ext uri="{9D8B030D-6E8A-4147-A177-3AD203B41FA5}">
                      <a16:colId xmlns:a16="http://schemas.microsoft.com/office/drawing/2014/main" val="581255853"/>
                    </a:ext>
                  </a:extLst>
                </a:gridCol>
                <a:gridCol w="2838603">
                  <a:extLst>
                    <a:ext uri="{9D8B030D-6E8A-4147-A177-3AD203B41FA5}">
                      <a16:colId xmlns:a16="http://schemas.microsoft.com/office/drawing/2014/main" val="3915469899"/>
                    </a:ext>
                  </a:extLst>
                </a:gridCol>
                <a:gridCol w="3023497">
                  <a:extLst>
                    <a:ext uri="{9D8B030D-6E8A-4147-A177-3AD203B41FA5}">
                      <a16:colId xmlns:a16="http://schemas.microsoft.com/office/drawing/2014/main" val="1796046973"/>
                    </a:ext>
                  </a:extLst>
                </a:gridCol>
              </a:tblGrid>
              <a:tr h="3022718">
                <a:tc>
                  <a:txBody>
                    <a:bodyPr/>
                    <a:lstStyle/>
                    <a:p>
                      <a:r>
                        <a:rPr lang="en-US" sz="1000" b="1">
                          <a:solidFill>
                            <a:schemeClr val="tx1"/>
                          </a:solidFill>
                        </a:rPr>
                        <a:t>Labor-intensive intake and triage:</a:t>
                      </a:r>
                      <a:r>
                        <a:rPr lang="en-US" sz="1000" b="0">
                          <a:solidFill>
                            <a:schemeClr val="tx1"/>
                          </a:solidFill>
                        </a:rPr>
                        <a:t> Staff manually process 835/EOB files and hand-enter denial data, resulting in low productivity and high error potential</a:t>
                      </a:r>
                    </a:p>
                    <a:p>
                      <a:r>
                        <a:rPr lang="en-US" sz="1000" b="1">
                          <a:solidFill>
                            <a:schemeClr val="tx1"/>
                          </a:solidFill>
                        </a:rPr>
                        <a:t>Fragmented system navigation:</a:t>
                      </a:r>
                      <a:r>
                        <a:rPr lang="en-US" sz="1000" b="0">
                          <a:solidFill>
                            <a:schemeClr val="tx1"/>
                          </a:solidFill>
                        </a:rPr>
                        <a:t> Teams toggle between EHRs, payer portals, and IVRs, often requiring phone follow-ups to confirm status — driving inefficiency and workflow friction</a:t>
                      </a:r>
                    </a:p>
                    <a:p>
                      <a:r>
                        <a:rPr lang="en-US" sz="1000" b="1">
                          <a:solidFill>
                            <a:schemeClr val="tx1"/>
                          </a:solidFill>
                        </a:rPr>
                        <a:t>Manual rework and resubmission:</a:t>
                      </a:r>
                      <a:r>
                        <a:rPr lang="en-US" sz="1000" b="0">
                          <a:solidFill>
                            <a:schemeClr val="tx1"/>
                          </a:solidFill>
                        </a:rPr>
                        <a:t> Coders manually re-key CPT/ICD claim data, compile appeal packets, and batch upload — slowing down the resubmission process</a:t>
                      </a:r>
                    </a:p>
                    <a:p>
                      <a:r>
                        <a:rPr lang="en-US" sz="1000" b="1">
                          <a:solidFill>
                            <a:schemeClr val="tx1"/>
                          </a:solidFill>
                        </a:rPr>
                        <a:t>Outcome:</a:t>
                      </a:r>
                      <a:r>
                        <a:rPr lang="en-US" sz="1000" b="0">
                          <a:solidFill>
                            <a:schemeClr val="tx1"/>
                          </a:solidFill>
                        </a:rPr>
                        <a:t> </a:t>
                      </a:r>
                      <a:r>
                        <a:rPr lang="en-US" sz="1000" b="1">
                          <a:solidFill>
                            <a:schemeClr val="tx1"/>
                          </a:solidFill>
                        </a:rPr>
                        <a:t>Highly manual effort</a:t>
                      </a:r>
                      <a:r>
                        <a:rPr lang="en-US" sz="1000" b="0">
                          <a:solidFill>
                            <a:schemeClr val="tx1"/>
                          </a:solidFill>
                        </a:rPr>
                        <a:t> per denial</a:t>
                      </a:r>
                      <a:r>
                        <a:rPr lang="en-US" sz="1000" b="1">
                          <a:solidFill>
                            <a:schemeClr val="tx1"/>
                          </a:solidFill>
                        </a:rPr>
                        <a:t>, </a:t>
                      </a:r>
                      <a:r>
                        <a:rPr lang="en-US" sz="1000" b="0">
                          <a:solidFill>
                            <a:schemeClr val="tx1"/>
                          </a:solidFill>
                        </a:rPr>
                        <a:t>3–5-week resolution cycles, and significant variation in outcomes due to process complexity</a:t>
                      </a:r>
                    </a:p>
                  </a:txBody>
                  <a:tcPr marL="137160" marR="137160" marT="137160" marB="137160">
                    <a:lnR w="12700" cap="flat" cmpd="sng" algn="ctr">
                      <a:solidFill>
                        <a:schemeClr val="bg1">
                          <a:lumMod val="75000"/>
                        </a:schemeClr>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r>
                        <a:rPr lang="en-US" sz="1000" b="1">
                          <a:solidFill>
                            <a:schemeClr val="tx1"/>
                          </a:solidFill>
                        </a:rPr>
                        <a:t>Bot-driven intake automation:</a:t>
                      </a:r>
                      <a:r>
                        <a:rPr lang="en-US" sz="1000">
                          <a:solidFill>
                            <a:schemeClr val="tx1"/>
                          </a:solidFill>
                        </a:rPr>
                        <a:t> </a:t>
                      </a:r>
                      <a:r>
                        <a:rPr lang="en-US" sz="1000" b="0">
                          <a:solidFill>
                            <a:schemeClr val="tx1"/>
                          </a:solidFill>
                        </a:rPr>
                        <a:t>Clearinghouse bots or RPA scripts auto-download ERAs and populate work queues using basic reason-code mapping, reducing manual triage</a:t>
                      </a:r>
                    </a:p>
                    <a:p>
                      <a:r>
                        <a:rPr lang="en-US" sz="1000" b="1">
                          <a:solidFill>
                            <a:schemeClr val="tx1"/>
                          </a:solidFill>
                        </a:rPr>
                        <a:t>Workflow enhancements through point automation:</a:t>
                      </a:r>
                      <a:r>
                        <a:rPr lang="en-US" sz="1000">
                          <a:solidFill>
                            <a:schemeClr val="tx1"/>
                          </a:solidFill>
                        </a:rPr>
                        <a:t> </a:t>
                      </a:r>
                      <a:r>
                        <a:rPr lang="en-US" sz="1000" b="0">
                          <a:solidFill>
                            <a:schemeClr val="tx1"/>
                          </a:solidFill>
                        </a:rPr>
                        <a:t>Code scrubbers detect common data issues; bots scrape auth/status data from payer portals —minimizing human lookup time</a:t>
                      </a:r>
                    </a:p>
                    <a:p>
                      <a:r>
                        <a:rPr lang="en-US" sz="1000" b="1">
                          <a:solidFill>
                            <a:schemeClr val="tx1"/>
                          </a:solidFill>
                        </a:rPr>
                        <a:t>Semi-automated claim resubmission:</a:t>
                      </a:r>
                      <a:r>
                        <a:rPr lang="en-US" sz="1000">
                          <a:solidFill>
                            <a:schemeClr val="tx1"/>
                          </a:solidFill>
                        </a:rPr>
                        <a:t> </a:t>
                      </a:r>
                      <a:r>
                        <a:rPr lang="en-US" sz="1000" b="0">
                          <a:solidFill>
                            <a:schemeClr val="tx1"/>
                          </a:solidFill>
                        </a:rPr>
                        <a:t>One-click batch resubmissions improve speed, but staff must monitor bot errors and manually reconcile across fragmented dashboards</a:t>
                      </a:r>
                    </a:p>
                    <a:p>
                      <a:r>
                        <a:rPr lang="en-US" sz="1000" b="1">
                          <a:solidFill>
                            <a:schemeClr val="tx1"/>
                          </a:solidFill>
                        </a:rPr>
                        <a:t>Outcome:</a:t>
                      </a:r>
                      <a:r>
                        <a:rPr lang="en-US" sz="1000">
                          <a:solidFill>
                            <a:schemeClr val="tx1"/>
                          </a:solidFill>
                        </a:rPr>
                        <a:t> </a:t>
                      </a:r>
                      <a:r>
                        <a:rPr lang="en-US" sz="1000" b="1">
                          <a:solidFill>
                            <a:schemeClr val="tx1"/>
                          </a:solidFill>
                        </a:rPr>
                        <a:t>Hands-on time cut by 30-40%</a:t>
                      </a:r>
                      <a:r>
                        <a:rPr lang="en-US" sz="1000">
                          <a:solidFill>
                            <a:schemeClr val="tx1"/>
                          </a:solidFill>
                        </a:rPr>
                        <a:t>, </a:t>
                      </a:r>
                      <a:r>
                        <a:rPr lang="en-US" sz="1000" b="0">
                          <a:solidFill>
                            <a:schemeClr val="tx1"/>
                          </a:solidFill>
                        </a:rPr>
                        <a:t>and cash cycle improves; however, solutions are fragile, often breaking with payer rule or UI changes</a:t>
                      </a:r>
                    </a:p>
                  </a:txBody>
                  <a:tcPr marL="137160" marR="137160" marT="137160" marB="1371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marL="177800" indent="-177800"/>
                      <a:r>
                        <a:rPr lang="en-US" sz="1000" b="1">
                          <a:solidFill>
                            <a:schemeClr val="tx1"/>
                          </a:solidFill>
                        </a:rPr>
                        <a:t>Contextual Copilots in</a:t>
                      </a:r>
                      <a:r>
                        <a:rPr lang="en-US" sz="1000" b="0">
                          <a:solidFill>
                            <a:schemeClr val="tx1"/>
                          </a:solidFill>
                        </a:rPr>
                        <a:t> </a:t>
                      </a:r>
                      <a:r>
                        <a:rPr lang="en-US" sz="1000" b="1">
                          <a:solidFill>
                            <a:schemeClr val="tx1"/>
                          </a:solidFill>
                        </a:rPr>
                        <a:t>Workflow Intelligence: </a:t>
                      </a:r>
                      <a:r>
                        <a:rPr lang="en-US" sz="1000" b="0">
                          <a:solidFill>
                            <a:schemeClr val="tx1"/>
                          </a:solidFill>
                        </a:rPr>
                        <a:t>LLM copilots embedded in the PM UI provide contextual “claim cards,” draft correction narratives, and suggest code/eligibility fixes for quick human validation</a:t>
                      </a:r>
                    </a:p>
                    <a:p>
                      <a:pPr marL="177800" indent="-177800"/>
                      <a:r>
                        <a:rPr lang="en-US" sz="1000" b="1">
                          <a:solidFill>
                            <a:schemeClr val="tx1"/>
                          </a:solidFill>
                        </a:rPr>
                        <a:t>Predictive routing &amp; classification: </a:t>
                      </a:r>
                      <a:r>
                        <a:rPr lang="en-US" sz="1000" b="0">
                          <a:solidFill>
                            <a:schemeClr val="tx1"/>
                          </a:solidFill>
                        </a:rPr>
                        <a:t>ML models classify denial sub-types, auto-prioritize queues, and pre-fetch required data — reducing decision latency and manual prep time</a:t>
                      </a:r>
                    </a:p>
                    <a:p>
                      <a:pPr marL="177800" indent="-177800"/>
                      <a:r>
                        <a:rPr lang="en-US" sz="1000" b="1">
                          <a:solidFill>
                            <a:schemeClr val="tx1"/>
                          </a:solidFill>
                        </a:rPr>
                        <a:t>Document intelligence &amp; API integration:</a:t>
                      </a:r>
                      <a:r>
                        <a:rPr lang="en-US" sz="1000" b="0">
                          <a:solidFill>
                            <a:schemeClr val="tx1"/>
                          </a:solidFill>
                        </a:rPr>
                        <a:t> Vision/NLP tools extract data from scanned faxes, while API agents fetch eligibility and status — escalating only exceptions to human agents</a:t>
                      </a:r>
                      <a:r>
                        <a:rPr lang="en-US" sz="1000" b="1">
                          <a:solidFill>
                            <a:schemeClr val="tx1"/>
                          </a:solidFill>
                        </a:rPr>
                        <a:t> </a:t>
                      </a:r>
                    </a:p>
                    <a:p>
                      <a:pPr marL="177800" indent="-177800"/>
                      <a:r>
                        <a:rPr lang="en-US" sz="1000" b="1">
                          <a:solidFill>
                            <a:schemeClr val="tx1"/>
                          </a:solidFill>
                        </a:rPr>
                        <a:t>Outcome: Labor time compresses by another 50% per claim, </a:t>
                      </a:r>
                      <a:r>
                        <a:rPr lang="en-US" sz="1000" b="0">
                          <a:solidFill>
                            <a:schemeClr val="tx1"/>
                          </a:solidFill>
                        </a:rPr>
                        <a:t>turnaround time shrinks; more human input is now focused on auditing, less on tactical execution</a:t>
                      </a:r>
                    </a:p>
                  </a:txBody>
                  <a:tcPr marL="137160" marR="137160" marT="137160" marB="1371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9050" cap="flat" cmpd="sng" algn="ctr">
                      <a:solidFill>
                        <a:schemeClr val="bg1"/>
                      </a:solidFill>
                      <a:prstDash val="solid"/>
                      <a:round/>
                      <a:headEnd type="none" w="med" len="med"/>
                      <a:tailEnd type="none" w="med" len="med"/>
                    </a:lnB>
                  </a:tcPr>
                </a:tc>
                <a:tc>
                  <a:txBody>
                    <a:bodyPr/>
                    <a:lstStyle/>
                    <a:p>
                      <a:pPr marL="177800" indent="-177800"/>
                      <a:r>
                        <a:rPr lang="en-US" sz="1000" b="1">
                          <a:solidFill>
                            <a:schemeClr val="tx1"/>
                          </a:solidFill>
                        </a:rPr>
                        <a:t>Always-on denial listeners: </a:t>
                      </a:r>
                      <a:r>
                        <a:rPr lang="en-US" sz="1000" b="0">
                          <a:solidFill>
                            <a:schemeClr val="tx1"/>
                          </a:solidFill>
                        </a:rPr>
                        <a:t>Agents subscribe to payer webhooks, triggering workflows as soon as a technical denial is posted — eliminating delay in response</a:t>
                      </a:r>
                    </a:p>
                    <a:p>
                      <a:pPr marL="177800" indent="-177800"/>
                      <a:r>
                        <a:rPr lang="en-US" sz="1000" b="1">
                          <a:solidFill>
                            <a:schemeClr val="tx1"/>
                          </a:solidFill>
                        </a:rPr>
                        <a:t>Autonomous remediation loop: </a:t>
                      </a:r>
                      <a:r>
                        <a:rPr lang="en-US" sz="1000" b="0">
                          <a:solidFill>
                            <a:schemeClr val="tx1"/>
                          </a:solidFill>
                        </a:rPr>
                        <a:t>Chained AI agents handle end-to-end tasks —verifying coverage, retrieving documents, correcting codes, and resubmitting claims — logging all actions in an immutable audit trail</a:t>
                      </a:r>
                    </a:p>
                    <a:p>
                      <a:pPr marL="177800" indent="-177800"/>
                      <a:r>
                        <a:rPr lang="en-US" sz="1000" b="1">
                          <a:solidFill>
                            <a:schemeClr val="tx1"/>
                          </a:solidFill>
                        </a:rPr>
                        <a:t>Self-healing upstream fixes: </a:t>
                      </a:r>
                      <a:r>
                        <a:rPr lang="en-US" sz="1000" b="0">
                          <a:solidFill>
                            <a:schemeClr val="tx1"/>
                          </a:solidFill>
                        </a:rPr>
                        <a:t>Pattern-recognition agents detect recurring errors and push automated rule updates to front-end systems, preventing repeat denials at the source</a:t>
                      </a:r>
                    </a:p>
                    <a:p>
                      <a:pPr marL="177800" indent="-177800"/>
                      <a:r>
                        <a:rPr lang="en-US" sz="1000" b="1">
                          <a:solidFill>
                            <a:schemeClr val="tx1"/>
                          </a:solidFill>
                        </a:rPr>
                        <a:t>Outcome:</a:t>
                      </a:r>
                      <a:r>
                        <a:rPr lang="en-US" sz="1000">
                          <a:solidFill>
                            <a:schemeClr val="tx1"/>
                          </a:solidFill>
                        </a:rPr>
                        <a:t> </a:t>
                      </a:r>
                      <a:r>
                        <a:rPr lang="en-US" sz="1000" b="0">
                          <a:solidFill>
                            <a:schemeClr val="tx1"/>
                          </a:solidFill>
                        </a:rPr>
                        <a:t>Human touch </a:t>
                      </a:r>
                      <a:r>
                        <a:rPr lang="en-US" sz="1000" b="1">
                          <a:solidFill>
                            <a:schemeClr val="tx1"/>
                          </a:solidFill>
                        </a:rPr>
                        <a:t>reduces more meaningfully,</a:t>
                      </a:r>
                      <a:r>
                        <a:rPr lang="en-US" sz="1000" b="0">
                          <a:solidFill>
                            <a:schemeClr val="tx1"/>
                          </a:solidFill>
                        </a:rPr>
                        <a:t> denials corrected and reimbursed more rapidly, with repeat technical denials shrinking</a:t>
                      </a:r>
                    </a:p>
                  </a:txBody>
                  <a:tcPr marL="137160" marR="137160" marT="137160" marB="137160">
                    <a:lnL w="12700" cap="flat" cmpd="sng" algn="ctr">
                      <a:solidFill>
                        <a:schemeClr val="bg1">
                          <a:lumMod val="75000"/>
                        </a:schemeClr>
                      </a:solidFill>
                      <a:prstDash val="solid"/>
                      <a:round/>
                      <a:headEnd type="none" w="med" len="med"/>
                      <a:tailEnd type="none" w="med" len="med"/>
                    </a:lnL>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64565423"/>
                  </a:ext>
                </a:extLst>
              </a:tr>
            </a:tbl>
          </a:graphicData>
        </a:graphic>
      </p:graphicFrame>
      <p:sp>
        <p:nvSpPr>
          <p:cNvPr id="74" name="Arrow: Pentagon 73">
            <a:extLst>
              <a:ext uri="{FF2B5EF4-FFF2-40B4-BE49-F238E27FC236}">
                <a16:creationId xmlns:a16="http://schemas.microsoft.com/office/drawing/2014/main" id="{C9F56442-3AB7-C7DE-FA8A-0CF731A15226}"/>
              </a:ext>
            </a:extLst>
          </p:cNvPr>
          <p:cNvSpPr/>
          <p:nvPr/>
        </p:nvSpPr>
        <p:spPr bwMode="gray">
          <a:xfrm>
            <a:off x="337344" y="2069880"/>
            <a:ext cx="2926080" cy="581891"/>
          </a:xfrm>
          <a:prstGeom prst="homePlat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Manual</a:t>
            </a:r>
          </a:p>
        </p:txBody>
      </p:sp>
      <p:sp>
        <p:nvSpPr>
          <p:cNvPr id="75" name="Arrow: Chevron 74">
            <a:extLst>
              <a:ext uri="{FF2B5EF4-FFF2-40B4-BE49-F238E27FC236}">
                <a16:creationId xmlns:a16="http://schemas.microsoft.com/office/drawing/2014/main" id="{C5102E27-ACE2-89A5-9246-EDE98AEDCB8F}"/>
              </a:ext>
            </a:extLst>
          </p:cNvPr>
          <p:cNvSpPr/>
          <p:nvPr/>
        </p:nvSpPr>
        <p:spPr bwMode="gray">
          <a:xfrm>
            <a:off x="8925669" y="2069880"/>
            <a:ext cx="2926080" cy="581891"/>
          </a:xfrm>
          <a:prstGeom prst="chevron">
            <a:avLst/>
          </a:prstGeom>
          <a:solidFill>
            <a:srgbClr val="0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200"/>
              </a:spcBef>
              <a:spcAft>
                <a:spcPts val="0"/>
              </a:spcAft>
              <a:buClrTx/>
              <a:buSzTx/>
              <a:buFontTx/>
              <a:buNone/>
              <a:tabLst/>
              <a:defRPr/>
            </a:pPr>
            <a:r>
              <a:rPr kumimoji="0" lang="en-US" sz="1300" b="1" i="0" u="none" strike="noStrike" kern="1200" cap="none" spc="0" normalizeH="0" baseline="0" noProof="0">
                <a:ln>
                  <a:noFill/>
                </a:ln>
                <a:solidFill>
                  <a:srgbClr val="FFFFFF"/>
                </a:solidFill>
                <a:effectLst/>
                <a:uLnTx/>
                <a:uFillTx/>
                <a:latin typeface="Arial"/>
                <a:ea typeface="+mn-ea"/>
                <a:cs typeface="+mn-cs"/>
              </a:rPr>
              <a:t>Theoretical,   </a:t>
            </a:r>
          </a:p>
          <a:p>
            <a:pPr marL="0" marR="0" lvl="0" indent="0" algn="ctr" defTabSz="711200" rtl="0" eaLnBrk="1" fontAlgn="auto" latinLnBrk="0" hangingPunct="1">
              <a:lnSpc>
                <a:spcPct val="100000"/>
              </a:lnSpc>
              <a:spcBef>
                <a:spcPts val="200"/>
              </a:spcBef>
              <a:spcAft>
                <a:spcPts val="0"/>
              </a:spcAft>
              <a:buClrTx/>
              <a:buSzTx/>
              <a:buFontTx/>
              <a:buNone/>
              <a:tabLst/>
              <a:defRPr/>
            </a:pPr>
            <a:r>
              <a:rPr lang="en-US" sz="1300" b="1">
                <a:solidFill>
                  <a:srgbClr val="FFFFFF"/>
                </a:solidFill>
                <a:latin typeface="Arial"/>
              </a:rPr>
              <a:t>F</a:t>
            </a:r>
            <a:r>
              <a:rPr kumimoji="0" lang="en-US" sz="1300" b="1" i="0" u="none" strike="noStrike" kern="1200" cap="none" spc="0" normalizeH="0" baseline="0" noProof="0" err="1">
                <a:ln>
                  <a:noFill/>
                </a:ln>
                <a:solidFill>
                  <a:srgbClr val="FFFFFF"/>
                </a:solidFill>
                <a:effectLst/>
                <a:uLnTx/>
                <a:uFillTx/>
                <a:latin typeface="Arial"/>
                <a:ea typeface="+mn-ea"/>
                <a:cs typeface="+mn-cs"/>
              </a:rPr>
              <a:t>rictionless</a:t>
            </a:r>
            <a:r>
              <a:rPr kumimoji="0" lang="en-US" sz="1300" b="1" i="0" u="none" strike="noStrike" kern="1200" cap="none" spc="0" normalizeH="0" baseline="0" noProof="0">
                <a:ln>
                  <a:noFill/>
                </a:ln>
                <a:solidFill>
                  <a:srgbClr val="FFFFFF"/>
                </a:solidFill>
                <a:effectLst/>
                <a:uLnTx/>
                <a:uFillTx/>
                <a:latin typeface="Arial"/>
                <a:ea typeface="+mn-ea"/>
                <a:cs typeface="+mn-cs"/>
              </a:rPr>
              <a:t> Future</a:t>
            </a:r>
          </a:p>
        </p:txBody>
      </p:sp>
      <p:sp>
        <p:nvSpPr>
          <p:cNvPr id="76" name="Arrow: Chevron 75">
            <a:extLst>
              <a:ext uri="{FF2B5EF4-FFF2-40B4-BE49-F238E27FC236}">
                <a16:creationId xmlns:a16="http://schemas.microsoft.com/office/drawing/2014/main" id="{2EEF5BDD-4F2D-4890-BF6C-CFD7CE3EB036}"/>
              </a:ext>
            </a:extLst>
          </p:cNvPr>
          <p:cNvSpPr/>
          <p:nvPr/>
        </p:nvSpPr>
        <p:spPr bwMode="gray">
          <a:xfrm>
            <a:off x="6062894" y="2069880"/>
            <a:ext cx="2926080" cy="581891"/>
          </a:xfrm>
          <a:prstGeom prst="chevron">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200"/>
              </a:spcBef>
              <a:buNone/>
              <a:defRPr/>
            </a:pPr>
            <a:r>
              <a:rPr lang="en-US" sz="1400" b="1">
                <a:solidFill>
                  <a:schemeClr val="bg1"/>
                </a:solidFill>
              </a:rPr>
              <a:t>Gen AI/ML </a:t>
            </a:r>
          </a:p>
          <a:p>
            <a:pPr marL="0" indent="0" algn="ctr">
              <a:spcBef>
                <a:spcPts val="200"/>
              </a:spcBef>
              <a:buNone/>
              <a:defRPr/>
            </a:pPr>
            <a:r>
              <a:rPr lang="en-US" sz="1400" b="1">
                <a:solidFill>
                  <a:schemeClr val="bg1"/>
                </a:solidFill>
              </a:rPr>
              <a:t>Deployment at scale</a:t>
            </a:r>
          </a:p>
        </p:txBody>
      </p:sp>
      <p:sp>
        <p:nvSpPr>
          <p:cNvPr id="77" name="Arrow: Chevron 76">
            <a:extLst>
              <a:ext uri="{FF2B5EF4-FFF2-40B4-BE49-F238E27FC236}">
                <a16:creationId xmlns:a16="http://schemas.microsoft.com/office/drawing/2014/main" id="{C3E5AE10-84F6-9570-05E8-DC0FE0E709A3}"/>
              </a:ext>
            </a:extLst>
          </p:cNvPr>
          <p:cNvSpPr/>
          <p:nvPr/>
        </p:nvSpPr>
        <p:spPr bwMode="gray">
          <a:xfrm>
            <a:off x="3200119" y="2069880"/>
            <a:ext cx="2926080" cy="581891"/>
          </a:xfrm>
          <a:prstGeom prst="chevron">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20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Light Tech-assist</a:t>
            </a:r>
          </a:p>
        </p:txBody>
      </p:sp>
      <p:grpSp>
        <p:nvGrpSpPr>
          <p:cNvPr id="117" name="btfpIcon941245">
            <a:extLst>
              <a:ext uri="{FF2B5EF4-FFF2-40B4-BE49-F238E27FC236}">
                <a16:creationId xmlns:a16="http://schemas.microsoft.com/office/drawing/2014/main" id="{CFFFDF0F-7C9E-B467-5697-ABE72D04FE5A}"/>
              </a:ext>
            </a:extLst>
          </p:cNvPr>
          <p:cNvGrpSpPr>
            <a:grpSpLocks noChangeAspect="1"/>
          </p:cNvGrpSpPr>
          <p:nvPr>
            <p:custDataLst>
              <p:tags r:id="rId7"/>
            </p:custDataLst>
          </p:nvPr>
        </p:nvGrpSpPr>
        <p:grpSpPr>
          <a:xfrm>
            <a:off x="2450722" y="2085418"/>
            <a:ext cx="540544" cy="540544"/>
            <a:chOff x="2450722" y="2085418"/>
            <a:chExt cx="540544" cy="540544"/>
          </a:xfrm>
        </p:grpSpPr>
        <p:sp>
          <p:nvSpPr>
            <p:cNvPr id="116" name="btfpIconCircle941245">
              <a:extLst>
                <a:ext uri="{FF2B5EF4-FFF2-40B4-BE49-F238E27FC236}">
                  <a16:creationId xmlns:a16="http://schemas.microsoft.com/office/drawing/2014/main" id="{769CE574-A925-28BF-273F-1593AC64DA65}"/>
                </a:ext>
              </a:extLst>
            </p:cNvPr>
            <p:cNvSpPr>
              <a:spLocks/>
            </p:cNvSpPr>
            <p:nvPr/>
          </p:nvSpPr>
          <p:spPr bwMode="gray">
            <a:xfrm>
              <a:off x="2450722" y="208541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15" name="btfpIconLines941245">
              <a:extLst>
                <a:ext uri="{FF2B5EF4-FFF2-40B4-BE49-F238E27FC236}">
                  <a16:creationId xmlns:a16="http://schemas.microsoft.com/office/drawing/2014/main" id="{CAE420C9-0CA0-C4E7-E0ED-5B1015A0426D}"/>
                </a:ext>
              </a:extLst>
            </p:cNvPr>
            <p:cNvPicPr>
              <a:picLocks/>
            </p:cNvPicPr>
            <p:nvPr/>
          </p:nvPicPr>
          <p:blipFill>
            <a:blip r:embed="rId14"/>
            <a:stretch>
              <a:fillRect/>
            </a:stretch>
          </p:blipFill>
          <p:spPr>
            <a:xfrm>
              <a:off x="2450722" y="2085418"/>
              <a:ext cx="540544" cy="540544"/>
            </a:xfrm>
            <a:prstGeom prst="rect">
              <a:avLst/>
            </a:prstGeom>
          </p:spPr>
        </p:pic>
      </p:grpSp>
      <p:grpSp>
        <p:nvGrpSpPr>
          <p:cNvPr id="72" name="btfpIcon373420">
            <a:extLst>
              <a:ext uri="{FF2B5EF4-FFF2-40B4-BE49-F238E27FC236}">
                <a16:creationId xmlns:a16="http://schemas.microsoft.com/office/drawing/2014/main" id="{C34527CE-2578-27F5-F3D1-CD8A482FA752}"/>
              </a:ext>
            </a:extLst>
          </p:cNvPr>
          <p:cNvGrpSpPr>
            <a:grpSpLocks noChangeAspect="1"/>
          </p:cNvGrpSpPr>
          <p:nvPr>
            <p:custDataLst>
              <p:tags r:id="rId8"/>
            </p:custDataLst>
          </p:nvPr>
        </p:nvGrpSpPr>
        <p:grpSpPr>
          <a:xfrm>
            <a:off x="11108903" y="2078508"/>
            <a:ext cx="539496" cy="539496"/>
            <a:chOff x="11108903" y="1907058"/>
            <a:chExt cx="539496" cy="539496"/>
          </a:xfrm>
        </p:grpSpPr>
        <p:sp>
          <p:nvSpPr>
            <p:cNvPr id="71" name="btfpIconCircle373420">
              <a:extLst>
                <a:ext uri="{FF2B5EF4-FFF2-40B4-BE49-F238E27FC236}">
                  <a16:creationId xmlns:a16="http://schemas.microsoft.com/office/drawing/2014/main" id="{0D88F315-93E0-C0CC-03B1-700660913AE1}"/>
                </a:ext>
              </a:extLst>
            </p:cNvPr>
            <p:cNvSpPr>
              <a:spLocks/>
            </p:cNvSpPr>
            <p:nvPr/>
          </p:nvSpPr>
          <p:spPr bwMode="gray">
            <a:xfrm>
              <a:off x="11108903" y="1907058"/>
              <a:ext cx="539496" cy="539496"/>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69" name="btfpIconLines373420">
              <a:extLst>
                <a:ext uri="{FF2B5EF4-FFF2-40B4-BE49-F238E27FC236}">
                  <a16:creationId xmlns:a16="http://schemas.microsoft.com/office/drawing/2014/main" id="{4940A2AE-EA16-41CC-0790-DB725FE7BF51}"/>
                </a:ext>
              </a:extLst>
            </p:cNvPr>
            <p:cNvPicPr>
              <a:picLocks/>
            </p:cNvPicPr>
            <p:nvPr/>
          </p:nvPicPr>
          <p:blipFill>
            <a:blip r:embed="rId15"/>
            <a:stretch>
              <a:fillRect/>
            </a:stretch>
          </p:blipFill>
          <p:spPr>
            <a:xfrm>
              <a:off x="11108903" y="1907058"/>
              <a:ext cx="539496" cy="539496"/>
            </a:xfrm>
            <a:prstGeom prst="rect">
              <a:avLst/>
            </a:prstGeom>
          </p:spPr>
        </p:pic>
      </p:grpSp>
      <p:grpSp>
        <p:nvGrpSpPr>
          <p:cNvPr id="125" name="btfpIcon996307">
            <a:extLst>
              <a:ext uri="{FF2B5EF4-FFF2-40B4-BE49-F238E27FC236}">
                <a16:creationId xmlns:a16="http://schemas.microsoft.com/office/drawing/2014/main" id="{AFEAF8B4-BCE5-28DD-5F63-F78B05FB3E00}"/>
              </a:ext>
            </a:extLst>
          </p:cNvPr>
          <p:cNvGrpSpPr>
            <a:grpSpLocks noChangeAspect="1"/>
          </p:cNvGrpSpPr>
          <p:nvPr>
            <p:custDataLst>
              <p:tags r:id="rId9"/>
            </p:custDataLst>
          </p:nvPr>
        </p:nvGrpSpPr>
        <p:grpSpPr>
          <a:xfrm>
            <a:off x="5322488" y="2086466"/>
            <a:ext cx="539496" cy="539496"/>
            <a:chOff x="5322488" y="2086466"/>
            <a:chExt cx="539496" cy="539496"/>
          </a:xfrm>
        </p:grpSpPr>
        <p:sp>
          <p:nvSpPr>
            <p:cNvPr id="124" name="btfpIconCircle996307">
              <a:extLst>
                <a:ext uri="{FF2B5EF4-FFF2-40B4-BE49-F238E27FC236}">
                  <a16:creationId xmlns:a16="http://schemas.microsoft.com/office/drawing/2014/main" id="{DAAB04F8-8898-8BE0-90C2-13A0622939F1}"/>
                </a:ext>
              </a:extLst>
            </p:cNvPr>
            <p:cNvSpPr>
              <a:spLocks/>
            </p:cNvSpPr>
            <p:nvPr/>
          </p:nvSpPr>
          <p:spPr bwMode="gray">
            <a:xfrm>
              <a:off x="5322488" y="2086466"/>
              <a:ext cx="539496" cy="53949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3" name="btfpIconLines996307">
              <a:extLst>
                <a:ext uri="{FF2B5EF4-FFF2-40B4-BE49-F238E27FC236}">
                  <a16:creationId xmlns:a16="http://schemas.microsoft.com/office/drawing/2014/main" id="{DAEB015B-DC18-3B34-E474-0C7F11C21238}"/>
                </a:ext>
              </a:extLst>
            </p:cNvPr>
            <p:cNvPicPr>
              <a:picLocks/>
            </p:cNvPicPr>
            <p:nvPr/>
          </p:nvPicPr>
          <p:blipFill>
            <a:blip r:embed="rId16"/>
            <a:stretch>
              <a:fillRect/>
            </a:stretch>
          </p:blipFill>
          <p:spPr>
            <a:xfrm>
              <a:off x="5322488" y="2086466"/>
              <a:ext cx="539496" cy="539496"/>
            </a:xfrm>
            <a:prstGeom prst="rect">
              <a:avLst/>
            </a:prstGeom>
          </p:spPr>
        </p:pic>
      </p:grpSp>
      <p:sp>
        <p:nvSpPr>
          <p:cNvPr id="40" name="TextBox 39">
            <a:extLst>
              <a:ext uri="{FF2B5EF4-FFF2-40B4-BE49-F238E27FC236}">
                <a16:creationId xmlns:a16="http://schemas.microsoft.com/office/drawing/2014/main" id="{310D25BA-F4C4-EB3E-C72E-FED51F31D0B9}"/>
              </a:ext>
            </a:extLst>
          </p:cNvPr>
          <p:cNvSpPr txBox="1"/>
          <p:nvPr/>
        </p:nvSpPr>
        <p:spPr bwMode="gray">
          <a:xfrm>
            <a:off x="3278611" y="1779822"/>
            <a:ext cx="5634778" cy="211203"/>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Arial"/>
                <a:ea typeface="+mn-ea"/>
                <a:cs typeface="+mn-cs"/>
              </a:rPr>
              <a:t>Increasing technological abilities, correlated with higher share of activities automated</a:t>
            </a:r>
          </a:p>
        </p:txBody>
      </p:sp>
      <p:sp>
        <p:nvSpPr>
          <p:cNvPr id="45" name="Oval 44">
            <a:extLst>
              <a:ext uri="{FF2B5EF4-FFF2-40B4-BE49-F238E27FC236}">
                <a16:creationId xmlns:a16="http://schemas.microsoft.com/office/drawing/2014/main" id="{506804EA-8DFF-5DEA-EA9A-EBD0135860EA}"/>
              </a:ext>
            </a:extLst>
          </p:cNvPr>
          <p:cNvSpPr/>
          <p:nvPr/>
        </p:nvSpPr>
        <p:spPr bwMode="gray">
          <a:xfrm>
            <a:off x="5323990" y="1537838"/>
            <a:ext cx="237744" cy="228600"/>
          </a:xfrm>
          <a:prstGeom prst="ellipse">
            <a:avLst/>
          </a:prstGeom>
          <a:solidFill>
            <a:srgbClr val="973B7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US" sz="1600">
              <a:solidFill>
                <a:srgbClr val="FFFFFF"/>
              </a:solidFill>
            </a:endParaRPr>
          </a:p>
        </p:txBody>
      </p:sp>
      <p:sp>
        <p:nvSpPr>
          <p:cNvPr id="48" name="Oval 47">
            <a:extLst>
              <a:ext uri="{FF2B5EF4-FFF2-40B4-BE49-F238E27FC236}">
                <a16:creationId xmlns:a16="http://schemas.microsoft.com/office/drawing/2014/main" id="{A89A940B-9623-20D7-15A5-3179D273BE26}"/>
              </a:ext>
            </a:extLst>
          </p:cNvPr>
          <p:cNvSpPr/>
          <p:nvPr/>
        </p:nvSpPr>
        <p:spPr bwMode="gray">
          <a:xfrm>
            <a:off x="6538565" y="1537838"/>
            <a:ext cx="237744" cy="228600"/>
          </a:xfrm>
          <a:prstGeom prst="ellipse">
            <a:avLst/>
          </a:prstGeom>
          <a:solidFill>
            <a:srgbClr val="46647B"/>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US" sz="1600" err="1">
              <a:solidFill>
                <a:srgbClr val="FFFFFF"/>
              </a:solidFill>
            </a:endParaRPr>
          </a:p>
        </p:txBody>
      </p:sp>
      <p:sp>
        <p:nvSpPr>
          <p:cNvPr id="49" name="Oval 48">
            <a:extLst>
              <a:ext uri="{FF2B5EF4-FFF2-40B4-BE49-F238E27FC236}">
                <a16:creationId xmlns:a16="http://schemas.microsoft.com/office/drawing/2014/main" id="{0A1B12AC-038B-79F5-0234-7863CEB6EC07}"/>
              </a:ext>
            </a:extLst>
          </p:cNvPr>
          <p:cNvSpPr/>
          <p:nvPr/>
        </p:nvSpPr>
        <p:spPr bwMode="gray">
          <a:xfrm>
            <a:off x="7827055" y="1537838"/>
            <a:ext cx="237744" cy="228600"/>
          </a:xfrm>
          <a:prstGeom prst="ellipse">
            <a:avLst/>
          </a:prstGeom>
          <a:solidFill>
            <a:srgbClr val="507867"/>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US" sz="1600" err="1">
              <a:solidFill>
                <a:srgbClr val="FFFFFF"/>
              </a:solidFill>
            </a:endParaRPr>
          </a:p>
        </p:txBody>
      </p:sp>
      <p:sp>
        <p:nvSpPr>
          <p:cNvPr id="50" name="Oval 49">
            <a:extLst>
              <a:ext uri="{FF2B5EF4-FFF2-40B4-BE49-F238E27FC236}">
                <a16:creationId xmlns:a16="http://schemas.microsoft.com/office/drawing/2014/main" id="{19CA9A2E-CA4D-BA0A-9BBE-10CBBC83DFDD}"/>
              </a:ext>
            </a:extLst>
          </p:cNvPr>
          <p:cNvSpPr/>
          <p:nvPr/>
        </p:nvSpPr>
        <p:spPr bwMode="gray">
          <a:xfrm>
            <a:off x="9226007" y="1537838"/>
            <a:ext cx="237744" cy="228600"/>
          </a:xfrm>
          <a:prstGeom prst="ellipse">
            <a:avLst/>
          </a:prstGeom>
          <a:solidFill>
            <a:srgbClr val="333333"/>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US" sz="1600" err="1">
              <a:solidFill>
                <a:srgbClr val="FFFFFF"/>
              </a:solidFill>
            </a:endParaRPr>
          </a:p>
        </p:txBody>
      </p:sp>
      <p:sp>
        <p:nvSpPr>
          <p:cNvPr id="73" name="Rectangle 72">
            <a:extLst>
              <a:ext uri="{FF2B5EF4-FFF2-40B4-BE49-F238E27FC236}">
                <a16:creationId xmlns:a16="http://schemas.microsoft.com/office/drawing/2014/main" id="{6B6D8070-D71F-0E58-694A-0025A5710CA2}"/>
              </a:ext>
            </a:extLst>
          </p:cNvPr>
          <p:cNvSpPr/>
          <p:nvPr/>
        </p:nvSpPr>
        <p:spPr bwMode="gray">
          <a:xfrm>
            <a:off x="341283" y="1380962"/>
            <a:ext cx="11531600" cy="599897"/>
          </a:xfrm>
          <a:prstGeom prst="rect">
            <a:avLst/>
          </a:prstGeom>
          <a:noFill/>
          <a:ln w="12700" cap="flat" cmpd="sng" algn="ctr">
            <a:solidFill>
              <a:srgbClr val="CC0000"/>
            </a:solidFill>
            <a:prstDash val="dash"/>
            <a:miter lim="800000"/>
            <a:headEnd type="none" w="med" len="med"/>
            <a:tailEnd type="none" w="med" len="med"/>
          </a:ln>
          <a:extLst>
            <a:ext uri="{909E8E84-426E-40DD-AFC4-6F175D3DCCD1}">
              <a14:hiddenFill xmlns:a14="http://schemas.microsoft.com/office/drawing/2010/main">
                <a:solidFill>
                  <a:srgbClr val="33333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78" name="TextBox 77">
            <a:extLst>
              <a:ext uri="{FF2B5EF4-FFF2-40B4-BE49-F238E27FC236}">
                <a16:creationId xmlns:a16="http://schemas.microsoft.com/office/drawing/2014/main" id="{94E3BB09-5A88-E671-C455-17BEE2AD86E7}"/>
              </a:ext>
            </a:extLst>
          </p:cNvPr>
          <p:cNvSpPr txBox="1"/>
          <p:nvPr/>
        </p:nvSpPr>
        <p:spPr bwMode="gray">
          <a:xfrm>
            <a:off x="472188" y="1245729"/>
            <a:ext cx="4794690" cy="234286"/>
          </a:xfrm>
          <a:prstGeom prst="rect">
            <a:avLst/>
          </a:prstGeom>
          <a:solidFill>
            <a:srgbClr val="FFFFFF"/>
          </a:solidFill>
          <a:ln w="9525" cap="flat" cmpd="sng" algn="ctr">
            <a:noFill/>
            <a:prstDash val="dash"/>
            <a:round/>
            <a:headEnd type="none" w="med" len="med"/>
            <a:tailEnd type="none" w="med" len="med"/>
          </a:ln>
          <a:extLst>
            <a:ext uri="{91240B29-F687-4F45-9708-019B960494DF}">
              <a14:hiddenLine xmlns:a14="http://schemas.microsoft.com/office/drawing/2010/main" w="9525" cap="flat" cmpd="sng" algn="ctr">
                <a:solidFill>
                  <a:srgbClr val="FFFFFF"/>
                </a:solidFill>
                <a:prstDash val="dash"/>
                <a:round/>
                <a:headEnd type="none" w="med" len="med"/>
                <a:tailEnd type="none" w="med" len="med"/>
              </a14:hiddenLine>
            </a:ext>
          </a:extLst>
        </p:spPr>
        <p:txBody>
          <a:bodyPr wrap="square" lIns="36000" tIns="36000" rIns="36000" bIns="36000" rtlCol="0">
            <a:spAutoFit/>
          </a:bodyPr>
          <a:lstStyle/>
          <a:p>
            <a:pPr marL="0" indent="0">
              <a:spcBef>
                <a:spcPts val="300"/>
              </a:spcBef>
              <a:buNone/>
            </a:pPr>
            <a:r>
              <a:rPr lang="en-US" sz="1050" b="1">
                <a:solidFill>
                  <a:schemeClr val="accent3"/>
                </a:solidFill>
              </a:rPr>
              <a:t>Current market evolution / path to AI-enablement in next 5 years</a:t>
            </a:r>
          </a:p>
        </p:txBody>
      </p:sp>
      <p:sp>
        <p:nvSpPr>
          <p:cNvPr id="82" name="Oval 81">
            <a:extLst>
              <a:ext uri="{FF2B5EF4-FFF2-40B4-BE49-F238E27FC236}">
                <a16:creationId xmlns:a16="http://schemas.microsoft.com/office/drawing/2014/main" id="{6B80A5C2-5816-53AF-B22B-088891D9ED7B}"/>
              </a:ext>
            </a:extLst>
          </p:cNvPr>
          <p:cNvSpPr/>
          <p:nvPr/>
        </p:nvSpPr>
        <p:spPr bwMode="gray">
          <a:xfrm>
            <a:off x="4849482" y="1537838"/>
            <a:ext cx="237744" cy="228600"/>
          </a:xfrm>
          <a:prstGeom prst="ellipse">
            <a:avLst/>
          </a:prstGeom>
          <a:solidFill>
            <a:srgbClr val="CC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endParaRPr lang="en-US" sz="1600" err="1">
              <a:solidFill>
                <a:srgbClr val="FFFFFF"/>
              </a:solidFill>
            </a:endParaRPr>
          </a:p>
        </p:txBody>
      </p:sp>
      <p:graphicFrame>
        <p:nvGraphicFramePr>
          <p:cNvPr id="38" name="btfpTable454146">
            <a:extLst>
              <a:ext uri="{FF2B5EF4-FFF2-40B4-BE49-F238E27FC236}">
                <a16:creationId xmlns:a16="http://schemas.microsoft.com/office/drawing/2014/main" id="{1BA74852-194F-7CDC-4CA9-CFF283B6FFE5}"/>
              </a:ext>
            </a:extLst>
          </p:cNvPr>
          <p:cNvGraphicFramePr>
            <a:graphicFrameLocks noGrp="1"/>
          </p:cNvGraphicFramePr>
          <p:nvPr>
            <p:custDataLst>
              <p:tags r:id="rId10"/>
            </p:custDataLst>
            <p:extLst>
              <p:ext uri="{D42A27DB-BD31-4B8C-83A1-F6EECF244321}">
                <p14:modId xmlns:p14="http://schemas.microsoft.com/office/powerpoint/2010/main" val="2344547545"/>
              </p:ext>
            </p:extLst>
          </p:nvPr>
        </p:nvGraphicFramePr>
        <p:xfrm>
          <a:off x="5574155" y="956744"/>
          <a:ext cx="3814210" cy="260574"/>
        </p:xfrm>
        <a:graphic>
          <a:graphicData uri="http://schemas.openxmlformats.org/drawingml/2006/table">
            <a:tbl>
              <a:tblPr>
                <a:tableStyleId>{9D7B26C5-4107-4FEC-AEDC-1716B250A1EF}</a:tableStyleId>
              </a:tblPr>
              <a:tblGrid>
                <a:gridCol w="780925">
                  <a:extLst>
                    <a:ext uri="{9D8B030D-6E8A-4147-A177-3AD203B41FA5}">
                      <a16:colId xmlns:a16="http://schemas.microsoft.com/office/drawing/2014/main" val="2680995798"/>
                    </a:ext>
                  </a:extLst>
                </a:gridCol>
                <a:gridCol w="606657">
                  <a:extLst>
                    <a:ext uri="{9D8B030D-6E8A-4147-A177-3AD203B41FA5}">
                      <a16:colId xmlns:a16="http://schemas.microsoft.com/office/drawing/2014/main" val="611741616"/>
                    </a:ext>
                  </a:extLst>
                </a:gridCol>
                <a:gridCol w="606657">
                  <a:extLst>
                    <a:ext uri="{9D8B030D-6E8A-4147-A177-3AD203B41FA5}">
                      <a16:colId xmlns:a16="http://schemas.microsoft.com/office/drawing/2014/main" val="3045711801"/>
                    </a:ext>
                  </a:extLst>
                </a:gridCol>
                <a:gridCol w="606657">
                  <a:extLst>
                    <a:ext uri="{9D8B030D-6E8A-4147-A177-3AD203B41FA5}">
                      <a16:colId xmlns:a16="http://schemas.microsoft.com/office/drawing/2014/main" val="2101595181"/>
                    </a:ext>
                  </a:extLst>
                </a:gridCol>
                <a:gridCol w="606657">
                  <a:extLst>
                    <a:ext uri="{9D8B030D-6E8A-4147-A177-3AD203B41FA5}">
                      <a16:colId xmlns:a16="http://schemas.microsoft.com/office/drawing/2014/main" val="1533578970"/>
                    </a:ext>
                  </a:extLst>
                </a:gridCol>
                <a:gridCol w="606657">
                  <a:extLst>
                    <a:ext uri="{9D8B030D-6E8A-4147-A177-3AD203B41FA5}">
                      <a16:colId xmlns:a16="http://schemas.microsoft.com/office/drawing/2014/main" val="1245177467"/>
                    </a:ext>
                  </a:extLst>
                </a:gridCol>
              </a:tblGrid>
              <a:tr h="213366">
                <a:tc>
                  <a:txBody>
                    <a:bodyPr/>
                    <a:lstStyle/>
                    <a:p>
                      <a:pPr marL="0" indent="0">
                        <a:buNone/>
                      </a:pPr>
                      <a:r>
                        <a:rPr lang="en-US" sz="650" b="0" i="1">
                          <a:solidFill>
                            <a:srgbClr val="000000"/>
                          </a:solidFill>
                        </a:rPr>
                        <a:t>AI transformation scenarios</a:t>
                      </a:r>
                    </a:p>
                  </a:txBody>
                  <a:tcPr marL="68700" marR="68700" marT="31227" marB="31227"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spcBef>
                          <a:spcPts val="0"/>
                        </a:spcBef>
                        <a:buFontTx/>
                        <a:buNone/>
                      </a:pPr>
                      <a:r>
                        <a:rPr lang="en-US" sz="650" b="0">
                          <a:solidFill>
                            <a:srgbClr val="FFFFFF"/>
                          </a:solidFill>
                        </a:rPr>
                        <a:t>Where we are today</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00"/>
                    </a:solidFill>
                  </a:tcPr>
                </a:tc>
                <a:tc>
                  <a:txBody>
                    <a:bodyPr/>
                    <a:lstStyle/>
                    <a:p>
                      <a:pPr marL="0" indent="0" algn="ctr">
                        <a:spcBef>
                          <a:spcPts val="0"/>
                        </a:spcBef>
                        <a:buFontTx/>
                        <a:buNone/>
                      </a:pPr>
                      <a:r>
                        <a:rPr lang="en-US" sz="650" b="0">
                          <a:solidFill>
                            <a:srgbClr val="FFFFFF"/>
                          </a:solidFill>
                        </a:rPr>
                        <a:t>Low</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3B74"/>
                    </a:solidFill>
                  </a:tcPr>
                </a:tc>
                <a:tc>
                  <a:txBody>
                    <a:bodyPr/>
                    <a:lstStyle/>
                    <a:p>
                      <a:pPr marL="0" indent="0" algn="ctr">
                        <a:spcBef>
                          <a:spcPts val="0"/>
                        </a:spcBef>
                        <a:buFontTx/>
                        <a:buNone/>
                      </a:pPr>
                      <a:r>
                        <a:rPr lang="en-US" sz="650" b="0">
                          <a:solidFill>
                            <a:srgbClr val="FFFFFF"/>
                          </a:solidFill>
                        </a:rPr>
                        <a:t>Base</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indent="0" algn="ctr">
                        <a:spcBef>
                          <a:spcPts val="0"/>
                        </a:spcBef>
                        <a:buFontTx/>
                        <a:buNone/>
                      </a:pPr>
                      <a:r>
                        <a:rPr lang="en-US" sz="650" b="0">
                          <a:solidFill>
                            <a:srgbClr val="FFFFFF"/>
                          </a:solidFill>
                        </a:rPr>
                        <a:t>Medium</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7867"/>
                    </a:solidFill>
                  </a:tcPr>
                </a:tc>
                <a:tc>
                  <a:txBody>
                    <a:bodyPr/>
                    <a:lstStyle/>
                    <a:p>
                      <a:pPr marL="0" indent="0" algn="ctr">
                        <a:spcBef>
                          <a:spcPts val="0"/>
                        </a:spcBef>
                        <a:buFontTx/>
                        <a:buNone/>
                      </a:pPr>
                      <a:r>
                        <a:rPr lang="en-US" sz="650" b="0">
                          <a:solidFill>
                            <a:schemeClr val="bg1"/>
                          </a:solidFill>
                        </a:rPr>
                        <a:t>High</a:t>
                      </a:r>
                    </a:p>
                  </a:txBody>
                  <a:tcPr marL="68700" marR="68700" marT="31227" marB="31227"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2478082810"/>
                  </a:ext>
                </a:extLst>
              </a:tr>
            </a:tbl>
          </a:graphicData>
        </a:graphic>
      </p:graphicFrame>
      <p:pic>
        <p:nvPicPr>
          <p:cNvPr id="39" name="btfpIconLines766180">
            <a:extLst>
              <a:ext uri="{FF2B5EF4-FFF2-40B4-BE49-F238E27FC236}">
                <a16:creationId xmlns:a16="http://schemas.microsoft.com/office/drawing/2014/main" id="{79A413FB-E515-2AD6-497A-E3FB0C8A26D5}"/>
              </a:ext>
            </a:extLst>
          </p:cNvPr>
          <p:cNvPicPr>
            <a:picLocks/>
          </p:cNvPicPr>
          <p:nvPr/>
        </p:nvPicPr>
        <p:blipFill>
          <a:blip r:embed="rId17"/>
          <a:stretch>
            <a:fillRect/>
          </a:stretch>
        </p:blipFill>
        <p:spPr>
          <a:xfrm>
            <a:off x="8326187" y="2078603"/>
            <a:ext cx="539496" cy="539496"/>
          </a:xfrm>
          <a:prstGeom prst="rect">
            <a:avLst/>
          </a:prstGeom>
        </p:spPr>
      </p:pic>
    </p:spTree>
    <p:custDataLst>
      <p:tags r:id="rId1"/>
    </p:custDataLst>
    <p:extLst>
      <p:ext uri="{BB962C8B-B14F-4D97-AF65-F5344CB8AC3E}">
        <p14:creationId xmlns:p14="http://schemas.microsoft.com/office/powerpoint/2010/main" val="35838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35C40181-F7FF-DD71-FEA3-D789C22785C8}"/>
              </a:ext>
            </a:extLst>
          </p:cNvPr>
          <p:cNvGraphicFramePr>
            <a:graphicFrameLocks noChangeAspect="1"/>
          </p:cNvGraphicFramePr>
          <p:nvPr>
            <p:custDataLst>
              <p:tags r:id="rId2"/>
            </p:custDataLst>
            <p:extLst>
              <p:ext uri="{D42A27DB-BD31-4B8C-83A1-F6EECF244321}">
                <p14:modId xmlns:p14="http://schemas.microsoft.com/office/powerpoint/2010/main" val="2041994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84" imgH="486" progId="TCLayout.ActiveDocument.1">
                  <p:embed/>
                </p:oleObj>
              </mc:Choice>
              <mc:Fallback>
                <p:oleObj name="think-cell Slide" r:id="rId14" imgW="484" imgH="486" progId="TCLayout.ActiveDocument.1">
                  <p:embed/>
                  <p:pic>
                    <p:nvPicPr>
                      <p:cNvPr id="14" name="think-cell data - do not delete" hidden="1">
                        <a:extLst>
                          <a:ext uri="{FF2B5EF4-FFF2-40B4-BE49-F238E27FC236}">
                            <a16:creationId xmlns:a16="http://schemas.microsoft.com/office/drawing/2014/main" id="{35C40181-F7FF-DD71-FEA3-D789C22785C8}"/>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cxnSp>
        <p:nvCxnSpPr>
          <p:cNvPr id="134" name="Straight Arrow Connector 133">
            <a:extLst>
              <a:ext uri="{FF2B5EF4-FFF2-40B4-BE49-F238E27FC236}">
                <a16:creationId xmlns:a16="http://schemas.microsoft.com/office/drawing/2014/main" id="{1CE699A7-B791-CA0D-8CC8-DE106E0DBD80}"/>
              </a:ext>
            </a:extLst>
          </p:cNvPr>
          <p:cNvCxnSpPr/>
          <p:nvPr/>
        </p:nvCxnSpPr>
        <p:spPr bwMode="gray">
          <a:xfrm>
            <a:off x="519185" y="1655379"/>
            <a:ext cx="11141873" cy="0"/>
          </a:xfrm>
          <a:prstGeom prst="straightConnector1">
            <a:avLst/>
          </a:prstGeom>
          <a:ln w="3810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5" name="btfpColumnIndicatorGroup2">
            <a:extLst>
              <a:ext uri="{FF2B5EF4-FFF2-40B4-BE49-F238E27FC236}">
                <a16:creationId xmlns:a16="http://schemas.microsoft.com/office/drawing/2014/main" id="{04C7228E-1485-5820-C668-B3FC6FB0AA83}"/>
              </a:ext>
            </a:extLst>
          </p:cNvPr>
          <p:cNvGrpSpPr/>
          <p:nvPr/>
        </p:nvGrpSpPr>
        <p:grpSpPr>
          <a:xfrm>
            <a:off x="0" y="6926580"/>
            <a:ext cx="12192000" cy="137160"/>
            <a:chOff x="0" y="6926580"/>
            <a:chExt cx="12192000" cy="137160"/>
          </a:xfrm>
        </p:grpSpPr>
        <p:sp>
          <p:nvSpPr>
            <p:cNvPr id="23" name="btfpColumnGapBlocker331215">
              <a:extLst>
                <a:ext uri="{FF2B5EF4-FFF2-40B4-BE49-F238E27FC236}">
                  <a16:creationId xmlns:a16="http://schemas.microsoft.com/office/drawing/2014/main" id="{F0294C9F-570F-8E66-DB70-27F167379F75}"/>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1" name="btfpColumnGapBlocker787773">
              <a:extLst>
                <a:ext uri="{FF2B5EF4-FFF2-40B4-BE49-F238E27FC236}">
                  <a16:creationId xmlns:a16="http://schemas.microsoft.com/office/drawing/2014/main" id="{12F8DA3B-61DB-6366-8870-C15CDA79067F}"/>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9" name="btfpColumnIndicator693959">
              <a:extLst>
                <a:ext uri="{FF2B5EF4-FFF2-40B4-BE49-F238E27FC236}">
                  <a16:creationId xmlns:a16="http://schemas.microsoft.com/office/drawing/2014/main" id="{CDB59693-6D79-4E78-2509-33D9DC161AE8}"/>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412537">
              <a:extLst>
                <a:ext uri="{FF2B5EF4-FFF2-40B4-BE49-F238E27FC236}">
                  <a16:creationId xmlns:a16="http://schemas.microsoft.com/office/drawing/2014/main" id="{BF62CDE7-E45A-0599-6A1A-ABA4EA2C6FE3}"/>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4" name="btfpColumnIndicatorGroup1">
            <a:extLst>
              <a:ext uri="{FF2B5EF4-FFF2-40B4-BE49-F238E27FC236}">
                <a16:creationId xmlns:a16="http://schemas.microsoft.com/office/drawing/2014/main" id="{5DAAB2AE-06DA-9D3A-2DB4-E4493457A29B}"/>
              </a:ext>
            </a:extLst>
          </p:cNvPr>
          <p:cNvGrpSpPr/>
          <p:nvPr/>
        </p:nvGrpSpPr>
        <p:grpSpPr>
          <a:xfrm>
            <a:off x="0" y="-205740"/>
            <a:ext cx="12192000" cy="137160"/>
            <a:chOff x="0" y="-205740"/>
            <a:chExt cx="12192000" cy="137160"/>
          </a:xfrm>
        </p:grpSpPr>
        <p:sp>
          <p:nvSpPr>
            <p:cNvPr id="22" name="btfpColumnGapBlocker105325">
              <a:extLst>
                <a:ext uri="{FF2B5EF4-FFF2-40B4-BE49-F238E27FC236}">
                  <a16:creationId xmlns:a16="http://schemas.microsoft.com/office/drawing/2014/main" id="{54159751-A009-99C7-39C3-62D3517E169B}"/>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0" name="btfpColumnGapBlocker857632">
              <a:extLst>
                <a:ext uri="{FF2B5EF4-FFF2-40B4-BE49-F238E27FC236}">
                  <a16:creationId xmlns:a16="http://schemas.microsoft.com/office/drawing/2014/main" id="{98450392-0FC0-BA52-5B9C-551E0D31E046}"/>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cxnSp>
          <p:nvCxnSpPr>
            <p:cNvPr id="18" name="btfpColumnIndicator894557">
              <a:extLst>
                <a:ext uri="{FF2B5EF4-FFF2-40B4-BE49-F238E27FC236}">
                  <a16:creationId xmlns:a16="http://schemas.microsoft.com/office/drawing/2014/main" id="{045EBE15-5385-CD73-8A4A-6DA7E234D8BE}"/>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742459">
              <a:extLst>
                <a:ext uri="{FF2B5EF4-FFF2-40B4-BE49-F238E27FC236}">
                  <a16:creationId xmlns:a16="http://schemas.microsoft.com/office/drawing/2014/main" id="{2042C68F-41C4-BD6E-F707-1FC17645D6B5}"/>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12197AC-834F-18FF-D298-5A3CCC0D826F}"/>
              </a:ext>
            </a:extLst>
          </p:cNvPr>
          <p:cNvSpPr>
            <a:spLocks noGrp="1"/>
          </p:cNvSpPr>
          <p:nvPr>
            <p:ph type="title"/>
          </p:nvPr>
        </p:nvSpPr>
        <p:spPr/>
        <p:txBody>
          <a:bodyPr vert="horz"/>
          <a:lstStyle/>
          <a:p>
            <a:r>
              <a:rPr lang="en-US"/>
              <a:t>AI significantly reduces denial handling effort, transforming workflows from manual triage to autonomous orchestration</a:t>
            </a:r>
          </a:p>
        </p:txBody>
      </p:sp>
      <p:graphicFrame>
        <p:nvGraphicFramePr>
          <p:cNvPr id="13" name="btfpTable387274">
            <a:extLst>
              <a:ext uri="{FF2B5EF4-FFF2-40B4-BE49-F238E27FC236}">
                <a16:creationId xmlns:a16="http://schemas.microsoft.com/office/drawing/2014/main" id="{EA82F78F-1061-BAB3-88F9-AE02BF037D13}"/>
              </a:ext>
            </a:extLst>
          </p:cNvPr>
          <p:cNvGraphicFramePr>
            <a:graphicFrameLocks noGrp="1"/>
          </p:cNvGraphicFramePr>
          <p:nvPr>
            <p:custDataLst>
              <p:tags r:id="rId3"/>
            </p:custDataLst>
            <p:extLst>
              <p:ext uri="{D42A27DB-BD31-4B8C-83A1-F6EECF244321}">
                <p14:modId xmlns:p14="http://schemas.microsoft.com/office/powerpoint/2010/main" val="3060064307"/>
              </p:ext>
            </p:extLst>
          </p:nvPr>
        </p:nvGraphicFramePr>
        <p:xfrm>
          <a:off x="330198" y="2065398"/>
          <a:ext cx="11531599" cy="4097641"/>
        </p:xfrm>
        <a:graphic>
          <a:graphicData uri="http://schemas.openxmlformats.org/drawingml/2006/table">
            <a:tbl>
              <a:tblPr firstRow="1" firstCol="1">
                <a:tableStyleId>{9D7B26C5-4107-4FEC-AEDC-1716B250A1EF}</a:tableStyleId>
              </a:tblPr>
              <a:tblGrid>
                <a:gridCol w="1219202">
                  <a:extLst>
                    <a:ext uri="{9D8B030D-6E8A-4147-A177-3AD203B41FA5}">
                      <a16:colId xmlns:a16="http://schemas.microsoft.com/office/drawing/2014/main" val="1488611954"/>
                    </a:ext>
                  </a:extLst>
                </a:gridCol>
                <a:gridCol w="1286933">
                  <a:extLst>
                    <a:ext uri="{9D8B030D-6E8A-4147-A177-3AD203B41FA5}">
                      <a16:colId xmlns:a16="http://schemas.microsoft.com/office/drawing/2014/main" val="1621877793"/>
                    </a:ext>
                  </a:extLst>
                </a:gridCol>
                <a:gridCol w="2256366">
                  <a:extLst>
                    <a:ext uri="{9D8B030D-6E8A-4147-A177-3AD203B41FA5}">
                      <a16:colId xmlns:a16="http://schemas.microsoft.com/office/drawing/2014/main" val="148323204"/>
                    </a:ext>
                  </a:extLst>
                </a:gridCol>
                <a:gridCol w="2256366">
                  <a:extLst>
                    <a:ext uri="{9D8B030D-6E8A-4147-A177-3AD203B41FA5}">
                      <a16:colId xmlns:a16="http://schemas.microsoft.com/office/drawing/2014/main" val="87023790"/>
                    </a:ext>
                  </a:extLst>
                </a:gridCol>
                <a:gridCol w="2256366">
                  <a:extLst>
                    <a:ext uri="{9D8B030D-6E8A-4147-A177-3AD203B41FA5}">
                      <a16:colId xmlns:a16="http://schemas.microsoft.com/office/drawing/2014/main" val="2858112195"/>
                    </a:ext>
                  </a:extLst>
                </a:gridCol>
                <a:gridCol w="2256366">
                  <a:extLst>
                    <a:ext uri="{9D8B030D-6E8A-4147-A177-3AD203B41FA5}">
                      <a16:colId xmlns:a16="http://schemas.microsoft.com/office/drawing/2014/main" val="3738103081"/>
                    </a:ext>
                  </a:extLst>
                </a:gridCol>
              </a:tblGrid>
              <a:tr h="528579">
                <a:tc>
                  <a:txBody>
                    <a:bodyPr/>
                    <a:lstStyle/>
                    <a:p>
                      <a:pPr marL="0" indent="0" algn="ctr">
                        <a:buNone/>
                      </a:pPr>
                      <a:r>
                        <a:rPr lang="en-US" sz="900">
                          <a:solidFill>
                            <a:schemeClr val="tx1"/>
                          </a:solidFill>
                        </a:rPr>
                        <a:t>Phase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FFFFF"/>
                    </a:solidFill>
                  </a:tcPr>
                </a:tc>
                <a:tc>
                  <a:txBody>
                    <a:bodyPr/>
                    <a:lstStyle/>
                    <a:p>
                      <a:pPr marL="0" indent="0" algn="ctr">
                        <a:buNone/>
                      </a:pPr>
                      <a:r>
                        <a:rPr lang="en-US" sz="900" b="1">
                          <a:solidFill>
                            <a:schemeClr val="tx1"/>
                          </a:solidFill>
                        </a:rPr>
                        <a:t>Time per claim (Manual, indexed to 100)</a:t>
                      </a:r>
                      <a:endParaRPr lang="en-US" sz="90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FFFFF"/>
                    </a:solidFill>
                  </a:tcPr>
                </a:tc>
                <a:tc>
                  <a:txBody>
                    <a:bodyPr/>
                    <a:lstStyle/>
                    <a:p>
                      <a:pPr marL="0" indent="0" algn="ctr">
                        <a:buNone/>
                      </a:pPr>
                      <a:r>
                        <a:rPr lang="en-US" sz="900" b="1">
                          <a:solidFill>
                            <a:schemeClr val="tx1"/>
                          </a:solidFill>
                        </a:rPr>
                        <a:t>Manual</a:t>
                      </a:r>
                      <a:endParaRPr lang="en-US" sz="900">
                        <a:solidFill>
                          <a:schemeClr val="tx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D9D9D9"/>
                    </a:solidFill>
                  </a:tcPr>
                </a:tc>
                <a:tc>
                  <a:txBody>
                    <a:bodyPr/>
                    <a:lstStyle/>
                    <a:p>
                      <a:pPr marL="0" indent="0" algn="ctr">
                        <a:buNone/>
                      </a:pPr>
                      <a:r>
                        <a:rPr lang="en-US" sz="900" b="1">
                          <a:solidFill>
                            <a:schemeClr val="tx1"/>
                          </a:solidFill>
                        </a:rPr>
                        <a:t>Light Tech-assist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A6A6A6"/>
                    </a:solidFill>
                  </a:tcPr>
                </a:tc>
                <a:tc>
                  <a:txBody>
                    <a:bodyPr/>
                    <a:lstStyle/>
                    <a:p>
                      <a:pPr marL="0" indent="0" algn="ctr">
                        <a:buNone/>
                      </a:pPr>
                      <a:r>
                        <a:rPr lang="en-US" sz="900" b="1">
                          <a:solidFill>
                            <a:schemeClr val="bg1"/>
                          </a:solidFill>
                        </a:rPr>
                        <a:t>Gen AI/ML deployment at scale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7F7F7F"/>
                    </a:solidFill>
                  </a:tcPr>
                </a:tc>
                <a:tc>
                  <a:txBody>
                    <a:bodyPr/>
                    <a:lstStyle/>
                    <a:p>
                      <a:pPr marL="0" indent="0" algn="ctr">
                        <a:buNone/>
                      </a:pPr>
                      <a:r>
                        <a:rPr lang="it-IT" sz="900" b="1">
                          <a:solidFill>
                            <a:schemeClr val="bg1"/>
                          </a:solidFill>
                        </a:rPr>
                        <a:t>Theoretical,   </a:t>
                      </a:r>
                    </a:p>
                    <a:p>
                      <a:pPr marL="0" indent="0" algn="ctr">
                        <a:spcBef>
                          <a:spcPts val="0"/>
                        </a:spcBef>
                        <a:buNone/>
                      </a:pPr>
                      <a:r>
                        <a:rPr lang="it-IT" sz="900" b="1">
                          <a:solidFill>
                            <a:schemeClr val="bg1"/>
                          </a:solidFill>
                        </a:rPr>
                        <a:t>Frictionless Future</a:t>
                      </a:r>
                    </a:p>
                  </a:txBody>
                  <a:tcPr anchor="ctr">
                    <a:lnL w="12700" cap="flat" cmpd="sng" algn="ctr">
                      <a:solidFill>
                        <a:schemeClr val="bg1"/>
                      </a:solidFill>
                      <a:prstDash val="solid"/>
                      <a:round/>
                      <a:headEnd type="none" w="med" len="med"/>
                      <a:tailEnd type="none" w="med" len="med"/>
                    </a:lnL>
                    <a:solidFill>
                      <a:srgbClr val="000000"/>
                    </a:solidFill>
                  </a:tcPr>
                </a:tc>
                <a:extLst>
                  <a:ext uri="{0D108BD9-81ED-4DB2-BD59-A6C34878D82A}">
                    <a16:rowId xmlns:a16="http://schemas.microsoft.com/office/drawing/2014/main" val="1911889689"/>
                  </a:ext>
                </a:extLst>
              </a:tr>
              <a:tr h="828368">
                <a:tc>
                  <a:txBody>
                    <a:bodyPr/>
                    <a:lstStyle/>
                    <a:p>
                      <a:pPr marL="0" indent="0">
                        <a:buNone/>
                      </a:pPr>
                      <a:r>
                        <a:rPr lang="en-US" sz="900" b="1"/>
                        <a:t>Detection &amp; Intake</a:t>
                      </a:r>
                      <a:endParaRPr lang="en-US" sz="9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D6D6D6"/>
                    </a:solidFill>
                  </a:tcPr>
                </a:tc>
                <a:tc>
                  <a:txBody>
                    <a:bodyPr/>
                    <a:lstStyle/>
                    <a:p>
                      <a:pPr marL="0" indent="0" algn="ctr">
                        <a:buNone/>
                      </a:pPr>
                      <a:r>
                        <a:rPr lang="en-US" sz="900"/>
                        <a:t>15</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Staff </a:t>
                      </a:r>
                      <a:r>
                        <a:rPr lang="en-US" sz="900" b="1"/>
                        <a:t>manually download </a:t>
                      </a:r>
                      <a:r>
                        <a:rPr lang="en-US" sz="900"/>
                        <a:t>835s, </a:t>
                      </a:r>
                      <a:r>
                        <a:rPr lang="en-US" sz="900" b="1"/>
                        <a:t>interpret denial codes</a:t>
                      </a:r>
                      <a:r>
                        <a:rPr lang="en-US" sz="900"/>
                        <a:t>, and </a:t>
                      </a:r>
                      <a:r>
                        <a:rPr lang="en-US" sz="900" b="1"/>
                        <a:t>key data </a:t>
                      </a:r>
                      <a:r>
                        <a:rPr lang="en-US" sz="900"/>
                        <a:t>into the practice management system</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RPA bots and clearinghouse feeds </a:t>
                      </a:r>
                      <a:r>
                        <a:rPr lang="en-US" sz="900" b="1"/>
                        <a:t>ingest ERAs</a:t>
                      </a:r>
                      <a:r>
                        <a:rPr lang="en-US" sz="900"/>
                        <a:t> into a basic work queue sorted by </a:t>
                      </a:r>
                      <a:r>
                        <a:rPr lang="en-US" sz="900" b="1"/>
                        <a:t>rule-based code buckets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b="1"/>
                        <a:t>NLP models</a:t>
                      </a:r>
                      <a:r>
                        <a:rPr lang="en-US" sz="900"/>
                        <a:t> classify denial subtypes, </a:t>
                      </a:r>
                      <a:r>
                        <a:rPr lang="en-US" sz="900" b="1"/>
                        <a:t>GenAI surfaces </a:t>
                      </a:r>
                      <a:r>
                        <a:rPr lang="en-US" sz="900"/>
                        <a:t>claim snapshots, and </a:t>
                      </a:r>
                      <a:r>
                        <a:rPr lang="en-US" sz="900" b="1"/>
                        <a:t>auto-routes</a:t>
                      </a:r>
                      <a:r>
                        <a:rPr lang="en-US" sz="900"/>
                        <a:t> tasks to the best reviewer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Payer webhooks </a:t>
                      </a:r>
                      <a:r>
                        <a:rPr lang="en-US" sz="900" b="1"/>
                        <a:t>trigger intake agents </a:t>
                      </a:r>
                      <a:r>
                        <a:rPr lang="en-US" sz="900"/>
                        <a:t>to open cases, tag </a:t>
                      </a:r>
                      <a:r>
                        <a:rPr lang="en-US" sz="900" b="1"/>
                        <a:t>root causes</a:t>
                      </a:r>
                      <a:r>
                        <a:rPr lang="en-US" sz="900"/>
                        <a:t>, and prioritize workflows—fully hands-free.</a:t>
                      </a:r>
                    </a:p>
                  </a:txBody>
                  <a:tcPr anchor="ctr">
                    <a:lnL w="12700" cap="flat" cmpd="sng" algn="ctr">
                      <a:solidFill>
                        <a:schemeClr val="bg1">
                          <a:lumMod val="75000"/>
                        </a:schemeClr>
                      </a:solid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61104948"/>
                  </a:ext>
                </a:extLst>
              </a:tr>
              <a:tr h="828368">
                <a:tc>
                  <a:txBody>
                    <a:bodyPr/>
                    <a:lstStyle/>
                    <a:p>
                      <a:pPr marL="0" indent="0">
                        <a:buNone/>
                      </a:pPr>
                      <a:r>
                        <a:rPr lang="en-US" sz="900" b="1"/>
                        <a:t>Analysis &amp; Validation</a:t>
                      </a:r>
                      <a:endParaRPr lang="en-US" sz="9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a:buNone/>
                      </a:pPr>
                      <a:r>
                        <a:rPr lang="en-US" sz="900"/>
                        <a:t>30</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Analysts </a:t>
                      </a:r>
                      <a:r>
                        <a:rPr lang="en-US" sz="900" b="1"/>
                        <a:t>navigate EHRs, portals, and faxes </a:t>
                      </a:r>
                      <a:r>
                        <a:rPr lang="en-US" sz="900"/>
                        <a:t>to locate 837s, eligibility, and auth docs, then </a:t>
                      </a:r>
                      <a:r>
                        <a:rPr lang="en-US" sz="900" b="1"/>
                        <a:t>manually verify </a:t>
                      </a:r>
                      <a:r>
                        <a:rPr lang="en-US" sz="900"/>
                        <a:t>codes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b="1"/>
                        <a:t>One-click context launches</a:t>
                      </a:r>
                      <a:r>
                        <a:rPr lang="en-US" sz="900"/>
                        <a:t> surface claim and eligibility info; </a:t>
                      </a:r>
                      <a:r>
                        <a:rPr lang="en-US" sz="900" b="1"/>
                        <a:t>bots retrieve auth numbers </a:t>
                      </a:r>
                      <a:r>
                        <a:rPr lang="en-US" sz="900"/>
                        <a:t>and modify rules highlight obvious gaps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A </a:t>
                      </a:r>
                      <a:r>
                        <a:rPr lang="en-US" sz="900" b="1"/>
                        <a:t>“claim card” </a:t>
                      </a:r>
                      <a:r>
                        <a:rPr lang="en-US" sz="900"/>
                        <a:t>auto-fills required fields using </a:t>
                      </a:r>
                      <a:r>
                        <a:rPr lang="en-US" sz="900" b="1"/>
                        <a:t>LLMs</a:t>
                      </a:r>
                      <a:r>
                        <a:rPr lang="en-US" sz="900"/>
                        <a:t>, extract data from PDFs, and </a:t>
                      </a:r>
                      <a:r>
                        <a:rPr lang="en-US" sz="900" b="1"/>
                        <a:t>validate eligibility via APIs</a:t>
                      </a:r>
                      <a:r>
                        <a:rPr lang="en-US" sz="900"/>
                        <a:t>—flagging only exceptions for manual review</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Validation agents </a:t>
                      </a:r>
                      <a:r>
                        <a:rPr lang="en-US" sz="900" b="1"/>
                        <a:t>monitor APIs</a:t>
                      </a:r>
                      <a:r>
                        <a:rPr lang="en-US" sz="900"/>
                        <a:t>, retrieve missing documents, and run all rules checks—escalating only low-confidence cases</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52999437"/>
                  </a:ext>
                </a:extLst>
              </a:tr>
              <a:tr h="828368">
                <a:tc>
                  <a:txBody>
                    <a:bodyPr/>
                    <a:lstStyle/>
                    <a:p>
                      <a:pPr marL="0" indent="0">
                        <a:buNone/>
                      </a:pPr>
                      <a:r>
                        <a:rPr lang="en-US" sz="900" b="1"/>
                        <a:t>Correction &amp; Resubmission</a:t>
                      </a:r>
                      <a:endParaRPr lang="en-US" sz="9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6D6D6"/>
                    </a:solidFill>
                  </a:tcPr>
                </a:tc>
                <a:tc>
                  <a:txBody>
                    <a:bodyPr/>
                    <a:lstStyle/>
                    <a:p>
                      <a:pPr marL="0" indent="0" algn="ctr">
                        <a:buNone/>
                      </a:pPr>
                      <a:r>
                        <a:rPr lang="en-US" sz="900"/>
                        <a:t>20</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Coders </a:t>
                      </a:r>
                      <a:r>
                        <a:rPr lang="en-US" sz="900" b="1"/>
                        <a:t>re-enter CPT/ICD </a:t>
                      </a:r>
                      <a:r>
                        <a:rPr lang="en-US" sz="900"/>
                        <a:t>edits, </a:t>
                      </a:r>
                      <a:r>
                        <a:rPr lang="en-US" sz="900" b="1"/>
                        <a:t>compile PDF packets</a:t>
                      </a:r>
                      <a:r>
                        <a:rPr lang="en-US" sz="900"/>
                        <a:t>, and </a:t>
                      </a:r>
                      <a:r>
                        <a:rPr lang="en-US" sz="900" b="1"/>
                        <a:t>upload corrected 837s </a:t>
                      </a:r>
                      <a:r>
                        <a:rPr lang="en-US" sz="900"/>
                        <a:t>for next-day clearinghouse submission.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b="1"/>
                        <a:t>Code scrubbers</a:t>
                      </a:r>
                      <a:r>
                        <a:rPr lang="en-US" sz="900"/>
                        <a:t> suggest edits for user approval, followed by </a:t>
                      </a:r>
                      <a:r>
                        <a:rPr lang="en-US" sz="900" b="1"/>
                        <a:t>one-click same-day batch submission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b="1"/>
                        <a:t>GenAI </a:t>
                      </a:r>
                      <a:r>
                        <a:rPr lang="en-US" sz="900"/>
                        <a:t>drafts </a:t>
                      </a:r>
                      <a:r>
                        <a:rPr lang="en-US" sz="900" b="1"/>
                        <a:t>correction narratives</a:t>
                      </a:r>
                      <a:r>
                        <a:rPr lang="en-US" sz="900"/>
                        <a:t>, assembles clean 837s with attachments, and </a:t>
                      </a:r>
                      <a:r>
                        <a:rPr lang="en-US" sz="900" b="1"/>
                        <a:t>submits via REST API </a:t>
                      </a:r>
                      <a:r>
                        <a:rPr lang="en-US" sz="900"/>
                        <a:t>with a full audit trail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buNone/>
                      </a:pPr>
                      <a:r>
                        <a:rPr lang="en-US" sz="900"/>
                        <a:t>Remediation agents </a:t>
                      </a:r>
                      <a:r>
                        <a:rPr lang="en-US" sz="900" b="1"/>
                        <a:t>correct data, cite policy, </a:t>
                      </a:r>
                      <a:r>
                        <a:rPr lang="en-US" sz="900" b="0"/>
                        <a:t>and </a:t>
                      </a:r>
                      <a:r>
                        <a:rPr lang="en-US" sz="900" b="1"/>
                        <a:t>submit claims</a:t>
                      </a:r>
                      <a:r>
                        <a:rPr lang="en-US" sz="900"/>
                        <a:t> with a fully auditable, zero-touch process</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19119399"/>
                  </a:ext>
                </a:extLst>
              </a:tr>
              <a:tr h="824078">
                <a:tc>
                  <a:txBody>
                    <a:bodyPr/>
                    <a:lstStyle/>
                    <a:p>
                      <a:pPr marL="0" indent="0">
                        <a:buNone/>
                      </a:pPr>
                      <a:r>
                        <a:rPr lang="en-US" sz="900" b="1"/>
                        <a:t>Follow-up &amp; Closure</a:t>
                      </a:r>
                      <a:endParaRPr lang="en-US" sz="9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a:buNone/>
                      </a:pPr>
                      <a:r>
                        <a:rPr lang="en-US" sz="900"/>
                        <a:t>35</a:t>
                      </a:r>
                    </a:p>
                  </a:txBody>
                  <a:tcPr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indent="0">
                        <a:buNone/>
                      </a:pPr>
                      <a:r>
                        <a:rPr lang="en-US" sz="900"/>
                        <a:t>Staff </a:t>
                      </a:r>
                      <a:r>
                        <a:rPr lang="en-US" sz="900" b="1"/>
                        <a:t>monitor portals or call payers </a:t>
                      </a:r>
                      <a:r>
                        <a:rPr lang="en-US" sz="900"/>
                        <a:t>for payment status, </a:t>
                      </a:r>
                      <a:r>
                        <a:rPr lang="en-US" sz="900" b="1"/>
                        <a:t>manually record the cash input</a:t>
                      </a:r>
                      <a:r>
                        <a:rPr lang="en-US" sz="900"/>
                        <a:t>, and </a:t>
                      </a:r>
                      <a:r>
                        <a:rPr lang="en-US" sz="900" b="1"/>
                        <a:t>track denials </a:t>
                      </a:r>
                      <a:r>
                        <a:rPr lang="en-US" sz="900"/>
                        <a:t>in monthly reports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None/>
                      </a:pPr>
                      <a:r>
                        <a:rPr lang="en-US" sz="900"/>
                        <a:t>Status checks run </a:t>
                      </a:r>
                      <a:r>
                        <a:rPr lang="en-US" sz="900" b="1"/>
                        <a:t>bi-daily</a:t>
                      </a:r>
                      <a:r>
                        <a:rPr lang="en-US" sz="900"/>
                        <a:t>, </a:t>
                      </a:r>
                      <a:r>
                        <a:rPr lang="en-US" sz="900" b="1"/>
                        <a:t>payments are auto-posted</a:t>
                      </a:r>
                      <a:r>
                        <a:rPr lang="en-US" sz="900"/>
                        <a:t>, and </a:t>
                      </a:r>
                      <a:r>
                        <a:rPr lang="en-US" sz="900" b="1"/>
                        <a:t>denial KPIs refresh </a:t>
                      </a:r>
                      <a:r>
                        <a:rPr lang="en-US" sz="900"/>
                        <a:t>nightly via dashboard.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None/>
                      </a:pPr>
                      <a:r>
                        <a:rPr lang="en-US" sz="900" b="1"/>
                        <a:t>Conversational bots </a:t>
                      </a:r>
                      <a:r>
                        <a:rPr lang="en-US" sz="900"/>
                        <a:t>engage payers, GenAI generates </a:t>
                      </a:r>
                      <a:r>
                        <a:rPr lang="en-US" sz="900" b="1"/>
                        <a:t>root-cause reports</a:t>
                      </a:r>
                      <a:r>
                        <a:rPr lang="en-US" sz="900"/>
                        <a:t>, triggers </a:t>
                      </a:r>
                      <a:r>
                        <a:rPr lang="en-US" sz="900" b="1"/>
                        <a:t>upstream training</a:t>
                      </a:r>
                      <a:r>
                        <a:rPr lang="en-US" sz="900"/>
                        <a:t>, and </a:t>
                      </a:r>
                      <a:r>
                        <a:rPr lang="en-US" sz="900" b="1"/>
                        <a:t>auto-closes </a:t>
                      </a:r>
                      <a:r>
                        <a:rPr lang="en-US" sz="900"/>
                        <a:t>cases on zero balance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buNone/>
                      </a:pPr>
                      <a:r>
                        <a:rPr lang="en-US" sz="900"/>
                        <a:t>Agents </a:t>
                      </a:r>
                      <a:r>
                        <a:rPr lang="en-US" sz="900" b="1"/>
                        <a:t>confirm payment </a:t>
                      </a:r>
                      <a:r>
                        <a:rPr lang="en-US" sz="900"/>
                        <a:t>via API, reconcile cash, </a:t>
                      </a:r>
                      <a:r>
                        <a:rPr lang="en-US" sz="900" b="1"/>
                        <a:t>update upstream logic,</a:t>
                      </a:r>
                      <a:r>
                        <a:rPr lang="en-US" sz="900"/>
                        <a:t> and </a:t>
                      </a:r>
                      <a:r>
                        <a:rPr lang="en-US" sz="900" b="1"/>
                        <a:t>auto-retire cases </a:t>
                      </a:r>
                      <a:r>
                        <a:rPr lang="en-US" sz="900"/>
                        <a:t>with no staff intervention</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73518693"/>
                  </a:ext>
                </a:extLst>
              </a:tr>
              <a:tr h="259880">
                <a:tc>
                  <a:txBody>
                    <a:bodyPr/>
                    <a:lstStyle/>
                    <a:p>
                      <a:pPr marL="0" indent="0">
                        <a:buNone/>
                      </a:pPr>
                      <a:r>
                        <a:rPr lang="en-US" sz="900">
                          <a:solidFill>
                            <a:srgbClr val="000000"/>
                          </a:solidFill>
                        </a:rPr>
                        <a:t>Total time</a:t>
                      </a:r>
                    </a:p>
                  </a:txBody>
                  <a:tcPr anchor="ctr">
                    <a:lnL w="0" cap="flat" cmpd="sng" algn="ctr">
                      <a:solidFill>
                        <a:srgbClr val="5C5C5C"/>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solidFill>
                      <a:srgbClr val="D6D6D6"/>
                    </a:solidFill>
                  </a:tcPr>
                </a:tc>
                <a:tc>
                  <a:txBody>
                    <a:bodyPr/>
                    <a:lstStyle/>
                    <a:p>
                      <a:pPr marL="0" indent="0" algn="ctr">
                        <a:buNone/>
                      </a:pPr>
                      <a:r>
                        <a:rPr lang="en-US" sz="900" b="1">
                          <a:solidFill>
                            <a:srgbClr val="000000"/>
                          </a:solidFill>
                        </a:rPr>
                        <a:t>Index = 100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solidFill>
                      <a:srgbClr val="DCE2D6"/>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lang="en-US" sz="900" b="1">
                        <a:solidFill>
                          <a:srgbClr val="000000"/>
                        </a:solidFill>
                      </a:endParaRPr>
                    </a:p>
                  </a:txBody>
                  <a:tcPr anchor="ctr">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DCE2D6"/>
                    </a:solidFill>
                  </a:tcPr>
                </a:tc>
                <a:tc>
                  <a:txBody>
                    <a:bodyPr/>
                    <a:lstStyle/>
                    <a:p>
                      <a:pPr marL="0" indent="0" algn="ctr">
                        <a:buNone/>
                      </a:pPr>
                      <a:r>
                        <a:rPr lang="en-US" sz="900" b="1">
                          <a:solidFill>
                            <a:srgbClr val="000000"/>
                          </a:solidFill>
                        </a:rPr>
                        <a:t>70-80</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BBCABA"/>
                    </a:solidFill>
                  </a:tcPr>
                </a:tc>
                <a:tc>
                  <a:txBody>
                    <a:bodyPr/>
                    <a:lstStyle/>
                    <a:p>
                      <a:pPr marL="0" indent="0" algn="ctr">
                        <a:buNone/>
                      </a:pPr>
                      <a:r>
                        <a:rPr lang="en-US" sz="900" b="1">
                          <a:solidFill>
                            <a:srgbClr val="FFFFFF"/>
                          </a:solidFill>
                        </a:rPr>
                        <a:t>40-50</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507867"/>
                    </a:solidFill>
                  </a:tcPr>
                </a:tc>
                <a:tc>
                  <a:txBody>
                    <a:bodyPr/>
                    <a:lstStyle/>
                    <a:p>
                      <a:pPr marL="0" indent="0" algn="ctr">
                        <a:buNone/>
                      </a:pPr>
                      <a:r>
                        <a:rPr lang="en-US" sz="900" b="1">
                          <a:solidFill>
                            <a:srgbClr val="FFFFFF"/>
                          </a:solidFill>
                        </a:rPr>
                        <a:t>15-30</a:t>
                      </a:r>
                    </a:p>
                  </a:txBody>
                  <a:tcPr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solidFill>
                      <a:srgbClr val="104C3E"/>
                    </a:solidFill>
                  </a:tcPr>
                </a:tc>
                <a:extLst>
                  <a:ext uri="{0D108BD9-81ED-4DB2-BD59-A6C34878D82A}">
                    <a16:rowId xmlns:a16="http://schemas.microsoft.com/office/drawing/2014/main" val="1176876693"/>
                  </a:ext>
                </a:extLst>
              </a:tr>
            </a:tbl>
          </a:graphicData>
        </a:graphic>
      </p:graphicFrame>
      <p:grpSp>
        <p:nvGrpSpPr>
          <p:cNvPr id="3" name="btfpRunningAgenda2Level859484">
            <a:extLst>
              <a:ext uri="{FF2B5EF4-FFF2-40B4-BE49-F238E27FC236}">
                <a16:creationId xmlns:a16="http://schemas.microsoft.com/office/drawing/2014/main" id="{1897A5AB-0220-55FF-B03C-33DD1872CCF7}"/>
              </a:ext>
            </a:extLst>
          </p:cNvPr>
          <p:cNvGrpSpPr/>
          <p:nvPr>
            <p:custDataLst>
              <p:tags r:id="rId4"/>
            </p:custDataLst>
          </p:nvPr>
        </p:nvGrpSpPr>
        <p:grpSpPr>
          <a:xfrm>
            <a:off x="-1" y="944429"/>
            <a:ext cx="5242070" cy="257442"/>
            <a:chOff x="-1" y="876300"/>
            <a:chExt cx="5242070" cy="257442"/>
          </a:xfrm>
        </p:grpSpPr>
        <p:sp>
          <p:nvSpPr>
            <p:cNvPr id="4" name="btfpRunningAgenda2LevelBarLeft859484">
              <a:extLst>
                <a:ext uri="{FF2B5EF4-FFF2-40B4-BE49-F238E27FC236}">
                  <a16:creationId xmlns:a16="http://schemas.microsoft.com/office/drawing/2014/main" id="{9FA34A96-E44A-EA79-18BA-8D6FEE20E0E2}"/>
                </a:ext>
              </a:extLst>
            </p:cNvPr>
            <p:cNvSpPr/>
            <p:nvPr/>
          </p:nvSpPr>
          <p:spPr bwMode="gray">
            <a:xfrm>
              <a:off x="-1" y="876300"/>
              <a:ext cx="3515607" cy="257442"/>
            </a:xfrm>
            <a:custGeom>
              <a:avLst/>
              <a:gdLst>
                <a:gd name="connsiteX0" fmla="*/ 95080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50801 w 1816204"/>
                <a:gd name="connsiteY0" fmla="*/ 0 h 257442"/>
                <a:gd name="connsiteX1" fmla="*/ 896081 w 1816204"/>
                <a:gd name="connsiteY1" fmla="*/ 257442 h 257442"/>
                <a:gd name="connsiteX2" fmla="*/ 1816204 w 1816204"/>
                <a:gd name="connsiteY2" fmla="*/ 257442 h 257442"/>
                <a:gd name="connsiteX3" fmla="*/ 0 w 1816204"/>
                <a:gd name="connsiteY3" fmla="*/ 257442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80 w 950800"/>
                <a:gd name="connsiteY1" fmla="*/ 257442 h 257442"/>
                <a:gd name="connsiteX2" fmla="*/ 0 w 950800"/>
                <a:gd name="connsiteY2" fmla="*/ 257442 h 257442"/>
                <a:gd name="connsiteX3" fmla="*/ 1 w 950800"/>
                <a:gd name="connsiteY3" fmla="*/ 0 h 257442"/>
                <a:gd name="connsiteX0" fmla="*/ 1103086 w 1103086"/>
                <a:gd name="connsiteY0" fmla="*/ 0 h 257442"/>
                <a:gd name="connsiteX1" fmla="*/ 896080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271402 w 1271402"/>
                <a:gd name="connsiteY0" fmla="*/ 0 h 257442"/>
                <a:gd name="connsiteX1" fmla="*/ 1048365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372390 w 1372390"/>
                <a:gd name="connsiteY0" fmla="*/ 0 h 257442"/>
                <a:gd name="connsiteX1" fmla="*/ 1216681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372390 w 1372390"/>
                <a:gd name="connsiteY0" fmla="*/ 0 h 257442"/>
                <a:gd name="connsiteX1" fmla="*/ 1317669 w 1372390"/>
                <a:gd name="connsiteY1" fmla="*/ 257442 h 257442"/>
                <a:gd name="connsiteX2" fmla="*/ 0 w 1372390"/>
                <a:gd name="connsiteY2" fmla="*/ 257442 h 257442"/>
                <a:gd name="connsiteX3" fmla="*/ 0 w 1372390"/>
                <a:gd name="connsiteY3" fmla="*/ 0 h 257442"/>
                <a:gd name="connsiteX0" fmla="*/ 1558339 w 1558339"/>
                <a:gd name="connsiteY0" fmla="*/ 0 h 257442"/>
                <a:gd name="connsiteX1" fmla="*/ 1317669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558339 w 1558339"/>
                <a:gd name="connsiteY0" fmla="*/ 0 h 257442"/>
                <a:gd name="connsiteX1" fmla="*/ 1503618 w 1558339"/>
                <a:gd name="connsiteY1" fmla="*/ 257442 h 257442"/>
                <a:gd name="connsiteX2" fmla="*/ 0 w 1558339"/>
                <a:gd name="connsiteY2" fmla="*/ 257442 h 257442"/>
                <a:gd name="connsiteX3" fmla="*/ 0 w 1558339"/>
                <a:gd name="connsiteY3" fmla="*/ 0 h 257442"/>
                <a:gd name="connsiteX0" fmla="*/ 1718639 w 1718639"/>
                <a:gd name="connsiteY0" fmla="*/ 0 h 257442"/>
                <a:gd name="connsiteX1" fmla="*/ 15036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0 w 1718639"/>
                <a:gd name="connsiteY3" fmla="*/ 0 h 257442"/>
                <a:gd name="connsiteX0" fmla="*/ 1819629 w 1819629"/>
                <a:gd name="connsiteY0" fmla="*/ 0 h 257442"/>
                <a:gd name="connsiteX1" fmla="*/ 166391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1819629 w 1819629"/>
                <a:gd name="connsiteY0" fmla="*/ 0 h 257442"/>
                <a:gd name="connsiteX1" fmla="*/ 1764908 w 1819629"/>
                <a:gd name="connsiteY1" fmla="*/ 257442 h 257442"/>
                <a:gd name="connsiteX2" fmla="*/ 0 w 1819629"/>
                <a:gd name="connsiteY2" fmla="*/ 257442 h 257442"/>
                <a:gd name="connsiteX3" fmla="*/ 0 w 1819629"/>
                <a:gd name="connsiteY3" fmla="*/ 0 h 257442"/>
                <a:gd name="connsiteX0" fmla="*/ 2005577 w 2005577"/>
                <a:gd name="connsiteY0" fmla="*/ 0 h 257442"/>
                <a:gd name="connsiteX1" fmla="*/ 1764908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005577 w 2005577"/>
                <a:gd name="connsiteY0" fmla="*/ 0 h 257442"/>
                <a:gd name="connsiteX1" fmla="*/ 1950856 w 2005577"/>
                <a:gd name="connsiteY1" fmla="*/ 257442 h 257442"/>
                <a:gd name="connsiteX2" fmla="*/ 0 w 2005577"/>
                <a:gd name="connsiteY2" fmla="*/ 257442 h 257442"/>
                <a:gd name="connsiteX3" fmla="*/ 0 w 2005577"/>
                <a:gd name="connsiteY3" fmla="*/ 0 h 257442"/>
                <a:gd name="connsiteX0" fmla="*/ 2183510 w 2183510"/>
                <a:gd name="connsiteY0" fmla="*/ 0 h 257442"/>
                <a:gd name="connsiteX1" fmla="*/ 1950856 w 2183510"/>
                <a:gd name="connsiteY1" fmla="*/ 257442 h 257442"/>
                <a:gd name="connsiteX2" fmla="*/ 0 w 2183510"/>
                <a:gd name="connsiteY2" fmla="*/ 257442 h 257442"/>
                <a:gd name="connsiteX3" fmla="*/ 0 w 2183510"/>
                <a:gd name="connsiteY3" fmla="*/ 0 h 257442"/>
                <a:gd name="connsiteX0" fmla="*/ 2183510 w 2183510"/>
                <a:gd name="connsiteY0" fmla="*/ 0 h 257442"/>
                <a:gd name="connsiteX1" fmla="*/ 2128788 w 2183510"/>
                <a:gd name="connsiteY1" fmla="*/ 257442 h 257442"/>
                <a:gd name="connsiteX2" fmla="*/ 0 w 2183510"/>
                <a:gd name="connsiteY2" fmla="*/ 257442 h 257442"/>
                <a:gd name="connsiteX3" fmla="*/ 0 w 2183510"/>
                <a:gd name="connsiteY3" fmla="*/ 0 h 257442"/>
                <a:gd name="connsiteX0" fmla="*/ 2183511 w 2183511"/>
                <a:gd name="connsiteY0" fmla="*/ 0 h 257442"/>
                <a:gd name="connsiteX1" fmla="*/ 2128789 w 2183511"/>
                <a:gd name="connsiteY1" fmla="*/ 257442 h 257442"/>
                <a:gd name="connsiteX2" fmla="*/ 0 w 2183511"/>
                <a:gd name="connsiteY2" fmla="*/ 257442 h 257442"/>
                <a:gd name="connsiteX3" fmla="*/ 1 w 2183511"/>
                <a:gd name="connsiteY3" fmla="*/ 0 h 257442"/>
                <a:gd name="connsiteX0" fmla="*/ 2183511 w 2183511"/>
                <a:gd name="connsiteY0" fmla="*/ 0 h 257442"/>
                <a:gd name="connsiteX1" fmla="*/ 2128789 w 2183511"/>
                <a:gd name="connsiteY1" fmla="*/ 257442 h 257442"/>
                <a:gd name="connsiteX2" fmla="*/ 0 w 2183511"/>
                <a:gd name="connsiteY2" fmla="*/ 257442 h 257442"/>
                <a:gd name="connsiteX3" fmla="*/ 1 w 2183511"/>
                <a:gd name="connsiteY3" fmla="*/ 0 h 257442"/>
                <a:gd name="connsiteX0" fmla="*/ 2369459 w 2369459"/>
                <a:gd name="connsiteY0" fmla="*/ 0 h 257442"/>
                <a:gd name="connsiteX1" fmla="*/ 2128789 w 2369459"/>
                <a:gd name="connsiteY1" fmla="*/ 257442 h 257442"/>
                <a:gd name="connsiteX2" fmla="*/ 0 w 2369459"/>
                <a:gd name="connsiteY2" fmla="*/ 257442 h 257442"/>
                <a:gd name="connsiteX3" fmla="*/ 1 w 2369459"/>
                <a:gd name="connsiteY3" fmla="*/ 0 h 257442"/>
                <a:gd name="connsiteX0" fmla="*/ 2369459 w 2369459"/>
                <a:gd name="connsiteY0" fmla="*/ 0 h 257442"/>
                <a:gd name="connsiteX1" fmla="*/ 2314738 w 2369459"/>
                <a:gd name="connsiteY1" fmla="*/ 257442 h 257442"/>
                <a:gd name="connsiteX2" fmla="*/ 0 w 2369459"/>
                <a:gd name="connsiteY2" fmla="*/ 257442 h 257442"/>
                <a:gd name="connsiteX3" fmla="*/ 1 w 2369459"/>
                <a:gd name="connsiteY3" fmla="*/ 0 h 257442"/>
                <a:gd name="connsiteX0" fmla="*/ 2369458 w 2369458"/>
                <a:gd name="connsiteY0" fmla="*/ 0 h 257442"/>
                <a:gd name="connsiteX1" fmla="*/ 2314737 w 2369458"/>
                <a:gd name="connsiteY1" fmla="*/ 257442 h 257442"/>
                <a:gd name="connsiteX2" fmla="*/ 0 w 2369458"/>
                <a:gd name="connsiteY2" fmla="*/ 257442 h 257442"/>
                <a:gd name="connsiteX3" fmla="*/ 0 w 2369458"/>
                <a:gd name="connsiteY3" fmla="*/ 0 h 257442"/>
                <a:gd name="connsiteX0" fmla="*/ 2369459 w 2369459"/>
                <a:gd name="connsiteY0" fmla="*/ 0 h 257442"/>
                <a:gd name="connsiteX1" fmla="*/ 2314738 w 2369459"/>
                <a:gd name="connsiteY1" fmla="*/ 257442 h 257442"/>
                <a:gd name="connsiteX2" fmla="*/ 1 w 2369459"/>
                <a:gd name="connsiteY2" fmla="*/ 257442 h 257442"/>
                <a:gd name="connsiteX3" fmla="*/ 0 w 2369459"/>
                <a:gd name="connsiteY3" fmla="*/ 0 h 257442"/>
                <a:gd name="connsiteX0" fmla="*/ 2521745 w 2521745"/>
                <a:gd name="connsiteY0" fmla="*/ 0 h 257442"/>
                <a:gd name="connsiteX1" fmla="*/ 2314738 w 2521745"/>
                <a:gd name="connsiteY1" fmla="*/ 257442 h 257442"/>
                <a:gd name="connsiteX2" fmla="*/ 1 w 2521745"/>
                <a:gd name="connsiteY2" fmla="*/ 257442 h 257442"/>
                <a:gd name="connsiteX3" fmla="*/ 0 w 2521745"/>
                <a:gd name="connsiteY3" fmla="*/ 0 h 257442"/>
                <a:gd name="connsiteX0" fmla="*/ 2521745 w 2521745"/>
                <a:gd name="connsiteY0" fmla="*/ 0 h 257442"/>
                <a:gd name="connsiteX1" fmla="*/ 2467024 w 2521745"/>
                <a:gd name="connsiteY1" fmla="*/ 257442 h 257442"/>
                <a:gd name="connsiteX2" fmla="*/ 1 w 2521745"/>
                <a:gd name="connsiteY2" fmla="*/ 257442 h 257442"/>
                <a:gd name="connsiteX3" fmla="*/ 0 w 2521745"/>
                <a:gd name="connsiteY3" fmla="*/ 0 h 257442"/>
                <a:gd name="connsiteX0" fmla="*/ 2521745 w 2521745"/>
                <a:gd name="connsiteY0" fmla="*/ 0 h 257442"/>
                <a:gd name="connsiteX1" fmla="*/ 2467024 w 2521745"/>
                <a:gd name="connsiteY1" fmla="*/ 257442 h 257442"/>
                <a:gd name="connsiteX2" fmla="*/ 1 w 2521745"/>
                <a:gd name="connsiteY2" fmla="*/ 257442 h 257442"/>
                <a:gd name="connsiteX3" fmla="*/ 0 w 2521745"/>
                <a:gd name="connsiteY3" fmla="*/ 0 h 257442"/>
                <a:gd name="connsiteX0" fmla="*/ 2521744 w 2521744"/>
                <a:gd name="connsiteY0" fmla="*/ 0 h 257442"/>
                <a:gd name="connsiteX1" fmla="*/ 2467023 w 2521744"/>
                <a:gd name="connsiteY1" fmla="*/ 257442 h 257442"/>
                <a:gd name="connsiteX2" fmla="*/ 0 w 2521744"/>
                <a:gd name="connsiteY2" fmla="*/ 257442 h 257442"/>
                <a:gd name="connsiteX3" fmla="*/ 0 w 2521744"/>
                <a:gd name="connsiteY3" fmla="*/ 0 h 257442"/>
                <a:gd name="connsiteX0" fmla="*/ 2005576 w 2467023"/>
                <a:gd name="connsiteY0" fmla="*/ 0 h 257442"/>
                <a:gd name="connsiteX1" fmla="*/ 2467023 w 2467023"/>
                <a:gd name="connsiteY1" fmla="*/ 257442 h 257442"/>
                <a:gd name="connsiteX2" fmla="*/ 0 w 2467023"/>
                <a:gd name="connsiteY2" fmla="*/ 257442 h 257442"/>
                <a:gd name="connsiteX3" fmla="*/ 0 w 2467023"/>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005576 w 2005576"/>
                <a:gd name="connsiteY0" fmla="*/ 0 h 257442"/>
                <a:gd name="connsiteX1" fmla="*/ 1950856 w 2005576"/>
                <a:gd name="connsiteY1" fmla="*/ 257442 h 257442"/>
                <a:gd name="connsiteX2" fmla="*/ 0 w 2005576"/>
                <a:gd name="connsiteY2" fmla="*/ 257442 h 257442"/>
                <a:gd name="connsiteX3" fmla="*/ 0 w 2005576"/>
                <a:gd name="connsiteY3" fmla="*/ 0 h 257442"/>
                <a:gd name="connsiteX0" fmla="*/ 2173892 w 2173892"/>
                <a:gd name="connsiteY0" fmla="*/ 0 h 257442"/>
                <a:gd name="connsiteX1" fmla="*/ 1950856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0 w 2173892"/>
                <a:gd name="connsiteY3" fmla="*/ 0 h 257442"/>
                <a:gd name="connsiteX0" fmla="*/ 2342208 w 2342208"/>
                <a:gd name="connsiteY0" fmla="*/ 0 h 257442"/>
                <a:gd name="connsiteX1" fmla="*/ 2119171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510522 w 2510522"/>
                <a:gd name="connsiteY0" fmla="*/ 0 h 257442"/>
                <a:gd name="connsiteX1" fmla="*/ 2287487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510522 w 2510522"/>
                <a:gd name="connsiteY0" fmla="*/ 0 h 257442"/>
                <a:gd name="connsiteX1" fmla="*/ 2455801 w 2510522"/>
                <a:gd name="connsiteY1" fmla="*/ 257442 h 257442"/>
                <a:gd name="connsiteX2" fmla="*/ 0 w 2510522"/>
                <a:gd name="connsiteY2" fmla="*/ 257442 h 257442"/>
                <a:gd name="connsiteX3" fmla="*/ 0 w 2510522"/>
                <a:gd name="connsiteY3" fmla="*/ 0 h 257442"/>
                <a:gd name="connsiteX0" fmla="*/ 2688456 w 2688456"/>
                <a:gd name="connsiteY0" fmla="*/ 0 h 257442"/>
                <a:gd name="connsiteX1" fmla="*/ 2455801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688456 w 2688456"/>
                <a:gd name="connsiteY0" fmla="*/ 0 h 257442"/>
                <a:gd name="connsiteX1" fmla="*/ 2633735 w 2688456"/>
                <a:gd name="connsiteY1" fmla="*/ 257442 h 257442"/>
                <a:gd name="connsiteX2" fmla="*/ 0 w 2688456"/>
                <a:gd name="connsiteY2" fmla="*/ 257442 h 257442"/>
                <a:gd name="connsiteX3" fmla="*/ 0 w 2688456"/>
                <a:gd name="connsiteY3" fmla="*/ 0 h 257442"/>
                <a:gd name="connsiteX0" fmla="*/ 2848757 w 2848757"/>
                <a:gd name="connsiteY0" fmla="*/ 0 h 257442"/>
                <a:gd name="connsiteX1" fmla="*/ 2633735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2848757 w 2848757"/>
                <a:gd name="connsiteY0" fmla="*/ 0 h 257442"/>
                <a:gd name="connsiteX1" fmla="*/ 2794036 w 2848757"/>
                <a:gd name="connsiteY1" fmla="*/ 257442 h 257442"/>
                <a:gd name="connsiteX2" fmla="*/ 0 w 2848757"/>
                <a:gd name="connsiteY2" fmla="*/ 257442 h 257442"/>
                <a:gd name="connsiteX3" fmla="*/ 0 w 2848757"/>
                <a:gd name="connsiteY3" fmla="*/ 0 h 257442"/>
                <a:gd name="connsiteX0" fmla="*/ 3034705 w 3034705"/>
                <a:gd name="connsiteY0" fmla="*/ 0 h 257442"/>
                <a:gd name="connsiteX1" fmla="*/ 2794036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034705 w 3034705"/>
                <a:gd name="connsiteY0" fmla="*/ 0 h 257442"/>
                <a:gd name="connsiteX1" fmla="*/ 2979984 w 3034705"/>
                <a:gd name="connsiteY1" fmla="*/ 257442 h 257442"/>
                <a:gd name="connsiteX2" fmla="*/ 0 w 3034705"/>
                <a:gd name="connsiteY2" fmla="*/ 257442 h 257442"/>
                <a:gd name="connsiteX3" fmla="*/ 0 w 3034705"/>
                <a:gd name="connsiteY3" fmla="*/ 0 h 257442"/>
                <a:gd name="connsiteX0" fmla="*/ 3195005 w 3195005"/>
                <a:gd name="connsiteY0" fmla="*/ 0 h 257442"/>
                <a:gd name="connsiteX1" fmla="*/ 29799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195005 w 3195005"/>
                <a:gd name="connsiteY0" fmla="*/ 0 h 257442"/>
                <a:gd name="connsiteX1" fmla="*/ 3140284 w 3195005"/>
                <a:gd name="connsiteY1" fmla="*/ 257442 h 257442"/>
                <a:gd name="connsiteX2" fmla="*/ 0 w 3195005"/>
                <a:gd name="connsiteY2" fmla="*/ 257442 h 257442"/>
                <a:gd name="connsiteX3" fmla="*/ 0 w 3195005"/>
                <a:gd name="connsiteY3" fmla="*/ 0 h 257442"/>
                <a:gd name="connsiteX0" fmla="*/ 3363320 w 3363320"/>
                <a:gd name="connsiteY0" fmla="*/ 0 h 257442"/>
                <a:gd name="connsiteX1" fmla="*/ 3140284 w 3363320"/>
                <a:gd name="connsiteY1" fmla="*/ 257442 h 257442"/>
                <a:gd name="connsiteX2" fmla="*/ 0 w 3363320"/>
                <a:gd name="connsiteY2" fmla="*/ 257442 h 257442"/>
                <a:gd name="connsiteX3" fmla="*/ 0 w 3363320"/>
                <a:gd name="connsiteY3" fmla="*/ 0 h 257442"/>
                <a:gd name="connsiteX0" fmla="*/ 3363320 w 3363320"/>
                <a:gd name="connsiteY0" fmla="*/ 0 h 257442"/>
                <a:gd name="connsiteX1" fmla="*/ 3308598 w 3363320"/>
                <a:gd name="connsiteY1" fmla="*/ 257442 h 257442"/>
                <a:gd name="connsiteX2" fmla="*/ 0 w 3363320"/>
                <a:gd name="connsiteY2" fmla="*/ 257442 h 257442"/>
                <a:gd name="connsiteX3" fmla="*/ 0 w 3363320"/>
                <a:gd name="connsiteY3" fmla="*/ 0 h 257442"/>
                <a:gd name="connsiteX0" fmla="*/ 3363321 w 3363321"/>
                <a:gd name="connsiteY0" fmla="*/ 0 h 257442"/>
                <a:gd name="connsiteX1" fmla="*/ 3308599 w 3363321"/>
                <a:gd name="connsiteY1" fmla="*/ 257442 h 257442"/>
                <a:gd name="connsiteX2" fmla="*/ 0 w 3363321"/>
                <a:gd name="connsiteY2" fmla="*/ 257442 h 257442"/>
                <a:gd name="connsiteX3" fmla="*/ 1 w 3363321"/>
                <a:gd name="connsiteY3" fmla="*/ 0 h 257442"/>
                <a:gd name="connsiteX0" fmla="*/ 3363321 w 3363321"/>
                <a:gd name="connsiteY0" fmla="*/ 0 h 257442"/>
                <a:gd name="connsiteX1" fmla="*/ 3308599 w 3363321"/>
                <a:gd name="connsiteY1" fmla="*/ 257442 h 257442"/>
                <a:gd name="connsiteX2" fmla="*/ 0 w 3363321"/>
                <a:gd name="connsiteY2" fmla="*/ 257442 h 257442"/>
                <a:gd name="connsiteX3" fmla="*/ 1 w 3363321"/>
                <a:gd name="connsiteY3" fmla="*/ 0 h 257442"/>
                <a:gd name="connsiteX0" fmla="*/ 3515607 w 3515607"/>
                <a:gd name="connsiteY0" fmla="*/ 0 h 257442"/>
                <a:gd name="connsiteX1" fmla="*/ 3308599 w 3515607"/>
                <a:gd name="connsiteY1" fmla="*/ 257442 h 257442"/>
                <a:gd name="connsiteX2" fmla="*/ 0 w 3515607"/>
                <a:gd name="connsiteY2" fmla="*/ 257442 h 257442"/>
                <a:gd name="connsiteX3" fmla="*/ 1 w 3515607"/>
                <a:gd name="connsiteY3" fmla="*/ 0 h 257442"/>
                <a:gd name="connsiteX0" fmla="*/ 3515607 w 3515607"/>
                <a:gd name="connsiteY0" fmla="*/ 0 h 257442"/>
                <a:gd name="connsiteX1" fmla="*/ 3460886 w 3515607"/>
                <a:gd name="connsiteY1" fmla="*/ 257442 h 257442"/>
                <a:gd name="connsiteX2" fmla="*/ 0 w 3515607"/>
                <a:gd name="connsiteY2" fmla="*/ 257442 h 257442"/>
                <a:gd name="connsiteX3" fmla="*/ 1 w 3515607"/>
                <a:gd name="connsiteY3" fmla="*/ 0 h 257442"/>
                <a:gd name="connsiteX0" fmla="*/ 3515606 w 3515606"/>
                <a:gd name="connsiteY0" fmla="*/ 0 h 257442"/>
                <a:gd name="connsiteX1" fmla="*/ 3460885 w 3515606"/>
                <a:gd name="connsiteY1" fmla="*/ 257442 h 257442"/>
                <a:gd name="connsiteX2" fmla="*/ 0 w 3515606"/>
                <a:gd name="connsiteY2" fmla="*/ 257442 h 257442"/>
                <a:gd name="connsiteX3" fmla="*/ 0 w 3515606"/>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Lst>
              <a:ahLst/>
              <a:cxnLst>
                <a:cxn ang="0">
                  <a:pos x="connsiteX0" y="connsiteY0"/>
                </a:cxn>
                <a:cxn ang="0">
                  <a:pos x="connsiteX1" y="connsiteY1"/>
                </a:cxn>
                <a:cxn ang="0">
                  <a:pos x="connsiteX2" y="connsiteY2"/>
                </a:cxn>
                <a:cxn ang="0">
                  <a:pos x="connsiteX3" y="connsiteY3"/>
                </a:cxn>
              </a:cxnLst>
              <a:rect l="l" t="t" r="r" b="b"/>
              <a:pathLst>
                <a:path w="3515607" h="257442">
                  <a:moveTo>
                    <a:pt x="3515607" y="0"/>
                  </a:moveTo>
                  <a:lnTo>
                    <a:pt x="3460886" y="257442"/>
                  </a:lnTo>
                  <a:lnTo>
                    <a:pt x="1"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5" name="btfpRunningAgenda2LevelTextLeft859484">
              <a:extLst>
                <a:ext uri="{FF2B5EF4-FFF2-40B4-BE49-F238E27FC236}">
                  <a16:creationId xmlns:a16="http://schemas.microsoft.com/office/drawing/2014/main" id="{B922E056-A096-991B-15FB-9B8B58F936CD}"/>
                </a:ext>
              </a:extLst>
            </p:cNvPr>
            <p:cNvSpPr txBox="1"/>
            <p:nvPr/>
          </p:nvSpPr>
          <p:spPr bwMode="gray">
            <a:xfrm>
              <a:off x="0" y="876300"/>
              <a:ext cx="3460885"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CLAIMS MANAGEMENT</a:t>
              </a:r>
            </a:p>
          </p:txBody>
        </p:sp>
        <p:sp>
          <p:nvSpPr>
            <p:cNvPr id="6" name="btfpRunningAgenda2LevelBarRight859484">
              <a:extLst>
                <a:ext uri="{FF2B5EF4-FFF2-40B4-BE49-F238E27FC236}">
                  <a16:creationId xmlns:a16="http://schemas.microsoft.com/office/drawing/2014/main" id="{77202E75-9208-17D4-BC70-BB0DB6998B6F}"/>
                </a:ext>
              </a:extLst>
            </p:cNvPr>
            <p:cNvSpPr/>
            <p:nvPr/>
          </p:nvSpPr>
          <p:spPr bwMode="gray">
            <a:xfrm>
              <a:off x="3380762" y="876300"/>
              <a:ext cx="1861307" cy="257442"/>
            </a:xfrm>
            <a:custGeom>
              <a:avLst/>
              <a:gdLst>
                <a:gd name="connsiteX0" fmla="*/ 93477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34771 w 2313135"/>
                <a:gd name="connsiteY0" fmla="*/ 0 h 257442"/>
                <a:gd name="connsiteX1" fmla="*/ 880050 w 2313135"/>
                <a:gd name="connsiteY1" fmla="*/ 257442 h 257442"/>
                <a:gd name="connsiteX2" fmla="*/ 2313135 w 2313135"/>
                <a:gd name="connsiteY2" fmla="*/ 257442 h 257442"/>
                <a:gd name="connsiteX3" fmla="*/ 0 w 2313135"/>
                <a:gd name="connsiteY3" fmla="*/ 257442 h 257442"/>
                <a:gd name="connsiteX0" fmla="*/ 934771 w 934771"/>
                <a:gd name="connsiteY0" fmla="*/ 0 h 257442"/>
                <a:gd name="connsiteX1" fmla="*/ 880050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49 w 934770"/>
                <a:gd name="connsiteY1" fmla="*/ 257442 h 257442"/>
                <a:gd name="connsiteX2" fmla="*/ 0 w 934770"/>
                <a:gd name="connsiteY2" fmla="*/ 257442 h 257442"/>
                <a:gd name="connsiteX3" fmla="*/ 54721 w 934770"/>
                <a:gd name="connsiteY3" fmla="*/ 0 h 257442"/>
                <a:gd name="connsiteX0" fmla="*/ 1095070 w 1095070"/>
                <a:gd name="connsiteY0" fmla="*/ 0 h 257442"/>
                <a:gd name="connsiteX1" fmla="*/ 880049 w 1095070"/>
                <a:gd name="connsiteY1" fmla="*/ 257442 h 257442"/>
                <a:gd name="connsiteX2" fmla="*/ 0 w 1095070"/>
                <a:gd name="connsiteY2" fmla="*/ 257442 h 257442"/>
                <a:gd name="connsiteX3" fmla="*/ 54721 w 1095070"/>
                <a:gd name="connsiteY3" fmla="*/ 0 h 257442"/>
                <a:gd name="connsiteX0" fmla="*/ 1095070 w 1095070"/>
                <a:gd name="connsiteY0" fmla="*/ 0 h 257442"/>
                <a:gd name="connsiteX1" fmla="*/ 1040349 w 1095070"/>
                <a:gd name="connsiteY1" fmla="*/ 257442 h 257442"/>
                <a:gd name="connsiteX2" fmla="*/ 0 w 1095070"/>
                <a:gd name="connsiteY2" fmla="*/ 257442 h 257442"/>
                <a:gd name="connsiteX3" fmla="*/ 54721 w 1095070"/>
                <a:gd name="connsiteY3" fmla="*/ 0 h 257442"/>
                <a:gd name="connsiteX0" fmla="*/ 1095071 w 1095071"/>
                <a:gd name="connsiteY0" fmla="*/ 0 h 257442"/>
                <a:gd name="connsiteX1" fmla="*/ 1040350 w 1095071"/>
                <a:gd name="connsiteY1" fmla="*/ 257442 h 257442"/>
                <a:gd name="connsiteX2" fmla="*/ 0 w 1095071"/>
                <a:gd name="connsiteY2" fmla="*/ 257442 h 257442"/>
                <a:gd name="connsiteX3" fmla="*/ 54722 w 1095071"/>
                <a:gd name="connsiteY3" fmla="*/ 0 h 257442"/>
                <a:gd name="connsiteX0" fmla="*/ 1095071 w 1095071"/>
                <a:gd name="connsiteY0" fmla="*/ 0 h 257442"/>
                <a:gd name="connsiteX1" fmla="*/ 1040350 w 1095071"/>
                <a:gd name="connsiteY1" fmla="*/ 257442 h 257442"/>
                <a:gd name="connsiteX2" fmla="*/ 0 w 1095071"/>
                <a:gd name="connsiteY2" fmla="*/ 257442 h 257442"/>
                <a:gd name="connsiteX3" fmla="*/ 54722 w 1095071"/>
                <a:gd name="connsiteY3" fmla="*/ 0 h 257442"/>
                <a:gd name="connsiteX0" fmla="*/ 1263387 w 1263387"/>
                <a:gd name="connsiteY0" fmla="*/ 0 h 257442"/>
                <a:gd name="connsiteX1" fmla="*/ 1040350 w 1263387"/>
                <a:gd name="connsiteY1" fmla="*/ 257442 h 257442"/>
                <a:gd name="connsiteX2" fmla="*/ 0 w 1263387"/>
                <a:gd name="connsiteY2" fmla="*/ 257442 h 257442"/>
                <a:gd name="connsiteX3" fmla="*/ 54722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54722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0 w 1263386"/>
                <a:gd name="connsiteY3" fmla="*/ 0 h 257442"/>
                <a:gd name="connsiteX0" fmla="*/ 1431701 w 1431701"/>
                <a:gd name="connsiteY0" fmla="*/ 0 h 257442"/>
                <a:gd name="connsiteX1" fmla="*/ 1208665 w 1431701"/>
                <a:gd name="connsiteY1" fmla="*/ 257442 h 257442"/>
                <a:gd name="connsiteX2" fmla="*/ 0 w 1431701"/>
                <a:gd name="connsiteY2" fmla="*/ 257442 h 257442"/>
                <a:gd name="connsiteX3" fmla="*/ 54720 w 1431701"/>
                <a:gd name="connsiteY3" fmla="*/ 0 h 257442"/>
                <a:gd name="connsiteX0" fmla="*/ 1431701 w 1431701"/>
                <a:gd name="connsiteY0" fmla="*/ 0 h 257442"/>
                <a:gd name="connsiteX1" fmla="*/ 1376980 w 1431701"/>
                <a:gd name="connsiteY1" fmla="*/ 257442 h 257442"/>
                <a:gd name="connsiteX2" fmla="*/ 0 w 1431701"/>
                <a:gd name="connsiteY2" fmla="*/ 257442 h 257442"/>
                <a:gd name="connsiteX3" fmla="*/ 54720 w 1431701"/>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600017 w 1600017"/>
                <a:gd name="connsiteY0" fmla="*/ 0 h 257442"/>
                <a:gd name="connsiteX1" fmla="*/ 1376981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869321 w 1869321"/>
                <a:gd name="connsiteY0" fmla="*/ 0 h 257442"/>
                <a:gd name="connsiteX1" fmla="*/ 1545296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2037637 w 2037637"/>
                <a:gd name="connsiteY0" fmla="*/ 0 h 257442"/>
                <a:gd name="connsiteX1" fmla="*/ 1814600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2037637 w 2037637"/>
                <a:gd name="connsiteY0" fmla="*/ 0 h 257442"/>
                <a:gd name="connsiteX1" fmla="*/ 1982916 w 2037637"/>
                <a:gd name="connsiteY1" fmla="*/ 257442 h 257442"/>
                <a:gd name="connsiteX2" fmla="*/ 0 w 2037637"/>
                <a:gd name="connsiteY2" fmla="*/ 257442 h 257442"/>
                <a:gd name="connsiteX3" fmla="*/ 54721 w 2037637"/>
                <a:gd name="connsiteY3" fmla="*/ 0 h 257442"/>
                <a:gd name="connsiteX0" fmla="*/ 950801 w 1982916"/>
                <a:gd name="connsiteY0" fmla="*/ 0 h 257442"/>
                <a:gd name="connsiteX1" fmla="*/ 1982916 w 1982916"/>
                <a:gd name="connsiteY1" fmla="*/ 257442 h 257442"/>
                <a:gd name="connsiteX2" fmla="*/ 0 w 1982916"/>
                <a:gd name="connsiteY2" fmla="*/ 257442 h 257442"/>
                <a:gd name="connsiteX3" fmla="*/ 54721 w 198291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950801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1111100 w 1111100"/>
                <a:gd name="connsiteY0" fmla="*/ 0 h 257442"/>
                <a:gd name="connsiteX1" fmla="*/ 8960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9417 w 1279417"/>
                <a:gd name="connsiteY0" fmla="*/ 0 h 257442"/>
                <a:gd name="connsiteX1" fmla="*/ 1056380 w 1279417"/>
                <a:gd name="connsiteY1" fmla="*/ 257442 h 257442"/>
                <a:gd name="connsiteX2" fmla="*/ 0 w 1279417"/>
                <a:gd name="connsiteY2" fmla="*/ 257442 h 257442"/>
                <a:gd name="connsiteX3" fmla="*/ 54722 w 1279417"/>
                <a:gd name="connsiteY3" fmla="*/ 0 h 257442"/>
                <a:gd name="connsiteX0" fmla="*/ 1279417 w 1279417"/>
                <a:gd name="connsiteY0" fmla="*/ 0 h 257442"/>
                <a:gd name="connsiteX1" fmla="*/ 1224696 w 1279417"/>
                <a:gd name="connsiteY1" fmla="*/ 257442 h 257442"/>
                <a:gd name="connsiteX2" fmla="*/ 0 w 1279417"/>
                <a:gd name="connsiteY2" fmla="*/ 257442 h 257442"/>
                <a:gd name="connsiteX3" fmla="*/ 54722 w 1279417"/>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0 w 1279416"/>
                <a:gd name="connsiteY3" fmla="*/ 0 h 257442"/>
                <a:gd name="connsiteX0" fmla="*/ 1540705 w 1540705"/>
                <a:gd name="connsiteY0" fmla="*/ 0 h 257442"/>
                <a:gd name="connsiteX1" fmla="*/ 1224695 w 1540705"/>
                <a:gd name="connsiteY1" fmla="*/ 257442 h 257442"/>
                <a:gd name="connsiteX2" fmla="*/ 0 w 1540705"/>
                <a:gd name="connsiteY2" fmla="*/ 257442 h 257442"/>
                <a:gd name="connsiteX3" fmla="*/ 54720 w 1540705"/>
                <a:gd name="connsiteY3" fmla="*/ 0 h 257442"/>
                <a:gd name="connsiteX0" fmla="*/ 1540705 w 1540705"/>
                <a:gd name="connsiteY0" fmla="*/ 0 h 257442"/>
                <a:gd name="connsiteX1" fmla="*/ 1485984 w 1540705"/>
                <a:gd name="connsiteY1" fmla="*/ 257442 h 257442"/>
                <a:gd name="connsiteX2" fmla="*/ 0 w 1540705"/>
                <a:gd name="connsiteY2" fmla="*/ 257442 h 257442"/>
                <a:gd name="connsiteX3" fmla="*/ 54720 w 1540705"/>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709021 w 1709021"/>
                <a:gd name="connsiteY0" fmla="*/ 0 h 257442"/>
                <a:gd name="connsiteX1" fmla="*/ 1485985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540706 w 1654300"/>
                <a:gd name="connsiteY0" fmla="*/ 0 h 257442"/>
                <a:gd name="connsiteX1" fmla="*/ 1654300 w 1654300"/>
                <a:gd name="connsiteY1" fmla="*/ 257442 h 257442"/>
                <a:gd name="connsiteX2" fmla="*/ 0 w 1654300"/>
                <a:gd name="connsiteY2" fmla="*/ 257442 h 257442"/>
                <a:gd name="connsiteX3" fmla="*/ 54721 w 1654300"/>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380406 w 1485985"/>
                <a:gd name="connsiteY0" fmla="*/ 0 h 257442"/>
                <a:gd name="connsiteX1" fmla="*/ 1485985 w 1485985"/>
                <a:gd name="connsiteY1" fmla="*/ 257442 h 257442"/>
                <a:gd name="connsiteX2" fmla="*/ 0 w 1485985"/>
                <a:gd name="connsiteY2" fmla="*/ 257442 h 257442"/>
                <a:gd name="connsiteX3" fmla="*/ 54721 w 1485985"/>
                <a:gd name="connsiteY3" fmla="*/ 0 h 257442"/>
                <a:gd name="connsiteX0" fmla="*/ 1380406 w 1380406"/>
                <a:gd name="connsiteY0" fmla="*/ 0 h 257442"/>
                <a:gd name="connsiteX1" fmla="*/ 1325686 w 1380406"/>
                <a:gd name="connsiteY1" fmla="*/ 257442 h 257442"/>
                <a:gd name="connsiteX2" fmla="*/ 0 w 1380406"/>
                <a:gd name="connsiteY2" fmla="*/ 257442 h 257442"/>
                <a:gd name="connsiteX3" fmla="*/ 54721 w 1380406"/>
                <a:gd name="connsiteY3" fmla="*/ 0 h 257442"/>
                <a:gd name="connsiteX0" fmla="*/ 1380405 w 1380405"/>
                <a:gd name="connsiteY0" fmla="*/ 0 h 257442"/>
                <a:gd name="connsiteX1" fmla="*/ 1325685 w 1380405"/>
                <a:gd name="connsiteY1" fmla="*/ 257442 h 257442"/>
                <a:gd name="connsiteX2" fmla="*/ 0 w 1380405"/>
                <a:gd name="connsiteY2" fmla="*/ 257442 h 257442"/>
                <a:gd name="connsiteX3" fmla="*/ 54720 w 1380405"/>
                <a:gd name="connsiteY3" fmla="*/ 0 h 257442"/>
                <a:gd name="connsiteX0" fmla="*/ 1380405 w 1380405"/>
                <a:gd name="connsiteY0" fmla="*/ 0 h 257442"/>
                <a:gd name="connsiteX1" fmla="*/ 1325685 w 1380405"/>
                <a:gd name="connsiteY1" fmla="*/ 257442 h 257442"/>
                <a:gd name="connsiteX2" fmla="*/ 0 w 1380405"/>
                <a:gd name="connsiteY2" fmla="*/ 257442 h 257442"/>
                <a:gd name="connsiteX3" fmla="*/ 54721 w 1380405"/>
                <a:gd name="connsiteY3" fmla="*/ 0 h 257442"/>
                <a:gd name="connsiteX0" fmla="*/ 1548721 w 1548721"/>
                <a:gd name="connsiteY0" fmla="*/ 0 h 257442"/>
                <a:gd name="connsiteX1" fmla="*/ 1325685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709021 w 1709021"/>
                <a:gd name="connsiteY0" fmla="*/ 0 h 257442"/>
                <a:gd name="connsiteX1" fmla="*/ 14940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548721 w 1654300"/>
                <a:gd name="connsiteY0" fmla="*/ 0 h 257442"/>
                <a:gd name="connsiteX1" fmla="*/ 1654300 w 1654300"/>
                <a:gd name="connsiteY1" fmla="*/ 257442 h 257442"/>
                <a:gd name="connsiteX2" fmla="*/ 0 w 1654300"/>
                <a:gd name="connsiteY2" fmla="*/ 257442 h 257442"/>
                <a:gd name="connsiteX3" fmla="*/ 54721 w 1654300"/>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0 w 1548720"/>
                <a:gd name="connsiteY0" fmla="*/ 0 h 257442"/>
                <a:gd name="connsiteX1" fmla="*/ 1493999 w 1548720"/>
                <a:gd name="connsiteY1" fmla="*/ 257442 h 257442"/>
                <a:gd name="connsiteX2" fmla="*/ 0 w 1548720"/>
                <a:gd name="connsiteY2" fmla="*/ 257442 h 257442"/>
                <a:gd name="connsiteX3" fmla="*/ 54720 w 1548720"/>
                <a:gd name="connsiteY3" fmla="*/ 0 h 257442"/>
                <a:gd name="connsiteX0" fmla="*/ 1548720 w 1548720"/>
                <a:gd name="connsiteY0" fmla="*/ 0 h 257442"/>
                <a:gd name="connsiteX1" fmla="*/ 1493999 w 1548720"/>
                <a:gd name="connsiteY1" fmla="*/ 257442 h 257442"/>
                <a:gd name="connsiteX2" fmla="*/ 0 w 1548720"/>
                <a:gd name="connsiteY2" fmla="*/ 257442 h 257442"/>
                <a:gd name="connsiteX3" fmla="*/ 54720 w 1548720"/>
                <a:gd name="connsiteY3" fmla="*/ 0 h 257442"/>
                <a:gd name="connsiteX0" fmla="*/ 1861306 w 1861306"/>
                <a:gd name="connsiteY0" fmla="*/ 0 h 257442"/>
                <a:gd name="connsiteX1" fmla="*/ 1493999 w 1861306"/>
                <a:gd name="connsiteY1" fmla="*/ 257442 h 257442"/>
                <a:gd name="connsiteX2" fmla="*/ 0 w 1861306"/>
                <a:gd name="connsiteY2" fmla="*/ 257442 h 257442"/>
                <a:gd name="connsiteX3" fmla="*/ 54720 w 1861306"/>
                <a:gd name="connsiteY3" fmla="*/ 0 h 257442"/>
                <a:gd name="connsiteX0" fmla="*/ 1861306 w 1861306"/>
                <a:gd name="connsiteY0" fmla="*/ 0 h 257442"/>
                <a:gd name="connsiteX1" fmla="*/ 1806585 w 1861306"/>
                <a:gd name="connsiteY1" fmla="*/ 257442 h 257442"/>
                <a:gd name="connsiteX2" fmla="*/ 0 w 1861306"/>
                <a:gd name="connsiteY2" fmla="*/ 257442 h 257442"/>
                <a:gd name="connsiteX3" fmla="*/ 54720 w 1861306"/>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1 w 1861307"/>
                <a:gd name="connsiteY3" fmla="*/ 0 h 257442"/>
                <a:gd name="connsiteX0" fmla="*/ 1861307 w 1861307"/>
                <a:gd name="connsiteY0" fmla="*/ 0 h 257442"/>
                <a:gd name="connsiteX1" fmla="*/ 1806586 w 1861307"/>
                <a:gd name="connsiteY1" fmla="*/ 257442 h 257442"/>
                <a:gd name="connsiteX2" fmla="*/ 0 w 1861307"/>
                <a:gd name="connsiteY2" fmla="*/ 257442 h 257442"/>
                <a:gd name="connsiteX3" fmla="*/ 54722 w 1861307"/>
                <a:gd name="connsiteY3" fmla="*/ 0 h 257442"/>
              </a:gdLst>
              <a:ahLst/>
              <a:cxnLst>
                <a:cxn ang="0">
                  <a:pos x="connsiteX0" y="connsiteY0"/>
                </a:cxn>
                <a:cxn ang="0">
                  <a:pos x="connsiteX1" y="connsiteY1"/>
                </a:cxn>
                <a:cxn ang="0">
                  <a:pos x="connsiteX2" y="connsiteY2"/>
                </a:cxn>
                <a:cxn ang="0">
                  <a:pos x="connsiteX3" y="connsiteY3"/>
                </a:cxn>
              </a:cxnLst>
              <a:rect l="l" t="t" r="r" b="b"/>
              <a:pathLst>
                <a:path w="1861307" h="257442">
                  <a:moveTo>
                    <a:pt x="1861307" y="0"/>
                  </a:moveTo>
                  <a:lnTo>
                    <a:pt x="1806586" y="257442"/>
                  </a:lnTo>
                  <a:lnTo>
                    <a:pt x="0" y="257442"/>
                  </a:lnTo>
                  <a:lnTo>
                    <a:pt x="54722"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7" name="btfpRunningAgenda2LevelTextRight859484">
              <a:extLst>
                <a:ext uri="{FF2B5EF4-FFF2-40B4-BE49-F238E27FC236}">
                  <a16:creationId xmlns:a16="http://schemas.microsoft.com/office/drawing/2014/main" id="{BFAA7A08-DC8C-685C-BB10-D98BE60D813D}"/>
                </a:ext>
              </a:extLst>
            </p:cNvPr>
            <p:cNvSpPr txBox="1"/>
            <p:nvPr/>
          </p:nvSpPr>
          <p:spPr bwMode="gray">
            <a:xfrm>
              <a:off x="3380763" y="876300"/>
              <a:ext cx="1806586"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DENIALS</a:t>
              </a:r>
            </a:p>
          </p:txBody>
        </p:sp>
      </p:grpSp>
      <p:grpSp>
        <p:nvGrpSpPr>
          <p:cNvPr id="8" name="btfpStatusSticker248025">
            <a:extLst>
              <a:ext uri="{FF2B5EF4-FFF2-40B4-BE49-F238E27FC236}">
                <a16:creationId xmlns:a16="http://schemas.microsoft.com/office/drawing/2014/main" id="{0F6C27DB-CC9B-B252-82F0-B6BB359C5414}"/>
              </a:ext>
            </a:extLst>
          </p:cNvPr>
          <p:cNvGrpSpPr/>
          <p:nvPr>
            <p:custDataLst>
              <p:tags r:id="rId5"/>
            </p:custDataLst>
          </p:nvPr>
        </p:nvGrpSpPr>
        <p:grpSpPr>
          <a:xfrm>
            <a:off x="9605733" y="955344"/>
            <a:ext cx="2256067" cy="235611"/>
            <a:chOff x="-2766784" y="876300"/>
            <a:chExt cx="2256067" cy="235611"/>
          </a:xfrm>
        </p:grpSpPr>
        <p:sp>
          <p:nvSpPr>
            <p:cNvPr id="9" name="btfpStatusStickerText248025">
              <a:extLst>
                <a:ext uri="{FF2B5EF4-FFF2-40B4-BE49-F238E27FC236}">
                  <a16:creationId xmlns:a16="http://schemas.microsoft.com/office/drawing/2014/main" id="{BEB94FAD-255D-7B29-1662-367A02A4BC6B}"/>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NON-EXHAUSTIVE</a:t>
              </a:r>
            </a:p>
          </p:txBody>
        </p:sp>
        <p:cxnSp>
          <p:nvCxnSpPr>
            <p:cNvPr id="10" name="btfpStatusStickerLine248025">
              <a:extLst>
                <a:ext uri="{FF2B5EF4-FFF2-40B4-BE49-F238E27FC236}">
                  <a16:creationId xmlns:a16="http://schemas.microsoft.com/office/drawing/2014/main" id="{A910444C-7794-5265-FEE7-9F6BFDB084F9}"/>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0" name="btfpNotesBox549594">
            <a:extLst>
              <a:ext uri="{FF2B5EF4-FFF2-40B4-BE49-F238E27FC236}">
                <a16:creationId xmlns:a16="http://schemas.microsoft.com/office/drawing/2014/main" id="{F128714F-6F84-A051-F5AF-93F3127A48A9}"/>
              </a:ext>
            </a:extLst>
          </p:cNvPr>
          <p:cNvSpPr txBox="1"/>
          <p:nvPr>
            <p:custDataLst>
              <p:tags r:id="rId6"/>
            </p:custDataLst>
          </p:nvPr>
        </p:nvSpPr>
        <p:spPr bwMode="gray">
          <a:xfrm>
            <a:off x="330200" y="6434403"/>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a:t>
            </a:r>
          </a:p>
        </p:txBody>
      </p:sp>
      <p:grpSp>
        <p:nvGrpSpPr>
          <p:cNvPr id="51" name="btfpIcon811142">
            <a:extLst>
              <a:ext uri="{FF2B5EF4-FFF2-40B4-BE49-F238E27FC236}">
                <a16:creationId xmlns:a16="http://schemas.microsoft.com/office/drawing/2014/main" id="{E034C15A-2010-0D10-F781-2E31CEFBC3AD}"/>
              </a:ext>
            </a:extLst>
          </p:cNvPr>
          <p:cNvGrpSpPr>
            <a:grpSpLocks noChangeAspect="1"/>
          </p:cNvGrpSpPr>
          <p:nvPr>
            <p:custDataLst>
              <p:tags r:id="rId7"/>
            </p:custDataLst>
          </p:nvPr>
        </p:nvGrpSpPr>
        <p:grpSpPr>
          <a:xfrm>
            <a:off x="1018463" y="3699170"/>
            <a:ext cx="540544" cy="540544"/>
            <a:chOff x="-299981" y="2539894"/>
            <a:chExt cx="2341452" cy="2341452"/>
          </a:xfrm>
        </p:grpSpPr>
        <p:sp>
          <p:nvSpPr>
            <p:cNvPr id="50" name="btfpIconCircle811142">
              <a:extLst>
                <a:ext uri="{FF2B5EF4-FFF2-40B4-BE49-F238E27FC236}">
                  <a16:creationId xmlns:a16="http://schemas.microsoft.com/office/drawing/2014/main" id="{1C75A1B1-CD41-7AE2-0CA6-BB0250B7BC48}"/>
                </a:ext>
              </a:extLst>
            </p:cNvPr>
            <p:cNvSpPr>
              <a:spLocks/>
            </p:cNvSpPr>
            <p:nvPr/>
          </p:nvSpPr>
          <p:spPr bwMode="gray">
            <a:xfrm>
              <a:off x="-299981" y="2539894"/>
              <a:ext cx="2341452" cy="2341452"/>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49" name="btfpIconLines811142">
              <a:extLst>
                <a:ext uri="{FF2B5EF4-FFF2-40B4-BE49-F238E27FC236}">
                  <a16:creationId xmlns:a16="http://schemas.microsoft.com/office/drawing/2014/main" id="{BB25DD49-4CBF-5200-164D-564BAE1DA54B}"/>
                </a:ext>
              </a:extLst>
            </p:cNvPr>
            <p:cNvPicPr>
              <a:picLocks/>
            </p:cNvPicPr>
            <p:nvPr/>
          </p:nvPicPr>
          <p:blipFill>
            <a:blip r:embed="rId16"/>
            <a:stretch>
              <a:fillRect/>
            </a:stretch>
          </p:blipFill>
          <p:spPr>
            <a:xfrm>
              <a:off x="-299981" y="2539894"/>
              <a:ext cx="2341452" cy="2341452"/>
            </a:xfrm>
            <a:prstGeom prst="rect">
              <a:avLst/>
            </a:prstGeom>
          </p:spPr>
        </p:pic>
      </p:grpSp>
      <p:grpSp>
        <p:nvGrpSpPr>
          <p:cNvPr id="64" name="btfpIcon259781">
            <a:extLst>
              <a:ext uri="{FF2B5EF4-FFF2-40B4-BE49-F238E27FC236}">
                <a16:creationId xmlns:a16="http://schemas.microsoft.com/office/drawing/2014/main" id="{0C5C24C8-ADF8-CBC6-5A00-CC0DA44635BF}"/>
              </a:ext>
            </a:extLst>
          </p:cNvPr>
          <p:cNvGrpSpPr>
            <a:grpSpLocks noChangeAspect="1"/>
          </p:cNvGrpSpPr>
          <p:nvPr>
            <p:custDataLst>
              <p:tags r:id="rId8"/>
            </p:custDataLst>
          </p:nvPr>
        </p:nvGrpSpPr>
        <p:grpSpPr>
          <a:xfrm>
            <a:off x="1053349" y="4551477"/>
            <a:ext cx="540544" cy="540544"/>
            <a:chOff x="-4459389" y="-538875"/>
            <a:chExt cx="10660285" cy="10660285"/>
          </a:xfrm>
        </p:grpSpPr>
        <p:sp>
          <p:nvSpPr>
            <p:cNvPr id="63" name="btfpIconCircle259781">
              <a:extLst>
                <a:ext uri="{FF2B5EF4-FFF2-40B4-BE49-F238E27FC236}">
                  <a16:creationId xmlns:a16="http://schemas.microsoft.com/office/drawing/2014/main" id="{2287F142-9662-AD60-9B89-B0CBCE113AD5}"/>
                </a:ext>
              </a:extLst>
            </p:cNvPr>
            <p:cNvSpPr>
              <a:spLocks/>
            </p:cNvSpPr>
            <p:nvPr/>
          </p:nvSpPr>
          <p:spPr bwMode="gray">
            <a:xfrm>
              <a:off x="-4459389" y="-538875"/>
              <a:ext cx="10660285" cy="1066028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62" name="btfpIconLines259781">
              <a:extLst>
                <a:ext uri="{FF2B5EF4-FFF2-40B4-BE49-F238E27FC236}">
                  <a16:creationId xmlns:a16="http://schemas.microsoft.com/office/drawing/2014/main" id="{0143F51A-E063-449E-9710-CBAB3238802B}"/>
                </a:ext>
              </a:extLst>
            </p:cNvPr>
            <p:cNvPicPr>
              <a:picLocks/>
            </p:cNvPicPr>
            <p:nvPr/>
          </p:nvPicPr>
          <p:blipFill>
            <a:blip r:embed="rId17"/>
            <a:stretch>
              <a:fillRect/>
            </a:stretch>
          </p:blipFill>
          <p:spPr>
            <a:xfrm>
              <a:off x="-4459389" y="-538875"/>
              <a:ext cx="10660285" cy="10660285"/>
            </a:xfrm>
            <a:prstGeom prst="rect">
              <a:avLst/>
            </a:prstGeom>
          </p:spPr>
        </p:pic>
      </p:grpSp>
      <p:grpSp>
        <p:nvGrpSpPr>
          <p:cNvPr id="72" name="btfpIcon994538">
            <a:extLst>
              <a:ext uri="{FF2B5EF4-FFF2-40B4-BE49-F238E27FC236}">
                <a16:creationId xmlns:a16="http://schemas.microsoft.com/office/drawing/2014/main" id="{113A404E-348C-D129-83D6-FDFB056AFD25}"/>
              </a:ext>
            </a:extLst>
          </p:cNvPr>
          <p:cNvGrpSpPr>
            <a:grpSpLocks noChangeAspect="1"/>
          </p:cNvGrpSpPr>
          <p:nvPr>
            <p:custDataLst>
              <p:tags r:id="rId9"/>
            </p:custDataLst>
          </p:nvPr>
        </p:nvGrpSpPr>
        <p:grpSpPr>
          <a:xfrm>
            <a:off x="997141" y="5363440"/>
            <a:ext cx="540544" cy="540544"/>
            <a:chOff x="85541" y="3859095"/>
            <a:chExt cx="2784647" cy="2784647"/>
          </a:xfrm>
        </p:grpSpPr>
        <p:sp>
          <p:nvSpPr>
            <p:cNvPr id="71" name="btfpIconCircle994538">
              <a:extLst>
                <a:ext uri="{FF2B5EF4-FFF2-40B4-BE49-F238E27FC236}">
                  <a16:creationId xmlns:a16="http://schemas.microsoft.com/office/drawing/2014/main" id="{DEF8D99C-526C-053B-FFD8-E0AF7626885B}"/>
                </a:ext>
              </a:extLst>
            </p:cNvPr>
            <p:cNvSpPr>
              <a:spLocks/>
            </p:cNvSpPr>
            <p:nvPr/>
          </p:nvSpPr>
          <p:spPr bwMode="gray">
            <a:xfrm>
              <a:off x="85541" y="3859095"/>
              <a:ext cx="2784647" cy="278464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70" name="btfpIconLines994538">
              <a:extLst>
                <a:ext uri="{FF2B5EF4-FFF2-40B4-BE49-F238E27FC236}">
                  <a16:creationId xmlns:a16="http://schemas.microsoft.com/office/drawing/2014/main" id="{C7728B2F-4C65-9598-4F07-7C7A3280DCC3}"/>
                </a:ext>
              </a:extLst>
            </p:cNvPr>
            <p:cNvPicPr>
              <a:picLocks/>
            </p:cNvPicPr>
            <p:nvPr/>
          </p:nvPicPr>
          <p:blipFill>
            <a:blip r:embed="rId18"/>
            <a:stretch>
              <a:fillRect/>
            </a:stretch>
          </p:blipFill>
          <p:spPr>
            <a:xfrm>
              <a:off x="85541" y="3859095"/>
              <a:ext cx="2784647" cy="2784647"/>
            </a:xfrm>
            <a:prstGeom prst="rect">
              <a:avLst/>
            </a:prstGeom>
          </p:spPr>
        </p:pic>
      </p:grpSp>
      <p:sp>
        <p:nvSpPr>
          <p:cNvPr id="28" name="TextBox 27">
            <a:extLst>
              <a:ext uri="{FF2B5EF4-FFF2-40B4-BE49-F238E27FC236}">
                <a16:creationId xmlns:a16="http://schemas.microsoft.com/office/drawing/2014/main" id="{C9ACAD9D-7C4C-7AA4-05B6-A1DC81553D63}"/>
              </a:ext>
            </a:extLst>
          </p:cNvPr>
          <p:cNvSpPr txBox="1"/>
          <p:nvPr/>
        </p:nvSpPr>
        <p:spPr bwMode="gray">
          <a:xfrm>
            <a:off x="3278611" y="1778340"/>
            <a:ext cx="5634778" cy="211203"/>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Arial"/>
                <a:ea typeface="+mn-ea"/>
                <a:cs typeface="+mn-cs"/>
              </a:rPr>
              <a:t>Increasing technological abilities, correlated with higher share of activities automated</a:t>
            </a:r>
          </a:p>
        </p:txBody>
      </p:sp>
      <p:sp>
        <p:nvSpPr>
          <p:cNvPr id="36" name="Oval 35">
            <a:extLst>
              <a:ext uri="{FF2B5EF4-FFF2-40B4-BE49-F238E27FC236}">
                <a16:creationId xmlns:a16="http://schemas.microsoft.com/office/drawing/2014/main" id="{2D8D4C5C-044F-119A-9003-F236D9552A09}"/>
              </a:ext>
            </a:extLst>
          </p:cNvPr>
          <p:cNvSpPr/>
          <p:nvPr/>
        </p:nvSpPr>
        <p:spPr bwMode="gray">
          <a:xfrm>
            <a:off x="6721320" y="1536384"/>
            <a:ext cx="237744" cy="228600"/>
          </a:xfrm>
          <a:prstGeom prst="ellipse">
            <a:avLst/>
          </a:prstGeom>
          <a:solidFill>
            <a:srgbClr val="973B7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37" name="Oval 36">
            <a:extLst>
              <a:ext uri="{FF2B5EF4-FFF2-40B4-BE49-F238E27FC236}">
                <a16:creationId xmlns:a16="http://schemas.microsoft.com/office/drawing/2014/main" id="{693EA86A-628D-4C80-3962-EB7F5E30799B}"/>
              </a:ext>
            </a:extLst>
          </p:cNvPr>
          <p:cNvSpPr/>
          <p:nvPr/>
        </p:nvSpPr>
        <p:spPr bwMode="gray">
          <a:xfrm>
            <a:off x="7600015" y="1536384"/>
            <a:ext cx="237744" cy="228600"/>
          </a:xfrm>
          <a:prstGeom prst="ellipse">
            <a:avLst/>
          </a:prstGeom>
          <a:solidFill>
            <a:srgbClr val="46647B"/>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38" name="Oval 37">
            <a:extLst>
              <a:ext uri="{FF2B5EF4-FFF2-40B4-BE49-F238E27FC236}">
                <a16:creationId xmlns:a16="http://schemas.microsoft.com/office/drawing/2014/main" id="{26F84C0D-1743-399E-75EB-EEDB9FCE1B3A}"/>
              </a:ext>
            </a:extLst>
          </p:cNvPr>
          <p:cNvSpPr/>
          <p:nvPr/>
        </p:nvSpPr>
        <p:spPr bwMode="gray">
          <a:xfrm>
            <a:off x="8733507" y="1536384"/>
            <a:ext cx="237744" cy="228600"/>
          </a:xfrm>
          <a:prstGeom prst="ellipse">
            <a:avLst/>
          </a:prstGeom>
          <a:solidFill>
            <a:srgbClr val="507867"/>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39" name="Oval 38">
            <a:extLst>
              <a:ext uri="{FF2B5EF4-FFF2-40B4-BE49-F238E27FC236}">
                <a16:creationId xmlns:a16="http://schemas.microsoft.com/office/drawing/2014/main" id="{C1FBE870-3828-59F4-6DC7-BBF884D8E696}"/>
              </a:ext>
            </a:extLst>
          </p:cNvPr>
          <p:cNvSpPr/>
          <p:nvPr/>
        </p:nvSpPr>
        <p:spPr bwMode="gray">
          <a:xfrm>
            <a:off x="9862113" y="1536384"/>
            <a:ext cx="237744" cy="228600"/>
          </a:xfrm>
          <a:prstGeom prst="ellipse">
            <a:avLst/>
          </a:prstGeom>
          <a:solidFill>
            <a:srgbClr val="333333"/>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40" name="Rectangle 39">
            <a:extLst>
              <a:ext uri="{FF2B5EF4-FFF2-40B4-BE49-F238E27FC236}">
                <a16:creationId xmlns:a16="http://schemas.microsoft.com/office/drawing/2014/main" id="{602FE626-DBEB-58B3-5EEE-15F6683E648E}"/>
              </a:ext>
            </a:extLst>
          </p:cNvPr>
          <p:cNvSpPr/>
          <p:nvPr/>
        </p:nvSpPr>
        <p:spPr bwMode="gray">
          <a:xfrm>
            <a:off x="341283" y="1380962"/>
            <a:ext cx="11531600" cy="599897"/>
          </a:xfrm>
          <a:prstGeom prst="rect">
            <a:avLst/>
          </a:prstGeom>
          <a:noFill/>
          <a:ln w="12700" cap="flat" cmpd="sng" algn="ctr">
            <a:solidFill>
              <a:srgbClr val="CC0000"/>
            </a:solidFill>
            <a:prstDash val="dash"/>
            <a:miter lim="800000"/>
            <a:headEnd type="none" w="med" len="med"/>
            <a:tailEnd type="none" w="med" len="med"/>
          </a:ln>
          <a:extLst>
            <a:ext uri="{909E8E84-426E-40DD-AFC4-6F175D3DCCD1}">
              <a14:hiddenFill xmlns:a14="http://schemas.microsoft.com/office/drawing/2010/main">
                <a:solidFill>
                  <a:srgbClr val="33333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41" name="TextBox 40">
            <a:extLst>
              <a:ext uri="{FF2B5EF4-FFF2-40B4-BE49-F238E27FC236}">
                <a16:creationId xmlns:a16="http://schemas.microsoft.com/office/drawing/2014/main" id="{A9A2EF4C-92F1-A158-E9C1-11A339ACEE6A}"/>
              </a:ext>
            </a:extLst>
          </p:cNvPr>
          <p:cNvSpPr txBox="1"/>
          <p:nvPr/>
        </p:nvSpPr>
        <p:spPr bwMode="gray">
          <a:xfrm>
            <a:off x="472188" y="1245729"/>
            <a:ext cx="4794690" cy="234286"/>
          </a:xfrm>
          <a:prstGeom prst="rect">
            <a:avLst/>
          </a:prstGeom>
          <a:solidFill>
            <a:srgbClr val="FFFFFF"/>
          </a:solidFill>
          <a:ln w="9525" cap="flat" cmpd="sng" algn="ctr">
            <a:noFill/>
            <a:prstDash val="dash"/>
            <a:round/>
            <a:headEnd type="none" w="med" len="med"/>
            <a:tailEnd type="none" w="med" len="med"/>
          </a:ln>
          <a:extLst>
            <a:ext uri="{91240B29-F687-4F45-9708-019B960494DF}">
              <a14:hiddenLine xmlns:a14="http://schemas.microsoft.com/office/drawing/2010/main" w="9525" cap="flat" cmpd="sng" algn="ctr">
                <a:solidFill>
                  <a:srgbClr val="FFFFFF"/>
                </a:solidFill>
                <a:prstDash val="dash"/>
                <a:round/>
                <a:headEnd type="none" w="med" len="med"/>
                <a:tailEnd type="none" w="med" len="med"/>
              </a14:hiddenLine>
            </a:ext>
          </a:extLst>
        </p:spPr>
        <p:txBody>
          <a:bodyPr wrap="square" lIns="36000" tIns="36000" rIns="36000" bIns="36000" rtlCol="0">
            <a:spAutoFit/>
          </a:bodyPr>
          <a:lstStyle/>
          <a:p>
            <a:pPr marL="0" indent="0">
              <a:spcBef>
                <a:spcPts val="300"/>
              </a:spcBef>
              <a:buNone/>
            </a:pPr>
            <a:r>
              <a:rPr lang="en-US" sz="1050" b="1">
                <a:solidFill>
                  <a:schemeClr val="accent3"/>
                </a:solidFill>
              </a:rPr>
              <a:t>Current market evolution / path to AI-enablement in next 5 years</a:t>
            </a:r>
          </a:p>
        </p:txBody>
      </p:sp>
      <p:sp>
        <p:nvSpPr>
          <p:cNvPr id="42" name="Oval 41">
            <a:extLst>
              <a:ext uri="{FF2B5EF4-FFF2-40B4-BE49-F238E27FC236}">
                <a16:creationId xmlns:a16="http://schemas.microsoft.com/office/drawing/2014/main" id="{3D756E65-CA3D-1C9D-C51D-BE7733AEABA9}"/>
              </a:ext>
            </a:extLst>
          </p:cNvPr>
          <p:cNvSpPr/>
          <p:nvPr/>
        </p:nvSpPr>
        <p:spPr bwMode="gray">
          <a:xfrm>
            <a:off x="6296451" y="1536384"/>
            <a:ext cx="237744" cy="228600"/>
          </a:xfrm>
          <a:prstGeom prst="ellipse">
            <a:avLst/>
          </a:prstGeom>
          <a:solidFill>
            <a:srgbClr val="CC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grpSp>
        <p:nvGrpSpPr>
          <p:cNvPr id="126" name="btfpIcon451972">
            <a:extLst>
              <a:ext uri="{FF2B5EF4-FFF2-40B4-BE49-F238E27FC236}">
                <a16:creationId xmlns:a16="http://schemas.microsoft.com/office/drawing/2014/main" id="{D841A7EB-7C24-4F6C-5913-4610106577A4}"/>
              </a:ext>
            </a:extLst>
          </p:cNvPr>
          <p:cNvGrpSpPr>
            <a:grpSpLocks noChangeAspect="1"/>
          </p:cNvGrpSpPr>
          <p:nvPr>
            <p:custDataLst>
              <p:tags r:id="rId10"/>
            </p:custDataLst>
          </p:nvPr>
        </p:nvGrpSpPr>
        <p:grpSpPr>
          <a:xfrm>
            <a:off x="996461" y="2877642"/>
            <a:ext cx="540544" cy="540545"/>
            <a:chOff x="686007" y="2222709"/>
            <a:chExt cx="965670" cy="965671"/>
          </a:xfrm>
        </p:grpSpPr>
        <p:sp>
          <p:nvSpPr>
            <p:cNvPr id="127" name="btfpIconCircle451972">
              <a:extLst>
                <a:ext uri="{FF2B5EF4-FFF2-40B4-BE49-F238E27FC236}">
                  <a16:creationId xmlns:a16="http://schemas.microsoft.com/office/drawing/2014/main" id="{4CD04399-69D3-FDC7-4FA7-B3BEE9097640}"/>
                </a:ext>
              </a:extLst>
            </p:cNvPr>
            <p:cNvSpPr>
              <a:spLocks/>
            </p:cNvSpPr>
            <p:nvPr/>
          </p:nvSpPr>
          <p:spPr bwMode="gray">
            <a:xfrm>
              <a:off x="686007" y="2222711"/>
              <a:ext cx="965670" cy="96566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28" name="btfpIconLines451972">
              <a:extLst>
                <a:ext uri="{FF2B5EF4-FFF2-40B4-BE49-F238E27FC236}">
                  <a16:creationId xmlns:a16="http://schemas.microsoft.com/office/drawing/2014/main" id="{A45678BA-B02B-549B-5B06-1CB2DC1C0A74}"/>
                </a:ext>
              </a:extLst>
            </p:cNvPr>
            <p:cNvPicPr>
              <a:picLocks/>
            </p:cNvPicPr>
            <p:nvPr/>
          </p:nvPicPr>
          <p:blipFill>
            <a:blip r:embed="rId19"/>
            <a:stretch>
              <a:fillRect/>
            </a:stretch>
          </p:blipFill>
          <p:spPr>
            <a:xfrm>
              <a:off x="686007" y="2222709"/>
              <a:ext cx="965670" cy="965669"/>
            </a:xfrm>
            <a:prstGeom prst="rect">
              <a:avLst/>
            </a:prstGeom>
          </p:spPr>
        </p:pic>
      </p:grpSp>
      <p:graphicFrame>
        <p:nvGraphicFramePr>
          <p:cNvPr id="136" name="btfpTable454146">
            <a:extLst>
              <a:ext uri="{FF2B5EF4-FFF2-40B4-BE49-F238E27FC236}">
                <a16:creationId xmlns:a16="http://schemas.microsoft.com/office/drawing/2014/main" id="{49B24EBA-17A6-9E34-84F7-2093053FB4DE}"/>
              </a:ext>
            </a:extLst>
          </p:cNvPr>
          <p:cNvGraphicFramePr>
            <a:graphicFrameLocks noGrp="1"/>
          </p:cNvGraphicFramePr>
          <p:nvPr>
            <p:custDataLst>
              <p:tags r:id="rId11"/>
            </p:custDataLst>
            <p:extLst>
              <p:ext uri="{D42A27DB-BD31-4B8C-83A1-F6EECF244321}">
                <p14:modId xmlns:p14="http://schemas.microsoft.com/office/powerpoint/2010/main" val="998783469"/>
              </p:ext>
            </p:extLst>
          </p:nvPr>
        </p:nvGraphicFramePr>
        <p:xfrm>
          <a:off x="5574155" y="956744"/>
          <a:ext cx="3814210" cy="260574"/>
        </p:xfrm>
        <a:graphic>
          <a:graphicData uri="http://schemas.openxmlformats.org/drawingml/2006/table">
            <a:tbl>
              <a:tblPr>
                <a:tableStyleId>{9D7B26C5-4107-4FEC-AEDC-1716B250A1EF}</a:tableStyleId>
              </a:tblPr>
              <a:tblGrid>
                <a:gridCol w="780925">
                  <a:extLst>
                    <a:ext uri="{9D8B030D-6E8A-4147-A177-3AD203B41FA5}">
                      <a16:colId xmlns:a16="http://schemas.microsoft.com/office/drawing/2014/main" val="2680995798"/>
                    </a:ext>
                  </a:extLst>
                </a:gridCol>
                <a:gridCol w="606657">
                  <a:extLst>
                    <a:ext uri="{9D8B030D-6E8A-4147-A177-3AD203B41FA5}">
                      <a16:colId xmlns:a16="http://schemas.microsoft.com/office/drawing/2014/main" val="611741616"/>
                    </a:ext>
                  </a:extLst>
                </a:gridCol>
                <a:gridCol w="606657">
                  <a:extLst>
                    <a:ext uri="{9D8B030D-6E8A-4147-A177-3AD203B41FA5}">
                      <a16:colId xmlns:a16="http://schemas.microsoft.com/office/drawing/2014/main" val="3045711801"/>
                    </a:ext>
                  </a:extLst>
                </a:gridCol>
                <a:gridCol w="606657">
                  <a:extLst>
                    <a:ext uri="{9D8B030D-6E8A-4147-A177-3AD203B41FA5}">
                      <a16:colId xmlns:a16="http://schemas.microsoft.com/office/drawing/2014/main" val="2101595181"/>
                    </a:ext>
                  </a:extLst>
                </a:gridCol>
                <a:gridCol w="606657">
                  <a:extLst>
                    <a:ext uri="{9D8B030D-6E8A-4147-A177-3AD203B41FA5}">
                      <a16:colId xmlns:a16="http://schemas.microsoft.com/office/drawing/2014/main" val="1533578970"/>
                    </a:ext>
                  </a:extLst>
                </a:gridCol>
                <a:gridCol w="606657">
                  <a:extLst>
                    <a:ext uri="{9D8B030D-6E8A-4147-A177-3AD203B41FA5}">
                      <a16:colId xmlns:a16="http://schemas.microsoft.com/office/drawing/2014/main" val="1245177467"/>
                    </a:ext>
                  </a:extLst>
                </a:gridCol>
              </a:tblGrid>
              <a:tr h="213366">
                <a:tc>
                  <a:txBody>
                    <a:bodyPr/>
                    <a:lstStyle/>
                    <a:p>
                      <a:pPr marL="0" indent="0">
                        <a:buNone/>
                      </a:pPr>
                      <a:r>
                        <a:rPr lang="en-US" sz="650" b="0" i="1">
                          <a:solidFill>
                            <a:srgbClr val="000000"/>
                          </a:solidFill>
                        </a:rPr>
                        <a:t>AI transformation scenarios</a:t>
                      </a:r>
                    </a:p>
                  </a:txBody>
                  <a:tcPr marL="68700" marR="68700" marT="31227" marB="31227"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spcBef>
                          <a:spcPts val="0"/>
                        </a:spcBef>
                        <a:buFontTx/>
                        <a:buNone/>
                      </a:pPr>
                      <a:r>
                        <a:rPr lang="en-US" sz="650" b="0">
                          <a:solidFill>
                            <a:srgbClr val="FFFFFF"/>
                          </a:solidFill>
                        </a:rPr>
                        <a:t>Where we are today</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0000"/>
                    </a:solidFill>
                  </a:tcPr>
                </a:tc>
                <a:tc>
                  <a:txBody>
                    <a:bodyPr/>
                    <a:lstStyle/>
                    <a:p>
                      <a:pPr marL="0" indent="0" algn="ctr">
                        <a:spcBef>
                          <a:spcPts val="0"/>
                        </a:spcBef>
                        <a:buFontTx/>
                        <a:buNone/>
                      </a:pPr>
                      <a:r>
                        <a:rPr lang="en-US" sz="650" b="0">
                          <a:solidFill>
                            <a:srgbClr val="FFFFFF"/>
                          </a:solidFill>
                        </a:rPr>
                        <a:t>Low</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3B74"/>
                    </a:solidFill>
                  </a:tcPr>
                </a:tc>
                <a:tc>
                  <a:txBody>
                    <a:bodyPr/>
                    <a:lstStyle/>
                    <a:p>
                      <a:pPr marL="0" indent="0" algn="ctr">
                        <a:spcBef>
                          <a:spcPts val="0"/>
                        </a:spcBef>
                        <a:buFontTx/>
                        <a:buNone/>
                      </a:pPr>
                      <a:r>
                        <a:rPr lang="en-US" sz="650" b="0">
                          <a:solidFill>
                            <a:srgbClr val="FFFFFF"/>
                          </a:solidFill>
                        </a:rPr>
                        <a:t>Base</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indent="0" algn="ctr">
                        <a:spcBef>
                          <a:spcPts val="0"/>
                        </a:spcBef>
                        <a:buFontTx/>
                        <a:buNone/>
                      </a:pPr>
                      <a:r>
                        <a:rPr lang="en-US" sz="650" b="0">
                          <a:solidFill>
                            <a:srgbClr val="FFFFFF"/>
                          </a:solidFill>
                        </a:rPr>
                        <a:t>Medium</a:t>
                      </a:r>
                    </a:p>
                  </a:txBody>
                  <a:tcPr marL="68700" marR="68700" marT="31227" marB="31227"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7867"/>
                    </a:solidFill>
                  </a:tcPr>
                </a:tc>
                <a:tc>
                  <a:txBody>
                    <a:bodyPr/>
                    <a:lstStyle/>
                    <a:p>
                      <a:pPr marL="0" indent="0" algn="ctr">
                        <a:spcBef>
                          <a:spcPts val="0"/>
                        </a:spcBef>
                        <a:buFontTx/>
                        <a:buNone/>
                      </a:pPr>
                      <a:r>
                        <a:rPr lang="en-US" sz="650" b="0">
                          <a:solidFill>
                            <a:schemeClr val="bg1"/>
                          </a:solidFill>
                        </a:rPr>
                        <a:t>High</a:t>
                      </a:r>
                    </a:p>
                  </a:txBody>
                  <a:tcPr marL="68700" marR="68700" marT="31227" marB="31227"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2478082810"/>
                  </a:ext>
                </a:extLst>
              </a:tr>
            </a:tbl>
          </a:graphicData>
        </a:graphic>
      </p:graphicFrame>
      <p:sp>
        <p:nvSpPr>
          <p:cNvPr id="140" name="TextBox 139">
            <a:extLst>
              <a:ext uri="{FF2B5EF4-FFF2-40B4-BE49-F238E27FC236}">
                <a16:creationId xmlns:a16="http://schemas.microsoft.com/office/drawing/2014/main" id="{7FFF21B9-629B-8F28-ACF3-9062BFB53E9F}"/>
              </a:ext>
            </a:extLst>
          </p:cNvPr>
          <p:cNvSpPr txBox="1"/>
          <p:nvPr/>
        </p:nvSpPr>
        <p:spPr bwMode="gray">
          <a:xfrm>
            <a:off x="5447969" y="6188369"/>
            <a:ext cx="2172451" cy="211203"/>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0000"/>
                </a:solidFill>
                <a:effectLst/>
                <a:uLnTx/>
                <a:uFillTx/>
                <a:latin typeface="Arial"/>
                <a:ea typeface="+mn-ea"/>
                <a:cs typeface="+mn-cs"/>
              </a:rPr>
              <a:t>Reduction in average time per claim</a:t>
            </a:r>
          </a:p>
        </p:txBody>
      </p:sp>
      <p:sp>
        <p:nvSpPr>
          <p:cNvPr id="143" name="Arrow: Pentagon 142">
            <a:extLst>
              <a:ext uri="{FF2B5EF4-FFF2-40B4-BE49-F238E27FC236}">
                <a16:creationId xmlns:a16="http://schemas.microsoft.com/office/drawing/2014/main" id="{9915F3C0-5A43-98EC-A11A-C8CA8283F949}"/>
              </a:ext>
            </a:extLst>
          </p:cNvPr>
          <p:cNvSpPr/>
          <p:nvPr/>
        </p:nvSpPr>
        <p:spPr bwMode="gray">
          <a:xfrm>
            <a:off x="1880707" y="6230213"/>
            <a:ext cx="9710740" cy="178467"/>
          </a:xfrm>
          <a:prstGeom prst="homePlate">
            <a:avLst/>
          </a:prstGeom>
          <a:gradFill>
            <a:gsLst>
              <a:gs pos="917">
                <a:srgbClr val="DCE2D6"/>
              </a:gs>
              <a:gs pos="50000">
                <a:schemeClr val="accent5">
                  <a:lumMod val="75000"/>
                </a:schemeClr>
              </a:gs>
              <a:gs pos="98165">
                <a:srgbClr val="104C3E"/>
              </a:gs>
              <a:gs pos="15000">
                <a:srgbClr val="BBCABA"/>
              </a:gs>
              <a:gs pos="85000">
                <a:schemeClr val="accent5">
                  <a:lumMod val="75000"/>
                </a:schemeClr>
              </a:gs>
            </a:gsLst>
            <a:lin ang="0" scaled="0"/>
          </a:gra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2000">
              <a:solidFill>
                <a:schemeClr val="tx1"/>
              </a:solidFill>
            </a:endParaRPr>
          </a:p>
        </p:txBody>
      </p:sp>
      <p:sp>
        <p:nvSpPr>
          <p:cNvPr id="144" name="TextBox 143">
            <a:extLst>
              <a:ext uri="{FF2B5EF4-FFF2-40B4-BE49-F238E27FC236}">
                <a16:creationId xmlns:a16="http://schemas.microsoft.com/office/drawing/2014/main" id="{511A0CE8-DD94-A8FA-4657-02594FCAEAE2}"/>
              </a:ext>
            </a:extLst>
          </p:cNvPr>
          <p:cNvSpPr txBox="1"/>
          <p:nvPr/>
        </p:nvSpPr>
        <p:spPr bwMode="gray">
          <a:xfrm>
            <a:off x="5266878" y="6241516"/>
            <a:ext cx="3040452" cy="180025"/>
          </a:xfrm>
          <a:prstGeom prst="rect">
            <a:avLst/>
          </a:prstGeom>
          <a:noFill/>
          <a:extLst>
            <a:ext uri="{909E8E84-426E-40DD-AFC4-6F175D3DCCD1}">
              <a14:hiddenFill xmlns:a14="http://schemas.microsoft.com/office/drawing/2010/main">
                <a:gradFill>
                  <a:gsLst>
                    <a:gs pos="917">
                      <a:srgbClr val="DCE2D6"/>
                    </a:gs>
                    <a:gs pos="50000">
                      <a:schemeClr val="accent5">
                        <a:lumMod val="75000"/>
                      </a:schemeClr>
                    </a:gs>
                    <a:gs pos="98165">
                      <a:schemeClr val="accent5">
                        <a:lumMod val="75000"/>
                      </a:schemeClr>
                    </a:gs>
                    <a:gs pos="15000">
                      <a:srgbClr val="BBCABA"/>
                    </a:gs>
                    <a:gs pos="85000">
                      <a:schemeClr val="accent5">
                        <a:lumMod val="75000"/>
                      </a:schemeClr>
                    </a:gs>
                  </a:gsLst>
                  <a:lin ang="0" scaled="0"/>
                </a:gradFill>
              </a14:hiddenFill>
            </a:ext>
          </a:extLst>
        </p:spPr>
        <p:txBody>
          <a:bodyPr wrap="square" lIns="36000" tIns="36000" rIns="36000" bIns="36000" anchor="ctr">
            <a:noAutofit/>
          </a:bodyPr>
          <a:lstStyle/>
          <a:p>
            <a:pPr marL="0" indent="0" algn="ctr">
              <a:spcBef>
                <a:spcPts val="0"/>
              </a:spcBef>
              <a:buFontTx/>
              <a:buNone/>
            </a:pPr>
            <a:r>
              <a:rPr lang="en-GB" sz="900" b="1">
                <a:solidFill>
                  <a:srgbClr val="FFFFFF"/>
                </a:solidFill>
              </a:rPr>
              <a:t>Reduction in average time per claim</a:t>
            </a:r>
          </a:p>
        </p:txBody>
      </p:sp>
      <p:sp>
        <p:nvSpPr>
          <p:cNvPr id="11" name="btfpCallout784236">
            <a:extLst>
              <a:ext uri="{FF2B5EF4-FFF2-40B4-BE49-F238E27FC236}">
                <a16:creationId xmlns:a16="http://schemas.microsoft.com/office/drawing/2014/main" id="{01A13314-50EC-3610-1BA5-85C3D0AFBED0}"/>
              </a:ext>
            </a:extLst>
          </p:cNvPr>
          <p:cNvSpPr/>
          <p:nvPr/>
        </p:nvSpPr>
        <p:spPr bwMode="gray">
          <a:xfrm>
            <a:off x="4311415" y="5812433"/>
            <a:ext cx="1303423" cy="445127"/>
          </a:xfrm>
          <a:prstGeom prst="wedgeRectCallout">
            <a:avLst>
              <a:gd name="adj1" fmla="val 81391"/>
              <a:gd name="adj2" fmla="val 234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Current base-line performance</a:t>
            </a:r>
          </a:p>
        </p:txBody>
      </p:sp>
    </p:spTree>
    <p:custDataLst>
      <p:tags r:id="rId1"/>
    </p:custDataLst>
    <p:extLst>
      <p:ext uri="{BB962C8B-B14F-4D97-AF65-F5344CB8AC3E}">
        <p14:creationId xmlns:p14="http://schemas.microsoft.com/office/powerpoint/2010/main" val="335459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btfpColumnIndicatorGroup2">
            <a:extLst>
              <a:ext uri="{FF2B5EF4-FFF2-40B4-BE49-F238E27FC236}">
                <a16:creationId xmlns:a16="http://schemas.microsoft.com/office/drawing/2014/main" id="{8C8B5E22-FEEF-6B04-0870-539168388EAF}"/>
              </a:ext>
            </a:extLst>
          </p:cNvPr>
          <p:cNvGrpSpPr/>
          <p:nvPr/>
        </p:nvGrpSpPr>
        <p:grpSpPr>
          <a:xfrm>
            <a:off x="0" y="6926580"/>
            <a:ext cx="12192000" cy="137160"/>
            <a:chOff x="0" y="6926580"/>
            <a:chExt cx="12192000" cy="137160"/>
          </a:xfrm>
        </p:grpSpPr>
        <p:sp>
          <p:nvSpPr>
            <p:cNvPr id="38" name="btfpColumnGapBlocker639740">
              <a:extLst>
                <a:ext uri="{FF2B5EF4-FFF2-40B4-BE49-F238E27FC236}">
                  <a16:creationId xmlns:a16="http://schemas.microsoft.com/office/drawing/2014/main" id="{B4263DE7-CAE7-1D8D-1821-6D1AA219704B}"/>
                </a:ext>
              </a:extLst>
            </p:cNvPr>
            <p:cNvSpPr/>
            <p:nvPr/>
          </p:nvSpPr>
          <p:spPr bwMode="gray">
            <a:xfrm>
              <a:off x="1186180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1" name="btfpColumnGapBlocker825223">
              <a:extLst>
                <a:ext uri="{FF2B5EF4-FFF2-40B4-BE49-F238E27FC236}">
                  <a16:creationId xmlns:a16="http://schemas.microsoft.com/office/drawing/2014/main" id="{A3FA37FE-65A2-834C-2E1A-CEFA8B507617}"/>
                </a:ext>
              </a:extLst>
            </p:cNvPr>
            <p:cNvSpPr/>
            <p:nvPr/>
          </p:nvSpPr>
          <p:spPr bwMode="gray">
            <a:xfrm>
              <a:off x="0" y="692658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9" name="btfpColumnIndicator253934">
              <a:extLst>
                <a:ext uri="{FF2B5EF4-FFF2-40B4-BE49-F238E27FC236}">
                  <a16:creationId xmlns:a16="http://schemas.microsoft.com/office/drawing/2014/main" id="{455534E6-4343-AB86-9779-EB4E6D2AC4FE}"/>
                </a:ext>
              </a:extLst>
            </p:cNvPr>
            <p:cNvCxnSpPr/>
            <p:nvPr/>
          </p:nvCxnSpPr>
          <p:spPr bwMode="gray">
            <a:xfrm flipV="1">
              <a:off x="118618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495978">
              <a:extLst>
                <a:ext uri="{FF2B5EF4-FFF2-40B4-BE49-F238E27FC236}">
                  <a16:creationId xmlns:a16="http://schemas.microsoft.com/office/drawing/2014/main" id="{6E560135-5DDB-5A0B-40AF-F54FAE655524}"/>
                </a:ext>
              </a:extLst>
            </p:cNvPr>
            <p:cNvCxnSpPr/>
            <p:nvPr/>
          </p:nvCxnSpPr>
          <p:spPr bwMode="gray">
            <a:xfrm flipV="1">
              <a:off x="330200" y="692658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ColumnIndicatorGroup1">
            <a:extLst>
              <a:ext uri="{FF2B5EF4-FFF2-40B4-BE49-F238E27FC236}">
                <a16:creationId xmlns:a16="http://schemas.microsoft.com/office/drawing/2014/main" id="{17AB0948-8DC8-DB62-99FE-1F2011A64CA1}"/>
              </a:ext>
            </a:extLst>
          </p:cNvPr>
          <p:cNvGrpSpPr/>
          <p:nvPr/>
        </p:nvGrpSpPr>
        <p:grpSpPr>
          <a:xfrm>
            <a:off x="0" y="-205740"/>
            <a:ext cx="12192000" cy="137160"/>
            <a:chOff x="0" y="-205740"/>
            <a:chExt cx="12192000" cy="137160"/>
          </a:xfrm>
        </p:grpSpPr>
        <p:sp>
          <p:nvSpPr>
            <p:cNvPr id="37" name="btfpColumnGapBlocker523223">
              <a:extLst>
                <a:ext uri="{FF2B5EF4-FFF2-40B4-BE49-F238E27FC236}">
                  <a16:creationId xmlns:a16="http://schemas.microsoft.com/office/drawing/2014/main" id="{0498321F-2701-338C-8192-7D136E978148}"/>
                </a:ext>
              </a:extLst>
            </p:cNvPr>
            <p:cNvSpPr/>
            <p:nvPr/>
          </p:nvSpPr>
          <p:spPr bwMode="gray">
            <a:xfrm>
              <a:off x="1186180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0" name="btfpColumnGapBlocker317456">
              <a:extLst>
                <a:ext uri="{FF2B5EF4-FFF2-40B4-BE49-F238E27FC236}">
                  <a16:creationId xmlns:a16="http://schemas.microsoft.com/office/drawing/2014/main" id="{49227FC2-5093-CEB4-C5D5-58276C462A4D}"/>
                </a:ext>
              </a:extLst>
            </p:cNvPr>
            <p:cNvSpPr/>
            <p:nvPr/>
          </p:nvSpPr>
          <p:spPr bwMode="gray">
            <a:xfrm>
              <a:off x="0" y="-205740"/>
              <a:ext cx="330200" cy="137160"/>
            </a:xfrm>
            <a:prstGeom prst="rect">
              <a:avLst/>
            </a:prstGeom>
            <a:pattFill prst="ltUpDiag">
              <a:fgClr>
                <a:srgbClr val="333333">
                  <a:alpha val="0"/>
                </a:srgbClr>
              </a:fgClr>
              <a:bgClr>
                <a:srgbClr val="FFFFFF">
                  <a:alpha val="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8" name="btfpColumnIndicator130259">
              <a:extLst>
                <a:ext uri="{FF2B5EF4-FFF2-40B4-BE49-F238E27FC236}">
                  <a16:creationId xmlns:a16="http://schemas.microsoft.com/office/drawing/2014/main" id="{C54DC800-CCFA-C31B-5767-66521D9973E6}"/>
                </a:ext>
              </a:extLst>
            </p:cNvPr>
            <p:cNvCxnSpPr/>
            <p:nvPr/>
          </p:nvCxnSpPr>
          <p:spPr bwMode="gray">
            <a:xfrm flipV="1">
              <a:off x="118618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541588">
              <a:extLst>
                <a:ext uri="{FF2B5EF4-FFF2-40B4-BE49-F238E27FC236}">
                  <a16:creationId xmlns:a16="http://schemas.microsoft.com/office/drawing/2014/main" id="{E7ACE2D7-3A88-D8FA-2653-E5736B500A39}"/>
                </a:ext>
              </a:extLst>
            </p:cNvPr>
            <p:cNvCxnSpPr/>
            <p:nvPr/>
          </p:nvCxnSpPr>
          <p:spPr bwMode="gray">
            <a:xfrm flipV="1">
              <a:off x="330200" y="-205740"/>
              <a:ext cx="0" cy="137160"/>
            </a:xfrm>
            <a:prstGeom prst="line">
              <a:avLst/>
            </a:prstGeom>
            <a:ln w="3175" cap="flat" cmpd="sng" algn="ctr">
              <a:solidFill>
                <a:srgbClr val="B4B4B4">
                  <a:alpha val="0"/>
                </a:srgbClr>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think-cell data - do not delete" hidden="1">
            <a:extLst>
              <a:ext uri="{FF2B5EF4-FFF2-40B4-BE49-F238E27FC236}">
                <a16:creationId xmlns:a16="http://schemas.microsoft.com/office/drawing/2014/main" id="{90962971-30C8-F375-4964-DABADBE9D3FC}"/>
              </a:ext>
            </a:extLst>
          </p:cNvPr>
          <p:cNvGraphicFramePr>
            <a:graphicFrameLocks noChangeAspect="1"/>
          </p:cNvGraphicFramePr>
          <p:nvPr>
            <p:custDataLst>
              <p:tags r:id="rId2"/>
            </p:custDataLst>
            <p:extLst>
              <p:ext uri="{D42A27DB-BD31-4B8C-83A1-F6EECF244321}">
                <p14:modId xmlns:p14="http://schemas.microsoft.com/office/powerpoint/2010/main" val="3905910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16" name="think-cell data - do not delete" hidden="1">
                        <a:extLst>
                          <a:ext uri="{FF2B5EF4-FFF2-40B4-BE49-F238E27FC236}">
                            <a16:creationId xmlns:a16="http://schemas.microsoft.com/office/drawing/2014/main" id="{90962971-30C8-F375-4964-DABADBE9D3F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97CBF60-0CB4-934D-FD95-BE4DD9C468B3}"/>
              </a:ext>
            </a:extLst>
          </p:cNvPr>
          <p:cNvSpPr>
            <a:spLocks noGrp="1"/>
          </p:cNvSpPr>
          <p:nvPr>
            <p:ph type="title"/>
          </p:nvPr>
        </p:nvSpPr>
        <p:spPr/>
        <p:txBody>
          <a:bodyPr vert="horz"/>
          <a:lstStyle/>
          <a:p>
            <a:r>
              <a:rPr lang="en-US"/>
              <a:t>The most likely scenarios include continued adoption of AI capabilities without widespread adoption of agents</a:t>
            </a:r>
          </a:p>
        </p:txBody>
      </p:sp>
      <p:graphicFrame>
        <p:nvGraphicFramePr>
          <p:cNvPr id="14" name="Table 13">
            <a:extLst>
              <a:ext uri="{FF2B5EF4-FFF2-40B4-BE49-F238E27FC236}">
                <a16:creationId xmlns:a16="http://schemas.microsoft.com/office/drawing/2014/main" id="{1220EF4A-DA28-4730-02AD-D2E84F7D4293}"/>
              </a:ext>
            </a:extLst>
          </p:cNvPr>
          <p:cNvGraphicFramePr>
            <a:graphicFrameLocks noGrp="1"/>
          </p:cNvGraphicFramePr>
          <p:nvPr>
            <p:custDataLst>
              <p:tags r:id="rId3"/>
            </p:custDataLst>
            <p:extLst>
              <p:ext uri="{D42A27DB-BD31-4B8C-83A1-F6EECF244321}">
                <p14:modId xmlns:p14="http://schemas.microsoft.com/office/powerpoint/2010/main" val="181800107"/>
              </p:ext>
            </p:extLst>
          </p:nvPr>
        </p:nvGraphicFramePr>
        <p:xfrm>
          <a:off x="315686" y="1398482"/>
          <a:ext cx="11558651" cy="4510496"/>
        </p:xfrm>
        <a:graphic>
          <a:graphicData uri="http://schemas.openxmlformats.org/drawingml/2006/table">
            <a:tbl>
              <a:tblPr firstRow="1" firstCol="1">
                <a:tableStyleId>{9D7B26C5-4107-4FEC-AEDC-1716B250A1EF}</a:tableStyleId>
              </a:tblPr>
              <a:tblGrid>
                <a:gridCol w="990600">
                  <a:extLst>
                    <a:ext uri="{9D8B030D-6E8A-4147-A177-3AD203B41FA5}">
                      <a16:colId xmlns:a16="http://schemas.microsoft.com/office/drawing/2014/main" val="3382130564"/>
                    </a:ext>
                  </a:extLst>
                </a:gridCol>
                <a:gridCol w="1067798">
                  <a:extLst>
                    <a:ext uri="{9D8B030D-6E8A-4147-A177-3AD203B41FA5}">
                      <a16:colId xmlns:a16="http://schemas.microsoft.com/office/drawing/2014/main" val="1448488636"/>
                    </a:ext>
                  </a:extLst>
                </a:gridCol>
                <a:gridCol w="2375064">
                  <a:extLst>
                    <a:ext uri="{9D8B030D-6E8A-4147-A177-3AD203B41FA5}">
                      <a16:colId xmlns:a16="http://schemas.microsoft.com/office/drawing/2014/main" val="552509694"/>
                    </a:ext>
                  </a:extLst>
                </a:gridCol>
                <a:gridCol w="2375063">
                  <a:extLst>
                    <a:ext uri="{9D8B030D-6E8A-4147-A177-3AD203B41FA5}">
                      <a16:colId xmlns:a16="http://schemas.microsoft.com/office/drawing/2014/main" val="210530512"/>
                    </a:ext>
                  </a:extLst>
                </a:gridCol>
                <a:gridCol w="2375063">
                  <a:extLst>
                    <a:ext uri="{9D8B030D-6E8A-4147-A177-3AD203B41FA5}">
                      <a16:colId xmlns:a16="http://schemas.microsoft.com/office/drawing/2014/main" val="1512961863"/>
                    </a:ext>
                  </a:extLst>
                </a:gridCol>
                <a:gridCol w="2375063">
                  <a:extLst>
                    <a:ext uri="{9D8B030D-6E8A-4147-A177-3AD203B41FA5}">
                      <a16:colId xmlns:a16="http://schemas.microsoft.com/office/drawing/2014/main" val="574016496"/>
                    </a:ext>
                  </a:extLst>
                </a:gridCol>
              </a:tblGrid>
              <a:tr h="694634">
                <a:tc gridSpan="2">
                  <a:txBody>
                    <a:bodyPr/>
                    <a:lstStyle/>
                    <a:p>
                      <a:pPr marL="0" indent="0" algn="ctr">
                        <a:spcBef>
                          <a:spcPts val="200"/>
                        </a:spcBef>
                        <a:buNone/>
                      </a:pPr>
                      <a:endParaRPr lang="en-GB" sz="1050" b="0" i="1" kern="1200">
                        <a:solidFill>
                          <a:schemeClr val="bg1"/>
                        </a:solidFill>
                        <a:latin typeface="+mn-lt"/>
                        <a:ea typeface="+mn-ea"/>
                        <a:cs typeface="+mn-cs"/>
                      </a:endParaRPr>
                    </a:p>
                  </a:txBody>
                  <a:tcPr anchor="b">
                    <a:lnB w="19050" cap="flat" cmpd="sng" algn="ctr">
                      <a:solidFill>
                        <a:schemeClr val="bg1"/>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indent="0" algn="ctr">
                        <a:spcBef>
                          <a:spcPts val="200"/>
                        </a:spcBef>
                        <a:buNone/>
                      </a:pPr>
                      <a:r>
                        <a:rPr lang="en-GB" sz="1100" b="1">
                          <a:solidFill>
                            <a:schemeClr val="bg1"/>
                          </a:solidFill>
                        </a:rPr>
                        <a:t>Scenario 1: </a:t>
                      </a:r>
                      <a:r>
                        <a:rPr lang="en-GB" sz="1100" b="0" err="1">
                          <a:solidFill>
                            <a:schemeClr val="bg1"/>
                          </a:solidFill>
                        </a:rPr>
                        <a:t>Microproductivity</a:t>
                      </a:r>
                      <a:endParaRPr lang="en-GB" sz="1100" b="0">
                        <a:solidFill>
                          <a:schemeClr val="bg1"/>
                        </a:solidFill>
                      </a:endParaRPr>
                    </a:p>
                    <a:p>
                      <a:pPr marL="0" marR="0" lvl="0" indent="0" algn="ctr" defTabSz="711200" rtl="0" eaLnBrk="1" fontAlgn="auto" latinLnBrk="0" hangingPunct="1">
                        <a:lnSpc>
                          <a:spcPct val="100000"/>
                        </a:lnSpc>
                        <a:spcBef>
                          <a:spcPts val="200"/>
                        </a:spcBef>
                        <a:spcAft>
                          <a:spcPts val="0"/>
                        </a:spcAft>
                        <a:buClrTx/>
                        <a:buSzTx/>
                        <a:buFontTx/>
                        <a:buNone/>
                        <a:tabLst/>
                        <a:defRPr/>
                      </a:pPr>
                      <a:r>
                        <a:rPr lang="en-GB" sz="1100" b="0" i="1" kern="1200">
                          <a:solidFill>
                            <a:schemeClr val="bg1"/>
                          </a:solidFill>
                          <a:latin typeface="+mn-lt"/>
                          <a:ea typeface="+mn-ea"/>
                          <a:cs typeface="+mn-cs"/>
                        </a:rPr>
                        <a:t>(Slowed</a:t>
                      </a:r>
                      <a:r>
                        <a:rPr lang="en-US" sz="1100" b="0" i="1" kern="1200">
                          <a:solidFill>
                            <a:schemeClr val="bg1"/>
                          </a:solidFill>
                          <a:latin typeface="+mn-lt"/>
                          <a:ea typeface="+mn-ea"/>
                          <a:cs typeface="+mn-cs"/>
                        </a:rPr>
                        <a:t> momentum)</a:t>
                      </a:r>
                      <a:endParaRPr lang="en-GB" sz="1100" b="0" i="1" kern="1200">
                        <a:solidFill>
                          <a:schemeClr val="bg1"/>
                        </a:solidFill>
                        <a:latin typeface="+mn-lt"/>
                        <a:ea typeface="+mn-ea"/>
                        <a:cs typeface="+mn-cs"/>
                      </a:endParaRPr>
                    </a:p>
                  </a:txBody>
                  <a:tcPr anchor="b">
                    <a:lnR w="28575" cap="flat" cmpd="sng" algn="ctr">
                      <a:solidFill>
                        <a:schemeClr val="accent3"/>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6"/>
                    </a:solidFill>
                  </a:tcPr>
                </a:tc>
                <a:tc>
                  <a:txBody>
                    <a:bodyPr/>
                    <a:lstStyle/>
                    <a:p>
                      <a:pPr marL="0" indent="0" algn="ctr">
                        <a:spcBef>
                          <a:spcPts val="200"/>
                        </a:spcBef>
                        <a:buNone/>
                      </a:pPr>
                      <a:r>
                        <a:rPr lang="en-GB" sz="1100" b="1">
                          <a:solidFill>
                            <a:schemeClr val="bg1"/>
                          </a:solidFill>
                        </a:rPr>
                        <a:t>Scenario 2: </a:t>
                      </a:r>
                      <a:r>
                        <a:rPr lang="en-US" sz="1100" b="0">
                          <a:solidFill>
                            <a:schemeClr val="bg1"/>
                          </a:solidFill>
                        </a:rPr>
                        <a:t>Continued improvement in AI capabilities</a:t>
                      </a:r>
                    </a:p>
                    <a:p>
                      <a:pPr marL="0" indent="0" algn="ctr">
                        <a:spcBef>
                          <a:spcPts val="200"/>
                        </a:spcBef>
                        <a:buNone/>
                      </a:pPr>
                      <a:r>
                        <a:rPr lang="en-US" sz="1100" b="0" i="1">
                          <a:solidFill>
                            <a:schemeClr val="bg1"/>
                          </a:solidFill>
                        </a:rPr>
                        <a:t>(Base case)</a:t>
                      </a:r>
                      <a:endParaRPr lang="en-GB" sz="1100" b="0" i="1">
                        <a:solidFill>
                          <a:schemeClr val="bg1"/>
                        </a:solidFill>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solidFill>
                  </a:tcPr>
                </a:tc>
                <a:tc>
                  <a:txBody>
                    <a:bodyPr/>
                    <a:lstStyle/>
                    <a:p>
                      <a:pPr marL="0" indent="0" algn="ctr">
                        <a:spcBef>
                          <a:spcPts val="200"/>
                        </a:spcBef>
                        <a:buNone/>
                      </a:pPr>
                      <a:r>
                        <a:rPr lang="en-GB" sz="1100" b="1">
                          <a:solidFill>
                            <a:schemeClr val="bg1"/>
                          </a:solidFill>
                        </a:rPr>
                        <a:t>Scenario 3: </a:t>
                      </a:r>
                      <a:r>
                        <a:rPr lang="en-GB" sz="1100" b="0">
                          <a:solidFill>
                            <a:schemeClr val="bg1"/>
                          </a:solidFill>
                        </a:rPr>
                        <a:t>Accelerated adoption and step-change in capabilities </a:t>
                      </a:r>
                      <a:br>
                        <a:rPr lang="en-GB" sz="1100" b="0">
                          <a:solidFill>
                            <a:schemeClr val="bg1"/>
                          </a:solidFill>
                        </a:rPr>
                      </a:br>
                      <a:r>
                        <a:rPr lang="en-GB" sz="1100" b="0" i="1">
                          <a:solidFill>
                            <a:schemeClr val="bg1"/>
                          </a:solidFill>
                        </a:rPr>
                        <a:t>(Accelerated momentum)</a:t>
                      </a:r>
                    </a:p>
                  </a:txBody>
                  <a:tcPr anchor="ctr">
                    <a:lnL w="28575" cap="flat" cmpd="sng" algn="ctr">
                      <a:solidFill>
                        <a:schemeClr val="accent3"/>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5"/>
                    </a:solidFill>
                  </a:tcPr>
                </a:tc>
                <a:tc>
                  <a:txBody>
                    <a:bodyPr/>
                    <a:lstStyle/>
                    <a:p>
                      <a:pPr marL="0" indent="0" algn="ctr">
                        <a:spcBef>
                          <a:spcPts val="200"/>
                        </a:spcBef>
                        <a:buNone/>
                      </a:pPr>
                      <a:r>
                        <a:rPr lang="en-GB" sz="1100" b="1">
                          <a:solidFill>
                            <a:schemeClr val="bg1"/>
                          </a:solidFill>
                        </a:rPr>
                        <a:t>Scenario 4: </a:t>
                      </a:r>
                      <a:br>
                        <a:rPr lang="en-GB" sz="1100" b="1">
                          <a:solidFill>
                            <a:schemeClr val="bg1"/>
                          </a:solidFill>
                        </a:rPr>
                      </a:br>
                      <a:r>
                        <a:rPr lang="en-GB" sz="1100" b="0">
                          <a:solidFill>
                            <a:schemeClr val="bg1"/>
                          </a:solidFill>
                        </a:rPr>
                        <a:t>Fully-automated RCM through AI </a:t>
                      </a:r>
                      <a:br>
                        <a:rPr lang="en-GB" sz="1100" b="0">
                          <a:solidFill>
                            <a:schemeClr val="bg1"/>
                          </a:solidFill>
                        </a:rPr>
                      </a:br>
                      <a:r>
                        <a:rPr lang="en-GB" sz="1100" b="0" i="1">
                          <a:solidFill>
                            <a:schemeClr val="bg1"/>
                          </a:solidFill>
                        </a:rPr>
                        <a:t>(Full potential)</a:t>
                      </a:r>
                      <a:endParaRPr lang="en-US" sz="1100" b="0" i="1">
                        <a:solidFill>
                          <a:schemeClr val="bg1"/>
                        </a:solidFill>
                      </a:endParaRPr>
                    </a:p>
                  </a:txBody>
                  <a:tcPr anchor="ct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358062149"/>
                  </a:ext>
                </a:extLst>
              </a:tr>
              <a:tr h="538058">
                <a:tc gridSpan="2">
                  <a:txBody>
                    <a:bodyPr/>
                    <a:lstStyle/>
                    <a:p>
                      <a:pPr marL="0" indent="0" algn="ctr">
                        <a:buNone/>
                      </a:pPr>
                      <a:r>
                        <a:rPr lang="en-US" sz="1050">
                          <a:solidFill>
                            <a:schemeClr val="tx1"/>
                          </a:solidFill>
                        </a:rPr>
                        <a:t>Definition</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hMerge="1">
                  <a:txBody>
                    <a:bodyPr/>
                    <a:lstStyle/>
                    <a:p>
                      <a:endParaRPr lang="en-US"/>
                    </a:p>
                  </a:txBody>
                  <a:tcPr/>
                </a:tc>
                <a:tc>
                  <a:txBody>
                    <a:bodyPr/>
                    <a:lstStyle/>
                    <a:p>
                      <a:pPr marL="0" indent="0" algn="ctr">
                        <a:buNone/>
                      </a:pPr>
                      <a:r>
                        <a:rPr lang="en-US" sz="900" b="0" kern="1200">
                          <a:solidFill>
                            <a:schemeClr val="tx1"/>
                          </a:solidFill>
                          <a:latin typeface="+mj-lt"/>
                          <a:ea typeface="+mn-ea"/>
                          <a:cs typeface="+mn-cs"/>
                        </a:rPr>
                        <a:t>Limited AI augmentation yielding only microlevel productivity gains</a:t>
                      </a:r>
                    </a:p>
                  </a:txBody>
                  <a:tcPr marL="45720" marR="45720" anchor="ct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lgn="ctr" defTabSz="711200" rtl="0" eaLnBrk="1" latinLnBrk="0" hangingPunct="1">
                        <a:spcBef>
                          <a:spcPts val="1200"/>
                        </a:spcBef>
                        <a:buNone/>
                      </a:pPr>
                      <a:r>
                        <a:rPr lang="en-US" sz="900" b="0" kern="1200">
                          <a:solidFill>
                            <a:schemeClr val="tx1"/>
                          </a:solidFill>
                          <a:latin typeface="+mj-lt"/>
                          <a:ea typeface="+mn-ea"/>
                          <a:cs typeface="+mn-cs"/>
                        </a:rPr>
                        <a:t>Benefits accrue to RCM vendors, with some client price pressure to share gains</a:t>
                      </a:r>
                    </a:p>
                  </a:txBody>
                  <a:tcPr marL="45720" marR="4572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lgn="ctr" defTabSz="711200" rtl="0" eaLnBrk="1" latinLnBrk="0" hangingPunct="1">
                        <a:spcBef>
                          <a:spcPts val="1200"/>
                        </a:spcBef>
                        <a:buNone/>
                      </a:pPr>
                      <a:r>
                        <a:rPr lang="en-US" sz="900" b="0" kern="1200">
                          <a:solidFill>
                            <a:schemeClr val="tx1"/>
                          </a:solidFill>
                          <a:latin typeface="+mj-lt"/>
                          <a:ea typeface="+mn-ea"/>
                          <a:cs typeface="+mn-cs"/>
                        </a:rPr>
                        <a:t>Most sophisticated providers leverage tech; outsourcing trajectory stalls as top providers insource more</a:t>
                      </a:r>
                    </a:p>
                  </a:txBody>
                  <a:tcPr marL="45720" marR="45720" anchor="ctr">
                    <a:lnL w="28575" cap="flat" cmpd="sng" algn="ctr">
                      <a:solidFill>
                        <a:schemeClr val="accent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lgn="ctr" fontAlgn="b">
                        <a:buNone/>
                      </a:pPr>
                      <a:r>
                        <a:rPr lang="en-US" sz="900" b="0">
                          <a:solidFill>
                            <a:schemeClr val="tx1"/>
                          </a:solidFill>
                          <a:latin typeface="+mj-lt"/>
                        </a:rPr>
                        <a:t>AI’s full potential realized, driving transformative changes in RCM operations</a:t>
                      </a:r>
                      <a:endParaRPr lang="en-US" sz="900" b="0" i="0" u="none" strike="noStrike">
                        <a:solidFill>
                          <a:schemeClr val="tx1"/>
                        </a:solidFill>
                        <a:effectLst/>
                        <a:latin typeface="+mj-lt"/>
                      </a:endParaRPr>
                    </a:p>
                  </a:txBody>
                  <a:tcPr marL="45720" marR="45720" anchor="ctr">
                    <a:lnL w="12700" cap="flat" cmpd="sng" algn="ctr">
                      <a:solidFill>
                        <a:schemeClr val="bg1">
                          <a:lumMod val="75000"/>
                        </a:schemeClr>
                      </a:solid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5036988"/>
                  </a:ext>
                </a:extLst>
              </a:tr>
              <a:tr h="671481">
                <a:tc gridSpan="2">
                  <a:txBody>
                    <a:bodyPr/>
                    <a:lstStyle/>
                    <a:p>
                      <a:pPr marL="0" indent="0" algn="ctr">
                        <a:buNone/>
                      </a:pPr>
                      <a:r>
                        <a:rPr lang="en-US" sz="1050">
                          <a:solidFill>
                            <a:schemeClr val="tx1"/>
                          </a:solidFill>
                        </a:rPr>
                        <a:t>RCM / AI-driven Performance improvements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hMerge="1">
                  <a:txBody>
                    <a:bodyPr/>
                    <a:lstStyle/>
                    <a:p>
                      <a:endParaRPr lang="en-US"/>
                    </a:p>
                  </a:txBody>
                  <a:tcPr/>
                </a:tc>
                <a:tc>
                  <a:txBody>
                    <a:bodyPr/>
                    <a:lstStyle/>
                    <a:p>
                      <a:pPr marL="0" indent="0" algn="ctr">
                        <a:spcBef>
                          <a:spcPts val="600"/>
                        </a:spcBef>
                        <a:buNone/>
                      </a:pPr>
                      <a:r>
                        <a:rPr lang="en-US" sz="900" b="1">
                          <a:latin typeface="+mj-lt"/>
                        </a:rPr>
                        <a:t>Minimal</a:t>
                      </a:r>
                    </a:p>
                    <a:p>
                      <a:pPr marL="0" indent="0" algn="ctr">
                        <a:spcBef>
                          <a:spcPts val="600"/>
                        </a:spcBef>
                        <a:buNone/>
                      </a:pPr>
                      <a:r>
                        <a:rPr lang="en-US" sz="900" b="0">
                          <a:latin typeface="+mj-lt"/>
                        </a:rPr>
                        <a:t>Small task-level gains but tech advances remain limited</a:t>
                      </a:r>
                    </a:p>
                  </a:txBody>
                  <a:tcPr marL="45720" marR="45720" anchor="ct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lgn="ctr" defTabSz="711200" rtl="0" eaLnBrk="1" latinLnBrk="0" hangingPunct="1">
                        <a:spcBef>
                          <a:spcPts val="600"/>
                        </a:spcBef>
                        <a:buNone/>
                      </a:pPr>
                      <a:r>
                        <a:rPr lang="en-US" sz="900" b="1" kern="1200">
                          <a:solidFill>
                            <a:schemeClr val="dk1"/>
                          </a:solidFill>
                          <a:latin typeface="+mj-lt"/>
                          <a:ea typeface="+mn-ea"/>
                          <a:cs typeface="+mn-cs"/>
                        </a:rPr>
                        <a:t>Moderate</a:t>
                      </a:r>
                    </a:p>
                    <a:p>
                      <a:pPr marL="0" indent="0" algn="ctr" defTabSz="711200" rtl="0" eaLnBrk="1" latinLnBrk="0" hangingPunct="1">
                        <a:spcBef>
                          <a:spcPts val="600"/>
                        </a:spcBef>
                        <a:buNone/>
                      </a:pPr>
                      <a:r>
                        <a:rPr lang="en-US" sz="900" b="0" kern="1200">
                          <a:solidFill>
                            <a:schemeClr val="dk1"/>
                          </a:solidFill>
                          <a:latin typeface="+mj-lt"/>
                          <a:ea typeface="+mn-ea"/>
                          <a:cs typeface="+mn-cs"/>
                        </a:rPr>
                        <a:t>AI copilots boost efficiency in discrete tasks with notable but modest gains</a:t>
                      </a:r>
                    </a:p>
                  </a:txBody>
                  <a:tcPr marL="45720" marR="4572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1">
                          <a:latin typeface="+mj-lt"/>
                        </a:rPr>
                        <a:t>Significant Gen AI</a:t>
                      </a:r>
                    </a:p>
                    <a:p>
                      <a:pPr marL="0" marR="0" lvl="0" indent="0" algn="ctr" defTabSz="711200" rtl="0" eaLnBrk="1" fontAlgn="b" latinLnBrk="0" hangingPunct="1">
                        <a:lnSpc>
                          <a:spcPct val="100000"/>
                        </a:lnSpc>
                        <a:spcBef>
                          <a:spcPts val="600"/>
                        </a:spcBef>
                        <a:spcAft>
                          <a:spcPts val="0"/>
                        </a:spcAft>
                        <a:buClrTx/>
                        <a:buSzTx/>
                        <a:buNone/>
                        <a:tabLst/>
                        <a:defRPr/>
                      </a:pPr>
                      <a:r>
                        <a:rPr lang="en-US" sz="900" b="0">
                          <a:latin typeface="+mj-lt"/>
                        </a:rPr>
                        <a:t>AI automates large parts of workflows under human oversight</a:t>
                      </a:r>
                    </a:p>
                  </a:txBody>
                  <a:tcPr marL="45720" marR="45720" anchor="ctr">
                    <a:lnL w="28575" cap="flat" cmpd="sng" algn="ctr">
                      <a:solidFill>
                        <a:schemeClr val="accent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lgn="ctr" fontAlgn="b">
                        <a:buNone/>
                      </a:pPr>
                      <a:r>
                        <a:rPr lang="en-US" sz="900" b="1" i="0" u="none" strike="noStrike">
                          <a:solidFill>
                            <a:schemeClr val="tx1"/>
                          </a:solidFill>
                          <a:effectLst/>
                          <a:latin typeface="+mj-lt"/>
                        </a:rPr>
                        <a:t>End-to-end AI enablement</a:t>
                      </a:r>
                    </a:p>
                    <a:p>
                      <a:pPr marL="0" indent="0" algn="ctr" fontAlgn="b">
                        <a:buNone/>
                      </a:pPr>
                      <a:r>
                        <a:rPr lang="en-US" sz="900" b="0" i="0" u="none" strike="noStrike">
                          <a:solidFill>
                            <a:schemeClr val="tx1"/>
                          </a:solidFill>
                          <a:effectLst/>
                          <a:latin typeface="+mj-lt"/>
                        </a:rPr>
                        <a:t>AI near-fully automates end-to-end processes</a:t>
                      </a:r>
                    </a:p>
                  </a:txBody>
                  <a:tcPr marL="45720" marR="4572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90560438"/>
                  </a:ext>
                </a:extLst>
              </a:tr>
              <a:tr h="257661">
                <a:tc gridSpan="2">
                  <a:txBody>
                    <a:bodyPr/>
                    <a:lstStyle/>
                    <a:p>
                      <a:pPr marL="0" indent="0" algn="ctr">
                        <a:buNone/>
                      </a:pPr>
                      <a:r>
                        <a:rPr lang="en-US" sz="1050">
                          <a:solidFill>
                            <a:schemeClr val="tx1"/>
                          </a:solidFill>
                        </a:rPr>
                        <a:t> Directional Likelihood</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hMerge="1">
                  <a:txBody>
                    <a:bodyPr/>
                    <a:lstStyle/>
                    <a:p>
                      <a:pPr marL="0" indent="0" algn="ctr">
                        <a:buNone/>
                      </a:pPr>
                      <a:endParaRPr lang="en-US" sz="900" b="1">
                        <a:solidFill>
                          <a:schemeClr val="tx1"/>
                        </a:solidFill>
                      </a:endParaRPr>
                    </a:p>
                  </a:txBody>
                  <a:tcPr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D6D6D6"/>
                    </a:solidFill>
                  </a:tcPr>
                </a:tc>
                <a:tc>
                  <a:txBody>
                    <a:bodyPr/>
                    <a:lstStyle/>
                    <a:p>
                      <a:pPr marL="0" indent="0" algn="ctr">
                        <a:spcBef>
                          <a:spcPts val="600"/>
                        </a:spcBef>
                        <a:buNone/>
                      </a:pPr>
                      <a:r>
                        <a:rPr lang="en-US" sz="900" b="1" i="1">
                          <a:latin typeface="+mj-lt"/>
                        </a:rPr>
                        <a:t>0-10%</a:t>
                      </a:r>
                    </a:p>
                  </a:txBody>
                  <a:tcPr marL="45720" marR="45720" anchor="ct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1" i="1">
                          <a:latin typeface="+mj-lt"/>
                        </a:rPr>
                        <a:t>30-40%</a:t>
                      </a:r>
                    </a:p>
                  </a:txBody>
                  <a:tcPr marL="45720" marR="4572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1" i="1">
                          <a:latin typeface="+mj-lt"/>
                        </a:rPr>
                        <a:t>30-40%</a:t>
                      </a:r>
                    </a:p>
                  </a:txBody>
                  <a:tcPr marL="45720" marR="45720" anchor="ctr">
                    <a:lnL w="28575" cap="flat" cmpd="sng" algn="ctr">
                      <a:solidFill>
                        <a:schemeClr val="accent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0" indent="0" algn="ctr" fontAlgn="b">
                        <a:spcBef>
                          <a:spcPts val="600"/>
                        </a:spcBef>
                        <a:buNone/>
                      </a:pPr>
                      <a:r>
                        <a:rPr lang="en-US" sz="900" b="1" i="1" u="none" strike="noStrike">
                          <a:solidFill>
                            <a:schemeClr val="tx1"/>
                          </a:solidFill>
                          <a:effectLst/>
                          <a:latin typeface="+mj-lt"/>
                        </a:rPr>
                        <a:t>5-20%</a:t>
                      </a:r>
                    </a:p>
                  </a:txBody>
                  <a:tcPr marL="45720" marR="4572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45361041"/>
                  </a:ext>
                </a:extLst>
              </a:tr>
              <a:tr h="913843">
                <a:tc rowSpan="2">
                  <a:txBody>
                    <a:bodyPr/>
                    <a:lstStyle/>
                    <a:p>
                      <a:pPr marL="0" indent="0" algn="ctr">
                        <a:buNone/>
                      </a:pPr>
                      <a:r>
                        <a:rPr lang="en-US" sz="1050">
                          <a:solidFill>
                            <a:schemeClr val="tx1"/>
                          </a:solidFill>
                        </a:rPr>
                        <a:t>Assumptions</a:t>
                      </a:r>
                    </a:p>
                  </a:txBody>
                  <a:tcPr marL="0" marR="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a:buNone/>
                      </a:pPr>
                      <a:r>
                        <a:rPr lang="en-US" sz="1050" b="1">
                          <a:solidFill>
                            <a:schemeClr val="tx1"/>
                          </a:solidFill>
                        </a:rPr>
                        <a:t>Providers</a:t>
                      </a:r>
                    </a:p>
                  </a:txBody>
                  <a:tcPr marL="0" marR="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177800" indent="-177800" algn="l">
                        <a:spcBef>
                          <a:spcPts val="600"/>
                        </a:spcBef>
                      </a:pPr>
                      <a:r>
                        <a:rPr lang="en-US" sz="900" b="0">
                          <a:latin typeface="+mj-lt"/>
                        </a:rPr>
                        <a:t>Stick to status quo with </a:t>
                      </a:r>
                      <a:r>
                        <a:rPr lang="en-US" sz="900" b="1">
                          <a:latin typeface="+mj-lt"/>
                        </a:rPr>
                        <a:t>minimal AI adoption </a:t>
                      </a:r>
                      <a:endParaRPr lang="en-US" sz="900" b="1" i="0">
                        <a:latin typeface="+mj-lt"/>
                      </a:endParaRPr>
                    </a:p>
                    <a:p>
                      <a:pPr marL="177800" indent="-177800" algn="l">
                        <a:spcBef>
                          <a:spcPts val="600"/>
                        </a:spcBef>
                      </a:pPr>
                      <a:r>
                        <a:rPr lang="en-US" sz="900" b="0" i="0">
                          <a:latin typeface="+mj-lt"/>
                        </a:rPr>
                        <a:t>Only </a:t>
                      </a:r>
                      <a:r>
                        <a:rPr lang="en-US" sz="900" b="1" i="0">
                          <a:latin typeface="+mj-lt"/>
                        </a:rPr>
                        <a:t>small pilots</a:t>
                      </a:r>
                      <a:r>
                        <a:rPr lang="en-US" sz="900" b="0" i="0">
                          <a:latin typeface="+mj-lt"/>
                        </a:rPr>
                        <a:t>; no major process changes</a:t>
                      </a:r>
                    </a:p>
                  </a:txBody>
                  <a:tcPr marL="45720" marR="45720" anchor="ct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7800" marR="0" lvl="0" indent="-177800" algn="l" defTabSz="711200" rtl="0" eaLnBrk="1" fontAlgn="b" latinLnBrk="0" hangingPunct="1">
                        <a:lnSpc>
                          <a:spcPct val="100000"/>
                        </a:lnSpc>
                        <a:spcBef>
                          <a:spcPts val="600"/>
                        </a:spcBef>
                        <a:spcAft>
                          <a:spcPts val="0"/>
                        </a:spcAft>
                        <a:buClrTx/>
                        <a:buSzTx/>
                        <a:tabLst/>
                        <a:defRPr/>
                      </a:pPr>
                      <a:r>
                        <a:rPr lang="en-US" sz="900" b="0">
                          <a:latin typeface="+mj-lt"/>
                        </a:rPr>
                        <a:t>Adopt some </a:t>
                      </a:r>
                      <a:r>
                        <a:rPr lang="en-US" sz="900" b="1">
                          <a:latin typeface="+mj-lt"/>
                        </a:rPr>
                        <a:t>AI tools for high potential tasks </a:t>
                      </a:r>
                      <a:r>
                        <a:rPr lang="en-US" sz="900" b="0">
                          <a:latin typeface="+mj-lt"/>
                        </a:rPr>
                        <a:t>(e.g. coding assistance) but overall RCM processes remain intact</a:t>
                      </a:r>
                    </a:p>
                    <a:p>
                      <a:pPr marL="177800" marR="0" lvl="0" indent="-177800" algn="l" defTabSz="711200" rtl="0" eaLnBrk="1" fontAlgn="b" latinLnBrk="0" hangingPunct="1">
                        <a:lnSpc>
                          <a:spcPct val="100000"/>
                        </a:lnSpc>
                        <a:spcBef>
                          <a:spcPts val="600"/>
                        </a:spcBef>
                        <a:spcAft>
                          <a:spcPts val="0"/>
                        </a:spcAft>
                        <a:buClrTx/>
                        <a:buSzTx/>
                        <a:tabLst/>
                        <a:defRPr/>
                      </a:pPr>
                      <a:r>
                        <a:rPr lang="en-US" sz="900" b="0">
                          <a:latin typeface="+mj-lt"/>
                        </a:rPr>
                        <a:t>Outsourcing patterns on current trajectory</a:t>
                      </a:r>
                    </a:p>
                  </a:txBody>
                  <a:tcPr marL="45720" marR="4572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7800" marR="0" lvl="0" indent="-177800" algn="l" defTabSz="711200" rtl="0" eaLnBrk="1" fontAlgn="b" latinLnBrk="0" hangingPunct="1">
                        <a:lnSpc>
                          <a:spcPct val="100000"/>
                        </a:lnSpc>
                        <a:spcBef>
                          <a:spcPts val="600"/>
                        </a:spcBef>
                        <a:spcAft>
                          <a:spcPts val="0"/>
                        </a:spcAft>
                        <a:buClrTx/>
                        <a:buSzTx/>
                        <a:tabLst/>
                        <a:defRPr/>
                      </a:pPr>
                      <a:r>
                        <a:rPr lang="en-US" sz="900" b="0">
                          <a:latin typeface="+mj-lt"/>
                        </a:rPr>
                        <a:t>Leverage </a:t>
                      </a:r>
                      <a:r>
                        <a:rPr lang="en-US" sz="900" b="1">
                          <a:latin typeface="+mj-lt"/>
                        </a:rPr>
                        <a:t>advanced AI</a:t>
                      </a:r>
                      <a:r>
                        <a:rPr lang="en-US" sz="900" b="0">
                          <a:latin typeface="+mj-lt"/>
                        </a:rPr>
                        <a:t> to perform more RCM in-house</a:t>
                      </a:r>
                    </a:p>
                    <a:p>
                      <a:pPr marL="177800" marR="0" lvl="0" indent="-177800" algn="l" defTabSz="711200" rtl="0" eaLnBrk="1" fontAlgn="b" latinLnBrk="0" hangingPunct="1">
                        <a:lnSpc>
                          <a:spcPct val="100000"/>
                        </a:lnSpc>
                        <a:spcBef>
                          <a:spcPts val="600"/>
                        </a:spcBef>
                        <a:spcAft>
                          <a:spcPts val="0"/>
                        </a:spcAft>
                        <a:buClrTx/>
                        <a:buSzTx/>
                        <a:tabLst/>
                        <a:defRPr/>
                      </a:pPr>
                      <a:r>
                        <a:rPr lang="en-US" sz="900" b="1">
                          <a:latin typeface="+mj-lt"/>
                        </a:rPr>
                        <a:t>Outsourcing trajectory stalls </a:t>
                      </a:r>
                      <a:r>
                        <a:rPr lang="en-US" sz="900" b="0">
                          <a:latin typeface="+mj-lt"/>
                        </a:rPr>
                        <a:t>as top-tier providers begin to insource tasks previously outsourced</a:t>
                      </a:r>
                    </a:p>
                  </a:txBody>
                  <a:tcPr marL="45720" marR="45720" anchor="ctr">
                    <a:lnL w="28575" cap="flat" cmpd="sng" algn="ctr">
                      <a:solidFill>
                        <a:schemeClr val="accent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marL="177800" indent="-177800" algn="l" fontAlgn="b">
                        <a:spcBef>
                          <a:spcPts val="600"/>
                        </a:spcBef>
                      </a:pPr>
                      <a:r>
                        <a:rPr lang="en-US" sz="900" b="0" i="0" u="none" strike="noStrike">
                          <a:solidFill>
                            <a:schemeClr val="tx1"/>
                          </a:solidFill>
                          <a:effectLst/>
                          <a:latin typeface="+mj-lt"/>
                        </a:rPr>
                        <a:t>Embrace </a:t>
                      </a:r>
                      <a:r>
                        <a:rPr lang="en-US" sz="900" b="1" i="0" u="none" strike="noStrike">
                          <a:solidFill>
                            <a:schemeClr val="tx1"/>
                          </a:solidFill>
                          <a:effectLst/>
                          <a:latin typeface="+mj-lt"/>
                        </a:rPr>
                        <a:t>agentic AI-driven RCM </a:t>
                      </a:r>
                      <a:r>
                        <a:rPr lang="en-US" sz="900" b="0" i="0" u="none" strike="noStrike">
                          <a:solidFill>
                            <a:schemeClr val="tx1"/>
                          </a:solidFill>
                          <a:effectLst/>
                          <a:latin typeface="+mj-lt"/>
                        </a:rPr>
                        <a:t>(largely automated processes in-house or via platforms)</a:t>
                      </a:r>
                    </a:p>
                    <a:p>
                      <a:pPr marL="177800" indent="-177800" algn="l" fontAlgn="b">
                        <a:spcBef>
                          <a:spcPts val="600"/>
                        </a:spcBef>
                      </a:pPr>
                      <a:r>
                        <a:rPr lang="en-US" sz="900" b="0" i="0" u="none" strike="noStrike">
                          <a:solidFill>
                            <a:schemeClr val="tx1"/>
                          </a:solidFill>
                          <a:effectLst/>
                          <a:latin typeface="+mj-lt"/>
                        </a:rPr>
                        <a:t>Human involvement minimal across the revenue cycle</a:t>
                      </a:r>
                    </a:p>
                  </a:txBody>
                  <a:tcPr marL="45720" marR="4572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50660455"/>
                  </a:ext>
                </a:extLst>
              </a:tr>
              <a:tr h="1434819">
                <a:tc vMerge="1">
                  <a:txBody>
                    <a:bodyPr/>
                    <a:lstStyle/>
                    <a:p>
                      <a:endParaRPr lang="en-US"/>
                    </a:p>
                  </a:txBody>
                  <a:tcPr>
                    <a:lnT w="19050" cap="flat" cmpd="sng" algn="ctr">
                      <a:solidFill>
                        <a:schemeClr val="bg1"/>
                      </a:solidFill>
                      <a:prstDash val="solid"/>
                      <a:round/>
                      <a:headEnd type="none" w="med" len="med"/>
                      <a:tailEnd type="none" w="med" len="med"/>
                    </a:lnT>
                  </a:tcPr>
                </a:tc>
                <a:tc>
                  <a:txBody>
                    <a:bodyPr/>
                    <a:lstStyle/>
                    <a:p>
                      <a:pPr marL="0" indent="0" algn="ctr">
                        <a:buNone/>
                      </a:pPr>
                      <a:r>
                        <a:rPr lang="en-US" sz="1050" b="1">
                          <a:solidFill>
                            <a:schemeClr val="tx1"/>
                          </a:solidFill>
                        </a:rPr>
                        <a:t>Competitors</a:t>
                      </a:r>
                    </a:p>
                  </a:txBody>
                  <a:tcPr marL="0" marR="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177800" indent="-177800" algn="l">
                        <a:spcBef>
                          <a:spcPts val="600"/>
                        </a:spcBef>
                      </a:pPr>
                      <a:r>
                        <a:rPr lang="en-US" sz="900" b="1">
                          <a:latin typeface="+mj-lt"/>
                        </a:rPr>
                        <a:t>No disruptive moves </a:t>
                      </a:r>
                      <a:r>
                        <a:rPr lang="en-US" sz="900" b="0">
                          <a:latin typeface="+mj-lt"/>
                        </a:rPr>
                        <a:t>by competitors or tech firms</a:t>
                      </a:r>
                    </a:p>
                    <a:p>
                      <a:pPr marL="177800" indent="-177800" algn="l">
                        <a:spcBef>
                          <a:spcPts val="600"/>
                        </a:spcBef>
                      </a:pPr>
                      <a:r>
                        <a:rPr lang="en-US" sz="900" b="0">
                          <a:latin typeface="+mj-lt"/>
                        </a:rPr>
                        <a:t>RCM industry </a:t>
                      </a:r>
                      <a:r>
                        <a:rPr lang="en-US" sz="900" b="1">
                          <a:latin typeface="+mj-lt"/>
                        </a:rPr>
                        <a:t>continues business-as-usual</a:t>
                      </a:r>
                      <a:r>
                        <a:rPr lang="en-US" sz="900" b="0">
                          <a:latin typeface="+mj-lt"/>
                        </a:rPr>
                        <a:t> with incremental tech enhancements</a:t>
                      </a:r>
                    </a:p>
                  </a:txBody>
                  <a:tcPr marL="45720" marR="45720" anchor="ctr">
                    <a:lnL w="19050" cap="flat" cmpd="sng" algn="ctr">
                      <a:solidFill>
                        <a:schemeClr val="bg1"/>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177800" indent="-177800" algn="l">
                        <a:spcBef>
                          <a:spcPts val="600"/>
                        </a:spcBef>
                      </a:pPr>
                      <a:r>
                        <a:rPr lang="en-US" sz="900" b="0">
                          <a:latin typeface="+mj-lt"/>
                        </a:rPr>
                        <a:t>RCM vendors broadly </a:t>
                      </a:r>
                      <a:r>
                        <a:rPr lang="en-US" sz="900" b="1">
                          <a:latin typeface="+mj-lt"/>
                        </a:rPr>
                        <a:t>integrate AI assistants</a:t>
                      </a:r>
                    </a:p>
                    <a:p>
                      <a:pPr marL="177800" indent="-177800" algn="l">
                        <a:spcBef>
                          <a:spcPts val="600"/>
                        </a:spcBef>
                      </a:pPr>
                      <a:r>
                        <a:rPr lang="en-US" sz="900" b="1">
                          <a:latin typeface="+mj-lt"/>
                        </a:rPr>
                        <a:t>Slight competitive pressure </a:t>
                      </a:r>
                      <a:r>
                        <a:rPr lang="en-US" sz="900" b="0">
                          <a:latin typeface="+mj-lt"/>
                        </a:rPr>
                        <a:t>on price</a:t>
                      </a:r>
                    </a:p>
                    <a:p>
                      <a:pPr marL="177800" indent="-177800" algn="l">
                        <a:spcBef>
                          <a:spcPts val="600"/>
                        </a:spcBef>
                      </a:pPr>
                      <a:r>
                        <a:rPr lang="en-US" sz="900" b="0">
                          <a:latin typeface="+mj-lt"/>
                        </a:rPr>
                        <a:t>EHR platforms introduce</a:t>
                      </a:r>
                      <a:r>
                        <a:rPr lang="en-US" sz="900" b="1">
                          <a:latin typeface="+mj-lt"/>
                        </a:rPr>
                        <a:t> basic AI-driven RCM features, </a:t>
                      </a:r>
                      <a:r>
                        <a:rPr lang="en-US" sz="900" b="0">
                          <a:latin typeface="+mj-lt"/>
                        </a:rPr>
                        <a:t>but not sophisticated enough to influence outsourcing</a:t>
                      </a:r>
                    </a:p>
                  </a:txBody>
                  <a:tcPr marL="45720" marR="45720"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accent3"/>
                      </a:solidFill>
                      <a:prstDash val="solid"/>
                      <a:round/>
                      <a:headEnd type="none" w="med" len="med"/>
                      <a:tailEnd type="none" w="med" len="med"/>
                    </a:lnB>
                  </a:tcPr>
                </a:tc>
                <a:tc>
                  <a:txBody>
                    <a:bodyPr/>
                    <a:lstStyle/>
                    <a:p>
                      <a:pPr marL="177800" indent="-177800" algn="l">
                        <a:spcBef>
                          <a:spcPts val="600"/>
                        </a:spcBef>
                      </a:pPr>
                      <a:r>
                        <a:rPr lang="en-US" sz="900" b="0">
                          <a:latin typeface="+mj-lt"/>
                        </a:rPr>
                        <a:t>Competitors also pivot toward </a:t>
                      </a:r>
                      <a:r>
                        <a:rPr lang="en-US" sz="900" b="1">
                          <a:latin typeface="+mj-lt"/>
                        </a:rPr>
                        <a:t>tech-centric offerings or consolidate</a:t>
                      </a:r>
                    </a:p>
                    <a:p>
                      <a:pPr marL="177800" indent="-177800" algn="l">
                        <a:spcBef>
                          <a:spcPts val="600"/>
                        </a:spcBef>
                      </a:pPr>
                      <a:r>
                        <a:rPr lang="en-US" sz="900" b="0" kern="1200">
                          <a:solidFill>
                            <a:schemeClr val="dk1"/>
                          </a:solidFill>
                          <a:latin typeface="+mn-lt"/>
                          <a:ea typeface="+mn-ea"/>
                          <a:cs typeface="+mn-cs"/>
                        </a:rPr>
                        <a:t>EHR platforms introduce</a:t>
                      </a:r>
                      <a:r>
                        <a:rPr lang="en-US" sz="900" b="1" kern="1200">
                          <a:solidFill>
                            <a:schemeClr val="dk1"/>
                          </a:solidFill>
                          <a:latin typeface="+mn-lt"/>
                          <a:ea typeface="+mn-ea"/>
                          <a:cs typeface="+mn-cs"/>
                        </a:rPr>
                        <a:t> AI-driven RCM features, </a:t>
                      </a:r>
                      <a:r>
                        <a:rPr lang="en-US" sz="900" b="0" kern="1200">
                          <a:solidFill>
                            <a:schemeClr val="dk1"/>
                          </a:solidFill>
                          <a:latin typeface="+mn-lt"/>
                          <a:ea typeface="+mn-ea"/>
                          <a:cs typeface="+mn-cs"/>
                        </a:rPr>
                        <a:t>and gain traction in front-end / patient or provider-focused areas</a:t>
                      </a:r>
                    </a:p>
                    <a:p>
                      <a:pPr marL="177800" indent="-177800" algn="l">
                        <a:spcBef>
                          <a:spcPts val="600"/>
                        </a:spcBef>
                      </a:pPr>
                      <a:r>
                        <a:rPr lang="en-US" sz="900" b="0">
                          <a:latin typeface="+mj-lt"/>
                        </a:rPr>
                        <a:t>Market shifts toward tech-enabled models, </a:t>
                      </a:r>
                      <a:r>
                        <a:rPr lang="en-US" sz="900" b="1">
                          <a:latin typeface="+mj-lt"/>
                        </a:rPr>
                        <a:t>reducing reliance on traditional BPO</a:t>
                      </a:r>
                    </a:p>
                  </a:txBody>
                  <a:tcPr marL="45720" marR="45720" anchor="ctr">
                    <a:lnL w="28575" cap="flat" cmpd="sng" algn="ctr">
                      <a:solidFill>
                        <a:schemeClr val="accent3"/>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marL="177800" indent="-177800" algn="l">
                        <a:spcBef>
                          <a:spcPts val="600"/>
                        </a:spcBef>
                      </a:pPr>
                      <a:r>
                        <a:rPr lang="en-US" sz="900" b="0">
                          <a:latin typeface="+mj-lt"/>
                        </a:rPr>
                        <a:t>RCM industry reinvented by technology – competitors and EHRs offer </a:t>
                      </a:r>
                      <a:r>
                        <a:rPr lang="en-US" sz="900" b="1">
                          <a:latin typeface="+mj-lt"/>
                        </a:rPr>
                        <a:t>end-to-end AI solutions</a:t>
                      </a:r>
                    </a:p>
                    <a:p>
                      <a:pPr marL="177800" indent="-177800" algn="l">
                        <a:spcBef>
                          <a:spcPts val="600"/>
                        </a:spcBef>
                      </a:pPr>
                      <a:r>
                        <a:rPr lang="en-US" sz="900" b="1">
                          <a:latin typeface="+mj-lt"/>
                        </a:rPr>
                        <a:t>Tech giants and platform </a:t>
                      </a:r>
                      <a:r>
                        <a:rPr lang="en-US" sz="900" b="0">
                          <a:latin typeface="+mj-lt"/>
                        </a:rPr>
                        <a:t>players dominate with fully automated RCM offerings</a:t>
                      </a:r>
                    </a:p>
                    <a:p>
                      <a:pPr marL="177800" indent="-177800" algn="l">
                        <a:spcBef>
                          <a:spcPts val="600"/>
                        </a:spcBef>
                      </a:pPr>
                      <a:r>
                        <a:rPr lang="en-US" sz="900" b="0">
                          <a:latin typeface="+mj-lt"/>
                        </a:rPr>
                        <a:t>Traditional </a:t>
                      </a:r>
                      <a:r>
                        <a:rPr lang="en-US" sz="900" b="1">
                          <a:solidFill>
                            <a:schemeClr val="tx1"/>
                          </a:solidFill>
                          <a:latin typeface="+mj-lt"/>
                        </a:rPr>
                        <a:t>labor-only outsourcing </a:t>
                      </a:r>
                      <a:r>
                        <a:rPr lang="en-US" sz="900" b="0">
                          <a:latin typeface="+mj-lt"/>
                        </a:rPr>
                        <a:t>becomes largely </a:t>
                      </a:r>
                      <a:r>
                        <a:rPr lang="en-US" sz="900" b="1">
                          <a:latin typeface="+mj-lt"/>
                        </a:rPr>
                        <a:t>obsolete</a:t>
                      </a:r>
                    </a:p>
                  </a:txBody>
                  <a:tcPr marL="45720" marR="45720"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45437919"/>
                  </a:ext>
                </a:extLst>
              </a:tr>
            </a:tbl>
          </a:graphicData>
        </a:graphic>
      </p:graphicFrame>
      <p:grpSp>
        <p:nvGrpSpPr>
          <p:cNvPr id="15" name="Group 14">
            <a:extLst>
              <a:ext uri="{FF2B5EF4-FFF2-40B4-BE49-F238E27FC236}">
                <a16:creationId xmlns:a16="http://schemas.microsoft.com/office/drawing/2014/main" id="{BF49E863-8AF8-480E-B0F4-08C16BA27E32}"/>
              </a:ext>
            </a:extLst>
          </p:cNvPr>
          <p:cNvGrpSpPr/>
          <p:nvPr/>
        </p:nvGrpSpPr>
        <p:grpSpPr>
          <a:xfrm>
            <a:off x="2373548" y="1168444"/>
            <a:ext cx="9482509" cy="226591"/>
            <a:chOff x="-2915774" y="194043"/>
            <a:chExt cx="14593170" cy="226591"/>
          </a:xfrm>
        </p:grpSpPr>
        <p:cxnSp>
          <p:nvCxnSpPr>
            <p:cNvPr id="17" name="Straight Arrow Connector 16">
              <a:extLst>
                <a:ext uri="{FF2B5EF4-FFF2-40B4-BE49-F238E27FC236}">
                  <a16:creationId xmlns:a16="http://schemas.microsoft.com/office/drawing/2014/main" id="{FC6F4A08-11EA-0D94-01EA-4CFFCD0872A2}"/>
                </a:ext>
              </a:extLst>
            </p:cNvPr>
            <p:cNvCxnSpPr>
              <a:cxnSpLocks/>
            </p:cNvCxnSpPr>
            <p:nvPr/>
          </p:nvCxnSpPr>
          <p:spPr bwMode="gray">
            <a:xfrm flipV="1">
              <a:off x="-2915774" y="306378"/>
              <a:ext cx="14593170" cy="2486"/>
            </a:xfrm>
            <a:prstGeom prst="straightConnector1">
              <a:avLst/>
            </a:prstGeom>
            <a:ln w="190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5D724E2-0AD7-B5EB-097D-9BE5282740FF}"/>
                </a:ext>
              </a:extLst>
            </p:cNvPr>
            <p:cNvSpPr txBox="1"/>
            <p:nvPr/>
          </p:nvSpPr>
          <p:spPr bwMode="gray">
            <a:xfrm>
              <a:off x="239024" y="194043"/>
              <a:ext cx="8204299" cy="226591"/>
            </a:xfrm>
            <a:prstGeom prst="rect">
              <a:avLst/>
            </a:prstGeom>
            <a:solidFill>
              <a:schemeClr val="bg1"/>
            </a:solidFill>
          </p:spPr>
          <p:txBody>
            <a:bodyPr wrap="square" lIns="36000" tIns="36000" rIns="36000" bIns="36000" rtlCol="0">
              <a:sp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Arial"/>
                  <a:ea typeface="+mn-ea"/>
                  <a:cs typeface="+mn-cs"/>
                </a:rPr>
                <a:t>Increasing technological abilities, correlated with higher share of activities automated</a:t>
              </a:r>
            </a:p>
          </p:txBody>
        </p:sp>
      </p:grpSp>
      <p:sp>
        <p:nvSpPr>
          <p:cNvPr id="21" name="btfpNotesBox774206">
            <a:extLst>
              <a:ext uri="{FF2B5EF4-FFF2-40B4-BE49-F238E27FC236}">
                <a16:creationId xmlns:a16="http://schemas.microsoft.com/office/drawing/2014/main" id="{C425299C-AAE5-F849-7344-34C94093E128}"/>
              </a:ext>
            </a:extLst>
          </p:cNvPr>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Source: Lit. search; Bain analysis </a:t>
            </a:r>
          </a:p>
        </p:txBody>
      </p:sp>
      <p:grpSp>
        <p:nvGrpSpPr>
          <p:cNvPr id="22" name="btfpStatusSticker889014">
            <a:extLst>
              <a:ext uri="{FF2B5EF4-FFF2-40B4-BE49-F238E27FC236}">
                <a16:creationId xmlns:a16="http://schemas.microsoft.com/office/drawing/2014/main" id="{1B4DC714-685D-0C5C-8541-5E2F6F742256}"/>
              </a:ext>
            </a:extLst>
          </p:cNvPr>
          <p:cNvGrpSpPr/>
          <p:nvPr>
            <p:custDataLst>
              <p:tags r:id="rId5"/>
            </p:custDataLst>
          </p:nvPr>
        </p:nvGrpSpPr>
        <p:grpSpPr>
          <a:xfrm>
            <a:off x="10100356" y="955344"/>
            <a:ext cx="1761444" cy="235611"/>
            <a:chOff x="-1630959" y="876300"/>
            <a:chExt cx="1761444" cy="235611"/>
          </a:xfrm>
        </p:grpSpPr>
        <p:sp>
          <p:nvSpPr>
            <p:cNvPr id="23" name="btfpStatusStickerText889014">
              <a:extLst>
                <a:ext uri="{FF2B5EF4-FFF2-40B4-BE49-F238E27FC236}">
                  <a16:creationId xmlns:a16="http://schemas.microsoft.com/office/drawing/2014/main" id="{DA7A7628-50A7-537C-FA4F-5610C77CFCAB}"/>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marR="0" lvl="0" indent="0" algn="r"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000000"/>
                  </a:solidFill>
                  <a:effectLst/>
                  <a:uLnTx/>
                  <a:uFillTx/>
                  <a:latin typeface="Arial"/>
                  <a:ea typeface="+mn-ea"/>
                  <a:cs typeface="+mn-cs"/>
                </a:rPr>
                <a:t>Preliminary</a:t>
              </a:r>
            </a:p>
          </p:txBody>
        </p:sp>
        <p:cxnSp>
          <p:nvCxnSpPr>
            <p:cNvPr id="24" name="btfpStatusStickerLine889014">
              <a:extLst>
                <a:ext uri="{FF2B5EF4-FFF2-40B4-BE49-F238E27FC236}">
                  <a16:creationId xmlns:a16="http://schemas.microsoft.com/office/drawing/2014/main" id="{92A2A721-91AD-5D2E-AF3A-4CEC267DD5AC}"/>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3" name="btfpRunningAgenda1Level886054">
            <a:extLst>
              <a:ext uri="{FF2B5EF4-FFF2-40B4-BE49-F238E27FC236}">
                <a16:creationId xmlns:a16="http://schemas.microsoft.com/office/drawing/2014/main" id="{0F3411EE-6884-5D16-F089-964DE5930994}"/>
              </a:ext>
            </a:extLst>
          </p:cNvPr>
          <p:cNvGrpSpPr/>
          <p:nvPr>
            <p:custDataLst>
              <p:tags r:id="rId6"/>
            </p:custDataLst>
          </p:nvPr>
        </p:nvGrpSpPr>
        <p:grpSpPr>
          <a:xfrm>
            <a:off x="-1" y="944429"/>
            <a:ext cx="4945293" cy="257442"/>
            <a:chOff x="-1" y="876300"/>
            <a:chExt cx="4945293" cy="257442"/>
          </a:xfrm>
        </p:grpSpPr>
        <p:sp>
          <p:nvSpPr>
            <p:cNvPr id="25" name="btfpRunningAgenda1LevelBarLeft886054">
              <a:extLst>
                <a:ext uri="{FF2B5EF4-FFF2-40B4-BE49-F238E27FC236}">
                  <a16:creationId xmlns:a16="http://schemas.microsoft.com/office/drawing/2014/main" id="{671A0567-51F4-63AF-4113-63981D1651DD}"/>
                </a:ext>
              </a:extLst>
            </p:cNvPr>
            <p:cNvSpPr/>
            <p:nvPr/>
          </p:nvSpPr>
          <p:spPr bwMode="gray">
            <a:xfrm>
              <a:off x="-1" y="876300"/>
              <a:ext cx="4945293"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782550 w 880050"/>
                <a:gd name="connsiteY0" fmla="*/ 0 h 257442"/>
                <a:gd name="connsiteX1" fmla="*/ 880050 w 880050"/>
                <a:gd name="connsiteY1" fmla="*/ 257442 h 257442"/>
                <a:gd name="connsiteX2" fmla="*/ 0 w 880050"/>
                <a:gd name="connsiteY2" fmla="*/ 257442 h 257442"/>
                <a:gd name="connsiteX3" fmla="*/ 1 w 8800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0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1120719 w 1120719"/>
                <a:gd name="connsiteY0" fmla="*/ 0 h 257442"/>
                <a:gd name="connsiteX1" fmla="*/ 9056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289034 w 1289034"/>
                <a:gd name="connsiteY0" fmla="*/ 0 h 257442"/>
                <a:gd name="connsiteX1" fmla="*/ 1065998 w 1289034"/>
                <a:gd name="connsiteY1" fmla="*/ 257442 h 257442"/>
                <a:gd name="connsiteX2" fmla="*/ 0 w 1289034"/>
                <a:gd name="connsiteY2" fmla="*/ 257442 h 257442"/>
                <a:gd name="connsiteX3" fmla="*/ 0 w 1289034"/>
                <a:gd name="connsiteY3" fmla="*/ 0 h 257442"/>
                <a:gd name="connsiteX0" fmla="*/ 1289034 w 1289034"/>
                <a:gd name="connsiteY0" fmla="*/ 0 h 257442"/>
                <a:gd name="connsiteX1" fmla="*/ 1234312 w 1289034"/>
                <a:gd name="connsiteY1" fmla="*/ 257442 h 257442"/>
                <a:gd name="connsiteX2" fmla="*/ 0 w 1289034"/>
                <a:gd name="connsiteY2" fmla="*/ 257442 h 257442"/>
                <a:gd name="connsiteX3" fmla="*/ 0 w 1289034"/>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1 w 1289035"/>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1 w 1289035"/>
                <a:gd name="connsiteY3" fmla="*/ 0 h 257442"/>
                <a:gd name="connsiteX0" fmla="*/ 1120720 w 1234313"/>
                <a:gd name="connsiteY0" fmla="*/ 0 h 257442"/>
                <a:gd name="connsiteX1" fmla="*/ 1234313 w 1234313"/>
                <a:gd name="connsiteY1" fmla="*/ 257442 h 257442"/>
                <a:gd name="connsiteX2" fmla="*/ 0 w 1234313"/>
                <a:gd name="connsiteY2" fmla="*/ 257442 h 257442"/>
                <a:gd name="connsiteX3" fmla="*/ 1 w 1234313"/>
                <a:gd name="connsiteY3" fmla="*/ 0 h 257442"/>
                <a:gd name="connsiteX0" fmla="*/ 1120720 w 1120720"/>
                <a:gd name="connsiteY0" fmla="*/ 0 h 257442"/>
                <a:gd name="connsiteX1" fmla="*/ 1065999 w 1120720"/>
                <a:gd name="connsiteY1" fmla="*/ 257442 h 257442"/>
                <a:gd name="connsiteX2" fmla="*/ 0 w 1120720"/>
                <a:gd name="connsiteY2" fmla="*/ 257442 h 257442"/>
                <a:gd name="connsiteX3" fmla="*/ 1 w 1120720"/>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0 w 1120719"/>
                <a:gd name="connsiteY3" fmla="*/ 0 h 257442"/>
                <a:gd name="connsiteX0" fmla="*/ 960419 w 1065998"/>
                <a:gd name="connsiteY0" fmla="*/ 0 h 257442"/>
                <a:gd name="connsiteX1" fmla="*/ 1065998 w 1065998"/>
                <a:gd name="connsiteY1" fmla="*/ 257442 h 257442"/>
                <a:gd name="connsiteX2" fmla="*/ 0 w 1065998"/>
                <a:gd name="connsiteY2" fmla="*/ 257442 h 257442"/>
                <a:gd name="connsiteX3" fmla="*/ 0 w 1065998"/>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0 w 960419"/>
                <a:gd name="connsiteY3" fmla="*/ 0 h 257442"/>
                <a:gd name="connsiteX0" fmla="*/ 960419 w 960419"/>
                <a:gd name="connsiteY0" fmla="*/ 0 h 257442"/>
                <a:gd name="connsiteX1" fmla="*/ 905698 w 960419"/>
                <a:gd name="connsiteY1" fmla="*/ 257442 h 257442"/>
                <a:gd name="connsiteX2" fmla="*/ 1 w 960419"/>
                <a:gd name="connsiteY2" fmla="*/ 257442 h 257442"/>
                <a:gd name="connsiteX3" fmla="*/ 0 w 960419"/>
                <a:gd name="connsiteY3" fmla="*/ 0 h 257442"/>
                <a:gd name="connsiteX0" fmla="*/ 960418 w 960418"/>
                <a:gd name="connsiteY0" fmla="*/ 0 h 257442"/>
                <a:gd name="connsiteX1" fmla="*/ 905697 w 960418"/>
                <a:gd name="connsiteY1" fmla="*/ 257442 h 257442"/>
                <a:gd name="connsiteX2" fmla="*/ 0 w 960418"/>
                <a:gd name="connsiteY2" fmla="*/ 257442 h 257442"/>
                <a:gd name="connsiteX3" fmla="*/ 0 w 960418"/>
                <a:gd name="connsiteY3" fmla="*/ 0 h 257442"/>
                <a:gd name="connsiteX0" fmla="*/ 782549 w 905697"/>
                <a:gd name="connsiteY0" fmla="*/ 0 h 257442"/>
                <a:gd name="connsiteX1" fmla="*/ 905697 w 905697"/>
                <a:gd name="connsiteY1" fmla="*/ 257442 h 257442"/>
                <a:gd name="connsiteX2" fmla="*/ 0 w 905697"/>
                <a:gd name="connsiteY2" fmla="*/ 257442 h 257442"/>
                <a:gd name="connsiteX3" fmla="*/ 0 w 905697"/>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0 w 782549"/>
                <a:gd name="connsiteY3" fmla="*/ 0 h 257442"/>
                <a:gd name="connsiteX0" fmla="*/ 950801 w 950801"/>
                <a:gd name="connsiteY0" fmla="*/ 0 h 257442"/>
                <a:gd name="connsiteX1" fmla="*/ 727829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1152780 w 1152780"/>
                <a:gd name="connsiteY0" fmla="*/ 0 h 257442"/>
                <a:gd name="connsiteX1" fmla="*/ 896080 w 1152780"/>
                <a:gd name="connsiteY1" fmla="*/ 257442 h 257442"/>
                <a:gd name="connsiteX2" fmla="*/ 0 w 1152780"/>
                <a:gd name="connsiteY2" fmla="*/ 257442 h 257442"/>
                <a:gd name="connsiteX3" fmla="*/ 0 w 1152780"/>
                <a:gd name="connsiteY3" fmla="*/ 0 h 257442"/>
                <a:gd name="connsiteX0" fmla="*/ 1152780 w 1152780"/>
                <a:gd name="connsiteY0" fmla="*/ 0 h 257442"/>
                <a:gd name="connsiteX1" fmla="*/ 1098058 w 1152780"/>
                <a:gd name="connsiteY1" fmla="*/ 257442 h 257442"/>
                <a:gd name="connsiteX2" fmla="*/ 0 w 1152780"/>
                <a:gd name="connsiteY2" fmla="*/ 257442 h 257442"/>
                <a:gd name="connsiteX3" fmla="*/ 0 w 1152780"/>
                <a:gd name="connsiteY3" fmla="*/ 0 h 257442"/>
                <a:gd name="connsiteX0" fmla="*/ 1152781 w 1152781"/>
                <a:gd name="connsiteY0" fmla="*/ 0 h 257442"/>
                <a:gd name="connsiteX1" fmla="*/ 1098059 w 1152781"/>
                <a:gd name="connsiteY1" fmla="*/ 257442 h 257442"/>
                <a:gd name="connsiteX2" fmla="*/ 0 w 1152781"/>
                <a:gd name="connsiteY2" fmla="*/ 257442 h 257442"/>
                <a:gd name="connsiteX3" fmla="*/ 1 w 1152781"/>
                <a:gd name="connsiteY3" fmla="*/ 0 h 257442"/>
                <a:gd name="connsiteX0" fmla="*/ 1152781 w 1152781"/>
                <a:gd name="connsiteY0" fmla="*/ 0 h 257442"/>
                <a:gd name="connsiteX1" fmla="*/ 1098059 w 1152781"/>
                <a:gd name="connsiteY1" fmla="*/ 257442 h 257442"/>
                <a:gd name="connsiteX2" fmla="*/ 0 w 1152781"/>
                <a:gd name="connsiteY2" fmla="*/ 257442 h 257442"/>
                <a:gd name="connsiteX3" fmla="*/ 1 w 1152781"/>
                <a:gd name="connsiteY3" fmla="*/ 0 h 257442"/>
                <a:gd name="connsiteX0" fmla="*/ 1313081 w 1313081"/>
                <a:gd name="connsiteY0" fmla="*/ 0 h 257442"/>
                <a:gd name="connsiteX1" fmla="*/ 1098059 w 1313081"/>
                <a:gd name="connsiteY1" fmla="*/ 257442 h 257442"/>
                <a:gd name="connsiteX2" fmla="*/ 0 w 1313081"/>
                <a:gd name="connsiteY2" fmla="*/ 257442 h 257442"/>
                <a:gd name="connsiteX3" fmla="*/ 1 w 1313081"/>
                <a:gd name="connsiteY3" fmla="*/ 0 h 257442"/>
                <a:gd name="connsiteX0" fmla="*/ 1313081 w 1313081"/>
                <a:gd name="connsiteY0" fmla="*/ 0 h 257442"/>
                <a:gd name="connsiteX1" fmla="*/ 1258360 w 1313081"/>
                <a:gd name="connsiteY1" fmla="*/ 257442 h 257442"/>
                <a:gd name="connsiteX2" fmla="*/ 0 w 1313081"/>
                <a:gd name="connsiteY2" fmla="*/ 257442 h 257442"/>
                <a:gd name="connsiteX3" fmla="*/ 1 w 1313081"/>
                <a:gd name="connsiteY3" fmla="*/ 0 h 257442"/>
                <a:gd name="connsiteX0" fmla="*/ 1313080 w 1313080"/>
                <a:gd name="connsiteY0" fmla="*/ 0 h 257442"/>
                <a:gd name="connsiteX1" fmla="*/ 1258359 w 1313080"/>
                <a:gd name="connsiteY1" fmla="*/ 257442 h 257442"/>
                <a:gd name="connsiteX2" fmla="*/ 0 w 1313080"/>
                <a:gd name="connsiteY2" fmla="*/ 257442 h 257442"/>
                <a:gd name="connsiteX3" fmla="*/ 0 w 1313080"/>
                <a:gd name="connsiteY3" fmla="*/ 0 h 257442"/>
                <a:gd name="connsiteX0" fmla="*/ 1313081 w 1313081"/>
                <a:gd name="connsiteY0" fmla="*/ 0 h 257442"/>
                <a:gd name="connsiteX1" fmla="*/ 1258360 w 1313081"/>
                <a:gd name="connsiteY1" fmla="*/ 257442 h 257442"/>
                <a:gd name="connsiteX2" fmla="*/ 1 w 1313081"/>
                <a:gd name="connsiteY2" fmla="*/ 257442 h 257442"/>
                <a:gd name="connsiteX3" fmla="*/ 0 w 1313081"/>
                <a:gd name="connsiteY3" fmla="*/ 0 h 257442"/>
                <a:gd name="connsiteX0" fmla="*/ 1622268 w 1622268"/>
                <a:gd name="connsiteY0" fmla="*/ 0 h 257442"/>
                <a:gd name="connsiteX1" fmla="*/ 1258360 w 1622268"/>
                <a:gd name="connsiteY1" fmla="*/ 257442 h 257442"/>
                <a:gd name="connsiteX2" fmla="*/ 1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1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0 w 1622268"/>
                <a:gd name="connsiteY2" fmla="*/ 257442 h 257442"/>
                <a:gd name="connsiteX3" fmla="*/ 0 w 1622268"/>
                <a:gd name="connsiteY3" fmla="*/ 0 h 257442"/>
                <a:gd name="connsiteX0" fmla="*/ 1622268 w 1622268"/>
                <a:gd name="connsiteY0" fmla="*/ 0 h 257442"/>
                <a:gd name="connsiteX1" fmla="*/ 1567546 w 1622268"/>
                <a:gd name="connsiteY1" fmla="*/ 257442 h 257442"/>
                <a:gd name="connsiteX2" fmla="*/ 0 w 1622268"/>
                <a:gd name="connsiteY2" fmla="*/ 257442 h 257442"/>
                <a:gd name="connsiteX3" fmla="*/ 0 w 1622268"/>
                <a:gd name="connsiteY3" fmla="*/ 0 h 257442"/>
                <a:gd name="connsiteX0" fmla="*/ 1790582 w 1790582"/>
                <a:gd name="connsiteY0" fmla="*/ 0 h 257442"/>
                <a:gd name="connsiteX1" fmla="*/ 1567546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790582 w 1790582"/>
                <a:gd name="connsiteY0" fmla="*/ 0 h 257442"/>
                <a:gd name="connsiteX1" fmla="*/ 1735861 w 1790582"/>
                <a:gd name="connsiteY1" fmla="*/ 257442 h 257442"/>
                <a:gd name="connsiteX2" fmla="*/ 0 w 1790582"/>
                <a:gd name="connsiteY2" fmla="*/ 257442 h 257442"/>
                <a:gd name="connsiteX3" fmla="*/ 0 w 1790582"/>
                <a:gd name="connsiteY3" fmla="*/ 0 h 257442"/>
                <a:gd name="connsiteX0" fmla="*/ 1950882 w 1950882"/>
                <a:gd name="connsiteY0" fmla="*/ 0 h 257442"/>
                <a:gd name="connsiteX1" fmla="*/ 17358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1950882 w 1950882"/>
                <a:gd name="connsiteY0" fmla="*/ 0 h 257442"/>
                <a:gd name="connsiteX1" fmla="*/ 1896161 w 1950882"/>
                <a:gd name="connsiteY1" fmla="*/ 257442 h 257442"/>
                <a:gd name="connsiteX2" fmla="*/ 0 w 1950882"/>
                <a:gd name="connsiteY2" fmla="*/ 257442 h 257442"/>
                <a:gd name="connsiteX3" fmla="*/ 0 w 1950882"/>
                <a:gd name="connsiteY3" fmla="*/ 0 h 257442"/>
                <a:gd name="connsiteX0" fmla="*/ 2220187 w 2220187"/>
                <a:gd name="connsiteY0" fmla="*/ 0 h 257442"/>
                <a:gd name="connsiteX1" fmla="*/ 1896161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220187 w 2220187"/>
                <a:gd name="connsiteY0" fmla="*/ 0 h 257442"/>
                <a:gd name="connsiteX1" fmla="*/ 2165466 w 2220187"/>
                <a:gd name="connsiteY1" fmla="*/ 257442 h 257442"/>
                <a:gd name="connsiteX2" fmla="*/ 0 w 2220187"/>
                <a:gd name="connsiteY2" fmla="*/ 257442 h 257442"/>
                <a:gd name="connsiteX3" fmla="*/ 0 w 2220187"/>
                <a:gd name="connsiteY3" fmla="*/ 0 h 257442"/>
                <a:gd name="connsiteX0" fmla="*/ 2388502 w 2388502"/>
                <a:gd name="connsiteY0" fmla="*/ 0 h 257442"/>
                <a:gd name="connsiteX1" fmla="*/ 2165466 w 2388502"/>
                <a:gd name="connsiteY1" fmla="*/ 257442 h 257442"/>
                <a:gd name="connsiteX2" fmla="*/ 0 w 2388502"/>
                <a:gd name="connsiteY2" fmla="*/ 257442 h 257442"/>
                <a:gd name="connsiteX3" fmla="*/ 0 w 2388502"/>
                <a:gd name="connsiteY3" fmla="*/ 0 h 257442"/>
                <a:gd name="connsiteX0" fmla="*/ 2388502 w 2388502"/>
                <a:gd name="connsiteY0" fmla="*/ 0 h 257442"/>
                <a:gd name="connsiteX1" fmla="*/ 2333780 w 2388502"/>
                <a:gd name="connsiteY1" fmla="*/ 257442 h 257442"/>
                <a:gd name="connsiteX2" fmla="*/ 0 w 2388502"/>
                <a:gd name="connsiteY2" fmla="*/ 257442 h 257442"/>
                <a:gd name="connsiteX3" fmla="*/ 0 w 2388502"/>
                <a:gd name="connsiteY3" fmla="*/ 0 h 257442"/>
                <a:gd name="connsiteX0" fmla="*/ 2388503 w 2388503"/>
                <a:gd name="connsiteY0" fmla="*/ 0 h 257442"/>
                <a:gd name="connsiteX1" fmla="*/ 2333781 w 2388503"/>
                <a:gd name="connsiteY1" fmla="*/ 257442 h 257442"/>
                <a:gd name="connsiteX2" fmla="*/ 0 w 2388503"/>
                <a:gd name="connsiteY2" fmla="*/ 257442 h 257442"/>
                <a:gd name="connsiteX3" fmla="*/ 1 w 2388503"/>
                <a:gd name="connsiteY3" fmla="*/ 0 h 257442"/>
                <a:gd name="connsiteX0" fmla="*/ 2388503 w 2388503"/>
                <a:gd name="connsiteY0" fmla="*/ 0 h 257442"/>
                <a:gd name="connsiteX1" fmla="*/ 2333781 w 2388503"/>
                <a:gd name="connsiteY1" fmla="*/ 257442 h 257442"/>
                <a:gd name="connsiteX2" fmla="*/ 0 w 2388503"/>
                <a:gd name="connsiteY2" fmla="*/ 257442 h 257442"/>
                <a:gd name="connsiteX3" fmla="*/ 1 w 2388503"/>
                <a:gd name="connsiteY3" fmla="*/ 0 h 257442"/>
                <a:gd name="connsiteX0" fmla="*/ 2556818 w 2556818"/>
                <a:gd name="connsiteY0" fmla="*/ 0 h 257442"/>
                <a:gd name="connsiteX1" fmla="*/ 2333781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1 w 2556818"/>
                <a:gd name="connsiteY3" fmla="*/ 0 h 257442"/>
                <a:gd name="connsiteX0" fmla="*/ 2556818 w 2556818"/>
                <a:gd name="connsiteY0" fmla="*/ 0 h 257442"/>
                <a:gd name="connsiteX1" fmla="*/ 2502096 w 2556818"/>
                <a:gd name="connsiteY1" fmla="*/ 257442 h 257442"/>
                <a:gd name="connsiteX2" fmla="*/ 0 w 2556818"/>
                <a:gd name="connsiteY2" fmla="*/ 257442 h 257442"/>
                <a:gd name="connsiteX3" fmla="*/ 0 w 2556818"/>
                <a:gd name="connsiteY3" fmla="*/ 0 h 257442"/>
                <a:gd name="connsiteX0" fmla="*/ 2826122 w 2826122"/>
                <a:gd name="connsiteY0" fmla="*/ 0 h 257442"/>
                <a:gd name="connsiteX1" fmla="*/ 2502096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2826122 w 2826122"/>
                <a:gd name="connsiteY0" fmla="*/ 0 h 257442"/>
                <a:gd name="connsiteX1" fmla="*/ 2771401 w 2826122"/>
                <a:gd name="connsiteY1" fmla="*/ 257442 h 257442"/>
                <a:gd name="connsiteX2" fmla="*/ 0 w 2826122"/>
                <a:gd name="connsiteY2" fmla="*/ 257442 h 257442"/>
                <a:gd name="connsiteX3" fmla="*/ 0 w 2826122"/>
                <a:gd name="connsiteY3" fmla="*/ 0 h 257442"/>
                <a:gd name="connsiteX0" fmla="*/ 950801 w 2771401"/>
                <a:gd name="connsiteY0" fmla="*/ 0 h 257442"/>
                <a:gd name="connsiteX1" fmla="*/ 2771401 w 2771401"/>
                <a:gd name="connsiteY1" fmla="*/ 257442 h 257442"/>
                <a:gd name="connsiteX2" fmla="*/ 0 w 2771401"/>
                <a:gd name="connsiteY2" fmla="*/ 257442 h 257442"/>
                <a:gd name="connsiteX3" fmla="*/ 0 w 2771401"/>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1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0 w 950800"/>
                <a:gd name="connsiteY3" fmla="*/ 0 h 257442"/>
                <a:gd name="connsiteX0" fmla="*/ 1128733 w 1128733"/>
                <a:gd name="connsiteY0" fmla="*/ 0 h 257442"/>
                <a:gd name="connsiteX1" fmla="*/ 896080 w 1128733"/>
                <a:gd name="connsiteY1" fmla="*/ 257442 h 257442"/>
                <a:gd name="connsiteX2" fmla="*/ 0 w 1128733"/>
                <a:gd name="connsiteY2" fmla="*/ 257442 h 257442"/>
                <a:gd name="connsiteX3" fmla="*/ 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14682 w 1314682"/>
                <a:gd name="connsiteY0" fmla="*/ 0 h 257442"/>
                <a:gd name="connsiteX1" fmla="*/ 1074013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0 w 1314682"/>
                <a:gd name="connsiteY3" fmla="*/ 0 h 257442"/>
                <a:gd name="connsiteX0" fmla="*/ 1474983 w 1474983"/>
                <a:gd name="connsiteY0" fmla="*/ 0 h 257442"/>
                <a:gd name="connsiteX1" fmla="*/ 1259961 w 1474983"/>
                <a:gd name="connsiteY1" fmla="*/ 257442 h 257442"/>
                <a:gd name="connsiteX2" fmla="*/ 0 w 1474983"/>
                <a:gd name="connsiteY2" fmla="*/ 257442 h 257442"/>
                <a:gd name="connsiteX3" fmla="*/ 0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0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0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0 w 1474983"/>
                <a:gd name="connsiteY3" fmla="*/ 0 h 257442"/>
                <a:gd name="connsiteX0" fmla="*/ 1635283 w 1635283"/>
                <a:gd name="connsiteY0" fmla="*/ 0 h 257442"/>
                <a:gd name="connsiteX1" fmla="*/ 1420262 w 1635283"/>
                <a:gd name="connsiteY1" fmla="*/ 257442 h 257442"/>
                <a:gd name="connsiteX2" fmla="*/ 0 w 1635283"/>
                <a:gd name="connsiteY2" fmla="*/ 257442 h 257442"/>
                <a:gd name="connsiteX3" fmla="*/ 0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0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0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0 w 1635283"/>
                <a:gd name="connsiteY3" fmla="*/ 0 h 257442"/>
                <a:gd name="connsiteX0" fmla="*/ 1888557 w 1888557"/>
                <a:gd name="connsiteY0" fmla="*/ 0 h 257442"/>
                <a:gd name="connsiteX1" fmla="*/ 1580562 w 1888557"/>
                <a:gd name="connsiteY1" fmla="*/ 257442 h 257442"/>
                <a:gd name="connsiteX2" fmla="*/ 0 w 1888557"/>
                <a:gd name="connsiteY2" fmla="*/ 257442 h 257442"/>
                <a:gd name="connsiteX3" fmla="*/ 0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0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0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0 w 1888557"/>
                <a:gd name="connsiteY3" fmla="*/ 0 h 257442"/>
                <a:gd name="connsiteX0" fmla="*/ 2141832 w 2141832"/>
                <a:gd name="connsiteY0" fmla="*/ 0 h 257442"/>
                <a:gd name="connsiteX1" fmla="*/ 1833836 w 2141832"/>
                <a:gd name="connsiteY1" fmla="*/ 257442 h 257442"/>
                <a:gd name="connsiteX2" fmla="*/ 0 w 2141832"/>
                <a:gd name="connsiteY2" fmla="*/ 257442 h 257442"/>
                <a:gd name="connsiteX3" fmla="*/ 0 w 2141832"/>
                <a:gd name="connsiteY3" fmla="*/ 0 h 257442"/>
                <a:gd name="connsiteX0" fmla="*/ 2141832 w 2141832"/>
                <a:gd name="connsiteY0" fmla="*/ 0 h 257442"/>
                <a:gd name="connsiteX1" fmla="*/ 2087110 w 2141832"/>
                <a:gd name="connsiteY1" fmla="*/ 257442 h 257442"/>
                <a:gd name="connsiteX2" fmla="*/ 0 w 2141832"/>
                <a:gd name="connsiteY2" fmla="*/ 257442 h 257442"/>
                <a:gd name="connsiteX3" fmla="*/ 0 w 2141832"/>
                <a:gd name="connsiteY3" fmla="*/ 0 h 257442"/>
                <a:gd name="connsiteX0" fmla="*/ 2141833 w 2141833"/>
                <a:gd name="connsiteY0" fmla="*/ 0 h 257442"/>
                <a:gd name="connsiteX1" fmla="*/ 2087111 w 2141833"/>
                <a:gd name="connsiteY1" fmla="*/ 257442 h 257442"/>
                <a:gd name="connsiteX2" fmla="*/ 0 w 2141833"/>
                <a:gd name="connsiteY2" fmla="*/ 257442 h 257442"/>
                <a:gd name="connsiteX3" fmla="*/ 1 w 2141833"/>
                <a:gd name="connsiteY3" fmla="*/ 0 h 257442"/>
                <a:gd name="connsiteX0" fmla="*/ 2141833 w 2141833"/>
                <a:gd name="connsiteY0" fmla="*/ 0 h 257442"/>
                <a:gd name="connsiteX1" fmla="*/ 2087111 w 2141833"/>
                <a:gd name="connsiteY1" fmla="*/ 257442 h 257442"/>
                <a:gd name="connsiteX2" fmla="*/ 0 w 2141833"/>
                <a:gd name="connsiteY2" fmla="*/ 257442 h 257442"/>
                <a:gd name="connsiteX3" fmla="*/ 1 w 2141833"/>
                <a:gd name="connsiteY3" fmla="*/ 0 h 257442"/>
                <a:gd name="connsiteX0" fmla="*/ 2302133 w 2302133"/>
                <a:gd name="connsiteY0" fmla="*/ 0 h 257442"/>
                <a:gd name="connsiteX1" fmla="*/ 2087111 w 2302133"/>
                <a:gd name="connsiteY1" fmla="*/ 257442 h 257442"/>
                <a:gd name="connsiteX2" fmla="*/ 0 w 2302133"/>
                <a:gd name="connsiteY2" fmla="*/ 257442 h 257442"/>
                <a:gd name="connsiteX3" fmla="*/ 1 w 2302133"/>
                <a:gd name="connsiteY3" fmla="*/ 0 h 257442"/>
                <a:gd name="connsiteX0" fmla="*/ 2302133 w 2302133"/>
                <a:gd name="connsiteY0" fmla="*/ 0 h 257442"/>
                <a:gd name="connsiteX1" fmla="*/ 2247412 w 2302133"/>
                <a:gd name="connsiteY1" fmla="*/ 257442 h 257442"/>
                <a:gd name="connsiteX2" fmla="*/ 0 w 2302133"/>
                <a:gd name="connsiteY2" fmla="*/ 257442 h 257442"/>
                <a:gd name="connsiteX3" fmla="*/ 1 w 2302133"/>
                <a:gd name="connsiteY3" fmla="*/ 0 h 257442"/>
                <a:gd name="connsiteX0" fmla="*/ 2302132 w 2302132"/>
                <a:gd name="connsiteY0" fmla="*/ 0 h 257442"/>
                <a:gd name="connsiteX1" fmla="*/ 2247411 w 2302132"/>
                <a:gd name="connsiteY1" fmla="*/ 257442 h 257442"/>
                <a:gd name="connsiteX2" fmla="*/ 0 w 2302132"/>
                <a:gd name="connsiteY2" fmla="*/ 257442 h 257442"/>
                <a:gd name="connsiteX3" fmla="*/ 0 w 2302132"/>
                <a:gd name="connsiteY3" fmla="*/ 0 h 257442"/>
                <a:gd name="connsiteX0" fmla="*/ 2302133 w 2302133"/>
                <a:gd name="connsiteY0" fmla="*/ 0 h 257442"/>
                <a:gd name="connsiteX1" fmla="*/ 2247412 w 2302133"/>
                <a:gd name="connsiteY1" fmla="*/ 257442 h 257442"/>
                <a:gd name="connsiteX2" fmla="*/ 1 w 2302133"/>
                <a:gd name="connsiteY2" fmla="*/ 257442 h 257442"/>
                <a:gd name="connsiteX3" fmla="*/ 0 w 2302133"/>
                <a:gd name="connsiteY3" fmla="*/ 0 h 257442"/>
                <a:gd name="connsiteX0" fmla="*/ 2462433 w 2462433"/>
                <a:gd name="connsiteY0" fmla="*/ 0 h 257442"/>
                <a:gd name="connsiteX1" fmla="*/ 2247412 w 2462433"/>
                <a:gd name="connsiteY1" fmla="*/ 257442 h 257442"/>
                <a:gd name="connsiteX2" fmla="*/ 1 w 2462433"/>
                <a:gd name="connsiteY2" fmla="*/ 257442 h 257442"/>
                <a:gd name="connsiteX3" fmla="*/ 0 w 2462433"/>
                <a:gd name="connsiteY3" fmla="*/ 0 h 257442"/>
                <a:gd name="connsiteX0" fmla="*/ 2462433 w 2462433"/>
                <a:gd name="connsiteY0" fmla="*/ 0 h 257442"/>
                <a:gd name="connsiteX1" fmla="*/ 2407712 w 2462433"/>
                <a:gd name="connsiteY1" fmla="*/ 257442 h 257442"/>
                <a:gd name="connsiteX2" fmla="*/ 1 w 2462433"/>
                <a:gd name="connsiteY2" fmla="*/ 257442 h 257442"/>
                <a:gd name="connsiteX3" fmla="*/ 0 w 2462433"/>
                <a:gd name="connsiteY3" fmla="*/ 0 h 257442"/>
                <a:gd name="connsiteX0" fmla="*/ 2462433 w 2462433"/>
                <a:gd name="connsiteY0" fmla="*/ 0 h 257442"/>
                <a:gd name="connsiteX1" fmla="*/ 2407712 w 2462433"/>
                <a:gd name="connsiteY1" fmla="*/ 257442 h 257442"/>
                <a:gd name="connsiteX2" fmla="*/ 1 w 2462433"/>
                <a:gd name="connsiteY2" fmla="*/ 257442 h 257442"/>
                <a:gd name="connsiteX3" fmla="*/ 0 w 2462433"/>
                <a:gd name="connsiteY3" fmla="*/ 0 h 257442"/>
                <a:gd name="connsiteX0" fmla="*/ 2462432 w 2462432"/>
                <a:gd name="connsiteY0" fmla="*/ 0 h 257442"/>
                <a:gd name="connsiteX1" fmla="*/ 2407711 w 2462432"/>
                <a:gd name="connsiteY1" fmla="*/ 257442 h 257442"/>
                <a:gd name="connsiteX2" fmla="*/ 0 w 2462432"/>
                <a:gd name="connsiteY2" fmla="*/ 257442 h 257442"/>
                <a:gd name="connsiteX3" fmla="*/ 0 w 2462432"/>
                <a:gd name="connsiteY3" fmla="*/ 0 h 257442"/>
                <a:gd name="connsiteX0" fmla="*/ 2715706 w 2715706"/>
                <a:gd name="connsiteY0" fmla="*/ 0 h 257442"/>
                <a:gd name="connsiteX1" fmla="*/ 2407711 w 2715706"/>
                <a:gd name="connsiteY1" fmla="*/ 257442 h 257442"/>
                <a:gd name="connsiteX2" fmla="*/ 0 w 2715706"/>
                <a:gd name="connsiteY2" fmla="*/ 257442 h 257442"/>
                <a:gd name="connsiteX3" fmla="*/ 0 w 2715706"/>
                <a:gd name="connsiteY3" fmla="*/ 0 h 257442"/>
                <a:gd name="connsiteX0" fmla="*/ 2715706 w 2715706"/>
                <a:gd name="connsiteY0" fmla="*/ 0 h 257442"/>
                <a:gd name="connsiteX1" fmla="*/ 2660985 w 2715706"/>
                <a:gd name="connsiteY1" fmla="*/ 257442 h 257442"/>
                <a:gd name="connsiteX2" fmla="*/ 0 w 2715706"/>
                <a:gd name="connsiteY2" fmla="*/ 257442 h 257442"/>
                <a:gd name="connsiteX3" fmla="*/ 0 w 2715706"/>
                <a:gd name="connsiteY3" fmla="*/ 0 h 257442"/>
                <a:gd name="connsiteX0" fmla="*/ 2715707 w 2715707"/>
                <a:gd name="connsiteY0" fmla="*/ 0 h 257442"/>
                <a:gd name="connsiteX1" fmla="*/ 2660986 w 2715707"/>
                <a:gd name="connsiteY1" fmla="*/ 257442 h 257442"/>
                <a:gd name="connsiteX2" fmla="*/ 0 w 2715707"/>
                <a:gd name="connsiteY2" fmla="*/ 257442 h 257442"/>
                <a:gd name="connsiteX3" fmla="*/ 1 w 2715707"/>
                <a:gd name="connsiteY3" fmla="*/ 0 h 257442"/>
                <a:gd name="connsiteX0" fmla="*/ 2715707 w 2715707"/>
                <a:gd name="connsiteY0" fmla="*/ 0 h 257442"/>
                <a:gd name="connsiteX1" fmla="*/ 2660986 w 2715707"/>
                <a:gd name="connsiteY1" fmla="*/ 257442 h 257442"/>
                <a:gd name="connsiteX2" fmla="*/ 0 w 2715707"/>
                <a:gd name="connsiteY2" fmla="*/ 257442 h 257442"/>
                <a:gd name="connsiteX3" fmla="*/ 1 w 2715707"/>
                <a:gd name="connsiteY3" fmla="*/ 0 h 257442"/>
                <a:gd name="connsiteX0" fmla="*/ 2884024 w 2884024"/>
                <a:gd name="connsiteY0" fmla="*/ 0 h 257442"/>
                <a:gd name="connsiteX1" fmla="*/ 2660986 w 2884024"/>
                <a:gd name="connsiteY1" fmla="*/ 257442 h 257442"/>
                <a:gd name="connsiteX2" fmla="*/ 0 w 2884024"/>
                <a:gd name="connsiteY2" fmla="*/ 257442 h 257442"/>
                <a:gd name="connsiteX3" fmla="*/ 1 w 2884024"/>
                <a:gd name="connsiteY3" fmla="*/ 0 h 257442"/>
                <a:gd name="connsiteX0" fmla="*/ 2884024 w 2884024"/>
                <a:gd name="connsiteY0" fmla="*/ 0 h 257442"/>
                <a:gd name="connsiteX1" fmla="*/ 2829302 w 2884024"/>
                <a:gd name="connsiteY1" fmla="*/ 257442 h 257442"/>
                <a:gd name="connsiteX2" fmla="*/ 0 w 2884024"/>
                <a:gd name="connsiteY2" fmla="*/ 257442 h 257442"/>
                <a:gd name="connsiteX3" fmla="*/ 1 w 2884024"/>
                <a:gd name="connsiteY3" fmla="*/ 0 h 257442"/>
                <a:gd name="connsiteX0" fmla="*/ 2884024 w 2884024"/>
                <a:gd name="connsiteY0" fmla="*/ 0 h 257442"/>
                <a:gd name="connsiteX1" fmla="*/ 2829302 w 2884024"/>
                <a:gd name="connsiteY1" fmla="*/ 257442 h 257442"/>
                <a:gd name="connsiteX2" fmla="*/ 0 w 2884024"/>
                <a:gd name="connsiteY2" fmla="*/ 257442 h 257442"/>
                <a:gd name="connsiteX3" fmla="*/ 1 w 2884024"/>
                <a:gd name="connsiteY3" fmla="*/ 0 h 257442"/>
                <a:gd name="connsiteX0" fmla="*/ 2884024 w 2884024"/>
                <a:gd name="connsiteY0" fmla="*/ 0 h 257442"/>
                <a:gd name="connsiteX1" fmla="*/ 2829302 w 2884024"/>
                <a:gd name="connsiteY1" fmla="*/ 257442 h 257442"/>
                <a:gd name="connsiteX2" fmla="*/ 0 w 2884024"/>
                <a:gd name="connsiteY2" fmla="*/ 257442 h 257442"/>
                <a:gd name="connsiteX3" fmla="*/ 0 w 2884024"/>
                <a:gd name="connsiteY3" fmla="*/ 0 h 257442"/>
                <a:gd name="connsiteX0" fmla="*/ 3052337 w 3052337"/>
                <a:gd name="connsiteY0" fmla="*/ 0 h 257442"/>
                <a:gd name="connsiteX1" fmla="*/ 2829302 w 3052337"/>
                <a:gd name="connsiteY1" fmla="*/ 257442 h 257442"/>
                <a:gd name="connsiteX2" fmla="*/ 0 w 3052337"/>
                <a:gd name="connsiteY2" fmla="*/ 257442 h 257442"/>
                <a:gd name="connsiteX3" fmla="*/ 0 w 3052337"/>
                <a:gd name="connsiteY3" fmla="*/ 0 h 257442"/>
                <a:gd name="connsiteX0" fmla="*/ 3052337 w 3052337"/>
                <a:gd name="connsiteY0" fmla="*/ 0 h 257442"/>
                <a:gd name="connsiteX1" fmla="*/ 2997616 w 3052337"/>
                <a:gd name="connsiteY1" fmla="*/ 257442 h 257442"/>
                <a:gd name="connsiteX2" fmla="*/ 0 w 3052337"/>
                <a:gd name="connsiteY2" fmla="*/ 257442 h 257442"/>
                <a:gd name="connsiteX3" fmla="*/ 0 w 3052337"/>
                <a:gd name="connsiteY3" fmla="*/ 0 h 257442"/>
                <a:gd name="connsiteX0" fmla="*/ 3052337 w 3052337"/>
                <a:gd name="connsiteY0" fmla="*/ 0 h 257442"/>
                <a:gd name="connsiteX1" fmla="*/ 2997616 w 3052337"/>
                <a:gd name="connsiteY1" fmla="*/ 257442 h 257442"/>
                <a:gd name="connsiteX2" fmla="*/ 0 w 3052337"/>
                <a:gd name="connsiteY2" fmla="*/ 257442 h 257442"/>
                <a:gd name="connsiteX3" fmla="*/ 0 w 3052337"/>
                <a:gd name="connsiteY3" fmla="*/ 0 h 257442"/>
                <a:gd name="connsiteX0" fmla="*/ 3052337 w 3052337"/>
                <a:gd name="connsiteY0" fmla="*/ 0 h 257442"/>
                <a:gd name="connsiteX1" fmla="*/ 2997616 w 3052337"/>
                <a:gd name="connsiteY1" fmla="*/ 257442 h 257442"/>
                <a:gd name="connsiteX2" fmla="*/ 0 w 3052337"/>
                <a:gd name="connsiteY2" fmla="*/ 257442 h 257442"/>
                <a:gd name="connsiteX3" fmla="*/ 0 w 3052337"/>
                <a:gd name="connsiteY3" fmla="*/ 0 h 257442"/>
                <a:gd name="connsiteX0" fmla="*/ 3220653 w 3220653"/>
                <a:gd name="connsiteY0" fmla="*/ 0 h 257442"/>
                <a:gd name="connsiteX1" fmla="*/ 2997616 w 3220653"/>
                <a:gd name="connsiteY1" fmla="*/ 257442 h 257442"/>
                <a:gd name="connsiteX2" fmla="*/ 0 w 3220653"/>
                <a:gd name="connsiteY2" fmla="*/ 257442 h 257442"/>
                <a:gd name="connsiteX3" fmla="*/ 0 w 3220653"/>
                <a:gd name="connsiteY3" fmla="*/ 0 h 257442"/>
                <a:gd name="connsiteX0" fmla="*/ 3220653 w 3220653"/>
                <a:gd name="connsiteY0" fmla="*/ 0 h 257442"/>
                <a:gd name="connsiteX1" fmla="*/ 3165932 w 3220653"/>
                <a:gd name="connsiteY1" fmla="*/ 257442 h 257442"/>
                <a:gd name="connsiteX2" fmla="*/ 0 w 3220653"/>
                <a:gd name="connsiteY2" fmla="*/ 257442 h 257442"/>
                <a:gd name="connsiteX3" fmla="*/ 0 w 3220653"/>
                <a:gd name="connsiteY3" fmla="*/ 0 h 257442"/>
                <a:gd name="connsiteX0" fmla="*/ 3220653 w 3220653"/>
                <a:gd name="connsiteY0" fmla="*/ 0 h 257442"/>
                <a:gd name="connsiteX1" fmla="*/ 3165932 w 3220653"/>
                <a:gd name="connsiteY1" fmla="*/ 257442 h 257442"/>
                <a:gd name="connsiteX2" fmla="*/ 0 w 3220653"/>
                <a:gd name="connsiteY2" fmla="*/ 257442 h 257442"/>
                <a:gd name="connsiteX3" fmla="*/ 0 w 3220653"/>
                <a:gd name="connsiteY3" fmla="*/ 0 h 257442"/>
                <a:gd name="connsiteX0" fmla="*/ 3220653 w 3220653"/>
                <a:gd name="connsiteY0" fmla="*/ 0 h 257442"/>
                <a:gd name="connsiteX1" fmla="*/ 3165932 w 3220653"/>
                <a:gd name="connsiteY1" fmla="*/ 257442 h 257442"/>
                <a:gd name="connsiteX2" fmla="*/ 0 w 3220653"/>
                <a:gd name="connsiteY2" fmla="*/ 257442 h 257442"/>
                <a:gd name="connsiteX3" fmla="*/ 0 w 3220653"/>
                <a:gd name="connsiteY3" fmla="*/ 0 h 257442"/>
                <a:gd name="connsiteX0" fmla="*/ 3380954 w 3380954"/>
                <a:gd name="connsiteY0" fmla="*/ 0 h 257442"/>
                <a:gd name="connsiteX1" fmla="*/ 3165932 w 3380954"/>
                <a:gd name="connsiteY1" fmla="*/ 257442 h 257442"/>
                <a:gd name="connsiteX2" fmla="*/ 0 w 3380954"/>
                <a:gd name="connsiteY2" fmla="*/ 257442 h 257442"/>
                <a:gd name="connsiteX3" fmla="*/ 0 w 3380954"/>
                <a:gd name="connsiteY3" fmla="*/ 0 h 257442"/>
                <a:gd name="connsiteX0" fmla="*/ 3380954 w 3380954"/>
                <a:gd name="connsiteY0" fmla="*/ 0 h 257442"/>
                <a:gd name="connsiteX1" fmla="*/ 3326232 w 3380954"/>
                <a:gd name="connsiteY1" fmla="*/ 257442 h 257442"/>
                <a:gd name="connsiteX2" fmla="*/ 0 w 3380954"/>
                <a:gd name="connsiteY2" fmla="*/ 257442 h 257442"/>
                <a:gd name="connsiteX3" fmla="*/ 0 w 3380954"/>
                <a:gd name="connsiteY3" fmla="*/ 0 h 257442"/>
                <a:gd name="connsiteX0" fmla="*/ 3380955 w 3380955"/>
                <a:gd name="connsiteY0" fmla="*/ 0 h 257442"/>
                <a:gd name="connsiteX1" fmla="*/ 3326233 w 3380955"/>
                <a:gd name="connsiteY1" fmla="*/ 257442 h 257442"/>
                <a:gd name="connsiteX2" fmla="*/ 0 w 3380955"/>
                <a:gd name="connsiteY2" fmla="*/ 257442 h 257442"/>
                <a:gd name="connsiteX3" fmla="*/ 1 w 3380955"/>
                <a:gd name="connsiteY3" fmla="*/ 0 h 257442"/>
                <a:gd name="connsiteX0" fmla="*/ 3380955 w 3380955"/>
                <a:gd name="connsiteY0" fmla="*/ 0 h 257442"/>
                <a:gd name="connsiteX1" fmla="*/ 3326233 w 3380955"/>
                <a:gd name="connsiteY1" fmla="*/ 257442 h 257442"/>
                <a:gd name="connsiteX2" fmla="*/ 0 w 3380955"/>
                <a:gd name="connsiteY2" fmla="*/ 257442 h 257442"/>
                <a:gd name="connsiteX3" fmla="*/ 1 w 3380955"/>
                <a:gd name="connsiteY3" fmla="*/ 0 h 257442"/>
                <a:gd name="connsiteX0" fmla="*/ 3549269 w 3549269"/>
                <a:gd name="connsiteY0" fmla="*/ 0 h 257442"/>
                <a:gd name="connsiteX1" fmla="*/ 3326233 w 3549269"/>
                <a:gd name="connsiteY1" fmla="*/ 257442 h 257442"/>
                <a:gd name="connsiteX2" fmla="*/ 0 w 3549269"/>
                <a:gd name="connsiteY2" fmla="*/ 257442 h 257442"/>
                <a:gd name="connsiteX3" fmla="*/ 1 w 3549269"/>
                <a:gd name="connsiteY3" fmla="*/ 0 h 257442"/>
                <a:gd name="connsiteX0" fmla="*/ 3549269 w 3549269"/>
                <a:gd name="connsiteY0" fmla="*/ 0 h 257442"/>
                <a:gd name="connsiteX1" fmla="*/ 3494548 w 3549269"/>
                <a:gd name="connsiteY1" fmla="*/ 257442 h 257442"/>
                <a:gd name="connsiteX2" fmla="*/ 0 w 3549269"/>
                <a:gd name="connsiteY2" fmla="*/ 257442 h 257442"/>
                <a:gd name="connsiteX3" fmla="*/ 1 w 3549269"/>
                <a:gd name="connsiteY3" fmla="*/ 0 h 257442"/>
                <a:gd name="connsiteX0" fmla="*/ 3549268 w 3549268"/>
                <a:gd name="connsiteY0" fmla="*/ 0 h 257442"/>
                <a:gd name="connsiteX1" fmla="*/ 3494547 w 3549268"/>
                <a:gd name="connsiteY1" fmla="*/ 257442 h 257442"/>
                <a:gd name="connsiteX2" fmla="*/ 0 w 3549268"/>
                <a:gd name="connsiteY2" fmla="*/ 257442 h 257442"/>
                <a:gd name="connsiteX3" fmla="*/ 0 w 3549268"/>
                <a:gd name="connsiteY3" fmla="*/ 0 h 257442"/>
                <a:gd name="connsiteX0" fmla="*/ 3549269 w 3549269"/>
                <a:gd name="connsiteY0" fmla="*/ 0 h 257442"/>
                <a:gd name="connsiteX1" fmla="*/ 3494548 w 3549269"/>
                <a:gd name="connsiteY1" fmla="*/ 257442 h 257442"/>
                <a:gd name="connsiteX2" fmla="*/ 1 w 3549269"/>
                <a:gd name="connsiteY2" fmla="*/ 257442 h 257442"/>
                <a:gd name="connsiteX3" fmla="*/ 0 w 3549269"/>
                <a:gd name="connsiteY3" fmla="*/ 0 h 257442"/>
                <a:gd name="connsiteX0" fmla="*/ 3717585 w 3717585"/>
                <a:gd name="connsiteY0" fmla="*/ 0 h 257442"/>
                <a:gd name="connsiteX1" fmla="*/ 3494548 w 3717585"/>
                <a:gd name="connsiteY1" fmla="*/ 257442 h 257442"/>
                <a:gd name="connsiteX2" fmla="*/ 1 w 3717585"/>
                <a:gd name="connsiteY2" fmla="*/ 257442 h 257442"/>
                <a:gd name="connsiteX3" fmla="*/ 0 w 3717585"/>
                <a:gd name="connsiteY3" fmla="*/ 0 h 257442"/>
                <a:gd name="connsiteX0" fmla="*/ 3717585 w 3717585"/>
                <a:gd name="connsiteY0" fmla="*/ 0 h 257442"/>
                <a:gd name="connsiteX1" fmla="*/ 3662864 w 3717585"/>
                <a:gd name="connsiteY1" fmla="*/ 257442 h 257442"/>
                <a:gd name="connsiteX2" fmla="*/ 1 w 3717585"/>
                <a:gd name="connsiteY2" fmla="*/ 257442 h 257442"/>
                <a:gd name="connsiteX3" fmla="*/ 0 w 3717585"/>
                <a:gd name="connsiteY3" fmla="*/ 0 h 257442"/>
                <a:gd name="connsiteX0" fmla="*/ 3717585 w 3717585"/>
                <a:gd name="connsiteY0" fmla="*/ 0 h 257442"/>
                <a:gd name="connsiteX1" fmla="*/ 3662864 w 3717585"/>
                <a:gd name="connsiteY1" fmla="*/ 257442 h 257442"/>
                <a:gd name="connsiteX2" fmla="*/ 1 w 3717585"/>
                <a:gd name="connsiteY2" fmla="*/ 257442 h 257442"/>
                <a:gd name="connsiteX3" fmla="*/ 0 w 3717585"/>
                <a:gd name="connsiteY3" fmla="*/ 0 h 257442"/>
                <a:gd name="connsiteX0" fmla="*/ 3717584 w 3717584"/>
                <a:gd name="connsiteY0" fmla="*/ 0 h 257442"/>
                <a:gd name="connsiteX1" fmla="*/ 3662863 w 3717584"/>
                <a:gd name="connsiteY1" fmla="*/ 257442 h 257442"/>
                <a:gd name="connsiteX2" fmla="*/ 0 w 3717584"/>
                <a:gd name="connsiteY2" fmla="*/ 257442 h 257442"/>
                <a:gd name="connsiteX3" fmla="*/ 0 w 3717584"/>
                <a:gd name="connsiteY3" fmla="*/ 0 h 257442"/>
                <a:gd name="connsiteX0" fmla="*/ 3877884 w 3877884"/>
                <a:gd name="connsiteY0" fmla="*/ 0 h 257442"/>
                <a:gd name="connsiteX1" fmla="*/ 3662863 w 3877884"/>
                <a:gd name="connsiteY1" fmla="*/ 257442 h 257442"/>
                <a:gd name="connsiteX2" fmla="*/ 0 w 3877884"/>
                <a:gd name="connsiteY2" fmla="*/ 257442 h 257442"/>
                <a:gd name="connsiteX3" fmla="*/ 0 w 3877884"/>
                <a:gd name="connsiteY3" fmla="*/ 0 h 257442"/>
                <a:gd name="connsiteX0" fmla="*/ 3877884 w 3877884"/>
                <a:gd name="connsiteY0" fmla="*/ 0 h 257442"/>
                <a:gd name="connsiteX1" fmla="*/ 3823163 w 3877884"/>
                <a:gd name="connsiteY1" fmla="*/ 257442 h 257442"/>
                <a:gd name="connsiteX2" fmla="*/ 0 w 3877884"/>
                <a:gd name="connsiteY2" fmla="*/ 257442 h 257442"/>
                <a:gd name="connsiteX3" fmla="*/ 0 w 3877884"/>
                <a:gd name="connsiteY3" fmla="*/ 0 h 257442"/>
                <a:gd name="connsiteX0" fmla="*/ 3877885 w 3877885"/>
                <a:gd name="connsiteY0" fmla="*/ 0 h 257442"/>
                <a:gd name="connsiteX1" fmla="*/ 3823164 w 3877885"/>
                <a:gd name="connsiteY1" fmla="*/ 257442 h 257442"/>
                <a:gd name="connsiteX2" fmla="*/ 0 w 3877885"/>
                <a:gd name="connsiteY2" fmla="*/ 257442 h 257442"/>
                <a:gd name="connsiteX3" fmla="*/ 1 w 3877885"/>
                <a:gd name="connsiteY3" fmla="*/ 0 h 257442"/>
                <a:gd name="connsiteX0" fmla="*/ 3877885 w 3877885"/>
                <a:gd name="connsiteY0" fmla="*/ 0 h 257442"/>
                <a:gd name="connsiteX1" fmla="*/ 3823164 w 3877885"/>
                <a:gd name="connsiteY1" fmla="*/ 257442 h 257442"/>
                <a:gd name="connsiteX2" fmla="*/ 0 w 3877885"/>
                <a:gd name="connsiteY2" fmla="*/ 257442 h 257442"/>
                <a:gd name="connsiteX3" fmla="*/ 1 w 3877885"/>
                <a:gd name="connsiteY3" fmla="*/ 0 h 257442"/>
                <a:gd name="connsiteX0" fmla="*/ 4038186 w 4038186"/>
                <a:gd name="connsiteY0" fmla="*/ 0 h 257442"/>
                <a:gd name="connsiteX1" fmla="*/ 3823164 w 4038186"/>
                <a:gd name="connsiteY1" fmla="*/ 257442 h 257442"/>
                <a:gd name="connsiteX2" fmla="*/ 0 w 4038186"/>
                <a:gd name="connsiteY2" fmla="*/ 257442 h 257442"/>
                <a:gd name="connsiteX3" fmla="*/ 1 w 4038186"/>
                <a:gd name="connsiteY3" fmla="*/ 0 h 257442"/>
                <a:gd name="connsiteX0" fmla="*/ 4038186 w 4038186"/>
                <a:gd name="connsiteY0" fmla="*/ 0 h 257442"/>
                <a:gd name="connsiteX1" fmla="*/ 3983464 w 4038186"/>
                <a:gd name="connsiteY1" fmla="*/ 257442 h 257442"/>
                <a:gd name="connsiteX2" fmla="*/ 0 w 4038186"/>
                <a:gd name="connsiteY2" fmla="*/ 257442 h 257442"/>
                <a:gd name="connsiteX3" fmla="*/ 1 w 4038186"/>
                <a:gd name="connsiteY3" fmla="*/ 0 h 257442"/>
                <a:gd name="connsiteX0" fmla="*/ 4038186 w 4038186"/>
                <a:gd name="connsiteY0" fmla="*/ 0 h 257442"/>
                <a:gd name="connsiteX1" fmla="*/ 3983464 w 4038186"/>
                <a:gd name="connsiteY1" fmla="*/ 257442 h 257442"/>
                <a:gd name="connsiteX2" fmla="*/ 0 w 4038186"/>
                <a:gd name="connsiteY2" fmla="*/ 257442 h 257442"/>
                <a:gd name="connsiteX3" fmla="*/ 1 w 4038186"/>
                <a:gd name="connsiteY3" fmla="*/ 0 h 257442"/>
                <a:gd name="connsiteX0" fmla="*/ 4038186 w 4038186"/>
                <a:gd name="connsiteY0" fmla="*/ 0 h 257442"/>
                <a:gd name="connsiteX1" fmla="*/ 3983464 w 4038186"/>
                <a:gd name="connsiteY1" fmla="*/ 257442 h 257442"/>
                <a:gd name="connsiteX2" fmla="*/ 0 w 4038186"/>
                <a:gd name="connsiteY2" fmla="*/ 257442 h 257442"/>
                <a:gd name="connsiteX3" fmla="*/ 0 w 4038186"/>
                <a:gd name="connsiteY3" fmla="*/ 0 h 257442"/>
                <a:gd name="connsiteX0" fmla="*/ 950801 w 3983464"/>
                <a:gd name="connsiteY0" fmla="*/ 0 h 257442"/>
                <a:gd name="connsiteX1" fmla="*/ 3983464 w 3983464"/>
                <a:gd name="connsiteY1" fmla="*/ 257442 h 257442"/>
                <a:gd name="connsiteX2" fmla="*/ 0 w 3983464"/>
                <a:gd name="connsiteY2" fmla="*/ 257442 h 257442"/>
                <a:gd name="connsiteX3" fmla="*/ 0 w 3983464"/>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52779 w 1152779"/>
                <a:gd name="connsiteY0" fmla="*/ 0 h 257442"/>
                <a:gd name="connsiteX1" fmla="*/ 896079 w 1152779"/>
                <a:gd name="connsiteY1" fmla="*/ 257442 h 257442"/>
                <a:gd name="connsiteX2" fmla="*/ 0 w 1152779"/>
                <a:gd name="connsiteY2" fmla="*/ 257442 h 257442"/>
                <a:gd name="connsiteX3" fmla="*/ 0 w 1152779"/>
                <a:gd name="connsiteY3" fmla="*/ 0 h 257442"/>
                <a:gd name="connsiteX0" fmla="*/ 1152779 w 1152779"/>
                <a:gd name="connsiteY0" fmla="*/ 0 h 257442"/>
                <a:gd name="connsiteX1" fmla="*/ 1098058 w 1152779"/>
                <a:gd name="connsiteY1" fmla="*/ 257442 h 257442"/>
                <a:gd name="connsiteX2" fmla="*/ 0 w 1152779"/>
                <a:gd name="connsiteY2" fmla="*/ 257442 h 257442"/>
                <a:gd name="connsiteX3" fmla="*/ 0 w 1152779"/>
                <a:gd name="connsiteY3" fmla="*/ 0 h 257442"/>
                <a:gd name="connsiteX0" fmla="*/ 1152780 w 1152780"/>
                <a:gd name="connsiteY0" fmla="*/ 0 h 257442"/>
                <a:gd name="connsiteX1" fmla="*/ 1098059 w 1152780"/>
                <a:gd name="connsiteY1" fmla="*/ 257442 h 257442"/>
                <a:gd name="connsiteX2" fmla="*/ 0 w 1152780"/>
                <a:gd name="connsiteY2" fmla="*/ 257442 h 257442"/>
                <a:gd name="connsiteX3" fmla="*/ 1 w 1152780"/>
                <a:gd name="connsiteY3" fmla="*/ 0 h 257442"/>
                <a:gd name="connsiteX0" fmla="*/ 1152780 w 1152780"/>
                <a:gd name="connsiteY0" fmla="*/ 0 h 257442"/>
                <a:gd name="connsiteX1" fmla="*/ 1098059 w 1152780"/>
                <a:gd name="connsiteY1" fmla="*/ 257442 h 257442"/>
                <a:gd name="connsiteX2" fmla="*/ 0 w 1152780"/>
                <a:gd name="connsiteY2" fmla="*/ 257442 h 257442"/>
                <a:gd name="connsiteX3" fmla="*/ 0 w 1152780"/>
                <a:gd name="connsiteY3" fmla="*/ 0 h 257442"/>
                <a:gd name="connsiteX0" fmla="*/ 1473380 w 1473380"/>
                <a:gd name="connsiteY0" fmla="*/ 0 h 257442"/>
                <a:gd name="connsiteX1" fmla="*/ 1098059 w 1473380"/>
                <a:gd name="connsiteY1" fmla="*/ 257442 h 257442"/>
                <a:gd name="connsiteX2" fmla="*/ 0 w 1473380"/>
                <a:gd name="connsiteY2" fmla="*/ 257442 h 257442"/>
                <a:gd name="connsiteX3" fmla="*/ 0 w 1473380"/>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0 w 1473380"/>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0 w 1473380"/>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0 w 1473380"/>
                <a:gd name="connsiteY3" fmla="*/ 0 h 257442"/>
                <a:gd name="connsiteX0" fmla="*/ 1641695 w 1641695"/>
                <a:gd name="connsiteY0" fmla="*/ 0 h 257442"/>
                <a:gd name="connsiteX1" fmla="*/ 1418659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970311 w 1970311"/>
                <a:gd name="connsiteY0" fmla="*/ 0 h 257442"/>
                <a:gd name="connsiteX1" fmla="*/ 17552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2300530 w 2300530"/>
                <a:gd name="connsiteY0" fmla="*/ 0 h 257442"/>
                <a:gd name="connsiteX1" fmla="*/ 1915590 w 2300530"/>
                <a:gd name="connsiteY1" fmla="*/ 257442 h 257442"/>
                <a:gd name="connsiteX2" fmla="*/ 0 w 2300530"/>
                <a:gd name="connsiteY2" fmla="*/ 257442 h 257442"/>
                <a:gd name="connsiteX3" fmla="*/ 0 w 2300530"/>
                <a:gd name="connsiteY3" fmla="*/ 0 h 257442"/>
                <a:gd name="connsiteX0" fmla="*/ 2300530 w 2300530"/>
                <a:gd name="connsiteY0" fmla="*/ 0 h 257442"/>
                <a:gd name="connsiteX1" fmla="*/ 2245808 w 2300530"/>
                <a:gd name="connsiteY1" fmla="*/ 257442 h 257442"/>
                <a:gd name="connsiteX2" fmla="*/ 0 w 2300530"/>
                <a:gd name="connsiteY2" fmla="*/ 257442 h 257442"/>
                <a:gd name="connsiteX3" fmla="*/ 0 w 2300530"/>
                <a:gd name="connsiteY3" fmla="*/ 0 h 257442"/>
                <a:gd name="connsiteX0" fmla="*/ 2300531 w 2300531"/>
                <a:gd name="connsiteY0" fmla="*/ 0 h 257442"/>
                <a:gd name="connsiteX1" fmla="*/ 2245809 w 2300531"/>
                <a:gd name="connsiteY1" fmla="*/ 257442 h 257442"/>
                <a:gd name="connsiteX2" fmla="*/ 0 w 2300531"/>
                <a:gd name="connsiteY2" fmla="*/ 257442 h 257442"/>
                <a:gd name="connsiteX3" fmla="*/ 1 w 2300531"/>
                <a:gd name="connsiteY3" fmla="*/ 0 h 257442"/>
                <a:gd name="connsiteX0" fmla="*/ 2300531 w 2300531"/>
                <a:gd name="connsiteY0" fmla="*/ 0 h 257442"/>
                <a:gd name="connsiteX1" fmla="*/ 2245809 w 2300531"/>
                <a:gd name="connsiteY1" fmla="*/ 257442 h 257442"/>
                <a:gd name="connsiteX2" fmla="*/ 0 w 2300531"/>
                <a:gd name="connsiteY2" fmla="*/ 257442 h 257442"/>
                <a:gd name="connsiteX3" fmla="*/ 1 w 2300531"/>
                <a:gd name="connsiteY3" fmla="*/ 0 h 257442"/>
                <a:gd name="connsiteX0" fmla="*/ 2468845 w 2468845"/>
                <a:gd name="connsiteY0" fmla="*/ 0 h 257442"/>
                <a:gd name="connsiteX1" fmla="*/ 2245809 w 2468845"/>
                <a:gd name="connsiteY1" fmla="*/ 257442 h 257442"/>
                <a:gd name="connsiteX2" fmla="*/ 0 w 2468845"/>
                <a:gd name="connsiteY2" fmla="*/ 257442 h 257442"/>
                <a:gd name="connsiteX3" fmla="*/ 1 w 2468845"/>
                <a:gd name="connsiteY3" fmla="*/ 0 h 257442"/>
                <a:gd name="connsiteX0" fmla="*/ 2468845 w 2468845"/>
                <a:gd name="connsiteY0" fmla="*/ 0 h 257442"/>
                <a:gd name="connsiteX1" fmla="*/ 2414124 w 2468845"/>
                <a:gd name="connsiteY1" fmla="*/ 257442 h 257442"/>
                <a:gd name="connsiteX2" fmla="*/ 0 w 2468845"/>
                <a:gd name="connsiteY2" fmla="*/ 257442 h 257442"/>
                <a:gd name="connsiteX3" fmla="*/ 1 w 2468845"/>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654794 w 2654794"/>
                <a:gd name="connsiteY0" fmla="*/ 0 h 257442"/>
                <a:gd name="connsiteX1" fmla="*/ 2414124 w 2654794"/>
                <a:gd name="connsiteY1" fmla="*/ 257442 h 257442"/>
                <a:gd name="connsiteX2" fmla="*/ 1 w 2654794"/>
                <a:gd name="connsiteY2" fmla="*/ 257442 h 257442"/>
                <a:gd name="connsiteX3" fmla="*/ 0 w 2654794"/>
                <a:gd name="connsiteY3" fmla="*/ 0 h 257442"/>
                <a:gd name="connsiteX0" fmla="*/ 2654794 w 2654794"/>
                <a:gd name="connsiteY0" fmla="*/ 0 h 257442"/>
                <a:gd name="connsiteX1" fmla="*/ 2600072 w 2654794"/>
                <a:gd name="connsiteY1" fmla="*/ 257442 h 257442"/>
                <a:gd name="connsiteX2" fmla="*/ 1 w 2654794"/>
                <a:gd name="connsiteY2" fmla="*/ 257442 h 257442"/>
                <a:gd name="connsiteX3" fmla="*/ 0 w 2654794"/>
                <a:gd name="connsiteY3" fmla="*/ 0 h 257442"/>
                <a:gd name="connsiteX0" fmla="*/ 2654794 w 2654794"/>
                <a:gd name="connsiteY0" fmla="*/ 0 h 257442"/>
                <a:gd name="connsiteX1" fmla="*/ 2600072 w 2654794"/>
                <a:gd name="connsiteY1" fmla="*/ 257442 h 257442"/>
                <a:gd name="connsiteX2" fmla="*/ 0 w 2654794"/>
                <a:gd name="connsiteY2" fmla="*/ 257442 h 257442"/>
                <a:gd name="connsiteX3" fmla="*/ 0 w 2654794"/>
                <a:gd name="connsiteY3" fmla="*/ 0 h 257442"/>
                <a:gd name="connsiteX0" fmla="*/ 2654794 w 2654794"/>
                <a:gd name="connsiteY0" fmla="*/ 0 h 257442"/>
                <a:gd name="connsiteX1" fmla="*/ 2600072 w 2654794"/>
                <a:gd name="connsiteY1" fmla="*/ 257442 h 257442"/>
                <a:gd name="connsiteX2" fmla="*/ 0 w 2654794"/>
                <a:gd name="connsiteY2" fmla="*/ 257442 h 257442"/>
                <a:gd name="connsiteX3" fmla="*/ 0 w 2654794"/>
                <a:gd name="connsiteY3" fmla="*/ 0 h 257442"/>
                <a:gd name="connsiteX0" fmla="*/ 2468844 w 2600072"/>
                <a:gd name="connsiteY0" fmla="*/ 0 h 257442"/>
                <a:gd name="connsiteX1" fmla="*/ 2600072 w 2600072"/>
                <a:gd name="connsiteY1" fmla="*/ 257442 h 257442"/>
                <a:gd name="connsiteX2" fmla="*/ 0 w 2600072"/>
                <a:gd name="connsiteY2" fmla="*/ 257442 h 257442"/>
                <a:gd name="connsiteX3" fmla="*/ 0 w 2600072"/>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 name="connsiteX0" fmla="*/ 2300530 w 2414123"/>
                <a:gd name="connsiteY0" fmla="*/ 0 h 257442"/>
                <a:gd name="connsiteX1" fmla="*/ 2414123 w 2414123"/>
                <a:gd name="connsiteY1" fmla="*/ 257442 h 257442"/>
                <a:gd name="connsiteX2" fmla="*/ 0 w 2414123"/>
                <a:gd name="connsiteY2" fmla="*/ 257442 h 257442"/>
                <a:gd name="connsiteX3" fmla="*/ 0 w 2414123"/>
                <a:gd name="connsiteY3" fmla="*/ 0 h 257442"/>
                <a:gd name="connsiteX0" fmla="*/ 2300530 w 2300530"/>
                <a:gd name="connsiteY0" fmla="*/ 0 h 257442"/>
                <a:gd name="connsiteX1" fmla="*/ 2245810 w 2300530"/>
                <a:gd name="connsiteY1" fmla="*/ 257442 h 257442"/>
                <a:gd name="connsiteX2" fmla="*/ 0 w 2300530"/>
                <a:gd name="connsiteY2" fmla="*/ 257442 h 257442"/>
                <a:gd name="connsiteX3" fmla="*/ 0 w 2300530"/>
                <a:gd name="connsiteY3" fmla="*/ 0 h 257442"/>
                <a:gd name="connsiteX0" fmla="*/ 2300530 w 2300530"/>
                <a:gd name="connsiteY0" fmla="*/ 0 h 257442"/>
                <a:gd name="connsiteX1" fmla="*/ 2245810 w 2300530"/>
                <a:gd name="connsiteY1" fmla="*/ 257442 h 257442"/>
                <a:gd name="connsiteX2" fmla="*/ 1 w 2300530"/>
                <a:gd name="connsiteY2" fmla="*/ 257442 h 257442"/>
                <a:gd name="connsiteX3" fmla="*/ 0 w 2300530"/>
                <a:gd name="connsiteY3" fmla="*/ 0 h 257442"/>
                <a:gd name="connsiteX0" fmla="*/ 2300529 w 2300529"/>
                <a:gd name="connsiteY0" fmla="*/ 0 h 257442"/>
                <a:gd name="connsiteX1" fmla="*/ 2245809 w 2300529"/>
                <a:gd name="connsiteY1" fmla="*/ 257442 h 257442"/>
                <a:gd name="connsiteX2" fmla="*/ 0 w 2300529"/>
                <a:gd name="connsiteY2" fmla="*/ 257442 h 257442"/>
                <a:gd name="connsiteX3" fmla="*/ 0 w 2300529"/>
                <a:gd name="connsiteY3" fmla="*/ 0 h 257442"/>
                <a:gd name="connsiteX0" fmla="*/ 2122596 w 2245809"/>
                <a:gd name="connsiteY0" fmla="*/ 0 h 257442"/>
                <a:gd name="connsiteX1" fmla="*/ 2245809 w 2245809"/>
                <a:gd name="connsiteY1" fmla="*/ 257442 h 257442"/>
                <a:gd name="connsiteX2" fmla="*/ 0 w 2245809"/>
                <a:gd name="connsiteY2" fmla="*/ 257442 h 257442"/>
                <a:gd name="connsiteX3" fmla="*/ 0 w 2245809"/>
                <a:gd name="connsiteY3" fmla="*/ 0 h 257442"/>
                <a:gd name="connsiteX0" fmla="*/ 2122596 w 2122596"/>
                <a:gd name="connsiteY0" fmla="*/ 0 h 257442"/>
                <a:gd name="connsiteX1" fmla="*/ 2067875 w 2122596"/>
                <a:gd name="connsiteY1" fmla="*/ 257442 h 257442"/>
                <a:gd name="connsiteX2" fmla="*/ 0 w 2122596"/>
                <a:gd name="connsiteY2" fmla="*/ 257442 h 257442"/>
                <a:gd name="connsiteX3" fmla="*/ 0 w 2122596"/>
                <a:gd name="connsiteY3" fmla="*/ 0 h 257442"/>
                <a:gd name="connsiteX0" fmla="*/ 2122596 w 2122596"/>
                <a:gd name="connsiteY0" fmla="*/ 0 h 257442"/>
                <a:gd name="connsiteX1" fmla="*/ 2067875 w 2122596"/>
                <a:gd name="connsiteY1" fmla="*/ 257442 h 257442"/>
                <a:gd name="connsiteX2" fmla="*/ 0 w 2122596"/>
                <a:gd name="connsiteY2" fmla="*/ 257442 h 257442"/>
                <a:gd name="connsiteX3" fmla="*/ 0 w 2122596"/>
                <a:gd name="connsiteY3" fmla="*/ 0 h 257442"/>
                <a:gd name="connsiteX0" fmla="*/ 2122596 w 2122596"/>
                <a:gd name="connsiteY0" fmla="*/ 0 h 257442"/>
                <a:gd name="connsiteX1" fmla="*/ 2067875 w 2122596"/>
                <a:gd name="connsiteY1" fmla="*/ 257442 h 257442"/>
                <a:gd name="connsiteX2" fmla="*/ 0 w 2122596"/>
                <a:gd name="connsiteY2" fmla="*/ 257442 h 257442"/>
                <a:gd name="connsiteX3" fmla="*/ 0 w 2122596"/>
                <a:gd name="connsiteY3" fmla="*/ 0 h 257442"/>
                <a:gd name="connsiteX0" fmla="*/ 1970311 w 2067875"/>
                <a:gd name="connsiteY0" fmla="*/ 0 h 257442"/>
                <a:gd name="connsiteX1" fmla="*/ 2067875 w 2067875"/>
                <a:gd name="connsiteY1" fmla="*/ 257442 h 257442"/>
                <a:gd name="connsiteX2" fmla="*/ 0 w 2067875"/>
                <a:gd name="connsiteY2" fmla="*/ 257442 h 257442"/>
                <a:gd name="connsiteX3" fmla="*/ 0 w 2067875"/>
                <a:gd name="connsiteY3" fmla="*/ 0 h 257442"/>
                <a:gd name="connsiteX0" fmla="*/ 1970311 w 1970311"/>
                <a:gd name="connsiteY0" fmla="*/ 0 h 257442"/>
                <a:gd name="connsiteX1" fmla="*/ 1915591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1 w 1970311"/>
                <a:gd name="connsiteY1" fmla="*/ 257442 h 257442"/>
                <a:gd name="connsiteX2" fmla="*/ 1 w 1970311"/>
                <a:gd name="connsiteY2" fmla="*/ 257442 h 257442"/>
                <a:gd name="connsiteX3" fmla="*/ 0 w 1970311"/>
                <a:gd name="connsiteY3" fmla="*/ 0 h 257442"/>
                <a:gd name="connsiteX0" fmla="*/ 1970310 w 1970310"/>
                <a:gd name="connsiteY0" fmla="*/ 0 h 257442"/>
                <a:gd name="connsiteX1" fmla="*/ 1915590 w 1970310"/>
                <a:gd name="connsiteY1" fmla="*/ 257442 h 257442"/>
                <a:gd name="connsiteX2" fmla="*/ 0 w 1970310"/>
                <a:gd name="connsiteY2" fmla="*/ 257442 h 257442"/>
                <a:gd name="connsiteX3" fmla="*/ 0 w 1970310"/>
                <a:gd name="connsiteY3" fmla="*/ 0 h 257442"/>
                <a:gd name="connsiteX0" fmla="*/ 1810010 w 1915590"/>
                <a:gd name="connsiteY0" fmla="*/ 0 h 257442"/>
                <a:gd name="connsiteX1" fmla="*/ 1915590 w 1915590"/>
                <a:gd name="connsiteY1" fmla="*/ 257442 h 257442"/>
                <a:gd name="connsiteX2" fmla="*/ 0 w 1915590"/>
                <a:gd name="connsiteY2" fmla="*/ 257442 h 257442"/>
                <a:gd name="connsiteX3" fmla="*/ 0 w 1915590"/>
                <a:gd name="connsiteY3" fmla="*/ 0 h 257442"/>
                <a:gd name="connsiteX0" fmla="*/ 1810010 w 1810010"/>
                <a:gd name="connsiteY0" fmla="*/ 0 h 257442"/>
                <a:gd name="connsiteX1" fmla="*/ 1755289 w 1810010"/>
                <a:gd name="connsiteY1" fmla="*/ 257442 h 257442"/>
                <a:gd name="connsiteX2" fmla="*/ 0 w 1810010"/>
                <a:gd name="connsiteY2" fmla="*/ 257442 h 257442"/>
                <a:gd name="connsiteX3" fmla="*/ 0 w 1810010"/>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1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1 w 1810011"/>
                <a:gd name="connsiteY3" fmla="*/ 0 h 257442"/>
                <a:gd name="connsiteX0" fmla="*/ 1641696 w 1755290"/>
                <a:gd name="connsiteY0" fmla="*/ 0 h 257442"/>
                <a:gd name="connsiteX1" fmla="*/ 1755290 w 1755290"/>
                <a:gd name="connsiteY1" fmla="*/ 257442 h 257442"/>
                <a:gd name="connsiteX2" fmla="*/ 0 w 1755290"/>
                <a:gd name="connsiteY2" fmla="*/ 257442 h 257442"/>
                <a:gd name="connsiteX3" fmla="*/ 1 w 1755290"/>
                <a:gd name="connsiteY3" fmla="*/ 0 h 257442"/>
                <a:gd name="connsiteX0" fmla="*/ 1641696 w 1641696"/>
                <a:gd name="connsiteY0" fmla="*/ 0 h 257442"/>
                <a:gd name="connsiteX1" fmla="*/ 1586975 w 1641696"/>
                <a:gd name="connsiteY1" fmla="*/ 257442 h 257442"/>
                <a:gd name="connsiteX2" fmla="*/ 0 w 1641696"/>
                <a:gd name="connsiteY2" fmla="*/ 257442 h 257442"/>
                <a:gd name="connsiteX3" fmla="*/ 1 w 1641696"/>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0 w 1641695"/>
                <a:gd name="connsiteY3" fmla="*/ 0 h 257442"/>
                <a:gd name="connsiteX0" fmla="*/ 1810011 w 1810011"/>
                <a:gd name="connsiteY0" fmla="*/ 0 h 257442"/>
                <a:gd name="connsiteX1" fmla="*/ 1586974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810011 w 1810011"/>
                <a:gd name="connsiteY0" fmla="*/ 0 h 257442"/>
                <a:gd name="connsiteX1" fmla="*/ 1755290 w 1810011"/>
                <a:gd name="connsiteY1" fmla="*/ 257442 h 257442"/>
                <a:gd name="connsiteX2" fmla="*/ 0 w 1810011"/>
                <a:gd name="connsiteY2" fmla="*/ 257442 h 257442"/>
                <a:gd name="connsiteX3" fmla="*/ 0 w 1810011"/>
                <a:gd name="connsiteY3" fmla="*/ 0 h 257442"/>
                <a:gd name="connsiteX0" fmla="*/ 1970311 w 1970311"/>
                <a:gd name="connsiteY0" fmla="*/ 0 h 257442"/>
                <a:gd name="connsiteX1" fmla="*/ 17552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2300530 w 2300530"/>
                <a:gd name="connsiteY0" fmla="*/ 0 h 257442"/>
                <a:gd name="connsiteX1" fmla="*/ 1915590 w 2300530"/>
                <a:gd name="connsiteY1" fmla="*/ 257442 h 257442"/>
                <a:gd name="connsiteX2" fmla="*/ 0 w 2300530"/>
                <a:gd name="connsiteY2" fmla="*/ 257442 h 257442"/>
                <a:gd name="connsiteX3" fmla="*/ 0 w 2300530"/>
                <a:gd name="connsiteY3" fmla="*/ 0 h 257442"/>
                <a:gd name="connsiteX0" fmla="*/ 2300530 w 2300530"/>
                <a:gd name="connsiteY0" fmla="*/ 0 h 257442"/>
                <a:gd name="connsiteX1" fmla="*/ 2245808 w 2300530"/>
                <a:gd name="connsiteY1" fmla="*/ 257442 h 257442"/>
                <a:gd name="connsiteX2" fmla="*/ 0 w 2300530"/>
                <a:gd name="connsiteY2" fmla="*/ 257442 h 257442"/>
                <a:gd name="connsiteX3" fmla="*/ 0 w 2300530"/>
                <a:gd name="connsiteY3" fmla="*/ 0 h 257442"/>
                <a:gd name="connsiteX0" fmla="*/ 2300531 w 2300531"/>
                <a:gd name="connsiteY0" fmla="*/ 0 h 257442"/>
                <a:gd name="connsiteX1" fmla="*/ 2245809 w 2300531"/>
                <a:gd name="connsiteY1" fmla="*/ 257442 h 257442"/>
                <a:gd name="connsiteX2" fmla="*/ 0 w 2300531"/>
                <a:gd name="connsiteY2" fmla="*/ 257442 h 257442"/>
                <a:gd name="connsiteX3" fmla="*/ 1 w 2300531"/>
                <a:gd name="connsiteY3" fmla="*/ 0 h 257442"/>
                <a:gd name="connsiteX0" fmla="*/ 2300531 w 2300531"/>
                <a:gd name="connsiteY0" fmla="*/ 0 h 257442"/>
                <a:gd name="connsiteX1" fmla="*/ 2245809 w 2300531"/>
                <a:gd name="connsiteY1" fmla="*/ 257442 h 257442"/>
                <a:gd name="connsiteX2" fmla="*/ 0 w 2300531"/>
                <a:gd name="connsiteY2" fmla="*/ 257442 h 257442"/>
                <a:gd name="connsiteX3" fmla="*/ 1 w 2300531"/>
                <a:gd name="connsiteY3" fmla="*/ 0 h 257442"/>
                <a:gd name="connsiteX0" fmla="*/ 2468845 w 2468845"/>
                <a:gd name="connsiteY0" fmla="*/ 0 h 257442"/>
                <a:gd name="connsiteX1" fmla="*/ 2245809 w 2468845"/>
                <a:gd name="connsiteY1" fmla="*/ 257442 h 257442"/>
                <a:gd name="connsiteX2" fmla="*/ 0 w 2468845"/>
                <a:gd name="connsiteY2" fmla="*/ 257442 h 257442"/>
                <a:gd name="connsiteX3" fmla="*/ 1 w 2468845"/>
                <a:gd name="connsiteY3" fmla="*/ 0 h 257442"/>
                <a:gd name="connsiteX0" fmla="*/ 2468845 w 2468845"/>
                <a:gd name="connsiteY0" fmla="*/ 0 h 257442"/>
                <a:gd name="connsiteX1" fmla="*/ 2414124 w 2468845"/>
                <a:gd name="connsiteY1" fmla="*/ 257442 h 257442"/>
                <a:gd name="connsiteX2" fmla="*/ 0 w 2468845"/>
                <a:gd name="connsiteY2" fmla="*/ 257442 h 257442"/>
                <a:gd name="connsiteX3" fmla="*/ 1 w 2468845"/>
                <a:gd name="connsiteY3" fmla="*/ 0 h 257442"/>
                <a:gd name="connsiteX0" fmla="*/ 2468844 w 2468844"/>
                <a:gd name="connsiteY0" fmla="*/ 0 h 257442"/>
                <a:gd name="connsiteX1" fmla="*/ 2414123 w 2468844"/>
                <a:gd name="connsiteY1" fmla="*/ 257442 h 257442"/>
                <a:gd name="connsiteX2" fmla="*/ 0 w 2468844"/>
                <a:gd name="connsiteY2" fmla="*/ 257442 h 257442"/>
                <a:gd name="connsiteX3" fmla="*/ 0 w 2468844"/>
                <a:gd name="connsiteY3" fmla="*/ 0 h 257442"/>
                <a:gd name="connsiteX0" fmla="*/ 2468845 w 2468845"/>
                <a:gd name="connsiteY0" fmla="*/ 0 h 257442"/>
                <a:gd name="connsiteX1" fmla="*/ 2414124 w 2468845"/>
                <a:gd name="connsiteY1" fmla="*/ 257442 h 257442"/>
                <a:gd name="connsiteX2" fmla="*/ 1 w 2468845"/>
                <a:gd name="connsiteY2" fmla="*/ 257442 h 257442"/>
                <a:gd name="connsiteX3" fmla="*/ 0 w 2468845"/>
                <a:gd name="connsiteY3" fmla="*/ 0 h 257442"/>
                <a:gd name="connsiteX0" fmla="*/ 2654794 w 2654794"/>
                <a:gd name="connsiteY0" fmla="*/ 0 h 257442"/>
                <a:gd name="connsiteX1" fmla="*/ 2414124 w 2654794"/>
                <a:gd name="connsiteY1" fmla="*/ 257442 h 257442"/>
                <a:gd name="connsiteX2" fmla="*/ 1 w 2654794"/>
                <a:gd name="connsiteY2" fmla="*/ 257442 h 257442"/>
                <a:gd name="connsiteX3" fmla="*/ 0 w 2654794"/>
                <a:gd name="connsiteY3" fmla="*/ 0 h 257442"/>
                <a:gd name="connsiteX0" fmla="*/ 2654794 w 2654794"/>
                <a:gd name="connsiteY0" fmla="*/ 0 h 257442"/>
                <a:gd name="connsiteX1" fmla="*/ 2600072 w 2654794"/>
                <a:gd name="connsiteY1" fmla="*/ 257442 h 257442"/>
                <a:gd name="connsiteX2" fmla="*/ 1 w 2654794"/>
                <a:gd name="connsiteY2" fmla="*/ 257442 h 257442"/>
                <a:gd name="connsiteX3" fmla="*/ 0 w 2654794"/>
                <a:gd name="connsiteY3" fmla="*/ 0 h 257442"/>
                <a:gd name="connsiteX0" fmla="*/ 2654794 w 2654794"/>
                <a:gd name="connsiteY0" fmla="*/ 0 h 257442"/>
                <a:gd name="connsiteX1" fmla="*/ 2600072 w 2654794"/>
                <a:gd name="connsiteY1" fmla="*/ 257442 h 257442"/>
                <a:gd name="connsiteX2" fmla="*/ 0 w 2654794"/>
                <a:gd name="connsiteY2" fmla="*/ 257442 h 257442"/>
                <a:gd name="connsiteX3" fmla="*/ 0 w 2654794"/>
                <a:gd name="connsiteY3" fmla="*/ 0 h 257442"/>
                <a:gd name="connsiteX0" fmla="*/ 2654794 w 2654794"/>
                <a:gd name="connsiteY0" fmla="*/ 0 h 257442"/>
                <a:gd name="connsiteX1" fmla="*/ 2600072 w 2654794"/>
                <a:gd name="connsiteY1" fmla="*/ 257442 h 257442"/>
                <a:gd name="connsiteX2" fmla="*/ 0 w 2654794"/>
                <a:gd name="connsiteY2" fmla="*/ 257442 h 257442"/>
                <a:gd name="connsiteX3" fmla="*/ 0 w 2654794"/>
                <a:gd name="connsiteY3" fmla="*/ 0 h 257442"/>
                <a:gd name="connsiteX0" fmla="*/ 2823109 w 2823109"/>
                <a:gd name="connsiteY0" fmla="*/ 0 h 257442"/>
                <a:gd name="connsiteX1" fmla="*/ 2600072 w 2823109"/>
                <a:gd name="connsiteY1" fmla="*/ 257442 h 257442"/>
                <a:gd name="connsiteX2" fmla="*/ 0 w 2823109"/>
                <a:gd name="connsiteY2" fmla="*/ 257442 h 257442"/>
                <a:gd name="connsiteX3" fmla="*/ 0 w 2823109"/>
                <a:gd name="connsiteY3" fmla="*/ 0 h 257442"/>
                <a:gd name="connsiteX0" fmla="*/ 2823109 w 2823109"/>
                <a:gd name="connsiteY0" fmla="*/ 0 h 257442"/>
                <a:gd name="connsiteX1" fmla="*/ 2768388 w 2823109"/>
                <a:gd name="connsiteY1" fmla="*/ 257442 h 257442"/>
                <a:gd name="connsiteX2" fmla="*/ 0 w 2823109"/>
                <a:gd name="connsiteY2" fmla="*/ 257442 h 257442"/>
                <a:gd name="connsiteX3" fmla="*/ 0 w 2823109"/>
                <a:gd name="connsiteY3" fmla="*/ 0 h 257442"/>
                <a:gd name="connsiteX0" fmla="*/ 2823109 w 2823109"/>
                <a:gd name="connsiteY0" fmla="*/ 0 h 257442"/>
                <a:gd name="connsiteX1" fmla="*/ 2768388 w 2823109"/>
                <a:gd name="connsiteY1" fmla="*/ 257442 h 257442"/>
                <a:gd name="connsiteX2" fmla="*/ 0 w 2823109"/>
                <a:gd name="connsiteY2" fmla="*/ 257442 h 257442"/>
                <a:gd name="connsiteX3" fmla="*/ 0 w 2823109"/>
                <a:gd name="connsiteY3" fmla="*/ 0 h 257442"/>
                <a:gd name="connsiteX0" fmla="*/ 2823109 w 2823109"/>
                <a:gd name="connsiteY0" fmla="*/ 0 h 257442"/>
                <a:gd name="connsiteX1" fmla="*/ 2768388 w 2823109"/>
                <a:gd name="connsiteY1" fmla="*/ 257442 h 257442"/>
                <a:gd name="connsiteX2" fmla="*/ 0 w 2823109"/>
                <a:gd name="connsiteY2" fmla="*/ 257442 h 257442"/>
                <a:gd name="connsiteX3" fmla="*/ 0 w 2823109"/>
                <a:gd name="connsiteY3" fmla="*/ 0 h 257442"/>
                <a:gd name="connsiteX0" fmla="*/ 3064970 w 3064970"/>
                <a:gd name="connsiteY0" fmla="*/ 0 h 257442"/>
                <a:gd name="connsiteX1" fmla="*/ 2768388 w 3064970"/>
                <a:gd name="connsiteY1" fmla="*/ 257442 h 257442"/>
                <a:gd name="connsiteX2" fmla="*/ 0 w 3064970"/>
                <a:gd name="connsiteY2" fmla="*/ 257442 h 257442"/>
                <a:gd name="connsiteX3" fmla="*/ 0 w 3064970"/>
                <a:gd name="connsiteY3" fmla="*/ 0 h 257442"/>
                <a:gd name="connsiteX0" fmla="*/ 3064970 w 3064970"/>
                <a:gd name="connsiteY0" fmla="*/ 0 h 257442"/>
                <a:gd name="connsiteX1" fmla="*/ 3010248 w 3064970"/>
                <a:gd name="connsiteY1" fmla="*/ 257442 h 257442"/>
                <a:gd name="connsiteX2" fmla="*/ 0 w 3064970"/>
                <a:gd name="connsiteY2" fmla="*/ 257442 h 257442"/>
                <a:gd name="connsiteX3" fmla="*/ 0 w 3064970"/>
                <a:gd name="connsiteY3" fmla="*/ 0 h 257442"/>
                <a:gd name="connsiteX0" fmla="*/ 3064971 w 3064971"/>
                <a:gd name="connsiteY0" fmla="*/ 0 h 257442"/>
                <a:gd name="connsiteX1" fmla="*/ 3010249 w 3064971"/>
                <a:gd name="connsiteY1" fmla="*/ 257442 h 257442"/>
                <a:gd name="connsiteX2" fmla="*/ 0 w 3064971"/>
                <a:gd name="connsiteY2" fmla="*/ 257442 h 257442"/>
                <a:gd name="connsiteX3" fmla="*/ 1 w 3064971"/>
                <a:gd name="connsiteY3" fmla="*/ 0 h 257442"/>
                <a:gd name="connsiteX0" fmla="*/ 3064971 w 3064971"/>
                <a:gd name="connsiteY0" fmla="*/ 0 h 257442"/>
                <a:gd name="connsiteX1" fmla="*/ 3010249 w 3064971"/>
                <a:gd name="connsiteY1" fmla="*/ 257442 h 257442"/>
                <a:gd name="connsiteX2" fmla="*/ 0 w 3064971"/>
                <a:gd name="connsiteY2" fmla="*/ 257442 h 257442"/>
                <a:gd name="connsiteX3" fmla="*/ 1 w 3064971"/>
                <a:gd name="connsiteY3" fmla="*/ 0 h 257442"/>
                <a:gd name="connsiteX0" fmla="*/ 3242903 w 3242903"/>
                <a:gd name="connsiteY0" fmla="*/ 0 h 257442"/>
                <a:gd name="connsiteX1" fmla="*/ 3010249 w 3242903"/>
                <a:gd name="connsiteY1" fmla="*/ 257442 h 257442"/>
                <a:gd name="connsiteX2" fmla="*/ 0 w 3242903"/>
                <a:gd name="connsiteY2" fmla="*/ 257442 h 257442"/>
                <a:gd name="connsiteX3" fmla="*/ 1 w 3242903"/>
                <a:gd name="connsiteY3" fmla="*/ 0 h 257442"/>
                <a:gd name="connsiteX0" fmla="*/ 3242903 w 3242903"/>
                <a:gd name="connsiteY0" fmla="*/ 0 h 257442"/>
                <a:gd name="connsiteX1" fmla="*/ 3188182 w 3242903"/>
                <a:gd name="connsiteY1" fmla="*/ 257442 h 257442"/>
                <a:gd name="connsiteX2" fmla="*/ 0 w 3242903"/>
                <a:gd name="connsiteY2" fmla="*/ 257442 h 257442"/>
                <a:gd name="connsiteX3" fmla="*/ 1 w 3242903"/>
                <a:gd name="connsiteY3" fmla="*/ 0 h 257442"/>
                <a:gd name="connsiteX0" fmla="*/ 3242902 w 3242902"/>
                <a:gd name="connsiteY0" fmla="*/ 0 h 257442"/>
                <a:gd name="connsiteX1" fmla="*/ 3188181 w 3242902"/>
                <a:gd name="connsiteY1" fmla="*/ 257442 h 257442"/>
                <a:gd name="connsiteX2" fmla="*/ 0 w 3242902"/>
                <a:gd name="connsiteY2" fmla="*/ 257442 h 257442"/>
                <a:gd name="connsiteX3" fmla="*/ 0 w 3242902"/>
                <a:gd name="connsiteY3" fmla="*/ 0 h 257442"/>
                <a:gd name="connsiteX0" fmla="*/ 3242903 w 3242903"/>
                <a:gd name="connsiteY0" fmla="*/ 0 h 257442"/>
                <a:gd name="connsiteX1" fmla="*/ 3188182 w 3242903"/>
                <a:gd name="connsiteY1" fmla="*/ 257442 h 257442"/>
                <a:gd name="connsiteX2" fmla="*/ 1 w 3242903"/>
                <a:gd name="connsiteY2" fmla="*/ 257442 h 257442"/>
                <a:gd name="connsiteX3" fmla="*/ 0 w 3242903"/>
                <a:gd name="connsiteY3" fmla="*/ 0 h 257442"/>
                <a:gd name="connsiteX0" fmla="*/ 3411219 w 3411219"/>
                <a:gd name="connsiteY0" fmla="*/ 0 h 257442"/>
                <a:gd name="connsiteX1" fmla="*/ 3188182 w 3411219"/>
                <a:gd name="connsiteY1" fmla="*/ 257442 h 257442"/>
                <a:gd name="connsiteX2" fmla="*/ 1 w 3411219"/>
                <a:gd name="connsiteY2" fmla="*/ 257442 h 257442"/>
                <a:gd name="connsiteX3" fmla="*/ 0 w 3411219"/>
                <a:gd name="connsiteY3" fmla="*/ 0 h 257442"/>
                <a:gd name="connsiteX0" fmla="*/ 3411219 w 3411219"/>
                <a:gd name="connsiteY0" fmla="*/ 0 h 257442"/>
                <a:gd name="connsiteX1" fmla="*/ 3356498 w 3411219"/>
                <a:gd name="connsiteY1" fmla="*/ 257442 h 257442"/>
                <a:gd name="connsiteX2" fmla="*/ 1 w 3411219"/>
                <a:gd name="connsiteY2" fmla="*/ 257442 h 257442"/>
                <a:gd name="connsiteX3" fmla="*/ 0 w 3411219"/>
                <a:gd name="connsiteY3" fmla="*/ 0 h 257442"/>
                <a:gd name="connsiteX0" fmla="*/ 3411219 w 3411219"/>
                <a:gd name="connsiteY0" fmla="*/ 0 h 257442"/>
                <a:gd name="connsiteX1" fmla="*/ 3356498 w 3411219"/>
                <a:gd name="connsiteY1" fmla="*/ 257442 h 257442"/>
                <a:gd name="connsiteX2" fmla="*/ 1 w 3411219"/>
                <a:gd name="connsiteY2" fmla="*/ 257442 h 257442"/>
                <a:gd name="connsiteX3" fmla="*/ 0 w 3411219"/>
                <a:gd name="connsiteY3" fmla="*/ 0 h 257442"/>
                <a:gd name="connsiteX0" fmla="*/ 3411218 w 3411218"/>
                <a:gd name="connsiteY0" fmla="*/ 0 h 257442"/>
                <a:gd name="connsiteX1" fmla="*/ 3356497 w 3411218"/>
                <a:gd name="connsiteY1" fmla="*/ 257442 h 257442"/>
                <a:gd name="connsiteX2" fmla="*/ 0 w 3411218"/>
                <a:gd name="connsiteY2" fmla="*/ 257442 h 257442"/>
                <a:gd name="connsiteX3" fmla="*/ 0 w 3411218"/>
                <a:gd name="connsiteY3" fmla="*/ 0 h 257442"/>
                <a:gd name="connsiteX0" fmla="*/ 3672506 w 3672506"/>
                <a:gd name="connsiteY0" fmla="*/ 0 h 257442"/>
                <a:gd name="connsiteX1" fmla="*/ 3356497 w 3672506"/>
                <a:gd name="connsiteY1" fmla="*/ 257442 h 257442"/>
                <a:gd name="connsiteX2" fmla="*/ 0 w 3672506"/>
                <a:gd name="connsiteY2" fmla="*/ 257442 h 257442"/>
                <a:gd name="connsiteX3" fmla="*/ 0 w 3672506"/>
                <a:gd name="connsiteY3" fmla="*/ 0 h 257442"/>
                <a:gd name="connsiteX0" fmla="*/ 3672506 w 3672506"/>
                <a:gd name="connsiteY0" fmla="*/ 0 h 257442"/>
                <a:gd name="connsiteX1" fmla="*/ 3617785 w 3672506"/>
                <a:gd name="connsiteY1" fmla="*/ 257442 h 257442"/>
                <a:gd name="connsiteX2" fmla="*/ 0 w 3672506"/>
                <a:gd name="connsiteY2" fmla="*/ 257442 h 257442"/>
                <a:gd name="connsiteX3" fmla="*/ 0 w 3672506"/>
                <a:gd name="connsiteY3" fmla="*/ 0 h 257442"/>
                <a:gd name="connsiteX0" fmla="*/ 3672507 w 3672507"/>
                <a:gd name="connsiteY0" fmla="*/ 0 h 257442"/>
                <a:gd name="connsiteX1" fmla="*/ 3617786 w 3672507"/>
                <a:gd name="connsiteY1" fmla="*/ 257442 h 257442"/>
                <a:gd name="connsiteX2" fmla="*/ 0 w 3672507"/>
                <a:gd name="connsiteY2" fmla="*/ 257442 h 257442"/>
                <a:gd name="connsiteX3" fmla="*/ 1 w 3672507"/>
                <a:gd name="connsiteY3" fmla="*/ 0 h 257442"/>
                <a:gd name="connsiteX0" fmla="*/ 3672507 w 3672507"/>
                <a:gd name="connsiteY0" fmla="*/ 0 h 257442"/>
                <a:gd name="connsiteX1" fmla="*/ 3617786 w 3672507"/>
                <a:gd name="connsiteY1" fmla="*/ 257442 h 257442"/>
                <a:gd name="connsiteX2" fmla="*/ 0 w 3672507"/>
                <a:gd name="connsiteY2" fmla="*/ 257442 h 257442"/>
                <a:gd name="connsiteX3" fmla="*/ 1 w 3672507"/>
                <a:gd name="connsiteY3" fmla="*/ 0 h 257442"/>
                <a:gd name="connsiteX0" fmla="*/ 3840824 w 3840824"/>
                <a:gd name="connsiteY0" fmla="*/ 0 h 257442"/>
                <a:gd name="connsiteX1" fmla="*/ 3617786 w 3840824"/>
                <a:gd name="connsiteY1" fmla="*/ 257442 h 257442"/>
                <a:gd name="connsiteX2" fmla="*/ 0 w 3840824"/>
                <a:gd name="connsiteY2" fmla="*/ 257442 h 257442"/>
                <a:gd name="connsiteX3" fmla="*/ 1 w 3840824"/>
                <a:gd name="connsiteY3" fmla="*/ 0 h 257442"/>
                <a:gd name="connsiteX0" fmla="*/ 3840824 w 3840824"/>
                <a:gd name="connsiteY0" fmla="*/ 0 h 257442"/>
                <a:gd name="connsiteX1" fmla="*/ 3786102 w 3840824"/>
                <a:gd name="connsiteY1" fmla="*/ 257442 h 257442"/>
                <a:gd name="connsiteX2" fmla="*/ 0 w 3840824"/>
                <a:gd name="connsiteY2" fmla="*/ 257442 h 257442"/>
                <a:gd name="connsiteX3" fmla="*/ 1 w 3840824"/>
                <a:gd name="connsiteY3" fmla="*/ 0 h 257442"/>
                <a:gd name="connsiteX0" fmla="*/ 3840824 w 3840824"/>
                <a:gd name="connsiteY0" fmla="*/ 0 h 257442"/>
                <a:gd name="connsiteX1" fmla="*/ 3786102 w 3840824"/>
                <a:gd name="connsiteY1" fmla="*/ 257442 h 257442"/>
                <a:gd name="connsiteX2" fmla="*/ 0 w 3840824"/>
                <a:gd name="connsiteY2" fmla="*/ 257442 h 257442"/>
                <a:gd name="connsiteX3" fmla="*/ 1 w 3840824"/>
                <a:gd name="connsiteY3" fmla="*/ 0 h 257442"/>
                <a:gd name="connsiteX0" fmla="*/ 3840824 w 3840824"/>
                <a:gd name="connsiteY0" fmla="*/ 0 h 257442"/>
                <a:gd name="connsiteX1" fmla="*/ 3786102 w 3840824"/>
                <a:gd name="connsiteY1" fmla="*/ 257442 h 257442"/>
                <a:gd name="connsiteX2" fmla="*/ 0 w 3840824"/>
                <a:gd name="connsiteY2" fmla="*/ 257442 h 257442"/>
                <a:gd name="connsiteX3" fmla="*/ 0 w 3840824"/>
                <a:gd name="connsiteY3" fmla="*/ 0 h 257442"/>
                <a:gd name="connsiteX0" fmla="*/ 4001123 w 4001123"/>
                <a:gd name="connsiteY0" fmla="*/ 0 h 257442"/>
                <a:gd name="connsiteX1" fmla="*/ 3786102 w 4001123"/>
                <a:gd name="connsiteY1" fmla="*/ 257442 h 257442"/>
                <a:gd name="connsiteX2" fmla="*/ 0 w 4001123"/>
                <a:gd name="connsiteY2" fmla="*/ 257442 h 257442"/>
                <a:gd name="connsiteX3" fmla="*/ 0 w 4001123"/>
                <a:gd name="connsiteY3" fmla="*/ 0 h 257442"/>
                <a:gd name="connsiteX0" fmla="*/ 4001123 w 4001123"/>
                <a:gd name="connsiteY0" fmla="*/ 0 h 257442"/>
                <a:gd name="connsiteX1" fmla="*/ 3946402 w 4001123"/>
                <a:gd name="connsiteY1" fmla="*/ 257442 h 257442"/>
                <a:gd name="connsiteX2" fmla="*/ 0 w 4001123"/>
                <a:gd name="connsiteY2" fmla="*/ 257442 h 257442"/>
                <a:gd name="connsiteX3" fmla="*/ 0 w 4001123"/>
                <a:gd name="connsiteY3" fmla="*/ 0 h 257442"/>
                <a:gd name="connsiteX0" fmla="*/ 4001123 w 4001123"/>
                <a:gd name="connsiteY0" fmla="*/ 0 h 257442"/>
                <a:gd name="connsiteX1" fmla="*/ 3946402 w 4001123"/>
                <a:gd name="connsiteY1" fmla="*/ 257442 h 257442"/>
                <a:gd name="connsiteX2" fmla="*/ 0 w 4001123"/>
                <a:gd name="connsiteY2" fmla="*/ 257442 h 257442"/>
                <a:gd name="connsiteX3" fmla="*/ 0 w 4001123"/>
                <a:gd name="connsiteY3" fmla="*/ 0 h 257442"/>
                <a:gd name="connsiteX0" fmla="*/ 4001123 w 4001123"/>
                <a:gd name="connsiteY0" fmla="*/ 0 h 257442"/>
                <a:gd name="connsiteX1" fmla="*/ 3946402 w 4001123"/>
                <a:gd name="connsiteY1" fmla="*/ 257442 h 257442"/>
                <a:gd name="connsiteX2" fmla="*/ 0 w 4001123"/>
                <a:gd name="connsiteY2" fmla="*/ 257442 h 257442"/>
                <a:gd name="connsiteX3" fmla="*/ 0 w 4001123"/>
                <a:gd name="connsiteY3" fmla="*/ 0 h 257442"/>
                <a:gd name="connsiteX0" fmla="*/ 4169438 w 4169438"/>
                <a:gd name="connsiteY0" fmla="*/ 0 h 257442"/>
                <a:gd name="connsiteX1" fmla="*/ 3946402 w 4169438"/>
                <a:gd name="connsiteY1" fmla="*/ 257442 h 257442"/>
                <a:gd name="connsiteX2" fmla="*/ 0 w 4169438"/>
                <a:gd name="connsiteY2" fmla="*/ 257442 h 257442"/>
                <a:gd name="connsiteX3" fmla="*/ 0 w 4169438"/>
                <a:gd name="connsiteY3" fmla="*/ 0 h 257442"/>
                <a:gd name="connsiteX0" fmla="*/ 4169438 w 4169438"/>
                <a:gd name="connsiteY0" fmla="*/ 0 h 257442"/>
                <a:gd name="connsiteX1" fmla="*/ 4114716 w 4169438"/>
                <a:gd name="connsiteY1" fmla="*/ 257442 h 257442"/>
                <a:gd name="connsiteX2" fmla="*/ 0 w 4169438"/>
                <a:gd name="connsiteY2" fmla="*/ 257442 h 257442"/>
                <a:gd name="connsiteX3" fmla="*/ 0 w 4169438"/>
                <a:gd name="connsiteY3" fmla="*/ 0 h 257442"/>
                <a:gd name="connsiteX0" fmla="*/ 4169439 w 4169439"/>
                <a:gd name="connsiteY0" fmla="*/ 0 h 257442"/>
                <a:gd name="connsiteX1" fmla="*/ 4114717 w 4169439"/>
                <a:gd name="connsiteY1" fmla="*/ 257442 h 257442"/>
                <a:gd name="connsiteX2" fmla="*/ 0 w 4169439"/>
                <a:gd name="connsiteY2" fmla="*/ 257442 h 257442"/>
                <a:gd name="connsiteX3" fmla="*/ 1 w 4169439"/>
                <a:gd name="connsiteY3" fmla="*/ 0 h 257442"/>
                <a:gd name="connsiteX0" fmla="*/ 4169439 w 4169439"/>
                <a:gd name="connsiteY0" fmla="*/ 0 h 257442"/>
                <a:gd name="connsiteX1" fmla="*/ 4114717 w 4169439"/>
                <a:gd name="connsiteY1" fmla="*/ 257442 h 257442"/>
                <a:gd name="connsiteX2" fmla="*/ 0 w 4169439"/>
                <a:gd name="connsiteY2" fmla="*/ 257442 h 257442"/>
                <a:gd name="connsiteX3" fmla="*/ 1 w 4169439"/>
                <a:gd name="connsiteY3" fmla="*/ 0 h 257442"/>
                <a:gd name="connsiteX0" fmla="*/ 4337755 w 4337755"/>
                <a:gd name="connsiteY0" fmla="*/ 0 h 257442"/>
                <a:gd name="connsiteX1" fmla="*/ 4114717 w 4337755"/>
                <a:gd name="connsiteY1" fmla="*/ 257442 h 257442"/>
                <a:gd name="connsiteX2" fmla="*/ 0 w 4337755"/>
                <a:gd name="connsiteY2" fmla="*/ 257442 h 257442"/>
                <a:gd name="connsiteX3" fmla="*/ 1 w 4337755"/>
                <a:gd name="connsiteY3" fmla="*/ 0 h 257442"/>
                <a:gd name="connsiteX0" fmla="*/ 4337755 w 4337755"/>
                <a:gd name="connsiteY0" fmla="*/ 0 h 257442"/>
                <a:gd name="connsiteX1" fmla="*/ 4283034 w 4337755"/>
                <a:gd name="connsiteY1" fmla="*/ 257442 h 257442"/>
                <a:gd name="connsiteX2" fmla="*/ 0 w 4337755"/>
                <a:gd name="connsiteY2" fmla="*/ 257442 h 257442"/>
                <a:gd name="connsiteX3" fmla="*/ 1 w 4337755"/>
                <a:gd name="connsiteY3" fmla="*/ 0 h 257442"/>
                <a:gd name="connsiteX0" fmla="*/ 4337754 w 4337754"/>
                <a:gd name="connsiteY0" fmla="*/ 0 h 257442"/>
                <a:gd name="connsiteX1" fmla="*/ 4283033 w 4337754"/>
                <a:gd name="connsiteY1" fmla="*/ 257442 h 257442"/>
                <a:gd name="connsiteX2" fmla="*/ 0 w 4337754"/>
                <a:gd name="connsiteY2" fmla="*/ 257442 h 257442"/>
                <a:gd name="connsiteX3" fmla="*/ 0 w 4337754"/>
                <a:gd name="connsiteY3" fmla="*/ 0 h 257442"/>
                <a:gd name="connsiteX0" fmla="*/ 4337755 w 4337755"/>
                <a:gd name="connsiteY0" fmla="*/ 0 h 257442"/>
                <a:gd name="connsiteX1" fmla="*/ 4283034 w 4337755"/>
                <a:gd name="connsiteY1" fmla="*/ 257442 h 257442"/>
                <a:gd name="connsiteX2" fmla="*/ 1 w 4337755"/>
                <a:gd name="connsiteY2" fmla="*/ 257442 h 257442"/>
                <a:gd name="connsiteX3" fmla="*/ 0 w 4337755"/>
                <a:gd name="connsiteY3" fmla="*/ 0 h 257442"/>
                <a:gd name="connsiteX0" fmla="*/ 4506070 w 4506070"/>
                <a:gd name="connsiteY0" fmla="*/ 0 h 257442"/>
                <a:gd name="connsiteX1" fmla="*/ 4283034 w 4506070"/>
                <a:gd name="connsiteY1" fmla="*/ 257442 h 257442"/>
                <a:gd name="connsiteX2" fmla="*/ 1 w 4506070"/>
                <a:gd name="connsiteY2" fmla="*/ 257442 h 257442"/>
                <a:gd name="connsiteX3" fmla="*/ 0 w 4506070"/>
                <a:gd name="connsiteY3" fmla="*/ 0 h 257442"/>
                <a:gd name="connsiteX0" fmla="*/ 4506070 w 4506070"/>
                <a:gd name="connsiteY0" fmla="*/ 0 h 257442"/>
                <a:gd name="connsiteX1" fmla="*/ 4451348 w 4506070"/>
                <a:gd name="connsiteY1" fmla="*/ 257442 h 257442"/>
                <a:gd name="connsiteX2" fmla="*/ 1 w 4506070"/>
                <a:gd name="connsiteY2" fmla="*/ 257442 h 257442"/>
                <a:gd name="connsiteX3" fmla="*/ 0 w 4506070"/>
                <a:gd name="connsiteY3" fmla="*/ 0 h 257442"/>
                <a:gd name="connsiteX0" fmla="*/ 4506070 w 4506070"/>
                <a:gd name="connsiteY0" fmla="*/ 0 h 257442"/>
                <a:gd name="connsiteX1" fmla="*/ 4451348 w 4506070"/>
                <a:gd name="connsiteY1" fmla="*/ 257442 h 257442"/>
                <a:gd name="connsiteX2" fmla="*/ 0 w 4506070"/>
                <a:gd name="connsiteY2" fmla="*/ 257442 h 257442"/>
                <a:gd name="connsiteX3" fmla="*/ 0 w 4506070"/>
                <a:gd name="connsiteY3" fmla="*/ 0 h 257442"/>
                <a:gd name="connsiteX0" fmla="*/ 4506070 w 4506070"/>
                <a:gd name="connsiteY0" fmla="*/ 0 h 257442"/>
                <a:gd name="connsiteX1" fmla="*/ 4451348 w 4506070"/>
                <a:gd name="connsiteY1" fmla="*/ 257442 h 257442"/>
                <a:gd name="connsiteX2" fmla="*/ 0 w 4506070"/>
                <a:gd name="connsiteY2" fmla="*/ 257442 h 257442"/>
                <a:gd name="connsiteX3" fmla="*/ 0 w 4506070"/>
                <a:gd name="connsiteY3" fmla="*/ 0 h 257442"/>
                <a:gd name="connsiteX0" fmla="*/ 4784991 w 4784991"/>
                <a:gd name="connsiteY0" fmla="*/ 0 h 257442"/>
                <a:gd name="connsiteX1" fmla="*/ 4451348 w 4784991"/>
                <a:gd name="connsiteY1" fmla="*/ 257442 h 257442"/>
                <a:gd name="connsiteX2" fmla="*/ 0 w 4784991"/>
                <a:gd name="connsiteY2" fmla="*/ 257442 h 257442"/>
                <a:gd name="connsiteX3" fmla="*/ 0 w 4784991"/>
                <a:gd name="connsiteY3" fmla="*/ 0 h 257442"/>
                <a:gd name="connsiteX0" fmla="*/ 4784991 w 4784991"/>
                <a:gd name="connsiteY0" fmla="*/ 0 h 257442"/>
                <a:gd name="connsiteX1" fmla="*/ 4730270 w 4784991"/>
                <a:gd name="connsiteY1" fmla="*/ 257442 h 257442"/>
                <a:gd name="connsiteX2" fmla="*/ 0 w 4784991"/>
                <a:gd name="connsiteY2" fmla="*/ 257442 h 257442"/>
                <a:gd name="connsiteX3" fmla="*/ 0 w 4784991"/>
                <a:gd name="connsiteY3" fmla="*/ 0 h 257442"/>
                <a:gd name="connsiteX0" fmla="*/ 4784991 w 4784991"/>
                <a:gd name="connsiteY0" fmla="*/ 0 h 257442"/>
                <a:gd name="connsiteX1" fmla="*/ 4730270 w 4784991"/>
                <a:gd name="connsiteY1" fmla="*/ 257442 h 257442"/>
                <a:gd name="connsiteX2" fmla="*/ 0 w 4784991"/>
                <a:gd name="connsiteY2" fmla="*/ 257442 h 257442"/>
                <a:gd name="connsiteX3" fmla="*/ 0 w 4784991"/>
                <a:gd name="connsiteY3" fmla="*/ 0 h 257442"/>
                <a:gd name="connsiteX0" fmla="*/ 4784991 w 4784991"/>
                <a:gd name="connsiteY0" fmla="*/ 0 h 257442"/>
                <a:gd name="connsiteX1" fmla="*/ 4730270 w 4784991"/>
                <a:gd name="connsiteY1" fmla="*/ 257442 h 257442"/>
                <a:gd name="connsiteX2" fmla="*/ 0 w 4784991"/>
                <a:gd name="connsiteY2" fmla="*/ 257442 h 257442"/>
                <a:gd name="connsiteX3" fmla="*/ 0 w 4784991"/>
                <a:gd name="connsiteY3" fmla="*/ 0 h 257442"/>
                <a:gd name="connsiteX0" fmla="*/ 4945292 w 4945292"/>
                <a:gd name="connsiteY0" fmla="*/ 0 h 257442"/>
                <a:gd name="connsiteX1" fmla="*/ 4730270 w 4945292"/>
                <a:gd name="connsiteY1" fmla="*/ 257442 h 257442"/>
                <a:gd name="connsiteX2" fmla="*/ 0 w 4945292"/>
                <a:gd name="connsiteY2" fmla="*/ 257442 h 257442"/>
                <a:gd name="connsiteX3" fmla="*/ 0 w 4945292"/>
                <a:gd name="connsiteY3" fmla="*/ 0 h 257442"/>
                <a:gd name="connsiteX0" fmla="*/ 4945292 w 4945292"/>
                <a:gd name="connsiteY0" fmla="*/ 0 h 257442"/>
                <a:gd name="connsiteX1" fmla="*/ 4890570 w 4945292"/>
                <a:gd name="connsiteY1" fmla="*/ 257442 h 257442"/>
                <a:gd name="connsiteX2" fmla="*/ 0 w 4945292"/>
                <a:gd name="connsiteY2" fmla="*/ 257442 h 257442"/>
                <a:gd name="connsiteX3" fmla="*/ 0 w 4945292"/>
                <a:gd name="connsiteY3" fmla="*/ 0 h 257442"/>
                <a:gd name="connsiteX0" fmla="*/ 4945293 w 4945293"/>
                <a:gd name="connsiteY0" fmla="*/ 0 h 257442"/>
                <a:gd name="connsiteX1" fmla="*/ 4890571 w 4945293"/>
                <a:gd name="connsiteY1" fmla="*/ 257442 h 257442"/>
                <a:gd name="connsiteX2" fmla="*/ 0 w 4945293"/>
                <a:gd name="connsiteY2" fmla="*/ 257442 h 257442"/>
                <a:gd name="connsiteX3" fmla="*/ 1 w 4945293"/>
                <a:gd name="connsiteY3" fmla="*/ 0 h 257442"/>
                <a:gd name="connsiteX0" fmla="*/ 4945293 w 4945293"/>
                <a:gd name="connsiteY0" fmla="*/ 0 h 257442"/>
                <a:gd name="connsiteX1" fmla="*/ 4890571 w 4945293"/>
                <a:gd name="connsiteY1" fmla="*/ 257442 h 257442"/>
                <a:gd name="connsiteX2" fmla="*/ 0 w 4945293"/>
                <a:gd name="connsiteY2" fmla="*/ 257442 h 257442"/>
                <a:gd name="connsiteX3" fmla="*/ 1 w 4945293"/>
                <a:gd name="connsiteY3" fmla="*/ 0 h 257442"/>
              </a:gdLst>
              <a:ahLst/>
              <a:cxnLst>
                <a:cxn ang="0">
                  <a:pos x="connsiteX0" y="connsiteY0"/>
                </a:cxn>
                <a:cxn ang="0">
                  <a:pos x="connsiteX1" y="connsiteY1"/>
                </a:cxn>
                <a:cxn ang="0">
                  <a:pos x="connsiteX2" y="connsiteY2"/>
                </a:cxn>
                <a:cxn ang="0">
                  <a:pos x="connsiteX3" y="connsiteY3"/>
                </a:cxn>
              </a:cxnLst>
              <a:rect l="l" t="t" r="r" b="b"/>
              <a:pathLst>
                <a:path w="4945293" h="257442">
                  <a:moveTo>
                    <a:pt x="4945293" y="0"/>
                  </a:moveTo>
                  <a:lnTo>
                    <a:pt x="4890571" y="257442"/>
                  </a:lnTo>
                  <a:lnTo>
                    <a:pt x="0" y="257442"/>
                  </a:lnTo>
                  <a:lnTo>
                    <a:pt x="1"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sp>
          <p:nvSpPr>
            <p:cNvPr id="26" name="btfpRunningAgenda1LevelTextLeft886054">
              <a:extLst>
                <a:ext uri="{FF2B5EF4-FFF2-40B4-BE49-F238E27FC236}">
                  <a16:creationId xmlns:a16="http://schemas.microsoft.com/office/drawing/2014/main" id="{0BD90EC3-42A6-358C-2AEA-C2A2D48E6EBE}"/>
                </a:ext>
              </a:extLst>
            </p:cNvPr>
            <p:cNvSpPr txBox="1"/>
            <p:nvPr/>
          </p:nvSpPr>
          <p:spPr bwMode="gray">
            <a:xfrm>
              <a:off x="0" y="876300"/>
              <a:ext cx="4890571"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a:ln>
                    <a:noFill/>
                  </a:ln>
                  <a:solidFill>
                    <a:srgbClr val="FFFFFF"/>
                  </a:solidFill>
                  <a:effectLst/>
                  <a:uLnTx/>
                  <a:uFillTx/>
                  <a:latin typeface="Arial"/>
                  <a:ea typeface="+mn-ea"/>
                  <a:cs typeface="+mn-cs"/>
                </a:rPr>
                <a:t>AI TRANSFORMATION SCENARIOS</a:t>
              </a:r>
            </a:p>
          </p:txBody>
        </p:sp>
      </p:grpSp>
    </p:spTree>
    <p:custDataLst>
      <p:tags r:id="rId1"/>
    </p:custDataLst>
    <p:extLst>
      <p:ext uri="{BB962C8B-B14F-4D97-AF65-F5344CB8AC3E}">
        <p14:creationId xmlns:p14="http://schemas.microsoft.com/office/powerpoint/2010/main" val="2614379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OFFICE" val="Boston"/>
  <p:tag name="MEKKOFORMATS" val="&lt;MekkoFormats&gt;&lt;NumberFormat DecimalSeparator=&quot;.&quot; ThousandSeparator=&quot;,&quot; NegativeNumberFormat=&quot;1&quot; /&gt;&lt;DateFormat CultureID=&quot;1033&quot; FormatString=&quot;M/d/yyyy&quot; /&gt;&lt;Font&gt;&lt;Output_Font_Name Default=&quot;Arial&quot; UsePPTTheme=&quot;True&quot; /&gt;&lt;/Font&gt;&lt;/MekkoFormats&gt;"/>
  <p:tag name="BTFPCOLUMNGUIDE" val="Invisible"/>
</p:tagLst>
</file>

<file path=ppt/tags/tag10.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100.xml><?xml version="1.0" encoding="utf-8"?>
<p:tagLst xmlns:a="http://schemas.openxmlformats.org/drawingml/2006/main" xmlns:r="http://schemas.openxmlformats.org/officeDocument/2006/relationships" xmlns:p="http://schemas.openxmlformats.org/presentationml/2006/main">
  <p:tag name="BTFPLAYOUTENABLED" val="1"/>
</p:tagLst>
</file>

<file path=ppt/tags/tag101.xml><?xml version="1.0" encoding="utf-8"?>
<p:tagLst xmlns:a="http://schemas.openxmlformats.org/drawingml/2006/main" xmlns:r="http://schemas.openxmlformats.org/officeDocument/2006/relationships" xmlns:p="http://schemas.openxmlformats.org/presentationml/2006/main">
  <p:tag name="BTFPLAYOUTENABLED" val="1"/>
</p:tagLst>
</file>

<file path=ppt/tags/tag102.xml><?xml version="1.0" encoding="utf-8"?>
<p:tagLst xmlns:a="http://schemas.openxmlformats.org/drawingml/2006/main" xmlns:r="http://schemas.openxmlformats.org/officeDocument/2006/relationships" xmlns:p="http://schemas.openxmlformats.org/presentationml/2006/main">
  <p:tag name="BTFPLAYOUTENABLED" val="1"/>
</p:tagLst>
</file>

<file path=ppt/tags/tag103.xml><?xml version="1.0" encoding="utf-8"?>
<p:tagLst xmlns:a="http://schemas.openxmlformats.org/drawingml/2006/main" xmlns:r="http://schemas.openxmlformats.org/officeDocument/2006/relationships" xmlns:p="http://schemas.openxmlformats.org/presentationml/2006/main">
  <p:tag name="BTFPLAYOUTENABLED" val="1"/>
</p:tagLst>
</file>

<file path=ppt/tags/tag104.xml><?xml version="1.0" encoding="utf-8"?>
<p:tagLst xmlns:a="http://schemas.openxmlformats.org/drawingml/2006/main" xmlns:r="http://schemas.openxmlformats.org/officeDocument/2006/relationships" xmlns:p="http://schemas.openxmlformats.org/presentationml/2006/main">
  <p:tag name="BTFPLAYOUTENABLED" val="0"/>
</p:tagLst>
</file>

<file path=ppt/tags/tag105.xml><?xml version="1.0" encoding="utf-8"?>
<p:tagLst xmlns:a="http://schemas.openxmlformats.org/drawingml/2006/main" xmlns:r="http://schemas.openxmlformats.org/officeDocument/2006/relationships" xmlns:p="http://schemas.openxmlformats.org/presentationml/2006/main">
  <p:tag name="BTFPROTATION" val="0"/>
  <p:tag name="BTFPLAYOUTENABLED" val="0"/>
</p:tagLst>
</file>

<file path=ppt/tags/tag106.xml><?xml version="1.0" encoding="utf-8"?>
<p:tagLst xmlns:a="http://schemas.openxmlformats.org/drawingml/2006/main" xmlns:r="http://schemas.openxmlformats.org/officeDocument/2006/relationships" xmlns:p="http://schemas.openxmlformats.org/presentationml/2006/main">
  <p:tag name="BTFPLAYOUTCOLUMNS" val="4"/>
  <p:tag name="BTFPLAYOUTENABLED" val="0"/>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BTFPLAYOUTENABLED" val="1"/>
</p:tagLst>
</file>

<file path=ppt/tags/tag109.xml><?xml version="1.0" encoding="utf-8"?>
<p:tagLst xmlns:a="http://schemas.openxmlformats.org/drawingml/2006/main" xmlns:r="http://schemas.openxmlformats.org/officeDocument/2006/relationships" xmlns:p="http://schemas.openxmlformats.org/presentationml/2006/main">
  <p:tag name="BTFPLAYOUTENABLED"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11.xml><?xml version="1.0" encoding="utf-8"?>
<p:tagLst xmlns:a="http://schemas.openxmlformats.org/drawingml/2006/main" xmlns:r="http://schemas.openxmlformats.org/officeDocument/2006/relationships" xmlns:p="http://schemas.openxmlformats.org/presentationml/2006/main">
  <p:tag name="BTFPLAYOUTENABLED" val="1"/>
</p:tagLst>
</file>

<file path=ppt/tags/tag112.xml><?xml version="1.0" encoding="utf-8"?>
<p:tagLst xmlns:a="http://schemas.openxmlformats.org/drawingml/2006/main" xmlns:r="http://schemas.openxmlformats.org/officeDocument/2006/relationships" xmlns:p="http://schemas.openxmlformats.org/presentationml/2006/main">
  <p:tag name="BTFPLAYOUTENABLED" val="0"/>
</p:tagLst>
</file>

<file path=ppt/tags/tag113.xml><?xml version="1.0" encoding="utf-8"?>
<p:tagLst xmlns:a="http://schemas.openxmlformats.org/drawingml/2006/main" xmlns:r="http://schemas.openxmlformats.org/officeDocument/2006/relationships" xmlns:p="http://schemas.openxmlformats.org/presentationml/2006/main">
  <p:tag name="BTFPLAYOUTENABLED" val="1"/>
</p:tagLst>
</file>

<file path=ppt/tags/tag1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15.xml><?xml version="1.0" encoding="utf-8"?>
<p:tagLst xmlns:a="http://schemas.openxmlformats.org/drawingml/2006/main" xmlns:r="http://schemas.openxmlformats.org/officeDocument/2006/relationships" xmlns:p="http://schemas.openxmlformats.org/presentationml/2006/main">
  <p:tag name="BTFPLAYOUTENABLED" val="0"/>
</p:tagLst>
</file>

<file path=ppt/tags/tag116.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BTFPLAYOUTENABLED" val="0"/>
</p:tagLst>
</file>

<file path=ppt/tags/tag119.xml><?xml version="1.0" encoding="utf-8"?>
<p:tagLst xmlns:a="http://schemas.openxmlformats.org/drawingml/2006/main" xmlns:r="http://schemas.openxmlformats.org/officeDocument/2006/relationships" xmlns:p="http://schemas.openxmlformats.org/presentationml/2006/main">
  <p:tag name="BTFPLAYOUTENABLED" val="1"/>
</p:tagLst>
</file>

<file path=ppt/tags/tag12.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20.xml><?xml version="1.0" encoding="utf-8"?>
<p:tagLst xmlns:a="http://schemas.openxmlformats.org/drawingml/2006/main" xmlns:r="http://schemas.openxmlformats.org/officeDocument/2006/relationships" xmlns:p="http://schemas.openxmlformats.org/presentationml/2006/main">
  <p:tag name="BTFPLAYOUTENABLED" val="1"/>
</p:tagLst>
</file>

<file path=ppt/tags/tag121.xml><?xml version="1.0" encoding="utf-8"?>
<p:tagLst xmlns:a="http://schemas.openxmlformats.org/drawingml/2006/main" xmlns:r="http://schemas.openxmlformats.org/officeDocument/2006/relationships" xmlns:p="http://schemas.openxmlformats.org/presentationml/2006/main">
  <p:tag name="BTFPLAYOUTENABLED" val="1"/>
</p:tagLst>
</file>

<file path=ppt/tags/tag122.xml><?xml version="1.0" encoding="utf-8"?>
<p:tagLst xmlns:a="http://schemas.openxmlformats.org/drawingml/2006/main" xmlns:r="http://schemas.openxmlformats.org/officeDocument/2006/relationships" xmlns:p="http://schemas.openxmlformats.org/presentationml/2006/main">
  <p:tag name="BTFPLAYOUTENABLED" val="0"/>
</p:tagLst>
</file>

<file path=ppt/tags/tag123.xml><?xml version="1.0" encoding="utf-8"?>
<p:tagLst xmlns:a="http://schemas.openxmlformats.org/drawingml/2006/main" xmlns:r="http://schemas.openxmlformats.org/officeDocument/2006/relationships" xmlns:p="http://schemas.openxmlformats.org/presentationml/2006/main">
  <p:tag name="BTFPLAYOUTENABLED" val="0"/>
</p:tagLst>
</file>

<file path=ppt/tags/tag124.xml><?xml version="1.0" encoding="utf-8"?>
<p:tagLst xmlns:a="http://schemas.openxmlformats.org/drawingml/2006/main" xmlns:r="http://schemas.openxmlformats.org/officeDocument/2006/relationships" xmlns:p="http://schemas.openxmlformats.org/presentationml/2006/main">
  <p:tag name="BTFPLAYOUTENABLED" val="0"/>
</p:tagLst>
</file>

<file path=ppt/tags/tag125.xml><?xml version="1.0" encoding="utf-8"?>
<p:tagLst xmlns:a="http://schemas.openxmlformats.org/drawingml/2006/main" xmlns:r="http://schemas.openxmlformats.org/officeDocument/2006/relationships" xmlns:p="http://schemas.openxmlformats.org/presentationml/2006/main">
  <p:tag name="BTFPLAYOUTENABLED" val="1"/>
</p:tagLst>
</file>

<file path=ppt/tags/tag126.xml><?xml version="1.0" encoding="utf-8"?>
<p:tagLst xmlns:a="http://schemas.openxmlformats.org/drawingml/2006/main" xmlns:r="http://schemas.openxmlformats.org/officeDocument/2006/relationships" xmlns:p="http://schemas.openxmlformats.org/presentationml/2006/main">
  <p:tag name="BTFPLAYOUTENABLED" val="0"/>
</p:tagLst>
</file>

<file path=ppt/tags/tag12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BTFPBAINBULLETS"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BTFPLAYOUTENABLED" val="1"/>
</p:tagLst>
</file>

<file path=ppt/tags/tag131.xml><?xml version="1.0" encoding="utf-8"?>
<p:tagLst xmlns:a="http://schemas.openxmlformats.org/drawingml/2006/main" xmlns:r="http://schemas.openxmlformats.org/officeDocument/2006/relationships" xmlns:p="http://schemas.openxmlformats.org/presentationml/2006/main">
  <p:tag name="BTFPLAYOUTENABLED" val="1"/>
</p:tagLst>
</file>

<file path=ppt/tags/tag132.xml><?xml version="1.0" encoding="utf-8"?>
<p:tagLst xmlns:a="http://schemas.openxmlformats.org/drawingml/2006/main" xmlns:r="http://schemas.openxmlformats.org/officeDocument/2006/relationships" xmlns:p="http://schemas.openxmlformats.org/presentationml/2006/main">
  <p:tag name="BTFPLAYOUTENABLED" val="1"/>
</p:tagLst>
</file>

<file path=ppt/tags/tag133.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36.xml><?xml version="1.0" encoding="utf-8"?>
<p:tagLst xmlns:a="http://schemas.openxmlformats.org/drawingml/2006/main" xmlns:r="http://schemas.openxmlformats.org/officeDocument/2006/relationships" xmlns:p="http://schemas.openxmlformats.org/presentationml/2006/main">
  <p:tag name="BTFPLAYOUTENABLED" val="1"/>
</p:tagLst>
</file>

<file path=ppt/tags/tag137.xml><?xml version="1.0" encoding="utf-8"?>
<p:tagLst xmlns:a="http://schemas.openxmlformats.org/drawingml/2006/main" xmlns:r="http://schemas.openxmlformats.org/officeDocument/2006/relationships" xmlns:p="http://schemas.openxmlformats.org/presentationml/2006/main">
  <p:tag name="BTFPLAYOUTENABLED" val="1"/>
</p:tagLst>
</file>

<file path=ppt/tags/tag138.xml><?xml version="1.0" encoding="utf-8"?>
<p:tagLst xmlns:a="http://schemas.openxmlformats.org/drawingml/2006/main" xmlns:r="http://schemas.openxmlformats.org/officeDocument/2006/relationships" xmlns:p="http://schemas.openxmlformats.org/presentationml/2006/main">
  <p:tag name="BTFPLAYOUTENABLED" val="1"/>
</p:tagLst>
</file>

<file path=ppt/tags/tag139.xml><?xml version="1.0" encoding="utf-8"?>
<p:tagLst xmlns:a="http://schemas.openxmlformats.org/drawingml/2006/main" xmlns:r="http://schemas.openxmlformats.org/officeDocument/2006/relationships" xmlns:p="http://schemas.openxmlformats.org/presentationml/2006/main">
  <p:tag name="BTFPROTATION" val="0"/>
  <p:tag name="BTFPLAYOUTENABLED" val="0"/>
</p:tagLst>
</file>

<file path=ppt/tags/tag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4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143.xml><?xml version="1.0" encoding="utf-8"?>
<p:tagLst xmlns:a="http://schemas.openxmlformats.org/drawingml/2006/main" xmlns:r="http://schemas.openxmlformats.org/officeDocument/2006/relationships" xmlns:p="http://schemas.openxmlformats.org/presentationml/2006/main">
  <p:tag name="BTFPLAYOUTENABLED" val="1"/>
</p:tagLst>
</file>

<file path=ppt/tags/tag144.xml><?xml version="1.0" encoding="utf-8"?>
<p:tagLst xmlns:a="http://schemas.openxmlformats.org/drawingml/2006/main" xmlns:r="http://schemas.openxmlformats.org/officeDocument/2006/relationships" xmlns:p="http://schemas.openxmlformats.org/presentationml/2006/main">
  <p:tag name="BTFPLAYOUTENABLED" val="1"/>
</p:tagLst>
</file>

<file path=ppt/tags/tag145.xml><?xml version="1.0" encoding="utf-8"?>
<p:tagLst xmlns:a="http://schemas.openxmlformats.org/drawingml/2006/main" xmlns:r="http://schemas.openxmlformats.org/officeDocument/2006/relationships" xmlns:p="http://schemas.openxmlformats.org/presentationml/2006/main">
  <p:tag name="BTFPLAYOUTENABLED" val="1"/>
</p:tagLst>
</file>

<file path=ppt/tags/tag146.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149.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50.xml><?xml version="1.0" encoding="utf-8"?>
<p:tagLst xmlns:a="http://schemas.openxmlformats.org/drawingml/2006/main" xmlns:r="http://schemas.openxmlformats.org/officeDocument/2006/relationships" xmlns:p="http://schemas.openxmlformats.org/presentationml/2006/main">
  <p:tag name="BTFPLAYOUTENABLED" val="1"/>
</p:tagLst>
</file>

<file path=ppt/tags/tag151.xml><?xml version="1.0" encoding="utf-8"?>
<p:tagLst xmlns:a="http://schemas.openxmlformats.org/drawingml/2006/main" xmlns:r="http://schemas.openxmlformats.org/officeDocument/2006/relationships" xmlns:p="http://schemas.openxmlformats.org/presentationml/2006/main">
  <p:tag name="BTFPLAYOUTENABLED" val="1"/>
</p:tagLst>
</file>

<file path=ppt/tags/tag152.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55.xml><?xml version="1.0" encoding="utf-8"?>
<p:tagLst xmlns:a="http://schemas.openxmlformats.org/drawingml/2006/main" xmlns:r="http://schemas.openxmlformats.org/officeDocument/2006/relationships" xmlns:p="http://schemas.openxmlformats.org/presentationml/2006/main">
  <p:tag name="BTFPLAYOUTENABLED" val="1"/>
</p:tagLst>
</file>

<file path=ppt/tags/tag156.xml><?xml version="1.0" encoding="utf-8"?>
<p:tagLst xmlns:a="http://schemas.openxmlformats.org/drawingml/2006/main" xmlns:r="http://schemas.openxmlformats.org/officeDocument/2006/relationships" xmlns:p="http://schemas.openxmlformats.org/presentationml/2006/main">
  <p:tag name="BTFPLAYOUTENABLED" val="1"/>
</p:tagLst>
</file>

<file path=ppt/tags/tag157.xml><?xml version="1.0" encoding="utf-8"?>
<p:tagLst xmlns:a="http://schemas.openxmlformats.org/drawingml/2006/main" xmlns:r="http://schemas.openxmlformats.org/officeDocument/2006/relationships" xmlns:p="http://schemas.openxmlformats.org/presentationml/2006/main">
  <p:tag name="BTFPLAYOUTENABLED" val="1"/>
</p:tagLst>
</file>

<file path=ppt/tags/tag158.xml><?xml version="1.0" encoding="utf-8"?>
<p:tagLst xmlns:a="http://schemas.openxmlformats.org/drawingml/2006/main" xmlns:r="http://schemas.openxmlformats.org/officeDocument/2006/relationships" xmlns:p="http://schemas.openxmlformats.org/presentationml/2006/main">
  <p:tag name="BTFPLAYOUTENABLED" val="1"/>
</p:tagLst>
</file>

<file path=ppt/tags/tag159.xml><?xml version="1.0" encoding="utf-8"?>
<p:tagLst xmlns:a="http://schemas.openxmlformats.org/drawingml/2006/main" xmlns:r="http://schemas.openxmlformats.org/officeDocument/2006/relationships" xmlns:p="http://schemas.openxmlformats.org/presentationml/2006/main">
  <p:tag name="BTFPLAYOUTENABLED" val="1"/>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BTFPLAYOUTENABLED" val="1"/>
</p:tagLst>
</file>

<file path=ppt/tags/tag161.xml><?xml version="1.0" encoding="utf-8"?>
<p:tagLst xmlns:a="http://schemas.openxmlformats.org/drawingml/2006/main" xmlns:r="http://schemas.openxmlformats.org/officeDocument/2006/relationships" xmlns:p="http://schemas.openxmlformats.org/presentationml/2006/main">
  <p:tag name="BTFPLAYOUTENABLED" val="1"/>
</p:tagLst>
</file>

<file path=ppt/tags/tag162.xml><?xml version="1.0" encoding="utf-8"?>
<p:tagLst xmlns:a="http://schemas.openxmlformats.org/drawingml/2006/main" xmlns:r="http://schemas.openxmlformats.org/officeDocument/2006/relationships" xmlns:p="http://schemas.openxmlformats.org/presentationml/2006/main">
  <p:tag name="BTFPLAYOUTENABLED" val="1"/>
</p:tagLst>
</file>

<file path=ppt/tags/tag163.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BTFPLAYOUTENABLED" val="1"/>
</p:tagLst>
</file>

<file path=ppt/tags/tag166.xml><?xml version="1.0" encoding="utf-8"?>
<p:tagLst xmlns:a="http://schemas.openxmlformats.org/drawingml/2006/main" xmlns:r="http://schemas.openxmlformats.org/officeDocument/2006/relationships" xmlns:p="http://schemas.openxmlformats.org/presentationml/2006/main">
  <p:tag name="BTFPLAYOUTENABLED" val="1"/>
</p:tagLst>
</file>

<file path=ppt/tags/tag167.xml><?xml version="1.0" encoding="utf-8"?>
<p:tagLst xmlns:a="http://schemas.openxmlformats.org/drawingml/2006/main" xmlns:r="http://schemas.openxmlformats.org/officeDocument/2006/relationships" xmlns:p="http://schemas.openxmlformats.org/presentationml/2006/main">
  <p:tag name="BTFPLAYOUTENABLED" val="1"/>
</p:tagLst>
</file>

<file path=ppt/tags/tag16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BTFPCENTERX" val="50"/>
  <p:tag name="BTFPCENTERY" val="50"/>
  <p:tag name="BTFPLAYOUTANCHORELEFT" val="True"/>
  <p:tag name="BTFPLAYOUTANCHORERIGHT" val="True"/>
  <p:tag name="BTFPLAYOUTANCHORETOP" val="True"/>
  <p:tag name="BTFPLAYOUTANCHOREBOTTOM" val="False"/>
  <p:tag name="BTFPHEIGHT" val="600.8824"/>
  <p:tag name="BTFPWIDTH" val="908"/>
  <p:tag name="BTFPLAYOUTENABLED" val="0"/>
</p:tagLst>
</file>

<file path=ppt/tags/tag170.xml><?xml version="1.0" encoding="utf-8"?>
<p:tagLst xmlns:a="http://schemas.openxmlformats.org/drawingml/2006/main" xmlns:r="http://schemas.openxmlformats.org/officeDocument/2006/relationships" xmlns:p="http://schemas.openxmlformats.org/presentationml/2006/main">
  <p:tag name="BTFPLAYOUTENABLED" val="0"/>
</p:tagLst>
</file>

<file path=ppt/tags/tag171.xml><?xml version="1.0" encoding="utf-8"?>
<p:tagLst xmlns:a="http://schemas.openxmlformats.org/drawingml/2006/main" xmlns:r="http://schemas.openxmlformats.org/officeDocument/2006/relationships" xmlns:p="http://schemas.openxmlformats.org/presentationml/2006/main">
  <p:tag name="BTFPLAYOUTENABLED" val="1"/>
</p:tagLst>
</file>

<file path=ppt/tags/tag172.xml><?xml version="1.0" encoding="utf-8"?>
<p:tagLst xmlns:a="http://schemas.openxmlformats.org/drawingml/2006/main" xmlns:r="http://schemas.openxmlformats.org/officeDocument/2006/relationships" xmlns:p="http://schemas.openxmlformats.org/presentationml/2006/main">
  <p:tag name="BTFPLAYOUTENABLED" val="0"/>
</p:tagLst>
</file>

<file path=ppt/tags/tag173.xml><?xml version="1.0" encoding="utf-8"?>
<p:tagLst xmlns:a="http://schemas.openxmlformats.org/drawingml/2006/main" xmlns:r="http://schemas.openxmlformats.org/officeDocument/2006/relationships" xmlns:p="http://schemas.openxmlformats.org/presentationml/2006/main">
  <p:tag name="BTFPLAYOUTENABLED" val="0"/>
</p:tagLst>
</file>

<file path=ppt/tags/tag174.xml><?xml version="1.0" encoding="utf-8"?>
<p:tagLst xmlns:a="http://schemas.openxmlformats.org/drawingml/2006/main" xmlns:r="http://schemas.openxmlformats.org/officeDocument/2006/relationships" xmlns:p="http://schemas.openxmlformats.org/presentationml/2006/main">
  <p:tag name="BTFPLAYOUTENABLED" val="0"/>
</p:tagLst>
</file>

<file path=ppt/tags/tag175.xml><?xml version="1.0" encoding="utf-8"?>
<p:tagLst xmlns:a="http://schemas.openxmlformats.org/drawingml/2006/main" xmlns:r="http://schemas.openxmlformats.org/officeDocument/2006/relationships" xmlns:p="http://schemas.openxmlformats.org/presentationml/2006/main">
  <p:tag name="BTFPLAYOUTENABLED" val="1"/>
</p:tagLst>
</file>

<file path=ppt/tags/tag176.xml><?xml version="1.0" encoding="utf-8"?>
<p:tagLst xmlns:a="http://schemas.openxmlformats.org/drawingml/2006/main" xmlns:r="http://schemas.openxmlformats.org/officeDocument/2006/relationships" xmlns:p="http://schemas.openxmlformats.org/presentationml/2006/main">
  <p:tag name="BTFPLAYOUTENABLED" val="1"/>
</p:tagLst>
</file>

<file path=ppt/tags/tag17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8.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80.xml><?xml version="1.0" encoding="utf-8"?>
<p:tagLst xmlns:a="http://schemas.openxmlformats.org/drawingml/2006/main" xmlns:r="http://schemas.openxmlformats.org/officeDocument/2006/relationships" xmlns:p="http://schemas.openxmlformats.org/presentationml/2006/main">
  <p:tag name="BTFPLAYOUTENABLED" val="1"/>
</p:tagLst>
</file>

<file path=ppt/tags/tag181.xml><?xml version="1.0" encoding="utf-8"?>
<p:tagLst xmlns:a="http://schemas.openxmlformats.org/drawingml/2006/main" xmlns:r="http://schemas.openxmlformats.org/officeDocument/2006/relationships" xmlns:p="http://schemas.openxmlformats.org/presentationml/2006/main">
  <p:tag name="BTFPLAYOUTENABLED" val="1"/>
</p:tagLst>
</file>

<file path=ppt/tags/tag182.xml><?xml version="1.0" encoding="utf-8"?>
<p:tagLst xmlns:a="http://schemas.openxmlformats.org/drawingml/2006/main" xmlns:r="http://schemas.openxmlformats.org/officeDocument/2006/relationships" xmlns:p="http://schemas.openxmlformats.org/presentationml/2006/main">
  <p:tag name="BTFPLAYOUTENABLED" val="1"/>
</p:tagLst>
</file>

<file path=ppt/tags/tag183.xml><?xml version="1.0" encoding="utf-8"?>
<p:tagLst xmlns:a="http://schemas.openxmlformats.org/drawingml/2006/main" xmlns:r="http://schemas.openxmlformats.org/officeDocument/2006/relationships" xmlns:p="http://schemas.openxmlformats.org/presentationml/2006/main">
  <p:tag name="BTFPLAYOUTENABLED" val="0"/>
</p:tagLst>
</file>

<file path=ppt/tags/tag184.xml><?xml version="1.0" encoding="utf-8"?>
<p:tagLst xmlns:a="http://schemas.openxmlformats.org/drawingml/2006/main" xmlns:r="http://schemas.openxmlformats.org/officeDocument/2006/relationships" xmlns:p="http://schemas.openxmlformats.org/presentationml/2006/main">
  <p:tag name="BTFPLAYOUTENABLED" val="1"/>
</p:tagLst>
</file>

<file path=ppt/tags/tag185.xml><?xml version="1.0" encoding="utf-8"?>
<p:tagLst xmlns:a="http://schemas.openxmlformats.org/drawingml/2006/main" xmlns:r="http://schemas.openxmlformats.org/officeDocument/2006/relationships" xmlns:p="http://schemas.openxmlformats.org/presentationml/2006/main">
  <p:tag name="BTFPLAYOUTENABLED" val="1"/>
</p:tagLst>
</file>

<file path=ppt/tags/tag186.xml><?xml version="1.0" encoding="utf-8"?>
<p:tagLst xmlns:a="http://schemas.openxmlformats.org/drawingml/2006/main" xmlns:r="http://schemas.openxmlformats.org/officeDocument/2006/relationships" xmlns:p="http://schemas.openxmlformats.org/presentationml/2006/main">
  <p:tag name="BAINVALUECHAIN" val="True"/>
</p:tagLst>
</file>

<file path=ppt/tags/tag187.xml><?xml version="1.0" encoding="utf-8"?>
<p:tagLst xmlns:a="http://schemas.openxmlformats.org/drawingml/2006/main" xmlns:r="http://schemas.openxmlformats.org/officeDocument/2006/relationships" xmlns:p="http://schemas.openxmlformats.org/presentationml/2006/main">
  <p:tag name="BAINVALUECHAIN" val="True"/>
</p:tagLst>
</file>

<file path=ppt/tags/tag188.xml><?xml version="1.0" encoding="utf-8"?>
<p:tagLst xmlns:a="http://schemas.openxmlformats.org/drawingml/2006/main" xmlns:r="http://schemas.openxmlformats.org/officeDocument/2006/relationships" xmlns:p="http://schemas.openxmlformats.org/presentationml/2006/main">
  <p:tag name="BAINVALUECHAIN" val="True"/>
</p:tagLst>
</file>

<file path=ppt/tags/tag189.xml><?xml version="1.0" encoding="utf-8"?>
<p:tagLst xmlns:a="http://schemas.openxmlformats.org/drawingml/2006/main" xmlns:r="http://schemas.openxmlformats.org/officeDocument/2006/relationships" xmlns:p="http://schemas.openxmlformats.org/presentationml/2006/main">
  <p:tag name="BTFPLAYOUTENABLED" val="1"/>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Lst>
</file>

<file path=ppt/tags/tag190.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BTFPLAYOUTANCHORELEFT" val="True"/>
  <p:tag name="BTFPLAYOUTANCHORERIGHT" val="True"/>
  <p:tag name="BTFPLAYOUTANCHORETOP" val="True"/>
  <p:tag name="BTFPLAYOUTANCHOREBOTTOM" val="False"/>
  <p:tag name="BTFPHEIGHT" val="416.7625"/>
  <p:tag name="BTFPWIDTH" val="177.8273"/>
  <p:tag name="BTFPUNCROPPEDHEIGHT" val="416.7625"/>
  <p:tag name="BTFPUNCROPPEDWIDTH" val="624.3286"/>
  <p:tag name="BTFPCENTERX" val="59.82143"/>
  <p:tag name="BTFPCENTERY" val="52"/>
</p:tagLst>
</file>

<file path=ppt/tags/tag193.xml><?xml version="1.0" encoding="utf-8"?>
<p:tagLst xmlns:a="http://schemas.openxmlformats.org/drawingml/2006/main" xmlns:r="http://schemas.openxmlformats.org/officeDocument/2006/relationships" xmlns:p="http://schemas.openxmlformats.org/presentationml/2006/main">
  <p:tag name="BTFPLAYOUTENABLED" val="0"/>
</p:tagLst>
</file>

<file path=ppt/tags/tag194.xml><?xml version="1.0" encoding="utf-8"?>
<p:tagLst xmlns:a="http://schemas.openxmlformats.org/drawingml/2006/main" xmlns:r="http://schemas.openxmlformats.org/officeDocument/2006/relationships" xmlns:p="http://schemas.openxmlformats.org/presentationml/2006/main">
  <p:tag name="BTFPLAYOUTENABLED" val="1"/>
</p:tagLst>
</file>

<file path=ppt/tags/tag195.xml><?xml version="1.0" encoding="utf-8"?>
<p:tagLst xmlns:a="http://schemas.openxmlformats.org/drawingml/2006/main" xmlns:r="http://schemas.openxmlformats.org/officeDocument/2006/relationships" xmlns:p="http://schemas.openxmlformats.org/presentationml/2006/main">
  <p:tag name="BTFPLAYOUTENABLED" val="1"/>
</p:tagLst>
</file>

<file path=ppt/tags/tag196.xml><?xml version="1.0" encoding="utf-8"?>
<p:tagLst xmlns:a="http://schemas.openxmlformats.org/drawingml/2006/main" xmlns:r="http://schemas.openxmlformats.org/officeDocument/2006/relationships" xmlns:p="http://schemas.openxmlformats.org/presentationml/2006/main">
  <p:tag name="BTFPLAYOUTENABLED" val="1"/>
</p:tagLst>
</file>

<file path=ppt/tags/tag197.xml><?xml version="1.0" encoding="utf-8"?>
<p:tagLst xmlns:a="http://schemas.openxmlformats.org/drawingml/2006/main" xmlns:r="http://schemas.openxmlformats.org/officeDocument/2006/relationships" xmlns:p="http://schemas.openxmlformats.org/presentationml/2006/main">
  <p:tag name="BTFPLAYOUTENABLED" val="1"/>
</p:tagLst>
</file>

<file path=ppt/tags/tag198.xml><?xml version="1.0" encoding="utf-8"?>
<p:tagLst xmlns:a="http://schemas.openxmlformats.org/drawingml/2006/main" xmlns:r="http://schemas.openxmlformats.org/officeDocument/2006/relationships" xmlns:p="http://schemas.openxmlformats.org/presentationml/2006/main">
  <p:tag name="BTFPLAYOUTENABLED" val="1"/>
</p:tagLst>
</file>

<file path=ppt/tags/tag199.xml><?xml version="1.0" encoding="utf-8"?>
<p:tagLst xmlns:a="http://schemas.openxmlformats.org/drawingml/2006/main" xmlns:r="http://schemas.openxmlformats.org/officeDocument/2006/relationships" xmlns:p="http://schemas.openxmlformats.org/presentationml/2006/main">
  <p:tag name="BTFPLAYOUTENABL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00.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BTFPLAYOUTENABLED" val="1"/>
</p:tagLst>
</file>

<file path=ppt/tags/tag203.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04.xml><?xml version="1.0" encoding="utf-8"?>
<p:tagLst xmlns:a="http://schemas.openxmlformats.org/drawingml/2006/main" xmlns:r="http://schemas.openxmlformats.org/officeDocument/2006/relationships" xmlns:p="http://schemas.openxmlformats.org/presentationml/2006/main">
  <p:tag name="BTFPLAYOUTENABLED" val="1"/>
</p:tagLst>
</file>

<file path=ppt/tags/tag205.xml><?xml version="1.0" encoding="utf-8"?>
<p:tagLst xmlns:a="http://schemas.openxmlformats.org/drawingml/2006/main" xmlns:r="http://schemas.openxmlformats.org/officeDocument/2006/relationships" xmlns:p="http://schemas.openxmlformats.org/presentationml/2006/main">
  <p:tag name="BTFPLAYOUTENABLED" val="1"/>
</p:tagLst>
</file>

<file path=ppt/tags/tag206.xml><?xml version="1.0" encoding="utf-8"?>
<p:tagLst xmlns:a="http://schemas.openxmlformats.org/drawingml/2006/main" xmlns:r="http://schemas.openxmlformats.org/officeDocument/2006/relationships" xmlns:p="http://schemas.openxmlformats.org/presentationml/2006/main">
  <p:tag name="BTFPLAYOUTENABLED" val="1"/>
</p:tagLst>
</file>

<file path=ppt/tags/tag207.xml><?xml version="1.0" encoding="utf-8"?>
<p:tagLst xmlns:a="http://schemas.openxmlformats.org/drawingml/2006/main" xmlns:r="http://schemas.openxmlformats.org/officeDocument/2006/relationships" xmlns:p="http://schemas.openxmlformats.org/presentationml/2006/main">
  <p:tag name="BTFPLAYOUTENABLED" val="1"/>
</p:tagLst>
</file>

<file path=ppt/tags/tag208.xml><?xml version="1.0" encoding="utf-8"?>
<p:tagLst xmlns:a="http://schemas.openxmlformats.org/drawingml/2006/main" xmlns:r="http://schemas.openxmlformats.org/officeDocument/2006/relationships" xmlns:p="http://schemas.openxmlformats.org/presentationml/2006/main">
  <p:tag name="BTFPLAYOUTENABLED" val="0"/>
</p:tagLst>
</file>

<file path=ppt/tags/tag209.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10.xml><?xml version="1.0" encoding="utf-8"?>
<p:tagLst xmlns:a="http://schemas.openxmlformats.org/drawingml/2006/main" xmlns:r="http://schemas.openxmlformats.org/officeDocument/2006/relationships" xmlns:p="http://schemas.openxmlformats.org/presentationml/2006/main">
  <p:tag name="BTFPLAYOUTENABLED" val="0"/>
  <p:tag name="BTFPLAYOUTCOLUMNS" val="4"/>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BTFPLAYOUTENABLED" val="1"/>
</p:tagLst>
</file>

<file path=ppt/tags/tag213.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14.xml><?xml version="1.0" encoding="utf-8"?>
<p:tagLst xmlns:a="http://schemas.openxmlformats.org/drawingml/2006/main" xmlns:r="http://schemas.openxmlformats.org/officeDocument/2006/relationships" xmlns:p="http://schemas.openxmlformats.org/presentationml/2006/main">
  <p:tag name="BTFPLAYOUTENABLED" val="1"/>
</p:tagLst>
</file>

<file path=ppt/tags/tag215.xml><?xml version="1.0" encoding="utf-8"?>
<p:tagLst xmlns:a="http://schemas.openxmlformats.org/drawingml/2006/main" xmlns:r="http://schemas.openxmlformats.org/officeDocument/2006/relationships" xmlns:p="http://schemas.openxmlformats.org/presentationml/2006/main">
  <p:tag name="BTFPLAYOUTENABLED" val="1"/>
</p:tagLst>
</file>

<file path=ppt/tags/tag216.xml><?xml version="1.0" encoding="utf-8"?>
<p:tagLst xmlns:a="http://schemas.openxmlformats.org/drawingml/2006/main" xmlns:r="http://schemas.openxmlformats.org/officeDocument/2006/relationships" xmlns:p="http://schemas.openxmlformats.org/presentationml/2006/main">
  <p:tag name="BTFPLAYOUTENABLED" val="1"/>
</p:tagLst>
</file>

<file path=ppt/tags/tag217.xml><?xml version="1.0" encoding="utf-8"?>
<p:tagLst xmlns:a="http://schemas.openxmlformats.org/drawingml/2006/main" xmlns:r="http://schemas.openxmlformats.org/officeDocument/2006/relationships" xmlns:p="http://schemas.openxmlformats.org/presentationml/2006/main">
  <p:tag name="BTFPLAYOUTENABLED" val="1"/>
</p:tagLst>
</file>

<file path=ppt/tags/tag218.xml><?xml version="1.0" encoding="utf-8"?>
<p:tagLst xmlns:a="http://schemas.openxmlformats.org/drawingml/2006/main" xmlns:r="http://schemas.openxmlformats.org/officeDocument/2006/relationships" xmlns:p="http://schemas.openxmlformats.org/presentationml/2006/main">
  <p:tag name="BTFPLAYOUTENABLED" val="1"/>
</p:tagLst>
</file>

<file path=ppt/tags/tag219.xml><?xml version="1.0" encoding="utf-8"?>
<p:tagLst xmlns:a="http://schemas.openxmlformats.org/drawingml/2006/main" xmlns:r="http://schemas.openxmlformats.org/officeDocument/2006/relationships" xmlns:p="http://schemas.openxmlformats.org/presentationml/2006/main">
  <p:tag name="BTFPLAYOUTENABLED" val="1"/>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 name="BTFP_TEMPLATE" val="&lt;?xml version=&quot;1.0&quot; encoding=&quot;utf-8&quot;?&gt;&lt;Template&gt;&lt;Id&gt;e519b4252c6347e40b3efc6c58d434e6&lt;/Id&gt;&lt;Version&gt;13&lt;/Version&gt;&lt;/Template&gt;"/>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BTFPLAYOUTENABLED" val="0"/>
  <p:tag name="BTFPLAYOUTCOLUMNS" val="7"/>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26.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29.xml><?xml version="1.0" encoding="utf-8"?>
<p:tagLst xmlns:a="http://schemas.openxmlformats.org/drawingml/2006/main" xmlns:r="http://schemas.openxmlformats.org/officeDocument/2006/relationships" xmlns:p="http://schemas.openxmlformats.org/presentationml/2006/main">
  <p:tag name="BTFPLAYOUTENABLED" val="1"/>
</p:tagLst>
</file>

<file path=ppt/tags/tag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30.xml><?xml version="1.0" encoding="utf-8"?>
<p:tagLst xmlns:a="http://schemas.openxmlformats.org/drawingml/2006/main" xmlns:r="http://schemas.openxmlformats.org/officeDocument/2006/relationships" xmlns:p="http://schemas.openxmlformats.org/presentationml/2006/main">
  <p:tag name="BTFPLAYOUTENABLED" val="1"/>
</p:tagLst>
</file>

<file path=ppt/tags/tag231.xml><?xml version="1.0" encoding="utf-8"?>
<p:tagLst xmlns:a="http://schemas.openxmlformats.org/drawingml/2006/main" xmlns:r="http://schemas.openxmlformats.org/officeDocument/2006/relationships" xmlns:p="http://schemas.openxmlformats.org/presentationml/2006/main">
  <p:tag name="BTFPLAYOUTENABLED" val="1"/>
</p:tagLst>
</file>

<file path=ppt/tags/tag232.xml><?xml version="1.0" encoding="utf-8"?>
<p:tagLst xmlns:a="http://schemas.openxmlformats.org/drawingml/2006/main" xmlns:r="http://schemas.openxmlformats.org/officeDocument/2006/relationships" xmlns:p="http://schemas.openxmlformats.org/presentationml/2006/main">
  <p:tag name="BTFPLAYOUTENABLED" val="0"/>
</p:tagLst>
</file>

<file path=ppt/tags/tag233.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234.xml><?xml version="1.0" encoding="utf-8"?>
<p:tagLst xmlns:a="http://schemas.openxmlformats.org/drawingml/2006/main" xmlns:r="http://schemas.openxmlformats.org/officeDocument/2006/relationships" xmlns:p="http://schemas.openxmlformats.org/presentationml/2006/main">
  <p:tag name="BTFPLAYOUTENABLED" val="1"/>
</p:tagLst>
</file>

<file path=ppt/tags/tag235.xml><?xml version="1.0" encoding="utf-8"?>
<p:tagLst xmlns:a="http://schemas.openxmlformats.org/drawingml/2006/main" xmlns:r="http://schemas.openxmlformats.org/officeDocument/2006/relationships" xmlns:p="http://schemas.openxmlformats.org/presentationml/2006/main">
  <p:tag name="BTFPLAYOUTENABLED" val="1"/>
</p:tagLst>
</file>

<file path=ppt/tags/tag236.xml><?xml version="1.0" encoding="utf-8"?>
<p:tagLst xmlns:a="http://schemas.openxmlformats.org/drawingml/2006/main" xmlns:r="http://schemas.openxmlformats.org/officeDocument/2006/relationships" xmlns:p="http://schemas.openxmlformats.org/presentationml/2006/main">
  <p:tag name="BTFPLAYOUTENABLED" val="1"/>
</p:tagLst>
</file>

<file path=ppt/tags/tag237.xml><?xml version="1.0" encoding="utf-8"?>
<p:tagLst xmlns:a="http://schemas.openxmlformats.org/drawingml/2006/main" xmlns:r="http://schemas.openxmlformats.org/officeDocument/2006/relationships" xmlns:p="http://schemas.openxmlformats.org/presentationml/2006/main">
  <p:tag name="BTFPLAYOUTENABLED" val="1"/>
</p:tagLst>
</file>

<file path=ppt/tags/tag238.xml><?xml version="1.0" encoding="utf-8"?>
<p:tagLst xmlns:a="http://schemas.openxmlformats.org/drawingml/2006/main" xmlns:r="http://schemas.openxmlformats.org/officeDocument/2006/relationships" xmlns:p="http://schemas.openxmlformats.org/presentationml/2006/main">
  <p:tag name="BTFPLAYOUTENABLED" val="1"/>
</p:tagLst>
</file>

<file path=ppt/tags/tag239.xml><?xml version="1.0" encoding="utf-8"?>
<p:tagLst xmlns:a="http://schemas.openxmlformats.org/drawingml/2006/main" xmlns:r="http://schemas.openxmlformats.org/officeDocument/2006/relationships" xmlns:p="http://schemas.openxmlformats.org/presentationml/2006/main">
  <p:tag name="BTFPLAYOUTENABLED" val="1"/>
</p:tagLst>
</file>

<file path=ppt/tags/tag24.xml><?xml version="1.0" encoding="utf-8"?>
<p:tagLst xmlns:a="http://schemas.openxmlformats.org/drawingml/2006/main" xmlns:r="http://schemas.openxmlformats.org/officeDocument/2006/relationships" xmlns:p="http://schemas.openxmlformats.org/presentationml/2006/main">
  <p:tag name="AS_UNIQUEID" val="80642"/>
</p:tagLst>
</file>

<file path=ppt/tags/tag24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BTFPLAYOUTENABLED" val="1"/>
</p:tagLst>
</file>

<file path=ppt/tags/tag243.xml><?xml version="1.0" encoding="utf-8"?>
<p:tagLst xmlns:a="http://schemas.openxmlformats.org/drawingml/2006/main" xmlns:r="http://schemas.openxmlformats.org/officeDocument/2006/relationships" xmlns:p="http://schemas.openxmlformats.org/presentationml/2006/main">
  <p:tag name="BTFPLAYOUTENABLED" val="1"/>
</p:tagLst>
</file>

<file path=ppt/tags/tag244.xml><?xml version="1.0" encoding="utf-8"?>
<p:tagLst xmlns:a="http://schemas.openxmlformats.org/drawingml/2006/main" xmlns:r="http://schemas.openxmlformats.org/officeDocument/2006/relationships" xmlns:p="http://schemas.openxmlformats.org/presentationml/2006/main">
  <p:tag name="BTFPLAYOUTENABLED" val="1"/>
</p:tagLst>
</file>

<file path=ppt/tags/tag245.xml><?xml version="1.0" encoding="utf-8"?>
<p:tagLst xmlns:a="http://schemas.openxmlformats.org/drawingml/2006/main" xmlns:r="http://schemas.openxmlformats.org/officeDocument/2006/relationships" xmlns:p="http://schemas.openxmlformats.org/presentationml/2006/main">
  <p:tag name="BTFPLAYOUTENABLED" val="1"/>
</p:tagLst>
</file>

<file path=ppt/tags/tag246.xml><?xml version="1.0" encoding="utf-8"?>
<p:tagLst xmlns:a="http://schemas.openxmlformats.org/drawingml/2006/main" xmlns:r="http://schemas.openxmlformats.org/officeDocument/2006/relationships" xmlns:p="http://schemas.openxmlformats.org/presentationml/2006/main">
  <p:tag name="BTFPLAYOUTENABLED" val="1"/>
</p:tagLst>
</file>

<file path=ppt/tags/tag247.xml><?xml version="1.0" encoding="utf-8"?>
<p:tagLst xmlns:a="http://schemas.openxmlformats.org/drawingml/2006/main" xmlns:r="http://schemas.openxmlformats.org/officeDocument/2006/relationships" xmlns:p="http://schemas.openxmlformats.org/presentationml/2006/main">
  <p:tag name="BTFPLAYOUTENABLED" val="1"/>
</p:tagLst>
</file>

<file path=ppt/tags/tag248.xml><?xml version="1.0" encoding="utf-8"?>
<p:tagLst xmlns:a="http://schemas.openxmlformats.org/drawingml/2006/main" xmlns:r="http://schemas.openxmlformats.org/officeDocument/2006/relationships" xmlns:p="http://schemas.openxmlformats.org/presentationml/2006/main">
  <p:tag name="BTFPLAYOUTCOLUMNS" val="5"/>
  <p:tag name="BTFPLAYOUTENABLED" val="0"/>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AS_UNIQUEID" val="80643"/>
</p:tagLst>
</file>

<file path=ppt/tags/tag250.xml><?xml version="1.0" encoding="utf-8"?>
<p:tagLst xmlns:a="http://schemas.openxmlformats.org/drawingml/2006/main" xmlns:r="http://schemas.openxmlformats.org/officeDocument/2006/relationships" xmlns:p="http://schemas.openxmlformats.org/presentationml/2006/main">
  <p:tag name="BTFPLAYOUTENABLED" val="1"/>
</p:tagLst>
</file>

<file path=ppt/tags/tag251.xml><?xml version="1.0" encoding="utf-8"?>
<p:tagLst xmlns:a="http://schemas.openxmlformats.org/drawingml/2006/main" xmlns:r="http://schemas.openxmlformats.org/officeDocument/2006/relationships" xmlns:p="http://schemas.openxmlformats.org/presentationml/2006/main">
  <p:tag name="BTFPLAYOUTENABLED" val="1"/>
</p:tagLst>
</file>

<file path=ppt/tags/tag252.xml><?xml version="1.0" encoding="utf-8"?>
<p:tagLst xmlns:a="http://schemas.openxmlformats.org/drawingml/2006/main" xmlns:r="http://schemas.openxmlformats.org/officeDocument/2006/relationships" xmlns:p="http://schemas.openxmlformats.org/presentationml/2006/main">
  <p:tag name="BTFPLAYOUTENABLED" val="1"/>
</p:tagLst>
</file>

<file path=ppt/tags/tag253.xml><?xml version="1.0" encoding="utf-8"?>
<p:tagLst xmlns:a="http://schemas.openxmlformats.org/drawingml/2006/main" xmlns:r="http://schemas.openxmlformats.org/officeDocument/2006/relationships" xmlns:p="http://schemas.openxmlformats.org/presentationml/2006/main">
  <p:tag name="BTFPLAYOUTENABLED" val="1"/>
</p:tagLst>
</file>

<file path=ppt/tags/tag254.xml><?xml version="1.0" encoding="utf-8"?>
<p:tagLst xmlns:a="http://schemas.openxmlformats.org/drawingml/2006/main" xmlns:r="http://schemas.openxmlformats.org/officeDocument/2006/relationships" xmlns:p="http://schemas.openxmlformats.org/presentationml/2006/main">
  <p:tag name="BTFPLAYOUTENABLED" val="1"/>
</p:tagLst>
</file>

<file path=ppt/tags/tag255.xml><?xml version="1.0" encoding="utf-8"?>
<p:tagLst xmlns:a="http://schemas.openxmlformats.org/drawingml/2006/main" xmlns:r="http://schemas.openxmlformats.org/officeDocument/2006/relationships" xmlns:p="http://schemas.openxmlformats.org/presentationml/2006/main">
  <p:tag name="BTFPLAYOUTENABLED" val="1"/>
</p:tagLst>
</file>

<file path=ppt/tags/tag256.xml><?xml version="1.0" encoding="utf-8"?>
<p:tagLst xmlns:a="http://schemas.openxmlformats.org/drawingml/2006/main" xmlns:r="http://schemas.openxmlformats.org/officeDocument/2006/relationships" xmlns:p="http://schemas.openxmlformats.org/presentationml/2006/main">
  <p:tag name="BTFPLAYOUTENABLED" val="1"/>
</p:tagLst>
</file>

<file path=ppt/tags/tag257.xml><?xml version="1.0" encoding="utf-8"?>
<p:tagLst xmlns:a="http://schemas.openxmlformats.org/drawingml/2006/main" xmlns:r="http://schemas.openxmlformats.org/officeDocument/2006/relationships" xmlns:p="http://schemas.openxmlformats.org/presentationml/2006/main">
  <p:tag name="BTFPLAYOUTENABLED" val="1"/>
</p:tagLst>
</file>

<file path=ppt/tags/tag258.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S_UNIQUEID" val="80644"/>
</p:tagLst>
</file>

<file path=ppt/tags/tag260.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61.xml><?xml version="1.0" encoding="utf-8"?>
<p:tagLst xmlns:a="http://schemas.openxmlformats.org/drawingml/2006/main" xmlns:r="http://schemas.openxmlformats.org/officeDocument/2006/relationships" xmlns:p="http://schemas.openxmlformats.org/presentationml/2006/main">
  <p:tag name="BTFPLAYOUTENABLED" val="1"/>
</p:tagLst>
</file>

<file path=ppt/tags/tag262.xml><?xml version="1.0" encoding="utf-8"?>
<p:tagLst xmlns:a="http://schemas.openxmlformats.org/drawingml/2006/main" xmlns:r="http://schemas.openxmlformats.org/officeDocument/2006/relationships" xmlns:p="http://schemas.openxmlformats.org/presentationml/2006/main">
  <p:tag name="BTFPLAYOUTENABLED" val="1"/>
</p:tagLst>
</file>

<file path=ppt/tags/tag263.xml><?xml version="1.0" encoding="utf-8"?>
<p:tagLst xmlns:a="http://schemas.openxmlformats.org/drawingml/2006/main" xmlns:r="http://schemas.openxmlformats.org/officeDocument/2006/relationships" xmlns:p="http://schemas.openxmlformats.org/presentationml/2006/main">
  <p:tag name="BTFPLAYOUTENABLED" val="1"/>
</p:tagLst>
</file>

<file path=ppt/tags/tag264.xml><?xml version="1.0" encoding="utf-8"?>
<p:tagLst xmlns:a="http://schemas.openxmlformats.org/drawingml/2006/main" xmlns:r="http://schemas.openxmlformats.org/officeDocument/2006/relationships" xmlns:p="http://schemas.openxmlformats.org/presentationml/2006/main">
  <p:tag name="BTFPLAYOUTENABLED" val="1"/>
</p:tagLst>
</file>

<file path=ppt/tags/tag265.xml><?xml version="1.0" encoding="utf-8"?>
<p:tagLst xmlns:a="http://schemas.openxmlformats.org/drawingml/2006/main" xmlns:r="http://schemas.openxmlformats.org/officeDocument/2006/relationships" xmlns:p="http://schemas.openxmlformats.org/presentationml/2006/main">
  <p:tag name="BTFPLAYOUTENABLED" val="0"/>
  <p:tag name="BTFPLAYOUTCOLUMNS" val="7"/>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BTFPLAYOUTENABLED" val="1"/>
</p:tagLst>
</file>

<file path=ppt/tags/tag268.xml><?xml version="1.0" encoding="utf-8"?>
<p:tagLst xmlns:a="http://schemas.openxmlformats.org/drawingml/2006/main" xmlns:r="http://schemas.openxmlformats.org/officeDocument/2006/relationships" xmlns:p="http://schemas.openxmlformats.org/presentationml/2006/main">
  <p:tag name="BTFPLAYOUTENABLED" val="1"/>
</p:tagLst>
</file>

<file path=ppt/tags/tag269.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27.xml><?xml version="1.0" encoding="utf-8"?>
<p:tagLst xmlns:a="http://schemas.openxmlformats.org/drawingml/2006/main" xmlns:r="http://schemas.openxmlformats.org/officeDocument/2006/relationships" xmlns:p="http://schemas.openxmlformats.org/presentationml/2006/main">
  <p:tag name="AS_UNIQUEID" val="80702"/>
  <p:tag name="BTFPLAYOUTANCHOREBOTTOM" val="False"/>
  <p:tag name="BTFPLAYOUTANCHORELEFT" val="True"/>
  <p:tag name="BTFPLAYOUTANCHORERIGHT" val="False"/>
  <p:tag name="BTFPLAYOUTANCHORETOP" val="True"/>
  <p:tag name="BTFPLAYOUTENABLED" val="1"/>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BTFPLAYOUTENABLED" val="1"/>
</p:tagLst>
</file>

<file path=ppt/tags/tag272.xml><?xml version="1.0" encoding="utf-8"?>
<p:tagLst xmlns:a="http://schemas.openxmlformats.org/drawingml/2006/main" xmlns:r="http://schemas.openxmlformats.org/officeDocument/2006/relationships" xmlns:p="http://schemas.openxmlformats.org/presentationml/2006/main">
  <p:tag name="BTFPLAYOUTENABLED" val="1"/>
</p:tagLst>
</file>

<file path=ppt/tags/tag273.xml><?xml version="1.0" encoding="utf-8"?>
<p:tagLst xmlns:a="http://schemas.openxmlformats.org/drawingml/2006/main" xmlns:r="http://schemas.openxmlformats.org/officeDocument/2006/relationships" xmlns:p="http://schemas.openxmlformats.org/presentationml/2006/main">
  <p:tag name="BTFPLAYOUTENABLED" val="1"/>
</p:tagLst>
</file>

<file path=ppt/tags/tag274.xml><?xml version="1.0" encoding="utf-8"?>
<p:tagLst xmlns:a="http://schemas.openxmlformats.org/drawingml/2006/main" xmlns:r="http://schemas.openxmlformats.org/officeDocument/2006/relationships" xmlns:p="http://schemas.openxmlformats.org/presentationml/2006/main">
  <p:tag name="BTFPLAYOUTENABLED" val="1"/>
</p:tagLst>
</file>

<file path=ppt/tags/tag275.xml><?xml version="1.0" encoding="utf-8"?>
<p:tagLst xmlns:a="http://schemas.openxmlformats.org/drawingml/2006/main" xmlns:r="http://schemas.openxmlformats.org/officeDocument/2006/relationships" xmlns:p="http://schemas.openxmlformats.org/presentationml/2006/main">
  <p:tag name="BTFPLAYOUTENABLED" val="1"/>
</p:tagLst>
</file>

<file path=ppt/tags/tag276.xml><?xml version="1.0" encoding="utf-8"?>
<p:tagLst xmlns:a="http://schemas.openxmlformats.org/drawingml/2006/main" xmlns:r="http://schemas.openxmlformats.org/officeDocument/2006/relationships" xmlns:p="http://schemas.openxmlformats.org/presentationml/2006/main">
  <p:tag name="BTFPLAYOUTENABLED" val="1"/>
</p:tagLst>
</file>

<file path=ppt/tags/tag277.xml><?xml version="1.0" encoding="utf-8"?>
<p:tagLst xmlns:a="http://schemas.openxmlformats.org/drawingml/2006/main" xmlns:r="http://schemas.openxmlformats.org/officeDocument/2006/relationships" xmlns:p="http://schemas.openxmlformats.org/presentationml/2006/main">
  <p:tag name="BTFPLAYOUTENABLED" val="1"/>
</p:tagLst>
</file>

<file path=ppt/tags/tag278.xml><?xml version="1.0" encoding="utf-8"?>
<p:tagLst xmlns:a="http://schemas.openxmlformats.org/drawingml/2006/main" xmlns:r="http://schemas.openxmlformats.org/officeDocument/2006/relationships" xmlns:p="http://schemas.openxmlformats.org/presentationml/2006/main">
  <p:tag name="BTFPLAYOUTENABLED" val="1"/>
</p:tagLst>
</file>

<file path=ppt/tags/tag279.xml><?xml version="1.0" encoding="utf-8"?>
<p:tagLst xmlns:a="http://schemas.openxmlformats.org/drawingml/2006/main" xmlns:r="http://schemas.openxmlformats.org/officeDocument/2006/relationships" xmlns:p="http://schemas.openxmlformats.org/presentationml/2006/main">
  <p:tag name="BTFPLAYOUTENABLED" val="1"/>
</p:tagLst>
</file>

<file path=ppt/tags/tag28.xml><?xml version="1.0" encoding="utf-8"?>
<p:tagLst xmlns:a="http://schemas.openxmlformats.org/drawingml/2006/main" xmlns:r="http://schemas.openxmlformats.org/officeDocument/2006/relationships" xmlns:p="http://schemas.openxmlformats.org/presentationml/2006/main">
  <p:tag name="AS_UNIQUEID" val="80705"/>
  <p:tag name="BTFPLAYOUTANCHOREBOTTOM" val="False"/>
  <p:tag name="BTFPLAYOUTANCHORELEFT" val="True"/>
  <p:tag name="BTFPLAYOUTANCHORERIGHT" val="False"/>
  <p:tag name="BTFPLAYOUTANCHORETOP" val="True"/>
  <p:tag name="BTFPLAYOUTENABLED" val="1"/>
</p:tagLst>
</file>

<file path=ppt/tags/tag280.xml><?xml version="1.0" encoding="utf-8"?>
<p:tagLst xmlns:a="http://schemas.openxmlformats.org/drawingml/2006/main" xmlns:r="http://schemas.openxmlformats.org/officeDocument/2006/relationships" xmlns:p="http://schemas.openxmlformats.org/presentationml/2006/main">
  <p:tag name="BTFPLAYOUTENABLED" val="1"/>
</p:tagLst>
</file>

<file path=ppt/tags/tag281.xml><?xml version="1.0" encoding="utf-8"?>
<p:tagLst xmlns:a="http://schemas.openxmlformats.org/drawingml/2006/main" xmlns:r="http://schemas.openxmlformats.org/officeDocument/2006/relationships" xmlns:p="http://schemas.openxmlformats.org/presentationml/2006/main">
  <p:tag name="BTFPLAYOUTENABLED" val="1"/>
</p:tagLst>
</file>

<file path=ppt/tags/tag282.xml><?xml version="1.0" encoding="utf-8"?>
<p:tagLst xmlns:a="http://schemas.openxmlformats.org/drawingml/2006/main" xmlns:r="http://schemas.openxmlformats.org/officeDocument/2006/relationships" xmlns:p="http://schemas.openxmlformats.org/presentationml/2006/main">
  <p:tag name="BTFPLAYOUTENABLED" val="1"/>
</p:tagLst>
</file>

<file path=ppt/tags/tag283.xml><?xml version="1.0" encoding="utf-8"?>
<p:tagLst xmlns:a="http://schemas.openxmlformats.org/drawingml/2006/main" xmlns:r="http://schemas.openxmlformats.org/officeDocument/2006/relationships" xmlns:p="http://schemas.openxmlformats.org/presentationml/2006/main">
  <p:tag name="BTFPLAYOUTENABLED" val="1"/>
</p:tagLst>
</file>

<file path=ppt/tags/tag284.xml><?xml version="1.0" encoding="utf-8"?>
<p:tagLst xmlns:a="http://schemas.openxmlformats.org/drawingml/2006/main" xmlns:r="http://schemas.openxmlformats.org/officeDocument/2006/relationships" xmlns:p="http://schemas.openxmlformats.org/presentationml/2006/main">
  <p:tag name="BTFPLAYOUTENABLED" val="1"/>
</p:tagLst>
</file>

<file path=ppt/tags/tag28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88.xml><?xml version="1.0" encoding="utf-8"?>
<p:tagLst xmlns:a="http://schemas.openxmlformats.org/drawingml/2006/main" xmlns:r="http://schemas.openxmlformats.org/officeDocument/2006/relationships" xmlns:p="http://schemas.openxmlformats.org/presentationml/2006/main">
  <p:tag name="BTFPLAYOUTENABLED" val="1"/>
</p:tagLst>
</file>

<file path=ppt/tags/tag289.xml><?xml version="1.0" encoding="utf-8"?>
<p:tagLst xmlns:a="http://schemas.openxmlformats.org/drawingml/2006/main" xmlns:r="http://schemas.openxmlformats.org/officeDocument/2006/relationships" xmlns:p="http://schemas.openxmlformats.org/presentationml/2006/main">
  <p:tag name="BTFPLAYOUTENABLED" val="1"/>
</p:tagLst>
</file>

<file path=ppt/tags/tag29.xml><?xml version="1.0" encoding="utf-8"?>
<p:tagLst xmlns:a="http://schemas.openxmlformats.org/drawingml/2006/main" xmlns:r="http://schemas.openxmlformats.org/officeDocument/2006/relationships" xmlns:p="http://schemas.openxmlformats.org/presentationml/2006/main">
  <p:tag name="AS_UNIQUEID" val="80708"/>
  <p:tag name="BTFPLAYOUTANCHOREBOTTOM" val="False"/>
  <p:tag name="BTFPLAYOUTANCHORELEFT" val="True"/>
  <p:tag name="BTFPLAYOUTANCHORERIGHT" val="False"/>
  <p:tag name="BTFPLAYOUTANCHORETOP" val="True"/>
  <p:tag name="BTFPLAYOUTENABLED" val="1"/>
</p:tagLst>
</file>

<file path=ppt/tags/tag290.xml><?xml version="1.0" encoding="utf-8"?>
<p:tagLst xmlns:a="http://schemas.openxmlformats.org/drawingml/2006/main" xmlns:r="http://schemas.openxmlformats.org/officeDocument/2006/relationships" xmlns:p="http://schemas.openxmlformats.org/presentationml/2006/main">
  <p:tag name="BTFPLAYOUTENABLED" val="1"/>
</p:tagLst>
</file>

<file path=ppt/tags/tag29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BTFPLAYOUTENABLED" val="0"/>
</p:tagLst>
</file>

<file path=ppt/tags/tag294.xml><?xml version="1.0" encoding="utf-8"?>
<p:tagLst xmlns:a="http://schemas.openxmlformats.org/drawingml/2006/main" xmlns:r="http://schemas.openxmlformats.org/officeDocument/2006/relationships" xmlns:p="http://schemas.openxmlformats.org/presentationml/2006/main">
  <p:tag name="BTFPLAYOUTENABLED" val="1"/>
</p:tagLst>
</file>

<file path=ppt/tags/tag295.xml><?xml version="1.0" encoding="utf-8"?>
<p:tagLst xmlns:a="http://schemas.openxmlformats.org/drawingml/2006/main" xmlns:r="http://schemas.openxmlformats.org/officeDocument/2006/relationships" xmlns:p="http://schemas.openxmlformats.org/presentationml/2006/main">
  <p:tag name="BTFPLAYOUTENABLED" val="0"/>
</p:tagLst>
</file>

<file path=ppt/tags/tag296.xml><?xml version="1.0" encoding="utf-8"?>
<p:tagLst xmlns:a="http://schemas.openxmlformats.org/drawingml/2006/main" xmlns:r="http://schemas.openxmlformats.org/officeDocument/2006/relationships" xmlns:p="http://schemas.openxmlformats.org/presentationml/2006/main">
  <p:tag name="BTFPLAYOUTENABLED" val="1"/>
</p:tagLst>
</file>

<file path=ppt/tags/tag297.xml><?xml version="1.0" encoding="utf-8"?>
<p:tagLst xmlns:a="http://schemas.openxmlformats.org/drawingml/2006/main" xmlns:r="http://schemas.openxmlformats.org/officeDocument/2006/relationships" xmlns:p="http://schemas.openxmlformats.org/presentationml/2006/main">
  <p:tag name="BTFPLAYOUTENABLED" val="1"/>
</p:tagLst>
</file>

<file path=ppt/tags/tag29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S_UNIQUEID" val="80711"/>
  <p:tag name="BTFPLAYOUTANCHOREBOTTOM" val="False"/>
  <p:tag name="BTFPLAYOUTANCHORELEFT" val="True"/>
  <p:tag name="BTFPLAYOUTANCHORERIGHT" val="False"/>
  <p:tag name="BTFPLAYOUTANCHORETOP" val="True"/>
  <p:tag name="BTFPLAYOUTENABLED" val="1"/>
</p:tagLst>
</file>

<file path=ppt/tags/tag300.xml><?xml version="1.0" encoding="utf-8"?>
<p:tagLst xmlns:a="http://schemas.openxmlformats.org/drawingml/2006/main" xmlns:r="http://schemas.openxmlformats.org/officeDocument/2006/relationships" xmlns:p="http://schemas.openxmlformats.org/presentationml/2006/main">
  <p:tag name="BTFPLAYOUTENABLED" val="1"/>
</p:tagLst>
</file>

<file path=ppt/tags/tag301.xml><?xml version="1.0" encoding="utf-8"?>
<p:tagLst xmlns:a="http://schemas.openxmlformats.org/drawingml/2006/main" xmlns:r="http://schemas.openxmlformats.org/officeDocument/2006/relationships" xmlns:p="http://schemas.openxmlformats.org/presentationml/2006/main">
  <p:tag name="BTFPLAYOUTENABLED" val="1"/>
</p:tagLst>
</file>

<file path=ppt/tags/tag302.xml><?xml version="1.0" encoding="utf-8"?>
<p:tagLst xmlns:a="http://schemas.openxmlformats.org/drawingml/2006/main" xmlns:r="http://schemas.openxmlformats.org/officeDocument/2006/relationships" xmlns:p="http://schemas.openxmlformats.org/presentationml/2006/main">
  <p:tag name="BTFPLAYOUTENABLED" val="0"/>
</p:tagLst>
</file>

<file path=ppt/tags/tag303.xml><?xml version="1.0" encoding="utf-8"?>
<p:tagLst xmlns:a="http://schemas.openxmlformats.org/drawingml/2006/main" xmlns:r="http://schemas.openxmlformats.org/officeDocument/2006/relationships" xmlns:p="http://schemas.openxmlformats.org/presentationml/2006/main">
  <p:tag name="MEKKOCHARTIMAGE" val="FILL"/>
  <p:tag name="MEKKO" val="MekkoChart"/>
  <p:tag name="MEKKOSAVED" val="1"/>
  <p:tag name="MEKKOEXCEL6" val="False"/>
  <p:tag name="MEKKOEXCEL7" val="False"/>
  <p:tag name="MEKKOEXCEL8" val="False"/>
  <p:tag name="BTFPLAYOUTENABLED" val="1"/>
  <p:tag name="MEKKOXMLTAGS" val="1"/>
  <p:tag name="MEKKOXML1" val="4HooU0THZk28POP9trq+pbTvvzd/gcV8t56cq85kb3NDTsUhojRA0EsgEHHMH7oYP1SYpn09ysXVivguJdhTvfyVMsBLTGvcX7WPTor/CmWiWcfk2RmY+GE6Q6T90sFUaYhHdubK/b9WYMbiqTQFZNRdTaHJ1Coz+gznC5J29/l+uni9WCTqRMIgVGBy5FSCqTCP+Vdrf4pg20L7fH6DBC6MG5+0urryrQnX/vU4eQxzjaRKgRn2IhzeyGRIebiBjOeTgtMSzPjZpOHVMps1ugFVeiWK7BTHeo7USRaECOK+xKEmC76UHOODECXACJcA9oIbk/JbL846RKWL1lgJAd3HolYi95kXcFKhBy929BCNJoKE8BTwyFrN7hqoCgocJv1Ko0Uh8SShXs3n1QA1hbFGgf10qEWxXPhGVOiD6jlJ8mS6QiOVY4KVBQuMIUATwIrI+TVwjQkaDOfQ4y4rHhY6ND/M8o3UkJTtGYIF/cLdkqNiFcmZXK2P3mzuhCmyVe1QDiNI/HIQF0kcnnsx76Y6ASaPuhUhppa5idldjVCl2zGV1EPN6n622eWf1znt3NA3OIfmReOfeCpDTitpGmehdyisrbj7GSRqADgegXQWBvlY+Tn2P6ybeDHY2dH9Cecv7N9qSIn8F+yagV1NeHMOtckDkOqdDzxIYDIWdI+vD8036kYbaVwUzcU1PB8tzy4GZVORcjiqONGPgmCqSOtWcVtg1H7myn0WDOigQ6mYafcOOUGobDqHPm6t7oW+R+PV3qqILOFJiBtYqPBR3Id/qQdaO003ADSWyBm94lo0y4SCWccNCaZ2X3UnP1/CpSBV1XH167NOZt6nnOb2lOrGgwVBvBLbnbIYjtrMkoriKnPfLSlO3ug4mB8EfefXreUXEQ8MU9w6oVR/USvUkY3OleYO4vO5F++1xIvA4ZSW394w2jPJRgTQA3DCEkrN05NtDlYi4iFaRDy8RIRveLI27fL4i8gry3eoAqfE8uKWzbMFuWW3AS+c5rIlZf6z+AyzIMGh2ABibPSVTPas4Cm90TPK9ycKAcOyqFreCgS20jKs3TPm09rUkg2BH+pneWW5qFpt5AqVJ3KsG/G6AxrDrea9Y7AauwcHfySpniSbiQT8YPzQVD1UQj4iMQZyBwR+W0A8JB3z2VtjdQ8CkGac/nP34cHWnBpE/fXmmLGY7yTCcW4jY+nxIg17l4/n19jlcm64RCPEQj/n1nK0RCUV1EuDYsiDvkaRkLKZWxfUXYxNP8cLYjvbIy1Is7YAGwgPmRApO8Dq+QDqJSz9E6IYL+jUoICwTScZgp+elGTZ/NLRuvGR8zVUYDvz3hRuFauZxRbs4sGQDb9VWwVpXlDzzqng44k43IQDkCNeW87aOcDK2aijTixHO6ePA9NZvz00dT1wV8H068N8bWMasmHMZLGud6lIEmoHPXNmoWM42WfJQ8V1BmkiB/ROFs88kJNlr5yQP1hQxVExYw3cmBdu0GfHLAxlb2ffzAAAdvmbu3k9Aj6izpboFRJjWGpjukKP12lK+vwj5rBsrxwImhmq5id2Qey7KSwngkX44bZzA2PGPaSfU6yvuA1fV7JnfdcX14YOLIYWP3hQaE9nb+xcYItnVDnOLXtqqvOcGANEhRWaGZ+0yDSOZ9WSA7Y86XRKOR3GmsjoGRAfGNPeN2EgcH+eTdd9qhWOkFBt+mSjMJRQ4VDhRrnkl3DzDCS2JayCuzh2tSvgAKGhT3acmBpaSk5elsUDMreEE8+YKwg6iA8C3J0d0Vd4ZSkFSPbxYt1FhRR+EpAPKg2IAq3U9wP2t5KpDwLCrJTDgDnD2LDkiUa4PiiTneDG92Aaaza8VZ19WTbvzguWeldf+TwHRXABYeVxl07py2OVqy8H8anVAZBin3RPRdFim0NxYgJlwx8imyaVf3RwNPm2OtlFR+QIqg46ribIhL9g6SuIJIiNkEJS3XeSSGLzOZjZ1t0xG9WdCSlanmkYV5MjaP6mUuzUQL4nFjRElKfUEzD+EnlYPwyWV5Tv7GYwGeYswLJS+H547DfcNEx0gMdErpAfTKjN2Yx2o4QOHj7CqdmYOqLmPN3q+DCtpLZzqjcGxPF+2XuXv6JJge5X9bHh77Ia5DM4vaksNxOX3tmLu9WbOcMdT4A4JHqx1rfMPTSIPDzzyqDcOkQNm6+Vg3VLOF38OEu89d1s+IlD/aKuMPdrdo+3iffIv8e791pGLTLJ+QuXwAqfjyckHe6z7f0HYALI+9AGb7mhjGEFLfRjK4y4319Bzef1rQGZA7yz4PoTX9+yQ9R4lo5jA7SlJ3tI6PXxPM89SCBmdyYGaw3UcCTIfeXl2hJNtAQ9yfbWHEHdGTpiAsqWSj706w19jlrc2PKHpSD6FoKDFdVmF28+SwaDTKguOgwHqXjXxCr4ha/FXAFkp658XjuTJu8be50FeuZNH8johrVvQmsbCspzs1b+x27SkYv1Yij5zqpC44tT8KMlXpeJnLirC5ygsRgYcQ/StCGi/Pmj1T6ngLqpKaLqaSCnR7tst35FnSuhj4Cpzprys42LTLin+d/uJ7JG+RnfgVPLWqsnzY27LDBR+viXfJNnj3usTK0CNQ9fEnVBOaqqVAn/Q0HYKgejedfpAP1fwz0/+LsW2rXxlCF0TsWqgPUOuU7aySyAcgeMhNrTtr8Ao1Vs5k0aTNnQmKRKF4VAnd1GC1lDY14iOQqz/25EudbwzHNBW9oilfedv2IAWqzB2nZ93Rbbxec31CcEeK2Val1+NqAt4z3mOSeeCvLQBqEBdCdJs/SXYm41pt62fGHPkPN0un+YxgdbVfLir5gvF4QMw788EdyCKV1csZxcPOlm0qyDwYkoJu9utSFMdY6AiS2P2bR1IFINMY3vYTB16WsP7wG71Nj0txVWGonXoz5+hKxR/KehuHA8JXEx2s3WF1XOgL/aHCBk/KpHdOJqVLa6dFMyUtSLO9y6S2OqESLHTFYb3Zx2k6pKb9athFzsW92KX5Bs1VqL+mol9EE7WuVOUX8i/jgOX/kHC3XwkqKMRoWWFCzM1NvTVnbQ6onVHRgZNEvnkY6YnDY4Y62ZuX/FkXbCj8cbwcZ50Xfy2AGfyIFbZ81YELFUUYRM+xY+7kPwmRNkIlclQck8z9r/6i3MEdEC8i/YAAeN4OObF/ttzPfuuJwfTXO9p4SKuzt3ifEYMaFGSXYgtsMQlbOa1k53LUoTwkfU40j5QhDn63XEthDS0ZLUGDnfl59dOKSNpPEijGNtJqivKvyXIB+xpydRjrvVqx4N6c2ugWKO6EvkudeheVeBoUey+gQ16vWky58RzGJK8B+vQWntY2fvJgo2V9oRi+2/mY2zpyiDLt/d8LbzfSfUjzmqJmI8uwj7CsqnVzQeP2LG4LYWlOk4mkTTs/RwK/jmDwEdYYHY5ta7Yxcpn9/0PPS9DkGxmrcXoO9GVxWO68q79B41JH9FW8Cp0OodasKyUf6UkBj+a3vC9caEMTPfxonawLIJ8V7WerLDkEMAAb/6a/1HBe3K27o91K86pnwkIJ4cS3FE9ieONFbCIzX/4bu9C0fr2UMZXX4yzywGX6Wcrp4AiAd3FbPwaiyzIM5Z3qDx48kDVvkIDwSnUtbn6mtdGTeYVkQbiDgTWyguKwSYttJIPE7hVUrTYsk8OhmObFYZlTgcdcPyJ3RjPT6+L9AEa6sLboiy/dlOpnw2SsVg/3S7XtSi9UQfqEyFd+sUmAa4yAT+VUTe6DawNPwK2YmnnvKVdW01dukgmv64dy42l/GPmf+4KhFcJKcxIp9nzIPeYYwj7GPQpQVZe8EC/gsdzsb3af80x1tdJXEqP4rbZHr2IMAShDDBMYwTcRtkMQZpQuSUDzba4RKef9oGO9z9k9iMH82/Fx4J15hlI1I4XNCB7VWW7NC/iGR7Ho7clTSrldf7JM1PbpueUDQNf7ZfcUJtLwmmkLj1HDKlELnxEX3he9VE2mkYTa50ldCHmFveeoeNwWGJhU/bB87NYAITL6V4u29kdZapHwLfNDdXIr19QfR+YJuLuznvD4pOIncxu+n5iVIMNFhet7+nzTKXUgZifB/1gxYWOlfguSUTwMMi/b+zgP19sXSW13cq3KsdAuD7XnYkjb5CBbPIYifTEOVVojQDAkr8Pr9YPNetNAfb7ADS/tZKmf9Eli9ewc3Gjq2Dc+0j9wbpfUJ3aWrDZFkHvO72MqteCw/owbNb5J/LT/FsyHbCcQ6s4IdhKBOW1pZmKUeaSJI/1TrJjGm+lRejMmFYZsauqKK/H2KiSTt/d304qQvfbjJDpGVgTvSO7QhUgu6z221/lKemlJh9wlbmlbshM6vlR8GTHlxbMt7fWZsE7/NjJZTjdq97wfMnGOdmYcPrK3Rd/aBczPoNvMnH4NfwKOwCmBSj/SEdw6mueuYiEk9rhPxg8mz9xK9az4fxAWcwTVoNspT1CdQ3T7kTuhV4pRhmkIkDZKSiDZgt87mmRf7KHNkb9EIxeaQRp/8gtYKDfDXBVxqG1pX5c/0Uek9yfsIlgR4Sbz9DHUkxCISaDJJvj3AL6uWINMM3wWu7kMpA840UF5h7VMco3qyFrl61WWhkt04iJ5HVWEZlQgjJXO/f4l6n79DCPlF1HqyYL/k5jdOs9nhGS/cz+VeT9PN7QL8uW7/EpHeY7Y1bd7pkfPXKQvkuE89jzT4OMMsE9m33V3t69zkSShxCbawuE7Aqi2gL1gcCdRQ2EznYiYngo/peDO1DM7cFgQzPK+XEGh+Zqk1hYJBY0F66VdsGYfGf/Kk0EK03DixhIpjRQxulOPzJrQwHAHMXawVl4BgBUYYc6xinyX1f0krUIJlXErRxQpjHqHATelZ4Dd0faYjrYw3euYWyCedtLv7Wt0IcirqWpfJLhGHGvnCgrHagA+t1vMzIWZqwy4HREmLvvdc4DPcCjXv+nI/XqOENmwi2Mndhx5J6sjIGvYBuf0NxsLs+Q7HxGAmpVMw2uMt2ysNBPIchFBxhxaty15gcpKoA8kYojrgzmCLc6vv4I00pD5B4qb0TMLmqBsnudlYgYfs/ySwX2aNz7efSI9wYXoP+DX67WvMGf6wj4n7bWyLLMSA3U46N/AvgOWxIch02GvHhgVnB6yoMsMweYmaLnCfmm3bEJobUCnjbmdfvDOP3UllhSASWjVFEyicxNKz7jWWzgD/DoJ7V1UmYXZ5Jhkm6gmItJG50YuJwIcfwzeyMQucaf+BIDFBM3r2D/cTTT8NfgdXhIztsxbDLa71t+CLOYbWbjQ6QZbnP8aZ3Sz77VI+uhwpHcny+ZFpBzS/Gam+IPkhwLIIbJMIq+oMc3r6H1GoaS84vX6WwVhSJa9yGSpA3Txq+FkMwiXrJnkwRhIln4ykuPf6MEFJ4zFJjNYUCNzs6+q2hlKmnU5ZvM0HgbhS/QDKA5PxtcXAxi8g4ctxa7pp39lFoM2XmqGEtNELH/koAizQ1S+/95rkgidUAkWd4xhLC3UwzkeRBGYBlFCzITzbfhuK+uoW4/zdjv0P+asWu72ukKH58pfDQ45DxEIYbIgJ5vIUCo/gjL57YbANrz+bK2T0JtSxLAizH24TIph82l+Y3DEXZiEVlFmNNDXSQyB3763LRrQiqOLTbY/LYb7uK4S/Gk0ufWbRHEwCERP3o0nQw5bvoXcqe70qMp7+GHetGxXg3V+mqENK8WRJECMRqC3X1RHVS0DpHBBVaSagpCx8MXnZTuSkKcWDYxXTasGwijFz0a8v2ARUFl3Z8V10yDrExsXT67j/P9HClZJCHzaUnJmP5Ylk88mkVcW7ux8oRUAzHRxnNPcDA/yg2RewGGPkJd+UoZXQxkqQOE06yz/6VgQXHd1+lL+kzZl+6bDOdHgowJNqpA0Xt6UpXABwk1zXHyNqe4ry4TatIWfWhUI3J77S4dynRueiN2d+20Z+8hV2PMvwSBtCmMcVyPMJK7YsIVOQfJMGtQTyr0A3BB8SxAah3LDyhdELfGTCTa8N/MXuoVe7ekEICe98P0l3KkUX150ynlhnODwLsgQp/6lcZqZuWk9KViymxIiAaHGhD8SALwb9zvil2awaG/BtIU62PD8ThhV9LOu0kNiCmPDzIOEEyjoeaeLVH5pHQ1JXhx9+VENRIKPyR2D26fjPY5qy4eM0fq2GtUQ4cJIFNmhhTUbBWgqZUoxMCYdk9yZEOSuF070s/Q0VLMxCbNz/XLHf+II6ACOWmWdTiHKS9oLjQClNHhp9s38FM/A1no8UD3UF6Y6l/6q4Nm0Ml0q4LUq/EnRS9r6Kn713s0PoH2NJASFeGsvxNlvAqwObE5Owdkf153OVHtQ5bbWilVar5S+2RbAUTHwyibAxhi2vJf1cf/QNi7o9b4uD5LKXvYrRbKaoblLXcqTP8qp3xdQQqL6bBY8Rd3rmSFm0sMBrVQxKYgj4OnBLp9/8grC6Trjz/4y3zbp2qweKXTiNx9EIf6xzQT33Qg4ZuePNxkxCikCTaC5gBK7THvqmgbtkRxctXrbokErVhNt5TCH2/haGohWneqDNeyf3XhqMEkyjuAW+uhDan09DL3UKYWpx6QodPsU3WP7S9Cv6zNDwL4zWgjYPYMZVQ1URUUeqyipMnAgcgnpbv+KpWsza5S4XcIfEiwUErf2/9zMOKAbSERgEaaxUMNlWMrKnvrx+yEx+eHte1FGDyk5m0nSYv41Q0H7gqT8WQC1b4L98eUVAAu6MIEy4QkZOVnffekD+pMkIHo0UvFWDgaGyugdE01ePTIJK7b3QZpqMMoj0+2IGWwQc6UXYMhOO1xgfj4A+g8kQCdXx+qFRzQwOwWOL2WyndBfjbIjDB3AgXaRYRpuEenhUarFJkifbf22jZi5Cv0jCFW57VyNe6uEpaeDD3P4fCVvblqoZFNKiwdytK24q22NU3/OXXRDeL3DfrehIVhbXB1emso3Iw24ovH2t/MKdlAsahtt2Kkf6JXjUrrtLRT/B6sUoarfNQ4EKFz6okIfzmI/R+kmbLjLjK1imoMUvZ9yDmDgYH8zNsdKwYdV7+8xGy2fP4PKflkZiq87XUWMEY/zJ85sV6O/CT7fiGCEGCq5mj8fIklafEJaBD+v8uVWeff5Fdtt6lintHHTIQcBSOykJVaXmb4JP9jMOnO+sWjHLsLmUrr/AeUioFF9qblfNHG2am5+fjnugSsYfh+wmw/v67jqrCIxvxOA+0MfXh7TiMnYEhPD6UQXJNgiC0JEz7r76vpzP2bMkrQvNr1ICX8nEU+0YVF/RSYxg/rw/wR+RYZWx5flvZdddlMliskz4BfcHV7jXj9ze+2nESXcyQU8W9lG/1b+UEp0LEi4blud2TKsIJJf8yXgS/HOIFMkAB2twDqF8jFvJpcP41pLalxZ21F32LX3ctKoG/PXRsv+BonAy038XFqUXoVnq57JOHNZVquo11KarlhOVNhBvVeMLoaQhsqBjCA+87A15loLae5nGshA0krDfXPlVV2IVadM8s3gE/b9oqxJXxzOKecjMriW3Z9YevWJfkaVuoof6yBz9MUN+ssWbv+lQnTMDdzct0FO5pmhsfB8+V76FHK9oHxvVSOtDsEC4MSUlRpU6OUgY3QoDlcQaJs7GFN0inUtQjwI0Jr+O9LsgyNzipNWFb6EPhqaVlHVeHjUWVRORGdq8kDCQP5iIpeTAil+qqMTk94Jip1JR04ljwrWXvZqrQrBcgtmOS5Gdo8N2UdTWmj4keQYpD1VmZN8x7oSsW3nePRSuBusMh32olqVGkZgDEXMA60jO8LHhxJDx6Sa3SLlOtpcNqw0AZW9sScAKY6jA82Kgnq/DXh/cSY8RQkRpYG5H/U3bZD9kg04m7+84NMgTyyr6xct9ocB7BLQT/T4YqT2ZwQGRl0g6L9MJfty+PGquIG5g6m1ixyF144c012dFlqDK5XHsVZ8S9ABXjPQhmA+kZ23uPedCauiAlNGgWYHK9idBbHb3OBxSdQ2XdcIhf9PU3V4YWJG40lUFKYHOFmrrMVvh5h8/rUWJRO0Ft9db+tjp0QaEXxMpxFm/C1u3bOAW4zRW6jd1rcqXLt9+EcuII6hkFDD8K+vfyTBF3OA2c+xE2LcolzzVicSit0ogNn7ogjLN4J94fOD7XL8YTcU34aaUbSq9zdlbBxTmzzHzzmVoQ1MokK77L3T9am/GsieDz/t12vX4iA1hlPOjWWUka88oYAz7YkuNqzv+fsvb7I4EWI4AVgI1d30hXxK38IWNN2cDalfUl9AILgfj/k3fBXjnh5J7sPcsDBeNg9Jn9+bKgeOCZijVZHIPhvh7zoWIuzofrTp5V/fQ2SzBiLPs6NNVdCqEtMsLs3DTYrAp4JBCOSdNORgiB/mg6tip2mJev4vUv7Mf6kUh29YR7UyoInKu514qTLA1dCS2uk2+nppgd891L9l5C/bPxLpuPfawvdr3vO/Qi4RlUfCq7iyaJWADrEY7ef3kV0jp1n+uDUhVq1s6zs1+f8lI8Qe1UmPymmGHCOvGKQkp1KgfQKHPGwfXpzEISPt7jhUdsqu3G8uWJzUbi1M20QyS7HfCrPoL+OsJ09iaUq1nrGzR4aIVHzkxGHaINHH2+eC4o5A/oCC4rgMkdv8JcKlJHR0iB5T41ikIGH4kdGIqW03jTh2nRa+yr2OluoQtMhOICp69QeQDnwr50GV9gECoLwRC3QohfSGy8zap4sA7fD6LVX/zRtisImrZQgMEujWvxP9NAaGrz2L2zSkJ5BxO1nT52QsiYP6CCXa8HTBB4ymRl6LPBpgW8EIuCmOY+b7ynDlpbkbv/CER+4TsxLZiljwLV4uRIUeh96xw5pDgmLLVaExLXd94xO7790d11tOCryBwcUeuPtsFSU9rgaeELQq/sKMFR6dSB3fOvmk0LkdTYB3khpfORrwl/4qKlgQ4ozqNDco8VBZMwUdb+cyBykENA/BtR5JTnlayOcZO2Swkaybg33q98AOqbJbD+Jpw06r0guRF4L5eIPIhCg1xcjj+8Yi95RzI9CNWDCKw9nLqRVxd2Fvpvc5JlhzdeAdkWdDKlqULkLYrPv4vk/Q1jSF9ldFLIwGQAma20n4ycQ8rX1vufKduyJNrHjJ2oBsNZgLUv9trX0FKA6o9JtcxK+gOvC6R2nhwUiCRKTcT6hYlgfXvfYYuRTGxjDKqcXCBTiVOhIuQGVxjIb5/HVx+sAxTsZTLDlY/5Nz/idvxGIcWy/Wyr90PNV2m33TIhF4XCutr7CKKNxuBpbcWwTxVpLS4F2vMQsEpI9cRKkAjsWV0QsTmQj0TrOL7zlffkxoQ49BraJnOML+AhxlzsKTVXp7kJuyKrVXbj12rTAbVmPDyeT6O4lyTo0lRGdTbQ5oo9sdlwBgX71EPyNpiiFsP9lZNiGY6oWBNf4Xq8rX010pzYg9SbmkqWMoVajtcYrT7R/w5+1BK84LPdKFDoCBtrVuGpHEeWtS/UhBiVmzf8GXU6seFaQCKic7+LXbE10CBLUY50TlidVEQh3RzupHlfOqxbtbAChR//hKv2kc7AcyTNXt/Oqr/nzuUqqTC33j7OoaoQMa890jOdrOGRANB8EfqSgsSiwQJ3DrktlYi1GqdRGO3Lv2O9BDY4Ndq7Qq6V0PYODtYD4rXfFev79vOWJn7qId0Yy7dIwtL/7Qq+SMwBxtmLkcMj3/SsgktPel/3DHh8wpO93RHVm1Vsg9RKTls2sK4Kf19t/FGfn64KiyLjeA4l8RYDMcE0KoaqZKRXGMPr0/A/PoC5weP/p1WBGDtT23F/TnNsDjOnXzPU7yrc+2AjZDcas/Fm28ITlcQ5VloOf+sjM61BtjqQKe6MjLZxYA7YtFwIEJGnB/nEimSgOtYWSyOE6z0VuNkHht8H6oqhDweZj3UGSYMfRmTHv4x1sfUa+OHNJwRobdno9dQAGdvBZsDamIjh/vvwEatPtvBbdGaOAxMWlw7MlLDfHk51OI1Z1Uy/+qp8rYCDsoZwdtQjhHN0tbPxvbSrHL6vA5bJOp9x0UfPMbR0icXh9RL6MVegmTZmqb4whPuaU6x2qUC6lFpRe7Du+90+jSzFB9N3VZSWGNnrP/Eg3Sj3WBdR/USyB7z2yCi8HEP3NxWJbLYeH6bnv5MzMeHf8fu9R0PLGZMR3edHHmdRIuuIKO5Mw6kd2Fn9OtB8lOm3xC4U99Em+eOHFIt9gVufjBLyKFJot14kVgj47tPIA70n5ywj+UHkpixzRJXMueE+K6a6GX1njiIG3nRp1N6mqIloxSOUNc+SbXOw66dqutQjITq0OFpYU6iZDg2cQzu74xwUL3Y/x6q0Bad4QuTd0WE5F8vWlIlOW698Rxdhhism1cvzq/WEKxXa1jrvKjy4iMW5JxtzOoFQtDbB22f9ynQMXtA98PacDSg+OhYTlkhl/1bVjeFZd/xRzEXdDznED/2erPzELq+RJqhIfl5BWH+QcRFs7P8cnbOwgVWNgrV8DljvtOgMyu7iqgSp9hrZ1d5TMp1iLbhN/NYMHoVNHdkmZiq2Vg9SnvIEUOp23fgG8pyfDOfEBghEyWpFpwVKbzAE4lCaQja1F93L35nKHU0vXor5uCDlMfB4yaHHD9VmOrDvTlgXGZvZeH7cdn5zOn9QftrijjClnWr8RyBUtz4VZnIWzfIyYJ62Q+fyMgrbMLNwodUBi9W6IRYnWinsLyIc/+fCiTP/2TQ/dKg86+YySqbP5rWVr9eWvdubDUQQa48Ca1RJG3VyCYSI6Li7HsYjmGVlnVdiTaM3gH6kqOPjIDRWSGUDSvHTQksh9hmcX44TZJN2kclDxPJnh0mbGR0sd2JGg4fM2jys6/Xz//c7E6EQFs87t9MG2J/phsZW4/CSg9WkUPQq4zpRoqEznK3sFWqRwdqASww7jY1XjViQbkfQxSleeYN7iARvA3IN0UWQvNkatUyb5EL8o3EiZCINs4ZBF8SUIXiecjN6R4DPSnLBNnrGNnSNCNbTgDHfxXvM9B3JvayoHZCKTK0KRAHuwtXplMX5bQBaIMm/ZAiTbvGBu9YUjAlOvAEHNfjXsp1PSsK0qTiMumqR2TqdCZ16kZO8dlU8C4lRPdogZV2XjqGS28mEu5LKnG0HMNmemu6bTdSz4v2WPFxpKumzWFf+DM345nUbqo0xC/8lh7hcDrwpVWL01LF/HqnC8WUoOV1F0TRzBIIdaw63YZ2b32JJ6imz+fGKIm7v4Z3/4eYHc9xj4CFbx9O7N7U0Tg2irtq/1ciUIHo/1ZKwxmDIF6JcnVwHan+n3nhbVVNHU7jBZU3uYGWHfxbPpEzLgs5n4rDr+f8Oq8tFft2s7ipBuoQb3VUQm/nIhgQZBxRIjTT06tPKDjD3qwj2rDdRQH4ekqRUl0QfPlHtiO63TA6YKSwuodva/JzAtZvmzfeT1XnFgaz4WUWK32aQjNvfiBhOn06pdaQ7WwXEy5nh7BERNiWQhD6ULtuTRVYUBv7NT/lFveuVIb7YA2LynHMuCbKlacUC5KDKkbzD8su2e0lPpSSpS8suNTrozERZcCzf93mtJ5yllVotjJG0ZHfvO30JNmkfgifGObsni71O9u2PWiMCM9WdkXX/7UDypMwiEv6hxtNxBeoEV0O6VFTjXy9loBztX879TC6UzGz3LF99YqRzwGDzg6XR2AMSmD4+p4TOCbLieDfewJrucSu+dMQZ71uS60gRYMv6pxOEuYRdV5F5uNg9H96bruKGc7ZXEwp55pHS8DGWhbzuDdpVlHlTJjVk8KZwvGVr26DGdfHkYRoph8qRN8MvoFQCd8025taeGEaKfs7k9NxlcCAmiJZfyH55L1jszeMIXphs47C3RLceeDNdM9eiYXxwuM9KQ9K2CKeoG/U55FgMkIp8JgR+9aUz8o8HwnnBarxZciY8SeMGhr6WhPrzJnFfa+f2aq/BjnQMQjqZS59zzM97jjj35f1YgSXADYkYJPRhno5rd2lMN9n3VLXg4n1IlD5HLqdNwYXVKqf0h0A3gnmDO7kG2PKUkqYcXQ0hrIHyzw3V7sOOXAqnAbVE0HkBKssnzm8h+W+YpbTjpaxjBtnKAUs8VgGvSzKw2OwuwEhj3JDSlbsxGg6EZ2GtAxF5xhx6Cnt+E9/p2SUawAFxsPTRNtOQ8tH0S2nSFEm6vnB0qmUnZ1c3BMfaZjhMAYBDDb36Rx5lqOp2yWySzNHT72fv/dtvn/Qgt/6/WfZY3qQlbaUrg3wfEkL6ZC6a17CesJbiUs9lMNzQGZcpcdqvxMzPq6MwDIQvB2hQeQ016QsdXCojYovTJZKnx3csuvEXunPMl9Wy1N2YzDd08LOsSYfcqXq5pDsKXBtxBjTMJYJtlDXUdkStRHt9jP4X2xmVWQJEhnv/XVUiblARbkjoKxb+dZklNzD+9kDFTwAVKK4prMa81CBsLSocI7H7uQ2speECucYVFCekOyTmkerLIFUr9taUphsTnsBp7H6sneFayaXI3O8mYli7IwCUeLkjw40lodpjsjmQwQ4VakLu9X6GvwiS1yHyQr7vzT0p86pPAwkCWnlcVgXQnw/QQZF2nOpm4QGoGwQ2d+0xHbaiv6aecflzj9TeHpMo0E6VOMA5harc09yaEGJFVksa/3POP21qocG3OjduNaD6eNEqbo8Zrou/uK4N0wOl8ABsfuKIXt9RouzyBOYI5LsyLYxvva4NHvrHrFu4rRMojf1eYj8vE0yfHB5RaPz87vV5y09MYYu5oMsOoEYOoqJOGEWX++x5dzlkAhaYQZ+7XJYgL7u42Szh4LWbSGsyBqoJI4ZAbSITfYE0hYne+b+95D3jfcqugMB2dVRosGaHk5AaDgkcKkVNevuFDqo5aT4YnyvH01gex8cdSqBFCNuLUA6eG62i+tZgSxv62Zz/XFgIvmVMyPn2Kp0Jv3BSS5AKGUuefeWvRK8HOfjbLQXNjgOJZHJEu0jhJixK1h3Qzdr7YhHuK3Mc/n5cipuTFNF/9QegDVp13ItdHY0ieHORysl7zusZJ1WZ99G2m4TCTTlrdxT2ONXfiyQlEUkSWzbe5roYlkKf95zE9cZb1HP739P7tdQqeMMeDGXTsjZ8cTYPDaisjgvCIne+ELHzDCEHgmiUT6HDJObXggVBrA2cfWmAqZlRDmZOTQBzL2798Vs2DNXAhsvIt+IzvORAzGffIuM+6rE7iQFVukftqSeLF7Qdg29bjGTFaI+/zkMA3QT6V3yEBThFRZkkjdHC4wL/r20p6QDJ7PsxUGcRe5/dEW4cU56SuDHZEhOm2i9+uGsOTaLpUY/RM8e6kiTYOb6cKY2idwDeje9WB2MlVUjG/i37BY6CQVkCdwsy3FGCnYkmnxJ44+ombodgJVzsMHpLh8MOV41WBqURkXSIXaO4oBAxxORQAGsmjGsaPpIAeWrA7722ugVZ3iSOfWHh6r9YSA5/vVXpxKznLlfq2jN39dG+t8vIeruQZyfc6+lv4e4U5iH6I5XZjPYP+z8MJ8raW2LC1sPB2wQXYQjF9/e6cQKS6fh45R3DQac5l4Gyi3zFOo9DsAycDeabaihqA6EmoqfeE0clifLBmBfAU2ioghueO6tB5UBEiKalTKhNmi+oPFkB+Sf118gfplufKOz/lEaMU6Vjr62xbWhc8sc/RLuaD9RWZFsFfwyzZz+Zi+J52uD9HvDEOv4i4DftQ3sJ5banMjRaDvzt6p9T7hDo1sGmMsjIbwS8olynqcErYCA1mlfVjvJ5O8AW3lOWWUA81HC2whGtUSBCSGcgaUggClgvmB8eqxXxU28HgP08ko8qUmCJ7rNkPviwsXZiFgrlx9KWYhbR28akgidc8xixA29MqbAVay0sYlFvmQv5h6b61OSMwT5Wox6f+KuASYaLtHKZLDycN52w+AEN5fumK4Rcih398qTNlm19jLgQQk+XZQ1L5eml3ZyWn7QupsAFEU+Qu+7x/F8DSvD6oHD0ZUmLP73JXjSbancWQwSiTbYIbX0XEnjAq+sVoYKyIw+HUT6hubJTriGn4TZQ8OtwiUaUE6exawW72CvThx3c0eqDb2OE5cwyGVFpaUUSR9GOle32oJ5XVDxLuBjAQX6G8Vx2a7HsUwV2xS3knPEZdWOQdvoAaVEFDvfIECmZQZfZOdiB7DxhWZHmdOV5AnjOocWapOiRUqyIR+FdStwpQKBm0xXus3HMeAIbtrOobumm51GwtycknH2lqbWGfmyCUq9FInTHEXDMNF/+vxqI7Dm3JyHJRTLZT8Xf7N0aCDO4AUYGEXatJ/SF3S2FvGXqrAbWRMvMM+DUYpigl8Dv3ytvnHaBNWsLjI0e2wGR6WSrubt+v2x226EqgYyyXbeMTfVCSaZevcY5VgVQFt4Lni+v5ZmXSybe7jQ4+DsD81Ut+KxQNh9JeAKCuKTBBG3gL3gbrun+EXzVCx4fM23SfyFCjvQLMAUE8B3RMVriGV//1OZASAwUcSaTVc4jD6xjHFlsq0ollvtUpkUNBqWaOhpsWyW7D88reH/hAAg6BThuGjp8oD0RgAUV3WhvGqcip4Sd5N/Z2W2xEGt2Q+zrsvr7xqbE7xmmHSAVD4+EGT/1czcWSvajQDb2cZZ68B5CY5NoOArxJE4TPVqDDHz436g0c/cR4/xqyDeSfekQUrja3NcdJkusFnyCMk+33EQqzzN0dwwnQRcoGSwunzIoncmTcbAqX/rq7ByQM860m+N4I5PPVZZlWQszNY1rNGi5ejS5ZumDRZ2SJnMoV3Z17OogJmnx47NNVSRbqEiGsatw8U3e5gv0uTeU1PjrPMeC8jObRFMVhvl2v7oqvYG10guZ08tuSP3VQ0Qw+ulv5pioIEYoJmO7LPLaj4ZRZA7MvuCfR0CnrAa24LD/M/mLyihQihR/ZQSXrCYyP9VEZYAhqgxEgpJhKpwD8JykGOv0KCpQFCkMJYjCwYDI5Di33Fc3XU0o6gao2Gf+o9VZXKMnL/f56/qUaMmnFxnJhPeG5I/DoOXuwWiUvIT3EDvinuSUeGZ6I/BwyAG/EtJsDtR4nAkMPHAclz5zP5fIjBfxFSdETkuBet+I6AB0iYd1N4oTkFzl4Is64AVmEjNeJDmuEg4ZDvwa1nEsTHxZGxMiSSse0zSDDjRL1lZqNU0p0FBQIjq8zqMxwwID8ijoBu8ipLfrrl/31B+KOphXAYqqr8EzExK2CngYTSRuPuqYKEBUpMPYEihXlDlgvP0uAV7sDuYPgiiqqgEyHBrqGyAGhcq2fLmeJRVEwuCgL2w9ayVR/UlppidVTVAdq44iiaynfwX9R9iw0SGRf8HFOj3R+RPFGoQeu2MojiqjpkiBuvQRoxJMwLQf2SCL5OLPALXfmYXJx3UuNojseipI6Ak77xMERSPRDxK6LamGmM71K3xDmRWUMTCDjZKmfqJ1Qn6QJYUH1IFzcR77il73VItHuBoL5M95KqR8yhdIMdrTUUlEsSBgarANKoDMCbes5qPKaNIuxg7QG6C0YswGdd/yqXR6NDpm29MPF2N0MdkuAMfU28JdcxDVjkTy+PMkDm5yfs2bSk2F0yGe2MlQpCCU4ym+fe7s2Ckv78hsRnhlAQ4xZ4OCaleBKSX+5SQrfSjeKkKEFTk+8HVs701QrFCq5QFWUaeBPzaDrP2L8YKFTBzjyQswTfSJLX10VHZh7vQ7AFsxSZ9N4OhF7qt4vBjazbd6wzn77p7jXGe38mNqVE+DG169XukLiGzkFYv5YCia6FEDlDYE+/uCl8oq9eaBnDExgMPoW7t+xGqq8SKiWJs1Lr2dmWugWreJNkGPJ4xVmXTzI8SMq+ent5n67iEK5iw+n4IjXL3V3q30RIrj9rvE4dGu4HkyTG1RSXongqwy4/zK5O4DeVb5yeo4y/2FRWgiAvC1hDfST9YfWYnjaHxStvijo/5dcpWdSWJC4RTQY4uXuX6fnr+2H9f7UMP9fw5AnpDbjinVmmy+kUqxts2D71Gs4xnegUaCFFsne+WecyVIfGb4FPejgYqQEd9HvZCwFrdyO1s+EarMSiHC7l9cK+7Rxowd4tjMYYBciBSq3KRC3ke/LYTLurfJwbvuRo51iCSgmBUTHycfEKfiWtmyvNruR4iWi4S+EwnaRjVmh3gqZS5P+yFAf2JZ2HCc9m/9q7l8zPe88A2K39jLaFFH+Ry9W9tVuXfxSdxD/YBvPEXhUQ/dGppa1AuT/goF9LX4K15FhH/b1wTxWciBJVsfsRVrX444ITF9i1wvfha3O4iz5IxJl8puXKNkPmouaocGwWXLRsvuA8zP826mGZvZFwrIcInumTVqtvccGQTwnVofndktUrJGKeSob7HRlsSpM4R5q+gQuAigArp42+UbEVhv6A0oZ+xDQ39Dh0KKkaHLCbCskSUPjXniCSgl6I4Je/bI035yEkQ0J57/wa4OooNbvOJCWCTaJGp2wzAN4Hr1DdMRzu6ZlroHzmRSCFVEFvz4Apm1VVMf5ZFMTxITI64zn5zkdoDEeGURJVZ5mtHHH2TFBAbGHOoKmipIbOfTnXqF9QyP7fIzSyi5FTgMV776b/eNK/2CW/v8UQONP1MCIKJmRUtlclfdKopfsy+GGv/nIvnDGjvygkNZ+hNwvkxgf/1ZKL3AdCHOe4Z9vU/nyIi7RNwkQ/JyPnjaiaFsSTJv50HJ5ifYBQePVHE/MLtg0FQrKhNh+fYlHw2JAhxlKc2WBjZ1zq7lu95FqlvhnvXWqmCEEO1GjUNNXF76lybGMuw5AwR8q1KRyR2nRw6QKPiz12O2S8y+otzLvpx8wO6hmIoJyRObW1q8IIJLyY2R/ILbTfJvuOVXYrqSnZlF5tgkOYmKWPh+6IwUmgOnt4hBQZzZpjwf3k3DcLc8KVher5l6kOQGYdoc+Gwn4TMUjVL+yRycnpMPKB3Ot3ENs1MmaDnPRco9CKQ95IezcHB5jQV3Yf076YHOtU8UL2sSr9wWR7zpYGib+8b2wPZMe5NsQC+mfX1oKKqQiqXCRBGKeZGBCPYo5u1jWicZYx5yRDu8witqbpFuj2IeI8zZx9zj6GbjAf3aIxBpMJUzzK5LIIZAS/uA2pyl1fZyKfC/XHEEskqSIz62/y58ipUuiNcX2Da7TbOkOjCXOOs0j09s2rK46ovP6wvLdgSDH1ir6ZzHf/7zkv+zO/ri94JhA0dIvKECy8sRUg9Wuv5W+mFIsFp21sPcgFrSI/MMlVrrQyKa5A98yd9bKRlxGg47xAJegeq0CyWrVLMhMdU8WHAPB9xKk6rC03JAbFkPOxG5QSLjmqjXtgOASfIhS0K3N6mFLYi0Ud/GPRj94wKYJ6DSDVhBDN3auJTr27obczW5+gbXOYTGognIxwgaSjSV7h52KtJbMu1ervX5lMp6JACTtmuGBkDkZ4bgG+7K9CUivUg/wl/CUSdfTIBoxfNEUnSx4Ogo0/+UtQh7BMVQYSoDdWEvZNgVRO9FbwO6o9K3mYJP7x09C8Ww/aDeTXpPNbeXUEQtXA/GISKMFiFCMXFvY7cH44nLLum/yquZShO89A5CLjFpK1RVB2hwm2cG3hMWjgN3FyCxUXM6bseMSj353rss097/fR2F0K7ayyNrWCV6kbXWxY0hQIKEswYsO3guGvrqamKV6Zh1+f0YaB2nPWLhmiaiysj9dYmidLVqc3rIu078bUm2TtYMvHCWdjBlm3H3bQj3ncoalBDuo5hXHhwsgtbr1eKpKqFxIgITEEb06QzEtf7EvMVOMpHbNIYEiyAPkupXrUGGzJmOHH4NnkRc8rIYiHPo4vWReIVWROsbxNWASz+hzkgnwG+swV/2v0ESybkOVpOWVkos/VT/9RZr5xKJ50s/foga3pKn4b5SvrekSiH65vzeIonaThVWwneXp7TeldA+oArsbcZ0sG2YL+hvQMAGo3VQaJMSNs42hkvq2wUpM9R/9lFIi4yMlNEWotCyPeWOqTeunJkxaP9iGsfgikiAOSqQNb1mbcBMpwR3yL7sAxetYiJ2SA+pddK6Bf7kiSo6vp0/WL5b1qADdfITzWzJO0jt97eiKVSA5xcjzfKZ3/bps+1HYmbeAuY8rtB5i4aAml0z9Ugo+qO3hkVtQTiKpN8pA3RvdwBwK67AFK8cL7VnhfHec9CsQbVebyqboyTtRa5hi2lOnZqoyPbbX3IEYrAG1HJN7QgA6nhAqrSuiQRQckPtH+O8HaH0X969wKZ0T2wny06FMd6FGsSUqhUPw23INo65ohtTMLf2jNNdi2bnN4XGFTft3E82WFuaPdNAicMsizvxu3ep9yvbeDFp0MPI7bJiuQWkSTvAfWC7Jp/gfVM+3hSuhzK8wlvLOSZrTZm5TGgkFWobg1h6Z9+QjcZ635XLOWrIMSBjbdqFuuAC1CtpB7gCwZrcqDoM37JXpdB4VLCH357aaA6cDif1KLmOjdicPd36X4W3US+N3No9glbWJ774jDS8IpeDrPT9Vaz0Nlx70caUfo3KD/ydp/5d4CnIdGWcEh+nwIEFZOezIm6oTh+gN2uaFjVmmtd6irpH96e3Ot3U01IOatQQ9S3WnFwyuKWayQ6Dk9WvuHhns8ayhRmzCE4j/4XBvTPPRIZECsmX+wIzEKECEsSlamEB+Jl4TmnYkR4FYUIrStLOtFZ9rCKIB6+wBk3HGT5S2JsNijVZ5tFRHmGkreDJDloMg2FXQtOdHcs6UkdDSuVdpyvmHjIL5sxrMd0RfcmgvZSxY1OqOJLdojxXW7IvoGYx5k6VkBjYmrHQ/IAPkxLZYFHQegCJCW5RUWK63UcctcKGqUppjgfKOG8+tEMjhO3Lc87qPBlMbnM2xPzQ7q4dhtT0Z8Uyv6KtVzNHzGefMmXWAgAlVjjmm/T6qpXrz4GXAcw++eYuPCFyVTFEzgflDmG/iLSpkYq7Njtwtz/gbfa4Wsv/xT86OS2tn/UAfNfrsipldm5T8mBkSQTDFjrpNCIzrcNped6imSy+o+1Ly1vHZc84pMbG177bVgtvoNOghglMlph2rvIRyOC7LuUWc45A+xtdroH9UkXu/oc6ePPTnL+JcckBoUPaZIJkNYIfPRyaTn0xibPQ75vyZwxwBgS4tasQj7v4CPqH7WAVl+COBWZejD7Ye8STDjTw/ZucGA5fRUkYJ/l2arUv2LZExJ3rj/4zdA/yT/JBMRMuCCOelTtiK948izIDpQRCzrS7KESlj6vBhSUbNPzsvvgd7Fa18o1Rijg1AbCnXqN26PQ7AuKxwj6rJhwNKphGSUzenzNL5SBGcCyVnXhqoG4z/4d5Ss2IKqYx0Tpr/isS2abYY3aHUlytQWxa5VuUonuDS16La6/iu/1ksXZIKywkY3BDr6VcAHgiXfhQyHV65/pOsBMq5bAJ2FAoxkM+1gsucyD+6vc55bhKe9HOGiqdZ7ggHmqyFN6Nv1EXgjAlmXi7J0aH7632syWSgUWYNHUSQvyLjmdua1yqjMNjFEsI4wWkfS2B4dBh0vK5xTDMfq8qgXNtrD398LSySxww4FrOaWYsGUpyLZNr1XgwdlC0uNdNOXeGrgnOudckuzy0BIC4LyiRNzjAYm8KX39OvtSJLJev33atRYSqCncJFjX1eItnRN5l5dH/rH7t5OOMAXe6Xq8h5k7BhNhi9ihxdGitVwnC5AVCa7XUlJV8fqE2Z1j3of6IzYgLzqB5sOJTa7hQT+zFoJambwG9aqVD6xDf/4z7VaZw/r5UrlOKIn0n4hYOSMEVFCN12Fa/VXFu24nizrR82YcfCPHCstaFQbj4amNKuHQml5WDPiU7gjiXm/+WWa/EEDad5PiPaEytZ26szu8nebWinfJKZr/y5teK0A5SGivHwphaJRnVrP6fgInRMLt7Cug1OoesCPwffqwslpH8skC9EE4jgsR7ZIlzhjhe3OvZgxaoFWvQr7IDT4wf5uwyJ0At4/RMzXIlgWOQpbSK+vcH9Y0nKYidjE30Vi36vY2LSpx/qla5Pn6CfIhRpzH/biJ6JsopijNGaP5tX4pk7vsZYN1rUChLaq2I3McozRDuLkwmE7oUljTde4jKjO6i5x7uRyQNigoQUetOC+2bA3K9DO8wEubVA99s86T9WtH6iexSOzDwmYGAi6y8XVz/Y/R9Ua4Xd/b0tJwzOFPeEqXOFxGqQ7QTLW3tpYHWqbbZPRDmBqerRHrKtoB/1CGIwXXODCVc+HHozURpaCdrzGfLEcwPRR/JeMQHmvoDDHKd2WNF2Rb6hxQvMHUErpfWjIgCwUHnETWr24r3D2kzeKjJdei0Ei2pNHKwBWIqWxyeAgcwLLqlXtDhQ/T55BYuOjzol9xebfpfxefQ8QHJzrbdnKDjaRGXrhJjKiYfrW8RyvEGZLj17S3N+ZmO4K1M3h0Lbbu8TTsS7p/vzp2qMfmVpHobtZwAk4iFkugYXlzx9wUOMRPiYDQJRyusQnSqH7KSLgCMsPRzbQW9UUDHt62lAuIKxSXmAYDRSCEgLJM2PkqzFx094DYZKHO71Hu1RQJrkGxOSXREUpsFNGFy2yQxmzyj8FPS0MiHwVskDOBrLU4jdrBNdLhS8YbbFzqnb6zTcEYs43vRVKA1jl4ScFJAs28KPLFin9qy+a5XIcuT68sVBCQQEp90Z1HffKL6xQNSrY1NIutaZH/nri/dcBmNaBmkQGywa2mKSouwzdGA/QuAWrNhXB6RksCPrd9l6GPIphUQyrt2uMp1ebaWAXyu63ShSANpVoh2oR6M1Qtw/mBQwuKk5F4SIcWW4YMeSIKk12tmrxdgVaBdv9/mZHU2ndKxXapBdmqn89NVvvgeN5eS+BviIXuOHWRcrLP/YoT7Cgi2hEEatk9R5jwgZbxcr96ADZVZPl2ypKEOpKuBFlYXwclZSkW31JcAN6A4BHlP/e2b0dUBvHC15NISE7AXV4tYAYNYrJ8tYQDqdK1g+jTB5CNvqZrpBAx5APWzCxhowydKsWIDZh/l3RUM7zUTPAsja/CHZOXNlD7oFZB6KjUvDH4nV1a2/E0TDBX13N0kn7JPCKwK3e/f/9mj/+7WsvXw1+v8JzrloYOiCzAjx4Ccn/32rXUhrehSieVGhWIcugKK/xq8PoR7T9jl1JRftGw7vVncAuj/9B21uNzDPBnWqu7+SCliveqMNwmyNyk38PBtF+IxqVLAZiAeLKZG81MfCTbJd/g50joGvHeMOpcCH2N3fug9lBCYTQzSLioxRyARAqKodcgdgGsM4ySAKgJZwcAH7opmSziQ5HQJVyGVnBPS9HmgS4C90qO5YEghosXzVvsqoSBguv1avc5jTMsl4CUiBktcE1rkVeoXTR46Rch+BrlOnOHMs6KVMbEEymiPjhb1+jQs7xvH8Z5ZaiOABPZ2LEOt73CB0aCD6FVWwcdlMCoMwZbRkfrX/JuiHSw7LIYVYRLBv7MSLH5DMjUUY824RMkXRC4nwm4oN+noytfPJ5Y4W3txq3mnZIBN++/z/NAHeQ7K3pHP9fX1JUU+nKrJSkGhxcVclrLZAbgweK060J5sh2qQjEpJu0wzjMcqNyIeVYEybgzcHXL7luXgDoqq5n+PWD5WdNliSyZnJ426sNY/JpGwCHZ6DnLVtX/Tds+9UW7HO3osFeNcYoY3ZhZVp6ZY9eqlxoJzXiX0cvc1bWsoyJnD54hYJX2iNY16W1DXENCGxW46QWYIaln7EFUY3KDPsumh8VcgT66bwCPYjNqjqV4cA1UZ8bjDQe6w+zqRYojgBhu6GLRf+vxzfFRnWSquN0rHBjzio9K82bMaQpVm3t3jdDnAR41TxZ7gHPetQyUr2AIVehyGphPMKtv2wWGXqPfnIisDk+S62OZOST69zaui7eyE4bU4+3ljib4ZmbAtxRSuGxMOtltjh7IgEy08egpzVE7OvqnbtSkY2P2YRtOxbE5c+qKBheuLdkewg6EYin19sYz8Va2eehYvvxA7uyFhrIoEuP5dmpp3Vo+E3UNixz0rfnMk0P8CIDwmk4i9nCzQ8I3Jc8qHJISbbOmcwY//9HvgOpdEbt2wAvXaOyYW1Hp8Pt/yzpN38a4c+6MzjlDjYdTp2Jr2ozfkjHhbuCM376wxzxwAOCEIPIjWezLXxh4qj8gplF2H+PYNpr4TnI4qf2V6sSrypL6CJuRDl3IjKi9r1NeLGGny8Fhu6+kxHTUWzbfqrlguYLLV7Wet4Zk+wP1heEYhRZvQy4tCdFVZs3q/hyEsHqjwn7qh2Z3W/ILcOepNFg+8DOrOsb5cm2I1GrQJXzRV4tsAmG1Jk+ZVyILT6orzzEoSN5SYHQltwICTXVkcQH+jGHBrbiM0I4fuQKLfcR4rADApxMZhPkSDxqMsv1UlYC92hTTRqqJAKe0DCIyV7kq+GgM1x5U+mIwmgzmQ2fuVh3ijBlhMsXyPWvRJ8c6+Azme7M7xoB1+SO7ICx6MGKPnTNeMkIXGAu3aeyB/1TxiP409WFWafy05tWXLJ4o6LrstZrDFtNOq3ND0KxOHNVSibSo18LhSnlXeUCk099SiUMRDv4U/bKEC0w4Zza/X0qK/k4+wb56HQjfolTj9sF3JSsq+BgKjy4a2WePPQY24bvkiLLeXvoX4Vtpf6yd6q9H3+rEAIPYehz8WK7LDhDvyhc+BC/iAvD5yNc/5yG9Ow3GszyRhTPFl9s/W1kibNF00PpgUDduw8N27v1ZXiNyjcCNUtKfc2va7+rMecFFO13nZEawk/oRmdaukWknbJDMsQW/GPC1wfZFA2g+JvIXS61rkt/VF8R8m3plBBNplulHKWbSYZaZm2v9EdOkUpE+Puv0tIhH6D+cTlmrqTyynmyWXsizYn1SJaL4WlP8jLGt56E7od2i2HkxBEmm76z70njlxIOVDpa90k0u6kf4uQpITx7GVcX8a90kl66k0rnNz4z6gvPcri1efY98z4+A5g4AnqN64k6Y1EJyMvewqKoQZA1UEoAYS604WmwuQ2eb/tS18TrK/+Cb324IRUzolg4UflJZnSydkOeWPR2FjhcEY0OOW/fdIh9hYtW2rATQtbUCya0U5okKkGN2zLaV/bN0RcTwKBLRVFTJvNDLXGdnE6bqbizjoleAZGxzJUAGyBXcnaO6Vct3LwMClwxBduH19ME/wW0B3HHdsvBDhfWNlyb0HKGiy1+uokbeWbMs0bpF6WiB/kKuXnfNMK2arDp6SW2jBDsH4huM+N12zPP04VEEWDzQSqoD9hhTUiTUDIBuVT/Rx+NmiKvkqj/J5veAigVLqNWfhnxLcdUqX+eWPfDw+iACpsZW/R45nuzpskq7uwLoHu/LWnIOHo8ElJZvuJrxYANXrcHhRZGOBhrP3YQQhdim7ncU/A1kaRnqOWjruv1AJX1MJTrC7V5XqakuYEwosC/rYtWpOWU7t3PgDW/Udn9h5DcPeFnlIS0YSqoSS3Dh82MSOSh9+Aru37QZtxFxT9IrTdNbgGiENAyW7DFehMRVgcwpLH9KnSe2CNpA9EGTq1FGs4d4Bm8Xbct0MVXOlGguwvk7Kxi/I1tWiMzmFwZ5qJ3s4UM4rGaQ+aww/0A3/ZRYzTiRifPTIKwf1lE1ua9nnBHYx1DT29RkA24ImDbCwUoEs0qXji3EjaQxkF1cp7ODhb+GWyXN7QnkdetxLyil8qhxjd28nEun4uzfdCrUQ2MUkM1TYPNlqJvFTX4Xiw9RZlrZVad6Jm+CI8qoPCyS3WFJKyxTdKSDphV3tl4cy7RdGZ9ryKWq6I/wWjKvyfeJsai92+vQ/awqVomAp3AXwwdd0rxz4NgZprz55mhd9zFpv1JJj7CWedrDummq/ZpXpPXqt4cCDjS4z4JXSzr7ya/Sq5SSzw4ccDYMmCjYq7Ikz38j4eZ4pjVKTu0HDKlpgNDLhG5P5nLCKra4kL5XyFi5mtMc59LDMI0cydDLUtqMjYo5KOmEX+4GOwRFkxQVDHF/l0PQVF9aI4b1kB9NIf++ol2KrI+1k5XgoP5DZKU8vEo+O1pzg1pH9hEhAYwnhf2suNsSiXTd25AIC/bCTCWmK3zn7G1qrhN/v9gDzjI5E8NfAU1S2aoCSNm9chBu/X45TSxnyV3T4kXaGAtQDvEmra4P3qPHCC0jhqOoFQaoawpXp9HLo4P8XJaCpJh5mjlGkw/QGNGDiNEDFuvRHAj9MZr35YEx0cstkmV+b7+pSEaqJhMrn0dYKoxMyDmPj+6ikzVrLjsulO3gYaQ6yGzusmzWy+1iGfTZonz5GB9cy+J+8i9QTQMZT3mZya0P940KQBzpgakGvIJIWFg2IVXMJZuGUDVvSIu7YWl2UAZJk1KAyhFXM2imOKE40dlrwOXfSym0lwJCd2g5ur4wesrbHdUB9v2QR+G0kfMFRkYYosxU7KyfkLFA+/PDWK5hLW7Y6al40O0WBelI75sohC54Ux/EqqLV0DhN8dGmVSzYXeqZVMau0bM+DVjox5WOcNqvOcs19Mn+rTQdRPXK5TVm9ltA9SuY3/yikfSGpE+8nLbq3WV73V3Itz1ZdnwuvlpuLn9V7UFTsCvrbPBhmjbzFKP/4jIH4BSCV9BDC1KXGjGb3XtBKbpTsCGfEJgsWS11+hmyIcl1gSdSaCXFPt6aecSzcgpRCg95kySSDNiTtzQc+Vpby/UwzrLNbSpfGkv0ije+n0LCVILQvDBd4NG2r6up7jgPUi+FPPh+w787ANh4hXvwXhBJPYTrbL9ZIa6pMEu9OxR2N1/albEiKB4GBf/sHM/Caecdw7i284GRg9I49uKjt6xbejl7xcWsvEZI+I/WsnhLQg/V3DfVPoscDYgKYspmrsTkhkArXaCIRDnHGXpDlD03ObsIjjHyNTupCZ8eLA+e6daCpmdivUYsNeSchUPotrtwtA4QBvoDtABfhF8Bny6h+tQhPVozM03zLY5soNxa8ZmyDsk/ZINQnOXBtaTc/ImKmTLJoUKMjBnnh4xf6A0dKY08jqy4Pob8j5zXfsABfKE6omyEUZvj7n7RFBjNL9WOWQDY9gRZ6365N3on/ZHBxwaKXyv6NEv+boufqmR/2ZH94S7PPkH6UI+oAXkRckYW3u3WSU1rYWh3kcBErzeZ1aNLSO5rv7xTYI46kasJXpIXOONvLuGtcgA0hvuvIv/bpmUxlJI6NJv2kCRDM+Rj1cdArcz8C6gVEPagd9Sm74snXlkkDDtmoL0PIMKkZq8WC4kbSr0q1QNXVN/7fOxhbXL4HcQgh05cNaoja5x9MbdlJOB84L8rWFvlhVeYhuC60eqxRMdW7WSu0J7MbUtgSiP4rKOMD4u4xjQIFfm0FxKEH+ss+BMOQfcWcgf9wiVfmsRUGt9ih6sl4Z7cEDhmbsKD0z9Elnx7YJh4Pn627T6G7kktsXLetpUfSAIBFfZ/FVMbdxUB8kow/PGV2/XKMqrlX9BMBKZcDJ9kT514VYtJwCCUn6fILhyFyMCeutTjkHu12kYYsh9scyOQjglpXak61od4Awuj8ZSgTXvVH1/uEvUXtoyvX8bqQSo72oFoIMaaZj+libjgNLVlXBIDvzwZOjviWrzO2wITON0w8OBXRRWgdkwqUPI7k4dixAC79gE59OURHTE87ANgMK8V0H3jNAROSOw9JXPzaqSF5Jy0DuhGmDlnL9uqNeopXbFWbXLLCNikmBi4+nVUykqy/biv5+GHTY0nH8aToXqtqgP2POR+rtYTPlH6D2VO1+r871hjXApbQtkY5lhs6rQv4+QdfOwvZX5R6NrUn/Le8ylUdGqkFcElsvu2dqnqr53MjdgYTXKz1nX5UaElIDLJkD2MRn1Xab96Aexd2ed0IkWSjPL8XbYFywMIgufO8io9c9p1Is2W+qRa5DlJw8v+roVrEz47MGrRCmWC4vrVRoJwhib2aA8ozvvbjJh/d4oAj1ijzM8QvMtdEpBA9aX96/J1VDRLCjIZi4w5IZyZsasrrP4BWiH/3H+EsldGyBP96kKYGXVtocOpe2inx6L0uXdZjhsuby9onIfxZHzfAQ685RF0hSnZyd70JvcXo0eE0FTVQfjD+2gc9lWKJMXyVelypOuE4snlW5TAeEC2HBMW2DCckfUdsIzDZq4ErcRWdC3g/npOW8RE9EBkwS2itSjYnz209exRJXu5H57naxMMj9Px0wZpQGw2lqPtukRiXM+z0SmaZCvbu1tFKNp7GCrX5laYa1Umwr+cmdww/eH+c8+0g0CtUtM+3UwMdWJwtZBMHmVy4dQPDklGUJzVjcTxnPObtpMzJ9TNYNSAOxjJiAZ8u/evtTU8ZNYVgNDw/90EQFxPym6TirXO2YjbZ9ZU0wN1UkRUhyVXLTvjJISAYETYRSKjSNWazJulwA3vri7cD6nbo+T+wsqVE0LHMOWpZo0cYEmLwL10rHVl4H1axGwsAUlNPHZcwqnfBWa9czs3qC4G8Y+AQFuPqzDx7dTBNxnv7L7VeXHvfQjMofxu//H9VKTolnq8pKpalEtkdmrrJpy5wdO5varRZ3dBY67ykNIbCFSTtteU8LbpuVAqJ1UkzVqcRAaUQ5RRUx1BijSjaQih3M04VyTVwpElzCcfPDGNLkLjoASFESWfJpHtUHIF4vJaqf0p2u4qvDe50tN6uIZ8QREoLhFE+I0E7QgzRwDWuBasbNfuAcZ3vnBuFZkX+AFjdYa1PpQSEo1d82EM3J/LvvxnXtAzxWdPnVFAcRr020SW+gxp59xhEk0dVItllA/WyMYSlzYCMiVtfKXJcdjPa1tlDSFPcpl28cV2eX+0scxGpTneQMhhWa8ubcvQXdIQFCwectykMx9QoydBbGMxjtFPA4fO/IKPbgzhvfdx+7i/9dNrDI9vUsSOCiD8s+53UP7aiiTYqn1StHRwNwTxv6b6KSQ3G5WxXWfk251KvzNdCtDkSvV/tRgkS2LD8WOOsYVo6L946hVrY/GrWdXFUz816S1jwRyIjrBdjUEZLAa6Axkv/eeS4g59611QyatRos6bTXbwzS+i/a16zhgMSAdK4WRPYdFcSVlKfKs99i28O5gNPK5h8EYSuE0HEjbNjVcHyfhgNQ4v+ZreTaeF5C66vPwAR8dv0SBz/mAxk8T258ccGzbX4gJ0IpDblZ5UfOtGJbUSjddZtW/9F2yrBP0kwz5y1bDt0JCO6IO2f5R5U41kDa4vQTWkbI3KHvoIjJ3zEDF4N6/cMMHgLpFuoe+3N6OQyxVUW6qvfxvD24REID7VhyoXnKWHoottW5AZOtHyblgftafHe7ghKnhFbKS6l8YlhiLGJSGfxjUfSjDXmGTF5GCakCe3GBuzkBCS9Km2KLf69gL5b0fYwN0JS9ihj2sbzJjP6A2DpbvBMY6yAM8o6W5dCP8y7l6jhGsac2PW+f0Wz73LXwLe3uooVOJwaMBunl59FmiM6beQy5G4GamLdip6bmQ2l/hdGG196W0WhQZxA26J003ay/YSfOADYMjN9VFM7oAM9RYTYOB8mBDThKyLzrsz3ZKlDkij892meqLJl+fcvayW0Nq7+w9611pkZdhQEiRXCzG0Q8WWoXW+qXI2pznws+nl1XU2AmHuy8JkEUalM3MkDwyVE0XVgfpGajlU7MbFYKGVMcGA3D232QIKgGy/JrTDy7l+AwnhGXa2kQmZ35EGY/zsVK2XM24oP3UUdrVs+wzV0/FheqjiKVB+LET6/Jl9DKob23CuB3Yp6CldblXSCZuQ1lVIUW42Wwc7xfZz90J/To2XlILyJUrGeSVezUSW/1mIr/P9PHeyIw1qX3QAqhGyAQ5jomznXFKQGdjuw7sOdaxj1T9jUnzok48QIoxUozTB7Yyes+Sfc+gSURqvJkSihZXII2WfkIh2QXSVViueHCIQ2ihNC9WLKSVAToiGZdhrWZAG7nTPxlwSXqQ4a38AAZuKinkmlQm39OWryQfUvM+hSn9/FhtsGylw3/3uy/CDWjetDGSpKqYw33nibdny3UZG5qUmr8vFJScfcW7NTLM4Jhz4K/GU8RhIKIbZsEdrwInEcSPTmc8D2yiVcJuQeJXZ3Oh3h9qqdpV3jLbK9TWE/dwQtYUAD8f9LBUt3Pg4ZM+YBGtNhNaK8me8P1Q9/BL3Pt8jPChwjjvI5G1npNCR/XhwQX7DP7/7mAPdLhdLQzH/OC9xuRk/YETYfytyvKShJFftWLFD59LNIXODQb9CFNc3ok+bcm6RPUuPd1nYUAEeGfNS8QMksEQ48CjrgRMn66S9x80k9EDMbqdGFIabsZcvwBbXYHEn+HbBohLRae/PvjivY6UiWCivVU7XTQnhFcvZACQAW/U1F4opy3eVF18JZoN/elYotSTwtI55XTzDxagJBVV4GGFKHw6A3ZOpTChCVAQQQCmf52K2rw8ba+uqZ8qcAJBL5t/zerx5IvvauG5yYrB6BVQ2G4PPfhE9gXnXO3n4+F3qPKTcqcJFRnu5bbbYi6ltkn4YJ2Epv6x7sjK31egKmfoX8zPF47vZ2aUNmHsNpt0ZyPCrTo64f2X75UgYvJ4Xt16xjtNUcIgg9Mtt1OK53A9WIKfbFQIw1zjVWTDDYufQ27FphYMgFRKm9NFrd1L2nciQ7vd2RY48WlNjdYfoFfjJM2Y6jwEeCTokJkuid6VnKxlWuw6bgRbeAL0c1238nK540VD4MI2JcHSvteVaT8rYnYogeY5wWIm4OnwgH25tuIPlIysS4sjoqzfAGJfU7YjdTWyCA1zzgyGNpiOkxtYkRjHVwwCi8J0FvtQ3x/5nCBWrAbhgB7Aus+KTWfRMF63S68n8ETQrsp6SQw7HUgPU+9wgpTQB6Yroxrl+CrYvVNuDaW5P6bvRmXipFK9uVZyX/UhmPDS4FXCEjCu1Pu6vyS12GrlEhZFkp8BMpn8PLV5rs2RueY4DXBl0SIVXC3z9YauWVnSgguX5+2QSdrWPYKGs/HhwTbxnSkjQLachNdApab1ueiWFm3250Mybe023YudaUTFqfgZ+oRoVSka6Csl+DFhF/4QVtBCjpFVUfD2q8IRfjlBvOrRrcNrlpYIAdYMUA0+/WB2I4WdaRnF/dppPWEjFcbgR9kRssCYa+MpyggM1su1d/94myy6/bv+AJlXxfLAEhn03sf+8S6Ez8kHk+VJPrDXqscyFE6/Zeg7xZ7dsQNtHPQK9o82tvJandDXNLElK8wIDoezzQ21WY3miocv48WCC+QXcNG2jP2fZTgFBk9uYjuAd8orKLRZOYm8cFmTFBCVZkhByp0+VTwr0z0rmjKwF557POc4yhCgoOx9L8EVSWy33XR09cg52S/zkYnUZUTuv33E9OCpv4rZwpjpisOiGD0tRpdvVti6DNwRXgkoYUgyPpsf1DgmaMJIhgEgdirTADZwqNSeJxxmWdAqcYblDNFHZ141H3JZ2drdrgSJbXCvUxm24rCkdOMDWr97kIXeaQ1g6FVZNBNMuOF01+2jY7IfiZ3UQgM9PUJ2dOxvHm78OGvqlDwwm1AUDGBdZOmMrqrrY4Wx+kLvrZeUpg3rKB6QOsL4LFmai07rQk1B5eUDgDgIvWRctnd/PlslAuKpBfZg/aLLY6KCDjJDcIDyYSZV6HgvUzmgeh7+bFNYB/q8SwKkVmJaktIBOcrFdl/TRVpWShi5mx0gkCNPwgmDZWX1KUro8RuQGdfTvbllGDYtBQ7s9ohEAgPbCwIANjN2pCGuPnNVdD1HcFd84/9uhXcDjxY4RWB6JA1eAkMlCd1VCqApmOjLwT5/CIp0FNS4OiCdntYD/9LNO3YnzCDQma0DIW8JQnzOX9/4ny4tkMNiMgprF4UNac1z5Fiqq7VJOTovjoLfXmDZC1b7MC/HCfVbzJ9hagFVdrjGtSB/ofpuwQ843zLAF3722u1Q+KkIdOvHk1o11GR9q1yr5KjEHZx1SwN+TRArf1mJM4rqHUFOtDFdgXfr3FmUjtScXFZYtPRD0UqoVrROyvdGTRI1Ki1nySXD5ogRIk0JvbbUF8M/xr8J9T+8qohBVycuTIDA9N1I4M1kb9Yy28Uom4GuoyU3K8RMvSh0rGLPSKcbzW9amxVR8Wg9+YufnPTETU46hpe83FMu5KwGbO6GbqdXAYAcr6eOtBDNAmRnlXbqE8mMyuDtKkfY8G3iNngSuZKmWQZZbwERvQtXXLIm6rmnipX/OvYpWdX3NskWgL+AIyGtdF7p8VGwqy92S25+yClMGJ+ddYSe3+0nNBRXxPVrq6G4EfnWAfRhTLVwPUaMpFkzSiubviotFjXvlttKiVSKHJxSdYd8s7XhvqVXpxoxdn4M2ii5/pmB36oODUbDqoWy6ztHPfEeSRpLmr1CGHlStvZC7jTEwldpxoFwaaHS8GVRLI7D4JdtO6qp+J20FXWgIwblkhIuIMIklOgRD81cduG+fliW/kJqVoSRnG6n0m65jiPbtoLeu7UnSZrii9WRRrgwXVH8+EZf2T7jlqKLICgnqeTtD2vgUIbRCESr88wMJPCyQU/mIiIubjpU6Q5ux7IQEKiM/X+HeQJrHS/G3XP51Ayb5H/X0g8Jp1JZ1mfQFiV2XhjEqRedMxe6PXXmKOZomnpQ2B2bRoImMevNOtGev9UlSR7mjWPD/8MQKXJWi6Q+6rlmnV3NaY4fZ0BUDz98Q0vLr3a2Z068sjlgfjvZnOhdKrL8nJTnboQQ8x3HEahY29NeZ+7fPpcvecMa8EGo4XQ6hSjKh/I97PZpLU3KE41RLy39a1V96WaR2gPdE2X0reWbaF+M9blsDC124deDgEW1Ls9s+vnneaFxPj9klp0T43UqIVEixZszF8veY/V+MX6zlwTCmXQWEryMxwKEalD8Y/3/P3suc2aPc0ymdwXZtpc+5PCd2hnMgolfWw2Z8pgJDfCXF8SL3nCSW7CTtRai91MET7/0Mi9QWQvx1sptQ4xLH8/R77IoEXnw2YAWydsiE1bkq6nP6czHjgfyoGqNnFOtOD0bKiquAegBVvaJ8a5icNVqZksx59i3EIv6nS87Z2GLZC5ffKaOQ5BJBArgVmxAKeyin8CY3kmIyazrZXDMC3pNJHWW5DcqQLCD1x65LjEhppO9V58h+KgU9s6xK6AuT0gjjrZhBwpJWI9jC9UCy/7ctGwJ2YL+DgWVwFqeI53R4sDT2cxk0rn1/VhcDz+1GO9tm4++bNZf5LWCu77Wg06OjAxkIorm40kAI12GqhxY4yniQ6u5JW73S/z3LC3wBdqCmmbN/Wl/Wpb1aDGVDaCqKQk7ny6A9EiWKjL/yVuNz1bBkDO6LZMPV9QmicGt2iYTyqGofx+ae3d0pQqkp7AY/0eS2OKCCJrgqTYBtLw0qXqIlzHgT6t1OaDPKGjC8YZf2RgO+CYnfzCEjmUCwop6FzAeIWLebSdviisdNjyhhgRLpT/QRiF/2JXatI7g9/jsOj5f0XcK5jamRA0ZOjOk22xVXMNRL8H3LsJNbpBAIWmw6u0KAl+0zglb+QqYm6XR4yWl1dmcCh1OujChwY7eXLuWqNFxNpgtVYU+kB1hmz8d1fvQmuZ+Jv8GLq+i3/bqlcW6/avtPXndYy6EcR0AJggQOeaTDNA36elWsGYS7oK/e8B+oBGU511alTLzLXYTSULBgO3hWcg3U+Tc63kd1wm2WjmEWPqfTxA7aNQosh5+36lpapeZE/rDiWyGXpydQ7HHP+xcxjtIFnosT90rwDiTEZHyeIwTLt2RCCWl5OI9O4cU8OXZfqdP41+SIqyiGacO6/WF8PZBz0PwvAUD74a/7WVMo16ddfLeN6TgKEtRAX1Jsshmv+iovzXvQaaOmJx+oPRoHZnor0CtLp2MbhVdDDFFl58to5GvgrM0jKWv/bxUhGXSJbg0zEqfbYrQgZqilew0R7B2TD7O9M52EADRhEM8ri/mEKICX3suwr3df/E93fyxszqwRFwTrvRyjmlEq/t0Fq1EIHCxy+MAf2BC+24HSxW67mxG+bTV5ou9EvwgLWIhGpgXygrj1GURFEdAzJ+qnsNlDHD0y8AoepWsI8i5ZHjpqvff+w60JE0+p2EvtE4kBwjOHCKJLrGjbKV/a/JFYdnkFu5p5wSuID33ZyzIXfxGHiFDguNn8bvnZOfsOJdgwh4CGfYzaq0bgi3q4rn2lLkFbrEyDcMbrFPsQOUVqDEtUr8/u7cf3L0yEKcPvHbBtXLe5v4UZWKY2cuSX72rLCIdHqbHqrPyxpGFZtPFYGPg56kLhY4wa1mOgecmuD/dJFdx2UAMIarRUvCgv2ajQz9TYR3hZaHcVe86Xp4m58DdWSoHcEyFpmDkTT8mEf+4nBguIP4OCI9b5yZiPJW7yTLguB/qgip/XPB+hnyM8ZUCac0eVyuCpsfyo4uYdQBwIhgz0/e1zY2wyK0tuNPnoXwd/6qrxW36MHjuB1Wyp/mdBHV3eFMwLluSVKTYLUHOfWZiZ/B5EydCXZSJowbyWwBC/dt8paDn2HBEnAu/mJK6u0ORH6QjurBfEZp8+kr3/HOymh7SPk5qU7YLTPob2pRi2JAp9mXak2rNjwChiIbmt+Wsqf7hwVeLJY5Hm/aRB2/odmRPa1XtMniV7OwCmq1wDxruS6cwwvf+AH7128/XLZO4Gbi0LY7BzJwqVg62Uc13XUzR2m0dl6CXJiigS1KWpo++QZRs2r3tIeca/MrwZgDXV+eVp/w/btSXUxPfau+tiv7G2mzVJi7ifCJw1I0WwEyvpw4OcUhoexZgaEhl12pbg6ff+h+HB+Ht29CSgsdp2E0G3PJme31exaJ+loV6KrN33wCfu2o8szs7TMxF6oFgryq8MiV6ChB5uj2mu3YrmY3RweHOgeJF5FyuYCYOxVl7QvXB9H45mGXfiS2jMttw3axLjBUxfKxbRhqmbir5FSAB2ZcN0XinNjq45qXrNhWZNJQJsuYIAYvS7g/A1JyAFkFot/i1Ki3y5YItN2I6eKavMmvXSYdTCjoAWsde0QB85ic0tUnMy8F1j1xK19d7KMBhneHOAKzKowQEPXQKg/D0jx+ICF+XowsIC8a0HwhETJRTV8qT2qohDwUi03bdygTqewng+q28mHcvkxUvjlbQqXqqmzv/ppf1UhKE5b5M5KF5kfuJVMGSjKDn5yiOK6fR/iTo8j+kH9nrrIBYB6CPrUpsmFDyoLYpQyLTCn1J97bTq0aRk/4Ls3Ms6lMJ6Zors+HsMsmC8AH6aplK+nnsKPoBrcVNLbkMtkuxnBveur69/yZNsL6ZmE3Cuke2fAk1I7mImNAdVS74i6LiB2vGjiEMyAWmuFPcKtAAncQ+W2uQ5BHOQ639fdMvqG3hdDAybTjRbWuCV81OSS7xpzGp+e4rL3rp5A+/jHwu4qQRYEZmmB7iv7/2i+mG1nk5jENYU/R77p6VmP5qx+iOStFiqLTpwOCdYN+/oLntxQ6nwj5K4uScaTmpJ4FkfZUrKwnt716A13PzhOXfuZf/Us661AGtB0QIm5QMIJd2pjwdL/79BkdrM9m/pSbhNh4xd9J9AIL9lW56NfL3HDhUh+7J5/ehdxFdSD1q/I+boayFZfLwlXQg7F/E9nadZOWv/vTfjVffe6tKqK8m/61DmNylquuuu1NWN7jO9weBDQPvvkGnzVEs8gy3Uw+EhmG1OzMSDN6ESFTQV0T+W46Rxzh2kcDKLJVWzharNRrso9uKHyu6cQ/A/4QqUkZ61kZc6mGtjnLC/uBXg1XnJ5Ww7OXA0Vli2VbiDb2bADBifBkz8FoFUkbPvTbt5KOLRZe9lRcH0LOOheGnNsN2HjUFH15iUWXZniskPqs5cjZXCGyF6UC+zU07Bn8WmM1UuhsKtNpBWb4lb97Do5itajKS1diyJfDan09/+XYimPYLcx1KxPnwSaDCoDnuGet5B828w4LEn3+hwtDD8TJfed+QHVW0026obdg7LxoPVywAP8pd1mLijvsFainZLagQbYcAUJYhf/5GUNfzHnDJM7KnY5VoDRVMbrwvTheQyVQcfMrz9C7hg/gkYp6fssbSMFahQRaP6WpvV5I9o6voMHMQ2rGHcj6Cx54uPofjbwjctgdH3fyTIbC5rb0MLvG10euyEgGmv5aCF6HbuegX1at8uYneNvTnZyKNFSzU7aOxnJWyXpsKK8G15+HWn3h8ZvrdfYSN8KunsJ2YHM9nObOdDLfQOc+IlfaPRqx1yT4yrfMtVnmZ8Qi4dK6XBLO3hH7f0ZnphhkY0BkUVvm3m+vr5Tp+qON6Q+73+9xBoYWyMNrZeEMC5xcYBEb9YKSFpkr/7W2bpXdon9126MELMahVDX8wv6CHG3cIXwOo3gcTaqqV/q+Kmf+5CrHMOdYQ7In93Tg2RC4u9MY4BhZrzS99ZOhGOQfLgzVBb0FcQQgeNY98KlBm7XzyxCiSt241+105iq8MgBxab4Ro4O65oSKrRUII+Pd+ANAguR8e3b5Wx4UfXiioy1pLSycJ40OSklJUT8qF2c013dqM3IZCHId06nqRPRob7uoy/SEBPOqJcwgnAmJz1k/Z8Py6UYW5dWzkmF2fh0rFv+C1DDRErLFywEjTnPJjSuIVA0t+fN47b+YZEhjjjQv6Ifms4icWmwx7s45UOJ3EvCJr2l+Y+3k+h6RMfnXTJD36crDqLn6FwmlBhJ5y8ObnjzX8d73W1TU9G4CuxZpss7oueQ9iXUURjsUFmeAVIltXIm+iFvDOTIkSwEOZ9uOrZ4HUCtSLtCgeLyNj4F9wfgr8e5wo7tpiZ+qM8kCPH4aW+FhnTrnP6SJ/Ez9HMhGeKg4ktf1iLUOd3eDFH9ClQuNUX/dxEyzjRaxLEVG1046RBA+4l1L14/DDop5IzUwgw98yXRCYEhUo0e9IQoNihAHGtYPuRDCDUvje26xzgI3pkC0WI5MnVWlUn2H+s5rXGyyAzImGxpqyWphCtfWKerudw6lnEZRAD80WJM7vB7nYH58l96heYuuUZh2dWN2D0U2ZvkWtX6eBslMNVhRifL8/f9P72hrDOnxm312DHoDt5iQ5KStKvbatPghv1BgtjtHiVDq7pbxpP1DmeCBR2SiUbmSBqJETuQ0Hyad+rnfjC+vnuGEIGKoEFjJr6uFTn+qd+sYyP0Z78biQ16mr92RhX0lLr5YQjFZAQUfGPEXl+qnmVeBsC56F58z9IL61/4fb5mREZG705tFKms1gEBb0rixV1tu005ly2+qjGQGIby9eHVb+GVMs5rSi+OTeoWjUGFx3IKNI4SUEKNDcuP16ABOAH+5U+fsNlMLiqWDoqrfdMePXD49Nsdr3GOLMDOne/woKFxjXC7D5CHfbC7vXCDgLVyhh0k7OsNsVZv/e9qbyYyymf7sZf9jnHEYEoBLqvYf2h3sYdOP/qz1YTB8jDgp/jNYgRMj+bKNiUDQz4oInW7oNLVx6i0X/766siRPVKL76A/7yfDCNVkNekg4mB30OJmF8krhJU/GbOSofrNu11v/8PUvS8yzljEZw2UxbFo8sy7ffFE6o49yqzwMM0h5AWdW7SX8IFo/LvYS9yROb2Kosg5fLYNLAMmz2Bbefy5Sx3XSE5vmGkc8uMdP8EwYitoQZa94sFobd7A1McpKIB4kPJYsB3XTgLvPb/DuyHr1ocP/G86TtFNaHPst6DXYZOw5yujWps8a00eiGaXJfl3TsBYGmCOxZEZXUkCoRH6IdHTOZXH3/sPQWWhm8QuS7Lwkt0t+vdTXQspTPr/rd7NNFYxOvjGc9qqj5SAuUNckD8iA2DluFII7h8EBPA3mEScpKuZDT9mwVJmZb0eUZIy0y/TegOZ9b2QJCIXFxjlhGdn8ls7u4GZFt9O0HVOYxHMBiN6d6yvunmjhQpzI/To8BwLT2xsVnygDuiGner0Y4yoCD0rJBsX5NrpD+t5LWgTIdeY1A8REUy3GC1sjlpvv2IGda1J4JQPsh9jTWtBrVDsrgGT8cqNmS5YACToMDrJlnFIKiRTRraeVHvky67bXGnK6INRmOmxPc4yOfLCo+7UygWFzbpuknbK+QJxxNkBdEYvgJTlJBjeQwp5a0mKERfMNn7hp4dh2iRn4Zb9VP8O+izMWSx50TqPEsuuOKvF/K0yP3o5Y9P2JutX1WWNS4L8dTgQcRwLwQ9W9nTwUyXItXL2OWtBeC79mjsHwr8yPFS+RyowSzlfY9GabpUBGKhdWUqaAaET5mG63TJxBnV2Y0jY8g6f0eMCGLnXPtSnD+uRlXKkZTSqjHqXyiuMN6EVs3cqw3XfNE/qrfC8cibwQiFVqWtLHjwpX/JJ4XXQTW6cE1PIyQj+ehjArq3gFRzzXspkis11pwRRLyk73Hb0mYxbBetEw+0kEP+URM9LtzSTCvUKMcAjYtu1E55Ty3nBCkh/VfMMYhbEULD2ipUFeAquOcOnf3wZ7vg0haPuy/XhZCo5QCCEFnGGIS/bfZSK8/BThe7RA0V4YwPtL8PvX3WJ01cpkFacLRf/8t29SHCoSVOL599JLvbcL09RyFgxsKZIClTyWx1M6EtlZ6RbkopQ0hk7igSlgBiD0Fin+T4R+lJRyqHpEb7pZYmLmua/xA1YB0KnyYvz81fZEgfrbOjm2YqWHku9B5MjuaLN49J5dCRPyWwN/M/Bsna0kZfsN6lrfp9r5odIpSJ+6RE0pQfWDy+hCyvtxC/ymL19QqLz8yI68FnQwBy5wF4lgqv/iKry4cqGaf9MLCb1MCIafpd8wmoCGB6odMUVKkQn4h+yATtbf3iyThzYbtCe76eKCKLP0SLtpEl3wzPXTXsLYgj0D15+5xHr5Vy1scPukShp7RE8XRCIQzc00RTtIOnE+E3GhSjQy3lMbG/iKhbW0xe6GanPBdE/juZFD+2ZlS1K14gIZ6Efk+FsgIRCSq8+3PohWkB14Pi+wFmsif1Ns1vI1Mtthiv0zrD3IGmz320nVxwWM63c1CAmoS4S2umbUSbmH+3Iukrwk9oGSjPytIuCS87WTZn8gT3UdGg8I2bJruPIjMVxva1N3e86A1Z0YM77BVU+sCCDrmDnylGjofVC7SUIO4b27rVQ+bYS6AjaVAxu1IjZaX57c5ljI05mp2npOuG7RsZ1fqMpR2CRuAFEQTV5YTysshcrnz4gyq1VUi2N88tgA9UJ6hM0QlNclRvU5P1+yZzeLhY2GsKY7VIhABX/ZS4GUjWKeX99nxmjvNIED9lpcbGWuLsrOSinuHXMhUAFhsnQScxtIft0iQA0sv6xw+Q7dSZ3p8STC+ij2Bxw9Ig+HjJldiwrLFOCFpkyHy+WAC4PTwZdZbt5+JJKzsTdbNI1x8ndpMEiWgzpgdkPLA7ZQdNB1j8s+gzIlrlrY4zA0V3I/3zdeFopLxWuH+fPsDO0MAwy0ffxoaLYykMhFRjj2rT8lk0exA4F0JeAZUdy0Yy7XPUgNROGuWYJbrO5HaZlghbGG3pzQd6U8B1ZqNLtx+WnqVl7wZ3bgKeo2S41AOQbeHJ5wCqwVe0nFP5FFJoCKXGPpX1uNdPPlgWN9A5BBJTJux9UO7d3pKlS0/GlL5LhRh+oDo75jcN3gMtZWdfiVANx1oEdexHGZHiiSIgRV2tUcOt3b0OWO9WpKCtozVC+XmF15MosglDUrOObimbRa/maAOQln8pH8MGCL4kR9g3Qkabo7pVNSjI8UO1ZIYWE+u5NovGGQLxcE3ddI/rnPlB4U8JRZhk0FkBpOyKPn7u+bIuRn8A4//875RgA8g/5jNIn/YHYftWHPyTSyauT0B8QPxtpznTGn76+BUwXCmoyyEMA2MxcsueZbSixaT8i0zZQ9sX9YyCx4XBANmRg/gxM/4/plLiwLr0XBN3dRSAw41LCHCPJIePFJTd9ZkcNh5Z2rdWojHkI98RSvX5NKjKgsaVUNVcQpqZV5rOAwsmFdvEKcWEQicHee15gwJ3B+WvPJJcGeokD+uvISbGzYxdfdldnhGzGNcfgeEBl2RIcixXqZlpSWwGIO7mZ1yFAF2J/OjWW5kut0IspgGSVwWjPOQqs8XRl6JxFbFsXH3PMEc3n/kRxHHqMhVmCxD80kQgrILM2cfPMILNftfKraJeKdtPoR9e6Z3/cnWe1C9De+6ACvFvJg7qeRvNMgLMbrOH2tk8SEK8FMyDPD+N47JfwoAaim3tDi8t40F0TOEjeyo/DbFPjUGiXrAGa5PXsjv1YnKvGWirQLpLZ8iTt7b+Mi08G0+Ydenv5+jvQKdoLAIHOpaI63nPR3DQM44+k4AOQj1J1jhW3q5ExG/HJFOD6GGxK3IypSGsS3sKbGUOKz1eJ0PfMGQia5vegScKjGrf0F68DEdFVyo0DfDBJLa39luzEXZ5fAOZmVbgrl/VWj+luCXNKoPiDiUUBenLc7YCsL1we9mgIESnpr0hrCU2C5TMxUOAjycWMciW7riWZM9ZojRXaMChX3lKoSRcMP5opQvEMed0OldMgLPz0ULDlSpjGezsVm4zAv7ylJzLO+C6u8vaVD3LhkHDjJvhGZ6j9jX7ALh7kGtarzGPvawXMB4JSgn1u0XkCoYDj7L5RSYHQgP78R/WluT3JXUOUSkKnPJbOCsAn0DfBQi8P08UPyp68w5PEWaAab2qZ498EVZO7d4kQiX13RlFJqccGsc/0B76h8F3nAuKbnPpHjtymUL/a99tNhaWWUm+w1GgqpdBKZV/jXVzKfT5N5XuqOgzZfCSGVKtClEzabL6r9zb05xPLUP3qHEqJBbxMQMUP/Rz82xENzi3YkF9diJNes3RdBQwJoPbbYi0InnhPfDN8uy45nYbKrrKZBbiJEdexFfKrrEo3vi/F5wvMwHpaseAIhhe6Z8VjKOUV5+bLgrYtfNV96vSHCEh9XL4TrmJeU9e6TswtNILO4MwA+gqxNBbB/sr3ZmV3S4+NaJEcFkKig8+A8QMqSyoDK3E/wkoFfhM1NzZVYVtBCZhFZg1TpgzB1lE+bMTXYR2QeGK0P5o5wG+UJ4KHW3+/rm/X7TXH0kC/eznYnBHylv2R8gSd2MSqw9DP/8gQ6kY/i2p1L3JuQz6dKZeLjrLC+k1KvuTni4wlGg0rIrVMe1VVBwf1FVICrQJcjQ4piO2pymzGJJHYXeKyiCnGdGgLU3Q0HHhSYTzaaVYRDTj45WzRfac7NUIslwEDS0Uc51c8jguQbGYIdESt5ip2iP130fSdR82h1X5K1HKQpZkiiaGkFMiF3yWDx/ImIuZjHFzlu5CZtzVgJhnmBtrPogsBUBRbaX75aibmPbtblmDLPBZSMGIIqe92+1JSNAPcX9lrqOOlPW/dCPUCoT5q4sa+FrLASCXNiczRur1/WgP8aEfUbwdoqzI3ZQh2e0ROtWVBvbQsyM2QT88kSht53l0DBbjhOU5fNOcYgELrPvaIxrYXGJ1/bWJX3tcyGWQW6NsG4W70DT0zXArjWKicndya+yy0JbyY4lVdkVzfZ67Anf3WbnCqXx7MiX16q7nC0dIhO7pVufQXYS4viD1yFmKy1M4zhwSn7bePWIBPca3N7eXyNDTGQOzSAuHCrE+6IsaVS+vKyQZfM9uBQnzzmzwmEKl9cvQ4R3kTqGxCTY1d8qxZWI02qpPysLJ9aYrl5/etwCSplIz2CyS9MQnRtL3Juop+ieQfnCcXRxmKu+UiTD+9GZj0GOkEVLIquytRtFrXongEdkXv+XitGSjP/g2DMoQZqH8GtNJw0zlFiYbtj1VPU1uazOKI1a0rdBAOFC3BhP16zBqw1+Psggj5h8ux6gKwMGMS6Rd5s7KPgB9TS2fVQHi4/AcV2C4/q1KJFv1Y/+szHQnXKQYLMJUFLLSQinX3ZDP8MVyA3px3a3JXEAz+EDxnkW8rw71vyQ2UgS+9TWyyrqBrR4Ucx+IZr3J3WdjJQj5NLZBif5Ma9LKhdTCnThlKrybw7UKsyK+2MVmxBCKHSg0Qi+s9P/a1kug7Rh1t9KVEi/PqfWsdmvt0Mhk14qIOQ3nexjHi8Uqs5xLcsHdUmPLQO0DYedh7gpxyPC2ppVXBtGqpvIqVZcSPDYa6cpxSGNc7S8AppaDtrExEq3ZIVcXSxAwBlaz1/eY5feie/yu1zdd+XHVv9wbFjgkQ0rEh5gXvKwf1FkUYeRwVhp6FhnHfIJYD2AFtLw8zJpEHQ88wtjI4xSSgxqD+v1+len6GqCNdaDuzuB1wAKKi473NK/hH+ktLnR+E7a97OyasqAG7seahsw4rWSb9wPBi4JIeOvpyNi0Aw8XA9GTVkQlGLzZOmD0GchaHsdQTyoNK8vDrWoiImedIbeu/p6Ja1XqUsQaIg3/cb+ydlmypaD7QXsjs/97Yw1ynsXA6PU3goIng8BhG742ZCZy2xIXhWa99LRzyGhfwqKif1rH1M5x18rj4/quqFDvMZDW0484NYFW3F5h8YKCvMACrtWRFuLte/1PeX4UprJYe0PP3rj4XsG/oHGpVQPFJbXtyW2eu56L/uvvNfik5hPpJwfgD+nVSGULNQn3g+0qPj96WrojoIpa8dPFUcHYttUY8Y0dX5YK1qdow77w0TJRE9I/QLW+G4hz5XLIGGCI3Eboa1Wf0NcU9NqJ8pacaM3Ypqv0TQ2mlXmN+L0nNRQ5pWtRyGbZwJqKMGcUzvV9ZJmkkNAPB0+ABA01TYuNFKKLyGuGCH8rsaG/wpA1qosb/AX6ibuOtDHE87dLNW6L5fmEW7hT8QRH6wIa3jzMkItMTT4qF6sdB/ckC3GqrWNhXZXF8cwbbApt02fWthipWzRRveaRQhR/FGcRjs9elv4gaR3eVEb2VOU1IGuxJA5s+rnNTuXG4E2wDQvCtvMHMi7qzcQAj7ueXdyvbvq+FemVhth8xl5FLpvY1Zb4rGPhKj610qKNQZl80DlJ40YL8XsySwYRomFqJB3Oikp8ewjtp8y6nlkb5vHGXgw8TFFo7ItBWx5Zyb34Gbo2cvSMp3pn8X7EuVI4JImb/GHDCsrPtz68x3BxfAd8bz9ygLKZWYSlIBW7xMMmrDO1kzGCG+VOsK3IoxRaxQJc2aETrBsCfkAnJ2OhRVTIqxmsaKUrIgK6iE9gOR6x671yZPi5ml+Qhh74WvVE7VlHL51XfQAFHCstgmdZwu6d/YucY4/fwGwlusPgAEu6jOPT0xK9W5bqjUMj5RMsErP6G6Me2eRs+QpfeZfO7SV6sW3bq0GKU0+z/9xZsRE3ciM+IEHS47muPbNTPvUCYmgb9w8QdCaxovIy8/oWbdFQFocHPCQP8pd/O2c4TVBBJI4vKlFDUN7UB9+eOT3aEGPWkQ8Yh15XxaE9rO4feKDW5KJPPINPjNblTr/YE6BXm8XVKcyJATG+y/TYNudOrb9gIiZhw9H2jUUZUSWGMYE1BZSzxq88N2J5QwY+IC0pcPiAtwHTLmMcbVyLyb/OVGRnem7T1KpEn50reLQQySd+47mDDGm2Vx1fxEpaGVH3iadIB5PAZlLxFq8373UtF5YpLpnBGy1yyI+7QBLzJiVxCEMQITm5h8VAZmETB6PLMunvVjtHinZaZJk71Ayh7JZ5oPGxQLUJp9L/XfieB/vG2jHwiNNRdkqi0Kf6Mghvri+Rfw5ExjyI2DUqg2hrZeVheWFWXrPPddyvauSVBbpHg65qj6NiHhYrbLQPeEiRb4J0ET62NXoEpgpec+OCbNa7jt0IoM+K/siHEewQnioF+jor8mhKg4WgKQtUf9ItfA08uPWDe1O/O3qd+CHrMHJPN/u17JX98cIdUXCQ8XNDdnZ7olIfC2WQYR6Wab+YZg+i/6LDM8te2WIRsn5QJ7kJcrL86SAM5lkaNX7MtHmsA+uw94r8oeRt9GeLSiQt416KoleIHaudXAJpHvCzZi1l5ZFr1mOq6BuAOB46J1awrVpu5Eh5zl9wKykH0mf43TKaA8g=="/>
</p:tagLst>
</file>

<file path=ppt/tags/tag304.xml><?xml version="1.0" encoding="utf-8"?>
<p:tagLst xmlns:a="http://schemas.openxmlformats.org/drawingml/2006/main" xmlns:r="http://schemas.openxmlformats.org/officeDocument/2006/relationships" xmlns:p="http://schemas.openxmlformats.org/presentationml/2006/main">
  <p:tag name="BTFPLAYOUTENABLED" val="1"/>
</p:tagLst>
</file>

<file path=ppt/tags/tag305.xml><?xml version="1.0" encoding="utf-8"?>
<p:tagLst xmlns:a="http://schemas.openxmlformats.org/drawingml/2006/main" xmlns:r="http://schemas.openxmlformats.org/officeDocument/2006/relationships" xmlns:p="http://schemas.openxmlformats.org/presentationml/2006/main">
  <p:tag name="BTFPLAYOUTENABLED" val="1"/>
</p:tagLst>
</file>

<file path=ppt/tags/tag306.xml><?xml version="1.0" encoding="utf-8"?>
<p:tagLst xmlns:a="http://schemas.openxmlformats.org/drawingml/2006/main" xmlns:r="http://schemas.openxmlformats.org/officeDocument/2006/relationships" xmlns:p="http://schemas.openxmlformats.org/presentationml/2006/main">
  <p:tag name="BTFPLAYOUTCOLUMNS" val="5"/>
  <p:tag name="BTFPLAYOUTENABLED" val="0"/>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BTFPLAYOUTENABLED" val="1"/>
</p:tagLst>
</file>

<file path=ppt/tags/tag309.xml><?xml version="1.0" encoding="utf-8"?>
<p:tagLst xmlns:a="http://schemas.openxmlformats.org/drawingml/2006/main" xmlns:r="http://schemas.openxmlformats.org/officeDocument/2006/relationships" xmlns:p="http://schemas.openxmlformats.org/presentationml/2006/main">
  <p:tag name="BTFPLAYOUTENABLED" val="1"/>
</p:tagLst>
</file>

<file path=ppt/tags/tag31.xml><?xml version="1.0" encoding="utf-8"?>
<p:tagLst xmlns:a="http://schemas.openxmlformats.org/drawingml/2006/main" xmlns:r="http://schemas.openxmlformats.org/officeDocument/2006/relationships" xmlns:p="http://schemas.openxmlformats.org/presentationml/2006/main">
  <p:tag name="AS_UNIQUEID" val="80714"/>
  <p:tag name="BTFPLAYOUTANCHOREBOTTOM" val="False"/>
  <p:tag name="BTFPLAYOUTANCHORELEFT" val="True"/>
  <p:tag name="BTFPLAYOUTANCHORERIGHT" val="False"/>
  <p:tag name="BTFPLAYOUTANCHORETOP" val="True"/>
  <p:tag name="BTFPLAYOUTENABLED" val="1"/>
</p:tagLst>
</file>

<file path=ppt/tags/tag310.xml><?xml version="1.0" encoding="utf-8"?>
<p:tagLst xmlns:a="http://schemas.openxmlformats.org/drawingml/2006/main" xmlns:r="http://schemas.openxmlformats.org/officeDocument/2006/relationships" xmlns:p="http://schemas.openxmlformats.org/presentationml/2006/main">
  <p:tag name="BTFPLAYOUTENABLED" val="1"/>
</p:tagLst>
</file>

<file path=ppt/tags/tag311.xml><?xml version="1.0" encoding="utf-8"?>
<p:tagLst xmlns:a="http://schemas.openxmlformats.org/drawingml/2006/main" xmlns:r="http://schemas.openxmlformats.org/officeDocument/2006/relationships" xmlns:p="http://schemas.openxmlformats.org/presentationml/2006/main">
  <p:tag name="BTFPLAYOUTENABLED" val="1"/>
</p:tagLst>
</file>

<file path=ppt/tags/tag312.xml><?xml version="1.0" encoding="utf-8"?>
<p:tagLst xmlns:a="http://schemas.openxmlformats.org/drawingml/2006/main" xmlns:r="http://schemas.openxmlformats.org/officeDocument/2006/relationships" xmlns:p="http://schemas.openxmlformats.org/presentationml/2006/main">
  <p:tag name="BTFPLAYOUTENABLED" val="1"/>
</p:tagLst>
</file>

<file path=ppt/tags/tag313.xml><?xml version="1.0" encoding="utf-8"?>
<p:tagLst xmlns:a="http://schemas.openxmlformats.org/drawingml/2006/main" xmlns:r="http://schemas.openxmlformats.org/officeDocument/2006/relationships" xmlns:p="http://schemas.openxmlformats.org/presentationml/2006/main">
  <p:tag name="BTFPLAYOUTENABLED" val="1"/>
</p:tagLst>
</file>

<file path=ppt/tags/tag314.xml><?xml version="1.0" encoding="utf-8"?>
<p:tagLst xmlns:a="http://schemas.openxmlformats.org/drawingml/2006/main" xmlns:r="http://schemas.openxmlformats.org/officeDocument/2006/relationships" xmlns:p="http://schemas.openxmlformats.org/presentationml/2006/main">
  <p:tag name="BTFPLAYOUTENABLED" val="1"/>
</p:tagLst>
</file>

<file path=ppt/tags/tag315.xml><?xml version="1.0" encoding="utf-8"?>
<p:tagLst xmlns:a="http://schemas.openxmlformats.org/drawingml/2006/main" xmlns:r="http://schemas.openxmlformats.org/officeDocument/2006/relationships" xmlns:p="http://schemas.openxmlformats.org/presentationml/2006/main">
  <p:tag name="BTFPLAYOUTENABLED" val="1"/>
</p:tagLst>
</file>

<file path=ppt/tags/tag316.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319.xml><?xml version="1.0" encoding="utf-8"?>
<p:tagLst xmlns:a="http://schemas.openxmlformats.org/drawingml/2006/main" xmlns:r="http://schemas.openxmlformats.org/officeDocument/2006/relationships" xmlns:p="http://schemas.openxmlformats.org/presentationml/2006/main">
  <p:tag name="BTFPLAYOUTENABLED" val="1"/>
</p:tagLst>
</file>

<file path=ppt/tags/tag32.xml><?xml version="1.0" encoding="utf-8"?>
<p:tagLst xmlns:a="http://schemas.openxmlformats.org/drawingml/2006/main" xmlns:r="http://schemas.openxmlformats.org/officeDocument/2006/relationships" xmlns:p="http://schemas.openxmlformats.org/presentationml/2006/main">
  <p:tag name="AS_UNIQUEID" val="80717"/>
  <p:tag name="BTFPLAYOUTANCHOREBOTTOM" val="False"/>
  <p:tag name="BTFPLAYOUTANCHORELEFT" val="True"/>
  <p:tag name="BTFPLAYOUTANCHORERIGHT" val="False"/>
  <p:tag name="BTFPLAYOUTANCHORETOP" val="True"/>
  <p:tag name="BTFPLAYOUTENABLED" val="1"/>
</p:tagLst>
</file>

<file path=ppt/tags/tag320.xml><?xml version="1.0" encoding="utf-8"?>
<p:tagLst xmlns:a="http://schemas.openxmlformats.org/drawingml/2006/main" xmlns:r="http://schemas.openxmlformats.org/officeDocument/2006/relationships" xmlns:p="http://schemas.openxmlformats.org/presentationml/2006/main">
  <p:tag name="BTFPLAYOUTENABLED" val="1"/>
</p:tagLst>
</file>

<file path=ppt/tags/tag321.xml><?xml version="1.0" encoding="utf-8"?>
<p:tagLst xmlns:a="http://schemas.openxmlformats.org/drawingml/2006/main" xmlns:r="http://schemas.openxmlformats.org/officeDocument/2006/relationships" xmlns:p="http://schemas.openxmlformats.org/presentationml/2006/main">
  <p:tag name="BTFPLAYOUTENABLED" val="1"/>
</p:tagLst>
</file>

<file path=ppt/tags/tag322.xml><?xml version="1.0" encoding="utf-8"?>
<p:tagLst xmlns:a="http://schemas.openxmlformats.org/drawingml/2006/main" xmlns:r="http://schemas.openxmlformats.org/officeDocument/2006/relationships" xmlns:p="http://schemas.openxmlformats.org/presentationml/2006/main">
  <p:tag name="BTFPLAYOUTENABLED" val="1"/>
</p:tagLst>
</file>

<file path=ppt/tags/tag323.xml><?xml version="1.0" encoding="utf-8"?>
<p:tagLst xmlns:a="http://schemas.openxmlformats.org/drawingml/2006/main" xmlns:r="http://schemas.openxmlformats.org/officeDocument/2006/relationships" xmlns:p="http://schemas.openxmlformats.org/presentationml/2006/main">
  <p:tag name="BTFPLAYOUTENABLED" val="0"/>
  <p:tag name="BTFPLAYOUTCOLUMNS" val="7"/>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5.xml><?xml version="1.0" encoding="utf-8"?>
<p:tagLst xmlns:a="http://schemas.openxmlformats.org/drawingml/2006/main" xmlns:r="http://schemas.openxmlformats.org/officeDocument/2006/relationships" xmlns:p="http://schemas.openxmlformats.org/presentationml/2006/main">
  <p:tag name="BTFPLAYOUTENABLED" val="1"/>
</p:tagLst>
</file>

<file path=ppt/tags/tag326.xml><?xml version="1.0" encoding="utf-8"?>
<p:tagLst xmlns:a="http://schemas.openxmlformats.org/drawingml/2006/main" xmlns:r="http://schemas.openxmlformats.org/officeDocument/2006/relationships" xmlns:p="http://schemas.openxmlformats.org/presentationml/2006/main">
  <p:tag name="BTFPLAYOUTENABLED" val="1"/>
</p:tagLst>
</file>

<file path=ppt/tags/tag327.xml><?xml version="1.0" encoding="utf-8"?>
<p:tagLst xmlns:a="http://schemas.openxmlformats.org/drawingml/2006/main" xmlns:r="http://schemas.openxmlformats.org/officeDocument/2006/relationships" xmlns:p="http://schemas.openxmlformats.org/presentationml/2006/main">
  <p:tag name="BTFPLAYOUTCOLUMNS" val="5"/>
  <p:tag name="BTFPLAYOUTENABLED" val="1"/>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BTFPLAYOUTENABLED" val="1"/>
</p:tagLst>
</file>

<file path=ppt/tags/tag33.xml><?xml version="1.0" encoding="utf-8"?>
<p:tagLst xmlns:a="http://schemas.openxmlformats.org/drawingml/2006/main" xmlns:r="http://schemas.openxmlformats.org/officeDocument/2006/relationships" xmlns:p="http://schemas.openxmlformats.org/presentationml/2006/main">
  <p:tag name="AS_UNIQUEID" val="80720"/>
  <p:tag name="BTFPLAYOUTANCHOREBOTTOM" val="False"/>
  <p:tag name="BTFPLAYOUTANCHORELEFT" val="True"/>
  <p:tag name="BTFPLAYOUTANCHORERIGHT" val="False"/>
  <p:tag name="BTFPLAYOUTANCHORETOP" val="True"/>
  <p:tag name="BTFPLAYOUTENABLED" val="1"/>
</p:tagLst>
</file>

<file path=ppt/tags/tag330.xml><?xml version="1.0" encoding="utf-8"?>
<p:tagLst xmlns:a="http://schemas.openxmlformats.org/drawingml/2006/main" xmlns:r="http://schemas.openxmlformats.org/officeDocument/2006/relationships" xmlns:p="http://schemas.openxmlformats.org/presentationml/2006/main">
  <p:tag name="BTFPLAYOUTENABLED" val="1"/>
</p:tagLst>
</file>

<file path=ppt/tags/tag331.xml><?xml version="1.0" encoding="utf-8"?>
<p:tagLst xmlns:a="http://schemas.openxmlformats.org/drawingml/2006/main" xmlns:r="http://schemas.openxmlformats.org/officeDocument/2006/relationships" xmlns:p="http://schemas.openxmlformats.org/presentationml/2006/main">
  <p:tag name="BTFPLAYOUTENABLED" val="1"/>
</p:tagLst>
</file>

<file path=ppt/tags/tag332.xml><?xml version="1.0" encoding="utf-8"?>
<p:tagLst xmlns:a="http://schemas.openxmlformats.org/drawingml/2006/main" xmlns:r="http://schemas.openxmlformats.org/officeDocument/2006/relationships" xmlns:p="http://schemas.openxmlformats.org/presentationml/2006/main">
  <p:tag name="BTFPLAYOUTENABLED" val="1"/>
</p:tagLst>
</file>

<file path=ppt/tags/tag333.xml><?xml version="1.0" encoding="utf-8"?>
<p:tagLst xmlns:a="http://schemas.openxmlformats.org/drawingml/2006/main" xmlns:r="http://schemas.openxmlformats.org/officeDocument/2006/relationships" xmlns:p="http://schemas.openxmlformats.org/presentationml/2006/main">
  <p:tag name="BTFPLAYOUTENABLED" val="1"/>
</p:tagLst>
</file>

<file path=ppt/tags/tag334.xml><?xml version="1.0" encoding="utf-8"?>
<p:tagLst xmlns:a="http://schemas.openxmlformats.org/drawingml/2006/main" xmlns:r="http://schemas.openxmlformats.org/officeDocument/2006/relationships" xmlns:p="http://schemas.openxmlformats.org/presentationml/2006/main">
  <p:tag name="BTFPLAYOUTENABLED" val="1"/>
</p:tagLst>
</file>

<file path=ppt/tags/tag335.xml><?xml version="1.0" encoding="utf-8"?>
<p:tagLst xmlns:a="http://schemas.openxmlformats.org/drawingml/2006/main" xmlns:r="http://schemas.openxmlformats.org/officeDocument/2006/relationships" xmlns:p="http://schemas.openxmlformats.org/presentationml/2006/main">
  <p:tag name="BTFPLAYOUTENABLED" val="1"/>
</p:tagLst>
</file>

<file path=ppt/tags/tag336.xml><?xml version="1.0" encoding="utf-8"?>
<p:tagLst xmlns:a="http://schemas.openxmlformats.org/drawingml/2006/main" xmlns:r="http://schemas.openxmlformats.org/officeDocument/2006/relationships" xmlns:p="http://schemas.openxmlformats.org/presentationml/2006/main">
  <p:tag name="BTFPLAYOUTENABLED" val="1"/>
</p:tagLst>
</file>

<file path=ppt/tags/tag337.xml><?xml version="1.0" encoding="utf-8"?>
<p:tagLst xmlns:a="http://schemas.openxmlformats.org/drawingml/2006/main" xmlns:r="http://schemas.openxmlformats.org/officeDocument/2006/relationships" xmlns:p="http://schemas.openxmlformats.org/presentationml/2006/main">
  <p:tag name="BTFPLAYOUTENABLED" val="1"/>
</p:tagLst>
</file>

<file path=ppt/tags/tag338.xml><?xml version="1.0" encoding="utf-8"?>
<p:tagLst xmlns:a="http://schemas.openxmlformats.org/drawingml/2006/main" xmlns:r="http://schemas.openxmlformats.org/officeDocument/2006/relationships" xmlns:p="http://schemas.openxmlformats.org/presentationml/2006/main">
  <p:tag name="BTFPLAYOUTENABLED" val="1"/>
</p:tagLst>
</file>

<file path=ppt/tags/tag339.xml><?xml version="1.0" encoding="utf-8"?>
<p:tagLst xmlns:a="http://schemas.openxmlformats.org/drawingml/2006/main" xmlns:r="http://schemas.openxmlformats.org/officeDocument/2006/relationships" xmlns:p="http://schemas.openxmlformats.org/presentationml/2006/main">
  <p:tag name="BTFPLAYOUTENABLED" val="1"/>
</p:tagLst>
</file>

<file path=ppt/tags/tag34.xml><?xml version="1.0" encoding="utf-8"?>
<p:tagLst xmlns:a="http://schemas.openxmlformats.org/drawingml/2006/main" xmlns:r="http://schemas.openxmlformats.org/officeDocument/2006/relationships" xmlns:p="http://schemas.openxmlformats.org/presentationml/2006/main">
  <p:tag name="AS_UNIQUEID" val="80723"/>
  <p:tag name="BTFPLAYOUTANCHOREBOTTOM" val="False"/>
  <p:tag name="BTFPLAYOUTANCHORELEFT" val="True"/>
  <p:tag name="BTFPLAYOUTANCHORERIGHT" val="False"/>
  <p:tag name="BTFPLAYOUTANCHORETOP" val="True"/>
  <p:tag name="BTFPLAYOUTENABLED" val="1"/>
</p:tagLst>
</file>

<file path=ppt/tags/tag340.xml><?xml version="1.0" encoding="utf-8"?>
<p:tagLst xmlns:a="http://schemas.openxmlformats.org/drawingml/2006/main" xmlns:r="http://schemas.openxmlformats.org/officeDocument/2006/relationships" xmlns:p="http://schemas.openxmlformats.org/presentationml/2006/main">
  <p:tag name="BTFPLAYOUTENABLED" val="0"/>
</p:tagLst>
</file>

<file path=ppt/tags/tag341.xml><?xml version="1.0" encoding="utf-8"?>
<p:tagLst xmlns:a="http://schemas.openxmlformats.org/drawingml/2006/main" xmlns:r="http://schemas.openxmlformats.org/officeDocument/2006/relationships" xmlns:p="http://schemas.openxmlformats.org/presentationml/2006/main">
  <p:tag name="BTFPLAYOUTENABLED" val="1"/>
</p:tagLst>
</file>

<file path=ppt/tags/tag342.xml><?xml version="1.0" encoding="utf-8"?>
<p:tagLst xmlns:a="http://schemas.openxmlformats.org/drawingml/2006/main" xmlns:r="http://schemas.openxmlformats.org/officeDocument/2006/relationships" xmlns:p="http://schemas.openxmlformats.org/presentationml/2006/main">
  <p:tag name="BTFPLAYOUTENABLED" val="1"/>
</p:tagLst>
</file>

<file path=ppt/tags/tag343.xml><?xml version="1.0" encoding="utf-8"?>
<p:tagLst xmlns:a="http://schemas.openxmlformats.org/drawingml/2006/main" xmlns:r="http://schemas.openxmlformats.org/officeDocument/2006/relationships" xmlns:p="http://schemas.openxmlformats.org/presentationml/2006/main">
  <p:tag name="BTFPLAYOUTENABLED" val="1"/>
</p:tagLst>
</file>

<file path=ppt/tags/tag344.xml><?xml version="1.0" encoding="utf-8"?>
<p:tagLst xmlns:a="http://schemas.openxmlformats.org/drawingml/2006/main" xmlns:r="http://schemas.openxmlformats.org/officeDocument/2006/relationships" xmlns:p="http://schemas.openxmlformats.org/presentationml/2006/main">
  <p:tag name="BTFPLAYOUTENABLED" val="1"/>
</p:tagLst>
</file>

<file path=ppt/tags/tag345.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BTFPLAYOUTENABLED" val="1"/>
</p:tagLst>
</file>

<file path=ppt/tags/tag348.xml><?xml version="1.0" encoding="utf-8"?>
<p:tagLst xmlns:a="http://schemas.openxmlformats.org/drawingml/2006/main" xmlns:r="http://schemas.openxmlformats.org/officeDocument/2006/relationships" xmlns:p="http://schemas.openxmlformats.org/presentationml/2006/main">
  <p:tag name="BTFPLAYOUTENABLED" val="1"/>
</p:tagLst>
</file>

<file path=ppt/tags/tag349.xml><?xml version="1.0" encoding="utf-8"?>
<p:tagLst xmlns:a="http://schemas.openxmlformats.org/drawingml/2006/main" xmlns:r="http://schemas.openxmlformats.org/officeDocument/2006/relationships" xmlns:p="http://schemas.openxmlformats.org/presentationml/2006/main">
  <p:tag name="BTFPLAYOUTENABLED" val="1"/>
</p:tagLst>
</file>

<file path=ppt/tags/tag35.xml><?xml version="1.0" encoding="utf-8"?>
<p:tagLst xmlns:a="http://schemas.openxmlformats.org/drawingml/2006/main" xmlns:r="http://schemas.openxmlformats.org/officeDocument/2006/relationships" xmlns:p="http://schemas.openxmlformats.org/presentationml/2006/main">
  <p:tag name="AS_UNIQUEID" val="80726"/>
  <p:tag name="BTFPLAYOUTANCHOREBOTTOM" val="False"/>
  <p:tag name="BTFPLAYOUTANCHORELEFT" val="True"/>
  <p:tag name="BTFPLAYOUTANCHORERIGHT" val="False"/>
  <p:tag name="BTFPLAYOUTANCHORETOP" val="True"/>
  <p:tag name="BTFPLAYOUTENABLED" val="1"/>
</p:tagLst>
</file>

<file path=ppt/tags/tag350.xml><?xml version="1.0" encoding="utf-8"?>
<p:tagLst xmlns:a="http://schemas.openxmlformats.org/drawingml/2006/main" xmlns:r="http://schemas.openxmlformats.org/officeDocument/2006/relationships" xmlns:p="http://schemas.openxmlformats.org/presentationml/2006/main">
  <p:tag name="BTFPLAYOUTENABLED" val="1"/>
</p:tagLst>
</file>

<file path=ppt/tags/tag351.xml><?xml version="1.0" encoding="utf-8"?>
<p:tagLst xmlns:a="http://schemas.openxmlformats.org/drawingml/2006/main" xmlns:r="http://schemas.openxmlformats.org/officeDocument/2006/relationships" xmlns:p="http://schemas.openxmlformats.org/presentationml/2006/main">
  <p:tag name="BTFPLAYOUTENABLED" val="1"/>
</p:tagLst>
</file>

<file path=ppt/tags/tag352.xml><?xml version="1.0" encoding="utf-8"?>
<p:tagLst xmlns:a="http://schemas.openxmlformats.org/drawingml/2006/main" xmlns:r="http://schemas.openxmlformats.org/officeDocument/2006/relationships" xmlns:p="http://schemas.openxmlformats.org/presentationml/2006/main">
  <p:tag name="BTFPLAYOUTENABLED" val="1"/>
</p:tagLst>
</file>

<file path=ppt/tags/tag353.xml><?xml version="1.0" encoding="utf-8"?>
<p:tagLst xmlns:a="http://schemas.openxmlformats.org/drawingml/2006/main" xmlns:r="http://schemas.openxmlformats.org/officeDocument/2006/relationships" xmlns:p="http://schemas.openxmlformats.org/presentationml/2006/main">
  <p:tag name="BTFPLAYOUTCOLUMNS" val="5"/>
  <p:tag name="BTFPLAYOUTENABLED" val="0"/>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5.xml><?xml version="1.0" encoding="utf-8"?>
<p:tagLst xmlns:a="http://schemas.openxmlformats.org/drawingml/2006/main" xmlns:r="http://schemas.openxmlformats.org/officeDocument/2006/relationships" xmlns:p="http://schemas.openxmlformats.org/presentationml/2006/main">
  <p:tag name="BTFPLAYOUTENABLED" val="1"/>
</p:tagLst>
</file>

<file path=ppt/tags/tag356.xml><?xml version="1.0" encoding="utf-8"?>
<p:tagLst xmlns:a="http://schemas.openxmlformats.org/drawingml/2006/main" xmlns:r="http://schemas.openxmlformats.org/officeDocument/2006/relationships" xmlns:p="http://schemas.openxmlformats.org/presentationml/2006/main">
  <p:tag name="BTFPLAYOUTENABLED" val="1"/>
</p:tagLst>
</file>

<file path=ppt/tags/tag357.xml><?xml version="1.0" encoding="utf-8"?>
<p:tagLst xmlns:a="http://schemas.openxmlformats.org/drawingml/2006/main" xmlns:r="http://schemas.openxmlformats.org/officeDocument/2006/relationships" xmlns:p="http://schemas.openxmlformats.org/presentationml/2006/main">
  <p:tag name="BTFPLAYOUTENABLED" val="1"/>
</p:tagLst>
</file>

<file path=ppt/tags/tag358.xml><?xml version="1.0" encoding="utf-8"?>
<p:tagLst xmlns:a="http://schemas.openxmlformats.org/drawingml/2006/main" xmlns:r="http://schemas.openxmlformats.org/officeDocument/2006/relationships" xmlns:p="http://schemas.openxmlformats.org/presentationml/2006/main">
  <p:tag name="BTFPLAYOUTENABLED" val="1"/>
</p:tagLst>
</file>

<file path=ppt/tags/tag359.xml><?xml version="1.0" encoding="utf-8"?>
<p:tagLst xmlns:a="http://schemas.openxmlformats.org/drawingml/2006/main" xmlns:r="http://schemas.openxmlformats.org/officeDocument/2006/relationships" xmlns:p="http://schemas.openxmlformats.org/presentationml/2006/main">
  <p:tag name="BTFPLAYOUTENABLED" val="1"/>
</p:tagLst>
</file>

<file path=ppt/tags/tag36.xml><?xml version="1.0" encoding="utf-8"?>
<p:tagLst xmlns:a="http://schemas.openxmlformats.org/drawingml/2006/main" xmlns:r="http://schemas.openxmlformats.org/officeDocument/2006/relationships" xmlns:p="http://schemas.openxmlformats.org/presentationml/2006/main">
  <p:tag name="AS_UNIQUEID" val="80619"/>
</p:tagLst>
</file>

<file path=ppt/tags/tag360.xml><?xml version="1.0" encoding="utf-8"?>
<p:tagLst xmlns:a="http://schemas.openxmlformats.org/drawingml/2006/main" xmlns:r="http://schemas.openxmlformats.org/officeDocument/2006/relationships" xmlns:p="http://schemas.openxmlformats.org/presentationml/2006/main">
  <p:tag name="BTFPLAYOUTENABLED" val="1"/>
</p:tagLst>
</file>

<file path=ppt/tags/tag361.xml><?xml version="1.0" encoding="utf-8"?>
<p:tagLst xmlns:a="http://schemas.openxmlformats.org/drawingml/2006/main" xmlns:r="http://schemas.openxmlformats.org/officeDocument/2006/relationships" xmlns:p="http://schemas.openxmlformats.org/presentationml/2006/main">
  <p:tag name="BTFPLAYOUTENABLED" val="1"/>
</p:tagLst>
</file>

<file path=ppt/tags/tag362.xml><?xml version="1.0" encoding="utf-8"?>
<p:tagLst xmlns:a="http://schemas.openxmlformats.org/drawingml/2006/main" xmlns:r="http://schemas.openxmlformats.org/officeDocument/2006/relationships" xmlns:p="http://schemas.openxmlformats.org/presentationml/2006/main">
  <p:tag name="BTFPLAYOUTENABLED" val="1"/>
</p:tagLst>
</file>

<file path=ppt/tags/tag363.xml><?xml version="1.0" encoding="utf-8"?>
<p:tagLst xmlns:a="http://schemas.openxmlformats.org/drawingml/2006/main" xmlns:r="http://schemas.openxmlformats.org/officeDocument/2006/relationships" xmlns:p="http://schemas.openxmlformats.org/presentationml/2006/main">
  <p:tag name="BTFPLAYOUTENABLED" val="1"/>
</p:tagLst>
</file>

<file path=ppt/tags/tag364.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6.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367.xml><?xml version="1.0" encoding="utf-8"?>
<p:tagLst xmlns:a="http://schemas.openxmlformats.org/drawingml/2006/main" xmlns:r="http://schemas.openxmlformats.org/officeDocument/2006/relationships" xmlns:p="http://schemas.openxmlformats.org/presentationml/2006/main">
  <p:tag name="BTFPLAYOUTENABLED" val="1"/>
</p:tagLst>
</file>

<file path=ppt/tags/tag368.xml><?xml version="1.0" encoding="utf-8"?>
<p:tagLst xmlns:a="http://schemas.openxmlformats.org/drawingml/2006/main" xmlns:r="http://schemas.openxmlformats.org/officeDocument/2006/relationships" xmlns:p="http://schemas.openxmlformats.org/presentationml/2006/main">
  <p:tag name="BTFPLAYOUTENABLED" val="1"/>
</p:tagLst>
</file>

<file path=ppt/tags/tag369.xml><?xml version="1.0" encoding="utf-8"?>
<p:tagLst xmlns:a="http://schemas.openxmlformats.org/drawingml/2006/main" xmlns:r="http://schemas.openxmlformats.org/officeDocument/2006/relationships" xmlns:p="http://schemas.openxmlformats.org/presentationml/2006/main">
  <p:tag name="BTFPLAYOUTENABLED" val="1"/>
</p:tagLst>
</file>

<file path=ppt/tags/tag37.xml><?xml version="1.0" encoding="utf-8"?>
<p:tagLst xmlns:a="http://schemas.openxmlformats.org/drawingml/2006/main" xmlns:r="http://schemas.openxmlformats.org/officeDocument/2006/relationships" xmlns:p="http://schemas.openxmlformats.org/presentationml/2006/main">
  <p:tag name="AS_UNIQUEID" val="80678"/>
</p:tagLst>
</file>

<file path=ppt/tags/tag370.xml><?xml version="1.0" encoding="utf-8"?>
<p:tagLst xmlns:a="http://schemas.openxmlformats.org/drawingml/2006/main" xmlns:r="http://schemas.openxmlformats.org/officeDocument/2006/relationships" xmlns:p="http://schemas.openxmlformats.org/presentationml/2006/main">
  <p:tag name="BTFPLAYOUTENABLED" val="1"/>
</p:tagLst>
</file>

<file path=ppt/tags/tag371.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374.xml><?xml version="1.0" encoding="utf-8"?>
<p:tagLst xmlns:a="http://schemas.openxmlformats.org/drawingml/2006/main" xmlns:r="http://schemas.openxmlformats.org/officeDocument/2006/relationships" xmlns:p="http://schemas.openxmlformats.org/presentationml/2006/main">
  <p:tag name="BTFPLAYOUTENABLED" val="1"/>
</p:tagLst>
</file>

<file path=ppt/tags/tag375.xml><?xml version="1.0" encoding="utf-8"?>
<p:tagLst xmlns:a="http://schemas.openxmlformats.org/drawingml/2006/main" xmlns:r="http://schemas.openxmlformats.org/officeDocument/2006/relationships" xmlns:p="http://schemas.openxmlformats.org/presentationml/2006/main">
  <p:tag name="BTFPLAYOUTENABLED" val="1"/>
</p:tagLst>
</file>

<file path=ppt/tags/tag376.xml><?xml version="1.0" encoding="utf-8"?>
<p:tagLst xmlns:a="http://schemas.openxmlformats.org/drawingml/2006/main" xmlns:r="http://schemas.openxmlformats.org/officeDocument/2006/relationships" xmlns:p="http://schemas.openxmlformats.org/presentationml/2006/main">
  <p:tag name="BTFPLAYOUTENABLED" val="1"/>
</p:tagLst>
</file>

<file path=ppt/tags/tag377.xml><?xml version="1.0" encoding="utf-8"?>
<p:tagLst xmlns:a="http://schemas.openxmlformats.org/drawingml/2006/main" xmlns:r="http://schemas.openxmlformats.org/officeDocument/2006/relationships" xmlns:p="http://schemas.openxmlformats.org/presentationml/2006/main">
  <p:tag name="BTFPBAINBULLETS" val="1"/>
</p:tagLst>
</file>

<file path=ppt/tags/tag378.xml><?xml version="1.0" encoding="utf-8"?>
<p:tagLst xmlns:a="http://schemas.openxmlformats.org/drawingml/2006/main" xmlns:r="http://schemas.openxmlformats.org/officeDocument/2006/relationships" xmlns:p="http://schemas.openxmlformats.org/presentationml/2006/main">
  <p:tag name="BTFPLAYOUTENABLED" val="1"/>
</p:tagLst>
</file>

<file path=ppt/tags/tag379.xml><?xml version="1.0" encoding="utf-8"?>
<p:tagLst xmlns:a="http://schemas.openxmlformats.org/drawingml/2006/main" xmlns:r="http://schemas.openxmlformats.org/officeDocument/2006/relationships" xmlns:p="http://schemas.openxmlformats.org/presentationml/2006/main">
  <p:tag name="BTFPLAYOUTENABLED" val="1"/>
</p:tagLst>
</file>

<file path=ppt/tags/tag38.xml><?xml version="1.0" encoding="utf-8"?>
<p:tagLst xmlns:a="http://schemas.openxmlformats.org/drawingml/2006/main" xmlns:r="http://schemas.openxmlformats.org/officeDocument/2006/relationships" xmlns:p="http://schemas.openxmlformats.org/presentationml/2006/main">
  <p:tag name="AS_UNIQUEID" val="80678"/>
</p:tagLst>
</file>

<file path=ppt/tags/tag380.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2.xml><?xml version="1.0" encoding="utf-8"?>
<p:tagLst xmlns:a="http://schemas.openxmlformats.org/drawingml/2006/main" xmlns:r="http://schemas.openxmlformats.org/officeDocument/2006/relationships" xmlns:p="http://schemas.openxmlformats.org/presentationml/2006/main">
  <p:tag name="BTFPLAYOUTENABLED" val="1"/>
</p:tagLst>
</file>

<file path=ppt/tags/tag383.xml><?xml version="1.0" encoding="utf-8"?>
<p:tagLst xmlns:a="http://schemas.openxmlformats.org/drawingml/2006/main" xmlns:r="http://schemas.openxmlformats.org/officeDocument/2006/relationships" xmlns:p="http://schemas.openxmlformats.org/presentationml/2006/main">
  <p:tag name="BTFPLAYOUTENABLED" val="0"/>
</p:tagLst>
</file>

<file path=ppt/tags/tag384.xml><?xml version="1.0" encoding="utf-8"?>
<p:tagLst xmlns:a="http://schemas.openxmlformats.org/drawingml/2006/main" xmlns:r="http://schemas.openxmlformats.org/officeDocument/2006/relationships" xmlns:p="http://schemas.openxmlformats.org/presentationml/2006/main">
  <p:tag name="BTFPLAYOUTENABLED" val="1"/>
</p:tagLst>
</file>

<file path=ppt/tags/tag385.xml><?xml version="1.0" encoding="utf-8"?>
<p:tagLst xmlns:a="http://schemas.openxmlformats.org/drawingml/2006/main" xmlns:r="http://schemas.openxmlformats.org/officeDocument/2006/relationships" xmlns:p="http://schemas.openxmlformats.org/presentationml/2006/main">
  <p:tag name="BTFPLAYOUTENABLED" val="1"/>
</p:tagLst>
</file>

<file path=ppt/tags/tag386.xml><?xml version="1.0" encoding="utf-8"?>
<p:tagLst xmlns:a="http://schemas.openxmlformats.org/drawingml/2006/main" xmlns:r="http://schemas.openxmlformats.org/officeDocument/2006/relationships" xmlns:p="http://schemas.openxmlformats.org/presentationml/2006/main">
  <p:tag name="BTFPLAYOUTENABLED" val="1"/>
</p:tagLst>
</file>

<file path=ppt/tags/tag39.xml><?xml version="1.0" encoding="utf-8"?>
<p:tagLst xmlns:a="http://schemas.openxmlformats.org/drawingml/2006/main" xmlns:r="http://schemas.openxmlformats.org/officeDocument/2006/relationships" xmlns:p="http://schemas.openxmlformats.org/presentationml/2006/main">
  <p:tag name="AS_UNIQUEID" val="80669"/>
  <p:tag name="BTFPLAYOUTENABLED" val="1"/>
</p:tagLst>
</file>

<file path=ppt/tags/tag4.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40.xml><?xml version="1.0" encoding="utf-8"?>
<p:tagLst xmlns:a="http://schemas.openxmlformats.org/drawingml/2006/main" xmlns:r="http://schemas.openxmlformats.org/officeDocument/2006/relationships" xmlns:p="http://schemas.openxmlformats.org/presentationml/2006/main">
  <p:tag name="AS_UNIQUEID" val="80678"/>
</p:tagLst>
</file>

<file path=ppt/tags/tag41.xml><?xml version="1.0" encoding="utf-8"?>
<p:tagLst xmlns:a="http://schemas.openxmlformats.org/drawingml/2006/main" xmlns:r="http://schemas.openxmlformats.org/officeDocument/2006/relationships" xmlns:p="http://schemas.openxmlformats.org/presentationml/2006/main">
  <p:tag name="AS_UNIQUEID" val="80678"/>
</p:tagLst>
</file>

<file path=ppt/tags/tag42.xml><?xml version="1.0" encoding="utf-8"?>
<p:tagLst xmlns:a="http://schemas.openxmlformats.org/drawingml/2006/main" xmlns:r="http://schemas.openxmlformats.org/officeDocument/2006/relationships" xmlns:p="http://schemas.openxmlformats.org/presentationml/2006/main">
  <p:tag name="AS_UNIQUEID" val="80678"/>
</p:tagLst>
</file>

<file path=ppt/tags/tag43.xml><?xml version="1.0" encoding="utf-8"?>
<p:tagLst xmlns:a="http://schemas.openxmlformats.org/drawingml/2006/main" xmlns:r="http://schemas.openxmlformats.org/officeDocument/2006/relationships" xmlns:p="http://schemas.openxmlformats.org/presentationml/2006/main">
  <p:tag name="AS_UNIQUEID" val="80678"/>
</p:tagLst>
</file>

<file path=ppt/tags/tag44.xml><?xml version="1.0" encoding="utf-8"?>
<p:tagLst xmlns:a="http://schemas.openxmlformats.org/drawingml/2006/main" xmlns:r="http://schemas.openxmlformats.org/officeDocument/2006/relationships" xmlns:p="http://schemas.openxmlformats.org/presentationml/2006/main">
  <p:tag name="AS_UNIQUEID" val="80678"/>
</p:tagLst>
</file>

<file path=ppt/tags/tag45.xml><?xml version="1.0" encoding="utf-8"?>
<p:tagLst xmlns:a="http://schemas.openxmlformats.org/drawingml/2006/main" xmlns:r="http://schemas.openxmlformats.org/officeDocument/2006/relationships" xmlns:p="http://schemas.openxmlformats.org/presentationml/2006/main">
  <p:tag name="AS_UNIQUEID" val="80678"/>
</p:tagLst>
</file>

<file path=ppt/tags/tag46.xml><?xml version="1.0" encoding="utf-8"?>
<p:tagLst xmlns:a="http://schemas.openxmlformats.org/drawingml/2006/main" xmlns:r="http://schemas.openxmlformats.org/officeDocument/2006/relationships" xmlns:p="http://schemas.openxmlformats.org/presentationml/2006/main">
  <p:tag name="AS_UNIQUEID" val="80678"/>
</p:tagLst>
</file>

<file path=ppt/tags/tag47.xml><?xml version="1.0" encoding="utf-8"?>
<p:tagLst xmlns:a="http://schemas.openxmlformats.org/drawingml/2006/main" xmlns:r="http://schemas.openxmlformats.org/officeDocument/2006/relationships" xmlns:p="http://schemas.openxmlformats.org/presentationml/2006/main">
  <p:tag name="AS_UNIQUEID" val="80678"/>
</p:tagLst>
</file>

<file path=ppt/tags/tag48.xml><?xml version="1.0" encoding="utf-8"?>
<p:tagLst xmlns:a="http://schemas.openxmlformats.org/drawingml/2006/main" xmlns:r="http://schemas.openxmlformats.org/officeDocument/2006/relationships" xmlns:p="http://schemas.openxmlformats.org/presentationml/2006/main">
  <p:tag name="AS_UNIQUEID" val="80678"/>
</p:tagLst>
</file>

<file path=ppt/tags/tag49.xml><?xml version="1.0" encoding="utf-8"?>
<p:tagLst xmlns:a="http://schemas.openxmlformats.org/drawingml/2006/main" xmlns:r="http://schemas.openxmlformats.org/officeDocument/2006/relationships" xmlns:p="http://schemas.openxmlformats.org/presentationml/2006/main">
  <p:tag name="AS_UNIQUEID" val="80678"/>
</p:tagLst>
</file>

<file path=ppt/tags/tag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50.xml><?xml version="1.0" encoding="utf-8"?>
<p:tagLst xmlns:a="http://schemas.openxmlformats.org/drawingml/2006/main" xmlns:r="http://schemas.openxmlformats.org/officeDocument/2006/relationships" xmlns:p="http://schemas.openxmlformats.org/presentationml/2006/main">
  <p:tag name="AS_UNIQUEID" val="80678"/>
</p:tagLst>
</file>

<file path=ppt/tags/tag51.xml><?xml version="1.0" encoding="utf-8"?>
<p:tagLst xmlns:a="http://schemas.openxmlformats.org/drawingml/2006/main" xmlns:r="http://schemas.openxmlformats.org/officeDocument/2006/relationships" xmlns:p="http://schemas.openxmlformats.org/presentationml/2006/main">
  <p:tag name="AS_UNIQUEID" val="80678"/>
</p:tagLst>
</file>

<file path=ppt/tags/tag52.xml><?xml version="1.0" encoding="utf-8"?>
<p:tagLst xmlns:a="http://schemas.openxmlformats.org/drawingml/2006/main" xmlns:r="http://schemas.openxmlformats.org/officeDocument/2006/relationships" xmlns:p="http://schemas.openxmlformats.org/presentationml/2006/main">
  <p:tag name="AS_UNIQUEID" val="80678"/>
</p:tagLst>
</file>

<file path=ppt/tags/tag53.xml><?xml version="1.0" encoding="utf-8"?>
<p:tagLst xmlns:a="http://schemas.openxmlformats.org/drawingml/2006/main" xmlns:r="http://schemas.openxmlformats.org/officeDocument/2006/relationships" xmlns:p="http://schemas.openxmlformats.org/presentationml/2006/main">
  <p:tag name="AS_UNIQUEID" val="80678"/>
</p:tagLst>
</file>

<file path=ppt/tags/tag54.xml><?xml version="1.0" encoding="utf-8"?>
<p:tagLst xmlns:a="http://schemas.openxmlformats.org/drawingml/2006/main" xmlns:r="http://schemas.openxmlformats.org/officeDocument/2006/relationships" xmlns:p="http://schemas.openxmlformats.org/presentationml/2006/main">
  <p:tag name="AS_UNIQUEID" val="80678"/>
</p:tagLst>
</file>

<file path=ppt/tags/tag55.xml><?xml version="1.0" encoding="utf-8"?>
<p:tagLst xmlns:a="http://schemas.openxmlformats.org/drawingml/2006/main" xmlns:r="http://schemas.openxmlformats.org/officeDocument/2006/relationships" xmlns:p="http://schemas.openxmlformats.org/presentationml/2006/main">
  <p:tag name="AS_UNIQUEID" val="80678"/>
</p:tagLst>
</file>

<file path=ppt/tags/tag56.xml><?xml version="1.0" encoding="utf-8"?>
<p:tagLst xmlns:a="http://schemas.openxmlformats.org/drawingml/2006/main" xmlns:r="http://schemas.openxmlformats.org/officeDocument/2006/relationships" xmlns:p="http://schemas.openxmlformats.org/presentationml/2006/main">
  <p:tag name="AS_UNIQUEID" val="80678"/>
</p:tagLst>
</file>

<file path=ppt/tags/tag57.xml><?xml version="1.0" encoding="utf-8"?>
<p:tagLst xmlns:a="http://schemas.openxmlformats.org/drawingml/2006/main" xmlns:r="http://schemas.openxmlformats.org/officeDocument/2006/relationships" xmlns:p="http://schemas.openxmlformats.org/presentationml/2006/main">
  <p:tag name="AS_UNIQUEID" val="80678"/>
</p:tagLst>
</file>

<file path=ppt/tags/tag58.xml><?xml version="1.0" encoding="utf-8"?>
<p:tagLst xmlns:a="http://schemas.openxmlformats.org/drawingml/2006/main" xmlns:r="http://schemas.openxmlformats.org/officeDocument/2006/relationships" xmlns:p="http://schemas.openxmlformats.org/presentationml/2006/main">
  <p:tag name="AS_UNIQUEID" val="80678"/>
</p:tagLst>
</file>

<file path=ppt/tags/tag59.xml><?xml version="1.0" encoding="utf-8"?>
<p:tagLst xmlns:a="http://schemas.openxmlformats.org/drawingml/2006/main" xmlns:r="http://schemas.openxmlformats.org/officeDocument/2006/relationships" xmlns:p="http://schemas.openxmlformats.org/presentationml/2006/main">
  <p:tag name="AS_UNIQUEID" val="80678"/>
</p:tagLst>
</file>

<file path=ppt/tags/tag6.xml><?xml version="1.0" encoding="utf-8"?>
<p:tagLst xmlns:a="http://schemas.openxmlformats.org/drawingml/2006/main" xmlns:r="http://schemas.openxmlformats.org/officeDocument/2006/relationships" xmlns:p="http://schemas.openxmlformats.org/presentationml/2006/main">
  <p:tag name="AS_UNIQUEID" val="55018"/>
</p:tagLst>
</file>

<file path=ppt/tags/tag60.xml><?xml version="1.0" encoding="utf-8"?>
<p:tagLst xmlns:a="http://schemas.openxmlformats.org/drawingml/2006/main" xmlns:r="http://schemas.openxmlformats.org/officeDocument/2006/relationships" xmlns:p="http://schemas.openxmlformats.org/presentationml/2006/main">
  <p:tag name="AS_UNIQUEID" val="80678"/>
</p:tagLst>
</file>

<file path=ppt/tags/tag61.xml><?xml version="1.0" encoding="utf-8"?>
<p:tagLst xmlns:a="http://schemas.openxmlformats.org/drawingml/2006/main" xmlns:r="http://schemas.openxmlformats.org/officeDocument/2006/relationships" xmlns:p="http://schemas.openxmlformats.org/presentationml/2006/main">
  <p:tag name="AS_UNIQUEID" val="80678"/>
</p:tagLst>
</file>

<file path=ppt/tags/tag62.xml><?xml version="1.0" encoding="utf-8"?>
<p:tagLst xmlns:a="http://schemas.openxmlformats.org/drawingml/2006/main" xmlns:r="http://schemas.openxmlformats.org/officeDocument/2006/relationships" xmlns:p="http://schemas.openxmlformats.org/presentationml/2006/main">
  <p:tag name="AS_UNIQUEID" val="80651"/>
</p:tagLst>
</file>

<file path=ppt/tags/tag63.xml><?xml version="1.0" encoding="utf-8"?>
<p:tagLst xmlns:a="http://schemas.openxmlformats.org/drawingml/2006/main" xmlns:r="http://schemas.openxmlformats.org/officeDocument/2006/relationships" xmlns:p="http://schemas.openxmlformats.org/presentationml/2006/main">
  <p:tag name="AS_UNIQUEID" val="80678"/>
</p:tagLst>
</file>

<file path=ppt/tags/tag64.xml><?xml version="1.0" encoding="utf-8"?>
<p:tagLst xmlns:a="http://schemas.openxmlformats.org/drawingml/2006/main" xmlns:r="http://schemas.openxmlformats.org/officeDocument/2006/relationships" xmlns:p="http://schemas.openxmlformats.org/presentationml/2006/main">
  <p:tag name="AS_UNIQUEID" val="80678"/>
</p:tagLst>
</file>

<file path=ppt/tags/tag65.xml><?xml version="1.0" encoding="utf-8"?>
<p:tagLst xmlns:a="http://schemas.openxmlformats.org/drawingml/2006/main" xmlns:r="http://schemas.openxmlformats.org/officeDocument/2006/relationships" xmlns:p="http://schemas.openxmlformats.org/presentationml/2006/main">
  <p:tag name="AS_UNIQUEID" val="80678"/>
</p:tagLst>
</file>

<file path=ppt/tags/tag66.xml><?xml version="1.0" encoding="utf-8"?>
<p:tagLst xmlns:a="http://schemas.openxmlformats.org/drawingml/2006/main" xmlns:r="http://schemas.openxmlformats.org/officeDocument/2006/relationships" xmlns:p="http://schemas.openxmlformats.org/presentationml/2006/main">
  <p:tag name="AS_UNIQUEID" val="80678"/>
</p:tagLst>
</file>

<file path=ppt/tags/tag67.xml><?xml version="1.0" encoding="utf-8"?>
<p:tagLst xmlns:a="http://schemas.openxmlformats.org/drawingml/2006/main" xmlns:r="http://schemas.openxmlformats.org/officeDocument/2006/relationships" xmlns:p="http://schemas.openxmlformats.org/presentationml/2006/main">
  <p:tag name="AS_UNIQUEID" val="80678"/>
</p:tagLst>
</file>

<file path=ppt/tags/tag68.xml><?xml version="1.0" encoding="utf-8"?>
<p:tagLst xmlns:a="http://schemas.openxmlformats.org/drawingml/2006/main" xmlns:r="http://schemas.openxmlformats.org/officeDocument/2006/relationships" xmlns:p="http://schemas.openxmlformats.org/presentationml/2006/main">
  <p:tag name="AS_UNIQUEID" val="80678"/>
</p:tagLst>
</file>

<file path=ppt/tags/tag69.xml><?xml version="1.0" encoding="utf-8"?>
<p:tagLst xmlns:a="http://schemas.openxmlformats.org/drawingml/2006/main" xmlns:r="http://schemas.openxmlformats.org/officeDocument/2006/relationships" xmlns:p="http://schemas.openxmlformats.org/presentationml/2006/main">
  <p:tag name="AS_UNIQUEID" val="80678"/>
</p:tagLst>
</file>

<file path=ppt/tags/tag7.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70.xml><?xml version="1.0" encoding="utf-8"?>
<p:tagLst xmlns:a="http://schemas.openxmlformats.org/drawingml/2006/main" xmlns:r="http://schemas.openxmlformats.org/officeDocument/2006/relationships" xmlns:p="http://schemas.openxmlformats.org/presentationml/2006/main">
  <p:tag name="AS_UNIQUEID" val="80678"/>
</p:tagLst>
</file>

<file path=ppt/tags/tag71.xml><?xml version="1.0" encoding="utf-8"?>
<p:tagLst xmlns:a="http://schemas.openxmlformats.org/drawingml/2006/main" xmlns:r="http://schemas.openxmlformats.org/officeDocument/2006/relationships" xmlns:p="http://schemas.openxmlformats.org/presentationml/2006/main">
  <p:tag name="AS_UNIQUEID" val="80619"/>
</p:tagLst>
</file>

<file path=ppt/tags/tag72.xml><?xml version="1.0" encoding="utf-8"?>
<p:tagLst xmlns:a="http://schemas.openxmlformats.org/drawingml/2006/main" xmlns:r="http://schemas.openxmlformats.org/officeDocument/2006/relationships" xmlns:p="http://schemas.openxmlformats.org/presentationml/2006/main">
  <p:tag name="BTFPLAYOUTENABLED" val="1"/>
</p:tagLst>
</file>

<file path=ppt/tags/tag73.xml><?xml version="1.0" encoding="utf-8"?>
<p:tagLst xmlns:a="http://schemas.openxmlformats.org/drawingml/2006/main" xmlns:r="http://schemas.openxmlformats.org/officeDocument/2006/relationships" xmlns:p="http://schemas.openxmlformats.org/presentationml/2006/main">
  <p:tag name="AS_UNIQUEID" val="80727"/>
</p:tagLst>
</file>

<file path=ppt/tags/tag74.xml><?xml version="1.0" encoding="utf-8"?>
<p:tagLst xmlns:a="http://schemas.openxmlformats.org/drawingml/2006/main" xmlns:r="http://schemas.openxmlformats.org/officeDocument/2006/relationships" xmlns:p="http://schemas.openxmlformats.org/presentationml/2006/main">
  <p:tag name="AS_UNIQUEID" val="80728"/>
</p:tagLst>
</file>

<file path=ppt/tags/tag75.xml><?xml version="1.0" encoding="utf-8"?>
<p:tagLst xmlns:a="http://schemas.openxmlformats.org/drawingml/2006/main" xmlns:r="http://schemas.openxmlformats.org/officeDocument/2006/relationships" xmlns:p="http://schemas.openxmlformats.org/presentationml/2006/main">
  <p:tag name="AS_UNIQUEID" val="80724"/>
</p:tagLst>
</file>

<file path=ppt/tags/tag76.xml><?xml version="1.0" encoding="utf-8"?>
<p:tagLst xmlns:a="http://schemas.openxmlformats.org/drawingml/2006/main" xmlns:r="http://schemas.openxmlformats.org/officeDocument/2006/relationships" xmlns:p="http://schemas.openxmlformats.org/presentationml/2006/main">
  <p:tag name="AS_UNIQUEID" val="80725"/>
</p:tagLst>
</file>

<file path=ppt/tags/tag77.xml><?xml version="1.0" encoding="utf-8"?>
<p:tagLst xmlns:a="http://schemas.openxmlformats.org/drawingml/2006/main" xmlns:r="http://schemas.openxmlformats.org/officeDocument/2006/relationships" xmlns:p="http://schemas.openxmlformats.org/presentationml/2006/main">
  <p:tag name="AS_UNIQUEID" val="80721"/>
</p:tagLst>
</file>

<file path=ppt/tags/tag78.xml><?xml version="1.0" encoding="utf-8"?>
<p:tagLst xmlns:a="http://schemas.openxmlformats.org/drawingml/2006/main" xmlns:r="http://schemas.openxmlformats.org/officeDocument/2006/relationships" xmlns:p="http://schemas.openxmlformats.org/presentationml/2006/main">
  <p:tag name="AS_UNIQUEID" val="80722"/>
</p:tagLst>
</file>

<file path=ppt/tags/tag79.xml><?xml version="1.0" encoding="utf-8"?>
<p:tagLst xmlns:a="http://schemas.openxmlformats.org/drawingml/2006/main" xmlns:r="http://schemas.openxmlformats.org/officeDocument/2006/relationships" xmlns:p="http://schemas.openxmlformats.org/presentationml/2006/main">
  <p:tag name="AS_UNIQUEID" val="80718"/>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AS_UNIQUEID" val="80719"/>
</p:tagLst>
</file>

<file path=ppt/tags/tag81.xml><?xml version="1.0" encoding="utf-8"?>
<p:tagLst xmlns:a="http://schemas.openxmlformats.org/drawingml/2006/main" xmlns:r="http://schemas.openxmlformats.org/officeDocument/2006/relationships" xmlns:p="http://schemas.openxmlformats.org/presentationml/2006/main">
  <p:tag name="AS_UNIQUEID" val="80715"/>
</p:tagLst>
</file>

<file path=ppt/tags/tag82.xml><?xml version="1.0" encoding="utf-8"?>
<p:tagLst xmlns:a="http://schemas.openxmlformats.org/drawingml/2006/main" xmlns:r="http://schemas.openxmlformats.org/officeDocument/2006/relationships" xmlns:p="http://schemas.openxmlformats.org/presentationml/2006/main">
  <p:tag name="AS_UNIQUEID" val="80716"/>
</p:tagLst>
</file>

<file path=ppt/tags/tag83.xml><?xml version="1.0" encoding="utf-8"?>
<p:tagLst xmlns:a="http://schemas.openxmlformats.org/drawingml/2006/main" xmlns:r="http://schemas.openxmlformats.org/officeDocument/2006/relationships" xmlns:p="http://schemas.openxmlformats.org/presentationml/2006/main">
  <p:tag name="AS_UNIQUEID" val="80712"/>
</p:tagLst>
</file>

<file path=ppt/tags/tag84.xml><?xml version="1.0" encoding="utf-8"?>
<p:tagLst xmlns:a="http://schemas.openxmlformats.org/drawingml/2006/main" xmlns:r="http://schemas.openxmlformats.org/officeDocument/2006/relationships" xmlns:p="http://schemas.openxmlformats.org/presentationml/2006/main">
  <p:tag name="AS_UNIQUEID" val="80713"/>
</p:tagLst>
</file>

<file path=ppt/tags/tag85.xml><?xml version="1.0" encoding="utf-8"?>
<p:tagLst xmlns:a="http://schemas.openxmlformats.org/drawingml/2006/main" xmlns:r="http://schemas.openxmlformats.org/officeDocument/2006/relationships" xmlns:p="http://schemas.openxmlformats.org/presentationml/2006/main">
  <p:tag name="AS_UNIQUEID" val="80709"/>
</p:tagLst>
</file>

<file path=ppt/tags/tag86.xml><?xml version="1.0" encoding="utf-8"?>
<p:tagLst xmlns:a="http://schemas.openxmlformats.org/drawingml/2006/main" xmlns:r="http://schemas.openxmlformats.org/officeDocument/2006/relationships" xmlns:p="http://schemas.openxmlformats.org/presentationml/2006/main">
  <p:tag name="AS_UNIQUEID" val="80710"/>
</p:tagLst>
</file>

<file path=ppt/tags/tag87.xml><?xml version="1.0" encoding="utf-8"?>
<p:tagLst xmlns:a="http://schemas.openxmlformats.org/drawingml/2006/main" xmlns:r="http://schemas.openxmlformats.org/officeDocument/2006/relationships" xmlns:p="http://schemas.openxmlformats.org/presentationml/2006/main">
  <p:tag name="AS_UNIQUEID" val="80706"/>
</p:tagLst>
</file>

<file path=ppt/tags/tag88.xml><?xml version="1.0" encoding="utf-8"?>
<p:tagLst xmlns:a="http://schemas.openxmlformats.org/drawingml/2006/main" xmlns:r="http://schemas.openxmlformats.org/officeDocument/2006/relationships" xmlns:p="http://schemas.openxmlformats.org/presentationml/2006/main">
  <p:tag name="AS_UNIQUEID" val="80707"/>
</p:tagLst>
</file>

<file path=ppt/tags/tag89.xml><?xml version="1.0" encoding="utf-8"?>
<p:tagLst xmlns:a="http://schemas.openxmlformats.org/drawingml/2006/main" xmlns:r="http://schemas.openxmlformats.org/officeDocument/2006/relationships" xmlns:p="http://schemas.openxmlformats.org/presentationml/2006/main">
  <p:tag name="AS_UNIQUEID" val="80703"/>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AS_UNIQUEID" val="80704"/>
</p:tagLst>
</file>

<file path=ppt/tags/tag9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BTFPLAYOUTENABLED" val="1"/>
</p:tagLst>
</file>

<file path=ppt/tags/tag94.xml><?xml version="1.0" encoding="utf-8"?>
<p:tagLst xmlns:a="http://schemas.openxmlformats.org/drawingml/2006/main" xmlns:r="http://schemas.openxmlformats.org/officeDocument/2006/relationships" xmlns:p="http://schemas.openxmlformats.org/presentationml/2006/main">
  <p:tag name="BTFPLAYOUTENABLED" val="1"/>
</p:tagLst>
</file>

<file path=ppt/tags/tag95.xml><?xml version="1.0" encoding="utf-8"?>
<p:tagLst xmlns:a="http://schemas.openxmlformats.org/drawingml/2006/main" xmlns:r="http://schemas.openxmlformats.org/officeDocument/2006/relationships" xmlns:p="http://schemas.openxmlformats.org/presentationml/2006/main">
  <p:tag name="BTFPLAYOUTENABLED" val="1"/>
</p:tagLst>
</file>

<file path=ppt/tags/tag96.xml><?xml version="1.0" encoding="utf-8"?>
<p:tagLst xmlns:a="http://schemas.openxmlformats.org/drawingml/2006/main" xmlns:r="http://schemas.openxmlformats.org/officeDocument/2006/relationships" xmlns:p="http://schemas.openxmlformats.org/presentationml/2006/main">
  <p:tag name="BTFPLAYOUTENABLED" val="0"/>
</p:tagLst>
</file>

<file path=ppt/tags/tag97.xml><?xml version="1.0" encoding="utf-8"?>
<p:tagLst xmlns:a="http://schemas.openxmlformats.org/drawingml/2006/main" xmlns:r="http://schemas.openxmlformats.org/officeDocument/2006/relationships" xmlns:p="http://schemas.openxmlformats.org/presentationml/2006/main">
  <p:tag name="BTFPLAYOUTENABLED" val="1"/>
</p:tagLst>
</file>

<file path=ppt/tags/tag9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2.xml><?xml version="1.0" encoding="utf-8"?>
<a:theme xmlns:a="http://schemas.openxmlformats.org/drawingml/2006/main" name="3_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BF16324A-100D-43A3-989B-06855AF3057C}" vid="{05E5CB01-ABF8-49A0-9EED-8A582D469C1C}"/>
    </a:ext>
  </a:extLst>
</a:theme>
</file>

<file path=ppt/theme/theme3.xml><?xml version="1.0" encoding="utf-8"?>
<a:theme xmlns:a="http://schemas.openxmlformats.org/drawingml/2006/main" name="1_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4.xml><?xml version="1.0" encoding="utf-8"?>
<a:theme xmlns:a="http://schemas.openxmlformats.org/drawingml/2006/main" name="2_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7CB327FA5A07429AB9E624D4AF3DE5" ma:contentTypeVersion="4" ma:contentTypeDescription="Create a new document." ma:contentTypeScope="" ma:versionID="70c82963bddc74e59689ae9f14bcc0dd">
  <xsd:schema xmlns:xsd="http://www.w3.org/2001/XMLSchema" xmlns:xs="http://www.w3.org/2001/XMLSchema" xmlns:p="http://schemas.microsoft.com/office/2006/metadata/properties" xmlns:ns2="d7f3bf27-1551-4234-b006-d3fa6356f931" targetNamespace="http://schemas.microsoft.com/office/2006/metadata/properties" ma:root="true" ma:fieldsID="29152353d403d7074aa1b6bb183901d6" ns2:_="">
    <xsd:import namespace="d7f3bf27-1551-4234-b006-d3fa6356f931"/>
    <xsd:element name="properties">
      <xsd:complexType>
        <xsd:sequence>
          <xsd:element name="documentManagement">
            <xsd:complexType>
              <xsd:all>
                <xsd:element ref="ns2:xSherpaClassifyTag" minOccurs="0"/>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f3bf27-1551-4234-b006-d3fa6356f931" elementFormDefault="qualified">
    <xsd:import namespace="http://schemas.microsoft.com/office/2006/documentManagement/types"/>
    <xsd:import namespace="http://schemas.microsoft.com/office/infopath/2007/PartnerControls"/>
    <xsd:element name="xSherpaClassifyTag" ma:index="8" nillable="true" ma:displayName="xSherpaClassifyTag" ma:indexed="true" ma:internalName="xSherpaClassifyTag">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xSherpaClassifyTag xmlns="d7f3bf27-1551-4234-b006-d3fa6356f93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9C34AA-D6F3-4B0F-9718-1DE4F8F84D0D}">
  <ds:schemaRefs>
    <ds:schemaRef ds:uri="d7f3bf27-1551-4234-b006-d3fa6356f9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7A653E9-7A58-4E41-813F-3135C65E1871}">
  <ds:schemaRefs>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d7f3bf27-1551-4234-b006-d3fa6356f931"/>
    <ds:schemaRef ds:uri="http://www.w3.org/XML/1998/namespace"/>
    <ds:schemaRef ds:uri="http://purl.org/dc/elements/1.1/"/>
  </ds:schemaRefs>
</ds:datastoreItem>
</file>

<file path=customXml/itemProps3.xml><?xml version="1.0" encoding="utf-8"?>
<ds:datastoreItem xmlns:ds="http://schemas.openxmlformats.org/officeDocument/2006/customXml" ds:itemID="{AD835C2C-3CD2-40BE-BE8B-84BB9926EA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361</TotalTime>
  <Words>16189</Words>
  <Application>Microsoft Office PowerPoint</Application>
  <PresentationFormat>Widescreen</PresentationFormat>
  <Paragraphs>1381</Paragraphs>
  <Slides>39</Slides>
  <Notes>24</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39</vt:i4>
      </vt:variant>
    </vt:vector>
  </HeadingPairs>
  <TitlesOfParts>
    <vt:vector size="48" baseType="lpstr">
      <vt:lpstr>Aptos</vt:lpstr>
      <vt:lpstr>Arial</vt:lpstr>
      <vt:lpstr>Calibri</vt:lpstr>
      <vt:lpstr>Wingdings</vt:lpstr>
      <vt:lpstr>Bain Core</vt:lpstr>
      <vt:lpstr>3_Bain Core</vt:lpstr>
      <vt:lpstr>1_Bain Core</vt:lpstr>
      <vt:lpstr>2_Bain Core</vt:lpstr>
      <vt:lpstr>think-cell Slide</vt:lpstr>
      <vt:lpstr>AI risk and opportunity assessment</vt:lpstr>
      <vt:lpstr>Summary perspectives on AI risks and opportunities for &lt;Target&gt;</vt:lpstr>
      <vt:lpstr>Providers believe GenAI is a top priority; while they recognize the potential benefits, most have limited visibility into how it is applied across outsourced activities</vt:lpstr>
      <vt:lpstr>Traditional AI is reactive, responding to predefined tasks and inputs, while Gen AI also reacts by generating content based on data, and Agentic AI is proactive</vt:lpstr>
      <vt:lpstr>AI shows the most transformative potential in mid- and back-end functions, where unstructured data and decision-heavy tasks dominate</vt:lpstr>
      <vt:lpstr>&lt;Target&gt; has a strong AI foundation and presence across most processes; &lt;Competitor 2&gt;,&lt;Competitor 5&gt;, and &lt;Competitor 8&gt; are recognized AI leaders</vt:lpstr>
      <vt:lpstr>Denials management is evolving from manual triage to autonomous resolution — with AI reducing cycle times, rework, and human intervention at scale</vt:lpstr>
      <vt:lpstr>AI significantly reduces denial handling effort, transforming workflows from manual triage to autonomous orchestration</vt:lpstr>
      <vt:lpstr>The most likely scenarios include continued adoption of AI capabilities without widespread adoption of agents</vt:lpstr>
      <vt:lpstr>Across each scenario, AI-enabled RCM services leaders  will likely be advantaged</vt:lpstr>
      <vt:lpstr>E2E growth outlook remains positive across scenarios with accelerated revenue gross margin opportunity in most likely scenarios</vt:lpstr>
      <vt:lpstr>Denials/backend market expected to grow in most scenarios; however, high AI adoption scenarios pose the greatest disruption to &lt;Target&gt;</vt:lpstr>
      <vt:lpstr>Payers and their vendors counteract RCM AI measures by boosting denials using AI-driven interventions that target improper, high-risk, and non-essential claims</vt:lpstr>
      <vt:lpstr>&lt;Target&gt; is early in its AI journey but is primed to scale quickly through targeted investments, partnerships, and tech integration</vt:lpstr>
      <vt:lpstr>&lt;Target&gt; can unlock AI-driven growth and margin expansion by leveraging proven peer strategies across product, operations, and adjacencies</vt:lpstr>
      <vt:lpstr>&lt;Target’s&gt; AI Roadmap:  Expansion of AI &amp; tech across the entire RCM value chain remains at the forefront for its future including exploring strategic M&amp;A opportunities</vt:lpstr>
      <vt:lpstr>Future-proofing &lt;Targets’&gt; position requires a thoughtful and strategic approach</vt:lpstr>
      <vt:lpstr>Maximizing AI’s value will require proactive mitigation of risks — from bias and system gaps to regulatory and strategic misalignment</vt:lpstr>
      <vt:lpstr>&lt;Comp 2&gt; is deploying GenAI across the revenue cycle today, &amp; positioning autonomous AI agents as the backbone of a fully automated, insight-driven RCM</vt:lpstr>
      <vt:lpstr>Appendix</vt:lpstr>
      <vt:lpstr>PowerPoint Presentation</vt:lpstr>
      <vt:lpstr>Eligibility &amp; Prior Authorization | Although GenAI represents significant potential for prior auth automation, impact will be limited by payer dynamics</vt:lpstr>
      <vt:lpstr>Eligibility &amp; Prior Authorization | Solutions with AI offerings</vt:lpstr>
      <vt:lpstr>Potential for EHRs to dis-intermediate some outsourced front-office activities</vt:lpstr>
      <vt:lpstr>Examples: Services competitors have developed some workflow tools that reduce the degree of human intervention required across key activities</vt:lpstr>
      <vt:lpstr>PowerPoint Presentation</vt:lpstr>
      <vt:lpstr> GenAI expected to have the largest impact on coding and charge capture</vt:lpstr>
      <vt:lpstr>Coding | AI-driven changes: Gen AI impact on coding varies by service type and complexity of treatment</vt:lpstr>
      <vt:lpstr>Coding | Solutions with AI offerings</vt:lpstr>
      <vt:lpstr>Coding | A recent study benchmarking medical code querying showed LLMs like GPT-3.5, GPT-4, Gemini Pro and Llama2-70b Chat are highly error prone</vt:lpstr>
      <vt:lpstr>Emerging competitors are leveraging AI/GenAI to improve CAC platforms</vt:lpstr>
      <vt:lpstr>Examples: Traditional players are investing to build out internal automated coding capabilities enabled by AI / ML to stay competitive</vt:lpstr>
      <vt:lpstr>PowerPoint Presentation</vt:lpstr>
      <vt:lpstr>Impact of GenAI largest in document generation and assisted decision-making tools</vt:lpstr>
      <vt:lpstr>Denials | Solutions with AI offerings</vt:lpstr>
      <vt:lpstr>Technology-led solutions are targeting Denials and A/R mgmt., but to date have shown minimal tech advantage vs. service-led RCM vendors</vt:lpstr>
      <vt:lpstr>Examples: Tech-led competitors have focused on building solutions that augment specific workflow capabilities</vt:lpstr>
      <vt:lpstr>&lt;Competitor 2&gt; leverages Gen AI across its various RCM offerings including patient registration, medical coding, claims &amp; denial management, and AR</vt:lpstr>
      <vt:lpstr>&lt;Competitor 4&gt; aims to harness &lt;Company 1&gt; and &lt;Company 2&gt; agentic AI capabilities to automate RCM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Cleary, James</dc:creator>
  <cp:lastModifiedBy>Singh, Ujjwal</cp:lastModifiedBy>
  <cp:revision>9</cp:revision>
  <cp:lastPrinted>2017-02-15T14:23:56Z</cp:lastPrinted>
  <dcterms:created xsi:type="dcterms:W3CDTF">2025-05-23T13:44:19Z</dcterms:created>
  <dcterms:modified xsi:type="dcterms:W3CDTF">2025-06-17T06:31:25Z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0x010100407CB327FA5A07429AB9E624D4AF3DE5</vt:lpwstr>
  </property>
</Properties>
</file>