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5.xml" ContentType="application/vnd.openxmlformats-officedocument.presentationml.notesSlide+xml"/>
  <Override PartName="/ppt/ink/ink1.xml" ContentType="application/inkml+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0.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3.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15.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6.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147483292" r:id="rId5"/>
    <p:sldId id="2147483526" r:id="rId6"/>
    <p:sldId id="2147483522" r:id="rId7"/>
    <p:sldId id="2147483316" r:id="rId8"/>
    <p:sldId id="2147483294" r:id="rId9"/>
    <p:sldId id="2147483525" r:id="rId10"/>
    <p:sldId id="2147483521" r:id="rId11"/>
    <p:sldId id="2147483317" r:id="rId12"/>
    <p:sldId id="2147483310" r:id="rId13"/>
    <p:sldId id="2147483319" r:id="rId14"/>
    <p:sldId id="2147483510" r:id="rId15"/>
    <p:sldId id="2147483318" r:id="rId16"/>
    <p:sldId id="2147483523" r:id="rId17"/>
    <p:sldId id="2147483524" r:id="rId18"/>
    <p:sldId id="2147483506" r:id="rId19"/>
    <p:sldId id="9236" r:id="rId20"/>
    <p:sldId id="2147483507" r:id="rId21"/>
    <p:sldId id="2147483508" r:id="rId22"/>
    <p:sldId id="2147483509" r:id="rId23"/>
    <p:sldId id="2147483285" r:id="rId24"/>
    <p:sldId id="313" r:id="rId25"/>
    <p:sldId id="833" r:id="rId26"/>
    <p:sldId id="2147375955" r:id="rId27"/>
    <p:sldId id="2147471627" r:id="rId28"/>
    <p:sldId id="2033" r:id="rId29"/>
    <p:sldId id="609" r:id="rId30"/>
    <p:sldId id="969" r:id="rId31"/>
  </p:sldIdLst>
  <p:sldSz cx="12192000" cy="6858000"/>
  <p:notesSz cx="6797675" cy="9926638"/>
  <p:custDataLst>
    <p:tags r:id="rId33"/>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matter" id="{6D72AC87-3F2F-458A-91A6-6F2F3934E13C}">
          <p14:sldIdLst>
            <p14:sldId id="2147483292"/>
            <p14:sldId id="2147483526"/>
            <p14:sldId id="2147483522"/>
          </p14:sldIdLst>
        </p14:section>
        <p14:section name="Company overview&#10;" id="{F6549879-5E00-4FCD-A324-B59BAFF98FB4}">
          <p14:sldIdLst>
            <p14:sldId id="2147483316"/>
            <p14:sldId id="2147483294"/>
            <p14:sldId id="2147483525"/>
            <p14:sldId id="2147483521"/>
          </p14:sldIdLst>
        </p14:section>
        <p14:section name="Market overview&#10;" id="{85141E25-3566-4BBC-8340-00A77B6E9420}">
          <p14:sldIdLst>
            <p14:sldId id="2147483317"/>
            <p14:sldId id="2147483310"/>
            <p14:sldId id="2147483319"/>
            <p14:sldId id="2147483510"/>
          </p14:sldIdLst>
        </p14:section>
        <p14:section name="Competitive positioning&#10;" id="{D7026647-C32C-4CB2-B2EB-1276A78334DF}">
          <p14:sldIdLst>
            <p14:sldId id="2147483318"/>
            <p14:sldId id="2147483523"/>
            <p14:sldId id="2147483524"/>
          </p14:sldIdLst>
        </p14:section>
        <p14:section name="Appendix&#10;" id="{6AA22B4F-59C4-40BA-B3D4-273B36CF271C}">
          <p14:sldIdLst>
            <p14:sldId id="2147483506"/>
            <p14:sldId id="9236"/>
            <p14:sldId id="2147483507"/>
            <p14:sldId id="2147483508"/>
            <p14:sldId id="2147483509"/>
          </p14:sldIdLst>
        </p14:section>
        <p14:section name="Bain credentials" id="{EA89BF48-F5CC-401E-92E3-1CEEC13FB62A}">
          <p14:sldIdLst>
            <p14:sldId id="2147483285"/>
            <p14:sldId id="313"/>
            <p14:sldId id="833"/>
            <p14:sldId id="2147375955"/>
            <p14:sldId id="2147471627"/>
            <p14:sldId id="2033"/>
            <p14:sldId id="609"/>
            <p14:sldId id="9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am, Vishal" initials="GV" lastIdx="1" clrIdx="0">
    <p:extLst>
      <p:ext uri="{19B8F6BF-5375-455C-9EA6-DF929625EA0E}">
        <p15:presenceInfo xmlns:p15="http://schemas.microsoft.com/office/powerpoint/2012/main" userId="S::Vishal.Gautam@bain.com::735d1bf0-9bf9-442b-b1c9-3cc1a20e5a3f" providerId="AD"/>
      </p:ext>
    </p:extLst>
  </p:cmAuthor>
  <p:cmAuthor id="2" name="Rastogi, Satvik" initials="RS" lastIdx="1" clrIdx="1">
    <p:extLst>
      <p:ext uri="{19B8F6BF-5375-455C-9EA6-DF929625EA0E}">
        <p15:presenceInfo xmlns:p15="http://schemas.microsoft.com/office/powerpoint/2012/main" userId="S::Satvik.Rastogi@Bain.com::abf9e778-b9e8-4da7-b8d8-28fe3744c293" providerId="AD"/>
      </p:ext>
    </p:extLst>
  </p:cmAuthor>
  <p:cmAuthor id="3" name="Kashyap, Mrinal" initials="KM" lastIdx="4" clrIdx="2">
    <p:extLst>
      <p:ext uri="{19B8F6BF-5375-455C-9EA6-DF929625EA0E}">
        <p15:presenceInfo xmlns:p15="http://schemas.microsoft.com/office/powerpoint/2012/main" userId="S::Mrinal.Kashyap@Bain.com::763e5424-eb5e-4b43-9a38-e1047cb17d8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507867"/>
    <a:srgbClr val="46647B"/>
    <a:srgbClr val="9566AC"/>
    <a:srgbClr val="0FABDA"/>
    <a:srgbClr val="C00000"/>
    <a:srgbClr val="D6D6D6"/>
    <a:srgbClr val="FFEFEF"/>
    <a:srgbClr val="FFE0E0"/>
    <a:srgbClr val="973B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05ED0-14CC-426F-B785-123BE0FD0C89}" v="26" dt="2025-05-29T11:42:27.341"/>
    <p1510:client id="{54968D3B-0E65-48E3-05A9-DC02DAD89970}" v="2" dt="2025-05-29T11:08:54.459"/>
    <p1510:client id="{601EFA75-B9B3-494D-B03D-6BC44C4A1F42}" v="10" dt="2025-05-29T11:10:35.685"/>
  </p1510:revLst>
</p1510:revInfo>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aria, Shridhar" userId="S::shridhar.chamaria@bain.com::8333b265-e735-45f8-a921-ce459cc3483a" providerId="AD" clId="Web-{54968D3B-0E65-48E3-05A9-DC02DAD89970}"/>
    <pc:docChg chg="modSld">
      <pc:chgData name="Chamaria, Shridhar" userId="S::shridhar.chamaria@bain.com::8333b265-e735-45f8-a921-ce459cc3483a" providerId="AD" clId="Web-{54968D3B-0E65-48E3-05A9-DC02DAD89970}" dt="2025-05-29T11:08:54.459" v="1"/>
      <pc:docMkLst>
        <pc:docMk/>
      </pc:docMkLst>
      <pc:sldChg chg="addSp delSp modSp">
        <pc:chgData name="Chamaria, Shridhar" userId="S::shridhar.chamaria@bain.com::8333b265-e735-45f8-a921-ce459cc3483a" providerId="AD" clId="Web-{54968D3B-0E65-48E3-05A9-DC02DAD89970}" dt="2025-05-29T11:08:54.459" v="1"/>
        <pc:sldMkLst>
          <pc:docMk/>
          <pc:sldMk cId="3233486291" sldId="2147483292"/>
        </pc:sldMkLst>
        <pc:spChg chg="add del mod">
          <ac:chgData name="Chamaria, Shridhar" userId="S::shridhar.chamaria@bain.com::8333b265-e735-45f8-a921-ce459cc3483a" providerId="AD" clId="Web-{54968D3B-0E65-48E3-05A9-DC02DAD89970}" dt="2025-05-29T11:08:54.459" v="1"/>
          <ac:spMkLst>
            <pc:docMk/>
            <pc:sldMk cId="3233486291" sldId="2147483292"/>
            <ac:spMk id="4" creationId="{47ED98B7-C964-1A9E-EEF2-A5D44D30BBCB}"/>
          </ac:spMkLst>
        </pc:spChg>
        <pc:spChg chg="del">
          <ac:chgData name="Chamaria, Shridhar" userId="S::shridhar.chamaria@bain.com::8333b265-e735-45f8-a921-ce459cc3483a" providerId="AD" clId="Web-{54968D3B-0E65-48E3-05A9-DC02DAD89970}" dt="2025-05-29T11:08:49.068" v="0"/>
          <ac:spMkLst>
            <pc:docMk/>
            <pc:sldMk cId="3233486291" sldId="2147483292"/>
            <ac:spMk id="14" creationId="{DA7B357F-F040-4384-86C3-62457361A8D6}"/>
          </ac:spMkLst>
        </pc:spChg>
      </pc:sldChg>
    </pc:docChg>
  </pc:docChgLst>
  <pc:docChgLst>
    <pc:chgData name="Chamaria, Shridhar" userId="8333b265-e735-45f8-a921-ce459cc3483a" providerId="ADAL" clId="{601EFA75-B9B3-494D-B03D-6BC44C4A1F42}"/>
    <pc:docChg chg="custSel modSld">
      <pc:chgData name="Chamaria, Shridhar" userId="8333b265-e735-45f8-a921-ce459cc3483a" providerId="ADAL" clId="{601EFA75-B9B3-494D-B03D-6BC44C4A1F42}" dt="2025-05-29T11:10:35.685" v="59"/>
      <pc:docMkLst>
        <pc:docMk/>
      </pc:docMkLst>
      <pc:sldChg chg="addSp delSp modSp mod">
        <pc:chgData name="Chamaria, Shridhar" userId="8333b265-e735-45f8-a921-ce459cc3483a" providerId="ADAL" clId="{601EFA75-B9B3-494D-B03D-6BC44C4A1F42}" dt="2025-05-29T11:10:35.685" v="59"/>
        <pc:sldMkLst>
          <pc:docMk/>
          <pc:sldMk cId="3233486291" sldId="2147483292"/>
        </pc:sldMkLst>
        <pc:spChg chg="add del mod modVis">
          <ac:chgData name="Chamaria, Shridhar" userId="8333b265-e735-45f8-a921-ce459cc3483a" providerId="ADAL" clId="{601EFA75-B9B3-494D-B03D-6BC44C4A1F42}" dt="2025-05-29T11:10:20.801" v="22"/>
          <ac:spMkLst>
            <pc:docMk/>
            <pc:sldMk cId="3233486291" sldId="2147483292"/>
            <ac:spMk id="2" creationId="{1353F86D-48A5-A398-23B1-82F0B2178799}"/>
          </ac:spMkLst>
        </pc:spChg>
        <pc:spChg chg="mod">
          <ac:chgData name="Chamaria, Shridhar" userId="8333b265-e735-45f8-a921-ce459cc3483a" providerId="ADAL" clId="{601EFA75-B9B3-494D-B03D-6BC44C4A1F42}" dt="2025-05-29T11:10:35.685" v="57" actId="948"/>
          <ac:spMkLst>
            <pc:docMk/>
            <pc:sldMk cId="3233486291" sldId="2147483292"/>
            <ac:spMk id="13" creationId="{E6692FAE-EFB9-4FBD-B291-D3F591BDFD43}"/>
          </ac:spMkLst>
        </pc:spChg>
        <pc:graphicFrameChg chg="mod">
          <ac:chgData name="Chamaria, Shridhar" userId="8333b265-e735-45f8-a921-ce459cc3483a" providerId="ADAL" clId="{601EFA75-B9B3-494D-B03D-6BC44C4A1F42}" dt="2025-05-29T11:10:35.685" v="59"/>
          <ac:graphicFrameMkLst>
            <pc:docMk/>
            <pc:sldMk cId="3233486291" sldId="2147483292"/>
            <ac:graphicFrameMk id="3" creationId="{4B957E16-A3E3-6FD3-946F-B0D4919BA8C1}"/>
          </ac:graphicFrameMkLst>
        </pc:graphicFrameChg>
      </pc:sldChg>
    </pc:docChg>
  </pc:docChgLst>
  <pc:docChgLst>
    <pc:chgData name="Chamaria, Shridhar" userId="8333b265-e735-45f8-a921-ce459cc3483a" providerId="ADAL" clId="{48F05ED0-14CC-426F-B785-123BE0FD0C89}"/>
    <pc:docChg chg="custSel modSld">
      <pc:chgData name="Chamaria, Shridhar" userId="8333b265-e735-45f8-a921-ce459cc3483a" providerId="ADAL" clId="{48F05ED0-14CC-426F-B785-123BE0FD0C89}" dt="2025-05-29T13:35:25.562" v="31" actId="20577"/>
      <pc:docMkLst>
        <pc:docMk/>
      </pc:docMkLst>
      <pc:sldChg chg="addSp delSp modSp mod">
        <pc:chgData name="Chamaria, Shridhar" userId="8333b265-e735-45f8-a921-ce459cc3483a" providerId="ADAL" clId="{48F05ED0-14CC-426F-B785-123BE0FD0C89}" dt="2025-05-29T11:42:27.341" v="25"/>
        <pc:sldMkLst>
          <pc:docMk/>
          <pc:sldMk cId="3233486291" sldId="2147483292"/>
        </pc:sldMkLst>
        <pc:spChg chg="add del mod modVis">
          <ac:chgData name="Chamaria, Shridhar" userId="8333b265-e735-45f8-a921-ce459cc3483a" providerId="ADAL" clId="{48F05ED0-14CC-426F-B785-123BE0FD0C89}" dt="2025-05-29T11:42:27.341" v="23"/>
          <ac:spMkLst>
            <pc:docMk/>
            <pc:sldMk cId="3233486291" sldId="2147483292"/>
            <ac:spMk id="2" creationId="{31ABDFA9-14FC-2717-2668-1FB5C5879E8C}"/>
          </ac:spMkLst>
        </pc:spChg>
        <pc:spChg chg="mod">
          <ac:chgData name="Chamaria, Shridhar" userId="8333b265-e735-45f8-a921-ce459cc3483a" providerId="ADAL" clId="{48F05ED0-14CC-426F-B785-123BE0FD0C89}" dt="2025-05-29T11:42:27.311" v="2" actId="948"/>
          <ac:spMkLst>
            <pc:docMk/>
            <pc:sldMk cId="3233486291" sldId="2147483292"/>
            <ac:spMk id="13" creationId="{E6692FAE-EFB9-4FBD-B291-D3F591BDFD43}"/>
          </ac:spMkLst>
        </pc:spChg>
        <pc:graphicFrameChg chg="mod">
          <ac:chgData name="Chamaria, Shridhar" userId="8333b265-e735-45f8-a921-ce459cc3483a" providerId="ADAL" clId="{48F05ED0-14CC-426F-B785-123BE0FD0C89}" dt="2025-05-29T11:42:27.341" v="25"/>
          <ac:graphicFrameMkLst>
            <pc:docMk/>
            <pc:sldMk cId="3233486291" sldId="2147483292"/>
            <ac:graphicFrameMk id="3" creationId="{4B957E16-A3E3-6FD3-946F-B0D4919BA8C1}"/>
          </ac:graphicFrameMkLst>
        </pc:graphicFrameChg>
      </pc:sldChg>
      <pc:sldChg chg="modSp mod">
        <pc:chgData name="Chamaria, Shridhar" userId="8333b265-e735-45f8-a921-ce459cc3483a" providerId="ADAL" clId="{48F05ED0-14CC-426F-B785-123BE0FD0C89}" dt="2025-05-29T13:35:25.562" v="31" actId="20577"/>
        <pc:sldMkLst>
          <pc:docMk/>
          <pc:sldMk cId="4141275786" sldId="2147483294"/>
        </pc:sldMkLst>
        <pc:graphicFrameChg chg="modGraphic">
          <ac:chgData name="Chamaria, Shridhar" userId="8333b265-e735-45f8-a921-ce459cc3483a" providerId="ADAL" clId="{48F05ED0-14CC-426F-B785-123BE0FD0C89}" dt="2025-05-29T13:35:25.562" v="31" actId="20577"/>
          <ac:graphicFrameMkLst>
            <pc:docMk/>
            <pc:sldMk cId="4141275786" sldId="2147483294"/>
            <ac:graphicFrameMk id="54" creationId="{C15AF4F6-71F8-4E76-B80F-72506A193412}"/>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36364" units="1/cm"/>
          <inkml:channelProperty channel="T" name="resolution" value="1" units="1/dev"/>
        </inkml:channelProperties>
      </inkml:inkSource>
      <inkml:timestamp xml:id="ts0" timeString="2022-10-05T09:50:32.059"/>
    </inkml:context>
    <inkml:brush xml:id="br0">
      <inkml:brushProperty name="width" value="0.05292" units="cm"/>
      <inkml:brushProperty name="height" value="0.05292" units="cm"/>
      <inkml:brushProperty name="color" value="#FF0000"/>
    </inkml:brush>
  </inkml:definitions>
  <inkml:trace contextRef="#ctx0" brushRef="#br0">2740 3920 0,'0'-27'31,"0"54"16,28 28-31,26 27-1,29 165-15,-29-138 16,1 56-16,27 82 16,-27-110-16,0 27 15,0-27-15,0 0 16,27 82 0,0-27-16,-55-137 15,56 27 1,-56-27-16,28 0 15,-55-28-15,27 28 16,28-27 0,-55 26-16,27-54 15,1 28-15,-28-1 16,0 1-16,27-28 16,-27 27-1,0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7393DE05-524F-40F0-9144-DF4935098FA4}" type="datetimeFigureOut">
              <a:rPr lang="en-US" smtClean="0"/>
              <a:t>5/29/2025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BB8C541-B84C-4CDE-A3A6-70B3255FCC9B}" type="slidenum">
              <a:rPr lang="en-US" smtClean="0"/>
              <a:t>‹#›</a:t>
            </a:fld>
            <a:endParaRPr lang="en-US"/>
          </a:p>
        </p:txBody>
      </p:sp>
    </p:spTree>
    <p:extLst>
      <p:ext uri="{BB962C8B-B14F-4D97-AF65-F5344CB8AC3E}">
        <p14:creationId xmlns:p14="http://schemas.microsoft.com/office/powerpoint/2010/main" val="399429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8C541-B84C-4CDE-A3A6-70B3255FCC9B}" type="slidenum">
              <a:rPr lang="en-US" smtClean="0"/>
              <a:t>2</a:t>
            </a:fld>
            <a:endParaRPr lang="en-US"/>
          </a:p>
        </p:txBody>
      </p:sp>
    </p:spTree>
    <p:extLst>
      <p:ext uri="{BB962C8B-B14F-4D97-AF65-F5344CB8AC3E}">
        <p14:creationId xmlns:p14="http://schemas.microsoft.com/office/powerpoint/2010/main" val="2079971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8C541-B84C-4CDE-A3A6-70B3255FCC9B}" type="slidenum">
              <a:rPr lang="en-US" smtClean="0"/>
              <a:t>14</a:t>
            </a:fld>
            <a:endParaRPr lang="en-US"/>
          </a:p>
        </p:txBody>
      </p:sp>
    </p:spTree>
    <p:extLst>
      <p:ext uri="{BB962C8B-B14F-4D97-AF65-F5344CB8AC3E}">
        <p14:creationId xmlns:p14="http://schemas.microsoft.com/office/powerpoint/2010/main" val="134189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7B33390-E660-49D9-842B-0902E9EA029B}" type="slidenum">
              <a:rPr lang="en-US" smtClean="0"/>
              <a:t>16</a:t>
            </a:fld>
            <a:endParaRPr lang="en-US"/>
          </a:p>
        </p:txBody>
      </p:sp>
    </p:spTree>
    <p:extLst>
      <p:ext uri="{BB962C8B-B14F-4D97-AF65-F5344CB8AC3E}">
        <p14:creationId xmlns:p14="http://schemas.microsoft.com/office/powerpoint/2010/main" val="404750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60CAD3-4936-4FA2-90CC-B2B5B1533D4C}" type="slidenum">
              <a:rPr lang="en-US" smtClean="0"/>
              <a:t>17</a:t>
            </a:fld>
            <a:endParaRPr lang="en-US"/>
          </a:p>
        </p:txBody>
      </p:sp>
    </p:spTree>
    <p:extLst>
      <p:ext uri="{BB962C8B-B14F-4D97-AF65-F5344CB8AC3E}">
        <p14:creationId xmlns:p14="http://schemas.microsoft.com/office/powerpoint/2010/main" val="75244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4D68D-5256-42F5-9D42-F5A78DC308A4}" type="slidenum">
              <a:rPr lang="en-US" smtClean="0"/>
              <a:t>21</a:t>
            </a:fld>
            <a:endParaRPr lang="en-US"/>
          </a:p>
        </p:txBody>
      </p:sp>
    </p:spTree>
    <p:extLst>
      <p:ext uri="{BB962C8B-B14F-4D97-AF65-F5344CB8AC3E}">
        <p14:creationId xmlns:p14="http://schemas.microsoft.com/office/powerpoint/2010/main" val="297265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ECDB6B-101F-4DF8-8CD8-C04628A796A8}" type="slidenum">
              <a:rPr lang="en-US" smtClean="0"/>
              <a:t>23</a:t>
            </a:fld>
            <a:endParaRPr lang="en-US"/>
          </a:p>
        </p:txBody>
      </p:sp>
    </p:spTree>
    <p:extLst>
      <p:ext uri="{BB962C8B-B14F-4D97-AF65-F5344CB8AC3E}">
        <p14:creationId xmlns:p14="http://schemas.microsoft.com/office/powerpoint/2010/main" val="3333584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978131" y="8842030"/>
            <a:ext cx="3043343" cy="467070"/>
          </a:xfrm>
          <a:prstGeom prst="rect">
            <a:avLst/>
          </a:prstGeom>
        </p:spPr>
        <p:txBody>
          <a:bodyPr/>
          <a:lstStyle/>
          <a:p>
            <a:fld id="{10D2FDD2-3EAD-4D88-9358-1C2CD35410EF}" type="slidenum">
              <a:rPr lang="en-US" smtClean="0"/>
              <a:t>24</a:t>
            </a:fld>
            <a:endParaRPr lang="en-US"/>
          </a:p>
        </p:txBody>
      </p:sp>
    </p:spTree>
    <p:extLst>
      <p:ext uri="{BB962C8B-B14F-4D97-AF65-F5344CB8AC3E}">
        <p14:creationId xmlns:p14="http://schemas.microsoft.com/office/powerpoint/2010/main" val="1111250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wrap="square"/>
          <a:lstStyle/>
          <a:p>
            <a:endParaRPr lang="en-US"/>
          </a:p>
        </p:txBody>
      </p:sp>
      <p:sp>
        <p:nvSpPr>
          <p:cNvPr id="4" name="Slide Number Placeholder 3"/>
          <p:cNvSpPr>
            <a:spLocks noGrp="1"/>
          </p:cNvSpPr>
          <p:nvPr>
            <p:ph type="sldNum" sz="quarter" idx="10"/>
          </p:nvPr>
        </p:nvSpPr>
        <p:spPr/>
        <p:txBody>
          <a:bodyPr/>
          <a:lstStyle/>
          <a:p>
            <a:fld id="{5D12E361-54B9-4BDC-8D69-05038ECA87DE}" type="slidenum">
              <a:rPr lang="en-US" smtClean="0"/>
              <a:t>25</a:t>
            </a:fld>
            <a:endParaRPr lang="en-US"/>
          </a:p>
        </p:txBody>
      </p:sp>
    </p:spTree>
    <p:extLst>
      <p:ext uri="{BB962C8B-B14F-4D97-AF65-F5344CB8AC3E}">
        <p14:creationId xmlns:p14="http://schemas.microsoft.com/office/powerpoint/2010/main" val="807758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7EE7DE-55E1-4C52-80F3-DB180A944C92}" type="slidenum">
              <a:rPr lang="en-US" smtClean="0"/>
              <a:t>27</a:t>
            </a:fld>
            <a:endParaRPr lang="en-US"/>
          </a:p>
        </p:txBody>
      </p:sp>
    </p:spTree>
    <p:extLst>
      <p:ext uri="{BB962C8B-B14F-4D97-AF65-F5344CB8AC3E}">
        <p14:creationId xmlns:p14="http://schemas.microsoft.com/office/powerpoint/2010/main" val="429226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7EE7DE-55E1-4C52-80F3-DB180A944C92}" type="slidenum">
              <a:rPr lang="en-US" smtClean="0"/>
              <a:t>3</a:t>
            </a:fld>
            <a:endParaRPr lang="en-US"/>
          </a:p>
        </p:txBody>
      </p:sp>
    </p:spTree>
    <p:extLst>
      <p:ext uri="{BB962C8B-B14F-4D97-AF65-F5344CB8AC3E}">
        <p14:creationId xmlns:p14="http://schemas.microsoft.com/office/powerpoint/2010/main" val="1515929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88AC09-0A4A-46F3-A448-67529CB5C56E}" type="slidenum">
              <a:rPr lang="en-US" smtClean="0"/>
              <a:t>5</a:t>
            </a:fld>
            <a:endParaRPr lang="en-US"/>
          </a:p>
        </p:txBody>
      </p:sp>
    </p:spTree>
    <p:extLst>
      <p:ext uri="{BB962C8B-B14F-4D97-AF65-F5344CB8AC3E}">
        <p14:creationId xmlns:p14="http://schemas.microsoft.com/office/powerpoint/2010/main" val="147304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8C541-B84C-4CDE-A3A6-70B3255FCC9B}" type="slidenum">
              <a:rPr lang="en-US" smtClean="0"/>
              <a:t>6</a:t>
            </a:fld>
            <a:endParaRPr lang="en-US"/>
          </a:p>
        </p:txBody>
      </p:sp>
    </p:spTree>
    <p:extLst>
      <p:ext uri="{BB962C8B-B14F-4D97-AF65-F5344CB8AC3E}">
        <p14:creationId xmlns:p14="http://schemas.microsoft.com/office/powerpoint/2010/main" val="292144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2684CC52-1784-4A16-BCEA-EA990AD2326A}" type="slidenum">
              <a:rPr lang="de-DE" smtClean="0"/>
              <a:t>7</a:t>
            </a:fld>
            <a:endParaRPr lang="de-DE"/>
          </a:p>
        </p:txBody>
      </p:sp>
    </p:spTree>
    <p:extLst>
      <p:ext uri="{BB962C8B-B14F-4D97-AF65-F5344CB8AC3E}">
        <p14:creationId xmlns:p14="http://schemas.microsoft.com/office/powerpoint/2010/main" val="3797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C9810A-D49C-4436-93AE-8082126D3B73}" type="slidenum">
              <a:rPr lang="en-US" smtClean="0"/>
              <a:t>9</a:t>
            </a:fld>
            <a:endParaRPr lang="en-US"/>
          </a:p>
        </p:txBody>
      </p:sp>
    </p:spTree>
    <p:extLst>
      <p:ext uri="{BB962C8B-B14F-4D97-AF65-F5344CB8AC3E}">
        <p14:creationId xmlns:p14="http://schemas.microsoft.com/office/powerpoint/2010/main" val="366821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5E8CD0E-B392-423F-A03F-F3CE29655793}" type="slidenum">
              <a:rPr lang="en-GB" smtClean="0"/>
              <a:t>10</a:t>
            </a:fld>
            <a:endParaRPr lang="en-GB"/>
          </a:p>
        </p:txBody>
      </p:sp>
    </p:spTree>
    <p:extLst>
      <p:ext uri="{BB962C8B-B14F-4D97-AF65-F5344CB8AC3E}">
        <p14:creationId xmlns:p14="http://schemas.microsoft.com/office/powerpoint/2010/main" val="414499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C9810A-D49C-4436-93AE-8082126D3B73}" type="slidenum">
              <a:rPr lang="en-US" smtClean="0"/>
              <a:t>11</a:t>
            </a:fld>
            <a:endParaRPr lang="en-US"/>
          </a:p>
        </p:txBody>
      </p:sp>
    </p:spTree>
    <p:extLst>
      <p:ext uri="{BB962C8B-B14F-4D97-AF65-F5344CB8AC3E}">
        <p14:creationId xmlns:p14="http://schemas.microsoft.com/office/powerpoint/2010/main" val="2659004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8C541-B84C-4CDE-A3A6-70B3255FCC9B}" type="slidenum">
              <a:rPr lang="en-US" smtClean="0"/>
              <a:t>13</a:t>
            </a:fld>
            <a:endParaRPr lang="en-US"/>
          </a:p>
        </p:txBody>
      </p:sp>
    </p:spTree>
    <p:extLst>
      <p:ext uri="{BB962C8B-B14F-4D97-AF65-F5344CB8AC3E}">
        <p14:creationId xmlns:p14="http://schemas.microsoft.com/office/powerpoint/2010/main" val="1619614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BB6F7CB-B34D-FAA2-22DF-2E8FE02D2DDA}"/>
              </a:ext>
            </a:extLst>
          </p:cNvPr>
          <p:cNvGraphicFramePr>
            <a:graphicFrameLocks noChangeAspect="1"/>
          </p:cNvGraphicFramePr>
          <p:nvPr userDrawn="1">
            <p:custDataLst>
              <p:tags r:id="rId6"/>
            </p:custDataLst>
            <p:extLst>
              <p:ext uri="{D42A27DB-BD31-4B8C-83A1-F6EECF244321}">
                <p14:modId xmlns:p14="http://schemas.microsoft.com/office/powerpoint/2010/main" val="1595812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04" imgH="405" progId="TCLayout.ActiveDocument.1">
                  <p:embed/>
                </p:oleObj>
              </mc:Choice>
              <mc:Fallback>
                <p:oleObj name="think-cell Slide" r:id="rId7" imgW="404" imgH="405" progId="TCLayout.ActiveDocument.1">
                  <p:embed/>
                  <p:pic>
                    <p:nvPicPr>
                      <p:cNvPr id="6" name="think-cell data - do not delete" hidden="1">
                        <a:extLst>
                          <a:ext uri="{FF2B5EF4-FFF2-40B4-BE49-F238E27FC236}">
                            <a16:creationId xmlns:a16="http://schemas.microsoft.com/office/drawing/2014/main" id="{CBB6F7CB-B34D-FAA2-22DF-2E8FE02D2DD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it-IT" sz="600">
                <a:solidFill>
                  <a:srgbClr val="FFFFFF"/>
                </a:solidFill>
              </a:rPr>
              <a:t>Healthcare 1_Sample ODA</a:t>
            </a:r>
            <a:endParaRPr lang="en-US" sz="60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DCN</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2" pos="211" userDrawn="1">
          <p15:clr>
            <a:srgbClr val="D1D1D1"/>
          </p15:clr>
        </p15:guide>
        <p15:guide id="4" orient="horz" pos="799" userDrawn="1">
          <p15:clr>
            <a:srgbClr val="D1D1D1"/>
          </p15:clr>
        </p15:guide>
        <p15:guide id="7" orient="horz" pos="4133" userDrawn="1">
          <p15:clr>
            <a:srgbClr val="D1D1D1"/>
          </p15:clr>
        </p15:guide>
        <p15:guide id="8" pos="7469" userDrawn="1">
          <p15:clr>
            <a:srgbClr val="D1D1D1"/>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image" Target="../media/image14.emf"/><Relationship Id="rId3" Type="http://schemas.openxmlformats.org/officeDocument/2006/relationships/tags" Target="../tags/tag79.xml"/><Relationship Id="rId21" Type="http://schemas.openxmlformats.org/officeDocument/2006/relationships/image" Target="../media/image17.emf"/><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13.emf"/><Relationship Id="rId2" Type="http://schemas.openxmlformats.org/officeDocument/2006/relationships/tags" Target="../tags/tag78.xml"/><Relationship Id="rId16" Type="http://schemas.openxmlformats.org/officeDocument/2006/relationships/notesSlide" Target="../notesSlides/notesSlide7.xml"/><Relationship Id="rId20" Type="http://schemas.openxmlformats.org/officeDocument/2006/relationships/image" Target="../media/image16.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image" Target="../media/image19.emf"/><Relationship Id="rId5" Type="http://schemas.openxmlformats.org/officeDocument/2006/relationships/tags" Target="../tags/tag81.xml"/><Relationship Id="rId15" Type="http://schemas.openxmlformats.org/officeDocument/2006/relationships/slideLayout" Target="../slideLayouts/slideLayout2.xml"/><Relationship Id="rId23" Type="http://schemas.openxmlformats.org/officeDocument/2006/relationships/image" Target="../media/image12.png"/><Relationship Id="rId10" Type="http://schemas.openxmlformats.org/officeDocument/2006/relationships/tags" Target="../tags/tag86.xml"/><Relationship Id="rId19" Type="http://schemas.openxmlformats.org/officeDocument/2006/relationships/image" Target="../media/image15.emf"/><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26" Type="http://schemas.openxmlformats.org/officeDocument/2006/relationships/tags" Target="../tags/tag116.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5" Type="http://schemas.openxmlformats.org/officeDocument/2006/relationships/tags" Target="../tags/tag115.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29" Type="http://schemas.openxmlformats.org/officeDocument/2006/relationships/image" Target="../media/image20.png"/><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tags" Target="../tags/tag114.xml"/><Relationship Id="rId32" Type="http://schemas.openxmlformats.org/officeDocument/2006/relationships/image" Target="../media/image12.png"/><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tags" Target="../tags/tag113.xml"/><Relationship Id="rId28" Type="http://schemas.openxmlformats.org/officeDocument/2006/relationships/notesSlide" Target="../notesSlides/notesSlide8.xml"/><Relationship Id="rId10" Type="http://schemas.openxmlformats.org/officeDocument/2006/relationships/tags" Target="../tags/tag100.xml"/><Relationship Id="rId19" Type="http://schemas.openxmlformats.org/officeDocument/2006/relationships/tags" Target="../tags/tag109.xml"/><Relationship Id="rId31" Type="http://schemas.openxmlformats.org/officeDocument/2006/relationships/image" Target="../media/image22.emf"/><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tags" Target="../tags/tag112.xml"/><Relationship Id="rId27" Type="http://schemas.openxmlformats.org/officeDocument/2006/relationships/slideLayout" Target="../slideLayouts/slideLayout2.xml"/><Relationship Id="rId30"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20.xml"/><Relationship Id="rId7"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23.png"/><Relationship Id="rId5" Type="http://schemas.openxmlformats.org/officeDocument/2006/relationships/tags" Target="../tags/tag122.xml"/><Relationship Id="rId10" Type="http://schemas.openxmlformats.org/officeDocument/2006/relationships/image" Target="../media/image1.emf"/><Relationship Id="rId4" Type="http://schemas.openxmlformats.org/officeDocument/2006/relationships/tags" Target="../tags/tag121.xml"/><Relationship Id="rId9"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1.emf"/><Relationship Id="rId5" Type="http://schemas.openxmlformats.org/officeDocument/2006/relationships/tags" Target="../tags/tag128.xml"/><Relationship Id="rId10" Type="http://schemas.openxmlformats.org/officeDocument/2006/relationships/oleObject" Target="../embeddings/oleObject8.bin"/><Relationship Id="rId4" Type="http://schemas.openxmlformats.org/officeDocument/2006/relationships/tags" Target="../tags/tag127.xml"/><Relationship Id="rId9"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6.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notesSlide" Target="../notesSlides/notesSlide11.xml"/><Relationship Id="rId3" Type="http://schemas.openxmlformats.org/officeDocument/2006/relationships/tags" Target="../tags/tag134.xml"/><Relationship Id="rId21" Type="http://schemas.openxmlformats.org/officeDocument/2006/relationships/tags" Target="../tags/tag152.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slideLayout" Target="../slideLayouts/slideLayout2.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29" Type="http://schemas.openxmlformats.org/officeDocument/2006/relationships/image" Target="../media/image26.emf"/><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tags" Target="../tags/tag155.xml"/><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image" Target="../media/image25.emf"/><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image" Target="../media/image24.png"/><Relationship Id="rId30"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slideLayout" Target="../slideLayouts/slideLayout2.xml"/><Relationship Id="rId18" Type="http://schemas.openxmlformats.org/officeDocument/2006/relationships/image" Target="../media/image30.emf"/><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image" Target="../media/image29.png"/><Relationship Id="rId2" Type="http://schemas.openxmlformats.org/officeDocument/2006/relationships/tags" Target="../tags/tag160.xml"/><Relationship Id="rId16" Type="http://schemas.openxmlformats.org/officeDocument/2006/relationships/image" Target="../media/image18.wmf"/><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image" Target="../media/image17.emf"/><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173.xml"/><Relationship Id="rId7" Type="http://schemas.openxmlformats.org/officeDocument/2006/relationships/image" Target="../media/image14.emf"/><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image" Target="../media/image13.emf"/><Relationship Id="rId5" Type="http://schemas.openxmlformats.org/officeDocument/2006/relationships/slideLayout" Target="../slideLayouts/slideLayout2.xml"/><Relationship Id="rId4" Type="http://schemas.openxmlformats.org/officeDocument/2006/relationships/tags" Target="../tags/tag174.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image" Target="../media/image1.emf"/><Relationship Id="rId4" Type="http://schemas.openxmlformats.org/officeDocument/2006/relationships/tags" Target="../tags/tag8.xml"/><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31.emf"/><Relationship Id="rId4"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image" Target="../media/image34.jpeg"/><Relationship Id="rId3" Type="http://schemas.openxmlformats.org/officeDocument/2006/relationships/tags" Target="../tags/tag180.xml"/><Relationship Id="rId21" Type="http://schemas.openxmlformats.org/officeDocument/2006/relationships/tags" Target="../tags/tag198.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image" Target="../media/image33.jpeg"/><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tags" Target="../tags/tag197.xml"/><Relationship Id="rId29" Type="http://schemas.openxmlformats.org/officeDocument/2006/relationships/image" Target="../media/image37.jpe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image" Target="../media/image32.jpeg"/><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slideLayout" Target="../slideLayouts/slideLayout2.xml"/><Relationship Id="rId28" Type="http://schemas.openxmlformats.org/officeDocument/2006/relationships/image" Target="../media/image36.jpeg"/><Relationship Id="rId10" Type="http://schemas.openxmlformats.org/officeDocument/2006/relationships/tags" Target="../tags/tag187.xml"/><Relationship Id="rId19" Type="http://schemas.openxmlformats.org/officeDocument/2006/relationships/tags" Target="../tags/tag196.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image" Target="../media/image35.emf"/><Relationship Id="rId30" Type="http://schemas.openxmlformats.org/officeDocument/2006/relationships/image" Target="../media/image38.jpeg"/></Relationships>
</file>

<file path=ppt/slides/_rels/slide23.xml.rels><?xml version="1.0" encoding="UTF-8" standalone="yes"?>
<Relationships xmlns="http://schemas.openxmlformats.org/package/2006/relationships"><Relationship Id="rId26" Type="http://schemas.openxmlformats.org/officeDocument/2006/relationships/image" Target="../media/image42.emf"/><Relationship Id="rId21" Type="http://schemas.openxmlformats.org/officeDocument/2006/relationships/slideLayout" Target="../slideLayouts/slideLayout2.xml"/><Relationship Id="rId42" Type="http://schemas.openxmlformats.org/officeDocument/2006/relationships/image" Target="../media/image58.png"/><Relationship Id="rId47" Type="http://schemas.openxmlformats.org/officeDocument/2006/relationships/image" Target="../media/image63.png"/><Relationship Id="rId63" Type="http://schemas.openxmlformats.org/officeDocument/2006/relationships/image" Target="../media/image79.jpeg"/><Relationship Id="rId68" Type="http://schemas.openxmlformats.org/officeDocument/2006/relationships/image" Target="../media/image84.png"/><Relationship Id="rId84" Type="http://schemas.openxmlformats.org/officeDocument/2006/relationships/image" Target="../media/image100.jpeg"/><Relationship Id="rId89" Type="http://schemas.openxmlformats.org/officeDocument/2006/relationships/image" Target="../media/image105.png"/><Relationship Id="rId16" Type="http://schemas.openxmlformats.org/officeDocument/2006/relationships/tags" Target="../tags/tag215.xml"/><Relationship Id="rId11" Type="http://schemas.openxmlformats.org/officeDocument/2006/relationships/tags" Target="../tags/tag210.xml"/><Relationship Id="rId32" Type="http://schemas.openxmlformats.org/officeDocument/2006/relationships/image" Target="../media/image48.png"/><Relationship Id="rId37" Type="http://schemas.openxmlformats.org/officeDocument/2006/relationships/image" Target="../media/image53.png"/><Relationship Id="rId53" Type="http://schemas.openxmlformats.org/officeDocument/2006/relationships/image" Target="../media/image69.png"/><Relationship Id="rId58" Type="http://schemas.openxmlformats.org/officeDocument/2006/relationships/image" Target="../media/image74.png"/><Relationship Id="rId74" Type="http://schemas.openxmlformats.org/officeDocument/2006/relationships/image" Target="../media/image90.png"/><Relationship Id="rId79" Type="http://schemas.openxmlformats.org/officeDocument/2006/relationships/image" Target="../media/image95.png"/><Relationship Id="rId5" Type="http://schemas.openxmlformats.org/officeDocument/2006/relationships/tags" Target="../tags/tag204.xml"/><Relationship Id="rId90" Type="http://schemas.openxmlformats.org/officeDocument/2006/relationships/image" Target="../media/image106.png"/><Relationship Id="rId14" Type="http://schemas.openxmlformats.org/officeDocument/2006/relationships/tags" Target="../tags/tag213.xml"/><Relationship Id="rId22" Type="http://schemas.openxmlformats.org/officeDocument/2006/relationships/notesSlide" Target="../notesSlides/notesSlide14.xml"/><Relationship Id="rId27" Type="http://schemas.openxmlformats.org/officeDocument/2006/relationships/image" Target="../media/image43.emf"/><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69" Type="http://schemas.openxmlformats.org/officeDocument/2006/relationships/image" Target="../media/image85.png"/><Relationship Id="rId77" Type="http://schemas.openxmlformats.org/officeDocument/2006/relationships/image" Target="../media/image93.jpeg"/><Relationship Id="rId8" Type="http://schemas.openxmlformats.org/officeDocument/2006/relationships/tags" Target="../tags/tag207.xml"/><Relationship Id="rId51" Type="http://schemas.openxmlformats.org/officeDocument/2006/relationships/image" Target="../media/image67.png"/><Relationship Id="rId72" Type="http://schemas.openxmlformats.org/officeDocument/2006/relationships/image" Target="../media/image88.png"/><Relationship Id="rId80" Type="http://schemas.openxmlformats.org/officeDocument/2006/relationships/image" Target="../media/image96.png"/><Relationship Id="rId85" Type="http://schemas.openxmlformats.org/officeDocument/2006/relationships/image" Target="../media/image101.png"/><Relationship Id="rId3" Type="http://schemas.openxmlformats.org/officeDocument/2006/relationships/tags" Target="../tags/tag202.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image" Target="../media/image41.emf"/><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3.png"/><Relationship Id="rId20" Type="http://schemas.openxmlformats.org/officeDocument/2006/relationships/tags" Target="../tags/tag219.xml"/><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70" Type="http://schemas.openxmlformats.org/officeDocument/2006/relationships/image" Target="../media/image86.png"/><Relationship Id="rId75" Type="http://schemas.openxmlformats.org/officeDocument/2006/relationships/image" Target="../media/image91.jpeg"/><Relationship Id="rId83" Type="http://schemas.openxmlformats.org/officeDocument/2006/relationships/image" Target="../media/image99.png"/><Relationship Id="rId88" Type="http://schemas.openxmlformats.org/officeDocument/2006/relationships/image" Target="../media/image104.png"/><Relationship Id="rId1" Type="http://schemas.openxmlformats.org/officeDocument/2006/relationships/tags" Target="../tags/tag200.xml"/><Relationship Id="rId6" Type="http://schemas.openxmlformats.org/officeDocument/2006/relationships/tags" Target="../tags/tag205.xml"/><Relationship Id="rId15" Type="http://schemas.openxmlformats.org/officeDocument/2006/relationships/tags" Target="../tags/tag214.xml"/><Relationship Id="rId23" Type="http://schemas.openxmlformats.org/officeDocument/2006/relationships/image" Target="../media/image39.emf"/><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tags" Target="../tags/tag209.xml"/><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jpeg"/><Relationship Id="rId65" Type="http://schemas.openxmlformats.org/officeDocument/2006/relationships/image" Target="../media/image81.jpeg"/><Relationship Id="rId73" Type="http://schemas.openxmlformats.org/officeDocument/2006/relationships/image" Target="../media/image89.png"/><Relationship Id="rId78" Type="http://schemas.openxmlformats.org/officeDocument/2006/relationships/image" Target="../media/image94.png"/><Relationship Id="rId81" Type="http://schemas.openxmlformats.org/officeDocument/2006/relationships/image" Target="../media/image97.png"/><Relationship Id="rId86" Type="http://schemas.openxmlformats.org/officeDocument/2006/relationships/image" Target="../media/image102.png"/><Relationship Id="rId4" Type="http://schemas.openxmlformats.org/officeDocument/2006/relationships/tags" Target="../tags/tag203.xml"/><Relationship Id="rId9" Type="http://schemas.openxmlformats.org/officeDocument/2006/relationships/tags" Target="../tags/tag208.xml"/><Relationship Id="rId13" Type="http://schemas.openxmlformats.org/officeDocument/2006/relationships/tags" Target="../tags/tag212.xml"/><Relationship Id="rId18" Type="http://schemas.openxmlformats.org/officeDocument/2006/relationships/tags" Target="../tags/tag217.xml"/><Relationship Id="rId39" Type="http://schemas.openxmlformats.org/officeDocument/2006/relationships/image" Target="../media/image55.png"/><Relationship Id="rId34" Type="http://schemas.openxmlformats.org/officeDocument/2006/relationships/image" Target="../media/image50.png"/><Relationship Id="rId50" Type="http://schemas.openxmlformats.org/officeDocument/2006/relationships/image" Target="../media/image66.png"/><Relationship Id="rId55" Type="http://schemas.openxmlformats.org/officeDocument/2006/relationships/image" Target="../media/image71.png"/><Relationship Id="rId76" Type="http://schemas.openxmlformats.org/officeDocument/2006/relationships/image" Target="../media/image92.png"/><Relationship Id="rId7" Type="http://schemas.openxmlformats.org/officeDocument/2006/relationships/tags" Target="../tags/tag206.xml"/><Relationship Id="rId71" Type="http://schemas.openxmlformats.org/officeDocument/2006/relationships/image" Target="../media/image87.jpeg"/><Relationship Id="rId2" Type="http://schemas.openxmlformats.org/officeDocument/2006/relationships/tags" Target="../tags/tag201.xml"/><Relationship Id="rId29" Type="http://schemas.openxmlformats.org/officeDocument/2006/relationships/image" Target="../media/image45.png"/><Relationship Id="rId24" Type="http://schemas.openxmlformats.org/officeDocument/2006/relationships/image" Target="../media/image40.emf"/><Relationship Id="rId40" Type="http://schemas.openxmlformats.org/officeDocument/2006/relationships/image" Target="../media/image56.png"/><Relationship Id="rId45" Type="http://schemas.openxmlformats.org/officeDocument/2006/relationships/image" Target="../media/image61.png"/><Relationship Id="rId66" Type="http://schemas.openxmlformats.org/officeDocument/2006/relationships/image" Target="../media/image82.png"/><Relationship Id="rId87" Type="http://schemas.openxmlformats.org/officeDocument/2006/relationships/image" Target="../media/image103.png"/><Relationship Id="rId61" Type="http://schemas.openxmlformats.org/officeDocument/2006/relationships/image" Target="../media/image77.png"/><Relationship Id="rId82" Type="http://schemas.openxmlformats.org/officeDocument/2006/relationships/image" Target="../media/image98.png"/><Relationship Id="rId19" Type="http://schemas.openxmlformats.org/officeDocument/2006/relationships/tags" Target="../tags/tag218.xml"/></Relationships>
</file>

<file path=ppt/slides/_rels/slide24.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image" Target="../media/image121.png"/><Relationship Id="rId42" Type="http://schemas.openxmlformats.org/officeDocument/2006/relationships/image" Target="../media/image140.jpeg"/><Relationship Id="rId47" Type="http://schemas.openxmlformats.org/officeDocument/2006/relationships/image" Target="../media/image145.jpeg"/><Relationship Id="rId63" Type="http://schemas.openxmlformats.org/officeDocument/2006/relationships/image" Target="../media/image161.jpeg"/><Relationship Id="rId68" Type="http://schemas.openxmlformats.org/officeDocument/2006/relationships/image" Target="../media/image166.png"/><Relationship Id="rId84" Type="http://schemas.openxmlformats.org/officeDocument/2006/relationships/image" Target="../media/image182.png"/><Relationship Id="rId89" Type="http://schemas.openxmlformats.org/officeDocument/2006/relationships/image" Target="../media/image187.png"/><Relationship Id="rId16" Type="http://schemas.openxmlformats.org/officeDocument/2006/relationships/image" Target="../media/image116.png"/><Relationship Id="rId107" Type="http://schemas.openxmlformats.org/officeDocument/2006/relationships/image" Target="../media/image106.png"/><Relationship Id="rId11" Type="http://schemas.openxmlformats.org/officeDocument/2006/relationships/image" Target="../media/image111.jpeg"/><Relationship Id="rId32" Type="http://schemas.openxmlformats.org/officeDocument/2006/relationships/image" Target="../media/image131.png"/><Relationship Id="rId37" Type="http://schemas.openxmlformats.org/officeDocument/2006/relationships/image" Target="../media/image135.png"/><Relationship Id="rId53" Type="http://schemas.openxmlformats.org/officeDocument/2006/relationships/image" Target="../media/image151.jpeg"/><Relationship Id="rId58" Type="http://schemas.openxmlformats.org/officeDocument/2006/relationships/image" Target="../media/image156.png"/><Relationship Id="rId74" Type="http://schemas.openxmlformats.org/officeDocument/2006/relationships/image" Target="../media/image172.png"/><Relationship Id="rId79" Type="http://schemas.openxmlformats.org/officeDocument/2006/relationships/image" Target="../media/image177.png"/><Relationship Id="rId102" Type="http://schemas.openxmlformats.org/officeDocument/2006/relationships/image" Target="../media/image200.png"/><Relationship Id="rId5" Type="http://schemas.openxmlformats.org/officeDocument/2006/relationships/slideLayout" Target="../slideLayouts/slideLayout2.xml"/><Relationship Id="rId90" Type="http://schemas.openxmlformats.org/officeDocument/2006/relationships/image" Target="../media/image188.png"/><Relationship Id="rId95" Type="http://schemas.openxmlformats.org/officeDocument/2006/relationships/image" Target="../media/image193.png"/><Relationship Id="rId22" Type="http://schemas.openxmlformats.org/officeDocument/2006/relationships/image" Target="../media/image122.png"/><Relationship Id="rId27" Type="http://schemas.openxmlformats.org/officeDocument/2006/relationships/image" Target="../media/image127.png"/><Relationship Id="rId43" Type="http://schemas.openxmlformats.org/officeDocument/2006/relationships/image" Target="../media/image141.png"/><Relationship Id="rId48" Type="http://schemas.openxmlformats.org/officeDocument/2006/relationships/image" Target="../media/image146.jpeg"/><Relationship Id="rId64" Type="http://schemas.openxmlformats.org/officeDocument/2006/relationships/image" Target="../media/image162.png"/><Relationship Id="rId69" Type="http://schemas.openxmlformats.org/officeDocument/2006/relationships/image" Target="../media/image167.png"/><Relationship Id="rId80" Type="http://schemas.openxmlformats.org/officeDocument/2006/relationships/image" Target="../media/image178.jpeg"/><Relationship Id="rId85" Type="http://schemas.openxmlformats.org/officeDocument/2006/relationships/image" Target="../media/image183.png"/><Relationship Id="rId12" Type="http://schemas.openxmlformats.org/officeDocument/2006/relationships/image" Target="../media/image112.jpeg"/><Relationship Id="rId17" Type="http://schemas.openxmlformats.org/officeDocument/2006/relationships/image" Target="../media/image117.png"/><Relationship Id="rId33" Type="http://schemas.openxmlformats.org/officeDocument/2006/relationships/image" Target="../media/image94.png"/><Relationship Id="rId38" Type="http://schemas.openxmlformats.org/officeDocument/2006/relationships/image" Target="../media/image136.png"/><Relationship Id="rId59" Type="http://schemas.openxmlformats.org/officeDocument/2006/relationships/image" Target="../media/image157.png"/><Relationship Id="rId103" Type="http://schemas.openxmlformats.org/officeDocument/2006/relationships/image" Target="../media/image201.png"/><Relationship Id="rId108" Type="http://schemas.openxmlformats.org/officeDocument/2006/relationships/image" Target="../media/image205.jpeg"/><Relationship Id="rId54" Type="http://schemas.openxmlformats.org/officeDocument/2006/relationships/image" Target="../media/image152.jpeg"/><Relationship Id="rId70" Type="http://schemas.openxmlformats.org/officeDocument/2006/relationships/image" Target="../media/image168.png"/><Relationship Id="rId75" Type="http://schemas.openxmlformats.org/officeDocument/2006/relationships/image" Target="../media/image173.png"/><Relationship Id="rId91" Type="http://schemas.openxmlformats.org/officeDocument/2006/relationships/image" Target="../media/image189.png"/><Relationship Id="rId96" Type="http://schemas.openxmlformats.org/officeDocument/2006/relationships/image" Target="../media/image194.png"/><Relationship Id="rId1" Type="http://schemas.openxmlformats.org/officeDocument/2006/relationships/tags" Target="../tags/tag220.xml"/><Relationship Id="rId6" Type="http://schemas.openxmlformats.org/officeDocument/2006/relationships/notesSlide" Target="../notesSlides/notesSlide15.xml"/><Relationship Id="rId15" Type="http://schemas.openxmlformats.org/officeDocument/2006/relationships/image" Target="../media/image115.png"/><Relationship Id="rId23" Type="http://schemas.openxmlformats.org/officeDocument/2006/relationships/image" Target="../media/image123.png"/><Relationship Id="rId28" Type="http://schemas.openxmlformats.org/officeDocument/2006/relationships/image" Target="../media/image93.jpeg"/><Relationship Id="rId36" Type="http://schemas.openxmlformats.org/officeDocument/2006/relationships/image" Target="../media/image134.png"/><Relationship Id="rId49" Type="http://schemas.openxmlformats.org/officeDocument/2006/relationships/image" Target="../media/image147.jpeg"/><Relationship Id="rId57" Type="http://schemas.openxmlformats.org/officeDocument/2006/relationships/image" Target="../media/image155.jpeg"/><Relationship Id="rId106" Type="http://schemas.openxmlformats.org/officeDocument/2006/relationships/image" Target="../media/image204.png"/><Relationship Id="rId10" Type="http://schemas.openxmlformats.org/officeDocument/2006/relationships/image" Target="../media/image110.png"/><Relationship Id="rId31" Type="http://schemas.openxmlformats.org/officeDocument/2006/relationships/image" Target="../media/image130.png"/><Relationship Id="rId44" Type="http://schemas.openxmlformats.org/officeDocument/2006/relationships/image" Target="../media/image142.png"/><Relationship Id="rId52" Type="http://schemas.openxmlformats.org/officeDocument/2006/relationships/image" Target="../media/image150.jpeg"/><Relationship Id="rId60" Type="http://schemas.openxmlformats.org/officeDocument/2006/relationships/image" Target="../media/image158.jpeg"/><Relationship Id="rId65" Type="http://schemas.openxmlformats.org/officeDocument/2006/relationships/image" Target="../media/image163.png"/><Relationship Id="rId73" Type="http://schemas.openxmlformats.org/officeDocument/2006/relationships/image" Target="../media/image171.png"/><Relationship Id="rId78" Type="http://schemas.openxmlformats.org/officeDocument/2006/relationships/image" Target="../media/image176.png"/><Relationship Id="rId81" Type="http://schemas.openxmlformats.org/officeDocument/2006/relationships/image" Target="../media/image179.png"/><Relationship Id="rId86" Type="http://schemas.openxmlformats.org/officeDocument/2006/relationships/image" Target="../media/image184.gif"/><Relationship Id="rId94" Type="http://schemas.openxmlformats.org/officeDocument/2006/relationships/image" Target="../media/image192.png"/><Relationship Id="rId99" Type="http://schemas.openxmlformats.org/officeDocument/2006/relationships/image" Target="../media/image197.png"/><Relationship Id="rId101" Type="http://schemas.openxmlformats.org/officeDocument/2006/relationships/image" Target="../media/image199.png"/><Relationship Id="rId4" Type="http://schemas.openxmlformats.org/officeDocument/2006/relationships/tags" Target="../tags/tag223.xml"/><Relationship Id="rId9" Type="http://schemas.openxmlformats.org/officeDocument/2006/relationships/image" Target="../media/image109.png"/><Relationship Id="rId13" Type="http://schemas.openxmlformats.org/officeDocument/2006/relationships/image" Target="../media/image113.png"/><Relationship Id="rId18" Type="http://schemas.openxmlformats.org/officeDocument/2006/relationships/image" Target="../media/image118.jpeg"/><Relationship Id="rId39" Type="http://schemas.openxmlformats.org/officeDocument/2006/relationships/image" Target="../media/image137.png"/><Relationship Id="rId109" Type="http://schemas.openxmlformats.org/officeDocument/2006/relationships/image" Target="../media/image206.png"/><Relationship Id="rId34" Type="http://schemas.openxmlformats.org/officeDocument/2006/relationships/image" Target="../media/image132.png"/><Relationship Id="rId50" Type="http://schemas.openxmlformats.org/officeDocument/2006/relationships/image" Target="../media/image148.png"/><Relationship Id="rId55" Type="http://schemas.openxmlformats.org/officeDocument/2006/relationships/image" Target="../media/image153.png"/><Relationship Id="rId76" Type="http://schemas.openxmlformats.org/officeDocument/2006/relationships/image" Target="../media/image174.png"/><Relationship Id="rId97" Type="http://schemas.openxmlformats.org/officeDocument/2006/relationships/image" Target="../media/image195.png"/><Relationship Id="rId104" Type="http://schemas.openxmlformats.org/officeDocument/2006/relationships/image" Target="../media/image202.png"/><Relationship Id="rId7" Type="http://schemas.openxmlformats.org/officeDocument/2006/relationships/image" Target="../media/image107.png"/><Relationship Id="rId71" Type="http://schemas.openxmlformats.org/officeDocument/2006/relationships/image" Target="../media/image169.png"/><Relationship Id="rId92" Type="http://schemas.openxmlformats.org/officeDocument/2006/relationships/image" Target="../media/image190.png"/><Relationship Id="rId2" Type="http://schemas.openxmlformats.org/officeDocument/2006/relationships/tags" Target="../tags/tag221.xml"/><Relationship Id="rId29" Type="http://schemas.openxmlformats.org/officeDocument/2006/relationships/image" Target="../media/image128.png"/><Relationship Id="rId24" Type="http://schemas.openxmlformats.org/officeDocument/2006/relationships/image" Target="../media/image124.jpeg"/><Relationship Id="rId40" Type="http://schemas.openxmlformats.org/officeDocument/2006/relationships/image" Target="../media/image138.gif"/><Relationship Id="rId45" Type="http://schemas.openxmlformats.org/officeDocument/2006/relationships/image" Target="../media/image143.png"/><Relationship Id="rId66" Type="http://schemas.openxmlformats.org/officeDocument/2006/relationships/image" Target="../media/image164.png"/><Relationship Id="rId87" Type="http://schemas.openxmlformats.org/officeDocument/2006/relationships/image" Target="../media/image185.gif"/><Relationship Id="rId110" Type="http://schemas.openxmlformats.org/officeDocument/2006/relationships/image" Target="../media/image207.png"/><Relationship Id="rId61" Type="http://schemas.openxmlformats.org/officeDocument/2006/relationships/image" Target="../media/image159.jpeg"/><Relationship Id="rId82" Type="http://schemas.openxmlformats.org/officeDocument/2006/relationships/image" Target="../media/image180.png"/><Relationship Id="rId19" Type="http://schemas.openxmlformats.org/officeDocument/2006/relationships/image" Target="../media/image119.png"/><Relationship Id="rId14" Type="http://schemas.openxmlformats.org/officeDocument/2006/relationships/image" Target="../media/image114.jpeg"/><Relationship Id="rId30" Type="http://schemas.openxmlformats.org/officeDocument/2006/relationships/image" Target="../media/image129.jpeg"/><Relationship Id="rId35" Type="http://schemas.openxmlformats.org/officeDocument/2006/relationships/image" Target="../media/image133.png"/><Relationship Id="rId56" Type="http://schemas.openxmlformats.org/officeDocument/2006/relationships/image" Target="../media/image154.png"/><Relationship Id="rId77" Type="http://schemas.openxmlformats.org/officeDocument/2006/relationships/image" Target="../media/image175.png"/><Relationship Id="rId100" Type="http://schemas.openxmlformats.org/officeDocument/2006/relationships/image" Target="../media/image198.png"/><Relationship Id="rId105" Type="http://schemas.openxmlformats.org/officeDocument/2006/relationships/image" Target="../media/image203.png"/><Relationship Id="rId8" Type="http://schemas.openxmlformats.org/officeDocument/2006/relationships/image" Target="../media/image108.png"/><Relationship Id="rId51" Type="http://schemas.openxmlformats.org/officeDocument/2006/relationships/image" Target="../media/image149.png"/><Relationship Id="rId72" Type="http://schemas.openxmlformats.org/officeDocument/2006/relationships/image" Target="../media/image170.png"/><Relationship Id="rId93" Type="http://schemas.openxmlformats.org/officeDocument/2006/relationships/image" Target="../media/image191.png"/><Relationship Id="rId98" Type="http://schemas.openxmlformats.org/officeDocument/2006/relationships/image" Target="../media/image196.png"/><Relationship Id="rId3" Type="http://schemas.openxmlformats.org/officeDocument/2006/relationships/tags" Target="../tags/tag222.xml"/><Relationship Id="rId25" Type="http://schemas.openxmlformats.org/officeDocument/2006/relationships/image" Target="../media/image125.png"/><Relationship Id="rId46" Type="http://schemas.openxmlformats.org/officeDocument/2006/relationships/image" Target="../media/image144.jpeg"/><Relationship Id="rId67" Type="http://schemas.openxmlformats.org/officeDocument/2006/relationships/image" Target="../media/image165.png"/><Relationship Id="rId20" Type="http://schemas.openxmlformats.org/officeDocument/2006/relationships/image" Target="../media/image120.png"/><Relationship Id="rId41" Type="http://schemas.openxmlformats.org/officeDocument/2006/relationships/image" Target="../media/image139.png"/><Relationship Id="rId62" Type="http://schemas.openxmlformats.org/officeDocument/2006/relationships/image" Target="../media/image160.png"/><Relationship Id="rId83" Type="http://schemas.openxmlformats.org/officeDocument/2006/relationships/image" Target="../media/image181.png"/><Relationship Id="rId88" Type="http://schemas.openxmlformats.org/officeDocument/2006/relationships/image" Target="../media/image186.jpeg"/><Relationship Id="rId111" Type="http://schemas.openxmlformats.org/officeDocument/2006/relationships/image" Target="../media/image208.png"/></Relationships>
</file>

<file path=ppt/slides/_rels/slide25.xml.rels><?xml version="1.0" encoding="UTF-8" standalone="yes"?>
<Relationships xmlns="http://schemas.openxmlformats.org/package/2006/relationships"><Relationship Id="rId117" Type="http://schemas.openxmlformats.org/officeDocument/2006/relationships/image" Target="../media/image320.jpeg"/><Relationship Id="rId21" Type="http://schemas.openxmlformats.org/officeDocument/2006/relationships/image" Target="../media/image224.jpeg"/><Relationship Id="rId42" Type="http://schemas.openxmlformats.org/officeDocument/2006/relationships/image" Target="../media/image245.jpeg"/><Relationship Id="rId63" Type="http://schemas.openxmlformats.org/officeDocument/2006/relationships/image" Target="../media/image266.jpeg"/><Relationship Id="rId84" Type="http://schemas.openxmlformats.org/officeDocument/2006/relationships/image" Target="../media/image287.jpeg"/><Relationship Id="rId138" Type="http://schemas.openxmlformats.org/officeDocument/2006/relationships/image" Target="../media/image339.png"/><Relationship Id="rId107" Type="http://schemas.openxmlformats.org/officeDocument/2006/relationships/image" Target="../media/image310.jpeg"/><Relationship Id="rId11" Type="http://schemas.openxmlformats.org/officeDocument/2006/relationships/image" Target="../media/image214.png"/><Relationship Id="rId32" Type="http://schemas.openxmlformats.org/officeDocument/2006/relationships/image" Target="../media/image235.jpeg"/><Relationship Id="rId53" Type="http://schemas.openxmlformats.org/officeDocument/2006/relationships/image" Target="../media/image256.jpeg"/><Relationship Id="rId74" Type="http://schemas.openxmlformats.org/officeDocument/2006/relationships/image" Target="../media/image277.jpeg"/><Relationship Id="rId128" Type="http://schemas.openxmlformats.org/officeDocument/2006/relationships/image" Target="../media/image331.jpeg"/><Relationship Id="rId149" Type="http://schemas.openxmlformats.org/officeDocument/2006/relationships/image" Target="../media/image350.jpeg"/><Relationship Id="rId5" Type="http://schemas.openxmlformats.org/officeDocument/2006/relationships/notesSlide" Target="../notesSlides/notesSlide16.xml"/><Relationship Id="rId95" Type="http://schemas.openxmlformats.org/officeDocument/2006/relationships/image" Target="../media/image298.jpeg"/><Relationship Id="rId22" Type="http://schemas.openxmlformats.org/officeDocument/2006/relationships/image" Target="../media/image225.jpeg"/><Relationship Id="rId27" Type="http://schemas.openxmlformats.org/officeDocument/2006/relationships/image" Target="../media/image230.jpeg"/><Relationship Id="rId43" Type="http://schemas.openxmlformats.org/officeDocument/2006/relationships/image" Target="../media/image246.jpeg"/><Relationship Id="rId48" Type="http://schemas.openxmlformats.org/officeDocument/2006/relationships/image" Target="../media/image251.jpeg"/><Relationship Id="rId64" Type="http://schemas.openxmlformats.org/officeDocument/2006/relationships/image" Target="../media/image267.jpeg"/><Relationship Id="rId69" Type="http://schemas.openxmlformats.org/officeDocument/2006/relationships/image" Target="../media/image272.jpeg"/><Relationship Id="rId113" Type="http://schemas.openxmlformats.org/officeDocument/2006/relationships/image" Target="../media/image316.jpeg"/><Relationship Id="rId118" Type="http://schemas.openxmlformats.org/officeDocument/2006/relationships/image" Target="../media/image321.jpeg"/><Relationship Id="rId134" Type="http://schemas.microsoft.com/office/2007/relationships/hdphoto" Target="../media/hdphoto2.wdp"/><Relationship Id="rId139" Type="http://schemas.openxmlformats.org/officeDocument/2006/relationships/image" Target="../media/image340.jpeg"/><Relationship Id="rId80" Type="http://schemas.openxmlformats.org/officeDocument/2006/relationships/image" Target="../media/image283.jpeg"/><Relationship Id="rId85" Type="http://schemas.openxmlformats.org/officeDocument/2006/relationships/image" Target="../media/image288.jpeg"/><Relationship Id="rId150" Type="http://schemas.openxmlformats.org/officeDocument/2006/relationships/image" Target="../media/image351.jpeg"/><Relationship Id="rId12" Type="http://schemas.openxmlformats.org/officeDocument/2006/relationships/image" Target="../media/image215.png"/><Relationship Id="rId17" Type="http://schemas.openxmlformats.org/officeDocument/2006/relationships/image" Target="../media/image220.jpeg"/><Relationship Id="rId33" Type="http://schemas.openxmlformats.org/officeDocument/2006/relationships/image" Target="../media/image236.png"/><Relationship Id="rId38" Type="http://schemas.openxmlformats.org/officeDocument/2006/relationships/image" Target="../media/image241.jpeg"/><Relationship Id="rId59" Type="http://schemas.openxmlformats.org/officeDocument/2006/relationships/image" Target="../media/image262.jpeg"/><Relationship Id="rId103" Type="http://schemas.openxmlformats.org/officeDocument/2006/relationships/image" Target="../media/image306.jpeg"/><Relationship Id="rId108" Type="http://schemas.openxmlformats.org/officeDocument/2006/relationships/image" Target="../media/image311.jpeg"/><Relationship Id="rId124" Type="http://schemas.openxmlformats.org/officeDocument/2006/relationships/image" Target="../media/image327.jpeg"/><Relationship Id="rId129" Type="http://schemas.openxmlformats.org/officeDocument/2006/relationships/image" Target="../media/image332.jpeg"/><Relationship Id="rId54" Type="http://schemas.openxmlformats.org/officeDocument/2006/relationships/image" Target="../media/image257.jpeg"/><Relationship Id="rId70" Type="http://schemas.openxmlformats.org/officeDocument/2006/relationships/image" Target="../media/image273.jpeg"/><Relationship Id="rId75" Type="http://schemas.openxmlformats.org/officeDocument/2006/relationships/image" Target="../media/image278.jpeg"/><Relationship Id="rId91" Type="http://schemas.openxmlformats.org/officeDocument/2006/relationships/image" Target="../media/image294.jpeg"/><Relationship Id="rId96" Type="http://schemas.openxmlformats.org/officeDocument/2006/relationships/image" Target="../media/image299.jpeg"/><Relationship Id="rId140" Type="http://schemas.openxmlformats.org/officeDocument/2006/relationships/image" Target="../media/image341.jpeg"/><Relationship Id="rId145" Type="http://schemas.openxmlformats.org/officeDocument/2006/relationships/image" Target="../media/image346.png"/><Relationship Id="rId1" Type="http://schemas.openxmlformats.org/officeDocument/2006/relationships/tags" Target="../tags/tag224.xml"/><Relationship Id="rId6" Type="http://schemas.openxmlformats.org/officeDocument/2006/relationships/image" Target="../media/image209.png"/><Relationship Id="rId23" Type="http://schemas.openxmlformats.org/officeDocument/2006/relationships/image" Target="../media/image226.jpeg"/><Relationship Id="rId28" Type="http://schemas.openxmlformats.org/officeDocument/2006/relationships/image" Target="../media/image231.jpeg"/><Relationship Id="rId49" Type="http://schemas.openxmlformats.org/officeDocument/2006/relationships/image" Target="../media/image252.jpeg"/><Relationship Id="rId114" Type="http://schemas.openxmlformats.org/officeDocument/2006/relationships/image" Target="../media/image317.jpeg"/><Relationship Id="rId119" Type="http://schemas.openxmlformats.org/officeDocument/2006/relationships/image" Target="../media/image322.jpeg"/><Relationship Id="rId44" Type="http://schemas.openxmlformats.org/officeDocument/2006/relationships/image" Target="../media/image247.jpeg"/><Relationship Id="rId60" Type="http://schemas.openxmlformats.org/officeDocument/2006/relationships/image" Target="../media/image263.jpeg"/><Relationship Id="rId65" Type="http://schemas.openxmlformats.org/officeDocument/2006/relationships/image" Target="../media/image268.jpeg"/><Relationship Id="rId81" Type="http://schemas.openxmlformats.org/officeDocument/2006/relationships/image" Target="../media/image284.jpeg"/><Relationship Id="rId86" Type="http://schemas.openxmlformats.org/officeDocument/2006/relationships/image" Target="../media/image289.png"/><Relationship Id="rId130" Type="http://schemas.openxmlformats.org/officeDocument/2006/relationships/image" Target="../media/image333.jpeg"/><Relationship Id="rId135" Type="http://schemas.openxmlformats.org/officeDocument/2006/relationships/image" Target="../media/image336.jpeg"/><Relationship Id="rId151" Type="http://schemas.openxmlformats.org/officeDocument/2006/relationships/image" Target="../media/image352.jpeg"/><Relationship Id="rId13" Type="http://schemas.openxmlformats.org/officeDocument/2006/relationships/image" Target="../media/image216.jpeg"/><Relationship Id="rId18" Type="http://schemas.openxmlformats.org/officeDocument/2006/relationships/image" Target="../media/image221.jpeg"/><Relationship Id="rId39" Type="http://schemas.openxmlformats.org/officeDocument/2006/relationships/image" Target="../media/image242.jpeg"/><Relationship Id="rId109" Type="http://schemas.openxmlformats.org/officeDocument/2006/relationships/image" Target="../media/image312.jpeg"/><Relationship Id="rId34" Type="http://schemas.openxmlformats.org/officeDocument/2006/relationships/image" Target="../media/image237.jpeg"/><Relationship Id="rId50" Type="http://schemas.openxmlformats.org/officeDocument/2006/relationships/image" Target="../media/image253.jpeg"/><Relationship Id="rId55" Type="http://schemas.openxmlformats.org/officeDocument/2006/relationships/image" Target="../media/image258.jpeg"/><Relationship Id="rId76" Type="http://schemas.openxmlformats.org/officeDocument/2006/relationships/image" Target="../media/image279.jpeg"/><Relationship Id="rId97" Type="http://schemas.openxmlformats.org/officeDocument/2006/relationships/image" Target="../media/image300.jpeg"/><Relationship Id="rId104" Type="http://schemas.openxmlformats.org/officeDocument/2006/relationships/image" Target="../media/image307.jpeg"/><Relationship Id="rId120" Type="http://schemas.openxmlformats.org/officeDocument/2006/relationships/image" Target="../media/image323.jpeg"/><Relationship Id="rId125" Type="http://schemas.openxmlformats.org/officeDocument/2006/relationships/image" Target="../media/image328.jpeg"/><Relationship Id="rId141" Type="http://schemas.openxmlformats.org/officeDocument/2006/relationships/image" Target="../media/image342.jpeg"/><Relationship Id="rId146" Type="http://schemas.openxmlformats.org/officeDocument/2006/relationships/image" Target="../media/image347.jpeg"/><Relationship Id="rId7" Type="http://schemas.openxmlformats.org/officeDocument/2006/relationships/image" Target="../media/image210.png"/><Relationship Id="rId71" Type="http://schemas.openxmlformats.org/officeDocument/2006/relationships/image" Target="../media/image274.jpeg"/><Relationship Id="rId92" Type="http://schemas.openxmlformats.org/officeDocument/2006/relationships/image" Target="../media/image295.jpeg"/><Relationship Id="rId2" Type="http://schemas.openxmlformats.org/officeDocument/2006/relationships/tags" Target="../tags/tag225.xml"/><Relationship Id="rId29" Type="http://schemas.openxmlformats.org/officeDocument/2006/relationships/image" Target="../media/image232.jpeg"/><Relationship Id="rId24" Type="http://schemas.openxmlformats.org/officeDocument/2006/relationships/image" Target="../media/image227.jpeg"/><Relationship Id="rId40" Type="http://schemas.openxmlformats.org/officeDocument/2006/relationships/image" Target="../media/image243.jpeg"/><Relationship Id="rId45" Type="http://schemas.openxmlformats.org/officeDocument/2006/relationships/image" Target="../media/image248.jpeg"/><Relationship Id="rId66" Type="http://schemas.openxmlformats.org/officeDocument/2006/relationships/image" Target="../media/image269.jpeg"/><Relationship Id="rId87" Type="http://schemas.openxmlformats.org/officeDocument/2006/relationships/image" Target="../media/image290.jpeg"/><Relationship Id="rId110" Type="http://schemas.openxmlformats.org/officeDocument/2006/relationships/image" Target="../media/image313.jpeg"/><Relationship Id="rId115" Type="http://schemas.openxmlformats.org/officeDocument/2006/relationships/image" Target="../media/image318.jpeg"/><Relationship Id="rId131" Type="http://schemas.openxmlformats.org/officeDocument/2006/relationships/image" Target="../media/image334.png"/><Relationship Id="rId136" Type="http://schemas.openxmlformats.org/officeDocument/2006/relationships/image" Target="../media/image337.jpeg"/><Relationship Id="rId61" Type="http://schemas.openxmlformats.org/officeDocument/2006/relationships/image" Target="../media/image264.jpeg"/><Relationship Id="rId82" Type="http://schemas.openxmlformats.org/officeDocument/2006/relationships/image" Target="../media/image285.jpeg"/><Relationship Id="rId152" Type="http://schemas.openxmlformats.org/officeDocument/2006/relationships/image" Target="../media/image353.jpeg"/><Relationship Id="rId19" Type="http://schemas.openxmlformats.org/officeDocument/2006/relationships/image" Target="../media/image222.jpeg"/><Relationship Id="rId14" Type="http://schemas.openxmlformats.org/officeDocument/2006/relationships/image" Target="../media/image217.jpeg"/><Relationship Id="rId30" Type="http://schemas.openxmlformats.org/officeDocument/2006/relationships/image" Target="../media/image233.jpeg"/><Relationship Id="rId35" Type="http://schemas.openxmlformats.org/officeDocument/2006/relationships/image" Target="../media/image238.jpeg"/><Relationship Id="rId56" Type="http://schemas.openxmlformats.org/officeDocument/2006/relationships/image" Target="../media/image259.jpeg"/><Relationship Id="rId77" Type="http://schemas.openxmlformats.org/officeDocument/2006/relationships/image" Target="../media/image280.jpeg"/><Relationship Id="rId100" Type="http://schemas.openxmlformats.org/officeDocument/2006/relationships/image" Target="../media/image303.jpeg"/><Relationship Id="rId105" Type="http://schemas.openxmlformats.org/officeDocument/2006/relationships/image" Target="../media/image308.jpeg"/><Relationship Id="rId126" Type="http://schemas.openxmlformats.org/officeDocument/2006/relationships/image" Target="../media/image329.jpeg"/><Relationship Id="rId147" Type="http://schemas.openxmlformats.org/officeDocument/2006/relationships/image" Target="../media/image348.jpeg"/><Relationship Id="rId8" Type="http://schemas.openxmlformats.org/officeDocument/2006/relationships/image" Target="../media/image211.jpeg"/><Relationship Id="rId51" Type="http://schemas.openxmlformats.org/officeDocument/2006/relationships/image" Target="../media/image254.jpeg"/><Relationship Id="rId72" Type="http://schemas.openxmlformats.org/officeDocument/2006/relationships/image" Target="../media/image275.jpeg"/><Relationship Id="rId93" Type="http://schemas.openxmlformats.org/officeDocument/2006/relationships/image" Target="../media/image296.jpeg"/><Relationship Id="rId98" Type="http://schemas.openxmlformats.org/officeDocument/2006/relationships/image" Target="../media/image301.jpeg"/><Relationship Id="rId121" Type="http://schemas.openxmlformats.org/officeDocument/2006/relationships/image" Target="../media/image324.jpeg"/><Relationship Id="rId142" Type="http://schemas.openxmlformats.org/officeDocument/2006/relationships/image" Target="../media/image343.jpeg"/><Relationship Id="rId3" Type="http://schemas.openxmlformats.org/officeDocument/2006/relationships/tags" Target="../tags/tag226.xml"/><Relationship Id="rId25" Type="http://schemas.openxmlformats.org/officeDocument/2006/relationships/image" Target="../media/image228.jpeg"/><Relationship Id="rId46" Type="http://schemas.openxmlformats.org/officeDocument/2006/relationships/image" Target="../media/image249.jpeg"/><Relationship Id="rId67" Type="http://schemas.openxmlformats.org/officeDocument/2006/relationships/image" Target="../media/image270.jpeg"/><Relationship Id="rId116" Type="http://schemas.openxmlformats.org/officeDocument/2006/relationships/image" Target="../media/image319.jpeg"/><Relationship Id="rId137" Type="http://schemas.openxmlformats.org/officeDocument/2006/relationships/image" Target="../media/image338.jpeg"/><Relationship Id="rId20" Type="http://schemas.openxmlformats.org/officeDocument/2006/relationships/image" Target="../media/image223.jpeg"/><Relationship Id="rId41" Type="http://schemas.openxmlformats.org/officeDocument/2006/relationships/image" Target="../media/image244.jpeg"/><Relationship Id="rId62" Type="http://schemas.openxmlformats.org/officeDocument/2006/relationships/image" Target="../media/image265.jpeg"/><Relationship Id="rId83" Type="http://schemas.openxmlformats.org/officeDocument/2006/relationships/image" Target="../media/image286.jpeg"/><Relationship Id="rId88" Type="http://schemas.openxmlformats.org/officeDocument/2006/relationships/image" Target="../media/image291.jpeg"/><Relationship Id="rId111" Type="http://schemas.openxmlformats.org/officeDocument/2006/relationships/image" Target="../media/image314.jpeg"/><Relationship Id="rId132" Type="http://schemas.microsoft.com/office/2007/relationships/hdphoto" Target="../media/hdphoto1.wdp"/><Relationship Id="rId153" Type="http://schemas.openxmlformats.org/officeDocument/2006/relationships/image" Target="../media/image354.jpeg"/><Relationship Id="rId15" Type="http://schemas.openxmlformats.org/officeDocument/2006/relationships/image" Target="../media/image218.jpeg"/><Relationship Id="rId36" Type="http://schemas.openxmlformats.org/officeDocument/2006/relationships/image" Target="../media/image239.jpeg"/><Relationship Id="rId57" Type="http://schemas.openxmlformats.org/officeDocument/2006/relationships/image" Target="../media/image260.jpeg"/><Relationship Id="rId106" Type="http://schemas.openxmlformats.org/officeDocument/2006/relationships/image" Target="../media/image309.jpeg"/><Relationship Id="rId127" Type="http://schemas.openxmlformats.org/officeDocument/2006/relationships/image" Target="../media/image330.jpeg"/><Relationship Id="rId10" Type="http://schemas.openxmlformats.org/officeDocument/2006/relationships/image" Target="../media/image213.png"/><Relationship Id="rId31" Type="http://schemas.openxmlformats.org/officeDocument/2006/relationships/image" Target="../media/image234.jpeg"/><Relationship Id="rId52" Type="http://schemas.openxmlformats.org/officeDocument/2006/relationships/image" Target="../media/image255.jpeg"/><Relationship Id="rId73" Type="http://schemas.openxmlformats.org/officeDocument/2006/relationships/image" Target="../media/image276.jpeg"/><Relationship Id="rId78" Type="http://schemas.openxmlformats.org/officeDocument/2006/relationships/image" Target="../media/image281.jpeg"/><Relationship Id="rId94" Type="http://schemas.openxmlformats.org/officeDocument/2006/relationships/image" Target="../media/image297.jpeg"/><Relationship Id="rId99" Type="http://schemas.openxmlformats.org/officeDocument/2006/relationships/image" Target="../media/image302.jpeg"/><Relationship Id="rId101" Type="http://schemas.openxmlformats.org/officeDocument/2006/relationships/image" Target="../media/image304.jpeg"/><Relationship Id="rId122" Type="http://schemas.openxmlformats.org/officeDocument/2006/relationships/image" Target="../media/image325.jpeg"/><Relationship Id="rId143" Type="http://schemas.openxmlformats.org/officeDocument/2006/relationships/image" Target="../media/image344.jpeg"/><Relationship Id="rId148" Type="http://schemas.openxmlformats.org/officeDocument/2006/relationships/image" Target="../media/image349.jpeg"/><Relationship Id="rId4" Type="http://schemas.openxmlformats.org/officeDocument/2006/relationships/slideLayout" Target="../slideLayouts/slideLayout2.xml"/><Relationship Id="rId9" Type="http://schemas.openxmlformats.org/officeDocument/2006/relationships/image" Target="../media/image212.png"/><Relationship Id="rId26" Type="http://schemas.openxmlformats.org/officeDocument/2006/relationships/image" Target="../media/image229.jpeg"/><Relationship Id="rId47" Type="http://schemas.openxmlformats.org/officeDocument/2006/relationships/image" Target="../media/image250.jpeg"/><Relationship Id="rId68" Type="http://schemas.openxmlformats.org/officeDocument/2006/relationships/image" Target="../media/image271.jpeg"/><Relationship Id="rId89" Type="http://schemas.openxmlformats.org/officeDocument/2006/relationships/image" Target="../media/image292.jpeg"/><Relationship Id="rId112" Type="http://schemas.openxmlformats.org/officeDocument/2006/relationships/image" Target="../media/image315.jpeg"/><Relationship Id="rId133" Type="http://schemas.openxmlformats.org/officeDocument/2006/relationships/image" Target="../media/image335.png"/><Relationship Id="rId16" Type="http://schemas.openxmlformats.org/officeDocument/2006/relationships/image" Target="../media/image219.jpeg"/><Relationship Id="rId37" Type="http://schemas.openxmlformats.org/officeDocument/2006/relationships/image" Target="../media/image240.jpeg"/><Relationship Id="rId58" Type="http://schemas.openxmlformats.org/officeDocument/2006/relationships/image" Target="../media/image261.jpeg"/><Relationship Id="rId79" Type="http://schemas.openxmlformats.org/officeDocument/2006/relationships/image" Target="../media/image282.jpeg"/><Relationship Id="rId102" Type="http://schemas.openxmlformats.org/officeDocument/2006/relationships/image" Target="../media/image305.jpeg"/><Relationship Id="rId123" Type="http://schemas.openxmlformats.org/officeDocument/2006/relationships/image" Target="../media/image326.jpeg"/><Relationship Id="rId144" Type="http://schemas.openxmlformats.org/officeDocument/2006/relationships/image" Target="../media/image345.png"/><Relationship Id="rId90" Type="http://schemas.openxmlformats.org/officeDocument/2006/relationships/image" Target="../media/image293.jpeg"/></Relationships>
</file>

<file path=ppt/slides/_rels/slide26.xml.rels><?xml version="1.0" encoding="UTF-8" standalone="yes"?>
<Relationships xmlns="http://schemas.openxmlformats.org/package/2006/relationships"><Relationship Id="rId8" Type="http://schemas.openxmlformats.org/officeDocument/2006/relationships/image" Target="../media/image356.png"/><Relationship Id="rId13" Type="http://schemas.openxmlformats.org/officeDocument/2006/relationships/image" Target="../media/image361.png"/><Relationship Id="rId18" Type="http://schemas.openxmlformats.org/officeDocument/2006/relationships/image" Target="../media/image366.png"/><Relationship Id="rId3" Type="http://schemas.openxmlformats.org/officeDocument/2006/relationships/tags" Target="../tags/tag229.xml"/><Relationship Id="rId7" Type="http://schemas.openxmlformats.org/officeDocument/2006/relationships/image" Target="../media/image355.png"/><Relationship Id="rId12" Type="http://schemas.openxmlformats.org/officeDocument/2006/relationships/image" Target="../media/image360.png"/><Relationship Id="rId17" Type="http://schemas.openxmlformats.org/officeDocument/2006/relationships/image" Target="../media/image365.png"/><Relationship Id="rId2" Type="http://schemas.openxmlformats.org/officeDocument/2006/relationships/tags" Target="../tags/tag228.xml"/><Relationship Id="rId16" Type="http://schemas.openxmlformats.org/officeDocument/2006/relationships/image" Target="../media/image364.png"/><Relationship Id="rId1" Type="http://schemas.openxmlformats.org/officeDocument/2006/relationships/tags" Target="../tags/tag227.xml"/><Relationship Id="rId6" Type="http://schemas.openxmlformats.org/officeDocument/2006/relationships/slideLayout" Target="../slideLayouts/slideLayout2.xml"/><Relationship Id="rId11" Type="http://schemas.openxmlformats.org/officeDocument/2006/relationships/image" Target="../media/image359.png"/><Relationship Id="rId5" Type="http://schemas.openxmlformats.org/officeDocument/2006/relationships/tags" Target="../tags/tag231.xml"/><Relationship Id="rId15" Type="http://schemas.openxmlformats.org/officeDocument/2006/relationships/image" Target="../media/image363.png"/><Relationship Id="rId10" Type="http://schemas.openxmlformats.org/officeDocument/2006/relationships/image" Target="../media/image358.png"/><Relationship Id="rId19" Type="http://schemas.openxmlformats.org/officeDocument/2006/relationships/image" Target="../media/image367.png"/><Relationship Id="rId4" Type="http://schemas.openxmlformats.org/officeDocument/2006/relationships/tags" Target="../tags/tag230.xml"/><Relationship Id="rId9" Type="http://schemas.openxmlformats.org/officeDocument/2006/relationships/image" Target="../media/image357.png"/><Relationship Id="rId14" Type="http://schemas.openxmlformats.org/officeDocument/2006/relationships/image" Target="../media/image36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32.xml"/></Relationships>
</file>

<file path=ppt/slides/_rels/slide3.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notesSlide" Target="../notesSlides/notesSlide2.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slideLayout" Target="../slideLayouts/slideLayout2.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5.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4.bin"/><Relationship Id="rId4" Type="http://schemas.openxmlformats.org/officeDocument/2006/relationships/tags" Target="../tags/tag31.xml"/><Relationship Id="rId9"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notesSlide" Target="../notesSlides/notesSlide4.xml"/><Relationship Id="rId3" Type="http://schemas.openxmlformats.org/officeDocument/2006/relationships/tags" Target="../tags/tag37.xml"/><Relationship Id="rId21" Type="http://schemas.openxmlformats.org/officeDocument/2006/relationships/image" Target="../media/image6.jpe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slideLayout" Target="../slideLayouts/slideLayout2.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image" Target="../media/image1.emf"/><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oleObject" Target="../embeddings/oleObject5.bin"/><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customXml" Target="../ink/ink1.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7.emf"/><Relationship Id="rId2" Type="http://schemas.openxmlformats.org/officeDocument/2006/relationships/tags" Target="../tags/tag52.xml"/><Relationship Id="rId16" Type="http://schemas.openxmlformats.org/officeDocument/2006/relationships/oleObject" Target="../embeddings/oleObject6.bin"/><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notesSlide" Target="../notesSlides/notesSlide5.xml"/><Relationship Id="rId10" Type="http://schemas.openxmlformats.org/officeDocument/2006/relationships/tags" Target="../tags/tag60.xml"/><Relationship Id="rId19" Type="http://schemas.openxmlformats.org/officeDocument/2006/relationships/image" Target="../media/image8.png"/><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2.xml"/><Relationship Id="rId18" Type="http://schemas.openxmlformats.org/officeDocument/2006/relationships/image" Target="../media/image11.emf"/><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image" Target="../media/image10.emf"/><Relationship Id="rId2" Type="http://schemas.openxmlformats.org/officeDocument/2006/relationships/tags" Target="../tags/tag66.xml"/><Relationship Id="rId16" Type="http://schemas.openxmlformats.org/officeDocument/2006/relationships/image" Target="../media/image9.emf"/><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image" Target="../media/image8.emf"/><Relationship Id="rId10" Type="http://schemas.openxmlformats.org/officeDocument/2006/relationships/tags" Target="../tags/tag74.xml"/><Relationship Id="rId19" Type="http://schemas.openxmlformats.org/officeDocument/2006/relationships/image" Target="../media/image12.png"/><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B957E16-A3E3-6FD3-946F-B0D4919BA8C1}"/>
              </a:ext>
            </a:extLst>
          </p:cNvPr>
          <p:cNvGraphicFramePr>
            <a:graphicFrameLocks noChangeAspect="1"/>
          </p:cNvGraphicFramePr>
          <p:nvPr>
            <p:custDataLst>
              <p:tags r:id="rId2"/>
            </p:custDataLst>
            <p:extLst>
              <p:ext uri="{D42A27DB-BD31-4B8C-83A1-F6EECF244321}">
                <p14:modId xmlns:p14="http://schemas.microsoft.com/office/powerpoint/2010/main" val="2008384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think-cell data - do not delete" hidden="1">
                        <a:extLst>
                          <a:ext uri="{FF2B5EF4-FFF2-40B4-BE49-F238E27FC236}">
                            <a16:creationId xmlns:a16="http://schemas.microsoft.com/office/drawing/2014/main" id="{4B957E16-A3E3-6FD3-946F-B0D4919BA8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3" name="btfpColumnIndicatorGroup2">
            <a:extLst>
              <a:ext uri="{FF2B5EF4-FFF2-40B4-BE49-F238E27FC236}">
                <a16:creationId xmlns:a16="http://schemas.microsoft.com/office/drawing/2014/main" id="{FE732969-50DF-4407-B99B-B18DEE50C4DE}"/>
              </a:ext>
            </a:extLst>
          </p:cNvPr>
          <p:cNvGrpSpPr/>
          <p:nvPr/>
        </p:nvGrpSpPr>
        <p:grpSpPr>
          <a:xfrm>
            <a:off x="0" y="6926580"/>
            <a:ext cx="12192000" cy="137160"/>
            <a:chOff x="0" y="6926580"/>
            <a:chExt cx="12192000" cy="137160"/>
          </a:xfrm>
        </p:grpSpPr>
        <p:sp>
          <p:nvSpPr>
            <p:cNvPr id="21" name="btfpColumnGapBlocker554813">
              <a:extLst>
                <a:ext uri="{FF2B5EF4-FFF2-40B4-BE49-F238E27FC236}">
                  <a16:creationId xmlns:a16="http://schemas.microsoft.com/office/drawing/2014/main" id="{6FC92A21-589A-4EB5-A011-6A38D4863BE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9" name="btfpColumnGapBlocker905446">
              <a:extLst>
                <a:ext uri="{FF2B5EF4-FFF2-40B4-BE49-F238E27FC236}">
                  <a16:creationId xmlns:a16="http://schemas.microsoft.com/office/drawing/2014/main" id="{9FB5B040-581E-4870-B4B1-2441432FBD1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264890">
              <a:extLst>
                <a:ext uri="{FF2B5EF4-FFF2-40B4-BE49-F238E27FC236}">
                  <a16:creationId xmlns:a16="http://schemas.microsoft.com/office/drawing/2014/main" id="{BA38A07E-7897-4C5B-9B25-F3CD6EBEFD2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982955">
              <a:extLst>
                <a:ext uri="{FF2B5EF4-FFF2-40B4-BE49-F238E27FC236}">
                  <a16:creationId xmlns:a16="http://schemas.microsoft.com/office/drawing/2014/main" id="{54EE4076-32FA-40D1-8800-A8141D64EF6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ColumnIndicatorGroup1">
            <a:extLst>
              <a:ext uri="{FF2B5EF4-FFF2-40B4-BE49-F238E27FC236}">
                <a16:creationId xmlns:a16="http://schemas.microsoft.com/office/drawing/2014/main" id="{A509FA0E-908D-42B1-8E8E-1999F6D8158A}"/>
              </a:ext>
            </a:extLst>
          </p:cNvPr>
          <p:cNvGrpSpPr/>
          <p:nvPr/>
        </p:nvGrpSpPr>
        <p:grpSpPr>
          <a:xfrm>
            <a:off x="0" y="-205740"/>
            <a:ext cx="12192000" cy="137160"/>
            <a:chOff x="0" y="-205740"/>
            <a:chExt cx="12192000" cy="137160"/>
          </a:xfrm>
        </p:grpSpPr>
        <p:sp>
          <p:nvSpPr>
            <p:cNvPr id="20" name="btfpColumnGapBlocker481204">
              <a:extLst>
                <a:ext uri="{FF2B5EF4-FFF2-40B4-BE49-F238E27FC236}">
                  <a16:creationId xmlns:a16="http://schemas.microsoft.com/office/drawing/2014/main" id="{1B974210-EBD5-4842-9E86-FD609FB71F0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8" name="btfpColumnGapBlocker518655">
              <a:extLst>
                <a:ext uri="{FF2B5EF4-FFF2-40B4-BE49-F238E27FC236}">
                  <a16:creationId xmlns:a16="http://schemas.microsoft.com/office/drawing/2014/main" id="{0E4170D0-451E-4CD4-8A93-CAB6D70C9D7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196552">
              <a:extLst>
                <a:ext uri="{FF2B5EF4-FFF2-40B4-BE49-F238E27FC236}">
                  <a16:creationId xmlns:a16="http://schemas.microsoft.com/office/drawing/2014/main" id="{51A13B72-54BF-4B7E-8A99-89E7C20222C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742644">
              <a:extLst>
                <a:ext uri="{FF2B5EF4-FFF2-40B4-BE49-F238E27FC236}">
                  <a16:creationId xmlns:a16="http://schemas.microsoft.com/office/drawing/2014/main" id="{5C202E11-9C4A-40ED-8087-5FBC58E0270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3" name="Title 12">
            <a:extLst>
              <a:ext uri="{FF2B5EF4-FFF2-40B4-BE49-F238E27FC236}">
                <a16:creationId xmlns:a16="http://schemas.microsoft.com/office/drawing/2014/main" id="{E6692FAE-EFB9-4FBD-B291-D3F591BDFD43}"/>
              </a:ext>
            </a:extLst>
          </p:cNvPr>
          <p:cNvSpPr>
            <a:spLocks noGrp="1"/>
          </p:cNvSpPr>
          <p:nvPr>
            <p:ph type="ctrTitle"/>
          </p:nvPr>
        </p:nvSpPr>
        <p:spPr/>
        <p:txBody>
          <a:bodyPr vert="horz"/>
          <a:lstStyle/>
          <a:p>
            <a:r>
              <a:rPr lang="en-US"/>
              <a:t>Healthcare Deck 1 – Sample ODA 1</a:t>
            </a:r>
          </a:p>
        </p:txBody>
      </p:sp>
    </p:spTree>
    <p:custDataLst>
      <p:tags r:id="rId1"/>
    </p:custDataLst>
    <p:extLst>
      <p:ext uri="{BB962C8B-B14F-4D97-AF65-F5344CB8AC3E}">
        <p14:creationId xmlns:p14="http://schemas.microsoft.com/office/powerpoint/2010/main" val="32334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btfpColumnIndicatorGroup2">
            <a:extLst>
              <a:ext uri="{FF2B5EF4-FFF2-40B4-BE49-F238E27FC236}">
                <a16:creationId xmlns:a16="http://schemas.microsoft.com/office/drawing/2014/main" id="{31BC8117-4F0E-40F4-8E46-7499F1D3CDD9}"/>
              </a:ext>
            </a:extLst>
          </p:cNvPr>
          <p:cNvGrpSpPr/>
          <p:nvPr/>
        </p:nvGrpSpPr>
        <p:grpSpPr>
          <a:xfrm>
            <a:off x="0" y="6926580"/>
            <a:ext cx="12192000" cy="137160"/>
            <a:chOff x="0" y="6926580"/>
            <a:chExt cx="12192000" cy="137160"/>
          </a:xfrm>
        </p:grpSpPr>
        <p:sp>
          <p:nvSpPr>
            <p:cNvPr id="129" name="btfpColumnGapBlocker931295">
              <a:extLst>
                <a:ext uri="{FF2B5EF4-FFF2-40B4-BE49-F238E27FC236}">
                  <a16:creationId xmlns:a16="http://schemas.microsoft.com/office/drawing/2014/main" id="{55B23CFF-E3F0-41E3-83D0-53288AA9145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7" name="btfpColumnGapBlocker573969">
              <a:extLst>
                <a:ext uri="{FF2B5EF4-FFF2-40B4-BE49-F238E27FC236}">
                  <a16:creationId xmlns:a16="http://schemas.microsoft.com/office/drawing/2014/main" id="{BCE1889C-3FDD-4A8F-9578-AC5B8C415E0F}"/>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5" name="btfpColumnIndicator772620">
              <a:extLst>
                <a:ext uri="{FF2B5EF4-FFF2-40B4-BE49-F238E27FC236}">
                  <a16:creationId xmlns:a16="http://schemas.microsoft.com/office/drawing/2014/main" id="{36D5D741-BB9E-4E3A-832A-2E5381E5245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3" name="btfpColumnIndicator566910">
              <a:extLst>
                <a:ext uri="{FF2B5EF4-FFF2-40B4-BE49-F238E27FC236}">
                  <a16:creationId xmlns:a16="http://schemas.microsoft.com/office/drawing/2014/main" id="{7103A317-3ADB-468F-8821-E249025D9BD8}"/>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8" name="btfpColumnGapBlocker666662">
              <a:extLst>
                <a:ext uri="{FF2B5EF4-FFF2-40B4-BE49-F238E27FC236}">
                  <a16:creationId xmlns:a16="http://schemas.microsoft.com/office/drawing/2014/main" id="{1BF14FD1-6C2A-4D7E-B72B-B5A61D05B55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5" name="btfpColumnIndicator812772">
              <a:extLst>
                <a:ext uri="{FF2B5EF4-FFF2-40B4-BE49-F238E27FC236}">
                  <a16:creationId xmlns:a16="http://schemas.microsoft.com/office/drawing/2014/main" id="{CCC82C11-A27E-4961-B729-E5736EF9943B}"/>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8" name="btfpColumnIndicator465361">
              <a:extLst>
                <a:ext uri="{FF2B5EF4-FFF2-40B4-BE49-F238E27FC236}">
                  <a16:creationId xmlns:a16="http://schemas.microsoft.com/office/drawing/2014/main" id="{8AC0A87B-8C8A-44CF-A3B7-C847253C2FD8}"/>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4" name="btfpColumnGapBlocker880902">
              <a:extLst>
                <a:ext uri="{FF2B5EF4-FFF2-40B4-BE49-F238E27FC236}">
                  <a16:creationId xmlns:a16="http://schemas.microsoft.com/office/drawing/2014/main" id="{9059F9CC-8048-4CF5-B2D2-EBDAC7D46150}"/>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2" name="btfpColumnIndicator597275">
              <a:extLst>
                <a:ext uri="{FF2B5EF4-FFF2-40B4-BE49-F238E27FC236}">
                  <a16:creationId xmlns:a16="http://schemas.microsoft.com/office/drawing/2014/main" id="{BB59EBFA-4854-4B52-A05D-A994C4D7DE67}"/>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9" name="btfpColumnIndicator448995">
              <a:extLst>
                <a:ext uri="{FF2B5EF4-FFF2-40B4-BE49-F238E27FC236}">
                  <a16:creationId xmlns:a16="http://schemas.microsoft.com/office/drawing/2014/main" id="{8217FBB3-18F8-4F05-8AE5-BD2EC5DFF51E}"/>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2" name="btfpColumnGapBlocker493909">
              <a:extLst>
                <a:ext uri="{FF2B5EF4-FFF2-40B4-BE49-F238E27FC236}">
                  <a16:creationId xmlns:a16="http://schemas.microsoft.com/office/drawing/2014/main" id="{38DD6F96-A81F-4D5E-BD5F-162C137D7C3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0" name="btfpColumnIndicator800326">
              <a:extLst>
                <a:ext uri="{FF2B5EF4-FFF2-40B4-BE49-F238E27FC236}">
                  <a16:creationId xmlns:a16="http://schemas.microsoft.com/office/drawing/2014/main" id="{CCF88E6E-3463-441F-84D9-F665782CAFC7}"/>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8" name="btfpColumnIndicator382885">
              <a:extLst>
                <a:ext uri="{FF2B5EF4-FFF2-40B4-BE49-F238E27FC236}">
                  <a16:creationId xmlns:a16="http://schemas.microsoft.com/office/drawing/2014/main" id="{722BFBD4-6759-4E95-966A-F5C16ECEE987}"/>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30" name="btfpColumnIndicatorGroup1">
            <a:extLst>
              <a:ext uri="{FF2B5EF4-FFF2-40B4-BE49-F238E27FC236}">
                <a16:creationId xmlns:a16="http://schemas.microsoft.com/office/drawing/2014/main" id="{EAD8DF79-813B-4516-B9FE-37C702DA2A67}"/>
              </a:ext>
            </a:extLst>
          </p:cNvPr>
          <p:cNvGrpSpPr/>
          <p:nvPr/>
        </p:nvGrpSpPr>
        <p:grpSpPr>
          <a:xfrm>
            <a:off x="0" y="-205740"/>
            <a:ext cx="12192000" cy="137160"/>
            <a:chOff x="0" y="-205740"/>
            <a:chExt cx="12192000" cy="137160"/>
          </a:xfrm>
        </p:grpSpPr>
        <p:sp>
          <p:nvSpPr>
            <p:cNvPr id="128" name="btfpColumnGapBlocker246466">
              <a:extLst>
                <a:ext uri="{FF2B5EF4-FFF2-40B4-BE49-F238E27FC236}">
                  <a16:creationId xmlns:a16="http://schemas.microsoft.com/office/drawing/2014/main" id="{2A52AA72-157B-4BA3-B132-BFEC1E5D3CB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6" name="btfpColumnGapBlocker380525">
              <a:extLst>
                <a:ext uri="{FF2B5EF4-FFF2-40B4-BE49-F238E27FC236}">
                  <a16:creationId xmlns:a16="http://schemas.microsoft.com/office/drawing/2014/main" id="{601EF536-88F5-4E3B-B04F-AA4CA14BD6C7}"/>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4" name="btfpColumnIndicator971123">
              <a:extLst>
                <a:ext uri="{FF2B5EF4-FFF2-40B4-BE49-F238E27FC236}">
                  <a16:creationId xmlns:a16="http://schemas.microsoft.com/office/drawing/2014/main" id="{1B9CB8DD-4511-417C-AD0F-5E5C054C1DE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7" name="btfpColumnIndicator174986">
              <a:extLst>
                <a:ext uri="{FF2B5EF4-FFF2-40B4-BE49-F238E27FC236}">
                  <a16:creationId xmlns:a16="http://schemas.microsoft.com/office/drawing/2014/main" id="{150B2F4B-7D93-4402-9C2E-110C37CC90F3}"/>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7" name="btfpColumnGapBlocker404956">
              <a:extLst>
                <a:ext uri="{FF2B5EF4-FFF2-40B4-BE49-F238E27FC236}">
                  <a16:creationId xmlns:a16="http://schemas.microsoft.com/office/drawing/2014/main" id="{055665B8-E2FB-425C-981F-D51949B52D46}"/>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3" name="btfpColumnIndicator405926">
              <a:extLst>
                <a:ext uri="{FF2B5EF4-FFF2-40B4-BE49-F238E27FC236}">
                  <a16:creationId xmlns:a16="http://schemas.microsoft.com/office/drawing/2014/main" id="{3EDD1CDB-CAD1-4933-A8EC-0BC12782CB4B}"/>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5" name="btfpColumnIndicator151195">
              <a:extLst>
                <a:ext uri="{FF2B5EF4-FFF2-40B4-BE49-F238E27FC236}">
                  <a16:creationId xmlns:a16="http://schemas.microsoft.com/office/drawing/2014/main" id="{B45B618E-06FD-4D11-BBDA-8C7ABBCAE463}"/>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3" name="btfpColumnGapBlocker784814">
              <a:extLst>
                <a:ext uri="{FF2B5EF4-FFF2-40B4-BE49-F238E27FC236}">
                  <a16:creationId xmlns:a16="http://schemas.microsoft.com/office/drawing/2014/main" id="{96E68E6F-9A57-47CC-A765-EAA2941EC8DD}"/>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1" name="btfpColumnIndicator634593">
              <a:extLst>
                <a:ext uri="{FF2B5EF4-FFF2-40B4-BE49-F238E27FC236}">
                  <a16:creationId xmlns:a16="http://schemas.microsoft.com/office/drawing/2014/main" id="{FF6FCD19-23AB-46DB-A310-C0003A74AD24}"/>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3" name="btfpColumnIndicator939380">
              <a:extLst>
                <a:ext uri="{FF2B5EF4-FFF2-40B4-BE49-F238E27FC236}">
                  <a16:creationId xmlns:a16="http://schemas.microsoft.com/office/drawing/2014/main" id="{B7E2D15B-B58C-4C18-A5BE-E0B6A96918D5}"/>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1" name="btfpColumnGapBlocker392043">
              <a:extLst>
                <a:ext uri="{FF2B5EF4-FFF2-40B4-BE49-F238E27FC236}">
                  <a16:creationId xmlns:a16="http://schemas.microsoft.com/office/drawing/2014/main" id="{6CA633CC-09E2-4E1A-84F3-43885F17F37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9" name="btfpColumnIndicator365338">
              <a:extLst>
                <a:ext uri="{FF2B5EF4-FFF2-40B4-BE49-F238E27FC236}">
                  <a16:creationId xmlns:a16="http://schemas.microsoft.com/office/drawing/2014/main" id="{5B324947-B349-443E-847A-5227DA4F312F}"/>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 name="btfpColumnIndicator655324">
              <a:extLst>
                <a:ext uri="{FF2B5EF4-FFF2-40B4-BE49-F238E27FC236}">
                  <a16:creationId xmlns:a16="http://schemas.microsoft.com/office/drawing/2014/main" id="{A5167A69-E708-43D5-B4D6-7110BCBC2D3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98" name="Table 198">
            <a:extLst>
              <a:ext uri="{FF2B5EF4-FFF2-40B4-BE49-F238E27FC236}">
                <a16:creationId xmlns:a16="http://schemas.microsoft.com/office/drawing/2014/main" id="{5BD9F591-C972-43E9-81E3-94CFCE5D60BF}"/>
              </a:ext>
            </a:extLst>
          </p:cNvPr>
          <p:cNvGraphicFramePr>
            <a:graphicFrameLocks noGrp="1"/>
          </p:cNvGraphicFramePr>
          <p:nvPr>
            <p:extLst>
              <p:ext uri="{D42A27DB-BD31-4B8C-83A1-F6EECF244321}">
                <p14:modId xmlns:p14="http://schemas.microsoft.com/office/powerpoint/2010/main" val="3437420962"/>
              </p:ext>
            </p:extLst>
          </p:nvPr>
        </p:nvGraphicFramePr>
        <p:xfrm>
          <a:off x="3419857" y="3938354"/>
          <a:ext cx="5340096" cy="2072640"/>
        </p:xfrm>
        <a:graphic>
          <a:graphicData uri="http://schemas.openxmlformats.org/drawingml/2006/table">
            <a:tbl>
              <a:tblPr firstRow="1" bandRow="1">
                <a:tableStyleId>{2D5ABB26-0587-4C30-8999-92F81FD0307C}</a:tableStyleId>
              </a:tblPr>
              <a:tblGrid>
                <a:gridCol w="1316736">
                  <a:extLst>
                    <a:ext uri="{9D8B030D-6E8A-4147-A177-3AD203B41FA5}">
                      <a16:colId xmlns:a16="http://schemas.microsoft.com/office/drawing/2014/main" val="2247167631"/>
                    </a:ext>
                  </a:extLst>
                </a:gridCol>
                <a:gridCol w="4023360">
                  <a:extLst>
                    <a:ext uri="{9D8B030D-6E8A-4147-A177-3AD203B41FA5}">
                      <a16:colId xmlns:a16="http://schemas.microsoft.com/office/drawing/2014/main" val="869179020"/>
                    </a:ext>
                  </a:extLst>
                </a:gridCol>
              </a:tblGrid>
              <a:tr h="127000">
                <a:tc>
                  <a:txBody>
                    <a:bodyPr/>
                    <a:lstStyle/>
                    <a:p>
                      <a:pPr marL="0" indent="0">
                        <a:spcBef>
                          <a:spcPts val="600"/>
                        </a:spcBef>
                        <a:buNone/>
                      </a:pPr>
                      <a:r>
                        <a:rPr lang="en-US" sz="1000" b="1">
                          <a:solidFill>
                            <a:srgbClr val="FFFFFF"/>
                          </a:solidFill>
                          <a:highlight>
                            <a:srgbClr val="973B74"/>
                          </a:highlight>
                        </a:rPr>
                        <a:t>Primary care (i.e., clinics)</a:t>
                      </a:r>
                    </a:p>
                    <a:p>
                      <a:pPr marL="0" indent="0">
                        <a:spcBef>
                          <a:spcPts val="600"/>
                        </a:spcBef>
                        <a:buNone/>
                      </a:pPr>
                      <a:r>
                        <a:rPr lang="en-US" sz="1000" b="1">
                          <a:solidFill>
                            <a:schemeClr val="tx1"/>
                          </a:solidFill>
                        </a:rPr>
                        <a:t>Puskesmas: </a:t>
                      </a:r>
                      <a:r>
                        <a:rPr lang="en-US" sz="1000">
                          <a:solidFill>
                            <a:schemeClr val="tx1"/>
                          </a:solidFill>
                        </a:rPr>
                        <a:t>Public clinics which </a:t>
                      </a:r>
                      <a:r>
                        <a:rPr lang="en-US" sz="1000" b="1">
                          <a:solidFill>
                            <a:schemeClr val="tx1"/>
                          </a:solidFill>
                        </a:rPr>
                        <a:t>must refer patients to Class C/D </a:t>
                      </a:r>
                      <a:r>
                        <a:rPr lang="en-US" sz="1000">
                          <a:solidFill>
                            <a:schemeClr val="tx1"/>
                          </a:solidFill>
                        </a:rPr>
                        <a:t>hospitals for further treatment</a:t>
                      </a:r>
                    </a:p>
                    <a:p>
                      <a:pPr marL="0" indent="0">
                        <a:spcBef>
                          <a:spcPts val="600"/>
                        </a:spcBef>
                        <a:buNone/>
                      </a:pPr>
                      <a:r>
                        <a:rPr lang="en-US" sz="1000" b="1">
                          <a:solidFill>
                            <a:schemeClr val="tx1"/>
                          </a:solidFill>
                        </a:rPr>
                        <a:t>Private clinics: </a:t>
                      </a:r>
                      <a:r>
                        <a:rPr lang="en-US" sz="1000">
                          <a:solidFill>
                            <a:schemeClr val="tx1"/>
                          </a:solidFill>
                        </a:rPr>
                        <a:t>Can </a:t>
                      </a:r>
                      <a:r>
                        <a:rPr lang="en-US" sz="1000" b="1">
                          <a:solidFill>
                            <a:schemeClr val="tx1"/>
                          </a:solidFill>
                        </a:rPr>
                        <a:t>also treat BPJS </a:t>
                      </a:r>
                      <a:r>
                        <a:rPr lang="en-US" sz="1000">
                          <a:solidFill>
                            <a:schemeClr val="tx1"/>
                          </a:solidFill>
                        </a:rPr>
                        <a:t>patients and refer to Class C/D hospitals</a:t>
                      </a:r>
                    </a:p>
                  </a:txBody>
                  <a:tcPr/>
                </a:tc>
                <a:tc>
                  <a:txBody>
                    <a:bodyPr/>
                    <a:lstStyle/>
                    <a:p>
                      <a:pPr marL="0" marR="0" lvl="0" indent="0" algn="l" defTabSz="711200" rtl="0" eaLnBrk="1" fontAlgn="auto" latinLnBrk="0" hangingPunct="1">
                        <a:lnSpc>
                          <a:spcPct val="100000"/>
                        </a:lnSpc>
                        <a:spcBef>
                          <a:spcPts val="600"/>
                        </a:spcBef>
                        <a:spcAft>
                          <a:spcPts val="0"/>
                        </a:spcAft>
                        <a:buClrTx/>
                        <a:buSzTx/>
                        <a:buFontTx/>
                        <a:buNone/>
                        <a:tabLst/>
                        <a:defRPr/>
                      </a:pPr>
                      <a:r>
                        <a:rPr lang="en-US" sz="1000" b="1">
                          <a:solidFill>
                            <a:srgbClr val="FFFFFF"/>
                          </a:solidFill>
                          <a:highlight>
                            <a:srgbClr val="973B74"/>
                          </a:highlight>
                        </a:rPr>
                        <a:t>Secondary/Tertiary care (i.e., hospitals)</a:t>
                      </a:r>
                    </a:p>
                    <a:p>
                      <a:pPr marL="0" indent="0">
                        <a:lnSpc>
                          <a:spcPct val="100000"/>
                        </a:lnSpc>
                        <a:spcBef>
                          <a:spcPts val="600"/>
                        </a:spcBef>
                        <a:spcAft>
                          <a:spcPts val="0"/>
                        </a:spcAft>
                        <a:buNone/>
                      </a:pPr>
                      <a:r>
                        <a:rPr lang="en-US" sz="1000" b="1">
                          <a:solidFill>
                            <a:schemeClr val="tx1"/>
                          </a:solidFill>
                        </a:rPr>
                        <a:t>Public hospitals</a:t>
                      </a:r>
                    </a:p>
                    <a:p>
                      <a:pPr>
                        <a:lnSpc>
                          <a:spcPct val="100000"/>
                        </a:lnSpc>
                        <a:spcBef>
                          <a:spcPts val="600"/>
                        </a:spcBef>
                        <a:spcAft>
                          <a:spcPts val="0"/>
                        </a:spcAft>
                      </a:pPr>
                      <a:r>
                        <a:rPr lang="en-US" sz="1000">
                          <a:solidFill>
                            <a:schemeClr val="tx1"/>
                          </a:solidFill>
                        </a:rPr>
                        <a:t>All govt. owned hospitals </a:t>
                      </a:r>
                      <a:r>
                        <a:rPr lang="en-US" sz="1000" b="1">
                          <a:solidFill>
                            <a:schemeClr val="tx1"/>
                          </a:solidFill>
                        </a:rPr>
                        <a:t>must serve BPJS patients</a:t>
                      </a:r>
                    </a:p>
                    <a:p>
                      <a:pPr>
                        <a:lnSpc>
                          <a:spcPct val="100000"/>
                        </a:lnSpc>
                        <a:spcBef>
                          <a:spcPts val="600"/>
                        </a:spcBef>
                        <a:spcAft>
                          <a:spcPts val="0"/>
                        </a:spcAft>
                      </a:pPr>
                      <a:r>
                        <a:rPr lang="en-US" sz="1000">
                          <a:solidFill>
                            <a:schemeClr val="tx1"/>
                          </a:solidFill>
                        </a:rPr>
                        <a:t>Patients must </a:t>
                      </a:r>
                      <a:r>
                        <a:rPr lang="en-US" sz="1000" b="1">
                          <a:solidFill>
                            <a:schemeClr val="tx1"/>
                          </a:solidFill>
                        </a:rPr>
                        <a:t>first visit a Class C/D </a:t>
                      </a:r>
                      <a:r>
                        <a:rPr lang="en-US" sz="1000">
                          <a:solidFill>
                            <a:schemeClr val="tx1"/>
                          </a:solidFill>
                        </a:rPr>
                        <a:t>hospital after being referred; patients are </a:t>
                      </a:r>
                      <a:r>
                        <a:rPr lang="en-US" sz="1000" b="1">
                          <a:solidFill>
                            <a:schemeClr val="tx1"/>
                          </a:solidFill>
                        </a:rPr>
                        <a:t>only referred to Class B </a:t>
                      </a:r>
                      <a:r>
                        <a:rPr lang="en-US" sz="1000">
                          <a:solidFill>
                            <a:schemeClr val="tx1"/>
                          </a:solidFill>
                        </a:rPr>
                        <a:t>hospitals </a:t>
                      </a:r>
                      <a:r>
                        <a:rPr lang="en-US" sz="1000" b="1">
                          <a:solidFill>
                            <a:schemeClr val="tx1"/>
                          </a:solidFill>
                        </a:rPr>
                        <a:t>if treatment cannot be provided at Class C/D hospital</a:t>
                      </a:r>
                    </a:p>
                    <a:p>
                      <a:pPr marL="0" indent="0">
                        <a:lnSpc>
                          <a:spcPct val="100000"/>
                        </a:lnSpc>
                        <a:spcBef>
                          <a:spcPts val="600"/>
                        </a:spcBef>
                        <a:spcAft>
                          <a:spcPts val="0"/>
                        </a:spcAft>
                        <a:buNone/>
                      </a:pPr>
                      <a:r>
                        <a:rPr lang="en-US" sz="1000" b="1">
                          <a:solidFill>
                            <a:schemeClr val="tx1"/>
                          </a:solidFill>
                        </a:rPr>
                        <a:t>Private hospitals</a:t>
                      </a:r>
                    </a:p>
                    <a:p>
                      <a:pPr>
                        <a:lnSpc>
                          <a:spcPct val="100000"/>
                        </a:lnSpc>
                        <a:spcBef>
                          <a:spcPts val="600"/>
                        </a:spcBef>
                        <a:spcAft>
                          <a:spcPts val="0"/>
                        </a:spcAft>
                      </a:pPr>
                      <a:r>
                        <a:rPr lang="en-US" sz="1000" b="1">
                          <a:solidFill>
                            <a:schemeClr val="tx1"/>
                          </a:solidFill>
                        </a:rPr>
                        <a:t>Opt-in</a:t>
                      </a:r>
                      <a:r>
                        <a:rPr lang="en-US" sz="1000">
                          <a:solidFill>
                            <a:schemeClr val="tx1"/>
                          </a:solidFill>
                        </a:rPr>
                        <a:t> to serve BPJS patients, requiring a </a:t>
                      </a:r>
                      <a:r>
                        <a:rPr lang="en-US" sz="1000" b="1">
                          <a:solidFill>
                            <a:schemeClr val="tx1"/>
                          </a:solidFill>
                        </a:rPr>
                        <a:t>lengthy application process</a:t>
                      </a:r>
                      <a:r>
                        <a:rPr lang="en-US" sz="1000">
                          <a:solidFill>
                            <a:schemeClr val="tx1"/>
                          </a:solidFill>
                        </a:rPr>
                        <a:t> (up to 2 years) to receive BPJS accreditation</a:t>
                      </a:r>
                    </a:p>
                    <a:p>
                      <a:pPr>
                        <a:lnSpc>
                          <a:spcPct val="100000"/>
                        </a:lnSpc>
                        <a:spcBef>
                          <a:spcPts val="600"/>
                        </a:spcBef>
                        <a:spcAft>
                          <a:spcPts val="0"/>
                        </a:spcAft>
                      </a:pPr>
                      <a:r>
                        <a:rPr lang="en-US" sz="1000" b="1">
                          <a:solidFill>
                            <a:schemeClr val="tx1"/>
                          </a:solidFill>
                        </a:rPr>
                        <a:t>Similar referral pathway </a:t>
                      </a:r>
                      <a:r>
                        <a:rPr lang="en-US" sz="1000">
                          <a:solidFill>
                            <a:schemeClr val="tx1"/>
                          </a:solidFill>
                        </a:rPr>
                        <a:t>as public hospitals</a:t>
                      </a:r>
                    </a:p>
                  </a:txBody>
                  <a:tcPr/>
                </a:tc>
                <a:extLst>
                  <a:ext uri="{0D108BD9-81ED-4DB2-BD59-A6C34878D82A}">
                    <a16:rowId xmlns:a16="http://schemas.microsoft.com/office/drawing/2014/main" val="1182038611"/>
                  </a:ext>
                </a:extLst>
              </a:tr>
            </a:tbl>
          </a:graphicData>
        </a:graphic>
      </p:graphicFrame>
      <p:sp>
        <p:nvSpPr>
          <p:cNvPr id="72" name="Rectangle 71">
            <a:extLst>
              <a:ext uri="{FF2B5EF4-FFF2-40B4-BE49-F238E27FC236}">
                <a16:creationId xmlns:a16="http://schemas.microsoft.com/office/drawing/2014/main" id="{A47E1C69-9034-4EEB-A9B2-D4647B5DF359}"/>
              </a:ext>
            </a:extLst>
          </p:cNvPr>
          <p:cNvSpPr/>
          <p:nvPr/>
        </p:nvSpPr>
        <p:spPr bwMode="gray">
          <a:xfrm>
            <a:off x="3445605" y="3684486"/>
            <a:ext cx="5148072" cy="2441448"/>
          </a:xfrm>
          <a:prstGeom prst="rect">
            <a:avLst/>
          </a:prstGeom>
          <a:noFill/>
          <a:ln w="19050" cap="flat" cmpd="sng" algn="ctr">
            <a:solidFill>
              <a:srgbClr val="640A4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 name="btfpLayoutConfig" hidden="1"/>
          <p:cNvSpPr txBox="1"/>
          <p:nvPr/>
        </p:nvSpPr>
        <p:spPr bwMode="gray">
          <a:xfrm>
            <a:off x="12700" y="12700"/>
            <a:ext cx="1480140" cy="88092"/>
          </a:xfrm>
          <a:prstGeom prst="rect">
            <a:avLst/>
          </a:prstGeom>
          <a:noFill/>
        </p:spPr>
        <p:txBody>
          <a:bodyPr vert="horz" wrap="none" lIns="36000" tIns="36000" rIns="36000" bIns="36000" rtlCol="0">
            <a:spAutoFit/>
          </a:bodyPr>
          <a:lstStyle/>
          <a:p>
            <a:pPr marL="0" indent="0">
              <a:buNone/>
            </a:pPr>
            <a:r>
              <a:rPr lang="en-GB" sz="100">
                <a:solidFill>
                  <a:srgbClr val="FFFFFF">
                    <a:alpha val="0"/>
                  </a:srgbClr>
                </a:solidFill>
              </a:rPr>
              <a:t>overall_0_132554474745835837 columns_2_132552722112021718 12_1_132552725243205861 16_1_132552735801244180 25_1_132552737141345897 13_1_132554453746608482 15_1_132554453746608482 19_1_132554467757367411 6_1_132560746976263884 </a:t>
            </a:r>
          </a:p>
        </p:txBody>
      </p:sp>
      <p:grpSp>
        <p:nvGrpSpPr>
          <p:cNvPr id="32" name="btfpRunningAgenda2Level597962">
            <a:extLst>
              <a:ext uri="{FF2B5EF4-FFF2-40B4-BE49-F238E27FC236}">
                <a16:creationId xmlns:a16="http://schemas.microsoft.com/office/drawing/2014/main" id="{A3F7CB48-154A-4A4E-8DC3-4531A668510D}"/>
              </a:ext>
            </a:extLst>
          </p:cNvPr>
          <p:cNvGrpSpPr/>
          <p:nvPr>
            <p:custDataLst>
              <p:tags r:id="rId2"/>
            </p:custDataLst>
          </p:nvPr>
        </p:nvGrpSpPr>
        <p:grpSpPr>
          <a:xfrm>
            <a:off x="0" y="944429"/>
            <a:ext cx="4959749" cy="257442"/>
            <a:chOff x="0" y="876300"/>
            <a:chExt cx="4959749" cy="257442"/>
          </a:xfrm>
        </p:grpSpPr>
        <p:sp>
          <p:nvSpPr>
            <p:cNvPr id="28" name="btfpRunningAgenda2LevelBarLeft597962">
              <a:extLst>
                <a:ext uri="{FF2B5EF4-FFF2-40B4-BE49-F238E27FC236}">
                  <a16:creationId xmlns:a16="http://schemas.microsoft.com/office/drawing/2014/main" id="{E9923644-22FD-4557-9D0A-10F4902CFC11}"/>
                </a:ext>
              </a:extLst>
            </p:cNvPr>
            <p:cNvSpPr/>
            <p:nvPr/>
          </p:nvSpPr>
          <p:spPr bwMode="gray">
            <a:xfrm>
              <a:off x="1" y="876300"/>
              <a:ext cx="1785964" cy="257442"/>
            </a:xfrm>
            <a:custGeom>
              <a:avLst/>
              <a:gdLst>
                <a:gd name="connsiteX0" fmla="*/ 1702609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1702609 w 1816204"/>
                <a:gd name="connsiteY0" fmla="*/ 0 h 257442"/>
                <a:gd name="connsiteX1" fmla="*/ 1647889 w 1816204"/>
                <a:gd name="connsiteY1" fmla="*/ 257442 h 257442"/>
                <a:gd name="connsiteX2" fmla="*/ 1816204 w 1816204"/>
                <a:gd name="connsiteY2" fmla="*/ 257442 h 257442"/>
                <a:gd name="connsiteX3" fmla="*/ 0 w 1816204"/>
                <a:gd name="connsiteY3" fmla="*/ 257442 h 257442"/>
                <a:gd name="connsiteX0" fmla="*/ 1702609 w 1702609"/>
                <a:gd name="connsiteY0" fmla="*/ 0 h 257442"/>
                <a:gd name="connsiteX1" fmla="*/ 1647889 w 1702609"/>
                <a:gd name="connsiteY1" fmla="*/ 257442 h 257442"/>
                <a:gd name="connsiteX2" fmla="*/ 1 w 1702609"/>
                <a:gd name="connsiteY2" fmla="*/ 257442 h 257442"/>
                <a:gd name="connsiteX3" fmla="*/ 0 w 1702609"/>
                <a:gd name="connsiteY3" fmla="*/ 257442 h 257442"/>
                <a:gd name="connsiteX0" fmla="*/ 1702608 w 1702608"/>
                <a:gd name="connsiteY0" fmla="*/ 0 h 257442"/>
                <a:gd name="connsiteX1" fmla="*/ 1647888 w 1702608"/>
                <a:gd name="connsiteY1" fmla="*/ 257442 h 257442"/>
                <a:gd name="connsiteX2" fmla="*/ 0 w 1702608"/>
                <a:gd name="connsiteY2" fmla="*/ 257442 h 257442"/>
                <a:gd name="connsiteX3" fmla="*/ 1 w 1702608"/>
                <a:gd name="connsiteY3" fmla="*/ 0 h 257442"/>
                <a:gd name="connsiteX0" fmla="*/ 1524676 w 1647888"/>
                <a:gd name="connsiteY0" fmla="*/ 0 h 257442"/>
                <a:gd name="connsiteX1" fmla="*/ 1647888 w 1647888"/>
                <a:gd name="connsiteY1" fmla="*/ 257442 h 257442"/>
                <a:gd name="connsiteX2" fmla="*/ 0 w 1647888"/>
                <a:gd name="connsiteY2" fmla="*/ 257442 h 257442"/>
                <a:gd name="connsiteX3" fmla="*/ 1 w 1647888"/>
                <a:gd name="connsiteY3" fmla="*/ 0 h 257442"/>
                <a:gd name="connsiteX0" fmla="*/ 1524676 w 1524676"/>
                <a:gd name="connsiteY0" fmla="*/ 0 h 257442"/>
                <a:gd name="connsiteX1" fmla="*/ 1469955 w 1524676"/>
                <a:gd name="connsiteY1" fmla="*/ 257442 h 257442"/>
                <a:gd name="connsiteX2" fmla="*/ 0 w 1524676"/>
                <a:gd name="connsiteY2" fmla="*/ 257442 h 257442"/>
                <a:gd name="connsiteX3" fmla="*/ 1 w 1524676"/>
                <a:gd name="connsiteY3" fmla="*/ 0 h 257442"/>
                <a:gd name="connsiteX0" fmla="*/ 1524676 w 1524676"/>
                <a:gd name="connsiteY0" fmla="*/ 0 h 257442"/>
                <a:gd name="connsiteX1" fmla="*/ 1469955 w 1524676"/>
                <a:gd name="connsiteY1" fmla="*/ 257442 h 257442"/>
                <a:gd name="connsiteX2" fmla="*/ 0 w 1524676"/>
                <a:gd name="connsiteY2" fmla="*/ 257442 h 257442"/>
                <a:gd name="connsiteX3" fmla="*/ 1 w 1524676"/>
                <a:gd name="connsiteY3" fmla="*/ 0 h 257442"/>
                <a:gd name="connsiteX0" fmla="*/ 1524676 w 1524676"/>
                <a:gd name="connsiteY0" fmla="*/ 0 h 257442"/>
                <a:gd name="connsiteX1" fmla="*/ 1469955 w 1524676"/>
                <a:gd name="connsiteY1" fmla="*/ 257442 h 257442"/>
                <a:gd name="connsiteX2" fmla="*/ 0 w 1524676"/>
                <a:gd name="connsiteY2" fmla="*/ 257442 h 257442"/>
                <a:gd name="connsiteX3" fmla="*/ 0 w 1524676"/>
                <a:gd name="connsiteY3" fmla="*/ 0 h 257442"/>
                <a:gd name="connsiteX0" fmla="*/ 1423687 w 1469955"/>
                <a:gd name="connsiteY0" fmla="*/ 0 h 257442"/>
                <a:gd name="connsiteX1" fmla="*/ 1469955 w 1469955"/>
                <a:gd name="connsiteY1" fmla="*/ 257442 h 257442"/>
                <a:gd name="connsiteX2" fmla="*/ 0 w 1469955"/>
                <a:gd name="connsiteY2" fmla="*/ 257442 h 257442"/>
                <a:gd name="connsiteX3" fmla="*/ 0 w 1469955"/>
                <a:gd name="connsiteY3" fmla="*/ 0 h 257442"/>
                <a:gd name="connsiteX0" fmla="*/ 1423687 w 1423687"/>
                <a:gd name="connsiteY0" fmla="*/ 0 h 257442"/>
                <a:gd name="connsiteX1" fmla="*/ 1368967 w 1423687"/>
                <a:gd name="connsiteY1" fmla="*/ 257442 h 257442"/>
                <a:gd name="connsiteX2" fmla="*/ 0 w 1423687"/>
                <a:gd name="connsiteY2" fmla="*/ 257442 h 257442"/>
                <a:gd name="connsiteX3" fmla="*/ 0 w 1423687"/>
                <a:gd name="connsiteY3" fmla="*/ 0 h 257442"/>
                <a:gd name="connsiteX0" fmla="*/ 1423687 w 1423687"/>
                <a:gd name="connsiteY0" fmla="*/ 0 h 257442"/>
                <a:gd name="connsiteX1" fmla="*/ 1368967 w 1423687"/>
                <a:gd name="connsiteY1" fmla="*/ 257442 h 257442"/>
                <a:gd name="connsiteX2" fmla="*/ 1 w 1423687"/>
                <a:gd name="connsiteY2" fmla="*/ 257442 h 257442"/>
                <a:gd name="connsiteX3" fmla="*/ 0 w 1423687"/>
                <a:gd name="connsiteY3" fmla="*/ 0 h 257442"/>
                <a:gd name="connsiteX0" fmla="*/ 1423686 w 1423686"/>
                <a:gd name="connsiteY0" fmla="*/ 0 h 257442"/>
                <a:gd name="connsiteX1" fmla="*/ 1368966 w 1423686"/>
                <a:gd name="connsiteY1" fmla="*/ 257442 h 257442"/>
                <a:gd name="connsiteX2" fmla="*/ 0 w 1423686"/>
                <a:gd name="connsiteY2" fmla="*/ 257442 h 257442"/>
                <a:gd name="connsiteX3" fmla="*/ 0 w 1423686"/>
                <a:gd name="connsiteY3" fmla="*/ 0 h 257442"/>
                <a:gd name="connsiteX0" fmla="*/ 1271401 w 1368966"/>
                <a:gd name="connsiteY0" fmla="*/ 0 h 257442"/>
                <a:gd name="connsiteX1" fmla="*/ 1368966 w 1368966"/>
                <a:gd name="connsiteY1" fmla="*/ 257442 h 257442"/>
                <a:gd name="connsiteX2" fmla="*/ 0 w 1368966"/>
                <a:gd name="connsiteY2" fmla="*/ 257442 h 257442"/>
                <a:gd name="connsiteX3" fmla="*/ 0 w 1368966"/>
                <a:gd name="connsiteY3" fmla="*/ 0 h 257442"/>
                <a:gd name="connsiteX0" fmla="*/ 1271401 w 1271401"/>
                <a:gd name="connsiteY0" fmla="*/ 0 h 257442"/>
                <a:gd name="connsiteX1" fmla="*/ 1216680 w 1271401"/>
                <a:gd name="connsiteY1" fmla="*/ 257442 h 257442"/>
                <a:gd name="connsiteX2" fmla="*/ 0 w 1271401"/>
                <a:gd name="connsiteY2" fmla="*/ 257442 h 257442"/>
                <a:gd name="connsiteX3" fmla="*/ 0 w 1271401"/>
                <a:gd name="connsiteY3" fmla="*/ 0 h 257442"/>
                <a:gd name="connsiteX0" fmla="*/ 1271401 w 1271401"/>
                <a:gd name="connsiteY0" fmla="*/ 0 h 257442"/>
                <a:gd name="connsiteX1" fmla="*/ 1216680 w 1271401"/>
                <a:gd name="connsiteY1" fmla="*/ 257442 h 257442"/>
                <a:gd name="connsiteX2" fmla="*/ 0 w 1271401"/>
                <a:gd name="connsiteY2" fmla="*/ 257442 h 257442"/>
                <a:gd name="connsiteX3" fmla="*/ 0 w 1271401"/>
                <a:gd name="connsiteY3" fmla="*/ 0 h 257442"/>
                <a:gd name="connsiteX0" fmla="*/ 1271401 w 1271401"/>
                <a:gd name="connsiteY0" fmla="*/ 0 h 257442"/>
                <a:gd name="connsiteX1" fmla="*/ 1216680 w 1271401"/>
                <a:gd name="connsiteY1" fmla="*/ 257442 h 257442"/>
                <a:gd name="connsiteX2" fmla="*/ 0 w 1271401"/>
                <a:gd name="connsiteY2" fmla="*/ 257442 h 257442"/>
                <a:gd name="connsiteX3" fmla="*/ 0 w 1271401"/>
                <a:gd name="connsiteY3" fmla="*/ 0 h 257442"/>
                <a:gd name="connsiteX0" fmla="*/ 1103086 w 1216680"/>
                <a:gd name="connsiteY0" fmla="*/ 0 h 257442"/>
                <a:gd name="connsiteX1" fmla="*/ 1216680 w 1216680"/>
                <a:gd name="connsiteY1" fmla="*/ 257442 h 257442"/>
                <a:gd name="connsiteX2" fmla="*/ 0 w 1216680"/>
                <a:gd name="connsiteY2" fmla="*/ 257442 h 257442"/>
                <a:gd name="connsiteX3" fmla="*/ 0 w 1216680"/>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942786 w 1048365"/>
                <a:gd name="connsiteY0" fmla="*/ 0 h 257442"/>
                <a:gd name="connsiteX1" fmla="*/ 1048365 w 1048365"/>
                <a:gd name="connsiteY1" fmla="*/ 257442 h 257442"/>
                <a:gd name="connsiteX2" fmla="*/ 0 w 1048365"/>
                <a:gd name="connsiteY2" fmla="*/ 257442 h 257442"/>
                <a:gd name="connsiteX3" fmla="*/ 0 w 1048365"/>
                <a:gd name="connsiteY3" fmla="*/ 0 h 257442"/>
                <a:gd name="connsiteX0" fmla="*/ 942786 w 942786"/>
                <a:gd name="connsiteY0" fmla="*/ 0 h 257442"/>
                <a:gd name="connsiteX1" fmla="*/ 888066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0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782550 w 888065"/>
                <a:gd name="connsiteY0" fmla="*/ 0 h 257442"/>
                <a:gd name="connsiteX1" fmla="*/ 888065 w 888065"/>
                <a:gd name="connsiteY1" fmla="*/ 257442 h 257442"/>
                <a:gd name="connsiteX2" fmla="*/ 0 w 888065"/>
                <a:gd name="connsiteY2" fmla="*/ 257442 h 257442"/>
                <a:gd name="connsiteX3" fmla="*/ 0 w 888065"/>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0 w 782550"/>
                <a:gd name="connsiteY3" fmla="*/ 0 h 257442"/>
                <a:gd name="connsiteX0" fmla="*/ 968434 w 968434"/>
                <a:gd name="connsiteY0" fmla="*/ 0 h 257442"/>
                <a:gd name="connsiteX1" fmla="*/ 727829 w 968434"/>
                <a:gd name="connsiteY1" fmla="*/ 257442 h 257442"/>
                <a:gd name="connsiteX2" fmla="*/ 0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0 w 968434"/>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73381 w 1473381"/>
                <a:gd name="connsiteY0" fmla="*/ 0 h 257442"/>
                <a:gd name="connsiteX1" fmla="*/ 1250343 w 1473381"/>
                <a:gd name="connsiteY1" fmla="*/ 257442 h 257442"/>
                <a:gd name="connsiteX2" fmla="*/ 0 w 1473381"/>
                <a:gd name="connsiteY2" fmla="*/ 257442 h 257442"/>
                <a:gd name="connsiteX3" fmla="*/ 1 w 1473381"/>
                <a:gd name="connsiteY3" fmla="*/ 0 h 257442"/>
                <a:gd name="connsiteX0" fmla="*/ 1473381 w 1473381"/>
                <a:gd name="connsiteY0" fmla="*/ 0 h 257442"/>
                <a:gd name="connsiteX1" fmla="*/ 1418660 w 1473381"/>
                <a:gd name="connsiteY1" fmla="*/ 257442 h 257442"/>
                <a:gd name="connsiteX2" fmla="*/ 0 w 1473381"/>
                <a:gd name="connsiteY2" fmla="*/ 257442 h 257442"/>
                <a:gd name="connsiteX3" fmla="*/ 1 w 1473381"/>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0 w 1473380"/>
                <a:gd name="connsiteY3" fmla="*/ 0 h 257442"/>
                <a:gd name="connsiteX0" fmla="*/ 1473381 w 1473381"/>
                <a:gd name="connsiteY0" fmla="*/ 0 h 257442"/>
                <a:gd name="connsiteX1" fmla="*/ 1418660 w 1473381"/>
                <a:gd name="connsiteY1" fmla="*/ 257442 h 257442"/>
                <a:gd name="connsiteX2" fmla="*/ 1 w 1473381"/>
                <a:gd name="connsiteY2" fmla="*/ 257442 h 257442"/>
                <a:gd name="connsiteX3" fmla="*/ 0 w 1473381"/>
                <a:gd name="connsiteY3" fmla="*/ 0 h 257442"/>
                <a:gd name="connsiteX0" fmla="*/ 1633681 w 1633681"/>
                <a:gd name="connsiteY0" fmla="*/ 0 h 257442"/>
                <a:gd name="connsiteX1" fmla="*/ 1418660 w 1633681"/>
                <a:gd name="connsiteY1" fmla="*/ 257442 h 257442"/>
                <a:gd name="connsiteX2" fmla="*/ 1 w 1633681"/>
                <a:gd name="connsiteY2" fmla="*/ 257442 h 257442"/>
                <a:gd name="connsiteX3" fmla="*/ 0 w 1633681"/>
                <a:gd name="connsiteY3" fmla="*/ 0 h 257442"/>
                <a:gd name="connsiteX0" fmla="*/ 1633681 w 1633681"/>
                <a:gd name="connsiteY0" fmla="*/ 0 h 257442"/>
                <a:gd name="connsiteX1" fmla="*/ 1578960 w 1633681"/>
                <a:gd name="connsiteY1" fmla="*/ 257442 h 257442"/>
                <a:gd name="connsiteX2" fmla="*/ 1 w 1633681"/>
                <a:gd name="connsiteY2" fmla="*/ 257442 h 257442"/>
                <a:gd name="connsiteX3" fmla="*/ 0 w 1633681"/>
                <a:gd name="connsiteY3" fmla="*/ 0 h 257442"/>
                <a:gd name="connsiteX0" fmla="*/ 1633681 w 1633681"/>
                <a:gd name="connsiteY0" fmla="*/ 0 h 257442"/>
                <a:gd name="connsiteX1" fmla="*/ 1578960 w 1633681"/>
                <a:gd name="connsiteY1" fmla="*/ 257442 h 257442"/>
                <a:gd name="connsiteX2" fmla="*/ 1 w 1633681"/>
                <a:gd name="connsiteY2" fmla="*/ 257442 h 257442"/>
                <a:gd name="connsiteX3" fmla="*/ 0 w 1633681"/>
                <a:gd name="connsiteY3" fmla="*/ 0 h 257442"/>
                <a:gd name="connsiteX0" fmla="*/ 1633680 w 1633680"/>
                <a:gd name="connsiteY0" fmla="*/ 0 h 257442"/>
                <a:gd name="connsiteX1" fmla="*/ 1578959 w 1633680"/>
                <a:gd name="connsiteY1" fmla="*/ 257442 h 257442"/>
                <a:gd name="connsiteX2" fmla="*/ 0 w 1633680"/>
                <a:gd name="connsiteY2" fmla="*/ 257442 h 257442"/>
                <a:gd name="connsiteX3" fmla="*/ 0 w 1633680"/>
                <a:gd name="connsiteY3" fmla="*/ 0 h 257442"/>
                <a:gd name="connsiteX0" fmla="*/ 1785964 w 1785964"/>
                <a:gd name="connsiteY0" fmla="*/ 0 h 257442"/>
                <a:gd name="connsiteX1" fmla="*/ 1578959 w 1785964"/>
                <a:gd name="connsiteY1" fmla="*/ 257442 h 257442"/>
                <a:gd name="connsiteX2" fmla="*/ 0 w 1785964"/>
                <a:gd name="connsiteY2" fmla="*/ 257442 h 257442"/>
                <a:gd name="connsiteX3" fmla="*/ 0 w 1785964"/>
                <a:gd name="connsiteY3" fmla="*/ 0 h 257442"/>
                <a:gd name="connsiteX0" fmla="*/ 1785964 w 1785964"/>
                <a:gd name="connsiteY0" fmla="*/ 0 h 257442"/>
                <a:gd name="connsiteX1" fmla="*/ 1731243 w 1785964"/>
                <a:gd name="connsiteY1" fmla="*/ 257442 h 257442"/>
                <a:gd name="connsiteX2" fmla="*/ 0 w 1785964"/>
                <a:gd name="connsiteY2" fmla="*/ 257442 h 257442"/>
                <a:gd name="connsiteX3" fmla="*/ 0 w 1785964"/>
                <a:gd name="connsiteY3" fmla="*/ 0 h 257442"/>
                <a:gd name="connsiteX0" fmla="*/ 1785965 w 1785965"/>
                <a:gd name="connsiteY0" fmla="*/ 0 h 257442"/>
                <a:gd name="connsiteX1" fmla="*/ 1731244 w 1785965"/>
                <a:gd name="connsiteY1" fmla="*/ 257442 h 257442"/>
                <a:gd name="connsiteX2" fmla="*/ 0 w 1785965"/>
                <a:gd name="connsiteY2" fmla="*/ 257442 h 257442"/>
                <a:gd name="connsiteX3" fmla="*/ 1 w 1785965"/>
                <a:gd name="connsiteY3" fmla="*/ 0 h 257442"/>
                <a:gd name="connsiteX0" fmla="*/ 1785965 w 1785965"/>
                <a:gd name="connsiteY0" fmla="*/ 0 h 257442"/>
                <a:gd name="connsiteX1" fmla="*/ 1731244 w 1785965"/>
                <a:gd name="connsiteY1" fmla="*/ 257442 h 257442"/>
                <a:gd name="connsiteX2" fmla="*/ 0 w 1785965"/>
                <a:gd name="connsiteY2" fmla="*/ 257442 h 257442"/>
                <a:gd name="connsiteX3" fmla="*/ 1 w 1785965"/>
                <a:gd name="connsiteY3" fmla="*/ 0 h 257442"/>
                <a:gd name="connsiteX0" fmla="*/ 1886956 w 1886956"/>
                <a:gd name="connsiteY0" fmla="*/ 0 h 257442"/>
                <a:gd name="connsiteX1" fmla="*/ 1731244 w 1886956"/>
                <a:gd name="connsiteY1" fmla="*/ 257442 h 257442"/>
                <a:gd name="connsiteX2" fmla="*/ 0 w 1886956"/>
                <a:gd name="connsiteY2" fmla="*/ 257442 h 257442"/>
                <a:gd name="connsiteX3" fmla="*/ 1 w 1886956"/>
                <a:gd name="connsiteY3" fmla="*/ 0 h 257442"/>
                <a:gd name="connsiteX0" fmla="*/ 1886956 w 1886956"/>
                <a:gd name="connsiteY0" fmla="*/ 0 h 257442"/>
                <a:gd name="connsiteX1" fmla="*/ 1832234 w 1886956"/>
                <a:gd name="connsiteY1" fmla="*/ 257442 h 257442"/>
                <a:gd name="connsiteX2" fmla="*/ 0 w 1886956"/>
                <a:gd name="connsiteY2" fmla="*/ 257442 h 257442"/>
                <a:gd name="connsiteX3" fmla="*/ 1 w 1886956"/>
                <a:gd name="connsiteY3" fmla="*/ 0 h 257442"/>
                <a:gd name="connsiteX0" fmla="*/ 1886956 w 1886956"/>
                <a:gd name="connsiteY0" fmla="*/ 0 h 257442"/>
                <a:gd name="connsiteX1" fmla="*/ 1832234 w 1886956"/>
                <a:gd name="connsiteY1" fmla="*/ 257442 h 257442"/>
                <a:gd name="connsiteX2" fmla="*/ 0 w 1886956"/>
                <a:gd name="connsiteY2" fmla="*/ 257442 h 257442"/>
                <a:gd name="connsiteX3" fmla="*/ 1 w 1886956"/>
                <a:gd name="connsiteY3" fmla="*/ 0 h 257442"/>
                <a:gd name="connsiteX0" fmla="*/ 1886956 w 1886956"/>
                <a:gd name="connsiteY0" fmla="*/ 0 h 257442"/>
                <a:gd name="connsiteX1" fmla="*/ 1832234 w 1886956"/>
                <a:gd name="connsiteY1" fmla="*/ 257442 h 257442"/>
                <a:gd name="connsiteX2" fmla="*/ 0 w 1886956"/>
                <a:gd name="connsiteY2" fmla="*/ 257442 h 257442"/>
                <a:gd name="connsiteX3" fmla="*/ 0 w 1886956"/>
                <a:gd name="connsiteY3" fmla="*/ 0 h 257442"/>
                <a:gd name="connsiteX0" fmla="*/ 1785965 w 1832234"/>
                <a:gd name="connsiteY0" fmla="*/ 0 h 257442"/>
                <a:gd name="connsiteX1" fmla="*/ 1832234 w 1832234"/>
                <a:gd name="connsiteY1" fmla="*/ 257442 h 257442"/>
                <a:gd name="connsiteX2" fmla="*/ 0 w 1832234"/>
                <a:gd name="connsiteY2" fmla="*/ 257442 h 257442"/>
                <a:gd name="connsiteX3" fmla="*/ 0 w 1832234"/>
                <a:gd name="connsiteY3" fmla="*/ 0 h 257442"/>
                <a:gd name="connsiteX0" fmla="*/ 1785965 w 1785965"/>
                <a:gd name="connsiteY0" fmla="*/ 0 h 257442"/>
                <a:gd name="connsiteX1" fmla="*/ 1731244 w 1785965"/>
                <a:gd name="connsiteY1" fmla="*/ 257442 h 257442"/>
                <a:gd name="connsiteX2" fmla="*/ 0 w 1785965"/>
                <a:gd name="connsiteY2" fmla="*/ 257442 h 257442"/>
                <a:gd name="connsiteX3" fmla="*/ 0 w 1785965"/>
                <a:gd name="connsiteY3" fmla="*/ 0 h 257442"/>
                <a:gd name="connsiteX0" fmla="*/ 1785965 w 1785965"/>
                <a:gd name="connsiteY0" fmla="*/ 0 h 257442"/>
                <a:gd name="connsiteX1" fmla="*/ 1731244 w 1785965"/>
                <a:gd name="connsiteY1" fmla="*/ 257442 h 257442"/>
                <a:gd name="connsiteX2" fmla="*/ 1 w 1785965"/>
                <a:gd name="connsiteY2" fmla="*/ 257442 h 257442"/>
                <a:gd name="connsiteX3" fmla="*/ 0 w 1785965"/>
                <a:gd name="connsiteY3" fmla="*/ 0 h 257442"/>
                <a:gd name="connsiteX0" fmla="*/ 1785964 w 1785964"/>
                <a:gd name="connsiteY0" fmla="*/ 0 h 257442"/>
                <a:gd name="connsiteX1" fmla="*/ 1731243 w 1785964"/>
                <a:gd name="connsiteY1" fmla="*/ 257442 h 257442"/>
                <a:gd name="connsiteX2" fmla="*/ 0 w 1785964"/>
                <a:gd name="connsiteY2" fmla="*/ 257442 h 257442"/>
                <a:gd name="connsiteX3" fmla="*/ 0 w 1785964"/>
                <a:gd name="connsiteY3" fmla="*/ 0 h 257442"/>
              </a:gdLst>
              <a:ahLst/>
              <a:cxnLst>
                <a:cxn ang="0">
                  <a:pos x="connsiteX0" y="connsiteY0"/>
                </a:cxn>
                <a:cxn ang="0">
                  <a:pos x="connsiteX1" y="connsiteY1"/>
                </a:cxn>
                <a:cxn ang="0">
                  <a:pos x="connsiteX2" y="connsiteY2"/>
                </a:cxn>
                <a:cxn ang="0">
                  <a:pos x="connsiteX3" y="connsiteY3"/>
                </a:cxn>
              </a:cxnLst>
              <a:rect l="l" t="t" r="r" b="b"/>
              <a:pathLst>
                <a:path w="1785964" h="257442">
                  <a:moveTo>
                    <a:pt x="1785964" y="0"/>
                  </a:moveTo>
                  <a:lnTo>
                    <a:pt x="173124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5" name="btfpRunningAgenda2LevelTextLeft597962">
              <a:extLst>
                <a:ext uri="{FF2B5EF4-FFF2-40B4-BE49-F238E27FC236}">
                  <a16:creationId xmlns:a16="http://schemas.microsoft.com/office/drawing/2014/main" id="{FE1472D0-0552-403C-A313-3FDF7A78691E}"/>
                </a:ext>
              </a:extLst>
            </p:cNvPr>
            <p:cNvSpPr txBox="1"/>
            <p:nvPr/>
          </p:nvSpPr>
          <p:spPr bwMode="gray">
            <a:xfrm>
              <a:off x="0" y="876300"/>
              <a:ext cx="173124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Market</a:t>
              </a:r>
            </a:p>
          </p:txBody>
        </p:sp>
        <p:sp>
          <p:nvSpPr>
            <p:cNvPr id="31" name="btfpRunningAgenda2LevelBarRight597962">
              <a:extLst>
                <a:ext uri="{FF2B5EF4-FFF2-40B4-BE49-F238E27FC236}">
                  <a16:creationId xmlns:a16="http://schemas.microsoft.com/office/drawing/2014/main" id="{DB1F4345-CA9A-4EC6-A337-CCDF28BA4E08}"/>
                </a:ext>
              </a:extLst>
            </p:cNvPr>
            <p:cNvSpPr/>
            <p:nvPr/>
          </p:nvSpPr>
          <p:spPr bwMode="gray">
            <a:xfrm>
              <a:off x="1651123" y="876300"/>
              <a:ext cx="3308626" cy="257442"/>
            </a:xfrm>
            <a:custGeom>
              <a:avLst/>
              <a:gdLst>
                <a:gd name="connsiteX0" fmla="*/ 2199540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2199540 w 2313135"/>
                <a:gd name="connsiteY0" fmla="*/ 0 h 257442"/>
                <a:gd name="connsiteX1" fmla="*/ 2144819 w 2313135"/>
                <a:gd name="connsiteY1" fmla="*/ 257442 h 257442"/>
                <a:gd name="connsiteX2" fmla="*/ 2313135 w 2313135"/>
                <a:gd name="connsiteY2" fmla="*/ 257442 h 257442"/>
                <a:gd name="connsiteX3" fmla="*/ 0 w 2313135"/>
                <a:gd name="connsiteY3" fmla="*/ 257442 h 257442"/>
                <a:gd name="connsiteX0" fmla="*/ 2199540 w 2199540"/>
                <a:gd name="connsiteY0" fmla="*/ 0 h 257442"/>
                <a:gd name="connsiteX1" fmla="*/ 2144819 w 2199540"/>
                <a:gd name="connsiteY1" fmla="*/ 257442 h 257442"/>
                <a:gd name="connsiteX2" fmla="*/ 1 w 2199540"/>
                <a:gd name="connsiteY2" fmla="*/ 257442 h 257442"/>
                <a:gd name="connsiteX3" fmla="*/ 0 w 2199540"/>
                <a:gd name="connsiteY3" fmla="*/ 257442 h 257442"/>
                <a:gd name="connsiteX0" fmla="*/ 2199539 w 2199539"/>
                <a:gd name="connsiteY0" fmla="*/ 0 h 257442"/>
                <a:gd name="connsiteX1" fmla="*/ 2144818 w 2199539"/>
                <a:gd name="connsiteY1" fmla="*/ 257442 h 257442"/>
                <a:gd name="connsiteX2" fmla="*/ 0 w 2199539"/>
                <a:gd name="connsiteY2" fmla="*/ 257442 h 257442"/>
                <a:gd name="connsiteX3" fmla="*/ 54721 w 2199539"/>
                <a:gd name="connsiteY3" fmla="*/ 0 h 257442"/>
                <a:gd name="connsiteX0" fmla="*/ 2021607 w 2144818"/>
                <a:gd name="connsiteY0" fmla="*/ 0 h 257442"/>
                <a:gd name="connsiteX1" fmla="*/ 2144818 w 2144818"/>
                <a:gd name="connsiteY1" fmla="*/ 257442 h 257442"/>
                <a:gd name="connsiteX2" fmla="*/ 0 w 2144818"/>
                <a:gd name="connsiteY2" fmla="*/ 257442 h 257442"/>
                <a:gd name="connsiteX3" fmla="*/ 54721 w 2144818"/>
                <a:gd name="connsiteY3" fmla="*/ 0 h 257442"/>
                <a:gd name="connsiteX0" fmla="*/ 2021607 w 2021607"/>
                <a:gd name="connsiteY0" fmla="*/ 0 h 257442"/>
                <a:gd name="connsiteX1" fmla="*/ 1966886 w 2021607"/>
                <a:gd name="connsiteY1" fmla="*/ 257442 h 257442"/>
                <a:gd name="connsiteX2" fmla="*/ 0 w 2021607"/>
                <a:gd name="connsiteY2" fmla="*/ 257442 h 257442"/>
                <a:gd name="connsiteX3" fmla="*/ 54721 w 2021607"/>
                <a:gd name="connsiteY3" fmla="*/ 0 h 257442"/>
                <a:gd name="connsiteX0" fmla="*/ 2021606 w 2021606"/>
                <a:gd name="connsiteY0" fmla="*/ 0 h 257442"/>
                <a:gd name="connsiteX1" fmla="*/ 1966885 w 2021606"/>
                <a:gd name="connsiteY1" fmla="*/ 257442 h 257442"/>
                <a:gd name="connsiteX2" fmla="*/ 0 w 2021606"/>
                <a:gd name="connsiteY2" fmla="*/ 257442 h 257442"/>
                <a:gd name="connsiteX3" fmla="*/ 54720 w 2021606"/>
                <a:gd name="connsiteY3" fmla="*/ 0 h 257442"/>
                <a:gd name="connsiteX0" fmla="*/ 2021606 w 2021606"/>
                <a:gd name="connsiteY0" fmla="*/ 0 h 257442"/>
                <a:gd name="connsiteX1" fmla="*/ 1966885 w 2021606"/>
                <a:gd name="connsiteY1" fmla="*/ 257442 h 257442"/>
                <a:gd name="connsiteX2" fmla="*/ 0 w 2021606"/>
                <a:gd name="connsiteY2" fmla="*/ 257442 h 257442"/>
                <a:gd name="connsiteX3" fmla="*/ 54720 w 2021606"/>
                <a:gd name="connsiteY3" fmla="*/ 0 h 257442"/>
                <a:gd name="connsiteX0" fmla="*/ 1920616 w 1966885"/>
                <a:gd name="connsiteY0" fmla="*/ 0 h 257442"/>
                <a:gd name="connsiteX1" fmla="*/ 1966885 w 1966885"/>
                <a:gd name="connsiteY1" fmla="*/ 257442 h 257442"/>
                <a:gd name="connsiteX2" fmla="*/ 0 w 1966885"/>
                <a:gd name="connsiteY2" fmla="*/ 257442 h 257442"/>
                <a:gd name="connsiteX3" fmla="*/ 54720 w 1966885"/>
                <a:gd name="connsiteY3" fmla="*/ 0 h 257442"/>
                <a:gd name="connsiteX0" fmla="*/ 1920616 w 1920616"/>
                <a:gd name="connsiteY0" fmla="*/ 0 h 257442"/>
                <a:gd name="connsiteX1" fmla="*/ 1865896 w 1920616"/>
                <a:gd name="connsiteY1" fmla="*/ 257442 h 257442"/>
                <a:gd name="connsiteX2" fmla="*/ 0 w 1920616"/>
                <a:gd name="connsiteY2" fmla="*/ 257442 h 257442"/>
                <a:gd name="connsiteX3" fmla="*/ 54720 w 1920616"/>
                <a:gd name="connsiteY3" fmla="*/ 0 h 257442"/>
                <a:gd name="connsiteX0" fmla="*/ 1920616 w 1920616"/>
                <a:gd name="connsiteY0" fmla="*/ 0 h 257442"/>
                <a:gd name="connsiteX1" fmla="*/ 1865896 w 1920616"/>
                <a:gd name="connsiteY1" fmla="*/ 257442 h 257442"/>
                <a:gd name="connsiteX2" fmla="*/ 0 w 1920616"/>
                <a:gd name="connsiteY2" fmla="*/ 257442 h 257442"/>
                <a:gd name="connsiteX3" fmla="*/ 54720 w 1920616"/>
                <a:gd name="connsiteY3" fmla="*/ 0 h 257442"/>
                <a:gd name="connsiteX0" fmla="*/ 1920616 w 1920616"/>
                <a:gd name="connsiteY0" fmla="*/ 0 h 257442"/>
                <a:gd name="connsiteX1" fmla="*/ 1865896 w 1920616"/>
                <a:gd name="connsiteY1" fmla="*/ 257442 h 257442"/>
                <a:gd name="connsiteX2" fmla="*/ 0 w 1920616"/>
                <a:gd name="connsiteY2" fmla="*/ 257442 h 257442"/>
                <a:gd name="connsiteX3" fmla="*/ 54721 w 1920616"/>
                <a:gd name="connsiteY3" fmla="*/ 0 h 257442"/>
                <a:gd name="connsiteX0" fmla="*/ 1768333 w 1865896"/>
                <a:gd name="connsiteY0" fmla="*/ 0 h 257442"/>
                <a:gd name="connsiteX1" fmla="*/ 1865896 w 1865896"/>
                <a:gd name="connsiteY1" fmla="*/ 257442 h 257442"/>
                <a:gd name="connsiteX2" fmla="*/ 0 w 1865896"/>
                <a:gd name="connsiteY2" fmla="*/ 257442 h 257442"/>
                <a:gd name="connsiteX3" fmla="*/ 54721 w 1865896"/>
                <a:gd name="connsiteY3" fmla="*/ 0 h 257442"/>
                <a:gd name="connsiteX0" fmla="*/ 1768333 w 1768333"/>
                <a:gd name="connsiteY0" fmla="*/ 0 h 257442"/>
                <a:gd name="connsiteX1" fmla="*/ 1713612 w 1768333"/>
                <a:gd name="connsiteY1" fmla="*/ 257442 h 257442"/>
                <a:gd name="connsiteX2" fmla="*/ 0 w 1768333"/>
                <a:gd name="connsiteY2" fmla="*/ 257442 h 257442"/>
                <a:gd name="connsiteX3" fmla="*/ 54721 w 1768333"/>
                <a:gd name="connsiteY3" fmla="*/ 0 h 257442"/>
                <a:gd name="connsiteX0" fmla="*/ 1768332 w 1768332"/>
                <a:gd name="connsiteY0" fmla="*/ 0 h 257442"/>
                <a:gd name="connsiteX1" fmla="*/ 1713611 w 1768332"/>
                <a:gd name="connsiteY1" fmla="*/ 257442 h 257442"/>
                <a:gd name="connsiteX2" fmla="*/ 0 w 1768332"/>
                <a:gd name="connsiteY2" fmla="*/ 257442 h 257442"/>
                <a:gd name="connsiteX3" fmla="*/ 54720 w 1768332"/>
                <a:gd name="connsiteY3" fmla="*/ 0 h 257442"/>
                <a:gd name="connsiteX0" fmla="*/ 1768332 w 1768332"/>
                <a:gd name="connsiteY0" fmla="*/ 0 h 257442"/>
                <a:gd name="connsiteX1" fmla="*/ 1713611 w 1768332"/>
                <a:gd name="connsiteY1" fmla="*/ 257442 h 257442"/>
                <a:gd name="connsiteX2" fmla="*/ 0 w 1768332"/>
                <a:gd name="connsiteY2" fmla="*/ 257442 h 257442"/>
                <a:gd name="connsiteX3" fmla="*/ 54720 w 1768332"/>
                <a:gd name="connsiteY3" fmla="*/ 0 h 257442"/>
                <a:gd name="connsiteX0" fmla="*/ 1600016 w 1713611"/>
                <a:gd name="connsiteY0" fmla="*/ 0 h 257442"/>
                <a:gd name="connsiteX1" fmla="*/ 1713611 w 1713611"/>
                <a:gd name="connsiteY1" fmla="*/ 257442 h 257442"/>
                <a:gd name="connsiteX2" fmla="*/ 0 w 1713611"/>
                <a:gd name="connsiteY2" fmla="*/ 257442 h 257442"/>
                <a:gd name="connsiteX3" fmla="*/ 54720 w 1713611"/>
                <a:gd name="connsiteY3" fmla="*/ 0 h 257442"/>
                <a:gd name="connsiteX0" fmla="*/ 1600016 w 1600016"/>
                <a:gd name="connsiteY0" fmla="*/ 0 h 257442"/>
                <a:gd name="connsiteX1" fmla="*/ 1545296 w 1600016"/>
                <a:gd name="connsiteY1" fmla="*/ 257442 h 257442"/>
                <a:gd name="connsiteX2" fmla="*/ 0 w 1600016"/>
                <a:gd name="connsiteY2" fmla="*/ 257442 h 257442"/>
                <a:gd name="connsiteX3" fmla="*/ 54720 w 1600016"/>
                <a:gd name="connsiteY3" fmla="*/ 0 h 257442"/>
                <a:gd name="connsiteX0" fmla="*/ 1600016 w 1600016"/>
                <a:gd name="connsiteY0" fmla="*/ 0 h 257442"/>
                <a:gd name="connsiteX1" fmla="*/ 1545296 w 1600016"/>
                <a:gd name="connsiteY1" fmla="*/ 257442 h 257442"/>
                <a:gd name="connsiteX2" fmla="*/ 0 w 1600016"/>
                <a:gd name="connsiteY2" fmla="*/ 257442 h 257442"/>
                <a:gd name="connsiteX3" fmla="*/ 54720 w 1600016"/>
                <a:gd name="connsiteY3" fmla="*/ 0 h 257442"/>
                <a:gd name="connsiteX0" fmla="*/ 1600016 w 1600016"/>
                <a:gd name="connsiteY0" fmla="*/ 0 h 257442"/>
                <a:gd name="connsiteX1" fmla="*/ 1545296 w 1600016"/>
                <a:gd name="connsiteY1" fmla="*/ 257442 h 257442"/>
                <a:gd name="connsiteX2" fmla="*/ 0 w 1600016"/>
                <a:gd name="connsiteY2" fmla="*/ 257442 h 257442"/>
                <a:gd name="connsiteX3" fmla="*/ 54721 w 1600016"/>
                <a:gd name="connsiteY3" fmla="*/ 0 h 257442"/>
                <a:gd name="connsiteX0" fmla="*/ 1439717 w 1545296"/>
                <a:gd name="connsiteY0" fmla="*/ 0 h 257442"/>
                <a:gd name="connsiteX1" fmla="*/ 1545296 w 1545296"/>
                <a:gd name="connsiteY1" fmla="*/ 257442 h 257442"/>
                <a:gd name="connsiteX2" fmla="*/ 0 w 1545296"/>
                <a:gd name="connsiteY2" fmla="*/ 257442 h 257442"/>
                <a:gd name="connsiteX3" fmla="*/ 54721 w 1545296"/>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54721 w 1439717"/>
                <a:gd name="connsiteY3" fmla="*/ 0 h 257442"/>
                <a:gd name="connsiteX0" fmla="*/ 1439716 w 1439716"/>
                <a:gd name="connsiteY0" fmla="*/ 0 h 257442"/>
                <a:gd name="connsiteX1" fmla="*/ 1384995 w 1439716"/>
                <a:gd name="connsiteY1" fmla="*/ 257442 h 257442"/>
                <a:gd name="connsiteX2" fmla="*/ 0 w 1439716"/>
                <a:gd name="connsiteY2" fmla="*/ 257442 h 257442"/>
                <a:gd name="connsiteX3" fmla="*/ 54720 w 1439716"/>
                <a:gd name="connsiteY3" fmla="*/ 0 h 257442"/>
                <a:gd name="connsiteX0" fmla="*/ 1439716 w 1439716"/>
                <a:gd name="connsiteY0" fmla="*/ 0 h 257442"/>
                <a:gd name="connsiteX1" fmla="*/ 1384995 w 1439716"/>
                <a:gd name="connsiteY1" fmla="*/ 257442 h 257442"/>
                <a:gd name="connsiteX2" fmla="*/ 0 w 1439716"/>
                <a:gd name="connsiteY2" fmla="*/ 257442 h 257442"/>
                <a:gd name="connsiteX3" fmla="*/ 54720 w 1439716"/>
                <a:gd name="connsiteY3" fmla="*/ 0 h 257442"/>
                <a:gd name="connsiteX0" fmla="*/ 1279415 w 1384995"/>
                <a:gd name="connsiteY0" fmla="*/ 0 h 257442"/>
                <a:gd name="connsiteX1" fmla="*/ 1384995 w 1384995"/>
                <a:gd name="connsiteY1" fmla="*/ 257442 h 257442"/>
                <a:gd name="connsiteX2" fmla="*/ 0 w 1384995"/>
                <a:gd name="connsiteY2" fmla="*/ 257442 h 257442"/>
                <a:gd name="connsiteX3" fmla="*/ 54720 w 1384995"/>
                <a:gd name="connsiteY3" fmla="*/ 0 h 257442"/>
                <a:gd name="connsiteX0" fmla="*/ 1279415 w 1279415"/>
                <a:gd name="connsiteY0" fmla="*/ 0 h 257442"/>
                <a:gd name="connsiteX1" fmla="*/ 1224695 w 1279415"/>
                <a:gd name="connsiteY1" fmla="*/ 257442 h 257442"/>
                <a:gd name="connsiteX2" fmla="*/ 0 w 1279415"/>
                <a:gd name="connsiteY2" fmla="*/ 257442 h 257442"/>
                <a:gd name="connsiteX3" fmla="*/ 54720 w 1279415"/>
                <a:gd name="connsiteY3" fmla="*/ 0 h 257442"/>
                <a:gd name="connsiteX0" fmla="*/ 1279415 w 1279415"/>
                <a:gd name="connsiteY0" fmla="*/ 0 h 257442"/>
                <a:gd name="connsiteX1" fmla="*/ 1224695 w 1279415"/>
                <a:gd name="connsiteY1" fmla="*/ 257442 h 257442"/>
                <a:gd name="connsiteX2" fmla="*/ 0 w 1279415"/>
                <a:gd name="connsiteY2" fmla="*/ 257442 h 257442"/>
                <a:gd name="connsiteX3" fmla="*/ 54720 w 1279415"/>
                <a:gd name="connsiteY3" fmla="*/ 0 h 257442"/>
                <a:gd name="connsiteX0" fmla="*/ 1279415 w 1279415"/>
                <a:gd name="connsiteY0" fmla="*/ 0 h 257442"/>
                <a:gd name="connsiteX1" fmla="*/ 1224695 w 1279415"/>
                <a:gd name="connsiteY1" fmla="*/ 257442 h 257442"/>
                <a:gd name="connsiteX2" fmla="*/ 0 w 1279415"/>
                <a:gd name="connsiteY2" fmla="*/ 257442 h 257442"/>
                <a:gd name="connsiteX3" fmla="*/ 54721 w 1279415"/>
                <a:gd name="connsiteY3" fmla="*/ 0 h 257442"/>
                <a:gd name="connsiteX0" fmla="*/ 1111101 w 1224695"/>
                <a:gd name="connsiteY0" fmla="*/ 0 h 257442"/>
                <a:gd name="connsiteX1" fmla="*/ 1224695 w 1224695"/>
                <a:gd name="connsiteY1" fmla="*/ 257442 h 257442"/>
                <a:gd name="connsiteX2" fmla="*/ 0 w 1224695"/>
                <a:gd name="connsiteY2" fmla="*/ 257442 h 257442"/>
                <a:gd name="connsiteX3" fmla="*/ 54721 w 1224695"/>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942786 w 1056380"/>
                <a:gd name="connsiteY0" fmla="*/ 0 h 257442"/>
                <a:gd name="connsiteX1" fmla="*/ 1056380 w 1056380"/>
                <a:gd name="connsiteY1" fmla="*/ 257442 h 257442"/>
                <a:gd name="connsiteX2" fmla="*/ 0 w 1056380"/>
                <a:gd name="connsiteY2" fmla="*/ 257442 h 257442"/>
                <a:gd name="connsiteX3" fmla="*/ 54721 w 1056380"/>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782550 w 888065"/>
                <a:gd name="connsiteY0" fmla="*/ 0 h 257442"/>
                <a:gd name="connsiteX1" fmla="*/ 888065 w 888065"/>
                <a:gd name="connsiteY1" fmla="*/ 257442 h 257442"/>
                <a:gd name="connsiteX2" fmla="*/ 0 w 888065"/>
                <a:gd name="connsiteY2" fmla="*/ 257442 h 257442"/>
                <a:gd name="connsiteX3" fmla="*/ 54721 w 888065"/>
                <a:gd name="connsiteY3" fmla="*/ 0 h 257442"/>
                <a:gd name="connsiteX0" fmla="*/ 782550 w 782550"/>
                <a:gd name="connsiteY0" fmla="*/ 0 h 257442"/>
                <a:gd name="connsiteX1" fmla="*/ 727830 w 782550"/>
                <a:gd name="connsiteY1" fmla="*/ 257442 h 257442"/>
                <a:gd name="connsiteX2" fmla="*/ 0 w 782550"/>
                <a:gd name="connsiteY2" fmla="*/ 257442 h 257442"/>
                <a:gd name="connsiteX3" fmla="*/ 54721 w 782550"/>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54720 w 782549"/>
                <a:gd name="connsiteY3" fmla="*/ 0 h 257442"/>
                <a:gd name="connsiteX0" fmla="*/ 782549 w 782549"/>
                <a:gd name="connsiteY0" fmla="*/ 0 h 257442"/>
                <a:gd name="connsiteX1" fmla="*/ 727829 w 782549"/>
                <a:gd name="connsiteY1" fmla="*/ 257442 h 257442"/>
                <a:gd name="connsiteX2" fmla="*/ 0 w 782549"/>
                <a:gd name="connsiteY2" fmla="*/ 257442 h 257442"/>
                <a:gd name="connsiteX3" fmla="*/ 54721 w 782549"/>
                <a:gd name="connsiteY3" fmla="*/ 0 h 257442"/>
                <a:gd name="connsiteX0" fmla="*/ 950801 w 950801"/>
                <a:gd name="connsiteY0" fmla="*/ 0 h 257442"/>
                <a:gd name="connsiteX1" fmla="*/ 727829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1111101 w 1111101"/>
                <a:gd name="connsiteY0" fmla="*/ 0 h 257442"/>
                <a:gd name="connsiteX1" fmla="*/ 8960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289034 w 1289034"/>
                <a:gd name="connsiteY0" fmla="*/ 0 h 257442"/>
                <a:gd name="connsiteX1" fmla="*/ 1056380 w 1289034"/>
                <a:gd name="connsiteY1" fmla="*/ 257442 h 257442"/>
                <a:gd name="connsiteX2" fmla="*/ 0 w 1289034"/>
                <a:gd name="connsiteY2" fmla="*/ 257442 h 257442"/>
                <a:gd name="connsiteX3" fmla="*/ 54721 w 1289034"/>
                <a:gd name="connsiteY3" fmla="*/ 0 h 257442"/>
                <a:gd name="connsiteX0" fmla="*/ 1289034 w 1289034"/>
                <a:gd name="connsiteY0" fmla="*/ 0 h 257442"/>
                <a:gd name="connsiteX1" fmla="*/ 1234312 w 1289034"/>
                <a:gd name="connsiteY1" fmla="*/ 257442 h 257442"/>
                <a:gd name="connsiteX2" fmla="*/ 0 w 1289034"/>
                <a:gd name="connsiteY2" fmla="*/ 257442 h 257442"/>
                <a:gd name="connsiteX3" fmla="*/ 54721 w 1289034"/>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54722 w 1289035"/>
                <a:gd name="connsiteY3" fmla="*/ 0 h 257442"/>
                <a:gd name="connsiteX0" fmla="*/ 1289035 w 1289035"/>
                <a:gd name="connsiteY0" fmla="*/ 0 h 257442"/>
                <a:gd name="connsiteX1" fmla="*/ 1234313 w 1289035"/>
                <a:gd name="connsiteY1" fmla="*/ 257442 h 257442"/>
                <a:gd name="connsiteX2" fmla="*/ 0 w 1289035"/>
                <a:gd name="connsiteY2" fmla="*/ 257442 h 257442"/>
                <a:gd name="connsiteX3" fmla="*/ 54722 w 1289035"/>
                <a:gd name="connsiteY3" fmla="*/ 0 h 257442"/>
                <a:gd name="connsiteX0" fmla="*/ 1457351 w 1457351"/>
                <a:gd name="connsiteY0" fmla="*/ 0 h 257442"/>
                <a:gd name="connsiteX1" fmla="*/ 1234313 w 1457351"/>
                <a:gd name="connsiteY1" fmla="*/ 257442 h 257442"/>
                <a:gd name="connsiteX2" fmla="*/ 0 w 1457351"/>
                <a:gd name="connsiteY2" fmla="*/ 257442 h 257442"/>
                <a:gd name="connsiteX3" fmla="*/ 54722 w 1457351"/>
                <a:gd name="connsiteY3" fmla="*/ 0 h 257442"/>
                <a:gd name="connsiteX0" fmla="*/ 1457351 w 1457351"/>
                <a:gd name="connsiteY0" fmla="*/ 0 h 257442"/>
                <a:gd name="connsiteX1" fmla="*/ 1402630 w 1457351"/>
                <a:gd name="connsiteY1" fmla="*/ 257442 h 257442"/>
                <a:gd name="connsiteX2" fmla="*/ 0 w 1457351"/>
                <a:gd name="connsiteY2" fmla="*/ 257442 h 257442"/>
                <a:gd name="connsiteX3" fmla="*/ 54722 w 1457351"/>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0 w 1457350"/>
                <a:gd name="connsiteY3" fmla="*/ 0 h 257442"/>
                <a:gd name="connsiteX0" fmla="*/ 1777950 w 1777950"/>
                <a:gd name="connsiteY0" fmla="*/ 0 h 257442"/>
                <a:gd name="connsiteX1" fmla="*/ 1402629 w 1777950"/>
                <a:gd name="connsiteY1" fmla="*/ 257442 h 257442"/>
                <a:gd name="connsiteX2" fmla="*/ 0 w 1777950"/>
                <a:gd name="connsiteY2" fmla="*/ 257442 h 257442"/>
                <a:gd name="connsiteX3" fmla="*/ 54720 w 1777950"/>
                <a:gd name="connsiteY3" fmla="*/ 0 h 257442"/>
                <a:gd name="connsiteX0" fmla="*/ 1777950 w 1777950"/>
                <a:gd name="connsiteY0" fmla="*/ 0 h 257442"/>
                <a:gd name="connsiteX1" fmla="*/ 1723229 w 1777950"/>
                <a:gd name="connsiteY1" fmla="*/ 257442 h 257442"/>
                <a:gd name="connsiteX2" fmla="*/ 0 w 1777950"/>
                <a:gd name="connsiteY2" fmla="*/ 257442 h 257442"/>
                <a:gd name="connsiteX3" fmla="*/ 54720 w 1777950"/>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54721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54722 w 1777951"/>
                <a:gd name="connsiteY3" fmla="*/ 0 h 257442"/>
                <a:gd name="connsiteX0" fmla="*/ 2019813 w 2019813"/>
                <a:gd name="connsiteY0" fmla="*/ 0 h 257442"/>
                <a:gd name="connsiteX1" fmla="*/ 1723230 w 2019813"/>
                <a:gd name="connsiteY1" fmla="*/ 257442 h 257442"/>
                <a:gd name="connsiteX2" fmla="*/ 0 w 2019813"/>
                <a:gd name="connsiteY2" fmla="*/ 257442 h 257442"/>
                <a:gd name="connsiteX3" fmla="*/ 54722 w 2019813"/>
                <a:gd name="connsiteY3" fmla="*/ 0 h 257442"/>
                <a:gd name="connsiteX0" fmla="*/ 2019813 w 2019813"/>
                <a:gd name="connsiteY0" fmla="*/ 0 h 257442"/>
                <a:gd name="connsiteX1" fmla="*/ 1965092 w 2019813"/>
                <a:gd name="connsiteY1" fmla="*/ 257442 h 257442"/>
                <a:gd name="connsiteX2" fmla="*/ 0 w 2019813"/>
                <a:gd name="connsiteY2" fmla="*/ 257442 h 257442"/>
                <a:gd name="connsiteX3" fmla="*/ 54722 w 2019813"/>
                <a:gd name="connsiteY3" fmla="*/ 0 h 257442"/>
                <a:gd name="connsiteX0" fmla="*/ 2019812 w 2019812"/>
                <a:gd name="connsiteY0" fmla="*/ 0 h 257442"/>
                <a:gd name="connsiteX1" fmla="*/ 1965091 w 2019812"/>
                <a:gd name="connsiteY1" fmla="*/ 257442 h 257442"/>
                <a:gd name="connsiteX2" fmla="*/ 0 w 2019812"/>
                <a:gd name="connsiteY2" fmla="*/ 257442 h 257442"/>
                <a:gd name="connsiteX3" fmla="*/ 54721 w 2019812"/>
                <a:gd name="connsiteY3" fmla="*/ 0 h 257442"/>
                <a:gd name="connsiteX0" fmla="*/ 2019812 w 2019812"/>
                <a:gd name="connsiteY0" fmla="*/ 0 h 257442"/>
                <a:gd name="connsiteX1" fmla="*/ 1965091 w 2019812"/>
                <a:gd name="connsiteY1" fmla="*/ 257442 h 257442"/>
                <a:gd name="connsiteX2" fmla="*/ 0 w 2019812"/>
                <a:gd name="connsiteY2" fmla="*/ 257442 h 257442"/>
                <a:gd name="connsiteX3" fmla="*/ 54720 w 2019812"/>
                <a:gd name="connsiteY3" fmla="*/ 0 h 257442"/>
                <a:gd name="connsiteX0" fmla="*/ 2197744 w 2197744"/>
                <a:gd name="connsiteY0" fmla="*/ 0 h 257442"/>
                <a:gd name="connsiteX1" fmla="*/ 1965091 w 2197744"/>
                <a:gd name="connsiteY1" fmla="*/ 257442 h 257442"/>
                <a:gd name="connsiteX2" fmla="*/ 0 w 2197744"/>
                <a:gd name="connsiteY2" fmla="*/ 257442 h 257442"/>
                <a:gd name="connsiteX3" fmla="*/ 54720 w 2197744"/>
                <a:gd name="connsiteY3" fmla="*/ 0 h 257442"/>
                <a:gd name="connsiteX0" fmla="*/ 2197744 w 2197744"/>
                <a:gd name="connsiteY0" fmla="*/ 0 h 257442"/>
                <a:gd name="connsiteX1" fmla="*/ 2143023 w 2197744"/>
                <a:gd name="connsiteY1" fmla="*/ 257442 h 257442"/>
                <a:gd name="connsiteX2" fmla="*/ 0 w 2197744"/>
                <a:gd name="connsiteY2" fmla="*/ 257442 h 257442"/>
                <a:gd name="connsiteX3" fmla="*/ 54720 w 2197744"/>
                <a:gd name="connsiteY3" fmla="*/ 0 h 257442"/>
                <a:gd name="connsiteX0" fmla="*/ 2197745 w 2197745"/>
                <a:gd name="connsiteY0" fmla="*/ 0 h 257442"/>
                <a:gd name="connsiteX1" fmla="*/ 2143024 w 2197745"/>
                <a:gd name="connsiteY1" fmla="*/ 257442 h 257442"/>
                <a:gd name="connsiteX2" fmla="*/ 0 w 2197745"/>
                <a:gd name="connsiteY2" fmla="*/ 257442 h 257442"/>
                <a:gd name="connsiteX3" fmla="*/ 54721 w 2197745"/>
                <a:gd name="connsiteY3" fmla="*/ 0 h 257442"/>
                <a:gd name="connsiteX0" fmla="*/ 2197745 w 2197745"/>
                <a:gd name="connsiteY0" fmla="*/ 0 h 257442"/>
                <a:gd name="connsiteX1" fmla="*/ 2143024 w 2197745"/>
                <a:gd name="connsiteY1" fmla="*/ 257442 h 257442"/>
                <a:gd name="connsiteX2" fmla="*/ 0 w 2197745"/>
                <a:gd name="connsiteY2" fmla="*/ 257442 h 257442"/>
                <a:gd name="connsiteX3" fmla="*/ 54722 w 2197745"/>
                <a:gd name="connsiteY3" fmla="*/ 0 h 257442"/>
                <a:gd name="connsiteX0" fmla="*/ 2366061 w 2366061"/>
                <a:gd name="connsiteY0" fmla="*/ 0 h 257442"/>
                <a:gd name="connsiteX1" fmla="*/ 2143024 w 2366061"/>
                <a:gd name="connsiteY1" fmla="*/ 257442 h 257442"/>
                <a:gd name="connsiteX2" fmla="*/ 0 w 2366061"/>
                <a:gd name="connsiteY2" fmla="*/ 257442 h 257442"/>
                <a:gd name="connsiteX3" fmla="*/ 54722 w 2366061"/>
                <a:gd name="connsiteY3" fmla="*/ 0 h 257442"/>
                <a:gd name="connsiteX0" fmla="*/ 2366061 w 2366061"/>
                <a:gd name="connsiteY0" fmla="*/ 0 h 257442"/>
                <a:gd name="connsiteX1" fmla="*/ 2311340 w 2366061"/>
                <a:gd name="connsiteY1" fmla="*/ 257442 h 257442"/>
                <a:gd name="connsiteX2" fmla="*/ 0 w 2366061"/>
                <a:gd name="connsiteY2" fmla="*/ 257442 h 257442"/>
                <a:gd name="connsiteX3" fmla="*/ 54722 w 2366061"/>
                <a:gd name="connsiteY3" fmla="*/ 0 h 257442"/>
                <a:gd name="connsiteX0" fmla="*/ 2366060 w 2366060"/>
                <a:gd name="connsiteY0" fmla="*/ 0 h 257442"/>
                <a:gd name="connsiteX1" fmla="*/ 2311339 w 2366060"/>
                <a:gd name="connsiteY1" fmla="*/ 257442 h 257442"/>
                <a:gd name="connsiteX2" fmla="*/ 0 w 2366060"/>
                <a:gd name="connsiteY2" fmla="*/ 257442 h 257442"/>
                <a:gd name="connsiteX3" fmla="*/ 54721 w 2366060"/>
                <a:gd name="connsiteY3" fmla="*/ 0 h 257442"/>
                <a:gd name="connsiteX0" fmla="*/ 2366060 w 2366060"/>
                <a:gd name="connsiteY0" fmla="*/ 0 h 257442"/>
                <a:gd name="connsiteX1" fmla="*/ 2311339 w 2366060"/>
                <a:gd name="connsiteY1" fmla="*/ 257442 h 257442"/>
                <a:gd name="connsiteX2" fmla="*/ 0 w 2366060"/>
                <a:gd name="connsiteY2" fmla="*/ 257442 h 257442"/>
                <a:gd name="connsiteX3" fmla="*/ 54720 w 2366060"/>
                <a:gd name="connsiteY3" fmla="*/ 0 h 257442"/>
                <a:gd name="connsiteX0" fmla="*/ 2526360 w 2526360"/>
                <a:gd name="connsiteY0" fmla="*/ 0 h 257442"/>
                <a:gd name="connsiteX1" fmla="*/ 2311339 w 2526360"/>
                <a:gd name="connsiteY1" fmla="*/ 257442 h 257442"/>
                <a:gd name="connsiteX2" fmla="*/ 0 w 2526360"/>
                <a:gd name="connsiteY2" fmla="*/ 257442 h 257442"/>
                <a:gd name="connsiteX3" fmla="*/ 54720 w 2526360"/>
                <a:gd name="connsiteY3" fmla="*/ 0 h 257442"/>
                <a:gd name="connsiteX0" fmla="*/ 2526360 w 2526360"/>
                <a:gd name="connsiteY0" fmla="*/ 0 h 257442"/>
                <a:gd name="connsiteX1" fmla="*/ 2471639 w 2526360"/>
                <a:gd name="connsiteY1" fmla="*/ 257442 h 257442"/>
                <a:gd name="connsiteX2" fmla="*/ 0 w 2526360"/>
                <a:gd name="connsiteY2" fmla="*/ 257442 h 257442"/>
                <a:gd name="connsiteX3" fmla="*/ 54720 w 2526360"/>
                <a:gd name="connsiteY3" fmla="*/ 0 h 257442"/>
                <a:gd name="connsiteX0" fmla="*/ 2526361 w 2526361"/>
                <a:gd name="connsiteY0" fmla="*/ 0 h 257442"/>
                <a:gd name="connsiteX1" fmla="*/ 2471640 w 2526361"/>
                <a:gd name="connsiteY1" fmla="*/ 257442 h 257442"/>
                <a:gd name="connsiteX2" fmla="*/ 0 w 2526361"/>
                <a:gd name="connsiteY2" fmla="*/ 257442 h 257442"/>
                <a:gd name="connsiteX3" fmla="*/ 54721 w 2526361"/>
                <a:gd name="connsiteY3" fmla="*/ 0 h 257442"/>
                <a:gd name="connsiteX0" fmla="*/ 2526361 w 2526361"/>
                <a:gd name="connsiteY0" fmla="*/ 0 h 257442"/>
                <a:gd name="connsiteX1" fmla="*/ 2471640 w 2526361"/>
                <a:gd name="connsiteY1" fmla="*/ 257442 h 257442"/>
                <a:gd name="connsiteX2" fmla="*/ 0 w 2526361"/>
                <a:gd name="connsiteY2" fmla="*/ 257442 h 257442"/>
                <a:gd name="connsiteX3" fmla="*/ 54722 w 2526361"/>
                <a:gd name="connsiteY3" fmla="*/ 0 h 257442"/>
                <a:gd name="connsiteX0" fmla="*/ 4817052 w 4817052"/>
                <a:gd name="connsiteY0" fmla="*/ 0 h 257442"/>
                <a:gd name="connsiteX1" fmla="*/ 2471640 w 4817052"/>
                <a:gd name="connsiteY1" fmla="*/ 257442 h 257442"/>
                <a:gd name="connsiteX2" fmla="*/ 0 w 4817052"/>
                <a:gd name="connsiteY2" fmla="*/ 257442 h 257442"/>
                <a:gd name="connsiteX3" fmla="*/ 54722 w 4817052"/>
                <a:gd name="connsiteY3" fmla="*/ 0 h 257442"/>
                <a:gd name="connsiteX0" fmla="*/ 4817052 w 4817052"/>
                <a:gd name="connsiteY0" fmla="*/ 0 h 257442"/>
                <a:gd name="connsiteX1" fmla="*/ 4762330 w 4817052"/>
                <a:gd name="connsiteY1" fmla="*/ 257442 h 257442"/>
                <a:gd name="connsiteX2" fmla="*/ 0 w 4817052"/>
                <a:gd name="connsiteY2" fmla="*/ 257442 h 257442"/>
                <a:gd name="connsiteX3" fmla="*/ 54722 w 4817052"/>
                <a:gd name="connsiteY3" fmla="*/ 0 h 257442"/>
                <a:gd name="connsiteX0" fmla="*/ 4817052 w 4817052"/>
                <a:gd name="connsiteY0" fmla="*/ 0 h 257442"/>
                <a:gd name="connsiteX1" fmla="*/ 4762330 w 4817052"/>
                <a:gd name="connsiteY1" fmla="*/ 257442 h 257442"/>
                <a:gd name="connsiteX2" fmla="*/ 0 w 4817052"/>
                <a:gd name="connsiteY2" fmla="*/ 257442 h 257442"/>
                <a:gd name="connsiteX3" fmla="*/ 54722 w 4817052"/>
                <a:gd name="connsiteY3" fmla="*/ 0 h 257442"/>
                <a:gd name="connsiteX0" fmla="*/ 4817052 w 4817052"/>
                <a:gd name="connsiteY0" fmla="*/ 0 h 257442"/>
                <a:gd name="connsiteX1" fmla="*/ 4762330 w 4817052"/>
                <a:gd name="connsiteY1" fmla="*/ 257442 h 257442"/>
                <a:gd name="connsiteX2" fmla="*/ 0 w 4817052"/>
                <a:gd name="connsiteY2" fmla="*/ 257442 h 257442"/>
                <a:gd name="connsiteX3" fmla="*/ 54721 w 4817052"/>
                <a:gd name="connsiteY3" fmla="*/ 0 h 257442"/>
                <a:gd name="connsiteX0" fmla="*/ 950801 w 4762330"/>
                <a:gd name="connsiteY0" fmla="*/ 0 h 257442"/>
                <a:gd name="connsiteX1" fmla="*/ 4762330 w 4762330"/>
                <a:gd name="connsiteY1" fmla="*/ 257442 h 257442"/>
                <a:gd name="connsiteX2" fmla="*/ 0 w 4762330"/>
                <a:gd name="connsiteY2" fmla="*/ 257442 h 257442"/>
                <a:gd name="connsiteX3" fmla="*/ 54721 w 476233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89035 w 1289035"/>
                <a:gd name="connsiteY0" fmla="*/ 0 h 257442"/>
                <a:gd name="connsiteX1" fmla="*/ 1056380 w 1289035"/>
                <a:gd name="connsiteY1" fmla="*/ 257442 h 257442"/>
                <a:gd name="connsiteX2" fmla="*/ 0 w 1289035"/>
                <a:gd name="connsiteY2" fmla="*/ 257442 h 257442"/>
                <a:gd name="connsiteX3" fmla="*/ 54722 w 1289035"/>
                <a:gd name="connsiteY3" fmla="*/ 0 h 257442"/>
                <a:gd name="connsiteX0" fmla="*/ 1289035 w 1289035"/>
                <a:gd name="connsiteY0" fmla="*/ 0 h 257442"/>
                <a:gd name="connsiteX1" fmla="*/ 1234314 w 1289035"/>
                <a:gd name="connsiteY1" fmla="*/ 257442 h 257442"/>
                <a:gd name="connsiteX2" fmla="*/ 0 w 1289035"/>
                <a:gd name="connsiteY2" fmla="*/ 257442 h 257442"/>
                <a:gd name="connsiteX3" fmla="*/ 54722 w 1289035"/>
                <a:gd name="connsiteY3" fmla="*/ 0 h 257442"/>
                <a:gd name="connsiteX0" fmla="*/ 1289034 w 1289034"/>
                <a:gd name="connsiteY0" fmla="*/ 0 h 257442"/>
                <a:gd name="connsiteX1" fmla="*/ 1234313 w 1289034"/>
                <a:gd name="connsiteY1" fmla="*/ 257442 h 257442"/>
                <a:gd name="connsiteX2" fmla="*/ 0 w 1289034"/>
                <a:gd name="connsiteY2" fmla="*/ 257442 h 257442"/>
                <a:gd name="connsiteX3" fmla="*/ 54721 w 1289034"/>
                <a:gd name="connsiteY3" fmla="*/ 0 h 257442"/>
                <a:gd name="connsiteX0" fmla="*/ 1289034 w 1289034"/>
                <a:gd name="connsiteY0" fmla="*/ 0 h 257442"/>
                <a:gd name="connsiteX1" fmla="*/ 1234313 w 1289034"/>
                <a:gd name="connsiteY1" fmla="*/ 257442 h 257442"/>
                <a:gd name="connsiteX2" fmla="*/ 0 w 1289034"/>
                <a:gd name="connsiteY2" fmla="*/ 257442 h 257442"/>
                <a:gd name="connsiteX3" fmla="*/ 54720 w 1289034"/>
                <a:gd name="connsiteY3" fmla="*/ 0 h 257442"/>
                <a:gd name="connsiteX0" fmla="*/ 1457349 w 1457349"/>
                <a:gd name="connsiteY0" fmla="*/ 0 h 257442"/>
                <a:gd name="connsiteX1" fmla="*/ 1234313 w 1457349"/>
                <a:gd name="connsiteY1" fmla="*/ 257442 h 257442"/>
                <a:gd name="connsiteX2" fmla="*/ 0 w 1457349"/>
                <a:gd name="connsiteY2" fmla="*/ 257442 h 257442"/>
                <a:gd name="connsiteX3" fmla="*/ 54720 w 1457349"/>
                <a:gd name="connsiteY3" fmla="*/ 0 h 257442"/>
                <a:gd name="connsiteX0" fmla="*/ 1457349 w 1457349"/>
                <a:gd name="connsiteY0" fmla="*/ 0 h 257442"/>
                <a:gd name="connsiteX1" fmla="*/ 1402628 w 1457349"/>
                <a:gd name="connsiteY1" fmla="*/ 257442 h 257442"/>
                <a:gd name="connsiteX2" fmla="*/ 0 w 1457349"/>
                <a:gd name="connsiteY2" fmla="*/ 257442 h 257442"/>
                <a:gd name="connsiteX3" fmla="*/ 54720 w 1457349"/>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777951 w 1777951"/>
                <a:gd name="connsiteY0" fmla="*/ 0 h 257442"/>
                <a:gd name="connsiteX1" fmla="*/ 1402629 w 1777951"/>
                <a:gd name="connsiteY1" fmla="*/ 257442 h 257442"/>
                <a:gd name="connsiteX2" fmla="*/ 0 w 1777951"/>
                <a:gd name="connsiteY2" fmla="*/ 257442 h 257442"/>
                <a:gd name="connsiteX3" fmla="*/ 54721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54721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54721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54721 w 1777951"/>
                <a:gd name="connsiteY3" fmla="*/ 0 h 257442"/>
                <a:gd name="connsiteX0" fmla="*/ 2019812 w 2019812"/>
                <a:gd name="connsiteY0" fmla="*/ 0 h 257442"/>
                <a:gd name="connsiteX1" fmla="*/ 1723230 w 2019812"/>
                <a:gd name="connsiteY1" fmla="*/ 257442 h 257442"/>
                <a:gd name="connsiteX2" fmla="*/ 0 w 2019812"/>
                <a:gd name="connsiteY2" fmla="*/ 257442 h 257442"/>
                <a:gd name="connsiteX3" fmla="*/ 54721 w 2019812"/>
                <a:gd name="connsiteY3" fmla="*/ 0 h 257442"/>
                <a:gd name="connsiteX0" fmla="*/ 2019812 w 2019812"/>
                <a:gd name="connsiteY0" fmla="*/ 0 h 257442"/>
                <a:gd name="connsiteX1" fmla="*/ 1965090 w 2019812"/>
                <a:gd name="connsiteY1" fmla="*/ 257442 h 257442"/>
                <a:gd name="connsiteX2" fmla="*/ 0 w 2019812"/>
                <a:gd name="connsiteY2" fmla="*/ 257442 h 257442"/>
                <a:gd name="connsiteX3" fmla="*/ 54721 w 2019812"/>
                <a:gd name="connsiteY3" fmla="*/ 0 h 257442"/>
                <a:gd name="connsiteX0" fmla="*/ 2019813 w 2019813"/>
                <a:gd name="connsiteY0" fmla="*/ 0 h 257442"/>
                <a:gd name="connsiteX1" fmla="*/ 1965091 w 2019813"/>
                <a:gd name="connsiteY1" fmla="*/ 257442 h 257442"/>
                <a:gd name="connsiteX2" fmla="*/ 0 w 2019813"/>
                <a:gd name="connsiteY2" fmla="*/ 257442 h 257442"/>
                <a:gd name="connsiteX3" fmla="*/ 54722 w 2019813"/>
                <a:gd name="connsiteY3" fmla="*/ 0 h 257442"/>
                <a:gd name="connsiteX0" fmla="*/ 2019813 w 2019813"/>
                <a:gd name="connsiteY0" fmla="*/ 0 h 257442"/>
                <a:gd name="connsiteX1" fmla="*/ 1965091 w 2019813"/>
                <a:gd name="connsiteY1" fmla="*/ 257442 h 257442"/>
                <a:gd name="connsiteX2" fmla="*/ 0 w 2019813"/>
                <a:gd name="connsiteY2" fmla="*/ 257442 h 257442"/>
                <a:gd name="connsiteX3" fmla="*/ 54722 w 2019813"/>
                <a:gd name="connsiteY3" fmla="*/ 0 h 257442"/>
                <a:gd name="connsiteX0" fmla="*/ 2197746 w 2197746"/>
                <a:gd name="connsiteY0" fmla="*/ 0 h 257442"/>
                <a:gd name="connsiteX1" fmla="*/ 1965091 w 2197746"/>
                <a:gd name="connsiteY1" fmla="*/ 257442 h 257442"/>
                <a:gd name="connsiteX2" fmla="*/ 0 w 2197746"/>
                <a:gd name="connsiteY2" fmla="*/ 257442 h 257442"/>
                <a:gd name="connsiteX3" fmla="*/ 54722 w 2197746"/>
                <a:gd name="connsiteY3" fmla="*/ 0 h 257442"/>
                <a:gd name="connsiteX0" fmla="*/ 2197746 w 2197746"/>
                <a:gd name="connsiteY0" fmla="*/ 0 h 257442"/>
                <a:gd name="connsiteX1" fmla="*/ 2143024 w 2197746"/>
                <a:gd name="connsiteY1" fmla="*/ 257442 h 257442"/>
                <a:gd name="connsiteX2" fmla="*/ 0 w 2197746"/>
                <a:gd name="connsiteY2" fmla="*/ 257442 h 257442"/>
                <a:gd name="connsiteX3" fmla="*/ 54722 w 2197746"/>
                <a:gd name="connsiteY3" fmla="*/ 0 h 257442"/>
                <a:gd name="connsiteX0" fmla="*/ 2197746 w 2197746"/>
                <a:gd name="connsiteY0" fmla="*/ 0 h 257442"/>
                <a:gd name="connsiteX1" fmla="*/ 2143024 w 2197746"/>
                <a:gd name="connsiteY1" fmla="*/ 257442 h 257442"/>
                <a:gd name="connsiteX2" fmla="*/ 0 w 2197746"/>
                <a:gd name="connsiteY2" fmla="*/ 257442 h 257442"/>
                <a:gd name="connsiteX3" fmla="*/ 54722 w 2197746"/>
                <a:gd name="connsiteY3" fmla="*/ 0 h 257442"/>
                <a:gd name="connsiteX0" fmla="*/ 2197746 w 2197746"/>
                <a:gd name="connsiteY0" fmla="*/ 0 h 257442"/>
                <a:gd name="connsiteX1" fmla="*/ 2143024 w 2197746"/>
                <a:gd name="connsiteY1" fmla="*/ 257442 h 257442"/>
                <a:gd name="connsiteX2" fmla="*/ 0 w 2197746"/>
                <a:gd name="connsiteY2" fmla="*/ 257442 h 257442"/>
                <a:gd name="connsiteX3" fmla="*/ 54721 w 2197746"/>
                <a:gd name="connsiteY3" fmla="*/ 0 h 257442"/>
                <a:gd name="connsiteX0" fmla="*/ 2366060 w 2366060"/>
                <a:gd name="connsiteY0" fmla="*/ 0 h 257442"/>
                <a:gd name="connsiteX1" fmla="*/ 2143024 w 2366060"/>
                <a:gd name="connsiteY1" fmla="*/ 257442 h 257442"/>
                <a:gd name="connsiteX2" fmla="*/ 0 w 2366060"/>
                <a:gd name="connsiteY2" fmla="*/ 257442 h 257442"/>
                <a:gd name="connsiteX3" fmla="*/ 54721 w 2366060"/>
                <a:gd name="connsiteY3" fmla="*/ 0 h 257442"/>
                <a:gd name="connsiteX0" fmla="*/ 2366060 w 2366060"/>
                <a:gd name="connsiteY0" fmla="*/ 0 h 257442"/>
                <a:gd name="connsiteX1" fmla="*/ 2311339 w 2366060"/>
                <a:gd name="connsiteY1" fmla="*/ 257442 h 257442"/>
                <a:gd name="connsiteX2" fmla="*/ 0 w 2366060"/>
                <a:gd name="connsiteY2" fmla="*/ 257442 h 257442"/>
                <a:gd name="connsiteX3" fmla="*/ 54721 w 2366060"/>
                <a:gd name="connsiteY3" fmla="*/ 0 h 257442"/>
                <a:gd name="connsiteX0" fmla="*/ 2366060 w 2366060"/>
                <a:gd name="connsiteY0" fmla="*/ 0 h 257442"/>
                <a:gd name="connsiteX1" fmla="*/ 2311339 w 2366060"/>
                <a:gd name="connsiteY1" fmla="*/ 257442 h 257442"/>
                <a:gd name="connsiteX2" fmla="*/ 0 w 2366060"/>
                <a:gd name="connsiteY2" fmla="*/ 257442 h 257442"/>
                <a:gd name="connsiteX3" fmla="*/ 54721 w 2366060"/>
                <a:gd name="connsiteY3" fmla="*/ 0 h 257442"/>
                <a:gd name="connsiteX0" fmla="*/ 2366060 w 2366060"/>
                <a:gd name="connsiteY0" fmla="*/ 0 h 257442"/>
                <a:gd name="connsiteX1" fmla="*/ 2311339 w 2366060"/>
                <a:gd name="connsiteY1" fmla="*/ 257442 h 257442"/>
                <a:gd name="connsiteX2" fmla="*/ 0 w 2366060"/>
                <a:gd name="connsiteY2" fmla="*/ 257442 h 257442"/>
                <a:gd name="connsiteX3" fmla="*/ 54721 w 2366060"/>
                <a:gd name="connsiteY3" fmla="*/ 0 h 257442"/>
                <a:gd name="connsiteX0" fmla="*/ 2576053 w 2576053"/>
                <a:gd name="connsiteY0" fmla="*/ 0 h 257442"/>
                <a:gd name="connsiteX1" fmla="*/ 2311339 w 2576053"/>
                <a:gd name="connsiteY1" fmla="*/ 257442 h 257442"/>
                <a:gd name="connsiteX2" fmla="*/ 0 w 2576053"/>
                <a:gd name="connsiteY2" fmla="*/ 257442 h 257442"/>
                <a:gd name="connsiteX3" fmla="*/ 54721 w 2576053"/>
                <a:gd name="connsiteY3" fmla="*/ 0 h 257442"/>
                <a:gd name="connsiteX0" fmla="*/ 2576053 w 2576053"/>
                <a:gd name="connsiteY0" fmla="*/ 0 h 257442"/>
                <a:gd name="connsiteX1" fmla="*/ 2521332 w 2576053"/>
                <a:gd name="connsiteY1" fmla="*/ 257442 h 257442"/>
                <a:gd name="connsiteX2" fmla="*/ 0 w 2576053"/>
                <a:gd name="connsiteY2" fmla="*/ 257442 h 257442"/>
                <a:gd name="connsiteX3" fmla="*/ 54721 w 2576053"/>
                <a:gd name="connsiteY3" fmla="*/ 0 h 257442"/>
                <a:gd name="connsiteX0" fmla="*/ 2576053 w 2576053"/>
                <a:gd name="connsiteY0" fmla="*/ 0 h 257442"/>
                <a:gd name="connsiteX1" fmla="*/ 2521332 w 2576053"/>
                <a:gd name="connsiteY1" fmla="*/ 257442 h 257442"/>
                <a:gd name="connsiteX2" fmla="*/ 0 w 2576053"/>
                <a:gd name="connsiteY2" fmla="*/ 257442 h 257442"/>
                <a:gd name="connsiteX3" fmla="*/ 54721 w 2576053"/>
                <a:gd name="connsiteY3" fmla="*/ 0 h 257442"/>
                <a:gd name="connsiteX0" fmla="*/ 2576053 w 2576053"/>
                <a:gd name="connsiteY0" fmla="*/ 0 h 257442"/>
                <a:gd name="connsiteX1" fmla="*/ 2521332 w 2576053"/>
                <a:gd name="connsiteY1" fmla="*/ 257442 h 257442"/>
                <a:gd name="connsiteX2" fmla="*/ 0 w 2576053"/>
                <a:gd name="connsiteY2" fmla="*/ 257442 h 257442"/>
                <a:gd name="connsiteX3" fmla="*/ 54721 w 2576053"/>
                <a:gd name="connsiteY3" fmla="*/ 0 h 257442"/>
                <a:gd name="connsiteX0" fmla="*/ 2845358 w 2845358"/>
                <a:gd name="connsiteY0" fmla="*/ 0 h 257442"/>
                <a:gd name="connsiteX1" fmla="*/ 2521332 w 2845358"/>
                <a:gd name="connsiteY1" fmla="*/ 257442 h 257442"/>
                <a:gd name="connsiteX2" fmla="*/ 0 w 2845358"/>
                <a:gd name="connsiteY2" fmla="*/ 257442 h 257442"/>
                <a:gd name="connsiteX3" fmla="*/ 54721 w 2845358"/>
                <a:gd name="connsiteY3" fmla="*/ 0 h 257442"/>
                <a:gd name="connsiteX0" fmla="*/ 2845358 w 2845358"/>
                <a:gd name="connsiteY0" fmla="*/ 0 h 257442"/>
                <a:gd name="connsiteX1" fmla="*/ 2790636 w 2845358"/>
                <a:gd name="connsiteY1" fmla="*/ 257442 h 257442"/>
                <a:gd name="connsiteX2" fmla="*/ 0 w 2845358"/>
                <a:gd name="connsiteY2" fmla="*/ 257442 h 257442"/>
                <a:gd name="connsiteX3" fmla="*/ 54721 w 2845358"/>
                <a:gd name="connsiteY3" fmla="*/ 0 h 257442"/>
                <a:gd name="connsiteX0" fmla="*/ 2845359 w 2845359"/>
                <a:gd name="connsiteY0" fmla="*/ 0 h 257442"/>
                <a:gd name="connsiteX1" fmla="*/ 2790637 w 2845359"/>
                <a:gd name="connsiteY1" fmla="*/ 257442 h 257442"/>
                <a:gd name="connsiteX2" fmla="*/ 0 w 2845359"/>
                <a:gd name="connsiteY2" fmla="*/ 257442 h 257442"/>
                <a:gd name="connsiteX3" fmla="*/ 54722 w 2845359"/>
                <a:gd name="connsiteY3" fmla="*/ 0 h 257442"/>
                <a:gd name="connsiteX0" fmla="*/ 2845359 w 2845359"/>
                <a:gd name="connsiteY0" fmla="*/ 0 h 257442"/>
                <a:gd name="connsiteX1" fmla="*/ 2790637 w 2845359"/>
                <a:gd name="connsiteY1" fmla="*/ 257442 h 257442"/>
                <a:gd name="connsiteX2" fmla="*/ 0 w 2845359"/>
                <a:gd name="connsiteY2" fmla="*/ 257442 h 257442"/>
                <a:gd name="connsiteX3" fmla="*/ 54722 w 2845359"/>
                <a:gd name="connsiteY3" fmla="*/ 0 h 257442"/>
                <a:gd name="connsiteX0" fmla="*/ 3005659 w 3005659"/>
                <a:gd name="connsiteY0" fmla="*/ 0 h 257442"/>
                <a:gd name="connsiteX1" fmla="*/ 2790637 w 3005659"/>
                <a:gd name="connsiteY1" fmla="*/ 257442 h 257442"/>
                <a:gd name="connsiteX2" fmla="*/ 0 w 3005659"/>
                <a:gd name="connsiteY2" fmla="*/ 257442 h 257442"/>
                <a:gd name="connsiteX3" fmla="*/ 54722 w 3005659"/>
                <a:gd name="connsiteY3" fmla="*/ 0 h 257442"/>
                <a:gd name="connsiteX0" fmla="*/ 3005659 w 3005659"/>
                <a:gd name="connsiteY0" fmla="*/ 0 h 257442"/>
                <a:gd name="connsiteX1" fmla="*/ 2950938 w 3005659"/>
                <a:gd name="connsiteY1" fmla="*/ 257442 h 257442"/>
                <a:gd name="connsiteX2" fmla="*/ 0 w 3005659"/>
                <a:gd name="connsiteY2" fmla="*/ 257442 h 257442"/>
                <a:gd name="connsiteX3" fmla="*/ 54722 w 3005659"/>
                <a:gd name="connsiteY3" fmla="*/ 0 h 257442"/>
                <a:gd name="connsiteX0" fmla="*/ 3005658 w 3005658"/>
                <a:gd name="connsiteY0" fmla="*/ 0 h 257442"/>
                <a:gd name="connsiteX1" fmla="*/ 2950937 w 3005658"/>
                <a:gd name="connsiteY1" fmla="*/ 257442 h 257442"/>
                <a:gd name="connsiteX2" fmla="*/ 0 w 3005658"/>
                <a:gd name="connsiteY2" fmla="*/ 257442 h 257442"/>
                <a:gd name="connsiteX3" fmla="*/ 54721 w 3005658"/>
                <a:gd name="connsiteY3" fmla="*/ 0 h 257442"/>
                <a:gd name="connsiteX0" fmla="*/ 3005658 w 3005658"/>
                <a:gd name="connsiteY0" fmla="*/ 0 h 257442"/>
                <a:gd name="connsiteX1" fmla="*/ 2950937 w 3005658"/>
                <a:gd name="connsiteY1" fmla="*/ 257442 h 257442"/>
                <a:gd name="connsiteX2" fmla="*/ 0 w 3005658"/>
                <a:gd name="connsiteY2" fmla="*/ 257442 h 257442"/>
                <a:gd name="connsiteX3" fmla="*/ 54720 w 3005658"/>
                <a:gd name="connsiteY3" fmla="*/ 0 h 257442"/>
                <a:gd name="connsiteX0" fmla="*/ 3308625 w 3308625"/>
                <a:gd name="connsiteY0" fmla="*/ 0 h 257442"/>
                <a:gd name="connsiteX1" fmla="*/ 2950937 w 3308625"/>
                <a:gd name="connsiteY1" fmla="*/ 257442 h 257442"/>
                <a:gd name="connsiteX2" fmla="*/ 0 w 3308625"/>
                <a:gd name="connsiteY2" fmla="*/ 257442 h 257442"/>
                <a:gd name="connsiteX3" fmla="*/ 54720 w 3308625"/>
                <a:gd name="connsiteY3" fmla="*/ 0 h 257442"/>
                <a:gd name="connsiteX0" fmla="*/ 3308625 w 3308625"/>
                <a:gd name="connsiteY0" fmla="*/ 0 h 257442"/>
                <a:gd name="connsiteX1" fmla="*/ 3253904 w 3308625"/>
                <a:gd name="connsiteY1" fmla="*/ 257442 h 257442"/>
                <a:gd name="connsiteX2" fmla="*/ 0 w 3308625"/>
                <a:gd name="connsiteY2" fmla="*/ 257442 h 257442"/>
                <a:gd name="connsiteX3" fmla="*/ 54720 w 3308625"/>
                <a:gd name="connsiteY3" fmla="*/ 0 h 257442"/>
                <a:gd name="connsiteX0" fmla="*/ 3308626 w 3308626"/>
                <a:gd name="connsiteY0" fmla="*/ 0 h 257442"/>
                <a:gd name="connsiteX1" fmla="*/ 3253905 w 3308626"/>
                <a:gd name="connsiteY1" fmla="*/ 257442 h 257442"/>
                <a:gd name="connsiteX2" fmla="*/ 0 w 3308626"/>
                <a:gd name="connsiteY2" fmla="*/ 257442 h 257442"/>
                <a:gd name="connsiteX3" fmla="*/ 54721 w 3308626"/>
                <a:gd name="connsiteY3" fmla="*/ 0 h 257442"/>
                <a:gd name="connsiteX0" fmla="*/ 3308626 w 3308626"/>
                <a:gd name="connsiteY0" fmla="*/ 0 h 257442"/>
                <a:gd name="connsiteX1" fmla="*/ 3253905 w 3308626"/>
                <a:gd name="connsiteY1" fmla="*/ 257442 h 257442"/>
                <a:gd name="connsiteX2" fmla="*/ 0 w 3308626"/>
                <a:gd name="connsiteY2" fmla="*/ 257442 h 257442"/>
                <a:gd name="connsiteX3" fmla="*/ 54721 w 3308626"/>
                <a:gd name="connsiteY3" fmla="*/ 0 h 257442"/>
              </a:gdLst>
              <a:ahLst/>
              <a:cxnLst>
                <a:cxn ang="0">
                  <a:pos x="connsiteX0" y="connsiteY0"/>
                </a:cxn>
                <a:cxn ang="0">
                  <a:pos x="connsiteX1" y="connsiteY1"/>
                </a:cxn>
                <a:cxn ang="0">
                  <a:pos x="connsiteX2" y="connsiteY2"/>
                </a:cxn>
                <a:cxn ang="0">
                  <a:pos x="connsiteX3" y="connsiteY3"/>
                </a:cxn>
              </a:cxnLst>
              <a:rect l="l" t="t" r="r" b="b"/>
              <a:pathLst>
                <a:path w="3308626" h="257442">
                  <a:moveTo>
                    <a:pt x="3308626" y="0"/>
                  </a:moveTo>
                  <a:lnTo>
                    <a:pt x="3253905"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0" name="btfpRunningAgenda2LevelTextRight597962">
              <a:extLst>
                <a:ext uri="{FF2B5EF4-FFF2-40B4-BE49-F238E27FC236}">
                  <a16:creationId xmlns:a16="http://schemas.microsoft.com/office/drawing/2014/main" id="{C9DA7693-4D3A-406C-856F-3067A6C0015B}"/>
                </a:ext>
              </a:extLst>
            </p:cNvPr>
            <p:cNvSpPr txBox="1"/>
            <p:nvPr/>
          </p:nvSpPr>
          <p:spPr bwMode="gray">
            <a:xfrm>
              <a:off x="1651123" y="876300"/>
              <a:ext cx="3253905"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REGULATION - BPJS</a:t>
              </a:r>
            </a:p>
          </p:txBody>
        </p:sp>
      </p:grpSp>
      <p:sp>
        <p:nvSpPr>
          <p:cNvPr id="54" name="Title 1">
            <a:extLst>
              <a:ext uri="{FF2B5EF4-FFF2-40B4-BE49-F238E27FC236}">
                <a16:creationId xmlns:a16="http://schemas.microsoft.com/office/drawing/2014/main" id="{2081BB41-6976-49F4-AAD6-88F10C69516C}"/>
              </a:ext>
            </a:extLst>
          </p:cNvPr>
          <p:cNvSpPr>
            <a:spLocks noGrp="1"/>
          </p:cNvSpPr>
          <p:nvPr>
            <p:ph type="title"/>
          </p:nvPr>
        </p:nvSpPr>
        <p:spPr>
          <a:xfrm>
            <a:off x="334963" y="1"/>
            <a:ext cx="11522075" cy="876687"/>
          </a:xfrm>
        </p:spPr>
        <p:txBody>
          <a:bodyPr/>
          <a:lstStyle/>
          <a:p>
            <a:r>
              <a:rPr lang="en-US" b="1"/>
              <a:t>Market overview |</a:t>
            </a:r>
            <a:r>
              <a:rPr lang="en-US" b="0" i="0">
                <a:effectLst/>
              </a:rPr>
              <a:t> </a:t>
            </a:r>
            <a:r>
              <a:rPr lang="en-US">
                <a:solidFill>
                  <a:srgbClr val="000000"/>
                </a:solidFill>
              </a:rPr>
              <a:t>BPJS is strengthening social and health security in Indonesia through universal healthcare </a:t>
            </a:r>
            <a:endParaRPr lang="en-US"/>
          </a:p>
        </p:txBody>
      </p:sp>
      <p:sp>
        <p:nvSpPr>
          <p:cNvPr id="58" name="Rectangle 57">
            <a:extLst>
              <a:ext uri="{FF2B5EF4-FFF2-40B4-BE49-F238E27FC236}">
                <a16:creationId xmlns:a16="http://schemas.microsoft.com/office/drawing/2014/main" id="{749D4EB3-3E55-4286-B7F5-EC5252DC319A}"/>
              </a:ext>
            </a:extLst>
          </p:cNvPr>
          <p:cNvSpPr/>
          <p:nvPr/>
        </p:nvSpPr>
        <p:spPr>
          <a:xfrm>
            <a:off x="978408" y="1967872"/>
            <a:ext cx="752836" cy="400110"/>
          </a:xfrm>
          <a:prstGeom prst="rect">
            <a:avLst/>
          </a:prstGeom>
        </p:spPr>
        <p:txBody>
          <a:bodyPr wrap="square">
            <a:spAutoFit/>
          </a:bodyPr>
          <a:lstStyle/>
          <a:p>
            <a:pPr marL="0" indent="0">
              <a:buNone/>
            </a:pPr>
            <a:r>
              <a:rPr lang="en-US" sz="1000" b="1">
                <a:latin typeface="+mj-lt"/>
              </a:rPr>
              <a:t>Year est.: </a:t>
            </a:r>
            <a:r>
              <a:rPr lang="en-US" sz="1000">
                <a:latin typeface="+mj-lt"/>
              </a:rPr>
              <a:t>2014</a:t>
            </a:r>
          </a:p>
        </p:txBody>
      </p:sp>
      <p:sp>
        <p:nvSpPr>
          <p:cNvPr id="70" name="Rectangle 69">
            <a:extLst>
              <a:ext uri="{FF2B5EF4-FFF2-40B4-BE49-F238E27FC236}">
                <a16:creationId xmlns:a16="http://schemas.microsoft.com/office/drawing/2014/main" id="{57143D23-1778-4708-AB50-7AECEAB619F4}"/>
              </a:ext>
            </a:extLst>
          </p:cNvPr>
          <p:cNvSpPr/>
          <p:nvPr/>
        </p:nvSpPr>
        <p:spPr bwMode="gray">
          <a:xfrm>
            <a:off x="9226296" y="3684486"/>
            <a:ext cx="2630742" cy="2441994"/>
          </a:xfrm>
          <a:prstGeom prst="rect">
            <a:avLst/>
          </a:prstGeom>
          <a:noFill/>
          <a:ln w="19050" cap="flat" cmpd="sng" algn="ctr">
            <a:solidFill>
              <a:schemeClr val="accent5"/>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indent="0">
              <a:spcBef>
                <a:spcPts val="600"/>
              </a:spcBef>
              <a:buNone/>
            </a:pPr>
            <a:endParaRPr lang="en-US" sz="1000" b="1">
              <a:solidFill>
                <a:schemeClr val="tx1"/>
              </a:solidFill>
            </a:endParaRPr>
          </a:p>
          <a:p>
            <a:pPr marL="0" indent="0">
              <a:spcBef>
                <a:spcPts val="600"/>
              </a:spcBef>
              <a:buNone/>
            </a:pPr>
            <a:r>
              <a:rPr lang="en-US" sz="1000" b="1">
                <a:solidFill>
                  <a:schemeClr val="tx1"/>
                </a:solidFill>
              </a:rPr>
              <a:t>Core functions:</a:t>
            </a:r>
          </a:p>
          <a:p>
            <a:pPr>
              <a:spcBef>
                <a:spcPts val="600"/>
              </a:spcBef>
            </a:pPr>
            <a:r>
              <a:rPr lang="en-US" sz="1000" b="1">
                <a:solidFill>
                  <a:schemeClr val="tx1"/>
                </a:solidFill>
              </a:rPr>
              <a:t>Collect premiums </a:t>
            </a:r>
            <a:r>
              <a:rPr lang="en-US" sz="1000">
                <a:solidFill>
                  <a:schemeClr val="tx1"/>
                </a:solidFill>
              </a:rPr>
              <a:t>from employers, self-funded and portion covered by govt.</a:t>
            </a:r>
          </a:p>
          <a:p>
            <a:pPr>
              <a:spcBef>
                <a:spcPts val="600"/>
              </a:spcBef>
            </a:pPr>
            <a:r>
              <a:rPr lang="en-US" sz="1000" b="1">
                <a:solidFill>
                  <a:schemeClr val="tx1"/>
                </a:solidFill>
              </a:rPr>
              <a:t>Manages BPJS budget </a:t>
            </a:r>
            <a:r>
              <a:rPr lang="en-US" sz="1000">
                <a:solidFill>
                  <a:schemeClr val="tx1"/>
                </a:solidFill>
              </a:rPr>
              <a:t>provided by the govt. to supplement premiums</a:t>
            </a:r>
          </a:p>
          <a:p>
            <a:pPr>
              <a:spcBef>
                <a:spcPts val="600"/>
              </a:spcBef>
            </a:pPr>
            <a:r>
              <a:rPr lang="en-US" sz="1000" b="1">
                <a:solidFill>
                  <a:schemeClr val="tx1"/>
                </a:solidFill>
              </a:rPr>
              <a:t>Reviews providers </a:t>
            </a:r>
            <a:r>
              <a:rPr lang="en-US" sz="1000">
                <a:solidFill>
                  <a:schemeClr val="tx1"/>
                </a:solidFill>
              </a:rPr>
              <a:t>and </a:t>
            </a:r>
            <a:r>
              <a:rPr lang="en-US" sz="1000" b="1">
                <a:solidFill>
                  <a:schemeClr val="tx1"/>
                </a:solidFill>
              </a:rPr>
              <a:t>approve BPJS accreditation</a:t>
            </a:r>
          </a:p>
          <a:p>
            <a:pPr>
              <a:spcBef>
                <a:spcPts val="600"/>
              </a:spcBef>
            </a:pPr>
            <a:r>
              <a:rPr lang="en-US" sz="1000" b="1">
                <a:solidFill>
                  <a:schemeClr val="tx1"/>
                </a:solidFill>
              </a:rPr>
              <a:t>Adjudicates claims</a:t>
            </a:r>
            <a:r>
              <a:rPr lang="en-US" sz="1000">
                <a:solidFill>
                  <a:schemeClr val="tx1"/>
                </a:solidFill>
              </a:rPr>
              <a:t> by providers (both primary and secondary/tertiary care)</a:t>
            </a:r>
          </a:p>
          <a:p>
            <a:pPr>
              <a:spcBef>
                <a:spcPts val="600"/>
              </a:spcBef>
            </a:pPr>
            <a:r>
              <a:rPr lang="en-US" sz="1000" b="1">
                <a:solidFill>
                  <a:schemeClr val="tx1"/>
                </a:solidFill>
              </a:rPr>
              <a:t>Reimburse hospitals </a:t>
            </a:r>
            <a:r>
              <a:rPr lang="en-US" sz="1000">
                <a:solidFill>
                  <a:schemeClr val="tx1"/>
                </a:solidFill>
              </a:rPr>
              <a:t>based on pre-agreed tariffs</a:t>
            </a:r>
          </a:p>
        </p:txBody>
      </p:sp>
      <p:sp>
        <p:nvSpPr>
          <p:cNvPr id="71" name="Rectangle 70">
            <a:extLst>
              <a:ext uri="{FF2B5EF4-FFF2-40B4-BE49-F238E27FC236}">
                <a16:creationId xmlns:a16="http://schemas.microsoft.com/office/drawing/2014/main" id="{91309647-B4E2-4F84-AE99-954A6F6C935A}"/>
              </a:ext>
            </a:extLst>
          </p:cNvPr>
          <p:cNvSpPr/>
          <p:nvPr/>
        </p:nvSpPr>
        <p:spPr bwMode="gray">
          <a:xfrm>
            <a:off x="9352078" y="3391575"/>
            <a:ext cx="1145236" cy="605868"/>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4" name="Rectangle 73">
            <a:extLst>
              <a:ext uri="{FF2B5EF4-FFF2-40B4-BE49-F238E27FC236}">
                <a16:creationId xmlns:a16="http://schemas.microsoft.com/office/drawing/2014/main" id="{13A3257B-B931-47A5-A099-1EBB49319926}"/>
              </a:ext>
            </a:extLst>
          </p:cNvPr>
          <p:cNvSpPr/>
          <p:nvPr/>
        </p:nvSpPr>
        <p:spPr bwMode="gray">
          <a:xfrm>
            <a:off x="3540566" y="3410711"/>
            <a:ext cx="1342331" cy="550155"/>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6" name="btfpBulletedList305899">
            <a:extLst>
              <a:ext uri="{FF2B5EF4-FFF2-40B4-BE49-F238E27FC236}">
                <a16:creationId xmlns:a16="http://schemas.microsoft.com/office/drawing/2014/main" id="{4863A1E1-1550-4A8B-A099-A02BE94E7776}"/>
              </a:ext>
            </a:extLst>
          </p:cNvPr>
          <p:cNvSpPr/>
          <p:nvPr/>
        </p:nvSpPr>
        <p:spPr bwMode="gray">
          <a:xfrm>
            <a:off x="334963" y="3683940"/>
            <a:ext cx="2468880" cy="2441448"/>
          </a:xfrm>
          <a:prstGeom prst="rect">
            <a:avLst/>
          </a:prstGeom>
          <a:noFill/>
          <a:ln w="19050" cap="flat" cmpd="sng" algn="ctr">
            <a:solidFill>
              <a:srgbClr val="2D475A"/>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spcBef>
                <a:spcPts val="600"/>
              </a:spcBef>
            </a:pPr>
            <a:endParaRPr lang="en-US" sz="900" b="1">
              <a:solidFill>
                <a:schemeClr val="tx1"/>
              </a:solidFill>
            </a:endParaRPr>
          </a:p>
          <a:p>
            <a:pPr>
              <a:spcBef>
                <a:spcPts val="600"/>
              </a:spcBef>
            </a:pPr>
            <a:r>
              <a:rPr lang="en-US" sz="900" b="1">
                <a:solidFill>
                  <a:schemeClr val="tx1"/>
                </a:solidFill>
              </a:rPr>
              <a:t>Employees: </a:t>
            </a:r>
            <a:r>
              <a:rPr lang="en-US" sz="900">
                <a:solidFill>
                  <a:schemeClr val="tx1"/>
                </a:solidFill>
              </a:rPr>
              <a:t>Premiums </a:t>
            </a:r>
            <a:r>
              <a:rPr lang="en-US" sz="900" b="1">
                <a:solidFill>
                  <a:schemeClr val="tx1"/>
                </a:solidFill>
              </a:rPr>
              <a:t>mostly covered by employers </a:t>
            </a:r>
            <a:r>
              <a:rPr lang="en-US" sz="900">
                <a:solidFill>
                  <a:schemeClr val="tx1"/>
                </a:solidFill>
              </a:rPr>
              <a:t>(5% of monthly salary, with a salary cap of IDR 12M)</a:t>
            </a:r>
          </a:p>
          <a:p>
            <a:pPr lvl="1">
              <a:spcBef>
                <a:spcPts val="0"/>
              </a:spcBef>
            </a:pPr>
            <a:r>
              <a:rPr lang="en-US" sz="700" b="1">
                <a:solidFill>
                  <a:schemeClr val="tx1"/>
                </a:solidFill>
              </a:rPr>
              <a:t>Private:</a:t>
            </a:r>
            <a:r>
              <a:rPr lang="en-US" sz="700">
                <a:solidFill>
                  <a:schemeClr val="tx1"/>
                </a:solidFill>
              </a:rPr>
              <a:t> 4% by employer, 1% by employee</a:t>
            </a:r>
          </a:p>
          <a:p>
            <a:pPr lvl="1">
              <a:spcBef>
                <a:spcPts val="0"/>
              </a:spcBef>
            </a:pPr>
            <a:r>
              <a:rPr lang="en-US" sz="700" b="1">
                <a:solidFill>
                  <a:schemeClr val="tx1"/>
                </a:solidFill>
              </a:rPr>
              <a:t>Govt.: </a:t>
            </a:r>
            <a:r>
              <a:rPr lang="en-US" sz="700">
                <a:solidFill>
                  <a:schemeClr val="tx1"/>
                </a:solidFill>
              </a:rPr>
              <a:t>3% by govt., 2% by employee</a:t>
            </a:r>
          </a:p>
          <a:p>
            <a:pPr>
              <a:spcBef>
                <a:spcPts val="600"/>
              </a:spcBef>
            </a:pPr>
            <a:r>
              <a:rPr lang="en-US" sz="900" b="1">
                <a:solidFill>
                  <a:schemeClr val="tx1"/>
                </a:solidFill>
              </a:rPr>
              <a:t>Self-funded: </a:t>
            </a:r>
            <a:r>
              <a:rPr lang="en-US" sz="900">
                <a:solidFill>
                  <a:schemeClr val="tx1"/>
                </a:solidFill>
              </a:rPr>
              <a:t>For workers who are self-employed or in the informal sector, </a:t>
            </a:r>
            <a:r>
              <a:rPr lang="en-US" sz="900" b="1">
                <a:solidFill>
                  <a:schemeClr val="tx1"/>
                </a:solidFill>
              </a:rPr>
              <a:t>option to pay for their own BPJS</a:t>
            </a:r>
          </a:p>
          <a:p>
            <a:pPr>
              <a:spcBef>
                <a:spcPts val="600"/>
              </a:spcBef>
            </a:pPr>
            <a:r>
              <a:rPr lang="en-US" sz="900" b="1">
                <a:solidFill>
                  <a:schemeClr val="tx1"/>
                </a:solidFill>
              </a:rPr>
              <a:t>Govt-sponsored: </a:t>
            </a:r>
            <a:r>
              <a:rPr lang="en-US" sz="900">
                <a:solidFill>
                  <a:schemeClr val="tx1"/>
                </a:solidFill>
              </a:rPr>
              <a:t>For poorer demographics </a:t>
            </a:r>
            <a:r>
              <a:rPr lang="en-US" sz="900" b="1">
                <a:solidFill>
                  <a:schemeClr val="tx1"/>
                </a:solidFill>
              </a:rPr>
              <a:t>completely covered by the government</a:t>
            </a:r>
          </a:p>
        </p:txBody>
      </p:sp>
      <p:sp>
        <p:nvSpPr>
          <p:cNvPr id="79" name="Rectangle 78">
            <a:extLst>
              <a:ext uri="{FF2B5EF4-FFF2-40B4-BE49-F238E27FC236}">
                <a16:creationId xmlns:a16="http://schemas.microsoft.com/office/drawing/2014/main" id="{E144F6D5-B810-42A6-BB4F-556819C70FB5}"/>
              </a:ext>
            </a:extLst>
          </p:cNvPr>
          <p:cNvSpPr/>
          <p:nvPr/>
        </p:nvSpPr>
        <p:spPr bwMode="gray">
          <a:xfrm>
            <a:off x="391446" y="3391575"/>
            <a:ext cx="2296671" cy="605868"/>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0" name="Rectangle 79">
            <a:extLst>
              <a:ext uri="{FF2B5EF4-FFF2-40B4-BE49-F238E27FC236}">
                <a16:creationId xmlns:a16="http://schemas.microsoft.com/office/drawing/2014/main" id="{4329D741-7866-450D-9244-AFE417FAA4D9}"/>
              </a:ext>
            </a:extLst>
          </p:cNvPr>
          <p:cNvSpPr/>
          <p:nvPr/>
        </p:nvSpPr>
        <p:spPr bwMode="gray">
          <a:xfrm>
            <a:off x="4204258" y="3405611"/>
            <a:ext cx="1079653"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000" b="1">
                <a:solidFill>
                  <a:srgbClr val="640A40"/>
                </a:solidFill>
              </a:rPr>
              <a:t>Providers</a:t>
            </a:r>
          </a:p>
        </p:txBody>
      </p:sp>
      <p:sp>
        <p:nvSpPr>
          <p:cNvPr id="81" name="Rectangle 80">
            <a:extLst>
              <a:ext uri="{FF2B5EF4-FFF2-40B4-BE49-F238E27FC236}">
                <a16:creationId xmlns:a16="http://schemas.microsoft.com/office/drawing/2014/main" id="{AB45B93E-92DC-4B92-9624-01058E644251}"/>
              </a:ext>
            </a:extLst>
          </p:cNvPr>
          <p:cNvSpPr/>
          <p:nvPr/>
        </p:nvSpPr>
        <p:spPr bwMode="gray">
          <a:xfrm>
            <a:off x="9996374" y="3405611"/>
            <a:ext cx="418644"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000" b="1">
                <a:solidFill>
                  <a:srgbClr val="104C3E"/>
                </a:solidFill>
              </a:rPr>
              <a:t>BPJS</a:t>
            </a:r>
          </a:p>
        </p:txBody>
      </p:sp>
      <p:grpSp>
        <p:nvGrpSpPr>
          <p:cNvPr id="82" name="btfpIcon750978">
            <a:extLst>
              <a:ext uri="{FF2B5EF4-FFF2-40B4-BE49-F238E27FC236}">
                <a16:creationId xmlns:a16="http://schemas.microsoft.com/office/drawing/2014/main" id="{1CF72027-AC8F-4E47-B036-8259B4E894F5}"/>
              </a:ext>
            </a:extLst>
          </p:cNvPr>
          <p:cNvGrpSpPr>
            <a:grpSpLocks noChangeAspect="1"/>
          </p:cNvGrpSpPr>
          <p:nvPr>
            <p:custDataLst>
              <p:tags r:id="rId3"/>
            </p:custDataLst>
          </p:nvPr>
        </p:nvGrpSpPr>
        <p:grpSpPr>
          <a:xfrm>
            <a:off x="9404185" y="3424237"/>
            <a:ext cx="540544" cy="540544"/>
            <a:chOff x="9826734" y="1168251"/>
            <a:chExt cx="1124468" cy="1124463"/>
          </a:xfrm>
        </p:grpSpPr>
        <p:sp>
          <p:nvSpPr>
            <p:cNvPr id="83" name="btfpIconCircle750978">
              <a:extLst>
                <a:ext uri="{FF2B5EF4-FFF2-40B4-BE49-F238E27FC236}">
                  <a16:creationId xmlns:a16="http://schemas.microsoft.com/office/drawing/2014/main" id="{BBF26199-E585-43FC-B9D8-C8BC0A22A036}"/>
                </a:ext>
              </a:extLst>
            </p:cNvPr>
            <p:cNvSpPr>
              <a:spLocks/>
            </p:cNvSpPr>
            <p:nvPr/>
          </p:nvSpPr>
          <p:spPr bwMode="gray">
            <a:xfrm>
              <a:off x="9826734" y="1168251"/>
              <a:ext cx="1124466" cy="1124463"/>
            </a:xfrm>
            <a:prstGeom prst="ellipse">
              <a:avLst/>
            </a:prstGeom>
            <a:solidFill>
              <a:srgbClr val="104C3E"/>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000" err="1">
                <a:solidFill>
                  <a:schemeClr val="tx1"/>
                </a:solidFill>
              </a:endParaRPr>
            </a:p>
          </p:txBody>
        </p:sp>
        <p:pic>
          <p:nvPicPr>
            <p:cNvPr id="84" name="btfpIconLines750978">
              <a:extLst>
                <a:ext uri="{FF2B5EF4-FFF2-40B4-BE49-F238E27FC236}">
                  <a16:creationId xmlns:a16="http://schemas.microsoft.com/office/drawing/2014/main" id="{2888840D-B77A-457A-9AC6-8E7770558AD0}"/>
                </a:ext>
              </a:extLst>
            </p:cNvPr>
            <p:cNvPicPr>
              <a:picLocks/>
            </p:cNvPicPr>
            <p:nvPr/>
          </p:nvPicPr>
          <p:blipFill>
            <a:blip r:embed="rId17" cstate="screen">
              <a:extLst>
                <a:ext uri="{28A0092B-C50C-407E-A947-70E740481C1C}">
                  <a14:useLocalDpi xmlns:a14="http://schemas.microsoft.com/office/drawing/2010/main"/>
                </a:ext>
              </a:extLst>
            </a:blip>
            <a:stretch>
              <a:fillRect/>
            </a:stretch>
          </p:blipFill>
          <p:spPr>
            <a:xfrm>
              <a:off x="9826736" y="1168251"/>
              <a:ext cx="1124466" cy="1124463"/>
            </a:xfrm>
            <a:prstGeom prst="rect">
              <a:avLst/>
            </a:prstGeom>
          </p:spPr>
        </p:pic>
      </p:grpSp>
      <p:grpSp>
        <p:nvGrpSpPr>
          <p:cNvPr id="85" name="btfpIcon254663">
            <a:extLst>
              <a:ext uri="{FF2B5EF4-FFF2-40B4-BE49-F238E27FC236}">
                <a16:creationId xmlns:a16="http://schemas.microsoft.com/office/drawing/2014/main" id="{3CEB2D61-1DC7-4FCF-96CD-7C938281A8D8}"/>
              </a:ext>
            </a:extLst>
          </p:cNvPr>
          <p:cNvGrpSpPr>
            <a:grpSpLocks noChangeAspect="1"/>
          </p:cNvGrpSpPr>
          <p:nvPr>
            <p:custDataLst>
              <p:tags r:id="rId4"/>
            </p:custDataLst>
          </p:nvPr>
        </p:nvGrpSpPr>
        <p:grpSpPr>
          <a:xfrm>
            <a:off x="3600088" y="3424237"/>
            <a:ext cx="540544" cy="540544"/>
            <a:chOff x="2468198" y="2750948"/>
            <a:chExt cx="1449923" cy="1449923"/>
          </a:xfrm>
        </p:grpSpPr>
        <p:sp>
          <p:nvSpPr>
            <p:cNvPr id="86" name="btfpIconCircle254663">
              <a:extLst>
                <a:ext uri="{FF2B5EF4-FFF2-40B4-BE49-F238E27FC236}">
                  <a16:creationId xmlns:a16="http://schemas.microsoft.com/office/drawing/2014/main" id="{4B3259A5-3E64-454F-8437-E0628471F3FD}"/>
                </a:ext>
              </a:extLst>
            </p:cNvPr>
            <p:cNvSpPr>
              <a:spLocks/>
            </p:cNvSpPr>
            <p:nvPr/>
          </p:nvSpPr>
          <p:spPr bwMode="gray">
            <a:xfrm>
              <a:off x="2468198" y="2750948"/>
              <a:ext cx="1449923" cy="1449923"/>
            </a:xfrm>
            <a:prstGeom prst="ellipse">
              <a:avLst/>
            </a:prstGeom>
            <a:solidFill>
              <a:srgbClr val="640A4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000" err="1">
                <a:solidFill>
                  <a:schemeClr val="tx1"/>
                </a:solidFill>
              </a:endParaRPr>
            </a:p>
          </p:txBody>
        </p:sp>
        <p:pic>
          <p:nvPicPr>
            <p:cNvPr id="87" name="btfpIconLines254663">
              <a:extLst>
                <a:ext uri="{FF2B5EF4-FFF2-40B4-BE49-F238E27FC236}">
                  <a16:creationId xmlns:a16="http://schemas.microsoft.com/office/drawing/2014/main" id="{1DB38108-CAF4-4E85-B992-D4D73B4C6E80}"/>
                </a:ext>
              </a:extLst>
            </p:cNvPr>
            <p:cNvPicPr>
              <a:picLocks/>
            </p:cNvPicPr>
            <p:nvPr/>
          </p:nvPicPr>
          <p:blipFill>
            <a:blip r:embed="rId18" cstate="screen">
              <a:extLst>
                <a:ext uri="{28A0092B-C50C-407E-A947-70E740481C1C}">
                  <a14:useLocalDpi xmlns:a14="http://schemas.microsoft.com/office/drawing/2010/main"/>
                </a:ext>
              </a:extLst>
            </a:blip>
            <a:stretch>
              <a:fillRect/>
            </a:stretch>
          </p:blipFill>
          <p:spPr>
            <a:xfrm>
              <a:off x="2468198" y="2750948"/>
              <a:ext cx="1449923" cy="1449923"/>
            </a:xfrm>
            <a:prstGeom prst="rect">
              <a:avLst/>
            </a:prstGeom>
          </p:spPr>
        </p:pic>
      </p:grpSp>
      <p:sp>
        <p:nvSpPr>
          <p:cNvPr id="88" name="Rectangle 87">
            <a:extLst>
              <a:ext uri="{FF2B5EF4-FFF2-40B4-BE49-F238E27FC236}">
                <a16:creationId xmlns:a16="http://schemas.microsoft.com/office/drawing/2014/main" id="{DDEE3E8A-25D3-4790-B2F1-80840ADE4897}"/>
              </a:ext>
            </a:extLst>
          </p:cNvPr>
          <p:cNvSpPr/>
          <p:nvPr/>
        </p:nvSpPr>
        <p:spPr bwMode="gray">
          <a:xfrm>
            <a:off x="1056817" y="3487907"/>
            <a:ext cx="1598249"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000" b="1">
                <a:solidFill>
                  <a:srgbClr val="2D475A"/>
                </a:solidFill>
              </a:rPr>
              <a:t>Patients (covered under BPJS)</a:t>
            </a:r>
          </a:p>
        </p:txBody>
      </p:sp>
      <p:grpSp>
        <p:nvGrpSpPr>
          <p:cNvPr id="89" name="btfpIcon201304">
            <a:extLst>
              <a:ext uri="{FF2B5EF4-FFF2-40B4-BE49-F238E27FC236}">
                <a16:creationId xmlns:a16="http://schemas.microsoft.com/office/drawing/2014/main" id="{B3378160-FF0C-4AED-BFE9-099CAF65053B}"/>
              </a:ext>
            </a:extLst>
          </p:cNvPr>
          <p:cNvGrpSpPr>
            <a:grpSpLocks noChangeAspect="1"/>
          </p:cNvGrpSpPr>
          <p:nvPr>
            <p:custDataLst>
              <p:tags r:id="rId5"/>
            </p:custDataLst>
          </p:nvPr>
        </p:nvGrpSpPr>
        <p:grpSpPr>
          <a:xfrm>
            <a:off x="440059" y="3424237"/>
            <a:ext cx="540544" cy="540544"/>
            <a:chOff x="1533523" y="1111052"/>
            <a:chExt cx="1124463" cy="1124463"/>
          </a:xfrm>
        </p:grpSpPr>
        <p:sp>
          <p:nvSpPr>
            <p:cNvPr id="90" name="btfpIconCircle201304">
              <a:extLst>
                <a:ext uri="{FF2B5EF4-FFF2-40B4-BE49-F238E27FC236}">
                  <a16:creationId xmlns:a16="http://schemas.microsoft.com/office/drawing/2014/main" id="{0910FF55-81F4-4CCE-817C-E0C11216E1C0}"/>
                </a:ext>
              </a:extLst>
            </p:cNvPr>
            <p:cNvSpPr>
              <a:spLocks/>
            </p:cNvSpPr>
            <p:nvPr/>
          </p:nvSpPr>
          <p:spPr bwMode="gray">
            <a:xfrm>
              <a:off x="1533523" y="1111052"/>
              <a:ext cx="1124463" cy="1124463"/>
            </a:xfrm>
            <a:prstGeom prst="ellipse">
              <a:avLst/>
            </a:prstGeom>
            <a:solidFill>
              <a:srgbClr val="2D475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000" err="1">
                <a:solidFill>
                  <a:schemeClr val="tx1"/>
                </a:solidFill>
              </a:endParaRPr>
            </a:p>
          </p:txBody>
        </p:sp>
        <p:pic>
          <p:nvPicPr>
            <p:cNvPr id="91" name="btfpIconLines201304">
              <a:extLst>
                <a:ext uri="{FF2B5EF4-FFF2-40B4-BE49-F238E27FC236}">
                  <a16:creationId xmlns:a16="http://schemas.microsoft.com/office/drawing/2014/main" id="{E13067A3-FB57-42AF-8146-BA4D6D1947FE}"/>
                </a:ext>
              </a:extLst>
            </p:cNvPr>
            <p:cNvPicPr>
              <a:picLocks/>
            </p:cNvPicPr>
            <p:nvPr/>
          </p:nvPicPr>
          <p:blipFill>
            <a:blip r:embed="rId19" cstate="screen">
              <a:extLst>
                <a:ext uri="{28A0092B-C50C-407E-A947-70E740481C1C}">
                  <a14:useLocalDpi xmlns:a14="http://schemas.microsoft.com/office/drawing/2010/main"/>
                </a:ext>
              </a:extLst>
            </a:blip>
            <a:stretch>
              <a:fillRect/>
            </a:stretch>
          </p:blipFill>
          <p:spPr>
            <a:xfrm>
              <a:off x="1533523" y="1111052"/>
              <a:ext cx="1124463" cy="1124463"/>
            </a:xfrm>
            <a:prstGeom prst="rect">
              <a:avLst/>
            </a:prstGeom>
          </p:spPr>
        </p:pic>
      </p:grpSp>
      <p:cxnSp>
        <p:nvCxnSpPr>
          <p:cNvPr id="103" name="Straight Arrow Connector 102">
            <a:extLst>
              <a:ext uri="{FF2B5EF4-FFF2-40B4-BE49-F238E27FC236}">
                <a16:creationId xmlns:a16="http://schemas.microsoft.com/office/drawing/2014/main" id="{2B7BC23D-7E5B-4434-B851-63EFB6045217}"/>
              </a:ext>
            </a:extLst>
          </p:cNvPr>
          <p:cNvCxnSpPr>
            <a:cxnSpLocks/>
            <a:stCxn id="76" idx="3"/>
            <a:endCxn id="72" idx="1"/>
          </p:cNvCxnSpPr>
          <p:nvPr/>
        </p:nvCxnSpPr>
        <p:spPr bwMode="gray">
          <a:xfrm>
            <a:off x="2803843" y="4904664"/>
            <a:ext cx="641762" cy="546"/>
          </a:xfrm>
          <a:prstGeom prst="straightConnector1">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D80D18BC-4125-4FB2-979F-F03B2646AA70}"/>
              </a:ext>
            </a:extLst>
          </p:cNvPr>
          <p:cNvSpPr/>
          <p:nvPr/>
        </p:nvSpPr>
        <p:spPr bwMode="gray">
          <a:xfrm>
            <a:off x="2839940" y="4564244"/>
            <a:ext cx="540035"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Seek treatment</a:t>
            </a:r>
          </a:p>
        </p:txBody>
      </p:sp>
      <p:pic>
        <p:nvPicPr>
          <p:cNvPr id="113" name="Picture 112">
            <a:extLst>
              <a:ext uri="{FF2B5EF4-FFF2-40B4-BE49-F238E27FC236}">
                <a16:creationId xmlns:a16="http://schemas.microsoft.com/office/drawing/2014/main" id="{6D8AF418-3DE1-444C-B79C-8947F825D110}"/>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4562858" y="3865453"/>
            <a:ext cx="181008" cy="395286"/>
          </a:xfrm>
          <a:prstGeom prst="rect">
            <a:avLst/>
          </a:prstGeom>
        </p:spPr>
      </p:pic>
      <p:cxnSp>
        <p:nvCxnSpPr>
          <p:cNvPr id="115" name="Connector: Elbow 114">
            <a:extLst>
              <a:ext uri="{FF2B5EF4-FFF2-40B4-BE49-F238E27FC236}">
                <a16:creationId xmlns:a16="http://schemas.microsoft.com/office/drawing/2014/main" id="{4AADA951-962C-4CF8-844F-4EE530E403B2}"/>
              </a:ext>
            </a:extLst>
          </p:cNvPr>
          <p:cNvCxnSpPr>
            <a:cxnSpLocks/>
          </p:cNvCxnSpPr>
          <p:nvPr/>
        </p:nvCxnSpPr>
        <p:spPr bwMode="gray">
          <a:xfrm rot="16200000" flipH="1">
            <a:off x="6095454" y="1637516"/>
            <a:ext cx="1092" cy="8976836"/>
          </a:xfrm>
          <a:prstGeom prst="bentConnector3">
            <a:avLst>
              <a:gd name="adj1" fmla="val 13497802"/>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E8774124-8662-48B4-940D-36EFFA150C02}"/>
              </a:ext>
            </a:extLst>
          </p:cNvPr>
          <p:cNvSpPr/>
          <p:nvPr/>
        </p:nvSpPr>
        <p:spPr bwMode="gray">
          <a:xfrm>
            <a:off x="5338602" y="6117336"/>
            <a:ext cx="1438437" cy="20655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Pay premiums</a:t>
            </a:r>
          </a:p>
        </p:txBody>
      </p:sp>
      <p:cxnSp>
        <p:nvCxnSpPr>
          <p:cNvPr id="117" name="Straight Arrow Connector 116">
            <a:extLst>
              <a:ext uri="{FF2B5EF4-FFF2-40B4-BE49-F238E27FC236}">
                <a16:creationId xmlns:a16="http://schemas.microsoft.com/office/drawing/2014/main" id="{95A25C60-5A7A-4D9D-A43C-131E0A068411}"/>
              </a:ext>
            </a:extLst>
          </p:cNvPr>
          <p:cNvCxnSpPr>
            <a:cxnSpLocks/>
            <a:stCxn id="72" idx="3"/>
          </p:cNvCxnSpPr>
          <p:nvPr/>
        </p:nvCxnSpPr>
        <p:spPr bwMode="gray">
          <a:xfrm>
            <a:off x="8593677" y="4905210"/>
            <a:ext cx="632619" cy="273"/>
          </a:xfrm>
          <a:prstGeom prst="straightConnector1">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0D4FB96C-8850-4463-A976-73321C202C9E}"/>
              </a:ext>
            </a:extLst>
          </p:cNvPr>
          <p:cNvSpPr/>
          <p:nvPr/>
        </p:nvSpPr>
        <p:spPr bwMode="gray">
          <a:xfrm>
            <a:off x="8567929" y="4331322"/>
            <a:ext cx="640080"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Submit claims for reimburse-</a:t>
            </a:r>
            <a:r>
              <a:rPr lang="en-US" sz="800" i="1" err="1">
                <a:solidFill>
                  <a:schemeClr val="tx1"/>
                </a:solidFill>
              </a:rPr>
              <a:t>ment</a:t>
            </a:r>
            <a:endParaRPr lang="en-US" sz="800" i="1">
              <a:solidFill>
                <a:schemeClr val="tx1"/>
              </a:solidFill>
            </a:endParaRPr>
          </a:p>
        </p:txBody>
      </p:sp>
      <p:sp>
        <p:nvSpPr>
          <p:cNvPr id="119" name="Rectangle 118">
            <a:extLst>
              <a:ext uri="{FF2B5EF4-FFF2-40B4-BE49-F238E27FC236}">
                <a16:creationId xmlns:a16="http://schemas.microsoft.com/office/drawing/2014/main" id="{73997F9F-63B2-4167-8D7A-00833929666D}"/>
              </a:ext>
            </a:extLst>
          </p:cNvPr>
          <p:cNvSpPr/>
          <p:nvPr/>
        </p:nvSpPr>
        <p:spPr bwMode="gray">
          <a:xfrm>
            <a:off x="2849084" y="4929540"/>
            <a:ext cx="540035"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Cashless patient journey</a:t>
            </a:r>
          </a:p>
        </p:txBody>
      </p:sp>
      <p:grpSp>
        <p:nvGrpSpPr>
          <p:cNvPr id="39" name="btfpColumnHeaderBox760283">
            <a:extLst>
              <a:ext uri="{FF2B5EF4-FFF2-40B4-BE49-F238E27FC236}">
                <a16:creationId xmlns:a16="http://schemas.microsoft.com/office/drawing/2014/main" id="{F6F0DA73-F054-4DFF-B645-7224D10CC24E}"/>
              </a:ext>
            </a:extLst>
          </p:cNvPr>
          <p:cNvGrpSpPr/>
          <p:nvPr>
            <p:custDataLst>
              <p:tags r:id="rId6"/>
            </p:custDataLst>
          </p:nvPr>
        </p:nvGrpSpPr>
        <p:grpSpPr>
          <a:xfrm>
            <a:off x="334963" y="1268413"/>
            <a:ext cx="5490765" cy="559753"/>
            <a:chOff x="330200" y="1270000"/>
            <a:chExt cx="5495528" cy="370787"/>
          </a:xfrm>
        </p:grpSpPr>
        <p:sp>
          <p:nvSpPr>
            <p:cNvPr id="37" name="btfpColumnHeaderBoxText760283">
              <a:extLst>
                <a:ext uri="{FF2B5EF4-FFF2-40B4-BE49-F238E27FC236}">
                  <a16:creationId xmlns:a16="http://schemas.microsoft.com/office/drawing/2014/main" id="{4B7B3EF7-9D9A-4965-90A2-19E5FC3FE8C5}"/>
                </a:ext>
              </a:extLst>
            </p:cNvPr>
            <p:cNvSpPr txBox="1"/>
            <p:nvPr/>
          </p:nvSpPr>
          <p:spPr bwMode="gray">
            <a:xfrm>
              <a:off x="330200" y="1270000"/>
              <a:ext cx="5495528" cy="370787"/>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JKN</a:t>
              </a:r>
              <a:r>
                <a:rPr lang="en-US" b="1" baseline="30000">
                  <a:solidFill>
                    <a:srgbClr val="000000"/>
                  </a:solidFill>
                </a:rPr>
                <a:t>1</a:t>
              </a:r>
              <a:r>
                <a:rPr lang="en-US" b="1">
                  <a:solidFill>
                    <a:srgbClr val="000000"/>
                  </a:solidFill>
                </a:rPr>
                <a:t> was launched in 2014 by BPJS</a:t>
              </a:r>
              <a:r>
                <a:rPr lang="en-US" b="1" baseline="30000">
                  <a:solidFill>
                    <a:srgbClr val="000000"/>
                  </a:solidFill>
                </a:rPr>
                <a:t>2</a:t>
              </a:r>
              <a:r>
                <a:rPr lang="en-US" b="1">
                  <a:solidFill>
                    <a:srgbClr val="000000"/>
                  </a:solidFill>
                </a:rPr>
                <a:t> to implement universal health coverage in Indonesia</a:t>
              </a:r>
              <a:endParaRPr lang="en-US" sz="1600" b="1">
                <a:solidFill>
                  <a:srgbClr val="000000"/>
                </a:solidFill>
              </a:endParaRPr>
            </a:p>
          </p:txBody>
        </p:sp>
        <p:cxnSp>
          <p:nvCxnSpPr>
            <p:cNvPr id="38" name="btfpColumnHeaderBoxLine760283">
              <a:extLst>
                <a:ext uri="{FF2B5EF4-FFF2-40B4-BE49-F238E27FC236}">
                  <a16:creationId xmlns:a16="http://schemas.microsoft.com/office/drawing/2014/main" id="{6D5C5FF0-5CA3-4BCA-8F5D-8F652A586729}"/>
                </a:ext>
              </a:extLst>
            </p:cNvPr>
            <p:cNvCxnSpPr/>
            <p:nvPr/>
          </p:nvCxnSpPr>
          <p:spPr bwMode="gray">
            <a:xfrm>
              <a:off x="330200" y="164078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ColumnHeaderBox171490">
            <a:extLst>
              <a:ext uri="{FF2B5EF4-FFF2-40B4-BE49-F238E27FC236}">
                <a16:creationId xmlns:a16="http://schemas.microsoft.com/office/drawing/2014/main" id="{49BE9FB7-7ABE-47A6-AA1B-D32DEF371C23}"/>
              </a:ext>
            </a:extLst>
          </p:cNvPr>
          <p:cNvGrpSpPr/>
          <p:nvPr>
            <p:custDataLst>
              <p:tags r:id="rId7"/>
            </p:custDataLst>
          </p:nvPr>
        </p:nvGrpSpPr>
        <p:grpSpPr>
          <a:xfrm>
            <a:off x="351854" y="3017528"/>
            <a:ext cx="11505184" cy="315913"/>
            <a:chOff x="6366272" y="2633238"/>
            <a:chExt cx="5495528" cy="234748"/>
          </a:xfrm>
        </p:grpSpPr>
        <p:sp>
          <p:nvSpPr>
            <p:cNvPr id="40" name="btfpColumnHeaderBoxText171490">
              <a:extLst>
                <a:ext uri="{FF2B5EF4-FFF2-40B4-BE49-F238E27FC236}">
                  <a16:creationId xmlns:a16="http://schemas.microsoft.com/office/drawing/2014/main" id="{E59F1A90-648B-4B36-9353-6A3D908AB565}"/>
                </a:ext>
              </a:extLst>
            </p:cNvPr>
            <p:cNvSpPr txBox="1"/>
            <p:nvPr/>
          </p:nvSpPr>
          <p:spPr bwMode="gray">
            <a:xfrm>
              <a:off x="6366272" y="2633238"/>
              <a:ext cx="5495528" cy="234748"/>
            </a:xfrm>
            <a:prstGeom prst="rect">
              <a:avLst/>
            </a:prstGeom>
            <a:noFill/>
          </p:spPr>
          <p:txBody>
            <a:bodyPr vert="horz" wrap="square" lIns="36036" tIns="36036" rIns="36036" bIns="36036" rtlCol="0" anchor="b">
              <a:spAutoFit/>
            </a:bodyPr>
            <a:lstStyle/>
            <a:p>
              <a:pPr marL="0" indent="0">
                <a:spcBef>
                  <a:spcPts val="0"/>
                </a:spcBef>
                <a:buNone/>
              </a:pPr>
              <a:r>
                <a:rPr lang="en-US" b="1"/>
                <a:t>Patients pay premiums to BPJS for a cashless patient journey</a:t>
              </a:r>
              <a:endParaRPr lang="en-US" sz="1600" b="1">
                <a:solidFill>
                  <a:srgbClr val="000000"/>
                </a:solidFill>
              </a:endParaRPr>
            </a:p>
          </p:txBody>
        </p:sp>
        <p:cxnSp>
          <p:nvCxnSpPr>
            <p:cNvPr id="41" name="btfpColumnHeaderBoxLine171490">
              <a:extLst>
                <a:ext uri="{FF2B5EF4-FFF2-40B4-BE49-F238E27FC236}">
                  <a16:creationId xmlns:a16="http://schemas.microsoft.com/office/drawing/2014/main" id="{D6229D2C-684A-4F5E-8E02-DC048DBD2190}"/>
                </a:ext>
              </a:extLst>
            </p:cNvPr>
            <p:cNvCxnSpPr/>
            <p:nvPr/>
          </p:nvCxnSpPr>
          <p:spPr bwMode="gray">
            <a:xfrm>
              <a:off x="6366272" y="2867986"/>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90" name="btfpNotesBox871534">
            <a:extLst>
              <a:ext uri="{FF2B5EF4-FFF2-40B4-BE49-F238E27FC236}">
                <a16:creationId xmlns:a16="http://schemas.microsoft.com/office/drawing/2014/main" id="{2F56E9A8-042D-4955-8499-49A8A3E72A75}"/>
              </a:ext>
            </a:extLst>
          </p:cNvPr>
          <p:cNvSpPr txBox="1"/>
          <p:nvPr>
            <p:custDataLst>
              <p:tags r:id="rId8"/>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JKN – Jaminan Kesehatan Nasional; (2) BPJS – Badan </a:t>
            </a:r>
            <a:r>
              <a:rPr lang="en-US" sz="800" err="1">
                <a:solidFill>
                  <a:srgbClr val="000000"/>
                </a:solidFill>
              </a:rPr>
              <a:t>Penyelenggara</a:t>
            </a:r>
            <a:r>
              <a:rPr lang="en-US" sz="800">
                <a:solidFill>
                  <a:srgbClr val="000000"/>
                </a:solidFill>
              </a:rPr>
              <a:t> Jaminan </a:t>
            </a:r>
            <a:r>
              <a:rPr lang="en-US" sz="800" err="1">
                <a:solidFill>
                  <a:srgbClr val="000000"/>
                </a:solidFill>
              </a:rPr>
              <a:t>Sosial</a:t>
            </a:r>
            <a:r>
              <a:rPr lang="en-US" sz="800">
                <a:solidFill>
                  <a:srgbClr val="000000"/>
                </a:solidFill>
              </a:rPr>
              <a:t> Kesehatan; (3) KRIS - </a:t>
            </a:r>
            <a:r>
              <a:rPr lang="en-US" sz="800" err="1">
                <a:solidFill>
                  <a:srgbClr val="000000"/>
                </a:solidFill>
              </a:rPr>
              <a:t>Kartu</a:t>
            </a:r>
            <a:r>
              <a:rPr lang="en-US" sz="800">
                <a:solidFill>
                  <a:srgbClr val="000000"/>
                </a:solidFill>
              </a:rPr>
              <a:t> Indonesia </a:t>
            </a:r>
            <a:r>
              <a:rPr lang="en-US" sz="800" err="1">
                <a:solidFill>
                  <a:srgbClr val="000000"/>
                </a:solidFill>
              </a:rPr>
              <a:t>Sehat</a:t>
            </a:r>
            <a:r>
              <a:rPr lang="en-US" sz="800">
                <a:solidFill>
                  <a:srgbClr val="000000"/>
                </a:solidFill>
              </a:rPr>
              <a:t>; </a:t>
            </a:r>
            <a:r>
              <a:rPr lang="en-US" sz="800"/>
              <a:t>Class D – Min. 50 beds, Class C – Min. 100 beds, Class B – Min. 200 beds, Class A – Min. 400 beds</a:t>
            </a:r>
            <a:r>
              <a:rPr lang="en-US" sz="800">
                <a:solidFill>
                  <a:srgbClr val="000000"/>
                </a:solidFill>
              </a:rPr>
              <a:t> | Source: Lit. search, Bain analysis</a:t>
            </a:r>
          </a:p>
        </p:txBody>
      </p:sp>
      <p:grpSp>
        <p:nvGrpSpPr>
          <p:cNvPr id="261" name="btfpIcon188374">
            <a:extLst>
              <a:ext uri="{FF2B5EF4-FFF2-40B4-BE49-F238E27FC236}">
                <a16:creationId xmlns:a16="http://schemas.microsoft.com/office/drawing/2014/main" id="{FE0195D7-45FC-4B37-AAEF-4525544BC95A}"/>
              </a:ext>
            </a:extLst>
          </p:cNvPr>
          <p:cNvGrpSpPr>
            <a:grpSpLocks noChangeAspect="1"/>
          </p:cNvGrpSpPr>
          <p:nvPr>
            <p:custDataLst>
              <p:tags r:id="rId9"/>
            </p:custDataLst>
          </p:nvPr>
        </p:nvGrpSpPr>
        <p:grpSpPr>
          <a:xfrm>
            <a:off x="402138" y="1895753"/>
            <a:ext cx="540544" cy="540544"/>
            <a:chOff x="-208395" y="-4395203"/>
            <a:chExt cx="1887285" cy="19851484"/>
          </a:xfrm>
        </p:grpSpPr>
        <p:sp>
          <p:nvSpPr>
            <p:cNvPr id="262" name="btfpIconCircle188374">
              <a:extLst>
                <a:ext uri="{FF2B5EF4-FFF2-40B4-BE49-F238E27FC236}">
                  <a16:creationId xmlns:a16="http://schemas.microsoft.com/office/drawing/2014/main" id="{17873691-9B7C-4F60-BFD9-4F0B85696119}"/>
                </a:ext>
              </a:extLst>
            </p:cNvPr>
            <p:cNvSpPr>
              <a:spLocks/>
            </p:cNvSpPr>
            <p:nvPr/>
          </p:nvSpPr>
          <p:spPr bwMode="gray">
            <a:xfrm>
              <a:off x="-208395" y="-4395203"/>
              <a:ext cx="1887285" cy="1985148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pic>
          <p:nvPicPr>
            <p:cNvPr id="263" name="btfpIconLines188374">
              <a:extLst>
                <a:ext uri="{FF2B5EF4-FFF2-40B4-BE49-F238E27FC236}">
                  <a16:creationId xmlns:a16="http://schemas.microsoft.com/office/drawing/2014/main" id="{89B5E8AB-7156-497E-8CF0-176DC6112EA6}"/>
                </a:ext>
              </a:extLst>
            </p:cNvPr>
            <p:cNvPicPr>
              <a:picLocks/>
            </p:cNvPicPr>
            <p:nvPr/>
          </p:nvPicPr>
          <p:blipFill>
            <a:blip r:embed="rId21" cstate="screen">
              <a:extLst>
                <a:ext uri="{28A0092B-C50C-407E-A947-70E740481C1C}">
                  <a14:useLocalDpi xmlns:a14="http://schemas.microsoft.com/office/drawing/2010/main"/>
                </a:ext>
              </a:extLst>
            </a:blip>
            <a:stretch>
              <a:fillRect/>
            </a:stretch>
          </p:blipFill>
          <p:spPr>
            <a:xfrm>
              <a:off x="-208395" y="-4395203"/>
              <a:ext cx="1887285" cy="19851484"/>
            </a:xfrm>
            <a:prstGeom prst="rect">
              <a:avLst/>
            </a:prstGeom>
          </p:spPr>
        </p:pic>
      </p:grpSp>
      <p:grpSp>
        <p:nvGrpSpPr>
          <p:cNvPr id="264" name="btfpIcon751133">
            <a:extLst>
              <a:ext uri="{FF2B5EF4-FFF2-40B4-BE49-F238E27FC236}">
                <a16:creationId xmlns:a16="http://schemas.microsoft.com/office/drawing/2014/main" id="{40E9F283-8135-4DAF-862A-340B373A5DAC}"/>
              </a:ext>
            </a:extLst>
          </p:cNvPr>
          <p:cNvGrpSpPr>
            <a:grpSpLocks noChangeAspect="1"/>
          </p:cNvGrpSpPr>
          <p:nvPr>
            <p:custDataLst>
              <p:tags r:id="rId10"/>
            </p:custDataLst>
          </p:nvPr>
        </p:nvGrpSpPr>
        <p:grpSpPr>
          <a:xfrm>
            <a:off x="1957544" y="1899718"/>
            <a:ext cx="540544" cy="540544"/>
            <a:chOff x="-351235" y="-6539163"/>
            <a:chExt cx="2864501" cy="32936162"/>
          </a:xfrm>
        </p:grpSpPr>
        <p:sp>
          <p:nvSpPr>
            <p:cNvPr id="265" name="btfpIconCircle751133">
              <a:extLst>
                <a:ext uri="{FF2B5EF4-FFF2-40B4-BE49-F238E27FC236}">
                  <a16:creationId xmlns:a16="http://schemas.microsoft.com/office/drawing/2014/main" id="{B7E0D9A5-562D-4EDE-BA52-4F8B1448C777}"/>
                </a:ext>
              </a:extLst>
            </p:cNvPr>
            <p:cNvSpPr>
              <a:spLocks/>
            </p:cNvSpPr>
            <p:nvPr/>
          </p:nvSpPr>
          <p:spPr bwMode="gray">
            <a:xfrm>
              <a:off x="-351235" y="-6539163"/>
              <a:ext cx="2864501" cy="32936162"/>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pic>
          <p:nvPicPr>
            <p:cNvPr id="266" name="btfpIconLines751133">
              <a:extLst>
                <a:ext uri="{FF2B5EF4-FFF2-40B4-BE49-F238E27FC236}">
                  <a16:creationId xmlns:a16="http://schemas.microsoft.com/office/drawing/2014/main" id="{2B7EE11C-BEB9-4C26-86AD-1C148122014B}"/>
                </a:ext>
              </a:extLst>
            </p:cNvPr>
            <p:cNvPicPr>
              <a:picLocks/>
            </p:cNvPicPr>
            <p:nvPr/>
          </p:nvPicPr>
          <p:blipFill>
            <a:blip r:embed="rId22" cstate="screen">
              <a:extLst>
                <a:ext uri="{28A0092B-C50C-407E-A947-70E740481C1C}">
                  <a14:useLocalDpi xmlns:a14="http://schemas.microsoft.com/office/drawing/2010/main"/>
                </a:ext>
              </a:extLst>
            </a:blip>
            <a:stretch>
              <a:fillRect/>
            </a:stretch>
          </p:blipFill>
          <p:spPr>
            <a:xfrm>
              <a:off x="-351235" y="-6539163"/>
              <a:ext cx="2864501" cy="32936162"/>
            </a:xfrm>
            <a:prstGeom prst="rect">
              <a:avLst/>
            </a:prstGeom>
          </p:spPr>
        </p:pic>
      </p:grpSp>
      <p:grpSp>
        <p:nvGrpSpPr>
          <p:cNvPr id="279" name="btfpColumnHeaderBox537844">
            <a:extLst>
              <a:ext uri="{FF2B5EF4-FFF2-40B4-BE49-F238E27FC236}">
                <a16:creationId xmlns:a16="http://schemas.microsoft.com/office/drawing/2014/main" id="{545815BD-EE1B-4A46-8FE6-B76063C4B99E}"/>
              </a:ext>
            </a:extLst>
          </p:cNvPr>
          <p:cNvGrpSpPr/>
          <p:nvPr>
            <p:custDataLst>
              <p:tags r:id="rId11"/>
            </p:custDataLst>
          </p:nvPr>
        </p:nvGrpSpPr>
        <p:grpSpPr>
          <a:xfrm>
            <a:off x="6366272" y="1259269"/>
            <a:ext cx="5490766" cy="565217"/>
            <a:chOff x="330200" y="1185312"/>
            <a:chExt cx="11531600" cy="192006"/>
          </a:xfrm>
        </p:grpSpPr>
        <p:sp>
          <p:nvSpPr>
            <p:cNvPr id="277" name="btfpColumnHeaderBoxText537844">
              <a:extLst>
                <a:ext uri="{FF2B5EF4-FFF2-40B4-BE49-F238E27FC236}">
                  <a16:creationId xmlns:a16="http://schemas.microsoft.com/office/drawing/2014/main" id="{55EF9D3E-D7E3-4C9F-BB9F-ACD67230AB84}"/>
                </a:ext>
              </a:extLst>
            </p:cNvPr>
            <p:cNvSpPr txBox="1"/>
            <p:nvPr/>
          </p:nvSpPr>
          <p:spPr bwMode="gray">
            <a:xfrm>
              <a:off x="330200" y="1185312"/>
              <a:ext cx="11531600" cy="190150"/>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Government is looking to replace the current 3 ward </a:t>
              </a:r>
              <a:r>
                <a:rPr lang="en-US" b="1">
                  <a:solidFill>
                    <a:srgbClr val="000000"/>
                  </a:solidFill>
                </a:rPr>
                <a:t>class</a:t>
              </a:r>
              <a:r>
                <a:rPr lang="en-US" sz="1600" b="1">
                  <a:solidFill>
                    <a:srgbClr val="000000"/>
                  </a:solidFill>
                </a:rPr>
                <a:t> system with </a:t>
              </a:r>
              <a:r>
                <a:rPr lang="en-US" b="1">
                  <a:solidFill>
                    <a:srgbClr val="000000"/>
                  </a:solidFill>
                </a:rPr>
                <a:t>KRIS</a:t>
              </a:r>
              <a:r>
                <a:rPr lang="en-US" b="1" baseline="30000">
                  <a:solidFill>
                    <a:srgbClr val="000000"/>
                  </a:solidFill>
                </a:rPr>
                <a:t>3</a:t>
              </a:r>
              <a:r>
                <a:rPr lang="en-US" b="1">
                  <a:solidFill>
                    <a:srgbClr val="000000"/>
                  </a:solidFill>
                </a:rPr>
                <a:t>; trials in progress</a:t>
              </a:r>
            </a:p>
          </p:txBody>
        </p:sp>
        <p:cxnSp>
          <p:nvCxnSpPr>
            <p:cNvPr id="278" name="btfpColumnHeaderBoxLine537844">
              <a:extLst>
                <a:ext uri="{FF2B5EF4-FFF2-40B4-BE49-F238E27FC236}">
                  <a16:creationId xmlns:a16="http://schemas.microsoft.com/office/drawing/2014/main" id="{C67167F8-1B36-4219-A1C7-F7DDE89998C7}"/>
                </a:ext>
              </a:extLst>
            </p:cNvPr>
            <p:cNvCxnSpPr/>
            <p:nvPr/>
          </p:nvCxnSpPr>
          <p:spPr bwMode="gray">
            <a:xfrm>
              <a:off x="330200" y="1377318"/>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80" name="Table 280">
            <a:extLst>
              <a:ext uri="{FF2B5EF4-FFF2-40B4-BE49-F238E27FC236}">
                <a16:creationId xmlns:a16="http://schemas.microsoft.com/office/drawing/2014/main" id="{461E07BD-407D-4931-A432-F1AD34FE92F8}"/>
              </a:ext>
            </a:extLst>
          </p:cNvPr>
          <p:cNvGraphicFramePr>
            <a:graphicFrameLocks noGrp="1"/>
          </p:cNvGraphicFramePr>
          <p:nvPr>
            <p:extLst>
              <p:ext uri="{D42A27DB-BD31-4B8C-83A1-F6EECF244321}">
                <p14:modId xmlns:p14="http://schemas.microsoft.com/office/powerpoint/2010/main" val="2979787476"/>
              </p:ext>
            </p:extLst>
          </p:nvPr>
        </p:nvGraphicFramePr>
        <p:xfrm>
          <a:off x="6366272" y="1899242"/>
          <a:ext cx="2472730" cy="1127760"/>
        </p:xfrm>
        <a:graphic>
          <a:graphicData uri="http://schemas.openxmlformats.org/drawingml/2006/table">
            <a:tbl>
              <a:tblPr firstRow="1" bandRow="1">
                <a:tableStyleId>{2D5ABB26-0587-4C30-8999-92F81FD0307C}</a:tableStyleId>
              </a:tblPr>
              <a:tblGrid>
                <a:gridCol w="436244">
                  <a:extLst>
                    <a:ext uri="{9D8B030D-6E8A-4147-A177-3AD203B41FA5}">
                      <a16:colId xmlns:a16="http://schemas.microsoft.com/office/drawing/2014/main" val="1879080174"/>
                    </a:ext>
                  </a:extLst>
                </a:gridCol>
                <a:gridCol w="866418">
                  <a:extLst>
                    <a:ext uri="{9D8B030D-6E8A-4147-A177-3AD203B41FA5}">
                      <a16:colId xmlns:a16="http://schemas.microsoft.com/office/drawing/2014/main" val="3984915657"/>
                    </a:ext>
                  </a:extLst>
                </a:gridCol>
                <a:gridCol w="1170068">
                  <a:extLst>
                    <a:ext uri="{9D8B030D-6E8A-4147-A177-3AD203B41FA5}">
                      <a16:colId xmlns:a16="http://schemas.microsoft.com/office/drawing/2014/main" val="2738799323"/>
                    </a:ext>
                  </a:extLst>
                </a:gridCol>
              </a:tblGrid>
              <a:tr h="322421">
                <a:tc>
                  <a:txBody>
                    <a:bodyPr/>
                    <a:lstStyle/>
                    <a:p>
                      <a:pPr marL="0" indent="0">
                        <a:buNone/>
                      </a:pPr>
                      <a:r>
                        <a:rPr lang="en-US" sz="1000" b="1"/>
                        <a:t>Class</a:t>
                      </a:r>
                    </a:p>
                  </a:txBody>
                  <a:tcPr marL="45720" marR="45720">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tc>
                  <a:txBody>
                    <a:bodyPr/>
                    <a:lstStyle/>
                    <a:p>
                      <a:pPr marL="0" indent="0">
                        <a:buNone/>
                      </a:pPr>
                      <a:r>
                        <a:rPr lang="en-US" sz="1000" b="1"/>
                        <a:t># of beds in shared room</a:t>
                      </a: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tx2"/>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a:t>Self-funded premium</a:t>
                      </a:r>
                    </a:p>
                  </a:txBody>
                  <a:tcPr marL="45720" marR="45720">
                    <a:lnL w="12700" cap="flat" cmpd="sng" algn="ctr">
                      <a:solidFill>
                        <a:schemeClr val="tx2"/>
                      </a:solidFill>
                      <a:prstDash val="solid"/>
                      <a:round/>
                      <a:headEnd type="none" w="med" len="med"/>
                      <a:tailEnd type="none" w="med" len="med"/>
                    </a:lnL>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637435998"/>
                  </a:ext>
                </a:extLst>
              </a:tr>
              <a:tr h="198413">
                <a:tc>
                  <a:txBody>
                    <a:bodyPr/>
                    <a:lstStyle/>
                    <a:p>
                      <a:pPr marL="0" indent="0" algn="l">
                        <a:buNone/>
                      </a:pPr>
                      <a:r>
                        <a:rPr lang="en-US" sz="1000"/>
                        <a:t>I</a:t>
                      </a:r>
                    </a:p>
                  </a:txBody>
                  <a:tcPr marL="45720" marR="4572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indent="0" algn="l">
                        <a:buNone/>
                      </a:pPr>
                      <a:r>
                        <a:rPr lang="en-US" sz="1000"/>
                        <a:t>2-3</a:t>
                      </a: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indent="0">
                        <a:buNone/>
                      </a:pPr>
                      <a:r>
                        <a:rPr lang="en-US" sz="1000"/>
                        <a:t>~US$11 per month</a:t>
                      </a:r>
                    </a:p>
                  </a:txBody>
                  <a:tcPr marL="45720" marR="457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840481802"/>
                  </a:ext>
                </a:extLst>
              </a:tr>
              <a:tr h="198413">
                <a:tc>
                  <a:txBody>
                    <a:bodyPr/>
                    <a:lstStyle/>
                    <a:p>
                      <a:pPr marL="0" indent="0" algn="l">
                        <a:buNone/>
                      </a:pPr>
                      <a:r>
                        <a:rPr lang="en-US" sz="1000"/>
                        <a:t>II</a:t>
                      </a:r>
                    </a:p>
                  </a:txBody>
                  <a:tcPr marL="45720" marR="4572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indent="0" algn="l">
                        <a:buNone/>
                      </a:pPr>
                      <a:r>
                        <a:rPr lang="en-US" sz="1000"/>
                        <a:t>3-6</a:t>
                      </a: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a:t>~US$7 per month</a:t>
                      </a:r>
                    </a:p>
                  </a:txBody>
                  <a:tcPr marL="45720" marR="457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526409385"/>
                  </a:ext>
                </a:extLst>
              </a:tr>
              <a:tr h="198413">
                <a:tc>
                  <a:txBody>
                    <a:bodyPr/>
                    <a:lstStyle/>
                    <a:p>
                      <a:pPr marL="0" indent="0" algn="l">
                        <a:buNone/>
                      </a:pPr>
                      <a:r>
                        <a:rPr lang="en-US" sz="1000"/>
                        <a:t>III</a:t>
                      </a:r>
                    </a:p>
                  </a:txBody>
                  <a:tcPr marL="45720" marR="45720">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tcPr>
                </a:tc>
                <a:tc>
                  <a:txBody>
                    <a:bodyPr/>
                    <a:lstStyle/>
                    <a:p>
                      <a:pPr marL="0" indent="0" algn="l">
                        <a:buNone/>
                      </a:pPr>
                      <a:r>
                        <a:rPr lang="en-US" sz="1000"/>
                        <a:t>&gt;6</a:t>
                      </a:r>
                    </a:p>
                  </a:txBody>
                  <a:tcPr marL="45720" marR="4572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tcPr>
                </a:tc>
                <a:tc>
                  <a:txBody>
                    <a:bodyPr/>
                    <a:lstStyle/>
                    <a:p>
                      <a:pPr marL="0" indent="0">
                        <a:buNone/>
                      </a:pPr>
                      <a:r>
                        <a:rPr lang="en-US" sz="1000"/>
                        <a:t>~US$3 per month</a:t>
                      </a:r>
                    </a:p>
                  </a:txBody>
                  <a:tcPr marL="45720" marR="45720">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234846127"/>
                  </a:ext>
                </a:extLst>
              </a:tr>
            </a:tbl>
          </a:graphicData>
        </a:graphic>
      </p:graphicFrame>
      <p:sp>
        <p:nvSpPr>
          <p:cNvPr id="283" name="btfpBulletedList926215">
            <a:extLst>
              <a:ext uri="{FF2B5EF4-FFF2-40B4-BE49-F238E27FC236}">
                <a16:creationId xmlns:a16="http://schemas.microsoft.com/office/drawing/2014/main" id="{6201AE57-F122-49CB-81DE-45F8254F63B9}"/>
              </a:ext>
            </a:extLst>
          </p:cNvPr>
          <p:cNvSpPr txBox="1"/>
          <p:nvPr>
            <p:custDataLst>
              <p:tags r:id="rId12"/>
            </p:custDataLst>
          </p:nvPr>
        </p:nvSpPr>
        <p:spPr bwMode="gray">
          <a:xfrm>
            <a:off x="9384308" y="1899242"/>
            <a:ext cx="2472730" cy="1334587"/>
          </a:xfrm>
          <a:prstGeom prst="rect">
            <a:avLst/>
          </a:prstGeom>
          <a:noFill/>
        </p:spPr>
        <p:txBody>
          <a:bodyPr vert="horz" wrap="square" lIns="36000" tIns="36000" rIns="36000" bIns="36000" rtlCol="0">
            <a:spAutoFit/>
          </a:bodyPr>
          <a:lstStyle/>
          <a:p>
            <a:pPr>
              <a:spcBef>
                <a:spcPts val="600"/>
              </a:spcBef>
            </a:pPr>
            <a:r>
              <a:rPr lang="en-US" sz="900"/>
              <a:t>By </a:t>
            </a:r>
            <a:r>
              <a:rPr lang="en-US" sz="900" b="1"/>
              <a:t>2025</a:t>
            </a:r>
            <a:r>
              <a:rPr lang="en-US" sz="900"/>
              <a:t>, the 3-tier system will be replaced by the </a:t>
            </a:r>
            <a:r>
              <a:rPr lang="en-US" sz="900" b="1"/>
              <a:t>standard inpatient class (KRIS) scheme</a:t>
            </a:r>
            <a:r>
              <a:rPr lang="en-US" sz="900"/>
              <a:t> </a:t>
            </a:r>
            <a:endParaRPr lang="en-US" sz="900" b="1"/>
          </a:p>
          <a:p>
            <a:pPr>
              <a:spcBef>
                <a:spcPts val="600"/>
              </a:spcBef>
            </a:pPr>
            <a:r>
              <a:rPr lang="en-US" sz="900"/>
              <a:t>KRIS aims to provide </a:t>
            </a:r>
            <a:r>
              <a:rPr lang="en-US" sz="900" b="1"/>
              <a:t>equal health facilities and services</a:t>
            </a:r>
            <a:r>
              <a:rPr lang="en-US" sz="900"/>
              <a:t> to BPJS patients</a:t>
            </a:r>
          </a:p>
          <a:p>
            <a:pPr>
              <a:spcBef>
                <a:spcPts val="600"/>
              </a:spcBef>
            </a:pPr>
            <a:r>
              <a:rPr lang="en-US" sz="900"/>
              <a:t>With KRIS, maximum room capacity to be </a:t>
            </a:r>
            <a:r>
              <a:rPr lang="en-US" sz="900" b="1"/>
              <a:t>4 patients</a:t>
            </a:r>
            <a:r>
              <a:rPr lang="en-US" sz="900"/>
              <a:t>, with air-conditioning and at least one bathroom</a:t>
            </a:r>
          </a:p>
        </p:txBody>
      </p:sp>
      <p:grpSp>
        <p:nvGrpSpPr>
          <p:cNvPr id="291" name="btfpStatusSticker611078">
            <a:extLst>
              <a:ext uri="{FF2B5EF4-FFF2-40B4-BE49-F238E27FC236}">
                <a16:creationId xmlns:a16="http://schemas.microsoft.com/office/drawing/2014/main" id="{8B6B66E4-08A4-486E-BCCB-2FA06619749D}"/>
              </a:ext>
            </a:extLst>
          </p:cNvPr>
          <p:cNvGrpSpPr/>
          <p:nvPr>
            <p:custDataLst>
              <p:tags r:id="rId13"/>
            </p:custDataLst>
          </p:nvPr>
        </p:nvGrpSpPr>
        <p:grpSpPr>
          <a:xfrm>
            <a:off x="10979506" y="955344"/>
            <a:ext cx="882294" cy="235611"/>
            <a:chOff x="-751809" y="876300"/>
            <a:chExt cx="882294" cy="235611"/>
          </a:xfrm>
        </p:grpSpPr>
        <p:sp>
          <p:nvSpPr>
            <p:cNvPr id="289" name="btfpStatusStickerText611078">
              <a:extLst>
                <a:ext uri="{FF2B5EF4-FFF2-40B4-BE49-F238E27FC236}">
                  <a16:creationId xmlns:a16="http://schemas.microsoft.com/office/drawing/2014/main" id="{C35C669C-DD92-43F3-9995-FE8342A74F71}"/>
                </a:ext>
              </a:extLst>
            </p:cNvPr>
            <p:cNvSpPr txBox="1"/>
            <p:nvPr/>
          </p:nvSpPr>
          <p:spPr bwMode="gray">
            <a:xfrm>
              <a:off x="-751809"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Draft</a:t>
              </a:r>
            </a:p>
          </p:txBody>
        </p:sp>
        <p:cxnSp>
          <p:nvCxnSpPr>
            <p:cNvPr id="290" name="btfpStatusStickerLine611078">
              <a:extLst>
                <a:ext uri="{FF2B5EF4-FFF2-40B4-BE49-F238E27FC236}">
                  <a16:creationId xmlns:a16="http://schemas.microsoft.com/office/drawing/2014/main" id="{65C5E228-5EC5-48DF-9B43-502A9E218D0D}"/>
                </a:ext>
              </a:extLst>
            </p:cNvPr>
            <p:cNvCxnSpPr>
              <a:cxnSpLocks/>
            </p:cNvCxnSpPr>
            <p:nvPr/>
          </p:nvCxnSpPr>
          <p:spPr bwMode="gray">
            <a:xfrm rot="720000">
              <a:off x="-75180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120" name="Picture 119">
            <a:extLst>
              <a:ext uri="{FF2B5EF4-FFF2-40B4-BE49-F238E27FC236}">
                <a16:creationId xmlns:a16="http://schemas.microsoft.com/office/drawing/2014/main" id="{7160D384-A1A3-4C65-BA48-66BD80EAFF80}"/>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1511330" y="162060"/>
            <a:ext cx="522516" cy="535729"/>
          </a:xfrm>
          <a:prstGeom prst="rect">
            <a:avLst/>
          </a:prstGeom>
        </p:spPr>
      </p:pic>
      <p:sp>
        <p:nvSpPr>
          <p:cNvPr id="159" name="Rectangle 158">
            <a:extLst>
              <a:ext uri="{FF2B5EF4-FFF2-40B4-BE49-F238E27FC236}">
                <a16:creationId xmlns:a16="http://schemas.microsoft.com/office/drawing/2014/main" id="{0249C3D7-8CAD-4FF5-BC57-42B556A01912}"/>
              </a:ext>
            </a:extLst>
          </p:cNvPr>
          <p:cNvSpPr/>
          <p:nvPr/>
        </p:nvSpPr>
        <p:spPr>
          <a:xfrm>
            <a:off x="2537460" y="1890928"/>
            <a:ext cx="3283506" cy="553998"/>
          </a:xfrm>
          <a:prstGeom prst="rect">
            <a:avLst/>
          </a:prstGeom>
        </p:spPr>
        <p:txBody>
          <a:bodyPr wrap="square">
            <a:spAutoFit/>
          </a:bodyPr>
          <a:lstStyle/>
          <a:p>
            <a:pPr marL="0" indent="0">
              <a:buNone/>
            </a:pPr>
            <a:r>
              <a:rPr lang="en-US" sz="1000" b="1">
                <a:latin typeface="+mj-lt"/>
              </a:rPr>
              <a:t>Goal: </a:t>
            </a:r>
            <a:r>
              <a:rPr lang="en-US" sz="1000">
                <a:latin typeface="+mj-lt"/>
              </a:rPr>
              <a:t>T</a:t>
            </a:r>
            <a:r>
              <a:rPr lang="en-US" sz="1000">
                <a:solidFill>
                  <a:srgbClr val="202122"/>
                </a:solidFill>
                <a:latin typeface="+mj-lt"/>
              </a:rPr>
              <a:t>o provide health insurance coverage and ensure affordable, acceptable, available and accessible health care services for all citizens of Indonesia</a:t>
            </a:r>
          </a:p>
        </p:txBody>
      </p:sp>
      <p:sp>
        <p:nvSpPr>
          <p:cNvPr id="160" name="Rectangle 159">
            <a:extLst>
              <a:ext uri="{FF2B5EF4-FFF2-40B4-BE49-F238E27FC236}">
                <a16:creationId xmlns:a16="http://schemas.microsoft.com/office/drawing/2014/main" id="{595B7E5C-9931-4928-B5D5-5C5483AF6329}"/>
              </a:ext>
            </a:extLst>
          </p:cNvPr>
          <p:cNvSpPr/>
          <p:nvPr/>
        </p:nvSpPr>
        <p:spPr>
          <a:xfrm>
            <a:off x="1043940" y="2533339"/>
            <a:ext cx="4168010" cy="400110"/>
          </a:xfrm>
          <a:prstGeom prst="rect">
            <a:avLst/>
          </a:prstGeom>
        </p:spPr>
        <p:txBody>
          <a:bodyPr wrap="square">
            <a:spAutoFit/>
          </a:bodyPr>
          <a:lstStyle/>
          <a:p>
            <a:pPr marL="0" indent="0">
              <a:buNone/>
            </a:pPr>
            <a:r>
              <a:rPr lang="en-US" sz="1000" b="1">
                <a:latin typeface="+mj-lt"/>
              </a:rPr>
              <a:t>Private providers: </a:t>
            </a:r>
            <a:r>
              <a:rPr lang="en-US" sz="1000"/>
              <a:t>Hospitals allocate some of their capacity to BPJS patients and maintain available space for other private patients</a:t>
            </a:r>
          </a:p>
        </p:txBody>
      </p:sp>
      <p:grpSp>
        <p:nvGrpSpPr>
          <p:cNvPr id="135" name="btfpIcon961393">
            <a:extLst>
              <a:ext uri="{FF2B5EF4-FFF2-40B4-BE49-F238E27FC236}">
                <a16:creationId xmlns:a16="http://schemas.microsoft.com/office/drawing/2014/main" id="{C92A4C1A-980F-49E3-B146-50B428453C1D}"/>
              </a:ext>
            </a:extLst>
          </p:cNvPr>
          <p:cNvGrpSpPr>
            <a:grpSpLocks noChangeAspect="1"/>
          </p:cNvGrpSpPr>
          <p:nvPr>
            <p:custDataLst>
              <p:tags r:id="rId14"/>
            </p:custDataLst>
          </p:nvPr>
        </p:nvGrpSpPr>
        <p:grpSpPr>
          <a:xfrm>
            <a:off x="524058" y="2463122"/>
            <a:ext cx="540544" cy="540544"/>
            <a:chOff x="402138" y="2463122"/>
            <a:chExt cx="540544" cy="540544"/>
          </a:xfrm>
        </p:grpSpPr>
        <p:sp>
          <p:nvSpPr>
            <p:cNvPr id="134" name="btfpIconCircle961393">
              <a:extLst>
                <a:ext uri="{FF2B5EF4-FFF2-40B4-BE49-F238E27FC236}">
                  <a16:creationId xmlns:a16="http://schemas.microsoft.com/office/drawing/2014/main" id="{E044D4A9-6314-4F3E-B881-F7AB54572421}"/>
                </a:ext>
              </a:extLst>
            </p:cNvPr>
            <p:cNvSpPr>
              <a:spLocks/>
            </p:cNvSpPr>
            <p:nvPr/>
          </p:nvSpPr>
          <p:spPr bwMode="gray">
            <a:xfrm>
              <a:off x="402138" y="2463122"/>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33" name="btfpIconLines961393">
              <a:extLst>
                <a:ext uri="{FF2B5EF4-FFF2-40B4-BE49-F238E27FC236}">
                  <a16:creationId xmlns:a16="http://schemas.microsoft.com/office/drawing/2014/main" id="{E6D662C3-71D7-485C-80DA-252E72BB6427}"/>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402138" y="2463122"/>
              <a:ext cx="540544" cy="540544"/>
            </a:xfrm>
            <a:prstGeom prst="rect">
              <a:avLst/>
            </a:prstGeom>
          </p:spPr>
        </p:pic>
      </p:grpSp>
    </p:spTree>
    <p:custDataLst>
      <p:tags r:id="rId1"/>
    </p:custDataLst>
    <p:extLst>
      <p:ext uri="{BB962C8B-B14F-4D97-AF65-F5344CB8AC3E}">
        <p14:creationId xmlns:p14="http://schemas.microsoft.com/office/powerpoint/2010/main" val="245417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btfpColumnIndicatorGroup2">
            <a:extLst>
              <a:ext uri="{FF2B5EF4-FFF2-40B4-BE49-F238E27FC236}">
                <a16:creationId xmlns:a16="http://schemas.microsoft.com/office/drawing/2014/main" id="{E120C491-927D-4C02-BF6C-46BD9C3DF91D}"/>
              </a:ext>
            </a:extLst>
          </p:cNvPr>
          <p:cNvGrpSpPr/>
          <p:nvPr/>
        </p:nvGrpSpPr>
        <p:grpSpPr>
          <a:xfrm>
            <a:off x="0" y="6926580"/>
            <a:ext cx="12192000" cy="137160"/>
            <a:chOff x="0" y="6926580"/>
            <a:chExt cx="12192000" cy="137160"/>
          </a:xfrm>
        </p:grpSpPr>
        <p:sp>
          <p:nvSpPr>
            <p:cNvPr id="46" name="btfpColumnGapBlocker621785">
              <a:extLst>
                <a:ext uri="{FF2B5EF4-FFF2-40B4-BE49-F238E27FC236}">
                  <a16:creationId xmlns:a16="http://schemas.microsoft.com/office/drawing/2014/main" id="{F3673408-8A4E-4191-94A7-27F7D4A83247}"/>
                </a:ext>
              </a:extLst>
            </p:cNvPr>
            <p:cNvSpPr/>
            <p:nvPr/>
          </p:nvSpPr>
          <p:spPr bwMode="gray">
            <a:xfrm>
              <a:off x="11861801" y="692658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4" name="btfpColumnGapBlocker173442">
              <a:extLst>
                <a:ext uri="{FF2B5EF4-FFF2-40B4-BE49-F238E27FC236}">
                  <a16:creationId xmlns:a16="http://schemas.microsoft.com/office/drawing/2014/main" id="{2DC4E025-7D55-46B0-A820-B06998F88BC4}"/>
                </a:ext>
              </a:extLst>
            </p:cNvPr>
            <p:cNvSpPr/>
            <p:nvPr/>
          </p:nvSpPr>
          <p:spPr bwMode="gray">
            <a:xfrm>
              <a:off x="9849776" y="692658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42" name="btfpColumnIndicator385729">
              <a:extLst>
                <a:ext uri="{FF2B5EF4-FFF2-40B4-BE49-F238E27FC236}">
                  <a16:creationId xmlns:a16="http://schemas.microsoft.com/office/drawing/2014/main" id="{2BB261F1-75FC-44D1-A93B-9D3FDAA276BE}"/>
                </a:ext>
              </a:extLst>
            </p:cNvPr>
            <p:cNvCxnSpPr/>
            <p:nvPr/>
          </p:nvCxnSpPr>
          <p:spPr bwMode="gray">
            <a:xfrm flipV="1">
              <a:off x="1186180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0" name="btfpColumnIndicator465250">
              <a:extLst>
                <a:ext uri="{FF2B5EF4-FFF2-40B4-BE49-F238E27FC236}">
                  <a16:creationId xmlns:a16="http://schemas.microsoft.com/office/drawing/2014/main" id="{70FDCB80-5CF6-4A3D-827B-C9B9AFEC3F19}"/>
                </a:ext>
              </a:extLst>
            </p:cNvPr>
            <p:cNvCxnSpPr/>
            <p:nvPr/>
          </p:nvCxnSpPr>
          <p:spPr bwMode="gray">
            <a:xfrm flipV="1">
              <a:off x="1039032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8" name="btfpColumnGapBlocker669173">
              <a:extLst>
                <a:ext uri="{FF2B5EF4-FFF2-40B4-BE49-F238E27FC236}">
                  <a16:creationId xmlns:a16="http://schemas.microsoft.com/office/drawing/2014/main" id="{7ACAC75A-580A-4208-957A-D1ADC075B812}"/>
                </a:ext>
              </a:extLst>
            </p:cNvPr>
            <p:cNvSpPr/>
            <p:nvPr/>
          </p:nvSpPr>
          <p:spPr bwMode="gray">
            <a:xfrm>
              <a:off x="7837753" y="6926580"/>
              <a:ext cx="540543"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6" name="btfpColumnIndicator560519">
              <a:extLst>
                <a:ext uri="{FF2B5EF4-FFF2-40B4-BE49-F238E27FC236}">
                  <a16:creationId xmlns:a16="http://schemas.microsoft.com/office/drawing/2014/main" id="{7573C675-EAA5-4D7F-B82D-EA795ECE36D0}"/>
                </a:ext>
              </a:extLst>
            </p:cNvPr>
            <p:cNvCxnSpPr/>
            <p:nvPr/>
          </p:nvCxnSpPr>
          <p:spPr bwMode="gray">
            <a:xfrm flipV="1">
              <a:off x="984977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btfpColumnIndicator913444">
              <a:extLst>
                <a:ext uri="{FF2B5EF4-FFF2-40B4-BE49-F238E27FC236}">
                  <a16:creationId xmlns:a16="http://schemas.microsoft.com/office/drawing/2014/main" id="{D6C9C637-F714-48A4-9679-1850191ADD68}"/>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2" name="btfpColumnGapBlocker559021">
              <a:extLst>
                <a:ext uri="{FF2B5EF4-FFF2-40B4-BE49-F238E27FC236}">
                  <a16:creationId xmlns:a16="http://schemas.microsoft.com/office/drawing/2014/main" id="{B835DCB0-A3B9-4CD1-B0CE-398620D4CF98}"/>
                </a:ext>
              </a:extLst>
            </p:cNvPr>
            <p:cNvSpPr/>
            <p:nvPr/>
          </p:nvSpPr>
          <p:spPr bwMode="gray">
            <a:xfrm>
              <a:off x="5825729" y="6926580"/>
              <a:ext cx="540543"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0" name="btfpColumnIndicator871145">
              <a:extLst>
                <a:ext uri="{FF2B5EF4-FFF2-40B4-BE49-F238E27FC236}">
                  <a16:creationId xmlns:a16="http://schemas.microsoft.com/office/drawing/2014/main" id="{ED1C3E8F-1093-470B-BFBD-BAFF2D81A7FB}"/>
                </a:ext>
              </a:extLst>
            </p:cNvPr>
            <p:cNvCxnSpPr/>
            <p:nvPr/>
          </p:nvCxnSpPr>
          <p:spPr bwMode="gray">
            <a:xfrm flipV="1">
              <a:off x="783775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264939">
              <a:extLst>
                <a:ext uri="{FF2B5EF4-FFF2-40B4-BE49-F238E27FC236}">
                  <a16:creationId xmlns:a16="http://schemas.microsoft.com/office/drawing/2014/main" id="{7702EC52-A21E-467C-B71A-15A491F893C7}"/>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932685">
              <a:extLst>
                <a:ext uri="{FF2B5EF4-FFF2-40B4-BE49-F238E27FC236}">
                  <a16:creationId xmlns:a16="http://schemas.microsoft.com/office/drawing/2014/main" id="{F55A1639-EB10-40D5-9ED7-BD2D1CA43345}"/>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4" name="btfpColumnIndicator491660">
              <a:extLst>
                <a:ext uri="{FF2B5EF4-FFF2-40B4-BE49-F238E27FC236}">
                  <a16:creationId xmlns:a16="http://schemas.microsoft.com/office/drawing/2014/main" id="{2E2D1EAE-26D5-42FD-8749-6A5262D7A4D9}"/>
                </a:ext>
              </a:extLst>
            </p:cNvPr>
            <p:cNvCxnSpPr/>
            <p:nvPr/>
          </p:nvCxnSpPr>
          <p:spPr bwMode="gray">
            <a:xfrm flipV="1">
              <a:off x="58257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650569">
              <a:extLst>
                <a:ext uri="{FF2B5EF4-FFF2-40B4-BE49-F238E27FC236}">
                  <a16:creationId xmlns:a16="http://schemas.microsoft.com/office/drawing/2014/main" id="{E85DFC86-10D3-4EC7-A9A5-BDB2972B35E1}"/>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261990">
              <a:extLst>
                <a:ext uri="{FF2B5EF4-FFF2-40B4-BE49-F238E27FC236}">
                  <a16:creationId xmlns:a16="http://schemas.microsoft.com/office/drawing/2014/main" id="{F9C9051D-8B58-4C71-902C-5DE9B255AEF8}"/>
                </a:ext>
              </a:extLst>
            </p:cNvPr>
            <p:cNvSpPr/>
            <p:nvPr/>
          </p:nvSpPr>
          <p:spPr bwMode="gray">
            <a:xfrm>
              <a:off x="1801680"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8" name="btfpColumnIndicator764926">
              <a:extLst>
                <a:ext uri="{FF2B5EF4-FFF2-40B4-BE49-F238E27FC236}">
                  <a16:creationId xmlns:a16="http://schemas.microsoft.com/office/drawing/2014/main" id="{349B9ED1-614B-45F4-9068-9E083FB13363}"/>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318841">
              <a:extLst>
                <a:ext uri="{FF2B5EF4-FFF2-40B4-BE49-F238E27FC236}">
                  <a16:creationId xmlns:a16="http://schemas.microsoft.com/office/drawing/2014/main" id="{41BF6BB5-F004-4A22-9198-89B57E9F0039}"/>
                </a:ext>
              </a:extLst>
            </p:cNvPr>
            <p:cNvCxnSpPr/>
            <p:nvPr/>
          </p:nvCxnSpPr>
          <p:spPr bwMode="gray">
            <a:xfrm flipV="1">
              <a:off x="234222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738159">
              <a:extLst>
                <a:ext uri="{FF2B5EF4-FFF2-40B4-BE49-F238E27FC236}">
                  <a16:creationId xmlns:a16="http://schemas.microsoft.com/office/drawing/2014/main" id="{9B59F2E8-9164-4A81-AAA9-4E7A5D275CF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1" name="btfpColumnIndicator644695">
              <a:extLst>
                <a:ext uri="{FF2B5EF4-FFF2-40B4-BE49-F238E27FC236}">
                  <a16:creationId xmlns:a16="http://schemas.microsoft.com/office/drawing/2014/main" id="{A423B1D1-E01F-4D9F-AE7B-B01DF57A837F}"/>
                </a:ext>
              </a:extLst>
            </p:cNvPr>
            <p:cNvCxnSpPr/>
            <p:nvPr/>
          </p:nvCxnSpPr>
          <p:spPr bwMode="gray">
            <a:xfrm flipV="1">
              <a:off x="180168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108246">
              <a:extLst>
                <a:ext uri="{FF2B5EF4-FFF2-40B4-BE49-F238E27FC236}">
                  <a16:creationId xmlns:a16="http://schemas.microsoft.com/office/drawing/2014/main" id="{C6581E3E-2A4C-448A-8105-8691C1C4982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7" name="btfpColumnIndicatorGroup1">
            <a:extLst>
              <a:ext uri="{FF2B5EF4-FFF2-40B4-BE49-F238E27FC236}">
                <a16:creationId xmlns:a16="http://schemas.microsoft.com/office/drawing/2014/main" id="{72D23A7F-67A5-4358-9D99-95F8929F7980}"/>
              </a:ext>
            </a:extLst>
          </p:cNvPr>
          <p:cNvGrpSpPr/>
          <p:nvPr/>
        </p:nvGrpSpPr>
        <p:grpSpPr>
          <a:xfrm>
            <a:off x="0" y="-205740"/>
            <a:ext cx="12192000" cy="137160"/>
            <a:chOff x="0" y="-205740"/>
            <a:chExt cx="12192000" cy="137160"/>
          </a:xfrm>
        </p:grpSpPr>
        <p:sp>
          <p:nvSpPr>
            <p:cNvPr id="45" name="btfpColumnGapBlocker624896">
              <a:extLst>
                <a:ext uri="{FF2B5EF4-FFF2-40B4-BE49-F238E27FC236}">
                  <a16:creationId xmlns:a16="http://schemas.microsoft.com/office/drawing/2014/main" id="{8B0F7468-D8C5-4F93-91F4-B9C640667C29}"/>
                </a:ext>
              </a:extLst>
            </p:cNvPr>
            <p:cNvSpPr/>
            <p:nvPr/>
          </p:nvSpPr>
          <p:spPr bwMode="gray">
            <a:xfrm>
              <a:off x="11861801" y="-20574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3" name="btfpColumnGapBlocker691758">
              <a:extLst>
                <a:ext uri="{FF2B5EF4-FFF2-40B4-BE49-F238E27FC236}">
                  <a16:creationId xmlns:a16="http://schemas.microsoft.com/office/drawing/2014/main" id="{DF9912A8-392F-4518-A442-BD961D1D3A59}"/>
                </a:ext>
              </a:extLst>
            </p:cNvPr>
            <p:cNvSpPr/>
            <p:nvPr/>
          </p:nvSpPr>
          <p:spPr bwMode="gray">
            <a:xfrm>
              <a:off x="9849776" y="-20574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41" name="btfpColumnIndicator890951">
              <a:extLst>
                <a:ext uri="{FF2B5EF4-FFF2-40B4-BE49-F238E27FC236}">
                  <a16:creationId xmlns:a16="http://schemas.microsoft.com/office/drawing/2014/main" id="{D9D0995D-5FB3-40FD-9E61-202DF7D56CEC}"/>
                </a:ext>
              </a:extLst>
            </p:cNvPr>
            <p:cNvCxnSpPr/>
            <p:nvPr/>
          </p:nvCxnSpPr>
          <p:spPr bwMode="gray">
            <a:xfrm flipV="1">
              <a:off x="1186180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9" name="btfpColumnIndicator249346">
              <a:extLst>
                <a:ext uri="{FF2B5EF4-FFF2-40B4-BE49-F238E27FC236}">
                  <a16:creationId xmlns:a16="http://schemas.microsoft.com/office/drawing/2014/main" id="{E1E69571-6924-4729-9F50-341BDA7FC7B4}"/>
                </a:ext>
              </a:extLst>
            </p:cNvPr>
            <p:cNvCxnSpPr/>
            <p:nvPr/>
          </p:nvCxnSpPr>
          <p:spPr bwMode="gray">
            <a:xfrm flipV="1">
              <a:off x="1039032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7" name="btfpColumnGapBlocker962247">
              <a:extLst>
                <a:ext uri="{FF2B5EF4-FFF2-40B4-BE49-F238E27FC236}">
                  <a16:creationId xmlns:a16="http://schemas.microsoft.com/office/drawing/2014/main" id="{429F5029-D656-410D-BB64-3B4D7E87AD96}"/>
                </a:ext>
              </a:extLst>
            </p:cNvPr>
            <p:cNvSpPr/>
            <p:nvPr/>
          </p:nvSpPr>
          <p:spPr bwMode="gray">
            <a:xfrm>
              <a:off x="7837753" y="-205740"/>
              <a:ext cx="540543"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5" name="btfpColumnIndicator111355">
              <a:extLst>
                <a:ext uri="{FF2B5EF4-FFF2-40B4-BE49-F238E27FC236}">
                  <a16:creationId xmlns:a16="http://schemas.microsoft.com/office/drawing/2014/main" id="{4C4F3FCA-AF86-4BBA-AA56-23B77D38B369}"/>
                </a:ext>
              </a:extLst>
            </p:cNvPr>
            <p:cNvCxnSpPr/>
            <p:nvPr/>
          </p:nvCxnSpPr>
          <p:spPr bwMode="gray">
            <a:xfrm flipV="1">
              <a:off x="984977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btfpColumnIndicator581076">
              <a:extLst>
                <a:ext uri="{FF2B5EF4-FFF2-40B4-BE49-F238E27FC236}">
                  <a16:creationId xmlns:a16="http://schemas.microsoft.com/office/drawing/2014/main" id="{78F9221C-E200-4B04-8B6A-719A86D37ECF}"/>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btfpColumnGapBlocker641686">
              <a:extLst>
                <a:ext uri="{FF2B5EF4-FFF2-40B4-BE49-F238E27FC236}">
                  <a16:creationId xmlns:a16="http://schemas.microsoft.com/office/drawing/2014/main" id="{D981E915-4B96-453B-81CE-7C1CCF764C70}"/>
                </a:ext>
              </a:extLst>
            </p:cNvPr>
            <p:cNvSpPr/>
            <p:nvPr/>
          </p:nvSpPr>
          <p:spPr bwMode="gray">
            <a:xfrm>
              <a:off x="5825729" y="-205740"/>
              <a:ext cx="540543"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9" name="btfpColumnIndicator441143">
              <a:extLst>
                <a:ext uri="{FF2B5EF4-FFF2-40B4-BE49-F238E27FC236}">
                  <a16:creationId xmlns:a16="http://schemas.microsoft.com/office/drawing/2014/main" id="{64D0C22B-5D31-4FD9-BC86-7DF5655F1759}"/>
                </a:ext>
              </a:extLst>
            </p:cNvPr>
            <p:cNvCxnSpPr/>
            <p:nvPr/>
          </p:nvCxnSpPr>
          <p:spPr bwMode="gray">
            <a:xfrm flipV="1">
              <a:off x="783775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200570">
              <a:extLst>
                <a:ext uri="{FF2B5EF4-FFF2-40B4-BE49-F238E27FC236}">
                  <a16:creationId xmlns:a16="http://schemas.microsoft.com/office/drawing/2014/main" id="{0F777112-E478-4EF5-8E70-6281C2600D4A}"/>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262756">
              <a:extLst>
                <a:ext uri="{FF2B5EF4-FFF2-40B4-BE49-F238E27FC236}">
                  <a16:creationId xmlns:a16="http://schemas.microsoft.com/office/drawing/2014/main" id="{971C4672-94D6-4A0E-8742-EA805DD668CD}"/>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3" name="btfpColumnIndicator990630">
              <a:extLst>
                <a:ext uri="{FF2B5EF4-FFF2-40B4-BE49-F238E27FC236}">
                  <a16:creationId xmlns:a16="http://schemas.microsoft.com/office/drawing/2014/main" id="{AA15908E-C39D-46F8-A365-9AB26323B69F}"/>
                </a:ext>
              </a:extLst>
            </p:cNvPr>
            <p:cNvCxnSpPr/>
            <p:nvPr/>
          </p:nvCxnSpPr>
          <p:spPr bwMode="gray">
            <a:xfrm flipV="1">
              <a:off x="58257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776499">
              <a:extLst>
                <a:ext uri="{FF2B5EF4-FFF2-40B4-BE49-F238E27FC236}">
                  <a16:creationId xmlns:a16="http://schemas.microsoft.com/office/drawing/2014/main" id="{3E9D25B6-5ED8-4A1F-8EA6-84289BE357C0}"/>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832056">
              <a:extLst>
                <a:ext uri="{FF2B5EF4-FFF2-40B4-BE49-F238E27FC236}">
                  <a16:creationId xmlns:a16="http://schemas.microsoft.com/office/drawing/2014/main" id="{198C336A-6F44-4E2F-A254-0522208AD458}"/>
                </a:ext>
              </a:extLst>
            </p:cNvPr>
            <p:cNvSpPr/>
            <p:nvPr/>
          </p:nvSpPr>
          <p:spPr bwMode="gray">
            <a:xfrm>
              <a:off x="1801680"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7" name="btfpColumnIndicator516115">
              <a:extLst>
                <a:ext uri="{FF2B5EF4-FFF2-40B4-BE49-F238E27FC236}">
                  <a16:creationId xmlns:a16="http://schemas.microsoft.com/office/drawing/2014/main" id="{819D5E79-CA14-4772-9FA9-AF34093AD9B6}"/>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115485">
              <a:extLst>
                <a:ext uri="{FF2B5EF4-FFF2-40B4-BE49-F238E27FC236}">
                  <a16:creationId xmlns:a16="http://schemas.microsoft.com/office/drawing/2014/main" id="{5A819AF0-A929-4058-808D-E5D660547ED2}"/>
                </a:ext>
              </a:extLst>
            </p:cNvPr>
            <p:cNvCxnSpPr/>
            <p:nvPr/>
          </p:nvCxnSpPr>
          <p:spPr bwMode="gray">
            <a:xfrm flipV="1">
              <a:off x="234222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222142">
              <a:extLst>
                <a:ext uri="{FF2B5EF4-FFF2-40B4-BE49-F238E27FC236}">
                  <a16:creationId xmlns:a16="http://schemas.microsoft.com/office/drawing/2014/main" id="{C0474D32-0124-4259-A9AF-101613775E3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9" name="btfpColumnIndicator465237">
              <a:extLst>
                <a:ext uri="{FF2B5EF4-FFF2-40B4-BE49-F238E27FC236}">
                  <a16:creationId xmlns:a16="http://schemas.microsoft.com/office/drawing/2014/main" id="{054EC882-BCFE-4509-82CD-6556EA319378}"/>
                </a:ext>
              </a:extLst>
            </p:cNvPr>
            <p:cNvCxnSpPr/>
            <p:nvPr/>
          </p:nvCxnSpPr>
          <p:spPr bwMode="gray">
            <a:xfrm flipV="1">
              <a:off x="180168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342833">
              <a:extLst>
                <a:ext uri="{FF2B5EF4-FFF2-40B4-BE49-F238E27FC236}">
                  <a16:creationId xmlns:a16="http://schemas.microsoft.com/office/drawing/2014/main" id="{49F5FC10-D09B-41DE-BFD2-D53110EA7B7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b="1"/>
              <a:t>Market overview |</a:t>
            </a:r>
            <a:r>
              <a:rPr lang="en-US"/>
              <a:t> The Indonesian healthcare system is witnessing a revamped universal health coverage, re-alignment of profit pools, and digital transformation</a:t>
            </a:r>
          </a:p>
        </p:txBody>
      </p:sp>
      <p:sp>
        <p:nvSpPr>
          <p:cNvPr id="3" name="btfpLayoutConfig" hidden="1"/>
          <p:cNvSpPr txBox="1"/>
          <p:nvPr/>
        </p:nvSpPr>
        <p:spPr bwMode="gray">
          <a:xfrm>
            <a:off x="12700" y="12700"/>
            <a:ext cx="117236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overall_0_132472461891112657 columns_3_132473140555367425 6_1_132472461800865500 9_1_132472537791860788 10_1_132472538039019798 13_1_132472552608048618 41_1_132472572585568451 </a:t>
            </a:r>
          </a:p>
        </p:txBody>
      </p:sp>
      <p:grpSp>
        <p:nvGrpSpPr>
          <p:cNvPr id="142" name="btfpRunningAgenda2Level108164">
            <a:extLst>
              <a:ext uri="{FF2B5EF4-FFF2-40B4-BE49-F238E27FC236}">
                <a16:creationId xmlns:a16="http://schemas.microsoft.com/office/drawing/2014/main" id="{E044E363-B9EB-442A-980D-2A2B1E565EA0}"/>
              </a:ext>
            </a:extLst>
          </p:cNvPr>
          <p:cNvGrpSpPr/>
          <p:nvPr>
            <p:custDataLst>
              <p:tags r:id="rId2"/>
            </p:custDataLst>
          </p:nvPr>
        </p:nvGrpSpPr>
        <p:grpSpPr>
          <a:xfrm>
            <a:off x="0" y="944429"/>
            <a:ext cx="3411440" cy="257443"/>
            <a:chOff x="0" y="876300"/>
            <a:chExt cx="3411440" cy="257443"/>
          </a:xfrm>
        </p:grpSpPr>
        <p:sp>
          <p:nvSpPr>
            <p:cNvPr id="139" name="btfpRunningAgenda2LevelBarLeft108164">
              <a:extLst>
                <a:ext uri="{FF2B5EF4-FFF2-40B4-BE49-F238E27FC236}">
                  <a16:creationId xmlns:a16="http://schemas.microsoft.com/office/drawing/2014/main" id="{9239DA8F-3695-4B52-BF9E-9163FD895B0E}"/>
                </a:ext>
              </a:extLst>
            </p:cNvPr>
            <p:cNvSpPr/>
            <p:nvPr/>
          </p:nvSpPr>
          <p:spPr bwMode="gray">
            <a:xfrm>
              <a:off x="0" y="876300"/>
              <a:ext cx="1785966" cy="257443"/>
            </a:xfrm>
            <a:custGeom>
              <a:avLst/>
              <a:gdLst/>
              <a:ahLst/>
              <a:cxnLst/>
              <a:rect l="0" t="0" r="0" b="0"/>
              <a:pathLst>
                <a:path w="1785966" h="257443">
                  <a:moveTo>
                    <a:pt x="0" y="0"/>
                  </a:moveTo>
                  <a:lnTo>
                    <a:pt x="1785965" y="0"/>
                  </a:lnTo>
                  <a:lnTo>
                    <a:pt x="1731244"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38" name="btfpRunningAgenda2LevelTextLeft108164">
              <a:extLst>
                <a:ext uri="{FF2B5EF4-FFF2-40B4-BE49-F238E27FC236}">
                  <a16:creationId xmlns:a16="http://schemas.microsoft.com/office/drawing/2014/main" id="{A34CC922-F6AC-43F3-A371-53A8BF920CA9}"/>
                </a:ext>
              </a:extLst>
            </p:cNvPr>
            <p:cNvSpPr txBox="1"/>
            <p:nvPr/>
          </p:nvSpPr>
          <p:spPr bwMode="gray">
            <a:xfrm>
              <a:off x="0" y="876300"/>
              <a:ext cx="173124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market</a:t>
              </a:r>
            </a:p>
          </p:txBody>
        </p:sp>
        <p:sp>
          <p:nvSpPr>
            <p:cNvPr id="141" name="btfpRunningAgenda2LevelBarRight108164">
              <a:extLst>
                <a:ext uri="{FF2B5EF4-FFF2-40B4-BE49-F238E27FC236}">
                  <a16:creationId xmlns:a16="http://schemas.microsoft.com/office/drawing/2014/main" id="{D5107493-85D6-4CFD-9EDA-A850550151FA}"/>
                </a:ext>
              </a:extLst>
            </p:cNvPr>
            <p:cNvSpPr/>
            <p:nvPr/>
          </p:nvSpPr>
          <p:spPr bwMode="gray">
            <a:xfrm>
              <a:off x="1651123" y="876300"/>
              <a:ext cx="1760317" cy="257442"/>
            </a:xfrm>
            <a:custGeom>
              <a:avLst/>
              <a:gdLst>
                <a:gd name="connsiteX0" fmla="*/ 960419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0419 w 2313135"/>
                <a:gd name="connsiteY0" fmla="*/ 0 h 257442"/>
                <a:gd name="connsiteX1" fmla="*/ 905698 w 2313135"/>
                <a:gd name="connsiteY1" fmla="*/ 257442 h 257442"/>
                <a:gd name="connsiteX2" fmla="*/ 2313135 w 2313135"/>
                <a:gd name="connsiteY2" fmla="*/ 257442 h 257442"/>
                <a:gd name="connsiteX3" fmla="*/ 0 w 2313135"/>
                <a:gd name="connsiteY3" fmla="*/ 257442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257442 h 257442"/>
                <a:gd name="connsiteX0" fmla="*/ 960418 w 960418"/>
                <a:gd name="connsiteY0" fmla="*/ 0 h 257442"/>
                <a:gd name="connsiteX1" fmla="*/ 905697 w 960418"/>
                <a:gd name="connsiteY1" fmla="*/ 257442 h 257442"/>
                <a:gd name="connsiteX2" fmla="*/ 0 w 960418"/>
                <a:gd name="connsiteY2" fmla="*/ 257442 h 257442"/>
                <a:gd name="connsiteX3" fmla="*/ 54721 w 960418"/>
                <a:gd name="connsiteY3" fmla="*/ 0 h 257442"/>
                <a:gd name="connsiteX0" fmla="*/ 1120718 w 1120718"/>
                <a:gd name="connsiteY0" fmla="*/ 0 h 257442"/>
                <a:gd name="connsiteX1" fmla="*/ 905697 w 1120718"/>
                <a:gd name="connsiteY1" fmla="*/ 257442 h 257442"/>
                <a:gd name="connsiteX2" fmla="*/ 0 w 1120718"/>
                <a:gd name="connsiteY2" fmla="*/ 257442 h 257442"/>
                <a:gd name="connsiteX3" fmla="*/ 54721 w 1120718"/>
                <a:gd name="connsiteY3" fmla="*/ 0 h 257442"/>
                <a:gd name="connsiteX0" fmla="*/ 1120718 w 1120718"/>
                <a:gd name="connsiteY0" fmla="*/ 0 h 257442"/>
                <a:gd name="connsiteX1" fmla="*/ 1065997 w 1120718"/>
                <a:gd name="connsiteY1" fmla="*/ 257442 h 257442"/>
                <a:gd name="connsiteX2" fmla="*/ 0 w 1120718"/>
                <a:gd name="connsiteY2" fmla="*/ 257442 h 257442"/>
                <a:gd name="connsiteX3" fmla="*/ 54721 w 1120718"/>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281021 w 1281021"/>
                <a:gd name="connsiteY0" fmla="*/ 0 h 257442"/>
                <a:gd name="connsiteX1" fmla="*/ 1065998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449334 w 1449334"/>
                <a:gd name="connsiteY0" fmla="*/ 0 h 257442"/>
                <a:gd name="connsiteX1" fmla="*/ 1226299 w 1449334"/>
                <a:gd name="connsiteY1" fmla="*/ 257442 h 257442"/>
                <a:gd name="connsiteX2" fmla="*/ 0 w 1449334"/>
                <a:gd name="connsiteY2" fmla="*/ 257442 h 257442"/>
                <a:gd name="connsiteX3" fmla="*/ 54720 w 1449334"/>
                <a:gd name="connsiteY3" fmla="*/ 0 h 257442"/>
                <a:gd name="connsiteX0" fmla="*/ 1449334 w 1449334"/>
                <a:gd name="connsiteY0" fmla="*/ 0 h 257442"/>
                <a:gd name="connsiteX1" fmla="*/ 1394613 w 1449334"/>
                <a:gd name="connsiteY1" fmla="*/ 257442 h 257442"/>
                <a:gd name="connsiteX2" fmla="*/ 0 w 1449334"/>
                <a:gd name="connsiteY2" fmla="*/ 257442 h 257442"/>
                <a:gd name="connsiteX3" fmla="*/ 54720 w 1449334"/>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1 w 1449335"/>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2 w 1449335"/>
                <a:gd name="connsiteY3" fmla="*/ 0 h 257442"/>
                <a:gd name="connsiteX0" fmla="*/ 1707868 w 1707868"/>
                <a:gd name="connsiteY0" fmla="*/ 0 h 257442"/>
                <a:gd name="connsiteX1" fmla="*/ 1394614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1 w 1707868"/>
                <a:gd name="connsiteY3" fmla="*/ 0 h 257442"/>
                <a:gd name="connsiteX0" fmla="*/ 1868167 w 1868167"/>
                <a:gd name="connsiteY0" fmla="*/ 0 h 257442"/>
                <a:gd name="connsiteX1" fmla="*/ 16531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2071749 w 2071749"/>
                <a:gd name="connsiteY0" fmla="*/ 0 h 257442"/>
                <a:gd name="connsiteX1" fmla="*/ 1813446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942786 w 2017028"/>
                <a:gd name="connsiteY0" fmla="*/ 0 h 257442"/>
                <a:gd name="connsiteX1" fmla="*/ 2017028 w 2017028"/>
                <a:gd name="connsiteY1" fmla="*/ 257442 h 257442"/>
                <a:gd name="connsiteX2" fmla="*/ 0 w 2017028"/>
                <a:gd name="connsiteY2" fmla="*/ 257442 h 257442"/>
                <a:gd name="connsiteX3" fmla="*/ 54721 w 2017028"/>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196060 w 1196060"/>
                <a:gd name="connsiteY0" fmla="*/ 0 h 257442"/>
                <a:gd name="connsiteX1" fmla="*/ 888065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356360 w 1356360"/>
                <a:gd name="connsiteY0" fmla="*/ 0 h 257442"/>
                <a:gd name="connsiteX1" fmla="*/ 11413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619959 w 1619959"/>
                <a:gd name="connsiteY0" fmla="*/ 0 h 257442"/>
                <a:gd name="connsiteX1" fmla="*/ 1301639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788273 w 1788273"/>
                <a:gd name="connsiteY0" fmla="*/ 0 h 257442"/>
                <a:gd name="connsiteX1" fmla="*/ 1565238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956589 w 1956589"/>
                <a:gd name="connsiteY0" fmla="*/ 0 h 257442"/>
                <a:gd name="connsiteX1" fmla="*/ 1733552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2209864 w 2209864"/>
                <a:gd name="connsiteY0" fmla="*/ 0 h 257442"/>
                <a:gd name="connsiteX1" fmla="*/ 1901868 w 2209864"/>
                <a:gd name="connsiteY1" fmla="*/ 257442 h 257442"/>
                <a:gd name="connsiteX2" fmla="*/ 0 w 2209864"/>
                <a:gd name="connsiteY2" fmla="*/ 257442 h 257442"/>
                <a:gd name="connsiteX3" fmla="*/ 54721 w 2209864"/>
                <a:gd name="connsiteY3" fmla="*/ 0 h 257442"/>
                <a:gd name="connsiteX0" fmla="*/ 2209864 w 2209864"/>
                <a:gd name="connsiteY0" fmla="*/ 0 h 257442"/>
                <a:gd name="connsiteX1" fmla="*/ 2155142 w 2209864"/>
                <a:gd name="connsiteY1" fmla="*/ 257442 h 257442"/>
                <a:gd name="connsiteX2" fmla="*/ 0 w 2209864"/>
                <a:gd name="connsiteY2" fmla="*/ 257442 h 257442"/>
                <a:gd name="connsiteX3" fmla="*/ 54721 w 2209864"/>
                <a:gd name="connsiteY3" fmla="*/ 0 h 257442"/>
                <a:gd name="connsiteX0" fmla="*/ 2209865 w 2209865"/>
                <a:gd name="connsiteY0" fmla="*/ 0 h 257442"/>
                <a:gd name="connsiteX1" fmla="*/ 2155143 w 2209865"/>
                <a:gd name="connsiteY1" fmla="*/ 257442 h 257442"/>
                <a:gd name="connsiteX2" fmla="*/ 0 w 2209865"/>
                <a:gd name="connsiteY2" fmla="*/ 257442 h 257442"/>
                <a:gd name="connsiteX3" fmla="*/ 54722 w 2209865"/>
                <a:gd name="connsiteY3" fmla="*/ 0 h 257442"/>
                <a:gd name="connsiteX0" fmla="*/ 2209865 w 2209865"/>
                <a:gd name="connsiteY0" fmla="*/ 0 h 257442"/>
                <a:gd name="connsiteX1" fmla="*/ 2155143 w 2209865"/>
                <a:gd name="connsiteY1" fmla="*/ 257442 h 257442"/>
                <a:gd name="connsiteX2" fmla="*/ 0 w 2209865"/>
                <a:gd name="connsiteY2" fmla="*/ 257442 h 257442"/>
                <a:gd name="connsiteX3" fmla="*/ 54722 w 2209865"/>
                <a:gd name="connsiteY3" fmla="*/ 0 h 257442"/>
                <a:gd name="connsiteX0" fmla="*/ 2378180 w 2378180"/>
                <a:gd name="connsiteY0" fmla="*/ 0 h 257442"/>
                <a:gd name="connsiteX1" fmla="*/ 2155143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1 w 2378180"/>
                <a:gd name="connsiteY3" fmla="*/ 0 h 257442"/>
                <a:gd name="connsiteX0" fmla="*/ 2538479 w 2538479"/>
                <a:gd name="connsiteY0" fmla="*/ 0 h 257442"/>
                <a:gd name="connsiteX1" fmla="*/ 23234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706795 w 2706795"/>
                <a:gd name="connsiteY0" fmla="*/ 0 h 257442"/>
                <a:gd name="connsiteX1" fmla="*/ 2483758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3035410 w 3035410"/>
                <a:gd name="connsiteY0" fmla="*/ 0 h 257442"/>
                <a:gd name="connsiteX1" fmla="*/ 2820388 w 3035410"/>
                <a:gd name="connsiteY1" fmla="*/ 257442 h 257442"/>
                <a:gd name="connsiteX2" fmla="*/ 0 w 3035410"/>
                <a:gd name="connsiteY2" fmla="*/ 257442 h 257442"/>
                <a:gd name="connsiteX3" fmla="*/ 54721 w 3035410"/>
                <a:gd name="connsiteY3" fmla="*/ 0 h 257442"/>
                <a:gd name="connsiteX0" fmla="*/ 3035410 w 3035410"/>
                <a:gd name="connsiteY0" fmla="*/ 0 h 257442"/>
                <a:gd name="connsiteX1" fmla="*/ 2980688 w 3035410"/>
                <a:gd name="connsiteY1" fmla="*/ 257442 h 257442"/>
                <a:gd name="connsiteX2" fmla="*/ 0 w 3035410"/>
                <a:gd name="connsiteY2" fmla="*/ 257442 h 257442"/>
                <a:gd name="connsiteX3" fmla="*/ 54721 w 3035410"/>
                <a:gd name="connsiteY3" fmla="*/ 0 h 257442"/>
                <a:gd name="connsiteX0" fmla="*/ 3035411 w 3035411"/>
                <a:gd name="connsiteY0" fmla="*/ 0 h 257442"/>
                <a:gd name="connsiteX1" fmla="*/ 2980689 w 3035411"/>
                <a:gd name="connsiteY1" fmla="*/ 257442 h 257442"/>
                <a:gd name="connsiteX2" fmla="*/ 0 w 3035411"/>
                <a:gd name="connsiteY2" fmla="*/ 257442 h 257442"/>
                <a:gd name="connsiteX3" fmla="*/ 54722 w 3035411"/>
                <a:gd name="connsiteY3" fmla="*/ 0 h 257442"/>
                <a:gd name="connsiteX0" fmla="*/ 3035411 w 3035411"/>
                <a:gd name="connsiteY0" fmla="*/ 0 h 257442"/>
                <a:gd name="connsiteX1" fmla="*/ 2980689 w 3035411"/>
                <a:gd name="connsiteY1" fmla="*/ 257442 h 257442"/>
                <a:gd name="connsiteX2" fmla="*/ 0 w 3035411"/>
                <a:gd name="connsiteY2" fmla="*/ 257442 h 257442"/>
                <a:gd name="connsiteX3" fmla="*/ 54722 w 3035411"/>
                <a:gd name="connsiteY3" fmla="*/ 0 h 257442"/>
                <a:gd name="connsiteX0" fmla="*/ 1760318 w 2980689"/>
                <a:gd name="connsiteY0" fmla="*/ 0 h 257442"/>
                <a:gd name="connsiteX1" fmla="*/ 2980689 w 2980689"/>
                <a:gd name="connsiteY1" fmla="*/ 257442 h 257442"/>
                <a:gd name="connsiteX2" fmla="*/ 0 w 2980689"/>
                <a:gd name="connsiteY2" fmla="*/ 257442 h 257442"/>
                <a:gd name="connsiteX3" fmla="*/ 54722 w 2980689"/>
                <a:gd name="connsiteY3" fmla="*/ 0 h 257442"/>
                <a:gd name="connsiteX0" fmla="*/ 1760318 w 1760318"/>
                <a:gd name="connsiteY0" fmla="*/ 0 h 257442"/>
                <a:gd name="connsiteX1" fmla="*/ 1705597 w 1760318"/>
                <a:gd name="connsiteY1" fmla="*/ 257442 h 257442"/>
                <a:gd name="connsiteX2" fmla="*/ 0 w 1760318"/>
                <a:gd name="connsiteY2" fmla="*/ 257442 h 257442"/>
                <a:gd name="connsiteX3" fmla="*/ 54722 w 1760318"/>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Lst>
              <a:ahLst/>
              <a:cxnLst>
                <a:cxn ang="0">
                  <a:pos x="connsiteX0" y="connsiteY0"/>
                </a:cxn>
                <a:cxn ang="0">
                  <a:pos x="connsiteX1" y="connsiteY1"/>
                </a:cxn>
                <a:cxn ang="0">
                  <a:pos x="connsiteX2" y="connsiteY2"/>
                </a:cxn>
                <a:cxn ang="0">
                  <a:pos x="connsiteX3" y="connsiteY3"/>
                </a:cxn>
              </a:cxnLst>
              <a:rect l="l" t="t" r="r" b="b"/>
              <a:pathLst>
                <a:path w="1760317" h="257442">
                  <a:moveTo>
                    <a:pt x="1760317" y="0"/>
                  </a:moveTo>
                  <a:lnTo>
                    <a:pt x="1705596"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0" name="btfpRunningAgenda2LevelTextRight108164">
              <a:extLst>
                <a:ext uri="{FF2B5EF4-FFF2-40B4-BE49-F238E27FC236}">
                  <a16:creationId xmlns:a16="http://schemas.microsoft.com/office/drawing/2014/main" id="{45D553BC-81B5-4BFC-A01B-AA6BC5906BE4}"/>
                </a:ext>
              </a:extLst>
            </p:cNvPr>
            <p:cNvSpPr txBox="1"/>
            <p:nvPr/>
          </p:nvSpPr>
          <p:spPr bwMode="gray">
            <a:xfrm>
              <a:off x="1651123" y="876300"/>
              <a:ext cx="170559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Trends</a:t>
              </a:r>
            </a:p>
          </p:txBody>
        </p:sp>
      </p:grpSp>
      <p:grpSp>
        <p:nvGrpSpPr>
          <p:cNvPr id="80" name="btfpStatusSticker406587">
            <a:extLst>
              <a:ext uri="{FF2B5EF4-FFF2-40B4-BE49-F238E27FC236}">
                <a16:creationId xmlns:a16="http://schemas.microsoft.com/office/drawing/2014/main" id="{89007C6A-E024-4057-95B6-7C9C0D15EBC1}"/>
              </a:ext>
            </a:extLst>
          </p:cNvPr>
          <p:cNvGrpSpPr/>
          <p:nvPr>
            <p:custDataLst>
              <p:tags r:id="rId3"/>
            </p:custDataLst>
          </p:nvPr>
        </p:nvGrpSpPr>
        <p:grpSpPr>
          <a:xfrm>
            <a:off x="9605733" y="955344"/>
            <a:ext cx="2256067" cy="235611"/>
            <a:chOff x="-2766784" y="876300"/>
            <a:chExt cx="2256067" cy="235611"/>
          </a:xfrm>
        </p:grpSpPr>
        <p:sp>
          <p:nvSpPr>
            <p:cNvPr id="81" name="btfpStatusStickerText406587">
              <a:extLst>
                <a:ext uri="{FF2B5EF4-FFF2-40B4-BE49-F238E27FC236}">
                  <a16:creationId xmlns:a16="http://schemas.microsoft.com/office/drawing/2014/main" id="{AB90058F-8118-44EF-8026-AAFE3A9A84AB}"/>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Non-exhaustive</a:t>
              </a:r>
            </a:p>
          </p:txBody>
        </p:sp>
        <p:cxnSp>
          <p:nvCxnSpPr>
            <p:cNvPr id="82" name="btfpStatusStickerLine406587">
              <a:extLst>
                <a:ext uri="{FF2B5EF4-FFF2-40B4-BE49-F238E27FC236}">
                  <a16:creationId xmlns:a16="http://schemas.microsoft.com/office/drawing/2014/main" id="{32830607-D501-44A3-B9D7-0C3B0FBC7D84}"/>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83" name="btfpStatusSticker406587">
            <a:extLst>
              <a:ext uri="{FF2B5EF4-FFF2-40B4-BE49-F238E27FC236}">
                <a16:creationId xmlns:a16="http://schemas.microsoft.com/office/drawing/2014/main" id="{662C018B-999A-4CF0-8AB1-D9CDC5097F79}"/>
              </a:ext>
            </a:extLst>
          </p:cNvPr>
          <p:cNvGrpSpPr/>
          <p:nvPr>
            <p:custDataLst>
              <p:tags r:id="rId4"/>
            </p:custDataLst>
          </p:nvPr>
        </p:nvGrpSpPr>
        <p:grpSpPr>
          <a:xfrm>
            <a:off x="8596439" y="955344"/>
            <a:ext cx="882294" cy="235611"/>
            <a:chOff x="-5593585" y="876300"/>
            <a:chExt cx="882294" cy="235611"/>
          </a:xfrm>
        </p:grpSpPr>
        <p:sp>
          <p:nvSpPr>
            <p:cNvPr id="84" name="btfpStatusStickerText406587">
              <a:extLst>
                <a:ext uri="{FF2B5EF4-FFF2-40B4-BE49-F238E27FC236}">
                  <a16:creationId xmlns:a16="http://schemas.microsoft.com/office/drawing/2014/main" id="{7AC7B2DC-268B-422F-93E7-90ED97037729}"/>
                </a:ext>
              </a:extLst>
            </p:cNvPr>
            <p:cNvSpPr txBox="1"/>
            <p:nvPr/>
          </p:nvSpPr>
          <p:spPr bwMode="gray">
            <a:xfrm>
              <a:off x="-5593585"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draft</a:t>
              </a:r>
            </a:p>
          </p:txBody>
        </p:sp>
        <p:cxnSp>
          <p:nvCxnSpPr>
            <p:cNvPr id="85" name="btfpStatusStickerLine406587">
              <a:extLst>
                <a:ext uri="{FF2B5EF4-FFF2-40B4-BE49-F238E27FC236}">
                  <a16:creationId xmlns:a16="http://schemas.microsoft.com/office/drawing/2014/main" id="{BDE378D3-F16E-4247-BB16-1A99B73F50D3}"/>
                </a:ext>
              </a:extLst>
            </p:cNvPr>
            <p:cNvCxnSpPr>
              <a:cxnSpLocks/>
            </p:cNvCxnSpPr>
            <p:nvPr/>
          </p:nvCxnSpPr>
          <p:spPr bwMode="gray">
            <a:xfrm rot="720000">
              <a:off x="-5593585"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63" name="btfpColumnHeaderBox816344">
            <a:extLst>
              <a:ext uri="{FF2B5EF4-FFF2-40B4-BE49-F238E27FC236}">
                <a16:creationId xmlns:a16="http://schemas.microsoft.com/office/drawing/2014/main" id="{99DCCF4E-9D62-477E-B664-E86B8E6CBBEA}"/>
              </a:ext>
            </a:extLst>
          </p:cNvPr>
          <p:cNvGrpSpPr/>
          <p:nvPr>
            <p:custDataLst>
              <p:tags r:id="rId5"/>
            </p:custDataLst>
          </p:nvPr>
        </p:nvGrpSpPr>
        <p:grpSpPr>
          <a:xfrm>
            <a:off x="4642843" y="1263629"/>
            <a:ext cx="2931008" cy="285432"/>
            <a:chOff x="4354245" y="1263385"/>
            <a:chExt cx="3483507" cy="185639"/>
          </a:xfrm>
        </p:grpSpPr>
        <p:sp>
          <p:nvSpPr>
            <p:cNvPr id="64" name="btfpColumnHeaderBoxText816344">
              <a:extLst>
                <a:ext uri="{FF2B5EF4-FFF2-40B4-BE49-F238E27FC236}">
                  <a16:creationId xmlns:a16="http://schemas.microsoft.com/office/drawing/2014/main" id="{96A18389-0026-4788-A4E5-5EFC6A089E8A}"/>
                </a:ext>
              </a:extLst>
            </p:cNvPr>
            <p:cNvSpPr txBox="1"/>
            <p:nvPr/>
          </p:nvSpPr>
          <p:spPr bwMode="gray">
            <a:xfrm>
              <a:off x="4354245" y="1263385"/>
              <a:ext cx="3483504" cy="185639"/>
            </a:xfrm>
            <a:prstGeom prst="rect">
              <a:avLst/>
            </a:prstGeom>
            <a:noFill/>
          </p:spPr>
          <p:txBody>
            <a:bodyPr vert="horz" wrap="square" lIns="36036" tIns="36036" rIns="36036" bIns="36036" rtlCol="0" anchor="b">
              <a:spAutoFit/>
            </a:bodyPr>
            <a:lstStyle/>
            <a:p>
              <a:pPr marL="0" indent="0">
                <a:spcBef>
                  <a:spcPts val="0"/>
                </a:spcBef>
                <a:buNone/>
                <a:defRPr/>
              </a:pPr>
              <a:r>
                <a:rPr lang="en-US" sz="1400" b="1" baseline="0"/>
                <a:t>Universal health coverage</a:t>
              </a:r>
              <a:endParaRPr lang="en-US" sz="1400" b="1">
                <a:solidFill>
                  <a:srgbClr val="000000"/>
                </a:solidFill>
              </a:endParaRPr>
            </a:p>
          </p:txBody>
        </p:sp>
        <p:cxnSp>
          <p:nvCxnSpPr>
            <p:cNvPr id="65" name="btfpColumnHeaderBoxLine816344">
              <a:extLst>
                <a:ext uri="{FF2B5EF4-FFF2-40B4-BE49-F238E27FC236}">
                  <a16:creationId xmlns:a16="http://schemas.microsoft.com/office/drawing/2014/main" id="{17F41845-A388-46DD-B990-4D3BE51F9DF2}"/>
                </a:ext>
              </a:extLst>
            </p:cNvPr>
            <p:cNvCxnSpPr/>
            <p:nvPr/>
          </p:nvCxnSpPr>
          <p:spPr bwMode="gray">
            <a:xfrm>
              <a:off x="4354248" y="1449024"/>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1" name="btfpRowHeaderBox573424">
            <a:extLst>
              <a:ext uri="{FF2B5EF4-FFF2-40B4-BE49-F238E27FC236}">
                <a16:creationId xmlns:a16="http://schemas.microsoft.com/office/drawing/2014/main" id="{81BA1492-8C20-4CC0-960E-76165D5C036E}"/>
              </a:ext>
            </a:extLst>
          </p:cNvPr>
          <p:cNvGrpSpPr/>
          <p:nvPr>
            <p:custDataLst>
              <p:tags r:id="rId6"/>
            </p:custDataLst>
          </p:nvPr>
        </p:nvGrpSpPr>
        <p:grpSpPr>
          <a:xfrm>
            <a:off x="425706" y="1582071"/>
            <a:ext cx="492086" cy="1313529"/>
            <a:chOff x="330200" y="1270000"/>
            <a:chExt cx="1184048" cy="972979"/>
          </a:xfrm>
        </p:grpSpPr>
        <p:sp>
          <p:nvSpPr>
            <p:cNvPr id="72" name="btfpRowHeaderBoxText573424">
              <a:extLst>
                <a:ext uri="{FF2B5EF4-FFF2-40B4-BE49-F238E27FC236}">
                  <a16:creationId xmlns:a16="http://schemas.microsoft.com/office/drawing/2014/main" id="{84BE2592-9D5A-40D7-ACD7-A566432D131D}"/>
                </a:ext>
              </a:extLst>
            </p:cNvPr>
            <p:cNvSpPr txBox="1"/>
            <p:nvPr/>
          </p:nvSpPr>
          <p:spPr bwMode="gray">
            <a:xfrm>
              <a:off x="330200" y="1270000"/>
              <a:ext cx="1184048" cy="972979"/>
            </a:xfrm>
            <a:prstGeom prst="rect">
              <a:avLst/>
            </a:prstGeom>
            <a:noFill/>
          </p:spPr>
          <p:txBody>
            <a:bodyPr vert="vert270" wrap="square" lIns="36036" tIns="36036" rIns="180181" bIns="36036" rtlCol="0" anchor="t">
              <a:noAutofit/>
            </a:bodyPr>
            <a:lstStyle/>
            <a:p>
              <a:pPr marL="0" indent="0">
                <a:spcBef>
                  <a:spcPts val="0"/>
                </a:spcBef>
                <a:buNone/>
              </a:pPr>
              <a:r>
                <a:rPr lang="en-US" sz="1200" b="1">
                  <a:solidFill>
                    <a:srgbClr val="000000"/>
                  </a:solidFill>
                </a:rPr>
                <a:t>Trends</a:t>
              </a:r>
            </a:p>
          </p:txBody>
        </p:sp>
        <p:cxnSp>
          <p:nvCxnSpPr>
            <p:cNvPr id="73" name="btfpRowHeaderBoxLine573424">
              <a:extLst>
                <a:ext uri="{FF2B5EF4-FFF2-40B4-BE49-F238E27FC236}">
                  <a16:creationId xmlns:a16="http://schemas.microsoft.com/office/drawing/2014/main" id="{3D6F1B28-D4B4-4BCF-9600-F2B1DAE5A47F}"/>
                </a:ext>
              </a:extLst>
            </p:cNvPr>
            <p:cNvCxnSpPr/>
            <p:nvPr/>
          </p:nvCxnSpPr>
          <p:spPr bwMode="gray">
            <a:xfrm>
              <a:off x="1514248"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4" name="btfpRowHeaderBox283231">
            <a:extLst>
              <a:ext uri="{FF2B5EF4-FFF2-40B4-BE49-F238E27FC236}">
                <a16:creationId xmlns:a16="http://schemas.microsoft.com/office/drawing/2014/main" id="{04967BCA-062F-4E6E-A805-FDA0A201A8CA}"/>
              </a:ext>
            </a:extLst>
          </p:cNvPr>
          <p:cNvGrpSpPr/>
          <p:nvPr>
            <p:custDataLst>
              <p:tags r:id="rId7"/>
            </p:custDataLst>
          </p:nvPr>
        </p:nvGrpSpPr>
        <p:grpSpPr>
          <a:xfrm>
            <a:off x="425706" y="2999452"/>
            <a:ext cx="492086" cy="1808787"/>
            <a:chOff x="330200" y="1270000"/>
            <a:chExt cx="1184048" cy="972979"/>
          </a:xfrm>
        </p:grpSpPr>
        <p:sp>
          <p:nvSpPr>
            <p:cNvPr id="75" name="btfpRowHeaderBoxText283231">
              <a:extLst>
                <a:ext uri="{FF2B5EF4-FFF2-40B4-BE49-F238E27FC236}">
                  <a16:creationId xmlns:a16="http://schemas.microsoft.com/office/drawing/2014/main" id="{C7B26D78-51B9-4080-A8BD-09A5DBCCCAD7}"/>
                </a:ext>
              </a:extLst>
            </p:cNvPr>
            <p:cNvSpPr txBox="1"/>
            <p:nvPr/>
          </p:nvSpPr>
          <p:spPr bwMode="gray">
            <a:xfrm>
              <a:off x="330200" y="1270000"/>
              <a:ext cx="1184048" cy="972979"/>
            </a:xfrm>
            <a:prstGeom prst="rect">
              <a:avLst/>
            </a:prstGeom>
            <a:noFill/>
          </p:spPr>
          <p:txBody>
            <a:bodyPr vert="vert270" wrap="square" lIns="36036" tIns="36036" rIns="180181" bIns="36036" rtlCol="0" anchor="t">
              <a:noAutofit/>
            </a:bodyPr>
            <a:lstStyle/>
            <a:p>
              <a:pPr marL="0" indent="0">
                <a:spcBef>
                  <a:spcPts val="0"/>
                </a:spcBef>
                <a:buNone/>
              </a:pPr>
              <a:r>
                <a:rPr lang="en-US" sz="1200" b="1">
                  <a:solidFill>
                    <a:srgbClr val="5C5C5C"/>
                  </a:solidFill>
                </a:rPr>
                <a:t>Opportunities</a:t>
              </a:r>
            </a:p>
          </p:txBody>
        </p:sp>
        <p:cxnSp>
          <p:nvCxnSpPr>
            <p:cNvPr id="76" name="btfpRowHeaderBoxLine283231">
              <a:extLst>
                <a:ext uri="{FF2B5EF4-FFF2-40B4-BE49-F238E27FC236}">
                  <a16:creationId xmlns:a16="http://schemas.microsoft.com/office/drawing/2014/main" id="{CFA73670-E73A-4C02-8D82-2DD4D4CB4B00}"/>
                </a:ext>
              </a:extLst>
            </p:cNvPr>
            <p:cNvCxnSpPr/>
            <p:nvPr/>
          </p:nvCxnSpPr>
          <p:spPr bwMode="gray">
            <a:xfrm>
              <a:off x="1514248" y="1270000"/>
              <a:ext cx="0" cy="972979"/>
            </a:xfrm>
            <a:prstGeom prst="line">
              <a:avLst/>
            </a:prstGeom>
            <a:ln w="152400" cap="flat">
              <a:solidFill>
                <a:srgbClr val="5C5C5C"/>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3" name="btfpRowHeaderBox283231">
            <a:extLst>
              <a:ext uri="{FF2B5EF4-FFF2-40B4-BE49-F238E27FC236}">
                <a16:creationId xmlns:a16="http://schemas.microsoft.com/office/drawing/2014/main" id="{C99FFE46-F89C-433B-8702-693377DD8A3A}"/>
              </a:ext>
            </a:extLst>
          </p:cNvPr>
          <p:cNvGrpSpPr/>
          <p:nvPr>
            <p:custDataLst>
              <p:tags r:id="rId8"/>
            </p:custDataLst>
          </p:nvPr>
        </p:nvGrpSpPr>
        <p:grpSpPr>
          <a:xfrm>
            <a:off x="429629" y="4913875"/>
            <a:ext cx="490312" cy="1284082"/>
            <a:chOff x="330200" y="1270000"/>
            <a:chExt cx="1184048" cy="972979"/>
          </a:xfrm>
        </p:grpSpPr>
        <p:sp>
          <p:nvSpPr>
            <p:cNvPr id="104" name="btfpRowHeaderBoxText283231">
              <a:extLst>
                <a:ext uri="{FF2B5EF4-FFF2-40B4-BE49-F238E27FC236}">
                  <a16:creationId xmlns:a16="http://schemas.microsoft.com/office/drawing/2014/main" id="{D02FB030-8216-40EC-ACEC-7F737B067E6C}"/>
                </a:ext>
              </a:extLst>
            </p:cNvPr>
            <p:cNvSpPr txBox="1"/>
            <p:nvPr/>
          </p:nvSpPr>
          <p:spPr bwMode="gray">
            <a:xfrm>
              <a:off x="330200" y="1270000"/>
              <a:ext cx="1184048" cy="972979"/>
            </a:xfrm>
            <a:prstGeom prst="rect">
              <a:avLst/>
            </a:prstGeom>
            <a:noFill/>
          </p:spPr>
          <p:txBody>
            <a:bodyPr vert="vert270" wrap="square" lIns="36036" tIns="36036" rIns="180181" bIns="36036" rtlCol="0" anchor="t">
              <a:noAutofit/>
            </a:bodyPr>
            <a:lstStyle/>
            <a:p>
              <a:pPr marL="0" indent="0">
                <a:spcBef>
                  <a:spcPts val="0"/>
                </a:spcBef>
                <a:buNone/>
              </a:pPr>
              <a:r>
                <a:rPr lang="en-US" sz="1200" b="1">
                  <a:solidFill>
                    <a:srgbClr val="858585"/>
                  </a:solidFill>
                </a:rPr>
                <a:t>Threats</a:t>
              </a:r>
            </a:p>
          </p:txBody>
        </p:sp>
        <p:cxnSp>
          <p:nvCxnSpPr>
            <p:cNvPr id="105" name="btfpRowHeaderBoxLine283231">
              <a:extLst>
                <a:ext uri="{FF2B5EF4-FFF2-40B4-BE49-F238E27FC236}">
                  <a16:creationId xmlns:a16="http://schemas.microsoft.com/office/drawing/2014/main" id="{737D935A-169E-4947-A445-26B303A5F355}"/>
                </a:ext>
              </a:extLst>
            </p:cNvPr>
            <p:cNvCxnSpPr/>
            <p:nvPr/>
          </p:nvCxnSpPr>
          <p:spPr bwMode="gray">
            <a:xfrm>
              <a:off x="1514248" y="1270000"/>
              <a:ext cx="0" cy="972979"/>
            </a:xfrm>
            <a:prstGeom prst="line">
              <a:avLst/>
            </a:prstGeom>
            <a:ln w="152400" cap="flat">
              <a:solidFill>
                <a:srgbClr val="858585"/>
              </a:solidFill>
              <a:miter lim="800000"/>
              <a:tailEnd type="none" w="med" len="lg"/>
            </a:ln>
          </p:spPr>
          <p:style>
            <a:lnRef idx="1">
              <a:schemeClr val="accent1"/>
            </a:lnRef>
            <a:fillRef idx="0">
              <a:schemeClr val="accent1"/>
            </a:fillRef>
            <a:effectRef idx="0">
              <a:schemeClr val="accent1"/>
            </a:effectRef>
            <a:fontRef idx="minor">
              <a:schemeClr val="tx1"/>
            </a:fontRef>
          </p:style>
        </p:cxnSp>
      </p:grpSp>
      <p:cxnSp>
        <p:nvCxnSpPr>
          <p:cNvPr id="362" name="Straight Connector 361">
            <a:extLst>
              <a:ext uri="{FF2B5EF4-FFF2-40B4-BE49-F238E27FC236}">
                <a16:creationId xmlns:a16="http://schemas.microsoft.com/office/drawing/2014/main" id="{8E60A801-2E7A-4CB4-8046-59E611BE46C3}"/>
              </a:ext>
            </a:extLst>
          </p:cNvPr>
          <p:cNvCxnSpPr>
            <a:cxnSpLocks/>
          </p:cNvCxnSpPr>
          <p:nvPr>
            <p:custDataLst>
              <p:tags r:id="rId9"/>
            </p:custDataLst>
          </p:nvPr>
        </p:nvCxnSpPr>
        <p:spPr bwMode="gray">
          <a:xfrm>
            <a:off x="1047353" y="2965346"/>
            <a:ext cx="10789920" cy="0"/>
          </a:xfrm>
          <a:prstGeom prst="line">
            <a:avLst/>
          </a:prstGeom>
          <a:ln w="9525" cap="flat">
            <a:solidFill>
              <a:schemeClr val="tx2"/>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sp>
        <p:nvSpPr>
          <p:cNvPr id="4" name="btfpNotesBox788069">
            <a:extLst>
              <a:ext uri="{FF2B5EF4-FFF2-40B4-BE49-F238E27FC236}">
                <a16:creationId xmlns:a16="http://schemas.microsoft.com/office/drawing/2014/main" id="{0765C9A1-5CAB-4D18-92DB-892FAED34DAE}"/>
              </a:ext>
            </a:extLst>
          </p:cNvPr>
          <p:cNvSpPr txBox="1"/>
          <p:nvPr>
            <p:custDataLst>
              <p:tags r:id="rId10"/>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Ministry of Health; (2) JKN – </a:t>
            </a:r>
            <a:r>
              <a:rPr lang="en-US" sz="800" err="1">
                <a:solidFill>
                  <a:srgbClr val="000000"/>
                </a:solidFill>
              </a:rPr>
              <a:t>Jaminan</a:t>
            </a:r>
            <a:r>
              <a:rPr lang="en-US" sz="800">
                <a:solidFill>
                  <a:srgbClr val="000000"/>
                </a:solidFill>
              </a:rPr>
              <a:t> Kesehatan Nasional; (3) BPJS healthcare program (BPJS Kesehatan) is a government-run universal health insurance program in Indonesia offering a range of healthcare services, including inpatient and outpatient care, maternity care, dental care, and emergency services</a:t>
            </a:r>
            <a:r>
              <a:rPr lang="en-US" sz="800">
                <a:solidFill>
                  <a:schemeClr val="dk1"/>
                </a:solidFill>
                <a:highlight>
                  <a:srgbClr val="FFFFFF"/>
                </a:highlight>
              </a:rPr>
              <a:t>; (4) </a:t>
            </a:r>
            <a:r>
              <a:rPr lang="en-US" sz="800" kern="1200">
                <a:solidFill>
                  <a:schemeClr val="dk1"/>
                </a:solidFill>
                <a:highlight>
                  <a:srgbClr val="FFFFFF"/>
                </a:highlight>
              </a:rPr>
              <a:t>Indonesia Case-Based Groups | </a:t>
            </a:r>
            <a:r>
              <a:rPr lang="en-US" sz="800">
                <a:solidFill>
                  <a:srgbClr val="000000"/>
                </a:solidFill>
              </a:rPr>
              <a:t>Source: Statista, Lit. search, Bain analysis, Bain experience</a:t>
            </a:r>
          </a:p>
        </p:txBody>
      </p:sp>
      <p:cxnSp>
        <p:nvCxnSpPr>
          <p:cNvPr id="181" name="Straight Connector 180">
            <a:extLst>
              <a:ext uri="{FF2B5EF4-FFF2-40B4-BE49-F238E27FC236}">
                <a16:creationId xmlns:a16="http://schemas.microsoft.com/office/drawing/2014/main" id="{43DE69B7-EA5C-49EF-838E-A9A2F20FE3C6}"/>
              </a:ext>
            </a:extLst>
          </p:cNvPr>
          <p:cNvCxnSpPr>
            <a:cxnSpLocks/>
          </p:cNvCxnSpPr>
          <p:nvPr>
            <p:custDataLst>
              <p:tags r:id="rId11"/>
            </p:custDataLst>
          </p:nvPr>
        </p:nvCxnSpPr>
        <p:spPr bwMode="gray">
          <a:xfrm>
            <a:off x="1047353" y="4878745"/>
            <a:ext cx="10789920" cy="0"/>
          </a:xfrm>
          <a:prstGeom prst="line">
            <a:avLst/>
          </a:prstGeom>
          <a:ln w="9525" cap="flat">
            <a:solidFill>
              <a:schemeClr val="tx2"/>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159" name="btfpColumnHeaderBox348179">
            <a:extLst>
              <a:ext uri="{FF2B5EF4-FFF2-40B4-BE49-F238E27FC236}">
                <a16:creationId xmlns:a16="http://schemas.microsoft.com/office/drawing/2014/main" id="{7298329A-B939-478A-9968-DFC3DC0A6D4C}"/>
              </a:ext>
            </a:extLst>
          </p:cNvPr>
          <p:cNvGrpSpPr/>
          <p:nvPr>
            <p:custDataLst>
              <p:tags r:id="rId12"/>
            </p:custDataLst>
          </p:nvPr>
        </p:nvGrpSpPr>
        <p:grpSpPr>
          <a:xfrm>
            <a:off x="1041607" y="1265991"/>
            <a:ext cx="2692193" cy="285432"/>
            <a:chOff x="330200" y="1291823"/>
            <a:chExt cx="3483504" cy="285432"/>
          </a:xfrm>
        </p:grpSpPr>
        <p:sp>
          <p:nvSpPr>
            <p:cNvPr id="174" name="btfpColumnHeaderBoxText348179">
              <a:extLst>
                <a:ext uri="{FF2B5EF4-FFF2-40B4-BE49-F238E27FC236}">
                  <a16:creationId xmlns:a16="http://schemas.microsoft.com/office/drawing/2014/main" id="{E243C8B7-C60B-4065-B02E-E2C903504350}"/>
                </a:ext>
              </a:extLst>
            </p:cNvPr>
            <p:cNvSpPr txBox="1"/>
            <p:nvPr/>
          </p:nvSpPr>
          <p:spPr bwMode="gray">
            <a:xfrm>
              <a:off x="330200" y="1291823"/>
              <a:ext cx="3483504" cy="285432"/>
            </a:xfrm>
            <a:prstGeom prst="rect">
              <a:avLst/>
            </a:prstGeom>
            <a:noFill/>
          </p:spPr>
          <p:txBody>
            <a:bodyPr vert="horz" wrap="square" lIns="36036" tIns="36036" rIns="36036" bIns="36036" rtlCol="0" anchor="b">
              <a:spAutoFit/>
            </a:bodyPr>
            <a:lstStyle/>
            <a:p>
              <a:pPr marL="0" lvl="0" indent="0">
                <a:spcBef>
                  <a:spcPts val="0"/>
                </a:spcBef>
                <a:buNone/>
                <a:defRPr/>
              </a:pPr>
              <a:r>
                <a:rPr lang="en-US" sz="1400" b="1">
                  <a:solidFill>
                    <a:srgbClr val="000000"/>
                  </a:solidFill>
                </a:rPr>
                <a:t>Profit pools re-aligning</a:t>
              </a:r>
            </a:p>
          </p:txBody>
        </p:sp>
        <p:cxnSp>
          <p:nvCxnSpPr>
            <p:cNvPr id="176" name="btfpColumnHeaderBoxLine348179">
              <a:extLst>
                <a:ext uri="{FF2B5EF4-FFF2-40B4-BE49-F238E27FC236}">
                  <a16:creationId xmlns:a16="http://schemas.microsoft.com/office/drawing/2014/main" id="{FE824CAE-C239-4DFC-AE80-615239A8E9C2}"/>
                </a:ext>
              </a:extLst>
            </p:cNvPr>
            <p:cNvCxnSpPr/>
            <p:nvPr/>
          </p:nvCxnSpPr>
          <p:spPr bwMode="gray">
            <a:xfrm>
              <a:off x="330200" y="1577255"/>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78" name="btfpColumnHeaderBox348179">
            <a:extLst>
              <a:ext uri="{FF2B5EF4-FFF2-40B4-BE49-F238E27FC236}">
                <a16:creationId xmlns:a16="http://schemas.microsoft.com/office/drawing/2014/main" id="{B45512C8-D848-494F-A6A5-3E54BD8DD502}"/>
              </a:ext>
            </a:extLst>
          </p:cNvPr>
          <p:cNvGrpSpPr/>
          <p:nvPr>
            <p:custDataLst>
              <p:tags r:id="rId13"/>
            </p:custDataLst>
          </p:nvPr>
        </p:nvGrpSpPr>
        <p:grpSpPr>
          <a:xfrm>
            <a:off x="8347435" y="1260844"/>
            <a:ext cx="3047599" cy="288222"/>
            <a:chOff x="330199" y="1282268"/>
            <a:chExt cx="3483505" cy="196006"/>
          </a:xfrm>
        </p:grpSpPr>
        <p:sp>
          <p:nvSpPr>
            <p:cNvPr id="200" name="btfpColumnHeaderBoxText348179">
              <a:extLst>
                <a:ext uri="{FF2B5EF4-FFF2-40B4-BE49-F238E27FC236}">
                  <a16:creationId xmlns:a16="http://schemas.microsoft.com/office/drawing/2014/main" id="{52398572-592A-4A5C-8783-CF71014A921A}"/>
                </a:ext>
              </a:extLst>
            </p:cNvPr>
            <p:cNvSpPr txBox="1"/>
            <p:nvPr/>
          </p:nvSpPr>
          <p:spPr bwMode="gray">
            <a:xfrm>
              <a:off x="330199" y="1282268"/>
              <a:ext cx="3483504" cy="194109"/>
            </a:xfrm>
            <a:prstGeom prst="rect">
              <a:avLst/>
            </a:prstGeom>
            <a:noFill/>
          </p:spPr>
          <p:txBody>
            <a:bodyPr vert="horz" wrap="square" lIns="36036" tIns="36036" rIns="36036" bIns="36036" rtlCol="0" anchor="b">
              <a:spAutoFit/>
            </a:bodyPr>
            <a:lstStyle/>
            <a:p>
              <a:pPr marL="0" indent="0">
                <a:spcBef>
                  <a:spcPts val="0"/>
                </a:spcBef>
                <a:buNone/>
                <a:defRPr/>
              </a:pPr>
              <a:r>
                <a:rPr lang="en-US" sz="1400" b="1"/>
                <a:t>Digital transformation</a:t>
              </a:r>
            </a:p>
          </p:txBody>
        </p:sp>
        <p:cxnSp>
          <p:nvCxnSpPr>
            <p:cNvPr id="201" name="btfpColumnHeaderBoxLine348179">
              <a:extLst>
                <a:ext uri="{FF2B5EF4-FFF2-40B4-BE49-F238E27FC236}">
                  <a16:creationId xmlns:a16="http://schemas.microsoft.com/office/drawing/2014/main" id="{1C820752-88F1-45D3-A007-9700EA320444}"/>
                </a:ext>
              </a:extLst>
            </p:cNvPr>
            <p:cNvCxnSpPr/>
            <p:nvPr/>
          </p:nvCxnSpPr>
          <p:spPr bwMode="gray">
            <a:xfrm>
              <a:off x="330200" y="1478274"/>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21" name="btfpBulletedList175142">
            <a:extLst>
              <a:ext uri="{FF2B5EF4-FFF2-40B4-BE49-F238E27FC236}">
                <a16:creationId xmlns:a16="http://schemas.microsoft.com/office/drawing/2014/main" id="{353F27FF-D1A9-48E8-806E-1EFACE7881C6}"/>
              </a:ext>
            </a:extLst>
          </p:cNvPr>
          <p:cNvSpPr txBox="1"/>
          <p:nvPr>
            <p:custDataLst>
              <p:tags r:id="rId14"/>
            </p:custDataLst>
          </p:nvPr>
        </p:nvSpPr>
        <p:spPr bwMode="gray">
          <a:xfrm>
            <a:off x="1061100" y="1562626"/>
            <a:ext cx="3312642" cy="1417775"/>
          </a:xfrm>
          <a:prstGeom prst="rect">
            <a:avLst/>
          </a:prstGeom>
          <a:noFill/>
        </p:spPr>
        <p:txBody>
          <a:bodyPr vert="horz" wrap="square" lIns="36000" tIns="36000" rIns="36000" bIns="36000" rtlCol="0">
            <a:noAutofit/>
          </a:bodyPr>
          <a:lstStyle/>
          <a:p>
            <a:pPr>
              <a:spcBef>
                <a:spcPts val="600"/>
              </a:spcBef>
            </a:pPr>
            <a:r>
              <a:rPr lang="en-US" sz="1000">
                <a:highlight>
                  <a:srgbClr val="FFFFFF"/>
                </a:highlight>
              </a:rPr>
              <a:t>As of 2022, private healthcare providers is a </a:t>
            </a:r>
            <a:r>
              <a:rPr lang="en-US" sz="1000" b="1">
                <a:highlight>
                  <a:srgbClr val="FFFFFF"/>
                </a:highlight>
              </a:rPr>
              <a:t>$1-1.5B profit pool </a:t>
            </a:r>
            <a:r>
              <a:rPr lang="en-US" sz="1000">
                <a:highlight>
                  <a:srgbClr val="FFFFFF"/>
                </a:highlight>
              </a:rPr>
              <a:t>in Indonesia – expected to double over the next decade, but value will shift towards </a:t>
            </a:r>
            <a:r>
              <a:rPr lang="en-US" sz="1000" b="1">
                <a:highlight>
                  <a:srgbClr val="FFFFFF"/>
                </a:highlight>
              </a:rPr>
              <a:t>payer and provider ecosystem</a:t>
            </a:r>
            <a:r>
              <a:rPr lang="en-US" sz="1000">
                <a:highlight>
                  <a:srgbClr val="FFFFFF"/>
                </a:highlight>
              </a:rPr>
              <a:t>:</a:t>
            </a:r>
          </a:p>
          <a:p>
            <a:pPr lvl="1">
              <a:spcBef>
                <a:spcPts val="0"/>
              </a:spcBef>
            </a:pPr>
            <a:r>
              <a:rPr lang="en-US" sz="800" b="1">
                <a:highlight>
                  <a:srgbClr val="FFFFFF"/>
                </a:highlight>
              </a:rPr>
              <a:t>Top private hospital chains </a:t>
            </a:r>
            <a:r>
              <a:rPr lang="en-US" sz="800">
                <a:highlight>
                  <a:srgbClr val="FFFFFF"/>
                </a:highlight>
              </a:rPr>
              <a:t>expected to achieve </a:t>
            </a:r>
            <a:r>
              <a:rPr lang="en-US" sz="800" b="1">
                <a:highlight>
                  <a:srgbClr val="FFFFFF"/>
                </a:highlight>
              </a:rPr>
              <a:t>15-30% EBITDA margins </a:t>
            </a:r>
            <a:r>
              <a:rPr lang="en-US" sz="800">
                <a:highlight>
                  <a:srgbClr val="FFFFFF"/>
                </a:highlight>
              </a:rPr>
              <a:t>in</a:t>
            </a:r>
            <a:r>
              <a:rPr lang="en-US" sz="800" b="1">
                <a:highlight>
                  <a:srgbClr val="FFFFFF"/>
                </a:highlight>
              </a:rPr>
              <a:t> 2030 from inpatients</a:t>
            </a:r>
            <a:r>
              <a:rPr lang="en-US" sz="800">
                <a:highlight>
                  <a:srgbClr val="FFFFFF"/>
                </a:highlight>
              </a:rPr>
              <a:t> (at a </a:t>
            </a:r>
            <a:r>
              <a:rPr lang="en-US" sz="800" b="1">
                <a:highlight>
                  <a:srgbClr val="FFFFFF"/>
                </a:highlight>
              </a:rPr>
              <a:t>CAGR of ~15% </a:t>
            </a:r>
            <a:r>
              <a:rPr lang="en-US" sz="800">
                <a:highlight>
                  <a:srgbClr val="FFFFFF"/>
                </a:highlight>
              </a:rPr>
              <a:t>over </a:t>
            </a:r>
            <a:r>
              <a:rPr lang="en-US" sz="800" b="1">
                <a:highlight>
                  <a:srgbClr val="FFFFFF"/>
                </a:highlight>
              </a:rPr>
              <a:t>’22-’30</a:t>
            </a:r>
            <a:r>
              <a:rPr lang="en-US" sz="800">
                <a:highlight>
                  <a:srgbClr val="FFFFFF"/>
                </a:highlight>
              </a:rPr>
              <a:t>) due to </a:t>
            </a:r>
            <a:r>
              <a:rPr lang="en-US" sz="800" b="1">
                <a:highlight>
                  <a:srgbClr val="FFFFFF"/>
                </a:highlight>
              </a:rPr>
              <a:t>player consolidation </a:t>
            </a:r>
            <a:r>
              <a:rPr lang="en-US" sz="800">
                <a:highlight>
                  <a:srgbClr val="FFFFFF"/>
                </a:highlight>
              </a:rPr>
              <a:t>and </a:t>
            </a:r>
            <a:r>
              <a:rPr lang="en-US" sz="800" b="1">
                <a:highlight>
                  <a:srgbClr val="FFFFFF"/>
                </a:highlight>
              </a:rPr>
              <a:t>price increases</a:t>
            </a:r>
            <a:r>
              <a:rPr lang="en-US" sz="800">
                <a:highlight>
                  <a:srgbClr val="FFFFFF"/>
                </a:highlight>
              </a:rPr>
              <a:t>, while </a:t>
            </a:r>
            <a:r>
              <a:rPr lang="en-US" sz="800" b="1">
                <a:highlight>
                  <a:srgbClr val="FFFFFF"/>
                </a:highlight>
              </a:rPr>
              <a:t>outpatient provider </a:t>
            </a:r>
            <a:r>
              <a:rPr lang="en-US" sz="800">
                <a:highlight>
                  <a:srgbClr val="FFFFFF"/>
                </a:highlight>
              </a:rPr>
              <a:t>segment profit pool expected to grow at a </a:t>
            </a:r>
            <a:r>
              <a:rPr lang="en-US" sz="800" b="1">
                <a:highlight>
                  <a:srgbClr val="FFFFFF"/>
                </a:highlight>
              </a:rPr>
              <a:t>CAGR of ~20%</a:t>
            </a:r>
            <a:r>
              <a:rPr lang="en-US" sz="800">
                <a:highlight>
                  <a:srgbClr val="FFFFFF"/>
                </a:highlight>
              </a:rPr>
              <a:t> over </a:t>
            </a:r>
            <a:r>
              <a:rPr lang="en-US" sz="800" b="1">
                <a:highlight>
                  <a:srgbClr val="FFFFFF"/>
                </a:highlight>
              </a:rPr>
              <a:t>’22-’30, </a:t>
            </a:r>
            <a:r>
              <a:rPr lang="en-US" sz="800">
                <a:highlight>
                  <a:srgbClr val="FFFFFF"/>
                </a:highlight>
              </a:rPr>
              <a:t>as hospital burden/cost will push for </a:t>
            </a:r>
            <a:r>
              <a:rPr lang="en-US" sz="800" b="1">
                <a:highlight>
                  <a:srgbClr val="FFFFFF"/>
                </a:highlight>
              </a:rPr>
              <a:t>shift to home/on-site care</a:t>
            </a:r>
            <a:endParaRPr lang="en-US" sz="800">
              <a:highlight>
                <a:srgbClr val="FFFFFF"/>
              </a:highlight>
            </a:endParaRPr>
          </a:p>
        </p:txBody>
      </p:sp>
      <p:sp>
        <p:nvSpPr>
          <p:cNvPr id="192" name="btfpBulletedList175142">
            <a:extLst>
              <a:ext uri="{FF2B5EF4-FFF2-40B4-BE49-F238E27FC236}">
                <a16:creationId xmlns:a16="http://schemas.microsoft.com/office/drawing/2014/main" id="{342E16AB-DF7B-49C5-84ED-B419792448D0}"/>
              </a:ext>
            </a:extLst>
          </p:cNvPr>
          <p:cNvSpPr txBox="1"/>
          <p:nvPr>
            <p:custDataLst>
              <p:tags r:id="rId15"/>
            </p:custDataLst>
          </p:nvPr>
        </p:nvSpPr>
        <p:spPr bwMode="gray">
          <a:xfrm>
            <a:off x="4654022" y="1563871"/>
            <a:ext cx="3478742" cy="791414"/>
          </a:xfrm>
          <a:prstGeom prst="rect">
            <a:avLst/>
          </a:prstGeom>
          <a:noFill/>
        </p:spPr>
        <p:txBody>
          <a:bodyPr vert="horz" wrap="square" lIns="36000" tIns="36000" rIns="36000" bIns="36000" rtlCol="0">
            <a:noAutofit/>
          </a:bodyPr>
          <a:lstStyle/>
          <a:p>
            <a:pPr marL="177800" marR="0" lvl="0" indent="-177800" algn="l" defTabSz="711200" rtl="0" eaLnBrk="1" fontAlgn="auto" latinLnBrk="0" hangingPunct="1">
              <a:spcBef>
                <a:spcPts val="600"/>
              </a:spcBef>
              <a:buClrTx/>
              <a:buSzTx/>
              <a:tabLst/>
              <a:defRPr/>
            </a:pPr>
            <a:r>
              <a:rPr lang="en-US" sz="1000" b="0" baseline="0">
                <a:highlight>
                  <a:srgbClr val="FFFFFF"/>
                </a:highlight>
              </a:rPr>
              <a:t>Indonesia is </a:t>
            </a:r>
            <a:r>
              <a:rPr lang="en-US" sz="1000" b="1" baseline="0">
                <a:highlight>
                  <a:srgbClr val="FFFFFF"/>
                </a:highlight>
              </a:rPr>
              <a:t>shifting from private healthcare </a:t>
            </a:r>
            <a:r>
              <a:rPr lang="en-US" sz="1000" b="0" baseline="0">
                <a:highlight>
                  <a:srgbClr val="FFFFFF"/>
                </a:highlight>
              </a:rPr>
              <a:t>to </a:t>
            </a:r>
            <a:r>
              <a:rPr lang="en-US" sz="1000" b="1" baseline="0">
                <a:highlight>
                  <a:srgbClr val="FFFFFF"/>
                </a:highlight>
              </a:rPr>
              <a:t>universal coverage</a:t>
            </a:r>
            <a:r>
              <a:rPr lang="en-US" sz="1000" b="0" baseline="0">
                <a:highlight>
                  <a:srgbClr val="FFFFFF"/>
                </a:highlight>
              </a:rPr>
              <a:t>, aiming to provide affordable, quality services for all</a:t>
            </a:r>
          </a:p>
          <a:p>
            <a:pPr lvl="1">
              <a:spcBef>
                <a:spcPts val="0"/>
              </a:spcBef>
              <a:defRPr/>
            </a:pPr>
            <a:r>
              <a:rPr lang="en-US" sz="800" b="1" baseline="0">
                <a:highlight>
                  <a:srgbClr val="FFFFFF"/>
                </a:highlight>
              </a:rPr>
              <a:t>~85% population</a:t>
            </a:r>
            <a:r>
              <a:rPr lang="en-US" sz="800" b="0" baseline="0">
                <a:highlight>
                  <a:srgbClr val="FFFFFF"/>
                </a:highlight>
              </a:rPr>
              <a:t> is now covered under </a:t>
            </a:r>
            <a:r>
              <a:rPr lang="en-US" sz="800" b="0" baseline="0"/>
              <a:t>the BPJS</a:t>
            </a:r>
            <a:r>
              <a:rPr lang="en-US" sz="800" b="0" baseline="30000"/>
              <a:t>3</a:t>
            </a:r>
            <a:r>
              <a:rPr lang="en-US" sz="800" b="0" baseline="0"/>
              <a:t> National Health Insurance (launched in 2014)</a:t>
            </a:r>
          </a:p>
          <a:p>
            <a:pPr>
              <a:spcBef>
                <a:spcPts val="600"/>
              </a:spcBef>
              <a:defRPr/>
            </a:pPr>
            <a:r>
              <a:rPr lang="en-US" sz="1000">
                <a:highlight>
                  <a:srgbClr val="FFFFFF"/>
                </a:highlight>
              </a:rPr>
              <a:t>BPJ</a:t>
            </a:r>
            <a:r>
              <a:rPr lang="en-US" sz="1000"/>
              <a:t>S</a:t>
            </a:r>
            <a:r>
              <a:rPr lang="en-US" sz="1000" baseline="30000"/>
              <a:t>3</a:t>
            </a:r>
            <a:r>
              <a:rPr lang="en-US" sz="1000"/>
              <a:t> plans to implement </a:t>
            </a:r>
            <a:r>
              <a:rPr lang="en-US" sz="1000" b="1"/>
              <a:t>standard classes</a:t>
            </a:r>
            <a:r>
              <a:rPr lang="en-US" sz="1000"/>
              <a:t> (subsidized and non-subsidized) instead of Class I, II and III patients</a:t>
            </a:r>
            <a:endParaRPr lang="en-US" sz="1000" b="0" baseline="0"/>
          </a:p>
        </p:txBody>
      </p:sp>
      <p:sp>
        <p:nvSpPr>
          <p:cNvPr id="194" name="btfpBulletedList742762">
            <a:extLst>
              <a:ext uri="{FF2B5EF4-FFF2-40B4-BE49-F238E27FC236}">
                <a16:creationId xmlns:a16="http://schemas.microsoft.com/office/drawing/2014/main" id="{FBE94552-ADA4-43C1-B235-7BF83DE188D1}"/>
              </a:ext>
            </a:extLst>
          </p:cNvPr>
          <p:cNvSpPr txBox="1"/>
          <p:nvPr>
            <p:custDataLst>
              <p:tags r:id="rId16"/>
            </p:custDataLst>
          </p:nvPr>
        </p:nvSpPr>
        <p:spPr bwMode="gray">
          <a:xfrm>
            <a:off x="4616624" y="3996819"/>
            <a:ext cx="3520440" cy="518732"/>
          </a:xfrm>
          <a:prstGeom prst="rect">
            <a:avLst/>
          </a:prstGeom>
          <a:noFill/>
        </p:spPr>
        <p:txBody>
          <a:bodyPr wrap="square">
            <a:spAutoFit/>
          </a:bodyPr>
          <a:lstStyle/>
          <a:p>
            <a:pPr fontAlgn="ctr">
              <a:lnSpc>
                <a:spcPts val="1100"/>
              </a:lnSpc>
              <a:spcBef>
                <a:spcPts val="600"/>
              </a:spcBef>
              <a:buSzPct val="100000"/>
              <a:defRPr/>
            </a:pPr>
            <a:r>
              <a:rPr lang="en-US" sz="1000"/>
              <a:t>Hospitals can </a:t>
            </a:r>
            <a:r>
              <a:rPr lang="en-US" sz="1000" b="1"/>
              <a:t>influence patient flow </a:t>
            </a:r>
            <a:r>
              <a:rPr lang="en-US" sz="1000"/>
              <a:t>by working with primary care providers to </a:t>
            </a:r>
            <a:r>
              <a:rPr lang="en-US" sz="1000" b="1"/>
              <a:t>direct less-profitable patients/cases to other hospitals</a:t>
            </a:r>
            <a:endParaRPr lang="en-US" sz="1000" b="1" kern="1200">
              <a:solidFill>
                <a:schemeClr val="dk1"/>
              </a:solidFill>
              <a:highlight>
                <a:srgbClr val="FFFFFF"/>
              </a:highlight>
            </a:endParaRPr>
          </a:p>
        </p:txBody>
      </p:sp>
      <p:sp>
        <p:nvSpPr>
          <p:cNvPr id="226" name="btfpBulletedList742762">
            <a:extLst>
              <a:ext uri="{FF2B5EF4-FFF2-40B4-BE49-F238E27FC236}">
                <a16:creationId xmlns:a16="http://schemas.microsoft.com/office/drawing/2014/main" id="{3534061F-A153-41A9-8565-D99714A89A3F}"/>
              </a:ext>
            </a:extLst>
          </p:cNvPr>
          <p:cNvSpPr txBox="1"/>
          <p:nvPr>
            <p:custDataLst>
              <p:tags r:id="rId17"/>
            </p:custDataLst>
          </p:nvPr>
        </p:nvSpPr>
        <p:spPr bwMode="gray">
          <a:xfrm>
            <a:off x="4616624" y="4890375"/>
            <a:ext cx="3520440" cy="1438855"/>
          </a:xfrm>
          <a:prstGeom prst="rect">
            <a:avLst/>
          </a:prstGeom>
          <a:noFill/>
        </p:spPr>
        <p:txBody>
          <a:bodyPr wrap="square">
            <a:spAutoFit/>
          </a:bodyPr>
          <a:lstStyle/>
          <a:p>
            <a:pPr fontAlgn="ctr">
              <a:lnSpc>
                <a:spcPts val="1100"/>
              </a:lnSpc>
              <a:spcBef>
                <a:spcPts val="600"/>
              </a:spcBef>
              <a:buSzPct val="100000"/>
              <a:defRPr/>
            </a:pPr>
            <a:r>
              <a:rPr lang="en-US" sz="1000" kern="1200">
                <a:solidFill>
                  <a:schemeClr val="dk1"/>
                </a:solidFill>
                <a:highlight>
                  <a:srgbClr val="FFFFFF"/>
                </a:highlight>
              </a:rPr>
              <a:t>Healthcare providers are </a:t>
            </a:r>
            <a:r>
              <a:rPr lang="en-US" sz="1000">
                <a:solidFill>
                  <a:schemeClr val="dk1"/>
                </a:solidFill>
                <a:highlight>
                  <a:srgbClr val="FFFFFF"/>
                </a:highlight>
              </a:rPr>
              <a:t>paid by the government </a:t>
            </a:r>
            <a:r>
              <a:rPr lang="en-US" sz="1000" kern="1200">
                <a:solidFill>
                  <a:schemeClr val="dk1"/>
                </a:solidFill>
                <a:highlight>
                  <a:srgbClr val="FFFFFF"/>
                </a:highlight>
              </a:rPr>
              <a:t>based on a package named INA-CBG</a:t>
            </a:r>
            <a:r>
              <a:rPr lang="en-US" sz="1000" kern="1200" baseline="30000">
                <a:solidFill>
                  <a:schemeClr val="dk1"/>
                </a:solidFill>
              </a:rPr>
              <a:t>4</a:t>
            </a:r>
            <a:r>
              <a:rPr lang="en-US" sz="1000" kern="1200">
                <a:solidFill>
                  <a:schemeClr val="dk1"/>
                </a:solidFill>
              </a:rPr>
              <a:t> (t</a:t>
            </a:r>
            <a:r>
              <a:rPr lang="en-US" sz="1000"/>
              <a:t>ypically at </a:t>
            </a:r>
            <a:r>
              <a:rPr lang="en-US" sz="1000" b="1"/>
              <a:t>a discount to a hospital’s commercial rate)</a:t>
            </a:r>
            <a:r>
              <a:rPr lang="en-US" sz="1000" kern="1200">
                <a:solidFill>
                  <a:schemeClr val="dk1"/>
                </a:solidFill>
                <a:highlight>
                  <a:srgbClr val="FFFFFF"/>
                </a:highlight>
              </a:rPr>
              <a:t>, significantly affecting their </a:t>
            </a:r>
            <a:r>
              <a:rPr lang="en-US" sz="1000" b="1" kern="1200">
                <a:solidFill>
                  <a:schemeClr val="dk1"/>
                </a:solidFill>
                <a:highlight>
                  <a:srgbClr val="FFFFFF"/>
                </a:highlight>
              </a:rPr>
              <a:t>profit margins</a:t>
            </a:r>
          </a:p>
          <a:p>
            <a:pPr fontAlgn="ctr">
              <a:lnSpc>
                <a:spcPts val="1100"/>
              </a:lnSpc>
              <a:spcBef>
                <a:spcPts val="600"/>
              </a:spcBef>
              <a:buSzPct val="100000"/>
              <a:defRPr/>
            </a:pPr>
            <a:r>
              <a:rPr lang="en-US" sz="1000" kern="1200">
                <a:solidFill>
                  <a:schemeClr val="dk1"/>
                </a:solidFill>
                <a:highlight>
                  <a:srgbClr val="FFFFFF"/>
                </a:highlight>
              </a:rPr>
              <a:t>Shift from out-of-pocket or corporate insurance to BPJS </a:t>
            </a:r>
            <a:r>
              <a:rPr lang="en-US" sz="1000" b="1" kern="1200">
                <a:solidFill>
                  <a:schemeClr val="dk1"/>
                </a:solidFill>
                <a:highlight>
                  <a:srgbClr val="FFFFFF"/>
                </a:highlight>
              </a:rPr>
              <a:t>complicates timely payments </a:t>
            </a:r>
            <a:r>
              <a:rPr lang="en-US" sz="1000" kern="1200">
                <a:solidFill>
                  <a:schemeClr val="dk1"/>
                </a:solidFill>
                <a:highlight>
                  <a:srgbClr val="FFFFFF"/>
                </a:highlight>
              </a:rPr>
              <a:t>due to red tape, potentially </a:t>
            </a:r>
            <a:r>
              <a:rPr lang="en-US" sz="1000" b="1" kern="1200">
                <a:solidFill>
                  <a:schemeClr val="dk1"/>
                </a:solidFill>
                <a:highlight>
                  <a:srgbClr val="FFFFFF"/>
                </a:highlight>
              </a:rPr>
              <a:t>delaying doctors' salaries </a:t>
            </a:r>
            <a:r>
              <a:rPr lang="en-US" sz="1000" kern="1200">
                <a:solidFill>
                  <a:schemeClr val="dk1"/>
                </a:solidFill>
                <a:highlight>
                  <a:srgbClr val="FFFFFF"/>
                </a:highlight>
              </a:rPr>
              <a:t>and discouraging them from joining hospitals with uncertain payment guarantees</a:t>
            </a:r>
          </a:p>
        </p:txBody>
      </p:sp>
      <p:sp>
        <p:nvSpPr>
          <p:cNvPr id="245" name="btfpBulletedList552615">
            <a:extLst>
              <a:ext uri="{FF2B5EF4-FFF2-40B4-BE49-F238E27FC236}">
                <a16:creationId xmlns:a16="http://schemas.microsoft.com/office/drawing/2014/main" id="{2852ABF5-5823-47D0-BBE7-3D34C74D7125}"/>
              </a:ext>
            </a:extLst>
          </p:cNvPr>
          <p:cNvSpPr txBox="1"/>
          <p:nvPr/>
        </p:nvSpPr>
        <p:spPr bwMode="gray">
          <a:xfrm>
            <a:off x="2222164" y="3347953"/>
            <a:ext cx="2273637" cy="338554"/>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Partnership to launch a telemedicine feature called ‘</a:t>
            </a:r>
            <a:r>
              <a:rPr lang="en-US" sz="800" err="1">
                <a:solidFill>
                  <a:schemeClr val="dk1"/>
                </a:solidFill>
                <a:highlight>
                  <a:srgbClr val="FFFFFF"/>
                </a:highlight>
              </a:rPr>
              <a:t>xyz</a:t>
            </a:r>
            <a:r>
              <a:rPr lang="en-US" sz="800">
                <a:solidFill>
                  <a:schemeClr val="dk1"/>
                </a:solidFill>
                <a:highlight>
                  <a:srgbClr val="FFFFFF"/>
                </a:highlight>
              </a:rPr>
              <a:t>’ (2020)</a:t>
            </a:r>
            <a:endParaRPr lang="en-US" sz="800" baseline="30000">
              <a:solidFill>
                <a:schemeClr val="dk1"/>
              </a:solidFill>
              <a:highlight>
                <a:srgbClr val="FFFFFF"/>
              </a:highlight>
            </a:endParaRPr>
          </a:p>
        </p:txBody>
      </p:sp>
      <p:pic>
        <p:nvPicPr>
          <p:cNvPr id="113" name="Picture 112">
            <a:extLst>
              <a:ext uri="{FF2B5EF4-FFF2-40B4-BE49-F238E27FC236}">
                <a16:creationId xmlns:a16="http://schemas.microsoft.com/office/drawing/2014/main" id="{66DE196E-5696-4C33-A285-95562115676B}"/>
              </a:ext>
            </a:extLst>
          </p:cNvPr>
          <p:cNvPicPr>
            <a:picLocks noChangeAspect="1"/>
          </p:cNvPicPr>
          <p:nvPr/>
        </p:nvPicPr>
        <p:blipFill>
          <a:blip r:embed="rId29"/>
          <a:stretch>
            <a:fillRect/>
          </a:stretch>
        </p:blipFill>
        <p:spPr>
          <a:xfrm>
            <a:off x="7573852" y="1152406"/>
            <a:ext cx="539496" cy="539496"/>
          </a:xfrm>
          <a:prstGeom prst="rect">
            <a:avLst/>
          </a:prstGeom>
        </p:spPr>
      </p:pic>
      <p:sp>
        <p:nvSpPr>
          <p:cNvPr id="157" name="btfpBulletedList742762">
            <a:extLst>
              <a:ext uri="{FF2B5EF4-FFF2-40B4-BE49-F238E27FC236}">
                <a16:creationId xmlns:a16="http://schemas.microsoft.com/office/drawing/2014/main" id="{4126F2AC-24DC-4867-98DE-009926E56EE6}"/>
              </a:ext>
            </a:extLst>
          </p:cNvPr>
          <p:cNvSpPr txBox="1"/>
          <p:nvPr>
            <p:custDataLst>
              <p:tags r:id="rId18"/>
            </p:custDataLst>
          </p:nvPr>
        </p:nvSpPr>
        <p:spPr bwMode="gray">
          <a:xfrm>
            <a:off x="4618431" y="2972449"/>
            <a:ext cx="3520440" cy="518732"/>
          </a:xfrm>
          <a:prstGeom prst="rect">
            <a:avLst/>
          </a:prstGeom>
          <a:noFill/>
        </p:spPr>
        <p:txBody>
          <a:bodyPr wrap="square">
            <a:spAutoFit/>
          </a:bodyPr>
          <a:lstStyle/>
          <a:p>
            <a:pPr fontAlgn="ctr">
              <a:lnSpc>
                <a:spcPts val="1100"/>
              </a:lnSpc>
              <a:spcBef>
                <a:spcPts val="600"/>
              </a:spcBef>
              <a:buSzPct val="100000"/>
              <a:defRPr/>
            </a:pPr>
            <a:r>
              <a:rPr lang="en-US" sz="1000" kern="1200">
                <a:solidFill>
                  <a:schemeClr val="dk1"/>
                </a:solidFill>
                <a:highlight>
                  <a:srgbClr val="FFFFFF"/>
                </a:highlight>
              </a:rPr>
              <a:t>By forming relationships with local clinics, hospitals can </a:t>
            </a:r>
            <a:r>
              <a:rPr lang="en-US" sz="1000" b="1" kern="1200">
                <a:solidFill>
                  <a:schemeClr val="dk1"/>
                </a:solidFill>
                <a:highlight>
                  <a:srgbClr val="FFFFFF"/>
                </a:highlight>
              </a:rPr>
              <a:t>increase patient volume </a:t>
            </a:r>
            <a:r>
              <a:rPr lang="en-US" sz="1000" kern="1200">
                <a:solidFill>
                  <a:schemeClr val="dk1"/>
                </a:solidFill>
                <a:highlight>
                  <a:srgbClr val="FFFFFF"/>
                </a:highlight>
              </a:rPr>
              <a:t>as these </a:t>
            </a:r>
            <a:r>
              <a:rPr lang="en-US" sz="1000" b="1" kern="1200">
                <a:solidFill>
                  <a:schemeClr val="dk1"/>
                </a:solidFill>
                <a:highlight>
                  <a:srgbClr val="FFFFFF"/>
                </a:highlight>
              </a:rPr>
              <a:t>clinics refer patients needing specialized care</a:t>
            </a:r>
            <a:endParaRPr lang="en-US" sz="800" b="1" kern="1200">
              <a:solidFill>
                <a:schemeClr val="dk1"/>
              </a:solidFill>
              <a:highlight>
                <a:srgbClr val="FFFFFF"/>
              </a:highlight>
            </a:endParaRPr>
          </a:p>
        </p:txBody>
      </p:sp>
      <p:sp>
        <p:nvSpPr>
          <p:cNvPr id="162" name="btfpBulletedList552615">
            <a:extLst>
              <a:ext uri="{FF2B5EF4-FFF2-40B4-BE49-F238E27FC236}">
                <a16:creationId xmlns:a16="http://schemas.microsoft.com/office/drawing/2014/main" id="{83B08DCF-7E25-4BE8-B461-14637F6B9063}"/>
              </a:ext>
            </a:extLst>
          </p:cNvPr>
          <p:cNvSpPr txBox="1"/>
          <p:nvPr/>
        </p:nvSpPr>
        <p:spPr bwMode="gray">
          <a:xfrm>
            <a:off x="5397478" y="3446362"/>
            <a:ext cx="2738145" cy="584775"/>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The chain may benefit from Class I and II members (basis current BPJS classification) becoming private patients after merging of classes</a:t>
            </a:r>
          </a:p>
        </p:txBody>
      </p:sp>
      <p:pic>
        <p:nvPicPr>
          <p:cNvPr id="62" name="Picture 61">
            <a:extLst>
              <a:ext uri="{FF2B5EF4-FFF2-40B4-BE49-F238E27FC236}">
                <a16:creationId xmlns:a16="http://schemas.microsoft.com/office/drawing/2014/main" id="{527D1DA7-09CB-4B7A-969D-5E4B91E2D796}"/>
              </a:ext>
            </a:extLst>
          </p:cNvPr>
          <p:cNvPicPr>
            <a:picLocks noChangeAspect="1"/>
          </p:cNvPicPr>
          <p:nvPr/>
        </p:nvPicPr>
        <p:blipFill>
          <a:blip r:embed="rId30"/>
          <a:stretch>
            <a:fillRect/>
          </a:stretch>
        </p:blipFill>
        <p:spPr>
          <a:xfrm>
            <a:off x="3821915" y="1144159"/>
            <a:ext cx="539496" cy="539496"/>
          </a:xfrm>
          <a:prstGeom prst="rect">
            <a:avLst/>
          </a:prstGeom>
        </p:spPr>
      </p:pic>
      <p:sp>
        <p:nvSpPr>
          <p:cNvPr id="184" name="TextBox 183">
            <a:extLst>
              <a:ext uri="{FF2B5EF4-FFF2-40B4-BE49-F238E27FC236}">
                <a16:creationId xmlns:a16="http://schemas.microsoft.com/office/drawing/2014/main" id="{A51A0C7F-A291-458A-902C-0C27F9AF9297}"/>
              </a:ext>
            </a:extLst>
          </p:cNvPr>
          <p:cNvSpPr txBox="1"/>
          <p:nvPr>
            <p:custDataLst>
              <p:tags r:id="rId19"/>
            </p:custDataLst>
          </p:nvPr>
        </p:nvSpPr>
        <p:spPr bwMode="gray">
          <a:xfrm>
            <a:off x="8347435" y="4889503"/>
            <a:ext cx="3520440" cy="733534"/>
          </a:xfrm>
          <a:prstGeom prst="rect">
            <a:avLst/>
          </a:prstGeom>
          <a:noFill/>
        </p:spPr>
        <p:txBody>
          <a:bodyPr wrap="square">
            <a:spAutoFit/>
          </a:bodyPr>
          <a:lstStyle/>
          <a:p>
            <a:pPr marL="177800" indent="-177800">
              <a:lnSpc>
                <a:spcPts val="1100"/>
              </a:lnSpc>
              <a:spcBef>
                <a:spcPts val="600"/>
              </a:spcBef>
            </a:pPr>
            <a:r>
              <a:rPr lang="en-US" sz="1000" b="1">
                <a:highlight>
                  <a:srgbClr val="FFFFFF"/>
                </a:highlight>
              </a:rPr>
              <a:t>Risk of cyberattacks and data breaches </a:t>
            </a:r>
            <a:r>
              <a:rPr lang="en-US" sz="1000">
                <a:highlight>
                  <a:srgbClr val="FFFFFF"/>
                </a:highlight>
              </a:rPr>
              <a:t>due to lack of robust system of checks and balances</a:t>
            </a:r>
            <a:endParaRPr lang="en-US" sz="1000" b="1">
              <a:highlight>
                <a:srgbClr val="FFFFFF"/>
              </a:highlight>
            </a:endParaRPr>
          </a:p>
          <a:p>
            <a:pPr lvl="1">
              <a:lnSpc>
                <a:spcPts val="1100"/>
              </a:lnSpc>
            </a:pPr>
            <a:r>
              <a:rPr lang="en-US" sz="1000">
                <a:highlight>
                  <a:srgbClr val="FFFFFF"/>
                </a:highlight>
              </a:rPr>
              <a:t>In 2021, data of </a:t>
            </a:r>
            <a:r>
              <a:rPr lang="en-US" sz="1000" b="1">
                <a:highlight>
                  <a:srgbClr val="FFFFFF"/>
                </a:highlight>
              </a:rPr>
              <a:t>~6M patients </a:t>
            </a:r>
            <a:r>
              <a:rPr lang="en-US" sz="1000">
                <a:highlight>
                  <a:srgbClr val="FFFFFF"/>
                </a:highlight>
              </a:rPr>
              <a:t>in various Indonesian hospitals was breached and </a:t>
            </a:r>
            <a:r>
              <a:rPr lang="en-US" sz="1000" b="1">
                <a:highlight>
                  <a:srgbClr val="FFFFFF"/>
                </a:highlight>
              </a:rPr>
              <a:t>traded on dark web </a:t>
            </a:r>
          </a:p>
        </p:txBody>
      </p:sp>
      <p:sp>
        <p:nvSpPr>
          <p:cNvPr id="187" name="btfpBulletedList552615">
            <a:extLst>
              <a:ext uri="{FF2B5EF4-FFF2-40B4-BE49-F238E27FC236}">
                <a16:creationId xmlns:a16="http://schemas.microsoft.com/office/drawing/2014/main" id="{77346C00-3EF3-4256-99EA-CEDDDA0762A9}"/>
              </a:ext>
            </a:extLst>
          </p:cNvPr>
          <p:cNvSpPr txBox="1"/>
          <p:nvPr/>
        </p:nvSpPr>
        <p:spPr bwMode="gray">
          <a:xfrm>
            <a:off x="9478733" y="3279709"/>
            <a:ext cx="2387598" cy="338554"/>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An app ‘</a:t>
            </a:r>
            <a:r>
              <a:rPr lang="en-US" sz="800" err="1">
                <a:solidFill>
                  <a:schemeClr val="dk1"/>
                </a:solidFill>
                <a:highlight>
                  <a:srgbClr val="FFFFFF"/>
                </a:highlight>
              </a:rPr>
              <a:t>xyz</a:t>
            </a:r>
            <a:r>
              <a:rPr lang="en-US" sz="800">
                <a:solidFill>
                  <a:schemeClr val="dk1"/>
                </a:solidFill>
                <a:highlight>
                  <a:srgbClr val="FFFFFF"/>
                </a:highlight>
              </a:rPr>
              <a:t> Mobile’ for patients to schedule doctor appointments</a:t>
            </a:r>
            <a:endParaRPr lang="en-US" sz="800" baseline="30000">
              <a:solidFill>
                <a:schemeClr val="dk1"/>
              </a:solidFill>
              <a:highlight>
                <a:srgbClr val="FFFFFF"/>
              </a:highlight>
            </a:endParaRPr>
          </a:p>
        </p:txBody>
      </p:sp>
      <p:sp>
        <p:nvSpPr>
          <p:cNvPr id="188" name="btfpBulletedList175142">
            <a:extLst>
              <a:ext uri="{FF2B5EF4-FFF2-40B4-BE49-F238E27FC236}">
                <a16:creationId xmlns:a16="http://schemas.microsoft.com/office/drawing/2014/main" id="{46665817-F771-4A9F-901F-D48B2404C125}"/>
              </a:ext>
            </a:extLst>
          </p:cNvPr>
          <p:cNvSpPr txBox="1"/>
          <p:nvPr>
            <p:custDataLst>
              <p:tags r:id="rId20"/>
            </p:custDataLst>
          </p:nvPr>
        </p:nvSpPr>
        <p:spPr bwMode="gray">
          <a:xfrm>
            <a:off x="8347435" y="1565590"/>
            <a:ext cx="3509603" cy="1158955"/>
          </a:xfrm>
          <a:prstGeom prst="rect">
            <a:avLst/>
          </a:prstGeom>
          <a:noFill/>
        </p:spPr>
        <p:txBody>
          <a:bodyPr vert="horz" wrap="square" lIns="36000" tIns="36000" rIns="36000" bIns="36000" rtlCol="0">
            <a:noAutofit/>
          </a:bodyPr>
          <a:lstStyle/>
          <a:p>
            <a:pPr marL="177800" indent="-177800">
              <a:spcBef>
                <a:spcPts val="600"/>
              </a:spcBef>
            </a:pPr>
            <a:r>
              <a:rPr lang="en-US" sz="1000" b="0">
                <a:highlight>
                  <a:srgbClr val="FFFFFF"/>
                </a:highlight>
              </a:rPr>
              <a:t>Growing support for </a:t>
            </a:r>
            <a:r>
              <a:rPr lang="en-US" sz="1000" b="1">
                <a:highlight>
                  <a:srgbClr val="FFFFFF"/>
                </a:highlight>
              </a:rPr>
              <a:t>digital health platforms, telemedicine</a:t>
            </a:r>
            <a:r>
              <a:rPr lang="en-US" sz="1000" b="0">
                <a:highlight>
                  <a:srgbClr val="FFFFFF"/>
                </a:highlight>
              </a:rPr>
              <a:t>, </a:t>
            </a:r>
            <a:r>
              <a:rPr lang="en-US" sz="1000" b="1">
                <a:highlight>
                  <a:srgbClr val="FFFFFF"/>
                </a:highlight>
              </a:rPr>
              <a:t>electronic medical records</a:t>
            </a:r>
            <a:r>
              <a:rPr lang="en-US" sz="1000" b="0">
                <a:highlight>
                  <a:srgbClr val="FFFFFF"/>
                </a:highlight>
              </a:rPr>
              <a:t> (EMRs) and </a:t>
            </a:r>
            <a:r>
              <a:rPr lang="en-US" sz="1000" b="1">
                <a:highlight>
                  <a:srgbClr val="FFFFFF"/>
                </a:highlight>
              </a:rPr>
              <a:t>mobile health apps</a:t>
            </a:r>
            <a:r>
              <a:rPr lang="en-US" sz="1000" b="0">
                <a:highlight>
                  <a:srgbClr val="FFFFFF"/>
                </a:highlight>
              </a:rPr>
              <a:t>, especially post COVID-19</a:t>
            </a:r>
          </a:p>
          <a:p>
            <a:pPr lvl="1">
              <a:spcBef>
                <a:spcPts val="0"/>
              </a:spcBef>
            </a:pPr>
            <a:r>
              <a:rPr lang="en-US" sz="800">
                <a:highlight>
                  <a:srgbClr val="FFFFFF"/>
                </a:highlight>
              </a:rPr>
              <a:t>For e.g., MoH</a:t>
            </a:r>
            <a:r>
              <a:rPr lang="en-US" sz="800" baseline="30000">
                <a:highlight>
                  <a:srgbClr val="FFFFFF"/>
                </a:highlight>
              </a:rPr>
              <a:t>1</a:t>
            </a:r>
            <a:r>
              <a:rPr lang="en-US" sz="800">
                <a:highlight>
                  <a:srgbClr val="FFFFFF"/>
                </a:highlight>
              </a:rPr>
              <a:t> </a:t>
            </a:r>
            <a:r>
              <a:rPr lang="en-US" sz="800" b="1">
                <a:highlight>
                  <a:srgbClr val="FFFFFF"/>
                </a:highlight>
              </a:rPr>
              <a:t>launched Indonesia Health Services platform </a:t>
            </a:r>
            <a:r>
              <a:rPr lang="en-US" sz="800">
                <a:highlight>
                  <a:srgbClr val="FFFFFF"/>
                </a:highlight>
              </a:rPr>
              <a:t>‘SATUSEHAT’ to boost digital health transformation</a:t>
            </a:r>
            <a:endParaRPr lang="en-US" sz="800" b="0">
              <a:highlight>
                <a:srgbClr val="FFFFFF"/>
              </a:highlight>
            </a:endParaRPr>
          </a:p>
          <a:p>
            <a:pPr marL="177800" indent="-177800">
              <a:spcBef>
                <a:spcPts val="600"/>
              </a:spcBef>
            </a:pPr>
            <a:r>
              <a:rPr lang="en-US" sz="1000" b="1">
                <a:highlight>
                  <a:srgbClr val="FFFFFF"/>
                </a:highlight>
              </a:rPr>
              <a:t>Telehealth adoption rate </a:t>
            </a:r>
            <a:r>
              <a:rPr lang="en-US" sz="1000" b="0">
                <a:highlight>
                  <a:srgbClr val="FFFFFF"/>
                </a:highlight>
              </a:rPr>
              <a:t>in Indonesia is expected to grow from ~25% in 2019 to </a:t>
            </a:r>
            <a:r>
              <a:rPr lang="en-US" sz="1000" b="1">
                <a:highlight>
                  <a:srgbClr val="FFFFFF"/>
                </a:highlight>
              </a:rPr>
              <a:t>~70% in 2024</a:t>
            </a:r>
          </a:p>
        </p:txBody>
      </p:sp>
      <p:sp>
        <p:nvSpPr>
          <p:cNvPr id="190" name="btfpBulletedList552615">
            <a:extLst>
              <a:ext uri="{FF2B5EF4-FFF2-40B4-BE49-F238E27FC236}">
                <a16:creationId xmlns:a16="http://schemas.microsoft.com/office/drawing/2014/main" id="{9870B3FF-0875-4E39-8E87-9AD85AB63CA1}"/>
              </a:ext>
            </a:extLst>
          </p:cNvPr>
          <p:cNvSpPr txBox="1"/>
          <p:nvPr/>
        </p:nvSpPr>
        <p:spPr bwMode="gray">
          <a:xfrm>
            <a:off x="9478732" y="3578315"/>
            <a:ext cx="2387599" cy="461665"/>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JKN</a:t>
            </a:r>
            <a:r>
              <a:rPr lang="en-US" sz="800" baseline="30000">
                <a:solidFill>
                  <a:schemeClr val="dk1"/>
                </a:solidFill>
                <a:highlight>
                  <a:srgbClr val="FFFFFF"/>
                </a:highlight>
              </a:rPr>
              <a:t>2</a:t>
            </a:r>
            <a:r>
              <a:rPr lang="en-US" sz="800">
                <a:solidFill>
                  <a:schemeClr val="dk1"/>
                </a:solidFill>
                <a:highlight>
                  <a:srgbClr val="FFFFFF"/>
                </a:highlight>
              </a:rPr>
              <a:t> mobile app connected to 20K+ healthcare providers, making it easier to access healthcare services</a:t>
            </a:r>
            <a:endParaRPr lang="en-US" sz="800" baseline="30000">
              <a:solidFill>
                <a:schemeClr val="dk1"/>
              </a:solidFill>
              <a:highlight>
                <a:srgbClr val="FFFFFF"/>
              </a:highlight>
            </a:endParaRPr>
          </a:p>
        </p:txBody>
      </p:sp>
      <p:grpSp>
        <p:nvGrpSpPr>
          <p:cNvPr id="196" name="btfpIcon196026">
            <a:extLst>
              <a:ext uri="{FF2B5EF4-FFF2-40B4-BE49-F238E27FC236}">
                <a16:creationId xmlns:a16="http://schemas.microsoft.com/office/drawing/2014/main" id="{750BE93A-7493-443E-823B-63080FE07007}"/>
              </a:ext>
            </a:extLst>
          </p:cNvPr>
          <p:cNvGrpSpPr>
            <a:grpSpLocks noChangeAspect="1"/>
          </p:cNvGrpSpPr>
          <p:nvPr>
            <p:custDataLst>
              <p:tags r:id="rId21"/>
            </p:custDataLst>
          </p:nvPr>
        </p:nvGrpSpPr>
        <p:grpSpPr>
          <a:xfrm>
            <a:off x="11325789" y="1134865"/>
            <a:ext cx="540544" cy="540544"/>
            <a:chOff x="795088" y="2929803"/>
            <a:chExt cx="1245388" cy="1245387"/>
          </a:xfrm>
        </p:grpSpPr>
        <p:sp>
          <p:nvSpPr>
            <p:cNvPr id="197" name="btfpIconCircle196026">
              <a:extLst>
                <a:ext uri="{FF2B5EF4-FFF2-40B4-BE49-F238E27FC236}">
                  <a16:creationId xmlns:a16="http://schemas.microsoft.com/office/drawing/2014/main" id="{D8094482-CE70-423F-8A2F-FFE505FA6AD0}"/>
                </a:ext>
              </a:extLst>
            </p:cNvPr>
            <p:cNvSpPr>
              <a:spLocks/>
            </p:cNvSpPr>
            <p:nvPr/>
          </p:nvSpPr>
          <p:spPr bwMode="gray">
            <a:xfrm>
              <a:off x="795088" y="2929803"/>
              <a:ext cx="1245388" cy="1245387"/>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98" name="btfpIconLines196026">
              <a:extLst>
                <a:ext uri="{FF2B5EF4-FFF2-40B4-BE49-F238E27FC236}">
                  <a16:creationId xmlns:a16="http://schemas.microsoft.com/office/drawing/2014/main" id="{49BF8C7C-DB38-4F3E-8B08-57AF0B32993F}"/>
                </a:ext>
              </a:extLst>
            </p:cNvPr>
            <p:cNvPicPr>
              <a:picLocks/>
            </p:cNvPicPr>
            <p:nvPr/>
          </p:nvPicPr>
          <p:blipFill>
            <a:blip r:embed="rId31">
              <a:extLst>
                <a:ext uri="{28A0092B-C50C-407E-A947-70E740481C1C}">
                  <a14:useLocalDpi xmlns:a14="http://schemas.microsoft.com/office/drawing/2010/main" val="0"/>
                </a:ext>
              </a:extLst>
            </a:blip>
            <a:stretch>
              <a:fillRect/>
            </a:stretch>
          </p:blipFill>
          <p:spPr>
            <a:xfrm>
              <a:off x="795088" y="2929803"/>
              <a:ext cx="1245388" cy="1245387"/>
            </a:xfrm>
            <a:prstGeom prst="rect">
              <a:avLst/>
            </a:prstGeom>
          </p:spPr>
        </p:pic>
      </p:grpSp>
      <p:sp>
        <p:nvSpPr>
          <p:cNvPr id="227" name="btfpBulletedList175142">
            <a:extLst>
              <a:ext uri="{FF2B5EF4-FFF2-40B4-BE49-F238E27FC236}">
                <a16:creationId xmlns:a16="http://schemas.microsoft.com/office/drawing/2014/main" id="{F567AC45-60F0-4053-AABE-904439D585DF}"/>
              </a:ext>
            </a:extLst>
          </p:cNvPr>
          <p:cNvSpPr txBox="1"/>
          <p:nvPr>
            <p:custDataLst>
              <p:tags r:id="rId22"/>
            </p:custDataLst>
          </p:nvPr>
        </p:nvSpPr>
        <p:spPr bwMode="gray">
          <a:xfrm>
            <a:off x="1062357" y="4111643"/>
            <a:ext cx="3310128" cy="222609"/>
          </a:xfrm>
          <a:prstGeom prst="rect">
            <a:avLst/>
          </a:prstGeom>
          <a:noFill/>
        </p:spPr>
        <p:txBody>
          <a:bodyPr vert="horz" wrap="square" lIns="36000" tIns="36000" rIns="36000" bIns="36000" rtlCol="0">
            <a:noAutofit/>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00" baseline="0">
                <a:solidFill>
                  <a:srgbClr val="000000"/>
                </a:solidFill>
                <a:latin typeface="Arial"/>
              </a:rPr>
              <a:t>Providers already </a:t>
            </a:r>
            <a:r>
              <a:rPr lang="en-US" sz="1000" b="1" baseline="0">
                <a:solidFill>
                  <a:srgbClr val="000000"/>
                </a:solidFill>
                <a:latin typeface="Arial"/>
              </a:rPr>
              <a:t>consolidating </a:t>
            </a:r>
            <a:r>
              <a:rPr lang="en-US" sz="1000" baseline="0">
                <a:solidFill>
                  <a:srgbClr val="000000"/>
                </a:solidFill>
                <a:latin typeface="Arial"/>
              </a:rPr>
              <a:t>to create </a:t>
            </a:r>
            <a:r>
              <a:rPr lang="en-US" sz="1000" b="1" baseline="0">
                <a:solidFill>
                  <a:srgbClr val="000000"/>
                </a:solidFill>
                <a:latin typeface="Arial"/>
              </a:rPr>
              <a:t>larger health networks </a:t>
            </a:r>
            <a:r>
              <a:rPr lang="en-US" sz="1000" baseline="0">
                <a:solidFill>
                  <a:srgbClr val="000000"/>
                </a:solidFill>
                <a:latin typeface="Arial"/>
              </a:rPr>
              <a:t>with </a:t>
            </a:r>
            <a:r>
              <a:rPr lang="en-US" sz="1000" b="1" baseline="0">
                <a:solidFill>
                  <a:srgbClr val="000000"/>
                </a:solidFill>
                <a:latin typeface="Arial"/>
              </a:rPr>
              <a:t>economies of scale</a:t>
            </a:r>
          </a:p>
        </p:txBody>
      </p:sp>
      <p:sp>
        <p:nvSpPr>
          <p:cNvPr id="239" name="btfpBulletedList552615">
            <a:extLst>
              <a:ext uri="{FF2B5EF4-FFF2-40B4-BE49-F238E27FC236}">
                <a16:creationId xmlns:a16="http://schemas.microsoft.com/office/drawing/2014/main" id="{61440F80-DC7D-4BE5-9EC4-B22C722F8676}"/>
              </a:ext>
            </a:extLst>
          </p:cNvPr>
          <p:cNvSpPr txBox="1"/>
          <p:nvPr/>
        </p:nvSpPr>
        <p:spPr bwMode="gray">
          <a:xfrm>
            <a:off x="9478733" y="4278293"/>
            <a:ext cx="2387600" cy="461665"/>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Investing in artificial intelligence and advanced hospital information systems to capture individual patient records</a:t>
            </a:r>
            <a:endParaRPr lang="en-US" sz="800" baseline="30000">
              <a:solidFill>
                <a:schemeClr val="dk1"/>
              </a:solidFill>
              <a:highlight>
                <a:srgbClr val="FFFFFF"/>
              </a:highlight>
            </a:endParaRPr>
          </a:p>
        </p:txBody>
      </p:sp>
      <p:sp>
        <p:nvSpPr>
          <p:cNvPr id="242" name="TextBox 241">
            <a:extLst>
              <a:ext uri="{FF2B5EF4-FFF2-40B4-BE49-F238E27FC236}">
                <a16:creationId xmlns:a16="http://schemas.microsoft.com/office/drawing/2014/main" id="{0E77F7C5-8616-4891-A058-9BD150077A14}"/>
              </a:ext>
            </a:extLst>
          </p:cNvPr>
          <p:cNvSpPr txBox="1"/>
          <p:nvPr>
            <p:custDataLst>
              <p:tags r:id="rId23"/>
            </p:custDataLst>
          </p:nvPr>
        </p:nvSpPr>
        <p:spPr bwMode="gray">
          <a:xfrm>
            <a:off x="8347435" y="3996819"/>
            <a:ext cx="3509603" cy="374461"/>
          </a:xfrm>
          <a:prstGeom prst="rect">
            <a:avLst/>
          </a:prstGeom>
          <a:noFill/>
        </p:spPr>
        <p:txBody>
          <a:bodyPr wrap="square">
            <a:spAutoFit/>
          </a:bodyPr>
          <a:lstStyle/>
          <a:p>
            <a:pPr marL="177800" indent="-177800">
              <a:lnSpc>
                <a:spcPts val="1100"/>
              </a:lnSpc>
              <a:spcBef>
                <a:spcPts val="600"/>
              </a:spcBef>
            </a:pPr>
            <a:r>
              <a:rPr lang="en-US" sz="1000" b="1">
                <a:highlight>
                  <a:srgbClr val="FFFFFF"/>
                </a:highlight>
              </a:rPr>
              <a:t>Leveraging AI </a:t>
            </a:r>
            <a:r>
              <a:rPr lang="en-US" sz="1000">
                <a:highlight>
                  <a:srgbClr val="FFFFFF"/>
                </a:highlight>
              </a:rPr>
              <a:t>(for e.g., EMRs, predictive analytics etc.) to manage and analyze data</a:t>
            </a:r>
            <a:endParaRPr lang="en-US" sz="800">
              <a:highlight>
                <a:srgbClr val="FFFFFF"/>
              </a:highlight>
            </a:endParaRPr>
          </a:p>
        </p:txBody>
      </p:sp>
      <p:sp>
        <p:nvSpPr>
          <p:cNvPr id="246" name="btfpBulletedList175142">
            <a:extLst>
              <a:ext uri="{FF2B5EF4-FFF2-40B4-BE49-F238E27FC236}">
                <a16:creationId xmlns:a16="http://schemas.microsoft.com/office/drawing/2014/main" id="{D9D2B3EB-DAD7-4795-9FF8-04EBBAEFC7B7}"/>
              </a:ext>
            </a:extLst>
          </p:cNvPr>
          <p:cNvSpPr txBox="1"/>
          <p:nvPr>
            <p:custDataLst>
              <p:tags r:id="rId24"/>
            </p:custDataLst>
          </p:nvPr>
        </p:nvSpPr>
        <p:spPr bwMode="gray">
          <a:xfrm>
            <a:off x="1062357" y="2969394"/>
            <a:ext cx="3310128" cy="222609"/>
          </a:xfrm>
          <a:prstGeom prst="rect">
            <a:avLst/>
          </a:prstGeom>
          <a:noFill/>
        </p:spPr>
        <p:txBody>
          <a:bodyPr vert="horz" wrap="square" lIns="36000" tIns="36000" rIns="36000" bIns="36000" rtlCol="0">
            <a:noAutofit/>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00" b="1" baseline="0">
                <a:solidFill>
                  <a:srgbClr val="000000"/>
                </a:solidFill>
                <a:latin typeface="Arial"/>
              </a:rPr>
              <a:t>Care is moving away from the hospital </a:t>
            </a:r>
            <a:r>
              <a:rPr lang="en-US" sz="1000" baseline="0">
                <a:solidFill>
                  <a:srgbClr val="000000"/>
                </a:solidFill>
                <a:latin typeface="Arial"/>
              </a:rPr>
              <a:t>(e.g., via ambulatory care, telemedicine)</a:t>
            </a:r>
            <a:endParaRPr kumimoji="0" lang="en-US" sz="1000" i="0" u="none" strike="noStrike" kern="1200" cap="none" spc="0" normalizeH="0" baseline="0" noProof="0">
              <a:ln>
                <a:noFill/>
              </a:ln>
              <a:solidFill>
                <a:srgbClr val="000000"/>
              </a:solidFill>
              <a:effectLst/>
              <a:uLnTx/>
              <a:uFillTx/>
              <a:latin typeface="Arial"/>
              <a:ea typeface="+mn-ea"/>
              <a:cs typeface="+mn-cs"/>
            </a:endParaRPr>
          </a:p>
        </p:txBody>
      </p:sp>
      <p:pic>
        <p:nvPicPr>
          <p:cNvPr id="163" name="Picture 162">
            <a:extLst>
              <a:ext uri="{FF2B5EF4-FFF2-40B4-BE49-F238E27FC236}">
                <a16:creationId xmlns:a16="http://schemas.microsoft.com/office/drawing/2014/main" id="{D3FE1359-3FB6-4275-9459-8B237BBA0ED0}"/>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1511330" y="162060"/>
            <a:ext cx="522516" cy="535729"/>
          </a:xfrm>
          <a:prstGeom prst="rect">
            <a:avLst/>
          </a:prstGeom>
        </p:spPr>
      </p:pic>
      <p:sp>
        <p:nvSpPr>
          <p:cNvPr id="222" name="btfpBulletedList552615">
            <a:extLst>
              <a:ext uri="{FF2B5EF4-FFF2-40B4-BE49-F238E27FC236}">
                <a16:creationId xmlns:a16="http://schemas.microsoft.com/office/drawing/2014/main" id="{637DE480-A6A0-4F47-855C-F232F02255C8}"/>
              </a:ext>
            </a:extLst>
          </p:cNvPr>
          <p:cNvSpPr txBox="1"/>
          <p:nvPr/>
        </p:nvSpPr>
        <p:spPr bwMode="gray">
          <a:xfrm>
            <a:off x="2222164" y="3688193"/>
            <a:ext cx="2273637" cy="461665"/>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Introduced a teleconsultation platform during the pandemic; offers home care services for e.g., newborn care</a:t>
            </a:r>
            <a:endParaRPr lang="en-US" sz="800" baseline="30000">
              <a:solidFill>
                <a:schemeClr val="dk1"/>
              </a:solidFill>
              <a:highlight>
                <a:srgbClr val="FFFFFF"/>
              </a:highlight>
            </a:endParaRPr>
          </a:p>
        </p:txBody>
      </p:sp>
      <p:sp>
        <p:nvSpPr>
          <p:cNvPr id="235" name="btfpBulletedList552615">
            <a:extLst>
              <a:ext uri="{FF2B5EF4-FFF2-40B4-BE49-F238E27FC236}">
                <a16:creationId xmlns:a16="http://schemas.microsoft.com/office/drawing/2014/main" id="{97C1C344-8123-4191-8AEE-4B96D6D8D7DC}"/>
              </a:ext>
            </a:extLst>
          </p:cNvPr>
          <p:cNvSpPr txBox="1"/>
          <p:nvPr/>
        </p:nvSpPr>
        <p:spPr bwMode="gray">
          <a:xfrm>
            <a:off x="2222164" y="4421197"/>
            <a:ext cx="2149751" cy="461665"/>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xx largest private hospital network in Indonesia; expanded through a series of acquisitions</a:t>
            </a:r>
            <a:endParaRPr lang="en-US" sz="800" baseline="30000">
              <a:solidFill>
                <a:schemeClr val="dk1"/>
              </a:solidFill>
              <a:highlight>
                <a:srgbClr val="FFFFFF"/>
              </a:highlight>
            </a:endParaRPr>
          </a:p>
        </p:txBody>
      </p:sp>
      <p:sp>
        <p:nvSpPr>
          <p:cNvPr id="269" name="TextBox 268">
            <a:extLst>
              <a:ext uri="{FF2B5EF4-FFF2-40B4-BE49-F238E27FC236}">
                <a16:creationId xmlns:a16="http://schemas.microsoft.com/office/drawing/2014/main" id="{8BD80403-E6E7-443B-ADBA-B67C9EB38984}"/>
              </a:ext>
            </a:extLst>
          </p:cNvPr>
          <p:cNvSpPr txBox="1"/>
          <p:nvPr>
            <p:custDataLst>
              <p:tags r:id="rId25"/>
            </p:custDataLst>
          </p:nvPr>
        </p:nvSpPr>
        <p:spPr bwMode="gray">
          <a:xfrm>
            <a:off x="8347435" y="2968119"/>
            <a:ext cx="3509603" cy="374461"/>
          </a:xfrm>
          <a:prstGeom prst="rect">
            <a:avLst/>
          </a:prstGeom>
          <a:noFill/>
        </p:spPr>
        <p:txBody>
          <a:bodyPr wrap="square">
            <a:spAutoFit/>
          </a:bodyPr>
          <a:lstStyle/>
          <a:p>
            <a:pPr marL="177800" indent="-177800">
              <a:lnSpc>
                <a:spcPts val="1100"/>
              </a:lnSpc>
              <a:spcBef>
                <a:spcPts val="600"/>
              </a:spcBef>
            </a:pPr>
            <a:r>
              <a:rPr lang="en-US" sz="1000" b="1">
                <a:highlight>
                  <a:srgbClr val="FFFFFF"/>
                </a:highlight>
              </a:rPr>
              <a:t>Expanding reach </a:t>
            </a:r>
            <a:r>
              <a:rPr lang="en-US" sz="1000" b="0">
                <a:highlight>
                  <a:srgbClr val="FFFFFF"/>
                </a:highlight>
              </a:rPr>
              <a:t>to remote areas, and increasing </a:t>
            </a:r>
            <a:r>
              <a:rPr lang="en-US" sz="1000" b="1">
                <a:highlight>
                  <a:srgbClr val="FFFFFF"/>
                </a:highlight>
              </a:rPr>
              <a:t>patient engagement </a:t>
            </a:r>
            <a:r>
              <a:rPr lang="en-US" sz="1000" b="0">
                <a:highlight>
                  <a:srgbClr val="FFFFFF"/>
                </a:highlight>
              </a:rPr>
              <a:t>using telemedicine</a:t>
            </a:r>
            <a:endParaRPr lang="en-US" sz="800" b="0">
              <a:highlight>
                <a:srgbClr val="FFFFFF"/>
              </a:highlight>
            </a:endParaRPr>
          </a:p>
        </p:txBody>
      </p:sp>
      <p:sp>
        <p:nvSpPr>
          <p:cNvPr id="270" name="btfpBulletedList175142">
            <a:extLst>
              <a:ext uri="{FF2B5EF4-FFF2-40B4-BE49-F238E27FC236}">
                <a16:creationId xmlns:a16="http://schemas.microsoft.com/office/drawing/2014/main" id="{DA695EBA-39FB-415D-9FCD-547CC073E535}"/>
              </a:ext>
            </a:extLst>
          </p:cNvPr>
          <p:cNvSpPr txBox="1"/>
          <p:nvPr>
            <p:custDataLst>
              <p:tags r:id="rId26"/>
            </p:custDataLst>
          </p:nvPr>
        </p:nvSpPr>
        <p:spPr bwMode="gray">
          <a:xfrm>
            <a:off x="1062357" y="4887635"/>
            <a:ext cx="3310128" cy="222609"/>
          </a:xfrm>
          <a:prstGeom prst="rect">
            <a:avLst/>
          </a:prstGeom>
          <a:noFill/>
        </p:spPr>
        <p:txBody>
          <a:bodyPr vert="horz" wrap="square" lIns="36000" tIns="36000" rIns="36000" bIns="36000" rtlCol="0">
            <a:noAutofit/>
          </a:bodyPr>
          <a:lstStyle/>
          <a:p>
            <a:pPr marL="177800" marR="0" lvl="0" indent="-177800" algn="l" defTabSz="711200" rtl="0" eaLnBrk="1" fontAlgn="auto" latinLnBrk="0" hangingPunct="1">
              <a:lnSpc>
                <a:spcPct val="100000"/>
              </a:lnSpc>
              <a:spcBef>
                <a:spcPts val="900"/>
              </a:spcBef>
              <a:spcAft>
                <a:spcPts val="0"/>
              </a:spcAft>
              <a:buClrTx/>
              <a:buSzTx/>
              <a:buFontTx/>
              <a:buChar char="•"/>
              <a:tabLst/>
              <a:defRPr/>
            </a:pPr>
            <a:r>
              <a:rPr lang="en-US" sz="1000" b="1" baseline="0">
                <a:solidFill>
                  <a:srgbClr val="000000"/>
                </a:solidFill>
                <a:latin typeface="Arial"/>
              </a:rPr>
              <a:t>Traditional (hospital)</a:t>
            </a:r>
            <a:r>
              <a:rPr lang="en-US" sz="1000" b="1">
                <a:solidFill>
                  <a:srgbClr val="000000"/>
                </a:solidFill>
                <a:latin typeface="Arial"/>
              </a:rPr>
              <a:t> </a:t>
            </a:r>
            <a:r>
              <a:rPr lang="en-US" sz="1000" b="1" baseline="0">
                <a:solidFill>
                  <a:srgbClr val="000000"/>
                </a:solidFill>
                <a:latin typeface="Arial"/>
              </a:rPr>
              <a:t>profit</a:t>
            </a:r>
            <a:r>
              <a:rPr lang="en-US" sz="1000" b="1">
                <a:solidFill>
                  <a:srgbClr val="000000"/>
                </a:solidFill>
                <a:latin typeface="Arial"/>
              </a:rPr>
              <a:t> engines facing competition </a:t>
            </a:r>
            <a:r>
              <a:rPr lang="en-US" sz="1000">
                <a:solidFill>
                  <a:srgbClr val="000000"/>
                </a:solidFill>
                <a:latin typeface="Arial"/>
              </a:rPr>
              <a:t>from independent outpatient groups (e.g., diagnostics)</a:t>
            </a:r>
            <a:endParaRPr kumimoji="0" lang="en-US" sz="1000" i="0" u="none" strike="noStrike" kern="1200" cap="none" spc="0" normalizeH="0" baseline="0" noProof="0">
              <a:ln>
                <a:noFill/>
              </a:ln>
              <a:solidFill>
                <a:srgbClr val="000000"/>
              </a:solidFill>
              <a:effectLst/>
              <a:uLnTx/>
              <a:uFillTx/>
              <a:latin typeface="Arial"/>
              <a:ea typeface="+mn-ea"/>
              <a:cs typeface="+mn-cs"/>
            </a:endParaRPr>
          </a:p>
        </p:txBody>
      </p:sp>
      <p:sp>
        <p:nvSpPr>
          <p:cNvPr id="279" name="btfpBulletedList552615">
            <a:extLst>
              <a:ext uri="{FF2B5EF4-FFF2-40B4-BE49-F238E27FC236}">
                <a16:creationId xmlns:a16="http://schemas.microsoft.com/office/drawing/2014/main" id="{411CD992-17A1-48AD-8E1B-3DE627E575F9}"/>
              </a:ext>
            </a:extLst>
          </p:cNvPr>
          <p:cNvSpPr txBox="1"/>
          <p:nvPr/>
        </p:nvSpPr>
        <p:spPr bwMode="gray">
          <a:xfrm>
            <a:off x="2256813" y="5423649"/>
            <a:ext cx="2115102" cy="707886"/>
          </a:xfrm>
          <a:prstGeom prst="rect">
            <a:avLst/>
          </a:prstGeom>
          <a:noFill/>
        </p:spPr>
        <p:txBody>
          <a:bodyPr wrap="square">
            <a:spAutoFit/>
          </a:bodyPr>
          <a:lstStyle/>
          <a:p>
            <a:pPr lvl="1" fontAlgn="ctr">
              <a:buSzPct val="100000"/>
              <a:defRPr/>
            </a:pPr>
            <a:r>
              <a:rPr lang="en-US" sz="800">
                <a:solidFill>
                  <a:schemeClr val="dk1"/>
                </a:solidFill>
                <a:highlight>
                  <a:srgbClr val="FFFFFF"/>
                </a:highlight>
              </a:rPr>
              <a:t>Competition from smaller healthcare providers focusing on lab tests, imaging services etc. which may attract patients seeking affordable or specialized care</a:t>
            </a:r>
            <a:endParaRPr lang="en-US" sz="800" baseline="30000">
              <a:solidFill>
                <a:schemeClr val="dk1"/>
              </a:solidFill>
              <a:highlight>
                <a:srgbClr val="FFFFFF"/>
              </a:highlight>
            </a:endParaRPr>
          </a:p>
        </p:txBody>
      </p:sp>
      <p:sp>
        <p:nvSpPr>
          <p:cNvPr id="6" name="TextBox 5">
            <a:extLst>
              <a:ext uri="{FF2B5EF4-FFF2-40B4-BE49-F238E27FC236}">
                <a16:creationId xmlns:a16="http://schemas.microsoft.com/office/drawing/2014/main" id="{096A7D3D-6A8F-F77C-46FA-D192F2DB15AD}"/>
              </a:ext>
            </a:extLst>
          </p:cNvPr>
          <p:cNvSpPr txBox="1"/>
          <p:nvPr/>
        </p:nvSpPr>
        <p:spPr bwMode="gray">
          <a:xfrm>
            <a:off x="1435105" y="3346412"/>
            <a:ext cx="990474" cy="318924"/>
          </a:xfrm>
          <a:prstGeom prst="rect">
            <a:avLst/>
          </a:prstGeom>
          <a:noFill/>
        </p:spPr>
        <p:txBody>
          <a:bodyPr wrap="square" lIns="36000" tIns="36000" rIns="36000" bIns="36000" rtlCol="0">
            <a:spAutoFit/>
          </a:bodyPr>
          <a:lstStyle/>
          <a:p>
            <a:pPr marL="0" indent="0">
              <a:buNone/>
            </a:pPr>
            <a:r>
              <a:rPr lang="en-US" sz="800"/>
              <a:t>Peer 3 &amp; Insurance company 1</a:t>
            </a:r>
          </a:p>
        </p:txBody>
      </p:sp>
      <p:sp>
        <p:nvSpPr>
          <p:cNvPr id="8" name="TextBox 7">
            <a:extLst>
              <a:ext uri="{FF2B5EF4-FFF2-40B4-BE49-F238E27FC236}">
                <a16:creationId xmlns:a16="http://schemas.microsoft.com/office/drawing/2014/main" id="{603D2FB5-4DFB-1D56-C173-3B1B54511B59}"/>
              </a:ext>
            </a:extLst>
          </p:cNvPr>
          <p:cNvSpPr txBox="1"/>
          <p:nvPr/>
        </p:nvSpPr>
        <p:spPr bwMode="gray">
          <a:xfrm>
            <a:off x="1763694" y="3700331"/>
            <a:ext cx="500448" cy="195814"/>
          </a:xfrm>
          <a:prstGeom prst="rect">
            <a:avLst/>
          </a:prstGeom>
          <a:noFill/>
        </p:spPr>
        <p:txBody>
          <a:bodyPr wrap="square" lIns="36000" tIns="36000" rIns="36000" bIns="36000" rtlCol="0">
            <a:spAutoFit/>
          </a:bodyPr>
          <a:lstStyle/>
          <a:p>
            <a:pPr marL="0" indent="0">
              <a:buNone/>
            </a:pPr>
            <a:r>
              <a:rPr lang="en-US" sz="800"/>
              <a:t>Peer 7</a:t>
            </a:r>
          </a:p>
        </p:txBody>
      </p:sp>
      <p:sp>
        <p:nvSpPr>
          <p:cNvPr id="10" name="TextBox 9">
            <a:extLst>
              <a:ext uri="{FF2B5EF4-FFF2-40B4-BE49-F238E27FC236}">
                <a16:creationId xmlns:a16="http://schemas.microsoft.com/office/drawing/2014/main" id="{9045D7C2-2418-53AC-97C2-36E536B758B1}"/>
              </a:ext>
            </a:extLst>
          </p:cNvPr>
          <p:cNvSpPr txBox="1"/>
          <p:nvPr/>
        </p:nvSpPr>
        <p:spPr bwMode="gray">
          <a:xfrm>
            <a:off x="1763694" y="4443687"/>
            <a:ext cx="500448" cy="195814"/>
          </a:xfrm>
          <a:prstGeom prst="rect">
            <a:avLst/>
          </a:prstGeom>
          <a:noFill/>
        </p:spPr>
        <p:txBody>
          <a:bodyPr wrap="square" lIns="36000" tIns="36000" rIns="36000" bIns="36000" rtlCol="0">
            <a:spAutoFit/>
          </a:bodyPr>
          <a:lstStyle/>
          <a:p>
            <a:pPr marL="0" indent="0">
              <a:buNone/>
            </a:pPr>
            <a:r>
              <a:rPr lang="en-US" sz="800"/>
              <a:t>Peer 2</a:t>
            </a:r>
          </a:p>
        </p:txBody>
      </p:sp>
      <p:sp>
        <p:nvSpPr>
          <p:cNvPr id="16" name="TextBox 15">
            <a:extLst>
              <a:ext uri="{FF2B5EF4-FFF2-40B4-BE49-F238E27FC236}">
                <a16:creationId xmlns:a16="http://schemas.microsoft.com/office/drawing/2014/main" id="{0544A7EF-E64D-4ADC-C128-2D2A33567CB6}"/>
              </a:ext>
            </a:extLst>
          </p:cNvPr>
          <p:cNvSpPr txBox="1"/>
          <p:nvPr/>
        </p:nvSpPr>
        <p:spPr bwMode="gray">
          <a:xfrm>
            <a:off x="5085939" y="3466142"/>
            <a:ext cx="500448" cy="195814"/>
          </a:xfrm>
          <a:prstGeom prst="rect">
            <a:avLst/>
          </a:prstGeom>
          <a:noFill/>
        </p:spPr>
        <p:txBody>
          <a:bodyPr wrap="square" lIns="36000" tIns="36000" rIns="36000" bIns="36000" rtlCol="0">
            <a:spAutoFit/>
          </a:bodyPr>
          <a:lstStyle/>
          <a:p>
            <a:pPr marL="0" indent="0">
              <a:buNone/>
            </a:pPr>
            <a:r>
              <a:rPr lang="en-US" sz="800"/>
              <a:t>Peer 2</a:t>
            </a:r>
          </a:p>
        </p:txBody>
      </p:sp>
      <p:sp>
        <p:nvSpPr>
          <p:cNvPr id="52" name="TextBox 51">
            <a:extLst>
              <a:ext uri="{FF2B5EF4-FFF2-40B4-BE49-F238E27FC236}">
                <a16:creationId xmlns:a16="http://schemas.microsoft.com/office/drawing/2014/main" id="{21CDF2B3-EAF1-D7F0-6291-7CDB7173AD68}"/>
              </a:ext>
            </a:extLst>
          </p:cNvPr>
          <p:cNvSpPr txBox="1"/>
          <p:nvPr/>
        </p:nvSpPr>
        <p:spPr bwMode="gray">
          <a:xfrm>
            <a:off x="1761880" y="5439515"/>
            <a:ext cx="500448" cy="195814"/>
          </a:xfrm>
          <a:prstGeom prst="rect">
            <a:avLst/>
          </a:prstGeom>
          <a:noFill/>
        </p:spPr>
        <p:txBody>
          <a:bodyPr wrap="square" lIns="36000" tIns="36000" rIns="36000" bIns="36000" rtlCol="0">
            <a:spAutoFit/>
          </a:bodyPr>
          <a:lstStyle/>
          <a:p>
            <a:pPr marL="0" indent="0">
              <a:buNone/>
            </a:pPr>
            <a:r>
              <a:rPr lang="en-US" sz="800"/>
              <a:t>Peer 8,9</a:t>
            </a:r>
          </a:p>
        </p:txBody>
      </p:sp>
      <p:sp>
        <p:nvSpPr>
          <p:cNvPr id="53" name="TextBox 52">
            <a:extLst>
              <a:ext uri="{FF2B5EF4-FFF2-40B4-BE49-F238E27FC236}">
                <a16:creationId xmlns:a16="http://schemas.microsoft.com/office/drawing/2014/main" id="{723EEDD3-1E32-FDB1-40F3-2C3393F32CB9}"/>
              </a:ext>
            </a:extLst>
          </p:cNvPr>
          <p:cNvSpPr txBox="1"/>
          <p:nvPr/>
        </p:nvSpPr>
        <p:spPr bwMode="gray">
          <a:xfrm>
            <a:off x="8958660" y="3313260"/>
            <a:ext cx="500448" cy="195814"/>
          </a:xfrm>
          <a:prstGeom prst="rect">
            <a:avLst/>
          </a:prstGeom>
          <a:noFill/>
        </p:spPr>
        <p:txBody>
          <a:bodyPr wrap="square" lIns="36000" tIns="36000" rIns="36000" bIns="36000" rtlCol="0">
            <a:spAutoFit/>
          </a:bodyPr>
          <a:lstStyle/>
          <a:p>
            <a:pPr marL="0" indent="0">
              <a:buNone/>
            </a:pPr>
            <a:r>
              <a:rPr lang="en-US" sz="800"/>
              <a:t>Peer 3</a:t>
            </a:r>
          </a:p>
        </p:txBody>
      </p:sp>
      <p:sp>
        <p:nvSpPr>
          <p:cNvPr id="54" name="TextBox 53">
            <a:extLst>
              <a:ext uri="{FF2B5EF4-FFF2-40B4-BE49-F238E27FC236}">
                <a16:creationId xmlns:a16="http://schemas.microsoft.com/office/drawing/2014/main" id="{BDC8E111-51B9-0A2C-DB65-3ADF5400432B}"/>
              </a:ext>
            </a:extLst>
          </p:cNvPr>
          <p:cNvSpPr txBox="1"/>
          <p:nvPr/>
        </p:nvSpPr>
        <p:spPr bwMode="gray">
          <a:xfrm>
            <a:off x="8716938" y="3596327"/>
            <a:ext cx="913289" cy="195814"/>
          </a:xfrm>
          <a:prstGeom prst="rect">
            <a:avLst/>
          </a:prstGeom>
          <a:noFill/>
        </p:spPr>
        <p:txBody>
          <a:bodyPr wrap="square" lIns="36000" tIns="36000" rIns="36000" bIns="36000" rtlCol="0">
            <a:spAutoFit/>
          </a:bodyPr>
          <a:lstStyle/>
          <a:p>
            <a:pPr marL="0" indent="0">
              <a:buNone/>
            </a:pPr>
            <a:r>
              <a:rPr lang="en-US" sz="800"/>
              <a:t>BPJS Kesehatan</a:t>
            </a:r>
          </a:p>
        </p:txBody>
      </p:sp>
      <p:sp>
        <p:nvSpPr>
          <p:cNvPr id="55" name="TextBox 54">
            <a:extLst>
              <a:ext uri="{FF2B5EF4-FFF2-40B4-BE49-F238E27FC236}">
                <a16:creationId xmlns:a16="http://schemas.microsoft.com/office/drawing/2014/main" id="{2EDE2043-F716-33BE-932C-A60FA68DE4CF}"/>
              </a:ext>
            </a:extLst>
          </p:cNvPr>
          <p:cNvSpPr txBox="1"/>
          <p:nvPr/>
        </p:nvSpPr>
        <p:spPr bwMode="gray">
          <a:xfrm>
            <a:off x="8958660" y="4305698"/>
            <a:ext cx="500448" cy="195814"/>
          </a:xfrm>
          <a:prstGeom prst="rect">
            <a:avLst/>
          </a:prstGeom>
          <a:noFill/>
        </p:spPr>
        <p:txBody>
          <a:bodyPr wrap="square" lIns="36000" tIns="36000" rIns="36000" bIns="36000" rtlCol="0">
            <a:spAutoFit/>
          </a:bodyPr>
          <a:lstStyle/>
          <a:p>
            <a:pPr marL="0" indent="0">
              <a:buNone/>
            </a:pPr>
            <a:r>
              <a:rPr lang="en-US" sz="800"/>
              <a:t>Peer 7</a:t>
            </a:r>
          </a:p>
        </p:txBody>
      </p:sp>
    </p:spTree>
    <p:custDataLst>
      <p:tags r:id="rId1"/>
    </p:custDataLst>
    <p:extLst>
      <p:ext uri="{BB962C8B-B14F-4D97-AF65-F5344CB8AC3E}">
        <p14:creationId xmlns:p14="http://schemas.microsoft.com/office/powerpoint/2010/main" val="149316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1" name="AgendaTitle">
            <a:extLst>
              <a:ext uri="{FF2B5EF4-FFF2-40B4-BE49-F238E27FC236}">
                <a16:creationId xmlns:a16="http://schemas.microsoft.com/office/drawing/2014/main" id="{DDFA29A1-BF1F-4240-8A09-3BA86966E668}"/>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a:t>Agenda</a:t>
            </a:r>
          </a:p>
        </p:txBody>
      </p:sp>
      <p:sp>
        <p:nvSpPr>
          <p:cNvPr id="32" name="AgendaEmphasisBar">
            <a:extLst>
              <a:ext uri="{FF2B5EF4-FFF2-40B4-BE49-F238E27FC236}">
                <a16:creationId xmlns:a16="http://schemas.microsoft.com/office/drawing/2014/main" id="{BBC6B39C-1F38-4589-9CA1-2E8649B4A375}"/>
              </a:ext>
            </a:extLst>
          </p:cNvPr>
          <p:cNvSpPr/>
          <p:nvPr/>
        </p:nvSpPr>
        <p:spPr bwMode="gray">
          <a:xfrm>
            <a:off x="1616981" y="2601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3" name="Agenda">
            <a:extLst>
              <a:ext uri="{FF2B5EF4-FFF2-40B4-BE49-F238E27FC236}">
                <a16:creationId xmlns:a16="http://schemas.microsoft.com/office/drawing/2014/main" id="{D4EFD1DB-7D19-4B50-910D-2E62A3B95689}"/>
              </a:ext>
            </a:extLst>
          </p:cNvPr>
          <p:cNvGrpSpPr/>
          <p:nvPr/>
        </p:nvGrpSpPr>
        <p:grpSpPr>
          <a:xfrm>
            <a:off x="1970752" y="1270000"/>
            <a:ext cx="9891047" cy="5295900"/>
            <a:chOff x="1970752" y="1270000"/>
            <a:chExt cx="9891047" cy="5295900"/>
          </a:xfrm>
        </p:grpSpPr>
        <p:sp>
          <p:nvSpPr>
            <p:cNvPr id="34" name="AgendaTextBox">
              <a:extLst>
                <a:ext uri="{FF2B5EF4-FFF2-40B4-BE49-F238E27FC236}">
                  <a16:creationId xmlns:a16="http://schemas.microsoft.com/office/drawing/2014/main" id="{BD03F6D9-5E52-4FA7-BC4E-3B82261E0FCD}"/>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a:t>Company overview</a:t>
              </a:r>
            </a:p>
            <a:p>
              <a:pPr marL="0" indent="0">
                <a:spcBef>
                  <a:spcPts val="3600"/>
                </a:spcBef>
                <a:buNone/>
              </a:pPr>
              <a:r>
                <a:rPr lang="en-US" sz="2000"/>
                <a:t>Market overview</a:t>
              </a:r>
            </a:p>
            <a:p>
              <a:pPr marL="0" indent="0">
                <a:spcBef>
                  <a:spcPts val="3600"/>
                </a:spcBef>
                <a:buNone/>
              </a:pPr>
              <a:r>
                <a:rPr lang="en-US" sz="2000" b="1">
                  <a:solidFill>
                    <a:srgbClr val="CC0000"/>
                  </a:solidFill>
                </a:rPr>
                <a:t>Competitive positioning</a:t>
              </a:r>
            </a:p>
            <a:p>
              <a:pPr marL="0" indent="0">
                <a:spcBef>
                  <a:spcPts val="3600"/>
                </a:spcBef>
                <a:buNone/>
              </a:pPr>
              <a:r>
                <a:rPr lang="en-US" sz="2000"/>
                <a:t>Appendix</a:t>
              </a:r>
            </a:p>
            <a:p>
              <a:pPr marL="0" indent="0">
                <a:spcBef>
                  <a:spcPts val="3600"/>
                </a:spcBef>
                <a:buNone/>
              </a:pPr>
              <a:r>
                <a:rPr lang="en-US" sz="2000"/>
                <a:t>Bain credentials</a:t>
              </a:r>
            </a:p>
          </p:txBody>
        </p:sp>
        <p:cxnSp>
          <p:nvCxnSpPr>
            <p:cNvPr id="35" name="AgendaSeparator1">
              <a:extLst>
                <a:ext uri="{FF2B5EF4-FFF2-40B4-BE49-F238E27FC236}">
                  <a16:creationId xmlns:a16="http://schemas.microsoft.com/office/drawing/2014/main" id="{518C399C-20E8-4295-8E73-F9808999DAD8}"/>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6" name="AgendaSeparator2">
              <a:extLst>
                <a:ext uri="{FF2B5EF4-FFF2-40B4-BE49-F238E27FC236}">
                  <a16:creationId xmlns:a16="http://schemas.microsoft.com/office/drawing/2014/main" id="{B10C937B-4A84-4E6B-BF4A-0E054B726CA4}"/>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7" name="AgendaSeparator3">
              <a:extLst>
                <a:ext uri="{FF2B5EF4-FFF2-40B4-BE49-F238E27FC236}">
                  <a16:creationId xmlns:a16="http://schemas.microsoft.com/office/drawing/2014/main" id="{4F63D2E0-269A-43B4-B32F-26CB3D6D9B00}"/>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8" name="AgendaSeparator4">
              <a:extLst>
                <a:ext uri="{FF2B5EF4-FFF2-40B4-BE49-F238E27FC236}">
                  <a16:creationId xmlns:a16="http://schemas.microsoft.com/office/drawing/2014/main" id="{49A3CB41-95E8-4E3E-B7D5-C650B0A2E05C}"/>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5340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283C43E-0315-CFF0-2DD0-4FD99C9336F5}"/>
              </a:ext>
            </a:extLst>
          </p:cNvPr>
          <p:cNvGraphicFramePr>
            <a:graphicFrameLocks noChangeAspect="1"/>
          </p:cNvGraphicFramePr>
          <p:nvPr>
            <p:custDataLst>
              <p:tags r:id="rId2"/>
            </p:custDataLst>
            <p:extLst>
              <p:ext uri="{D42A27DB-BD31-4B8C-83A1-F6EECF244321}">
                <p14:modId xmlns:p14="http://schemas.microsoft.com/office/powerpoint/2010/main" val="2859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04" imgH="405" progId="TCLayout.ActiveDocument.1">
                  <p:embed/>
                </p:oleObj>
              </mc:Choice>
              <mc:Fallback>
                <p:oleObj name="think-cell Slide" r:id="rId9" imgW="404" imgH="405" progId="TCLayout.ActiveDocument.1">
                  <p:embed/>
                  <p:pic>
                    <p:nvPicPr>
                      <p:cNvPr id="6" name="think-cell data - do not delete" hidden="1">
                        <a:extLst>
                          <a:ext uri="{FF2B5EF4-FFF2-40B4-BE49-F238E27FC236}">
                            <a16:creationId xmlns:a16="http://schemas.microsoft.com/office/drawing/2014/main" id="{7283C43E-0315-CFF0-2DD0-4FD99C9336F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aphicFrame>
        <p:nvGraphicFramePr>
          <p:cNvPr id="53" name="btfpTable791081">
            <a:extLst>
              <a:ext uri="{FF2B5EF4-FFF2-40B4-BE49-F238E27FC236}">
                <a16:creationId xmlns:a16="http://schemas.microsoft.com/office/drawing/2014/main" id="{5EB50E56-2216-4F69-B771-F5559CCD4882}"/>
              </a:ext>
            </a:extLst>
          </p:cNvPr>
          <p:cNvGraphicFramePr>
            <a:graphicFrameLocks noGrp="1"/>
          </p:cNvGraphicFramePr>
          <p:nvPr>
            <p:custDataLst>
              <p:tags r:id="rId3"/>
            </p:custDataLst>
            <p:extLst>
              <p:ext uri="{D42A27DB-BD31-4B8C-83A1-F6EECF244321}">
                <p14:modId xmlns:p14="http://schemas.microsoft.com/office/powerpoint/2010/main" val="1456038217"/>
              </p:ext>
            </p:extLst>
          </p:nvPr>
        </p:nvGraphicFramePr>
        <p:xfrm>
          <a:off x="334963" y="1346804"/>
          <a:ext cx="11522075" cy="5060990"/>
        </p:xfrm>
        <a:graphic>
          <a:graphicData uri="http://schemas.openxmlformats.org/drawingml/2006/table">
            <a:tbl>
              <a:tblPr firstRow="1" firstCol="1">
                <a:tableStyleId>{9D7B26C5-4107-4FEC-AEDC-1716B250A1EF}</a:tableStyleId>
              </a:tblPr>
              <a:tblGrid>
                <a:gridCol w="1642254">
                  <a:extLst>
                    <a:ext uri="{9D8B030D-6E8A-4147-A177-3AD203B41FA5}">
                      <a16:colId xmlns:a16="http://schemas.microsoft.com/office/drawing/2014/main" val="3306980494"/>
                    </a:ext>
                  </a:extLst>
                </a:gridCol>
                <a:gridCol w="1998017">
                  <a:extLst>
                    <a:ext uri="{9D8B030D-6E8A-4147-A177-3AD203B41FA5}">
                      <a16:colId xmlns:a16="http://schemas.microsoft.com/office/drawing/2014/main" val="4140112434"/>
                    </a:ext>
                  </a:extLst>
                </a:gridCol>
                <a:gridCol w="2069431">
                  <a:extLst>
                    <a:ext uri="{9D8B030D-6E8A-4147-A177-3AD203B41FA5}">
                      <a16:colId xmlns:a16="http://schemas.microsoft.com/office/drawing/2014/main" val="3478539957"/>
                    </a:ext>
                  </a:extLst>
                </a:gridCol>
                <a:gridCol w="1992430">
                  <a:extLst>
                    <a:ext uri="{9D8B030D-6E8A-4147-A177-3AD203B41FA5}">
                      <a16:colId xmlns:a16="http://schemas.microsoft.com/office/drawing/2014/main" val="3745327285"/>
                    </a:ext>
                  </a:extLst>
                </a:gridCol>
                <a:gridCol w="1963553">
                  <a:extLst>
                    <a:ext uri="{9D8B030D-6E8A-4147-A177-3AD203B41FA5}">
                      <a16:colId xmlns:a16="http://schemas.microsoft.com/office/drawing/2014/main" val="56899984"/>
                    </a:ext>
                  </a:extLst>
                </a:gridCol>
                <a:gridCol w="1856390">
                  <a:extLst>
                    <a:ext uri="{9D8B030D-6E8A-4147-A177-3AD203B41FA5}">
                      <a16:colId xmlns:a16="http://schemas.microsoft.com/office/drawing/2014/main" val="727374720"/>
                    </a:ext>
                  </a:extLst>
                </a:gridCol>
              </a:tblGrid>
              <a:tr h="280940">
                <a:tc>
                  <a:txBody>
                    <a:bodyPr/>
                    <a:lstStyle/>
                    <a:p>
                      <a:pPr marL="0" indent="0">
                        <a:spcBef>
                          <a:spcPts val="0"/>
                        </a:spcBef>
                        <a:buFontTx/>
                        <a:buNone/>
                      </a:pPr>
                      <a:endParaRPr lang="en-US" sz="1200"/>
                    </a:p>
                  </a:txBody>
                  <a:tcPr marL="91441" marR="91441" marT="45721" marB="45721" anchor="b"/>
                </a:tc>
                <a:tc>
                  <a:txBody>
                    <a:bodyPr/>
                    <a:lstStyle/>
                    <a:p>
                      <a:pPr marL="0" indent="0" algn="ctr">
                        <a:spcBef>
                          <a:spcPts val="0"/>
                        </a:spcBef>
                        <a:buFontTx/>
                        <a:buNone/>
                      </a:pPr>
                      <a:r>
                        <a:rPr lang="en-US" sz="1200"/>
                        <a:t>Target 1, Target 2</a:t>
                      </a:r>
                    </a:p>
                  </a:txBody>
                  <a:tcPr marL="91441" marR="91441" marT="45721" marB="45721" anchor="b">
                    <a:noFill/>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a:solidFill>
                            <a:schemeClr val="tx1"/>
                          </a:solidFill>
                        </a:rPr>
                        <a:t>Peer 2</a:t>
                      </a:r>
                    </a:p>
                  </a:txBody>
                  <a:tcPr marL="91441" marR="91441" marT="45721" marB="45721" anchor="b"/>
                </a:tc>
                <a:tc>
                  <a:txBody>
                    <a:bodyPr/>
                    <a:lstStyle/>
                    <a:p>
                      <a:pPr marL="0" indent="0" algn="ctr">
                        <a:spcBef>
                          <a:spcPts val="0"/>
                        </a:spcBef>
                        <a:buFontTx/>
                        <a:buNone/>
                      </a:pPr>
                      <a:r>
                        <a:rPr lang="en-US" sz="1200">
                          <a:solidFill>
                            <a:schemeClr val="tx1"/>
                          </a:solidFill>
                        </a:rPr>
                        <a:t>Peer 3</a:t>
                      </a:r>
                    </a:p>
                  </a:txBody>
                  <a:tcPr marL="91441" marR="91441" marT="45721" marB="45721" anchor="b"/>
                </a:tc>
                <a:tc>
                  <a:txBody>
                    <a:bodyPr/>
                    <a:lstStyle/>
                    <a:p>
                      <a:pPr marL="0" indent="0" algn="ctr">
                        <a:spcBef>
                          <a:spcPts val="0"/>
                        </a:spcBef>
                        <a:buFontTx/>
                        <a:buNone/>
                      </a:pPr>
                      <a:r>
                        <a:rPr lang="en-US" sz="1200">
                          <a:solidFill>
                            <a:schemeClr val="tx1"/>
                          </a:solidFill>
                        </a:rPr>
                        <a:t>Peer 1</a:t>
                      </a:r>
                    </a:p>
                  </a:txBody>
                  <a:tcPr marL="91441" marR="91441" marT="45721" marB="45721" anchor="b"/>
                </a:tc>
                <a:tc>
                  <a:txBody>
                    <a:bodyPr/>
                    <a:lstStyle/>
                    <a:p>
                      <a:pPr marL="0" indent="0" algn="ctr">
                        <a:spcBef>
                          <a:spcPts val="0"/>
                        </a:spcBef>
                        <a:buFontTx/>
                        <a:buNone/>
                      </a:pPr>
                      <a:r>
                        <a:rPr lang="en-US" sz="1200">
                          <a:solidFill>
                            <a:schemeClr val="tx1"/>
                          </a:solidFill>
                        </a:rPr>
                        <a:t>Peer 4</a:t>
                      </a:r>
                    </a:p>
                  </a:txBody>
                  <a:tcPr marL="91441" marR="91441" marT="45721" marB="45721" anchor="b"/>
                </a:tc>
                <a:extLst>
                  <a:ext uri="{0D108BD9-81ED-4DB2-BD59-A6C34878D82A}">
                    <a16:rowId xmlns:a16="http://schemas.microsoft.com/office/drawing/2014/main" val="85319137"/>
                  </a:ext>
                </a:extLst>
              </a:tr>
              <a:tr h="249724">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a:t>Headquarters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FontTx/>
                        <a:buNone/>
                      </a:pPr>
                      <a:endParaRPr lang="en-US" sz="1000" b="0"/>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buFontTx/>
                        <a:buNone/>
                      </a:pPr>
                      <a:endParaRPr lang="en-US" sz="1000" b="0"/>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b="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b="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00" b="0"/>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52017655"/>
                  </a:ext>
                </a:extLst>
              </a:tr>
              <a:tr h="249724">
                <a:tc>
                  <a:txBody>
                    <a:bodyPr/>
                    <a:lstStyle/>
                    <a:p>
                      <a:pPr marL="0" indent="0">
                        <a:buFontTx/>
                        <a:buNone/>
                      </a:pPr>
                      <a:r>
                        <a:rPr lang="en-US" sz="1000"/>
                        <a:t>Geographical focus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FontTx/>
                        <a:buNone/>
                      </a:pPr>
                      <a:endParaRPr lang="en-US" sz="1000"/>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buFontTx/>
                        <a:buNone/>
                      </a:pPr>
                      <a:endParaRPr lang="en-US" sz="1000"/>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buFontTx/>
                        <a:buNone/>
                      </a:pPr>
                      <a:endParaRPr lang="en-US" sz="100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buFontTx/>
                        <a:buNone/>
                      </a:pPr>
                      <a:endParaRPr lang="en-US" sz="100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buFontTx/>
                        <a:buNone/>
                      </a:pPr>
                      <a:endParaRPr lang="en-US" sz="1000"/>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62915502"/>
                  </a:ext>
                </a:extLst>
              </a:tr>
              <a:tr h="1888527">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a:t>Business description</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177800" indent="-177800" algn="l">
                        <a:spcBef>
                          <a:spcPts val="600"/>
                        </a:spcBef>
                      </a:pPr>
                      <a:r>
                        <a:rPr lang="en-US" sz="1000" b="0"/>
                        <a:t>Target 1 specializes in obstetrics, gynecology, women's health, and pediatrics through general hospitals with 7 specializations</a:t>
                      </a:r>
                    </a:p>
                    <a:p>
                      <a:pPr marL="177800" indent="-177800" algn="l">
                        <a:spcBef>
                          <a:spcPts val="600"/>
                        </a:spcBef>
                      </a:pPr>
                      <a:r>
                        <a:rPr lang="en-US" sz="1000" b="0"/>
                        <a:t>Target 2 offers affordable healthcare in rural areas, focusing on orthopedics, medical rehab, and neonatal intensive care</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177800" indent="-177800" algn="l">
                        <a:spcBef>
                          <a:spcPts val="600"/>
                        </a:spcBef>
                      </a:pPr>
                      <a:r>
                        <a:rPr lang="en-US" sz="1000" b="0"/>
                        <a:t>Healthcare provider operating a network of hospitals &amp; pharmacies, offering services for oncology, fertility, brain spine etc.</a:t>
                      </a:r>
                    </a:p>
                    <a:p>
                      <a:pPr marL="177800" indent="-177800" algn="l">
                        <a:spcBef>
                          <a:spcPts val="600"/>
                        </a:spcBef>
                      </a:pPr>
                      <a:r>
                        <a:rPr lang="en-US" sz="1000" b="0"/>
                        <a:t>Manages 20 Peer 2 hospitals and 9 peer 10 hospitals</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b="0"/>
                        <a:t>Healthcare provider offering a range of medical services through its 40 hospitals</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b="0"/>
                        <a:t>Specializes in various fields, including general surgery, pediatrics &amp; neurology</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b="0"/>
                        <a:t>Healthcare provider focusing on the care of mothers and young children</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b="0"/>
                        <a:t>Provides online consultations for patients' convenience</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b="0" i="0" kern="1200">
                          <a:solidFill>
                            <a:schemeClr val="dk1"/>
                          </a:solidFill>
                          <a:effectLst/>
                          <a:latin typeface="+mn-lt"/>
                          <a:ea typeface="+mn-ea"/>
                          <a:cs typeface="+mn-cs"/>
                        </a:rPr>
                        <a:t>Private hospital group catering to the middle and upper-class segments</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b="0" i="0" kern="1200">
                          <a:solidFill>
                            <a:schemeClr val="dk1"/>
                          </a:solidFill>
                          <a:effectLst/>
                          <a:latin typeface="+mn-lt"/>
                          <a:ea typeface="+mn-ea"/>
                          <a:cs typeface="+mn-cs"/>
                        </a:rPr>
                        <a:t>Offers a range of specialized centers, including mother &amp; child, sports clinic &amp; orthopedic centers</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876509261"/>
                  </a:ext>
                </a:extLst>
              </a:tr>
              <a:tr h="249724">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000" b="1" i="0"/>
                        <a:t>Ownership type</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FontTx/>
                        <a:buNone/>
                      </a:pPr>
                      <a:r>
                        <a:rPr lang="en-US" sz="1000"/>
                        <a:t>Private</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spcBef>
                          <a:spcPts val="600"/>
                        </a:spcBef>
                        <a:buFontTx/>
                        <a:buNone/>
                      </a:pPr>
                      <a:r>
                        <a:rPr lang="en-US" sz="1000"/>
                        <a:t>Public</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fontAlgn="b">
                        <a:spcBef>
                          <a:spcPts val="600"/>
                        </a:spcBef>
                        <a:buNone/>
                      </a:pPr>
                      <a:r>
                        <a:rPr lang="en-US" sz="1000" b="0" i="0" u="none" strike="noStrike">
                          <a:solidFill>
                            <a:srgbClr val="000000"/>
                          </a:solidFill>
                          <a:effectLst/>
                          <a:latin typeface="+mn-lt"/>
                        </a:rPr>
                        <a:t>Public</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a:t>Public</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a:t>Public</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219218338"/>
                  </a:ext>
                </a:extLst>
              </a:tr>
              <a:tr h="249724">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000" b="1" i="0"/>
                        <a:t>Revenue </a:t>
                      </a:r>
                      <a:r>
                        <a:rPr lang="en-US" sz="1000" b="0" i="0"/>
                        <a:t>(USD M)</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FontTx/>
                        <a:buNone/>
                      </a:pPr>
                      <a:r>
                        <a:rPr lang="en-US" sz="1000" i="0"/>
                        <a:t>~xx</a:t>
                      </a:r>
                      <a:r>
                        <a:rPr lang="en-US" sz="1000" i="0" baseline="30000"/>
                        <a:t>1</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spcBef>
                          <a:spcPts val="600"/>
                        </a:spcBef>
                        <a:buFontTx/>
                        <a:buNone/>
                      </a:pPr>
                      <a:r>
                        <a:rPr lang="en-US" sz="1000" i="0"/>
                        <a:t>~270</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i="0"/>
                        <a:t>~740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i="0"/>
                        <a:t>~330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i="0"/>
                        <a:t>~100</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683202902"/>
                  </a:ext>
                </a:extLst>
              </a:tr>
              <a:tr h="249724">
                <a:tc>
                  <a:txBody>
                    <a:bodyPr/>
                    <a:lstStyle/>
                    <a:p>
                      <a:pPr marL="0" indent="0">
                        <a:buFontTx/>
                        <a:buNone/>
                      </a:pPr>
                      <a:r>
                        <a:rPr lang="en-US" sz="1000"/>
                        <a:t>EBITDA margin </a:t>
                      </a:r>
                      <a:r>
                        <a:rPr lang="en-US" sz="1000" b="0"/>
                        <a:t>(%)</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FontTx/>
                        <a:buNone/>
                      </a:pPr>
                      <a:r>
                        <a:rPr lang="en-US" sz="1000" i="1" kern="1200">
                          <a:solidFill>
                            <a:schemeClr val="dk1"/>
                          </a:solidFill>
                          <a:latin typeface="+mn-lt"/>
                          <a:ea typeface="+mn-ea"/>
                          <a:cs typeface="+mn-cs"/>
                        </a:rPr>
                        <a:t>25%</a:t>
                      </a:r>
                      <a:r>
                        <a:rPr lang="en-US" sz="1000" i="1" kern="1200" baseline="30000">
                          <a:solidFill>
                            <a:schemeClr val="dk1"/>
                          </a:solidFill>
                          <a:latin typeface="+mn-lt"/>
                          <a:ea typeface="+mn-ea"/>
                          <a:cs typeface="+mn-cs"/>
                        </a:rPr>
                        <a:t>1</a:t>
                      </a:r>
                      <a:endParaRPr lang="en-US" sz="1000" baseline="30000"/>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spcBef>
                          <a:spcPts val="600"/>
                        </a:spcBef>
                        <a:buFontTx/>
                        <a:buNone/>
                      </a:pPr>
                      <a:r>
                        <a:rPr lang="en-US" sz="1000"/>
                        <a:t>37.50%</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1000" kern="1200">
                          <a:solidFill>
                            <a:schemeClr val="dk1"/>
                          </a:solidFill>
                          <a:latin typeface="+mn-lt"/>
                          <a:ea typeface="+mn-ea"/>
                          <a:cs typeface="+mn-cs"/>
                        </a:rPr>
                        <a:t>26.84%</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a:t>23.20%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indent="0" algn="ctr">
                        <a:spcBef>
                          <a:spcPts val="600"/>
                        </a:spcBef>
                        <a:buFontTx/>
                        <a:buNone/>
                      </a:pPr>
                      <a:r>
                        <a:rPr lang="en-US" sz="1000"/>
                        <a:t>14.00%</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796761999"/>
                  </a:ext>
                </a:extLst>
              </a:tr>
              <a:tr h="844539">
                <a:tc>
                  <a:txBody>
                    <a:bodyPr/>
                    <a:lstStyle/>
                    <a:p>
                      <a:pPr marL="0" indent="0">
                        <a:buFontTx/>
                        <a:buNone/>
                      </a:pPr>
                      <a:r>
                        <a:rPr lang="en-US" sz="1000"/>
                        <a:t>Funding details</a:t>
                      </a:r>
                      <a:endParaRPr lang="en-US" sz="1000" b="0"/>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a:t> In 2021, Target 2 secured a senior term loan from Financial Institution 1 for business expansion</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pattFill prst="ltUpDiag">
                      <a:fgClr>
                        <a:srgbClr val="FFFFFF"/>
                      </a:fgClr>
                      <a:bgClr>
                        <a:srgbClr val="FFFFFF"/>
                      </a:bgClr>
                    </a:pattFill>
                  </a:tcPr>
                </a:tc>
                <a:tc>
                  <a:txBody>
                    <a:bodyPr/>
                    <a:lstStyle/>
                    <a:p>
                      <a:pPr marL="177800" lvl="0" indent="-177800" algn="l">
                        <a:spcBef>
                          <a:spcPts val="600"/>
                        </a:spcBef>
                      </a:pPr>
                      <a:r>
                        <a:rPr lang="en-US" sz="1000" b="0" kern="1200">
                          <a:solidFill>
                            <a:schemeClr val="dk1"/>
                          </a:solidFill>
                          <a:latin typeface="+mn-lt"/>
                          <a:ea typeface="+mn-ea"/>
                          <a:cs typeface="+mn-cs"/>
                        </a:rPr>
                        <a:t>Publicly listed since</a:t>
                      </a:r>
                      <a:r>
                        <a:rPr lang="en-US" sz="1000" i="0"/>
                        <a:t> 2015</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177800" lvl="0" indent="-177800" algn="l">
                        <a:spcBef>
                          <a:spcPts val="600"/>
                        </a:spcBef>
                      </a:pPr>
                      <a:r>
                        <a:rPr lang="en-US" sz="1000" i="0">
                          <a:solidFill>
                            <a:srgbClr val="000000"/>
                          </a:solidFill>
                        </a:rPr>
                        <a:t>Raised post IPO equity from CVC Capital Partners in 2016</a:t>
                      </a:r>
                      <a:r>
                        <a:rPr lang="en-US" sz="1000" i="0" baseline="30000">
                          <a:solidFill>
                            <a:srgbClr val="000000"/>
                          </a:solidFill>
                        </a:rPr>
                        <a:t>2</a:t>
                      </a:r>
                    </a:p>
                    <a:p>
                      <a:pPr marL="177800" lvl="0" indent="-177800" algn="l">
                        <a:spcBef>
                          <a:spcPts val="600"/>
                        </a:spcBef>
                      </a:pPr>
                      <a:r>
                        <a:rPr lang="en-US" sz="1000" b="0" kern="1200">
                          <a:solidFill>
                            <a:schemeClr val="dk1"/>
                          </a:solidFill>
                          <a:latin typeface="+mn-lt"/>
                          <a:ea typeface="+mn-ea"/>
                          <a:cs typeface="+mn-cs"/>
                        </a:rPr>
                        <a:t>Publicly listed since</a:t>
                      </a:r>
                      <a:r>
                        <a:rPr lang="en-US" sz="1000" i="0"/>
                        <a:t> 2013</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a:t>In 2021, minority stake acquired by Quadria Capital</a:t>
                      </a:r>
                      <a:r>
                        <a:rPr lang="en-US" sz="1000" baseline="30000"/>
                        <a:t>2</a:t>
                      </a:r>
                      <a:endParaRPr lang="en-US" sz="1000" i="0" baseline="30000">
                        <a:solidFill>
                          <a:srgbClr val="000000"/>
                        </a:solidFill>
                      </a:endParaRP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b="0" kern="1200">
                          <a:solidFill>
                            <a:schemeClr val="dk1"/>
                          </a:solidFill>
                          <a:latin typeface="+mn-lt"/>
                          <a:ea typeface="+mn-ea"/>
                          <a:cs typeface="+mn-cs"/>
                        </a:rPr>
                        <a:t>Publicly listed since</a:t>
                      </a:r>
                      <a:r>
                        <a:rPr lang="en-US" sz="1000" b="0" i="0" kern="1200">
                          <a:solidFill>
                            <a:schemeClr val="dk1"/>
                          </a:solidFill>
                          <a:latin typeface="+mn-lt"/>
                          <a:ea typeface="+mn-ea"/>
                          <a:cs typeface="+mn-cs"/>
                        </a:rPr>
                        <a:t> </a:t>
                      </a:r>
                      <a:r>
                        <a:rPr lang="en-US" sz="1000"/>
                        <a:t>2018</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177800" lvl="0" indent="-177800" algn="l"/>
                      <a:r>
                        <a:rPr lang="en-US" sz="1000" i="0"/>
                        <a:t>Released IPO in 2022</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75142983"/>
                  </a:ext>
                </a:extLst>
              </a:tr>
              <a:tr h="249724">
                <a:tc>
                  <a:txBody>
                    <a:bodyPr/>
                    <a:lstStyle/>
                    <a:p>
                      <a:pPr marL="0" indent="0">
                        <a:buFontTx/>
                        <a:buNone/>
                      </a:pPr>
                      <a:r>
                        <a:rPr lang="en-US" sz="1000"/>
                        <a:t># employees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FontTx/>
                        <a:buNone/>
                      </a:pPr>
                      <a:r>
                        <a:rPr lang="en-US" sz="1000" i="0">
                          <a:solidFill>
                            <a:schemeClr val="tx1"/>
                          </a:solidFill>
                        </a:rPr>
                        <a:t>~xxx</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2">
                        <a:lumMod val="20000"/>
                        <a:lumOff val="80000"/>
                      </a:schemeClr>
                    </a:solidFill>
                  </a:tcPr>
                </a:tc>
                <a:tc>
                  <a:txBody>
                    <a:bodyPr/>
                    <a:lstStyle/>
                    <a:p>
                      <a:pPr marL="0" indent="0" algn="ctr">
                        <a:buFontTx/>
                        <a:buNone/>
                      </a:pPr>
                      <a:r>
                        <a:rPr lang="en-US" sz="1000" i="0">
                          <a:solidFill>
                            <a:schemeClr val="tx1"/>
                          </a:solidFill>
                        </a:rPr>
                        <a:t>~8.3K</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a:solidFill>
                            <a:schemeClr val="tx1"/>
                          </a:solidFill>
                        </a:rPr>
                        <a:t>~11.8K</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a:solidFill>
                            <a:schemeClr val="tx1"/>
                          </a:solidFill>
                        </a:rPr>
                        <a:t>~14.8K</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a:solidFill>
                            <a:schemeClr val="tx1"/>
                          </a:solidFill>
                        </a:rPr>
                        <a:t>~5.0K</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616296685"/>
                  </a:ext>
                </a:extLst>
              </a:tr>
              <a:tr h="542918">
                <a:tc>
                  <a:txBody>
                    <a:bodyPr/>
                    <a:lstStyle/>
                    <a:p>
                      <a:pPr marL="0" indent="0">
                        <a:buFontTx/>
                        <a:buNone/>
                      </a:pPr>
                      <a:r>
                        <a:rPr lang="en-US" sz="1000"/>
                        <a:t>M&amp;A Activity</a:t>
                      </a:r>
                      <a:br>
                        <a:rPr lang="en-US" sz="1000"/>
                      </a:br>
                      <a:r>
                        <a:rPr lang="en-US" sz="1000" b="0" i="1"/>
                        <a:t>(last 3 years)</a:t>
                      </a:r>
                    </a:p>
                  </a:txBody>
                  <a:tcPr marL="91441" marR="91441" marT="45721" marB="45721" anchor="ctr">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600"/>
                        </a:spcBef>
                        <a:buNone/>
                      </a:pPr>
                      <a:r>
                        <a:rPr lang="en-US" sz="1000" i="1"/>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pattFill prst="ltUpDiag">
                      <a:fgClr>
                        <a:schemeClr val="bg2">
                          <a:lumMod val="20000"/>
                          <a:lumOff val="80000"/>
                        </a:schemeClr>
                      </a:fgClr>
                      <a:bgClr>
                        <a:srgbClr val="FFFFFF"/>
                      </a:bgClr>
                    </a:patt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it-IT" sz="1000" i="0" baseline="0">
                          <a:solidFill>
                            <a:schemeClr val="tx1"/>
                          </a:solidFill>
                        </a:rPr>
                        <a:t>In 2020, acquired RSIA Panti Abdi for USD 2.3M</a:t>
                      </a:r>
                      <a:endParaRPr lang="en-US" sz="1000" i="0" baseline="0">
                        <a:solidFill>
                          <a:schemeClr val="tx1"/>
                        </a:solidFill>
                      </a:endParaRP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1000" b="0" baseline="0"/>
                        <a:t>In 2021, participated in a USD 3M round of Prixa</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1000" b="0" baseline="0"/>
                        <a:t>In 2020 &amp; 2021, acquired hospitals in Salatiga &amp; Ciledug respectively</a:t>
                      </a:r>
                      <a:r>
                        <a:rPr lang="en-US" sz="1000" b="0" baseline="30000"/>
                        <a:t>2</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lang="en-US" sz="1000" i="1"/>
                        <a:t>Limited info</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pattFill prst="ltUpDiag">
                      <a:fgClr>
                        <a:srgbClr val="D6D6D6"/>
                      </a:fgClr>
                      <a:bgClr>
                        <a:srgbClr val="FFFFFF"/>
                      </a:bgClr>
                    </a:pattFill>
                  </a:tcPr>
                </a:tc>
                <a:extLst>
                  <a:ext uri="{0D108BD9-81ED-4DB2-BD59-A6C34878D82A}">
                    <a16:rowId xmlns:a16="http://schemas.microsoft.com/office/drawing/2014/main" val="222217920"/>
                  </a:ext>
                </a:extLst>
              </a:tr>
            </a:tbl>
          </a:graphicData>
        </a:graphic>
      </p:graphicFrame>
      <p:grpSp>
        <p:nvGrpSpPr>
          <p:cNvPr id="22" name="btfpColumnIndicatorGroup2">
            <a:extLst>
              <a:ext uri="{FF2B5EF4-FFF2-40B4-BE49-F238E27FC236}">
                <a16:creationId xmlns:a16="http://schemas.microsoft.com/office/drawing/2014/main" id="{72CB7B3C-758A-42F4-9BFF-B66D65AF9ED9}"/>
              </a:ext>
            </a:extLst>
          </p:cNvPr>
          <p:cNvGrpSpPr/>
          <p:nvPr/>
        </p:nvGrpSpPr>
        <p:grpSpPr>
          <a:xfrm>
            <a:off x="0" y="6926580"/>
            <a:ext cx="12192000" cy="137160"/>
            <a:chOff x="0" y="6926580"/>
            <a:chExt cx="12192000" cy="137160"/>
          </a:xfrm>
        </p:grpSpPr>
        <p:sp>
          <p:nvSpPr>
            <p:cNvPr id="20" name="btfpColumnGapBlocker495048">
              <a:extLst>
                <a:ext uri="{FF2B5EF4-FFF2-40B4-BE49-F238E27FC236}">
                  <a16:creationId xmlns:a16="http://schemas.microsoft.com/office/drawing/2014/main" id="{45C2C95F-7DBA-46C1-AEB1-7FE9AF6ED61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8" name="btfpColumnGapBlocker353297">
              <a:extLst>
                <a:ext uri="{FF2B5EF4-FFF2-40B4-BE49-F238E27FC236}">
                  <a16:creationId xmlns:a16="http://schemas.microsoft.com/office/drawing/2014/main" id="{B4A37658-A7FB-437A-9B31-83CE6A9699D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6" name="btfpColumnIndicator489212">
              <a:extLst>
                <a:ext uri="{FF2B5EF4-FFF2-40B4-BE49-F238E27FC236}">
                  <a16:creationId xmlns:a16="http://schemas.microsoft.com/office/drawing/2014/main" id="{899015AE-AAD3-4F8D-BA41-CDB32BD9A0C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412644">
              <a:extLst>
                <a:ext uri="{FF2B5EF4-FFF2-40B4-BE49-F238E27FC236}">
                  <a16:creationId xmlns:a16="http://schemas.microsoft.com/office/drawing/2014/main" id="{C167BC34-EED6-49FB-A706-F3EC6E7E481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EFBE3E99-D71B-474E-AD52-27CF3794E71B}"/>
              </a:ext>
            </a:extLst>
          </p:cNvPr>
          <p:cNvGrpSpPr/>
          <p:nvPr/>
        </p:nvGrpSpPr>
        <p:grpSpPr>
          <a:xfrm>
            <a:off x="0" y="-205740"/>
            <a:ext cx="12192000" cy="137160"/>
            <a:chOff x="0" y="-205740"/>
            <a:chExt cx="12192000" cy="137160"/>
          </a:xfrm>
        </p:grpSpPr>
        <p:sp>
          <p:nvSpPr>
            <p:cNvPr id="19" name="btfpColumnGapBlocker849423">
              <a:extLst>
                <a:ext uri="{FF2B5EF4-FFF2-40B4-BE49-F238E27FC236}">
                  <a16:creationId xmlns:a16="http://schemas.microsoft.com/office/drawing/2014/main" id="{52F4993B-31C3-41FF-9151-F615DDC9670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 name="btfpColumnGapBlocker659933">
              <a:extLst>
                <a:ext uri="{FF2B5EF4-FFF2-40B4-BE49-F238E27FC236}">
                  <a16:creationId xmlns:a16="http://schemas.microsoft.com/office/drawing/2014/main" id="{456490F4-4E12-47B2-B998-82A3AEE2135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4" name="btfpColumnIndicator209257">
              <a:extLst>
                <a:ext uri="{FF2B5EF4-FFF2-40B4-BE49-F238E27FC236}">
                  <a16:creationId xmlns:a16="http://schemas.microsoft.com/office/drawing/2014/main" id="{A5F9FE47-AF2D-4712-8F2E-F82B6E2BA63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50479">
              <a:extLst>
                <a:ext uri="{FF2B5EF4-FFF2-40B4-BE49-F238E27FC236}">
                  <a16:creationId xmlns:a16="http://schemas.microsoft.com/office/drawing/2014/main" id="{25751422-F4C0-4181-8336-3A3DC49A9A6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545F88-451A-48A8-877D-D98BBC848ADE}"/>
              </a:ext>
            </a:extLst>
          </p:cNvPr>
          <p:cNvSpPr>
            <a:spLocks noGrp="1"/>
          </p:cNvSpPr>
          <p:nvPr>
            <p:ph type="title"/>
          </p:nvPr>
        </p:nvSpPr>
        <p:spPr/>
        <p:txBody>
          <a:bodyPr vert="horz"/>
          <a:lstStyle/>
          <a:p>
            <a:r>
              <a:rPr lang="en-US" b="1"/>
              <a:t>Benchmarking | </a:t>
            </a:r>
            <a:r>
              <a:rPr lang="en-US"/>
              <a:t>Target 1</a:t>
            </a:r>
            <a:r>
              <a:rPr lang="en-US" b="1"/>
              <a:t> </a:t>
            </a:r>
            <a:r>
              <a:rPr lang="en-US"/>
              <a:t>is a private healthcare provider in Indonesia, offering a range of services across the value chain with limited reporting across KPIs (1/2)</a:t>
            </a:r>
          </a:p>
        </p:txBody>
      </p:sp>
      <p:grpSp>
        <p:nvGrpSpPr>
          <p:cNvPr id="56" name="btfpStatusSticker406587">
            <a:extLst>
              <a:ext uri="{FF2B5EF4-FFF2-40B4-BE49-F238E27FC236}">
                <a16:creationId xmlns:a16="http://schemas.microsoft.com/office/drawing/2014/main" id="{DC4E856F-52F8-4D11-B9EB-D3C305664E66}"/>
              </a:ext>
            </a:extLst>
          </p:cNvPr>
          <p:cNvGrpSpPr/>
          <p:nvPr>
            <p:custDataLst>
              <p:tags r:id="rId4"/>
            </p:custDataLst>
          </p:nvPr>
        </p:nvGrpSpPr>
        <p:grpSpPr>
          <a:xfrm>
            <a:off x="9472515" y="955344"/>
            <a:ext cx="2256067" cy="235611"/>
            <a:chOff x="-2766784" y="876300"/>
            <a:chExt cx="2256067" cy="235611"/>
          </a:xfrm>
        </p:grpSpPr>
        <p:sp>
          <p:nvSpPr>
            <p:cNvPr id="57" name="btfpStatusStickerText406587">
              <a:extLst>
                <a:ext uri="{FF2B5EF4-FFF2-40B4-BE49-F238E27FC236}">
                  <a16:creationId xmlns:a16="http://schemas.microsoft.com/office/drawing/2014/main" id="{C5EDA406-052D-4180-B958-758A41C8830C}"/>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Non-exhaustive</a:t>
              </a:r>
            </a:p>
          </p:txBody>
        </p:sp>
        <p:cxnSp>
          <p:nvCxnSpPr>
            <p:cNvPr id="58" name="btfpStatusStickerLine406587">
              <a:extLst>
                <a:ext uri="{FF2B5EF4-FFF2-40B4-BE49-F238E27FC236}">
                  <a16:creationId xmlns:a16="http://schemas.microsoft.com/office/drawing/2014/main" id="{BECCC7BE-32DB-4EEE-8FB6-1B64C07AEE89}"/>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2" name="btfpRunningAgenda1Level916958">
            <a:extLst>
              <a:ext uri="{FF2B5EF4-FFF2-40B4-BE49-F238E27FC236}">
                <a16:creationId xmlns:a16="http://schemas.microsoft.com/office/drawing/2014/main" id="{7988465B-4148-4459-B0CE-8FFBC795D705}"/>
              </a:ext>
            </a:extLst>
          </p:cNvPr>
          <p:cNvGrpSpPr/>
          <p:nvPr>
            <p:custDataLst>
              <p:tags r:id="rId5"/>
            </p:custDataLst>
          </p:nvPr>
        </p:nvGrpSpPr>
        <p:grpSpPr>
          <a:xfrm>
            <a:off x="0" y="944429"/>
            <a:ext cx="3449663" cy="257442"/>
            <a:chOff x="0" y="876300"/>
            <a:chExt cx="3449663" cy="257442"/>
          </a:xfrm>
        </p:grpSpPr>
        <p:sp>
          <p:nvSpPr>
            <p:cNvPr id="11" name="btfpRunningAgenda1LevelBarLeft916958">
              <a:extLst>
                <a:ext uri="{FF2B5EF4-FFF2-40B4-BE49-F238E27FC236}">
                  <a16:creationId xmlns:a16="http://schemas.microsoft.com/office/drawing/2014/main" id="{AE7B1623-B0E5-42E4-B09F-334DF47B9D63}"/>
                </a:ext>
              </a:extLst>
            </p:cNvPr>
            <p:cNvSpPr/>
            <p:nvPr/>
          </p:nvSpPr>
          <p:spPr bwMode="gray">
            <a:xfrm>
              <a:off x="1" y="876300"/>
              <a:ext cx="3403396" cy="257442"/>
            </a:xfrm>
            <a:custGeom>
              <a:avLst/>
              <a:gdLst>
                <a:gd name="connsiteX0" fmla="*/ 3844221 w 3844221"/>
                <a:gd name="connsiteY0" fmla="*/ 0 h 257442"/>
                <a:gd name="connsiteX1" fmla="*/ 1870925 w 3844221"/>
                <a:gd name="connsiteY1" fmla="*/ 0 h 257442"/>
                <a:gd name="connsiteX2" fmla="*/ 1816204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1816204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0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0 w 3844221"/>
                <a:gd name="connsiteY2" fmla="*/ 257442 h 257442"/>
                <a:gd name="connsiteX3" fmla="*/ 0 w 3844221"/>
                <a:gd name="connsiteY3" fmla="*/ 0 h 257442"/>
                <a:gd name="connsiteX0" fmla="*/ 942786 w 3789500"/>
                <a:gd name="connsiteY0" fmla="*/ 0 h 257442"/>
                <a:gd name="connsiteX1" fmla="*/ 3789500 w 3789500"/>
                <a:gd name="connsiteY1" fmla="*/ 257442 h 257442"/>
                <a:gd name="connsiteX2" fmla="*/ 0 w 3789500"/>
                <a:gd name="connsiteY2" fmla="*/ 257442 h 257442"/>
                <a:gd name="connsiteX3" fmla="*/ 0 w 3789500"/>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271402 w 1271402"/>
                <a:gd name="connsiteY0" fmla="*/ 0 h 257442"/>
                <a:gd name="connsiteX1" fmla="*/ 1048365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601620 w 1601620"/>
                <a:gd name="connsiteY0" fmla="*/ 0 h 257442"/>
                <a:gd name="connsiteX1" fmla="*/ 1216681 w 1601620"/>
                <a:gd name="connsiteY1" fmla="*/ 257442 h 257442"/>
                <a:gd name="connsiteX2" fmla="*/ 0 w 1601620"/>
                <a:gd name="connsiteY2" fmla="*/ 257442 h 257442"/>
                <a:gd name="connsiteX3" fmla="*/ 0 w 1601620"/>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601620 w 1601620"/>
                <a:gd name="connsiteY0" fmla="*/ 0 h 257442"/>
                <a:gd name="connsiteX1" fmla="*/ 1546899 w 1601620"/>
                <a:gd name="connsiteY1" fmla="*/ 257442 h 257442"/>
                <a:gd name="connsiteX2" fmla="*/ 0 w 1601620"/>
                <a:gd name="connsiteY2" fmla="*/ 257442 h 257442"/>
                <a:gd name="connsiteX3" fmla="*/ 0 w 1601620"/>
                <a:gd name="connsiteY3" fmla="*/ 0 h 257442"/>
                <a:gd name="connsiteX0" fmla="*/ 1769935 w 1769935"/>
                <a:gd name="connsiteY0" fmla="*/ 0 h 257442"/>
                <a:gd name="connsiteX1" fmla="*/ 1546899 w 1769935"/>
                <a:gd name="connsiteY1" fmla="*/ 257442 h 257442"/>
                <a:gd name="connsiteX2" fmla="*/ 0 w 1769935"/>
                <a:gd name="connsiteY2" fmla="*/ 257442 h 257442"/>
                <a:gd name="connsiteX3" fmla="*/ 0 w 1769935"/>
                <a:gd name="connsiteY3" fmla="*/ 0 h 257442"/>
                <a:gd name="connsiteX0" fmla="*/ 1769935 w 1769935"/>
                <a:gd name="connsiteY0" fmla="*/ 0 h 257442"/>
                <a:gd name="connsiteX1" fmla="*/ 1715214 w 1769935"/>
                <a:gd name="connsiteY1" fmla="*/ 257442 h 257442"/>
                <a:gd name="connsiteX2" fmla="*/ 0 w 1769935"/>
                <a:gd name="connsiteY2" fmla="*/ 257442 h 257442"/>
                <a:gd name="connsiteX3" fmla="*/ 0 w 1769935"/>
                <a:gd name="connsiteY3" fmla="*/ 0 h 257442"/>
                <a:gd name="connsiteX0" fmla="*/ 1769935 w 1769935"/>
                <a:gd name="connsiteY0" fmla="*/ 0 h 257442"/>
                <a:gd name="connsiteX1" fmla="*/ 1715214 w 1769935"/>
                <a:gd name="connsiteY1" fmla="*/ 257442 h 257442"/>
                <a:gd name="connsiteX2" fmla="*/ 0 w 1769935"/>
                <a:gd name="connsiteY2" fmla="*/ 257442 h 257442"/>
                <a:gd name="connsiteX3" fmla="*/ 0 w 1769935"/>
                <a:gd name="connsiteY3" fmla="*/ 0 h 257442"/>
                <a:gd name="connsiteX0" fmla="*/ 1769935 w 1769935"/>
                <a:gd name="connsiteY0" fmla="*/ 0 h 257442"/>
                <a:gd name="connsiteX1" fmla="*/ 1715214 w 1769935"/>
                <a:gd name="connsiteY1" fmla="*/ 257442 h 257442"/>
                <a:gd name="connsiteX2" fmla="*/ 0 w 1769935"/>
                <a:gd name="connsiteY2" fmla="*/ 257442 h 257442"/>
                <a:gd name="connsiteX3" fmla="*/ 0 w 1769935"/>
                <a:gd name="connsiteY3" fmla="*/ 0 h 257442"/>
                <a:gd name="connsiteX0" fmla="*/ 1955883 w 1955883"/>
                <a:gd name="connsiteY0" fmla="*/ 0 h 257442"/>
                <a:gd name="connsiteX1" fmla="*/ 1715214 w 1955883"/>
                <a:gd name="connsiteY1" fmla="*/ 257442 h 257442"/>
                <a:gd name="connsiteX2" fmla="*/ 0 w 1955883"/>
                <a:gd name="connsiteY2" fmla="*/ 257442 h 257442"/>
                <a:gd name="connsiteX3" fmla="*/ 0 w 1955883"/>
                <a:gd name="connsiteY3" fmla="*/ 0 h 257442"/>
                <a:gd name="connsiteX0" fmla="*/ 1955883 w 1955883"/>
                <a:gd name="connsiteY0" fmla="*/ 0 h 257442"/>
                <a:gd name="connsiteX1" fmla="*/ 1901162 w 1955883"/>
                <a:gd name="connsiteY1" fmla="*/ 257442 h 257442"/>
                <a:gd name="connsiteX2" fmla="*/ 0 w 1955883"/>
                <a:gd name="connsiteY2" fmla="*/ 257442 h 257442"/>
                <a:gd name="connsiteX3" fmla="*/ 0 w 1955883"/>
                <a:gd name="connsiteY3" fmla="*/ 0 h 257442"/>
                <a:gd name="connsiteX0" fmla="*/ 1955883 w 1955883"/>
                <a:gd name="connsiteY0" fmla="*/ 0 h 257442"/>
                <a:gd name="connsiteX1" fmla="*/ 1901162 w 1955883"/>
                <a:gd name="connsiteY1" fmla="*/ 257442 h 257442"/>
                <a:gd name="connsiteX2" fmla="*/ 0 w 1955883"/>
                <a:gd name="connsiteY2" fmla="*/ 257442 h 257442"/>
                <a:gd name="connsiteX3" fmla="*/ 0 w 1955883"/>
                <a:gd name="connsiteY3" fmla="*/ 0 h 257442"/>
                <a:gd name="connsiteX0" fmla="*/ 1955883 w 1955883"/>
                <a:gd name="connsiteY0" fmla="*/ 0 h 257442"/>
                <a:gd name="connsiteX1" fmla="*/ 1901162 w 1955883"/>
                <a:gd name="connsiteY1" fmla="*/ 257442 h 257442"/>
                <a:gd name="connsiteX2" fmla="*/ 0 w 1955883"/>
                <a:gd name="connsiteY2" fmla="*/ 257442 h 257442"/>
                <a:gd name="connsiteX3" fmla="*/ 0 w 1955883"/>
                <a:gd name="connsiteY3" fmla="*/ 0 h 257442"/>
                <a:gd name="connsiteX0" fmla="*/ 2124199 w 2124199"/>
                <a:gd name="connsiteY0" fmla="*/ 0 h 257442"/>
                <a:gd name="connsiteX1" fmla="*/ 1901162 w 2124199"/>
                <a:gd name="connsiteY1" fmla="*/ 257442 h 257442"/>
                <a:gd name="connsiteX2" fmla="*/ 0 w 2124199"/>
                <a:gd name="connsiteY2" fmla="*/ 257442 h 257442"/>
                <a:gd name="connsiteX3" fmla="*/ 0 w 2124199"/>
                <a:gd name="connsiteY3" fmla="*/ 0 h 257442"/>
                <a:gd name="connsiteX0" fmla="*/ 2124199 w 2124199"/>
                <a:gd name="connsiteY0" fmla="*/ 0 h 257442"/>
                <a:gd name="connsiteX1" fmla="*/ 2069478 w 2124199"/>
                <a:gd name="connsiteY1" fmla="*/ 257442 h 257442"/>
                <a:gd name="connsiteX2" fmla="*/ 0 w 2124199"/>
                <a:gd name="connsiteY2" fmla="*/ 257442 h 257442"/>
                <a:gd name="connsiteX3" fmla="*/ 0 w 2124199"/>
                <a:gd name="connsiteY3" fmla="*/ 0 h 257442"/>
                <a:gd name="connsiteX0" fmla="*/ 2124199 w 2124199"/>
                <a:gd name="connsiteY0" fmla="*/ 0 h 257442"/>
                <a:gd name="connsiteX1" fmla="*/ 2069478 w 2124199"/>
                <a:gd name="connsiteY1" fmla="*/ 257442 h 257442"/>
                <a:gd name="connsiteX2" fmla="*/ 0 w 2124199"/>
                <a:gd name="connsiteY2" fmla="*/ 257442 h 257442"/>
                <a:gd name="connsiteX3" fmla="*/ 0 w 2124199"/>
                <a:gd name="connsiteY3" fmla="*/ 0 h 257442"/>
                <a:gd name="connsiteX0" fmla="*/ 2124199 w 2124199"/>
                <a:gd name="connsiteY0" fmla="*/ 0 h 257442"/>
                <a:gd name="connsiteX1" fmla="*/ 2069478 w 2124199"/>
                <a:gd name="connsiteY1" fmla="*/ 257442 h 257442"/>
                <a:gd name="connsiteX2" fmla="*/ 0 w 2124199"/>
                <a:gd name="connsiteY2" fmla="*/ 257442 h 257442"/>
                <a:gd name="connsiteX3" fmla="*/ 0 w 2124199"/>
                <a:gd name="connsiteY3" fmla="*/ 0 h 257442"/>
                <a:gd name="connsiteX0" fmla="*/ 2292514 w 2292514"/>
                <a:gd name="connsiteY0" fmla="*/ 0 h 257442"/>
                <a:gd name="connsiteX1" fmla="*/ 2069478 w 2292514"/>
                <a:gd name="connsiteY1" fmla="*/ 257442 h 257442"/>
                <a:gd name="connsiteX2" fmla="*/ 0 w 2292514"/>
                <a:gd name="connsiteY2" fmla="*/ 257442 h 257442"/>
                <a:gd name="connsiteX3" fmla="*/ 0 w 2292514"/>
                <a:gd name="connsiteY3" fmla="*/ 0 h 257442"/>
                <a:gd name="connsiteX0" fmla="*/ 2292514 w 2292514"/>
                <a:gd name="connsiteY0" fmla="*/ 0 h 257442"/>
                <a:gd name="connsiteX1" fmla="*/ 2237792 w 2292514"/>
                <a:gd name="connsiteY1" fmla="*/ 257442 h 257442"/>
                <a:gd name="connsiteX2" fmla="*/ 0 w 2292514"/>
                <a:gd name="connsiteY2" fmla="*/ 257442 h 257442"/>
                <a:gd name="connsiteX3" fmla="*/ 0 w 2292514"/>
                <a:gd name="connsiteY3" fmla="*/ 0 h 257442"/>
                <a:gd name="connsiteX0" fmla="*/ 2292515 w 2292515"/>
                <a:gd name="connsiteY0" fmla="*/ 0 h 257442"/>
                <a:gd name="connsiteX1" fmla="*/ 2237793 w 2292515"/>
                <a:gd name="connsiteY1" fmla="*/ 257442 h 257442"/>
                <a:gd name="connsiteX2" fmla="*/ 0 w 2292515"/>
                <a:gd name="connsiteY2" fmla="*/ 257442 h 257442"/>
                <a:gd name="connsiteX3" fmla="*/ 1 w 2292515"/>
                <a:gd name="connsiteY3" fmla="*/ 0 h 257442"/>
                <a:gd name="connsiteX0" fmla="*/ 2292515 w 2292515"/>
                <a:gd name="connsiteY0" fmla="*/ 0 h 257442"/>
                <a:gd name="connsiteX1" fmla="*/ 2237793 w 2292515"/>
                <a:gd name="connsiteY1" fmla="*/ 257442 h 257442"/>
                <a:gd name="connsiteX2" fmla="*/ 0 w 2292515"/>
                <a:gd name="connsiteY2" fmla="*/ 257442 h 257442"/>
                <a:gd name="connsiteX3" fmla="*/ 1 w 2292515"/>
                <a:gd name="connsiteY3" fmla="*/ 0 h 257442"/>
                <a:gd name="connsiteX0" fmla="*/ 2460831 w 2460831"/>
                <a:gd name="connsiteY0" fmla="*/ 0 h 257442"/>
                <a:gd name="connsiteX1" fmla="*/ 2237793 w 2460831"/>
                <a:gd name="connsiteY1" fmla="*/ 257442 h 257442"/>
                <a:gd name="connsiteX2" fmla="*/ 0 w 2460831"/>
                <a:gd name="connsiteY2" fmla="*/ 257442 h 257442"/>
                <a:gd name="connsiteX3" fmla="*/ 1 w 2460831"/>
                <a:gd name="connsiteY3" fmla="*/ 0 h 257442"/>
                <a:gd name="connsiteX0" fmla="*/ 2460831 w 2460831"/>
                <a:gd name="connsiteY0" fmla="*/ 0 h 257442"/>
                <a:gd name="connsiteX1" fmla="*/ 2406110 w 2460831"/>
                <a:gd name="connsiteY1" fmla="*/ 257442 h 257442"/>
                <a:gd name="connsiteX2" fmla="*/ 0 w 2460831"/>
                <a:gd name="connsiteY2" fmla="*/ 257442 h 257442"/>
                <a:gd name="connsiteX3" fmla="*/ 1 w 2460831"/>
                <a:gd name="connsiteY3" fmla="*/ 0 h 257442"/>
                <a:gd name="connsiteX0" fmla="*/ 2460830 w 2460830"/>
                <a:gd name="connsiteY0" fmla="*/ 0 h 257442"/>
                <a:gd name="connsiteX1" fmla="*/ 2406109 w 2460830"/>
                <a:gd name="connsiteY1" fmla="*/ 257442 h 257442"/>
                <a:gd name="connsiteX2" fmla="*/ 0 w 2460830"/>
                <a:gd name="connsiteY2" fmla="*/ 257442 h 257442"/>
                <a:gd name="connsiteX3" fmla="*/ 0 w 2460830"/>
                <a:gd name="connsiteY3" fmla="*/ 0 h 257442"/>
                <a:gd name="connsiteX0" fmla="*/ 2460831 w 2460831"/>
                <a:gd name="connsiteY0" fmla="*/ 0 h 257442"/>
                <a:gd name="connsiteX1" fmla="*/ 2406110 w 2460831"/>
                <a:gd name="connsiteY1" fmla="*/ 257442 h 257442"/>
                <a:gd name="connsiteX2" fmla="*/ 1 w 2460831"/>
                <a:gd name="connsiteY2" fmla="*/ 257442 h 257442"/>
                <a:gd name="connsiteX3" fmla="*/ 0 w 2460831"/>
                <a:gd name="connsiteY3" fmla="*/ 0 h 257442"/>
                <a:gd name="connsiteX0" fmla="*/ 2621131 w 2621131"/>
                <a:gd name="connsiteY0" fmla="*/ 0 h 257442"/>
                <a:gd name="connsiteX1" fmla="*/ 2406110 w 2621131"/>
                <a:gd name="connsiteY1" fmla="*/ 257442 h 257442"/>
                <a:gd name="connsiteX2" fmla="*/ 1 w 2621131"/>
                <a:gd name="connsiteY2" fmla="*/ 257442 h 257442"/>
                <a:gd name="connsiteX3" fmla="*/ 0 w 2621131"/>
                <a:gd name="connsiteY3" fmla="*/ 0 h 257442"/>
                <a:gd name="connsiteX0" fmla="*/ 2621131 w 2621131"/>
                <a:gd name="connsiteY0" fmla="*/ 0 h 257442"/>
                <a:gd name="connsiteX1" fmla="*/ 2566410 w 2621131"/>
                <a:gd name="connsiteY1" fmla="*/ 257442 h 257442"/>
                <a:gd name="connsiteX2" fmla="*/ 1 w 2621131"/>
                <a:gd name="connsiteY2" fmla="*/ 257442 h 257442"/>
                <a:gd name="connsiteX3" fmla="*/ 0 w 2621131"/>
                <a:gd name="connsiteY3" fmla="*/ 0 h 257442"/>
                <a:gd name="connsiteX0" fmla="*/ 2621131 w 2621131"/>
                <a:gd name="connsiteY0" fmla="*/ 0 h 257442"/>
                <a:gd name="connsiteX1" fmla="*/ 2566410 w 2621131"/>
                <a:gd name="connsiteY1" fmla="*/ 257442 h 257442"/>
                <a:gd name="connsiteX2" fmla="*/ 1 w 2621131"/>
                <a:gd name="connsiteY2" fmla="*/ 257442 h 257442"/>
                <a:gd name="connsiteX3" fmla="*/ 0 w 2621131"/>
                <a:gd name="connsiteY3" fmla="*/ 0 h 257442"/>
                <a:gd name="connsiteX0" fmla="*/ 2621130 w 2621130"/>
                <a:gd name="connsiteY0" fmla="*/ 0 h 257442"/>
                <a:gd name="connsiteX1" fmla="*/ 2566409 w 2621130"/>
                <a:gd name="connsiteY1" fmla="*/ 257442 h 257442"/>
                <a:gd name="connsiteX2" fmla="*/ 0 w 2621130"/>
                <a:gd name="connsiteY2" fmla="*/ 257442 h 257442"/>
                <a:gd name="connsiteX3" fmla="*/ 0 w 2621130"/>
                <a:gd name="connsiteY3" fmla="*/ 0 h 257442"/>
                <a:gd name="connsiteX0" fmla="*/ 2890434 w 2890434"/>
                <a:gd name="connsiteY0" fmla="*/ 0 h 257442"/>
                <a:gd name="connsiteX1" fmla="*/ 2566409 w 2890434"/>
                <a:gd name="connsiteY1" fmla="*/ 257442 h 257442"/>
                <a:gd name="connsiteX2" fmla="*/ 0 w 2890434"/>
                <a:gd name="connsiteY2" fmla="*/ 257442 h 257442"/>
                <a:gd name="connsiteX3" fmla="*/ 0 w 2890434"/>
                <a:gd name="connsiteY3" fmla="*/ 0 h 257442"/>
                <a:gd name="connsiteX0" fmla="*/ 2890434 w 2890434"/>
                <a:gd name="connsiteY0" fmla="*/ 0 h 257442"/>
                <a:gd name="connsiteX1" fmla="*/ 2835713 w 2890434"/>
                <a:gd name="connsiteY1" fmla="*/ 257442 h 257442"/>
                <a:gd name="connsiteX2" fmla="*/ 0 w 2890434"/>
                <a:gd name="connsiteY2" fmla="*/ 257442 h 257442"/>
                <a:gd name="connsiteX3" fmla="*/ 0 w 2890434"/>
                <a:gd name="connsiteY3" fmla="*/ 0 h 257442"/>
                <a:gd name="connsiteX0" fmla="*/ 2890435 w 2890435"/>
                <a:gd name="connsiteY0" fmla="*/ 0 h 257442"/>
                <a:gd name="connsiteX1" fmla="*/ 2835714 w 2890435"/>
                <a:gd name="connsiteY1" fmla="*/ 257442 h 257442"/>
                <a:gd name="connsiteX2" fmla="*/ 0 w 2890435"/>
                <a:gd name="connsiteY2" fmla="*/ 257442 h 257442"/>
                <a:gd name="connsiteX3" fmla="*/ 1 w 2890435"/>
                <a:gd name="connsiteY3" fmla="*/ 0 h 257442"/>
                <a:gd name="connsiteX0" fmla="*/ 2890435 w 2890435"/>
                <a:gd name="connsiteY0" fmla="*/ 0 h 257442"/>
                <a:gd name="connsiteX1" fmla="*/ 2835714 w 2890435"/>
                <a:gd name="connsiteY1" fmla="*/ 257442 h 257442"/>
                <a:gd name="connsiteX2" fmla="*/ 0 w 2890435"/>
                <a:gd name="connsiteY2" fmla="*/ 257442 h 257442"/>
                <a:gd name="connsiteX3" fmla="*/ 1 w 2890435"/>
                <a:gd name="connsiteY3" fmla="*/ 0 h 257442"/>
                <a:gd name="connsiteX0" fmla="*/ 3050736 w 3050736"/>
                <a:gd name="connsiteY0" fmla="*/ 0 h 257442"/>
                <a:gd name="connsiteX1" fmla="*/ 2835714 w 3050736"/>
                <a:gd name="connsiteY1" fmla="*/ 257442 h 257442"/>
                <a:gd name="connsiteX2" fmla="*/ 0 w 3050736"/>
                <a:gd name="connsiteY2" fmla="*/ 257442 h 257442"/>
                <a:gd name="connsiteX3" fmla="*/ 1 w 3050736"/>
                <a:gd name="connsiteY3" fmla="*/ 0 h 257442"/>
                <a:gd name="connsiteX0" fmla="*/ 3050736 w 3050736"/>
                <a:gd name="connsiteY0" fmla="*/ 0 h 257442"/>
                <a:gd name="connsiteX1" fmla="*/ 2996014 w 3050736"/>
                <a:gd name="connsiteY1" fmla="*/ 257442 h 257442"/>
                <a:gd name="connsiteX2" fmla="*/ 0 w 3050736"/>
                <a:gd name="connsiteY2" fmla="*/ 257442 h 257442"/>
                <a:gd name="connsiteX3" fmla="*/ 1 w 3050736"/>
                <a:gd name="connsiteY3" fmla="*/ 0 h 257442"/>
                <a:gd name="connsiteX0" fmla="*/ 3050736 w 3050736"/>
                <a:gd name="connsiteY0" fmla="*/ 0 h 257442"/>
                <a:gd name="connsiteX1" fmla="*/ 2996014 w 3050736"/>
                <a:gd name="connsiteY1" fmla="*/ 257442 h 257442"/>
                <a:gd name="connsiteX2" fmla="*/ 0 w 3050736"/>
                <a:gd name="connsiteY2" fmla="*/ 257442 h 257442"/>
                <a:gd name="connsiteX3" fmla="*/ 1 w 3050736"/>
                <a:gd name="connsiteY3" fmla="*/ 0 h 257442"/>
                <a:gd name="connsiteX0" fmla="*/ 3050736 w 3050736"/>
                <a:gd name="connsiteY0" fmla="*/ 0 h 257442"/>
                <a:gd name="connsiteX1" fmla="*/ 2996014 w 3050736"/>
                <a:gd name="connsiteY1" fmla="*/ 257442 h 257442"/>
                <a:gd name="connsiteX2" fmla="*/ 0 w 3050736"/>
                <a:gd name="connsiteY2" fmla="*/ 257442 h 257442"/>
                <a:gd name="connsiteX3" fmla="*/ 0 w 3050736"/>
                <a:gd name="connsiteY3" fmla="*/ 0 h 257442"/>
                <a:gd name="connsiteX0" fmla="*/ 3219050 w 3219050"/>
                <a:gd name="connsiteY0" fmla="*/ 0 h 257442"/>
                <a:gd name="connsiteX1" fmla="*/ 2996014 w 3219050"/>
                <a:gd name="connsiteY1" fmla="*/ 257442 h 257442"/>
                <a:gd name="connsiteX2" fmla="*/ 0 w 3219050"/>
                <a:gd name="connsiteY2" fmla="*/ 257442 h 257442"/>
                <a:gd name="connsiteX3" fmla="*/ 0 w 3219050"/>
                <a:gd name="connsiteY3" fmla="*/ 0 h 257442"/>
                <a:gd name="connsiteX0" fmla="*/ 3219050 w 3219050"/>
                <a:gd name="connsiteY0" fmla="*/ 0 h 257442"/>
                <a:gd name="connsiteX1" fmla="*/ 3164329 w 3219050"/>
                <a:gd name="connsiteY1" fmla="*/ 257442 h 257442"/>
                <a:gd name="connsiteX2" fmla="*/ 0 w 3219050"/>
                <a:gd name="connsiteY2" fmla="*/ 257442 h 257442"/>
                <a:gd name="connsiteX3" fmla="*/ 0 w 3219050"/>
                <a:gd name="connsiteY3" fmla="*/ 0 h 257442"/>
                <a:gd name="connsiteX0" fmla="*/ 3219050 w 3219050"/>
                <a:gd name="connsiteY0" fmla="*/ 0 h 257442"/>
                <a:gd name="connsiteX1" fmla="*/ 3164329 w 3219050"/>
                <a:gd name="connsiteY1" fmla="*/ 257442 h 257442"/>
                <a:gd name="connsiteX2" fmla="*/ 0 w 3219050"/>
                <a:gd name="connsiteY2" fmla="*/ 257442 h 257442"/>
                <a:gd name="connsiteX3" fmla="*/ 0 w 3219050"/>
                <a:gd name="connsiteY3" fmla="*/ 0 h 257442"/>
                <a:gd name="connsiteX0" fmla="*/ 3219050 w 3219050"/>
                <a:gd name="connsiteY0" fmla="*/ 0 h 257442"/>
                <a:gd name="connsiteX1" fmla="*/ 3164329 w 3219050"/>
                <a:gd name="connsiteY1" fmla="*/ 257442 h 257442"/>
                <a:gd name="connsiteX2" fmla="*/ 0 w 3219050"/>
                <a:gd name="connsiteY2" fmla="*/ 257442 h 257442"/>
                <a:gd name="connsiteX3" fmla="*/ 0 w 3219050"/>
                <a:gd name="connsiteY3" fmla="*/ 0 h 257442"/>
                <a:gd name="connsiteX0" fmla="*/ 3387366 w 3387366"/>
                <a:gd name="connsiteY0" fmla="*/ 0 h 257442"/>
                <a:gd name="connsiteX1" fmla="*/ 3164329 w 3387366"/>
                <a:gd name="connsiteY1" fmla="*/ 257442 h 257442"/>
                <a:gd name="connsiteX2" fmla="*/ 0 w 3387366"/>
                <a:gd name="connsiteY2" fmla="*/ 257442 h 257442"/>
                <a:gd name="connsiteX3" fmla="*/ 0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0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0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0 w 3387366"/>
                <a:gd name="connsiteY3" fmla="*/ 0 h 257442"/>
                <a:gd name="connsiteX0" fmla="*/ 3555680 w 3555680"/>
                <a:gd name="connsiteY0" fmla="*/ 0 h 257442"/>
                <a:gd name="connsiteX1" fmla="*/ 3332645 w 3555680"/>
                <a:gd name="connsiteY1" fmla="*/ 257442 h 257442"/>
                <a:gd name="connsiteX2" fmla="*/ 0 w 3555680"/>
                <a:gd name="connsiteY2" fmla="*/ 257442 h 257442"/>
                <a:gd name="connsiteX3" fmla="*/ 0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0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0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0 w 3555680"/>
                <a:gd name="connsiteY3" fmla="*/ 0 h 257442"/>
                <a:gd name="connsiteX0" fmla="*/ 3741629 w 3741629"/>
                <a:gd name="connsiteY0" fmla="*/ 0 h 257442"/>
                <a:gd name="connsiteX1" fmla="*/ 3500959 w 3741629"/>
                <a:gd name="connsiteY1" fmla="*/ 257442 h 257442"/>
                <a:gd name="connsiteX2" fmla="*/ 0 w 3741629"/>
                <a:gd name="connsiteY2" fmla="*/ 257442 h 257442"/>
                <a:gd name="connsiteX3" fmla="*/ 0 w 3741629"/>
                <a:gd name="connsiteY3" fmla="*/ 0 h 257442"/>
                <a:gd name="connsiteX0" fmla="*/ 3741629 w 3741629"/>
                <a:gd name="connsiteY0" fmla="*/ 0 h 257442"/>
                <a:gd name="connsiteX1" fmla="*/ 3686908 w 3741629"/>
                <a:gd name="connsiteY1" fmla="*/ 257442 h 257442"/>
                <a:gd name="connsiteX2" fmla="*/ 0 w 3741629"/>
                <a:gd name="connsiteY2" fmla="*/ 257442 h 257442"/>
                <a:gd name="connsiteX3" fmla="*/ 0 w 3741629"/>
                <a:gd name="connsiteY3" fmla="*/ 0 h 257442"/>
                <a:gd name="connsiteX0" fmla="*/ 3741629 w 3741629"/>
                <a:gd name="connsiteY0" fmla="*/ 0 h 257442"/>
                <a:gd name="connsiteX1" fmla="*/ 3686908 w 3741629"/>
                <a:gd name="connsiteY1" fmla="*/ 257442 h 257442"/>
                <a:gd name="connsiteX2" fmla="*/ 0 w 3741629"/>
                <a:gd name="connsiteY2" fmla="*/ 257442 h 257442"/>
                <a:gd name="connsiteX3" fmla="*/ 0 w 3741629"/>
                <a:gd name="connsiteY3" fmla="*/ 0 h 257442"/>
                <a:gd name="connsiteX0" fmla="*/ 3741629 w 3741629"/>
                <a:gd name="connsiteY0" fmla="*/ 0 h 257442"/>
                <a:gd name="connsiteX1" fmla="*/ 3686908 w 3741629"/>
                <a:gd name="connsiteY1" fmla="*/ 257442 h 257442"/>
                <a:gd name="connsiteX2" fmla="*/ 0 w 3741629"/>
                <a:gd name="connsiteY2" fmla="*/ 257442 h 257442"/>
                <a:gd name="connsiteX3" fmla="*/ 0 w 3741629"/>
                <a:gd name="connsiteY3" fmla="*/ 0 h 257442"/>
                <a:gd name="connsiteX0" fmla="*/ 3909945 w 3909945"/>
                <a:gd name="connsiteY0" fmla="*/ 0 h 257442"/>
                <a:gd name="connsiteX1" fmla="*/ 3686908 w 3909945"/>
                <a:gd name="connsiteY1" fmla="*/ 257442 h 257442"/>
                <a:gd name="connsiteX2" fmla="*/ 0 w 3909945"/>
                <a:gd name="connsiteY2" fmla="*/ 257442 h 257442"/>
                <a:gd name="connsiteX3" fmla="*/ 0 w 3909945"/>
                <a:gd name="connsiteY3" fmla="*/ 0 h 257442"/>
                <a:gd name="connsiteX0" fmla="*/ 3909945 w 3909945"/>
                <a:gd name="connsiteY0" fmla="*/ 0 h 257442"/>
                <a:gd name="connsiteX1" fmla="*/ 3855224 w 3909945"/>
                <a:gd name="connsiteY1" fmla="*/ 257442 h 257442"/>
                <a:gd name="connsiteX2" fmla="*/ 0 w 3909945"/>
                <a:gd name="connsiteY2" fmla="*/ 257442 h 257442"/>
                <a:gd name="connsiteX3" fmla="*/ 0 w 3909945"/>
                <a:gd name="connsiteY3" fmla="*/ 0 h 257442"/>
                <a:gd name="connsiteX0" fmla="*/ 3909945 w 3909945"/>
                <a:gd name="connsiteY0" fmla="*/ 0 h 257442"/>
                <a:gd name="connsiteX1" fmla="*/ 3855224 w 3909945"/>
                <a:gd name="connsiteY1" fmla="*/ 257442 h 257442"/>
                <a:gd name="connsiteX2" fmla="*/ 0 w 3909945"/>
                <a:gd name="connsiteY2" fmla="*/ 257442 h 257442"/>
                <a:gd name="connsiteX3" fmla="*/ 0 w 3909945"/>
                <a:gd name="connsiteY3" fmla="*/ 0 h 257442"/>
                <a:gd name="connsiteX0" fmla="*/ 3909945 w 3909945"/>
                <a:gd name="connsiteY0" fmla="*/ 0 h 257442"/>
                <a:gd name="connsiteX1" fmla="*/ 3855224 w 3909945"/>
                <a:gd name="connsiteY1" fmla="*/ 257442 h 257442"/>
                <a:gd name="connsiteX2" fmla="*/ 0 w 3909945"/>
                <a:gd name="connsiteY2" fmla="*/ 257442 h 257442"/>
                <a:gd name="connsiteX3" fmla="*/ 0 w 3909945"/>
                <a:gd name="connsiteY3" fmla="*/ 0 h 257442"/>
                <a:gd name="connsiteX0" fmla="*/ 4078259 w 4078259"/>
                <a:gd name="connsiteY0" fmla="*/ 0 h 257442"/>
                <a:gd name="connsiteX1" fmla="*/ 3855224 w 4078259"/>
                <a:gd name="connsiteY1" fmla="*/ 257442 h 257442"/>
                <a:gd name="connsiteX2" fmla="*/ 0 w 4078259"/>
                <a:gd name="connsiteY2" fmla="*/ 257442 h 257442"/>
                <a:gd name="connsiteX3" fmla="*/ 0 w 4078259"/>
                <a:gd name="connsiteY3" fmla="*/ 0 h 257442"/>
                <a:gd name="connsiteX0" fmla="*/ 4078259 w 4078259"/>
                <a:gd name="connsiteY0" fmla="*/ 0 h 257442"/>
                <a:gd name="connsiteX1" fmla="*/ 4023538 w 4078259"/>
                <a:gd name="connsiteY1" fmla="*/ 257442 h 257442"/>
                <a:gd name="connsiteX2" fmla="*/ 0 w 4078259"/>
                <a:gd name="connsiteY2" fmla="*/ 257442 h 257442"/>
                <a:gd name="connsiteX3" fmla="*/ 0 w 4078259"/>
                <a:gd name="connsiteY3" fmla="*/ 0 h 257442"/>
                <a:gd name="connsiteX0" fmla="*/ 4078259 w 4078259"/>
                <a:gd name="connsiteY0" fmla="*/ 0 h 257442"/>
                <a:gd name="connsiteX1" fmla="*/ 4023538 w 4078259"/>
                <a:gd name="connsiteY1" fmla="*/ 257442 h 257442"/>
                <a:gd name="connsiteX2" fmla="*/ 0 w 4078259"/>
                <a:gd name="connsiteY2" fmla="*/ 257442 h 257442"/>
                <a:gd name="connsiteX3" fmla="*/ 0 w 4078259"/>
                <a:gd name="connsiteY3" fmla="*/ 0 h 257442"/>
                <a:gd name="connsiteX0" fmla="*/ 4078259 w 4078259"/>
                <a:gd name="connsiteY0" fmla="*/ 0 h 257442"/>
                <a:gd name="connsiteX1" fmla="*/ 4023538 w 4078259"/>
                <a:gd name="connsiteY1" fmla="*/ 257442 h 257442"/>
                <a:gd name="connsiteX2" fmla="*/ 0 w 4078259"/>
                <a:gd name="connsiteY2" fmla="*/ 257442 h 257442"/>
                <a:gd name="connsiteX3" fmla="*/ 0 w 4078259"/>
                <a:gd name="connsiteY3" fmla="*/ 0 h 257442"/>
                <a:gd name="connsiteX0" fmla="*/ 4246575 w 4246575"/>
                <a:gd name="connsiteY0" fmla="*/ 0 h 257442"/>
                <a:gd name="connsiteX1" fmla="*/ 4023538 w 4246575"/>
                <a:gd name="connsiteY1" fmla="*/ 257442 h 257442"/>
                <a:gd name="connsiteX2" fmla="*/ 0 w 4246575"/>
                <a:gd name="connsiteY2" fmla="*/ 257442 h 257442"/>
                <a:gd name="connsiteX3" fmla="*/ 0 w 4246575"/>
                <a:gd name="connsiteY3" fmla="*/ 0 h 257442"/>
                <a:gd name="connsiteX0" fmla="*/ 4246575 w 4246575"/>
                <a:gd name="connsiteY0" fmla="*/ 0 h 257442"/>
                <a:gd name="connsiteX1" fmla="*/ 4191854 w 4246575"/>
                <a:gd name="connsiteY1" fmla="*/ 257442 h 257442"/>
                <a:gd name="connsiteX2" fmla="*/ 0 w 4246575"/>
                <a:gd name="connsiteY2" fmla="*/ 257442 h 257442"/>
                <a:gd name="connsiteX3" fmla="*/ 0 w 4246575"/>
                <a:gd name="connsiteY3" fmla="*/ 0 h 257442"/>
                <a:gd name="connsiteX0" fmla="*/ 4246575 w 4246575"/>
                <a:gd name="connsiteY0" fmla="*/ 0 h 257442"/>
                <a:gd name="connsiteX1" fmla="*/ 4191854 w 4246575"/>
                <a:gd name="connsiteY1" fmla="*/ 257442 h 257442"/>
                <a:gd name="connsiteX2" fmla="*/ 0 w 4246575"/>
                <a:gd name="connsiteY2" fmla="*/ 257442 h 257442"/>
                <a:gd name="connsiteX3" fmla="*/ 0 w 4246575"/>
                <a:gd name="connsiteY3" fmla="*/ 0 h 257442"/>
                <a:gd name="connsiteX0" fmla="*/ 4246575 w 4246575"/>
                <a:gd name="connsiteY0" fmla="*/ 0 h 257442"/>
                <a:gd name="connsiteX1" fmla="*/ 4191854 w 4246575"/>
                <a:gd name="connsiteY1" fmla="*/ 257442 h 257442"/>
                <a:gd name="connsiteX2" fmla="*/ 0 w 4246575"/>
                <a:gd name="connsiteY2" fmla="*/ 257442 h 257442"/>
                <a:gd name="connsiteX3" fmla="*/ 0 w 4246575"/>
                <a:gd name="connsiteY3" fmla="*/ 0 h 257442"/>
                <a:gd name="connsiteX0" fmla="*/ 4515880 w 4515880"/>
                <a:gd name="connsiteY0" fmla="*/ 0 h 257442"/>
                <a:gd name="connsiteX1" fmla="*/ 4191854 w 4515880"/>
                <a:gd name="connsiteY1" fmla="*/ 257442 h 257442"/>
                <a:gd name="connsiteX2" fmla="*/ 0 w 4515880"/>
                <a:gd name="connsiteY2" fmla="*/ 257442 h 257442"/>
                <a:gd name="connsiteX3" fmla="*/ 0 w 4515880"/>
                <a:gd name="connsiteY3" fmla="*/ 0 h 257442"/>
                <a:gd name="connsiteX0" fmla="*/ 4515880 w 4515880"/>
                <a:gd name="connsiteY0" fmla="*/ 0 h 257442"/>
                <a:gd name="connsiteX1" fmla="*/ 4461158 w 4515880"/>
                <a:gd name="connsiteY1" fmla="*/ 257442 h 257442"/>
                <a:gd name="connsiteX2" fmla="*/ 0 w 4515880"/>
                <a:gd name="connsiteY2" fmla="*/ 257442 h 257442"/>
                <a:gd name="connsiteX3" fmla="*/ 0 w 4515880"/>
                <a:gd name="connsiteY3" fmla="*/ 0 h 257442"/>
                <a:gd name="connsiteX0" fmla="*/ 4515881 w 4515881"/>
                <a:gd name="connsiteY0" fmla="*/ 0 h 257442"/>
                <a:gd name="connsiteX1" fmla="*/ 4461159 w 4515881"/>
                <a:gd name="connsiteY1" fmla="*/ 257442 h 257442"/>
                <a:gd name="connsiteX2" fmla="*/ 0 w 4515881"/>
                <a:gd name="connsiteY2" fmla="*/ 257442 h 257442"/>
                <a:gd name="connsiteX3" fmla="*/ 1 w 4515881"/>
                <a:gd name="connsiteY3" fmla="*/ 0 h 257442"/>
                <a:gd name="connsiteX0" fmla="*/ 4515881 w 4515881"/>
                <a:gd name="connsiteY0" fmla="*/ 0 h 257442"/>
                <a:gd name="connsiteX1" fmla="*/ 4461159 w 4515881"/>
                <a:gd name="connsiteY1" fmla="*/ 257442 h 257442"/>
                <a:gd name="connsiteX2" fmla="*/ 0 w 4515881"/>
                <a:gd name="connsiteY2" fmla="*/ 257442 h 257442"/>
                <a:gd name="connsiteX3" fmla="*/ 1 w 4515881"/>
                <a:gd name="connsiteY3" fmla="*/ 0 h 257442"/>
                <a:gd name="connsiteX0" fmla="*/ 4693813 w 4693813"/>
                <a:gd name="connsiteY0" fmla="*/ 0 h 257442"/>
                <a:gd name="connsiteX1" fmla="*/ 4461159 w 4693813"/>
                <a:gd name="connsiteY1" fmla="*/ 257442 h 257442"/>
                <a:gd name="connsiteX2" fmla="*/ 0 w 4693813"/>
                <a:gd name="connsiteY2" fmla="*/ 257442 h 257442"/>
                <a:gd name="connsiteX3" fmla="*/ 1 w 4693813"/>
                <a:gd name="connsiteY3" fmla="*/ 0 h 257442"/>
                <a:gd name="connsiteX0" fmla="*/ 4693813 w 4693813"/>
                <a:gd name="connsiteY0" fmla="*/ 0 h 257442"/>
                <a:gd name="connsiteX1" fmla="*/ 4639092 w 4693813"/>
                <a:gd name="connsiteY1" fmla="*/ 257442 h 257442"/>
                <a:gd name="connsiteX2" fmla="*/ 0 w 4693813"/>
                <a:gd name="connsiteY2" fmla="*/ 257442 h 257442"/>
                <a:gd name="connsiteX3" fmla="*/ 1 w 4693813"/>
                <a:gd name="connsiteY3" fmla="*/ 0 h 257442"/>
                <a:gd name="connsiteX0" fmla="*/ 4693812 w 4693812"/>
                <a:gd name="connsiteY0" fmla="*/ 0 h 257442"/>
                <a:gd name="connsiteX1" fmla="*/ 4639091 w 4693812"/>
                <a:gd name="connsiteY1" fmla="*/ 257442 h 257442"/>
                <a:gd name="connsiteX2" fmla="*/ 0 w 4693812"/>
                <a:gd name="connsiteY2" fmla="*/ 257442 h 257442"/>
                <a:gd name="connsiteX3" fmla="*/ 0 w 4693812"/>
                <a:gd name="connsiteY3" fmla="*/ 0 h 257442"/>
                <a:gd name="connsiteX0" fmla="*/ 4693813 w 4693813"/>
                <a:gd name="connsiteY0" fmla="*/ 0 h 257442"/>
                <a:gd name="connsiteX1" fmla="*/ 4639092 w 4693813"/>
                <a:gd name="connsiteY1" fmla="*/ 257442 h 257442"/>
                <a:gd name="connsiteX2" fmla="*/ 1 w 4693813"/>
                <a:gd name="connsiteY2" fmla="*/ 257442 h 257442"/>
                <a:gd name="connsiteX3" fmla="*/ 0 w 4693813"/>
                <a:gd name="connsiteY3" fmla="*/ 0 h 257442"/>
                <a:gd name="connsiteX0" fmla="*/ 2754180 w 4639092"/>
                <a:gd name="connsiteY0" fmla="*/ 0 h 257442"/>
                <a:gd name="connsiteX1" fmla="*/ 4639092 w 4639092"/>
                <a:gd name="connsiteY1" fmla="*/ 257442 h 257442"/>
                <a:gd name="connsiteX2" fmla="*/ 1 w 4639092"/>
                <a:gd name="connsiteY2" fmla="*/ 257442 h 257442"/>
                <a:gd name="connsiteX3" fmla="*/ 0 w 4639092"/>
                <a:gd name="connsiteY3" fmla="*/ 0 h 257442"/>
                <a:gd name="connsiteX0" fmla="*/ 2754180 w 2754180"/>
                <a:gd name="connsiteY0" fmla="*/ 0 h 257442"/>
                <a:gd name="connsiteX1" fmla="*/ 2699459 w 2754180"/>
                <a:gd name="connsiteY1" fmla="*/ 257442 h 257442"/>
                <a:gd name="connsiteX2" fmla="*/ 1 w 2754180"/>
                <a:gd name="connsiteY2" fmla="*/ 257442 h 257442"/>
                <a:gd name="connsiteX3" fmla="*/ 0 w 2754180"/>
                <a:gd name="connsiteY3" fmla="*/ 0 h 257442"/>
                <a:gd name="connsiteX0" fmla="*/ 2754180 w 2754180"/>
                <a:gd name="connsiteY0" fmla="*/ 0 h 257442"/>
                <a:gd name="connsiteX1" fmla="*/ 2699459 w 2754180"/>
                <a:gd name="connsiteY1" fmla="*/ 257442 h 257442"/>
                <a:gd name="connsiteX2" fmla="*/ 1 w 2754180"/>
                <a:gd name="connsiteY2" fmla="*/ 257442 h 257442"/>
                <a:gd name="connsiteX3" fmla="*/ 0 w 2754180"/>
                <a:gd name="connsiteY3" fmla="*/ 0 h 257442"/>
                <a:gd name="connsiteX0" fmla="*/ 2754179 w 2754179"/>
                <a:gd name="connsiteY0" fmla="*/ 0 h 257442"/>
                <a:gd name="connsiteX1" fmla="*/ 2699458 w 2754179"/>
                <a:gd name="connsiteY1" fmla="*/ 257442 h 257442"/>
                <a:gd name="connsiteX2" fmla="*/ 0 w 2754179"/>
                <a:gd name="connsiteY2" fmla="*/ 257442 h 257442"/>
                <a:gd name="connsiteX3" fmla="*/ 0 w 2754179"/>
                <a:gd name="connsiteY3" fmla="*/ 0 h 257442"/>
                <a:gd name="connsiteX0" fmla="*/ 2914479 w 2914479"/>
                <a:gd name="connsiteY0" fmla="*/ 0 h 257442"/>
                <a:gd name="connsiteX1" fmla="*/ 2699458 w 2914479"/>
                <a:gd name="connsiteY1" fmla="*/ 257442 h 257442"/>
                <a:gd name="connsiteX2" fmla="*/ 0 w 2914479"/>
                <a:gd name="connsiteY2" fmla="*/ 257442 h 257442"/>
                <a:gd name="connsiteX3" fmla="*/ 0 w 2914479"/>
                <a:gd name="connsiteY3" fmla="*/ 0 h 257442"/>
                <a:gd name="connsiteX0" fmla="*/ 2914479 w 2914479"/>
                <a:gd name="connsiteY0" fmla="*/ 0 h 257442"/>
                <a:gd name="connsiteX1" fmla="*/ 2859758 w 2914479"/>
                <a:gd name="connsiteY1" fmla="*/ 257442 h 257442"/>
                <a:gd name="connsiteX2" fmla="*/ 0 w 2914479"/>
                <a:gd name="connsiteY2" fmla="*/ 257442 h 257442"/>
                <a:gd name="connsiteX3" fmla="*/ 0 w 2914479"/>
                <a:gd name="connsiteY3" fmla="*/ 0 h 257442"/>
                <a:gd name="connsiteX0" fmla="*/ 2914479 w 2914479"/>
                <a:gd name="connsiteY0" fmla="*/ 0 h 257442"/>
                <a:gd name="connsiteX1" fmla="*/ 2859758 w 2914479"/>
                <a:gd name="connsiteY1" fmla="*/ 257442 h 257442"/>
                <a:gd name="connsiteX2" fmla="*/ 0 w 2914479"/>
                <a:gd name="connsiteY2" fmla="*/ 257442 h 257442"/>
                <a:gd name="connsiteX3" fmla="*/ 0 w 2914479"/>
                <a:gd name="connsiteY3" fmla="*/ 0 h 257442"/>
                <a:gd name="connsiteX0" fmla="*/ 2914479 w 2914479"/>
                <a:gd name="connsiteY0" fmla="*/ 0 h 257442"/>
                <a:gd name="connsiteX1" fmla="*/ 2859758 w 2914479"/>
                <a:gd name="connsiteY1" fmla="*/ 257442 h 257442"/>
                <a:gd name="connsiteX2" fmla="*/ 0 w 2914479"/>
                <a:gd name="connsiteY2" fmla="*/ 257442 h 257442"/>
                <a:gd name="connsiteX3" fmla="*/ 0 w 2914479"/>
                <a:gd name="connsiteY3" fmla="*/ 0 h 257442"/>
                <a:gd name="connsiteX0" fmla="*/ 3074780 w 3074780"/>
                <a:gd name="connsiteY0" fmla="*/ 0 h 257442"/>
                <a:gd name="connsiteX1" fmla="*/ 2859758 w 3074780"/>
                <a:gd name="connsiteY1" fmla="*/ 257442 h 257442"/>
                <a:gd name="connsiteX2" fmla="*/ 0 w 3074780"/>
                <a:gd name="connsiteY2" fmla="*/ 257442 h 257442"/>
                <a:gd name="connsiteX3" fmla="*/ 0 w 3074780"/>
                <a:gd name="connsiteY3" fmla="*/ 0 h 257442"/>
                <a:gd name="connsiteX0" fmla="*/ 3074780 w 3074780"/>
                <a:gd name="connsiteY0" fmla="*/ 0 h 257442"/>
                <a:gd name="connsiteX1" fmla="*/ 3020058 w 3074780"/>
                <a:gd name="connsiteY1" fmla="*/ 257442 h 257442"/>
                <a:gd name="connsiteX2" fmla="*/ 0 w 3074780"/>
                <a:gd name="connsiteY2" fmla="*/ 257442 h 257442"/>
                <a:gd name="connsiteX3" fmla="*/ 0 w 3074780"/>
                <a:gd name="connsiteY3" fmla="*/ 0 h 257442"/>
                <a:gd name="connsiteX0" fmla="*/ 3074781 w 3074781"/>
                <a:gd name="connsiteY0" fmla="*/ 0 h 257442"/>
                <a:gd name="connsiteX1" fmla="*/ 3020059 w 3074781"/>
                <a:gd name="connsiteY1" fmla="*/ 257442 h 257442"/>
                <a:gd name="connsiteX2" fmla="*/ 0 w 3074781"/>
                <a:gd name="connsiteY2" fmla="*/ 257442 h 257442"/>
                <a:gd name="connsiteX3" fmla="*/ 1 w 3074781"/>
                <a:gd name="connsiteY3" fmla="*/ 0 h 257442"/>
                <a:gd name="connsiteX0" fmla="*/ 3074781 w 3074781"/>
                <a:gd name="connsiteY0" fmla="*/ 0 h 257442"/>
                <a:gd name="connsiteX1" fmla="*/ 3020059 w 3074781"/>
                <a:gd name="connsiteY1" fmla="*/ 257442 h 257442"/>
                <a:gd name="connsiteX2" fmla="*/ 0 w 3074781"/>
                <a:gd name="connsiteY2" fmla="*/ 257442 h 257442"/>
                <a:gd name="connsiteX3" fmla="*/ 1 w 3074781"/>
                <a:gd name="connsiteY3" fmla="*/ 0 h 257442"/>
                <a:gd name="connsiteX0" fmla="*/ 3235081 w 3235081"/>
                <a:gd name="connsiteY0" fmla="*/ 0 h 257442"/>
                <a:gd name="connsiteX1" fmla="*/ 3020059 w 3235081"/>
                <a:gd name="connsiteY1" fmla="*/ 257442 h 257442"/>
                <a:gd name="connsiteX2" fmla="*/ 0 w 3235081"/>
                <a:gd name="connsiteY2" fmla="*/ 257442 h 257442"/>
                <a:gd name="connsiteX3" fmla="*/ 1 w 3235081"/>
                <a:gd name="connsiteY3" fmla="*/ 0 h 257442"/>
                <a:gd name="connsiteX0" fmla="*/ 3235081 w 3235081"/>
                <a:gd name="connsiteY0" fmla="*/ 0 h 257442"/>
                <a:gd name="connsiteX1" fmla="*/ 3180360 w 3235081"/>
                <a:gd name="connsiteY1" fmla="*/ 257442 h 257442"/>
                <a:gd name="connsiteX2" fmla="*/ 0 w 3235081"/>
                <a:gd name="connsiteY2" fmla="*/ 257442 h 257442"/>
                <a:gd name="connsiteX3" fmla="*/ 1 w 3235081"/>
                <a:gd name="connsiteY3" fmla="*/ 0 h 257442"/>
                <a:gd name="connsiteX0" fmla="*/ 3235080 w 3235080"/>
                <a:gd name="connsiteY0" fmla="*/ 0 h 257442"/>
                <a:gd name="connsiteX1" fmla="*/ 3180359 w 3235080"/>
                <a:gd name="connsiteY1" fmla="*/ 257442 h 257442"/>
                <a:gd name="connsiteX2" fmla="*/ 0 w 3235080"/>
                <a:gd name="connsiteY2" fmla="*/ 257442 h 257442"/>
                <a:gd name="connsiteX3" fmla="*/ 0 w 3235080"/>
                <a:gd name="connsiteY3" fmla="*/ 0 h 257442"/>
                <a:gd name="connsiteX0" fmla="*/ 3235081 w 3235081"/>
                <a:gd name="connsiteY0" fmla="*/ 0 h 257442"/>
                <a:gd name="connsiteX1" fmla="*/ 3180360 w 3235081"/>
                <a:gd name="connsiteY1" fmla="*/ 257442 h 257442"/>
                <a:gd name="connsiteX2" fmla="*/ 1 w 3235081"/>
                <a:gd name="connsiteY2" fmla="*/ 257442 h 257442"/>
                <a:gd name="connsiteX3" fmla="*/ 0 w 3235081"/>
                <a:gd name="connsiteY3" fmla="*/ 0 h 257442"/>
                <a:gd name="connsiteX0" fmla="*/ 3403397 w 3403397"/>
                <a:gd name="connsiteY0" fmla="*/ 0 h 257442"/>
                <a:gd name="connsiteX1" fmla="*/ 3180360 w 3403397"/>
                <a:gd name="connsiteY1" fmla="*/ 257442 h 257442"/>
                <a:gd name="connsiteX2" fmla="*/ 1 w 3403397"/>
                <a:gd name="connsiteY2" fmla="*/ 257442 h 257442"/>
                <a:gd name="connsiteX3" fmla="*/ 0 w 3403397"/>
                <a:gd name="connsiteY3" fmla="*/ 0 h 257442"/>
                <a:gd name="connsiteX0" fmla="*/ 3403397 w 3403397"/>
                <a:gd name="connsiteY0" fmla="*/ 0 h 257442"/>
                <a:gd name="connsiteX1" fmla="*/ 3348676 w 3403397"/>
                <a:gd name="connsiteY1" fmla="*/ 257442 h 257442"/>
                <a:gd name="connsiteX2" fmla="*/ 1 w 3403397"/>
                <a:gd name="connsiteY2" fmla="*/ 257442 h 257442"/>
                <a:gd name="connsiteX3" fmla="*/ 0 w 3403397"/>
                <a:gd name="connsiteY3" fmla="*/ 0 h 257442"/>
                <a:gd name="connsiteX0" fmla="*/ 3403397 w 3403397"/>
                <a:gd name="connsiteY0" fmla="*/ 0 h 257442"/>
                <a:gd name="connsiteX1" fmla="*/ 3348676 w 3403397"/>
                <a:gd name="connsiteY1" fmla="*/ 257442 h 257442"/>
                <a:gd name="connsiteX2" fmla="*/ 1 w 3403397"/>
                <a:gd name="connsiteY2" fmla="*/ 257442 h 257442"/>
                <a:gd name="connsiteX3" fmla="*/ 0 w 3403397"/>
                <a:gd name="connsiteY3" fmla="*/ 0 h 257442"/>
                <a:gd name="connsiteX0" fmla="*/ 3403396 w 3403396"/>
                <a:gd name="connsiteY0" fmla="*/ 0 h 257442"/>
                <a:gd name="connsiteX1" fmla="*/ 3348675 w 3403396"/>
                <a:gd name="connsiteY1" fmla="*/ 257442 h 257442"/>
                <a:gd name="connsiteX2" fmla="*/ 0 w 3403396"/>
                <a:gd name="connsiteY2" fmla="*/ 257442 h 257442"/>
                <a:gd name="connsiteX3" fmla="*/ 0 w 3403396"/>
                <a:gd name="connsiteY3" fmla="*/ 0 h 257442"/>
              </a:gdLst>
              <a:ahLst/>
              <a:cxnLst>
                <a:cxn ang="0">
                  <a:pos x="connsiteX0" y="connsiteY0"/>
                </a:cxn>
                <a:cxn ang="0">
                  <a:pos x="connsiteX1" y="connsiteY1"/>
                </a:cxn>
                <a:cxn ang="0">
                  <a:pos x="connsiteX2" y="connsiteY2"/>
                </a:cxn>
                <a:cxn ang="0">
                  <a:pos x="connsiteX3" y="connsiteY3"/>
                </a:cxn>
              </a:cxnLst>
              <a:rect l="l" t="t" r="r" b="b"/>
              <a:pathLst>
                <a:path w="3403396" h="257442">
                  <a:moveTo>
                    <a:pt x="3403396" y="0"/>
                  </a:moveTo>
                  <a:lnTo>
                    <a:pt x="3348675"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 name="btfpRunningAgenda1LevelTextLeft916958">
              <a:extLst>
                <a:ext uri="{FF2B5EF4-FFF2-40B4-BE49-F238E27FC236}">
                  <a16:creationId xmlns:a16="http://schemas.microsoft.com/office/drawing/2014/main" id="{44501AF6-38B4-477C-97FF-0B1720E17309}"/>
                </a:ext>
              </a:extLst>
            </p:cNvPr>
            <p:cNvSpPr txBox="1"/>
            <p:nvPr/>
          </p:nvSpPr>
          <p:spPr bwMode="gray">
            <a:xfrm>
              <a:off x="0" y="876300"/>
              <a:ext cx="3449663"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Peer Benchmarking</a:t>
              </a:r>
            </a:p>
          </p:txBody>
        </p:sp>
      </p:grpSp>
      <p:pic>
        <p:nvPicPr>
          <p:cNvPr id="62" name="Picture 61">
            <a:extLst>
              <a:ext uri="{FF2B5EF4-FFF2-40B4-BE49-F238E27FC236}">
                <a16:creationId xmlns:a16="http://schemas.microsoft.com/office/drawing/2014/main" id="{E185E50B-B3E1-456E-BD6A-28E7F16826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41804" y="1663052"/>
            <a:ext cx="182365" cy="182880"/>
          </a:xfrm>
          <a:prstGeom prst="rect">
            <a:avLst/>
          </a:prstGeom>
        </p:spPr>
      </p:pic>
      <p:pic>
        <p:nvPicPr>
          <p:cNvPr id="100" name="Picture 99">
            <a:extLst>
              <a:ext uri="{FF2B5EF4-FFF2-40B4-BE49-F238E27FC236}">
                <a16:creationId xmlns:a16="http://schemas.microsoft.com/office/drawing/2014/main" id="{F801B6DA-C882-41D7-A5AD-C0B5CF65B6C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41289" y="1919862"/>
            <a:ext cx="182880" cy="183396"/>
          </a:xfrm>
          <a:prstGeom prst="rect">
            <a:avLst/>
          </a:prstGeom>
        </p:spPr>
      </p:pic>
      <p:sp>
        <p:nvSpPr>
          <p:cNvPr id="27" name="btfpNotesBox465730">
            <a:extLst>
              <a:ext uri="{FF2B5EF4-FFF2-40B4-BE49-F238E27FC236}">
                <a16:creationId xmlns:a16="http://schemas.microsoft.com/office/drawing/2014/main" id="{13167D7E-F6A5-4489-9C18-B86FD0AC63E0}"/>
              </a:ext>
            </a:extLst>
          </p:cNvPr>
          <p:cNvSpPr txBox="1"/>
          <p:nvPr>
            <p:custDataLst>
              <p:tags r:id="rId6"/>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GB" sz="800">
                <a:solidFill>
                  <a:srgbClr val="000000"/>
                </a:solidFill>
              </a:rPr>
              <a:t>Note: Data for FY’22, unless specified otherwise; (1) Data for 5 sites of Target 1 Hospitals, revenue figures not available for Target 2; (2) Deal value undisclosed | Source: Lit. search; Company and competitor websites</a:t>
            </a:r>
          </a:p>
        </p:txBody>
      </p:sp>
      <p:pic>
        <p:nvPicPr>
          <p:cNvPr id="71" name="Picture 70">
            <a:extLst>
              <a:ext uri="{FF2B5EF4-FFF2-40B4-BE49-F238E27FC236}">
                <a16:creationId xmlns:a16="http://schemas.microsoft.com/office/drawing/2014/main" id="{D540B1C0-C895-4B88-9A00-6E540B65A0F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8251" y="1661320"/>
            <a:ext cx="182365" cy="182880"/>
          </a:xfrm>
          <a:prstGeom prst="rect">
            <a:avLst/>
          </a:prstGeom>
        </p:spPr>
      </p:pic>
      <p:pic>
        <p:nvPicPr>
          <p:cNvPr id="72" name="Picture 71">
            <a:extLst>
              <a:ext uri="{FF2B5EF4-FFF2-40B4-BE49-F238E27FC236}">
                <a16:creationId xmlns:a16="http://schemas.microsoft.com/office/drawing/2014/main" id="{3B952684-007C-4044-BF13-3373B335E66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7993" y="1926326"/>
            <a:ext cx="182880" cy="183396"/>
          </a:xfrm>
          <a:prstGeom prst="rect">
            <a:avLst/>
          </a:prstGeom>
        </p:spPr>
      </p:pic>
      <p:pic>
        <p:nvPicPr>
          <p:cNvPr id="75" name="Picture 74">
            <a:extLst>
              <a:ext uri="{FF2B5EF4-FFF2-40B4-BE49-F238E27FC236}">
                <a16:creationId xmlns:a16="http://schemas.microsoft.com/office/drawing/2014/main" id="{30AF8B15-FED1-47AB-B49B-65BA7951F29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57952" y="1659714"/>
            <a:ext cx="182365" cy="182880"/>
          </a:xfrm>
          <a:prstGeom prst="rect">
            <a:avLst/>
          </a:prstGeom>
        </p:spPr>
      </p:pic>
      <p:pic>
        <p:nvPicPr>
          <p:cNvPr id="76" name="Picture 75">
            <a:extLst>
              <a:ext uri="{FF2B5EF4-FFF2-40B4-BE49-F238E27FC236}">
                <a16:creationId xmlns:a16="http://schemas.microsoft.com/office/drawing/2014/main" id="{88C140F4-E1E9-448A-AEAF-FABE3F95BD7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57694" y="1924720"/>
            <a:ext cx="182880" cy="183396"/>
          </a:xfrm>
          <a:prstGeom prst="rect">
            <a:avLst/>
          </a:prstGeom>
        </p:spPr>
      </p:pic>
      <p:pic>
        <p:nvPicPr>
          <p:cNvPr id="78" name="Picture 77">
            <a:extLst>
              <a:ext uri="{FF2B5EF4-FFF2-40B4-BE49-F238E27FC236}">
                <a16:creationId xmlns:a16="http://schemas.microsoft.com/office/drawing/2014/main" id="{4F636154-08E5-482E-A1A0-F2D86603203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60017" y="1678965"/>
            <a:ext cx="182365" cy="182880"/>
          </a:xfrm>
          <a:prstGeom prst="rect">
            <a:avLst/>
          </a:prstGeom>
        </p:spPr>
      </p:pic>
      <p:pic>
        <p:nvPicPr>
          <p:cNvPr id="79" name="Picture 78">
            <a:extLst>
              <a:ext uri="{FF2B5EF4-FFF2-40B4-BE49-F238E27FC236}">
                <a16:creationId xmlns:a16="http://schemas.microsoft.com/office/drawing/2014/main" id="{85A433CF-58D4-4F15-B785-5C9246CD91C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959759" y="1943971"/>
            <a:ext cx="182880" cy="183396"/>
          </a:xfrm>
          <a:prstGeom prst="rect">
            <a:avLst/>
          </a:prstGeom>
        </p:spPr>
      </p:pic>
      <p:pic>
        <p:nvPicPr>
          <p:cNvPr id="81" name="Picture 80">
            <a:extLst>
              <a:ext uri="{FF2B5EF4-FFF2-40B4-BE49-F238E27FC236}">
                <a16:creationId xmlns:a16="http://schemas.microsoft.com/office/drawing/2014/main" id="{8AA23780-CC2F-4777-BBE5-6783C21A3EC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27325" y="1659714"/>
            <a:ext cx="182365" cy="182880"/>
          </a:xfrm>
          <a:prstGeom prst="rect">
            <a:avLst/>
          </a:prstGeom>
        </p:spPr>
      </p:pic>
      <p:pic>
        <p:nvPicPr>
          <p:cNvPr id="83" name="Picture 82">
            <a:extLst>
              <a:ext uri="{FF2B5EF4-FFF2-40B4-BE49-F238E27FC236}">
                <a16:creationId xmlns:a16="http://schemas.microsoft.com/office/drawing/2014/main" id="{FC0010FB-62D8-4E4C-8252-AD47655DDA9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27067" y="1924720"/>
            <a:ext cx="182880" cy="183396"/>
          </a:xfrm>
          <a:prstGeom prst="rect">
            <a:avLst/>
          </a:prstGeom>
        </p:spPr>
      </p:pic>
    </p:spTree>
    <p:custDataLst>
      <p:tags r:id="rId1"/>
    </p:custDataLst>
    <p:extLst>
      <p:ext uri="{BB962C8B-B14F-4D97-AF65-F5344CB8AC3E}">
        <p14:creationId xmlns:p14="http://schemas.microsoft.com/office/powerpoint/2010/main" val="3576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A30D5D1-41AE-2F44-808D-AD0173C6D83F}"/>
              </a:ext>
            </a:extLst>
          </p:cNvPr>
          <p:cNvGraphicFramePr>
            <a:graphicFrameLocks noChangeAspect="1"/>
          </p:cNvGraphicFramePr>
          <p:nvPr>
            <p:custDataLst>
              <p:tags r:id="rId2"/>
            </p:custDataLst>
            <p:extLst>
              <p:ext uri="{D42A27DB-BD31-4B8C-83A1-F6EECF244321}">
                <p14:modId xmlns:p14="http://schemas.microsoft.com/office/powerpoint/2010/main" val="2899706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04" imgH="405" progId="TCLayout.ActiveDocument.1">
                  <p:embed/>
                </p:oleObj>
              </mc:Choice>
              <mc:Fallback>
                <p:oleObj name="think-cell Slide" r:id="rId10" imgW="404" imgH="405" progId="TCLayout.ActiveDocument.1">
                  <p:embed/>
                  <p:pic>
                    <p:nvPicPr>
                      <p:cNvPr id="7" name="think-cell data - do not delete" hidden="1">
                        <a:extLst>
                          <a:ext uri="{FF2B5EF4-FFF2-40B4-BE49-F238E27FC236}">
                            <a16:creationId xmlns:a16="http://schemas.microsoft.com/office/drawing/2014/main" id="{6A30D5D1-41AE-2F44-808D-AD0173C6D83F}"/>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graphicFrame>
        <p:nvGraphicFramePr>
          <p:cNvPr id="52" name="btfpTable791081">
            <a:extLst>
              <a:ext uri="{FF2B5EF4-FFF2-40B4-BE49-F238E27FC236}">
                <a16:creationId xmlns:a16="http://schemas.microsoft.com/office/drawing/2014/main" id="{DC2AD852-0452-4A47-99CF-480EBDDFC8FC}"/>
              </a:ext>
            </a:extLst>
          </p:cNvPr>
          <p:cNvGraphicFramePr>
            <a:graphicFrameLocks noGrp="1"/>
          </p:cNvGraphicFramePr>
          <p:nvPr>
            <p:custDataLst>
              <p:tags r:id="rId3"/>
            </p:custDataLst>
            <p:extLst>
              <p:ext uri="{D42A27DB-BD31-4B8C-83A1-F6EECF244321}">
                <p14:modId xmlns:p14="http://schemas.microsoft.com/office/powerpoint/2010/main" val="3809863542"/>
              </p:ext>
            </p:extLst>
          </p:nvPr>
        </p:nvGraphicFramePr>
        <p:xfrm>
          <a:off x="334631" y="1261930"/>
          <a:ext cx="11522074" cy="4940465"/>
        </p:xfrm>
        <a:graphic>
          <a:graphicData uri="http://schemas.openxmlformats.org/drawingml/2006/table">
            <a:tbl>
              <a:tblPr firstRow="1" firstCol="1">
                <a:tableStyleId>{9D7B26C5-4107-4FEC-AEDC-1716B250A1EF}</a:tableStyleId>
              </a:tblPr>
              <a:tblGrid>
                <a:gridCol w="3278504">
                  <a:extLst>
                    <a:ext uri="{9D8B030D-6E8A-4147-A177-3AD203B41FA5}">
                      <a16:colId xmlns:a16="http://schemas.microsoft.com/office/drawing/2014/main" val="3306980494"/>
                    </a:ext>
                  </a:extLst>
                </a:gridCol>
                <a:gridCol w="1648714">
                  <a:extLst>
                    <a:ext uri="{9D8B030D-6E8A-4147-A177-3AD203B41FA5}">
                      <a16:colId xmlns:a16="http://schemas.microsoft.com/office/drawing/2014/main" val="2644658163"/>
                    </a:ext>
                  </a:extLst>
                </a:gridCol>
                <a:gridCol w="1648714">
                  <a:extLst>
                    <a:ext uri="{9D8B030D-6E8A-4147-A177-3AD203B41FA5}">
                      <a16:colId xmlns:a16="http://schemas.microsoft.com/office/drawing/2014/main" val="1309061620"/>
                    </a:ext>
                  </a:extLst>
                </a:gridCol>
                <a:gridCol w="1648714">
                  <a:extLst>
                    <a:ext uri="{9D8B030D-6E8A-4147-A177-3AD203B41FA5}">
                      <a16:colId xmlns:a16="http://schemas.microsoft.com/office/drawing/2014/main" val="3478539957"/>
                    </a:ext>
                  </a:extLst>
                </a:gridCol>
                <a:gridCol w="1648714">
                  <a:extLst>
                    <a:ext uri="{9D8B030D-6E8A-4147-A177-3AD203B41FA5}">
                      <a16:colId xmlns:a16="http://schemas.microsoft.com/office/drawing/2014/main" val="3745327285"/>
                    </a:ext>
                  </a:extLst>
                </a:gridCol>
                <a:gridCol w="1648714">
                  <a:extLst>
                    <a:ext uri="{9D8B030D-6E8A-4147-A177-3AD203B41FA5}">
                      <a16:colId xmlns:a16="http://schemas.microsoft.com/office/drawing/2014/main" val="56899984"/>
                    </a:ext>
                  </a:extLst>
                </a:gridCol>
              </a:tblGrid>
              <a:tr h="415553">
                <a:tc>
                  <a:txBody>
                    <a:bodyPr/>
                    <a:lstStyle/>
                    <a:p>
                      <a:pPr marL="0" indent="0">
                        <a:spcBef>
                          <a:spcPts val="0"/>
                        </a:spcBef>
                        <a:buFontTx/>
                        <a:buNone/>
                      </a:pPr>
                      <a:r>
                        <a:rPr lang="en-US" sz="1000">
                          <a:solidFill>
                            <a:schemeClr val="tx1"/>
                          </a:solidFill>
                        </a:rPr>
                        <a:t>Key Performance Indicators</a:t>
                      </a:r>
                    </a:p>
                  </a:txBody>
                  <a:tcPr anchor="b"/>
                </a:tc>
                <a:tc>
                  <a:txBody>
                    <a:bodyPr/>
                    <a:lstStyle/>
                    <a:p>
                      <a:pPr marL="0" indent="0" algn="ctr">
                        <a:spcBef>
                          <a:spcPts val="0"/>
                        </a:spcBef>
                        <a:buFontTx/>
                        <a:buNone/>
                      </a:pPr>
                      <a:r>
                        <a:rPr lang="en-US" sz="1200"/>
                        <a:t>Target 1, Target 2</a:t>
                      </a:r>
                    </a:p>
                  </a:txBody>
                  <a:tcPr marL="91441" marR="91441" marT="45721" marB="45721" anchor="b">
                    <a:noFill/>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a:solidFill>
                            <a:schemeClr val="tx1"/>
                          </a:solidFill>
                        </a:rPr>
                        <a:t>Peer 2</a:t>
                      </a:r>
                    </a:p>
                  </a:txBody>
                  <a:tcPr marL="91441" marR="91441" marT="45721" marB="45721" anchor="b"/>
                </a:tc>
                <a:tc>
                  <a:txBody>
                    <a:bodyPr/>
                    <a:lstStyle/>
                    <a:p>
                      <a:pPr marL="0" indent="0" algn="ctr">
                        <a:spcBef>
                          <a:spcPts val="0"/>
                        </a:spcBef>
                        <a:buFontTx/>
                        <a:buNone/>
                      </a:pPr>
                      <a:r>
                        <a:rPr lang="en-US" sz="1200">
                          <a:solidFill>
                            <a:schemeClr val="tx1"/>
                          </a:solidFill>
                        </a:rPr>
                        <a:t>Peer 3</a:t>
                      </a:r>
                    </a:p>
                  </a:txBody>
                  <a:tcPr marL="91441" marR="91441" marT="45721" marB="45721" anchor="b"/>
                </a:tc>
                <a:tc>
                  <a:txBody>
                    <a:bodyPr/>
                    <a:lstStyle/>
                    <a:p>
                      <a:pPr marL="0" indent="0" algn="ctr">
                        <a:spcBef>
                          <a:spcPts val="0"/>
                        </a:spcBef>
                        <a:buFontTx/>
                        <a:buNone/>
                      </a:pPr>
                      <a:r>
                        <a:rPr lang="en-US" sz="1200">
                          <a:solidFill>
                            <a:schemeClr val="tx1"/>
                          </a:solidFill>
                        </a:rPr>
                        <a:t>Peer 1</a:t>
                      </a:r>
                    </a:p>
                  </a:txBody>
                  <a:tcPr marL="91441" marR="91441" marT="45721" marB="45721" anchor="b"/>
                </a:tc>
                <a:tc>
                  <a:txBody>
                    <a:bodyPr/>
                    <a:lstStyle/>
                    <a:p>
                      <a:pPr marL="0" indent="0" algn="ctr">
                        <a:spcBef>
                          <a:spcPts val="0"/>
                        </a:spcBef>
                        <a:buFontTx/>
                        <a:buNone/>
                      </a:pPr>
                      <a:r>
                        <a:rPr lang="en-US" sz="1200">
                          <a:solidFill>
                            <a:schemeClr val="tx1"/>
                          </a:solidFill>
                        </a:rPr>
                        <a:t>Peer 4</a:t>
                      </a:r>
                    </a:p>
                  </a:txBody>
                  <a:tcPr marL="91441" marR="91441" marT="45721" marB="45721" anchor="b"/>
                </a:tc>
                <a:extLst>
                  <a:ext uri="{0D108BD9-81ED-4DB2-BD59-A6C34878D82A}">
                    <a16:rowId xmlns:a16="http://schemas.microsoft.com/office/drawing/2014/main" val="85319137"/>
                  </a:ext>
                </a:extLst>
              </a:tr>
              <a:tr h="323208">
                <a:tc>
                  <a:txBody>
                    <a:bodyPr/>
                    <a:lstStyle/>
                    <a:p>
                      <a:pPr marL="0" indent="0">
                        <a:buFontTx/>
                        <a:buNone/>
                      </a:pPr>
                      <a:r>
                        <a:rPr lang="en-US" sz="1000">
                          <a:latin typeface="+mn-lt"/>
                        </a:rPr>
                        <a:t># of operational beds </a:t>
                      </a:r>
                      <a:r>
                        <a:rPr lang="en-US" sz="1000" b="0">
                          <a:latin typeface="+mn-lt"/>
                        </a:rPr>
                        <a:t>(K)</a:t>
                      </a:r>
                      <a:endParaRPr lang="en-US" sz="1000">
                        <a:latin typeface="+mn-lt"/>
                      </a:endParaRP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FontTx/>
                        <a:buNone/>
                      </a:pPr>
                      <a:r>
                        <a:rPr lang="en-US" sz="1000" i="0" baseline="0">
                          <a:solidFill>
                            <a:schemeClr val="tx1"/>
                          </a:solidFill>
                          <a:latin typeface="+mn-lt"/>
                        </a:rPr>
                        <a:t>&gt;0.8</a:t>
                      </a:r>
                      <a:r>
                        <a:rPr lang="en-US" sz="1000" i="1" baseline="30000">
                          <a:solidFill>
                            <a:schemeClr val="tx1"/>
                          </a:solidFill>
                          <a:latin typeface="+mn-lt"/>
                        </a:rPr>
                        <a:t>1</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3.47</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3.78</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6.16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1.93</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452017655"/>
                  </a:ext>
                </a:extLst>
              </a:tr>
              <a:tr h="323208">
                <a:tc>
                  <a:txBody>
                    <a:bodyPr/>
                    <a:lstStyle/>
                    <a:p>
                      <a:pPr marL="0" indent="0">
                        <a:buFontTx/>
                        <a:buNone/>
                      </a:pPr>
                      <a:r>
                        <a:rPr lang="en-US" sz="1000">
                          <a:latin typeface="+mn-lt"/>
                        </a:rPr>
                        <a:t># of patients </a:t>
                      </a:r>
                      <a:r>
                        <a:rPr lang="en-US" sz="1000" b="0">
                          <a:latin typeface="+mn-lt"/>
                        </a:rPr>
                        <a:t>(M)</a:t>
                      </a:r>
                      <a:endParaRPr lang="en-US" sz="1000" b="0" i="1">
                        <a:latin typeface="+mn-lt"/>
                      </a:endParaRP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2.89</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3.39</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7.12</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1.39</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110489326"/>
                  </a:ext>
                </a:extLst>
              </a:tr>
              <a:tr h="323208">
                <a:tc>
                  <a:txBody>
                    <a:bodyPr/>
                    <a:lstStyle/>
                    <a:p>
                      <a:pPr marL="0" indent="0">
                        <a:buFontTx/>
                        <a:buNone/>
                      </a:pPr>
                      <a:r>
                        <a:rPr lang="en-US" sz="1000" b="1" kern="1200">
                          <a:solidFill>
                            <a:schemeClr val="dk1"/>
                          </a:solidFill>
                          <a:latin typeface="+mn-lt"/>
                          <a:ea typeface="+mn-ea"/>
                          <a:cs typeface="+mn-cs"/>
                        </a:rPr>
                        <a:t># of inpatients </a:t>
                      </a:r>
                      <a:r>
                        <a:rPr lang="en-US" sz="1000" b="0">
                          <a:latin typeface="+mn-lt"/>
                        </a:rPr>
                        <a:t>(M)</a:t>
                      </a:r>
                      <a:endParaRPr lang="en-US" sz="1000" b="1" kern="1200">
                        <a:solidFill>
                          <a:schemeClr val="dk1"/>
                        </a:solidFill>
                        <a:latin typeface="+mn-lt"/>
                        <a:ea typeface="+mn-ea"/>
                        <a:cs typeface="+mn-cs"/>
                      </a:endParaRP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0.26</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0.24</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0.48</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0.28</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856463682"/>
                  </a:ext>
                </a:extLst>
              </a:tr>
              <a:tr h="323208">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kern="1200">
                          <a:solidFill>
                            <a:schemeClr val="dk1"/>
                          </a:solidFill>
                          <a:latin typeface="+mn-lt"/>
                          <a:ea typeface="+mn-ea"/>
                          <a:cs typeface="+mn-cs"/>
                        </a:rPr>
                        <a:t># of outpatients </a:t>
                      </a:r>
                      <a:r>
                        <a:rPr lang="en-US" sz="1000" b="0">
                          <a:latin typeface="+mn-lt"/>
                        </a:rPr>
                        <a:t>(M)</a:t>
                      </a:r>
                      <a:endParaRPr lang="en-US" sz="1000" b="1" kern="1200">
                        <a:solidFill>
                          <a:schemeClr val="dk1"/>
                        </a:solidFill>
                        <a:latin typeface="+mn-lt"/>
                        <a:ea typeface="+mn-ea"/>
                        <a:cs typeface="+mn-cs"/>
                      </a:endParaRP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2.63</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3.15</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6.64</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1.11</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759914920"/>
                  </a:ext>
                </a:extLst>
              </a:tr>
              <a:tr h="323208">
                <a:tc>
                  <a:txBody>
                    <a:bodyPr/>
                    <a:lstStyle/>
                    <a:p>
                      <a:pPr marL="0" indent="0">
                        <a:buFontTx/>
                        <a:buNone/>
                      </a:pPr>
                      <a:r>
                        <a:rPr lang="en-US" sz="1000" b="1">
                          <a:latin typeface="+mn-lt"/>
                        </a:rPr>
                        <a:t>Average length of stay – ALOS </a:t>
                      </a:r>
                      <a:r>
                        <a:rPr lang="en-US" sz="1000" b="0">
                          <a:latin typeface="+mn-lt"/>
                        </a:rPr>
                        <a:t>(days)</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indent="0" algn="ctr" fontAlgn="b">
                        <a:buNone/>
                      </a:pPr>
                      <a:r>
                        <a:rPr lang="en-US" sz="1000" b="0" i="0" u="none" strike="noStrike" baseline="0">
                          <a:solidFill>
                            <a:schemeClr val="tx1"/>
                          </a:solidFill>
                          <a:effectLst/>
                          <a:latin typeface="+mn-lt"/>
                        </a:rPr>
                        <a:t>3.45</a:t>
                      </a:r>
                      <a:r>
                        <a:rPr lang="en-US" sz="1000" b="0" i="0" u="none" strike="noStrike" baseline="30000">
                          <a:solidFill>
                            <a:schemeClr val="tx1"/>
                          </a:solidFill>
                          <a:effectLst/>
                          <a:latin typeface="+mn-lt"/>
                        </a:rPr>
                        <a:t>2</a:t>
                      </a:r>
                    </a:p>
                  </a:txBody>
                  <a:tcPr marL="0" marR="0" marT="0" marB="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fontAlgn="b">
                        <a:buNone/>
                      </a:pPr>
                      <a:r>
                        <a:rPr lang="en-US" sz="1000" b="0" i="0" u="none" strike="noStrike" baseline="0">
                          <a:solidFill>
                            <a:srgbClr val="000000"/>
                          </a:solidFill>
                          <a:effectLst/>
                          <a:latin typeface="+mn-lt"/>
                        </a:rPr>
                        <a:t>4.10</a:t>
                      </a:r>
                      <a:r>
                        <a:rPr lang="en-US" sz="1000" b="0" i="0" u="none" strike="noStrike" baseline="30000">
                          <a:solidFill>
                            <a:srgbClr val="000000"/>
                          </a:solidFill>
                          <a:effectLst/>
                          <a:latin typeface="+mn-lt"/>
                        </a:rPr>
                        <a:t>2</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0" baseline="0">
                          <a:solidFill>
                            <a:schemeClr val="tx1"/>
                          </a:solidFill>
                          <a:latin typeface="+mn-lt"/>
                        </a:rPr>
                        <a:t>2.80</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3.40</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219218338"/>
                  </a:ext>
                </a:extLst>
              </a:tr>
              <a:tr h="323208">
                <a:tc>
                  <a:txBody>
                    <a:bodyPr/>
                    <a:lstStyle/>
                    <a:p>
                      <a:pPr marL="0" indent="0">
                        <a:buFontTx/>
                        <a:buNone/>
                      </a:pPr>
                      <a:r>
                        <a:rPr lang="en-US" sz="1000" b="1">
                          <a:latin typeface="+mn-lt"/>
                        </a:rPr>
                        <a:t>Bed occupancy rate </a:t>
                      </a:r>
                      <a:r>
                        <a:rPr lang="en-US" sz="1000" b="0">
                          <a:latin typeface="+mn-lt"/>
                        </a:rPr>
                        <a:t>(%)</a:t>
                      </a:r>
                      <a:endParaRPr lang="en-US" sz="1000" b="1">
                        <a:latin typeface="+mn-lt"/>
                      </a:endParaRP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marT="0"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indent="0" algn="ctr" fontAlgn="b">
                        <a:buNone/>
                      </a:pPr>
                      <a:r>
                        <a:rPr lang="en-US" sz="1000" b="0" i="0" u="none" strike="noStrike" baseline="0">
                          <a:solidFill>
                            <a:schemeClr val="tx1"/>
                          </a:solidFill>
                          <a:effectLst/>
                          <a:latin typeface="+mn-lt"/>
                        </a:rPr>
                        <a:t>57%</a:t>
                      </a:r>
                      <a:r>
                        <a:rPr lang="en-US" sz="1000" b="0" i="0" u="none" strike="noStrike" baseline="30000">
                          <a:solidFill>
                            <a:schemeClr val="tx1"/>
                          </a:solidFill>
                          <a:effectLst/>
                          <a:latin typeface="+mn-lt"/>
                        </a:rPr>
                        <a:t>2</a:t>
                      </a:r>
                    </a:p>
                  </a:txBody>
                  <a:tcPr marL="0" marR="0" marT="0" marB="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fontAlgn="b">
                        <a:buNone/>
                      </a:pPr>
                      <a:r>
                        <a:rPr lang="en-US" sz="1000" b="0" i="0" u="none" strike="noStrike" baseline="0">
                          <a:solidFill>
                            <a:schemeClr val="tx1"/>
                          </a:solidFill>
                          <a:effectLst/>
                          <a:latin typeface="+mn-lt"/>
                        </a:rPr>
                        <a:t>59%</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rgbClr val="000000"/>
                          </a:solidFill>
                          <a:latin typeface="+mn-lt"/>
                        </a:rPr>
                        <a:t>62%</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0" baseline="0">
                          <a:solidFill>
                            <a:schemeClr val="tx1"/>
                          </a:solidFill>
                          <a:latin typeface="+mn-lt"/>
                        </a:rPr>
                        <a:t>37%</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60017578"/>
                  </a:ext>
                </a:extLst>
              </a:tr>
              <a:tr h="323208">
                <a:tc>
                  <a:txBody>
                    <a:bodyPr/>
                    <a:lstStyle/>
                    <a:p>
                      <a:pPr marL="0" indent="0">
                        <a:buFontTx/>
                        <a:buNone/>
                      </a:pPr>
                      <a:r>
                        <a:rPr lang="en-US" sz="1000" b="1">
                          <a:latin typeface="+mn-lt"/>
                        </a:rPr>
                        <a:t>Average revenue per inpatient day </a:t>
                      </a:r>
                      <a:r>
                        <a:rPr lang="en-US" sz="1000" b="0">
                          <a:latin typeface="+mn-lt"/>
                        </a:rPr>
                        <a:t>(USD)</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242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rgbClr val="000000"/>
                          </a:solidFill>
                          <a:latin typeface="+mn-lt"/>
                        </a:rPr>
                        <a:t>436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0" baseline="0">
                          <a:solidFill>
                            <a:schemeClr val="tx1"/>
                          </a:solidFill>
                          <a:latin typeface="+mn-lt"/>
                        </a:rPr>
                        <a:t>139</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228</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105093332"/>
                  </a:ext>
                </a:extLst>
              </a:tr>
              <a:tr h="323208">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a:latin typeface="+mn-lt"/>
                        </a:rPr>
                        <a:t>Average revenue per outpatient visit </a:t>
                      </a:r>
                      <a:r>
                        <a:rPr lang="en-US" sz="1000" b="0">
                          <a:latin typeface="+mn-lt"/>
                        </a:rPr>
                        <a:t>(USD)</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35</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80</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0" baseline="0">
                          <a:solidFill>
                            <a:schemeClr val="tx1"/>
                          </a:solidFill>
                          <a:latin typeface="+mn-lt"/>
                        </a:rPr>
                        <a:t>20</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26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616296685"/>
                  </a:ext>
                </a:extLst>
              </a:tr>
              <a:tr h="323208">
                <a:tc>
                  <a:txBody>
                    <a:bodyPr/>
                    <a:lstStyle/>
                    <a:p>
                      <a:pPr marL="0" indent="0">
                        <a:buFontTx/>
                        <a:buNone/>
                      </a:pPr>
                      <a:r>
                        <a:rPr lang="en-US" sz="1000">
                          <a:latin typeface="+mn-lt"/>
                        </a:rPr>
                        <a:t>% of full-time female employees</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85%</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79%</a:t>
                      </a:r>
                      <a:r>
                        <a:rPr lang="en-US" sz="1000" b="0" i="0" baseline="30000">
                          <a:solidFill>
                            <a:schemeClr val="tx1"/>
                          </a:solidFill>
                          <a:latin typeface="+mn-lt"/>
                        </a:rPr>
                        <a:t>2</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76%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i="0" baseline="0">
                          <a:solidFill>
                            <a:schemeClr val="tx1"/>
                          </a:solidFill>
                          <a:latin typeface="+mn-lt"/>
                        </a:rPr>
                        <a:t>76%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2727112796"/>
                  </a:ext>
                </a:extLst>
              </a:tr>
              <a:tr h="323208">
                <a:tc>
                  <a:txBody>
                    <a:bodyPr/>
                    <a:lstStyle/>
                    <a:p>
                      <a:pPr marL="0" indent="0">
                        <a:buFontTx/>
                        <a:buNone/>
                      </a:pPr>
                      <a:r>
                        <a:rPr lang="en-US" sz="1000">
                          <a:latin typeface="+mn-lt"/>
                        </a:rPr>
                        <a:t>Average training hours per employee</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rgbClr val="000000"/>
                          </a:solidFill>
                          <a:latin typeface="+mn-lt"/>
                        </a:rPr>
                        <a:t>195.63</a:t>
                      </a:r>
                      <a:r>
                        <a:rPr lang="en-US" sz="1000" b="0" i="0" baseline="30000">
                          <a:solidFill>
                            <a:srgbClr val="000000"/>
                          </a:solidFill>
                          <a:latin typeface="+mn-lt"/>
                        </a:rPr>
                        <a:t>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3.28</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522354694"/>
                  </a:ext>
                </a:extLst>
              </a:tr>
              <a:tr h="323208">
                <a:tc>
                  <a:txBody>
                    <a:bodyPr/>
                    <a:lstStyle/>
                    <a:p>
                      <a:pPr marL="0" indent="0">
                        <a:buFontTx/>
                        <a:buNone/>
                      </a:pPr>
                      <a:r>
                        <a:rPr lang="en-US" sz="1000">
                          <a:latin typeface="+mn-lt"/>
                        </a:rPr>
                        <a:t>Number of workplace fatalities</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2</a:t>
                      </a:r>
                      <a:r>
                        <a:rPr lang="en-US" sz="1000" b="0" i="0" baseline="30000">
                          <a:solidFill>
                            <a:schemeClr val="tx1"/>
                          </a:solidFill>
                          <a:latin typeface="+mn-lt"/>
                        </a:rPr>
                        <a:t>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rgbClr val="000000"/>
                          </a:solidFill>
                          <a:latin typeface="+mn-lt"/>
                        </a:rPr>
                        <a:t>0</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184742330"/>
                  </a:ext>
                </a:extLst>
              </a:tr>
              <a:tr h="323208">
                <a:tc>
                  <a:txBody>
                    <a:bodyPr/>
                    <a:lstStyle/>
                    <a:p>
                      <a:pPr marL="0" indent="0">
                        <a:buFontTx/>
                        <a:buNone/>
                      </a:pPr>
                      <a:r>
                        <a:rPr lang="en-US" sz="1000">
                          <a:latin typeface="+mn-lt"/>
                        </a:rPr>
                        <a:t>Lost-time incident rate </a:t>
                      </a:r>
                      <a:r>
                        <a:rPr lang="en-US" sz="1000" b="0">
                          <a:latin typeface="+mn-lt"/>
                        </a:rPr>
                        <a:t>(per 1M hours worked)</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9.20</a:t>
                      </a:r>
                      <a:r>
                        <a:rPr lang="en-US" sz="1000" b="0" i="0" baseline="30000">
                          <a:solidFill>
                            <a:schemeClr val="tx1"/>
                          </a:solidFill>
                          <a:latin typeface="+mn-lt"/>
                        </a:rPr>
                        <a:t>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rgbClr val="000000"/>
                          </a:solidFill>
                          <a:latin typeface="+mn-lt"/>
                        </a:rPr>
                        <a:t>2.76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83AC9A"/>
                    </a:solidFill>
                  </a:tcPr>
                </a:tc>
                <a:tc>
                  <a:txBody>
                    <a:bodyPr/>
                    <a:lstStyle/>
                    <a:p>
                      <a:pPr marL="0" indent="0" algn="ctr">
                        <a:buFontTx/>
                        <a:buNone/>
                      </a:pPr>
                      <a:r>
                        <a:rPr lang="en-US" sz="100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1328519683"/>
                  </a:ext>
                </a:extLst>
              </a:tr>
              <a:tr h="323208">
                <a:tc>
                  <a:txBody>
                    <a:bodyPr/>
                    <a:lstStyle/>
                    <a:p>
                      <a:pPr marL="0" indent="0">
                        <a:buFontTx/>
                        <a:buNone/>
                      </a:pPr>
                      <a:r>
                        <a:rPr lang="en-US" sz="1000">
                          <a:latin typeface="+mn-lt"/>
                        </a:rPr>
                        <a:t>Number of recordable work-related injuries</a:t>
                      </a:r>
                    </a:p>
                  </a:txBody>
                  <a:tcPr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147</a:t>
                      </a:r>
                      <a:r>
                        <a:rPr lang="en-US" sz="1000" b="0" i="0" baseline="30000">
                          <a:solidFill>
                            <a:schemeClr val="tx1"/>
                          </a:solidFill>
                          <a:latin typeface="+mn-lt"/>
                        </a:rPr>
                        <a:t>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FontTx/>
                        <a:buNone/>
                      </a:pPr>
                      <a:r>
                        <a:rPr lang="en-US" sz="1000" i="0" baseline="0">
                          <a:solidFill>
                            <a:schemeClr val="tx1"/>
                          </a:solidFill>
                          <a:latin typeface="+mn-lt"/>
                        </a:rPr>
                        <a:t>153</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extLst>
                  <a:ext uri="{0D108BD9-81ED-4DB2-BD59-A6C34878D82A}">
                    <a16:rowId xmlns:a16="http://schemas.microsoft.com/office/drawing/2014/main" val="3338595961"/>
                  </a:ext>
                </a:extLst>
              </a:tr>
              <a:tr h="323208">
                <a:tc>
                  <a:txBody>
                    <a:bodyPr/>
                    <a:lstStyle/>
                    <a:p>
                      <a:pPr marL="0" indent="0">
                        <a:buFontTx/>
                        <a:buNone/>
                      </a:pPr>
                      <a:r>
                        <a:rPr lang="en-US" sz="1000">
                          <a:latin typeface="+mn-lt"/>
                        </a:rPr>
                        <a:t>Customer Satisfaction Rate (%)</a:t>
                      </a:r>
                    </a:p>
                  </a:txBody>
                  <a:tcPr anchor="ctr">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noProof="0">
                          <a:ln>
                            <a:noFill/>
                          </a:ln>
                          <a:solidFill>
                            <a:srgbClr val="B4B4B4"/>
                          </a:solidFill>
                          <a:effectLst/>
                          <a:uLnTx/>
                          <a:uFillTx/>
                          <a:latin typeface="Arial"/>
                          <a:ea typeface="+mn-ea"/>
                          <a:cs typeface="+mn-cs"/>
                        </a:rPr>
                        <a:t>n/a</a:t>
                      </a:r>
                    </a:p>
                  </a:txBody>
                  <a:tcPr marL="0" marR="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0" baseline="0">
                          <a:solidFill>
                            <a:schemeClr val="tx1"/>
                          </a:solidFill>
                          <a:latin typeface="+mn-lt"/>
                        </a:rPr>
                        <a:t>92%</a:t>
                      </a:r>
                      <a:r>
                        <a:rPr lang="en-US" sz="1000" b="0" i="0" baseline="30000">
                          <a:solidFill>
                            <a:schemeClr val="tx1"/>
                          </a:solidFill>
                          <a:latin typeface="+mn-lt"/>
                        </a:rPr>
                        <a:t>2</a:t>
                      </a:r>
                    </a:p>
                  </a:txBody>
                  <a:tcPr marL="0" marR="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0" i="1" baseline="0">
                          <a:solidFill>
                            <a:schemeClr val="accent1"/>
                          </a:solidFill>
                          <a:latin typeface="+mn-lt"/>
                        </a:rPr>
                        <a:t>n/a</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indent="0" algn="ctr">
                        <a:buFontTx/>
                        <a:buNone/>
                      </a:pPr>
                      <a:r>
                        <a:rPr lang="en-US" sz="1000" i="0" baseline="0">
                          <a:solidFill>
                            <a:srgbClr val="000000"/>
                          </a:solidFill>
                          <a:latin typeface="+mn-lt"/>
                        </a:rPr>
                        <a:t>96%</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83AC9A"/>
                    </a:solidFill>
                  </a:tcPr>
                </a:tc>
                <a:tc>
                  <a:txBody>
                    <a:bodyPr/>
                    <a:lstStyle/>
                    <a:p>
                      <a:pPr marL="0" indent="0" algn="ctr">
                        <a:buFontTx/>
                        <a:buNone/>
                      </a:pPr>
                      <a:r>
                        <a:rPr lang="en-US" sz="1000" i="0" baseline="0">
                          <a:solidFill>
                            <a:schemeClr val="tx1"/>
                          </a:solidFill>
                          <a:latin typeface="+mn-lt"/>
                        </a:rPr>
                        <a:t>93%</a:t>
                      </a:r>
                    </a:p>
                  </a:txBody>
                  <a:tcPr marL="0" marR="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104056"/>
                  </a:ext>
                </a:extLst>
              </a:tr>
            </a:tbl>
          </a:graphicData>
        </a:graphic>
      </p:graphicFrame>
      <p:grpSp>
        <p:nvGrpSpPr>
          <p:cNvPr id="22" name="btfpColumnIndicatorGroup2">
            <a:extLst>
              <a:ext uri="{FF2B5EF4-FFF2-40B4-BE49-F238E27FC236}">
                <a16:creationId xmlns:a16="http://schemas.microsoft.com/office/drawing/2014/main" id="{72CB7B3C-758A-42F4-9BFF-B66D65AF9ED9}"/>
              </a:ext>
            </a:extLst>
          </p:cNvPr>
          <p:cNvGrpSpPr/>
          <p:nvPr/>
        </p:nvGrpSpPr>
        <p:grpSpPr>
          <a:xfrm>
            <a:off x="0" y="6926580"/>
            <a:ext cx="12192000" cy="137160"/>
            <a:chOff x="0" y="6926580"/>
            <a:chExt cx="12192000" cy="137160"/>
          </a:xfrm>
        </p:grpSpPr>
        <p:sp>
          <p:nvSpPr>
            <p:cNvPr id="20" name="btfpColumnGapBlocker495048">
              <a:extLst>
                <a:ext uri="{FF2B5EF4-FFF2-40B4-BE49-F238E27FC236}">
                  <a16:creationId xmlns:a16="http://schemas.microsoft.com/office/drawing/2014/main" id="{45C2C95F-7DBA-46C1-AEB1-7FE9AF6ED61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8" name="btfpColumnGapBlocker353297">
              <a:extLst>
                <a:ext uri="{FF2B5EF4-FFF2-40B4-BE49-F238E27FC236}">
                  <a16:creationId xmlns:a16="http://schemas.microsoft.com/office/drawing/2014/main" id="{B4A37658-A7FB-437A-9B31-83CE6A9699D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6" name="btfpColumnIndicator489212">
              <a:extLst>
                <a:ext uri="{FF2B5EF4-FFF2-40B4-BE49-F238E27FC236}">
                  <a16:creationId xmlns:a16="http://schemas.microsoft.com/office/drawing/2014/main" id="{899015AE-AAD3-4F8D-BA41-CDB32BD9A0C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412644">
              <a:extLst>
                <a:ext uri="{FF2B5EF4-FFF2-40B4-BE49-F238E27FC236}">
                  <a16:creationId xmlns:a16="http://schemas.microsoft.com/office/drawing/2014/main" id="{C167BC34-EED6-49FB-A706-F3EC6E7E481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EFBE3E99-D71B-474E-AD52-27CF3794E71B}"/>
              </a:ext>
            </a:extLst>
          </p:cNvPr>
          <p:cNvGrpSpPr/>
          <p:nvPr/>
        </p:nvGrpSpPr>
        <p:grpSpPr>
          <a:xfrm>
            <a:off x="0" y="-205740"/>
            <a:ext cx="12192000" cy="137160"/>
            <a:chOff x="0" y="-205740"/>
            <a:chExt cx="12192000" cy="137160"/>
          </a:xfrm>
        </p:grpSpPr>
        <p:sp>
          <p:nvSpPr>
            <p:cNvPr id="19" name="btfpColumnGapBlocker849423">
              <a:extLst>
                <a:ext uri="{FF2B5EF4-FFF2-40B4-BE49-F238E27FC236}">
                  <a16:creationId xmlns:a16="http://schemas.microsoft.com/office/drawing/2014/main" id="{52F4993B-31C3-41FF-9151-F615DDC9670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 name="btfpColumnGapBlocker659933">
              <a:extLst>
                <a:ext uri="{FF2B5EF4-FFF2-40B4-BE49-F238E27FC236}">
                  <a16:creationId xmlns:a16="http://schemas.microsoft.com/office/drawing/2014/main" id="{456490F4-4E12-47B2-B998-82A3AEE2135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4" name="btfpColumnIndicator209257">
              <a:extLst>
                <a:ext uri="{FF2B5EF4-FFF2-40B4-BE49-F238E27FC236}">
                  <a16:creationId xmlns:a16="http://schemas.microsoft.com/office/drawing/2014/main" id="{A5F9FE47-AF2D-4712-8F2E-F82B6E2BA63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50479">
              <a:extLst>
                <a:ext uri="{FF2B5EF4-FFF2-40B4-BE49-F238E27FC236}">
                  <a16:creationId xmlns:a16="http://schemas.microsoft.com/office/drawing/2014/main" id="{25751422-F4C0-4181-8336-3A3DC49A9A6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D545F88-451A-48A8-877D-D98BBC848ADE}"/>
              </a:ext>
            </a:extLst>
          </p:cNvPr>
          <p:cNvSpPr>
            <a:spLocks noGrp="1"/>
          </p:cNvSpPr>
          <p:nvPr>
            <p:ph type="title"/>
          </p:nvPr>
        </p:nvSpPr>
        <p:spPr/>
        <p:txBody>
          <a:bodyPr vert="horz"/>
          <a:lstStyle/>
          <a:p>
            <a:r>
              <a:rPr lang="en-US" b="1"/>
              <a:t>Benchmarking | </a:t>
            </a:r>
            <a:r>
              <a:rPr lang="en-US"/>
              <a:t>Target 1</a:t>
            </a:r>
            <a:r>
              <a:rPr lang="en-US" b="1"/>
              <a:t> </a:t>
            </a:r>
            <a:r>
              <a:rPr lang="en-US"/>
              <a:t>is a private healthcare provider in Indonesia, offering a range of services across the value chain with limited reporting across KPIs (2/2)</a:t>
            </a:r>
          </a:p>
        </p:txBody>
      </p:sp>
      <p:sp>
        <p:nvSpPr>
          <p:cNvPr id="13" name="btfpNotesBox407711">
            <a:extLst>
              <a:ext uri="{FF2B5EF4-FFF2-40B4-BE49-F238E27FC236}">
                <a16:creationId xmlns:a16="http://schemas.microsoft.com/office/drawing/2014/main" id="{FD2E6CC4-4604-40B4-A5CB-C5F8059F9073}"/>
              </a:ext>
            </a:extLst>
          </p:cNvPr>
          <p:cNvSpPr txBox="1"/>
          <p:nvPr>
            <p:custDataLst>
              <p:tags r:id="rId4"/>
            </p:custDataLst>
          </p:nvPr>
        </p:nvSpPr>
        <p:spPr bwMode="gray">
          <a:xfrm>
            <a:off x="334963" y="6433074"/>
            <a:ext cx="11531600" cy="123111"/>
          </a:xfrm>
          <a:prstGeom prst="rect">
            <a:avLst/>
          </a:prstGeom>
          <a:noFill/>
        </p:spPr>
        <p:txBody>
          <a:bodyPr vert="horz" wrap="square" lIns="0" tIns="0" rIns="0" bIns="0" rtlCol="0" anchor="b">
            <a:spAutoFit/>
          </a:bodyPr>
          <a:lstStyle/>
          <a:p>
            <a:pPr marL="0" indent="0">
              <a:spcBef>
                <a:spcPts val="0"/>
              </a:spcBef>
              <a:buNone/>
            </a:pPr>
            <a:r>
              <a:rPr lang="en-GB" sz="800">
                <a:solidFill>
                  <a:srgbClr val="000000"/>
                </a:solidFill>
              </a:rPr>
              <a:t>Note: Data for FY’22, unless specified otherwise; (1) Data for sites of Target 1 and Target 2 combined; (2) Data for FY’21 |</a:t>
            </a:r>
            <a:r>
              <a:rPr lang="en-GB" sz="800" baseline="30000">
                <a:solidFill>
                  <a:srgbClr val="000000"/>
                </a:solidFill>
              </a:rPr>
              <a:t> </a:t>
            </a:r>
            <a:r>
              <a:rPr lang="en-GB" sz="800">
                <a:solidFill>
                  <a:srgbClr val="000000"/>
                </a:solidFill>
              </a:rPr>
              <a:t>Source: Lit. search; Company and competitor websites</a:t>
            </a:r>
          </a:p>
        </p:txBody>
      </p:sp>
      <p:grpSp>
        <p:nvGrpSpPr>
          <p:cNvPr id="12" name="btfpStatusSticker406587">
            <a:extLst>
              <a:ext uri="{FF2B5EF4-FFF2-40B4-BE49-F238E27FC236}">
                <a16:creationId xmlns:a16="http://schemas.microsoft.com/office/drawing/2014/main" id="{6D0E819B-234A-4475-8BDD-50E8E60DE97D}"/>
              </a:ext>
            </a:extLst>
          </p:cNvPr>
          <p:cNvGrpSpPr/>
          <p:nvPr>
            <p:custDataLst>
              <p:tags r:id="rId5"/>
            </p:custDataLst>
          </p:nvPr>
        </p:nvGrpSpPr>
        <p:grpSpPr>
          <a:xfrm>
            <a:off x="9472515" y="955344"/>
            <a:ext cx="2256067" cy="235611"/>
            <a:chOff x="-2766784" y="876300"/>
            <a:chExt cx="2256067" cy="235611"/>
          </a:xfrm>
        </p:grpSpPr>
        <p:sp>
          <p:nvSpPr>
            <p:cNvPr id="5" name="btfpStatusStickerText406587">
              <a:extLst>
                <a:ext uri="{FF2B5EF4-FFF2-40B4-BE49-F238E27FC236}">
                  <a16:creationId xmlns:a16="http://schemas.microsoft.com/office/drawing/2014/main" id="{B23D01D9-C8B0-497D-9C2E-28682EEDFF87}"/>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Non-exhaustive</a:t>
              </a:r>
            </a:p>
          </p:txBody>
        </p:sp>
        <p:cxnSp>
          <p:nvCxnSpPr>
            <p:cNvPr id="11" name="btfpStatusStickerLine406587">
              <a:extLst>
                <a:ext uri="{FF2B5EF4-FFF2-40B4-BE49-F238E27FC236}">
                  <a16:creationId xmlns:a16="http://schemas.microsoft.com/office/drawing/2014/main" id="{CCD4E713-8636-4E81-B96F-D7D19C2F327C}"/>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RunningAgenda1Level861737">
            <a:extLst>
              <a:ext uri="{FF2B5EF4-FFF2-40B4-BE49-F238E27FC236}">
                <a16:creationId xmlns:a16="http://schemas.microsoft.com/office/drawing/2014/main" id="{9A86E224-0242-4074-AC94-3D2525AD5274}"/>
              </a:ext>
            </a:extLst>
          </p:cNvPr>
          <p:cNvGrpSpPr/>
          <p:nvPr>
            <p:custDataLst>
              <p:tags r:id="rId6"/>
            </p:custDataLst>
          </p:nvPr>
        </p:nvGrpSpPr>
        <p:grpSpPr>
          <a:xfrm>
            <a:off x="0" y="944429"/>
            <a:ext cx="3504384" cy="257442"/>
            <a:chOff x="0" y="876300"/>
            <a:chExt cx="3504384" cy="257442"/>
          </a:xfrm>
        </p:grpSpPr>
        <p:sp>
          <p:nvSpPr>
            <p:cNvPr id="24" name="btfpRunningAgenda1LevelBarLeft861737">
              <a:extLst>
                <a:ext uri="{FF2B5EF4-FFF2-40B4-BE49-F238E27FC236}">
                  <a16:creationId xmlns:a16="http://schemas.microsoft.com/office/drawing/2014/main" id="{C3E02CD8-5025-4319-B84E-E241ED8C005B}"/>
                </a:ext>
              </a:extLst>
            </p:cNvPr>
            <p:cNvSpPr/>
            <p:nvPr/>
          </p:nvSpPr>
          <p:spPr bwMode="gray">
            <a:xfrm>
              <a:off x="0" y="876300"/>
              <a:ext cx="3504384" cy="257442"/>
            </a:xfrm>
            <a:custGeom>
              <a:avLst/>
              <a:gdLst>
                <a:gd name="connsiteX0" fmla="*/ 3844221 w 3844221"/>
                <a:gd name="connsiteY0" fmla="*/ 0 h 257442"/>
                <a:gd name="connsiteX1" fmla="*/ 1870925 w 3844221"/>
                <a:gd name="connsiteY1" fmla="*/ 0 h 257442"/>
                <a:gd name="connsiteX2" fmla="*/ 1816204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1816204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0 w 3844221"/>
                <a:gd name="connsiteY2" fmla="*/ 257442 h 257442"/>
                <a:gd name="connsiteX3" fmla="*/ 0 w 3844221"/>
                <a:gd name="connsiteY3" fmla="*/ 257442 h 257442"/>
                <a:gd name="connsiteX0" fmla="*/ 3844221 w 3844221"/>
                <a:gd name="connsiteY0" fmla="*/ 0 h 257442"/>
                <a:gd name="connsiteX1" fmla="*/ 3789500 w 3844221"/>
                <a:gd name="connsiteY1" fmla="*/ 257442 h 257442"/>
                <a:gd name="connsiteX2" fmla="*/ 0 w 3844221"/>
                <a:gd name="connsiteY2" fmla="*/ 257442 h 257442"/>
                <a:gd name="connsiteX3" fmla="*/ 0 w 3844221"/>
                <a:gd name="connsiteY3" fmla="*/ 0 h 257442"/>
                <a:gd name="connsiteX0" fmla="*/ 3504384 w 3789500"/>
                <a:gd name="connsiteY0" fmla="*/ 0 h 257442"/>
                <a:gd name="connsiteX1" fmla="*/ 3789500 w 3789500"/>
                <a:gd name="connsiteY1" fmla="*/ 257442 h 257442"/>
                <a:gd name="connsiteX2" fmla="*/ 0 w 3789500"/>
                <a:gd name="connsiteY2" fmla="*/ 257442 h 257442"/>
                <a:gd name="connsiteX3" fmla="*/ 0 w 3789500"/>
                <a:gd name="connsiteY3" fmla="*/ 0 h 257442"/>
                <a:gd name="connsiteX0" fmla="*/ 3504384 w 3504384"/>
                <a:gd name="connsiteY0" fmla="*/ 0 h 257442"/>
                <a:gd name="connsiteX1" fmla="*/ 3449663 w 3504384"/>
                <a:gd name="connsiteY1" fmla="*/ 257442 h 257442"/>
                <a:gd name="connsiteX2" fmla="*/ 0 w 3504384"/>
                <a:gd name="connsiteY2" fmla="*/ 257442 h 257442"/>
                <a:gd name="connsiteX3" fmla="*/ 0 w 3504384"/>
                <a:gd name="connsiteY3" fmla="*/ 0 h 257442"/>
                <a:gd name="connsiteX0" fmla="*/ 3504384 w 3504384"/>
                <a:gd name="connsiteY0" fmla="*/ 0 h 257442"/>
                <a:gd name="connsiteX1" fmla="*/ 3449663 w 3504384"/>
                <a:gd name="connsiteY1" fmla="*/ 257442 h 257442"/>
                <a:gd name="connsiteX2" fmla="*/ 0 w 3504384"/>
                <a:gd name="connsiteY2" fmla="*/ 257442 h 257442"/>
                <a:gd name="connsiteX3" fmla="*/ 0 w 3504384"/>
                <a:gd name="connsiteY3" fmla="*/ 0 h 257442"/>
                <a:gd name="connsiteX0" fmla="*/ 3504384 w 3504384"/>
                <a:gd name="connsiteY0" fmla="*/ 0 h 257442"/>
                <a:gd name="connsiteX1" fmla="*/ 3449663 w 3504384"/>
                <a:gd name="connsiteY1" fmla="*/ 257442 h 257442"/>
                <a:gd name="connsiteX2" fmla="*/ 0 w 3504384"/>
                <a:gd name="connsiteY2" fmla="*/ 257442 h 257442"/>
                <a:gd name="connsiteX3" fmla="*/ 0 w 3504384"/>
                <a:gd name="connsiteY3" fmla="*/ 0 h 257442"/>
              </a:gdLst>
              <a:ahLst/>
              <a:cxnLst>
                <a:cxn ang="0">
                  <a:pos x="connsiteX0" y="connsiteY0"/>
                </a:cxn>
                <a:cxn ang="0">
                  <a:pos x="connsiteX1" y="connsiteY1"/>
                </a:cxn>
                <a:cxn ang="0">
                  <a:pos x="connsiteX2" y="connsiteY2"/>
                </a:cxn>
                <a:cxn ang="0">
                  <a:pos x="connsiteX3" y="connsiteY3"/>
                </a:cxn>
              </a:cxnLst>
              <a:rect l="l" t="t" r="r" b="b"/>
              <a:pathLst>
                <a:path w="3504384" h="257442">
                  <a:moveTo>
                    <a:pt x="3504384" y="0"/>
                  </a:moveTo>
                  <a:lnTo>
                    <a:pt x="344966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 name="btfpRunningAgenda1LevelTextLeft861737">
              <a:extLst>
                <a:ext uri="{FF2B5EF4-FFF2-40B4-BE49-F238E27FC236}">
                  <a16:creationId xmlns:a16="http://schemas.microsoft.com/office/drawing/2014/main" id="{6BDB87C2-E68E-4D3D-AA92-6A9770B0E84F}"/>
                </a:ext>
              </a:extLst>
            </p:cNvPr>
            <p:cNvSpPr txBox="1"/>
            <p:nvPr/>
          </p:nvSpPr>
          <p:spPr bwMode="gray">
            <a:xfrm>
              <a:off x="0" y="876300"/>
              <a:ext cx="3449663"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Peer Benchmarking</a:t>
              </a:r>
            </a:p>
          </p:txBody>
        </p:sp>
      </p:grpSp>
      <p:sp>
        <p:nvSpPr>
          <p:cNvPr id="64" name="Rectangle 63">
            <a:extLst>
              <a:ext uri="{FF2B5EF4-FFF2-40B4-BE49-F238E27FC236}">
                <a16:creationId xmlns:a16="http://schemas.microsoft.com/office/drawing/2014/main" id="{5CC8A28A-7ABF-421B-B361-A488AA97A947}"/>
              </a:ext>
            </a:extLst>
          </p:cNvPr>
          <p:cNvSpPr/>
          <p:nvPr/>
        </p:nvSpPr>
        <p:spPr bwMode="gray">
          <a:xfrm>
            <a:off x="4317842" y="969349"/>
            <a:ext cx="4800279" cy="2070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65" name="TextBox 64">
            <a:extLst>
              <a:ext uri="{FF2B5EF4-FFF2-40B4-BE49-F238E27FC236}">
                <a16:creationId xmlns:a16="http://schemas.microsoft.com/office/drawing/2014/main" id="{321A0E87-792C-49E8-A164-C313553DCC5D}"/>
              </a:ext>
            </a:extLst>
          </p:cNvPr>
          <p:cNvSpPr txBox="1"/>
          <p:nvPr/>
        </p:nvSpPr>
        <p:spPr bwMode="gray">
          <a:xfrm>
            <a:off x="4464918" y="898020"/>
            <a:ext cx="781292" cy="349702"/>
          </a:xfrm>
          <a:prstGeom prst="rect">
            <a:avLst/>
          </a:prstGeom>
          <a:noFill/>
        </p:spPr>
        <p:txBody>
          <a:bodyPr wrap="square" lIns="36000" tIns="36000" rIns="36000" bIns="36000" rtlCol="0" anchor="ctr">
            <a:spAutoFit/>
          </a:bodyPr>
          <a:lstStyle/>
          <a:p>
            <a:pPr marL="0" indent="0">
              <a:buNone/>
            </a:pPr>
            <a:r>
              <a:rPr lang="en-US" sz="900" b="1"/>
              <a:t>Performance</a:t>
            </a:r>
            <a:endParaRPr lang="en-GB" sz="800" b="1"/>
          </a:p>
        </p:txBody>
      </p:sp>
      <p:sp>
        <p:nvSpPr>
          <p:cNvPr id="66" name="btfpLegendSquare316941">
            <a:extLst>
              <a:ext uri="{FF2B5EF4-FFF2-40B4-BE49-F238E27FC236}">
                <a16:creationId xmlns:a16="http://schemas.microsoft.com/office/drawing/2014/main" id="{59365FAE-AF5C-46E5-AC9B-95CFA0B2CF93}"/>
              </a:ext>
            </a:extLst>
          </p:cNvPr>
          <p:cNvSpPr/>
          <p:nvPr/>
        </p:nvSpPr>
        <p:spPr bwMode="gray">
          <a:xfrm>
            <a:off x="5271810" y="1018817"/>
            <a:ext cx="112208" cy="108109"/>
          </a:xfrm>
          <a:prstGeom prst="rect">
            <a:avLst/>
          </a:prstGeom>
          <a:solidFill>
            <a:srgbClr val="FFE0E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GB" sz="900">
                <a:solidFill>
                  <a:srgbClr val="333333"/>
                </a:solidFill>
              </a:rPr>
              <a:t>Lagging</a:t>
            </a:r>
          </a:p>
        </p:txBody>
      </p:sp>
      <p:sp>
        <p:nvSpPr>
          <p:cNvPr id="67" name="btfpLegendSquare316941">
            <a:extLst>
              <a:ext uri="{FF2B5EF4-FFF2-40B4-BE49-F238E27FC236}">
                <a16:creationId xmlns:a16="http://schemas.microsoft.com/office/drawing/2014/main" id="{2C6DEA05-BA2D-48E4-80E6-8AF876EE9E45}"/>
              </a:ext>
            </a:extLst>
          </p:cNvPr>
          <p:cNvSpPr/>
          <p:nvPr/>
        </p:nvSpPr>
        <p:spPr bwMode="gray">
          <a:xfrm>
            <a:off x="5876389" y="1018817"/>
            <a:ext cx="112208" cy="108109"/>
          </a:xfrm>
          <a:prstGeom prst="rect">
            <a:avLst/>
          </a:prstGeom>
          <a:solidFill>
            <a:srgbClr val="FAEEC3"/>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GB" sz="900">
                <a:solidFill>
                  <a:srgbClr val="333333"/>
                </a:solidFill>
              </a:rPr>
              <a:t>Average</a:t>
            </a:r>
          </a:p>
        </p:txBody>
      </p:sp>
      <p:sp>
        <p:nvSpPr>
          <p:cNvPr id="68" name="btfpLegendSquare316941">
            <a:extLst>
              <a:ext uri="{FF2B5EF4-FFF2-40B4-BE49-F238E27FC236}">
                <a16:creationId xmlns:a16="http://schemas.microsoft.com/office/drawing/2014/main" id="{0F7E64CE-D714-4041-A6D9-197D1B601B83}"/>
              </a:ext>
            </a:extLst>
          </p:cNvPr>
          <p:cNvSpPr/>
          <p:nvPr/>
        </p:nvSpPr>
        <p:spPr bwMode="gray">
          <a:xfrm>
            <a:off x="6506247" y="1018817"/>
            <a:ext cx="112208" cy="108109"/>
          </a:xfrm>
          <a:prstGeom prst="rect">
            <a:avLst/>
          </a:prstGeom>
          <a:solidFill>
            <a:srgbClr val="DCE2D6"/>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900">
                <a:solidFill>
                  <a:srgbClr val="333333"/>
                </a:solidFill>
              </a:rPr>
              <a:t>Leading</a:t>
            </a:r>
            <a:endParaRPr lang="en-GB" sz="900">
              <a:solidFill>
                <a:srgbClr val="333333"/>
              </a:solidFill>
            </a:endParaRPr>
          </a:p>
        </p:txBody>
      </p:sp>
      <p:sp>
        <p:nvSpPr>
          <p:cNvPr id="69" name="Rectangle 68">
            <a:extLst>
              <a:ext uri="{FF2B5EF4-FFF2-40B4-BE49-F238E27FC236}">
                <a16:creationId xmlns:a16="http://schemas.microsoft.com/office/drawing/2014/main" id="{832923EE-A800-43E2-ABD5-83B2FCD79607}"/>
              </a:ext>
            </a:extLst>
          </p:cNvPr>
          <p:cNvSpPr/>
          <p:nvPr/>
        </p:nvSpPr>
        <p:spPr bwMode="gray">
          <a:xfrm>
            <a:off x="3888455" y="992792"/>
            <a:ext cx="599908" cy="16015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i="1">
                <a:solidFill>
                  <a:schemeClr val="tx1"/>
                </a:solidFill>
              </a:rPr>
              <a:t>Legend</a:t>
            </a:r>
            <a:endParaRPr lang="en-GB" sz="1000" b="1" i="1">
              <a:solidFill>
                <a:schemeClr val="tx1"/>
              </a:solidFill>
            </a:endParaRPr>
          </a:p>
        </p:txBody>
      </p:sp>
      <p:sp>
        <p:nvSpPr>
          <p:cNvPr id="71" name="btfpLegendSquare316941">
            <a:extLst>
              <a:ext uri="{FF2B5EF4-FFF2-40B4-BE49-F238E27FC236}">
                <a16:creationId xmlns:a16="http://schemas.microsoft.com/office/drawing/2014/main" id="{793CB1C1-F6CF-4A1A-9198-08184CC130D9}"/>
              </a:ext>
            </a:extLst>
          </p:cNvPr>
          <p:cNvSpPr/>
          <p:nvPr>
            <p:custDataLst>
              <p:tags r:id="rId7"/>
            </p:custDataLst>
          </p:nvPr>
        </p:nvSpPr>
        <p:spPr bwMode="gray">
          <a:xfrm>
            <a:off x="7136105" y="1021110"/>
            <a:ext cx="112208" cy="108109"/>
          </a:xfrm>
          <a:prstGeom prst="rect">
            <a:avLst/>
          </a:prstGeom>
          <a:solidFill>
            <a:srgbClr val="BBCAB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900">
                <a:solidFill>
                  <a:srgbClr val="333333"/>
                </a:solidFill>
              </a:rPr>
              <a:t>Best-in-class</a:t>
            </a:r>
            <a:endParaRPr lang="en-GB" sz="900">
              <a:solidFill>
                <a:srgbClr val="333333"/>
              </a:solidFill>
            </a:endParaRPr>
          </a:p>
        </p:txBody>
      </p:sp>
      <p:sp>
        <p:nvSpPr>
          <p:cNvPr id="72" name="TextBox 71">
            <a:extLst>
              <a:ext uri="{FF2B5EF4-FFF2-40B4-BE49-F238E27FC236}">
                <a16:creationId xmlns:a16="http://schemas.microsoft.com/office/drawing/2014/main" id="{D4430D3E-5429-4254-AE98-C67C2D261AC3}"/>
              </a:ext>
            </a:extLst>
          </p:cNvPr>
          <p:cNvSpPr txBox="1"/>
          <p:nvPr/>
        </p:nvSpPr>
        <p:spPr bwMode="gray">
          <a:xfrm>
            <a:off x="7963677" y="958644"/>
            <a:ext cx="263206" cy="211203"/>
          </a:xfrm>
          <a:prstGeom prst="rect">
            <a:avLst/>
          </a:prstGeom>
          <a:noFill/>
        </p:spPr>
        <p:txBody>
          <a:bodyPr wrap="square" lIns="36000" tIns="36000" rIns="36000" bIns="36000" rtlCol="0" anchor="ctr">
            <a:spAutoFit/>
          </a:bodyPr>
          <a:lstStyle/>
          <a:p>
            <a:pPr marL="0" indent="0">
              <a:buNone/>
            </a:pPr>
            <a:r>
              <a:rPr lang="en-GB" sz="800"/>
              <a:t> </a:t>
            </a:r>
            <a:r>
              <a:rPr lang="en-GB" sz="900" i="1">
                <a:solidFill>
                  <a:schemeClr val="bg2"/>
                </a:solidFill>
              </a:rPr>
              <a:t>n/a</a:t>
            </a:r>
          </a:p>
        </p:txBody>
      </p:sp>
      <p:sp>
        <p:nvSpPr>
          <p:cNvPr id="73" name="TextBox 72">
            <a:extLst>
              <a:ext uri="{FF2B5EF4-FFF2-40B4-BE49-F238E27FC236}">
                <a16:creationId xmlns:a16="http://schemas.microsoft.com/office/drawing/2014/main" id="{20D4D684-E001-4096-AB42-9A55B0A7E63D}"/>
              </a:ext>
            </a:extLst>
          </p:cNvPr>
          <p:cNvSpPr txBox="1"/>
          <p:nvPr/>
        </p:nvSpPr>
        <p:spPr bwMode="gray">
          <a:xfrm>
            <a:off x="8197094" y="974964"/>
            <a:ext cx="964937" cy="195814"/>
          </a:xfrm>
          <a:prstGeom prst="rect">
            <a:avLst/>
          </a:prstGeom>
          <a:noFill/>
        </p:spPr>
        <p:txBody>
          <a:bodyPr wrap="square" lIns="36000" tIns="36000" rIns="36000" bIns="36000" rtlCol="0" anchor="t">
            <a:spAutoFit/>
          </a:bodyPr>
          <a:lstStyle/>
          <a:p>
            <a:pPr marL="0" indent="0">
              <a:buNone/>
            </a:pPr>
            <a:r>
              <a:rPr lang="en-US" sz="800"/>
              <a:t>Data not available</a:t>
            </a:r>
            <a:endParaRPr lang="en-GB" sz="800"/>
          </a:p>
        </p:txBody>
      </p:sp>
    </p:spTree>
    <p:custDataLst>
      <p:tags r:id="rId1"/>
    </p:custDataLst>
    <p:extLst>
      <p:ext uri="{BB962C8B-B14F-4D97-AF65-F5344CB8AC3E}">
        <p14:creationId xmlns:p14="http://schemas.microsoft.com/office/powerpoint/2010/main" val="112365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1" name="AgendaTitle">
            <a:extLst>
              <a:ext uri="{FF2B5EF4-FFF2-40B4-BE49-F238E27FC236}">
                <a16:creationId xmlns:a16="http://schemas.microsoft.com/office/drawing/2014/main" id="{C3D27D15-8A8C-4D7A-A003-85893D2D7705}"/>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a:t>Agenda</a:t>
            </a:r>
          </a:p>
        </p:txBody>
      </p:sp>
      <p:sp>
        <p:nvSpPr>
          <p:cNvPr id="32" name="AgendaEmphasisBar">
            <a:extLst>
              <a:ext uri="{FF2B5EF4-FFF2-40B4-BE49-F238E27FC236}">
                <a16:creationId xmlns:a16="http://schemas.microsoft.com/office/drawing/2014/main" id="{4D633D7A-88DE-463A-94A3-5609C4D9EBA9}"/>
              </a:ext>
            </a:extLst>
          </p:cNvPr>
          <p:cNvSpPr/>
          <p:nvPr/>
        </p:nvSpPr>
        <p:spPr bwMode="gray">
          <a:xfrm>
            <a:off x="1616981" y="3363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3" name="Agenda">
            <a:extLst>
              <a:ext uri="{FF2B5EF4-FFF2-40B4-BE49-F238E27FC236}">
                <a16:creationId xmlns:a16="http://schemas.microsoft.com/office/drawing/2014/main" id="{3A3D5794-2A1F-4A85-9DF2-1BA00F313B8F}"/>
              </a:ext>
            </a:extLst>
          </p:cNvPr>
          <p:cNvGrpSpPr/>
          <p:nvPr/>
        </p:nvGrpSpPr>
        <p:grpSpPr>
          <a:xfrm>
            <a:off x="1970752" y="1270000"/>
            <a:ext cx="9891047" cy="5295900"/>
            <a:chOff x="1970752" y="1270000"/>
            <a:chExt cx="9891047" cy="5295900"/>
          </a:xfrm>
        </p:grpSpPr>
        <p:sp>
          <p:nvSpPr>
            <p:cNvPr id="34" name="AgendaTextBox">
              <a:extLst>
                <a:ext uri="{FF2B5EF4-FFF2-40B4-BE49-F238E27FC236}">
                  <a16:creationId xmlns:a16="http://schemas.microsoft.com/office/drawing/2014/main" id="{25F0CB93-8F92-4E10-B0D4-8902830F258B}"/>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a:t>Company overview</a:t>
              </a:r>
            </a:p>
            <a:p>
              <a:pPr marL="0" indent="0">
                <a:spcBef>
                  <a:spcPts val="3600"/>
                </a:spcBef>
                <a:buNone/>
              </a:pPr>
              <a:r>
                <a:rPr lang="en-US" sz="2000"/>
                <a:t>Market overview</a:t>
              </a:r>
            </a:p>
            <a:p>
              <a:pPr marL="0" indent="0">
                <a:spcBef>
                  <a:spcPts val="3600"/>
                </a:spcBef>
                <a:buNone/>
              </a:pPr>
              <a:r>
                <a:rPr lang="en-US" sz="2000"/>
                <a:t>Competitive positioning</a:t>
              </a:r>
            </a:p>
            <a:p>
              <a:pPr marL="0" indent="0">
                <a:spcBef>
                  <a:spcPts val="3600"/>
                </a:spcBef>
                <a:buNone/>
              </a:pPr>
              <a:r>
                <a:rPr lang="en-US" sz="2000" b="1">
                  <a:solidFill>
                    <a:srgbClr val="CC0000"/>
                  </a:solidFill>
                </a:rPr>
                <a:t>Appendix</a:t>
              </a:r>
            </a:p>
            <a:p>
              <a:pPr marL="0" indent="0">
                <a:spcBef>
                  <a:spcPts val="3600"/>
                </a:spcBef>
                <a:buNone/>
              </a:pPr>
              <a:r>
                <a:rPr lang="en-US" sz="2000"/>
                <a:t>Bain credentials</a:t>
              </a:r>
            </a:p>
          </p:txBody>
        </p:sp>
        <p:cxnSp>
          <p:nvCxnSpPr>
            <p:cNvPr id="35" name="AgendaSeparator1">
              <a:extLst>
                <a:ext uri="{FF2B5EF4-FFF2-40B4-BE49-F238E27FC236}">
                  <a16:creationId xmlns:a16="http://schemas.microsoft.com/office/drawing/2014/main" id="{E88EE0F4-2016-4DD4-88A7-033471389018}"/>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6" name="AgendaSeparator2">
              <a:extLst>
                <a:ext uri="{FF2B5EF4-FFF2-40B4-BE49-F238E27FC236}">
                  <a16:creationId xmlns:a16="http://schemas.microsoft.com/office/drawing/2014/main" id="{EE532638-0F0F-4B04-A5AD-68B8BEA0A1F6}"/>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7" name="AgendaSeparator3">
              <a:extLst>
                <a:ext uri="{FF2B5EF4-FFF2-40B4-BE49-F238E27FC236}">
                  <a16:creationId xmlns:a16="http://schemas.microsoft.com/office/drawing/2014/main" id="{C683810E-AF04-4E34-85D8-26F28BFFB9DC}"/>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8" name="AgendaSeparator4">
              <a:extLst>
                <a:ext uri="{FF2B5EF4-FFF2-40B4-BE49-F238E27FC236}">
                  <a16:creationId xmlns:a16="http://schemas.microsoft.com/office/drawing/2014/main" id="{C6C81567-FC01-43B4-B7D1-1F757F0D06A0}"/>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029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btfpColumnIndicatorGroup2">
            <a:extLst>
              <a:ext uri="{FF2B5EF4-FFF2-40B4-BE49-F238E27FC236}">
                <a16:creationId xmlns:a16="http://schemas.microsoft.com/office/drawing/2014/main" id="{22DB9731-3CC0-4CA8-87FD-13EE4764909C}"/>
              </a:ext>
            </a:extLst>
          </p:cNvPr>
          <p:cNvGrpSpPr/>
          <p:nvPr/>
        </p:nvGrpSpPr>
        <p:grpSpPr>
          <a:xfrm>
            <a:off x="0" y="6926580"/>
            <a:ext cx="12192000" cy="137160"/>
            <a:chOff x="0" y="6926580"/>
            <a:chExt cx="12192000" cy="137160"/>
          </a:xfrm>
        </p:grpSpPr>
        <p:sp>
          <p:nvSpPr>
            <p:cNvPr id="16" name="btfpColumnGapBlocker838678">
              <a:extLst>
                <a:ext uri="{FF2B5EF4-FFF2-40B4-BE49-F238E27FC236}">
                  <a16:creationId xmlns:a16="http://schemas.microsoft.com/office/drawing/2014/main" id="{6A1CB7C0-EEF0-4D98-8D88-4A4567A4D8B9}"/>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676847">
              <a:extLst>
                <a:ext uri="{FF2B5EF4-FFF2-40B4-BE49-F238E27FC236}">
                  <a16:creationId xmlns:a16="http://schemas.microsoft.com/office/drawing/2014/main" id="{DE8B84A7-0561-4C0C-ABD9-C6B5509168C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929842">
              <a:extLst>
                <a:ext uri="{FF2B5EF4-FFF2-40B4-BE49-F238E27FC236}">
                  <a16:creationId xmlns:a16="http://schemas.microsoft.com/office/drawing/2014/main" id="{779306D9-7C5E-475F-B139-278219AA13A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842208">
              <a:extLst>
                <a:ext uri="{FF2B5EF4-FFF2-40B4-BE49-F238E27FC236}">
                  <a16:creationId xmlns:a16="http://schemas.microsoft.com/office/drawing/2014/main" id="{622A48E8-270A-447B-A600-20E810707B2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9413AF04-5951-4265-B738-21FFFB8C28E7}"/>
              </a:ext>
            </a:extLst>
          </p:cNvPr>
          <p:cNvGrpSpPr/>
          <p:nvPr/>
        </p:nvGrpSpPr>
        <p:grpSpPr>
          <a:xfrm>
            <a:off x="0" y="-205740"/>
            <a:ext cx="12192000" cy="137160"/>
            <a:chOff x="0" y="-205740"/>
            <a:chExt cx="12192000" cy="137160"/>
          </a:xfrm>
        </p:grpSpPr>
        <p:sp>
          <p:nvSpPr>
            <p:cNvPr id="15" name="btfpColumnGapBlocker237047">
              <a:extLst>
                <a:ext uri="{FF2B5EF4-FFF2-40B4-BE49-F238E27FC236}">
                  <a16:creationId xmlns:a16="http://schemas.microsoft.com/office/drawing/2014/main" id="{68B59339-20FE-42B2-B92B-7A66F81E9E6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511948">
              <a:extLst>
                <a:ext uri="{FF2B5EF4-FFF2-40B4-BE49-F238E27FC236}">
                  <a16:creationId xmlns:a16="http://schemas.microsoft.com/office/drawing/2014/main" id="{DB03A00E-FE9A-407B-8E66-F6F8C3E9243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499634">
              <a:extLst>
                <a:ext uri="{FF2B5EF4-FFF2-40B4-BE49-F238E27FC236}">
                  <a16:creationId xmlns:a16="http://schemas.microsoft.com/office/drawing/2014/main" id="{1507CC50-8B9F-44C7-B4C8-2FA03BAD676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448305">
              <a:extLst>
                <a:ext uri="{FF2B5EF4-FFF2-40B4-BE49-F238E27FC236}">
                  <a16:creationId xmlns:a16="http://schemas.microsoft.com/office/drawing/2014/main" id="{BBA467EC-5356-42FE-B3A6-0D36691B646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D0882B02-AC77-46FC-B827-C882AB8994A1}"/>
              </a:ext>
            </a:extLst>
          </p:cNvPr>
          <p:cNvGrpSpPr/>
          <p:nvPr/>
        </p:nvGrpSpPr>
        <p:grpSpPr>
          <a:xfrm>
            <a:off x="432863" y="2224862"/>
            <a:ext cx="1925124" cy="775891"/>
            <a:chOff x="331788" y="3998912"/>
            <a:chExt cx="6718299" cy="2444751"/>
          </a:xfrm>
        </p:grpSpPr>
        <p:sp>
          <p:nvSpPr>
            <p:cNvPr id="83" name="Freeform 125">
              <a:extLst>
                <a:ext uri="{FF2B5EF4-FFF2-40B4-BE49-F238E27FC236}">
                  <a16:creationId xmlns:a16="http://schemas.microsoft.com/office/drawing/2014/main" id="{1E72E878-A6AE-4F4C-8EF4-F7A9168DFF62}"/>
                </a:ext>
              </a:extLst>
            </p:cNvPr>
            <p:cNvSpPr>
              <a:spLocks/>
            </p:cNvSpPr>
            <p:nvPr/>
          </p:nvSpPr>
          <p:spPr bwMode="auto">
            <a:xfrm>
              <a:off x="331788" y="3998912"/>
              <a:ext cx="1600200" cy="1703388"/>
            </a:xfrm>
            <a:custGeom>
              <a:avLst/>
              <a:gdLst>
                <a:gd name="T0" fmla="*/ 666 w 1275"/>
                <a:gd name="T1" fmla="*/ 391 h 1355"/>
                <a:gd name="T2" fmla="*/ 718 w 1275"/>
                <a:gd name="T3" fmla="*/ 442 h 1355"/>
                <a:gd name="T4" fmla="*/ 786 w 1275"/>
                <a:gd name="T5" fmla="*/ 483 h 1355"/>
                <a:gd name="T6" fmla="*/ 842 w 1275"/>
                <a:gd name="T7" fmla="*/ 564 h 1355"/>
                <a:gd name="T8" fmla="*/ 906 w 1275"/>
                <a:gd name="T9" fmla="*/ 615 h 1355"/>
                <a:gd name="T10" fmla="*/ 844 w 1275"/>
                <a:gd name="T11" fmla="*/ 631 h 1355"/>
                <a:gd name="T12" fmla="*/ 912 w 1275"/>
                <a:gd name="T13" fmla="*/ 622 h 1355"/>
                <a:gd name="T14" fmla="*/ 1006 w 1275"/>
                <a:gd name="T15" fmla="*/ 658 h 1355"/>
                <a:gd name="T16" fmla="*/ 966 w 1275"/>
                <a:gd name="T17" fmla="*/ 679 h 1355"/>
                <a:gd name="T18" fmla="*/ 951 w 1275"/>
                <a:gd name="T19" fmla="*/ 702 h 1355"/>
                <a:gd name="T20" fmla="*/ 951 w 1275"/>
                <a:gd name="T21" fmla="*/ 741 h 1355"/>
                <a:gd name="T22" fmla="*/ 1040 w 1275"/>
                <a:gd name="T23" fmla="*/ 780 h 1355"/>
                <a:gd name="T24" fmla="*/ 1081 w 1275"/>
                <a:gd name="T25" fmla="*/ 820 h 1355"/>
                <a:gd name="T26" fmla="*/ 1085 w 1275"/>
                <a:gd name="T27" fmla="*/ 886 h 1355"/>
                <a:gd name="T28" fmla="*/ 1128 w 1275"/>
                <a:gd name="T29" fmla="*/ 900 h 1355"/>
                <a:gd name="T30" fmla="*/ 1090 w 1275"/>
                <a:gd name="T31" fmla="*/ 984 h 1355"/>
                <a:gd name="T32" fmla="*/ 1136 w 1275"/>
                <a:gd name="T33" fmla="*/ 937 h 1355"/>
                <a:gd name="T34" fmla="*/ 1207 w 1275"/>
                <a:gd name="T35" fmla="*/ 941 h 1355"/>
                <a:gd name="T36" fmla="*/ 1238 w 1275"/>
                <a:gd name="T37" fmla="*/ 999 h 1355"/>
                <a:gd name="T38" fmla="*/ 1250 w 1275"/>
                <a:gd name="T39" fmla="*/ 1057 h 1355"/>
                <a:gd name="T40" fmla="*/ 1244 w 1275"/>
                <a:gd name="T41" fmla="*/ 1134 h 1355"/>
                <a:gd name="T42" fmla="*/ 1250 w 1275"/>
                <a:gd name="T43" fmla="*/ 1180 h 1355"/>
                <a:gd name="T44" fmla="*/ 1245 w 1275"/>
                <a:gd name="T45" fmla="*/ 1257 h 1355"/>
                <a:gd name="T46" fmla="*/ 1214 w 1275"/>
                <a:gd name="T47" fmla="*/ 1340 h 1355"/>
                <a:gd name="T48" fmla="*/ 1168 w 1275"/>
                <a:gd name="T49" fmla="*/ 1312 h 1355"/>
                <a:gd name="T50" fmla="*/ 1098 w 1275"/>
                <a:gd name="T51" fmla="*/ 1301 h 1355"/>
                <a:gd name="T52" fmla="*/ 1093 w 1275"/>
                <a:gd name="T53" fmla="*/ 1353 h 1355"/>
                <a:gd name="T54" fmla="*/ 1054 w 1275"/>
                <a:gd name="T55" fmla="*/ 1306 h 1355"/>
                <a:gd name="T56" fmla="*/ 1018 w 1275"/>
                <a:gd name="T57" fmla="*/ 1271 h 1355"/>
                <a:gd name="T58" fmla="*/ 987 w 1275"/>
                <a:gd name="T59" fmla="*/ 1243 h 1355"/>
                <a:gd name="T60" fmla="*/ 934 w 1275"/>
                <a:gd name="T61" fmla="*/ 1203 h 1355"/>
                <a:gd name="T62" fmla="*/ 828 w 1275"/>
                <a:gd name="T63" fmla="*/ 1118 h 1355"/>
                <a:gd name="T64" fmla="*/ 820 w 1275"/>
                <a:gd name="T65" fmla="*/ 1086 h 1355"/>
                <a:gd name="T66" fmla="*/ 714 w 1275"/>
                <a:gd name="T67" fmla="*/ 978 h 1355"/>
                <a:gd name="T68" fmla="*/ 663 w 1275"/>
                <a:gd name="T69" fmla="*/ 893 h 1355"/>
                <a:gd name="T70" fmla="*/ 627 w 1275"/>
                <a:gd name="T71" fmla="*/ 824 h 1355"/>
                <a:gd name="T72" fmla="*/ 609 w 1275"/>
                <a:gd name="T73" fmla="*/ 786 h 1355"/>
                <a:gd name="T74" fmla="*/ 538 w 1275"/>
                <a:gd name="T75" fmla="*/ 689 h 1355"/>
                <a:gd name="T76" fmla="*/ 479 w 1275"/>
                <a:gd name="T77" fmla="*/ 632 h 1355"/>
                <a:gd name="T78" fmla="*/ 455 w 1275"/>
                <a:gd name="T79" fmla="*/ 600 h 1355"/>
                <a:gd name="T80" fmla="*/ 426 w 1275"/>
                <a:gd name="T81" fmla="*/ 512 h 1355"/>
                <a:gd name="T82" fmla="*/ 411 w 1275"/>
                <a:gd name="T83" fmla="*/ 450 h 1355"/>
                <a:gd name="T84" fmla="*/ 367 w 1275"/>
                <a:gd name="T85" fmla="*/ 423 h 1355"/>
                <a:gd name="T86" fmla="*/ 307 w 1275"/>
                <a:gd name="T87" fmla="*/ 395 h 1355"/>
                <a:gd name="T88" fmla="*/ 256 w 1275"/>
                <a:gd name="T89" fmla="*/ 314 h 1355"/>
                <a:gd name="T90" fmla="*/ 190 w 1275"/>
                <a:gd name="T91" fmla="*/ 225 h 1355"/>
                <a:gd name="T92" fmla="*/ 113 w 1275"/>
                <a:gd name="T93" fmla="*/ 176 h 1355"/>
                <a:gd name="T94" fmla="*/ 44 w 1275"/>
                <a:gd name="T95" fmla="*/ 113 h 1355"/>
                <a:gd name="T96" fmla="*/ 3 w 1275"/>
                <a:gd name="T97" fmla="*/ 17 h 1355"/>
                <a:gd name="T98" fmla="*/ 36 w 1275"/>
                <a:gd name="T99" fmla="*/ 4 h 1355"/>
                <a:gd name="T100" fmla="*/ 83 w 1275"/>
                <a:gd name="T101" fmla="*/ 24 h 1355"/>
                <a:gd name="T102" fmla="*/ 255 w 1275"/>
                <a:gd name="T103" fmla="*/ 51 h 1355"/>
                <a:gd name="T104" fmla="*/ 326 w 1275"/>
                <a:gd name="T105" fmla="*/ 128 h 1355"/>
                <a:gd name="T106" fmla="*/ 355 w 1275"/>
                <a:gd name="T107" fmla="*/ 170 h 1355"/>
                <a:gd name="T108" fmla="*/ 381 w 1275"/>
                <a:gd name="T109" fmla="*/ 186 h 1355"/>
                <a:gd name="T110" fmla="*/ 411 w 1275"/>
                <a:gd name="T111" fmla="*/ 217 h 1355"/>
                <a:gd name="T112" fmla="*/ 506 w 1275"/>
                <a:gd name="T113" fmla="*/ 278 h 1355"/>
                <a:gd name="T114" fmla="*/ 557 w 1275"/>
                <a:gd name="T115" fmla="*/ 338 h 1355"/>
                <a:gd name="T116" fmla="*/ 557 w 1275"/>
                <a:gd name="T117" fmla="*/ 344 h 1355"/>
                <a:gd name="T118" fmla="*/ 600 w 1275"/>
                <a:gd name="T119" fmla="*/ 370 h 1355"/>
                <a:gd name="T120" fmla="*/ 663 w 1275"/>
                <a:gd name="T121" fmla="*/ 430 h 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5" h="1355">
                  <a:moveTo>
                    <a:pt x="671" y="447"/>
                  </a:moveTo>
                  <a:cubicBezTo>
                    <a:pt x="673" y="432"/>
                    <a:pt x="658" y="421"/>
                    <a:pt x="655" y="408"/>
                  </a:cubicBezTo>
                  <a:cubicBezTo>
                    <a:pt x="652" y="398"/>
                    <a:pt x="657" y="393"/>
                    <a:pt x="666" y="391"/>
                  </a:cubicBezTo>
                  <a:cubicBezTo>
                    <a:pt x="683" y="386"/>
                    <a:pt x="679" y="395"/>
                    <a:pt x="686" y="401"/>
                  </a:cubicBezTo>
                  <a:cubicBezTo>
                    <a:pt x="693" y="407"/>
                    <a:pt x="708" y="413"/>
                    <a:pt x="713" y="422"/>
                  </a:cubicBezTo>
                  <a:cubicBezTo>
                    <a:pt x="716" y="427"/>
                    <a:pt x="716" y="436"/>
                    <a:pt x="718" y="442"/>
                  </a:cubicBezTo>
                  <a:cubicBezTo>
                    <a:pt x="722" y="454"/>
                    <a:pt x="724" y="459"/>
                    <a:pt x="735" y="464"/>
                  </a:cubicBezTo>
                  <a:cubicBezTo>
                    <a:pt x="745" y="467"/>
                    <a:pt x="751" y="463"/>
                    <a:pt x="761" y="465"/>
                  </a:cubicBezTo>
                  <a:cubicBezTo>
                    <a:pt x="771" y="467"/>
                    <a:pt x="779" y="477"/>
                    <a:pt x="786" y="483"/>
                  </a:cubicBezTo>
                  <a:cubicBezTo>
                    <a:pt x="795" y="490"/>
                    <a:pt x="806" y="495"/>
                    <a:pt x="812" y="504"/>
                  </a:cubicBezTo>
                  <a:cubicBezTo>
                    <a:pt x="818" y="514"/>
                    <a:pt x="813" y="529"/>
                    <a:pt x="818" y="540"/>
                  </a:cubicBezTo>
                  <a:cubicBezTo>
                    <a:pt x="822" y="548"/>
                    <a:pt x="836" y="559"/>
                    <a:pt x="842" y="564"/>
                  </a:cubicBezTo>
                  <a:cubicBezTo>
                    <a:pt x="849" y="570"/>
                    <a:pt x="855" y="573"/>
                    <a:pt x="863" y="574"/>
                  </a:cubicBezTo>
                  <a:cubicBezTo>
                    <a:pt x="885" y="576"/>
                    <a:pt x="902" y="571"/>
                    <a:pt x="916" y="593"/>
                  </a:cubicBezTo>
                  <a:cubicBezTo>
                    <a:pt x="924" y="607"/>
                    <a:pt x="919" y="608"/>
                    <a:pt x="906" y="615"/>
                  </a:cubicBezTo>
                  <a:cubicBezTo>
                    <a:pt x="897" y="619"/>
                    <a:pt x="888" y="625"/>
                    <a:pt x="879" y="629"/>
                  </a:cubicBezTo>
                  <a:cubicBezTo>
                    <a:pt x="876" y="630"/>
                    <a:pt x="861" y="638"/>
                    <a:pt x="860" y="638"/>
                  </a:cubicBezTo>
                  <a:cubicBezTo>
                    <a:pt x="853" y="638"/>
                    <a:pt x="852" y="629"/>
                    <a:pt x="844" y="631"/>
                  </a:cubicBezTo>
                  <a:cubicBezTo>
                    <a:pt x="850" y="632"/>
                    <a:pt x="852" y="638"/>
                    <a:pt x="856" y="639"/>
                  </a:cubicBezTo>
                  <a:cubicBezTo>
                    <a:pt x="865" y="641"/>
                    <a:pt x="863" y="637"/>
                    <a:pt x="870" y="635"/>
                  </a:cubicBezTo>
                  <a:cubicBezTo>
                    <a:pt x="884" y="631"/>
                    <a:pt x="899" y="630"/>
                    <a:pt x="912" y="622"/>
                  </a:cubicBezTo>
                  <a:cubicBezTo>
                    <a:pt x="923" y="615"/>
                    <a:pt x="932" y="607"/>
                    <a:pt x="943" y="602"/>
                  </a:cubicBezTo>
                  <a:cubicBezTo>
                    <a:pt x="958" y="595"/>
                    <a:pt x="979" y="605"/>
                    <a:pt x="981" y="623"/>
                  </a:cubicBezTo>
                  <a:cubicBezTo>
                    <a:pt x="994" y="608"/>
                    <a:pt x="1009" y="651"/>
                    <a:pt x="1006" y="658"/>
                  </a:cubicBezTo>
                  <a:cubicBezTo>
                    <a:pt x="1000" y="668"/>
                    <a:pt x="983" y="662"/>
                    <a:pt x="977" y="663"/>
                  </a:cubicBezTo>
                  <a:cubicBezTo>
                    <a:pt x="979" y="666"/>
                    <a:pt x="978" y="667"/>
                    <a:pt x="980" y="671"/>
                  </a:cubicBezTo>
                  <a:cubicBezTo>
                    <a:pt x="972" y="672"/>
                    <a:pt x="971" y="676"/>
                    <a:pt x="966" y="679"/>
                  </a:cubicBezTo>
                  <a:cubicBezTo>
                    <a:pt x="959" y="683"/>
                    <a:pt x="949" y="685"/>
                    <a:pt x="942" y="690"/>
                  </a:cubicBezTo>
                  <a:cubicBezTo>
                    <a:pt x="950" y="692"/>
                    <a:pt x="960" y="683"/>
                    <a:pt x="965" y="685"/>
                  </a:cubicBezTo>
                  <a:cubicBezTo>
                    <a:pt x="975" y="688"/>
                    <a:pt x="960" y="703"/>
                    <a:pt x="951" y="702"/>
                  </a:cubicBezTo>
                  <a:cubicBezTo>
                    <a:pt x="956" y="706"/>
                    <a:pt x="977" y="700"/>
                    <a:pt x="980" y="710"/>
                  </a:cubicBezTo>
                  <a:cubicBezTo>
                    <a:pt x="982" y="718"/>
                    <a:pt x="956" y="727"/>
                    <a:pt x="954" y="712"/>
                  </a:cubicBezTo>
                  <a:cubicBezTo>
                    <a:pt x="954" y="724"/>
                    <a:pt x="964" y="735"/>
                    <a:pt x="951" y="741"/>
                  </a:cubicBezTo>
                  <a:cubicBezTo>
                    <a:pt x="956" y="747"/>
                    <a:pt x="971" y="746"/>
                    <a:pt x="962" y="755"/>
                  </a:cubicBezTo>
                  <a:cubicBezTo>
                    <a:pt x="970" y="752"/>
                    <a:pt x="1006" y="778"/>
                    <a:pt x="1007" y="786"/>
                  </a:cubicBezTo>
                  <a:cubicBezTo>
                    <a:pt x="1009" y="769"/>
                    <a:pt x="1031" y="777"/>
                    <a:pt x="1040" y="780"/>
                  </a:cubicBezTo>
                  <a:cubicBezTo>
                    <a:pt x="1049" y="783"/>
                    <a:pt x="1050" y="783"/>
                    <a:pt x="1058" y="782"/>
                  </a:cubicBezTo>
                  <a:cubicBezTo>
                    <a:pt x="1078" y="781"/>
                    <a:pt x="1070" y="783"/>
                    <a:pt x="1074" y="800"/>
                  </a:cubicBezTo>
                  <a:cubicBezTo>
                    <a:pt x="1076" y="808"/>
                    <a:pt x="1079" y="812"/>
                    <a:pt x="1081" y="820"/>
                  </a:cubicBezTo>
                  <a:cubicBezTo>
                    <a:pt x="1083" y="831"/>
                    <a:pt x="1081" y="840"/>
                    <a:pt x="1085" y="851"/>
                  </a:cubicBezTo>
                  <a:cubicBezTo>
                    <a:pt x="1087" y="857"/>
                    <a:pt x="1090" y="862"/>
                    <a:pt x="1090" y="868"/>
                  </a:cubicBezTo>
                  <a:cubicBezTo>
                    <a:pt x="1089" y="875"/>
                    <a:pt x="1082" y="878"/>
                    <a:pt x="1085" y="886"/>
                  </a:cubicBezTo>
                  <a:cubicBezTo>
                    <a:pt x="1090" y="869"/>
                    <a:pt x="1107" y="882"/>
                    <a:pt x="1097" y="896"/>
                  </a:cubicBezTo>
                  <a:cubicBezTo>
                    <a:pt x="1099" y="894"/>
                    <a:pt x="1102" y="893"/>
                    <a:pt x="1104" y="890"/>
                  </a:cubicBezTo>
                  <a:cubicBezTo>
                    <a:pt x="1104" y="908"/>
                    <a:pt x="1119" y="885"/>
                    <a:pt x="1128" y="900"/>
                  </a:cubicBezTo>
                  <a:cubicBezTo>
                    <a:pt x="1141" y="922"/>
                    <a:pt x="1108" y="930"/>
                    <a:pt x="1098" y="940"/>
                  </a:cubicBezTo>
                  <a:cubicBezTo>
                    <a:pt x="1116" y="927"/>
                    <a:pt x="1115" y="954"/>
                    <a:pt x="1108" y="962"/>
                  </a:cubicBezTo>
                  <a:cubicBezTo>
                    <a:pt x="1101" y="970"/>
                    <a:pt x="1090" y="968"/>
                    <a:pt x="1090" y="984"/>
                  </a:cubicBezTo>
                  <a:cubicBezTo>
                    <a:pt x="1095" y="979"/>
                    <a:pt x="1096" y="974"/>
                    <a:pt x="1101" y="969"/>
                  </a:cubicBezTo>
                  <a:cubicBezTo>
                    <a:pt x="1112" y="959"/>
                    <a:pt x="1112" y="962"/>
                    <a:pt x="1117" y="948"/>
                  </a:cubicBezTo>
                  <a:cubicBezTo>
                    <a:pt x="1122" y="936"/>
                    <a:pt x="1130" y="917"/>
                    <a:pt x="1136" y="937"/>
                  </a:cubicBezTo>
                  <a:cubicBezTo>
                    <a:pt x="1138" y="926"/>
                    <a:pt x="1153" y="938"/>
                    <a:pt x="1161" y="937"/>
                  </a:cubicBezTo>
                  <a:cubicBezTo>
                    <a:pt x="1177" y="937"/>
                    <a:pt x="1191" y="936"/>
                    <a:pt x="1209" y="940"/>
                  </a:cubicBezTo>
                  <a:cubicBezTo>
                    <a:pt x="1208" y="942"/>
                    <a:pt x="1208" y="940"/>
                    <a:pt x="1207" y="941"/>
                  </a:cubicBezTo>
                  <a:cubicBezTo>
                    <a:pt x="1228" y="940"/>
                    <a:pt x="1208" y="953"/>
                    <a:pt x="1218" y="967"/>
                  </a:cubicBezTo>
                  <a:cubicBezTo>
                    <a:pt x="1224" y="974"/>
                    <a:pt x="1232" y="971"/>
                    <a:pt x="1237" y="977"/>
                  </a:cubicBezTo>
                  <a:cubicBezTo>
                    <a:pt x="1240" y="983"/>
                    <a:pt x="1234" y="992"/>
                    <a:pt x="1238" y="999"/>
                  </a:cubicBezTo>
                  <a:cubicBezTo>
                    <a:pt x="1243" y="1005"/>
                    <a:pt x="1249" y="1003"/>
                    <a:pt x="1254" y="1005"/>
                  </a:cubicBezTo>
                  <a:cubicBezTo>
                    <a:pt x="1268" y="1011"/>
                    <a:pt x="1275" y="1030"/>
                    <a:pt x="1266" y="1043"/>
                  </a:cubicBezTo>
                  <a:cubicBezTo>
                    <a:pt x="1263" y="1048"/>
                    <a:pt x="1255" y="1050"/>
                    <a:pt x="1250" y="1057"/>
                  </a:cubicBezTo>
                  <a:cubicBezTo>
                    <a:pt x="1246" y="1064"/>
                    <a:pt x="1242" y="1075"/>
                    <a:pt x="1242" y="1083"/>
                  </a:cubicBezTo>
                  <a:cubicBezTo>
                    <a:pt x="1240" y="1099"/>
                    <a:pt x="1256" y="1100"/>
                    <a:pt x="1255" y="1114"/>
                  </a:cubicBezTo>
                  <a:cubicBezTo>
                    <a:pt x="1255" y="1120"/>
                    <a:pt x="1247" y="1128"/>
                    <a:pt x="1244" y="1134"/>
                  </a:cubicBezTo>
                  <a:cubicBezTo>
                    <a:pt x="1242" y="1139"/>
                    <a:pt x="1239" y="1148"/>
                    <a:pt x="1239" y="1154"/>
                  </a:cubicBezTo>
                  <a:cubicBezTo>
                    <a:pt x="1239" y="1164"/>
                    <a:pt x="1243" y="1174"/>
                    <a:pt x="1249" y="1181"/>
                  </a:cubicBezTo>
                  <a:cubicBezTo>
                    <a:pt x="1249" y="1181"/>
                    <a:pt x="1249" y="1180"/>
                    <a:pt x="1250" y="1180"/>
                  </a:cubicBezTo>
                  <a:cubicBezTo>
                    <a:pt x="1251" y="1192"/>
                    <a:pt x="1248" y="1202"/>
                    <a:pt x="1247" y="1211"/>
                  </a:cubicBezTo>
                  <a:cubicBezTo>
                    <a:pt x="1246" y="1221"/>
                    <a:pt x="1250" y="1226"/>
                    <a:pt x="1251" y="1234"/>
                  </a:cubicBezTo>
                  <a:cubicBezTo>
                    <a:pt x="1251" y="1241"/>
                    <a:pt x="1246" y="1249"/>
                    <a:pt x="1245" y="1257"/>
                  </a:cubicBezTo>
                  <a:cubicBezTo>
                    <a:pt x="1244" y="1275"/>
                    <a:pt x="1242" y="1293"/>
                    <a:pt x="1241" y="1310"/>
                  </a:cubicBezTo>
                  <a:cubicBezTo>
                    <a:pt x="1240" y="1321"/>
                    <a:pt x="1240" y="1345"/>
                    <a:pt x="1228" y="1349"/>
                  </a:cubicBezTo>
                  <a:cubicBezTo>
                    <a:pt x="1230" y="1336"/>
                    <a:pt x="1220" y="1345"/>
                    <a:pt x="1214" y="1340"/>
                  </a:cubicBezTo>
                  <a:cubicBezTo>
                    <a:pt x="1209" y="1335"/>
                    <a:pt x="1214" y="1327"/>
                    <a:pt x="1208" y="1322"/>
                  </a:cubicBezTo>
                  <a:cubicBezTo>
                    <a:pt x="1198" y="1332"/>
                    <a:pt x="1184" y="1292"/>
                    <a:pt x="1173" y="1301"/>
                  </a:cubicBezTo>
                  <a:cubicBezTo>
                    <a:pt x="1178" y="1297"/>
                    <a:pt x="1166" y="1318"/>
                    <a:pt x="1168" y="1312"/>
                  </a:cubicBezTo>
                  <a:cubicBezTo>
                    <a:pt x="1166" y="1316"/>
                    <a:pt x="1166" y="1321"/>
                    <a:pt x="1170" y="1327"/>
                  </a:cubicBezTo>
                  <a:cubicBezTo>
                    <a:pt x="1162" y="1329"/>
                    <a:pt x="1161" y="1332"/>
                    <a:pt x="1170" y="1334"/>
                  </a:cubicBezTo>
                  <a:cubicBezTo>
                    <a:pt x="1155" y="1348"/>
                    <a:pt x="1112" y="1306"/>
                    <a:pt x="1098" y="1301"/>
                  </a:cubicBezTo>
                  <a:cubicBezTo>
                    <a:pt x="1099" y="1300"/>
                    <a:pt x="1099" y="1303"/>
                    <a:pt x="1099" y="1303"/>
                  </a:cubicBezTo>
                  <a:cubicBezTo>
                    <a:pt x="1072" y="1300"/>
                    <a:pt x="1119" y="1343"/>
                    <a:pt x="1111" y="1353"/>
                  </a:cubicBezTo>
                  <a:cubicBezTo>
                    <a:pt x="1109" y="1355"/>
                    <a:pt x="1095" y="1355"/>
                    <a:pt x="1093" y="1353"/>
                  </a:cubicBezTo>
                  <a:cubicBezTo>
                    <a:pt x="1092" y="1353"/>
                    <a:pt x="1092" y="1345"/>
                    <a:pt x="1090" y="1343"/>
                  </a:cubicBezTo>
                  <a:cubicBezTo>
                    <a:pt x="1085" y="1336"/>
                    <a:pt x="1075" y="1331"/>
                    <a:pt x="1069" y="1325"/>
                  </a:cubicBezTo>
                  <a:cubicBezTo>
                    <a:pt x="1062" y="1316"/>
                    <a:pt x="1064" y="1314"/>
                    <a:pt x="1054" y="1306"/>
                  </a:cubicBezTo>
                  <a:cubicBezTo>
                    <a:pt x="1050" y="1303"/>
                    <a:pt x="1044" y="1300"/>
                    <a:pt x="1039" y="1295"/>
                  </a:cubicBezTo>
                  <a:cubicBezTo>
                    <a:pt x="1031" y="1287"/>
                    <a:pt x="1030" y="1279"/>
                    <a:pt x="1026" y="1273"/>
                  </a:cubicBezTo>
                  <a:cubicBezTo>
                    <a:pt x="1024" y="1271"/>
                    <a:pt x="1018" y="1272"/>
                    <a:pt x="1018" y="1271"/>
                  </a:cubicBezTo>
                  <a:cubicBezTo>
                    <a:pt x="1016" y="1268"/>
                    <a:pt x="1018" y="1264"/>
                    <a:pt x="1018" y="1263"/>
                  </a:cubicBezTo>
                  <a:cubicBezTo>
                    <a:pt x="1013" y="1256"/>
                    <a:pt x="1006" y="1253"/>
                    <a:pt x="1000" y="1248"/>
                  </a:cubicBezTo>
                  <a:cubicBezTo>
                    <a:pt x="996" y="1245"/>
                    <a:pt x="995" y="1235"/>
                    <a:pt x="987" y="1243"/>
                  </a:cubicBezTo>
                  <a:cubicBezTo>
                    <a:pt x="985" y="1231"/>
                    <a:pt x="969" y="1232"/>
                    <a:pt x="963" y="1229"/>
                  </a:cubicBezTo>
                  <a:cubicBezTo>
                    <a:pt x="961" y="1227"/>
                    <a:pt x="954" y="1223"/>
                    <a:pt x="952" y="1220"/>
                  </a:cubicBezTo>
                  <a:cubicBezTo>
                    <a:pt x="949" y="1217"/>
                    <a:pt x="940" y="1207"/>
                    <a:pt x="934" y="1203"/>
                  </a:cubicBezTo>
                  <a:cubicBezTo>
                    <a:pt x="924" y="1195"/>
                    <a:pt x="911" y="1192"/>
                    <a:pt x="902" y="1185"/>
                  </a:cubicBezTo>
                  <a:cubicBezTo>
                    <a:pt x="893" y="1179"/>
                    <a:pt x="886" y="1167"/>
                    <a:pt x="877" y="1160"/>
                  </a:cubicBezTo>
                  <a:cubicBezTo>
                    <a:pt x="861" y="1148"/>
                    <a:pt x="834" y="1136"/>
                    <a:pt x="828" y="1118"/>
                  </a:cubicBezTo>
                  <a:cubicBezTo>
                    <a:pt x="827" y="1117"/>
                    <a:pt x="830" y="1112"/>
                    <a:pt x="830" y="1111"/>
                  </a:cubicBezTo>
                  <a:cubicBezTo>
                    <a:pt x="830" y="1108"/>
                    <a:pt x="826" y="1105"/>
                    <a:pt x="825" y="1102"/>
                  </a:cubicBezTo>
                  <a:cubicBezTo>
                    <a:pt x="823" y="1097"/>
                    <a:pt x="824" y="1090"/>
                    <a:pt x="820" y="1086"/>
                  </a:cubicBezTo>
                  <a:cubicBezTo>
                    <a:pt x="813" y="1078"/>
                    <a:pt x="795" y="1071"/>
                    <a:pt x="786" y="1065"/>
                  </a:cubicBezTo>
                  <a:cubicBezTo>
                    <a:pt x="775" y="1057"/>
                    <a:pt x="762" y="1049"/>
                    <a:pt x="752" y="1040"/>
                  </a:cubicBezTo>
                  <a:cubicBezTo>
                    <a:pt x="734" y="1023"/>
                    <a:pt x="730" y="995"/>
                    <a:pt x="714" y="978"/>
                  </a:cubicBezTo>
                  <a:cubicBezTo>
                    <a:pt x="706" y="970"/>
                    <a:pt x="696" y="968"/>
                    <a:pt x="688" y="961"/>
                  </a:cubicBezTo>
                  <a:cubicBezTo>
                    <a:pt x="679" y="951"/>
                    <a:pt x="669" y="936"/>
                    <a:pt x="663" y="923"/>
                  </a:cubicBezTo>
                  <a:cubicBezTo>
                    <a:pt x="656" y="907"/>
                    <a:pt x="664" y="908"/>
                    <a:pt x="663" y="893"/>
                  </a:cubicBezTo>
                  <a:cubicBezTo>
                    <a:pt x="663" y="882"/>
                    <a:pt x="656" y="876"/>
                    <a:pt x="650" y="868"/>
                  </a:cubicBezTo>
                  <a:cubicBezTo>
                    <a:pt x="644" y="859"/>
                    <a:pt x="640" y="850"/>
                    <a:pt x="635" y="841"/>
                  </a:cubicBezTo>
                  <a:cubicBezTo>
                    <a:pt x="632" y="836"/>
                    <a:pt x="627" y="828"/>
                    <a:pt x="627" y="824"/>
                  </a:cubicBezTo>
                  <a:cubicBezTo>
                    <a:pt x="628" y="823"/>
                    <a:pt x="629" y="823"/>
                    <a:pt x="629" y="823"/>
                  </a:cubicBezTo>
                  <a:cubicBezTo>
                    <a:pt x="629" y="812"/>
                    <a:pt x="615" y="808"/>
                    <a:pt x="608" y="807"/>
                  </a:cubicBezTo>
                  <a:cubicBezTo>
                    <a:pt x="615" y="801"/>
                    <a:pt x="596" y="784"/>
                    <a:pt x="609" y="786"/>
                  </a:cubicBezTo>
                  <a:cubicBezTo>
                    <a:pt x="608" y="781"/>
                    <a:pt x="604" y="773"/>
                    <a:pt x="601" y="766"/>
                  </a:cubicBezTo>
                  <a:cubicBezTo>
                    <a:pt x="596" y="753"/>
                    <a:pt x="585" y="745"/>
                    <a:pt x="576" y="734"/>
                  </a:cubicBezTo>
                  <a:cubicBezTo>
                    <a:pt x="564" y="718"/>
                    <a:pt x="547" y="705"/>
                    <a:pt x="538" y="689"/>
                  </a:cubicBezTo>
                  <a:cubicBezTo>
                    <a:pt x="530" y="675"/>
                    <a:pt x="534" y="665"/>
                    <a:pt x="521" y="654"/>
                  </a:cubicBezTo>
                  <a:cubicBezTo>
                    <a:pt x="511" y="646"/>
                    <a:pt x="502" y="646"/>
                    <a:pt x="493" y="641"/>
                  </a:cubicBezTo>
                  <a:cubicBezTo>
                    <a:pt x="487" y="638"/>
                    <a:pt x="485" y="634"/>
                    <a:pt x="479" y="632"/>
                  </a:cubicBezTo>
                  <a:cubicBezTo>
                    <a:pt x="474" y="630"/>
                    <a:pt x="467" y="636"/>
                    <a:pt x="461" y="630"/>
                  </a:cubicBezTo>
                  <a:cubicBezTo>
                    <a:pt x="458" y="627"/>
                    <a:pt x="467" y="621"/>
                    <a:pt x="456" y="620"/>
                  </a:cubicBezTo>
                  <a:cubicBezTo>
                    <a:pt x="460" y="614"/>
                    <a:pt x="461" y="600"/>
                    <a:pt x="455" y="600"/>
                  </a:cubicBezTo>
                  <a:cubicBezTo>
                    <a:pt x="457" y="593"/>
                    <a:pt x="456" y="586"/>
                    <a:pt x="449" y="588"/>
                  </a:cubicBezTo>
                  <a:cubicBezTo>
                    <a:pt x="447" y="575"/>
                    <a:pt x="445" y="568"/>
                    <a:pt x="441" y="559"/>
                  </a:cubicBezTo>
                  <a:cubicBezTo>
                    <a:pt x="435" y="545"/>
                    <a:pt x="432" y="527"/>
                    <a:pt x="426" y="512"/>
                  </a:cubicBezTo>
                  <a:cubicBezTo>
                    <a:pt x="422" y="500"/>
                    <a:pt x="413" y="488"/>
                    <a:pt x="410" y="476"/>
                  </a:cubicBezTo>
                  <a:cubicBezTo>
                    <a:pt x="411" y="478"/>
                    <a:pt x="413" y="477"/>
                    <a:pt x="415" y="480"/>
                  </a:cubicBezTo>
                  <a:cubicBezTo>
                    <a:pt x="422" y="469"/>
                    <a:pt x="425" y="458"/>
                    <a:pt x="411" y="450"/>
                  </a:cubicBezTo>
                  <a:cubicBezTo>
                    <a:pt x="412" y="455"/>
                    <a:pt x="412" y="459"/>
                    <a:pt x="405" y="455"/>
                  </a:cubicBezTo>
                  <a:cubicBezTo>
                    <a:pt x="394" y="449"/>
                    <a:pt x="392" y="434"/>
                    <a:pt x="379" y="427"/>
                  </a:cubicBezTo>
                  <a:cubicBezTo>
                    <a:pt x="375" y="425"/>
                    <a:pt x="369" y="424"/>
                    <a:pt x="367" y="423"/>
                  </a:cubicBezTo>
                  <a:cubicBezTo>
                    <a:pt x="361" y="420"/>
                    <a:pt x="360" y="419"/>
                    <a:pt x="355" y="416"/>
                  </a:cubicBezTo>
                  <a:cubicBezTo>
                    <a:pt x="346" y="409"/>
                    <a:pt x="337" y="400"/>
                    <a:pt x="325" y="397"/>
                  </a:cubicBezTo>
                  <a:cubicBezTo>
                    <a:pt x="319" y="396"/>
                    <a:pt x="313" y="396"/>
                    <a:pt x="307" y="395"/>
                  </a:cubicBezTo>
                  <a:cubicBezTo>
                    <a:pt x="286" y="391"/>
                    <a:pt x="288" y="373"/>
                    <a:pt x="286" y="354"/>
                  </a:cubicBezTo>
                  <a:cubicBezTo>
                    <a:pt x="285" y="344"/>
                    <a:pt x="285" y="330"/>
                    <a:pt x="278" y="324"/>
                  </a:cubicBezTo>
                  <a:cubicBezTo>
                    <a:pt x="272" y="319"/>
                    <a:pt x="262" y="319"/>
                    <a:pt x="256" y="314"/>
                  </a:cubicBezTo>
                  <a:cubicBezTo>
                    <a:pt x="246" y="306"/>
                    <a:pt x="249" y="295"/>
                    <a:pt x="242" y="286"/>
                  </a:cubicBezTo>
                  <a:cubicBezTo>
                    <a:pt x="237" y="279"/>
                    <a:pt x="231" y="279"/>
                    <a:pt x="226" y="271"/>
                  </a:cubicBezTo>
                  <a:cubicBezTo>
                    <a:pt x="214" y="256"/>
                    <a:pt x="206" y="235"/>
                    <a:pt x="190" y="225"/>
                  </a:cubicBezTo>
                  <a:cubicBezTo>
                    <a:pt x="181" y="219"/>
                    <a:pt x="170" y="224"/>
                    <a:pt x="160" y="222"/>
                  </a:cubicBezTo>
                  <a:cubicBezTo>
                    <a:pt x="148" y="219"/>
                    <a:pt x="142" y="210"/>
                    <a:pt x="135" y="201"/>
                  </a:cubicBezTo>
                  <a:cubicBezTo>
                    <a:pt x="128" y="192"/>
                    <a:pt x="121" y="183"/>
                    <a:pt x="113" y="176"/>
                  </a:cubicBezTo>
                  <a:cubicBezTo>
                    <a:pt x="109" y="173"/>
                    <a:pt x="101" y="170"/>
                    <a:pt x="97" y="167"/>
                  </a:cubicBezTo>
                  <a:cubicBezTo>
                    <a:pt x="82" y="154"/>
                    <a:pt x="61" y="119"/>
                    <a:pt x="42" y="117"/>
                  </a:cubicBezTo>
                  <a:cubicBezTo>
                    <a:pt x="42" y="116"/>
                    <a:pt x="43" y="114"/>
                    <a:pt x="44" y="113"/>
                  </a:cubicBezTo>
                  <a:cubicBezTo>
                    <a:pt x="25" y="111"/>
                    <a:pt x="22" y="72"/>
                    <a:pt x="9" y="60"/>
                  </a:cubicBezTo>
                  <a:cubicBezTo>
                    <a:pt x="14" y="54"/>
                    <a:pt x="5" y="43"/>
                    <a:pt x="0" y="40"/>
                  </a:cubicBezTo>
                  <a:cubicBezTo>
                    <a:pt x="7" y="31"/>
                    <a:pt x="3" y="26"/>
                    <a:pt x="3" y="17"/>
                  </a:cubicBezTo>
                  <a:cubicBezTo>
                    <a:pt x="2" y="6"/>
                    <a:pt x="5" y="7"/>
                    <a:pt x="16" y="3"/>
                  </a:cubicBezTo>
                  <a:cubicBezTo>
                    <a:pt x="23" y="0"/>
                    <a:pt x="25" y="0"/>
                    <a:pt x="31" y="0"/>
                  </a:cubicBezTo>
                  <a:cubicBezTo>
                    <a:pt x="32" y="0"/>
                    <a:pt x="35" y="4"/>
                    <a:pt x="36" y="4"/>
                  </a:cubicBezTo>
                  <a:cubicBezTo>
                    <a:pt x="38" y="4"/>
                    <a:pt x="43" y="1"/>
                    <a:pt x="46" y="1"/>
                  </a:cubicBezTo>
                  <a:cubicBezTo>
                    <a:pt x="55" y="2"/>
                    <a:pt x="67" y="7"/>
                    <a:pt x="74" y="13"/>
                  </a:cubicBezTo>
                  <a:cubicBezTo>
                    <a:pt x="79" y="17"/>
                    <a:pt x="79" y="19"/>
                    <a:pt x="83" y="24"/>
                  </a:cubicBezTo>
                  <a:cubicBezTo>
                    <a:pt x="101" y="45"/>
                    <a:pt x="142" y="53"/>
                    <a:pt x="167" y="50"/>
                  </a:cubicBezTo>
                  <a:cubicBezTo>
                    <a:pt x="185" y="48"/>
                    <a:pt x="195" y="40"/>
                    <a:pt x="214" y="45"/>
                  </a:cubicBezTo>
                  <a:cubicBezTo>
                    <a:pt x="235" y="51"/>
                    <a:pt x="231" y="61"/>
                    <a:pt x="255" y="51"/>
                  </a:cubicBezTo>
                  <a:cubicBezTo>
                    <a:pt x="275" y="42"/>
                    <a:pt x="272" y="50"/>
                    <a:pt x="287" y="65"/>
                  </a:cubicBezTo>
                  <a:cubicBezTo>
                    <a:pt x="294" y="73"/>
                    <a:pt x="306" y="78"/>
                    <a:pt x="313" y="85"/>
                  </a:cubicBezTo>
                  <a:cubicBezTo>
                    <a:pt x="322" y="94"/>
                    <a:pt x="330" y="116"/>
                    <a:pt x="326" y="128"/>
                  </a:cubicBezTo>
                  <a:cubicBezTo>
                    <a:pt x="335" y="125"/>
                    <a:pt x="344" y="135"/>
                    <a:pt x="351" y="134"/>
                  </a:cubicBezTo>
                  <a:cubicBezTo>
                    <a:pt x="360" y="141"/>
                    <a:pt x="360" y="147"/>
                    <a:pt x="358" y="158"/>
                  </a:cubicBezTo>
                  <a:cubicBezTo>
                    <a:pt x="357" y="164"/>
                    <a:pt x="357" y="165"/>
                    <a:pt x="355" y="170"/>
                  </a:cubicBezTo>
                  <a:cubicBezTo>
                    <a:pt x="353" y="175"/>
                    <a:pt x="345" y="170"/>
                    <a:pt x="348" y="180"/>
                  </a:cubicBezTo>
                  <a:cubicBezTo>
                    <a:pt x="351" y="176"/>
                    <a:pt x="354" y="175"/>
                    <a:pt x="358" y="171"/>
                  </a:cubicBezTo>
                  <a:cubicBezTo>
                    <a:pt x="359" y="185"/>
                    <a:pt x="370" y="182"/>
                    <a:pt x="381" y="186"/>
                  </a:cubicBezTo>
                  <a:cubicBezTo>
                    <a:pt x="387" y="188"/>
                    <a:pt x="390" y="195"/>
                    <a:pt x="394" y="198"/>
                  </a:cubicBezTo>
                  <a:cubicBezTo>
                    <a:pt x="398" y="200"/>
                    <a:pt x="404" y="200"/>
                    <a:pt x="406" y="202"/>
                  </a:cubicBezTo>
                  <a:cubicBezTo>
                    <a:pt x="410" y="206"/>
                    <a:pt x="408" y="212"/>
                    <a:pt x="411" y="217"/>
                  </a:cubicBezTo>
                  <a:cubicBezTo>
                    <a:pt x="419" y="227"/>
                    <a:pt x="435" y="230"/>
                    <a:pt x="446" y="235"/>
                  </a:cubicBezTo>
                  <a:cubicBezTo>
                    <a:pt x="464" y="244"/>
                    <a:pt x="486" y="256"/>
                    <a:pt x="500" y="269"/>
                  </a:cubicBezTo>
                  <a:cubicBezTo>
                    <a:pt x="503" y="271"/>
                    <a:pt x="503" y="276"/>
                    <a:pt x="506" y="278"/>
                  </a:cubicBezTo>
                  <a:cubicBezTo>
                    <a:pt x="512" y="283"/>
                    <a:pt x="518" y="282"/>
                    <a:pt x="525" y="285"/>
                  </a:cubicBezTo>
                  <a:cubicBezTo>
                    <a:pt x="532" y="289"/>
                    <a:pt x="543" y="299"/>
                    <a:pt x="544" y="308"/>
                  </a:cubicBezTo>
                  <a:cubicBezTo>
                    <a:pt x="562" y="307"/>
                    <a:pt x="557" y="328"/>
                    <a:pt x="557" y="338"/>
                  </a:cubicBezTo>
                  <a:cubicBezTo>
                    <a:pt x="558" y="342"/>
                    <a:pt x="557" y="343"/>
                    <a:pt x="558" y="346"/>
                  </a:cubicBezTo>
                  <a:cubicBezTo>
                    <a:pt x="559" y="349"/>
                    <a:pt x="562" y="353"/>
                    <a:pt x="562" y="356"/>
                  </a:cubicBezTo>
                  <a:cubicBezTo>
                    <a:pt x="564" y="351"/>
                    <a:pt x="562" y="347"/>
                    <a:pt x="557" y="344"/>
                  </a:cubicBezTo>
                  <a:cubicBezTo>
                    <a:pt x="570" y="332"/>
                    <a:pt x="570" y="358"/>
                    <a:pt x="575" y="364"/>
                  </a:cubicBezTo>
                  <a:cubicBezTo>
                    <a:pt x="576" y="359"/>
                    <a:pt x="571" y="339"/>
                    <a:pt x="585" y="344"/>
                  </a:cubicBezTo>
                  <a:cubicBezTo>
                    <a:pt x="590" y="346"/>
                    <a:pt x="598" y="365"/>
                    <a:pt x="600" y="370"/>
                  </a:cubicBezTo>
                  <a:cubicBezTo>
                    <a:pt x="605" y="383"/>
                    <a:pt x="608" y="392"/>
                    <a:pt x="618" y="401"/>
                  </a:cubicBezTo>
                  <a:cubicBezTo>
                    <a:pt x="628" y="410"/>
                    <a:pt x="637" y="410"/>
                    <a:pt x="647" y="417"/>
                  </a:cubicBezTo>
                  <a:cubicBezTo>
                    <a:pt x="653" y="420"/>
                    <a:pt x="659" y="424"/>
                    <a:pt x="663" y="430"/>
                  </a:cubicBezTo>
                  <a:cubicBezTo>
                    <a:pt x="666" y="436"/>
                    <a:pt x="663" y="443"/>
                    <a:pt x="671" y="447"/>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124">
              <a:extLst>
                <a:ext uri="{FF2B5EF4-FFF2-40B4-BE49-F238E27FC236}">
                  <a16:creationId xmlns:a16="http://schemas.microsoft.com/office/drawing/2014/main" id="{6625D176-CE42-4010-8A8B-B22E2D09FC95}"/>
                </a:ext>
              </a:extLst>
            </p:cNvPr>
            <p:cNvSpPr>
              <a:spLocks/>
            </p:cNvSpPr>
            <p:nvPr/>
          </p:nvSpPr>
          <p:spPr bwMode="auto">
            <a:xfrm>
              <a:off x="2333625" y="4176713"/>
              <a:ext cx="1492250" cy="1273175"/>
            </a:xfrm>
            <a:custGeom>
              <a:avLst/>
              <a:gdLst>
                <a:gd name="T0" fmla="*/ 1012 w 1188"/>
                <a:gd name="T1" fmla="*/ 58 h 1013"/>
                <a:gd name="T2" fmla="*/ 1006 w 1188"/>
                <a:gd name="T3" fmla="*/ 75 h 1013"/>
                <a:gd name="T4" fmla="*/ 975 w 1188"/>
                <a:gd name="T5" fmla="*/ 105 h 1013"/>
                <a:gd name="T6" fmla="*/ 981 w 1188"/>
                <a:gd name="T7" fmla="*/ 137 h 1013"/>
                <a:gd name="T8" fmla="*/ 1031 w 1188"/>
                <a:gd name="T9" fmla="*/ 172 h 1013"/>
                <a:gd name="T10" fmla="*/ 1045 w 1188"/>
                <a:gd name="T11" fmla="*/ 210 h 1013"/>
                <a:gd name="T12" fmla="*/ 1056 w 1188"/>
                <a:gd name="T13" fmla="*/ 280 h 1013"/>
                <a:gd name="T14" fmla="*/ 1078 w 1188"/>
                <a:gd name="T15" fmla="*/ 321 h 1013"/>
                <a:gd name="T16" fmla="*/ 1185 w 1188"/>
                <a:gd name="T17" fmla="*/ 399 h 1013"/>
                <a:gd name="T18" fmla="*/ 1110 w 1188"/>
                <a:gd name="T19" fmla="*/ 424 h 1013"/>
                <a:gd name="T20" fmla="*/ 1064 w 1188"/>
                <a:gd name="T21" fmla="*/ 424 h 1013"/>
                <a:gd name="T22" fmla="*/ 1011 w 1188"/>
                <a:gd name="T23" fmla="*/ 502 h 1013"/>
                <a:gd name="T24" fmla="*/ 1024 w 1188"/>
                <a:gd name="T25" fmla="*/ 567 h 1013"/>
                <a:gd name="T26" fmla="*/ 1007 w 1188"/>
                <a:gd name="T27" fmla="*/ 600 h 1013"/>
                <a:gd name="T28" fmla="*/ 990 w 1188"/>
                <a:gd name="T29" fmla="*/ 624 h 1013"/>
                <a:gd name="T30" fmla="*/ 931 w 1188"/>
                <a:gd name="T31" fmla="*/ 658 h 1013"/>
                <a:gd name="T32" fmla="*/ 924 w 1188"/>
                <a:gd name="T33" fmla="*/ 676 h 1013"/>
                <a:gd name="T34" fmla="*/ 886 w 1188"/>
                <a:gd name="T35" fmla="*/ 729 h 1013"/>
                <a:gd name="T36" fmla="*/ 884 w 1188"/>
                <a:gd name="T37" fmla="*/ 776 h 1013"/>
                <a:gd name="T38" fmla="*/ 869 w 1188"/>
                <a:gd name="T39" fmla="*/ 824 h 1013"/>
                <a:gd name="T40" fmla="*/ 854 w 1188"/>
                <a:gd name="T41" fmla="*/ 888 h 1013"/>
                <a:gd name="T42" fmla="*/ 819 w 1188"/>
                <a:gd name="T43" fmla="*/ 942 h 1013"/>
                <a:gd name="T44" fmla="*/ 665 w 1188"/>
                <a:gd name="T45" fmla="*/ 910 h 1013"/>
                <a:gd name="T46" fmla="*/ 614 w 1188"/>
                <a:gd name="T47" fmla="*/ 891 h 1013"/>
                <a:gd name="T48" fmla="*/ 524 w 1188"/>
                <a:gd name="T49" fmla="*/ 898 h 1013"/>
                <a:gd name="T50" fmla="*/ 428 w 1188"/>
                <a:gd name="T51" fmla="*/ 920 h 1013"/>
                <a:gd name="T52" fmla="*/ 346 w 1188"/>
                <a:gd name="T53" fmla="*/ 893 h 1013"/>
                <a:gd name="T54" fmla="*/ 311 w 1188"/>
                <a:gd name="T55" fmla="*/ 866 h 1013"/>
                <a:gd name="T56" fmla="*/ 210 w 1188"/>
                <a:gd name="T57" fmla="*/ 878 h 1013"/>
                <a:gd name="T58" fmla="*/ 166 w 1188"/>
                <a:gd name="T59" fmla="*/ 813 h 1013"/>
                <a:gd name="T60" fmla="*/ 133 w 1188"/>
                <a:gd name="T61" fmla="*/ 720 h 1013"/>
                <a:gd name="T62" fmla="*/ 112 w 1188"/>
                <a:gd name="T63" fmla="*/ 644 h 1013"/>
                <a:gd name="T64" fmla="*/ 48 w 1188"/>
                <a:gd name="T65" fmla="*/ 597 h 1013"/>
                <a:gd name="T66" fmla="*/ 49 w 1188"/>
                <a:gd name="T67" fmla="*/ 587 h 1013"/>
                <a:gd name="T68" fmla="*/ 24 w 1188"/>
                <a:gd name="T69" fmla="*/ 551 h 1013"/>
                <a:gd name="T70" fmla="*/ 27 w 1188"/>
                <a:gd name="T71" fmla="*/ 489 h 1013"/>
                <a:gd name="T72" fmla="*/ 13 w 1188"/>
                <a:gd name="T73" fmla="*/ 411 h 1013"/>
                <a:gd name="T74" fmla="*/ 23 w 1188"/>
                <a:gd name="T75" fmla="*/ 358 h 1013"/>
                <a:gd name="T76" fmla="*/ 57 w 1188"/>
                <a:gd name="T77" fmla="*/ 292 h 1013"/>
                <a:gd name="T78" fmla="*/ 92 w 1188"/>
                <a:gd name="T79" fmla="*/ 328 h 1013"/>
                <a:gd name="T80" fmla="*/ 170 w 1188"/>
                <a:gd name="T81" fmla="*/ 403 h 1013"/>
                <a:gd name="T82" fmla="*/ 293 w 1188"/>
                <a:gd name="T83" fmla="*/ 401 h 1013"/>
                <a:gd name="T84" fmla="*/ 389 w 1188"/>
                <a:gd name="T85" fmla="*/ 356 h 1013"/>
                <a:gd name="T86" fmla="*/ 466 w 1188"/>
                <a:gd name="T87" fmla="*/ 334 h 1013"/>
                <a:gd name="T88" fmla="*/ 589 w 1188"/>
                <a:gd name="T89" fmla="*/ 351 h 1013"/>
                <a:gd name="T90" fmla="*/ 666 w 1188"/>
                <a:gd name="T91" fmla="*/ 339 h 1013"/>
                <a:gd name="T92" fmla="*/ 691 w 1188"/>
                <a:gd name="T93" fmla="*/ 279 h 1013"/>
                <a:gd name="T94" fmla="*/ 732 w 1188"/>
                <a:gd name="T95" fmla="*/ 229 h 1013"/>
                <a:gd name="T96" fmla="*/ 743 w 1188"/>
                <a:gd name="T97" fmla="*/ 168 h 1013"/>
                <a:gd name="T98" fmla="*/ 774 w 1188"/>
                <a:gd name="T99" fmla="*/ 142 h 1013"/>
                <a:gd name="T100" fmla="*/ 780 w 1188"/>
                <a:gd name="T101" fmla="*/ 63 h 1013"/>
                <a:gd name="T102" fmla="*/ 833 w 1188"/>
                <a:gd name="T103" fmla="*/ 16 h 1013"/>
                <a:gd name="T104" fmla="*/ 892 w 1188"/>
                <a:gd name="T105" fmla="*/ 13 h 1013"/>
                <a:gd name="T106" fmla="*/ 1003 w 1188"/>
                <a:gd name="T107" fmla="*/ 3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8" h="1013">
                  <a:moveTo>
                    <a:pt x="1017" y="32"/>
                  </a:moveTo>
                  <a:cubicBezTo>
                    <a:pt x="1011" y="40"/>
                    <a:pt x="1002" y="34"/>
                    <a:pt x="994" y="31"/>
                  </a:cubicBezTo>
                  <a:cubicBezTo>
                    <a:pt x="997" y="37"/>
                    <a:pt x="1005" y="40"/>
                    <a:pt x="1006" y="46"/>
                  </a:cubicBezTo>
                  <a:cubicBezTo>
                    <a:pt x="1009" y="45"/>
                    <a:pt x="1028" y="55"/>
                    <a:pt x="1029" y="59"/>
                  </a:cubicBezTo>
                  <a:cubicBezTo>
                    <a:pt x="1032" y="68"/>
                    <a:pt x="1019" y="58"/>
                    <a:pt x="1012" y="58"/>
                  </a:cubicBezTo>
                  <a:cubicBezTo>
                    <a:pt x="1022" y="61"/>
                    <a:pt x="1037" y="67"/>
                    <a:pt x="1042" y="77"/>
                  </a:cubicBezTo>
                  <a:cubicBezTo>
                    <a:pt x="1039" y="76"/>
                    <a:pt x="1036" y="78"/>
                    <a:pt x="1033" y="77"/>
                  </a:cubicBezTo>
                  <a:cubicBezTo>
                    <a:pt x="1036" y="81"/>
                    <a:pt x="1047" y="81"/>
                    <a:pt x="1047" y="86"/>
                  </a:cubicBezTo>
                  <a:cubicBezTo>
                    <a:pt x="1047" y="91"/>
                    <a:pt x="1031" y="95"/>
                    <a:pt x="1029" y="95"/>
                  </a:cubicBezTo>
                  <a:cubicBezTo>
                    <a:pt x="1012" y="95"/>
                    <a:pt x="1015" y="81"/>
                    <a:pt x="1006" y="75"/>
                  </a:cubicBezTo>
                  <a:cubicBezTo>
                    <a:pt x="1007" y="79"/>
                    <a:pt x="1011" y="87"/>
                    <a:pt x="1011" y="90"/>
                  </a:cubicBezTo>
                  <a:cubicBezTo>
                    <a:pt x="1010" y="101"/>
                    <a:pt x="1012" y="93"/>
                    <a:pt x="1003" y="94"/>
                  </a:cubicBezTo>
                  <a:cubicBezTo>
                    <a:pt x="990" y="96"/>
                    <a:pt x="962" y="85"/>
                    <a:pt x="954" y="98"/>
                  </a:cubicBezTo>
                  <a:cubicBezTo>
                    <a:pt x="958" y="96"/>
                    <a:pt x="967" y="93"/>
                    <a:pt x="971" y="96"/>
                  </a:cubicBezTo>
                  <a:cubicBezTo>
                    <a:pt x="979" y="100"/>
                    <a:pt x="970" y="100"/>
                    <a:pt x="975" y="105"/>
                  </a:cubicBezTo>
                  <a:cubicBezTo>
                    <a:pt x="979" y="110"/>
                    <a:pt x="980" y="110"/>
                    <a:pt x="986" y="113"/>
                  </a:cubicBezTo>
                  <a:cubicBezTo>
                    <a:pt x="988" y="114"/>
                    <a:pt x="988" y="117"/>
                    <a:pt x="989" y="117"/>
                  </a:cubicBezTo>
                  <a:cubicBezTo>
                    <a:pt x="991" y="118"/>
                    <a:pt x="994" y="114"/>
                    <a:pt x="996" y="116"/>
                  </a:cubicBezTo>
                  <a:cubicBezTo>
                    <a:pt x="1006" y="122"/>
                    <a:pt x="1002" y="119"/>
                    <a:pt x="998" y="128"/>
                  </a:cubicBezTo>
                  <a:cubicBezTo>
                    <a:pt x="993" y="138"/>
                    <a:pt x="993" y="143"/>
                    <a:pt x="981" y="137"/>
                  </a:cubicBezTo>
                  <a:cubicBezTo>
                    <a:pt x="983" y="144"/>
                    <a:pt x="990" y="144"/>
                    <a:pt x="995" y="148"/>
                  </a:cubicBezTo>
                  <a:cubicBezTo>
                    <a:pt x="997" y="149"/>
                    <a:pt x="1001" y="147"/>
                    <a:pt x="1003" y="148"/>
                  </a:cubicBezTo>
                  <a:cubicBezTo>
                    <a:pt x="1006" y="149"/>
                    <a:pt x="1002" y="153"/>
                    <a:pt x="1005" y="154"/>
                  </a:cubicBezTo>
                  <a:cubicBezTo>
                    <a:pt x="1016" y="158"/>
                    <a:pt x="1033" y="157"/>
                    <a:pt x="1016" y="170"/>
                  </a:cubicBezTo>
                  <a:cubicBezTo>
                    <a:pt x="1022" y="169"/>
                    <a:pt x="1028" y="168"/>
                    <a:pt x="1031" y="172"/>
                  </a:cubicBezTo>
                  <a:cubicBezTo>
                    <a:pt x="1026" y="175"/>
                    <a:pt x="1019" y="176"/>
                    <a:pt x="1014" y="177"/>
                  </a:cubicBezTo>
                  <a:cubicBezTo>
                    <a:pt x="1022" y="178"/>
                    <a:pt x="1029" y="179"/>
                    <a:pt x="1037" y="180"/>
                  </a:cubicBezTo>
                  <a:cubicBezTo>
                    <a:pt x="1032" y="182"/>
                    <a:pt x="1026" y="184"/>
                    <a:pt x="1023" y="189"/>
                  </a:cubicBezTo>
                  <a:cubicBezTo>
                    <a:pt x="1028" y="192"/>
                    <a:pt x="1037" y="191"/>
                    <a:pt x="1041" y="195"/>
                  </a:cubicBezTo>
                  <a:cubicBezTo>
                    <a:pt x="1045" y="200"/>
                    <a:pt x="1042" y="205"/>
                    <a:pt x="1045" y="210"/>
                  </a:cubicBezTo>
                  <a:cubicBezTo>
                    <a:pt x="1050" y="220"/>
                    <a:pt x="1062" y="229"/>
                    <a:pt x="1069" y="237"/>
                  </a:cubicBezTo>
                  <a:cubicBezTo>
                    <a:pt x="1075" y="243"/>
                    <a:pt x="1084" y="250"/>
                    <a:pt x="1074" y="260"/>
                  </a:cubicBezTo>
                  <a:cubicBezTo>
                    <a:pt x="1072" y="262"/>
                    <a:pt x="1063" y="265"/>
                    <a:pt x="1061" y="267"/>
                  </a:cubicBezTo>
                  <a:cubicBezTo>
                    <a:pt x="1055" y="270"/>
                    <a:pt x="1059" y="278"/>
                    <a:pt x="1047" y="273"/>
                  </a:cubicBezTo>
                  <a:cubicBezTo>
                    <a:pt x="1051" y="274"/>
                    <a:pt x="1053" y="278"/>
                    <a:pt x="1056" y="280"/>
                  </a:cubicBezTo>
                  <a:cubicBezTo>
                    <a:pt x="1050" y="281"/>
                    <a:pt x="1043" y="281"/>
                    <a:pt x="1037" y="280"/>
                  </a:cubicBezTo>
                  <a:cubicBezTo>
                    <a:pt x="1042" y="281"/>
                    <a:pt x="1049" y="284"/>
                    <a:pt x="1053" y="286"/>
                  </a:cubicBezTo>
                  <a:cubicBezTo>
                    <a:pt x="1051" y="302"/>
                    <a:pt x="1055" y="300"/>
                    <a:pt x="1066" y="309"/>
                  </a:cubicBezTo>
                  <a:cubicBezTo>
                    <a:pt x="1068" y="311"/>
                    <a:pt x="1071" y="310"/>
                    <a:pt x="1073" y="311"/>
                  </a:cubicBezTo>
                  <a:cubicBezTo>
                    <a:pt x="1074" y="312"/>
                    <a:pt x="1077" y="319"/>
                    <a:pt x="1078" y="321"/>
                  </a:cubicBezTo>
                  <a:cubicBezTo>
                    <a:pt x="1087" y="330"/>
                    <a:pt x="1100" y="333"/>
                    <a:pt x="1109" y="339"/>
                  </a:cubicBezTo>
                  <a:cubicBezTo>
                    <a:pt x="1118" y="347"/>
                    <a:pt x="1115" y="351"/>
                    <a:pt x="1125" y="356"/>
                  </a:cubicBezTo>
                  <a:cubicBezTo>
                    <a:pt x="1132" y="359"/>
                    <a:pt x="1165" y="374"/>
                    <a:pt x="1157" y="383"/>
                  </a:cubicBezTo>
                  <a:cubicBezTo>
                    <a:pt x="1164" y="385"/>
                    <a:pt x="1165" y="392"/>
                    <a:pt x="1170" y="395"/>
                  </a:cubicBezTo>
                  <a:cubicBezTo>
                    <a:pt x="1174" y="397"/>
                    <a:pt x="1181" y="390"/>
                    <a:pt x="1185" y="399"/>
                  </a:cubicBezTo>
                  <a:cubicBezTo>
                    <a:pt x="1188" y="407"/>
                    <a:pt x="1172" y="421"/>
                    <a:pt x="1164" y="423"/>
                  </a:cubicBezTo>
                  <a:cubicBezTo>
                    <a:pt x="1158" y="425"/>
                    <a:pt x="1158" y="422"/>
                    <a:pt x="1152" y="422"/>
                  </a:cubicBezTo>
                  <a:cubicBezTo>
                    <a:pt x="1145" y="422"/>
                    <a:pt x="1139" y="424"/>
                    <a:pt x="1133" y="424"/>
                  </a:cubicBezTo>
                  <a:cubicBezTo>
                    <a:pt x="1129" y="425"/>
                    <a:pt x="1119" y="422"/>
                    <a:pt x="1116" y="422"/>
                  </a:cubicBezTo>
                  <a:cubicBezTo>
                    <a:pt x="1115" y="422"/>
                    <a:pt x="1112" y="424"/>
                    <a:pt x="1110" y="424"/>
                  </a:cubicBezTo>
                  <a:cubicBezTo>
                    <a:pt x="1109" y="424"/>
                    <a:pt x="1108" y="420"/>
                    <a:pt x="1106" y="419"/>
                  </a:cubicBezTo>
                  <a:cubicBezTo>
                    <a:pt x="1097" y="417"/>
                    <a:pt x="1085" y="417"/>
                    <a:pt x="1077" y="411"/>
                  </a:cubicBezTo>
                  <a:cubicBezTo>
                    <a:pt x="1070" y="406"/>
                    <a:pt x="1071" y="397"/>
                    <a:pt x="1065" y="392"/>
                  </a:cubicBezTo>
                  <a:cubicBezTo>
                    <a:pt x="1046" y="376"/>
                    <a:pt x="1065" y="408"/>
                    <a:pt x="1067" y="413"/>
                  </a:cubicBezTo>
                  <a:cubicBezTo>
                    <a:pt x="1071" y="423"/>
                    <a:pt x="1074" y="424"/>
                    <a:pt x="1064" y="424"/>
                  </a:cubicBezTo>
                  <a:cubicBezTo>
                    <a:pt x="1061" y="425"/>
                    <a:pt x="1057" y="421"/>
                    <a:pt x="1052" y="422"/>
                  </a:cubicBezTo>
                  <a:cubicBezTo>
                    <a:pt x="1045" y="423"/>
                    <a:pt x="1041" y="427"/>
                    <a:pt x="1037" y="433"/>
                  </a:cubicBezTo>
                  <a:cubicBezTo>
                    <a:pt x="1033" y="439"/>
                    <a:pt x="1031" y="449"/>
                    <a:pt x="1028" y="455"/>
                  </a:cubicBezTo>
                  <a:cubicBezTo>
                    <a:pt x="1025" y="461"/>
                    <a:pt x="1022" y="466"/>
                    <a:pt x="1019" y="471"/>
                  </a:cubicBezTo>
                  <a:cubicBezTo>
                    <a:pt x="1016" y="478"/>
                    <a:pt x="1004" y="499"/>
                    <a:pt x="1011" y="502"/>
                  </a:cubicBezTo>
                  <a:cubicBezTo>
                    <a:pt x="1001" y="506"/>
                    <a:pt x="1009" y="511"/>
                    <a:pt x="1009" y="515"/>
                  </a:cubicBezTo>
                  <a:cubicBezTo>
                    <a:pt x="1011" y="525"/>
                    <a:pt x="1010" y="524"/>
                    <a:pt x="1005" y="535"/>
                  </a:cubicBezTo>
                  <a:cubicBezTo>
                    <a:pt x="999" y="548"/>
                    <a:pt x="1007" y="550"/>
                    <a:pt x="1009" y="559"/>
                  </a:cubicBezTo>
                  <a:cubicBezTo>
                    <a:pt x="1009" y="564"/>
                    <a:pt x="1004" y="576"/>
                    <a:pt x="1002" y="580"/>
                  </a:cubicBezTo>
                  <a:cubicBezTo>
                    <a:pt x="1007" y="578"/>
                    <a:pt x="1020" y="565"/>
                    <a:pt x="1024" y="567"/>
                  </a:cubicBezTo>
                  <a:cubicBezTo>
                    <a:pt x="1029" y="570"/>
                    <a:pt x="1017" y="576"/>
                    <a:pt x="1015" y="577"/>
                  </a:cubicBezTo>
                  <a:cubicBezTo>
                    <a:pt x="1026" y="580"/>
                    <a:pt x="1019" y="590"/>
                    <a:pt x="1013" y="591"/>
                  </a:cubicBezTo>
                  <a:cubicBezTo>
                    <a:pt x="1015" y="591"/>
                    <a:pt x="1016" y="592"/>
                    <a:pt x="1018" y="592"/>
                  </a:cubicBezTo>
                  <a:cubicBezTo>
                    <a:pt x="1018" y="593"/>
                    <a:pt x="1015" y="600"/>
                    <a:pt x="1015" y="599"/>
                  </a:cubicBezTo>
                  <a:cubicBezTo>
                    <a:pt x="1013" y="599"/>
                    <a:pt x="1010" y="600"/>
                    <a:pt x="1007" y="600"/>
                  </a:cubicBezTo>
                  <a:cubicBezTo>
                    <a:pt x="1010" y="603"/>
                    <a:pt x="1023" y="602"/>
                    <a:pt x="1024" y="607"/>
                  </a:cubicBezTo>
                  <a:cubicBezTo>
                    <a:pt x="1024" y="613"/>
                    <a:pt x="1011" y="613"/>
                    <a:pt x="1008" y="612"/>
                  </a:cubicBezTo>
                  <a:cubicBezTo>
                    <a:pt x="1008" y="613"/>
                    <a:pt x="1008" y="614"/>
                    <a:pt x="1009" y="615"/>
                  </a:cubicBezTo>
                  <a:cubicBezTo>
                    <a:pt x="1002" y="617"/>
                    <a:pt x="1003" y="626"/>
                    <a:pt x="995" y="617"/>
                  </a:cubicBezTo>
                  <a:cubicBezTo>
                    <a:pt x="994" y="620"/>
                    <a:pt x="992" y="621"/>
                    <a:pt x="990" y="624"/>
                  </a:cubicBezTo>
                  <a:cubicBezTo>
                    <a:pt x="991" y="623"/>
                    <a:pt x="989" y="614"/>
                    <a:pt x="986" y="614"/>
                  </a:cubicBezTo>
                  <a:cubicBezTo>
                    <a:pt x="981" y="615"/>
                    <a:pt x="984" y="618"/>
                    <a:pt x="981" y="621"/>
                  </a:cubicBezTo>
                  <a:cubicBezTo>
                    <a:pt x="974" y="626"/>
                    <a:pt x="964" y="641"/>
                    <a:pt x="959" y="649"/>
                  </a:cubicBezTo>
                  <a:cubicBezTo>
                    <a:pt x="955" y="656"/>
                    <a:pt x="953" y="660"/>
                    <a:pt x="946" y="664"/>
                  </a:cubicBezTo>
                  <a:cubicBezTo>
                    <a:pt x="939" y="668"/>
                    <a:pt x="925" y="670"/>
                    <a:pt x="931" y="658"/>
                  </a:cubicBezTo>
                  <a:cubicBezTo>
                    <a:pt x="931" y="658"/>
                    <a:pt x="930" y="658"/>
                    <a:pt x="929" y="658"/>
                  </a:cubicBezTo>
                  <a:cubicBezTo>
                    <a:pt x="929" y="659"/>
                    <a:pt x="928" y="660"/>
                    <a:pt x="927" y="661"/>
                  </a:cubicBezTo>
                  <a:cubicBezTo>
                    <a:pt x="927" y="651"/>
                    <a:pt x="918" y="649"/>
                    <a:pt x="922" y="638"/>
                  </a:cubicBezTo>
                  <a:cubicBezTo>
                    <a:pt x="910" y="646"/>
                    <a:pt x="927" y="655"/>
                    <a:pt x="920" y="662"/>
                  </a:cubicBezTo>
                  <a:cubicBezTo>
                    <a:pt x="927" y="662"/>
                    <a:pt x="928" y="670"/>
                    <a:pt x="924" y="676"/>
                  </a:cubicBezTo>
                  <a:cubicBezTo>
                    <a:pt x="918" y="684"/>
                    <a:pt x="901" y="682"/>
                    <a:pt x="897" y="694"/>
                  </a:cubicBezTo>
                  <a:cubicBezTo>
                    <a:pt x="895" y="698"/>
                    <a:pt x="901" y="701"/>
                    <a:pt x="900" y="704"/>
                  </a:cubicBezTo>
                  <a:cubicBezTo>
                    <a:pt x="896" y="711"/>
                    <a:pt x="894" y="709"/>
                    <a:pt x="887" y="712"/>
                  </a:cubicBezTo>
                  <a:cubicBezTo>
                    <a:pt x="876" y="717"/>
                    <a:pt x="869" y="721"/>
                    <a:pt x="860" y="728"/>
                  </a:cubicBezTo>
                  <a:cubicBezTo>
                    <a:pt x="871" y="736"/>
                    <a:pt x="877" y="719"/>
                    <a:pt x="886" y="729"/>
                  </a:cubicBezTo>
                  <a:cubicBezTo>
                    <a:pt x="887" y="730"/>
                    <a:pt x="882" y="734"/>
                    <a:pt x="882" y="735"/>
                  </a:cubicBezTo>
                  <a:cubicBezTo>
                    <a:pt x="883" y="737"/>
                    <a:pt x="888" y="738"/>
                    <a:pt x="888" y="741"/>
                  </a:cubicBezTo>
                  <a:cubicBezTo>
                    <a:pt x="888" y="743"/>
                    <a:pt x="889" y="755"/>
                    <a:pt x="888" y="757"/>
                  </a:cubicBezTo>
                  <a:cubicBezTo>
                    <a:pt x="883" y="765"/>
                    <a:pt x="872" y="763"/>
                    <a:pt x="867" y="772"/>
                  </a:cubicBezTo>
                  <a:cubicBezTo>
                    <a:pt x="879" y="764"/>
                    <a:pt x="876" y="775"/>
                    <a:pt x="884" y="776"/>
                  </a:cubicBezTo>
                  <a:cubicBezTo>
                    <a:pt x="890" y="777"/>
                    <a:pt x="895" y="766"/>
                    <a:pt x="897" y="777"/>
                  </a:cubicBezTo>
                  <a:cubicBezTo>
                    <a:pt x="899" y="776"/>
                    <a:pt x="902" y="775"/>
                    <a:pt x="904" y="774"/>
                  </a:cubicBezTo>
                  <a:cubicBezTo>
                    <a:pt x="905" y="782"/>
                    <a:pt x="902" y="804"/>
                    <a:pt x="898" y="811"/>
                  </a:cubicBezTo>
                  <a:cubicBezTo>
                    <a:pt x="889" y="824"/>
                    <a:pt x="893" y="812"/>
                    <a:pt x="887" y="811"/>
                  </a:cubicBezTo>
                  <a:cubicBezTo>
                    <a:pt x="873" y="810"/>
                    <a:pt x="872" y="813"/>
                    <a:pt x="869" y="824"/>
                  </a:cubicBezTo>
                  <a:cubicBezTo>
                    <a:pt x="879" y="809"/>
                    <a:pt x="877" y="822"/>
                    <a:pt x="877" y="829"/>
                  </a:cubicBezTo>
                  <a:cubicBezTo>
                    <a:pt x="877" y="841"/>
                    <a:pt x="879" y="853"/>
                    <a:pt x="872" y="863"/>
                  </a:cubicBezTo>
                  <a:cubicBezTo>
                    <a:pt x="861" y="876"/>
                    <a:pt x="853" y="860"/>
                    <a:pt x="851" y="848"/>
                  </a:cubicBezTo>
                  <a:cubicBezTo>
                    <a:pt x="850" y="856"/>
                    <a:pt x="848" y="863"/>
                    <a:pt x="847" y="870"/>
                  </a:cubicBezTo>
                  <a:cubicBezTo>
                    <a:pt x="852" y="868"/>
                    <a:pt x="878" y="889"/>
                    <a:pt x="854" y="888"/>
                  </a:cubicBezTo>
                  <a:cubicBezTo>
                    <a:pt x="857" y="894"/>
                    <a:pt x="857" y="900"/>
                    <a:pt x="849" y="902"/>
                  </a:cubicBezTo>
                  <a:cubicBezTo>
                    <a:pt x="851" y="900"/>
                    <a:pt x="851" y="898"/>
                    <a:pt x="854" y="896"/>
                  </a:cubicBezTo>
                  <a:cubicBezTo>
                    <a:pt x="845" y="896"/>
                    <a:pt x="839" y="912"/>
                    <a:pt x="836" y="920"/>
                  </a:cubicBezTo>
                  <a:cubicBezTo>
                    <a:pt x="834" y="926"/>
                    <a:pt x="836" y="934"/>
                    <a:pt x="831" y="939"/>
                  </a:cubicBezTo>
                  <a:cubicBezTo>
                    <a:pt x="828" y="943"/>
                    <a:pt x="823" y="940"/>
                    <a:pt x="819" y="942"/>
                  </a:cubicBezTo>
                  <a:cubicBezTo>
                    <a:pt x="793" y="955"/>
                    <a:pt x="767" y="967"/>
                    <a:pt x="739" y="979"/>
                  </a:cubicBezTo>
                  <a:cubicBezTo>
                    <a:pt x="725" y="984"/>
                    <a:pt x="711" y="990"/>
                    <a:pt x="698" y="998"/>
                  </a:cubicBezTo>
                  <a:cubicBezTo>
                    <a:pt x="680" y="1008"/>
                    <a:pt x="674" y="1013"/>
                    <a:pt x="673" y="992"/>
                  </a:cubicBezTo>
                  <a:cubicBezTo>
                    <a:pt x="672" y="980"/>
                    <a:pt x="675" y="961"/>
                    <a:pt x="672" y="949"/>
                  </a:cubicBezTo>
                  <a:cubicBezTo>
                    <a:pt x="667" y="931"/>
                    <a:pt x="660" y="931"/>
                    <a:pt x="665" y="910"/>
                  </a:cubicBezTo>
                  <a:cubicBezTo>
                    <a:pt x="655" y="913"/>
                    <a:pt x="663" y="922"/>
                    <a:pt x="658" y="927"/>
                  </a:cubicBezTo>
                  <a:cubicBezTo>
                    <a:pt x="654" y="930"/>
                    <a:pt x="637" y="923"/>
                    <a:pt x="635" y="920"/>
                  </a:cubicBezTo>
                  <a:cubicBezTo>
                    <a:pt x="629" y="912"/>
                    <a:pt x="638" y="904"/>
                    <a:pt x="643" y="894"/>
                  </a:cubicBezTo>
                  <a:cubicBezTo>
                    <a:pt x="636" y="900"/>
                    <a:pt x="630" y="917"/>
                    <a:pt x="619" y="914"/>
                  </a:cubicBezTo>
                  <a:cubicBezTo>
                    <a:pt x="608" y="911"/>
                    <a:pt x="615" y="900"/>
                    <a:pt x="614" y="891"/>
                  </a:cubicBezTo>
                  <a:cubicBezTo>
                    <a:pt x="613" y="905"/>
                    <a:pt x="604" y="911"/>
                    <a:pt x="592" y="917"/>
                  </a:cubicBezTo>
                  <a:cubicBezTo>
                    <a:pt x="585" y="920"/>
                    <a:pt x="576" y="926"/>
                    <a:pt x="567" y="925"/>
                  </a:cubicBezTo>
                  <a:cubicBezTo>
                    <a:pt x="552" y="922"/>
                    <a:pt x="559" y="917"/>
                    <a:pt x="559" y="905"/>
                  </a:cubicBezTo>
                  <a:cubicBezTo>
                    <a:pt x="558" y="887"/>
                    <a:pt x="550" y="888"/>
                    <a:pt x="537" y="893"/>
                  </a:cubicBezTo>
                  <a:cubicBezTo>
                    <a:pt x="532" y="895"/>
                    <a:pt x="532" y="900"/>
                    <a:pt x="524" y="898"/>
                  </a:cubicBezTo>
                  <a:cubicBezTo>
                    <a:pt x="526" y="899"/>
                    <a:pt x="519" y="889"/>
                    <a:pt x="519" y="889"/>
                  </a:cubicBezTo>
                  <a:cubicBezTo>
                    <a:pt x="522" y="892"/>
                    <a:pt x="523" y="897"/>
                    <a:pt x="525" y="901"/>
                  </a:cubicBezTo>
                  <a:cubicBezTo>
                    <a:pt x="513" y="885"/>
                    <a:pt x="497" y="878"/>
                    <a:pt x="488" y="861"/>
                  </a:cubicBezTo>
                  <a:cubicBezTo>
                    <a:pt x="490" y="871"/>
                    <a:pt x="468" y="886"/>
                    <a:pt x="486" y="889"/>
                  </a:cubicBezTo>
                  <a:cubicBezTo>
                    <a:pt x="473" y="897"/>
                    <a:pt x="443" y="924"/>
                    <a:pt x="428" y="920"/>
                  </a:cubicBezTo>
                  <a:cubicBezTo>
                    <a:pt x="413" y="916"/>
                    <a:pt x="410" y="902"/>
                    <a:pt x="392" y="908"/>
                  </a:cubicBezTo>
                  <a:cubicBezTo>
                    <a:pt x="379" y="912"/>
                    <a:pt x="374" y="926"/>
                    <a:pt x="362" y="932"/>
                  </a:cubicBezTo>
                  <a:cubicBezTo>
                    <a:pt x="356" y="935"/>
                    <a:pt x="348" y="939"/>
                    <a:pt x="344" y="930"/>
                  </a:cubicBezTo>
                  <a:cubicBezTo>
                    <a:pt x="344" y="929"/>
                    <a:pt x="349" y="915"/>
                    <a:pt x="349" y="914"/>
                  </a:cubicBezTo>
                  <a:cubicBezTo>
                    <a:pt x="349" y="907"/>
                    <a:pt x="346" y="900"/>
                    <a:pt x="346" y="893"/>
                  </a:cubicBezTo>
                  <a:cubicBezTo>
                    <a:pt x="345" y="877"/>
                    <a:pt x="343" y="871"/>
                    <a:pt x="339" y="856"/>
                  </a:cubicBezTo>
                  <a:cubicBezTo>
                    <a:pt x="337" y="850"/>
                    <a:pt x="335" y="844"/>
                    <a:pt x="338" y="839"/>
                  </a:cubicBezTo>
                  <a:cubicBezTo>
                    <a:pt x="331" y="842"/>
                    <a:pt x="328" y="859"/>
                    <a:pt x="333" y="862"/>
                  </a:cubicBezTo>
                  <a:cubicBezTo>
                    <a:pt x="328" y="864"/>
                    <a:pt x="321" y="871"/>
                    <a:pt x="317" y="871"/>
                  </a:cubicBezTo>
                  <a:cubicBezTo>
                    <a:pt x="312" y="871"/>
                    <a:pt x="313" y="867"/>
                    <a:pt x="311" y="866"/>
                  </a:cubicBezTo>
                  <a:cubicBezTo>
                    <a:pt x="292" y="861"/>
                    <a:pt x="287" y="860"/>
                    <a:pt x="269" y="870"/>
                  </a:cubicBezTo>
                  <a:cubicBezTo>
                    <a:pt x="256" y="877"/>
                    <a:pt x="239" y="887"/>
                    <a:pt x="226" y="873"/>
                  </a:cubicBezTo>
                  <a:cubicBezTo>
                    <a:pt x="223" y="869"/>
                    <a:pt x="219" y="873"/>
                    <a:pt x="226" y="866"/>
                  </a:cubicBezTo>
                  <a:cubicBezTo>
                    <a:pt x="230" y="862"/>
                    <a:pt x="241" y="859"/>
                    <a:pt x="246" y="858"/>
                  </a:cubicBezTo>
                  <a:cubicBezTo>
                    <a:pt x="233" y="849"/>
                    <a:pt x="218" y="881"/>
                    <a:pt x="210" y="878"/>
                  </a:cubicBezTo>
                  <a:cubicBezTo>
                    <a:pt x="199" y="874"/>
                    <a:pt x="213" y="843"/>
                    <a:pt x="182" y="859"/>
                  </a:cubicBezTo>
                  <a:cubicBezTo>
                    <a:pt x="173" y="864"/>
                    <a:pt x="166" y="876"/>
                    <a:pt x="160" y="862"/>
                  </a:cubicBezTo>
                  <a:cubicBezTo>
                    <a:pt x="157" y="856"/>
                    <a:pt x="161" y="849"/>
                    <a:pt x="161" y="842"/>
                  </a:cubicBezTo>
                  <a:cubicBezTo>
                    <a:pt x="161" y="838"/>
                    <a:pt x="152" y="824"/>
                    <a:pt x="152" y="825"/>
                  </a:cubicBezTo>
                  <a:cubicBezTo>
                    <a:pt x="153" y="816"/>
                    <a:pt x="162" y="819"/>
                    <a:pt x="166" y="813"/>
                  </a:cubicBezTo>
                  <a:cubicBezTo>
                    <a:pt x="155" y="821"/>
                    <a:pt x="145" y="783"/>
                    <a:pt x="145" y="776"/>
                  </a:cubicBezTo>
                  <a:cubicBezTo>
                    <a:pt x="144" y="765"/>
                    <a:pt x="152" y="757"/>
                    <a:pt x="144" y="746"/>
                  </a:cubicBezTo>
                  <a:cubicBezTo>
                    <a:pt x="138" y="739"/>
                    <a:pt x="128" y="740"/>
                    <a:pt x="122" y="732"/>
                  </a:cubicBezTo>
                  <a:cubicBezTo>
                    <a:pt x="122" y="732"/>
                    <a:pt x="124" y="731"/>
                    <a:pt x="125" y="731"/>
                  </a:cubicBezTo>
                  <a:cubicBezTo>
                    <a:pt x="120" y="724"/>
                    <a:pt x="130" y="724"/>
                    <a:pt x="133" y="720"/>
                  </a:cubicBezTo>
                  <a:cubicBezTo>
                    <a:pt x="138" y="713"/>
                    <a:pt x="137" y="707"/>
                    <a:pt x="138" y="698"/>
                  </a:cubicBezTo>
                  <a:cubicBezTo>
                    <a:pt x="140" y="687"/>
                    <a:pt x="144" y="679"/>
                    <a:pt x="137" y="669"/>
                  </a:cubicBezTo>
                  <a:cubicBezTo>
                    <a:pt x="134" y="665"/>
                    <a:pt x="129" y="667"/>
                    <a:pt x="127" y="662"/>
                  </a:cubicBezTo>
                  <a:cubicBezTo>
                    <a:pt x="124" y="658"/>
                    <a:pt x="127" y="652"/>
                    <a:pt x="124" y="648"/>
                  </a:cubicBezTo>
                  <a:cubicBezTo>
                    <a:pt x="123" y="646"/>
                    <a:pt x="114" y="645"/>
                    <a:pt x="112" y="644"/>
                  </a:cubicBezTo>
                  <a:cubicBezTo>
                    <a:pt x="105" y="638"/>
                    <a:pt x="99" y="628"/>
                    <a:pt x="106" y="620"/>
                  </a:cubicBezTo>
                  <a:cubicBezTo>
                    <a:pt x="96" y="625"/>
                    <a:pt x="100" y="638"/>
                    <a:pt x="86" y="629"/>
                  </a:cubicBezTo>
                  <a:cubicBezTo>
                    <a:pt x="81" y="626"/>
                    <a:pt x="81" y="616"/>
                    <a:pt x="69" y="618"/>
                  </a:cubicBezTo>
                  <a:cubicBezTo>
                    <a:pt x="63" y="619"/>
                    <a:pt x="68" y="625"/>
                    <a:pt x="64" y="625"/>
                  </a:cubicBezTo>
                  <a:cubicBezTo>
                    <a:pt x="51" y="626"/>
                    <a:pt x="37" y="603"/>
                    <a:pt x="48" y="597"/>
                  </a:cubicBezTo>
                  <a:cubicBezTo>
                    <a:pt x="53" y="594"/>
                    <a:pt x="68" y="608"/>
                    <a:pt x="76" y="603"/>
                  </a:cubicBezTo>
                  <a:cubicBezTo>
                    <a:pt x="69" y="603"/>
                    <a:pt x="66" y="595"/>
                    <a:pt x="58" y="594"/>
                  </a:cubicBezTo>
                  <a:cubicBezTo>
                    <a:pt x="58" y="592"/>
                    <a:pt x="58" y="593"/>
                    <a:pt x="58" y="591"/>
                  </a:cubicBezTo>
                  <a:cubicBezTo>
                    <a:pt x="61" y="591"/>
                    <a:pt x="63" y="591"/>
                    <a:pt x="66" y="591"/>
                  </a:cubicBezTo>
                  <a:cubicBezTo>
                    <a:pt x="61" y="586"/>
                    <a:pt x="56" y="588"/>
                    <a:pt x="49" y="587"/>
                  </a:cubicBezTo>
                  <a:cubicBezTo>
                    <a:pt x="46" y="586"/>
                    <a:pt x="45" y="585"/>
                    <a:pt x="41" y="583"/>
                  </a:cubicBezTo>
                  <a:cubicBezTo>
                    <a:pt x="37" y="581"/>
                    <a:pt x="36" y="585"/>
                    <a:pt x="31" y="579"/>
                  </a:cubicBezTo>
                  <a:cubicBezTo>
                    <a:pt x="28" y="573"/>
                    <a:pt x="26" y="561"/>
                    <a:pt x="33" y="561"/>
                  </a:cubicBezTo>
                  <a:cubicBezTo>
                    <a:pt x="28" y="558"/>
                    <a:pt x="27" y="553"/>
                    <a:pt x="29" y="549"/>
                  </a:cubicBezTo>
                  <a:cubicBezTo>
                    <a:pt x="25" y="550"/>
                    <a:pt x="26" y="548"/>
                    <a:pt x="24" y="551"/>
                  </a:cubicBezTo>
                  <a:cubicBezTo>
                    <a:pt x="15" y="540"/>
                    <a:pt x="38" y="543"/>
                    <a:pt x="43" y="546"/>
                  </a:cubicBezTo>
                  <a:cubicBezTo>
                    <a:pt x="38" y="541"/>
                    <a:pt x="36" y="530"/>
                    <a:pt x="36" y="523"/>
                  </a:cubicBezTo>
                  <a:cubicBezTo>
                    <a:pt x="37" y="511"/>
                    <a:pt x="36" y="517"/>
                    <a:pt x="51" y="517"/>
                  </a:cubicBezTo>
                  <a:cubicBezTo>
                    <a:pt x="47" y="514"/>
                    <a:pt x="41" y="511"/>
                    <a:pt x="37" y="507"/>
                  </a:cubicBezTo>
                  <a:cubicBezTo>
                    <a:pt x="32" y="502"/>
                    <a:pt x="32" y="493"/>
                    <a:pt x="27" y="489"/>
                  </a:cubicBezTo>
                  <a:cubicBezTo>
                    <a:pt x="24" y="486"/>
                    <a:pt x="12" y="485"/>
                    <a:pt x="11" y="483"/>
                  </a:cubicBezTo>
                  <a:cubicBezTo>
                    <a:pt x="7" y="479"/>
                    <a:pt x="10" y="478"/>
                    <a:pt x="9" y="473"/>
                  </a:cubicBezTo>
                  <a:cubicBezTo>
                    <a:pt x="6" y="460"/>
                    <a:pt x="7" y="444"/>
                    <a:pt x="4" y="431"/>
                  </a:cubicBezTo>
                  <a:cubicBezTo>
                    <a:pt x="0" y="418"/>
                    <a:pt x="1" y="426"/>
                    <a:pt x="7" y="416"/>
                  </a:cubicBezTo>
                  <a:cubicBezTo>
                    <a:pt x="8" y="415"/>
                    <a:pt x="12" y="414"/>
                    <a:pt x="13" y="411"/>
                  </a:cubicBezTo>
                  <a:cubicBezTo>
                    <a:pt x="17" y="403"/>
                    <a:pt x="9" y="397"/>
                    <a:pt x="9" y="389"/>
                  </a:cubicBezTo>
                  <a:cubicBezTo>
                    <a:pt x="9" y="376"/>
                    <a:pt x="16" y="383"/>
                    <a:pt x="28" y="376"/>
                  </a:cubicBezTo>
                  <a:cubicBezTo>
                    <a:pt x="37" y="371"/>
                    <a:pt x="41" y="362"/>
                    <a:pt x="48" y="355"/>
                  </a:cubicBezTo>
                  <a:cubicBezTo>
                    <a:pt x="35" y="357"/>
                    <a:pt x="33" y="376"/>
                    <a:pt x="15" y="377"/>
                  </a:cubicBezTo>
                  <a:cubicBezTo>
                    <a:pt x="15" y="370"/>
                    <a:pt x="21" y="365"/>
                    <a:pt x="23" y="358"/>
                  </a:cubicBezTo>
                  <a:cubicBezTo>
                    <a:pt x="26" y="347"/>
                    <a:pt x="22" y="344"/>
                    <a:pt x="29" y="336"/>
                  </a:cubicBezTo>
                  <a:cubicBezTo>
                    <a:pt x="39" y="324"/>
                    <a:pt x="51" y="319"/>
                    <a:pt x="57" y="306"/>
                  </a:cubicBezTo>
                  <a:cubicBezTo>
                    <a:pt x="56" y="306"/>
                    <a:pt x="56" y="306"/>
                    <a:pt x="56" y="306"/>
                  </a:cubicBezTo>
                  <a:cubicBezTo>
                    <a:pt x="54" y="307"/>
                    <a:pt x="52" y="310"/>
                    <a:pt x="50" y="311"/>
                  </a:cubicBezTo>
                  <a:cubicBezTo>
                    <a:pt x="54" y="306"/>
                    <a:pt x="54" y="295"/>
                    <a:pt x="57" y="292"/>
                  </a:cubicBezTo>
                  <a:cubicBezTo>
                    <a:pt x="68" y="282"/>
                    <a:pt x="84" y="292"/>
                    <a:pt x="92" y="275"/>
                  </a:cubicBezTo>
                  <a:cubicBezTo>
                    <a:pt x="89" y="282"/>
                    <a:pt x="79" y="291"/>
                    <a:pt x="78" y="297"/>
                  </a:cubicBezTo>
                  <a:cubicBezTo>
                    <a:pt x="77" y="307"/>
                    <a:pt x="84" y="305"/>
                    <a:pt x="87" y="310"/>
                  </a:cubicBezTo>
                  <a:cubicBezTo>
                    <a:pt x="88" y="311"/>
                    <a:pt x="90" y="311"/>
                    <a:pt x="92" y="314"/>
                  </a:cubicBezTo>
                  <a:cubicBezTo>
                    <a:pt x="94" y="318"/>
                    <a:pt x="90" y="324"/>
                    <a:pt x="92" y="328"/>
                  </a:cubicBezTo>
                  <a:cubicBezTo>
                    <a:pt x="95" y="337"/>
                    <a:pt x="107" y="340"/>
                    <a:pt x="107" y="349"/>
                  </a:cubicBezTo>
                  <a:cubicBezTo>
                    <a:pt x="118" y="350"/>
                    <a:pt x="126" y="362"/>
                    <a:pt x="135" y="371"/>
                  </a:cubicBezTo>
                  <a:cubicBezTo>
                    <a:pt x="142" y="377"/>
                    <a:pt x="148" y="378"/>
                    <a:pt x="155" y="384"/>
                  </a:cubicBezTo>
                  <a:cubicBezTo>
                    <a:pt x="159" y="387"/>
                    <a:pt x="160" y="396"/>
                    <a:pt x="164" y="399"/>
                  </a:cubicBezTo>
                  <a:cubicBezTo>
                    <a:pt x="166" y="401"/>
                    <a:pt x="167" y="401"/>
                    <a:pt x="170" y="403"/>
                  </a:cubicBezTo>
                  <a:cubicBezTo>
                    <a:pt x="175" y="407"/>
                    <a:pt x="188" y="418"/>
                    <a:pt x="195" y="419"/>
                  </a:cubicBezTo>
                  <a:cubicBezTo>
                    <a:pt x="200" y="419"/>
                    <a:pt x="209" y="416"/>
                    <a:pt x="213" y="415"/>
                  </a:cubicBezTo>
                  <a:cubicBezTo>
                    <a:pt x="226" y="413"/>
                    <a:pt x="231" y="403"/>
                    <a:pt x="248" y="400"/>
                  </a:cubicBezTo>
                  <a:cubicBezTo>
                    <a:pt x="256" y="398"/>
                    <a:pt x="265" y="393"/>
                    <a:pt x="273" y="393"/>
                  </a:cubicBezTo>
                  <a:cubicBezTo>
                    <a:pt x="280" y="394"/>
                    <a:pt x="286" y="400"/>
                    <a:pt x="293" y="401"/>
                  </a:cubicBezTo>
                  <a:cubicBezTo>
                    <a:pt x="300" y="402"/>
                    <a:pt x="307" y="396"/>
                    <a:pt x="308" y="407"/>
                  </a:cubicBezTo>
                  <a:cubicBezTo>
                    <a:pt x="320" y="395"/>
                    <a:pt x="324" y="402"/>
                    <a:pt x="336" y="402"/>
                  </a:cubicBezTo>
                  <a:cubicBezTo>
                    <a:pt x="348" y="401"/>
                    <a:pt x="345" y="397"/>
                    <a:pt x="355" y="390"/>
                  </a:cubicBezTo>
                  <a:cubicBezTo>
                    <a:pt x="361" y="386"/>
                    <a:pt x="368" y="389"/>
                    <a:pt x="373" y="386"/>
                  </a:cubicBezTo>
                  <a:cubicBezTo>
                    <a:pt x="383" y="381"/>
                    <a:pt x="384" y="367"/>
                    <a:pt x="389" y="356"/>
                  </a:cubicBezTo>
                  <a:cubicBezTo>
                    <a:pt x="389" y="355"/>
                    <a:pt x="383" y="356"/>
                    <a:pt x="387" y="350"/>
                  </a:cubicBezTo>
                  <a:cubicBezTo>
                    <a:pt x="391" y="345"/>
                    <a:pt x="401" y="344"/>
                    <a:pt x="406" y="342"/>
                  </a:cubicBezTo>
                  <a:cubicBezTo>
                    <a:pt x="414" y="338"/>
                    <a:pt x="421" y="337"/>
                    <a:pt x="429" y="336"/>
                  </a:cubicBezTo>
                  <a:cubicBezTo>
                    <a:pt x="439" y="336"/>
                    <a:pt x="449" y="339"/>
                    <a:pt x="458" y="338"/>
                  </a:cubicBezTo>
                  <a:cubicBezTo>
                    <a:pt x="462" y="338"/>
                    <a:pt x="463" y="334"/>
                    <a:pt x="466" y="334"/>
                  </a:cubicBezTo>
                  <a:cubicBezTo>
                    <a:pt x="482" y="333"/>
                    <a:pt x="493" y="340"/>
                    <a:pt x="479" y="353"/>
                  </a:cubicBezTo>
                  <a:cubicBezTo>
                    <a:pt x="496" y="349"/>
                    <a:pt x="510" y="359"/>
                    <a:pt x="526" y="364"/>
                  </a:cubicBezTo>
                  <a:cubicBezTo>
                    <a:pt x="532" y="366"/>
                    <a:pt x="539" y="364"/>
                    <a:pt x="545" y="366"/>
                  </a:cubicBezTo>
                  <a:cubicBezTo>
                    <a:pt x="559" y="370"/>
                    <a:pt x="550" y="378"/>
                    <a:pt x="566" y="370"/>
                  </a:cubicBezTo>
                  <a:cubicBezTo>
                    <a:pt x="576" y="365"/>
                    <a:pt x="580" y="355"/>
                    <a:pt x="589" y="351"/>
                  </a:cubicBezTo>
                  <a:cubicBezTo>
                    <a:pt x="598" y="346"/>
                    <a:pt x="609" y="350"/>
                    <a:pt x="617" y="350"/>
                  </a:cubicBezTo>
                  <a:cubicBezTo>
                    <a:pt x="623" y="350"/>
                    <a:pt x="622" y="351"/>
                    <a:pt x="631" y="348"/>
                  </a:cubicBezTo>
                  <a:cubicBezTo>
                    <a:pt x="646" y="342"/>
                    <a:pt x="642" y="344"/>
                    <a:pt x="654" y="348"/>
                  </a:cubicBezTo>
                  <a:cubicBezTo>
                    <a:pt x="664" y="350"/>
                    <a:pt x="660" y="352"/>
                    <a:pt x="667" y="346"/>
                  </a:cubicBezTo>
                  <a:cubicBezTo>
                    <a:pt x="668" y="345"/>
                    <a:pt x="665" y="341"/>
                    <a:pt x="666" y="339"/>
                  </a:cubicBezTo>
                  <a:cubicBezTo>
                    <a:pt x="668" y="336"/>
                    <a:pt x="672" y="335"/>
                    <a:pt x="673" y="332"/>
                  </a:cubicBezTo>
                  <a:cubicBezTo>
                    <a:pt x="677" y="326"/>
                    <a:pt x="676" y="311"/>
                    <a:pt x="679" y="307"/>
                  </a:cubicBezTo>
                  <a:cubicBezTo>
                    <a:pt x="683" y="299"/>
                    <a:pt x="691" y="304"/>
                    <a:pt x="697" y="297"/>
                  </a:cubicBezTo>
                  <a:cubicBezTo>
                    <a:pt x="697" y="297"/>
                    <a:pt x="699" y="286"/>
                    <a:pt x="699" y="285"/>
                  </a:cubicBezTo>
                  <a:cubicBezTo>
                    <a:pt x="697" y="277"/>
                    <a:pt x="693" y="284"/>
                    <a:pt x="691" y="279"/>
                  </a:cubicBezTo>
                  <a:cubicBezTo>
                    <a:pt x="689" y="276"/>
                    <a:pt x="688" y="268"/>
                    <a:pt x="689" y="264"/>
                  </a:cubicBezTo>
                  <a:cubicBezTo>
                    <a:pt x="692" y="252"/>
                    <a:pt x="699" y="256"/>
                    <a:pt x="708" y="251"/>
                  </a:cubicBezTo>
                  <a:cubicBezTo>
                    <a:pt x="708" y="250"/>
                    <a:pt x="706" y="246"/>
                    <a:pt x="708" y="245"/>
                  </a:cubicBezTo>
                  <a:cubicBezTo>
                    <a:pt x="709" y="244"/>
                    <a:pt x="714" y="244"/>
                    <a:pt x="715" y="243"/>
                  </a:cubicBezTo>
                  <a:cubicBezTo>
                    <a:pt x="720" y="238"/>
                    <a:pt x="727" y="234"/>
                    <a:pt x="732" y="229"/>
                  </a:cubicBezTo>
                  <a:cubicBezTo>
                    <a:pt x="737" y="225"/>
                    <a:pt x="743" y="230"/>
                    <a:pt x="740" y="221"/>
                  </a:cubicBezTo>
                  <a:cubicBezTo>
                    <a:pt x="737" y="213"/>
                    <a:pt x="728" y="217"/>
                    <a:pt x="727" y="215"/>
                  </a:cubicBezTo>
                  <a:cubicBezTo>
                    <a:pt x="721" y="209"/>
                    <a:pt x="727" y="200"/>
                    <a:pt x="728" y="194"/>
                  </a:cubicBezTo>
                  <a:cubicBezTo>
                    <a:pt x="730" y="189"/>
                    <a:pt x="726" y="189"/>
                    <a:pt x="730" y="182"/>
                  </a:cubicBezTo>
                  <a:cubicBezTo>
                    <a:pt x="732" y="178"/>
                    <a:pt x="739" y="170"/>
                    <a:pt x="743" y="168"/>
                  </a:cubicBezTo>
                  <a:cubicBezTo>
                    <a:pt x="744" y="168"/>
                    <a:pt x="744" y="164"/>
                    <a:pt x="745" y="163"/>
                  </a:cubicBezTo>
                  <a:cubicBezTo>
                    <a:pt x="748" y="163"/>
                    <a:pt x="749" y="168"/>
                    <a:pt x="750" y="168"/>
                  </a:cubicBezTo>
                  <a:cubicBezTo>
                    <a:pt x="752" y="168"/>
                    <a:pt x="757" y="168"/>
                    <a:pt x="759" y="168"/>
                  </a:cubicBezTo>
                  <a:cubicBezTo>
                    <a:pt x="770" y="168"/>
                    <a:pt x="770" y="163"/>
                    <a:pt x="773" y="156"/>
                  </a:cubicBezTo>
                  <a:cubicBezTo>
                    <a:pt x="778" y="145"/>
                    <a:pt x="773" y="152"/>
                    <a:pt x="774" y="142"/>
                  </a:cubicBezTo>
                  <a:cubicBezTo>
                    <a:pt x="775" y="136"/>
                    <a:pt x="776" y="128"/>
                    <a:pt x="779" y="122"/>
                  </a:cubicBezTo>
                  <a:cubicBezTo>
                    <a:pt x="781" y="119"/>
                    <a:pt x="787" y="119"/>
                    <a:pt x="787" y="119"/>
                  </a:cubicBezTo>
                  <a:cubicBezTo>
                    <a:pt x="790" y="110"/>
                    <a:pt x="780" y="95"/>
                    <a:pt x="782" y="83"/>
                  </a:cubicBezTo>
                  <a:cubicBezTo>
                    <a:pt x="783" y="78"/>
                    <a:pt x="786" y="73"/>
                    <a:pt x="786" y="68"/>
                  </a:cubicBezTo>
                  <a:cubicBezTo>
                    <a:pt x="786" y="65"/>
                    <a:pt x="780" y="65"/>
                    <a:pt x="780" y="63"/>
                  </a:cubicBezTo>
                  <a:cubicBezTo>
                    <a:pt x="781" y="59"/>
                    <a:pt x="788" y="50"/>
                    <a:pt x="790" y="44"/>
                  </a:cubicBezTo>
                  <a:cubicBezTo>
                    <a:pt x="796" y="26"/>
                    <a:pt x="804" y="29"/>
                    <a:pt x="813" y="16"/>
                  </a:cubicBezTo>
                  <a:cubicBezTo>
                    <a:pt x="815" y="14"/>
                    <a:pt x="812" y="8"/>
                    <a:pt x="815" y="6"/>
                  </a:cubicBezTo>
                  <a:cubicBezTo>
                    <a:pt x="819" y="4"/>
                    <a:pt x="817" y="8"/>
                    <a:pt x="819" y="8"/>
                  </a:cubicBezTo>
                  <a:cubicBezTo>
                    <a:pt x="824" y="8"/>
                    <a:pt x="831" y="16"/>
                    <a:pt x="833" y="16"/>
                  </a:cubicBezTo>
                  <a:cubicBezTo>
                    <a:pt x="840" y="18"/>
                    <a:pt x="839" y="15"/>
                    <a:pt x="847" y="11"/>
                  </a:cubicBezTo>
                  <a:cubicBezTo>
                    <a:pt x="853" y="8"/>
                    <a:pt x="851" y="9"/>
                    <a:pt x="861" y="10"/>
                  </a:cubicBezTo>
                  <a:cubicBezTo>
                    <a:pt x="869" y="10"/>
                    <a:pt x="869" y="7"/>
                    <a:pt x="876" y="10"/>
                  </a:cubicBezTo>
                  <a:cubicBezTo>
                    <a:pt x="881" y="12"/>
                    <a:pt x="878" y="16"/>
                    <a:pt x="884" y="16"/>
                  </a:cubicBezTo>
                  <a:cubicBezTo>
                    <a:pt x="885" y="16"/>
                    <a:pt x="890" y="14"/>
                    <a:pt x="892" y="13"/>
                  </a:cubicBezTo>
                  <a:cubicBezTo>
                    <a:pt x="890" y="0"/>
                    <a:pt x="903" y="11"/>
                    <a:pt x="909" y="12"/>
                  </a:cubicBezTo>
                  <a:cubicBezTo>
                    <a:pt x="913" y="12"/>
                    <a:pt x="919" y="11"/>
                    <a:pt x="922" y="11"/>
                  </a:cubicBezTo>
                  <a:cubicBezTo>
                    <a:pt x="930" y="10"/>
                    <a:pt x="939" y="12"/>
                    <a:pt x="947" y="12"/>
                  </a:cubicBezTo>
                  <a:cubicBezTo>
                    <a:pt x="964" y="12"/>
                    <a:pt x="971" y="9"/>
                    <a:pt x="983" y="15"/>
                  </a:cubicBezTo>
                  <a:cubicBezTo>
                    <a:pt x="991" y="20"/>
                    <a:pt x="996" y="26"/>
                    <a:pt x="1003" y="30"/>
                  </a:cubicBezTo>
                  <a:cubicBezTo>
                    <a:pt x="1007" y="32"/>
                    <a:pt x="1013" y="31"/>
                    <a:pt x="1017" y="3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126">
              <a:extLst>
                <a:ext uri="{FF2B5EF4-FFF2-40B4-BE49-F238E27FC236}">
                  <a16:creationId xmlns:a16="http://schemas.microsoft.com/office/drawing/2014/main" id="{1A2979AC-6E0C-48C1-B9DA-EB3A9F76AFF8}"/>
                </a:ext>
              </a:extLst>
            </p:cNvPr>
            <p:cNvSpPr>
              <a:spLocks/>
            </p:cNvSpPr>
            <p:nvPr/>
          </p:nvSpPr>
          <p:spPr bwMode="auto">
            <a:xfrm>
              <a:off x="5565775" y="4873625"/>
              <a:ext cx="1484312" cy="1298575"/>
            </a:xfrm>
            <a:custGeom>
              <a:avLst/>
              <a:gdLst>
                <a:gd name="T0" fmla="*/ 1166 w 1182"/>
                <a:gd name="T1" fmla="*/ 732 h 1032"/>
                <a:gd name="T2" fmla="*/ 1176 w 1182"/>
                <a:gd name="T3" fmla="*/ 1032 h 1032"/>
                <a:gd name="T4" fmla="*/ 1069 w 1182"/>
                <a:gd name="T5" fmla="*/ 909 h 1032"/>
                <a:gd name="T6" fmla="*/ 1065 w 1182"/>
                <a:gd name="T7" fmla="*/ 909 h 1032"/>
                <a:gd name="T8" fmla="*/ 978 w 1182"/>
                <a:gd name="T9" fmla="*/ 898 h 1032"/>
                <a:gd name="T10" fmla="*/ 926 w 1182"/>
                <a:gd name="T11" fmla="*/ 917 h 1032"/>
                <a:gd name="T12" fmla="*/ 947 w 1182"/>
                <a:gd name="T13" fmla="*/ 871 h 1032"/>
                <a:gd name="T14" fmla="*/ 907 w 1182"/>
                <a:gd name="T15" fmla="*/ 810 h 1032"/>
                <a:gd name="T16" fmla="*/ 937 w 1182"/>
                <a:gd name="T17" fmla="*/ 802 h 1032"/>
                <a:gd name="T18" fmla="*/ 968 w 1182"/>
                <a:gd name="T19" fmla="*/ 781 h 1032"/>
                <a:gd name="T20" fmla="*/ 874 w 1182"/>
                <a:gd name="T21" fmla="*/ 694 h 1032"/>
                <a:gd name="T22" fmla="*/ 871 w 1182"/>
                <a:gd name="T23" fmla="*/ 628 h 1032"/>
                <a:gd name="T24" fmla="*/ 831 w 1182"/>
                <a:gd name="T25" fmla="*/ 599 h 1032"/>
                <a:gd name="T26" fmla="*/ 753 w 1182"/>
                <a:gd name="T27" fmla="*/ 556 h 1032"/>
                <a:gd name="T28" fmla="*/ 729 w 1182"/>
                <a:gd name="T29" fmla="*/ 542 h 1032"/>
                <a:gd name="T30" fmla="*/ 685 w 1182"/>
                <a:gd name="T31" fmla="*/ 534 h 1032"/>
                <a:gd name="T32" fmla="*/ 546 w 1182"/>
                <a:gd name="T33" fmla="*/ 485 h 1032"/>
                <a:gd name="T34" fmla="*/ 438 w 1182"/>
                <a:gd name="T35" fmla="*/ 446 h 1032"/>
                <a:gd name="T36" fmla="*/ 468 w 1182"/>
                <a:gd name="T37" fmla="*/ 422 h 1032"/>
                <a:gd name="T38" fmla="*/ 397 w 1182"/>
                <a:gd name="T39" fmla="*/ 425 h 1032"/>
                <a:gd name="T40" fmla="*/ 369 w 1182"/>
                <a:gd name="T41" fmla="*/ 409 h 1032"/>
                <a:gd name="T42" fmla="*/ 341 w 1182"/>
                <a:gd name="T43" fmla="*/ 399 h 1032"/>
                <a:gd name="T44" fmla="*/ 326 w 1182"/>
                <a:gd name="T45" fmla="*/ 360 h 1032"/>
                <a:gd name="T46" fmla="*/ 353 w 1182"/>
                <a:gd name="T47" fmla="*/ 328 h 1032"/>
                <a:gd name="T48" fmla="*/ 318 w 1182"/>
                <a:gd name="T49" fmla="*/ 362 h 1032"/>
                <a:gd name="T50" fmla="*/ 291 w 1182"/>
                <a:gd name="T51" fmla="*/ 401 h 1032"/>
                <a:gd name="T52" fmla="*/ 248 w 1182"/>
                <a:gd name="T53" fmla="*/ 440 h 1032"/>
                <a:gd name="T54" fmla="*/ 215 w 1182"/>
                <a:gd name="T55" fmla="*/ 389 h 1032"/>
                <a:gd name="T56" fmla="*/ 220 w 1182"/>
                <a:gd name="T57" fmla="*/ 346 h 1032"/>
                <a:gd name="T58" fmla="*/ 150 w 1182"/>
                <a:gd name="T59" fmla="*/ 305 h 1032"/>
                <a:gd name="T60" fmla="*/ 123 w 1182"/>
                <a:gd name="T61" fmla="*/ 290 h 1032"/>
                <a:gd name="T62" fmla="*/ 149 w 1182"/>
                <a:gd name="T63" fmla="*/ 282 h 1032"/>
                <a:gd name="T64" fmla="*/ 184 w 1182"/>
                <a:gd name="T65" fmla="*/ 283 h 1032"/>
                <a:gd name="T66" fmla="*/ 262 w 1182"/>
                <a:gd name="T67" fmla="*/ 248 h 1032"/>
                <a:gd name="T68" fmla="*/ 297 w 1182"/>
                <a:gd name="T69" fmla="*/ 255 h 1032"/>
                <a:gd name="T70" fmla="*/ 317 w 1182"/>
                <a:gd name="T71" fmla="*/ 261 h 1032"/>
                <a:gd name="T72" fmla="*/ 340 w 1182"/>
                <a:gd name="T73" fmla="*/ 253 h 1032"/>
                <a:gd name="T74" fmla="*/ 349 w 1182"/>
                <a:gd name="T75" fmla="*/ 240 h 1032"/>
                <a:gd name="T76" fmla="*/ 353 w 1182"/>
                <a:gd name="T77" fmla="*/ 229 h 1032"/>
                <a:gd name="T78" fmla="*/ 354 w 1182"/>
                <a:gd name="T79" fmla="*/ 210 h 1032"/>
                <a:gd name="T80" fmla="*/ 304 w 1182"/>
                <a:gd name="T81" fmla="*/ 224 h 1032"/>
                <a:gd name="T82" fmla="*/ 226 w 1182"/>
                <a:gd name="T83" fmla="*/ 227 h 1032"/>
                <a:gd name="T84" fmla="*/ 157 w 1182"/>
                <a:gd name="T85" fmla="*/ 221 h 1032"/>
                <a:gd name="T86" fmla="*/ 130 w 1182"/>
                <a:gd name="T87" fmla="*/ 160 h 1032"/>
                <a:gd name="T88" fmla="*/ 105 w 1182"/>
                <a:gd name="T89" fmla="*/ 152 h 1032"/>
                <a:gd name="T90" fmla="*/ 61 w 1182"/>
                <a:gd name="T91" fmla="*/ 138 h 1032"/>
                <a:gd name="T92" fmla="*/ 33 w 1182"/>
                <a:gd name="T93" fmla="*/ 139 h 1032"/>
                <a:gd name="T94" fmla="*/ 35 w 1182"/>
                <a:gd name="T95" fmla="*/ 100 h 1032"/>
                <a:gd name="T96" fmla="*/ 109 w 1182"/>
                <a:gd name="T97" fmla="*/ 45 h 1032"/>
                <a:gd name="T98" fmla="*/ 308 w 1182"/>
                <a:gd name="T99" fmla="*/ 51 h 1032"/>
                <a:gd name="T100" fmla="*/ 381 w 1182"/>
                <a:gd name="T101" fmla="*/ 66 h 1032"/>
                <a:gd name="T102" fmla="*/ 380 w 1182"/>
                <a:gd name="T103" fmla="*/ 203 h 1032"/>
                <a:gd name="T104" fmla="*/ 426 w 1182"/>
                <a:gd name="T105" fmla="*/ 255 h 1032"/>
                <a:gd name="T106" fmla="*/ 461 w 1182"/>
                <a:gd name="T107" fmla="*/ 332 h 1032"/>
                <a:gd name="T108" fmla="*/ 549 w 1182"/>
                <a:gd name="T109" fmla="*/ 337 h 1032"/>
                <a:gd name="T110" fmla="*/ 589 w 1182"/>
                <a:gd name="T111" fmla="*/ 296 h 1032"/>
                <a:gd name="T112" fmla="*/ 657 w 1182"/>
                <a:gd name="T113" fmla="*/ 220 h 1032"/>
                <a:gd name="T114" fmla="*/ 725 w 1182"/>
                <a:gd name="T115" fmla="*/ 181 h 1032"/>
                <a:gd name="T116" fmla="*/ 903 w 1182"/>
                <a:gd name="T117" fmla="*/ 172 h 1032"/>
                <a:gd name="T118" fmla="*/ 1080 w 1182"/>
                <a:gd name="T119" fmla="*/ 235 h 1032"/>
                <a:gd name="T120" fmla="*/ 1176 w 1182"/>
                <a:gd name="T121" fmla="*/ 267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2" h="1032">
                  <a:moveTo>
                    <a:pt x="1176" y="267"/>
                  </a:moveTo>
                  <a:cubicBezTo>
                    <a:pt x="1176" y="395"/>
                    <a:pt x="1176" y="523"/>
                    <a:pt x="1176" y="650"/>
                  </a:cubicBezTo>
                  <a:cubicBezTo>
                    <a:pt x="1176" y="665"/>
                    <a:pt x="1182" y="715"/>
                    <a:pt x="1169" y="718"/>
                  </a:cubicBezTo>
                  <a:cubicBezTo>
                    <a:pt x="1176" y="722"/>
                    <a:pt x="1171" y="729"/>
                    <a:pt x="1166" y="732"/>
                  </a:cubicBezTo>
                  <a:cubicBezTo>
                    <a:pt x="1165" y="736"/>
                    <a:pt x="1165" y="736"/>
                    <a:pt x="1161" y="740"/>
                  </a:cubicBezTo>
                  <a:cubicBezTo>
                    <a:pt x="1163" y="751"/>
                    <a:pt x="1166" y="758"/>
                    <a:pt x="1171" y="767"/>
                  </a:cubicBezTo>
                  <a:cubicBezTo>
                    <a:pt x="1182" y="785"/>
                    <a:pt x="1176" y="824"/>
                    <a:pt x="1176" y="847"/>
                  </a:cubicBezTo>
                  <a:cubicBezTo>
                    <a:pt x="1176" y="909"/>
                    <a:pt x="1176" y="970"/>
                    <a:pt x="1176" y="1032"/>
                  </a:cubicBezTo>
                  <a:cubicBezTo>
                    <a:pt x="1141" y="1011"/>
                    <a:pt x="1119" y="973"/>
                    <a:pt x="1089" y="948"/>
                  </a:cubicBezTo>
                  <a:cubicBezTo>
                    <a:pt x="1081" y="941"/>
                    <a:pt x="1065" y="935"/>
                    <a:pt x="1061" y="924"/>
                  </a:cubicBezTo>
                  <a:cubicBezTo>
                    <a:pt x="1057" y="914"/>
                    <a:pt x="1062" y="919"/>
                    <a:pt x="1065" y="912"/>
                  </a:cubicBezTo>
                  <a:cubicBezTo>
                    <a:pt x="1065" y="911"/>
                    <a:pt x="1068" y="911"/>
                    <a:pt x="1069" y="909"/>
                  </a:cubicBezTo>
                  <a:cubicBezTo>
                    <a:pt x="1070" y="906"/>
                    <a:pt x="1067" y="901"/>
                    <a:pt x="1068" y="900"/>
                  </a:cubicBezTo>
                  <a:cubicBezTo>
                    <a:pt x="1072" y="894"/>
                    <a:pt x="1078" y="896"/>
                    <a:pt x="1080" y="888"/>
                  </a:cubicBezTo>
                  <a:cubicBezTo>
                    <a:pt x="1078" y="890"/>
                    <a:pt x="1071" y="891"/>
                    <a:pt x="1071" y="892"/>
                  </a:cubicBezTo>
                  <a:cubicBezTo>
                    <a:pt x="1067" y="897"/>
                    <a:pt x="1069" y="904"/>
                    <a:pt x="1065" y="909"/>
                  </a:cubicBezTo>
                  <a:cubicBezTo>
                    <a:pt x="1055" y="921"/>
                    <a:pt x="1032" y="913"/>
                    <a:pt x="1018" y="916"/>
                  </a:cubicBezTo>
                  <a:cubicBezTo>
                    <a:pt x="1007" y="920"/>
                    <a:pt x="992" y="931"/>
                    <a:pt x="980" y="923"/>
                  </a:cubicBezTo>
                  <a:cubicBezTo>
                    <a:pt x="969" y="916"/>
                    <a:pt x="979" y="907"/>
                    <a:pt x="971" y="899"/>
                  </a:cubicBezTo>
                  <a:cubicBezTo>
                    <a:pt x="974" y="900"/>
                    <a:pt x="976" y="898"/>
                    <a:pt x="978" y="898"/>
                  </a:cubicBezTo>
                  <a:cubicBezTo>
                    <a:pt x="964" y="890"/>
                    <a:pt x="973" y="904"/>
                    <a:pt x="972" y="908"/>
                  </a:cubicBezTo>
                  <a:cubicBezTo>
                    <a:pt x="970" y="911"/>
                    <a:pt x="946" y="929"/>
                    <a:pt x="941" y="931"/>
                  </a:cubicBezTo>
                  <a:cubicBezTo>
                    <a:pt x="936" y="934"/>
                    <a:pt x="941" y="937"/>
                    <a:pt x="934" y="933"/>
                  </a:cubicBezTo>
                  <a:cubicBezTo>
                    <a:pt x="931" y="932"/>
                    <a:pt x="926" y="921"/>
                    <a:pt x="926" y="917"/>
                  </a:cubicBezTo>
                  <a:cubicBezTo>
                    <a:pt x="928" y="911"/>
                    <a:pt x="934" y="916"/>
                    <a:pt x="936" y="911"/>
                  </a:cubicBezTo>
                  <a:cubicBezTo>
                    <a:pt x="937" y="908"/>
                    <a:pt x="934" y="904"/>
                    <a:pt x="935" y="900"/>
                  </a:cubicBezTo>
                  <a:cubicBezTo>
                    <a:pt x="937" y="890"/>
                    <a:pt x="937" y="894"/>
                    <a:pt x="940" y="888"/>
                  </a:cubicBezTo>
                  <a:cubicBezTo>
                    <a:pt x="943" y="883"/>
                    <a:pt x="945" y="879"/>
                    <a:pt x="947" y="871"/>
                  </a:cubicBezTo>
                  <a:cubicBezTo>
                    <a:pt x="949" y="860"/>
                    <a:pt x="960" y="854"/>
                    <a:pt x="951" y="845"/>
                  </a:cubicBezTo>
                  <a:cubicBezTo>
                    <a:pt x="948" y="842"/>
                    <a:pt x="942" y="844"/>
                    <a:pt x="938" y="841"/>
                  </a:cubicBezTo>
                  <a:cubicBezTo>
                    <a:pt x="935" y="838"/>
                    <a:pt x="934" y="828"/>
                    <a:pt x="930" y="823"/>
                  </a:cubicBezTo>
                  <a:cubicBezTo>
                    <a:pt x="928" y="821"/>
                    <a:pt x="907" y="811"/>
                    <a:pt x="907" y="810"/>
                  </a:cubicBezTo>
                  <a:cubicBezTo>
                    <a:pt x="905" y="800"/>
                    <a:pt x="936" y="810"/>
                    <a:pt x="943" y="811"/>
                  </a:cubicBezTo>
                  <a:cubicBezTo>
                    <a:pt x="962" y="814"/>
                    <a:pt x="962" y="810"/>
                    <a:pt x="973" y="801"/>
                  </a:cubicBezTo>
                  <a:cubicBezTo>
                    <a:pt x="967" y="802"/>
                    <a:pt x="965" y="807"/>
                    <a:pt x="957" y="808"/>
                  </a:cubicBezTo>
                  <a:cubicBezTo>
                    <a:pt x="949" y="809"/>
                    <a:pt x="945" y="805"/>
                    <a:pt x="937" y="802"/>
                  </a:cubicBezTo>
                  <a:cubicBezTo>
                    <a:pt x="929" y="799"/>
                    <a:pt x="885" y="784"/>
                    <a:pt x="896" y="771"/>
                  </a:cubicBezTo>
                  <a:cubicBezTo>
                    <a:pt x="901" y="766"/>
                    <a:pt x="911" y="772"/>
                    <a:pt x="916" y="771"/>
                  </a:cubicBezTo>
                  <a:cubicBezTo>
                    <a:pt x="922" y="771"/>
                    <a:pt x="929" y="763"/>
                    <a:pt x="937" y="765"/>
                  </a:cubicBezTo>
                  <a:cubicBezTo>
                    <a:pt x="949" y="769"/>
                    <a:pt x="953" y="782"/>
                    <a:pt x="968" y="781"/>
                  </a:cubicBezTo>
                  <a:cubicBezTo>
                    <a:pt x="962" y="778"/>
                    <a:pt x="957" y="776"/>
                    <a:pt x="951" y="772"/>
                  </a:cubicBezTo>
                  <a:cubicBezTo>
                    <a:pt x="942" y="766"/>
                    <a:pt x="934" y="765"/>
                    <a:pt x="925" y="761"/>
                  </a:cubicBezTo>
                  <a:cubicBezTo>
                    <a:pt x="906" y="753"/>
                    <a:pt x="901" y="735"/>
                    <a:pt x="925" y="749"/>
                  </a:cubicBezTo>
                  <a:cubicBezTo>
                    <a:pt x="905" y="736"/>
                    <a:pt x="881" y="717"/>
                    <a:pt x="874" y="694"/>
                  </a:cubicBezTo>
                  <a:cubicBezTo>
                    <a:pt x="872" y="686"/>
                    <a:pt x="872" y="679"/>
                    <a:pt x="868" y="671"/>
                  </a:cubicBezTo>
                  <a:cubicBezTo>
                    <a:pt x="858" y="653"/>
                    <a:pt x="857" y="656"/>
                    <a:pt x="876" y="647"/>
                  </a:cubicBezTo>
                  <a:cubicBezTo>
                    <a:pt x="866" y="650"/>
                    <a:pt x="852" y="649"/>
                    <a:pt x="847" y="640"/>
                  </a:cubicBezTo>
                  <a:cubicBezTo>
                    <a:pt x="854" y="634"/>
                    <a:pt x="862" y="632"/>
                    <a:pt x="871" y="628"/>
                  </a:cubicBezTo>
                  <a:cubicBezTo>
                    <a:pt x="862" y="627"/>
                    <a:pt x="843" y="638"/>
                    <a:pt x="838" y="635"/>
                  </a:cubicBezTo>
                  <a:cubicBezTo>
                    <a:pt x="831" y="631"/>
                    <a:pt x="834" y="614"/>
                    <a:pt x="841" y="611"/>
                  </a:cubicBezTo>
                  <a:cubicBezTo>
                    <a:pt x="833" y="610"/>
                    <a:pt x="837" y="602"/>
                    <a:pt x="836" y="596"/>
                  </a:cubicBezTo>
                  <a:cubicBezTo>
                    <a:pt x="834" y="598"/>
                    <a:pt x="833" y="598"/>
                    <a:pt x="831" y="599"/>
                  </a:cubicBezTo>
                  <a:cubicBezTo>
                    <a:pt x="835" y="613"/>
                    <a:pt x="814" y="596"/>
                    <a:pt x="819" y="587"/>
                  </a:cubicBezTo>
                  <a:cubicBezTo>
                    <a:pt x="813" y="590"/>
                    <a:pt x="794" y="591"/>
                    <a:pt x="806" y="579"/>
                  </a:cubicBezTo>
                  <a:cubicBezTo>
                    <a:pt x="795" y="587"/>
                    <a:pt x="781" y="566"/>
                    <a:pt x="777" y="562"/>
                  </a:cubicBezTo>
                  <a:cubicBezTo>
                    <a:pt x="774" y="567"/>
                    <a:pt x="757" y="561"/>
                    <a:pt x="753" y="556"/>
                  </a:cubicBezTo>
                  <a:cubicBezTo>
                    <a:pt x="754" y="554"/>
                    <a:pt x="754" y="554"/>
                    <a:pt x="755" y="552"/>
                  </a:cubicBezTo>
                  <a:cubicBezTo>
                    <a:pt x="751" y="551"/>
                    <a:pt x="752" y="550"/>
                    <a:pt x="747" y="548"/>
                  </a:cubicBezTo>
                  <a:cubicBezTo>
                    <a:pt x="743" y="556"/>
                    <a:pt x="741" y="547"/>
                    <a:pt x="744" y="541"/>
                  </a:cubicBezTo>
                  <a:cubicBezTo>
                    <a:pt x="740" y="543"/>
                    <a:pt x="730" y="558"/>
                    <a:pt x="729" y="542"/>
                  </a:cubicBezTo>
                  <a:cubicBezTo>
                    <a:pt x="722" y="550"/>
                    <a:pt x="721" y="542"/>
                    <a:pt x="723" y="536"/>
                  </a:cubicBezTo>
                  <a:cubicBezTo>
                    <a:pt x="718" y="546"/>
                    <a:pt x="699" y="541"/>
                    <a:pt x="709" y="534"/>
                  </a:cubicBezTo>
                  <a:cubicBezTo>
                    <a:pt x="704" y="533"/>
                    <a:pt x="699" y="541"/>
                    <a:pt x="693" y="540"/>
                  </a:cubicBezTo>
                  <a:cubicBezTo>
                    <a:pt x="688" y="540"/>
                    <a:pt x="689" y="536"/>
                    <a:pt x="685" y="534"/>
                  </a:cubicBezTo>
                  <a:cubicBezTo>
                    <a:pt x="674" y="529"/>
                    <a:pt x="656" y="520"/>
                    <a:pt x="644" y="515"/>
                  </a:cubicBezTo>
                  <a:cubicBezTo>
                    <a:pt x="632" y="510"/>
                    <a:pt x="618" y="508"/>
                    <a:pt x="607" y="503"/>
                  </a:cubicBezTo>
                  <a:cubicBezTo>
                    <a:pt x="596" y="498"/>
                    <a:pt x="590" y="491"/>
                    <a:pt x="577" y="490"/>
                  </a:cubicBezTo>
                  <a:cubicBezTo>
                    <a:pt x="567" y="489"/>
                    <a:pt x="557" y="487"/>
                    <a:pt x="546" y="485"/>
                  </a:cubicBezTo>
                  <a:cubicBezTo>
                    <a:pt x="530" y="483"/>
                    <a:pt x="517" y="487"/>
                    <a:pt x="502" y="485"/>
                  </a:cubicBezTo>
                  <a:cubicBezTo>
                    <a:pt x="488" y="482"/>
                    <a:pt x="477" y="468"/>
                    <a:pt x="466" y="462"/>
                  </a:cubicBezTo>
                  <a:cubicBezTo>
                    <a:pt x="456" y="457"/>
                    <a:pt x="450" y="459"/>
                    <a:pt x="444" y="448"/>
                  </a:cubicBezTo>
                  <a:cubicBezTo>
                    <a:pt x="443" y="446"/>
                    <a:pt x="438" y="449"/>
                    <a:pt x="438" y="446"/>
                  </a:cubicBezTo>
                  <a:cubicBezTo>
                    <a:pt x="436" y="442"/>
                    <a:pt x="442" y="443"/>
                    <a:pt x="442" y="439"/>
                  </a:cubicBezTo>
                  <a:cubicBezTo>
                    <a:pt x="442" y="434"/>
                    <a:pt x="437" y="429"/>
                    <a:pt x="443" y="424"/>
                  </a:cubicBezTo>
                  <a:cubicBezTo>
                    <a:pt x="451" y="418"/>
                    <a:pt x="470" y="436"/>
                    <a:pt x="474" y="424"/>
                  </a:cubicBezTo>
                  <a:cubicBezTo>
                    <a:pt x="468" y="424"/>
                    <a:pt x="472" y="425"/>
                    <a:pt x="468" y="422"/>
                  </a:cubicBezTo>
                  <a:cubicBezTo>
                    <a:pt x="458" y="425"/>
                    <a:pt x="445" y="420"/>
                    <a:pt x="437" y="424"/>
                  </a:cubicBezTo>
                  <a:cubicBezTo>
                    <a:pt x="430" y="428"/>
                    <a:pt x="425" y="441"/>
                    <a:pt x="415" y="429"/>
                  </a:cubicBezTo>
                  <a:cubicBezTo>
                    <a:pt x="417" y="421"/>
                    <a:pt x="406" y="420"/>
                    <a:pt x="400" y="416"/>
                  </a:cubicBezTo>
                  <a:cubicBezTo>
                    <a:pt x="404" y="422"/>
                    <a:pt x="404" y="425"/>
                    <a:pt x="397" y="425"/>
                  </a:cubicBezTo>
                  <a:cubicBezTo>
                    <a:pt x="410" y="438"/>
                    <a:pt x="382" y="429"/>
                    <a:pt x="381" y="418"/>
                  </a:cubicBezTo>
                  <a:cubicBezTo>
                    <a:pt x="380" y="419"/>
                    <a:pt x="379" y="420"/>
                    <a:pt x="378" y="420"/>
                  </a:cubicBezTo>
                  <a:cubicBezTo>
                    <a:pt x="383" y="414"/>
                    <a:pt x="386" y="407"/>
                    <a:pt x="376" y="402"/>
                  </a:cubicBezTo>
                  <a:cubicBezTo>
                    <a:pt x="377" y="412"/>
                    <a:pt x="371" y="407"/>
                    <a:pt x="369" y="409"/>
                  </a:cubicBezTo>
                  <a:cubicBezTo>
                    <a:pt x="372" y="407"/>
                    <a:pt x="356" y="412"/>
                    <a:pt x="361" y="413"/>
                  </a:cubicBezTo>
                  <a:cubicBezTo>
                    <a:pt x="355" y="412"/>
                    <a:pt x="358" y="411"/>
                    <a:pt x="353" y="404"/>
                  </a:cubicBezTo>
                  <a:cubicBezTo>
                    <a:pt x="351" y="402"/>
                    <a:pt x="342" y="384"/>
                    <a:pt x="342" y="383"/>
                  </a:cubicBezTo>
                  <a:cubicBezTo>
                    <a:pt x="334" y="382"/>
                    <a:pt x="340" y="396"/>
                    <a:pt x="341" y="399"/>
                  </a:cubicBezTo>
                  <a:cubicBezTo>
                    <a:pt x="341" y="399"/>
                    <a:pt x="340" y="399"/>
                    <a:pt x="339" y="399"/>
                  </a:cubicBezTo>
                  <a:cubicBezTo>
                    <a:pt x="338" y="392"/>
                    <a:pt x="332" y="390"/>
                    <a:pt x="326" y="393"/>
                  </a:cubicBezTo>
                  <a:cubicBezTo>
                    <a:pt x="329" y="383"/>
                    <a:pt x="319" y="377"/>
                    <a:pt x="320" y="368"/>
                  </a:cubicBezTo>
                  <a:cubicBezTo>
                    <a:pt x="320" y="366"/>
                    <a:pt x="325" y="364"/>
                    <a:pt x="326" y="360"/>
                  </a:cubicBezTo>
                  <a:cubicBezTo>
                    <a:pt x="328" y="354"/>
                    <a:pt x="323" y="346"/>
                    <a:pt x="325" y="339"/>
                  </a:cubicBezTo>
                  <a:cubicBezTo>
                    <a:pt x="326" y="340"/>
                    <a:pt x="327" y="341"/>
                    <a:pt x="327" y="341"/>
                  </a:cubicBezTo>
                  <a:cubicBezTo>
                    <a:pt x="329" y="336"/>
                    <a:pt x="344" y="317"/>
                    <a:pt x="351" y="329"/>
                  </a:cubicBezTo>
                  <a:cubicBezTo>
                    <a:pt x="352" y="329"/>
                    <a:pt x="352" y="328"/>
                    <a:pt x="353" y="328"/>
                  </a:cubicBezTo>
                  <a:cubicBezTo>
                    <a:pt x="349" y="324"/>
                    <a:pt x="347" y="321"/>
                    <a:pt x="345" y="316"/>
                  </a:cubicBezTo>
                  <a:cubicBezTo>
                    <a:pt x="343" y="312"/>
                    <a:pt x="352" y="303"/>
                    <a:pt x="339" y="307"/>
                  </a:cubicBezTo>
                  <a:cubicBezTo>
                    <a:pt x="344" y="316"/>
                    <a:pt x="324" y="324"/>
                    <a:pt x="321" y="335"/>
                  </a:cubicBezTo>
                  <a:cubicBezTo>
                    <a:pt x="319" y="344"/>
                    <a:pt x="326" y="356"/>
                    <a:pt x="318" y="362"/>
                  </a:cubicBezTo>
                  <a:cubicBezTo>
                    <a:pt x="312" y="367"/>
                    <a:pt x="307" y="365"/>
                    <a:pt x="304" y="359"/>
                  </a:cubicBezTo>
                  <a:cubicBezTo>
                    <a:pt x="303" y="364"/>
                    <a:pt x="303" y="362"/>
                    <a:pt x="301" y="365"/>
                  </a:cubicBezTo>
                  <a:cubicBezTo>
                    <a:pt x="317" y="374"/>
                    <a:pt x="314" y="377"/>
                    <a:pt x="303" y="387"/>
                  </a:cubicBezTo>
                  <a:cubicBezTo>
                    <a:pt x="300" y="390"/>
                    <a:pt x="292" y="396"/>
                    <a:pt x="291" y="401"/>
                  </a:cubicBezTo>
                  <a:cubicBezTo>
                    <a:pt x="291" y="405"/>
                    <a:pt x="297" y="410"/>
                    <a:pt x="296" y="412"/>
                  </a:cubicBezTo>
                  <a:cubicBezTo>
                    <a:pt x="296" y="416"/>
                    <a:pt x="292" y="420"/>
                    <a:pt x="288" y="425"/>
                  </a:cubicBezTo>
                  <a:cubicBezTo>
                    <a:pt x="276" y="436"/>
                    <a:pt x="276" y="438"/>
                    <a:pt x="261" y="440"/>
                  </a:cubicBezTo>
                  <a:cubicBezTo>
                    <a:pt x="257" y="441"/>
                    <a:pt x="252" y="440"/>
                    <a:pt x="248" y="440"/>
                  </a:cubicBezTo>
                  <a:cubicBezTo>
                    <a:pt x="245" y="440"/>
                    <a:pt x="245" y="445"/>
                    <a:pt x="241" y="445"/>
                  </a:cubicBezTo>
                  <a:cubicBezTo>
                    <a:pt x="233" y="444"/>
                    <a:pt x="223" y="428"/>
                    <a:pt x="220" y="422"/>
                  </a:cubicBezTo>
                  <a:cubicBezTo>
                    <a:pt x="222" y="423"/>
                    <a:pt x="223" y="424"/>
                    <a:pt x="224" y="424"/>
                  </a:cubicBezTo>
                  <a:cubicBezTo>
                    <a:pt x="222" y="417"/>
                    <a:pt x="209" y="394"/>
                    <a:pt x="215" y="389"/>
                  </a:cubicBezTo>
                  <a:cubicBezTo>
                    <a:pt x="219" y="385"/>
                    <a:pt x="226" y="392"/>
                    <a:pt x="232" y="388"/>
                  </a:cubicBezTo>
                  <a:cubicBezTo>
                    <a:pt x="231" y="388"/>
                    <a:pt x="235" y="381"/>
                    <a:pt x="237" y="379"/>
                  </a:cubicBezTo>
                  <a:cubicBezTo>
                    <a:pt x="233" y="375"/>
                    <a:pt x="226" y="371"/>
                    <a:pt x="224" y="368"/>
                  </a:cubicBezTo>
                  <a:cubicBezTo>
                    <a:pt x="221" y="362"/>
                    <a:pt x="226" y="349"/>
                    <a:pt x="220" y="346"/>
                  </a:cubicBezTo>
                  <a:cubicBezTo>
                    <a:pt x="212" y="341"/>
                    <a:pt x="214" y="354"/>
                    <a:pt x="211" y="354"/>
                  </a:cubicBezTo>
                  <a:cubicBezTo>
                    <a:pt x="204" y="354"/>
                    <a:pt x="201" y="346"/>
                    <a:pt x="198" y="341"/>
                  </a:cubicBezTo>
                  <a:cubicBezTo>
                    <a:pt x="203" y="337"/>
                    <a:pt x="192" y="327"/>
                    <a:pt x="186" y="323"/>
                  </a:cubicBezTo>
                  <a:cubicBezTo>
                    <a:pt x="173" y="312"/>
                    <a:pt x="164" y="311"/>
                    <a:pt x="150" y="305"/>
                  </a:cubicBezTo>
                  <a:cubicBezTo>
                    <a:pt x="146" y="307"/>
                    <a:pt x="146" y="309"/>
                    <a:pt x="140" y="307"/>
                  </a:cubicBezTo>
                  <a:cubicBezTo>
                    <a:pt x="138" y="312"/>
                    <a:pt x="133" y="302"/>
                    <a:pt x="125" y="306"/>
                  </a:cubicBezTo>
                  <a:cubicBezTo>
                    <a:pt x="129" y="303"/>
                    <a:pt x="131" y="300"/>
                    <a:pt x="127" y="296"/>
                  </a:cubicBezTo>
                  <a:cubicBezTo>
                    <a:pt x="134" y="292"/>
                    <a:pt x="132" y="289"/>
                    <a:pt x="123" y="290"/>
                  </a:cubicBezTo>
                  <a:cubicBezTo>
                    <a:pt x="127" y="287"/>
                    <a:pt x="132" y="286"/>
                    <a:pt x="135" y="284"/>
                  </a:cubicBezTo>
                  <a:cubicBezTo>
                    <a:pt x="136" y="285"/>
                    <a:pt x="136" y="286"/>
                    <a:pt x="137" y="286"/>
                  </a:cubicBezTo>
                  <a:cubicBezTo>
                    <a:pt x="138" y="284"/>
                    <a:pt x="137" y="286"/>
                    <a:pt x="137" y="284"/>
                  </a:cubicBezTo>
                  <a:cubicBezTo>
                    <a:pt x="141" y="284"/>
                    <a:pt x="145" y="283"/>
                    <a:pt x="149" y="282"/>
                  </a:cubicBezTo>
                  <a:cubicBezTo>
                    <a:pt x="146" y="282"/>
                    <a:pt x="143" y="281"/>
                    <a:pt x="141" y="281"/>
                  </a:cubicBezTo>
                  <a:cubicBezTo>
                    <a:pt x="149" y="271"/>
                    <a:pt x="169" y="281"/>
                    <a:pt x="175" y="279"/>
                  </a:cubicBezTo>
                  <a:cubicBezTo>
                    <a:pt x="175" y="281"/>
                    <a:pt x="180" y="280"/>
                    <a:pt x="177" y="284"/>
                  </a:cubicBezTo>
                  <a:cubicBezTo>
                    <a:pt x="179" y="284"/>
                    <a:pt x="182" y="284"/>
                    <a:pt x="184" y="283"/>
                  </a:cubicBezTo>
                  <a:cubicBezTo>
                    <a:pt x="184" y="283"/>
                    <a:pt x="182" y="280"/>
                    <a:pt x="182" y="280"/>
                  </a:cubicBezTo>
                  <a:cubicBezTo>
                    <a:pt x="195" y="278"/>
                    <a:pt x="196" y="288"/>
                    <a:pt x="207" y="291"/>
                  </a:cubicBezTo>
                  <a:cubicBezTo>
                    <a:pt x="218" y="294"/>
                    <a:pt x="228" y="281"/>
                    <a:pt x="235" y="272"/>
                  </a:cubicBezTo>
                  <a:cubicBezTo>
                    <a:pt x="243" y="261"/>
                    <a:pt x="248" y="251"/>
                    <a:pt x="262" y="248"/>
                  </a:cubicBezTo>
                  <a:cubicBezTo>
                    <a:pt x="270" y="246"/>
                    <a:pt x="283" y="245"/>
                    <a:pt x="283" y="257"/>
                  </a:cubicBezTo>
                  <a:cubicBezTo>
                    <a:pt x="293" y="254"/>
                    <a:pt x="291" y="270"/>
                    <a:pt x="289" y="277"/>
                  </a:cubicBezTo>
                  <a:cubicBezTo>
                    <a:pt x="290" y="277"/>
                    <a:pt x="290" y="277"/>
                    <a:pt x="291" y="277"/>
                  </a:cubicBezTo>
                  <a:cubicBezTo>
                    <a:pt x="291" y="269"/>
                    <a:pt x="292" y="261"/>
                    <a:pt x="297" y="255"/>
                  </a:cubicBezTo>
                  <a:cubicBezTo>
                    <a:pt x="299" y="260"/>
                    <a:pt x="299" y="267"/>
                    <a:pt x="297" y="273"/>
                  </a:cubicBezTo>
                  <a:cubicBezTo>
                    <a:pt x="301" y="268"/>
                    <a:pt x="299" y="262"/>
                    <a:pt x="301" y="258"/>
                  </a:cubicBezTo>
                  <a:cubicBezTo>
                    <a:pt x="303" y="262"/>
                    <a:pt x="306" y="264"/>
                    <a:pt x="308" y="266"/>
                  </a:cubicBezTo>
                  <a:cubicBezTo>
                    <a:pt x="309" y="263"/>
                    <a:pt x="313" y="260"/>
                    <a:pt x="317" y="261"/>
                  </a:cubicBezTo>
                  <a:cubicBezTo>
                    <a:pt x="327" y="263"/>
                    <a:pt x="322" y="273"/>
                    <a:pt x="324" y="281"/>
                  </a:cubicBezTo>
                  <a:cubicBezTo>
                    <a:pt x="326" y="274"/>
                    <a:pt x="328" y="265"/>
                    <a:pt x="327" y="257"/>
                  </a:cubicBezTo>
                  <a:cubicBezTo>
                    <a:pt x="334" y="260"/>
                    <a:pt x="336" y="268"/>
                    <a:pt x="339" y="274"/>
                  </a:cubicBezTo>
                  <a:cubicBezTo>
                    <a:pt x="342" y="266"/>
                    <a:pt x="337" y="259"/>
                    <a:pt x="340" y="253"/>
                  </a:cubicBezTo>
                  <a:cubicBezTo>
                    <a:pt x="322" y="252"/>
                    <a:pt x="343" y="242"/>
                    <a:pt x="351" y="253"/>
                  </a:cubicBezTo>
                  <a:cubicBezTo>
                    <a:pt x="348" y="251"/>
                    <a:pt x="347" y="248"/>
                    <a:pt x="346" y="246"/>
                  </a:cubicBezTo>
                  <a:cubicBezTo>
                    <a:pt x="351" y="244"/>
                    <a:pt x="357" y="246"/>
                    <a:pt x="362" y="243"/>
                  </a:cubicBezTo>
                  <a:cubicBezTo>
                    <a:pt x="357" y="244"/>
                    <a:pt x="352" y="243"/>
                    <a:pt x="349" y="240"/>
                  </a:cubicBezTo>
                  <a:cubicBezTo>
                    <a:pt x="352" y="239"/>
                    <a:pt x="354" y="236"/>
                    <a:pt x="357" y="235"/>
                  </a:cubicBezTo>
                  <a:cubicBezTo>
                    <a:pt x="353" y="236"/>
                    <a:pt x="349" y="236"/>
                    <a:pt x="346" y="237"/>
                  </a:cubicBezTo>
                  <a:cubicBezTo>
                    <a:pt x="353" y="236"/>
                    <a:pt x="359" y="229"/>
                    <a:pt x="355" y="221"/>
                  </a:cubicBezTo>
                  <a:cubicBezTo>
                    <a:pt x="355" y="224"/>
                    <a:pt x="353" y="227"/>
                    <a:pt x="353" y="229"/>
                  </a:cubicBezTo>
                  <a:cubicBezTo>
                    <a:pt x="350" y="229"/>
                    <a:pt x="336" y="236"/>
                    <a:pt x="338" y="226"/>
                  </a:cubicBezTo>
                  <a:cubicBezTo>
                    <a:pt x="338" y="224"/>
                    <a:pt x="353" y="218"/>
                    <a:pt x="355" y="217"/>
                  </a:cubicBezTo>
                  <a:cubicBezTo>
                    <a:pt x="353" y="218"/>
                    <a:pt x="350" y="217"/>
                    <a:pt x="349" y="217"/>
                  </a:cubicBezTo>
                  <a:cubicBezTo>
                    <a:pt x="354" y="214"/>
                    <a:pt x="352" y="214"/>
                    <a:pt x="354" y="210"/>
                  </a:cubicBezTo>
                  <a:cubicBezTo>
                    <a:pt x="339" y="207"/>
                    <a:pt x="326" y="226"/>
                    <a:pt x="313" y="225"/>
                  </a:cubicBezTo>
                  <a:cubicBezTo>
                    <a:pt x="314" y="223"/>
                    <a:pt x="313" y="221"/>
                    <a:pt x="313" y="219"/>
                  </a:cubicBezTo>
                  <a:cubicBezTo>
                    <a:pt x="312" y="226"/>
                    <a:pt x="308" y="228"/>
                    <a:pt x="303" y="221"/>
                  </a:cubicBezTo>
                  <a:cubicBezTo>
                    <a:pt x="303" y="222"/>
                    <a:pt x="304" y="224"/>
                    <a:pt x="304" y="224"/>
                  </a:cubicBezTo>
                  <a:cubicBezTo>
                    <a:pt x="298" y="226"/>
                    <a:pt x="289" y="224"/>
                    <a:pt x="282" y="223"/>
                  </a:cubicBezTo>
                  <a:cubicBezTo>
                    <a:pt x="274" y="223"/>
                    <a:pt x="267" y="224"/>
                    <a:pt x="259" y="225"/>
                  </a:cubicBezTo>
                  <a:cubicBezTo>
                    <a:pt x="254" y="226"/>
                    <a:pt x="247" y="229"/>
                    <a:pt x="242" y="229"/>
                  </a:cubicBezTo>
                  <a:cubicBezTo>
                    <a:pt x="236" y="230"/>
                    <a:pt x="231" y="227"/>
                    <a:pt x="226" y="227"/>
                  </a:cubicBezTo>
                  <a:cubicBezTo>
                    <a:pt x="218" y="227"/>
                    <a:pt x="211" y="234"/>
                    <a:pt x="205" y="231"/>
                  </a:cubicBezTo>
                  <a:cubicBezTo>
                    <a:pt x="199" y="228"/>
                    <a:pt x="201" y="221"/>
                    <a:pt x="193" y="219"/>
                  </a:cubicBezTo>
                  <a:cubicBezTo>
                    <a:pt x="185" y="217"/>
                    <a:pt x="174" y="231"/>
                    <a:pt x="165" y="229"/>
                  </a:cubicBezTo>
                  <a:cubicBezTo>
                    <a:pt x="160" y="228"/>
                    <a:pt x="160" y="224"/>
                    <a:pt x="157" y="221"/>
                  </a:cubicBezTo>
                  <a:cubicBezTo>
                    <a:pt x="153" y="219"/>
                    <a:pt x="146" y="215"/>
                    <a:pt x="142" y="212"/>
                  </a:cubicBezTo>
                  <a:cubicBezTo>
                    <a:pt x="133" y="206"/>
                    <a:pt x="131" y="204"/>
                    <a:pt x="142" y="197"/>
                  </a:cubicBezTo>
                  <a:cubicBezTo>
                    <a:pt x="131" y="203"/>
                    <a:pt x="121" y="191"/>
                    <a:pt x="120" y="182"/>
                  </a:cubicBezTo>
                  <a:cubicBezTo>
                    <a:pt x="120" y="173"/>
                    <a:pt x="131" y="167"/>
                    <a:pt x="130" y="160"/>
                  </a:cubicBezTo>
                  <a:cubicBezTo>
                    <a:pt x="110" y="169"/>
                    <a:pt x="114" y="152"/>
                    <a:pt x="125" y="143"/>
                  </a:cubicBezTo>
                  <a:cubicBezTo>
                    <a:pt x="122" y="145"/>
                    <a:pt x="117" y="146"/>
                    <a:pt x="113" y="148"/>
                  </a:cubicBezTo>
                  <a:cubicBezTo>
                    <a:pt x="114" y="147"/>
                    <a:pt x="114" y="146"/>
                    <a:pt x="115" y="146"/>
                  </a:cubicBezTo>
                  <a:cubicBezTo>
                    <a:pt x="112" y="147"/>
                    <a:pt x="108" y="148"/>
                    <a:pt x="105" y="152"/>
                  </a:cubicBezTo>
                  <a:cubicBezTo>
                    <a:pt x="105" y="147"/>
                    <a:pt x="105" y="143"/>
                    <a:pt x="103" y="138"/>
                  </a:cubicBezTo>
                  <a:cubicBezTo>
                    <a:pt x="104" y="149"/>
                    <a:pt x="90" y="151"/>
                    <a:pt x="95" y="141"/>
                  </a:cubicBezTo>
                  <a:cubicBezTo>
                    <a:pt x="86" y="143"/>
                    <a:pt x="74" y="138"/>
                    <a:pt x="65" y="137"/>
                  </a:cubicBezTo>
                  <a:cubicBezTo>
                    <a:pt x="64" y="137"/>
                    <a:pt x="65" y="140"/>
                    <a:pt x="61" y="138"/>
                  </a:cubicBezTo>
                  <a:cubicBezTo>
                    <a:pt x="58" y="137"/>
                    <a:pt x="58" y="134"/>
                    <a:pt x="56" y="133"/>
                  </a:cubicBezTo>
                  <a:cubicBezTo>
                    <a:pt x="58" y="134"/>
                    <a:pt x="57" y="128"/>
                    <a:pt x="55" y="127"/>
                  </a:cubicBezTo>
                  <a:cubicBezTo>
                    <a:pt x="53" y="126"/>
                    <a:pt x="47" y="127"/>
                    <a:pt x="43" y="124"/>
                  </a:cubicBezTo>
                  <a:cubicBezTo>
                    <a:pt x="52" y="136"/>
                    <a:pt x="45" y="142"/>
                    <a:pt x="33" y="139"/>
                  </a:cubicBezTo>
                  <a:cubicBezTo>
                    <a:pt x="33" y="139"/>
                    <a:pt x="28" y="134"/>
                    <a:pt x="26" y="134"/>
                  </a:cubicBezTo>
                  <a:cubicBezTo>
                    <a:pt x="21" y="132"/>
                    <a:pt x="13" y="136"/>
                    <a:pt x="10" y="134"/>
                  </a:cubicBezTo>
                  <a:cubicBezTo>
                    <a:pt x="0" y="129"/>
                    <a:pt x="9" y="131"/>
                    <a:pt x="11" y="125"/>
                  </a:cubicBezTo>
                  <a:cubicBezTo>
                    <a:pt x="17" y="107"/>
                    <a:pt x="24" y="113"/>
                    <a:pt x="35" y="100"/>
                  </a:cubicBezTo>
                  <a:cubicBezTo>
                    <a:pt x="42" y="90"/>
                    <a:pt x="39" y="77"/>
                    <a:pt x="45" y="71"/>
                  </a:cubicBezTo>
                  <a:cubicBezTo>
                    <a:pt x="25" y="59"/>
                    <a:pt x="65" y="49"/>
                    <a:pt x="75" y="50"/>
                  </a:cubicBezTo>
                  <a:cubicBezTo>
                    <a:pt x="73" y="52"/>
                    <a:pt x="72" y="54"/>
                    <a:pt x="71" y="56"/>
                  </a:cubicBezTo>
                  <a:cubicBezTo>
                    <a:pt x="83" y="52"/>
                    <a:pt x="98" y="52"/>
                    <a:pt x="109" y="45"/>
                  </a:cubicBezTo>
                  <a:cubicBezTo>
                    <a:pt x="119" y="40"/>
                    <a:pt x="129" y="27"/>
                    <a:pt x="138" y="21"/>
                  </a:cubicBezTo>
                  <a:cubicBezTo>
                    <a:pt x="161" y="4"/>
                    <a:pt x="193" y="0"/>
                    <a:pt x="220" y="10"/>
                  </a:cubicBezTo>
                  <a:cubicBezTo>
                    <a:pt x="237" y="16"/>
                    <a:pt x="251" y="20"/>
                    <a:pt x="267" y="29"/>
                  </a:cubicBezTo>
                  <a:cubicBezTo>
                    <a:pt x="285" y="40"/>
                    <a:pt x="286" y="49"/>
                    <a:pt x="308" y="51"/>
                  </a:cubicBezTo>
                  <a:cubicBezTo>
                    <a:pt x="315" y="51"/>
                    <a:pt x="321" y="51"/>
                    <a:pt x="330" y="51"/>
                  </a:cubicBezTo>
                  <a:cubicBezTo>
                    <a:pt x="333" y="51"/>
                    <a:pt x="333" y="49"/>
                    <a:pt x="338" y="48"/>
                  </a:cubicBezTo>
                  <a:cubicBezTo>
                    <a:pt x="342" y="48"/>
                    <a:pt x="351" y="49"/>
                    <a:pt x="356" y="49"/>
                  </a:cubicBezTo>
                  <a:cubicBezTo>
                    <a:pt x="364" y="51"/>
                    <a:pt x="375" y="60"/>
                    <a:pt x="381" y="66"/>
                  </a:cubicBezTo>
                  <a:cubicBezTo>
                    <a:pt x="342" y="69"/>
                    <a:pt x="394" y="108"/>
                    <a:pt x="394" y="122"/>
                  </a:cubicBezTo>
                  <a:cubicBezTo>
                    <a:pt x="394" y="123"/>
                    <a:pt x="387" y="142"/>
                    <a:pt x="387" y="144"/>
                  </a:cubicBezTo>
                  <a:cubicBezTo>
                    <a:pt x="384" y="150"/>
                    <a:pt x="376" y="153"/>
                    <a:pt x="374" y="157"/>
                  </a:cubicBezTo>
                  <a:cubicBezTo>
                    <a:pt x="370" y="166"/>
                    <a:pt x="377" y="193"/>
                    <a:pt x="380" y="203"/>
                  </a:cubicBezTo>
                  <a:cubicBezTo>
                    <a:pt x="373" y="204"/>
                    <a:pt x="379" y="230"/>
                    <a:pt x="382" y="237"/>
                  </a:cubicBezTo>
                  <a:cubicBezTo>
                    <a:pt x="388" y="249"/>
                    <a:pt x="399" y="256"/>
                    <a:pt x="404" y="270"/>
                  </a:cubicBezTo>
                  <a:cubicBezTo>
                    <a:pt x="406" y="277"/>
                    <a:pt x="418" y="312"/>
                    <a:pt x="422" y="291"/>
                  </a:cubicBezTo>
                  <a:cubicBezTo>
                    <a:pt x="424" y="280"/>
                    <a:pt x="406" y="259"/>
                    <a:pt x="426" y="255"/>
                  </a:cubicBezTo>
                  <a:cubicBezTo>
                    <a:pt x="425" y="254"/>
                    <a:pt x="424" y="253"/>
                    <a:pt x="424" y="252"/>
                  </a:cubicBezTo>
                  <a:cubicBezTo>
                    <a:pt x="452" y="255"/>
                    <a:pt x="428" y="335"/>
                    <a:pt x="461" y="303"/>
                  </a:cubicBezTo>
                  <a:cubicBezTo>
                    <a:pt x="463" y="310"/>
                    <a:pt x="458" y="314"/>
                    <a:pt x="458" y="318"/>
                  </a:cubicBezTo>
                  <a:cubicBezTo>
                    <a:pt x="457" y="327"/>
                    <a:pt x="459" y="327"/>
                    <a:pt x="461" y="332"/>
                  </a:cubicBezTo>
                  <a:cubicBezTo>
                    <a:pt x="462" y="338"/>
                    <a:pt x="465" y="351"/>
                    <a:pt x="474" y="343"/>
                  </a:cubicBezTo>
                  <a:cubicBezTo>
                    <a:pt x="469" y="358"/>
                    <a:pt x="508" y="360"/>
                    <a:pt x="519" y="360"/>
                  </a:cubicBezTo>
                  <a:cubicBezTo>
                    <a:pt x="529" y="360"/>
                    <a:pt x="538" y="356"/>
                    <a:pt x="544" y="349"/>
                  </a:cubicBezTo>
                  <a:cubicBezTo>
                    <a:pt x="547" y="345"/>
                    <a:pt x="545" y="342"/>
                    <a:pt x="549" y="337"/>
                  </a:cubicBezTo>
                  <a:cubicBezTo>
                    <a:pt x="554" y="333"/>
                    <a:pt x="562" y="332"/>
                    <a:pt x="568" y="327"/>
                  </a:cubicBezTo>
                  <a:cubicBezTo>
                    <a:pt x="567" y="328"/>
                    <a:pt x="565" y="323"/>
                    <a:pt x="567" y="321"/>
                  </a:cubicBezTo>
                  <a:cubicBezTo>
                    <a:pt x="568" y="320"/>
                    <a:pt x="576" y="317"/>
                    <a:pt x="577" y="316"/>
                  </a:cubicBezTo>
                  <a:cubicBezTo>
                    <a:pt x="588" y="309"/>
                    <a:pt x="586" y="307"/>
                    <a:pt x="589" y="296"/>
                  </a:cubicBezTo>
                  <a:cubicBezTo>
                    <a:pt x="592" y="287"/>
                    <a:pt x="594" y="283"/>
                    <a:pt x="601" y="278"/>
                  </a:cubicBezTo>
                  <a:cubicBezTo>
                    <a:pt x="609" y="273"/>
                    <a:pt x="621" y="272"/>
                    <a:pt x="627" y="261"/>
                  </a:cubicBezTo>
                  <a:cubicBezTo>
                    <a:pt x="631" y="254"/>
                    <a:pt x="631" y="242"/>
                    <a:pt x="635" y="235"/>
                  </a:cubicBezTo>
                  <a:cubicBezTo>
                    <a:pt x="641" y="223"/>
                    <a:pt x="644" y="225"/>
                    <a:pt x="657" y="220"/>
                  </a:cubicBezTo>
                  <a:cubicBezTo>
                    <a:pt x="661" y="241"/>
                    <a:pt x="706" y="214"/>
                    <a:pt x="716" y="211"/>
                  </a:cubicBezTo>
                  <a:cubicBezTo>
                    <a:pt x="723" y="209"/>
                    <a:pt x="734" y="213"/>
                    <a:pt x="738" y="205"/>
                  </a:cubicBezTo>
                  <a:cubicBezTo>
                    <a:pt x="737" y="207"/>
                    <a:pt x="735" y="191"/>
                    <a:pt x="736" y="193"/>
                  </a:cubicBezTo>
                  <a:cubicBezTo>
                    <a:pt x="731" y="187"/>
                    <a:pt x="725" y="189"/>
                    <a:pt x="725" y="181"/>
                  </a:cubicBezTo>
                  <a:cubicBezTo>
                    <a:pt x="724" y="169"/>
                    <a:pt x="737" y="169"/>
                    <a:pt x="747" y="165"/>
                  </a:cubicBezTo>
                  <a:cubicBezTo>
                    <a:pt x="766" y="157"/>
                    <a:pt x="780" y="146"/>
                    <a:pt x="801" y="139"/>
                  </a:cubicBezTo>
                  <a:cubicBezTo>
                    <a:pt x="820" y="132"/>
                    <a:pt x="824" y="145"/>
                    <a:pt x="840" y="152"/>
                  </a:cubicBezTo>
                  <a:cubicBezTo>
                    <a:pt x="860" y="161"/>
                    <a:pt x="883" y="164"/>
                    <a:pt x="903" y="172"/>
                  </a:cubicBezTo>
                  <a:cubicBezTo>
                    <a:pt x="914" y="177"/>
                    <a:pt x="918" y="187"/>
                    <a:pt x="928" y="192"/>
                  </a:cubicBezTo>
                  <a:cubicBezTo>
                    <a:pt x="936" y="196"/>
                    <a:pt x="948" y="195"/>
                    <a:pt x="957" y="199"/>
                  </a:cubicBezTo>
                  <a:cubicBezTo>
                    <a:pt x="982" y="211"/>
                    <a:pt x="1005" y="225"/>
                    <a:pt x="1030" y="235"/>
                  </a:cubicBezTo>
                  <a:cubicBezTo>
                    <a:pt x="1048" y="243"/>
                    <a:pt x="1068" y="237"/>
                    <a:pt x="1080" y="235"/>
                  </a:cubicBezTo>
                  <a:cubicBezTo>
                    <a:pt x="1084" y="245"/>
                    <a:pt x="1110" y="254"/>
                    <a:pt x="1104" y="245"/>
                  </a:cubicBezTo>
                  <a:cubicBezTo>
                    <a:pt x="1109" y="243"/>
                    <a:pt x="1144" y="250"/>
                    <a:pt x="1147" y="255"/>
                  </a:cubicBezTo>
                  <a:cubicBezTo>
                    <a:pt x="1150" y="259"/>
                    <a:pt x="1142" y="280"/>
                    <a:pt x="1150" y="267"/>
                  </a:cubicBezTo>
                  <a:cubicBezTo>
                    <a:pt x="1157" y="271"/>
                    <a:pt x="1167" y="269"/>
                    <a:pt x="1176" y="267"/>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127">
              <a:extLst>
                <a:ext uri="{FF2B5EF4-FFF2-40B4-BE49-F238E27FC236}">
                  <a16:creationId xmlns:a16="http://schemas.microsoft.com/office/drawing/2014/main" id="{7A6308B2-D3D6-4583-B37E-58573D0DBA43}"/>
                </a:ext>
              </a:extLst>
            </p:cNvPr>
            <p:cNvSpPr>
              <a:spLocks/>
            </p:cNvSpPr>
            <p:nvPr/>
          </p:nvSpPr>
          <p:spPr bwMode="auto">
            <a:xfrm>
              <a:off x="3784600" y="4573588"/>
              <a:ext cx="952500" cy="1100138"/>
            </a:xfrm>
            <a:custGeom>
              <a:avLst/>
              <a:gdLst>
                <a:gd name="T0" fmla="*/ 121 w 758"/>
                <a:gd name="T1" fmla="*/ 215 h 875"/>
                <a:gd name="T2" fmla="*/ 125 w 758"/>
                <a:gd name="T3" fmla="*/ 213 h 875"/>
                <a:gd name="T4" fmla="*/ 148 w 758"/>
                <a:gd name="T5" fmla="*/ 143 h 875"/>
                <a:gd name="T6" fmla="*/ 174 w 758"/>
                <a:gd name="T7" fmla="*/ 94 h 875"/>
                <a:gd name="T8" fmla="*/ 240 w 758"/>
                <a:gd name="T9" fmla="*/ 67 h 875"/>
                <a:gd name="T10" fmla="*/ 314 w 758"/>
                <a:gd name="T11" fmla="*/ 51 h 875"/>
                <a:gd name="T12" fmla="*/ 390 w 758"/>
                <a:gd name="T13" fmla="*/ 79 h 875"/>
                <a:gd name="T14" fmla="*/ 502 w 758"/>
                <a:gd name="T15" fmla="*/ 93 h 875"/>
                <a:gd name="T16" fmla="*/ 605 w 758"/>
                <a:gd name="T17" fmla="*/ 103 h 875"/>
                <a:gd name="T18" fmla="*/ 684 w 758"/>
                <a:gd name="T19" fmla="*/ 59 h 875"/>
                <a:gd name="T20" fmla="*/ 724 w 758"/>
                <a:gd name="T21" fmla="*/ 7 h 875"/>
                <a:gd name="T22" fmla="*/ 756 w 758"/>
                <a:gd name="T23" fmla="*/ 23 h 875"/>
                <a:gd name="T24" fmla="*/ 673 w 758"/>
                <a:gd name="T25" fmla="*/ 144 h 875"/>
                <a:gd name="T26" fmla="*/ 541 w 758"/>
                <a:gd name="T27" fmla="*/ 168 h 875"/>
                <a:gd name="T28" fmla="*/ 455 w 758"/>
                <a:gd name="T29" fmla="*/ 141 h 875"/>
                <a:gd name="T30" fmla="*/ 344 w 758"/>
                <a:gd name="T31" fmla="*/ 142 h 875"/>
                <a:gd name="T32" fmla="*/ 262 w 758"/>
                <a:gd name="T33" fmla="*/ 150 h 875"/>
                <a:gd name="T34" fmla="*/ 147 w 758"/>
                <a:gd name="T35" fmla="*/ 221 h 875"/>
                <a:gd name="T36" fmla="*/ 189 w 758"/>
                <a:gd name="T37" fmla="*/ 309 h 875"/>
                <a:gd name="T38" fmla="*/ 263 w 758"/>
                <a:gd name="T39" fmla="*/ 366 h 875"/>
                <a:gd name="T40" fmla="*/ 334 w 758"/>
                <a:gd name="T41" fmla="*/ 297 h 875"/>
                <a:gd name="T42" fmla="*/ 401 w 758"/>
                <a:gd name="T43" fmla="*/ 293 h 875"/>
                <a:gd name="T44" fmla="*/ 464 w 758"/>
                <a:gd name="T45" fmla="*/ 278 h 875"/>
                <a:gd name="T46" fmla="*/ 544 w 758"/>
                <a:gd name="T47" fmla="*/ 279 h 875"/>
                <a:gd name="T48" fmla="*/ 511 w 758"/>
                <a:gd name="T49" fmla="*/ 303 h 875"/>
                <a:gd name="T50" fmla="*/ 438 w 758"/>
                <a:gd name="T51" fmla="*/ 359 h 875"/>
                <a:gd name="T52" fmla="*/ 297 w 758"/>
                <a:gd name="T53" fmla="*/ 419 h 875"/>
                <a:gd name="T54" fmla="*/ 348 w 758"/>
                <a:gd name="T55" fmla="*/ 461 h 875"/>
                <a:gd name="T56" fmla="*/ 397 w 758"/>
                <a:gd name="T57" fmla="*/ 530 h 875"/>
                <a:gd name="T58" fmla="*/ 412 w 758"/>
                <a:gd name="T59" fmla="*/ 552 h 875"/>
                <a:gd name="T60" fmla="*/ 416 w 758"/>
                <a:gd name="T61" fmla="*/ 583 h 875"/>
                <a:gd name="T62" fmla="*/ 408 w 758"/>
                <a:gd name="T63" fmla="*/ 597 h 875"/>
                <a:gd name="T64" fmla="*/ 432 w 758"/>
                <a:gd name="T65" fmla="*/ 641 h 875"/>
                <a:gd name="T66" fmla="*/ 456 w 758"/>
                <a:gd name="T67" fmla="*/ 677 h 875"/>
                <a:gd name="T68" fmla="*/ 477 w 758"/>
                <a:gd name="T69" fmla="*/ 722 h 875"/>
                <a:gd name="T70" fmla="*/ 459 w 758"/>
                <a:gd name="T71" fmla="*/ 728 h 875"/>
                <a:gd name="T72" fmla="*/ 349 w 758"/>
                <a:gd name="T73" fmla="*/ 766 h 875"/>
                <a:gd name="T74" fmla="*/ 324 w 758"/>
                <a:gd name="T75" fmla="*/ 708 h 875"/>
                <a:gd name="T76" fmla="*/ 291 w 758"/>
                <a:gd name="T77" fmla="*/ 658 h 875"/>
                <a:gd name="T78" fmla="*/ 268 w 758"/>
                <a:gd name="T79" fmla="*/ 578 h 875"/>
                <a:gd name="T80" fmla="*/ 227 w 758"/>
                <a:gd name="T81" fmla="*/ 511 h 875"/>
                <a:gd name="T82" fmla="*/ 196 w 758"/>
                <a:gd name="T83" fmla="*/ 633 h 875"/>
                <a:gd name="T84" fmla="*/ 192 w 758"/>
                <a:gd name="T85" fmla="*/ 726 h 875"/>
                <a:gd name="T86" fmla="*/ 182 w 758"/>
                <a:gd name="T87" fmla="*/ 772 h 875"/>
                <a:gd name="T88" fmla="*/ 187 w 758"/>
                <a:gd name="T89" fmla="*/ 850 h 875"/>
                <a:gd name="T90" fmla="*/ 120 w 758"/>
                <a:gd name="T91" fmla="*/ 870 h 875"/>
                <a:gd name="T92" fmla="*/ 74 w 758"/>
                <a:gd name="T93" fmla="*/ 808 h 875"/>
                <a:gd name="T94" fmla="*/ 99 w 758"/>
                <a:gd name="T95" fmla="*/ 697 h 875"/>
                <a:gd name="T96" fmla="*/ 80 w 758"/>
                <a:gd name="T97" fmla="*/ 609 h 875"/>
                <a:gd name="T98" fmla="*/ 11 w 758"/>
                <a:gd name="T99" fmla="*/ 599 h 875"/>
                <a:gd name="T100" fmla="*/ 12 w 758"/>
                <a:gd name="T101" fmla="*/ 551 h 875"/>
                <a:gd name="T102" fmla="*/ 45 w 758"/>
                <a:gd name="T103" fmla="*/ 485 h 875"/>
                <a:gd name="T104" fmla="*/ 69 w 758"/>
                <a:gd name="T105" fmla="*/ 432 h 875"/>
                <a:gd name="T106" fmla="*/ 66 w 758"/>
                <a:gd name="T107" fmla="*/ 355 h 875"/>
                <a:gd name="T108" fmla="*/ 114 w 758"/>
                <a:gd name="T109" fmla="*/ 277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75">
                  <a:moveTo>
                    <a:pt x="127" y="305"/>
                  </a:moveTo>
                  <a:cubicBezTo>
                    <a:pt x="132" y="297"/>
                    <a:pt x="128" y="289"/>
                    <a:pt x="125" y="282"/>
                  </a:cubicBezTo>
                  <a:cubicBezTo>
                    <a:pt x="120" y="270"/>
                    <a:pt x="118" y="262"/>
                    <a:pt x="118" y="249"/>
                  </a:cubicBezTo>
                  <a:cubicBezTo>
                    <a:pt x="118" y="243"/>
                    <a:pt x="126" y="221"/>
                    <a:pt x="121" y="215"/>
                  </a:cubicBezTo>
                  <a:cubicBezTo>
                    <a:pt x="116" y="211"/>
                    <a:pt x="99" y="220"/>
                    <a:pt x="103" y="201"/>
                  </a:cubicBezTo>
                  <a:cubicBezTo>
                    <a:pt x="103" y="201"/>
                    <a:pt x="106" y="203"/>
                    <a:pt x="106" y="203"/>
                  </a:cubicBezTo>
                  <a:cubicBezTo>
                    <a:pt x="106" y="202"/>
                    <a:pt x="106" y="200"/>
                    <a:pt x="107" y="199"/>
                  </a:cubicBezTo>
                  <a:cubicBezTo>
                    <a:pt x="112" y="202"/>
                    <a:pt x="118" y="216"/>
                    <a:pt x="125" y="213"/>
                  </a:cubicBezTo>
                  <a:cubicBezTo>
                    <a:pt x="137" y="209"/>
                    <a:pt x="128" y="191"/>
                    <a:pt x="125" y="185"/>
                  </a:cubicBezTo>
                  <a:cubicBezTo>
                    <a:pt x="120" y="172"/>
                    <a:pt x="123" y="176"/>
                    <a:pt x="129" y="166"/>
                  </a:cubicBezTo>
                  <a:cubicBezTo>
                    <a:pt x="131" y="161"/>
                    <a:pt x="131" y="151"/>
                    <a:pt x="136" y="147"/>
                  </a:cubicBezTo>
                  <a:cubicBezTo>
                    <a:pt x="139" y="145"/>
                    <a:pt x="146" y="145"/>
                    <a:pt x="148" y="143"/>
                  </a:cubicBezTo>
                  <a:cubicBezTo>
                    <a:pt x="152" y="138"/>
                    <a:pt x="148" y="135"/>
                    <a:pt x="149" y="129"/>
                  </a:cubicBezTo>
                  <a:cubicBezTo>
                    <a:pt x="150" y="117"/>
                    <a:pt x="149" y="120"/>
                    <a:pt x="158" y="115"/>
                  </a:cubicBezTo>
                  <a:cubicBezTo>
                    <a:pt x="162" y="113"/>
                    <a:pt x="167" y="112"/>
                    <a:pt x="170" y="108"/>
                  </a:cubicBezTo>
                  <a:cubicBezTo>
                    <a:pt x="174" y="104"/>
                    <a:pt x="171" y="98"/>
                    <a:pt x="174" y="94"/>
                  </a:cubicBezTo>
                  <a:cubicBezTo>
                    <a:pt x="183" y="78"/>
                    <a:pt x="184" y="92"/>
                    <a:pt x="185" y="103"/>
                  </a:cubicBezTo>
                  <a:cubicBezTo>
                    <a:pt x="192" y="104"/>
                    <a:pt x="199" y="111"/>
                    <a:pt x="207" y="109"/>
                  </a:cubicBezTo>
                  <a:cubicBezTo>
                    <a:pt x="217" y="108"/>
                    <a:pt x="219" y="94"/>
                    <a:pt x="228" y="87"/>
                  </a:cubicBezTo>
                  <a:cubicBezTo>
                    <a:pt x="236" y="82"/>
                    <a:pt x="238" y="81"/>
                    <a:pt x="240" y="67"/>
                  </a:cubicBezTo>
                  <a:cubicBezTo>
                    <a:pt x="241" y="55"/>
                    <a:pt x="240" y="49"/>
                    <a:pt x="251" y="45"/>
                  </a:cubicBezTo>
                  <a:cubicBezTo>
                    <a:pt x="251" y="46"/>
                    <a:pt x="251" y="48"/>
                    <a:pt x="251" y="50"/>
                  </a:cubicBezTo>
                  <a:cubicBezTo>
                    <a:pt x="262" y="36"/>
                    <a:pt x="287" y="57"/>
                    <a:pt x="298" y="57"/>
                  </a:cubicBezTo>
                  <a:cubicBezTo>
                    <a:pt x="300" y="57"/>
                    <a:pt x="313" y="51"/>
                    <a:pt x="314" y="51"/>
                  </a:cubicBezTo>
                  <a:cubicBezTo>
                    <a:pt x="321" y="53"/>
                    <a:pt x="316" y="57"/>
                    <a:pt x="312" y="59"/>
                  </a:cubicBezTo>
                  <a:cubicBezTo>
                    <a:pt x="322" y="90"/>
                    <a:pt x="343" y="69"/>
                    <a:pt x="366" y="75"/>
                  </a:cubicBezTo>
                  <a:cubicBezTo>
                    <a:pt x="374" y="77"/>
                    <a:pt x="375" y="81"/>
                    <a:pt x="382" y="82"/>
                  </a:cubicBezTo>
                  <a:cubicBezTo>
                    <a:pt x="381" y="82"/>
                    <a:pt x="388" y="79"/>
                    <a:pt x="390" y="79"/>
                  </a:cubicBezTo>
                  <a:cubicBezTo>
                    <a:pt x="394" y="79"/>
                    <a:pt x="399" y="82"/>
                    <a:pt x="403" y="83"/>
                  </a:cubicBezTo>
                  <a:cubicBezTo>
                    <a:pt x="419" y="86"/>
                    <a:pt x="434" y="83"/>
                    <a:pt x="450" y="90"/>
                  </a:cubicBezTo>
                  <a:cubicBezTo>
                    <a:pt x="461" y="94"/>
                    <a:pt x="473" y="111"/>
                    <a:pt x="484" y="104"/>
                  </a:cubicBezTo>
                  <a:cubicBezTo>
                    <a:pt x="498" y="95"/>
                    <a:pt x="484" y="92"/>
                    <a:pt x="502" y="93"/>
                  </a:cubicBezTo>
                  <a:cubicBezTo>
                    <a:pt x="508" y="93"/>
                    <a:pt x="519" y="98"/>
                    <a:pt x="518" y="89"/>
                  </a:cubicBezTo>
                  <a:cubicBezTo>
                    <a:pt x="524" y="91"/>
                    <a:pt x="527" y="95"/>
                    <a:pt x="534" y="96"/>
                  </a:cubicBezTo>
                  <a:cubicBezTo>
                    <a:pt x="542" y="97"/>
                    <a:pt x="547" y="98"/>
                    <a:pt x="557" y="100"/>
                  </a:cubicBezTo>
                  <a:cubicBezTo>
                    <a:pt x="565" y="101"/>
                    <a:pt x="607" y="107"/>
                    <a:pt x="605" y="103"/>
                  </a:cubicBezTo>
                  <a:cubicBezTo>
                    <a:pt x="617" y="96"/>
                    <a:pt x="639" y="92"/>
                    <a:pt x="649" y="81"/>
                  </a:cubicBezTo>
                  <a:cubicBezTo>
                    <a:pt x="654" y="76"/>
                    <a:pt x="651" y="68"/>
                    <a:pt x="658" y="64"/>
                  </a:cubicBezTo>
                  <a:cubicBezTo>
                    <a:pt x="662" y="62"/>
                    <a:pt x="671" y="62"/>
                    <a:pt x="675" y="61"/>
                  </a:cubicBezTo>
                  <a:cubicBezTo>
                    <a:pt x="678" y="60"/>
                    <a:pt x="682" y="67"/>
                    <a:pt x="684" y="59"/>
                  </a:cubicBezTo>
                  <a:cubicBezTo>
                    <a:pt x="686" y="49"/>
                    <a:pt x="675" y="57"/>
                    <a:pt x="674" y="50"/>
                  </a:cubicBezTo>
                  <a:cubicBezTo>
                    <a:pt x="673" y="33"/>
                    <a:pt x="701" y="41"/>
                    <a:pt x="707" y="32"/>
                  </a:cubicBezTo>
                  <a:cubicBezTo>
                    <a:pt x="712" y="26"/>
                    <a:pt x="706" y="26"/>
                    <a:pt x="708" y="20"/>
                  </a:cubicBezTo>
                  <a:cubicBezTo>
                    <a:pt x="711" y="14"/>
                    <a:pt x="720" y="10"/>
                    <a:pt x="724" y="7"/>
                  </a:cubicBezTo>
                  <a:cubicBezTo>
                    <a:pt x="729" y="2"/>
                    <a:pt x="725" y="1"/>
                    <a:pt x="733" y="0"/>
                  </a:cubicBezTo>
                  <a:cubicBezTo>
                    <a:pt x="723" y="1"/>
                    <a:pt x="754" y="11"/>
                    <a:pt x="749" y="7"/>
                  </a:cubicBezTo>
                  <a:cubicBezTo>
                    <a:pt x="752" y="9"/>
                    <a:pt x="746" y="13"/>
                    <a:pt x="749" y="17"/>
                  </a:cubicBezTo>
                  <a:cubicBezTo>
                    <a:pt x="750" y="19"/>
                    <a:pt x="755" y="22"/>
                    <a:pt x="756" y="23"/>
                  </a:cubicBezTo>
                  <a:cubicBezTo>
                    <a:pt x="758" y="35"/>
                    <a:pt x="749" y="33"/>
                    <a:pt x="742" y="43"/>
                  </a:cubicBezTo>
                  <a:cubicBezTo>
                    <a:pt x="729" y="60"/>
                    <a:pt x="728" y="79"/>
                    <a:pt x="711" y="92"/>
                  </a:cubicBezTo>
                  <a:cubicBezTo>
                    <a:pt x="700" y="100"/>
                    <a:pt x="693" y="107"/>
                    <a:pt x="686" y="119"/>
                  </a:cubicBezTo>
                  <a:cubicBezTo>
                    <a:pt x="683" y="125"/>
                    <a:pt x="670" y="139"/>
                    <a:pt x="673" y="144"/>
                  </a:cubicBezTo>
                  <a:cubicBezTo>
                    <a:pt x="661" y="157"/>
                    <a:pt x="632" y="159"/>
                    <a:pt x="616" y="161"/>
                  </a:cubicBezTo>
                  <a:cubicBezTo>
                    <a:pt x="601" y="163"/>
                    <a:pt x="584" y="170"/>
                    <a:pt x="570" y="171"/>
                  </a:cubicBezTo>
                  <a:cubicBezTo>
                    <a:pt x="567" y="171"/>
                    <a:pt x="561" y="168"/>
                    <a:pt x="556" y="167"/>
                  </a:cubicBezTo>
                  <a:cubicBezTo>
                    <a:pt x="550" y="166"/>
                    <a:pt x="546" y="168"/>
                    <a:pt x="541" y="168"/>
                  </a:cubicBezTo>
                  <a:cubicBezTo>
                    <a:pt x="527" y="168"/>
                    <a:pt x="526" y="165"/>
                    <a:pt x="518" y="157"/>
                  </a:cubicBezTo>
                  <a:cubicBezTo>
                    <a:pt x="516" y="156"/>
                    <a:pt x="511" y="149"/>
                    <a:pt x="508" y="148"/>
                  </a:cubicBezTo>
                  <a:cubicBezTo>
                    <a:pt x="500" y="143"/>
                    <a:pt x="506" y="146"/>
                    <a:pt x="499" y="145"/>
                  </a:cubicBezTo>
                  <a:cubicBezTo>
                    <a:pt x="488" y="143"/>
                    <a:pt x="462" y="153"/>
                    <a:pt x="455" y="141"/>
                  </a:cubicBezTo>
                  <a:cubicBezTo>
                    <a:pt x="456" y="151"/>
                    <a:pt x="436" y="144"/>
                    <a:pt x="428" y="145"/>
                  </a:cubicBezTo>
                  <a:cubicBezTo>
                    <a:pt x="417" y="145"/>
                    <a:pt x="406" y="147"/>
                    <a:pt x="394" y="147"/>
                  </a:cubicBezTo>
                  <a:cubicBezTo>
                    <a:pt x="384" y="148"/>
                    <a:pt x="364" y="157"/>
                    <a:pt x="355" y="153"/>
                  </a:cubicBezTo>
                  <a:cubicBezTo>
                    <a:pt x="350" y="151"/>
                    <a:pt x="348" y="144"/>
                    <a:pt x="344" y="142"/>
                  </a:cubicBezTo>
                  <a:cubicBezTo>
                    <a:pt x="339" y="139"/>
                    <a:pt x="337" y="144"/>
                    <a:pt x="332" y="138"/>
                  </a:cubicBezTo>
                  <a:cubicBezTo>
                    <a:pt x="323" y="141"/>
                    <a:pt x="320" y="145"/>
                    <a:pt x="310" y="146"/>
                  </a:cubicBezTo>
                  <a:cubicBezTo>
                    <a:pt x="298" y="148"/>
                    <a:pt x="288" y="151"/>
                    <a:pt x="277" y="153"/>
                  </a:cubicBezTo>
                  <a:cubicBezTo>
                    <a:pt x="271" y="154"/>
                    <a:pt x="269" y="151"/>
                    <a:pt x="262" y="150"/>
                  </a:cubicBezTo>
                  <a:cubicBezTo>
                    <a:pt x="258" y="150"/>
                    <a:pt x="254" y="154"/>
                    <a:pt x="249" y="153"/>
                  </a:cubicBezTo>
                  <a:cubicBezTo>
                    <a:pt x="246" y="153"/>
                    <a:pt x="246" y="149"/>
                    <a:pt x="244" y="149"/>
                  </a:cubicBezTo>
                  <a:cubicBezTo>
                    <a:pt x="231" y="145"/>
                    <a:pt x="220" y="137"/>
                    <a:pt x="203" y="141"/>
                  </a:cubicBezTo>
                  <a:cubicBezTo>
                    <a:pt x="171" y="148"/>
                    <a:pt x="153" y="194"/>
                    <a:pt x="147" y="221"/>
                  </a:cubicBezTo>
                  <a:cubicBezTo>
                    <a:pt x="144" y="235"/>
                    <a:pt x="149" y="249"/>
                    <a:pt x="152" y="262"/>
                  </a:cubicBezTo>
                  <a:cubicBezTo>
                    <a:pt x="154" y="276"/>
                    <a:pt x="158" y="283"/>
                    <a:pt x="166" y="295"/>
                  </a:cubicBezTo>
                  <a:cubicBezTo>
                    <a:pt x="169" y="300"/>
                    <a:pt x="172" y="307"/>
                    <a:pt x="178" y="310"/>
                  </a:cubicBezTo>
                  <a:cubicBezTo>
                    <a:pt x="183" y="312"/>
                    <a:pt x="186" y="308"/>
                    <a:pt x="189" y="309"/>
                  </a:cubicBezTo>
                  <a:cubicBezTo>
                    <a:pt x="202" y="314"/>
                    <a:pt x="208" y="324"/>
                    <a:pt x="213" y="339"/>
                  </a:cubicBezTo>
                  <a:cubicBezTo>
                    <a:pt x="214" y="344"/>
                    <a:pt x="215" y="357"/>
                    <a:pt x="221" y="361"/>
                  </a:cubicBezTo>
                  <a:cubicBezTo>
                    <a:pt x="229" y="367"/>
                    <a:pt x="230" y="360"/>
                    <a:pt x="242" y="359"/>
                  </a:cubicBezTo>
                  <a:cubicBezTo>
                    <a:pt x="240" y="369"/>
                    <a:pt x="257" y="366"/>
                    <a:pt x="263" y="366"/>
                  </a:cubicBezTo>
                  <a:cubicBezTo>
                    <a:pt x="270" y="366"/>
                    <a:pt x="270" y="371"/>
                    <a:pt x="277" y="364"/>
                  </a:cubicBezTo>
                  <a:cubicBezTo>
                    <a:pt x="283" y="359"/>
                    <a:pt x="280" y="352"/>
                    <a:pt x="284" y="346"/>
                  </a:cubicBezTo>
                  <a:cubicBezTo>
                    <a:pt x="293" y="331"/>
                    <a:pt x="312" y="310"/>
                    <a:pt x="326" y="302"/>
                  </a:cubicBezTo>
                  <a:cubicBezTo>
                    <a:pt x="327" y="301"/>
                    <a:pt x="333" y="296"/>
                    <a:pt x="334" y="297"/>
                  </a:cubicBezTo>
                  <a:cubicBezTo>
                    <a:pt x="343" y="299"/>
                    <a:pt x="333" y="300"/>
                    <a:pt x="339" y="306"/>
                  </a:cubicBezTo>
                  <a:cubicBezTo>
                    <a:pt x="347" y="313"/>
                    <a:pt x="360" y="315"/>
                    <a:pt x="372" y="314"/>
                  </a:cubicBezTo>
                  <a:cubicBezTo>
                    <a:pt x="379" y="313"/>
                    <a:pt x="391" y="311"/>
                    <a:pt x="395" y="306"/>
                  </a:cubicBezTo>
                  <a:cubicBezTo>
                    <a:pt x="400" y="302"/>
                    <a:pt x="395" y="297"/>
                    <a:pt x="401" y="293"/>
                  </a:cubicBezTo>
                  <a:cubicBezTo>
                    <a:pt x="407" y="289"/>
                    <a:pt x="420" y="292"/>
                    <a:pt x="427" y="292"/>
                  </a:cubicBezTo>
                  <a:cubicBezTo>
                    <a:pt x="438" y="292"/>
                    <a:pt x="449" y="293"/>
                    <a:pt x="459" y="294"/>
                  </a:cubicBezTo>
                  <a:cubicBezTo>
                    <a:pt x="468" y="294"/>
                    <a:pt x="485" y="296"/>
                    <a:pt x="491" y="288"/>
                  </a:cubicBezTo>
                  <a:cubicBezTo>
                    <a:pt x="484" y="286"/>
                    <a:pt x="468" y="285"/>
                    <a:pt x="464" y="278"/>
                  </a:cubicBezTo>
                  <a:cubicBezTo>
                    <a:pt x="469" y="278"/>
                    <a:pt x="473" y="276"/>
                    <a:pt x="476" y="275"/>
                  </a:cubicBezTo>
                  <a:cubicBezTo>
                    <a:pt x="483" y="274"/>
                    <a:pt x="490" y="275"/>
                    <a:pt x="496" y="274"/>
                  </a:cubicBezTo>
                  <a:cubicBezTo>
                    <a:pt x="506" y="272"/>
                    <a:pt x="503" y="267"/>
                    <a:pt x="516" y="269"/>
                  </a:cubicBezTo>
                  <a:cubicBezTo>
                    <a:pt x="527" y="270"/>
                    <a:pt x="535" y="274"/>
                    <a:pt x="544" y="279"/>
                  </a:cubicBezTo>
                  <a:cubicBezTo>
                    <a:pt x="544" y="284"/>
                    <a:pt x="546" y="284"/>
                    <a:pt x="547" y="287"/>
                  </a:cubicBezTo>
                  <a:cubicBezTo>
                    <a:pt x="549" y="295"/>
                    <a:pt x="546" y="298"/>
                    <a:pt x="544" y="305"/>
                  </a:cubicBezTo>
                  <a:cubicBezTo>
                    <a:pt x="539" y="322"/>
                    <a:pt x="530" y="334"/>
                    <a:pt x="516" y="314"/>
                  </a:cubicBezTo>
                  <a:cubicBezTo>
                    <a:pt x="513" y="311"/>
                    <a:pt x="515" y="305"/>
                    <a:pt x="511" y="303"/>
                  </a:cubicBezTo>
                  <a:cubicBezTo>
                    <a:pt x="507" y="301"/>
                    <a:pt x="495" y="307"/>
                    <a:pt x="488" y="308"/>
                  </a:cubicBezTo>
                  <a:cubicBezTo>
                    <a:pt x="475" y="310"/>
                    <a:pt x="476" y="308"/>
                    <a:pt x="469" y="320"/>
                  </a:cubicBezTo>
                  <a:cubicBezTo>
                    <a:pt x="467" y="324"/>
                    <a:pt x="465" y="329"/>
                    <a:pt x="462" y="332"/>
                  </a:cubicBezTo>
                  <a:cubicBezTo>
                    <a:pt x="456" y="342"/>
                    <a:pt x="445" y="350"/>
                    <a:pt x="438" y="359"/>
                  </a:cubicBezTo>
                  <a:cubicBezTo>
                    <a:pt x="428" y="370"/>
                    <a:pt x="416" y="385"/>
                    <a:pt x="402" y="390"/>
                  </a:cubicBezTo>
                  <a:cubicBezTo>
                    <a:pt x="385" y="397"/>
                    <a:pt x="365" y="392"/>
                    <a:pt x="353" y="409"/>
                  </a:cubicBezTo>
                  <a:cubicBezTo>
                    <a:pt x="343" y="423"/>
                    <a:pt x="339" y="434"/>
                    <a:pt x="321" y="423"/>
                  </a:cubicBezTo>
                  <a:cubicBezTo>
                    <a:pt x="316" y="419"/>
                    <a:pt x="296" y="402"/>
                    <a:pt x="297" y="419"/>
                  </a:cubicBezTo>
                  <a:cubicBezTo>
                    <a:pt x="299" y="418"/>
                    <a:pt x="300" y="418"/>
                    <a:pt x="302" y="418"/>
                  </a:cubicBezTo>
                  <a:cubicBezTo>
                    <a:pt x="300" y="424"/>
                    <a:pt x="301" y="429"/>
                    <a:pt x="302" y="436"/>
                  </a:cubicBezTo>
                  <a:cubicBezTo>
                    <a:pt x="314" y="415"/>
                    <a:pt x="321" y="449"/>
                    <a:pt x="332" y="457"/>
                  </a:cubicBezTo>
                  <a:cubicBezTo>
                    <a:pt x="336" y="459"/>
                    <a:pt x="343" y="458"/>
                    <a:pt x="348" y="461"/>
                  </a:cubicBezTo>
                  <a:cubicBezTo>
                    <a:pt x="353" y="463"/>
                    <a:pt x="358" y="470"/>
                    <a:pt x="361" y="474"/>
                  </a:cubicBezTo>
                  <a:cubicBezTo>
                    <a:pt x="366" y="481"/>
                    <a:pt x="372" y="492"/>
                    <a:pt x="376" y="500"/>
                  </a:cubicBezTo>
                  <a:cubicBezTo>
                    <a:pt x="381" y="510"/>
                    <a:pt x="380" y="518"/>
                    <a:pt x="389" y="526"/>
                  </a:cubicBezTo>
                  <a:cubicBezTo>
                    <a:pt x="391" y="528"/>
                    <a:pt x="394" y="527"/>
                    <a:pt x="397" y="530"/>
                  </a:cubicBezTo>
                  <a:cubicBezTo>
                    <a:pt x="399" y="531"/>
                    <a:pt x="399" y="536"/>
                    <a:pt x="401" y="537"/>
                  </a:cubicBezTo>
                  <a:cubicBezTo>
                    <a:pt x="402" y="537"/>
                    <a:pt x="410" y="540"/>
                    <a:pt x="410" y="539"/>
                  </a:cubicBezTo>
                  <a:cubicBezTo>
                    <a:pt x="411" y="541"/>
                    <a:pt x="414" y="542"/>
                    <a:pt x="415" y="545"/>
                  </a:cubicBezTo>
                  <a:cubicBezTo>
                    <a:pt x="416" y="546"/>
                    <a:pt x="411" y="550"/>
                    <a:pt x="412" y="552"/>
                  </a:cubicBezTo>
                  <a:cubicBezTo>
                    <a:pt x="413" y="557"/>
                    <a:pt x="419" y="573"/>
                    <a:pt x="429" y="567"/>
                  </a:cubicBezTo>
                  <a:cubicBezTo>
                    <a:pt x="431" y="569"/>
                    <a:pt x="433" y="570"/>
                    <a:pt x="434" y="571"/>
                  </a:cubicBezTo>
                  <a:cubicBezTo>
                    <a:pt x="431" y="574"/>
                    <a:pt x="430" y="577"/>
                    <a:pt x="429" y="582"/>
                  </a:cubicBezTo>
                  <a:cubicBezTo>
                    <a:pt x="425" y="580"/>
                    <a:pt x="420" y="579"/>
                    <a:pt x="416" y="583"/>
                  </a:cubicBezTo>
                  <a:cubicBezTo>
                    <a:pt x="407" y="596"/>
                    <a:pt x="425" y="592"/>
                    <a:pt x="423" y="604"/>
                  </a:cubicBezTo>
                  <a:cubicBezTo>
                    <a:pt x="422" y="604"/>
                    <a:pt x="422" y="604"/>
                    <a:pt x="421" y="604"/>
                  </a:cubicBezTo>
                  <a:cubicBezTo>
                    <a:pt x="420" y="601"/>
                    <a:pt x="417" y="598"/>
                    <a:pt x="411" y="595"/>
                  </a:cubicBezTo>
                  <a:cubicBezTo>
                    <a:pt x="410" y="596"/>
                    <a:pt x="409" y="597"/>
                    <a:pt x="408" y="597"/>
                  </a:cubicBezTo>
                  <a:cubicBezTo>
                    <a:pt x="409" y="599"/>
                    <a:pt x="413" y="606"/>
                    <a:pt x="413" y="608"/>
                  </a:cubicBezTo>
                  <a:cubicBezTo>
                    <a:pt x="412" y="613"/>
                    <a:pt x="404" y="616"/>
                    <a:pt x="403" y="618"/>
                  </a:cubicBezTo>
                  <a:cubicBezTo>
                    <a:pt x="401" y="625"/>
                    <a:pt x="411" y="634"/>
                    <a:pt x="418" y="637"/>
                  </a:cubicBezTo>
                  <a:cubicBezTo>
                    <a:pt x="423" y="639"/>
                    <a:pt x="427" y="638"/>
                    <a:pt x="432" y="641"/>
                  </a:cubicBezTo>
                  <a:cubicBezTo>
                    <a:pt x="437" y="645"/>
                    <a:pt x="440" y="653"/>
                    <a:pt x="446" y="657"/>
                  </a:cubicBezTo>
                  <a:cubicBezTo>
                    <a:pt x="456" y="662"/>
                    <a:pt x="455" y="653"/>
                    <a:pt x="453" y="663"/>
                  </a:cubicBezTo>
                  <a:cubicBezTo>
                    <a:pt x="453" y="665"/>
                    <a:pt x="445" y="667"/>
                    <a:pt x="443" y="668"/>
                  </a:cubicBezTo>
                  <a:cubicBezTo>
                    <a:pt x="454" y="667"/>
                    <a:pt x="452" y="671"/>
                    <a:pt x="456" y="677"/>
                  </a:cubicBezTo>
                  <a:cubicBezTo>
                    <a:pt x="459" y="680"/>
                    <a:pt x="456" y="692"/>
                    <a:pt x="462" y="684"/>
                  </a:cubicBezTo>
                  <a:cubicBezTo>
                    <a:pt x="466" y="687"/>
                    <a:pt x="472" y="688"/>
                    <a:pt x="477" y="686"/>
                  </a:cubicBezTo>
                  <a:cubicBezTo>
                    <a:pt x="474" y="683"/>
                    <a:pt x="472" y="679"/>
                    <a:pt x="469" y="676"/>
                  </a:cubicBezTo>
                  <a:cubicBezTo>
                    <a:pt x="491" y="671"/>
                    <a:pt x="486" y="715"/>
                    <a:pt x="477" y="722"/>
                  </a:cubicBezTo>
                  <a:cubicBezTo>
                    <a:pt x="472" y="716"/>
                    <a:pt x="465" y="709"/>
                    <a:pt x="457" y="707"/>
                  </a:cubicBezTo>
                  <a:cubicBezTo>
                    <a:pt x="460" y="711"/>
                    <a:pt x="468" y="719"/>
                    <a:pt x="468" y="720"/>
                  </a:cubicBezTo>
                  <a:cubicBezTo>
                    <a:pt x="469" y="728"/>
                    <a:pt x="466" y="730"/>
                    <a:pt x="461" y="723"/>
                  </a:cubicBezTo>
                  <a:cubicBezTo>
                    <a:pt x="460" y="725"/>
                    <a:pt x="460" y="726"/>
                    <a:pt x="459" y="728"/>
                  </a:cubicBezTo>
                  <a:cubicBezTo>
                    <a:pt x="454" y="711"/>
                    <a:pt x="418" y="722"/>
                    <a:pt x="405" y="726"/>
                  </a:cubicBezTo>
                  <a:cubicBezTo>
                    <a:pt x="388" y="731"/>
                    <a:pt x="372" y="754"/>
                    <a:pt x="394" y="765"/>
                  </a:cubicBezTo>
                  <a:cubicBezTo>
                    <a:pt x="384" y="775"/>
                    <a:pt x="371" y="768"/>
                    <a:pt x="360" y="767"/>
                  </a:cubicBezTo>
                  <a:cubicBezTo>
                    <a:pt x="357" y="766"/>
                    <a:pt x="353" y="767"/>
                    <a:pt x="349" y="766"/>
                  </a:cubicBezTo>
                  <a:cubicBezTo>
                    <a:pt x="349" y="766"/>
                    <a:pt x="345" y="769"/>
                    <a:pt x="344" y="769"/>
                  </a:cubicBezTo>
                  <a:cubicBezTo>
                    <a:pt x="342" y="768"/>
                    <a:pt x="340" y="763"/>
                    <a:pt x="338" y="762"/>
                  </a:cubicBezTo>
                  <a:cubicBezTo>
                    <a:pt x="324" y="755"/>
                    <a:pt x="316" y="750"/>
                    <a:pt x="319" y="734"/>
                  </a:cubicBezTo>
                  <a:cubicBezTo>
                    <a:pt x="321" y="725"/>
                    <a:pt x="322" y="716"/>
                    <a:pt x="324" y="708"/>
                  </a:cubicBezTo>
                  <a:cubicBezTo>
                    <a:pt x="325" y="703"/>
                    <a:pt x="324" y="692"/>
                    <a:pt x="326" y="700"/>
                  </a:cubicBezTo>
                  <a:cubicBezTo>
                    <a:pt x="333" y="697"/>
                    <a:pt x="338" y="686"/>
                    <a:pt x="334" y="679"/>
                  </a:cubicBezTo>
                  <a:cubicBezTo>
                    <a:pt x="330" y="670"/>
                    <a:pt x="319" y="674"/>
                    <a:pt x="311" y="670"/>
                  </a:cubicBezTo>
                  <a:cubicBezTo>
                    <a:pt x="303" y="666"/>
                    <a:pt x="299" y="655"/>
                    <a:pt x="291" y="658"/>
                  </a:cubicBezTo>
                  <a:cubicBezTo>
                    <a:pt x="298" y="647"/>
                    <a:pt x="288" y="652"/>
                    <a:pt x="284" y="648"/>
                  </a:cubicBezTo>
                  <a:cubicBezTo>
                    <a:pt x="275" y="640"/>
                    <a:pt x="264" y="631"/>
                    <a:pt x="256" y="622"/>
                  </a:cubicBezTo>
                  <a:cubicBezTo>
                    <a:pt x="243" y="609"/>
                    <a:pt x="247" y="598"/>
                    <a:pt x="259" y="585"/>
                  </a:cubicBezTo>
                  <a:cubicBezTo>
                    <a:pt x="261" y="582"/>
                    <a:pt x="266" y="582"/>
                    <a:pt x="268" y="578"/>
                  </a:cubicBezTo>
                  <a:cubicBezTo>
                    <a:pt x="273" y="571"/>
                    <a:pt x="267" y="567"/>
                    <a:pt x="268" y="561"/>
                  </a:cubicBezTo>
                  <a:cubicBezTo>
                    <a:pt x="269" y="547"/>
                    <a:pt x="275" y="542"/>
                    <a:pt x="266" y="532"/>
                  </a:cubicBezTo>
                  <a:cubicBezTo>
                    <a:pt x="256" y="539"/>
                    <a:pt x="266" y="527"/>
                    <a:pt x="271" y="525"/>
                  </a:cubicBezTo>
                  <a:cubicBezTo>
                    <a:pt x="265" y="510"/>
                    <a:pt x="242" y="507"/>
                    <a:pt x="227" y="511"/>
                  </a:cubicBezTo>
                  <a:cubicBezTo>
                    <a:pt x="206" y="517"/>
                    <a:pt x="191" y="540"/>
                    <a:pt x="169" y="548"/>
                  </a:cubicBezTo>
                  <a:cubicBezTo>
                    <a:pt x="171" y="555"/>
                    <a:pt x="182" y="564"/>
                    <a:pt x="176" y="570"/>
                  </a:cubicBezTo>
                  <a:cubicBezTo>
                    <a:pt x="182" y="575"/>
                    <a:pt x="190" y="580"/>
                    <a:pt x="195" y="583"/>
                  </a:cubicBezTo>
                  <a:cubicBezTo>
                    <a:pt x="186" y="597"/>
                    <a:pt x="196" y="618"/>
                    <a:pt x="196" y="633"/>
                  </a:cubicBezTo>
                  <a:cubicBezTo>
                    <a:pt x="196" y="643"/>
                    <a:pt x="189" y="651"/>
                    <a:pt x="187" y="663"/>
                  </a:cubicBezTo>
                  <a:cubicBezTo>
                    <a:pt x="185" y="676"/>
                    <a:pt x="188" y="686"/>
                    <a:pt x="189" y="697"/>
                  </a:cubicBezTo>
                  <a:cubicBezTo>
                    <a:pt x="190" y="702"/>
                    <a:pt x="189" y="707"/>
                    <a:pt x="189" y="711"/>
                  </a:cubicBezTo>
                  <a:cubicBezTo>
                    <a:pt x="190" y="717"/>
                    <a:pt x="191" y="720"/>
                    <a:pt x="192" y="726"/>
                  </a:cubicBezTo>
                  <a:cubicBezTo>
                    <a:pt x="192" y="728"/>
                    <a:pt x="190" y="731"/>
                    <a:pt x="191" y="734"/>
                  </a:cubicBezTo>
                  <a:cubicBezTo>
                    <a:pt x="192" y="738"/>
                    <a:pt x="197" y="742"/>
                    <a:pt x="197" y="745"/>
                  </a:cubicBezTo>
                  <a:cubicBezTo>
                    <a:pt x="197" y="749"/>
                    <a:pt x="192" y="764"/>
                    <a:pt x="190" y="768"/>
                  </a:cubicBezTo>
                  <a:cubicBezTo>
                    <a:pt x="188" y="770"/>
                    <a:pt x="184" y="768"/>
                    <a:pt x="182" y="772"/>
                  </a:cubicBezTo>
                  <a:cubicBezTo>
                    <a:pt x="180" y="776"/>
                    <a:pt x="178" y="795"/>
                    <a:pt x="178" y="800"/>
                  </a:cubicBezTo>
                  <a:cubicBezTo>
                    <a:pt x="178" y="812"/>
                    <a:pt x="185" y="816"/>
                    <a:pt x="190" y="827"/>
                  </a:cubicBezTo>
                  <a:cubicBezTo>
                    <a:pt x="194" y="838"/>
                    <a:pt x="194" y="850"/>
                    <a:pt x="199" y="860"/>
                  </a:cubicBezTo>
                  <a:cubicBezTo>
                    <a:pt x="191" y="861"/>
                    <a:pt x="192" y="852"/>
                    <a:pt x="187" y="850"/>
                  </a:cubicBezTo>
                  <a:cubicBezTo>
                    <a:pt x="181" y="847"/>
                    <a:pt x="181" y="849"/>
                    <a:pt x="175" y="851"/>
                  </a:cubicBezTo>
                  <a:cubicBezTo>
                    <a:pt x="169" y="852"/>
                    <a:pt x="163" y="857"/>
                    <a:pt x="157" y="857"/>
                  </a:cubicBezTo>
                  <a:cubicBezTo>
                    <a:pt x="153" y="858"/>
                    <a:pt x="146" y="854"/>
                    <a:pt x="142" y="854"/>
                  </a:cubicBezTo>
                  <a:cubicBezTo>
                    <a:pt x="130" y="855"/>
                    <a:pt x="130" y="866"/>
                    <a:pt x="120" y="870"/>
                  </a:cubicBezTo>
                  <a:cubicBezTo>
                    <a:pt x="106" y="875"/>
                    <a:pt x="101" y="852"/>
                    <a:pt x="95" y="865"/>
                  </a:cubicBezTo>
                  <a:cubicBezTo>
                    <a:pt x="93" y="860"/>
                    <a:pt x="82" y="845"/>
                    <a:pt x="83" y="857"/>
                  </a:cubicBezTo>
                  <a:cubicBezTo>
                    <a:pt x="76" y="856"/>
                    <a:pt x="78" y="850"/>
                    <a:pt x="77" y="844"/>
                  </a:cubicBezTo>
                  <a:cubicBezTo>
                    <a:pt x="72" y="831"/>
                    <a:pt x="67" y="823"/>
                    <a:pt x="74" y="808"/>
                  </a:cubicBezTo>
                  <a:cubicBezTo>
                    <a:pt x="77" y="801"/>
                    <a:pt x="80" y="796"/>
                    <a:pt x="84" y="788"/>
                  </a:cubicBezTo>
                  <a:cubicBezTo>
                    <a:pt x="90" y="775"/>
                    <a:pt x="85" y="764"/>
                    <a:pt x="89" y="753"/>
                  </a:cubicBezTo>
                  <a:cubicBezTo>
                    <a:pt x="93" y="740"/>
                    <a:pt x="98" y="733"/>
                    <a:pt x="99" y="718"/>
                  </a:cubicBezTo>
                  <a:cubicBezTo>
                    <a:pt x="100" y="710"/>
                    <a:pt x="99" y="704"/>
                    <a:pt x="99" y="697"/>
                  </a:cubicBezTo>
                  <a:cubicBezTo>
                    <a:pt x="98" y="691"/>
                    <a:pt x="101" y="683"/>
                    <a:pt x="101" y="677"/>
                  </a:cubicBezTo>
                  <a:cubicBezTo>
                    <a:pt x="100" y="671"/>
                    <a:pt x="103" y="661"/>
                    <a:pt x="98" y="673"/>
                  </a:cubicBezTo>
                  <a:cubicBezTo>
                    <a:pt x="96" y="660"/>
                    <a:pt x="81" y="645"/>
                    <a:pt x="82" y="634"/>
                  </a:cubicBezTo>
                  <a:cubicBezTo>
                    <a:pt x="83" y="619"/>
                    <a:pt x="93" y="618"/>
                    <a:pt x="80" y="609"/>
                  </a:cubicBezTo>
                  <a:cubicBezTo>
                    <a:pt x="67" y="600"/>
                    <a:pt x="65" y="606"/>
                    <a:pt x="54" y="610"/>
                  </a:cubicBezTo>
                  <a:cubicBezTo>
                    <a:pt x="47" y="613"/>
                    <a:pt x="28" y="608"/>
                    <a:pt x="29" y="619"/>
                  </a:cubicBezTo>
                  <a:cubicBezTo>
                    <a:pt x="25" y="619"/>
                    <a:pt x="21" y="621"/>
                    <a:pt x="20" y="620"/>
                  </a:cubicBezTo>
                  <a:cubicBezTo>
                    <a:pt x="17" y="617"/>
                    <a:pt x="12" y="603"/>
                    <a:pt x="11" y="599"/>
                  </a:cubicBezTo>
                  <a:cubicBezTo>
                    <a:pt x="9" y="590"/>
                    <a:pt x="6" y="579"/>
                    <a:pt x="4" y="571"/>
                  </a:cubicBezTo>
                  <a:cubicBezTo>
                    <a:pt x="3" y="567"/>
                    <a:pt x="2" y="567"/>
                    <a:pt x="3" y="562"/>
                  </a:cubicBezTo>
                  <a:cubicBezTo>
                    <a:pt x="3" y="558"/>
                    <a:pt x="8" y="563"/>
                    <a:pt x="8" y="562"/>
                  </a:cubicBezTo>
                  <a:cubicBezTo>
                    <a:pt x="10" y="559"/>
                    <a:pt x="10" y="556"/>
                    <a:pt x="12" y="551"/>
                  </a:cubicBezTo>
                  <a:cubicBezTo>
                    <a:pt x="14" y="544"/>
                    <a:pt x="16" y="528"/>
                    <a:pt x="1" y="537"/>
                  </a:cubicBezTo>
                  <a:cubicBezTo>
                    <a:pt x="0" y="532"/>
                    <a:pt x="0" y="515"/>
                    <a:pt x="5" y="511"/>
                  </a:cubicBezTo>
                  <a:cubicBezTo>
                    <a:pt x="11" y="507"/>
                    <a:pt x="16" y="515"/>
                    <a:pt x="26" y="506"/>
                  </a:cubicBezTo>
                  <a:cubicBezTo>
                    <a:pt x="32" y="502"/>
                    <a:pt x="43" y="491"/>
                    <a:pt x="45" y="485"/>
                  </a:cubicBezTo>
                  <a:cubicBezTo>
                    <a:pt x="46" y="479"/>
                    <a:pt x="43" y="471"/>
                    <a:pt x="44" y="465"/>
                  </a:cubicBezTo>
                  <a:cubicBezTo>
                    <a:pt x="45" y="460"/>
                    <a:pt x="47" y="458"/>
                    <a:pt x="49" y="452"/>
                  </a:cubicBezTo>
                  <a:cubicBezTo>
                    <a:pt x="52" y="445"/>
                    <a:pt x="52" y="438"/>
                    <a:pt x="57" y="433"/>
                  </a:cubicBezTo>
                  <a:cubicBezTo>
                    <a:pt x="61" y="430"/>
                    <a:pt x="66" y="435"/>
                    <a:pt x="69" y="432"/>
                  </a:cubicBezTo>
                  <a:cubicBezTo>
                    <a:pt x="78" y="422"/>
                    <a:pt x="65" y="411"/>
                    <a:pt x="65" y="401"/>
                  </a:cubicBezTo>
                  <a:cubicBezTo>
                    <a:pt x="64" y="395"/>
                    <a:pt x="67" y="392"/>
                    <a:pt x="67" y="387"/>
                  </a:cubicBezTo>
                  <a:cubicBezTo>
                    <a:pt x="67" y="380"/>
                    <a:pt x="62" y="374"/>
                    <a:pt x="63" y="367"/>
                  </a:cubicBezTo>
                  <a:cubicBezTo>
                    <a:pt x="63" y="365"/>
                    <a:pt x="65" y="357"/>
                    <a:pt x="66" y="355"/>
                  </a:cubicBezTo>
                  <a:cubicBezTo>
                    <a:pt x="68" y="348"/>
                    <a:pt x="66" y="347"/>
                    <a:pt x="72" y="340"/>
                  </a:cubicBezTo>
                  <a:cubicBezTo>
                    <a:pt x="79" y="330"/>
                    <a:pt x="80" y="326"/>
                    <a:pt x="86" y="313"/>
                  </a:cubicBezTo>
                  <a:cubicBezTo>
                    <a:pt x="90" y="302"/>
                    <a:pt x="98" y="296"/>
                    <a:pt x="108" y="289"/>
                  </a:cubicBezTo>
                  <a:cubicBezTo>
                    <a:pt x="103" y="284"/>
                    <a:pt x="109" y="280"/>
                    <a:pt x="114" y="277"/>
                  </a:cubicBezTo>
                  <a:cubicBezTo>
                    <a:pt x="117" y="286"/>
                    <a:pt x="120" y="298"/>
                    <a:pt x="127" y="30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128">
              <a:extLst>
                <a:ext uri="{FF2B5EF4-FFF2-40B4-BE49-F238E27FC236}">
                  <a16:creationId xmlns:a16="http://schemas.microsoft.com/office/drawing/2014/main" id="{401C72A9-DCDF-46B4-BC2D-5D156BCF68BE}"/>
                </a:ext>
              </a:extLst>
            </p:cNvPr>
            <p:cNvSpPr>
              <a:spLocks/>
            </p:cNvSpPr>
            <p:nvPr/>
          </p:nvSpPr>
          <p:spPr bwMode="auto">
            <a:xfrm>
              <a:off x="1800225" y="5689600"/>
              <a:ext cx="1384300" cy="434975"/>
            </a:xfrm>
            <a:custGeom>
              <a:avLst/>
              <a:gdLst>
                <a:gd name="T0" fmla="*/ 520 w 1103"/>
                <a:gd name="T1" fmla="*/ 228 h 347"/>
                <a:gd name="T2" fmla="*/ 484 w 1103"/>
                <a:gd name="T3" fmla="*/ 220 h 347"/>
                <a:gd name="T4" fmla="*/ 435 w 1103"/>
                <a:gd name="T5" fmla="*/ 218 h 347"/>
                <a:gd name="T6" fmla="*/ 413 w 1103"/>
                <a:gd name="T7" fmla="*/ 217 h 347"/>
                <a:gd name="T8" fmla="*/ 384 w 1103"/>
                <a:gd name="T9" fmla="*/ 223 h 347"/>
                <a:gd name="T10" fmla="*/ 342 w 1103"/>
                <a:gd name="T11" fmla="*/ 229 h 347"/>
                <a:gd name="T12" fmla="*/ 283 w 1103"/>
                <a:gd name="T13" fmla="*/ 207 h 347"/>
                <a:gd name="T14" fmla="*/ 178 w 1103"/>
                <a:gd name="T15" fmla="*/ 187 h 347"/>
                <a:gd name="T16" fmla="*/ 137 w 1103"/>
                <a:gd name="T17" fmla="*/ 180 h 347"/>
                <a:gd name="T18" fmla="*/ 125 w 1103"/>
                <a:gd name="T19" fmla="*/ 134 h 347"/>
                <a:gd name="T20" fmla="*/ 35 w 1103"/>
                <a:gd name="T21" fmla="*/ 120 h 347"/>
                <a:gd name="T22" fmla="*/ 0 w 1103"/>
                <a:gd name="T23" fmla="*/ 109 h 347"/>
                <a:gd name="T24" fmla="*/ 22 w 1103"/>
                <a:gd name="T25" fmla="*/ 104 h 347"/>
                <a:gd name="T26" fmla="*/ 47 w 1103"/>
                <a:gd name="T27" fmla="*/ 92 h 347"/>
                <a:gd name="T28" fmla="*/ 68 w 1103"/>
                <a:gd name="T29" fmla="*/ 74 h 347"/>
                <a:gd name="T30" fmla="*/ 89 w 1103"/>
                <a:gd name="T31" fmla="*/ 16 h 347"/>
                <a:gd name="T32" fmla="*/ 106 w 1103"/>
                <a:gd name="T33" fmla="*/ 17 h 347"/>
                <a:gd name="T34" fmla="*/ 139 w 1103"/>
                <a:gd name="T35" fmla="*/ 18 h 347"/>
                <a:gd name="T36" fmla="*/ 195 w 1103"/>
                <a:gd name="T37" fmla="*/ 29 h 347"/>
                <a:gd name="T38" fmla="*/ 218 w 1103"/>
                <a:gd name="T39" fmla="*/ 9 h 347"/>
                <a:gd name="T40" fmla="*/ 260 w 1103"/>
                <a:gd name="T41" fmla="*/ 30 h 347"/>
                <a:gd name="T42" fmla="*/ 303 w 1103"/>
                <a:gd name="T43" fmla="*/ 43 h 347"/>
                <a:gd name="T44" fmla="*/ 346 w 1103"/>
                <a:gd name="T45" fmla="*/ 45 h 347"/>
                <a:gd name="T46" fmla="*/ 378 w 1103"/>
                <a:gd name="T47" fmla="*/ 70 h 347"/>
                <a:gd name="T48" fmla="*/ 392 w 1103"/>
                <a:gd name="T49" fmla="*/ 97 h 347"/>
                <a:gd name="T50" fmla="*/ 440 w 1103"/>
                <a:gd name="T51" fmla="*/ 117 h 347"/>
                <a:gd name="T52" fmla="*/ 463 w 1103"/>
                <a:gd name="T53" fmla="*/ 119 h 347"/>
                <a:gd name="T54" fmla="*/ 528 w 1103"/>
                <a:gd name="T55" fmla="*/ 120 h 347"/>
                <a:gd name="T56" fmla="*/ 578 w 1103"/>
                <a:gd name="T57" fmla="*/ 119 h 347"/>
                <a:gd name="T58" fmla="*/ 637 w 1103"/>
                <a:gd name="T59" fmla="*/ 77 h 347"/>
                <a:gd name="T60" fmla="*/ 676 w 1103"/>
                <a:gd name="T61" fmla="*/ 67 h 347"/>
                <a:gd name="T62" fmla="*/ 747 w 1103"/>
                <a:gd name="T63" fmla="*/ 98 h 347"/>
                <a:gd name="T64" fmla="*/ 784 w 1103"/>
                <a:gd name="T65" fmla="*/ 110 h 347"/>
                <a:gd name="T66" fmla="*/ 825 w 1103"/>
                <a:gd name="T67" fmla="*/ 123 h 347"/>
                <a:gd name="T68" fmla="*/ 870 w 1103"/>
                <a:gd name="T69" fmla="*/ 142 h 347"/>
                <a:gd name="T70" fmla="*/ 887 w 1103"/>
                <a:gd name="T71" fmla="*/ 165 h 347"/>
                <a:gd name="T72" fmla="*/ 921 w 1103"/>
                <a:gd name="T73" fmla="*/ 219 h 347"/>
                <a:gd name="T74" fmla="*/ 962 w 1103"/>
                <a:gd name="T75" fmla="*/ 221 h 347"/>
                <a:gd name="T76" fmla="*/ 1012 w 1103"/>
                <a:gd name="T77" fmla="*/ 216 h 347"/>
                <a:gd name="T78" fmla="*/ 1048 w 1103"/>
                <a:gd name="T79" fmla="*/ 220 h 347"/>
                <a:gd name="T80" fmla="*/ 1076 w 1103"/>
                <a:gd name="T81" fmla="*/ 261 h 347"/>
                <a:gd name="T82" fmla="*/ 1073 w 1103"/>
                <a:gd name="T83" fmla="*/ 307 h 347"/>
                <a:gd name="T84" fmla="*/ 1091 w 1103"/>
                <a:gd name="T85" fmla="*/ 331 h 347"/>
                <a:gd name="T86" fmla="*/ 1068 w 1103"/>
                <a:gd name="T87" fmla="*/ 341 h 347"/>
                <a:gd name="T88" fmla="*/ 1021 w 1103"/>
                <a:gd name="T89" fmla="*/ 320 h 347"/>
                <a:gd name="T90" fmla="*/ 1003 w 1103"/>
                <a:gd name="T91" fmla="*/ 312 h 347"/>
                <a:gd name="T92" fmla="*/ 959 w 1103"/>
                <a:gd name="T93" fmla="*/ 299 h 347"/>
                <a:gd name="T94" fmla="*/ 898 w 1103"/>
                <a:gd name="T95" fmla="*/ 301 h 347"/>
                <a:gd name="T96" fmla="*/ 866 w 1103"/>
                <a:gd name="T97" fmla="*/ 304 h 347"/>
                <a:gd name="T98" fmla="*/ 791 w 1103"/>
                <a:gd name="T99" fmla="*/ 288 h 347"/>
                <a:gd name="T100" fmla="*/ 758 w 1103"/>
                <a:gd name="T101" fmla="*/ 296 h 347"/>
                <a:gd name="T102" fmla="*/ 730 w 1103"/>
                <a:gd name="T103" fmla="*/ 291 h 347"/>
                <a:gd name="T104" fmla="*/ 687 w 1103"/>
                <a:gd name="T105" fmla="*/ 278 h 347"/>
                <a:gd name="T106" fmla="*/ 547 w 1103"/>
                <a:gd name="T107" fmla="*/ 23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3" h="347">
                  <a:moveTo>
                    <a:pt x="547" y="235"/>
                  </a:moveTo>
                  <a:cubicBezTo>
                    <a:pt x="538" y="235"/>
                    <a:pt x="529" y="230"/>
                    <a:pt x="520" y="228"/>
                  </a:cubicBezTo>
                  <a:cubicBezTo>
                    <a:pt x="511" y="227"/>
                    <a:pt x="499" y="229"/>
                    <a:pt x="492" y="226"/>
                  </a:cubicBezTo>
                  <a:cubicBezTo>
                    <a:pt x="487" y="225"/>
                    <a:pt x="489" y="222"/>
                    <a:pt x="484" y="220"/>
                  </a:cubicBezTo>
                  <a:cubicBezTo>
                    <a:pt x="473" y="216"/>
                    <a:pt x="459" y="217"/>
                    <a:pt x="448" y="218"/>
                  </a:cubicBezTo>
                  <a:cubicBezTo>
                    <a:pt x="443" y="218"/>
                    <a:pt x="443" y="222"/>
                    <a:pt x="435" y="218"/>
                  </a:cubicBezTo>
                  <a:cubicBezTo>
                    <a:pt x="431" y="216"/>
                    <a:pt x="426" y="208"/>
                    <a:pt x="425" y="208"/>
                  </a:cubicBezTo>
                  <a:cubicBezTo>
                    <a:pt x="423" y="208"/>
                    <a:pt x="415" y="216"/>
                    <a:pt x="413" y="217"/>
                  </a:cubicBezTo>
                  <a:cubicBezTo>
                    <a:pt x="409" y="219"/>
                    <a:pt x="404" y="210"/>
                    <a:pt x="404" y="221"/>
                  </a:cubicBezTo>
                  <a:cubicBezTo>
                    <a:pt x="396" y="212"/>
                    <a:pt x="390" y="219"/>
                    <a:pt x="384" y="223"/>
                  </a:cubicBezTo>
                  <a:cubicBezTo>
                    <a:pt x="379" y="226"/>
                    <a:pt x="381" y="230"/>
                    <a:pt x="372" y="232"/>
                  </a:cubicBezTo>
                  <a:cubicBezTo>
                    <a:pt x="363" y="234"/>
                    <a:pt x="351" y="230"/>
                    <a:pt x="342" y="229"/>
                  </a:cubicBezTo>
                  <a:cubicBezTo>
                    <a:pt x="330" y="226"/>
                    <a:pt x="314" y="223"/>
                    <a:pt x="304" y="220"/>
                  </a:cubicBezTo>
                  <a:cubicBezTo>
                    <a:pt x="297" y="218"/>
                    <a:pt x="290" y="211"/>
                    <a:pt x="283" y="207"/>
                  </a:cubicBezTo>
                  <a:cubicBezTo>
                    <a:pt x="264" y="195"/>
                    <a:pt x="248" y="194"/>
                    <a:pt x="225" y="191"/>
                  </a:cubicBezTo>
                  <a:cubicBezTo>
                    <a:pt x="209" y="188"/>
                    <a:pt x="194" y="188"/>
                    <a:pt x="178" y="187"/>
                  </a:cubicBezTo>
                  <a:cubicBezTo>
                    <a:pt x="168" y="186"/>
                    <a:pt x="158" y="184"/>
                    <a:pt x="150" y="182"/>
                  </a:cubicBezTo>
                  <a:cubicBezTo>
                    <a:pt x="144" y="181"/>
                    <a:pt x="144" y="176"/>
                    <a:pt x="137" y="180"/>
                  </a:cubicBezTo>
                  <a:cubicBezTo>
                    <a:pt x="134" y="159"/>
                    <a:pt x="144" y="161"/>
                    <a:pt x="150" y="146"/>
                  </a:cubicBezTo>
                  <a:cubicBezTo>
                    <a:pt x="160" y="120"/>
                    <a:pt x="139" y="140"/>
                    <a:pt x="125" y="134"/>
                  </a:cubicBezTo>
                  <a:cubicBezTo>
                    <a:pt x="110" y="128"/>
                    <a:pt x="100" y="114"/>
                    <a:pt x="81" y="115"/>
                  </a:cubicBezTo>
                  <a:cubicBezTo>
                    <a:pt x="69" y="116"/>
                    <a:pt x="49" y="120"/>
                    <a:pt x="35" y="120"/>
                  </a:cubicBezTo>
                  <a:cubicBezTo>
                    <a:pt x="27" y="120"/>
                    <a:pt x="23" y="114"/>
                    <a:pt x="17" y="114"/>
                  </a:cubicBezTo>
                  <a:cubicBezTo>
                    <a:pt x="7" y="114"/>
                    <a:pt x="5" y="122"/>
                    <a:pt x="0" y="109"/>
                  </a:cubicBezTo>
                  <a:cubicBezTo>
                    <a:pt x="8" y="109"/>
                    <a:pt x="7" y="103"/>
                    <a:pt x="13" y="101"/>
                  </a:cubicBezTo>
                  <a:cubicBezTo>
                    <a:pt x="22" y="97"/>
                    <a:pt x="16" y="98"/>
                    <a:pt x="22" y="104"/>
                  </a:cubicBezTo>
                  <a:cubicBezTo>
                    <a:pt x="27" y="108"/>
                    <a:pt x="24" y="114"/>
                    <a:pt x="32" y="113"/>
                  </a:cubicBezTo>
                  <a:cubicBezTo>
                    <a:pt x="30" y="114"/>
                    <a:pt x="46" y="93"/>
                    <a:pt x="47" y="92"/>
                  </a:cubicBezTo>
                  <a:cubicBezTo>
                    <a:pt x="51" y="84"/>
                    <a:pt x="44" y="77"/>
                    <a:pt x="53" y="74"/>
                  </a:cubicBezTo>
                  <a:cubicBezTo>
                    <a:pt x="56" y="73"/>
                    <a:pt x="59" y="88"/>
                    <a:pt x="68" y="74"/>
                  </a:cubicBezTo>
                  <a:cubicBezTo>
                    <a:pt x="74" y="66"/>
                    <a:pt x="70" y="52"/>
                    <a:pt x="72" y="43"/>
                  </a:cubicBezTo>
                  <a:cubicBezTo>
                    <a:pt x="75" y="30"/>
                    <a:pt x="81" y="26"/>
                    <a:pt x="89" y="16"/>
                  </a:cubicBezTo>
                  <a:cubicBezTo>
                    <a:pt x="95" y="8"/>
                    <a:pt x="92" y="0"/>
                    <a:pt x="104" y="8"/>
                  </a:cubicBezTo>
                  <a:cubicBezTo>
                    <a:pt x="106" y="9"/>
                    <a:pt x="103" y="15"/>
                    <a:pt x="106" y="17"/>
                  </a:cubicBezTo>
                  <a:cubicBezTo>
                    <a:pt x="114" y="22"/>
                    <a:pt x="113" y="14"/>
                    <a:pt x="118" y="14"/>
                  </a:cubicBezTo>
                  <a:cubicBezTo>
                    <a:pt x="126" y="14"/>
                    <a:pt x="130" y="15"/>
                    <a:pt x="139" y="18"/>
                  </a:cubicBezTo>
                  <a:cubicBezTo>
                    <a:pt x="148" y="21"/>
                    <a:pt x="148" y="19"/>
                    <a:pt x="157" y="19"/>
                  </a:cubicBezTo>
                  <a:cubicBezTo>
                    <a:pt x="177" y="18"/>
                    <a:pt x="176" y="32"/>
                    <a:pt x="195" y="29"/>
                  </a:cubicBezTo>
                  <a:cubicBezTo>
                    <a:pt x="209" y="27"/>
                    <a:pt x="205" y="28"/>
                    <a:pt x="209" y="21"/>
                  </a:cubicBezTo>
                  <a:cubicBezTo>
                    <a:pt x="212" y="15"/>
                    <a:pt x="207" y="8"/>
                    <a:pt x="218" y="9"/>
                  </a:cubicBezTo>
                  <a:cubicBezTo>
                    <a:pt x="223" y="9"/>
                    <a:pt x="228" y="14"/>
                    <a:pt x="234" y="15"/>
                  </a:cubicBezTo>
                  <a:cubicBezTo>
                    <a:pt x="252" y="17"/>
                    <a:pt x="247" y="17"/>
                    <a:pt x="260" y="30"/>
                  </a:cubicBezTo>
                  <a:cubicBezTo>
                    <a:pt x="266" y="37"/>
                    <a:pt x="281" y="45"/>
                    <a:pt x="288" y="46"/>
                  </a:cubicBezTo>
                  <a:cubicBezTo>
                    <a:pt x="294" y="46"/>
                    <a:pt x="298" y="43"/>
                    <a:pt x="303" y="43"/>
                  </a:cubicBezTo>
                  <a:cubicBezTo>
                    <a:pt x="305" y="40"/>
                    <a:pt x="307" y="40"/>
                    <a:pt x="311" y="40"/>
                  </a:cubicBezTo>
                  <a:cubicBezTo>
                    <a:pt x="315" y="63"/>
                    <a:pt x="356" y="54"/>
                    <a:pt x="346" y="45"/>
                  </a:cubicBezTo>
                  <a:cubicBezTo>
                    <a:pt x="353" y="47"/>
                    <a:pt x="361" y="49"/>
                    <a:pt x="367" y="47"/>
                  </a:cubicBezTo>
                  <a:cubicBezTo>
                    <a:pt x="367" y="57"/>
                    <a:pt x="371" y="63"/>
                    <a:pt x="378" y="70"/>
                  </a:cubicBezTo>
                  <a:cubicBezTo>
                    <a:pt x="381" y="73"/>
                    <a:pt x="385" y="73"/>
                    <a:pt x="388" y="77"/>
                  </a:cubicBezTo>
                  <a:cubicBezTo>
                    <a:pt x="391" y="82"/>
                    <a:pt x="389" y="91"/>
                    <a:pt x="392" y="97"/>
                  </a:cubicBezTo>
                  <a:cubicBezTo>
                    <a:pt x="399" y="114"/>
                    <a:pt x="415" y="112"/>
                    <a:pt x="429" y="114"/>
                  </a:cubicBezTo>
                  <a:cubicBezTo>
                    <a:pt x="432" y="114"/>
                    <a:pt x="435" y="117"/>
                    <a:pt x="440" y="117"/>
                  </a:cubicBezTo>
                  <a:cubicBezTo>
                    <a:pt x="440" y="117"/>
                    <a:pt x="443" y="112"/>
                    <a:pt x="447" y="112"/>
                  </a:cubicBezTo>
                  <a:cubicBezTo>
                    <a:pt x="451" y="112"/>
                    <a:pt x="459" y="118"/>
                    <a:pt x="463" y="119"/>
                  </a:cubicBezTo>
                  <a:cubicBezTo>
                    <a:pt x="475" y="122"/>
                    <a:pt x="493" y="125"/>
                    <a:pt x="499" y="112"/>
                  </a:cubicBezTo>
                  <a:cubicBezTo>
                    <a:pt x="506" y="120"/>
                    <a:pt x="518" y="118"/>
                    <a:pt x="528" y="120"/>
                  </a:cubicBezTo>
                  <a:cubicBezTo>
                    <a:pt x="538" y="123"/>
                    <a:pt x="547" y="127"/>
                    <a:pt x="558" y="127"/>
                  </a:cubicBezTo>
                  <a:cubicBezTo>
                    <a:pt x="563" y="126"/>
                    <a:pt x="575" y="119"/>
                    <a:pt x="578" y="119"/>
                  </a:cubicBezTo>
                  <a:cubicBezTo>
                    <a:pt x="580" y="120"/>
                    <a:pt x="588" y="125"/>
                    <a:pt x="592" y="127"/>
                  </a:cubicBezTo>
                  <a:cubicBezTo>
                    <a:pt x="619" y="141"/>
                    <a:pt x="640" y="102"/>
                    <a:pt x="637" y="77"/>
                  </a:cubicBezTo>
                  <a:cubicBezTo>
                    <a:pt x="642" y="73"/>
                    <a:pt x="649" y="68"/>
                    <a:pt x="656" y="67"/>
                  </a:cubicBezTo>
                  <a:cubicBezTo>
                    <a:pt x="664" y="66"/>
                    <a:pt x="672" y="69"/>
                    <a:pt x="676" y="67"/>
                  </a:cubicBezTo>
                  <a:cubicBezTo>
                    <a:pt x="695" y="80"/>
                    <a:pt x="684" y="116"/>
                    <a:pt x="723" y="101"/>
                  </a:cubicBezTo>
                  <a:cubicBezTo>
                    <a:pt x="734" y="96"/>
                    <a:pt x="733" y="88"/>
                    <a:pt x="747" y="98"/>
                  </a:cubicBezTo>
                  <a:cubicBezTo>
                    <a:pt x="757" y="104"/>
                    <a:pt x="760" y="113"/>
                    <a:pt x="775" y="113"/>
                  </a:cubicBezTo>
                  <a:cubicBezTo>
                    <a:pt x="777" y="113"/>
                    <a:pt x="783" y="110"/>
                    <a:pt x="784" y="110"/>
                  </a:cubicBezTo>
                  <a:cubicBezTo>
                    <a:pt x="791" y="112"/>
                    <a:pt x="790" y="115"/>
                    <a:pt x="796" y="119"/>
                  </a:cubicBezTo>
                  <a:cubicBezTo>
                    <a:pt x="807" y="126"/>
                    <a:pt x="812" y="124"/>
                    <a:pt x="825" y="123"/>
                  </a:cubicBezTo>
                  <a:cubicBezTo>
                    <a:pt x="834" y="122"/>
                    <a:pt x="857" y="127"/>
                    <a:pt x="858" y="120"/>
                  </a:cubicBezTo>
                  <a:cubicBezTo>
                    <a:pt x="868" y="124"/>
                    <a:pt x="855" y="140"/>
                    <a:pt x="870" y="142"/>
                  </a:cubicBezTo>
                  <a:cubicBezTo>
                    <a:pt x="853" y="144"/>
                    <a:pt x="884" y="164"/>
                    <a:pt x="862" y="158"/>
                  </a:cubicBezTo>
                  <a:cubicBezTo>
                    <a:pt x="872" y="173"/>
                    <a:pt x="879" y="153"/>
                    <a:pt x="887" y="165"/>
                  </a:cubicBezTo>
                  <a:cubicBezTo>
                    <a:pt x="895" y="177"/>
                    <a:pt x="875" y="188"/>
                    <a:pt x="882" y="199"/>
                  </a:cubicBezTo>
                  <a:cubicBezTo>
                    <a:pt x="887" y="208"/>
                    <a:pt x="911" y="215"/>
                    <a:pt x="921" y="219"/>
                  </a:cubicBezTo>
                  <a:cubicBezTo>
                    <a:pt x="927" y="222"/>
                    <a:pt x="941" y="229"/>
                    <a:pt x="947" y="228"/>
                  </a:cubicBezTo>
                  <a:cubicBezTo>
                    <a:pt x="951" y="228"/>
                    <a:pt x="958" y="222"/>
                    <a:pt x="962" y="221"/>
                  </a:cubicBezTo>
                  <a:cubicBezTo>
                    <a:pt x="971" y="219"/>
                    <a:pt x="976" y="220"/>
                    <a:pt x="986" y="221"/>
                  </a:cubicBezTo>
                  <a:cubicBezTo>
                    <a:pt x="995" y="221"/>
                    <a:pt x="1005" y="220"/>
                    <a:pt x="1012" y="216"/>
                  </a:cubicBezTo>
                  <a:cubicBezTo>
                    <a:pt x="1015" y="215"/>
                    <a:pt x="1027" y="208"/>
                    <a:pt x="1029" y="208"/>
                  </a:cubicBezTo>
                  <a:cubicBezTo>
                    <a:pt x="1035" y="208"/>
                    <a:pt x="1041" y="218"/>
                    <a:pt x="1048" y="220"/>
                  </a:cubicBezTo>
                  <a:cubicBezTo>
                    <a:pt x="1055" y="223"/>
                    <a:pt x="1067" y="221"/>
                    <a:pt x="1075" y="228"/>
                  </a:cubicBezTo>
                  <a:cubicBezTo>
                    <a:pt x="1083" y="235"/>
                    <a:pt x="1078" y="251"/>
                    <a:pt x="1076" y="261"/>
                  </a:cubicBezTo>
                  <a:cubicBezTo>
                    <a:pt x="1073" y="280"/>
                    <a:pt x="1064" y="298"/>
                    <a:pt x="1071" y="316"/>
                  </a:cubicBezTo>
                  <a:cubicBezTo>
                    <a:pt x="1072" y="313"/>
                    <a:pt x="1073" y="311"/>
                    <a:pt x="1073" y="307"/>
                  </a:cubicBezTo>
                  <a:cubicBezTo>
                    <a:pt x="1077" y="312"/>
                    <a:pt x="1073" y="319"/>
                    <a:pt x="1077" y="325"/>
                  </a:cubicBezTo>
                  <a:cubicBezTo>
                    <a:pt x="1080" y="328"/>
                    <a:pt x="1087" y="328"/>
                    <a:pt x="1091" y="331"/>
                  </a:cubicBezTo>
                  <a:cubicBezTo>
                    <a:pt x="1095" y="334"/>
                    <a:pt x="1103" y="340"/>
                    <a:pt x="1095" y="345"/>
                  </a:cubicBezTo>
                  <a:cubicBezTo>
                    <a:pt x="1092" y="347"/>
                    <a:pt x="1073" y="341"/>
                    <a:pt x="1068" y="341"/>
                  </a:cubicBezTo>
                  <a:cubicBezTo>
                    <a:pt x="1081" y="325"/>
                    <a:pt x="1049" y="327"/>
                    <a:pt x="1043" y="327"/>
                  </a:cubicBezTo>
                  <a:cubicBezTo>
                    <a:pt x="1036" y="327"/>
                    <a:pt x="1021" y="329"/>
                    <a:pt x="1021" y="320"/>
                  </a:cubicBezTo>
                  <a:cubicBezTo>
                    <a:pt x="1015" y="323"/>
                    <a:pt x="1009" y="319"/>
                    <a:pt x="1005" y="319"/>
                  </a:cubicBezTo>
                  <a:cubicBezTo>
                    <a:pt x="1004" y="317"/>
                    <a:pt x="1003" y="314"/>
                    <a:pt x="1003" y="312"/>
                  </a:cubicBezTo>
                  <a:cubicBezTo>
                    <a:pt x="993" y="319"/>
                    <a:pt x="986" y="310"/>
                    <a:pt x="976" y="304"/>
                  </a:cubicBezTo>
                  <a:cubicBezTo>
                    <a:pt x="971" y="301"/>
                    <a:pt x="963" y="301"/>
                    <a:pt x="959" y="299"/>
                  </a:cubicBezTo>
                  <a:cubicBezTo>
                    <a:pt x="952" y="295"/>
                    <a:pt x="943" y="287"/>
                    <a:pt x="933" y="286"/>
                  </a:cubicBezTo>
                  <a:cubicBezTo>
                    <a:pt x="914" y="285"/>
                    <a:pt x="912" y="296"/>
                    <a:pt x="898" y="301"/>
                  </a:cubicBezTo>
                  <a:cubicBezTo>
                    <a:pt x="893" y="303"/>
                    <a:pt x="887" y="299"/>
                    <a:pt x="882" y="300"/>
                  </a:cubicBezTo>
                  <a:cubicBezTo>
                    <a:pt x="875" y="303"/>
                    <a:pt x="873" y="305"/>
                    <a:pt x="866" y="304"/>
                  </a:cubicBezTo>
                  <a:cubicBezTo>
                    <a:pt x="857" y="303"/>
                    <a:pt x="844" y="300"/>
                    <a:pt x="836" y="297"/>
                  </a:cubicBezTo>
                  <a:cubicBezTo>
                    <a:pt x="834" y="291"/>
                    <a:pt x="797" y="289"/>
                    <a:pt x="791" y="288"/>
                  </a:cubicBezTo>
                  <a:cubicBezTo>
                    <a:pt x="782" y="287"/>
                    <a:pt x="766" y="281"/>
                    <a:pt x="763" y="292"/>
                  </a:cubicBezTo>
                  <a:cubicBezTo>
                    <a:pt x="759" y="284"/>
                    <a:pt x="756" y="292"/>
                    <a:pt x="758" y="296"/>
                  </a:cubicBezTo>
                  <a:cubicBezTo>
                    <a:pt x="751" y="296"/>
                    <a:pt x="748" y="292"/>
                    <a:pt x="741" y="291"/>
                  </a:cubicBezTo>
                  <a:cubicBezTo>
                    <a:pt x="737" y="290"/>
                    <a:pt x="735" y="293"/>
                    <a:pt x="730" y="291"/>
                  </a:cubicBezTo>
                  <a:cubicBezTo>
                    <a:pt x="725" y="290"/>
                    <a:pt x="728" y="287"/>
                    <a:pt x="724" y="285"/>
                  </a:cubicBezTo>
                  <a:cubicBezTo>
                    <a:pt x="710" y="281"/>
                    <a:pt x="694" y="292"/>
                    <a:pt x="687" y="278"/>
                  </a:cubicBezTo>
                  <a:cubicBezTo>
                    <a:pt x="681" y="292"/>
                    <a:pt x="634" y="273"/>
                    <a:pt x="622" y="268"/>
                  </a:cubicBezTo>
                  <a:cubicBezTo>
                    <a:pt x="598" y="259"/>
                    <a:pt x="572" y="247"/>
                    <a:pt x="547" y="23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129">
              <a:extLst>
                <a:ext uri="{FF2B5EF4-FFF2-40B4-BE49-F238E27FC236}">
                  <a16:creationId xmlns:a16="http://schemas.microsoft.com/office/drawing/2014/main" id="{008E06FA-247D-4B67-97CB-ED5DC6B3BF98}"/>
                </a:ext>
              </a:extLst>
            </p:cNvPr>
            <p:cNvSpPr>
              <a:spLocks/>
            </p:cNvSpPr>
            <p:nvPr/>
          </p:nvSpPr>
          <p:spPr bwMode="auto">
            <a:xfrm>
              <a:off x="5051425" y="4494213"/>
              <a:ext cx="219075" cy="468313"/>
            </a:xfrm>
            <a:custGeom>
              <a:avLst/>
              <a:gdLst>
                <a:gd name="T0" fmla="*/ 31 w 175"/>
                <a:gd name="T1" fmla="*/ 290 h 372"/>
                <a:gd name="T2" fmla="*/ 35 w 175"/>
                <a:gd name="T3" fmla="*/ 260 h 372"/>
                <a:gd name="T4" fmla="*/ 33 w 175"/>
                <a:gd name="T5" fmla="*/ 246 h 372"/>
                <a:gd name="T6" fmla="*/ 37 w 175"/>
                <a:gd name="T7" fmla="*/ 228 h 372"/>
                <a:gd name="T8" fmla="*/ 20 w 175"/>
                <a:gd name="T9" fmla="*/ 216 h 372"/>
                <a:gd name="T10" fmla="*/ 17 w 175"/>
                <a:gd name="T11" fmla="*/ 187 h 372"/>
                <a:gd name="T12" fmla="*/ 24 w 175"/>
                <a:gd name="T13" fmla="*/ 173 h 372"/>
                <a:gd name="T14" fmla="*/ 19 w 175"/>
                <a:gd name="T15" fmla="*/ 164 h 372"/>
                <a:gd name="T16" fmla="*/ 13 w 175"/>
                <a:gd name="T17" fmla="*/ 157 h 372"/>
                <a:gd name="T18" fmla="*/ 12 w 175"/>
                <a:gd name="T19" fmla="*/ 149 h 372"/>
                <a:gd name="T20" fmla="*/ 11 w 175"/>
                <a:gd name="T21" fmla="*/ 142 h 372"/>
                <a:gd name="T22" fmla="*/ 2 w 175"/>
                <a:gd name="T23" fmla="*/ 144 h 372"/>
                <a:gd name="T24" fmla="*/ 0 w 175"/>
                <a:gd name="T25" fmla="*/ 127 h 372"/>
                <a:gd name="T26" fmla="*/ 16 w 175"/>
                <a:gd name="T27" fmla="*/ 89 h 372"/>
                <a:gd name="T28" fmla="*/ 19 w 175"/>
                <a:gd name="T29" fmla="*/ 68 h 372"/>
                <a:gd name="T30" fmla="*/ 50 w 175"/>
                <a:gd name="T31" fmla="*/ 24 h 372"/>
                <a:gd name="T32" fmla="*/ 77 w 175"/>
                <a:gd name="T33" fmla="*/ 10 h 372"/>
                <a:gd name="T34" fmla="*/ 63 w 175"/>
                <a:gd name="T35" fmla="*/ 36 h 372"/>
                <a:gd name="T36" fmla="*/ 53 w 175"/>
                <a:gd name="T37" fmla="*/ 46 h 372"/>
                <a:gd name="T38" fmla="*/ 66 w 175"/>
                <a:gd name="T39" fmla="*/ 58 h 372"/>
                <a:gd name="T40" fmla="*/ 73 w 175"/>
                <a:gd name="T41" fmla="*/ 93 h 372"/>
                <a:gd name="T42" fmla="*/ 66 w 175"/>
                <a:gd name="T43" fmla="*/ 118 h 372"/>
                <a:gd name="T44" fmla="*/ 40 w 175"/>
                <a:gd name="T45" fmla="*/ 170 h 372"/>
                <a:gd name="T46" fmla="*/ 63 w 175"/>
                <a:gd name="T47" fmla="*/ 151 h 372"/>
                <a:gd name="T48" fmla="*/ 92 w 175"/>
                <a:gd name="T49" fmla="*/ 129 h 372"/>
                <a:gd name="T50" fmla="*/ 88 w 175"/>
                <a:gd name="T51" fmla="*/ 112 h 372"/>
                <a:gd name="T52" fmla="*/ 115 w 175"/>
                <a:gd name="T53" fmla="*/ 89 h 372"/>
                <a:gd name="T54" fmla="*/ 127 w 175"/>
                <a:gd name="T55" fmla="*/ 86 h 372"/>
                <a:gd name="T56" fmla="*/ 146 w 175"/>
                <a:gd name="T57" fmla="*/ 82 h 372"/>
                <a:gd name="T58" fmla="*/ 151 w 175"/>
                <a:gd name="T59" fmla="*/ 89 h 372"/>
                <a:gd name="T60" fmla="*/ 151 w 175"/>
                <a:gd name="T61" fmla="*/ 97 h 372"/>
                <a:gd name="T62" fmla="*/ 156 w 175"/>
                <a:gd name="T63" fmla="*/ 101 h 372"/>
                <a:gd name="T64" fmla="*/ 156 w 175"/>
                <a:gd name="T65" fmla="*/ 113 h 372"/>
                <a:gd name="T66" fmla="*/ 153 w 175"/>
                <a:gd name="T67" fmla="*/ 137 h 372"/>
                <a:gd name="T68" fmla="*/ 122 w 175"/>
                <a:gd name="T69" fmla="*/ 156 h 372"/>
                <a:gd name="T70" fmla="*/ 110 w 175"/>
                <a:gd name="T71" fmla="*/ 160 h 372"/>
                <a:gd name="T72" fmla="*/ 105 w 175"/>
                <a:gd name="T73" fmla="*/ 167 h 372"/>
                <a:gd name="T74" fmla="*/ 96 w 175"/>
                <a:gd name="T75" fmla="*/ 173 h 372"/>
                <a:gd name="T76" fmla="*/ 124 w 175"/>
                <a:gd name="T77" fmla="*/ 193 h 372"/>
                <a:gd name="T78" fmla="*/ 140 w 175"/>
                <a:gd name="T79" fmla="*/ 199 h 372"/>
                <a:gd name="T80" fmla="*/ 149 w 175"/>
                <a:gd name="T81" fmla="*/ 207 h 372"/>
                <a:gd name="T82" fmla="*/ 152 w 175"/>
                <a:gd name="T83" fmla="*/ 226 h 372"/>
                <a:gd name="T84" fmla="*/ 175 w 175"/>
                <a:gd name="T85" fmla="*/ 241 h 372"/>
                <a:gd name="T86" fmla="*/ 145 w 175"/>
                <a:gd name="T87" fmla="*/ 231 h 372"/>
                <a:gd name="T88" fmla="*/ 121 w 175"/>
                <a:gd name="T89" fmla="*/ 220 h 372"/>
                <a:gd name="T90" fmla="*/ 96 w 175"/>
                <a:gd name="T91" fmla="*/ 218 h 372"/>
                <a:gd name="T92" fmla="*/ 69 w 175"/>
                <a:gd name="T93" fmla="*/ 211 h 372"/>
                <a:gd name="T94" fmla="*/ 59 w 175"/>
                <a:gd name="T95" fmla="*/ 253 h 372"/>
                <a:gd name="T96" fmla="*/ 74 w 175"/>
                <a:gd name="T97" fmla="*/ 312 h 372"/>
                <a:gd name="T98" fmla="*/ 122 w 175"/>
                <a:gd name="T99" fmla="*/ 372 h 372"/>
                <a:gd name="T100" fmla="*/ 101 w 175"/>
                <a:gd name="T101" fmla="*/ 363 h 372"/>
                <a:gd name="T102" fmla="*/ 75 w 175"/>
                <a:gd name="T103" fmla="*/ 348 h 372"/>
                <a:gd name="T104" fmla="*/ 60 w 175"/>
                <a:gd name="T105" fmla="*/ 321 h 372"/>
                <a:gd name="T106" fmla="*/ 45 w 175"/>
                <a:gd name="T107" fmla="*/ 304 h 372"/>
                <a:gd name="T108" fmla="*/ 31 w 175"/>
                <a:gd name="T109" fmla="*/ 29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5" h="372">
                  <a:moveTo>
                    <a:pt x="31" y="290"/>
                  </a:moveTo>
                  <a:cubicBezTo>
                    <a:pt x="34" y="281"/>
                    <a:pt x="35" y="269"/>
                    <a:pt x="35" y="260"/>
                  </a:cubicBezTo>
                  <a:cubicBezTo>
                    <a:pt x="35" y="255"/>
                    <a:pt x="33" y="251"/>
                    <a:pt x="33" y="246"/>
                  </a:cubicBezTo>
                  <a:cubicBezTo>
                    <a:pt x="34" y="241"/>
                    <a:pt x="39" y="233"/>
                    <a:pt x="37" y="228"/>
                  </a:cubicBezTo>
                  <a:cubicBezTo>
                    <a:pt x="35" y="223"/>
                    <a:pt x="24" y="223"/>
                    <a:pt x="20" y="216"/>
                  </a:cubicBezTo>
                  <a:cubicBezTo>
                    <a:pt x="16" y="210"/>
                    <a:pt x="15" y="194"/>
                    <a:pt x="17" y="187"/>
                  </a:cubicBezTo>
                  <a:cubicBezTo>
                    <a:pt x="18" y="183"/>
                    <a:pt x="24" y="176"/>
                    <a:pt x="24" y="173"/>
                  </a:cubicBezTo>
                  <a:cubicBezTo>
                    <a:pt x="25" y="163"/>
                    <a:pt x="23" y="171"/>
                    <a:pt x="19" y="164"/>
                  </a:cubicBezTo>
                  <a:cubicBezTo>
                    <a:pt x="17" y="161"/>
                    <a:pt x="14" y="160"/>
                    <a:pt x="13" y="157"/>
                  </a:cubicBezTo>
                  <a:cubicBezTo>
                    <a:pt x="12" y="156"/>
                    <a:pt x="13" y="151"/>
                    <a:pt x="12" y="149"/>
                  </a:cubicBezTo>
                  <a:cubicBezTo>
                    <a:pt x="12" y="149"/>
                    <a:pt x="11" y="143"/>
                    <a:pt x="11" y="142"/>
                  </a:cubicBezTo>
                  <a:cubicBezTo>
                    <a:pt x="9" y="141"/>
                    <a:pt x="2" y="145"/>
                    <a:pt x="2" y="144"/>
                  </a:cubicBezTo>
                  <a:cubicBezTo>
                    <a:pt x="1" y="144"/>
                    <a:pt x="0" y="127"/>
                    <a:pt x="0" y="127"/>
                  </a:cubicBezTo>
                  <a:cubicBezTo>
                    <a:pt x="3" y="114"/>
                    <a:pt x="13" y="102"/>
                    <a:pt x="16" y="89"/>
                  </a:cubicBezTo>
                  <a:cubicBezTo>
                    <a:pt x="17" y="83"/>
                    <a:pt x="20" y="72"/>
                    <a:pt x="19" y="68"/>
                  </a:cubicBezTo>
                  <a:cubicBezTo>
                    <a:pt x="27" y="50"/>
                    <a:pt x="38" y="38"/>
                    <a:pt x="50" y="24"/>
                  </a:cubicBezTo>
                  <a:cubicBezTo>
                    <a:pt x="54" y="20"/>
                    <a:pt x="73" y="0"/>
                    <a:pt x="77" y="10"/>
                  </a:cubicBezTo>
                  <a:cubicBezTo>
                    <a:pt x="79" y="13"/>
                    <a:pt x="65" y="34"/>
                    <a:pt x="63" y="36"/>
                  </a:cubicBezTo>
                  <a:cubicBezTo>
                    <a:pt x="59" y="41"/>
                    <a:pt x="54" y="37"/>
                    <a:pt x="53" y="46"/>
                  </a:cubicBezTo>
                  <a:cubicBezTo>
                    <a:pt x="52" y="57"/>
                    <a:pt x="60" y="52"/>
                    <a:pt x="66" y="58"/>
                  </a:cubicBezTo>
                  <a:cubicBezTo>
                    <a:pt x="73" y="64"/>
                    <a:pt x="74" y="83"/>
                    <a:pt x="73" y="93"/>
                  </a:cubicBezTo>
                  <a:cubicBezTo>
                    <a:pt x="71" y="106"/>
                    <a:pt x="71" y="109"/>
                    <a:pt x="66" y="118"/>
                  </a:cubicBezTo>
                  <a:cubicBezTo>
                    <a:pt x="57" y="133"/>
                    <a:pt x="5" y="155"/>
                    <a:pt x="40" y="170"/>
                  </a:cubicBezTo>
                  <a:cubicBezTo>
                    <a:pt x="57" y="177"/>
                    <a:pt x="58" y="164"/>
                    <a:pt x="63" y="151"/>
                  </a:cubicBezTo>
                  <a:cubicBezTo>
                    <a:pt x="69" y="134"/>
                    <a:pt x="88" y="140"/>
                    <a:pt x="92" y="129"/>
                  </a:cubicBezTo>
                  <a:cubicBezTo>
                    <a:pt x="98" y="113"/>
                    <a:pt x="74" y="132"/>
                    <a:pt x="88" y="112"/>
                  </a:cubicBezTo>
                  <a:cubicBezTo>
                    <a:pt x="95" y="103"/>
                    <a:pt x="106" y="94"/>
                    <a:pt x="115" y="89"/>
                  </a:cubicBezTo>
                  <a:cubicBezTo>
                    <a:pt x="120" y="87"/>
                    <a:pt x="124" y="87"/>
                    <a:pt x="127" y="86"/>
                  </a:cubicBezTo>
                  <a:cubicBezTo>
                    <a:pt x="131" y="85"/>
                    <a:pt x="140" y="81"/>
                    <a:pt x="146" y="82"/>
                  </a:cubicBezTo>
                  <a:cubicBezTo>
                    <a:pt x="162" y="84"/>
                    <a:pt x="150" y="83"/>
                    <a:pt x="151" y="89"/>
                  </a:cubicBezTo>
                  <a:cubicBezTo>
                    <a:pt x="152" y="90"/>
                    <a:pt x="150" y="95"/>
                    <a:pt x="151" y="97"/>
                  </a:cubicBezTo>
                  <a:cubicBezTo>
                    <a:pt x="151" y="99"/>
                    <a:pt x="156" y="100"/>
                    <a:pt x="156" y="101"/>
                  </a:cubicBezTo>
                  <a:cubicBezTo>
                    <a:pt x="157" y="106"/>
                    <a:pt x="156" y="109"/>
                    <a:pt x="156" y="113"/>
                  </a:cubicBezTo>
                  <a:cubicBezTo>
                    <a:pt x="155" y="117"/>
                    <a:pt x="155" y="133"/>
                    <a:pt x="153" y="137"/>
                  </a:cubicBezTo>
                  <a:cubicBezTo>
                    <a:pt x="149" y="144"/>
                    <a:pt x="132" y="153"/>
                    <a:pt x="122" y="156"/>
                  </a:cubicBezTo>
                  <a:cubicBezTo>
                    <a:pt x="119" y="158"/>
                    <a:pt x="112" y="158"/>
                    <a:pt x="110" y="160"/>
                  </a:cubicBezTo>
                  <a:cubicBezTo>
                    <a:pt x="108" y="161"/>
                    <a:pt x="105" y="167"/>
                    <a:pt x="105" y="167"/>
                  </a:cubicBezTo>
                  <a:cubicBezTo>
                    <a:pt x="104" y="167"/>
                    <a:pt x="96" y="169"/>
                    <a:pt x="96" y="173"/>
                  </a:cubicBezTo>
                  <a:cubicBezTo>
                    <a:pt x="94" y="185"/>
                    <a:pt x="117" y="191"/>
                    <a:pt x="124" y="193"/>
                  </a:cubicBezTo>
                  <a:cubicBezTo>
                    <a:pt x="129" y="195"/>
                    <a:pt x="136" y="197"/>
                    <a:pt x="140" y="199"/>
                  </a:cubicBezTo>
                  <a:cubicBezTo>
                    <a:pt x="150" y="202"/>
                    <a:pt x="146" y="199"/>
                    <a:pt x="149" y="207"/>
                  </a:cubicBezTo>
                  <a:cubicBezTo>
                    <a:pt x="151" y="211"/>
                    <a:pt x="148" y="222"/>
                    <a:pt x="152" y="226"/>
                  </a:cubicBezTo>
                  <a:cubicBezTo>
                    <a:pt x="159" y="235"/>
                    <a:pt x="171" y="225"/>
                    <a:pt x="175" y="241"/>
                  </a:cubicBezTo>
                  <a:cubicBezTo>
                    <a:pt x="168" y="233"/>
                    <a:pt x="155" y="233"/>
                    <a:pt x="145" y="231"/>
                  </a:cubicBezTo>
                  <a:cubicBezTo>
                    <a:pt x="136" y="228"/>
                    <a:pt x="130" y="222"/>
                    <a:pt x="121" y="220"/>
                  </a:cubicBezTo>
                  <a:cubicBezTo>
                    <a:pt x="113" y="217"/>
                    <a:pt x="103" y="220"/>
                    <a:pt x="96" y="218"/>
                  </a:cubicBezTo>
                  <a:cubicBezTo>
                    <a:pt x="88" y="216"/>
                    <a:pt x="79" y="208"/>
                    <a:pt x="69" y="211"/>
                  </a:cubicBezTo>
                  <a:cubicBezTo>
                    <a:pt x="51" y="215"/>
                    <a:pt x="60" y="239"/>
                    <a:pt x="59" y="253"/>
                  </a:cubicBezTo>
                  <a:cubicBezTo>
                    <a:pt x="57" y="272"/>
                    <a:pt x="67" y="295"/>
                    <a:pt x="74" y="312"/>
                  </a:cubicBezTo>
                  <a:cubicBezTo>
                    <a:pt x="85" y="336"/>
                    <a:pt x="104" y="355"/>
                    <a:pt x="122" y="372"/>
                  </a:cubicBezTo>
                  <a:cubicBezTo>
                    <a:pt x="118" y="370"/>
                    <a:pt x="89" y="367"/>
                    <a:pt x="101" y="363"/>
                  </a:cubicBezTo>
                  <a:cubicBezTo>
                    <a:pt x="97" y="352"/>
                    <a:pt x="83" y="355"/>
                    <a:pt x="75" y="348"/>
                  </a:cubicBezTo>
                  <a:cubicBezTo>
                    <a:pt x="69" y="343"/>
                    <a:pt x="64" y="328"/>
                    <a:pt x="60" y="321"/>
                  </a:cubicBezTo>
                  <a:cubicBezTo>
                    <a:pt x="54" y="311"/>
                    <a:pt x="54" y="311"/>
                    <a:pt x="45" y="304"/>
                  </a:cubicBezTo>
                  <a:cubicBezTo>
                    <a:pt x="39" y="300"/>
                    <a:pt x="33" y="298"/>
                    <a:pt x="31" y="290"/>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130">
              <a:extLst>
                <a:ext uri="{FF2B5EF4-FFF2-40B4-BE49-F238E27FC236}">
                  <a16:creationId xmlns:a16="http://schemas.microsoft.com/office/drawing/2014/main" id="{11433750-C2EE-4CF5-97F8-07FA32ED3443}"/>
                </a:ext>
              </a:extLst>
            </p:cNvPr>
            <p:cNvSpPr>
              <a:spLocks/>
            </p:cNvSpPr>
            <p:nvPr/>
          </p:nvSpPr>
          <p:spPr bwMode="auto">
            <a:xfrm>
              <a:off x="5116513" y="5221288"/>
              <a:ext cx="446087" cy="176213"/>
            </a:xfrm>
            <a:custGeom>
              <a:avLst/>
              <a:gdLst>
                <a:gd name="T0" fmla="*/ 354 w 355"/>
                <a:gd name="T1" fmla="*/ 106 h 140"/>
                <a:gd name="T2" fmla="*/ 350 w 355"/>
                <a:gd name="T3" fmla="*/ 140 h 140"/>
                <a:gd name="T4" fmla="*/ 304 w 355"/>
                <a:gd name="T5" fmla="*/ 116 h 140"/>
                <a:gd name="T6" fmla="*/ 249 w 355"/>
                <a:gd name="T7" fmla="*/ 90 h 140"/>
                <a:gd name="T8" fmla="*/ 246 w 355"/>
                <a:gd name="T9" fmla="*/ 81 h 140"/>
                <a:gd name="T10" fmla="*/ 222 w 355"/>
                <a:gd name="T11" fmla="*/ 76 h 140"/>
                <a:gd name="T12" fmla="*/ 196 w 355"/>
                <a:gd name="T13" fmla="*/ 74 h 140"/>
                <a:gd name="T14" fmla="*/ 200 w 355"/>
                <a:gd name="T15" fmla="*/ 91 h 140"/>
                <a:gd name="T16" fmla="*/ 156 w 355"/>
                <a:gd name="T17" fmla="*/ 83 h 140"/>
                <a:gd name="T18" fmla="*/ 129 w 355"/>
                <a:gd name="T19" fmla="*/ 74 h 140"/>
                <a:gd name="T20" fmla="*/ 128 w 355"/>
                <a:gd name="T21" fmla="*/ 64 h 140"/>
                <a:gd name="T22" fmla="*/ 119 w 355"/>
                <a:gd name="T23" fmla="*/ 65 h 140"/>
                <a:gd name="T24" fmla="*/ 100 w 355"/>
                <a:gd name="T25" fmla="*/ 87 h 140"/>
                <a:gd name="T26" fmla="*/ 63 w 355"/>
                <a:gd name="T27" fmla="*/ 83 h 140"/>
                <a:gd name="T28" fmla="*/ 51 w 355"/>
                <a:gd name="T29" fmla="*/ 64 h 140"/>
                <a:gd name="T30" fmla="*/ 43 w 355"/>
                <a:gd name="T31" fmla="*/ 62 h 140"/>
                <a:gd name="T32" fmla="*/ 41 w 355"/>
                <a:gd name="T33" fmla="*/ 49 h 140"/>
                <a:gd name="T34" fmla="*/ 23 w 355"/>
                <a:gd name="T35" fmla="*/ 80 h 140"/>
                <a:gd name="T36" fmla="*/ 14 w 355"/>
                <a:gd name="T37" fmla="*/ 89 h 140"/>
                <a:gd name="T38" fmla="*/ 10 w 355"/>
                <a:gd name="T39" fmla="*/ 103 h 140"/>
                <a:gd name="T40" fmla="*/ 10 w 355"/>
                <a:gd name="T41" fmla="*/ 76 h 140"/>
                <a:gd name="T42" fmla="*/ 0 w 355"/>
                <a:gd name="T43" fmla="*/ 58 h 140"/>
                <a:gd name="T44" fmla="*/ 31 w 355"/>
                <a:gd name="T45" fmla="*/ 46 h 140"/>
                <a:gd name="T46" fmla="*/ 27 w 355"/>
                <a:gd name="T47" fmla="*/ 35 h 140"/>
                <a:gd name="T48" fmla="*/ 34 w 355"/>
                <a:gd name="T49" fmla="*/ 28 h 140"/>
                <a:gd name="T50" fmla="*/ 93 w 355"/>
                <a:gd name="T51" fmla="*/ 22 h 140"/>
                <a:gd name="T52" fmla="*/ 120 w 355"/>
                <a:gd name="T53" fmla="*/ 22 h 140"/>
                <a:gd name="T54" fmla="*/ 142 w 355"/>
                <a:gd name="T55" fmla="*/ 16 h 140"/>
                <a:gd name="T56" fmla="*/ 157 w 355"/>
                <a:gd name="T57" fmla="*/ 33 h 140"/>
                <a:gd name="T58" fmla="*/ 156 w 355"/>
                <a:gd name="T59" fmla="*/ 30 h 140"/>
                <a:gd name="T60" fmla="*/ 161 w 355"/>
                <a:gd name="T61" fmla="*/ 31 h 140"/>
                <a:gd name="T62" fmla="*/ 246 w 355"/>
                <a:gd name="T63" fmla="*/ 34 h 140"/>
                <a:gd name="T64" fmla="*/ 287 w 355"/>
                <a:gd name="T65" fmla="*/ 36 h 140"/>
                <a:gd name="T66" fmla="*/ 306 w 355"/>
                <a:gd name="T67" fmla="*/ 46 h 140"/>
                <a:gd name="T68" fmla="*/ 321 w 355"/>
                <a:gd name="T69" fmla="*/ 54 h 140"/>
                <a:gd name="T70" fmla="*/ 328 w 355"/>
                <a:gd name="T71" fmla="*/ 83 h 140"/>
                <a:gd name="T72" fmla="*/ 349 w 355"/>
                <a:gd name="T73" fmla="*/ 92 h 140"/>
                <a:gd name="T74" fmla="*/ 354 w 355"/>
                <a:gd name="T75" fmla="*/ 10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5" h="140">
                  <a:moveTo>
                    <a:pt x="354" y="106"/>
                  </a:moveTo>
                  <a:cubicBezTo>
                    <a:pt x="355" y="118"/>
                    <a:pt x="345" y="126"/>
                    <a:pt x="350" y="140"/>
                  </a:cubicBezTo>
                  <a:cubicBezTo>
                    <a:pt x="333" y="138"/>
                    <a:pt x="319" y="123"/>
                    <a:pt x="304" y="116"/>
                  </a:cubicBezTo>
                  <a:cubicBezTo>
                    <a:pt x="288" y="107"/>
                    <a:pt x="263" y="104"/>
                    <a:pt x="249" y="90"/>
                  </a:cubicBezTo>
                  <a:cubicBezTo>
                    <a:pt x="246" y="88"/>
                    <a:pt x="249" y="84"/>
                    <a:pt x="246" y="81"/>
                  </a:cubicBezTo>
                  <a:cubicBezTo>
                    <a:pt x="240" y="76"/>
                    <a:pt x="230" y="76"/>
                    <a:pt x="222" y="76"/>
                  </a:cubicBezTo>
                  <a:cubicBezTo>
                    <a:pt x="219" y="75"/>
                    <a:pt x="199" y="70"/>
                    <a:pt x="196" y="74"/>
                  </a:cubicBezTo>
                  <a:cubicBezTo>
                    <a:pt x="191" y="79"/>
                    <a:pt x="204" y="86"/>
                    <a:pt x="200" y="91"/>
                  </a:cubicBezTo>
                  <a:cubicBezTo>
                    <a:pt x="197" y="95"/>
                    <a:pt x="162" y="84"/>
                    <a:pt x="156" y="83"/>
                  </a:cubicBezTo>
                  <a:cubicBezTo>
                    <a:pt x="146" y="80"/>
                    <a:pt x="132" y="80"/>
                    <a:pt x="129" y="74"/>
                  </a:cubicBezTo>
                  <a:cubicBezTo>
                    <a:pt x="126" y="70"/>
                    <a:pt x="137" y="69"/>
                    <a:pt x="128" y="64"/>
                  </a:cubicBezTo>
                  <a:cubicBezTo>
                    <a:pt x="124" y="61"/>
                    <a:pt x="122" y="64"/>
                    <a:pt x="119" y="65"/>
                  </a:cubicBezTo>
                  <a:cubicBezTo>
                    <a:pt x="112" y="67"/>
                    <a:pt x="92" y="79"/>
                    <a:pt x="100" y="87"/>
                  </a:cubicBezTo>
                  <a:cubicBezTo>
                    <a:pt x="89" y="96"/>
                    <a:pt x="71" y="93"/>
                    <a:pt x="63" y="83"/>
                  </a:cubicBezTo>
                  <a:cubicBezTo>
                    <a:pt x="59" y="78"/>
                    <a:pt x="57" y="69"/>
                    <a:pt x="51" y="64"/>
                  </a:cubicBezTo>
                  <a:cubicBezTo>
                    <a:pt x="50" y="63"/>
                    <a:pt x="44" y="64"/>
                    <a:pt x="43" y="62"/>
                  </a:cubicBezTo>
                  <a:cubicBezTo>
                    <a:pt x="41" y="60"/>
                    <a:pt x="42" y="50"/>
                    <a:pt x="41" y="49"/>
                  </a:cubicBezTo>
                  <a:cubicBezTo>
                    <a:pt x="29" y="36"/>
                    <a:pt x="25" y="76"/>
                    <a:pt x="23" y="80"/>
                  </a:cubicBezTo>
                  <a:cubicBezTo>
                    <a:pt x="21" y="83"/>
                    <a:pt x="16" y="84"/>
                    <a:pt x="14" y="89"/>
                  </a:cubicBezTo>
                  <a:cubicBezTo>
                    <a:pt x="11" y="94"/>
                    <a:pt x="11" y="98"/>
                    <a:pt x="10" y="103"/>
                  </a:cubicBezTo>
                  <a:cubicBezTo>
                    <a:pt x="3" y="96"/>
                    <a:pt x="12" y="86"/>
                    <a:pt x="10" y="76"/>
                  </a:cubicBezTo>
                  <a:cubicBezTo>
                    <a:pt x="10" y="72"/>
                    <a:pt x="3" y="61"/>
                    <a:pt x="0" y="58"/>
                  </a:cubicBezTo>
                  <a:cubicBezTo>
                    <a:pt x="12" y="56"/>
                    <a:pt x="17" y="44"/>
                    <a:pt x="31" y="46"/>
                  </a:cubicBezTo>
                  <a:cubicBezTo>
                    <a:pt x="31" y="41"/>
                    <a:pt x="33" y="36"/>
                    <a:pt x="27" y="35"/>
                  </a:cubicBezTo>
                  <a:cubicBezTo>
                    <a:pt x="29" y="34"/>
                    <a:pt x="33" y="29"/>
                    <a:pt x="34" y="28"/>
                  </a:cubicBezTo>
                  <a:cubicBezTo>
                    <a:pt x="38" y="15"/>
                    <a:pt x="80" y="20"/>
                    <a:pt x="93" y="22"/>
                  </a:cubicBezTo>
                  <a:cubicBezTo>
                    <a:pt x="101" y="22"/>
                    <a:pt x="112" y="23"/>
                    <a:pt x="120" y="22"/>
                  </a:cubicBezTo>
                  <a:cubicBezTo>
                    <a:pt x="125" y="22"/>
                    <a:pt x="138" y="14"/>
                    <a:pt x="142" y="16"/>
                  </a:cubicBezTo>
                  <a:cubicBezTo>
                    <a:pt x="148" y="18"/>
                    <a:pt x="141" y="36"/>
                    <a:pt x="157" y="33"/>
                  </a:cubicBezTo>
                  <a:cubicBezTo>
                    <a:pt x="157" y="32"/>
                    <a:pt x="156" y="31"/>
                    <a:pt x="156" y="30"/>
                  </a:cubicBezTo>
                  <a:cubicBezTo>
                    <a:pt x="158" y="30"/>
                    <a:pt x="159" y="31"/>
                    <a:pt x="161" y="31"/>
                  </a:cubicBezTo>
                  <a:cubicBezTo>
                    <a:pt x="188" y="0"/>
                    <a:pt x="219" y="23"/>
                    <a:pt x="246" y="34"/>
                  </a:cubicBezTo>
                  <a:cubicBezTo>
                    <a:pt x="260" y="41"/>
                    <a:pt x="274" y="34"/>
                    <a:pt x="287" y="36"/>
                  </a:cubicBezTo>
                  <a:cubicBezTo>
                    <a:pt x="298" y="37"/>
                    <a:pt x="298" y="41"/>
                    <a:pt x="306" y="46"/>
                  </a:cubicBezTo>
                  <a:cubicBezTo>
                    <a:pt x="310" y="49"/>
                    <a:pt x="318" y="51"/>
                    <a:pt x="321" y="54"/>
                  </a:cubicBezTo>
                  <a:cubicBezTo>
                    <a:pt x="327" y="61"/>
                    <a:pt x="322" y="76"/>
                    <a:pt x="328" y="83"/>
                  </a:cubicBezTo>
                  <a:cubicBezTo>
                    <a:pt x="334" y="89"/>
                    <a:pt x="344" y="83"/>
                    <a:pt x="349" y="92"/>
                  </a:cubicBezTo>
                  <a:cubicBezTo>
                    <a:pt x="345" y="96"/>
                    <a:pt x="350" y="101"/>
                    <a:pt x="354" y="10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131">
              <a:extLst>
                <a:ext uri="{FF2B5EF4-FFF2-40B4-BE49-F238E27FC236}">
                  <a16:creationId xmlns:a16="http://schemas.microsoft.com/office/drawing/2014/main" id="{54EF68AA-D67B-4802-82F8-B1A562F3C3C6}"/>
                </a:ext>
              </a:extLst>
            </p:cNvPr>
            <p:cNvSpPr>
              <a:spLocks/>
            </p:cNvSpPr>
            <p:nvPr/>
          </p:nvSpPr>
          <p:spPr bwMode="auto">
            <a:xfrm>
              <a:off x="3487738" y="6015038"/>
              <a:ext cx="365125" cy="160338"/>
            </a:xfrm>
            <a:custGeom>
              <a:avLst/>
              <a:gdLst>
                <a:gd name="T0" fmla="*/ 289 w 291"/>
                <a:gd name="T1" fmla="*/ 66 h 127"/>
                <a:gd name="T2" fmla="*/ 274 w 291"/>
                <a:gd name="T3" fmla="*/ 81 h 127"/>
                <a:gd name="T4" fmla="*/ 231 w 291"/>
                <a:gd name="T5" fmla="*/ 82 h 127"/>
                <a:gd name="T6" fmla="*/ 259 w 291"/>
                <a:gd name="T7" fmla="*/ 93 h 127"/>
                <a:gd name="T8" fmla="*/ 237 w 291"/>
                <a:gd name="T9" fmla="*/ 88 h 127"/>
                <a:gd name="T10" fmla="*/ 195 w 291"/>
                <a:gd name="T11" fmla="*/ 83 h 127"/>
                <a:gd name="T12" fmla="*/ 197 w 291"/>
                <a:gd name="T13" fmla="*/ 62 h 127"/>
                <a:gd name="T14" fmla="*/ 183 w 291"/>
                <a:gd name="T15" fmla="*/ 83 h 127"/>
                <a:gd name="T16" fmla="*/ 168 w 291"/>
                <a:gd name="T17" fmla="*/ 95 h 127"/>
                <a:gd name="T18" fmla="*/ 158 w 291"/>
                <a:gd name="T19" fmla="*/ 93 h 127"/>
                <a:gd name="T20" fmla="*/ 132 w 291"/>
                <a:gd name="T21" fmla="*/ 104 h 127"/>
                <a:gd name="T22" fmla="*/ 117 w 291"/>
                <a:gd name="T23" fmla="*/ 101 h 127"/>
                <a:gd name="T24" fmla="*/ 77 w 291"/>
                <a:gd name="T25" fmla="*/ 118 h 127"/>
                <a:gd name="T26" fmla="*/ 57 w 291"/>
                <a:gd name="T27" fmla="*/ 114 h 127"/>
                <a:gd name="T28" fmla="*/ 48 w 291"/>
                <a:gd name="T29" fmla="*/ 122 h 127"/>
                <a:gd name="T30" fmla="*/ 2 w 291"/>
                <a:gd name="T31" fmla="*/ 102 h 127"/>
                <a:gd name="T32" fmla="*/ 8 w 291"/>
                <a:gd name="T33" fmla="*/ 91 h 127"/>
                <a:gd name="T34" fmla="*/ 8 w 291"/>
                <a:gd name="T35" fmla="*/ 82 h 127"/>
                <a:gd name="T36" fmla="*/ 2 w 291"/>
                <a:gd name="T37" fmla="*/ 73 h 127"/>
                <a:gd name="T38" fmla="*/ 13 w 291"/>
                <a:gd name="T39" fmla="*/ 54 h 127"/>
                <a:gd name="T40" fmla="*/ 48 w 291"/>
                <a:gd name="T41" fmla="*/ 38 h 127"/>
                <a:gd name="T42" fmla="*/ 82 w 291"/>
                <a:gd name="T43" fmla="*/ 50 h 127"/>
                <a:gd name="T44" fmla="*/ 84 w 291"/>
                <a:gd name="T45" fmla="*/ 42 h 127"/>
                <a:gd name="T46" fmla="*/ 101 w 291"/>
                <a:gd name="T47" fmla="*/ 54 h 127"/>
                <a:gd name="T48" fmla="*/ 111 w 291"/>
                <a:gd name="T49" fmla="*/ 60 h 127"/>
                <a:gd name="T50" fmla="*/ 121 w 291"/>
                <a:gd name="T51" fmla="*/ 67 h 127"/>
                <a:gd name="T52" fmla="*/ 124 w 291"/>
                <a:gd name="T53" fmla="*/ 69 h 127"/>
                <a:gd name="T54" fmla="*/ 121 w 291"/>
                <a:gd name="T55" fmla="*/ 69 h 127"/>
                <a:gd name="T56" fmla="*/ 137 w 291"/>
                <a:gd name="T57" fmla="*/ 79 h 127"/>
                <a:gd name="T58" fmla="*/ 147 w 291"/>
                <a:gd name="T59" fmla="*/ 80 h 127"/>
                <a:gd name="T60" fmla="*/ 156 w 291"/>
                <a:gd name="T61" fmla="*/ 72 h 127"/>
                <a:gd name="T62" fmla="*/ 176 w 291"/>
                <a:gd name="T63" fmla="*/ 58 h 127"/>
                <a:gd name="T64" fmla="*/ 173 w 291"/>
                <a:gd name="T65" fmla="*/ 62 h 127"/>
                <a:gd name="T66" fmla="*/ 161 w 291"/>
                <a:gd name="T67" fmla="*/ 52 h 127"/>
                <a:gd name="T68" fmla="*/ 156 w 291"/>
                <a:gd name="T69" fmla="*/ 47 h 127"/>
                <a:gd name="T70" fmla="*/ 149 w 291"/>
                <a:gd name="T71" fmla="*/ 49 h 127"/>
                <a:gd name="T72" fmla="*/ 125 w 291"/>
                <a:gd name="T73" fmla="*/ 32 h 127"/>
                <a:gd name="T74" fmla="*/ 117 w 291"/>
                <a:gd name="T75" fmla="*/ 11 h 127"/>
                <a:gd name="T76" fmla="*/ 146 w 291"/>
                <a:gd name="T77" fmla="*/ 7 h 127"/>
                <a:gd name="T78" fmla="*/ 172 w 291"/>
                <a:gd name="T79" fmla="*/ 24 h 127"/>
                <a:gd name="T80" fmla="*/ 195 w 291"/>
                <a:gd name="T81" fmla="*/ 29 h 127"/>
                <a:gd name="T82" fmla="*/ 219 w 291"/>
                <a:gd name="T83" fmla="*/ 26 h 127"/>
                <a:gd name="T84" fmla="*/ 225 w 291"/>
                <a:gd name="T85" fmla="*/ 57 h 127"/>
                <a:gd name="T86" fmla="*/ 233 w 291"/>
                <a:gd name="T87" fmla="*/ 39 h 127"/>
                <a:gd name="T88" fmla="*/ 263 w 291"/>
                <a:gd name="T89" fmla="*/ 29 h 127"/>
                <a:gd name="T90" fmla="*/ 270 w 291"/>
                <a:gd name="T91" fmla="*/ 63 h 127"/>
                <a:gd name="T92" fmla="*/ 281 w 291"/>
                <a:gd name="T93" fmla="*/ 64 h 127"/>
                <a:gd name="T94" fmla="*/ 285 w 291"/>
                <a:gd name="T95" fmla="*/ 60 h 127"/>
                <a:gd name="T96" fmla="*/ 289 w 291"/>
                <a:gd name="T97" fmla="*/ 6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1" h="127">
                  <a:moveTo>
                    <a:pt x="289" y="66"/>
                  </a:moveTo>
                  <a:cubicBezTo>
                    <a:pt x="280" y="74"/>
                    <a:pt x="291" y="80"/>
                    <a:pt x="274" y="81"/>
                  </a:cubicBezTo>
                  <a:cubicBezTo>
                    <a:pt x="257" y="82"/>
                    <a:pt x="247" y="71"/>
                    <a:pt x="231" y="82"/>
                  </a:cubicBezTo>
                  <a:cubicBezTo>
                    <a:pt x="234" y="86"/>
                    <a:pt x="263" y="85"/>
                    <a:pt x="259" y="93"/>
                  </a:cubicBezTo>
                  <a:cubicBezTo>
                    <a:pt x="256" y="99"/>
                    <a:pt x="239" y="88"/>
                    <a:pt x="237" y="88"/>
                  </a:cubicBezTo>
                  <a:cubicBezTo>
                    <a:pt x="222" y="86"/>
                    <a:pt x="195" y="107"/>
                    <a:pt x="195" y="83"/>
                  </a:cubicBezTo>
                  <a:cubicBezTo>
                    <a:pt x="195" y="75"/>
                    <a:pt x="201" y="72"/>
                    <a:pt x="197" y="62"/>
                  </a:cubicBezTo>
                  <a:cubicBezTo>
                    <a:pt x="196" y="71"/>
                    <a:pt x="190" y="77"/>
                    <a:pt x="183" y="83"/>
                  </a:cubicBezTo>
                  <a:cubicBezTo>
                    <a:pt x="180" y="86"/>
                    <a:pt x="173" y="93"/>
                    <a:pt x="168" y="95"/>
                  </a:cubicBezTo>
                  <a:cubicBezTo>
                    <a:pt x="164" y="97"/>
                    <a:pt x="162" y="92"/>
                    <a:pt x="158" y="93"/>
                  </a:cubicBezTo>
                  <a:cubicBezTo>
                    <a:pt x="149" y="95"/>
                    <a:pt x="142" y="101"/>
                    <a:pt x="132" y="104"/>
                  </a:cubicBezTo>
                  <a:cubicBezTo>
                    <a:pt x="131" y="104"/>
                    <a:pt x="120" y="100"/>
                    <a:pt x="117" y="101"/>
                  </a:cubicBezTo>
                  <a:cubicBezTo>
                    <a:pt x="103" y="105"/>
                    <a:pt x="92" y="117"/>
                    <a:pt x="77" y="118"/>
                  </a:cubicBezTo>
                  <a:cubicBezTo>
                    <a:pt x="71" y="118"/>
                    <a:pt x="63" y="114"/>
                    <a:pt x="57" y="114"/>
                  </a:cubicBezTo>
                  <a:cubicBezTo>
                    <a:pt x="51" y="115"/>
                    <a:pt x="52" y="120"/>
                    <a:pt x="48" y="122"/>
                  </a:cubicBezTo>
                  <a:cubicBezTo>
                    <a:pt x="34" y="127"/>
                    <a:pt x="0" y="118"/>
                    <a:pt x="2" y="102"/>
                  </a:cubicBezTo>
                  <a:cubicBezTo>
                    <a:pt x="3" y="96"/>
                    <a:pt x="7" y="95"/>
                    <a:pt x="8" y="91"/>
                  </a:cubicBezTo>
                  <a:cubicBezTo>
                    <a:pt x="10" y="85"/>
                    <a:pt x="9" y="89"/>
                    <a:pt x="8" y="82"/>
                  </a:cubicBezTo>
                  <a:cubicBezTo>
                    <a:pt x="8" y="82"/>
                    <a:pt x="2" y="74"/>
                    <a:pt x="2" y="73"/>
                  </a:cubicBezTo>
                  <a:cubicBezTo>
                    <a:pt x="4" y="62"/>
                    <a:pt x="15" y="64"/>
                    <a:pt x="13" y="54"/>
                  </a:cubicBezTo>
                  <a:cubicBezTo>
                    <a:pt x="26" y="63"/>
                    <a:pt x="42" y="39"/>
                    <a:pt x="48" y="38"/>
                  </a:cubicBezTo>
                  <a:cubicBezTo>
                    <a:pt x="60" y="34"/>
                    <a:pt x="70" y="47"/>
                    <a:pt x="82" y="50"/>
                  </a:cubicBezTo>
                  <a:cubicBezTo>
                    <a:pt x="82" y="47"/>
                    <a:pt x="84" y="44"/>
                    <a:pt x="84" y="42"/>
                  </a:cubicBezTo>
                  <a:cubicBezTo>
                    <a:pt x="99" y="46"/>
                    <a:pt x="95" y="38"/>
                    <a:pt x="101" y="54"/>
                  </a:cubicBezTo>
                  <a:cubicBezTo>
                    <a:pt x="101" y="34"/>
                    <a:pt x="106" y="56"/>
                    <a:pt x="111" y="60"/>
                  </a:cubicBezTo>
                  <a:cubicBezTo>
                    <a:pt x="115" y="65"/>
                    <a:pt x="121" y="58"/>
                    <a:pt x="121" y="67"/>
                  </a:cubicBezTo>
                  <a:cubicBezTo>
                    <a:pt x="123" y="68"/>
                    <a:pt x="123" y="67"/>
                    <a:pt x="124" y="69"/>
                  </a:cubicBezTo>
                  <a:cubicBezTo>
                    <a:pt x="123" y="69"/>
                    <a:pt x="122" y="69"/>
                    <a:pt x="121" y="69"/>
                  </a:cubicBezTo>
                  <a:cubicBezTo>
                    <a:pt x="121" y="79"/>
                    <a:pt x="134" y="79"/>
                    <a:pt x="137" y="79"/>
                  </a:cubicBezTo>
                  <a:cubicBezTo>
                    <a:pt x="142" y="79"/>
                    <a:pt x="143" y="81"/>
                    <a:pt x="147" y="80"/>
                  </a:cubicBezTo>
                  <a:cubicBezTo>
                    <a:pt x="150" y="79"/>
                    <a:pt x="153" y="73"/>
                    <a:pt x="156" y="72"/>
                  </a:cubicBezTo>
                  <a:cubicBezTo>
                    <a:pt x="161" y="70"/>
                    <a:pt x="199" y="71"/>
                    <a:pt x="176" y="58"/>
                  </a:cubicBezTo>
                  <a:cubicBezTo>
                    <a:pt x="175" y="59"/>
                    <a:pt x="174" y="60"/>
                    <a:pt x="173" y="62"/>
                  </a:cubicBezTo>
                  <a:cubicBezTo>
                    <a:pt x="169" y="56"/>
                    <a:pt x="165" y="53"/>
                    <a:pt x="161" y="52"/>
                  </a:cubicBezTo>
                  <a:cubicBezTo>
                    <a:pt x="159" y="51"/>
                    <a:pt x="158" y="48"/>
                    <a:pt x="156" y="47"/>
                  </a:cubicBezTo>
                  <a:cubicBezTo>
                    <a:pt x="154" y="46"/>
                    <a:pt x="150" y="50"/>
                    <a:pt x="149" y="49"/>
                  </a:cubicBezTo>
                  <a:cubicBezTo>
                    <a:pt x="140" y="46"/>
                    <a:pt x="132" y="38"/>
                    <a:pt x="125" y="32"/>
                  </a:cubicBezTo>
                  <a:cubicBezTo>
                    <a:pt x="119" y="26"/>
                    <a:pt x="111" y="20"/>
                    <a:pt x="117" y="11"/>
                  </a:cubicBezTo>
                  <a:cubicBezTo>
                    <a:pt x="121" y="6"/>
                    <a:pt x="142" y="1"/>
                    <a:pt x="146" y="7"/>
                  </a:cubicBezTo>
                  <a:cubicBezTo>
                    <a:pt x="162" y="0"/>
                    <a:pt x="165" y="13"/>
                    <a:pt x="172" y="24"/>
                  </a:cubicBezTo>
                  <a:cubicBezTo>
                    <a:pt x="180" y="39"/>
                    <a:pt x="184" y="37"/>
                    <a:pt x="195" y="29"/>
                  </a:cubicBezTo>
                  <a:cubicBezTo>
                    <a:pt x="203" y="23"/>
                    <a:pt x="209" y="21"/>
                    <a:pt x="219" y="26"/>
                  </a:cubicBezTo>
                  <a:cubicBezTo>
                    <a:pt x="233" y="33"/>
                    <a:pt x="229" y="43"/>
                    <a:pt x="225" y="57"/>
                  </a:cubicBezTo>
                  <a:cubicBezTo>
                    <a:pt x="236" y="54"/>
                    <a:pt x="229" y="45"/>
                    <a:pt x="233" y="39"/>
                  </a:cubicBezTo>
                  <a:cubicBezTo>
                    <a:pt x="237" y="29"/>
                    <a:pt x="253" y="22"/>
                    <a:pt x="263" y="29"/>
                  </a:cubicBezTo>
                  <a:cubicBezTo>
                    <a:pt x="273" y="37"/>
                    <a:pt x="267" y="54"/>
                    <a:pt x="270" y="63"/>
                  </a:cubicBezTo>
                  <a:cubicBezTo>
                    <a:pt x="272" y="70"/>
                    <a:pt x="283" y="74"/>
                    <a:pt x="281" y="64"/>
                  </a:cubicBezTo>
                  <a:cubicBezTo>
                    <a:pt x="283" y="62"/>
                    <a:pt x="284" y="63"/>
                    <a:pt x="285" y="60"/>
                  </a:cubicBezTo>
                  <a:cubicBezTo>
                    <a:pt x="287" y="61"/>
                    <a:pt x="288" y="64"/>
                    <a:pt x="289" y="6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132">
              <a:extLst>
                <a:ext uri="{FF2B5EF4-FFF2-40B4-BE49-F238E27FC236}">
                  <a16:creationId xmlns:a16="http://schemas.microsoft.com/office/drawing/2014/main" id="{EC9BE8E0-9846-497D-A153-9DF7F690CC21}"/>
                </a:ext>
              </a:extLst>
            </p:cNvPr>
            <p:cNvSpPr>
              <a:spLocks/>
            </p:cNvSpPr>
            <p:nvPr/>
          </p:nvSpPr>
          <p:spPr bwMode="auto">
            <a:xfrm>
              <a:off x="3927475" y="6018213"/>
              <a:ext cx="484187" cy="134938"/>
            </a:xfrm>
            <a:custGeom>
              <a:avLst/>
              <a:gdLst>
                <a:gd name="T0" fmla="*/ 385 w 385"/>
                <a:gd name="T1" fmla="*/ 26 h 107"/>
                <a:gd name="T2" fmla="*/ 370 w 385"/>
                <a:gd name="T3" fmla="*/ 37 h 107"/>
                <a:gd name="T4" fmla="*/ 359 w 385"/>
                <a:gd name="T5" fmla="*/ 42 h 107"/>
                <a:gd name="T6" fmla="*/ 364 w 385"/>
                <a:gd name="T7" fmla="*/ 58 h 107"/>
                <a:gd name="T8" fmla="*/ 348 w 385"/>
                <a:gd name="T9" fmla="*/ 67 h 107"/>
                <a:gd name="T10" fmla="*/ 306 w 385"/>
                <a:gd name="T11" fmla="*/ 79 h 107"/>
                <a:gd name="T12" fmla="*/ 291 w 385"/>
                <a:gd name="T13" fmla="*/ 78 h 107"/>
                <a:gd name="T14" fmla="*/ 266 w 385"/>
                <a:gd name="T15" fmla="*/ 86 h 107"/>
                <a:gd name="T16" fmla="*/ 229 w 385"/>
                <a:gd name="T17" fmla="*/ 92 h 107"/>
                <a:gd name="T18" fmla="*/ 223 w 385"/>
                <a:gd name="T19" fmla="*/ 98 h 107"/>
                <a:gd name="T20" fmla="*/ 214 w 385"/>
                <a:gd name="T21" fmla="*/ 88 h 107"/>
                <a:gd name="T22" fmla="*/ 194 w 385"/>
                <a:gd name="T23" fmla="*/ 85 h 107"/>
                <a:gd name="T24" fmla="*/ 192 w 385"/>
                <a:gd name="T25" fmla="*/ 93 h 107"/>
                <a:gd name="T26" fmla="*/ 173 w 385"/>
                <a:gd name="T27" fmla="*/ 97 h 107"/>
                <a:gd name="T28" fmla="*/ 139 w 385"/>
                <a:gd name="T29" fmla="*/ 101 h 107"/>
                <a:gd name="T30" fmla="*/ 130 w 385"/>
                <a:gd name="T31" fmla="*/ 89 h 107"/>
                <a:gd name="T32" fmla="*/ 122 w 385"/>
                <a:gd name="T33" fmla="*/ 91 h 107"/>
                <a:gd name="T34" fmla="*/ 114 w 385"/>
                <a:gd name="T35" fmla="*/ 93 h 107"/>
                <a:gd name="T36" fmla="*/ 105 w 385"/>
                <a:gd name="T37" fmla="*/ 90 h 107"/>
                <a:gd name="T38" fmla="*/ 82 w 385"/>
                <a:gd name="T39" fmla="*/ 86 h 107"/>
                <a:gd name="T40" fmla="*/ 55 w 385"/>
                <a:gd name="T41" fmla="*/ 85 h 107"/>
                <a:gd name="T42" fmla="*/ 23 w 385"/>
                <a:gd name="T43" fmla="*/ 90 h 107"/>
                <a:gd name="T44" fmla="*/ 23 w 385"/>
                <a:gd name="T45" fmla="*/ 94 h 107"/>
                <a:gd name="T46" fmla="*/ 19 w 385"/>
                <a:gd name="T47" fmla="*/ 87 h 107"/>
                <a:gd name="T48" fmla="*/ 9 w 385"/>
                <a:gd name="T49" fmla="*/ 81 h 107"/>
                <a:gd name="T50" fmla="*/ 16 w 385"/>
                <a:gd name="T51" fmla="*/ 40 h 107"/>
                <a:gd name="T52" fmla="*/ 33 w 385"/>
                <a:gd name="T53" fmla="*/ 39 h 107"/>
                <a:gd name="T54" fmla="*/ 45 w 385"/>
                <a:gd name="T55" fmla="*/ 33 h 107"/>
                <a:gd name="T56" fmla="*/ 56 w 385"/>
                <a:gd name="T57" fmla="*/ 26 h 107"/>
                <a:gd name="T58" fmla="*/ 73 w 385"/>
                <a:gd name="T59" fmla="*/ 24 h 107"/>
                <a:gd name="T60" fmla="*/ 80 w 385"/>
                <a:gd name="T61" fmla="*/ 19 h 107"/>
                <a:gd name="T62" fmla="*/ 101 w 385"/>
                <a:gd name="T63" fmla="*/ 19 h 107"/>
                <a:gd name="T64" fmla="*/ 130 w 385"/>
                <a:gd name="T65" fmla="*/ 31 h 107"/>
                <a:gd name="T66" fmla="*/ 162 w 385"/>
                <a:gd name="T67" fmla="*/ 42 h 107"/>
                <a:gd name="T68" fmla="*/ 183 w 385"/>
                <a:gd name="T69" fmla="*/ 49 h 107"/>
                <a:gd name="T70" fmla="*/ 197 w 385"/>
                <a:gd name="T71" fmla="*/ 60 h 107"/>
                <a:gd name="T72" fmla="*/ 206 w 385"/>
                <a:gd name="T73" fmla="*/ 63 h 107"/>
                <a:gd name="T74" fmla="*/ 215 w 385"/>
                <a:gd name="T75" fmla="*/ 55 h 107"/>
                <a:gd name="T76" fmla="*/ 219 w 385"/>
                <a:gd name="T77" fmla="*/ 55 h 107"/>
                <a:gd name="T78" fmla="*/ 223 w 385"/>
                <a:gd name="T79" fmla="*/ 47 h 107"/>
                <a:gd name="T80" fmla="*/ 240 w 385"/>
                <a:gd name="T81" fmla="*/ 50 h 107"/>
                <a:gd name="T82" fmla="*/ 263 w 385"/>
                <a:gd name="T83" fmla="*/ 45 h 107"/>
                <a:gd name="T84" fmla="*/ 268 w 385"/>
                <a:gd name="T85" fmla="*/ 46 h 107"/>
                <a:gd name="T86" fmla="*/ 274 w 385"/>
                <a:gd name="T87" fmla="*/ 52 h 107"/>
                <a:gd name="T88" fmla="*/ 308 w 385"/>
                <a:gd name="T89" fmla="*/ 65 h 107"/>
                <a:gd name="T90" fmla="*/ 324 w 385"/>
                <a:gd name="T91" fmla="*/ 57 h 107"/>
                <a:gd name="T92" fmla="*/ 321 w 385"/>
                <a:gd name="T93" fmla="*/ 50 h 107"/>
                <a:gd name="T94" fmla="*/ 346 w 385"/>
                <a:gd name="T95" fmla="*/ 36 h 107"/>
                <a:gd name="T96" fmla="*/ 373 w 385"/>
                <a:gd name="T97" fmla="*/ 19 h 107"/>
                <a:gd name="T98" fmla="*/ 353 w 385"/>
                <a:gd name="T99" fmla="*/ 19 h 107"/>
                <a:gd name="T100" fmla="*/ 368 w 385"/>
                <a:gd name="T101" fmla="*/ 1 h 107"/>
                <a:gd name="T102" fmla="*/ 385 w 385"/>
                <a:gd name="T103" fmla="*/ 2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5" h="107">
                  <a:moveTo>
                    <a:pt x="385" y="26"/>
                  </a:moveTo>
                  <a:cubicBezTo>
                    <a:pt x="385" y="33"/>
                    <a:pt x="374" y="34"/>
                    <a:pt x="370" y="37"/>
                  </a:cubicBezTo>
                  <a:cubicBezTo>
                    <a:pt x="367" y="40"/>
                    <a:pt x="370" y="53"/>
                    <a:pt x="359" y="42"/>
                  </a:cubicBezTo>
                  <a:cubicBezTo>
                    <a:pt x="356" y="49"/>
                    <a:pt x="365" y="53"/>
                    <a:pt x="364" y="58"/>
                  </a:cubicBezTo>
                  <a:cubicBezTo>
                    <a:pt x="362" y="64"/>
                    <a:pt x="353" y="65"/>
                    <a:pt x="348" y="67"/>
                  </a:cubicBezTo>
                  <a:cubicBezTo>
                    <a:pt x="335" y="71"/>
                    <a:pt x="321" y="78"/>
                    <a:pt x="306" y="79"/>
                  </a:cubicBezTo>
                  <a:cubicBezTo>
                    <a:pt x="301" y="80"/>
                    <a:pt x="295" y="78"/>
                    <a:pt x="291" y="78"/>
                  </a:cubicBezTo>
                  <a:cubicBezTo>
                    <a:pt x="279" y="78"/>
                    <a:pt x="277" y="81"/>
                    <a:pt x="266" y="86"/>
                  </a:cubicBezTo>
                  <a:cubicBezTo>
                    <a:pt x="256" y="91"/>
                    <a:pt x="237" y="101"/>
                    <a:pt x="229" y="92"/>
                  </a:cubicBezTo>
                  <a:cubicBezTo>
                    <a:pt x="228" y="94"/>
                    <a:pt x="224" y="97"/>
                    <a:pt x="223" y="98"/>
                  </a:cubicBezTo>
                  <a:cubicBezTo>
                    <a:pt x="223" y="91"/>
                    <a:pt x="219" y="90"/>
                    <a:pt x="214" y="88"/>
                  </a:cubicBezTo>
                  <a:cubicBezTo>
                    <a:pt x="213" y="87"/>
                    <a:pt x="195" y="85"/>
                    <a:pt x="194" y="85"/>
                  </a:cubicBezTo>
                  <a:cubicBezTo>
                    <a:pt x="189" y="87"/>
                    <a:pt x="194" y="92"/>
                    <a:pt x="192" y="93"/>
                  </a:cubicBezTo>
                  <a:cubicBezTo>
                    <a:pt x="183" y="101"/>
                    <a:pt x="186" y="97"/>
                    <a:pt x="173" y="97"/>
                  </a:cubicBezTo>
                  <a:cubicBezTo>
                    <a:pt x="161" y="98"/>
                    <a:pt x="151" y="107"/>
                    <a:pt x="139" y="101"/>
                  </a:cubicBezTo>
                  <a:cubicBezTo>
                    <a:pt x="136" y="99"/>
                    <a:pt x="132" y="90"/>
                    <a:pt x="130" y="89"/>
                  </a:cubicBezTo>
                  <a:cubicBezTo>
                    <a:pt x="126" y="88"/>
                    <a:pt x="124" y="91"/>
                    <a:pt x="122" y="91"/>
                  </a:cubicBezTo>
                  <a:cubicBezTo>
                    <a:pt x="122" y="91"/>
                    <a:pt x="116" y="93"/>
                    <a:pt x="114" y="93"/>
                  </a:cubicBezTo>
                  <a:cubicBezTo>
                    <a:pt x="112" y="93"/>
                    <a:pt x="107" y="91"/>
                    <a:pt x="105" y="90"/>
                  </a:cubicBezTo>
                  <a:cubicBezTo>
                    <a:pt x="96" y="87"/>
                    <a:pt x="94" y="84"/>
                    <a:pt x="82" y="86"/>
                  </a:cubicBezTo>
                  <a:cubicBezTo>
                    <a:pt x="71" y="88"/>
                    <a:pt x="66" y="88"/>
                    <a:pt x="55" y="85"/>
                  </a:cubicBezTo>
                  <a:cubicBezTo>
                    <a:pt x="43" y="83"/>
                    <a:pt x="36" y="89"/>
                    <a:pt x="23" y="90"/>
                  </a:cubicBezTo>
                  <a:cubicBezTo>
                    <a:pt x="24" y="90"/>
                    <a:pt x="26" y="94"/>
                    <a:pt x="23" y="94"/>
                  </a:cubicBezTo>
                  <a:cubicBezTo>
                    <a:pt x="17" y="94"/>
                    <a:pt x="22" y="90"/>
                    <a:pt x="19" y="87"/>
                  </a:cubicBezTo>
                  <a:cubicBezTo>
                    <a:pt x="15" y="84"/>
                    <a:pt x="12" y="86"/>
                    <a:pt x="9" y="81"/>
                  </a:cubicBezTo>
                  <a:cubicBezTo>
                    <a:pt x="0" y="63"/>
                    <a:pt x="20" y="55"/>
                    <a:pt x="16" y="40"/>
                  </a:cubicBezTo>
                  <a:cubicBezTo>
                    <a:pt x="23" y="52"/>
                    <a:pt x="29" y="41"/>
                    <a:pt x="33" y="39"/>
                  </a:cubicBezTo>
                  <a:cubicBezTo>
                    <a:pt x="38" y="38"/>
                    <a:pt x="44" y="39"/>
                    <a:pt x="45" y="33"/>
                  </a:cubicBezTo>
                  <a:cubicBezTo>
                    <a:pt x="51" y="38"/>
                    <a:pt x="51" y="29"/>
                    <a:pt x="56" y="26"/>
                  </a:cubicBezTo>
                  <a:cubicBezTo>
                    <a:pt x="63" y="23"/>
                    <a:pt x="66" y="25"/>
                    <a:pt x="73" y="24"/>
                  </a:cubicBezTo>
                  <a:cubicBezTo>
                    <a:pt x="76" y="23"/>
                    <a:pt x="79" y="19"/>
                    <a:pt x="80" y="19"/>
                  </a:cubicBezTo>
                  <a:cubicBezTo>
                    <a:pt x="83" y="19"/>
                    <a:pt x="102" y="32"/>
                    <a:pt x="101" y="19"/>
                  </a:cubicBezTo>
                  <a:cubicBezTo>
                    <a:pt x="112" y="23"/>
                    <a:pt x="117" y="31"/>
                    <a:pt x="130" y="31"/>
                  </a:cubicBezTo>
                  <a:cubicBezTo>
                    <a:pt x="145" y="32"/>
                    <a:pt x="148" y="37"/>
                    <a:pt x="162" y="42"/>
                  </a:cubicBezTo>
                  <a:cubicBezTo>
                    <a:pt x="170" y="45"/>
                    <a:pt x="176" y="44"/>
                    <a:pt x="183" y="49"/>
                  </a:cubicBezTo>
                  <a:cubicBezTo>
                    <a:pt x="188" y="53"/>
                    <a:pt x="192" y="57"/>
                    <a:pt x="197" y="60"/>
                  </a:cubicBezTo>
                  <a:cubicBezTo>
                    <a:pt x="202" y="62"/>
                    <a:pt x="204" y="56"/>
                    <a:pt x="206" y="63"/>
                  </a:cubicBezTo>
                  <a:cubicBezTo>
                    <a:pt x="211" y="62"/>
                    <a:pt x="215" y="59"/>
                    <a:pt x="215" y="55"/>
                  </a:cubicBezTo>
                  <a:cubicBezTo>
                    <a:pt x="216" y="55"/>
                    <a:pt x="218" y="56"/>
                    <a:pt x="219" y="55"/>
                  </a:cubicBezTo>
                  <a:cubicBezTo>
                    <a:pt x="217" y="50"/>
                    <a:pt x="219" y="49"/>
                    <a:pt x="223" y="47"/>
                  </a:cubicBezTo>
                  <a:cubicBezTo>
                    <a:pt x="222" y="48"/>
                    <a:pt x="238" y="50"/>
                    <a:pt x="240" y="50"/>
                  </a:cubicBezTo>
                  <a:cubicBezTo>
                    <a:pt x="248" y="49"/>
                    <a:pt x="256" y="45"/>
                    <a:pt x="263" y="45"/>
                  </a:cubicBezTo>
                  <a:cubicBezTo>
                    <a:pt x="269" y="45"/>
                    <a:pt x="265" y="45"/>
                    <a:pt x="268" y="46"/>
                  </a:cubicBezTo>
                  <a:cubicBezTo>
                    <a:pt x="265" y="45"/>
                    <a:pt x="275" y="53"/>
                    <a:pt x="274" y="52"/>
                  </a:cubicBezTo>
                  <a:cubicBezTo>
                    <a:pt x="284" y="62"/>
                    <a:pt x="294" y="67"/>
                    <a:pt x="308" y="65"/>
                  </a:cubicBezTo>
                  <a:cubicBezTo>
                    <a:pt x="315" y="63"/>
                    <a:pt x="320" y="63"/>
                    <a:pt x="324" y="57"/>
                  </a:cubicBezTo>
                  <a:cubicBezTo>
                    <a:pt x="327" y="54"/>
                    <a:pt x="320" y="53"/>
                    <a:pt x="321" y="50"/>
                  </a:cubicBezTo>
                  <a:cubicBezTo>
                    <a:pt x="326" y="41"/>
                    <a:pt x="339" y="39"/>
                    <a:pt x="346" y="36"/>
                  </a:cubicBezTo>
                  <a:cubicBezTo>
                    <a:pt x="354" y="33"/>
                    <a:pt x="370" y="27"/>
                    <a:pt x="373" y="19"/>
                  </a:cubicBezTo>
                  <a:cubicBezTo>
                    <a:pt x="379" y="4"/>
                    <a:pt x="358" y="21"/>
                    <a:pt x="353" y="19"/>
                  </a:cubicBezTo>
                  <a:cubicBezTo>
                    <a:pt x="346" y="15"/>
                    <a:pt x="363" y="0"/>
                    <a:pt x="368" y="1"/>
                  </a:cubicBezTo>
                  <a:cubicBezTo>
                    <a:pt x="381" y="3"/>
                    <a:pt x="378" y="18"/>
                    <a:pt x="385" y="2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133">
              <a:extLst>
                <a:ext uri="{FF2B5EF4-FFF2-40B4-BE49-F238E27FC236}">
                  <a16:creationId xmlns:a16="http://schemas.microsoft.com/office/drawing/2014/main" id="{4CF0A720-7DF7-4C2A-A0F8-7531E4EC705D}"/>
                </a:ext>
              </a:extLst>
            </p:cNvPr>
            <p:cNvSpPr>
              <a:spLocks/>
            </p:cNvSpPr>
            <p:nvPr/>
          </p:nvSpPr>
          <p:spPr bwMode="auto">
            <a:xfrm>
              <a:off x="4476750" y="6130925"/>
              <a:ext cx="254000" cy="230188"/>
            </a:xfrm>
            <a:custGeom>
              <a:avLst/>
              <a:gdLst>
                <a:gd name="T0" fmla="*/ 114 w 203"/>
                <a:gd name="T1" fmla="*/ 41 h 183"/>
                <a:gd name="T2" fmla="*/ 142 w 203"/>
                <a:gd name="T3" fmla="*/ 28 h 183"/>
                <a:gd name="T4" fmla="*/ 169 w 203"/>
                <a:gd name="T5" fmla="*/ 15 h 183"/>
                <a:gd name="T6" fmla="*/ 196 w 203"/>
                <a:gd name="T7" fmla="*/ 35 h 183"/>
                <a:gd name="T8" fmla="*/ 192 w 203"/>
                <a:gd name="T9" fmla="*/ 42 h 183"/>
                <a:gd name="T10" fmla="*/ 182 w 203"/>
                <a:gd name="T11" fmla="*/ 42 h 183"/>
                <a:gd name="T12" fmla="*/ 181 w 203"/>
                <a:gd name="T13" fmla="*/ 62 h 183"/>
                <a:gd name="T14" fmla="*/ 132 w 203"/>
                <a:gd name="T15" fmla="*/ 137 h 183"/>
                <a:gd name="T16" fmla="*/ 94 w 203"/>
                <a:gd name="T17" fmla="*/ 158 h 183"/>
                <a:gd name="T18" fmla="*/ 75 w 203"/>
                <a:gd name="T19" fmla="*/ 158 h 183"/>
                <a:gd name="T20" fmla="*/ 66 w 203"/>
                <a:gd name="T21" fmla="*/ 170 h 183"/>
                <a:gd name="T22" fmla="*/ 25 w 203"/>
                <a:gd name="T23" fmla="*/ 181 h 183"/>
                <a:gd name="T24" fmla="*/ 0 w 203"/>
                <a:gd name="T25" fmla="*/ 182 h 183"/>
                <a:gd name="T26" fmla="*/ 6 w 203"/>
                <a:gd name="T27" fmla="*/ 162 h 183"/>
                <a:gd name="T28" fmla="*/ 34 w 203"/>
                <a:gd name="T29" fmla="*/ 147 h 183"/>
                <a:gd name="T30" fmla="*/ 15 w 203"/>
                <a:gd name="T31" fmla="*/ 144 h 183"/>
                <a:gd name="T32" fmla="*/ 19 w 203"/>
                <a:gd name="T33" fmla="*/ 126 h 183"/>
                <a:gd name="T34" fmla="*/ 30 w 203"/>
                <a:gd name="T35" fmla="*/ 89 h 183"/>
                <a:gd name="T36" fmla="*/ 65 w 203"/>
                <a:gd name="T37" fmla="*/ 60 h 183"/>
                <a:gd name="T38" fmla="*/ 77 w 203"/>
                <a:gd name="T39" fmla="*/ 69 h 183"/>
                <a:gd name="T40" fmla="*/ 86 w 203"/>
                <a:gd name="T41" fmla="*/ 65 h 183"/>
                <a:gd name="T42" fmla="*/ 91 w 203"/>
                <a:gd name="T43" fmla="*/ 79 h 183"/>
                <a:gd name="T44" fmla="*/ 102 w 203"/>
                <a:gd name="T45" fmla="*/ 65 h 183"/>
                <a:gd name="T46" fmla="*/ 114 w 203"/>
                <a:gd name="T47" fmla="*/ 4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3" h="183">
                  <a:moveTo>
                    <a:pt x="114" y="41"/>
                  </a:moveTo>
                  <a:cubicBezTo>
                    <a:pt x="129" y="41"/>
                    <a:pt x="132" y="35"/>
                    <a:pt x="142" y="28"/>
                  </a:cubicBezTo>
                  <a:cubicBezTo>
                    <a:pt x="150" y="22"/>
                    <a:pt x="161" y="22"/>
                    <a:pt x="169" y="15"/>
                  </a:cubicBezTo>
                  <a:cubicBezTo>
                    <a:pt x="158" y="46"/>
                    <a:pt x="203" y="0"/>
                    <a:pt x="196" y="35"/>
                  </a:cubicBezTo>
                  <a:cubicBezTo>
                    <a:pt x="194" y="42"/>
                    <a:pt x="197" y="39"/>
                    <a:pt x="192" y="42"/>
                  </a:cubicBezTo>
                  <a:cubicBezTo>
                    <a:pt x="186" y="45"/>
                    <a:pt x="184" y="41"/>
                    <a:pt x="182" y="42"/>
                  </a:cubicBezTo>
                  <a:cubicBezTo>
                    <a:pt x="166" y="47"/>
                    <a:pt x="176" y="52"/>
                    <a:pt x="181" y="62"/>
                  </a:cubicBezTo>
                  <a:cubicBezTo>
                    <a:pt x="193" y="90"/>
                    <a:pt x="152" y="119"/>
                    <a:pt x="132" y="137"/>
                  </a:cubicBezTo>
                  <a:cubicBezTo>
                    <a:pt x="118" y="150"/>
                    <a:pt x="115" y="157"/>
                    <a:pt x="94" y="158"/>
                  </a:cubicBezTo>
                  <a:cubicBezTo>
                    <a:pt x="90" y="158"/>
                    <a:pt x="78" y="157"/>
                    <a:pt x="75" y="158"/>
                  </a:cubicBezTo>
                  <a:cubicBezTo>
                    <a:pt x="71" y="160"/>
                    <a:pt x="70" y="168"/>
                    <a:pt x="66" y="170"/>
                  </a:cubicBezTo>
                  <a:cubicBezTo>
                    <a:pt x="54" y="178"/>
                    <a:pt x="38" y="183"/>
                    <a:pt x="25" y="181"/>
                  </a:cubicBezTo>
                  <a:cubicBezTo>
                    <a:pt x="17" y="180"/>
                    <a:pt x="6" y="175"/>
                    <a:pt x="0" y="182"/>
                  </a:cubicBezTo>
                  <a:cubicBezTo>
                    <a:pt x="2" y="175"/>
                    <a:pt x="1" y="168"/>
                    <a:pt x="6" y="162"/>
                  </a:cubicBezTo>
                  <a:cubicBezTo>
                    <a:pt x="11" y="157"/>
                    <a:pt x="34" y="154"/>
                    <a:pt x="34" y="147"/>
                  </a:cubicBezTo>
                  <a:cubicBezTo>
                    <a:pt x="33" y="136"/>
                    <a:pt x="16" y="145"/>
                    <a:pt x="15" y="144"/>
                  </a:cubicBezTo>
                  <a:cubicBezTo>
                    <a:pt x="5" y="138"/>
                    <a:pt x="18" y="131"/>
                    <a:pt x="19" y="126"/>
                  </a:cubicBezTo>
                  <a:cubicBezTo>
                    <a:pt x="23" y="113"/>
                    <a:pt x="19" y="101"/>
                    <a:pt x="30" y="89"/>
                  </a:cubicBezTo>
                  <a:cubicBezTo>
                    <a:pt x="35" y="83"/>
                    <a:pt x="58" y="60"/>
                    <a:pt x="65" y="60"/>
                  </a:cubicBezTo>
                  <a:cubicBezTo>
                    <a:pt x="67" y="61"/>
                    <a:pt x="72" y="69"/>
                    <a:pt x="77" y="69"/>
                  </a:cubicBezTo>
                  <a:cubicBezTo>
                    <a:pt x="79" y="70"/>
                    <a:pt x="80" y="62"/>
                    <a:pt x="86" y="65"/>
                  </a:cubicBezTo>
                  <a:cubicBezTo>
                    <a:pt x="91" y="67"/>
                    <a:pt x="92" y="75"/>
                    <a:pt x="91" y="79"/>
                  </a:cubicBezTo>
                  <a:cubicBezTo>
                    <a:pt x="102" y="79"/>
                    <a:pt x="98" y="72"/>
                    <a:pt x="102" y="65"/>
                  </a:cubicBezTo>
                  <a:cubicBezTo>
                    <a:pt x="108" y="56"/>
                    <a:pt x="114" y="55"/>
                    <a:pt x="114" y="4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134">
              <a:extLst>
                <a:ext uri="{FF2B5EF4-FFF2-40B4-BE49-F238E27FC236}">
                  <a16:creationId xmlns:a16="http://schemas.microsoft.com/office/drawing/2014/main" id="{13EFBEB1-B718-49D2-900C-AB7526F58CF5}"/>
                </a:ext>
              </a:extLst>
            </p:cNvPr>
            <p:cNvSpPr>
              <a:spLocks/>
            </p:cNvSpPr>
            <p:nvPr/>
          </p:nvSpPr>
          <p:spPr bwMode="auto">
            <a:xfrm>
              <a:off x="6548438" y="5911850"/>
              <a:ext cx="215900" cy="166688"/>
            </a:xfrm>
            <a:custGeom>
              <a:avLst/>
              <a:gdLst>
                <a:gd name="T0" fmla="*/ 155 w 171"/>
                <a:gd name="T1" fmla="*/ 22 h 133"/>
                <a:gd name="T2" fmla="*/ 171 w 171"/>
                <a:gd name="T3" fmla="*/ 27 h 133"/>
                <a:gd name="T4" fmla="*/ 160 w 171"/>
                <a:gd name="T5" fmla="*/ 57 h 133"/>
                <a:gd name="T6" fmla="*/ 151 w 171"/>
                <a:gd name="T7" fmla="*/ 85 h 133"/>
                <a:gd name="T8" fmla="*/ 126 w 171"/>
                <a:gd name="T9" fmla="*/ 95 h 133"/>
                <a:gd name="T10" fmla="*/ 105 w 171"/>
                <a:gd name="T11" fmla="*/ 113 h 133"/>
                <a:gd name="T12" fmla="*/ 25 w 171"/>
                <a:gd name="T13" fmla="*/ 121 h 133"/>
                <a:gd name="T14" fmla="*/ 4 w 171"/>
                <a:gd name="T15" fmla="*/ 127 h 133"/>
                <a:gd name="T16" fmla="*/ 9 w 171"/>
                <a:gd name="T17" fmla="*/ 106 h 133"/>
                <a:gd name="T18" fmla="*/ 25 w 171"/>
                <a:gd name="T19" fmla="*/ 73 h 133"/>
                <a:gd name="T20" fmla="*/ 74 w 171"/>
                <a:gd name="T21" fmla="*/ 12 h 133"/>
                <a:gd name="T22" fmla="*/ 121 w 171"/>
                <a:gd name="T23" fmla="*/ 2 h 133"/>
                <a:gd name="T24" fmla="*/ 155 w 171"/>
                <a:gd name="T25"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133">
                  <a:moveTo>
                    <a:pt x="155" y="22"/>
                  </a:moveTo>
                  <a:cubicBezTo>
                    <a:pt x="160" y="23"/>
                    <a:pt x="166" y="24"/>
                    <a:pt x="171" y="27"/>
                  </a:cubicBezTo>
                  <a:cubicBezTo>
                    <a:pt x="163" y="36"/>
                    <a:pt x="165" y="47"/>
                    <a:pt x="160" y="57"/>
                  </a:cubicBezTo>
                  <a:cubicBezTo>
                    <a:pt x="153" y="69"/>
                    <a:pt x="145" y="67"/>
                    <a:pt x="151" y="85"/>
                  </a:cubicBezTo>
                  <a:cubicBezTo>
                    <a:pt x="146" y="85"/>
                    <a:pt x="130" y="92"/>
                    <a:pt x="126" y="95"/>
                  </a:cubicBezTo>
                  <a:cubicBezTo>
                    <a:pt x="119" y="100"/>
                    <a:pt x="113" y="107"/>
                    <a:pt x="105" y="113"/>
                  </a:cubicBezTo>
                  <a:cubicBezTo>
                    <a:pt x="80" y="133"/>
                    <a:pt x="56" y="117"/>
                    <a:pt x="25" y="121"/>
                  </a:cubicBezTo>
                  <a:cubicBezTo>
                    <a:pt x="21" y="122"/>
                    <a:pt x="7" y="129"/>
                    <a:pt x="4" y="127"/>
                  </a:cubicBezTo>
                  <a:cubicBezTo>
                    <a:pt x="0" y="124"/>
                    <a:pt x="8" y="109"/>
                    <a:pt x="9" y="106"/>
                  </a:cubicBezTo>
                  <a:cubicBezTo>
                    <a:pt x="14" y="93"/>
                    <a:pt x="20" y="83"/>
                    <a:pt x="25" y="73"/>
                  </a:cubicBezTo>
                  <a:cubicBezTo>
                    <a:pt x="37" y="48"/>
                    <a:pt x="49" y="25"/>
                    <a:pt x="74" y="12"/>
                  </a:cubicBezTo>
                  <a:cubicBezTo>
                    <a:pt x="88" y="6"/>
                    <a:pt x="106" y="3"/>
                    <a:pt x="121" y="2"/>
                  </a:cubicBezTo>
                  <a:cubicBezTo>
                    <a:pt x="143" y="0"/>
                    <a:pt x="140" y="13"/>
                    <a:pt x="155" y="2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135">
              <a:extLst>
                <a:ext uri="{FF2B5EF4-FFF2-40B4-BE49-F238E27FC236}">
                  <a16:creationId xmlns:a16="http://schemas.microsoft.com/office/drawing/2014/main" id="{5A707DB8-A3E9-441B-B585-BEE2779E8A77}"/>
                </a:ext>
              </a:extLst>
            </p:cNvPr>
            <p:cNvSpPr>
              <a:spLocks/>
            </p:cNvSpPr>
            <p:nvPr/>
          </p:nvSpPr>
          <p:spPr bwMode="auto">
            <a:xfrm>
              <a:off x="1762125" y="5043488"/>
              <a:ext cx="274637" cy="241300"/>
            </a:xfrm>
            <a:custGeom>
              <a:avLst/>
              <a:gdLst>
                <a:gd name="T0" fmla="*/ 211 w 218"/>
                <a:gd name="T1" fmla="*/ 129 h 192"/>
                <a:gd name="T2" fmla="*/ 218 w 218"/>
                <a:gd name="T3" fmla="*/ 132 h 192"/>
                <a:gd name="T4" fmla="*/ 192 w 218"/>
                <a:gd name="T5" fmla="*/ 172 h 192"/>
                <a:gd name="T6" fmla="*/ 208 w 218"/>
                <a:gd name="T7" fmla="*/ 190 h 192"/>
                <a:gd name="T8" fmla="*/ 199 w 218"/>
                <a:gd name="T9" fmla="*/ 191 h 192"/>
                <a:gd name="T10" fmla="*/ 184 w 218"/>
                <a:gd name="T11" fmla="*/ 192 h 192"/>
                <a:gd name="T12" fmla="*/ 176 w 218"/>
                <a:gd name="T13" fmla="*/ 183 h 192"/>
                <a:gd name="T14" fmla="*/ 162 w 218"/>
                <a:gd name="T15" fmla="*/ 176 h 192"/>
                <a:gd name="T16" fmla="*/ 112 w 218"/>
                <a:gd name="T17" fmla="*/ 147 h 192"/>
                <a:gd name="T18" fmla="*/ 114 w 218"/>
                <a:gd name="T19" fmla="*/ 122 h 192"/>
                <a:gd name="T20" fmla="*/ 106 w 218"/>
                <a:gd name="T21" fmla="*/ 113 h 192"/>
                <a:gd name="T22" fmla="*/ 101 w 218"/>
                <a:gd name="T23" fmla="*/ 102 h 192"/>
                <a:gd name="T24" fmla="*/ 88 w 218"/>
                <a:gd name="T25" fmla="*/ 79 h 192"/>
                <a:gd name="T26" fmla="*/ 74 w 218"/>
                <a:gd name="T27" fmla="*/ 76 h 192"/>
                <a:gd name="T28" fmla="*/ 70 w 218"/>
                <a:gd name="T29" fmla="*/ 71 h 192"/>
                <a:gd name="T30" fmla="*/ 59 w 218"/>
                <a:gd name="T31" fmla="*/ 76 h 192"/>
                <a:gd name="T32" fmla="*/ 39 w 218"/>
                <a:gd name="T33" fmla="*/ 78 h 192"/>
                <a:gd name="T34" fmla="*/ 30 w 218"/>
                <a:gd name="T35" fmla="*/ 71 h 192"/>
                <a:gd name="T36" fmla="*/ 22 w 218"/>
                <a:gd name="T37" fmla="*/ 73 h 192"/>
                <a:gd name="T38" fmla="*/ 43 w 218"/>
                <a:gd name="T39" fmla="*/ 28 h 192"/>
                <a:gd name="T40" fmla="*/ 63 w 218"/>
                <a:gd name="T41" fmla="*/ 12 h 192"/>
                <a:gd name="T42" fmla="*/ 86 w 218"/>
                <a:gd name="T43" fmla="*/ 23 h 192"/>
                <a:gd name="T44" fmla="*/ 99 w 218"/>
                <a:gd name="T45" fmla="*/ 39 h 192"/>
                <a:gd name="T46" fmla="*/ 85 w 218"/>
                <a:gd name="T47" fmla="*/ 9 h 192"/>
                <a:gd name="T48" fmla="*/ 126 w 218"/>
                <a:gd name="T49" fmla="*/ 15 h 192"/>
                <a:gd name="T50" fmla="*/ 129 w 218"/>
                <a:gd name="T51" fmla="*/ 31 h 192"/>
                <a:gd name="T52" fmla="*/ 136 w 218"/>
                <a:gd name="T53" fmla="*/ 42 h 192"/>
                <a:gd name="T54" fmla="*/ 157 w 218"/>
                <a:gd name="T55" fmla="*/ 112 h 192"/>
                <a:gd name="T56" fmla="*/ 211 w 218"/>
                <a:gd name="T57" fmla="*/ 12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8" h="192">
                  <a:moveTo>
                    <a:pt x="211" y="129"/>
                  </a:moveTo>
                  <a:cubicBezTo>
                    <a:pt x="215" y="129"/>
                    <a:pt x="218" y="128"/>
                    <a:pt x="218" y="132"/>
                  </a:cubicBezTo>
                  <a:cubicBezTo>
                    <a:pt x="204" y="133"/>
                    <a:pt x="187" y="158"/>
                    <a:pt x="192" y="172"/>
                  </a:cubicBezTo>
                  <a:cubicBezTo>
                    <a:pt x="195" y="178"/>
                    <a:pt x="214" y="180"/>
                    <a:pt x="208" y="190"/>
                  </a:cubicBezTo>
                  <a:cubicBezTo>
                    <a:pt x="207" y="191"/>
                    <a:pt x="201" y="191"/>
                    <a:pt x="199" y="191"/>
                  </a:cubicBezTo>
                  <a:cubicBezTo>
                    <a:pt x="200" y="191"/>
                    <a:pt x="182" y="192"/>
                    <a:pt x="184" y="192"/>
                  </a:cubicBezTo>
                  <a:cubicBezTo>
                    <a:pt x="181" y="191"/>
                    <a:pt x="179" y="185"/>
                    <a:pt x="176" y="183"/>
                  </a:cubicBezTo>
                  <a:cubicBezTo>
                    <a:pt x="170" y="178"/>
                    <a:pt x="169" y="179"/>
                    <a:pt x="162" y="176"/>
                  </a:cubicBezTo>
                  <a:cubicBezTo>
                    <a:pt x="148" y="169"/>
                    <a:pt x="118" y="164"/>
                    <a:pt x="112" y="147"/>
                  </a:cubicBezTo>
                  <a:cubicBezTo>
                    <a:pt x="108" y="138"/>
                    <a:pt x="116" y="130"/>
                    <a:pt x="114" y="122"/>
                  </a:cubicBezTo>
                  <a:cubicBezTo>
                    <a:pt x="113" y="115"/>
                    <a:pt x="109" y="118"/>
                    <a:pt x="106" y="113"/>
                  </a:cubicBezTo>
                  <a:cubicBezTo>
                    <a:pt x="102" y="108"/>
                    <a:pt x="103" y="107"/>
                    <a:pt x="101" y="102"/>
                  </a:cubicBezTo>
                  <a:cubicBezTo>
                    <a:pt x="97" y="91"/>
                    <a:pt x="100" y="84"/>
                    <a:pt x="88" y="79"/>
                  </a:cubicBezTo>
                  <a:cubicBezTo>
                    <a:pt x="84" y="77"/>
                    <a:pt x="78" y="77"/>
                    <a:pt x="74" y="76"/>
                  </a:cubicBezTo>
                  <a:cubicBezTo>
                    <a:pt x="73" y="76"/>
                    <a:pt x="73" y="71"/>
                    <a:pt x="70" y="71"/>
                  </a:cubicBezTo>
                  <a:cubicBezTo>
                    <a:pt x="68" y="71"/>
                    <a:pt x="62" y="75"/>
                    <a:pt x="59" y="76"/>
                  </a:cubicBezTo>
                  <a:cubicBezTo>
                    <a:pt x="53" y="77"/>
                    <a:pt x="44" y="80"/>
                    <a:pt x="39" y="78"/>
                  </a:cubicBezTo>
                  <a:cubicBezTo>
                    <a:pt x="38" y="78"/>
                    <a:pt x="32" y="72"/>
                    <a:pt x="30" y="71"/>
                  </a:cubicBezTo>
                  <a:cubicBezTo>
                    <a:pt x="29" y="71"/>
                    <a:pt x="22" y="73"/>
                    <a:pt x="22" y="73"/>
                  </a:cubicBezTo>
                  <a:cubicBezTo>
                    <a:pt x="0" y="54"/>
                    <a:pt x="76" y="42"/>
                    <a:pt x="43" y="28"/>
                  </a:cubicBezTo>
                  <a:cubicBezTo>
                    <a:pt x="48" y="19"/>
                    <a:pt x="53" y="15"/>
                    <a:pt x="63" y="12"/>
                  </a:cubicBezTo>
                  <a:cubicBezTo>
                    <a:pt x="82" y="5"/>
                    <a:pt x="71" y="21"/>
                    <a:pt x="86" y="23"/>
                  </a:cubicBezTo>
                  <a:cubicBezTo>
                    <a:pt x="69" y="34"/>
                    <a:pt x="95" y="37"/>
                    <a:pt x="99" y="39"/>
                  </a:cubicBezTo>
                  <a:cubicBezTo>
                    <a:pt x="91" y="29"/>
                    <a:pt x="94" y="17"/>
                    <a:pt x="85" y="9"/>
                  </a:cubicBezTo>
                  <a:cubicBezTo>
                    <a:pt x="100" y="8"/>
                    <a:pt x="116" y="0"/>
                    <a:pt x="126" y="15"/>
                  </a:cubicBezTo>
                  <a:cubicBezTo>
                    <a:pt x="127" y="17"/>
                    <a:pt x="127" y="26"/>
                    <a:pt x="129" y="31"/>
                  </a:cubicBezTo>
                  <a:cubicBezTo>
                    <a:pt x="131" y="35"/>
                    <a:pt x="134" y="39"/>
                    <a:pt x="136" y="42"/>
                  </a:cubicBezTo>
                  <a:cubicBezTo>
                    <a:pt x="146" y="61"/>
                    <a:pt x="139" y="91"/>
                    <a:pt x="157" y="112"/>
                  </a:cubicBezTo>
                  <a:cubicBezTo>
                    <a:pt x="169" y="126"/>
                    <a:pt x="193" y="123"/>
                    <a:pt x="211" y="12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136">
              <a:extLst>
                <a:ext uri="{FF2B5EF4-FFF2-40B4-BE49-F238E27FC236}">
                  <a16:creationId xmlns:a16="http://schemas.microsoft.com/office/drawing/2014/main" id="{AB1F1867-E5B5-4F52-8FE8-7BAC21930A99}"/>
                </a:ext>
              </a:extLst>
            </p:cNvPr>
            <p:cNvSpPr>
              <a:spLocks/>
            </p:cNvSpPr>
            <p:nvPr/>
          </p:nvSpPr>
          <p:spPr bwMode="auto">
            <a:xfrm>
              <a:off x="3806825" y="6199188"/>
              <a:ext cx="293687" cy="152400"/>
            </a:xfrm>
            <a:custGeom>
              <a:avLst/>
              <a:gdLst>
                <a:gd name="T0" fmla="*/ 220 w 235"/>
                <a:gd name="T1" fmla="*/ 80 h 121"/>
                <a:gd name="T2" fmla="*/ 204 w 235"/>
                <a:gd name="T3" fmla="*/ 111 h 121"/>
                <a:gd name="T4" fmla="*/ 185 w 235"/>
                <a:gd name="T5" fmla="*/ 117 h 121"/>
                <a:gd name="T6" fmla="*/ 182 w 235"/>
                <a:gd name="T7" fmla="*/ 121 h 121"/>
                <a:gd name="T8" fmla="*/ 176 w 235"/>
                <a:gd name="T9" fmla="*/ 116 h 121"/>
                <a:gd name="T10" fmla="*/ 137 w 235"/>
                <a:gd name="T11" fmla="*/ 101 h 121"/>
                <a:gd name="T12" fmla="*/ 118 w 235"/>
                <a:gd name="T13" fmla="*/ 78 h 121"/>
                <a:gd name="T14" fmla="*/ 101 w 235"/>
                <a:gd name="T15" fmla="*/ 71 h 121"/>
                <a:gd name="T16" fmla="*/ 86 w 235"/>
                <a:gd name="T17" fmla="*/ 57 h 121"/>
                <a:gd name="T18" fmla="*/ 44 w 235"/>
                <a:gd name="T19" fmla="*/ 54 h 121"/>
                <a:gd name="T20" fmla="*/ 5 w 235"/>
                <a:gd name="T21" fmla="*/ 26 h 121"/>
                <a:gd name="T22" fmla="*/ 59 w 235"/>
                <a:gd name="T23" fmla="*/ 9 h 121"/>
                <a:gd name="T24" fmla="*/ 88 w 235"/>
                <a:gd name="T25" fmla="*/ 7 h 121"/>
                <a:gd name="T26" fmla="*/ 105 w 235"/>
                <a:gd name="T27" fmla="*/ 11 h 121"/>
                <a:gd name="T28" fmla="*/ 124 w 235"/>
                <a:gd name="T29" fmla="*/ 0 h 121"/>
                <a:gd name="T30" fmla="*/ 137 w 235"/>
                <a:gd name="T31" fmla="*/ 19 h 121"/>
                <a:gd name="T32" fmla="*/ 148 w 235"/>
                <a:gd name="T33" fmla="*/ 21 h 121"/>
                <a:gd name="T34" fmla="*/ 157 w 235"/>
                <a:gd name="T35" fmla="*/ 31 h 121"/>
                <a:gd name="T36" fmla="*/ 163 w 235"/>
                <a:gd name="T37" fmla="*/ 43 h 121"/>
                <a:gd name="T38" fmla="*/ 175 w 235"/>
                <a:gd name="T39" fmla="*/ 41 h 121"/>
                <a:gd name="T40" fmla="*/ 187 w 235"/>
                <a:gd name="T41" fmla="*/ 46 h 121"/>
                <a:gd name="T42" fmla="*/ 202 w 235"/>
                <a:gd name="T43" fmla="*/ 64 h 121"/>
                <a:gd name="T44" fmla="*/ 220 w 235"/>
                <a:gd name="T45" fmla="*/ 8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5" h="121">
                  <a:moveTo>
                    <a:pt x="220" y="80"/>
                  </a:moveTo>
                  <a:cubicBezTo>
                    <a:pt x="235" y="91"/>
                    <a:pt x="215" y="108"/>
                    <a:pt x="204" y="111"/>
                  </a:cubicBezTo>
                  <a:cubicBezTo>
                    <a:pt x="201" y="112"/>
                    <a:pt x="188" y="116"/>
                    <a:pt x="185" y="117"/>
                  </a:cubicBezTo>
                  <a:cubicBezTo>
                    <a:pt x="185" y="117"/>
                    <a:pt x="184" y="120"/>
                    <a:pt x="182" y="121"/>
                  </a:cubicBezTo>
                  <a:cubicBezTo>
                    <a:pt x="178" y="121"/>
                    <a:pt x="178" y="116"/>
                    <a:pt x="176" y="116"/>
                  </a:cubicBezTo>
                  <a:cubicBezTo>
                    <a:pt x="161" y="114"/>
                    <a:pt x="146" y="113"/>
                    <a:pt x="137" y="101"/>
                  </a:cubicBezTo>
                  <a:cubicBezTo>
                    <a:pt x="131" y="93"/>
                    <a:pt x="126" y="84"/>
                    <a:pt x="118" y="78"/>
                  </a:cubicBezTo>
                  <a:cubicBezTo>
                    <a:pt x="115" y="77"/>
                    <a:pt x="106" y="75"/>
                    <a:pt x="101" y="71"/>
                  </a:cubicBezTo>
                  <a:cubicBezTo>
                    <a:pt x="93" y="67"/>
                    <a:pt x="91" y="60"/>
                    <a:pt x="86" y="57"/>
                  </a:cubicBezTo>
                  <a:cubicBezTo>
                    <a:pt x="70" y="59"/>
                    <a:pt x="56" y="56"/>
                    <a:pt x="44" y="54"/>
                  </a:cubicBezTo>
                  <a:cubicBezTo>
                    <a:pt x="32" y="51"/>
                    <a:pt x="0" y="46"/>
                    <a:pt x="5" y="26"/>
                  </a:cubicBezTo>
                  <a:cubicBezTo>
                    <a:pt x="10" y="10"/>
                    <a:pt x="48" y="8"/>
                    <a:pt x="59" y="9"/>
                  </a:cubicBezTo>
                  <a:cubicBezTo>
                    <a:pt x="69" y="9"/>
                    <a:pt x="78" y="6"/>
                    <a:pt x="88" y="7"/>
                  </a:cubicBezTo>
                  <a:cubicBezTo>
                    <a:pt x="92" y="7"/>
                    <a:pt x="98" y="13"/>
                    <a:pt x="105" y="11"/>
                  </a:cubicBezTo>
                  <a:cubicBezTo>
                    <a:pt x="112" y="10"/>
                    <a:pt x="117" y="2"/>
                    <a:pt x="124" y="0"/>
                  </a:cubicBezTo>
                  <a:cubicBezTo>
                    <a:pt x="125" y="4"/>
                    <a:pt x="133" y="16"/>
                    <a:pt x="137" y="19"/>
                  </a:cubicBezTo>
                  <a:cubicBezTo>
                    <a:pt x="140" y="20"/>
                    <a:pt x="146" y="20"/>
                    <a:pt x="148" y="21"/>
                  </a:cubicBezTo>
                  <a:cubicBezTo>
                    <a:pt x="155" y="26"/>
                    <a:pt x="153" y="24"/>
                    <a:pt x="157" y="31"/>
                  </a:cubicBezTo>
                  <a:cubicBezTo>
                    <a:pt x="161" y="37"/>
                    <a:pt x="155" y="40"/>
                    <a:pt x="163" y="43"/>
                  </a:cubicBezTo>
                  <a:cubicBezTo>
                    <a:pt x="171" y="47"/>
                    <a:pt x="168" y="40"/>
                    <a:pt x="175" y="41"/>
                  </a:cubicBezTo>
                  <a:cubicBezTo>
                    <a:pt x="184" y="42"/>
                    <a:pt x="181" y="43"/>
                    <a:pt x="187" y="46"/>
                  </a:cubicBezTo>
                  <a:cubicBezTo>
                    <a:pt x="195" y="51"/>
                    <a:pt x="197" y="57"/>
                    <a:pt x="202" y="64"/>
                  </a:cubicBezTo>
                  <a:cubicBezTo>
                    <a:pt x="208" y="71"/>
                    <a:pt x="213" y="74"/>
                    <a:pt x="220" y="80"/>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137">
              <a:extLst>
                <a:ext uri="{FF2B5EF4-FFF2-40B4-BE49-F238E27FC236}">
                  <a16:creationId xmlns:a16="http://schemas.microsoft.com/office/drawing/2014/main" id="{212431FA-995E-4D9B-8217-7B2B08DAF0F3}"/>
                </a:ext>
              </a:extLst>
            </p:cNvPr>
            <p:cNvSpPr>
              <a:spLocks/>
            </p:cNvSpPr>
            <p:nvPr/>
          </p:nvSpPr>
          <p:spPr bwMode="auto">
            <a:xfrm>
              <a:off x="4821238" y="5278438"/>
              <a:ext cx="212725" cy="122238"/>
            </a:xfrm>
            <a:custGeom>
              <a:avLst/>
              <a:gdLst>
                <a:gd name="T0" fmla="*/ 165 w 169"/>
                <a:gd name="T1" fmla="*/ 49 h 98"/>
                <a:gd name="T2" fmla="*/ 162 w 169"/>
                <a:gd name="T3" fmla="*/ 70 h 98"/>
                <a:gd name="T4" fmla="*/ 151 w 169"/>
                <a:gd name="T5" fmla="*/ 70 h 98"/>
                <a:gd name="T6" fmla="*/ 114 w 169"/>
                <a:gd name="T7" fmla="*/ 90 h 98"/>
                <a:gd name="T8" fmla="*/ 50 w 169"/>
                <a:gd name="T9" fmla="*/ 69 h 98"/>
                <a:gd name="T10" fmla="*/ 27 w 169"/>
                <a:gd name="T11" fmla="*/ 9 h 98"/>
                <a:gd name="T12" fmla="*/ 47 w 169"/>
                <a:gd name="T13" fmla="*/ 14 h 98"/>
                <a:gd name="T14" fmla="*/ 60 w 169"/>
                <a:gd name="T15" fmla="*/ 4 h 98"/>
                <a:gd name="T16" fmla="*/ 89 w 169"/>
                <a:gd name="T17" fmla="*/ 1 h 98"/>
                <a:gd name="T18" fmla="*/ 150 w 169"/>
                <a:gd name="T19" fmla="*/ 25 h 98"/>
                <a:gd name="T20" fmla="*/ 150 w 169"/>
                <a:gd name="T21" fmla="*/ 36 h 98"/>
                <a:gd name="T22" fmla="*/ 165 w 169"/>
                <a:gd name="T23" fmla="*/ 36 h 98"/>
                <a:gd name="T24" fmla="*/ 165 w 169"/>
                <a:gd name="T25" fmla="*/ 4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98">
                  <a:moveTo>
                    <a:pt x="165" y="49"/>
                  </a:moveTo>
                  <a:cubicBezTo>
                    <a:pt x="165" y="56"/>
                    <a:pt x="167" y="64"/>
                    <a:pt x="162" y="70"/>
                  </a:cubicBezTo>
                  <a:cubicBezTo>
                    <a:pt x="159" y="72"/>
                    <a:pt x="154" y="69"/>
                    <a:pt x="151" y="70"/>
                  </a:cubicBezTo>
                  <a:cubicBezTo>
                    <a:pt x="137" y="75"/>
                    <a:pt x="128" y="84"/>
                    <a:pt x="114" y="90"/>
                  </a:cubicBezTo>
                  <a:cubicBezTo>
                    <a:pt x="92" y="98"/>
                    <a:pt x="70" y="80"/>
                    <a:pt x="50" y="69"/>
                  </a:cubicBezTo>
                  <a:cubicBezTo>
                    <a:pt x="41" y="63"/>
                    <a:pt x="0" y="23"/>
                    <a:pt x="27" y="9"/>
                  </a:cubicBezTo>
                  <a:cubicBezTo>
                    <a:pt x="35" y="5"/>
                    <a:pt x="36" y="17"/>
                    <a:pt x="47" y="14"/>
                  </a:cubicBezTo>
                  <a:cubicBezTo>
                    <a:pt x="46" y="14"/>
                    <a:pt x="56" y="6"/>
                    <a:pt x="60" y="4"/>
                  </a:cubicBezTo>
                  <a:cubicBezTo>
                    <a:pt x="70" y="1"/>
                    <a:pt x="79" y="1"/>
                    <a:pt x="89" y="1"/>
                  </a:cubicBezTo>
                  <a:cubicBezTo>
                    <a:pt x="101" y="0"/>
                    <a:pt x="152" y="6"/>
                    <a:pt x="150" y="25"/>
                  </a:cubicBezTo>
                  <a:cubicBezTo>
                    <a:pt x="137" y="21"/>
                    <a:pt x="142" y="33"/>
                    <a:pt x="150" y="36"/>
                  </a:cubicBezTo>
                  <a:cubicBezTo>
                    <a:pt x="151" y="37"/>
                    <a:pt x="159" y="30"/>
                    <a:pt x="165" y="36"/>
                  </a:cubicBezTo>
                  <a:cubicBezTo>
                    <a:pt x="168" y="40"/>
                    <a:pt x="169" y="43"/>
                    <a:pt x="165" y="4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138">
              <a:extLst>
                <a:ext uri="{FF2B5EF4-FFF2-40B4-BE49-F238E27FC236}">
                  <a16:creationId xmlns:a16="http://schemas.microsoft.com/office/drawing/2014/main" id="{AB4BEB7B-92AB-483C-A780-D8027817A54D}"/>
                </a:ext>
              </a:extLst>
            </p:cNvPr>
            <p:cNvSpPr>
              <a:spLocks/>
            </p:cNvSpPr>
            <p:nvPr/>
          </p:nvSpPr>
          <p:spPr bwMode="auto">
            <a:xfrm>
              <a:off x="3149600" y="6015038"/>
              <a:ext cx="200025" cy="122238"/>
            </a:xfrm>
            <a:custGeom>
              <a:avLst/>
              <a:gdLst>
                <a:gd name="T0" fmla="*/ 140 w 159"/>
                <a:gd name="T1" fmla="*/ 28 h 97"/>
                <a:gd name="T2" fmla="*/ 127 w 159"/>
                <a:gd name="T3" fmla="*/ 57 h 97"/>
                <a:gd name="T4" fmla="*/ 93 w 159"/>
                <a:gd name="T5" fmla="*/ 86 h 97"/>
                <a:gd name="T6" fmla="*/ 92 w 159"/>
                <a:gd name="T7" fmla="*/ 83 h 97"/>
                <a:gd name="T8" fmla="*/ 94 w 159"/>
                <a:gd name="T9" fmla="*/ 83 h 97"/>
                <a:gd name="T10" fmla="*/ 83 w 159"/>
                <a:gd name="T11" fmla="*/ 94 h 97"/>
                <a:gd name="T12" fmla="*/ 88 w 159"/>
                <a:gd name="T13" fmla="*/ 81 h 97"/>
                <a:gd name="T14" fmla="*/ 45 w 159"/>
                <a:gd name="T15" fmla="*/ 42 h 97"/>
                <a:gd name="T16" fmla="*/ 11 w 159"/>
                <a:gd name="T17" fmla="*/ 28 h 97"/>
                <a:gd name="T18" fmla="*/ 3 w 159"/>
                <a:gd name="T19" fmla="*/ 8 h 97"/>
                <a:gd name="T20" fmla="*/ 11 w 159"/>
                <a:gd name="T21" fmla="*/ 6 h 97"/>
                <a:gd name="T22" fmla="*/ 71 w 159"/>
                <a:gd name="T23" fmla="*/ 13 h 97"/>
                <a:gd name="T24" fmla="*/ 98 w 159"/>
                <a:gd name="T25" fmla="*/ 3 h 97"/>
                <a:gd name="T26" fmla="*/ 140 w 159"/>
                <a:gd name="T27" fmla="*/ 2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97">
                  <a:moveTo>
                    <a:pt x="140" y="28"/>
                  </a:moveTo>
                  <a:cubicBezTo>
                    <a:pt x="159" y="42"/>
                    <a:pt x="140" y="52"/>
                    <a:pt x="127" y="57"/>
                  </a:cubicBezTo>
                  <a:cubicBezTo>
                    <a:pt x="118" y="61"/>
                    <a:pt x="86" y="76"/>
                    <a:pt x="93" y="86"/>
                  </a:cubicBezTo>
                  <a:cubicBezTo>
                    <a:pt x="93" y="86"/>
                    <a:pt x="93" y="83"/>
                    <a:pt x="92" y="83"/>
                  </a:cubicBezTo>
                  <a:cubicBezTo>
                    <a:pt x="93" y="83"/>
                    <a:pt x="94" y="83"/>
                    <a:pt x="94" y="83"/>
                  </a:cubicBezTo>
                  <a:cubicBezTo>
                    <a:pt x="97" y="90"/>
                    <a:pt x="90" y="97"/>
                    <a:pt x="83" y="94"/>
                  </a:cubicBezTo>
                  <a:cubicBezTo>
                    <a:pt x="72" y="91"/>
                    <a:pt x="87" y="87"/>
                    <a:pt x="88" y="81"/>
                  </a:cubicBezTo>
                  <a:cubicBezTo>
                    <a:pt x="91" y="68"/>
                    <a:pt x="55" y="46"/>
                    <a:pt x="45" y="42"/>
                  </a:cubicBezTo>
                  <a:cubicBezTo>
                    <a:pt x="30" y="38"/>
                    <a:pt x="21" y="43"/>
                    <a:pt x="11" y="28"/>
                  </a:cubicBezTo>
                  <a:cubicBezTo>
                    <a:pt x="9" y="25"/>
                    <a:pt x="0" y="13"/>
                    <a:pt x="3" y="8"/>
                  </a:cubicBezTo>
                  <a:cubicBezTo>
                    <a:pt x="6" y="2"/>
                    <a:pt x="7" y="7"/>
                    <a:pt x="11" y="6"/>
                  </a:cubicBezTo>
                  <a:cubicBezTo>
                    <a:pt x="28" y="5"/>
                    <a:pt x="51" y="22"/>
                    <a:pt x="71" y="13"/>
                  </a:cubicBezTo>
                  <a:cubicBezTo>
                    <a:pt x="86" y="6"/>
                    <a:pt x="82" y="0"/>
                    <a:pt x="98" y="3"/>
                  </a:cubicBezTo>
                  <a:cubicBezTo>
                    <a:pt x="115" y="8"/>
                    <a:pt x="128" y="14"/>
                    <a:pt x="140" y="28"/>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139">
              <a:extLst>
                <a:ext uri="{FF2B5EF4-FFF2-40B4-BE49-F238E27FC236}">
                  <a16:creationId xmlns:a16="http://schemas.microsoft.com/office/drawing/2014/main" id="{94183C30-B70C-4775-A486-57DB2B705941}"/>
                </a:ext>
              </a:extLst>
            </p:cNvPr>
            <p:cNvSpPr>
              <a:spLocks/>
            </p:cNvSpPr>
            <p:nvPr/>
          </p:nvSpPr>
          <p:spPr bwMode="auto">
            <a:xfrm>
              <a:off x="3351213" y="6038850"/>
              <a:ext cx="168275" cy="109538"/>
            </a:xfrm>
            <a:custGeom>
              <a:avLst/>
              <a:gdLst>
                <a:gd name="T0" fmla="*/ 97 w 133"/>
                <a:gd name="T1" fmla="*/ 8 h 88"/>
                <a:gd name="T2" fmla="*/ 83 w 133"/>
                <a:gd name="T3" fmla="*/ 77 h 88"/>
                <a:gd name="T4" fmla="*/ 92 w 133"/>
                <a:gd name="T5" fmla="*/ 77 h 88"/>
                <a:gd name="T6" fmla="*/ 74 w 133"/>
                <a:gd name="T7" fmla="*/ 83 h 88"/>
                <a:gd name="T8" fmla="*/ 78 w 133"/>
                <a:gd name="T9" fmla="*/ 74 h 88"/>
                <a:gd name="T10" fmla="*/ 70 w 133"/>
                <a:gd name="T11" fmla="*/ 88 h 88"/>
                <a:gd name="T12" fmla="*/ 67 w 133"/>
                <a:gd name="T13" fmla="*/ 83 h 88"/>
                <a:gd name="T14" fmla="*/ 31 w 133"/>
                <a:gd name="T15" fmla="*/ 80 h 88"/>
                <a:gd name="T16" fmla="*/ 33 w 133"/>
                <a:gd name="T17" fmla="*/ 77 h 88"/>
                <a:gd name="T18" fmla="*/ 28 w 133"/>
                <a:gd name="T19" fmla="*/ 81 h 88"/>
                <a:gd name="T20" fmla="*/ 22 w 133"/>
                <a:gd name="T21" fmla="*/ 79 h 88"/>
                <a:gd name="T22" fmla="*/ 3 w 133"/>
                <a:gd name="T23" fmla="*/ 68 h 88"/>
                <a:gd name="T24" fmla="*/ 31 w 133"/>
                <a:gd name="T25" fmla="*/ 65 h 88"/>
                <a:gd name="T26" fmla="*/ 34 w 133"/>
                <a:gd name="T27" fmla="*/ 61 h 88"/>
                <a:gd name="T28" fmla="*/ 31 w 133"/>
                <a:gd name="T29" fmla="*/ 47 h 88"/>
                <a:gd name="T30" fmla="*/ 26 w 133"/>
                <a:gd name="T31" fmla="*/ 28 h 88"/>
                <a:gd name="T32" fmla="*/ 41 w 133"/>
                <a:gd name="T33" fmla="*/ 17 h 88"/>
                <a:gd name="T34" fmla="*/ 71 w 133"/>
                <a:gd name="T35" fmla="*/ 0 h 88"/>
                <a:gd name="T36" fmla="*/ 97 w 133"/>
                <a:gd name="T37"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88">
                  <a:moveTo>
                    <a:pt x="97" y="8"/>
                  </a:moveTo>
                  <a:cubicBezTo>
                    <a:pt x="133" y="20"/>
                    <a:pt x="76" y="60"/>
                    <a:pt x="83" y="77"/>
                  </a:cubicBezTo>
                  <a:cubicBezTo>
                    <a:pt x="87" y="74"/>
                    <a:pt x="87" y="76"/>
                    <a:pt x="92" y="77"/>
                  </a:cubicBezTo>
                  <a:cubicBezTo>
                    <a:pt x="88" y="83"/>
                    <a:pt x="80" y="84"/>
                    <a:pt x="74" y="83"/>
                  </a:cubicBezTo>
                  <a:cubicBezTo>
                    <a:pt x="76" y="80"/>
                    <a:pt x="76" y="77"/>
                    <a:pt x="78" y="74"/>
                  </a:cubicBezTo>
                  <a:cubicBezTo>
                    <a:pt x="68" y="73"/>
                    <a:pt x="68" y="81"/>
                    <a:pt x="70" y="88"/>
                  </a:cubicBezTo>
                  <a:cubicBezTo>
                    <a:pt x="69" y="87"/>
                    <a:pt x="68" y="85"/>
                    <a:pt x="67" y="83"/>
                  </a:cubicBezTo>
                  <a:cubicBezTo>
                    <a:pt x="57" y="84"/>
                    <a:pt x="41" y="82"/>
                    <a:pt x="31" y="80"/>
                  </a:cubicBezTo>
                  <a:cubicBezTo>
                    <a:pt x="30" y="81"/>
                    <a:pt x="33" y="77"/>
                    <a:pt x="33" y="77"/>
                  </a:cubicBezTo>
                  <a:cubicBezTo>
                    <a:pt x="32" y="77"/>
                    <a:pt x="23" y="80"/>
                    <a:pt x="28" y="81"/>
                  </a:cubicBezTo>
                  <a:cubicBezTo>
                    <a:pt x="30" y="82"/>
                    <a:pt x="21" y="79"/>
                    <a:pt x="22" y="79"/>
                  </a:cubicBezTo>
                  <a:cubicBezTo>
                    <a:pt x="18" y="79"/>
                    <a:pt x="4" y="73"/>
                    <a:pt x="3" y="68"/>
                  </a:cubicBezTo>
                  <a:cubicBezTo>
                    <a:pt x="0" y="60"/>
                    <a:pt x="27" y="62"/>
                    <a:pt x="31" y="65"/>
                  </a:cubicBezTo>
                  <a:cubicBezTo>
                    <a:pt x="32" y="64"/>
                    <a:pt x="32" y="63"/>
                    <a:pt x="34" y="61"/>
                  </a:cubicBezTo>
                  <a:cubicBezTo>
                    <a:pt x="28" y="57"/>
                    <a:pt x="33" y="54"/>
                    <a:pt x="31" y="47"/>
                  </a:cubicBezTo>
                  <a:cubicBezTo>
                    <a:pt x="31" y="44"/>
                    <a:pt x="25" y="31"/>
                    <a:pt x="26" y="28"/>
                  </a:cubicBezTo>
                  <a:cubicBezTo>
                    <a:pt x="27" y="24"/>
                    <a:pt x="37" y="20"/>
                    <a:pt x="41" y="17"/>
                  </a:cubicBezTo>
                  <a:cubicBezTo>
                    <a:pt x="51" y="9"/>
                    <a:pt x="57" y="0"/>
                    <a:pt x="71" y="0"/>
                  </a:cubicBezTo>
                  <a:cubicBezTo>
                    <a:pt x="79" y="0"/>
                    <a:pt x="89" y="6"/>
                    <a:pt x="97" y="8"/>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140">
              <a:extLst>
                <a:ext uri="{FF2B5EF4-FFF2-40B4-BE49-F238E27FC236}">
                  <a16:creationId xmlns:a16="http://schemas.microsoft.com/office/drawing/2014/main" id="{93D64A60-BA51-4E14-91ED-D88710A6A9C8}"/>
                </a:ext>
              </a:extLst>
            </p:cNvPr>
            <p:cNvSpPr>
              <a:spLocks/>
            </p:cNvSpPr>
            <p:nvPr/>
          </p:nvSpPr>
          <p:spPr bwMode="auto">
            <a:xfrm>
              <a:off x="2141538" y="5200650"/>
              <a:ext cx="109537" cy="107950"/>
            </a:xfrm>
            <a:custGeom>
              <a:avLst/>
              <a:gdLst>
                <a:gd name="T0" fmla="*/ 87 w 87"/>
                <a:gd name="T1" fmla="*/ 37 h 86"/>
                <a:gd name="T2" fmla="*/ 77 w 87"/>
                <a:gd name="T3" fmla="*/ 71 h 86"/>
                <a:gd name="T4" fmla="*/ 67 w 87"/>
                <a:gd name="T5" fmla="*/ 74 h 86"/>
                <a:gd name="T6" fmla="*/ 60 w 87"/>
                <a:gd name="T7" fmla="*/ 82 h 86"/>
                <a:gd name="T8" fmla="*/ 46 w 87"/>
                <a:gd name="T9" fmla="*/ 71 h 86"/>
                <a:gd name="T10" fmla="*/ 32 w 87"/>
                <a:gd name="T11" fmla="*/ 63 h 86"/>
                <a:gd name="T12" fmla="*/ 33 w 87"/>
                <a:gd name="T13" fmla="*/ 74 h 86"/>
                <a:gd name="T14" fmla="*/ 15 w 87"/>
                <a:gd name="T15" fmla="*/ 80 h 86"/>
                <a:gd name="T16" fmla="*/ 10 w 87"/>
                <a:gd name="T17" fmla="*/ 69 h 86"/>
                <a:gd name="T18" fmla="*/ 5 w 87"/>
                <a:gd name="T19" fmla="*/ 62 h 86"/>
                <a:gd name="T20" fmla="*/ 6 w 87"/>
                <a:gd name="T21" fmla="*/ 52 h 86"/>
                <a:gd name="T22" fmla="*/ 3 w 87"/>
                <a:gd name="T23" fmla="*/ 47 h 86"/>
                <a:gd name="T24" fmla="*/ 3 w 87"/>
                <a:gd name="T25" fmla="*/ 42 h 86"/>
                <a:gd name="T26" fmla="*/ 11 w 87"/>
                <a:gd name="T27" fmla="*/ 22 h 86"/>
                <a:gd name="T28" fmla="*/ 30 w 87"/>
                <a:gd name="T29" fmla="*/ 2 h 86"/>
                <a:gd name="T30" fmla="*/ 57 w 87"/>
                <a:gd name="T31" fmla="*/ 14 h 86"/>
                <a:gd name="T32" fmla="*/ 87 w 87"/>
                <a:gd name="T33"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6">
                  <a:moveTo>
                    <a:pt x="87" y="37"/>
                  </a:moveTo>
                  <a:cubicBezTo>
                    <a:pt x="83" y="46"/>
                    <a:pt x="69" y="64"/>
                    <a:pt x="77" y="71"/>
                  </a:cubicBezTo>
                  <a:cubicBezTo>
                    <a:pt x="75" y="72"/>
                    <a:pt x="69" y="72"/>
                    <a:pt x="67" y="74"/>
                  </a:cubicBezTo>
                  <a:cubicBezTo>
                    <a:pt x="66" y="75"/>
                    <a:pt x="59" y="83"/>
                    <a:pt x="60" y="82"/>
                  </a:cubicBezTo>
                  <a:cubicBezTo>
                    <a:pt x="49" y="86"/>
                    <a:pt x="50" y="79"/>
                    <a:pt x="46" y="71"/>
                  </a:cubicBezTo>
                  <a:cubicBezTo>
                    <a:pt x="43" y="67"/>
                    <a:pt x="38" y="59"/>
                    <a:pt x="32" y="63"/>
                  </a:cubicBezTo>
                  <a:cubicBezTo>
                    <a:pt x="32" y="63"/>
                    <a:pt x="35" y="72"/>
                    <a:pt x="33" y="74"/>
                  </a:cubicBezTo>
                  <a:cubicBezTo>
                    <a:pt x="29" y="78"/>
                    <a:pt x="20" y="79"/>
                    <a:pt x="15" y="80"/>
                  </a:cubicBezTo>
                  <a:cubicBezTo>
                    <a:pt x="0" y="81"/>
                    <a:pt x="11" y="82"/>
                    <a:pt x="10" y="69"/>
                  </a:cubicBezTo>
                  <a:cubicBezTo>
                    <a:pt x="10" y="67"/>
                    <a:pt x="6" y="65"/>
                    <a:pt x="5" y="62"/>
                  </a:cubicBezTo>
                  <a:cubicBezTo>
                    <a:pt x="5" y="59"/>
                    <a:pt x="6" y="52"/>
                    <a:pt x="6" y="52"/>
                  </a:cubicBezTo>
                  <a:cubicBezTo>
                    <a:pt x="7" y="54"/>
                    <a:pt x="4" y="38"/>
                    <a:pt x="3" y="47"/>
                  </a:cubicBezTo>
                  <a:cubicBezTo>
                    <a:pt x="2" y="51"/>
                    <a:pt x="3" y="39"/>
                    <a:pt x="3" y="42"/>
                  </a:cubicBezTo>
                  <a:cubicBezTo>
                    <a:pt x="3" y="37"/>
                    <a:pt x="9" y="28"/>
                    <a:pt x="11" y="22"/>
                  </a:cubicBezTo>
                  <a:cubicBezTo>
                    <a:pt x="14" y="8"/>
                    <a:pt x="14" y="1"/>
                    <a:pt x="30" y="2"/>
                  </a:cubicBezTo>
                  <a:cubicBezTo>
                    <a:pt x="36" y="2"/>
                    <a:pt x="55" y="3"/>
                    <a:pt x="57" y="14"/>
                  </a:cubicBezTo>
                  <a:cubicBezTo>
                    <a:pt x="60" y="0"/>
                    <a:pt x="86" y="29"/>
                    <a:pt x="87" y="37"/>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41">
              <a:extLst>
                <a:ext uri="{FF2B5EF4-FFF2-40B4-BE49-F238E27FC236}">
                  <a16:creationId xmlns:a16="http://schemas.microsoft.com/office/drawing/2014/main" id="{420976EE-FCF9-4088-9BCC-BC87D8B3D734}"/>
                </a:ext>
              </a:extLst>
            </p:cNvPr>
            <p:cNvSpPr>
              <a:spLocks/>
            </p:cNvSpPr>
            <p:nvPr/>
          </p:nvSpPr>
          <p:spPr bwMode="auto">
            <a:xfrm>
              <a:off x="2892425" y="5834063"/>
              <a:ext cx="212725" cy="63500"/>
            </a:xfrm>
            <a:custGeom>
              <a:avLst/>
              <a:gdLst>
                <a:gd name="T0" fmla="*/ 161 w 170"/>
                <a:gd name="T1" fmla="*/ 9 h 50"/>
                <a:gd name="T2" fmla="*/ 170 w 170"/>
                <a:gd name="T3" fmla="*/ 17 h 50"/>
                <a:gd name="T4" fmla="*/ 140 w 170"/>
                <a:gd name="T5" fmla="*/ 31 h 50"/>
                <a:gd name="T6" fmla="*/ 119 w 170"/>
                <a:gd name="T7" fmla="*/ 33 h 50"/>
                <a:gd name="T8" fmla="*/ 104 w 170"/>
                <a:gd name="T9" fmla="*/ 43 h 50"/>
                <a:gd name="T10" fmla="*/ 82 w 170"/>
                <a:gd name="T11" fmla="*/ 46 h 50"/>
                <a:gd name="T12" fmla="*/ 55 w 170"/>
                <a:gd name="T13" fmla="*/ 39 h 50"/>
                <a:gd name="T14" fmla="*/ 57 w 170"/>
                <a:gd name="T15" fmla="*/ 37 h 50"/>
                <a:gd name="T16" fmla="*/ 52 w 170"/>
                <a:gd name="T17" fmla="*/ 36 h 50"/>
                <a:gd name="T18" fmla="*/ 56 w 170"/>
                <a:gd name="T19" fmla="*/ 45 h 50"/>
                <a:gd name="T20" fmla="*/ 18 w 170"/>
                <a:gd name="T21" fmla="*/ 39 h 50"/>
                <a:gd name="T22" fmla="*/ 7 w 170"/>
                <a:gd name="T23" fmla="*/ 30 h 50"/>
                <a:gd name="T24" fmla="*/ 4 w 170"/>
                <a:gd name="T25" fmla="*/ 31 h 50"/>
                <a:gd name="T26" fmla="*/ 20 w 170"/>
                <a:gd name="T27" fmla="*/ 12 h 50"/>
                <a:gd name="T28" fmla="*/ 61 w 170"/>
                <a:gd name="T29" fmla="*/ 7 h 50"/>
                <a:gd name="T30" fmla="*/ 119 w 170"/>
                <a:gd name="T31" fmla="*/ 5 h 50"/>
                <a:gd name="T32" fmla="*/ 161 w 170"/>
                <a:gd name="T3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50">
                  <a:moveTo>
                    <a:pt x="161" y="9"/>
                  </a:moveTo>
                  <a:cubicBezTo>
                    <a:pt x="165" y="11"/>
                    <a:pt x="168" y="13"/>
                    <a:pt x="170" y="17"/>
                  </a:cubicBezTo>
                  <a:cubicBezTo>
                    <a:pt x="161" y="20"/>
                    <a:pt x="144" y="23"/>
                    <a:pt x="140" y="31"/>
                  </a:cubicBezTo>
                  <a:cubicBezTo>
                    <a:pt x="148" y="39"/>
                    <a:pt x="124" y="32"/>
                    <a:pt x="119" y="33"/>
                  </a:cubicBezTo>
                  <a:cubicBezTo>
                    <a:pt x="109" y="34"/>
                    <a:pt x="111" y="40"/>
                    <a:pt x="104" y="43"/>
                  </a:cubicBezTo>
                  <a:cubicBezTo>
                    <a:pt x="96" y="48"/>
                    <a:pt x="95" y="47"/>
                    <a:pt x="82" y="46"/>
                  </a:cubicBezTo>
                  <a:cubicBezTo>
                    <a:pt x="72" y="45"/>
                    <a:pt x="57" y="48"/>
                    <a:pt x="55" y="39"/>
                  </a:cubicBezTo>
                  <a:cubicBezTo>
                    <a:pt x="55" y="41"/>
                    <a:pt x="57" y="37"/>
                    <a:pt x="57" y="37"/>
                  </a:cubicBezTo>
                  <a:cubicBezTo>
                    <a:pt x="55" y="37"/>
                    <a:pt x="54" y="36"/>
                    <a:pt x="52" y="36"/>
                  </a:cubicBezTo>
                  <a:cubicBezTo>
                    <a:pt x="51" y="41"/>
                    <a:pt x="51" y="42"/>
                    <a:pt x="56" y="45"/>
                  </a:cubicBezTo>
                  <a:cubicBezTo>
                    <a:pt x="48" y="50"/>
                    <a:pt x="27" y="41"/>
                    <a:pt x="18" y="39"/>
                  </a:cubicBezTo>
                  <a:cubicBezTo>
                    <a:pt x="11" y="37"/>
                    <a:pt x="1" y="40"/>
                    <a:pt x="7" y="30"/>
                  </a:cubicBezTo>
                  <a:cubicBezTo>
                    <a:pt x="4" y="30"/>
                    <a:pt x="7" y="31"/>
                    <a:pt x="4" y="31"/>
                  </a:cubicBezTo>
                  <a:cubicBezTo>
                    <a:pt x="0" y="24"/>
                    <a:pt x="13" y="16"/>
                    <a:pt x="20" y="12"/>
                  </a:cubicBezTo>
                  <a:cubicBezTo>
                    <a:pt x="30" y="4"/>
                    <a:pt x="47" y="7"/>
                    <a:pt x="61" y="7"/>
                  </a:cubicBezTo>
                  <a:cubicBezTo>
                    <a:pt x="80" y="8"/>
                    <a:pt x="100" y="7"/>
                    <a:pt x="119" y="5"/>
                  </a:cubicBezTo>
                  <a:cubicBezTo>
                    <a:pt x="132" y="5"/>
                    <a:pt x="150" y="0"/>
                    <a:pt x="161" y="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42">
              <a:extLst>
                <a:ext uri="{FF2B5EF4-FFF2-40B4-BE49-F238E27FC236}">
                  <a16:creationId xmlns:a16="http://schemas.microsoft.com/office/drawing/2014/main" id="{3ADB01EA-9564-43AA-AA2C-249CE2C69EB6}"/>
                </a:ext>
              </a:extLst>
            </p:cNvPr>
            <p:cNvSpPr>
              <a:spLocks/>
            </p:cNvSpPr>
            <p:nvPr/>
          </p:nvSpPr>
          <p:spPr bwMode="auto">
            <a:xfrm>
              <a:off x="4343400" y="5467350"/>
              <a:ext cx="107950" cy="203200"/>
            </a:xfrm>
            <a:custGeom>
              <a:avLst/>
              <a:gdLst>
                <a:gd name="T0" fmla="*/ 68 w 86"/>
                <a:gd name="T1" fmla="*/ 103 h 161"/>
                <a:gd name="T2" fmla="*/ 56 w 86"/>
                <a:gd name="T3" fmla="*/ 126 h 161"/>
                <a:gd name="T4" fmla="*/ 39 w 86"/>
                <a:gd name="T5" fmla="*/ 128 h 161"/>
                <a:gd name="T6" fmla="*/ 40 w 86"/>
                <a:gd name="T7" fmla="*/ 135 h 161"/>
                <a:gd name="T8" fmla="*/ 26 w 86"/>
                <a:gd name="T9" fmla="*/ 158 h 161"/>
                <a:gd name="T10" fmla="*/ 24 w 86"/>
                <a:gd name="T11" fmla="*/ 152 h 161"/>
                <a:gd name="T12" fmla="*/ 21 w 86"/>
                <a:gd name="T13" fmla="*/ 156 h 161"/>
                <a:gd name="T14" fmla="*/ 19 w 86"/>
                <a:gd name="T15" fmla="*/ 150 h 161"/>
                <a:gd name="T16" fmla="*/ 3 w 86"/>
                <a:gd name="T17" fmla="*/ 143 h 161"/>
                <a:gd name="T18" fmla="*/ 8 w 86"/>
                <a:gd name="T19" fmla="*/ 129 h 161"/>
                <a:gd name="T20" fmla="*/ 7 w 86"/>
                <a:gd name="T21" fmla="*/ 124 h 161"/>
                <a:gd name="T22" fmla="*/ 19 w 86"/>
                <a:gd name="T23" fmla="*/ 107 h 161"/>
                <a:gd name="T24" fmla="*/ 22 w 86"/>
                <a:gd name="T25" fmla="*/ 101 h 161"/>
                <a:gd name="T26" fmla="*/ 22 w 86"/>
                <a:gd name="T27" fmla="*/ 81 h 161"/>
                <a:gd name="T28" fmla="*/ 33 w 86"/>
                <a:gd name="T29" fmla="*/ 41 h 161"/>
                <a:gd name="T30" fmla="*/ 61 w 86"/>
                <a:gd name="T31" fmla="*/ 5 h 161"/>
                <a:gd name="T32" fmla="*/ 74 w 86"/>
                <a:gd name="T33" fmla="*/ 30 h 161"/>
                <a:gd name="T34" fmla="*/ 75 w 86"/>
                <a:gd name="T35" fmla="*/ 58 h 161"/>
                <a:gd name="T36" fmla="*/ 65 w 86"/>
                <a:gd name="T37" fmla="*/ 42 h 161"/>
                <a:gd name="T38" fmla="*/ 63 w 86"/>
                <a:gd name="T39" fmla="*/ 50 h 161"/>
                <a:gd name="T40" fmla="*/ 60 w 86"/>
                <a:gd name="T41" fmla="*/ 46 h 161"/>
                <a:gd name="T42" fmla="*/ 57 w 86"/>
                <a:gd name="T43" fmla="*/ 46 h 161"/>
                <a:gd name="T44" fmla="*/ 52 w 86"/>
                <a:gd name="T45" fmla="*/ 68 h 161"/>
                <a:gd name="T46" fmla="*/ 47 w 86"/>
                <a:gd name="T47" fmla="*/ 77 h 161"/>
                <a:gd name="T48" fmla="*/ 49 w 86"/>
                <a:gd name="T49" fmla="*/ 86 h 161"/>
                <a:gd name="T50" fmla="*/ 44 w 86"/>
                <a:gd name="T51" fmla="*/ 97 h 161"/>
                <a:gd name="T52" fmla="*/ 51 w 86"/>
                <a:gd name="T53" fmla="*/ 96 h 161"/>
                <a:gd name="T54" fmla="*/ 58 w 86"/>
                <a:gd name="T55" fmla="*/ 96 h 161"/>
                <a:gd name="T56" fmla="*/ 68 w 86"/>
                <a:gd name="T57"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161">
                  <a:moveTo>
                    <a:pt x="68" y="103"/>
                  </a:moveTo>
                  <a:cubicBezTo>
                    <a:pt x="86" y="109"/>
                    <a:pt x="65" y="125"/>
                    <a:pt x="56" y="126"/>
                  </a:cubicBezTo>
                  <a:cubicBezTo>
                    <a:pt x="48" y="128"/>
                    <a:pt x="49" y="118"/>
                    <a:pt x="39" y="128"/>
                  </a:cubicBezTo>
                  <a:cubicBezTo>
                    <a:pt x="35" y="132"/>
                    <a:pt x="32" y="139"/>
                    <a:pt x="40" y="135"/>
                  </a:cubicBezTo>
                  <a:cubicBezTo>
                    <a:pt x="42" y="143"/>
                    <a:pt x="33" y="155"/>
                    <a:pt x="26" y="158"/>
                  </a:cubicBezTo>
                  <a:cubicBezTo>
                    <a:pt x="26" y="156"/>
                    <a:pt x="24" y="154"/>
                    <a:pt x="24" y="152"/>
                  </a:cubicBezTo>
                  <a:cubicBezTo>
                    <a:pt x="22" y="153"/>
                    <a:pt x="22" y="155"/>
                    <a:pt x="21" y="156"/>
                  </a:cubicBezTo>
                  <a:cubicBezTo>
                    <a:pt x="21" y="155"/>
                    <a:pt x="19" y="152"/>
                    <a:pt x="19" y="150"/>
                  </a:cubicBezTo>
                  <a:cubicBezTo>
                    <a:pt x="13" y="161"/>
                    <a:pt x="5" y="154"/>
                    <a:pt x="3" y="143"/>
                  </a:cubicBezTo>
                  <a:cubicBezTo>
                    <a:pt x="0" y="130"/>
                    <a:pt x="3" y="141"/>
                    <a:pt x="8" y="129"/>
                  </a:cubicBezTo>
                  <a:cubicBezTo>
                    <a:pt x="10" y="125"/>
                    <a:pt x="11" y="127"/>
                    <a:pt x="7" y="124"/>
                  </a:cubicBezTo>
                  <a:cubicBezTo>
                    <a:pt x="10" y="118"/>
                    <a:pt x="15" y="111"/>
                    <a:pt x="19" y="107"/>
                  </a:cubicBezTo>
                  <a:cubicBezTo>
                    <a:pt x="22" y="104"/>
                    <a:pt x="39" y="95"/>
                    <a:pt x="22" y="101"/>
                  </a:cubicBezTo>
                  <a:cubicBezTo>
                    <a:pt x="23" y="95"/>
                    <a:pt x="32" y="78"/>
                    <a:pt x="22" y="81"/>
                  </a:cubicBezTo>
                  <a:cubicBezTo>
                    <a:pt x="34" y="69"/>
                    <a:pt x="32" y="55"/>
                    <a:pt x="33" y="41"/>
                  </a:cubicBezTo>
                  <a:cubicBezTo>
                    <a:pt x="33" y="28"/>
                    <a:pt x="42" y="0"/>
                    <a:pt x="61" y="5"/>
                  </a:cubicBezTo>
                  <a:cubicBezTo>
                    <a:pt x="54" y="12"/>
                    <a:pt x="71" y="21"/>
                    <a:pt x="74" y="30"/>
                  </a:cubicBezTo>
                  <a:cubicBezTo>
                    <a:pt x="76" y="36"/>
                    <a:pt x="77" y="52"/>
                    <a:pt x="75" y="58"/>
                  </a:cubicBezTo>
                  <a:cubicBezTo>
                    <a:pt x="73" y="53"/>
                    <a:pt x="70" y="45"/>
                    <a:pt x="65" y="42"/>
                  </a:cubicBezTo>
                  <a:cubicBezTo>
                    <a:pt x="64" y="45"/>
                    <a:pt x="64" y="47"/>
                    <a:pt x="63" y="50"/>
                  </a:cubicBezTo>
                  <a:cubicBezTo>
                    <a:pt x="62" y="48"/>
                    <a:pt x="61" y="47"/>
                    <a:pt x="60" y="46"/>
                  </a:cubicBezTo>
                  <a:cubicBezTo>
                    <a:pt x="57" y="46"/>
                    <a:pt x="60" y="49"/>
                    <a:pt x="57" y="46"/>
                  </a:cubicBezTo>
                  <a:cubicBezTo>
                    <a:pt x="56" y="53"/>
                    <a:pt x="54" y="61"/>
                    <a:pt x="52" y="68"/>
                  </a:cubicBezTo>
                  <a:cubicBezTo>
                    <a:pt x="51" y="71"/>
                    <a:pt x="47" y="73"/>
                    <a:pt x="47" y="77"/>
                  </a:cubicBezTo>
                  <a:cubicBezTo>
                    <a:pt x="46" y="79"/>
                    <a:pt x="49" y="83"/>
                    <a:pt x="49" y="86"/>
                  </a:cubicBezTo>
                  <a:cubicBezTo>
                    <a:pt x="48" y="89"/>
                    <a:pt x="43" y="95"/>
                    <a:pt x="44" y="97"/>
                  </a:cubicBezTo>
                  <a:cubicBezTo>
                    <a:pt x="47" y="104"/>
                    <a:pt x="49" y="95"/>
                    <a:pt x="51" y="96"/>
                  </a:cubicBezTo>
                  <a:cubicBezTo>
                    <a:pt x="50" y="95"/>
                    <a:pt x="58" y="96"/>
                    <a:pt x="58" y="96"/>
                  </a:cubicBezTo>
                  <a:cubicBezTo>
                    <a:pt x="61" y="97"/>
                    <a:pt x="64" y="101"/>
                    <a:pt x="68" y="103"/>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43">
              <a:extLst>
                <a:ext uri="{FF2B5EF4-FFF2-40B4-BE49-F238E27FC236}">
                  <a16:creationId xmlns:a16="http://schemas.microsoft.com/office/drawing/2014/main" id="{95A2C1E2-2EF3-4172-8D23-4CFBAF8B6D4C}"/>
                </a:ext>
              </a:extLst>
            </p:cNvPr>
            <p:cNvSpPr>
              <a:spLocks/>
            </p:cNvSpPr>
            <p:nvPr/>
          </p:nvSpPr>
          <p:spPr bwMode="auto">
            <a:xfrm>
              <a:off x="604838" y="4602163"/>
              <a:ext cx="127000" cy="157163"/>
            </a:xfrm>
            <a:custGeom>
              <a:avLst/>
              <a:gdLst>
                <a:gd name="T0" fmla="*/ 100 w 101"/>
                <a:gd name="T1" fmla="*/ 64 h 125"/>
                <a:gd name="T2" fmla="*/ 83 w 101"/>
                <a:gd name="T3" fmla="*/ 112 h 125"/>
                <a:gd name="T4" fmla="*/ 77 w 101"/>
                <a:gd name="T5" fmla="*/ 112 h 125"/>
                <a:gd name="T6" fmla="*/ 68 w 101"/>
                <a:gd name="T7" fmla="*/ 95 h 125"/>
                <a:gd name="T8" fmla="*/ 51 w 101"/>
                <a:gd name="T9" fmla="*/ 75 h 125"/>
                <a:gd name="T10" fmla="*/ 47 w 101"/>
                <a:gd name="T11" fmla="*/ 70 h 125"/>
                <a:gd name="T12" fmla="*/ 38 w 101"/>
                <a:gd name="T13" fmla="*/ 70 h 125"/>
                <a:gd name="T14" fmla="*/ 30 w 101"/>
                <a:gd name="T15" fmla="*/ 48 h 125"/>
                <a:gd name="T16" fmla="*/ 22 w 101"/>
                <a:gd name="T17" fmla="*/ 35 h 125"/>
                <a:gd name="T18" fmla="*/ 0 w 101"/>
                <a:gd name="T19" fmla="*/ 18 h 125"/>
                <a:gd name="T20" fmla="*/ 16 w 101"/>
                <a:gd name="T21" fmla="*/ 15 h 125"/>
                <a:gd name="T22" fmla="*/ 33 w 101"/>
                <a:gd name="T23" fmla="*/ 0 h 125"/>
                <a:gd name="T24" fmla="*/ 63 w 101"/>
                <a:gd name="T25" fmla="*/ 29 h 125"/>
                <a:gd name="T26" fmla="*/ 87 w 101"/>
                <a:gd name="T27" fmla="*/ 50 h 125"/>
                <a:gd name="T28" fmla="*/ 93 w 101"/>
                <a:gd name="T29" fmla="*/ 57 h 125"/>
                <a:gd name="T30" fmla="*/ 100 w 101"/>
                <a:gd name="T31"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 h="125">
                  <a:moveTo>
                    <a:pt x="100" y="64"/>
                  </a:moveTo>
                  <a:cubicBezTo>
                    <a:pt x="101" y="70"/>
                    <a:pt x="94" y="125"/>
                    <a:pt x="83" y="112"/>
                  </a:cubicBezTo>
                  <a:cubicBezTo>
                    <a:pt x="79" y="115"/>
                    <a:pt x="82" y="115"/>
                    <a:pt x="77" y="112"/>
                  </a:cubicBezTo>
                  <a:cubicBezTo>
                    <a:pt x="70" y="115"/>
                    <a:pt x="70" y="101"/>
                    <a:pt x="68" y="95"/>
                  </a:cubicBezTo>
                  <a:cubicBezTo>
                    <a:pt x="63" y="85"/>
                    <a:pt x="61" y="81"/>
                    <a:pt x="51" y="75"/>
                  </a:cubicBezTo>
                  <a:cubicBezTo>
                    <a:pt x="48" y="74"/>
                    <a:pt x="49" y="72"/>
                    <a:pt x="47" y="70"/>
                  </a:cubicBezTo>
                  <a:cubicBezTo>
                    <a:pt x="45" y="69"/>
                    <a:pt x="39" y="72"/>
                    <a:pt x="38" y="70"/>
                  </a:cubicBezTo>
                  <a:cubicBezTo>
                    <a:pt x="35" y="67"/>
                    <a:pt x="33" y="53"/>
                    <a:pt x="30" y="48"/>
                  </a:cubicBezTo>
                  <a:cubicBezTo>
                    <a:pt x="27" y="44"/>
                    <a:pt x="25" y="39"/>
                    <a:pt x="22" y="35"/>
                  </a:cubicBezTo>
                  <a:cubicBezTo>
                    <a:pt x="18" y="30"/>
                    <a:pt x="7" y="15"/>
                    <a:pt x="0" y="18"/>
                  </a:cubicBezTo>
                  <a:cubicBezTo>
                    <a:pt x="1" y="9"/>
                    <a:pt x="10" y="16"/>
                    <a:pt x="16" y="15"/>
                  </a:cubicBezTo>
                  <a:cubicBezTo>
                    <a:pt x="26" y="14"/>
                    <a:pt x="31" y="8"/>
                    <a:pt x="33" y="0"/>
                  </a:cubicBezTo>
                  <a:cubicBezTo>
                    <a:pt x="46" y="9"/>
                    <a:pt x="52" y="13"/>
                    <a:pt x="63" y="29"/>
                  </a:cubicBezTo>
                  <a:cubicBezTo>
                    <a:pt x="71" y="38"/>
                    <a:pt x="77" y="43"/>
                    <a:pt x="87" y="50"/>
                  </a:cubicBezTo>
                  <a:cubicBezTo>
                    <a:pt x="88" y="51"/>
                    <a:pt x="92" y="56"/>
                    <a:pt x="93" y="57"/>
                  </a:cubicBezTo>
                  <a:cubicBezTo>
                    <a:pt x="95" y="59"/>
                    <a:pt x="99" y="58"/>
                    <a:pt x="100" y="6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44">
              <a:extLst>
                <a:ext uri="{FF2B5EF4-FFF2-40B4-BE49-F238E27FC236}">
                  <a16:creationId xmlns:a16="http://schemas.microsoft.com/office/drawing/2014/main" id="{06F3A274-9DA6-4DAC-9619-861613BE98A2}"/>
                </a:ext>
              </a:extLst>
            </p:cNvPr>
            <p:cNvSpPr>
              <a:spLocks/>
            </p:cNvSpPr>
            <p:nvPr/>
          </p:nvSpPr>
          <p:spPr bwMode="auto">
            <a:xfrm>
              <a:off x="6037263" y="5616575"/>
              <a:ext cx="104775" cy="152400"/>
            </a:xfrm>
            <a:custGeom>
              <a:avLst/>
              <a:gdLst>
                <a:gd name="T0" fmla="*/ 74 w 83"/>
                <a:gd name="T1" fmla="*/ 94 h 121"/>
                <a:gd name="T2" fmla="*/ 63 w 83"/>
                <a:gd name="T3" fmla="*/ 115 h 121"/>
                <a:gd name="T4" fmla="*/ 41 w 83"/>
                <a:gd name="T5" fmla="*/ 109 h 121"/>
                <a:gd name="T6" fmla="*/ 28 w 83"/>
                <a:gd name="T7" fmla="*/ 78 h 121"/>
                <a:gd name="T8" fmla="*/ 30 w 83"/>
                <a:gd name="T9" fmla="*/ 51 h 121"/>
                <a:gd name="T10" fmla="*/ 27 w 83"/>
                <a:gd name="T11" fmla="*/ 49 h 121"/>
                <a:gd name="T12" fmla="*/ 24 w 83"/>
                <a:gd name="T13" fmla="*/ 52 h 121"/>
                <a:gd name="T14" fmla="*/ 16 w 83"/>
                <a:gd name="T15" fmla="*/ 37 h 121"/>
                <a:gd name="T16" fmla="*/ 28 w 83"/>
                <a:gd name="T17" fmla="*/ 38 h 121"/>
                <a:gd name="T18" fmla="*/ 39 w 83"/>
                <a:gd name="T19" fmla="*/ 20 h 121"/>
                <a:gd name="T20" fmla="*/ 44 w 83"/>
                <a:gd name="T21" fmla="*/ 22 h 121"/>
                <a:gd name="T22" fmla="*/ 66 w 83"/>
                <a:gd name="T23" fmla="*/ 20 h 121"/>
                <a:gd name="T24" fmla="*/ 63 w 83"/>
                <a:gd name="T25" fmla="*/ 22 h 121"/>
                <a:gd name="T26" fmla="*/ 65 w 83"/>
                <a:gd name="T27" fmla="*/ 25 h 121"/>
                <a:gd name="T28" fmla="*/ 59 w 83"/>
                <a:gd name="T29" fmla="*/ 27 h 121"/>
                <a:gd name="T30" fmla="*/ 74 w 83"/>
                <a:gd name="T31" fmla="*/ 37 h 121"/>
                <a:gd name="T32" fmla="*/ 67 w 83"/>
                <a:gd name="T33" fmla="*/ 56 h 121"/>
                <a:gd name="T34" fmla="*/ 70 w 83"/>
                <a:gd name="T35" fmla="*/ 66 h 121"/>
                <a:gd name="T36" fmla="*/ 68 w 83"/>
                <a:gd name="T37" fmla="*/ 63 h 121"/>
                <a:gd name="T38" fmla="*/ 71 w 83"/>
                <a:gd name="T39" fmla="*/ 69 h 121"/>
                <a:gd name="T40" fmla="*/ 71 w 83"/>
                <a:gd name="T41" fmla="*/ 72 h 121"/>
                <a:gd name="T42" fmla="*/ 56 w 83"/>
                <a:gd name="T43" fmla="*/ 69 h 121"/>
                <a:gd name="T44" fmla="*/ 67 w 83"/>
                <a:gd name="T45" fmla="*/ 94 h 121"/>
                <a:gd name="T46" fmla="*/ 66 w 83"/>
                <a:gd name="T47" fmla="*/ 97 h 121"/>
                <a:gd name="T48" fmla="*/ 74 w 83"/>
                <a:gd name="T49" fmla="*/ 9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121">
                  <a:moveTo>
                    <a:pt x="74" y="94"/>
                  </a:moveTo>
                  <a:cubicBezTo>
                    <a:pt x="73" y="101"/>
                    <a:pt x="71" y="110"/>
                    <a:pt x="63" y="115"/>
                  </a:cubicBezTo>
                  <a:cubicBezTo>
                    <a:pt x="52" y="121"/>
                    <a:pt x="50" y="114"/>
                    <a:pt x="41" y="109"/>
                  </a:cubicBezTo>
                  <a:cubicBezTo>
                    <a:pt x="28" y="101"/>
                    <a:pt x="5" y="90"/>
                    <a:pt x="28" y="78"/>
                  </a:cubicBezTo>
                  <a:cubicBezTo>
                    <a:pt x="10" y="83"/>
                    <a:pt x="27" y="56"/>
                    <a:pt x="30" y="51"/>
                  </a:cubicBezTo>
                  <a:cubicBezTo>
                    <a:pt x="29" y="50"/>
                    <a:pt x="28" y="50"/>
                    <a:pt x="27" y="49"/>
                  </a:cubicBezTo>
                  <a:cubicBezTo>
                    <a:pt x="26" y="51"/>
                    <a:pt x="26" y="51"/>
                    <a:pt x="24" y="52"/>
                  </a:cubicBezTo>
                  <a:cubicBezTo>
                    <a:pt x="22" y="47"/>
                    <a:pt x="0" y="43"/>
                    <a:pt x="16" y="37"/>
                  </a:cubicBezTo>
                  <a:cubicBezTo>
                    <a:pt x="21" y="36"/>
                    <a:pt x="21" y="42"/>
                    <a:pt x="28" y="38"/>
                  </a:cubicBezTo>
                  <a:cubicBezTo>
                    <a:pt x="34" y="34"/>
                    <a:pt x="35" y="26"/>
                    <a:pt x="39" y="20"/>
                  </a:cubicBezTo>
                  <a:cubicBezTo>
                    <a:pt x="42" y="24"/>
                    <a:pt x="41" y="21"/>
                    <a:pt x="44" y="22"/>
                  </a:cubicBezTo>
                  <a:cubicBezTo>
                    <a:pt x="39" y="0"/>
                    <a:pt x="56" y="9"/>
                    <a:pt x="66" y="20"/>
                  </a:cubicBezTo>
                  <a:cubicBezTo>
                    <a:pt x="66" y="21"/>
                    <a:pt x="64" y="21"/>
                    <a:pt x="63" y="22"/>
                  </a:cubicBezTo>
                  <a:cubicBezTo>
                    <a:pt x="64" y="22"/>
                    <a:pt x="65" y="25"/>
                    <a:pt x="65" y="25"/>
                  </a:cubicBezTo>
                  <a:cubicBezTo>
                    <a:pt x="62" y="25"/>
                    <a:pt x="62" y="26"/>
                    <a:pt x="59" y="27"/>
                  </a:cubicBezTo>
                  <a:cubicBezTo>
                    <a:pt x="66" y="26"/>
                    <a:pt x="71" y="30"/>
                    <a:pt x="74" y="37"/>
                  </a:cubicBezTo>
                  <a:cubicBezTo>
                    <a:pt x="64" y="44"/>
                    <a:pt x="76" y="48"/>
                    <a:pt x="67" y="56"/>
                  </a:cubicBezTo>
                  <a:cubicBezTo>
                    <a:pt x="74" y="57"/>
                    <a:pt x="77" y="62"/>
                    <a:pt x="70" y="66"/>
                  </a:cubicBezTo>
                  <a:cubicBezTo>
                    <a:pt x="69" y="66"/>
                    <a:pt x="69" y="63"/>
                    <a:pt x="68" y="63"/>
                  </a:cubicBezTo>
                  <a:cubicBezTo>
                    <a:pt x="67" y="68"/>
                    <a:pt x="66" y="65"/>
                    <a:pt x="71" y="69"/>
                  </a:cubicBezTo>
                  <a:cubicBezTo>
                    <a:pt x="71" y="69"/>
                    <a:pt x="68" y="69"/>
                    <a:pt x="71" y="72"/>
                  </a:cubicBezTo>
                  <a:cubicBezTo>
                    <a:pt x="66" y="69"/>
                    <a:pt x="60" y="66"/>
                    <a:pt x="56" y="69"/>
                  </a:cubicBezTo>
                  <a:cubicBezTo>
                    <a:pt x="67" y="67"/>
                    <a:pt x="83" y="96"/>
                    <a:pt x="67" y="94"/>
                  </a:cubicBezTo>
                  <a:cubicBezTo>
                    <a:pt x="67" y="95"/>
                    <a:pt x="67" y="96"/>
                    <a:pt x="66" y="97"/>
                  </a:cubicBezTo>
                  <a:cubicBezTo>
                    <a:pt x="69" y="97"/>
                    <a:pt x="71" y="95"/>
                    <a:pt x="74" y="9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45">
              <a:extLst>
                <a:ext uri="{FF2B5EF4-FFF2-40B4-BE49-F238E27FC236}">
                  <a16:creationId xmlns:a16="http://schemas.microsoft.com/office/drawing/2014/main" id="{D2834D56-4D97-4EA5-BE6D-3A22B919A988}"/>
                </a:ext>
              </a:extLst>
            </p:cNvPr>
            <p:cNvSpPr>
              <a:spLocks/>
            </p:cNvSpPr>
            <p:nvPr/>
          </p:nvSpPr>
          <p:spPr bwMode="auto">
            <a:xfrm>
              <a:off x="827088" y="4962525"/>
              <a:ext cx="106362" cy="130175"/>
            </a:xfrm>
            <a:custGeom>
              <a:avLst/>
              <a:gdLst>
                <a:gd name="T0" fmla="*/ 81 w 84"/>
                <a:gd name="T1" fmla="*/ 85 h 104"/>
                <a:gd name="T2" fmla="*/ 81 w 84"/>
                <a:gd name="T3" fmla="*/ 97 h 104"/>
                <a:gd name="T4" fmla="*/ 75 w 84"/>
                <a:gd name="T5" fmla="*/ 82 h 104"/>
                <a:gd name="T6" fmla="*/ 76 w 84"/>
                <a:gd name="T7" fmla="*/ 101 h 104"/>
                <a:gd name="T8" fmla="*/ 59 w 84"/>
                <a:gd name="T9" fmla="*/ 104 h 104"/>
                <a:gd name="T10" fmla="*/ 14 w 84"/>
                <a:gd name="T11" fmla="*/ 55 h 104"/>
                <a:gd name="T12" fmla="*/ 8 w 84"/>
                <a:gd name="T13" fmla="*/ 14 h 104"/>
                <a:gd name="T14" fmla="*/ 17 w 84"/>
                <a:gd name="T15" fmla="*/ 4 h 104"/>
                <a:gd name="T16" fmla="*/ 37 w 84"/>
                <a:gd name="T17" fmla="*/ 1 h 104"/>
                <a:gd name="T18" fmla="*/ 41 w 84"/>
                <a:gd name="T19" fmla="*/ 11 h 104"/>
                <a:gd name="T20" fmla="*/ 38 w 84"/>
                <a:gd name="T21" fmla="*/ 10 h 104"/>
                <a:gd name="T22" fmla="*/ 57 w 84"/>
                <a:gd name="T23" fmla="*/ 40 h 104"/>
                <a:gd name="T24" fmla="*/ 55 w 84"/>
                <a:gd name="T25" fmla="*/ 42 h 104"/>
                <a:gd name="T26" fmla="*/ 68 w 84"/>
                <a:gd name="T27" fmla="*/ 64 h 104"/>
                <a:gd name="T28" fmla="*/ 63 w 84"/>
                <a:gd name="T29" fmla="*/ 61 h 104"/>
                <a:gd name="T30" fmla="*/ 81 w 84"/>
                <a:gd name="T31"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04">
                  <a:moveTo>
                    <a:pt x="81" y="85"/>
                  </a:moveTo>
                  <a:cubicBezTo>
                    <a:pt x="83" y="90"/>
                    <a:pt x="84" y="93"/>
                    <a:pt x="81" y="97"/>
                  </a:cubicBezTo>
                  <a:cubicBezTo>
                    <a:pt x="80" y="92"/>
                    <a:pt x="79" y="87"/>
                    <a:pt x="75" y="82"/>
                  </a:cubicBezTo>
                  <a:cubicBezTo>
                    <a:pt x="69" y="86"/>
                    <a:pt x="81" y="96"/>
                    <a:pt x="76" y="101"/>
                  </a:cubicBezTo>
                  <a:cubicBezTo>
                    <a:pt x="75" y="102"/>
                    <a:pt x="61" y="104"/>
                    <a:pt x="59" y="104"/>
                  </a:cubicBezTo>
                  <a:cubicBezTo>
                    <a:pt x="33" y="100"/>
                    <a:pt x="28" y="72"/>
                    <a:pt x="14" y="55"/>
                  </a:cubicBezTo>
                  <a:cubicBezTo>
                    <a:pt x="3" y="40"/>
                    <a:pt x="0" y="32"/>
                    <a:pt x="8" y="14"/>
                  </a:cubicBezTo>
                  <a:cubicBezTo>
                    <a:pt x="12" y="5"/>
                    <a:pt x="8" y="8"/>
                    <a:pt x="17" y="4"/>
                  </a:cubicBezTo>
                  <a:cubicBezTo>
                    <a:pt x="20" y="3"/>
                    <a:pt x="33" y="0"/>
                    <a:pt x="37" y="1"/>
                  </a:cubicBezTo>
                  <a:cubicBezTo>
                    <a:pt x="39" y="2"/>
                    <a:pt x="41" y="7"/>
                    <a:pt x="41" y="11"/>
                  </a:cubicBezTo>
                  <a:cubicBezTo>
                    <a:pt x="40" y="10"/>
                    <a:pt x="40" y="10"/>
                    <a:pt x="38" y="10"/>
                  </a:cubicBezTo>
                  <a:cubicBezTo>
                    <a:pt x="40" y="20"/>
                    <a:pt x="51" y="31"/>
                    <a:pt x="57" y="40"/>
                  </a:cubicBezTo>
                  <a:cubicBezTo>
                    <a:pt x="57" y="41"/>
                    <a:pt x="55" y="42"/>
                    <a:pt x="55" y="42"/>
                  </a:cubicBezTo>
                  <a:cubicBezTo>
                    <a:pt x="60" y="46"/>
                    <a:pt x="68" y="57"/>
                    <a:pt x="68" y="64"/>
                  </a:cubicBezTo>
                  <a:cubicBezTo>
                    <a:pt x="66" y="63"/>
                    <a:pt x="65" y="62"/>
                    <a:pt x="63" y="61"/>
                  </a:cubicBezTo>
                  <a:cubicBezTo>
                    <a:pt x="66" y="71"/>
                    <a:pt x="80" y="76"/>
                    <a:pt x="81" y="8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46">
              <a:extLst>
                <a:ext uri="{FF2B5EF4-FFF2-40B4-BE49-F238E27FC236}">
                  <a16:creationId xmlns:a16="http://schemas.microsoft.com/office/drawing/2014/main" id="{0486ABBE-88E3-468B-B348-145A5F1363D1}"/>
                </a:ext>
              </a:extLst>
            </p:cNvPr>
            <p:cNvSpPr>
              <a:spLocks/>
            </p:cNvSpPr>
            <p:nvPr/>
          </p:nvSpPr>
          <p:spPr bwMode="auto">
            <a:xfrm>
              <a:off x="5591175" y="5867400"/>
              <a:ext cx="98425" cy="142875"/>
            </a:xfrm>
            <a:custGeom>
              <a:avLst/>
              <a:gdLst>
                <a:gd name="T0" fmla="*/ 72 w 78"/>
                <a:gd name="T1" fmla="*/ 20 h 114"/>
                <a:gd name="T2" fmla="*/ 74 w 78"/>
                <a:gd name="T3" fmla="*/ 43 h 114"/>
                <a:gd name="T4" fmla="*/ 64 w 78"/>
                <a:gd name="T5" fmla="*/ 67 h 114"/>
                <a:gd name="T6" fmla="*/ 45 w 78"/>
                <a:gd name="T7" fmla="*/ 83 h 114"/>
                <a:gd name="T8" fmla="*/ 30 w 78"/>
                <a:gd name="T9" fmla="*/ 105 h 114"/>
                <a:gd name="T10" fmla="*/ 33 w 78"/>
                <a:gd name="T11" fmla="*/ 105 h 114"/>
                <a:gd name="T12" fmla="*/ 26 w 78"/>
                <a:gd name="T13" fmla="*/ 114 h 114"/>
                <a:gd name="T14" fmla="*/ 19 w 78"/>
                <a:gd name="T15" fmla="*/ 111 h 114"/>
                <a:gd name="T16" fmla="*/ 6 w 78"/>
                <a:gd name="T17" fmla="*/ 101 h 114"/>
                <a:gd name="T18" fmla="*/ 1 w 78"/>
                <a:gd name="T19" fmla="*/ 96 h 114"/>
                <a:gd name="T20" fmla="*/ 6 w 78"/>
                <a:gd name="T21" fmla="*/ 90 h 114"/>
                <a:gd name="T22" fmla="*/ 9 w 78"/>
                <a:gd name="T23" fmla="*/ 81 h 114"/>
                <a:gd name="T24" fmla="*/ 6 w 78"/>
                <a:gd name="T25" fmla="*/ 79 h 114"/>
                <a:gd name="T26" fmla="*/ 5 w 78"/>
                <a:gd name="T27" fmla="*/ 80 h 114"/>
                <a:gd name="T28" fmla="*/ 20 w 78"/>
                <a:gd name="T29" fmla="*/ 77 h 114"/>
                <a:gd name="T30" fmla="*/ 32 w 78"/>
                <a:gd name="T31" fmla="*/ 45 h 114"/>
                <a:gd name="T32" fmla="*/ 43 w 78"/>
                <a:gd name="T33" fmla="*/ 31 h 114"/>
                <a:gd name="T34" fmla="*/ 55 w 78"/>
                <a:gd name="T35" fmla="*/ 20 h 114"/>
                <a:gd name="T36" fmla="*/ 67 w 78"/>
                <a:gd name="T37" fmla="*/ 14 h 114"/>
                <a:gd name="T38" fmla="*/ 73 w 78"/>
                <a:gd name="T39" fmla="*/ 9 h 114"/>
                <a:gd name="T40" fmla="*/ 78 w 78"/>
                <a:gd name="T41" fmla="*/ 17 h 114"/>
                <a:gd name="T42" fmla="*/ 72 w 78"/>
                <a:gd name="T43" fmla="*/ 2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14">
                  <a:moveTo>
                    <a:pt x="72" y="20"/>
                  </a:moveTo>
                  <a:cubicBezTo>
                    <a:pt x="61" y="19"/>
                    <a:pt x="68" y="40"/>
                    <a:pt x="74" y="43"/>
                  </a:cubicBezTo>
                  <a:cubicBezTo>
                    <a:pt x="67" y="50"/>
                    <a:pt x="70" y="58"/>
                    <a:pt x="64" y="67"/>
                  </a:cubicBezTo>
                  <a:cubicBezTo>
                    <a:pt x="60" y="75"/>
                    <a:pt x="50" y="80"/>
                    <a:pt x="45" y="83"/>
                  </a:cubicBezTo>
                  <a:cubicBezTo>
                    <a:pt x="44" y="90"/>
                    <a:pt x="35" y="98"/>
                    <a:pt x="30" y="105"/>
                  </a:cubicBezTo>
                  <a:cubicBezTo>
                    <a:pt x="31" y="105"/>
                    <a:pt x="32" y="105"/>
                    <a:pt x="33" y="105"/>
                  </a:cubicBezTo>
                  <a:cubicBezTo>
                    <a:pt x="32" y="109"/>
                    <a:pt x="30" y="112"/>
                    <a:pt x="26" y="114"/>
                  </a:cubicBezTo>
                  <a:cubicBezTo>
                    <a:pt x="32" y="97"/>
                    <a:pt x="22" y="110"/>
                    <a:pt x="19" y="111"/>
                  </a:cubicBezTo>
                  <a:cubicBezTo>
                    <a:pt x="3" y="114"/>
                    <a:pt x="7" y="113"/>
                    <a:pt x="6" y="101"/>
                  </a:cubicBezTo>
                  <a:cubicBezTo>
                    <a:pt x="5" y="98"/>
                    <a:pt x="0" y="99"/>
                    <a:pt x="1" y="96"/>
                  </a:cubicBezTo>
                  <a:cubicBezTo>
                    <a:pt x="2" y="93"/>
                    <a:pt x="6" y="91"/>
                    <a:pt x="6" y="90"/>
                  </a:cubicBezTo>
                  <a:cubicBezTo>
                    <a:pt x="7" y="88"/>
                    <a:pt x="9" y="87"/>
                    <a:pt x="9" y="81"/>
                  </a:cubicBezTo>
                  <a:cubicBezTo>
                    <a:pt x="5" y="81"/>
                    <a:pt x="8" y="82"/>
                    <a:pt x="6" y="79"/>
                  </a:cubicBezTo>
                  <a:cubicBezTo>
                    <a:pt x="5" y="78"/>
                    <a:pt x="6" y="80"/>
                    <a:pt x="5" y="80"/>
                  </a:cubicBezTo>
                  <a:cubicBezTo>
                    <a:pt x="4" y="69"/>
                    <a:pt x="13" y="79"/>
                    <a:pt x="20" y="77"/>
                  </a:cubicBezTo>
                  <a:cubicBezTo>
                    <a:pt x="0" y="75"/>
                    <a:pt x="24" y="38"/>
                    <a:pt x="32" y="45"/>
                  </a:cubicBezTo>
                  <a:cubicBezTo>
                    <a:pt x="35" y="37"/>
                    <a:pt x="40" y="36"/>
                    <a:pt x="43" y="31"/>
                  </a:cubicBezTo>
                  <a:cubicBezTo>
                    <a:pt x="47" y="26"/>
                    <a:pt x="46" y="20"/>
                    <a:pt x="55" y="20"/>
                  </a:cubicBezTo>
                  <a:cubicBezTo>
                    <a:pt x="47" y="9"/>
                    <a:pt x="71" y="0"/>
                    <a:pt x="67" y="14"/>
                  </a:cubicBezTo>
                  <a:cubicBezTo>
                    <a:pt x="69" y="12"/>
                    <a:pt x="72" y="11"/>
                    <a:pt x="73" y="9"/>
                  </a:cubicBezTo>
                  <a:cubicBezTo>
                    <a:pt x="74" y="10"/>
                    <a:pt x="77" y="16"/>
                    <a:pt x="78" y="17"/>
                  </a:cubicBezTo>
                  <a:cubicBezTo>
                    <a:pt x="76" y="19"/>
                    <a:pt x="75" y="20"/>
                    <a:pt x="72" y="20"/>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47">
              <a:extLst>
                <a:ext uri="{FF2B5EF4-FFF2-40B4-BE49-F238E27FC236}">
                  <a16:creationId xmlns:a16="http://schemas.microsoft.com/office/drawing/2014/main" id="{7F084134-453C-4187-A5F5-C69D017A43F3}"/>
                </a:ext>
              </a:extLst>
            </p:cNvPr>
            <p:cNvSpPr>
              <a:spLocks/>
            </p:cNvSpPr>
            <p:nvPr/>
          </p:nvSpPr>
          <p:spPr bwMode="auto">
            <a:xfrm>
              <a:off x="5465763" y="4822825"/>
              <a:ext cx="165100" cy="76200"/>
            </a:xfrm>
            <a:custGeom>
              <a:avLst/>
              <a:gdLst>
                <a:gd name="T0" fmla="*/ 126 w 132"/>
                <a:gd name="T1" fmla="*/ 32 h 61"/>
                <a:gd name="T2" fmla="*/ 131 w 132"/>
                <a:gd name="T3" fmla="*/ 38 h 61"/>
                <a:gd name="T4" fmla="*/ 124 w 132"/>
                <a:gd name="T5" fmla="*/ 46 h 61"/>
                <a:gd name="T6" fmla="*/ 122 w 132"/>
                <a:gd name="T7" fmla="*/ 45 h 61"/>
                <a:gd name="T8" fmla="*/ 93 w 132"/>
                <a:gd name="T9" fmla="*/ 48 h 61"/>
                <a:gd name="T10" fmla="*/ 76 w 132"/>
                <a:gd name="T11" fmla="*/ 34 h 61"/>
                <a:gd name="T12" fmla="*/ 67 w 132"/>
                <a:gd name="T13" fmla="*/ 30 h 61"/>
                <a:gd name="T14" fmla="*/ 58 w 132"/>
                <a:gd name="T15" fmla="*/ 15 h 61"/>
                <a:gd name="T16" fmla="*/ 54 w 132"/>
                <a:gd name="T17" fmla="*/ 15 h 61"/>
                <a:gd name="T18" fmla="*/ 55 w 132"/>
                <a:gd name="T19" fmla="*/ 14 h 61"/>
                <a:gd name="T20" fmla="*/ 46 w 132"/>
                <a:gd name="T21" fmla="*/ 15 h 61"/>
                <a:gd name="T22" fmla="*/ 50 w 132"/>
                <a:gd name="T23" fmla="*/ 18 h 61"/>
                <a:gd name="T24" fmla="*/ 69 w 132"/>
                <a:gd name="T25" fmla="*/ 42 h 61"/>
                <a:gd name="T26" fmla="*/ 85 w 132"/>
                <a:gd name="T27" fmla="*/ 48 h 61"/>
                <a:gd name="T28" fmla="*/ 57 w 132"/>
                <a:gd name="T29" fmla="*/ 54 h 61"/>
                <a:gd name="T30" fmla="*/ 55 w 132"/>
                <a:gd name="T31" fmla="*/ 41 h 61"/>
                <a:gd name="T32" fmla="*/ 40 w 132"/>
                <a:gd name="T33" fmla="*/ 48 h 61"/>
                <a:gd name="T34" fmla="*/ 42 w 132"/>
                <a:gd name="T35" fmla="*/ 48 h 61"/>
                <a:gd name="T36" fmla="*/ 38 w 132"/>
                <a:gd name="T37" fmla="*/ 56 h 61"/>
                <a:gd name="T38" fmla="*/ 35 w 132"/>
                <a:gd name="T39" fmla="*/ 35 h 61"/>
                <a:gd name="T40" fmla="*/ 0 w 132"/>
                <a:gd name="T41" fmla="*/ 28 h 61"/>
                <a:gd name="T42" fmla="*/ 24 w 132"/>
                <a:gd name="T43" fmla="*/ 26 h 61"/>
                <a:gd name="T44" fmla="*/ 19 w 132"/>
                <a:gd name="T45" fmla="*/ 25 h 61"/>
                <a:gd name="T46" fmla="*/ 21 w 132"/>
                <a:gd name="T47" fmla="*/ 20 h 61"/>
                <a:gd name="T48" fmla="*/ 19 w 132"/>
                <a:gd name="T49" fmla="*/ 23 h 61"/>
                <a:gd name="T50" fmla="*/ 17 w 132"/>
                <a:gd name="T51" fmla="*/ 20 h 61"/>
                <a:gd name="T52" fmla="*/ 14 w 132"/>
                <a:gd name="T53" fmla="*/ 21 h 61"/>
                <a:gd name="T54" fmla="*/ 14 w 132"/>
                <a:gd name="T55" fmla="*/ 14 h 61"/>
                <a:gd name="T56" fmla="*/ 16 w 132"/>
                <a:gd name="T57" fmla="*/ 20 h 61"/>
                <a:gd name="T58" fmla="*/ 16 w 132"/>
                <a:gd name="T59" fmla="*/ 14 h 61"/>
                <a:gd name="T60" fmla="*/ 24 w 132"/>
                <a:gd name="T61" fmla="*/ 17 h 61"/>
                <a:gd name="T62" fmla="*/ 23 w 132"/>
                <a:gd name="T63" fmla="*/ 14 h 61"/>
                <a:gd name="T64" fmla="*/ 39 w 132"/>
                <a:gd name="T65" fmla="*/ 13 h 61"/>
                <a:gd name="T66" fmla="*/ 41 w 132"/>
                <a:gd name="T67" fmla="*/ 10 h 61"/>
                <a:gd name="T68" fmla="*/ 66 w 132"/>
                <a:gd name="T69" fmla="*/ 10 h 61"/>
                <a:gd name="T70" fmla="*/ 61 w 132"/>
                <a:gd name="T71" fmla="*/ 8 h 61"/>
                <a:gd name="T72" fmla="*/ 98 w 132"/>
                <a:gd name="T73" fmla="*/ 9 h 61"/>
                <a:gd name="T74" fmla="*/ 96 w 132"/>
                <a:gd name="T75" fmla="*/ 12 h 61"/>
                <a:gd name="T76" fmla="*/ 126 w 132"/>
                <a:gd name="T77"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61">
                  <a:moveTo>
                    <a:pt x="126" y="32"/>
                  </a:moveTo>
                  <a:cubicBezTo>
                    <a:pt x="128" y="34"/>
                    <a:pt x="129" y="37"/>
                    <a:pt x="131" y="38"/>
                  </a:cubicBezTo>
                  <a:cubicBezTo>
                    <a:pt x="128" y="41"/>
                    <a:pt x="126" y="43"/>
                    <a:pt x="124" y="46"/>
                  </a:cubicBezTo>
                  <a:cubicBezTo>
                    <a:pt x="124" y="46"/>
                    <a:pt x="121" y="45"/>
                    <a:pt x="122" y="45"/>
                  </a:cubicBezTo>
                  <a:cubicBezTo>
                    <a:pt x="119" y="54"/>
                    <a:pt x="103" y="37"/>
                    <a:pt x="93" y="48"/>
                  </a:cubicBezTo>
                  <a:cubicBezTo>
                    <a:pt x="86" y="47"/>
                    <a:pt x="81" y="39"/>
                    <a:pt x="76" y="34"/>
                  </a:cubicBezTo>
                  <a:cubicBezTo>
                    <a:pt x="74" y="33"/>
                    <a:pt x="68" y="31"/>
                    <a:pt x="67" y="30"/>
                  </a:cubicBezTo>
                  <a:cubicBezTo>
                    <a:pt x="65" y="28"/>
                    <a:pt x="59" y="20"/>
                    <a:pt x="58" y="15"/>
                  </a:cubicBezTo>
                  <a:cubicBezTo>
                    <a:pt x="58" y="15"/>
                    <a:pt x="55" y="16"/>
                    <a:pt x="54" y="15"/>
                  </a:cubicBezTo>
                  <a:cubicBezTo>
                    <a:pt x="54" y="15"/>
                    <a:pt x="55" y="15"/>
                    <a:pt x="55" y="14"/>
                  </a:cubicBezTo>
                  <a:cubicBezTo>
                    <a:pt x="52" y="14"/>
                    <a:pt x="49" y="14"/>
                    <a:pt x="46" y="15"/>
                  </a:cubicBezTo>
                  <a:cubicBezTo>
                    <a:pt x="48" y="16"/>
                    <a:pt x="49" y="17"/>
                    <a:pt x="50" y="18"/>
                  </a:cubicBezTo>
                  <a:cubicBezTo>
                    <a:pt x="47" y="20"/>
                    <a:pt x="60" y="39"/>
                    <a:pt x="69" y="42"/>
                  </a:cubicBezTo>
                  <a:cubicBezTo>
                    <a:pt x="73" y="35"/>
                    <a:pt x="82" y="42"/>
                    <a:pt x="85" y="48"/>
                  </a:cubicBezTo>
                  <a:cubicBezTo>
                    <a:pt x="80" y="54"/>
                    <a:pt x="65" y="61"/>
                    <a:pt x="57" y="54"/>
                  </a:cubicBezTo>
                  <a:cubicBezTo>
                    <a:pt x="54" y="51"/>
                    <a:pt x="56" y="42"/>
                    <a:pt x="55" y="41"/>
                  </a:cubicBezTo>
                  <a:cubicBezTo>
                    <a:pt x="50" y="38"/>
                    <a:pt x="42" y="42"/>
                    <a:pt x="40" y="48"/>
                  </a:cubicBezTo>
                  <a:cubicBezTo>
                    <a:pt x="41" y="48"/>
                    <a:pt x="41" y="48"/>
                    <a:pt x="42" y="48"/>
                  </a:cubicBezTo>
                  <a:cubicBezTo>
                    <a:pt x="41" y="51"/>
                    <a:pt x="40" y="54"/>
                    <a:pt x="38" y="56"/>
                  </a:cubicBezTo>
                  <a:cubicBezTo>
                    <a:pt x="38" y="48"/>
                    <a:pt x="35" y="42"/>
                    <a:pt x="35" y="35"/>
                  </a:cubicBezTo>
                  <a:cubicBezTo>
                    <a:pt x="18" y="37"/>
                    <a:pt x="16" y="34"/>
                    <a:pt x="0" y="28"/>
                  </a:cubicBezTo>
                  <a:cubicBezTo>
                    <a:pt x="7" y="29"/>
                    <a:pt x="19" y="32"/>
                    <a:pt x="24" y="26"/>
                  </a:cubicBezTo>
                  <a:cubicBezTo>
                    <a:pt x="22" y="26"/>
                    <a:pt x="21" y="26"/>
                    <a:pt x="19" y="25"/>
                  </a:cubicBezTo>
                  <a:cubicBezTo>
                    <a:pt x="22" y="22"/>
                    <a:pt x="20" y="23"/>
                    <a:pt x="21" y="20"/>
                  </a:cubicBezTo>
                  <a:cubicBezTo>
                    <a:pt x="20" y="20"/>
                    <a:pt x="20" y="22"/>
                    <a:pt x="19" y="23"/>
                  </a:cubicBezTo>
                  <a:cubicBezTo>
                    <a:pt x="19" y="24"/>
                    <a:pt x="16" y="20"/>
                    <a:pt x="17" y="20"/>
                  </a:cubicBezTo>
                  <a:cubicBezTo>
                    <a:pt x="15" y="22"/>
                    <a:pt x="16" y="22"/>
                    <a:pt x="14" y="21"/>
                  </a:cubicBezTo>
                  <a:cubicBezTo>
                    <a:pt x="16" y="32"/>
                    <a:pt x="0" y="19"/>
                    <a:pt x="14" y="14"/>
                  </a:cubicBezTo>
                  <a:cubicBezTo>
                    <a:pt x="14" y="16"/>
                    <a:pt x="16" y="18"/>
                    <a:pt x="16" y="20"/>
                  </a:cubicBezTo>
                  <a:cubicBezTo>
                    <a:pt x="16" y="18"/>
                    <a:pt x="16" y="17"/>
                    <a:pt x="16" y="14"/>
                  </a:cubicBezTo>
                  <a:cubicBezTo>
                    <a:pt x="19" y="15"/>
                    <a:pt x="21" y="14"/>
                    <a:pt x="24" y="17"/>
                  </a:cubicBezTo>
                  <a:cubicBezTo>
                    <a:pt x="24" y="17"/>
                    <a:pt x="23" y="15"/>
                    <a:pt x="23" y="14"/>
                  </a:cubicBezTo>
                  <a:cubicBezTo>
                    <a:pt x="30" y="15"/>
                    <a:pt x="35" y="8"/>
                    <a:pt x="39" y="13"/>
                  </a:cubicBezTo>
                  <a:cubicBezTo>
                    <a:pt x="40" y="12"/>
                    <a:pt x="40" y="11"/>
                    <a:pt x="41" y="10"/>
                  </a:cubicBezTo>
                  <a:cubicBezTo>
                    <a:pt x="46" y="12"/>
                    <a:pt x="58" y="10"/>
                    <a:pt x="66" y="10"/>
                  </a:cubicBezTo>
                  <a:cubicBezTo>
                    <a:pt x="64" y="9"/>
                    <a:pt x="62" y="9"/>
                    <a:pt x="61" y="8"/>
                  </a:cubicBezTo>
                  <a:cubicBezTo>
                    <a:pt x="72" y="0"/>
                    <a:pt x="86" y="12"/>
                    <a:pt x="98" y="9"/>
                  </a:cubicBezTo>
                  <a:cubicBezTo>
                    <a:pt x="97" y="10"/>
                    <a:pt x="96" y="12"/>
                    <a:pt x="96" y="12"/>
                  </a:cubicBezTo>
                  <a:cubicBezTo>
                    <a:pt x="105" y="13"/>
                    <a:pt x="132" y="23"/>
                    <a:pt x="126" y="3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48">
              <a:extLst>
                <a:ext uri="{FF2B5EF4-FFF2-40B4-BE49-F238E27FC236}">
                  <a16:creationId xmlns:a16="http://schemas.microsoft.com/office/drawing/2014/main" id="{FB026DA6-ADC6-4621-89B9-8E420A986BFF}"/>
                </a:ext>
              </a:extLst>
            </p:cNvPr>
            <p:cNvSpPr>
              <a:spLocks/>
            </p:cNvSpPr>
            <p:nvPr/>
          </p:nvSpPr>
          <p:spPr bwMode="auto">
            <a:xfrm>
              <a:off x="4297363" y="5500688"/>
              <a:ext cx="80962" cy="131763"/>
            </a:xfrm>
            <a:custGeom>
              <a:avLst/>
              <a:gdLst>
                <a:gd name="T0" fmla="*/ 62 w 65"/>
                <a:gd name="T1" fmla="*/ 41 h 105"/>
                <a:gd name="T2" fmla="*/ 47 w 65"/>
                <a:gd name="T3" fmla="*/ 58 h 105"/>
                <a:gd name="T4" fmla="*/ 41 w 65"/>
                <a:gd name="T5" fmla="*/ 78 h 105"/>
                <a:gd name="T6" fmla="*/ 45 w 65"/>
                <a:gd name="T7" fmla="*/ 93 h 105"/>
                <a:gd name="T8" fmla="*/ 44 w 65"/>
                <a:gd name="T9" fmla="*/ 91 h 105"/>
                <a:gd name="T10" fmla="*/ 34 w 65"/>
                <a:gd name="T11" fmla="*/ 101 h 105"/>
                <a:gd name="T12" fmla="*/ 30 w 65"/>
                <a:gd name="T13" fmla="*/ 84 h 105"/>
                <a:gd name="T14" fmla="*/ 24 w 65"/>
                <a:gd name="T15" fmla="*/ 88 h 105"/>
                <a:gd name="T16" fmla="*/ 10 w 65"/>
                <a:gd name="T17" fmla="*/ 96 h 105"/>
                <a:gd name="T18" fmla="*/ 5 w 65"/>
                <a:gd name="T19" fmla="*/ 84 h 105"/>
                <a:gd name="T20" fmla="*/ 14 w 65"/>
                <a:gd name="T21" fmla="*/ 44 h 105"/>
                <a:gd name="T22" fmla="*/ 43 w 65"/>
                <a:gd name="T23" fmla="*/ 9 h 105"/>
                <a:gd name="T24" fmla="*/ 62 w 65"/>
                <a:gd name="T25" fmla="*/ 4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105">
                  <a:moveTo>
                    <a:pt x="62" y="41"/>
                  </a:moveTo>
                  <a:cubicBezTo>
                    <a:pt x="61" y="47"/>
                    <a:pt x="53" y="49"/>
                    <a:pt x="47" y="58"/>
                  </a:cubicBezTo>
                  <a:cubicBezTo>
                    <a:pt x="41" y="68"/>
                    <a:pt x="46" y="75"/>
                    <a:pt x="41" y="78"/>
                  </a:cubicBezTo>
                  <a:cubicBezTo>
                    <a:pt x="48" y="79"/>
                    <a:pt x="49" y="87"/>
                    <a:pt x="45" y="93"/>
                  </a:cubicBezTo>
                  <a:cubicBezTo>
                    <a:pt x="44" y="92"/>
                    <a:pt x="44" y="92"/>
                    <a:pt x="44" y="91"/>
                  </a:cubicBezTo>
                  <a:cubicBezTo>
                    <a:pt x="43" y="97"/>
                    <a:pt x="40" y="101"/>
                    <a:pt x="34" y="101"/>
                  </a:cubicBezTo>
                  <a:cubicBezTo>
                    <a:pt x="35" y="95"/>
                    <a:pt x="35" y="88"/>
                    <a:pt x="30" y="84"/>
                  </a:cubicBezTo>
                  <a:cubicBezTo>
                    <a:pt x="28" y="105"/>
                    <a:pt x="13" y="92"/>
                    <a:pt x="24" y="88"/>
                  </a:cubicBezTo>
                  <a:cubicBezTo>
                    <a:pt x="14" y="85"/>
                    <a:pt x="18" y="96"/>
                    <a:pt x="10" y="96"/>
                  </a:cubicBezTo>
                  <a:cubicBezTo>
                    <a:pt x="0" y="97"/>
                    <a:pt x="5" y="90"/>
                    <a:pt x="5" y="84"/>
                  </a:cubicBezTo>
                  <a:cubicBezTo>
                    <a:pt x="8" y="65"/>
                    <a:pt x="20" y="62"/>
                    <a:pt x="14" y="44"/>
                  </a:cubicBezTo>
                  <a:cubicBezTo>
                    <a:pt x="6" y="21"/>
                    <a:pt x="23" y="18"/>
                    <a:pt x="43" y="9"/>
                  </a:cubicBezTo>
                  <a:cubicBezTo>
                    <a:pt x="65" y="0"/>
                    <a:pt x="55" y="27"/>
                    <a:pt x="62" y="4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49">
              <a:extLst>
                <a:ext uri="{FF2B5EF4-FFF2-40B4-BE49-F238E27FC236}">
                  <a16:creationId xmlns:a16="http://schemas.microsoft.com/office/drawing/2014/main" id="{0DC60128-9132-4762-A927-717259DD212D}"/>
                </a:ext>
              </a:extLst>
            </p:cNvPr>
            <p:cNvSpPr>
              <a:spLocks/>
            </p:cNvSpPr>
            <p:nvPr/>
          </p:nvSpPr>
          <p:spPr bwMode="auto">
            <a:xfrm>
              <a:off x="4602163" y="5064125"/>
              <a:ext cx="152400" cy="77788"/>
            </a:xfrm>
            <a:custGeom>
              <a:avLst/>
              <a:gdLst>
                <a:gd name="T0" fmla="*/ 115 w 122"/>
                <a:gd name="T1" fmla="*/ 21 h 62"/>
                <a:gd name="T2" fmla="*/ 86 w 122"/>
                <a:gd name="T3" fmla="*/ 33 h 62"/>
                <a:gd name="T4" fmla="*/ 81 w 122"/>
                <a:gd name="T5" fmla="*/ 37 h 62"/>
                <a:gd name="T6" fmla="*/ 74 w 122"/>
                <a:gd name="T7" fmla="*/ 37 h 62"/>
                <a:gd name="T8" fmla="*/ 52 w 122"/>
                <a:gd name="T9" fmla="*/ 36 h 62"/>
                <a:gd name="T10" fmla="*/ 1 w 122"/>
                <a:gd name="T11" fmla="*/ 35 h 62"/>
                <a:gd name="T12" fmla="*/ 5 w 122"/>
                <a:gd name="T13" fmla="*/ 12 h 62"/>
                <a:gd name="T14" fmla="*/ 23 w 122"/>
                <a:gd name="T15" fmla="*/ 3 h 62"/>
                <a:gd name="T16" fmla="*/ 23 w 122"/>
                <a:gd name="T17" fmla="*/ 6 h 62"/>
                <a:gd name="T18" fmla="*/ 84 w 122"/>
                <a:gd name="T19" fmla="*/ 19 h 62"/>
                <a:gd name="T20" fmla="*/ 84 w 122"/>
                <a:gd name="T21" fmla="*/ 17 h 62"/>
                <a:gd name="T22" fmla="*/ 91 w 122"/>
                <a:gd name="T23" fmla="*/ 18 h 62"/>
                <a:gd name="T24" fmla="*/ 95 w 122"/>
                <a:gd name="T25" fmla="*/ 11 h 62"/>
                <a:gd name="T26" fmla="*/ 101 w 122"/>
                <a:gd name="T27" fmla="*/ 22 h 62"/>
                <a:gd name="T28" fmla="*/ 111 w 122"/>
                <a:gd name="T29" fmla="*/ 21 h 62"/>
                <a:gd name="T30" fmla="*/ 115 w 122"/>
                <a:gd name="T31"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62">
                  <a:moveTo>
                    <a:pt x="115" y="21"/>
                  </a:moveTo>
                  <a:cubicBezTo>
                    <a:pt x="122" y="40"/>
                    <a:pt x="97" y="30"/>
                    <a:pt x="86" y="33"/>
                  </a:cubicBezTo>
                  <a:cubicBezTo>
                    <a:pt x="85" y="34"/>
                    <a:pt x="82" y="36"/>
                    <a:pt x="81" y="37"/>
                  </a:cubicBezTo>
                  <a:cubicBezTo>
                    <a:pt x="78" y="37"/>
                    <a:pt x="78" y="37"/>
                    <a:pt x="74" y="37"/>
                  </a:cubicBezTo>
                  <a:cubicBezTo>
                    <a:pt x="65" y="37"/>
                    <a:pt x="60" y="34"/>
                    <a:pt x="52" y="36"/>
                  </a:cubicBezTo>
                  <a:cubicBezTo>
                    <a:pt x="37" y="40"/>
                    <a:pt x="8" y="62"/>
                    <a:pt x="1" y="35"/>
                  </a:cubicBezTo>
                  <a:cubicBezTo>
                    <a:pt x="0" y="29"/>
                    <a:pt x="1" y="17"/>
                    <a:pt x="5" y="12"/>
                  </a:cubicBezTo>
                  <a:cubicBezTo>
                    <a:pt x="10" y="6"/>
                    <a:pt x="16" y="7"/>
                    <a:pt x="23" y="3"/>
                  </a:cubicBezTo>
                  <a:cubicBezTo>
                    <a:pt x="23" y="4"/>
                    <a:pt x="23" y="5"/>
                    <a:pt x="23" y="6"/>
                  </a:cubicBezTo>
                  <a:cubicBezTo>
                    <a:pt x="36" y="0"/>
                    <a:pt x="77" y="8"/>
                    <a:pt x="84" y="19"/>
                  </a:cubicBezTo>
                  <a:cubicBezTo>
                    <a:pt x="83" y="19"/>
                    <a:pt x="85" y="17"/>
                    <a:pt x="84" y="17"/>
                  </a:cubicBezTo>
                  <a:cubicBezTo>
                    <a:pt x="87" y="19"/>
                    <a:pt x="88" y="19"/>
                    <a:pt x="91" y="18"/>
                  </a:cubicBezTo>
                  <a:cubicBezTo>
                    <a:pt x="90" y="15"/>
                    <a:pt x="90" y="9"/>
                    <a:pt x="95" y="11"/>
                  </a:cubicBezTo>
                  <a:cubicBezTo>
                    <a:pt x="102" y="13"/>
                    <a:pt x="99" y="21"/>
                    <a:pt x="101" y="22"/>
                  </a:cubicBezTo>
                  <a:cubicBezTo>
                    <a:pt x="103" y="22"/>
                    <a:pt x="115" y="6"/>
                    <a:pt x="111" y="21"/>
                  </a:cubicBezTo>
                  <a:cubicBezTo>
                    <a:pt x="112" y="21"/>
                    <a:pt x="114" y="21"/>
                    <a:pt x="115" y="2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50">
              <a:extLst>
                <a:ext uri="{FF2B5EF4-FFF2-40B4-BE49-F238E27FC236}">
                  <a16:creationId xmlns:a16="http://schemas.microsoft.com/office/drawing/2014/main" id="{8C4C04C5-EF1F-4B19-8979-E15499CD480C}"/>
                </a:ext>
              </a:extLst>
            </p:cNvPr>
            <p:cNvSpPr>
              <a:spLocks/>
            </p:cNvSpPr>
            <p:nvPr/>
          </p:nvSpPr>
          <p:spPr bwMode="auto">
            <a:xfrm>
              <a:off x="4811713" y="5942013"/>
              <a:ext cx="157162" cy="66675"/>
            </a:xfrm>
            <a:custGeom>
              <a:avLst/>
              <a:gdLst>
                <a:gd name="T0" fmla="*/ 125 w 125"/>
                <a:gd name="T1" fmla="*/ 19 h 53"/>
                <a:gd name="T2" fmla="*/ 101 w 125"/>
                <a:gd name="T3" fmla="*/ 25 h 53"/>
                <a:gd name="T4" fmla="*/ 82 w 125"/>
                <a:gd name="T5" fmla="*/ 48 h 53"/>
                <a:gd name="T6" fmla="*/ 50 w 125"/>
                <a:gd name="T7" fmla="*/ 43 h 53"/>
                <a:gd name="T8" fmla="*/ 27 w 125"/>
                <a:gd name="T9" fmla="*/ 40 h 53"/>
                <a:gd name="T10" fmla="*/ 6 w 125"/>
                <a:gd name="T11" fmla="*/ 52 h 53"/>
                <a:gd name="T12" fmla="*/ 6 w 125"/>
                <a:gd name="T13" fmla="*/ 34 h 53"/>
                <a:gd name="T14" fmla="*/ 18 w 125"/>
                <a:gd name="T15" fmla="*/ 20 h 53"/>
                <a:gd name="T16" fmla="*/ 42 w 125"/>
                <a:gd name="T17" fmla="*/ 17 h 53"/>
                <a:gd name="T18" fmla="*/ 101 w 125"/>
                <a:gd name="T19" fmla="*/ 0 h 53"/>
                <a:gd name="T20" fmla="*/ 125 w 125"/>
                <a:gd name="T21"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5" h="53">
                  <a:moveTo>
                    <a:pt x="125" y="19"/>
                  </a:moveTo>
                  <a:cubicBezTo>
                    <a:pt x="125" y="25"/>
                    <a:pt x="108" y="22"/>
                    <a:pt x="101" y="25"/>
                  </a:cubicBezTo>
                  <a:cubicBezTo>
                    <a:pt x="91" y="30"/>
                    <a:pt x="88" y="39"/>
                    <a:pt x="82" y="48"/>
                  </a:cubicBezTo>
                  <a:cubicBezTo>
                    <a:pt x="75" y="38"/>
                    <a:pt x="60" y="44"/>
                    <a:pt x="50" y="43"/>
                  </a:cubicBezTo>
                  <a:cubicBezTo>
                    <a:pt x="41" y="41"/>
                    <a:pt x="38" y="37"/>
                    <a:pt x="27" y="40"/>
                  </a:cubicBezTo>
                  <a:cubicBezTo>
                    <a:pt x="20" y="42"/>
                    <a:pt x="12" y="52"/>
                    <a:pt x="6" y="52"/>
                  </a:cubicBezTo>
                  <a:cubicBezTo>
                    <a:pt x="0" y="53"/>
                    <a:pt x="4" y="40"/>
                    <a:pt x="6" y="34"/>
                  </a:cubicBezTo>
                  <a:cubicBezTo>
                    <a:pt x="8" y="30"/>
                    <a:pt x="15" y="23"/>
                    <a:pt x="18" y="20"/>
                  </a:cubicBezTo>
                  <a:cubicBezTo>
                    <a:pt x="29" y="8"/>
                    <a:pt x="27" y="15"/>
                    <a:pt x="42" y="17"/>
                  </a:cubicBezTo>
                  <a:cubicBezTo>
                    <a:pt x="64" y="19"/>
                    <a:pt x="81" y="7"/>
                    <a:pt x="101" y="0"/>
                  </a:cubicBezTo>
                  <a:cubicBezTo>
                    <a:pt x="99" y="17"/>
                    <a:pt x="125" y="6"/>
                    <a:pt x="125" y="1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51">
              <a:extLst>
                <a:ext uri="{FF2B5EF4-FFF2-40B4-BE49-F238E27FC236}">
                  <a16:creationId xmlns:a16="http://schemas.microsoft.com/office/drawing/2014/main" id="{8BF77CB5-9DA9-4A77-BBA3-0905EC188C16}"/>
                </a:ext>
              </a:extLst>
            </p:cNvPr>
            <p:cNvSpPr>
              <a:spLocks/>
            </p:cNvSpPr>
            <p:nvPr/>
          </p:nvSpPr>
          <p:spPr bwMode="auto">
            <a:xfrm>
              <a:off x="6213475" y="4921250"/>
              <a:ext cx="155575" cy="87313"/>
            </a:xfrm>
            <a:custGeom>
              <a:avLst/>
              <a:gdLst>
                <a:gd name="T0" fmla="*/ 122 w 124"/>
                <a:gd name="T1" fmla="*/ 54 h 70"/>
                <a:gd name="T2" fmla="*/ 98 w 124"/>
                <a:gd name="T3" fmla="*/ 70 h 70"/>
                <a:gd name="T4" fmla="*/ 77 w 124"/>
                <a:gd name="T5" fmla="*/ 64 h 70"/>
                <a:gd name="T6" fmla="*/ 62 w 124"/>
                <a:gd name="T7" fmla="*/ 63 h 70"/>
                <a:gd name="T8" fmla="*/ 52 w 124"/>
                <a:gd name="T9" fmla="*/ 27 h 70"/>
                <a:gd name="T10" fmla="*/ 40 w 124"/>
                <a:gd name="T11" fmla="*/ 29 h 70"/>
                <a:gd name="T12" fmla="*/ 18 w 124"/>
                <a:gd name="T13" fmla="*/ 15 h 70"/>
                <a:gd name="T14" fmla="*/ 20 w 124"/>
                <a:gd name="T15" fmla="*/ 21 h 70"/>
                <a:gd name="T16" fmla="*/ 7 w 124"/>
                <a:gd name="T17" fmla="*/ 0 h 70"/>
                <a:gd name="T18" fmla="*/ 23 w 124"/>
                <a:gd name="T19" fmla="*/ 6 h 70"/>
                <a:gd name="T20" fmla="*/ 42 w 124"/>
                <a:gd name="T21" fmla="*/ 9 h 70"/>
                <a:gd name="T22" fmla="*/ 49 w 124"/>
                <a:gd name="T23" fmla="*/ 12 h 70"/>
                <a:gd name="T24" fmla="*/ 56 w 124"/>
                <a:gd name="T25" fmla="*/ 10 h 70"/>
                <a:gd name="T26" fmla="*/ 92 w 124"/>
                <a:gd name="T27" fmla="*/ 38 h 70"/>
                <a:gd name="T28" fmla="*/ 103 w 124"/>
                <a:gd name="T29" fmla="*/ 51 h 70"/>
                <a:gd name="T30" fmla="*/ 111 w 124"/>
                <a:gd name="T31" fmla="*/ 49 h 70"/>
                <a:gd name="T32" fmla="*/ 122 w 124"/>
                <a:gd name="T33"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70">
                  <a:moveTo>
                    <a:pt x="122" y="54"/>
                  </a:moveTo>
                  <a:cubicBezTo>
                    <a:pt x="124" y="62"/>
                    <a:pt x="105" y="70"/>
                    <a:pt x="98" y="70"/>
                  </a:cubicBezTo>
                  <a:cubicBezTo>
                    <a:pt x="90" y="69"/>
                    <a:pt x="85" y="65"/>
                    <a:pt x="77" y="64"/>
                  </a:cubicBezTo>
                  <a:cubicBezTo>
                    <a:pt x="71" y="63"/>
                    <a:pt x="68" y="68"/>
                    <a:pt x="62" y="63"/>
                  </a:cubicBezTo>
                  <a:cubicBezTo>
                    <a:pt x="54" y="55"/>
                    <a:pt x="60" y="35"/>
                    <a:pt x="52" y="27"/>
                  </a:cubicBezTo>
                  <a:cubicBezTo>
                    <a:pt x="43" y="18"/>
                    <a:pt x="48" y="30"/>
                    <a:pt x="40" y="29"/>
                  </a:cubicBezTo>
                  <a:cubicBezTo>
                    <a:pt x="33" y="29"/>
                    <a:pt x="25" y="20"/>
                    <a:pt x="18" y="15"/>
                  </a:cubicBezTo>
                  <a:cubicBezTo>
                    <a:pt x="19" y="18"/>
                    <a:pt x="18" y="18"/>
                    <a:pt x="20" y="21"/>
                  </a:cubicBezTo>
                  <a:cubicBezTo>
                    <a:pt x="13" y="19"/>
                    <a:pt x="0" y="5"/>
                    <a:pt x="7" y="0"/>
                  </a:cubicBezTo>
                  <a:cubicBezTo>
                    <a:pt x="6" y="1"/>
                    <a:pt x="22" y="5"/>
                    <a:pt x="23" y="6"/>
                  </a:cubicBezTo>
                  <a:cubicBezTo>
                    <a:pt x="31" y="7"/>
                    <a:pt x="35" y="6"/>
                    <a:pt x="42" y="9"/>
                  </a:cubicBezTo>
                  <a:cubicBezTo>
                    <a:pt x="45" y="10"/>
                    <a:pt x="44" y="12"/>
                    <a:pt x="49" y="12"/>
                  </a:cubicBezTo>
                  <a:cubicBezTo>
                    <a:pt x="52" y="12"/>
                    <a:pt x="55" y="10"/>
                    <a:pt x="56" y="10"/>
                  </a:cubicBezTo>
                  <a:cubicBezTo>
                    <a:pt x="71" y="12"/>
                    <a:pt x="83" y="26"/>
                    <a:pt x="92" y="38"/>
                  </a:cubicBezTo>
                  <a:cubicBezTo>
                    <a:pt x="94" y="42"/>
                    <a:pt x="99" y="49"/>
                    <a:pt x="103" y="51"/>
                  </a:cubicBezTo>
                  <a:cubicBezTo>
                    <a:pt x="103" y="52"/>
                    <a:pt x="109" y="48"/>
                    <a:pt x="111" y="49"/>
                  </a:cubicBezTo>
                  <a:cubicBezTo>
                    <a:pt x="116" y="50"/>
                    <a:pt x="115" y="54"/>
                    <a:pt x="122" y="5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52">
              <a:extLst>
                <a:ext uri="{FF2B5EF4-FFF2-40B4-BE49-F238E27FC236}">
                  <a16:creationId xmlns:a16="http://schemas.microsoft.com/office/drawing/2014/main" id="{BE3FE12B-DE09-4E49-A85E-8ADDCE060F1C}"/>
                </a:ext>
              </a:extLst>
            </p:cNvPr>
            <p:cNvSpPr>
              <a:spLocks/>
            </p:cNvSpPr>
            <p:nvPr/>
          </p:nvSpPr>
          <p:spPr bwMode="auto">
            <a:xfrm>
              <a:off x="5049838" y="5021263"/>
              <a:ext cx="122237" cy="65088"/>
            </a:xfrm>
            <a:custGeom>
              <a:avLst/>
              <a:gdLst>
                <a:gd name="T0" fmla="*/ 89 w 97"/>
                <a:gd name="T1" fmla="*/ 33 h 52"/>
                <a:gd name="T2" fmla="*/ 61 w 97"/>
                <a:gd name="T3" fmla="*/ 43 h 52"/>
                <a:gd name="T4" fmla="*/ 29 w 97"/>
                <a:gd name="T5" fmla="*/ 48 h 52"/>
                <a:gd name="T6" fmla="*/ 1 w 97"/>
                <a:gd name="T7" fmla="*/ 32 h 52"/>
                <a:gd name="T8" fmla="*/ 4 w 97"/>
                <a:gd name="T9" fmla="*/ 12 h 52"/>
                <a:gd name="T10" fmla="*/ 28 w 97"/>
                <a:gd name="T11" fmla="*/ 2 h 52"/>
                <a:gd name="T12" fmla="*/ 50 w 97"/>
                <a:gd name="T13" fmla="*/ 13 h 52"/>
                <a:gd name="T14" fmla="*/ 72 w 97"/>
                <a:gd name="T15" fmla="*/ 23 h 52"/>
                <a:gd name="T16" fmla="*/ 89 w 97"/>
                <a:gd name="T17"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52">
                  <a:moveTo>
                    <a:pt x="89" y="33"/>
                  </a:moveTo>
                  <a:cubicBezTo>
                    <a:pt x="97" y="52"/>
                    <a:pt x="69" y="44"/>
                    <a:pt x="61" y="43"/>
                  </a:cubicBezTo>
                  <a:cubicBezTo>
                    <a:pt x="50" y="43"/>
                    <a:pt x="39" y="47"/>
                    <a:pt x="29" y="48"/>
                  </a:cubicBezTo>
                  <a:cubicBezTo>
                    <a:pt x="14" y="51"/>
                    <a:pt x="2" y="46"/>
                    <a:pt x="1" y="32"/>
                  </a:cubicBezTo>
                  <a:cubicBezTo>
                    <a:pt x="0" y="25"/>
                    <a:pt x="3" y="19"/>
                    <a:pt x="4" y="12"/>
                  </a:cubicBezTo>
                  <a:cubicBezTo>
                    <a:pt x="15" y="22"/>
                    <a:pt x="17" y="4"/>
                    <a:pt x="28" y="2"/>
                  </a:cubicBezTo>
                  <a:cubicBezTo>
                    <a:pt x="40" y="0"/>
                    <a:pt x="42" y="9"/>
                    <a:pt x="50" y="13"/>
                  </a:cubicBezTo>
                  <a:cubicBezTo>
                    <a:pt x="58" y="17"/>
                    <a:pt x="63" y="17"/>
                    <a:pt x="72" y="23"/>
                  </a:cubicBezTo>
                  <a:cubicBezTo>
                    <a:pt x="78" y="26"/>
                    <a:pt x="85" y="29"/>
                    <a:pt x="89" y="33"/>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53">
              <a:extLst>
                <a:ext uri="{FF2B5EF4-FFF2-40B4-BE49-F238E27FC236}">
                  <a16:creationId xmlns:a16="http://schemas.microsoft.com/office/drawing/2014/main" id="{F7FDEEEA-F8DB-4845-813C-6738895B6953}"/>
                </a:ext>
              </a:extLst>
            </p:cNvPr>
            <p:cNvSpPr>
              <a:spLocks/>
            </p:cNvSpPr>
            <p:nvPr/>
          </p:nvSpPr>
          <p:spPr bwMode="auto">
            <a:xfrm>
              <a:off x="6019800" y="5734050"/>
              <a:ext cx="82550" cy="112713"/>
            </a:xfrm>
            <a:custGeom>
              <a:avLst/>
              <a:gdLst>
                <a:gd name="T0" fmla="*/ 56 w 65"/>
                <a:gd name="T1" fmla="*/ 49 h 89"/>
                <a:gd name="T2" fmla="*/ 46 w 65"/>
                <a:gd name="T3" fmla="*/ 59 h 89"/>
                <a:gd name="T4" fmla="*/ 41 w 65"/>
                <a:gd name="T5" fmla="*/ 77 h 89"/>
                <a:gd name="T6" fmla="*/ 28 w 65"/>
                <a:gd name="T7" fmla="*/ 86 h 89"/>
                <a:gd name="T8" fmla="*/ 17 w 65"/>
                <a:gd name="T9" fmla="*/ 84 h 89"/>
                <a:gd name="T10" fmla="*/ 13 w 65"/>
                <a:gd name="T11" fmla="*/ 35 h 89"/>
                <a:gd name="T12" fmla="*/ 24 w 65"/>
                <a:gd name="T13" fmla="*/ 42 h 89"/>
                <a:gd name="T14" fmla="*/ 13 w 65"/>
                <a:gd name="T15" fmla="*/ 31 h 89"/>
                <a:gd name="T16" fmla="*/ 11 w 65"/>
                <a:gd name="T17" fmla="*/ 6 h 89"/>
                <a:gd name="T18" fmla="*/ 34 w 65"/>
                <a:gd name="T19" fmla="*/ 17 h 89"/>
                <a:gd name="T20" fmla="*/ 38 w 65"/>
                <a:gd name="T21" fmla="*/ 28 h 89"/>
                <a:gd name="T22" fmla="*/ 50 w 65"/>
                <a:gd name="T23" fmla="*/ 34 h 89"/>
                <a:gd name="T24" fmla="*/ 56 w 65"/>
                <a:gd name="T25" fmla="*/ 4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89">
                  <a:moveTo>
                    <a:pt x="56" y="49"/>
                  </a:moveTo>
                  <a:cubicBezTo>
                    <a:pt x="65" y="54"/>
                    <a:pt x="53" y="62"/>
                    <a:pt x="46" y="59"/>
                  </a:cubicBezTo>
                  <a:cubicBezTo>
                    <a:pt x="53" y="62"/>
                    <a:pt x="44" y="72"/>
                    <a:pt x="41" y="77"/>
                  </a:cubicBezTo>
                  <a:cubicBezTo>
                    <a:pt x="38" y="79"/>
                    <a:pt x="34" y="84"/>
                    <a:pt x="28" y="86"/>
                  </a:cubicBezTo>
                  <a:cubicBezTo>
                    <a:pt x="15" y="89"/>
                    <a:pt x="28" y="89"/>
                    <a:pt x="17" y="84"/>
                  </a:cubicBezTo>
                  <a:cubicBezTo>
                    <a:pt x="0" y="75"/>
                    <a:pt x="7" y="52"/>
                    <a:pt x="13" y="35"/>
                  </a:cubicBezTo>
                  <a:cubicBezTo>
                    <a:pt x="15" y="39"/>
                    <a:pt x="19" y="41"/>
                    <a:pt x="24" y="42"/>
                  </a:cubicBezTo>
                  <a:cubicBezTo>
                    <a:pt x="23" y="32"/>
                    <a:pt x="16" y="38"/>
                    <a:pt x="13" y="31"/>
                  </a:cubicBezTo>
                  <a:cubicBezTo>
                    <a:pt x="13" y="31"/>
                    <a:pt x="10" y="6"/>
                    <a:pt x="11" y="6"/>
                  </a:cubicBezTo>
                  <a:cubicBezTo>
                    <a:pt x="13" y="0"/>
                    <a:pt x="30" y="12"/>
                    <a:pt x="34" y="17"/>
                  </a:cubicBezTo>
                  <a:cubicBezTo>
                    <a:pt x="36" y="20"/>
                    <a:pt x="34" y="23"/>
                    <a:pt x="38" y="28"/>
                  </a:cubicBezTo>
                  <a:cubicBezTo>
                    <a:pt x="40" y="31"/>
                    <a:pt x="47" y="32"/>
                    <a:pt x="50" y="34"/>
                  </a:cubicBezTo>
                  <a:cubicBezTo>
                    <a:pt x="55" y="38"/>
                    <a:pt x="57" y="42"/>
                    <a:pt x="56" y="4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54">
              <a:extLst>
                <a:ext uri="{FF2B5EF4-FFF2-40B4-BE49-F238E27FC236}">
                  <a16:creationId xmlns:a16="http://schemas.microsoft.com/office/drawing/2014/main" id="{0919AB0B-12FF-45AA-9185-F1231668445D}"/>
                </a:ext>
              </a:extLst>
            </p:cNvPr>
            <p:cNvSpPr>
              <a:spLocks/>
            </p:cNvSpPr>
            <p:nvPr/>
          </p:nvSpPr>
          <p:spPr bwMode="auto">
            <a:xfrm>
              <a:off x="6227763" y="5057775"/>
              <a:ext cx="228600" cy="50800"/>
            </a:xfrm>
            <a:custGeom>
              <a:avLst/>
              <a:gdLst>
                <a:gd name="T0" fmla="*/ 167 w 182"/>
                <a:gd name="T1" fmla="*/ 24 h 40"/>
                <a:gd name="T2" fmla="*/ 153 w 182"/>
                <a:gd name="T3" fmla="*/ 32 h 40"/>
                <a:gd name="T4" fmla="*/ 130 w 182"/>
                <a:gd name="T5" fmla="*/ 36 h 40"/>
                <a:gd name="T6" fmla="*/ 131 w 182"/>
                <a:gd name="T7" fmla="*/ 40 h 40"/>
                <a:gd name="T8" fmla="*/ 115 w 182"/>
                <a:gd name="T9" fmla="*/ 38 h 40"/>
                <a:gd name="T10" fmla="*/ 101 w 182"/>
                <a:gd name="T11" fmla="*/ 38 h 40"/>
                <a:gd name="T12" fmla="*/ 65 w 182"/>
                <a:gd name="T13" fmla="*/ 28 h 40"/>
                <a:gd name="T14" fmla="*/ 26 w 182"/>
                <a:gd name="T15" fmla="*/ 16 h 40"/>
                <a:gd name="T16" fmla="*/ 0 w 182"/>
                <a:gd name="T17" fmla="*/ 6 h 40"/>
                <a:gd name="T18" fmla="*/ 43 w 182"/>
                <a:gd name="T19" fmla="*/ 8 h 40"/>
                <a:gd name="T20" fmla="*/ 94 w 182"/>
                <a:gd name="T21" fmla="*/ 12 h 40"/>
                <a:gd name="T22" fmla="*/ 121 w 182"/>
                <a:gd name="T23" fmla="*/ 19 h 40"/>
                <a:gd name="T24" fmla="*/ 167 w 182"/>
                <a:gd name="T25"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40">
                  <a:moveTo>
                    <a:pt x="167" y="24"/>
                  </a:moveTo>
                  <a:cubicBezTo>
                    <a:pt x="182" y="32"/>
                    <a:pt x="158" y="31"/>
                    <a:pt x="153" y="32"/>
                  </a:cubicBezTo>
                  <a:cubicBezTo>
                    <a:pt x="144" y="34"/>
                    <a:pt x="142" y="38"/>
                    <a:pt x="130" y="36"/>
                  </a:cubicBezTo>
                  <a:cubicBezTo>
                    <a:pt x="130" y="37"/>
                    <a:pt x="131" y="39"/>
                    <a:pt x="131" y="40"/>
                  </a:cubicBezTo>
                  <a:cubicBezTo>
                    <a:pt x="126" y="39"/>
                    <a:pt x="120" y="38"/>
                    <a:pt x="115" y="38"/>
                  </a:cubicBezTo>
                  <a:cubicBezTo>
                    <a:pt x="109" y="37"/>
                    <a:pt x="104" y="39"/>
                    <a:pt x="101" y="38"/>
                  </a:cubicBezTo>
                  <a:cubicBezTo>
                    <a:pt x="93" y="38"/>
                    <a:pt x="76" y="32"/>
                    <a:pt x="65" y="28"/>
                  </a:cubicBezTo>
                  <a:cubicBezTo>
                    <a:pt x="52" y="23"/>
                    <a:pt x="38" y="18"/>
                    <a:pt x="26" y="16"/>
                  </a:cubicBezTo>
                  <a:cubicBezTo>
                    <a:pt x="13" y="14"/>
                    <a:pt x="9" y="12"/>
                    <a:pt x="0" y="6"/>
                  </a:cubicBezTo>
                  <a:cubicBezTo>
                    <a:pt x="10" y="0"/>
                    <a:pt x="32" y="7"/>
                    <a:pt x="43" y="8"/>
                  </a:cubicBezTo>
                  <a:cubicBezTo>
                    <a:pt x="60" y="10"/>
                    <a:pt x="77" y="8"/>
                    <a:pt x="94" y="12"/>
                  </a:cubicBezTo>
                  <a:cubicBezTo>
                    <a:pt x="103" y="14"/>
                    <a:pt x="111" y="18"/>
                    <a:pt x="121" y="19"/>
                  </a:cubicBezTo>
                  <a:cubicBezTo>
                    <a:pt x="137" y="20"/>
                    <a:pt x="152" y="21"/>
                    <a:pt x="167" y="2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55">
              <a:extLst>
                <a:ext uri="{FF2B5EF4-FFF2-40B4-BE49-F238E27FC236}">
                  <a16:creationId xmlns:a16="http://schemas.microsoft.com/office/drawing/2014/main" id="{2EE98BE1-553D-47C3-B678-BB7B80D679A9}"/>
                </a:ext>
              </a:extLst>
            </p:cNvPr>
            <p:cNvSpPr>
              <a:spLocks/>
            </p:cNvSpPr>
            <p:nvPr/>
          </p:nvSpPr>
          <p:spPr bwMode="auto">
            <a:xfrm>
              <a:off x="4367213" y="4995863"/>
              <a:ext cx="134937" cy="76200"/>
            </a:xfrm>
            <a:custGeom>
              <a:avLst/>
              <a:gdLst>
                <a:gd name="T0" fmla="*/ 90 w 107"/>
                <a:gd name="T1" fmla="*/ 14 h 60"/>
                <a:gd name="T2" fmla="*/ 74 w 107"/>
                <a:gd name="T3" fmla="*/ 43 h 60"/>
                <a:gd name="T4" fmla="*/ 67 w 107"/>
                <a:gd name="T5" fmla="*/ 32 h 60"/>
                <a:gd name="T6" fmla="*/ 60 w 107"/>
                <a:gd name="T7" fmla="*/ 57 h 60"/>
                <a:gd name="T8" fmla="*/ 45 w 107"/>
                <a:gd name="T9" fmla="*/ 48 h 60"/>
                <a:gd name="T10" fmla="*/ 52 w 107"/>
                <a:gd name="T11" fmla="*/ 44 h 60"/>
                <a:gd name="T12" fmla="*/ 52 w 107"/>
                <a:gd name="T13" fmla="*/ 35 h 60"/>
                <a:gd name="T14" fmla="*/ 49 w 107"/>
                <a:gd name="T15" fmla="*/ 19 h 60"/>
                <a:gd name="T16" fmla="*/ 21 w 107"/>
                <a:gd name="T17" fmla="*/ 52 h 60"/>
                <a:gd name="T18" fmla="*/ 23 w 107"/>
                <a:gd name="T19" fmla="*/ 4 h 60"/>
                <a:gd name="T20" fmla="*/ 42 w 107"/>
                <a:gd name="T21" fmla="*/ 3 h 60"/>
                <a:gd name="T22" fmla="*/ 54 w 107"/>
                <a:gd name="T23" fmla="*/ 0 h 60"/>
                <a:gd name="T24" fmla="*/ 55 w 107"/>
                <a:gd name="T25" fmla="*/ 16 h 60"/>
                <a:gd name="T26" fmla="*/ 58 w 107"/>
                <a:gd name="T27" fmla="*/ 30 h 60"/>
                <a:gd name="T28" fmla="*/ 77 w 107"/>
                <a:gd name="T29" fmla="*/ 10 h 60"/>
                <a:gd name="T30" fmla="*/ 90 w 107"/>
                <a:gd name="T31"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60">
                  <a:moveTo>
                    <a:pt x="90" y="14"/>
                  </a:moveTo>
                  <a:cubicBezTo>
                    <a:pt x="107" y="19"/>
                    <a:pt x="87" y="44"/>
                    <a:pt x="74" y="43"/>
                  </a:cubicBezTo>
                  <a:cubicBezTo>
                    <a:pt x="73" y="39"/>
                    <a:pt x="71" y="32"/>
                    <a:pt x="67" y="32"/>
                  </a:cubicBezTo>
                  <a:cubicBezTo>
                    <a:pt x="58" y="34"/>
                    <a:pt x="62" y="53"/>
                    <a:pt x="60" y="57"/>
                  </a:cubicBezTo>
                  <a:cubicBezTo>
                    <a:pt x="56" y="51"/>
                    <a:pt x="45" y="60"/>
                    <a:pt x="45" y="48"/>
                  </a:cubicBezTo>
                  <a:cubicBezTo>
                    <a:pt x="45" y="48"/>
                    <a:pt x="52" y="45"/>
                    <a:pt x="52" y="44"/>
                  </a:cubicBezTo>
                  <a:cubicBezTo>
                    <a:pt x="53" y="41"/>
                    <a:pt x="52" y="38"/>
                    <a:pt x="52" y="35"/>
                  </a:cubicBezTo>
                  <a:cubicBezTo>
                    <a:pt x="52" y="30"/>
                    <a:pt x="51" y="22"/>
                    <a:pt x="49" y="19"/>
                  </a:cubicBezTo>
                  <a:cubicBezTo>
                    <a:pt x="43" y="25"/>
                    <a:pt x="30" y="51"/>
                    <a:pt x="21" y="52"/>
                  </a:cubicBezTo>
                  <a:cubicBezTo>
                    <a:pt x="0" y="52"/>
                    <a:pt x="11" y="10"/>
                    <a:pt x="23" y="4"/>
                  </a:cubicBezTo>
                  <a:cubicBezTo>
                    <a:pt x="25" y="3"/>
                    <a:pt x="38" y="4"/>
                    <a:pt x="42" y="3"/>
                  </a:cubicBezTo>
                  <a:cubicBezTo>
                    <a:pt x="42" y="3"/>
                    <a:pt x="57" y="3"/>
                    <a:pt x="54" y="0"/>
                  </a:cubicBezTo>
                  <a:cubicBezTo>
                    <a:pt x="65" y="7"/>
                    <a:pt x="55" y="11"/>
                    <a:pt x="55" y="16"/>
                  </a:cubicBezTo>
                  <a:cubicBezTo>
                    <a:pt x="55" y="22"/>
                    <a:pt x="59" y="24"/>
                    <a:pt x="58" y="30"/>
                  </a:cubicBezTo>
                  <a:cubicBezTo>
                    <a:pt x="66" y="24"/>
                    <a:pt x="69" y="13"/>
                    <a:pt x="77" y="10"/>
                  </a:cubicBezTo>
                  <a:cubicBezTo>
                    <a:pt x="78" y="10"/>
                    <a:pt x="88" y="13"/>
                    <a:pt x="90" y="1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56">
              <a:extLst>
                <a:ext uri="{FF2B5EF4-FFF2-40B4-BE49-F238E27FC236}">
                  <a16:creationId xmlns:a16="http://schemas.microsoft.com/office/drawing/2014/main" id="{F9727E25-B778-46ED-98EE-C08322F34077}"/>
                </a:ext>
              </a:extLst>
            </p:cNvPr>
            <p:cNvSpPr>
              <a:spLocks/>
            </p:cNvSpPr>
            <p:nvPr/>
          </p:nvSpPr>
          <p:spPr bwMode="auto">
            <a:xfrm>
              <a:off x="5168900" y="4441825"/>
              <a:ext cx="74612" cy="93663"/>
            </a:xfrm>
            <a:custGeom>
              <a:avLst/>
              <a:gdLst>
                <a:gd name="T0" fmla="*/ 57 w 59"/>
                <a:gd name="T1" fmla="*/ 18 h 74"/>
                <a:gd name="T2" fmla="*/ 43 w 59"/>
                <a:gd name="T3" fmla="*/ 61 h 74"/>
                <a:gd name="T4" fmla="*/ 8 w 59"/>
                <a:gd name="T5" fmla="*/ 74 h 74"/>
                <a:gd name="T6" fmla="*/ 0 w 59"/>
                <a:gd name="T7" fmla="*/ 43 h 74"/>
                <a:gd name="T8" fmla="*/ 32 w 59"/>
                <a:gd name="T9" fmla="*/ 5 h 74"/>
                <a:gd name="T10" fmla="*/ 43 w 59"/>
                <a:gd name="T11" fmla="*/ 0 h 74"/>
                <a:gd name="T12" fmla="*/ 57 w 59"/>
                <a:gd name="T13" fmla="*/ 18 h 74"/>
              </a:gdLst>
              <a:ahLst/>
              <a:cxnLst>
                <a:cxn ang="0">
                  <a:pos x="T0" y="T1"/>
                </a:cxn>
                <a:cxn ang="0">
                  <a:pos x="T2" y="T3"/>
                </a:cxn>
                <a:cxn ang="0">
                  <a:pos x="T4" y="T5"/>
                </a:cxn>
                <a:cxn ang="0">
                  <a:pos x="T6" y="T7"/>
                </a:cxn>
                <a:cxn ang="0">
                  <a:pos x="T8" y="T9"/>
                </a:cxn>
                <a:cxn ang="0">
                  <a:pos x="T10" y="T11"/>
                </a:cxn>
                <a:cxn ang="0">
                  <a:pos x="T12" y="T13"/>
                </a:cxn>
              </a:cxnLst>
              <a:rect l="0" t="0" r="r" b="b"/>
              <a:pathLst>
                <a:path w="59" h="74">
                  <a:moveTo>
                    <a:pt x="57" y="18"/>
                  </a:moveTo>
                  <a:cubicBezTo>
                    <a:pt x="59" y="26"/>
                    <a:pt x="49" y="54"/>
                    <a:pt x="43" y="61"/>
                  </a:cubicBezTo>
                  <a:cubicBezTo>
                    <a:pt x="33" y="72"/>
                    <a:pt x="19" y="65"/>
                    <a:pt x="8" y="74"/>
                  </a:cubicBezTo>
                  <a:cubicBezTo>
                    <a:pt x="11" y="69"/>
                    <a:pt x="5" y="46"/>
                    <a:pt x="0" y="43"/>
                  </a:cubicBezTo>
                  <a:cubicBezTo>
                    <a:pt x="10" y="29"/>
                    <a:pt x="20" y="14"/>
                    <a:pt x="32" y="5"/>
                  </a:cubicBezTo>
                  <a:cubicBezTo>
                    <a:pt x="29" y="7"/>
                    <a:pt x="46" y="1"/>
                    <a:pt x="43" y="0"/>
                  </a:cubicBezTo>
                  <a:cubicBezTo>
                    <a:pt x="46" y="1"/>
                    <a:pt x="54" y="14"/>
                    <a:pt x="57" y="18"/>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57">
              <a:extLst>
                <a:ext uri="{FF2B5EF4-FFF2-40B4-BE49-F238E27FC236}">
                  <a16:creationId xmlns:a16="http://schemas.microsoft.com/office/drawing/2014/main" id="{12D05E89-2208-407F-A8E1-76C840E24F76}"/>
                </a:ext>
              </a:extLst>
            </p:cNvPr>
            <p:cNvSpPr>
              <a:spLocks/>
            </p:cNvSpPr>
            <p:nvPr/>
          </p:nvSpPr>
          <p:spPr bwMode="auto">
            <a:xfrm>
              <a:off x="4598988" y="6026150"/>
              <a:ext cx="125412" cy="55563"/>
            </a:xfrm>
            <a:custGeom>
              <a:avLst/>
              <a:gdLst>
                <a:gd name="T0" fmla="*/ 96 w 100"/>
                <a:gd name="T1" fmla="*/ 11 h 45"/>
                <a:gd name="T2" fmla="*/ 53 w 100"/>
                <a:gd name="T3" fmla="*/ 33 h 45"/>
                <a:gd name="T4" fmla="*/ 22 w 100"/>
                <a:gd name="T5" fmla="*/ 36 h 45"/>
                <a:gd name="T6" fmla="*/ 3 w 100"/>
                <a:gd name="T7" fmla="*/ 36 h 45"/>
                <a:gd name="T8" fmla="*/ 27 w 100"/>
                <a:gd name="T9" fmla="*/ 12 h 45"/>
                <a:gd name="T10" fmla="*/ 14 w 100"/>
                <a:gd name="T11" fmla="*/ 7 h 45"/>
                <a:gd name="T12" fmla="*/ 22 w 100"/>
                <a:gd name="T13" fmla="*/ 2 h 45"/>
                <a:gd name="T14" fmla="*/ 33 w 100"/>
                <a:gd name="T15" fmla="*/ 10 h 45"/>
                <a:gd name="T16" fmla="*/ 51 w 100"/>
                <a:gd name="T17" fmla="*/ 4 h 45"/>
                <a:gd name="T18" fmla="*/ 74 w 100"/>
                <a:gd name="T19" fmla="*/ 4 h 45"/>
                <a:gd name="T20" fmla="*/ 96 w 100"/>
                <a:gd name="T2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5">
                  <a:moveTo>
                    <a:pt x="96" y="11"/>
                  </a:moveTo>
                  <a:cubicBezTo>
                    <a:pt x="100" y="35"/>
                    <a:pt x="72" y="32"/>
                    <a:pt x="53" y="33"/>
                  </a:cubicBezTo>
                  <a:cubicBezTo>
                    <a:pt x="42" y="35"/>
                    <a:pt x="31" y="35"/>
                    <a:pt x="22" y="36"/>
                  </a:cubicBezTo>
                  <a:cubicBezTo>
                    <a:pt x="17" y="37"/>
                    <a:pt x="5" y="45"/>
                    <a:pt x="3" y="36"/>
                  </a:cubicBezTo>
                  <a:cubicBezTo>
                    <a:pt x="0" y="25"/>
                    <a:pt x="24" y="18"/>
                    <a:pt x="27" y="12"/>
                  </a:cubicBezTo>
                  <a:cubicBezTo>
                    <a:pt x="19" y="12"/>
                    <a:pt x="2" y="22"/>
                    <a:pt x="14" y="7"/>
                  </a:cubicBezTo>
                  <a:cubicBezTo>
                    <a:pt x="18" y="3"/>
                    <a:pt x="17" y="3"/>
                    <a:pt x="22" y="2"/>
                  </a:cubicBezTo>
                  <a:cubicBezTo>
                    <a:pt x="34" y="0"/>
                    <a:pt x="28" y="9"/>
                    <a:pt x="33" y="10"/>
                  </a:cubicBezTo>
                  <a:cubicBezTo>
                    <a:pt x="36" y="10"/>
                    <a:pt x="47" y="5"/>
                    <a:pt x="51" y="4"/>
                  </a:cubicBezTo>
                  <a:cubicBezTo>
                    <a:pt x="58" y="4"/>
                    <a:pt x="67" y="4"/>
                    <a:pt x="74" y="4"/>
                  </a:cubicBezTo>
                  <a:cubicBezTo>
                    <a:pt x="81" y="4"/>
                    <a:pt x="92" y="2"/>
                    <a:pt x="96" y="1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58">
              <a:extLst>
                <a:ext uri="{FF2B5EF4-FFF2-40B4-BE49-F238E27FC236}">
                  <a16:creationId xmlns:a16="http://schemas.microsoft.com/office/drawing/2014/main" id="{B3664791-40B5-4994-BDA9-A67E8269B383}"/>
                </a:ext>
              </a:extLst>
            </p:cNvPr>
            <p:cNvSpPr>
              <a:spLocks/>
            </p:cNvSpPr>
            <p:nvPr/>
          </p:nvSpPr>
          <p:spPr bwMode="auto">
            <a:xfrm>
              <a:off x="3381375" y="5302250"/>
              <a:ext cx="50800" cy="123825"/>
            </a:xfrm>
            <a:custGeom>
              <a:avLst/>
              <a:gdLst>
                <a:gd name="T0" fmla="*/ 35 w 41"/>
                <a:gd name="T1" fmla="*/ 58 h 99"/>
                <a:gd name="T2" fmla="*/ 36 w 41"/>
                <a:gd name="T3" fmla="*/ 81 h 99"/>
                <a:gd name="T4" fmla="*/ 11 w 41"/>
                <a:gd name="T5" fmla="*/ 99 h 99"/>
                <a:gd name="T6" fmla="*/ 6 w 41"/>
                <a:gd name="T7" fmla="*/ 96 h 99"/>
                <a:gd name="T8" fmla="*/ 8 w 41"/>
                <a:gd name="T9" fmla="*/ 80 h 99"/>
                <a:gd name="T10" fmla="*/ 2 w 41"/>
                <a:gd name="T11" fmla="*/ 53 h 99"/>
                <a:gd name="T12" fmla="*/ 31 w 41"/>
                <a:gd name="T13" fmla="*/ 0 h 99"/>
                <a:gd name="T14" fmla="*/ 30 w 41"/>
                <a:gd name="T15" fmla="*/ 18 h 99"/>
                <a:gd name="T16" fmla="*/ 37 w 41"/>
                <a:gd name="T17" fmla="*/ 32 h 99"/>
                <a:gd name="T18" fmla="*/ 34 w 41"/>
                <a:gd name="T19" fmla="*/ 41 h 99"/>
                <a:gd name="T20" fmla="*/ 35 w 41"/>
                <a:gd name="T21"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99">
                  <a:moveTo>
                    <a:pt x="35" y="58"/>
                  </a:moveTo>
                  <a:cubicBezTo>
                    <a:pt x="41" y="62"/>
                    <a:pt x="32" y="72"/>
                    <a:pt x="36" y="81"/>
                  </a:cubicBezTo>
                  <a:cubicBezTo>
                    <a:pt x="26" y="83"/>
                    <a:pt x="18" y="92"/>
                    <a:pt x="11" y="99"/>
                  </a:cubicBezTo>
                  <a:cubicBezTo>
                    <a:pt x="9" y="98"/>
                    <a:pt x="8" y="97"/>
                    <a:pt x="6" y="96"/>
                  </a:cubicBezTo>
                  <a:cubicBezTo>
                    <a:pt x="5" y="90"/>
                    <a:pt x="8" y="84"/>
                    <a:pt x="8" y="80"/>
                  </a:cubicBezTo>
                  <a:cubicBezTo>
                    <a:pt x="9" y="68"/>
                    <a:pt x="2" y="64"/>
                    <a:pt x="2" y="53"/>
                  </a:cubicBezTo>
                  <a:cubicBezTo>
                    <a:pt x="0" y="29"/>
                    <a:pt x="16" y="13"/>
                    <a:pt x="31" y="0"/>
                  </a:cubicBezTo>
                  <a:cubicBezTo>
                    <a:pt x="33" y="6"/>
                    <a:pt x="29" y="11"/>
                    <a:pt x="30" y="18"/>
                  </a:cubicBezTo>
                  <a:cubicBezTo>
                    <a:pt x="31" y="24"/>
                    <a:pt x="37" y="27"/>
                    <a:pt x="37" y="32"/>
                  </a:cubicBezTo>
                  <a:cubicBezTo>
                    <a:pt x="37" y="30"/>
                    <a:pt x="34" y="39"/>
                    <a:pt x="34" y="41"/>
                  </a:cubicBezTo>
                  <a:cubicBezTo>
                    <a:pt x="34" y="46"/>
                    <a:pt x="35" y="53"/>
                    <a:pt x="35" y="58"/>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59">
              <a:extLst>
                <a:ext uri="{FF2B5EF4-FFF2-40B4-BE49-F238E27FC236}">
                  <a16:creationId xmlns:a16="http://schemas.microsoft.com/office/drawing/2014/main" id="{1B00498E-712F-4BA9-A6B3-A46ABE216EBB}"/>
                </a:ext>
              </a:extLst>
            </p:cNvPr>
            <p:cNvSpPr>
              <a:spLocks/>
            </p:cNvSpPr>
            <p:nvPr/>
          </p:nvSpPr>
          <p:spPr bwMode="auto">
            <a:xfrm>
              <a:off x="5391150" y="5068888"/>
              <a:ext cx="111125" cy="63500"/>
            </a:xfrm>
            <a:custGeom>
              <a:avLst/>
              <a:gdLst>
                <a:gd name="T0" fmla="*/ 78 w 88"/>
                <a:gd name="T1" fmla="*/ 29 h 50"/>
                <a:gd name="T2" fmla="*/ 73 w 88"/>
                <a:gd name="T3" fmla="*/ 34 h 50"/>
                <a:gd name="T4" fmla="*/ 84 w 88"/>
                <a:gd name="T5" fmla="*/ 40 h 50"/>
                <a:gd name="T6" fmla="*/ 73 w 88"/>
                <a:gd name="T7" fmla="*/ 37 h 50"/>
                <a:gd name="T8" fmla="*/ 41 w 88"/>
                <a:gd name="T9" fmla="*/ 45 h 50"/>
                <a:gd name="T10" fmla="*/ 0 w 88"/>
                <a:gd name="T11" fmla="*/ 29 h 50"/>
                <a:gd name="T12" fmla="*/ 60 w 88"/>
                <a:gd name="T13" fmla="*/ 11 h 50"/>
                <a:gd name="T14" fmla="*/ 79 w 88"/>
                <a:gd name="T15" fmla="*/ 16 h 50"/>
                <a:gd name="T16" fmla="*/ 78 w 88"/>
                <a:gd name="T1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50">
                  <a:moveTo>
                    <a:pt x="78" y="29"/>
                  </a:moveTo>
                  <a:cubicBezTo>
                    <a:pt x="76" y="31"/>
                    <a:pt x="74" y="32"/>
                    <a:pt x="73" y="34"/>
                  </a:cubicBezTo>
                  <a:cubicBezTo>
                    <a:pt x="78" y="35"/>
                    <a:pt x="81" y="38"/>
                    <a:pt x="84" y="40"/>
                  </a:cubicBezTo>
                  <a:cubicBezTo>
                    <a:pt x="79" y="44"/>
                    <a:pt x="73" y="45"/>
                    <a:pt x="73" y="37"/>
                  </a:cubicBezTo>
                  <a:cubicBezTo>
                    <a:pt x="60" y="50"/>
                    <a:pt x="54" y="49"/>
                    <a:pt x="41" y="45"/>
                  </a:cubicBezTo>
                  <a:cubicBezTo>
                    <a:pt x="26" y="41"/>
                    <a:pt x="12" y="41"/>
                    <a:pt x="0" y="29"/>
                  </a:cubicBezTo>
                  <a:cubicBezTo>
                    <a:pt x="17" y="15"/>
                    <a:pt x="40" y="16"/>
                    <a:pt x="60" y="11"/>
                  </a:cubicBezTo>
                  <a:cubicBezTo>
                    <a:pt x="72" y="8"/>
                    <a:pt x="72" y="0"/>
                    <a:pt x="79" y="16"/>
                  </a:cubicBezTo>
                  <a:cubicBezTo>
                    <a:pt x="82" y="22"/>
                    <a:pt x="88" y="27"/>
                    <a:pt x="78" y="2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60">
              <a:extLst>
                <a:ext uri="{FF2B5EF4-FFF2-40B4-BE49-F238E27FC236}">
                  <a16:creationId xmlns:a16="http://schemas.microsoft.com/office/drawing/2014/main" id="{CE593709-0ECD-4D6A-9875-B4DC28F5077A}"/>
                </a:ext>
              </a:extLst>
            </p:cNvPr>
            <p:cNvSpPr>
              <a:spLocks/>
            </p:cNvSpPr>
            <p:nvPr/>
          </p:nvSpPr>
          <p:spPr bwMode="auto">
            <a:xfrm>
              <a:off x="5030788" y="4870450"/>
              <a:ext cx="96837" cy="90488"/>
            </a:xfrm>
            <a:custGeom>
              <a:avLst/>
              <a:gdLst>
                <a:gd name="T0" fmla="*/ 74 w 78"/>
                <a:gd name="T1" fmla="*/ 56 h 72"/>
                <a:gd name="T2" fmla="*/ 50 w 78"/>
                <a:gd name="T3" fmla="*/ 66 h 72"/>
                <a:gd name="T4" fmla="*/ 45 w 78"/>
                <a:gd name="T5" fmla="*/ 55 h 72"/>
                <a:gd name="T6" fmla="*/ 24 w 78"/>
                <a:gd name="T7" fmla="*/ 62 h 72"/>
                <a:gd name="T8" fmla="*/ 25 w 78"/>
                <a:gd name="T9" fmla="*/ 42 h 72"/>
                <a:gd name="T10" fmla="*/ 13 w 78"/>
                <a:gd name="T11" fmla="*/ 34 h 72"/>
                <a:gd name="T12" fmla="*/ 8 w 78"/>
                <a:gd name="T13" fmla="*/ 7 h 72"/>
                <a:gd name="T14" fmla="*/ 19 w 78"/>
                <a:gd name="T15" fmla="*/ 10 h 72"/>
                <a:gd name="T16" fmla="*/ 23 w 78"/>
                <a:gd name="T17" fmla="*/ 15 h 72"/>
                <a:gd name="T18" fmla="*/ 26 w 78"/>
                <a:gd name="T19" fmla="*/ 8 h 72"/>
                <a:gd name="T20" fmla="*/ 37 w 78"/>
                <a:gd name="T21" fmla="*/ 3 h 72"/>
                <a:gd name="T22" fmla="*/ 45 w 78"/>
                <a:gd name="T23" fmla="*/ 16 h 72"/>
                <a:gd name="T24" fmla="*/ 50 w 78"/>
                <a:gd name="T25" fmla="*/ 20 h 72"/>
                <a:gd name="T26" fmla="*/ 45 w 78"/>
                <a:gd name="T27" fmla="*/ 32 h 72"/>
                <a:gd name="T28" fmla="*/ 46 w 78"/>
                <a:gd name="T29" fmla="*/ 45 h 72"/>
                <a:gd name="T30" fmla="*/ 59 w 78"/>
                <a:gd name="T31" fmla="*/ 47 h 72"/>
                <a:gd name="T32" fmla="*/ 74 w 78"/>
                <a:gd name="T33"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72">
                  <a:moveTo>
                    <a:pt x="74" y="56"/>
                  </a:moveTo>
                  <a:cubicBezTo>
                    <a:pt x="78" y="67"/>
                    <a:pt x="58" y="72"/>
                    <a:pt x="50" y="66"/>
                  </a:cubicBezTo>
                  <a:cubicBezTo>
                    <a:pt x="48" y="64"/>
                    <a:pt x="48" y="56"/>
                    <a:pt x="45" y="55"/>
                  </a:cubicBezTo>
                  <a:cubicBezTo>
                    <a:pt x="40" y="53"/>
                    <a:pt x="30" y="66"/>
                    <a:pt x="24" y="62"/>
                  </a:cubicBezTo>
                  <a:cubicBezTo>
                    <a:pt x="17" y="58"/>
                    <a:pt x="27" y="45"/>
                    <a:pt x="25" y="42"/>
                  </a:cubicBezTo>
                  <a:cubicBezTo>
                    <a:pt x="25" y="41"/>
                    <a:pt x="15" y="36"/>
                    <a:pt x="13" y="34"/>
                  </a:cubicBezTo>
                  <a:cubicBezTo>
                    <a:pt x="0" y="22"/>
                    <a:pt x="14" y="18"/>
                    <a:pt x="8" y="7"/>
                  </a:cubicBezTo>
                  <a:cubicBezTo>
                    <a:pt x="15" y="3"/>
                    <a:pt x="14" y="10"/>
                    <a:pt x="19" y="10"/>
                  </a:cubicBezTo>
                  <a:cubicBezTo>
                    <a:pt x="21" y="10"/>
                    <a:pt x="19" y="15"/>
                    <a:pt x="23" y="15"/>
                  </a:cubicBezTo>
                  <a:cubicBezTo>
                    <a:pt x="27" y="15"/>
                    <a:pt x="24" y="9"/>
                    <a:pt x="26" y="8"/>
                  </a:cubicBezTo>
                  <a:cubicBezTo>
                    <a:pt x="32" y="5"/>
                    <a:pt x="29" y="0"/>
                    <a:pt x="37" y="3"/>
                  </a:cubicBezTo>
                  <a:cubicBezTo>
                    <a:pt x="40" y="5"/>
                    <a:pt x="43" y="12"/>
                    <a:pt x="45" y="16"/>
                  </a:cubicBezTo>
                  <a:cubicBezTo>
                    <a:pt x="45" y="16"/>
                    <a:pt x="50" y="17"/>
                    <a:pt x="50" y="20"/>
                  </a:cubicBezTo>
                  <a:cubicBezTo>
                    <a:pt x="51" y="26"/>
                    <a:pt x="45" y="27"/>
                    <a:pt x="45" y="32"/>
                  </a:cubicBezTo>
                  <a:cubicBezTo>
                    <a:pt x="44" y="40"/>
                    <a:pt x="41" y="39"/>
                    <a:pt x="46" y="45"/>
                  </a:cubicBezTo>
                  <a:cubicBezTo>
                    <a:pt x="54" y="52"/>
                    <a:pt x="48" y="46"/>
                    <a:pt x="59" y="47"/>
                  </a:cubicBezTo>
                  <a:cubicBezTo>
                    <a:pt x="67" y="48"/>
                    <a:pt x="72" y="51"/>
                    <a:pt x="74" y="5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61">
              <a:extLst>
                <a:ext uri="{FF2B5EF4-FFF2-40B4-BE49-F238E27FC236}">
                  <a16:creationId xmlns:a16="http://schemas.microsoft.com/office/drawing/2014/main" id="{C78F77A4-8AFF-4BD1-9F44-4442E8E0B19F}"/>
                </a:ext>
              </a:extLst>
            </p:cNvPr>
            <p:cNvSpPr>
              <a:spLocks/>
            </p:cNvSpPr>
            <p:nvPr/>
          </p:nvSpPr>
          <p:spPr bwMode="auto">
            <a:xfrm>
              <a:off x="398463" y="4397375"/>
              <a:ext cx="123825" cy="92075"/>
            </a:xfrm>
            <a:custGeom>
              <a:avLst/>
              <a:gdLst>
                <a:gd name="T0" fmla="*/ 97 w 99"/>
                <a:gd name="T1" fmla="*/ 62 h 74"/>
                <a:gd name="T2" fmla="*/ 76 w 99"/>
                <a:gd name="T3" fmla="*/ 66 h 74"/>
                <a:gd name="T4" fmla="*/ 78 w 99"/>
                <a:gd name="T5" fmla="*/ 64 h 74"/>
                <a:gd name="T6" fmla="*/ 47 w 99"/>
                <a:gd name="T7" fmla="*/ 42 h 74"/>
                <a:gd name="T8" fmla="*/ 34 w 99"/>
                <a:gd name="T9" fmla="*/ 40 h 74"/>
                <a:gd name="T10" fmla="*/ 10 w 99"/>
                <a:gd name="T11" fmla="*/ 19 h 74"/>
                <a:gd name="T12" fmla="*/ 15 w 99"/>
                <a:gd name="T13" fmla="*/ 11 h 74"/>
                <a:gd name="T14" fmla="*/ 16 w 99"/>
                <a:gd name="T15" fmla="*/ 0 h 74"/>
                <a:gd name="T16" fmla="*/ 30 w 99"/>
                <a:gd name="T17" fmla="*/ 8 h 74"/>
                <a:gd name="T18" fmla="*/ 26 w 99"/>
                <a:gd name="T19" fmla="*/ 11 h 74"/>
                <a:gd name="T20" fmla="*/ 44 w 99"/>
                <a:gd name="T21" fmla="*/ 20 h 74"/>
                <a:gd name="T22" fmla="*/ 52 w 99"/>
                <a:gd name="T23" fmla="*/ 34 h 74"/>
                <a:gd name="T24" fmla="*/ 60 w 99"/>
                <a:gd name="T25" fmla="*/ 34 h 74"/>
                <a:gd name="T26" fmla="*/ 57 w 99"/>
                <a:gd name="T27" fmla="*/ 31 h 74"/>
                <a:gd name="T28" fmla="*/ 80 w 99"/>
                <a:gd name="T29" fmla="*/ 46 h 74"/>
                <a:gd name="T30" fmla="*/ 87 w 99"/>
                <a:gd name="T31" fmla="*/ 49 h 74"/>
                <a:gd name="T32" fmla="*/ 97 w 99"/>
                <a:gd name="T33"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74">
                  <a:moveTo>
                    <a:pt x="97" y="62"/>
                  </a:moveTo>
                  <a:cubicBezTo>
                    <a:pt x="99" y="74"/>
                    <a:pt x="83" y="69"/>
                    <a:pt x="76" y="66"/>
                  </a:cubicBezTo>
                  <a:cubicBezTo>
                    <a:pt x="77" y="65"/>
                    <a:pt x="78" y="65"/>
                    <a:pt x="78" y="64"/>
                  </a:cubicBezTo>
                  <a:cubicBezTo>
                    <a:pt x="72" y="57"/>
                    <a:pt x="56" y="46"/>
                    <a:pt x="47" y="42"/>
                  </a:cubicBezTo>
                  <a:cubicBezTo>
                    <a:pt x="41" y="39"/>
                    <a:pt x="36" y="41"/>
                    <a:pt x="34" y="40"/>
                  </a:cubicBezTo>
                  <a:cubicBezTo>
                    <a:pt x="22" y="37"/>
                    <a:pt x="12" y="30"/>
                    <a:pt x="10" y="19"/>
                  </a:cubicBezTo>
                  <a:cubicBezTo>
                    <a:pt x="0" y="17"/>
                    <a:pt x="6" y="10"/>
                    <a:pt x="15" y="11"/>
                  </a:cubicBezTo>
                  <a:cubicBezTo>
                    <a:pt x="13" y="8"/>
                    <a:pt x="13" y="4"/>
                    <a:pt x="16" y="0"/>
                  </a:cubicBezTo>
                  <a:cubicBezTo>
                    <a:pt x="21" y="4"/>
                    <a:pt x="29" y="0"/>
                    <a:pt x="30" y="8"/>
                  </a:cubicBezTo>
                  <a:cubicBezTo>
                    <a:pt x="24" y="8"/>
                    <a:pt x="30" y="5"/>
                    <a:pt x="26" y="11"/>
                  </a:cubicBezTo>
                  <a:cubicBezTo>
                    <a:pt x="33" y="8"/>
                    <a:pt x="38" y="16"/>
                    <a:pt x="44" y="20"/>
                  </a:cubicBezTo>
                  <a:cubicBezTo>
                    <a:pt x="50" y="24"/>
                    <a:pt x="61" y="22"/>
                    <a:pt x="52" y="34"/>
                  </a:cubicBezTo>
                  <a:cubicBezTo>
                    <a:pt x="54" y="34"/>
                    <a:pt x="58" y="34"/>
                    <a:pt x="60" y="34"/>
                  </a:cubicBezTo>
                  <a:cubicBezTo>
                    <a:pt x="59" y="32"/>
                    <a:pt x="58" y="32"/>
                    <a:pt x="57" y="31"/>
                  </a:cubicBezTo>
                  <a:cubicBezTo>
                    <a:pt x="63" y="33"/>
                    <a:pt x="74" y="41"/>
                    <a:pt x="80" y="46"/>
                  </a:cubicBezTo>
                  <a:cubicBezTo>
                    <a:pt x="84" y="49"/>
                    <a:pt x="85" y="62"/>
                    <a:pt x="87" y="49"/>
                  </a:cubicBezTo>
                  <a:cubicBezTo>
                    <a:pt x="91" y="51"/>
                    <a:pt x="95" y="56"/>
                    <a:pt x="97" y="6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62">
              <a:extLst>
                <a:ext uri="{FF2B5EF4-FFF2-40B4-BE49-F238E27FC236}">
                  <a16:creationId xmlns:a16="http://schemas.microsoft.com/office/drawing/2014/main" id="{A76C1C12-11C4-4939-A887-10CAF0C304A6}"/>
                </a:ext>
              </a:extLst>
            </p:cNvPr>
            <p:cNvSpPr>
              <a:spLocks/>
            </p:cNvSpPr>
            <p:nvPr/>
          </p:nvSpPr>
          <p:spPr bwMode="auto">
            <a:xfrm>
              <a:off x="2201863" y="4203700"/>
              <a:ext cx="74612" cy="93663"/>
            </a:xfrm>
            <a:custGeom>
              <a:avLst/>
              <a:gdLst>
                <a:gd name="T0" fmla="*/ 51 w 59"/>
                <a:gd name="T1" fmla="*/ 45 h 75"/>
                <a:gd name="T2" fmla="*/ 24 w 59"/>
                <a:gd name="T3" fmla="*/ 70 h 75"/>
                <a:gd name="T4" fmla="*/ 37 w 59"/>
                <a:gd name="T5" fmla="*/ 62 h 75"/>
                <a:gd name="T6" fmla="*/ 8 w 59"/>
                <a:gd name="T7" fmla="*/ 40 h 75"/>
                <a:gd name="T8" fmla="*/ 12 w 59"/>
                <a:gd name="T9" fmla="*/ 21 h 75"/>
                <a:gd name="T10" fmla="*/ 26 w 59"/>
                <a:gd name="T11" fmla="*/ 6 h 75"/>
                <a:gd name="T12" fmla="*/ 34 w 59"/>
                <a:gd name="T13" fmla="*/ 11 h 75"/>
                <a:gd name="T14" fmla="*/ 47 w 59"/>
                <a:gd name="T15" fmla="*/ 43 h 75"/>
                <a:gd name="T16" fmla="*/ 51 w 59"/>
                <a:gd name="T17"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75">
                  <a:moveTo>
                    <a:pt x="51" y="45"/>
                  </a:moveTo>
                  <a:cubicBezTo>
                    <a:pt x="54" y="53"/>
                    <a:pt x="37" y="75"/>
                    <a:pt x="24" y="70"/>
                  </a:cubicBezTo>
                  <a:cubicBezTo>
                    <a:pt x="8" y="64"/>
                    <a:pt x="29" y="47"/>
                    <a:pt x="37" y="62"/>
                  </a:cubicBezTo>
                  <a:cubicBezTo>
                    <a:pt x="38" y="48"/>
                    <a:pt x="16" y="50"/>
                    <a:pt x="8" y="40"/>
                  </a:cubicBezTo>
                  <a:cubicBezTo>
                    <a:pt x="0" y="30"/>
                    <a:pt x="5" y="28"/>
                    <a:pt x="12" y="21"/>
                  </a:cubicBezTo>
                  <a:cubicBezTo>
                    <a:pt x="16" y="17"/>
                    <a:pt x="22" y="8"/>
                    <a:pt x="26" y="6"/>
                  </a:cubicBezTo>
                  <a:cubicBezTo>
                    <a:pt x="37" y="0"/>
                    <a:pt x="29" y="4"/>
                    <a:pt x="34" y="11"/>
                  </a:cubicBezTo>
                  <a:cubicBezTo>
                    <a:pt x="40" y="21"/>
                    <a:pt x="59" y="33"/>
                    <a:pt x="47" y="43"/>
                  </a:cubicBezTo>
                  <a:cubicBezTo>
                    <a:pt x="49" y="42"/>
                    <a:pt x="49" y="44"/>
                    <a:pt x="51" y="4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63">
              <a:extLst>
                <a:ext uri="{FF2B5EF4-FFF2-40B4-BE49-F238E27FC236}">
                  <a16:creationId xmlns:a16="http://schemas.microsoft.com/office/drawing/2014/main" id="{32ECD368-6E90-44AB-AEC2-3E23EA926FDD}"/>
                </a:ext>
              </a:extLst>
            </p:cNvPr>
            <p:cNvSpPr>
              <a:spLocks/>
            </p:cNvSpPr>
            <p:nvPr/>
          </p:nvSpPr>
          <p:spPr bwMode="auto">
            <a:xfrm>
              <a:off x="5526088" y="4959350"/>
              <a:ext cx="71437" cy="74613"/>
            </a:xfrm>
            <a:custGeom>
              <a:avLst/>
              <a:gdLst>
                <a:gd name="T0" fmla="*/ 50 w 57"/>
                <a:gd name="T1" fmla="*/ 12 h 59"/>
                <a:gd name="T2" fmla="*/ 29 w 57"/>
                <a:gd name="T3" fmla="*/ 52 h 59"/>
                <a:gd name="T4" fmla="*/ 6 w 57"/>
                <a:gd name="T5" fmla="*/ 25 h 59"/>
                <a:gd name="T6" fmla="*/ 3 w 57"/>
                <a:gd name="T7" fmla="*/ 9 h 59"/>
                <a:gd name="T8" fmla="*/ 30 w 57"/>
                <a:gd name="T9" fmla="*/ 0 h 59"/>
                <a:gd name="T10" fmla="*/ 39 w 57"/>
                <a:gd name="T11" fmla="*/ 3 h 59"/>
                <a:gd name="T12" fmla="*/ 50 w 57"/>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57" h="59">
                  <a:moveTo>
                    <a:pt x="50" y="12"/>
                  </a:moveTo>
                  <a:cubicBezTo>
                    <a:pt x="57" y="28"/>
                    <a:pt x="45" y="59"/>
                    <a:pt x="29" y="52"/>
                  </a:cubicBezTo>
                  <a:cubicBezTo>
                    <a:pt x="17" y="46"/>
                    <a:pt x="15" y="34"/>
                    <a:pt x="6" y="25"/>
                  </a:cubicBezTo>
                  <a:cubicBezTo>
                    <a:pt x="14" y="18"/>
                    <a:pt x="0" y="15"/>
                    <a:pt x="3" y="9"/>
                  </a:cubicBezTo>
                  <a:cubicBezTo>
                    <a:pt x="4" y="6"/>
                    <a:pt x="26" y="0"/>
                    <a:pt x="30" y="0"/>
                  </a:cubicBezTo>
                  <a:cubicBezTo>
                    <a:pt x="31" y="0"/>
                    <a:pt x="39" y="3"/>
                    <a:pt x="39" y="3"/>
                  </a:cubicBezTo>
                  <a:cubicBezTo>
                    <a:pt x="45" y="5"/>
                    <a:pt x="54" y="2"/>
                    <a:pt x="50" y="1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64">
              <a:extLst>
                <a:ext uri="{FF2B5EF4-FFF2-40B4-BE49-F238E27FC236}">
                  <a16:creationId xmlns:a16="http://schemas.microsoft.com/office/drawing/2014/main" id="{BEA3F9D6-1F0E-4F40-A4C9-48420CFA4095}"/>
                </a:ext>
              </a:extLst>
            </p:cNvPr>
            <p:cNvSpPr>
              <a:spLocks/>
            </p:cNvSpPr>
            <p:nvPr/>
          </p:nvSpPr>
          <p:spPr bwMode="auto">
            <a:xfrm>
              <a:off x="1377950" y="4656138"/>
              <a:ext cx="106362" cy="69850"/>
            </a:xfrm>
            <a:custGeom>
              <a:avLst/>
              <a:gdLst>
                <a:gd name="T0" fmla="*/ 84 w 85"/>
                <a:gd name="T1" fmla="*/ 44 h 56"/>
                <a:gd name="T2" fmla="*/ 78 w 85"/>
                <a:gd name="T3" fmla="*/ 56 h 56"/>
                <a:gd name="T4" fmla="*/ 66 w 85"/>
                <a:gd name="T5" fmla="*/ 45 h 56"/>
                <a:gd name="T6" fmla="*/ 48 w 85"/>
                <a:gd name="T7" fmla="*/ 45 h 56"/>
                <a:gd name="T8" fmla="*/ 17 w 85"/>
                <a:gd name="T9" fmla="*/ 42 h 56"/>
                <a:gd name="T10" fmla="*/ 19 w 85"/>
                <a:gd name="T11" fmla="*/ 27 h 56"/>
                <a:gd name="T12" fmla="*/ 25 w 85"/>
                <a:gd name="T13" fmla="*/ 6 h 56"/>
                <a:gd name="T14" fmla="*/ 37 w 85"/>
                <a:gd name="T15" fmla="*/ 21 h 56"/>
                <a:gd name="T16" fmla="*/ 55 w 85"/>
                <a:gd name="T17" fmla="*/ 23 h 56"/>
                <a:gd name="T18" fmla="*/ 84 w 85"/>
                <a:gd name="T19"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56">
                  <a:moveTo>
                    <a:pt x="84" y="44"/>
                  </a:moveTo>
                  <a:cubicBezTo>
                    <a:pt x="85" y="50"/>
                    <a:pt x="84" y="56"/>
                    <a:pt x="78" y="56"/>
                  </a:cubicBezTo>
                  <a:cubicBezTo>
                    <a:pt x="75" y="56"/>
                    <a:pt x="69" y="47"/>
                    <a:pt x="66" y="45"/>
                  </a:cubicBezTo>
                  <a:cubicBezTo>
                    <a:pt x="60" y="43"/>
                    <a:pt x="54" y="45"/>
                    <a:pt x="48" y="45"/>
                  </a:cubicBezTo>
                  <a:cubicBezTo>
                    <a:pt x="38" y="45"/>
                    <a:pt x="26" y="49"/>
                    <a:pt x="17" y="42"/>
                  </a:cubicBezTo>
                  <a:cubicBezTo>
                    <a:pt x="0" y="31"/>
                    <a:pt x="16" y="35"/>
                    <a:pt x="19" y="27"/>
                  </a:cubicBezTo>
                  <a:cubicBezTo>
                    <a:pt x="21" y="21"/>
                    <a:pt x="8" y="0"/>
                    <a:pt x="25" y="6"/>
                  </a:cubicBezTo>
                  <a:cubicBezTo>
                    <a:pt x="36" y="9"/>
                    <a:pt x="29" y="18"/>
                    <a:pt x="37" y="21"/>
                  </a:cubicBezTo>
                  <a:cubicBezTo>
                    <a:pt x="41" y="23"/>
                    <a:pt x="49" y="20"/>
                    <a:pt x="55" y="23"/>
                  </a:cubicBezTo>
                  <a:cubicBezTo>
                    <a:pt x="65" y="27"/>
                    <a:pt x="78" y="35"/>
                    <a:pt x="84" y="4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65">
              <a:extLst>
                <a:ext uri="{FF2B5EF4-FFF2-40B4-BE49-F238E27FC236}">
                  <a16:creationId xmlns:a16="http://schemas.microsoft.com/office/drawing/2014/main" id="{5778A0C2-9B22-482D-B7A6-1DBB63B7186C}"/>
                </a:ext>
              </a:extLst>
            </p:cNvPr>
            <p:cNvSpPr>
              <a:spLocks/>
            </p:cNvSpPr>
            <p:nvPr/>
          </p:nvSpPr>
          <p:spPr bwMode="auto">
            <a:xfrm>
              <a:off x="1236663" y="4511675"/>
              <a:ext cx="73025" cy="88900"/>
            </a:xfrm>
            <a:custGeom>
              <a:avLst/>
              <a:gdLst>
                <a:gd name="T0" fmla="*/ 40 w 58"/>
                <a:gd name="T1" fmla="*/ 11 h 70"/>
                <a:gd name="T2" fmla="*/ 9 w 58"/>
                <a:gd name="T3" fmla="*/ 43 h 70"/>
                <a:gd name="T4" fmla="*/ 12 w 58"/>
                <a:gd name="T5" fmla="*/ 9 h 70"/>
                <a:gd name="T6" fmla="*/ 25 w 58"/>
                <a:gd name="T7" fmla="*/ 7 h 70"/>
                <a:gd name="T8" fmla="*/ 40 w 58"/>
                <a:gd name="T9" fmla="*/ 11 h 70"/>
              </a:gdLst>
              <a:ahLst/>
              <a:cxnLst>
                <a:cxn ang="0">
                  <a:pos x="T0" y="T1"/>
                </a:cxn>
                <a:cxn ang="0">
                  <a:pos x="T2" y="T3"/>
                </a:cxn>
                <a:cxn ang="0">
                  <a:pos x="T4" y="T5"/>
                </a:cxn>
                <a:cxn ang="0">
                  <a:pos x="T6" y="T7"/>
                </a:cxn>
                <a:cxn ang="0">
                  <a:pos x="T8" y="T9"/>
                </a:cxn>
              </a:cxnLst>
              <a:rect l="0" t="0" r="r" b="b"/>
              <a:pathLst>
                <a:path w="58" h="70">
                  <a:moveTo>
                    <a:pt x="40" y="11"/>
                  </a:moveTo>
                  <a:cubicBezTo>
                    <a:pt x="58" y="28"/>
                    <a:pt x="29" y="70"/>
                    <a:pt x="9" y="43"/>
                  </a:cubicBezTo>
                  <a:cubicBezTo>
                    <a:pt x="1" y="32"/>
                    <a:pt x="0" y="16"/>
                    <a:pt x="12" y="9"/>
                  </a:cubicBezTo>
                  <a:cubicBezTo>
                    <a:pt x="10" y="10"/>
                    <a:pt x="26" y="7"/>
                    <a:pt x="25" y="7"/>
                  </a:cubicBezTo>
                  <a:cubicBezTo>
                    <a:pt x="32" y="6"/>
                    <a:pt x="36" y="0"/>
                    <a:pt x="40" y="1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66">
              <a:extLst>
                <a:ext uri="{FF2B5EF4-FFF2-40B4-BE49-F238E27FC236}">
                  <a16:creationId xmlns:a16="http://schemas.microsoft.com/office/drawing/2014/main" id="{9865F5D6-2D50-49D7-A292-CC887CED388D}"/>
                </a:ext>
              </a:extLst>
            </p:cNvPr>
            <p:cNvSpPr>
              <a:spLocks/>
            </p:cNvSpPr>
            <p:nvPr/>
          </p:nvSpPr>
          <p:spPr bwMode="auto">
            <a:xfrm>
              <a:off x="4370388" y="6369050"/>
              <a:ext cx="107950" cy="74613"/>
            </a:xfrm>
            <a:custGeom>
              <a:avLst/>
              <a:gdLst>
                <a:gd name="T0" fmla="*/ 75 w 87"/>
                <a:gd name="T1" fmla="*/ 19 h 60"/>
                <a:gd name="T2" fmla="*/ 58 w 87"/>
                <a:gd name="T3" fmla="*/ 39 h 60"/>
                <a:gd name="T4" fmla="*/ 43 w 87"/>
                <a:gd name="T5" fmla="*/ 48 h 60"/>
                <a:gd name="T6" fmla="*/ 26 w 87"/>
                <a:gd name="T7" fmla="*/ 57 h 60"/>
                <a:gd name="T8" fmla="*/ 11 w 87"/>
                <a:gd name="T9" fmla="*/ 40 h 60"/>
                <a:gd name="T10" fmla="*/ 34 w 87"/>
                <a:gd name="T11" fmla="*/ 34 h 60"/>
                <a:gd name="T12" fmla="*/ 54 w 87"/>
                <a:gd name="T13" fmla="*/ 17 h 60"/>
                <a:gd name="T14" fmla="*/ 74 w 87"/>
                <a:gd name="T15" fmla="*/ 0 h 60"/>
                <a:gd name="T16" fmla="*/ 73 w 87"/>
                <a:gd name="T17" fmla="*/ 8 h 60"/>
                <a:gd name="T18" fmla="*/ 71 w 87"/>
                <a:gd name="T19" fmla="*/ 18 h 60"/>
                <a:gd name="T20" fmla="*/ 75 w 87"/>
                <a:gd name="T21" fmla="*/ 1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0">
                  <a:moveTo>
                    <a:pt x="75" y="19"/>
                  </a:moveTo>
                  <a:cubicBezTo>
                    <a:pt x="87" y="28"/>
                    <a:pt x="63" y="34"/>
                    <a:pt x="58" y="39"/>
                  </a:cubicBezTo>
                  <a:cubicBezTo>
                    <a:pt x="52" y="43"/>
                    <a:pt x="52" y="45"/>
                    <a:pt x="43" y="48"/>
                  </a:cubicBezTo>
                  <a:cubicBezTo>
                    <a:pt x="37" y="50"/>
                    <a:pt x="24" y="50"/>
                    <a:pt x="26" y="57"/>
                  </a:cubicBezTo>
                  <a:cubicBezTo>
                    <a:pt x="12" y="60"/>
                    <a:pt x="0" y="50"/>
                    <a:pt x="11" y="40"/>
                  </a:cubicBezTo>
                  <a:cubicBezTo>
                    <a:pt x="17" y="35"/>
                    <a:pt x="28" y="37"/>
                    <a:pt x="34" y="34"/>
                  </a:cubicBezTo>
                  <a:cubicBezTo>
                    <a:pt x="42" y="31"/>
                    <a:pt x="49" y="22"/>
                    <a:pt x="54" y="17"/>
                  </a:cubicBezTo>
                  <a:cubicBezTo>
                    <a:pt x="59" y="13"/>
                    <a:pt x="71" y="8"/>
                    <a:pt x="74" y="0"/>
                  </a:cubicBezTo>
                  <a:cubicBezTo>
                    <a:pt x="75" y="5"/>
                    <a:pt x="75" y="4"/>
                    <a:pt x="73" y="8"/>
                  </a:cubicBezTo>
                  <a:cubicBezTo>
                    <a:pt x="75" y="12"/>
                    <a:pt x="74" y="16"/>
                    <a:pt x="71" y="18"/>
                  </a:cubicBezTo>
                  <a:cubicBezTo>
                    <a:pt x="72" y="19"/>
                    <a:pt x="73" y="19"/>
                    <a:pt x="75" y="1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67">
              <a:extLst>
                <a:ext uri="{FF2B5EF4-FFF2-40B4-BE49-F238E27FC236}">
                  <a16:creationId xmlns:a16="http://schemas.microsoft.com/office/drawing/2014/main" id="{BCAD4AA9-F3D1-4D0E-9FF9-3B7C9CD64292}"/>
                </a:ext>
              </a:extLst>
            </p:cNvPr>
            <p:cNvSpPr>
              <a:spLocks/>
            </p:cNvSpPr>
            <p:nvPr/>
          </p:nvSpPr>
          <p:spPr bwMode="auto">
            <a:xfrm>
              <a:off x="4741863" y="5089525"/>
              <a:ext cx="161925" cy="25400"/>
            </a:xfrm>
            <a:custGeom>
              <a:avLst/>
              <a:gdLst>
                <a:gd name="T0" fmla="*/ 122 w 129"/>
                <a:gd name="T1" fmla="*/ 6 h 21"/>
                <a:gd name="T2" fmla="*/ 106 w 129"/>
                <a:gd name="T3" fmla="*/ 12 h 21"/>
                <a:gd name="T4" fmla="*/ 79 w 129"/>
                <a:gd name="T5" fmla="*/ 17 h 21"/>
                <a:gd name="T6" fmla="*/ 18 w 129"/>
                <a:gd name="T7" fmla="*/ 21 h 21"/>
                <a:gd name="T8" fmla="*/ 9 w 129"/>
                <a:gd name="T9" fmla="*/ 13 h 21"/>
                <a:gd name="T10" fmla="*/ 24 w 129"/>
                <a:gd name="T11" fmla="*/ 0 h 21"/>
                <a:gd name="T12" fmla="*/ 56 w 129"/>
                <a:gd name="T13" fmla="*/ 3 h 21"/>
                <a:gd name="T14" fmla="*/ 122 w 129"/>
                <a:gd name="T15" fmla="*/ 6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21">
                  <a:moveTo>
                    <a:pt x="122" y="6"/>
                  </a:moveTo>
                  <a:cubicBezTo>
                    <a:pt x="129" y="8"/>
                    <a:pt x="110" y="11"/>
                    <a:pt x="106" y="12"/>
                  </a:cubicBezTo>
                  <a:cubicBezTo>
                    <a:pt x="98" y="13"/>
                    <a:pt x="87" y="16"/>
                    <a:pt x="79" y="17"/>
                  </a:cubicBezTo>
                  <a:cubicBezTo>
                    <a:pt x="61" y="18"/>
                    <a:pt x="36" y="13"/>
                    <a:pt x="18" y="21"/>
                  </a:cubicBezTo>
                  <a:cubicBezTo>
                    <a:pt x="20" y="14"/>
                    <a:pt x="13" y="6"/>
                    <a:pt x="9" y="13"/>
                  </a:cubicBezTo>
                  <a:cubicBezTo>
                    <a:pt x="0" y="0"/>
                    <a:pt x="18" y="3"/>
                    <a:pt x="24" y="0"/>
                  </a:cubicBezTo>
                  <a:cubicBezTo>
                    <a:pt x="27" y="8"/>
                    <a:pt x="49" y="3"/>
                    <a:pt x="56" y="3"/>
                  </a:cubicBezTo>
                  <a:cubicBezTo>
                    <a:pt x="76" y="1"/>
                    <a:pt x="102" y="0"/>
                    <a:pt x="122" y="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68">
              <a:extLst>
                <a:ext uri="{FF2B5EF4-FFF2-40B4-BE49-F238E27FC236}">
                  <a16:creationId xmlns:a16="http://schemas.microsoft.com/office/drawing/2014/main" id="{2AE6DA87-9EBE-4667-A672-F773A48A7056}"/>
                </a:ext>
              </a:extLst>
            </p:cNvPr>
            <p:cNvSpPr>
              <a:spLocks/>
            </p:cNvSpPr>
            <p:nvPr/>
          </p:nvSpPr>
          <p:spPr bwMode="auto">
            <a:xfrm>
              <a:off x="1646238" y="4649788"/>
              <a:ext cx="74612" cy="60325"/>
            </a:xfrm>
            <a:custGeom>
              <a:avLst/>
              <a:gdLst>
                <a:gd name="T0" fmla="*/ 57 w 60"/>
                <a:gd name="T1" fmla="*/ 15 h 49"/>
                <a:gd name="T2" fmla="*/ 52 w 60"/>
                <a:gd name="T3" fmla="*/ 37 h 49"/>
                <a:gd name="T4" fmla="*/ 38 w 60"/>
                <a:gd name="T5" fmla="*/ 43 h 49"/>
                <a:gd name="T6" fmla="*/ 33 w 60"/>
                <a:gd name="T7" fmla="*/ 35 h 49"/>
                <a:gd name="T8" fmla="*/ 38 w 60"/>
                <a:gd name="T9" fmla="*/ 34 h 49"/>
                <a:gd name="T10" fmla="*/ 29 w 60"/>
                <a:gd name="T11" fmla="*/ 31 h 49"/>
                <a:gd name="T12" fmla="*/ 35 w 60"/>
                <a:gd name="T13" fmla="*/ 28 h 49"/>
                <a:gd name="T14" fmla="*/ 37 w 60"/>
                <a:gd name="T15" fmla="*/ 22 h 49"/>
                <a:gd name="T16" fmla="*/ 9 w 60"/>
                <a:gd name="T17" fmla="*/ 14 h 49"/>
                <a:gd name="T18" fmla="*/ 26 w 60"/>
                <a:gd name="T19" fmla="*/ 4 h 49"/>
                <a:gd name="T20" fmla="*/ 48 w 60"/>
                <a:gd name="T21" fmla="*/ 0 h 49"/>
                <a:gd name="T22" fmla="*/ 57 w 60"/>
                <a:gd name="T23"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49">
                  <a:moveTo>
                    <a:pt x="57" y="15"/>
                  </a:moveTo>
                  <a:cubicBezTo>
                    <a:pt x="60" y="26"/>
                    <a:pt x="56" y="31"/>
                    <a:pt x="52" y="37"/>
                  </a:cubicBezTo>
                  <a:cubicBezTo>
                    <a:pt x="48" y="43"/>
                    <a:pt x="50" y="49"/>
                    <a:pt x="38" y="43"/>
                  </a:cubicBezTo>
                  <a:cubicBezTo>
                    <a:pt x="38" y="43"/>
                    <a:pt x="34" y="36"/>
                    <a:pt x="33" y="35"/>
                  </a:cubicBezTo>
                  <a:cubicBezTo>
                    <a:pt x="34" y="35"/>
                    <a:pt x="37" y="34"/>
                    <a:pt x="38" y="34"/>
                  </a:cubicBezTo>
                  <a:cubicBezTo>
                    <a:pt x="36" y="34"/>
                    <a:pt x="32" y="32"/>
                    <a:pt x="29" y="31"/>
                  </a:cubicBezTo>
                  <a:cubicBezTo>
                    <a:pt x="32" y="29"/>
                    <a:pt x="31" y="29"/>
                    <a:pt x="35" y="28"/>
                  </a:cubicBezTo>
                  <a:cubicBezTo>
                    <a:pt x="36" y="25"/>
                    <a:pt x="34" y="26"/>
                    <a:pt x="37" y="22"/>
                  </a:cubicBezTo>
                  <a:cubicBezTo>
                    <a:pt x="32" y="16"/>
                    <a:pt x="0" y="35"/>
                    <a:pt x="9" y="14"/>
                  </a:cubicBezTo>
                  <a:cubicBezTo>
                    <a:pt x="10" y="11"/>
                    <a:pt x="25" y="5"/>
                    <a:pt x="26" y="4"/>
                  </a:cubicBezTo>
                  <a:cubicBezTo>
                    <a:pt x="31" y="3"/>
                    <a:pt x="44" y="8"/>
                    <a:pt x="48" y="0"/>
                  </a:cubicBezTo>
                  <a:cubicBezTo>
                    <a:pt x="48" y="5"/>
                    <a:pt x="50" y="13"/>
                    <a:pt x="57" y="1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69">
              <a:extLst>
                <a:ext uri="{FF2B5EF4-FFF2-40B4-BE49-F238E27FC236}">
                  <a16:creationId xmlns:a16="http://schemas.microsoft.com/office/drawing/2014/main" id="{1ADC6064-191B-4292-8CAD-323B881DA26E}"/>
                </a:ext>
              </a:extLst>
            </p:cNvPr>
            <p:cNvSpPr>
              <a:spLocks/>
            </p:cNvSpPr>
            <p:nvPr/>
          </p:nvSpPr>
          <p:spPr bwMode="auto">
            <a:xfrm>
              <a:off x="1354138" y="4611688"/>
              <a:ext cx="44450" cy="90488"/>
            </a:xfrm>
            <a:custGeom>
              <a:avLst/>
              <a:gdLst>
                <a:gd name="T0" fmla="*/ 34 w 35"/>
                <a:gd name="T1" fmla="*/ 28 h 72"/>
                <a:gd name="T2" fmla="*/ 31 w 35"/>
                <a:gd name="T3" fmla="*/ 60 h 72"/>
                <a:gd name="T4" fmla="*/ 7 w 35"/>
                <a:gd name="T5" fmla="*/ 39 h 72"/>
                <a:gd name="T6" fmla="*/ 3 w 35"/>
                <a:gd name="T7" fmla="*/ 12 h 72"/>
                <a:gd name="T8" fmla="*/ 34 w 35"/>
                <a:gd name="T9" fmla="*/ 28 h 72"/>
              </a:gdLst>
              <a:ahLst/>
              <a:cxnLst>
                <a:cxn ang="0">
                  <a:pos x="T0" y="T1"/>
                </a:cxn>
                <a:cxn ang="0">
                  <a:pos x="T2" y="T3"/>
                </a:cxn>
                <a:cxn ang="0">
                  <a:pos x="T4" y="T5"/>
                </a:cxn>
                <a:cxn ang="0">
                  <a:pos x="T6" y="T7"/>
                </a:cxn>
                <a:cxn ang="0">
                  <a:pos x="T8" y="T9"/>
                </a:cxn>
              </a:cxnLst>
              <a:rect l="0" t="0" r="r" b="b"/>
              <a:pathLst>
                <a:path w="35" h="72">
                  <a:moveTo>
                    <a:pt x="34" y="28"/>
                  </a:moveTo>
                  <a:cubicBezTo>
                    <a:pt x="35" y="35"/>
                    <a:pt x="32" y="59"/>
                    <a:pt x="31" y="60"/>
                  </a:cubicBezTo>
                  <a:cubicBezTo>
                    <a:pt x="18" y="72"/>
                    <a:pt x="9" y="48"/>
                    <a:pt x="7" y="39"/>
                  </a:cubicBezTo>
                  <a:cubicBezTo>
                    <a:pt x="6" y="34"/>
                    <a:pt x="0" y="16"/>
                    <a:pt x="3" y="12"/>
                  </a:cubicBezTo>
                  <a:cubicBezTo>
                    <a:pt x="10" y="0"/>
                    <a:pt x="28" y="21"/>
                    <a:pt x="34" y="28"/>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0" name="Freeform 170">
              <a:extLst>
                <a:ext uri="{FF2B5EF4-FFF2-40B4-BE49-F238E27FC236}">
                  <a16:creationId xmlns:a16="http://schemas.microsoft.com/office/drawing/2014/main" id="{86C4E161-33A9-49AE-BB17-DB0EEE25972F}"/>
                </a:ext>
              </a:extLst>
            </p:cNvPr>
            <p:cNvSpPr>
              <a:spLocks/>
            </p:cNvSpPr>
            <p:nvPr/>
          </p:nvSpPr>
          <p:spPr bwMode="auto">
            <a:xfrm>
              <a:off x="2413000" y="4970463"/>
              <a:ext cx="58737" cy="49213"/>
            </a:xfrm>
            <a:custGeom>
              <a:avLst/>
              <a:gdLst>
                <a:gd name="T0" fmla="*/ 42 w 47"/>
                <a:gd name="T1" fmla="*/ 16 h 39"/>
                <a:gd name="T2" fmla="*/ 16 w 47"/>
                <a:gd name="T3" fmla="*/ 34 h 39"/>
                <a:gd name="T4" fmla="*/ 6 w 47"/>
                <a:gd name="T5" fmla="*/ 16 h 39"/>
                <a:gd name="T6" fmla="*/ 24 w 47"/>
                <a:gd name="T7" fmla="*/ 0 h 39"/>
                <a:gd name="T8" fmla="*/ 42 w 47"/>
                <a:gd name="T9" fmla="*/ 16 h 39"/>
              </a:gdLst>
              <a:ahLst/>
              <a:cxnLst>
                <a:cxn ang="0">
                  <a:pos x="T0" y="T1"/>
                </a:cxn>
                <a:cxn ang="0">
                  <a:pos x="T2" y="T3"/>
                </a:cxn>
                <a:cxn ang="0">
                  <a:pos x="T4" y="T5"/>
                </a:cxn>
                <a:cxn ang="0">
                  <a:pos x="T6" y="T7"/>
                </a:cxn>
                <a:cxn ang="0">
                  <a:pos x="T8" y="T9"/>
                </a:cxn>
              </a:cxnLst>
              <a:rect l="0" t="0" r="r" b="b"/>
              <a:pathLst>
                <a:path w="47" h="39">
                  <a:moveTo>
                    <a:pt x="42" y="16"/>
                  </a:moveTo>
                  <a:cubicBezTo>
                    <a:pt x="47" y="24"/>
                    <a:pt x="24" y="31"/>
                    <a:pt x="16" y="34"/>
                  </a:cubicBezTo>
                  <a:cubicBezTo>
                    <a:pt x="0" y="39"/>
                    <a:pt x="3" y="33"/>
                    <a:pt x="6" y="16"/>
                  </a:cubicBezTo>
                  <a:cubicBezTo>
                    <a:pt x="8" y="1"/>
                    <a:pt x="9" y="0"/>
                    <a:pt x="24" y="0"/>
                  </a:cubicBezTo>
                  <a:cubicBezTo>
                    <a:pt x="33" y="1"/>
                    <a:pt x="46" y="2"/>
                    <a:pt x="42" y="16"/>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1" name="Freeform 171">
              <a:extLst>
                <a:ext uri="{FF2B5EF4-FFF2-40B4-BE49-F238E27FC236}">
                  <a16:creationId xmlns:a16="http://schemas.microsoft.com/office/drawing/2014/main" id="{63DF0CC9-131C-4DC7-AE44-D03962C2EB8C}"/>
                </a:ext>
              </a:extLst>
            </p:cNvPr>
            <p:cNvSpPr>
              <a:spLocks/>
            </p:cNvSpPr>
            <p:nvPr/>
          </p:nvSpPr>
          <p:spPr bwMode="auto">
            <a:xfrm>
              <a:off x="1317625" y="4587875"/>
              <a:ext cx="98425" cy="69850"/>
            </a:xfrm>
            <a:custGeom>
              <a:avLst/>
              <a:gdLst>
                <a:gd name="T0" fmla="*/ 66 w 78"/>
                <a:gd name="T1" fmla="*/ 32 h 56"/>
                <a:gd name="T2" fmla="*/ 45 w 78"/>
                <a:gd name="T3" fmla="*/ 26 h 56"/>
                <a:gd name="T4" fmla="*/ 9 w 78"/>
                <a:gd name="T5" fmla="*/ 4 h 56"/>
                <a:gd name="T6" fmla="*/ 44 w 78"/>
                <a:gd name="T7" fmla="*/ 9 h 56"/>
                <a:gd name="T8" fmla="*/ 66 w 78"/>
                <a:gd name="T9" fmla="*/ 32 h 56"/>
              </a:gdLst>
              <a:ahLst/>
              <a:cxnLst>
                <a:cxn ang="0">
                  <a:pos x="T0" y="T1"/>
                </a:cxn>
                <a:cxn ang="0">
                  <a:pos x="T2" y="T3"/>
                </a:cxn>
                <a:cxn ang="0">
                  <a:pos x="T4" y="T5"/>
                </a:cxn>
                <a:cxn ang="0">
                  <a:pos x="T6" y="T7"/>
                </a:cxn>
                <a:cxn ang="0">
                  <a:pos x="T8" y="T9"/>
                </a:cxn>
              </a:cxnLst>
              <a:rect l="0" t="0" r="r" b="b"/>
              <a:pathLst>
                <a:path w="78" h="56">
                  <a:moveTo>
                    <a:pt x="66" y="32"/>
                  </a:moveTo>
                  <a:cubicBezTo>
                    <a:pt x="78" y="56"/>
                    <a:pt x="48" y="28"/>
                    <a:pt x="45" y="26"/>
                  </a:cubicBezTo>
                  <a:cubicBezTo>
                    <a:pt x="40" y="23"/>
                    <a:pt x="0" y="19"/>
                    <a:pt x="9" y="4"/>
                  </a:cubicBezTo>
                  <a:cubicBezTo>
                    <a:pt x="11" y="0"/>
                    <a:pt x="40" y="9"/>
                    <a:pt x="44" y="9"/>
                  </a:cubicBezTo>
                  <a:cubicBezTo>
                    <a:pt x="58" y="13"/>
                    <a:pt x="67" y="15"/>
                    <a:pt x="66" y="32"/>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2" name="Freeform 172">
              <a:extLst>
                <a:ext uri="{FF2B5EF4-FFF2-40B4-BE49-F238E27FC236}">
                  <a16:creationId xmlns:a16="http://schemas.microsoft.com/office/drawing/2014/main" id="{21BA4D58-F815-43CD-AF7C-18DAAC139EF3}"/>
                </a:ext>
              </a:extLst>
            </p:cNvPr>
            <p:cNvSpPr>
              <a:spLocks/>
            </p:cNvSpPr>
            <p:nvPr/>
          </p:nvSpPr>
          <p:spPr bwMode="auto">
            <a:xfrm>
              <a:off x="1057275" y="5235575"/>
              <a:ext cx="57150" cy="85725"/>
            </a:xfrm>
            <a:custGeom>
              <a:avLst/>
              <a:gdLst>
                <a:gd name="T0" fmla="*/ 29 w 45"/>
                <a:gd name="T1" fmla="*/ 49 h 69"/>
                <a:gd name="T2" fmla="*/ 30 w 45"/>
                <a:gd name="T3" fmla="*/ 61 h 69"/>
                <a:gd name="T4" fmla="*/ 21 w 45"/>
                <a:gd name="T5" fmla="*/ 51 h 69"/>
                <a:gd name="T6" fmla="*/ 25 w 45"/>
                <a:gd name="T7" fmla="*/ 52 h 69"/>
                <a:gd name="T8" fmla="*/ 6 w 45"/>
                <a:gd name="T9" fmla="*/ 26 h 69"/>
                <a:gd name="T10" fmla="*/ 12 w 45"/>
                <a:gd name="T11" fmla="*/ 2 h 69"/>
                <a:gd name="T12" fmla="*/ 37 w 45"/>
                <a:gd name="T13" fmla="*/ 35 h 69"/>
                <a:gd name="T14" fmla="*/ 29 w 45"/>
                <a:gd name="T15" fmla="*/ 4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69">
                  <a:moveTo>
                    <a:pt x="29" y="49"/>
                  </a:moveTo>
                  <a:cubicBezTo>
                    <a:pt x="33" y="59"/>
                    <a:pt x="45" y="69"/>
                    <a:pt x="30" y="61"/>
                  </a:cubicBezTo>
                  <a:cubicBezTo>
                    <a:pt x="26" y="58"/>
                    <a:pt x="24" y="55"/>
                    <a:pt x="21" y="51"/>
                  </a:cubicBezTo>
                  <a:cubicBezTo>
                    <a:pt x="23" y="52"/>
                    <a:pt x="23" y="52"/>
                    <a:pt x="25" y="52"/>
                  </a:cubicBezTo>
                  <a:cubicBezTo>
                    <a:pt x="20" y="39"/>
                    <a:pt x="11" y="38"/>
                    <a:pt x="6" y="26"/>
                  </a:cubicBezTo>
                  <a:cubicBezTo>
                    <a:pt x="3" y="18"/>
                    <a:pt x="0" y="0"/>
                    <a:pt x="12" y="2"/>
                  </a:cubicBezTo>
                  <a:cubicBezTo>
                    <a:pt x="20" y="4"/>
                    <a:pt x="37" y="28"/>
                    <a:pt x="37" y="35"/>
                  </a:cubicBezTo>
                  <a:cubicBezTo>
                    <a:pt x="37" y="47"/>
                    <a:pt x="25" y="40"/>
                    <a:pt x="29" y="4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3" name="Freeform 173">
              <a:extLst>
                <a:ext uri="{FF2B5EF4-FFF2-40B4-BE49-F238E27FC236}">
                  <a16:creationId xmlns:a16="http://schemas.microsoft.com/office/drawing/2014/main" id="{70AD0224-1DE0-4EA1-8092-3F095F4318C4}"/>
                </a:ext>
              </a:extLst>
            </p:cNvPr>
            <p:cNvSpPr>
              <a:spLocks/>
            </p:cNvSpPr>
            <p:nvPr/>
          </p:nvSpPr>
          <p:spPr bwMode="auto">
            <a:xfrm>
              <a:off x="1420813" y="4648200"/>
              <a:ext cx="82550" cy="60325"/>
            </a:xfrm>
            <a:custGeom>
              <a:avLst/>
              <a:gdLst>
                <a:gd name="T0" fmla="*/ 58 w 65"/>
                <a:gd name="T1" fmla="*/ 35 h 48"/>
                <a:gd name="T2" fmla="*/ 57 w 65"/>
                <a:gd name="T3" fmla="*/ 46 h 48"/>
                <a:gd name="T4" fmla="*/ 33 w 65"/>
                <a:gd name="T5" fmla="*/ 32 h 48"/>
                <a:gd name="T6" fmla="*/ 7 w 65"/>
                <a:gd name="T7" fmla="*/ 24 h 48"/>
                <a:gd name="T8" fmla="*/ 0 w 65"/>
                <a:gd name="T9" fmla="*/ 23 h 48"/>
                <a:gd name="T10" fmla="*/ 9 w 65"/>
                <a:gd name="T11" fmla="*/ 9 h 48"/>
                <a:gd name="T12" fmla="*/ 58 w 65"/>
                <a:gd name="T13" fmla="*/ 35 h 48"/>
              </a:gdLst>
              <a:ahLst/>
              <a:cxnLst>
                <a:cxn ang="0">
                  <a:pos x="T0" y="T1"/>
                </a:cxn>
                <a:cxn ang="0">
                  <a:pos x="T2" y="T3"/>
                </a:cxn>
                <a:cxn ang="0">
                  <a:pos x="T4" y="T5"/>
                </a:cxn>
                <a:cxn ang="0">
                  <a:pos x="T6" y="T7"/>
                </a:cxn>
                <a:cxn ang="0">
                  <a:pos x="T8" y="T9"/>
                </a:cxn>
                <a:cxn ang="0">
                  <a:pos x="T10" y="T11"/>
                </a:cxn>
                <a:cxn ang="0">
                  <a:pos x="T12" y="T13"/>
                </a:cxn>
              </a:cxnLst>
              <a:rect l="0" t="0" r="r" b="b"/>
              <a:pathLst>
                <a:path w="65" h="48">
                  <a:moveTo>
                    <a:pt x="58" y="35"/>
                  </a:moveTo>
                  <a:cubicBezTo>
                    <a:pt x="65" y="39"/>
                    <a:pt x="64" y="44"/>
                    <a:pt x="57" y="46"/>
                  </a:cubicBezTo>
                  <a:cubicBezTo>
                    <a:pt x="48" y="48"/>
                    <a:pt x="39" y="35"/>
                    <a:pt x="33" y="32"/>
                  </a:cubicBezTo>
                  <a:cubicBezTo>
                    <a:pt x="23" y="26"/>
                    <a:pt x="17" y="26"/>
                    <a:pt x="7" y="24"/>
                  </a:cubicBezTo>
                  <a:cubicBezTo>
                    <a:pt x="2" y="23"/>
                    <a:pt x="1" y="30"/>
                    <a:pt x="0" y="23"/>
                  </a:cubicBezTo>
                  <a:cubicBezTo>
                    <a:pt x="0" y="23"/>
                    <a:pt x="9" y="9"/>
                    <a:pt x="9" y="9"/>
                  </a:cubicBezTo>
                  <a:cubicBezTo>
                    <a:pt x="24" y="0"/>
                    <a:pt x="51" y="24"/>
                    <a:pt x="58" y="3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4" name="Freeform 174">
              <a:extLst>
                <a:ext uri="{FF2B5EF4-FFF2-40B4-BE49-F238E27FC236}">
                  <a16:creationId xmlns:a16="http://schemas.microsoft.com/office/drawing/2014/main" id="{D83AC61A-05B8-47A5-B9ED-00EE5ACFF171}"/>
                </a:ext>
              </a:extLst>
            </p:cNvPr>
            <p:cNvSpPr>
              <a:spLocks/>
            </p:cNvSpPr>
            <p:nvPr/>
          </p:nvSpPr>
          <p:spPr bwMode="auto">
            <a:xfrm>
              <a:off x="1647825" y="4870450"/>
              <a:ext cx="61912" cy="55563"/>
            </a:xfrm>
            <a:custGeom>
              <a:avLst/>
              <a:gdLst>
                <a:gd name="T0" fmla="*/ 43 w 49"/>
                <a:gd name="T1" fmla="*/ 13 h 44"/>
                <a:gd name="T2" fmla="*/ 47 w 49"/>
                <a:gd name="T3" fmla="*/ 24 h 44"/>
                <a:gd name="T4" fmla="*/ 39 w 49"/>
                <a:gd name="T5" fmla="*/ 37 h 44"/>
                <a:gd name="T6" fmla="*/ 28 w 49"/>
                <a:gd name="T7" fmla="*/ 34 h 44"/>
                <a:gd name="T8" fmla="*/ 20 w 49"/>
                <a:gd name="T9" fmla="*/ 44 h 44"/>
                <a:gd name="T10" fmla="*/ 18 w 49"/>
                <a:gd name="T11" fmla="*/ 7 h 44"/>
                <a:gd name="T12" fmla="*/ 18 w 49"/>
                <a:gd name="T13" fmla="*/ 17 h 44"/>
                <a:gd name="T14" fmla="*/ 20 w 49"/>
                <a:gd name="T15" fmla="*/ 12 h 44"/>
                <a:gd name="T16" fmla="*/ 43 w 49"/>
                <a:gd name="T17"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4">
                  <a:moveTo>
                    <a:pt x="43" y="13"/>
                  </a:moveTo>
                  <a:cubicBezTo>
                    <a:pt x="49" y="17"/>
                    <a:pt x="47" y="20"/>
                    <a:pt x="47" y="24"/>
                  </a:cubicBezTo>
                  <a:cubicBezTo>
                    <a:pt x="47" y="21"/>
                    <a:pt x="36" y="39"/>
                    <a:pt x="39" y="37"/>
                  </a:cubicBezTo>
                  <a:cubicBezTo>
                    <a:pt x="35" y="39"/>
                    <a:pt x="31" y="33"/>
                    <a:pt x="28" y="34"/>
                  </a:cubicBezTo>
                  <a:cubicBezTo>
                    <a:pt x="24" y="36"/>
                    <a:pt x="24" y="42"/>
                    <a:pt x="20" y="44"/>
                  </a:cubicBezTo>
                  <a:cubicBezTo>
                    <a:pt x="19" y="26"/>
                    <a:pt x="0" y="21"/>
                    <a:pt x="18" y="7"/>
                  </a:cubicBezTo>
                  <a:cubicBezTo>
                    <a:pt x="18" y="10"/>
                    <a:pt x="19" y="14"/>
                    <a:pt x="18" y="17"/>
                  </a:cubicBezTo>
                  <a:cubicBezTo>
                    <a:pt x="19" y="16"/>
                    <a:pt x="19" y="13"/>
                    <a:pt x="20" y="12"/>
                  </a:cubicBezTo>
                  <a:cubicBezTo>
                    <a:pt x="29" y="16"/>
                    <a:pt x="33" y="0"/>
                    <a:pt x="43" y="13"/>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5" name="Freeform 175">
              <a:extLst>
                <a:ext uri="{FF2B5EF4-FFF2-40B4-BE49-F238E27FC236}">
                  <a16:creationId xmlns:a16="http://schemas.microsoft.com/office/drawing/2014/main" id="{4F258CEA-7913-451F-A596-03DEEE318B05}"/>
                </a:ext>
              </a:extLst>
            </p:cNvPr>
            <p:cNvSpPr>
              <a:spLocks/>
            </p:cNvSpPr>
            <p:nvPr/>
          </p:nvSpPr>
          <p:spPr bwMode="auto">
            <a:xfrm>
              <a:off x="5364163" y="5965825"/>
              <a:ext cx="57150" cy="68263"/>
            </a:xfrm>
            <a:custGeom>
              <a:avLst/>
              <a:gdLst>
                <a:gd name="T0" fmla="*/ 37 w 46"/>
                <a:gd name="T1" fmla="*/ 19 h 54"/>
                <a:gd name="T2" fmla="*/ 7 w 46"/>
                <a:gd name="T3" fmla="*/ 24 h 54"/>
                <a:gd name="T4" fmla="*/ 37 w 46"/>
                <a:gd name="T5" fmla="*/ 19 h 54"/>
              </a:gdLst>
              <a:ahLst/>
              <a:cxnLst>
                <a:cxn ang="0">
                  <a:pos x="T0" y="T1"/>
                </a:cxn>
                <a:cxn ang="0">
                  <a:pos x="T2" y="T3"/>
                </a:cxn>
                <a:cxn ang="0">
                  <a:pos x="T4" y="T5"/>
                </a:cxn>
              </a:cxnLst>
              <a:rect l="0" t="0" r="r" b="b"/>
              <a:pathLst>
                <a:path w="46" h="54">
                  <a:moveTo>
                    <a:pt x="37" y="19"/>
                  </a:moveTo>
                  <a:cubicBezTo>
                    <a:pt x="46" y="30"/>
                    <a:pt x="16" y="54"/>
                    <a:pt x="7" y="24"/>
                  </a:cubicBezTo>
                  <a:cubicBezTo>
                    <a:pt x="0" y="0"/>
                    <a:pt x="39" y="9"/>
                    <a:pt x="37" y="19"/>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6" name="Freeform 176">
              <a:extLst>
                <a:ext uri="{FF2B5EF4-FFF2-40B4-BE49-F238E27FC236}">
                  <a16:creationId xmlns:a16="http://schemas.microsoft.com/office/drawing/2014/main" id="{FB2CD77C-627F-41D2-AC32-8F59D5098737}"/>
                </a:ext>
              </a:extLst>
            </p:cNvPr>
            <p:cNvSpPr>
              <a:spLocks/>
            </p:cNvSpPr>
            <p:nvPr/>
          </p:nvSpPr>
          <p:spPr bwMode="auto">
            <a:xfrm>
              <a:off x="1030288" y="5181600"/>
              <a:ext cx="39687" cy="71438"/>
            </a:xfrm>
            <a:custGeom>
              <a:avLst/>
              <a:gdLst>
                <a:gd name="T0" fmla="*/ 29 w 32"/>
                <a:gd name="T1" fmla="*/ 33 h 56"/>
                <a:gd name="T2" fmla="*/ 10 w 32"/>
                <a:gd name="T3" fmla="*/ 47 h 56"/>
                <a:gd name="T4" fmla="*/ 0 w 32"/>
                <a:gd name="T5" fmla="*/ 18 h 56"/>
                <a:gd name="T6" fmla="*/ 29 w 32"/>
                <a:gd name="T7" fmla="*/ 33 h 56"/>
              </a:gdLst>
              <a:ahLst/>
              <a:cxnLst>
                <a:cxn ang="0">
                  <a:pos x="T0" y="T1"/>
                </a:cxn>
                <a:cxn ang="0">
                  <a:pos x="T2" y="T3"/>
                </a:cxn>
                <a:cxn ang="0">
                  <a:pos x="T4" y="T5"/>
                </a:cxn>
                <a:cxn ang="0">
                  <a:pos x="T6" y="T7"/>
                </a:cxn>
              </a:cxnLst>
              <a:rect l="0" t="0" r="r" b="b"/>
              <a:pathLst>
                <a:path w="32" h="56">
                  <a:moveTo>
                    <a:pt x="29" y="33"/>
                  </a:moveTo>
                  <a:cubicBezTo>
                    <a:pt x="32" y="42"/>
                    <a:pt x="18" y="53"/>
                    <a:pt x="10" y="47"/>
                  </a:cubicBezTo>
                  <a:cubicBezTo>
                    <a:pt x="5" y="56"/>
                    <a:pt x="0" y="26"/>
                    <a:pt x="0" y="18"/>
                  </a:cubicBezTo>
                  <a:cubicBezTo>
                    <a:pt x="2" y="0"/>
                    <a:pt x="24" y="24"/>
                    <a:pt x="29" y="33"/>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7" name="Freeform 177">
              <a:extLst>
                <a:ext uri="{FF2B5EF4-FFF2-40B4-BE49-F238E27FC236}">
                  <a16:creationId xmlns:a16="http://schemas.microsoft.com/office/drawing/2014/main" id="{F8014BAD-DB1D-4299-B85F-F37857D957FB}"/>
                </a:ext>
              </a:extLst>
            </p:cNvPr>
            <p:cNvSpPr>
              <a:spLocks/>
            </p:cNvSpPr>
            <p:nvPr/>
          </p:nvSpPr>
          <p:spPr bwMode="auto">
            <a:xfrm>
              <a:off x="4826000" y="5108575"/>
              <a:ext cx="41275" cy="85725"/>
            </a:xfrm>
            <a:custGeom>
              <a:avLst/>
              <a:gdLst>
                <a:gd name="T0" fmla="*/ 24 w 32"/>
                <a:gd name="T1" fmla="*/ 57 h 69"/>
                <a:gd name="T2" fmla="*/ 11 w 32"/>
                <a:gd name="T3" fmla="*/ 55 h 69"/>
                <a:gd name="T4" fmla="*/ 5 w 32"/>
                <a:gd name="T5" fmla="*/ 38 h 69"/>
                <a:gd name="T6" fmla="*/ 0 w 32"/>
                <a:gd name="T7" fmla="*/ 22 h 69"/>
                <a:gd name="T8" fmla="*/ 15 w 32"/>
                <a:gd name="T9" fmla="*/ 13 h 69"/>
                <a:gd name="T10" fmla="*/ 13 w 32"/>
                <a:gd name="T11" fmla="*/ 31 h 69"/>
                <a:gd name="T12" fmla="*/ 24 w 32"/>
                <a:gd name="T13" fmla="*/ 57 h 69"/>
              </a:gdLst>
              <a:ahLst/>
              <a:cxnLst>
                <a:cxn ang="0">
                  <a:pos x="T0" y="T1"/>
                </a:cxn>
                <a:cxn ang="0">
                  <a:pos x="T2" y="T3"/>
                </a:cxn>
                <a:cxn ang="0">
                  <a:pos x="T4" y="T5"/>
                </a:cxn>
                <a:cxn ang="0">
                  <a:pos x="T6" y="T7"/>
                </a:cxn>
                <a:cxn ang="0">
                  <a:pos x="T8" y="T9"/>
                </a:cxn>
                <a:cxn ang="0">
                  <a:pos x="T10" y="T11"/>
                </a:cxn>
                <a:cxn ang="0">
                  <a:pos x="T12" y="T13"/>
                </a:cxn>
              </a:cxnLst>
              <a:rect l="0" t="0" r="r" b="b"/>
              <a:pathLst>
                <a:path w="32" h="69">
                  <a:moveTo>
                    <a:pt x="24" y="57"/>
                  </a:moveTo>
                  <a:cubicBezTo>
                    <a:pt x="32" y="69"/>
                    <a:pt x="16" y="66"/>
                    <a:pt x="11" y="55"/>
                  </a:cubicBezTo>
                  <a:cubicBezTo>
                    <a:pt x="9" y="51"/>
                    <a:pt x="6" y="43"/>
                    <a:pt x="5" y="38"/>
                  </a:cubicBezTo>
                  <a:cubicBezTo>
                    <a:pt x="4" y="36"/>
                    <a:pt x="0" y="25"/>
                    <a:pt x="0" y="22"/>
                  </a:cubicBezTo>
                  <a:cubicBezTo>
                    <a:pt x="0" y="14"/>
                    <a:pt x="9" y="0"/>
                    <a:pt x="15" y="13"/>
                  </a:cubicBezTo>
                  <a:cubicBezTo>
                    <a:pt x="18" y="18"/>
                    <a:pt x="12" y="25"/>
                    <a:pt x="13" y="31"/>
                  </a:cubicBezTo>
                  <a:cubicBezTo>
                    <a:pt x="14" y="40"/>
                    <a:pt x="21" y="48"/>
                    <a:pt x="24" y="57"/>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8" name="Freeform 178">
              <a:extLst>
                <a:ext uri="{FF2B5EF4-FFF2-40B4-BE49-F238E27FC236}">
                  <a16:creationId xmlns:a16="http://schemas.microsoft.com/office/drawing/2014/main" id="{51F5246D-2328-4C9D-A73E-1C153DDA13E9}"/>
                </a:ext>
              </a:extLst>
            </p:cNvPr>
            <p:cNvSpPr>
              <a:spLocks/>
            </p:cNvSpPr>
            <p:nvPr/>
          </p:nvSpPr>
          <p:spPr bwMode="auto">
            <a:xfrm>
              <a:off x="962025" y="5121275"/>
              <a:ext cx="52387" cy="57150"/>
            </a:xfrm>
            <a:custGeom>
              <a:avLst/>
              <a:gdLst>
                <a:gd name="T0" fmla="*/ 38 w 42"/>
                <a:gd name="T1" fmla="*/ 35 h 45"/>
                <a:gd name="T2" fmla="*/ 42 w 42"/>
                <a:gd name="T3" fmla="*/ 44 h 45"/>
                <a:gd name="T4" fmla="*/ 40 w 42"/>
                <a:gd name="T5" fmla="*/ 45 h 45"/>
                <a:gd name="T6" fmla="*/ 14 w 42"/>
                <a:gd name="T7" fmla="*/ 28 h 45"/>
                <a:gd name="T8" fmla="*/ 11 w 42"/>
                <a:gd name="T9" fmla="*/ 25 h 45"/>
                <a:gd name="T10" fmla="*/ 9 w 42"/>
                <a:gd name="T11" fmla="*/ 27 h 45"/>
                <a:gd name="T12" fmla="*/ 4 w 42"/>
                <a:gd name="T13" fmla="*/ 16 h 45"/>
                <a:gd name="T14" fmla="*/ 8 w 42"/>
                <a:gd name="T15" fmla="*/ 16 h 45"/>
                <a:gd name="T16" fmla="*/ 23 w 42"/>
                <a:gd name="T17" fmla="*/ 9 h 45"/>
                <a:gd name="T18" fmla="*/ 38 w 42"/>
                <a:gd name="T19"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5">
                  <a:moveTo>
                    <a:pt x="38" y="35"/>
                  </a:moveTo>
                  <a:cubicBezTo>
                    <a:pt x="40" y="37"/>
                    <a:pt x="42" y="41"/>
                    <a:pt x="42" y="44"/>
                  </a:cubicBezTo>
                  <a:cubicBezTo>
                    <a:pt x="41" y="44"/>
                    <a:pt x="42" y="43"/>
                    <a:pt x="40" y="45"/>
                  </a:cubicBezTo>
                  <a:cubicBezTo>
                    <a:pt x="36" y="40"/>
                    <a:pt x="12" y="32"/>
                    <a:pt x="14" y="28"/>
                  </a:cubicBezTo>
                  <a:cubicBezTo>
                    <a:pt x="11" y="27"/>
                    <a:pt x="11" y="28"/>
                    <a:pt x="11" y="25"/>
                  </a:cubicBezTo>
                  <a:cubicBezTo>
                    <a:pt x="9" y="25"/>
                    <a:pt x="10" y="26"/>
                    <a:pt x="9" y="27"/>
                  </a:cubicBezTo>
                  <a:cubicBezTo>
                    <a:pt x="6" y="24"/>
                    <a:pt x="4" y="19"/>
                    <a:pt x="4" y="16"/>
                  </a:cubicBezTo>
                  <a:cubicBezTo>
                    <a:pt x="5" y="16"/>
                    <a:pt x="6" y="16"/>
                    <a:pt x="8" y="16"/>
                  </a:cubicBezTo>
                  <a:cubicBezTo>
                    <a:pt x="0" y="3"/>
                    <a:pt x="15" y="0"/>
                    <a:pt x="23" y="9"/>
                  </a:cubicBezTo>
                  <a:cubicBezTo>
                    <a:pt x="29" y="17"/>
                    <a:pt x="29" y="29"/>
                    <a:pt x="38" y="3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9" name="Freeform 179">
              <a:extLst>
                <a:ext uri="{FF2B5EF4-FFF2-40B4-BE49-F238E27FC236}">
                  <a16:creationId xmlns:a16="http://schemas.microsoft.com/office/drawing/2014/main" id="{87B68AAC-09B9-4936-B105-478DD488F99B}"/>
                </a:ext>
              </a:extLst>
            </p:cNvPr>
            <p:cNvSpPr>
              <a:spLocks/>
            </p:cNvSpPr>
            <p:nvPr/>
          </p:nvSpPr>
          <p:spPr bwMode="auto">
            <a:xfrm>
              <a:off x="782638" y="4864100"/>
              <a:ext cx="36512" cy="52388"/>
            </a:xfrm>
            <a:custGeom>
              <a:avLst/>
              <a:gdLst>
                <a:gd name="T0" fmla="*/ 27 w 29"/>
                <a:gd name="T1" fmla="*/ 25 h 41"/>
                <a:gd name="T2" fmla="*/ 27 w 29"/>
                <a:gd name="T3" fmla="*/ 38 h 41"/>
                <a:gd name="T4" fmla="*/ 25 w 29"/>
                <a:gd name="T5" fmla="*/ 36 h 41"/>
                <a:gd name="T6" fmla="*/ 17 w 29"/>
                <a:gd name="T7" fmla="*/ 41 h 41"/>
                <a:gd name="T8" fmla="*/ 0 w 29"/>
                <a:gd name="T9" fmla="*/ 33 h 41"/>
                <a:gd name="T10" fmla="*/ 10 w 29"/>
                <a:gd name="T11" fmla="*/ 16 h 41"/>
                <a:gd name="T12" fmla="*/ 18 w 29"/>
                <a:gd name="T13" fmla="*/ 0 h 41"/>
                <a:gd name="T14" fmla="*/ 27 w 29"/>
                <a:gd name="T15" fmla="*/ 25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1">
                  <a:moveTo>
                    <a:pt x="27" y="25"/>
                  </a:moveTo>
                  <a:cubicBezTo>
                    <a:pt x="26" y="31"/>
                    <a:pt x="25" y="32"/>
                    <a:pt x="27" y="38"/>
                  </a:cubicBezTo>
                  <a:cubicBezTo>
                    <a:pt x="25" y="37"/>
                    <a:pt x="26" y="37"/>
                    <a:pt x="25" y="36"/>
                  </a:cubicBezTo>
                  <a:cubicBezTo>
                    <a:pt x="22" y="34"/>
                    <a:pt x="18" y="33"/>
                    <a:pt x="17" y="41"/>
                  </a:cubicBezTo>
                  <a:cubicBezTo>
                    <a:pt x="11" y="39"/>
                    <a:pt x="6" y="35"/>
                    <a:pt x="0" y="33"/>
                  </a:cubicBezTo>
                  <a:cubicBezTo>
                    <a:pt x="11" y="33"/>
                    <a:pt x="7" y="24"/>
                    <a:pt x="10" y="16"/>
                  </a:cubicBezTo>
                  <a:cubicBezTo>
                    <a:pt x="13" y="10"/>
                    <a:pt x="18" y="7"/>
                    <a:pt x="18" y="0"/>
                  </a:cubicBezTo>
                  <a:cubicBezTo>
                    <a:pt x="25" y="6"/>
                    <a:pt x="29" y="16"/>
                    <a:pt x="27" y="25"/>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0" name="Freeform 180">
              <a:extLst>
                <a:ext uri="{FF2B5EF4-FFF2-40B4-BE49-F238E27FC236}">
                  <a16:creationId xmlns:a16="http://schemas.microsoft.com/office/drawing/2014/main" id="{3ABFC316-2189-4DC5-B579-C017F8BEF1D9}"/>
                </a:ext>
              </a:extLst>
            </p:cNvPr>
            <p:cNvSpPr>
              <a:spLocks/>
            </p:cNvSpPr>
            <p:nvPr/>
          </p:nvSpPr>
          <p:spPr bwMode="auto">
            <a:xfrm>
              <a:off x="5492750" y="4940300"/>
              <a:ext cx="74612" cy="25400"/>
            </a:xfrm>
            <a:custGeom>
              <a:avLst/>
              <a:gdLst>
                <a:gd name="T0" fmla="*/ 60 w 60"/>
                <a:gd name="T1" fmla="*/ 3 h 21"/>
                <a:gd name="T2" fmla="*/ 57 w 60"/>
                <a:gd name="T3" fmla="*/ 8 h 21"/>
                <a:gd name="T4" fmla="*/ 12 w 60"/>
                <a:gd name="T5" fmla="*/ 19 h 21"/>
                <a:gd name="T6" fmla="*/ 14 w 60"/>
                <a:gd name="T7" fmla="*/ 18 h 21"/>
                <a:gd name="T8" fmla="*/ 0 w 60"/>
                <a:gd name="T9" fmla="*/ 21 h 21"/>
                <a:gd name="T10" fmla="*/ 12 w 60"/>
                <a:gd name="T11" fmla="*/ 6 h 21"/>
                <a:gd name="T12" fmla="*/ 11 w 60"/>
                <a:gd name="T13" fmla="*/ 8 h 21"/>
                <a:gd name="T14" fmla="*/ 19 w 60"/>
                <a:gd name="T15" fmla="*/ 6 h 21"/>
                <a:gd name="T16" fmla="*/ 28 w 60"/>
                <a:gd name="T17" fmla="*/ 7 h 21"/>
                <a:gd name="T18" fmla="*/ 48 w 60"/>
                <a:gd name="T19" fmla="*/ 7 h 21"/>
                <a:gd name="T20" fmla="*/ 47 w 60"/>
                <a:gd name="T21" fmla="*/ 0 h 21"/>
                <a:gd name="T22" fmla="*/ 60 w 60"/>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21">
                  <a:moveTo>
                    <a:pt x="60" y="3"/>
                  </a:moveTo>
                  <a:cubicBezTo>
                    <a:pt x="57" y="4"/>
                    <a:pt x="54" y="5"/>
                    <a:pt x="57" y="8"/>
                  </a:cubicBezTo>
                  <a:cubicBezTo>
                    <a:pt x="46" y="18"/>
                    <a:pt x="27" y="17"/>
                    <a:pt x="12" y="19"/>
                  </a:cubicBezTo>
                  <a:cubicBezTo>
                    <a:pt x="12" y="18"/>
                    <a:pt x="14" y="19"/>
                    <a:pt x="14" y="18"/>
                  </a:cubicBezTo>
                  <a:cubicBezTo>
                    <a:pt x="8" y="17"/>
                    <a:pt x="6" y="19"/>
                    <a:pt x="0" y="21"/>
                  </a:cubicBezTo>
                  <a:cubicBezTo>
                    <a:pt x="6" y="15"/>
                    <a:pt x="3" y="4"/>
                    <a:pt x="12" y="6"/>
                  </a:cubicBezTo>
                  <a:cubicBezTo>
                    <a:pt x="12" y="7"/>
                    <a:pt x="11" y="8"/>
                    <a:pt x="11" y="8"/>
                  </a:cubicBezTo>
                  <a:cubicBezTo>
                    <a:pt x="16" y="8"/>
                    <a:pt x="15" y="10"/>
                    <a:pt x="19" y="6"/>
                  </a:cubicBezTo>
                  <a:cubicBezTo>
                    <a:pt x="22" y="7"/>
                    <a:pt x="27" y="7"/>
                    <a:pt x="28" y="7"/>
                  </a:cubicBezTo>
                  <a:cubicBezTo>
                    <a:pt x="34" y="8"/>
                    <a:pt x="43" y="6"/>
                    <a:pt x="48" y="7"/>
                  </a:cubicBezTo>
                  <a:cubicBezTo>
                    <a:pt x="48" y="6"/>
                    <a:pt x="48" y="2"/>
                    <a:pt x="47" y="0"/>
                  </a:cubicBezTo>
                  <a:cubicBezTo>
                    <a:pt x="51" y="1"/>
                    <a:pt x="56" y="1"/>
                    <a:pt x="60" y="3"/>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1" name="Freeform 181">
              <a:extLst>
                <a:ext uri="{FF2B5EF4-FFF2-40B4-BE49-F238E27FC236}">
                  <a16:creationId xmlns:a16="http://schemas.microsoft.com/office/drawing/2014/main" id="{9CDABF01-E676-4ACE-AE7B-E2F7F0847808}"/>
                </a:ext>
              </a:extLst>
            </p:cNvPr>
            <p:cNvSpPr>
              <a:spLocks/>
            </p:cNvSpPr>
            <p:nvPr/>
          </p:nvSpPr>
          <p:spPr bwMode="auto">
            <a:xfrm>
              <a:off x="5545138" y="6013450"/>
              <a:ext cx="60325" cy="47625"/>
            </a:xfrm>
            <a:custGeom>
              <a:avLst/>
              <a:gdLst>
                <a:gd name="T0" fmla="*/ 41 w 49"/>
                <a:gd name="T1" fmla="*/ 11 h 38"/>
                <a:gd name="T2" fmla="*/ 49 w 49"/>
                <a:gd name="T3" fmla="*/ 10 h 38"/>
                <a:gd name="T4" fmla="*/ 21 w 49"/>
                <a:gd name="T5" fmla="*/ 24 h 38"/>
                <a:gd name="T6" fmla="*/ 0 w 49"/>
                <a:gd name="T7" fmla="*/ 37 h 38"/>
                <a:gd name="T8" fmla="*/ 18 w 49"/>
                <a:gd name="T9" fmla="*/ 16 h 38"/>
                <a:gd name="T10" fmla="*/ 19 w 49"/>
                <a:gd name="T11" fmla="*/ 11 h 38"/>
                <a:gd name="T12" fmla="*/ 24 w 49"/>
                <a:gd name="T13" fmla="*/ 13 h 38"/>
                <a:gd name="T14" fmla="*/ 37 w 49"/>
                <a:gd name="T15" fmla="*/ 13 h 38"/>
                <a:gd name="T16" fmla="*/ 41 w 49"/>
                <a:gd name="T17"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8">
                  <a:moveTo>
                    <a:pt x="41" y="11"/>
                  </a:moveTo>
                  <a:cubicBezTo>
                    <a:pt x="44" y="10"/>
                    <a:pt x="46" y="9"/>
                    <a:pt x="49" y="10"/>
                  </a:cubicBezTo>
                  <a:cubicBezTo>
                    <a:pt x="41" y="19"/>
                    <a:pt x="29" y="18"/>
                    <a:pt x="21" y="24"/>
                  </a:cubicBezTo>
                  <a:cubicBezTo>
                    <a:pt x="14" y="27"/>
                    <a:pt x="12" y="38"/>
                    <a:pt x="0" y="37"/>
                  </a:cubicBezTo>
                  <a:cubicBezTo>
                    <a:pt x="4" y="31"/>
                    <a:pt x="15" y="19"/>
                    <a:pt x="18" y="16"/>
                  </a:cubicBezTo>
                  <a:cubicBezTo>
                    <a:pt x="18" y="16"/>
                    <a:pt x="18" y="12"/>
                    <a:pt x="19" y="11"/>
                  </a:cubicBezTo>
                  <a:cubicBezTo>
                    <a:pt x="20" y="10"/>
                    <a:pt x="23" y="14"/>
                    <a:pt x="24" y="13"/>
                  </a:cubicBezTo>
                  <a:cubicBezTo>
                    <a:pt x="29" y="10"/>
                    <a:pt x="38" y="0"/>
                    <a:pt x="37" y="13"/>
                  </a:cubicBezTo>
                  <a:cubicBezTo>
                    <a:pt x="39" y="13"/>
                    <a:pt x="39" y="12"/>
                    <a:pt x="41" y="11"/>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2" name="Freeform 182">
              <a:extLst>
                <a:ext uri="{FF2B5EF4-FFF2-40B4-BE49-F238E27FC236}">
                  <a16:creationId xmlns:a16="http://schemas.microsoft.com/office/drawing/2014/main" id="{D4AC0067-022F-45BD-8445-3B90B798D71B}"/>
                </a:ext>
              </a:extLst>
            </p:cNvPr>
            <p:cNvSpPr>
              <a:spLocks/>
            </p:cNvSpPr>
            <p:nvPr/>
          </p:nvSpPr>
          <p:spPr bwMode="auto">
            <a:xfrm>
              <a:off x="784225" y="4821238"/>
              <a:ext cx="41275" cy="63500"/>
            </a:xfrm>
            <a:custGeom>
              <a:avLst/>
              <a:gdLst>
                <a:gd name="T0" fmla="*/ 22 w 32"/>
                <a:gd name="T1" fmla="*/ 24 h 50"/>
                <a:gd name="T2" fmla="*/ 30 w 32"/>
                <a:gd name="T3" fmla="*/ 42 h 50"/>
                <a:gd name="T4" fmla="*/ 30 w 32"/>
                <a:gd name="T5" fmla="*/ 50 h 50"/>
                <a:gd name="T6" fmla="*/ 0 w 32"/>
                <a:gd name="T7" fmla="*/ 7 h 50"/>
                <a:gd name="T8" fmla="*/ 22 w 32"/>
                <a:gd name="T9" fmla="*/ 24 h 50"/>
              </a:gdLst>
              <a:ahLst/>
              <a:cxnLst>
                <a:cxn ang="0">
                  <a:pos x="T0" y="T1"/>
                </a:cxn>
                <a:cxn ang="0">
                  <a:pos x="T2" y="T3"/>
                </a:cxn>
                <a:cxn ang="0">
                  <a:pos x="T4" y="T5"/>
                </a:cxn>
                <a:cxn ang="0">
                  <a:pos x="T6" y="T7"/>
                </a:cxn>
                <a:cxn ang="0">
                  <a:pos x="T8" y="T9"/>
                </a:cxn>
              </a:cxnLst>
              <a:rect l="0" t="0" r="r" b="b"/>
              <a:pathLst>
                <a:path w="32" h="50">
                  <a:moveTo>
                    <a:pt x="22" y="24"/>
                  </a:moveTo>
                  <a:cubicBezTo>
                    <a:pt x="24" y="31"/>
                    <a:pt x="32" y="37"/>
                    <a:pt x="30" y="42"/>
                  </a:cubicBezTo>
                  <a:cubicBezTo>
                    <a:pt x="30" y="45"/>
                    <a:pt x="29" y="47"/>
                    <a:pt x="30" y="50"/>
                  </a:cubicBezTo>
                  <a:cubicBezTo>
                    <a:pt x="22" y="38"/>
                    <a:pt x="12" y="15"/>
                    <a:pt x="0" y="7"/>
                  </a:cubicBezTo>
                  <a:cubicBezTo>
                    <a:pt x="12" y="0"/>
                    <a:pt x="21" y="14"/>
                    <a:pt x="22" y="24"/>
                  </a:cubicBezTo>
                  <a:close/>
                </a:path>
              </a:pathLst>
            </a:custGeom>
            <a:solidFill>
              <a:srgbClr val="D6D6D6">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3" name="Line 183">
              <a:extLst>
                <a:ext uri="{FF2B5EF4-FFF2-40B4-BE49-F238E27FC236}">
                  <a16:creationId xmlns:a16="http://schemas.microsoft.com/office/drawing/2014/main" id="{121F4D4E-D34B-4FDC-8677-5CBB32BBD804}"/>
                </a:ext>
              </a:extLst>
            </p:cNvPr>
            <p:cNvSpPr>
              <a:spLocks noChangeShapeType="1"/>
            </p:cNvSpPr>
            <p:nvPr/>
          </p:nvSpPr>
          <p:spPr bwMode="auto">
            <a:xfrm>
              <a:off x="1692275" y="48688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Line 184">
              <a:extLst>
                <a:ext uri="{FF2B5EF4-FFF2-40B4-BE49-F238E27FC236}">
                  <a16:creationId xmlns:a16="http://schemas.microsoft.com/office/drawing/2014/main" id="{4361F4DD-2EAB-499F-98AF-1A323E367163}"/>
                </a:ext>
              </a:extLst>
            </p:cNvPr>
            <p:cNvSpPr>
              <a:spLocks noChangeShapeType="1"/>
            </p:cNvSpPr>
            <p:nvPr/>
          </p:nvSpPr>
          <p:spPr bwMode="auto">
            <a:xfrm>
              <a:off x="1692275" y="48688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7" name="Rectangle: Rounded Corners 4925">
            <a:extLst>
              <a:ext uri="{FF2B5EF4-FFF2-40B4-BE49-F238E27FC236}">
                <a16:creationId xmlns:a16="http://schemas.microsoft.com/office/drawing/2014/main" id="{903AA049-EE10-4113-AC68-DEF0889BA996}"/>
              </a:ext>
            </a:extLst>
          </p:cNvPr>
          <p:cNvSpPr/>
          <p:nvPr/>
        </p:nvSpPr>
        <p:spPr>
          <a:xfrm>
            <a:off x="6431915" y="1606698"/>
            <a:ext cx="1723708" cy="4754569"/>
          </a:xfrm>
          <a:prstGeom prst="roundRect">
            <a:avLst>
              <a:gd name="adj" fmla="val 6588"/>
            </a:avLst>
          </a:prstGeom>
          <a:noFill/>
          <a:ln w="6350" cap="flat" cmpd="sng" algn="ctr">
            <a:solidFill>
              <a:srgbClr val="B4B4B4"/>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Rectangle: Rounded Corners 4926">
            <a:extLst>
              <a:ext uri="{FF2B5EF4-FFF2-40B4-BE49-F238E27FC236}">
                <a16:creationId xmlns:a16="http://schemas.microsoft.com/office/drawing/2014/main" id="{ECE60EEF-08E9-4DBA-8C4F-64F0D457C70A}"/>
              </a:ext>
            </a:extLst>
          </p:cNvPr>
          <p:cNvSpPr/>
          <p:nvPr/>
        </p:nvSpPr>
        <p:spPr>
          <a:xfrm>
            <a:off x="10133330" y="1606698"/>
            <a:ext cx="1723708" cy="4754569"/>
          </a:xfrm>
          <a:prstGeom prst="roundRect">
            <a:avLst>
              <a:gd name="adj" fmla="val 6588"/>
            </a:avLst>
          </a:prstGeom>
          <a:noFill/>
          <a:ln w="6350" cap="flat" cmpd="sng" algn="ctr">
            <a:solidFill>
              <a:srgbClr val="B4B4B4"/>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0FF2D80A-B39B-4740-803D-3FC29EE5127D}"/>
              </a:ext>
            </a:extLst>
          </p:cNvPr>
          <p:cNvSpPr>
            <a:spLocks noGrp="1"/>
          </p:cNvSpPr>
          <p:nvPr>
            <p:ph type="title"/>
          </p:nvPr>
        </p:nvSpPr>
        <p:spPr/>
        <p:txBody>
          <a:bodyPr/>
          <a:lstStyle/>
          <a:p>
            <a:r>
              <a:rPr lang="en-US" b="1">
                <a:solidFill>
                  <a:srgbClr val="CC0000"/>
                </a:solidFill>
              </a:rPr>
              <a:t>INDONESIA</a:t>
            </a:r>
            <a:br>
              <a:rPr lang="en-US" b="1"/>
            </a:br>
            <a:r>
              <a:rPr lang="en-US"/>
              <a:t>Healthcare sector overview</a:t>
            </a:r>
          </a:p>
        </p:txBody>
      </p:sp>
      <p:cxnSp>
        <p:nvCxnSpPr>
          <p:cNvPr id="160" name="Straight Connector 159">
            <a:extLst>
              <a:ext uri="{FF2B5EF4-FFF2-40B4-BE49-F238E27FC236}">
                <a16:creationId xmlns:a16="http://schemas.microsoft.com/office/drawing/2014/main" id="{1F71011D-E404-41F4-8623-09BF84D5615B}"/>
              </a:ext>
            </a:extLst>
          </p:cNvPr>
          <p:cNvCxnSpPr>
            <a:cxnSpLocks/>
          </p:cNvCxnSpPr>
          <p:nvPr/>
        </p:nvCxnSpPr>
        <p:spPr bwMode="gray">
          <a:xfrm>
            <a:off x="4304510" y="1283706"/>
            <a:ext cx="7552527"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EEFE4FB-02AE-4AB3-9D5B-1CEECDB412C8}"/>
              </a:ext>
            </a:extLst>
          </p:cNvPr>
          <p:cNvGrpSpPr/>
          <p:nvPr/>
        </p:nvGrpSpPr>
        <p:grpSpPr>
          <a:xfrm>
            <a:off x="330200" y="1123662"/>
            <a:ext cx="2060575" cy="320088"/>
            <a:chOff x="330200" y="1266164"/>
            <a:chExt cx="2060575" cy="320088"/>
          </a:xfrm>
        </p:grpSpPr>
        <p:cxnSp>
          <p:nvCxnSpPr>
            <p:cNvPr id="14" name="Straight Connector 13">
              <a:extLst>
                <a:ext uri="{FF2B5EF4-FFF2-40B4-BE49-F238E27FC236}">
                  <a16:creationId xmlns:a16="http://schemas.microsoft.com/office/drawing/2014/main" id="{B7D17D91-8AA3-441D-8377-BE8693B29F6E}"/>
                </a:ext>
              </a:extLst>
            </p:cNvPr>
            <p:cNvCxnSpPr>
              <a:cxnSpLocks/>
            </p:cNvCxnSpPr>
            <p:nvPr/>
          </p:nvCxnSpPr>
          <p:spPr bwMode="gray">
            <a:xfrm>
              <a:off x="745067" y="1426208"/>
              <a:ext cx="1645708"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 name="btfpColumnHeaderBoxText484425">
              <a:extLst>
                <a:ext uri="{FF2B5EF4-FFF2-40B4-BE49-F238E27FC236}">
                  <a16:creationId xmlns:a16="http://schemas.microsoft.com/office/drawing/2014/main" id="{03AC9636-2D81-4FDE-BA55-90F7D0BC09CF}"/>
                </a:ext>
              </a:extLst>
            </p:cNvPr>
            <p:cNvSpPr txBox="1"/>
            <p:nvPr/>
          </p:nvSpPr>
          <p:spPr bwMode="gray">
            <a:xfrm>
              <a:off x="330200" y="1266164"/>
              <a:ext cx="768865" cy="320088"/>
            </a:xfrm>
            <a:prstGeom prst="rect">
              <a:avLst/>
            </a:prstGeom>
            <a:solidFill>
              <a:srgbClr val="FFFFFF"/>
            </a:solidFill>
          </p:spPr>
          <p:txBody>
            <a:bodyPr vert="horz" wrap="none" lIns="36576" tIns="36576" rIns="91440" bIns="36576" rtlCol="0" anchor="b">
              <a:spAutoFit/>
            </a:bodyPr>
            <a:lstStyle/>
            <a:p>
              <a:pPr marL="0" indent="0">
                <a:spcBef>
                  <a:spcPts val="0"/>
                </a:spcBef>
                <a:buNone/>
              </a:pPr>
              <a:r>
                <a:rPr lang="en-US" b="1">
                  <a:solidFill>
                    <a:schemeClr val="accent3"/>
                  </a:solidFill>
                </a:rPr>
                <a:t>Profile</a:t>
              </a:r>
              <a:endParaRPr lang="en-US" sz="1600" b="1">
                <a:solidFill>
                  <a:schemeClr val="accent3"/>
                </a:solidFill>
              </a:endParaRPr>
            </a:p>
          </p:txBody>
        </p:sp>
      </p:grpSp>
      <p:sp>
        <p:nvSpPr>
          <p:cNvPr id="7" name="btfpColumnHeaderBoxText48442523">
            <a:extLst>
              <a:ext uri="{FF2B5EF4-FFF2-40B4-BE49-F238E27FC236}">
                <a16:creationId xmlns:a16="http://schemas.microsoft.com/office/drawing/2014/main" id="{A451B12D-02C0-41DF-B4BD-F816A989C647}"/>
              </a:ext>
            </a:extLst>
          </p:cNvPr>
          <p:cNvSpPr txBox="1"/>
          <p:nvPr/>
        </p:nvSpPr>
        <p:spPr bwMode="gray">
          <a:xfrm>
            <a:off x="2730500" y="1123662"/>
            <a:ext cx="1942263" cy="320088"/>
          </a:xfrm>
          <a:prstGeom prst="rect">
            <a:avLst/>
          </a:prstGeom>
          <a:solidFill>
            <a:srgbClr val="FFFFFF"/>
          </a:solidFill>
        </p:spPr>
        <p:txBody>
          <a:bodyPr vert="horz" wrap="none" lIns="36576" tIns="36576" rIns="91440" bIns="36576" rtlCol="0" anchor="b">
            <a:spAutoFit/>
          </a:bodyPr>
          <a:lstStyle/>
          <a:p>
            <a:pPr marL="0" indent="0">
              <a:spcBef>
                <a:spcPts val="0"/>
              </a:spcBef>
              <a:buNone/>
            </a:pPr>
            <a:r>
              <a:rPr lang="en-US" sz="1600" b="1">
                <a:solidFill>
                  <a:schemeClr val="accent3"/>
                </a:solidFill>
              </a:rPr>
              <a:t>Healthcare system</a:t>
            </a:r>
          </a:p>
        </p:txBody>
      </p:sp>
      <p:sp>
        <p:nvSpPr>
          <p:cNvPr id="164" name="Rectangle: Rounded Corners 49">
            <a:extLst>
              <a:ext uri="{FF2B5EF4-FFF2-40B4-BE49-F238E27FC236}">
                <a16:creationId xmlns:a16="http://schemas.microsoft.com/office/drawing/2014/main" id="{B46137D7-EAA5-4532-9095-ECABB5FBD746}"/>
              </a:ext>
            </a:extLst>
          </p:cNvPr>
          <p:cNvSpPr/>
          <p:nvPr/>
        </p:nvSpPr>
        <p:spPr>
          <a:xfrm>
            <a:off x="4581207" y="1606698"/>
            <a:ext cx="1723708" cy="4754569"/>
          </a:xfrm>
          <a:prstGeom prst="roundRect">
            <a:avLst>
              <a:gd name="adj" fmla="val 6588"/>
            </a:avLst>
          </a:prstGeom>
          <a:noFill/>
          <a:ln w="6350" cap="flat" cmpd="sng" algn="ctr">
            <a:solidFill>
              <a:srgbClr val="B4B4B4"/>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Rectangle: Rounded Corners 492">
            <a:extLst>
              <a:ext uri="{FF2B5EF4-FFF2-40B4-BE49-F238E27FC236}">
                <a16:creationId xmlns:a16="http://schemas.microsoft.com/office/drawing/2014/main" id="{79F86BB6-6D39-4231-9267-6BE18DF979CB}"/>
              </a:ext>
            </a:extLst>
          </p:cNvPr>
          <p:cNvSpPr/>
          <p:nvPr/>
        </p:nvSpPr>
        <p:spPr>
          <a:xfrm>
            <a:off x="8282621" y="1606698"/>
            <a:ext cx="1723708" cy="4754569"/>
          </a:xfrm>
          <a:prstGeom prst="roundRect">
            <a:avLst>
              <a:gd name="adj" fmla="val 6588"/>
            </a:avLst>
          </a:prstGeom>
          <a:noFill/>
          <a:ln w="6350" cap="flat" cmpd="sng" algn="ctr">
            <a:solidFill>
              <a:srgbClr val="B4B4B4"/>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4" name="Rectangle: Rounded Corners 493">
            <a:extLst>
              <a:ext uri="{FF2B5EF4-FFF2-40B4-BE49-F238E27FC236}">
                <a16:creationId xmlns:a16="http://schemas.microsoft.com/office/drawing/2014/main" id="{0A591433-E4F7-48D4-8893-58C5BFF0938E}"/>
              </a:ext>
            </a:extLst>
          </p:cNvPr>
          <p:cNvSpPr/>
          <p:nvPr/>
        </p:nvSpPr>
        <p:spPr>
          <a:xfrm>
            <a:off x="2730500" y="1606699"/>
            <a:ext cx="1723708" cy="4754569"/>
          </a:xfrm>
          <a:prstGeom prst="roundRect">
            <a:avLst>
              <a:gd name="adj" fmla="val 6588"/>
            </a:avLst>
          </a:prstGeom>
          <a:noFill/>
          <a:ln w="6350" cap="flat" cmpd="sng" algn="ctr">
            <a:solidFill>
              <a:srgbClr val="B4B4B4"/>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Round Same Side Corner Rectangle 140">
            <a:extLst>
              <a:ext uri="{FF2B5EF4-FFF2-40B4-BE49-F238E27FC236}">
                <a16:creationId xmlns:a16="http://schemas.microsoft.com/office/drawing/2014/main" id="{5AA3C6FA-07CA-40A6-AD4E-C6361EAA048A}"/>
              </a:ext>
            </a:extLst>
          </p:cNvPr>
          <p:cNvSpPr/>
          <p:nvPr/>
        </p:nvSpPr>
        <p:spPr>
          <a:xfrm>
            <a:off x="4581208" y="1428898"/>
            <a:ext cx="1723708" cy="558468"/>
          </a:xfrm>
          <a:prstGeom prst="round2SameRect">
            <a:avLst>
              <a:gd name="adj1" fmla="val 22793"/>
              <a:gd name="adj2" fmla="val 0"/>
            </a:avLst>
          </a:prstGeom>
          <a:solidFill>
            <a:srgbClr val="D6D6D6"/>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B4B4B4"/>
                </a:solidFill>
                <a:prstDash val="solid"/>
                <a:round/>
                <a:headEnd type="none" w="med" len="med"/>
                <a:tailEnd type="none" w="med" len="med"/>
              </a14:hiddenLine>
            </a:ext>
          </a:extLst>
        </p:spPr>
        <p:txBody>
          <a:bodyPr wrap="square" anchor="b">
            <a:noAutofit/>
          </a:bodyPr>
          <a:lstStyle/>
          <a:p>
            <a:pPr marL="0" indent="0">
              <a:buNone/>
            </a:pPr>
            <a:r>
              <a:rPr lang="en-US" sz="1400" b="1">
                <a:solidFill>
                  <a:srgbClr val="000000"/>
                </a:solidFill>
              </a:rPr>
              <a:t>Provider</a:t>
            </a:r>
          </a:p>
        </p:txBody>
      </p:sp>
      <p:sp>
        <p:nvSpPr>
          <p:cNvPr id="168" name="Round Same Side Corner Rectangle 1405">
            <a:extLst>
              <a:ext uri="{FF2B5EF4-FFF2-40B4-BE49-F238E27FC236}">
                <a16:creationId xmlns:a16="http://schemas.microsoft.com/office/drawing/2014/main" id="{7D20FA8A-4417-4EC9-98D7-942DCC46444A}"/>
              </a:ext>
            </a:extLst>
          </p:cNvPr>
          <p:cNvSpPr/>
          <p:nvPr/>
        </p:nvSpPr>
        <p:spPr>
          <a:xfrm>
            <a:off x="6431915" y="1428898"/>
            <a:ext cx="1723708" cy="558468"/>
          </a:xfrm>
          <a:prstGeom prst="round2SameRect">
            <a:avLst>
              <a:gd name="adj1" fmla="val 22793"/>
              <a:gd name="adj2" fmla="val 0"/>
            </a:avLst>
          </a:prstGeom>
          <a:solidFill>
            <a:srgbClr val="D6D6D6"/>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B4B4B4"/>
                </a:solidFill>
                <a:prstDash val="solid"/>
                <a:round/>
                <a:headEnd type="none" w="med" len="med"/>
                <a:tailEnd type="none" w="med" len="med"/>
              </a14:hiddenLine>
            </a:ext>
          </a:extLst>
        </p:spPr>
        <p:txBody>
          <a:bodyPr wrap="square" anchor="b">
            <a:noAutofit/>
          </a:bodyPr>
          <a:lstStyle/>
          <a:p>
            <a:pPr marL="0" indent="0">
              <a:buNone/>
            </a:pPr>
            <a:r>
              <a:rPr lang="en-US" sz="1400" b="1">
                <a:solidFill>
                  <a:srgbClr val="000000"/>
                </a:solidFill>
              </a:rPr>
              <a:t>Pharma</a:t>
            </a:r>
          </a:p>
        </p:txBody>
      </p:sp>
      <p:sp>
        <p:nvSpPr>
          <p:cNvPr id="171" name="Round Same Side Corner Rectangle 1406">
            <a:extLst>
              <a:ext uri="{FF2B5EF4-FFF2-40B4-BE49-F238E27FC236}">
                <a16:creationId xmlns:a16="http://schemas.microsoft.com/office/drawing/2014/main" id="{AEF99742-60F3-4DDD-8DAC-516C213C70C6}"/>
              </a:ext>
            </a:extLst>
          </p:cNvPr>
          <p:cNvSpPr/>
          <p:nvPr/>
        </p:nvSpPr>
        <p:spPr>
          <a:xfrm>
            <a:off x="8282623" y="1428898"/>
            <a:ext cx="1723708" cy="558468"/>
          </a:xfrm>
          <a:prstGeom prst="round2SameRect">
            <a:avLst>
              <a:gd name="adj1" fmla="val 22793"/>
              <a:gd name="adj2" fmla="val 0"/>
            </a:avLst>
          </a:prstGeom>
          <a:solidFill>
            <a:srgbClr val="D6D6D6"/>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B4B4B4"/>
                </a:solidFill>
                <a:prstDash val="solid"/>
                <a:round/>
                <a:headEnd type="none" w="med" len="med"/>
                <a:tailEnd type="none" w="med" len="med"/>
              </a14:hiddenLine>
            </a:ext>
          </a:extLst>
        </p:spPr>
        <p:txBody>
          <a:bodyPr wrap="square" anchor="b">
            <a:noAutofit/>
          </a:bodyPr>
          <a:lstStyle/>
          <a:p>
            <a:pPr marL="0" indent="0">
              <a:buNone/>
            </a:pPr>
            <a:r>
              <a:rPr lang="en-US" sz="1400" b="1">
                <a:solidFill>
                  <a:srgbClr val="000000"/>
                </a:solidFill>
              </a:rPr>
              <a:t>Regulation-pricing</a:t>
            </a:r>
          </a:p>
        </p:txBody>
      </p:sp>
      <p:sp>
        <p:nvSpPr>
          <p:cNvPr id="174" name="Round Same Side Corner Rectangle 1407">
            <a:extLst>
              <a:ext uri="{FF2B5EF4-FFF2-40B4-BE49-F238E27FC236}">
                <a16:creationId xmlns:a16="http://schemas.microsoft.com/office/drawing/2014/main" id="{1886FDB5-0D44-4AC2-AA1A-7D06AF6E5B8C}"/>
              </a:ext>
            </a:extLst>
          </p:cNvPr>
          <p:cNvSpPr/>
          <p:nvPr/>
        </p:nvSpPr>
        <p:spPr>
          <a:xfrm>
            <a:off x="10133330" y="1428898"/>
            <a:ext cx="1723708" cy="558468"/>
          </a:xfrm>
          <a:prstGeom prst="round2SameRect">
            <a:avLst>
              <a:gd name="adj1" fmla="val 22793"/>
              <a:gd name="adj2" fmla="val 0"/>
            </a:avLst>
          </a:prstGeom>
          <a:solidFill>
            <a:srgbClr val="D6D6D6"/>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B4B4B4"/>
                </a:solidFill>
                <a:prstDash val="solid"/>
                <a:round/>
                <a:headEnd type="none" w="med" len="med"/>
                <a:tailEnd type="none" w="med" len="med"/>
              </a14:hiddenLine>
            </a:ext>
          </a:extLst>
        </p:spPr>
        <p:txBody>
          <a:bodyPr wrap="square" anchor="b">
            <a:noAutofit/>
          </a:bodyPr>
          <a:lstStyle/>
          <a:p>
            <a:pPr marL="0" indent="0">
              <a:buNone/>
            </a:pPr>
            <a:r>
              <a:rPr lang="en-US" sz="1400" b="1">
                <a:solidFill>
                  <a:srgbClr val="000000"/>
                </a:solidFill>
              </a:rPr>
              <a:t>Doctor engagement</a:t>
            </a:r>
          </a:p>
        </p:txBody>
      </p:sp>
      <p:sp>
        <p:nvSpPr>
          <p:cNvPr id="153" name="Round Same Side Corner Rectangle 1408">
            <a:extLst>
              <a:ext uri="{FF2B5EF4-FFF2-40B4-BE49-F238E27FC236}">
                <a16:creationId xmlns:a16="http://schemas.microsoft.com/office/drawing/2014/main" id="{36B374CE-90B2-423B-B13F-0ACF774502F0}"/>
              </a:ext>
            </a:extLst>
          </p:cNvPr>
          <p:cNvSpPr/>
          <p:nvPr/>
        </p:nvSpPr>
        <p:spPr>
          <a:xfrm>
            <a:off x="2730500" y="1428898"/>
            <a:ext cx="1723708" cy="558468"/>
          </a:xfrm>
          <a:prstGeom prst="round2SameRect">
            <a:avLst>
              <a:gd name="adj1" fmla="val 22793"/>
              <a:gd name="adj2" fmla="val 0"/>
            </a:avLst>
          </a:prstGeom>
          <a:solidFill>
            <a:srgbClr val="D6D6D6"/>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B4B4B4"/>
                </a:solidFill>
                <a:prstDash val="solid"/>
                <a:round/>
                <a:headEnd type="none" w="med" len="med"/>
                <a:tailEnd type="none" w="med" len="med"/>
              </a14:hiddenLine>
            </a:ext>
          </a:extLst>
        </p:spPr>
        <p:txBody>
          <a:bodyPr wrap="square" anchor="b">
            <a:noAutofit/>
          </a:bodyPr>
          <a:lstStyle/>
          <a:p>
            <a:pPr marL="0" indent="0">
              <a:buNone/>
            </a:pPr>
            <a:r>
              <a:rPr lang="en-US" sz="1400" b="1">
                <a:solidFill>
                  <a:srgbClr val="000000"/>
                </a:solidFill>
              </a:rPr>
              <a:t>Payer</a:t>
            </a:r>
          </a:p>
        </p:txBody>
      </p:sp>
      <p:sp>
        <p:nvSpPr>
          <p:cNvPr id="206" name="Freeform 233">
            <a:extLst>
              <a:ext uri="{FF2B5EF4-FFF2-40B4-BE49-F238E27FC236}">
                <a16:creationId xmlns:a16="http://schemas.microsoft.com/office/drawing/2014/main" id="{8016C637-43F7-4BF5-93C4-7D15DE8FBB7F}"/>
              </a:ext>
            </a:extLst>
          </p:cNvPr>
          <p:cNvSpPr>
            <a:spLocks noChangeAspect="1" noEditPoints="1"/>
          </p:cNvSpPr>
          <p:nvPr/>
        </p:nvSpPr>
        <p:spPr bwMode="auto">
          <a:xfrm>
            <a:off x="4065704" y="1527625"/>
            <a:ext cx="254112" cy="435810"/>
          </a:xfrm>
          <a:custGeom>
            <a:avLst/>
            <a:gdLst>
              <a:gd name="T0" fmla="*/ 60 w 156"/>
              <a:gd name="T1" fmla="*/ 0 h 268"/>
              <a:gd name="T2" fmla="*/ 46 w 156"/>
              <a:gd name="T3" fmla="*/ 93 h 268"/>
              <a:gd name="T4" fmla="*/ 11 w 156"/>
              <a:gd name="T5" fmla="*/ 122 h 268"/>
              <a:gd name="T6" fmla="*/ 10 w 156"/>
              <a:gd name="T7" fmla="*/ 229 h 268"/>
              <a:gd name="T8" fmla="*/ 0 w 156"/>
              <a:gd name="T9" fmla="*/ 232 h 268"/>
              <a:gd name="T10" fmla="*/ 3 w 156"/>
              <a:gd name="T11" fmla="*/ 268 h 268"/>
              <a:gd name="T12" fmla="*/ 107 w 156"/>
              <a:gd name="T13" fmla="*/ 265 h 268"/>
              <a:gd name="T14" fmla="*/ 104 w 156"/>
              <a:gd name="T15" fmla="*/ 229 h 268"/>
              <a:gd name="T16" fmla="*/ 96 w 156"/>
              <a:gd name="T17" fmla="*/ 199 h 268"/>
              <a:gd name="T18" fmla="*/ 111 w 156"/>
              <a:gd name="T19" fmla="*/ 157 h 268"/>
              <a:gd name="T20" fmla="*/ 156 w 156"/>
              <a:gd name="T21" fmla="*/ 143 h 268"/>
              <a:gd name="T22" fmla="*/ 142 w 156"/>
              <a:gd name="T23" fmla="*/ 0 h 268"/>
              <a:gd name="T24" fmla="*/ 123 w 156"/>
              <a:gd name="T25" fmla="*/ 6 h 268"/>
              <a:gd name="T26" fmla="*/ 82 w 156"/>
              <a:gd name="T27" fmla="*/ 151 h 268"/>
              <a:gd name="T28" fmla="*/ 88 w 156"/>
              <a:gd name="T29" fmla="*/ 144 h 268"/>
              <a:gd name="T30" fmla="*/ 86 w 156"/>
              <a:gd name="T31" fmla="*/ 96 h 268"/>
              <a:gd name="T32" fmla="*/ 83 w 156"/>
              <a:gd name="T33" fmla="*/ 95 h 268"/>
              <a:gd name="T34" fmla="*/ 52 w 156"/>
              <a:gd name="T35" fmla="*/ 126 h 268"/>
              <a:gd name="T36" fmla="*/ 60 w 156"/>
              <a:gd name="T37" fmla="*/ 6 h 268"/>
              <a:gd name="T38" fmla="*/ 6 w 156"/>
              <a:gd name="T39" fmla="*/ 262 h 268"/>
              <a:gd name="T40" fmla="*/ 101 w 156"/>
              <a:gd name="T41" fmla="*/ 235 h 268"/>
              <a:gd name="T42" fmla="*/ 105 w 156"/>
              <a:gd name="T43" fmla="*/ 164 h 268"/>
              <a:gd name="T44" fmla="*/ 90 w 156"/>
              <a:gd name="T45" fmla="*/ 198 h 268"/>
              <a:gd name="T46" fmla="*/ 16 w 156"/>
              <a:gd name="T47" fmla="*/ 229 h 268"/>
              <a:gd name="T48" fmla="*/ 46 w 156"/>
              <a:gd name="T49" fmla="*/ 101 h 268"/>
              <a:gd name="T50" fmla="*/ 32 w 156"/>
              <a:gd name="T51" fmla="*/ 146 h 268"/>
              <a:gd name="T52" fmla="*/ 37 w 156"/>
              <a:gd name="T53" fmla="*/ 150 h 268"/>
              <a:gd name="T54" fmla="*/ 83 w 156"/>
              <a:gd name="T55" fmla="*/ 103 h 268"/>
              <a:gd name="T56" fmla="*/ 77 w 156"/>
              <a:gd name="T57" fmla="*/ 146 h 268"/>
              <a:gd name="T58" fmla="*/ 76 w 156"/>
              <a:gd name="T59" fmla="*/ 160 h 268"/>
              <a:gd name="T60" fmla="*/ 62 w 156"/>
              <a:gd name="T61" fmla="*/ 191 h 268"/>
              <a:gd name="T62" fmla="*/ 64 w 156"/>
              <a:gd name="T63" fmla="*/ 196 h 268"/>
              <a:gd name="T64" fmla="*/ 68 w 156"/>
              <a:gd name="T65" fmla="*/ 193 h 268"/>
              <a:gd name="T66" fmla="*/ 82 w 156"/>
              <a:gd name="T67" fmla="*/ 157 h 268"/>
              <a:gd name="T68" fmla="*/ 105 w 156"/>
              <a:gd name="T69" fmla="*/ 164 h 268"/>
              <a:gd name="T70" fmla="*/ 142 w 156"/>
              <a:gd name="T71" fmla="*/ 151 h 268"/>
              <a:gd name="T72" fmla="*/ 129 w 156"/>
              <a:gd name="T73" fmla="*/ 6 h 268"/>
              <a:gd name="T74" fmla="*/ 150 w 156"/>
              <a:gd name="T75" fmla="*/ 1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268">
                <a:moveTo>
                  <a:pt x="142" y="0"/>
                </a:moveTo>
                <a:cubicBezTo>
                  <a:pt x="60" y="0"/>
                  <a:pt x="60" y="0"/>
                  <a:pt x="60" y="0"/>
                </a:cubicBezTo>
                <a:cubicBezTo>
                  <a:pt x="52" y="0"/>
                  <a:pt x="46" y="6"/>
                  <a:pt x="46" y="14"/>
                </a:cubicBezTo>
                <a:cubicBezTo>
                  <a:pt x="46" y="93"/>
                  <a:pt x="46" y="93"/>
                  <a:pt x="46" y="93"/>
                </a:cubicBezTo>
                <a:cubicBezTo>
                  <a:pt x="45" y="93"/>
                  <a:pt x="45" y="94"/>
                  <a:pt x="45" y="94"/>
                </a:cubicBezTo>
                <a:cubicBezTo>
                  <a:pt x="11" y="122"/>
                  <a:pt x="11" y="122"/>
                  <a:pt x="11" y="122"/>
                </a:cubicBezTo>
                <a:cubicBezTo>
                  <a:pt x="10" y="122"/>
                  <a:pt x="10" y="123"/>
                  <a:pt x="10" y="124"/>
                </a:cubicBezTo>
                <a:cubicBezTo>
                  <a:pt x="10" y="229"/>
                  <a:pt x="10" y="229"/>
                  <a:pt x="10" y="229"/>
                </a:cubicBezTo>
                <a:cubicBezTo>
                  <a:pt x="3" y="229"/>
                  <a:pt x="3" y="229"/>
                  <a:pt x="3" y="229"/>
                </a:cubicBezTo>
                <a:cubicBezTo>
                  <a:pt x="2" y="229"/>
                  <a:pt x="0" y="231"/>
                  <a:pt x="0" y="232"/>
                </a:cubicBezTo>
                <a:cubicBezTo>
                  <a:pt x="0" y="265"/>
                  <a:pt x="0" y="265"/>
                  <a:pt x="0" y="265"/>
                </a:cubicBezTo>
                <a:cubicBezTo>
                  <a:pt x="0" y="267"/>
                  <a:pt x="2" y="268"/>
                  <a:pt x="3" y="268"/>
                </a:cubicBezTo>
                <a:cubicBezTo>
                  <a:pt x="104" y="268"/>
                  <a:pt x="104" y="268"/>
                  <a:pt x="104" y="268"/>
                </a:cubicBezTo>
                <a:cubicBezTo>
                  <a:pt x="105" y="268"/>
                  <a:pt x="107" y="267"/>
                  <a:pt x="107" y="265"/>
                </a:cubicBezTo>
                <a:cubicBezTo>
                  <a:pt x="107" y="232"/>
                  <a:pt x="107" y="232"/>
                  <a:pt x="107" y="232"/>
                </a:cubicBezTo>
                <a:cubicBezTo>
                  <a:pt x="107" y="231"/>
                  <a:pt x="105" y="229"/>
                  <a:pt x="104" y="229"/>
                </a:cubicBezTo>
                <a:cubicBezTo>
                  <a:pt x="96" y="229"/>
                  <a:pt x="96" y="229"/>
                  <a:pt x="96" y="229"/>
                </a:cubicBezTo>
                <a:cubicBezTo>
                  <a:pt x="96" y="199"/>
                  <a:pt x="96" y="199"/>
                  <a:pt x="96" y="199"/>
                </a:cubicBezTo>
                <a:cubicBezTo>
                  <a:pt x="106" y="190"/>
                  <a:pt x="111" y="177"/>
                  <a:pt x="111" y="164"/>
                </a:cubicBezTo>
                <a:cubicBezTo>
                  <a:pt x="111" y="157"/>
                  <a:pt x="111" y="157"/>
                  <a:pt x="111" y="157"/>
                </a:cubicBezTo>
                <a:cubicBezTo>
                  <a:pt x="142" y="157"/>
                  <a:pt x="142" y="157"/>
                  <a:pt x="142" y="157"/>
                </a:cubicBezTo>
                <a:cubicBezTo>
                  <a:pt x="150" y="157"/>
                  <a:pt x="156" y="151"/>
                  <a:pt x="156" y="143"/>
                </a:cubicBezTo>
                <a:cubicBezTo>
                  <a:pt x="156" y="14"/>
                  <a:pt x="156" y="14"/>
                  <a:pt x="156" y="14"/>
                </a:cubicBezTo>
                <a:cubicBezTo>
                  <a:pt x="156" y="6"/>
                  <a:pt x="150" y="0"/>
                  <a:pt x="142" y="0"/>
                </a:cubicBezTo>
                <a:close/>
                <a:moveTo>
                  <a:pt x="60" y="6"/>
                </a:moveTo>
                <a:cubicBezTo>
                  <a:pt x="123" y="6"/>
                  <a:pt x="123" y="6"/>
                  <a:pt x="123" y="6"/>
                </a:cubicBezTo>
                <a:cubicBezTo>
                  <a:pt x="123" y="151"/>
                  <a:pt x="123" y="151"/>
                  <a:pt x="123" y="151"/>
                </a:cubicBezTo>
                <a:cubicBezTo>
                  <a:pt x="82" y="151"/>
                  <a:pt x="82" y="151"/>
                  <a:pt x="82" y="151"/>
                </a:cubicBezTo>
                <a:cubicBezTo>
                  <a:pt x="82" y="150"/>
                  <a:pt x="82" y="150"/>
                  <a:pt x="82" y="150"/>
                </a:cubicBezTo>
                <a:cubicBezTo>
                  <a:pt x="88" y="144"/>
                  <a:pt x="88" y="144"/>
                  <a:pt x="88" y="144"/>
                </a:cubicBezTo>
                <a:cubicBezTo>
                  <a:pt x="100" y="131"/>
                  <a:pt x="100" y="111"/>
                  <a:pt x="88" y="98"/>
                </a:cubicBezTo>
                <a:cubicBezTo>
                  <a:pt x="86" y="96"/>
                  <a:pt x="86" y="96"/>
                  <a:pt x="86" y="96"/>
                </a:cubicBezTo>
                <a:cubicBezTo>
                  <a:pt x="85" y="96"/>
                  <a:pt x="84" y="95"/>
                  <a:pt x="83" y="95"/>
                </a:cubicBezTo>
                <a:cubicBezTo>
                  <a:pt x="83" y="95"/>
                  <a:pt x="83" y="95"/>
                  <a:pt x="83" y="95"/>
                </a:cubicBezTo>
                <a:cubicBezTo>
                  <a:pt x="83" y="95"/>
                  <a:pt x="82" y="96"/>
                  <a:pt x="81" y="96"/>
                </a:cubicBezTo>
                <a:cubicBezTo>
                  <a:pt x="52" y="126"/>
                  <a:pt x="52" y="126"/>
                  <a:pt x="52" y="126"/>
                </a:cubicBezTo>
                <a:cubicBezTo>
                  <a:pt x="52" y="14"/>
                  <a:pt x="52" y="14"/>
                  <a:pt x="52" y="14"/>
                </a:cubicBezTo>
                <a:cubicBezTo>
                  <a:pt x="52" y="10"/>
                  <a:pt x="55" y="6"/>
                  <a:pt x="60" y="6"/>
                </a:cubicBezTo>
                <a:close/>
                <a:moveTo>
                  <a:pt x="101" y="262"/>
                </a:moveTo>
                <a:cubicBezTo>
                  <a:pt x="6" y="262"/>
                  <a:pt x="6" y="262"/>
                  <a:pt x="6" y="262"/>
                </a:cubicBezTo>
                <a:cubicBezTo>
                  <a:pt x="6" y="235"/>
                  <a:pt x="6" y="235"/>
                  <a:pt x="6" y="235"/>
                </a:cubicBezTo>
                <a:cubicBezTo>
                  <a:pt x="101" y="235"/>
                  <a:pt x="101" y="235"/>
                  <a:pt x="101" y="235"/>
                </a:cubicBezTo>
                <a:lnTo>
                  <a:pt x="101" y="262"/>
                </a:lnTo>
                <a:close/>
                <a:moveTo>
                  <a:pt x="105" y="164"/>
                </a:moveTo>
                <a:cubicBezTo>
                  <a:pt x="105" y="176"/>
                  <a:pt x="100" y="187"/>
                  <a:pt x="91" y="196"/>
                </a:cubicBezTo>
                <a:cubicBezTo>
                  <a:pt x="91" y="196"/>
                  <a:pt x="90" y="197"/>
                  <a:pt x="90" y="198"/>
                </a:cubicBezTo>
                <a:cubicBezTo>
                  <a:pt x="90" y="229"/>
                  <a:pt x="90" y="229"/>
                  <a:pt x="90" y="229"/>
                </a:cubicBezTo>
                <a:cubicBezTo>
                  <a:pt x="16" y="229"/>
                  <a:pt x="16" y="229"/>
                  <a:pt x="16" y="229"/>
                </a:cubicBezTo>
                <a:cubicBezTo>
                  <a:pt x="16" y="125"/>
                  <a:pt x="16" y="125"/>
                  <a:pt x="16" y="125"/>
                </a:cubicBezTo>
                <a:cubicBezTo>
                  <a:pt x="46" y="101"/>
                  <a:pt x="46" y="101"/>
                  <a:pt x="46" y="101"/>
                </a:cubicBezTo>
                <a:cubicBezTo>
                  <a:pt x="46" y="133"/>
                  <a:pt x="46" y="133"/>
                  <a:pt x="46" y="133"/>
                </a:cubicBezTo>
                <a:cubicBezTo>
                  <a:pt x="32" y="146"/>
                  <a:pt x="32" y="146"/>
                  <a:pt x="32" y="146"/>
                </a:cubicBezTo>
                <a:cubicBezTo>
                  <a:pt x="31" y="147"/>
                  <a:pt x="31" y="149"/>
                  <a:pt x="32" y="150"/>
                </a:cubicBezTo>
                <a:cubicBezTo>
                  <a:pt x="34" y="152"/>
                  <a:pt x="35" y="152"/>
                  <a:pt x="37" y="150"/>
                </a:cubicBezTo>
                <a:cubicBezTo>
                  <a:pt x="83" y="102"/>
                  <a:pt x="83" y="102"/>
                  <a:pt x="83" y="102"/>
                </a:cubicBezTo>
                <a:cubicBezTo>
                  <a:pt x="83" y="103"/>
                  <a:pt x="83" y="103"/>
                  <a:pt x="83" y="103"/>
                </a:cubicBezTo>
                <a:cubicBezTo>
                  <a:pt x="94" y="113"/>
                  <a:pt x="94" y="129"/>
                  <a:pt x="83" y="139"/>
                </a:cubicBezTo>
                <a:cubicBezTo>
                  <a:pt x="77" y="146"/>
                  <a:pt x="77" y="146"/>
                  <a:pt x="77" y="146"/>
                </a:cubicBezTo>
                <a:cubicBezTo>
                  <a:pt x="76" y="147"/>
                  <a:pt x="76" y="148"/>
                  <a:pt x="76" y="148"/>
                </a:cubicBezTo>
                <a:cubicBezTo>
                  <a:pt x="76" y="160"/>
                  <a:pt x="76" y="160"/>
                  <a:pt x="76" y="160"/>
                </a:cubicBezTo>
                <a:cubicBezTo>
                  <a:pt x="76" y="171"/>
                  <a:pt x="72" y="181"/>
                  <a:pt x="64" y="188"/>
                </a:cubicBezTo>
                <a:cubicBezTo>
                  <a:pt x="62" y="191"/>
                  <a:pt x="62" y="191"/>
                  <a:pt x="62" y="191"/>
                </a:cubicBezTo>
                <a:cubicBezTo>
                  <a:pt x="61" y="192"/>
                  <a:pt x="61" y="194"/>
                  <a:pt x="62" y="195"/>
                </a:cubicBezTo>
                <a:cubicBezTo>
                  <a:pt x="62" y="195"/>
                  <a:pt x="63" y="196"/>
                  <a:pt x="64" y="196"/>
                </a:cubicBezTo>
                <a:cubicBezTo>
                  <a:pt x="65" y="196"/>
                  <a:pt x="65" y="195"/>
                  <a:pt x="66" y="195"/>
                </a:cubicBezTo>
                <a:cubicBezTo>
                  <a:pt x="68" y="193"/>
                  <a:pt x="68" y="193"/>
                  <a:pt x="68" y="193"/>
                </a:cubicBezTo>
                <a:cubicBezTo>
                  <a:pt x="77" y="184"/>
                  <a:pt x="82" y="172"/>
                  <a:pt x="82" y="160"/>
                </a:cubicBezTo>
                <a:cubicBezTo>
                  <a:pt x="82" y="157"/>
                  <a:pt x="82" y="157"/>
                  <a:pt x="82" y="157"/>
                </a:cubicBezTo>
                <a:cubicBezTo>
                  <a:pt x="105" y="157"/>
                  <a:pt x="105" y="157"/>
                  <a:pt x="105" y="157"/>
                </a:cubicBezTo>
                <a:lnTo>
                  <a:pt x="105" y="164"/>
                </a:lnTo>
                <a:close/>
                <a:moveTo>
                  <a:pt x="150" y="143"/>
                </a:moveTo>
                <a:cubicBezTo>
                  <a:pt x="150" y="147"/>
                  <a:pt x="146" y="151"/>
                  <a:pt x="142" y="151"/>
                </a:cubicBezTo>
                <a:cubicBezTo>
                  <a:pt x="129" y="151"/>
                  <a:pt x="129" y="151"/>
                  <a:pt x="129" y="151"/>
                </a:cubicBezTo>
                <a:cubicBezTo>
                  <a:pt x="129" y="6"/>
                  <a:pt x="129" y="6"/>
                  <a:pt x="129" y="6"/>
                </a:cubicBezTo>
                <a:cubicBezTo>
                  <a:pt x="142" y="6"/>
                  <a:pt x="142" y="6"/>
                  <a:pt x="142" y="6"/>
                </a:cubicBezTo>
                <a:cubicBezTo>
                  <a:pt x="146" y="6"/>
                  <a:pt x="150" y="10"/>
                  <a:pt x="150" y="14"/>
                </a:cubicBezTo>
                <a:lnTo>
                  <a:pt x="150" y="143"/>
                </a:ln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pPr>
              <a:spcBef>
                <a:spcPts val="0"/>
              </a:spcBef>
            </a:pPr>
            <a:endParaRPr lang="en-US"/>
          </a:p>
        </p:txBody>
      </p:sp>
      <p:sp>
        <p:nvSpPr>
          <p:cNvPr id="175" name="btfpBulletedList97871027">
            <a:extLst>
              <a:ext uri="{FF2B5EF4-FFF2-40B4-BE49-F238E27FC236}">
                <a16:creationId xmlns:a16="http://schemas.microsoft.com/office/drawing/2014/main" id="{86A54D57-ED48-4B92-BD84-B03A682C4D85}"/>
              </a:ext>
            </a:extLst>
          </p:cNvPr>
          <p:cNvSpPr txBox="1"/>
          <p:nvPr>
            <p:custDataLst>
              <p:tags r:id="rId2"/>
            </p:custDataLst>
          </p:nvPr>
        </p:nvSpPr>
        <p:spPr bwMode="gray">
          <a:xfrm>
            <a:off x="2693654" y="1979009"/>
            <a:ext cx="1723708" cy="411257"/>
          </a:xfrm>
          <a:prstGeom prst="rect">
            <a:avLst/>
          </a:prstGeom>
          <a:noFill/>
        </p:spPr>
        <p:txBody>
          <a:bodyPr vert="horz" wrap="square" lIns="91440" tIns="36000" rIns="36000" bIns="36000" rtlCol="0">
            <a:spAutoFit/>
          </a:bodyPr>
          <a:lstStyle/>
          <a:p>
            <a:pPr marL="0" indent="0">
              <a:spcBef>
                <a:spcPts val="300"/>
              </a:spcBef>
              <a:buNone/>
            </a:pPr>
            <a:r>
              <a:rPr lang="en-US" sz="1100" b="1"/>
              <a:t>Healthcare spending (USD, Bn) </a:t>
            </a:r>
            <a:endParaRPr lang="en-US" sz="1100" b="1" baseline="30000"/>
          </a:p>
        </p:txBody>
      </p:sp>
      <p:sp>
        <p:nvSpPr>
          <p:cNvPr id="181" name="btfpBulletedList97871032">
            <a:extLst>
              <a:ext uri="{FF2B5EF4-FFF2-40B4-BE49-F238E27FC236}">
                <a16:creationId xmlns:a16="http://schemas.microsoft.com/office/drawing/2014/main" id="{26F247A5-49F5-4BC5-8076-747FC09F3261}"/>
              </a:ext>
            </a:extLst>
          </p:cNvPr>
          <p:cNvSpPr txBox="1"/>
          <p:nvPr>
            <p:custDataLst>
              <p:tags r:id="rId3"/>
            </p:custDataLst>
          </p:nvPr>
        </p:nvSpPr>
        <p:spPr bwMode="gray">
          <a:xfrm>
            <a:off x="4581208" y="2050634"/>
            <a:ext cx="1723708" cy="411257"/>
          </a:xfrm>
          <a:prstGeom prst="rect">
            <a:avLst/>
          </a:prstGeom>
          <a:noFill/>
        </p:spPr>
        <p:txBody>
          <a:bodyPr vert="horz" wrap="square" lIns="91440" tIns="36000" rIns="36000" bIns="36000" rtlCol="0">
            <a:spAutoFit/>
          </a:bodyPr>
          <a:lstStyle/>
          <a:p>
            <a:pPr marL="0" indent="0">
              <a:spcBef>
                <a:spcPts val="300"/>
              </a:spcBef>
              <a:buNone/>
            </a:pPr>
            <a:r>
              <a:rPr lang="en-US" sz="1100" b="1"/>
              <a:t>Public vs. Private hospitals (%) </a:t>
            </a:r>
            <a:endParaRPr lang="en-US" sz="1100" b="1" baseline="30000"/>
          </a:p>
        </p:txBody>
      </p:sp>
      <p:sp>
        <p:nvSpPr>
          <p:cNvPr id="184" name="btfpBulletedList97871034">
            <a:extLst>
              <a:ext uri="{FF2B5EF4-FFF2-40B4-BE49-F238E27FC236}">
                <a16:creationId xmlns:a16="http://schemas.microsoft.com/office/drawing/2014/main" id="{376B83E2-5CDE-4923-B1AB-0C07B5BC4E5A}"/>
              </a:ext>
            </a:extLst>
          </p:cNvPr>
          <p:cNvSpPr txBox="1"/>
          <p:nvPr>
            <p:custDataLst>
              <p:tags r:id="rId4"/>
            </p:custDataLst>
          </p:nvPr>
        </p:nvSpPr>
        <p:spPr bwMode="gray">
          <a:xfrm>
            <a:off x="4581207" y="3499715"/>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Hospital classes </a:t>
            </a:r>
          </a:p>
        </p:txBody>
      </p:sp>
      <p:sp>
        <p:nvSpPr>
          <p:cNvPr id="185" name="btfpBulletedList97871035">
            <a:extLst>
              <a:ext uri="{FF2B5EF4-FFF2-40B4-BE49-F238E27FC236}">
                <a16:creationId xmlns:a16="http://schemas.microsoft.com/office/drawing/2014/main" id="{8DDE8810-A273-4917-A778-42FFD76704B2}"/>
              </a:ext>
            </a:extLst>
          </p:cNvPr>
          <p:cNvSpPr txBox="1"/>
          <p:nvPr>
            <p:custDataLst>
              <p:tags r:id="rId5"/>
            </p:custDataLst>
          </p:nvPr>
        </p:nvSpPr>
        <p:spPr bwMode="gray">
          <a:xfrm>
            <a:off x="4579220" y="3718291"/>
            <a:ext cx="1723708" cy="2632378"/>
          </a:xfrm>
          <a:prstGeom prst="rect">
            <a:avLst/>
          </a:prstGeom>
          <a:noFill/>
        </p:spPr>
        <p:txBody>
          <a:bodyPr vert="horz" wrap="square" lIns="91440" tIns="36000" rIns="36000" bIns="36000" rtlCol="0" anchor="t">
            <a:spAutoFit/>
          </a:bodyPr>
          <a:lstStyle/>
          <a:p>
            <a:pPr>
              <a:spcBef>
                <a:spcPts val="400"/>
              </a:spcBef>
            </a:pPr>
            <a:r>
              <a:rPr lang="en-US" sz="1100"/>
              <a:t>Hospital classified based on sub-specialties, pre-2019</a:t>
            </a:r>
          </a:p>
          <a:p>
            <a:pPr>
              <a:spcBef>
                <a:spcPts val="400"/>
              </a:spcBef>
            </a:pPr>
            <a:endParaRPr lang="en-US" sz="1100"/>
          </a:p>
          <a:p>
            <a:pPr>
              <a:spcBef>
                <a:spcPts val="400"/>
              </a:spcBef>
            </a:pPr>
            <a:endParaRPr lang="en-US" sz="1100"/>
          </a:p>
          <a:p>
            <a:pPr>
              <a:spcBef>
                <a:spcPts val="400"/>
              </a:spcBef>
            </a:pPr>
            <a:endParaRPr lang="en-US" sz="1100"/>
          </a:p>
          <a:p>
            <a:pPr>
              <a:spcBef>
                <a:spcPts val="400"/>
              </a:spcBef>
            </a:pPr>
            <a:endParaRPr lang="en-US" sz="1100"/>
          </a:p>
          <a:p>
            <a:pPr>
              <a:spcBef>
                <a:spcPts val="400"/>
              </a:spcBef>
            </a:pPr>
            <a:endParaRPr lang="en-US" sz="1100"/>
          </a:p>
          <a:p>
            <a:pPr>
              <a:spcBef>
                <a:spcPts val="400"/>
              </a:spcBef>
            </a:pPr>
            <a:endParaRPr lang="en-US" sz="1100"/>
          </a:p>
          <a:p>
            <a:pPr>
              <a:spcBef>
                <a:spcPts val="400"/>
              </a:spcBef>
            </a:pPr>
            <a:r>
              <a:rPr lang="en-US" sz="1100"/>
              <a:t>Since 2019, MOH changed the classification system to bed-count based</a:t>
            </a:r>
          </a:p>
        </p:txBody>
      </p:sp>
      <p:sp>
        <p:nvSpPr>
          <p:cNvPr id="189" name="btfpBulletedList97871039">
            <a:extLst>
              <a:ext uri="{FF2B5EF4-FFF2-40B4-BE49-F238E27FC236}">
                <a16:creationId xmlns:a16="http://schemas.microsoft.com/office/drawing/2014/main" id="{EC577767-785A-4827-9B4E-97C51F80B78A}"/>
              </a:ext>
            </a:extLst>
          </p:cNvPr>
          <p:cNvSpPr txBox="1"/>
          <p:nvPr>
            <p:custDataLst>
              <p:tags r:id="rId6"/>
            </p:custDataLst>
          </p:nvPr>
        </p:nvSpPr>
        <p:spPr bwMode="gray">
          <a:xfrm>
            <a:off x="6431915" y="2050634"/>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Prescription</a:t>
            </a:r>
          </a:p>
        </p:txBody>
      </p:sp>
      <p:sp>
        <p:nvSpPr>
          <p:cNvPr id="190" name="btfpBulletedList97871040">
            <a:extLst>
              <a:ext uri="{FF2B5EF4-FFF2-40B4-BE49-F238E27FC236}">
                <a16:creationId xmlns:a16="http://schemas.microsoft.com/office/drawing/2014/main" id="{51E636FF-9DD8-459E-A9F7-C5D95E46679F}"/>
              </a:ext>
            </a:extLst>
          </p:cNvPr>
          <p:cNvSpPr txBox="1"/>
          <p:nvPr>
            <p:custDataLst>
              <p:tags r:id="rId7"/>
            </p:custDataLst>
          </p:nvPr>
        </p:nvSpPr>
        <p:spPr bwMode="gray">
          <a:xfrm>
            <a:off x="6431915" y="2258383"/>
            <a:ext cx="1723708" cy="411257"/>
          </a:xfrm>
          <a:prstGeom prst="rect">
            <a:avLst/>
          </a:prstGeom>
          <a:noFill/>
        </p:spPr>
        <p:txBody>
          <a:bodyPr vert="horz" wrap="square" lIns="91440" tIns="36000" rIns="36000" bIns="36000" rtlCol="0" anchor="t">
            <a:spAutoFit/>
          </a:bodyPr>
          <a:lstStyle/>
          <a:p>
            <a:pPr>
              <a:spcBef>
                <a:spcPts val="400"/>
              </a:spcBef>
            </a:pPr>
            <a:r>
              <a:rPr lang="en-US" sz="1100"/>
              <a:t>Doctor prescriptions required</a:t>
            </a:r>
          </a:p>
        </p:txBody>
      </p:sp>
      <p:sp>
        <p:nvSpPr>
          <p:cNvPr id="195" name="btfpBulletedList97871041">
            <a:extLst>
              <a:ext uri="{FF2B5EF4-FFF2-40B4-BE49-F238E27FC236}">
                <a16:creationId xmlns:a16="http://schemas.microsoft.com/office/drawing/2014/main" id="{4BF49912-3170-419F-9CAA-BFDBDF8059AA}"/>
              </a:ext>
            </a:extLst>
          </p:cNvPr>
          <p:cNvSpPr txBox="1"/>
          <p:nvPr>
            <p:custDataLst>
              <p:tags r:id="rId8"/>
            </p:custDataLst>
          </p:nvPr>
        </p:nvSpPr>
        <p:spPr bwMode="gray">
          <a:xfrm>
            <a:off x="6431915" y="3272165"/>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Pharma dispensing</a:t>
            </a:r>
          </a:p>
        </p:txBody>
      </p:sp>
      <p:sp>
        <p:nvSpPr>
          <p:cNvPr id="196" name="btfpBulletedList97871042">
            <a:extLst>
              <a:ext uri="{FF2B5EF4-FFF2-40B4-BE49-F238E27FC236}">
                <a16:creationId xmlns:a16="http://schemas.microsoft.com/office/drawing/2014/main" id="{6B8A3EFD-7BD4-41F3-BFA2-C20907EB22DB}"/>
              </a:ext>
            </a:extLst>
          </p:cNvPr>
          <p:cNvSpPr txBox="1"/>
          <p:nvPr>
            <p:custDataLst>
              <p:tags r:id="rId9"/>
            </p:custDataLst>
          </p:nvPr>
        </p:nvSpPr>
        <p:spPr bwMode="gray">
          <a:xfrm>
            <a:off x="6431915" y="3551165"/>
            <a:ext cx="1723708" cy="1816770"/>
          </a:xfrm>
          <a:prstGeom prst="rect">
            <a:avLst/>
          </a:prstGeom>
          <a:noFill/>
        </p:spPr>
        <p:txBody>
          <a:bodyPr vert="horz" wrap="square" lIns="91440" tIns="36000" rIns="36000" bIns="36000" rtlCol="0" anchor="t">
            <a:spAutoFit/>
          </a:bodyPr>
          <a:lstStyle/>
          <a:p>
            <a:pPr>
              <a:spcBef>
                <a:spcPts val="400"/>
              </a:spcBef>
            </a:pPr>
            <a:r>
              <a:rPr lang="en-US" sz="1100" u="sng"/>
              <a:t>In-hospital/clinic</a:t>
            </a:r>
            <a:r>
              <a:rPr lang="en-US" sz="1100"/>
              <a:t>: Available to dispense drugs in hospital/ clinic’s dispensary</a:t>
            </a:r>
          </a:p>
          <a:p>
            <a:pPr>
              <a:spcBef>
                <a:spcPts val="400"/>
              </a:spcBef>
            </a:pPr>
            <a:r>
              <a:rPr lang="en-US" sz="1100" u="sng"/>
              <a:t>External pharmacy:</a:t>
            </a:r>
            <a:r>
              <a:rPr lang="en-US" sz="1100"/>
              <a:t> Available to purchase prescription drug in pharmacy with doctor’s prescription letter</a:t>
            </a:r>
          </a:p>
        </p:txBody>
      </p:sp>
      <p:sp>
        <p:nvSpPr>
          <p:cNvPr id="197" name="btfpBulletedList97871043">
            <a:extLst>
              <a:ext uri="{FF2B5EF4-FFF2-40B4-BE49-F238E27FC236}">
                <a16:creationId xmlns:a16="http://schemas.microsoft.com/office/drawing/2014/main" id="{8EA37934-4D02-4A17-BD5E-1DB10B777A50}"/>
              </a:ext>
            </a:extLst>
          </p:cNvPr>
          <p:cNvSpPr txBox="1"/>
          <p:nvPr>
            <p:custDataLst>
              <p:tags r:id="rId10"/>
            </p:custDataLst>
          </p:nvPr>
        </p:nvSpPr>
        <p:spPr bwMode="gray">
          <a:xfrm>
            <a:off x="8282623" y="2050634"/>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In-patient</a:t>
            </a:r>
          </a:p>
        </p:txBody>
      </p:sp>
      <p:sp>
        <p:nvSpPr>
          <p:cNvPr id="198" name="btfpBulletedList97871044">
            <a:extLst>
              <a:ext uri="{FF2B5EF4-FFF2-40B4-BE49-F238E27FC236}">
                <a16:creationId xmlns:a16="http://schemas.microsoft.com/office/drawing/2014/main" id="{1324E5AF-93A8-4575-9664-E78D18D536E7}"/>
              </a:ext>
            </a:extLst>
          </p:cNvPr>
          <p:cNvSpPr txBox="1"/>
          <p:nvPr>
            <p:custDataLst>
              <p:tags r:id="rId11"/>
            </p:custDataLst>
          </p:nvPr>
        </p:nvSpPr>
        <p:spPr bwMode="gray">
          <a:xfrm>
            <a:off x="8282621" y="2276403"/>
            <a:ext cx="1723708" cy="1986047"/>
          </a:xfrm>
          <a:prstGeom prst="rect">
            <a:avLst/>
          </a:prstGeom>
          <a:noFill/>
        </p:spPr>
        <p:txBody>
          <a:bodyPr vert="horz" wrap="square" lIns="91440" tIns="36000" rIns="36000" bIns="36000" rtlCol="0" anchor="t">
            <a:spAutoFit/>
          </a:bodyPr>
          <a:lstStyle/>
          <a:p>
            <a:pPr>
              <a:spcBef>
                <a:spcPts val="400"/>
              </a:spcBef>
            </a:pPr>
            <a:r>
              <a:rPr lang="en-US" sz="1100"/>
              <a:t>Reimbursement mostly on a fee-for-service basis (JKN based on capitation, fee-for-service or diagnosis-related groups) </a:t>
            </a:r>
          </a:p>
          <a:p>
            <a:pPr>
              <a:spcBef>
                <a:spcPts val="400"/>
              </a:spcBef>
            </a:pPr>
            <a:r>
              <a:rPr lang="en-US" sz="1100"/>
              <a:t>Reimbursement rates vary by degree of specialization of the hospital</a:t>
            </a:r>
          </a:p>
        </p:txBody>
      </p:sp>
      <p:sp>
        <p:nvSpPr>
          <p:cNvPr id="199" name="btfpBulletedList97871045">
            <a:extLst>
              <a:ext uri="{FF2B5EF4-FFF2-40B4-BE49-F238E27FC236}">
                <a16:creationId xmlns:a16="http://schemas.microsoft.com/office/drawing/2014/main" id="{1D3B6A9C-8913-46B1-9CCE-DB38E656D9EA}"/>
              </a:ext>
            </a:extLst>
          </p:cNvPr>
          <p:cNvSpPr txBox="1"/>
          <p:nvPr>
            <p:custDataLst>
              <p:tags r:id="rId12"/>
            </p:custDataLst>
          </p:nvPr>
        </p:nvSpPr>
        <p:spPr bwMode="gray">
          <a:xfrm>
            <a:off x="8282623" y="4226727"/>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Prescription medicines </a:t>
            </a:r>
          </a:p>
        </p:txBody>
      </p:sp>
      <p:sp>
        <p:nvSpPr>
          <p:cNvPr id="200" name="btfpBulletedList97871046">
            <a:extLst>
              <a:ext uri="{FF2B5EF4-FFF2-40B4-BE49-F238E27FC236}">
                <a16:creationId xmlns:a16="http://schemas.microsoft.com/office/drawing/2014/main" id="{BAFA2DE4-4E24-4D0A-880C-1EB8AFCEEBFF}"/>
              </a:ext>
            </a:extLst>
          </p:cNvPr>
          <p:cNvSpPr txBox="1"/>
          <p:nvPr>
            <p:custDataLst>
              <p:tags r:id="rId13"/>
            </p:custDataLst>
          </p:nvPr>
        </p:nvSpPr>
        <p:spPr bwMode="gray">
          <a:xfrm>
            <a:off x="8282623" y="4434476"/>
            <a:ext cx="1723708" cy="1308939"/>
          </a:xfrm>
          <a:prstGeom prst="rect">
            <a:avLst/>
          </a:prstGeom>
          <a:noFill/>
        </p:spPr>
        <p:txBody>
          <a:bodyPr vert="horz" wrap="square" lIns="91440" tIns="36000" rIns="36000" bIns="36000" rtlCol="0" anchor="t">
            <a:spAutoFit/>
          </a:bodyPr>
          <a:lstStyle/>
          <a:p>
            <a:pPr>
              <a:spcBef>
                <a:spcPts val="400"/>
              </a:spcBef>
            </a:pPr>
            <a:r>
              <a:rPr lang="en-US" sz="1100"/>
              <a:t>No formal price control mechanisms in place for private healthcare </a:t>
            </a:r>
          </a:p>
          <a:p>
            <a:pPr>
              <a:spcBef>
                <a:spcPts val="400"/>
              </a:spcBef>
            </a:pPr>
            <a:r>
              <a:rPr lang="en-US" sz="1100"/>
              <a:t>For public healthcare facilities, there are regulations on price of medicines </a:t>
            </a:r>
          </a:p>
        </p:txBody>
      </p:sp>
      <p:sp>
        <p:nvSpPr>
          <p:cNvPr id="201" name="btfpBulletedList97871047">
            <a:extLst>
              <a:ext uri="{FF2B5EF4-FFF2-40B4-BE49-F238E27FC236}">
                <a16:creationId xmlns:a16="http://schemas.microsoft.com/office/drawing/2014/main" id="{1D3C98E1-466F-46E2-B12C-8EDC2E6E9002}"/>
              </a:ext>
            </a:extLst>
          </p:cNvPr>
          <p:cNvSpPr txBox="1"/>
          <p:nvPr>
            <p:custDataLst>
              <p:tags r:id="rId14"/>
            </p:custDataLst>
          </p:nvPr>
        </p:nvSpPr>
        <p:spPr bwMode="gray">
          <a:xfrm>
            <a:off x="10133330" y="2050634"/>
            <a:ext cx="1723708" cy="241980"/>
          </a:xfrm>
          <a:prstGeom prst="rect">
            <a:avLst/>
          </a:prstGeom>
          <a:noFill/>
        </p:spPr>
        <p:txBody>
          <a:bodyPr vert="horz" wrap="square" lIns="91440" tIns="36000" rIns="36000" bIns="36000" rtlCol="0" anchor="t">
            <a:spAutoFit/>
          </a:bodyPr>
          <a:lstStyle/>
          <a:p>
            <a:pPr marL="0" indent="0">
              <a:spcBef>
                <a:spcPts val="300"/>
              </a:spcBef>
              <a:buNone/>
            </a:pPr>
            <a:r>
              <a:rPr lang="en-US" sz="1100" b="1"/>
              <a:t>Employment</a:t>
            </a:r>
            <a:endParaRPr lang="en-US"/>
          </a:p>
        </p:txBody>
      </p:sp>
      <p:sp>
        <p:nvSpPr>
          <p:cNvPr id="202" name="btfpBulletedList97871048">
            <a:extLst>
              <a:ext uri="{FF2B5EF4-FFF2-40B4-BE49-F238E27FC236}">
                <a16:creationId xmlns:a16="http://schemas.microsoft.com/office/drawing/2014/main" id="{60B99742-F424-490C-ADE4-44D4F3FE7B9A}"/>
              </a:ext>
            </a:extLst>
          </p:cNvPr>
          <p:cNvSpPr txBox="1"/>
          <p:nvPr>
            <p:custDataLst>
              <p:tags r:id="rId15"/>
            </p:custDataLst>
          </p:nvPr>
        </p:nvSpPr>
        <p:spPr bwMode="gray">
          <a:xfrm>
            <a:off x="10133327" y="2235264"/>
            <a:ext cx="1723708" cy="1996307"/>
          </a:xfrm>
          <a:prstGeom prst="rect">
            <a:avLst/>
          </a:prstGeom>
          <a:noFill/>
        </p:spPr>
        <p:txBody>
          <a:bodyPr vert="horz" wrap="square" lIns="91440" tIns="36000" rIns="36000" bIns="36000" rtlCol="0" anchor="t">
            <a:spAutoFit/>
          </a:bodyPr>
          <a:lstStyle/>
          <a:p>
            <a:pPr>
              <a:spcBef>
                <a:spcPts val="400"/>
              </a:spcBef>
            </a:pPr>
            <a:r>
              <a:rPr lang="en-US" sz="1100" u="sng"/>
              <a:t>Contract</a:t>
            </a:r>
            <a:r>
              <a:rPr lang="en-US" sz="1100"/>
              <a:t>: Doctors are allowed to contract up to 3 hospitals </a:t>
            </a:r>
          </a:p>
          <a:p>
            <a:pPr lvl="1">
              <a:spcBef>
                <a:spcPts val="400"/>
              </a:spcBef>
            </a:pPr>
            <a:r>
              <a:rPr lang="en-US" sz="900"/>
              <a:t>Younger doctors are choosing to contract with only one hospital</a:t>
            </a:r>
          </a:p>
          <a:p>
            <a:pPr>
              <a:spcBef>
                <a:spcPts val="400"/>
              </a:spcBef>
            </a:pPr>
            <a:r>
              <a:rPr lang="en-US" sz="1100" u="sng"/>
              <a:t>Nationality</a:t>
            </a:r>
            <a:r>
              <a:rPr lang="en-US" sz="1100"/>
              <a:t>: Most doctors are local </a:t>
            </a:r>
          </a:p>
          <a:p>
            <a:pPr>
              <a:spcBef>
                <a:spcPts val="400"/>
              </a:spcBef>
            </a:pPr>
            <a:r>
              <a:rPr lang="en-US" sz="1100"/>
              <a:t>Limited supply of specialist doctors outside large cities </a:t>
            </a:r>
          </a:p>
        </p:txBody>
      </p:sp>
      <p:sp>
        <p:nvSpPr>
          <p:cNvPr id="203" name="btfpBulletedList97871049">
            <a:extLst>
              <a:ext uri="{FF2B5EF4-FFF2-40B4-BE49-F238E27FC236}">
                <a16:creationId xmlns:a16="http://schemas.microsoft.com/office/drawing/2014/main" id="{8A786330-73C3-4323-B0D0-C5DDF7074E02}"/>
              </a:ext>
            </a:extLst>
          </p:cNvPr>
          <p:cNvSpPr txBox="1"/>
          <p:nvPr>
            <p:custDataLst>
              <p:tags r:id="rId16"/>
            </p:custDataLst>
          </p:nvPr>
        </p:nvSpPr>
        <p:spPr bwMode="gray">
          <a:xfrm>
            <a:off x="10118906" y="4181919"/>
            <a:ext cx="1723708" cy="241980"/>
          </a:xfrm>
          <a:prstGeom prst="rect">
            <a:avLst/>
          </a:prstGeom>
          <a:noFill/>
        </p:spPr>
        <p:txBody>
          <a:bodyPr vert="horz" wrap="square" lIns="91440" tIns="36000" rIns="36000" bIns="36000" rtlCol="0">
            <a:spAutoFit/>
          </a:bodyPr>
          <a:lstStyle/>
          <a:p>
            <a:pPr marL="0" indent="0">
              <a:spcBef>
                <a:spcPts val="300"/>
              </a:spcBef>
              <a:buNone/>
            </a:pPr>
            <a:r>
              <a:rPr lang="en-US" sz="1100" b="1"/>
              <a:t>Public/ private</a:t>
            </a:r>
          </a:p>
        </p:txBody>
      </p:sp>
      <p:sp>
        <p:nvSpPr>
          <p:cNvPr id="204" name="btfpBulletedList97871050">
            <a:extLst>
              <a:ext uri="{FF2B5EF4-FFF2-40B4-BE49-F238E27FC236}">
                <a16:creationId xmlns:a16="http://schemas.microsoft.com/office/drawing/2014/main" id="{DB5C007F-BC66-40C2-A1D7-7162DE653D8B}"/>
              </a:ext>
            </a:extLst>
          </p:cNvPr>
          <p:cNvSpPr txBox="1"/>
          <p:nvPr>
            <p:custDataLst>
              <p:tags r:id="rId17"/>
            </p:custDataLst>
          </p:nvPr>
        </p:nvSpPr>
        <p:spPr bwMode="gray">
          <a:xfrm>
            <a:off x="10118906" y="4389668"/>
            <a:ext cx="1723708" cy="2037344"/>
          </a:xfrm>
          <a:prstGeom prst="rect">
            <a:avLst/>
          </a:prstGeom>
          <a:noFill/>
        </p:spPr>
        <p:txBody>
          <a:bodyPr vert="horz" wrap="square" lIns="91440" tIns="36000" rIns="36000" bIns="36000" rtlCol="0" anchor="t">
            <a:spAutoFit/>
          </a:bodyPr>
          <a:lstStyle/>
          <a:p>
            <a:pPr>
              <a:spcBef>
                <a:spcPts val="400"/>
              </a:spcBef>
            </a:pPr>
            <a:r>
              <a:rPr lang="en-US" sz="1100">
                <a:highlight>
                  <a:srgbClr val="FFFFFF"/>
                </a:highlight>
              </a:rPr>
              <a:t>4.7 physicians &amp; 2.4 specialists per 10,000 pop. (2019)</a:t>
            </a:r>
          </a:p>
          <a:p>
            <a:pPr>
              <a:spcBef>
                <a:spcPts val="400"/>
              </a:spcBef>
            </a:pPr>
            <a:r>
              <a:rPr lang="en-US" sz="1100">
                <a:highlight>
                  <a:srgbClr val="FFFFFF"/>
                </a:highlight>
              </a:rPr>
              <a:t>To specialize, need to practice in public hospitals for few years before qualified for private hospitals </a:t>
            </a:r>
          </a:p>
          <a:p>
            <a:pPr>
              <a:spcBef>
                <a:spcPts val="400"/>
              </a:spcBef>
            </a:pPr>
            <a:r>
              <a:rPr lang="en-US" sz="1100">
                <a:highlight>
                  <a:srgbClr val="FFFFFF"/>
                </a:highlight>
              </a:rPr>
              <a:t>In general, specialists in private hospitals are more seasoned</a:t>
            </a:r>
          </a:p>
        </p:txBody>
      </p:sp>
      <p:sp>
        <p:nvSpPr>
          <p:cNvPr id="212" name="Freeform 372">
            <a:extLst>
              <a:ext uri="{FF2B5EF4-FFF2-40B4-BE49-F238E27FC236}">
                <a16:creationId xmlns:a16="http://schemas.microsoft.com/office/drawing/2014/main" id="{5B1E65E6-7E6A-4AFF-90EB-DD7D5D7D6FFC}"/>
              </a:ext>
            </a:extLst>
          </p:cNvPr>
          <p:cNvSpPr>
            <a:spLocks noChangeAspect="1" noEditPoints="1"/>
          </p:cNvSpPr>
          <p:nvPr/>
        </p:nvSpPr>
        <p:spPr bwMode="auto">
          <a:xfrm>
            <a:off x="5726688" y="1550108"/>
            <a:ext cx="521257" cy="355846"/>
          </a:xfrm>
          <a:custGeom>
            <a:avLst/>
            <a:gdLst>
              <a:gd name="T0" fmla="*/ 275 w 306"/>
              <a:gd name="T1" fmla="*/ 104 h 207"/>
              <a:gd name="T2" fmla="*/ 259 w 306"/>
              <a:gd name="T3" fmla="*/ 118 h 207"/>
              <a:gd name="T4" fmla="*/ 183 w 306"/>
              <a:gd name="T5" fmla="*/ 70 h 207"/>
              <a:gd name="T6" fmla="*/ 126 w 306"/>
              <a:gd name="T7" fmla="*/ 89 h 207"/>
              <a:gd name="T8" fmla="*/ 239 w 306"/>
              <a:gd name="T9" fmla="*/ 28 h 207"/>
              <a:gd name="T10" fmla="*/ 274 w 306"/>
              <a:gd name="T11" fmla="*/ 29 h 207"/>
              <a:gd name="T12" fmla="*/ 241 w 306"/>
              <a:gd name="T13" fmla="*/ 23 h 207"/>
              <a:gd name="T14" fmla="*/ 129 w 306"/>
              <a:gd name="T15" fmla="*/ 59 h 207"/>
              <a:gd name="T16" fmla="*/ 70 w 306"/>
              <a:gd name="T17" fmla="*/ 28 h 207"/>
              <a:gd name="T18" fmla="*/ 117 w 306"/>
              <a:gd name="T19" fmla="*/ 72 h 207"/>
              <a:gd name="T20" fmla="*/ 147 w 306"/>
              <a:gd name="T21" fmla="*/ 97 h 207"/>
              <a:gd name="T22" fmla="*/ 265 w 306"/>
              <a:gd name="T23" fmla="*/ 129 h 207"/>
              <a:gd name="T24" fmla="*/ 198 w 306"/>
              <a:gd name="T25" fmla="*/ 117 h 207"/>
              <a:gd name="T26" fmla="*/ 235 w 306"/>
              <a:gd name="T27" fmla="*/ 147 h 207"/>
              <a:gd name="T28" fmla="*/ 224 w 306"/>
              <a:gd name="T29" fmla="*/ 168 h 207"/>
              <a:gd name="T30" fmla="*/ 179 w 306"/>
              <a:gd name="T31" fmla="*/ 148 h 207"/>
              <a:gd name="T32" fmla="*/ 192 w 306"/>
              <a:gd name="T33" fmla="*/ 185 h 207"/>
              <a:gd name="T34" fmla="*/ 161 w 306"/>
              <a:gd name="T35" fmla="*/ 173 h 207"/>
              <a:gd name="T36" fmla="*/ 170 w 306"/>
              <a:gd name="T37" fmla="*/ 198 h 207"/>
              <a:gd name="T38" fmla="*/ 152 w 306"/>
              <a:gd name="T39" fmla="*/ 189 h 207"/>
              <a:gd name="T40" fmla="*/ 135 w 306"/>
              <a:gd name="T41" fmla="*/ 164 h 207"/>
              <a:gd name="T42" fmla="*/ 128 w 306"/>
              <a:gd name="T43" fmla="*/ 138 h 207"/>
              <a:gd name="T44" fmla="*/ 96 w 306"/>
              <a:gd name="T45" fmla="*/ 131 h 207"/>
              <a:gd name="T46" fmla="*/ 57 w 306"/>
              <a:gd name="T47" fmla="*/ 116 h 207"/>
              <a:gd name="T48" fmla="*/ 0 w 306"/>
              <a:gd name="T49" fmla="*/ 105 h 207"/>
              <a:gd name="T50" fmla="*/ 45 w 306"/>
              <a:gd name="T51" fmla="*/ 120 h 207"/>
              <a:gd name="T52" fmla="*/ 62 w 306"/>
              <a:gd name="T53" fmla="*/ 151 h 207"/>
              <a:gd name="T54" fmla="*/ 86 w 306"/>
              <a:gd name="T55" fmla="*/ 173 h 207"/>
              <a:gd name="T56" fmla="*/ 97 w 306"/>
              <a:gd name="T57" fmla="*/ 190 h 207"/>
              <a:gd name="T58" fmla="*/ 116 w 306"/>
              <a:gd name="T59" fmla="*/ 190 h 207"/>
              <a:gd name="T60" fmla="*/ 148 w 306"/>
              <a:gd name="T61" fmla="*/ 202 h 207"/>
              <a:gd name="T62" fmla="*/ 180 w 306"/>
              <a:gd name="T63" fmla="*/ 185 h 207"/>
              <a:gd name="T64" fmla="*/ 207 w 306"/>
              <a:gd name="T65" fmla="*/ 186 h 207"/>
              <a:gd name="T66" fmla="*/ 227 w 306"/>
              <a:gd name="T67" fmla="*/ 174 h 207"/>
              <a:gd name="T68" fmla="*/ 251 w 306"/>
              <a:gd name="T69" fmla="*/ 157 h 207"/>
              <a:gd name="T70" fmla="*/ 273 w 306"/>
              <a:gd name="T71" fmla="*/ 150 h 207"/>
              <a:gd name="T72" fmla="*/ 268 w 306"/>
              <a:gd name="T73" fmla="*/ 124 h 207"/>
              <a:gd name="T74" fmla="*/ 278 w 306"/>
              <a:gd name="T75" fmla="*/ 110 h 207"/>
              <a:gd name="T76" fmla="*/ 303 w 306"/>
              <a:gd name="T77" fmla="*/ 104 h 207"/>
              <a:gd name="T78" fmla="*/ 69 w 306"/>
              <a:gd name="T79" fmla="*/ 134 h 207"/>
              <a:gd name="T80" fmla="*/ 89 w 306"/>
              <a:gd name="T81" fmla="*/ 164 h 207"/>
              <a:gd name="T82" fmla="*/ 73 w 306"/>
              <a:gd name="T83" fmla="*/ 166 h 207"/>
              <a:gd name="T84" fmla="*/ 83 w 306"/>
              <a:gd name="T85" fmla="*/ 134 h 207"/>
              <a:gd name="T86" fmla="*/ 89 w 306"/>
              <a:gd name="T87" fmla="*/ 164 h 207"/>
              <a:gd name="T88" fmla="*/ 100 w 306"/>
              <a:gd name="T89" fmla="*/ 185 h 207"/>
              <a:gd name="T90" fmla="*/ 94 w 306"/>
              <a:gd name="T91" fmla="*/ 167 h 207"/>
              <a:gd name="T92" fmla="*/ 118 w 306"/>
              <a:gd name="T93" fmla="*/ 141 h 207"/>
              <a:gd name="T94" fmla="*/ 132 w 306"/>
              <a:gd name="T95" fmla="*/ 152 h 207"/>
              <a:gd name="T96" fmla="*/ 109 w 306"/>
              <a:gd name="T97" fmla="*/ 187 h 207"/>
              <a:gd name="T98" fmla="*/ 134 w 306"/>
              <a:gd name="T99" fmla="*/ 17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6" h="207">
                <a:moveTo>
                  <a:pt x="303" y="104"/>
                </a:moveTo>
                <a:cubicBezTo>
                  <a:pt x="277" y="104"/>
                  <a:pt x="277" y="104"/>
                  <a:pt x="277" y="104"/>
                </a:cubicBezTo>
                <a:cubicBezTo>
                  <a:pt x="276" y="104"/>
                  <a:pt x="276" y="104"/>
                  <a:pt x="275" y="104"/>
                </a:cubicBezTo>
                <a:cubicBezTo>
                  <a:pt x="266" y="111"/>
                  <a:pt x="266" y="111"/>
                  <a:pt x="266" y="111"/>
                </a:cubicBezTo>
                <a:cubicBezTo>
                  <a:pt x="265" y="111"/>
                  <a:pt x="265" y="111"/>
                  <a:pt x="265" y="111"/>
                </a:cubicBezTo>
                <a:cubicBezTo>
                  <a:pt x="259" y="118"/>
                  <a:pt x="259" y="118"/>
                  <a:pt x="259" y="118"/>
                </a:cubicBezTo>
                <a:cubicBezTo>
                  <a:pt x="259" y="118"/>
                  <a:pt x="259" y="118"/>
                  <a:pt x="259" y="118"/>
                </a:cubicBezTo>
                <a:cubicBezTo>
                  <a:pt x="184" y="70"/>
                  <a:pt x="184" y="70"/>
                  <a:pt x="184" y="70"/>
                </a:cubicBezTo>
                <a:cubicBezTo>
                  <a:pt x="183" y="70"/>
                  <a:pt x="183" y="70"/>
                  <a:pt x="183" y="70"/>
                </a:cubicBezTo>
                <a:cubicBezTo>
                  <a:pt x="171" y="66"/>
                  <a:pt x="160" y="75"/>
                  <a:pt x="159" y="76"/>
                </a:cubicBezTo>
                <a:cubicBezTo>
                  <a:pt x="143" y="92"/>
                  <a:pt x="143" y="92"/>
                  <a:pt x="143" y="92"/>
                </a:cubicBezTo>
                <a:cubicBezTo>
                  <a:pt x="135" y="93"/>
                  <a:pt x="129" y="92"/>
                  <a:pt x="126" y="89"/>
                </a:cubicBezTo>
                <a:cubicBezTo>
                  <a:pt x="121" y="84"/>
                  <a:pt x="122" y="77"/>
                  <a:pt x="123" y="74"/>
                </a:cubicBezTo>
                <a:cubicBezTo>
                  <a:pt x="158" y="35"/>
                  <a:pt x="158" y="35"/>
                  <a:pt x="158" y="35"/>
                </a:cubicBezTo>
                <a:cubicBezTo>
                  <a:pt x="161" y="33"/>
                  <a:pt x="195" y="8"/>
                  <a:pt x="239" y="28"/>
                </a:cubicBezTo>
                <a:cubicBezTo>
                  <a:pt x="240" y="29"/>
                  <a:pt x="240" y="29"/>
                  <a:pt x="240" y="29"/>
                </a:cubicBezTo>
                <a:cubicBezTo>
                  <a:pt x="274" y="29"/>
                  <a:pt x="274" y="29"/>
                  <a:pt x="274" y="29"/>
                </a:cubicBezTo>
                <a:cubicBezTo>
                  <a:pt x="274" y="29"/>
                  <a:pt x="274" y="29"/>
                  <a:pt x="274" y="29"/>
                </a:cubicBezTo>
                <a:cubicBezTo>
                  <a:pt x="275" y="29"/>
                  <a:pt x="277" y="28"/>
                  <a:pt x="277" y="26"/>
                </a:cubicBezTo>
                <a:cubicBezTo>
                  <a:pt x="277" y="25"/>
                  <a:pt x="275" y="23"/>
                  <a:pt x="274" y="23"/>
                </a:cubicBezTo>
                <a:cubicBezTo>
                  <a:pt x="241" y="23"/>
                  <a:pt x="241" y="23"/>
                  <a:pt x="241" y="23"/>
                </a:cubicBezTo>
                <a:cubicBezTo>
                  <a:pt x="193" y="0"/>
                  <a:pt x="155" y="31"/>
                  <a:pt x="154" y="31"/>
                </a:cubicBezTo>
                <a:cubicBezTo>
                  <a:pt x="154" y="31"/>
                  <a:pt x="154" y="31"/>
                  <a:pt x="154" y="31"/>
                </a:cubicBezTo>
                <a:cubicBezTo>
                  <a:pt x="129" y="59"/>
                  <a:pt x="129" y="59"/>
                  <a:pt x="129" y="59"/>
                </a:cubicBezTo>
                <a:cubicBezTo>
                  <a:pt x="121" y="54"/>
                  <a:pt x="90" y="38"/>
                  <a:pt x="74" y="23"/>
                </a:cubicBezTo>
                <a:cubicBezTo>
                  <a:pt x="73" y="22"/>
                  <a:pt x="71" y="22"/>
                  <a:pt x="70" y="24"/>
                </a:cubicBezTo>
                <a:cubicBezTo>
                  <a:pt x="69" y="25"/>
                  <a:pt x="69" y="27"/>
                  <a:pt x="70" y="28"/>
                </a:cubicBezTo>
                <a:cubicBezTo>
                  <a:pt x="86" y="42"/>
                  <a:pt x="115" y="58"/>
                  <a:pt x="125" y="63"/>
                </a:cubicBezTo>
                <a:cubicBezTo>
                  <a:pt x="118" y="71"/>
                  <a:pt x="118" y="71"/>
                  <a:pt x="118" y="71"/>
                </a:cubicBezTo>
                <a:cubicBezTo>
                  <a:pt x="117" y="71"/>
                  <a:pt x="117" y="72"/>
                  <a:pt x="117" y="72"/>
                </a:cubicBezTo>
                <a:cubicBezTo>
                  <a:pt x="117" y="73"/>
                  <a:pt x="114" y="85"/>
                  <a:pt x="121" y="93"/>
                </a:cubicBezTo>
                <a:cubicBezTo>
                  <a:pt x="126" y="98"/>
                  <a:pt x="134" y="100"/>
                  <a:pt x="145" y="98"/>
                </a:cubicBezTo>
                <a:cubicBezTo>
                  <a:pt x="146" y="98"/>
                  <a:pt x="146" y="97"/>
                  <a:pt x="147" y="97"/>
                </a:cubicBezTo>
                <a:cubicBezTo>
                  <a:pt x="163" y="80"/>
                  <a:pt x="163" y="80"/>
                  <a:pt x="163" y="80"/>
                </a:cubicBezTo>
                <a:cubicBezTo>
                  <a:pt x="163" y="80"/>
                  <a:pt x="172" y="73"/>
                  <a:pt x="181" y="76"/>
                </a:cubicBezTo>
                <a:cubicBezTo>
                  <a:pt x="265" y="129"/>
                  <a:pt x="265" y="129"/>
                  <a:pt x="265" y="129"/>
                </a:cubicBezTo>
                <a:cubicBezTo>
                  <a:pt x="266" y="130"/>
                  <a:pt x="275" y="139"/>
                  <a:pt x="268" y="146"/>
                </a:cubicBezTo>
                <a:cubicBezTo>
                  <a:pt x="262" y="153"/>
                  <a:pt x="256" y="152"/>
                  <a:pt x="254" y="151"/>
                </a:cubicBezTo>
                <a:cubicBezTo>
                  <a:pt x="198" y="117"/>
                  <a:pt x="198" y="117"/>
                  <a:pt x="198" y="117"/>
                </a:cubicBezTo>
                <a:cubicBezTo>
                  <a:pt x="197" y="116"/>
                  <a:pt x="195" y="116"/>
                  <a:pt x="194" y="118"/>
                </a:cubicBezTo>
                <a:cubicBezTo>
                  <a:pt x="193" y="119"/>
                  <a:pt x="194" y="121"/>
                  <a:pt x="195" y="122"/>
                </a:cubicBezTo>
                <a:cubicBezTo>
                  <a:pt x="235" y="147"/>
                  <a:pt x="235" y="147"/>
                  <a:pt x="235" y="147"/>
                </a:cubicBezTo>
                <a:cubicBezTo>
                  <a:pt x="235" y="147"/>
                  <a:pt x="235" y="147"/>
                  <a:pt x="235" y="147"/>
                </a:cubicBezTo>
                <a:cubicBezTo>
                  <a:pt x="235" y="147"/>
                  <a:pt x="241" y="159"/>
                  <a:pt x="235" y="164"/>
                </a:cubicBezTo>
                <a:cubicBezTo>
                  <a:pt x="229" y="170"/>
                  <a:pt x="224" y="168"/>
                  <a:pt x="224" y="168"/>
                </a:cubicBezTo>
                <a:cubicBezTo>
                  <a:pt x="182" y="143"/>
                  <a:pt x="182" y="143"/>
                  <a:pt x="182" y="143"/>
                </a:cubicBezTo>
                <a:cubicBezTo>
                  <a:pt x="180" y="142"/>
                  <a:pt x="178" y="143"/>
                  <a:pt x="178" y="144"/>
                </a:cubicBezTo>
                <a:cubicBezTo>
                  <a:pt x="177" y="145"/>
                  <a:pt x="177" y="147"/>
                  <a:pt x="179" y="148"/>
                </a:cubicBezTo>
                <a:cubicBezTo>
                  <a:pt x="203" y="162"/>
                  <a:pt x="203" y="162"/>
                  <a:pt x="203" y="162"/>
                </a:cubicBezTo>
                <a:cubicBezTo>
                  <a:pt x="205" y="167"/>
                  <a:pt x="208" y="177"/>
                  <a:pt x="203" y="181"/>
                </a:cubicBezTo>
                <a:cubicBezTo>
                  <a:pt x="197" y="187"/>
                  <a:pt x="192" y="185"/>
                  <a:pt x="192" y="185"/>
                </a:cubicBezTo>
                <a:cubicBezTo>
                  <a:pt x="164" y="168"/>
                  <a:pt x="164" y="168"/>
                  <a:pt x="164" y="168"/>
                </a:cubicBezTo>
                <a:cubicBezTo>
                  <a:pt x="162" y="167"/>
                  <a:pt x="160" y="168"/>
                  <a:pt x="160" y="169"/>
                </a:cubicBezTo>
                <a:cubicBezTo>
                  <a:pt x="159" y="171"/>
                  <a:pt x="159" y="173"/>
                  <a:pt x="161" y="173"/>
                </a:cubicBezTo>
                <a:cubicBezTo>
                  <a:pt x="172" y="180"/>
                  <a:pt x="172" y="180"/>
                  <a:pt x="172" y="180"/>
                </a:cubicBezTo>
                <a:cubicBezTo>
                  <a:pt x="172" y="180"/>
                  <a:pt x="172" y="181"/>
                  <a:pt x="172" y="182"/>
                </a:cubicBezTo>
                <a:cubicBezTo>
                  <a:pt x="172" y="182"/>
                  <a:pt x="178" y="190"/>
                  <a:pt x="170" y="198"/>
                </a:cubicBezTo>
                <a:cubicBezTo>
                  <a:pt x="163" y="206"/>
                  <a:pt x="151" y="198"/>
                  <a:pt x="151" y="197"/>
                </a:cubicBezTo>
                <a:cubicBezTo>
                  <a:pt x="151" y="197"/>
                  <a:pt x="151" y="197"/>
                  <a:pt x="150" y="197"/>
                </a:cubicBezTo>
                <a:cubicBezTo>
                  <a:pt x="152" y="195"/>
                  <a:pt x="152" y="192"/>
                  <a:pt x="152" y="189"/>
                </a:cubicBezTo>
                <a:cubicBezTo>
                  <a:pt x="152" y="179"/>
                  <a:pt x="144" y="171"/>
                  <a:pt x="134" y="171"/>
                </a:cubicBezTo>
                <a:cubicBezTo>
                  <a:pt x="133" y="171"/>
                  <a:pt x="132" y="171"/>
                  <a:pt x="130" y="172"/>
                </a:cubicBezTo>
                <a:cubicBezTo>
                  <a:pt x="135" y="164"/>
                  <a:pt x="135" y="164"/>
                  <a:pt x="135" y="164"/>
                </a:cubicBezTo>
                <a:cubicBezTo>
                  <a:pt x="138" y="160"/>
                  <a:pt x="139" y="156"/>
                  <a:pt x="138" y="151"/>
                </a:cubicBezTo>
                <a:cubicBezTo>
                  <a:pt x="137" y="146"/>
                  <a:pt x="134" y="142"/>
                  <a:pt x="130" y="140"/>
                </a:cubicBezTo>
                <a:cubicBezTo>
                  <a:pt x="128" y="138"/>
                  <a:pt x="128" y="138"/>
                  <a:pt x="128" y="138"/>
                </a:cubicBezTo>
                <a:cubicBezTo>
                  <a:pt x="124" y="135"/>
                  <a:pt x="119" y="135"/>
                  <a:pt x="114" y="136"/>
                </a:cubicBezTo>
                <a:cubicBezTo>
                  <a:pt x="110" y="136"/>
                  <a:pt x="107" y="139"/>
                  <a:pt x="104" y="142"/>
                </a:cubicBezTo>
                <a:cubicBezTo>
                  <a:pt x="103" y="137"/>
                  <a:pt x="100" y="134"/>
                  <a:pt x="96" y="131"/>
                </a:cubicBezTo>
                <a:cubicBezTo>
                  <a:pt x="92" y="128"/>
                  <a:pt x="87" y="127"/>
                  <a:pt x="82" y="128"/>
                </a:cubicBezTo>
                <a:cubicBezTo>
                  <a:pt x="79" y="129"/>
                  <a:pt x="77" y="130"/>
                  <a:pt x="75" y="132"/>
                </a:cubicBezTo>
                <a:cubicBezTo>
                  <a:pt x="74" y="123"/>
                  <a:pt x="66" y="116"/>
                  <a:pt x="57" y="116"/>
                </a:cubicBezTo>
                <a:cubicBezTo>
                  <a:pt x="55" y="116"/>
                  <a:pt x="53" y="116"/>
                  <a:pt x="51" y="117"/>
                </a:cubicBezTo>
                <a:cubicBezTo>
                  <a:pt x="40" y="102"/>
                  <a:pt x="5" y="102"/>
                  <a:pt x="3" y="102"/>
                </a:cubicBezTo>
                <a:cubicBezTo>
                  <a:pt x="1" y="102"/>
                  <a:pt x="0" y="103"/>
                  <a:pt x="0" y="105"/>
                </a:cubicBezTo>
                <a:cubicBezTo>
                  <a:pt x="0" y="107"/>
                  <a:pt x="1" y="108"/>
                  <a:pt x="3" y="108"/>
                </a:cubicBezTo>
                <a:cubicBezTo>
                  <a:pt x="3" y="108"/>
                  <a:pt x="3" y="108"/>
                  <a:pt x="3" y="108"/>
                </a:cubicBezTo>
                <a:cubicBezTo>
                  <a:pt x="12" y="108"/>
                  <a:pt x="38" y="110"/>
                  <a:pt x="45" y="120"/>
                </a:cubicBezTo>
                <a:cubicBezTo>
                  <a:pt x="41" y="123"/>
                  <a:pt x="39" y="128"/>
                  <a:pt x="39" y="134"/>
                </a:cubicBezTo>
                <a:cubicBezTo>
                  <a:pt x="39" y="144"/>
                  <a:pt x="47" y="152"/>
                  <a:pt x="57" y="152"/>
                </a:cubicBezTo>
                <a:cubicBezTo>
                  <a:pt x="59" y="152"/>
                  <a:pt x="60" y="152"/>
                  <a:pt x="62" y="151"/>
                </a:cubicBezTo>
                <a:cubicBezTo>
                  <a:pt x="60" y="159"/>
                  <a:pt x="63" y="167"/>
                  <a:pt x="70" y="171"/>
                </a:cubicBezTo>
                <a:cubicBezTo>
                  <a:pt x="73" y="173"/>
                  <a:pt x="77" y="175"/>
                  <a:pt x="80" y="175"/>
                </a:cubicBezTo>
                <a:cubicBezTo>
                  <a:pt x="82" y="175"/>
                  <a:pt x="84" y="174"/>
                  <a:pt x="86" y="173"/>
                </a:cubicBezTo>
                <a:cubicBezTo>
                  <a:pt x="86" y="175"/>
                  <a:pt x="86" y="176"/>
                  <a:pt x="87" y="177"/>
                </a:cubicBezTo>
                <a:cubicBezTo>
                  <a:pt x="88" y="182"/>
                  <a:pt x="90" y="186"/>
                  <a:pt x="94" y="189"/>
                </a:cubicBezTo>
                <a:cubicBezTo>
                  <a:pt x="97" y="190"/>
                  <a:pt x="97" y="190"/>
                  <a:pt x="97" y="190"/>
                </a:cubicBezTo>
                <a:cubicBezTo>
                  <a:pt x="99" y="192"/>
                  <a:pt x="103" y="193"/>
                  <a:pt x="106" y="193"/>
                </a:cubicBezTo>
                <a:cubicBezTo>
                  <a:pt x="107" y="193"/>
                  <a:pt x="109" y="193"/>
                  <a:pt x="110" y="193"/>
                </a:cubicBezTo>
                <a:cubicBezTo>
                  <a:pt x="112" y="192"/>
                  <a:pt x="114" y="191"/>
                  <a:pt x="116" y="190"/>
                </a:cubicBezTo>
                <a:cubicBezTo>
                  <a:pt x="117" y="200"/>
                  <a:pt x="125" y="207"/>
                  <a:pt x="134" y="207"/>
                </a:cubicBezTo>
                <a:cubicBezTo>
                  <a:pt x="139" y="207"/>
                  <a:pt x="144" y="205"/>
                  <a:pt x="147" y="202"/>
                </a:cubicBezTo>
                <a:cubicBezTo>
                  <a:pt x="147" y="202"/>
                  <a:pt x="147" y="202"/>
                  <a:pt x="148" y="202"/>
                </a:cubicBezTo>
                <a:cubicBezTo>
                  <a:pt x="151" y="205"/>
                  <a:pt x="156" y="207"/>
                  <a:pt x="162" y="207"/>
                </a:cubicBezTo>
                <a:cubicBezTo>
                  <a:pt x="167" y="207"/>
                  <a:pt x="171" y="206"/>
                  <a:pt x="175" y="202"/>
                </a:cubicBezTo>
                <a:cubicBezTo>
                  <a:pt x="180" y="196"/>
                  <a:pt x="181" y="190"/>
                  <a:pt x="180" y="185"/>
                </a:cubicBezTo>
                <a:cubicBezTo>
                  <a:pt x="189" y="190"/>
                  <a:pt x="189" y="190"/>
                  <a:pt x="189" y="190"/>
                </a:cubicBezTo>
                <a:cubicBezTo>
                  <a:pt x="190" y="190"/>
                  <a:pt x="192" y="191"/>
                  <a:pt x="195" y="191"/>
                </a:cubicBezTo>
                <a:cubicBezTo>
                  <a:pt x="198" y="191"/>
                  <a:pt x="203" y="190"/>
                  <a:pt x="207" y="186"/>
                </a:cubicBezTo>
                <a:cubicBezTo>
                  <a:pt x="213" y="181"/>
                  <a:pt x="212" y="173"/>
                  <a:pt x="211" y="167"/>
                </a:cubicBezTo>
                <a:cubicBezTo>
                  <a:pt x="221" y="173"/>
                  <a:pt x="221" y="173"/>
                  <a:pt x="221" y="173"/>
                </a:cubicBezTo>
                <a:cubicBezTo>
                  <a:pt x="221" y="173"/>
                  <a:pt x="223" y="174"/>
                  <a:pt x="227" y="174"/>
                </a:cubicBezTo>
                <a:cubicBezTo>
                  <a:pt x="230" y="174"/>
                  <a:pt x="234" y="173"/>
                  <a:pt x="239" y="168"/>
                </a:cubicBezTo>
                <a:cubicBezTo>
                  <a:pt x="244" y="164"/>
                  <a:pt x="244" y="157"/>
                  <a:pt x="243" y="151"/>
                </a:cubicBezTo>
                <a:cubicBezTo>
                  <a:pt x="251" y="157"/>
                  <a:pt x="251" y="157"/>
                  <a:pt x="251" y="157"/>
                </a:cubicBezTo>
                <a:cubicBezTo>
                  <a:pt x="252" y="157"/>
                  <a:pt x="252" y="157"/>
                  <a:pt x="252" y="157"/>
                </a:cubicBezTo>
                <a:cubicBezTo>
                  <a:pt x="252" y="157"/>
                  <a:pt x="254" y="158"/>
                  <a:pt x="257" y="158"/>
                </a:cubicBezTo>
                <a:cubicBezTo>
                  <a:pt x="261" y="158"/>
                  <a:pt x="267" y="156"/>
                  <a:pt x="273" y="150"/>
                </a:cubicBezTo>
                <a:cubicBezTo>
                  <a:pt x="276" y="147"/>
                  <a:pt x="277" y="143"/>
                  <a:pt x="277" y="139"/>
                </a:cubicBezTo>
                <a:cubicBezTo>
                  <a:pt x="276" y="131"/>
                  <a:pt x="269" y="125"/>
                  <a:pt x="269" y="124"/>
                </a:cubicBezTo>
                <a:cubicBezTo>
                  <a:pt x="269" y="124"/>
                  <a:pt x="268" y="124"/>
                  <a:pt x="268" y="124"/>
                </a:cubicBezTo>
                <a:cubicBezTo>
                  <a:pt x="264" y="122"/>
                  <a:pt x="264" y="122"/>
                  <a:pt x="264" y="122"/>
                </a:cubicBezTo>
                <a:cubicBezTo>
                  <a:pt x="269" y="116"/>
                  <a:pt x="269" y="116"/>
                  <a:pt x="269" y="116"/>
                </a:cubicBezTo>
                <a:cubicBezTo>
                  <a:pt x="278" y="110"/>
                  <a:pt x="278" y="110"/>
                  <a:pt x="278" y="110"/>
                </a:cubicBezTo>
                <a:cubicBezTo>
                  <a:pt x="303" y="110"/>
                  <a:pt x="303" y="110"/>
                  <a:pt x="303" y="110"/>
                </a:cubicBezTo>
                <a:cubicBezTo>
                  <a:pt x="304" y="110"/>
                  <a:pt x="306" y="109"/>
                  <a:pt x="306" y="107"/>
                </a:cubicBezTo>
                <a:cubicBezTo>
                  <a:pt x="306" y="105"/>
                  <a:pt x="304" y="104"/>
                  <a:pt x="303" y="104"/>
                </a:cubicBezTo>
                <a:close/>
                <a:moveTo>
                  <a:pt x="45" y="134"/>
                </a:moveTo>
                <a:cubicBezTo>
                  <a:pt x="45" y="127"/>
                  <a:pt x="50" y="122"/>
                  <a:pt x="57" y="122"/>
                </a:cubicBezTo>
                <a:cubicBezTo>
                  <a:pt x="64" y="122"/>
                  <a:pt x="69" y="127"/>
                  <a:pt x="69" y="134"/>
                </a:cubicBezTo>
                <a:cubicBezTo>
                  <a:pt x="69" y="141"/>
                  <a:pt x="64" y="146"/>
                  <a:pt x="57" y="146"/>
                </a:cubicBezTo>
                <a:cubicBezTo>
                  <a:pt x="50" y="146"/>
                  <a:pt x="45" y="141"/>
                  <a:pt x="45" y="134"/>
                </a:cubicBezTo>
                <a:close/>
                <a:moveTo>
                  <a:pt x="89" y="164"/>
                </a:moveTo>
                <a:cubicBezTo>
                  <a:pt x="89" y="165"/>
                  <a:pt x="88" y="166"/>
                  <a:pt x="88" y="166"/>
                </a:cubicBezTo>
                <a:cubicBezTo>
                  <a:pt x="88" y="166"/>
                  <a:pt x="87" y="167"/>
                  <a:pt x="87" y="167"/>
                </a:cubicBezTo>
                <a:cubicBezTo>
                  <a:pt x="82" y="169"/>
                  <a:pt x="77" y="169"/>
                  <a:pt x="73" y="166"/>
                </a:cubicBezTo>
                <a:cubicBezTo>
                  <a:pt x="67" y="162"/>
                  <a:pt x="65" y="154"/>
                  <a:pt x="69" y="148"/>
                </a:cubicBezTo>
                <a:cubicBezTo>
                  <a:pt x="75" y="140"/>
                  <a:pt x="75" y="140"/>
                  <a:pt x="75" y="140"/>
                </a:cubicBezTo>
                <a:cubicBezTo>
                  <a:pt x="77" y="137"/>
                  <a:pt x="80" y="135"/>
                  <a:pt x="83" y="134"/>
                </a:cubicBezTo>
                <a:cubicBezTo>
                  <a:pt x="87" y="134"/>
                  <a:pt x="90" y="134"/>
                  <a:pt x="93" y="136"/>
                </a:cubicBezTo>
                <a:cubicBezTo>
                  <a:pt x="97" y="139"/>
                  <a:pt x="100" y="144"/>
                  <a:pt x="99" y="149"/>
                </a:cubicBezTo>
                <a:lnTo>
                  <a:pt x="89" y="164"/>
                </a:lnTo>
                <a:close/>
                <a:moveTo>
                  <a:pt x="109" y="187"/>
                </a:moveTo>
                <a:cubicBezTo>
                  <a:pt x="106" y="187"/>
                  <a:pt x="102" y="187"/>
                  <a:pt x="100" y="185"/>
                </a:cubicBezTo>
                <a:cubicBezTo>
                  <a:pt x="100" y="185"/>
                  <a:pt x="100" y="185"/>
                  <a:pt x="100" y="185"/>
                </a:cubicBezTo>
                <a:cubicBezTo>
                  <a:pt x="98" y="184"/>
                  <a:pt x="98" y="184"/>
                  <a:pt x="98" y="184"/>
                </a:cubicBezTo>
                <a:cubicBezTo>
                  <a:pt x="95" y="182"/>
                  <a:pt x="93" y="179"/>
                  <a:pt x="93" y="176"/>
                </a:cubicBezTo>
                <a:cubicBezTo>
                  <a:pt x="92" y="173"/>
                  <a:pt x="93" y="170"/>
                  <a:pt x="94" y="167"/>
                </a:cubicBezTo>
                <a:cubicBezTo>
                  <a:pt x="108" y="146"/>
                  <a:pt x="108" y="146"/>
                  <a:pt x="108" y="146"/>
                </a:cubicBezTo>
                <a:cubicBezTo>
                  <a:pt x="110" y="144"/>
                  <a:pt x="113" y="142"/>
                  <a:pt x="116" y="141"/>
                </a:cubicBezTo>
                <a:cubicBezTo>
                  <a:pt x="116" y="141"/>
                  <a:pt x="117" y="141"/>
                  <a:pt x="118" y="141"/>
                </a:cubicBezTo>
                <a:cubicBezTo>
                  <a:pt x="120" y="141"/>
                  <a:pt x="123" y="142"/>
                  <a:pt x="124" y="143"/>
                </a:cubicBezTo>
                <a:cubicBezTo>
                  <a:pt x="127" y="145"/>
                  <a:pt x="127" y="145"/>
                  <a:pt x="127" y="145"/>
                </a:cubicBezTo>
                <a:cubicBezTo>
                  <a:pt x="129" y="146"/>
                  <a:pt x="131" y="149"/>
                  <a:pt x="132" y="152"/>
                </a:cubicBezTo>
                <a:cubicBezTo>
                  <a:pt x="132" y="155"/>
                  <a:pt x="132" y="158"/>
                  <a:pt x="130" y="161"/>
                </a:cubicBezTo>
                <a:cubicBezTo>
                  <a:pt x="116" y="182"/>
                  <a:pt x="116" y="182"/>
                  <a:pt x="116" y="182"/>
                </a:cubicBezTo>
                <a:cubicBezTo>
                  <a:pt x="114" y="184"/>
                  <a:pt x="112" y="186"/>
                  <a:pt x="109" y="187"/>
                </a:cubicBezTo>
                <a:close/>
                <a:moveTo>
                  <a:pt x="134" y="201"/>
                </a:moveTo>
                <a:cubicBezTo>
                  <a:pt x="128" y="201"/>
                  <a:pt x="122" y="196"/>
                  <a:pt x="122" y="189"/>
                </a:cubicBezTo>
                <a:cubicBezTo>
                  <a:pt x="122" y="182"/>
                  <a:pt x="128" y="177"/>
                  <a:pt x="134" y="177"/>
                </a:cubicBezTo>
                <a:cubicBezTo>
                  <a:pt x="141" y="177"/>
                  <a:pt x="146" y="182"/>
                  <a:pt x="146" y="189"/>
                </a:cubicBezTo>
                <a:cubicBezTo>
                  <a:pt x="146" y="196"/>
                  <a:pt x="141" y="201"/>
                  <a:pt x="134" y="201"/>
                </a:cubicBez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pPr>
              <a:spcBef>
                <a:spcPts val="0"/>
              </a:spcBef>
            </a:pPr>
            <a:endParaRPr lang="en-US"/>
          </a:p>
        </p:txBody>
      </p:sp>
      <p:sp>
        <p:nvSpPr>
          <p:cNvPr id="213" name="Freeform 341">
            <a:extLst>
              <a:ext uri="{FF2B5EF4-FFF2-40B4-BE49-F238E27FC236}">
                <a16:creationId xmlns:a16="http://schemas.microsoft.com/office/drawing/2014/main" id="{99166FEA-C1D3-4861-A80C-7A0F0D674AB5}"/>
              </a:ext>
            </a:extLst>
          </p:cNvPr>
          <p:cNvSpPr>
            <a:spLocks noChangeAspect="1" noEditPoints="1"/>
          </p:cNvSpPr>
          <p:nvPr/>
        </p:nvSpPr>
        <p:spPr bwMode="auto">
          <a:xfrm>
            <a:off x="7748649" y="1562517"/>
            <a:ext cx="332124" cy="386048"/>
          </a:xfrm>
          <a:custGeom>
            <a:avLst/>
            <a:gdLst>
              <a:gd name="T0" fmla="*/ 185 w 220"/>
              <a:gd name="T1" fmla="*/ 185 h 256"/>
              <a:gd name="T2" fmla="*/ 181 w 220"/>
              <a:gd name="T3" fmla="*/ 185 h 256"/>
              <a:gd name="T4" fmla="*/ 181 w 220"/>
              <a:gd name="T5" fmla="*/ 85 h 256"/>
              <a:gd name="T6" fmla="*/ 181 w 220"/>
              <a:gd name="T7" fmla="*/ 84 h 256"/>
              <a:gd name="T8" fmla="*/ 193 w 220"/>
              <a:gd name="T9" fmla="*/ 73 h 256"/>
              <a:gd name="T10" fmla="*/ 193 w 220"/>
              <a:gd name="T11" fmla="*/ 71 h 256"/>
              <a:gd name="T12" fmla="*/ 193 w 220"/>
              <a:gd name="T13" fmla="*/ 37 h 256"/>
              <a:gd name="T14" fmla="*/ 193 w 220"/>
              <a:gd name="T15" fmla="*/ 37 h 256"/>
              <a:gd name="T16" fmla="*/ 193 w 220"/>
              <a:gd name="T17" fmla="*/ 37 h 256"/>
              <a:gd name="T18" fmla="*/ 96 w 220"/>
              <a:gd name="T19" fmla="*/ 0 h 256"/>
              <a:gd name="T20" fmla="*/ 0 w 220"/>
              <a:gd name="T21" fmla="*/ 37 h 256"/>
              <a:gd name="T22" fmla="*/ 0 w 220"/>
              <a:gd name="T23" fmla="*/ 71 h 256"/>
              <a:gd name="T24" fmla="*/ 1 w 220"/>
              <a:gd name="T25" fmla="*/ 72 h 256"/>
              <a:gd name="T26" fmla="*/ 13 w 220"/>
              <a:gd name="T27" fmla="*/ 84 h 256"/>
              <a:gd name="T28" fmla="*/ 13 w 220"/>
              <a:gd name="T29" fmla="*/ 85 h 256"/>
              <a:gd name="T30" fmla="*/ 13 w 220"/>
              <a:gd name="T31" fmla="*/ 210 h 256"/>
              <a:gd name="T32" fmla="*/ 75 w 220"/>
              <a:gd name="T33" fmla="*/ 243 h 256"/>
              <a:gd name="T34" fmla="*/ 82 w 220"/>
              <a:gd name="T35" fmla="*/ 243 h 256"/>
              <a:gd name="T36" fmla="*/ 88 w 220"/>
              <a:gd name="T37" fmla="*/ 243 h 256"/>
              <a:gd name="T38" fmla="*/ 112 w 220"/>
              <a:gd name="T39" fmla="*/ 256 h 256"/>
              <a:gd name="T40" fmla="*/ 185 w 220"/>
              <a:gd name="T41" fmla="*/ 256 h 256"/>
              <a:gd name="T42" fmla="*/ 220 w 220"/>
              <a:gd name="T43" fmla="*/ 221 h 256"/>
              <a:gd name="T44" fmla="*/ 185 w 220"/>
              <a:gd name="T45" fmla="*/ 185 h 256"/>
              <a:gd name="T46" fmla="*/ 96 w 220"/>
              <a:gd name="T47" fmla="*/ 6 h 256"/>
              <a:gd name="T48" fmla="*/ 187 w 220"/>
              <a:gd name="T49" fmla="*/ 36 h 256"/>
              <a:gd name="T50" fmla="*/ 6 w 220"/>
              <a:gd name="T51" fmla="*/ 36 h 256"/>
              <a:gd name="T52" fmla="*/ 96 w 220"/>
              <a:gd name="T53" fmla="*/ 6 h 256"/>
              <a:gd name="T54" fmla="*/ 6 w 220"/>
              <a:gd name="T55" fmla="*/ 70 h 256"/>
              <a:gd name="T56" fmla="*/ 6 w 220"/>
              <a:gd name="T57" fmla="*/ 42 h 256"/>
              <a:gd name="T58" fmla="*/ 96 w 220"/>
              <a:gd name="T59" fmla="*/ 64 h 256"/>
              <a:gd name="T60" fmla="*/ 187 w 220"/>
              <a:gd name="T61" fmla="*/ 42 h 256"/>
              <a:gd name="T62" fmla="*/ 187 w 220"/>
              <a:gd name="T63" fmla="*/ 70 h 256"/>
              <a:gd name="T64" fmla="*/ 96 w 220"/>
              <a:gd name="T65" fmla="*/ 97 h 256"/>
              <a:gd name="T66" fmla="*/ 6 w 220"/>
              <a:gd name="T67" fmla="*/ 70 h 256"/>
              <a:gd name="T68" fmla="*/ 76 w 220"/>
              <a:gd name="T69" fmla="*/ 237 h 256"/>
              <a:gd name="T70" fmla="*/ 19 w 220"/>
              <a:gd name="T71" fmla="*/ 209 h 256"/>
              <a:gd name="T72" fmla="*/ 19 w 220"/>
              <a:gd name="T73" fmla="*/ 88 h 256"/>
              <a:gd name="T74" fmla="*/ 96 w 220"/>
              <a:gd name="T75" fmla="*/ 103 h 256"/>
              <a:gd name="T76" fmla="*/ 175 w 220"/>
              <a:gd name="T77" fmla="*/ 88 h 256"/>
              <a:gd name="T78" fmla="*/ 175 w 220"/>
              <a:gd name="T79" fmla="*/ 185 h 256"/>
              <a:gd name="T80" fmla="*/ 112 w 220"/>
              <a:gd name="T81" fmla="*/ 185 h 256"/>
              <a:gd name="T82" fmla="*/ 82 w 220"/>
              <a:gd name="T83" fmla="*/ 221 h 256"/>
              <a:gd name="T84" fmla="*/ 85 w 220"/>
              <a:gd name="T85" fmla="*/ 237 h 256"/>
              <a:gd name="T86" fmla="*/ 76 w 220"/>
              <a:gd name="T87" fmla="*/ 237 h 256"/>
              <a:gd name="T88" fmla="*/ 88 w 220"/>
              <a:gd name="T89" fmla="*/ 221 h 256"/>
              <a:gd name="T90" fmla="*/ 112 w 220"/>
              <a:gd name="T91" fmla="*/ 191 h 256"/>
              <a:gd name="T92" fmla="*/ 147 w 220"/>
              <a:gd name="T93" fmla="*/ 191 h 256"/>
              <a:gd name="T94" fmla="*/ 147 w 220"/>
              <a:gd name="T95" fmla="*/ 250 h 256"/>
              <a:gd name="T96" fmla="*/ 112 w 220"/>
              <a:gd name="T97" fmla="*/ 250 h 256"/>
              <a:gd name="T98" fmla="*/ 88 w 220"/>
              <a:gd name="T99" fmla="*/ 221 h 256"/>
              <a:gd name="T100" fmla="*/ 185 w 220"/>
              <a:gd name="T101" fmla="*/ 250 h 256"/>
              <a:gd name="T102" fmla="*/ 153 w 220"/>
              <a:gd name="T103" fmla="*/ 250 h 256"/>
              <a:gd name="T104" fmla="*/ 153 w 220"/>
              <a:gd name="T105" fmla="*/ 191 h 256"/>
              <a:gd name="T106" fmla="*/ 185 w 220"/>
              <a:gd name="T107" fmla="*/ 191 h 256"/>
              <a:gd name="T108" fmla="*/ 214 w 220"/>
              <a:gd name="T109" fmla="*/ 221 h 256"/>
              <a:gd name="T110" fmla="*/ 185 w 220"/>
              <a:gd name="T111"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0" h="256">
                <a:moveTo>
                  <a:pt x="185" y="185"/>
                </a:moveTo>
                <a:cubicBezTo>
                  <a:pt x="181" y="185"/>
                  <a:pt x="181" y="185"/>
                  <a:pt x="181" y="185"/>
                </a:cubicBezTo>
                <a:cubicBezTo>
                  <a:pt x="181" y="85"/>
                  <a:pt x="181" y="85"/>
                  <a:pt x="181" y="85"/>
                </a:cubicBezTo>
                <a:cubicBezTo>
                  <a:pt x="181" y="84"/>
                  <a:pt x="181" y="84"/>
                  <a:pt x="181" y="84"/>
                </a:cubicBezTo>
                <a:cubicBezTo>
                  <a:pt x="186" y="81"/>
                  <a:pt x="190" y="77"/>
                  <a:pt x="193" y="73"/>
                </a:cubicBezTo>
                <a:cubicBezTo>
                  <a:pt x="193" y="72"/>
                  <a:pt x="193" y="72"/>
                  <a:pt x="193" y="71"/>
                </a:cubicBezTo>
                <a:cubicBezTo>
                  <a:pt x="193" y="37"/>
                  <a:pt x="193" y="37"/>
                  <a:pt x="193" y="37"/>
                </a:cubicBezTo>
                <a:cubicBezTo>
                  <a:pt x="193" y="37"/>
                  <a:pt x="193" y="37"/>
                  <a:pt x="193" y="37"/>
                </a:cubicBezTo>
                <a:cubicBezTo>
                  <a:pt x="193" y="37"/>
                  <a:pt x="193" y="37"/>
                  <a:pt x="193" y="37"/>
                </a:cubicBezTo>
                <a:cubicBezTo>
                  <a:pt x="193" y="16"/>
                  <a:pt x="150" y="0"/>
                  <a:pt x="96" y="0"/>
                </a:cubicBezTo>
                <a:cubicBezTo>
                  <a:pt x="42" y="0"/>
                  <a:pt x="0" y="16"/>
                  <a:pt x="0" y="37"/>
                </a:cubicBezTo>
                <a:cubicBezTo>
                  <a:pt x="0" y="71"/>
                  <a:pt x="0" y="71"/>
                  <a:pt x="0" y="71"/>
                </a:cubicBezTo>
                <a:cubicBezTo>
                  <a:pt x="0" y="71"/>
                  <a:pt x="0" y="72"/>
                  <a:pt x="1" y="72"/>
                </a:cubicBezTo>
                <a:cubicBezTo>
                  <a:pt x="3" y="77"/>
                  <a:pt x="7" y="80"/>
                  <a:pt x="13" y="84"/>
                </a:cubicBezTo>
                <a:cubicBezTo>
                  <a:pt x="13" y="84"/>
                  <a:pt x="13" y="84"/>
                  <a:pt x="13" y="85"/>
                </a:cubicBezTo>
                <a:cubicBezTo>
                  <a:pt x="13" y="210"/>
                  <a:pt x="13" y="210"/>
                  <a:pt x="13" y="210"/>
                </a:cubicBezTo>
                <a:cubicBezTo>
                  <a:pt x="13" y="226"/>
                  <a:pt x="37" y="239"/>
                  <a:pt x="75" y="243"/>
                </a:cubicBezTo>
                <a:cubicBezTo>
                  <a:pt x="75" y="243"/>
                  <a:pt x="78" y="243"/>
                  <a:pt x="82" y="243"/>
                </a:cubicBezTo>
                <a:cubicBezTo>
                  <a:pt x="84" y="243"/>
                  <a:pt x="86" y="243"/>
                  <a:pt x="88" y="243"/>
                </a:cubicBezTo>
                <a:cubicBezTo>
                  <a:pt x="93" y="251"/>
                  <a:pt x="102" y="256"/>
                  <a:pt x="112" y="256"/>
                </a:cubicBezTo>
                <a:cubicBezTo>
                  <a:pt x="185" y="256"/>
                  <a:pt x="185" y="256"/>
                  <a:pt x="185" y="256"/>
                </a:cubicBezTo>
                <a:cubicBezTo>
                  <a:pt x="204" y="256"/>
                  <a:pt x="220" y="240"/>
                  <a:pt x="220" y="221"/>
                </a:cubicBezTo>
                <a:cubicBezTo>
                  <a:pt x="220" y="201"/>
                  <a:pt x="204" y="185"/>
                  <a:pt x="185" y="185"/>
                </a:cubicBezTo>
                <a:close/>
                <a:moveTo>
                  <a:pt x="96" y="6"/>
                </a:moveTo>
                <a:cubicBezTo>
                  <a:pt x="149" y="6"/>
                  <a:pt x="184" y="21"/>
                  <a:pt x="187" y="36"/>
                </a:cubicBezTo>
                <a:cubicBezTo>
                  <a:pt x="96" y="83"/>
                  <a:pt x="18" y="43"/>
                  <a:pt x="6" y="36"/>
                </a:cubicBezTo>
                <a:cubicBezTo>
                  <a:pt x="8" y="21"/>
                  <a:pt x="44" y="6"/>
                  <a:pt x="96" y="6"/>
                </a:cubicBezTo>
                <a:close/>
                <a:moveTo>
                  <a:pt x="6" y="70"/>
                </a:moveTo>
                <a:cubicBezTo>
                  <a:pt x="6" y="42"/>
                  <a:pt x="6" y="42"/>
                  <a:pt x="6" y="42"/>
                </a:cubicBezTo>
                <a:cubicBezTo>
                  <a:pt x="18" y="49"/>
                  <a:pt x="52" y="64"/>
                  <a:pt x="96" y="64"/>
                </a:cubicBezTo>
                <a:cubicBezTo>
                  <a:pt x="123" y="64"/>
                  <a:pt x="154" y="59"/>
                  <a:pt x="187" y="42"/>
                </a:cubicBezTo>
                <a:cubicBezTo>
                  <a:pt x="187" y="70"/>
                  <a:pt x="187" y="70"/>
                  <a:pt x="187" y="70"/>
                </a:cubicBezTo>
                <a:cubicBezTo>
                  <a:pt x="178" y="84"/>
                  <a:pt x="144" y="97"/>
                  <a:pt x="96" y="97"/>
                </a:cubicBezTo>
                <a:cubicBezTo>
                  <a:pt x="49" y="97"/>
                  <a:pt x="15" y="84"/>
                  <a:pt x="6" y="70"/>
                </a:cubicBezTo>
                <a:close/>
                <a:moveTo>
                  <a:pt x="76" y="237"/>
                </a:moveTo>
                <a:cubicBezTo>
                  <a:pt x="42" y="234"/>
                  <a:pt x="19" y="222"/>
                  <a:pt x="19" y="209"/>
                </a:cubicBezTo>
                <a:cubicBezTo>
                  <a:pt x="19" y="88"/>
                  <a:pt x="19" y="88"/>
                  <a:pt x="19" y="88"/>
                </a:cubicBezTo>
                <a:cubicBezTo>
                  <a:pt x="37" y="97"/>
                  <a:pt x="65" y="103"/>
                  <a:pt x="96" y="103"/>
                </a:cubicBezTo>
                <a:cubicBezTo>
                  <a:pt x="128" y="103"/>
                  <a:pt x="156" y="97"/>
                  <a:pt x="175" y="88"/>
                </a:cubicBezTo>
                <a:cubicBezTo>
                  <a:pt x="175" y="185"/>
                  <a:pt x="175" y="185"/>
                  <a:pt x="175" y="185"/>
                </a:cubicBezTo>
                <a:cubicBezTo>
                  <a:pt x="112" y="185"/>
                  <a:pt x="112" y="185"/>
                  <a:pt x="112" y="185"/>
                </a:cubicBezTo>
                <a:cubicBezTo>
                  <a:pt x="94" y="185"/>
                  <a:pt x="82" y="200"/>
                  <a:pt x="82" y="221"/>
                </a:cubicBezTo>
                <a:cubicBezTo>
                  <a:pt x="82" y="227"/>
                  <a:pt x="83" y="232"/>
                  <a:pt x="85" y="237"/>
                </a:cubicBezTo>
                <a:cubicBezTo>
                  <a:pt x="80" y="237"/>
                  <a:pt x="76" y="237"/>
                  <a:pt x="76" y="237"/>
                </a:cubicBezTo>
                <a:close/>
                <a:moveTo>
                  <a:pt x="88" y="221"/>
                </a:moveTo>
                <a:cubicBezTo>
                  <a:pt x="88" y="207"/>
                  <a:pt x="94" y="191"/>
                  <a:pt x="112" y="191"/>
                </a:cubicBezTo>
                <a:cubicBezTo>
                  <a:pt x="147" y="191"/>
                  <a:pt x="147" y="191"/>
                  <a:pt x="147" y="191"/>
                </a:cubicBezTo>
                <a:cubicBezTo>
                  <a:pt x="147" y="250"/>
                  <a:pt x="147" y="250"/>
                  <a:pt x="147" y="250"/>
                </a:cubicBezTo>
                <a:cubicBezTo>
                  <a:pt x="112" y="250"/>
                  <a:pt x="112" y="250"/>
                  <a:pt x="112" y="250"/>
                </a:cubicBezTo>
                <a:cubicBezTo>
                  <a:pt x="94" y="250"/>
                  <a:pt x="88" y="234"/>
                  <a:pt x="88" y="221"/>
                </a:cubicBezTo>
                <a:close/>
                <a:moveTo>
                  <a:pt x="185" y="250"/>
                </a:moveTo>
                <a:cubicBezTo>
                  <a:pt x="153" y="250"/>
                  <a:pt x="153" y="250"/>
                  <a:pt x="153" y="250"/>
                </a:cubicBezTo>
                <a:cubicBezTo>
                  <a:pt x="153" y="191"/>
                  <a:pt x="153" y="191"/>
                  <a:pt x="153" y="191"/>
                </a:cubicBezTo>
                <a:cubicBezTo>
                  <a:pt x="185" y="191"/>
                  <a:pt x="185" y="191"/>
                  <a:pt x="185" y="191"/>
                </a:cubicBezTo>
                <a:cubicBezTo>
                  <a:pt x="201" y="191"/>
                  <a:pt x="214" y="205"/>
                  <a:pt x="214" y="221"/>
                </a:cubicBezTo>
                <a:cubicBezTo>
                  <a:pt x="214" y="237"/>
                  <a:pt x="201" y="250"/>
                  <a:pt x="185" y="250"/>
                </a:cubicBez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pPr>
              <a:spcBef>
                <a:spcPts val="0"/>
              </a:spcBef>
            </a:pPr>
            <a:endParaRPr lang="en-US"/>
          </a:p>
        </p:txBody>
      </p:sp>
      <p:grpSp>
        <p:nvGrpSpPr>
          <p:cNvPr id="214" name="Group 213">
            <a:extLst>
              <a:ext uri="{FF2B5EF4-FFF2-40B4-BE49-F238E27FC236}">
                <a16:creationId xmlns:a16="http://schemas.microsoft.com/office/drawing/2014/main" id="{7FCDBA41-8A05-4C28-AB76-3C6BC6B04A5F}"/>
              </a:ext>
            </a:extLst>
          </p:cNvPr>
          <p:cNvGrpSpPr>
            <a:grpSpLocks noChangeAspect="1"/>
          </p:cNvGrpSpPr>
          <p:nvPr/>
        </p:nvGrpSpPr>
        <p:grpSpPr>
          <a:xfrm>
            <a:off x="9547761" y="1581579"/>
            <a:ext cx="351396" cy="349172"/>
            <a:chOff x="188913" y="3113088"/>
            <a:chExt cx="501650" cy="498475"/>
          </a:xfrm>
        </p:grpSpPr>
        <p:sp>
          <p:nvSpPr>
            <p:cNvPr id="215" name="Freeform 229">
              <a:extLst>
                <a:ext uri="{FF2B5EF4-FFF2-40B4-BE49-F238E27FC236}">
                  <a16:creationId xmlns:a16="http://schemas.microsoft.com/office/drawing/2014/main" id="{CC4489C2-BCDA-473D-91A5-289453BE98A4}"/>
                </a:ext>
              </a:extLst>
            </p:cNvPr>
            <p:cNvSpPr>
              <a:spLocks noEditPoints="1"/>
            </p:cNvSpPr>
            <p:nvPr/>
          </p:nvSpPr>
          <p:spPr bwMode="auto">
            <a:xfrm>
              <a:off x="563563" y="3163888"/>
              <a:ext cx="74613" cy="76200"/>
            </a:xfrm>
            <a:custGeom>
              <a:avLst/>
              <a:gdLst>
                <a:gd name="T0" fmla="*/ 19 w 38"/>
                <a:gd name="T1" fmla="*/ 6 h 39"/>
                <a:gd name="T2" fmla="*/ 29 w 38"/>
                <a:gd name="T3" fmla="*/ 10 h 39"/>
                <a:gd name="T4" fmla="*/ 32 w 38"/>
                <a:gd name="T5" fmla="*/ 19 h 39"/>
                <a:gd name="T6" fmla="*/ 29 w 38"/>
                <a:gd name="T7" fmla="*/ 29 h 39"/>
                <a:gd name="T8" fmla="*/ 19 w 38"/>
                <a:gd name="T9" fmla="*/ 33 h 39"/>
                <a:gd name="T10" fmla="*/ 10 w 38"/>
                <a:gd name="T11" fmla="*/ 29 h 39"/>
                <a:gd name="T12" fmla="*/ 6 w 38"/>
                <a:gd name="T13" fmla="*/ 19 h 39"/>
                <a:gd name="T14" fmla="*/ 10 w 38"/>
                <a:gd name="T15" fmla="*/ 10 h 39"/>
                <a:gd name="T16" fmla="*/ 19 w 38"/>
                <a:gd name="T17" fmla="*/ 6 h 39"/>
                <a:gd name="T18" fmla="*/ 19 w 38"/>
                <a:gd name="T19" fmla="*/ 0 h 39"/>
                <a:gd name="T20" fmla="*/ 5 w 38"/>
                <a:gd name="T21" fmla="*/ 6 h 39"/>
                <a:gd name="T22" fmla="*/ 0 w 38"/>
                <a:gd name="T23" fmla="*/ 19 h 39"/>
                <a:gd name="T24" fmla="*/ 5 w 38"/>
                <a:gd name="T25" fmla="*/ 33 h 39"/>
                <a:gd name="T26" fmla="*/ 19 w 38"/>
                <a:gd name="T27" fmla="*/ 39 h 39"/>
                <a:gd name="T28" fmla="*/ 33 w 38"/>
                <a:gd name="T29" fmla="*/ 33 h 39"/>
                <a:gd name="T30" fmla="*/ 38 w 38"/>
                <a:gd name="T31" fmla="*/ 19 h 39"/>
                <a:gd name="T32" fmla="*/ 33 w 38"/>
                <a:gd name="T33" fmla="*/ 6 h 39"/>
                <a:gd name="T34" fmla="*/ 19 w 38"/>
                <a:gd name="T3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9">
                  <a:moveTo>
                    <a:pt x="19" y="6"/>
                  </a:moveTo>
                  <a:cubicBezTo>
                    <a:pt x="23" y="6"/>
                    <a:pt x="26" y="7"/>
                    <a:pt x="29" y="10"/>
                  </a:cubicBezTo>
                  <a:cubicBezTo>
                    <a:pt x="31" y="13"/>
                    <a:pt x="32" y="16"/>
                    <a:pt x="32" y="19"/>
                  </a:cubicBezTo>
                  <a:cubicBezTo>
                    <a:pt x="32" y="23"/>
                    <a:pt x="31" y="26"/>
                    <a:pt x="29" y="29"/>
                  </a:cubicBezTo>
                  <a:cubicBezTo>
                    <a:pt x="26" y="32"/>
                    <a:pt x="23" y="33"/>
                    <a:pt x="19" y="33"/>
                  </a:cubicBezTo>
                  <a:cubicBezTo>
                    <a:pt x="15" y="33"/>
                    <a:pt x="12" y="32"/>
                    <a:pt x="10" y="29"/>
                  </a:cubicBezTo>
                  <a:cubicBezTo>
                    <a:pt x="7" y="26"/>
                    <a:pt x="6" y="23"/>
                    <a:pt x="6" y="19"/>
                  </a:cubicBezTo>
                  <a:cubicBezTo>
                    <a:pt x="6" y="16"/>
                    <a:pt x="7" y="13"/>
                    <a:pt x="10" y="10"/>
                  </a:cubicBezTo>
                  <a:cubicBezTo>
                    <a:pt x="12" y="7"/>
                    <a:pt x="15" y="6"/>
                    <a:pt x="19" y="6"/>
                  </a:cubicBezTo>
                  <a:moveTo>
                    <a:pt x="19" y="0"/>
                  </a:moveTo>
                  <a:cubicBezTo>
                    <a:pt x="14" y="0"/>
                    <a:pt x="9" y="2"/>
                    <a:pt x="5" y="6"/>
                  </a:cubicBezTo>
                  <a:cubicBezTo>
                    <a:pt x="2" y="9"/>
                    <a:pt x="0" y="14"/>
                    <a:pt x="0" y="19"/>
                  </a:cubicBezTo>
                  <a:cubicBezTo>
                    <a:pt x="0" y="25"/>
                    <a:pt x="2" y="30"/>
                    <a:pt x="5" y="33"/>
                  </a:cubicBezTo>
                  <a:cubicBezTo>
                    <a:pt x="9" y="37"/>
                    <a:pt x="14" y="39"/>
                    <a:pt x="19" y="39"/>
                  </a:cubicBezTo>
                  <a:cubicBezTo>
                    <a:pt x="24" y="39"/>
                    <a:pt x="29" y="37"/>
                    <a:pt x="33" y="33"/>
                  </a:cubicBezTo>
                  <a:cubicBezTo>
                    <a:pt x="36" y="30"/>
                    <a:pt x="38" y="25"/>
                    <a:pt x="38" y="19"/>
                  </a:cubicBezTo>
                  <a:cubicBezTo>
                    <a:pt x="38" y="14"/>
                    <a:pt x="36" y="9"/>
                    <a:pt x="33" y="6"/>
                  </a:cubicBezTo>
                  <a:cubicBezTo>
                    <a:pt x="29" y="2"/>
                    <a:pt x="24" y="0"/>
                    <a:pt x="19" y="0"/>
                  </a:cubicBez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30">
              <a:extLst>
                <a:ext uri="{FF2B5EF4-FFF2-40B4-BE49-F238E27FC236}">
                  <a16:creationId xmlns:a16="http://schemas.microsoft.com/office/drawing/2014/main" id="{3B6DD54C-34BC-4C27-BB3C-81D95A271D4F}"/>
                </a:ext>
              </a:extLst>
            </p:cNvPr>
            <p:cNvSpPr>
              <a:spLocks noEditPoints="1"/>
            </p:cNvSpPr>
            <p:nvPr/>
          </p:nvSpPr>
          <p:spPr bwMode="auto">
            <a:xfrm>
              <a:off x="188913" y="3113088"/>
              <a:ext cx="501650" cy="498475"/>
            </a:xfrm>
            <a:custGeom>
              <a:avLst/>
              <a:gdLst>
                <a:gd name="T0" fmla="*/ 231 w 257"/>
                <a:gd name="T1" fmla="*/ 7 h 255"/>
                <a:gd name="T2" fmla="*/ 245 w 257"/>
                <a:gd name="T3" fmla="*/ 12 h 255"/>
                <a:gd name="T4" fmla="*/ 251 w 257"/>
                <a:gd name="T5" fmla="*/ 27 h 255"/>
                <a:gd name="T6" fmla="*/ 250 w 257"/>
                <a:gd name="T7" fmla="*/ 109 h 255"/>
                <a:gd name="T8" fmla="*/ 244 w 257"/>
                <a:gd name="T9" fmla="*/ 123 h 255"/>
                <a:gd name="T10" fmla="*/ 124 w 257"/>
                <a:gd name="T11" fmla="*/ 243 h 255"/>
                <a:gd name="T12" fmla="*/ 110 w 257"/>
                <a:gd name="T13" fmla="*/ 249 h 255"/>
                <a:gd name="T14" fmla="*/ 95 w 257"/>
                <a:gd name="T15" fmla="*/ 243 h 255"/>
                <a:gd name="T16" fmla="*/ 15 w 257"/>
                <a:gd name="T17" fmla="*/ 162 h 255"/>
                <a:gd name="T18" fmla="*/ 9 w 257"/>
                <a:gd name="T19" fmla="*/ 148 h 255"/>
                <a:gd name="T20" fmla="*/ 15 w 257"/>
                <a:gd name="T21" fmla="*/ 134 h 255"/>
                <a:gd name="T22" fmla="*/ 135 w 257"/>
                <a:gd name="T23" fmla="*/ 14 h 255"/>
                <a:gd name="T24" fmla="*/ 149 w 257"/>
                <a:gd name="T25" fmla="*/ 8 h 255"/>
                <a:gd name="T26" fmla="*/ 231 w 257"/>
                <a:gd name="T27" fmla="*/ 7 h 255"/>
                <a:gd name="T28" fmla="*/ 231 w 257"/>
                <a:gd name="T29" fmla="*/ 0 h 255"/>
                <a:gd name="T30" fmla="*/ 149 w 257"/>
                <a:gd name="T31" fmla="*/ 2 h 255"/>
                <a:gd name="T32" fmla="*/ 131 w 257"/>
                <a:gd name="T33" fmla="*/ 9 h 255"/>
                <a:gd name="T34" fmla="*/ 10 w 257"/>
                <a:gd name="T35" fmla="*/ 130 h 255"/>
                <a:gd name="T36" fmla="*/ 10 w 257"/>
                <a:gd name="T37" fmla="*/ 166 h 255"/>
                <a:gd name="T38" fmla="*/ 91 w 257"/>
                <a:gd name="T39" fmla="*/ 247 h 255"/>
                <a:gd name="T40" fmla="*/ 110 w 257"/>
                <a:gd name="T41" fmla="*/ 255 h 255"/>
                <a:gd name="T42" fmla="*/ 128 w 257"/>
                <a:gd name="T43" fmla="*/ 247 h 255"/>
                <a:gd name="T44" fmla="*/ 248 w 257"/>
                <a:gd name="T45" fmla="*/ 127 h 255"/>
                <a:gd name="T46" fmla="*/ 256 w 257"/>
                <a:gd name="T47" fmla="*/ 109 h 255"/>
                <a:gd name="T48" fmla="*/ 257 w 257"/>
                <a:gd name="T49" fmla="*/ 27 h 255"/>
                <a:gd name="T50" fmla="*/ 249 w 257"/>
                <a:gd name="T51" fmla="*/ 8 h 255"/>
                <a:gd name="T52" fmla="*/ 231 w 257"/>
                <a:gd name="T5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7" h="255">
                  <a:moveTo>
                    <a:pt x="231" y="7"/>
                  </a:moveTo>
                  <a:cubicBezTo>
                    <a:pt x="236" y="7"/>
                    <a:pt x="241" y="9"/>
                    <a:pt x="245" y="12"/>
                  </a:cubicBezTo>
                  <a:cubicBezTo>
                    <a:pt x="249" y="16"/>
                    <a:pt x="251" y="21"/>
                    <a:pt x="251" y="27"/>
                  </a:cubicBezTo>
                  <a:cubicBezTo>
                    <a:pt x="250" y="109"/>
                    <a:pt x="250" y="109"/>
                    <a:pt x="250" y="109"/>
                  </a:cubicBezTo>
                  <a:cubicBezTo>
                    <a:pt x="250" y="114"/>
                    <a:pt x="248" y="119"/>
                    <a:pt x="244" y="123"/>
                  </a:cubicBezTo>
                  <a:cubicBezTo>
                    <a:pt x="124" y="243"/>
                    <a:pt x="124" y="243"/>
                    <a:pt x="124" y="243"/>
                  </a:cubicBezTo>
                  <a:cubicBezTo>
                    <a:pt x="120" y="247"/>
                    <a:pt x="115" y="249"/>
                    <a:pt x="110" y="249"/>
                  </a:cubicBezTo>
                  <a:cubicBezTo>
                    <a:pt x="104" y="249"/>
                    <a:pt x="99" y="247"/>
                    <a:pt x="95" y="243"/>
                  </a:cubicBezTo>
                  <a:cubicBezTo>
                    <a:pt x="15" y="162"/>
                    <a:pt x="15" y="162"/>
                    <a:pt x="15" y="162"/>
                  </a:cubicBezTo>
                  <a:cubicBezTo>
                    <a:pt x="11" y="158"/>
                    <a:pt x="9" y="153"/>
                    <a:pt x="9" y="148"/>
                  </a:cubicBezTo>
                  <a:cubicBezTo>
                    <a:pt x="9" y="143"/>
                    <a:pt x="11" y="138"/>
                    <a:pt x="15" y="134"/>
                  </a:cubicBezTo>
                  <a:cubicBezTo>
                    <a:pt x="135" y="14"/>
                    <a:pt x="135" y="14"/>
                    <a:pt x="135" y="14"/>
                  </a:cubicBezTo>
                  <a:cubicBezTo>
                    <a:pt x="139" y="10"/>
                    <a:pt x="144" y="8"/>
                    <a:pt x="149" y="8"/>
                  </a:cubicBezTo>
                  <a:cubicBezTo>
                    <a:pt x="231" y="7"/>
                    <a:pt x="231" y="7"/>
                    <a:pt x="231" y="7"/>
                  </a:cubicBezTo>
                  <a:moveTo>
                    <a:pt x="231" y="0"/>
                  </a:moveTo>
                  <a:cubicBezTo>
                    <a:pt x="149" y="2"/>
                    <a:pt x="149" y="2"/>
                    <a:pt x="149" y="2"/>
                  </a:cubicBezTo>
                  <a:cubicBezTo>
                    <a:pt x="142" y="2"/>
                    <a:pt x="136" y="5"/>
                    <a:pt x="131" y="9"/>
                  </a:cubicBezTo>
                  <a:cubicBezTo>
                    <a:pt x="10" y="130"/>
                    <a:pt x="10" y="130"/>
                    <a:pt x="10" y="130"/>
                  </a:cubicBezTo>
                  <a:cubicBezTo>
                    <a:pt x="0" y="140"/>
                    <a:pt x="0" y="156"/>
                    <a:pt x="10" y="166"/>
                  </a:cubicBezTo>
                  <a:cubicBezTo>
                    <a:pt x="91" y="247"/>
                    <a:pt x="91" y="247"/>
                    <a:pt x="91" y="247"/>
                  </a:cubicBezTo>
                  <a:cubicBezTo>
                    <a:pt x="96" y="252"/>
                    <a:pt x="103" y="255"/>
                    <a:pt x="110" y="255"/>
                  </a:cubicBezTo>
                  <a:cubicBezTo>
                    <a:pt x="116" y="255"/>
                    <a:pt x="123" y="252"/>
                    <a:pt x="128" y="247"/>
                  </a:cubicBezTo>
                  <a:cubicBezTo>
                    <a:pt x="248" y="127"/>
                    <a:pt x="248" y="127"/>
                    <a:pt x="248" y="127"/>
                  </a:cubicBezTo>
                  <a:cubicBezTo>
                    <a:pt x="253" y="122"/>
                    <a:pt x="256" y="116"/>
                    <a:pt x="256" y="109"/>
                  </a:cubicBezTo>
                  <a:cubicBezTo>
                    <a:pt x="257" y="27"/>
                    <a:pt x="257" y="27"/>
                    <a:pt x="257" y="27"/>
                  </a:cubicBezTo>
                  <a:cubicBezTo>
                    <a:pt x="257" y="20"/>
                    <a:pt x="254" y="13"/>
                    <a:pt x="249" y="8"/>
                  </a:cubicBezTo>
                  <a:cubicBezTo>
                    <a:pt x="245" y="3"/>
                    <a:pt x="238" y="0"/>
                    <a:pt x="231" y="0"/>
                  </a:cubicBez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7" name="Group 216">
            <a:extLst>
              <a:ext uri="{FF2B5EF4-FFF2-40B4-BE49-F238E27FC236}">
                <a16:creationId xmlns:a16="http://schemas.microsoft.com/office/drawing/2014/main" id="{445D445D-0D5A-4109-9CD7-9C5E64941D1E}"/>
              </a:ext>
            </a:extLst>
          </p:cNvPr>
          <p:cNvGrpSpPr>
            <a:grpSpLocks noChangeAspect="1"/>
          </p:cNvGrpSpPr>
          <p:nvPr/>
        </p:nvGrpSpPr>
        <p:grpSpPr>
          <a:xfrm>
            <a:off x="11475417" y="1554725"/>
            <a:ext cx="300058" cy="383029"/>
            <a:chOff x="155576" y="4549775"/>
            <a:chExt cx="419100" cy="534988"/>
          </a:xfrm>
        </p:grpSpPr>
        <p:sp>
          <p:nvSpPr>
            <p:cNvPr id="218" name="Freeform 261">
              <a:extLst>
                <a:ext uri="{FF2B5EF4-FFF2-40B4-BE49-F238E27FC236}">
                  <a16:creationId xmlns:a16="http://schemas.microsoft.com/office/drawing/2014/main" id="{B1259F78-5021-4B69-BE2F-85CC85333B00}"/>
                </a:ext>
              </a:extLst>
            </p:cNvPr>
            <p:cNvSpPr>
              <a:spLocks noEditPoints="1"/>
            </p:cNvSpPr>
            <p:nvPr/>
          </p:nvSpPr>
          <p:spPr bwMode="auto">
            <a:xfrm>
              <a:off x="246063" y="4549775"/>
              <a:ext cx="238125" cy="236538"/>
            </a:xfrm>
            <a:custGeom>
              <a:avLst/>
              <a:gdLst>
                <a:gd name="T0" fmla="*/ 61 w 122"/>
                <a:gd name="T1" fmla="*/ 121 h 121"/>
                <a:gd name="T2" fmla="*/ 122 w 122"/>
                <a:gd name="T3" fmla="*/ 60 h 121"/>
                <a:gd name="T4" fmla="*/ 61 w 122"/>
                <a:gd name="T5" fmla="*/ 0 h 121"/>
                <a:gd name="T6" fmla="*/ 0 w 122"/>
                <a:gd name="T7" fmla="*/ 60 h 121"/>
                <a:gd name="T8" fmla="*/ 61 w 122"/>
                <a:gd name="T9" fmla="*/ 121 h 121"/>
                <a:gd name="T10" fmla="*/ 61 w 122"/>
                <a:gd name="T11" fmla="*/ 6 h 121"/>
                <a:gd name="T12" fmla="*/ 116 w 122"/>
                <a:gd name="T13" fmla="*/ 60 h 121"/>
                <a:gd name="T14" fmla="*/ 61 w 122"/>
                <a:gd name="T15" fmla="*/ 115 h 121"/>
                <a:gd name="T16" fmla="*/ 6 w 122"/>
                <a:gd name="T17" fmla="*/ 60 h 121"/>
                <a:gd name="T18" fmla="*/ 61 w 122"/>
                <a:gd name="T19" fmla="*/ 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21">
                  <a:moveTo>
                    <a:pt x="61" y="121"/>
                  </a:moveTo>
                  <a:cubicBezTo>
                    <a:pt x="94" y="121"/>
                    <a:pt x="122" y="94"/>
                    <a:pt x="122" y="60"/>
                  </a:cubicBezTo>
                  <a:cubicBezTo>
                    <a:pt x="122" y="27"/>
                    <a:pt x="94" y="0"/>
                    <a:pt x="61" y="0"/>
                  </a:cubicBezTo>
                  <a:cubicBezTo>
                    <a:pt x="28" y="0"/>
                    <a:pt x="0" y="27"/>
                    <a:pt x="0" y="60"/>
                  </a:cubicBezTo>
                  <a:cubicBezTo>
                    <a:pt x="0" y="94"/>
                    <a:pt x="28" y="121"/>
                    <a:pt x="61" y="121"/>
                  </a:cubicBezTo>
                  <a:close/>
                  <a:moveTo>
                    <a:pt x="61" y="6"/>
                  </a:moveTo>
                  <a:cubicBezTo>
                    <a:pt x="91" y="6"/>
                    <a:pt x="116" y="30"/>
                    <a:pt x="116" y="60"/>
                  </a:cubicBezTo>
                  <a:cubicBezTo>
                    <a:pt x="116" y="91"/>
                    <a:pt x="91" y="115"/>
                    <a:pt x="61" y="115"/>
                  </a:cubicBezTo>
                  <a:cubicBezTo>
                    <a:pt x="31" y="115"/>
                    <a:pt x="6" y="91"/>
                    <a:pt x="6" y="60"/>
                  </a:cubicBezTo>
                  <a:cubicBezTo>
                    <a:pt x="6" y="30"/>
                    <a:pt x="31" y="6"/>
                    <a:pt x="61" y="6"/>
                  </a:cubicBez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pPr>
                <a:spcBef>
                  <a:spcPts val="0"/>
                </a:spcBef>
              </a:pPr>
              <a:endParaRPr lang="en-US"/>
            </a:p>
          </p:txBody>
        </p:sp>
        <p:sp>
          <p:nvSpPr>
            <p:cNvPr id="219" name="Freeform 262">
              <a:extLst>
                <a:ext uri="{FF2B5EF4-FFF2-40B4-BE49-F238E27FC236}">
                  <a16:creationId xmlns:a16="http://schemas.microsoft.com/office/drawing/2014/main" id="{CBCDF4CD-E7CD-488D-BA05-8D8F8B7D8A36}"/>
                </a:ext>
              </a:extLst>
            </p:cNvPr>
            <p:cNvSpPr>
              <a:spLocks noEditPoints="1"/>
            </p:cNvSpPr>
            <p:nvPr/>
          </p:nvSpPr>
          <p:spPr bwMode="auto">
            <a:xfrm>
              <a:off x="155576" y="4789488"/>
              <a:ext cx="419100" cy="295275"/>
            </a:xfrm>
            <a:custGeom>
              <a:avLst/>
              <a:gdLst>
                <a:gd name="T0" fmla="*/ 142 w 214"/>
                <a:gd name="T1" fmla="*/ 1 h 151"/>
                <a:gd name="T2" fmla="*/ 109 w 214"/>
                <a:gd name="T3" fmla="*/ 57 h 151"/>
                <a:gd name="T4" fmla="*/ 106 w 214"/>
                <a:gd name="T5" fmla="*/ 58 h 151"/>
                <a:gd name="T6" fmla="*/ 75 w 214"/>
                <a:gd name="T7" fmla="*/ 3 h 151"/>
                <a:gd name="T8" fmla="*/ 63 w 214"/>
                <a:gd name="T9" fmla="*/ 3 h 151"/>
                <a:gd name="T10" fmla="*/ 48 w 214"/>
                <a:gd name="T11" fmla="*/ 8 h 151"/>
                <a:gd name="T12" fmla="*/ 0 w 214"/>
                <a:gd name="T13" fmla="*/ 74 h 151"/>
                <a:gd name="T14" fmla="*/ 19 w 214"/>
                <a:gd name="T15" fmla="*/ 151 h 151"/>
                <a:gd name="T16" fmla="*/ 214 w 214"/>
                <a:gd name="T17" fmla="*/ 132 h 151"/>
                <a:gd name="T18" fmla="*/ 163 w 214"/>
                <a:gd name="T19" fmla="*/ 7 h 151"/>
                <a:gd name="T20" fmla="*/ 66 w 214"/>
                <a:gd name="T21" fmla="*/ 88 h 151"/>
                <a:gd name="T22" fmla="*/ 33 w 214"/>
                <a:gd name="T23" fmla="*/ 88 h 151"/>
                <a:gd name="T24" fmla="*/ 208 w 214"/>
                <a:gd name="T25" fmla="*/ 132 h 151"/>
                <a:gd name="T26" fmla="*/ 19 w 214"/>
                <a:gd name="T27" fmla="*/ 145 h 151"/>
                <a:gd name="T28" fmla="*/ 6 w 214"/>
                <a:gd name="T29" fmla="*/ 74 h 151"/>
                <a:gd name="T30" fmla="*/ 46 w 214"/>
                <a:gd name="T31" fmla="*/ 66 h 151"/>
                <a:gd name="T32" fmla="*/ 49 w 214"/>
                <a:gd name="T33" fmla="*/ 111 h 151"/>
                <a:gd name="T34" fmla="*/ 52 w 214"/>
                <a:gd name="T35" fmla="*/ 66 h 151"/>
                <a:gd name="T36" fmla="*/ 65 w 214"/>
                <a:gd name="T37" fmla="*/ 9 h 151"/>
                <a:gd name="T38" fmla="*/ 70 w 214"/>
                <a:gd name="T39" fmla="*/ 7 h 151"/>
                <a:gd name="T40" fmla="*/ 98 w 214"/>
                <a:gd name="T41" fmla="*/ 60 h 151"/>
                <a:gd name="T42" fmla="*/ 113 w 214"/>
                <a:gd name="T43" fmla="*/ 60 h 151"/>
                <a:gd name="T44" fmla="*/ 143 w 214"/>
                <a:gd name="T45" fmla="*/ 8 h 151"/>
                <a:gd name="T46" fmla="*/ 156 w 214"/>
                <a:gd name="T47" fmla="*/ 43 h 151"/>
                <a:gd name="T48" fmla="*/ 127 w 214"/>
                <a:gd name="T49" fmla="*/ 103 h 151"/>
                <a:gd name="T50" fmla="*/ 131 w 214"/>
                <a:gd name="T51" fmla="*/ 116 h 151"/>
                <a:gd name="T52" fmla="*/ 151 w 214"/>
                <a:gd name="T53" fmla="*/ 110 h 151"/>
                <a:gd name="T54" fmla="*/ 148 w 214"/>
                <a:gd name="T55" fmla="*/ 99 h 151"/>
                <a:gd name="T56" fmla="*/ 145 w 214"/>
                <a:gd name="T57" fmla="*/ 110 h 151"/>
                <a:gd name="T58" fmla="*/ 135 w 214"/>
                <a:gd name="T59" fmla="*/ 111 h 151"/>
                <a:gd name="T60" fmla="*/ 133 w 214"/>
                <a:gd name="T61" fmla="*/ 104 h 151"/>
                <a:gd name="T62" fmla="*/ 159 w 214"/>
                <a:gd name="T63" fmla="*/ 48 h 151"/>
                <a:gd name="T64" fmla="*/ 185 w 214"/>
                <a:gd name="T65" fmla="*/ 104 h 151"/>
                <a:gd name="T66" fmla="*/ 177 w 214"/>
                <a:gd name="T67" fmla="*/ 114 h 151"/>
                <a:gd name="T68" fmla="*/ 173 w 214"/>
                <a:gd name="T69" fmla="*/ 102 h 151"/>
                <a:gd name="T70" fmla="*/ 167 w 214"/>
                <a:gd name="T71" fmla="*/ 102 h 151"/>
                <a:gd name="T72" fmla="*/ 177 w 214"/>
                <a:gd name="T73" fmla="*/ 120 h 151"/>
                <a:gd name="T74" fmla="*/ 191 w 214"/>
                <a:gd name="T75" fmla="*/ 104 h 151"/>
                <a:gd name="T76" fmla="*/ 162 w 214"/>
                <a:gd name="T77" fmla="*/ 43 h 151"/>
                <a:gd name="T78" fmla="*/ 208 w 214"/>
                <a:gd name="T79" fmla="*/ 7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4" h="151">
                  <a:moveTo>
                    <a:pt x="163" y="7"/>
                  </a:moveTo>
                  <a:cubicBezTo>
                    <a:pt x="161" y="6"/>
                    <a:pt x="145" y="2"/>
                    <a:pt x="142" y="1"/>
                  </a:cubicBezTo>
                  <a:cubicBezTo>
                    <a:pt x="140" y="1"/>
                    <a:pt x="139" y="2"/>
                    <a:pt x="139" y="3"/>
                  </a:cubicBezTo>
                  <a:cubicBezTo>
                    <a:pt x="109" y="57"/>
                    <a:pt x="109" y="57"/>
                    <a:pt x="109" y="57"/>
                  </a:cubicBezTo>
                  <a:cubicBezTo>
                    <a:pt x="108" y="58"/>
                    <a:pt x="107" y="58"/>
                    <a:pt x="106" y="58"/>
                  </a:cubicBezTo>
                  <a:cubicBezTo>
                    <a:pt x="106" y="58"/>
                    <a:pt x="106" y="58"/>
                    <a:pt x="106" y="58"/>
                  </a:cubicBezTo>
                  <a:cubicBezTo>
                    <a:pt x="105" y="58"/>
                    <a:pt x="104" y="57"/>
                    <a:pt x="103" y="57"/>
                  </a:cubicBezTo>
                  <a:cubicBezTo>
                    <a:pt x="75" y="3"/>
                    <a:pt x="75" y="3"/>
                    <a:pt x="75" y="3"/>
                  </a:cubicBezTo>
                  <a:cubicBezTo>
                    <a:pt x="73" y="0"/>
                    <a:pt x="69" y="1"/>
                    <a:pt x="65" y="3"/>
                  </a:cubicBezTo>
                  <a:cubicBezTo>
                    <a:pt x="65" y="3"/>
                    <a:pt x="64" y="3"/>
                    <a:pt x="63" y="3"/>
                  </a:cubicBezTo>
                  <a:cubicBezTo>
                    <a:pt x="48" y="8"/>
                    <a:pt x="48" y="8"/>
                    <a:pt x="48" y="8"/>
                  </a:cubicBezTo>
                  <a:cubicBezTo>
                    <a:pt x="48" y="8"/>
                    <a:pt x="48" y="8"/>
                    <a:pt x="48" y="8"/>
                  </a:cubicBezTo>
                  <a:cubicBezTo>
                    <a:pt x="48" y="8"/>
                    <a:pt x="48" y="8"/>
                    <a:pt x="48" y="8"/>
                  </a:cubicBezTo>
                  <a:cubicBezTo>
                    <a:pt x="17" y="21"/>
                    <a:pt x="0" y="44"/>
                    <a:pt x="0" y="74"/>
                  </a:cubicBezTo>
                  <a:cubicBezTo>
                    <a:pt x="0" y="132"/>
                    <a:pt x="0" y="132"/>
                    <a:pt x="0" y="132"/>
                  </a:cubicBezTo>
                  <a:cubicBezTo>
                    <a:pt x="0" y="142"/>
                    <a:pt x="9" y="151"/>
                    <a:pt x="19" y="151"/>
                  </a:cubicBezTo>
                  <a:cubicBezTo>
                    <a:pt x="195" y="151"/>
                    <a:pt x="195" y="151"/>
                    <a:pt x="195" y="151"/>
                  </a:cubicBezTo>
                  <a:cubicBezTo>
                    <a:pt x="205" y="151"/>
                    <a:pt x="214" y="142"/>
                    <a:pt x="214" y="132"/>
                  </a:cubicBezTo>
                  <a:cubicBezTo>
                    <a:pt x="214" y="74"/>
                    <a:pt x="214" y="74"/>
                    <a:pt x="214" y="74"/>
                  </a:cubicBezTo>
                  <a:cubicBezTo>
                    <a:pt x="214" y="43"/>
                    <a:pt x="196" y="19"/>
                    <a:pt x="163" y="7"/>
                  </a:cubicBezTo>
                  <a:close/>
                  <a:moveTo>
                    <a:pt x="49" y="72"/>
                  </a:moveTo>
                  <a:cubicBezTo>
                    <a:pt x="59" y="72"/>
                    <a:pt x="66" y="79"/>
                    <a:pt x="66" y="88"/>
                  </a:cubicBezTo>
                  <a:cubicBezTo>
                    <a:pt x="66" y="98"/>
                    <a:pt x="59" y="105"/>
                    <a:pt x="49" y="105"/>
                  </a:cubicBezTo>
                  <a:cubicBezTo>
                    <a:pt x="40" y="105"/>
                    <a:pt x="33" y="98"/>
                    <a:pt x="33" y="88"/>
                  </a:cubicBezTo>
                  <a:cubicBezTo>
                    <a:pt x="33" y="79"/>
                    <a:pt x="40" y="72"/>
                    <a:pt x="49" y="72"/>
                  </a:cubicBezTo>
                  <a:close/>
                  <a:moveTo>
                    <a:pt x="208" y="132"/>
                  </a:moveTo>
                  <a:cubicBezTo>
                    <a:pt x="208" y="139"/>
                    <a:pt x="202" y="145"/>
                    <a:pt x="195" y="145"/>
                  </a:cubicBezTo>
                  <a:cubicBezTo>
                    <a:pt x="19" y="145"/>
                    <a:pt x="19" y="145"/>
                    <a:pt x="19" y="145"/>
                  </a:cubicBezTo>
                  <a:cubicBezTo>
                    <a:pt x="12" y="145"/>
                    <a:pt x="6" y="139"/>
                    <a:pt x="6" y="132"/>
                  </a:cubicBezTo>
                  <a:cubicBezTo>
                    <a:pt x="6" y="74"/>
                    <a:pt x="6" y="74"/>
                    <a:pt x="6" y="74"/>
                  </a:cubicBezTo>
                  <a:cubicBezTo>
                    <a:pt x="6" y="42"/>
                    <a:pt x="27" y="25"/>
                    <a:pt x="46" y="16"/>
                  </a:cubicBezTo>
                  <a:cubicBezTo>
                    <a:pt x="46" y="66"/>
                    <a:pt x="46" y="66"/>
                    <a:pt x="46" y="66"/>
                  </a:cubicBezTo>
                  <a:cubicBezTo>
                    <a:pt x="35" y="67"/>
                    <a:pt x="27" y="77"/>
                    <a:pt x="27" y="88"/>
                  </a:cubicBezTo>
                  <a:cubicBezTo>
                    <a:pt x="27" y="101"/>
                    <a:pt x="37" y="111"/>
                    <a:pt x="49" y="111"/>
                  </a:cubicBezTo>
                  <a:cubicBezTo>
                    <a:pt x="62" y="111"/>
                    <a:pt x="72" y="101"/>
                    <a:pt x="72" y="88"/>
                  </a:cubicBezTo>
                  <a:cubicBezTo>
                    <a:pt x="72" y="77"/>
                    <a:pt x="64" y="67"/>
                    <a:pt x="52" y="66"/>
                  </a:cubicBezTo>
                  <a:cubicBezTo>
                    <a:pt x="52" y="13"/>
                    <a:pt x="52" y="13"/>
                    <a:pt x="52" y="13"/>
                  </a:cubicBezTo>
                  <a:cubicBezTo>
                    <a:pt x="65" y="9"/>
                    <a:pt x="65" y="9"/>
                    <a:pt x="65" y="9"/>
                  </a:cubicBezTo>
                  <a:cubicBezTo>
                    <a:pt x="66" y="9"/>
                    <a:pt x="66" y="9"/>
                    <a:pt x="67" y="8"/>
                  </a:cubicBezTo>
                  <a:cubicBezTo>
                    <a:pt x="68" y="8"/>
                    <a:pt x="69" y="8"/>
                    <a:pt x="70" y="7"/>
                  </a:cubicBezTo>
                  <a:cubicBezTo>
                    <a:pt x="98" y="60"/>
                    <a:pt x="98" y="60"/>
                    <a:pt x="98" y="60"/>
                  </a:cubicBezTo>
                  <a:cubicBezTo>
                    <a:pt x="98" y="60"/>
                    <a:pt x="98" y="60"/>
                    <a:pt x="98" y="60"/>
                  </a:cubicBezTo>
                  <a:cubicBezTo>
                    <a:pt x="99" y="61"/>
                    <a:pt x="102" y="64"/>
                    <a:pt x="106" y="64"/>
                  </a:cubicBezTo>
                  <a:cubicBezTo>
                    <a:pt x="108" y="64"/>
                    <a:pt x="111" y="63"/>
                    <a:pt x="113" y="60"/>
                  </a:cubicBezTo>
                  <a:cubicBezTo>
                    <a:pt x="113" y="60"/>
                    <a:pt x="114" y="60"/>
                    <a:pt x="114" y="60"/>
                  </a:cubicBezTo>
                  <a:cubicBezTo>
                    <a:pt x="143" y="8"/>
                    <a:pt x="143" y="8"/>
                    <a:pt x="143" y="8"/>
                  </a:cubicBezTo>
                  <a:cubicBezTo>
                    <a:pt x="146" y="8"/>
                    <a:pt x="151" y="10"/>
                    <a:pt x="156" y="11"/>
                  </a:cubicBezTo>
                  <a:cubicBezTo>
                    <a:pt x="156" y="43"/>
                    <a:pt x="156" y="43"/>
                    <a:pt x="156" y="43"/>
                  </a:cubicBezTo>
                  <a:cubicBezTo>
                    <a:pt x="139" y="47"/>
                    <a:pt x="127" y="59"/>
                    <a:pt x="127" y="74"/>
                  </a:cubicBezTo>
                  <a:cubicBezTo>
                    <a:pt x="127" y="103"/>
                    <a:pt x="127" y="103"/>
                    <a:pt x="127" y="103"/>
                  </a:cubicBezTo>
                  <a:cubicBezTo>
                    <a:pt x="127" y="104"/>
                    <a:pt x="127" y="104"/>
                    <a:pt x="127" y="104"/>
                  </a:cubicBezTo>
                  <a:cubicBezTo>
                    <a:pt x="127" y="107"/>
                    <a:pt x="127" y="112"/>
                    <a:pt x="131" y="116"/>
                  </a:cubicBezTo>
                  <a:cubicBezTo>
                    <a:pt x="134" y="118"/>
                    <a:pt x="137" y="120"/>
                    <a:pt x="141" y="120"/>
                  </a:cubicBezTo>
                  <a:cubicBezTo>
                    <a:pt x="146" y="120"/>
                    <a:pt x="151" y="115"/>
                    <a:pt x="151" y="110"/>
                  </a:cubicBezTo>
                  <a:cubicBezTo>
                    <a:pt x="151" y="102"/>
                    <a:pt x="151" y="102"/>
                    <a:pt x="151" y="102"/>
                  </a:cubicBezTo>
                  <a:cubicBezTo>
                    <a:pt x="151" y="100"/>
                    <a:pt x="150" y="99"/>
                    <a:pt x="148" y="99"/>
                  </a:cubicBezTo>
                  <a:cubicBezTo>
                    <a:pt x="146" y="99"/>
                    <a:pt x="145" y="100"/>
                    <a:pt x="145" y="102"/>
                  </a:cubicBezTo>
                  <a:cubicBezTo>
                    <a:pt x="145" y="110"/>
                    <a:pt x="145" y="110"/>
                    <a:pt x="145" y="110"/>
                  </a:cubicBezTo>
                  <a:cubicBezTo>
                    <a:pt x="145" y="112"/>
                    <a:pt x="143" y="114"/>
                    <a:pt x="141" y="114"/>
                  </a:cubicBezTo>
                  <a:cubicBezTo>
                    <a:pt x="139" y="114"/>
                    <a:pt x="137" y="113"/>
                    <a:pt x="135" y="111"/>
                  </a:cubicBezTo>
                  <a:cubicBezTo>
                    <a:pt x="133" y="109"/>
                    <a:pt x="133" y="107"/>
                    <a:pt x="133" y="104"/>
                  </a:cubicBezTo>
                  <a:cubicBezTo>
                    <a:pt x="133" y="104"/>
                    <a:pt x="133" y="104"/>
                    <a:pt x="133" y="104"/>
                  </a:cubicBezTo>
                  <a:cubicBezTo>
                    <a:pt x="133" y="74"/>
                    <a:pt x="133" y="74"/>
                    <a:pt x="133" y="74"/>
                  </a:cubicBezTo>
                  <a:cubicBezTo>
                    <a:pt x="133" y="62"/>
                    <a:pt x="144" y="51"/>
                    <a:pt x="159" y="48"/>
                  </a:cubicBezTo>
                  <a:cubicBezTo>
                    <a:pt x="169" y="50"/>
                    <a:pt x="185" y="56"/>
                    <a:pt x="185" y="74"/>
                  </a:cubicBezTo>
                  <a:cubicBezTo>
                    <a:pt x="185" y="104"/>
                    <a:pt x="185" y="104"/>
                    <a:pt x="185" y="104"/>
                  </a:cubicBezTo>
                  <a:cubicBezTo>
                    <a:pt x="185" y="106"/>
                    <a:pt x="185" y="109"/>
                    <a:pt x="183" y="111"/>
                  </a:cubicBezTo>
                  <a:cubicBezTo>
                    <a:pt x="182" y="113"/>
                    <a:pt x="180" y="114"/>
                    <a:pt x="177" y="114"/>
                  </a:cubicBezTo>
                  <a:cubicBezTo>
                    <a:pt x="175" y="114"/>
                    <a:pt x="173" y="112"/>
                    <a:pt x="173" y="110"/>
                  </a:cubicBezTo>
                  <a:cubicBezTo>
                    <a:pt x="173" y="102"/>
                    <a:pt x="173" y="102"/>
                    <a:pt x="173" y="102"/>
                  </a:cubicBezTo>
                  <a:cubicBezTo>
                    <a:pt x="173" y="100"/>
                    <a:pt x="172" y="99"/>
                    <a:pt x="170" y="99"/>
                  </a:cubicBezTo>
                  <a:cubicBezTo>
                    <a:pt x="168" y="99"/>
                    <a:pt x="167" y="100"/>
                    <a:pt x="167" y="102"/>
                  </a:cubicBezTo>
                  <a:cubicBezTo>
                    <a:pt x="167" y="110"/>
                    <a:pt x="167" y="110"/>
                    <a:pt x="167" y="110"/>
                  </a:cubicBezTo>
                  <a:cubicBezTo>
                    <a:pt x="167" y="115"/>
                    <a:pt x="172" y="120"/>
                    <a:pt x="177" y="120"/>
                  </a:cubicBezTo>
                  <a:cubicBezTo>
                    <a:pt x="181" y="120"/>
                    <a:pt x="185" y="118"/>
                    <a:pt x="187" y="116"/>
                  </a:cubicBezTo>
                  <a:cubicBezTo>
                    <a:pt x="191" y="112"/>
                    <a:pt x="191" y="107"/>
                    <a:pt x="191" y="104"/>
                  </a:cubicBezTo>
                  <a:cubicBezTo>
                    <a:pt x="191" y="74"/>
                    <a:pt x="191" y="74"/>
                    <a:pt x="191" y="74"/>
                  </a:cubicBezTo>
                  <a:cubicBezTo>
                    <a:pt x="191" y="58"/>
                    <a:pt x="180" y="46"/>
                    <a:pt x="162" y="43"/>
                  </a:cubicBezTo>
                  <a:cubicBezTo>
                    <a:pt x="162" y="13"/>
                    <a:pt x="162" y="13"/>
                    <a:pt x="162" y="13"/>
                  </a:cubicBezTo>
                  <a:cubicBezTo>
                    <a:pt x="183" y="21"/>
                    <a:pt x="208" y="38"/>
                    <a:pt x="208" y="74"/>
                  </a:cubicBezTo>
                  <a:lnTo>
                    <a:pt x="208" y="132"/>
                  </a:lnTo>
                  <a:close/>
                </a:path>
              </a:pathLst>
            </a:custGeom>
            <a:solidFill>
              <a:srgbClr val="CC0000"/>
            </a:solidFill>
            <a:ln w="0">
              <a:solidFill>
                <a:schemeClr val="accent3"/>
              </a:solidFill>
              <a:round/>
              <a:headEnd/>
              <a:tailEnd/>
            </a:ln>
          </p:spPr>
          <p:txBody>
            <a:bodyPr vert="horz" wrap="square" lIns="91440" tIns="45720" rIns="91440" bIns="45720" numCol="1" anchor="t" anchorCtr="0" compatLnSpc="1">
              <a:prstTxWarp prst="textNoShape">
                <a:avLst/>
              </a:prstTxWarp>
            </a:bodyPr>
            <a:lstStyle/>
            <a:p>
              <a:pPr>
                <a:spcBef>
                  <a:spcPts val="0"/>
                </a:spcBef>
              </a:pPr>
              <a:endParaRPr lang="en-US"/>
            </a:p>
          </p:txBody>
        </p:sp>
      </p:grpSp>
      <p:sp>
        <p:nvSpPr>
          <p:cNvPr id="4" name="btfpNotesBox890149">
            <a:extLst>
              <a:ext uri="{FF2B5EF4-FFF2-40B4-BE49-F238E27FC236}">
                <a16:creationId xmlns:a16="http://schemas.microsoft.com/office/drawing/2014/main" id="{8E2F54DC-A156-4585-B17F-89EBE6D7AC7A}"/>
              </a:ext>
            </a:extLst>
          </p:cNvPr>
          <p:cNvSpPr txBox="1"/>
          <p:nvPr>
            <p:custDataLst>
              <p:tags r:id="rId18"/>
            </p:custDataLst>
          </p:nvPr>
        </p:nvSpPr>
        <p:spPr bwMode="gray">
          <a:xfrm>
            <a:off x="330200" y="6484103"/>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  Source: Fitch solution, BPJS Report 2019, Ministry of Health, </a:t>
            </a:r>
            <a:r>
              <a:rPr lang="en-US" sz="800" err="1">
                <a:solidFill>
                  <a:srgbClr val="000000"/>
                </a:solidFill>
              </a:rPr>
              <a:t>Profil</a:t>
            </a:r>
            <a:r>
              <a:rPr lang="en-US" sz="800">
                <a:solidFill>
                  <a:srgbClr val="000000"/>
                </a:solidFill>
              </a:rPr>
              <a:t> Kesehatan Indonesia 2019, WHO, </a:t>
            </a:r>
            <a:r>
              <a:rPr lang="en-US" sz="800" err="1">
                <a:solidFill>
                  <a:srgbClr val="000000"/>
                </a:solidFill>
              </a:rPr>
              <a:t>Worldometer</a:t>
            </a:r>
            <a:r>
              <a:rPr lang="en-US" sz="800">
                <a:solidFill>
                  <a:srgbClr val="000000"/>
                </a:solidFill>
              </a:rPr>
              <a:t> </a:t>
            </a:r>
          </a:p>
        </p:txBody>
      </p:sp>
      <p:sp>
        <p:nvSpPr>
          <p:cNvPr id="6"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overall_0_132633200234870356 columns_1_132633200234870356 </a:t>
            </a:r>
            <a:endParaRPr lang="en-US" sz="100" err="1">
              <a:solidFill>
                <a:srgbClr val="FFFFFF">
                  <a:alpha val="0"/>
                </a:srgbClr>
              </a:solidFill>
            </a:endParaRPr>
          </a:p>
        </p:txBody>
      </p:sp>
      <p:pic>
        <p:nvPicPr>
          <p:cNvPr id="87" name="Picture 86">
            <a:extLst>
              <a:ext uri="{FF2B5EF4-FFF2-40B4-BE49-F238E27FC236}">
                <a16:creationId xmlns:a16="http://schemas.microsoft.com/office/drawing/2014/main" id="{57E39CF0-2A7A-460E-924E-CD3A29203C2D}"/>
              </a:ext>
            </a:extLst>
          </p:cNvPr>
          <p:cNvPicPr>
            <a:picLocks/>
          </p:cNvPicPr>
          <p:nvPr/>
        </p:nvPicPr>
        <p:blipFill>
          <a:blip r:embed="rId27" cstate="screen">
            <a:extLst>
              <a:ext uri="{28A0092B-C50C-407E-A947-70E740481C1C}">
                <a14:useLocalDpi xmlns:a14="http://schemas.microsoft.com/office/drawing/2010/main"/>
              </a:ext>
            </a:extLst>
          </a:blip>
          <a:stretch>
            <a:fillRect/>
          </a:stretch>
        </p:blipFill>
        <p:spPr>
          <a:xfrm>
            <a:off x="376425" y="1429944"/>
            <a:ext cx="548640" cy="548640"/>
          </a:xfrm>
          <a:prstGeom prst="rect">
            <a:avLst/>
          </a:prstGeom>
        </p:spPr>
      </p:pic>
      <p:sp>
        <p:nvSpPr>
          <p:cNvPr id="145" name="btfpMGChart509220" descr="Enter Chart Description Here:&#10;&#10;End of Chart Description&#10;DO NOT ALTER TEXT BELOW THIS POINT! IF YOU DO YOUR CHART WILL NOT BE EDITABLE!&#10;mkkoexcel__~~~~~~~~~~False~~False~~Falsemkko__4HooU0THZk28POP9trq+pbTvvzd/gcV8t56cq85kb3NDTsUhojRA0EsgEHHMH7oYP1SYpn09ysXVivguJdhTvfyVMsBLTGvcX7WPTor/CmWV7V/wylEnRSjNa0bZedd8dnJHlkOO4+RNjakSGnVi7jD/N8ROs7VOMh169jSxP41MQh16egqbLOQz+1UMaeb+gWqP2gZ7Oms23rQxZNGRxZljpCg0rjhOmCn1ebmu68q0vDTu41MdN+ChnG9lGYuJF9BHZso0fmhbT9uckveBh4NM8NMS67UM7y+DHg2WjNLAKk/tj+8+cUZiVt8XlFkjuGNbD8Bb52AlZBh6Xc8NBLrLhsY1U0oOERkUr8D678jm2ciQ9zCZyvIjuDRN7U+upmr8SCxdpNrW6BsZG9eWspUfsHwHpdHKOWSFHS4+8fkHOqgynQ964UFNxtdfKjymQMdp0FHUa75XDVIo1Tc86dDlXWHNSFGFjp2Nqu+lA2OA1ukB7g197/jl2yTOehbgDj9HQShWjcguAfgXEWCQN1yp+oGWQl5PfVGTkJ/y1g/OerXi2xqlLpBwd/yLQfHb+nQrb5zlMCZ2LSy2A/Uig35URpURau4UAO5Z9g150wJLu9BOmKaVoFlr847ypCTkr1+S198afpTHWjH5K3wmisdMZmdEmXv+krq7jW28QqMHg/z+8IOp0WkKgzN+Ed8J0YYEme9VdlhLNy3f9JMxqJEJXX2Mjc7GL8cdTfOaWx8BbA7yzmuzbfo0coKZqHO7Wawl2JDUniWZvhrjOtjbxwxllvtMK6iYzTeSjRn4WsNvFQ3/JdWYpXUWa4pVae8FUt4Da/7WGZc7dQLmknD9rVBzWLTZwgZUQybk4immAng6IJnkO76Z7qDoqWz0je+AE70tIB7/7GMzAG5dUAIHoB808iWhehhtH5//KzZ7iRijd181FsprBbG1Grx2cKtoeCFFGDPVZICUpKl5E5CFA54EucLUID2BxUpBGJrzEbL+wbFSZ5eW70D32zue69iBCKf98Gl8lqAz/hQ42ITkWOsaA4oc2n4HZf/GZ48ol5JeEpHEefE0o09FLx+5kE9gy7B3+RIea/T1tbSdPVmh5D37NWSLEQimD/rxg6aJP3ppoTAePdzyrwZemfWXJp3txPVLdGRL3YYjkMLnTMXUUiXSwGzwyr6yJSZZ7gnzrpWSHBNckJVRmLyEp48dVoAoSHX6X67hUcL83lEy8c5EYEFYiuABSS+WyPhtAeLTJyN+LR+LO+YHj85rpJ2Iiz+97cnIi4rfzlH6B8TrvJ+tXT8a7SBqqieVsnHaaxAjUC/nx1c0OTclzC3z1kcekDYpL9mQFXtpXrI6k5TD0xrFK8MuaSDD8nqtx5SPJVHM4SQpyGIo8ZQscut85VfQmeXg13BtzfGo4PVdJihS2y0UUuK84oyz1gr7rwVD7ZGyNQN7E7gpHLzAfIUA5dTW8/Uc7u7Zlp9y+r5rITdSUUyFW7uM2T8ic+gS/T7rwbshQyZYsq3LQk37wAotB17FWK2XAjh6D4P2uV+SMT60+h7479blAvG6XuQGqLSbBbyMJGWkWTZjKUTkBxCV5Jlmm9C53RDpTaD50/QB42L1jMY+mDNib73LqZMTcy9tnwmDhvXcpq1yn3KSnTwxEfPV66DfXKsi7UJ1GzTIT6cyVeQy4u1rY8nWUxM0ByZELPdDLLw3SUfxu04NAIPKjzx5zdhEx1GRC+QbWWG6oXtkwuolmQSvvVmT5uf00Lj7BlfzpLTYOI2W8M71c8Q0D82p1O0hrBtjr3/4jK2Rp7CK3d43S8GrEfk6/cdb9lfznyGnCOzVGFXDmf+zhQzgfVPtsTtBZ+LIIRJhrmqnJ7pCQt3nRq3KXY1wkCKqXp4QUQpJzBcFE4rqbW7NVciZYVbpMSqzHn9y0sdmwJ7a+x2PFBVKMucjM/wB+kog9swmU5CJbcQlk2WBODJq0mjIuIgfbDnrCuFFeF3bcjBmJhWwMLGy42XTrZIkf+A174yvf6VZJZGF5cyKaAbBdX2MogutiPTgJ5a2P7i/if9jw6x1vQs3rIhnqr8azAfreW2Vs9dEQjnO3RzdwKzDUOMow21JvcN04PbvpH91H6rP2hJMV8oLhQ1p+tLAh72z7ur4JAz6T0lFdwqEmIT5r3Go+hYfXt96+36vE5J0csER7SdHl6rOBkNxpfGxVEWgG0W9XSaNwwptyIPcDPuBs+qXq9s4XkH2hcna5gqblNlhGV2YXboHtvkN9N8JBmNgLH0Cf2Evte27i7WmgbBV7HjsT2iHHhPIhn80fuOKIw127Hm2arc+MaDGRJuRMUHiVfC5MyARlvq+x5W/zduYdTxYr3VRabghV6XlN2koWNJw7xbuqZKa5y2A/tuD0JQLG4hksvmteLJ473IxZvIVE/g6wOFgP+0rwaMLURuX0NNGc3sQ/1kzWko0LReHDZajjikhW/Z1dUMWtscoveMBVYzxocLeD+5jVxNJtqNm+31iqNW4944BWjGK3UqzFrLI/KLv+qe6Quz65xQ3QAR6hmoNFgaUxPM9w689o1qOsJWhRzS3J5IIDXdqAfFqxMP2aeX+1yzQKx8Bo9RE2kps7S0ZJQ861uUHwO9KyCHY12RObVc9GZh5L/CSlVLg78LPvgxfGTcSwARl/Md5ljvrKNtqBwaG6IAOCbf4RKB+JYPGxyKp1dhj1saFBDxM5+KIg+Dq3AjFBXygavDyv05rKNbaWKjk5MoO0So81AipeursowKec7Pus6eO8TaCd5nzwNQJNVKRi11oZAHHtUueq9SaJ8zpEfzs0LylWUw2UXzfIaKHLCmxbZHqePSE/9xHAVjrFlgPgA/RQIPNyHi2EzZd7Nkjd8pOdlb8FIi/uM23y5HsYOTBEFj1w8HdeoPiq/N/+9ufN/H7kYo4YE+B4rq7aU5rfSRN6S8lJeFWBkBqe/oZehFIasUahN7vX10qKMMUGpKR861SioVwiL2TL2H7jpMHIVgmlOrMB2ropM1oKCm0EdbGbR8+JMiyHvSrL53hOyPbr1xjgJQx00FhnZ3Y/KM1PBO9wYTH5uOa1cG9UoGmGTDTzgNoTr6vXSyGvVfIGgRgIg+DxxG8S3tzH2N8iDb+kqnPMFZ5AsJ3I1Ex2CdreHvjGgbFdfohId21B4CDNTeL0MHVQOI0CdiGW1m9JfXU7SNNah1+h2yqcCbSqg2+9ilBA47eEkFDj431K5o0FJ3hRHmgugc/1PJVJsXebagr2pXbB32FHTAJ5k+TA3beEWteRhV4DoJwPJrpTFFlkejuIiJrKG4esMqtgQWw7Cego3yu4wCdzI5m71ddIqoUSCV95nSC47VhSyyfAHQbzqOvS5ql7r7mu9PLQtIqJtJ9fZZmqz2mcqWtPj5iE9p4jOr8L9sNOJI6yNhvmNVbFZRT6bmKIimzuGS9w2L9mQ2QH/GZ/abEzaU2n9Xaeq/WphxYPk2iTn9wN7WL5jEDnU+AozUanb5La+xegMzLlaZbBY7Beu+YWO/UuD7dcOPT1JpVkUrIU02yjqRkaicDhONj7C+orEXN9vLYavGM+3QcrU7UKsAGjhUCKMh4gGJSw2KqvfaIVe0YVv+5/giqluP/gcRpncQ8Zo7MhJt1/71YPHsU8aZQYlTM1tQZmBahWa/PNQ9fR+dhu119O1UtE0XjrzeIpR61MJswb3Hb1TFq9H4aOJpo42htBpqJPXtKQzi49sEpRrZmgSqCcWdbG1Q+59ReK+jwlvcuCh9fiHVwhruYr43L3MA/xOygYXL6m7iJZm+cHGtu/2ZI7LtcjMoJ+xJFXWwAqv1hNF0k5fyPgw+JDOQrdw/GjDKQC6Xk78VMebIBB1cSwjaV0K8GXYdb3RVGKLL9l3Ty6Ibu8TsOgF0CBdgvuzG9V8QAQ+0IC4WbtUwRNAlvzU06Lvpr/3FAGELMIqaV4v5ivCa9edmUkIuG1hHFxXFSWQR+vMRO/xRccH67rmtFMtZIpRb/NtrO9dJsHcUwiSwmkz2zZd7quBypv9NqrV+PJJiuRjpJDndOHBOgCAgt2EnuENXtPINVyvNHJcSI7Sm8X3wvrgK5duS7vHBtsOQuTcJy/vR60toGW0vI4zb1LrCdsfWWn/J+A5EzeSg1s/+9DOZEvKNSEmMI+SiH7oDikDBXQ47pPUwhT28xB/oG3Q7Y8xeOxBGKUn8cwF3lvMJaRSmRjgNPFa4PqYN81LojPTIQ9Mv6R8ijPDkflptCkqa4J9eRtfP0b5vEx5eMTXiv2tYczFhUwSOpfAbhW/05QzI0umnMIFmMmkpM4clYH/zyU3Med6btuxKLryFOVFMhpaROZch2/d5YVQIgMOwQj6q/bPhThg87UJfUE2iHFi46oM+V41ZEGmgtq5+m4eiMjkkeFVXXbEBbEJCJuzs3WBSfuQfaoUAcgVLMB8tO0JZUx7+Udd27h6fsFNXoLVtBX0ZsuvZFD7Z82lNiTt+XQXqTdJXwGKGgA8q/Ku2HRhl8dgBIq4Fk1OEFnJL4jD+UOKnYLVsRPCkeAwoy2eYFVOZ6+ybwfQx0UtSuuCjXOLxig1QyeSmZR+TTuv9DSMnyOCEylT1gDKKavw9hsnUcOxEGwOCUBXMQlE1TzCaMEDkBovjWDRZtSafPtAtqgbXwPQkHkkriGULt1a643qUJ1+HphJuZBXf2WiJ4MFI9Z482k4cNNCeP23Rc0e/pjWQYITVizbPuW1EpF12lobnR0tShLoNGthpqHm2hU9NIJ69tL/7aXApW7XzRlbMRjVFZb9PNSYVzIS71mtMN0CCGq4Ejuw7TrsTiJfujC0T3an8aFi1gzG8JwzjH9urHRUOyfChHw2bUjfmRYyadmMtnVzGgGBWCGHsLPR0CdbS2r+9BuLMNIRFXspIAOXgLdCaHQTNy2+0bqbG9TT37ASAgT4FN7RtEtGxMopFe/Hv4rJ1RvwTueGWgiRIuo0rXplWu5PuzkDVlS27sfkgYdZY5NKeGuwOWuNl+xlKmAzCZ4QJi3U6UHCOxhjEHWaW/tFcfZrO4V7Q23Udd4uxcMMrNuqqkKZoIQ8m3rlhLOk5Ay23w0pfLGaxvHhHHsFZWRp0zxsSEtu4KGIuuM97S7uqlSAeG7dYKR3dbzUAuwQzbtZT78gYDl5gEVi6vhOyXo/PmwZxS0zbymiug6RM8tRqQW7FVwPPsle3KNK121g2oLXvUZtAf/x26ln8ungUl18DY6YNEj3E0i+QkzEp2jBNwlVag23On1uZjdSrfX/46IOU0l0mlUuzyWEBxRl3b6dqP1F+rv1rdVqRgXjMne2wcs3b9w+kruYoYFxrgPrNaX395y897vlcTsvZs/4Ikw/+pISa474TX9IoDgJ4GPOg+utdMyZyr13zx1nxyetoIKdvV2QRR1yYNAG7ui8RKFcKIlihO3a9yXVfExCDgL3zX8P1SytjIjDLbVUNzKABis/gRwRioCoBtu8bMgbmS5zCQbkxN9G9fhTDVmG5I/p/4axyXn/Um8jOXnTdkXGry0Oxqr5XSUqQIvmHR1hByJFxICZd2OWssA5HPDI6J46mojKs3QI7XxTD18O50DoJpFBfnyd8P2aQhpcHdATSqPssy4Bgk23Mqp9IpdghZ8c+l9s5HPopZ84uFMA7N6jo1pDuYrrSYEBUGlM/PrkKu+5FMub7fbnfYSqL3kBw5C7ATThablG4pc9Aj9bftPwAWDwCHQnQUvqPk2mCoeuovvTsj+Vil8HhzpVQv3uwrFw3lz+1h8+Axiz6NMW8S/efPqITWosns18d/uNQ/XbDMO1j2YPuPypXS2YP4nq70YMCvFeP787vfLh9CYxubsQm7vmdiprZoaBOmDs+exozigrOHNC5UmW2HfCmv9bPBargrtBQWcmhbRMIzYRXw0ZsrdJQaM1xsKVW9iQ5i82plyTSHHWJbZMwcqo5cfJf7AJYHZFVEmH1yEPfaDN/KbcIPvVw57IUgd0VZtBBrsS1kmnOB9l7+zgkDh/b6n3wBpnHkBg3N0SgIEhWKVaa4oBNxuuE5Y7IYe5Oi8AIhpgbMbtbICU0vJiYmeDPWObkprKonEs48w34s94roFMDJehEWW7OkkAp1WqLaXQFBgvGzhl2O6M5qF75fKlmWT1GW699pxaqDl9fpOBCWD9EZ5TrlBqgYpLxBm3U0PqxdAkO/r1pKUDaxVH9hPpVjSjtHrmoflzyK2Hju9on5e8EyyCSaAXdJXW1bWRjgqZP3Mi2n+/vSO8BBN8tdyFW5fc9qFLi6lLwJtyT53G19XVSjNfnF+fxVPUIWiwgL6sX3uO08tmakQpKdQN/vst/5sCVdO53SGqvThz4DYvYWFt91ePWcy5eBymGs78Mh5lgGYqYtbuAJ3mPGGl/ar+JVg52ZuTcuxq4ZEVsFymwPXb+AOn+TCC5DSIwJ4bGaDcMb8PsbyImWEY+7zAwiFzdFtfW9EL4jwex+RvcgCmV9R0/rHwahsfOv3vje8GTsdYlQa8kR+i7vpxOjxXpqm2AjhhHgGSorewWhwAmYJY/xjqnqXSON5xsVW6SyniEVSekdYNrT7M2ZY/x3YTDqlNERlFZQoJZZQm9oqJiFzMdkRMDGeFws78QZYJGatK4mjBIvFv8+9W5gKZiRXsnoaFvwJjjUW7COfRS+tINsgIgR/n4qpoZj/SepIfp8p+C8/5sdcQg0/iQj/Z7YDx2feiLeGXRmC30wb7fUDaw7K0yqeczr9U4D88oRYlIENhXc0MfiJicd4ykc6nh85mccl9HdxdLKFHHVvkx1JihDuyuzEzDsLkkdh8u3o/jtVshJcSWxhH2KtroiGKgpaM7OQKHwSHd9Gzujo7jHbOEIQY2JRFScGqfPlsafjS5XIRQ+T/6kjUgp6XBllX6ZCxJj1h9DJp/Vp0ZLa35a5RSoI2AJwgszNwNxwBQQrbJVdp9/rMKECKXQbDd7c8vlH/j+EBqP4krYNY8BLpvY+IoBC+vKls23vPjPNR6y6xxHty4v91s4liDrIJMYORb5GXZlSXa1Smr81crR7nK4pFrEFY33Je4OIxaLyrAYTgoEuv8jkKQ9REv8eDwNzTg9evDmRvedHqp2GZEKAcgdUL4k8MvMVzbl+Jx6opNKs6Ajmxkhr0dyng43S+1RiInItKeee3HV38BcWA5kMr6hPIwZFr7ofa0W+rze6mGRp35cbAMjY/7WBJpmb96apXWA8RJwuUvt/oTB1LZiSF0t5+sGhket+l496VMLi5FQHd9BRnjM3QUeJdtRq2sCnoRZToFJAllZjb4W6WXAoV9XXE6AuT7Qis5sC9Q8Jbqzvi+NMUMgZS8wVa51SNrZSpqlm+Tqv9v5tz+v5X1yJ8OQX9dr5dEYW57+s3TL4LjJjpaJHm1Xv6BxicOPjQvd8NzhVNazuAD2GYbLfUJQwjB7vfhC3N1O7dpMVtY4SJxoQHEO6a3aDgRG9jrfaS4YeBzwJlVkGcLrgjyqPkw/0GHI2wt9DGMK8WYJcRIUc+Yb+r1/qHgWA8OxgwQ76dSk1vdwZFR9mlWR7RhkYF49Yb5GfUyxW3IGQ2HbGZSAAjwHC0T1T0XDlxnoMXCa+9wShbYIANPvQscpoMzWUWteLq13f7FZCuryJbwiKpFDZCqBc1uLABBjwUPAsp9GRixlaTvYUGNMaSBr7dA8fKHBhfN1hNGW0pwIP5xNMmH/IBDrErORlkuv7BLEKU4wFGldmSOvtWWjkWZgwptAaAgIj/pA5onYfzIyqMK6UI0lmyV+LDimioXGRoqUqlAcDjyHZKO+1MDFMVR46a+XEI76YJftggMh+/Hzim2J+cVGdxO1qSTu+IjTfS2LF3fF6MnjRBHc7Qrwpkt6ZpWodU6O1N2bj90q57Hjdiy7HEHtefhXdhdVLIlSonewFS9sBmUKujN7q1u3vTGreMJtOn9eh0IuC4plKAeabQ9NCLCtCtmzJfVanbisKN4pBNEcRvKWNbE/ADcFQ81yso3GdBDdMeOYwFeBgmcJj0dDoZsWqRca1nVey+Fe5tnDzuGeZNe9KPUrq8LQ6HziuD335zcDxBZbhn+mZ1MALdo5sdtNhsGMS3WT/nXjwzTGVMKhtG2QIv1PaZ6WFNMsVfegFArNc/+1kRsg1+yww4PByApA1oQ6gARkDz1UDS8H268wJmJqBUvD/bXemSMdcBTlr0pDf82NTYuEoaaBQWfqTj1tTtmL6kuhykKql8brVoINsXJUjjHYDDaOXcAUdVEDIUX5Ra4tY4kGu4JiHzTC48A8dL9YesUIwXdV4rJC1nnQPeiLiAxMfTqJAk0Up5BU7TuamlIccJLrNat98U8XM+UDMH9xIRaa7UmRo759Uy2c6HEVlujW20fkBztDeIuKRfMwnmR0m1005RXI1zYR+Ju1xkIp+nweFLHwYh6VRtbgBGBUPutCZV9vQJQw/kWUuqHKc95GtfrdTXD1qcTxMKPqdrW/qQeSdRtChIr759QZK5H5tFtAgak63FEebDAlD3BPVhNh533dn7e73RTEOstQpzTYBVgIpa30CcAmYbkYTS9JUjXS+mLxDXofBmVqqY2Rbhj9G7FCUDbzkkXF7/IjAZq7H/oGIDTbAygu2/OISRX6kXWPh/PrTjY0/cQglGAPKMVHOQOq7bo1cH2KkFxQO63QlOAhGsm+BB/PY4ZT4x2SRdoqPRWvp1yRgFZoPT9fv1Q3QBmvwCjWIEDve8aCalMakVYkjAUXJ4jfNwI5TByv+4LkEPioTiY2f7VOn9MS8NFbd6NpT1fbVa9q3ez8xH2494LIwiKqUu60Z5BUK2BXR8ElxCB8ddj33SDsZfKxge5Tf9NtKS/9qUdJmT8/oggjnZHd27+JXVmepVG56MxBnBRD14Qg0bUhkeekKdD16MRZnfatA/3gzE0vB7kULJ4vf96gAeIA/47MlvoJTd75o1TR+p3cdUepuFkCJR2utj/W8XyMJ7wZaYOjcmOotVZvbnPpL5XO2F4qXg1+mTrCnWkJ/uc5VhO7U5MTMC59VoIBhM5MAwpfcR+d2efgGXp1ho+i2i/2YUX+RZuglpEK+kiE97kViN1xDvBtqRgaddsiDYbZTqnPNCdMVykA8c0i+a+mApesdKhlX0a1CfmUszQe4lLRm2kY62MTZ74S3BoGcAeNqf3jd00rEplt2knvvl/uKzY5Mye2scqviNwzmEfz96WZd1YjVH6/uifDkd4RAFXhY3eMRPsZ8n36dIG7Acpp7+KU+I3VW9pt4LqaMq/FTLIrqux6aN9BzNcA5xx+kpe+JstQ5WyEJS7Tfgh6YnN4nHvMFnFfKqpylkPyetyAuHnS0POkW7Ju/QvHRZJcQhsaLwVStuLLc4KKQDsi+x/60Z/fP4XXqqC6bpHluvKEzkC9fU1zo2OWizrzYODqe8sYMqBMMuE0DpafoAK92CN7n7qh9fwpkyolMIdltAx0QkfLkxi0Yq2wL7XbsfjRkHGvUM33s9nGVRHu9/qH1WIxe9Ir5DCHl4DJ0LfRjpS+wejnxXNRO6wSSMwawpCuo9KFlpS84YFLtrNYkCDCyfaR1K94ctb454brB+h82IZGhlHsmyPRUTK6diRrc7FEh6+Pj2RjN9T8duTPGT5BlprWMa9VPygWD8EYyodtlO8wgnEZc25D5lBhyA6Ud7kPpXhxfJNODRWggaiYM62NNJYu8aeQGS/q3abOzMdmjhMAmsJBQA11Hg34osX2qhTsctcEVYKmjkyTIT1vc5NZxmW45OmD7HB6ONfhaYPlbS93HP6OjZXzbymLlEX69OVytC5jNtyz2ZJmte9plJMQseEwkZUS3aVuRO5hxM0L0EwEOWSqOPtZbxV002psbHjTgbF/z3wytNWarlRL6yAXDKwDvdFeuEQEuUxwiT1Fcny3l1h76fp0r0T3+mHkuAYA7024v4zF/m+QWwxtCTDkepwaK9gaJEtZOXQ49q3ztG3albydNYq/psFpCB1kNce6raPd+95QbNRhL3juIPuyfjSddRoeEGfmckMHQOZp2aiahAJkb/sPWyt6iJvEa/9oiWmwJI5TjOUtZ3OYWLav2J4EMb7uXF06Mx4NmM3LRjeBv9V5axZq6JAl8sXr2VCcgkOFfjDzITZjfq9cCljCniKeo3bHaYATTSqxAi0puI1dj/6TddCCvd46/5agRlR0oz+4OI/4Tty5nPC8k7PO6n0urPtggD6GQmQ2mcRw6sV2y+Lc3D6yKGr06BxWaYbbuhQ97qqaGrAvUup1GKSq0dIfALsDzHa8E9LRof95O4GfUL1niXGhpK5j9/JSX/wHWdxdQ11e+PcIGFnl3Kg683huB7NSDIHqpvSO4KjTxoitxSkIlLO+/MlMDnOncGB4VKqy3Xhmii6+HbwX4aZlKsnj+AbHmjbfGoG3Lxokpqb3lTTqfUBJy3Nz1KljGax+9i6uK+bK5H2aFbUuCLbmblSMiU9XpTL0ntMtj2tspuLvhWmQ3sKpNEdeiWLkirRpx15NXoic16u523d9jr6VEEKEq7/jafljEsvQ/+NPdtl3vWtYdGJeQF7zNQg9rAY3fY8gqJzcnwiav95kuzV4R/1D9LJBPmBxlzcqFwDDxnRJVll3Z0jKHgwRqY5mwG+hOh2O04nJREiQ0y4vyguN7Lo79UhL6RxDhW95WbAEaWh0VlULGSQ4eDqSeDdSWqCHPP/+BkIMFZ7+JWnIyA3+92plZyhGhfco6xVIAQ8jD88f79UcCU81hiN/Q+OrOkDMAOsOqMDB+qEGcV8ZfQGxrF64PnEOivk9XEUOXnIp7bFQ24ff+uFIk3NuGMQD0GA59QdPAxe5EAcE1C4l+1Tnw/JVEFiFFNfHbbHFo/dkrW4lO6gKs0bUEtrdYPynJSxL4G5XnNCsmNPEv14wyYWc8PGdzLVJwL9ZHm86usn9wyz9O4VXicZJokLXOOBcnRtt5ARweWdYMhoiLrv9eaG49wBUV7lfDSRaExmndMPZETUJ8xK1vn/zCuZFn65pBllZMvUP2dL+J8bNT75GlqL3tFZsROHTOwzyEagLYBJc0olba8FyoDcLNGp7Gejmznh6uEAVh6kSqXSGyVx1Iqj/QlJt5ncA3TsEw5U2sU2GO+8tvjrhqYyycD41n2pXDYh4j9nP4sEHtvFg7F55EdfJWYIaZuMbA6qt5kllYb1Jqm6AbnMy/jXc+rDFKm+S6a3UIIY7XU4Tm2gKK1Cp4X6KKPVQt+OMXkYT9KQTED00GHBpug39E3VWJmPzkNlU9Jb1kPUwNV4xeKb4PTpUQQMfMe019zB1I8Kr2qvo1gAkgLklisndq1hWTOQ4QRdFQ2Ybo0ayGD4r6UFtfNGXeHGsFrgnoZLZpU98iJ2s3PcSQzizvAnv0QfyopUX1IhCMp/sSUhFa5sZ1J8KAqyPla7kbRLXwqW4GI6lG8y6Y4jhGiTSgl+sbGWGqqCHxNBSvsmGIfPjjtBMYbXmJltqla37wg50Hp+KOJxrOXk//3j5nMRUN6YIyhX5RMlvmQekvK7+3ggImIkaLhO9K91u9JQC+l3YIoCmsul+yvSZ/ITh/0XB3rjwtOA5CQKjW6r+sMdoUgaJPIHvz9wr766Az+lfxygvsJ1gjgEil2qIG9izM3cmL288Z5/fCNCmWbxB35RpuizFiGQ4TEkohsGrH5R+eakVP80pMbuONExJzs8NudJBtoCldgGwcsTqG3RfFjWL+1zE9aG7S/6y2MRfxGNv82z9d4vZ0prDwSPlAHbD89+2uBnxWgEdD7azXDEgmbts7vCM2CMT2viRCRE5xEYMqT+ydiFfpT51mvL3mrHPvgjT+DqJToxgvbKa/TdKIV5/WLXTg0Ogo//eF75TUijWV1C95CzFAyvbkr4i10VYms8fhX4hs4JTE/JZLD+tftSHv/xQmUb6dbgR23U5Zdf09Bz4GykaYpwDkFVS840aKZHhtJtfrD8W02blnwAVj8v6mZfST1FZrsJ6DUaGHUl7MDMrT0dJaBMXeRtOpYRoiT20McoQ6JnPOdN3OEgGLNcaDFFR14U8fDow+6Yp8zfYmJQCd5q2X3Rgkyl15QJnI/K/jkAWwZ3Q54n5HadIJgPp/33v1KzslUiCUfru5dkIOEoA3Vc6gjOL5ptqQ5Stfy1iQdf7DE0YXtrD1A53L8lmL/60XJxCp0udwk+xiW4xYTFuABha9oAR9oEqWLP9clC+XWyrrwuDF3TMg3kKF5LB51zGSWdkVl/FkZnjyYHmQWgQiHWyxnIIUZrhNwMYZnOYUDXlK40SuNnV9FbZUHQ17XJMatyGlis34y7fR9JO+qGSn6uh1srokmFDTMm0smZvOmYGmG0/zCOWGYIXOL40Z5s0eapaoIZ5P5wLdxkhFnFub/WEOvOzFZ3/jgyGuOjMBao+FVIFV3obPWlr7m6OOkyPD+P7L/BbnMbrClQQoMh7rVKics+AsJOV0FcJx+32FXFMrLspbYeV2ywrRgMxJM+HUC3BYnVEH4ttjUqzerTNGxp1JSlofXlBUkcF/8HKleTGdsqm4GOY5rLMzknE0OsBA+aqBb4WUi5U/WW7tuvkU7dbry/SZyJ2ZO39nQkNckprcVPIJ6kzY0EtJvDcJiCKwFoaTwudHpOeHsz3FibZi/Gcdblaifl9ZYNHR8kvhnM2vzbUy1aN7wcK9gj43epHuDDI8r3j5sFrjF6vDTHetygMsNreBQkr+UPNU/P7HEchiaBZ8Ul9VwRskqSu247tMNWimEt4nzXNCJ4YqPzKuSYbckMTobrTs+Q0x58lCWRMemhYvxqcldXG48TDUsxhljnwpkyCJe5mP0JiooGwHphjQv7I2EjA5qm6e1OaDuz3dAG49UFoEFv67cVSYXzOUlJiVXzdr/2aEE0KavirX0TBpGcxX5W5rU8unzQ0Q2DgecMErrP6Hxv3NNIBXQAgff75ewMfS0oQFSfO60b3Og5TG2XL8dvIdzk+ydED3T4fQ1oOFMLsHJjeDhEnMos+fZ9UGc91iCuRjnozmqjzT5k+HFhdfw9526owBHNT+aF3Xpjfi73sfaCovLgfFMfQeAtAz5Egw8+TM+iJ4mA1hQM484GRita6ZK+mJKlblhIisDldLkXXJ6QAHpci3tXh9GWgh+dtYVV2yXby4DPxoye89O+UsS+f26iENC31NakP6HC5M2rrBTjo4FR+58B2k77dux+p5TnmJgJjjZdeSN0S9jHcvZ9xyDUPmxPc2WJjILPvnEoKosScBKM75ywL9946//2VQ6FOd6G655POYNZ0MtgI5QNLin1l6pUasTobVqLhj0nSUQ5GG4V9p+qjqfc22Vx19fFBLTe90ofOpnk9q+WtP06Kbl8GwWx7Is/zFOsw/tJQI3hEVa7PzjMHWmPgsWnYgdnUNgq5WiuS2oSPH7onvy7B5O1p7w3SKw3E3LfGhmgM2AB7CCLRJhHVcJFWh55KVJ5i0IHxUHSNrkZffwvILA4t4HiE8oMs85hzDyLWUzsZKsLHTHQ91zV9n0AD4hgDlBsuxUOib8NV+srnWGDqyjFf8JhaheQmQnQqKJ2iHEN9n8iTMtdv4aWSsaVI9ESAzvP8zagHZsZglk+DJPzoxkpGaJigm/JBuVR0TO+qvvoOgFAWISK5faoFbMda/870tRnrD3ieIEkrEsAc4OYg5HcbCF8Up8eUDWWWAh43uNkp33/nWhT84A00A6GZL0YXh6gnsNZmB7+LTC0tmYEUt9Zh/1LS0Wux/NPMdPpUHDpGn1lCULD8ZP//uDOIntZNqcQq67E/6bqsujazcv5WY0MpWmcIzWXE2DT0YkmP15tB7I5GK1FPkgZIS99/sbuZckRl/sL3UmtUvppgnm7m2Cpt3u7nfDzaCoe6JeAGwPEl4mRUGyrGf0AO3x9P2punqjhXKrW42Qyx9bSTx+PhrYjtAjcwam0XYBkVhdb7yNQJf33uREHeia3GJMONUnpZhKQlCAGk8q8Q7q1ivmbZ7BiofGV0R015RG9qXurvBQ0kYK2MznUL78WWjwxX5earTipcq8L7BXL4GxYeC7qzG6Hmhzl55PmnIgll2CVvcbMsIdpCI4f/OXYxPqIRB1mws0UULBvQe65zOdKFDmSp7aAURphPNF9ffX2aSL2TkXUhcArBmguerXDmw4K+9qQ6GRTF6kNpr5+mD357Dw3er0gOEnUrpTpg8IBRMuYqA32Gvs0GbnE9emcBmUdwVdFIHbJFPpVhMY6dcagT05FrFoKu5uEXslF3+/u0dCyeCzkKYcLl+lFhYZQdRU4MwO/0C8HEuTSgt0Lb/XeOInwsmBwMAFPoF7QVS9ksVHkNylgG+D882r6O2xj/Si4IG0nJ0COpZwMaWSz/qmKayX7HJVlPqpS23pdz8miMs0sp5rR1v3wM7AKWqMVPS6zQkJCKscbDnOIeo8BCgPn28t6HzAA9tAIDBtwaOxzE/k5lCdstGAvF9P42nJBbpVA3zjyUBQhgifEsttaunHApUJrhzJFQwJoNddU8iWHdLVJRd9DdrrJQibqXvoOYBB7R+18iB49+DrrKP8CvblbI3fDwxD/3U5fQo07h5o86FCWWUFJP2ja8ffGvTnQUJYp8SBgDwvu3WL7znZxXjul/Bej1CqG7XqSbVM53jl69wXohjSpI7Yb5LxNnvXYIF8FIUL1aV65xip9AedxOvofOXL+NcxAwMmGnIvsxtscfkPpJR7GpKwPDhZe+8ObsTKBdZX2j0i80S7ioaGyYszsz9rDpWQlTHJRf30Ca67AeTNS+dgonn3lnm9nBtSGLOrWqUmhBvzXdNjiPC24foq7/+xpfLLJz1vTqU0t3h8H5XhDZNoNmT8yyPzRMmJiqprCa7MsD5k1Z6cOkHSdcTvFdI+VX03EX1gb4AawWaJG8aJYDp85PEF7d2pLWdl4orwQBHATLUjsVJc+Z/fn8LdXHGrY72guTcW1AUUlXNotywA5ewMeaGW1hUIQrqQLA/WN3j5/norAQLUOwfRzblWG/QXQN/bjEMs9VZew7VdoBTxbTl5jNgNA6omSfqQ3B1V6kKGHZHG7xLeG9HC67f0T1a5bmt+WkZSpvsQfBtmd2bAKLSQBDmbDGl8O6goMafUcQt4rPtWAg08u2lbts6b+1MowJUJxluPTz/jd5slKijeo57mVG44CGwsULaFWekrED47C01fRyRM/4QUg8crZCNLl4mXFt55DKWz+tbhAckBG+Wnk5IR23gp6/ZRIkyjJ0BXuTwNOPTKVooO36lNilXtZtVs7rKVwDbvXIIxeDCvpjCNgbL9CDH/EGvRhUy9T6yROug1ZnO16OTwVMRzbXhQRqgfL/6mfT/MwgKsATSNT8pLQcvfEYjJHMpC9QT1Upm8oEKDpt35RGH0LJuvnrw4PpRyM9Vyvjyb2K4IsLuN4vXyT/cgu/2H4h5ZUVlu2PDQsCe6lKXumrZTn+k+qdPkxzWsNNx8F1CgIaaX7Vp8oqsxcHsozoIDQP5yR6/ONSIUJtho6HI1/dS1tnGxwgZO410CimD4cJwTIKtdhJGd7WU/SIskGokF4RNXgGeRsegzZYD67LBUWVwYrkF6tVEO6MyFsvQCIB04c8kss+MvqXccTXWb99Wqr583O3C2XZd1P/EWoUi8e3BcN1ugzDcoB50IjjEpo9hzOxrUr0h4LyntLRJTEsMvLu7Zk/gFaMTWrb0YESIf5WG3UXk133OwJnMPC6jj+cMPeqWQ+sDCy2H3xCu1qQkGQt2hsSGzDNKk5idOUbCs9hYNUxn3759+c2Jx41qkhjo8CjgsyFMtbPvQ2k59OFWMsoMETknCD02KbmnRAAuJU4F2SAzxM/mo3RyxnXdH9shehIri0yMipJpsq2f604xjPXfT3PrGlxShdKyUq5tOfe0wkAhK6VUJigGTkmPIPhRFIm1MsZR8oTCF/Y+LxjHgOxTVAAND+PwKayZfcnBo8pvHNnCz4DoapBjA+Tad0XUBwS7jYslYs6nCTP4dNV+6gwCkTsCS1q5qrxDlv2u9DPipd0xv44cYiafd1s4OKlzPlmBAOJ5aAUm3RVDOOfg9oZP+mt4q4pByxv0c5SrnGMbXJEzycB3qIkC73SnfePO4vu9Wq5+1J3FL7bZDdgBC1j5Fpb6gLE4jK3vw3bPc/MiaC8jFaMR7rxku2/g7kmcmL/h5pA1ldPv0CbdMz057y/wu240rkzlTXDwVLFTFNitfCm2IR3YdRfHVFq1KASrOTdcnhF51K6TaIP0VU/p70B/d/uSYbRp/vsJEVgeumn8eYTOJB+sFRqcXU4oOiUxEC0VYwzDl9e/R3c/Kd2Obp75EkRLh5GMzHtGiw6dWHgBzla8qjSCJnuAQ0duha4iRThV7CY/iGBSa88EWlz2LxSCsOmoPyxLq9mOoDGeNqcAghTU607x/K+16ZJyroC3BTHUd3PEr5REyS7SO91fG1KZEnooKVnhkqg49L9k7xU8V0bedOU3UUcU3W81az9/JRTIIZyT3rcRPxdyypVbn+EswvMdcEjeAKUs+M3jMkch0rMzXmuxlIkHiXBYwIhIN4waN63NXO/sw6TKFPYTc5u3TeYURVr3AEDp68wg/gfiuEdL1WbtVo5bysDwUuje1O4PRlzgeCaRtDAD/TIYEz8KNEZGZmlMDt0f+gR7b6Spcdtp8Icfws33yBuaiexGFpuROqOGJoUQNUfk5eREPkwv+eEm7f3nqSWhAeGD3OvhMOheHfgtHV1fe0l3/YtKlwUQXOBqNU7znCI4n/TWNb59IhegWzM1hhVFRbvl5vLv5JRZwuLRN9da/aiHUPsT01ltsS+TtJ+06zioT0ATDpXuVtuaQCQ11+ubhZ4yQEPwJBKxUdg03ndqDPugwrapkWXGlbPSuSuGvtVf7zIk96f9LBAXJIWBlBfuiwppuWk68dJG4Ao+LF2mrhXwDfK3JLUJNg/koijdCkbh/vHNz3dPWPof8hfbSgoDiTfZ8FySR02K7azHsUa88tAVLjsDJBNkWCJWwTe8oI+3c0Won1DeoTwEvaDkMYGvAfUMv8bNz7Ume2Y003VgnMDR0OPgAW3F7daIG85lyyEO5sW6klaNvOb8lALt/GTd5hpLi6knACvawRP2ntF0U8uB801uApz1vcj+YZWz0mrLof7AgNKa1sgn2U52d0ZB8W6logLwMrIaqmsu/FQagRCgP+qbDObDo0EFH5tYb5PD/W/o2JuG+BmDAOqIQU/yPZgEAFqZ3OP6obTbvoEv+QrHMwNmLAiHIvX1hLLvRrIDfqMJzbXN1JMqq5SP/vYo/G5dE5b/KR5XQcy9OKUNAla4jcmHwiw0Knu29cgh8z2OQcHwaadPU863MP26P5I4ju/rB1Tl1/+P0DGVZ0HHHbneBf/MH0AHdskqJ5tsnpggnSo3BXPPb36ti+viRdkR/7PiyyMGJBLcNpJ2lc4wD0PxPpXb/W/CFPWouHsRTW8PHY1aQMVehNhmVKrpRZEDoYf+ntvqBxhjfQ+RUco9g6aBuh10NtckkX6EOWkdORcIypmxsVueeB9hT9mn3FRvlTYdcISatZnTGOVRR2HbXtvRnZwPI6ZyEWn+/VLbiH90GtiatYaKb/cBcz8hXAb9al7sGVaPRX10TLsJaKkv7vXleVC725lREtUYZ2AbLZDJgb3cVPUWkG4ks2JwxuvkVMdfiF+4dq329njPEENWDDUM9c2sdc9R4+MfLpn6KIGU9WnKQxlEKUAaRK/ZoOuGfsPjm89pmnEgAXlzi8/9OqTcE3GOi9Q5iDjN5gboqLn+CBeSsw+NiG2URuKNoeTziGpEWOFdf4hGlEHm9mFC022QGrynBnzLAioeXlC8fMxCtME4AToK/drDX5lEzQ+OGntoeHS3vNUnkWbM3IY3UygutU0qTIVwSCC42bwHhzEhq7I2UNsCemzwcPLWzwnSnLSJlsN9sM+X69xr8WT3uRZeP0vM7iaC/IGbhJBjD24SQh5RzMlcOlEZPjf1FlS8XBVQWGPKFL/oeePN5Ok8k8APs8xf8yRf54xmiAabGr+VB4tmPJx61yx93qT1x6UtTVhfrbOzmOX5kk0X0NDv4bEcdHF5kHBaID1nDY1y0J9UpNpw7gsq+023QZ3uTeiZAzxtkoWQdHiEeRd/Hhs7rh5QU6tZRyCEn5MsfBT0yUCC8rSg1sVvtDmqs2BIx3lpUcKdb94n4ziVKzZO27t0onPwuTl+vkoBNXFr+H0iAbVGayAvF0nOy7DunYLPVQiwbT3HQYKRN5Z17k2YHqYdt33Y53q23V4qA770iYljeF62iiJESMPjBB0Thstv9RnTYqkWeGt5Cez5XK9uPpteJx6fiaB+LAT4CWjf/9SCv7e6hSb7sHZvVoKyUYaRocMRw+HSNzIZcAg/ToBcwlYYY4Z/tDga5izPzAN+y+QZ328NA47ToyBwd6Ttu1eHH+1WYSgTsx6bJmKw7HxLr+W5Wy9jSZzHpgD/K4d18eys2u+Xbpu7x8tvNNmSF0a0E547JK69fXSk5UchK5EEatY8IrzO7xtec6TJ+S3MdjL8R8GD6Sc91JTEW2K485kBfQ6gIgVcTAs3Xuj1tUPDuoIJiaeSeTY3w4dQ+gNDUyR/c3cySqvvMMGgTr5sc8NlKZnpB9RElB8OABV2a3CnO+ejBMdQ475dULbOD9UYOn0vTWkZ/F09i6XOJXytBzlU6IEo51pmTvexR4XP9rui3q1a1LFIkAafEyUKnqfitFbbpzWbKsb/v2LZA0pRXwRx/m9YH+Rh7bZyCxmBA2TtpEhrqkx8GBiI15Eg5ZQk8YUwpqq4+QJL9HGw3/ykRLe3Us56yrsTSIyApiSoT/RgiZXu3h9OR2jxwnqLxQWYGtSlcXeN1Qp3VtaBTvUOmN//yADt5SSD0nlrPmcDAYOj+Lq8sehC3I4gBL5pT+afjQZct87iSq1SCMnH8MUGcxvvwvGXTYcy4dgCMFKF57fpLEddLndGcY07WuDbNz9GQRdJ8vu4Q76TuRc94Ng7ajZ07fC7VmWXp7RrsUPKVGoZmlRBzKFEaiwoLOm+yLYi0syPUV+f3MfrCuGQw88FbKvlVA9G77KK2izUrrSa4r0eCvQD4uB/NNGhBTxliOmki0MRLeN0kmx2Bj4sW7WBt/8leFMZpiQxtIdBcynn3jCpAZfO9wKqEqi0g3vcW9M5djfZZIYTY6Uff25oqRuxANg/9XOHgtnQpRg0No3x1hiWFOVQIOUkFSBwyAJyKpvhdy/xUEoJIWSsmb6atND/vLAR4xxvxt3aZatab7WAhJ7tpTTrAVfZNxr9waYR0Ccr9L/JNF96IYm7oAiRWzFuCrJWJbQ3AVF3tY1ECv90QNWNzpzXtc+vmvjbrSzcYQtR7BSG68hmKZNQONTsa/sxPJl3aP4n6b4OwMD/ULYNPber6l2zoYsA0Mz0PvjvJ0LaekunOyiyl1qfPJGWd8PSmlZyw3BdipWjcRb0etaA0pPdiMlIZL+8IkrkijnwY+yo5G/FjfGFZuvmiIkzn1P5ZYb1xBMksSRKoLVARfAyjxhHUNFUYCwl4q+gNGQi977nPaoZ8W9QhjwRlAz+iCSDTA35zkSiMYmpb3vCHm2OIdza7MZf5QlOxRUK8WLGiV1zX4ZD4pH5+Nalqexn01yLl2Xxmsq7cRQX01VVEU68//8rxxcsQGTxk0/PAdLgPP/+IZb/JThRcubJqifBVAV+blQj/6Pmego7j3iJPhAmaq1l9k2oJNQRyAHIZdWYWJZuIGaN1x5KTsfHYATWSZcnJyZmUsx4U/IcjxN+2kCZ3xFqfWmhUMXmLWZryI6XFJTTDsrFQeDHJncS5RmGSygOmRgFnpU8G1KWKyl0rK67OJ1Zwk1t4wCmndzpths57NNdIMd2Q40MsabAyx2lIf8C/DL5Z2tguP+8x+4oBp1ZSjfEwCCUROwU8yC2cbO6Vxuw4o60w7gfBUEjmjCcKNmeB32kmmujIPl8+NF+7X+unTnbdJBf0KmT/5jivQ64ZQjwTojuAFaD9wHqlzCFCLae3Z95SBnaJX8vFBogLoXTgGwbClUXfqYkYsv/0c/K9htzgbz5lRaSqC0vgx+PBX2FAkqNiBAwVjKk59hI+Yqc61ZZmqoyn47YxMBHWIKNSJblQSyRvpA41Zr1sj5MNvFrxkZqklVsi/ypnF+rqKv+TvEVyJV+inqsg4l3PV7kAQk82VcaySFJyAimv9ZMrfIK93D/yzvgQ21jZY4UaGtZzibodYSFn7tb4n24bYm5CKmRRptPYQMhxyGet1t5OQeUwnouUmABc/nV9eSFoZTAmf/YytOYccrG91Yna2MqUwTRXglaKHg2pBPx+q8Jl5mJ7vyv/4rlLit6hFhxVqV6MB2bsjLLMcH9P55DfTDjxQopzLlBMy1yWiwuieBFeTMiYlj+Ac6XwPpCsrJLyozfGYXwQVgSL6ydoWnnob6iWFRmPVHnAeAoEtRO8ulVeiK5+iS5Ow5TLUnlpdtfgHrnS10YByDFXZ29KHFQJ58KxIhG9e0zrOrHJh5B60B/ETBpPbjfM49NcVFI3TZ6htuWgDybIlN6Jqthf7nXfPdqfkGqq0mzHgdMS+vJ1eF/qtEHhMQe9GNCDZKLeDIXxU5rfqHs1Z0L2o+M417JOJjr9vgO/jUokI93OAjdZ/X6J4iXQOGCFI6/lMnUYAeC/NTeupdXxjO7eNbhRRCxjpkx8GO/YogICtU7i6nLPGeuC8yxo37RCTZh3wx8Th7kphBc2zGYF5d9LB5uQBtdIAlLWc8v6Q95hJSf4QTlKnzmv5K1gCdjV+7zzm1PPqIRT/0HYZcLQ1GTMhOTUIKSTP3dCY+gpKDsOMs+hsgmeges3F9zSuvj7fQ9uJaOZcbL+lN8kWi3atDE9wMGXB1Cs2O9eaZd6cQzJRr7YSzoHEaqZP8AAw3bepWOqkVnacflpYzuIK+dWXEZHoNw/Wdsbn7lj3wJ6RWhrRbE3Iz6SZ9S5XuCMMt4nQns2UO69Ivn/wsGKMP8LCUMfB1Hm5gyesssY1o2MWDMs7pNV1Tgjqk6E93kXjSwcC/spvst8sCYkOM/tDqVow9UOYbsHw+1dwu2tdmDZK9egOgf39Imv7A2mFRhzdUUO9fpR5662L7mhomc7Xd4Twk73sDShp90pc6KiHpD12eBWlLLT+BVPiGI+TNwaBF81InmSWhpHh9BI+4fBw7wDJWrYgMgvy2SKqnDAQb1rFYIQCSz5Z3lbgaNBk2gNv3KBwF+xje4C36iulnRnANRJAL1kOeKjIX/bPwfc7RQLydzQEzAN8qrtzCi/DOCOQSxcYoPJLgRxfYAcqlyq6ifsh+pWI4VfrWmeIzsArRMHQe5/6xkAb22sG/M5CTSdRx58kse25bEEk6clgN0UNMykAofoRI6EPg/W5k4CEjr10s8hKE2EV8yYjjCv0nWCa7lLJ9gXrGMVfsoVXYieaM30+qC2R26HUPESKwOSg3nMMuhV9fxqg7qEO+9SlmM7ReuCDIOGtqmcaL/DzXdRVG0pq4zF9JNI4p02vB0cO1zdiB+QcnbFEAwQ+bstrQw2mUaBMtJAtlkNCrt7mXQ6jrqNqLWLm1e5rrUdOZhKk+SqDfQR6fU1oXcu3/oIyK5lGvctq4gLLPy12Pd/9jole8oUJ8gxB+TEfE1VwTDnyYak4G25T41cx1wh62xDriJx6Xs7LPcjmt5ybGoPhydRYjOE8qnkUNUg5M71/0uFP6vVeV+4vxU0YWzoJlJpMWt1EOGp6OHvrwpugm09dcfnJfNxxFwkI2+4TfYD0EoTzs1nstRoZXA069JTQm59nikMaC10cm1QBCLQFjS3uCfRYi3mTGqvXhu4kc+qjG3WvPDQTQIvbC8lTq5g9M6pPDxIyd8Rmgla8p2YuWNx1XJSRkabUpZf1b5wBcTlHJGLPBvEoxvoO4/6IrCZi3qv33eA1jo3wxshVGnQ3BbuO82IMNkblsTeFBU6Tceu35RJ1wCR8+qSkg6zj//ZQDEKaanpJzOHJ4YVL+G1RNoGskJ214OhXmXo03NlSFMQVrzOXuTn8InbrxkjbqTscFsEMk+h0d/adoYjDOfxRadWaV/TDSJiwXMLgIxj7zgIfGbHfTJW6wBO0ZGt/9slyF6nLwvGigH10zlJvqn5roVI8twsc2jhJAncrFmSELdEHxtKc8VyduwJvpyruDr5a5xvS57G5PJF9fyNQ8mz7pkZUQ6jHoFPpa5N7ktfzOVnVe/bkieyMmx94y5n9H781P/j4pU97J8TzumukMuJ9BdNadkIeboTcWBCzLs77ptZ/DvE5TNmHG9XSvbRUIu9RbKZPGMKZTWDIOinbAziV/z3D5JXWxTGhgqdFC5wk0FhS0FfZS7b62L0+JCiPmZTUCmDWJK/EMOsGwAAuXcQGhtVVMybO/J0MjKQbyj8lqZx9mZHZu3oRPkPYOhdMcijsExB+RXIi253fkc/6NWacab0cYIXxMXHgqKuZ+sVnfApxNvOBm9AKRydjurTUBEZKYNdaiRmn6lSEqFWJFCYbDyNJo30cb+yGR+vLBraKN0xM8BDN61J/Ivr1+10jokb6jAvIwZ07h4tio4vZcgrHfTg7lW4UxUIKYXxPduDrRWA4/ow/C0hTZanYO2YAsvbyt1hGamfJ6pW4fTuHSw5OLw5Pt5GDELSxAVym51SQCNFCeWeuzLUeFqeD0Mq3C0xmVJwXoQ4MLxLTKt9CBnp06Xky0LrEnn0+K2ay/82Ncbxenwloc1o4DvXYkKQuLCUTjRQ2VhKSt04PYmiC891xNbzG955NdW/VJYg5GzCKX2/YrFnOMj7FxzGfYcr8sidvT080DCpzpJuxePgI9zUo+ORj/uSG7faVkynR2e+4gVP5mIODLA2AKZ/2BSlhDrAPhkXUoxaqRGzUVUWH6De+cnmKvO5M0LM10I/oOPd2TG9LQ48qNVlfJZRDpv89hcWA32UtVKzDCfKoknRrTSPJ7naVeymvsnOWLuVg3lx270EYW4l8UC5t/Ud4a89Yhrs/oiFc83ZvJPyxOMv/CV4zLZO0/Hb+grwbxTtglABQvBH9j2Y97IK8rLsJpMnIG9gmzlUpRH88olFeib4efTWWofzXaD3jsclh+mRaZDMWoqOJTl4XR9uqMXso5Ls+A9KltoCS+DK8JtUP4wbqh3xfmoH1ut5AZJxqDHsKJ0i2tYcu13jXq7PL9JpCKn70m3qELIxZK4r8PC23hxtZyf1TkthG4K7O2VsWy1Y/UU1AsWtZd5jVS1K4chGDBWNCYdfwdiK8Nn01Kpmf0Bb5sneZA4PU1TvB1Wzj7nzSfLAYTCskC4m4ZRBiJikw3e4XcdgQ81FJ+8DlHi37JI59A2wVPjIdyhkm4wYeBqCO4FGMWZDiSdzko/RlMooGHzyD1kH3KtYk8C6xLLBEMy9OEqOf/TVx9/VwnDSkj4g59xaviyhqN8vZETZre5d40t5wrflVEK4ReoJxmy1k31+wd3Z1Oa6sgOJsiz7QI8FZCPbVNKOruV6pd8D05MhTKh7TX6v6F0QVgPBxvw7xGNpLevZorWgolMlH1ZYIm+5euBv1HHnRtYUVh1jlvsP7Gwqj3fDqIb7x97o5/YX+uhFRgu85wlizswt+aINzveVIfgORH2yiURKw8Kl4liR+RWKkEDC9Rxxu4TunmRhyx+4sx+/3pcwY8sqRx/0yXfMMT2Dec2A4n3RIVYizeSdvELeh9Fj24BVSG55hBXAHgW6eA13ZW7NFgnW7QPJzNKUsLpYgGlNg6a7R6HbZfrCWNT6ObCC+NGk1v2n/lF2CPbJBJUX9D+eJxH5wLxqn5q2hdmRDVpCFNlNXhf1/MWxMEds+DiRqvQQOuwqFQIMEMY8rQervxY9gsEh/7TA/PhHvjiH670j+rRdTQKocUMNBX+ciEaQvNkSdl4OZwWJwlw4yRebIjkgMUaVwQhm5OKaxQO+eeKyLcHtQSqnOQ21hpEgD7j1Y6I1sx2kc0oNAx6hbCg1mEJgZBx2BXd+wqzPfBGHvQ9VgzwZP7GYgncWJu7Y34R5ZyKfEd9gO4C22IqMFs+hPF0l0HXRecG+zV5VKGVhsPxiPVxesrewZf6emjrVYChshV2chmsR5eGDY7Eq37+3lMqPuUDl6RuLB0aHQAs2U4CzTD1WD41d6bvdYmzoGL191KaGpow8YGpnZiDYnOKV8Q8AWvnL0f4uRkK8suOFGd3LRMOkpzIUsMFXQ6tAZrRUC7ziDbQ0qAMzf0OzCerHE9mjzXxdpGj+XsUiL7IHnxw09tym/NXWJ3SgIWIjVSkbM47ebdscp7mltvmu3w0A8lsrZ2tgyZ+pxwtFg+Bddb/vx0zOPKhcEtj2NaePItjffZ9LlejTVYIpaJtxT4ZsOXWQ9p7cv38IwYpJpyDQIbp6OXKjs8mTZUYDkk2abP/eoO3zLO8d+Rb/fSXk8043i5OY0mqkfOMfqKdKrDvv/PEi6BVW7YBnb1v+IHzf2fcswaqOi6yr1wtaCH/RDt7U1wWXpz61woflR0Qlh11+jppsGRP22h3LW8nHqvzn+fs0WbPL8580NHmsmcbaOwUvNVHLf09+YY7CFvAAXZ6yJwyISZCGJ+yXri9hc7+o5E7D/N1Rtb8Xgc5hM2eb95Uyvl8BpQ+5KABKejGvz3UZx2ehOyJV2etyHMTHDMuqXdn165nZgQ5/vEBExbD/LnGfoDsHnQ419IAWf3NBYLIbeDq/YLgwqJzQjZDet0pVwPfu51kyF5EKMAuwlXqEfWruk6ERZg8XHH5kEsR6/sV2bS8hq8TuSOLeeq7OtVxYvkDs7GSudfZgjaPfhIUSc6bPFMNjcYkk18xeg6xzGa3yTCa8Otqx6rwzc9FCZDfFsANVV16Cw7ih3QgfeNKQeEPSmWttCY7BDBgr/u+tkhJqMQs/rATURFkvZFN18QPi8khG4pdHIeU20pTwsAnvMbCUpP3EvYfUKiW3w74WuuqMOLvKrl6KTPmByzVrYSQpWdDHKpJqru5J9nyQ7rT98JLhiVA3JDjQgt6m9lR/VZmyZMAh1unISulqMGQOfIVcnEJnZIlBIceAT5U7yt9Xb6qY2cyfU69NCwjXbJUZkXAag295nfM3oHx31ADT7kNbGg0lDzZxWpBHUhIUFQXc9lPqBVSNoM9cwlB2V7OMh1wOk2Aawucrz529UjzEsBME+7+LbN5NBO0eN9uNKRJc478npR1d/VkPFdtxrSkkjLzFRekx1NF3AEuKoinwutWDN6BmziInOSI5fauPfuFmrI/4HF+VJjmMFDo5cDXTwEW2SbCZSqpZQUCM5p0z4ghthePHYuzrfqbzLXgyrUKPLKrHaYeBm2+W8HwY302pLIvBSj485uJ3LFLJNrUlleUvET6t5+ThZdilTN3jG8Aq6Ubnw5HDB7GTeWgY7KRgBXJpoS0J3Mmj7KLQsIajdCQs5SMXbP2IsNnc2HUKSZZ8p8qKjkVhiz8a7/IA/OC501aJSj392IG12MjYzMbO74EJBagpTCbpxVcsltTpvPRE4iR9q2vwg9e/pDHw78D3+mugOASUTLMglMvuA2IwgOtz5r/QoI6l/Um77hHqnFSdrYbGmKMyx7IquvQT6KXABs1zEWDFuhSClPkyo5y3XFCI/3Dlv82r2HvRbPD1zylRf4DU0E+uHYLDYKZ6WkvXVIzGNCo1+uVODSxKOKzL5wlzlXtdraZDOfrRF0iWub+zyMvKFqdFr48PZru2XObk0JtPsdGxyVQb3saq0mBO1dqw5G2O6CtZIw4N8bzJjfwrqAAhOva2Vnz+DFKV9+94iM57cpmcGviw5n7Q2dF6TTpsHR97k9iYtB9WTXwCl1Rzqs5LHbJlpT6j3m5s11dUTvn66aSdYYreZ+b1Lqmdj3AveFp1bP3sIZjPI8A3AkZujGh50FnKFbQU2xuTD7DmctNrwL9MGsS4B0RxCSKOrBdIFHRdyWvP/oG93ACz0JJsavDl1+dkitVfhdVYOTJiR71yQeEO0hXM/CVQDifx4fWem1hb1SKWKdkcS0mG6/5l7LIxKPZsc3QjE0g5vlFOH1TsHcGJL5KslZYrTtOcpOzCgdVRv1Y4LZo6g/G9ZeejI8zZcS99qUe7CCAg+Kg2X8rR8UudEGzOMDTjmr7VEEia4v722lvO+0+8P1XVQGksFknOWnGJ0qttpcpmX9tT30edMO/0Tl8dU4zrLdN55HO6vdG0arm+QvP0f7DEJY6FpOKSjn/AfDHhSDuBcFWXH4SNKs265/tyK82sVRVxy8ivCzpXb5dQuHrk10wTrrA/IZBhve3egA+GZRvdT8iur60y63jxUrvt5Cu1Yx5LAj46Ti7CC+Vtstp0GnFr8qkDL2bnAXR66l77lvosc3tdVEZRnQvhjXu4IO5MzxsActu92lLoYPB8tKHSPTAyfYYYhofoxCRkVtDBmruD+O35d/BEpCKqQv1kEzUnx066/DKpAyKSx1cEvLCCGu7yPDvXspxC+N7MUSWT8APz8FMuY+eej+y1Yv9Re593/x38Od2R3UdRHQx5nojoqxEVtH0gcK195g1v8tCnk+pVuZ4cl1/XJwB7uwBtYo84ASGaupR71Kv5A5+u5SI/aTe+wgxSAvHAbmnBm3tknC6A94AAS/kZNDVBwUzIK+ZlMrVkhClp+QNmbgWBzCbwz23nBzjL5bjXL3vpU5pLD+cx1Z2JjFukxy3jdhm4zNh0Z+gRPZm7HWLlP7YBeQm1cTd5PFKifoYpOawHcRffHVVwBPjkIjLF4ZzhVU/pqoKoUC0WS2shUbmrDehfTSR1RUupysoA3JJ+Nnym2u0u6S+eag8qK29YSPHU4BMAuawbMn3GEh8wMSo8vuvf3NzmZGOXseaXM/G6/7qSmfS6V/mPUAbkrze9bPF/bWI0UAvceScWNUX45IC6O98IS6gEh99yBiU3BEcz8TWGx18Iwvv9h5YXDDLGYjsUp7fo4+41U85zpZ35dmBrcwRw1WEG3cGZ3JFgQd5U4q0103+bJs5NSrj2ayHWMo/palt6kzjG9fhH+aG3l9fTV7zKhclpktQs28q5xJW6vHAxqpXkfX5ihE3mml5hhSLZ+CEDtjm4PxKgOjeJGvMYodAhvJ/vSmzTndDEvAZB7FLGN3GnvRDWlKEwn0cGUZsc6hBCtKu4Jgo1Q0VnxFFneF/+pv70NVUQqPAFDV8I1pRFLKg3s8/M7030DSd3lAJfujWE3Y2InJQaAxzMD6N6u/nx+8c9+NaF4qgImXtOdbQvZwYdJWmn02S5aIIR6bPMwkVhcMtrbAkXhScrqcF4TVQ/q/rGQtPZwzhOB1Hwlt4x3qWli2Z8dE+8HWU7XU23eLZZgT8eb6mNhEnF6OKTs1Wi8mlVqSiJPoP6hrLWdimccSCG//ewFWH2y2+LyXfMlhw4F3P6IMIavAvx93N5tf9XSSnAHYg1IH1Bqb5kUi6E9t2lakcbAKIe+RJX725o+Rga80pjC6vkTZgc/MF8FDUF/w3A4yyzyXJtbePJ3TyFtcW8uEkCIw/S40j3LgxXdyWVvv04hcsry8/8PdZSbqoQVSJOHAZm0TYOtT6TG59nOHaUBKdqo0I7k/u6FY7KwLTD806jnnh5eQfEsJ1o9eDyivUYWItMpSX6aRTtyhRBYrW1UKMh6x8saQMmqz88UMSeHsmd5i0kjDi2lXS+Z4urmPRDu4s0h1Lz1WscDiazxqq0yMkJmFsqbnvvOKOHU9O+y/eKoS8SyJCEpu91Isqbme8O4zIK/lgTym0za/qhSFcluiLr7sUtGKSAjEqC3AQW3Amz0PZc5PoKBsXlM63R/AsbUYkWVTU1+sTqscxDrNho7p5z0wSl3h5mPRladPzJrbf49B8fSOmuEFDtdT6DsC9dKl8HFo87g+s4q1E0DSRvyyzawMixjlJa1TU4DNhD0Ewa40RtZaCL22ctKSL3o6XxqZe4cPwNAyj39IartrWSO/KPByvBj8JiMpEfilRQHczH3rFR9r0quSq9+59BhNtyG/U4U6KkkjeDMMKWJT/MZQ+RFCfAuIaQW8f/R4DaWX54NQC8KOaTGTnufvWyeXNmLzPb55X+FLVRzDW93SnCu+3dD7pLoiC9FxOc/edU4rv7CEhDKDrG001IpXacljolKeJOq5Roh52knS2t83As8qijICpfMCykJEAQWR0lnpT0C73TsHZtiLlj6HoCNmeQFK0Z5BWDkfL15aJb8ksrgbUuiFImfW0dcmYIugr4ZLLCL1BcUBjtBoeoXkrAljrxKEEpZoAHffNXqzZoC+Nz98BzFe8O2o4YMJem5fpvuBb0bpkBxLYf2rJMdlxTv6OiasM3fAMPy49ZjrL1HPr1sLq5ZLKQ3CcpmWm3JBVDgGbwak3U65DkOxj2/dYPxYWoiJUaRec18NyLgXwpJm8f1DP6PBgqRaLviQNLL23fXRaJnRWWrREPg7FMdcODuD0ewB2f46x8Nf/aws6ByH9clRXXuwHt6J9RqfrIgiQCvYJl+3go/RAeOO0Tc8Ruk9PoKqejES15DiO+A8f9crTmoYtsNsLQ0ScxDIyn7dsHBFl7ilEiexlC5jQJ96tdpjeb3RbO/pLzfgyU1CzXkSjEML3v3miqCtSEEZUt5Gcm02+0exslwAvVDerejAtTRm+Xtkwf5U0TNOSAwIjNDzw4bhqG4WCooYXsrlE3AU/iRvjlen3pepnOxub1/rNSIAqwrIu8PFoh59IMxcPXh3fx+EVVLTYXXWeky7R4vWM9oVVfOm2MxGoEMPB/5kSLN9703aSISfXwnysiQ5rCBRLR6d0ZoumrniLhx+gqJlkd2vQBe0hi3bSGAqA2BKseUvNB+6CkQxyfb5Dq3GfiPsbWxqxwfaB/kv+68sXLEJuzaAXTvB086g5Y1bMOQqta5HY056oGz3baDLylchM6XsgwTDPB1T6k8u77/ZXm4Mg7kETc0ZVj0OsW2FwtEitspJ+qCt5Gpn5PZGsGb/sWpBUrwh6e6TNAV5moqqK1ddeEk4BI215VEoHXHqyqitPN1BNnzEWmRSRIwqna6yV4eb9+YwCfZ/l4X8SbRBmuEEeKArQrPaeunwOzexJIRuCbq0poMa1dgOx0nNCC55syKj8GC+9NaeX4Hs1C9/KxpQShJPDo4xB3qYRR5siTAfRbTZVlTB4lnnwAihS2yKAcTFMJ1N916LUDRTnewdb9y7hGrf6VaTFategX841uKZm/fX0dT7jGMmfBoCRC04ilcYNCG9inAbKERmbroPdyqexaPCB+iSfBH9u6mApWPjCRdCSUxialLjz7ZgLlqGJ+0loBllnJzg+zAJaEZ9PufL4xPx945a3+ZghkEd9qvj0FQLdwW/1iaV42voErh9KTj2QlHnIcbDxGA3VzMAMjfunuwSyXN1o5NxhWZVpoxrBZhjRsvpLNjXLiizU1AYexHUPjoEapFhtdqxANwMmDTlgwq0xaN5s0o19n+ELJVu/fbLWMXPnNbD1gAI4vL079Ghn16Vo/Kwj9dgW7nSegBJzd6fI+rFCofFaxsK2M63lBF9iHYiLNDChVFdYfbvkpGCxB9i07KLkQ0iMINjDpWh12Ty13FRaT76oDWY27oDFPxp41pmBwproZwK9/NTqEAx+SS3ygUYa3x20GFX0vms2vZxbBBy0dmkCpYcBo3HnMr1KQzkyA4RzqsPpigJv0dwpZfnyMnKy6L6foRew9dYKKyYoDPDJg6jMqLitHQ1bDzMZOeNXzueVypv1KZMWDmJdx6Te1e/MGDwJTRpGk/pFpZF+8faqnGhPVgh+p8tAkWSlivI9v/E/gnqhOgcHfqdUzxGqxRae4B+h/+GLhDmuvMQN9aQNDQBkemWfG8DhzickQAqjzb6p20i80fzP5qfoQ50nEcg19CN5woPTDDa3poqRviiTcOoqBs4lxJyak7CERSayAu2+VHXMnMhbJtD9r48OA4Ma29slRZVrcyPzbv6RVlRaR2pSe8s+AR6DGdrBnB8lQd7yBL9Xj0JQgZ3vnyNqKbkcnP6ttu4nxdNhzozQJZY/0QN8nByIZtgkbSwnac+jwlXKnlnOdBHOA4dJAK5v4aXh3mfdsZpsOOEmzq6bINDSwn0bCQjL8hBxzDsgOB9z9wK8KzTeuRUEwwGOvPWmbonYLUT1pGCEOpFSwKkFTST+YqZ12paXk+RhmWWRHnVdXtAijm8KIn57+PzRx3A5ZngNcICpOvqwqhWRvDW6xegwTFVrlOxHFZ0pWvifIJKqN0Cjwzw105x4YD46soAp3uwqNztQSTF6hNJWqAC+ckm8wXkJWKoyJg/lGIuqXas9Mo507wxKAor/imMhleoEzhWsEgPXfG8oti4Fkc7sykEsYDN961Mxe64FddiSM82klmy9baa5avBhiGr/6QbiLpepJBZWNUCTg2VjUFV2WgVTl8AE3GcTTQ4PPICvK/AX4/SnxCzoMBGxBKWm5IxFYPbWnBme5OJzvr4C9IJ8tFpNSo4jPjPcWCuwXH3m/rk4T5wlIt8g33/sNou+H0JatvrQcQWu6WhNAOTfMGdCHZVvkjoleXH1R0a8TXTQdWoVWHXV8HGygNyOyocPVpchVqiMJSddwCwE8EgBmHgAV6Df/1QhRlkoRuekmyK5A34Lurj5L9JmLddGw1MKk0n92wCDUwEIllKuznrnVOagt2CwNNE/cipy2Hhdjb+IHCwYj+/kXCSX98JvQ3YsJnUKrHRF6HDnsbAQDjFOXSOKvedcyTYT8xIlnQNx8fOQhebYA==" title="Mekko Graphics Chart">
            <a:extLst>
              <a:ext uri="{FF2B5EF4-FFF2-40B4-BE49-F238E27FC236}">
                <a16:creationId xmlns:a16="http://schemas.microsoft.com/office/drawing/2014/main" id="{022339F6-4916-49D5-88E9-6B51CAA22107}"/>
              </a:ext>
            </a:extLst>
          </p:cNvPr>
          <p:cNvSpPr>
            <a:spLocks noChangeAspect="1"/>
          </p:cNvSpPr>
          <p:nvPr>
            <p:custDataLst>
              <p:tags r:id="rId19"/>
            </p:custDataLst>
          </p:nvPr>
        </p:nvSpPr>
        <p:spPr bwMode="gray">
          <a:xfrm>
            <a:off x="4668189" y="2184438"/>
            <a:ext cx="1604026" cy="1634506"/>
          </a:xfrm>
          <a:prstGeom prst="rect">
            <a:avLst/>
          </a:prstGeom>
          <a:blipFill>
            <a:blip r:embed="rId28"/>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6" name="btfpMGChart509220" descr="Enter Chart Description Here:&#10;&#10;End of Chart Description&#10;DO NOT ALTER TEXT BELOW THIS POINT! IF YOU DO YOUR CHART WILL NOT BE EDITABLE!&#10;mkkoexcel__~~~~~~~~~~False~~False~~Falsemkko__4HooU0THZk28POP9trq+pbTvvzd/gcV8t56cq85kb3NDTsUhojRA0EsgEHHMH7oYP1SYpn09ysXVivguJdhTvfyVMsBLTGvcX7WPTor/CmWV7V/wylEnRSjNa0bZedd8dnJHlkOO4+RNjakSGnVi7jD/N8ROs7VOMh169jSxP41MQh16egqbLOQz+1UMaeb+gWqP2gZ7Oms23rQxZNGRxZljpCg0rjhOmCn1ebmu68q0vDTu41MdN+ChnG9lGYuJF9BHZso0fmhbT9uckveBh4NM8NMS67UM7y+DHg2WjNLAKk/tj+8+cUZiVt8XlFkjuGNbD8Bb52AlZBh6Xc8NBLrLhsY1U0oOERkUr8D678jm2ciQ9zCZyvIjuDRN7U+upmr8SCxdpNrW6BsZG9eWspUfsHwHpdHKOWSFHS4+8fkHOqgynQ964UFNxtdfKjymQMdp0FHUa75XDVIo1Tc86dDlXWHNSFGFjp2Nqu+lA2OA1ukB7g197/jl2yTOehbgWeQtSUxTGyHhjpjBdQc5g/mpOZ9or9ZBCNn1BEcWe1L4kITZ3wOZOMNXMq/94uBo94UW6JgldmJVIVtF41IpKt90QYkeMUjIgyyRpcTbOgPXmHP1gaQsn6e9GK/zAh80iJ9TEbrDcZWg+kstWrGGa6+sFPyaaCa/kJdkqpenUEmTk/3W4m7NB06zjFuG/EVb4BYiuCOdtj3AgQFW90WyiH3M7xyshCNBb7TBwti1xutBHEuaZ5mjEHf/BvSQJTpoqx9bwYS0oahq4pGFEBnuyie8iBMSLjM9D29qOMKhe2y5A7kdnFQeQ45H94wUscqoc5Vx4wBQxQj1D1cz1/8S2v1gvz29HINEfByTnXfSA22Q+kKO3LA1MvcZ8SG85bjxrPqj92EqzQxl0RiiNvEGU+IiYEcZ/0VZlxwyiNXO2jw3XE8/3mKWsCds/JbWwXXsSTwd3cFApDKLKTTsV+GnsR8kGGf9/GAj5vU9kIc34ahgM9DWXMBxOrgDpztkNNxwBPEhyBk229xYtH6qiwoSlgIydaffDrl37GKrr01/3tNekuC6Vj58BgG5odcjCZxSj0lNO4qlCc0I0N1366ZEmRQFXpB9BmxJZZ731CpMkHLRaa4UsKkER6O/LxqyVfYosvZUYEn28nmjbYEDmnxJUhlisvKYng+dkUZaGy4fzfk2YF2Tj9PK88d+nWhVvwnMm1d9X9kbn6QcYMh+7Cxo1huW9ED1HdkySz5kYzMeONiVWta62C4389XxNIisAyjPMJzWQ8V42kMT+Yumq4LltsDh1c+ABcEemEBaaRhXZH2LYcKNjuL7wP1n7vWwCgKIUYzQC4rX0j/NtI5kpNVFjTnBCGeBU4o4yiwvnbsvNhQb+mngLrdVq7SWACnLP1l1cJey/XozaMemZGl5Ety+AT981t4HzpaKvRhT+uhWezweH6fIUrQuztjq3UshEyS03p6jS8OYN3MdFYJU4P11A67SjD8OpSvJmXzt0G1p2LOsV+KNCBKGa78Hcwr5IccUkQ6073YyvWw5ock56F8FkRpf0iMNz8hHYr04dY71NJv+9I1nX7qZYJZXwph9zx90lkOdOMC+u673TYccaA8fleW0YiBVP1Nwt5PbYq0cvb+D7WVN6GDQZdOy2yif/IWbEKpxF1fWIN/KXzVecwHE7zHw73O/VzW2R6rlExx6xZz4opOXtj20OLk0TtFK8HjlxybzdisyT2M+WW9nP0yvdATN4aI08ay9aGD2qGLCNqfud8/8tE8q4DdLbaIouHACQZBuq55gCY1bukKNeKqTZMEQJOVbSqdFANteHn9aanB8h5PpSXEjC4VFFOppdJ3iLKSsm3IX2T0Ra3iD/1WhI7A4UeTmoZyi8Qgs7GMthJbGdD+0KbXoRo8yHNz2wCB8twOvoEM40+lhfzetCnx+oi6AsslW/KDjxHrOL9r940lGpaF7+B9aYmyiSwC3ZUit1KxEN+5iJ2VTmKBlePYo3nyVASs9L4BrXklhyIJaICYaTnnDyB1k+HOGMv7C1NGwXgeYJggRXDrwxKbC7yWFdFzw1ZuU2SrV97tHPahp7Afizan53OY0nMi7aMlCF1CWt0oiF2wDCofKUHkJmGqngiWT03UbxhA3p1QgR6F9eE+FgrItAl6F1KdumqYaAQO/C4mvVaKoqqjd+jtzAC1i1tIWvVpiPv/ucjuq+IIq7g98Yvmca357ZzA91BTpwkQReQ3pUierdGqDBGmF4fQVEev1mRMeIbW0Kbu8eODmaJht9iT8HBsnHcKBaUFiuaibnCHIZnHWxf1QqExI62aNDtSrS1CrRcAt7VOQb/lFQI1Ah5qsdL+Pvg5BSLFcCTzKQVHzUyahoYGOuTPnF3MD1fBqYBb/U+88UQxhZZX38K0+vC0yddtfzAp2pFl4rUmTxWXBkO4p9vZYu2vculAvBl53NEGZifJispsuqm3cDFCovZluW4ciMN6bJ8QT4hPWFrtZxAFCRrV/qKS6eAlgQBAoZTSKZM9ziRnRiVyh5aeI9OjcLzFncvRtfYl3DrSRFeO4tHOuqhNHKXjA1RE5xOX2dVJL94QFhFb0kVrnlQ5x+yDu5nh+xxorC0YlBGsJVPSRrwePPJ1O2n3HKvYxYXUnCOcKtAmBR4AtJtvVH+RGwZPPuUU7yWlOgIQH6fXimszqOqJq09CRIO6DkByg4NWVFMA0f+14xBNiix685FGyYdAHFT0agr6CQ1DKEKoY0+6VsSsaSmo2OcYbjf26i/TR9zM0vZmUwzqXQk90aPJekBgLrb7dpaK7nKg/MxLL0vj3g6aR4Aw/ASg++Y7pSR4fRvvnY5Djru5jlT15hreQiGZmOaPGdjX+FTTDSXINTa9tmoS2AbKljOR51BJn+waXvQ+RecBLt/0kPDkefBNUF6TwhxwX4Hst5iRFYzB7lzz6NuEKPCqyTBmojOGfESt+c4PmnMer26mnewLHyrQdMH3s5NQnXjfUVbUtK617yYk1kteDgadysLW6lBZOOX7lUXP8TfR/TWUnYUuUQD7TPsyZI9dyNdEkHvD+BMCTVMUdihIVYYdyWujcuwUSiASF1wdfF8h2CMT5Sl20m+bUDBEEd2GQXNDRzfXH/z1VGNmyPSkw5Ler4ZiLJdDkUOxq/xiDOUoqchxn/3pfe2hRxmd8TnYJplX05Ik6SDox/br1/dH/Dw5Bi4JiLYu0ln8hiLoX20tzSuY4TgL407GPr4SPT90w4rirOWt/7O2AvrUGONfyzAwlIEVq2tryvpkwUBJ3uMuezicEslQXcQtvKPD3QCLM1a6Pos45kvDAGeoSxDbeGh70pTr5tE826IcDx9Cct9i5EMSk79QcdIjF3fVkr1gti6BfjubJSJXNS8TgxQx8dUlh9pjiGaBkvXRwz4RTZ7IQPv55UQzlaO3yFVXBa7ywgVfx7s8h66XsqBUXb1uhij1YpcAI18kyg2QidClSEGsdDRSef8bXLX6qcPaFAc0lvYQwUhiVktHwnpk5U+1ZJMXHGXbL1FlH1GRuLPUNRFwfhZLuSEmuVRl3olohGi3QaefkUXP2OW6DRh2KMcQE6b1hXqIwoYuaZh46QXiGpR0kSMDE8Cstra0ZtKMTBBsJordBPG3ZG4Uj+AhdZVFj/ZZ6yS8ZnnQ/IlNMeeNeqme8ITeCBe4P14emL6dLK0yQkmKRnrKxK9+6RtPidI7MV7XonIJoIQjqeCiPijVb2PwWrMyp5bXkMyGWILaQLkYRiNyxlku85GI1lytUZudIZ+QNJ+e+rXmwuOKZdgUHqKCoYDMh2P6yceiTZiaQA6eaBw5FR6Ov79xQZ3itUNDfu6zVkTLP9YOIYQ7BThZ2N3Pw2G8AVR/9p8xAWCS9oR1j96dx8cUF6JqW2EH0p0mPT0esJ9KFnsRildSFurdfgtvwhzAGxD+m7UMQ8wvMMJS54VAb5hgShXh9QfEQDV4Ge1rqzk3oYgcoa97u0Eoymtq3kf4san2mpMM/ZbmdAaomnoD8lGMRdCnNj5RuwRhZuXKaq8p9UH6WVzMTdypvYBueyiYU1g5ACA3SSCGZwyBi+8m590MAGbdvlSHExwMBo1sMWGSYnwl51bM3clx4DF3OCPAVvxjGz0KuROaAvBAsyanx82vMEnCxWhUqJnZttCqFy+xpnRQmN9NxR8EfzqyzPzfjYNuZUu9uGPLY68wk0TS26tYm5GYxQBtVGMDOG3pIdNAnCTpTxnInZG0ncElka01zmE9B9/XDIMTUl8BzviI/ATJv2/3nbfg99rTf4zVmFfHPRsk/9E10IH5vm9mCtEg5XMIC3HtLF4dnwvYCZNJOgeStRQ6I1B8lKi7TNSEXteNwHuEXfst1g/VovirbUDLHnJfQMo8fk+K4kuRQnumiQpFQ85FP2tyPLjWY97FnZWc+PFsoAo4D0iwmWKJZY4bqrgopbF9xR7Oq7Nfd2aRzq21OzdU7iDqc3EH/ltwydNNIUTMRYMnbCZduh/iX2f+2CQTcf1zNfGX+GTEmIHjhjIEAEi3H8RxVXtvt7u2vnzeRBfNrPoOnv8701ueKT5vQJMwl+Tx3oekefJNvNV0FyR6WiIcXhWDwgpbrPlQzu8Z976k1GZeNaY1BwBG4D0RzppIdGmzdhKIpOH3mg+86oR/vsfA73XkWUSlJUOUnEwC/3wOelSdXfeqA5j9onLhNi6fpn8tbLSB19iOGAknJG1CpnWgBZiBLaXtkMdbY3wDyx2cGf0uQbKv6hFKHc/tzC4S7NODNEh8mAtyaqan2xB+cPOy7eJJF0DexuL/tGz+SQNVPtNvVwMVnF4DFDIvr8qvIbQSNL1Lac03IyDPvAtF2vuf9JQtDoa4XS/NV48eqyMa6ia9nxq+HVt9d5IA1aMWOXB+qCMToHpB6lAPJyf4PkIeePJhe4ljosgqNXajWWfiPVjuq26ZA2fXIg0WRN9lfcxHD59wc59DFXGrw4C27JMAT9jUMTRMKI+af8RJ+eAAsKZ1gLeFH6Yif4pGTHX8sPFMS1OTMwk6ST3otQuMAeS+/nmT2BuwnEarl8j9A2gM1SAI49jZavdDoMnHtOcJIWEAr5SIoWnsA96qAYnCQ/v8goJMTEILAn4bGilbgbhBcJBFaWQHGf/eAoRNuEXfN/X6N0PHOg6kEZi1A8d4p2DijDOT3W1b9YJqbPS8ng4+RtW74i6/JSWESpZaTq4nxyzjzRrZz5ynhffURksyncJRuhtoedlOYUjz5ewcemVv0CwhkjMKlFZ9VX/3TSjl0PrE3sqJObOmX78sGJ4V1FSLA/+fzFY2uQZcKjxq9SYzKvNqZMdRcIXVCL10Vg9OBR0y9y/GBTsO6oyukglQI+5BK3zKptgeHT2BiYpYsKtg7A00pNrHdRhxLa4o+x2XIKJ+T3kVH1E36ubhCwBiNeCxvSRQY2PIRODjozqpFMRS09L0HTGnTFh4TjnzzWRoyEfNMKRytIPjVw1pywlsh8zf49PydYZWSn1ug8hbEH6VhIQn+Eq2QsYQljztUIZAp/rcaxiY+b2A1ZctsazT/FbucUdgCDSQTNq1isrNU7MkD4PdSe1vPBLhrN/WgPLnvd0s1sfvZuqt2nGy79onynSo+QC8tW5QIRfXIKvegQJ9xrOPFfBex8CyUXjjDtCpup7RCcrIf8R4L4JKbo/6+nR4qDtrQf+ImzkhSvdCJJW5Y/8UQsH4iki+F9zkJW/hL20ETfgTDNgNLxxSSZusMv45sQPYjnkaZOSz4FJ8/o2qpO2q1Yj2WL+eTRvNazi2Vh1UxzTDxAMOpThKSfzdQVAW2eibhf0OqD/nrW0L7z4qhoQuxNivm1jNoZDJYhlG2hNMvo7MkOgHQWejpSzgVIJ9/PqZsvuC7uBKdYFmk8S/78kUKSwLbUp1xBWzGtSf3P/AqJLNheY8sCcSNprlRB4HkCtqULcEAxqnl6M6wnBQDL6LLkQctStUULHLwcrhcdn2hbf0txpy/NRMZyAHA97aOy4+K4uyzKqy7INFGgcBPahp3YFjv0fhgNW3fw4XFBwHPkFI9XqY1DCY+ToYHzO3sg+01pq4ncFQEEwxomKgWUiXtsYai915fv05Z0ARmyGZ3fskfnFnyAru8YkPWBq4iZQ5LrUPO8M7BmaF9ZombGt6XmosJ5CF/ELybolG4OYh4IOm+DbYLrDBd61+SunmzAuoSsafSRuDAW4RJttKjNDJiaI7gng4cIB+UkV5MD0uWpfaoGvxPyORlNcjwjeitpkqCfpkVrOZ67Kd4r69muZifGnyUxgR7XyhrPVC2AJpUj9OKSi4FUSTQQ47dcov9VMfulewk1kCKJy7jWVVKnLh9dEI6hjx/P8nrvpHRi8SXGzkotD4ntkYevAwLoER2B3q9fUmY0tSSehbUXfpkMjs184EByGj3kpI0DY1PF5L8aRFOTfpF39Dr4lu3iLs2pKci1x9onalmpoKcwL6RqD7eJDdKMN1DxWtHex6KzPlhYN95k24KiPZiILkg8NdC1nQ61rB6QdFEw7kXs5c2BcwGe0oZap53aty8f4XIQp64KQ5rb4pSuiW8WvT8xj8W/kbqrc3tV+wklYjI7MzyZ5UDICtZoPtEUF0t0IS5IYBg1hFOHD67A48VhbaNdb8dAC07LuaEpOimXs+IfkT/bRhax5qwuA3kq84xmvERa6D7hVxLbOxTt5NylyBaLNtuQi35ZpsKXrFkqjugDzRmJ4B7EMU6PVZINebIS+FGn/7qZM1ocqe9jxqJVpAue5yDTPZSceh4owDJvwZUwpv3nLrrrBvbzylegMDV59SVK+wCvEZd9kkTV2onvI+70+3GYUJYGrL7dMR8+yMsY9sNlttLBbYxETq/64dBqifIqtg8PIttx8pZaSdKLMXwrbsUFV6OMT5WdtkaYd9WdZcjTGanopFGbKW6RpyHmv3wPoRdMRuhZzRZpZ5ta8FTLjDK2560PzLKnDL9xuaXQwcTSWevzgki83wRzE+UcUNKxikbZSTMZSdIgPOFnfURA/jVMXjz0RJna4yTu66QKKK1SYhL36zi1ssqDINuUU6QCfIi/rwcqdR0li/xnlK5tJuW86ni6b1042SwBwTcEXMD/WwYpWVMlLKHNAe2U0t6fV9WY4hM8Q2foVAHMt3kk8pQfc+FD37/AhLNUaDdMql9OIfzm72uB5OFjrjI6D7bME5wzKV4RL7d9DLT1iMpXsukBdLgPS+v1PSRK8f9RfrtLrTsSzMv4ESnNY4Z6/A3qFdeMK6+WZcVd6qXFpqbXaJ/oLNksMHaLBpNtGF1UVGtKoDJM4t4edb7bgsDX+fwfkcs3TKuqNi/Ilj/7gi0e5NYJAOKAM61402AG4wXiwQQdCNLHrKYIq/wtfG+X1mXmvIOsajQFL4REdGJVZnM7k2pA99BIC9P0CYSzoc5XExq3DHV27KvwBs2eDb+LZCCeRYyk6qeuKcGb0QxFbfGAlrJ6m90uo4AUyX96Vday/buKTRazo+tYHpnSruiCcZlfblpFcXjBmWzXupvRjWApTIqRaP9JJb5nWkY3EfzE4dj03BaBRuoBaQOZxesX7Otp6FzknFJaf+tbRgM9+9/Fd9UifwLsHGuxtNs49IkwTl9vGxNvSzzy3eMUmqSPpxr/35RT75H1CRJyAH++8OsOV8aK7tJ7o3+R64bEf9+HG5noJqgf5KTdbFurpCtJXB621tacqVahmy1uZzuPFvbVht0SNS6cuUS7AYDn8LK5yNQ5nH1Jf4nmzQl2BizQl+7uDbhr+i7IvCS27mWvmRPWX1pZIY7YC5btAokHL9R8HYjQwYC9/sdnnwidK+eJJctl/GbQeIThb+ltK8xF/5sDJdXW225NTJC+2Bcen4MWuAFu7o+w7nmip1CYhsjrGBKQ8fEh8JzTtHQXJTu3z3/wbC3GGDJxB0epqCq2jWuaLnm4GV8/Jpaqy/J/MIo3StgFoZXp64muh5QRyutt4INlfrNvnIjFNhovTxmqSSFbi6GhaJSVg+dIAqQAjaIUQnZPaJesMQ/k8smbM0dFclk6JhgelcREwAt0tUVqyKxQKV+GFDyoqbw89qM165j21Tsd9u9axwYjWtwRJKxuNxFnKOiCg0LFX4J1yMSm1buGjBplhKpp8awnyUcAboQhNESQmqw9Y05PuJxTcGEnXUxFcaZsBjJ0ZHp38w6sx4tB/53w5smUxO6SScAhl2475V8sxAYXiOtCYFJ/Vx3XeP38hHzUL1ih3dA+5X4D1tuhn4W4iBFKeQ4uZfeDqMZir8c0UqKrwSrTPO7RR3jMjggC6ppVR9J0ttLu1OKnQ+SGBY6nihp+JTu38NffCSw0MaL3Qq/Tj9OXFLJZQta+DbpYV6oI1GBbLYeQVrAvqKn8q3e076loR5gOULov/zWpMhw0Ym/OiVWpAIz5dlJI+BUB1b70T1K49CRF4GXhnJWyRkvx75Ov/lMovJF94kmbhkJPp6lpKe9pRyRxHynSCKz9zDCej5uXoP/eL5snb44G7xDe5XYy3xYTqPDkg9anP+uZwc8A5QlVguyRfyfJejYqFZsfnDvrelD/SsaYEcFvsm9wdjumG55VTSb0fT5G/6Jf5NNrg+8w+ZvycVJ8x3ev6GM4KuzWKFhpP2DCBuw1La9pi47gJjHCTqTEmZY6HDtBXA2AA5F5N9UJzbHCq/JrQ6ZTiuw0dpZ0fvmx7QWjnZ7ROwzF0I8XCNEkp6B1LH5RnMFFBRlrcROv0demORHxFRhwr2fT8ceDJu7w2fxRp/Yv2bb7IfbulEd74IEFstXcswlDvuRQQL+9ro1o7SWUw9LlWFXUMAaNfdMvUEJ/QBWfHNxN0C0yrzc2szxf4liw3BVbqB3eTO9nPjGzWjS/wI+2L0amLAPCo8V/SMvkUrfzgqbqohrDNLpL+8bagucq+1wVMJYr0ynmYskAHRXTivDGN+aMxT0T+iR+LgBpGf9BLOKyS3kjcOedapRjHUlzCxYBVa8+E2PoxKBd97eFfVybc6nLUcHgZAsGya14TKSnoxMcTjj4Fwj/j+GyZLU+WEEGGTrYLpP01rx5rIA0b2v5f3GrEAqOgXMGaj6RWAnYe72Kb8XUOK6pLELTGQXOR4R2M+Nk1hKeetRWqaZrUXwg9Nfje1ZIccDe7Im8EUCTogIqWQYD/aNqto9nQ2is0UlSVuosY7BIPy7f//B0fUMYzLsOL/ZbqxJCpspRB9av2quf7a7fNMATbpvSg9cVPTmIpiqo+OZokobpMZFR5syiX5o2amNHNFUTj3nYf+dM8F02DRqS60tlv/Y5iAwyk7vM62m9Na2xFU+wm5c2BHdgKQaMUBJxa31qeCP1QEec2tmWkgrd/D8iL116vNlSTkd19u1pQB6G3H8Ezunf6kdTCwVcxO7iHxkVjVwX6pytQNDZ9QxlXrjd4tJe4kP6jNUBbKrOPdpRm2pMtD4f02k/2BnPLsPhhYXmT2CwBIJjmPyyry7PBE8UF+mfA8S9GBymioDFQQ1VyOt2FUn7EHC7zj4jZSKpS/0sIU0x/TLCgruNxz6qI5A79V+Kee7+DH32qCejnh+LndLM4rtwZ6TLD2tPT6iHQTXdMzz+7jkgFNJ3iJS3ZiBxZWYB3OJ+1RasPYJTrD/4gh1ykFQM+8gaWgdOsWufVd+hiAgcrdbwBVHxhafK8OLni9SlsEbeS5LXMlE852bGgsGzsb9EqtHI+oQGDs991yFGXCqXFyJ9SpmZwCLbSWpS+yZJQa+ER2RGMD1Tf5n3uWd2s4hCuGerT8qtpZHM/731+VB+IZbfE7C/T9SWdGMw5xjLsSRdlLYEesOeg10isucX+OE3IZ+UP9JkJZ+4qqbO1Yv7hiBJ6L38jctioD6+QGuUoea8xdimgooIobDKrXh9cPPStmKGz1+l1g1RaG93MxSdqgqlgTztSfV/btcD3cC/kpxAq1Ur/bK9tkSuWn0Zm4Wp/C2PIJW1eMraD4CDeyaR3Mu1irbJpoUs8bA1qXSZNYC7A5LzeVojJa3nfH9OuraezAzMOumIocXR2njWBcgFVGunt8JGH8Pa44DL2SSfW1Uv88FUjULouugJkESjTIo8EHhjzRk18csxjPNJf0o9vOcrIalplMw1XvNCJzFU9sKuU+hCTg0/rHKz0W0gLaB97rqyY5XFMD+U7nFO/BfITLywhI28YHfP3EnsMVm84EBc/pyajfB0e9WqJb4ycjDzL0qLpuanz7BbakS/xxGVAd0SYwz8ROEmbDMw/BYjc7whgCgLEp0qi1cTUBryFViHbasPAXpOkJPFQOyyAHA5G4VRIEqVs8qAalnWcmY/sMIxnhyC+pgJp2Qjewl/5YQp/yBSbLdKd0GBRkIrog/47EJau1PFUBqa3dg7FAycPeEdb77h/d28Nt2xK6xORqPcvNtHsDjJkSLl4eykS1cttjC+PmWvfiM0v2ju1TPXfFA9QvLMgKe34WX9b25fiZwrHQUlhIGezpdWUHJL6ooGGUUEE+WDQg2aW5ZKYhqPQuk/IiUTfA32dScwdsVZ7EBL+QkdjCFlyTouwz9veE+PFoctC0vgHKhuaS5MzbbEXK5C2Yy0bF2tjKh1eCXmYfvZixNr2hGe0JBZ2o/FxiW4LdWIEWDlZw5DgS8Xvz6LEjZ0+GQZzgHvhFXPOgX1diuGG3zxjtqX6FHgot7MFiXI8oAIJFAZvvbf7JT6taCieElkdeocaEarI6fb4WEeCFDWErglR8w/1tTrkFZAcNo1z+b58si/nIhdVypDs/DR1+lUfcgxGGAXBh2PVNCpKJtCF93KhqdCx4LYhVKVt5LQDh4m8z4343JJbgqFH5zsZC6/xGRkR/kBaiz6G4/5xvLHJaQhJ30yQYrOOZuefcr8XEDJiO9SnameRQDXXnyRRWgSmtBix4/KSElq5EG2lthgb1Gmd47vusc+fNMC9I7icHZZZztBbrbBrE1T/bYk9j6p4F/vQATP6J+rHUsbVkN8hP7yKB6i1YHNUUtTRkTlQ4SyCtlSb1YcQ8wWf5PpPFik9/R3PH/inuq0fKp+o381E8FZ1vPRFH0AYfFsd+A0WnhQR4bEARhNBJ1wJ6G+5hk36bVXoMD1to5L+XQLD11IYPh4ZM5xntSThZHkmVYAYdjqjywp19HXdQcejhXes257vql22xQjiqoWa2VKvichK/tRYGjVRMCMRPq3VpgpO6fOo4Egslb2jIh6JVYzvpclXYPaq4EQCiTWKVj9LAoA9rKaDdxWgRfvtppeKZ0u5qfv2GO4CbHlnsITS4znOxvCQ7L62fEoaXp89JKRmVVKpNfGh2eQKKQSOlXSzicuuYfge3oWOf3UW6zhVlP5rohVw0orR4HzhB4tGADsLTru3q27+DfTaXmELEF07Bkp15B1WjQHhWYo57TwfU8lHG9IjI1n3EX2KjRFJfQPAaYcHvH6TbOZcBI0nuR8tDl7QhZE1easG0x5GE1qxuuRXaBpSiETvSbdZt8MwdBaUCJEcdrX1KTztjMiXOpiBCQwpYqjzGE9ekpnP5IFVCSu+Ac6U9qliY70Wnq2gHAyyYBqGWlrw8PsxvGUKDmcDvXwqBBtBHtF5LoG3vwG0nM4OhkJ/rlCAY0MT4CaXLMDBRaWnOFk8Nl8+KORt0wMCJhkG/zRplYu3dlBBIapPtDDmvjOiSPm4JeA5BKo5hcmwgXV0qIfJFys5UYe9iCrcrQ5HDlPeYAmORnMu6E8F5IyUb4UOzDAkggI8N1NoI3MzcSmPkWWhiZ/4U45a+muLGZYzpfLqyv1cmdbh8hF5s+2XUQNnReQHw9J0V/sT/6muLgA1UjbChXGEI+6hbcrr3vOvlMlaHreSvMltm0xDm19CRYK6KpGVATtXNviqixy1r/ZVOlS3cOWj88xaU/2nvXo9FlXcyKnFPuKcUOFAi+KcsmOuHgRNCQw9yXO1KnVa69VzQS73egB/ggLPCXoc++jgXCiB4pBqTwPNxMuJ3j9fAFU066Ky/CXe6UGCzIwZhrT5L/A7ON7WMFVj2VMU9s6/wvY/KwuxlVWK0eYKig/pV21cRjBzVxp/c2e34Fph7fspFUT6PwW6HReWOhqhhBwkEs9igWR+MVYco6jMBtT0xkhe8GZH5B8/+rWIuMlEphGZaM9h/J5Tr8So+iOb53HeLhen5+nEP+X5Qps8n/oPyqJUnESdrGtupvFmtAo0wmIamCvtjRG2/Rbvc/o8lVt04z+vh4/K61EiKZdTVqBOO8Dl0bMWikmda+6y7UyDMSydwW8R+CMe0VqFSna17PGpvBFB09w2CVzd4tLnP7Rh22O6ES3g6g6kerhcRD4TppCRTH3ofh+4tvRCsYgdloct6MUYTSiUhfIAsK7Qo92a+aKAEc/696a1BRuspd6Xr+aQEDiIx3sq+PdG75NjxOF4Kvw1MGlcGp7MFmfuIbaDq3bBPZvWR9n9N0ZA121hTpDwgO0/XHfuEZ1W6/ji1UsDA38NicQBvTyaqx1NBvs4qd7XAVwLSOy6+qKT9vz6zY5Qs9L8EUs2OFhmptHtoKot7BftjG3AP+MtVU0ryvxTfTi+OAOnTzWA2In5WDkA7t0vBeY1Rk+NylE1KJ4U6cxz3FZN70PBlaiBxNkvnFqouu3m9tHy69rlyBKGRiQaOkW2zAwa7oWmDaQudmfJ1nTZhOqbLsKO9rvyvCdhFjsY9aFu3YLhKor/u82ah10nDJ0xmhqhYhrHent6WSJwiLUhcRO4bc0GbtIjp3smAxaq8wbjmMNfA+YYOWPxUlcPG89opxvZumPBGdNyqw7sKcBCpf/A4mnlle1Jaax7MXzyZLfICYY5Fy2y0KtpWI8hwOzBJVUpG4GvVJTxEP1++HY2sMRCgZtvYxbkuSplrbUXnTMTcHyy+eqnXGbYdmOVbVNEO94umvFzWkzPi7iXx1Ok1SDQ99m7QM3MME3UTbhMlvYjNSWPz/Gehy3Ngv/pJZ0WwM+Ez1R84js1AOzcNprfG1Nk4AL9gepts49vMXKuoulseLZ2JtJMD+YrSeHcKmRN0HditBEnwhLbpMQejr9OOBrnyEy6tBLSBQkGrK8N4loMPj1/eD1h+6mXDrlWW4D915xVgYCRrQZqunJYoEK/3N50zlEj03aIgtXnL8GrzMkv+ncBSYlWqkEKMvKMHWCt0O2ZUtN38ZRz6PLlUdGrcJ1zniOEZmnQq5y5HbjtW7D+QWGzQhfYHPmfRsyvI0gp+JtQHv4BlKy4vwRHKlwjsvTRPdqZDcyoUfcg7HSi7DHQzpTZPL7sRnrc54Poq1eZQhbHBrp6FmSeIxPsAe7R6ucg/NvAqsFlRDJ/hJeNEEl1qoZMUI4xUjRDW0BXGtiZ7+NAiR/e4+KlmIczElHFHVomjLaMP/YFUFZreFNpcjYmXzS3fYiTGASjtWgvpSneI7JcZlY/+YvX/bSMllstRZL+uxBwzw8yB4nynCe0ItH1oSVQsJZT0RYN3/df85JR97GIXa+RS55bqJER7tpvEPc7BSUs1Fd6QXHCOU/2LwL6Pru0qNOyZCFYtXI6fIzbo3OZnAqoV8cRtiBx8xEmp9Tfhp731+J7zYuOF2joXBC3d0vZjEDbrycFQehT1cF4ACBzqIBgXv1mnRoBRFVgFHZdMbqk/L+N+1mKehxONp/nFcPDLCMcFkKKHzlHYu00lJtktzs0jH9+az+TLGFxsogGQ5X3GEsTzGoRYMtmHXY6EkRYLonQV/b2sYh9lUexhD+4B4NNvL47GhfR9/0dcNuj5inQhxD1L4GACfeKeZAPwfHQvPCoysmOVkpa5o24hnWxodBJv5Htla0XLh4bnanU83JC6l6Ioxkf/oFTw40/UnCJg2rORQAuaQ+C5DrGEG8Q2cA8u9d7tOMqe8yQ3FWs+FPdQMdlrx2aXDvdE3d0oqz4wI/lTtUFb2NZn+lrNEY5KspSZZzk7eYMj7OxVZwpbpXDEOpD7rDLEWFfnF1Z2mW4ZeYU788QuRByRasbcHq48rJZ6Pa85T4peHwKLIuyJtzXRhHAEqMiwyNTvpFu3zvM2+OgXeFQc6+Fek4URJTuH7eGucE+RMmzZMq2n1HuUQCl+dksLlBdKDCqdUs1L6KEne1Fc1YvtbMW48P+3nQ+Ym5iqnQGGpo4mubHylCdcSCUimHXhRy7LStrcFbpV8xcAxjyoioZejuCvAJweSZdT4vw+Dxrv8wduWBhdqkOeoifloiMyvNTN0KUq/1cYLPPc4gqR7GuttDn5K6+ulPyma3i7XkBP481dNUXQzCzHdB65tsE8Po+pxO2Y30A9EfmKA6IWP6UX4woHXP5Gqf9mOmrVIx99DW0IFBp1mOK90UYTQyb+lsYB0kyh9h1znDXs3k3NdokESRhn0Jpdzp7DdVaZD0G/qsh80ZyWDCgADwW9xPJMo5gGStZXHZjzl9oAYqX1Br0jXtdSJ3/7FfrFlakoQ8AjTlegGYw+HqVyrCoj3NeYb2rEwluo4rB7VDYOAVwBUZ4Uwcej0ISsKkV2T9HGWZAxw7A8BYEn+Gz2cwwPgP6xJYT5IpV/y38KuMIAk7l26oGoeg8fYyaWBrDJux8jWpyh23BMcURQ4aJIjQNKq250w02SgRhoicFZGpet7Z4J0scsuERI/f7/catBSie60Yky6Fn7KzDfbCkz1oa4xLfuRFvrsjvjzUKnvlBIYHsDK4lzdKDpsLJGhWZHATzo7xiOjLDrr9D7l9MkMw6JXV33wFnJd14kvw0Q9wR25ltzcTeOkLKiyLwKe1p2wlaUY1UHz6YMcrOHbQil381QPqMk85Wz3dawA3kd7PIG+sXl6290TzIiuM6sbKj/LRhKJ8dlkiEEynNOofRFj+CBoBEfYqXzZTMTZkKv0Lp54dF4yIP4UaT2DSV2JyDVv6kW2F4YprkygPL9a14Da5zC5JkcgG52qZbc1tQ98ClPK5R5VIDHpgB3AQBYYf08hHx1Q0I1x7FUnd3Eg/Y2sI6q02CiczOE2WYQefbxtagt03mkbpeBkc9GQZITaF8tD9DOVj0E06dIbyNBNE4JSY8j5LSblACtexHkV2vkJAkW9/OlSI1OXC8geVmvn//NDNm0LcJjYp7AUQNFdO4V4YLE1j1R8++Hg18iubLFoQDx3zQDHp2wBoUBpXAjq6pXRW1uPHCwf7JphlB5q0dNh6dEIPHoU+eJkvTVvPeWA0KIqeq6w6gd5EuT3r3W/thF21twIZlBmwbpAnhDb20cKn3P2LHB5ncijnsqAs8UsbZNpNsXFs4aHPOehte/EWQSVF7MuPOZNSt0CmbKaHnFpQkZF8adZZWbuLrKPesQ0y8UJoxmRQx54qIOpBT2hRT9k2i6DZml7BYbPWqKdW5Cn18BEm09Cf/Lf3UCOFQgiLR1T1ZvthZ4k7anp0T4tidqzgOKd/8HwJgtoZghBmyN7uIjpZ6h//o6GIVlCvauTKjeCtH4UiUYOw1lhX5BRX9nv+uN0Mo9/80JwM4CzoQtEnf/Vs3rTLM1avyo93rocjnerA+ei68NuXgDray5RkcWmS8Gs3su6BSK8J+B6wDw+YPx+ayL4Ggt+dJ5jQ4fUatFBJgE9CfHQ1TMNDOqSUta9icl+vmcH7nVFx0AJ/rKJHNK9BmDGBa43cBpiuXAw7/Zh9x59T4umPcKApqeZQyXkR099+OaKfR1VLIBQ05oujF5Hes6Ty5KLCACVgp7jFkRH+2lS6jkrf6w7xaqnYFqLutLltoeWNq0zGC3y9aWmfCgfG3G9NqHjysG020U8zkPfRoQ70a+K8n9SgBY99XkFBDil9Qo93vySEwGfyNvK8Z3PgjxN+0z9VVMdQXbYtLwfXXctcKmtpiEKZ7RqztKAwYBfqJP+A18oPn6fn3FHXid8rjGFEHygrWqlcREs0bftYYuXiYEwEOmpRSfcZHeNQYXpD3eL9ot6Rq3bSBtvhNODTE/htazpbf0wOHhCyrgeOyMdQVRTPq3L/rsTPCAs4VUVQetC/rJdySOw2XpEDEhs7MO3t/M7ffiYtAbzWwjAzhTorF5+wftZuKsqvtRtKCtRFeHRbQkNfqoURAp8H3Mr2zXrBeqtGFc3jwAZEfeF6HPhcRuSdmuKA+9pOnUolLUry4TclfQGmGbjsgrtgn/cCaYS1gyJipY4hVqnKYVg8u3KxEUCXLxklyWn0hQ4VsjbU5SpQ9UNvgsc0ZE4DmOZzFf09r79kvVFyQU6WfL/TxiqV7M2+EQHhyhNRF1vtWPbxSxXAMpl3HzFSh0eSV5Gqrqc/mJ4J7J3Tewi9lmlOjXdpXUBByb1VlzNW66bRxvbJCO9inAv9Cy6TAiveHG2Jouf4AgW8NzMxCtFTsolinK8z6gnNVgeQoU186ZJ8PH84ZwOusqxRrebPFN+hjImoRTS006BkyI6DiVPhAcx10qkcVHaZaj0u8KfGf1DJWejuqK7NkpmGHXd71AP60xkXiV9CI74Lm/JLqmHSXMbOlqyQVhzpWF/GF/1T9YWKzEt1gqdLZIOg4SEbgWVIxdDPAEN48bBtcQqMiz9MxL/oFXiHNP4ptL2FyByJG+Y+7L1j+LjnKi2U1f6F3wEMlap/3ZJk42IMJS8fPcXlcHyw2KVNcNSvkII4Kb9mqEAeInNhRycK5VM+FpqGFINeMD/BBYafHbADPIjoCC10AueX3DXFgfkOtP47WEdSovB88CN1aMAdqR47mJbAxyMfZ6kUyHijvHO34fO3NC4rTcpgaADa8OeaSDlcCe9KG2phsy+1egAIvhYw7Vaes8Qg3XAV3UIRf+wTE7yIhUzU+40knpOZE40ojTawqgTZ6FvatjnHiHVWy58PU/ZMHvih/i0+1EQgD87c7PioTxgGN3N0JJdLWbjMNzlvnrFARogpGSxoOMc6v8KgHaogirly00RArh2/r5XMYUcYKEo+08jf7a9uCYaZruF2v5KFvpZR8tIggCkcELr+FEjQTmwkDfgMHT7S1X5iUiQApdkXID+V3CP3FYPCGuskMmNFNRH2idvAIYEJ/zT+ST5hI8nknNbJLvR4oI9oJaXrqo/MlAQgcbxiQrL1yHCJCqNcsBlz9R4Lk+mPlP2KUCO84/By8qQYkwydOrgrTcTAvyt7cm/aY+lgDe3CUPymbgKBWsDrxV+QkYRGZAYN8qUv7JJwmFt7izHZFBXF/0eBl8ku8TQfGcymjpAGjy5EyYHP8e80UJEPSsHa/6ZP9lS4PekZ0qsOBs4Q4M1o5pfOat1SEtGhn8yFXIZr8wRVC+eCC0Zap29/N3rR1JXnCeIqRTDHgiRq40hrqJKcBSNlEOojEZScHojY2G7VKRRctSayb+oPEH0LstPj5YVrHpOVZ+fB81092DU1HLtEaKbu7ou4jEY9rEdNY4jUXP8LlVSFVUkpT/Rcp4Mv7OOaf/bL5ElEAizlTt8JFEAXdC3A0+Xha/8DlzTZnCpmfC4Y40kK7Tnk5DxL3sPWuXgbeNqAot5pct09JABXKDLhXtScsPI+uqnBuHy+70Ej5Pzgs98My03e+476U1Gcg/HyvnKwy5jg0x39GjyHSAbWKoGdAdG9rwS8cAETtfoIccBqUjq3WGTaMej2nDLdmqajqK1dIrgN6PcgO/Hq+ug/j7eMNL2LkzA82Tz/f7LGmmznhPg0Up4vcGpkZpPD9X7CDge97GyNcWYOpGEIwX9YlWE2wTrWUWwHi4XFPYQUOuJ6C1VQKzvNrKzouNBeMtOrm9g71DLvBxN+A6mDgQDuDTXkC4ljG+Td5Gdk9RbDvDSAfonmedPiJko5AEtP9AEqu7R/Ix9CZGt9BeQTRbr2boC72L7VNmyhWm+680wrvd+mbnbgQ32/KcD5IXTmVOQpQSLGQ4MNCsarDosJxkL8IaUN53J/D0rzmVH7PkV0gjNjtsrCa/qSFHt0QIZwueQWEtPyrHDuGUFryTQROma61K/YPpBHfKkf0tQuFRMCdhNjNhRKg2kFVY1PpBmc5e5K5ecPu93MasX2YV0QsbesOQeQ5aE0KWSQR5q75QeTsypunp9T69wi4EAyGykybIMJqw+xBrRxJRwRhoF9VmgB4G+apFjoASJUtenkRkmHNr4urZjp77oebxEugJerwyppYod4qjV+O/1CgjnLwE9qXXV+95WuNJivsAF+gmjMye7FklFfYrucNn4MIK2L1ISzzhTy1XE7cGxCIJ0kvFRgs2OLpc4gMRMQczNzaXRvOTn31szQMXVY3JKpYx0HSca41czZqUe8BAtKWZ9AG3KBj7NVUKYpp6NnbV/WMQcayqaZqjinBgDwY4QwQnjcLABS3vErkbmUeow6l3QFnOra5JBfW38+L9WVg9GFQasl4jnCvIbr0hJd1l0tTbLmovs8zqMs8Bw6A4u30deeG9JPVz65FHW0Fhm4So46YDFG6l683+6qbMRbR3e76KzFAMDTX1/KlkOoJeqWGGeJNCHg/v1k9H6KzDiFwSqeHLhAXaU89WPLbQuoZBGgy7z1ZfEz6CFOX45s0FK2aQMxM2fUjZtmSs9LRNc+QQaoMxDcz3X0RCLZgZGshhZoeqx5ArObBWiZRvC4u+THlsR55SS/NKm1omeL5u9iLfdKotcE4NPHoihsfD9qJJ1lo5wxsJUJId1yQg6IwzrJlJAnwu5pr1fVx5Qy5Yn7a1n+ofS044lGltdPbkixBU7yX8UecAzZNLUdhGqDw4eGGfTleJBNvaxMR4z+DPiM00YFGb3NsluwItOFAwfDo7qcZUBS3GXHO4WQ6W8PEHpSI9HV3zA6uc4+sYaNZA51tU+NNxW7MzJOLlINFSX0T+XvdsVgxbArm+krH7/N2k5IwXXVRG18FxwqFubCgQ8B3QWd5um2263bY1kvEh5GPe4seFoiCmqdAf30je3IraWqM2jsFS5DvScWxJCQfTYxLUbQOHTIp0y2uCm8H/c7LMkmDSTClLCIalkTGp2gCva8M+cGlacqB7mObyAwtzObDUcD7NjniqGAg+G0NgJqdbj4GBWyURNU8OMuaCISsStK7QvtcnEKumx4dbs/nwrGIMw0T6gIHYWdZW54pW/7+Q7f05EsqysWqIj2sHw9hXCcda6RegkwVRZQsXC12e3yw1erf4BqBSHcaUZ0snYwcqNxt1bwrPsictDEkX6o2+SuOAR/ExBl/fj+QVXB1wqdVzA/eFdlwc+Gp1D8uFaMIRQ4ViQONDgjqO6jEeB6p3q+52GLo5iY6lU0WaozsFIOpPOnckur9Tp22bNKM1KXBZIwvLDpWTgR+G4C4RUXVh1kuiFbvOnrpqAj+llEiD3edpdgDQ3XzX/LhAVp5ufm0vtiSkHId/l84yelgpRBlWKLYmlHRC7R1E9EhaHFq0EIf1qYy3ujaiy4UoCAlSaC9upXy0HI4zOwif02/5+pocqj12ZmIrLXvj3ARi0w2HtidBq6qVuMscpJmfEoQ+26gW2TwILzk3esqnX1VE6Lu2Vew++wDMohKw9zO2B/G91jWvzgdI7/WJCet4BUBf1lhbU41y5q8tqtzFTZ86fHfuqKUzSd7wzXaen1GHoPBdtUSmn2DbxfaOXAcDIuJnUMp5mn5cvuQUdvzWVztV3xmYfPsMVb7vU2BiIEh3pcFK4c6TFrZV4RaFdzmDjV+4mpa0lXDsaVQsnP3OeHTGZzANlcGY3Uw5kumtunAfos780bCooNjgSWLUmTgyPHuTjzb7m6fcLUBAfdr7Xm6SuhV13Wdv1AQyPGli91sh9hxal7Hy6/hk7ox9ThngwCKmEZbnDSghDewjVV7qYYMV0hSLTnA3Yibv2zzyY/TVjzvb7IwQcpg5PL1FeRKfMvJCxpgssJPrjPBh5bHPxIEZ1ZBHHh5ArEoV1CShlsY6n8S5Ni8PkF97nOCS5D7ZRy8M5newsZfJwX+YS++aQQwyBstNtQewPjon6SDCAH+ExU9mwptgrI1leN2MPSBqinL4+cnwiNfSkFp1jDeK2Unm2W77a6So4Q3YbLTIeIhtlWm+UVjcjxBjXLy8TrfMJZzZe9EhMR5k2AQLAv3Ew5ncNlhCHKED5bLN0csh0IkrNQQfhkmSsKyTsT8mDi1Om+qXWufNLUGWn6e1PmifkGvDDPENHmpd0/DmxCW7kNUT1sCpWtw906F6gf3jJ9ZKNJIq0Wkc0AfruKmbAIPXH8g8+Vwx6JbHPS9wYZ5WoFLJ5zkvP4DshWwc4JK+d1vdJSznfb7r3QKdU+kMfGCH9JwDv4qQGZwWXj41jI3LHOPyu23l+BIm/ZTJDEYbjPa4TQx9DOOuaZzJZaFuKEXJF+dz5xojX5fwTUJ4n1VYY0/YOcngt0w3YcQv5cNTH41IEiD5EMOzaxJPcdFW8vlBNj5fOzvRv+Nad/Hx61q40vIbSdOQC8H8wLMrJdRU3zbckrGWOutX0bXArscXbR3SpPDun71J0wI4woQ7HwF8Vs8+TCNGnjoSKE00f9/rER607tbqnKr6k+sRSgQpPRtjakzXxVC0XUoxTy+kY4S85pQT4cuTpLYTx3QFutAYWxp04lBu0S8aa6wdXm/Z9c+zxVzVMAkJKnWRknMIA+oT7ePD5EMvMGC+Eb1mpj7wkmn+Fk07ZM67dtwsfojDH0qxrZV3dKJzff+IEhTP3nFaXS3iJPYDmoBSxc4y3tUfAYimnrgZipsnGLmXPhBAhbXmr7Qs+RDcNZi1aPkfs7qh/+qpxV/+Qb6xeJBWOIpho6KMhTGppL/dd5ydy91X1b9Ch6lD2HxPwb1PDiLzi5FXHXZyL4X/fPOR7lRImsxzkaUXmO4Ji90gd6Ev0KgimJj676fbctDUMfEgNXxK6i8zNOdld7bHF3ve3DNIOouvbUX4UVdOKWrtPlH+iIo8nSHC2gTD8mNs5scKdDvoAzICcIJwiaLvqhvxKWmaHPeqRVMwNgGT2eIbYuf1Rx66YUOr4d/du9VVJnqPt3ufJ4x2IlYZofpeSvtnADKNMPFaI3kjc5L4yPR9wtcea9RROzfBZLfXDNsdhn7Eiek/Lf3JqGfWlJ3sOog63ccIDsrDdoPvpQdDv96X1Cnj7VrlLB6edOHMpoCi6J6UbbIvuyU9+vjoB8ZxPAqlUXQHB0zxx4nLb8oqmRKBLJ63J15SbNJqxeuuCUNe+StppxT1Qp+ay2zEo0zQslKPCaVGRexT/SzM6AeMBGnQGwGEngclAyO73ZhhmxK7gOAXt0XgHEfJcx7SpWV4IMA3RCaY5JicQzcmPnpWFNumy+sPySx4iWvKWBkOPtO010CB3lN+20YZBaQmxeLP5/HkbuQ0VGIP38Se0wloeHVAZmjZnM+Fr1ZPLo74bV3Ii65Z3u0iCzde0wixAl38Bhs0zJIHj1KkxdrKEpkGdAsjHxLCml7BI30HahJFQG8tGP5s1n67CLnpMzrmYD9ss1kgUYT1JKoTFZqEPZ3ZmDrwr9eWDohi1JyrzDyeBBqXQ3RrL8kFuNP4QqAZKGGcgF+ndiJyuk5GpFXANCFQoq/TbSZTzDSVS9Nl0YJx1FwIQdo4IPYABkPsgrfLSKstAkP0p0xBBbMPNdNoaZ5STuvNMHQzMvYZEWa5W4H86TrHe+XTfZO7aVtrLuWsodPOhLrrNeY0Ezn14m3XFbSdaZOBPNSLkGpeddlNf1U31myMlzKoemcfA/hUO9s/unogzdbRAYLtrp+F80dJHHHoWmXAqCPN3OMlMcoKtX1M1ibx1Nf40vgeKKd38dbLtcBGdXF7BBkr6TAOFNckcbX2lNq8TCKpaPZmw3618Gq+myw64Cn+tYaylbhNHDZ1LCYa+huvK1jVRWkzDDGRS3sx6frnANDi0t/guPXjjslCedAfQlXPmem8yE56YDf9GaszBV2x/695fmXfebiMSxkyA/aRDF6aeiAe5PL1el/ixZm9U9IV/1+cXWKmGmXv0HC0qTRHpUaCDHV/Ecxb+qhkTJkjaAGcOf6j+Ye1pGatUSyIZGGkhVqfuMRA9mzBAqyPdKuRdkRMuYJ2KZig8c8ZZMpmUIktZQbGpknEm8xG3NJFa7W7RYnDMSlxmpraj+ghl5ES9bPn3sFR3oxBeAQj3qXxaTs5CkKzAiHFbBZsO4IOWUXs86dHtFdpw3T+NH2Zs4eHuYZV2Mao/Eke/W2aQFoJLj2xT5v5SgsB/Y9PgQEhDGmfRqt709sVJtVjSjuHdPJPCHXRJVyCwbjCQWLnp7C8cPnkIPWGVFhoFQOD5aBYhqnI2u6q8+kPuHxQRVwZ7m0X+6awcOIS0weXZZQ2T6qbLZq6XzoHgPqaClvbdTlNACfw8IwKKIK29n+uPctIOaZoQDIVB1ovLf8kIa83BFk16l2Iv1zcrloxlRv+DPXV4at6fpUEcdZiUjd20xrvLE39gfouQtjTdHNEiVoP4U+dddvVDlYnSpR8NSCFawAVohFLvBUsvRboieUfcp66KkcTVJyUrQYc9STRJFyPpuno+xc3OJFlgy0rbH40RVTjiXjX5XsXffUbsGi/xx9fugI5U15FAD6F6CA+4UQHwp2jH7dyRlHc4bUj6kn/WkBOLOfmB2EioLH/eWrJs8fPJjJTmh/Miwfqp+92PpBKF8Lj0pPoMl9WpSaS2XUMoXRRLj/6nFMmjZ8x0t3zPcfsFCNdzsB/szqkfckUHAMG89lcI6jRVNSbcjYpHX/RlDVbsyWnUa7ZocScWLqTDAVxBmLmwBweRFOoq7FNJMYuiuoigwVNJACdjUWAyeVBXZCIbPf6W1d/ARc7c1fj7wC2kh1Zjh3c5r56VhSuiAZmKbwqinngkL+jOGsIXvt10qkhqQEBSC62ypGjnruKHQsr0RNBo/kfJaRQyVUQiKeskdzPn41oqZGqdpMO/Mq/MxvDIN2H+hbRwfw6fgZZBV/rvIfvBsXFw2uOWcPqTYllxUtsqGXOknUA1fuKH6kt2xBeGhzI+iDGHKbtRxVZEVrLdWSiRs7lcbWTKUklX6lTJwD/xaAJBGE2kI3jjpGLiXir74SRFauNOzluXz+UvYqNwupk17GWqNskkSMX6+bK+AFShIKIgqDTNM0OmRgsjmSX+UHe8AMmffISzl1zNhQ5ZTWQAblAYr8WT9v7L+dkXg44aODbmnbFb1Rx6X20NsbKuXibYgo8uRKhSsyH4kC3utzfW6DVeuXlxpJqZBD2Ylyxf68C6SNNyVWduEZfBcQ0e4LGHJ+JIYtAmkbSC+yu/6QpocafHETAq6URZ6b1pvi8VnoBLXp7jxe5FMhuvniZcnMKqCCHPgDuFPmDp40A74c9i4Bnx9gHPdksssgN2Cgp3+8WxHYOG2D3ApJlr0bQFQ0ajzRFNcDn9u8SIX4kxPA9LxliUJ2JvMFYVNK+KwcINGLbusBmVQXUaNkeFcIRZ+IYIriwc21ZSfAUL3OIDNODKcp5PG+WLtI6OWhWSDzqDfDRnqGBVErv9tyBdFYJS3thGoYJHy+U9w0N55gVHPaykeAtih1YMwjTWpAcFbQ0mcXq/HpB/mKVVrR4xb8wWCYaLcfB/biSHgFokyp9IlG7mpz43UZc81HTUV5YlxZeSdVQFJ1bmT0svr0gG9j5wkmyD12qJoilA/Ljj3BWJLsnMHOco2rvnqREgkLjdluGXJ0NwFDiSopQnWqFg09P4nexvyxOvF9RJ5icydwTu5WIRiI9PMK/TNn83qm+TI582xuNjB0gjRuudCuduxfuHejUYfQG0JkpGVK7OuA1ksZSMn+1nR2lJcBMk85+RDUehC2V3nEEK1zh6BZqmUpKh1g4JSWm5/d7WZ4Z8HdnyR9+/Q99BHoXJozw4YumbiOg1kC984T5f6cXh5m/46V9xTi4fWkzzMm8X8mNq8ubln0KI6bBV3IkmQ7iorhM7bGtUDyM/K41UgsDIGHDV9/1k8XdOhZF+iirE8dmoWXmUPs6JvjY3qXJl8CG0pKTeTIdZlfEgGPNSKrHiS+QurD3W15iaJzMmM/N6jOZg/Y1J50shh4hXaaiXyLG3AAmfD3ueO/h2PPubAaEctHmuoJ58/6B9pYv8HCS9m+f2fjVfMPoBCnfx2JBsjK1mZdMwAi/9Y9f+dMW3NKGkwLbE0KAzme9BVw00pMzeE1aVX2GjIwkkQwGs7iByfddTFryE5h+OPS+NoR04lsvfCJApyTkhcUlU2NEhbYootBYIokds6LfoHIn6FwWvAHLoOlkC+jHmtkOddPeOiQm20Fgq6h/X9VTODD5hPCB7aPCR4CDwO1oLnkW1ASfGvim26/CbT2+42/wq+whl0a7JdSHO66IckyO5SFqcfUi7VqkYTDoFu+7zxKPk8dr66WEU+4kRCkb9cIuHvVkxUoLmDCzPi9Vnsf1wfI7whNMnxADn/PWbbJgBM46HACKLnfto2SmHQhXww9ddHxMIXox8w9n3zb9SnW9esXnJ0+zMXSXaaVVBYZ/4PQQ5aA1WQRaDMH+gRKDxVd8mQ8VQiTQkOGcV1gNHXLBAUWlNc47dioSAVUEiWnnZOnnFknHz4zU6gVT9Pq6vn4rLh+2CSh53bbo+mKijqxp5ZpvaBAi5I+NfURuzMTEQnFMS02zPijTC/xmn9ZBj4sOx8i4MWL77gov2Jojb8AUVO6KXHOlw0LizcZplHlLJGc7cpR3aAfE1EOPdqpSe7uvmTltowDg5aWixJ/YlvlHfiBP02uYt96FmbjGVYzFJCz0KfJGyFTQB8AfB98G52dPrilIb8sFXcHoR3VDyknwbEO2+AvKmJVbCYDeBee8MVcW5zS87RQIdBiHYPTxab2rk0G7d7GVX1hrmhZpitdqovxBFFgybgrK+6jcDD3Xbx4pTsiFY7bCI7DeJ+zEg6Cj9OgsXL5lhecR5gtzo68SS1KxQFu/5oOWzrrUTsi02qGMK0Dy6/aLHTVXfWypLhWKvX/69xReJFz0o/a/Q3beDdySsHw39o/PDnABYEHXXy8mYiDoZhsFwc3YZjnWRO2h4dHpDsgF3L2KBjtX/GP7pm1djW4AFvIHvWjJqhut4uXxbm06ABeIhRDr1jvh4gUYgvLEMwGgqg/ON/XJK2ZX7KTPCs0MkbCBXaOuMsAcypcS0Cb7HSuSpXuycFWtK25QER+Jihb+8cSWfoQd4lZsoVj9pI5pBoJiosYBoJA92t4uRKsBt7r6PQ95djODHX6Ji3IFPrbf/dNwpaVLWM0Z3vdm0zuifYyEUJucnKxU+FqyErf+if7uBZoDZ1XNQfee6QkfTqgz2BJNmZMY8bs6k8rUj5JkEI5ANAyf5qErmEUGypwkvkapRWJJYCQdqWKToGtBtY/dLD9o5AjB7BIPEf/7edeEy1OYlGJQa2cUAfLcMTk76homyU0XYTLyfbPvVu/oPyVy5vouJhhp1EZD+1zK4js4ZapT9goTRPvzCZFhfS9h1LEM5xvvy8KLWw3mRqlJdqtVHHJsw4FweWEaH4PMa7S+wSzG8Xo8KfwxCrpm7xptfg/k32W6C/wHtL/mefEnDzq9bsM40uD4Hbs6q+L0YxQeNHU7gnJuDxFh3+yIWrSS/c5TGUeLoQWj5llnEobNcmqQVCQcYCxPK4i0R/kYQqZiRSYkEpDoxPtbTNLba2DWXswVYYpuPG7who2GvLH/QoOWBqkeCjVUtc9VUXVC3XxK82JzeERAm/XdM2hk1asWCA7x+uQSdjQDk7pBNMwst6Ey9BJFSQ9IQf5upqQK/9TfYC+snz3OMmfu55LzuNm9JzR/rVAyZ0fIlncCxeqF2/u8dUKFUYfrLztw74vxIDbVOvsUONYnPyQHKo3DvSRrLxHy776+mkCcFOSxVyhZSc0cC4solKzmlxM5rvIDajOKLVU2qghhXyUU6xb4RvWSZfENESHG6I4nX8jq0kXR1F9cjQ/Cj5NrcIODCPZJhrOC0PNmRWQqtgn89VInQ6R0C3B/HNOxmkfaH9J2t5nCyAaii7j+jooHRfaJ8EdjgHojDqCuA36JwAxgXlJU/2HjVgvY7Q33Qk7og0O7jxYgxfT75R1Cpbl4lqv/tw2ByPuLaGBXcGfNE9rVePJ+QmdEqxjkmp43YvrAaoP85fLTpuGQAIhHMrrtZ8jngOTK0PpCQz1VVCStlhaK/tuWD+9HoJw6PyCIOKb5UUj8bk0hcfalHqmmpqdYU7FMKpvzJaIsj42xMZivGKllwPI3k11GIH62PUhdHZiKD2fi+Zvp5XWpMUpV7F83Wq2FlE75IOl4D4raLVjd5ASSDpM2EbUUczJpCzpl2aauVq8p1MksDIu8LxpvtMU4C9H7ncwo2rYNVtJDNQe8DGtYs+R9mT9II6vzduLte+FvoBm2v3ui/Z5XtKONzJdTu1BrUprhsOhpZLeYIxX73YQCtRca6ox6OkyYDORWHQvyDmsh9j8haXbbCJFJblizZjJQVWBrbnXbtlAwIhgAcTtpvksgA1ivbtv57LQN4qzLe1Kajj9sV/C/H2SszQ9mdLd/g93nWJE6SNqLcdOlQV1snrho/RyjFlen8Zlx3k5pPCjzBVUaMoKAo7QyNhdVE9VJZcXNtR5AihPV5xqQb10nA+O3XDhmPefjqhwoIHLp2ODjWk4XxFLaHOUnLf1iu7FeIZkRG+5UxaeGkvvKXbczszAdJWTGRW/tg7z0s6j3ZfCEV+19I8dDRH9NJ8a8cXUvVKmkqxT0d2ZB/UxGEdpMrJggnpeWV9+spvInND+sgIBkbRQFfEdBNu3gZ9cCFwpb2IGBqPREV/En0qKfVFQqhBYX5CSSm2jLGPqR4/XNPFq5YCj9QB51YXwogQWAbqpvW3pZt4JTEDaXdviHUjLtW0+sFRhMjIIVYOBnBo6KllPUjb5vShNSwPALfmidzPrhRmiZDmN3eZZdOyfpQUCBeV/ZCdGO9Y2Ir824OUHKSii+O/vUHZFuMtVtnNppjpRGUur86zX/RLV6jXhdRn7rczqAgn2oXHjZEGwa5VFtU2o3gpD8pAtys53sGSI/uw4NefNcmtDKrX7Wncrcb8vq6niG3ALm/ku0pw6QbvWuDOsOqEf/PWrWA/u4QQA5u77i+nhGm7gd8o9Ua1SDgqagNYekDySSYT6LOu6PTgLkgOQYGXTRZOxCtgMwvu0Getr06Csl4sIy+/Z+OhpDhRIjDaFJ2Vc4LBU8DKzrbq8Hb9bA/d3oXJGaDlrKk6I4g6rxFGJNW8BBmDYtFpoI7bXZJSBTf8U+GRjS245la1nQxXh2jrEJTFo3/oqBpjikhBjv8HHDRndt+y2cFd8iOgoFXDmemhjiBTc6gD19yfe88nA1rbFza7GOQG+QH8vPUzFvvQO7iqQaibM2dl4oEZnO9ZzvPEfLSAdub/trasF4yvewhjkknb+qf3c5nNbhdbe1Y8EfrpwWMwJ1d33DWseNFxhVZFwJMypi+BruFQu98OoIc15M5jREmSJnGYhvhOk1dlCLwvQeydEENjWvYDtvcVRxYi++HtmPHINv4uYva0MlKD6uyhNZojDjzryheXhhZpbgDxYGx5DtqQ285yGBCyoVnsA36y4YgAQgaQQX+etJXA32NCxjUtmm9ddHSXdk9EqGL0+DjVfMDG5mwRChNmxN4sKtgcReGXuj/NPiXlqJ/LJh/9upPU4zMzmLc4RFiVYglVZJECx2l+RQiBTA2ZhqeHNlVNr8qNPX28ikISPRrhh8hZzrRMTaUcOq6r6EPD0yoOdZn7CoCD9hoZQMUFakDpjfHwQxoSPYN7Tw1RSxisSkUR1v9F4lN4SdS0/Gtd3yDGdK5M3vw1UstSSwMzZYZ6E43YQyuanx6yESvtxk+CxGSvtKbp8iTEN6wWhV9L7C64Z0/lU5k5u3WpT7lfPie3qo0DQyWvKUc98DxOdJXYo17k9Yf1SSOt5SeQGYOjyeY1DwTcbQRW/TSp44aPSezfhYSg6LfkbRvRMbJZ237dsMRuQx/SenmV0lVQ6evYnWRqdrEZ81F3ym2Es3rAFojA1v/lajzNg+sGKfD6AKYIA0ORSnmeUR/tOykd+PYMJWhg+MFVh8qDkM+5CLM9taV4QEy5vuaf8cBbu6koLnDeyBY6DmQTyHa1a2wAASHgg3a3Bplp1oaPKzW/B0ehOYOX2LbR5X3Ojirab78DXFCkgX7aJ2A+QpKajtZeUlwFbgNF5gfSHTHL1W7rrCVGNxgH7ldSXP6t83tkiSxz7WkYU/wzK0uS3fXwRk61vfidIGkq2HkOz5Z0a5lIhkOM9ROCiZ7QBSHSdcGTh/QDRaY8Akujl/vXms0r54VWWfMJJEf94Nr33xqRIdFECS5qzW5wyRl/ygsaGfYPTkvVl8KYQ6QMNSshQdaLx4or0xc5YXZPDgeVO0FG81xf8+XaYgwfVPyCqvrc3/2zY6x6sSsXaIxEfT9JLhKxACoCjKr430C1FICiJW0/WpJBn49RcRBHvmNDupHayND58W137+4U4htDH6B0Mu+camWBFYyU+vcpgWafuIlzQ1wWMSPmMCDL+dkmOT0ZFKM/UnfuRy6xpgfpn0+7uwDETVCKfxU8RJzKSZ5TyuTxuokDo7978EhC4QChwhI+jigw/KLXtX9ETtLN3DBY6urBc0GrPHbosC+wpzcPOUrIzRyJScYYONPnuza7Ic3C90z40X4t2pC2uSnMjrNtFzCNtR23TYb6y+ouWWq2q7M0op+ylBUfE70rZ9jJ55SX6oJHB4blUVFDa737w1UhblRSUt9zY0dV5nNLPxnR/zkW4u3sW/U1zY6PZy68sLwTtNEpz7G9R8P5ecW6CbXnICGBgSTfl3E7t6CWFr+zpBj1bOsRkMt8OPVVzTijzH1q4eiOPENwtIPyXTuQHGHqj25Q9Ng/xjV9W6f1DY5fwQDTCN2z8Ibq+K9qlJdc8ETEOFGKlNm0to7jhl66Eb2Y05JhRpkyev5xeC3VatgR3camHpecDKmXLq+X8Rve6ocJ3ijRLzQ7+5/EBgmF4PcyA0tkc3OCuFXWduxQbac6QL2spaK2humVfj+4KmhwPtCNz9dJtutGHMggkCLlJf0w2QvS30qtScqyXBPxPubOyB2ScW1wyht0Afl29qddNhbcfW/7Iq5c3luJ/5M04a3lVxSzrENwnC4R5BvH3xpHPP4t6ejtaH97LxbsBVqAKu0MdlDsl7fu5BcoMuU+dIHDeHy+XMN9z8sO5EC1/pqaPpj05kW0i417QMFf219g6EggwnyuIXOAoMWGDMayM+pnf+DNi46RaFUdhgNcDwB+21jfM3vGYxMw3agp7m0CYE8zlDkzixrf4dO0GjtBgr9J6yHKeJ3Cp56Q5S/qrgtmn7ihCQnH2X9zFUYmBtgh94HTsinYoplargYkRpce8/nF2sDvpTS4iKSdas0NdKitCA2ssY3AWNZClCzdkrBITBqdCGCywqur21xNOErmGqE4bMPBwO9bKGxb4r8j/8maH4XbV9VNhE+oMbckVVEvuuAt5g5VmCz1YKekY1QvOOwEqoZmlVnU/3yB34vUrvKgJix+52sJ+WO7ZUZkjlmTAkjLKms6uXz8BfAnfOOoke7e/m5qB97wQvT4G9g/bX0UGnF05JWgU3NHianT9FWl7K/p/wHGToc4p0qri2Ik++eLzR9n5IHlisq9bq7QL+UAM6cpqW6HDO9HFGjfA7M3enXW+rHIBXTHxZT4/E5ug6XC3WON+XlgfGUXux+SpSOQPFVXxMMcLYNzfGSSejIc3CR2QmixP1BTRokz6w52iOHwqeejAR0h7Sf8tP1lZt1uIix9RYqPtozPz5sdQIc5BfeNb4Rs2M2RdCQ0HV4aCTdjMDmV+UqBUTB8EQmexvmvAFb38ktDP8jGqvGFQaTHhtCKgYC5v6pH3Cb+6wBbDiDpboWp0GulmcTWMV7GahY8XISEWPlQ275mgTFKavyamqweQx7MNPPPukzcm2SA5f0xpi8P8c/akHMo+NVJwNgUKBN7qzvAk2m2a4LsmZWkJn2nsX+a5LoO/hzFQL3RK8zavokTxWL7vjg7WoJV4bEUE80eRQbT+t4Y0aV4pljHD/LUBQ2Nup30DhwLyRQK75Wjz8OkWjDrf9/vdOnwHk/PvuhKjBh5YIssUMwScrbhWhy/V5GIH4jAdmqzhRIUlg8YtjdOvQvWNdNh8XhA1lr5wyWHrOPMXKIKsOwokE6KVQhrJscarxsSP3QgzL1+f4JtEYjMd4zt8RzX1XdVCbM6+2vzv3A1jK2py/skPOWcGIzCH0BTIM0qA4eNk6TGWzT2pIizRmboSfgTS4qgKOe226LpWRnr4Nlw9B1v+Fxisgo3aj1wVxmUYU9PvVuYjbDiOHBTjfE2gS+GogGNgZ2LOXv4aMjsE9FhR/UNmsk2+G209upCHzIMDDeb4tghfn2hrrsKQFUOZEfXxYnodVjS5c10ENyxfMZJkvRD0t2TLX9qVL+35MGaHYz+BxOulmuegyhHYtEs+nDYHTFuP0hfCUYpfNl1GBb9TlDvppxjl0q728F4qkSeKDLp2VbjK6GciEWEBgZd773VFE4/rZpNW+Ru1M3li6cgTMTVS2dEe6f0zdeDp7DC5ctlMugSTE9HXfW/iHgExfuPdBHEW6rGTEkCqNVM5cN1H2sMs6Nr/aI2iFYV+UthoElZn8RzrV1y04tskRoLY3A924C6Wa4dCfeqP3mXhS4G2dsjGH5YLBXBbmMGBn8/HtRlkQtxphJEK3U3UR5Lbs8KwxArQwSLA4eotZe7oaE+UzINrinVDjkJde0btAj8WoZuWcJr9xscR8jfZTlZKxHDXFAhEk/mrQbhRiOEmEpnOPd7fznnthf3c7e83Pnf7z+CU6iJfui1lstkQXSAtUOj+cvPVdPXfSGvW0CMk6ynAfl/cLat34m6axkoxVjb/w2WGjAmKxV+E/9BeE1kkmcG0nEVQBcuMyaSc/oJ6p2Gvj2BRQgS65XaOTRjN10V3MwJQU20m3mMzrgD0odHrtwSVM4wbX0FjiKdd8P8y3FWp0utRMcAp/gIcNbzWrfI6Ss3RyMGXUAJX8q7xaFY9b0Fh0zjmIppgx3byxSz9LddvasHl1dWik5NhEOcwFd1/dR2fCHcO5ZBNg2RhYXCA2WIznI3bKSc/BS1C+DLO3fcDkpVWKncdmpXdox42aovWURpvXEVgOEj8JmMIN1hStJxT/G1U8miPWL40XNmVbCPuvc4/qLq+fbF82GTnnsjuMW9Anxr6WNHlY19wdM9nN3VzyaoXHSObr8TBljlEAChm02GdJ/wLuqMvRM26AM7OM51AXT9uMTrzTGagwnWrDPhZdGO1ImrNMArOJQit4NiKGUjhDAbHg2/Ght4MWSt9Z8HQZngiq8I4Z0faHII494vJIcQ1vXOx+1HeQuaCqA6r9tAbfdz6Rq9b85pw03Xynp3ImOn9e/KP4jk3RLk3vIaOMDyz0lOS9Wfvt5PgbFUvRk30QuP7Z5CV0DmJ3QaLrdgOErBuuPqG2u1fRZwv6jXDjuCEdIlRWG2pXxOoJo0EMf7tKz+Nf9L1nRPXIuqmZC3lrLo/vXcQVpFDWrMdRjd+P/5wqNhcuA/4Hk1i+QrNSg/TdtSlHBqUCEgzU+bdSQ3lqdFf0kYjUtI3IP9kx+tNQf6bTLfc85tW9Qs1QS4uazHAJzMbiW5TXtWpBD9OUSlfI+HBPfi6BE+nEo6x9xm2SWi/6g/fFcLN5kIkXJrHBOu677k+E0zNWnbaKIId0kUrTuE7eKpRlCAwe/ZxgflaT9h4VKa5Rk1LSMpnco6LHzfc2zzUXhHL6p3xDxrMrasafastpP6vWCqfS5E3OeCIcxz9ii4EKIriKM8a6P1YjV5Lbh/iAKcaGcXVE81EB/a2OPKdioUh00lNyCryyqU2KwP/R9d1AkNWsf+rIhHsYLtQjvKlVLG3rpRgb77u8QJDFe/pQl3f+okVSW/lg1wWKupRVrnmc=" title="Mekko Graphics Chart">
            <a:extLst>
              <a:ext uri="{FF2B5EF4-FFF2-40B4-BE49-F238E27FC236}">
                <a16:creationId xmlns:a16="http://schemas.microsoft.com/office/drawing/2014/main" id="{2BFFBB35-FCCD-4741-B0D9-E3BB59B8FCD7}"/>
              </a:ext>
            </a:extLst>
          </p:cNvPr>
          <p:cNvSpPr>
            <a:spLocks noChangeAspect="1"/>
          </p:cNvSpPr>
          <p:nvPr>
            <p:custDataLst>
              <p:tags r:id="rId20"/>
            </p:custDataLst>
          </p:nvPr>
        </p:nvSpPr>
        <p:spPr bwMode="gray">
          <a:xfrm>
            <a:off x="4726047" y="4116122"/>
            <a:ext cx="1445909" cy="1725947"/>
          </a:xfrm>
          <a:prstGeom prst="rect">
            <a:avLst/>
          </a:prstGeom>
          <a:blipFill>
            <a:blip r:embed="rId29"/>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50" name="btfpBulletedList680453">
            <a:extLst>
              <a:ext uri="{FF2B5EF4-FFF2-40B4-BE49-F238E27FC236}">
                <a16:creationId xmlns:a16="http://schemas.microsoft.com/office/drawing/2014/main" id="{B7F09BF3-3B5A-415A-BC6E-15575E720648}"/>
              </a:ext>
            </a:extLst>
          </p:cNvPr>
          <p:cNvSpPr txBox="1"/>
          <p:nvPr/>
        </p:nvSpPr>
        <p:spPr bwMode="gray">
          <a:xfrm>
            <a:off x="299565" y="2911814"/>
            <a:ext cx="2430933" cy="1255078"/>
          </a:xfrm>
          <a:prstGeom prst="rect">
            <a:avLst/>
          </a:prstGeom>
          <a:noFill/>
        </p:spPr>
        <p:txBody>
          <a:bodyPr wrap="square" lIns="36576" tIns="36000" rIns="36000" bIns="36000" rtlCol="0">
            <a:spAutoFit/>
          </a:bodyPr>
          <a:lstStyle/>
          <a:p>
            <a:pPr>
              <a:spcBef>
                <a:spcPts val="400"/>
              </a:spcBef>
            </a:pPr>
            <a:r>
              <a:rPr lang="en-US" sz="1050"/>
              <a:t>~271M (Jakarta: ~11M, Bandung: ~3M, Surabaya: ~3M, Bekasi: ~3M, Medan: ~2M) </a:t>
            </a:r>
          </a:p>
          <a:p>
            <a:pPr>
              <a:spcBef>
                <a:spcPts val="400"/>
              </a:spcBef>
            </a:pPr>
            <a:r>
              <a:rPr lang="en-US" sz="1050"/>
              <a:t>34 provinces with unequal distribution of hospital beds across provinces e.g., majority beds are in Jakarta and Sulawesi </a:t>
            </a:r>
          </a:p>
        </p:txBody>
      </p:sp>
      <p:cxnSp>
        <p:nvCxnSpPr>
          <p:cNvPr id="151" name="Straight Connector 150">
            <a:extLst>
              <a:ext uri="{FF2B5EF4-FFF2-40B4-BE49-F238E27FC236}">
                <a16:creationId xmlns:a16="http://schemas.microsoft.com/office/drawing/2014/main" id="{0738B88F-FA05-49E3-B161-A8B10C47BD5B}"/>
              </a:ext>
            </a:extLst>
          </p:cNvPr>
          <p:cNvCxnSpPr/>
          <p:nvPr/>
        </p:nvCxnSpPr>
        <p:spPr bwMode="gray">
          <a:xfrm>
            <a:off x="320562" y="4168489"/>
            <a:ext cx="2060575" cy="0"/>
          </a:xfrm>
          <a:prstGeom prst="line">
            <a:avLst/>
          </a:prstGeom>
          <a:ln w="9525" cap="flat" cmpd="sng" algn="ctr">
            <a:solidFill>
              <a:srgbClr val="858585"/>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9" name="btfpBulletedList97871028">
            <a:extLst>
              <a:ext uri="{FF2B5EF4-FFF2-40B4-BE49-F238E27FC236}">
                <a16:creationId xmlns:a16="http://schemas.microsoft.com/office/drawing/2014/main" id="{EE0DCE28-0018-4033-ADFE-CD698FB1326D}"/>
              </a:ext>
            </a:extLst>
          </p:cNvPr>
          <p:cNvSpPr txBox="1"/>
          <p:nvPr>
            <p:custDataLst>
              <p:tags r:id="rId21"/>
            </p:custDataLst>
          </p:nvPr>
        </p:nvSpPr>
        <p:spPr bwMode="gray">
          <a:xfrm>
            <a:off x="334963" y="4395032"/>
            <a:ext cx="2312817" cy="1734697"/>
          </a:xfrm>
          <a:prstGeom prst="rect">
            <a:avLst/>
          </a:prstGeom>
          <a:noFill/>
          <a:ln>
            <a:noFill/>
          </a:ln>
        </p:spPr>
        <p:txBody>
          <a:bodyPr vert="horz" wrap="square" lIns="91440" tIns="36000" rIns="36000" bIns="36000" rtlCol="0" anchor="t">
            <a:spAutoFit/>
          </a:bodyPr>
          <a:lstStyle/>
          <a:p>
            <a:pPr lvl="0" fontAlgn="ctr">
              <a:spcBef>
                <a:spcPts val="0"/>
              </a:spcBef>
              <a:buSzPct val="100000"/>
              <a:defRPr/>
            </a:pPr>
            <a:r>
              <a:rPr lang="en-US" sz="1050">
                <a:ea typeface="Calibri" panose="020F0502020204030204" pitchFamily="34" charset="0"/>
                <a:cs typeface="Times New Roman" panose="02020603050405020304" pitchFamily="18" charset="0"/>
              </a:rPr>
              <a:t>Coverage</a:t>
            </a:r>
          </a:p>
          <a:p>
            <a:pPr lvl="1" fontAlgn="ctr">
              <a:spcBef>
                <a:spcPts val="0"/>
              </a:spcBef>
              <a:buSzPct val="100000"/>
              <a:defRPr/>
            </a:pPr>
            <a:r>
              <a:rPr lang="en-US" sz="850">
                <a:ea typeface="Calibri" panose="020F0502020204030204" pitchFamily="34" charset="0"/>
                <a:cs typeface="Times New Roman" panose="02020603050405020304" pitchFamily="18" charset="0"/>
              </a:rPr>
              <a:t>~84% population covered</a:t>
            </a:r>
          </a:p>
          <a:p>
            <a:pPr fontAlgn="ctr">
              <a:spcBef>
                <a:spcPts val="0"/>
              </a:spcBef>
              <a:buSzPct val="100000"/>
              <a:defRPr/>
            </a:pPr>
            <a:r>
              <a:rPr lang="en-US" sz="1050">
                <a:ea typeface="Calibri" panose="020F0502020204030204" pitchFamily="34" charset="0"/>
                <a:cs typeface="Times New Roman" panose="02020603050405020304" pitchFamily="18" charset="0"/>
              </a:rPr>
              <a:t>Services</a:t>
            </a:r>
          </a:p>
          <a:p>
            <a:pPr lvl="1" fontAlgn="ctr">
              <a:spcBef>
                <a:spcPts val="0"/>
              </a:spcBef>
              <a:buSzPct val="100000"/>
              <a:defRPr/>
            </a:pPr>
            <a:r>
              <a:rPr lang="en-US" sz="850">
                <a:ea typeface="Calibri" panose="020F0502020204030204" pitchFamily="34" charset="0"/>
                <a:cs typeface="Times New Roman" panose="02020603050405020304" pitchFamily="18" charset="0"/>
              </a:rPr>
              <a:t>Comprehensive </a:t>
            </a:r>
            <a:br>
              <a:rPr lang="en-US" sz="850">
                <a:ea typeface="Calibri" panose="020F0502020204030204" pitchFamily="34" charset="0"/>
                <a:cs typeface="Times New Roman" panose="02020603050405020304" pitchFamily="18" charset="0"/>
              </a:rPr>
            </a:br>
            <a:r>
              <a:rPr lang="en-US" sz="850">
                <a:ea typeface="Calibri" panose="020F0502020204030204" pitchFamily="34" charset="0"/>
                <a:cs typeface="Times New Roman" panose="02020603050405020304" pitchFamily="18" charset="0"/>
              </a:rPr>
              <a:t>managed care plan, </a:t>
            </a:r>
            <a:br>
              <a:rPr lang="en-US" sz="850">
                <a:ea typeface="Calibri" panose="020F0502020204030204" pitchFamily="34" charset="0"/>
                <a:cs typeface="Times New Roman" panose="02020603050405020304" pitchFamily="18" charset="0"/>
              </a:rPr>
            </a:br>
            <a:r>
              <a:rPr lang="en-US" sz="850">
                <a:ea typeface="Calibri" panose="020F0502020204030204" pitchFamily="34" charset="0"/>
                <a:cs typeface="Times New Roman" panose="02020603050405020304" pitchFamily="18" charset="0"/>
              </a:rPr>
              <a:t>though evidence suggests healthcare providers still charged BPJS patients (e.g., forcing room upgrades) </a:t>
            </a:r>
          </a:p>
          <a:p>
            <a:pPr fontAlgn="ctr">
              <a:spcBef>
                <a:spcPts val="0"/>
              </a:spcBef>
              <a:buSzPct val="100000"/>
              <a:defRPr/>
            </a:pPr>
            <a:r>
              <a:rPr lang="en-US" sz="1050">
                <a:ea typeface="Calibri" panose="020F0502020204030204" pitchFamily="34" charset="0"/>
                <a:cs typeface="Times New Roman" panose="02020603050405020304" pitchFamily="18" charset="0"/>
              </a:rPr>
              <a:t>Costs </a:t>
            </a:r>
          </a:p>
          <a:p>
            <a:pPr lvl="1" fontAlgn="ctr">
              <a:spcBef>
                <a:spcPts val="0"/>
              </a:spcBef>
              <a:buSzPct val="100000"/>
              <a:defRPr/>
            </a:pPr>
            <a:r>
              <a:rPr lang="en-US" sz="850">
                <a:ea typeface="Calibri" panose="020F0502020204030204" pitchFamily="34" charset="0"/>
                <a:cs typeface="Times New Roman" panose="02020603050405020304" pitchFamily="18" charset="0"/>
              </a:rPr>
              <a:t>Limited cost sharing, except for patients who want to upgrade to higher class beds</a:t>
            </a:r>
          </a:p>
        </p:txBody>
      </p:sp>
      <p:sp>
        <p:nvSpPr>
          <p:cNvPr id="172" name="btfpRowHeaderBoxText73791512">
            <a:extLst>
              <a:ext uri="{FF2B5EF4-FFF2-40B4-BE49-F238E27FC236}">
                <a16:creationId xmlns:a16="http://schemas.microsoft.com/office/drawing/2014/main" id="{0C25A146-D4FC-40D0-B4E2-D7BAD3157A84}"/>
              </a:ext>
            </a:extLst>
          </p:cNvPr>
          <p:cNvSpPr txBox="1"/>
          <p:nvPr/>
        </p:nvSpPr>
        <p:spPr bwMode="gray">
          <a:xfrm>
            <a:off x="330200" y="4168147"/>
            <a:ext cx="2019367" cy="257442"/>
          </a:xfrm>
          <a:prstGeom prst="rect">
            <a:avLst/>
          </a:prstGeom>
          <a:noFill/>
        </p:spPr>
        <p:txBody>
          <a:bodyPr vert="horz" wrap="none" lIns="36036" tIns="36036" rIns="36576" bIns="36036" rtlCol="0" anchor="t">
            <a:spAutoFit/>
          </a:bodyPr>
          <a:lstStyle/>
          <a:p>
            <a:pPr marL="0" indent="0">
              <a:spcBef>
                <a:spcPts val="0"/>
              </a:spcBef>
              <a:buNone/>
            </a:pPr>
            <a:r>
              <a:rPr lang="en-US" sz="1200" b="1">
                <a:solidFill>
                  <a:srgbClr val="000000"/>
                </a:solidFill>
              </a:rPr>
              <a:t>Universal Health Coverage</a:t>
            </a:r>
          </a:p>
        </p:txBody>
      </p:sp>
      <p:sp>
        <p:nvSpPr>
          <p:cNvPr id="188" name="btfpRowHeaderBoxText737915">
            <a:extLst>
              <a:ext uri="{FF2B5EF4-FFF2-40B4-BE49-F238E27FC236}">
                <a16:creationId xmlns:a16="http://schemas.microsoft.com/office/drawing/2014/main" id="{80EF3CD1-DC8C-43B0-B370-0BFB6C30828C}"/>
              </a:ext>
            </a:extLst>
          </p:cNvPr>
          <p:cNvSpPr txBox="1"/>
          <p:nvPr/>
        </p:nvSpPr>
        <p:spPr bwMode="gray">
          <a:xfrm>
            <a:off x="320562" y="1991154"/>
            <a:ext cx="871617" cy="257442"/>
          </a:xfrm>
          <a:prstGeom prst="rect">
            <a:avLst/>
          </a:prstGeom>
          <a:noFill/>
        </p:spPr>
        <p:txBody>
          <a:bodyPr vert="horz" wrap="none" lIns="36036" tIns="36036" rIns="36576" bIns="36036" rtlCol="0" anchor="t">
            <a:spAutoFit/>
          </a:bodyPr>
          <a:lstStyle/>
          <a:p>
            <a:pPr marL="0" indent="0">
              <a:spcBef>
                <a:spcPts val="0"/>
              </a:spcBef>
              <a:buNone/>
            </a:pPr>
            <a:r>
              <a:rPr lang="en-US" sz="1200" b="1">
                <a:solidFill>
                  <a:srgbClr val="000000"/>
                </a:solidFill>
              </a:rPr>
              <a:t>Population</a:t>
            </a:r>
          </a:p>
        </p:txBody>
      </p:sp>
      <p:sp>
        <p:nvSpPr>
          <p:cNvPr id="192" name="btfpBulletedList978710">
            <a:extLst>
              <a:ext uri="{FF2B5EF4-FFF2-40B4-BE49-F238E27FC236}">
                <a16:creationId xmlns:a16="http://schemas.microsoft.com/office/drawing/2014/main" id="{CB72BE07-537A-4D26-BD44-771A9230BBB8}"/>
              </a:ext>
            </a:extLst>
          </p:cNvPr>
          <p:cNvSpPr txBox="1"/>
          <p:nvPr>
            <p:custDataLst>
              <p:tags r:id="rId22"/>
            </p:custDataLst>
          </p:nvPr>
        </p:nvSpPr>
        <p:spPr bwMode="gray">
          <a:xfrm>
            <a:off x="2730500" y="3573480"/>
            <a:ext cx="1723708" cy="411257"/>
          </a:xfrm>
          <a:prstGeom prst="rect">
            <a:avLst/>
          </a:prstGeom>
          <a:noFill/>
        </p:spPr>
        <p:txBody>
          <a:bodyPr vert="horz" wrap="square" lIns="91440" tIns="36000" rIns="36000" bIns="36000" rtlCol="0">
            <a:spAutoFit/>
          </a:bodyPr>
          <a:lstStyle/>
          <a:p>
            <a:pPr marL="0" indent="0">
              <a:spcBef>
                <a:spcPts val="300"/>
              </a:spcBef>
              <a:buNone/>
            </a:pPr>
            <a:r>
              <a:rPr lang="en-US" sz="1100" b="1" err="1"/>
              <a:t>Jaminan</a:t>
            </a:r>
            <a:r>
              <a:rPr lang="en-US" sz="1100" b="1"/>
              <a:t> </a:t>
            </a:r>
            <a:r>
              <a:rPr lang="en-US" sz="1100" b="1" err="1"/>
              <a:t>Kesehatan</a:t>
            </a:r>
            <a:r>
              <a:rPr lang="en-US" sz="1100" b="1"/>
              <a:t> Nasional (JKN)</a:t>
            </a:r>
          </a:p>
        </p:txBody>
      </p:sp>
      <p:sp>
        <p:nvSpPr>
          <p:cNvPr id="193" name="btfpBulletedList97871028">
            <a:extLst>
              <a:ext uri="{FF2B5EF4-FFF2-40B4-BE49-F238E27FC236}">
                <a16:creationId xmlns:a16="http://schemas.microsoft.com/office/drawing/2014/main" id="{2EA70546-7C0E-442F-8134-7E8481C81CF6}"/>
              </a:ext>
            </a:extLst>
          </p:cNvPr>
          <p:cNvSpPr txBox="1"/>
          <p:nvPr>
            <p:custDataLst>
              <p:tags r:id="rId23"/>
            </p:custDataLst>
          </p:nvPr>
        </p:nvSpPr>
        <p:spPr bwMode="gray">
          <a:xfrm>
            <a:off x="2730500" y="3923430"/>
            <a:ext cx="1723708" cy="2327166"/>
          </a:xfrm>
          <a:prstGeom prst="rect">
            <a:avLst/>
          </a:prstGeom>
          <a:noFill/>
        </p:spPr>
        <p:txBody>
          <a:bodyPr vert="horz" wrap="square" lIns="91440" tIns="36000" rIns="36000" bIns="36000" rtlCol="0" anchor="t">
            <a:spAutoFit/>
          </a:bodyPr>
          <a:lstStyle/>
          <a:p>
            <a:pPr lvl="0" fontAlgn="ctr">
              <a:spcBef>
                <a:spcPts val="400"/>
              </a:spcBef>
              <a:buSzPct val="100000"/>
              <a:defRPr/>
            </a:pPr>
            <a:r>
              <a:rPr lang="en-US" sz="1050" u="sng">
                <a:ea typeface="Calibri" panose="020F0502020204030204" pitchFamily="34" charset="0"/>
                <a:cs typeface="Times New Roman" panose="02020603050405020304" pitchFamily="18" charset="0"/>
              </a:rPr>
              <a:t>Roll-out date:</a:t>
            </a:r>
            <a:r>
              <a:rPr lang="en-US" sz="1050">
                <a:ea typeface="Calibri" panose="020F0502020204030204" pitchFamily="34" charset="0"/>
                <a:cs typeface="Times New Roman" panose="02020603050405020304" pitchFamily="18" charset="0"/>
              </a:rPr>
              <a:t> 2014</a:t>
            </a:r>
          </a:p>
          <a:p>
            <a:pPr lvl="0" fontAlgn="ctr">
              <a:spcBef>
                <a:spcPts val="400"/>
              </a:spcBef>
              <a:buSzPct val="100000"/>
              <a:defRPr/>
            </a:pPr>
            <a:r>
              <a:rPr lang="en-US" sz="1050" u="sng"/>
              <a:t>Funding:</a:t>
            </a:r>
            <a:r>
              <a:rPr lang="en-US" sz="1050"/>
              <a:t> Government and members’ contributions</a:t>
            </a:r>
          </a:p>
          <a:p>
            <a:pPr lvl="0" fontAlgn="ctr">
              <a:spcBef>
                <a:spcPts val="400"/>
              </a:spcBef>
              <a:buSzPct val="100000"/>
              <a:defRPr/>
            </a:pPr>
            <a:r>
              <a:rPr lang="en-US" sz="1050" u="sng"/>
              <a:t>Success:</a:t>
            </a:r>
            <a:r>
              <a:rPr lang="en-US" sz="1050"/>
              <a:t> Equity – Citizens/ residents felt strong sense of govt’s responsibility for its citizens’ health issues </a:t>
            </a:r>
          </a:p>
          <a:p>
            <a:pPr lvl="0" fontAlgn="ctr">
              <a:spcBef>
                <a:spcPts val="400"/>
              </a:spcBef>
              <a:buSzPct val="100000"/>
              <a:defRPr/>
            </a:pPr>
            <a:r>
              <a:rPr lang="en-US" sz="1050" u="sng"/>
              <a:t>Challenge:</a:t>
            </a:r>
            <a:r>
              <a:rPr lang="en-US" sz="1050"/>
              <a:t> Costs – Incurred high financial deficit due to </a:t>
            </a:r>
            <a:r>
              <a:rPr lang="en-US" sz="1050" err="1"/>
              <a:t>impl</a:t>
            </a:r>
            <a:r>
              <a:rPr lang="en-US" sz="1050"/>
              <a:t>. challenges, high util.</a:t>
            </a:r>
          </a:p>
        </p:txBody>
      </p:sp>
      <p:sp>
        <p:nvSpPr>
          <p:cNvPr id="205" name="Rectangle 204" descr="Enter Chart Description Here:&#10;&#10;End of Chart Description&#10;DO NOT ALTER TEXT BELOW THIS POINT! IF YOU DO YOUR CHART WILL NOT BE EDITABLE!&#10;mkkoexcel__~~~~~~~~~~False~~False~~Falsemkko__4HooU0THZk28POP9trq+pbTvvzd/gcV8t56cq85kb3NDTsUhojRA0EsgEHHMH7oYP1SYpn09ysXVivguJdhTvfyVMsBLTGvcX7WPTor/CmWV7V/wylEnRSjNa0bZedd8RQ+fttWmFcLmHdJZDtYwkOvND7oGjuTQYuB47ls1X+5OXJTTbse3EcY6U33DRvynaJebiU5IzyWiXoawqk3JsdCN3zQfMHHcGyeKpuOFtBlPvu28/ES95yBoQRjVAPEYe/W1TI4GRsQuQy33DC60ud68kum4YYvtgv4w3U/hrzPzfWlh0T9Hi5673AzcC0rAuQgX+KA/d5pjvUcOjr3LvyILs1RSs29T6zG2ypXacGJ1aFSsirSUaKLbsV3YE8acIBC0la2nDiTiGJiWq8DQyy1ytV1MvtGpofGA79msul0R/tQsTfFLodJfjfNZNlW7kmo+95KfoxYogU6tyEW+rPe3GpZV/RNECD1wJw4BwXHCAiHMUZ/GbkbUepu7tIKWwpwqjNEDoael0ZI20RqmwP1Bt4p0iWlvFOukeHvKlXLCQUvrOStSVP4mVt57o0roX5UVwQqpk2tvLHMNp9EnvCFUTctWckCa5MpCiPYCtGGxHQbqmg+6lGwtde3KTdFEjy7BVisLI6foApg0w4oqI2tPD9l576jJYlvSaoyhwK/xL6Cw/z/sQ/GIzfcXxn+HBSZWee0S+WHK9PSBQsdPk4T2HBqjzen4F1xrCj1e0d72dDV71LoF53lwdkBT/U6M2rcATla97EN1mU6BleEmwjWeiFnLE+YXFlwwbZIRy9fhUk60DHGAtqGigHWIGzSF7Ey8CKyEV/QlKUb7udqbA+AdvxNq06oN04cYo+mJgB8Kh9s0GMeoRf8GSwfR8dWg1QB+3JQIZhvCCVmgk2cQS+T5529qg/zU7Pctqa1BpVLgm31ACx0tYVM53El93IJEZgEIo+5gV66G2+9Qm/rEyG15nVLW3w5CXN1MMCdZemHbeKNS8I4jduFfau4Tke97NSkmR/dP9qzcACG5ga1XKBHNs6dcUMxi+tzVkLdnlyGQZSt/EeRvWoMZhWv/GGXHsrrTQOyvSEQBOF4Kj8y4gHgBRPkhIU+9haTwXMPDLe/PNtMPPVOfwQuWqfRSoVrKoFrxbAs67+onnh7BuF+9wRrGZa/b5UOw8nNl6DN5XdzORw9GUc8JkhZ6N8cDE57wkKJcGfWxAfKvWwFWwD+CUHq5Yg1Ak1wyTw8Rs6kzAi9jupUs/QTTi6JM6iVcNDePzbqdpM8FmMgM0pu+PEzfRIcCRHGpA7Um1lfohgkgCn5FhmirxGFnhyvuWhei/+rrfw7KTRyhoe8ddsMUqbf8HaDH6xSCmsF2U27s4M5nJhUfzMgrT8xEsqJR6jWFApKiqPu9iZJT5emsFJOoCkPFKIigwMoGuccJbDbpMcjfma00V4uy1B1/8AEqxxarthpQ94/cKuEnNnUNQIIHfSiSSZ66yR0+sUYIh32zClyDpFsBWVOffc0RfVUURLjjSpLzKBJibhnZg+BnsEdJpd9m4VeOf/JBVbOTZzjuu6jglbF4UZcT4CDnTPe67w6RYXkr+j7xCYb25B1muUK6pvLP1a7mCdvPbrbbEiAVoAZtnq8ktY+ujgUpxe61C2SCcwxVb2ZEVbBswSoHhtAL+aSbwjjnY7AilO021DFqq/cnUXj6S4oJowVh+NIVht61MoVjxXnXxrdtqRQMLKpO0H15oH/TtkbPE1Iv6wCaeVQoxYXU0qr+NawtuUeNrE577d38OS2eA8S24z929xQ219col079kFSUzOvhPI7B4CGXo7/oX275gjLtNsBeFnQK3pqQ5NG9kxfVuM9GqGjmLBiYkOWb/E6jsEsIcnumHbTRgD8ht7BYaTaqif/ND2EvgfaBux53sxa3YEe4O3JVAlscZDS2OZo3fHmj5OdGPEdFv5peSVcZnWxFmgR+KLlmx01d4w0tsB5buaFhib+vDI5/v+sevUkx8qvHOAYb8OysEsAQAjtdVa7Gb1dblttREaWQWOlmo2mrN8qxgYOtGupQ3stA82R6DI06PqtY6ljTzaeKW7e4kbGQMVs/+nEeiawmOWGzVT+/jlnbi+ybMQkovMGyporcFFnM3XzMk2f+zCKElMob1/YxnRpgYthrOG+4ifHqD2M9USv8DmV7knms42WOiRIV0fIKManvq+KDCtWBuzkWUIYOF6EX+BLSLYmeO6kgeO3UhGjXHQVcmauHduPTWy2/UVYdLhVbyMM+RIlUGtH0uJipNpKgkc8u5ZW8fYX3ZMqYVatJhiylr1hb8xyPdnb16Zc34jHQTRF8pHLcX0dxFGqy4t6GTTGQrPAmZyTmw5cfNMYX9f/O9VZ/JbM1KS3DSOWGqItImoaP4c/OBokX/4dkjSk1KaBZ+cE00i6MCecv9i4e/PRXymswSlDzt9DH8y451kdLm6lnEzYduZHfj75jTk1AMB5fyV/SmbWoSk/Jw8HZTHPejsXtOMcEnt7++aG+5LssXV/IDxI4ABep5af1tMXXXYgGHs+/ch8m2dKMYqYijyoUtKs3G7gFX+5xqZwNPlbUkoJvCLEgrTitdCBLQISTRdpVgri5cxyF8CG/nwoI+J6so85ul6x5MokmxLkUJ+1pJdv/em7MWiQHsNmm4I0E22KQGCtJ//Plf6yaXPWwfJ29iEbDVTTzbyUZZykhKMMAHufTx6GwRqVWw5bK4EsffWQe2LhCHXzB2nNwHDM5hXlLXBxWeXISyNWau/CEGGuCqGx8OG4qVLehCYi1wCuAS3C3vH26ps7fyV2mRcZGr99uT16TMSP2fehgQ8+KA5Sx8hmnnqtnqGEoHIo2XXtzzk0hlGhIAvRK4HK6VuoUsYZWfgQMqduS6ltW4iAS21LabaT3iBIawfDVMISeKApPG/iQdCK7MpJpQgWnfFMZ34qQ88lT0HvL50hlGAw0XbDMoBoz8CzKPr684qxlngZLpZNgSK5IxH4fDvq7iixUd64gddPrrA4G3DfnnT8w4Iuwey1KVoL+wwWY2w0+K3iTUQBFZBppQ5ycbWArt5CAwXuSLO2T0LfUyVop2YMrjn3DVryaaMeCjdbZdwQpSGusY8Vf3p+at07yxaTPh0YcOBiYUrd8vkCnc5VudY8S+zAsH469BrVw3Nz3eE1xdm4AcWqe70TJ8UFspt1Daw/5f4asNMQXlw+VQMM6pkQr5WG3Gghed4f5RhwiU13c0T2rQnyy/bqnR1jprJxFTkIk+sPBWCFw8JP+8UpCppwk0JvevE1zjmmuWet4N9zZzxove5e+GHzye4cfShIDprFLxbiIJ1rEn7QlSJ011LsJGC0G68kZxQybwNJRTE75pxl1YpnHVwRt7YfCmDvuRtzhVQ9LLokuBpBe9S8T7zaDYrzvLyfdI1t3EhDQsz15yBrJSTDoiOUAcBCGsuSBV7uLS8QiF3fseybJmcxeTZW6Mj4ugVcek9LZ6RE/mGYrxs4nYcTuvAvoMe3HGsNrWXk4yv5V3+wv8zoqYMkMqhaDW7h2I7lXJg2O5tAXBkV4dDaFRR77k0F2XKjEuD08bXeMWr3atDLZCXlVsg4BB3nUee5ECzSmib+QRllfNhO0wDe+1MLVmdCyVdCmWlhUDmLr2k8aE1P6VnmQ50ryoYuACF68O7k6apX5GoaYZMTqekbl8Hb7xDWR7wOubyw6RtsPVUiLTtoqQ0dks/yFuWVoE+bHQgSYYPJasP52Gho66TA5jM12LkeWCrqI42eGQJrc1yX/ch1uNhAq/9cwn2pJLkAHL8dq20ZTMv52tpeFd+f9p02zc41jUwpNuVbCvscGEnXpsGZTb64y2NuuhZqfSxbCgrXLQO6i1irrslI32SIXP/EqZ3K1S2ElNwMA7uVPlE1icvP+2ZLAPKqFIpOpZRRyGbZ913T2qRNZ+BhFATUynHXM473yU7CdQNAS4zEJcJVw+KPm3bmIh8/drsiknaF/DncAmlPD00W3Jx923cOc1nqiT715nuAcx9ILA1U6vNVf5F+32wH7vj44hAjzlNhWKtQi6U4e4BZb9T6Z0cP7IPH/PVMOUntrcXTbGe+TgrjGHC6l6uvy9tBVAl+vpsO3ozX6q7nDXJZEXeB+jW3AgX2LOUH/0QCw1LnHB9vn/xDE0FTfyMWP0ACSk0/BqId55Xc3zXrihoGeGUc1br23f0XP+IJn1RRRUjxY9Bwhxu236+qEgQDc+/IckoKxMueeRA0YAI7/kwPZLy70Qh5lQhY3pAw+ccMbE+raVmsh1sEbOZDWpMuY3AkeGyWTDXJLj44NYCeJx962zM95PEUZnh7pCvFeiBSfNbSRI3xCnY7cK3za1k4Pr+lxqXyN+rKvga42A8kO3N0gv+3DX2+ivzVyr57/3x8wSJbxTD+Ac5ltfUTycmo3J3Qa8t4WjsOQ58stG0+NjDvCnI5eCXKZPnK6HKyDW+rgPHfEeCQf0sW1vvqfszoKiqgyyzPbCubEhJHQFeAGfzxnFahCZc/VebUPWUc1LFJspBFWzLxpmSVg558nD0Pr1ytP4jb4aRJahUfDSiXmKgV4JZ5ZCInqux6UMXycGfMmRU6SZlxqqOIvwL9Ut11xBZxbH49Nppha7lbkm1npKS8/ZGN2BmE6boKgbvxMAHfON5nX4U8UGtESDg6g9nsvDZdZHnfrPrSDCdxhI99c6q5gh9TTaL85L/DEj3syPxQM80UNAlSb26jDnE81D+Hr7Zx0owtW8twPRA0R1mzsbz8c6LSeX6cWPDY9gCMI3GK8ylb8h/csOB3H23of1qm9PM3NwBYXt9T3gVKxPVxkaxO7/MVQRUAP8txajeGbmvnnEihAFXdPhQXPTjtKTt47NRNadwFcwd0nEDs5gKXh6CU5scFVFkoG5jB6GuHgSBZbtEBMLzNa5Uc42ZHcxatdrYXo3/OH/yOMBLhHFTFp/5IZRG0+UkZZl8TJP95+psallFozv+Km+xU4eVduE+NOsQ/nZqGmNxrf1bd/uvWvQWplZzke2be9xMB/7uN6OiayiXeektC/Xr08OhIfcO2dtIbOA8Q174zxZBrY4Y994W4ftlg7VzZJJBQWcKh4v1pkWFHVBqfCB0FAZhGIeRp0wZoGKdAA7fP1AqFTLkyA3bkomFniT9cphIcNiy/iG1DSGfw0eqLO+HGoQVwSlmLC49Afnt5CsKXkniAaD/rZcZ3mbx0oxQrGF/ceLwhQkQP8HMDtR7AS+5nYc/Zk5aXEia6pPqA3xchXVzNJAjgMd1JiaM3fKASg9jCNlp8ay3iybJDydWpgNWn9HAJfy0jl+v+SKjvPt+pEvaL0a+mjvXeQgIZQugUFam15dXkoi/Y8j3+LQUNWx2Mq+YwVze//NTxKqd9J0ZrY94UqNGIpFrtO6sweouIrrKbRlmOtURcDT+X4EivUC3kwUtOpXg6Ojsm/6cA2iphI3KjwcdNTXvm3RM6nTvEbLDrmEtp5pfKazxiwurjkD/xkDudQGZyE0IvuW1/o1DwRHZtkAa4jFyyc79xHpyh+OwbauSPLvn22TEn5odpOdN2vzn8SYprDoNixx5tFZ5J6ALC8OJDPyOJVWh87HjA7CVTaOogTqnpBmxfrdD9/Bvgm9BQMv0q3ocChuUcOmY45vQC7q0lEzEBP/asxc8IPq6F1mApWEXl/b09GTJodZU/5D4fNbDw8Z4SH7+7AOaYUqlr1D0zWjc6mKVFvEYlIVq4XvhYjGhZLmv0sSK24iKBOkiTzvIdSlHFyJnok16nPvV5iIQ5XyG9EwlRoZ13vT5K4KMn/0+FUKFR5hKop57jxBxAkhEJ38ldhTKm9kc15itbNGkkdCp/5KA4J4dLSZF8oeQG94d2zPtl5swFMi7GSsQIkDWrKtQZnLtGbkwIThsQg3Jw4X+9CK+taE7ENrWdxyClvBkWH5y7VIDLIizUcZ1FsJ6ZDpVUn7IDLqC9mBjLQU7yacKNUV7HdiB3VWogD/HR/9CcpG/DPmlG+hoYKpkpjsXkUz7QJDoneShWAeYRm+uhe5PagBTYaoGtNmLt4vUqGNE6wempS8ENVKvOY/m7C+Qy9JJjI84WAM1NAag4dXMzd3OQg6hBtuGAJFv/jQWaneHwSLTDLh/zCtbblFVQbQhAb5J7aplM9lDVrU7znFUzsjvN/6CXoQJ4N5k5+LhtTwR1sGJ/gVFFNjoftgFAr6wAFE0KftxKzO4YrtustWBrPi0HZvoU5y8Yoo3bcz3f1X1uo9rfggXOeDzCHGZyNk0caC3zPGdOD4HewUZHj9wspEEcqKHbmU6glLHPJnowfx9d2MiwOC9IEr7xqBXgXDrYBi3Bnj1l96Ja1vnS+9es7X+FI2WvMTTjdlsg46YKMcPrzRmT0CaX+AqZLhEt+XRyDBw5qGttFgG1BbdPoeRbhUwWnihibOwhSVb39X2QQGFEEoutVsX9fhSSWjTgzJrFU9Z7YgaXIWg6zi3SvbAwDr8UmxZvU6M6UqZywdPpM/p83cyqEmMV50WUh5lZYNgc2XLHcOH4+7z6yskcDKFJxwr0glqhyETdC0bNxpZeR3mkD5j5yqXWW+xgmNUsxD37RnyovWCFMtGjllGasWePkz2fmP7eqEIWRIj9PzJakcXMbSSfIPUPHUsnI9YHOvsWbCBbFyDjfUv1zOyTFXW+qqUEPym4bZkclhFsJ0FWpiD1gQZOU5yrv5JE6h/s/n+PsSw4xhmXyjcD3T/vv1hg0icDB9VXynjoZ2J9XbGPZycNgcAsKXHdXW2DT3hQRtspQy264+Y1jJbCgc4dN/Tbuidm+uH17IJPc8KHTmfPEnhomJvPTt3SRQvlSjSDJyFYfR3w8bv0KCe+cG6C3yPmVbRMEtwCcq5VjhoPEruSw1cx4YOn3nnH8oymDDQ4UKl2ThUntg0bQtpICrpkL7kq6z6RGddfNIO9/Ggx832CYdCl58zs6ymGKCXp+nLzNL+CQqUvEgFrT5ppG3brZy8LGvU5h4sfEQg2QzXQfQCZzQL8MXlGMW06ngw5SrCtzrewW9rykFAWuofnzrRKn8qmOXNyaZRIuNLxlyUOueVNJlT2Aj4r5kKZovytXx5YhaZRxDsOrDz2iXgyyTwim0epBmf4UgzXrbX3OCSIYnFGGqFia7jEGb787ka2il9qmebFEBGlDLvqLHxrQpUQGfj00I2o8LSJyBg97UaszqAaAl1rSQSxihMlWvj9maKGl/fDXp/JCWnxoOeGKhJnTrjGsJlfxYEKQQu8NB+AbT4EOl57CDQKB1Z4n5EPKASXon63uslyFQiDcz+Hk5NnYXUATRMsuDH4+kqLqOUsWZwNepyMwnU3WDPO5kbXcOjj6vhy/ru8J0j5vtE2tZ2/vjjk8AKqN2+lS/r8k3sWIJLmlbf9Py2c4PfF/0tXzWpc271F7MfbibAEORJXskq+4qeg+ZTzkgjAKlf0ypR9ll21JnKPHcz8ZMrz5lX4rCkOnfbcfsZtgtHOk52LSrUO/AvHrLbgSJYP/6soNM/eMB267FqJI2D5PMiKPB5qcdd9vwfJQ0NrrCslkG7tIU/78PgY6NI6gHWfabIyOZZ9eEZnhm/4NJX+Aj+IEFaGJvUi567zu79a3T5GlPVCDhi4BBaNG35smKIWg85RPQEb8onwcpkpIqxTmDZVMfoYBaSSJrkxwVIAw5P3BVRixN0cry9ViUA0a0F9Jdi/3kjZsnaExhmZBIarg9tjRzYsmt/ao2LpEW6hcSTtyZSwNY4J+Tcf6yaXY9GLKqW4dpbd2HM1yUZEXVUunPHT6U35qbAuzcDqv57Vh9/PXWq2YBOiy7EclUiVRp9/elnDsHkkrDl/QM4iFO0rbiFEQ9vnQELSUi0rnxqwq1quwhcZjfAmn66I7BxKkotvS8iKI+74joI4QU33ogBR6gQmvRnJ/EHOF/G6o2sk6H1zNguJA9oHsCh0cDUzI7GrsRX4Nv3GjkKC6LLh9k7nWP5I+Jm0aTa1hnu3nuF01+g5tctomTTRTJ8eDQ1emAsi7tALHuDRwenv0F3+d/CpuyoMJwwXa7vll0v2dvkqCcTCb/PZCcn8glq2xd31ur7yTQCds44vRvIuidwOEbiMULgSA/TwUCe/xPftxXG0PIFXWyRa96Y/5nFV4UTuRtGsWz3ewGXM6h2q3VUm8ZK9v5DZSCbqx7GydVNl4cmd4WUhGR8j0hSi6OAPi/FTWLzeuB52mACE5H1fCtB7AsNQ97ipwnE86gxaEre8j/xeHZ5DSNRI5svIifgUf3iT8jaj2dCxZyWUzWgZVI0952bhmShVPscbWJKUTUAUkPAG3eJFO96soCh7laIqy/Q1bDDj8dQ7FJ4F9o2a04sIZPATU6iKA9arkczqqaTggX7tvSHEO9HSUqmcW5gQYqDHmKN65pc6MkHK3KAcWKWK7PNlfq2Gf1pWV9EifUwOeoObXdD7xaoW02RZzwCnziqH30RQxlF7ukod3wGcew3AsUTX9ROfWEtlKl/ZqDn1ZmjuAJvlmfLx0IAcyUF/Fga4ZsmBTR38H29zzRuXNjlcGuJtBi7GYd9Pj5FDYJGC/EJ7HMMBzM0tKIer038U6bp189ZvC04am0M0XGSLi3hu0C8SE9g4zIms5pRXgBittuba2eA7W0ZtKNiz76du0VTZgHNg+tBhLM7crnPG0tZkWUzxHSH8hzEQ/ssi1jKaVeNfCklkwfTgnBx9kia8afTzo3ErWRvTMPSWlr2OzujIV0E4OEerEzWO057sENvcuvdxGbuNq5Nk0MomABjSkMN827iDko9C68shs1RaNY647YYf4l9SYc88jFBU11n2ULWHUBuOjCbFQHojU75aNkAwYuMhILpTU4jN1RqVaXMfhq/ZWaW4MHcM5a9rlRgs5FaJMIf33AFkEDvOYnL2gBBdu0xAZk/PpsWhBiKKYsT0Y5SDRBnxH6C99tMNGD5RgVFb0RpTT57mKNQdLMgIjj6uaGJCu6NufixMjaS6SXp5itaVSQZ0UgXPyQQx/lIGfeVPiKd5U3kSVKy5Sx0Lk0hJcTmqch1/a10CILRpZPvcrOyG1QhH8YxO5pv201bwS467Eqv6KPXbvXRz6VyIvSKLAr8AIV4RjU/F5tBRSAXQZA6Tj/Q+XIaqXRDq4wN/IVHzQzZJrqQQQl6Ou62FK1ScMGrsrPooWR6Ms2jNaJjPq0NcjN1U+cgYhn2kPNyMhW1nIDl3lu7sFZs8SAkMkr3vikdy/ZzdLMgQxHU4x/qKD27JRcyK/dmD0PEj+QkpNleEh9JvwPr7EetyMsCLGAayWOLdeGP4EswjBSchN5JlP0CzmXoe4REzQkyr5BBJ7Pj+9C+MOU4Jt7JIP7mhfEgpR3+DsPZPz6+QgfLqjQnBHcta6MQQ85RpYWcytaoR9gsxvN23AujLtX0iK0F3liE62EvJ4y+6czI+RxhTuvq+kyr596YeLkx8s2Z9nbVh7rhQXKQ3/ktzwKC/lia0n+N0d3oIVfgC6/+K6nQBcOGif+F5tNZQya4kxW8wl+VOhFmA5rE4GiAJkc/ytalmf34V7/+VgcTJ2AdExh+ToLSPn83bMygbw5XokI6wCbnaieOXvRFcTmvuooQrMv8GgDrQ31/SSOHaWIOhtMJm19HqP9PvlHAD+sru6zF09lUzA2hs0WnDEJThElNvwBw9PxqklmJwbvjtZ+ZbqaKQEjjQ5nGpMYKBPXw+snttMV2twFbjNgX5wDcQF1H8cdDs74j3R42eHqrpB1OqVz/dDeE50HFeRHaOvD4zk1Rvd5oVrTpuZqza1DnhnIDGWuzGWAtvpXnXaf9OYt+vHikVoIlXbjGGs6jf9fxSWJKvVpUXm3xgmsQYocjwzrp6iylTesQg1xXGz/ZIuT+JV3/C7az11KnfCDmvBtG31zR1JHAuypr8rNbkEAyiMxRQZ2KCnqMjNnn3wUqz3QezxDIUB9vPFWnjnVqxm+7+0dFwR0YvWsohKXziA/mVlPlQIKCif2flE5JNcUK0wUkaLYPw0Ni5XNLG+YvLWSOaeXIW0D9uaoynqlH0GBqpDNJV/8u2CHGFrclnKXwrQKvuEAPLgPvtCql8OvgAEO1jx6vB4VHcHCFmpYmpadf4LJLBo/7cvy5ObTpA0n0GmH49GITFIW8gvg4vSYpPKJQ0+SQwuafmcprqaEprkBlCofS9MgYD7r8xU/bw2x+S9p0iWULyfjycKl1Baqb8v027BaSXK0/meUhJ61L1aJS3S5BH+pTtVO4G0rJROhAs8rupfiqG5w9O9tkPaqJjbc+2JwaGtyHZRnpwU+NusfJDHYejVi0NtBdxJUMMJZRMGHLvUaABm4kHUGRtnhpnzN2Xa2coVAj+32dQxef7dkI0cleQaRTl5tqMICU830QEWmh7FGjGSEBTxrYQToPUaTYPWKATva8HKyAxpMmN4OjrZCLy1hx6umDfiCzATrfW2VII+3/DgB1aBZNgDLfMTQqujH/CLev2uajEZ13nLeLW36UcLZKBlHjKLvL9DzSI/bYGpegSa4zJyFOp5ULkP/UtuJXizguaEa0z3zgfT9e+9GeNOItO+v4KOn8sAibvWvylMmPdRTGLjRXlNDSY4ElA8QMggWQva1u2uIizFQU7uG1tzwjNbhur+06T/azNO5sDqqEKL2tc+LqVvSlm6bTNGM6/bLHYsFsRacpEV9nixlHpMxFqY9DHQmm3RTy0h9Xv/eJGduK3jqW4npOnmo+kHsYp6yTLEBZ4jZTRDMDbh4BEGmLkmcbJmzgQJ8/Rv1Eykopkz4m6P2OoaT71aYZ2+rqa2EOdgvM1f8xYXAurgNoII4sKUyEdRfMggECE+6zywb/GZGF7NgTpqJmkR+CzhNiv/zo0eg5pfnJs7SUn4RohnQFe/xNsKoPpzxffUkc0F8e7XPDExUGr9hWrj2D6HLDn/ai30t2T5xF5c5f7bBnn7jckpVqR4rvRWG6x2+cNp3T7bI1ppmjYJRk2Ay06rermI4zaZkqYi8ky25Cuwsm6w8n3SZ7sCWJkAgYxkAIEKZhauM1N6lvYOZFDs8Uaw3WwRBs+DP93hIMm38U2+YqkVHu3XODuw3wDJrYFP3WKO4nS9XTMI/KXpnHKPBlgSgRlL0DiQiLzsIO7rCL4d2iVlnTEc/l6sP9eOhTIOB7kSahBL/SE23mTXVYKUJZFcx1XKEBlLeGsiWIBIYmRFWA+a3JS8HwX4BS/PFg+IL4gQmxoSM2yEyuwZ3Xkm7HM31yNlniXAam6NgwVXCbcxtjcZajne6f+9Vt3kqPTgRElIXKC5/74E2dsDGQ8qzfVDJGx2pjfuyDgOgMvVaL6juDNmFDyXFGSAzDSZWbRZByL841haAkjcPNdcrtC0Ynx6X0Gfm9FxJ6fmunejxwrA1OmJ/RI5t1/p89iFqkpk1usvbIT/+3GVblu7V2CQ3iI1V3XIL/Og+l29wUtMXrkmmJvwtxIvp/GgGSJ4AVhQBhh1RSl1kZ0xYOSHt76dObT0TvGe44fhyFGzy6hatMqhCtmh4AQW2TUw/Ch1RfkG/y2ZTccnr1Zo18rKR6dG5iz4YyJsup0GmzpAkA0bBhR+KTbRDt7vUntCCUUx2F5wX9EATQ53ujeP1sexRO+rMO85wv1f+ZDU8uoRV7KAPySr+G40vhmYxnx/OUm+it5wBkN5n0GY/9pkJBLAOXGUIyPARvq9Dh9m282wKE3rDej8ULOvBWr2ACiWA//ceIF50NPHNGsF+R3qPG9a4gTqSJ6KxtDnj8m0+Xd0dkRg/OPHtjeQF4HfCE8p+f23XEJzyxC4F3unTIPRR4dYQbokLiAv41/hZxqmi7/JEcWwZ+FS/3PjeSl8ZoPGqdnJX942sQe1anL6SUyDli6FWWJ9tFOaAqQfUmVYrbdzk5ZxWMXGjselssYnHL3MyKiLjckA6LVIyxdnCGwXQiXQ9QtVDQ1QYaGfWoy4iQcJkbSowU1BjByXIYIsPshihtcymxXVkZExTpIyaQrVQtsFzYSyDsNhvYPD5RhPlFROyzfoZVEKdjeKV5F1ZRqOc0pKdkztR0MkUFznAONTA1uoYQ+dWpchKMtdgO1FHvh4Hw2QqRUZI/GCD91otyzmK6kTNOlnPsrBxND4KBNW2Qn2IcX1c5isvsZajBLtEg0U1MGjz9NQR/gbhnZM9Xox/ICtMeoi/GzP7RfFfyoZBMI03CQx9ehEZbEmnUICpr5/Zhp9lgcsS0lCuYI03Wply31sHIV9F4tz5Ls1nD+r6uCBCvSw083GH4J1xqglvblgjMi6rw2JQo4CBbZZPdgMKA15cBhM+PPDPeKjKw0qSxN2aDrLnXK8lMGPABGcQ5dFbp9BuVYjMXQI6UAIObojQ25zQhemcn8FNPRdwVLfLz60RvjyxSjLRpO/RtCtJxroR3vWhv1OMXdiylRYjqiwKhrOoVsdjdbOzhGMaHcf369rJPVRzvvyuDnmvxyjT192HxG2xusReXMkyV8svYYfIrwWSVvWQ3MAOw7DhIL70kkWU9xkLmuxMt7RdFWxzxo767AIyOfBOubJd4H/FWFpWqhkrs/79GeIJDHFJvCNdTBfaOfjVPNQKRZGG9HWsA6nmN9jkhOayRzt0w6fcXyUstI+bM/nb/AH7GmHuT5FfqZlmZHbFm7ww1StUHyFEai6KWruwZ6EUFStkde0Y1fuIWdUd2SPBZuik/k9iEZ2tI3zujdc7lt9UbeSiL46T5mZTzttrsyRp2s6cw8KNUOabHHVPdcaz1GJffhPUdX35aqiiZ6ZmshwmeC4tlc/G0piDDXkzNMambwz3r9EY2e0FI7eCLE/Qp5aVaWCweYQrcNac7We6Fis8JLEXV4+oC7YtKS0eENZ8MRg3ATMIoKNU33sAd3daQJiDn8kFFE6vciJo0TEbNPdMQcxKlIaNYIPy6G1kwZAABMcc7E1HjiviE/eZj7cslyNvuP/EEj+XbyNNBydWDKYPaeLMFR16w2DA1dG8h2h8xT5+DJAf7ox4zGV1zdOzk0Dxs3QoTsW/3hS1Mq4UDdWCD+B3mOwq1W0F27NW83AYk4PA/GUCBV9PrvTvNPi2ztvGS32GmI8lpU3KoEN6hGolCNzy6n4USJcug1zVo7ckWzb9Gf6UwhqI3IeCEZm8T+hze/BKvr/+gllwnFUYmyHLhBlP7GnOG634aiHURi2LjmIkhTuGjIu7FgUMlqwc+dXbG76A4PGoE8mKvEACwozf4QW+0Bz5NquKZFLJI8B+tinzRMmWfX60UbiwMqlc++9kVxgNeaGpgdJaAIpbf2XIchYJaALKuMRqEw6fn6YBOGO+NzJ5jI/UuLcLoUAcRc3xw7ZJ2iHyvthG/DeTshB4BgSRciRcUDciQhphWexvB6EfqU5/UKP0wwW77s0BkMTViT8yHDLSPbFoOquKUQN/6DM+y5r8n8ZBpaWj3dIEPDSZi4Et8kNXeH27PwB7Ost4rBSDyYtn3ylPnRUYqj2wPKzBhLAzTlrF7a0XTHc642AXAjtqcJ/I8bqBzrS1oBxBcYVdbUmVDZRo856+Y/JPw6Y9CvLHylTyitI8Cjybx8xP085BlSiLpXtgYT0afqRXTQbdHKCtn1CSXFVgc7xZVuyo1z+yY3cDRe9X++XuDmWAFgS5kv3vc8H43pKbDYfK9a+TE0waq31ptloN16flVzMMIE2bf9MUp5x9A8OqywiLvWjBh7VkANnX5q4PLy7OcXVdPazNPJoYm9lR8ZRBqEoywCku6dsbFA6c/lLVo1gJ0xge9lN82wMgLcEmNkavDDn9SewXKL317ema6Wb0a/XVFHFOrIYlAhogK0SxYW5sSnTEgK/G1UG1QOLPRbgcmsLFqugBlmdsK3uzj+7ZbwS96OZI0AsYU8afe1MBhmcB/5fikaa4zJ3drqjeI/OyajcaMvi0ZcFDQC2UDS7EeCDfFkHEryj/i7Kpsm1hvccLKVwkp0QytHjyrQPJXmI4pPhZkYia613okhqh2PjhuLOfBt2NMpyJstSiloeAqliX51Zi5ENq/iW2q7VALYEFsajCPzCO00IYa3EsekKPjd+oW3mv9KSci0a4J8LPte7i21dmVw6UyXBsIW9VAwwIuT2pd6oyes5dYdMNCKg7/UoOuCb6IGLT+nc6T+RZssU434yuKEznXQTJ7oDep/rm14A75H5uVqa6FE5DuyGt4xocZEoM2fGA0mwT18KyAGfFyhkS2fVzd8coTWUKJH+j3f6bMccHpZ+BwRjNRF02iSOxj23QAPdAviT74E7ce/7NB/v20yYZugqfZmkUi8i97c3C/FOVOlZvF4gOo242T8o6sv1r1O1m60RvPTZRt+4OSTwTlRn8yP/L6+2Af8qo1WPMK5FKIM3qAdk457QbNYwbYq2m/gLeFoP8/FYg++TI4VEoqYsYmbhbPNopJc79lU5CyB1KwRxrnb/SI4dbY63zZikh0rQwxieunYVJ34RZTGEh5lJi0lFHc+NdoJHo+FN/ycTQfQfLVop3vhFfNXTUqcp7vnX3EBnmukTgZCZY5AwSrPGa/itaCZb8VAVchR1m+SEBFvNbxp9962cgNLeqTT3TYpFy3MVTuCd7r3nzG5Lm645pxD83o6V5W5T0QTDZZ+nwjFjZForjlJFjhoPrp/w5rAIxl4JB4s0Odt9Di7BYyXTJfqNz/1z20GBzh7Fl8mesSDb6ydKMuIKeTGt03DSdjTrIvPBkKTPNT7sNJ6j/vztYn3IFx4JSKBRSlncWbdxDSCDO90Q/SX+0qgStwEYUlriT37sFIPF9xkj4nYi/f0j3Z/stuSEthK3hGBCXgckaYU5kAKSxRsq02W+iGNLcIo4p9v9uyrKzjhkZ1CaDx7jq1RSNOe7Wv9fcGZQKFWS4/bGYlWcf18KHzgIiHKdwcfTvumPwwBV+Rd8UToA45AgCYItsFdtoXJqsLcKDs9WclCQSDEV5+kZCEBpGEdTbWnb4F53uaI2XKBepYW3ad6/ccXQnd/PiHOXmUjkvdPo23Tqps1FcLijOP028Zo8JzMQdWhdTzYCjVzy+HulCDJHjPsZaGxysU9QA81X2XUZBIVcfPWRuyZvvTih2QH8s7NRvOU8js/INjw4X1sSrsooshVLPkiqxIDOvxq17MT8kurZTonRMi1MgHc5JUzhzmsBQQ4jFfkRMK+sZZYHzbs1x9d0BBFGnRIIxWKFCmfw3SrskobSKSZEDe37EGS/LQINiEvKpgyVBJ/f1gffj/JDFSFQ73v7EVIcy9l5TWa/jgssvuOmiP41q9/akAmE2Ti6WcwmvzgOTM+L6/k+uDSIuvnlnh7+oksLcvEnaTGKjoQInubASmAdjlR0uXfZy6Tt31u0ObiBjf370bBTpSJlP5zr8siwxfr3MGKf4KctUWKAjXvC4V28hm631XNmoze54gN+xCahn+Yx5HkPm8bCst7LMceGBcYCTWFLmIKaLc8CjiIckLARrzIETyP0WWR846bzP2bwQcTkgKCoWJNmmiUr5sbI9dhw3PZHhJe5Hu5U4ZKQqXg9Wb1sn4blyJHGDy+QqKqSan7FCvLq8l05j7elmdFGOrrcfF0XlaYKnB1dIIH4dmdukPT0pfX7JaX6CIDP0azWvFCCoLsfGBVmDzqZC0SXX/U1xx0StYgY2d2KkUBeKZia46FHzyu9QM/eeX/cz6kxgYXMBlR2Rxq70JsFbyaBD91qf43qLcXriVNa7KdFkq6Bgu8S9Nh8hptyxPUxkPnNFhEzrPVgXPt5YsUu/wYh2nrgNCDOUHNagl6QdvvQlmaXFKOqcjFcSGf3gD7tjzBgCSay5hbFufvMFSp4muyFdFGaToDl+Sh4WyGRbVE/GhAgXo+iMjzcUz5dK7cP2ZrTklm2piFeLa197Q9wTVWvDQg2VNA10rnp3vvQOTXUW1HumsOntOlx9bnoPje5EFSvyJRJcZBK++SwV5kNXvdzOEoaUpMXJl6/npm/zse4n2xzFz9Y9RIIXw+xGS7SmGzu0x1I0HwffB/hJ6j1GxW6nr3QfU3pAGUteQi3xGHHEbO4gdG0nh+SEyFaHuMVzut4+0Fzy5UJGHZfGq+vbgq01CIaW6N1izvM+9bEztQlixNuESjw7gf/0fxCxREAcVdXHQ6R48vj60cplYzugXpYj2FyHd12lrviXStq7jhgVJFefsdNfk386ohts1ucDoc9D3U7YQxWVi9UhMJRMFF8a783xsMYOwRmgvsox8C49AKKlnJERjxOcQZsfvp/JUOXyXqBeMutjfQMtrkWwP7scM0CadMlSRQIW26rLPvm7eJnnuu0+MnIY+SiL/PJq/x8iZ96AVQfxaXpT7+lVjj0MQsf7141titTJkE7Xk7Pi9uSBQb63svPTzpt5ORMMz8hGnUXUtmRUTXHOO5tAZBArcwVd4aD8MolKjbC2HRTQxYaZhdci1NFvcSWsLKBe6dBV8DAfdp0yNBKPcj54LcN1Zm8za3/9fRlrEDoMy8OEJZ5CGVNVjcqNUadq9G1dFKc4AfAtN2nPcDtELbWpL/wGezpxypZwa1JYXK4wmMAipK4rOiuPsJtHsSrr0EhoYLgNrBKrifYXHNGdGqiPjPaGdrwNG7LknvLHKPklGnZvM6UsFerM8YJSD1aZ1DGD+kd7jiuBljUXWMwXiKVGArUf7MRtahtuCJJeHYw9arwijltwd0XDmXM+9zUmhC09zdYOazcEipUz5XmRU9SLboxAnNDI/qIrBzu0JHp1DIbxW20La3cqgRdVLz/BFpVXbEltNi/NxagoQb4uFayo1mDy9w32bdOtFTKhkQTxGtjHlkLbDoiNysHk622Nfv4b/OwUTSUf7MI3FMhNtWYhbZ7Oc1cxINVz8hEwxb4uOcuTzHV9WCfrvJGx3eOl7goZieGzg1ixMs5C1LgkD87y+hSuK3JnGKBB1q8SpJ0U8xVPY5dDvaU93V/XtiURehNKIf15g2sDKzHHHwJTdLoSbmUVl8g5QIzx39n1beoRC09lOjA3qu2cKNGZKN/ecveElIEqkUs8K0+ccP3JFyhPOv8KmhkH2xWuyA8KtVWnZpnTXvAapGVlFn2FOxqFfC2wYqV51+MGWQ7EWmr5t/uf4p8qxF/u/5zdaPxj3Djm8LFXqdlz3g+Ybxlw9s1uMqBzOJkOCb48ebtCo4WBGmftnTnVA0G23/E+/rtnvDJypo8p3oWi+1kMxO4vmDmEFwy1W1y69HMdpMEZBfmn2TXecncIMHvgIwRHK2MdMDWD9KiVtReN7j92V+KJkn9/Qe+e0sPdZf6vipReYaFAHKiBMJhYP4nLJiSlwh8prtxhkmaOuw+EdwO8DfFXeUI11U8WcyJgk7bWax8NbZrP79BQAngJ21NBcN7zx1QpGO3CrPJWhsjyifWqGB8usVlD3ZCubffTPjAqL0wyEHWBVUqM0K2UtZJ1SkhovF6yN2PsDzAIM4KNcfbGMx/nIuFuNW+iXUYbK0h8Nz6FkCk9ssTyE/kJ/keP1W0Z+i4wt+drPstbkXIVahfeJLedHD7cdyDA80T1jKnUxXZ5zGZSBm3eYAPBadPbSR03gVwt2e1DxdBhyW2/RlFHQBq+L6vKXUWv2b0NVlW4BK6Pe8t2+lSVvlElLNwsdnZH1hueHvh38CWj+4jmBGf44Z4lszOLBPINQQlkTHqtKn9ZeAscQuIXvsfOHGryr+luw5O7sYzgJw3NHM3XvlZvBz7o9enA5dkiGxcZa4BSUHVvJatr1Nu/pGn4ioVRQY8vex3nF3TFo1bJfS387lc3nPX29r8ZtbHGVBsSkkycFwlJd5C+Sn7P+w9WHlvXdHF13ekaYvguP/9ICny06sMfggWb4OdcXEibze6N+ua46dzK/BjDvtf2lANnDfNhW0LnJQ37GHX4PYQkuEABgWz7dVHgwkh+qHpTIoIPOCFdWMEbKHPKQJxu6CKvu7DK4Qu9xi1dqOalf9JT14IL89VfSMJsKoN8FRrL/BdNxcQk5gc0ASLl6+xVlzyJvxC5bFf62vAHaaP8Cd5gB5WundJvLAbK+e3iYmxDiJ4YohJNCI16f0/OIx1ExWM1T6MLE7xGwQ5SAPBNFgCtYCj8y27lU1dhFANxF6yKFY7TyYZz+2IaiXNS+CAqz0CV979AsprZhsPMQjpFbtXHVl6mWvyVw8z458NLp3YE2CYG3qIHLEJX1aRE3tpXbEBqC6BY1Pcl0qaNQgVu7X/3sg4kVHfufE20kr2WcTArK33Cdubqk5kVNnHbt/OE+OmKDJrTVwcH5S0PYKUsjOIrvdex/Or9hhlqvRqbeCuu4gs7DzmNhO/PH3Ii3IFYwLy+NNuz+FZKTyRLnJdpc5zK2LLHtnitOcetYWlCaUGy/CRWRS1g1F2OXAFfWeUbFSldKAIMAfcieJ7Q73zNo7UHcKLYn9isZHuACA4FJdQ4RCVEPn3OVtz1QkSJ1oPO72pVesCVwVdJNRrTpwiugWQHniQs0Ew1vYkQwb6fswgbb6vEmgwLVaR0KIQwE/t/eKNTLPdmYHQ+5/iLj02o9Ez2+GASN8Hd0JwHEGdqqSCLqGB0oN4y9+a2Wl7NcY7kFEkz7yhPvci3eW6dRXYzQZmHAYcWWcr5Ukbjvw4IcipOnng1luiYgorLawerCjxkiYb0HhdEK0r10ITzQLrkdkOROwUGeLAWI9ou6fAQ/ISg+7v/kHBOGtkH0cC9WIJW660mpuY2nPXkMFpDobWw852OVpnKnBKz9ZdGzAc+PKfKSxJbiL9sHaI9AJg9b3OmiGGppcFQUYGvqbrv+0vWLKa7wJrz57pSQST6wRsujuxBmsK3xeV8O4MTMMEt7RbAp4V5bD64uQKv/lfNAGGkdGPh+4OFdwTRiIXiOWwpYD5WV3aJsOGezwVah2cLyPX1YWA9LJ/9XGQaAXOEY+v1reM6679RuHVOXw5EUrYeeh+lY7FgDVn733BQ7GrYDWpwQP44rayrvI42miCbDDCUBFVwKAuLge+9ikPk6XziZKUuXFnh2UatctIF9SMDYT9JSXA9BHtllKTspnMjLkW8hP57SiCFNjzmNLj2tRvQ1bU1/EbKAYIzcyVHsHenINbo3jX28IOON9XlUCandCfFoZGmtMdqGll9kt1uNPFZZQfn2ahugcSNn5QXJYDiwWMfmBEK3/fwkvzfUan+AjVV/aOFOKVYycfqtF3OVldlbj49wu5TgF416L7p9ScdYER1KuB4Mfjfj2XBsU7AcK3ooaFKrAEjtEzfRm7heoTXwTP7TPq5sbvQrtpqsQil6+tT2O7JhsuUwIpGrLjdYKA3q6LWhX4yb6w1rnO/fCrgZasKTzSx3+EMGaTDrgx/Z9LrpDyIqJrqnExaHPO4dgzjSoEcgNqKwgScGpSwLpSEGWUEj2qBVPVh/2/+HGwCG6eECT14RIcbBVhmcPme01vvFkcnjFQihoBLfZ1i3O0oPCs6FB1ctetTepEQ6lHNd0RELJt6Fp8bRZTSMlgbJQI9vxWoXQMhkgBRG0uJCiHaCI1SVNcSycVRWte3Ov3KneftqGtDjohrb1MR11JfXeKczOfzmMd6RK18kibP9NwfMtjntD3iTj4IaZcF7GwNjlSBdDiwc+2sxuokwOzF6iRwTP0UnKGwD5Vk8/ne20PR8Yss1GEvjhRoaTeG/ZlhqpUZNDmsD0nFcWjBb762kyekOJZ/EEbcue41bR4lmKU8kWt8tu/4BzNLzzkAV9vz+S5cbINNfVUhwFx/8q2xsGdgaSNqNsoVYLIIn2VSFHQY1XSXmz2xOQIzo4AdMCv86dzt1dkOIcRz9quxQ6QVshbqTRztD4HQTEPGOy07qRdDCfoNQW6pbIJrNNKMiLZd53icY+rt78M1EHyrP7vQCtmPIslaNoKAJGHdZ5Sl9liynXYLCHgGnoXxDlY7WcGeKMzuiXD+/HGM3AC2GhcpJCJoDCFfsn46SlNqzWM18i+OFsMrh9tafixnRASu6NRHjoMPZ8JAUywkvz/7WbSLjh/dWyHue3cc1XlgtcXdaOLwkwL+vMtZEaWyi0jCQSfSpjOCWjHH4vksTv0n1iyd55hoUeIPRtdJhTLR4fGz8qaHkrVUgAEsZOykynfh8zZ/NM9yWTdNHyBT2LMKhemyKtjvTFDBNHepYKM2WONuU862MWk5FOOSgzYdZMWD9rG54w6mSFMos/G647b7LqLucG/fvjg3TpJLVGzNCBlmg5WaToXlYTzb0B+J4aJqaAZ6hj6Z6foys8ofPIEE0gRolSDkTscQ1wEl3C8qmbSSHrKnO+j+bkCbyGMW8+ouOM6HN89Vv6H5gDaysKy3/UkEmYOK/YGLIKV7Qa/9upC2elyhYdfCj1Ba/MMHUEibjIwesVXwNN4upCqqv0PC7Ps4V+pk28q6nxrZtSbjoAHEW1ZoZ26Hr6bZM5W/7yg4y+hP+KvEKmecSzUq6WBdT2iXYlAgKVKfP/oRz50lwEIxOPBnej+QBDWebn6Qq2U1ALn+bUtShcGE9nvGjenZyoavqF64VYeC7VwpMccp5clHiH/3m3UTPrTnGcUlf9oD22s25siBrpIdHPZ6k+dyyHCmf2dlN+zbgu9PgwyUu7gSFyROy9nvoFZIIarNTUNisoq157FxNWa7mCJ2zewidvr84Y8jm26FCAuD42lAJnzWmBHh6ptAsWLpLhz7+YAY6e00Vx2OfDNtNJcJG7wWuNLJGvT2oXvycve1HxYGWsZcZYRj4SpMGCloZ86ZyvbFIKTS4uYYvVMGgfWiAOcRUOZ4rikBEoAskxLRDjp1aKg/H/YsiNPey3lbIND2dq0BxJpPQLF6BSfKQ4mUr8F6P7GUSeUDY4aOfZreVjvUtrHzZoiJ3/3QABx/LElreZyk1339BL3UWoGayMTHYSat9SCUZPQhMPey8b6xV0DIra7pqRIBM0hRwXV6hGcf+y8eJPwOwNKKnQdKg0hFHr7DYv4mlcNRadoBbIIuM/crBtOKy5x9KlPLCW1pDcjHetoXETUHtmUBLI0bIP/oOZ9cl2+NT+MbfuRdSfX5w2jrlkYSCOzEVJDzJUkK07OkOg0FhDc0s49qqvXkpibLf1rfR3NNB7wPEOWsSBAO1kQsTJzHov+/wNKQdU/CfGK2atgsTasHjdwDKHsoa07WYHVSe88JErqrJYdO9VuHD7cmpgAubxfHRzaDU39i4ZCaAQcl6DZx1EIwmFBwMsPF/AGl7gr95BPm4POjc+RGmquiYdvp+TFgUl86vj9x/IGqUxp5UkayQBc621zA6OQSzDWpWS8VKZLXXp4VR1bEm0mkbpKQo8NsAqH1xl1Ct8Gda15Hdan1DP+RDXegoSXU0v4DJtLnr6JbAXMccV3HMPxPs1JQNges37Yj9MvLMCQutRn4WXx7/Zp4Kt7SnZJtKz8u8+DZonKD4KhfT3q7SuLWVqN+U+Wu6G+4w6xI68mWQGg2veM8ypLJBAjuJ22Rwa8KSiydbNDBV1jyDI13SvwTi42KTI74FulzbrChVBSpaP2bBwEIuet33bQBL1LmgZAAOMYc5eEf77kTFwBgt5+FS+aqwq4dAOVKyNQw4SUSwfUmlKNDkru+os3vawegzj/gvF5JZV/HGgvL46YOhsbSy57tq2ndNLpGcqPIk7I9VUQOeA7M2hcY/m5JLSriLkcR7Fdm6NvNLkrqfv1kVP4FM9N327fCc8ZGh3RHT+MFzhxfZON/vct4JMWoW+w1NV/Ah/84oQQApevjBaVPbaExgo7SYnaankywgKLVrPLHLH99hOSULFXjcOwjGQmQydii2En+kTDv9iDPLGGOrd6y52WhadRVnctuCzw+WTCOwOvRXgyR+bO6TWBVCbkuXvmUuZmSgTE60UsEvWOv1yEPpM3ialPhU1MPnowOQufVt/GsIA9aVEEqjgx60YAhR3Qd58zHNAT5ZcAIo8qKyYbQSA1CgT7E8mkc7pX4XIsFKfra8CC2CF2WEj/Hy3ztBjUT38cHfnfUS+STk1YewURQbevevalw1HUePCvK5o6stMciFfOi3hUzhJsgGNqpvYd1/tdQTZGzcurZ/ZtEKqaq5T+clTSboSljV8RyQOQDhblZ52bXW7L/1AgG9XLekuW0hVkR/FYI/eYCdn7zsAbRax3QAMh9/c6pPNduADJ456TBM65uvdt/WTawcmY7cOn+epVT403qND89Cx0oyd7PbM1iSSjj4Tx7hKQ1yOoiTXzoElpqhgN/k23FfOv9Bc4aYPLSNaU96jMlNIO2QjKobpIQe35qY2eoCn8Hcc2NXE9vGpudk9dKgipI+zyuUabyqzmh+qUfydQxVz4/nf8+7pURHST6N/U3PakzQ0QE0rHEoLYNuCOZTiLj6dJL3np0jn+LKIe4wm4x055oA1WrmOMcJRERPEb1OMKzFBNVz0wM6j4vRrCwVbhXoiaDAQAqWmjsefX8dSXOS4QhTZBrMKe/nLNzjaPnOO9JCiG9u2GIvR4ZQlBrzd0wfkj4iawQdgDwWTEAWqlJgqNjzLIaO7TTYbS1+u/2BRhOq8x2vYvF2J8nVLxR46bxA09Fgp09EsYNNxK96bO8TcyRRovzvwhrhb6YoTuhb4ccVPOuhYzUsKRVxeWDnUtmf14qVI/+3Ggf7ZFDolJodYtoyoEI0DziHfGorvg8BgPSzJI/YxVHAKe2K7SfNgOtlkN0rjEzfjh/sJ80XoFZDePrWEfrVdyI/vnDOQReP0w57jJiou7Jn5DyCrPuz+kqfE/sJEHPg7SqSyfSQVeX+tUgQzeo/jtKY+rpLugjAPx/brXLKjue7rF+PegUkaryRVPFP0/hTwOPYAUSjeNK8mziZ7Egoe17YeldUb512i+a3ETDKEZHUqMc1Us+F+umlahSyfADOm3pcX+QlrryQ28LMgMvNU5/PKYX77BLyL5cT6DzLAkyIm59HWauus+ysqnHiZixT27mWVKtFjb+TSOMCJ72xGPWop4TUO6L+DxvsqyV5XhWJFbVelJf5/mCc4XUbuSupfr7PfgfN32qj/VC0Tq49ekYzGe14GgxrV6uKHBhOOm1KvherTUo2NDZ9dI1bjCm/sgD5trAG2WsxFu1Pr4kNn1P6J7yfPytRzUaSVsdSAwLhtmoIZDlbH2hbLjDi1U7QXZ9cag4EK1CLJISednbwBpke5VfBwfNpJolHCDqx7xrxhsIionyXZtO5u/kAXMFGJPxLgs2vJeAgUNkhDWFEWXnOI3ddi9BvIU+REOQrTYtTnxxH5ziW99/uFdSA+cGnuAHs8UX9gBkolFHcLEqyZmyThzCqA5dQ4QBJyS1ISu84BRYBZms+5eERr/fcoGLT6zBnK0ZrRyYhb5UbPt4p37bdFaZWZ7Ajm7e6T7kYTmfrzM/wNpAdQ6aLmh/sCdyc9Kpu3tWbciRRDrhZ0Zv0NRBSqHejir932oj/o2kuIdfwPP7If7DeJKm7AYN3E65ATZf94hzEydbmGOGg8cwj8XsAq7D1kSy5U8hQjAptYwmNmf8FG0bJ+KqwuBLkgXBSfvMj9PKm4V//i/Stw6ZipjpbpZk7FRrV6Ye+K4EIi27tn7WLZfvocYBb7YkQrcsK5qkpF74GHvDWSxc/NWE6s+lODHMUWo4h6ua7Yk4xCBW8gmG1clHquEyFC1TpBu7clhAshaM0JhLqYC60RITcwVpn1YaGRjDmpyHvB1cj2k+jUWPkFOExRsHp4W1jDFGSUGhjVAI1ZNeHfISH+gRQRpMEv7n6jBxNrA7v5NuzO4B0Av/t2mZ/g5OHWaQ4Kg9d8PjIwXxuunaw/0OJOfFU3HsuKf9FJpFFuzP8Ao6JhRju7phZYuVP5ZvvIh0G/XID13Hdddux7kY9U4hbqWJDXVukEEdAKzZ8Alp8R83v1+IIRPtL+CuEQ1pDXfLAw/VnUUeWdUIQAbVYBD3ZH9vcZF/6YjzaJMOI2x3ZQAGA3tYjYBV0YLqYCWPoSusk6GXsX/+s/9lCol8dqb45gIL63rUyBZdL2Hp04B2aTX9e0BYG10f5KKd81lHNaK0Fx36XUDP+hU5a+HZAIaZEcmHq7ODu/EK8TH8HEW8m8D/NEVccnodwYSlmHs8L6xIsbpbb3dtvQ9tfPmZugob4OsN2vvAeen7/rw4CmKWsT+3E1vK0WNcor1w1gvtvJMwX7ug1bzgx2A99kVS3p91iEtsRrA27GRnJaj+zz/RH/yurGELJoE9KsYziH2W4lT89vBinimlubFR4tWrySIZVAJu4yFqztMRSHfBWxP3PnN8+QXwEgY6i+n7NgGg/zyekgfKCh6fwzYgS3/sifHMOX0g5z7lS6itNcRxxgGt0pUqyuaz+TlWuNW54nd2KZo+43V5L0Bif3MCnUGKCaMJ6DjC4CO3MIdOn4Uy8dq2csJuEgNErqYDM97clNLgYc189A34vJ5cvP4uxFoGJn1XEoM/b6BciBPNPAMDm6izKXJefhWwAfcBIZUbT79Re4gAZGKVwUY1K/Wtsx8ky8miGAWh6gC08We0pguCqQsGUoMRydCUtdMMwGNXSFZYGrtDIIfhbYgniUbUp7inQnjbR2Pxt0B/vSHyJUy37ge9SoIAN4ARdoX4m4LYxvsfz1ldCcYRcF25bAgK3AjTh5VsdzLiNQWUDHhtRNdWnZLK/ueFn1koyRxWc/ChNFi4sfxvaQEHl8VM1P+BsBDiMhy7qQrcSpPfWFpacSafhwXmiuSQDqYFrpEMDv0TTw9zFAe9VVhilpqoO5B6pD3DP6cjcBpyBwWqD7rIOxqZXQ8MAUz3k4+fmZVr9SReDJ2xJfff1qHLGfPXwWqbeOM6zsP6B/Aw+8/sdoQdhNo3YpaSHWC5Z2S6clX12AW2eY8TK4cC6ynsJitg/q+bo7MBYif/KEczaO8NYrRNIVaQZLtyEYfIPysrg7QQuupBW6Z+T96KCI8Rgk49BJNSnjLwx3QfSvRk2jMaqkHWQwk7qHLmt7+HpIVejRZ6bdtfvDE/EuFWdaDedw/tpARSbcc+rgP1NV8azfwKrvUPxjktCEfMRUc6jw1zSDZT/QfjPZAAFqoJz4blLaRDiSi7Qsig0OlsG7fZKjjMZaR3kkmo3gxFBnkotKAqWwRHsWRx8B4T+8WCN5ijHCu8vM/38SfIk5mHxrKuSv1d4qTDoEN2pr6MlCtYqvWVHwzOqwggStCf596kMkmN/wYc12Kxk2J6IzpW3Ek2LxttFjMA4h7Wd3IS+j9p0feVmDOjrwYUhB0M11yjPZJrfjLe6McrSBBqx0xbVxya2hP2qANZeRp7WjIQt8vbdEXuIzP9T/3K/9QwVwO+8AifY4J4vW69yjUuuRzoxa6Xms0lExK6emTWjkMzATAQLxpOEA8AkCnQ8i6GAfqef2mGfMBe2qauCwQDM//0U35O/5d95Os4XBnpho9yd3BcWL709RaYhBOQhpYXfnnC4ImWiQLLxYvi4tLxi8iQkEkHcG2oS/UyIueB23jOWTv9SvQJiEozJ5MDK/JWhQU0S+46OFaYOBTjIMhLuEWGOFufhSrRB6Ug4w+ZAGs8NS4Wv2N7fzDwGWD1vvG0PDzO+1zsT+fsOmBvo+CkVakmnI+t5H91r7+4d3nbajz7E8IWwN6io+YkLSKosLSxAYnrD3AEe9RYxQ7w/FUwsKG3Y+p0PLeX+xxVllNnzOSyn9zCYvwedvZ5Qa3lwkIdqtB/TYQbR0FW6eoRUy9r5BpxnXPsHofSjtFibNA6hlNSmADan4oLAjQ8lMDJXch0jzhr5f5cpbrVoMjFw8ZPtXNnqF/Ax/XSpnNkevSDLoPBnjRvoe4m4I7CMfxcjLBp2byiPzdrDU57/cS7OeGL9rxUl2iIfVhDaA7dw1yjVbT9S2qs9PzfxI40qNrJuO9tj5WkRiA/OqPa0afaiEi6XOSZ1aCsHJemTHh4W6h38VPTDZisGKa8MqmNzEjVdrQTWjyWUgB5SrRipD6KDwgwcpCzWNa2giAKZpIy8GAgX/oa8a6MhRxGJ2PD9nJG/My6TpiTu/+Qevsj/zWcYmbna3Atthwi4g0Xo40lwSKShZ0CXrMJyocdhb3XFCM4ajuYozQEZE+8vPfqNhmeGXDizEdtEuQaZ6gGVarL9yU+GB69Wc+ZZjFoJCAwh3qXtPgnl8qEk09DCaQe0+Z3PEQqtFsz+kHlX+/J6DtXxTJSpxPVNZwd+rzrqaZMgoQIWdP93PY4nVu5HbjooAQcDPQOXbJ6/R/63dvx7fEEVT9M4TH3JV36J7UvCfTAjo1Ykvw/mzRCcbDBcnCMAU7SLFh4F7GWrJsvlCe3ks5wbjG9ChhjopYaslWkhCByvCnQYjezuev9NVOoabPPKzk842Sit+EPmKcyVCfZ3bHBwllR+S+RDcxoMlxVfBHUeKLoApGX8tRWJvfpxE9jcDpjekAjKCC+IzdBCyNjpSiatVGtJPEZUJxjFmVTZww9X6+kOT9emxqDMKjbGpXaD2cJ9DbGrLa52aux1dXWajJf+9pkTbT7dMpSR/TYs7ZHmgbgdqF1hsU55GE8JMFKa1ISjjNrb8lLXF3LlZ1+6UDyS8OIKgJztHgHO+FZaIpkwb2XIEsYE5A/ff1VVClKXB5LZVsbDBud/Xa419envtTlFw7KulNhxdf+OaLrrL/grdXDfuJ4Wc2zURIbUWCnU0v/e9cuN+eWnGI6CynPEq6K8rSxz/hFo7kKlSi5DNS+tQKhjz8U2qC+EUuIS21/wQMQQM+7SSa+vAHu0AFdqDh0FueoFN88FgiUusnUy7VbblrT4bNEwf89l/b7rTVHR77LbVJCLGr2VT2oTZX6GN3nnnrly9E4Aeptx7dPsnDNFFukL4bNdTX/3tHQ0RmSodwkMNIZj3e4F2Ay6GvByEa/Nmihu+/YYaghfvm1iyoUoqDeAo5DOyYBzExENtG9bg3aMGyDVu0eHdM/W7H7Ix16Wln7dTOZISbylACPmX6WPaN49u3K1AFk4q8AKFSg8JvkB0LR8tqyaVeTjomJtLo6s/0TBgu8FVdEMtMnYZt+OB/X0z3IY9RMUtgPKln07OemnHPa/xKFineBWLZrM0xuv7hCj9Zou5tzowT6kuv3k70L/uWjEDMCUTChg+XvTwzIrsxoineBlU1bQ4IBa8QWddvLTeljegsH/deVl+/LIXrdfgvihUTO1Cy+xxra3lefOkaAwFdIdWgACR5Mi+9F1bQj6ouazNuGffrtYlJ3M7yPqis5U8G3hdbuacVWQ3cjZh1b+6awyG55cRc0NN9IqA52EAD+zsG72sCCcbBM6gH2YUkLRzF+CToUIyiHNmO9ujnaph6YPiY0yOXF6G3zgLT+kdHUyFyDj+yYYSCMn/oE9DIjxKIMGltgXJh+a2bjOZRy2k+83BPhGxdJdhUzMKCknEmy5o0yooZMjT9Hab/2DzTupv2vtQjh43kp+0L5XadVpLzOC4sTZKQ56PWN1Atzn0EOsdhQWE+v0pGcEuFdUOfoBZvyQRHTK7c7G9Zztr1FtnwwjtTO/rgMM8DRrohkaxi+eKEbSzNdD3HUMVyxfmiGqLQxhek+pUSnZJAaaCJS6u+0A4MS4+g/PPm0vH0xV7eiijDH/iAhoRQQU1hWP2vShdqO2VbuCZMlnHUz9EnIJ2tvLwLCnWgXe0mpPpMKMQq8EE78lS2Vn18ft7IU+T2yi9M7BWwRg94G81cuvngz/1LYzmkuERPvR47wypivY8RGwqPZ66yspWKGtXdZ790JKd2bGIIOPl62QQVvfYgdSPRhmCJ+nDfFCsLdrf4kDZchikHHkZTjyNyVZ75z0E7SxyJqobIN1QfeSiImwPS8KpoH8uzoLtRR82ohIJsDNSuyTvyK3uYJVST69uZFSqyd55lEqZ/NhREZJpIWLk7d3Qel+iqDrNqa/6SLcwxbZ3USEDagt1xhTgNs/j1Yia88jaX29eT+ciKgHADSZ6lyr4TRcAEFVu1cbrD0WklyGTmYZ3udYnZ3dQsXAXGnPtHxW45GIGp1lWK689ykUfsbQotW6yyKe/TDd2K+GJS8bhWwQouPxzLglMuAsR9Bl+Qm8WfPm9ehrXVARXqg6Gd9Ec70U40Op74UQi4Zqx8w2ihk8BnYYgyr7GHgbeiD1PoPz4sEGnZOnCPCbzQvAireTuVWlRe2ilB9w5vOE2dWBuud//UAmyhgT5X+4amoid/0xaalc5JKFiPnx5bWEMjKEKPrI8fePsXSoQVoUdggib6G4+YwwIkbp1s9LFSKLf3s+SGmDPe4sQjUU+rqdo0U+CUzH1+7OEQcZ7PoAp0hduWkrAbXjYmOMZ8M6TgDmToGrHeWdJ72w62I+5wg5F7E+COP+bqtkZcTEX+sFseODV2ej9ELuZFzVE5Ly7cu2f84ct9JzBVkpc6kCZvsdDSDZ8wVvlN4dmv5Vl7ddO6PkWhfSuNYLstifOgIQTgCVcKxN6ym6co0js77ogpo1H4p0DSTgq/2lNMdl1d6duVCAE0QxsLIB/NOGwGwdQrSeBZ++t4+AsaJnZRycnhwpIWldUUBGvluSHhPczA8Vav680Se8q3qs6c2F+WgXOIT3CsV0JeLbXdTeQ5FBS/ZUqqNMGxKNP6ECD4FCpFVVCvy/5Br1kPIgqtUk5zdcQAfXo9HC3S8WzG8kbjXioBWctZ2DjBvlMrs8sFtdaPDTrpLf15K9yyDLxN10WkNm7kI1Wefhoo7K/JcapLnj9nZPae+KCnrWfNjw1rQKL8GZfu3HzzqgCACczChZvLBS+YTkWmfsvQSLPWthVu+X4lVGojLGfDrr3L67Y/fIC2RqvytjN8JMN5nHt8YYyqbvNFLX8aFo2ZekId8pjaPcj0q4NWILg8aISY8h/SSKz40G91u/WhnUNTzIQLjvY0D0DahSXFxaBlF9jLz5HJlhuC2jpdLIJmPFFDfPCU49swA5ur0bC54vDWo49oRvUrzZd9JwwLPmFm2kZ3P2+AyQqj/So4kJZUsdMvSw9AUTUy7q5Iu7A6Z7vx6Y6cfd3NUMCdQCdjVwgyjlhqHkzmvPExTaCUdALyrn7oJJ0o3e3k+oSmIrs+5KBMcaSNevgZ3/vJcTRmldQgp0IJg0Wrq8MVL48vhON0cmk7kEjuAXKcJd+5uIKIeXkgkoBe50bogfMTgV6W2kP35PuzWYJT6he8TrRks/T9wNaSrN6QthzfHRwWpGqZND4gqEI5tZYdUirzGkkdbLosnOIyNT0vGg2G1EzP7lBYdt75LMGz5EE1wytAFBXdfYltkua9mzX36T6l1K+dktvCfEDUhdktLl4+7dK9Fx1Ernq7xEeWsBxEoAsSflSYSOLyktcPh21YW7VngR2sBTgpzQjbfEwufSkiedFwD8Jt+tBTFwqIcReGak7Cq9W8bQ0/ECNwRuVX1mWGytOjH+yMB0e1Uuj1/UcigxwLp3GkCniRCVvjU3EWxV3QFcG9ycnoMFDwBGHCMkDfjtn4egdOG+2RnXzgzgiWiMtU8baP0eYstgqjlZAbAi7uerUgi8nUHnc9ch/bsUr0oMhuQFU9ATegIU8A/JcmXN1TCV6UTX6f5zbaTj37DOTI6mpXPAI87CnCEBHQ37P/KatSqRo6+gjJiZSjigguhsbyXxWBbjA51SeLAcB+6YBxu6sOzuFDTEobuOWLOY+7vZ4GEfLciRA2KV/Nj+x2/lqsqGQjCM+lqAwJ/qm15/l4LoqO11IZcyAE2bta6gTsgt2wY6YV+xZ5JbNwk1txvDbPnu7UHlAZA1Xf83HCTfCcvnUJrEqpOSg73yh5yWAk6FsiZW0DDhSyJ73cqhvWd/fE8iI7d8Vapl46/hBoVV2g4+uYIrEq5cih0Xb0amsldQfQNMLEFFl6KXRVFY/mleG5500bisVRuu+zifGT3jJ0UQpA5bzG73XRd5dXe1VHZY7L8oypEnj+Lkev83J4+0B9bZZU8lZweONH2mxYNRkU3EGo2Up02pNZwRM7lVnWTyGBZblJ4H2QSUxePrzWD8r/l0i5HhPGtw==" title="Mekko Graphics Chart">
            <a:extLst>
              <a:ext uri="{FF2B5EF4-FFF2-40B4-BE49-F238E27FC236}">
                <a16:creationId xmlns:a16="http://schemas.microsoft.com/office/drawing/2014/main" id="{7BBB1E5A-6A50-4E15-94F4-A892163332DA}"/>
              </a:ext>
            </a:extLst>
          </p:cNvPr>
          <p:cNvSpPr>
            <a:spLocks noChangeAspect="1"/>
          </p:cNvSpPr>
          <p:nvPr>
            <p:custDataLst>
              <p:tags r:id="rId24"/>
            </p:custDataLst>
          </p:nvPr>
        </p:nvSpPr>
        <p:spPr bwMode="gray">
          <a:xfrm>
            <a:off x="2689583" y="2375667"/>
            <a:ext cx="1582609" cy="586137"/>
          </a:xfrm>
          <a:prstGeom prst="rect">
            <a:avLst/>
          </a:prstGeom>
          <a:blipFill>
            <a:blip r:embed="rId30"/>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7" name="Rectangle 206">
            <a:extLst>
              <a:ext uri="{FF2B5EF4-FFF2-40B4-BE49-F238E27FC236}">
                <a16:creationId xmlns:a16="http://schemas.microsoft.com/office/drawing/2014/main" id="{95791BE8-8ACF-483F-B105-6754F6B30EE2}"/>
              </a:ext>
            </a:extLst>
          </p:cNvPr>
          <p:cNvSpPr/>
          <p:nvPr/>
        </p:nvSpPr>
        <p:spPr bwMode="gray">
          <a:xfrm>
            <a:off x="2815028" y="2961630"/>
            <a:ext cx="120650" cy="118872"/>
          </a:xfrm>
          <a:prstGeom prst="rect">
            <a:avLst/>
          </a:prstGeom>
          <a:solidFill>
            <a:srgbClr val="333333"/>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8" name="Rectangle 207">
            <a:extLst>
              <a:ext uri="{FF2B5EF4-FFF2-40B4-BE49-F238E27FC236}">
                <a16:creationId xmlns:a16="http://schemas.microsoft.com/office/drawing/2014/main" id="{960E9F26-FA67-45A1-B8E7-E27F3038D11A}"/>
              </a:ext>
            </a:extLst>
          </p:cNvPr>
          <p:cNvSpPr/>
          <p:nvPr/>
        </p:nvSpPr>
        <p:spPr bwMode="gray">
          <a:xfrm>
            <a:off x="2815028" y="3108982"/>
            <a:ext cx="120650" cy="118872"/>
          </a:xfrm>
          <a:prstGeom prst="rect">
            <a:avLst/>
          </a:prstGeom>
          <a:solidFill>
            <a:srgbClr val="85858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9" name="Rectangle 208">
            <a:extLst>
              <a:ext uri="{FF2B5EF4-FFF2-40B4-BE49-F238E27FC236}">
                <a16:creationId xmlns:a16="http://schemas.microsoft.com/office/drawing/2014/main" id="{2BE3F625-077F-4A46-ADF9-E891BDF0AD4C}"/>
              </a:ext>
            </a:extLst>
          </p:cNvPr>
          <p:cNvSpPr/>
          <p:nvPr/>
        </p:nvSpPr>
        <p:spPr bwMode="gray">
          <a:xfrm>
            <a:off x="2815028" y="3256333"/>
            <a:ext cx="120650" cy="118872"/>
          </a:xfrm>
          <a:prstGeom prst="rect">
            <a:avLst/>
          </a:prstGeom>
          <a:solidFill>
            <a:srgbClr val="D6D6D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10" name="TextBox 209">
            <a:extLst>
              <a:ext uri="{FF2B5EF4-FFF2-40B4-BE49-F238E27FC236}">
                <a16:creationId xmlns:a16="http://schemas.microsoft.com/office/drawing/2014/main" id="{C18365FF-C7E0-4C67-A1DE-C4856821ACB3}"/>
              </a:ext>
            </a:extLst>
          </p:cNvPr>
          <p:cNvSpPr txBox="1"/>
          <p:nvPr/>
        </p:nvSpPr>
        <p:spPr bwMode="gray">
          <a:xfrm>
            <a:off x="2940675" y="2922302"/>
            <a:ext cx="319566" cy="195814"/>
          </a:xfrm>
          <a:prstGeom prst="rect">
            <a:avLst/>
          </a:prstGeom>
          <a:noFill/>
        </p:spPr>
        <p:txBody>
          <a:bodyPr wrap="none" lIns="36000" tIns="36000" rIns="36000" bIns="36000" rtlCol="0">
            <a:spAutoFit/>
          </a:bodyPr>
          <a:lstStyle/>
          <a:p>
            <a:pPr marL="0" indent="0">
              <a:buNone/>
            </a:pPr>
            <a:r>
              <a:rPr lang="en-US" sz="800"/>
              <a:t>Govt.</a:t>
            </a:r>
            <a:endParaRPr lang="en-US" sz="800" err="1"/>
          </a:p>
        </p:txBody>
      </p:sp>
      <p:sp>
        <p:nvSpPr>
          <p:cNvPr id="211" name="TextBox 210">
            <a:extLst>
              <a:ext uri="{FF2B5EF4-FFF2-40B4-BE49-F238E27FC236}">
                <a16:creationId xmlns:a16="http://schemas.microsoft.com/office/drawing/2014/main" id="{40D80A4A-048F-4AF3-AC84-9D44601CE124}"/>
              </a:ext>
            </a:extLst>
          </p:cNvPr>
          <p:cNvSpPr txBox="1"/>
          <p:nvPr/>
        </p:nvSpPr>
        <p:spPr bwMode="gray">
          <a:xfrm>
            <a:off x="2940675" y="3080884"/>
            <a:ext cx="736346" cy="195814"/>
          </a:xfrm>
          <a:prstGeom prst="rect">
            <a:avLst/>
          </a:prstGeom>
          <a:noFill/>
        </p:spPr>
        <p:txBody>
          <a:bodyPr wrap="none" lIns="36000" tIns="36000" rIns="36000" bIns="36000" rtlCol="0">
            <a:spAutoFit/>
          </a:bodyPr>
          <a:lstStyle/>
          <a:p>
            <a:pPr marL="0" indent="0">
              <a:buNone/>
            </a:pPr>
            <a:r>
              <a:rPr lang="en-US" sz="800"/>
              <a:t>Private insurer</a:t>
            </a:r>
          </a:p>
        </p:txBody>
      </p:sp>
      <p:sp>
        <p:nvSpPr>
          <p:cNvPr id="220" name="TextBox 219">
            <a:extLst>
              <a:ext uri="{FF2B5EF4-FFF2-40B4-BE49-F238E27FC236}">
                <a16:creationId xmlns:a16="http://schemas.microsoft.com/office/drawing/2014/main" id="{891C49E6-FFA4-4326-ACC3-2EAE5324053E}"/>
              </a:ext>
            </a:extLst>
          </p:cNvPr>
          <p:cNvSpPr txBox="1"/>
          <p:nvPr/>
        </p:nvSpPr>
        <p:spPr bwMode="gray">
          <a:xfrm>
            <a:off x="2940675" y="3239467"/>
            <a:ext cx="301933" cy="195814"/>
          </a:xfrm>
          <a:prstGeom prst="rect">
            <a:avLst/>
          </a:prstGeom>
          <a:noFill/>
        </p:spPr>
        <p:txBody>
          <a:bodyPr wrap="none" lIns="36000" tIns="36000" rIns="36000" bIns="36000" rtlCol="0">
            <a:spAutoFit/>
          </a:bodyPr>
          <a:lstStyle/>
          <a:p>
            <a:pPr marL="0" indent="0">
              <a:buNone/>
            </a:pPr>
            <a:r>
              <a:rPr lang="en-US" sz="800"/>
              <a:t>OOP</a:t>
            </a:r>
          </a:p>
        </p:txBody>
      </p:sp>
      <p:sp>
        <p:nvSpPr>
          <p:cNvPr id="147" name="Oval 146">
            <a:extLst>
              <a:ext uri="{FF2B5EF4-FFF2-40B4-BE49-F238E27FC236}">
                <a16:creationId xmlns:a16="http://schemas.microsoft.com/office/drawing/2014/main" id="{17434E15-7039-482B-AC7A-598D2B3CA7A7}"/>
              </a:ext>
            </a:extLst>
          </p:cNvPr>
          <p:cNvSpPr/>
          <p:nvPr/>
        </p:nvSpPr>
        <p:spPr bwMode="gray">
          <a:xfrm>
            <a:off x="935112" y="2765467"/>
            <a:ext cx="64709" cy="64709"/>
          </a:xfrm>
          <a:prstGeom prst="ellipse">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148" name="Rectangle 147">
            <a:extLst>
              <a:ext uri="{FF2B5EF4-FFF2-40B4-BE49-F238E27FC236}">
                <a16:creationId xmlns:a16="http://schemas.microsoft.com/office/drawing/2014/main" id="{7DAD9F0E-58E6-4B31-A0C7-74483A2C810B}"/>
              </a:ext>
            </a:extLst>
          </p:cNvPr>
          <p:cNvSpPr/>
          <p:nvPr/>
        </p:nvSpPr>
        <p:spPr bwMode="gray">
          <a:xfrm>
            <a:off x="169466" y="2599830"/>
            <a:ext cx="967422" cy="2207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b="1">
                <a:solidFill>
                  <a:schemeClr val="tx1"/>
                </a:solidFill>
              </a:rPr>
              <a:t>Jakarta &amp; Bekasi</a:t>
            </a:r>
          </a:p>
        </p:txBody>
      </p:sp>
      <p:sp>
        <p:nvSpPr>
          <p:cNvPr id="152" name="Oval 151">
            <a:extLst>
              <a:ext uri="{FF2B5EF4-FFF2-40B4-BE49-F238E27FC236}">
                <a16:creationId xmlns:a16="http://schemas.microsoft.com/office/drawing/2014/main" id="{B49F366F-08E2-4707-A5B0-9C419CBD0E81}"/>
              </a:ext>
            </a:extLst>
          </p:cNvPr>
          <p:cNvSpPr/>
          <p:nvPr/>
        </p:nvSpPr>
        <p:spPr bwMode="gray">
          <a:xfrm>
            <a:off x="1024514" y="2835043"/>
            <a:ext cx="64709" cy="64709"/>
          </a:xfrm>
          <a:prstGeom prst="ellipse">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155" name="Rectangle 154">
            <a:extLst>
              <a:ext uri="{FF2B5EF4-FFF2-40B4-BE49-F238E27FC236}">
                <a16:creationId xmlns:a16="http://schemas.microsoft.com/office/drawing/2014/main" id="{2151D5DE-39D5-46E5-BC93-348E13FFB6A0}"/>
              </a:ext>
            </a:extLst>
          </p:cNvPr>
          <p:cNvSpPr/>
          <p:nvPr/>
        </p:nvSpPr>
        <p:spPr bwMode="gray">
          <a:xfrm>
            <a:off x="382912" y="2768412"/>
            <a:ext cx="798672" cy="2207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b="1">
                <a:solidFill>
                  <a:schemeClr val="tx1"/>
                </a:solidFill>
              </a:rPr>
              <a:t>Bandung</a:t>
            </a:r>
          </a:p>
        </p:txBody>
      </p:sp>
      <p:sp>
        <p:nvSpPr>
          <p:cNvPr id="156" name="Oval 155">
            <a:extLst>
              <a:ext uri="{FF2B5EF4-FFF2-40B4-BE49-F238E27FC236}">
                <a16:creationId xmlns:a16="http://schemas.microsoft.com/office/drawing/2014/main" id="{8C1AA636-82CA-4D01-BBB8-1F47DD8EC0FA}"/>
              </a:ext>
            </a:extLst>
          </p:cNvPr>
          <p:cNvSpPr/>
          <p:nvPr/>
        </p:nvSpPr>
        <p:spPr bwMode="gray">
          <a:xfrm>
            <a:off x="1178590" y="2821742"/>
            <a:ext cx="64709" cy="64709"/>
          </a:xfrm>
          <a:prstGeom prst="ellipse">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157" name="Rectangle 156">
            <a:extLst>
              <a:ext uri="{FF2B5EF4-FFF2-40B4-BE49-F238E27FC236}">
                <a16:creationId xmlns:a16="http://schemas.microsoft.com/office/drawing/2014/main" id="{4D85B046-BC97-41E2-B81A-EB2A8E59227A}"/>
              </a:ext>
            </a:extLst>
          </p:cNvPr>
          <p:cNvSpPr/>
          <p:nvPr/>
        </p:nvSpPr>
        <p:spPr bwMode="gray">
          <a:xfrm>
            <a:off x="979414" y="2669193"/>
            <a:ext cx="798672" cy="2207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b="1">
                <a:solidFill>
                  <a:schemeClr val="tx1"/>
                </a:solidFill>
              </a:rPr>
              <a:t>Surabaya</a:t>
            </a:r>
          </a:p>
        </p:txBody>
      </p:sp>
      <p:sp>
        <p:nvSpPr>
          <p:cNvPr id="158" name="Oval 157">
            <a:extLst>
              <a:ext uri="{FF2B5EF4-FFF2-40B4-BE49-F238E27FC236}">
                <a16:creationId xmlns:a16="http://schemas.microsoft.com/office/drawing/2014/main" id="{35BD27C0-8446-436D-BEE2-6DBB56527723}"/>
              </a:ext>
            </a:extLst>
          </p:cNvPr>
          <p:cNvSpPr/>
          <p:nvPr/>
        </p:nvSpPr>
        <p:spPr bwMode="gray">
          <a:xfrm>
            <a:off x="581102" y="2291476"/>
            <a:ext cx="64709" cy="64709"/>
          </a:xfrm>
          <a:prstGeom prst="ellipse">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FFFFFF"/>
              </a:solidFill>
            </a:endParaRPr>
          </a:p>
        </p:txBody>
      </p:sp>
      <p:sp>
        <p:nvSpPr>
          <p:cNvPr id="159" name="Rectangle 158">
            <a:extLst>
              <a:ext uri="{FF2B5EF4-FFF2-40B4-BE49-F238E27FC236}">
                <a16:creationId xmlns:a16="http://schemas.microsoft.com/office/drawing/2014/main" id="{FB2A7B9F-9AB6-4340-9262-0BD7C8D04854}"/>
              </a:ext>
            </a:extLst>
          </p:cNvPr>
          <p:cNvSpPr/>
          <p:nvPr/>
        </p:nvSpPr>
        <p:spPr bwMode="gray">
          <a:xfrm>
            <a:off x="467971" y="2224640"/>
            <a:ext cx="798672" cy="22073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b="1">
                <a:solidFill>
                  <a:schemeClr val="tx1"/>
                </a:solidFill>
              </a:rPr>
              <a:t>Medan</a:t>
            </a:r>
          </a:p>
        </p:txBody>
      </p:sp>
    </p:spTree>
    <p:custDataLst>
      <p:tags r:id="rId1"/>
    </p:custDataLst>
    <p:extLst>
      <p:ext uri="{BB962C8B-B14F-4D97-AF65-F5344CB8AC3E}">
        <p14:creationId xmlns:p14="http://schemas.microsoft.com/office/powerpoint/2010/main" val="340910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btfpColumnIndicatorGroup2">
            <a:extLst>
              <a:ext uri="{FF2B5EF4-FFF2-40B4-BE49-F238E27FC236}">
                <a16:creationId xmlns:a16="http://schemas.microsoft.com/office/drawing/2014/main" id="{0C16E0EE-B68E-4F68-85F0-15FF79181A69}"/>
              </a:ext>
            </a:extLst>
          </p:cNvPr>
          <p:cNvGrpSpPr/>
          <p:nvPr/>
        </p:nvGrpSpPr>
        <p:grpSpPr>
          <a:xfrm>
            <a:off x="0" y="6926580"/>
            <a:ext cx="12192000" cy="137160"/>
            <a:chOff x="0" y="6926580"/>
            <a:chExt cx="12192000" cy="137160"/>
          </a:xfrm>
        </p:grpSpPr>
        <p:sp>
          <p:nvSpPr>
            <p:cNvPr id="25" name="btfpColumnGapBlocker301444">
              <a:extLst>
                <a:ext uri="{FF2B5EF4-FFF2-40B4-BE49-F238E27FC236}">
                  <a16:creationId xmlns:a16="http://schemas.microsoft.com/office/drawing/2014/main" id="{495696A3-A87C-4292-9B7A-3B03197A2970}"/>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845612">
              <a:extLst>
                <a:ext uri="{FF2B5EF4-FFF2-40B4-BE49-F238E27FC236}">
                  <a16:creationId xmlns:a16="http://schemas.microsoft.com/office/drawing/2014/main" id="{63FD2205-AC82-4210-AB28-391F29E9747A}"/>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422242">
              <a:extLst>
                <a:ext uri="{FF2B5EF4-FFF2-40B4-BE49-F238E27FC236}">
                  <a16:creationId xmlns:a16="http://schemas.microsoft.com/office/drawing/2014/main" id="{E1FFE233-27EB-4628-98C4-3103BBF25A6B}"/>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491905">
              <a:extLst>
                <a:ext uri="{FF2B5EF4-FFF2-40B4-BE49-F238E27FC236}">
                  <a16:creationId xmlns:a16="http://schemas.microsoft.com/office/drawing/2014/main" id="{67CDD685-9104-41D6-AA8C-2B5B43E1477D}"/>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B5226CCA-ED7D-47D7-8240-BC4761A3F645}"/>
              </a:ext>
            </a:extLst>
          </p:cNvPr>
          <p:cNvGrpSpPr/>
          <p:nvPr/>
        </p:nvGrpSpPr>
        <p:grpSpPr>
          <a:xfrm>
            <a:off x="0" y="-205740"/>
            <a:ext cx="12192000" cy="137160"/>
            <a:chOff x="0" y="-205740"/>
            <a:chExt cx="12192000" cy="137160"/>
          </a:xfrm>
        </p:grpSpPr>
        <p:sp>
          <p:nvSpPr>
            <p:cNvPr id="24" name="btfpColumnGapBlocker593524">
              <a:extLst>
                <a:ext uri="{FF2B5EF4-FFF2-40B4-BE49-F238E27FC236}">
                  <a16:creationId xmlns:a16="http://schemas.microsoft.com/office/drawing/2014/main" id="{B846EFE5-99F3-4A3B-8CBC-A4EB4FFEE23F}"/>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ColumnGapBlocker768294">
              <a:extLst>
                <a:ext uri="{FF2B5EF4-FFF2-40B4-BE49-F238E27FC236}">
                  <a16:creationId xmlns:a16="http://schemas.microsoft.com/office/drawing/2014/main" id="{110A574B-1179-4CA8-8F56-F551952F4DCF}"/>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733643">
              <a:extLst>
                <a:ext uri="{FF2B5EF4-FFF2-40B4-BE49-F238E27FC236}">
                  <a16:creationId xmlns:a16="http://schemas.microsoft.com/office/drawing/2014/main" id="{80E58294-7AA1-452A-8AE6-2170542E4086}"/>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135470">
              <a:extLst>
                <a:ext uri="{FF2B5EF4-FFF2-40B4-BE49-F238E27FC236}">
                  <a16:creationId xmlns:a16="http://schemas.microsoft.com/office/drawing/2014/main" id="{919FA985-B797-46D1-A988-CFF113B5196C}"/>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703BF73-8294-48EB-8AC0-5F2B5F5A8E04}"/>
              </a:ext>
            </a:extLst>
          </p:cNvPr>
          <p:cNvSpPr>
            <a:spLocks noGrp="1"/>
          </p:cNvSpPr>
          <p:nvPr>
            <p:ph type="title"/>
          </p:nvPr>
        </p:nvSpPr>
        <p:spPr/>
        <p:txBody>
          <a:bodyPr/>
          <a:lstStyle/>
          <a:p>
            <a:r>
              <a:rPr lang="en-US" b="1">
                <a:solidFill>
                  <a:srgbClr val="CC0000"/>
                </a:solidFill>
              </a:rPr>
              <a:t>INDONESIA</a:t>
            </a:r>
            <a:br>
              <a:rPr lang="en-US" b="1"/>
            </a:br>
            <a:r>
              <a:rPr lang="en-US"/>
              <a:t>Regulation - BPJS: What you need to know</a:t>
            </a:r>
          </a:p>
        </p:txBody>
      </p:sp>
      <p:graphicFrame>
        <p:nvGraphicFramePr>
          <p:cNvPr id="3" name="btfpTable256682">
            <a:extLst>
              <a:ext uri="{FF2B5EF4-FFF2-40B4-BE49-F238E27FC236}">
                <a16:creationId xmlns:a16="http://schemas.microsoft.com/office/drawing/2014/main" id="{560AFCB3-D53C-4496-BDA0-40D3D1523D39}"/>
              </a:ext>
            </a:extLst>
          </p:cNvPr>
          <p:cNvGraphicFramePr>
            <a:graphicFrameLocks noGrp="1"/>
          </p:cNvGraphicFramePr>
          <p:nvPr>
            <p:custDataLst>
              <p:tags r:id="rId2"/>
            </p:custDataLst>
          </p:nvPr>
        </p:nvGraphicFramePr>
        <p:xfrm>
          <a:off x="330200" y="1237368"/>
          <a:ext cx="11531601" cy="5280660"/>
        </p:xfrm>
        <a:graphic>
          <a:graphicData uri="http://schemas.openxmlformats.org/drawingml/2006/table">
            <a:tbl>
              <a:tblPr firstRow="1" firstCol="1">
                <a:tableStyleId>{9D7B26C5-4107-4FEC-AEDC-1716B250A1EF}</a:tableStyleId>
              </a:tblPr>
              <a:tblGrid>
                <a:gridCol w="584200">
                  <a:extLst>
                    <a:ext uri="{9D8B030D-6E8A-4147-A177-3AD203B41FA5}">
                      <a16:colId xmlns:a16="http://schemas.microsoft.com/office/drawing/2014/main" val="3452958351"/>
                    </a:ext>
                  </a:extLst>
                </a:gridCol>
                <a:gridCol w="1771650">
                  <a:extLst>
                    <a:ext uri="{9D8B030D-6E8A-4147-A177-3AD203B41FA5}">
                      <a16:colId xmlns:a16="http://schemas.microsoft.com/office/drawing/2014/main" val="345463865"/>
                    </a:ext>
                  </a:extLst>
                </a:gridCol>
                <a:gridCol w="9175751">
                  <a:extLst>
                    <a:ext uri="{9D8B030D-6E8A-4147-A177-3AD203B41FA5}">
                      <a16:colId xmlns:a16="http://schemas.microsoft.com/office/drawing/2014/main" val="5951884"/>
                    </a:ext>
                  </a:extLst>
                </a:gridCol>
              </a:tblGrid>
              <a:tr h="223926">
                <a:tc>
                  <a:txBody>
                    <a:bodyPr/>
                    <a:lstStyle/>
                    <a:p>
                      <a:pPr marL="0" indent="0">
                        <a:spcBef>
                          <a:spcPts val="0"/>
                        </a:spcBef>
                        <a:buFontTx/>
                        <a:buNone/>
                      </a:pPr>
                      <a:r>
                        <a:rPr lang="en-US" sz="1050"/>
                        <a:t>No.</a:t>
                      </a:r>
                    </a:p>
                  </a:txBody>
                  <a:tcPr anchor="b"/>
                </a:tc>
                <a:tc>
                  <a:txBody>
                    <a:bodyPr/>
                    <a:lstStyle/>
                    <a:p>
                      <a:pPr marL="0" indent="0">
                        <a:spcBef>
                          <a:spcPts val="0"/>
                        </a:spcBef>
                        <a:buFontTx/>
                        <a:buNone/>
                      </a:pPr>
                      <a:r>
                        <a:rPr lang="en-US" sz="1050"/>
                        <a:t>Key questions</a:t>
                      </a:r>
                    </a:p>
                  </a:txBody>
                  <a:tcPr anchor="b"/>
                </a:tc>
                <a:tc>
                  <a:txBody>
                    <a:bodyPr/>
                    <a:lstStyle/>
                    <a:p>
                      <a:pPr marL="0" indent="0">
                        <a:spcBef>
                          <a:spcPts val="0"/>
                        </a:spcBef>
                        <a:buFontTx/>
                        <a:buNone/>
                      </a:pPr>
                      <a:r>
                        <a:rPr lang="en-US" sz="1050"/>
                        <a:t>Summary</a:t>
                      </a:r>
                    </a:p>
                  </a:txBody>
                  <a:tcPr anchor="b"/>
                </a:tc>
                <a:extLst>
                  <a:ext uri="{0D108BD9-81ED-4DB2-BD59-A6C34878D82A}">
                    <a16:rowId xmlns:a16="http://schemas.microsoft.com/office/drawing/2014/main" val="1094427814"/>
                  </a:ext>
                </a:extLst>
              </a:tr>
              <a:tr h="895705">
                <a:tc>
                  <a:txBody>
                    <a:bodyPr/>
                    <a:lstStyle/>
                    <a:p>
                      <a:pPr marL="0" indent="0">
                        <a:buFontTx/>
                        <a:buNone/>
                      </a:pPr>
                      <a:r>
                        <a:rPr lang="en-US" sz="1050"/>
                        <a:t>1</a:t>
                      </a:r>
                    </a:p>
                  </a:txBody>
                  <a:tcPr/>
                </a:tc>
                <a:tc>
                  <a:txBody>
                    <a:bodyPr/>
                    <a:lstStyle/>
                    <a:p>
                      <a:pPr marL="0" indent="0">
                        <a:buFontTx/>
                        <a:buNone/>
                      </a:pPr>
                      <a:r>
                        <a:rPr lang="en-US" sz="1050"/>
                        <a:t>What is BPJS and the different tiers of BPJS?</a:t>
                      </a:r>
                    </a:p>
                  </a:txBody>
                  <a:tcPr/>
                </a:tc>
                <a:tc>
                  <a:txBody>
                    <a:bodyPr/>
                    <a:lstStyle/>
                    <a:p>
                      <a:pPr marL="0" indent="0">
                        <a:spcBef>
                          <a:spcPts val="300"/>
                        </a:spcBef>
                        <a:buFontTx/>
                        <a:buNone/>
                      </a:pPr>
                      <a:r>
                        <a:rPr lang="en-US" sz="1000"/>
                        <a:t>BPJS is a </a:t>
                      </a:r>
                      <a:r>
                        <a:rPr lang="en-US" sz="1000" b="1"/>
                        <a:t>universal healthcare </a:t>
                      </a:r>
                      <a:r>
                        <a:rPr lang="en-US" sz="1000" b="1" err="1"/>
                        <a:t>programme</a:t>
                      </a:r>
                      <a:r>
                        <a:rPr lang="en-US" sz="1000" b="1"/>
                        <a:t> </a:t>
                      </a:r>
                      <a:r>
                        <a:rPr lang="en-US" sz="1000"/>
                        <a:t>under JKN (Indonesia National Health Insurance) to ensure coverage for all Indonesians. There are </a:t>
                      </a:r>
                      <a:r>
                        <a:rPr lang="en-US" sz="1000" b="1"/>
                        <a:t>currently 3 tiers of BPJS</a:t>
                      </a:r>
                      <a:r>
                        <a:rPr lang="en-US" sz="1000"/>
                        <a:t>:</a:t>
                      </a:r>
                    </a:p>
                    <a:p>
                      <a:pPr marL="177800" indent="-177800">
                        <a:spcBef>
                          <a:spcPts val="300"/>
                        </a:spcBef>
                      </a:pPr>
                      <a:r>
                        <a:rPr lang="en-US" sz="1000" b="1"/>
                        <a:t>Class I</a:t>
                      </a:r>
                      <a:r>
                        <a:rPr lang="en-US" sz="1000"/>
                        <a:t> – Shared room with 2-3 patients, self-funded premiums ~US$10 per month</a:t>
                      </a:r>
                    </a:p>
                    <a:p>
                      <a:pPr marL="177800" indent="-177800">
                        <a:spcBef>
                          <a:spcPts val="300"/>
                        </a:spcBef>
                      </a:pPr>
                      <a:r>
                        <a:rPr lang="en-US" sz="1000" b="1"/>
                        <a:t>Class II </a:t>
                      </a:r>
                      <a:r>
                        <a:rPr lang="en-US" sz="1000"/>
                        <a:t>– Shared room with 3-6 patients, self-funded premiums ~US$7 per month</a:t>
                      </a:r>
                    </a:p>
                    <a:p>
                      <a:pPr marL="177800" indent="-177800">
                        <a:spcBef>
                          <a:spcPts val="300"/>
                        </a:spcBef>
                      </a:pPr>
                      <a:r>
                        <a:rPr lang="en-US" sz="1000" b="1"/>
                        <a:t>Class III </a:t>
                      </a:r>
                      <a:r>
                        <a:rPr lang="en-US" sz="1000"/>
                        <a:t>– Shared room with &gt; 6 patients, self funded premiums ~$2 per month (with additional ~US$1 topped up by the govt.)</a:t>
                      </a:r>
                    </a:p>
                  </a:txBody>
                  <a:tcPr/>
                </a:tc>
                <a:extLst>
                  <a:ext uri="{0D108BD9-81ED-4DB2-BD59-A6C34878D82A}">
                    <a16:rowId xmlns:a16="http://schemas.microsoft.com/office/drawing/2014/main" val="4238091995"/>
                  </a:ext>
                </a:extLst>
              </a:tr>
              <a:tr h="576780">
                <a:tc>
                  <a:txBody>
                    <a:bodyPr/>
                    <a:lstStyle/>
                    <a:p>
                      <a:pPr marL="0" indent="0">
                        <a:buFontTx/>
                        <a:buNone/>
                      </a:pPr>
                      <a:r>
                        <a:rPr lang="en-US" sz="1050"/>
                        <a:t>2</a:t>
                      </a:r>
                    </a:p>
                  </a:txBody>
                  <a:tcPr/>
                </a:tc>
                <a:tc>
                  <a:txBody>
                    <a:bodyPr/>
                    <a:lstStyle/>
                    <a:p>
                      <a:pPr marL="0" indent="0">
                        <a:buFontTx/>
                        <a:buNone/>
                      </a:pPr>
                      <a:r>
                        <a:rPr lang="en-US" sz="1050"/>
                        <a:t>What are the different hospital tiers and criteria?</a:t>
                      </a:r>
                    </a:p>
                  </a:txBody>
                  <a:tcPr/>
                </a:tc>
                <a:tc>
                  <a:txBody>
                    <a:bodyPr/>
                    <a:lstStyle/>
                    <a:p>
                      <a:pPr marL="0" indent="0">
                        <a:lnSpc>
                          <a:spcPct val="100000"/>
                        </a:lnSpc>
                        <a:spcBef>
                          <a:spcPts val="300"/>
                        </a:spcBef>
                        <a:spcAft>
                          <a:spcPts val="0"/>
                        </a:spcAft>
                        <a:buFontTx/>
                        <a:buNone/>
                      </a:pPr>
                      <a:r>
                        <a:rPr lang="en-US" sz="1000"/>
                        <a:t>There are </a:t>
                      </a:r>
                      <a:r>
                        <a:rPr lang="en-US" sz="1000" b="1"/>
                        <a:t>4 classes of hospitals</a:t>
                      </a:r>
                      <a:r>
                        <a:rPr lang="en-US" sz="1000"/>
                        <a:t>, broadly </a:t>
                      </a:r>
                      <a:r>
                        <a:rPr lang="en-US" sz="1000" b="1"/>
                        <a:t>defined by number of beds</a:t>
                      </a:r>
                      <a:r>
                        <a:rPr lang="en-US" sz="1000"/>
                        <a:t>:</a:t>
                      </a:r>
                    </a:p>
                    <a:p>
                      <a:pPr marL="177800" indent="-177800">
                        <a:lnSpc>
                          <a:spcPct val="100000"/>
                        </a:lnSpc>
                        <a:spcBef>
                          <a:spcPts val="300"/>
                        </a:spcBef>
                        <a:spcAft>
                          <a:spcPts val="0"/>
                        </a:spcAft>
                      </a:pPr>
                      <a:r>
                        <a:rPr lang="en-US" sz="1000" b="1"/>
                        <a:t>Class D </a:t>
                      </a:r>
                      <a:r>
                        <a:rPr lang="en-US" sz="1000"/>
                        <a:t>– Min. 50 beds, </a:t>
                      </a:r>
                      <a:r>
                        <a:rPr lang="en-US" sz="1000" b="1"/>
                        <a:t>Class C</a:t>
                      </a:r>
                      <a:r>
                        <a:rPr lang="en-US" sz="1000"/>
                        <a:t> – Min. 100 beds, </a:t>
                      </a:r>
                      <a:r>
                        <a:rPr lang="en-US" sz="1000" b="1"/>
                        <a:t>Class B</a:t>
                      </a:r>
                      <a:r>
                        <a:rPr lang="en-US" sz="1000"/>
                        <a:t> – Min. 200 beds, </a:t>
                      </a:r>
                      <a:r>
                        <a:rPr lang="en-US" sz="1000" b="1"/>
                        <a:t>Class A</a:t>
                      </a:r>
                      <a:r>
                        <a:rPr lang="en-US" sz="1000"/>
                        <a:t> – Min. 400 beds</a:t>
                      </a:r>
                    </a:p>
                    <a:p>
                      <a:pPr marL="177800" indent="-177800">
                        <a:lnSpc>
                          <a:spcPct val="100000"/>
                        </a:lnSpc>
                        <a:spcBef>
                          <a:spcPts val="300"/>
                        </a:spcBef>
                        <a:spcAft>
                          <a:spcPts val="0"/>
                        </a:spcAft>
                      </a:pPr>
                      <a:r>
                        <a:rPr lang="en-US" sz="1000"/>
                        <a:t>Previous, hospital classes were also defined by the number of specialties and sub-specialties</a:t>
                      </a:r>
                    </a:p>
                  </a:txBody>
                  <a:tcPr/>
                </a:tc>
                <a:extLst>
                  <a:ext uri="{0D108BD9-81ED-4DB2-BD59-A6C34878D82A}">
                    <a16:rowId xmlns:a16="http://schemas.microsoft.com/office/drawing/2014/main" val="3410506167"/>
                  </a:ext>
                </a:extLst>
              </a:tr>
              <a:tr h="508923">
                <a:tc>
                  <a:txBody>
                    <a:bodyPr/>
                    <a:lstStyle/>
                    <a:p>
                      <a:pPr marL="0" indent="0">
                        <a:buFontTx/>
                        <a:buNone/>
                      </a:pPr>
                      <a:r>
                        <a:rPr lang="en-US" sz="1050"/>
                        <a:t>3</a:t>
                      </a:r>
                    </a:p>
                  </a:txBody>
                  <a:tcPr/>
                </a:tc>
                <a:tc>
                  <a:txBody>
                    <a:bodyPr/>
                    <a:lstStyle/>
                    <a:p>
                      <a:pPr marL="0" indent="0">
                        <a:buFontTx/>
                        <a:buNone/>
                      </a:pPr>
                      <a:r>
                        <a:rPr lang="en-US" sz="1050"/>
                        <a:t>What is the referral pathway for BPJS patients?</a:t>
                      </a:r>
                    </a:p>
                  </a:txBody>
                  <a:tcPr/>
                </a:tc>
                <a:tc>
                  <a:txBody>
                    <a:bodyPr/>
                    <a:lstStyle/>
                    <a:p>
                      <a:pPr marL="177800" indent="-177800">
                        <a:spcBef>
                          <a:spcPts val="300"/>
                        </a:spcBef>
                      </a:pPr>
                      <a:r>
                        <a:rPr lang="en-US" sz="1000"/>
                        <a:t>Patients must </a:t>
                      </a:r>
                      <a:r>
                        <a:rPr lang="en-US" sz="1000" b="1"/>
                        <a:t>initially visit a primary care clinic </a:t>
                      </a:r>
                      <a:r>
                        <a:rPr lang="en-US" sz="1000"/>
                        <a:t>(either </a:t>
                      </a:r>
                      <a:r>
                        <a:rPr lang="en-US" sz="1000" err="1"/>
                        <a:t>Puskesmas</a:t>
                      </a:r>
                      <a:r>
                        <a:rPr lang="en-US" sz="1000"/>
                        <a:t> or private clinic) and then be </a:t>
                      </a:r>
                      <a:r>
                        <a:rPr lang="en-US" sz="1000" b="1"/>
                        <a:t>referred to a class C/D hospital</a:t>
                      </a:r>
                    </a:p>
                    <a:p>
                      <a:pPr marL="177800" indent="-177800">
                        <a:spcBef>
                          <a:spcPts val="300"/>
                        </a:spcBef>
                      </a:pPr>
                      <a:r>
                        <a:rPr lang="en-US" sz="1000"/>
                        <a:t>Only if treatment </a:t>
                      </a:r>
                      <a:r>
                        <a:rPr lang="en-US" sz="1000" b="1"/>
                        <a:t>cannot be managed </a:t>
                      </a:r>
                      <a:r>
                        <a:rPr lang="en-US" sz="1000"/>
                        <a:t>by the class C/D hospital, a patient gets </a:t>
                      </a:r>
                      <a:r>
                        <a:rPr lang="en-US" sz="1000" b="1"/>
                        <a:t>referred to a Class B </a:t>
                      </a:r>
                      <a:r>
                        <a:rPr lang="en-US" sz="1000"/>
                        <a:t>hospital</a:t>
                      </a:r>
                    </a:p>
                  </a:txBody>
                  <a:tcPr/>
                </a:tc>
                <a:extLst>
                  <a:ext uri="{0D108BD9-81ED-4DB2-BD59-A6C34878D82A}">
                    <a16:rowId xmlns:a16="http://schemas.microsoft.com/office/drawing/2014/main" val="75729276"/>
                  </a:ext>
                </a:extLst>
              </a:tr>
              <a:tr h="542852">
                <a:tc>
                  <a:txBody>
                    <a:bodyPr/>
                    <a:lstStyle/>
                    <a:p>
                      <a:pPr marL="0" indent="0">
                        <a:buFontTx/>
                        <a:buNone/>
                      </a:pPr>
                      <a:r>
                        <a:rPr lang="en-US" sz="1050"/>
                        <a:t>4</a:t>
                      </a:r>
                    </a:p>
                  </a:txBody>
                  <a:tcPr/>
                </a:tc>
                <a:tc>
                  <a:txBody>
                    <a:bodyPr/>
                    <a:lstStyle/>
                    <a:p>
                      <a:pPr marL="0" indent="0">
                        <a:buFontTx/>
                        <a:buNone/>
                      </a:pPr>
                      <a:r>
                        <a:rPr lang="en-US" sz="1050"/>
                        <a:t>Can patients pay to upgrade?</a:t>
                      </a:r>
                    </a:p>
                  </a:txBody>
                  <a:tcPr/>
                </a:tc>
                <a:tc>
                  <a:txBody>
                    <a:bodyPr/>
                    <a:lstStyle/>
                    <a:p>
                      <a:pPr marL="177800" indent="-177800">
                        <a:spcBef>
                          <a:spcPts val="300"/>
                        </a:spcBef>
                      </a:pPr>
                      <a:r>
                        <a:rPr lang="en-US" sz="1000"/>
                        <a:t>In the past, Class I patients were able to upgrade to VIP (i.e. single room) by paying out-of-pocket. Similarly, Class II patients were able to upgrade to Class I rooms</a:t>
                      </a:r>
                    </a:p>
                    <a:p>
                      <a:pPr marL="177800" indent="-177800">
                        <a:spcBef>
                          <a:spcPts val="300"/>
                        </a:spcBef>
                      </a:pPr>
                      <a:r>
                        <a:rPr lang="en-US" sz="1000" b="1"/>
                        <a:t>However, since 2020, upgrading is no longer allowed for BPJS patients (i.e. no balance billing)</a:t>
                      </a:r>
                    </a:p>
                  </a:txBody>
                  <a:tcPr/>
                </a:tc>
                <a:extLst>
                  <a:ext uri="{0D108BD9-81ED-4DB2-BD59-A6C34878D82A}">
                    <a16:rowId xmlns:a16="http://schemas.microsoft.com/office/drawing/2014/main" val="2057833682"/>
                  </a:ext>
                </a:extLst>
              </a:tr>
              <a:tr h="576780">
                <a:tc>
                  <a:txBody>
                    <a:bodyPr/>
                    <a:lstStyle/>
                    <a:p>
                      <a:pPr marL="0" indent="0">
                        <a:buFontTx/>
                        <a:buNone/>
                      </a:pPr>
                      <a:r>
                        <a:rPr lang="en-US" sz="1050"/>
                        <a:t>5</a:t>
                      </a: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t>What is the claims process for BPJS for a private hospital?</a:t>
                      </a:r>
                    </a:p>
                  </a:txBody>
                  <a:tcPr/>
                </a:tc>
                <a:tc>
                  <a:txBody>
                    <a:bodyPr/>
                    <a:lstStyle/>
                    <a:p>
                      <a:pPr marL="177800" indent="-177800">
                        <a:spcBef>
                          <a:spcPts val="300"/>
                        </a:spcBef>
                      </a:pPr>
                      <a:r>
                        <a:rPr lang="en-US" sz="1000"/>
                        <a:t>A hospital will incur the cost upfront and </a:t>
                      </a:r>
                      <a:r>
                        <a:rPr lang="en-US" sz="1000" b="1"/>
                        <a:t>submit claims to BPJS for reimbursement </a:t>
                      </a:r>
                      <a:r>
                        <a:rPr lang="en-US" sz="1000"/>
                        <a:t>(every 3 months)</a:t>
                      </a:r>
                    </a:p>
                    <a:p>
                      <a:pPr marL="177800" indent="-177800">
                        <a:spcBef>
                          <a:spcPts val="300"/>
                        </a:spcBef>
                      </a:pPr>
                      <a:r>
                        <a:rPr lang="en-US" sz="1000"/>
                        <a:t>BPJS claims are </a:t>
                      </a:r>
                      <a:r>
                        <a:rPr lang="en-US" sz="1000" b="1"/>
                        <a:t>based on a tariff </a:t>
                      </a:r>
                      <a:r>
                        <a:rPr lang="en-US" sz="1000"/>
                        <a:t>(INA-CBGs list), typically at </a:t>
                      </a:r>
                      <a:r>
                        <a:rPr lang="en-US" sz="1000" b="1"/>
                        <a:t>a discount to a hospital’s commercial rate</a:t>
                      </a:r>
                    </a:p>
                    <a:p>
                      <a:pPr marL="177800" indent="-177800">
                        <a:spcBef>
                          <a:spcPts val="300"/>
                        </a:spcBef>
                      </a:pPr>
                      <a:r>
                        <a:rPr lang="en-US" sz="1000"/>
                        <a:t>BPJS tariffs are dependent on 3</a:t>
                      </a:r>
                      <a:r>
                        <a:rPr lang="en-US" sz="1000" b="1"/>
                        <a:t> main factors: </a:t>
                      </a:r>
                      <a:r>
                        <a:rPr lang="en-US" sz="1000"/>
                        <a:t>(</a:t>
                      </a:r>
                      <a:r>
                        <a:rPr lang="en-US" sz="1000" err="1"/>
                        <a:t>i</a:t>
                      </a:r>
                      <a:r>
                        <a:rPr lang="en-US" sz="1000"/>
                        <a:t>) Location of hospital, (ii) Class of hospital and (iii) Class of BPJS patient</a:t>
                      </a:r>
                    </a:p>
                  </a:txBody>
                  <a:tcPr/>
                </a:tc>
                <a:extLst>
                  <a:ext uri="{0D108BD9-81ED-4DB2-BD59-A6C34878D82A}">
                    <a16:rowId xmlns:a16="http://schemas.microsoft.com/office/drawing/2014/main" val="991968379"/>
                  </a:ext>
                </a:extLst>
              </a:tr>
              <a:tr h="848206">
                <a:tc>
                  <a:txBody>
                    <a:bodyPr/>
                    <a:lstStyle/>
                    <a:p>
                      <a:pPr marL="0" indent="0">
                        <a:buFontTx/>
                        <a:buNone/>
                      </a:pPr>
                      <a:r>
                        <a:rPr lang="en-US" sz="1050"/>
                        <a:t>6</a:t>
                      </a:r>
                    </a:p>
                  </a:txBody>
                  <a:tcPr/>
                </a:tc>
                <a:tc>
                  <a:txBody>
                    <a:bodyPr/>
                    <a:lstStyle/>
                    <a:p>
                      <a:pPr marL="0" indent="0">
                        <a:buFontTx/>
                        <a:buNone/>
                      </a:pPr>
                      <a:r>
                        <a:rPr lang="en-US" sz="1050"/>
                        <a:t>How can private hospitals ‘control’ the payer mix?</a:t>
                      </a:r>
                    </a:p>
                  </a:txBody>
                  <a:tcPr/>
                </a:tc>
                <a:tc>
                  <a:txBody>
                    <a:bodyPr/>
                    <a:lstStyle/>
                    <a:p>
                      <a:pPr marL="177800" indent="-177800">
                        <a:lnSpc>
                          <a:spcPct val="100000"/>
                        </a:lnSpc>
                        <a:spcBef>
                          <a:spcPts val="300"/>
                        </a:spcBef>
                        <a:spcAft>
                          <a:spcPts val="0"/>
                        </a:spcAft>
                      </a:pPr>
                      <a:r>
                        <a:rPr lang="en-US" sz="1000" b="1"/>
                        <a:t>Supply-side:</a:t>
                      </a:r>
                      <a:r>
                        <a:rPr lang="en-US" sz="1000"/>
                        <a:t> </a:t>
                      </a:r>
                    </a:p>
                    <a:p>
                      <a:pPr marL="355600" lvl="1" indent="-177800">
                        <a:lnSpc>
                          <a:spcPct val="100000"/>
                        </a:lnSpc>
                        <a:spcBef>
                          <a:spcPts val="300"/>
                        </a:spcBef>
                        <a:spcAft>
                          <a:spcPts val="0"/>
                        </a:spcAft>
                      </a:pPr>
                      <a:r>
                        <a:rPr lang="en-US" sz="800"/>
                        <a:t>Hospitals will allocate a percentage of the hospital to BPJS patients and maintain available space for other private patients</a:t>
                      </a:r>
                    </a:p>
                    <a:p>
                      <a:pPr marL="177800" indent="-177800">
                        <a:lnSpc>
                          <a:spcPct val="100000"/>
                        </a:lnSpc>
                        <a:spcBef>
                          <a:spcPts val="300"/>
                        </a:spcBef>
                        <a:spcAft>
                          <a:spcPts val="0"/>
                        </a:spcAft>
                      </a:pPr>
                      <a:r>
                        <a:rPr lang="en-US" sz="1000" b="1"/>
                        <a:t>Demand-side: </a:t>
                      </a:r>
                    </a:p>
                    <a:p>
                      <a:pPr marL="355600" lvl="1" indent="-177800">
                        <a:lnSpc>
                          <a:spcPct val="100000"/>
                        </a:lnSpc>
                        <a:spcBef>
                          <a:spcPts val="300"/>
                        </a:spcBef>
                        <a:spcAft>
                          <a:spcPts val="0"/>
                        </a:spcAft>
                      </a:pPr>
                      <a:r>
                        <a:rPr lang="en-US" sz="800"/>
                        <a:t>Hospitals form relationships with clinics in the region to drive patient volume to their facilities</a:t>
                      </a:r>
                    </a:p>
                    <a:p>
                      <a:pPr marL="355600" marR="0" lvl="1" indent="-177800" algn="l" defTabSz="711200" rtl="0" eaLnBrk="1" fontAlgn="auto" latinLnBrk="0" hangingPunct="1">
                        <a:lnSpc>
                          <a:spcPct val="100000"/>
                        </a:lnSpc>
                        <a:spcBef>
                          <a:spcPts val="300"/>
                        </a:spcBef>
                        <a:spcAft>
                          <a:spcPts val="0"/>
                        </a:spcAft>
                        <a:buClrTx/>
                        <a:buSzTx/>
                        <a:buFontTx/>
                        <a:buChar char="–"/>
                        <a:tabLst/>
                        <a:defRPr/>
                      </a:pPr>
                      <a:r>
                        <a:rPr lang="en-US" sz="800"/>
                        <a:t>Hospitals influence patient flow by working with primary care providers to direct less-profitable patients/cases to other hospitals, </a:t>
                      </a:r>
                    </a:p>
                  </a:txBody>
                  <a:tcPr/>
                </a:tc>
                <a:extLst>
                  <a:ext uri="{0D108BD9-81ED-4DB2-BD59-A6C34878D82A}">
                    <a16:rowId xmlns:a16="http://schemas.microsoft.com/office/drawing/2014/main" val="697991478"/>
                  </a:ext>
                </a:extLst>
              </a:tr>
              <a:tr h="685350">
                <a:tc>
                  <a:txBody>
                    <a:bodyPr/>
                    <a:lstStyle/>
                    <a:p>
                      <a:pPr marL="0" indent="0">
                        <a:buFontTx/>
                        <a:buNone/>
                      </a:pPr>
                      <a:r>
                        <a:rPr lang="en-US" sz="1050"/>
                        <a:t>7</a:t>
                      </a:r>
                    </a:p>
                  </a:txBody>
                  <a:tcPr/>
                </a:tc>
                <a:tc>
                  <a:txBody>
                    <a:bodyPr/>
                    <a:lstStyle/>
                    <a:p>
                      <a:pPr marL="0" indent="0">
                        <a:buFontTx/>
                        <a:buNone/>
                      </a:pPr>
                      <a:r>
                        <a:rPr lang="en-US" sz="1050"/>
                        <a:t>What is </a:t>
                      </a:r>
                      <a:r>
                        <a:rPr lang="en-US" sz="1050" err="1"/>
                        <a:t>CoB</a:t>
                      </a:r>
                      <a:r>
                        <a:rPr lang="en-US" sz="1050"/>
                        <a:t> and the relationship with BPJS?</a:t>
                      </a:r>
                    </a:p>
                  </a:txBody>
                  <a:tcPr/>
                </a:tc>
                <a:tc>
                  <a:txBody>
                    <a:bodyPr/>
                    <a:lstStyle/>
                    <a:p>
                      <a:pPr marL="177800" lvl="0" indent="-177800">
                        <a:spcBef>
                          <a:spcPts val="300"/>
                        </a:spcBef>
                      </a:pPr>
                      <a:r>
                        <a:rPr lang="en-US" sz="1000"/>
                        <a:t>A program whereby BPJS patients can </a:t>
                      </a:r>
                      <a:r>
                        <a:rPr lang="en-US" sz="1000" b="1"/>
                        <a:t>‘top-up’ their coverage with private insurance </a:t>
                      </a:r>
                      <a:r>
                        <a:rPr lang="en-US" sz="1000"/>
                        <a:t>to upgrade facilities, services or to have access to different treatments</a:t>
                      </a:r>
                    </a:p>
                    <a:p>
                      <a:pPr marL="177800" lvl="0" indent="-177800">
                        <a:spcBef>
                          <a:spcPts val="300"/>
                        </a:spcBef>
                      </a:pPr>
                      <a:r>
                        <a:rPr lang="en-US" sz="1000"/>
                        <a:t>This has been </a:t>
                      </a:r>
                      <a:r>
                        <a:rPr lang="en-US" sz="1000" b="1"/>
                        <a:t>discussed in Indonesia since 2014</a:t>
                      </a:r>
                      <a:r>
                        <a:rPr lang="en-US" sz="1000"/>
                        <a:t>, but has </a:t>
                      </a:r>
                      <a:r>
                        <a:rPr lang="en-US" sz="1000" b="1"/>
                        <a:t>never been fully implemented </a:t>
                      </a:r>
                      <a:r>
                        <a:rPr lang="en-US" sz="1000"/>
                        <a:t>(with the exception of </a:t>
                      </a:r>
                      <a:r>
                        <a:rPr lang="en-US" sz="1000" err="1"/>
                        <a:t>InHealth</a:t>
                      </a:r>
                      <a:r>
                        <a:rPr lang="en-US" sz="1000"/>
                        <a:t>) largely due to </a:t>
                      </a:r>
                      <a:r>
                        <a:rPr lang="en-US" sz="1000" b="1"/>
                        <a:t>hesitancy from private insurers on the reimbursement process, lack of clarity on what is covered and documentation/admin requirements</a:t>
                      </a:r>
                    </a:p>
                  </a:txBody>
                  <a:tcPr/>
                </a:tc>
                <a:extLst>
                  <a:ext uri="{0D108BD9-81ED-4DB2-BD59-A6C34878D82A}">
                    <a16:rowId xmlns:a16="http://schemas.microsoft.com/office/drawing/2014/main" val="4190598204"/>
                  </a:ext>
                </a:extLst>
              </a:tr>
            </a:tbl>
          </a:graphicData>
        </a:graphic>
      </p:graphicFrame>
      <p:sp>
        <p:nvSpPr>
          <p:cNvPr id="7" name="btfpNotesBox770388">
            <a:extLst>
              <a:ext uri="{FF2B5EF4-FFF2-40B4-BE49-F238E27FC236}">
                <a16:creationId xmlns:a16="http://schemas.microsoft.com/office/drawing/2014/main" id="{88EB66E4-B4B9-426A-980D-84690E15E1FC}"/>
              </a:ext>
            </a:extLst>
          </p:cNvPr>
          <p:cNvSpPr txBox="1"/>
          <p:nvPr>
            <p:custDataLst>
              <p:tags r:id="rId3"/>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a:t>
            </a:r>
          </a:p>
        </p:txBody>
      </p:sp>
    </p:spTree>
    <p:custDataLst>
      <p:tags r:id="rId1"/>
    </p:custDataLst>
    <p:extLst>
      <p:ext uri="{BB962C8B-B14F-4D97-AF65-F5344CB8AC3E}">
        <p14:creationId xmlns:p14="http://schemas.microsoft.com/office/powerpoint/2010/main" val="152163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btfpColumnIndicatorGroup2">
            <a:extLst>
              <a:ext uri="{FF2B5EF4-FFF2-40B4-BE49-F238E27FC236}">
                <a16:creationId xmlns:a16="http://schemas.microsoft.com/office/drawing/2014/main" id="{5618C895-737B-4A01-86DB-C8ED97211B7A}"/>
              </a:ext>
            </a:extLst>
          </p:cNvPr>
          <p:cNvGrpSpPr/>
          <p:nvPr/>
        </p:nvGrpSpPr>
        <p:grpSpPr>
          <a:xfrm>
            <a:off x="0" y="6926580"/>
            <a:ext cx="12192000" cy="137160"/>
            <a:chOff x="0" y="6926580"/>
            <a:chExt cx="12192000" cy="137160"/>
          </a:xfrm>
        </p:grpSpPr>
        <p:sp>
          <p:nvSpPr>
            <p:cNvPr id="62" name="btfpColumnGapBlocker798438">
              <a:extLst>
                <a:ext uri="{FF2B5EF4-FFF2-40B4-BE49-F238E27FC236}">
                  <a16:creationId xmlns:a16="http://schemas.microsoft.com/office/drawing/2014/main" id="{441B1391-ABC3-436B-8F97-5CD3A208E32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0" name="btfpColumnGapBlocker368782">
              <a:extLst>
                <a:ext uri="{FF2B5EF4-FFF2-40B4-BE49-F238E27FC236}">
                  <a16:creationId xmlns:a16="http://schemas.microsoft.com/office/drawing/2014/main" id="{FB950204-73C4-48FE-84C9-A5D49536EE82}"/>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8" name="btfpColumnIndicator419516">
              <a:extLst>
                <a:ext uri="{FF2B5EF4-FFF2-40B4-BE49-F238E27FC236}">
                  <a16:creationId xmlns:a16="http://schemas.microsoft.com/office/drawing/2014/main" id="{43FDB9BE-21CF-4CC6-A28A-28CF6A5B9F7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6" name="btfpColumnIndicator517751">
              <a:extLst>
                <a:ext uri="{FF2B5EF4-FFF2-40B4-BE49-F238E27FC236}">
                  <a16:creationId xmlns:a16="http://schemas.microsoft.com/office/drawing/2014/main" id="{0D9A028D-CF2C-45BA-BDE9-B64AF2173C39}"/>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2" name="btfpColumnGapBlocker888447">
              <a:extLst>
                <a:ext uri="{FF2B5EF4-FFF2-40B4-BE49-F238E27FC236}">
                  <a16:creationId xmlns:a16="http://schemas.microsoft.com/office/drawing/2014/main" id="{9C9FCE71-1370-43FF-90D1-CE837A05E6D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6" name="btfpColumnIndicator432348">
              <a:extLst>
                <a:ext uri="{FF2B5EF4-FFF2-40B4-BE49-F238E27FC236}">
                  <a16:creationId xmlns:a16="http://schemas.microsoft.com/office/drawing/2014/main" id="{B2C4059A-A363-4612-A198-26B89E339058}"/>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917945">
              <a:extLst>
                <a:ext uri="{FF2B5EF4-FFF2-40B4-BE49-F238E27FC236}">
                  <a16:creationId xmlns:a16="http://schemas.microsoft.com/office/drawing/2014/main" id="{9878CBF1-E357-420F-8FB0-24BED2EF92C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3" name="btfpColumnIndicatorGroup1">
            <a:extLst>
              <a:ext uri="{FF2B5EF4-FFF2-40B4-BE49-F238E27FC236}">
                <a16:creationId xmlns:a16="http://schemas.microsoft.com/office/drawing/2014/main" id="{82BCE34E-FCA9-46DB-B8C0-C4C032C5B942}"/>
              </a:ext>
            </a:extLst>
          </p:cNvPr>
          <p:cNvGrpSpPr/>
          <p:nvPr/>
        </p:nvGrpSpPr>
        <p:grpSpPr>
          <a:xfrm>
            <a:off x="0" y="-205740"/>
            <a:ext cx="12192000" cy="137160"/>
            <a:chOff x="0" y="-205740"/>
            <a:chExt cx="12192000" cy="137160"/>
          </a:xfrm>
        </p:grpSpPr>
        <p:sp>
          <p:nvSpPr>
            <p:cNvPr id="61" name="btfpColumnGapBlocker634134">
              <a:extLst>
                <a:ext uri="{FF2B5EF4-FFF2-40B4-BE49-F238E27FC236}">
                  <a16:creationId xmlns:a16="http://schemas.microsoft.com/office/drawing/2014/main" id="{1E193AE9-1217-48D6-B808-2FC25367192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9" name="btfpColumnGapBlocker771676">
              <a:extLst>
                <a:ext uri="{FF2B5EF4-FFF2-40B4-BE49-F238E27FC236}">
                  <a16:creationId xmlns:a16="http://schemas.microsoft.com/office/drawing/2014/main" id="{B565B620-454F-4B6C-A38B-A4122BDAE627}"/>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7" name="btfpColumnIndicator355238">
              <a:extLst>
                <a:ext uri="{FF2B5EF4-FFF2-40B4-BE49-F238E27FC236}">
                  <a16:creationId xmlns:a16="http://schemas.microsoft.com/office/drawing/2014/main" id="{477ABE6C-478F-43A6-9FFC-00F89D2DD0A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5" name="btfpColumnIndicator122345">
              <a:extLst>
                <a:ext uri="{FF2B5EF4-FFF2-40B4-BE49-F238E27FC236}">
                  <a16:creationId xmlns:a16="http://schemas.microsoft.com/office/drawing/2014/main" id="{80FF99AB-C3F6-43D8-966E-5A2F5E761D6A}"/>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1" name="btfpColumnGapBlocker328904">
              <a:extLst>
                <a:ext uri="{FF2B5EF4-FFF2-40B4-BE49-F238E27FC236}">
                  <a16:creationId xmlns:a16="http://schemas.microsoft.com/office/drawing/2014/main" id="{6AC56542-8F21-46D4-9F9A-6F2C7A2D061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4" name="btfpColumnIndicator866639">
              <a:extLst>
                <a:ext uri="{FF2B5EF4-FFF2-40B4-BE49-F238E27FC236}">
                  <a16:creationId xmlns:a16="http://schemas.microsoft.com/office/drawing/2014/main" id="{0D29B649-04DE-4910-AB97-2344D64F5752}"/>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335688">
              <a:extLst>
                <a:ext uri="{FF2B5EF4-FFF2-40B4-BE49-F238E27FC236}">
                  <a16:creationId xmlns:a16="http://schemas.microsoft.com/office/drawing/2014/main" id="{84C76D50-B3A2-4DA6-BD2E-BF84C3FB604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b="1">
                <a:solidFill>
                  <a:srgbClr val="CC0000"/>
                </a:solidFill>
              </a:rPr>
              <a:t>INDONESIA</a:t>
            </a:r>
            <a:br>
              <a:rPr lang="en-US" b="1"/>
            </a:br>
            <a:r>
              <a:rPr lang="en-US"/>
              <a:t>Regulation - BPJS: Expanded coverage to &gt;80% of the Indonesian population</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overall_1_132609542633061985 columns_2_132609542633061985 </a:t>
            </a:r>
            <a:endParaRPr lang="en-US" sz="100" err="1">
              <a:solidFill>
                <a:srgbClr val="FFFFFF">
                  <a:alpha val="0"/>
                </a:srgbClr>
              </a:solidFill>
            </a:endParaRPr>
          </a:p>
        </p:txBody>
      </p:sp>
      <p:grpSp>
        <p:nvGrpSpPr>
          <p:cNvPr id="21" name="btfpColumnHeaderBox428582"/>
          <p:cNvGrpSpPr/>
          <p:nvPr>
            <p:custDataLst>
              <p:tags r:id="rId2"/>
            </p:custDataLst>
          </p:nvPr>
        </p:nvGrpSpPr>
        <p:grpSpPr>
          <a:xfrm>
            <a:off x="330200" y="1283972"/>
            <a:ext cx="5495528" cy="565217"/>
            <a:chOff x="330200" y="1020696"/>
            <a:chExt cx="5495528" cy="565217"/>
          </a:xfrm>
        </p:grpSpPr>
        <p:sp>
          <p:nvSpPr>
            <p:cNvPr id="22" name="btfpColumnHeaderBoxText428582"/>
            <p:cNvSpPr txBox="1"/>
            <p:nvPr/>
          </p:nvSpPr>
          <p:spPr bwMode="gray">
            <a:xfrm>
              <a:off x="330200" y="1020696"/>
              <a:ext cx="5495528"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JKN was launched in 2014 by BPJS to implement universal health coverage in Indonesia</a:t>
              </a:r>
            </a:p>
          </p:txBody>
        </p:sp>
        <p:cxnSp>
          <p:nvCxnSpPr>
            <p:cNvPr id="23" name="btfpColumnHeaderBoxLine428582"/>
            <p:cNvCxnSpPr/>
            <p:nvPr/>
          </p:nvCxnSpPr>
          <p:spPr bwMode="gray">
            <a:xfrm>
              <a:off x="330200"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4" name="btfpColumnHeaderBox934809"/>
          <p:cNvGrpSpPr/>
          <p:nvPr>
            <p:custDataLst>
              <p:tags r:id="rId3"/>
            </p:custDataLst>
          </p:nvPr>
        </p:nvGrpSpPr>
        <p:grpSpPr>
          <a:xfrm>
            <a:off x="6366272" y="1511416"/>
            <a:ext cx="5495528" cy="324461"/>
            <a:chOff x="6366272" y="1217732"/>
            <a:chExt cx="5495528" cy="324461"/>
          </a:xfrm>
        </p:grpSpPr>
        <p:sp>
          <p:nvSpPr>
            <p:cNvPr id="25" name="btfpColumnHeaderBoxText934809"/>
            <p:cNvSpPr txBox="1"/>
            <p:nvPr/>
          </p:nvSpPr>
          <p:spPr bwMode="gray">
            <a:xfrm>
              <a:off x="6366272" y="1217732"/>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Historical BPJS coverage % over time</a:t>
              </a:r>
            </a:p>
          </p:txBody>
        </p:sp>
        <p:cxnSp>
          <p:nvCxnSpPr>
            <p:cNvPr id="26" name="btfpColumnHeaderBoxLine934809"/>
            <p:cNvCxnSpPr/>
            <p:nvPr/>
          </p:nvCxnSpPr>
          <p:spPr bwMode="gray">
            <a:xfrm>
              <a:off x="6366272" y="154219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3" name="btfpMGChart105177" descr="Enter Chart Description Here:&#10;&#10;End of Chart Description&#10;DO NOT ALTER TEXT BELOW THIS POINT! IF YOU DO YOUR CHART WILL NOT BE EDITABLE!&#10;mkkoexcel__~~~~~~~~~~False~~False~~Falsemkko__4HooU0THZk28POP9trq+pbTvvzd/gcV8t56cq85kb3NDTsUhojRA0EsgEHHMH7oYP1SYpn09ysXVivguJdhTvfyVMsBLTGvcX7WPTor/CmWV7V/wylEnRSjNa0bZedd8dnJHlkOO4+RNjakSGnVi7jD/N8ROs7VOMh169jSxP41MQh16egqbLOQz+1UMaeb+gWqP2gZ7Oms23rQxZNGRxUybyXVY2CYQ5XcVMkrieuC4STyPzGXUjGXwEewkH/ohhQbu/PQHHIpQRGStj6wWqUALqk6v9S/TwEKJgaJzKvwTcFsKreycM7dz5II7X/zsboqBcVNUwwaXv1JkN67BuBI2KPzQOlnmdNfNhtEiJV/pMaTTvphG2oR35sd4VYzFokYeqjzX4c00rKwuis/EDlm2+ODKAlGN8mg6UHkk1sLZQJ1C2PaAtowhhX/vu7APWdx2tpCQYMf9zKByBn//Xx5scYXDy8n7Y8BM5sxYogyykquwwpspHUF5lSWGa0wIMmMYMVk03hkbUZ7H725LrTNVj5KP6NtOHtBPNjXejji7FrIg3n7israoDs5KKiTtNxmDhoeHaJqMSakK9G1FZNFiNdjuzq9SBQT7c/05u+CB8CR0G9ATMXlzFYKx/FNP/Or+uVs1VjXhGygrSwssRyqIFG+hg/GroWyH9k23nAzPZwN08CqjYH66rvNZ3lZyxKyg53IFtNbno2aRqlV9S7VV+/hS6C9BH4R0FgRfg1QKjPx/PWKVKZwugy8GG7xYDAQqFkRvG/OeAF8pGs1gzfj6ZyGiaCYY8agThRj9bweo9d5c7JPUuK+rykCOWqlD6pVdEPsKbyqNt01TS9V9TYzDBAzpw7lI18nEv/YsNaBXYxgEKMu8wojrPbYA0UKZ0xB/iBPKMKfNgvZ8P1dIcvHPg6Uy9Sn4MwbdLHcmVprD9NHdP9SVi88+TEvk0Cz/FIviw29wUAwFBA+xHVvu5PSOX2xX+QtyMvL5JjGj6cpa/MXh/eteBWoI+JRNh2wB9ylaXMpx309+ii+UKLeuzWKElXn6I/n87+w3KCi8j45vLj/Mh+GiwP3npmFf/HY1CuNZ/CDFaoMl2rN7MOm6ylN+0IkkE1+GrE8D+SMyJbq/W4kKcKJl7rxhb2GyaDkWb7BkNM5E/XPE5yDPpck+dWeYp8FQhEwcsuucRFQ2pdqwF4kxAQ3qKgyg4MZvikX6mGdlQTBLTZMKLmPD4qwFmimiGmaVXKHIWbSFh8czIp1sgELdfD+CxuWKuf7JoDNO23NR3XtCa7GEsJGtET0BcACjHuZfi5OmxOo3Ymn6+0BPGj6CMWJPfFUnzQ/zRz2yQNHvEygw8ZTMNYTJ+qOs82+Z7qnP++cJTtgbK/1mDXsQlRbNfA42mau6mzeszAzhUyyb3WS8FuEZNUYno4FSgqf9y3s3ll6qGgoHUcU6/JnLsO2NCD+JyveSxGBdRpo3jp4TU4sqzw4FeWWC0v0EHjDFDw6pg+2gJobMKh3PC3KYiK345sGLSG5XM7aWW7su5UGhs4oA+rvlOk8OCdRtekn3hnGk4bSrUaPaWTAEGdVCenuoXqd7UGfSJ6UDzDHNQwHOP1TLiakoOzXgc2YcIf4nBm2e6wdNK8wpp7jdkS0vNjrBHwZN+2jJDhj//yquO6UugKtE/YmTxeHyc+uzNp4hLovpCIerT2wOyQeo9cr98ln4wRjB5I8GC05y9YouwZTS3ZcVqnw64tz+u5GDlCxO/Fnhnck8xuR86fw16ZlPToRIp0AKavhnqPZLq4cR4UuC2+0rrmmNv2Inb0+sE4dN4ZbgOI4EA6P8Lqf7/xuEN8eJi3KblgCkjdsvVixVwh1uvezTP0JcQ2mNmzumhWAPSVAmzNv/1lhhDk9tqD6+VOLtdHA0nru6j1HI4Gp2Wvb7tEFAbIcz03uJ4f8TwOgIvf7wAfUUZXU3Cf0wxxP6oRdRfZh0uSesTZPrlIzdB4d/D3bf8zcieaDcpNmx10ocZGE88GwpCw2MKEUhrpWH7m6V20CxRlInGNoK+/xBueYalm7nc10sVVHRvGaijZfqFrigeZLX9HZHIbRL5t82BqbzNahh7YRxk0LNF1NJCSBsf8PuIlL1CM2VVpGwN6JMM1Tdah8VA78mpGdKtIlFGz2hpOVqq6bI4st099YonNzAfuwJ2sHh+2snBEnSfDB2rGEsTzdJ7116/EtP65FNy5m+Jq+CIvRaRy0gUrt8NHE+f+1uj55FOM9AL7Zn/u/B9+/mYbTAS/QP5gvCX46KObXu0nDPEF+BnZOe1Gxd0t9a2pr/eFvHgCz4K9JvOxtG5xgnPlzK+ouzj5tpP1l+IfRPRbDCjbAN+l2o70DdSHSgHYLQfdrYPXLpvlVBZpEFllleG1dbIOe9SpFZ5V7RsiWyAatMceGwOsNCNfAynwqX+U5BFP9m8dNQCCCA3eE1+DiaQxF+9WWXjKNw4s9kG9hXzAQKgYr6uvfndAwDtz5BIns4TZNWS/wEAyuMjIyebumQnyOQR75Q1VDSUiUnOxtHEZw3tSb6mx9ti+qGrOT8SGUTLQ8n11IacvTTCxlSo2GMFK3Nt27VNH2DKFMmo42fREz2Ufi9iOhM05tnAPqKInVkUjayn0Mj0E6EtCjN9N99H6u3gLy+hdX/B9IfLYWwY81nZxnkIaZ0nygOToJ//XbOfz0TLxUBm6+pkPIvtfvyjk4tLM5r0dcDYzeLDgIstWox9PkGgPW11EjsLTVZa34Pvlo3aOsQeAvWNoUA79m+8LobpZMp/BjoKOeupPKxxai3E7/5/nbJ1U2EqU+TGaU4kzmlly73AQ+Hh/20xfSHt+q+/VZYR/OA3cjaGvv8PTWTc4PSYnkGE1UU4dqKI6c6z/XmNp4t/isP8TwzlPD9oUjc3515/EL309VCGNfOB473s/2HJ+ssZIANUiNd05SB6ElbVj5e1zbqjNPKeAaBLVDTmSR1i78LezJthL/tiU3QVGyLUbR01kohGT99gpBK592UOLpLhtXtR/Lh7iwu4ghmucCzXDpG6a1SaDjekrL8rZCYoKBhHtah2KLhyexmhsurxPf6kNDUAo0IaOKBtqGLLjCnhicOzQQimsdo1Jmo08NdVsjo0yjuK+c7iI6d6BxuQ5ufft+v17WjyjVbROzYnd9t6ybueH6b+y3DxrrOfBzqD07h6vXx1ALB76XMr4ZT7Szvy+tWMb0KHVDuHeQKFoFTRT5NxxCymgD+ZnyGr9kUhfo8a2RWJzWahDJTRr5fBUnN/JU/JW6D5MMaLn22S8x2fBeHJHD+PmLpSX+DcGikwG3+bt/T3g6chT0oKSroXgOODJKvRWXMnecAo+fSGZM+Namoxo6okaXvDCDarbXCRJE+wW51jQDvA4qX1eqCv67Ekn+qoz5CGYJdqkCEjE9cJDic4AZkMLdkDtRLN1FX98swoljyDmyLKOzxVWuQn9CQr+Yir2aXxZqAm+eeBrP0zLNeJdxnraIrcFttKlGfY6Vi4oVeDlmokPkNd2vh0961AliHSnOkZNjYHpFQoTdzEhgA94vKWmQ3zsRl0BqQ1QcqSJGRiXenXTDpzeSl+upNtvLso1d/VaRthDcwScMx3Rjh4kqN3HQyZlCQVrYhLoahIcdoFC6jPiF/GRbXDGifIh54XQBR7dxPWX9DAc32ryzO0hE9ATOrbCKyOuC8Y1qukKzepXsp87pWZJtRsxmSGaweeksbaOkqQBRoNS5YaETfVufsylLNZsHcDp96FEz09PXUnN3YxgkJr0y3lVwK9kCAn79AXkech6tZcqezfMNIcSlw9Vk1aFBVecXp073MmKHXYu0mws2qHrw3xg/XA8sJuA0lcl1gxwX26dLkrVbFuy7D5n9Um4ZHx5oYe3NjIUR/OFllDOjK3gBQmeOw0C+l5akO5zaKAFdwIlNxhpKvhJpyGdOZtrPfniyglwA0Mzp7x647dp2IQBuOR82KGx3c2e5A6bmqkR+bqyb9TrQuaX21BwkQ1t4AzBPv5jDM+p2j101dhb8u+RACoPKH3T3ZfgkaJMHaEDQsQn4sj+eH7PPM2P3D7y1V9TFXznP7M2wcMg9F8NRCCZES0663zI6Q+trqNYrg7X5/9OSEXCNylinF79wAc5A3fh6ds82OrIvCnmVqqnOlFy/ZV0KpYgmDKbodihuf+GiwSV8gpEK/IN6OWj3NmV4v7r0voCGz0MWPInZI6fYDGzILdemPscz6nI0BsHdBIZsZgbs8bbG38cAKkTAffhdJKC0YmpCitjPaj1tjQdZ/SFb/mrId0EszDy0Er32MMmvqH3mTurcD75jS71EXQd3/s13T81W/ZMQm43yEmLmm0Q6dUOxPxi8gv3i40Gcxje47iiY10vyV9lOHOHY7YowjPwL+21Mc+lPIL3yVr/fzrFd7FxuJnhfodzaKYNjBssDn67hcxc6DgEpg5vHBMkD/l84Q0gYaATqqoCj9lA0ZlZEhBM67+ts08dHU0jLozfgIrzA2TbQhbsPNUkxRhn2DEYqhPTd8fLeTF+2PLKr15V0O7i4tNdNJhr0PgqRWELxrbKz3VdxksLLISiy3AJM1TyjM1ZiroNXvQK/2uBlN1D78mDd5o+KXXY1KIx3ZBpy6dg6fGLb1C/qQ3TXp5rH3oH1fQWR0nVdyF+Jo1ScZTAPSLOZZavBP41YI/lNnnFM4LlQ2R9DkgHURVnxNqcRbHjdlOsRjNAVKwbB8wVzXw+zcmUzHpvqCWXNk6C4GAIDkMT9tuT9HrNGtq6dxPx3urltF0ZAtVd/58RiELDO+B6OuX1pXqHYlGHWZkbyxTo1tZOFx8pZCYWcGJYTo5tiD8tjRzq2x8aOIh+2BTdxQKQYWdhpwpUvABGSm4tkJ4RSVq39KI6VFNNaRuFvexR+6Sb7U4SKGwclv6MlEJ32f8ILNV+QiMAWyOo/a07jxnF2LZ35ud3CzXHTy2byP+lSNP07gLIa7v6nbapkdLF0enhFUzRZucdux5B0AHy7F8uz6SpRMRazvo67MKRIwbso0LBMxBibbKGfkIUnDfW4nHSvOEY7OT3wn63PEnJi+puKrHSP2KkCFg5gFJ9Zga3ikdF7l42qjjY22skt/AW6sflBJuZJE7UzrdxXOhZy1+Cov6A6G85Gs3qDSpMs+UA5wBkjv46HcodX4Y2Z5Xa2+qPfZrjBnBLgVGe9CTLQ+vYM9mvnXgEsNTvbhqIZIToz0GtvKlXQGH17hS4fMegGJ8ZMha6aOTqflv4oS7VM294aqwyvPbhmSVxYo91Aez0nirtfPWJaAJbzSPQ4upF28SAuBJNuu0YTJZl8SVbCzRc3XlNlMYw2VlJ7rztqugItQZ3R0ClwK71kxC1WBbGPKY5TFN2yNzZX/DwqaAeE+5PlTWkx2WFvBzddMTG3aOqowlTdbBWQPyAG1p0f/1P2JzfCp07IJCmM4+Z33JvpLdnAejoZtdSrfYLQJM2+0OB5osRIm+QlqQyDrHwb2Gp4qjmyXfW2ny9UiD+LMfTFLXRWhH9UaOX1WUcmOU63og22QdkAwv6+5l6yoD6ZUfpNaXgz9V9H6LJIOnMu3rVPNVXrE7/d6TVNtKo4ISFYe61lSdWUTypgbkDiBVQJKQKXQRI0Rd2Xp1RAxlmPTlEOcaatnZhjZgozpVr4ol+PaQgnBCY9bjNBKzyPkVvCzwhciC9yM7UQvAB3VXyzFoBLmSRB/gLY/vgR5eu/DZASjhsg1x4zBxZIVE8lkrSnN8jrwLESF4mtIyQM59uoddkYAOb1FwzRYP5vw/rm0FPjv5CiTiwdfOyoFArLkHEtVJId2cEjz/O3hUADyGBj/01sks42tOIqQ7R2Q3aUJMIpUlxLFEX91CpPBPzbm5BVTaxATJT5DmgGh+QvFZe98JK8NIYHNAqr+hY0lAZvbomiiYkjY7m+pSnz6D7L7tXRDYreRerrdqhKDHv6QwMyQ+vhz7u6sddHXW6OnKR2UUK0FbCKMGsDEOr7nETrwlhAB/ZC0iH/sW9VUsbtIBToo38F7pyQkqBdrGEAcU9vR3amebhFN8XQx6eHQRQ/WlBu3dX0lUohHThsCwwMwj9n34EZg4amhXfIXPe8zZG7ux54CuvPYHapIV9N5FVZZH8JV5N4xXNS81UXmSI1XLsS6eZZhUeVF4wzgqyH7rYAvq75ki5Vhxun3OgtWNlBeVupUs8i7dtxBW8in1MqXGSIymRjYsXQTcyE+9XNcctZYqjZfwYS1ujEG0X58V+xhSsd8mGk9wj53/WbMv7yjb7YE3URQDBPieUdMt5oDbOPcHwNz1e5IXUrQrKdT7YIkkrRfaW0lFurL7Sr9HxWIAyNL8BIZgbwnulFslr4146/+owd8f8wttNg7wGZHtEQN1u2oibQ01bheIHuTQFZeEyEkH1gjtDInQVEQWefbklp2VDiSo5k3gZpunv5WvTWe4Ttq7VhlSiQ4oQoe+Wi/G3fMhL4ziiVUgLfwLWkouDHLkpYScegVGwvq+pal83N4coKME6HK37DWgmCua3YnF+dnbwjRcTO0T8hEgnyhXG1Y2FeKwcgO6cLObJ4i2/p9AotuaIfLIzApVWtjql9YV7Sr6190f7+e5OGClC2J6xuJKSfauE5OGnfpNIetHAqee5FObkcRQ6yhyf+3DtH6GK/YAGRmFiPImswfjsm1qWQBaD3iNbrfVhEqJj9/i9tP6LvRXGWPsGrHeHt5cVi6VH7Cd5D66I2t4LfhNFmJekUYVsgMrchuVnS2Xt4oVp+yHhWKBIlT60QI//S5jpuiOooh4jyVqpiz2CuhjrUBlkcx0lmid/vFI7dBah4q2HkzdV9rwf5F7shALiddrbFn76/aLN+mqTkmcMfLMhtKzEUJmd2hqmkCH6eCpKQhdrAy9fNTllm80LSuHRN1c9BHUwgVmsLJdckq2oHSfomzd90HWMwrV12a3uQsRsBNepprqdJ2kzWEWXxacUWV49RgSzx9rhhrWs1/4DiWjzYt87IDJZLy4jYCa7HhTAUURM5fu6nfETFRvhknIixMTTjA5Uksn50Mn3dYeXjsK0TprkcJZJxmeIJiE0eaapT8KL19WLvjXmYTMfI+Cokw/p+QZF/wgSYD4J8TH9lOHQkbGq9HaIV99ulBsK2fkjzPDa8lezCBKSBrehdCSeWnoJKEtHiqg1cXAiMzUmGAvgBSbbqBAa1+716iXBIntBtljEY+TJx7YMuJ83/613CgzdyfvCUL9MDxCz5Fl1pHGxPoz/CF+F2PP9BOm8mFa3cz40QGkZeW0vMYbPzG5eIGyP2AGcaKHpag7WGJzieArOfjBa9/xsF7MIs/7+4f4CIIbMqbsvRd8IUivUjkxkKw0Plu026lSCbEtWBPYfwOPvIwhUwP/wV1lCE8eQhSRj3rV7sO/xAlZYlC5uTT/2QqxEhm6nRDCzPjey7ADXv+84bx/a+p+SBrVsdhHy6JV+gO+7FsreYXhhR4Ir852IwT0CCyT2gFiFI8QTbGej/bgAXhUkkBk8DFMvUOBR0FEixVGRvNsq2FpW5+V09T91i8kY+ckA/BhD0pP2t2q8gbd8t8y+HHnmS3YAnYdVGMQqnx9H2NSi0Kq8YeNDhMCmDYdS4Q6oK60r/XdUFMIocHCo0MNdSMho1yZThaYCaxQlY+jqZHBj8gYdRzBmKPOkOc4p1OApLM9lDyBT6/cizSxD5feX2Q3Ccdyst/hkcdhYs4HEMOoIx7W4u2snnsQ0vDHx/4OiDPv4R+NEPM75GC4PC/I+4yXkWcBS4hDPO60tVzPCfUuJYchJOBcjuboAKkLMezjSmjA37MY8VPwLaUmrpp8Sfdfcvl0e81I8JqPbYcB07WVz9DllELYTPeX3/S2JF5TqqYUY5WNQb37Exz4bO9j2S+fz4xzrLWMAa1dDXYqwug5Y/TFX6I0WtkHf8MRIqKlTn4aCJflgjHTmaRqLOIQgpuvJ7qGoutEd6ltZpfP/egKEfoLrgFNU960sJPPRhYP9nj5HXqX2UmgY16iMGSZqmUi7Y5sSD0NWQZatrFCg2u6061GM3Al29mKuTWdcmkadIhPnJOXuM5FZDwM07pqgAMeBcuNLSN7CUAikBzNBL93/bLTdpoOX4Tpf89DE9n8ysnF2EesQ+oh6nZrV8T2jSTZiu3+cKzi65aS6RocI16qeZZdmaO7FKlOJJaU2fLuvY9ekxjI1atLzBdlRXtrxV++/h/m2uRboFcA8wHiEoTK0qousT4g0xCs/Ck95IURzsH5wmhcSOxIGGbePjIhTWYdJ09sNJVMRgFJDm4jTVHUyKkdXOu3cjgWoS974R3zdX6D2P6mkOA3V7qoqOJMerbbzBCfX6LVkbJ6sW0+h0vsu2lw6b+JynKOcqZt9n5YXsExMU1gdoaaKtOHYITNyNStLcAHyuykzxmh1Vssbpwx+VWBT232pqK7ooXQDIVpX6MQ0HHxbliBWE7u38z9GdUJsWIEMlQugBqrXJ6nEi2X7GTJgrD6AWmdBcGT03XP5XB2ODzc7NHlcCpyq5szeDnCGzqNTBsaj4674a1epnR4Tcpgs7JTMtVVTKlixNBqkhEJLX9f1FskQJ0qcVhqW2Cj2wuBU7//7GspoQRU9yXmpD7sWG8TtRU524aRmtNRwSzZMFb83nKcJcYnVNRIJlTQaWpNS1OjIGhDQh0YIXE8n0mFCuhvVD4dfSMoH5oCWxlNOK3IVjQ/ketC0J4zrk72ZQj/jKwJj3CcKr9x8auyeWd90SD51cKPHRpmCmijhgJTwJ/fPRNanaMoZO+c1m3sUueZC30EATNTWRsQXIPbluxkUzNIWduPCZeuq5qvrANX8P+BhiEC+n7taEoGbXnT43hWbYUzjsS5udqiemWVgMSVG6hX/Bn0vdzzRE1vxl7wGKOCaoJsf/mEd//NNhgU0Xj14f1mO9Pqsk/S5eG/vT0SXP4VYavR99Z4o8qPIsB34M42uKTEF7bX4g/8fELFvHLTWCZzPq39+4NJiZQp5K0qPGjtT+js3AgI9cYfkEUnCyUjaa90lAKTzkzJhdrSe6eCsyn62bVkPa2WGS2fFpm45vSEZFID734eUBA4kovHgRmq1N5KKTszVCaGhXMjGGYMG6Cawd0SA2h2uno83nQlhWVjdiIknaXzENlVsKEaCoE1Aqnmf4tKgL9vnQRwOeEseq0caQodaGYZnDoC/MBq+TYmcsE2dl/Fc+aBFDGGPCKM4def/XVtwrVKu+LPqjQy7ILlZC9D6hDU+/kNseDnXgd3SRAZCju4oJqLij0qc8AFACqUmgCMSdiux44m0GDjExFwK/2J+9VwEzCAu8EsTHBx+J9r6ea63Xmjp5V7bCDx4IXQnOwQWzwTLfziuwfNh0flka1sbt0L4xV9LHxH7WuFTl7USggpl08CMgv4cBwKlWO0BPSxwRAWo2MECMgNw5r/a8sEUaYftHT3n8b0hkWAFTYNbiNirkYlMCx1+F2q17DmFK2tFECkOlf4NfPKZzaH6ie0LcgnXo/0tycBrTAe6Vr3OKgDflNIStP0vXywn75tPzwumNQzz0fb4OkATU3LBAcZ04j8PjF/1gZByjydnq7REMCMYlUOHhwyN7wCKGH8yWAmri7l3Gn776Q6ihPNdFEj2j9T5kmKETyKUevQwNx6Ye9v/BVcQnZGAiD5iZO6HbouB0t67RC5tfeC31ax8Cfh3hIV+dBi9Z3RsD0kBgQYEKw9+jk/eAaAyrsq87WvlMGl5W6ewKpyzrwolm5eO10rJg/hjn62eW+znEEIW4s/AXpr4IiFeWprD9ZCUTp9wp1r3mB7M/ZfQ3eBPkGg7eQ4ue9FhsmmMP4C+9P2FMwGt4qo09i8nJDBI2U5aUSSbClQ79AVlo17f6/2MkanwkPoYa9QWHThGm47yUAwzAM2/+epWS9uz7gk+87C5uXrHvFohQK2BiEx5WDPR0x9PSq5uDMC1MyWupxTQjzCqpTUK8Bdg9TbSgmZwE3trlz9ntRr2YlxYYcywJrBalvVLzdA9QDQR8WcYeVnpHLmtktlhHBSH+VPFePBNaEXlEjkLhqrqJA3IIOTEdF8kyF0Siue70mkkNRH8gZSQdWJLy01rN9FowR/pNqz9I/oh2hf3by9hAxvnVoDxZ4VVdePMUXIxrYtMScVnvJMjlEmdZrAV6YT1iO+wKMjGe034DlC/W+SYp8udwwYDbFgVnguomkS3e/gUnbZm+UDwRN2Oerg7k8/+W3nHNmkPMPWtXBSt2g9YoEiaLBFt+iCExenwiiQaVHDIvyvdzq6xJXpbcItadOM0fwfCr0tCnc5wsCGamiZyi2EOblaYIw/0FaFQFw5EmK5CKArhF3OERck8XzL7Bkb61odeaNDK5LmqXPzWfBYSmx6fILY+KCic995zF/A8HHCtxF+Zvwn4vTWWc7yQwTLsfkGKE8fKc/TMtl2u8b20MPWh3SXwDV5y6S85K7ynkmgZGx160yYpQEOWWYHZTb1Uxj+9q7u7z3TTYO7h13GJF1AkUd5lcQElhstH3EPeiLdzoc5VLRa8BRvYtRMbCXQ/m+wxWw3MR302b+WikRxnuCjdIKWs0mDHmEPHhJ/fvcqOglVqgbvK4ypOeYZaUELmIhSpsyfZdPyL68pEUq0Ti+BlgltMggtOX98dRwJ/HVJ7AYR9XDO/nxTLJUxwxM1q7OKLEV8ndUTbSx2RpOXN0ahBi10r0IExZXbGa6ifpChFmKnAAbdxzc65bNw6btf5GojAiFGpHy5BCQ7Ik3EPBEYFQuQtuBxuoK9yJMyckORW/lreiLGdikzIm78MI/fUrWnhsHVOUsowLKDdPizr1ZSPdppN64ZfweWjlikp5JT4CiwPB5xzEvxsjP+Y05jkh6P/+k3lO3A2y/wzJ7300PHi2gPWSToKWAgLmxJsrf8+V4+RmDlUUxlFMhfZdW1+nPXHCxiCB8lRGoc7NkHQBfTyXwDH7aTC5OzyRZrYWOvzgTkECm8LJoOfzBhMW6bKlbZN4jCWL8HTbZZHnmdEIkcOeS6HlytaAyMXb5G8I8kuJiasj2vGpfyiBi7cP6FQFYzgMyvdVf9lNEP6a9ox+/ZMxM7hUKgbhKODut38HsOP0shR/bNwPOtEWiN1oQnAxUsTSMLGFQ/wLxKW+OjFXCTkblQL/yPnt26+SBFaGtUtiJOc0e2iXjknGs8FfVHZmin+zRfAuVOiTE1z5jCVJseDpq/Um2lOlbTG0W5hMFijNFXpf56wAdpqkWKLrO1dMzm1qwap2y3Bre0McaCOGvGekZMOt4K/rd6uU1vhq/OUwbcp/wfiWtqrNH5NYUbSrYLDInWj58sN1gDe67T0VTOrP9t2ewf3JRmxYqloZ82Y9ntRxgDGii/Zs1Jofy0IN3TyhBkcJbsrMgzOWNTCeBa101eSdxLhrp9g3N0yf7feWl77G+qOn32pmO0ERIWoXsiOiE8Oa82lG/2ObjmzOFG3W7rM3sjvtkTEtdQmghDPhTt5dOmZt+HrTgeti4aZzmO7weZswbHSWL8KsIdnwDav6UbXLUmBMkqA5pI0ne1RgtxPph4KLSKqfnDev/Ve0fcwiA0DZ4fBcX/VQ1D7n4p7X7qIWgF2LV8V9GN7WQU6dRlzrfW9kOTDM8ufFPSnTl0rLlnJshtRB99TcmQvfjtbbhDNV3xtZ0uIu16cJoHipKggZrgv1immoNz4s5ogTIGd+fWyOSU3jN4iTohmU95aAB51Pa6sQVxpV1FyCLZ1A+fBcoB4iFMJGEP0uooWU5QWhc2WFIKwCb6M8MPR6D/SPF2Gmf7LQO75tPwSUbo/x+fCWQt6FLIks3Qh4JARElU0FtYTa8yz7J6Iy04WY0wQM6sEvBeFV68wFVhLDnzu7p19WM6MMMFso8FfONzvSF7H/itxsk2HYwnaAQkKhS3z7ZAErnE7sp7w4qpmEKLAnnQZNX0Zm43nqNMrGgYXhQt9ipNUL/oxQ4/okK+PJCO+L6hJAXBQqcaD9DqAUDnWlokHjDmtVaS9gPKpKqfG8dfJ1AKlYrjrHhbr9XOrxE7KF2galytLkPwe3o2M+05AIvFbdzKf2z9npWDd6j8EUTrP1NhJq2PeGZi1vyIVUmlRhXUnRA4fw9exmyGDpqoGu9d+LNJZS3DQz8c9eAXpR10e5DAX+kWtQ4Ex3EGBNOXAJ7kEbBTAt31t9mN7rVEoIrQjGn93oYhs/LnjOxXiCc82uBnZumf1z4BL1aU/JxKPW08yW7sJlvCHUyWLEtj0qNZNTOSmFLmiz3EYp+TH2h0ICTDSvpljfvX32Hbe7NemDERSuiKnK49KWcbRhDxslGm6lZyf0Jl9zP4kDHGpEd58jPqeNWSmDgLLRYqS3T/7OzbKaIlv6tipG8dfkSzbWvKcFZSOfjL56PSgYvgSwcQiPcIeOzHxzs2R1PgT6Y1zsAri9bJHve/85g82A9oYzbr9ebywOAhStJ9ftkNKTtNg6dFhYik+tMvkxlUqR3ycE+s5CtXoHOF/s3zopf2XyaRopH0JmGMAUD310FZAE9gotK9DfxeYilbnxwxud0ZPQzma8QQSpIk66E+1jV7+v2o5G42DbZZXfkeG1mDzvjsaBBHe3NC8WkynfhXcjisO2Tw+tGWa0N0EFSA4yPyJwZMsPm3+Yk63Z/nuBNGu8DOSuJWCJo4cc1pxTJ83A2bLiJWzIbzNPD+NHIPs0PNpnzsdEBJ9oxYUGWPngUKGaDjVzFdczFCU+lnGCRdMy0uAgQQk+G/WDc5ShKA8SJul9DICmvAFtUNRMW7SoVquHLFkYYtm4E5r4SZT3AYhQ6gJImxJApkdUkhTtI5Xw4v00hOG94YcjPBQvwhI8CuWxJt31RALVl0RuE723cF1jv/9iJbdeega/SQq3t0fplMyg6WYZxIWlG9bDkS6h7Q6uBRUK7I0sNMcOmZuT8e2alCsnIGctojO+bjscTRwfYdXKrxkKyEXqQeGy6z1tRnUPgttsf/obCqbHcHYRqO42H4cL8LTmE+As/iC7SkE4/J2ZhN3QBIRIkPAnPN0/C4IDvCDRsJgRrRq+YLX0vwabWPACmtcVuTfjaTZoZNAEo/OT8POq9dfHDHPyi41mbSyNTptzt7blFVaSkWMygAWEWWM7aaFXxmeG2Bai/sYq8LGhymKk0XB3cuFMK3QDPdYi1APFN2gNGOSC8FcmfZ3ShiuKBtC1pnsbYWqRon4H+AF9bZMSbrW3K1v6PMlJZQDbxLMAyxDnFPp0bytxcWJhavZKIWFk5QuA4Rx6zO5ZtBjAZUHhpm3cYwMZHd3xAosjuzjZ+4cduuP+qM10UrrnSK6MoSOgSxIYsmRyexUTNFFA2DFd9RSeBgbdYk+bAqYCHIL1B7PM/TudNDf3O/4jMYrWBoSJAjMNCyzL+Ex0fayVqCvtKq9nmn+IhYH4fGH5FdyPvhccdzLaSGfBBUkDW+SLGShT9LYzcHIlyr5efHic7zTJ5mfgr6dKXEJIOCkdSCQQrPWSsL1Xa5JTPts03z/pCJK+x/Z9ShhB+zlV8gepW8oA3YQi/q/Sx3xrI00pZVZ4utIWtobg9x5cVARvfyRgGFWf7kMC2saBlMLwpwO3ZtwPVSox0gObVj3hdFRjfzsThTFSIoLPBwqmBLuuHjoYdthjUfSE+tNK88WJEGm0kZhukHmMHs4Ol3FdPCkL+Q0V5ku9SMsDI0RkKUGPe2yEJHgBQ1Tzf+/8cHm2oTDCmn+z29Mdf4bwf1x0pCedRkYr03Hr2sYpEi5YcD6X8cQWoNSx32mBsWt9rYMfJzpMBivcK9GfzlSgxIh1oM66Q20Saqeo3I8iTmv1qru3dCR2/inqAlqFIjYeox/xe3Gxwz35Lrt4qRS0G8uWH65AcVF6vPKtwUWrS+9/VxNF5YPwB7gQCdCOuINqZ1nZoTZFq3dhy8hnaAUWeL96HMJ0StfcHtSpj2rtv7CcmbsJJxFZEhkHs06RXaZTc0bt4hebe8+ZcrbhggNCOmgqs++539vbLndqLfQ4JoXwvD87lXny8VylSDgmCoX0WYh8DIVKn7/PVFwaJj8hl6zvmyXX5x5BvlRUQFDVFKjswUhefCPKbNSxpBttzm3KNuqP8LQ5SRUZPsabzV0A/T4toM8PNPOAYkL0GzHA/SgDnRHIF0uEPM8NhpdS+mdHE5jb3+fgAddriXgNKkpp4AquBjR9bD8jPjsCcgv8cHkuS0F31MmkaN4XBJrcTzVkV6SryTNymOkzzeXkSP1k9TmAUvo4a+Ekq+Bz2nHNRsHeiXOyEWqMb0m7pBviuVRTQ5GJrlgupQUonYvIWwaNrGwN6ioIOOL42BRtNPjGVrg+ik/zASJossTiV0DZU7RSX4i66vXC+61nPvPcLHoLqUCIlD9QLtZm/opP0Xay3xuVWVzvF5VUMihDwGxnmrzuCjR/cDWUWQq4RagdzDE2Ns9NJJ+TXVpCn637y1bNYmS8M46ZLx/qGIr/G6S7D9HgqBPniEI9W9u+xALRSath7ac7yOd7QHZ2AtEUxalUHsRFGljt+TApbd4v8bO/R2Vxx+FRKdtyG8Ay+aW3B7vqcJ0gSdmitb91NuIUyOTB6/85Pa4LPqAGkUXH3fiv+yKix32PjfazIo0FdcFARSkYKgCgyYsJjW8bTPZiwd52ig+73SLiMDP0RTdjRnWnk3/RWBPj3TiI8pjkn3vMkr2dC1hc4FC8mZvRmljNqn1r0DeRMck7XajaoJaH0tNPyLy7XYAn3NREpRAA1S976glhCAd72a9mmp6y+q7HdtdBFa2Qb1ewSrhEvidKj1B6kAv95lCvOU57M63W4JAmTQGxjjn9kavjNeoiO5n4WVsxz9WvEyhHs9mrdB9vlwFtlKf6eDeaAlZMIlS+k01+Tm27t7vswx5G4/L6QBFKo53zMIBVeCo8yNYP9LBCW8HMniFw7PoAroockKq0F2Vbbuj9urDP0vSPnOicHK/nAS2a8AKJvdwcmMiHOel8V/HjnLojrOUBHn89WFpKo+8tAHuvz1ZY4IWJHOJa7luHSqEEUh4q4Z3eiGrmVevQHqVgMVCnfie9qxL1N4fFrf0ecZ1Hzuw7od6EDSUExIq3l4ITSvyawWbnhFw5Yn/m8+vhxbj+UbJveNsH617KwwQnjg0iJAuDWbj6w67pulIGYVcETeFDknotz77hm6avpZVjVDuKt135olTc2dUz20ec9KQKDYuYubV6WV0IEpPNzpyRZvJ3CBOaQnsVXnIo5t/DAwddwNbsClRlFBL2ki5Bssi8G1FZAVkwh9pdFwxeet2+zYhwGK4iosClZmCsOIQIqYKWyOlllDVHQuhDfQt3lZculUwaAeitpAB90Z2XwSTYXQXg63CF1yok8x2Bf5JV7ULvkD08lUaIBv1/d9mPJM3FoN6paiQ8w6/WAZq0Qcyf+EP0MbzJVRlBbASQiQ3vcJsP5UIKgCM0LUbyA18rNwCFQZ+JaObOcH27J/+YMniPPM8tUiRG244U2FYwLFYBlyoo9rKRxXEQJR4ogjkKtdbjetiV6VvusmRgcsBO/pKm4ma5SNetFx2IwMKlUYoDcMxh/Pbd8STDJQWJSk7dV/sua3RUUxydj/liybiByhva2K4cdezVpd1Dxm8rN2u4Fbei5n3cxW34WHOaQhl0sA6QiXsSrm4zmwxDFOdM1xBMYTNeaYCX4HTDgjpuaI6htWmZxUl1GnSQ4ED38u5WCm2mAPGCdYUrS2MMV+4rcsBr7wjmauhckukH19SZYvlWt8syF+wOm0FatEodG4e82sbznOwYYoLHqp99myHkbqiVO4kXtAlR2NCmt6Clok0P5J1AQp23aE7M9QNkroiDR1UlgmTr9ZQ93Tm0HxioLKqi/ATjlWbzRe+O/vhAJP+KEnnhCn+pYLeqwQ69+larM2FkUagBXRcakL6seCF85c7t7eb4VWNa6l0F74qdQmq0E9cpNnadBrK73JLknYT3c/frxn9I+NnN/XywAdIejeD2joYUYoae7QhdZzw2FII3N/wfmn3pSReXLyXV2Whp9qFzN7FARVvYqFgnyn+sF5E6RiRypq2ObIc0rlbe/Wj7D+uHMx8Vp3hyjTEVVFNU04snPFhhY8cMj0iTZXtUDap/YDdnimsWweaQqXyXZPYBvmESR2iC3pbtJjbw5O61CsGWcPqGGP7m8QXjXSoJ6ofgwXqklx/IvNqsAXkRm6fAcZRYqMjO2JYtZoj8wg3Bd/JsAg+Es5JAC86bh3j3xjJ+6akkaGeoc/z4jUAIqo8Wmzk1qhwfxax8rz60nMQjW3CqsFgHRbvFhlfSN+BGhMUrNWvhODrC5awtFkA85VQV+tuU7ABeVeerBZnv5gf04nTjtdzMrfpKp2zXFNe0vMIeD0f1WNBRsEE+RacdAC6ES3yIe/bkS21bJSlRx2IrfBp2zYFQPdW9BPKDDGtru77qoFxzqxsdr3aS4dQlJqpFC5yVlaB64qONeZ7VB9B0lvs6db30pZeznjh5ZomfdndLJ/LLLWM3uPtgNE5YtJrowLIf8/B8qRhnLqeFeCD5Dd6Gl5dmTJSrBV25kP+irp5Ggbk2TNfT1D+zWVobVBJK5QjmxEb+HyfBR1h6lvDg/ANhi+PiCfKerE8CYjAiPiybBQyTbyYmW3RWjKHJ1AYxYkh8I/jj1v5hSvuv/9bRwyTeweFTby0/iNOLGswgNcmhYmWucAK6Wad7FPuadT6YBvVlu+OsmlW3Q0okn5A+VNWHOGQNR/wFqTtrBg4td/SDnQFczIiPZivbKh7Ii3ftOU0cUopyBJLepxUXZfZ5094GeFmKYQSRn6Vx8G/u8F4IwpWVJL+KhQUvfjZJ0WB8+d7RftHMxlFdoEdpdHt11GRRPdDBX2DKcGYDyBZEt/cV/Rfx9wCCn6vX/SFYqLgVXRcF3lSd8tqDt4JFG14Ai69zScpQL/85dNMyq3vL5QcmH3FKPsipp/gOFYX0IBLV6tnEgV2e4rIWwk+qrI34LBJRaJzlWwWhHSvv5itX9/AWfjP8VBtW+uExvvSuFbyTbmYsA612ziZso/l/DseR/9r6hm68iKOgjzVvCrBIW8SanOeOTaSaSf1tmqKtMGmASwLa5TzdOZ294d2zZ6W8h01sMwSVtxza2MbxtyB8x49oSbCl5SmvjAQvfLTMbkBuyybzmj5XUXXP2ipDsMsBAmxjGmZOe7gEucbISrOyjDE3PYgpgVRhNAejUGQzmuRhnI9TOpjdRhQtAc7O8CB6aaPZlUnH5cexxUamhh6NURVE46iMxumw4djrA/e4XEmqXhp/niiBVSxdRbI5851F39a3/L46j3PGoZ6oZirTRQ5VdQwLmiUn1KVfOSzTvyTYHK/eHOYHzI3+IYpEWBhUIlLjBjbYvhW5Yx93ur2t8RtpDsdZ+TO4bXdR8nq30MOIOLGZcWmRAHVgyyzx9VNRvwsjWoawUK8oTmSuHOgt3kb/ufXKpIU+j4z3l2GnFO2UYRFOkJVgUBwhGIFKjnyFJfK50D14OA7uoc2r8o6leNQGQlhSw5lVhll1mJXOYR5mDt540PM+tD88tug9u+6Ft+ZwSxu6D4L9FiU6zT0+S72+jNKyXI6QqFrFEDGLPLFnsBI2tMyWl9A1sTHYl3QxDiYqPSjwNVa/ToNKj9ZlnKBKP3IbdnKumGEKa/Z+1qGdU0VsRdtimKmigAmGCU3wB5hO2Rm64G7sbkNEQgyVvd1lg4c+L2r/e6k0bQLmPp43VFLYkpuYdEvgrSRn58kdQxUkfdcZUfQGSAr1kVITWvadaua0+nhRGx6tVhR3t69KnzL1suKOyyel0oPwH1fiHWsOwQtaEPgQW3aq5jAmX32tzxsW1x++gb3QA7vizVvEdzwJ1+s9DfZMv/4xrmzWGglKeZV6CJaL+PS1MneuHM4SA2YttE7Zbsf/voITZJVnCRdlcPGWkuolF5VoKF0AcvuH97tW6O8JYkcUMniAB8rzuNn83D2hPD+3HszYFuI2hq7VoNsEcmytMKdvDgFfFhJqvIZFu1IHt0O+UzmNHTfgMSQe5VJK7O9W+bD1Ca50VWapCwqht66LS7apEeKO+nfZZE7JRRHy+GTegTSOkMDN76EaH4+jQMowCBceC/ZqCitGOfF1hRl0sZ3KohnWOYPWYDst9/UJS0+NohqPV2+s+WpewGmJrkkXndIe/XSnorUUc3XL2hEXncl+Ib4eEqwfLh1t+OvjuSar06nuycL+PKoaAJO4oECZ7pERq1/Li0jMtwSyneqt2UxmPhTKCT9y09AG8UPtxuK01DY6JpU57x5oDJbekZTwi+uALzSNjqNrpq5LzCOPg2+qIHLvejjKNbVI6/n3+aA/OYCQgBaaRdeKIdsXpKRdP8T/RFnim0aRKm+HdZZmJDaiQjWFrvVYufW5fcMnyEoXML/iHbw18frR6SrVQHhWmTzqeFYT0lOQunmlIlqUwdabi+pvc/u5aGnjNM944wrAO7+Fx8gRSU3ot8XPSkVu//F4qt0+loHKArpCdf8Cs3Eo5UHDS2TogBzWdKc/mbUcBp9p9R4fQNUVsxPP8DXqMaEqhZcjsCXeXxyw7Qv0ZoDQEnEBzBxxfSJx24MeG0StgKtvMax+oqKYl2dycg+VgReSuASZRXgRUmV6DG8HtWZwK2npP9I/kJcJl6N4IbPEhI/R91FpZUVGM9rvMzmUqTct16/jjRAglfDmUfDhOtrn1BT2oZYppdv0+GIrBMsJ+6PPlb5CjGlCenuerVeIlnB5kezKGUb+hTMOUI1ADBQ4/vrqAlXSRhvSu6nkHGH7O2foBvd47ZHOFETBtmtvzfaPUHGkTUNm55H2/vzOkpLUrCimq+DWmE/f5+EMn1Sj5BVPRhkg5dVkwxPop7rBXfWVHcBSGyuD31rcUOCDezBUvjJAWQKw6XeEnh4ncn0cRjGUN0nJGYWhDCYgMXS332xys7cx4TQd9pbOe1jSGzlGrkth+nnBLYsoC0OmT+rQBMMUPG1Vjp1CF23c7aBIMnyFR0kHPB3yEU5kic7eJP6G4jEo9MkrhrFUha0xMFbX3eYpZzAsBNvJFjbJePXX4sjQl6z6zJ3jDwwALfwydFzpcT/i1MhdP4n1LA4D3JgvELpt9APNDeBM5qTYcDmfVvXvxa+buPGTOM3GdquLqmTVqj82qr6h8UovcL+h7e0CZGQSe6vwuExV8v8+lE1rnHG6++2rq4wWeo07EscGdkTadgJ2mWEZ4SwByt7kWzeg5/ft3EKGjQCfaaHffZxny9eiBhQ7FY5n5PiSnYE5eSnMz5gpV6XuE8G3JLGjCw3t2wEtrnHczTfjposKJNkr7dMMFOIVBFp9LSq6jLXf752FZSQExoJ6JXCcFkyZr5Wx1ZGIylbUJpu6SUQ+5ZVoOWIusQ3Nx1b21oEm0n3Vw91GnwPrz9Nn5k1N6ihRuah7Y0jf21Gymlbk7P7XsMmDBg4FPrXRT8Cuz8iiMuyhV+qzfeyDiMLPR+0UajnjJQnICHzQqMQ2X7ZIi6wcOr+uTJMbYvlXjPNXKYijQxcX7sIUGxSkSS3JIGnfVEdI8QkIwN5Y6p9naA+PpjOSPFDEs/JOJIPjEZpU7uXe7GQ7S/JvjfPKW4pUFM0qJkPfNqfDyMIoyoJ5LkS2Sv5kdl8pb1Yzi9Iu7FeQutgjMCPNfEwGzPYsI67DrujCuay9e1cSyoOujyeyUMOyCUSg/EkCl8d9dHHy0wpLJtGiRZo6jbmBO8VFbCmyikEuBaSYj8yX0ymExIKnY9zH0VQ8t5lSBHzF6N1OWPfxvqN7Y+JYObIjRTCsh5H74GpavNEM2uLlVCvRJQEVjoL5ypTDCvuweqkdSdGtly6UQ70tFhxu+KLGVh8Nod6AwnT4KRFpJrSaZ5+hEWKqCvAYeKnumRqTNXr4lkcYA5p3NczVcm8NdQ2bH8f9Z85DiK9/6EwXQxxdXyWUWBpffcbdqb++n0BcOL7fvrQKixlE3ce5SgB5iB2HZ0hpPOhqY8gMwferRti0W6AlPb8DxHvdFpz9mH0+x7z1fOTbOmX3Qimo3UPqpfA2v2W7yabNxJWP4cktPTfuoGe7uo4KA36yWPzE+jOwY4oCGouA+q0VVrs4UVorhCxis8C8UcCKbSAMF+/niN3XthSJI8l8EXXg83iRBFiBmK71lsZr4IPy2Wfpfv+RFXLUcclwC9qA+ghJgIrcviJ9RIMdqa7NUFHEfdOdQVtozE8TMROM4Kcr8ODJwkg8P/baPyD+mhPnzNrJwI0qS+ZDoJOX5E01aUW75iiNfdYvMLSaj61+TlveL0ZUeWswJt+41JOe0g2xZbeJ7i8d2ri28fyqV72HVGvfIgY0FktZOpGXMYfDEsSn+xM9rfoWlHXUCGJteYnKPShGh7Zh1DzLKmYsYya4usx2aFK2ePv9GA4bAePAwSGaljF1iaCgyJVAE98/LyzOsVVgaNcEFWrU7XLk/pYTstwbbPqdxejGfM4qD1j0irC0vU8YQ1ptCQU1vPKftCznCNuPm5ylqSqLe+hbp/qqS0QueJ7ix6cwacaTjJurtu3OsEsOocUvDTVnaH7P4whRFGxwys6CWKQlZPsbjGrYp4RutLnqjcDGtB21RaIl+zoN7JnPQGh+OQ/DCvJtiOZSjPCzX/CkJedxg24g245fediI9hAtq7VoUaMWK1vLU4xCw9QxZKFtEjTLpX0ctICTkFW59gtPCPzhm0waJJFJmHC6691K7Aj6Gi0LJltpdXfOgqPBOUdC0+RY5P8lbuzgJHW4kg/m3Z1QNqSvIeFDeZtBdRh+3Fod9bctAAWcvXKBtag5CwVA5xFhL3b9BT4UBhnq62H9TeYiTIpHtNv6i+cDLZbc2J3iew2Gg+4HohOYY2Iv3wKUQLd2xM7P2TsFFhBnRMun7G8qzshpUDmiNN1zxX8veqKrOCATDPmS5u0B5xCUIV8D9avoZLqsGuzDnD6fGNWvmUp0hXkWSJtnMVxw/02XrXYC1HvpVMws9PklFkLFi4+zvf0EJKXwjLS27JPLAuorXTY9NaG5LJoERHrESO2cjYcyQPs+k7rNPxtSmhFj3SRCe/OmUAyFxPlph/d6StgqFNzSS0eQX9W3hGTaxQ5bzH7F4ey9xvyc+DKkrDOKzBUSDrMRwSRMmdOQ5Img0jCOILjHOzKR8MtNG8VOpq5VjdrrfDbpkvFdY0tCA0oaSWMvjdB6XfjxMSAEEW2x3JyfWICaumzmllXQ0OK4tHutF8MnuWRi1BS1+hAvosbHtrNejQBi5FyfuG/3cT2AiEhl1peN6aoAc/79Cx/u8tl1Q530wirF6vwSybX1D88gyS4gdS12w+1CN80zRqOhZ7SJf2233sBgJAzCiqj3yPBp3beM7Tmogs5WKJsuga3KQs0/6gAloOzjSdCnD4Zn89LC+G5feepnb7KFcEdbZvMAdIiJjnHbxVzgMbPHWSkVA5japh7qNFTxU8oaLpnwHRb/DWT5MqCQENnSLuM1Y8TRThw5AtKUOCao9L1Kvk8rsy9eAKrIzgiw8zI/zOcd5guWMAL29k3bVUTQsJ6XtXVLSmgnmUwc5d9zqDNNcIP/ww+Ura7HeQPcOGdF2zJy2cfRrHzVUnQHmTB257eD6ywdP7oAzyLKEOUlFOXj6rrLj7BgSJ83hzqyYSCjLMgTuemYN0clui3L7zGZ2tlxjan5Plc5Jr37GhgzZCGuPt+xgfefrMzKtbKy92E8H6Ml01jgHH2xhU2jwWquPZDOliBA+65DT9kgX9pheQaLVkU+szCjew+pQRlJqJe2QG+tiV9pxyMPuQVwL3Cob2JQTfeicFPXyPDTBVNpdZ2nTUMK1FpdXsQTjhxpOecSu5G28Cne+VRKaxwJ88TqMLKtl6ln4AOkJ5Z9pO9aiYaBCmZl8b6SRYBQ5EOTOsrUWwhGdlVKRLyH5+PaVMw4f575+6xZJk0tiinQ6BnnNr/J0AJ6ZLnVZZDnhaI1KcndgLL1C+BaQe+UUDVi3WEaAEMqGxF4AqX5ILPHzWs3mpcOIOZUWQQVuqnA6ZCSOpR6c+SF5mY1+1MrHSXigjFiLub9WKM4uh98eEY2U7cDw+SFyj5g/NyWsBX4yKCf4hQ5mkC12LjjRNvOJB64EzBR9/DKqi1Ccst57ERSRk6k3BQIBWiOqsXjsBjuCCh4UVy5FV1s6Ag+dzSukYZzaJCACcnJdnWuYRiO6sBcD45qbRcgIpSUKOikDu81pfQSrA8qwhHpCP7do+tLJB3I1OYOQk2xxjzCMIcpsVkbAatApQMpaCBk5wT31+7Hx8x137si5tzgULpaKOiZvu7tIVgQ3HenGNsZaZHD6ADg0g+F/xL9RgQsinnsA0DU6/ktiksuuKIX2RuJI3ene9yfrD+CAhQCkQ+r8qKPVArmSkUVYpGUQOQivk1vA3K1+jjSrNsow7mn45LTQyxoyq3kX84rUE6pPOOsTfH4scK7Cni9uTQxOUgxjau86OuQ6Rh8T+QiHHwkVW8iwpIslb1YSQpnjTS1EfRqSNXTL1m8ALe+DYQIa87G5IPeIqDhiaiOnVU8ctqIUIBiX8Ib3qZFxXDRiYAHNicYgTBdPi/eSpZX4sLT5u5JPpMda4Z6hauXma88cBIDNByTDjTTFazjLMqrWTIs3iPqfYD9zFas2Kc+y01nzrfcxtvKffBubt6B33sx32X/ni5e/GCqnTis5PHcBYpTpZ3fgyVE89sJS/jVJ6QAqeGHqvExYzHzTmPXCj4Qm0+7dJTCNjy4pjL5ulmJlsYwEdzzRru80oriSyg/VkYzAR7g5LdSkwDjBWCwXt0xi6mHiovDdcAkSGTWLy1x8GuYA2a39tVsxey3xmd4ZiEApPI3ODGXR1LWnjagWBebeHcH8M88in7N9ME14LcGDSwCriRaehJAmlIyTsQCO1T+JZF5BXY9fE4Uy8aAoSKYULK427ySN11gmZfBwTg2B1WNwSsOam+SeSp/fCrt/kGjndl0JRMlYT5ArKG1XoGI7oTi5F3hVC2/G7aZ+5O+Jk64RQhlKZetJ5n2mkiJgYE/BlN2ZnFx3QkbYlapBvOb1MutCL413wyXNwO09p3JfI/IsxKf6OCf5DMonRB7AaFGV0VaJXUCC4hvGv7cu8yJr/Cy8mY/+a/jx3BLXbjzvSnJzW0x+DOSRzFpqar+Pqza5icb51i7MoNEHMo5ZYS8WDxoI+nsbg7/Laxo7HPBvIcf2vhLLI+IKkjXCcjvTWQELoM6bd08/fp5OgTBJC+3ciKZ6Xa3CaQNItHKsdht7xOGDX3xub/XOi9Hz/fWERwCeewHWCvxcNgIKV136HXQwKryo8ICNnnRzNRrLKmxoKosn4FeT/Hs79TnEgCBeCtAzRpQn+qyRpuGItgnITdpSS/TBdsizUMyK/oeMKdTOzcidsrr4smvJN1WBT6ERrKr/DFwy29nU0IDbMYafpxCicVVuAl6iDbT2tvbjLjd86KmxP79EnIyurnX2wqTymmVymB7JU+svoQojEvh98+3fdEnOe2DqkVu/BK84z3xipGGeC5A8/5Wm5DZMqKS4I+YujyTkrd1lJG79weJXwv/+gtohlE7DOB+2HFgKam3PGzGWmvyQdlHc+WZLTjEJs3f7EUTZk1Uh7MCWln8H0B332hftD2IKUZHN3ru8SWgKSuN7cYOnTbTDuqb4hYZmKLiY0T1zpmVW8Yqi/HTxfXV7Ck2Mpth5B06iKf3swk0WWmSZXIucy5S6bsuA27mhcGBV5WLYji5KSf1NxbZGD27fKxMfSwjvsYu6tEsyDc/GBA1cRhHntqMTVZJj6c30LMwz3nVWxXsJJTSyChbOLXqI4dWJHxSiWPqXF5tqsalz3BMz7gENRPzQH3Ha8cSAx6bAI8TrHZ16ln/m3ajT+iPJJCouy7KEgonEuhvH73Y3IPj6Uivg6DZbQdMJaRiXEOXo3U3jvuG8mIPAgC5o0RfQz+DSao0E926rIhqxDC9zGrSGBE8liSPsD5yuZpjRHAn6M1NRdxSI4psnDSct8Zl6BQJpTwG1fyImEq3M/IWQKEDTZNRs9NiWeHy0Sj6xShgj+HXTm8lyCowPO7sD+cM5OnAaSc2KXv61t77CI9QKZ2R0kBgGSxH5V1E2hCATZxiJ4cjLLT5kV/rpjqOXSSZRSQJ/zzxeKIfhuuZyMXKm3nsuVHaRbxiFIyz+QsbeVzhWZrJpKklcEsKNBP6YWOxyWVzhK/+BD7MBOkj12G9fvZNcb6YurtWsecT8p21uPWm0StNgcgJmsJF7H6mtLUOAifx9ox1DaVFhJbSG6N2kt1tc48HUwQJYrQ2Gfm1Pyo6PeoWeOpvCmKCbOhY45qtQHLjTdp0/X6i0hzjTrElUcJxuFlPwd5I6wSBR7mpxsckhwsR86aPb71TEyDw48UwDnkO6JPUtBrs/llvi3ncexYEjPttgR38ml+UaVKg2UT/0lZ13gYBaZ0Ny6d4lEV8tfsupeJWPOi52BwtD3FZPjqT3Bncr41OjFeHFBDcbJVFWEhIAXi24L140cxDUdukNGzXMA1zkJBe0HVX/NkpiXEMshsIrlFvWLvz/EX06kpTVufS8ODssV6Ldo7GedrjTkFrVBT6i/CCXHSGX4LeKAlxuLxuj9yfcIWrnkLNeBQch74amPWDlHCdqwXNR/hrnOktAzimqMLcmB4GC5do9ts2AnhE4mH67tXc5SeWxT4MCPBgzymuYwKMTkxTy1Iwf5wFdGFkcyUPhIYzWwf7/Lpe/Y/E0YJfO/wqEjuIlq8V5/BOFx6PkHNSgB+wP6PkpQooFRcKcTeSJO7Xzw5y2viaereZpw15EwKz9teDOWyznKMLbBLfVQMhum9E4ANNsI15AMRpea42R5DdOFYJ+kOz+fumcULhMjdmFPDt8MfbNrCS3GUzpsXFhfzV2gVbqPM34QgkS/GrPMu4Gy7aUzmLbM3zrfvrKXc9Yq495n35w9JPRm5+IqJCmp0lHKDK1rS20crj7rH4OO7BQ8Hz3xBPy90mowB4sxOswHqssrMhTXqV5ox52Nhe0AfBMd3X9BvLddN0VH1X5eKbCk2CNKL2cIMweLD6j9O1iC0fvXJHCMB9U6LxNYjBidGl7fVZ5tToPpfHPp8EDZPEnQgJqYRfM5bH58oOgcopDriyGi+P5K01uIzGz3VUHGWDA9Ri2usmycinVx1fxtV+6DntVYsTXMcW8nQiSX6F9Oa/0uDYe6Sa2l02vkYEZ3be7J7TtNailxE8uB4AIE5fRWGq5VP214qAMGGozD+fD9OrnaXEpegmxoE/NgPLdd+qPINp+g5uMQPL54ff8FT+Nm6BNMwTIuD6f+hnto6a4bTLIiCKIuak9JV5yom4zWl7fMIlONcgp0k1oEX3RgQYPzCAh5UVQXbWVWh+jwmc7ig1gVIosKJIK1LEdtaYxz7rrhJB0VbKQirvOu3aPbZ6M7t/NKMKdZImUtSsamn31t9TktgLOcPDYNI9eZCq4n4GJlwVqkoXyMxXtXMEXfpau6vIM3Rqs+cp+QUOslB+dPEaxg1sF5JhC7HfIDLBoi5k8wqAP+qYcG3cEw95YL9lhQQVfIY4s5E3bL148zCecyEfdDO2Ooqip2QynX6c+z1g4FLvrgorlQiq+iBk92zUcGtYfQMh+sYWY6ziriKXCJNJV3iEeMZWV4NuUJ+cGLnpcSvGLpL11/ymx1cobGKdy6SnER8ORAfdNDeIiod64f+Fz3ZsJY2ULyTIJg9oaNfTllfIVGEgW1QA+zYIG9K5kWNpq5FAKLVxlZFz3mFQr6Ww7HuSk0qMhodjakAkOhL66Bb6nK8oLKftrtjDa9ZTM1N++9j39gVLEPuvrQDv6BGJmrsjb+rIYknFJI2SRJool9ezwSN9ulIiMHPYtzRN0aeUUsAJCW7M1e6a8c+KKXOLVNoCTyGQpcsiglWj0MdBosu2BiyTBS36M5uv7QVchDvn0y9UrSMiz3r+tpMdQnpynSb6E66Z4s9teVyAtA0NZBqx/Ba5DHs8PCEnKs5l4Nk2NWkPZeUu02TSWkEkJYtUQjn1C76swUWD3E5bJaYQSLrORBEL8Bix+E25si3Vv+ZcZzfoGlWWO/0U5m0Dday2ikYzi2xmvpQaKGO8F8uB4fXbZo/YkUPMNnr3Tb9o5PFrIRaKK8qqrqXVXjttTiHPYzFFKa/xnKzOhEJ4OGWDU0Pjurz/4bSls0tfRSOapeYtHzx7R1ocXMWS8zCiaEbnwpwNOx7S2ebUC4/WBAjGUlgPvePuJdYK24JjcdcnhLL42Zuj14HT467h5gO1n1RKFrB83/wFiNH8qc2hDGaZskhKv6hEj5u3K8IcNBW7nHN42/YcMINDNXZN/qDenCutrcpPyRXYjIEgUCksB2odVNWZKGFJrGB+bryA8qCSq3ARF+4AlGugHLUewsITr0dUH8mQFCQ6Xhy01MwKrIjhxFbKBVAYeUSHyiJD27BAvo4fVWOE0WVKChA+3DNZy7tKzIRkDCNDPMWh1mNjVb03zdKrkkfODAryyRT69/MqiaNHA6UtV34wc/P6+AmJ24Idv92mO5br0Tsw3zp5BSHlnOe3+9zN0/a2Pe1UHuKBfC7Z4YFEtluKvLXYEHMRGm+uAa1bB0SnJPbSTnSHkf3sRUHeRVvZxIUPW131bp9DBhqIv7rZEgHh88r745uWOuMMxn2/cuytT66Pxn6DUCfBXGaWhmgWqYUHPX35Uuh+oELsorkdTuV19ifPk/Av27Bozuq7t7czZ2Txeei0J6e6AQq6ZsSFv5ARCTAnP+y1B9bemANMiMSWksUX4yP0PaaLtSI7vtWzVAxEX9utvNIgEus7iv6CBSqsSoEXGK2NqqG8/nV0feKSnsUgtVrblSNin9h2pmtKw5gpCr1Qbi4esoqi3bxP7UFXvqhpE5abBXSvHI2eU9h5sgYW7qbevq3uJ38v7eNZONrneUt+ozpE6OboPgGns3t3ogvawIDr9pWHmQCR3HDDBNzmPehQKxlZlwwd1LFV44VCXNwnsiXE4dZjaxXCBu9gza2nj6NaP4/cZW6DUnuBW2h+5TO4Gx2+FEJAh810S6gy9aEHvHwhHoIGWpuB8afmxr9C0LdnMjTb6CUBZSNnx7jeROabZoyIjniuH0XjHQQoyICRf86DYCcmW2S8pQbPF988RjU7CQoxcwUl1f6AMVv4m8V2eEwLjn7n3bxOeaaW1dkJMSzoCt4LyEuJNoo4JMEIRj2fw8YoDGUplZJlD8Kp4yYyB8rimEWmD0yy0R5iuVbpZmxlN8keSUkVda1Hrpj4KC55LUSkveO2uAYEkLrdH6NMl78Uu4r6O0Zl71gVYUmki1dw7CZblPIkmYOmIPXKfs1La8OCZnwJQZB2j7HU1d/0LRC6HSMv5ya2Bv77sPwLG18EP/4ETyd3790pHUF9RTBIa6Wt7tbzl3E2y88C0lZ6m829zJrc9MyDeaGw4WaysZ7TgKNfu00qOiMtsEzbZm2vjKF/kQ4tN0D8SCEFe9UYrXBm/k2BhgrOA27KTrGGfNRRd9S7I1L0mRJnLAx7ubAAheFUxKDWsY8Xlcxe6w7cTxKWDFFVz4e8nGlQrvcbKTawHeAubtL8gVfksGYlWXdp6w2nKQE06Xk9pcqjSs9JEodY3l5t8qrn9SKNoK1Nk8lp4AqGRXF2koEQpRrP/ZBTSMSN1nzbDSly3q1HKwbPhgpiYNUDC+ay4gpB1gNJEW7VIxZN9gI1a+K9hjU75DKfi2sfXTl/agfwdZLCkOwDi2judLOQMFKJdoJYB3kq+spCbS+XZ0aP793bI+Wbz4FoLVZG0KhyGB6aFrP5OjM5zSH1rdm7YJy+lDXelHaHTreAZEaSiabXO+dFW1aH0oWGyT4lUwlEeKHyZXeYasjTeIH8x9EtPSZqKYjXfMCEzLWUf8cNyqVxFplHpjCampj/WtDCJ62QV8nJnjqZrQfEUQV+qfM1yAcefIrG1kipGqwbK7vQSE311/Ni3evmkVTmTTh3SNfXGUc1bBfJ26YhmSXG+1vn/FM6SQ6Mg1jhVieeA9vWVpaVyUi45Qf2dEjtN1vqgYM2hZ0QNpljL4fACAVWRZYElZb/LUtwPNjXA9wjo12oQihU5jhr5BPsxj9Y843FoS4Rx6esnIXbjZLmlQakk93opk51SGNg3tisHpo5yajGDNUSB/bTVrsz/D1uzGMONl884YFvh3JINLQpbUCqbZOJlhaF5EsOsU9F0AsEG6r6ZjRUXmUQGreAiGs0zy3koMoH71Xshfl0SeKiE7y4W7ARLh31Ht770aedW4F/oNUVEsEz2xzqBnCbB2Fz5qGB6/M7l4nlA6rWZo1PdhebPs1YGGDmfJY+Hg2XIGJ80jmdCQh3F5E5y9OpI1c8cc1n8qsNvY3MlIc6dntiIZxkT29xt1j/rLRwNoh1uPudrsGCClJOdxrFyvwNiC9oWjQMHdH4lLxvplb2fJWKh+V6T12fmN0AJKEmLihpaPIvdNABDIYiPX6uDjrqZidzVl58uU7618z2YyER1WnlfGAfbsUffianapfaHcnf1LP7mm7JOT/3GmZ44WcxzncSLP+xvCOjVok4Me5eo2/MfnyYBHGC17lH33wA0/IcdlwmkN4r3DO35FfvCN97YnYXpqham9+C+gtVehmdpivRFi0Ni/qt5+dvBQ1COhY6QI7euzeN70Hzxqt5oefYEjLkt6nYcSr4afutFI/qloou5rX3NSAm1/RpsbSMP4tXwbdGD3WPGWH9a8Ge+FWLNNO2/H0P3PNhjcMViRpUXpwa+sFXQ5rMKM9pDC2uhOpiVUlGJ2ojoZEeFSaysKd/wKjz3bZr9RkgGjK1GqD6gQBjT/VnHnFzFhKKMvuBhL5jzVk8zWoMwO4o7cYsa0e2OlZ7y8puwVpi+UzFbAGInd9CC//1BVsPzAfm8egccjNpHYUrbYP3XoJUfrW+nIbiPcv5K8x++YzxB0xIPR7KsUVyuec6ddDVFTpOzWL4gXTwumwSNdYLEMYRYnlpYbr0SgUt3DQ1cDAg71/u7m+qlYyJfixhgy8LEpgrm6MLpG9RJfQqv3JCdNOr5U3TPI2JAUC34dMAdkCsMCw1i0T4kmI2WgDEP+/uvlUQGNIdHoV0FyDJ9jtB493juLQK73Ak4gvhzaaYwoS3fTGpItArfOE8cjqr6bfoWvOTWmibHwowVm8YzlW0mGOMIfU6KkQR8okwqo97z9Xf+pJpKHWFGDJnoqflsGL/GQm5eGH/Dfc/UpKTn40+V5W4rU045z5OB8kMo+6ieT+Jj/nEQ3Ra39siJ+nFv+21xuIWlAQAnMIfO5AfroSZdvRb+OqTStBIve/l3BX+lOYHh/Z72J7OUFMtwJLbbN1mAX+eWkrmkM63GHGtkgScsnrmEwhrBzE/N5ANuzLE7ny0lYKuMed3Rh9j58YLUeyyKCM/0qsDQMt2Y3/mZI07JotKGFMgbwDQrQCazNFwYtiUW2PsZ6lp2PuS58NTNCYUnMca5jyb63Pxn5pmsQrPTWh/CDxRzvpXdruDgf8TDj0QUpTStpC2HrcNifyU9JIE86Lnf77g/AS4quLxFFKYpcXILgzDzDa0mjqRj1l34A7u6bIGWR1Tk0oUCMofCEMByp5cLzkJK38lEvB0CeXJFQfA/6X0xoK6gYyqDyglO2lHJpYrXI8P/uDwThPYWGbt7B7V5KAJ1as6GyjITQQBWRvccJXv2w9IF+klNN234fuIg9r+QiZCwWih409ZcqIv0sbCb0CL+J89YOQuRxk7y+AYMmnTtXU/492vbP2ro8s/lemspgl11hMFXsFH4J6mtRjuOjIL2lO9wvLX4DjtA+CKhaaRtNwj7snliBh7Gna7MI8zgXd7eTGnkgR+Uk4xHawKnbA0SXb29x1VTbKYUt5p7Ww2G1+GLojm7Bi2yn/TohFqe2d6YxCeeVZuiI3qsn3ar0h7RHQ7ielmx212MwYSqCp5XZyxojTmnvW/uFLYtz1wN6PATQEAY4aMlVPIZWZhY7MI965uVGKpU6/TRIj+TvKiepnJT8ELpkUrxo9TTp/l3KCxPVXHSG7cOIEYdnXTQTWpD+bJF0l6To3eZSx+iVb9dCQcyNGs1JZCQZgQefBLRyhQAsKVhcYQWYZ9gsWoybXGHhftqLeqhXeZVDOmgXjNGMToEiak1Bgb5pI/8abU1Wqd3PLIs9kYIDl5Is9eK1dWZT8nBHrBUBpLHHHrk7Aqj1sohE8FiQLRXjtsQEPBjtOMkLX2ph47HP1RLFEGEWqIpgD55OPvIlzdNIoooQJg3GIyZurfjTHyDR1FkKj/sLK2obr2AMM0VMmoS0C4MGPV10D7oSg4KhjBro1ivPBUat5fXsmI18ovPh32iJt1fGJxo2YB1D+dvnwBGamxNOKXExpmVsbV/YKdjnVgcZMQJ1846rhokglMlxuurv5lfuH9ZiOiwR70dQSftRCsSojG9CFeZeo1kQiLrc2gH4RTAw+dg6629OI6brBiWJTmU2tn460Offnqd8ln1HhEphxvmCi7n8D7nEQ8ii1/rPGiw6meLASaaFaJ+zeYilT+60SaEGaDb6C0p2+fJE8iscQe1CaRQLcB8JDZCAS2LX7Q2gGrlBQuG9nW3UMbHv+OAkNiL7j6Wzyg29KG8zrSmUqHieThdkNzXXMxgKvFZUCmuVTyqfrhC8ysjQZ1Ju8TeJsFksN+KIYVjpp6PQWUjpaEyUloErJ1IGMu/YA2VvxomMqgVhHzN36sJkZLk6EuuZ/xfdBPIDATtrkqDlSja51flJNBRHnjbn+3MNlbtTvHyDFxAjQ4TSjpkE37ANt9wIUoIW2tsze3bc2A5QcIdSz1FvjO+P83Ta7x57pcX5h8woJoyyVH7g/tFeYKVxTf5GLt5QFP4uu2qi7Q8OLwXqxYYPzyQES1rJ5GEK6BAYf9ohqKCt8fjXtjVnllO4UbMy9+vr5x+ZiTp5FN2oOfKcMD3fRu9NRdeqQJDvJEFZlNH3hrk8g3tmtxQR+t1WZ4mCaoZeNWxjgTpNHibCFarfRxN9Sk6If7/zCiebDYCN2JBAtRR7nW2w8QumWp/KIspjd1LS48HGnhjsej+JaZpL80yy3dt+Kagdt0fFUdTStxlNfXTxchERVAP0aNhbRja5hSo37jhuZiJFXUu4l4bLlL6dmlducsMcVpTQJqsOveTWZkT3rG1ppZ4UxQLgybVDzCXJon7o+KeTzjjzpP19UpTXnaSqPlUstU5TObYTqsRRtjLBVn7Ga/re+C/rgDzgFOvbFws0WoT854po9kz7x70CBr7nslLEe9kA7Eny0awnY+MQFpjlxvkVkieQETtbBRe8jYK/tA3AVQvdGDznOTd5uygn+KliDzUCzoF2rhGE4MEiMOIKLInDZUeIpHKZEiCLugWgTIxyhGwfkAxpU4l5VTemTBRtp5dlihDyRy3zQmspHRQyyv9viHPDI5KXMT3CDQsSu656KQFlVkv0EeOAHR8hb82Nr/Lq3PxcbHhKRRb8FX3TMI67wb7oQ0k+ofze/x0WdHjnymzIURNlX7N/MPFzn7xMoJn/aVxMoHJt1m6is8Q9hYHNU7zmjlHCxXrfSsdQiFWnIT4fqiyVqCvrOHrIdMGJxlpH10uFK13TTX9yuOKhVoXqiy3ag5Z5aPAkw4NopKZN2WdAdTM6CVJPrA+ji+QP6Rg4LUGR1BmQBZpEdNGRQnq0vAa/5fSyICoIOS6GwZOdoqxUjMlfO1byIbsvD/RPW/z9Tjd4U+I2jE5hvIaBXkm7bZW/LGnwEg7/TLF3EeERaSl+DWY+IVF5WGuR/rWGnQmrai+Xb2lGK7Cn1nPxGWCC6+4udfokHjOR6b3L/BAqtvRzt0sS/0972IZ/wYOy8PiMoGYLu6vr6nHBqsZ9s7OMtNGMB4yAya7u/j0yXLEbvMQlw5MpIxA+AkiQLChYOl/InAJbExE6M4qrQCjYEQcQesp16Iag7e/46cdSPKYc7CX/l9/dgb3+Gj2qinjGCz7fKD2h5PzobN8x5GmAYN2upMmzsskNqe2L0PtExszfNS1UA6T31ARrjtmuhEI0K88ZgwLAnbJFv6lWvV31BINOlXuJNRGElNbZm0XAcZy2/BcxGhuywFLkeqkbmLMJhz9koOr2CmapCDJxhguRtosj/21jSBw11j5Qhbdws5wY2l+ZI1C/L5IwCIEZHqLH+5oMPlFj3t2elIbHiSYjmYJVVP7vR5/12eihJTWq+nR7Qx2Cmpte1dsEbnzJSUh5cFwHT0ZZf3lYM/s8wNuaLXPCz3INqEUSTnBtu3Sz3TMHrp44ki3AHhEjXEGSuL7Be2LdfTUtcMFgm+4xTH/xL91Qmea1NySSrIbO/P6rqpSYqXTJvenxMe4tLp6SsnC819dPFOIdfHwcenm3Y8Q0Fawxqf2QOmaax1orGn3KjzvRvdtif1uV9tn/gZTLYnIVxXfJwDZWAoljwwFqEOshmrRRDXwhveRysgGqB4np6NnGjSGVVI5DVmg+Rv9jm1WkYwOKemdyLa4M90Rnp26Evvy4nWLqy2atnaOxnscOT72HJMaFN+zp4T7tBg/6Y6iTwd4pi7Et2bz3OLGsgqbYFXBPkHm8IhQEJP9Cbv4FFjEdubEU+CpZrNjRT7vxeWjxSKM2FSIVvcsq9pCqtatdepr00SZXxQ8s3kzJ2Ul34T34jNROYSpRTQh5ConUnKJkAbr1lVKCSlOGW8dGNqsg/thu4CAHzEV2fAm5cm6aiDkupzpETcHBpe7jZ7cOnU4MSJrzmVUEUfkv89/zA9bMX7aXT/JIYsNO+yeOd4Yp/O6mxJ0eL02es+1pIWEdQgAXwjReo0nVgRFkwsyHcE0KIUq3GAtMC1yDZszVxXNWR/Cn5xPLPOT/y5WRy2ZwQx9IUC65AEFHlSQjFpS5XdKADIBh3/AColp1xqPjdgeGiqiERV4EgVW8exhOJcxbYIJJFEBmyoTQgX8DMz++CIx9Ausn5U+JMRkk/tJZVsnvmG+pGUkOp8/vwItUYIoei1rcZ/d21CZH1ReT9s7k7KKX9y6TigDM21Q2agmSJKod95XcFSt87L7iDaifV4jt+pkvk1kwPcqtjnKC1hAfFHbUgeOteE3ufYk0dgCRIXTFcEIscBEpuq0YGzjJLoeNYV/IGUk376szCWtXnjX3kxAuQdOYVczBjH/naOiATXcqocPBBmAwCRGWjmdjarOihcuNHkYX3A0at9n+E36MjqPAwoysuexIqG6S/O/xaqZ366RVHhKD6gTEbNvWNAhCWM2qasoH4KvkCipArMhiLojw3W2BaFvxeQqfn1uw8cYOmM8xndWbvLcsSCUmlvQ8ab3x3povvvEoEXCRdKShiPUX3U3CXJbxKAMgkvkpZUyXpIwQEIyoc15BcA5qk02KxPKECiOw828A2nhkTwkPXwh/k7wKO0pLpJFsgwfWBKNstc958NKWgzLNAI2WerpoLT2Pep397X4WBaasDuzH2NwoqT6t5pw5qGdrsDHPhuQ1q0C//rTIZ+XQYteR6cjHKorna1OFhK+uL0N3UtiHHs6W8YjUDWdxva76B9OVQUSoK1GtyhRRIr1mkeDKN0zOcPhA3rIJSpsNrKriOxYVNApFgCKP+SuIPT9M1wKLQJ3jvpGtm9wEGX72LrQukMWahuAKLnC5TwKD3F9le14Qr8BPEuhEJUbDKTKzc142WF+uyUBUwpzWxdl1gPXMQ6PpNjS35cqV1kTO2bB87tE3N5S4fbFJk1Lqqxx+1NOl7ZZ4JCjlBlEuxwcRoba9Shm1urPC5VY3ISaj5pWv9PF2C8TwhAQA3Tg62Ajm5bNAj5ordrdOSBeo3FZxsuKWgNTJ23lhh4QvP/uKPxvdg9mwNQdD1LSPxZkKyoeB7DEoBm3xhSEzl+lGFl5ekvU1t1W5ORnh1+HJPdWrrdKxDzDM0Kj48G7mr8+75ETohRJ5gRIvZ38NEyK0g+NqMVcUGhldQsppH+ue04Q5lt4jhKLEXVVBVjPjSMLtMG/4/Xns2fZlsneTt7IqhlPFSzPijR717JFwofVaZwG6Qv3D0LwOWXAv0Uh53n232FD2lCer8o85IMSZ7zamTvMdoeib2ma1CI5zwyjRUFwsvjJXXo+MyUegToOQcslWn5bP0TBRLXn472IH4PGmOCfU4/niYGPh4c6YDD56DHzVXHAhHQXJnI4Fj7Q/BEu4+RJz3N+RESeBK+X8fpnCBl1/2dUmf7d2q2xWg3sfeWvWnl4pN9OyjGGhYaXmQBx68pCGIkVB5c8xhZeOGvepmSoeRk7lJVhABQjhDv4YosReTOOEuawqtTrIEUZjlpYs6sTykOIAVvjHjY8M/sJ5YunJZSyL5hBYZtKcVdzhe29mnJ/tmOkAGOMTYfjiKa4S3s7HvkuvzoB1J60+qPP4136i4A9IvWtfwX4ZWDkI/DpVfM0gBHywjNFtWvztdZJN2sCqdcroNX2159QpjimG+BRHv0lrI0mlV+pUr0lkq2GASsN9utTT0vGD2IEzX+jeiOKQKmHx6Lr54td+RWUEnu3dps523JRY3E2HiqhF31+W1VroFbL5/XWfQkU2RHWIXxOUV9vGptvM+t9KVxXgAGHG6k8WmPh8oceVezFKPsQ0rf3rWZCp/XpvYg/WLB7GSOVZ1k8L5gG+HQfVhLXDVoCYYhJosrku9uk1uF6zZgHxHh0dp8zXb224+hRKTUCXPmGHRozaplnazWFzpzDVoOWYaOkyfOVTU4lwNqIPZ2k5Bnwo2hPcYXF1DzYs7BFOR+bMqpRpDrIvRXxoXQHcWQfXx9IScjpN5/Uzk4zL5SmJNhFqtFZyflqWViRpDcV1nbVOrCTBKExKDP4fJHs1ArCziASZpzIsqYoyA3BKPloPowzWDWoN7o7u3k9AK9W/OQ4x0Zp7bbgxP+YnII0TDJV5mhw7/lOmJaQLA3h5IJi0j1Um4Nha8oHYIypYngt/2Q4+lYcGZJB2lenwe5Nw9sDJIA4hq37wkVoGky1FMcA8dANwI4C7h5z0VW1MAdxQioSe7dQBngMDtPVHQS24yX61Y4rLO0LJ8GnFsGpvDUmHsaFFHP3yoDK8n+kfL90h9O+RFaG+xN98mpP5ezuTyofO6boiHsYqWQRW7K/wuyAKZgI+VyjhbMCRKDupk+CpdNom9ChwpQeV1X81T90c1zrcM2Gcxsb2CSkjGmzsIM9bOxdKJgvIr2ZU9QoYZwEpfk6FR2te+3MnCZFra24KxqF8rTeag/pTHYYa8IozMdExfPFMJfbcqfWlvi1yWpLjbkTQWq9LRdWvfUhJtuJNqA+U4PopUh7imhxKzg6qh0hsiUaDSYvRfV7yGGoiL4kvz6cew+FmmXFECkrxD+27XaFyGawg+0qKr2yM3wRBDU7dyx9JuIqW5Xlephnc+RTLn356nOdtrimktcGq8SYxv8C/2Jluoe7t+mkR+U3XyYgi7iUlgu704KY6qEOdLGAHG6r4wWl3VYyXCvdKTuv0tCXRgb43GKmgxRHfsjC8Kn2kqikrrylyh4rRUo/VbJy8jgzZYVR6zoS5U8MK7QG6J+xUorNXxuL2wGb0Zy8UKVWx2rkNgdduwgZGCaa/3M5QE54Q64FT5b0WA+wFxIbBiRnVC8mIFcTt3VdagJZtx5ZuSF+K2pOfMG2hPL8XkL3eYw0wT0y4KsCT7x8cCu3pHXUDgnMZGf1bKqaN1kflIQYSBknHpVnx8DvSLBe/fSInBclWpSvuLTz1Aarh90ufdU0PXIkYizD0wSpDjwELlfsCl73+WZ32cWG658qZKMC70BrNor47/EWYI4x2nEa7PpZQr+fbTREk2114L9pia6AuAuB4g241D8gv3KG/2NAP5bV8VHM2vbYe1LAeX4/cP4dzGVtDkgtGgGmXzBKi1Yf2MNzIsmx9bs54Sd3Fyjho28ohFito/XIDe4LI2oHX0Vh1xOWQKUVtPlgcs41JFK7Fs65Lym3nzvC4Gh8a4O83FoYfOlnxUiU9CgI1qRh8yGilOebKkZlC/aXJ8XHaXoddque2PVBHNYKMjEaNDUKBkkRt462LouCJlvG5YkllFVwXsVSwKcLcaFk9TFoZ35UAjP5fLWM2aKP1j92n4AxZ7jAFdZvEHhijHBLnZIEfry358JXohWzHwZaJVm5tAT7ohhmIW/3+it29ra/xR+6h3aw2gk0sB9eRtVcXz7p/xE+sSbRzD1Zhj497fU6sEOEHl2VX3gv3ESsTMHTVuf7pY/cA4qiiG1on/I1SwjH1ToiT3PUy1wKmHYIXBspCHuaIwsJ5PopgMVkwQ6NpQ5BAT8Rkl9cFBZ7g2ulEfsmTQh8/YLuB0Wv0ulOpZtIoPRTe3A0z+ckMswDdJrk377cGTuSqldXYfzhpcbQ4WnHzZRn5952+4NU92+pJhgYbWJrrq+d3xFdezn0Ih8eMRzK3zQMVKrXIuSwDEWlo0o2HCD5Wu4w+RE+L7aWwhfZekBPzG1O+j0G4mtCcDzeGDdJhgiJLuio7L2H+5c2nEUeocZe7uMcJOil8q4jdCLpnPLSsgEH4saIYDfKHRVLtKvGTB8268wEdKrLQORvUemxrlTxBHGAqJOhjLLe+5m3XMptm0T75K0Ztho1xpzY/Wtdfc41ZQ62hcznU3F2F86xkK0reDaUwUjyRrCZbS8s2xvm0afzDIgi3pHq7dJCehJoUqeug+WQR7Yv84xA8AbftnQ40WMzgQHwlLbGc75BVaXgzsrvYt1Uipxg8KY2eDN5Gfywaik7/BUQdtBBo52YU2TAXs/moAfidImM1aWSB8f78sWUcXtlo2t2OYNlPwkq2N7rOmrIBUT1FCtts/uamowHVs9WQvaHBPXVB2qdwDuWsMhq0XlhTs6VpNA/oSmmihww7Rq2oznvT64LwTDC2funCpUEELi0NuStS5u/OFSB0NsxEgBBemHmy/2CTkOBmNJfyHpTZptbsIJ7PXuDkSpW8QDFrhTGT+NodYJRcsp7Au27RTZOyOLmrrkJvOof0VomPqeHuYogPkxkf9Ep3FEUvnl1d7STH4c0+QAU9Ct1AX8MYsIoaUDRO3I/yvMqqe6+S16ZYQoV29wJ63Yb4vl62BS82VEURgEaHiT+4k0FB28mDCNd+javLojaJ8UzHEiQCGqRz44zwZdFajpy8gUlv/f00YDnyMLrUBQg8Y12o5/GwvHqwVQJEtb27xGzUHMYjAkTJAFN7A2Wdpl47auFAbEWLehy62ymow1Hbi244o1rA4swIXadmlsriSH886hPc++eb8FSjZ+YWO59bt/l7fBwTVzbN0twiSP+IeI30DDQ1l0CxMdOFe3+oQGueLJWlPIOgLJ9VfC6kUYZyoDe8w10R/VEVV1Si1yHDO/VZH7bQJ9alUfa6SeqRZrviIDA71y8f9n67nYWWDCeyfic4706phrjJQxgb1cmbAiiGrpU5Cm0LXcAsIBM9LBHcYnLYfgK4sOV19DHoHDzcNDoQft1n+97bng7Ycait65UG8gtqc7T0BzSOcppsQ2DVuDhD5Rj9KB6yM6/xcjZja3KEXAbmLTEvkV9f8SJGcE3UByjLSd++1uquKgspJBj7AkQJ88CuV9v2+lBBwA/h3zm9S9MCVT9fTmM2lT1xNVN9s0HNUserMdJJDaj+geuQLCuKYHCe3D2U4a+c5Kn9W7CQ781VAelXyzYFsqSiFHbcOhAIc4LdVmvPBjUyLSeUgW4LFuPXdWmtBGpOVHIDeK5AC4ePUm8pvFFkb5uVMA2J+95ZRmtxfbh3gPK6EuYnbxvQEJdYdDmt5fFFDZYtBh59R26AriGY8m6EgMq5lNsMOU/D+WyL/70oWocAEITaaCyiiw3IS/8iSJy0dqqiQwNUv3VphNIk8bQh+AlYLk8jGyvRnVsQH3xxBvaphig6sv8Wwi6kToDFBl2af4VLJciQxLcCd4TSmtklr3qwZpzWUyqEBXY8V2TCsxs2t2vKPBWmqtjQrvZdRi9AmqjrDojhQ+A4vgNQkAT/MQ8dejQ7orHjrHi9oJXG6Lf5Vxtj4t9DuszmUHZMSd2w5rqPKMn/YcFWW9fqF1bauFgGQeZrDb10w/+/fL3M8SZTbb53bUpOwpzQf9ksfbb/K+spI9Rd1VNp2ysGOX+svxIK19W58fAwQjbb7ZeNJq5bh+bmAgb6/7S7zdMnMlGvUAxQgXK3nQSkO5r/LM+WkL6nXZ2po+ZohU+cCsSPa3kr/bvPHBVMhuvLv1ciBJlj2If/SSkWReg7ELbUwtwEdqMzlmzZTpXdJ3pIppnPZxeroVoIhoAqQGkrzYJnPLL6OufsKotXAOmPBrAId4cCif+fv/Z6uTMJwnf7z51mEzcHwDsNkd1W3lt9hFSw8ENXb0s2XkSBYngiusv1/Ys1qbTkPRd2L8DBa+U3etpVfz2HHWe2EpiOc7VYf88IjH9GB6iSCO25zJcKihYGPjepuK5rIBRcFCWQcgKPOD8bmUTMuDiXe7ichoOi2xDUFjhvS5V+s7UEgUJbKOJDz/lHEqpYUPorcg50Nqncn8gPk8f1UU3dcYwbyDDNk9xqQDsIGSlH0HH52FQ8ZzYXsi5G/k9e3iXXzjjo6pELBnmf77q/jpLTP55/qfZaSOAGEC+lLxwfZqbU0QfWhjLc0S1SpsfeKJcqdTQe8bfvYK+fkpAt2JQFLm7QbSanvvOCDnrlW4aA9YRCuvDIpEaS2ojLlt6HN6fddVxgjWpuB8f5rA6Gs42KLcOmh8PHiuxIsTXV+5E6j3P7f23MRdeQ5LzkMiaGdcUmBFKDpw38xA4xrDRFjCkOLXwYaf98BA6YS4hfP9xj0cOoGYcZKlHTmVKlKGnX6iZJ+0xCl6LwDVYrWuBk+IM8w/TbX8wHXuGjRaEprEKZ3u1OYaoicsG7dRCwRy/Jy8RU1L/XF91pcUdWf0W5fPsgNCHyBqIXzK4BGjONXlJ/bnTUJySeej8An9S+pKqpACyTB7vJAL5siN3yA8Z1w0YRnkITrXM4hC7HvEJFNabbuzFZxVl3rGLTszY/b/H+mSTUkTtFEfxB/t/JGrJvssi+Ew8+bY34Owsuqb3j9WiGbeaw2S217dIoI9YuouSOiPbnB416Q/jCQbtomECL8py6idaQ4SufLRm2DrnFHgJQCcrZNvTR+vaQAMU9+1D/prT49jdl3fBtT6HOmGIYWTwT+4E+iApOLggtpX4YhZgb/H4eeiMKZ04Z0S8Cm64X2fHxdV6P24I1u03hIA0Jl8/TkiITocjWsKwPsjiReR7lCGn7gbJIVOTyG+uYZND2O+50vGKmcMHUENPsvdQT/eP1FUYxToIzeDqYdTT+kPpfcJTbWmVfEXZeEL/s2Qku5QxRpSYcTl9NgZknNN2cfbhfcO0yYGlYgb5SURxHyJI2zoMmgMlUFTlGDzK0ORf/cRFeV+8DWw1jFJzyklghGFZ2fDXMAC5ugPKtInOZV8LH2XOaWr5Z4ujuzo4a4NycPWKpwgAlsroXPR62mEosO54EvlZaNmRYygF5/DfjZlS9xmQh0jvFwBxp3ow63Z750T5WD7rZgv2B6BctYafrjIZljdU21zbI5KHx1ciFCH12sLYghBWYH6sy//f95AHoMV4hpFcJ0cl38t4dG3DbborjaUiLk0yt1d61SV1uaFkil7jNcA9Ansg0k4g14iJ+Iz7ykdNL76dvjvEm2al1J75CUY4czOuSxj537tf1zWwgFllphyPYXfCd06TjxugUocLsP0w8zINvVm57oSV8NjqBsqVFBVpIz3gou8MV+ZmS5y5oUD+IYbVrOVW4vL+NdrSBORi6zzOL5CjsLf7B9EIdeX4IahFWkRoKQ8ylFx0i8jWJhrkYbtLsaKpUx4Np9WvRBnMzfg37kS73GSm61bB1fFqcwsLpoSZyS7mtnUrsVQFxaWW5FOhyQ4yUaRpGVmR2AztMLAPJfi7pnBwuAIbJhx+Z6jDZkShSQ/aOsSX5P+qX7/WUGSY6cwVSv05o0cnnBhGY6+hvz6fPoS4PKvRmsNOlSxgoR0sWBaCHXY4Ycvmlgi0X/PFL/qYxSS0KgXPsIzafs3po/5e1GC10TdQ7W83OUnj//BhDfunImBy2xeNKrdCJx8gZn2IqMlcBCjreKP68cocGmbsuxG1UIYMKYXscg7wEhJ5UHStZDXjLm0Fajl1NBognRsd18GWSOO5jLHK8Tm4SGI5Sph3jTYW/lfNM3UDJ6XFUTHXCb92YBn9q000bKxbyzAr+ugbGPHpBoyzKvB/BbZPNXo2Eu48rFugi+AjddgLKWuZqKCcdNMq1JdNVPyY3cXViXvdPVSCbkSRfVTpuFJIl3WS7npy5xIx9maINL0eTDfFG0VdqCdp+3Ai//6bkvIe3rDyQy3EdZ/7NHFpQHk44Mw7pWhdZUmx0aZQi5E1prW2QTFQo3H/o5IE3lcl9oQRRTUxLF9Kg7p1J6TwHWaC9llgYLm2LSHP2GBNWjJPenTgux17KbE8TbU6j8I0bC7qUTkIzfhpqNjrehTN8RtqTEl4dbA045oaGn8eDJA9q0G5m7Kr7/0kXuijsESIowrzmdI9Ktm9THa+czEmpzN/C/4pfe/MFW7Bq0tcMBHWcCbCMdSVbRx/Rcpyfi1HCFU0NWIAmTKaYIsobirwbsxs/4Rd0mTCVsNUrwkqzRuyniOfqO2FiJ9jceRkdBjGQ8VS2YehLQNEMKOl5YHdCy83BYJnIh7ixfv9LtHxpRmjf31Nmaa0nRUJOfrka9Pw2fbaYsbtfhHgjzJlfMoFWNgEWa76jxGkhp4zlP2zMEOoC7QnESfxqPNV75c/UqXmtCniWE2uanVseAGvxhucB0WAbM6w9Se2+hKsr1G1pKghW9mUD+jEtFfmttY+f1tLYpWSU9QDIcwQngnyZ1b98q7XxSLLdXAxfmFH24PgF8YcgLJmMXaXYtQkk76TckG1UsmsEm8FYruvdAp/yHn+oWBE53CMMC3F9S46ipkeLu8O5Wea8ppy8WoEOKzvUCaziYeYtj2eH1sCC/jyZQwun1XedobHykg/ELMRUX4Y4FbDGPKQk/va0uP0gY5GseEjRTebg+RLAi+n27BeiH/Bb8nlZMNGdfWIBO47QvhBEPjRhUB9WQTXimhuLarzAs8ZfimW+7QcKMifLdcGYnF4VjqyHlWr770NOLEBy7b7wYkYXun4OW75e5JdLm2sJ0E7qLabnDmPUrCKJoKL3ZBxuQTDCQWycy0McGI0ixTzNISPtFJrYHrIEi1UPvMPDY9Yzs/b82rvUjWMQiSOcKX60Y6gkVm2GOwZSG+ZyWcMom7KINygSsXJ3HvafAohI+NdbVRzOQcK9ceh5DjqK7J6TfUJT5DtezCtV9WgtQxFPJj5yy2jZg768kJpzr9Pp3MJOWqGwVGQqgPd4X3HPQfL2mK8k/5C2cjNtxguZvVgpk1TDKrO1cz5rVEn/3ANhoP3ozbC0UG8wE/DQzozzeYlmV9Xu1Tv38+ltOthrDgtAsrE4CR2o+SV5CnbbPdms8BM7DyfpipuLr1/6jglYDIOmOg7uKLm9rWSViC1oTkGQpmzZolRiOdL8ZC0C4X3ltokPuzvaT58Ch22e4aL5tkcwQtCaESFcodd9UTds00kY2FXaatbyzgNg2qYyXg2YgFnq3wdUjb2gJOQo/NQo/TcL5B/Cx0SuLRpMJCcSgzru0SMsAQ9v1IYIfBNwMUZ+/EPlCgwHOtuz4stmwfLyEG/r7lgJU0Jr2NVpHOpaE421df+a6P9GUbXb0JZ1Wtq+bvP2Wx78eA/aXkWU08sWCntMGYwZaDowTr7xZNDR74/3kDHpO7PBLlFnaClOC+mpPV2J7O8JbFBPjj7OMJIDkP6VpULSPIXdAkNKDhwmGtmdnI+HJhqkvH8urFBiod1jHFOvEVpGkb7qXcp6FBMY2VwUsonootfXJJujQs5oyoXu4wUSsUmnYU5uXLQ9dOn55eA3x64n6g3fNNm25HLMw+hKaZzhLylCicYpX5nk1tkxF8MA2AUBKAg7Ti2PI2rGQnqQM8u29ewHfyfxPBq88aYiwGtkXR2QfaXpUc+YHLl68W0neGd/wWQt21bQXtnEi6EczG32fzPzjwJG/IyvyNmU0jM+9gRC2i8qkRh++4iZpOzzjzBfDT5YR96jIfj+wt1Ee0XTbeBrxWfikeinyNVXeGlnEiNu+FtYqu+5A0ZkftqOMUIUPh6u0bwzxRYb1J02g5UR1jSDKVKbdCrQsTOQw/AV10HH/h/TxeBN5WidbAn9xjGPEQYdoysSf/GtopefgsnLc2OzVrZU36R7FH/21EWND6WLydqfDeI6Dfi37b6BktLz0SYLf03nlncXZiELFJsipx5NY27PR+Au5pIeSX7zsTsPWq2Ubr7CJseozA6Ek6HqAZ4mwNQyQs925ocybGJrzkxOgE6SL3H5Xf+HzLcWfFi/jpTjuZwN56YIg90G88IehnpMPgxDfPxPZZAkZPc/wq8+3bbeYdDPcmaWZ9iDKsSO74HlKs555W1ITXM/qiN/YW1bzVTS/yTmYX3h5QHXs0/N8/npA2ZbSHPwXwUk4eDdyDA/YCOPBfA3SWBBQCdXfEkNknmHBldiTTQKzUwv5eUxXCwr3jsCjZ21p1oxi/vpRQ8e5IJQre/eeRQZOJrpBYEE+SQcef/koW3B/IyPrtWv3R65f+1W8u9mGaajnNdJdHxl3Nx4QhZX4syW9kfpf0J89WbDON3pqgMXVWBjxRTGR4AfgA/MRLcA4r/IdouZMZ8QGLZo+KF5AacpsNuW9SKz5r3rmnmAThtiy/6zviG3c2+wD3A7caa3lTt96UvdA+llHooWRxSqBhScd4yffD91NcmzeJUaj4+vMqU/Ip5eddT9VfcvSNZog815ls/1XHEB4UOy3zNmqOTNhaTm6Fls5KCMKeHEq7RtHxhBZbC1OwnhP92j2sK3TsRQ/c8gFKlYq3CeQTrKBAwMLh2zdTQU6pFiTjWxDMYTndvtj/+VUr++msy0tOI5fqhK0AM8/qUwJkEFaKwo51jg7loAM2TdbddH33eilzf4ci5OIkJ0VX59UK/Kf6KwOXI+mmge+wst1xyynI8WTbNcYCxR5cXg+hmNs0L6nkIaTefmT7J0BtWLl96s41OqOMdqo/7X6allzK96btirFl6dIQTHH4RBJtdUOwmpaG3UXHh3HJK9aR5K5ZIBQE2PWu396oQT4GI7kxordmbCEU1QIxGmsJVa5JD7MV72ZhfpKhLDtlebuhgnyJSDR/29Ov2fhmKM08isurVJUmm86zayH2nbEpp8253EkwoseXcL1SWMb8Av2ATIeEZSa4+TqQJb58aS8E6Lo2e7v2XkHLggZMzL3zpx+BU7odU2rk/+/0gMtgR/PgQY3Xs5ynunOCZqJNEBQG+JyNfLNxbJkxGGe7k2r5YRn8m2d1Et4adGlWshzwSnRVlG2OWf7qoWNTHKoQAAjajEpi9LwGr7wuT8SbK2iaK+Oh8/j5X0HX5yxzUF9a8L+MZF4h5r+39hlWVMO1iPi45AqZFwtTzxOqrVC+jTxit6CpGAqtBZaxux9SxWABq+s3KUgRf6a+AWi7i2sgq/bTdbKX+AMTgGB6IreKubaY0OVc9V3trtzIFm/xgDLwmNOGyDyEY5IT1zO8OKS+54Zg7+U029NWSOH1d2R63jbTnPXRDpATUJOx2q/UlPqac3sDptxhyrzd1rHPi1wq9bPNrj782GuBzd9wvQjBs/qBMO1p1Q6JhAKYPlIFBn2P9wVhn7Cr2zZBAMMdV7ocyfSsnsZDdoG3NafOUWQ3qo7/Q1cxQibkHNQgyWBhpYae5QBQjHESummLKbBWcMUANKqHNemqAJgwOks+H2q9VecdspEh6UQFwqJFRJxgQ1wJkcYwM9XORd8Qk1omKTEHHYmuTwfct+opGK/gNea06VGs673XAlJv62GKsEX1tvJjGjbRecSgSTngazwPZDduezdk4FqyhUUSLPpcaSfHGmgcEu0DrsHmZmB2HX9KlE7lftFPpyhIl1OlUxA7gJRJ8ioJcdIGf8UDawFF/3ztVyoZhrzXlRr5icE9XnOZ1KiU7mcfO/dZjCC3Ai/j0qKyikHsAFlTV6uX1hSWpq/uFzDmskbzhyMkFmf96kMUKK5b7knh3BaYxEVUaGNewf+TDEM5Y5FdAPNxbM5CiMczFh7HVVUVf1eYDOfsdDihQrlQL7wLztuPftiK+junQPQpQQwzgdGImrQirqYCJd3tpBIUTqjNCW6jTkM9hqRBAPox+EpHnau37L2ZKhf6/8OAbJZuvO4pQ+RT+boup8XFrb52UWIcQW7gotgPjJKn+s8BrD6GDt3Qvv3T2JrTGvgpjvcfDD3JWiv0FEZWAv+qxLWL1HwFg0vmmNv620csyEzPzgh/Fzgh0HVRa4xDv/PZVJcIBG/zXEOOW0I3+ySJU2rzOjrTRhBbBQgtU+Y/A5iLti7jCQrGu+ANob5CEpBFhT7bkX7M2m0d6Pf8p2/actuFWtMwCS0VZAS2U5InHeWnfAxtZY1wgEC+LpuplTZ2N/WJV2wTqL11bVDOP8graDXNpUoXHtU2yv+78r198znlQS4kc63i+/DjtkO5egy0a/GdHsX4nTBX6b3ZribOQUbbrhDWmVS/aOt09xLstn/wgi+3SiPqB7EKLF1fXUMlSq4e/61kni65FJ6YMB50cAaerte8Bl+uSZEnh+JzGpxmmlqWj6QsRPW+hXiNTkKPGlxaLtpb8ossgcX0WZCZ7KsokhYt66ugs6Q+s90DoY3VrzYOyuP1IUFlj0PcCfREFK3cmdAPz55xPyVd+ExOeZmIZ2A2ATxDrPmXc0mQfBGcQmfm6y4xGvg==" title="Mekko Graphics Chart"/>
          <p:cNvSpPr>
            <a:spLocks noChangeAspect="1"/>
          </p:cNvSpPr>
          <p:nvPr>
            <p:custDataLst>
              <p:tags r:id="rId4"/>
            </p:custDataLst>
          </p:nvPr>
        </p:nvSpPr>
        <p:spPr bwMode="gray">
          <a:xfrm>
            <a:off x="6361510" y="1843725"/>
            <a:ext cx="5495528" cy="4454093"/>
          </a:xfrm>
          <a:prstGeom prst="rect">
            <a:avLst/>
          </a:prstGeom>
          <a:blipFill>
            <a:blip r:embed="rId14"/>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allout136091"/>
          <p:cNvSpPr/>
          <p:nvPr/>
        </p:nvSpPr>
        <p:spPr bwMode="gray">
          <a:xfrm>
            <a:off x="8672661" y="1907951"/>
            <a:ext cx="3189139" cy="617102"/>
          </a:xfrm>
          <a:prstGeom prst="wedgeRectCallout">
            <a:avLst>
              <a:gd name="adj1" fmla="val -18251"/>
              <a:gd name="adj2" fmla="val 63155"/>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100" b="1">
                <a:solidFill>
                  <a:srgbClr val="5C5C5C"/>
                </a:solidFill>
              </a:rPr>
              <a:t>Coverage gap: </a:t>
            </a:r>
            <a:r>
              <a:rPr lang="en-US" sz="1100">
                <a:solidFill>
                  <a:srgbClr val="5C5C5C"/>
                </a:solidFill>
              </a:rPr>
              <a:t>Workers in informal employment and their families who do not qualify for contribution subsidies</a:t>
            </a:r>
          </a:p>
        </p:txBody>
      </p:sp>
      <p:sp>
        <p:nvSpPr>
          <p:cNvPr id="15" name="btfpNotesBox464197"/>
          <p:cNvSpPr txBox="1"/>
          <p:nvPr>
            <p:custDataLst>
              <p:tags r:id="rId5"/>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Notes: BPJS – Badan </a:t>
            </a:r>
            <a:r>
              <a:rPr lang="en-US" sz="800" err="1">
                <a:solidFill>
                  <a:srgbClr val="000000"/>
                </a:solidFill>
              </a:rPr>
              <a:t>Penyelenggara</a:t>
            </a:r>
            <a:r>
              <a:rPr lang="en-US" sz="800">
                <a:solidFill>
                  <a:srgbClr val="000000"/>
                </a:solidFill>
              </a:rPr>
              <a:t> </a:t>
            </a:r>
            <a:r>
              <a:rPr lang="en-US" sz="800" err="1">
                <a:solidFill>
                  <a:srgbClr val="000000"/>
                </a:solidFill>
              </a:rPr>
              <a:t>Jaminan</a:t>
            </a:r>
            <a:r>
              <a:rPr lang="en-US" sz="800">
                <a:solidFill>
                  <a:srgbClr val="000000"/>
                </a:solidFill>
              </a:rPr>
              <a:t> </a:t>
            </a:r>
            <a:r>
              <a:rPr lang="en-US" sz="800" err="1">
                <a:solidFill>
                  <a:srgbClr val="000000"/>
                </a:solidFill>
              </a:rPr>
              <a:t>Sosial</a:t>
            </a:r>
            <a:r>
              <a:rPr lang="en-US" sz="800">
                <a:solidFill>
                  <a:srgbClr val="000000"/>
                </a:solidFill>
              </a:rPr>
              <a:t> </a:t>
            </a:r>
            <a:r>
              <a:rPr lang="en-US" sz="800" err="1">
                <a:solidFill>
                  <a:srgbClr val="000000"/>
                </a:solidFill>
              </a:rPr>
              <a:t>Kesehatan</a:t>
            </a:r>
            <a:r>
              <a:rPr lang="en-US" sz="800">
                <a:solidFill>
                  <a:srgbClr val="000000"/>
                </a:solidFill>
              </a:rPr>
              <a:t>, JKN – </a:t>
            </a:r>
            <a:r>
              <a:rPr lang="en-US" sz="800" err="1">
                <a:solidFill>
                  <a:srgbClr val="000000"/>
                </a:solidFill>
              </a:rPr>
              <a:t>Jaminan</a:t>
            </a:r>
            <a:r>
              <a:rPr lang="en-US" sz="800">
                <a:solidFill>
                  <a:srgbClr val="000000"/>
                </a:solidFill>
              </a:rPr>
              <a:t> </a:t>
            </a:r>
            <a:r>
              <a:rPr lang="en-US" sz="800" err="1">
                <a:solidFill>
                  <a:srgbClr val="000000"/>
                </a:solidFill>
              </a:rPr>
              <a:t>Kesehatan</a:t>
            </a:r>
            <a:r>
              <a:rPr lang="en-US" sz="800">
                <a:solidFill>
                  <a:srgbClr val="000000"/>
                </a:solidFill>
              </a:rPr>
              <a:t> Nasional | (*) Cap of RS120,000 salary, private sector: employers pay 4% while employees pay 1%, public sector employers pay 3% while employees pay 2%  </a:t>
            </a:r>
          </a:p>
          <a:p>
            <a:pPr marL="0" indent="0">
              <a:spcBef>
                <a:spcPts val="0"/>
              </a:spcBef>
              <a:buNone/>
            </a:pPr>
            <a:r>
              <a:rPr lang="en-US" sz="800">
                <a:solidFill>
                  <a:srgbClr val="000000"/>
                </a:solidFill>
              </a:rPr>
              <a:t>Source: Lit Search, DJSN </a:t>
            </a:r>
          </a:p>
        </p:txBody>
      </p:sp>
      <p:grpSp>
        <p:nvGrpSpPr>
          <p:cNvPr id="35" name="btfpIcon188374"/>
          <p:cNvGrpSpPr/>
          <p:nvPr>
            <p:custDataLst>
              <p:tags r:id="rId6"/>
            </p:custDataLst>
          </p:nvPr>
        </p:nvGrpSpPr>
        <p:grpSpPr>
          <a:xfrm>
            <a:off x="427570" y="2066513"/>
            <a:ext cx="640080" cy="640080"/>
            <a:chOff x="330198" y="1270000"/>
            <a:chExt cx="810101" cy="8521079"/>
          </a:xfrm>
        </p:grpSpPr>
        <p:sp>
          <p:nvSpPr>
            <p:cNvPr id="36" name="btfpIconCircle188374"/>
            <p:cNvSpPr>
              <a:spLocks/>
            </p:cNvSpPr>
            <p:nvPr/>
          </p:nvSpPr>
          <p:spPr bwMode="gray">
            <a:xfrm>
              <a:off x="330198" y="1270000"/>
              <a:ext cx="810101" cy="8521079"/>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pic>
          <p:nvPicPr>
            <p:cNvPr id="37" name="btfpIconLines188374"/>
            <p:cNvPicPr>
              <a:picLocks/>
            </p:cNvPicPr>
            <p:nvPr/>
          </p:nvPicPr>
          <p:blipFill>
            <a:blip r:embed="rId15" cstate="screen">
              <a:extLst>
                <a:ext uri="{28A0092B-C50C-407E-A947-70E740481C1C}">
                  <a14:useLocalDpi xmlns:a14="http://schemas.microsoft.com/office/drawing/2010/main"/>
                </a:ext>
              </a:extLst>
            </a:blip>
            <a:stretch>
              <a:fillRect/>
            </a:stretch>
          </p:blipFill>
          <p:spPr>
            <a:xfrm>
              <a:off x="330198" y="1270000"/>
              <a:ext cx="810101" cy="8521079"/>
            </a:xfrm>
            <a:prstGeom prst="rect">
              <a:avLst/>
            </a:prstGeom>
          </p:spPr>
        </p:pic>
      </p:grpSp>
      <p:sp>
        <p:nvSpPr>
          <p:cNvPr id="38" name="Rectangle 37"/>
          <p:cNvSpPr/>
          <p:nvPr/>
        </p:nvSpPr>
        <p:spPr>
          <a:xfrm>
            <a:off x="1131253" y="2248054"/>
            <a:ext cx="1832105" cy="276999"/>
          </a:xfrm>
          <a:prstGeom prst="rect">
            <a:avLst/>
          </a:prstGeom>
        </p:spPr>
        <p:txBody>
          <a:bodyPr wrap="none">
            <a:spAutoFit/>
          </a:bodyPr>
          <a:lstStyle/>
          <a:p>
            <a:pPr marL="0" indent="0">
              <a:buNone/>
            </a:pPr>
            <a:r>
              <a:rPr lang="en-US" sz="1200" b="1"/>
              <a:t>Year established: </a:t>
            </a:r>
            <a:r>
              <a:rPr lang="en-US" sz="1200"/>
              <a:t>2014</a:t>
            </a:r>
          </a:p>
        </p:txBody>
      </p:sp>
      <p:grpSp>
        <p:nvGrpSpPr>
          <p:cNvPr id="54" name="btfpIcon751133"/>
          <p:cNvGrpSpPr/>
          <p:nvPr>
            <p:custDataLst>
              <p:tags r:id="rId7"/>
            </p:custDataLst>
          </p:nvPr>
        </p:nvGrpSpPr>
        <p:grpSpPr>
          <a:xfrm>
            <a:off x="427570" y="2839176"/>
            <a:ext cx="640080" cy="640080"/>
            <a:chOff x="466234" y="2860136"/>
            <a:chExt cx="1229562" cy="14137564"/>
          </a:xfrm>
        </p:grpSpPr>
        <p:sp>
          <p:nvSpPr>
            <p:cNvPr id="53" name="btfpIconCircle751133"/>
            <p:cNvSpPr>
              <a:spLocks/>
            </p:cNvSpPr>
            <p:nvPr/>
          </p:nvSpPr>
          <p:spPr bwMode="gray">
            <a:xfrm>
              <a:off x="466234" y="2860136"/>
              <a:ext cx="1229562" cy="1413756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pic>
          <p:nvPicPr>
            <p:cNvPr id="48" name="btfpIconLines751133"/>
            <p:cNvPicPr>
              <a:picLocks/>
            </p:cNvPicPr>
            <p:nvPr/>
          </p:nvPicPr>
          <p:blipFill>
            <a:blip r:embed="rId16" cstate="screen">
              <a:extLst>
                <a:ext uri="{28A0092B-C50C-407E-A947-70E740481C1C}">
                  <a14:useLocalDpi xmlns:a14="http://schemas.microsoft.com/office/drawing/2010/main"/>
                </a:ext>
              </a:extLst>
            </a:blip>
            <a:stretch>
              <a:fillRect/>
            </a:stretch>
          </p:blipFill>
          <p:spPr>
            <a:xfrm>
              <a:off x="466234" y="2860136"/>
              <a:ext cx="1229562" cy="14137564"/>
            </a:xfrm>
            <a:prstGeom prst="rect">
              <a:avLst/>
            </a:prstGeom>
          </p:spPr>
        </p:pic>
      </p:grpSp>
      <p:sp>
        <p:nvSpPr>
          <p:cNvPr id="42" name="Rectangle 41"/>
          <p:cNvSpPr/>
          <p:nvPr>
            <p:custDataLst>
              <p:tags r:id="rId8"/>
            </p:custDataLst>
          </p:nvPr>
        </p:nvSpPr>
        <p:spPr>
          <a:xfrm>
            <a:off x="1131253" y="2836051"/>
            <a:ext cx="4699238" cy="646331"/>
          </a:xfrm>
          <a:prstGeom prst="rect">
            <a:avLst/>
          </a:prstGeom>
        </p:spPr>
        <p:txBody>
          <a:bodyPr wrap="square">
            <a:spAutoFit/>
          </a:bodyPr>
          <a:lstStyle/>
          <a:p>
            <a:pPr marL="0" indent="0">
              <a:spcBef>
                <a:spcPts val="600"/>
              </a:spcBef>
              <a:buNone/>
            </a:pPr>
            <a:r>
              <a:rPr lang="en-US" sz="1200" b="1">
                <a:latin typeface="+mj-lt"/>
              </a:rPr>
              <a:t>Goal: </a:t>
            </a:r>
            <a:r>
              <a:rPr lang="en-US" sz="1200">
                <a:latin typeface="+mj-lt"/>
              </a:rPr>
              <a:t>T</a:t>
            </a:r>
            <a:r>
              <a:rPr lang="en-US" sz="1200">
                <a:solidFill>
                  <a:srgbClr val="202122"/>
                </a:solidFill>
                <a:latin typeface="+mj-lt"/>
              </a:rPr>
              <a:t>o provide health insurance coverage and ensure affordable, acceptable, available and accessible health care services for all citizens of Indonesia</a:t>
            </a:r>
          </a:p>
        </p:txBody>
      </p:sp>
      <p:grpSp>
        <p:nvGrpSpPr>
          <p:cNvPr id="5" name="Group 4"/>
          <p:cNvGrpSpPr/>
          <p:nvPr/>
        </p:nvGrpSpPr>
        <p:grpSpPr>
          <a:xfrm>
            <a:off x="376000" y="3793380"/>
            <a:ext cx="5443574" cy="984885"/>
            <a:chOff x="371036" y="4140730"/>
            <a:chExt cx="5443574" cy="984885"/>
          </a:xfrm>
        </p:grpSpPr>
        <p:sp>
          <p:nvSpPr>
            <p:cNvPr id="81" name="Rectangle 80"/>
            <p:cNvSpPr/>
            <p:nvPr>
              <p:custDataLst>
                <p:tags r:id="rId12"/>
              </p:custDataLst>
            </p:nvPr>
          </p:nvSpPr>
          <p:spPr>
            <a:xfrm>
              <a:off x="1126289" y="4140730"/>
              <a:ext cx="4688321" cy="984885"/>
            </a:xfrm>
            <a:prstGeom prst="rect">
              <a:avLst/>
            </a:prstGeom>
          </p:spPr>
          <p:txBody>
            <a:bodyPr wrap="square">
              <a:spAutoFit/>
            </a:bodyPr>
            <a:lstStyle/>
            <a:p>
              <a:pPr marL="0" indent="0">
                <a:spcBef>
                  <a:spcPts val="600"/>
                </a:spcBef>
                <a:buNone/>
              </a:pPr>
              <a:r>
                <a:rPr lang="en-US" sz="1200" b="1"/>
                <a:t>Classes: </a:t>
              </a:r>
              <a:r>
                <a:rPr lang="en-US" sz="1200"/>
                <a:t>3 class types; </a:t>
              </a:r>
            </a:p>
            <a:p>
              <a:pPr>
                <a:spcBef>
                  <a:spcPts val="600"/>
                </a:spcBef>
              </a:pPr>
              <a:r>
                <a:rPr lang="en-US" sz="1200"/>
                <a:t>All classes have the same healthcare service</a:t>
              </a:r>
            </a:p>
            <a:p>
              <a:pPr>
                <a:spcBef>
                  <a:spcPts val="600"/>
                </a:spcBef>
              </a:pPr>
              <a:r>
                <a:rPr lang="en-US" sz="1200"/>
                <a:t>Each class corresponds with different size and type of hospital room</a:t>
              </a:r>
              <a:endParaRPr lang="en-US" sz="1200">
                <a:solidFill>
                  <a:srgbClr val="202122"/>
                </a:solidFill>
                <a:latin typeface="+mj-lt"/>
              </a:endParaRPr>
            </a:p>
          </p:txBody>
        </p:sp>
        <p:sp>
          <p:nvSpPr>
            <p:cNvPr id="8" name="btfpIconCircle234925"/>
            <p:cNvSpPr>
              <a:spLocks/>
            </p:cNvSpPr>
            <p:nvPr/>
          </p:nvSpPr>
          <p:spPr bwMode="gray">
            <a:xfrm>
              <a:off x="371036" y="4202924"/>
              <a:ext cx="640080" cy="640080"/>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grpSp>
      <p:grpSp>
        <p:nvGrpSpPr>
          <p:cNvPr id="18" name="btfpIcon449716"/>
          <p:cNvGrpSpPr/>
          <p:nvPr>
            <p:custDataLst>
              <p:tags r:id="rId9"/>
            </p:custDataLst>
          </p:nvPr>
        </p:nvGrpSpPr>
        <p:grpSpPr>
          <a:xfrm>
            <a:off x="427570" y="5169506"/>
            <a:ext cx="640080" cy="640080"/>
            <a:chOff x="330202" y="4941209"/>
            <a:chExt cx="1643414" cy="14211223"/>
          </a:xfrm>
        </p:grpSpPr>
        <p:sp>
          <p:nvSpPr>
            <p:cNvPr id="17" name="btfpIconCircle449716"/>
            <p:cNvSpPr>
              <a:spLocks/>
            </p:cNvSpPr>
            <p:nvPr/>
          </p:nvSpPr>
          <p:spPr bwMode="gray">
            <a:xfrm>
              <a:off x="330202" y="4941209"/>
              <a:ext cx="1643414" cy="1421122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200" err="1">
                <a:solidFill>
                  <a:schemeClr val="tx1"/>
                </a:solidFill>
              </a:endParaRPr>
            </a:p>
          </p:txBody>
        </p:sp>
        <p:pic>
          <p:nvPicPr>
            <p:cNvPr id="16" name="btfpIconLines449716"/>
            <p:cNvPicPr>
              <a:picLocks/>
            </p:cNvPicPr>
            <p:nvPr/>
          </p:nvPicPr>
          <p:blipFill>
            <a:blip r:embed="rId17">
              <a:extLst>
                <a:ext uri="{28A0092B-C50C-407E-A947-70E740481C1C}">
                  <a14:useLocalDpi xmlns:a14="http://schemas.microsoft.com/office/drawing/2010/main"/>
                </a:ext>
              </a:extLst>
            </a:blip>
            <a:srcRect/>
            <a:stretch/>
          </p:blipFill>
          <p:spPr>
            <a:xfrm>
              <a:off x="330202" y="4941209"/>
              <a:ext cx="1643414" cy="14211223"/>
            </a:xfrm>
            <a:prstGeom prst="rect">
              <a:avLst/>
            </a:prstGeom>
          </p:spPr>
        </p:pic>
      </p:grpSp>
      <p:sp>
        <p:nvSpPr>
          <p:cNvPr id="45" name="Rectangle 44"/>
          <p:cNvSpPr/>
          <p:nvPr>
            <p:custDataLst>
              <p:tags r:id="rId10"/>
            </p:custDataLst>
          </p:nvPr>
        </p:nvSpPr>
        <p:spPr>
          <a:xfrm>
            <a:off x="1136217" y="4958632"/>
            <a:ext cx="4872697" cy="1246495"/>
          </a:xfrm>
          <a:prstGeom prst="rect">
            <a:avLst/>
          </a:prstGeom>
        </p:spPr>
        <p:txBody>
          <a:bodyPr wrap="square">
            <a:spAutoFit/>
          </a:bodyPr>
          <a:lstStyle/>
          <a:p>
            <a:pPr marL="0" indent="0">
              <a:spcBef>
                <a:spcPts val="600"/>
              </a:spcBef>
              <a:buNone/>
            </a:pPr>
            <a:r>
              <a:rPr lang="en-US" sz="1200" b="1">
                <a:latin typeface="+mj-lt"/>
              </a:rPr>
              <a:t>Monthly Premiums: </a:t>
            </a:r>
            <a:r>
              <a:rPr lang="en-US" sz="1200">
                <a:latin typeface="+mj-lt"/>
              </a:rPr>
              <a:t>3 categories of members</a:t>
            </a:r>
          </a:p>
          <a:p>
            <a:pPr>
              <a:spcBef>
                <a:spcPts val="600"/>
              </a:spcBef>
            </a:pPr>
            <a:r>
              <a:rPr lang="en-US" sz="1200">
                <a:solidFill>
                  <a:srgbClr val="202122"/>
                </a:solidFill>
                <a:latin typeface="+mj-lt"/>
              </a:rPr>
              <a:t>Employees: 5% of monthly salary, contribution split with employer*</a:t>
            </a:r>
          </a:p>
          <a:p>
            <a:pPr>
              <a:spcBef>
                <a:spcPts val="600"/>
              </a:spcBef>
            </a:pPr>
            <a:r>
              <a:rPr lang="en-US" sz="1200">
                <a:solidFill>
                  <a:srgbClr val="202122"/>
                </a:solidFill>
                <a:latin typeface="+mj-lt"/>
              </a:rPr>
              <a:t>Non-employees: Voluntary with fixed premiums per class</a:t>
            </a:r>
          </a:p>
          <a:p>
            <a:pPr>
              <a:spcBef>
                <a:spcPts val="600"/>
              </a:spcBef>
            </a:pPr>
            <a:r>
              <a:rPr lang="en-US" sz="1200">
                <a:solidFill>
                  <a:srgbClr val="202122"/>
                </a:solidFill>
                <a:latin typeface="+mj-lt"/>
              </a:rPr>
              <a:t>Contribution assisted participants (PBI): Poor and disadvantaged’s contributions are covered by government</a:t>
            </a:r>
          </a:p>
        </p:txBody>
      </p:sp>
      <p:grpSp>
        <p:nvGrpSpPr>
          <p:cNvPr id="29" name="btfpIcon740155">
            <a:extLst>
              <a:ext uri="{FF2B5EF4-FFF2-40B4-BE49-F238E27FC236}">
                <a16:creationId xmlns:a16="http://schemas.microsoft.com/office/drawing/2014/main" id="{D4D683AB-00FF-43C7-BB78-ABCAB8BAD18D}"/>
              </a:ext>
            </a:extLst>
          </p:cNvPr>
          <p:cNvGrpSpPr/>
          <p:nvPr>
            <p:custDataLst>
              <p:tags r:id="rId11"/>
            </p:custDataLst>
          </p:nvPr>
        </p:nvGrpSpPr>
        <p:grpSpPr>
          <a:xfrm>
            <a:off x="427570" y="3965782"/>
            <a:ext cx="640080" cy="640080"/>
            <a:chOff x="330200" y="3709917"/>
            <a:chExt cx="1081088" cy="1081088"/>
          </a:xfrm>
        </p:grpSpPr>
        <p:sp>
          <p:nvSpPr>
            <p:cNvPr id="28" name="btfpIconCircle740155">
              <a:extLst>
                <a:ext uri="{FF2B5EF4-FFF2-40B4-BE49-F238E27FC236}">
                  <a16:creationId xmlns:a16="http://schemas.microsoft.com/office/drawing/2014/main" id="{A4510356-3818-4C7E-81D2-53BDFDB73695}"/>
                </a:ext>
              </a:extLst>
            </p:cNvPr>
            <p:cNvSpPr>
              <a:spLocks/>
            </p:cNvSpPr>
            <p:nvPr/>
          </p:nvSpPr>
          <p:spPr bwMode="gray">
            <a:xfrm>
              <a:off x="330200" y="3709917"/>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7" name="btfpIconLines740155">
              <a:extLst>
                <a:ext uri="{FF2B5EF4-FFF2-40B4-BE49-F238E27FC236}">
                  <a16:creationId xmlns:a16="http://schemas.microsoft.com/office/drawing/2014/main" id="{F2476F8A-B0FB-43A1-8068-18AC67CCDCFF}"/>
                </a:ext>
              </a:extLst>
            </p:cNvPr>
            <p:cNvPicPr>
              <a:picLocks/>
            </p:cNvPicPr>
            <p:nvPr/>
          </p:nvPicPr>
          <p:blipFill>
            <a:blip r:embed="rId18" cstate="screen">
              <a:extLst>
                <a:ext uri="{28A0092B-C50C-407E-A947-70E740481C1C}">
                  <a14:useLocalDpi xmlns:a14="http://schemas.microsoft.com/office/drawing/2010/main"/>
                </a:ext>
              </a:extLst>
            </a:blip>
            <a:stretch>
              <a:fillRect/>
            </a:stretch>
          </p:blipFill>
          <p:spPr>
            <a:xfrm>
              <a:off x="330200" y="3709917"/>
              <a:ext cx="1081088" cy="1081088"/>
            </a:xfrm>
            <a:prstGeom prst="rect">
              <a:avLst/>
            </a:prstGeom>
          </p:spPr>
        </p:pic>
      </p:grpSp>
    </p:spTree>
    <p:custDataLst>
      <p:tags r:id="rId1"/>
    </p:custDataLst>
    <p:extLst>
      <p:ext uri="{BB962C8B-B14F-4D97-AF65-F5344CB8AC3E}">
        <p14:creationId xmlns:p14="http://schemas.microsoft.com/office/powerpoint/2010/main" val="2067126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btfpColumnIndicatorGroup2">
            <a:extLst>
              <a:ext uri="{FF2B5EF4-FFF2-40B4-BE49-F238E27FC236}">
                <a16:creationId xmlns:a16="http://schemas.microsoft.com/office/drawing/2014/main" id="{8198B182-2A6E-41EE-AD65-F982B84D641E}"/>
              </a:ext>
            </a:extLst>
          </p:cNvPr>
          <p:cNvGrpSpPr/>
          <p:nvPr/>
        </p:nvGrpSpPr>
        <p:grpSpPr>
          <a:xfrm>
            <a:off x="0" y="6926580"/>
            <a:ext cx="12192000" cy="137160"/>
            <a:chOff x="0" y="6926580"/>
            <a:chExt cx="12192000" cy="137160"/>
          </a:xfrm>
        </p:grpSpPr>
        <p:sp>
          <p:nvSpPr>
            <p:cNvPr id="68" name="btfpColumnGapBlocker674613">
              <a:extLst>
                <a:ext uri="{FF2B5EF4-FFF2-40B4-BE49-F238E27FC236}">
                  <a16:creationId xmlns:a16="http://schemas.microsoft.com/office/drawing/2014/main" id="{2F7CD368-3DE7-46DE-B95A-194AFB3C363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3" name="btfpColumnGapBlocker867824">
              <a:extLst>
                <a:ext uri="{FF2B5EF4-FFF2-40B4-BE49-F238E27FC236}">
                  <a16:creationId xmlns:a16="http://schemas.microsoft.com/office/drawing/2014/main" id="{A2ACB273-3EDC-4193-841D-F7E99710D186}"/>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1" name="btfpColumnIndicator555898">
              <a:extLst>
                <a:ext uri="{FF2B5EF4-FFF2-40B4-BE49-F238E27FC236}">
                  <a16:creationId xmlns:a16="http://schemas.microsoft.com/office/drawing/2014/main" id="{6C1CE1B2-4CBA-4AB0-9887-DC27CFEDBA02}"/>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9" name="btfpColumnIndicator747435">
              <a:extLst>
                <a:ext uri="{FF2B5EF4-FFF2-40B4-BE49-F238E27FC236}">
                  <a16:creationId xmlns:a16="http://schemas.microsoft.com/office/drawing/2014/main" id="{BDF5103D-73E7-4AFE-B7AB-E4CAEE1500D9}"/>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4" name="btfpColumnGapBlocker881377">
              <a:extLst>
                <a:ext uri="{FF2B5EF4-FFF2-40B4-BE49-F238E27FC236}">
                  <a16:creationId xmlns:a16="http://schemas.microsoft.com/office/drawing/2014/main" id="{D0B4E5FF-1095-47DF-985C-E22DE27B32C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2" name="btfpColumnIndicator738782">
              <a:extLst>
                <a:ext uri="{FF2B5EF4-FFF2-40B4-BE49-F238E27FC236}">
                  <a16:creationId xmlns:a16="http://schemas.microsoft.com/office/drawing/2014/main" id="{810AFF95-4701-48D3-B34D-F9F55719D547}"/>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528116">
              <a:extLst>
                <a:ext uri="{FF2B5EF4-FFF2-40B4-BE49-F238E27FC236}">
                  <a16:creationId xmlns:a16="http://schemas.microsoft.com/office/drawing/2014/main" id="{C8FDAB1E-426F-41F8-8EA1-B30612928022}"/>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 name="btfpColumnGapBlocker436413">
              <a:extLst>
                <a:ext uri="{FF2B5EF4-FFF2-40B4-BE49-F238E27FC236}">
                  <a16:creationId xmlns:a16="http://schemas.microsoft.com/office/drawing/2014/main" id="{85D17F56-E6B6-4973-9B6D-FF0780FF16EC}"/>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6" name="btfpColumnIndicator865533">
              <a:extLst>
                <a:ext uri="{FF2B5EF4-FFF2-40B4-BE49-F238E27FC236}">
                  <a16:creationId xmlns:a16="http://schemas.microsoft.com/office/drawing/2014/main" id="{21298F5C-8A06-41B0-B329-B7DB53F7C856}"/>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4" name="btfpColumnIndicator761139">
              <a:extLst>
                <a:ext uri="{FF2B5EF4-FFF2-40B4-BE49-F238E27FC236}">
                  <a16:creationId xmlns:a16="http://schemas.microsoft.com/office/drawing/2014/main" id="{A4E12169-7571-4240-BCF0-CEB4A3116794}"/>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 name="btfpColumnGapBlocker382590">
              <a:extLst>
                <a:ext uri="{FF2B5EF4-FFF2-40B4-BE49-F238E27FC236}">
                  <a16:creationId xmlns:a16="http://schemas.microsoft.com/office/drawing/2014/main" id="{494D8350-8A0E-4AA7-9215-9A6ED390EAF1}"/>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7" name="btfpColumnIndicator212605">
              <a:extLst>
                <a:ext uri="{FF2B5EF4-FFF2-40B4-BE49-F238E27FC236}">
                  <a16:creationId xmlns:a16="http://schemas.microsoft.com/office/drawing/2014/main" id="{63928E3F-E20F-4701-AE98-383A1F056BFC}"/>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462281">
              <a:extLst>
                <a:ext uri="{FF2B5EF4-FFF2-40B4-BE49-F238E27FC236}">
                  <a16:creationId xmlns:a16="http://schemas.microsoft.com/office/drawing/2014/main" id="{E67B4EF8-E515-426A-89D8-91C11F865E0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9" name="btfpColumnIndicatorGroup1">
            <a:extLst>
              <a:ext uri="{FF2B5EF4-FFF2-40B4-BE49-F238E27FC236}">
                <a16:creationId xmlns:a16="http://schemas.microsoft.com/office/drawing/2014/main" id="{5109CB1C-D082-4D8F-9574-694252646D6B}"/>
              </a:ext>
            </a:extLst>
          </p:cNvPr>
          <p:cNvGrpSpPr/>
          <p:nvPr/>
        </p:nvGrpSpPr>
        <p:grpSpPr>
          <a:xfrm>
            <a:off x="0" y="-205740"/>
            <a:ext cx="12192000" cy="137160"/>
            <a:chOff x="0" y="-205740"/>
            <a:chExt cx="12192000" cy="137160"/>
          </a:xfrm>
        </p:grpSpPr>
        <p:sp>
          <p:nvSpPr>
            <p:cNvPr id="67" name="btfpColumnGapBlocker720934">
              <a:extLst>
                <a:ext uri="{FF2B5EF4-FFF2-40B4-BE49-F238E27FC236}">
                  <a16:creationId xmlns:a16="http://schemas.microsoft.com/office/drawing/2014/main" id="{ECB69366-289A-40C7-AAD6-A6E5A3C00BC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2" name="btfpColumnGapBlocker612132">
              <a:extLst>
                <a:ext uri="{FF2B5EF4-FFF2-40B4-BE49-F238E27FC236}">
                  <a16:creationId xmlns:a16="http://schemas.microsoft.com/office/drawing/2014/main" id="{1D13E30A-8E67-4E0A-83A9-0A01BE9520F9}"/>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0" name="btfpColumnIndicator566491">
              <a:extLst>
                <a:ext uri="{FF2B5EF4-FFF2-40B4-BE49-F238E27FC236}">
                  <a16:creationId xmlns:a16="http://schemas.microsoft.com/office/drawing/2014/main" id="{0B649AA0-60FC-4A50-BA21-EFAD3FB48C18}"/>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5" name="btfpColumnIndicator374506">
              <a:extLst>
                <a:ext uri="{FF2B5EF4-FFF2-40B4-BE49-F238E27FC236}">
                  <a16:creationId xmlns:a16="http://schemas.microsoft.com/office/drawing/2014/main" id="{B9706FFE-6B17-4D06-9427-B891E3301E02}"/>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3" name="btfpColumnGapBlocker266392">
              <a:extLst>
                <a:ext uri="{FF2B5EF4-FFF2-40B4-BE49-F238E27FC236}">
                  <a16:creationId xmlns:a16="http://schemas.microsoft.com/office/drawing/2014/main" id="{A38D70BF-244A-494C-8135-584C1C05126E}"/>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1" name="btfpColumnIndicator463902">
              <a:extLst>
                <a:ext uri="{FF2B5EF4-FFF2-40B4-BE49-F238E27FC236}">
                  <a16:creationId xmlns:a16="http://schemas.microsoft.com/office/drawing/2014/main" id="{5D1C03E7-ED61-473D-9ECA-FDF1C99FBAEE}"/>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 name="btfpColumnIndicator565394">
              <a:extLst>
                <a:ext uri="{FF2B5EF4-FFF2-40B4-BE49-F238E27FC236}">
                  <a16:creationId xmlns:a16="http://schemas.microsoft.com/office/drawing/2014/main" id="{D0065ADF-EDFF-48C7-B2D5-420C20FA7843}"/>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btfpColumnGapBlocker465160">
              <a:extLst>
                <a:ext uri="{FF2B5EF4-FFF2-40B4-BE49-F238E27FC236}">
                  <a16:creationId xmlns:a16="http://schemas.microsoft.com/office/drawing/2014/main" id="{53BA7697-47A3-4DD5-BE61-3DCA4080D3F3}"/>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5" name="btfpColumnIndicator597115">
              <a:extLst>
                <a:ext uri="{FF2B5EF4-FFF2-40B4-BE49-F238E27FC236}">
                  <a16:creationId xmlns:a16="http://schemas.microsoft.com/office/drawing/2014/main" id="{9C8182A8-D98A-40F2-97F9-749E41CD79F4}"/>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0" name="btfpColumnIndicator219359">
              <a:extLst>
                <a:ext uri="{FF2B5EF4-FFF2-40B4-BE49-F238E27FC236}">
                  <a16:creationId xmlns:a16="http://schemas.microsoft.com/office/drawing/2014/main" id="{43BEBBD5-411E-4693-BAE4-7F57B55234A3}"/>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8" name="btfpColumnGapBlocker174802">
              <a:extLst>
                <a:ext uri="{FF2B5EF4-FFF2-40B4-BE49-F238E27FC236}">
                  <a16:creationId xmlns:a16="http://schemas.microsoft.com/office/drawing/2014/main" id="{40D66804-6435-446B-AACB-B6B3134DDA0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6" name="btfpColumnIndicator383350">
              <a:extLst>
                <a:ext uri="{FF2B5EF4-FFF2-40B4-BE49-F238E27FC236}">
                  <a16:creationId xmlns:a16="http://schemas.microsoft.com/office/drawing/2014/main" id="{A6A0B32B-63E0-4BBF-82D8-5616295BBA1C}"/>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btfpColumnIndicator587435">
              <a:extLst>
                <a:ext uri="{FF2B5EF4-FFF2-40B4-BE49-F238E27FC236}">
                  <a16:creationId xmlns:a16="http://schemas.microsoft.com/office/drawing/2014/main" id="{DD53F680-C261-4253-9096-F075D4B30C3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a16="http://schemas.microsoft.com/office/drawing/2014/main" id="{FA578CA0-4825-421A-B0C5-C8D7AC0BCF41}"/>
              </a:ext>
            </a:extLst>
          </p:cNvPr>
          <p:cNvSpPr/>
          <p:nvPr/>
        </p:nvSpPr>
        <p:spPr bwMode="gray">
          <a:xfrm>
            <a:off x="9385300" y="1553388"/>
            <a:ext cx="2476500" cy="4796610"/>
          </a:xfrm>
          <a:prstGeom prst="rect">
            <a:avLst/>
          </a:prstGeom>
          <a:noFill/>
          <a:ln w="19050" cap="flat" cmpd="sng" algn="ctr">
            <a:solidFill>
              <a:srgbClr val="104C3E"/>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1" name="Rectangle 120">
            <a:extLst>
              <a:ext uri="{FF2B5EF4-FFF2-40B4-BE49-F238E27FC236}">
                <a16:creationId xmlns:a16="http://schemas.microsoft.com/office/drawing/2014/main" id="{0411CD8F-57D1-4F72-8F69-EE6993A66471}"/>
              </a:ext>
            </a:extLst>
          </p:cNvPr>
          <p:cNvSpPr/>
          <p:nvPr/>
        </p:nvSpPr>
        <p:spPr bwMode="gray">
          <a:xfrm>
            <a:off x="9452660" y="1261023"/>
            <a:ext cx="1354887" cy="605868"/>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5" name="Rectangle 84">
            <a:extLst>
              <a:ext uri="{FF2B5EF4-FFF2-40B4-BE49-F238E27FC236}">
                <a16:creationId xmlns:a16="http://schemas.microsoft.com/office/drawing/2014/main" id="{3CAA17D3-55C1-4EAF-9899-4A8060929368}"/>
              </a:ext>
            </a:extLst>
          </p:cNvPr>
          <p:cNvSpPr/>
          <p:nvPr/>
        </p:nvSpPr>
        <p:spPr bwMode="gray">
          <a:xfrm>
            <a:off x="3348037" y="1553388"/>
            <a:ext cx="5494337" cy="4796610"/>
          </a:xfrm>
          <a:prstGeom prst="rect">
            <a:avLst/>
          </a:prstGeom>
          <a:noFill/>
          <a:ln w="19050" cap="flat" cmpd="sng" algn="ctr">
            <a:solidFill>
              <a:srgbClr val="640A4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4" name="Rectangle 83">
            <a:extLst>
              <a:ext uri="{FF2B5EF4-FFF2-40B4-BE49-F238E27FC236}">
                <a16:creationId xmlns:a16="http://schemas.microsoft.com/office/drawing/2014/main" id="{3C61AE4F-3593-49BC-9948-DCC7E48D3BC8}"/>
              </a:ext>
            </a:extLst>
          </p:cNvPr>
          <p:cNvSpPr/>
          <p:nvPr/>
        </p:nvSpPr>
        <p:spPr bwMode="gray">
          <a:xfrm>
            <a:off x="3430837" y="1261023"/>
            <a:ext cx="1725057" cy="605868"/>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2" name="Rectangle 81">
            <a:extLst>
              <a:ext uri="{FF2B5EF4-FFF2-40B4-BE49-F238E27FC236}">
                <a16:creationId xmlns:a16="http://schemas.microsoft.com/office/drawing/2014/main" id="{4A859E16-99CE-4A54-9C98-B3BA4E59A44C}"/>
              </a:ext>
            </a:extLst>
          </p:cNvPr>
          <p:cNvSpPr/>
          <p:nvPr/>
        </p:nvSpPr>
        <p:spPr bwMode="gray">
          <a:xfrm>
            <a:off x="330200" y="1553388"/>
            <a:ext cx="2476500" cy="4796610"/>
          </a:xfrm>
          <a:prstGeom prst="rect">
            <a:avLst/>
          </a:prstGeom>
          <a:noFill/>
          <a:ln w="19050" cap="flat" cmpd="sng" algn="ctr">
            <a:solidFill>
              <a:srgbClr val="2D475A"/>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3" name="Rectangle 82">
            <a:extLst>
              <a:ext uri="{FF2B5EF4-FFF2-40B4-BE49-F238E27FC236}">
                <a16:creationId xmlns:a16="http://schemas.microsoft.com/office/drawing/2014/main" id="{1B0CBAE4-5572-4F17-82B8-375E57163CA4}"/>
              </a:ext>
            </a:extLst>
          </p:cNvPr>
          <p:cNvSpPr/>
          <p:nvPr/>
        </p:nvSpPr>
        <p:spPr bwMode="gray">
          <a:xfrm>
            <a:off x="391445" y="1261023"/>
            <a:ext cx="2296671" cy="605868"/>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 name="Title 1">
            <a:extLst>
              <a:ext uri="{FF2B5EF4-FFF2-40B4-BE49-F238E27FC236}">
                <a16:creationId xmlns:a16="http://schemas.microsoft.com/office/drawing/2014/main" id="{B2D835E5-6F61-43B6-A56D-60010E688DFA}"/>
              </a:ext>
            </a:extLst>
          </p:cNvPr>
          <p:cNvSpPr>
            <a:spLocks noGrp="1"/>
          </p:cNvSpPr>
          <p:nvPr>
            <p:ph type="title"/>
          </p:nvPr>
        </p:nvSpPr>
        <p:spPr/>
        <p:txBody>
          <a:bodyPr/>
          <a:lstStyle/>
          <a:p>
            <a:r>
              <a:rPr lang="en-US" b="1">
                <a:solidFill>
                  <a:srgbClr val="CC0000"/>
                </a:solidFill>
              </a:rPr>
              <a:t>INDONESIA</a:t>
            </a:r>
            <a:br>
              <a:rPr lang="en-US" b="1"/>
            </a:br>
            <a:r>
              <a:rPr lang="en-US"/>
              <a:t>Regulation - BPJS: Patients pay premiums to BPJS for a cashless patient journey</a:t>
            </a:r>
          </a:p>
        </p:txBody>
      </p:sp>
      <p:sp>
        <p:nvSpPr>
          <p:cNvPr id="9" name="Rectangle 8">
            <a:extLst>
              <a:ext uri="{FF2B5EF4-FFF2-40B4-BE49-F238E27FC236}">
                <a16:creationId xmlns:a16="http://schemas.microsoft.com/office/drawing/2014/main" id="{CC143766-587C-4532-BFDF-6EC9D7E3A984}"/>
              </a:ext>
            </a:extLst>
          </p:cNvPr>
          <p:cNvSpPr/>
          <p:nvPr/>
        </p:nvSpPr>
        <p:spPr bwMode="gray">
          <a:xfrm>
            <a:off x="4076241" y="1261023"/>
            <a:ext cx="1079653"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400" b="1">
                <a:solidFill>
                  <a:srgbClr val="640A40"/>
                </a:solidFill>
              </a:rPr>
              <a:t>Providers</a:t>
            </a:r>
          </a:p>
        </p:txBody>
      </p:sp>
      <p:sp>
        <p:nvSpPr>
          <p:cNvPr id="11" name="Rectangle 10">
            <a:extLst>
              <a:ext uri="{FF2B5EF4-FFF2-40B4-BE49-F238E27FC236}">
                <a16:creationId xmlns:a16="http://schemas.microsoft.com/office/drawing/2014/main" id="{479E11FA-A5D8-4E19-BDDE-225451BE4E06}"/>
              </a:ext>
            </a:extLst>
          </p:cNvPr>
          <p:cNvSpPr/>
          <p:nvPr/>
        </p:nvSpPr>
        <p:spPr bwMode="gray">
          <a:xfrm>
            <a:off x="10115244" y="1275059"/>
            <a:ext cx="692303"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400" b="1">
                <a:solidFill>
                  <a:srgbClr val="104C3E"/>
                </a:solidFill>
              </a:rPr>
              <a:t>BPJS</a:t>
            </a:r>
          </a:p>
        </p:txBody>
      </p:sp>
      <p:grpSp>
        <p:nvGrpSpPr>
          <p:cNvPr id="58" name="btfpIcon750978">
            <a:extLst>
              <a:ext uri="{FF2B5EF4-FFF2-40B4-BE49-F238E27FC236}">
                <a16:creationId xmlns:a16="http://schemas.microsoft.com/office/drawing/2014/main" id="{E314B853-7428-4DBF-B2C7-4E1526C6ACB2}"/>
              </a:ext>
            </a:extLst>
          </p:cNvPr>
          <p:cNvGrpSpPr/>
          <p:nvPr>
            <p:custDataLst>
              <p:tags r:id="rId2"/>
            </p:custDataLst>
          </p:nvPr>
        </p:nvGrpSpPr>
        <p:grpSpPr>
          <a:xfrm>
            <a:off x="9495624" y="1275059"/>
            <a:ext cx="540544" cy="540544"/>
            <a:chOff x="9826737" y="1168251"/>
            <a:chExt cx="1124463" cy="1124463"/>
          </a:xfrm>
        </p:grpSpPr>
        <p:sp>
          <p:nvSpPr>
            <p:cNvPr id="57" name="btfpIconCircle750978">
              <a:extLst>
                <a:ext uri="{FF2B5EF4-FFF2-40B4-BE49-F238E27FC236}">
                  <a16:creationId xmlns:a16="http://schemas.microsoft.com/office/drawing/2014/main" id="{C9646661-E8E1-4F18-8BD7-00B836372016}"/>
                </a:ext>
              </a:extLst>
            </p:cNvPr>
            <p:cNvSpPr>
              <a:spLocks/>
            </p:cNvSpPr>
            <p:nvPr/>
          </p:nvSpPr>
          <p:spPr bwMode="gray">
            <a:xfrm>
              <a:off x="9826737" y="1168251"/>
              <a:ext cx="1124463" cy="1124463"/>
            </a:xfrm>
            <a:prstGeom prst="ellipse">
              <a:avLst/>
            </a:prstGeom>
            <a:solidFill>
              <a:srgbClr val="104C3E"/>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56" name="btfpIconLines750978">
              <a:extLst>
                <a:ext uri="{FF2B5EF4-FFF2-40B4-BE49-F238E27FC236}">
                  <a16:creationId xmlns:a16="http://schemas.microsoft.com/office/drawing/2014/main" id="{3C83ED55-EA6B-42FD-A7B9-AC3ACB38DDA7}"/>
                </a:ext>
              </a:extLst>
            </p:cNvPr>
            <p:cNvPicPr>
              <a:picLocks/>
            </p:cNvPicPr>
            <p:nvPr/>
          </p:nvPicPr>
          <p:blipFill>
            <a:blip r:embed="rId6" cstate="screen">
              <a:extLst>
                <a:ext uri="{28A0092B-C50C-407E-A947-70E740481C1C}">
                  <a14:useLocalDpi xmlns:a14="http://schemas.microsoft.com/office/drawing/2010/main"/>
                </a:ext>
              </a:extLst>
            </a:blip>
            <a:stretch>
              <a:fillRect/>
            </a:stretch>
          </p:blipFill>
          <p:spPr>
            <a:xfrm>
              <a:off x="9826737" y="1168251"/>
              <a:ext cx="1124463" cy="1124463"/>
            </a:xfrm>
            <a:prstGeom prst="rect">
              <a:avLst/>
            </a:prstGeom>
          </p:spPr>
        </p:pic>
      </p:grpSp>
      <p:grpSp>
        <p:nvGrpSpPr>
          <p:cNvPr id="66" name="btfpIcon254663">
            <a:extLst>
              <a:ext uri="{FF2B5EF4-FFF2-40B4-BE49-F238E27FC236}">
                <a16:creationId xmlns:a16="http://schemas.microsoft.com/office/drawing/2014/main" id="{98E9D234-5778-4575-8B1E-86B27F340E22}"/>
              </a:ext>
            </a:extLst>
          </p:cNvPr>
          <p:cNvGrpSpPr/>
          <p:nvPr>
            <p:custDataLst>
              <p:tags r:id="rId3"/>
            </p:custDataLst>
          </p:nvPr>
        </p:nvGrpSpPr>
        <p:grpSpPr>
          <a:xfrm>
            <a:off x="3472071" y="1275059"/>
            <a:ext cx="540544" cy="540544"/>
            <a:chOff x="2468198" y="2750948"/>
            <a:chExt cx="1449923" cy="1449923"/>
          </a:xfrm>
        </p:grpSpPr>
        <p:sp>
          <p:nvSpPr>
            <p:cNvPr id="65" name="btfpIconCircle254663">
              <a:extLst>
                <a:ext uri="{FF2B5EF4-FFF2-40B4-BE49-F238E27FC236}">
                  <a16:creationId xmlns:a16="http://schemas.microsoft.com/office/drawing/2014/main" id="{2197447D-C67E-4B2F-A8D4-D947E575039E}"/>
                </a:ext>
              </a:extLst>
            </p:cNvPr>
            <p:cNvSpPr>
              <a:spLocks/>
            </p:cNvSpPr>
            <p:nvPr/>
          </p:nvSpPr>
          <p:spPr bwMode="gray">
            <a:xfrm>
              <a:off x="2468198" y="2750948"/>
              <a:ext cx="1449923" cy="1449923"/>
            </a:xfrm>
            <a:prstGeom prst="ellipse">
              <a:avLst/>
            </a:prstGeom>
            <a:solidFill>
              <a:srgbClr val="640A4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4" name="btfpIconLines254663">
              <a:extLst>
                <a:ext uri="{FF2B5EF4-FFF2-40B4-BE49-F238E27FC236}">
                  <a16:creationId xmlns:a16="http://schemas.microsoft.com/office/drawing/2014/main" id="{4FBBE169-C1A6-44A8-95D0-A9E0D2E785B1}"/>
                </a:ext>
              </a:extLst>
            </p:cNvPr>
            <p:cNvPicPr>
              <a:picLocks/>
            </p:cNvPicPr>
            <p:nvPr/>
          </p:nvPicPr>
          <p:blipFill>
            <a:blip r:embed="rId7" cstate="screen">
              <a:extLst>
                <a:ext uri="{28A0092B-C50C-407E-A947-70E740481C1C}">
                  <a14:useLocalDpi xmlns:a14="http://schemas.microsoft.com/office/drawing/2010/main"/>
                </a:ext>
              </a:extLst>
            </a:blip>
            <a:stretch>
              <a:fillRect/>
            </a:stretch>
          </p:blipFill>
          <p:spPr>
            <a:xfrm>
              <a:off x="2468198" y="2750948"/>
              <a:ext cx="1449923" cy="1449923"/>
            </a:xfrm>
            <a:prstGeom prst="rect">
              <a:avLst/>
            </a:prstGeom>
          </p:spPr>
        </p:pic>
      </p:grpSp>
      <p:sp>
        <p:nvSpPr>
          <p:cNvPr id="7" name="Rectangle 6">
            <a:extLst>
              <a:ext uri="{FF2B5EF4-FFF2-40B4-BE49-F238E27FC236}">
                <a16:creationId xmlns:a16="http://schemas.microsoft.com/office/drawing/2014/main" id="{574C04FA-0D93-4E2C-9A82-CE0ED53EA68C}"/>
              </a:ext>
            </a:extLst>
          </p:cNvPr>
          <p:cNvSpPr/>
          <p:nvPr/>
        </p:nvSpPr>
        <p:spPr bwMode="gray">
          <a:xfrm>
            <a:off x="1056816" y="1275729"/>
            <a:ext cx="1598249" cy="54054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400" b="1">
                <a:solidFill>
                  <a:srgbClr val="2D475A"/>
                </a:solidFill>
              </a:rPr>
              <a:t>Patients (covered under BPJS)</a:t>
            </a:r>
          </a:p>
        </p:txBody>
      </p:sp>
      <p:grpSp>
        <p:nvGrpSpPr>
          <p:cNvPr id="43" name="btfpIcon201304">
            <a:extLst>
              <a:ext uri="{FF2B5EF4-FFF2-40B4-BE49-F238E27FC236}">
                <a16:creationId xmlns:a16="http://schemas.microsoft.com/office/drawing/2014/main" id="{16DCECD9-0A25-486F-B8EE-84B81A186719}"/>
              </a:ext>
            </a:extLst>
          </p:cNvPr>
          <p:cNvGrpSpPr/>
          <p:nvPr>
            <p:custDataLst>
              <p:tags r:id="rId4"/>
            </p:custDataLst>
          </p:nvPr>
        </p:nvGrpSpPr>
        <p:grpSpPr>
          <a:xfrm>
            <a:off x="440058" y="1278029"/>
            <a:ext cx="540544" cy="540544"/>
            <a:chOff x="1533523" y="1111052"/>
            <a:chExt cx="1124463" cy="1124463"/>
          </a:xfrm>
        </p:grpSpPr>
        <p:sp>
          <p:nvSpPr>
            <p:cNvPr id="42" name="btfpIconCircle201304">
              <a:extLst>
                <a:ext uri="{FF2B5EF4-FFF2-40B4-BE49-F238E27FC236}">
                  <a16:creationId xmlns:a16="http://schemas.microsoft.com/office/drawing/2014/main" id="{1A4B7177-BB09-408A-BDBE-0ABB9D0ECDBF}"/>
                </a:ext>
              </a:extLst>
            </p:cNvPr>
            <p:cNvSpPr>
              <a:spLocks/>
            </p:cNvSpPr>
            <p:nvPr/>
          </p:nvSpPr>
          <p:spPr bwMode="gray">
            <a:xfrm>
              <a:off x="1533523" y="1111052"/>
              <a:ext cx="1124463" cy="1124463"/>
            </a:xfrm>
            <a:prstGeom prst="ellipse">
              <a:avLst/>
            </a:prstGeom>
            <a:solidFill>
              <a:srgbClr val="2D475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1" name="btfpIconLines201304">
              <a:extLst>
                <a:ext uri="{FF2B5EF4-FFF2-40B4-BE49-F238E27FC236}">
                  <a16:creationId xmlns:a16="http://schemas.microsoft.com/office/drawing/2014/main" id="{B2007D29-B192-495E-89EA-4CA16E73E4BE}"/>
                </a:ext>
              </a:extLst>
            </p:cNvPr>
            <p:cNvPicPr>
              <a:picLocks/>
            </p:cNvPicPr>
            <p:nvPr/>
          </p:nvPicPr>
          <p:blipFill>
            <a:blip r:embed="rId8" cstate="screen">
              <a:extLst>
                <a:ext uri="{28A0092B-C50C-407E-A947-70E740481C1C}">
                  <a14:useLocalDpi xmlns:a14="http://schemas.microsoft.com/office/drawing/2010/main"/>
                </a:ext>
              </a:extLst>
            </a:blip>
            <a:stretch>
              <a:fillRect/>
            </a:stretch>
          </p:blipFill>
          <p:spPr>
            <a:xfrm>
              <a:off x="1533523" y="1111052"/>
              <a:ext cx="1124463" cy="1124463"/>
            </a:xfrm>
            <a:prstGeom prst="rect">
              <a:avLst/>
            </a:prstGeom>
          </p:spPr>
        </p:pic>
      </p:grpSp>
      <p:sp>
        <p:nvSpPr>
          <p:cNvPr id="86" name="btfpNumberBubble448514">
            <a:extLst>
              <a:ext uri="{FF2B5EF4-FFF2-40B4-BE49-F238E27FC236}">
                <a16:creationId xmlns:a16="http://schemas.microsoft.com/office/drawing/2014/main" id="{E44733D5-8D18-4DBC-B5F0-183D63AE9289}"/>
              </a:ext>
            </a:extLst>
          </p:cNvPr>
          <p:cNvSpPr/>
          <p:nvPr/>
        </p:nvSpPr>
        <p:spPr bwMode="gray">
          <a:xfrm>
            <a:off x="391445" y="2074847"/>
            <a:ext cx="239765" cy="239765"/>
          </a:xfrm>
          <a:prstGeom prst="ellipse">
            <a:avLst/>
          </a:prstGeom>
          <a:solidFill>
            <a:srgbClr val="FFFFFF"/>
          </a:solidFill>
          <a:ln w="19050">
            <a:solidFill>
              <a:srgbClr val="2D47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2D475A"/>
                </a:solidFill>
              </a:rPr>
              <a:t>A</a:t>
            </a:r>
          </a:p>
        </p:txBody>
      </p:sp>
      <p:sp>
        <p:nvSpPr>
          <p:cNvPr id="87" name="Rectangle 86">
            <a:extLst>
              <a:ext uri="{FF2B5EF4-FFF2-40B4-BE49-F238E27FC236}">
                <a16:creationId xmlns:a16="http://schemas.microsoft.com/office/drawing/2014/main" id="{C3D12DA3-BEA8-4CA6-BC67-DE0AFAAD7214}"/>
              </a:ext>
            </a:extLst>
          </p:cNvPr>
          <p:cNvSpPr/>
          <p:nvPr/>
        </p:nvSpPr>
        <p:spPr bwMode="gray">
          <a:xfrm>
            <a:off x="685895" y="2065928"/>
            <a:ext cx="2066714" cy="1910781"/>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chemeClr val="tx1"/>
                </a:solidFill>
              </a:rPr>
              <a:t>Employees</a:t>
            </a:r>
          </a:p>
          <a:p>
            <a:pPr>
              <a:spcBef>
                <a:spcPts val="600"/>
              </a:spcBef>
            </a:pPr>
            <a:r>
              <a:rPr lang="en-US" sz="1200">
                <a:solidFill>
                  <a:schemeClr val="tx1"/>
                </a:solidFill>
              </a:rPr>
              <a:t>Premiums </a:t>
            </a:r>
            <a:r>
              <a:rPr lang="en-US" sz="1200" b="1">
                <a:solidFill>
                  <a:schemeClr val="tx1"/>
                </a:solidFill>
              </a:rPr>
              <a:t>mostly covered by employers </a:t>
            </a:r>
            <a:r>
              <a:rPr lang="en-US" sz="1200">
                <a:solidFill>
                  <a:schemeClr val="tx1"/>
                </a:solidFill>
              </a:rPr>
              <a:t>(5% of monthly salary, with a salary cap of IDR 12M)</a:t>
            </a:r>
          </a:p>
          <a:p>
            <a:pPr lvl="1"/>
            <a:r>
              <a:rPr lang="en-US" sz="1000" b="1">
                <a:solidFill>
                  <a:schemeClr val="tx1"/>
                </a:solidFill>
              </a:rPr>
              <a:t>Private:</a:t>
            </a:r>
            <a:r>
              <a:rPr lang="en-US" sz="1000">
                <a:solidFill>
                  <a:schemeClr val="tx1"/>
                </a:solidFill>
              </a:rPr>
              <a:t> 4% by employer, 1% by employee</a:t>
            </a:r>
          </a:p>
          <a:p>
            <a:pPr lvl="1"/>
            <a:r>
              <a:rPr lang="en-US" sz="1000" b="1">
                <a:solidFill>
                  <a:schemeClr val="tx1"/>
                </a:solidFill>
              </a:rPr>
              <a:t>Govt.: </a:t>
            </a:r>
            <a:r>
              <a:rPr lang="en-US" sz="1000">
                <a:solidFill>
                  <a:schemeClr val="tx1"/>
                </a:solidFill>
              </a:rPr>
              <a:t>3% by government, 2% by employee</a:t>
            </a:r>
          </a:p>
        </p:txBody>
      </p:sp>
      <p:sp>
        <p:nvSpPr>
          <p:cNvPr id="90" name="btfpNumberBubble448514">
            <a:extLst>
              <a:ext uri="{FF2B5EF4-FFF2-40B4-BE49-F238E27FC236}">
                <a16:creationId xmlns:a16="http://schemas.microsoft.com/office/drawing/2014/main" id="{5D3FBE2C-2721-4373-ACF9-358812DD7289}"/>
              </a:ext>
            </a:extLst>
          </p:cNvPr>
          <p:cNvSpPr/>
          <p:nvPr/>
        </p:nvSpPr>
        <p:spPr bwMode="gray">
          <a:xfrm>
            <a:off x="391445" y="4147956"/>
            <a:ext cx="239765" cy="239765"/>
          </a:xfrm>
          <a:prstGeom prst="ellipse">
            <a:avLst/>
          </a:prstGeom>
          <a:solidFill>
            <a:srgbClr val="FFFFFF"/>
          </a:solidFill>
          <a:ln w="19050">
            <a:solidFill>
              <a:srgbClr val="2D47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2D475A"/>
                </a:solidFill>
              </a:rPr>
              <a:t>B</a:t>
            </a:r>
          </a:p>
        </p:txBody>
      </p:sp>
      <p:sp>
        <p:nvSpPr>
          <p:cNvPr id="91" name="Rectangle 90">
            <a:extLst>
              <a:ext uri="{FF2B5EF4-FFF2-40B4-BE49-F238E27FC236}">
                <a16:creationId xmlns:a16="http://schemas.microsoft.com/office/drawing/2014/main" id="{B7810484-1372-468F-879F-68B6A1D8A8E9}"/>
              </a:ext>
            </a:extLst>
          </p:cNvPr>
          <p:cNvSpPr/>
          <p:nvPr/>
        </p:nvSpPr>
        <p:spPr bwMode="gray">
          <a:xfrm>
            <a:off x="685895" y="4139037"/>
            <a:ext cx="2066714" cy="1165575"/>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chemeClr val="tx1"/>
                </a:solidFill>
              </a:rPr>
              <a:t>Self-funded</a:t>
            </a:r>
          </a:p>
          <a:p>
            <a:pPr>
              <a:spcBef>
                <a:spcPts val="600"/>
              </a:spcBef>
            </a:pPr>
            <a:r>
              <a:rPr lang="en-US" sz="1200">
                <a:solidFill>
                  <a:schemeClr val="tx1"/>
                </a:solidFill>
              </a:rPr>
              <a:t>For workers who are self-employed or in the informal sector, </a:t>
            </a:r>
            <a:r>
              <a:rPr lang="en-US" sz="1200" b="1">
                <a:solidFill>
                  <a:schemeClr val="tx1"/>
                </a:solidFill>
              </a:rPr>
              <a:t>option to pay for their own BPJS</a:t>
            </a:r>
            <a:endParaRPr lang="en-US" sz="1000" b="1">
              <a:solidFill>
                <a:schemeClr val="tx1"/>
              </a:solidFill>
            </a:endParaRPr>
          </a:p>
        </p:txBody>
      </p:sp>
      <p:sp>
        <p:nvSpPr>
          <p:cNvPr id="92" name="btfpNumberBubble448514">
            <a:extLst>
              <a:ext uri="{FF2B5EF4-FFF2-40B4-BE49-F238E27FC236}">
                <a16:creationId xmlns:a16="http://schemas.microsoft.com/office/drawing/2014/main" id="{7F497EAC-2247-4BE7-AEE9-A90AE4D2D36E}"/>
              </a:ext>
            </a:extLst>
          </p:cNvPr>
          <p:cNvSpPr/>
          <p:nvPr/>
        </p:nvSpPr>
        <p:spPr bwMode="gray">
          <a:xfrm>
            <a:off x="391445" y="5392379"/>
            <a:ext cx="239765" cy="239765"/>
          </a:xfrm>
          <a:prstGeom prst="ellipse">
            <a:avLst/>
          </a:prstGeom>
          <a:solidFill>
            <a:srgbClr val="FFFFFF"/>
          </a:solidFill>
          <a:ln w="19050">
            <a:solidFill>
              <a:srgbClr val="2D47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2D475A"/>
                </a:solidFill>
              </a:rPr>
              <a:t>C</a:t>
            </a:r>
          </a:p>
        </p:txBody>
      </p:sp>
      <p:sp>
        <p:nvSpPr>
          <p:cNvPr id="93" name="Rectangle 92">
            <a:extLst>
              <a:ext uri="{FF2B5EF4-FFF2-40B4-BE49-F238E27FC236}">
                <a16:creationId xmlns:a16="http://schemas.microsoft.com/office/drawing/2014/main" id="{AA72FDEA-8A0F-46CE-AFAB-61466D6B15BF}"/>
              </a:ext>
            </a:extLst>
          </p:cNvPr>
          <p:cNvSpPr/>
          <p:nvPr/>
        </p:nvSpPr>
        <p:spPr bwMode="gray">
          <a:xfrm>
            <a:off x="685895" y="5383461"/>
            <a:ext cx="2066714" cy="826840"/>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chemeClr val="tx1"/>
                </a:solidFill>
              </a:rPr>
              <a:t>Govt-sponsored</a:t>
            </a:r>
          </a:p>
          <a:p>
            <a:pPr>
              <a:spcBef>
                <a:spcPts val="600"/>
              </a:spcBef>
            </a:pPr>
            <a:r>
              <a:rPr lang="en-US" sz="1200">
                <a:solidFill>
                  <a:schemeClr val="tx1"/>
                </a:solidFill>
              </a:rPr>
              <a:t>For poorer demographics </a:t>
            </a:r>
            <a:r>
              <a:rPr lang="en-US" sz="1200" b="1">
                <a:solidFill>
                  <a:schemeClr val="tx1"/>
                </a:solidFill>
              </a:rPr>
              <a:t>completely covered by the government</a:t>
            </a:r>
            <a:endParaRPr lang="en-US" sz="1000" b="1">
              <a:solidFill>
                <a:schemeClr val="tx1"/>
              </a:solidFill>
            </a:endParaRPr>
          </a:p>
        </p:txBody>
      </p:sp>
      <p:sp>
        <p:nvSpPr>
          <p:cNvPr id="94" name="btfpNumberBubble448514">
            <a:extLst>
              <a:ext uri="{FF2B5EF4-FFF2-40B4-BE49-F238E27FC236}">
                <a16:creationId xmlns:a16="http://schemas.microsoft.com/office/drawing/2014/main" id="{4ED4E326-D3B2-49D0-B981-C1A3C6394F12}"/>
              </a:ext>
            </a:extLst>
          </p:cNvPr>
          <p:cNvSpPr/>
          <p:nvPr/>
        </p:nvSpPr>
        <p:spPr bwMode="gray">
          <a:xfrm>
            <a:off x="3473126" y="2347048"/>
            <a:ext cx="239765" cy="239765"/>
          </a:xfrm>
          <a:prstGeom prst="ellipse">
            <a:avLst/>
          </a:prstGeom>
          <a:solidFill>
            <a:srgbClr val="FFFFFF"/>
          </a:solidFill>
          <a:ln w="19050">
            <a:solidFill>
              <a:srgbClr val="640A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640A40"/>
                </a:solidFill>
              </a:rPr>
              <a:t>A</a:t>
            </a:r>
          </a:p>
        </p:txBody>
      </p:sp>
      <p:sp>
        <p:nvSpPr>
          <p:cNvPr id="95" name="Rectangle 94">
            <a:extLst>
              <a:ext uri="{FF2B5EF4-FFF2-40B4-BE49-F238E27FC236}">
                <a16:creationId xmlns:a16="http://schemas.microsoft.com/office/drawing/2014/main" id="{6B64E8FA-0A65-4AB4-9CAE-82C5146260D4}"/>
              </a:ext>
            </a:extLst>
          </p:cNvPr>
          <p:cNvSpPr/>
          <p:nvPr/>
        </p:nvSpPr>
        <p:spPr bwMode="gray">
          <a:xfrm>
            <a:off x="3712891" y="2338130"/>
            <a:ext cx="1638817" cy="1471870"/>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200" b="1" err="1">
                <a:solidFill>
                  <a:schemeClr val="tx1"/>
                </a:solidFill>
              </a:rPr>
              <a:t>Puskesmas</a:t>
            </a:r>
            <a:endParaRPr lang="en-US" sz="1200" b="1">
              <a:solidFill>
                <a:schemeClr val="tx1"/>
              </a:solidFill>
            </a:endParaRPr>
          </a:p>
          <a:p>
            <a:pPr>
              <a:spcBef>
                <a:spcPts val="600"/>
              </a:spcBef>
            </a:pPr>
            <a:r>
              <a:rPr lang="en-US" sz="1200">
                <a:solidFill>
                  <a:schemeClr val="tx1"/>
                </a:solidFill>
              </a:rPr>
              <a:t>Public clinics which </a:t>
            </a:r>
            <a:r>
              <a:rPr lang="en-US" sz="1200" b="1">
                <a:solidFill>
                  <a:schemeClr val="tx1"/>
                </a:solidFill>
              </a:rPr>
              <a:t>must refer patients to Class C/D </a:t>
            </a:r>
            <a:r>
              <a:rPr lang="en-US" sz="1200">
                <a:solidFill>
                  <a:schemeClr val="tx1"/>
                </a:solidFill>
              </a:rPr>
              <a:t>hospitals for further treatment </a:t>
            </a:r>
            <a:endParaRPr lang="en-US" sz="1000">
              <a:solidFill>
                <a:schemeClr val="tx1"/>
              </a:solidFill>
            </a:endParaRPr>
          </a:p>
        </p:txBody>
      </p:sp>
      <p:sp>
        <p:nvSpPr>
          <p:cNvPr id="96" name="Rectangle 95">
            <a:extLst>
              <a:ext uri="{FF2B5EF4-FFF2-40B4-BE49-F238E27FC236}">
                <a16:creationId xmlns:a16="http://schemas.microsoft.com/office/drawing/2014/main" id="{2026F857-3665-4888-B00B-3B8B7A4D389A}"/>
              </a:ext>
            </a:extLst>
          </p:cNvPr>
          <p:cNvSpPr/>
          <p:nvPr/>
        </p:nvSpPr>
        <p:spPr bwMode="gray">
          <a:xfrm>
            <a:off x="3439020" y="1965254"/>
            <a:ext cx="1912688" cy="257355"/>
          </a:xfrm>
          <a:prstGeom prst="rect">
            <a:avLst/>
          </a:prstGeom>
          <a:solidFill>
            <a:srgbClr val="973B7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a:solidFill>
                  <a:srgbClr val="FFFFFF"/>
                </a:solidFill>
              </a:rPr>
              <a:t>Primary care (i.e. clinics)</a:t>
            </a:r>
          </a:p>
        </p:txBody>
      </p:sp>
      <p:sp>
        <p:nvSpPr>
          <p:cNvPr id="97" name="Rectangle 96">
            <a:extLst>
              <a:ext uri="{FF2B5EF4-FFF2-40B4-BE49-F238E27FC236}">
                <a16:creationId xmlns:a16="http://schemas.microsoft.com/office/drawing/2014/main" id="{3660496F-0E5E-461D-8195-6E574096BE41}"/>
              </a:ext>
            </a:extLst>
          </p:cNvPr>
          <p:cNvSpPr/>
          <p:nvPr/>
        </p:nvSpPr>
        <p:spPr bwMode="gray">
          <a:xfrm>
            <a:off x="5614988" y="1965254"/>
            <a:ext cx="3115584" cy="257355"/>
          </a:xfrm>
          <a:prstGeom prst="rect">
            <a:avLst/>
          </a:prstGeom>
          <a:solidFill>
            <a:srgbClr val="973B7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a:solidFill>
                  <a:srgbClr val="FFFFFF"/>
                </a:solidFill>
              </a:rPr>
              <a:t>Secondary/Tertiary care (i.e. hospitals)</a:t>
            </a:r>
          </a:p>
        </p:txBody>
      </p:sp>
      <p:cxnSp>
        <p:nvCxnSpPr>
          <p:cNvPr id="99" name="Straight Arrow Connector 98">
            <a:extLst>
              <a:ext uri="{FF2B5EF4-FFF2-40B4-BE49-F238E27FC236}">
                <a16:creationId xmlns:a16="http://schemas.microsoft.com/office/drawing/2014/main" id="{0E7DAE14-9F87-4E7A-ACD0-A3A9CA13F610}"/>
              </a:ext>
            </a:extLst>
          </p:cNvPr>
          <p:cNvCxnSpPr>
            <a:stCxn id="82" idx="3"/>
            <a:endCxn id="85" idx="1"/>
          </p:cNvCxnSpPr>
          <p:nvPr/>
        </p:nvCxnSpPr>
        <p:spPr bwMode="gray">
          <a:xfrm>
            <a:off x="2806700" y="3951693"/>
            <a:ext cx="541337" cy="0"/>
          </a:xfrm>
          <a:prstGeom prst="straightConnector1">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18E3A772-3463-43B5-8233-198CA63D92B5}"/>
              </a:ext>
            </a:extLst>
          </p:cNvPr>
          <p:cNvSpPr/>
          <p:nvPr/>
        </p:nvSpPr>
        <p:spPr bwMode="gray">
          <a:xfrm>
            <a:off x="2803363" y="3594980"/>
            <a:ext cx="540035"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Seek treatment</a:t>
            </a:r>
          </a:p>
        </p:txBody>
      </p:sp>
      <p:sp>
        <p:nvSpPr>
          <p:cNvPr id="101" name="btfpNumberBubble448514">
            <a:extLst>
              <a:ext uri="{FF2B5EF4-FFF2-40B4-BE49-F238E27FC236}">
                <a16:creationId xmlns:a16="http://schemas.microsoft.com/office/drawing/2014/main" id="{C6838A33-676F-4CD1-9458-C1C0E31005BB}"/>
              </a:ext>
            </a:extLst>
          </p:cNvPr>
          <p:cNvSpPr/>
          <p:nvPr/>
        </p:nvSpPr>
        <p:spPr bwMode="gray">
          <a:xfrm>
            <a:off x="3473126" y="3830443"/>
            <a:ext cx="239765" cy="239765"/>
          </a:xfrm>
          <a:prstGeom prst="ellipse">
            <a:avLst/>
          </a:prstGeom>
          <a:solidFill>
            <a:srgbClr val="FFFFFF"/>
          </a:solidFill>
          <a:ln w="19050">
            <a:solidFill>
              <a:srgbClr val="640A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640A40"/>
                </a:solidFill>
              </a:rPr>
              <a:t>B</a:t>
            </a:r>
          </a:p>
        </p:txBody>
      </p:sp>
      <p:sp>
        <p:nvSpPr>
          <p:cNvPr id="102" name="Rectangle 101">
            <a:extLst>
              <a:ext uri="{FF2B5EF4-FFF2-40B4-BE49-F238E27FC236}">
                <a16:creationId xmlns:a16="http://schemas.microsoft.com/office/drawing/2014/main" id="{04555A35-ED87-4A59-B55B-D7396A022D21}"/>
              </a:ext>
            </a:extLst>
          </p:cNvPr>
          <p:cNvSpPr/>
          <p:nvPr/>
        </p:nvSpPr>
        <p:spPr bwMode="gray">
          <a:xfrm>
            <a:off x="3712891" y="3821525"/>
            <a:ext cx="1638817" cy="1471870"/>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200" b="1">
                <a:solidFill>
                  <a:schemeClr val="tx1"/>
                </a:solidFill>
              </a:rPr>
              <a:t>Private clinics</a:t>
            </a:r>
          </a:p>
          <a:p>
            <a:pPr>
              <a:spcBef>
                <a:spcPts val="600"/>
              </a:spcBef>
            </a:pPr>
            <a:r>
              <a:rPr lang="en-US" sz="1200">
                <a:solidFill>
                  <a:schemeClr val="tx1"/>
                </a:solidFill>
              </a:rPr>
              <a:t>Can </a:t>
            </a:r>
            <a:r>
              <a:rPr lang="en-US" sz="1200" b="1">
                <a:solidFill>
                  <a:schemeClr val="tx1"/>
                </a:solidFill>
              </a:rPr>
              <a:t>also treat BPJS </a:t>
            </a:r>
            <a:r>
              <a:rPr lang="en-US" sz="1200">
                <a:solidFill>
                  <a:schemeClr val="tx1"/>
                </a:solidFill>
              </a:rPr>
              <a:t>patients and refer to Class C/D hospitals</a:t>
            </a:r>
          </a:p>
          <a:p>
            <a:pPr>
              <a:spcBef>
                <a:spcPts val="600"/>
              </a:spcBef>
            </a:pPr>
            <a:endParaRPr lang="en-US" sz="1000">
              <a:solidFill>
                <a:schemeClr val="tx1"/>
              </a:solidFill>
            </a:endParaRPr>
          </a:p>
        </p:txBody>
      </p:sp>
      <p:sp>
        <p:nvSpPr>
          <p:cNvPr id="103" name="Rectangle 102">
            <a:extLst>
              <a:ext uri="{FF2B5EF4-FFF2-40B4-BE49-F238E27FC236}">
                <a16:creationId xmlns:a16="http://schemas.microsoft.com/office/drawing/2014/main" id="{44748520-42F9-4C0A-BFF6-7D04F5E0733D}"/>
              </a:ext>
            </a:extLst>
          </p:cNvPr>
          <p:cNvSpPr/>
          <p:nvPr/>
        </p:nvSpPr>
        <p:spPr bwMode="gray">
          <a:xfrm>
            <a:off x="3439020" y="4974668"/>
            <a:ext cx="1912688" cy="657476"/>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050" b="1">
                <a:solidFill>
                  <a:schemeClr val="tx1"/>
                </a:solidFill>
              </a:rPr>
              <a:t>Note: </a:t>
            </a:r>
            <a:r>
              <a:rPr lang="en-US" sz="1050">
                <a:solidFill>
                  <a:schemeClr val="tx1"/>
                </a:solidFill>
              </a:rPr>
              <a:t>Typically, BPJS patients are registered a single clinic. The clinic receives a monthly amount from BPJS for maintaining that patient, on-top of claims depending on treatment provided</a:t>
            </a:r>
          </a:p>
        </p:txBody>
      </p:sp>
      <p:sp>
        <p:nvSpPr>
          <p:cNvPr id="104" name="btfpNumberBubble448514">
            <a:extLst>
              <a:ext uri="{FF2B5EF4-FFF2-40B4-BE49-F238E27FC236}">
                <a16:creationId xmlns:a16="http://schemas.microsoft.com/office/drawing/2014/main" id="{CB9ABC15-BF76-40D1-BE6A-36EC6CE4BDD4}"/>
              </a:ext>
            </a:extLst>
          </p:cNvPr>
          <p:cNvSpPr/>
          <p:nvPr/>
        </p:nvSpPr>
        <p:spPr bwMode="gray">
          <a:xfrm>
            <a:off x="5673575" y="2347048"/>
            <a:ext cx="239765" cy="239765"/>
          </a:xfrm>
          <a:prstGeom prst="ellipse">
            <a:avLst/>
          </a:prstGeom>
          <a:solidFill>
            <a:srgbClr val="FFFFFF"/>
          </a:solidFill>
          <a:ln w="19050">
            <a:solidFill>
              <a:srgbClr val="640A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640A40"/>
                </a:solidFill>
              </a:rPr>
              <a:t>A</a:t>
            </a:r>
          </a:p>
        </p:txBody>
      </p:sp>
      <p:sp>
        <p:nvSpPr>
          <p:cNvPr id="105" name="Rectangle 104">
            <a:extLst>
              <a:ext uri="{FF2B5EF4-FFF2-40B4-BE49-F238E27FC236}">
                <a16:creationId xmlns:a16="http://schemas.microsoft.com/office/drawing/2014/main" id="{B58000B2-FB6C-4391-8DAC-D18040B5F166}"/>
              </a:ext>
            </a:extLst>
          </p:cNvPr>
          <p:cNvSpPr/>
          <p:nvPr/>
        </p:nvSpPr>
        <p:spPr bwMode="gray">
          <a:xfrm>
            <a:off x="5913340" y="2338130"/>
            <a:ext cx="2817232" cy="180982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200" b="1">
                <a:solidFill>
                  <a:schemeClr val="tx1"/>
                </a:solidFill>
              </a:rPr>
              <a:t>Public hospitals</a:t>
            </a:r>
          </a:p>
          <a:p>
            <a:pPr>
              <a:spcBef>
                <a:spcPts val="600"/>
              </a:spcBef>
            </a:pPr>
            <a:r>
              <a:rPr lang="en-US" sz="1200">
                <a:solidFill>
                  <a:schemeClr val="tx1"/>
                </a:solidFill>
              </a:rPr>
              <a:t>All govt. owned hospitals </a:t>
            </a:r>
            <a:r>
              <a:rPr lang="en-US" sz="1200" b="1">
                <a:solidFill>
                  <a:schemeClr val="tx1"/>
                </a:solidFill>
              </a:rPr>
              <a:t>must serve BPJS patients</a:t>
            </a:r>
          </a:p>
          <a:p>
            <a:pPr>
              <a:spcBef>
                <a:spcPts val="600"/>
              </a:spcBef>
            </a:pPr>
            <a:r>
              <a:rPr lang="en-US" sz="1200">
                <a:solidFill>
                  <a:schemeClr val="tx1"/>
                </a:solidFill>
              </a:rPr>
              <a:t>Patients must </a:t>
            </a:r>
            <a:r>
              <a:rPr lang="en-US" sz="1200" b="1">
                <a:solidFill>
                  <a:schemeClr val="tx1"/>
                </a:solidFill>
              </a:rPr>
              <a:t>first visit a Class C/D </a:t>
            </a:r>
            <a:r>
              <a:rPr lang="en-US" sz="1200">
                <a:solidFill>
                  <a:schemeClr val="tx1"/>
                </a:solidFill>
              </a:rPr>
              <a:t>hospital after being referred</a:t>
            </a:r>
          </a:p>
          <a:p>
            <a:pPr>
              <a:spcBef>
                <a:spcPts val="600"/>
              </a:spcBef>
            </a:pPr>
            <a:r>
              <a:rPr lang="en-US" sz="1200">
                <a:solidFill>
                  <a:schemeClr val="tx1"/>
                </a:solidFill>
              </a:rPr>
              <a:t>Patients are </a:t>
            </a:r>
            <a:r>
              <a:rPr lang="en-US" sz="1200" b="1">
                <a:solidFill>
                  <a:schemeClr val="tx1"/>
                </a:solidFill>
              </a:rPr>
              <a:t>only referred to Class B </a:t>
            </a:r>
            <a:r>
              <a:rPr lang="en-US" sz="1200">
                <a:solidFill>
                  <a:schemeClr val="tx1"/>
                </a:solidFill>
              </a:rPr>
              <a:t>hospitals </a:t>
            </a:r>
            <a:r>
              <a:rPr lang="en-US" sz="1200" b="1">
                <a:solidFill>
                  <a:schemeClr val="tx1"/>
                </a:solidFill>
              </a:rPr>
              <a:t>if treatment cannot be provided at Class C/D hospital</a:t>
            </a:r>
            <a:endParaRPr lang="en-US" sz="1000" b="1">
              <a:solidFill>
                <a:schemeClr val="tx1"/>
              </a:solidFill>
            </a:endParaRPr>
          </a:p>
        </p:txBody>
      </p:sp>
      <p:sp>
        <p:nvSpPr>
          <p:cNvPr id="106" name="btfpNumberBubble448514">
            <a:extLst>
              <a:ext uri="{FF2B5EF4-FFF2-40B4-BE49-F238E27FC236}">
                <a16:creationId xmlns:a16="http://schemas.microsoft.com/office/drawing/2014/main" id="{584F5744-789C-490F-A5C5-271ECF9C7347}"/>
              </a:ext>
            </a:extLst>
          </p:cNvPr>
          <p:cNvSpPr/>
          <p:nvPr/>
        </p:nvSpPr>
        <p:spPr bwMode="gray">
          <a:xfrm>
            <a:off x="5673575" y="4410003"/>
            <a:ext cx="239765" cy="239765"/>
          </a:xfrm>
          <a:prstGeom prst="ellipse">
            <a:avLst/>
          </a:prstGeom>
          <a:solidFill>
            <a:srgbClr val="FFFFFF"/>
          </a:solidFill>
          <a:ln w="19050">
            <a:solidFill>
              <a:srgbClr val="640A4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100" b="1">
                <a:solidFill>
                  <a:srgbClr val="640A40"/>
                </a:solidFill>
              </a:rPr>
              <a:t>B</a:t>
            </a:r>
          </a:p>
        </p:txBody>
      </p:sp>
      <p:sp>
        <p:nvSpPr>
          <p:cNvPr id="107" name="Rectangle 106">
            <a:extLst>
              <a:ext uri="{FF2B5EF4-FFF2-40B4-BE49-F238E27FC236}">
                <a16:creationId xmlns:a16="http://schemas.microsoft.com/office/drawing/2014/main" id="{05F17F7D-898E-4E75-94D2-0FA85B714369}"/>
              </a:ext>
            </a:extLst>
          </p:cNvPr>
          <p:cNvSpPr/>
          <p:nvPr/>
        </p:nvSpPr>
        <p:spPr bwMode="gray">
          <a:xfrm>
            <a:off x="5913340" y="4401085"/>
            <a:ext cx="2817230" cy="1471870"/>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200" b="1">
                <a:solidFill>
                  <a:schemeClr val="tx1"/>
                </a:solidFill>
              </a:rPr>
              <a:t>Private hospitals</a:t>
            </a:r>
          </a:p>
          <a:p>
            <a:pPr>
              <a:spcBef>
                <a:spcPts val="600"/>
              </a:spcBef>
            </a:pPr>
            <a:r>
              <a:rPr lang="en-US" sz="1200" b="1">
                <a:solidFill>
                  <a:schemeClr val="tx1"/>
                </a:solidFill>
              </a:rPr>
              <a:t>Opt-in</a:t>
            </a:r>
            <a:r>
              <a:rPr lang="en-US" sz="1200">
                <a:solidFill>
                  <a:schemeClr val="tx1"/>
                </a:solidFill>
              </a:rPr>
              <a:t> to serve BPJS patients</a:t>
            </a:r>
          </a:p>
          <a:p>
            <a:pPr>
              <a:spcBef>
                <a:spcPts val="600"/>
              </a:spcBef>
            </a:pPr>
            <a:r>
              <a:rPr lang="en-US" sz="1200">
                <a:solidFill>
                  <a:schemeClr val="tx1"/>
                </a:solidFill>
              </a:rPr>
              <a:t>Requires a </a:t>
            </a:r>
            <a:r>
              <a:rPr lang="en-US" sz="1200" b="1">
                <a:solidFill>
                  <a:schemeClr val="tx1"/>
                </a:solidFill>
              </a:rPr>
              <a:t>lengthy application process</a:t>
            </a:r>
            <a:r>
              <a:rPr lang="en-US" sz="1200">
                <a:solidFill>
                  <a:schemeClr val="tx1"/>
                </a:solidFill>
              </a:rPr>
              <a:t> (up to 2 years) to receive BPJS accreditation</a:t>
            </a:r>
          </a:p>
          <a:p>
            <a:pPr>
              <a:spcBef>
                <a:spcPts val="600"/>
              </a:spcBef>
            </a:pPr>
            <a:r>
              <a:rPr lang="en-US" sz="1200" b="1">
                <a:solidFill>
                  <a:schemeClr val="tx1"/>
                </a:solidFill>
              </a:rPr>
              <a:t>Similar referral pathway </a:t>
            </a:r>
            <a:r>
              <a:rPr lang="en-US" sz="1200">
                <a:solidFill>
                  <a:schemeClr val="tx1"/>
                </a:solidFill>
              </a:rPr>
              <a:t>as public hospitals</a:t>
            </a:r>
          </a:p>
          <a:p>
            <a:pPr>
              <a:spcBef>
                <a:spcPts val="600"/>
              </a:spcBef>
            </a:pPr>
            <a:endParaRPr lang="en-US" sz="1000">
              <a:solidFill>
                <a:schemeClr val="tx1"/>
              </a:solidFill>
            </a:endParaRPr>
          </a:p>
        </p:txBody>
      </p:sp>
      <p:cxnSp>
        <p:nvCxnSpPr>
          <p:cNvPr id="109" name="Straight Connector 108">
            <a:extLst>
              <a:ext uri="{FF2B5EF4-FFF2-40B4-BE49-F238E27FC236}">
                <a16:creationId xmlns:a16="http://schemas.microsoft.com/office/drawing/2014/main" id="{77C8B6AA-CF14-47DB-B03C-507F927D5B95}"/>
              </a:ext>
            </a:extLst>
          </p:cNvPr>
          <p:cNvCxnSpPr>
            <a:cxnSpLocks/>
          </p:cNvCxnSpPr>
          <p:nvPr/>
        </p:nvCxnSpPr>
        <p:spPr bwMode="gray">
          <a:xfrm>
            <a:off x="5499100" y="2466930"/>
            <a:ext cx="0" cy="3768771"/>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pic>
        <p:nvPicPr>
          <p:cNvPr id="111" name="Picture 110">
            <a:extLst>
              <a:ext uri="{FF2B5EF4-FFF2-40B4-BE49-F238E27FC236}">
                <a16:creationId xmlns:a16="http://schemas.microsoft.com/office/drawing/2014/main" id="{208616B2-3E11-4E56-889A-FE3F2D81311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458807" y="1936069"/>
            <a:ext cx="80585" cy="395286"/>
          </a:xfrm>
          <a:prstGeom prst="rect">
            <a:avLst/>
          </a:prstGeom>
        </p:spPr>
      </p:pic>
      <p:sp>
        <p:nvSpPr>
          <p:cNvPr id="122" name="Rectangle 121">
            <a:extLst>
              <a:ext uri="{FF2B5EF4-FFF2-40B4-BE49-F238E27FC236}">
                <a16:creationId xmlns:a16="http://schemas.microsoft.com/office/drawing/2014/main" id="{B534BAC0-F4FD-46F1-8ACA-9950148DC529}"/>
              </a:ext>
            </a:extLst>
          </p:cNvPr>
          <p:cNvSpPr/>
          <p:nvPr/>
        </p:nvSpPr>
        <p:spPr bwMode="gray">
          <a:xfrm>
            <a:off x="9484503" y="1963926"/>
            <a:ext cx="2270495" cy="1471870"/>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spcBef>
                <a:spcPts val="600"/>
              </a:spcBef>
              <a:buNone/>
            </a:pPr>
            <a:r>
              <a:rPr lang="en-US" sz="1200" b="1">
                <a:solidFill>
                  <a:schemeClr val="tx1"/>
                </a:solidFill>
              </a:rPr>
              <a:t>Core functions:</a:t>
            </a:r>
          </a:p>
          <a:p>
            <a:pPr>
              <a:spcBef>
                <a:spcPts val="600"/>
              </a:spcBef>
            </a:pPr>
            <a:r>
              <a:rPr lang="en-US" sz="1200" b="1">
                <a:solidFill>
                  <a:schemeClr val="tx1"/>
                </a:solidFill>
              </a:rPr>
              <a:t>Collect premiums </a:t>
            </a:r>
            <a:r>
              <a:rPr lang="en-US" sz="1200">
                <a:solidFill>
                  <a:schemeClr val="tx1"/>
                </a:solidFill>
              </a:rPr>
              <a:t>from employers, self-funded and portion covered by govt.</a:t>
            </a:r>
          </a:p>
          <a:p>
            <a:pPr>
              <a:spcBef>
                <a:spcPts val="600"/>
              </a:spcBef>
            </a:pPr>
            <a:r>
              <a:rPr lang="en-US" sz="1200" b="1">
                <a:solidFill>
                  <a:schemeClr val="tx1"/>
                </a:solidFill>
              </a:rPr>
              <a:t>Manages BPJS budget </a:t>
            </a:r>
            <a:r>
              <a:rPr lang="en-US" sz="1200">
                <a:solidFill>
                  <a:schemeClr val="tx1"/>
                </a:solidFill>
              </a:rPr>
              <a:t>provided by the govt. to supplement premiums</a:t>
            </a:r>
          </a:p>
          <a:p>
            <a:pPr>
              <a:spcBef>
                <a:spcPts val="600"/>
              </a:spcBef>
            </a:pPr>
            <a:r>
              <a:rPr lang="en-US" sz="1200" b="1">
                <a:solidFill>
                  <a:schemeClr val="tx1"/>
                </a:solidFill>
              </a:rPr>
              <a:t>Reviews providers </a:t>
            </a:r>
            <a:r>
              <a:rPr lang="en-US" sz="1200">
                <a:solidFill>
                  <a:schemeClr val="tx1"/>
                </a:solidFill>
              </a:rPr>
              <a:t>and </a:t>
            </a:r>
            <a:r>
              <a:rPr lang="en-US" sz="1200" b="1">
                <a:solidFill>
                  <a:schemeClr val="tx1"/>
                </a:solidFill>
              </a:rPr>
              <a:t>approve BPJS accreditation</a:t>
            </a:r>
          </a:p>
          <a:p>
            <a:pPr>
              <a:spcBef>
                <a:spcPts val="600"/>
              </a:spcBef>
            </a:pPr>
            <a:r>
              <a:rPr lang="en-US" sz="1200" b="1">
                <a:solidFill>
                  <a:schemeClr val="tx1"/>
                </a:solidFill>
              </a:rPr>
              <a:t>Adjudicates claims</a:t>
            </a:r>
            <a:r>
              <a:rPr lang="en-US" sz="1200">
                <a:solidFill>
                  <a:schemeClr val="tx1"/>
                </a:solidFill>
              </a:rPr>
              <a:t> by providers (both primary and secondary/tertiary care)</a:t>
            </a:r>
          </a:p>
          <a:p>
            <a:pPr>
              <a:spcBef>
                <a:spcPts val="600"/>
              </a:spcBef>
            </a:pPr>
            <a:r>
              <a:rPr lang="en-US" sz="1200" b="1">
                <a:solidFill>
                  <a:schemeClr val="tx1"/>
                </a:solidFill>
              </a:rPr>
              <a:t>Reimburse hospitals </a:t>
            </a:r>
            <a:r>
              <a:rPr lang="en-US" sz="1200">
                <a:solidFill>
                  <a:schemeClr val="tx1"/>
                </a:solidFill>
              </a:rPr>
              <a:t>based on pre-agreed tariffs</a:t>
            </a:r>
            <a:endParaRPr lang="en-US" sz="1000">
              <a:solidFill>
                <a:schemeClr val="tx1"/>
              </a:solidFill>
            </a:endParaRPr>
          </a:p>
        </p:txBody>
      </p:sp>
      <p:cxnSp>
        <p:nvCxnSpPr>
          <p:cNvPr id="124" name="Connector: Elbow 123">
            <a:extLst>
              <a:ext uri="{FF2B5EF4-FFF2-40B4-BE49-F238E27FC236}">
                <a16:creationId xmlns:a16="http://schemas.microsoft.com/office/drawing/2014/main" id="{BB1AC55C-BAEC-4FC7-898C-0EA475665116}"/>
              </a:ext>
            </a:extLst>
          </p:cNvPr>
          <p:cNvCxnSpPr>
            <a:stCxn id="82" idx="2"/>
            <a:endCxn id="120" idx="2"/>
          </p:cNvCxnSpPr>
          <p:nvPr/>
        </p:nvCxnSpPr>
        <p:spPr bwMode="gray">
          <a:xfrm rot="16200000" flipH="1">
            <a:off x="6096000" y="1822448"/>
            <a:ext cx="12700" cy="9055100"/>
          </a:xfrm>
          <a:prstGeom prst="bentConnector3">
            <a:avLst>
              <a:gd name="adj1" fmla="val 1500000"/>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B27D3CC-5A75-46F3-BE26-C017523BBF10}"/>
              </a:ext>
            </a:extLst>
          </p:cNvPr>
          <p:cNvSpPr/>
          <p:nvPr/>
        </p:nvSpPr>
        <p:spPr bwMode="gray">
          <a:xfrm>
            <a:off x="5194121" y="6357140"/>
            <a:ext cx="1438437" cy="20655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Pay premiums</a:t>
            </a:r>
          </a:p>
        </p:txBody>
      </p:sp>
      <p:cxnSp>
        <p:nvCxnSpPr>
          <p:cNvPr id="127" name="Straight Arrow Connector 126">
            <a:extLst>
              <a:ext uri="{FF2B5EF4-FFF2-40B4-BE49-F238E27FC236}">
                <a16:creationId xmlns:a16="http://schemas.microsoft.com/office/drawing/2014/main" id="{5732A597-F4BE-4B43-9C5A-73A4982B1325}"/>
              </a:ext>
            </a:extLst>
          </p:cNvPr>
          <p:cNvCxnSpPr>
            <a:cxnSpLocks/>
            <a:stCxn id="85" idx="3"/>
            <a:endCxn id="120" idx="1"/>
          </p:cNvCxnSpPr>
          <p:nvPr/>
        </p:nvCxnSpPr>
        <p:spPr bwMode="gray">
          <a:xfrm>
            <a:off x="8842374" y="3951693"/>
            <a:ext cx="542926" cy="0"/>
          </a:xfrm>
          <a:prstGeom prst="straightConnector1">
            <a:avLst/>
          </a:prstGeom>
          <a:ln w="9525"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3F0D1B4E-36B2-4B7F-AC47-4B7A6D422AC1}"/>
              </a:ext>
            </a:extLst>
          </p:cNvPr>
          <p:cNvSpPr/>
          <p:nvPr/>
        </p:nvSpPr>
        <p:spPr bwMode="gray">
          <a:xfrm>
            <a:off x="8839030" y="3389490"/>
            <a:ext cx="540035"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Submit claims for reimburse-</a:t>
            </a:r>
            <a:r>
              <a:rPr lang="en-US" sz="800" i="1" err="1">
                <a:solidFill>
                  <a:schemeClr val="tx1"/>
                </a:solidFill>
              </a:rPr>
              <a:t>ment</a:t>
            </a:r>
            <a:endParaRPr lang="en-US" sz="800" i="1">
              <a:solidFill>
                <a:schemeClr val="tx1"/>
              </a:solidFill>
            </a:endParaRPr>
          </a:p>
        </p:txBody>
      </p:sp>
      <p:sp>
        <p:nvSpPr>
          <p:cNvPr id="134" name="Rectangle 133">
            <a:extLst>
              <a:ext uri="{FF2B5EF4-FFF2-40B4-BE49-F238E27FC236}">
                <a16:creationId xmlns:a16="http://schemas.microsoft.com/office/drawing/2014/main" id="{0F9F7B10-2661-4315-ABAA-BFA610CCE299}"/>
              </a:ext>
            </a:extLst>
          </p:cNvPr>
          <p:cNvSpPr/>
          <p:nvPr/>
        </p:nvSpPr>
        <p:spPr bwMode="gray">
          <a:xfrm>
            <a:off x="2803363" y="4015140"/>
            <a:ext cx="540035" cy="394863"/>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800" i="1">
                <a:solidFill>
                  <a:schemeClr val="tx1"/>
                </a:solidFill>
              </a:rPr>
              <a:t>Cashless patient journey</a:t>
            </a:r>
          </a:p>
        </p:txBody>
      </p:sp>
    </p:spTree>
    <p:custDataLst>
      <p:tags r:id="rId1"/>
    </p:custDataLst>
    <p:extLst>
      <p:ext uri="{BB962C8B-B14F-4D97-AF65-F5344CB8AC3E}">
        <p14:creationId xmlns:p14="http://schemas.microsoft.com/office/powerpoint/2010/main" val="351081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0C36438-D5BA-ECB7-FD21-74AA0F43616D}"/>
              </a:ext>
            </a:extLst>
          </p:cNvPr>
          <p:cNvGraphicFramePr>
            <a:graphicFrameLocks noChangeAspect="1"/>
          </p:cNvGraphicFramePr>
          <p:nvPr>
            <p:custDataLst>
              <p:tags r:id="rId2"/>
            </p:custDataLst>
            <p:extLst>
              <p:ext uri="{D42A27DB-BD31-4B8C-83A1-F6EECF244321}">
                <p14:modId xmlns:p14="http://schemas.microsoft.com/office/powerpoint/2010/main" val="3188589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04" imgH="405" progId="TCLayout.ActiveDocument.1">
                  <p:embed/>
                </p:oleObj>
              </mc:Choice>
              <mc:Fallback>
                <p:oleObj name="think-cell Slide" r:id="rId9" imgW="404" imgH="405" progId="TCLayout.ActiveDocument.1">
                  <p:embed/>
                  <p:pic>
                    <p:nvPicPr>
                      <p:cNvPr id="13" name="think-cell data - do not delete" hidden="1">
                        <a:extLst>
                          <a:ext uri="{FF2B5EF4-FFF2-40B4-BE49-F238E27FC236}">
                            <a16:creationId xmlns:a16="http://schemas.microsoft.com/office/drawing/2014/main" id="{60C36438-D5BA-ECB7-FD21-74AA0F43616D}"/>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54" name="btfpColumnIndicatorGroup2">
            <a:extLst>
              <a:ext uri="{FF2B5EF4-FFF2-40B4-BE49-F238E27FC236}">
                <a16:creationId xmlns:a16="http://schemas.microsoft.com/office/drawing/2014/main" id="{0A58CC60-C48A-48C4-A28F-CF9CE0170FA3}"/>
              </a:ext>
            </a:extLst>
          </p:cNvPr>
          <p:cNvGrpSpPr/>
          <p:nvPr/>
        </p:nvGrpSpPr>
        <p:grpSpPr>
          <a:xfrm>
            <a:off x="0" y="6926580"/>
            <a:ext cx="12192000" cy="137160"/>
            <a:chOff x="0" y="6926580"/>
            <a:chExt cx="12192000" cy="137160"/>
          </a:xfrm>
        </p:grpSpPr>
        <p:sp>
          <p:nvSpPr>
            <p:cNvPr id="52" name="btfpColumnGapBlocker490770">
              <a:extLst>
                <a:ext uri="{FF2B5EF4-FFF2-40B4-BE49-F238E27FC236}">
                  <a16:creationId xmlns:a16="http://schemas.microsoft.com/office/drawing/2014/main" id="{D598A907-2B7B-4442-8A26-30406267B50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0" name="btfpColumnGapBlocker466806">
              <a:extLst>
                <a:ext uri="{FF2B5EF4-FFF2-40B4-BE49-F238E27FC236}">
                  <a16:creationId xmlns:a16="http://schemas.microsoft.com/office/drawing/2014/main" id="{5719D405-B4CE-4EE9-86FA-E91AC936F67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48" name="btfpColumnIndicator846941">
              <a:extLst>
                <a:ext uri="{FF2B5EF4-FFF2-40B4-BE49-F238E27FC236}">
                  <a16:creationId xmlns:a16="http://schemas.microsoft.com/office/drawing/2014/main" id="{262B7E84-6335-42A6-B68B-405C41EFF823}"/>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554965">
              <a:extLst>
                <a:ext uri="{FF2B5EF4-FFF2-40B4-BE49-F238E27FC236}">
                  <a16:creationId xmlns:a16="http://schemas.microsoft.com/office/drawing/2014/main" id="{D90F2FF4-FA22-48A3-82CB-B73EBFF9A62B}"/>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308697">
              <a:extLst>
                <a:ext uri="{FF2B5EF4-FFF2-40B4-BE49-F238E27FC236}">
                  <a16:creationId xmlns:a16="http://schemas.microsoft.com/office/drawing/2014/main" id="{329CB832-403C-46D4-8903-6106A9C17BE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7" name="btfpColumnIndicator906215">
              <a:extLst>
                <a:ext uri="{FF2B5EF4-FFF2-40B4-BE49-F238E27FC236}">
                  <a16:creationId xmlns:a16="http://schemas.microsoft.com/office/drawing/2014/main" id="{F7E0538A-64B5-407E-9D15-A362E95F9629}"/>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471686">
              <a:extLst>
                <a:ext uri="{FF2B5EF4-FFF2-40B4-BE49-F238E27FC236}">
                  <a16:creationId xmlns:a16="http://schemas.microsoft.com/office/drawing/2014/main" id="{B801C620-3C9C-4389-882A-354D0618BE1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3" name="btfpColumnIndicatorGroup1">
            <a:extLst>
              <a:ext uri="{FF2B5EF4-FFF2-40B4-BE49-F238E27FC236}">
                <a16:creationId xmlns:a16="http://schemas.microsoft.com/office/drawing/2014/main" id="{D93D1035-7D59-4F1E-AC5A-6BCD149C2647}"/>
              </a:ext>
            </a:extLst>
          </p:cNvPr>
          <p:cNvGrpSpPr/>
          <p:nvPr/>
        </p:nvGrpSpPr>
        <p:grpSpPr>
          <a:xfrm>
            <a:off x="0" y="-205740"/>
            <a:ext cx="12192000" cy="137160"/>
            <a:chOff x="0" y="-205740"/>
            <a:chExt cx="12192000" cy="137160"/>
          </a:xfrm>
        </p:grpSpPr>
        <p:sp>
          <p:nvSpPr>
            <p:cNvPr id="51" name="btfpColumnGapBlocker371037">
              <a:extLst>
                <a:ext uri="{FF2B5EF4-FFF2-40B4-BE49-F238E27FC236}">
                  <a16:creationId xmlns:a16="http://schemas.microsoft.com/office/drawing/2014/main" id="{3267E841-5009-425A-92E8-BA38FD31647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9" name="btfpColumnGapBlocker615579">
              <a:extLst>
                <a:ext uri="{FF2B5EF4-FFF2-40B4-BE49-F238E27FC236}">
                  <a16:creationId xmlns:a16="http://schemas.microsoft.com/office/drawing/2014/main" id="{F844A8CA-48D2-414F-9981-668AB5EF4E9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45" name="btfpColumnIndicator356593">
              <a:extLst>
                <a:ext uri="{FF2B5EF4-FFF2-40B4-BE49-F238E27FC236}">
                  <a16:creationId xmlns:a16="http://schemas.microsoft.com/office/drawing/2014/main" id="{9D9F849C-B0A1-4E60-9AEE-E59994C4653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726804">
              <a:extLst>
                <a:ext uri="{FF2B5EF4-FFF2-40B4-BE49-F238E27FC236}">
                  <a16:creationId xmlns:a16="http://schemas.microsoft.com/office/drawing/2014/main" id="{29E36420-DE30-4D55-9B53-6E0DA35FFDD9}"/>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163618">
              <a:extLst>
                <a:ext uri="{FF2B5EF4-FFF2-40B4-BE49-F238E27FC236}">
                  <a16:creationId xmlns:a16="http://schemas.microsoft.com/office/drawing/2014/main" id="{0C7E83E1-A630-4546-848B-2FA8FEBAFC0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6" name="btfpColumnIndicator466558">
              <a:extLst>
                <a:ext uri="{FF2B5EF4-FFF2-40B4-BE49-F238E27FC236}">
                  <a16:creationId xmlns:a16="http://schemas.microsoft.com/office/drawing/2014/main" id="{D8A680A0-A3E8-4812-9CA4-C0F2B275698E}"/>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00622">
              <a:extLst>
                <a:ext uri="{FF2B5EF4-FFF2-40B4-BE49-F238E27FC236}">
                  <a16:creationId xmlns:a16="http://schemas.microsoft.com/office/drawing/2014/main" id="{A42A2E43-0257-4984-86CE-5467F64E7F8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CB3897-B5BC-4EFD-80D9-9A25DD77C710}"/>
              </a:ext>
            </a:extLst>
          </p:cNvPr>
          <p:cNvSpPr>
            <a:spLocks noGrp="1"/>
          </p:cNvSpPr>
          <p:nvPr>
            <p:ph type="title"/>
          </p:nvPr>
        </p:nvSpPr>
        <p:spPr/>
        <p:txBody>
          <a:bodyPr vert="horz"/>
          <a:lstStyle/>
          <a:p>
            <a:r>
              <a:rPr lang="en-US" b="1"/>
              <a:t>Summary</a:t>
            </a:r>
            <a:r>
              <a:rPr lang="en-US"/>
              <a:t> | Early ‘outside-in’ perspectives on Target 1</a:t>
            </a:r>
            <a:r>
              <a:rPr lang="en-US" b="1"/>
              <a:t> </a:t>
            </a:r>
            <a:r>
              <a:rPr lang="en-US"/>
              <a:t>and Target 2</a:t>
            </a:r>
          </a:p>
        </p:txBody>
      </p:sp>
      <p:grpSp>
        <p:nvGrpSpPr>
          <p:cNvPr id="31" name="btfpColumnHeaderBox698457">
            <a:extLst>
              <a:ext uri="{FF2B5EF4-FFF2-40B4-BE49-F238E27FC236}">
                <a16:creationId xmlns:a16="http://schemas.microsoft.com/office/drawing/2014/main" id="{90DDEF17-E45E-4CA3-A042-8862CB2027CE}"/>
              </a:ext>
            </a:extLst>
          </p:cNvPr>
          <p:cNvGrpSpPr/>
          <p:nvPr>
            <p:custDataLst>
              <p:tags r:id="rId3"/>
            </p:custDataLst>
          </p:nvPr>
        </p:nvGrpSpPr>
        <p:grpSpPr>
          <a:xfrm>
            <a:off x="6366272" y="1041363"/>
            <a:ext cx="5495528" cy="318997"/>
            <a:chOff x="6366272" y="1261452"/>
            <a:chExt cx="5495528" cy="318997"/>
          </a:xfrm>
        </p:grpSpPr>
        <p:sp>
          <p:nvSpPr>
            <p:cNvPr id="29" name="btfpColumnHeaderBoxText698457">
              <a:extLst>
                <a:ext uri="{FF2B5EF4-FFF2-40B4-BE49-F238E27FC236}">
                  <a16:creationId xmlns:a16="http://schemas.microsoft.com/office/drawing/2014/main" id="{64DC4869-76D0-4183-B8D8-2E090CCF6A9E}"/>
                </a:ext>
              </a:extLst>
            </p:cNvPr>
            <p:cNvSpPr txBox="1"/>
            <p:nvPr/>
          </p:nvSpPr>
          <p:spPr bwMode="gray">
            <a:xfrm>
              <a:off x="6366272" y="1261452"/>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CC0000"/>
                  </a:solidFill>
                </a:rPr>
                <a:t>What gives us pause / what we need to test further</a:t>
              </a:r>
            </a:p>
          </p:txBody>
        </p:sp>
        <p:cxnSp>
          <p:nvCxnSpPr>
            <p:cNvPr id="30" name="btfpColumnHeaderBoxLine698457">
              <a:extLst>
                <a:ext uri="{FF2B5EF4-FFF2-40B4-BE49-F238E27FC236}">
                  <a16:creationId xmlns:a16="http://schemas.microsoft.com/office/drawing/2014/main" id="{6002BC48-5053-4CEE-84AF-59238CB0B5EC}"/>
                </a:ext>
              </a:extLst>
            </p:cNvPr>
            <p:cNvCxnSpPr/>
            <p:nvPr/>
          </p:nvCxnSpPr>
          <p:spPr bwMode="gray">
            <a:xfrm>
              <a:off x="6366272" y="1580449"/>
              <a:ext cx="5495528" cy="0"/>
            </a:xfrm>
            <a:prstGeom prst="line">
              <a:avLst/>
            </a:prstGeom>
            <a:ln w="9525" cap="flat">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4" name="btfpColumnHeaderBox634894">
            <a:extLst>
              <a:ext uri="{FF2B5EF4-FFF2-40B4-BE49-F238E27FC236}">
                <a16:creationId xmlns:a16="http://schemas.microsoft.com/office/drawing/2014/main" id="{4EFB6D01-5DFA-4D99-A1EA-C3B168D1A32E}"/>
              </a:ext>
            </a:extLst>
          </p:cNvPr>
          <p:cNvGrpSpPr/>
          <p:nvPr>
            <p:custDataLst>
              <p:tags r:id="rId4"/>
            </p:custDataLst>
          </p:nvPr>
        </p:nvGrpSpPr>
        <p:grpSpPr>
          <a:xfrm>
            <a:off x="407040" y="1049911"/>
            <a:ext cx="5495528" cy="318997"/>
            <a:chOff x="330200" y="1270000"/>
            <a:chExt cx="5495528" cy="318997"/>
          </a:xfrm>
        </p:grpSpPr>
        <p:sp>
          <p:nvSpPr>
            <p:cNvPr id="32" name="btfpColumnHeaderBoxText634894">
              <a:extLst>
                <a:ext uri="{FF2B5EF4-FFF2-40B4-BE49-F238E27FC236}">
                  <a16:creationId xmlns:a16="http://schemas.microsoft.com/office/drawing/2014/main" id="{3B32100D-1005-46FB-B14B-7643F9F6682B}"/>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104C3E"/>
                  </a:solidFill>
                </a:rPr>
                <a:t>What we like</a:t>
              </a:r>
            </a:p>
          </p:txBody>
        </p:sp>
        <p:cxnSp>
          <p:nvCxnSpPr>
            <p:cNvPr id="33" name="btfpColumnHeaderBoxLine634894">
              <a:extLst>
                <a:ext uri="{FF2B5EF4-FFF2-40B4-BE49-F238E27FC236}">
                  <a16:creationId xmlns:a16="http://schemas.microsoft.com/office/drawing/2014/main" id="{4B844D0C-961D-4675-94AD-D9E2D712BBBF}"/>
                </a:ext>
              </a:extLst>
            </p:cNvPr>
            <p:cNvCxnSpPr/>
            <p:nvPr/>
          </p:nvCxnSpPr>
          <p:spPr bwMode="gray">
            <a:xfrm>
              <a:off x="330200" y="1588997"/>
              <a:ext cx="5495528" cy="0"/>
            </a:xfrm>
            <a:prstGeom prst="line">
              <a:avLst/>
            </a:prstGeom>
            <a:ln w="9525" cap="flat">
              <a:solidFill>
                <a:srgbClr val="104C3E"/>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35" name="btfpBulletedList243561">
            <a:extLst>
              <a:ext uri="{FF2B5EF4-FFF2-40B4-BE49-F238E27FC236}">
                <a16:creationId xmlns:a16="http://schemas.microsoft.com/office/drawing/2014/main" id="{418B52E3-B912-4322-87E0-31C0A1C93032}"/>
              </a:ext>
            </a:extLst>
          </p:cNvPr>
          <p:cNvSpPr txBox="1"/>
          <p:nvPr>
            <p:custDataLst>
              <p:tags r:id="rId5"/>
            </p:custDataLst>
          </p:nvPr>
        </p:nvSpPr>
        <p:spPr bwMode="gray">
          <a:xfrm>
            <a:off x="6366272" y="1495908"/>
            <a:ext cx="5495528" cy="3827577"/>
          </a:xfrm>
          <a:prstGeom prst="rect">
            <a:avLst/>
          </a:prstGeom>
          <a:noFill/>
        </p:spPr>
        <p:txBody>
          <a:bodyPr vert="horz" wrap="square" lIns="36000" tIns="36000" rIns="36000" bIns="36000" rtlCol="0">
            <a:spAutoFit/>
          </a:bodyPr>
          <a:lstStyle/>
          <a:p>
            <a:pPr fontAlgn="ctr"/>
            <a:r>
              <a:rPr lang="en-US" sz="1200" b="1"/>
              <a:t>Limited reporting </a:t>
            </a:r>
            <a:r>
              <a:rPr lang="en-US" sz="1200"/>
              <a:t>on historical financial performance; however, Target 2 is still in its growth phase with </a:t>
            </a:r>
            <a:r>
              <a:rPr lang="en-US" sz="1200" b="1"/>
              <a:t>single-digit million EBITDA </a:t>
            </a:r>
            <a:r>
              <a:rPr lang="en-US" sz="1200"/>
              <a:t>while Target 1 has a </a:t>
            </a:r>
            <a:r>
              <a:rPr lang="en-US" sz="1200" b="1"/>
              <a:t>revenue of only $</a:t>
            </a:r>
            <a:r>
              <a:rPr lang="en-US" sz="1200" b="1" err="1"/>
              <a:t>xxM</a:t>
            </a:r>
            <a:endParaRPr lang="en-US" sz="1200" b="1"/>
          </a:p>
          <a:p>
            <a:pPr fontAlgn="ctr"/>
            <a:r>
              <a:rPr lang="en-US" sz="1200" b="1">
                <a:solidFill>
                  <a:srgbClr val="FF0000"/>
                </a:solidFill>
              </a:rPr>
              <a:t>Potential slowdown in future revenue</a:t>
            </a:r>
            <a:r>
              <a:rPr lang="en-US" sz="1200">
                <a:solidFill>
                  <a:srgbClr val="FF0000"/>
                </a:solidFill>
              </a:rPr>
              <a:t> due to Indonesia’s slow population growth &amp; slowing birth rate could affect Target 1’s revenue pools as it operates primarily in the maternity/childcare segment  </a:t>
            </a:r>
          </a:p>
          <a:p>
            <a:pPr fontAlgn="ctr"/>
            <a:r>
              <a:rPr lang="en-US" sz="1200" b="1"/>
              <a:t>Limited reporting on operational KPIs </a:t>
            </a:r>
            <a:r>
              <a:rPr lang="en-US" sz="1200"/>
              <a:t>such as bed occupancy rate, average length of stay etc.</a:t>
            </a:r>
          </a:p>
          <a:p>
            <a:pPr fontAlgn="ctr"/>
            <a:r>
              <a:rPr lang="en-US" sz="1200" b="1"/>
              <a:t>Operational improvement initiatives remains unclear</a:t>
            </a:r>
            <a:r>
              <a:rPr lang="en-US" sz="1200"/>
              <a:t>- With limited information around partnerships and efforts to improve operational efficiencies; for e.g., possible improvements in procurement practices (such as streamlining suppliers across sites), an integrated hospital management system, etc.</a:t>
            </a:r>
          </a:p>
          <a:p>
            <a:pPr fontAlgn="ctr"/>
            <a:r>
              <a:rPr lang="en-US" sz="1200" b="1">
                <a:solidFill>
                  <a:srgbClr val="FF0000"/>
                </a:solidFill>
              </a:rPr>
              <a:t>Need for upgrading hospitals - </a:t>
            </a:r>
            <a:r>
              <a:rPr lang="en-US" sz="1200">
                <a:solidFill>
                  <a:srgbClr val="FF0000"/>
                </a:solidFill>
              </a:rPr>
              <a:t>With more advanced treatment options available only at Target 1’s selected hospitals, there is scope to upgrade to integrated equipment (e.g.: laboratory equipment) at all its hospitals to provide quick, efficient and quality diagnosis/treatment</a:t>
            </a:r>
          </a:p>
        </p:txBody>
      </p:sp>
      <p:sp>
        <p:nvSpPr>
          <p:cNvPr id="36" name="btfpBulletedList959836">
            <a:extLst>
              <a:ext uri="{FF2B5EF4-FFF2-40B4-BE49-F238E27FC236}">
                <a16:creationId xmlns:a16="http://schemas.microsoft.com/office/drawing/2014/main" id="{3894E6EB-EA23-4934-B510-BC71C7F25533}"/>
              </a:ext>
            </a:extLst>
          </p:cNvPr>
          <p:cNvSpPr txBox="1"/>
          <p:nvPr>
            <p:custDataLst>
              <p:tags r:id="rId6"/>
            </p:custDataLst>
          </p:nvPr>
        </p:nvSpPr>
        <p:spPr bwMode="gray">
          <a:xfrm>
            <a:off x="299090" y="1496269"/>
            <a:ext cx="5495528" cy="4566241"/>
          </a:xfrm>
          <a:prstGeom prst="rect">
            <a:avLst/>
          </a:prstGeom>
          <a:noFill/>
        </p:spPr>
        <p:txBody>
          <a:bodyPr vert="horz" wrap="square" lIns="36000" tIns="36000" rIns="36000" bIns="36000" rtlCol="0">
            <a:spAutoFit/>
          </a:bodyPr>
          <a:lstStyle/>
          <a:p>
            <a:r>
              <a:rPr lang="en-US" sz="1200" b="1"/>
              <a:t>Offerings in specialized areas </a:t>
            </a:r>
            <a:r>
              <a:rPr lang="en-US" sz="1200"/>
              <a:t>– Target 1 has a clear focus on women and children healthcare providing services across 7 specializations spanning </a:t>
            </a:r>
            <a:r>
              <a:rPr lang="en-US" sz="1200" b="0" baseline="0">
                <a:solidFill>
                  <a:schemeClr val="tx1"/>
                </a:solidFill>
              </a:rPr>
              <a:t>obstetric and gynecological health, women's health, and pediatric care; Target 2 focuse</a:t>
            </a:r>
            <a:r>
              <a:rPr lang="en-US" sz="1200"/>
              <a:t>s on providing affordable services in rural areas across focus segments such as orthopedics, medical rehab, neonatal intensive care etc. </a:t>
            </a:r>
          </a:p>
          <a:p>
            <a:r>
              <a:rPr lang="en-US" sz="1200" b="1"/>
              <a:t>Presence across multiple locations </a:t>
            </a:r>
            <a:r>
              <a:rPr lang="en-US" sz="1200"/>
              <a:t>– Target 1 and Target 2 combined have 8 hospitals and 2 clinics (800+ beds total) across 3 prominent locations – DKI Jakarta, Banten and </a:t>
            </a:r>
            <a:r>
              <a:rPr lang="en-US" sz="1200" err="1"/>
              <a:t>Jawa</a:t>
            </a:r>
            <a:r>
              <a:rPr lang="en-US" sz="1200"/>
              <a:t> Barat</a:t>
            </a:r>
          </a:p>
          <a:p>
            <a:r>
              <a:rPr lang="en-US" sz="1200" b="1"/>
              <a:t>Focus on infrastructure expansion </a:t>
            </a:r>
            <a:r>
              <a:rPr lang="en-US" sz="1200"/>
              <a:t>– Both hospital chains have steadily grown their presence over the years; Target 2 raised funds from Financial Institution 1 in 2021 via a senior term loan for business expansion</a:t>
            </a:r>
          </a:p>
          <a:p>
            <a:r>
              <a:rPr lang="en-US" sz="1200" b="1"/>
              <a:t>Expanding services and facilities to a wider audience </a:t>
            </a:r>
            <a:r>
              <a:rPr lang="en-US" sz="1200"/>
              <a:t>–</a:t>
            </a:r>
            <a:r>
              <a:rPr lang="en-US" sz="1200">
                <a:solidFill>
                  <a:srgbClr val="FF0000"/>
                </a:solidFill>
              </a:rPr>
              <a:t>Target 1 positions itself as a premium offering &amp; caters to upper middle class along </a:t>
            </a:r>
            <a:r>
              <a:rPr lang="en-US" sz="1200"/>
              <a:t>with customers enrolled in the BPJS program, in addition to patients availing their private hospitalization services; it recently launched ‘Target 1 Menstrual Center’ to offer comprehensive care for women; also actively pursuing partnerships </a:t>
            </a:r>
            <a:r>
              <a:rPr lang="en-US" sz="1200" i="1"/>
              <a:t>– most recently partnered with ‘Partner 1’, a tele-health company, making it more accessible for patients to avail services &amp; take medical tests</a:t>
            </a:r>
          </a:p>
          <a:p>
            <a:r>
              <a:rPr lang="en-US" sz="1200" b="1">
                <a:solidFill>
                  <a:srgbClr val="FF0000"/>
                </a:solidFill>
              </a:rPr>
              <a:t>Sourcing patient referrals </a:t>
            </a:r>
            <a:r>
              <a:rPr lang="en-US" sz="1200">
                <a:solidFill>
                  <a:srgbClr val="FF0000"/>
                </a:solidFill>
              </a:rPr>
              <a:t>– Target 1 has satellite clinics that help funnel patients to its hospitals through referrals</a:t>
            </a:r>
          </a:p>
        </p:txBody>
      </p:sp>
      <p:sp>
        <p:nvSpPr>
          <p:cNvPr id="9" name="btfpNumberBubble833194">
            <a:extLst>
              <a:ext uri="{FF2B5EF4-FFF2-40B4-BE49-F238E27FC236}">
                <a16:creationId xmlns:a16="http://schemas.microsoft.com/office/drawing/2014/main" id="{DC732892-6BF8-427E-BB9C-7B1A4AA10CDD}"/>
              </a:ext>
            </a:extLst>
          </p:cNvPr>
          <p:cNvSpPr/>
          <p:nvPr/>
        </p:nvSpPr>
        <p:spPr bwMode="gray">
          <a:xfrm>
            <a:off x="200950" y="1566784"/>
            <a:ext cx="250381" cy="250381"/>
          </a:xfrm>
          <a:prstGeom prst="ellipse">
            <a:avLst/>
          </a:prstGeom>
          <a:solidFill>
            <a:srgbClr val="FFFFFF"/>
          </a:solidFill>
          <a:ln w="19050">
            <a:solidFill>
              <a:srgbClr val="104C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104C3E"/>
                </a:solidFill>
              </a:rPr>
              <a:t>1</a:t>
            </a:r>
          </a:p>
        </p:txBody>
      </p:sp>
      <p:sp>
        <p:nvSpPr>
          <p:cNvPr id="38" name="btfpNumberBubble833194">
            <a:extLst>
              <a:ext uri="{FF2B5EF4-FFF2-40B4-BE49-F238E27FC236}">
                <a16:creationId xmlns:a16="http://schemas.microsoft.com/office/drawing/2014/main" id="{10448565-3A88-4AED-9E55-66D99740EA5B}"/>
              </a:ext>
            </a:extLst>
          </p:cNvPr>
          <p:cNvSpPr/>
          <p:nvPr/>
        </p:nvSpPr>
        <p:spPr bwMode="gray">
          <a:xfrm>
            <a:off x="200950" y="2805967"/>
            <a:ext cx="250381" cy="250381"/>
          </a:xfrm>
          <a:prstGeom prst="ellipse">
            <a:avLst/>
          </a:prstGeom>
          <a:solidFill>
            <a:srgbClr val="FFFFFF"/>
          </a:solidFill>
          <a:ln w="19050">
            <a:solidFill>
              <a:srgbClr val="104C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104C3E"/>
                </a:solidFill>
              </a:rPr>
              <a:t>2</a:t>
            </a:r>
          </a:p>
        </p:txBody>
      </p:sp>
      <p:sp>
        <p:nvSpPr>
          <p:cNvPr id="39" name="btfpNumberBubble833194">
            <a:extLst>
              <a:ext uri="{FF2B5EF4-FFF2-40B4-BE49-F238E27FC236}">
                <a16:creationId xmlns:a16="http://schemas.microsoft.com/office/drawing/2014/main" id="{4533A7E8-3043-4D9E-9555-17ED174F6E3D}"/>
              </a:ext>
            </a:extLst>
          </p:cNvPr>
          <p:cNvSpPr/>
          <p:nvPr/>
        </p:nvSpPr>
        <p:spPr bwMode="gray">
          <a:xfrm>
            <a:off x="200950" y="3494784"/>
            <a:ext cx="250381" cy="250381"/>
          </a:xfrm>
          <a:prstGeom prst="ellipse">
            <a:avLst/>
          </a:prstGeom>
          <a:solidFill>
            <a:srgbClr val="FFFFFF"/>
          </a:solidFill>
          <a:ln w="19050">
            <a:solidFill>
              <a:srgbClr val="104C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104C3E"/>
                </a:solidFill>
              </a:rPr>
              <a:t>3</a:t>
            </a:r>
          </a:p>
        </p:txBody>
      </p:sp>
      <p:sp>
        <p:nvSpPr>
          <p:cNvPr id="40" name="btfpNumberBubble833194">
            <a:extLst>
              <a:ext uri="{FF2B5EF4-FFF2-40B4-BE49-F238E27FC236}">
                <a16:creationId xmlns:a16="http://schemas.microsoft.com/office/drawing/2014/main" id="{8477CCA2-DC2D-491E-8DBB-EC3F8974FB11}"/>
              </a:ext>
            </a:extLst>
          </p:cNvPr>
          <p:cNvSpPr/>
          <p:nvPr/>
        </p:nvSpPr>
        <p:spPr bwMode="gray">
          <a:xfrm>
            <a:off x="200950" y="4385400"/>
            <a:ext cx="250381" cy="250381"/>
          </a:xfrm>
          <a:prstGeom prst="ellipse">
            <a:avLst/>
          </a:prstGeom>
          <a:solidFill>
            <a:srgbClr val="FFFFFF"/>
          </a:solidFill>
          <a:ln w="19050">
            <a:solidFill>
              <a:srgbClr val="104C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104C3E"/>
                </a:solidFill>
              </a:rPr>
              <a:t>4</a:t>
            </a:r>
          </a:p>
        </p:txBody>
      </p:sp>
      <p:sp>
        <p:nvSpPr>
          <p:cNvPr id="46" name="btfpNumberBubble833194">
            <a:extLst>
              <a:ext uri="{FF2B5EF4-FFF2-40B4-BE49-F238E27FC236}">
                <a16:creationId xmlns:a16="http://schemas.microsoft.com/office/drawing/2014/main" id="{0E5720AF-B77F-4328-818F-8091907A69A1}"/>
              </a:ext>
            </a:extLst>
          </p:cNvPr>
          <p:cNvSpPr/>
          <p:nvPr/>
        </p:nvSpPr>
        <p:spPr bwMode="gray">
          <a:xfrm>
            <a:off x="6274944" y="1531615"/>
            <a:ext cx="250381" cy="250381"/>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A</a:t>
            </a:r>
          </a:p>
        </p:txBody>
      </p:sp>
      <p:sp>
        <p:nvSpPr>
          <p:cNvPr id="43" name="btfpNumberBubble833194">
            <a:extLst>
              <a:ext uri="{FF2B5EF4-FFF2-40B4-BE49-F238E27FC236}">
                <a16:creationId xmlns:a16="http://schemas.microsoft.com/office/drawing/2014/main" id="{D1F00BBA-770A-40C7-9E20-6CABEAF81A7F}"/>
              </a:ext>
            </a:extLst>
          </p:cNvPr>
          <p:cNvSpPr/>
          <p:nvPr/>
        </p:nvSpPr>
        <p:spPr bwMode="gray">
          <a:xfrm>
            <a:off x="6274944" y="2229402"/>
            <a:ext cx="250381" cy="250381"/>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B</a:t>
            </a:r>
          </a:p>
        </p:txBody>
      </p:sp>
      <p:sp>
        <p:nvSpPr>
          <p:cNvPr id="44" name="btfpNumberBubble833194">
            <a:extLst>
              <a:ext uri="{FF2B5EF4-FFF2-40B4-BE49-F238E27FC236}">
                <a16:creationId xmlns:a16="http://schemas.microsoft.com/office/drawing/2014/main" id="{A9C023E4-4783-4137-888A-0499C480B39F}"/>
              </a:ext>
            </a:extLst>
          </p:cNvPr>
          <p:cNvSpPr/>
          <p:nvPr/>
        </p:nvSpPr>
        <p:spPr bwMode="gray">
          <a:xfrm>
            <a:off x="6274946" y="2940424"/>
            <a:ext cx="250381" cy="250381"/>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C</a:t>
            </a:r>
          </a:p>
        </p:txBody>
      </p:sp>
      <p:sp>
        <p:nvSpPr>
          <p:cNvPr id="60" name="btfpNumberBubble833194">
            <a:extLst>
              <a:ext uri="{FF2B5EF4-FFF2-40B4-BE49-F238E27FC236}">
                <a16:creationId xmlns:a16="http://schemas.microsoft.com/office/drawing/2014/main" id="{D479A777-D336-49EC-B86B-3766291FC83A}"/>
              </a:ext>
            </a:extLst>
          </p:cNvPr>
          <p:cNvSpPr/>
          <p:nvPr/>
        </p:nvSpPr>
        <p:spPr bwMode="gray">
          <a:xfrm>
            <a:off x="6274945" y="3459612"/>
            <a:ext cx="250381" cy="250381"/>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D</a:t>
            </a:r>
          </a:p>
        </p:txBody>
      </p:sp>
      <p:sp>
        <p:nvSpPr>
          <p:cNvPr id="37" name="Rectangle: Rounded Corners 36">
            <a:extLst>
              <a:ext uri="{FF2B5EF4-FFF2-40B4-BE49-F238E27FC236}">
                <a16:creationId xmlns:a16="http://schemas.microsoft.com/office/drawing/2014/main" id="{3FEAAE9C-BF26-4007-A0DC-BA830106BE8C}"/>
              </a:ext>
            </a:extLst>
          </p:cNvPr>
          <p:cNvSpPr/>
          <p:nvPr/>
        </p:nvSpPr>
        <p:spPr bwMode="gray">
          <a:xfrm>
            <a:off x="9583794" y="2589180"/>
            <a:ext cx="1508728"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Birth rates &amp; revenue</a:t>
            </a:r>
          </a:p>
        </p:txBody>
      </p:sp>
      <p:sp>
        <p:nvSpPr>
          <p:cNvPr id="41" name="btfpNumberBubble833194">
            <a:extLst>
              <a:ext uri="{FF2B5EF4-FFF2-40B4-BE49-F238E27FC236}">
                <a16:creationId xmlns:a16="http://schemas.microsoft.com/office/drawing/2014/main" id="{5426AC90-1506-4113-83B6-2001B724CC50}"/>
              </a:ext>
            </a:extLst>
          </p:cNvPr>
          <p:cNvSpPr/>
          <p:nvPr/>
        </p:nvSpPr>
        <p:spPr bwMode="gray">
          <a:xfrm>
            <a:off x="6274945" y="4509654"/>
            <a:ext cx="250381" cy="250381"/>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E</a:t>
            </a:r>
          </a:p>
        </p:txBody>
      </p:sp>
      <p:sp>
        <p:nvSpPr>
          <p:cNvPr id="42" name="Rectangle: Rounded Corners 41">
            <a:extLst>
              <a:ext uri="{FF2B5EF4-FFF2-40B4-BE49-F238E27FC236}">
                <a16:creationId xmlns:a16="http://schemas.microsoft.com/office/drawing/2014/main" id="{D334620F-459D-4501-BEEC-3B43909DEF39}"/>
              </a:ext>
            </a:extLst>
          </p:cNvPr>
          <p:cNvSpPr/>
          <p:nvPr/>
        </p:nvSpPr>
        <p:spPr bwMode="gray">
          <a:xfrm>
            <a:off x="9708923" y="5151290"/>
            <a:ext cx="1508728"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Upgrading hospitals</a:t>
            </a:r>
          </a:p>
        </p:txBody>
      </p:sp>
      <p:sp>
        <p:nvSpPr>
          <p:cNvPr id="47" name="btfpNumberBubble833194">
            <a:extLst>
              <a:ext uri="{FF2B5EF4-FFF2-40B4-BE49-F238E27FC236}">
                <a16:creationId xmlns:a16="http://schemas.microsoft.com/office/drawing/2014/main" id="{EBA35FF6-B5F2-4966-BBF5-8232EAC50938}"/>
              </a:ext>
            </a:extLst>
          </p:cNvPr>
          <p:cNvSpPr/>
          <p:nvPr/>
        </p:nvSpPr>
        <p:spPr bwMode="gray">
          <a:xfrm>
            <a:off x="200949" y="5784510"/>
            <a:ext cx="250381" cy="250381"/>
          </a:xfrm>
          <a:prstGeom prst="ellipse">
            <a:avLst/>
          </a:prstGeom>
          <a:solidFill>
            <a:srgbClr val="FFFFFF"/>
          </a:solidFill>
          <a:ln w="19050">
            <a:solidFill>
              <a:srgbClr val="104C3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104C3E"/>
                </a:solidFill>
              </a:rPr>
              <a:t>5</a:t>
            </a:r>
          </a:p>
        </p:txBody>
      </p:sp>
      <p:sp>
        <p:nvSpPr>
          <p:cNvPr id="55" name="Rectangle: Rounded Corners 54">
            <a:extLst>
              <a:ext uri="{FF2B5EF4-FFF2-40B4-BE49-F238E27FC236}">
                <a16:creationId xmlns:a16="http://schemas.microsoft.com/office/drawing/2014/main" id="{61F9A7A4-68B9-4689-AF61-2132FF85DC14}"/>
              </a:ext>
            </a:extLst>
          </p:cNvPr>
          <p:cNvSpPr/>
          <p:nvPr/>
        </p:nvSpPr>
        <p:spPr bwMode="gray">
          <a:xfrm>
            <a:off x="3817353" y="6034891"/>
            <a:ext cx="1508728"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Satellite clinics</a:t>
            </a:r>
          </a:p>
        </p:txBody>
      </p:sp>
    </p:spTree>
    <p:custDataLst>
      <p:tags r:id="rId1"/>
    </p:custDataLst>
    <p:extLst>
      <p:ext uri="{BB962C8B-B14F-4D97-AF65-F5344CB8AC3E}">
        <p14:creationId xmlns:p14="http://schemas.microsoft.com/office/powerpoint/2010/main" val="210325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1" name="AgendaTitle">
            <a:extLst>
              <a:ext uri="{FF2B5EF4-FFF2-40B4-BE49-F238E27FC236}">
                <a16:creationId xmlns:a16="http://schemas.microsoft.com/office/drawing/2014/main" id="{EC8568A2-98AB-4FD3-80BA-AE993F22CC00}"/>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a:t>Agenda</a:t>
            </a:r>
          </a:p>
        </p:txBody>
      </p:sp>
      <p:sp>
        <p:nvSpPr>
          <p:cNvPr id="32" name="AgendaEmphasisBar">
            <a:extLst>
              <a:ext uri="{FF2B5EF4-FFF2-40B4-BE49-F238E27FC236}">
                <a16:creationId xmlns:a16="http://schemas.microsoft.com/office/drawing/2014/main" id="{E09CBC00-031B-4962-976B-6A020058AB04}"/>
              </a:ext>
            </a:extLst>
          </p:cNvPr>
          <p:cNvSpPr/>
          <p:nvPr/>
        </p:nvSpPr>
        <p:spPr bwMode="gray">
          <a:xfrm>
            <a:off x="1616981" y="4125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3" name="Agenda">
            <a:extLst>
              <a:ext uri="{FF2B5EF4-FFF2-40B4-BE49-F238E27FC236}">
                <a16:creationId xmlns:a16="http://schemas.microsoft.com/office/drawing/2014/main" id="{CCF15E4F-1053-4318-86A1-F0CC43C1DD9D}"/>
              </a:ext>
            </a:extLst>
          </p:cNvPr>
          <p:cNvGrpSpPr/>
          <p:nvPr/>
        </p:nvGrpSpPr>
        <p:grpSpPr>
          <a:xfrm>
            <a:off x="1970752" y="1270000"/>
            <a:ext cx="9891047" cy="5295900"/>
            <a:chOff x="1970752" y="1270000"/>
            <a:chExt cx="9891047" cy="5295900"/>
          </a:xfrm>
        </p:grpSpPr>
        <p:sp>
          <p:nvSpPr>
            <p:cNvPr id="34" name="AgendaTextBox">
              <a:extLst>
                <a:ext uri="{FF2B5EF4-FFF2-40B4-BE49-F238E27FC236}">
                  <a16:creationId xmlns:a16="http://schemas.microsoft.com/office/drawing/2014/main" id="{B6F6BE38-4BEA-4310-BBB0-B4935F39739E}"/>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a:t>Company overview</a:t>
              </a:r>
            </a:p>
            <a:p>
              <a:pPr marL="0" indent="0">
                <a:spcBef>
                  <a:spcPts val="3600"/>
                </a:spcBef>
                <a:buNone/>
              </a:pPr>
              <a:r>
                <a:rPr lang="en-US" sz="2000"/>
                <a:t>Market overview</a:t>
              </a:r>
            </a:p>
            <a:p>
              <a:pPr marL="0" indent="0">
                <a:spcBef>
                  <a:spcPts val="3600"/>
                </a:spcBef>
                <a:buNone/>
              </a:pPr>
              <a:r>
                <a:rPr lang="en-US" sz="2000"/>
                <a:t>Competitive positioning</a:t>
              </a:r>
            </a:p>
            <a:p>
              <a:pPr marL="0" indent="0">
                <a:spcBef>
                  <a:spcPts val="3600"/>
                </a:spcBef>
                <a:buNone/>
              </a:pPr>
              <a:r>
                <a:rPr lang="en-US" sz="2000"/>
                <a:t>Appendix</a:t>
              </a:r>
            </a:p>
            <a:p>
              <a:pPr marL="0" indent="0">
                <a:spcBef>
                  <a:spcPts val="3600"/>
                </a:spcBef>
                <a:buNone/>
              </a:pPr>
              <a:r>
                <a:rPr lang="en-US" sz="2000" b="1">
                  <a:solidFill>
                    <a:srgbClr val="CC0000"/>
                  </a:solidFill>
                </a:rPr>
                <a:t>Bain credentials</a:t>
              </a:r>
            </a:p>
          </p:txBody>
        </p:sp>
        <p:cxnSp>
          <p:nvCxnSpPr>
            <p:cNvPr id="35" name="AgendaSeparator1">
              <a:extLst>
                <a:ext uri="{FF2B5EF4-FFF2-40B4-BE49-F238E27FC236}">
                  <a16:creationId xmlns:a16="http://schemas.microsoft.com/office/drawing/2014/main" id="{3062E581-CDAF-4A5B-9FF6-2CD087C4C995}"/>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6" name="AgendaSeparator2">
              <a:extLst>
                <a:ext uri="{FF2B5EF4-FFF2-40B4-BE49-F238E27FC236}">
                  <a16:creationId xmlns:a16="http://schemas.microsoft.com/office/drawing/2014/main" id="{62A39D0C-8375-4157-9271-08807B6262C6}"/>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7" name="AgendaSeparator3">
              <a:extLst>
                <a:ext uri="{FF2B5EF4-FFF2-40B4-BE49-F238E27FC236}">
                  <a16:creationId xmlns:a16="http://schemas.microsoft.com/office/drawing/2014/main" id="{CC91AF90-A177-4B7C-961B-9C2FD05EFE3E}"/>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8" name="AgendaSeparator4">
              <a:extLst>
                <a:ext uri="{FF2B5EF4-FFF2-40B4-BE49-F238E27FC236}">
                  <a16:creationId xmlns:a16="http://schemas.microsoft.com/office/drawing/2014/main" id="{448BD967-AABB-4799-BE4D-CFA4ED865B4D}"/>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6218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btfpColumnIndicatorGroup2">
            <a:extLst>
              <a:ext uri="{FF2B5EF4-FFF2-40B4-BE49-F238E27FC236}">
                <a16:creationId xmlns:a16="http://schemas.microsoft.com/office/drawing/2014/main" id="{01801573-BFB8-4A6C-B418-7798D4026FB2}"/>
              </a:ext>
            </a:extLst>
          </p:cNvPr>
          <p:cNvGrpSpPr/>
          <p:nvPr/>
        </p:nvGrpSpPr>
        <p:grpSpPr>
          <a:xfrm>
            <a:off x="0" y="6926580"/>
            <a:ext cx="12192000" cy="137160"/>
            <a:chOff x="0" y="6926580"/>
            <a:chExt cx="12192000" cy="137160"/>
          </a:xfrm>
        </p:grpSpPr>
        <p:sp>
          <p:nvSpPr>
            <p:cNvPr id="13" name="btfpColumnGapBlocker458840">
              <a:extLst>
                <a:ext uri="{FF2B5EF4-FFF2-40B4-BE49-F238E27FC236}">
                  <a16:creationId xmlns:a16="http://schemas.microsoft.com/office/drawing/2014/main" id="{2D94DE75-CCDD-45D9-A952-F0D506BF4F3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 name="btfpColumnGapBlocker349220">
              <a:extLst>
                <a:ext uri="{FF2B5EF4-FFF2-40B4-BE49-F238E27FC236}">
                  <a16:creationId xmlns:a16="http://schemas.microsoft.com/office/drawing/2014/main" id="{0E8DE3EA-2B51-4D32-BA72-9A708960A3C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290945">
              <a:extLst>
                <a:ext uri="{FF2B5EF4-FFF2-40B4-BE49-F238E27FC236}">
                  <a16:creationId xmlns:a16="http://schemas.microsoft.com/office/drawing/2014/main" id="{B449264D-F510-4417-A9B5-6BDDB9E012E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426349">
              <a:extLst>
                <a:ext uri="{FF2B5EF4-FFF2-40B4-BE49-F238E27FC236}">
                  <a16:creationId xmlns:a16="http://schemas.microsoft.com/office/drawing/2014/main" id="{4DA25270-6E99-4E51-93C3-78850209668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 name="btfpColumnIndicatorGroup1">
            <a:extLst>
              <a:ext uri="{FF2B5EF4-FFF2-40B4-BE49-F238E27FC236}">
                <a16:creationId xmlns:a16="http://schemas.microsoft.com/office/drawing/2014/main" id="{52E0998A-1A62-480A-917A-D30FB34E587D}"/>
              </a:ext>
            </a:extLst>
          </p:cNvPr>
          <p:cNvGrpSpPr/>
          <p:nvPr/>
        </p:nvGrpSpPr>
        <p:grpSpPr>
          <a:xfrm>
            <a:off x="0" y="-205740"/>
            <a:ext cx="12192000" cy="137160"/>
            <a:chOff x="0" y="-205740"/>
            <a:chExt cx="12192000" cy="137160"/>
          </a:xfrm>
        </p:grpSpPr>
        <p:sp>
          <p:nvSpPr>
            <p:cNvPr id="11" name="btfpColumnGapBlocker708225">
              <a:extLst>
                <a:ext uri="{FF2B5EF4-FFF2-40B4-BE49-F238E27FC236}">
                  <a16:creationId xmlns:a16="http://schemas.microsoft.com/office/drawing/2014/main" id="{22DFFDDA-AED4-4700-8ACA-FB53504E8F8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btfpColumnGapBlocker451625">
              <a:extLst>
                <a:ext uri="{FF2B5EF4-FFF2-40B4-BE49-F238E27FC236}">
                  <a16:creationId xmlns:a16="http://schemas.microsoft.com/office/drawing/2014/main" id="{4942F0A1-DD5B-489E-AF61-4B221FE37AE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219198">
              <a:extLst>
                <a:ext uri="{FF2B5EF4-FFF2-40B4-BE49-F238E27FC236}">
                  <a16:creationId xmlns:a16="http://schemas.microsoft.com/office/drawing/2014/main" id="{24836FD3-AAD6-48BE-92BB-9C28B5B9CFA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332243">
              <a:extLst>
                <a:ext uri="{FF2B5EF4-FFF2-40B4-BE49-F238E27FC236}">
                  <a16:creationId xmlns:a16="http://schemas.microsoft.com/office/drawing/2014/main" id="{34A22CE0-7DCE-4FEB-8F2F-3F5E4F4ABD0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noProof="0"/>
              <a:t>80% of the top healthcare companies globally </a:t>
            </a:r>
            <a:r>
              <a:rPr lang="en-US" b="1" noProof="0"/>
              <a:t>choose Bain as their partner</a:t>
            </a:r>
          </a:p>
        </p:txBody>
      </p:sp>
      <p:sp>
        <p:nvSpPr>
          <p:cNvPr id="3" name="btfpLayoutConfig" hidden="1"/>
          <p:cNvSpPr txBox="1"/>
          <p:nvPr/>
        </p:nvSpPr>
        <p:spPr bwMode="gray">
          <a:xfrm>
            <a:off x="12700" y="12700"/>
            <a:ext cx="57604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overall_1_131774489772266885 columns_1_131768321687244800 4_0_131774489915279601 </a:t>
            </a:r>
          </a:p>
        </p:txBody>
      </p:sp>
      <p:sp>
        <p:nvSpPr>
          <p:cNvPr id="4" name="btfpMGChart815538" descr="Enter Chart Description Here:&#10;&#10;End of Chart Description&#10;DO NOT ALTER TEXT BELOW THIS POINT! IF YOU DO YOUR CHART WILL NOT BE EDITABLE!&#10;mkkoexcel__~~~~~~~~~~False~~False~~Falsemkko__4HooU0THZk28POP9trq+pbTvvzd/gcV8t56cq85kb3NDTsUhojRA0EsgEHHMH7oYP1SYpn09ysXVivguJdhTvfyVMsBLTGvcX7WPTor/CmV9WzVfHy8CnMUuNyY3ZV473ScLfQTvveA/j0bn2fyJT/1XWBTdM9AhF+ExlJ/xLQzBZfiIiuQBaQzIGWXVDFoem/VVWHtmDjiHMMB8tiU/YILe16/C/bPD+m3BeqLWIk/guOMlpsypQf1q3tbJUs5+nndksh/+84PF2KjPsWIKq1TpWr6Tp07/21cNrgIZJSmfB2lqnA+RQCAAK/IvQx49CajrC6zT9TzvEJ9bisnJFFe0/IcO2ej/iZYPkvwVsHheV+QHYE3pQL32zTSce1q9qttVKV35aBs7x8Oy/qPcFoBDdX+OJ+beNSxqBv5CGObeoadnavvkB02MRYwQnK+8+92+TO9UQC0gJ2wlQ7vckTdYKFrLBehaRA/VozcjjOwePdNOe26Bb3du3HqqeVO8cjyOPcoCeU0iBohmGPRFg8QV+6LecN8NMIQ9XDjPJbZODLKzOIec8BxIcYTIBoEywbmJoCPsxDsH/WK6jI4NJRwmolxbcYlZElhA13aOyqXv+ft+S2FawxbE7AgscsXAL1RyVd86u2EG+ImA+8CVGwoyrocw/LNKpmdenmzvVep9StP4qb+U/8ta3Ym9PVYgKdGiWNjvyosF3fnRUnQUJHOfppZyVEN+Fff63YgYztSosZKTbn2lWAiYTPvyVS30FSKISL/+l0+mUEgDJt0hXghadht7AVtAGGQNix4+vMk+5tilnzLf9/N+1bKA3kpxDBQ0U4fFuHUThwZFUqSttq1dSL+oHOciY0zFcz0oundxS86y8f9/7XOJBEWOhUN9wWscLmle6j1XdS8xPzOtewfN4wkR4a3N+YDuLH9t/R2fD2M96cRpZkSvJ0jKlm/ZPKCcsxA5toB6I/1BS7mHA+o6cO8kw+4Y8lkUaPsl+T2E3k2QDzWYEkJt4+eLA3ssXVi68RHrVxsh2nH/yKUqxlocJtQK8RUfCYZAjjKM7U3lI0Co52tZ5go2D6iG0L2IHyScXYgAms8u8v/I2bfa4Rx4HMnRZ4NJoi7urkCS187yo0y7EjKjO5Flf3TgKUj0YzAZ+zItjEhImM8Br4hAmy5+U4fDD8WjFf02V+B/VuOpuZw6ggrnrkzfpwgiACoF+JI8xiGd+xBWJP6YJkKYCCpXiZ+CV63589Y7BiUgw5QTscYEx+efXvR6DfnSJR+z7GehG0nTk9H1QiKIWFcq76IWPG7wkPWPFbOl4Zg8tLE7O2AXQlxjvxi8B+KCNMb7SUsm/yTNozlgISKT7KQm0P1JT2QvknecZraIWLYLyosbbLhmsrsUsGoDFAYB7mPtnrvaW9LmSGSGuRnG48zubMrTycmEheh3X78y63nj+eOacQjxWHKLs6mq+fgD3JiMWCI+ajnOLzjkhTQC/p/Fy3gfEzoCN9q7i6YtX6QWC9dVRnHTqvaazOe1dpRQqOrorX3ZoiQJFYIzVTF6K5VRDhIdg4sWTdA1HqSgm7yq71sHVS3bMC8gtdLIO7kVZDtyoW0UVEZylBDjr8wdFi1J9jJ6FVLKok0jXK0EBkXVAWaPLw05WFST1Ip3Ez38NfYMKKSdZn8xqupjA6AiAiYWUI6WKrscsRNkEr2O+dJAKZPcd2AefXMp3TQW9/VONeHKM/HnX8jWX30l4ZZN/0ctUG+4lxtBIMkBDQs+GZu5oGqcraIKSntq3nM09xpWteGCOdNju7OlROrLrd9XxzOhRbrOS3BA4qExF1I+GtXfJAe86VfGfAhrfKctK/riu1Mnscmwiav+aMn4B8D36If8S6AopNexb/i0UPrPfH3R3uxbwjQzexJJxFSfpH0omD82meLtcTrTj4gVf1yxUUNGSS534tmAawpjrpXQ2g5a1v0O+xE9f1/WaMZl21dlnpBpRsb6SUqhMUhEgjQiZjwSu0Dgs2qAv+Nm0S93MCBwDU650RuEHubLHh6BOjFNOP6x/eGixOplA2uTrED7AEw3HidW9+4OAVEWYLgsyrcv/dJuiOqMDiwByc7wHsGqn0BICqo//u/6Xf42Qeq+KjE1a1h150q+RwkIw5ktWFh+mYZ60j/KBvQoQzz6bGmEZNs2MdFAIcyrtygXzqgb12Zaxn4QrbbxSlAboniZ5+mXQ+2fX5UcGNTMrtFNkAywTjb7MYo0ER0wptmDX7RIr8fBI6jqZKkjykvBt9p/RfNV616vZ0JK7VXvAiYs93PTwC7XQir2MVGIsUMes7f+vGvTcjuRF0nA5GB4AqmzRhZ7AzQEZ2D5v6nKOZ1U1j6w4QEGrWWegIsGp+4ruvcpe5S0yOmC0h2f5HOg6i/Q/LlhH/IkCgNuqBji/TLnUok4XrY6u12K467okH3FyIABzctOPh9OKGovkHKBjvvxrkEuMyJRU1l45cjqyaKwPbOTCWhiFx5lf53t+COxnKAXzDAjCRuSmAd3qzrRDELymaWCabJug74bNCt4Clc57sl7BybTpV88+JnfoOCdr9nGftRG0QxUdZ/QMEfr7OWqX6+RIk675nvX9ejoV68MZEuUApZ0QISvywMbnmIx9YzA8hNc99DpWXxyDiRXKfhO9fLsQFCm1NYMJHntSaWx0gFbbgX4Xn5RqM+i/nNYVMTD2yMKoIgWd5ojNcWenKTpMzDyslF+zFmCdweuHfZhpYxqn0h6XdDUKmaafYweGHPAYQLOKBiAONFIqCJ5UBdQ0JROgHFaFde1LfuLvaO0InlKKOjek5xVys0xFRg9CcL68t3AhIBVSEQYzL3TXdDfahf6h3uUIYXC8U7MSGkDbXzIn73YeYZS7uyoukLnlzU3uwIUdWJiGDKCtmZ5HOcqRIfu9TWgvFQM3ID2Liwz6YMDXvLP1pQO0+u+LupPEi3tj1HOXhfz7lgM8IrcR1AvexRxLGJLgNf9owzjVlvX+0jkaAaaNc9vynzI4mGfZnqPS24OQoE5VCKsCGzT+3ZZ1IBzxOdD5ddzS3yCbUIKyGX/1a9JEpCIyfqxzLiY/mfC5PDDgV6+Iq5+CE3QHgJLEpiedhgDut9glGbWyhSYHzumBEMLX4UHySO7XVl9p0L092EQc0IWXCJL1Y/klAYKkHdXfa7SeHL8V3B3X6G+3iAcKycK7RAstx48WFqN6JhTEh34R/RgWmAYVJOS9exQYYziX0jumOZj8c2AwRAlFQPmHymYBwHGe+aWzVmBRWw1hzW/kpJq2CSmvRYDJCcqFDPbmP6DlgGudRBn4N9rPJ3g/h82x5sWfi5euDjEsoSEl+rkHMVO5KrB/OAN3IMun02R4IIbj7KrG47ZDm8muKU9agRopkN7tSmA2GC1ovomlS0JHqrC+JL34DcxAnoKNGSDnzCuXmfPRlnhG7o/v/5ttxjKQ2g65a1pWGhCSqzLctPiFWxjrGV9JuWWeg2WvMU0xxkf2/1fizT55OpjKNpjLZzhXua9eUEbMDfDTGye5M83C9hjKQzzuKE+5Ifoo7mZFSBFXpru1AZBbVBawSDEGXt+3JEpBictjj6jQsHtVZKEndLUEUoonP5UzqbwTR5rIzbi8EVyHz1PnhNyDr7Xf4sKhAPwlzypWdo2iZWMmLKmyoDSYTFpRtMaA6aq+fTbz7Kk1c9aeLVFP/raM4nnyW3ry0aO1UGhbPOTBTvuv100UAoOwFAF5EIQApQWXNb1kBJ2R3tvn1u0KXWnWHr9gs8q1oxsa0o6GgB2cOmWjzmLujJl8vLYHYExKUozO15tATmr0KnZHELFJKvIw8pLHqjg+DqgSkHjNoj0XzCr/EafxUC6U9xn9mZ0Tgbi6y5xHfT1MCO5ueQNvfzHzotNGMRZYIX0jlwEKsRuX09rOanKXgbh/EyYbt+dll6JLqv6XkSqIm6shSaDJ3AqyvmIbN9OZQpZAiccdc5TmQ+y29DiiMq+yjPstPpMlDAmbbd0O8wAmP9z5OkSWHbxRkM+25IYA00dR3a1xqjZCvaQxjAiZ1E3TFs0c3o8TU8TtmNxMlSALCnfhJl33RJABRQI+4IyJZNGAvMkIsudCAg2DN/vnWS2WlMmkPf5xfGL5lKvLFgBT8W33yF1QLqroU1E9BbOKW9qCkncTSGgWo918mtLHuzvH46Qpg6gWUZGutVfdzhdGvqOXZMofkrNdZIhMMUBnfJpSkEsHpfBh1o08d0JKehWuomBt+MnsExIhNIb80hBqFAaN6sow2qj4d6FvL6iq18i6FfL5VbJgXWLwnXEHrQOBL26Vnf9oOtQTnLAIx9cD+O7UYvOHoAz0haxmRmYrINf94AK4/aW4hUMukgyE29U3YyyyHFUaIKnSmYD/HLg9Mr1yP3dsu3qo96+9enXmrsHaYQ0ReWwiRYuy4h1UmrAHTrCN7Pjzz9odN0keoGljntsc1hU8eLCaairOJEKg6jkoTZX8Lnz0U2Kxo9yzB8St/jjBBIZ10kN2Wqx8cNGXr7teM9/3scmMb1DSUQl6V3eUdDNCDtFwvfeApRExP7NQDsGC2AKgGTT3I9iqajVOodTLHhzOw2m5jQ8cpAPhPW05TpkXjIgGBLktGpo/EZUrFVsInJ3q0gzcFhjz/9sbtlOnpJuWSzo+dAr4WjEosrpGYk3e3pbVrGPfezSifjS/V0U4kj6wTgiehCixhYc+h1VFaNvg9ijuuncbbY/nejv7Utoewm2lw83ROGcXdPGHjJE7Qg9lVByubE9eId7S4nMRFWG3GGXslHYkHe4snUhGWv370V5voucFTA/INDdOPjHEgHqM0UIoKJ2gMbLg/FSkUpvdBhY3Z6bhU0r/TXqmLqrtQvVOWBL39p9Zew7gp0gvWgaB8hw1K6mcgPAhygyVXQn2PbICjEVwC/eOk+KMPN9oaTPQ0OwTn3u+E6t8TS7n2MARZaFD1ZI3eVs0Rk9FTvptXyVHluzS4bIWJvCwzsRcSKBb1WYOPKBvBNLcQn11uD2E8Q1uuzA0AVGSB7x7g8Bv9GEobP3tQrf4CKRSnKNosK/gymhMfHQ68YusE7E5cNBLxvFk6kqDH+xaOWlAug+uYDaxRjCy4lzG0EDrgmC4J2tyd4EuPCsWROLkewcOwL1N9BgryzQm/0BgLlzbF4BTWs+uCZkMC9I+yQ5nLX6AYV7Bp8ApYrR2F7xbWE0h/iIrtxcjzO/H85DQqZNaPkb35Lq+v9zyAJHlJAvIGe4LEcc5zb9Ej65fEPoimOInziiPatVG8ILPKs0XQtn6hqQwtlyHBe6W/QagSz2zPfUAfi/svNkeoJpgbWnpB4f3e+BmbD+H6baJjmhgX33xTFXk9exZkcELaGfJPQZznVCPwDUAdb/JppgSUxR9WnfdsminB02kK6g/3axiSslbpHErwOpbM3iY/hDMdm0IYmE657hE7OIIrSXN5TGqp/geZ9U3Xe48DGcnxxjGmhGtDzCXHfGWYSlXDhobHhXpTAc5JLzActOYRRsJObQtlKT4+1A/krYiY9Ckzyy6OArdGtOGpTH5dG/odX4aoNjf+GH5mcWKaanuVS0erCk1QrQhASZcSUA8+a4hQWpq79cwujfiWhtmQqlXNRIsUztR6EgV6irPgBV3c6FICGfDYMKYA+zK9eS//3zgU2Q3Uu21Yr+yOCRP9uxO277aidB4vOxEYFC8y3Y7vgrIJXLP8ynigMLImSMaNqKU3anAMyUmnmqQCldmi/BnGMrMR3o7ar6xsfxOgBCGzgLYZGAqYuJcyHnvE/IbvEmm0DcSYGLhc7XixDZDLKVQubQjFnYf2wSst+lRm4n017pwCffBzm6b1gJaKTO1cg/Wyj2W3dX3q0BT/7hM6LNlM8SqCBod7Q3iogEV93cOgXk178Z60+jzguOxlTKx4VcmWcM+hTM5MBHUNdLWw05bjJPze1cxu0yj26fHv7Rbfqf0bUSf86u21Jh5Q0maWOOnFD4hYFuNybxFC/oqMg3KnNkjFlo+hvYi0pdRupLrHjo3CLE+r3oaR+sX7wEkZKQauHiMmwE33Jk82PrqMxPYklIiUKWXvzb+axbQoa+dnoOpryWVEYapALzajhRcO+Uu8VBragERJjhMBmrYWmJbYUBx2sucmAMi3feBD2UwkM9Kj5Qc0j8pbz6hgRoTO1wvsoxoPG+ALyMRiBx1KvN/kyLZVLzxwwUQ/JzpSpweKVyoh9Dz1oLeO+nzpktDyJGcEo/XJFvXDufwab4Z62VQtReBL1i22CLNxXjrFGFJf0Q8W/dTKFjHLWkJW0z0UMgbN0d/RGPDDICi/dSwzcBEobZ8yfAjox/mXZteA7/KkVmPp3kede69+Lua20j4DO82kF9BSZdVQTslzhHAdlJOpFJ/oFjOfqVv76Ic3645+3LT+TKhMiomXMIYN71piaPn+sPv031HHuaQG7lgwwd5Eq+BhLeIWAyqjXslCAHfAMRxspwHSgkM48kYeL5CKWSYT2oO/meCfcMxeV/pPar7AvB2KER0JYo9xlTQ3HDS7wsQojfyrNRQ0ta8QGF4XX+bTXJh78V/7yCAa8BTJlp8qUgHSLSM1LRJdQUEfiY0IRDUmicWXv/bdU50EY/X9NJ3AH4TDm6Wz1/JL3VimyIL54wQwJ9JwZVep0rYeyhCedc4HTyHeyPlgwBzz6dxmFaCEjSdqKMWgSPLJeCGkyzzMr0WaXzbYwGOCmNYqrH7mtTR1L0kTdcRujrSf65eXAinVk/HPbjiw/jNTfaQ/GHZqymYdV2qhfmfrwa/ji7p7kskRP0RbjLSruY2IKigDXuaCfELVnyhH/rcE/ixBAiiWT/T/kHWi8eaZVG3PCklqMX0URb/IDgigp5KwSeF4M3LvOOljZDs/2oMcPS2rEun4tNxBJCaFsMM/SOCY2LuSKK05qn7lD9qDoZTzChkyCSBsWydWb23AKtWQIAv/0vA/9cDinCOUcbfI2AuURtp4dHa5YjNheR11hH/wjGt5wRC9yBhZ/eWhOCzkyMErZe7FzDwrutTjMFLxzW8UoUJHfwFPDeFZ0PX8agHGAq19eP58aWSspuJwyOVQtclVFT9e7BGN9zsNizsCmwZyC+X00V3dvp1I9qCORUUaFuwhJbpW1jCoLmUyU7u/NuDNiVRoZTqKai1BtmDA5y/f9gqnW8G4RTVAILVxaMLFoNWMZEAs0JNOl+fdCVM2BMJndS88gXvquww1fbyNYGvSyO8AvH+BG+TIWhiGTxCRgM5Nkjjk0F31cZvnlozu8dYDGAjFK8gX/RCVjE6BNJH834k+cXMEES3zmjBb7Yr6m2NSyCx2oCbyocwIFSOR2IuI96xQ7ygBzFWdsuXqFsd7ylN5uxlLQkx22JvjU8Xni1gtRwC8/n+8TBPRMq6AOje2d9gNqq0F4wNEwMXhLFWRFAuRLvtHg0/E6RNRfvbwAYfwQRShwxy/HSkrw2zzNp8/DCCblFNDqIYyfNPr0hIyLKtRhl8dnXjriNdGO6e4wba5fHgC2EtjJSU3/z98BZgZlBGEwhkGU3+Hup7X/kfz6de4odoVfHGdG+XEuhmSUL4qRgC7eXK8wVkk5vesgtaXAT1FJlcnDGAqBoOKuVQoN22meZ3uh8fYfpxPBVGo8uUGDpbuDQ9BtYZwFX3ulTvToxPJz+mJiIm1SXG/eoVPD2iHX0N4NpnYipWnD6dOhhSIDDtsZANnub9RuAcBf7W5aKQ3+CcTCgaoGE6sGKAo5BSSsBM6+1eNtftfGQymX0PTPr9bKpxK+vr8K/W3miKvZHMvCmQ8LmaEe2+oYH0gJxL7FFiTr+F2I/ptq0DuPFyn/9fx2O9jeu1Nh2qJAxZF0gzcWACFBtysNEiWGJoKJFZOtjvHeW8Gw+ZyOv+OufzJvHgb2Bz3TUQUbxyEQTZTR8ZYGzSi0iNd3navIvRk5Iqmy7LxoaYqBbvvx42Z6JoWQMXI3YIzgOZjlCuAw6lkM22MnhBHd3okzCr4N0FDZZvqeKTravpeRQiI38vUITDQKK6ly/aKKATQUr0tCOtNJRyjdre1a8WOk5LgaEZZqnapOJDm59Yw7TrMHyS6+OOxRWkb+n/oTvConSFupbd+Zq6LY9evPN6Tyi0XRxVqhuBgnqji7lLW6QRApnHDvBGbfo2Syr3wZqAjU8bA1ySopNTpGLsmaK9hxHwbWrYPBCgCR3xseRZ8v9OaLA2tqymoFr9ShQJsS/EFY/nJRuYXShs2kkB1h2dHE0Kta6WZtl0eWTlrsKZCKGpcNc36PmcPFmqgTphCjCMte/oUF20tP8lDk8mR7PfXP0NtnDCEQDTRJyUh8sB1+t1Alfkiik7xdVQqn3wACwoTi7HvP2ATJj8JNb4ly3TfGvRM95KuRUcekeexx2Dyw9RHAz0xPP/69GsFh9WI1FxN44/4NfVsRjfbytBHnYahTQDQJUvsQGTxo8Lj5X03lQgzIde+B5/UUGvGyUpe84eRjOk6LmV7mefsEo2DpDihsgdxrIwWhuM1espRYfnYddQMBn6shkwFKEq1vrt6jKcX/uOKHap7NxcdHHK5jgDV4UcgHGtz+gSDWO7Sk/JtaH8O9t4F2vyicf1LUmfjUz9YezHwSGbW84RSYMpxdSBUNK6Iy4BoBtJzLnxm7ZRxJt951eZyEGpnsOr7qFvsAIEI0Q4/8YBkh19pskPP7ceHe6GJqGTWCI/02RoqrMgfgkmsC28H0spADjIKAJHK/f1gLtsN2Hkgj/5o2AKnAmdR2YgSYpEgYyo5gZ8zvBORLdjhiSzDWOfvYgfofJzhPHiGDPWtWC84qtaSXquKUJKSmB2fAD7x0SGHoBSk36ccHfjnCdM+FxHqvqrTDvX2PUEEKEuAEO2BAi+smb0U7SGgQunaxWsOFw8oiEipyOJtnYTZ/2TEw7WyaqkNbfhXT+I3PUzFac/FO8F40/BdR8ARm2b8skWt0rLBfwn4EEvHVdjhUvUmGZAJbgYDmR0fmqRF59pVq6d3wWS87xJRrGR/Zb8s3+XFYtH03tW0yvrvQ8MikOtCOtye7e5ysYK93KC4kIdIRhUBOpqiByozgl7YTa/YCERaG3muhgdMucV0BThknPQ1788UnN/iiuCeFb5aAgVGJ2vuy8mzmH0NEgbROaWE/8oT+hTjUMBTD6OqKLNTUXO3UmqNdyddntyikcvddE+zkqi5SQoljCGCofjTh4fheoXU9J7ZhS/yH1JC1ZyciHYDN1y0cWfUBA8dmdWYr59OZG9AI+SuSKFlRnWXs6/UOcFrpauPC0PMa0chWnGVaCJqRXwLv9P08O69lMqUFyai+GfwJiwdzeBaLk0gsYWQQ33gslM5pItsPQl+Iub27VS0jkstdbTNInY+yLZPdotaq9JZzc7ujUtkgjoYr+cwCSIbIV1sFoqWZmJu/YhM7t9zDqtLlmo1iCvmnTnuw8/8SN4zTeaz8vQDlS2yvIe2ET7emHb2TJFHccJL8/7Hj2pj1wjHrglGYrRhLHZa1BNIlrougbx0ICRBCd9ngf2/F/DsSHUbFPqDhI6HTq9UProgL4yusOPp2NsxWj1MO1N6IKMqGpRMtfWI9H1CVkFf8WAhr2ZLfnjPeFZQ3TlZuESTEFn6PRqbQuH7rfsUCgXS9N9yYSV9HI1LAeVCGTUCcO4Xn92ieGmeALT2ie8aZ9JDf4Cin67+26d0Sf1AiKiw4PZHBiYH3FUcdTQDn7UMmyK51UOe2X/uJslZXThu94sZyDxIzwbaZAq2BK9Hh5z29obKGvRpICZmk7NU9a6hKnlr6wIqlWGMIu+6ba14bG3klRqo1mJxlct+t4CpL2fBazt4aHY0X3yHsguzppUqb2bjHJw+7OjJFwLF9zLajpknND8E2dTAgtr3Lu/IdCHTxk0o1t+QLb7nKPEBkmRpZUySX6dgcisFt4UxYE6EdOGt+id4nBCPNdazbQSxuwrQo+xNKITuQfM4N6w7WT+pfSnWHFYexYIy9A/EEYIpzzEDsQxdFdt6cGiSHaszUAJ9CNqJ+GobWt+NjaKQTR2BgUenexM+2lZW+914ujPu0RZrlQpRlTW2ADpLG/wo7DhN4oFFRFoBZkA4ZHAhtJnzQ6df7HWvZLLCj7N3uGyR1q79DXPbh4L1rDPhlHRSyBBMyjUNne4nm5egInod4sOHGEqBYH4B07c6MXYBnyZ/Rw2tNKZIVBmlr6z578d+gbLeVlsDUOValjjEiyvtvBKbOgr3BbrZ08ByCvEwLMV8ZjKL+YghEWzErwzrVzkGZEHFEka7spGfhU5HsWEiD3Lt89jEIudsvli4QFbzUWSvDvKJwzpJZps3tCVAQ1wWywwvT6EiD87sV0WWIdprloIIzwsE58I8WRckkok9qsQby0kHPdtxaKciSsVHkxWrbShlK15IHP4yA1k+vNjs0pd1A6hUZhynDr7SWdvCA1sQdlOR9wO2k9O5LikU23PAWRWxg8wQCe5C2+xPNlBL1TWAaSIZ7GETeuds1ep4Th3ImYoILPK+RtwBzzFKDrqwtjnULSRGE3p/A3ayfALvehhi2rZ2sbH8IjEMmRNuU7tDr//cu2PMEF8TGIlKPUs48YCUDlezJce68xG9hxjUS3U/acDNBVeCbc2cjTDT0UaNXFjmuFOCmh0kHhyNiUHYDbxB1NUaFEfkf0WXPzVj5C454YsvW/JpM1TInbWdwnZfwulCpv8WoReLrYjksezRvSHitVq4eO0ndnJF/CX7EqGQsAgqvUo1+7HB0KnC0G/a/33ORlzPm4zsqqiOsPbd3JgGhLVv47l88BXFlLGis6wbb9ApmRBALThTD35WNXqBcNRwMSm8GblzVlVvgZDhYMkhpmZ6Ww0LYYcku8nTbap7Me97Mbf7g1AHsDiDC9/T2uk2Vtpz6zUxkC09lmuWm0mkXuOJA3BD+PA3MnrFNr75XIjt55+ubl6T2s5ccs3MSm2258YuJde3aEoUhOZFoS3PP2Lta8snwksyZeanSkecoe/np3jQ1S1/v4Cxs9Lq62To30xl4SezNFC8076yRS54aACizvLhSKa//5H8+MLD5NejhYyExlRWdWP9NyesO6hBqtVSHBtKDplAa8qfOQBq2BjaK/A7qwvSCKlJ/+awx0lJLoeZ1ecaY32JVVQVYfgFL42caXclvL6jFCLnaRnGalqKfzooXu81qIecbUBYbpI7IxZQXcYzsOk6FU8Zhqrt/1OrMsUPrSfZeS3ODxLS10MtdSeKOIvMMwEnP5Jwt7axg4AiEh3rvDwuPcOVYTVweKM6PntU8DigNAR4rzssaWgK8K7jX0rBreRl6eMQgF+dQfCEGUzEgtmxoAZCjqGnamPXvQIG2DBjtvoQ1uMCK72gYBXqjM/G6XehEpKk9SpieAw6HJ+G4SpzKhfqhGIUu1GBf9pUEYfoqqRhkEJBpm30qzpc8IbUiSjSMBe9p7+/NhXlq/wzGcTBvbTAdBTFeBODUgBLKtICoHs0ZJJb90IXI4vb8uKFl2TSlbEEv9XCWPV+TtmPsJsAH92HCPeSkdedC5f4V8jbCqB4r9JMvpCrqTWe4qVpsK4+ElkfVm8fcpEPq6CzR8wuz69mF79KlKs+A1XBS6co4N958p9gDIrBGmDrd/DV+5gNEZn94SsUkTNZILR0+gx547C7vEmrhwBDLF8QROvgOWr/yFiXPyZCfMim+MfxDOdHqgBNnb0UBSfeP25lKr8J5z3UvysQyqyvRrWwiKJPOKnT/0Kd6f8tuaR6QErQBm8HvNzFFpww4pOVRXrgWkBTrVOlI6A71bi8B5SSUyTa5LaOnaZIHsMjVqKKf7GVARnl/bS9gm5Nk8//csbl0czOAluMEj8ryibVfqCblAfw5aK8vzKGtJZ+b/G3W4JiUwUfYtrxLPVAme8bebpeVIJt1xEWUCUeUZTOlvhcUHEOICpnKYvgOmCoq5P0ioPvfVTz7za2U8FJoy3dlhAIB2PPX2fewRKYPG1c0FzZmCGIoDp/v1rlmtVYfLjBqtu7c14y5qyij8zIZVLqRED5tqUFeZhM23J3amVSm/Zqvjt6A62uteGsHZMO60lcQk42TnwCkan/20uW4SeUapUUfSOQrX+67csH3ani09X3cxdHz2DiZVnF5PLrrqXEhBg1LPILB4bXgx/oSBA2IIgcP3RJbV/b1GldwJoADSi7HMhyc4+tNTOEc4gAwv9tjxL/rAy7mdDHKayb1LZEzQryb08dLJKspLgE5B6j/NNyc0P9t07TB32iSnuZ4OBBBM1Tm4EmW3aKEwslvN3RuSKUwOeullOmsMRp5ZrufLDsDzZbFZP1gsc3dUJvcWEyPja1eKY/GK1ePIxg56Dg2F+yiBTVEiJMo0B2JGf3p5TrD/cnGVRUJ80EP6OoofERcvQETqqGFn6V2dpeq3xTxNZGW4pWJDs6DijLCNISuvnrbQLb46JUHuhArxKXmIoOCDa9SPixOsxOAoh5Hk+goeWkspyES2uSuhmKrHjQ5/7j5uup8Rk6EZ7L7bGBlKye+rjHIWrMerL1WS9VQTh4BjYRsdPl2K0o7y8TC5DtySa3qyIs1AXLd/Yp5FQVSx1ANmP2zshSB2HqnfzYKQBI7pCqO/KtaBZcc/G9FHA1YordVZMeV4sISgKAsmJpHhwCr9jhSbTlZ7u6ziqSCx+NIGg139ZZrkqM/ToTIvhGNTewgcQcJn93r3b1dnkkItf9sqKXk2rArBTNkUBofy9lsYGGD6xvayNky8Rv0sq372xDWllZlZyMsdubIm3VBO4bQVUK13GBjZFnGF0qcSV9/3QJGyN1PlBDud3Jq/wjp2Z+qXK2GLL+G8JCxW4DrokfnB+paDeQ0jUUIimiVdegYS8jRJoVZyIepA/Tz5hCRvWyF80AjOgn7hYfGrjCho1O/MgUpMsdYLLAd8gQ3GuidRWgrlnP2cn+59HaVf/c0ocwBXGOhWx50UdNRFmjYUJnd06jew2FMxjN6/n6PXSEyccbOOHaaAfUVKmRGHT99RBrgPHa6uXUVvSGsI8bjXOz0eYsOQ4vhra49rxsEEdnzcMPRhYbPeqACQpM46sf1zUVr4+SQLME9Re6fNews9v4bSuW0y/RGhvj7OAt0YdsTLnZ3EQs8/5osnZemYtVioxCHXKFQs0EU8yiGDUm8nuu8VhSld9czv3r+aH+cbSAyrcmBwkJ5VdzO+bKsmsADeK8ZiLl71QkDkwZPFZ0i75NnhyMWrcaMVFnMHq9N247V6l5BakoGktcK0RfcyEdXKkv6NCm14e4L78kNW/26psJy+TrWpOI8pH1MllZ44onJ7/iTXBCm1h4nnr0K2TTKpEinp+I3YSv0/zclSr71BoGCekQZIBSmeugL2Z+zX0xwcKPH7OpmLViKC5XIwmGz0xBk0eY2QZvdkNQ+CEhiWP9zuCn1wDuNdrjwX+tObL/nHKEuaNqMIobAf4c1HnbpvzUYq/fqZo3YpoZD3HFJ5e5mkLh76zKukPETKTfz84MaVKXxCCO2hPqoXL82g+87XS8tZBhIGSFUw1XEDFCYAOcjG8wuio3kUwPFv4uXbHy1aEqtMQjeEyHumpF0OSTkfYvQC55kcOfZIGar6oQ5YZ85SgQPSAbehA9Ox6BiY+1JOB/Mq1Id4nMu+kom0SRLsDi3kCLfnnTBWImVxYUUfDwG3TDIUUvl5iXv7gFwNM9M0YpOHqEpPDkRuGzqB/Q0vbm4jyUKTrmrtjfSe6wdyE6IQKsadRAdE5BJ4vqVdxchB+W6ccp4rOl8WV2N2QT824oSM2I5wBZWo4f45pE0f2QxPe1gLzmHOAF2pNyKM/IoW5VmQtSWEcxxXEkJPJGpQeqTVB/cGkVlppJi3G6c+vTBQFJGVAYv+mQwwW6XAWmoJlOQveJwS31ZWFGi7lyXV53+x/heyfHlx7sSMml7bOpPgUf+You33NYiSjeouUe/fJDXCmDYW/S8wWLbGFoW2Au7w4HXkesP/FQgnRm3XCUay3LjvDNscbaldMgmInmIQACMhTxM8cbcdFxOVb5qL18PXGdjdRBAlkHyRkqR9JJTqXiLuWtc5VMx9fQ9SrGc5dEk5d8w7roQQI7FPyDe3v5p/V3i5Ery3AP8AoQxzfRfB1Ba8+12F5dW796/C6jUharRJX9ZA86ftBQf4Vmnj/2i8u28OQ+qH91gApp4KRwPzPIVegKJWsjuk1uwEj1msYo9BXsQHr0BLF1qPbfsSRRGQUKA3+AdqT2q3STE4LvlD8x60hL/E2hO/UBgHkWv3Lt+Rr46/AMoHLR0Rj6ExFniDi/SEEoNt2TFxfOmE0ajKus9LgDxhsBu7qIHQh1QmozPRAOaQOOYy39ykBG+6sptFNmSBkn3p0tuhtPqM2gi08pZnrtjyRxTe+2msKSs5epiMnpfQkmh4IHywv/SXi38ZOs9cA3XoHy9VqPvJO51tjkyta7c1d6XCm4KD42DVn5hJh1WzkHSHRW827cPPlSPbq8qV3SYx3aiLawfVf2oJX0JGipKYuJrh1kRNuPQvg+bNC3uibLLB0a2WQZFHsHdjxMtVTRZ3bWG3LPoSMRgtkR8Jy5klQvn2TIIXIDlP1b3iaVa43ggw9QyES8MU0seP1KXDd/0/vbmW380v3jRMLZQ1q09QiuQbOop5/ihfqDtRBenaycbA4vtEOzgRLlpEa7NyaQx9trUcz6j3QStB0ICPsIEk/iooFLc4FHeYxpebrdOxvFmN1RRQbbK0IKV/XnbDJDi4pQM8ZqvuhslJbwK+KswBAu4GBodCndGP3GwY1ypFxtfLZTW5KmkPElMlD9iZ8iL54oCEovVx6y+qzW3C6kLvb8AEBoDp+du7EINh/KpoqZplhCfpzC5mRI7wto0ZmLLS0P17C441gSANgbQeC5IbJ1YqaPP2N+2gXyI8kvkQh0/1iXQdmud0bFUTVLClb/Khrkz8ZUWjIyXKyoxeJqVLutM6K7ty2uttaUC/dKRXeVugbrwopXVwdeFSQYg0rkOh9rylcab0yqmxSfW7luO2inlq1hmx1gR/S+g8csCsAzwoBmKRqDMGQf57nfp7oswFWGYf3xfsyNY2aRWUtZ3J+5N0Q8NRpVCKPYHYhJEpeWiL5BFPQmRAceK6LU9Rxs5qc6Kq2sOjUkoSOLSdkseSZq2JMBL2P4IdStNTPxjkWyZv1rLXLHMulgb3gE6fLqdOmv1CiUNTsbHrvyfqEbF7So9CaNGkESLbWWtUoabcGQfvAbSV2usda3Vw3ycvvuzdjKQiyCftDmi7Gpw19N3n/vDkAZkWw5H7djJZmcQ4tw36A7k8ZiEs3T3tHI1tvP5c08LJjryATQpJ1ZNvPbbNhIWFC1wwGoPtGnuxC8WnodmsvWmcBj9NZc36zAq86qFui8lqWhnOenJmrPupMyp6SWRyNK9frkCifqrh86Y4Rtx5TyoPq7UbnhHpCp2LT2sfQZZmHk2wjjgXGJt7WCQIMqQI6WoeMsQoWyNwoqmHtgXeCG4wLgyblmQXSq9/zSu+px9I7KKBdgVmOV17p8RSpqzNBaAfyk88pM4R7ZjCj6ArefGpfu9IDIkgPsd7p9hvCgz9QnUqCMmbrCSbAfKy8/FlslyvyhAEQ11AzU7wxoy/zqmd6KzWDXEIl6LpEGAfezUIFTikEMenVmZS8UK0Wq415YTIOG6Lu70SGUFMwdW8NsWPnKvovYpY8KjD+Trvfzc188glI9Znzxf9vL7oNUjEHL3cj6j+zH2M4vFUTuj8km7g77EbEiAygZ3CxjymALrY0n8+kROtzyn+nM7EMVd1P9dasUNjfqFYIWO4NnMcnimQKREADhG6yhqPC77gdX87NRUE42XeprjiQsXe3oCkHwBWggFrGOfL6oIRikvLfi+nT/7oEa48qbVCNaMpitVdFfXZ8CerzfuO66dX3OREfsYsEeG0nLEJdFpNMm9JyomsMGDCP1OY/U/xHeCzYqgEr6XFQ5ACTSpR8RdtWzWr6xtNu+aWFqbbhDGCv4no74KnC7iQwWEum/KjCg2280IYJ3mJrYSMbxpdz7wknFKVB2zX3YL+pKcY67BETyAzU4vbwbzo84BNgODf155Mml0TWVr62ATA5Jv6sXKZURUl/MHhDvd3q4swAP+q2E1RI322BqyFAzlv57qU8lyeqja8MQmVi1Uw9c2bDmbaL8NqNiIHzhLHvfzbGzh1FhDYOWGsH2bZkS60f0j9p/DbHtPtCpOTzTGVzDf33IJrDIZK7lEuKiJhq5GorZ2TMmmxSIKmo1D34FVmiYhxYt5X3taDQ2SCAU7Dry0eQpG8HX5SELsO9Y4GUZ13+pVjij8ckdk7r2KoyVmL/FxaBPKFqzBXDURI0KScbxLbWGFGEbDpZR7P+O3Qo/TDa5Vi7ampZb6vl7HOnKyPbO3dN2txti+B/GubBt6t0xOVE5o/ryc2Y9q7G96uQvod0swL6pvzlCBqdwtVX5oiftnLYb+HAO0OGCsfy3rdKTheImZs/EWyoMh7tLLLvcZUmckskTkeKdKMZCzQKivDj79eR1fQO+4GjVtGcroCP42lgW+gN3fCZWuDQTHuO8wDKV39QCXL7vfxX+r04iGfKVCqCDurm7fzDs7q6BcVkOX8Dqy23iC3sxoTE6aGgOCCN0m3q5W4BeNY13u3MXaokxBzggn71grtiMBpiuOfl6ph2Pa6thrIWU6Pc4wvjsTQ5sG07ci9QBvMJkYMDBIR2hgl4dntJfyjK1QhD6THzQ3m7tOCOFtUfEjmbaNQzhCeyTVG6BcWw11XEgbbONjB1FfNeT68+LvYTQz/I+k6ZEgFeJdxOEHyBjOFOdhFiyQkP5uC9Gje10Y+lh7CpQYY4bx/jPboWTHk7c5ZA7OcFPIez+OpXfj+8MkBXMCPEKZE0VTNW89d5l0ijpbAzeRq6od37iOC8D4jKCNU/0qbyePDh4pFjlKtIhfvgLr3/zI2cN02aTkH6bdFk737SzQkfPGKNmByw0RXj73YCcYhdvw8nPBE1fIGKR5nf0sw7NcT3ucplagPOGLHO1jJGGTm/4BcuzPP3ZJkGfW3+VsTND4kgfRdTJUHa0uhwdANUizKxbmnAvooPQfKMfp+mZQmHgjetKJvDqd4irJVHhwPD1tCKDeRGPSJkfejOqjqysFlosG8NMNSQg46yk9TP0NGqjcmaGg07KRMG2W9fymGYJAiE6OzXVX0IjIOOTyjmUa/XO7PQLEXd9GTHjGZ5QnEu2kRm2PQYapIfQbQMBmfKhoL0TfXbfjVD3LpodABo2yOY5NhK0hFVFfBzhenAaUMkk/D7lczMitRjmYMwz/r6QlCha4LHYGnYTquiwduu28Aa6WtXUpfYxAm6Ylgt/Ayz68ed2SU/Nes9tWHmxybzpvIZ4/CoQoKFZ/SCy6GdE+UWdpfZaczfixoWA4BJ9q1VebHGDgiCi7OHnhONAPI88Ng9hAdt7oFcyZ0ijqV1Xbu3Ivoanp9sZcnCn2N4x2cnOoqA4IUytBYUC+/3BdtS73KRWCUdTpJ/iQZrO/M8OdZcIru5nC7ahTeK21+e3bJu5vfOjZQnEdzI9hL63IuIdVHU/GnJFyAD9TaI5/iTMl52kjrottCPutRU6h/twLYf/brOLQLwtbQYuVTSuWRac0ou+Zkexw6gAe0IQwleI2FjU7BQaDvs6xSgJsbWFXZe9swAt++sgxsEm93TaWJ4snrm3Cqj666ikIihqUg5xnIHVqHQPaQ7qaiNIxbpVRbTKyZ21HGb8jgkB6By/c9JKvwwOlEYrL3/07IJMxBn04/cgEeFS3kgKeUbyxo1nTzTSz176QzyxAxe707YLYdC49ZKcW5dJzz/L5yNU2e1UPZrz33jclT03NtJxgl5hlSfgmDm14Q+cfMf59oqC7CPIVaTAmLtuKI+ZrxxP4pRskg0Q3rxSxzbcb/Kjq0WwQ1+HT71WL0nnWA4PwZYmGot9GxxLxUxLJAiCRBDSz288azjT94oUI5x7shV5Rm+qrKPlyr7CBL96ReCQKIPtI239q71G4KRhnsd5V7ihPcuzFr+HOJJMpnVkdzENcj81wFGaoOQm7iYQiGcjJ9mbN2ojcMSekOkUIM1tT78VBm08SPJ7RL8uW8WrhUskeZShSD84kcbevn314Hun2g/Ehpgity29r3d6iM3/k45DEuQMiV29HEWLsnDVlY8ZH7YYTAOrgp/e/SV20ZDemnJws1GoinH3FL814EPO3wa3hNhJc2SUB/s4sAMrEbzoQalaymIb3y3uV4FC1t0A90+ARK/IztklMw1uTpzmU70NgEKKhOP5LgtdEQyVIKFx09h2oOsplXLkPJjyI93p/XaS919W5QO1Y4DNoq2lPwJbf0L3SuDrcD8yECTKOh6twxOaK3daR8jdWR6yq0iZ/7U4ahmVda++3jfKwrxyNQtQj5q26Mbt9vsUrDEQ85NThhq+qT/tveO9S8GqflMLdWMk9Bhu3EMGAnEH+4HHDWj1Qu5knpsi6IFVnIQzPJAROHuj6S2Ew1yUO632PFp8VA7Ph4OfK+gV+kmSjXP6170Cy1mVJt/7wu+Z8+do1jyVejTyIaZIS+eMTR4cjIVO1t/CeFZhBkSNGaDEHbmIbhwZCStgqqZTvQXIy/ARHNw553L6NMtMWUb9dmKP2A25Qdfg2TB5/RMD9eA9nf0xtCNSIt6p/vJCYcuCKiA1MoVwfmyNqQrgezCK7T6TO92qcE30fdkaMySyoZRu7GAbQykYAG+rJiBVGkszvrF0Bf9BpgFIqKmO+HknMJEE+EJ2XAKg2dx3JFPx6rzHMtAyzsh0JmfVxnlXegioA9owYZ1zG9tnFoB+x/WURIwCoZIoQEv2OPIuVCZlAoiu9cd3nBF+97SdXZxiOcyuZJItokLtnqQK4uADepgtbsEN/oYBeG3iGx/p0nPLwFB3pLXBp/Dm7OHvGrZXzUkMSyZE1acN4MStZ6ufQnY28tYfTgZh3VwPYfMKsoN8/wP6cCjAgJQ/mG8TnK+iDEySUpycGNFgc3E3GL50V74frM7lMcVH3rKoatOiODDcwAtwCuUBJJrnqZ5cRoJ5ZqnCNyNP2FTat18HqqcDAZnFRoJiJGPRmvLRGY9khy4a6o72Sc2Y1+onYKY9sGqfY+QpD+NQHjDBSt6idvGggJCV2tkEUMBslI1HUhB3B0KncXCYitVTQtWf7TeIcRWt45KTJJ+wUgtImYLD3IEmH2WNeN7ghlCds4jwgfsEBD8LPnj1mBRwDym7WqXTfT3zJHQYKNG+76SP4jLMyVcWssaMylgX+aBDstQLh5QpWXB6KiJ00EiijsCfsru8Juzn2zubHaaGPyp3uMjriLkzBsd503GexRgrZiZnH8sbMbPS4HenKTL2/IJeO+fA3+Tzq9Cka8n8kaK/hAYW7hrYrLu8SQ8POLXcj9DE6uP0UyzW8uqVjo0riVphWVok/2bZfe0nSfE551OJKsUreqCj8fFvNQVi3gMmgsxHHOX4P4DQ+ZmJzkgDaZPBThrd7o5sqiigCbYEACe8UYFq6WIS4X8ww+67/gy1H0az3caMv+s0/RJiablMVaVxxlQPMCDjS4UFxWqeqsU1dO5wIksby5aPzA48COy6ip+KuIt34noCsUU9YSudn8q4BeQtGK81fah6If1xJHn9jsru3fCxYCpOnsUMavinRbq3w48FDI6see+Zre6Jv10Ipl025ApZu9ADvW2zX5svuVmnp5DUG1iAZJWNqWiXwSeMnOpCM9GhhWmXN85jTx8d3lIWEF3mO6hO2Y2Z1VLAhzWTBsImD3SKWmJVR5YnITuliWvqmJ/2+4COhY6zlEVQvJQA/EP74Svl+K42J1OOMOcKlxMHlz9aV3CcStnIn4C7S4a2HawVrl7tJvbjoXjv1gn+ac0JCsFXJpPIEPalk2sFeaA2+am7YKxGFf2EMPWt7HnuYOI6COsRzARHReJihhwGugd26vxDMP8ha20uCcao0rjcul6O/YT5/Og6mkU15inVGGR6fLEZzkBchxgPTpZOhTTpsS6M3Yfmp5/Np/rYqyWBqpFWQvWIAvS+FlGKRwqDRzeSgDVoojOUkS0e3B4L9zS5GzNe7ACGnq6aPJ8uwJVVQrLbHSldO/TV3wiTgd9wiNiehgb4VnTl8lO7HcH5HuyvXojynpnWfSLuoFzAdTyehNKTm196wznQqkckzQETjkCvkXRST5k1wWhwuMi4xy1f4dMF8hppvjkYdBEiF6ZhgPU8CrfVImFvXp5+W7HsIVfRJRJDUfNV2npXz62x4dCSaDddeNpGETxo9sx3NdomMJjmEpF9SAdoqOXGCEuPrGVV0NtUPGkGD7ztTPH+Br4qvvosSZEGq43dvw/2d614N37uVH+xo+uMXvb1Afwq2/QExf0NOCQzGg1Qlf2KObEwRNE5GpJuPmprcQIBAcqmL40+78qfFXemqGLIwqGlolbr2snHoUH29RDx4hwLUu6TlY65YBmJlYeV8LhQLXfEW6aUyrxZrq0Vc8VFVlVCiE1E2NRawb7rS4eWFVztSYFCfPTr1QrH9fVW9V9u9WsGLFHP62JRy7wsouLmH78RZIFWV3venzAUSz9klA4Y84cPJNq039RxgLebqiP7j9S2OFia7+69qjQGSN0t7/eM1ian/vYUxmFawdvjmjNsWEQ8KJWrq+XNf4ZhWCFgqrOIwz2tMXjKnKT8HfqJjjCIK0tcaU8LwaN20r5xasleSn4UQuCMl4s+gpq3tvaEtqCUoOGQW7kQ36SBObrqHLhPyp3feP68Isxi7BCNwX5Lyh4IsZI/Wtl8eTfzYLwgZp8SxiTmfL8qqgTmkWXT/PlQ4Yo3rk13w/4h7OM+N5OoB5MR/vp+5n008eorzhQDBbtBHfOPi+H9Vv4FFv0DiOBCv5KuTxkXR6v7/O1EqXzEBkCk6IncGh/IGuBCb/nEQTiHSN0NBqkhJk3zMLWhPDJE4wEdvJkz9/WQESEyWzcapzgrNluB5kNHi/TPUay8QOdPwuPbmJocNUqmjOR+gGWMxkpPOju2f9s+0Em66ZOz8GLfFbN/LYHboclX/IGR9IS7VsIz2TxHtvZRmUCh8Uc6SviBbSQ4jeTXOqsB1tD+W+8hMT2koxMz/jRSPbZ6AyNvxXuwO4zDOSinvImcONYTr2gJlMigX54td6GMx9pY7+e84BSaw9QmyJd/Ed7G/u52s0F/jjgilqoK0p1/mTF7qUfyFvcm9oMtYMC0epVj+PC0KIv36yvNAW8yADufrJ3zE0e8IsLFLmYWWRCB8d0Mrj3qHxHJ3cd5sVCWaKXdbKAeolIgqXnyO8LppxiQ0+87BvGRcQyEHjjdw/QIT4dXLFMhlJvlprdfcYBL6c2LN1hl0S2IkUthUPshb27fuxGxifwxH6neRxScYyLNTpOkTODJxI6SQt6zC6A1cdVePgxi4xL6Y1PIA1S1o6LmpVjzmuLkPf8HvPYnxlutsdNXgUg3cIH7YROCICwMcR2xoYeob1Vj5haGgYfLCZQa56QrVB98XAjdrodbI1CVwf1jk9QZ6KTiT930yX1cJfrO+kAduE2nNJtmhtGYRYmZ0nfxD6eALdvEvFLzAbhpk3MGZS0Ym+bsISA1kPpBQRSW7TaA6+/9C9CyswkGIQn9+2WXDyJXf08CigEwFlDUcf2HM5wHsf9oea95fiYmYQQEZ+gKv2nkc2e7/rIqYBSRtrsSmrvG+5p61P+Di9ZqYkNpJTGBOS1gyOiy1QcoZa1pSzzf9B3poCqBX57V7hnW1H43MoIlS/6SxnGAM5G4hzDRZ6hvRnKFoXIvGgxrFzBUnrgIE8MstrNNcQ9So9SoZ+jMNnIkCtZfbxVWrI8w5ixsr62tSUAG+GSyuSqF7uYc1MPKlkZp4hBFgj0boPeOYvnjnSROdwMMfW7QnPBH3r2PhDXSWn/qKb4cb+1y5z9B3oRT0lNN2vMBqFYD1LDZ6tErJfu5/9otv6rmKRRBCK9lcCsfn1+YSusUNbA4WaJ8v0TsvuHHyGuMK/SBtYNyMS/lKDJ9S/sT1vcVkhwDelJUdE5Nw4cGgZl/okzdGAFWc3Poup+ObE2IZ9NSMH/uxTAGkgk8Oj4Cv/t4gLOVQ1Ub+ydoz+GflbZo45ulXUo9wFCyCBe/oCngqpqDJ0GmNupHyaUZFWMhFeTW9ehx2k68vNKX7ud5NoDoiIEgK7Gka+uAtpi6Vrw2SqnQKrBIyrs/gL8MJdx7pORtz9RMiiCvGjQUP2uWfE22oFBE/+y2pybyxd+M9/O74l2o4UcB3rmx66pEe2U+Gycuq6exwM0A2ENrlQ81+ZWtN4NFiNH1wpBu+HCglEn1TCcF1acv/JmH3YQP5a9ZxfvrLteWB9fkZ2XQmjA4LRn3n8UEQUsMAmVBh8WMkRv+Py/0XVibEsOZciXbfslBsc5bs+YzcXqslDJ1qMt0cEVTklXZgQOrLEqBoOxhp10R4osvaj9Dim8Cn63CXyhKwKh6ZaGVOn/EwkHuTy3A46W840+IaH671HWBgKxSf9hxjNZkBkWg69bi4ork05vXyJl9BO7rqh/6ohNUc+rxlUsU1ZS/x6ZjvYv1gCiJyp4ZV1ghZ/P9Sdu0QXkZB6oJdHYjMjxE1zEcWL3+LH+gHlaAueR7Yzh83Ci26twtnTm61nh44T3MCcrzaNY4znhh35OwklkscUAQmVxNk9B+PCYRBCElW4lohr9XkUTHJ0D+cciaqmJPecfkOYz0NhH8CX9aZWd2W14JzQOH+HwV1GEo+AT2KSY1taE6E+h9OIbcIk/h37Z2nremDD+HKCRs2vZnMHNDDK1X43I1o8otcUH4UkNk+7cJcwguzHRnzU0A0HgYqh+T7IzKLE2uXFssZXTXxpe+KZRLJuVt3XVbG+fOF6E8ECGBKJD5pD1A0zdHX3yt7cF+ITxLwvqfBlIlRG13u0cQS3I/dBTPBhXZrNs4QAqPXsaEg+pnNWRTd6Vz8ZiDxh+r/XwccCHQmFnNHPJR7FwEg7E3VOyXrt5wkBDsvhRENnBH4cNws3EISEwRwiBuLLOUK0xg1GYMTUTrTuJRsRfkwPwx4LJ+vAKq+320Gaoxfj0dxycTrHy2ojPVamGBi4KHn/Z0p28xGIh+WYGZpFNLmSEwZRe3OyMYkydE7S9DE6+k8jZf1DtJJMxLfGGk8N63gwYngBwki1Fh9g+ciVvslvedyd6nPVDUOU2GOxH7o7/GaxywK8s+kLdH+jwmy1w6YyM+0/ruDd4693940n3kpgC68K4gA4Ixttp61feAfnef9hP2L5WuBOcdG9oUxBPJoi33yr8jyksx3teul98gG0UbG/xDmsH8hjm5fQUonh8M2USdFuyqICVVdWQrkbB0SKTe60Uzvy1OSJxTFwqQIyAbQyap10uJBTEzXSlo7Itky+qWrCRLPg82JIrQQthutDnK4MUV/RdUXc1y0liV/8ttypzSPHr3YEAnypQw4f3P4PVqzo/sC9yCtZmeo03IdkIfjvg5zRuWN/+L7cqTOgSwbydKKPmCvxye1QqWGZ5onsXM5AR5a/CuRy2RWVQuzeAS3+5Z0MOukpKYPUmsFrmRJvHTTxAvnUezSoJ9AQ8huiSPQmTNALN+Zhu0EeP3Ei/UxWSOYd8WytpUNkCPqliLteLEYCvVtwD7IsxXNV2nhoFEIEI0p4Uv3WpNOW+eoyGyWNlYWL5h5q0kIMKOAJ1PnPH+FH6YbXI7u59gz9gOSexJe+S/4eYQWYAEfZsWY1kmBo6H/L9rxingCBPMaRLyFR9+M98l512OGWmOjKwDnw+sArPwZBpzq9gZvvR/uHQ/NFwlYaDu/nRN2ZYF5pBCP0jIxxWXPMwBpvYm3ORqH9w1ZA0dj+RgAmG5z++pGS5q8GGTha1OLnctUFEs1uzOr1LgwZMKeeEP2pfYCpDYYqa4YNj5Y3eHyaAvxeq9nDGGyJ5eVnJ315Uh86EPICWrhrARsCl1KjE1hQsbP5trR0/5kjIfutpctUtIt9MRif+C3THO3cgDWXSJOSCiGT2xBKmta6KCx/LjrQdYaXUjBUzG7DMChnbnh1T9ujOI1DwwHOKoeM3Qix4WBr1bJJ3EPByjTno6k35xeLXTMJtCYOqghxrZJmRRldE9EUFGgNkPFbMZKbtyxm1d2mKmUTpJQs2uxYxROL/5LVNK3ol9tu/WHQ35dfkhHRyHHQazkMPK9QthAh2QMqAzrY3+PdL2SFtW+ZX5Q/TMPp3GTHniprQbqYHi3xuT8UI1RD5kKCN/IHyPlL4q/ke/aGQGFMpUnbsj5nNwhp2OSvjQAkghnsZHpTX0n5+V4uuw4Xe5gk5IGjbDe9y1Z4Ef6w2FedcJ1fLIz6d7Twm/r4MM5xPuR6c5JD3T7TTeMMNPXzKkxFcQdGbtSC1VxSWouCmEPWfXn6dOs+cVr61W1EB2btKwIqTtS6o1x0K0eBLUcDR4/49Bzpsw9ZBlo0XiLyGtGzWViKb/oChnd8YqXh4vqNGBy+vbZvK609Adx1qBTvV9Qc2egme/9rSgFa1P72kHPvwitwXO0vRfWw2u1lB/nQ1j/Lrl/zyuZtE9OQek0RTgGrxSb2HLjVeGeMmzQ8gSSQjxbIMzE6NmWB9CnDCfLKPRDUYocdXg8Tlwl0sfnn6ueenkKr+AYCvVxRqjv0SAjv5B/w3cXetbyArrgG20Iq1k59TrIqoeH4VXFU9HNeqIilHpDen6kEKd8q2l+w7G+3hDBEeuZpZezDNa7dKReNmDWJeQ8LbZOmZJlZwy1AyQJoonPHPboXvtHHFb9gw4NdsaqzAvbfXRNjO47Eh1EZHQ3Qp3PVTYict/RPoYF6ot8eT9NvhUZFt3hqd3ug7WoAB76/Pmj9SsP3xckNiUXA8t2OpB7pf/9oVZWWS4vVF2o7oxUshYojUJ3NsAor5AI7hnVLW0e+wseyTgEg8uILpjA17JcpBZH8vVAZ+L8zHP72kyx4DCHEV65aT9M6QNppy4XmlivZhYwJBsCJscyZh68Zt7UcUCT0cJ0NXzZ/F7Elc3yaOkrzcYTUFHpVDvgnvTzav/kRqytONCvFgYO6VbOjtLhJ59e7Riez0PwJaaDcSm5y2wTDKd8+Tu6z/c5fVncc5DWMcECoWAHtqZhCcEGFLSUFkeClhU7gKYLfpN+ZLbVuP1J9UfUEMOUCOCv7+27x+4n2A4prlqPQzwPjtUqpgBrHmCQvQbB4wExeR1Msdwrn3xToCVLgXEmTwNG52QhmWTPCn0xQbl1X2isdlAOgo3pn+qo8k5gaYC8hlF/8OGDUEIsDZyiLzuuMFV5cIsT2t6cjd3an9yfXdROeto3NXkjb8mzm2CGI22E9Fi78GEvXM2hWyQh8yJ7mKYG1HQVdviYaxWOc/fxQZ9rLKBXfOABzpv3+x8EkyZp7BVilk7WpbMZkqdA+s3mNjzelHgnpKbHPTSrHiHOpfjXEsWW4TKfcdHXcSQHpNeBYpGhLo8g9YJywfQhVVgS5/zZLqrnJNMs+bnCZO4/zFFscNKjm1D5tMusebWCAumiAcjj4BMQbZ09hXgb0rt8fnHZJBRyN4yvhRZPE20iwNT04vvdnUKjFbkPhXrpC5czFPSRO9/8bowSN4pl9XdSS5RqOHTuboYQfqkoM4oNAsOG+kN0y/D7lynfFrxqbESpNEACBJ8cixJEpjTZUSrODnB2gKEJQi5k/O/BYcYRdKWGn18B9G8Z/1wu5e9vsa4prhRGBFv+UkV4qS3c6xWVABr4IapB96L9MYFlrArrXRNRlDrCEa/2IizDKhnEipOCt+zpBwuUDBYQLDhZuiQEypKkBDA55BZBgt1077ONYTcNhdkifIqPihCk28407WDSqbDGEitC4CNrJ0m3ARWe3bTXn1lB5+wPyDTV6SlJ+XSAhX2pOvlx9tOCdJ3TNkt4cRitsDACLabnCh5BpqN4wUDgok4+FviIb9gS5UFWMMh7jkj22uFdFro6GrhG7Jiq4ibHTOV0+jegSJLKtvC6rMgPLf+V/a+nSdtrAiSQFv/G29NwbebdyaioDBbXJPXlw9uhTv6S38Q4nybN7AX2r2zKjXrbPvTs7VDdOrWCOZDfFauUuP5WRsBaXyPnzdd3XZQRdU6ZpsixCXUQz3BpRHpmxsDoi/Zbnm1vQ4tegPFvfkAOxF1pgdaRlIBABOQIufblJDV/S0b2mIX4HoSmuc+Z3aVOtWYpYrwhDysH/QU3tqLCjewHtsnBqaKvNgEAUqALqBS3FKCpZTsW323rrVXeO24EnLr32Lo9hlGF7/fqW85xemkYTp7j/zn+5KrOf4c179pgrwLBTN3ekjutL04Yyv56PGKZBjDXucwVEjgoTWzR8cYAgFolwCWanbQYSXSYHxS1ZmRstOBWNg5AtYWOPA3AYFli1ag0QJq85NcRQGbY8t/HINVqr3A66X1x36XvJuJ7tM8MDmsdwEO4wy23XANXbgC9xJx6qXfR8aTHeZImpnuc6sLd3znDREo3vpwnEl6p4FSGQuHSj1dIhkKfFH7KfPbF4OhwqeaaFejibGOqoCA8GVM/JNn/4wjuOgMrbljgGjrnIsf3G2vBfSFt9h/nbrKlzPt3tj73sMPjMk+okSc0gCIiG9DA0piZQrST5MivkugVBwr6mDLwTY2nf/bjxhbj9LM/tzX7PHcbWzTK5A5IYeB22bAVmDdL6JFbIGmQROcH2a0gYa4qddBkYlvcOE5vOrodHhz8//JTQTLB1G2NDjmB5L/ED1WWWFmDphPWKQNI/c3lbPIS6a9OiR+PjDqGpIQ6bypP4fNzVQowqkVxrbQGKa4ZWcpeI8xPogZesBKW3GvZd7SVZu3N1/3zLaFem88Atti4L3vyouqRSxOF5BxJg5tnPnVI1U4WZbSxoxDYjmabuwANXDGj+w+cOjR7qPM3L7GN+IRhHuHWd/noexDlGoc4Wxk0yJtC8u8VQOVmcTzaHsJ4iHwwfa3AsE1lsk/datEpaHo+jVx2FPvFkNszuQMl6SOfLaYisnuSnB3O4vovErPCkxNYf54eiSRG2ciTL+fuwl3cLMzGXdmOj6iNTxd7/2poxwBTQKoJ+U/Bp8VYjbMzaeKS81OJ7gYyDC3/7A6bT1Cpo+O9KWm2oW4g6HFbjfCoHe3NuHFvCe8Dz4Nd4i1MTS6VjSeWpAocUDM1wELa00vAVeruSuRxVBCRKbzkghVmNA9BTQafDu7D9M+7XVUkIFY2+lY3H2qJMp/qTGttsWW6jpECsQ65C+aLby9Dg60062w9/0YIvLz5KmLm54tGNqU19ZjQ/tykr9mTY2Pmn4pwT/J/4pfxpTBWJs/1/WJMY/duk5INbpd/kKua3A56/X1NmBPRDloC28N+smbQ7+JAhOk1jCpfwkmrEyoWqaPXT8hzv4G4a3N23HKSN+ATl08FZlxB1Lq0L5YQ8V1kv2Z40+uN9PKxWNellNDUBxFDumlYl/mQ0voWEpRDR1KVr3gqsmhLdiSwCYLsYjOPEqypOhijr6D9hCHfOjnIEcqIQSX7keAKNzAZ5cLXH+lTP+XcOE72xJijNdpvvOB/7n6olnPHkmZPCZoPqYMFffgcEBL+jjsZpPrvma/qahBqjqYaBLyprDPXR3lKUvjyTDahzVtjXbAtGTPfsx5CRaSl5L355bEdN0nVqBZI9udPNOUYTGaIzY3LpnfA7UCdNaSRyxqFSqrbILVHlRosW7cD6fMejiBlQfCFYdHx1QVHk92aL8MxjU/UPN5xaNgy7Yu3tjVXUqB6IU2lp1PVN1Csptbk53o36pS+1TFmP6ekzWxlR8zBnnB3vo9bPYELqZamk9YJdJrsI35p81x7u6VvqcrxnljwUu4RispGU4UsoD2FjDPqTDJEN+fn376x+qOTUu4L6TKa8ZhFN6ZW9SfNu76WL6JCyY5Bxc+6XoPoAwXvHGqRMrUUrcUJYeUDrkjnVLb6zddCjeJLZ59vzt0g4A8FiTrlVISsPuIBrfNwBqrUyQynkQtqezvnmQCXwzduwus21slPZOqgYWv+zFMVUnuRJ1qYNQOdgEgVOOcjmteKe7aT9Kc8EungeH445tLHLBFp1OpJvnYrUjHKlfcGGGxiIrV6hMEuSF4JbhS3DMZPiVE7msYQPgTslZT0DJPm8B/+zLg27vd3Tiu0iXw5LUIFVwM+5pURT4okqZAjGoGK9+vpma1VjofuYZXlTX3FbuCuOD41/OjgaSYzAqBk4E87pAUkANXePuUL4ZUgC3UPDEUeGSOSxqlAjwxr1h+hrNKHBRIHlBpIuiseEBTru0pVgSD393mdjgC03j/mhAtSvVA/bMOfL7KcFtV74hNvYPvFa2pILJ2eCmMwAVyY6MkZhOPGVvwaA2NpBE0iZfvn0ZXrc7mS1JmYU9KYsXktluyiWVn/249N74w+h/Ya4dsWUcAi3BI/XmMfdp/PVsI8VcIgJ3qi2hcgq0FU5ARSa8o/5IlHBm3sDK5qKmAAHFnRMe21PhOo0yGe1axs3Qld2+5lMuyFJ3bbIG5bUxiyEhLKy/L0b+5NHK8+qx7L6hr3FMjY4uMPV7Dl+aoWSKPzNrHdNKLPGnCdLGLxMEJQZL11tGtEFO+KTKKj7zjU0CFMTHkKZQr5W9aJ0R+Ax9vAUxI0VDQ+nO7Y4QkjQaMPcFE28cjd9LVTv1wGG0Z+YaCp+nHQ3PtWd4VN4cLNmgDajmcqA3Fy3gzrM4cULqZQid4AzxOuPHrZVdEM2tIZ0YcT6CkzJgS5IwsIGvPx009/oO3VK1xE08Lup+vzPIKkVRSVHTlzUNRBsTo2pAN0G/zZ8Zc1atATeEsY7Q2D4hN6dpF6e0r8eGO9xkmYe7IbcvoXMOICqNVz8pqKwI68jetLU00nz93Iysz+fe6Eunf0IMBx9kDPRA9mfukktQQ4vGVPWsJxsbqZz7rS2XQinysG4PBxOWcRk2VoLz+yLwkRVPr65FKKY08NSV8jNL1WuiIQSCzSBweUjOu5sHgf/5SOS5K4jqmS2uyK+6qOtyMRNyrv7SUAPGkGUZ29AHU6wvqipFTwqd3SFTOU1wmFvkSA72lJs/sKDgnIKPpzmh4SKjasjnVemTno9LdPHSa5bYmDeH3u+oFL/nOnZN8uy5Jc0TO1OgRohqgihMnHVHnfuiLMwm7bf2nWt99YxN5NK+eWB5QuozVfTeoVYzUGZyj9p2317QAToeMy0K+GyxM4mN5c58Pe3Kiq775zHgzoKoo/xM9qBTrlsbPkZnly8do1xJ0C/I+ULJTOl8V+ZfNi/5pin9eCVlD/NhtIbyYUwMISIVXdJo4xOSnF60iJM5ctg4v7IoMC+bPZ5iOco5nakiOf5kaTpUPF45HjR8iZMcSgWpYLAeqJ6YPzgI7bGWrCT/1xga38strs8ZOENDaNhP6v2PzqX/y87Ye6EwcYoIuDGKUHKLQrFiseTZ8u8FKGlIuC3l+XGClp91RkGHa1+WHl4rZTFM+xBx9+bTooygPV87bWVYgADSs0zoOMzcMFf+x4ahRzzu/gPxQDG65TZcNQuxZipxs7uWuTxJ/glSIaHi7TNqMjvJQ915kw6Xkc2m/kOL/iY1BT8rvjWQWib29a6qIM9DQr6rKoGROVGgXtN7Dsq/aosVvKFH5+efthhC16awT2e1MB904LUtecrMZz79m6Jepj0JtsvlxHgycU2hZkn2L7CauJkPgurCnz80MKGA/0UZYM564cLoLc9USeuFoZhEZ+hphj5ZDxz2ed3fKL3H9b3Y3FINBY7gGqUpWzFYLVSzo9hdUrZRNLXb2M5tF71bXPRj5VuKWfeVMvEU5lz7VA/Gmw0vOS7Hyp6vGLVPUn6/Mz7K8dMLTyv5SyIPiEdS2N8OCaQ4fQKBmg16xQDIhZt3SrvQZRPxvzI1sfqoOJlh+jGvkzijfUABYZ7BulF4pEAlM7f36NTFZWcjiz0CRsnfWbWXwuRv9lTjNtiVF8MYNy8un6czgD9i8ZnDlLYH9v7Q8U9kdy87gLZ38nO/08HlR0tod8Nz4cbBmfkwlYIFskyhuBZjiCCUufjlpMQN2aydi65YNhBL9weWd4M0CjnVco1vazn0wc2rTRf6gABVNCVEaxI/ovm9ac+ABnBeV/5UEk4mC9Jz6JRv33c/9zeUIB17qHgHWP/UY2QIlBtYS+pOd5Z2K3K4jn7VRrqy3ZlBoTvgElJKNsMNxYxji6KqwSIimk4bPrQXmEwcovPijhW/BXR+bQSLdtBVeZVyKTIGmCU5uZHl0NpsVmMvkjoTYeuRscGi17hGs3WFd0f3d61AKPstLNg1srE+xOUvW2WavkYFQgzYbDiR1xxayKXLDVxudRPHiKfJKFOewYnMHuv/WDEtYr+0idlm7A8Sk6xVZlpKKCgz8KvolK7tvbkOHQXMcjFvqvc/9RGl7c5+S7XU2mmz2KCbYN5941nkZrWM6/SwIiJ1LeQg4VXOkznuw/c2ZxVOrwhQK283d9ml03OGIb1jSGqcYLi1znQzGdk9kdGVofg7ho/x5lfdXs7ypBBu7w1Gw+w+7of1QcX0OWKgwabhbwKQ8BQHepjOTK5XeJBGj1fnRKox87VBzQpuN6uyAHSx3jTfTmu7HkVATnDKVNX/VoCeIIv3HGfmZOKJZ9rL3e57ocy9SIf/tRVMaA91zE8Rf4CKyudp1DSRTltBPwMGgcOd8mwJVcE0XIbLkSIY0i7HSxfjtR+N11S2F0MgmqQkBjNGGBERzdg/CSYjoTXZ25YyWLItWuTLY/CSfX3lNhLfSrbMgabI4OqzrCT8JhPMgHt0TFwgHjXJpMXZUSAJC9V9aMmF8L8qM2cDhXefZa8MMjjLNDYJ2EwKecQbAFBUcHKMxS+gbtFPHERQesJecI9/gWir3ojTjW0dzYG0zCJUsx2CQNNP02/NjKAoTlZu69aWXfvAvfTZ43m6G2MM8PyDCbxAyZ+CTpZ1It5z5Gus12/kdv5K9OlLrWYyyXIbj/QZyT5l8l+N62g/LnR9kzX8QM0Z8ib6JRq4m0vQHeD6NEXYZUdLteMiuKiXXW++8LWOlZv06QbGVe/AWXQhlrZamPK0yXZA0yAj0dpfxqQaJ7nyR7KIVfewHWDKoQ3iHyo5+w0EuAMl0jGvsrZ36vlwhwNODzBmuwXJTQs+kwqv143aYSN62qDVxFUMrT/NqOQznW0nOoA/TrDR6Z/tMZcG0y7wwr5v678HqurGsc4bu6loxci6rWxlKlsAgaax5EMNdF60gm3CpPhIBR+jjuqCRRT5sijIKDF7AGa7EKENtHZg9IYzu6sFoCPnftnnr28u1O8808ONPBgOHhFZkabWEYq+q02YFADkvVynxw4WUjldpReWg3nYXADQg8zmWVmbh9caZt0u+EWx/u8K1a3zPzSojrprsz+H5eBdjA6tnHizCyVQruoZXh7IItEsdmRijY8TkIAGXJSPJA6gGaZhDdnSVeDws4UvgtBYM/0W8/JM4QhMtx0xleU66EXaFCZh6RCN4pARRJRdR8KoMBo0sxNku5wtZ+9B6DQ2bWUdOPHQRuzNNPM+iVJinUNu7hUp1BU7v9Fs+zFHnHiv80lX08CoJtE0DHx494uu4ETY8qFxuo962GDrWvJzOBvMZUSqqcQ/YylV6whxIT6Rb+R6H/ymiDepXu2U9H9bLnIaVwsZ0TymYf9UO5WXfEjeBHO4XmdM1jSnfexHE9C78DQWvRvTdjqGSvnoObzZcLFvF3Y4beTE4deLekiG8moX+PLM9bQhNAdCLcsvSfhXhHfcdWVerjSzWOnG0gygJBEtRZXjYojyhUEIPIfcphGaeI6Q+B+aiVV9ojaSW6BzOQmbgBjfDtD3qcUQ6IfDwJWiOpCTKc6I3AkDlbozah0FB6sod1e8YBX+liAVzAKOCaobffnHl+mXPwhS9E5J2vD3VtKjaIeNFEtY5VulraqS12i6OOpG4wxyK1kSnzyCiMxwjBCkkebA9MA1NMX4ynuf5NyHcvpyYHZ/uEC+ZYEH0uZixskEob8nVoasneNfVIphcz8hYeAsBUsuG7dCHhOjK2MVmBZ3fYCJepHQ/uCo1m3U0uvB4y2/08zYxrJspj1a+61R2/n8+Su97Eq8RWFyaGAuNHjFMxKmiEH06Bl6l5ysyu5QRM1yeENlrrg5pMxj2rwZhEtbt9uKbVGNAyn/WCo/WQmnXpSs7n2v5L3+nfpblqnrUSTZsK0WcltGENRh8AAOkLVRdCUTEw0ixbZri5sES4r64qBxNLfwHoFqWuB3qGwQPSPLwgY21AHe/EYFE4qqcwZQBZSq6Q6M1qYum/mN1ywzZ33q4t99fmlaX3kwCWJhB6lyuyhCKdF3fvsk4b88wY65k8EhAOkHYPOSbopZ8/f8ZBbhexxZpRwS1wFBTPslnD3kNTaYahqmHw4fZ4oj3DtNGSLb1OgJaPhu8pj5GSsXVWsjGNnfuV4mzGAC4w9gRA3sU5tIVlGHuUsfQBJ+dTY+JGsiJ6ybYlR9YoK+jA4OK4D2XsBUcY0XXsHNEdbeGqfSTmgsjdjhXL0n2Mytx4CprccgIevfn/OkiVWq4eQA/BZSQUDFeaC05rVpIsJ1SPnXqPVE/csiIKY1OzYlw+kW2+5+SUr4iT5H7BXPr3KZZAMVxi2qaw4ofOPiPjZa0uZx0MzFiWn4ld5Evo53GLy2WPzSulcsRu0Oqxhb73T4WCFE7u9ObQISmuNvtz+SXkiItRvbOnVi+Wsh1QciMZQbXLPecOiEyrZkSwMK0MXw+j804hDcI0/UzfG3SEIRkIi6cyZGNq/e12rWFPgm1+QJ6KjTzRYuo26R7b1sjA92YL54M1hiAmk4e1ZokjDyTer8CTWsM/5SjhrPMqxTmTYt6ray94Y/4UnTc1Rub/HU7lfR7jS8P2JGIBKVaQoQI+uARy8hsK4ZPSt8dIdnrsRqhNiHLPRCISqPeCP2FFmnSsov63fMO5SavuSekZuinkpw1viZc9yVFBUmvaVbkZbWxGgKexal4Z16+6BycJl/WsZWxzBkYwZPptvhAA/ce8zLd5zcDpqUeyH1JMGHYmHseYAmEj6hVvA1n1Cpi0+JF72rLa8eiW8UdNEnxiR+I8sZ4hxqmid7cmWG4OtA/eFYLYPyWHgtIagFrp4lYrDPoEPVANvUR1YyOx+91ocDG736z7sWswuXUOUHbeNlS8C9V6Wn1Cm+zrtvJY2X45LZIviZMKKsFjHUJqijmReXqFGhmYcUKNAv7mM1ST5X+orDonnX8+W6Sce9OZXLFrjO1A4ifint/Hv8GzLMNVMlQwwBWTlTTCXkPRMxFwNAHivmezzJ3/9Rp2F6Jv4ah3mTe+2FaRnZeMtah59CLW6wk8y4Jhvoh9VnQslOAKNDUUjVRXpY45OHscFGtDdQQ8tyqo/L7riqfTZiV93knB456M8mpcUrfVV7UyPwOT4crqwzjXUyHJQ1T61wm1XRjF2I7s3Oxw24aNfEVtEgfzl1LBv6jhl7y1fhk/7wOdTGibGd6BPdy7TrfZZNG6zOg4SXCYskAzKR2xyNb2ykuiSafxjuxe52QDBhnvQyG1iUkvxOsIqSrVxqFpqPMAQFqQEnfEmsBlCMAUlJ1v3fWPsoHH5/JRH6/p+p7nFvxPPP/DII1+2A2/prVhUxMLbRmyqhjxVm72KNj/INAPkkTP/TDMfZUr4K/I59xwg302nwkvfM171V6IizWUfE+BWFTs+fd94tWuwhGwHacx08oSTx5xZyVsRtyWgFnLhz00pdlzdBCpoF0PAqm1XXkn010C0VCplunqr/R2KTv5O+UKHnkWRpks3/kLLCVjaZsw02ZgIfGeweofBizoZp3Kc3PjoDPOZiVQ8qzQ6hkYi2Jn/aOLgYFKgmiucl3DINvRBAWvW66T6Iz0lFO90nAwNOntb86QR20y5BWXLeri8aEFnj7cToSH5RadJgbbPzh03fBpUUY/3HRKPl9bCaiH2rY/sxPEP6R/h7frnXe4TygO9yr5Nq+SVU/m8hKS6Nd2GpaU2eu8+bWfKjZZ3dRir5DLjX8VvNO66qyjjshiES5ktZt3jKTrqTgtJjK/0T9nMeyNzj6vO96U9zStw6BjCXfs8Ss8Mhzr7dHapl2rLcGfSPm/eFzhcCfu90owGHA8fSKrHuyMIGT4n/KFSbHpZAEz9EZc/HwnUWARRFI2ifWN6onBLsHgexjOPs4kCuSuf/wpBRRVCgPB+40tZuKLnPnwyLsOf9fu7riQKmxcTvqa/fGl0Jlucf047CQb4Ca1TfGaBXBGxWHZEYcaOsZbSKw47J+R1z1NA/azfhe273xXdpC6bGPXViKLIK4Z8ylBUFqpkWdqHFt9OqtJrLyx5j4QQs2cx0T+HiYc5KNKd3J0C5Kt3ulyMEJUY9Stdzpt+BZMT8rtskpNwWnGgETaRDK6qMkqayZr6/Ek+1ENzlUFpvHtCd67nyPBQrVM57FgNLxg4lG1pWxtuizQPr+Ia0yerY3qX3jw9EvKGfDv3NpRjHJ1jJT+RZOtLmMDAXkGvpAw0ToQHBzzX7B/TndT1EuYnj3aFqcu8f4UU65DJ93T36fNJs1BhkVN4+NVkmTQC5E4SwoN++2aEpKf2BUojSSmjf2komulaC9LNdIqf3Zz0QEu+ax2sAQDThtUMONHrLnfooyajZK3Qf3YtY7mhKsgA0BahduvR7YS1s3/pewb4zT0ARajou4J2JYjmq1vf+ixGCr2B3zP7p5g8X870vd902dwy4qHFF6ZS/z/1boEbkcwXCn2H5FJjCiOEY8/wxcFLtNKAp4tlkdIZF0BqrHMq+XPZDKXn2MgcMZVPrMPbEIk3fhR/ss49te6qPEAvp0C5RcKnOoIqj4mBUuKioaKHe+2dp547tR29l2ctjxZyuxZSqowXdMzh4QMa2vaJU4CXWsYVKFMl7A74mwj0FWaYJOqHNoh+v6/dKXWETD5thcakV7WjxP6r4atiRISTBGG34QXhxaLlPoSZ/RXrOD5/yIW4fjcg2wrEzjdPgRywMBlV+4E/SqeqeDQWes/hkNdTzr/xW3eDIWN7w7x2IY2EVXmtwdJiaRMx9CljVwpcutnp0CbqRaCNvUdygKfv1PQ5IUO60/NDXk9Edw3lQwFkf9+ph2TAYY2OFq4Ed++SDemMGHjm8iOLRvWtH8lDPHZd4H7UYSUG594EbYQFK5J/ZvyDHJkiKsr7XJ5dg/E0Bq9Epha2b5B3gX2s4Z2Gr3Do95AI4S2jdkNrCLugChvsFnRt4UI2wBlBDStbvoftCRbqrKzdobrEPbOZYQFb5SHauizOQp1F0W26BlnukC5w+Lr2CqgK2POhOUpRFWzeLvro006ph4KwqKtx81bk1GUws5DAB2XfJnulAiAMMdWfIZS/M/9NTl1rIky/Rfgkv19y876oLB9AOmh0KZ+jDvIpfFOskI16/PvC/IuBBdhE4O3z9QNerP8aKtrI9CLnalQZefjXR1SHYMJd1ep27GEg+lNxG4VQQg2JZKfmZBfKqGjoxrmyisJkrrLXqQp609GdxzlF5ZbQV2nXkrIGVETNZJf6hMY7Vvcd1eCWW5CksNN59Gsklh9S0zFLtnxHoGO0s5IXLQ3xKQL/I90xpcxyWaLGzh/UMK5F1V9DlgoQ32eNFhlPfWxxjy4Fi6NFD/ovu2DaorHFyrdyFNMxpUNY3sElXw3cap3bd/Vhj3E+B/Fre4xyDpLBQ4k7CbbSKkzqOpTxHfhZrV1MI9J4FN3mr6Tu+Nqu2OFa8V/REQ0srutnyjj61o3FQaoXtXiGHuWqp7gKfuuHz2bRhdrk7DTJoQ4su9Oe51xIxQOlIciNDBBiWiBvTbj9/9v2xT5/HXHCbtXcncV3/YNiadAAG5rx3LXdd601ixWeZzOHexDVzpWqbnywtZOqTD04WUNF4Wpb790l6hyzh4nSYs6RQ+9JAP/Ov4z+yl81RkJ3q9H3cdBMZyPU2WELOXoFt7+Fpp0qDoPsuOKVnQbVGnKVqrRFx6fw980WeZA9pthWdo9jc90La1o0D5KJtRcCuWiiguT1e/WSOUfxiSH4oTeIJ1ux2yPCD0R6JChHGmK3eDZnr8qnUMHAh0uzc7P3Q6jK1g52g9MQsJz5j4uKQ0Ds9o9Dzs9qUl/bFVThC8w62kVHYJ3WljoKeYDabtL8x/gbzvmCGX97HwEL8BsPp1NRw6z+XCItRt7vqNSmm0etkFbN49SBKkMouP8vRfU7b/VPKKcHuM7QIxX23zecjAGwYIMZLrFq2ZYvXvTEQFgjEep0aqfkTop8xJCpvM9zxG4Tv3usyJrQ21paNGJtCpn+pGP5fmxydnm9fupZN6HBEw8atn7q0DyYOwe4pmNdEtJ8Ao/5U8CUyx7ZuAO4LiOmlJpaD6zu9ODmF+150NaQTaoR+nwHFJRVvnZzGKbVAjNYwA2vd6uK+USHQJlZIjGr8y89+8g+ljjSPf7F7vuBwo3veYFvdNggWTY1AxxOGFU6U3JvPLP3tUTrkQAhAZDczk/RA+AU5E5wdv2KCZvHPuUTF6ItWsafCZnce3CCgxpZDxmJJoR2Sgs7XRWC3/iCYl+HyTgMhdBGsvBMdvuSMww+28L9NPx8CPtOd8L5YEy0NqEEfXBZOapLsWNdsFM3Yftg+yjW9mXOPGmBEQULgpSm5n26kSNJ6xm58VCrPqdHyyIrefoLa8omJCYbYUgMynZDUx0VKgI/e1xe4eKlQ4TRDuKzfoP51P2lNHCF2pZr2qul2nwCqObF/2GusjgitBxcjyGORWwd+jQagU1fCmpnsuD/cWelHI0A4kzT75y1XGDUTptYAdl39QZJgMFSD2FSJy5rGlPxktDp/w==" title="Mekko Graphics Chart"/>
          <p:cNvSpPr>
            <a:spLocks noChangeAspect="1"/>
          </p:cNvSpPr>
          <p:nvPr>
            <p:custDataLst>
              <p:tags r:id="rId2"/>
            </p:custDataLst>
          </p:nvPr>
        </p:nvSpPr>
        <p:spPr>
          <a:xfrm>
            <a:off x="330199" y="1270000"/>
            <a:ext cx="11531600" cy="4870382"/>
          </a:xfrm>
          <a:prstGeom prst="rect">
            <a:avLst/>
          </a:prstGeom>
          <a:blipFill>
            <a:blip r:embed="rId5"/>
            <a:stretch>
              <a:fillRect/>
            </a:stretch>
          </a:blipFill>
          <a:ln w="19050" cap="flat" cmpd="sng" algn="ctr">
            <a:noFill/>
            <a:prstDash val="solid"/>
          </a:ln>
          <a:effectLst/>
          <a:extLst>
            <a:ext uri="{91240B29-F687-4F45-9708-019B960494DF}">
              <a14:hiddenLine xmlns:a14="http://schemas.microsoft.com/office/drawing/2010/main" w="19050"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a:solidFill>
                <a:schemeClr val="tx1"/>
              </a:solidFill>
            </a:endParaRPr>
          </a:p>
        </p:txBody>
      </p:sp>
      <p:sp>
        <p:nvSpPr>
          <p:cNvPr id="12" name="TextBox 11"/>
          <p:cNvSpPr txBox="1"/>
          <p:nvPr/>
        </p:nvSpPr>
        <p:spPr bwMode="gray">
          <a:xfrm>
            <a:off x="950614" y="3235062"/>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63</a:t>
            </a:r>
          </a:p>
        </p:txBody>
      </p:sp>
      <p:sp>
        <p:nvSpPr>
          <p:cNvPr id="15" name="TextBox 14"/>
          <p:cNvSpPr txBox="1"/>
          <p:nvPr/>
        </p:nvSpPr>
        <p:spPr bwMode="gray">
          <a:xfrm>
            <a:off x="2869950" y="3861763"/>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50</a:t>
            </a:r>
          </a:p>
        </p:txBody>
      </p:sp>
      <p:sp>
        <p:nvSpPr>
          <p:cNvPr id="16" name="TextBox 15"/>
          <p:cNvSpPr txBox="1"/>
          <p:nvPr/>
        </p:nvSpPr>
        <p:spPr bwMode="gray">
          <a:xfrm>
            <a:off x="4802865" y="2543123"/>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84</a:t>
            </a:r>
          </a:p>
        </p:txBody>
      </p:sp>
      <p:sp>
        <p:nvSpPr>
          <p:cNvPr id="17" name="TextBox 16"/>
          <p:cNvSpPr txBox="1"/>
          <p:nvPr/>
        </p:nvSpPr>
        <p:spPr bwMode="gray">
          <a:xfrm>
            <a:off x="6676930" y="2673747"/>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80</a:t>
            </a:r>
          </a:p>
        </p:txBody>
      </p:sp>
      <p:sp>
        <p:nvSpPr>
          <p:cNvPr id="18" name="TextBox 17"/>
          <p:cNvSpPr txBox="1"/>
          <p:nvPr/>
        </p:nvSpPr>
        <p:spPr bwMode="gray">
          <a:xfrm>
            <a:off x="8627954" y="3081153"/>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70</a:t>
            </a:r>
          </a:p>
        </p:txBody>
      </p:sp>
      <p:sp>
        <p:nvSpPr>
          <p:cNvPr id="19" name="TextBox 18"/>
          <p:cNvSpPr txBox="1"/>
          <p:nvPr/>
        </p:nvSpPr>
        <p:spPr bwMode="gray">
          <a:xfrm>
            <a:off x="10529181" y="2673747"/>
            <a:ext cx="731520" cy="731520"/>
          </a:xfrm>
          <a:prstGeom prst="ellipse">
            <a:avLst/>
          </a:prstGeom>
          <a:noFill/>
          <a:ln w="9525" cap="flat" cmpd="sng" algn="ctr">
            <a:solidFill>
              <a:srgbClr val="FFFFFF"/>
            </a:solidFill>
            <a:prstDash val="solid"/>
            <a:round/>
            <a:headEnd type="none" w="med" len="med"/>
            <a:tailEnd type="none" w="med" len="med"/>
          </a:ln>
        </p:spPr>
        <p:txBody>
          <a:bodyPr wrap="none" lIns="36000" tIns="36000" rIns="36000" bIns="36000" rtlCol="0" anchor="ctr">
            <a:noAutofit/>
          </a:bodyPr>
          <a:lstStyle/>
          <a:p>
            <a:pPr marL="0" indent="0" algn="ctr">
              <a:buNone/>
            </a:pPr>
            <a:r>
              <a:rPr lang="en-US" sz="3600">
                <a:solidFill>
                  <a:srgbClr val="FFFFFF"/>
                </a:solidFill>
              </a:rPr>
              <a:t>80</a:t>
            </a:r>
          </a:p>
        </p:txBody>
      </p:sp>
    </p:spTree>
    <p:custDataLst>
      <p:tags r:id="rId1"/>
    </p:custDataLst>
    <p:extLst>
      <p:ext uri="{BB962C8B-B14F-4D97-AF65-F5344CB8AC3E}">
        <p14:creationId xmlns:p14="http://schemas.microsoft.com/office/powerpoint/2010/main" val="149957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btfpColumnIndicatorGroup2">
            <a:extLst>
              <a:ext uri="{FF2B5EF4-FFF2-40B4-BE49-F238E27FC236}">
                <a16:creationId xmlns:a16="http://schemas.microsoft.com/office/drawing/2014/main" id="{9717744E-2D8F-4734-A550-BD37C3A8FAAA}"/>
              </a:ext>
            </a:extLst>
          </p:cNvPr>
          <p:cNvGrpSpPr/>
          <p:nvPr/>
        </p:nvGrpSpPr>
        <p:grpSpPr>
          <a:xfrm>
            <a:off x="0" y="6926580"/>
            <a:ext cx="12192000" cy="137160"/>
            <a:chOff x="0" y="6926580"/>
            <a:chExt cx="12192000" cy="137160"/>
          </a:xfrm>
        </p:grpSpPr>
        <p:sp>
          <p:nvSpPr>
            <p:cNvPr id="41" name="btfpColumnGapBlocker437284">
              <a:extLst>
                <a:ext uri="{FF2B5EF4-FFF2-40B4-BE49-F238E27FC236}">
                  <a16:creationId xmlns:a16="http://schemas.microsoft.com/office/drawing/2014/main" id="{45A378AE-C2E5-49A7-98FF-52D3F10063D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 name="btfpColumnGapBlocker167407">
              <a:extLst>
                <a:ext uri="{FF2B5EF4-FFF2-40B4-BE49-F238E27FC236}">
                  <a16:creationId xmlns:a16="http://schemas.microsoft.com/office/drawing/2014/main" id="{42CEF516-9297-410B-9D8A-FB3492FC538A}"/>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566139">
              <a:extLst>
                <a:ext uri="{FF2B5EF4-FFF2-40B4-BE49-F238E27FC236}">
                  <a16:creationId xmlns:a16="http://schemas.microsoft.com/office/drawing/2014/main" id="{5D1BF5CE-20D1-4DA1-804C-A42FE97320B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573815">
              <a:extLst>
                <a:ext uri="{FF2B5EF4-FFF2-40B4-BE49-F238E27FC236}">
                  <a16:creationId xmlns:a16="http://schemas.microsoft.com/office/drawing/2014/main" id="{B7832BE7-2D70-4168-9672-ACEB55B582B2}"/>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507306">
              <a:extLst>
                <a:ext uri="{FF2B5EF4-FFF2-40B4-BE49-F238E27FC236}">
                  <a16:creationId xmlns:a16="http://schemas.microsoft.com/office/drawing/2014/main" id="{7172A5DA-BD07-42EB-B228-50198F3023C2}"/>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760166">
              <a:extLst>
                <a:ext uri="{FF2B5EF4-FFF2-40B4-BE49-F238E27FC236}">
                  <a16:creationId xmlns:a16="http://schemas.microsoft.com/office/drawing/2014/main" id="{C03FC229-B0E5-452E-9F24-6B9FC5CAB56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581920">
              <a:extLst>
                <a:ext uri="{FF2B5EF4-FFF2-40B4-BE49-F238E27FC236}">
                  <a16:creationId xmlns:a16="http://schemas.microsoft.com/office/drawing/2014/main" id="{769EBBAC-CD64-4EE6-B64F-FBB52088C1DA}"/>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388238">
              <a:extLst>
                <a:ext uri="{FF2B5EF4-FFF2-40B4-BE49-F238E27FC236}">
                  <a16:creationId xmlns:a16="http://schemas.microsoft.com/office/drawing/2014/main" id="{2C878611-3A6B-471C-8235-56D15949F8C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600258">
              <a:extLst>
                <a:ext uri="{FF2B5EF4-FFF2-40B4-BE49-F238E27FC236}">
                  <a16:creationId xmlns:a16="http://schemas.microsoft.com/office/drawing/2014/main" id="{1F96F6AE-8121-4212-8C9E-247C22EF793F}"/>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626983">
              <a:extLst>
                <a:ext uri="{FF2B5EF4-FFF2-40B4-BE49-F238E27FC236}">
                  <a16:creationId xmlns:a16="http://schemas.microsoft.com/office/drawing/2014/main" id="{E4DB67DB-4DD1-47CF-B889-C8E51806961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ColumnIndicatorGroup1">
            <a:extLst>
              <a:ext uri="{FF2B5EF4-FFF2-40B4-BE49-F238E27FC236}">
                <a16:creationId xmlns:a16="http://schemas.microsoft.com/office/drawing/2014/main" id="{4223EC0E-15E1-4F14-BBD2-A8D5ED48E55F}"/>
              </a:ext>
            </a:extLst>
          </p:cNvPr>
          <p:cNvGrpSpPr/>
          <p:nvPr/>
        </p:nvGrpSpPr>
        <p:grpSpPr>
          <a:xfrm>
            <a:off x="0" y="-205740"/>
            <a:ext cx="12192000" cy="137160"/>
            <a:chOff x="0" y="-205740"/>
            <a:chExt cx="12192000" cy="137160"/>
          </a:xfrm>
        </p:grpSpPr>
        <p:sp>
          <p:nvSpPr>
            <p:cNvPr id="40" name="btfpColumnGapBlocker130345">
              <a:extLst>
                <a:ext uri="{FF2B5EF4-FFF2-40B4-BE49-F238E27FC236}">
                  <a16:creationId xmlns:a16="http://schemas.microsoft.com/office/drawing/2014/main" id="{C707EC0D-016E-4C25-855C-34FE8A89CBB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7" name="btfpColumnGapBlocker234581">
              <a:extLst>
                <a:ext uri="{FF2B5EF4-FFF2-40B4-BE49-F238E27FC236}">
                  <a16:creationId xmlns:a16="http://schemas.microsoft.com/office/drawing/2014/main" id="{FA5794E8-F167-4B7D-8087-E35489248DB6}"/>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879943">
              <a:extLst>
                <a:ext uri="{FF2B5EF4-FFF2-40B4-BE49-F238E27FC236}">
                  <a16:creationId xmlns:a16="http://schemas.microsoft.com/office/drawing/2014/main" id="{19C62CF3-B832-45EB-ABA0-18BA8E88F76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539937">
              <a:extLst>
                <a:ext uri="{FF2B5EF4-FFF2-40B4-BE49-F238E27FC236}">
                  <a16:creationId xmlns:a16="http://schemas.microsoft.com/office/drawing/2014/main" id="{107F8DA2-31DC-46AB-B26D-569C1BC9894A}"/>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281639">
              <a:extLst>
                <a:ext uri="{FF2B5EF4-FFF2-40B4-BE49-F238E27FC236}">
                  <a16:creationId xmlns:a16="http://schemas.microsoft.com/office/drawing/2014/main" id="{2A9F9659-19D9-4993-AF22-183346ECAD32}"/>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224511">
              <a:extLst>
                <a:ext uri="{FF2B5EF4-FFF2-40B4-BE49-F238E27FC236}">
                  <a16:creationId xmlns:a16="http://schemas.microsoft.com/office/drawing/2014/main" id="{A14B3B5B-AC74-47CC-90ED-504E2B70BB31}"/>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794180">
              <a:extLst>
                <a:ext uri="{FF2B5EF4-FFF2-40B4-BE49-F238E27FC236}">
                  <a16:creationId xmlns:a16="http://schemas.microsoft.com/office/drawing/2014/main" id="{B53486BE-3F53-4F55-B2E3-C545CEE27547}"/>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130667">
              <a:extLst>
                <a:ext uri="{FF2B5EF4-FFF2-40B4-BE49-F238E27FC236}">
                  <a16:creationId xmlns:a16="http://schemas.microsoft.com/office/drawing/2014/main" id="{03F903EB-BBAA-4E84-8529-1AFF0FB8F6D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570179">
              <a:extLst>
                <a:ext uri="{FF2B5EF4-FFF2-40B4-BE49-F238E27FC236}">
                  <a16:creationId xmlns:a16="http://schemas.microsoft.com/office/drawing/2014/main" id="{9D6C4B5C-EEDD-427C-BB72-CE24190774F3}"/>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522091">
              <a:extLst>
                <a:ext uri="{FF2B5EF4-FFF2-40B4-BE49-F238E27FC236}">
                  <a16:creationId xmlns:a16="http://schemas.microsoft.com/office/drawing/2014/main" id="{E8BAC786-4223-4C23-BA9B-5FBFCAC1F53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pic>
        <p:nvPicPr>
          <p:cNvPr id="27" name="Picture 26"/>
          <p:cNvPicPr>
            <a:picLocks noChangeAspect="1"/>
          </p:cNvPicPr>
          <p:nvPr>
            <p:custDataLst>
              <p:tags r:id="rId2"/>
            </p:custDataLst>
          </p:nvPr>
        </p:nvPicPr>
        <p:blipFill rotWithShape="1">
          <a:blip r:embed="rId24" cstate="screen">
            <a:extLst>
              <a:ext uri="{28A0092B-C50C-407E-A947-70E740481C1C}">
                <a14:useLocalDpi xmlns:a14="http://schemas.microsoft.com/office/drawing/2010/main"/>
              </a:ext>
            </a:extLst>
          </a:blip>
          <a:srcRect/>
          <a:stretch/>
        </p:blipFill>
        <p:spPr>
          <a:xfrm>
            <a:off x="6901334" y="3757759"/>
            <a:ext cx="2412000" cy="1008000"/>
          </a:xfrm>
          <a:prstGeom prst="rect">
            <a:avLst/>
          </a:prstGeom>
        </p:spPr>
      </p:pic>
      <p:pic>
        <p:nvPicPr>
          <p:cNvPr id="29" name="Picture 28"/>
          <p:cNvPicPr>
            <a:picLocks noChangeAspect="1"/>
          </p:cNvPicPr>
          <p:nvPr>
            <p:custDataLst>
              <p:tags r:id="rId3"/>
            </p:custDataLst>
          </p:nvPr>
        </p:nvPicPr>
        <p:blipFill rotWithShape="1">
          <a:blip r:embed="rId25" cstate="screen">
            <a:extLst>
              <a:ext uri="{28A0092B-C50C-407E-A947-70E740481C1C}">
                <a14:useLocalDpi xmlns:a14="http://schemas.microsoft.com/office/drawing/2010/main"/>
              </a:ext>
            </a:extLst>
          </a:blip>
          <a:srcRect/>
          <a:stretch/>
        </p:blipFill>
        <p:spPr>
          <a:xfrm>
            <a:off x="4357629" y="1270000"/>
            <a:ext cx="2412000" cy="1008000"/>
          </a:xfrm>
          <a:prstGeom prst="rect">
            <a:avLst/>
          </a:prstGeom>
        </p:spPr>
      </p:pic>
      <p:sp>
        <p:nvSpPr>
          <p:cNvPr id="126" name="KMAF332ECE:R001:C001"/>
          <p:cNvSpPr>
            <a:spLocks noChangeArrowheads="1"/>
          </p:cNvSpPr>
          <p:nvPr>
            <p:custDataLst>
              <p:tags r:id="rId4"/>
            </p:custDataLst>
          </p:nvPr>
        </p:nvSpPr>
        <p:spPr bwMode="gray">
          <a:xfrm>
            <a:off x="4357629" y="1576000"/>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Pharma/Biotech</a:t>
            </a:r>
          </a:p>
        </p:txBody>
      </p:sp>
      <p:pic>
        <p:nvPicPr>
          <p:cNvPr id="38" name="Picture 37"/>
          <p:cNvPicPr>
            <a:picLocks noChangeAspect="1"/>
          </p:cNvPicPr>
          <p:nvPr>
            <p:custDataLst>
              <p:tags r:id="rId5"/>
            </p:custDataLst>
          </p:nvPr>
        </p:nvPicPr>
        <p:blipFill rotWithShape="1">
          <a:blip r:embed="rId26" cstate="screen">
            <a:extLst>
              <a:ext uri="{28A0092B-C50C-407E-A947-70E740481C1C}">
                <a14:useLocalDpi xmlns:a14="http://schemas.microsoft.com/office/drawing/2010/main"/>
              </a:ext>
            </a:extLst>
          </a:blip>
          <a:srcRect/>
          <a:stretch/>
        </p:blipFill>
        <p:spPr>
          <a:xfrm>
            <a:off x="6896628" y="1270000"/>
            <a:ext cx="2412000" cy="1008000"/>
          </a:xfrm>
          <a:prstGeom prst="rect">
            <a:avLst/>
          </a:prstGeom>
        </p:spPr>
      </p:pic>
      <p:sp>
        <p:nvSpPr>
          <p:cNvPr id="3" name="btfpLayoutConfig" hidden="1"/>
          <p:cNvSpPr txBox="1"/>
          <p:nvPr/>
        </p:nvSpPr>
        <p:spPr bwMode="gray">
          <a:xfrm>
            <a:off x="12700" y="12700"/>
            <a:ext cx="1762268"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overall_0_132495475019936722 columns_3_132495456181229360 4_0_132494795365179618 7_1_132495457145915813 8_0_132494795367478493 9_0_132494795368310291 10_0_132494795368979602 11_0_132494795369568464 12_0_132494795369978446 13_0_132494795370476452 14_1_132495457258608493 </a:t>
            </a:r>
            <a:endParaRPr lang="en-US" sz="100" err="1">
              <a:solidFill>
                <a:srgbClr val="FFFFFF">
                  <a:alpha val="0"/>
                </a:srgbClr>
              </a:solidFill>
            </a:endParaRPr>
          </a:p>
        </p:txBody>
      </p:sp>
      <p:sp>
        <p:nvSpPr>
          <p:cNvPr id="2" name="Title 1"/>
          <p:cNvSpPr>
            <a:spLocks noGrp="1"/>
          </p:cNvSpPr>
          <p:nvPr>
            <p:ph type="title"/>
          </p:nvPr>
        </p:nvSpPr>
        <p:spPr/>
        <p:txBody>
          <a:bodyPr wrap="square"/>
          <a:lstStyle/>
          <a:p>
            <a:r>
              <a:rPr lang="en-US"/>
              <a:t>Bain is a leader in the Healthcare private equity space globally: we serve ~75% of scale deals globally</a:t>
            </a:r>
          </a:p>
        </p:txBody>
      </p:sp>
      <p:sp>
        <p:nvSpPr>
          <p:cNvPr id="4" name="btfpNotesBox977199"/>
          <p:cNvSpPr txBox="1"/>
          <p:nvPr>
            <p:custDataLst>
              <p:tags r:id="rId6"/>
            </p:custDataLst>
          </p:nvPr>
        </p:nvSpPr>
        <p:spPr bwMode="gray">
          <a:xfrm>
            <a:off x="330199" y="6442789"/>
            <a:ext cx="11531600" cy="123111"/>
          </a:xfrm>
          <a:prstGeom prst="rect">
            <a:avLst/>
          </a:prstGeom>
          <a:noFill/>
        </p:spPr>
        <p:txBody>
          <a:bodyPr vert="horz" wrap="square" lIns="0" tIns="0" rIns="0" bIns="0" rtlCol="0" anchor="b">
            <a:spAutoFit/>
          </a:bodyPr>
          <a:lstStyle/>
          <a:p>
            <a:pPr marL="90729" indent="-90729">
              <a:spcBef>
                <a:spcPts val="0"/>
              </a:spcBef>
              <a:buNone/>
            </a:pPr>
            <a:r>
              <a:rPr lang="en-US" altLang="zh-CN" sz="800">
                <a:solidFill>
                  <a:srgbClr val="000000"/>
                </a:solidFill>
              </a:rPr>
              <a:t>Source: Bain global experience center</a:t>
            </a:r>
            <a:endParaRPr lang="zh-CN" altLang="en-US" sz="800" err="1">
              <a:solidFill>
                <a:srgbClr val="000000"/>
              </a:solidFill>
            </a:endParaRPr>
          </a:p>
        </p:txBody>
      </p:sp>
      <p:sp>
        <p:nvSpPr>
          <p:cNvPr id="14" name="btfpMGChart269690" descr="Enter Chart Description Here:&#10;&#10;End of Chart Description&#10;DO NOT ALTER TEXT BELOW THIS POINT! IF YOU DO YOUR CHART WILL NOT BE EDITABLE!&#10;mkkoexcel__~~~~~~~~~~False~~False~~Falsemkko__4HooU0THZk28POP9trq+pbTvvzd/gcV8t56cq85kb3NDTsUhojRA0EsgEHHMH7oYP1SYpn09ysXVivguJdhTvfyVMsBLTGvcX7WPTor/CmV9WzVfHy8CnMUuNyY3ZV473ScLfQTvveA/j0bn2fyJT/1XWBTdM9AhF+ExlJ/xLQzBZfiIiuQBaQzIGWXVDFoem/VVWHtmDjiHMMB8tiU/YM/pWUUXPgosvMppYT7xuy+TArZtLvQY083cj8/7EFAP7sRhF7wUWs853qDgzo9CG+m5NkYQ+zD9Q5kNzEtu3Uihq68YjnR2rR4PfafYKYGvr9TYYvg75JpOZ5m4Ia4iQmAtYJ8o8GCTPOwHqbjvnonyjTzxfTJiRrlgfXA9j/vftSnfb4zX2SmfmbtIfyfcTv9vrus+m4YmSw+lCyViifl/bUdh+gtENstnkHO0+e43YOTbnubplxEbpDJwOLRLvFuF8zcYm8VU7z8iUJP44P0YvATSRGScNknuJDZHhen3FDTxa6SduOuF/ebgMGFamdf+gDLfyaxOS5DafxhbLjQmTTtIznR3DPam4TMpz3yy+gajfWyl4EXpXrmjp03INR+n47ccbL+RUCxxOpd7cUBPAPQQXePQV2jR1YMZ82lpN7Vi1bSPgT/PIrA1iwcIIxdAdfAgDfpWtlphiuFWFaRkbk50vrF7/7MFrch8s+FYI/7Gb4ETDNQY4SQ+RfOzRPJTtJYCGS76YKNRlXHpwIR1cqupeIIIq/Z3mdFu7E3SXUy6GjQ4RuJh4xqxXBED2EtXfAEcMhyrJ0NLZHb6JuZb/sOzFWJtC91t6GjRQ459iTiUWm/rjMiMqsg9EEXBKoVvcQFMke2Ut2IlhYFE6eMHNEtHphRvpKiV4gJ+KrxZubFK6ZELpEbp8/EvKswIkxMzSUrvz5t4JsYOnTgxpS8AXipQC1Ulvk3waR+VXPqjRBu2c+c0ZIr2gJyX8jvdcS2NbI6VBTn0j9qQSxeRB2wjJO4sLopZFnE/lViGtHHyHK4/aBAjiR/7RBPITy2Wg6aYaDq5TPpaWoNB4o9qJ4KQITdVbqeP8nNvOl2mhW42Y/zzEALktYnhdtfN9l4Ruay0xCeGN9IBpIRsottL2UkquV2MGMElNj44sl+Ym74VVkvcKxFysuJRTSuW3RLjZ9zmUD7dEs03BPVasPk5pIod5EGpYFyUIeziKI06wEHdd8jdIN65TRwGcAqWnqDYCVSTxPP2HEYRquSAltM3Xj5z760bY9Z9SD0ZgwixY2hTyZkRyDKhvTjPITTrDEVlIQ5vPFm5g9NbMoeyu1C2JrtPROn77n2rVXNB5jZ0he+Bt5N8kKmOQtlVxVJq64YVgVS+lViGwfug/mfBiFaYy5PM/6dNwUzot6pMCVpcB+oAZ6/XiQsYk9cjwWb5wZJR5Fa0gL7RbmqZbtOT6bFVz4Y+M6UDh2d1ZtEoCK/yr1z4F4Dm1CPwfclttNfeFsseu6WabBPrggR1mPIJqu4oT1uebnSz+Vbwtzub5TVy8xek1VmW3/KzbgQ780zqRzatxBuaLU5eyU1mk3AJ3IjEhkKN2MCMsjWP8rMFaCll6mtVaFDeHDF31Z4a0fezmCn4M/MyMMOs5CSopDZbp94myE7gnpPqZFJ2SmQOjiRHkQDwn5Tro4MuQqCQjdggefW4e3C0sUWb7se5k5nG7YVs9F6igWrjRdRq/VHKs0fNZiMiZgVSzJe8aGKGA1N7wLHJ4AfLtab1DajsOjENbwvPld0I+Nyp3SrsWhgtbPE4DiicUGh/YHDDz2aCrsnYOI4OzU7Dw4fp+Lj1I4DwnbmFg6+ugdHQhaFLYNs6vzC94VRXReLrv3UmPZoTK+Rimlj7R4P8iUnN2O6h8/nfQxGNjrvlJbbrn482P/dE14T1VOILXtHPt3HIu+SUVZUgPCD0JGT2ef7hKg0unb0+sNx+QRaj+NmmdYD24jpBJ0indY48CHMqvza3VE2nmYiP5vrLEziFtGuFdlZm/Y95VW4NrVgGLj2ccPREPIT607HutG6hvHQC2ibJL2MVhGD8F+matX/BoBGGp3Tw/cwkRlmsKotBQyKHpFlxAiu8krtn77BhDdSgoIJWA+xUf/Pq9eM5DEDj23HkO9VIXxZcKanmEDtc/6IIbVPdutieW0+6Uiadhke+9IYg6i14lVH8N2YsN+VWMcZz+3QWkHcqDS3N9z9j98dl4GlM/yELHFHH4eCB3dv1/EALbhKFXn5W1YEa8Jsy//E6x2U52UpJgSQ94OjpZpTZz+HifxjopnRupUzNb6rpFmrKCe5S931JpBV0HhDdMxx+I75Z0kraJb8MkdvqW4vRXl4fSPCxU1LTS2XOiN6fR7O8zwqud5tezLMRBpwm7+6NzvSG2dHgQNES1LsA/JSYnDqzNgiySJB5hAeCvWIaTL1Kt0RgoUZj99/P1ORPS/RXa2hHBMWWsUahlABdujIWq5xvwFi6RxU6GJc68TpQ71xtSDoDNwMzm+/FP2iIze38ur6MummSopDUoGXgBOyjxS3xibUpkCtNRe09Cfg2wDoc+teMgAbufJd24RMRpYYbkpvM/3zY0wa11a4whD2xzh5cj8hYvL0DBEAlIg8WjB/m9KOIj44pSOi3TvL/e5hIW2Jv2gXc+re+eRTLpV0CLHhkplzHHsB8mk9+nT16gF7eOrc6Npuh8Du6Oc58hPR9/tBZ6R8bLsAnsv9GVxPZDqDMMdvbPujrXJprFUOYE7mT05Pxj2QEFOATKRFESRi34RU4Vuy9LYtCYnBOGSaUVzAfmYpRWBH0wS/iztWUekmSm9Y3r87O5hdt5zyVipGWj4hG4FBKTzRsmOx36DN2rR+NB0uU1KKr5xs4j3YIJCVRxDH7HBDCdNlNNIVGMe+F+JDRxukItq7WtwOOTr46iEZGlGFNC8G2Gw0wb4/IH/c0/ToE98nUSa8oCDNRxyld4BdSU9BCV6c3kiIpmzxFn5kGtSlmm0KDeZ2hbzKxas9GxM9ZogX/NsY2e5zR2s5X9/8uwNdTQwCu73epxgw4EZKXAsHdjyMkxKQfF3cof3uVaaquZczuOwSll76KQefd2LRJaAoeTF0sLTAl7XuWPAu8bu75D1gavOB6Biinm1Iv+PeLKAadRilBMIHVMGsuvywlKdL9UuASSDLwS65q7bCvs5CSMIHu0tstbp8ZytOalVN+j0kDGa+tpjOVCvmb4nblLEN5jKnD+vR1w7+n53UFPUdlsVVGlEJ4+msxZpjh9v5FsLvGqAHE5SQM3oTPC0VE7xKi8k+Zis58eR6Z+ehPB9hdvdH/UUTpQcKmfAY9pZbLUhLCw0xVNbZCQWWV2bVRNDOTev/H+SJHtc8c2ZUXzI4XLv5AgAQcQJBfrAwKhzWND8esFCYb5qLFGcJ2k3xOFz9H1pwMPCekR6OYGwf9H/uctpu3PH6h2GGHWHvptncCn/MvdhLZou/QzcocDUcse/Osx+qxnO3OcTlOca8lLBiWRqyCnKDT6dI11aWLZbsN7nU/6x4nzflPdvC4vP1/GthY1WsqZ7zrasAEd9RiEuxoiDwjAcCM4/WEdca7BdUnItm9TL8xt+UYGlE47JsUqxFl5Ray9fq2gpzaBAwRYzMITBlosXgxJ8LuFKEIxuY7V1YUBf7WUoLD8diOh6+qaPpE01bk0Qm83qpNHk4g35e17ZkhZu0R1E+RefJsKci5YfzoXv3lgAgnEBPTfXtwZsBqqtF13IDtkVm95NEk4kDiUXK+UPMaU2TPcLapAp+PFbG/E5T9uWEGrzZngRDHXI/gx0rehrlGyqpO2Y+1HiSCabXzZD89U701ak8EmVVoPxW9plQv/yL4i5xV0VRltLiXCW34tdfOCB2oNQApZ+Y2knLLZxMrnJNsDH5VSpng9hhgD0okRb7R1RC1wpWEcoImq+/XvglWRIgjiHXsyZyUQDZCC4ot+4FVYIGrZnA9tq42tzcTzFQEAYBYSrK11zc0SEsRv4mH9x2A/luvtv2a6cKnkGV4wzU+SO+z9JtsuQ8v3x4GZO6Qh+CsL5BI5+swa6DNOm1blfS76G41DXSGBcuLZwRxscotcim0PsfjlNxvQy7HhLVEfRVKvncnExkzmSdkRLDvFc9NEdM+S8IQKwACGT0UWHSF7UHrLKAOms4//oBsUm99sGOyKYMIc1T9fsNVzrK0l45zNXDstsPHop0p+ZmFuDkTYSL/cbXjsS2MVuaZFzG3C06mpwbqYdITQBh+WEDmCseLpdZGs694//MAOy7xZYVCb1gtOx2HAQjkAT2dnF7jy0tAkx0xhtuD5KIq6M27Sp4NI6T0UK1BaE1i7nqbJBlQg0y2fO+dUMJfXHy7dsNqmi7Gjf85HWe2harVixP99VZnynG3BPrsuNjbmJhtaeJeMPtXEvomXXqcgtNoZxMr0Ykc0PL9Wcje+woui0Ci4HsG8BwTbQG2tJL2zWouNxzpck/XPKDAxf85Qv3+6ko5Ly2AAJgTneS+G7OKpc3BbW91QD5HaBoEOlQ73SRLV5BMNsbJRmNflyVmrfkl8iMQuU0duhxcmGNE13qlBx2jZurEbP55Y6Qwa0S8a7xzFmxd9xpqzxsHSYpvxqfbHVoVqAOvrOdwM3xbNEaxrnkmukMwqUtq8L/99r6IgDXmxRxkMLBk+zged8+Gi3gAi0T9v/AWMq5Y49SnXop2bxRQelWPfqokkhiSG0LZQMWLc+P+1hZzDHqfOpfOeY0wqpM0KhsEl0oB8p1Yh3q/G9VvYiQBjpgatJ39nI+N4goAjSSZjgE4GRj6PB8Im2CEw7z33tSNRXUNuJjnv/o/FHjTXYtKWlw8eSYOPs4JyUBBLjOwTAqzE03nUN+/2y7AEgXgoA0oOG8HQT6On3eRddf95B6XgTYSxO89JkGp6dkPfxxNeQl2wnFHR581FGsw4t8rS3zvJws808NVeyQtsbfnfJAmN+kpZ+TatekkNEmCc7UGXd1W+niA8BPRUPK0T/cJi7f9xm4QmRRL5qzHxml/yy3fi2daCaCDWf875neETNar6xvn5yr4mlNfdG9UgCpH+ZMp6qAmd7o2uB9Hlm1LuS3KNbLREFGlzcuRsRyrbMqIiw6DluHVTad/z+zz78nHxShaX4Y/hvgB1LHBCmgL6eDVbJA1URK6NA+/9XbFfrUs44ltCKSD3YnErplyqY9xf/wUvrKYan3mU4u6QjiQ8RsY1+LAWVtZY3CwppphVZmMuXt7ZmL2JltHcE2lxOOvOhgBSdyc8AcUS63SCqS6Pg0f8AJZRuz8UCGH3Ft1PVAG4zGHcFHNraSM43wwH6RzEJkJxCqyaW8q0ZcMzkaDgSDxSBHDRXXybSLl/+rlE8j040qIgYnuItmXPEr6G344HcGOzzqK1MUBggWOtxXia95labXVzK6xN7bHs7KaZaaPzOz7y/BkWxpMdZVC4bQ5BHAvpZ1NGH+PZD4PbIZcJNX/tHOUPbrU82vr2HbqJ5Sn4hEg8mdMSYn8QxaNqpkAMj04MGrNkK38rqxEpl+9AQS/zGyMrb2B83TL9S+eQ1/ix5Y5HlKBtRQMB2RXGDmtbHduVdNhRJNZ8kvGXUViyTCYLZwO6395EAO7vOVyTMoH0R7Qvu4Ad2tw9MMW8XhkMJPl5QZa6JYxFTarxm2X19NYZiVU8ljBSVQYSFwf/fepuLGXqe0oNnjHYjWLd1t9gp2A6iJHXTpcnVq2EXEOFviUAPKUmIiV1rbQtcXc1LP/CGO29ragzKvprljQDL0gC5A3upNgIDzWu6qeG0wsmiWOuP8mLlkPTzfmz+CnmcblM8dA/o4ig3IzRhrdCes9YIvcFUuuhhNIL1vtrSDORQRqDin6UcyL6DY+1mQXBjc5S7FMtXrwaX8r5OmYdeNK5snfikEGaptUox3qgO0sZodO9O3juI2TLuLTRHkTXU9SNMV0gJmTnmAK53sa6XVVHhM+qKgbbktxli/n0IFKJgcgYpkcEZNp/fpZEjzTNNKZMw3dtG4ckrTmwWTyY98LoEjUuGqRbrB6ceJqXR6DK6xkDjsjDPA25Leg/QUVqyHx2y5tgQ6xWvbgppCgUaP675Z8KH7jdyk1EblB3XM4FphW8o6RhtLdPobi3wE2ueFRj/bSzD7PZCcwI1JhHLKRF3fsxB6szKSZOIrY2/O6iXbvNomepsfLMlkHlBZm1OoiQ/BloL2DypB0r6pu+W27X00Zf8HyN40ebSIvI0FHFgVntkRfI6h1wqkmpqDiFQIiXuDyzunoLRkLYRx5gwKFpqJD7waOf6LPSfDpx2m1dosFjoa4QWebBIsKShLrN1MXcSSnUTLBYUUMl6zttPKKkAwF6Ae+BuDnYCfkbLFppnjVIpt7jkYBjH9Gz6t00hAOpZBQ7f5x4Dab2jVX/tJ9qf/53FwqZesdrajaur8cGtt7SJxo8T2Wsi+X8jJIWgpatdNz4HQ2FyDPDtrU+sbts1S8uEOCPMB/l/y4qZsLVu7Brn8viVaLRutG7DAvuT9e5d+hVXme9TReSWxB7J96ZlG2c9KxDypKcWTXqH4gHqnbTXYjGf3pWMU9HzAYhLvwHXdbyHKfYjX6+as22PNaK9IFNadhthxLHtv4nkyBd8nWeH0jkP+CVPjpvvPx7Om5KX5Ba3Kp+qI3p6UzcpkFSbCVzwCNeyKQhZPxz3MrWgY8MsuTe4Pyarl+yM2w18zhbKfVF0FWN585VEiuQ3sfsbK8RTRN15kWCh0g6AY82fvm/kBQRDFI61ZOFm+dXMivTPBYjin37L05u2Hk9JuRSxApYfm1EWB/uuolGBRGa6bo+Zl72RyRsX/DoBxB7dY5Nt/N2bYzpfMqfeHzVodqrz7XVYSyjLWMtIOBqFLvbsHEyMLquF2Gi0YR8VZiTXqweUC6fMSS/V5OXFG8iUksbVpj+xeK7PwcjYukRDFgv9n5cPFRmZ49GMtISKRoHTAewUxWmD3k/bo6ansrmg2mNnSSSVkN1iVtFGeDoYCewhbBYZjN7ESd0Q/Ddg+nDaJy2P8u/fXtPys4UOmSA3jiEk99KkwXfNoUDivUvjuc94LrfQLDAne8g81QF8AmLvoUb+RAE4GilEoBLGpcJX94b5I7MNb4oAtVzW5oZf7QBPwJEIXIYb3KUFjlIaR7xtojI9hK8JZ3Q68klbBjGRnNMOTyMsYHv+kPHkidcqVFVGnPYcFKWj9iE7dHAgsF7zHGXiH7YUYWZkzs/i7fAhDE6yYBeT84qRrNoMygksMhTaCeTApGn6P6MxVFVybSZ2aPqpTizehM6IgZIeDliMPW5JVRSPaBVMQ1XbevlKZakWb0WCuKzspPHC21klXAQY/Nkk3B9It5c9D/PzOwHt+iC+aAtERNUq9uosWkYFQwMQr7yd/LNZvjzo2/KcYAgjAEeh2SVrptdP/kFAHdcKHI+fE9hDo+R0autiS6EFVdMLuyUZVv6jRNdsSewxVXMgQ/oqIMxJm0g53bUIPCiH97lgoeEvJ6enk+IZ8k9DUnsN6qSNYyMo9WZr5VGnhrFM2vlu71b1tTT+KVmSKu6Et+P6Cx2DuryGgCwIraLrskutOnKK/R3nkXpwPJSRtkT/hSBC1AI+R17A5C4NgXDBqxZezdg0zAjDJS5qDYRIxqbqnpaWRi4EP7bLIa02Ba1ehqD3JiJKQLlE0YUILsxeAuyeqzwvVnZT5zx3sVwbs6OJJxMDVeHRgG9DKAH0VlrOxKtCPxB00RHxVGkYjTuSwu1xGn1aH3J4LVvEALyBef/mtK8n53qrLxCwT5vtYMzt+5gADCNxPq5lIZ9ILfV2rHrk4G3tbZ7MMmstDh8wplvO4YlgcHSw7y4JjcKqKkwwVdAY4cgCR3HCWGkjRcjsvDhmkVI9rEbZiYdPdlPDqBoidaa2Kpy02c+qThGiCpy0cjEB6olY+j9MHlwn61rhklzFsEHTH0BsqU87RhQnz3SurhNT7Ps8qJMdFNe1Jh4susTxEPpqNJJZzt5HdXKaIsR4/dBDeatFriP1hmGYdwuWQHcNQ4qZS2HzPum2y09Qr7VefW1JaRrRFtU/hdXxBU4Dx2aaA69gykEr0LN1rO6k7LgHSowvRWuq1wc4Cq5C/dj4Bwv2RfEeo+f55dX7fgdVBMbIryvVYTCtb3LKvMV4Vq5Tbcprg6ZBXJtl/Gmi6qXpO7+3Zk95m3h/QdQAUOddfHMLVmxs0QGyS4EGXZ0n2fo7wLPOkPD/ELPAVzgvouEjnVxLRGUk/bteDWopmwUsKx8zRsQRhdMSBEadxkXoD8qpL/0iqGKfu+edsFlT82owTDXl+bv+ziTCUoOtpMgWZkb1E1tj0uoR1dRuYUjAS1GMNrX13Dp6GEd/cOcUbU5ABwQRDPSHUtErY8lYFOOGyzmHnB7dFKJFlnBP25r5URKYpYEv9aHHVvkUtgGV6Go/gFz/jC963o7tJtPcI5OT2WGlwDdAJPnT+oy+XoVNM3XbhkCMN4+HqdFm+pi81zuPqqqfTG5b7CdA2lU7cc6ml2QoZnxy0ySb5CzbkeT3Ux85HbFbdi0OoOhQqO5HxG1oFV06nCrExniHaBzHvM4krXsedhFwZFuC9uZhRBUtwzVnGkEvCOTa7zaG555w5TQYRfTkLFyEo5xQiHaRbygQAvWy8zU9xY/PnoZiLLLRyz8sALlqAfRZ29tzABV4GEfshOOMv2pzTIRzpl+80Ytnbw4gEUgr1CqtWdaktec2Rs2Bwm37Oup5jaDoQ+lwU4vcdMhIVYF8ZJ+js3pxj/UIkRAzT7RkUFKeqjQ8fqKDfml+iAcFTEm5S9UVsQ5LFvEfoUtkQaif1ii7VNpxDpoqva6846ImwsgcmJjpVFXkqY4XxvQ/iHG3CnKWLcMTevG9LY1si6MGC8a+PRD5RtYQQX4ZXY5cLysMq894hPMN8xHmPAN69Gkw9yM9c3A9PbsTd2rNru9qY5l7Wrcl4qQMyQobaVGU5DZwmDzkGmk7O70aa08fULM2OD+PATKrukxuJ+Ygv/iXFAi6OB2TyqMSeRG4hZbnBvaO3Ki+lUw76DzQUN/ZFtwjM665/ZSu+rfS30a0VCeYrjkB7EXUOSS+4Zn9P1i8Dvd1xnJw0Gp/jVTWy+7QnBFucmGbesAUJO4IEvi+hOOWCyR81rYeyySgnXKF9Eq81kpq1qSg7A1Y/yf7YQN41KNLbKMrAU1WGpKdEogvs+0BGUXa8CxTf80M/NZi3Yxmu5ENR8oIYOw2KLMvw+tfXaL+eYfpvWbV2dD+as3hsgeN8CGybHqe3a7gOe5cbH2OmlG27e9neqDoSEgcjMvWhGxxkDbd263Ibg2Sfrvf53zOPo6NczCP3zzNO3u5GAl0Iihx5nb5QYCpp/ydbfHLg6oxAQLEkxYmnh2SCZpQqFIB6QDmQxMa/jk9YErbeVGrVvqriZjDctIF6ouocVCbxfJYt1jhjPImk2m8J6WHDHbomIoV69GNTVXnUuU1XvETBwoINgf/2rgIZJDTWsQZqODsLl597C6b1FwwioS5CZ+XBDLdUaC2L7v49Wo45GMrUcU930h7w6Opi6taL6p+FVumSlrhnnKEKf9DtPyv2qKvVAtuBuiJlaPi/WUnq/JPcSlv4gkc4NIXWOrVPOnP5sDrjSYF4q/g7IDQBISG/5nWGsqjP+rNqjHQREOhIlsQcoJUHJ/6EpoNhPXDrVS3vtEVLN54cHlinlwnmqkRGk8zWA+keF0pD9X5KfEeZ7ucvDZXr8g6ufGpoKDClpD8yVFvPWt3/6j0g8FDO1jJdMDPM/BczLeK6w8KxczbiesoFAdyxTfcMD8VekPXOpMPFNfE4zP+2ItLAIlUQAXf6Flb5XIk3j2SM05KOVL2KH2aVCct0HMPP3k9roYFQucaotsSRwzveu8w5F0Qi6AHJPbrvFJqPEvKrxebNHwkH67Ua12uu++ZVaKby9oYQiW4JT/NuIGBd1bIprW4vRK2f4X5P75OX60DqCWyFUpzwX/ldpfztM80dslp2YmOCfPpHIWLW5DjEA8Z6HdedDe1RAdUEByqgGWFkK4VrnRvMMhAff4QAHTh74nKTbQ0KMJs2WwvEzQXfMXGkyI/RyXZc7luTKGSp9m4hI4ShIJ3bBB6/9yxXFw8TS6FHwdsWEnW2TB4IXZ6BVRV8spNXTe1KwEF9GdWIunKScv8havUhCisy6Qdojm8+jHxOy1pzUVTYCe0AbBW6MYjj5fONrD83Osoi4sgSfk0Dtay6beX/z3l8ursvoV2P9seNnQW2houNIHzE+5xh7qjb88D+DKCjaJdvKaLp6tR3TYwq1vGazzf3rcluiS5yg6HhokUOA59xZC+7RmVi94r6RAVouumEHjkau8jpwyDJy29GYSCcXJsXToE2n6lcQLfxuC6fZ0J0Wjapoh4W/ns12iClbMa4QPM1sWDMvJxVX8PJfPoPj16Jixw8i5JcI/kPuUp+mwcVvwUKXHnqRGQBOL2hHtvIflzavuZxX8bnoBzNz1aQIcdENB+15ROHoRrvXFYcI5xUKPJ2qJn8pukFaSwkonZLwaQwGMxzxaLfU/ri0xG/YUnocHO9YgGuujRufT/1XLZ6gs/dch/TiHMglA8dCJNTRMxn7OsczcFAMN7HsDjVlRKy/jXSBDwDL0I7knY/JAobN/x4/xQ+VJzhzsA3xUvN4o0C3q7NbsEDp2KCZrdaWEtWsDKqGSGSeFmzwSyfPBuuzDfhmmC8Ns6F3NDuVBO+JUAH12azGIt399myKTDQagDQtpqg+OmSIOVKEqLjsT5nbH7GgASW1OEe0rCzROlLBM1hzoag6pVWaH88xS0pqKwx8H/7/LNP/ZRRzjs0cZsYQxKVbpBOVr/rFH3d/1hcENsq8cMLSSgIGu5eDQwNU+sZBNEOJp3AR/TnlpP8DprX7xT6oyUkMAVFX/+/3JPT8/AJFq3dWghPeYN7MyE2EMVA5eQOstB+0Rzl7FgevukenBH7dKOKZwH72hJOpKAmvzhKq3UGNRZEs82ni23WEPR12vaAc0jre4oK8UX9m5hIzHPPoqVokfkbbboBj0l/ly0pCbMHGJc9R5ELiPF2jngw99hcwVASgHflcb4czJGotQPb8XBnc3Wv2f+SlC/g4XDKeBoQxXxFcp0o07VkJtnW9Td5+dwwkQ7C9ZNyMp5jrei+CX+G3fuNm1nDmMu17oj5y14FYafba5QS9ZYS0DWGVdTjrEHvcqk1+qeOROC92iKkYNmwgYSnufUfZiZEu9EAFzw3fLhjkyQ5UiI/lBsXrvC+7srA212BEUqO09n+CiDhD61QG+3fsqXY+osJLZxPT/fRjdtRUlYD2S+S62PcvSToYaYYkWF3vHDP6ODEFKiXGozM90wPTg2KqRbUhGWsuVQtCXvLqfP/dDdviLPBpP2FFldFL5DD46EGDue7jTvenabUPjAPrPfTL9DjHwTfWar349h3KcAyY9y+cUxcyNGrhcEauJBRCJgDtxBpA3VimpEs0ZueW5lHxv6mFf8T44b9RrpKOFmJYQJvCcgyBiJhWd1J/laKpbOOMz/urYQ4G4m64aJ8DHezPij+QLYuxumAt9gj2nyj+L6cfpouLrcRWsoalwxj9Yc17F5YYfAa+dkqybvR1HIU5ZGuT4DsgB06R/WA4l9ce26JZjNv/PgjFNo/y0HDJLsujqUk44B9WUrwSnzOYokJmf0AcRNBGG6c982aL0SUyTNTKD9X3G1+aNLtjpr5wDpah5ut0+/ZFX4UgUNs/r1FKm7JPRvhpzIesmnMSXertgg8mULtH4Taf2EOFVwxIMNpRTdKp+bCMtNohd//qL0MwCJU0zg5KPisZvu53OJ+NCaug9y7Kme+rIFIVOvlm+pVvbtwH9Of3xGeRnKaurVRXx3Sauykcxsezg01VRkGij14DcuiRVY64ipJMtvw/2srFNQIn4MFMXuJs8p0hawWxAFo+INibgsvke/bVZA6g5+pz1OsWJH17mWVR+4oA8+Zwca7WT+Hs0wONG2DOqVV+rzgPTpXBKUJ5Tq1qG789GN+kJi0due6GC0oF2/STynFlJCWtZN21N6i8kvGjmQhojfX0e8GXiWBuFiIOCbb8yhDOhDQY8xrfS9vK1D/cn2G25ql10FXVJ5BAvQK0elIWuadoXmfsdtHKJfj8RDxT3aC1A2Q3AUgbcac1AwS2+Pp3nMcjQHoGSDYGA8mEjeFIsPpXFVhFBY3G60fzbkz68cLGKPbCCyYwHocXu2pDSCPrNU6rB5DAz6cqq7SWfW229lSGJ9mjrtpdl9BSK7XmSajkKDkj6BUJFQPnWSHx0k4J/aHixp2ctZ5lc3/HswrJTxdwNSoVH5IJFD9Ak+iXyNjt4BVkzKHgQQrjftA31VkVcWYoZIxg3HiHYikm1KXyz75FeLMibV4BSClN8zKGNkDDALMQ4eRCnetYLsxb3l3GbctbmnBpuc5lXTWSVviVbLZyO8oYyOtbu2GSxbqcHsOs+mRCA9BDjCVpN7azIVemKyFsLqL0q607t0Fr4gljVYm7VQ4q7YxtGVRKY5V2+tN1uAKbTQu2Ry798Jbsd2z4DBd0HejMsd2FekkgB7YOa6kzgEJiQC3HlyTMoZAehUiD3UR1Tpd/f8Zx0Av8sQI/3Y42xqJPydRtDK5mDwkAe8OPdTH52X6gaKQOGRdgOT7oXrXdhxb9l0dYH0+6JbOPw76pQ5eTbhF0xEVwkW/X1F/qNcduH+0MHv3th2rWtjr9NTAWL5yFwmpsJ7zPBfrWuVq0WvWAQ3DkRCGe4GBtijTkKpUpYJywdbYMp0Atqs6bULAxWkXNMC9FC8kKYWVhfD5e4LGGzZy50z5ZlwUAdg3H5sWLy4JCg08dZ7dQttGdgHYTC+yMKnGdn2n5dl9bmh5gzFoTHVr98BG1M55BKs6bMTxULhfF+mf82JFkgErATAcJPHZvKOGsGmV1ZI+IHOsVOgJWL5qa5E8hY9zQUOhkVrIU0XiKixn0Gt2NwjknCBvqLCxnYYRr8UFsISpA1eHd29sfB4C90JYfzrHdNmmt8tUiUyaAugKyUtCmN7eaV/A7ovxXc35b9c4QzVjd1xMMNHOCOeL6gHr5DeZ/SU+orpkGuFEi27bHVotAU4AlLb9BC4X696s/lBNVGxvNxyrYl4AOLu1ZJBk4bRkeMIyiPX/aSPoErm/Ij1ZQMCHMI29qdJVQ3ukala1xotL8kR2t64+1cA6WrkT9vgq7W59JDhDPF2sT5EMSXiweQPnyx2A4BHXUJkvlOyCwNQdCV3R4vUzXt73UMMRIG87u99wNP0CPqgU5s2Nbax0v/L31/kaBy+VxEdDU5OGgaDHgdmanZY+YJt/mFsffdIg8txyMbBDpMCtVmrzKAN6aJwpHm06LWfOq366hwdtyKQ8ch4S0XFA+zq2KiS2koIuy0NvsMRQtBrgCpZmXPwHLhZmwApVKYXfUhRpFoWjBBqNU4SFpe73K8SJNJjdXbkSzK5g04RiZCR4OHlC7bgEUMNYxSWBR/bPLGnCB3GRWV28B04PvrDxX8dZ2kC+Y/Aud/yytJtIBdLBFhxFduRuVvzAGyx21yKbUfxKZZNnCw2AM2v8ANftHO+vMrrBSxPD2VSLos3d7dG1OAX8SZW6W/KPnRjFF2aCG7SlmYP6Ex62wkRUte66xC5GIZeF6ig6CW8yabwxHaJuY3rEGLBKWwKyXFmaqoJPIu+EI/q1+2VMWJuyc3V4qmLoE1wvyEdNfetbf8NsC0wXvGuYvLd/2FZdIiQnZ8YczfIhivrQlx3cU3qQilmisuu0dFLGtCpcqAKiYoXQe02K5KFwA1qPiajfzOH6S1hstRnQGppZzAfOgI1hEIeIREYN10IkVjiXfA0alVip2p8tPWkU/s5UCTnxrSv3X9OtMrO+69cUnNavCGgfPG3R+wmMurGDgEadH8prZ4uDqKd5zuXWyG+XaK3VMEp+lAA2C/OMaor4InNaMGZ02FedtzssdzYOKti4Bh1BkbDp8FAOYQGBqqUB6LecPe2L9XkMbWa+K98cY5YjtCN+afZsUOwafxUiuXS2WqT9W3cj5BL/rF3DtvUEtvbWYFEfZP8ugOIbYmHbx1Iq73S7kU4ZvDvgqRmMXKQkQBZgfh5PRjltLl65GOUlDLU4Yyn1cgiGAU5HHo/D5oFk2jFHzWcgj3vhrXVY0mZCuqslKiU22f9MoLPN/XouXND+RQrMnVAyz7leJ0M37mAqBim+BX8LOjv6o0NHm/Zt7PvKyRSA9JZcc1d7tbN15WrgAdY/A1qdRAo7L79o/37tZIlZrP3hwPodvwqE3ey63QGtfegK0Hv3KZ/GTq0fpylFBMBOnFYGGhxegki5lnz97Vjr1/GkMwkupaUCvgHHkhwhBOR/OPfvT4OCDOi1vsmdVrti5wVtgemMi8HvYHINsSL+iit1RhF41Zjt51+alT0t53relk3U2DHEPzwaizqj6TEStzRN0lfBUdPgYpQWyVQSth+Cj5XsTQ/T1DsSaXBNLAecg3lhFuc6QugDfuEQLfOd+Y3fLQe8CmEhE7xeRQpDQR07SZUZL0RUxJBHmK3EGkUdWaCFLEAwAP+VbmJ4MNDa5/xGc6lGtS0qiyE8BRqC+YmMXdeqDVUZon8mDiM5hvL4bEd7PrE61T/DdqsEIlOisdBYCa1WDV2+TM6lyb/sBuEKdm1yRE+1rjj5uI1Qj4s7EPYWWvX45wKTkOLms6Xe+ZevFgq2gq2CIYYMzd9UQVUquPmT5A3QRttvI5Xao39Cz8bfkWEHfdU7OpaMAeqq2b67tXJjdwJPDTVUPuf/qq8DJHsd+Rni5lKyzHE+EjPueZLndZ1zufnxaw1K0z2ui+JL9IMeanX/g5l5dydPDfcYwGU6CcTNYpuLWyIUfdZLy6lTQv93paFW9yOOFb9dH53rQ7Utm7YJeAmG++HvTVtR9/OiwHUpcj52etFjOk8yJZF/SqXqF2wGu/x6xLNOwRzdsSdDCeBR4M5JGVfq55K4SUE9Mcq8oq8CGIF5YCS6wefPeJ7q3DkVmAvK6AY8tdVJ0jVcJ6PORV1RpEzIA8PsAEu0cRzYvuGyC7JhwU+1ypfUjb0aeixf91xfHJRCBVMY+c/GF+dXyiCpPurTTETXtjCENL07qC64nAjKZhrImVljfcjYHrBjVtOGQiCPvoVBucu3OKBCpg/gi1Nw2Oveb5dBHFxdCOvmkzT72puCjsr1XSrz/byKgemoWu4WmZxpdbw5r4tOBDJXFZARlK4qDgXZYOi0M8TWzmPAH0i+iqP8tDchkH3FY4l4GqbpP4kEsz7rgL3CYPPCqVO2kI/QaU9Wc/NRFrh7R7kljLYqhSsehTdlAt6pRyqjRmGWUPpz9I5v9I3TSXrKjD85nA8KnmX83uDtq/QDl6ihl2k8v4azIvZ/Yi3paBz4HgN1UEGS6kCocTyzbz3CcXQYMQ8dAaOq5ZmR9GBGfFni7WMYYYLqN7q6rQiZruEAfX9nBgUP4OM6Fown1GBptM1nrRc43ZQYrWvzF8BHs+fGbUIt9o7yO4pyf8iQ5+z3tf2lhxe9cCEkMvacVAu5+sAIzq2Ul0cdv2jJ27niZ1+u/N5wq0yKBqnSBTzwUbHTBrTLFzJzPLmpJmDr9P+cLsIm8v1FT9ddiLNKHZYHlUNhXPExnvuIJemN+6RbrkEC8P+T4wmFj/fwfU3OgX5CckcE+N3cOAUSB+hKgLpDYzT68Qq2YebHMQlq2oflHJmeTWDlk2Z5A7cSJHPNY510YnU+X1c4cAg9cqSTzqvuUvndu7DuZL37z0Z2DB4X2dEORltY4gqNy/nVd4majLTG1BcmnezEiTZGt2Ro4R7G21PkQJmwP/3fXVmF1OzkzB20jW2ZQL5dxnIeS12tMOR68AykSQ4GliM2GO5R9utynoNoqLJjxjZmXW0mh5URXxJxDfQ0soKaGHDolZm2clctXlHEIOOzk8LFfGeLa1Smrzwx1DnOIrPWsUO6rLMHIc2vFEqsla4nYn2BkCoLKY2eD0RCynqAxveEhKwwc4FIQPcLWF0UVIr71G7tDQ8dfJsDnJzhxcJOsgQL4zEv48Ap40rHdZusij4iMZVSFeSwjYvZk//hbcz8x1kv2OsMZyXJz/AZpRTy2AMwZl899IEywx3vY0cKDdyAuNKiEJ6mNP4OxuShcMGIUSMaG0XWVcbx1u1QVjhH9j4vjMi/R/K9vZClB4csUj3KiyVF9h+ab9rmcMpgf3MUfo+kyCyhebKI++JCZtKyuqPN8B/c/gH5G5119bjx4/11kNdnF/HPLYYxzhTNRSiZW4y8yTQQEYmzJPzn2Gf9di0+2qJM+trQn+sfHctbRNyfs2N5zr987mRZXwTTXbxb3AG9f2sJC1eIyN5JJhmxCinoOIg6+LjOZBNDYc26O9t3awHj1nVofj8FRd3Wt1g426RNI4+4+K1kj8+wqBqQROXVgrLWI8/jUtFbb0WRYkkspfkJH9LKaV6iUavrIOGG6EmFDa6r9WJf05EJTtnKLVUaen12OvGCZLWoWxTL3FO6nTlDgMR623JJlV1mUT0OyUQSs9V9EcpdZ2TSkdaKODa7MwOmvoVaoexvVv9q+NnWmK+P1DVQzelVVUhMgOlBWA6Kq2Fqm8Wh9VmyZnEBgLQ5W1ayvQTszF081qOUsKFllu+dSsoNyXoCBMNRqpgcaOqUh6PE+8NMdv7aO6/3wtPpibfhtIBbRHae2pxHBVXAytlByqCI11H3zly/tjo06Rn1EzK1d/ocpv6vhblUnysDIyoiv0ZuDSCiuSLkVATZnthD1GlWyZ0OYyyNUEN+Xyyn7VF6q9rwzPdUS69tNMMj8pUIIyDaBU9r5TKtHpl22mzHUyfvHAABoqeWvGrDf9rkDJNu4HZaecFl/D/5PcH9s13B2ge5d3A7zictThWYenDtwy2PxBCKYaaVOGmuuGNu9C+f6zdVBzxSg1JJEqKtw42G0oa13ToFL/m7SJX+EfQ1OuIapt5sRxfLzS9Y0rBU+J+srL0ocdS2YfpgIKih6iWGbXUzM3a9V0XObN0OevPGyLbycwYO5Inc5QZorgMr5BL7H8s7ayPFu+th7x9UkTNq+fWL5IZKssJrFEDz7MGGQvvhTCB3v63QsbuPNiqN/zm7QDeiNU80MgSuV3I1idK3U3hIFEUH8EuTaudc3OKa4gJG/ewAJMFq/67UeRkvceMLmv17MV7Ssg7x1BVoWBSPbZ0XTSiPpUxmm1FU/lsAcRD+phVpn1dgZe+K9hCYan6VAmW2/2EHWUxoEq3t03YQEuMKliaEVjCW7tVgFi/pYj9Z1CGjImaHCd2XMenktUVSWOtw9EaCToOVVPgyILPd7wp1054uR2J5+QxPd0qaeuPSgy/rcvL+pzffKjqFip9RxhVYx1dRr0RRzKbQ1tS+p4d8C9ReBwkD9ckQscaHikYoE1GDgE5kShyuYzQY34bzYJ0+VVXqFm+ZV/V7wTKWRp9d51vuz1bHeXd3p64+A8qyCfhDaB2iGfJIpBvxGssgjpJ1PZiTt4/0JcgnGeG64DHNA9f2VUekkanB6VAinMUZfnei9jnydGT5z5+69jFquW63Kp3m6Ivje+X72SeEmAEtBw8lPTP6UkTlf1WszzankBFOlihZt0A5wcNq6pOsgyzh/cGrw3S8+sEee5YM7NVl6znNLxPhZNMGijj7/EF+tx5XVLF6H58fQiu3RdCgtEybmD8nplFKj3xNY7vZ9Xk5tKprR7Ji2mrFd8I1adqyh8b+S465JBfZOiz952AoOaaTiVDo66w2OpYrsHs9ZJaKKFKzYPhfDmUEJZbmdgjmksPmWLIsWs7wui+CuHzaBqZlcKTlkrFg/vs9cKX/vZ6LV5Im2Ilf9dh0TWySfF6ZVlVt9kF8BUtFr/f5odVZZyvX7j+sRQ0CBDkrqyX7Iq1KjLuELecGxLGD230kyOpRTulxECBdaUNSlXvVCjBHt3hXTDHIScjPXXRe8BN5n3K08JcFH1ibQjuPuTjYH+66MkfIZiVjqI6YQMrW5XwfWW1Hq8gxAWuL93IPMylSSwKyeBHcx+/Zz0sHBNySC98V3ECfwAck9OyNIV/MxgQM4giqS57iEJYjV9WRD3OUNVLa4rAjWgt9Zohjm3psjnYgaiTUxkSsICXHw/CHtkzrGXq3OuuwoG363/Bi52cZiLAEgpbepSaVzMNOwmemAvO4HRknhMHgsW0lTQgtKdjyH8l//ceEh+k4OZ6eLbZjVkSTVgfiQQUYLLwl93XX+J2J7zd+Wp6PzSv+rSbl1JjLbKYgWq1uRvthH2Bjfwc7rsFMEThgpMO4RBjXE60iXL8zDRyapr1o7IbsUnYSsp2WJjrvD5/30t2/YqpUJe4yZlEWVpXNUneSHvZZ6j+kd2zt0bgPEqZRxu2nn04iUTwTsP/TbGMWkkYaX9sq72p94SkS9cCB6pgm3eMgOUVoRTHxzMriB9MQltO/ZJEsJ54WhuCs+g5lj0FfZ8oxICO8e/1CmRYkHpt5H5TYeS7M06NMgL3MV/qAASTeUKk39hk1nN0ClKmo7aUXzVTrnL48fmVMPXxpMv3W2BmD/DAVB9pCpqilm7QL76dUL/KD4Z+qXWjSzf3dNev5T6/M4B2D5A3nNQjGhF75NgjOW1C65kGH4IS+mnjmYkT8MwyPExRwsHT507Kawn5U7D6nNCXjVHp+3cMjqulu/PbXjRRP3n0fn1zzhxXjWst29oQokhrJYqGHJCdGj1CnIb6UqWQK0/nRPLXAv80AaLGV48lt8KMzt7ALRBY3IeAfcpWM2GzJai8AGHYdG+SmlrDFAxLdNlDKzPPEj6Qn1ywKl7K271zbCn/fC0Xbg9wwDmHvdYJZk1eSO47dB5MgZHxkiebl2yGMknlhrgL+m+g95vdS2bBT/wRAuvQ+sYmr6Jg+vaxK1bmMBlo++6MYFNPp3hVv6Iy9RH+zJk+whMpCiYZWaLCgEMSU95ZMzCzSTl6UptWUFkVQciw+Awd6T+mnVOqZpmeNYl33/z6uOTStLE5r5jmW+leC0tPVKWWppRiXmMC2XG0qiHdTfOQt0lhFDJwXTH9+wsRPviJDOmDQQpKpRCZQ76hnJuIYehqJMc3IxgUX1boUo3/AUfsrb8o+ToTqlSs3zYoVWOh/3RUp+iQWHwtF//UZLl4qbw/gKFcCAgkZSkPdTgm1IvAm4lfisjl35oLM7EfGGwjEi/GABURN9kwDhdojMBU1PRKinSnNtseCfFK+A1pfgNH8VcfNXNcJtRsvIyaMcuI3oAshLtcIGFPNiQUqv7rMSW3N9PLVSZVMT9CmUVOz1w4c5moRWTQYRZum5VkgHdlNKc/g7t2Bqxur/3re2bSCarE4pU6UJNMqJDQmeP2rfTHVGYK27It7R46D95W3GNmMV52cs11wyRIvOnAUCSmhcNO1W9OYsGfHJivHmWyFy43gv6zudMPfWpxEXlUOCc5NRnT6Dq8wiNSMn/3BUwfmPVn+1kgz9GY9qf95tSAFlrJIKx11aG4y6cShiZ6YnnbRO+uLE44mQy7kNS90vcdosB3NPR2ZEvGRLLAzGWcdizGdajDPMlNmaGboxYU1HT7BR1nPBRhCk1G0Y58bmaX9RpJymN1OY+3k1m93H0DyJrNsVguT0FpefwqGWaQHrEOLK8BJvB7uCDSeNg4sdzSxV3qljiUn2Ylb3+YJtUYAQAYm/7XQQuRvOLDoWShKZ9BBAl4s1gYlF60cHwegMyT6c6C4XVFCBP/phRdioVF+H4mx2wJ2CYOQsEwHAYy+25OvJMSnAWznzKhCSTaN/Wz7v3rx+piEjVmNQcKZcXOT2K8ItdByIpmSlA2w2uG5MDBKCtu6beZUP/7oBLRc/9z6aRlFJ2X0EI09euF3Trb1B7rMnHjaerA7f8BZYyLSMQdY+oVql9SbXqFOqJxq8vePCkAZPeGaH3zf+qGsC/FmwEclLIDCw+dI1yDKUFcENBQ47tLzgDsJ0zZsvGbuUZ8fC1LZR8cLCBpKBoXP5aPHFrtxfoiAiLXEVOQOvj1T4jwnmBvZaF6jMB2azMrruyVnPHJg3cEt+lIn7PHw6r+tDI8nbSOi4weB4eO3/y9QvnAaIpS1xMfSBfMe6USM4HKk08G5beiRWDAQw4ML62+oBM9NPxOwb/hb0Is57Y/t/01i4hZy44EN72Os9TYzm/QBObwNN8TWeyIEYIHZw/PXIhTMwAnRJix6pq4WBGULgZQ66faZZejDfMRi+0QPCiNmhqpDJxGGG1ZaWjCQHeNUrVnnIukJqDJPv0JQDMmRZwMDVZoiUBUWlf8gqwY78WuIiAjbHlaoXAdyYU8n8A7meTy2suC5wKa7dam0UCFSbtPLJCm+BfTXa97kD9Jt0BAL5XeMYoOuiwuwL47PC08sZV5uUtCTxd/EIm6rQH/xCX1yxhHY2aivcx0Uy3QwiAbj12Iuiy9fgR7esNcYj/faSeLpyIeWXZmmgKALhma3oHWeCkpESz31l5SCUrEGP67ZtL3771iKziRDk/CNPNhFFINvwUzHwWeY4n5CFUyeWOFbWs93RuTyhg+rLG/f4ItaEGIiJrT8ryU64yHx8qQFTK4M8GIb16wAGcd1uoETlS4CZiAizrqbAp+qIWQi7enMXvGxaFLmql4YoT+y4eUUfOaoLqsKbKDFuymSrI7R8fOPC089MirfAF9VnnmzztXXvyFM8vvh5CFtonRJFKUeqeU56Q74TGe9jHWRpDmdf191DzJpZZLyUJeVM5nYGiX6VXgKMm8lSbb1fkZquMQ7d8XAnhEIVFQNaJNkR5jBqSwes2TX51YW97bgXR3mEXj9FdzY4WsOHzPfFJqy9Xsk4ieVOKVVpd0qSuY6OKvcH/Q0pXse66+VbBqNzVFizWQpLcAVMhTxe4RRDJhRfZAnEEjfo7NMm7V+mJuO115QDnv+/uC78SMUBhLYhk72yItTZcbnItZ35Y3lD7VSEaMV8pfzpIh9HhSQTRMsCNBvMHnOcZLEa5V2qRmNd1DFhUrYQYPXITaB7sH+RspcWzx+HVAF63GWLXVMfGppqvZT6JwXoxhDBtRLkKyHzeFQQe/2+L163WCvzEYr0RRWQj9youUzlBZdGNp2adKGuQoKAT8CnEHl8RpqX02Bq/eTDwSxda1Vb8+oTWQ3Suw9N8LmQY/R1VibhDOBwMAkZadfknWD1aL7NTazDTYFF7giVtWr7azLK5+dC1jRHhhPaFauHxyNYx8PbOH1Yg3paCQeNRQb/ISy5fjIL8zSP30Y07ApWWye9Je1/i4wNAy2u+arXCgEeaOyouQqc1VYCUD2TY7O1ZRw3Tj8CRp0g7WRAjPBbgthCGUW+qLzE1KM/Gp2vlIKu7YIFg3LUt0pPnG+Jk212W+ah57VOB17ZO8zPsGs7nnzYYUm+Kdpq1ZPzLQWwsK8+xh6Oq1S3NlLsF7aSRYXTbHgWPk9PnB7fRpFOuDZdt75ksqjjJQk25GYInkHd+YdqtAch5Ni2d91EQzo2pVaBw63KW7Xb6OCOEW6Fjmb8Q4iXvLS5q+O1cOI7tDvUFTRbkTYLCwMOXroVI0cwhRd+cZq/kz6mB+pM0l6Jn8CdJry4Zmcxu4pKlmduKcL7i+6PZkCTO43G/6ZPNleW6Rk5DDQqkOUHOH5IJ4XrPxGUTLDmGImkEs+f1I0mU4+eT9i/w4TQE8fJCHk5G6VFlX381Mk8E8ZlblojAAXSEYl7gdyFNdPg7c+bv3io0PPPB6YXR3d7C0fdoW3EA4rXGAvhGFKtwla5UqztibI0fms6a/Qc/zhcVCIRVaTSTCywVb91nYd8PYdwm3FBo6nNOLjiU2NDLrWnu4EgdaiROTr1gzJK4PacdTDiZ2I2zdmVym982JVgmorgNK5Iu9h7aTVMN09pnMPWJ7Yd6xT4N8H5stqvSCDX9ceCnUqGgNMlEVP0jBlqq/1tnEyHlktiDHh2xWq6aG9ZHnl2ZjphdhvbfyZ4XazND33C+Jk+JAu8VzGlw3hTrHkDWUJao7CWSG/+ocrK7FOG8mQyrEx2Z68+6VHzSylcphH78amc7m4b3+ipqgz1hvcnGGo6OQ0MQf86qstGBl2Bpgbr/7ck9YBmg+srcHroKZS4BdFvQ0/cgXy/Uz6VlPljkKy3RonqTXlNcGPF63aBQyJcYwpV/I7+Twphd9U75F6YvV4aT8YV8lw0UTnUyLx1MzUpy4zWnIduOGslfwPIxjZbAdLpwHHzcggQeQ48PfiEFDie4I8wg8wy5DGUJbZD1uUaBo+IGOFtDJIFuz953Ag9tzdJQwtWDEQONgQs+eel85dHmQXb8NB4JHIkqcMxj67pRA4RTiqS7nvPyqq1E5J3KobG+2+hLeS38aol9bPPVqxqNiPzUD8c4m0Uj366prTU/q04Vs+HlrNha8zTj/6UZLT7YNepppsy80+GEhWM+dsj/tccU/ndCf9esV3OBdN4aGebpIhSe1e5wJMTaamdUr8smGpN/My/V1UdknlZUpPqh1UJCDYpxPJvQjxl/OPmjn9BRUZfiMd2LPMp8WuKU/K9BP2v5tXsWMrZlqXCUdzXGuJj+6SlGyJK65rfmMIOMsFJcdH4jYqEsTIjH0dm9RkOiGGfH4yKjd0abhlVOV/d5BTIQAs8H5VVEuOJanNdWbZ55azXg91kE+9rjvUhVt/aOCG0ZPKN9h7ZJinbTb8KSfUxFCKNSxq0FAFzIWS6FcHmqIaOFoqm13UhwumRBf1ST4eDWYloUqwFvOlIJNcKfXG6s8B6j4cDz7lQAl5qsGWzzPXTYO5m67P/wCcG2SL0JXdkVcgINi9/tSlTIMtXYcHt5I6Z/8tOMEhQIgfDPwFe3SB3pCydKjAtaKtuY7chSTdzh3MIh9QUD+E/ulz4Ny6CYjmrkOAhbWIw8ZSv+iwprjvfVvzQ9+Fm3vZBzPJaJzaPHJ6IWc8llZaJPUPR1Tc1altfr/yfOD+Cm88OCkB4lL3GQkw+4nu2pcwvJnwQXBWCA/M8EMI0m87cQM53DTJ4Fr/Su69yhFjENyEcQDnIoI05a79b1hy2JrvUjiOLA5051KvPPlrmVhON0DRY43OHwuLGdq8X71En1TOTRyoT5Fi5mSUkrMG8LTXegs4IW64o4EqJZdrZ6MRXgMgSPpgvoSilvc0P4RHG98pnaSQR/K5WE8wbaGWTGMSsTSoEQTFnWoa1d/4i2MbL17fjJak/BqtRS7bUai0ee795Iyt3Sr4StTrd5rQTsD4FikNHx4nwDPh0B0Q7nTIPir+9CBi9wQK0VCcFztV1PHixM17xwsNflmHbmFpVwchRnCFW8WfwddqpPPynHlMoi1P96lH1ghrV4QvjFnn7UEyAoSg1UE90l5vuXjowfOWbKj68+J83e/VWjHFvJ5AXPKn8UORLYH0247UxcUvIqpWImnz0XmtcznIWwOcl20QirROiQHta2IrUsubJ5jMHuLWXt4wlHBSmgD9lvzcCk8oz4wrWX51mEKx4MnsKfzv7s+9gsC8vNDqSZFUdVWobsJHoaF57usDzsMAE1Mb7ik1nyMQgmiKmg4Vdd1IzKcFb8uXONmPEmZ2IOuzt8LRx+nxOS9kbHYdgaUcIcXVSJ6PoWLjlsH2I1PPOmtoZ+G9ksQUq8cuaQVl1g1tkE2Q9cw5ljT0KiKZglAM/uiWXCPszF79dJsfBRLERtF8pfi//3KF7ixXIhbPsF/jl7kkxdz8PlvuWO0N6nVombbLsNJqMwmqz4eA10rWvTs+PBWmtOAl/+rXKWEjB6vZr+KFDmAquopOlnY3iR1a5Pi7VSgS6hMXUj9x/dkcPazno5CTd4fOYqocfseBbCJdjeVo95BzntzzSg2bzKrpBzaoNrpMkquMVarBF1Gv0A8cmb4ahoy0VgF3Y30yiTENqwI9LpUW1GZXPXrQfr39SbeWrwTuoshI+PGPN+tBDZCY92mBttGgnC7YEKNoAL87/sl8NBEX7A5FOhuEgqCOidEzJK/UKKhLBcOknujJRe+dZSdrLLChdd/28Widp42J3p4y09qmsi4dyJarKvN4Vgbe1zsYR+w4bTHXhLyAHlM24SJjh2gbaekDPaozGEQVb9wd5MR74icRqguGFrXpTui8nArz8MeEPQ+vKHKQp9JQ0szFeUMtKYv0VnczEJHHVjNcyIsaZ+YqCnJHzgaWXOSI29YIPxpyC6HV+goFqpNhKyGaZPEEarGJiOxJtYY4qUuGi6wiHCNyjeeKWq2+7ZlCS7jmKF2dlZPl5KsDrcbSoqBBWGXVAs30ohUot75nS8vFLe/gFRvxqtPZLDCgrEg5yi+Z7iMJabF8hv+5GTzQ0QVyqQeY4Oi7nwC/zmg1JsN0IOkpEKjp1jn0Sqs+g7tW4dhGqUPj1TZ3UwLXOynFjc2Zt8BRB9X79ralOq2J9utmVC75pXwWlIWdk5JuLiQXj+CIQ+jVICsc3HPUt7zRA+wJmI3mIz2QmOEiqdCidmmU4eW0cDgxOjRDgj3UrHF9Lw+wktRl66RSU+3kt/wOermaBq+CH/Fl7KnXNOQ2R+a9dXZ6xvSGcLlcLPbaGNpYvoHHECnCV7BQH+0af7BuiTyiXxqLtae0DjgQ28t55B/CgpZM1xw0zKDHWXezgqVT5UySr4HjhSrUwxnNCQni1davC4NEsEGmz2OsZtTUq8/MCh9cBSpEbaxtGFQf2N2ZIDH1Si/igGiZbC1eD7h3ymmWz+E/R3MkZyW+Bn5pcQA5Tm+FmqjzmY3ZvJO9d0DcGJ/Dajl8frMXDqBR72qMtQR+mC93BLYuFv7NsJS61lEjnEg14gQrR2Dtg/G/t6qyzZBoRuYIMVgEo6WnKq0uuoTjWYGpm510CNwoaS1YouLLftZy/LERVGHxO7qr/+dOO5kLz3pyxi8DzXFR2eZuXcz95sCPbzVUNaGgXk3zu44YDxA+irAYK9y6gxc8qx79iO0ZIXgcjfPqc8gwTW9zSG9RiYwHMCisr8lw8NL3anzXpGAmISvY7yxS9CjhvASygrw3nzbrXa+VX40s+MU6UQ7n1qfZUEKIHVOepLsAG69nuVCuk3mZbkhyxN3DstdNh/xbDwqfRlhyRBDufqkwzg4gZbvZcSn9TwUcgDqkpT7H87wR3sxv5dK9M54LzEwHoF4GbmbG0GvCDRFqgDJ9Ia5UPdfpVlfo+SVK8WfCQh9KCTFJiR2rAN+CA1JR8llFMT5rHHKD/7MaFTN6qbtXnqklRsmLdbSQg7MYQr27CSZyMf+kZQvgr5P3OL6vM+dkT+dlcBa3Kxoxj4bxR7PnX+z0B7KRywvne+I21fDy39jgsmJyngBMfMOSwFXKG2wQNy+8HetxAfahHezgZsnvKLKJftYbK3YFe24cAW2MlR8lmlKPmLc0e6hA8op9dh0sxPAh8z11MMhjwHg9rEqPfv2bUmKCKAv1sPj7wKTNqvSAiJiP24pg5A/sB0XK1mhEw4RfC3J+70PwC9s0bh7Qi0FP2mC29dGgmx/dt3IokxbhfW35hKL2cbXvbg9vRi/wQXkoh0XXZ78cW+NHTU01oA6Ueg2PRCTkazf9pOz//+uP+4Z6RyrTNyI9VsuBg5Zu2SY9WDpjkgrM+YpEaESP/J2YD073hZaYFKDA2SbDiElNugaZifqm10kLc9GyahqDDSRh/5jg7JfF/HJzeawWBQz5VvNRz7Ezn5y8cclTBL+fhrKlbLVsLqJH5O5+pa3JkZGbbGXWpFtB9D5T7ydpXxYuoXyI4sIxSWXwTpBadLF9gD7HpG6et41EpBJ46Tr55XYijlDc7n6wci8p6Sb2KY6Or4Jna5aZqbidE7HeGGCN6a7UcVsSBgaHRjtEk531891NMKYTWluXuxWKO7+RfNxqo7v7Y3TQkJ5Yz3SJ+Iz6GeMhV1VjYxd8sPU4tans+WOPOmvPsMBTiU1dm4mc8CcKkzyFI3AkVKkXtT7XDyFiZRLUpkBephQnO3ErjAyabm0z6mlMpgNe+lKcvXcz58GydCmTSf1ueP3p5pYXIeeOMbTxDPd8gdSiPwupxKF1uocWWawdy25gkHbveURadRT+dJ8t/MH7hb1X7xs0uuYMX9KxleSS0G1u2oMXCNH3L9QVd8C5AshDNxI4ZWgVnyD9cp8evFJ52GGtNsxo4Mf4sxMyKziMwN264o+qxoDAND5treBD+aQn/f9S771x3VuSh2dfshSJq+TAtUdOKjJ3093S7+NM+KvAOyAMYt7o2RaFt33M13oa3W53XDsZwipC/cgcBA/jttyNH3sMkJraxfojwS3QzNvQBwYP0TeY9qu62AnIeDX/f9LFhiA60KNQJpL/E7AC6iUTS8iuar1Q7obuvcQ3dEgvWIZn2t08xNqDj9QO90s3GvGwPk4qRDn69j3EzydJiIoOLVjGPOtYuRIdEkhdBatX31dAKQW8DsfyRn6Tdm/DDRPHDRe1rWclNxNixSEmOQakoAAcU5PDbLC3At5ESv62NaXXRONKrASO2Y5Z6nkmtPtGskRVMUiHuKifnaT0GUfbw7i8Gnzj8tEm1bOTIPd42iG+JcIFhzEa6wcrNnmVVUhBtBrunP/2NtLceNR9L2o5t3Jg4IX37NIQ3ZVjwxbiWGa1NlsG9LN2/4u8lRwSNz2IPLky1Oz8jZxxtbmuQquzHI10t0Al07AutpGdMNgbQg0Zv6KlZXYPc1VBxeD7h8z83n2E+XhaipHtKmdQug5znrk3GXiOMalmgcnnlcXm0jUz+32Anf5zbk+hTtMYk2NdvYKi4zMHBQNfXoStCHNpEBAhQPbSaSdlxooG9JnifWBJgOdlzLGi48BzpM4ff2j0QhmgeAf3Jy1lCPCDXDPeYPV8ihjK8FxYVYL6STiG/mQa+aux78+9PciZCQrx1Iyh3utM4BreKZkRgz6hnJzMjhp4TIhWVfyNQtBNfkI8elvlzvAOo0tE0YcF/5p5aGYtsARK7osnCSuk7/7VH21UoG/A4TboYy2/DGk4p1w6RCdfxzQB2p7osgtbPywABEU3gNRqTiqAv63KEZU4BEHXEzaFpEUf4+9T5sDTwfA94qvSB1qXuJupOeG/4a0vwsTtPdcHWgdF6f2XKa5NMJ2AVmeOh68d7jn1s6Ir93TfW/flMEVnx3601CcdF4Fvk5qDwGfRBi1+qnACPJdZ7Y4H9ZAnT8xflZNMsbfRF5vwyJoJij5m91zZgaofHOLNH7k+gbLlYR3fmsYQkaSDDm0ijtXbcVMuPy+MrRXDKALxtSZa20Kj92Hi85ZJfrE8fd3dn1aNpV00UbgJTpAGP0IElrH3r6MO5gvjSgk98ifq1L+/fqGJOPAMpJwvLd+qXBshyyqJvyw6FOkfWpPq2Xv4C4QfuOW/xJqiY83mvWqSm4Nw2m3BcdaHvMGbFGseHFdlFOOjZavqEBcNl0E5YwPg4RVZITYwzUpvZZpW/wbGegH2uAISZ1bl0xcbyHNA9DNwUnnaNAkBQJz/VcLTF73/SqyMLlP4ovBSghHdup83rHYrF1k//CBZmO281e4QKRVge8uY6hpvIoUL9KYgWXAbfUhkh6jIN5ffj9Fr4gh5VEgT+EADRjamUtoNOZkplYyTiRnFq1tqiFvIr9UvAKa4yM1TYbBdzvGOz3Doh+yh3HoWhJ8eihak1xCd/6dm5RxG4ZXjDEog4RjVZcZWFe3O6dSnXv6ZdtETgjvmcpR9CP5lMkO3Q62dqzNGfjxMfjH8zl9VAZrR3qx5p94sPuhTpETB+S+4mrIv/twmlZivo9vxNQf7xVeIIcOUyaYGcc9+uXN3+gK0pMq+1CMANeZ2Rvu/iU5XDr9+SVCDQeZSEuAJtJZsl9of/XqdGt9yesoYGBemg2Ssfk+YM2XGEIiK5eNVhTsckVSi6CVJKOrjdRzfaCzyyIjG+VJ1OznvdrcRcjJvB3ZQnAZRLp2yO9LZsmbUwt1gSHGFAhWF1wfiViXpPe1lkWZNMUf1qMOVu9WpoEeDcLClqoNbpa2mjPtOpYRqYZo9y391nBZ+DMozUPV+DdfpbzK51QHe0TOjqQW4/DX/mCFQYeEqqAv9mRtLv3Nk+OY6g5H5nw+Evkbg456KjrR2Isj6Y4Lv+PWPTC+NGHuiEchcdde+0G1EPhSKxe5DjxtCIqroeHGQBGD9HZZbns9FHHtfp7BiuqK0crLHa8K6vIxk3hLB2mvCVpFmfw3TalOKUNwiy06U6VQS68A0b6D8G/nbhxS8wEmUbGarkq1YmZBb3/6NaDlbAHegjUS7MYQhBI7O6wLpVd1otRV0j7ZNHg8+ho3xiJ/IsBIqQrab4s+Rb1OG9laXbiaRfmozqG9rEQDFwHyB2tk7CnesCwpsNxXT1DXMoTwM+VVB0P7eNrWn2uFrDwFzWP6/tqWukAiE3p87lf0akKaevt8DB+mbPIh7OYE8wF0qipi25ArpLtmmKjnPPiVEDY7Z+vhPOcjgmfeH7jhB8J1wiJdKSVre9wM03V2ghBtZEAt+1Vp8snxkiNzG9UWc9faHBoqAMKUHkXBVyEmzh4f0bx06D8T+WtAO8mjRfXzY/CyYfHgHdBeVOEcu1nU5chz+C54IUR5T8cGRBWWvNTJiwOG6pUmmtJR4u9Ws7wju07lI0uxaneXwKtDeLWSpJH0XKBFBuvHiGd2f/8IpnMu2Ai0QA/pws8S5YNwqsL1iC+djIQezHm6Qo+X0NMqXO5gDXlIYTAUEp4zDOGVHbC4Mq5tUj8ztKJTngd3FPic7eweaBVlfXShxJ6sFGJv7ZsHIq7CmsOIAWhgyXaE+H2TVorUTPSF5F4Ev4AWU8blYvwFSnR5MLeH1Owinp6avqQ8F0+NG+y9JwI/QihYz6JuCq2XiXlWHEZN5FZjTnuzCaMj4DM+GHNLFaDK/kV8BXNIY0ZRAR3OznSmd8bAsgM3YdFccQsQDMj399EnmrBw0/p9KXLfDaPPWTUHmgqyDNmNpQiOp9kH028M5VPVwAcfDwfh0aWrj/3CUcDi9+jiCbWozSt8NUftvZTE/dzSquq0sNFZ3OmHqYZFQQ8dZy1ggB0LLMymYE+NnxgQG+KgE42Gk/wXL1Pcb8Qpof5zNWQQcOBVmcP3S6ROJ++aBrJfrZOOmnZvSE7sqy6kvD8QYU0yd75NrtP7iWsl/wvXCrIs4yw49V2FjurfbYB1i764KGuhAJo334s+AporPG7V+M+kr1e6ERh5aayaZewI3GbIoG8AYa6HOmUAoWMCp+IU/Bt/gducIme8dboEMxevQXEA+So2GO/USL3zEAGnm1CTcO4M3nUMHK+HAbHEamTp8BuF5lTMEiPvQDDp0vRthvxQyG3+tA8FZ1NXB46n0zqlmUdhQXCoTwNlGOEBtmIce4nl4i6MDcqbJdg+Ll6DxqdCyp9dyN2TR2dvwIcE9wJ7Vww2WFWowK5lYAj5R2hSrT9fUcgMKasbKvHJ9rsnbSAw5eUKEarFEI2AxjAJjvCht+KMC4cPcPmjNCMXgdMwmI+7wQ71B4wm2tcZ9z+CC628sta2sHaZKR+450KkB6COPOjm7LyRBWAQREgl1W/Erhz5A0rpE6SemPBqIKpFy38F/ICLsEUMABRCdU5VuX3yTe5c1WlMTK/cpHl4AZHRuPmGfo9NdQwf6k7mRnfOAAdPeAfAS/aXajctu302NnAKSPXBuKhEcsbb4l+iDzJgXoaC+jjqFPu8E/YC0wgZ7ENu4spFAsegcPDnVOyWoA48oNKWHHVEWFxfGg7XLmNvpeguro9BFusp+53SZaauxKaczFk0nv4Dt/9Kys4ggvM6IHFiPzH0bJiYIbInBmogiGBEjqcfIYUcXwkkxr1+vU3+up6sdYouX3xM+A/bGlLsHm2a9vKRJM0K/K31MsKyrcJwAN13d74rhSzZTcA036Ogq9BgPnQPlGuB5k0jmRdb79/ve8woteLQgxOqU4LJNusW5UnTlasPLNHC0f9TwgWzBYen3cl2HJeXE4I8vbkL40L9/jV4kPetKpJ8bA7nlS+1nCRw+FnYKBFvtPnxoew2flc5vpVIuMh6OqnN6bFojO2a7z1qrZ3Llf/T9EA2YXHE6ikIOSbBgTKZfROhwKtGGaW6/BrP2jtOpap0W5OwmhsaemYTkadI0baA44vGXw7Qm8ovIC0UgAnSD2FFWxKZ8dQqB9z7lzM0WJs2zA3wuwUkL2P5yuQRUDhJLe2+yLCI5bFt+cWYqSFS79vhVP+oP6+cqRumoXN8/g3TZZmO8DSXKp2Oy7zWjXp8mIe2nYTh5CuaTfJzpV5okUHNn3gJ3Xgi+3xRgH3cop10hA2ke80fBnsdUv4hqCv8QvyBXsIHg5qfoSMgYo8dRzKpEt+LzsNXHHq4wQ/AcFtT6lWHA9XPPxMoJD7byVtuc8ISVBqO2QKNN6D2aRTQH5oWv+J5kM3yMW2RcWKjCqT1MGCk8B4+KLsBmd0EI1oOXOxxfzJyHUsbA8BA8cZBAasKSqGu8GrkB4K5wTFTYTwyyUIB4D6ABiuEDNoYe4g/bmiZr4Kxymza72h0LYNhzba9Yrm7iAq6HHo0/FdDlJvhfHKIRXEhWeJVdtVZ3ATmDVgNbASUXr+CVZXKIyy6YhTZ6zwdNtwGC22NqxaftUYQZOCW9FHcqmJkqBqyAZ39MZnyraCuQ/9PmtsMDgyZtAxgSHOIAAx2OdCySxH2AnwQy5KtiO48SdkDblOfWbEyKHZFfDJ9YrmtB4FVsjP4CzVeXs4vbFs51vYtCrJL9gXTVbDcnT1tTW6h7qxVoGAcnuYSD+iFmaaCelvQmkR0e9KlWO7cdlD4Qt9QGTSRy+pKO/5TPdkz+d7E9+E6gmQsfsx9UiTsOEeSGU//vHI8O+SHH+SzeyMunuFiQpugLfDOQx8BpP7WCxPA24z19zZvX+WmAjQV/GCMxdUPf6Ssf4r63xU1DP8ElNwLYKUngnnx5uqvaxabCCIj/LI2CCpIgAqx7AYX2UPCl3Hi8g7aPm5GBc0Rs15W/dV+yBdJUS9/h/+3rXR6zqd3FXZhpCc+mztLC9JEnEF4bPS4mwRi/QKTouGI4wrIs13J1aFvPFgjesfjZua+o+zFDg8q4QDLipGuz1kki8W2zc1NNUmXt9x4GbhWe2qLx79NvgbVSJG8BKkYsWpgyfSb65GIqW0PvxcV7vT2BD0nl3HuCaSNKqZKkmLvkNm99Setc80K0VuUQIgCj8BQB3M1K0V+8X4WZ5dnUx4+gT74bqxQHzD1DI2iOjassArDmX+J+xeDSBE6+d5K/G4GC5/FltdWze9DC3HP9Kj/X6aJAuboTldWSP5duYfzk6G0h3gReD3HCQoUgLUZfUFRTCBiT2e6yEMmTOkNBgpLPfLhqVxwOELwZBoyVui9rhxmIZE67Nmp58z6KpryUORllXSYnBKmOFkGvS6h+tT2ngMNoHq2lPled8dIsNGjByMjpPZza3Sr3Ov7IR2KqvAtuucIGgOKk2QW8wNHwmAQHn2SdMNAgaGZExaEAHQwn66aiha0+NCqbVhupJd5d15NGhalknoMy4BoWfjOSOPDrHDWS7aM8rnP3ggrtedwk6FBmdRbQS9dZ6VQK5mEM3nLSGoPDok+CvZXi70YmJY54WgEcEMNeoaYthkrUXojSUmLAQJ5Anq7lNNiYRWIL9j5K7BN+Xhq6ul3RMXlElSYYCwnpQiWOATjycMIbMuwChBfYpo6SEUjUT2IN7v5vHUbOs8B8utSM09GuHHctPVxliMZEOmJYYgKFd8PhgvX5xgR+zlfZMnIgLIlMQ/mpLFm7xVsrPJyntBNxfU0S1M3q9PW19IYPkld0q2yvmixrOBm3IkMf+uaXZa7iUliELOYMZqPUdp7IO+wpHpYK5U6u7kvIYP9ptUEJExydmy5ijJhhoVahHnzWyvPN2P9U9+8zKqK+Ma+50qCMD6mjgv6Pu+J9iYXztZbsvB2AITir1adNFFV/lqTM7rYY0bMjxB8c00qwLTAz+0aZDXXo7rfcgaxHUo8DrAPHxSRmsZnWVS52jN6PJZ/GgdUWmxygBcSdGCZHJDsiTCVR8gOqIcHLrgfwzNWRq9IiXaFUfbUNiyQbsNgFhjDN0SRhFisrSQn9nTsWBOqBHuY9Gllag5pOBOna7KdVRLN9672FzZeTV76C/HFfDhhqoPZ51ZHBvZsPnlQOxBL2dM0s8SkWGIglUs/vkt8Vzos1+tMjGGSRq9NefIYT37FCBLiD/iqoclOPFWSf381Kgpk4H6cb432Cn3lbxAVMEuHng78YNuVHIx97CpvLkKXNhGh7czRODo/1w+jNO5Y7tAU/xZMwxVR5Aoz53lQ90VJMCyK1yqQ4z76kAJzCw7yICIDLFryb9mGSpLBd1O7K8r0E2rjRH6GCj2/1vGRYLNYeRzV4AE3OkNA0PMycuMxyvAJfx3XA6cY+wcQsMYyjShZCypMRr2ub3/igdwTsH/B8J2mhMpLzWUerq8++Aq6yBga/O2cUjCJC/righsuuCAF5YbWZq3Noex9JhKi5mGhfk8ah1VBJdcWMyuzv/wT0joLyEw8F+0AkyZgM97kf3ldRpUnwW4a6ENWhD3cfUZ+VxXC8Ke6QO4m8PXgnHgJ0wkvUwVO0OszrN1PDDKnlm3b0VKSPUKOxQkATWsJNEzCMdJqCEogSd0cPeCu4zcOyLT+rSX+EmhZ9Ovqo8gmKSFIAqFuE1vlSaABLCabUTD99st1JDBb88RAn/EKqXoLaWq4DDm6OF7Fz/1D/acV4iYeh596C3Tawgvd2K+xRKzifC0l4W7oFg5wWe02/1jXEI3EH24pmM3kt4SdLvF2Kxa8jUYL0lUXsCeFdLOzsP6EMRIuaouAbdio7W9ix+UW73e8fwynEwFhnrExkhYkW5vc6ZiIZkZEilt4RhLb0miblwDF3gKEVJkFz0gRL2uqrpeh7XYp1E04Tk7QNofI4DTAo2Z8H6uW0nCGZQ4ix4L0qYZzCJvl8n++9Kke7lmD2bs6NNU2EGg3VEok81T4XGo+nUo4Qga8+9YpGjtYXayOLOlzRselNYDQWLS9ojkpQIgKth0t8BCClRyXx9lGZfbqcJ3zjkkJns8RrO4vz4QEggilXdEj2EuTGWZw/6jOs6YOgg1co819ei17MeauefDycYqa+BVQmZBa5esYrxQNN8KcG7SCb61L7nMdE2ALdFiFRiacSn2wENGMOb9VQ2HrQKu9PQ3xq3/F5vHL+F+ywyEryfrkc87l6b8prxi2CcQPBxzGtBmeZRlHa0/JbfoUTHH+DAscUsevWqYc2ExR6xFQbwuRGSDnhmLGmHyyx04ThEn2niNAm718sKudddZxGtfjqc6L0pdCHu5XQk3nZYn3H3PW7hMfyh8jfXSDgNi6PxangqmNwmU5X7y9K73dCNBOw7iUSuqYuGrK6J9JMRcE+YojK96cw6DSTehWDoUp3TkavY+eynCLIgRSaCsX7q7JBOQsU9QW1U/Z/FNIFwNdXCSIid2b51PWOQJYoZPFXOLnSL7vd4R/O4eBZtIPGqxglV7coIjQAatUpe2pzfUMubTq0dq4KEm8NvGIoGGwzn6kcmX3+vsLl9zGJXlWB8TPOspx65oM6pya8oLyYOlr8kVsAkCRPCkqXjIRyqqerYjKUQg/euUl/a2L5qUImIHb3uvh0qDPi5e4cL/uaodqbU8DIJabnfs7kqJgkJkqY4F5Iy2O829sFASOCXHph92+KCVC6YW9HyFHhuDgj/U9IkZeVRm3mnXZ9nORH+HGAjAuW9VTkiFd8rRcefkgzp9N0Ech41KOyNjgeRZSjqjES7RCZ7nhNjvfyzRSqE8jiz7xKJgjCX6fLsd5UiHfuJ7uRtCrP3KFnrxBZTOHWnm5dZgG+b70juGvgspaFj+NBZeok+t1uUlcY7UT/Kln+V5+lm7//AQxHme5NmpwSbPw7jooejrFi7sgVRQUiqRH2lU1TyYaznIGIe0//26FOepdW4YupuwsW+8bYMPcinveAcAr6Q0LIDAGVZQ+j+LENCtkJu+cFgRYrEdP320tI52sqNTdEn7jIpmzitKAFXRpt93i5tlmg8YaFGPYEudSRSb+LYdsr3iHDVBsutWPHAT+yyZl2xtZWah2H7WnZqJxFQYEBfAle9gkQKJSshvHb/6I+g7FTc/1ZYZmVbAEhnuMkn0HNK0x/SRbhbucu8IixEGB/l6UkKAq2xLxftBuxniOb4eL+2+WhplRDJgPxhQWL4goDu6W4JQZjKR3DuKDf1U6Nu4iyTyliQEkR0NNXhFcm5EixpaGjYkQwisZU6pFRnjkXhbG2KEQ+By985p6C5ZLXNyvL2rCRF5nlQmpUJb3Vpz582jq4INtHmz+awUtggd209ZSGKlGA2EqfuDGpzhY2BSj+gqAojWPIwk7Y/ZV6Z/OR0BIGFFrN/CYdOf2yT4bEQiDNOdVqXrztaEx2FrECG640a7+s4eQ8Erd8KQ/biZSVQ9FyPY0HZk/PAY13s/WlbR7iPoWVnjYm01hBjvf8nq7VVnCff/B32uFgb4hOAueBswmWjLpsUnl3XQitMbCOZVI6BYeghvfzkj/pSAxsS+gIYkX3KvGbaDwdM5SON8fN5OBJ0M7DrkTfgSXZPwDkAiHKPkxpebiX+kxnemO1Lx38UL1H9soBlL0J3NgSeYdzVimX1LjMjmcp6XX9acmctSndbxxScKClw5WeKAKVIYjHw18DYJlb5IR9sO6xn2/6pDFUzI3+AuwlaKh1nE7RjF73P7g3cHO182vnKS7qPh0AQraTF8hKBmGah/6qcgj+j4R8aa7aBCo6KGOrbdb1/xVbxqDrUqCh0gsUuM9l7RrgOKuwclidbzTTb5jGMzk5vE3Mq89K/vQumYTaOcpnWboTqV4QkT7OIckVy2wOL+xAaTOvT41JmzDoqq1GWKmIzMy8LmUKIJ/Q3aT0bU5ghsK5Qs7OdnNs4dV+35a6mkCu5Jcms6RWOeUCRM0EG+r+MAIexLnlwqvA1VZuqXSOqekWbS+3VlILaTzcrFwUSzk5JsIgV0acSD6hezrjNiSW3gV+gPF4Al9srMOV6lCQYT1kwQWy3wIPtgqWo+lI2CXIQBaHrDGTd001hVxsglLv1UV2XwN6Vz2hPPnd0yraXaImmKVEjreOXr3kErISv5K0kgGt9FfPUSORzy1l3U6cusGPgWYbxUVLg5Wn/HRfmzhHnM1X0SD5UNN/rr08GmWERk9prkypFffMdVWGdVKKgm/6S48pTlZSPhU5sM6qmwaRB0cCf41zqBPLK3X1OuTJkBa1HVXlSB/lhQTlG5GNis9j0dHSKR/uTuBjCvXCEsOlAaFb2DPX7lmCKkD6mUOgzxK/TwvJuPQ3Vql6fr0y2ienzkTkESPZEA7Ga6Yn7lNVSOF3WXvlwhPFtAPpOoEAvh/9Lhbp+6S8mqFbVd1wOBKmzO0hiUpx1SisWw0TRYE1FDmokDAS42A+wKZByUAeIzUEiQ2vayGqmuU1bgjButc0xCJu+YZgSIz/WeylNBaHiBp4e4MgTorGASZrKUMrvRqn8Nnaqra3rzeRm4EGPUihp1zQVxOknMV37bFgzhbnM9GuF+trWYeQCN7ScrsgTsqO6MjMUPExbU/pviqquyI8SLHGrXOuJ6uhKH6m1M1sY8U/ek0cPKfJANDkRlYuFL6r+sK73ZndcmYB/VIGcFvu94Z7jZvaUYgsecGkRVuZO4uW07LWSXl+0u1dQZKjJ6cPNqJpQI9wYnDGPsNmwHObsxBOCJy0lGnk/RaKjXRfz7IDoAfkxxdhd1dIGI3FpuE4N7a+y2N2Vxqx4fuWyT+5mc+jPQjDuwJMtqIE7G8fgzMN5nfNHqHQYTboYO4XS9QKXKmgwRtvBbu/V3ezgHSkuEXbw+0aqGqZyANHNkkCciBoQpYcEYdTv72zNAB24lE29wAiN3VMPBs1LXuJieS/euGYyhEiaQAwmtKXcNGCezn3fudPo/rvqRBvnCjxMVFw+UPE67rUTTuv+IdN/4xrUyeh521YYlilf97TtOA4mQjFmfEZ7j82xuf3Nw88knhktuzCvTsSsGM6nSf+9Y8LRCRl/QEeoEytOnMm0eDRcT/yEAvaVbO2UZ/espc3CWU1H09u+ONuHtUgHS37C2Pdcz3+qDApKomMBFCHwSOV0zI7W/HLdeeWc5tFWmy2s4eYR0ELm37FZj8hay4CNHk3FiVLLOBTj7jIto06jgvH+HiEXF7x8YwzzIfnoU+8sHECB/19BJkS8q+QSkAHpMjDf56lZ6ZaZvPlxAobHtkAOCOsHP9Mwi+xsn1FGv54xoQD3QxosMHktqVoWe2Fb8Tvzu329LMDtH4gsc7zk39dRU4U13DsnmMCSpdC81Ab4hg0rEf3cmAzI339nr2g8FMAhLNBkF5gSxyomtmQfzJafnn0LfH4oDO9Z8x11ELkzekAt+DViUk0Ow8Lly9OhQbdpW8eKHwe/GuSFxYVxvtLzq0/8pIpPPrXh5AKN/7pUIoV5594aYuWc7rJk8G/kzNMmFWHbTj0VaM4p32fa+CDYneqiPT5JNL6fRAckHCnECd11dOFer3/JObqm8tujrqphBapYxbtSxlJYPTLHp6c5YHk6jwjE0YVq1CQV+2B0UPDxWT/nl/wvanK7gLIfazOto9D4iNeFJG+W9ee70wtiNCFB0of02ecznXXkV+i8KCMVuw2sF0b4FCguJEKQdOm6BeeiXrxFUOI8y53aL19N0Oh6Kg5JRc/22OVW4tGMhvtlJHCFUdFuxN2GWY5JN2ry0L7KnZZRguh6sryiKA4SsQJ8TUUS5Z5ymURcLLp/Wv3W+TR6N0lGVJt9Dydhppdo91z5H92u91ufe9wSZ1OGIFo7bw2qy3zA0iirJijm2PEwu0DmlK6vIwhFdWAO9NLXNKYU19SvKxrBZJAdHCTt2Et3ylt2sM/5WjMI9lYT1TbsJjqvbxpRGxZmJGrzlE1INbLqjD/s+vaJrZqmUM9TuKdWU7sLkqfwAfOWVvHNKIBkACZExV3H0VPsqGbZ9uXa0JNl01HLc1197iWPQNHmV3+sZClEhK61DpiSAveVvzxtxomC/wL/r1fQnONIcm8G0Qopu6eC9jmPdfYnyDtBUvT/JIdbXz9YYEK2fs9+zJzLS/rSO6XNxw2riih6wgI84rZzM5rjjQJPEORZIUCKoQqSlYFNS+pHA+kDoVexZ+DoFAtufnwcHRyNJOlG4ahj5NlbXCUIe0cBsLeIhsUTEGxx1WCZdpI5RFwuajx3dDKD/Mw9JEwIXDMukSLSWXPEY/iHBJ+C5RgQrP+XKGl0jekaiqIrfQ1lMug033T8hVGL0Z5oYxIL54NVMvW/CCpS+ICE1beGXrzMKn7ClWwPE2OlnaE2HKqHIWfGc8UHthu1kvVeYXzOEsgnwze0roObe4Ib4jBCt3uf1oKr2zFfuFXVHGY3frfEiVtfP+1hq6DdmQVZSd2IkOS9uFwW6v+lY4/9VBp19LfzUk0BRy0M+oL9g3mX0cEEZeU7QbnvxVPxSv/NQPZQCu0LkN0KQuoeyirKxdYJs6ldPmRmXGHd2E8ah4vFpwJvjiSkiMNp/p1IwRXo/iyO4GoPT15K12rxgmjXV4BE3GBAm1SXMAf9VkZjnFwl7eiAmmqdylz183nLzglB1xhnW9BVPVsxX9oCHG4l8p3PU5pD5kpY47X6AHhXph3A0r28iGl6LxFUteMSvodghHyMYOxyZ5WoKnHfsb0z0Ieyw13PCe3rPAuHW8/9Kj0AGygDz6CiwAGicOMBHnhpWqU31XaA+lCd4pUdk9mBuzgOpAWcTEUcHUcAeHRcOdSTI6Hl5j5/F9pi99RMeH8NUDJ3TfUJca3f26Ozxx1I0HtAUHZ4AAlqjXkxoui5JRh8whPP+DQCtDkRV8KDXXg2/LMk8wj7b+FIk5Q7h2c+GaZ20vUSjNFYifgyhvK0Yrx1JSSWVfrHuABXrm3V/NMAC0BbflOlrvHNjPXAbC2ZravzYzJIfKLyUnzQhQyPjft5JSaNPXIOJ6J9n74ZFWkbJ6RHJo7rKMiQRZJHEnR4Qcc5v2ROClIGrkxxQBfXi78xeh12xzSSkM064V26O9ZCCuZlar6cXdWIAKnOhg2W3kHLF8kS7kDoIH815XRuR/wH2bFe/DaBAxFSKttWCWdKPFCowj91k/sizIro9vK/sYaZGXl2qUGJJnyQiG75HAkp2MAgGS4OCbKkTVCX52q0eTi4fBLy5CDqAdfYmA9cBCS983SYL9l2l+qJogZ7CjFqvlMKkWPRdgK6VzHXDCobIpG9eB08wh1mitHurrYGu3NhVqs73o6qIdEBMGY8N84lCPQ1z8w4s7WY5MG57JCWcBvs1d6DQr0d16pNEWPC5ph5GgOlVPVgBY3wrW32SzII/hOKsS3kKpmV4zFRe9H9wGFLFhwFYceGJJAc1fdXgojdEcVr8uoJ/31ghV4tW8C06pfWZ0Fe8PM2sR7AiW6IcyM8GFwwEhjUuKp0058suEqy53lALMcD2O7ivbD4zmzYiMXssRFGci0QSYI1qhugDb8xWFCYmRwU6T44jjGKJuzZX4SxgBihGy9v2F8T2g0Fmu4j8VsntSFIbYPOf/unVbGbPSgu1yKOwrJh7MVaQM9yNEGKRHRB794Q/L6VyNz1Q1VGUcUIGKp0DCumNYQqnXss2qGvrYUbbFi17S3dW/4XP1AwaWV/1C0DJexLmkgK8c05gldToJQGzGGNKxkWyrIwSfu1LYGA3a3jaZbEwAQTjEXKxZfthe+U3yZgBOLMEYb+de/QhftxOIMkXQUp2aZ9PrA1nIYe2dO4bnRJ0crCgISRvdxBc/E+ffE+u++UAZJyNxB75yYxYMGfMK3T7FSDt2LlnDei5VnJiCsvedaHFgCKJYMPndjq5hwK1gOeHGJiobb+2GYIdevfgWxQfwvK+djOy3hgHhRMoqg9eDgZ7K9T7wxaAhcyxh7hSUJfLWnMF4oa1dOBQe32m9eFyaiLrh6D+2LZ6l+HkSeo/n8fEkuDe5YZTt3VfEQymEkYoMtYoPK3LeeqPVZtnCkdi0FadwIxDoutN6/U5hAIw/s4lkvpDfvM/APrI83F0CjPEsgsFBe9wYE7Lq3JNkkpmrhmfYZMNmkwBrLHSsBSQBeUX8UFqFzyeGIEdAh6/e8HvxPx2sCMIok5E9o153Y7HwUWwq11Dy8xMorQ/VzzNt5rO80u0s9189WeT7HUyxrV/Iad0Ao/StHgvPTuSMVruJ4rzSGVrgt2QXGTq/yPRVdhiDw7+sdlYF0eZVFowmK4urnT1urkTwWilSdkh3BiqX89mGPjLdbicL6SVSEBdVvGtwE3h3kyXAr0PJCcNSSuuJ2Q2YjnQE5X5lPb7U+dAdh4eW4YhOaUaKejz4uWWyI1rGTRXz9KS6iK8CeVicjrAtQvtdT2Vnb7I1kc9cw28nDukvZGgG4IdK8mOm5QbuoEvstg1MeDBd89+v6lhMjnZVDxNRnHEHKUqVvQlri/0OALxbzDFs5fsw39wdaOIoDyV28pWOsSnqi/Q40Sp9eiY86zc6cyWRXgcxygvPYeWp0yFZmFsYPzEnKoLCGzi75IBmpOdbKglAVjwc43DzfUUDdqnInavMU5X9kwIaPxa+oi/7VVNjKKPNOLBN9jhpnWNoPI92Gl0PTDQp2rDk6sAkkpfZQhAOeGSqslzUvMs0jDzz3OOwCW4owgu/yfDPmdhn9TENNOTojJiDGZa8iTWfreXz65nD8yix7IIU6zNodd/fkTXMV8F1wGDE+38Awh4AyGgREF9ci+R/t5jfvikGb/aT4CVXuNYFw2KGdMV2w73Rkml3O8wYvK90ewWVLlYqfjX/j0+n98IkJjGhbiN15hjv3Km3Kj3j6ZBBbDgpxCAbGvFyFp8uJ6d963aHbE0pZlYX1nGAA3WTQpDJ8i0VBtJfNF/1EM7gG+OkMPTkYijG9kHtY8BaL58h/QsBzXqYlf4bxEFy5kRFoJU26UY784pS08b+bZ0bPZ5SnLPAbz2ec9YStkKuCQjDlSqsOKrFcxkkJl9rHp+MnGPhFsptC1S+bOJaGR5k6iMYGBlP5g8Z+4zO5AWNIbQuleZaNEF3JOTHH8UyllZRjPpakS0AoD3z1ctoyZqQH0v74Eb17ug/qNtLrnXvyivKCRfXyozCMJPv804qRfcx7H7g9vOXgTGKYchoSopVd0qwiDqJcZd01aLN4Eh4R3KJZB6+mPbd+PsfU34/cwIEMpHYZgNy9yOELg4sUu5nDES7OzyVmiP3/64XOPmb12QG2aXviVoplpa4dbBUHT6/p3hjVCAUWMkSSIJXD5mDYVEeQpUjdrovmzSdqiLeFZEl53ZalHfhG+jlQQLt5aREnlEQgc/SVRooUf0l3SxQoK7ZJVwcy9kUzDxGJ28EDM/3pkuVDQuy0/vu+4KmPW4mc9ZQ9hm6sjWt5pHmRfiXCNcCoEFmQyvbBWLgqa6DPfwJEc3R5FTKbC1YYqV8Fl5jnRKRUMhAA1aGdNkHOsbumaoEI1e/3pq+2P3k0bKIcCgQfofk31XMXSmWx3s9J5eEaBF/YFsjTtHl+s4MWSCq2txurCDIU3AXHAgnAka8LXKg1t5uRIWNMBmr1RHfCECcMOB31M4XgvzkKVzWswzIsiVIkBTQXdymcJwqaK1TEId859t/D+B3shKKbv2TUd65sWeCECwJPeuDeniqBXa/CqydNM1s4NoIzgJtxhpOZUk4ZYNSNLYxbGMsParRgVHLJid1dG6Rk4n4QVj8TCIFzOkxdo518xiluJwvVeeFooRKIWQjRXVXGIzERI6oyG233HB00+tJIY4gwDGm5kcj0xGOh8vb4i932pjdDXAwwbWypHOALxEfGDWb7ZTcRGZpVpDSn4yPyLMAGhAjehI7/P4QNofOFS6ozqqrPVmIdfxM4EXRisu9ZyRxhdNQzaPhnMgWtG1lxM2MJwxlnQvYnRyUQmEjj/dBQB+V/mdez1Yh4wuoXPbDCBY2ZLwXH+Mh/vFdzCgbTEluCVUdq9ZDtr0AiMklza9uRFZgNt0FBEqlkex3aNLGpofvybeHgMWCWf65CmScwu6Za9e61AUULwX3dGW952teNxO+k7CEVIPdckIGozkWRLAuUTwDR7Et4znHuuNOYQw3GEPPZFxSDaiNuDBlkp+mdxN9WV4zbcpHPGEmMuasE0wfXXWVscnK2SJ9OwmSIfo69IwFB/gGh7q6CLnv2VgCwcl1/cuI4J9LvUCbGPttRDWdT6sG4fJW4r/lwThdcg2V8E8DHnm8vNlqIkSzrSSdne7AomnIj1tLrHYWxiUl2xnc3tjeYruyndrbHbMfKRUPNtd/Z0C/uDzflusPKuDKrpuGdqpCX45RIfVAvfhKxfx5dcNt+GSb8g7LmVUb8Yc7/g5yzKa6jly0Uwn5eFqpGBsx/b6rF4DzMzHFJHkJY5JbT/PIFw6WKxo7jbPp/5Rb3fDm/c+GYknSe1ElgpPnNit0hBUWvFZauJYYXGTVUGmiBSh8i8DUtHPxKnd9Aa7vRc/Vn7EdPYcKDGpLGkbVx7qCpL+LqmlGH+4lEywF7aZ43Htsk1S6wpAs11Lepr+aUFrWmlVFtGcz/4mhCsPnBwZVkgDeNiW9mpq56bdoplh93G24wKrsokluy5eG6gq0hoblGlo4GdH1WebkHx7CWIZKECoVcHCb3XngX7Y5m4XIY08bffId4W8uL6qENKVVODe4VILH7pYMiIk/Ri72wDR7c9miRuOSO2kdwWvxvyvQXm+6CHxW3BCrj0zL1s2+ezwoJGADyKGocZreM6GwSQr9iowa7wRH9E+Fzo+VioHlQD44kc12VgiXiwZ1Wh4CNRzbyd7rK3rRNVf8kwzsCWcH5OXMmKTz5hPOWCz6JdKvch/DF7TbRPmvcN+6XPrGrnkNQLBWft0XEWe0tJSpvVomcAqkncaAWLz2TxV2EV6c7d1QPyTnMJOGfTsWRp4daDrXkCtmN/SGKqcwQ1EA6w/ZpKJWfRdXA9jKARlvTW7M9/AbN7dhorMle9WeuhE+6JLbp26XmIaYMwkXL0/v6LMfS2ih3yKEjF6DYts0s7eLWrrepJ0sotFaU/crl+l5O5zZW6aE8nG3abkXIgUZJrg/ZhNMBCl06FevHj25G9NgDi4eANpaij8pMGaPJosmTVPDaECh+S3DMT0K2h2oEXCtMyhZiGHGn6fOSmubKmMoBf2o4YiMi2fVd6VtthNOsOstDD/tPC0Twpqd+rCeDcpehHIznB38u6BlSMZLCA56/KdlQsNGYCstn0XC4tEuRyk45dSkPS3Oi4ejFxjpkJEJ5Vpf37c1X8NgSwRX6kYTNdG/IcSaZ3mHByPN4BUY7kGCpdytPImFuq/q9rUfsrzEjWnMR9h4MPQjt2r8FwKSJPq1UnqurwNf4NCuFv9V3CPtoH3KrpM0p5qiB52V1e/NLaMHI182ztsumMv52kaSXho7O1yugFPMrUkUELucVuSw+8hw+R0CFu1VES9MTy5eKIBc7E3PnbwU9CKcD4KgSaa6f70OAN92yG01xMwZjkgJOIZz7jKeRUNBTB1PnZjNkcuvi72hGn9RDpXlhOIP/JTO1Sw8WSLjaNAdcI3vWqxWtNnEoXAY4eaAZwXaW5mdNcaJZrBqXJXnrRr86tGKfWrHoBW7MAiVLCJeciFQ4mPdFdrrUvo3etMXqjB7MvWCTDQK2XekM8GvqM9iNGU8PLPksslRWysCfq92iujmnFNVXbPZ7cV92igE/Hw7Geqbz3KVqZc8S0u+0sZuhBjcvQZAc27/9mwbcPOLHc0GktlXKNcWLds8Y4FhSi3fb5OEuaBVMpnk+u8RQTGStHsqQZrtUV5e7d1gxB9C4F+wAaPFJ8Hgwi2IZsiSTZuT5IBD2Q1Owdv2vltM76sbNOp/3dwyV+eQ0c4zXiNJ6PwfcZxNkkb4QFa4Rx8YkO4//jee9O2YexYWj3W2TYJJsYonKzqo7E9gcRJylEIY+CZwuTWfK+FSGzjWalrDUWoZeOEZywJdgapiX9Qz/HhLlivSJLYDWWFaX8EQuKbeOP1SeWS/xe1M0OypWICZ8oIHrVxDmFs/l0HAqNX5w4XSXMTIO0ak5LmRbBHAy85ZTNnNIoiNesLkGmVrWhUic75uMxiz3814KIeudlYn5zoOtSnddnT3wCBvLmTPWeo0RZOaMyR8cK1ewVHOjWRDwYmTV3AAbhnMzVyo0kbHUmTLL3l07yowji8Kho0tOvwekpI8ZEROjVtWEhA1/kn7v2pXV8JcfGtQymNkRQ8FtMUy6LnaFhCY5P1v+WrfDJEiSXeYed+LQYJnraQXcZq3z27YVaYCtX0i/3ad6E4Giiju4vX7/z6z4i/fwRrdpr8JP4TPcWciqzw/xbQ9FGMCTftHR9oEBYMK1PTtZgkcnzjX7fBifhTayOeuSVYBss0Bkz4zusAItg8O78AQOKqjnnLDEzMyAhqiRNnshPTOFYcUpkPoznivFJqN1msXyqTwfFsxVb07Ceu8Ghsm/f1o35kHPJIWlD8KTRchN1shocOl3b0QG3bKr/O2QzrM8YcFqGgT/pIQUtwHYHYnzy8vV1WvANPW4DYtQHDkO5HPbx4MGD62fCOjkEa70vygkHhvYW/+RklaIYfs44wT9MyLKr9Vwykx3FJvB38wlIz8zeKkUx1oRYMRYSdF5nv+hYIHpo02R4Eb35ePs8nF4sZI4cH5ook+y6Zz/pHzb9VPBbZUUCQEa2CkmQjg1LeJoOUOLAk8LjkBIIHdJIFwlSncPFcvWPD4kg6rlfYpTEkq0ugiRmimdJvgkNv//GfFF3L23bYuZjMEyP2L7+yB8dQbGaX63Jnl7rmDMu4dF276+1SwZ0q3xeEZ1EZCX6JWCTosQSTgIIP4auI6thwsA0tQf5AlZxpEHHG5GGhDyCcd3q9I/6A2s9uZLPdBQCIX2e7K4dKfQeUWOeVQ4ZQiY5+txJEKbu0A7egQEQbHKB/DgLdog9E4sZIgvXtfp3Zk2ZOwkafXaY/IXHkWFV3US65TcAb51ITXsTNAYQoRUA7gn/FqsoWAROWIbGXxWwGz9qsdGUNkuUKGIFAZI9hKflQEfIqZuiZsvz9fvyyLQwqsM0QDViFQgLYm5KgeZHBXtRgFJmj8ePnO6x/G2/qLzKc12sNxpNlKPA7tcziBd+vNrRvv2m3kH9iHPNURV9jMJlEvmqQgCIPAksaOZDAg0b/NmpRgPKTNsOj29Xd4BDqND+M8KtH+AVqzqzH9i5FtJWaGBMGy6cLOmfOpmUTwoN6dZ7z2e1IwpwCWrL4MgkMB5wnQNLB0JdAGpefYFxTlIDTpvlBbUzSWlpu3OCm9u4IkcRmz7aCyXuUl1qLtInJE5Z5KVuVdbBnCodHvn2JnMqxZV5kFNT/sbVuALa0ZnlJfCFMf9NeUNs5s09NzHQ066/2hMVkfCdfFuQit/JApEc5xQe7tqKJQTkJWrgSlsA6QIksFFKJg8XgWsEsyOS6DXFNK8Rcqkvacru5xxbzkF4A/5gxQm0r2Q9KYjAF97GiwfN6mgt3Y5hZhHZisox2rgr5EogLtHv+40VwbQS//aohKop04C7zKWyWZih/64Ys5lFYTNGBEa5DqExsRkr5WtHLKVieWbJAjEzHuwxUhxh+vNylTbR4teXZribnqinAHuq4iiopYXgKLJFI5mRTUYtWlrrXkN5xkqOihgQ8YGrfKi6z/q9BdyxM4Qrw448nHZQVGK6Whsrv88k2pPutPXYYkCJeWDmfjvV/C0CRHMeOk0quzlMXs1+L9fCblLz0kSd71AFRwHKrm+31IcFt3hcyJt7o4Ji+CNawWIntj1qPez2QZemILmpwoNkUUT+GZZgYdj/7dxB56JnNA+pg7Sf23Jb3t6e9kLUrP1XQAFsbVTUE643xX9q4AXT1bwxtKjFw9ocfqO6gEtgZ+vDeXGGegDX/oW5ybKFRK9O4atTnaVg/GeKtmLwIbxfcDOTPEXCZNxN9aRw8l7OjxJJTRb2N++rm95bXLcmlsh8ip3plKRDEruS5oiSJJfxizhp+dwecnSO60n1Xv97apTd5BTOAmjOGruidAIvZ3zBlRjWnsENJqz1aOuBpSKpmKPt0QSTGYnC0iskcNf+C2MPXJYc7bQqFwlVhXDbLV+QDBrexmQvrdbm/msNPfdI3WwdtrlKpKams+6D1xU1kNBHrWY4PGM4qnQw+KRcgH4T+uNFLHE3Ku8wf5iC6Na6frBxN6HxtZInAklPvCptHLvnmMEJ7cSQnJtpsrL86H5CzTBXhv4tphdHMe6YRfUaJ4s4GyI704guMpP6TBg5DRvf+1+aPoU3MiMlqwxZI384hTnFVAiICBklSp0TPmzuEnwGvLynBA+IuAqu7ebrnld7Gi40gu0H6EfLn3/GRp9hYCrSYRHbLCbbmH6R12ZEF+D/Z/gCClH90Io0IJXhnWRLx4yKI8RHxgyxf5P9gKhlDfGtp4luIBHNKCNwpJMtZI46DfqaMyeYM8gMQyPerIFLue5VxBjeV9KRrO2wGD3lK8+HmZfNZFhiE599wDqEbNfyp36x/jYxFavEtJWuPvo1s6zqNhW1+8GDuYiFpMZ0u7nwmdNmrej1WU8mhm4NvMEt87WnB0dCE66i+Uoz9FTpHnPJgK/aMtZx0rd+OUBm+h4V9FMeQWGQbj3KWqiLCUGtwiKx55+kWYvp/VWDwGO8TGLYqLF00jNWgA49caeG38DrCI70QqRfP9QCMJNoN9eYLcak0lvEyBzzflGN9e6tFMCey3ZeulrQAnwYNjE075k6/+ZmCWr7hQiET7Dbj1PeCKfb6yI63xk8bqKNSMLgnGq9OXsbVbAElT5D8h9FKFNolkr/kwux39bW/c9HhsOGQ7jShjlIEYQDGY8PEbOPhBiMMHqp7zdrmc3ZJ2u01k40dt6RVIbLQx+hCytnBYaHHgaZuGSZhElnLu7KdYIJe6myzAQMz0+moNF3B2ENd3pxmmfS2etaQHt6zXP7A8lwpBJxDx0HlS9z01Ei8kTd6rS9eSl38NqXyDC/CKk97n642bbhzzye1eS0T0Z3ikK/RJ1hFWFayc7RfbfOMAk1n6CEjDXTbb+h5+DAm0mvAw7cOkAWeimYpbicSN1F/20xlG0W0SPVx99GiRBnDhyzhz4o6JjBVvLwTqg9HvGVFH4WD5yMOAo0wJnalhhWybnD9dGFhrTnr5JSTu8etOHuW1B70oXs+0s7p0Cfof7pVwrFgIIk4S6YhngmlqBSTx4ZREbRtn7mzH4Tsyi1456EJI7DqF6XmGvfDCmXgNa0SGYs5WG8r4/6fBRdZTUeyyr5C3iBWc5asqde1ZlUROkVyCXzs899hmTqEgA5BzUIFn5Tnsap9bnm7W0d92Fl7/uaz+ztVpN4Ff0PDEL8BM4JkHn3KZVG1hmbStbHMaL0hjWJ7N/y0oJF8VNL3dCgQNbcwzVP74kqOCZwhVeE/1qtMolWwoIihC46eeRLJXnXkxj0vHNJbIXZYf1AXXIQgnwc0e3gW8LyTOaFyiGUPMXCnbEgsQCNRQYhGK9HGylGYjy+G9q2d8vZxynauXGaTNPp8zGNhWt29BuGvcUTtN4k6w7FfpRMCg9pLTagBdim+O4HPMuINRYsU7NT92WkCEtYJ+HkJBI2VZhCAJS1+QteAONXgxX4UsInUa5pmomFD2twjpFp88IRGjyyPOWRzEWF4e7veU/1tdIOY4AWlVWSeVhHzF4YTqIoetCcKYO8toGIRm4lQ1O/njGzdjDdZwfU5rIvZsJg8rDHbffqWAbX33OA0Qpjditf1prmY/XxeZcugwPE/LN9Uw5FmlUsbS6Mk0dxDgB3zJiz3fWEqd1/LE2+Cuh0L2lXCGJZOyfiAB3OgIWv9vC8wf0AkJzIdClh2+wMJ/0BBYYA1EHb8NGRFtCtnpovTTQK8s8UBzdUS/NBh0wABOZsoUqjayS9LWY7hvX7h3fQsS6Cq/1SqRBmks8EUFsKhBRzxQWWVI6TCQXolYMoZBNcLOW9N/jk2zxAnmnlw9/Zg2pEaiOM57ZZWK1mqAKY1j6KBrFNDKs7I7tc1Eds/Frf7IQa+K6Imz8Ar5pn7z4DR8jdtJpnm7VlbPxVtG/C2Egql6EhZ4k09RxsevrbvFVmUhtIb6eAS8lLAhX+s87q6YmeKDuyXq0JAh+f2GGO8Qqbst7dvFOaAI55grWHaoP+1M2ANYoBglVHuYt3f4Cc/rz2Kvae5jRhTQvnN3/fz8qDX3xGe1II5tWCDWTLpRY67EbZvhHPyvDCiqjI/74s9ZA+7csH1+/zzy06Ob+VPhAZApubhtyyTEzrcHx7s5bdHd33FEJwNrs1VYinG0s22YqKcadhzEtF/WTnsLVH5lzpaKLIxu2uqSupv6W4ZI+uZjhPRxcyoRnnj2raRrt+NCKbFe7mTErJrF5FhhmelIqWw9L3n6RawWoOoBhN3vd9YUl3yZhXtsYaJkOFof0tsVBRx8IF9ibQT7lenn6AnmAVE2wCX8V9RRDESl7XjEOnUPopHAut4PYremJLn8+AghMKZjImQVNNv0PQcRuVi1xzy42uo1nQSkLdpdB7sNaW6N2j3N0vAFV9hl+0ykfwvea2+KFIxp3p9YDOBE8WzsrDg9F69/CYfCwwZ8MKveB7jbZ3F/ruhOzXleDPRiAlfdUgw8tEQKFKFyMHnfWoSv07sPaqdq5REbFXyFLzW8mpqxeBEm57U6wQyZF6386DI0DASvlra5q4lyekKRFwSn5tLAJrvM177EYY+KczXnOw4U9fPHZFAhUxF+jX4WhCqtUqi9zCamsxUVCRVZW+OeLeWXd7iSihBoLBuBl7KzrWX+F7KW8JgDQ5277C+UrdGNUZSagO9y7rs+inwGaYmxJS6ZvTO5Ql88V65fH5A2C2OKRTi7AUdtUBQ9r7z07fAb3WNla3zPnDta0HzGjkO1MqdkyVcK7MWdpRFVEaSv21ADxWXOsg5J69OzppgVV0oa7b9ke62/InuM3iIYC30SXiu44gXdF3+jwbLHsEbCRBWj3js6K8EdxTIw7BwWHFzyN5lioCkhLlX628AT70+ORiwI3oxkL2jCE22eFxeFrdFTtazlz6vp99MzJGIGn5j7C9EbFU/x0QAUcfAS2hLxGBHhEbnwCG18G5zDKQIGaCYwgCgGOaSVYAYYewVOIE6XbQFz0NaTHNpRam2+DXZF1OHyea3RZsw5fmj4nw5JKRe+xG9UrQZCK+Vh0hVwCYYoGUVdUqTAvY3wZLMUbNJZaH5+fQJfJyCl0UxDXpmwuepJnZfudZ6aghE2orDdSjtV7YY0rlr9TnCdM7GK9C0G6XKNmAV6/lTei8yn86j0beQ6hABb/3/Wgj/3T9Bmq8Z+KYDiPtWeojFTsuRVikh30Dh48WChkoxa4DUSimBKAM678n7gZ7AfSiFfxoHJoc8PhsFbHEJpIieKZ8UTTdIsBAa8i3kmpSRWQOKjdMN5oMdhVfIQXB6LI4MarqU/SMxP3tiFBxJd+C+FjwknBYAUu3pgLuhv8nZUL4ynphWIRTqqurNBgSWM8imBToRlECkEjoLryHESVOvtQ0qj32yHZao4Mcl5ZVhFffdRvamsulyWD5BXzuXqQffYn+fDJC/V6muh41Xxt88KQMujn0f8kZgr0IudIVt4fhunCGZgBGDBADRQ5/932LccGsNQytOE9trbNygMnzGU0fPFKaMr1snH0NHCiciNFrPWH+FUCs4XeQkGzxRQmWINFRVJSZpJ+77PzllJultQGdUJ7gd67GmBOGeGc9U6FEVYPf7MRbL33PwXh4k/mk6lm/nGlfqiUt468vgt44IRKujxKw8o7cKfvGeXnFKJ8yYxF/Phqu/VS12Y+OV+FBOdCLli+ilLSY55fYHKeWpi8RaworA5mGuZjsQCqLmDhitR232QIfvHIldW8/jp4qMIbHiLKrg2QhJSigzn/jIwYcDngVZQw84XGQAUa4jT1gMCloik20T/RiCowpYCeF6aZIonOltNUZiUainYBMoceAfYh5j2+KnsbiPWZP5uvCxTvz0/wXShnJ95Ec++ztQOgnXbpOQqTNPyYXouyAvfBA466N34H6NlhfaOG2zNBtvR8tGpP9Xt7D80vAYlvIIXmnBvMcfpoUNBhUwYw7O5xei2s5QYA1xldfrydL7QX4uLruA4KOQCVnJNFL1u+dFPmMKEkGD2JXuCmohrs2QbboviBU24w27BhuwSeeOuMxf8/4FQ3QSE9kBWoOayE64mt3S7np1KE/YlvgL9h0imV+3wtpaAFAkGNoRZB0eArNgVO+rrWvAg77nal3lD/w7l2FfC0YuqH24asUWAdkG+OQSsPatYXwvVZxcKHRMQsOyvILHrH0fH5/skShIs8kg4Y/RWm/iTcdweqaODV9+JMtqms0pKdq+xJ3myhGO1bd3L2o66GM0eCwTzemffIIqclP6FY8c2pNawXn/sqw6iL98aRLohZgCnFvZVS5+9gNKjZZvEriT2DcyyJ7X5wMCtszd7/RDtw+Vn+zPRxhJuBXz+m3O9qTulXh4dGXllwUMZCDOjn5Sq37sieHQOqKdFBkz+5kGXivSlsfhB6D4lVew1IEJUxkrOnsMAMQo7cbdS06iCUHiD7cH/DGxOO60xEE+JNPpky6sDBA5zqbBW6+r7iSjsVbQwJkiNA5RknIDCmpdxUhnpaqouWrujAUADuecYrD26BcWSzAPn3oD7yyleBWmunTw0R8PkSiI6WXvP18qeRSDO2Mm/nTQDY3zkmnJm5qWJwDEFjwcnoco8ApxFal9hENNqTNNisYB1W1Za8CR82WSukdgmIBh7egYIFXK0b4NAn6AqFNkvMZCKJpFuyIpDKkTnHdPH/rqyWWhe2yhWAZfbtWe7rrVQ6QV2Lb48FOkYI+TWO5h+xJ2e8sVhBQi17GdNp/a1fa3g3k6x4sF73auiXaAlb6h/hJH4Tm7jDTJfITTotH2WEJIDUg3Gab6ms69hdMkyLhuk7/E7rZY/2a6S7aKxPjeMHWa/2fdU5SzSjcizLBW0bRfMVrPXUc49P/l0/lSY7zuKa+JaCnARDQMuMicGI+WzU9MELYRjzZfTAsKkbf7/kcOWdaPW5/4rOJl4wffRjIWke6HihXXNH+cg0qqkHmxa52guBrI0wr4je1H2AwLSFwKaMI3O+zsJTheXD5tch2JWWXOxT4JSgxmvbpTrlJNTkU3Zz5lt+f+LblAANKV14dxKkvh0S2N6aNgGKYpxvQ/pvhQde53AAVbAbsyYqIxadu9LMw7KRIrhmpArPs7d5TV56zQSlKrG0gTU8yGRopf1Omiw8LfBvuaA58ko6AXHnjEO5tkeTCc4xKGVcz0Co41NMSPR2aV9SYKvH2IZGv2cllgDcHUnW/YmP94qLo//WVhKhWtFTaUjX7w0j3oVZQD9DaUNPLe4JRSY2dmAfa6XHq/Jvf0qwJx1pWDJYon9BPmd0QX7x08kxg2uZRW+4pVXSkOjM0z9kwnMCpWPBujsuRv9Aq5P1b+rHRDUxA40kyqsa+7zF7CTDOOHgi0GQF4OTxRcYm04jiNOXDjYoMy8fjEHkTz4gwjV/zdqh/gYVYsQT9RpF8hIbdeMzeEfpSUPVee5QMNW3NMmL+2Y60yaFYPCKZyMdXBQ82PQ9jw5zeDg8WeZ7oleb1/tg/PaBoyCguEY/dhYS4FU9bM/kxsIk+JhWgfHdhJuxhyowCFcdJjzwxCkV0s8JqHPh29PBLUtLP/9+3z3+RgtpG+br7YROqGrS1pnCWcqiZbueQgljS6GmWWH5xurjWgMaL9SQbWexdIqzlhQ9VvLkccEwRQGfXwQg+6keMiINEDynokqLQbbrTJt7Y3ZvMwA3Dpr3y5NlxdCUHXQj+pr3CywF6SVCt6LjY6ZdFb5HnobAe2JWmHvJf43LrSE2LD3y53GzmUPu01X8IqsNih0rvrWgJUwDc/ZHbaMXzYEcgwpYiyN7FXdslMLmwzT37ZHGnu2hZBgZq9+o6FweoeKuF9tHR6O8UIrphU1IUAet5QTUFvn1iLeN97XgaMQ6vmZ5TXZjLdjmuGDDRaQhQ9ZKMS3GweAWpQ/U8JVT0N6k6NMx2IIYHp0Pf8/8iBfjqZmwMpP5bWdmghYh5pkTL+oCs2hvPSTn5bs6K6ormu7NfaSZhpv3XpuEqjQV3AjWfPCcw/JxqhMJYA0TVfcw0hz30tFeSYDKD5NDl/NGWLX6tlB+Xnpz6UYCkmJOQpRy58fsIf22yiLzjx0RQaK+jzjqlRDazo94maqzUc5WzqiNwjaD9GdKmMAq00ltm26Jc4RTbGHXC/3xexyDypMBobxGxah4B/r/MOMDllxc/0YQH7rNuDeEC+YnjZ97Q1ahUYot+y36KZQ0JXTUcRWZ+/pyaebeD9nnR1Uu3X9MrY0fXlt7Naq23fTNsIncx1dlEB10hzWv9ZYuQYk/s0cCCS7NUMpHa17EuzIE7UdK4rTDKGiohWyPXPq/KBr3FA8SEoDtFitxagCQ9I1MEVws8zzM4m096B78I5EKh1vi3k9MYqAdvrFGl+bih1IL7OKAvwSo3OQMm6Mi4cCA+f+xOJjaG0yeTtkGmbokErqgs0LpbOFpAd49swivOWXy56ahqq8pj4L5iEOKOYUFYZgYLY+AVzqNj5dYXkqCI2KWP5rJdW/PmzF8OVUJ1SHl4G5C94uOeOaaOZWOnyNPt7GTsRWDZw5fxzCCb6zyfIRps8Oqr6+DAncRjSbvDhoB5NYY1SKvkdKe/t9jWl7GEQPB53BQJKpt/23kuJZ3jXTAko6Xu1Oxz0ykAZho/hToqJw==" title="Mekko Graphics Chart"/>
          <p:cNvSpPr>
            <a:spLocks noChangeAspect="1"/>
          </p:cNvSpPr>
          <p:nvPr>
            <p:custDataLst>
              <p:tags r:id="rId7"/>
            </p:custDataLst>
          </p:nvPr>
        </p:nvSpPr>
        <p:spPr>
          <a:xfrm>
            <a:off x="330200" y="1834832"/>
            <a:ext cx="3483504" cy="4500000"/>
          </a:xfrm>
          <a:prstGeom prst="rect">
            <a:avLst/>
          </a:prstGeom>
          <a:blipFill>
            <a:blip r:embed="rId27">
              <a:extLst>
                <a:ext uri="{28A0092B-C50C-407E-A947-70E740481C1C}">
                  <a14:useLocalDpi xmlns:a14="http://schemas.microsoft.com/office/drawing/2010/main"/>
                </a:ext>
              </a:extLst>
            </a:blip>
            <a:stretch>
              <a:fillRect/>
            </a:stretch>
          </a:blipFill>
          <a:ln w="19050" cap="flat" cmpd="sng" algn="ctr">
            <a:noFill/>
            <a:prstDash val="solid"/>
          </a:ln>
          <a:effectLst/>
          <a:extLst>
            <a:ext uri="{91240B29-F687-4F45-9708-019B960494DF}">
              <a14:hiddenLine xmlns:a14="http://schemas.microsoft.com/office/drawing/2010/main" w="19050"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43392" tIns="43392" rIns="43392" bIns="43392" rtlCol="0" anchor="ctr"/>
          <a:lstStyle/>
          <a:p>
            <a:pPr algn="ctr"/>
            <a:endParaRPr lang="en-US" sz="1899">
              <a:solidFill>
                <a:schemeClr val="tx1"/>
              </a:solidFill>
            </a:endParaRPr>
          </a:p>
        </p:txBody>
      </p:sp>
      <p:grpSp>
        <p:nvGrpSpPr>
          <p:cNvPr id="7" name="btfpColumnHeaderBox713991"/>
          <p:cNvGrpSpPr/>
          <p:nvPr>
            <p:custDataLst>
              <p:tags r:id="rId8"/>
            </p:custDataLst>
          </p:nvPr>
        </p:nvGrpSpPr>
        <p:grpSpPr>
          <a:xfrm>
            <a:off x="330200" y="1270000"/>
            <a:ext cx="3483504" cy="437832"/>
            <a:chOff x="330200" y="1270000"/>
            <a:chExt cx="3483504" cy="437832"/>
          </a:xfrm>
        </p:grpSpPr>
        <p:sp>
          <p:nvSpPr>
            <p:cNvPr id="5" name="btfpColumnHeaderBoxText713991"/>
            <p:cNvSpPr txBox="1"/>
            <p:nvPr/>
          </p:nvSpPr>
          <p:spPr bwMode="gray">
            <a:xfrm>
              <a:off x="330200" y="1270000"/>
              <a:ext cx="3483504" cy="437832"/>
            </a:xfrm>
            <a:prstGeom prst="rect">
              <a:avLst/>
            </a:prstGeom>
            <a:noFill/>
          </p:spPr>
          <p:txBody>
            <a:bodyPr vert="horz" wrap="square" lIns="36036" tIns="36036" rIns="36036" bIns="36036" rtlCol="0" anchor="b">
              <a:spAutoFit/>
            </a:bodyPr>
            <a:lstStyle/>
            <a:p>
              <a:pPr marL="0" indent="0">
                <a:spcBef>
                  <a:spcPts val="0"/>
                </a:spcBef>
                <a:buNone/>
              </a:pPr>
              <a:r>
                <a:rPr lang="en-US" sz="1200" b="1">
                  <a:solidFill>
                    <a:srgbClr val="000000"/>
                  </a:solidFill>
                </a:rPr>
                <a:t>Bain serves ~75% of all SCALE healthcare deals…</a:t>
              </a:r>
            </a:p>
          </p:txBody>
        </p:sp>
        <p:cxnSp>
          <p:nvCxnSpPr>
            <p:cNvPr id="6" name="btfpColumnHeaderBoxLine713991"/>
            <p:cNvCxnSpPr/>
            <p:nvPr/>
          </p:nvCxnSpPr>
          <p:spPr bwMode="gray">
            <a:xfrm>
              <a:off x="330200" y="1707832"/>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 name="btfpBulletedList185935"/>
          <p:cNvSpPr txBox="1"/>
          <p:nvPr>
            <p:custDataLst>
              <p:tags r:id="rId9"/>
            </p:custDataLst>
          </p:nvPr>
        </p:nvSpPr>
        <p:spPr bwMode="gray">
          <a:xfrm>
            <a:off x="9445038" y="2295629"/>
            <a:ext cx="2412000" cy="1334587"/>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Cardiac devices</a:t>
            </a:r>
          </a:p>
          <a:p>
            <a:pPr>
              <a:spcBef>
                <a:spcPts val="100"/>
              </a:spcBef>
            </a:pPr>
            <a:r>
              <a:rPr lang="en-US" sz="1100">
                <a:solidFill>
                  <a:srgbClr val="000000"/>
                </a:solidFill>
              </a:rPr>
              <a:t>Aesthetic lasers</a:t>
            </a:r>
          </a:p>
          <a:p>
            <a:pPr>
              <a:spcBef>
                <a:spcPts val="100"/>
              </a:spcBef>
            </a:pPr>
            <a:r>
              <a:rPr lang="en-US" sz="1100">
                <a:solidFill>
                  <a:srgbClr val="000000"/>
                </a:solidFill>
              </a:rPr>
              <a:t>Imaging equipment and media</a:t>
            </a:r>
          </a:p>
          <a:p>
            <a:pPr>
              <a:spcBef>
                <a:spcPts val="100"/>
              </a:spcBef>
            </a:pPr>
            <a:r>
              <a:rPr lang="en-US" sz="1100">
                <a:solidFill>
                  <a:srgbClr val="000000"/>
                </a:solidFill>
              </a:rPr>
              <a:t>Medical appliances and supplies</a:t>
            </a:r>
          </a:p>
          <a:p>
            <a:pPr>
              <a:spcBef>
                <a:spcPts val="100"/>
              </a:spcBef>
            </a:pPr>
            <a:r>
              <a:rPr lang="en-US" sz="1100">
                <a:solidFill>
                  <a:srgbClr val="000000"/>
                </a:solidFill>
              </a:rPr>
              <a:t>Outsourcers</a:t>
            </a:r>
          </a:p>
          <a:p>
            <a:pPr>
              <a:spcBef>
                <a:spcPts val="100"/>
              </a:spcBef>
            </a:pPr>
            <a:r>
              <a:rPr lang="en-US" sz="1100">
                <a:solidFill>
                  <a:srgbClr val="000000"/>
                </a:solidFill>
              </a:rPr>
              <a:t>Contract manufacturers</a:t>
            </a:r>
          </a:p>
          <a:p>
            <a:pPr>
              <a:spcBef>
                <a:spcPts val="100"/>
              </a:spcBef>
            </a:pPr>
            <a:r>
              <a:rPr lang="en-US" sz="1100">
                <a:solidFill>
                  <a:srgbClr val="000000"/>
                </a:solidFill>
              </a:rPr>
              <a:t>Diagnostics</a:t>
            </a:r>
          </a:p>
        </p:txBody>
      </p:sp>
      <p:sp>
        <p:nvSpPr>
          <p:cNvPr id="9" name="btfpBulletedList971584"/>
          <p:cNvSpPr txBox="1"/>
          <p:nvPr>
            <p:custDataLst>
              <p:tags r:id="rId10"/>
            </p:custDataLst>
          </p:nvPr>
        </p:nvSpPr>
        <p:spPr bwMode="gray">
          <a:xfrm>
            <a:off x="9445038" y="4779006"/>
            <a:ext cx="2412000" cy="1334587"/>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Eye glass lenses</a:t>
            </a:r>
          </a:p>
          <a:p>
            <a:pPr>
              <a:spcBef>
                <a:spcPts val="100"/>
              </a:spcBef>
            </a:pPr>
            <a:r>
              <a:rPr lang="en-US" sz="1100">
                <a:solidFill>
                  <a:srgbClr val="000000"/>
                </a:solidFill>
              </a:rPr>
              <a:t>Hearing aids</a:t>
            </a:r>
          </a:p>
          <a:p>
            <a:pPr>
              <a:spcBef>
                <a:spcPts val="100"/>
              </a:spcBef>
            </a:pPr>
            <a:r>
              <a:rPr lang="en-US" sz="1100">
                <a:solidFill>
                  <a:srgbClr val="000000"/>
                </a:solidFill>
              </a:rPr>
              <a:t>Vitamin supplements</a:t>
            </a:r>
          </a:p>
          <a:p>
            <a:pPr>
              <a:spcBef>
                <a:spcPts val="100"/>
              </a:spcBef>
            </a:pPr>
            <a:r>
              <a:rPr lang="en-US" sz="1100">
                <a:solidFill>
                  <a:srgbClr val="000000"/>
                </a:solidFill>
              </a:rPr>
              <a:t>Personal care products</a:t>
            </a:r>
          </a:p>
          <a:p>
            <a:pPr>
              <a:spcBef>
                <a:spcPts val="100"/>
              </a:spcBef>
            </a:pPr>
            <a:r>
              <a:rPr lang="en-US" sz="1100">
                <a:solidFill>
                  <a:srgbClr val="000000"/>
                </a:solidFill>
              </a:rPr>
              <a:t>Nutritional supplements</a:t>
            </a:r>
          </a:p>
          <a:p>
            <a:pPr>
              <a:spcBef>
                <a:spcPts val="100"/>
              </a:spcBef>
            </a:pPr>
            <a:r>
              <a:rPr lang="en-US" sz="1100">
                <a:solidFill>
                  <a:srgbClr val="000000"/>
                </a:solidFill>
              </a:rPr>
              <a:t>OTC pharmaceuticals</a:t>
            </a:r>
          </a:p>
          <a:p>
            <a:pPr>
              <a:spcBef>
                <a:spcPts val="100"/>
              </a:spcBef>
            </a:pPr>
            <a:r>
              <a:rPr lang="en-US" sz="1100">
                <a:solidFill>
                  <a:srgbClr val="000000"/>
                </a:solidFill>
              </a:rPr>
              <a:t>Health food</a:t>
            </a:r>
          </a:p>
        </p:txBody>
      </p:sp>
      <p:sp>
        <p:nvSpPr>
          <p:cNvPr id="10" name="btfpBulletedList408707"/>
          <p:cNvSpPr txBox="1"/>
          <p:nvPr>
            <p:custDataLst>
              <p:tags r:id="rId11"/>
            </p:custDataLst>
          </p:nvPr>
        </p:nvSpPr>
        <p:spPr bwMode="gray">
          <a:xfrm>
            <a:off x="4352925" y="4779006"/>
            <a:ext cx="2484000" cy="1698789"/>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Hospitals</a:t>
            </a:r>
          </a:p>
          <a:p>
            <a:pPr>
              <a:spcBef>
                <a:spcPts val="100"/>
              </a:spcBef>
            </a:pPr>
            <a:r>
              <a:rPr lang="en-US" sz="1100">
                <a:solidFill>
                  <a:srgbClr val="000000"/>
                </a:solidFill>
              </a:rPr>
              <a:t>Imaging Centers</a:t>
            </a:r>
          </a:p>
          <a:p>
            <a:pPr>
              <a:spcBef>
                <a:spcPts val="100"/>
              </a:spcBef>
            </a:pPr>
            <a:r>
              <a:rPr lang="en-US" sz="1100">
                <a:solidFill>
                  <a:srgbClr val="000000"/>
                </a:solidFill>
              </a:rPr>
              <a:t>Eye Surgery</a:t>
            </a:r>
          </a:p>
          <a:p>
            <a:pPr>
              <a:spcBef>
                <a:spcPts val="100"/>
              </a:spcBef>
            </a:pPr>
            <a:r>
              <a:rPr lang="en-US" sz="1100">
                <a:solidFill>
                  <a:srgbClr val="000000"/>
                </a:solidFill>
              </a:rPr>
              <a:t>Healthcare/physician practice mgmt.</a:t>
            </a:r>
          </a:p>
          <a:p>
            <a:pPr>
              <a:spcBef>
                <a:spcPts val="100"/>
              </a:spcBef>
            </a:pPr>
            <a:r>
              <a:rPr lang="en-US" sz="1100">
                <a:solidFill>
                  <a:srgbClr val="000000"/>
                </a:solidFill>
              </a:rPr>
              <a:t>Dental physician management</a:t>
            </a:r>
          </a:p>
          <a:p>
            <a:pPr>
              <a:spcBef>
                <a:spcPts val="100"/>
              </a:spcBef>
            </a:pPr>
            <a:r>
              <a:rPr lang="en-US" sz="1100">
                <a:solidFill>
                  <a:srgbClr val="000000"/>
                </a:solidFill>
              </a:rPr>
              <a:t>Counseling services</a:t>
            </a:r>
          </a:p>
          <a:p>
            <a:pPr>
              <a:spcBef>
                <a:spcPts val="100"/>
              </a:spcBef>
            </a:pPr>
            <a:r>
              <a:rPr lang="en-US" sz="1100">
                <a:solidFill>
                  <a:srgbClr val="000000"/>
                </a:solidFill>
              </a:rPr>
              <a:t>Urgent care centers</a:t>
            </a:r>
          </a:p>
          <a:p>
            <a:pPr>
              <a:spcBef>
                <a:spcPts val="100"/>
              </a:spcBef>
            </a:pPr>
            <a:r>
              <a:rPr lang="en-US" sz="1100">
                <a:solidFill>
                  <a:srgbClr val="000000"/>
                </a:solidFill>
              </a:rPr>
              <a:t>Ambulatory surgery centers</a:t>
            </a:r>
          </a:p>
          <a:p>
            <a:pPr>
              <a:spcBef>
                <a:spcPts val="100"/>
              </a:spcBef>
            </a:pPr>
            <a:r>
              <a:rPr lang="en-US" sz="1100">
                <a:solidFill>
                  <a:srgbClr val="000000"/>
                </a:solidFill>
              </a:rPr>
              <a:t>Post acute care centers</a:t>
            </a:r>
          </a:p>
        </p:txBody>
      </p:sp>
      <p:sp>
        <p:nvSpPr>
          <p:cNvPr id="11" name="btfpBulletedList406305"/>
          <p:cNvSpPr txBox="1"/>
          <p:nvPr>
            <p:custDataLst>
              <p:tags r:id="rId12"/>
            </p:custDataLst>
          </p:nvPr>
        </p:nvSpPr>
        <p:spPr bwMode="gray">
          <a:xfrm>
            <a:off x="6896629" y="4779006"/>
            <a:ext cx="2412000" cy="1516688"/>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Travel nursing</a:t>
            </a:r>
          </a:p>
          <a:p>
            <a:pPr>
              <a:spcBef>
                <a:spcPts val="100"/>
              </a:spcBef>
            </a:pPr>
            <a:r>
              <a:rPr lang="en-US" sz="1100">
                <a:solidFill>
                  <a:srgbClr val="000000"/>
                </a:solidFill>
              </a:rPr>
              <a:t>Out-sources blood testing</a:t>
            </a:r>
          </a:p>
          <a:p>
            <a:pPr>
              <a:spcBef>
                <a:spcPts val="100"/>
              </a:spcBef>
            </a:pPr>
            <a:r>
              <a:rPr lang="en-US" sz="1100">
                <a:solidFill>
                  <a:srgbClr val="000000"/>
                </a:solidFill>
              </a:rPr>
              <a:t>I/T hardware, software, PACS, etc.</a:t>
            </a:r>
          </a:p>
          <a:p>
            <a:pPr>
              <a:spcBef>
                <a:spcPts val="100"/>
              </a:spcBef>
            </a:pPr>
            <a:r>
              <a:rPr lang="en-US" sz="1100">
                <a:solidFill>
                  <a:srgbClr val="000000"/>
                </a:solidFill>
              </a:rPr>
              <a:t>Lab services</a:t>
            </a:r>
          </a:p>
          <a:p>
            <a:pPr>
              <a:spcBef>
                <a:spcPts val="100"/>
              </a:spcBef>
            </a:pPr>
            <a:r>
              <a:rPr lang="en-US" sz="1100">
                <a:solidFill>
                  <a:srgbClr val="000000"/>
                </a:solidFill>
              </a:rPr>
              <a:t>Infusion</a:t>
            </a:r>
          </a:p>
          <a:p>
            <a:pPr>
              <a:spcBef>
                <a:spcPts val="100"/>
              </a:spcBef>
            </a:pPr>
            <a:r>
              <a:rPr lang="en-US" sz="1100">
                <a:solidFill>
                  <a:srgbClr val="000000"/>
                </a:solidFill>
              </a:rPr>
              <a:t>Personal hygiene services</a:t>
            </a:r>
          </a:p>
          <a:p>
            <a:pPr>
              <a:spcBef>
                <a:spcPts val="100"/>
              </a:spcBef>
            </a:pPr>
            <a:r>
              <a:rPr lang="en-US" sz="1100">
                <a:solidFill>
                  <a:srgbClr val="000000"/>
                </a:solidFill>
              </a:rPr>
              <a:t>Radiology services</a:t>
            </a:r>
          </a:p>
          <a:p>
            <a:pPr>
              <a:spcBef>
                <a:spcPts val="100"/>
              </a:spcBef>
            </a:pPr>
            <a:r>
              <a:rPr lang="en-US" sz="1100">
                <a:solidFill>
                  <a:srgbClr val="000000"/>
                </a:solidFill>
              </a:rPr>
              <a:t>Dental products and distribution</a:t>
            </a:r>
          </a:p>
        </p:txBody>
      </p:sp>
      <p:sp>
        <p:nvSpPr>
          <p:cNvPr id="22" name="KMAF332ECE:R001:C001"/>
          <p:cNvSpPr>
            <a:spLocks noChangeArrowheads="1"/>
          </p:cNvSpPr>
          <p:nvPr>
            <p:custDataLst>
              <p:tags r:id="rId13"/>
            </p:custDataLst>
          </p:nvPr>
        </p:nvSpPr>
        <p:spPr bwMode="gray">
          <a:xfrm>
            <a:off x="6896628" y="1576000"/>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Payers</a:t>
            </a:r>
          </a:p>
        </p:txBody>
      </p:sp>
      <p:sp>
        <p:nvSpPr>
          <p:cNvPr id="12" name="btfpBulletedList959526"/>
          <p:cNvSpPr txBox="1"/>
          <p:nvPr>
            <p:custDataLst>
              <p:tags r:id="rId14"/>
            </p:custDataLst>
          </p:nvPr>
        </p:nvSpPr>
        <p:spPr bwMode="gray">
          <a:xfrm>
            <a:off x="6896629" y="2295629"/>
            <a:ext cx="2412000" cy="957561"/>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Regional Payers</a:t>
            </a:r>
          </a:p>
          <a:p>
            <a:pPr>
              <a:spcBef>
                <a:spcPts val="100"/>
              </a:spcBef>
            </a:pPr>
            <a:r>
              <a:rPr lang="en-US" sz="1100">
                <a:solidFill>
                  <a:srgbClr val="000000"/>
                </a:solidFill>
              </a:rPr>
              <a:t>Regional and national payer systems</a:t>
            </a:r>
          </a:p>
          <a:p>
            <a:pPr>
              <a:spcBef>
                <a:spcPts val="100"/>
              </a:spcBef>
            </a:pPr>
            <a:r>
              <a:rPr lang="en-US" sz="1100">
                <a:solidFill>
                  <a:srgbClr val="000000"/>
                </a:solidFill>
              </a:rPr>
              <a:t>Third-party administrators</a:t>
            </a:r>
          </a:p>
          <a:p>
            <a:pPr>
              <a:spcBef>
                <a:spcPts val="100"/>
              </a:spcBef>
            </a:pPr>
            <a:r>
              <a:rPr lang="en-US" sz="1100">
                <a:solidFill>
                  <a:srgbClr val="000000"/>
                </a:solidFill>
              </a:rPr>
              <a:t>Disease management</a:t>
            </a:r>
          </a:p>
        </p:txBody>
      </p:sp>
      <p:sp>
        <p:nvSpPr>
          <p:cNvPr id="13" name="btfpBulletedList782014"/>
          <p:cNvSpPr txBox="1"/>
          <p:nvPr>
            <p:custDataLst>
              <p:tags r:id="rId15"/>
            </p:custDataLst>
          </p:nvPr>
        </p:nvSpPr>
        <p:spPr bwMode="gray">
          <a:xfrm>
            <a:off x="4352925" y="2295629"/>
            <a:ext cx="2412000" cy="1334587"/>
          </a:xfrm>
          <a:prstGeom prst="rect">
            <a:avLst/>
          </a:prstGeom>
          <a:noFill/>
        </p:spPr>
        <p:txBody>
          <a:bodyPr vert="horz" wrap="square" lIns="36000" tIns="36000" rIns="0" bIns="36000" rtlCol="0">
            <a:spAutoFit/>
          </a:bodyPr>
          <a:lstStyle/>
          <a:p>
            <a:pPr>
              <a:spcBef>
                <a:spcPts val="100"/>
              </a:spcBef>
            </a:pPr>
            <a:r>
              <a:rPr lang="en-US" sz="1100">
                <a:solidFill>
                  <a:srgbClr val="000000"/>
                </a:solidFill>
              </a:rPr>
              <a:t>Drugs (primary and specialty care)</a:t>
            </a:r>
          </a:p>
          <a:p>
            <a:pPr>
              <a:spcBef>
                <a:spcPts val="100"/>
              </a:spcBef>
            </a:pPr>
            <a:r>
              <a:rPr lang="en-US" sz="1100">
                <a:solidFill>
                  <a:srgbClr val="000000"/>
                </a:solidFill>
              </a:rPr>
              <a:t>Reagents</a:t>
            </a:r>
          </a:p>
          <a:p>
            <a:pPr>
              <a:spcBef>
                <a:spcPts val="100"/>
              </a:spcBef>
            </a:pPr>
            <a:r>
              <a:rPr lang="en-US" sz="1100">
                <a:solidFill>
                  <a:srgbClr val="000000"/>
                </a:solidFill>
              </a:rPr>
              <a:t>Genomics</a:t>
            </a:r>
          </a:p>
          <a:p>
            <a:pPr>
              <a:spcBef>
                <a:spcPts val="100"/>
              </a:spcBef>
            </a:pPr>
            <a:r>
              <a:rPr lang="en-US" sz="1100">
                <a:solidFill>
                  <a:srgbClr val="000000"/>
                </a:solidFill>
              </a:rPr>
              <a:t>Generics</a:t>
            </a:r>
          </a:p>
          <a:p>
            <a:pPr>
              <a:spcBef>
                <a:spcPts val="100"/>
              </a:spcBef>
            </a:pPr>
            <a:r>
              <a:rPr lang="en-US" sz="1100">
                <a:solidFill>
                  <a:srgbClr val="000000"/>
                </a:solidFill>
              </a:rPr>
              <a:t>Contract research</a:t>
            </a:r>
          </a:p>
          <a:p>
            <a:pPr>
              <a:spcBef>
                <a:spcPts val="100"/>
              </a:spcBef>
            </a:pPr>
            <a:r>
              <a:rPr lang="en-US" sz="1100">
                <a:solidFill>
                  <a:srgbClr val="000000"/>
                </a:solidFill>
              </a:rPr>
              <a:t>Contract manufacturing</a:t>
            </a:r>
          </a:p>
          <a:p>
            <a:pPr>
              <a:spcBef>
                <a:spcPts val="100"/>
              </a:spcBef>
            </a:pPr>
            <a:r>
              <a:rPr lang="en-US" sz="1100">
                <a:solidFill>
                  <a:srgbClr val="000000"/>
                </a:solidFill>
              </a:rPr>
              <a:t>Animal pharma</a:t>
            </a:r>
          </a:p>
        </p:txBody>
      </p:sp>
      <p:pic>
        <p:nvPicPr>
          <p:cNvPr id="34" name="Picture 33"/>
          <p:cNvPicPr>
            <a:picLocks noChangeAspect="1"/>
          </p:cNvPicPr>
          <p:nvPr>
            <p:custDataLst>
              <p:tags r:id="rId16"/>
            </p:custDataLst>
          </p:nvPr>
        </p:nvPicPr>
        <p:blipFill rotWithShape="1">
          <a:blip r:embed="rId28" cstate="screen">
            <a:extLst>
              <a:ext uri="{28A0092B-C50C-407E-A947-70E740481C1C}">
                <a14:useLocalDpi xmlns:a14="http://schemas.microsoft.com/office/drawing/2010/main"/>
              </a:ext>
            </a:extLst>
          </a:blip>
          <a:srcRect/>
          <a:stretch/>
        </p:blipFill>
        <p:spPr>
          <a:xfrm>
            <a:off x="9445038" y="1270000"/>
            <a:ext cx="2412000" cy="1008000"/>
          </a:xfrm>
          <a:prstGeom prst="rect">
            <a:avLst/>
          </a:prstGeom>
        </p:spPr>
      </p:pic>
      <p:pic>
        <p:nvPicPr>
          <p:cNvPr id="35" name="Picture 34"/>
          <p:cNvPicPr>
            <a:picLocks noChangeAspect="1"/>
          </p:cNvPicPr>
          <p:nvPr>
            <p:custDataLst>
              <p:tags r:id="rId17"/>
            </p:custDataLst>
          </p:nvPr>
        </p:nvPicPr>
        <p:blipFill rotWithShape="1">
          <a:blip r:embed="rId29" cstate="screen">
            <a:extLst>
              <a:ext uri="{28A0092B-C50C-407E-A947-70E740481C1C}">
                <a14:useLocalDpi xmlns:a14="http://schemas.microsoft.com/office/drawing/2010/main"/>
              </a:ext>
            </a:extLst>
          </a:blip>
          <a:srcRect/>
          <a:stretch/>
        </p:blipFill>
        <p:spPr>
          <a:xfrm>
            <a:off x="4357629" y="3757759"/>
            <a:ext cx="2412000" cy="1008000"/>
          </a:xfrm>
          <a:prstGeom prst="rect">
            <a:avLst/>
          </a:prstGeom>
        </p:spPr>
      </p:pic>
      <p:pic>
        <p:nvPicPr>
          <p:cNvPr id="36" name="Picture 35"/>
          <p:cNvPicPr>
            <a:picLocks noChangeAspect="1"/>
          </p:cNvPicPr>
          <p:nvPr>
            <p:custDataLst>
              <p:tags r:id="rId18"/>
            </p:custDataLst>
          </p:nvPr>
        </p:nvPicPr>
        <p:blipFill rotWithShape="1">
          <a:blip r:embed="rId30" cstate="screen">
            <a:extLst>
              <a:ext uri="{28A0092B-C50C-407E-A947-70E740481C1C}">
                <a14:useLocalDpi xmlns:a14="http://schemas.microsoft.com/office/drawing/2010/main"/>
              </a:ext>
            </a:extLst>
          </a:blip>
          <a:srcRect/>
          <a:stretch/>
        </p:blipFill>
        <p:spPr>
          <a:xfrm>
            <a:off x="9445038" y="3757759"/>
            <a:ext cx="2412000" cy="1008000"/>
          </a:xfrm>
          <a:prstGeom prst="rect">
            <a:avLst/>
          </a:prstGeom>
        </p:spPr>
      </p:pic>
      <p:sp>
        <p:nvSpPr>
          <p:cNvPr id="77" name="KMAF332ECE:R001:C001"/>
          <p:cNvSpPr>
            <a:spLocks noChangeArrowheads="1"/>
          </p:cNvSpPr>
          <p:nvPr>
            <p:custDataLst>
              <p:tags r:id="rId19"/>
            </p:custDataLst>
          </p:nvPr>
        </p:nvSpPr>
        <p:spPr bwMode="gray">
          <a:xfrm>
            <a:off x="9445038" y="4063759"/>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Consumer health</a:t>
            </a:r>
          </a:p>
        </p:txBody>
      </p:sp>
      <p:sp>
        <p:nvSpPr>
          <p:cNvPr id="87" name="KMAF332ECE:R001:C001"/>
          <p:cNvSpPr>
            <a:spLocks noChangeArrowheads="1"/>
          </p:cNvSpPr>
          <p:nvPr>
            <p:custDataLst>
              <p:tags r:id="rId20"/>
            </p:custDataLst>
          </p:nvPr>
        </p:nvSpPr>
        <p:spPr bwMode="gray">
          <a:xfrm>
            <a:off x="4357629" y="4063759"/>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Providers</a:t>
            </a:r>
          </a:p>
        </p:txBody>
      </p:sp>
      <p:sp>
        <p:nvSpPr>
          <p:cNvPr id="133" name="KMAF332ECE:R001:C001"/>
          <p:cNvSpPr>
            <a:spLocks noChangeArrowheads="1"/>
          </p:cNvSpPr>
          <p:nvPr>
            <p:custDataLst>
              <p:tags r:id="rId21"/>
            </p:custDataLst>
          </p:nvPr>
        </p:nvSpPr>
        <p:spPr bwMode="gray">
          <a:xfrm>
            <a:off x="9445038" y="1576000"/>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Med-tech</a:t>
            </a:r>
          </a:p>
        </p:txBody>
      </p:sp>
      <p:sp>
        <p:nvSpPr>
          <p:cNvPr id="148" name="KMAF332ECE:R001:C001"/>
          <p:cNvSpPr>
            <a:spLocks noChangeArrowheads="1"/>
          </p:cNvSpPr>
          <p:nvPr>
            <p:custDataLst>
              <p:tags r:id="rId22"/>
            </p:custDataLst>
          </p:nvPr>
        </p:nvSpPr>
        <p:spPr bwMode="gray">
          <a:xfrm>
            <a:off x="6901334" y="4063759"/>
            <a:ext cx="2412000" cy="396000"/>
          </a:xfrm>
          <a:prstGeom prst="rect">
            <a:avLst/>
          </a:prstGeom>
          <a:solidFill>
            <a:srgbClr val="000000">
              <a:alpha val="50000"/>
            </a:srgbClr>
          </a:solidFill>
          <a:ln w="19050">
            <a:noFill/>
            <a:miter lim="800000"/>
            <a:headEnd/>
            <a:tailEnd/>
          </a:ln>
        </p:spPr>
        <p:txBody>
          <a:bodyPr wrap="square" lIns="41798" tIns="42083" rIns="41798" bIns="42083" anchor="ctr">
            <a:noAutofit/>
          </a:bodyPr>
          <a:lstStyle/>
          <a:p>
            <a:pPr marL="0" indent="0" algn="ctr" defTabSz="836569">
              <a:buNone/>
            </a:pPr>
            <a:r>
              <a:rPr lang="en-US" sz="1200" b="1">
                <a:solidFill>
                  <a:srgbClr val="FFFFFF"/>
                </a:solidFill>
                <a:latin typeface="+mj-lt"/>
              </a:rPr>
              <a:t>Services</a:t>
            </a:r>
          </a:p>
        </p:txBody>
      </p:sp>
    </p:spTree>
    <p:custDataLst>
      <p:tags r:id="rId1"/>
    </p:custDataLst>
    <p:extLst>
      <p:ext uri="{BB962C8B-B14F-4D97-AF65-F5344CB8AC3E}">
        <p14:creationId xmlns:p14="http://schemas.microsoft.com/office/powerpoint/2010/main" val="1878514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8" name="btfpColumnIndicatorGroup2">
            <a:extLst>
              <a:ext uri="{FF2B5EF4-FFF2-40B4-BE49-F238E27FC236}">
                <a16:creationId xmlns:a16="http://schemas.microsoft.com/office/drawing/2014/main" id="{F387EE75-9BE3-40E2-B111-BCC2E67A5BD8}"/>
              </a:ext>
            </a:extLst>
          </p:cNvPr>
          <p:cNvGrpSpPr/>
          <p:nvPr/>
        </p:nvGrpSpPr>
        <p:grpSpPr>
          <a:xfrm>
            <a:off x="0" y="6926580"/>
            <a:ext cx="12192000" cy="137160"/>
            <a:chOff x="0" y="6926580"/>
            <a:chExt cx="12192000" cy="137160"/>
          </a:xfrm>
        </p:grpSpPr>
        <p:sp>
          <p:nvSpPr>
            <p:cNvPr id="7186" name="btfpColumnGapBlocker250753">
              <a:extLst>
                <a:ext uri="{FF2B5EF4-FFF2-40B4-BE49-F238E27FC236}">
                  <a16:creationId xmlns:a16="http://schemas.microsoft.com/office/drawing/2014/main" id="{F50767EB-3D5A-4E45-AB70-61374707989B}"/>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184" name="btfpColumnGapBlocker576811">
              <a:extLst>
                <a:ext uri="{FF2B5EF4-FFF2-40B4-BE49-F238E27FC236}">
                  <a16:creationId xmlns:a16="http://schemas.microsoft.com/office/drawing/2014/main" id="{8392786D-9AF8-4C7F-8277-9652429A3C7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182" name="btfpColumnIndicator270906">
              <a:extLst>
                <a:ext uri="{FF2B5EF4-FFF2-40B4-BE49-F238E27FC236}">
                  <a16:creationId xmlns:a16="http://schemas.microsoft.com/office/drawing/2014/main" id="{F26A1E20-8AA0-4552-8B60-35C045D9972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180" name="btfpColumnIndicator578412">
              <a:extLst>
                <a:ext uri="{FF2B5EF4-FFF2-40B4-BE49-F238E27FC236}">
                  <a16:creationId xmlns:a16="http://schemas.microsoft.com/office/drawing/2014/main" id="{25094C8F-8504-4124-8214-90B76F2DF67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7187" name="btfpColumnIndicatorGroup1">
            <a:extLst>
              <a:ext uri="{FF2B5EF4-FFF2-40B4-BE49-F238E27FC236}">
                <a16:creationId xmlns:a16="http://schemas.microsoft.com/office/drawing/2014/main" id="{C065AAC2-E280-43AF-B28D-1D6F5EDD221C}"/>
              </a:ext>
            </a:extLst>
          </p:cNvPr>
          <p:cNvGrpSpPr/>
          <p:nvPr/>
        </p:nvGrpSpPr>
        <p:grpSpPr>
          <a:xfrm>
            <a:off x="0" y="-205740"/>
            <a:ext cx="12192000" cy="137160"/>
            <a:chOff x="0" y="-205740"/>
            <a:chExt cx="12192000" cy="137160"/>
          </a:xfrm>
        </p:grpSpPr>
        <p:sp>
          <p:nvSpPr>
            <p:cNvPr id="7185" name="btfpColumnGapBlocker254225">
              <a:extLst>
                <a:ext uri="{FF2B5EF4-FFF2-40B4-BE49-F238E27FC236}">
                  <a16:creationId xmlns:a16="http://schemas.microsoft.com/office/drawing/2014/main" id="{2E5B9638-DB07-4F29-9511-F19BA30AED7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183" name="btfpColumnGapBlocker954715">
              <a:extLst>
                <a:ext uri="{FF2B5EF4-FFF2-40B4-BE49-F238E27FC236}">
                  <a16:creationId xmlns:a16="http://schemas.microsoft.com/office/drawing/2014/main" id="{B137BDE7-0298-4760-80AB-E63595C444D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181" name="btfpColumnIndicator896442">
              <a:extLst>
                <a:ext uri="{FF2B5EF4-FFF2-40B4-BE49-F238E27FC236}">
                  <a16:creationId xmlns:a16="http://schemas.microsoft.com/office/drawing/2014/main" id="{5552BAF4-D751-4030-9319-20F7760C3EA3}"/>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179" name="btfpColumnIndicator910351">
              <a:extLst>
                <a:ext uri="{FF2B5EF4-FFF2-40B4-BE49-F238E27FC236}">
                  <a16:creationId xmlns:a16="http://schemas.microsoft.com/office/drawing/2014/main" id="{A24E02ED-D103-46ED-9773-88D0AD6D6C5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38" name="Rectangle 137"/>
          <p:cNvSpPr/>
          <p:nvPr/>
        </p:nvSpPr>
        <p:spPr bwMode="gray">
          <a:xfrm>
            <a:off x="3448579" y="2032860"/>
            <a:ext cx="98867" cy="655352"/>
          </a:xfrm>
          <a:prstGeom prst="rect">
            <a:avLst/>
          </a:prstGeom>
          <a:solidFill>
            <a:schemeClr val="bg1"/>
          </a:solidFill>
          <a:ln w="9525" cap="flat" cmpd="sng" algn="ctr">
            <a:solidFill>
              <a:srgbClr val="947C5C"/>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chemeClr val="tx1"/>
              </a:solidFill>
            </a:endParaRPr>
          </a:p>
        </p:txBody>
      </p:sp>
      <p:sp>
        <p:nvSpPr>
          <p:cNvPr id="139" name="Rectangle 138"/>
          <p:cNvSpPr/>
          <p:nvPr/>
        </p:nvSpPr>
        <p:spPr bwMode="gray">
          <a:xfrm>
            <a:off x="3420541" y="2777617"/>
            <a:ext cx="126905" cy="566737"/>
          </a:xfrm>
          <a:prstGeom prst="rect">
            <a:avLst/>
          </a:prstGeom>
          <a:solidFill>
            <a:schemeClr val="bg1"/>
          </a:solid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rgbClr val="507867"/>
              </a:solidFill>
            </a:endParaRPr>
          </a:p>
        </p:txBody>
      </p:sp>
      <p:sp>
        <p:nvSpPr>
          <p:cNvPr id="140" name="Rectangle 139"/>
          <p:cNvSpPr/>
          <p:nvPr/>
        </p:nvSpPr>
        <p:spPr bwMode="gray">
          <a:xfrm>
            <a:off x="3420541" y="3433898"/>
            <a:ext cx="126905" cy="901057"/>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chemeClr val="tx1"/>
              </a:solidFill>
            </a:endParaRPr>
          </a:p>
        </p:txBody>
      </p:sp>
      <p:sp>
        <p:nvSpPr>
          <p:cNvPr id="141" name="Rectangle 140"/>
          <p:cNvSpPr/>
          <p:nvPr/>
        </p:nvSpPr>
        <p:spPr bwMode="gray">
          <a:xfrm>
            <a:off x="3420541" y="4424498"/>
            <a:ext cx="126905" cy="953443"/>
          </a:xfrm>
          <a:prstGeom prst="rect">
            <a:avLst/>
          </a:prstGeom>
          <a:solidFill>
            <a:schemeClr val="bg1"/>
          </a:solidFill>
          <a:ln w="9525" cap="flat" cmpd="sng" algn="ctr">
            <a:solidFill>
              <a:srgbClr val="5C5C5C"/>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chemeClr val="tx1"/>
              </a:solidFill>
            </a:endParaRPr>
          </a:p>
        </p:txBody>
      </p:sp>
      <p:sp>
        <p:nvSpPr>
          <p:cNvPr id="2" name="Title 1"/>
          <p:cNvSpPr>
            <a:spLocks noGrp="1"/>
          </p:cNvSpPr>
          <p:nvPr>
            <p:ph type="title"/>
          </p:nvPr>
        </p:nvSpPr>
        <p:spPr>
          <a:xfrm>
            <a:off x="334963" y="1"/>
            <a:ext cx="11632919" cy="876687"/>
          </a:xfrm>
        </p:spPr>
        <p:txBody>
          <a:bodyPr/>
          <a:lstStyle/>
          <a:p>
            <a:r>
              <a:rPr lang="en-US" noProof="0"/>
              <a:t>We are the partner of choice for leading financial investors as they look to deploy capital in healthcare in </a:t>
            </a:r>
            <a:r>
              <a:rPr lang="en-US"/>
              <a:t>APAC</a:t>
            </a:r>
            <a:endParaRPr lang="en-US" noProof="0">
              <a:solidFill>
                <a:srgbClr val="000000"/>
              </a:solidFill>
            </a:endParaRPr>
          </a:p>
        </p:txBody>
      </p:sp>
      <p:sp>
        <p:nvSpPr>
          <p:cNvPr id="3" name="btfpLayoutConfig" hidden="1"/>
          <p:cNvSpPr txBox="1"/>
          <p:nvPr/>
        </p:nvSpPr>
        <p:spPr bwMode="gray">
          <a:xfrm>
            <a:off x="12700" y="12700"/>
            <a:ext cx="1185187"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overall_0_131928827312870193 columns_1_132248234640827563 39_1_132248401613089414 47_1_132248401655021604 50_1_132248401686874836 56_1_132248401736350859 63_1_132248401752589835 </a:t>
            </a:r>
          </a:p>
        </p:txBody>
      </p:sp>
      <p:grpSp>
        <p:nvGrpSpPr>
          <p:cNvPr id="9" name="btfpColumnHeaderBox812663"/>
          <p:cNvGrpSpPr>
            <a:grpSpLocks/>
          </p:cNvGrpSpPr>
          <p:nvPr>
            <p:custDataLst>
              <p:tags r:id="rId2"/>
            </p:custDataLst>
          </p:nvPr>
        </p:nvGrpSpPr>
        <p:grpSpPr>
          <a:xfrm>
            <a:off x="330200" y="1155562"/>
            <a:ext cx="4261678" cy="315913"/>
            <a:chOff x="685141" y="17563817"/>
            <a:chExt cx="5858485" cy="266933"/>
          </a:xfrm>
        </p:grpSpPr>
        <p:sp>
          <p:nvSpPr>
            <p:cNvPr id="10" name="btfpColumnHeaderBoxText812663"/>
            <p:cNvSpPr txBox="1"/>
            <p:nvPr/>
          </p:nvSpPr>
          <p:spPr bwMode="gray">
            <a:xfrm>
              <a:off x="685141" y="17563817"/>
              <a:ext cx="5858485" cy="26693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Healthcare sector due diligences in APAC</a:t>
              </a:r>
            </a:p>
          </p:txBody>
        </p:sp>
        <p:cxnSp>
          <p:nvCxnSpPr>
            <p:cNvPr id="11" name="btfpColumnHeaderBoxLine812663"/>
            <p:cNvCxnSpPr/>
            <p:nvPr/>
          </p:nvCxnSpPr>
          <p:spPr bwMode="gray">
            <a:xfrm>
              <a:off x="685141" y="17830750"/>
              <a:ext cx="585848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2" name="btfpNotesBox295869"/>
          <p:cNvSpPr txBox="1"/>
          <p:nvPr>
            <p:custDataLst>
              <p:tags r:id="rId3"/>
            </p:custDataLst>
          </p:nvPr>
        </p:nvSpPr>
        <p:spPr bwMode="gray">
          <a:xfrm>
            <a:off x="330199" y="6322060"/>
            <a:ext cx="11531600" cy="243840"/>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a:t>
            </a:r>
            <a:r>
              <a:rPr lang="en-US" sz="800">
                <a:solidFill>
                  <a:prstClr val="black"/>
                </a:solidFill>
              </a:rPr>
              <a:t>Includes DDs only, excludes Deal Gen, Sector Screen, VDDs, Firm Strategy etc. </a:t>
            </a:r>
            <a:r>
              <a:rPr lang="en-US" sz="800">
                <a:solidFill>
                  <a:srgbClr val="000000"/>
                </a:solidFill>
              </a:rPr>
              <a:t>Others include overall Healthcare</a:t>
            </a:r>
          </a:p>
          <a:p>
            <a:pPr marL="0" indent="0">
              <a:spcBef>
                <a:spcPts val="0"/>
              </a:spcBef>
              <a:buNone/>
            </a:pPr>
            <a:r>
              <a:rPr lang="en-US" sz="800">
                <a:solidFill>
                  <a:srgbClr val="000000"/>
                </a:solidFill>
              </a:rPr>
              <a:t>Source: Bain PE Experience Database </a:t>
            </a:r>
          </a:p>
        </p:txBody>
      </p:sp>
      <p:grpSp>
        <p:nvGrpSpPr>
          <p:cNvPr id="31" name="btfpColumnHeaderBox81266310"/>
          <p:cNvGrpSpPr>
            <a:grpSpLocks/>
          </p:cNvGrpSpPr>
          <p:nvPr>
            <p:custDataLst>
              <p:tags r:id="rId4"/>
            </p:custDataLst>
          </p:nvPr>
        </p:nvGrpSpPr>
        <p:grpSpPr>
          <a:xfrm>
            <a:off x="4691271" y="1152477"/>
            <a:ext cx="7165768" cy="318998"/>
            <a:chOff x="685141" y="17524986"/>
            <a:chExt cx="5495528" cy="321536"/>
          </a:xfrm>
        </p:grpSpPr>
        <p:sp>
          <p:nvSpPr>
            <p:cNvPr id="32" name="btfpColumnHeaderBoxText812663"/>
            <p:cNvSpPr txBox="1"/>
            <p:nvPr/>
          </p:nvSpPr>
          <p:spPr bwMode="gray">
            <a:xfrm>
              <a:off x="685141" y="17524986"/>
              <a:ext cx="5495528" cy="318426"/>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Examples of Bain PE diligences in Healthcare in APAC</a:t>
              </a:r>
            </a:p>
          </p:txBody>
        </p:sp>
        <p:cxnSp>
          <p:nvCxnSpPr>
            <p:cNvPr id="33" name="btfpColumnHeaderBoxLine812663"/>
            <p:cNvCxnSpPr/>
            <p:nvPr/>
          </p:nvCxnSpPr>
          <p:spPr bwMode="gray">
            <a:xfrm>
              <a:off x="685141" y="17846522"/>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35" name="AutoShape 2" descr="Image result for glenmark generics limit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BainBulletsConfiguration" hidden="1"/>
          <p:cNvSpPr txBox="1"/>
          <p:nvPr/>
        </p:nvSpPr>
        <p:spPr bwMode="gray">
          <a:xfrm>
            <a:off x="12700" y="12700"/>
            <a:ext cx="72768" cy="88092"/>
          </a:xfrm>
          <a:prstGeom prst="rect">
            <a:avLst/>
          </a:prstGeom>
          <a:noFill/>
        </p:spPr>
        <p:txBody>
          <a:bodyPr vert="horz" wrap="none" lIns="36000" tIns="36000" rIns="36000" bIns="36000" rtlCol="0">
            <a:spAutoFit/>
          </a:bodyPr>
          <a:lstStyle/>
          <a:p>
            <a:pPr marL="0" indent="0">
              <a:buNone/>
            </a:pPr>
            <a:endParaRPr lang="en-US" sz="100">
              <a:solidFill>
                <a:srgbClr val="FFFFFF"/>
              </a:solidFill>
            </a:endParaRPr>
          </a:p>
        </p:txBody>
      </p:sp>
      <p:sp>
        <p:nvSpPr>
          <p:cNvPr id="8" name="Rectangle 7"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r0lg9IPP9y8umrse/9AoLT5R0GKq+XM9pr/aTyOTf0wptcuHbHxeyqBm9svU01qeeEM1v0hpSHUgirOnAK/wui5qi6TfS8bniyjCdUNZ+F+glmq3rbth0ZUks3zBzi36VU2BJ1tVeG62IPKzJIvCZEinoTPq1DJswmTn0s1CAl/uyptiDuYjxvo9CO+VEIwWa4l1/mVnfjA+8hplXJDrEOCDybo3miuwS9bAipsX0/Gs55t/xXOaOK++hBM3+ntsezdiHPi5j6PO/exTJbKr7ih5YySXpTVpIAgwp4QvrlGBTvcZvoG3qqWjrrKspSxzZPqVKZQGPCUwe8fll5S2EYn6sHa/FbmeibzYydvbgMTSQSJ7wM7CM/MsxtU9e0k2i/DtyQnDz4pOOmfYt6907VtK1GzwE3WFiYnoUuzk95/OFjaZbhhLsnxTGzkrOGSSXPquiIGhuoWEA23Ecx34pRL+aCCWKZcvPRCauETBS9cny4/ZaSdQnVNww5jyuydJhzyFD1cDq7utqhjDOkpFmDGXHyfm/WrC04eTrgVwFc4mlvMtnXoygW/EO9qfaULm7US64N+FYki/A3coJyH4crzTN3ftbtibMZgepQsae4d0cnOVmBoPHKgEQBAwk+r0Xkg8znmvuiHJwy1lIl2/ShGpv/eczCfJb94Vr3Ct5HbQzGuv8mezjr8odM/5pwfE/R5OlQlwtlZVrRQYdppbvHtmVAF2nKYBl91Z7t+WaPO1RLSuZclI4M8eadYaFwEXtpc3f6/ZL5qI5K56ni67O2OtF7l40AjE5DlRTomegFSnyuPr/JdmxvNLSZpYikM3wTRzfwW9tvjGEW4Ui6ZkBN7m2Rnp62XJ82XsUOtJ4RL8YlEVawR8vCNfmsk2XtqeXtr6Bg8Qg6YlPCtAgmbluuZUSn3zH18f5/IlPAjLWvsnQStl0PHYRkEmPsMluZX4HX7rtgbPj30W/vWAiDzD5mBrVw37tiiqciildpVquvWH2aspArg7Ddshbb3oCO+vsuwaAMxMCJvnME9SSb6oIr0ZbY8obkGpxt55tYuaDu4bZF8v59B0E4/9nLVYUVmomgac7JImVZbIYsg4tUOBEr6dRzwbQI3IpuvYt4lZgyNH7ZFpvqQqGi/7k1EpvbYctemW83LAOgWLfLmVKBNoxNkWnV9QGUGQXkVTiu+pEId50kr0EdOcKBfWwNW+axUWtTjRINFE5hNf96LhU7MJuMpKFjCyWdQeh16l2YR2coCFDkBbhlDri58s0DyXQcpJkPZzk2lijX72loNa66srADmw00KrV73HzhzySGdlKVqPfA5FkUjPOE9RWEKOpYoa6CscVaCCX6yP0+LmgNiFrHvUzBShA2kvNTo4f3pDgZvB5JWvl3wD8T410Ldq+fMKldr1curc2VAanClqcBZcDCte+9w6qj0OFDivdTdqBHPsk/3nYZWBvZLldn9lwRyJlJiYu/0uhw/G1SyooRJKwzfi9tqwaieghMWbPpW8hcLAcxRe4cjyCkiHLyUIfoTVPefoVbFJ0SiONIvaojubUOJtG8tJNIGPhfbs2yLJ4hxRUx4LHiycxsONt2gjnxnuMTU0NNwxSgHAxTaWi/OZv4tQsso0Nn8korrm+6qywBY7uCpD7lwfnmdDQLdEM4pXHmuUn/fg1msITF+41loqlyKB/moWWueXW2sEVdERYXlJj4wC2K9Ea/nI8a82wjZzAVOH/RhUDNSul0o0duWdNZFct6/x4ID+HFdIykdRcYMkz+FD5nC7crc105asB1DS9/cN5oZ2IC3k7+OuQAbLf0Sef/MK0O5cVqM4llsDJyQbKX7R6iK5JmgXXMoRx+IlezhyUtIRGQPiFpD8n1Br7q1VEkm8A8Vj3YSR/2cGCG/oW9fROU6gbgZW+PFe1aI4kmFEAwt5WdOcQ5ESN7tOB4fFf9YmioRnHGF6uP96hO34solOiu3rkTH1QhHYeLJS97dbr+qxFT0Ig/J/6LzUo9hdWpLrcTllqNaje4UUz3NaFo9t98y6Z8On0YgSUMfBa1ZULu++MBzfNKezuK2Jc6YQecWzqT6gIkRPHqdLOfyeeIF574gVMtw43zs6DrMkRjdnwoMuv6zECUavrq/3Mh8+VHN8d8lBqAv2a2WZZDRaqmepOfFRrlQgj/Lm1AKlLeniHyrz2EQ24S0G2bU59dbPh1vsWvIHP8O/5DnpHvxglno7Or1pW9IUqpypRT/B875Fmuw+CsyrVIuRhr0TjbdL7EPBe5944jjHs0VQYlaXq/zujA65rTpGc+GWyH5lSbb1/d7lf+Rfin4zIoBg5heq7tq/IDxqJ9EX50PNJPV+ZNmn2JY3sFM+URrhv60JqSsHQHPld4NEMoNB0sYVtFqwOoNI+9lHI6PqAMpBicuo2Taw86x9GYYmjAWG2srXrcPVG6TSrtQ2lFklKO+lVj7RNTwFdv0Ggb9kZhSP/rPoozLfrQ23N4pqsPAiFT8wIArVIuE/mVVI16G97SF2gwvu4RTT2Tu+Pq488eDU3jjNNYG2aaMXrRQYocrinQRUj6l9xa6hnfOUAFou54ocFh6fY5yWMtFs8lcqi5ksMpo+K/+7uOF6ddj67YdhaL8KwbikQcOlOmFpLZKXkkjkQajxj8UwurZ4qnazP3cqd+JBZcsS3ttvQ+Vvr0QfMURFtg/ZYSu9/2ThSQ+bxzcWNNYFJlx0sT8ElGYUZY+bT/qpkI/yhf5RQvowA/53/J2mQEOG5iVvih0H2wHnd3pPXQY7YSNhMXC953m19QpakEdHHAkpYnWGdK8h91IdujNH1v+o/YSmyN6fESLDcqLgdn+lGHgVkP/Aaq9BvUFkfoOVzs9hBHNTMCVyttMxkZr8nBH8XHBZGbTPnShmHn9nLh93gCCb7e/YPgzL/fQuMDeGqVLffnMF+J9XaFxkIGKCPtvWBE0DRiiO6fO9kgsTnLkXlNwnXBY+be7SPdYyJD8UOQXB/ii2kuLteO53HEQ/XYBdQVWG7kR8eSa+ZMkcAIZF0FC53+fQiGZTktPt9A6IBAlLop2ocWhaX4TGrSMv8LtlSVKn5wwsahdgIcxK0Xy6GbwlL2x6Yd2JYxC4F8I4IQVikzRSWZ0iAOFOSpkVtNmw89Zb/pXGtJPPyPckHNd85nu0gqZ5c6GavPt6W22GsTuohpm6eAwQKsCq8V2bhPiMUNmh9qVDPiKWg9cQc4KDEeC4oz8QXheZbqmtkVviNpROXeipmjoM2S9LVN4+4Dpt6y8zv9PXWqF0gDCdxpq9grsvE7dNjS6FjGesf/fdADE1ZwRd+giXHXBeFoalUenTochan/9dR5G6YA6ZtNcmgjzYWW718D3dtTbbgOi738+WFicCqW8tja4lP1AiJGfgL3F66aqzp2VrYLIPzeD99xK0fgNqrHRlM4BkXBpTAIYEvKOUF/ga59DrPTiWn/lz1lxkT3YeGHN0x1sxu3kjhTY+Tx/D2W7rhfc59OTXmNIO3VJ2PeIhPvzmHwp5Ffp0k5Ai0JknguZAjvKvSjdK8GZ+GTvgkpSx/Ved6oeCYt/94OxQWbl+TXKMD0FJH+nvHACq5YxI6Cm5FTC/Ohh1c8/t8VpXeQ1H5+KlOFAWCIep7Gr1bYmn/Bfrr8m1OL2H4K/komzqVSd8U5r8ZJmJ8Bri28Yx4+snsIN91qw7fIWTD0y6tecYeS5nkQwNdqeHo6Aq0o8WBX36oka9XdtpRiqNuWpFtZstZQ9QzFK32/n7RoFWsDu2KXEikTpu4PPmDhjBeXApNNz58PN5HBhiRg0adRtKr4UqehCpASbxpARZnOc1OVRM2hcOlUT/Hn6AnTqSUJ92TIEtHHOmOFtsArhiZ8reLZh7HSjrwquK5vxrreUvPlz5JLmEopJTILSSViL0PLjiGOj4+/qarHK1pXAxOeTggUiCG3r6mjd1b5ZEMCi8wuDITiLvIusbSoTclGc5Ey5vOsIfThCTBUCjaVKCq6XJph3PY04EOsSyMcZtBlCA0ZDlq17cjwigkcrKm8JF5WVNqerLqT/STVD3Qv4WX+kXVT8vcUM5mGVCGkxMUxxyPsUOya9wKvN1NTNzN/0T9rOxKDu5pfdKSjoWAtXncD+CrfPCb7EsYBrWw+yxIXVvlHMKq4bzURjdn8EsbgOuKjQnL9OiLGLYcFKoB7hL1FJ/yBDWqXqoVi9vQLflaoiH3vB4vlVD3YhistVnURo1zt85HfFDX8EPacbWHPUwduWCayuDZdxCDluQqtuKdRynh87GE4xmPCVxGzVCgdCvP8JnxUMiZWmmfn+SS1xNjfMg9SFaSN5eRzcSwBjUsi4ct1NvjAXUAal7uWLYtbmfCZ0IoAfiSFXPw9L1oW/J+xRKqkD9Fye7DyzgHkMHajAvm+sPeT7P/iczoO5AQ4s4l7PeCQjbM5qHgERSsdbZMOWaMPtolv1AK/ut9Ie22/rot41zU8g7Jsnzcsr9WhwChqs8Mf3bR7t3yXMBc70Apccil10jsCu2i+Z+nTFfZUEl8MVHTXDFLXV9lMXQroY7pKjJWGzco2r7BMVzQlUacd4d/BuCa2vdUEoQjAf5E4DTH0TQHnM3pERwyWlEr5X5C9ZvHVhmeJznX9kTpVZIiJDDZKuH/oPMSzLLmBDl3aH3ekOslDDDrR9GAHPVgJC242tpgeaIVm51RtJNI9vzk1oOPsPGUphYTg3HU+FyHx+AxtQ5lmmUamfneuB2Bs0JdfcZf0xvpp0CG9Jh75g52I6HsT8hzBDwXeUiFgTrVWrqPS6ncY0ZVRrzuaUG8C6sDQN0cRAc4EJku85cB5gkpUf0Djcyyqi2M1Ioz3OyP+Kfve1JZrCJL1i0UUR4khme0cP9VzuKg0H82hiGiQQxy4h5y4xXl9m5N1axiYSYL28IslF1bEC0vp6k2hB79d5cMflGIiM3bdYpn7ehZksyjaH+ovKlvgzOEiKdXnBi7HoT2KrUqBFpU3csudSht1oSUvyU3PmSQ1Hgi8/nZc/QGVy2+kujVgWtzySoPyNVEVBFn+BIMBSZa8MEm8Q9dwnrok4fgi1uFa8qM+42DNzyZNZHs9ivBAuAhc9i35GmnwglI2esglrRgA0f4TtRoju8/ZwoStrnfK+vdwS3+MBsFnHolzkzoLM+nDYCfLohEpdhL2Mq72s6fcVu3OT1RiCChtAWiMi4wytfY3yb2PUOxEJOecivxIUWg+RttNf6j8hYJWANkxXT6raS8NOrJWUZmaOWpaqH9F3IumhxIKkqFvAIUHd5CZmCt1e+MYxDTflh34ZT7kKjBKK3te6GR8tn8Mw7v3v3ol2VRoPFTJEenI/AkUXYzx4mXfKsfB/BL5klsHXj7fkljmEFIMva42/OTeVEiQT3aiVv1M301pD8+x6OJ2EPpkOcx94d+wA/2QBFDolZDhLglOKO+OWtajQWt67xyrNcOuEQu/kX4oSBIAV8hLPbawosgyo9GJ7QLftSTtceRVJEQNr4HBXYN+guiFZ61Mfkh+AJ9RcgvM5Mq+4G3o8cUplInCBWpAXRWqozqx1i91tuFrT/d8MHU94uGSTyGdIFArxF9LNg7xbF1JAnurZ4KACXCxbwNG2MN6ZCXl8awqQKdQBmdBx5VkbkGPV2AyKgoobuJfuIZ049iBqe8pjUqEiNCGl6NXGgx4l9QccVq75Zr+d1tnd2fA0UAiIa7Hmoi8bIbU7XBxvqOBegXo+moGnCZ995JYlxDMVcxR2c8dnSOXR8brciGDp5NaXeTa+/wydELoP1I+jCheiJIJrgqecAD7toHQDAhf67EtqvqRfSqAUjF1AAe8lqhkX2DhFExVcnJdasm+GyX6T5V5WXodhPJ6CFKMXvDJmlSsrklkJs2O78fO32GPqwWUQJ8s2lM5cxr8WdlIehJc4ed8i+1ZG+wv7zTaHwEvPb9tfvng9f5+DdXUg3VOLzWWDELmESgCg3+Xuk7YFGcXUDLNm5qXGK+N5rtuNw4BSBEkq8DtYJLUsD42YnOu3aefJuhP0jsEpPtdOSepyvbhfhevBFlpoqmuG4A6VqXb6/qTRxZIZJL7BNwlA0vS57Ubx0H7JWD1n4AkvEgBQTK3IamItC5AyXLUYfkPkj1FBl3kATOj1jJ8WHIgBLsMFOhcCeS0t9DkzOpbJ8NKh0Kq54CTyV7JH8IBDc48M3IJnW68srM5Cr1Du1RR2aIVtLirZy9o3okc+H4OxPu0c1EHmIMxvRO5iNXOvgYdBmKjKZWKIGwagHjBXymKnitISiUSwwP48bTnv4H9FHdNcyUzZbcNDBiPM5E+dEnPCW6MYNbFE1GQs4V7dJUtStiJ2EJhkpG6Aw1qL/Y9nBbk4FcBwyjg2tSiqiksLal7u5obRR3Hpx1/bSDxj7bApaUT1hwdHGH7INHHMPY73a5clBv8JUSETX7xhGx4UmLzOwNeLZ2iqjv5yMj6toT/vi96nmijI5YfErw25NnS8BmeXoJ3BfTP3RurrIC1W4Ge1NW5uGOc4dVFlIQ81jfvoUzc1mWLO72Zx43d6w/WGoMEvjbYSI3eKt1Ip0U5jL13iKXH+lmOZOfzNdbYh8LyUbxxqfi88olc8bm1uZ0XiDqqsiKzYtCJ9R8iGpos8wUWtZ51zqdbw5ua/hWCG5FuH/Kta6i7EV9dhI6R+72yarZZiZ5xnKfIQi4ucCeZpXZRxskSCK2ITfmScwn0ElF/SrL260RqS8996Hj7cToh9vUcYqpZ62XUCLSRbnZXVpWizbqUl/pJ1+eNabK1rb1owDvf+NG+7l3NP5embUGeRvOyPHT+2xjhKp/IaZ8mclvARPDjhLFwzzIlcuJ32L1u8TqgS9JbmlZ6P9SYjyLKd5AfO4N3LH19+s7azwqXDClCR8SeU8tnMbvFYSFU6VI9/oYh+01O9Ku3+FbxxoKCvO6Dj+S+XlrTZHSkoRTQzfwP57ovdihf9t0BDlGI0URKmQVmJ0rTZKlkp9lB0ghcXLVgNN5Ni9DYDuMuAnLLWW7IjXx0SAwG8JWHC6SguL9d5gi7OycEfw1ujEjnfFn7QguSh+ik5NwBbAGTdDsj9lW/bxXscEkGClFO6RW4p10ASIts9n5FPVULMLjcfdhkT6EcqLcKFdVGFh2uO74GgMBVRJ1ACgqEqBkMCjWin/l15u6AhA3EkrBEzP/eVNZ6aXfzzTsCC4XwoviNvWj3cqc2M+bwQXuX1QbmhE/rGwycwrwbu0XqA/WNYUdwkN5xKIGSJ4+06l/ngKb2ZSnxt+OimRH0EBN7uP/ugoxIlhp1VA6XQBZ7p3s+5aXYOKxGPOMxgP4xsXVQYRyPx0S3m93nc6UsbJR1YQYxlTIH3M4LL/bVyRcW1m2wjXn58Ky3bIJ8i5U06i1eTxb3MjaGm3RHAqpUEpVKBToo5JBjrtfnHmKMgXkTYh1xaTEEylhHwk2HIjs35u+kHoCJ9jX4ZKrcuWKdPVUHJNuRIZCfukoKR4fGVzvGNhBz4ZV5tXHnotDcDZ1cuOYP9FL2QtmF721xifK2Rb5p7S+1hmnX38nHOGCPUfqFMjLBfbybOxSPkOl8VCxB3x3H9wybJwqMYKsIe/uSiDIeLfrZApVEDA/2HIh0/mX/4aFnfLHKSMorzwjHXHTiC6EtZqUv+SMueSXPW7r6ehlJqDgaNXa6Nkg6bvlf0lckfpt33gbuq2Sz5kdS+bJuOiUx+zVlZ5ABVFsBvGOCax3ObI1gh5edWsUy8M1+yaDeUqw9xS2h/C9kgxf+AlKsDlwt1mmyec8nN99ADuPz30uuHJc/EdcQoKNeN0a4lE95sTWDCXZkOopjt7IFQ52aMus6JcwuOETVpar2dH1IaAf+AAdwOVwHI7xEXpV5hMbzz2Q0QpChR/MX+MEjFtj3eaqzHfOytmD+NolD++miYXh8HVxf+cPc3rSPx25OyWbpf27s00vTnHZehhAHqRaEiZmHSduzHp1iPRK63d5F/rIIwCtbGqeRXIaFAK6VsRe2B/paXbPEHckbIidD5dJAzHqMWB85ELamt24nBIkkHYEqwIkSkXRxRPpHPCB5E3FdTotdhRGkQaFDmEUvWKlGgKXmN7cw2WM6eWrGs9eFJINPVpzrJ38WR5P3Ew7EEfNuZGZA6mHCoxhWFQ2+K/AImT6CEBcJvM4aWJ61o+GeMaxSktR5jUq/dI7hVfrlti7iCmzt+ChoK35lUXv7+fAor7rl/AYNKkGnZt0xJqp7sTf47vXLFhyLQl3TGmAwFl63ExanqFMXM1l+guwa6Agv5p7wa+Y7f07SetqannIDzXop9rQzay9Dr6pogD9qwmlqvqMYrG/xxwXymZcTCMhTkpD+D+Up0DfVVTJVhxZIt90BMpot/Ay+JMwUMcWzfoVHbl9Xzar07vKjLHrT3lwVtXpddvaaMBHEZwGtc1MXOXpP+P5rFj1u5rRVcK1E2Qv2+FwYl2jueJThx+uI5Ulu2eYZBLrms6cIbLOVpEr3978RFkhod8Q2kyaZPBhVD4GkUCLbNYsiQ4Zg2yTUL9gCgh2gvrF8rn5VEOsARprPSILLWlHdZLfiYnhveSI9YSfUYqcbAt1HoZXgZTKzdYex0V/YkNZBRu35YPKZpCe2uGxLv3W7cHoiS5dKx9I4R/ht00GwLOiP6+GDijB956huXDp29LnnYGIOr/DLnq1oT16GNZ0b7EOi7ya0cFMmB1RGk5SCX+1AoNJV9shq8X56obMAUhKb1WDIJRBJQUmVCNYWT0PRf5ncKEdDPvxXWoCp6DSXDIggI3/njrAu6ipZj9CmgHjVjLwXMbQJo0sGe8pvOwxYhTsTMcaedK4QVALl4VbFnbSvnQJFytlPGRUdoqFI/phzRva36Pk2CldZc775hz7pPQ5Lp/XtBwBztUtWNHJFHfprkO6lQD8Jczq4bo6Na1Kd8+TfHa+RYIQAKXyuiTOdEsDPSDTaKFgR6myvSyVbP/OYVXEjQKK4rmiEcqu7ZbNEJA1tGgWxv7ZTAiVuzlikHAKJUVwBO/7i6uF4XayisOGbRRgkx/sanecMEfWlsrlGOcqwZUuiEO/xQuz8ssCnW0oyenOhleiNK/CNU1AsSOVx7wtMOgCb33dIdZZ8U8O5YVoDvSie9Qbc0PzINGt6FTkZAmscb7nV82BjzRL4Mws0HaquXdQV+FLi6EJlmDhzwNGts0ZtEvNEEhSsl8vw8mHoUIGBIKOqH+4i5Nc0l60mAQ30PbqlJI6eMXlkZUUSpYfIDfvgsxN9T0nCXOBda8k4yLFotbXOgSiyHkIONR4rUwNlBMirRkX2TcAEjWomBNaA1Hlfk0udQe+kALXGSuo2WMc0p+uuE+2zParxD9g7VttOX/KnJZ+JGk/cFMWJp7p3BZm/yQdfUy3XDXEdgtmvCYZXEFoWeHz2BhzuTE6XKXNFQmI6a7AzqMMko1E3YVnbC8sR0YLjumbef+O9Zw3OrJK5RCySnXF548rkmjUG3lOvU+EIh6VDkcbGxo7k+7fFsJXrb/qY48dpfEk02Ysir+qOxApCeHRlE1BOmRm/admvO1/V3r4WbjvSB26f7Butt6SmeEsudp72dU9aLpVLVKmJEgOQYL7T1Mij03R1JWpse1F/p0XMCeCyOtIF6S9OqeRQO/r5uqVZXMv705xjRwRnnaC854GNDmyp2NNONYAXwEHcVTf5OSL+BDd2PBWB7+du+lLoByyJ990CT+xuwQlIIJZC59UHkwuJc9WYEDG8moDiTT+KQl507S+mFEpBhxscWGJ5Mqkgv7hYBRmR1IOP514ZAB0EpxIKEjEAiM3LCcHhOUPMLRVTAMZ6GOwdqKl1pvmv99xf2Krny+nLrsGNSWI9fvBRNWJOWptDma39hjdglz7Kz9ga5Cz13BegXIlRhpNPpwcn6+jzqEo0k0980eEE9mgdgqJqkWhkgWG6TJfgMTe3CFJ6N9ZnLwCFQQ1Liee1ZuAsAUugqN88n908Wj4fVBXr3JKKKQ7IGnwVwonZtjA7Psj5IsWOQM2cU+YvlQMWZZ5hD3p8AgmThAxedVirQer48Q/cLtrT2anEgKNoGrz+oQV+A8GWD1NVDJBGA8fcyH/51dHiK1YRWLCRSUEklI89FaDHfjLlntZp/6NV2pRNdQI6e1E5Eh0ZqgSgnqkArnK87hfCnYIyezWCTTidgVefAT2OBZIKRauabeTRjBHbEHfAQv/MYCPho2KyrCT1/0OdtHegwou/83MGFcFTGoTXlHc+mVOUzkV+8WgMw2p6+dtBsb5HJLy6Jt3WAIM/pcKGWH+Zk5RPcik7TIkzA3FlvOuUTxoqVbXjJwRWglOiqso5aMNU15o7WTqGK6FV6ftDh7hrn1UA9XUE6J9KXmYrzgo9SPP4Ie6yVSy+Cv0ou+mnB/hhWkJr/Ab3tRn8UzDaUAA9S8f88sXeeeVUgrJ/4OffrJIrzfmQxyOo4PXmipI/rnBzn7MuvnnV6/WV8ww6GIwGULZoL992st0wVSl0UYe17UIFSqkiaM234Sgj8M9jhuf+mIUYN6QkyDQ4g1juUa9K1Ft/80Eh4aduHORFZjbSDPFOcVX5NMlYzV4hrimAfF/kgGMPmS+5ydwfXBCDILu3Gpf4Hl66FRIau55esgvjuJSZE+QWchB09rkPm19z7MAjuuA6JSzKSxwnjqLmbbZ08cKbF7+Ys4KzAi1nmI0pE5sY5om7CUJHRsfbbjJyNknrySU9cOyCTOZ1K10iDgmwB2lc8O6OOc9aIUVIOxarn8TkDXgffhabIiUPf0Z0UtllIZAvuL72K/gAGZsnfV9NhYYhweR+znyIqG7r+XOSuO5WvwRFExSGrFRpLppKKkbaQo0Pk/ce+CP3nwD1ih+ZR3BdNBx7BZDZzNSttydcwFD1Mx0rWQMO9y6MUyLNLuo0g6bmzsDOrrOTikXIjXhPuL/QZQC70+h8HVVirjEeuFfb3NTfdgxt6dqA1whMIQ5wYcNpO7JJ0W2LShixLzdF9FUr4Di91oGs4GKLkrIOSxnWM9nMQyGWtTWn5Cj/YpG4qQFl1M0UjH6NQYri6df0rTDPPNx7v4kgq9uq9R2H0smPqEM4vYsh5PByVTcnNPvms31IpaekPSAh8+Otwi8t+cZyqF7RqdAHYJSXLzJ9udEfq19TdXrd4ZcqOjb30g+qnmMwP35qC79i0gTUFBlQPq8TKZJ3jOlhYiiIt/0aE6uPDFHgCZN8svEB9bZLah+/FVNB0lSxueMnNF+xcESJ1VuyrLpGd0OeaRQesmjKJhUeEolQmTASryLfurQnk8hKxltEzf3XDecTPUMWE0U5cn7yNo5oOov5qKjuTt9Nh7iF2E250g3ta1KjYkERgncn2VIsfRajhNduJGwVMx4Fjj/gv9II7ABEDiZoq/1LWRPetgBvOYTB34yTTNbsWFOuUpAG5vwfhFFX4NaTHCnfcC30V/oROs9hGPw+PeOQRr4g7ZguijaOIYc+qDquJH76mWCiNZX6hhbNTw98tokh2nP9SI/Zl4DunMfIKRZAbtoGm9S4dR9jLj5AIQddRnMrCnZS++svLj3CD87Z9cpbnpvRwN2DNgeKs3Ob0DnFc+Gq9mHvy/rm7rf579Z+X8LsSPFbiGidZRwY2OG6D195cMVua52TDBPfPYnxCSWdr3s6f6sAVIIPNqre4sel7Kta1vIaolNWIagpfD/wQn5RoZV0ZJJSw6sMO3LUG9HGwkWHd+8U5fI1gR3L5iQXiPcj9U1UvusGEGhOd1gWGevrs8mmEegm/1Ey+u13Y6SDprjj/y59tOzWKR1W2rqrIWugVi3vkFSk3hT7SLJlEIFthVm33LgJpHKrDcbIE2s6uvoHJwFQ9SukzHc+cGPUrgfsmKH1cgbT0G82op8NOSfhC0AWp3l5d+TnWyjdAEKint8DyL7tRyOt8EuJ8WfQFnOeJLsOwyjrVuV0cbUWxk9/F1bhd9TGpwtGI0LqafVSvbNuSi3D1D18ZYL59GwtzftSIoCDbfV5CC7n0zr8blvHFIgBvi2IbYaer8hepxSbrUT5Hpkt51uOUZcnDZJG6UUjSHW4dPH5QClKjRsfXEcjeabZNvZ6vOtQ9PcPygwv7+0F+jzJ8ph3TDmWf27SD4YLnbnY4qkrH2XRNrnDNfv09SLVCG0zrViTVVKUeVQL+tZiBXxwuvZfGp6rdApDq0b6qe7wlw7P8/bhmKpG8h66Pihq3zRx8VHGWXsZsOKEsmL9dTHqVuSpXWQ8i+ZS5ob6bJ1ffVkE/gwtfX+X+sDIAo7+/e53C2GxTPNXw9TTn57RwGSTZ4881RDH0gq68AkDYDm2Copi1NxsjEwqsa9hTVPTNMulPP76xCXG9MrjiE0XIZY4tm3PDE1GcVsAydsfTuwCUjrB5PxmkDPdaJpIwfSL79DwA3RyY4+HjtuJMwSXoM1L+49BEFtrYvis7HS92pOqcET9cx3Phz+eub3X0BechRM64TGrZPrww++LpeIL0e5YQ83QOoGsKHWiFKZY5ojp54zZbiIvQMfcjlp02vDpC1RTn5tF+rg/Ww66+AJ3bYqGCwhZhp1M5dsOpVZoSvKITSY8seucBcULCHt72Rdnp4MS8aTSXTqidCzaR6KTgsYAOzk7aPC978Zu5r6H+hDOakcWk65oL3QzngLRacRtGhSEsz4G2LEKIZFjWH11b/0O2QoZZetGwVqGymJ6u76gSW+pokGxp535tZKOjaH3LxKlvHsNdDYQJmDpcEoOjMDHN6nYOnP7fHf9mFZshvnnhdO1lsUa2aOMmyOrgIPaUMTS3kpou4/wfxg0hjdW+JUM50m9vGETA0tiz53zt/PjLqCj/usyM5CUV0NRJ/MOnl+5gRX2BC1zCx8NTioF5r3jShkFDqHAHXkRiV3lqVD2Lq+jm9NtmMC906CRNpoIMJloOOQw0YxoBppl09pMPbJCaPq4euX8lUsBSYS1VfAIWxyxF0ASQUZ6bLjYXqgH7vzMIPHNHlfRQyFaCL2qgvFGaLVEe1v+3Pt86VrHAuTE6c0ZhbK+giz1oOxrShIEgDFLQWWAWEYHTK4coUoxx5W5+glJkvfhAukf0tsRCgNm5r0c8SSGgHQG1EZnx23IjPf/QV099zlLsUJWyQEMYtDGiFPZfNS/dFQEXKuHsIzMu5nYhxM71JaDKjpnpZQXivlJqUF3V5mtM6LczBfjakQxWCXaN7N4/t0caJr8o4du97zRzfp6A9jiek7fMAn7An/eDm1d9GhNMnGKTnP5AgCNu/AhTnNzVIeVM+IlcdLPb8JupSVaPd3R0BtzX7DWsXmEZN8yVTA0S8TYc7+ID0pnT+r+bU+iF8EN2w6pVP6dMVrsScG8/NORNE8WrjspkGLNHM0nRscvYZFmzAAzXL+fhfnkby5mzHd1PwJPYDCm++eZhkju2fgSb+mfwRrRL2Fpkvxa9kz6leWiKJ+OKclDKACl8dqo3Yvn+gZ/Cn1F6IZyVo2yjZHNxN19vOzW3MJbSnrCLW9HdukSmVAE6JzU04DEeAq6MUtZwpvlVhhemwpuy/pOSlWNrZWcSeJnT5JFcTyOqJ78HwNyLzhskrqEp5Jp6B0T72vdTZYbpUw2Kne9kpuQTFQBppKnuRGurlQ2JUcBOLI10BjUJjAOKJXkv6FXfq9XNqikBnuxZ3TqXwuHvacGFpAtiyobE50gnXgSNkPGhVw7Zj9jm9b1q6ljbQOGdfP/xglSvCP6atWZEOOeb/qc30eZGCdn9wtf5sGlg3Zk8KKl1h6Bit0NN/Gr3iVj9cq85wwEqGv4BziMRsyJq/Yvessf+hnYRie/wdJJo7HNhYMKJrwXLLBPxnqAnpkeZVtKnVSUV/r98M+KUCIBImmXZYcg8JaPQocTavVjGU6twDarxyzdePstjuASR+lA+bNXatYEXSLuZuaq6vp9TxXm6nsM71SxHjBAUfWIHKBkd6KSYdosAqBjuFcTKGqv+kVMwF15koa5amQq58EfZDoFBa3Dn5exs51oFScjC3JRaWpfqU5+e7IR6dcrOmFY3Pj0DABEiK6XQTSUo/CHSym86D0aDjXYXZXuwvCYs+QJEaaQyozxJEQSfhAOpH4zYbq3tLrZIWnSrJGNUmEzgDgmZ/uORDmU2j6CUEjUgAWAjE0BaetPtFVh04F2kW8NS3n4Ex+AUXHNzDBleqsiEHMZf0/thlCxFJs6X3s0IcbcMl0odGobJoVdsKwPmjLB2w539KYA/gmFKBl5xC4DautZw2R8A/8H9hVpoSI4iSyWH18D8GCNU7Zy+PX0tO5+/aO85gc1L4TwRcGJC3dPVJsKltzBYki5DeSpBI14TumZFogNHsOA5gxqmnsOAhFST9bruTim8Vig5rSnrmPro8TRw3jnVyse2qG8U3mdjQV6nnbfOumikUqCH2grY+dV3XFY+VQLmnoawlWjtUt0aPcA4rr0Fy2AmbK214lEzJrmADRg82nyueNBDUQLlyw+rmpGeFGmB+9v2qMPnvfgroYH153tpco9icwk0Lug3EyK7jLAnQK2MwoLNWFq3Mq4+pIVXW4f+QYz6GmtNoK0Xgrz13iZVT1IhUzsbUoxAS/6WBrj8/nPITlWgYUjLKBQWLz8e2/vbEAwT/EUChKWZa+JeGyzBTDeFbttser+gbu6NbmkpLAHoUKmnVdyj7SEiaql+uiRmKk7Ee9idWfQRZASeblniJEu4b3r9xg2PtUTJaTaUxPLjuIfgR+g634kSjxyli4r59tW37mTihh5+XRwAvM+PId7tWk4kErOWwDQTDAd1QoDPBQ32c17x+8noO6i7ge/UwcLPku3NHRXWqWrDeqWoBy3HY2SV6eS9ulA+RRN3RKN2SpOI1HbcCOczJhrR0TIG8vrpwRLHaP70eXuI1eCOG4HqsKG/81RZy0+CNgqYXpGtbTjfvm7TMCWiKn6VpPv3blJrtYwsExSW6+YBDnet0JKElomCTOiJ32yomp/sbEFSkV8gfBj8Q8DSKlXPbpCdl6MnWJwlZnpB8gd4UtfbDOAsgn7X5j7e2j/8VmaEjIn+wjzDVuuAI8lQLD5uHCnDt4kk5L9gCRAkun596P5x9AQ7Kp28aldttjL6a3BnLm++olxIn3HYt6ABXx0ML2IK1Xb5tqIbEVcSVK1ONYQ+u3TNSq5BfDQD8dx1V0VT2WjufzpfZxdlQFdn/yRuiRA5PsgCTrJL6UgITcdPWa1Xz85Rb8KEGAWXRuN+UmqkNyyGD1RIEj4utf9TsaEjyitqQJ9Vy0rEyEwYX4o3XhFUOOi03CzE0hqRvozKV4TcZg3TOmcqmU+2YHN/UXNQCQbrr5uaWQg0GuFwGE50q7st2IDDVymdH2nvGbLEudaYnlDaaxxBiyCDhmgYx3Ixb7gSpUUKriteYwmaQ2YQYxAVNajxx9/6kYuUkKRwq2cdNjQWfhlsSuco49U/ab1v1TjxVkOIWi4/ARVTc5ge94BblZmL5iiJGbLpx1TTxx9mAqVcnLeXCukxSjtyDsZnrKwv5UCtK6mbIpY1lgqStArGQd/kfRa3cEZgKvxDDAqWzv21zgr3/s5BPKaUCwjbxN/0VnBcbC9UILVceqzzfu8Ffc/yV2JzwJwLN9g64bSKmWDGf7Pv/Sgn0NQw2w3BvLgCIWzHlsCvjZviaRbhXe/oxbfbFe93YMsrm7pvBWxzuXmO8n7fbtHq/sfyPG8mbxfiAgzkKXMiPflbQ5CduOuQ7nAVH7JCpx2oz4Ugsw19nmeRV8QmAqcWdOuMso9HjM6BmWWAHdpHCdholPFvW6ZFebPAqDfixcgL41o3kiaO3lzCEKbLXKjW2vV7GpKoNKGX+jRDHYu9r8F8kPpVtLdeZAStqa6o3oG6QMz+7aV0Cj4+7UpySyEzY4z317y6LkylKRrfyuXVDnUfoDFSO/WdtiVSpOM26dptMjy0E+8X+sBnORk5nc21nouwvG6FJHzVQqzOcHh3jZOeX+uCmGK4bR7NBk+PB6wuKtONtZnVCRv9U8s4nCkuV3InTk60RFiv0vpziue2Paq0GRsilSEgcRIHYVjTYYSGLW3ZKJy+J62OQcWfxH8ztjNRCK1yOLJ4riTFjBQNnWRXSKDc1eB8iXKXVpP9RoicQH9yok2CDr9/UheM0L9seq9fhEKorPmgn9e5+j6Y13x+tRrxnBcQPLoicpLB2KnqXwPZ7X4lCbyGM/s6yt4M6k5+c2reFV1SDA11Til+Rp4Kdc48QCpSKpw2c5vf2VtUO+0TwHf585JiWmOtEBIe8AbWNCAOSIxS7qEcJSUGh8PAE4I/wLDrPDz4LdrQQ0pVwhXn079mFjbM9eiEgiO34vTdkshzMlLrTMHXmAJ2+x5CDBdOaXMczB4z0R+3KvnDTaEYfDNFfKz9Zue0hlSHq1Q4WGZPsWQFCdH34T2Bd4w+GnwC35CjB92w/dlcLbC6sgWOolMw8ZaHOwp0oUB/+4+CRyEBmEjmWydkNpQZpZq3qVabJStGFoabZDL8o5A09ngbA63+evf7DymMbkThWyMhlk+Sbbl+8YqbKJ0PoAaOtAdvSOhByCKsbPf0BVa8RyNuC0dPDkQ4OHPyGcmZZ/ZRIVJoosO2zmu4sAzH31rVc3WNShnkwPzJrKeySajRAZ7nuk9N92Es8gTU+1cHE6KpbReIjxvPOKqjnj0/5bZu1dy8wbA6ogW0u5Y3AKORJZNdQKEIfZFZ07YnvuNOkq3JWx5BxryWbuNJBDNoZuRDV5ejtEcDTCY6J+n6lzOWXIVVoDJBhEz6mTuTxUYqZ2LPmI3btXJZeSIg1ACT1C0irn42a+TUM7s9W8hxHmZYOHbW7T6JWQDXxRKD3n8XoulBr/mrDVv7C3RsZ48C99MnGjJCYwo0hFlcFzLqjyozI2APdvI1p1q4sfIylOm8gW4E/V9TZ0dPuIX8l3xkxJoEils9ucpLE+doWfzV/72oQ+UWFeAa9KElHPoTwgwi5BfuMYYAZJnH1ohQd44PMULBkWImKE68OHKwPLeUrbeDHl4tgwTO0FqSKpreUOeesJAoSkHJhlhnaZHtrMu1BvK8LZ8IQ0O/xc86QSfFtDgxBEf/0NkM+LG72E0TTD9ZQOeNlgMqriMqzP7kC0bgdIFg3o52i1vsXT6eEktPYwPfF6cdbm2NgZx+vJKm/VjJh9BzwVKVVz5AeOficZ0FawNKXOS8pSE5ZR9riNMsv+f+qrRu0TZwgp7Qin7Vt9Uc/5rMF1TLaALaqYZocuOjV7lPz5hv56cCOuo6j5drLJ7fnC9vjZuorzXLEVxsaZoxZn2pyFL84Xqjh4ymKNfvkYayQhBM3gk5jjv6ctmTKcH4euKmPM9CYJRPbkuxkctHBPlLfmgaIw5FOYsM+QJf2eAla/+QiIAbEf1457gBd5YX+w+PXUW1ZiP6+SX7Eo3KMvbT0SgRvwYYWLoC5z7uGikf0y/bwIyAE3zDqpTPhYc5qyVcnip1b4HlydF6be3ULEwGJ93OoMW9x33vcTrPNnQcnegbmcQgb9Dg/G2n2Qu8vxc6uphEsmfIcin+7rjZN34NArvc3ZOIEx/bDFySIR4ubdSQmtf03dJ5ZO8bBghXqaT06KiDA9gtAUT3V3ftdB7RvgH2FyUZ46oF7Lc7nhTcoJ2p9pahPmcb+ljCo7SbeiUbZLaCi7Ety5NhDBSZQSG8VJmK7P5NFR7cGfTfeI0m8yr6wjoHutNPzY5jfHHPj7treRhE2tNSDKw+PqbYAgjlY6jT636FJ2hkG6DozPY0K2UKfosoFh14s3ILcHYsyeITvZljwo6RQv8y+Xu8x0p7t2nyxqAf7wn6owMJG0SMX2kzIT2R3+my9XddJ4LOPjsgYsxYUYB8TxDSrUN6fvJOh/WpLIRCNdE4oTrd/o3OSHbrNCPrjjkYDLq5k3kmUNkuJSbv2j5Ha4ubJ0TEmg52+XIx7z4gba1WNuBN3YOWOwmihz+RedmdHRVeIiZBXHo8G527jyM1JCtASK1PKYKvKJjHr9LAJo3tcVyLKey39rGrw+FqPGNKV4siu3mcz1qNYPx8XqO1YPEo0KTUNpRwfFVxYz73hKVBTs7oU3BwlhhGtyL0KnRzLc2EEYWPKPH09+Zz1CeQvrLuZb4ZN0blpGCzvDIUQcsTneIW+rl3h4Kl7THnSkqaV3ig5TGolyaRpTkyuTTrDr2Dmec038CHdiO2cgj9o3Lbed2xiypkEDN7M5/+qJPtX2vul64SPM9kbgCkOw8dGba0rT4Q3v7PZty6NjDQMiY6kNviS8+iYWKP0ZM/x2mIdokF1G+VLUV498cuji7VBUphctGEXnYB27wXNmR2PHZN1yJY4kP8YoEk/yYMigze39SQoDRQRFe6zGFXYUk7eW2Rr4v9vgwFWZ5ZwpJU9ksgLbFZsFXomImisWUJzCAjyHQ8dyN+YF9RkHVHdztOFgRRpeHwKQKD46JKhrkXuqDoX5s+0l+iSb1rrM+zxlSMGOBcZ6zHzjmoggSxfMsejp668DQDwQQngl3MPzH5Ru/fvat9YyI1y9cc+IcBcuoLWIy17aCgwHOa2etvCGrrqk0/URRmrVXCQL4hj+8KI/qLhro5rPMkRtldMrAmVp8EvdsFM68YyOxzJqx/noT2sMeR1mXZd224djxrJsuXZo4uItzc2mMoEoaoK+TuotuHWXyzuxOfZSj4bkrJgW7dFIv1qfuK08r+Spz8Iq/+mriX7Uvq7wTjWPdAFB+mv5H1e0bcxiZtnxoL12qBGkcZsnnE5aHwtl1uLeirx3zrA1O54DmaSHLEHOoZUcO4C5JdITqj8DlK/mIvGrbO9XpuJVJLLfO/FOcyTweLHexY4ZoyulSYeJqJLWdKhPpKHBQ1ti2mwQ88z8ImxJE6NJehKtjle5Jr3RTJBk8ZQivE0O872HM2sE8MC9SIPhNfocdsmF5BolnLzJHeKrR3r1t8iHlE6g/M4lhbxr8fu/2BNCHjhEkIiCTgbApAOGqXz8PV843hyK0xNKGIt5K4ldwp7wh08oPir1mzzb+BzU27mYShlL8v6M4hv48nuQVnn2iBmkpCjBLy6kI2HBC9a/zaDVCyCBo4TGHEWXNwtrFdZ5wDCvWTrTswx/EZRJJXQPn2Sej+b6tsx6VX4K/+bqs7eGTrX19QeQEHNkwM8LOMFqjLibRSS+Jwd8RqTNTTDnOIldKdW5MYxPc11L84HwNnXPE3Hmtk7dHqCkBp466lyxR3fxXEsyys3UOr0I7BOKetLWjRF1lg+Z8ffae+0oLZYByITDYSUKgAHTVXPmy6tJpM9uHRgpQAd/T+JGA/7n0N+YRFB9EDjiWs9933ofWArMQT5kP4uLiqXxvfE4tA2a6WFUn8I6S4nDGaNh+//EoprgmixuzOgW58V0xfRoTDrN2rBwUnP3HZUdkI4CbpaI6c+XhwJm8tUCO1P8JZPrvX98TzB63yLuGucdIeszUwmKIVCkTB1ctSGm31+4t/BmoGwcnhvZaG4azESwReOffIgG2L8McNim2hkZ3ZF/F9+U0s+YrQlFdHMtC3hNq6+kzJgAvd2MaKh9BG6jSDhXaCYxLIq7rNW15J8WbEO2Urwbx6hpOTaJbLDJ15RKSld56pnma4SMhI0970r7NgNQ1sLKUIsQhxgrA6WRerwK1LXDT3u+CjZpdzhH2A2ozD6c58FfYUi+HPPVCVZ+PCspJdBa1aG4OFrhSuggJcKkCR9bSb9uGneJuiqd1yI/bEHwfTvMv17xIUzSj7DY/IMkNcT3wtEh8ZssgPijNJSZWpD45bbQgyVOCn1q18XRcMfmV9FnosyD1IcXX5BewdLDh9LQuWIrNf7RnP/Irhq+aPpVQk4KemUoNbpXAPKyFsH2MTaiEjXIi1grwWcXyof6afEfTPdEmckoTAekmhe/0ZVUhi3byUJqhZZ5lC7VTtVA3xMuRviata4HcAPHD6K3Ma+COIYiZj74h18rNct5bZbsQu2wOGqJjz5NJHc1kTEjaxn4p87XhDql+N7zYAyaViL+E93IgkGDFdi+kCoQMbB7GjxD6GX+SI72SNxGM7Vi0UVmM1NUoTM+BgprfCTJrdERquA8B9cOuk73oLA0NaztBGEvyUSvOvjXdLoRSj8/46xGF3UijN6Vej0H9QTaCZpIAskWbyLcvFbmoJw4OU6lzl3PK8wWlplw8r8oyuawGlO7ODzYEul8KJzGwiTpCufvWDOTqO2bUqoxjAooBThtBOHHTYG/DPwMDRayhgCfhJ4K+f4cVXxL8MFle4NE9MHRnpLnDmrOwwevFogen0tOrfrDJR8yZHtgUr/x4af5YNrZAa0U2esMbzOOXrmz7zwf0W4ckRiHkQb9zSNdwdPfMolCIozxcfa088m5ZrWXNPleyItQp3SlA9GgS544mhqGEZVUi0XF7Ua0Vo219IqMBgXiNl15tEyzPhORlmeqKR3wWStZdbF708O8hErDLvejRm1GH4d5rHSltfmVY2yulHxylUe2VpVS9IO5EgICGhxGLY7hIWctFU9SjcqB+nNlPsk1zQ1z3bAOvjfwXK/lPkavrKc+ZXZS5P0V7vbJ8xSZvWLQA6PBNF5X8tsJr+1MWbXdFiIawZxZ+Vq0e1W/EnTDtcONHULc+8KEeWcnWKJ863xOZOmCQn2BljqEMvhLaa5nzeZN+c7PKCyDD4PaMuRSe7V3FxxI6PiVuWQ+huUeOMAutvoiXFSPE2jaGhJYqtC7AuArvkNIGno+exCdZYrbWQKTg8z+rRmvILif5Fvuv1ANFHlsr5Srjob998OWHOTq0cFPwNJFkQZK8pwvcwFCKeyfJD3wgj6qA9kyNJZsQqgzCJygA5YXeCNeLjbIfHrK9s+76HJhRJQl4FSYMIY1WE/V0MtFkMsKc3B9LtXbr8mvVLqomDfGowYowAZfTfxTm5vEgSxDYGFr6AYbVtrPunlrG6QiTtP1vbiwrGHqsvoebUwo9Iv91ooCrGk5Tcgh3jv8GRNbarAnsBf8BrISvmYpK92H7ANSQVUsaXHBnysH1aC9N8UO+/2fDxFTL3X3JRRWlWS/KbARxL7F9NS/kXFUe8yn8XHgufEoTNjWP3PFAbq/UGeZJ/WCeJOXepMZWD+8sH1r0O8ja4ySdvKI0Hwg2eg1Ur9XKaPQM45ItaboZPTGUKFBxqeHX3wN0oYQCpP19pMf51w18jdQL4LPsQIeYceTGy8e8af4Wkls/GLxNu88+F7NeBm1Wf8HvnNNOiu3sPolm4lRhqpINPtA9xu/KztrfI10B+/CNFN9dIlT5eHR+0/8SO9L5KTEJ9Xq5NcuNpQkxdjBiRw3UvjocCNh+hDmyUfOpXjjUxOyccAP673DMmuNvH2wrA6gVlCu2tVRx4f70o6ri3NydeRIIfJCD0FJSC+L3erUbeCQdaruLeLmhc9cEV3MfglRN3DD7wtXG7x5YCNfIW3mZOlMNZ0i/5izj4v0/UgNg5zJHuf0pPuu2kYGAlgWsuSek2U9KSZoM7+PXMZg8vZZjbjRN5ipbHvNmBF6v4iUFIzn6vRtHBiEV6hTsMv8CPrGnJgyBvXBmmnnITeWztnwas3nd+lvWrTtj4nlQ9oER2ypJ9xg8uc/lgKqJEs3uqwqXFeZDgcp/1kIm5ZN840iqm9Z5pzpOa+A5NsP04YFCpdeolg9pft9rel0E/F0jKJlba6z1YRqKpZvQwT0KW7PJjdzLOKCMIXFuxiA/xuy6sf2IBhdqM1RaBIGahRoOh2ch1gAw+YwXM1Je0q/9jmOKm52Bk85VhgCk4JxhHp+shZV9bd5IYCopRU+l/IHPu4VJeEhF4/rnw+qzHqnlnmaF7/UhbwXS/A4rxVU5Qf5Hqu7AGvf36Byf9OxZalxdV+fhHzbz5fYyWUPaEb08MBUT56y5LPB16+nhutZyN5IC2WcW+dwldjfn6GUqQ7ObpfJBfFXmgk81ZJBYxKcjFdZKmcA6rAuRuq/IgZ6R0qMC8+v6BLNjhAAzju9Dh4zANUirhZGGl7oLJ6VcywzYs/6R+BKINuCGH58DsTAFlL50BHevnw0PZnUxUDF1ysIgxpAB0ZDIK/gqutZHx/YIAnP1VP8pmizIGLGLIrV2MBs6bNcGBeN1Kqp44eD5CcU7d73s9XK6kJI2t6gBjb/Q9bYRjMfSB2f3Bp4cBXsqe8k0MB3Gof2py2vDtKCJsH3Arrzs5Rw8FLpTMnKZZpQ3TPnHGWZuFa9w6PHgoJJ2YYvlL70jgmTDFkImj3vOjV8p95rrsiNoMSJq58uYlloFojybj0RZSCkExoxHa3XxCybgFi+QEtCe6F2r/3bDARjqbBbtFXNYmGp+izhOA4ZgsX+rW6HGiCba02fjIxbBIyP6ePb3CCYwguFB5fO5jQ2pl2RJcGpbgiWuMqAQp68v5TkHDA8ltiUIghNLce6D24slN7lnqqivSiSSokW+znO31pi0fCQM4muMVtj2KqA5pPAukcd4cZKUbEoSwj3HPqGn4/AmpN3En/YL7N0WlkM37r1dTViUYKLcxuQEhyyG1dTeoyTkml7re74u8gWGAHRtf4e61/UxgNnN2MLsJWbeHO+gmTujCJIBR/unRhSzFETCHEKR+rGDf0iE+88teAcVGXfsim/lRAMchc1GowMLC/VTpWLbnltNmLd8zpwKn+rNM10bQjaoDffnxMwLsJNkQEuhK8V1l0ZKy+Gzc7hUQOyX3x3FUEGUvJgrG8/QPbXzOvzAW4G7SOA9Cxis4JjkzKFeJV9In8v1Rw0y2xdyR8Y+Na++ODBTVxzlO/8K+b4pbxQgMERKYV8eD2xKlP2iRhp21KzIU0rloEyqzZtlqTXebdDqWerDuEd4Zi9khNZxjW+X2ID7WjtVMjRoVAsw5saW2KKSxKjIV32nFZn/Q5t8OIo6mIHqyH2pNH9MFxFq07ncH/ne3BTFggDjZwSKYDQWUaXkLX4NYF84HCFnOvsne3iUg6SuuHA13Hhub5VEqR/WZc2JgyT+gxuUDjkV+G2SwLKcdYfUwqSdY5XHpfexirsgJ5Vk49BSc5r8BsrPfkW+ISjadr5UwM4U+Zn+zptYdIKAn3r169Qq6MRJNlAMabd2Gyh/eMyVu4bP3WoLO1ATtpHuiO1V1f0X5T55IJoaZtJ4LGfCuC1B40BOmD+XQCLmxhsA7JeAnuJwFqEwPy7F3+2zy0fMgsQ0pVmcZ9dl4gxadxLrEgi91o8kVVEcP+ArAL68UpUzSyn79dh3m+9xuSi3h95uacOISoo5M+SpBOmGA102NpDjv+OQ1h9ZuUHxYRqo1LdsoT85RGKix4gyuRNBe9n6l2YRavreTUgWFcGC27gQfOHSu3uvK595MDLin6gaM19ttMZlMRGOqJIMn78LqK44LLyfC9y6hfoFvaY/8nSsFgXyYxQVle2m+GTk+uBUka5wGIu5FSNujlbRjROXM6fjw/arLV7NMtzE2fMNHiVA1bqUtkZ/oYE3uVGyEn3OdpLTXsn2hlaLZnh7iYswXLmVKgGTn0VGwNqFOt7jFZl5ujUcjqEeXZ6XjYVbksFYaDMLnkIVRfsYnf0tkq2VGRmXMTC648SYvPkD67T1eAEZWGeKyjf1/QHshLIDkKZ3b+0hhEpGqCqlP/yRVtSOWItGPCmNw6TNWWqNPhD3nCmovFRCfifto701M0EzMF3qac4ZFwJMrTmpWdeA1I6bqR7oOVjc8lNBVZWRasOUC7UyKno/SxIlhOycovHeM3n4mK5YVHg8Fz78bXOnMeONf6OYr7lVoLtg9ggssxSeVGQCkq74rwjz347F4VIR3zm6S/7uxapBJ6OWx9E97ZUEp6wgKIT1h2LrNiv4sxR/QDYFJydem+zM3J8pm/GhXSbQLoPYUg4+rU9YrGmW0OS3DQ3FZyHbEPv4YgF8f4V1DiH1x+ds3q8jrYnKxvWAZUcKRQK6c70snvfIgptfgQ2R3ZwbfCLouegQ6x69vvWb2ulF/dkq4eADUMIaNOQGyFv8sjHIYmM6xRSI3RkVlPnyKyaqw9+lTumVzAHw3JZjTYAc7Va7/NiXCxrhayrsr+wfuJsiw8R54GmbYQELq/hE3FQPCkjvx/+6dWYanc9wnD3LqNnnLp6gcGwklZfUcJezOlZjJ0bj4mdQ5Hk3tbl+F63oV7k0hq7GvY5+FzHjssAKrupaUkPa3KEuGskKeZuUnyQYt+OQDgt2pYW4MjUROqZ16jYVESG2RJzl3YdyKejL+U8FJR9BZ/hISMMSARQt3ftrY9NLWgQtQbaLqtYaaL7Lh3A81fuz26JDBsNGmCoU2FzTKX2emOZufoDijr622Df/5P6MC3LHK+qF8B+/1Cw5X38kJUCqDczyBQz7dpylK2e6ppFzbt4q3AahKMrcr52pWwsF0BF6XHBl+1NNvBLFY5lWo3ZsQcyWANJ2D86VwEgizhX0rqfjCjY6qn3JfqKVz5VV3hAQQIWipVWy8vbMXz/gq9BVhnf7rzrcDF274XpAL5OuKfXK66saMeKklfR7L9Wi1YB8M2e0JiSms+DBm+pFauyA0C1bigKK4pG5HMcrWLPwqTq5+wxxnk1XiNecu2qOS+YNrBR67MAgLdr84NZBpq7yFgwqB+SkNHORKEk95pZcb44UjF/aQY7sA44YzEX1CLqd+gAnblbJuLgduytKZfzuHK+GO4Iim1Ze7fBYPWnVfwJ0r+3ihpEExlScgZV750TBJHl8nOIHLDjr3TjZ36CkCJilovyVbB9lSdzV5vLoy9MG78WcbFISI0qjWZ1THQxemDzinY0b6SDaCGJqwOHdg50HKoH6FGIk5O7CbqcMdZh/WAoZvh70UqZAmaTxsmzpyHo2EK5TGbqHYssel4C/5y9JqD8DKnABZAjyWjTwkInm8jrrM069ZVELyLUwP4BKDOpjQGmHPzQPI7+RGuoW5BggX37twdVEiCCOE06VzY+t4m9ammWX096l+ezBDmP2khLrxQroTNjWl/2evikc3CbLcqTPLLrNEGoXAn0L3AqgkV6bYaJVzyMq6nuy8ShCm90iTLzM07ZLZ9ytF2Zem0yZHpMp4CPPW9GrGwRgIZ/JN5Bh7FypQLK12YJEFXhFkpU5t933zPjdpwz63/8757FUJrIFSzT1rlNJPRRbMNY2adfMDFNGXuc58WV0n4LIM8wF+RYumwmG94w+5faU/ktEMZUxOiHmp0zVfi4rmO0CLinFQVDJEu9kHW+C2Gh+nOwlID9MEPfeRbAZfhGvKlVKcgNsY7OgQ22Zh1tSvhVXHmEjLgrl9Dy6AmhwMa3BLoQzAvcnOPPXn59lVQIx3n0RUTel0K6h/weZGyVBJkD9fPv7K7N80BcxSJxkYYaG3LIQV67vJBBTyX5j2bhwjK1+2IKp99tFsA+S/JK+JdUwwBd+mQ45yM7dvK/WgYIRv6hHIF3T5BaHosIZG83MPaCAgOtaj9BsLhhLWg0vCLdA135FSP6xZpf9BFVH7dqtZDRFbHnzHsGQRqa05+HCprYKszKWep9IaXrMud2r4NT/OnohGfp4SvrrR9ZHQ/80EdJ9D1q8RkUy1KEngRy3XaDMNpdWYM56Iznk2T/ufrXg21+Vj4Fpf+r2td2jGV0f807kJ+JhQmNx0SneagF12oIvqkxDya9D3qZxljy2ms6aH8w9ooNF9G1S4rCk0OdE882EiV9jVNBgJviphUVtivY8vTsme41efpOXKiw5KRrpq+jD4SAu49F1EIKZRoeLNMOKX3i0YhklLj9IW6CR4B8UYssPPFX/tmeb3UlyjajaaGFydRzGp+SQUJCPLQXNCrwZjZ+HJ2mhGlve5M5RZRWSpc7Bn8clbqIA3rzZjukybVlG7uuF0ph3yl8ujXMSceE/fxg9P7MgVwCYAVIzyp3WEKoroEPzqQG10p+ag4d2yy0M96IQyUMdGNerUcIlW36NitAIp/nKMWOktZkDf9hWCsQ+uxOjIjyas2wgQZNrllQ+MHC/x0a2NrDUB9bkFQZHKv/L8lHvginNAgcms/bpyTK9lAzLnNWGBjbr2shKjqGG+7PnpSMB9dL6rReT5w6VKUF+xp/VA8zwVl6l6v3LWyIR/kObh6RwiTkWVjCzSBeRmdiCxPy3eDUtaKSC2T2RkLzzGglfkjgFN8vV+ctUsMp1JZIeuOKx0WmLv0s7VsP3Q5R1dQ911gJlQz+1MJncxw2aNPbElNqL40eg+v8FFZPg747T3tAFH1Ay+YObPEP31TSLLS2eN4WhsVphfqJgEwe87Sc7P8OKcvvVyvZEgkj4JtWuRKTl4Cc1gBJGWApnT1bZ/fltSLo1ml5X+Jcrasf0hiuTB9LXQpiIr2asJuveEDs6S8a0x2p/JcT3IT8DVWn/0bLciEdLw8QDw+1d2ka1AzLpUW35XmP8pM5s6l4o3wKtGzLwxBWpYbqS+gxuUw0u9W2bHY+vAZ5oZcibURf67O/VuA4QYamqL5C2wqyC54kxVR1ZpMaWplGwlmsCEZi/myuoM31x04i6skdSj4e3YsN/HiIiFC2dz1w18wtjBSIqjopdXAOFuDixZ7N5QZH7VC9grnrM0djWy8ffDbbprnQwWNL25IUIazRcUXKBYooK98RQA9r8CatsQ3sahIssVeXCIf3rl4g6mYP+wyxp4y2p6/87U86/vOWp3ZK2TKF5n4is800CI6mhsZOXm6wJz8a9vIVi48idStTZWRmYwSvguidXQGqsABLILhetTD3P3oOe7nI95v16Te2EBufDkvIzOUEy+tSnLfBuOF3nBk2T3JLNiOpaPFQdkm1TaO+kKZZIHPinTV8eFsnh3jEpJEl5tT/j/NDqw7gHMJeNxmKBsvD/WxfjdXOeKOq3NznyGK8JMayxK59l0GP0/vhBCvvwsd3dEjojBx2rpsWH23JFlN5+U+nyuaViPtoI5d1r+DFC77r2iXohM76SsVb1ztn3pgHR24zHC5hzd4wf/6VafPGuQlBgE9XY5H72fmAcN+ufD2U6JO4uBFbOZgyJSvVljkw33UhVgMhbgEYWjfB83cXuPHK34g84PRnE/E5klwlArAVCxuw0Y/MXQg94sN7yZ5gE4ee2MNu9SD28D+fd/jhp3SZvbNhRx6L/sgycPBp1SU4RhO1Ur9mGD/SVllWOKGJ/YZivOc+0YhYZtuNs55fwQeiB77XFchmMqEUtwFYJexjmuVvBnqWjSOtXjuUbuM1UtKsJ1ClJ8cp4xrsZ3/fTTLM1LHTyEEN/1otjSwqJeHdroBeIAyFaScaXqzw85lpaUmIrwGaZ+e+oavGUJFercf9oU5rzlOfJG7mkiwWd3Jso//ENPPMQuy9TJ2ncOR0uqhkMHXe1fj+0WmlOx55yB+Uy6CocP/uTEA8aW67PNh2FwIYcwNn/Rgu9TYNfpKIzTpo/WgwKajKRDRF6pelC6AMOdMd4nmegYJjist8f0j7DAvYOIj0i3ipjYk8LXjHbA6Fq/m8SAK/E8oV57GUnw/KtJ5dLFttKHf+tURHa61Wa37dLXwO/kwyYVLh3v65M8h871UayZGJpHe7E0ywP0Ivibrhr2JiUbWPNrb7jxE949lbA+S4nw7KzgEZC9ksc5Z+54g2jGwB0/fizJBL3rEywc2pPZ8bF4UNLiXWb/hCtyfjz1M659L5fV9uUgsN+/C3ZJN4AsUo+ZgS6fzU1TNox/SNJ776sD/E/vJaIURqzemrowZqX4bpu5RuerzMAI4CDpU/Tv/Qw6TTTVwcZMJZowh9maSsvHs/zcvwlGTlmM74QZapIqGs4tjFgXJpFBo3ARspet3SL6cnWYDMdf3hDLs+2xkgk9lqch49QAy2QmTTRRalr+6wt5sOvqAU8O5ETotfiVhC4z84Z+z31ThhkldKoDLJjpiByvrBdoJM8Uw364fgi2Xn4UDngxaUut6kA0Vij4XHyBWN56FeWYV2FgBQjPp/LerQg+qtM/cNsO4XkLpZZb+PdyAlxSyRwfqmWJqHBBZ42dx5uy2gZqWtv4BiRqlpp7BtOv/nWbSUXbNtGb2NXRvFvGNNCv0HRzn6LBaarmpU6YZOJIJ0sjoHknzF+nP/MsFngt1SQKvrmwPXjP1ES6AFElNRk1B8DdSJplZo3fnGq7qZvdaNKPfZSj6v/pQuFzssdyTlLYuXqWv1nRSZFxW99Ld+83n1PoKUcaI1HkYfxvFEjb0e51E4QmHrQdaQeS7YKxuiakM5tUtEVBfb3ktSjp2YvwPiQFvyd51JcMTJyCGE0V3t7wf4ITTQbFXAjDv8Mf8Mo5/wi8syLfbInsGpb/Kh56awSA/trZBFaaxJPqA2OKgb9VSkX7Qi0e32puzYyKZ7IbvOoI+UbRsfZweTBAfBq0fBkDpXhrq1FkM5pflICivqLpw9/xOyxuodQEPV4sbkIHGk1F+EGc+/Mbrug+VoSb07F4RwpiZcx5SV1hWBJvwLl315bmhqoMTWthKXcoshewV/6aDQmFEjZ59dK9oGYAPbEwLZxug11cg/4MtCBA1RzvUh2VF5lJfURBYoMIEp5oj10ATQEoJLr6t0Ykl5uurGXUJ26XpgxZTvagog+WmA3fc0c2klUJv88Pivh2dkXY+3S9EG6ekiR0+3S8R2yrdI9zYN0q0Whq700u1zW1Jb8xGoip98rCiW5G7IheI/kmJ1v7I4n2NxYDO7Mo4gx24IbntqIdSsSUwCnMxiPX70oFhbu3JR2R983yANIweHvEnRyZpFPGHCM/C+F3F7WYLHug/1td+pBQiM+ScFxfSbL/VZbXDhH8C0Ycx9sO3Dx/zjUnsJr8Sy7faG1DI2G4V9BiOya7Sp/9jydubncNJW4hk6T6qHPsvlosrqtz3IDAXTYqdwFfePo1qgqoBFI6spyoLSUqG5zC2CEEuit2Y9xa/peRxbT/EeqiLPyO5A5zr+9IvZpCpRDzSD+xplp/3OzRcqIDEY/B4TxpyvnovFbHbmFNTK7SzKLUnVQGJSBSgE9aIht5NBc3lp2KjmyngX/LUKeT5AZDEETYiisNmsdkebQiLgiOx4tvJvO3Ht153REoU015Ayui84FhfrPqR8PD07MLk5scNS1g2TJu5xtVMX0+7LqO1quVJlMVfQBqighL6pMfisaRndJDYRSUAadj9wg2/Llo2Y2qv6/nymUFWHkYiAbQDl5/4rYepOOtSqjoFH5Hqv5imItYWhUg2isvv9JCm8vMqVNWg0+SAvrtAkkl8CKgpaPg0Tm0B9Vcb/xJeNicF9alqcyHV+WRfqPANT8hmpoZvM5pxCcePiNC7XVlGA/y7+TS72NY+tUoRSZFkQWrhZVGi4PwPzKHe0Ds43eC+9J2G3HRrGHCU94Js/oVR19c8TsSb3PoSbMQwp54m+C63tmeD94UOtWKhHfrq4XU1Xb0ThUCu3Rqpx9G2pGO6GWYIyCgJV04EnY/OQacm7OfanFWHGEpgY+azHi+Dv3D8Dd3DuuJhUxPTlhLnRrmZ8tXP0EZOVu5DyeGgVKDPFdeUa0+Ahg1S7fKqHUmxhwFCy7JvvbTtrnHXBjxd+pILpIgBPINXb+sDssO3GTCvVfl8HXosQ/jgzgJBEYWAcN43ARPezQldg98P82eoU05+UO0F4tfWVunKOe0RNLnHREWBqSyXcoTXmr8nh33zkRy1bmOXA08YCNbAnS5E9WIMYBcKUowrU4AX5DnDmHtSAu02no89E4OcXZV+8FZEJbq8WnjIMG9mY/Z/WhiXIBBTc01Jxod989AQHhqpdh4WIroG0K5+T7m+ZorSy41wdoveYcnmigbDfrqSMkt8pA+4GlY9RAVvCOqqruPVPufkfhZXNioN0yE5wXhPVw1RIOAMp78rOCl0g+hHJRrqtVR1uwNVfKTLJnVaYVv24i6t2kt2x98fNj4EyBSutuHUY6stvFyMnq0kS225Ktd3KLtVMi7L/CN/I5e1kw27NE8jKFqQ6xJlCidhcvOL8nMnyC6ED+dHspPn8YatGcTRozwD0EcpM6L+m7voQ03Nlq8rbdGPnGUXMvdfdfndTMWDsZOMYuzjtuWZpydoLCYmTPDKHilIdtu9fath6IAJtad4ULruAfXQaAKWArIW5iJHz09iKpVJKUIP5PkKVmlOXudHEpQ9FTnNUqdnYuJ72TMB7aWzdWFm2Yf3bvFiu02CCV3SpjU57smfWZeOKoghjWk/QLe3iykoEwWRN3r7SZIBn3K4X58OSa+40YjoWq5+ROhkniVNizofR5gzq+KqxdtoeUJ+qFEOouC1C34feSDMjJf60YggyTqFXfwaCmHVPbZ2xUxyrYpqTEiP3bmjivuHke96N8Q4P15cEA40RBfIJXbrOI9cO+dc8FeAyQXXWQPOjIWKAt68HLiiV9GU/YM5j+zHI5hs6ZzBjfKJFLCRLsO6363GW8GNTABl1Ixhf/j8QEiM2OwJ7J57QPJ+K4PzMnpDs/1bJmpdA+9Fcw6Qfy9gp+GzPUtlCWjuU/cVwGUI1C0WDpV8F4MMC77RvyAJ9Ew5FYGx4OPmmuVTPw6OBEZSfeLbF4whe1TXgtgrcgiVSOm3TC7o4TOiCHBiBB7DQu2d8l4ATSA271I28+Q565N28bAP715Og5hmwz6ZTL4VtNXKoJBNj3XPBWD1WuRVS37+asrfAUwOx79ENXdGr5g+AHKum1ZeU7YHGFTWNHQPJXhg9K7S4GYX8Ng3ym/8IHBopjkteZe3qaTHiKSlox0GxwtDeeoH7FCeAv2+ZDh7wID5VKa+uogDSEWhCoxw1Wk/KMZ31zf709M22cIToLt1RF04DheiiIV6mWKolnaL36vBElHQPB8Yoafw6ALGU8ffL5yXm0Wu2APn9wY7P3EwADi6xHFn1zjIrHo2pWtLWEqAJS3tun6KloBSh3jbLQEQYneRnMbmK7woSaZPZCVQpgbee4D0yRODS2+/6/dBFRLyhyZubIvzkFPYyBnJj9L9XhbMEmhHSiKCrzVwV3Z0F5AkuzT5ehzfjTjs3vYANA7bVoCRqVj6HAoWLGxUttBy1mJjuKf6KVuzVDKrSwdj5XoswxsyAoyzIAU52yvwG45bFSKo4q5GU+6RuuHVEVONeE79/3P3ILko01kEYa/iX2KoNS3+Y3fyDtnIaLeYZY8asWJlR+I4dhZYt+xBuZr+/HvEWrD0W4tC4EyNKI/yY5dgczFmiE5IUeqXkptFrtz0tEHmVw6+EY/MviaXu6P6MyE7yZ3v3vpSL7qi57Dc1RR/bKASRUux39X5E86FcFPdV3vt2TdynuKo/E3LmXnXdxkKDoYtw7+e4EQ+ZdIj1j/2oRYr/yBqEUGLkE7mK6UoPbWHFMWRJA+iBq6Gm1o9WhK7OMQsEJe+MdT5cjNk+1XZ1elJBv0sfKyxRejwkd9SNlG8Hyy9QwP20j2LcYcSCGfRj2BRzyBhxsdG5CW5SaEThLNYEGg4M+0JkzJU457WxT23QT0uFewbTOtK5ob4mt8/lusd/r6hfrk6LM0x32Wu1LjHGryYx1m1Vc0bbX2WMZw6FfUkV3ldpSh+DmkSHex3iTAmJYQqiOjCZDee9Z/qDeR9EB2ljREqi08QkVsLmQRSN2IImofewNiKyOjxK7eDFfFJAfqzIJSvE8PAmxzwnDr+XUmF3SbJNHht3pwKMK+Y3DxaUkV2XcdZdqk6j2YdwV6PCOo6b+wUOsbmXiJ651VNyyDsFYSBS58JpM4vJneW8DzfaQZizTHbeYBO9Lq8ecrTF3CI41YjJLgUrng70UYQ7O9I8A21Qu9AEe+8mMkFZETZN7MkgZm+7XL5XsCXiHVY27dWGyrVhcbg1/lrBl5CMh1E7VLV8L7/52Iqi5nq5EwT/mtEIII0Qbuq/gs+vbpgvC9/gyn0G9hc7zFJzSECeM8GaZ9L1Gmp2EjhKOfTQUdpBuqwCPduyHYc2C8dZcZQZ1oZOsuyx/4mJWbjir2BH1dpdRThNCC63P7am8/6D77L3ewX4ZHKDzP6f8/6AAR/Z58oGFapG1HLkWz/9SA5CBgQzOmnoIAzG2fnGGc2ZlzNAjIkizkwYp3pTsvz12SKILJkGfTLBFmsqGJEF9SezvWZ3oBN2Jr8SQV3+yMwGv0wU6YZCGCnnO9hZ1fH/RyFp3nFr2/JFbOHP8VAQBOX03a+Wd7H+ZQupYDvrhqBTSInLHXSlz5gv7VIwkks+gGyjznbjqKbofb4v8k1RnfexMBcyWzoULr27uuM3bsmjjAYQ1BENKb1g0q0RMgUCKhg3fbwWEghME7G00u4+3peLTuohvSEgRTnhmx0918KdYW0uMwJyI5NvcBPh/c9YNtKlf62BfJJj334Iz5GsFYAgQkY53oW/qIayc7JbdDfTOA6XUbosaIq5NdVfvxkEas/3bujBO9XgDmEk1yAmisLpaLilW4TSD0lGahACzikbJkbIwviwzILXH4B75pqoeiUj9uzV7oV7vbs0rzIwTSMJGFy+VspvVBj2/jXhG4z5KGI49UrXSCVoI9aDnZrZpk3ntGCNq33hZGzIiDmbnqdxH90b3nP9lm6BOSXXjqa7JeM6gFK2hGVUAAaj9gOn69pLlURRhxJkHkJC34gr1AJrr/UAQRsQuTUHKAMix+MNMejx/d9wBgRi86KqBkDFv7oOU6zfegRdX9NIwu9EtkbH7ICNIMdaPXHUDhbpZ2uocnnuaQpo3SnnTp3RUHHIuyD0zpBExN4Y6UJA1Fz5RlLmvH58G8buteLodocYxVIT22SILWuRid3PdqjoHq6k+IBujqKK4D7VjvrMlLitvafHreAOYiGb7roZFT2J3T3OoGYrRI/8RXWGuwaaeXQjrmKBf9HU128QPRw7FSXpMzFaqGZe5faGbWRK3RlxtT1w+3CH96/h/pg2T6WcFjuvZJSOZQ6pd0is4GYRhsNfE9g/uYVHcGlMfZIL489dcGL13oR3WnUAKdmq4wzG8DQtBYVjKBpKw8JkvgZNZFeJkFcpiPAulbATVELinIiUM8JFIJjIHjLEvcTLIAU6AjFJxBGwBT1/IR5JGHi3CnPRYXMuch9Z6nZUtMnmb3P3QTz4JqRMSo4yuRCqWG98iPf4L4NYP4PBrROVCrrtYrDPSjBOTf1jRcB4rA2VPOEHcSBkomgKpleoPqD/5Q6GmLNGH2Sy5eNwgMqXhFcoOAYaSYrBlpNPTdtxYXFIzDS996KKdZv6d+MhHOwZEw/x7L1LuD1JCq9j/m5QokKnlttGjR6qmKGP59LoDPqjjP81Z5luhdB5qEuuZ16VCo4XlVuCW4TLjcJrjShgKy/KjUs2iojF7WKvEITRS+lRUiG9UV/gjlbCphhPVPE0wE8loNrFai2ZqufK3Y08WrQlBb8pWgU14EPNeYnF1DnAtcIHwvUhFCj1MgCzXlqmweMJpUKVDy+hZeCTNUlYEuxu7Fu1jbVF9nDB9K4W1pJgwIydK3+dF3CcotQhE24Zz4xVOsuc2xk8O7kyCxo1SVAheV5t9UUfjp67tKQywwRyA==" title="Mekko Graphics Chart"/>
          <p:cNvSpPr>
            <a:spLocks noChangeAspect="1"/>
          </p:cNvSpPr>
          <p:nvPr>
            <p:custDataLst>
              <p:tags r:id="rId5"/>
            </p:custDataLst>
          </p:nvPr>
        </p:nvSpPr>
        <p:spPr bwMode="gray">
          <a:xfrm>
            <a:off x="803186" y="1358435"/>
            <a:ext cx="3413117" cy="4381614"/>
          </a:xfrm>
          <a:prstGeom prst="rect">
            <a:avLst/>
          </a:prstGeom>
          <a:blipFill dpi="0" rotWithShape="1">
            <a:blip r:embed="rId23"/>
            <a:srcRect/>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grpSp>
        <p:nvGrpSpPr>
          <p:cNvPr id="39" name="btfpIcon870452"/>
          <p:cNvGrpSpPr/>
          <p:nvPr>
            <p:custDataLst>
              <p:tags r:id="rId6"/>
            </p:custDataLst>
          </p:nvPr>
        </p:nvGrpSpPr>
        <p:grpSpPr>
          <a:xfrm>
            <a:off x="3698226" y="4680392"/>
            <a:ext cx="540544" cy="540544"/>
            <a:chOff x="3241148" y="4988875"/>
            <a:chExt cx="540544" cy="540544"/>
          </a:xfrm>
        </p:grpSpPr>
        <p:sp>
          <p:nvSpPr>
            <p:cNvPr id="38" name="btfpIconCircle870452"/>
            <p:cNvSpPr>
              <a:spLocks/>
            </p:cNvSpPr>
            <p:nvPr/>
          </p:nvSpPr>
          <p:spPr bwMode="gray">
            <a:xfrm>
              <a:off x="3241148" y="4988875"/>
              <a:ext cx="540544" cy="540544"/>
            </a:xfrm>
            <a:prstGeom prst="ellipse">
              <a:avLst/>
            </a:prstGeom>
            <a:solidFill>
              <a:srgbClr val="333333"/>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4" name="btfpIconLines870452"/>
            <p:cNvPicPr>
              <a:picLocks/>
            </p:cNvPicPr>
            <p:nvPr/>
          </p:nvPicPr>
          <p:blipFill>
            <a:blip r:embed="rId24" cstate="screen">
              <a:extLst>
                <a:ext uri="{28A0092B-C50C-407E-A947-70E740481C1C}">
                  <a14:useLocalDpi xmlns:a14="http://schemas.microsoft.com/office/drawing/2010/main"/>
                </a:ext>
              </a:extLst>
            </a:blip>
            <a:stretch>
              <a:fillRect/>
            </a:stretch>
          </p:blipFill>
          <p:spPr>
            <a:xfrm>
              <a:off x="3241148" y="4988875"/>
              <a:ext cx="540544" cy="540544"/>
            </a:xfrm>
            <a:prstGeom prst="rect">
              <a:avLst/>
            </a:prstGeom>
          </p:spPr>
        </p:pic>
      </p:grpSp>
      <p:grpSp>
        <p:nvGrpSpPr>
          <p:cNvPr id="47" name="btfpIcon648688"/>
          <p:cNvGrpSpPr/>
          <p:nvPr>
            <p:custDataLst>
              <p:tags r:id="rId7"/>
            </p:custDataLst>
          </p:nvPr>
        </p:nvGrpSpPr>
        <p:grpSpPr>
          <a:xfrm>
            <a:off x="3698226" y="3633560"/>
            <a:ext cx="540544" cy="540544"/>
            <a:chOff x="3290419" y="3942043"/>
            <a:chExt cx="540544" cy="540544"/>
          </a:xfrm>
        </p:grpSpPr>
        <p:sp>
          <p:nvSpPr>
            <p:cNvPr id="46" name="btfpIconCircle648688"/>
            <p:cNvSpPr>
              <a:spLocks/>
            </p:cNvSpPr>
            <p:nvPr/>
          </p:nvSpPr>
          <p:spPr bwMode="gray">
            <a:xfrm>
              <a:off x="3290419" y="3942043"/>
              <a:ext cx="540544" cy="540544"/>
            </a:xfrm>
            <a:prstGeom prst="ellipse">
              <a:avLst/>
            </a:pr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42" name="btfpIconLines648688"/>
            <p:cNvPicPr>
              <a:picLocks/>
            </p:cNvPicPr>
            <p:nvPr/>
          </p:nvPicPr>
          <p:blipFill>
            <a:blip r:embed="rId25" cstate="screen">
              <a:extLst>
                <a:ext uri="{28A0092B-C50C-407E-A947-70E740481C1C}">
                  <a14:useLocalDpi xmlns:a14="http://schemas.microsoft.com/office/drawing/2010/main"/>
                </a:ext>
              </a:extLst>
            </a:blip>
            <a:stretch>
              <a:fillRect/>
            </a:stretch>
          </p:blipFill>
          <p:spPr>
            <a:xfrm>
              <a:off x="3290419" y="3942043"/>
              <a:ext cx="540544" cy="540544"/>
            </a:xfrm>
            <a:prstGeom prst="rect">
              <a:avLst/>
            </a:prstGeom>
          </p:spPr>
        </p:pic>
      </p:grpSp>
      <p:grpSp>
        <p:nvGrpSpPr>
          <p:cNvPr id="50" name="btfpIcon621217"/>
          <p:cNvGrpSpPr/>
          <p:nvPr>
            <p:custDataLst>
              <p:tags r:id="rId8"/>
            </p:custDataLst>
          </p:nvPr>
        </p:nvGrpSpPr>
        <p:grpSpPr>
          <a:xfrm>
            <a:off x="3698226" y="2838818"/>
            <a:ext cx="540544" cy="540544"/>
            <a:chOff x="3298505" y="3147301"/>
            <a:chExt cx="540544" cy="540544"/>
          </a:xfrm>
        </p:grpSpPr>
        <p:sp>
          <p:nvSpPr>
            <p:cNvPr id="49" name="btfpIconCircle621217"/>
            <p:cNvSpPr>
              <a:spLocks/>
            </p:cNvSpPr>
            <p:nvPr/>
          </p:nvSpPr>
          <p:spPr bwMode="gray">
            <a:xfrm>
              <a:off x="3298505" y="3147301"/>
              <a:ext cx="540544" cy="540544"/>
            </a:xfrm>
            <a:prstGeom prst="ellipse">
              <a:avLst/>
            </a:prstGeom>
            <a:solidFill>
              <a:srgbClr val="858585"/>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48" name="btfpIconLines621217"/>
            <p:cNvPicPr>
              <a:picLocks/>
            </p:cNvPicPr>
            <p:nvPr/>
          </p:nvPicPr>
          <p:blipFill>
            <a:blip r:embed="rId26" cstate="screen">
              <a:extLst>
                <a:ext uri="{28A0092B-C50C-407E-A947-70E740481C1C}">
                  <a14:useLocalDpi xmlns:a14="http://schemas.microsoft.com/office/drawing/2010/main"/>
                </a:ext>
              </a:extLst>
            </a:blip>
            <a:stretch>
              <a:fillRect/>
            </a:stretch>
          </p:blipFill>
          <p:spPr>
            <a:xfrm>
              <a:off x="3298505" y="3147301"/>
              <a:ext cx="540544" cy="540544"/>
            </a:xfrm>
            <a:prstGeom prst="rect">
              <a:avLst/>
            </a:prstGeom>
          </p:spPr>
        </p:pic>
      </p:grpSp>
      <p:grpSp>
        <p:nvGrpSpPr>
          <p:cNvPr id="63" name="btfpIcon330821"/>
          <p:cNvGrpSpPr/>
          <p:nvPr>
            <p:custDataLst>
              <p:tags r:id="rId9"/>
            </p:custDataLst>
          </p:nvPr>
        </p:nvGrpSpPr>
        <p:grpSpPr>
          <a:xfrm>
            <a:off x="3698226" y="2136381"/>
            <a:ext cx="540544" cy="540544"/>
            <a:chOff x="3329996" y="2444864"/>
            <a:chExt cx="540544" cy="540544"/>
          </a:xfrm>
        </p:grpSpPr>
        <p:sp>
          <p:nvSpPr>
            <p:cNvPr id="61" name="btfpIconCircle330821"/>
            <p:cNvSpPr>
              <a:spLocks/>
            </p:cNvSpPr>
            <p:nvPr/>
          </p:nvSpPr>
          <p:spPr bwMode="gray">
            <a:xfrm>
              <a:off x="3329996" y="2444864"/>
              <a:ext cx="540544" cy="540544"/>
            </a:xfrm>
            <a:prstGeom prst="ellipse">
              <a:avLst/>
            </a:pr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9" name="btfpIconLines330821"/>
            <p:cNvPicPr>
              <a:picLocks/>
            </p:cNvPicPr>
            <p:nvPr/>
          </p:nvPicPr>
          <p:blipFill>
            <a:blip r:embed="rId27" cstate="screen">
              <a:extLst>
                <a:ext uri="{28A0092B-C50C-407E-A947-70E740481C1C}">
                  <a14:useLocalDpi xmlns:a14="http://schemas.microsoft.com/office/drawing/2010/main"/>
                </a:ext>
              </a:extLst>
            </a:blip>
            <a:stretch>
              <a:fillRect/>
            </a:stretch>
          </p:blipFill>
          <p:spPr>
            <a:xfrm>
              <a:off x="3329996" y="2444864"/>
              <a:ext cx="540544" cy="540544"/>
            </a:xfrm>
            <a:prstGeom prst="rect">
              <a:avLst/>
            </a:prstGeom>
          </p:spPr>
        </p:pic>
      </p:grpSp>
      <p:pic>
        <p:nvPicPr>
          <p:cNvPr id="45" name="Picture 44"/>
          <p:cNvPicPr>
            <a:picLocks noChangeAspect="1"/>
          </p:cNvPicPr>
          <p:nvPr/>
        </p:nvPicPr>
        <p:blipFill rotWithShape="1">
          <a:blip r:embed="rId28" cstate="screen">
            <a:extLst>
              <a:ext uri="{28A0092B-C50C-407E-A947-70E740481C1C}">
                <a14:useLocalDpi xmlns:a14="http://schemas.microsoft.com/office/drawing/2010/main"/>
              </a:ext>
            </a:extLst>
          </a:blip>
          <a:srcRect/>
          <a:stretch/>
        </p:blipFill>
        <p:spPr>
          <a:xfrm>
            <a:off x="8832196" y="3884974"/>
            <a:ext cx="671363" cy="262089"/>
          </a:xfrm>
          <a:prstGeom prst="rect">
            <a:avLst/>
          </a:prstGeom>
        </p:spPr>
      </p:pic>
      <p:pic>
        <p:nvPicPr>
          <p:cNvPr id="58" name="Picture 57"/>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594192" y="3489227"/>
            <a:ext cx="693788" cy="390139"/>
          </a:xfrm>
          <a:prstGeom prst="rect">
            <a:avLst/>
          </a:prstGeom>
        </p:spPr>
      </p:pic>
      <p:pic>
        <p:nvPicPr>
          <p:cNvPr id="44" name="Picture 43"/>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a:off x="7555090" y="3779461"/>
            <a:ext cx="1097392" cy="296351"/>
          </a:xfrm>
          <a:prstGeom prst="rect">
            <a:avLst/>
          </a:prstGeom>
        </p:spPr>
      </p:pic>
      <p:pic>
        <p:nvPicPr>
          <p:cNvPr id="34" name="Picture 33"/>
          <p:cNvPicPr>
            <a:picLocks noChangeAspect="1"/>
          </p:cNvPicPr>
          <p:nvPr/>
        </p:nvPicPr>
        <p:blipFill>
          <a:blip r:embed="rId31" cstate="screen">
            <a:extLst>
              <a:ext uri="{28A0092B-C50C-407E-A947-70E740481C1C}">
                <a14:useLocalDpi xmlns:a14="http://schemas.microsoft.com/office/drawing/2010/main"/>
              </a:ext>
            </a:extLst>
          </a:blip>
          <a:stretch>
            <a:fillRect/>
          </a:stretch>
        </p:blipFill>
        <p:spPr>
          <a:xfrm>
            <a:off x="6919417" y="3480988"/>
            <a:ext cx="768779" cy="254115"/>
          </a:xfrm>
          <a:prstGeom prst="rect">
            <a:avLst/>
          </a:prstGeom>
        </p:spPr>
      </p:pic>
      <p:pic>
        <p:nvPicPr>
          <p:cNvPr id="7169" name="Picture 7168"/>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7837746" y="3470066"/>
            <a:ext cx="651364" cy="316863"/>
          </a:xfrm>
          <a:prstGeom prst="rect">
            <a:avLst/>
          </a:prstGeom>
        </p:spPr>
      </p:pic>
      <p:pic>
        <p:nvPicPr>
          <p:cNvPr id="105" name="Picture 104"/>
          <p:cNvPicPr>
            <a:picLocks noChangeAspect="1"/>
          </p:cNvPicPr>
          <p:nvPr/>
        </p:nvPicPr>
        <p:blipFill rotWithShape="1">
          <a:blip r:embed="rId33" cstate="screen">
            <a:extLst>
              <a:ext uri="{28A0092B-C50C-407E-A947-70E740481C1C}">
                <a14:useLocalDpi xmlns:a14="http://schemas.microsoft.com/office/drawing/2010/main"/>
              </a:ext>
            </a:extLst>
          </a:blip>
          <a:srcRect/>
          <a:stretch/>
        </p:blipFill>
        <p:spPr>
          <a:xfrm>
            <a:off x="9908537" y="4544898"/>
            <a:ext cx="861792" cy="160107"/>
          </a:xfrm>
          <a:prstGeom prst="rect">
            <a:avLst/>
          </a:prstGeom>
        </p:spPr>
      </p:pic>
      <p:pic>
        <p:nvPicPr>
          <p:cNvPr id="99" name="Picture 98"/>
          <p:cNvPicPr>
            <a:picLocks noChangeAspect="1"/>
          </p:cNvPicPr>
          <p:nvPr/>
        </p:nvPicPr>
        <p:blipFill>
          <a:blip r:embed="rId34"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198451" y="5274426"/>
            <a:ext cx="984495" cy="240731"/>
          </a:xfrm>
          <a:prstGeom prst="rect">
            <a:avLst/>
          </a:prstGeom>
        </p:spPr>
      </p:pic>
      <p:pic>
        <p:nvPicPr>
          <p:cNvPr id="147" name="Picture 146"/>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a:xfrm>
            <a:off x="6813282" y="4038656"/>
            <a:ext cx="637327" cy="323613"/>
          </a:xfrm>
          <a:prstGeom prst="rect">
            <a:avLst/>
          </a:prstGeom>
        </p:spPr>
      </p:pic>
      <p:pic>
        <p:nvPicPr>
          <p:cNvPr id="2060" name="Picture 12" descr="Care Hospitals"/>
          <p:cNvPicPr>
            <a:picLocks noChangeAspect="1" noChangeArrowheads="1"/>
          </p:cNvPicPr>
          <p:nvPr/>
        </p:nvPicPr>
        <p:blipFill>
          <a:blip r:embed="rId36" cstate="screen">
            <a:extLst>
              <a:ext uri="{28A0092B-C50C-407E-A947-70E740481C1C}">
                <a14:useLocalDpi xmlns:a14="http://schemas.microsoft.com/office/drawing/2010/main"/>
              </a:ext>
            </a:extLst>
          </a:blip>
          <a:srcRect/>
          <a:stretch>
            <a:fillRect/>
          </a:stretch>
        </p:blipFill>
        <p:spPr bwMode="auto">
          <a:xfrm>
            <a:off x="9312652" y="5077856"/>
            <a:ext cx="498914" cy="38544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btfpRowHeaderBox295163"/>
          <p:cNvGrpSpPr/>
          <p:nvPr>
            <p:custDataLst>
              <p:tags r:id="rId10"/>
            </p:custDataLst>
          </p:nvPr>
        </p:nvGrpSpPr>
        <p:grpSpPr>
          <a:xfrm>
            <a:off x="4691271" y="4247077"/>
            <a:ext cx="1995360" cy="1104990"/>
            <a:chOff x="330200" y="6363359"/>
            <a:chExt cx="2540000" cy="972979"/>
          </a:xfrm>
        </p:grpSpPr>
        <p:sp>
          <p:nvSpPr>
            <p:cNvPr id="16" name="btfpRowHeaderBoxText295163"/>
            <p:cNvSpPr txBox="1"/>
            <p:nvPr/>
          </p:nvSpPr>
          <p:spPr bwMode="gray">
            <a:xfrm>
              <a:off x="330200" y="6363359"/>
              <a:ext cx="2540000" cy="972979"/>
            </a:xfrm>
            <a:prstGeom prst="rect">
              <a:avLst/>
            </a:prstGeom>
            <a:noFill/>
          </p:spPr>
          <p:txBody>
            <a:bodyPr vert="horz" wrap="square" lIns="36036" tIns="36036" rIns="180181" bIns="36036" rtlCol="0" anchor="b">
              <a:noAutofit/>
            </a:bodyPr>
            <a:lstStyle/>
            <a:p>
              <a:pPr marL="0" indent="0" algn="r">
                <a:spcBef>
                  <a:spcPts val="0"/>
                </a:spcBef>
                <a:buNone/>
              </a:pPr>
              <a:r>
                <a:rPr lang="en-US" sz="1200" b="1">
                  <a:solidFill>
                    <a:srgbClr val="5C5C5C"/>
                  </a:solidFill>
                </a:rPr>
                <a:t>Healthcare providers</a:t>
              </a:r>
            </a:p>
          </p:txBody>
        </p:sp>
        <p:cxnSp>
          <p:nvCxnSpPr>
            <p:cNvPr id="17" name="btfpRowHeaderBoxLine295163"/>
            <p:cNvCxnSpPr/>
            <p:nvPr/>
          </p:nvCxnSpPr>
          <p:spPr bwMode="gray">
            <a:xfrm>
              <a:off x="2870200" y="6363359"/>
              <a:ext cx="0" cy="972979"/>
            </a:xfrm>
            <a:prstGeom prst="line">
              <a:avLst/>
            </a:prstGeom>
            <a:ln w="152400" cap="flat">
              <a:solidFill>
                <a:srgbClr val="5C5C5C"/>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RowHeaderBox2951637"/>
          <p:cNvGrpSpPr/>
          <p:nvPr>
            <p:custDataLst>
              <p:tags r:id="rId11"/>
            </p:custDataLst>
          </p:nvPr>
        </p:nvGrpSpPr>
        <p:grpSpPr>
          <a:xfrm>
            <a:off x="4691271" y="2569288"/>
            <a:ext cx="1995360" cy="865452"/>
            <a:chOff x="330200" y="6494465"/>
            <a:chExt cx="2540000" cy="972979"/>
          </a:xfrm>
        </p:grpSpPr>
        <p:sp>
          <p:nvSpPr>
            <p:cNvPr id="23" name="btfpRowHeaderBoxText295163"/>
            <p:cNvSpPr txBox="1"/>
            <p:nvPr/>
          </p:nvSpPr>
          <p:spPr bwMode="gray">
            <a:xfrm>
              <a:off x="330200" y="6494465"/>
              <a:ext cx="2540000" cy="972979"/>
            </a:xfrm>
            <a:prstGeom prst="rect">
              <a:avLst/>
            </a:prstGeom>
            <a:noFill/>
          </p:spPr>
          <p:txBody>
            <a:bodyPr vert="horz" wrap="square" lIns="36036" tIns="36036" rIns="180181" bIns="36036" rtlCol="0" anchor="b">
              <a:noAutofit/>
            </a:bodyPr>
            <a:lstStyle/>
            <a:p>
              <a:pPr marL="0" indent="0" algn="r">
                <a:spcBef>
                  <a:spcPts val="0"/>
                </a:spcBef>
                <a:buNone/>
              </a:pPr>
              <a:r>
                <a:rPr lang="en-US" sz="1200" b="1">
                  <a:solidFill>
                    <a:srgbClr val="5C5C5C"/>
                  </a:solidFill>
                </a:rPr>
                <a:t>Med tech</a:t>
              </a:r>
            </a:p>
          </p:txBody>
        </p:sp>
        <p:cxnSp>
          <p:nvCxnSpPr>
            <p:cNvPr id="24" name="btfpRowHeaderBoxLine295163"/>
            <p:cNvCxnSpPr/>
            <p:nvPr/>
          </p:nvCxnSpPr>
          <p:spPr bwMode="gray">
            <a:xfrm>
              <a:off x="2870200" y="6494465"/>
              <a:ext cx="0" cy="972979"/>
            </a:xfrm>
            <a:prstGeom prst="line">
              <a:avLst/>
            </a:prstGeom>
            <a:ln w="152400" cap="flat">
              <a:solidFill>
                <a:srgbClr val="5C5C5C"/>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5" name="btfpRowHeaderBox2951638"/>
          <p:cNvGrpSpPr/>
          <p:nvPr>
            <p:custDataLst>
              <p:tags r:id="rId12"/>
            </p:custDataLst>
          </p:nvPr>
        </p:nvGrpSpPr>
        <p:grpSpPr>
          <a:xfrm>
            <a:off x="4691271" y="3482630"/>
            <a:ext cx="1995360" cy="865452"/>
            <a:chOff x="330200" y="6494465"/>
            <a:chExt cx="2540000" cy="972979"/>
          </a:xfrm>
        </p:grpSpPr>
        <p:sp>
          <p:nvSpPr>
            <p:cNvPr id="26" name="btfpRowHeaderBoxText295163"/>
            <p:cNvSpPr txBox="1"/>
            <p:nvPr/>
          </p:nvSpPr>
          <p:spPr bwMode="gray">
            <a:xfrm>
              <a:off x="330200" y="6494465"/>
              <a:ext cx="2540000" cy="972979"/>
            </a:xfrm>
            <a:prstGeom prst="rect">
              <a:avLst/>
            </a:prstGeom>
            <a:noFill/>
          </p:spPr>
          <p:txBody>
            <a:bodyPr vert="horz" wrap="square" lIns="36036" tIns="36036" rIns="180181" bIns="36036" rtlCol="0" anchor="b">
              <a:noAutofit/>
            </a:bodyPr>
            <a:lstStyle/>
            <a:p>
              <a:pPr marL="0" indent="0" algn="r">
                <a:spcBef>
                  <a:spcPts val="0"/>
                </a:spcBef>
                <a:buNone/>
              </a:pPr>
              <a:r>
                <a:rPr lang="en-US" sz="1200" b="1">
                  <a:solidFill>
                    <a:srgbClr val="5C5C5C"/>
                  </a:solidFill>
                </a:rPr>
                <a:t>Pharmaceuticals &amp; biotechnology</a:t>
              </a:r>
            </a:p>
          </p:txBody>
        </p:sp>
        <p:cxnSp>
          <p:nvCxnSpPr>
            <p:cNvPr id="27" name="btfpRowHeaderBoxLine295163"/>
            <p:cNvCxnSpPr/>
            <p:nvPr/>
          </p:nvCxnSpPr>
          <p:spPr bwMode="gray">
            <a:xfrm>
              <a:off x="2870200" y="6494465"/>
              <a:ext cx="0" cy="972979"/>
            </a:xfrm>
            <a:prstGeom prst="line">
              <a:avLst/>
            </a:prstGeom>
            <a:ln w="152400" cap="flat">
              <a:solidFill>
                <a:srgbClr val="5C5C5C"/>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RowHeaderBox2951639"/>
          <p:cNvGrpSpPr>
            <a:grpSpLocks/>
          </p:cNvGrpSpPr>
          <p:nvPr>
            <p:custDataLst>
              <p:tags r:id="rId13"/>
            </p:custDataLst>
          </p:nvPr>
        </p:nvGrpSpPr>
        <p:grpSpPr>
          <a:xfrm>
            <a:off x="4691271" y="1655946"/>
            <a:ext cx="1995360" cy="865452"/>
            <a:chOff x="330200" y="6494465"/>
            <a:chExt cx="2540000" cy="972979"/>
          </a:xfrm>
        </p:grpSpPr>
        <p:sp>
          <p:nvSpPr>
            <p:cNvPr id="29" name="btfpRowHeaderBoxText295163"/>
            <p:cNvSpPr txBox="1"/>
            <p:nvPr/>
          </p:nvSpPr>
          <p:spPr bwMode="gray">
            <a:xfrm>
              <a:off x="330200" y="6494465"/>
              <a:ext cx="2540000" cy="972979"/>
            </a:xfrm>
            <a:prstGeom prst="rect">
              <a:avLst/>
            </a:prstGeom>
            <a:noFill/>
          </p:spPr>
          <p:txBody>
            <a:bodyPr vert="horz" wrap="square" lIns="36036" tIns="36036" rIns="180181" bIns="36036" rtlCol="0" anchor="b">
              <a:noAutofit/>
            </a:bodyPr>
            <a:lstStyle/>
            <a:p>
              <a:pPr marL="0" indent="0" algn="r">
                <a:spcBef>
                  <a:spcPts val="0"/>
                </a:spcBef>
                <a:buNone/>
              </a:pPr>
              <a:r>
                <a:rPr lang="en-US" sz="1200" b="1">
                  <a:solidFill>
                    <a:srgbClr val="5C5C5C"/>
                  </a:solidFill>
                </a:rPr>
                <a:t>Healthcare services &amp; Others</a:t>
              </a:r>
            </a:p>
          </p:txBody>
        </p:sp>
        <p:cxnSp>
          <p:nvCxnSpPr>
            <p:cNvPr id="30" name="btfpRowHeaderBoxLine295163"/>
            <p:cNvCxnSpPr/>
            <p:nvPr/>
          </p:nvCxnSpPr>
          <p:spPr bwMode="gray">
            <a:xfrm>
              <a:off x="2870200" y="6494465"/>
              <a:ext cx="0" cy="972979"/>
            </a:xfrm>
            <a:prstGeom prst="line">
              <a:avLst/>
            </a:prstGeom>
            <a:ln w="152400" cap="flat">
              <a:solidFill>
                <a:srgbClr val="5C5C5C"/>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112" name="Picture 111"/>
          <p:cNvPicPr>
            <a:picLocks noChangeAspect="1"/>
          </p:cNvPicPr>
          <p:nvPr/>
        </p:nvPicPr>
        <p:blipFill>
          <a:blip r:embed="rId37"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05707" y="4837877"/>
            <a:ext cx="495262" cy="371587"/>
          </a:xfrm>
          <a:prstGeom prst="rect">
            <a:avLst/>
          </a:prstGeom>
        </p:spPr>
      </p:pic>
      <p:pic>
        <p:nvPicPr>
          <p:cNvPr id="124" name="Picture 123"/>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8696984" y="4472341"/>
            <a:ext cx="688151" cy="305219"/>
          </a:xfrm>
          <a:prstGeom prst="rect">
            <a:avLst/>
          </a:prstGeom>
        </p:spPr>
      </p:pic>
      <p:pic>
        <p:nvPicPr>
          <p:cNvPr id="127" name="Picture 126"/>
          <p:cNvPicPr>
            <a:picLocks noChangeAspect="1"/>
          </p:cNvPicPr>
          <p:nvPr/>
        </p:nvPicPr>
        <p:blipFill>
          <a:blip r:embed="rId39" cstate="screen">
            <a:extLst>
              <a:ext uri="{28A0092B-C50C-407E-A947-70E740481C1C}">
                <a14:useLocalDpi xmlns:a14="http://schemas.microsoft.com/office/drawing/2010/main"/>
              </a:ext>
            </a:extLst>
          </a:blip>
          <a:stretch>
            <a:fillRect/>
          </a:stretch>
        </p:blipFill>
        <p:spPr>
          <a:xfrm>
            <a:off x="7640236" y="2001587"/>
            <a:ext cx="639572" cy="285746"/>
          </a:xfrm>
          <a:prstGeom prst="rect">
            <a:avLst/>
          </a:prstGeom>
        </p:spPr>
      </p:pic>
      <p:pic>
        <p:nvPicPr>
          <p:cNvPr id="130" name="Picture 129"/>
          <p:cNvPicPr>
            <a:picLocks noChangeAspect="1"/>
          </p:cNvPicPr>
          <p:nvPr/>
        </p:nvPicPr>
        <p:blipFill>
          <a:blip r:embed="rId40" cstate="screen">
            <a:extLst>
              <a:ext uri="{28A0092B-C50C-407E-A947-70E740481C1C}">
                <a14:useLocalDpi xmlns:a14="http://schemas.microsoft.com/office/drawing/2010/main"/>
              </a:ext>
            </a:extLst>
          </a:blip>
          <a:stretch>
            <a:fillRect/>
          </a:stretch>
        </p:blipFill>
        <p:spPr>
          <a:xfrm>
            <a:off x="9343941" y="4792577"/>
            <a:ext cx="510947" cy="193764"/>
          </a:xfrm>
          <a:prstGeom prst="rect">
            <a:avLst/>
          </a:prstGeom>
        </p:spPr>
      </p:pic>
      <p:pic>
        <p:nvPicPr>
          <p:cNvPr id="135" name="Picture 134"/>
          <p:cNvPicPr>
            <a:picLocks noChangeAspect="1"/>
          </p:cNvPicPr>
          <p:nvPr/>
        </p:nvPicPr>
        <p:blipFill>
          <a:blip r:embed="rId41" cstate="screen">
            <a:extLst>
              <a:ext uri="{28A0092B-C50C-407E-A947-70E740481C1C}">
                <a14:useLocalDpi xmlns:a14="http://schemas.microsoft.com/office/drawing/2010/main"/>
              </a:ext>
            </a:extLst>
          </a:blip>
          <a:stretch>
            <a:fillRect/>
          </a:stretch>
        </p:blipFill>
        <p:spPr>
          <a:xfrm>
            <a:off x="9398115" y="4519750"/>
            <a:ext cx="497442" cy="210402"/>
          </a:xfrm>
          <a:prstGeom prst="rect">
            <a:avLst/>
          </a:prstGeom>
        </p:spPr>
      </p:pic>
      <p:pic>
        <p:nvPicPr>
          <p:cNvPr id="36" name="Picture 35"/>
          <p:cNvPicPr>
            <a:picLocks noChangeAspect="1"/>
          </p:cNvPicPr>
          <p:nvPr/>
        </p:nvPicPr>
        <p:blipFill rotWithShape="1">
          <a:blip r:embed="rId42" cstate="screen">
            <a:extLst>
              <a:ext uri="{28A0092B-C50C-407E-A947-70E740481C1C}">
                <a14:useLocalDpi xmlns:a14="http://schemas.microsoft.com/office/drawing/2010/main"/>
              </a:ext>
            </a:extLst>
          </a:blip>
          <a:srcRect/>
          <a:stretch/>
        </p:blipFill>
        <p:spPr>
          <a:xfrm>
            <a:off x="7490813" y="4072986"/>
            <a:ext cx="486636" cy="285426"/>
          </a:xfrm>
          <a:prstGeom prst="rect">
            <a:avLst/>
          </a:prstGeom>
        </p:spPr>
      </p:pic>
      <p:pic>
        <p:nvPicPr>
          <p:cNvPr id="41" name="Picture 40"/>
          <p:cNvPicPr>
            <a:picLocks noChangeAspect="1"/>
          </p:cNvPicPr>
          <p:nvPr/>
        </p:nvPicPr>
        <p:blipFill>
          <a:blip r:embed="rId43" cstate="screen">
            <a:extLst>
              <a:ext uri="{28A0092B-C50C-407E-A947-70E740481C1C}">
                <a14:useLocalDpi xmlns:a14="http://schemas.microsoft.com/office/drawing/2010/main"/>
              </a:ext>
            </a:extLst>
          </a:blip>
          <a:stretch>
            <a:fillRect/>
          </a:stretch>
        </p:blipFill>
        <p:spPr>
          <a:xfrm>
            <a:off x="8126266" y="4081551"/>
            <a:ext cx="791222" cy="251200"/>
          </a:xfrm>
          <a:prstGeom prst="rect">
            <a:avLst/>
          </a:prstGeom>
        </p:spPr>
      </p:pic>
      <p:pic>
        <p:nvPicPr>
          <p:cNvPr id="64" name="Picture 63"/>
          <p:cNvPicPr>
            <a:picLocks noChangeAspect="1"/>
          </p:cNvPicPr>
          <p:nvPr/>
        </p:nvPicPr>
        <p:blipFill>
          <a:blip r:embed="rId44" cstate="screen">
            <a:extLst>
              <a:ext uri="{28A0092B-C50C-407E-A947-70E740481C1C}">
                <a14:useLocalDpi xmlns:a14="http://schemas.microsoft.com/office/drawing/2010/main"/>
              </a:ext>
            </a:extLst>
          </a:blip>
          <a:stretch>
            <a:fillRect/>
          </a:stretch>
        </p:blipFill>
        <p:spPr>
          <a:xfrm>
            <a:off x="9395513" y="3558999"/>
            <a:ext cx="583514" cy="362670"/>
          </a:xfrm>
          <a:prstGeom prst="rect">
            <a:avLst/>
          </a:prstGeom>
        </p:spPr>
      </p:pic>
      <p:pic>
        <p:nvPicPr>
          <p:cNvPr id="68" name="Picture 67"/>
          <p:cNvPicPr>
            <a:picLocks noChangeAspect="1"/>
          </p:cNvPicPr>
          <p:nvPr/>
        </p:nvPicPr>
        <p:blipFill rotWithShape="1">
          <a:blip r:embed="rId45" cstate="screen">
            <a:extLst>
              <a:ext uri="{28A0092B-C50C-407E-A947-70E740481C1C}">
                <a14:useLocalDpi xmlns:a14="http://schemas.microsoft.com/office/drawing/2010/main"/>
              </a:ext>
            </a:extLst>
          </a:blip>
          <a:srcRect/>
          <a:stretch/>
        </p:blipFill>
        <p:spPr>
          <a:xfrm>
            <a:off x="7428713" y="2748198"/>
            <a:ext cx="849249" cy="298973"/>
          </a:xfrm>
          <a:prstGeom prst="rect">
            <a:avLst/>
          </a:prstGeom>
        </p:spPr>
      </p:pic>
      <p:pic>
        <p:nvPicPr>
          <p:cNvPr id="73" name="Picture 72"/>
          <p:cNvPicPr>
            <a:picLocks noChangeAspect="1"/>
          </p:cNvPicPr>
          <p:nvPr/>
        </p:nvPicPr>
        <p:blipFill>
          <a:blip r:embed="rId4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534652" y="3105943"/>
            <a:ext cx="938896" cy="235419"/>
          </a:xfrm>
          <a:prstGeom prst="rect">
            <a:avLst/>
          </a:prstGeom>
        </p:spPr>
      </p:pic>
      <p:pic>
        <p:nvPicPr>
          <p:cNvPr id="79" name="Picture 78"/>
          <p:cNvPicPr>
            <a:picLocks noChangeAspect="1"/>
          </p:cNvPicPr>
          <p:nvPr/>
        </p:nvPicPr>
        <p:blipFill>
          <a:blip r:embed="rId47" cstate="screen">
            <a:extLst>
              <a:ext uri="{28A0092B-C50C-407E-A947-70E740481C1C}">
                <a14:useLocalDpi xmlns:a14="http://schemas.microsoft.com/office/drawing/2010/main"/>
              </a:ext>
            </a:extLst>
          </a:blip>
          <a:stretch>
            <a:fillRect/>
          </a:stretch>
        </p:blipFill>
        <p:spPr>
          <a:xfrm>
            <a:off x="9703082" y="3051753"/>
            <a:ext cx="737940" cy="227294"/>
          </a:xfrm>
          <a:prstGeom prst="rect">
            <a:avLst/>
          </a:prstGeom>
        </p:spPr>
      </p:pic>
      <p:pic>
        <p:nvPicPr>
          <p:cNvPr id="82" name="Picture 81"/>
          <p:cNvPicPr>
            <a:picLocks noChangeAspect="1"/>
          </p:cNvPicPr>
          <p:nvPr/>
        </p:nvPicPr>
        <p:blipFill rotWithShape="1">
          <a:blip r:embed="rId48" cstate="screen">
            <a:extLst>
              <a:ext uri="{28A0092B-C50C-407E-A947-70E740481C1C}">
                <a14:useLocalDpi xmlns:a14="http://schemas.microsoft.com/office/drawing/2010/main"/>
              </a:ext>
            </a:extLst>
          </a:blip>
          <a:srcRect/>
          <a:stretch/>
        </p:blipFill>
        <p:spPr>
          <a:xfrm>
            <a:off x="6860485" y="2710951"/>
            <a:ext cx="519768" cy="268347"/>
          </a:xfrm>
          <a:prstGeom prst="rect">
            <a:avLst/>
          </a:prstGeom>
        </p:spPr>
      </p:pic>
      <p:pic>
        <p:nvPicPr>
          <p:cNvPr id="152" name="Picture 151"/>
          <p:cNvPicPr>
            <a:picLocks noChangeAspect="1"/>
          </p:cNvPicPr>
          <p:nvPr/>
        </p:nvPicPr>
        <p:blipFill>
          <a:blip r:embed="rId49" cstate="screen">
            <a:extLst>
              <a:ext uri="{28A0092B-C50C-407E-A947-70E740481C1C}">
                <a14:useLocalDpi xmlns:a14="http://schemas.microsoft.com/office/drawing/2010/main"/>
              </a:ext>
            </a:extLst>
          </a:blip>
          <a:stretch>
            <a:fillRect/>
          </a:stretch>
        </p:blipFill>
        <p:spPr>
          <a:xfrm>
            <a:off x="6833589" y="3024524"/>
            <a:ext cx="512988" cy="286359"/>
          </a:xfrm>
          <a:prstGeom prst="rect">
            <a:avLst/>
          </a:prstGeom>
        </p:spPr>
      </p:pic>
      <p:pic>
        <p:nvPicPr>
          <p:cNvPr id="155" name="Picture 154"/>
          <p:cNvPicPr>
            <a:picLocks noChangeAspect="1"/>
          </p:cNvPicPr>
          <p:nvPr/>
        </p:nvPicPr>
        <p:blipFill rotWithShape="1">
          <a:blip r:embed="rId50" cstate="screen">
            <a:extLst>
              <a:ext uri="{28A0092B-C50C-407E-A947-70E740481C1C}">
                <a14:useLocalDpi xmlns:a14="http://schemas.microsoft.com/office/drawing/2010/main"/>
              </a:ext>
            </a:extLst>
          </a:blip>
          <a:srcRect/>
          <a:stretch/>
        </p:blipFill>
        <p:spPr>
          <a:xfrm>
            <a:off x="10060989" y="2710135"/>
            <a:ext cx="534379" cy="188917"/>
          </a:xfrm>
          <a:prstGeom prst="rect">
            <a:avLst/>
          </a:prstGeom>
        </p:spPr>
      </p:pic>
      <p:pic>
        <p:nvPicPr>
          <p:cNvPr id="93" name="Picture 92"/>
          <p:cNvPicPr>
            <a:picLocks noChangeAspect="1"/>
          </p:cNvPicPr>
          <p:nvPr/>
        </p:nvPicPr>
        <p:blipFill>
          <a:blip r:embed="rId51" cstate="screen">
            <a:extLst>
              <a:ext uri="{28A0092B-C50C-407E-A947-70E740481C1C}">
                <a14:useLocalDpi xmlns:a14="http://schemas.microsoft.com/office/drawing/2010/main"/>
              </a:ext>
            </a:extLst>
          </a:blip>
          <a:stretch>
            <a:fillRect/>
          </a:stretch>
        </p:blipFill>
        <p:spPr>
          <a:xfrm>
            <a:off x="9317262" y="1620908"/>
            <a:ext cx="434031" cy="369263"/>
          </a:xfrm>
          <a:prstGeom prst="rect">
            <a:avLst/>
          </a:prstGeom>
        </p:spPr>
      </p:pic>
      <p:pic>
        <p:nvPicPr>
          <p:cNvPr id="96" name="Picture 95"/>
          <p:cNvPicPr>
            <a:picLocks noChangeAspect="1"/>
          </p:cNvPicPr>
          <p:nvPr/>
        </p:nvPicPr>
        <p:blipFill>
          <a:blip r:embed="rId5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020926" y="4430133"/>
            <a:ext cx="663080" cy="389635"/>
          </a:xfrm>
          <a:prstGeom prst="rect">
            <a:avLst/>
          </a:prstGeom>
        </p:spPr>
      </p:pic>
      <p:pic>
        <p:nvPicPr>
          <p:cNvPr id="102" name="Picture 101"/>
          <p:cNvPicPr>
            <a:picLocks noChangeAspect="1"/>
          </p:cNvPicPr>
          <p:nvPr/>
        </p:nvPicPr>
        <p:blipFill>
          <a:blip r:embed="rId53" cstate="screen">
            <a:extLst>
              <a:ext uri="{28A0092B-C50C-407E-A947-70E740481C1C}">
                <a14:useLocalDpi xmlns:a14="http://schemas.microsoft.com/office/drawing/2010/main"/>
              </a:ext>
            </a:extLst>
          </a:blip>
          <a:stretch>
            <a:fillRect/>
          </a:stretch>
        </p:blipFill>
        <p:spPr>
          <a:xfrm>
            <a:off x="8587118" y="1720790"/>
            <a:ext cx="725727" cy="233679"/>
          </a:xfrm>
          <a:prstGeom prst="rect">
            <a:avLst/>
          </a:prstGeom>
        </p:spPr>
      </p:pic>
      <p:pic>
        <p:nvPicPr>
          <p:cNvPr id="164" name="Picture 163"/>
          <p:cNvPicPr>
            <a:picLocks noChangeAspect="1"/>
          </p:cNvPicPr>
          <p:nvPr/>
        </p:nvPicPr>
        <p:blipFill rotWithShape="1">
          <a:blip r:embed="rId54" cstate="screen">
            <a:extLst>
              <a:ext uri="{28A0092B-C50C-407E-A947-70E740481C1C}">
                <a14:useLocalDpi xmlns:a14="http://schemas.microsoft.com/office/drawing/2010/main"/>
              </a:ext>
            </a:extLst>
          </a:blip>
          <a:srcRect/>
          <a:stretch/>
        </p:blipFill>
        <p:spPr>
          <a:xfrm>
            <a:off x="9746597" y="1768845"/>
            <a:ext cx="958269" cy="157835"/>
          </a:xfrm>
          <a:prstGeom prst="rect">
            <a:avLst/>
          </a:prstGeom>
        </p:spPr>
      </p:pic>
      <p:cxnSp>
        <p:nvCxnSpPr>
          <p:cNvPr id="202" name="Straight Connector 201"/>
          <p:cNvCxnSpPr>
            <a:cxnSpLocks/>
          </p:cNvCxnSpPr>
          <p:nvPr/>
        </p:nvCxnSpPr>
        <p:spPr bwMode="gray">
          <a:xfrm>
            <a:off x="6784232" y="2545343"/>
            <a:ext cx="4679574"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cxnSpLocks/>
          </p:cNvCxnSpPr>
          <p:nvPr/>
        </p:nvCxnSpPr>
        <p:spPr bwMode="gray">
          <a:xfrm>
            <a:off x="6784232" y="3458685"/>
            <a:ext cx="4679574"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cxnSpLocks/>
          </p:cNvCxnSpPr>
          <p:nvPr/>
        </p:nvCxnSpPr>
        <p:spPr bwMode="gray">
          <a:xfrm>
            <a:off x="6784232" y="4372027"/>
            <a:ext cx="4679574"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55" cstate="screen">
            <a:extLst>
              <a:ext uri="{28A0092B-C50C-407E-A947-70E740481C1C}">
                <a14:useLocalDpi xmlns:a14="http://schemas.microsoft.com/office/drawing/2010/main"/>
              </a:ext>
            </a:extLst>
          </a:blip>
          <a:srcRect/>
          <a:stretch/>
        </p:blipFill>
        <p:spPr>
          <a:xfrm>
            <a:off x="6808129" y="4434261"/>
            <a:ext cx="482699" cy="381381"/>
          </a:xfrm>
          <a:prstGeom prst="rect">
            <a:avLst/>
          </a:prstGeom>
        </p:spPr>
      </p:pic>
      <p:pic>
        <p:nvPicPr>
          <p:cNvPr id="19" name="Picture 18"/>
          <p:cNvPicPr>
            <a:picLocks noChangeAspect="1"/>
          </p:cNvPicPr>
          <p:nvPr/>
        </p:nvPicPr>
        <p:blipFill>
          <a:blip r:embed="rId56" cstate="screen">
            <a:extLst>
              <a:ext uri="{28A0092B-C50C-407E-A947-70E740481C1C}">
                <a14:useLocalDpi xmlns:a14="http://schemas.microsoft.com/office/drawing/2010/main"/>
              </a:ext>
            </a:extLst>
          </a:blip>
          <a:stretch>
            <a:fillRect/>
          </a:stretch>
        </p:blipFill>
        <p:spPr>
          <a:xfrm>
            <a:off x="7303807" y="4509627"/>
            <a:ext cx="704141" cy="230648"/>
          </a:xfrm>
          <a:prstGeom prst="rect">
            <a:avLst/>
          </a:prstGeom>
        </p:spPr>
      </p:pic>
      <p:pic>
        <p:nvPicPr>
          <p:cNvPr id="2054" name="Picture 6" descr="crownbio-logo.png"/>
          <p:cNvPicPr>
            <a:picLocks noChangeAspect="1" noChangeArrowheads="1"/>
          </p:cNvPicPr>
          <p:nvPr/>
        </p:nvPicPr>
        <p:blipFill>
          <a:blip r:embed="rId57" cstate="screen">
            <a:extLst>
              <a:ext uri="{28A0092B-C50C-407E-A947-70E740481C1C}">
                <a14:useLocalDpi xmlns:a14="http://schemas.microsoft.com/office/drawing/2010/main"/>
              </a:ext>
            </a:extLst>
          </a:blip>
          <a:srcRect/>
          <a:stretch>
            <a:fillRect/>
          </a:stretch>
        </p:blipFill>
        <p:spPr bwMode="auto">
          <a:xfrm>
            <a:off x="8877801" y="2056985"/>
            <a:ext cx="507335" cy="37013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58" cstate="screen">
            <a:extLst>
              <a:ext uri="{28A0092B-C50C-407E-A947-70E740481C1C}">
                <a14:useLocalDpi xmlns:a14="http://schemas.microsoft.com/office/drawing/2010/main"/>
              </a:ext>
            </a:extLst>
          </a:blip>
          <a:stretch>
            <a:fillRect/>
          </a:stretch>
        </p:blipFill>
        <p:spPr>
          <a:xfrm>
            <a:off x="10783308" y="4517064"/>
            <a:ext cx="666731" cy="215775"/>
          </a:xfrm>
          <a:prstGeom prst="rect">
            <a:avLst/>
          </a:prstGeom>
        </p:spPr>
      </p:pic>
      <p:pic>
        <p:nvPicPr>
          <p:cNvPr id="43" name="Picture 42"/>
          <p:cNvPicPr>
            <a:picLocks noChangeAspect="1"/>
          </p:cNvPicPr>
          <p:nvPr/>
        </p:nvPicPr>
        <p:blipFill>
          <a:blip r:embed="rId59" cstate="screen">
            <a:extLst>
              <a:ext uri="{28A0092B-C50C-407E-A947-70E740481C1C}">
                <a14:useLocalDpi xmlns:a14="http://schemas.microsoft.com/office/drawing/2010/main"/>
              </a:ext>
            </a:extLst>
          </a:blip>
          <a:stretch>
            <a:fillRect/>
          </a:stretch>
        </p:blipFill>
        <p:spPr>
          <a:xfrm>
            <a:off x="10043608" y="3657789"/>
            <a:ext cx="518900" cy="168283"/>
          </a:xfrm>
          <a:prstGeom prst="rect">
            <a:avLst/>
          </a:prstGeom>
        </p:spPr>
      </p:pic>
      <p:pic>
        <p:nvPicPr>
          <p:cNvPr id="2064" name="Picture 16" descr="hugel"/>
          <p:cNvPicPr>
            <a:picLocks noChangeAspect="1" noChangeArrowheads="1"/>
          </p:cNvPicPr>
          <p:nvPr/>
        </p:nvPicPr>
        <p:blipFill>
          <a:blip r:embed="rId60" cstate="screen">
            <a:extLst>
              <a:ext uri="{28A0092B-C50C-407E-A947-70E740481C1C}">
                <a14:useLocalDpi xmlns:a14="http://schemas.microsoft.com/office/drawing/2010/main"/>
              </a:ext>
            </a:extLst>
          </a:blip>
          <a:srcRect/>
          <a:stretch>
            <a:fillRect/>
          </a:stretch>
        </p:blipFill>
        <p:spPr bwMode="auto">
          <a:xfrm>
            <a:off x="6819713" y="3793995"/>
            <a:ext cx="699969" cy="19387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Sai"/>
          <p:cNvPicPr>
            <a:picLocks noChangeAspect="1" noChangeArrowheads="1"/>
          </p:cNvPicPr>
          <p:nvPr/>
        </p:nvPicPr>
        <p:blipFill>
          <a:blip r:embed="rId61" cstate="screen">
            <a:extLst>
              <a:ext uri="{28A0092B-C50C-407E-A947-70E740481C1C}">
                <a14:useLocalDpi xmlns:a14="http://schemas.microsoft.com/office/drawing/2010/main"/>
              </a:ext>
            </a:extLst>
          </a:blip>
          <a:srcRect/>
          <a:stretch>
            <a:fillRect/>
          </a:stretch>
        </p:blipFill>
        <p:spPr bwMode="auto">
          <a:xfrm>
            <a:off x="8365918" y="2002393"/>
            <a:ext cx="466278" cy="322876"/>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logo"/>
          <p:cNvPicPr>
            <a:picLocks noChangeAspect="1" noChangeArrowheads="1"/>
          </p:cNvPicPr>
          <p:nvPr/>
        </p:nvPicPr>
        <p:blipFill>
          <a:blip r:embed="rId62" cstate="screen">
            <a:extLst>
              <a:ext uri="{28A0092B-C50C-407E-A947-70E740481C1C}">
                <a14:useLocalDpi xmlns:a14="http://schemas.microsoft.com/office/drawing/2010/main"/>
              </a:ext>
            </a:extLst>
          </a:blip>
          <a:srcRect/>
          <a:stretch>
            <a:fillRect/>
          </a:stretch>
        </p:blipFill>
        <p:spPr bwMode="auto">
          <a:xfrm>
            <a:off x="10715434" y="3579107"/>
            <a:ext cx="690899" cy="191367"/>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Biological E"/>
          <p:cNvPicPr>
            <a:picLocks noChangeAspect="1" noChangeArrowheads="1"/>
          </p:cNvPicPr>
          <p:nvPr/>
        </p:nvPicPr>
        <p:blipFill>
          <a:blip r:embed="rId63" cstate="screen">
            <a:extLst>
              <a:ext uri="{28A0092B-C50C-407E-A947-70E740481C1C}">
                <a14:useLocalDpi xmlns:a14="http://schemas.microsoft.com/office/drawing/2010/main"/>
              </a:ext>
            </a:extLst>
          </a:blip>
          <a:srcRect/>
          <a:stretch>
            <a:fillRect/>
          </a:stretch>
        </p:blipFill>
        <p:spPr bwMode="auto">
          <a:xfrm>
            <a:off x="10308181" y="4010380"/>
            <a:ext cx="1034434" cy="28849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64" cstate="screen">
            <a:extLst>
              <a:ext uri="{28A0092B-C50C-407E-A947-70E740481C1C}">
                <a14:useLocalDpi xmlns:a14="http://schemas.microsoft.com/office/drawing/2010/main"/>
              </a:ext>
            </a:extLst>
          </a:blip>
          <a:stretch>
            <a:fillRect/>
          </a:stretch>
        </p:blipFill>
        <p:spPr>
          <a:xfrm>
            <a:off x="8671525" y="2907794"/>
            <a:ext cx="717474" cy="301640"/>
          </a:xfrm>
          <a:prstGeom prst="rect">
            <a:avLst/>
          </a:prstGeom>
        </p:spPr>
      </p:pic>
      <p:pic>
        <p:nvPicPr>
          <p:cNvPr id="6" name="Picture 5"/>
          <p:cNvPicPr>
            <a:picLocks/>
          </p:cNvPicPr>
          <p:nvPr/>
        </p:nvPicPr>
        <p:blipFill>
          <a:blip r:embed="rId65">
            <a:extLst>
              <a:ext uri="{28A0092B-C50C-407E-A947-70E740481C1C}">
                <a14:useLocalDpi xmlns:a14="http://schemas.microsoft.com/office/drawing/2010/main"/>
              </a:ext>
            </a:extLst>
          </a:blip>
          <a:stretch>
            <a:fillRect/>
          </a:stretch>
        </p:blipFill>
        <p:spPr>
          <a:xfrm>
            <a:off x="8293694" y="2637856"/>
            <a:ext cx="743637" cy="267283"/>
          </a:xfrm>
          <a:prstGeom prst="rect">
            <a:avLst/>
          </a:prstGeom>
          <a:noFill/>
        </p:spPr>
      </p:pic>
      <p:pic>
        <p:nvPicPr>
          <p:cNvPr id="53" name="Picture 52"/>
          <p:cNvPicPr>
            <a:picLocks noChangeAspect="1"/>
          </p:cNvPicPr>
          <p:nvPr/>
        </p:nvPicPr>
        <p:blipFill rotWithShape="1">
          <a:blip r:embed="rId66" cstate="screen">
            <a:extLst>
              <a:ext uri="{28A0092B-C50C-407E-A947-70E740481C1C}">
                <a14:useLocalDpi xmlns:a14="http://schemas.microsoft.com/office/drawing/2010/main"/>
              </a:ext>
            </a:extLst>
          </a:blip>
          <a:srcRect/>
          <a:stretch/>
        </p:blipFill>
        <p:spPr>
          <a:xfrm>
            <a:off x="9449772" y="2680329"/>
            <a:ext cx="483331" cy="248528"/>
          </a:xfrm>
          <a:prstGeom prst="rect">
            <a:avLst/>
          </a:prstGeom>
        </p:spPr>
      </p:pic>
      <p:pic>
        <p:nvPicPr>
          <p:cNvPr id="55" name="Picture 54"/>
          <p:cNvPicPr>
            <a:picLocks noChangeAspect="1"/>
          </p:cNvPicPr>
          <p:nvPr/>
        </p:nvPicPr>
        <p:blipFill rotWithShape="1">
          <a:blip r:embed="rId67" cstate="screen">
            <a:extLst>
              <a:ext uri="{28A0092B-C50C-407E-A947-70E740481C1C}">
                <a14:useLocalDpi xmlns:a14="http://schemas.microsoft.com/office/drawing/2010/main"/>
              </a:ext>
            </a:extLst>
          </a:blip>
          <a:srcRect/>
          <a:stretch/>
        </p:blipFill>
        <p:spPr>
          <a:xfrm>
            <a:off x="10602752" y="2972146"/>
            <a:ext cx="768793" cy="384626"/>
          </a:xfrm>
          <a:prstGeom prst="rect">
            <a:avLst/>
          </a:prstGeom>
        </p:spPr>
      </p:pic>
      <p:pic>
        <p:nvPicPr>
          <p:cNvPr id="101" name="Picture 100"/>
          <p:cNvPicPr>
            <a:picLocks noChangeAspect="1"/>
          </p:cNvPicPr>
          <p:nvPr/>
        </p:nvPicPr>
        <p:blipFill>
          <a:blip r:embed="rId68" cstate="screen">
            <a:extLst>
              <a:ext uri="{28A0092B-C50C-407E-A947-70E740481C1C}">
                <a14:useLocalDpi xmlns:a14="http://schemas.microsoft.com/office/drawing/2010/main"/>
              </a:ext>
            </a:extLst>
          </a:blip>
          <a:stretch>
            <a:fillRect/>
          </a:stretch>
        </p:blipFill>
        <p:spPr>
          <a:xfrm>
            <a:off x="7526159" y="1702682"/>
            <a:ext cx="1040760" cy="250654"/>
          </a:xfrm>
          <a:prstGeom prst="rect">
            <a:avLst/>
          </a:prstGeom>
        </p:spPr>
      </p:pic>
      <p:pic>
        <p:nvPicPr>
          <p:cNvPr id="103" name="Picture 102"/>
          <p:cNvPicPr>
            <a:picLocks noChangeAspect="1"/>
          </p:cNvPicPr>
          <p:nvPr/>
        </p:nvPicPr>
        <p:blipFill>
          <a:blip r:embed="rId69" cstate="screen">
            <a:extLst>
              <a:ext uri="{28A0092B-C50C-407E-A947-70E740481C1C}">
                <a14:useLocalDpi xmlns:a14="http://schemas.microsoft.com/office/drawing/2010/main"/>
              </a:ext>
            </a:extLst>
          </a:blip>
          <a:stretch>
            <a:fillRect/>
          </a:stretch>
        </p:blipFill>
        <p:spPr>
          <a:xfrm>
            <a:off x="6872749" y="4886700"/>
            <a:ext cx="753252" cy="259038"/>
          </a:xfrm>
          <a:prstGeom prst="rect">
            <a:avLst/>
          </a:prstGeom>
        </p:spPr>
      </p:pic>
      <p:pic>
        <p:nvPicPr>
          <p:cNvPr id="57" name="Picture 56"/>
          <p:cNvPicPr>
            <a:picLocks noChangeAspect="1"/>
          </p:cNvPicPr>
          <p:nvPr/>
        </p:nvPicPr>
        <p:blipFill>
          <a:blip r:embed="rId70" cstate="screen">
            <a:extLst>
              <a:ext uri="{28A0092B-C50C-407E-A947-70E740481C1C}">
                <a14:useLocalDpi xmlns:a14="http://schemas.microsoft.com/office/drawing/2010/main"/>
              </a:ext>
            </a:extLst>
          </a:blip>
          <a:stretch>
            <a:fillRect/>
          </a:stretch>
        </p:blipFill>
        <p:spPr>
          <a:xfrm>
            <a:off x="10697726" y="1751807"/>
            <a:ext cx="732646" cy="191909"/>
          </a:xfrm>
          <a:prstGeom prst="rect">
            <a:avLst/>
          </a:prstGeom>
        </p:spPr>
      </p:pic>
      <p:pic>
        <p:nvPicPr>
          <p:cNvPr id="62" name="Picture 61"/>
          <p:cNvPicPr>
            <a:picLocks noChangeAspect="1"/>
          </p:cNvPicPr>
          <p:nvPr/>
        </p:nvPicPr>
        <p:blipFill>
          <a:blip r:embed="rId71" cstate="screen">
            <a:extLst>
              <a:ext uri="{28A0092B-C50C-407E-A947-70E740481C1C}">
                <a14:useLocalDpi xmlns:a14="http://schemas.microsoft.com/office/drawing/2010/main"/>
              </a:ext>
            </a:extLst>
          </a:blip>
          <a:stretch>
            <a:fillRect/>
          </a:stretch>
        </p:blipFill>
        <p:spPr>
          <a:xfrm>
            <a:off x="9587195" y="3995547"/>
            <a:ext cx="572169" cy="328296"/>
          </a:xfrm>
          <a:prstGeom prst="rect">
            <a:avLst/>
          </a:prstGeom>
        </p:spPr>
      </p:pic>
      <p:pic>
        <p:nvPicPr>
          <p:cNvPr id="20" name="Picture 19"/>
          <p:cNvPicPr>
            <a:picLocks noChangeAspect="1"/>
          </p:cNvPicPr>
          <p:nvPr/>
        </p:nvPicPr>
        <p:blipFill rotWithShape="1">
          <a:blip r:embed="rId72" cstate="screen">
            <a:extLst>
              <a:ext uri="{28A0092B-C50C-407E-A947-70E740481C1C}">
                <a14:useLocalDpi xmlns:a14="http://schemas.microsoft.com/office/drawing/2010/main"/>
              </a:ext>
            </a:extLst>
          </a:blip>
          <a:srcRect/>
          <a:stretch/>
        </p:blipFill>
        <p:spPr>
          <a:xfrm>
            <a:off x="9854834" y="1985722"/>
            <a:ext cx="757172" cy="165768"/>
          </a:xfrm>
          <a:prstGeom prst="rect">
            <a:avLst/>
          </a:prstGeom>
        </p:spPr>
      </p:pic>
      <p:pic>
        <p:nvPicPr>
          <p:cNvPr id="97" name="Picture 96"/>
          <p:cNvPicPr>
            <a:picLocks noChangeAspect="1"/>
          </p:cNvPicPr>
          <p:nvPr/>
        </p:nvPicPr>
        <p:blipFill>
          <a:blip r:embed="rId73" cstate="screen">
            <a:extLst>
              <a:ext uri="{28A0092B-C50C-407E-A947-70E740481C1C}">
                <a14:useLocalDpi xmlns:a14="http://schemas.microsoft.com/office/drawing/2010/main"/>
              </a:ext>
            </a:extLst>
          </a:blip>
          <a:stretch>
            <a:fillRect/>
          </a:stretch>
        </p:blipFill>
        <p:spPr>
          <a:xfrm>
            <a:off x="10723254" y="2686129"/>
            <a:ext cx="683079" cy="236929"/>
          </a:xfrm>
          <a:prstGeom prst="rect">
            <a:avLst/>
          </a:prstGeom>
        </p:spPr>
      </p:pic>
      <p:pic>
        <p:nvPicPr>
          <p:cNvPr id="9218" name="Picture 2" descr="Image result for siloam&quot;"/>
          <p:cNvPicPr>
            <a:picLocks noChangeAspect="1" noChangeArrowheads="1"/>
          </p:cNvPicPr>
          <p:nvPr/>
        </p:nvPicPr>
        <p:blipFill>
          <a:blip r:embed="rId74" cstate="screen">
            <a:extLst>
              <a:ext uri="{28A0092B-C50C-407E-A947-70E740481C1C}">
                <a14:useLocalDpi xmlns:a14="http://schemas.microsoft.com/office/drawing/2010/main"/>
              </a:ext>
            </a:extLst>
          </a:blip>
          <a:srcRect/>
          <a:stretch>
            <a:fillRect/>
          </a:stretch>
        </p:blipFill>
        <p:spPr bwMode="auto">
          <a:xfrm>
            <a:off x="9975144" y="4760969"/>
            <a:ext cx="810386" cy="190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p:cNvPicPr>
          <p:nvPr/>
        </p:nvPicPr>
        <p:blipFill>
          <a:blip r:embed="rId75">
            <a:extLst>
              <a:ext uri="{28A0092B-C50C-407E-A947-70E740481C1C}">
                <a14:useLocalDpi xmlns:a14="http://schemas.microsoft.com/office/drawing/2010/main"/>
              </a:ext>
            </a:extLst>
          </a:blip>
          <a:stretch>
            <a:fillRect/>
          </a:stretch>
        </p:blipFill>
        <p:spPr>
          <a:xfrm>
            <a:off x="6892397" y="5212083"/>
            <a:ext cx="598546" cy="301860"/>
          </a:xfrm>
          <a:prstGeom prst="rect">
            <a:avLst/>
          </a:prstGeom>
          <a:noFill/>
        </p:spPr>
      </p:pic>
      <p:pic>
        <p:nvPicPr>
          <p:cNvPr id="21" name="Picture 20"/>
          <p:cNvPicPr>
            <a:picLocks noChangeAspect="1"/>
          </p:cNvPicPr>
          <p:nvPr/>
        </p:nvPicPr>
        <p:blipFill rotWithShape="1">
          <a:blip r:embed="rId7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0766601" y="4740702"/>
            <a:ext cx="604944" cy="474749"/>
          </a:xfrm>
          <a:prstGeom prst="rect">
            <a:avLst/>
          </a:prstGeom>
        </p:spPr>
      </p:pic>
      <p:pic>
        <p:nvPicPr>
          <p:cNvPr id="4" name="Picture 3"/>
          <p:cNvPicPr>
            <a:picLocks/>
          </p:cNvPicPr>
          <p:nvPr/>
        </p:nvPicPr>
        <p:blipFill>
          <a:blip r:embed="rId77">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564579" y="5294576"/>
            <a:ext cx="598546" cy="194806"/>
          </a:xfrm>
          <a:prstGeom prst="rect">
            <a:avLst/>
          </a:prstGeom>
          <a:noFill/>
        </p:spPr>
      </p:pic>
      <p:pic>
        <p:nvPicPr>
          <p:cNvPr id="186" name="Picture 8" descr="https://www.islandhospital.com/hubfs/IH-Logo.png"/>
          <p:cNvPicPr>
            <a:picLocks noChangeAspect="1" noChangeArrowheads="1"/>
          </p:cNvPicPr>
          <p:nvPr/>
        </p:nvPicPr>
        <p:blipFill>
          <a:blip r:embed="rId78" cstate="screen">
            <a:extLst>
              <a:ext uri="{28A0092B-C50C-407E-A947-70E740481C1C}">
                <a14:useLocalDpi xmlns:a14="http://schemas.microsoft.com/office/drawing/2010/main"/>
              </a:ext>
            </a:extLst>
          </a:blip>
          <a:srcRect/>
          <a:stretch>
            <a:fillRect/>
          </a:stretch>
        </p:blipFill>
        <p:spPr bwMode="auto">
          <a:xfrm>
            <a:off x="8152735" y="4980415"/>
            <a:ext cx="1185761" cy="220051"/>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btfpIcon870452"/>
          <p:cNvGrpSpPr>
            <a:grpSpLocks noChangeAspect="1"/>
          </p:cNvGrpSpPr>
          <p:nvPr>
            <p:custDataLst>
              <p:tags r:id="rId14"/>
            </p:custDataLst>
          </p:nvPr>
        </p:nvGrpSpPr>
        <p:grpSpPr>
          <a:xfrm>
            <a:off x="6051179" y="4591015"/>
            <a:ext cx="477048" cy="449254"/>
            <a:chOff x="3241148" y="4988875"/>
            <a:chExt cx="540544" cy="540544"/>
          </a:xfrm>
        </p:grpSpPr>
        <p:sp>
          <p:nvSpPr>
            <p:cNvPr id="156" name="btfpIconCircle870452"/>
            <p:cNvSpPr>
              <a:spLocks/>
            </p:cNvSpPr>
            <p:nvPr/>
          </p:nvSpPr>
          <p:spPr bwMode="gray">
            <a:xfrm>
              <a:off x="3241148" y="4988875"/>
              <a:ext cx="540544" cy="540544"/>
            </a:xfrm>
            <a:prstGeom prst="ellipse">
              <a:avLst/>
            </a:prstGeom>
            <a:solidFill>
              <a:srgbClr val="333333"/>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57" name="btfpIconLines870452"/>
            <p:cNvPicPr>
              <a:picLocks/>
            </p:cNvPicPr>
            <p:nvPr/>
          </p:nvPicPr>
          <p:blipFill>
            <a:blip r:embed="rId24" cstate="screen">
              <a:extLst>
                <a:ext uri="{28A0092B-C50C-407E-A947-70E740481C1C}">
                  <a14:useLocalDpi xmlns:a14="http://schemas.microsoft.com/office/drawing/2010/main"/>
                </a:ext>
              </a:extLst>
            </a:blip>
            <a:stretch>
              <a:fillRect/>
            </a:stretch>
          </p:blipFill>
          <p:spPr>
            <a:xfrm>
              <a:off x="3241148" y="4988875"/>
              <a:ext cx="540544" cy="540544"/>
            </a:xfrm>
            <a:prstGeom prst="rect">
              <a:avLst/>
            </a:prstGeom>
          </p:spPr>
        </p:pic>
      </p:grpSp>
      <p:grpSp>
        <p:nvGrpSpPr>
          <p:cNvPr id="158" name="btfpIcon648688"/>
          <p:cNvGrpSpPr>
            <a:grpSpLocks noChangeAspect="1"/>
          </p:cNvGrpSpPr>
          <p:nvPr>
            <p:custDataLst>
              <p:tags r:id="rId15"/>
            </p:custDataLst>
          </p:nvPr>
        </p:nvGrpSpPr>
        <p:grpSpPr>
          <a:xfrm>
            <a:off x="6051179" y="3482630"/>
            <a:ext cx="477048" cy="449254"/>
            <a:chOff x="3290419" y="3942043"/>
            <a:chExt cx="540544" cy="540544"/>
          </a:xfrm>
        </p:grpSpPr>
        <p:sp>
          <p:nvSpPr>
            <p:cNvPr id="159" name="btfpIconCircle648688"/>
            <p:cNvSpPr>
              <a:spLocks/>
            </p:cNvSpPr>
            <p:nvPr/>
          </p:nvSpPr>
          <p:spPr bwMode="gray">
            <a:xfrm>
              <a:off x="3290419" y="3942043"/>
              <a:ext cx="540544" cy="540544"/>
            </a:xfrm>
            <a:prstGeom prst="ellipse">
              <a:avLst/>
            </a:pr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62" name="btfpIconLines648688"/>
            <p:cNvPicPr>
              <a:picLocks/>
            </p:cNvPicPr>
            <p:nvPr/>
          </p:nvPicPr>
          <p:blipFill>
            <a:blip r:embed="rId25" cstate="screen">
              <a:extLst>
                <a:ext uri="{28A0092B-C50C-407E-A947-70E740481C1C}">
                  <a14:useLocalDpi xmlns:a14="http://schemas.microsoft.com/office/drawing/2010/main"/>
                </a:ext>
              </a:extLst>
            </a:blip>
            <a:stretch>
              <a:fillRect/>
            </a:stretch>
          </p:blipFill>
          <p:spPr>
            <a:xfrm>
              <a:off x="3290419" y="3942043"/>
              <a:ext cx="540544" cy="540544"/>
            </a:xfrm>
            <a:prstGeom prst="rect">
              <a:avLst/>
            </a:prstGeom>
          </p:spPr>
        </p:pic>
      </p:grpSp>
      <p:grpSp>
        <p:nvGrpSpPr>
          <p:cNvPr id="163" name="btfpIcon621217"/>
          <p:cNvGrpSpPr>
            <a:grpSpLocks noChangeAspect="1"/>
          </p:cNvGrpSpPr>
          <p:nvPr>
            <p:custDataLst>
              <p:tags r:id="rId16"/>
            </p:custDataLst>
          </p:nvPr>
        </p:nvGrpSpPr>
        <p:grpSpPr>
          <a:xfrm>
            <a:off x="6051179" y="2569288"/>
            <a:ext cx="477048" cy="449254"/>
            <a:chOff x="3298505" y="3147301"/>
            <a:chExt cx="540544" cy="540544"/>
          </a:xfrm>
        </p:grpSpPr>
        <p:sp>
          <p:nvSpPr>
            <p:cNvPr id="165" name="btfpIconCircle621217"/>
            <p:cNvSpPr>
              <a:spLocks/>
            </p:cNvSpPr>
            <p:nvPr/>
          </p:nvSpPr>
          <p:spPr bwMode="gray">
            <a:xfrm>
              <a:off x="3298505" y="3147301"/>
              <a:ext cx="540544" cy="540544"/>
            </a:xfrm>
            <a:prstGeom prst="ellipse">
              <a:avLst/>
            </a:prstGeom>
            <a:solidFill>
              <a:srgbClr val="858585"/>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66" name="btfpIconLines621217"/>
            <p:cNvPicPr>
              <a:picLocks/>
            </p:cNvPicPr>
            <p:nvPr/>
          </p:nvPicPr>
          <p:blipFill>
            <a:blip r:embed="rId26" cstate="screen">
              <a:extLst>
                <a:ext uri="{28A0092B-C50C-407E-A947-70E740481C1C}">
                  <a14:useLocalDpi xmlns:a14="http://schemas.microsoft.com/office/drawing/2010/main"/>
                </a:ext>
              </a:extLst>
            </a:blip>
            <a:stretch>
              <a:fillRect/>
            </a:stretch>
          </p:blipFill>
          <p:spPr>
            <a:xfrm>
              <a:off x="3298505" y="3147301"/>
              <a:ext cx="540544" cy="540544"/>
            </a:xfrm>
            <a:prstGeom prst="rect">
              <a:avLst/>
            </a:prstGeom>
          </p:spPr>
        </p:pic>
      </p:grpSp>
      <p:grpSp>
        <p:nvGrpSpPr>
          <p:cNvPr id="167" name="btfpIcon330821"/>
          <p:cNvGrpSpPr>
            <a:grpSpLocks noChangeAspect="1"/>
          </p:cNvGrpSpPr>
          <p:nvPr>
            <p:custDataLst>
              <p:tags r:id="rId17"/>
            </p:custDataLst>
          </p:nvPr>
        </p:nvGrpSpPr>
        <p:grpSpPr>
          <a:xfrm>
            <a:off x="6051179" y="1655946"/>
            <a:ext cx="477048" cy="449254"/>
            <a:chOff x="3329996" y="2444864"/>
            <a:chExt cx="540544" cy="540544"/>
          </a:xfrm>
        </p:grpSpPr>
        <p:sp>
          <p:nvSpPr>
            <p:cNvPr id="169" name="btfpIconCircle330821"/>
            <p:cNvSpPr>
              <a:spLocks/>
            </p:cNvSpPr>
            <p:nvPr/>
          </p:nvSpPr>
          <p:spPr bwMode="gray">
            <a:xfrm>
              <a:off x="3329996" y="2444864"/>
              <a:ext cx="540544" cy="540544"/>
            </a:xfrm>
            <a:prstGeom prst="ellipse">
              <a:avLst/>
            </a:pr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70" name="btfpIconLines330821"/>
            <p:cNvPicPr>
              <a:picLocks/>
            </p:cNvPicPr>
            <p:nvPr/>
          </p:nvPicPr>
          <p:blipFill>
            <a:blip r:embed="rId27" cstate="screen">
              <a:extLst>
                <a:ext uri="{28A0092B-C50C-407E-A947-70E740481C1C}">
                  <a14:useLocalDpi xmlns:a14="http://schemas.microsoft.com/office/drawing/2010/main"/>
                </a:ext>
              </a:extLst>
            </a:blip>
            <a:stretch>
              <a:fillRect/>
            </a:stretch>
          </p:blipFill>
          <p:spPr>
            <a:xfrm>
              <a:off x="3329996" y="2444864"/>
              <a:ext cx="540544" cy="540544"/>
            </a:xfrm>
            <a:prstGeom prst="rect">
              <a:avLst/>
            </a:prstGeom>
          </p:spPr>
        </p:pic>
      </p:grpSp>
      <p:pic>
        <p:nvPicPr>
          <p:cNvPr id="7170" name="Picture 2" descr="Image result for halodoc"/>
          <p:cNvPicPr>
            <a:picLocks noChangeAspect="1" noChangeArrowheads="1"/>
          </p:cNvPicPr>
          <p:nvPr/>
        </p:nvPicPr>
        <p:blipFill rotWithShape="1">
          <a:blip r:embed="rId79" cstate="screen">
            <a:extLst>
              <a:ext uri="{28A0092B-C50C-407E-A947-70E740481C1C}">
                <a14:useLocalDpi xmlns:a14="http://schemas.microsoft.com/office/drawing/2010/main"/>
              </a:ext>
            </a:extLst>
          </a:blip>
          <a:srcRect/>
          <a:stretch/>
        </p:blipFill>
        <p:spPr bwMode="auto">
          <a:xfrm>
            <a:off x="6789499" y="2307789"/>
            <a:ext cx="952432" cy="1866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p:cNvPicPr>
          <p:nvPr/>
        </p:nvPicPr>
        <p:blipFill>
          <a:blip r:embed="rId80" cstate="screen">
            <a:extLst>
              <a:ext uri="{28A0092B-C50C-407E-A947-70E740481C1C}">
                <a14:useLocalDpi xmlns:a14="http://schemas.microsoft.com/office/drawing/2010/main"/>
              </a:ext>
            </a:extLst>
          </a:blip>
          <a:stretch>
            <a:fillRect/>
          </a:stretch>
        </p:blipFill>
        <p:spPr>
          <a:xfrm>
            <a:off x="9388613" y="1959855"/>
            <a:ext cx="323449" cy="253837"/>
          </a:xfrm>
          <a:prstGeom prst="rect">
            <a:avLst/>
          </a:prstGeom>
        </p:spPr>
      </p:pic>
      <p:pic>
        <p:nvPicPr>
          <p:cNvPr id="56" name="btfpPhotoGeneric926602"/>
          <p:cNvPicPr>
            <a:picLocks noChangeAspect="1"/>
          </p:cNvPicPr>
          <p:nvPr>
            <p:custDataLst>
              <p:tags r:id="rId18"/>
            </p:custDataLst>
          </p:nvPr>
        </p:nvPicPr>
        <p:blipFill rotWithShape="1">
          <a:blip r:embed="rId81"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9492545" y="2147931"/>
            <a:ext cx="636942" cy="321533"/>
          </a:xfrm>
          <a:prstGeom prst="rect">
            <a:avLst/>
          </a:prstGeom>
        </p:spPr>
      </p:pic>
      <p:pic>
        <p:nvPicPr>
          <p:cNvPr id="7168" name="Picture 7167"/>
          <p:cNvPicPr>
            <a:picLocks noChangeAspect="1"/>
          </p:cNvPicPr>
          <p:nvPr/>
        </p:nvPicPr>
        <p:blipFill rotWithShape="1">
          <a:blip r:embed="rId82" cstate="screen">
            <a:extLst>
              <a:ext uri="{28A0092B-C50C-407E-A947-70E740481C1C}">
                <a14:useLocalDpi xmlns:a14="http://schemas.microsoft.com/office/drawing/2010/main"/>
              </a:ext>
            </a:extLst>
          </a:blip>
          <a:srcRect/>
          <a:stretch/>
        </p:blipFill>
        <p:spPr>
          <a:xfrm>
            <a:off x="10263793" y="2186541"/>
            <a:ext cx="723356" cy="326981"/>
          </a:xfrm>
          <a:prstGeom prst="rect">
            <a:avLst/>
          </a:prstGeom>
        </p:spPr>
      </p:pic>
      <p:pic>
        <p:nvPicPr>
          <p:cNvPr id="2092" name="Picture 44" descr="logo"/>
          <p:cNvPicPr>
            <a:picLocks noChangeAspect="1" noChangeArrowheads="1"/>
          </p:cNvPicPr>
          <p:nvPr/>
        </p:nvPicPr>
        <p:blipFill>
          <a:blip r:embed="rId83" cstate="screen">
            <a:extLst>
              <a:ext uri="{28A0092B-C50C-407E-A947-70E740481C1C}">
                <a14:useLocalDpi xmlns:a14="http://schemas.microsoft.com/office/drawing/2010/main"/>
              </a:ext>
            </a:extLst>
          </a:blip>
          <a:srcRect/>
          <a:stretch>
            <a:fillRect/>
          </a:stretch>
        </p:blipFill>
        <p:spPr bwMode="auto">
          <a:xfrm>
            <a:off x="6838665" y="2064222"/>
            <a:ext cx="611383" cy="16781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p:cNvPicPr>
            <a:picLocks noChangeAspect="1"/>
          </p:cNvPicPr>
          <p:nvPr/>
        </p:nvPicPr>
        <p:blipFill>
          <a:blip r:embed="rId84" cstate="screen">
            <a:extLst>
              <a:ext uri="{28A0092B-C50C-407E-A947-70E740481C1C}">
                <a14:useLocalDpi xmlns:a14="http://schemas.microsoft.com/office/drawing/2010/main"/>
              </a:ext>
            </a:extLst>
          </a:blip>
          <a:stretch>
            <a:fillRect/>
          </a:stretch>
        </p:blipFill>
        <p:spPr>
          <a:xfrm>
            <a:off x="10933383" y="2046232"/>
            <a:ext cx="337451" cy="317791"/>
          </a:xfrm>
          <a:prstGeom prst="rect">
            <a:avLst/>
          </a:prstGeom>
        </p:spPr>
      </p:pic>
      <p:pic>
        <p:nvPicPr>
          <p:cNvPr id="7172" name="Picture 4" descr="Qualitas"/>
          <p:cNvPicPr>
            <a:picLocks noChangeAspect="1" noChangeArrowheads="1"/>
          </p:cNvPicPr>
          <p:nvPr/>
        </p:nvPicPr>
        <p:blipFill>
          <a:blip r:embed="rId85" cstate="screen">
            <a:extLst>
              <a:ext uri="{28A0092B-C50C-407E-A947-70E740481C1C}">
                <a14:useLocalDpi xmlns:a14="http://schemas.microsoft.com/office/drawing/2010/main"/>
              </a:ext>
            </a:extLst>
          </a:blip>
          <a:srcRect/>
          <a:stretch>
            <a:fillRect/>
          </a:stretch>
        </p:blipFill>
        <p:spPr bwMode="auto">
          <a:xfrm>
            <a:off x="8595527" y="4867156"/>
            <a:ext cx="586551" cy="1704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Quality Health Care Logo"/>
          <p:cNvPicPr>
            <a:picLocks noChangeAspect="1" noChangeArrowheads="1"/>
          </p:cNvPicPr>
          <p:nvPr/>
        </p:nvPicPr>
        <p:blipFill>
          <a:blip r:embed="rId86" cstate="screen">
            <a:extLst>
              <a:ext uri="{28A0092B-C50C-407E-A947-70E740481C1C}">
                <a14:useLocalDpi xmlns:a14="http://schemas.microsoft.com/office/drawing/2010/main"/>
              </a:ext>
            </a:extLst>
          </a:blip>
          <a:srcRect/>
          <a:stretch>
            <a:fillRect/>
          </a:stretch>
        </p:blipFill>
        <p:spPr bwMode="auto">
          <a:xfrm>
            <a:off x="10441023" y="5224401"/>
            <a:ext cx="946108" cy="19649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Image result for apmg logo"/>
          <p:cNvPicPr>
            <a:picLocks noChangeAspect="1" noChangeArrowheads="1"/>
          </p:cNvPicPr>
          <p:nvPr/>
        </p:nvPicPr>
        <p:blipFill>
          <a:blip r:embed="rId87" cstate="screen">
            <a:extLst>
              <a:ext uri="{28A0092B-C50C-407E-A947-70E740481C1C}">
                <a14:useLocalDpi xmlns:a14="http://schemas.microsoft.com/office/drawing/2010/main"/>
              </a:ext>
            </a:extLst>
          </a:blip>
          <a:srcRect/>
          <a:stretch>
            <a:fillRect/>
          </a:stretch>
        </p:blipFill>
        <p:spPr bwMode="auto">
          <a:xfrm>
            <a:off x="9853732" y="4996212"/>
            <a:ext cx="526460" cy="2324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p:cNvPicPr>
            <a:picLocks noChangeAspect="1"/>
          </p:cNvPicPr>
          <p:nvPr/>
        </p:nvPicPr>
        <p:blipFill>
          <a:blip r:embed="rId88" cstate="screen">
            <a:extLst>
              <a:ext uri="{28A0092B-C50C-407E-A947-70E740481C1C}">
                <a14:useLocalDpi xmlns:a14="http://schemas.microsoft.com/office/drawing/2010/main"/>
              </a:ext>
            </a:extLst>
          </a:blip>
          <a:stretch>
            <a:fillRect/>
          </a:stretch>
        </p:blipFill>
        <p:spPr>
          <a:xfrm>
            <a:off x="10876825" y="3827374"/>
            <a:ext cx="471393" cy="165241"/>
          </a:xfrm>
          <a:prstGeom prst="rect">
            <a:avLst/>
          </a:prstGeom>
        </p:spPr>
      </p:pic>
      <p:pic>
        <p:nvPicPr>
          <p:cNvPr id="125" name="Picture 2" descr="Microsoft Customer Story-Healthcare services company gains ..."/>
          <p:cNvPicPr>
            <a:picLocks noChangeAspect="1" noChangeArrowheads="1"/>
          </p:cNvPicPr>
          <p:nvPr/>
        </p:nvPicPr>
        <p:blipFill>
          <a:blip r:embed="rId89" cstate="screen">
            <a:extLst>
              <a:ext uri="{28A0092B-C50C-407E-A947-70E740481C1C}">
                <a14:useLocalDpi xmlns:a14="http://schemas.microsoft.com/office/drawing/2010/main"/>
              </a:ext>
            </a:extLst>
          </a:blip>
          <a:srcRect/>
          <a:stretch>
            <a:fillRect/>
          </a:stretch>
        </p:blipFill>
        <p:spPr bwMode="auto">
          <a:xfrm>
            <a:off x="6831671" y="1554953"/>
            <a:ext cx="673158" cy="633939"/>
          </a:xfrm>
          <a:prstGeom prst="rect">
            <a:avLst/>
          </a:prstGeom>
          <a:noFill/>
          <a:extLst>
            <a:ext uri="{909E8E84-426E-40DD-AFC4-6F175D3DCCD1}">
              <a14:hiddenFill xmlns:a14="http://schemas.microsoft.com/office/drawing/2010/main">
                <a:solidFill>
                  <a:srgbClr val="FFFFFF"/>
                </a:solidFill>
              </a14:hiddenFill>
            </a:ext>
          </a:extLst>
        </p:spPr>
      </p:pic>
      <p:grpSp>
        <p:nvGrpSpPr>
          <p:cNvPr id="126" name="btfpStatusSticker841534"/>
          <p:cNvGrpSpPr/>
          <p:nvPr>
            <p:custDataLst>
              <p:tags r:id="rId19"/>
            </p:custDataLst>
          </p:nvPr>
        </p:nvGrpSpPr>
        <p:grpSpPr>
          <a:xfrm>
            <a:off x="9629778" y="893135"/>
            <a:ext cx="2232022" cy="235611"/>
            <a:chOff x="9629778" y="955344"/>
            <a:chExt cx="2232022" cy="235611"/>
          </a:xfrm>
        </p:grpSpPr>
        <p:sp>
          <p:nvSpPr>
            <p:cNvPr id="128" name="btfpStatusStickerText841534"/>
            <p:cNvSpPr txBox="1"/>
            <p:nvPr/>
          </p:nvSpPr>
          <p:spPr bwMode="gray">
            <a:xfrm>
              <a:off x="9629778" y="955344"/>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129" name="btfpStatusStickerLine841534"/>
            <p:cNvCxnSpPr/>
            <p:nvPr/>
          </p:nvCxnSpPr>
          <p:spPr bwMode="gray">
            <a:xfrm rot="720000">
              <a:off x="9629778" y="955344"/>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7175" name="btfpConclusionArrow946420">
            <a:extLst>
              <a:ext uri="{FF2B5EF4-FFF2-40B4-BE49-F238E27FC236}">
                <a16:creationId xmlns:a16="http://schemas.microsoft.com/office/drawing/2014/main" id="{0937A284-CBEC-41A6-A0E4-7108A2B7F10E}"/>
              </a:ext>
            </a:extLst>
          </p:cNvPr>
          <p:cNvGrpSpPr/>
          <p:nvPr>
            <p:custDataLst>
              <p:tags r:id="rId20"/>
            </p:custDataLst>
          </p:nvPr>
        </p:nvGrpSpPr>
        <p:grpSpPr>
          <a:xfrm>
            <a:off x="285379" y="5510202"/>
            <a:ext cx="11531600" cy="824912"/>
            <a:chOff x="-711496" y="909638"/>
            <a:chExt cx="11531600" cy="824912"/>
          </a:xfrm>
        </p:grpSpPr>
        <p:sp>
          <p:nvSpPr>
            <p:cNvPr id="7" name="btfpConclusionArrowText946420">
              <a:extLst>
                <a:ext uri="{FF2B5EF4-FFF2-40B4-BE49-F238E27FC236}">
                  <a16:creationId xmlns:a16="http://schemas.microsoft.com/office/drawing/2014/main" id="{839E10ED-E472-4A9C-8AA9-916E6AD306EA}"/>
                </a:ext>
              </a:extLst>
            </p:cNvPr>
            <p:cNvSpPr txBox="1"/>
            <p:nvPr/>
          </p:nvSpPr>
          <p:spPr bwMode="gray">
            <a:xfrm>
              <a:off x="-711496" y="1270000"/>
              <a:ext cx="11531600" cy="464550"/>
            </a:xfrm>
            <a:prstGeom prst="rect">
              <a:avLst/>
            </a:prstGeom>
            <a:noFill/>
          </p:spPr>
          <p:txBody>
            <a:bodyPr vert="horz" wrap="square" lIns="36036" tIns="36036" rIns="36036" bIns="180181" rtlCol="0" anchor="ctr">
              <a:spAutoFit/>
            </a:bodyPr>
            <a:lstStyle/>
            <a:p>
              <a:pPr marL="0" indent="0" algn="ctr">
                <a:spcBef>
                  <a:spcPts val="0"/>
                </a:spcBef>
                <a:buNone/>
              </a:pPr>
              <a:r>
                <a:rPr lang="en-US" b="1">
                  <a:solidFill>
                    <a:schemeClr val="accent3"/>
                  </a:solidFill>
                </a:rPr>
                <a:t>We have supported over 225+ transactions across healthcare in APAC</a:t>
              </a:r>
              <a:endParaRPr lang="en-US" sz="1600" b="1">
                <a:solidFill>
                  <a:schemeClr val="accent3"/>
                </a:solidFill>
              </a:endParaRPr>
            </a:p>
          </p:txBody>
        </p:sp>
        <p:sp>
          <p:nvSpPr>
            <p:cNvPr id="37" name="btfpConclusionArrowPointer946420">
              <a:extLst>
                <a:ext uri="{FF2B5EF4-FFF2-40B4-BE49-F238E27FC236}">
                  <a16:creationId xmlns:a16="http://schemas.microsoft.com/office/drawing/2014/main" id="{A9911347-06C1-4822-9EA3-1F04BB0C8362}"/>
                </a:ext>
              </a:extLst>
            </p:cNvPr>
            <p:cNvSpPr/>
            <p:nvPr/>
          </p:nvSpPr>
          <p:spPr bwMode="gray">
            <a:xfrm>
              <a:off x="4621869" y="909638"/>
              <a:ext cx="864870"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7171" name="btfpConclusionArrowLineLeft946420">
              <a:extLst>
                <a:ext uri="{FF2B5EF4-FFF2-40B4-BE49-F238E27FC236}">
                  <a16:creationId xmlns:a16="http://schemas.microsoft.com/office/drawing/2014/main" id="{842E5617-92DA-46CE-8DB6-F75ACA1308C4}"/>
                </a:ext>
              </a:extLst>
            </p:cNvPr>
            <p:cNvCxnSpPr/>
            <p:nvPr/>
          </p:nvCxnSpPr>
          <p:spPr bwMode="gray">
            <a:xfrm>
              <a:off x="-711496"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7173" name="btfpConclusionArrowLineRight946420">
              <a:extLst>
                <a:ext uri="{FF2B5EF4-FFF2-40B4-BE49-F238E27FC236}">
                  <a16:creationId xmlns:a16="http://schemas.microsoft.com/office/drawing/2014/main" id="{6861F1FB-B0A0-42DA-9B4C-693A5A901C8E}"/>
                </a:ext>
              </a:extLst>
            </p:cNvPr>
            <p:cNvCxnSpPr/>
            <p:nvPr/>
          </p:nvCxnSpPr>
          <p:spPr bwMode="gray">
            <a:xfrm>
              <a:off x="5400252"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7177" name="Picture 2" descr="Intellicare">
            <a:extLst>
              <a:ext uri="{FF2B5EF4-FFF2-40B4-BE49-F238E27FC236}">
                <a16:creationId xmlns:a16="http://schemas.microsoft.com/office/drawing/2014/main" id="{4D8E4D3E-92AF-4B9D-B22A-CF51D91E1835}"/>
              </a:ext>
            </a:extLst>
          </p:cNvPr>
          <p:cNvPicPr>
            <a:picLocks noChangeAspect="1" noChangeArrowheads="1"/>
          </p:cNvPicPr>
          <p:nvPr/>
        </p:nvPicPr>
        <p:blipFill>
          <a:blip r:embed="rId90" cstate="screen">
            <a:extLst>
              <a:ext uri="{28A0092B-C50C-407E-A947-70E740481C1C}">
                <a14:useLocalDpi xmlns:a14="http://schemas.microsoft.com/office/drawing/2010/main"/>
              </a:ext>
            </a:extLst>
          </a:blip>
          <a:srcRect/>
          <a:stretch>
            <a:fillRect/>
          </a:stretch>
        </p:blipFill>
        <p:spPr bwMode="auto">
          <a:xfrm>
            <a:off x="7835821" y="2282535"/>
            <a:ext cx="751297" cy="2267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2416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btfpColumnIndicatorGroup2">
            <a:extLst>
              <a:ext uri="{FF2B5EF4-FFF2-40B4-BE49-F238E27FC236}">
                <a16:creationId xmlns:a16="http://schemas.microsoft.com/office/drawing/2014/main" id="{3D262ECD-E5B4-4926-B4F9-5D73997943C6}"/>
              </a:ext>
            </a:extLst>
          </p:cNvPr>
          <p:cNvGrpSpPr/>
          <p:nvPr/>
        </p:nvGrpSpPr>
        <p:grpSpPr>
          <a:xfrm>
            <a:off x="0" y="6926580"/>
            <a:ext cx="12192000" cy="137160"/>
            <a:chOff x="0" y="6926580"/>
            <a:chExt cx="12192000" cy="137160"/>
          </a:xfrm>
        </p:grpSpPr>
        <p:sp>
          <p:nvSpPr>
            <p:cNvPr id="37" name="btfpColumnGapBlocker905322">
              <a:extLst>
                <a:ext uri="{FF2B5EF4-FFF2-40B4-BE49-F238E27FC236}">
                  <a16:creationId xmlns:a16="http://schemas.microsoft.com/office/drawing/2014/main" id="{96CE0E38-5C12-423C-BB9B-84B2B6863DCF}"/>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5" name="btfpColumnGapBlocker395087">
              <a:extLst>
                <a:ext uri="{FF2B5EF4-FFF2-40B4-BE49-F238E27FC236}">
                  <a16:creationId xmlns:a16="http://schemas.microsoft.com/office/drawing/2014/main" id="{5FBE3617-6DD6-4E35-B507-A6C905CBF377}"/>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427490">
              <a:extLst>
                <a:ext uri="{FF2B5EF4-FFF2-40B4-BE49-F238E27FC236}">
                  <a16:creationId xmlns:a16="http://schemas.microsoft.com/office/drawing/2014/main" id="{731872ED-F1FC-4E93-B308-8C39ADF2790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912226">
              <a:extLst>
                <a:ext uri="{FF2B5EF4-FFF2-40B4-BE49-F238E27FC236}">
                  <a16:creationId xmlns:a16="http://schemas.microsoft.com/office/drawing/2014/main" id="{D7B870DC-4641-46B9-A507-FC0C15A454D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IndicatorGroup1">
            <a:extLst>
              <a:ext uri="{FF2B5EF4-FFF2-40B4-BE49-F238E27FC236}">
                <a16:creationId xmlns:a16="http://schemas.microsoft.com/office/drawing/2014/main" id="{8141A534-BE9C-49D7-AC03-24C6F5DB00D5}"/>
              </a:ext>
            </a:extLst>
          </p:cNvPr>
          <p:cNvGrpSpPr/>
          <p:nvPr/>
        </p:nvGrpSpPr>
        <p:grpSpPr>
          <a:xfrm>
            <a:off x="0" y="-205740"/>
            <a:ext cx="12192000" cy="137160"/>
            <a:chOff x="0" y="-205740"/>
            <a:chExt cx="12192000" cy="137160"/>
          </a:xfrm>
        </p:grpSpPr>
        <p:sp>
          <p:nvSpPr>
            <p:cNvPr id="36" name="btfpColumnGapBlocker754305">
              <a:extLst>
                <a:ext uri="{FF2B5EF4-FFF2-40B4-BE49-F238E27FC236}">
                  <a16:creationId xmlns:a16="http://schemas.microsoft.com/office/drawing/2014/main" id="{45871075-219A-4960-828A-150C714841C1}"/>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 name="btfpColumnGapBlocker814369">
              <a:extLst>
                <a:ext uri="{FF2B5EF4-FFF2-40B4-BE49-F238E27FC236}">
                  <a16:creationId xmlns:a16="http://schemas.microsoft.com/office/drawing/2014/main" id="{5F276538-A0DF-4D47-8364-9762C19460F2}"/>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630750">
              <a:extLst>
                <a:ext uri="{FF2B5EF4-FFF2-40B4-BE49-F238E27FC236}">
                  <a16:creationId xmlns:a16="http://schemas.microsoft.com/office/drawing/2014/main" id="{9AEAE270-87EF-4DED-9F1B-F26D83A482EC}"/>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202362">
              <a:extLst>
                <a:ext uri="{FF2B5EF4-FFF2-40B4-BE49-F238E27FC236}">
                  <a16:creationId xmlns:a16="http://schemas.microsoft.com/office/drawing/2014/main" id="{C07C8401-C0C5-4133-97A3-2B16B357C7EB}"/>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F3B9CA9-E2AC-448D-86ED-3884CF6B544B}"/>
              </a:ext>
            </a:extLst>
          </p:cNvPr>
          <p:cNvSpPr/>
          <p:nvPr/>
        </p:nvSpPr>
        <p:spPr bwMode="gray">
          <a:xfrm>
            <a:off x="8679748" y="1426648"/>
            <a:ext cx="3181100" cy="5120686"/>
          </a:xfrm>
          <a:prstGeom prst="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82" name="Rectangle 381"/>
          <p:cNvSpPr/>
          <p:nvPr/>
        </p:nvSpPr>
        <p:spPr bwMode="gray">
          <a:xfrm>
            <a:off x="301843" y="5682402"/>
            <a:ext cx="8104188" cy="869383"/>
          </a:xfrm>
          <a:prstGeom prst="rect">
            <a:avLst/>
          </a:prstGeom>
          <a:solidFill>
            <a:schemeClr val="accent6">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79" name="Rectangle 378"/>
          <p:cNvSpPr/>
          <p:nvPr/>
        </p:nvSpPr>
        <p:spPr bwMode="gray">
          <a:xfrm>
            <a:off x="307975" y="4638916"/>
            <a:ext cx="8104188" cy="991084"/>
          </a:xfrm>
          <a:prstGeom prst="rect">
            <a:avLst/>
          </a:prstGeom>
          <a:solidFill>
            <a:schemeClr val="accent2">
              <a:lumMod val="9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0" name="Rectangle 339"/>
          <p:cNvSpPr/>
          <p:nvPr/>
        </p:nvSpPr>
        <p:spPr bwMode="gray">
          <a:xfrm>
            <a:off x="318816" y="1426648"/>
            <a:ext cx="8098478" cy="3153292"/>
          </a:xfrm>
          <a:prstGeom prst="rect">
            <a:avLst/>
          </a:prstGeom>
          <a:solidFill>
            <a:schemeClr val="accent4">
              <a:lumMod val="20000"/>
              <a:lumOff val="80000"/>
              <a:alpha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 name="Title 1"/>
          <p:cNvSpPr>
            <a:spLocks noGrp="1"/>
          </p:cNvSpPr>
          <p:nvPr>
            <p:ph type="title"/>
          </p:nvPr>
        </p:nvSpPr>
        <p:spPr/>
        <p:txBody>
          <a:bodyPr/>
          <a:lstStyle/>
          <a:p>
            <a:r>
              <a:rPr lang="en-US" altLang="zh-CN"/>
              <a:t>Our perspectives are informed by our unrivalled depth and breadth of experience across the healthcare ecosystem</a:t>
            </a:r>
            <a:endParaRPr lang="en-US"/>
          </a:p>
        </p:txBody>
      </p:sp>
      <p:sp>
        <p:nvSpPr>
          <p:cNvPr id="5" name="BainBulletsConfiguration" hidden="1"/>
          <p:cNvSpPr txBox="1"/>
          <p:nvPr/>
        </p:nvSpPr>
        <p:spPr>
          <a:xfrm>
            <a:off x="1189893" y="12058"/>
            <a:ext cx="8440615" cy="83639"/>
          </a:xfrm>
          <a:prstGeom prst="rect">
            <a:avLst/>
          </a:prstGeom>
          <a:noFill/>
        </p:spPr>
        <p:txBody>
          <a:bodyPr vert="horz" wrap="square" lIns="34180" tIns="34180" rIns="34180" bIns="34180" rtlCol="0">
            <a:spAutoFit/>
          </a:bodyPr>
          <a:lstStyle/>
          <a:p>
            <a:endParaRPr lang="en-US" sz="100" err="1">
              <a:solidFill>
                <a:srgbClr val="FFFFFF"/>
              </a:solidFill>
            </a:endParaRPr>
          </a:p>
        </p:txBody>
      </p:sp>
      <p:sp>
        <p:nvSpPr>
          <p:cNvPr id="3" name="btfpLayoutConfig" hidden="1"/>
          <p:cNvSpPr txBox="1"/>
          <p:nvPr/>
        </p:nvSpPr>
        <p:spPr bwMode="gray">
          <a:xfrm>
            <a:off x="12700" y="12700"/>
            <a:ext cx="1185187"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overall_0_132319335676730402 columns_7_132324526204682218 34_1_131775880391769632 37_1_131775880391925895 96_1_132319335264158424 10_1_132320314668079095 20_1_132325329238027782 </a:t>
            </a:r>
            <a:endParaRPr lang="en-US" sz="100" err="1">
              <a:solidFill>
                <a:srgbClr val="FFFFFF">
                  <a:alpha val="0"/>
                </a:srgbClr>
              </a:solidFill>
            </a:endParaRPr>
          </a:p>
        </p:txBody>
      </p:sp>
      <p:pic>
        <p:nvPicPr>
          <p:cNvPr id="95" name="Picture 9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932770" y="2104106"/>
            <a:ext cx="493006" cy="410838"/>
          </a:xfrm>
          <a:prstGeom prst="rect">
            <a:avLst/>
          </a:prstGeom>
        </p:spPr>
      </p:pic>
      <p:pic>
        <p:nvPicPr>
          <p:cNvPr id="97" name="Picture 96"/>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04197" y="3617857"/>
            <a:ext cx="1154991" cy="554395"/>
          </a:xfrm>
          <a:prstGeom prst="rect">
            <a:avLst/>
          </a:prstGeom>
        </p:spPr>
      </p:pic>
      <p:pic>
        <p:nvPicPr>
          <p:cNvPr id="98" name="Picture 9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76587" y="2090653"/>
            <a:ext cx="943302" cy="382414"/>
          </a:xfrm>
          <a:prstGeom prst="rect">
            <a:avLst/>
          </a:prstGeom>
        </p:spPr>
      </p:pic>
      <p:pic>
        <p:nvPicPr>
          <p:cNvPr id="9" name="Picture 2" descr="Doctors on Demand is here to help you avoid the Perils Of Summer! #ad"/>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366233" y="4362886"/>
            <a:ext cx="1208423" cy="34711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Specialists On Call Announces Corporate Name Change to SOC Telemed ..."/>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8964338" y="4358736"/>
            <a:ext cx="1318063" cy="35126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tors On Call 24 Hours - Urgent Care Online Doctor Visits | MDLIVE"/>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0743992" y="2800932"/>
            <a:ext cx="873025" cy="44770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Tunstall Healthcare Group | Crunchbase"/>
          <p:cNvPicPr>
            <a:picLocks noChangeAspect="1" noChangeArrowheads="1"/>
          </p:cNvPicPr>
          <p:nvPr/>
        </p:nvPicPr>
        <p:blipFill rotWithShape="1">
          <a:blip r:embed="rId13" cstate="email">
            <a:extLst>
              <a:ext uri="{28A0092B-C50C-407E-A947-70E740481C1C}">
                <a14:useLocalDpi xmlns:a14="http://schemas.microsoft.com/office/drawing/2010/main"/>
              </a:ext>
            </a:extLst>
          </a:blip>
          <a:srcRect l="20529" t="40161" r="22880" b="40748"/>
          <a:stretch/>
        </p:blipFill>
        <p:spPr bwMode="auto">
          <a:xfrm>
            <a:off x="10105862" y="3674266"/>
            <a:ext cx="1589504" cy="5362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ng An Good Doctor | LinkedIn"/>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021098" y="2781800"/>
            <a:ext cx="676229" cy="676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odokter | Crunchbase"/>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t="39848" b="40152"/>
          <a:stretch/>
        </p:blipFill>
        <p:spPr bwMode="auto">
          <a:xfrm>
            <a:off x="10293111" y="1590227"/>
            <a:ext cx="1354668" cy="270934"/>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26" descr="Saga Healthc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btfpRowHeaderBoxLine237720"/>
          <p:cNvCxnSpPr/>
          <p:nvPr/>
        </p:nvCxnSpPr>
        <p:spPr bwMode="gray">
          <a:xfrm flipH="1">
            <a:off x="1217685" y="1490523"/>
            <a:ext cx="0" cy="2993991"/>
          </a:xfrm>
          <a:prstGeom prst="line">
            <a:avLst/>
          </a:prstGeom>
          <a:ln w="152400" cap="flat">
            <a:solidFill>
              <a:schemeClr val="accent4"/>
            </a:solidFill>
            <a:miter lim="800000"/>
            <a:tailEnd type="none" w="med" len="lg"/>
          </a:ln>
        </p:spPr>
        <p:style>
          <a:lnRef idx="1">
            <a:schemeClr val="accent1"/>
          </a:lnRef>
          <a:fillRef idx="0">
            <a:schemeClr val="accent1"/>
          </a:fillRef>
          <a:effectRef idx="0">
            <a:schemeClr val="accent1"/>
          </a:effectRef>
          <a:fontRef idx="minor">
            <a:schemeClr val="tx1"/>
          </a:fontRef>
        </p:style>
      </p:cxnSp>
      <p:pic>
        <p:nvPicPr>
          <p:cNvPr id="140" name="Picture 139"/>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452145" y="1481235"/>
            <a:ext cx="410606" cy="403559"/>
          </a:xfrm>
          <a:prstGeom prst="rect">
            <a:avLst/>
          </a:prstGeom>
        </p:spPr>
      </p:pic>
      <p:pic>
        <p:nvPicPr>
          <p:cNvPr id="143" name="Picture 2" descr="Parkway Hospitals Singapore - India Office | LinkedIn"/>
          <p:cNvPicPr>
            <a:picLocks noChangeAspect="1" noChangeArrowheads="1"/>
          </p:cNvPicPr>
          <p:nvPr/>
        </p:nvPicPr>
        <p:blipFill rotWithShape="1">
          <a:blip r:embed="rId17" cstate="email">
            <a:extLst>
              <a:ext uri="{28A0092B-C50C-407E-A947-70E740481C1C}">
                <a14:useLocalDpi xmlns:a14="http://schemas.microsoft.com/office/drawing/2010/main"/>
              </a:ext>
            </a:extLst>
          </a:blip>
          <a:srcRect/>
          <a:stretch/>
        </p:blipFill>
        <p:spPr bwMode="auto">
          <a:xfrm>
            <a:off x="2034774" y="1528218"/>
            <a:ext cx="632883" cy="299344"/>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St John of God Health Care on Vimeo"/>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2914055" y="1522801"/>
            <a:ext cx="390890" cy="417875"/>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Silver Chain Group | LinkedIn"/>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415483" y="2059969"/>
            <a:ext cx="868164" cy="181133"/>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154"/>
          <p:cNvPicPr>
            <a:picLocks noChangeAspect="1"/>
          </p:cNvPicPr>
          <p:nvPr/>
        </p:nvPicPr>
        <p:blipFill>
          <a:blip r:embed="rId20"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389948" y="1529861"/>
            <a:ext cx="767296" cy="450516"/>
          </a:xfrm>
          <a:prstGeom prst="rect">
            <a:avLst/>
          </a:prstGeom>
        </p:spPr>
      </p:pic>
      <p:pic>
        <p:nvPicPr>
          <p:cNvPr id="159" name="Picture 158"/>
          <p:cNvPicPr>
            <a:picLocks noChangeAspect="1"/>
          </p:cNvPicPr>
          <p:nvPr/>
        </p:nvPicPr>
        <p:blipFill>
          <a:blip r:embed="rId2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36738" y="2194261"/>
            <a:ext cx="441934" cy="412459"/>
          </a:xfrm>
          <a:prstGeom prst="rect">
            <a:avLst/>
          </a:prstGeom>
        </p:spPr>
      </p:pic>
      <p:pic>
        <p:nvPicPr>
          <p:cNvPr id="162" name="Picture 10" descr="National Home Doctor Service | Crunchbase"/>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5604873" y="2111488"/>
            <a:ext cx="747750" cy="799371"/>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8" descr="Netcare | Brands of the World™ | Download vector logos and logotypes"/>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3550567" y="2074630"/>
            <a:ext cx="372692" cy="398421"/>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14" descr="Asiri transaction revives Colombo stock market - Adaderana Biz ..."/>
          <p:cNvPicPr>
            <a:picLocks noChangeAspect="1" noChangeArrowheads="1"/>
          </p:cNvPicPr>
          <p:nvPr/>
        </p:nvPicPr>
        <p:blipFill>
          <a:blip r:embed="rId24" cstate="email">
            <a:extLst>
              <a:ext uri="{28A0092B-C50C-407E-A947-70E740481C1C}">
                <a14:useLocalDpi xmlns:a14="http://schemas.microsoft.com/office/drawing/2010/main"/>
              </a:ext>
            </a:extLst>
          </a:blip>
          <a:srcRect/>
          <a:stretch>
            <a:fillRect/>
          </a:stretch>
        </p:blipFill>
        <p:spPr bwMode="auto">
          <a:xfrm>
            <a:off x="6566182" y="2480503"/>
            <a:ext cx="505643" cy="313868"/>
          </a:xfrm>
          <a:prstGeom prst="rect">
            <a:avLst/>
          </a:prstGeom>
          <a:noFill/>
          <a:extLst>
            <a:ext uri="{909E8E84-426E-40DD-AFC4-6F175D3DCCD1}">
              <a14:hiddenFill xmlns:a14="http://schemas.microsoft.com/office/drawing/2010/main">
                <a:solidFill>
                  <a:srgbClr val="FFFFFF"/>
                </a:solidFill>
              </a14:hiddenFill>
            </a:ext>
          </a:extLst>
        </p:spPr>
      </p:pic>
      <p:pic>
        <p:nvPicPr>
          <p:cNvPr id="181" name="Picture 180"/>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4228102" y="1990598"/>
            <a:ext cx="763073" cy="326427"/>
          </a:xfrm>
          <a:prstGeom prst="rect">
            <a:avLst/>
          </a:prstGeom>
        </p:spPr>
      </p:pic>
      <p:pic>
        <p:nvPicPr>
          <p:cNvPr id="184" name="Picture 16" descr="Mount Alvernia Hospital | LinkedIn"/>
          <p:cNvPicPr>
            <a:picLocks noChangeAspect="1" noChangeArrowheads="1"/>
          </p:cNvPicPr>
          <p:nvPr/>
        </p:nvPicPr>
        <p:blipFill rotWithShape="1">
          <a:blip r:embed="rId26" cstate="email">
            <a:extLst>
              <a:ext uri="{28A0092B-C50C-407E-A947-70E740481C1C}">
                <a14:useLocalDpi xmlns:a14="http://schemas.microsoft.com/office/drawing/2010/main"/>
              </a:ext>
            </a:extLst>
          </a:blip>
          <a:srcRect/>
          <a:stretch/>
        </p:blipFill>
        <p:spPr bwMode="auto">
          <a:xfrm>
            <a:off x="5124417" y="1909872"/>
            <a:ext cx="579776" cy="375159"/>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86"/>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5786935" y="2013700"/>
            <a:ext cx="654507" cy="266687"/>
          </a:xfrm>
          <a:prstGeom prst="rect">
            <a:avLst/>
          </a:prstGeom>
        </p:spPr>
      </p:pic>
      <p:pic>
        <p:nvPicPr>
          <p:cNvPr id="201" name="Picture 200"/>
          <p:cNvPicPr>
            <a:picLocks/>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890213" y="1696273"/>
            <a:ext cx="618060" cy="248575"/>
          </a:xfrm>
          <a:prstGeom prst="rect">
            <a:avLst/>
          </a:prstGeom>
          <a:noFill/>
        </p:spPr>
      </p:pic>
      <p:pic>
        <p:nvPicPr>
          <p:cNvPr id="218" name="Picture 4" descr="Qualitas"/>
          <p:cNvPicPr>
            <a:picLocks noChangeAspect="1" noChangeArrowheads="1"/>
          </p:cNvPicPr>
          <p:nvPr/>
        </p:nvPicPr>
        <p:blipFill>
          <a:blip r:embed="rId29" cstate="email">
            <a:extLst>
              <a:ext uri="{28A0092B-C50C-407E-A947-70E740481C1C}">
                <a14:useLocalDpi xmlns:a14="http://schemas.microsoft.com/office/drawing/2010/main"/>
              </a:ext>
            </a:extLst>
          </a:blip>
          <a:srcRect/>
          <a:stretch>
            <a:fillRect/>
          </a:stretch>
        </p:blipFill>
        <p:spPr bwMode="auto">
          <a:xfrm>
            <a:off x="7552235" y="1870822"/>
            <a:ext cx="708795" cy="25616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28"/>
          <p:cNvPicPr>
            <a:picLocks/>
          </p:cNvPicPr>
          <p:nvPr/>
        </p:nvPicPr>
        <p:blipFill>
          <a:blip r:embed="rId30" cstate="email">
            <a:extLst>
              <a:ext uri="{28A0092B-C50C-407E-A947-70E740481C1C}">
                <a14:useLocalDpi xmlns:a14="http://schemas.microsoft.com/office/drawing/2010/main"/>
              </a:ext>
            </a:extLst>
          </a:blip>
          <a:stretch>
            <a:fillRect/>
          </a:stretch>
        </p:blipFill>
        <p:spPr>
          <a:xfrm>
            <a:off x="7654566" y="2935143"/>
            <a:ext cx="631082" cy="349026"/>
          </a:xfrm>
          <a:prstGeom prst="rect">
            <a:avLst/>
          </a:prstGeom>
          <a:noFill/>
        </p:spPr>
      </p:pic>
      <p:pic>
        <p:nvPicPr>
          <p:cNvPr id="244" name="Picture 243"/>
          <p:cNvPicPr>
            <a:picLocks noChangeAspect="1"/>
          </p:cNvPicPr>
          <p:nvPr/>
        </p:nvPicPr>
        <p:blipFill rotWithShape="1">
          <a:blip r:embed="rId31" cstate="email">
            <a:extLst>
              <a:ext uri="{28A0092B-C50C-407E-A947-70E740481C1C}">
                <a14:useLocalDpi xmlns:a14="http://schemas.microsoft.com/office/drawing/2010/main"/>
              </a:ext>
            </a:extLst>
          </a:blip>
          <a:srcRect/>
          <a:stretch/>
        </p:blipFill>
        <p:spPr>
          <a:xfrm>
            <a:off x="2378963" y="1980377"/>
            <a:ext cx="570145" cy="267606"/>
          </a:xfrm>
          <a:prstGeom prst="rect">
            <a:avLst/>
          </a:prstGeom>
        </p:spPr>
      </p:pic>
      <p:pic>
        <p:nvPicPr>
          <p:cNvPr id="265" name="Picture 264"/>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2930608" y="2289882"/>
            <a:ext cx="569970" cy="299886"/>
          </a:xfrm>
          <a:prstGeom prst="rect">
            <a:avLst/>
          </a:prstGeom>
        </p:spPr>
      </p:pic>
      <p:pic>
        <p:nvPicPr>
          <p:cNvPr id="301" name="Picture 8" descr="https://www.islandhospital.com/hubfs/IH-Logo.png"/>
          <p:cNvPicPr>
            <a:picLocks noChangeAspect="1" noChangeArrowheads="1"/>
          </p:cNvPicPr>
          <p:nvPr/>
        </p:nvPicPr>
        <p:blipFill>
          <a:blip r:embed="rId33" cstate="email">
            <a:extLst>
              <a:ext uri="{28A0092B-C50C-407E-A947-70E740481C1C}">
                <a14:useLocalDpi xmlns:a14="http://schemas.microsoft.com/office/drawing/2010/main"/>
              </a:ext>
            </a:extLst>
          </a:blip>
          <a:srcRect/>
          <a:stretch>
            <a:fillRect/>
          </a:stretch>
        </p:blipFill>
        <p:spPr bwMode="auto">
          <a:xfrm>
            <a:off x="4107371" y="1460131"/>
            <a:ext cx="1102178" cy="254434"/>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309"/>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1399210" y="2361896"/>
            <a:ext cx="827722" cy="333221"/>
          </a:xfrm>
          <a:prstGeom prst="rect">
            <a:avLst/>
          </a:prstGeom>
        </p:spPr>
      </p:pic>
      <p:pic>
        <p:nvPicPr>
          <p:cNvPr id="321" name="Picture 320"/>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4445643" y="2370658"/>
            <a:ext cx="975269" cy="254296"/>
          </a:xfrm>
          <a:prstGeom prst="rect">
            <a:avLst/>
          </a:prstGeom>
        </p:spPr>
      </p:pic>
      <p:pic>
        <p:nvPicPr>
          <p:cNvPr id="343" name="Picture 342"/>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1510750" y="4776895"/>
            <a:ext cx="1029651" cy="331839"/>
          </a:xfrm>
          <a:prstGeom prst="rect">
            <a:avLst/>
          </a:prstGeom>
        </p:spPr>
      </p:pic>
      <p:pic>
        <p:nvPicPr>
          <p:cNvPr id="344" name="Picture 343"/>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2602667" y="5252735"/>
            <a:ext cx="831696" cy="224766"/>
          </a:xfrm>
          <a:prstGeom prst="rect">
            <a:avLst/>
          </a:prstGeom>
        </p:spPr>
      </p:pic>
      <p:pic>
        <p:nvPicPr>
          <p:cNvPr id="345" name="Picture 344"/>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2781533" y="4820140"/>
            <a:ext cx="834226" cy="351944"/>
          </a:xfrm>
          <a:prstGeom prst="rect">
            <a:avLst/>
          </a:prstGeom>
        </p:spPr>
      </p:pic>
      <p:pic>
        <p:nvPicPr>
          <p:cNvPr id="346" name="Picture 345"/>
          <p:cNvPicPr>
            <a:picLocks noChangeAspect="1"/>
          </p:cNvPicPr>
          <p:nvPr/>
        </p:nvPicPr>
        <p:blipFill>
          <a:blip r:embed="rId39" cstate="email">
            <a:extLst>
              <a:ext uri="{28A0092B-C50C-407E-A947-70E740481C1C}">
                <a14:useLocalDpi xmlns:a14="http://schemas.microsoft.com/office/drawing/2010/main"/>
              </a:ext>
            </a:extLst>
          </a:blip>
          <a:stretch>
            <a:fillRect/>
          </a:stretch>
        </p:blipFill>
        <p:spPr>
          <a:xfrm>
            <a:off x="3750969" y="5151508"/>
            <a:ext cx="488242" cy="419516"/>
          </a:xfrm>
          <a:prstGeom prst="rect">
            <a:avLst/>
          </a:prstGeom>
        </p:spPr>
      </p:pic>
      <p:pic>
        <p:nvPicPr>
          <p:cNvPr id="347" name="Picture 6" descr="Quest Diagnostics"/>
          <p:cNvPicPr>
            <a:picLocks noChangeAspect="1" noChangeArrowheads="1"/>
          </p:cNvPicPr>
          <p:nvPr/>
        </p:nvPicPr>
        <p:blipFill>
          <a:blip r:embed="rId40" cstate="email">
            <a:extLst>
              <a:ext uri="{28A0092B-C50C-407E-A947-70E740481C1C}">
                <a14:useLocalDpi xmlns:a14="http://schemas.microsoft.com/office/drawing/2010/main"/>
              </a:ext>
            </a:extLst>
          </a:blip>
          <a:srcRect/>
          <a:stretch>
            <a:fillRect/>
          </a:stretch>
        </p:blipFill>
        <p:spPr bwMode="auto">
          <a:xfrm>
            <a:off x="3759051" y="4755890"/>
            <a:ext cx="839393" cy="33329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347"/>
          <p:cNvPicPr>
            <a:picLocks noChangeAspect="1"/>
          </p:cNvPicPr>
          <p:nvPr/>
        </p:nvPicPr>
        <p:blipFill rotWithShape="1">
          <a:blip r:embed="rId41" cstate="email">
            <a:extLst>
              <a:ext uri="{28A0092B-C50C-407E-A947-70E740481C1C}">
                <a14:useLocalDpi xmlns:a14="http://schemas.microsoft.com/office/drawing/2010/main"/>
              </a:ext>
            </a:extLst>
          </a:blip>
          <a:srcRect/>
          <a:stretch/>
        </p:blipFill>
        <p:spPr>
          <a:xfrm>
            <a:off x="4663451" y="4765964"/>
            <a:ext cx="640242" cy="257050"/>
          </a:xfrm>
          <a:prstGeom prst="rect">
            <a:avLst/>
          </a:prstGeom>
        </p:spPr>
      </p:pic>
      <p:pic>
        <p:nvPicPr>
          <p:cNvPr id="349" name="Picture 18" descr="Sisters of Charity of Leavenworth Health System Inc ..."/>
          <p:cNvPicPr>
            <a:picLocks noChangeAspect="1" noChangeArrowheads="1"/>
          </p:cNvPicPr>
          <p:nvPr/>
        </p:nvPicPr>
        <p:blipFill>
          <a:blip r:embed="rId42" cstate="email">
            <a:extLst>
              <a:ext uri="{28A0092B-C50C-407E-A947-70E740481C1C}">
                <a14:useLocalDpi xmlns:a14="http://schemas.microsoft.com/office/drawing/2010/main"/>
              </a:ext>
            </a:extLst>
          </a:blip>
          <a:srcRect/>
          <a:stretch>
            <a:fillRect/>
          </a:stretch>
        </p:blipFill>
        <p:spPr bwMode="auto">
          <a:xfrm>
            <a:off x="1579893" y="5218358"/>
            <a:ext cx="808511" cy="283630"/>
          </a:xfrm>
          <a:prstGeom prst="rect">
            <a:avLst/>
          </a:prstGeom>
          <a:noFill/>
          <a:extLst>
            <a:ext uri="{909E8E84-426E-40DD-AFC4-6F175D3DCCD1}">
              <a14:hiddenFill xmlns:a14="http://schemas.microsoft.com/office/drawing/2010/main">
                <a:solidFill>
                  <a:srgbClr val="FFFFFF"/>
                </a:solidFill>
              </a14:hiddenFill>
            </a:ext>
          </a:extLst>
        </p:spPr>
      </p:pic>
      <p:pic>
        <p:nvPicPr>
          <p:cNvPr id="350" name="Picture 20" descr="Baylor Scott &amp; White Health | LinkedIn"/>
          <p:cNvPicPr>
            <a:picLocks noChangeAspect="1" noChangeArrowheads="1"/>
          </p:cNvPicPr>
          <p:nvPr/>
        </p:nvPicPr>
        <p:blipFill>
          <a:blip r:embed="rId43" cstate="email">
            <a:extLst>
              <a:ext uri="{28A0092B-C50C-407E-A947-70E740481C1C}">
                <a14:useLocalDpi xmlns:a14="http://schemas.microsoft.com/office/drawing/2010/main"/>
              </a:ext>
            </a:extLst>
          </a:blip>
          <a:srcRect/>
          <a:stretch>
            <a:fillRect/>
          </a:stretch>
        </p:blipFill>
        <p:spPr bwMode="auto">
          <a:xfrm>
            <a:off x="6385530" y="5207603"/>
            <a:ext cx="299403" cy="320072"/>
          </a:xfrm>
          <a:prstGeom prst="rect">
            <a:avLst/>
          </a:prstGeom>
          <a:noFill/>
          <a:extLst>
            <a:ext uri="{909E8E84-426E-40DD-AFC4-6F175D3DCCD1}">
              <a14:hiddenFill xmlns:a14="http://schemas.microsoft.com/office/drawing/2010/main">
                <a:solidFill>
                  <a:srgbClr val="FFFFFF"/>
                </a:solidFill>
              </a14:hiddenFill>
            </a:ext>
          </a:extLst>
        </p:spPr>
      </p:pic>
      <p:pic>
        <p:nvPicPr>
          <p:cNvPr id="351" name="Picture 22" descr="Kindred Healthcare - Wikipedia"/>
          <p:cNvPicPr>
            <a:picLocks noChangeAspect="1" noChangeArrowheads="1"/>
          </p:cNvPicPr>
          <p:nvPr/>
        </p:nvPicPr>
        <p:blipFill>
          <a:blip r:embed="rId44" cstate="email">
            <a:extLst>
              <a:ext uri="{28A0092B-C50C-407E-A947-70E740481C1C}">
                <a14:useLocalDpi xmlns:a14="http://schemas.microsoft.com/office/drawing/2010/main"/>
              </a:ext>
            </a:extLst>
          </a:blip>
          <a:srcRect/>
          <a:stretch>
            <a:fillRect/>
          </a:stretch>
        </p:blipFill>
        <p:spPr bwMode="auto">
          <a:xfrm>
            <a:off x="5458530" y="4710059"/>
            <a:ext cx="625634" cy="250252"/>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382"/>
          <p:cNvPicPr>
            <a:picLocks noChangeAspect="1"/>
          </p:cNvPicPr>
          <p:nvPr/>
        </p:nvPicPr>
        <p:blipFill rotWithShape="1">
          <a:blip r:embed="rId4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799818" y="6082233"/>
            <a:ext cx="497831" cy="485991"/>
          </a:xfrm>
          <a:prstGeom prst="rect">
            <a:avLst/>
          </a:prstGeom>
        </p:spPr>
      </p:pic>
      <p:pic>
        <p:nvPicPr>
          <p:cNvPr id="384" name="Picture 24" descr="ResearchGate | Find and share research"/>
          <p:cNvPicPr>
            <a:picLocks noChangeAspect="1" noChangeArrowheads="1"/>
          </p:cNvPicPr>
          <p:nvPr/>
        </p:nvPicPr>
        <p:blipFill>
          <a:blip r:embed="rId46" cstate="email">
            <a:extLst>
              <a:ext uri="{28A0092B-C50C-407E-A947-70E740481C1C}">
                <a14:useLocalDpi xmlns:a14="http://schemas.microsoft.com/office/drawing/2010/main"/>
              </a:ext>
            </a:extLst>
          </a:blip>
          <a:srcRect/>
          <a:stretch>
            <a:fillRect/>
          </a:stretch>
        </p:blipFill>
        <p:spPr bwMode="auto">
          <a:xfrm>
            <a:off x="3341148" y="6157432"/>
            <a:ext cx="313920" cy="335591"/>
          </a:xfrm>
          <a:prstGeom prst="rect">
            <a:avLst/>
          </a:prstGeom>
          <a:noFill/>
          <a:extLst>
            <a:ext uri="{909E8E84-426E-40DD-AFC4-6F175D3DCCD1}">
              <a14:hiddenFill xmlns:a14="http://schemas.microsoft.com/office/drawing/2010/main">
                <a:solidFill>
                  <a:srgbClr val="FFFFFF"/>
                </a:solidFill>
              </a14:hiddenFill>
            </a:ext>
          </a:extLst>
        </p:spPr>
      </p:pic>
      <p:pic>
        <p:nvPicPr>
          <p:cNvPr id="385" name="Picture 32" descr="Saga Healthcare"/>
          <p:cNvPicPr>
            <a:picLocks noChangeAspect="1" noChangeArrowheads="1"/>
          </p:cNvPicPr>
          <p:nvPr/>
        </p:nvPicPr>
        <p:blipFill rotWithShape="1">
          <a:blip r:embed="rId47" cstate="email">
            <a:extLst>
              <a:ext uri="{28A0092B-C50C-407E-A947-70E740481C1C}">
                <a14:useLocalDpi xmlns:a14="http://schemas.microsoft.com/office/drawing/2010/main"/>
              </a:ext>
            </a:extLst>
          </a:blip>
          <a:srcRect/>
          <a:stretch/>
        </p:blipFill>
        <p:spPr bwMode="auto">
          <a:xfrm>
            <a:off x="4748077" y="5725360"/>
            <a:ext cx="713978" cy="346993"/>
          </a:xfrm>
          <a:prstGeom prst="rect">
            <a:avLst/>
          </a:prstGeom>
          <a:noFill/>
          <a:extLst>
            <a:ext uri="{909E8E84-426E-40DD-AFC4-6F175D3DCCD1}">
              <a14:hiddenFill xmlns:a14="http://schemas.microsoft.com/office/drawing/2010/main">
                <a:solidFill>
                  <a:srgbClr val="FFFFFF"/>
                </a:solidFill>
              </a14:hiddenFill>
            </a:ext>
          </a:extLst>
        </p:spPr>
      </p:pic>
      <p:pic>
        <p:nvPicPr>
          <p:cNvPr id="386" name="Picture 34" descr="Jobs with ROYAL FREE LONDON NHS FOUNDATION TRUST | Guardian Jobs"/>
          <p:cNvPicPr>
            <a:picLocks noChangeAspect="1" noChangeArrowheads="1"/>
          </p:cNvPicPr>
          <p:nvPr/>
        </p:nvPicPr>
        <p:blipFill>
          <a:blip r:embed="rId48" cstate="email">
            <a:extLst>
              <a:ext uri="{28A0092B-C50C-407E-A947-70E740481C1C}">
                <a14:useLocalDpi xmlns:a14="http://schemas.microsoft.com/office/drawing/2010/main"/>
              </a:ext>
            </a:extLst>
          </a:blip>
          <a:srcRect/>
          <a:stretch>
            <a:fillRect/>
          </a:stretch>
        </p:blipFill>
        <p:spPr bwMode="auto">
          <a:xfrm>
            <a:off x="3855659" y="6092311"/>
            <a:ext cx="671726" cy="359050"/>
          </a:xfrm>
          <a:prstGeom prst="rect">
            <a:avLst/>
          </a:prstGeom>
          <a:noFill/>
          <a:extLst>
            <a:ext uri="{909E8E84-426E-40DD-AFC4-6F175D3DCCD1}">
              <a14:hiddenFill xmlns:a14="http://schemas.microsoft.com/office/drawing/2010/main">
                <a:solidFill>
                  <a:srgbClr val="FFFFFF"/>
                </a:solidFill>
              </a14:hiddenFill>
            </a:ext>
          </a:extLst>
        </p:spPr>
      </p:pic>
      <p:pic>
        <p:nvPicPr>
          <p:cNvPr id="387" name="Picture 36" descr="hospiten-logo-fb-rgb - The Playa Times"/>
          <p:cNvPicPr>
            <a:picLocks noChangeAspect="1" noChangeArrowheads="1"/>
          </p:cNvPicPr>
          <p:nvPr/>
        </p:nvPicPr>
        <p:blipFill rotWithShape="1">
          <a:blip r:embed="rId49" cstate="email">
            <a:extLst>
              <a:ext uri="{28A0092B-C50C-407E-A947-70E740481C1C}">
                <a14:useLocalDpi xmlns:a14="http://schemas.microsoft.com/office/drawing/2010/main"/>
              </a:ext>
            </a:extLst>
          </a:blip>
          <a:srcRect/>
          <a:stretch/>
        </p:blipFill>
        <p:spPr bwMode="auto">
          <a:xfrm>
            <a:off x="5545768" y="5770494"/>
            <a:ext cx="1060086" cy="271953"/>
          </a:xfrm>
          <a:prstGeom prst="rect">
            <a:avLst/>
          </a:prstGeom>
          <a:noFill/>
          <a:extLst>
            <a:ext uri="{909E8E84-426E-40DD-AFC4-6F175D3DCCD1}">
              <a14:hiddenFill xmlns:a14="http://schemas.microsoft.com/office/drawing/2010/main">
                <a:solidFill>
                  <a:srgbClr val="FFFFFF"/>
                </a:solidFill>
              </a14:hiddenFill>
            </a:ext>
          </a:extLst>
        </p:spPr>
      </p:pic>
      <p:pic>
        <p:nvPicPr>
          <p:cNvPr id="388" name="Picture 40" descr="Working at Tenet Healthcare"/>
          <p:cNvPicPr>
            <a:picLocks noChangeAspect="1" noChangeArrowheads="1"/>
          </p:cNvPicPr>
          <p:nvPr/>
        </p:nvPicPr>
        <p:blipFill>
          <a:blip r:embed="rId50" cstate="email">
            <a:extLst>
              <a:ext uri="{28A0092B-C50C-407E-A947-70E740481C1C}">
                <a14:useLocalDpi xmlns:a14="http://schemas.microsoft.com/office/drawing/2010/main"/>
              </a:ext>
            </a:extLst>
          </a:blip>
          <a:srcRect/>
          <a:stretch>
            <a:fillRect/>
          </a:stretch>
        </p:blipFill>
        <p:spPr bwMode="auto">
          <a:xfrm>
            <a:off x="3821495" y="5647342"/>
            <a:ext cx="790366" cy="4309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ss General Hospital | LinkedIn"/>
          <p:cNvPicPr>
            <a:picLocks noChangeAspect="1" noChangeArrowheads="1"/>
          </p:cNvPicPr>
          <p:nvPr/>
        </p:nvPicPr>
        <p:blipFill rotWithShape="1">
          <a:blip r:embed="rId51" cstate="email">
            <a:extLst>
              <a:ext uri="{28A0092B-C50C-407E-A947-70E740481C1C}">
                <a14:useLocalDpi xmlns:a14="http://schemas.microsoft.com/office/drawing/2010/main"/>
              </a:ext>
            </a:extLst>
          </a:blip>
          <a:srcRect/>
          <a:stretch/>
        </p:blipFill>
        <p:spPr bwMode="auto">
          <a:xfrm>
            <a:off x="4331402" y="5127495"/>
            <a:ext cx="388187" cy="43384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tay current with Harvard Health Archives - Combat Sarcopenia ..."/>
          <p:cNvPicPr>
            <a:picLocks noChangeAspect="1" noChangeArrowheads="1"/>
          </p:cNvPicPr>
          <p:nvPr/>
        </p:nvPicPr>
        <p:blipFill>
          <a:blip r:embed="rId52" cstate="email">
            <a:extLst>
              <a:ext uri="{28A0092B-C50C-407E-A947-70E740481C1C}">
                <a14:useLocalDpi xmlns:a14="http://schemas.microsoft.com/office/drawing/2010/main"/>
              </a:ext>
            </a:extLst>
          </a:blip>
          <a:srcRect/>
          <a:stretch>
            <a:fillRect/>
          </a:stretch>
        </p:blipFill>
        <p:spPr bwMode="auto">
          <a:xfrm>
            <a:off x="5605034" y="4974455"/>
            <a:ext cx="640235" cy="6154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leveland-Clinic-Logo eds - LaingBuisson News"/>
          <p:cNvPicPr>
            <a:picLocks noChangeAspect="1" noChangeArrowheads="1"/>
          </p:cNvPicPr>
          <p:nvPr/>
        </p:nvPicPr>
        <p:blipFill>
          <a:blip r:embed="rId53" cstate="email">
            <a:extLst>
              <a:ext uri="{28A0092B-C50C-407E-A947-70E740481C1C}">
                <a14:useLocalDpi xmlns:a14="http://schemas.microsoft.com/office/drawing/2010/main"/>
              </a:ext>
            </a:extLst>
          </a:blip>
          <a:srcRect/>
          <a:stretch>
            <a:fillRect/>
          </a:stretch>
        </p:blipFill>
        <p:spPr bwMode="auto">
          <a:xfrm>
            <a:off x="4792228" y="5148950"/>
            <a:ext cx="753540" cy="4055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The Università Campus Bio-Medico di Roma is the first private ..."/>
          <p:cNvPicPr>
            <a:picLocks noChangeAspect="1" noChangeArrowheads="1"/>
          </p:cNvPicPr>
          <p:nvPr/>
        </p:nvPicPr>
        <p:blipFill>
          <a:blip r:embed="rId54" cstate="email">
            <a:extLst>
              <a:ext uri="{28A0092B-C50C-407E-A947-70E740481C1C}">
                <a14:useLocalDpi xmlns:a14="http://schemas.microsoft.com/office/drawing/2010/main"/>
              </a:ext>
            </a:extLst>
          </a:blip>
          <a:srcRect/>
          <a:stretch>
            <a:fillRect/>
          </a:stretch>
        </p:blipFill>
        <p:spPr bwMode="auto">
          <a:xfrm>
            <a:off x="7406567" y="6188461"/>
            <a:ext cx="396791" cy="31218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aning Kaiser Permanente logo and symbol | history and evolution"/>
          <p:cNvPicPr>
            <a:picLocks noChangeAspect="1" noChangeArrowheads="1"/>
          </p:cNvPicPr>
          <p:nvPr/>
        </p:nvPicPr>
        <p:blipFill>
          <a:blip r:embed="rId55" cstate="email">
            <a:extLst>
              <a:ext uri="{28A0092B-C50C-407E-A947-70E740481C1C}">
                <a14:useLocalDpi xmlns:a14="http://schemas.microsoft.com/office/drawing/2010/main"/>
              </a:ext>
            </a:extLst>
          </a:blip>
          <a:srcRect/>
          <a:stretch>
            <a:fillRect/>
          </a:stretch>
        </p:blipFill>
        <p:spPr bwMode="auto">
          <a:xfrm>
            <a:off x="6299756" y="4665354"/>
            <a:ext cx="821391" cy="49392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We care for your health - Terveystalo"/>
          <p:cNvPicPr>
            <a:picLocks noChangeAspect="1" noChangeArrowheads="1"/>
          </p:cNvPicPr>
          <p:nvPr/>
        </p:nvPicPr>
        <p:blipFill rotWithShape="1">
          <a:blip r:embed="rId56" cstate="email">
            <a:extLst>
              <a:ext uri="{28A0092B-C50C-407E-A947-70E740481C1C}">
                <a14:useLocalDpi xmlns:a14="http://schemas.microsoft.com/office/drawing/2010/main"/>
              </a:ext>
            </a:extLst>
          </a:blip>
          <a:srcRect/>
          <a:stretch/>
        </p:blipFill>
        <p:spPr bwMode="auto">
          <a:xfrm>
            <a:off x="5434118" y="6190731"/>
            <a:ext cx="1171736" cy="31781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Klinikum Arnsberg, GERMANY"/>
          <p:cNvPicPr>
            <a:picLocks noChangeAspect="1" noChangeArrowheads="1"/>
          </p:cNvPicPr>
          <p:nvPr/>
        </p:nvPicPr>
        <p:blipFill rotWithShape="1">
          <a:blip r:embed="rId57" cstate="email">
            <a:extLst>
              <a:ext uri="{28A0092B-C50C-407E-A947-70E740481C1C}">
                <a14:useLocalDpi xmlns:a14="http://schemas.microsoft.com/office/drawing/2010/main"/>
              </a:ext>
            </a:extLst>
          </a:blip>
          <a:srcRect/>
          <a:stretch/>
        </p:blipFill>
        <p:spPr bwMode="auto">
          <a:xfrm>
            <a:off x="2336673" y="5759600"/>
            <a:ext cx="1286246" cy="3182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Università Cattolica del Sacro Cuore - Wikipedia"/>
          <p:cNvPicPr>
            <a:picLocks noChangeAspect="1" noChangeArrowheads="1"/>
          </p:cNvPicPr>
          <p:nvPr/>
        </p:nvPicPr>
        <p:blipFill>
          <a:blip r:embed="rId58" cstate="email">
            <a:extLst>
              <a:ext uri="{28A0092B-C50C-407E-A947-70E740481C1C}">
                <a14:useLocalDpi xmlns:a14="http://schemas.microsoft.com/office/drawing/2010/main"/>
              </a:ext>
            </a:extLst>
          </a:blip>
          <a:srcRect/>
          <a:stretch>
            <a:fillRect/>
          </a:stretch>
        </p:blipFill>
        <p:spPr bwMode="auto">
          <a:xfrm>
            <a:off x="6768587" y="5764731"/>
            <a:ext cx="512286" cy="5476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le:NHS-Logo.svg - Wikipedia"/>
          <p:cNvPicPr>
            <a:picLocks noChangeAspect="1" noChangeArrowheads="1"/>
          </p:cNvPicPr>
          <p:nvPr/>
        </p:nvPicPr>
        <p:blipFill>
          <a:blip r:embed="rId59" cstate="email">
            <a:extLst>
              <a:ext uri="{28A0092B-C50C-407E-A947-70E740481C1C}">
                <a14:useLocalDpi xmlns:a14="http://schemas.microsoft.com/office/drawing/2010/main"/>
              </a:ext>
            </a:extLst>
          </a:blip>
          <a:srcRect/>
          <a:stretch>
            <a:fillRect/>
          </a:stretch>
        </p:blipFill>
        <p:spPr bwMode="auto">
          <a:xfrm>
            <a:off x="2333599" y="6154998"/>
            <a:ext cx="727648" cy="314799"/>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Margins continue to fall as wage inflation hits Priory ..."/>
          <p:cNvPicPr>
            <a:picLocks noChangeAspect="1" noChangeArrowheads="1"/>
          </p:cNvPicPr>
          <p:nvPr/>
        </p:nvPicPr>
        <p:blipFill>
          <a:blip r:embed="rId60" cstate="email">
            <a:extLst>
              <a:ext uri="{28A0092B-C50C-407E-A947-70E740481C1C}">
                <a14:useLocalDpi xmlns:a14="http://schemas.microsoft.com/office/drawing/2010/main"/>
              </a:ext>
            </a:extLst>
          </a:blip>
          <a:srcRect/>
          <a:stretch>
            <a:fillRect/>
          </a:stretch>
        </p:blipFill>
        <p:spPr bwMode="auto">
          <a:xfrm>
            <a:off x="1488105" y="5734656"/>
            <a:ext cx="520521" cy="347634"/>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Ospedale Cristo Re | ASSI-CONSULTING"/>
          <p:cNvPicPr>
            <a:picLocks noChangeAspect="1" noChangeArrowheads="1"/>
          </p:cNvPicPr>
          <p:nvPr/>
        </p:nvPicPr>
        <p:blipFill rotWithShape="1">
          <a:blip r:embed="rId61" cstate="email">
            <a:extLst>
              <a:ext uri="{28A0092B-C50C-407E-A947-70E740481C1C}">
                <a14:useLocalDpi xmlns:a14="http://schemas.microsoft.com/office/drawing/2010/main"/>
              </a:ext>
            </a:extLst>
          </a:blip>
          <a:srcRect/>
          <a:stretch/>
        </p:blipFill>
        <p:spPr bwMode="auto">
          <a:xfrm>
            <a:off x="1586551" y="6178328"/>
            <a:ext cx="554693" cy="322275"/>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2" descr="Jobs at MyDo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a:blip r:embed="rId62" cstate="email">
            <a:extLst>
              <a:ext uri="{28A0092B-C50C-407E-A947-70E740481C1C}">
                <a14:useLocalDpi xmlns:a14="http://schemas.microsoft.com/office/drawing/2010/main"/>
              </a:ext>
            </a:extLst>
          </a:blip>
          <a:stretch>
            <a:fillRect/>
          </a:stretch>
        </p:blipFill>
        <p:spPr>
          <a:xfrm>
            <a:off x="8886155" y="2864556"/>
            <a:ext cx="1080649" cy="362073"/>
          </a:xfrm>
          <a:prstGeom prst="rect">
            <a:avLst/>
          </a:prstGeom>
        </p:spPr>
      </p:pic>
      <p:grpSp>
        <p:nvGrpSpPr>
          <p:cNvPr id="20" name="btfpStatusSticker841534"/>
          <p:cNvGrpSpPr/>
          <p:nvPr>
            <p:custDataLst>
              <p:tags r:id="rId2"/>
            </p:custDataLst>
          </p:nvPr>
        </p:nvGrpSpPr>
        <p:grpSpPr>
          <a:xfrm>
            <a:off x="9629778" y="879843"/>
            <a:ext cx="2232022" cy="235611"/>
            <a:chOff x="9629778" y="955344"/>
            <a:chExt cx="2232022" cy="235611"/>
          </a:xfrm>
        </p:grpSpPr>
        <p:sp>
          <p:nvSpPr>
            <p:cNvPr id="4" name="btfpStatusStickerText841534"/>
            <p:cNvSpPr txBox="1"/>
            <p:nvPr/>
          </p:nvSpPr>
          <p:spPr bwMode="gray">
            <a:xfrm>
              <a:off x="9629778" y="955344"/>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8" name="btfpStatusStickerLine841534"/>
            <p:cNvCxnSpPr/>
            <p:nvPr/>
          </p:nvCxnSpPr>
          <p:spPr bwMode="gray">
            <a:xfrm rot="720000">
              <a:off x="9629778" y="955344"/>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145" name="Picture 12" descr="American Oncology Institute Hyderabad - Doctors List, Patient ...">
            <a:extLst>
              <a:ext uri="{FF2B5EF4-FFF2-40B4-BE49-F238E27FC236}">
                <a16:creationId xmlns:a16="http://schemas.microsoft.com/office/drawing/2014/main" id="{7948E7DF-4EB1-4371-88BE-7DF29DEF12B6}"/>
              </a:ext>
            </a:extLst>
          </p:cNvPr>
          <p:cNvPicPr>
            <a:picLocks noChangeAspect="1" noChangeArrowheads="1"/>
          </p:cNvPicPr>
          <p:nvPr/>
        </p:nvPicPr>
        <p:blipFill rotWithShape="1">
          <a:blip r:embed="rId63" cstate="email">
            <a:extLst>
              <a:ext uri="{28A0092B-C50C-407E-A947-70E740481C1C}">
                <a14:useLocalDpi xmlns:a14="http://schemas.microsoft.com/office/drawing/2010/main"/>
              </a:ext>
            </a:extLst>
          </a:blip>
          <a:srcRect/>
          <a:stretch/>
        </p:blipFill>
        <p:spPr bwMode="auto">
          <a:xfrm>
            <a:off x="1470474" y="2791313"/>
            <a:ext cx="634440" cy="305431"/>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46">
            <a:extLst>
              <a:ext uri="{FF2B5EF4-FFF2-40B4-BE49-F238E27FC236}">
                <a16:creationId xmlns:a16="http://schemas.microsoft.com/office/drawing/2014/main" id="{96B98A25-483E-4275-9711-78B1C0DEABF0}"/>
              </a:ext>
            </a:extLst>
          </p:cNvPr>
          <p:cNvPicPr>
            <a:picLocks noChangeAspect="1"/>
          </p:cNvPicPr>
          <p:nvPr/>
        </p:nvPicPr>
        <p:blipFill rotWithShape="1">
          <a:blip r:embed="rId64" cstate="email">
            <a:extLst>
              <a:ext uri="{28A0092B-C50C-407E-A947-70E740481C1C}">
                <a14:useLocalDpi xmlns:a14="http://schemas.microsoft.com/office/drawing/2010/main"/>
              </a:ext>
            </a:extLst>
          </a:blip>
          <a:srcRect/>
          <a:stretch/>
        </p:blipFill>
        <p:spPr>
          <a:xfrm>
            <a:off x="2814766" y="2646477"/>
            <a:ext cx="1171101" cy="270645"/>
          </a:xfrm>
          <a:prstGeom prst="rect">
            <a:avLst/>
          </a:prstGeom>
        </p:spPr>
      </p:pic>
      <p:pic>
        <p:nvPicPr>
          <p:cNvPr id="148" name="Picture 12" descr="Care Hospitals">
            <a:extLst>
              <a:ext uri="{FF2B5EF4-FFF2-40B4-BE49-F238E27FC236}">
                <a16:creationId xmlns:a16="http://schemas.microsoft.com/office/drawing/2014/main" id="{27C996B4-974F-4D40-A87E-E1CBB24676A1}"/>
              </a:ext>
            </a:extLst>
          </p:cNvPr>
          <p:cNvPicPr>
            <a:picLocks noChangeAspect="1" noChangeArrowheads="1"/>
          </p:cNvPicPr>
          <p:nvPr/>
        </p:nvPicPr>
        <p:blipFill>
          <a:blip r:embed="rId65" cstate="email">
            <a:extLst>
              <a:ext uri="{28A0092B-C50C-407E-A947-70E740481C1C}">
                <a14:useLocalDpi xmlns:a14="http://schemas.microsoft.com/office/drawing/2010/main"/>
              </a:ext>
            </a:extLst>
          </a:blip>
          <a:srcRect/>
          <a:stretch>
            <a:fillRect/>
          </a:stretch>
        </p:blipFill>
        <p:spPr bwMode="auto">
          <a:xfrm>
            <a:off x="4331402" y="2728879"/>
            <a:ext cx="478218" cy="459577"/>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148">
            <a:extLst>
              <a:ext uri="{FF2B5EF4-FFF2-40B4-BE49-F238E27FC236}">
                <a16:creationId xmlns:a16="http://schemas.microsoft.com/office/drawing/2014/main" id="{383DB364-6CCB-4E92-A049-134E4A7D49DA}"/>
              </a:ext>
            </a:extLst>
          </p:cNvPr>
          <p:cNvPicPr>
            <a:picLocks noChangeAspect="1"/>
          </p:cNvPicPr>
          <p:nvPr/>
        </p:nvPicPr>
        <p:blipFill>
          <a:blip r:embed="rId66" cstate="email">
            <a:extLst>
              <a:ext uri="{28A0092B-C50C-407E-A947-70E740481C1C}">
                <a14:useLocalDpi xmlns:a14="http://schemas.microsoft.com/office/drawing/2010/main"/>
              </a:ext>
            </a:extLst>
          </a:blip>
          <a:stretch>
            <a:fillRect/>
          </a:stretch>
        </p:blipFill>
        <p:spPr>
          <a:xfrm>
            <a:off x="2927248" y="3810529"/>
            <a:ext cx="410018" cy="362017"/>
          </a:xfrm>
          <a:prstGeom prst="rect">
            <a:avLst/>
          </a:prstGeom>
        </p:spPr>
      </p:pic>
      <p:pic>
        <p:nvPicPr>
          <p:cNvPr id="150" name="Picture 149">
            <a:extLst>
              <a:ext uri="{FF2B5EF4-FFF2-40B4-BE49-F238E27FC236}">
                <a16:creationId xmlns:a16="http://schemas.microsoft.com/office/drawing/2014/main" id="{DCC5A175-347D-46A3-85A4-9B0552DF831B}"/>
              </a:ext>
            </a:extLst>
          </p:cNvPr>
          <p:cNvPicPr>
            <a:picLocks noChangeAspect="1"/>
          </p:cNvPicPr>
          <p:nvPr/>
        </p:nvPicPr>
        <p:blipFill>
          <a:blip r:embed="rId67" cstate="email">
            <a:extLst>
              <a:ext uri="{28A0092B-C50C-407E-A947-70E740481C1C}">
                <a14:useLocalDpi xmlns:a14="http://schemas.microsoft.com/office/drawing/2010/main"/>
              </a:ext>
            </a:extLst>
          </a:blip>
          <a:stretch>
            <a:fillRect/>
          </a:stretch>
        </p:blipFill>
        <p:spPr>
          <a:xfrm>
            <a:off x="4347605" y="3822095"/>
            <a:ext cx="717237" cy="287280"/>
          </a:xfrm>
          <a:prstGeom prst="rect">
            <a:avLst/>
          </a:prstGeom>
        </p:spPr>
      </p:pic>
      <p:pic>
        <p:nvPicPr>
          <p:cNvPr id="152" name="Picture 151">
            <a:extLst>
              <a:ext uri="{FF2B5EF4-FFF2-40B4-BE49-F238E27FC236}">
                <a16:creationId xmlns:a16="http://schemas.microsoft.com/office/drawing/2014/main" id="{75EEFDFD-76CC-41A6-94AE-D6C3B5E948B4}"/>
              </a:ext>
            </a:extLst>
          </p:cNvPr>
          <p:cNvPicPr>
            <a:picLocks noChangeAspect="1"/>
          </p:cNvPicPr>
          <p:nvPr/>
        </p:nvPicPr>
        <p:blipFill>
          <a:blip r:embed="rId68" cstate="email">
            <a:extLst>
              <a:ext uri="{28A0092B-C50C-407E-A947-70E740481C1C}">
                <a14:useLocalDpi xmlns:a14="http://schemas.microsoft.com/office/drawing/2010/main"/>
              </a:ext>
            </a:extLst>
          </a:blip>
          <a:stretch>
            <a:fillRect/>
          </a:stretch>
        </p:blipFill>
        <p:spPr>
          <a:xfrm>
            <a:off x="2142614" y="3251135"/>
            <a:ext cx="939597" cy="327988"/>
          </a:xfrm>
          <a:prstGeom prst="rect">
            <a:avLst/>
          </a:prstGeom>
        </p:spPr>
      </p:pic>
      <p:pic>
        <p:nvPicPr>
          <p:cNvPr id="153" name="Picture 152">
            <a:extLst>
              <a:ext uri="{FF2B5EF4-FFF2-40B4-BE49-F238E27FC236}">
                <a16:creationId xmlns:a16="http://schemas.microsoft.com/office/drawing/2014/main" id="{2838FCE3-62B6-4BDD-B22B-3679B9D8EF4D}"/>
              </a:ext>
            </a:extLst>
          </p:cNvPr>
          <p:cNvPicPr>
            <a:picLocks noChangeAspect="1"/>
          </p:cNvPicPr>
          <p:nvPr/>
        </p:nvPicPr>
        <p:blipFill>
          <a:blip r:embed="rId69" cstate="email">
            <a:extLst>
              <a:ext uri="{28A0092B-C50C-407E-A947-70E740481C1C}">
                <a14:useLocalDpi xmlns:a14="http://schemas.microsoft.com/office/drawing/2010/main"/>
              </a:ext>
            </a:extLst>
          </a:blip>
          <a:stretch>
            <a:fillRect/>
          </a:stretch>
        </p:blipFill>
        <p:spPr>
          <a:xfrm>
            <a:off x="1395169" y="3616568"/>
            <a:ext cx="739823" cy="291703"/>
          </a:xfrm>
          <a:prstGeom prst="rect">
            <a:avLst/>
          </a:prstGeom>
        </p:spPr>
      </p:pic>
      <p:pic>
        <p:nvPicPr>
          <p:cNvPr id="154" name="Picture 153">
            <a:extLst>
              <a:ext uri="{FF2B5EF4-FFF2-40B4-BE49-F238E27FC236}">
                <a16:creationId xmlns:a16="http://schemas.microsoft.com/office/drawing/2014/main" id="{83A00045-300A-43F6-BBEA-CFF7F93F08A8}"/>
              </a:ext>
            </a:extLst>
          </p:cNvPr>
          <p:cNvPicPr>
            <a:picLocks noChangeAspect="1"/>
          </p:cNvPicPr>
          <p:nvPr/>
        </p:nvPicPr>
        <p:blipFill>
          <a:blip r:embed="rId70" cstate="email">
            <a:extLst>
              <a:ext uri="{28A0092B-C50C-407E-A947-70E740481C1C}">
                <a14:useLocalDpi xmlns:a14="http://schemas.microsoft.com/office/drawing/2010/main"/>
              </a:ext>
            </a:extLst>
          </a:blip>
          <a:stretch>
            <a:fillRect/>
          </a:stretch>
        </p:blipFill>
        <p:spPr>
          <a:xfrm>
            <a:off x="2320642" y="2346883"/>
            <a:ext cx="499317" cy="363246"/>
          </a:xfrm>
          <a:prstGeom prst="rect">
            <a:avLst/>
          </a:prstGeom>
        </p:spPr>
      </p:pic>
      <p:pic>
        <p:nvPicPr>
          <p:cNvPr id="156" name="Picture 155">
            <a:extLst>
              <a:ext uri="{FF2B5EF4-FFF2-40B4-BE49-F238E27FC236}">
                <a16:creationId xmlns:a16="http://schemas.microsoft.com/office/drawing/2014/main" id="{ED922A08-FA47-4BF7-877B-AFDDC742B4D0}"/>
              </a:ext>
            </a:extLst>
          </p:cNvPr>
          <p:cNvPicPr>
            <a:picLocks noChangeAspect="1"/>
          </p:cNvPicPr>
          <p:nvPr/>
        </p:nvPicPr>
        <p:blipFill>
          <a:blip r:embed="rId71" cstate="email">
            <a:extLst>
              <a:ext uri="{28A0092B-C50C-407E-A947-70E740481C1C}">
                <a14:useLocalDpi xmlns:a14="http://schemas.microsoft.com/office/drawing/2010/main"/>
              </a:ext>
            </a:extLst>
          </a:blip>
          <a:stretch>
            <a:fillRect/>
          </a:stretch>
        </p:blipFill>
        <p:spPr>
          <a:xfrm>
            <a:off x="2150085" y="2836647"/>
            <a:ext cx="613064" cy="297289"/>
          </a:xfrm>
          <a:prstGeom prst="rect">
            <a:avLst/>
          </a:prstGeom>
        </p:spPr>
      </p:pic>
      <p:pic>
        <p:nvPicPr>
          <p:cNvPr id="157" name="Picture 156">
            <a:extLst>
              <a:ext uri="{FF2B5EF4-FFF2-40B4-BE49-F238E27FC236}">
                <a16:creationId xmlns:a16="http://schemas.microsoft.com/office/drawing/2014/main" id="{05DDE6B2-1694-4335-8071-1B251B59D665}"/>
              </a:ext>
            </a:extLst>
          </p:cNvPr>
          <p:cNvPicPr>
            <a:picLocks noChangeAspect="1"/>
          </p:cNvPicPr>
          <p:nvPr/>
        </p:nvPicPr>
        <p:blipFill rotWithShape="1">
          <a:blip r:embed="rId72" cstate="email">
            <a:extLst>
              <a:ext uri="{28A0092B-C50C-407E-A947-70E740481C1C}">
                <a14:useLocalDpi xmlns:a14="http://schemas.microsoft.com/office/drawing/2010/main"/>
              </a:ext>
            </a:extLst>
          </a:blip>
          <a:srcRect/>
          <a:stretch/>
        </p:blipFill>
        <p:spPr>
          <a:xfrm>
            <a:off x="3690548" y="3965601"/>
            <a:ext cx="548864" cy="210227"/>
          </a:xfrm>
          <a:prstGeom prst="rect">
            <a:avLst/>
          </a:prstGeom>
        </p:spPr>
      </p:pic>
      <p:pic>
        <p:nvPicPr>
          <p:cNvPr id="158" name="Picture 157">
            <a:extLst>
              <a:ext uri="{FF2B5EF4-FFF2-40B4-BE49-F238E27FC236}">
                <a16:creationId xmlns:a16="http://schemas.microsoft.com/office/drawing/2014/main" id="{D6C7AE44-CD95-4E8F-B9AF-333EE02352B3}"/>
              </a:ext>
            </a:extLst>
          </p:cNvPr>
          <p:cNvPicPr>
            <a:picLocks noChangeAspect="1"/>
          </p:cNvPicPr>
          <p:nvPr/>
        </p:nvPicPr>
        <p:blipFill>
          <a:blip r:embed="rId73" cstate="email">
            <a:extLst>
              <a:ext uri="{28A0092B-C50C-407E-A947-70E740481C1C}">
                <a14:useLocalDpi xmlns:a14="http://schemas.microsoft.com/office/drawing/2010/main"/>
              </a:ext>
            </a:extLst>
          </a:blip>
          <a:stretch>
            <a:fillRect/>
          </a:stretch>
        </p:blipFill>
        <p:spPr>
          <a:xfrm>
            <a:off x="4006718" y="3266097"/>
            <a:ext cx="897975" cy="323646"/>
          </a:xfrm>
          <a:prstGeom prst="rect">
            <a:avLst/>
          </a:prstGeom>
        </p:spPr>
      </p:pic>
      <p:pic>
        <p:nvPicPr>
          <p:cNvPr id="160" name="Picture 159">
            <a:extLst>
              <a:ext uri="{FF2B5EF4-FFF2-40B4-BE49-F238E27FC236}">
                <a16:creationId xmlns:a16="http://schemas.microsoft.com/office/drawing/2014/main" id="{67034400-3B0C-4D0A-8EE5-40913F49CA66}"/>
              </a:ext>
            </a:extLst>
          </p:cNvPr>
          <p:cNvPicPr>
            <a:picLocks noChangeAspect="1"/>
          </p:cNvPicPr>
          <p:nvPr/>
        </p:nvPicPr>
        <p:blipFill>
          <a:blip r:embed="rId74" cstate="email">
            <a:extLst>
              <a:ext uri="{28A0092B-C50C-407E-A947-70E740481C1C}">
                <a14:useLocalDpi xmlns:a14="http://schemas.microsoft.com/office/drawing/2010/main"/>
              </a:ext>
            </a:extLst>
          </a:blip>
          <a:stretch>
            <a:fillRect/>
          </a:stretch>
        </p:blipFill>
        <p:spPr>
          <a:xfrm>
            <a:off x="3198821" y="3313665"/>
            <a:ext cx="740218" cy="351173"/>
          </a:xfrm>
          <a:prstGeom prst="rect">
            <a:avLst/>
          </a:prstGeom>
        </p:spPr>
      </p:pic>
      <p:pic>
        <p:nvPicPr>
          <p:cNvPr id="161" name="Picture 160">
            <a:extLst>
              <a:ext uri="{FF2B5EF4-FFF2-40B4-BE49-F238E27FC236}">
                <a16:creationId xmlns:a16="http://schemas.microsoft.com/office/drawing/2014/main" id="{1E59B397-82EF-4461-99DD-04E42D1E0855}"/>
              </a:ext>
            </a:extLst>
          </p:cNvPr>
          <p:cNvPicPr>
            <a:picLocks noChangeAspect="1"/>
          </p:cNvPicPr>
          <p:nvPr/>
        </p:nvPicPr>
        <p:blipFill>
          <a:blip r:embed="rId75"/>
          <a:stretch>
            <a:fillRect/>
          </a:stretch>
        </p:blipFill>
        <p:spPr>
          <a:xfrm>
            <a:off x="3070061" y="4224296"/>
            <a:ext cx="728823" cy="317807"/>
          </a:xfrm>
          <a:prstGeom prst="rect">
            <a:avLst/>
          </a:prstGeom>
        </p:spPr>
      </p:pic>
      <p:sp>
        <p:nvSpPr>
          <p:cNvPr id="163" name="TextBox 162">
            <a:extLst>
              <a:ext uri="{FF2B5EF4-FFF2-40B4-BE49-F238E27FC236}">
                <a16:creationId xmlns:a16="http://schemas.microsoft.com/office/drawing/2014/main" id="{D9E2DC0E-8484-45F8-AE17-83F152C1A956}"/>
              </a:ext>
            </a:extLst>
          </p:cNvPr>
          <p:cNvSpPr txBox="1"/>
          <p:nvPr/>
        </p:nvSpPr>
        <p:spPr bwMode="gray">
          <a:xfrm>
            <a:off x="2157281" y="3645377"/>
            <a:ext cx="750757" cy="485789"/>
          </a:xfrm>
          <a:prstGeom prst="rect">
            <a:avLst/>
          </a:prstGeom>
          <a:noFill/>
        </p:spPr>
        <p:txBody>
          <a:bodyPr wrap="square" lIns="36000" tIns="36000" rIns="36000" bIns="36000" rtlCol="0">
            <a:spAutoFit/>
          </a:bodyPr>
          <a:lstStyle/>
          <a:p>
            <a:pPr marL="0" indent="0" algn="ctr">
              <a:buNone/>
            </a:pPr>
            <a:r>
              <a:rPr lang="en-US" sz="1000" b="1">
                <a:solidFill>
                  <a:srgbClr val="0070C0"/>
                </a:solidFill>
              </a:rPr>
              <a:t>TATA </a:t>
            </a:r>
            <a:br>
              <a:rPr lang="en-US" sz="1000" b="1">
                <a:solidFill>
                  <a:srgbClr val="0070C0"/>
                </a:solidFill>
              </a:rPr>
            </a:br>
            <a:r>
              <a:rPr lang="en-US" sz="1000" b="1">
                <a:solidFill>
                  <a:srgbClr val="0070C0"/>
                </a:solidFill>
              </a:rPr>
              <a:t>MAIN HOSPITAL</a:t>
            </a:r>
          </a:p>
        </p:txBody>
      </p:sp>
      <p:pic>
        <p:nvPicPr>
          <p:cNvPr id="164" name="Picture 163">
            <a:extLst>
              <a:ext uri="{FF2B5EF4-FFF2-40B4-BE49-F238E27FC236}">
                <a16:creationId xmlns:a16="http://schemas.microsoft.com/office/drawing/2014/main" id="{02BDD01F-79FE-4CDF-85A7-0DC8F7B2700F}"/>
              </a:ext>
            </a:extLst>
          </p:cNvPr>
          <p:cNvPicPr>
            <a:picLocks noChangeAspect="1"/>
          </p:cNvPicPr>
          <p:nvPr/>
        </p:nvPicPr>
        <p:blipFill>
          <a:blip r:embed="rId76" cstate="email">
            <a:extLst>
              <a:ext uri="{28A0092B-C50C-407E-A947-70E740481C1C}">
                <a14:useLocalDpi xmlns:a14="http://schemas.microsoft.com/office/drawing/2010/main"/>
              </a:ext>
            </a:extLst>
          </a:blip>
          <a:stretch>
            <a:fillRect/>
          </a:stretch>
        </p:blipFill>
        <p:spPr>
          <a:xfrm>
            <a:off x="2270239" y="4181059"/>
            <a:ext cx="556575" cy="262581"/>
          </a:xfrm>
          <a:prstGeom prst="rect">
            <a:avLst/>
          </a:prstGeom>
        </p:spPr>
      </p:pic>
      <p:pic>
        <p:nvPicPr>
          <p:cNvPr id="166" name="Picture 165">
            <a:extLst>
              <a:ext uri="{FF2B5EF4-FFF2-40B4-BE49-F238E27FC236}">
                <a16:creationId xmlns:a16="http://schemas.microsoft.com/office/drawing/2014/main" id="{BF604077-9DF7-4FEC-AAF7-AC7074D78342}"/>
              </a:ext>
            </a:extLst>
          </p:cNvPr>
          <p:cNvPicPr>
            <a:picLocks noChangeAspect="1"/>
          </p:cNvPicPr>
          <p:nvPr/>
        </p:nvPicPr>
        <p:blipFill rotWithShape="1">
          <a:blip r:embed="rId77" cstate="email">
            <a:extLst>
              <a:ext uri="{28A0092B-C50C-407E-A947-70E740481C1C}">
                <a14:useLocalDpi xmlns:a14="http://schemas.microsoft.com/office/drawing/2010/main"/>
              </a:ext>
            </a:extLst>
          </a:blip>
          <a:srcRect/>
          <a:stretch/>
        </p:blipFill>
        <p:spPr>
          <a:xfrm>
            <a:off x="4001703" y="4187186"/>
            <a:ext cx="1221307" cy="292849"/>
          </a:xfrm>
          <a:prstGeom prst="rect">
            <a:avLst/>
          </a:prstGeom>
        </p:spPr>
      </p:pic>
      <p:pic>
        <p:nvPicPr>
          <p:cNvPr id="167" name="Picture 166">
            <a:extLst>
              <a:ext uri="{FF2B5EF4-FFF2-40B4-BE49-F238E27FC236}">
                <a16:creationId xmlns:a16="http://schemas.microsoft.com/office/drawing/2014/main" id="{18B0B9DE-CD26-4322-9F27-6C20DBDAEA1A}"/>
              </a:ext>
            </a:extLst>
          </p:cNvPr>
          <p:cNvPicPr>
            <a:picLocks noChangeAspect="1"/>
          </p:cNvPicPr>
          <p:nvPr/>
        </p:nvPicPr>
        <p:blipFill>
          <a:blip r:embed="rId78" cstate="email">
            <a:extLst>
              <a:ext uri="{28A0092B-C50C-407E-A947-70E740481C1C}">
                <a14:useLocalDpi xmlns:a14="http://schemas.microsoft.com/office/drawing/2010/main"/>
              </a:ext>
            </a:extLst>
          </a:blip>
          <a:stretch>
            <a:fillRect/>
          </a:stretch>
        </p:blipFill>
        <p:spPr>
          <a:xfrm>
            <a:off x="1395169" y="4053248"/>
            <a:ext cx="721385" cy="340301"/>
          </a:xfrm>
          <a:prstGeom prst="rect">
            <a:avLst/>
          </a:prstGeom>
        </p:spPr>
      </p:pic>
      <p:pic>
        <p:nvPicPr>
          <p:cNvPr id="168" name="Picture 167">
            <a:extLst>
              <a:ext uri="{FF2B5EF4-FFF2-40B4-BE49-F238E27FC236}">
                <a16:creationId xmlns:a16="http://schemas.microsoft.com/office/drawing/2014/main" id="{D781BE05-362F-408F-9310-8BC8C3C76BAC}"/>
              </a:ext>
            </a:extLst>
          </p:cNvPr>
          <p:cNvPicPr>
            <a:picLocks noChangeAspect="1"/>
          </p:cNvPicPr>
          <p:nvPr/>
        </p:nvPicPr>
        <p:blipFill>
          <a:blip r:embed="rId79" cstate="email">
            <a:extLst>
              <a:ext uri="{28A0092B-C50C-407E-A947-70E740481C1C}">
                <a14:useLocalDpi xmlns:a14="http://schemas.microsoft.com/office/drawing/2010/main"/>
              </a:ext>
            </a:extLst>
          </a:blip>
          <a:stretch>
            <a:fillRect/>
          </a:stretch>
        </p:blipFill>
        <p:spPr>
          <a:xfrm>
            <a:off x="1445335" y="3248637"/>
            <a:ext cx="697279" cy="243401"/>
          </a:xfrm>
          <a:prstGeom prst="rect">
            <a:avLst/>
          </a:prstGeom>
        </p:spPr>
      </p:pic>
      <p:pic>
        <p:nvPicPr>
          <p:cNvPr id="170" name="Picture 2" descr="Abraaj Competitors, Revenue and Employees - Owler Company Profile">
            <a:extLst>
              <a:ext uri="{FF2B5EF4-FFF2-40B4-BE49-F238E27FC236}">
                <a16:creationId xmlns:a16="http://schemas.microsoft.com/office/drawing/2014/main" id="{DD741C6F-09CF-4EB9-8502-83420BB398C1}"/>
              </a:ext>
            </a:extLst>
          </p:cNvPr>
          <p:cNvPicPr>
            <a:picLocks noChangeAspect="1" noChangeArrowheads="1"/>
          </p:cNvPicPr>
          <p:nvPr/>
        </p:nvPicPr>
        <p:blipFill>
          <a:blip r:embed="rId80" cstate="email">
            <a:extLst>
              <a:ext uri="{28A0092B-C50C-407E-A947-70E740481C1C}">
                <a14:useLocalDpi xmlns:a14="http://schemas.microsoft.com/office/drawing/2010/main"/>
              </a:ext>
            </a:extLst>
          </a:blip>
          <a:srcRect/>
          <a:stretch>
            <a:fillRect/>
          </a:stretch>
        </p:blipFill>
        <p:spPr bwMode="auto">
          <a:xfrm>
            <a:off x="5968199" y="2835362"/>
            <a:ext cx="696337" cy="359476"/>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4" descr="NMC Healthcare | World Branding Awards">
            <a:extLst>
              <a:ext uri="{FF2B5EF4-FFF2-40B4-BE49-F238E27FC236}">
                <a16:creationId xmlns:a16="http://schemas.microsoft.com/office/drawing/2014/main" id="{447407A0-E3DB-4E06-ACD6-FF4595F2D753}"/>
              </a:ext>
            </a:extLst>
          </p:cNvPr>
          <p:cNvPicPr>
            <a:picLocks noChangeAspect="1" noChangeArrowheads="1"/>
          </p:cNvPicPr>
          <p:nvPr/>
        </p:nvPicPr>
        <p:blipFill rotWithShape="1">
          <a:blip r:embed="rId81" cstate="email">
            <a:extLst>
              <a:ext uri="{28A0092B-C50C-407E-A947-70E740481C1C}">
                <a14:useLocalDpi xmlns:a14="http://schemas.microsoft.com/office/drawing/2010/main"/>
              </a:ext>
            </a:extLst>
          </a:blip>
          <a:srcRect/>
          <a:stretch/>
        </p:blipFill>
        <p:spPr bwMode="auto">
          <a:xfrm>
            <a:off x="6397788" y="3178118"/>
            <a:ext cx="893378" cy="337149"/>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6" descr="Saudi German Hospitals Group">
            <a:extLst>
              <a:ext uri="{FF2B5EF4-FFF2-40B4-BE49-F238E27FC236}">
                <a16:creationId xmlns:a16="http://schemas.microsoft.com/office/drawing/2014/main" id="{1A2A5848-8B89-466E-AEE3-6D977FD688F8}"/>
              </a:ext>
            </a:extLst>
          </p:cNvPr>
          <p:cNvPicPr>
            <a:picLocks noChangeAspect="1" noChangeArrowheads="1"/>
          </p:cNvPicPr>
          <p:nvPr/>
        </p:nvPicPr>
        <p:blipFill>
          <a:blip r:embed="rId82" cstate="email">
            <a:extLst>
              <a:ext uri="{28A0092B-C50C-407E-A947-70E740481C1C}">
                <a14:useLocalDpi xmlns:a14="http://schemas.microsoft.com/office/drawing/2010/main"/>
              </a:ext>
            </a:extLst>
          </a:blip>
          <a:srcRect/>
          <a:stretch>
            <a:fillRect/>
          </a:stretch>
        </p:blipFill>
        <p:spPr bwMode="auto">
          <a:xfrm>
            <a:off x="6770538" y="2800932"/>
            <a:ext cx="814953" cy="276085"/>
          </a:xfrm>
          <a:prstGeom prst="rect">
            <a:avLst/>
          </a:prstGeom>
          <a:noFill/>
          <a:extLst>
            <a:ext uri="{909E8E84-426E-40DD-AFC4-6F175D3DCCD1}">
              <a14:hiddenFill xmlns:a14="http://schemas.microsoft.com/office/drawing/2010/main">
                <a:solidFill>
                  <a:srgbClr val="FFFFFF"/>
                </a:solidFill>
              </a14:hiddenFill>
            </a:ext>
          </a:extLst>
        </p:spPr>
      </p:pic>
      <p:pic>
        <p:nvPicPr>
          <p:cNvPr id="175" name="Picture 8" descr="Industry Directory - Page 18 | EPICOS">
            <a:extLst>
              <a:ext uri="{FF2B5EF4-FFF2-40B4-BE49-F238E27FC236}">
                <a16:creationId xmlns:a16="http://schemas.microsoft.com/office/drawing/2014/main" id="{C1FD10EC-1A20-45AC-9B72-6CC6A46B832D}"/>
              </a:ext>
            </a:extLst>
          </p:cNvPr>
          <p:cNvPicPr>
            <a:picLocks noChangeAspect="1" noChangeArrowheads="1"/>
          </p:cNvPicPr>
          <p:nvPr/>
        </p:nvPicPr>
        <p:blipFill>
          <a:blip r:embed="rId83" cstate="email">
            <a:extLst>
              <a:ext uri="{28A0092B-C50C-407E-A947-70E740481C1C}">
                <a14:useLocalDpi xmlns:a14="http://schemas.microsoft.com/office/drawing/2010/main"/>
              </a:ext>
            </a:extLst>
          </a:blip>
          <a:srcRect/>
          <a:stretch>
            <a:fillRect/>
          </a:stretch>
        </p:blipFill>
        <p:spPr bwMode="auto">
          <a:xfrm>
            <a:off x="4901600" y="2681077"/>
            <a:ext cx="979055" cy="525225"/>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6">
            <a:extLst>
              <a:ext uri="{FF2B5EF4-FFF2-40B4-BE49-F238E27FC236}">
                <a16:creationId xmlns:a16="http://schemas.microsoft.com/office/drawing/2014/main" id="{9412617A-74BD-4535-B0D5-00AD8EA8283F}"/>
              </a:ext>
            </a:extLst>
          </p:cNvPr>
          <p:cNvPicPr>
            <a:picLocks noChangeAspect="1"/>
          </p:cNvPicPr>
          <p:nvPr/>
        </p:nvPicPr>
        <p:blipFill>
          <a:blip r:embed="rId84" cstate="email">
            <a:extLst>
              <a:ext uri="{28A0092B-C50C-407E-A947-70E740481C1C}">
                <a14:useLocalDpi xmlns:a14="http://schemas.microsoft.com/office/drawing/2010/main"/>
              </a:ext>
            </a:extLst>
          </a:blip>
          <a:stretch>
            <a:fillRect/>
          </a:stretch>
        </p:blipFill>
        <p:spPr>
          <a:xfrm>
            <a:off x="5022430" y="3304727"/>
            <a:ext cx="671506" cy="263336"/>
          </a:xfrm>
          <a:prstGeom prst="rect">
            <a:avLst/>
          </a:prstGeom>
        </p:spPr>
      </p:pic>
      <p:pic>
        <p:nvPicPr>
          <p:cNvPr id="177" name="Image 36">
            <a:extLst>
              <a:ext uri="{FF2B5EF4-FFF2-40B4-BE49-F238E27FC236}">
                <a16:creationId xmlns:a16="http://schemas.microsoft.com/office/drawing/2014/main" id="{7D8EC0E7-FE52-4902-923F-2C71D1D7CD55}"/>
              </a:ext>
            </a:extLst>
          </p:cNvPr>
          <p:cNvPicPr>
            <a:picLocks noChangeAspect="1"/>
          </p:cNvPicPr>
          <p:nvPr/>
        </p:nvPicPr>
        <p:blipFill>
          <a:blip r:embed="rId85" cstate="email">
            <a:extLst>
              <a:ext uri="{28A0092B-C50C-407E-A947-70E740481C1C}">
                <a14:useLocalDpi xmlns:a14="http://schemas.microsoft.com/office/drawing/2010/main"/>
              </a:ext>
            </a:extLst>
          </a:blip>
          <a:stretch>
            <a:fillRect/>
          </a:stretch>
        </p:blipFill>
        <p:spPr>
          <a:xfrm>
            <a:off x="6055572" y="3664249"/>
            <a:ext cx="550282" cy="354449"/>
          </a:xfrm>
          <a:prstGeom prst="rect">
            <a:avLst/>
          </a:prstGeom>
        </p:spPr>
      </p:pic>
      <p:pic>
        <p:nvPicPr>
          <p:cNvPr id="178" name="Picture 9">
            <a:extLst>
              <a:ext uri="{FF2B5EF4-FFF2-40B4-BE49-F238E27FC236}">
                <a16:creationId xmlns:a16="http://schemas.microsoft.com/office/drawing/2014/main" id="{696E170D-6020-4E42-A8D5-B35794C6B9ED}"/>
              </a:ext>
            </a:extLst>
          </p:cNvPr>
          <p:cNvPicPr>
            <a:picLocks noChangeAspect="1"/>
          </p:cNvPicPr>
          <p:nvPr/>
        </p:nvPicPr>
        <p:blipFill>
          <a:blip r:embed="rId86" cstate="email">
            <a:extLst>
              <a:ext uri="{28A0092B-C50C-407E-A947-70E740481C1C}">
                <a14:useLocalDpi xmlns:a14="http://schemas.microsoft.com/office/drawing/2010/main"/>
              </a:ext>
            </a:extLst>
          </a:blip>
          <a:stretch>
            <a:fillRect/>
          </a:stretch>
        </p:blipFill>
        <p:spPr>
          <a:xfrm>
            <a:off x="7150198" y="3536386"/>
            <a:ext cx="1380922" cy="627692"/>
          </a:xfrm>
          <a:prstGeom prst="rect">
            <a:avLst/>
          </a:prstGeom>
        </p:spPr>
      </p:pic>
      <p:pic>
        <p:nvPicPr>
          <p:cNvPr id="179" name="Picture 12">
            <a:extLst>
              <a:ext uri="{FF2B5EF4-FFF2-40B4-BE49-F238E27FC236}">
                <a16:creationId xmlns:a16="http://schemas.microsoft.com/office/drawing/2014/main" id="{1EBA459B-C7F6-4F08-9B47-3FF729B7DA95}"/>
              </a:ext>
            </a:extLst>
          </p:cNvPr>
          <p:cNvPicPr>
            <a:picLocks noChangeAspect="1"/>
          </p:cNvPicPr>
          <p:nvPr/>
        </p:nvPicPr>
        <p:blipFill>
          <a:blip r:embed="rId87" cstate="email">
            <a:extLst>
              <a:ext uri="{28A0092B-C50C-407E-A947-70E740481C1C}">
                <a14:useLocalDpi xmlns:a14="http://schemas.microsoft.com/office/drawing/2010/main"/>
              </a:ext>
            </a:extLst>
          </a:blip>
          <a:stretch>
            <a:fillRect/>
          </a:stretch>
        </p:blipFill>
        <p:spPr>
          <a:xfrm>
            <a:off x="5785432" y="3268171"/>
            <a:ext cx="482458" cy="321639"/>
          </a:xfrm>
          <a:prstGeom prst="rect">
            <a:avLst/>
          </a:prstGeom>
          <a:solidFill>
            <a:schemeClr val="bg2"/>
          </a:solidFill>
        </p:spPr>
      </p:pic>
      <p:pic>
        <p:nvPicPr>
          <p:cNvPr id="180" name="Picture 4">
            <a:extLst>
              <a:ext uri="{FF2B5EF4-FFF2-40B4-BE49-F238E27FC236}">
                <a16:creationId xmlns:a16="http://schemas.microsoft.com/office/drawing/2014/main" id="{FFEA58B9-7210-4527-8C78-26572DBE2418}"/>
              </a:ext>
            </a:extLst>
          </p:cNvPr>
          <p:cNvPicPr>
            <a:picLocks noChangeAspect="1"/>
          </p:cNvPicPr>
          <p:nvPr/>
        </p:nvPicPr>
        <p:blipFill rotWithShape="1">
          <a:blip r:embed="rId88" cstate="email">
            <a:extLst>
              <a:ext uri="{28A0092B-C50C-407E-A947-70E740481C1C}">
                <a14:useLocalDpi xmlns:a14="http://schemas.microsoft.com/office/drawing/2010/main"/>
              </a:ext>
            </a:extLst>
          </a:blip>
          <a:srcRect/>
          <a:stretch/>
        </p:blipFill>
        <p:spPr>
          <a:xfrm>
            <a:off x="6690392" y="3693943"/>
            <a:ext cx="598118" cy="304568"/>
          </a:xfrm>
          <a:prstGeom prst="rect">
            <a:avLst/>
          </a:prstGeom>
        </p:spPr>
      </p:pic>
      <p:pic>
        <p:nvPicPr>
          <p:cNvPr id="182" name="Image 25">
            <a:extLst>
              <a:ext uri="{FF2B5EF4-FFF2-40B4-BE49-F238E27FC236}">
                <a16:creationId xmlns:a16="http://schemas.microsoft.com/office/drawing/2014/main" id="{AD5B255E-EECE-495E-91A7-7E534338919B}"/>
              </a:ext>
            </a:extLst>
          </p:cNvPr>
          <p:cNvPicPr>
            <a:picLocks noChangeAspect="1"/>
          </p:cNvPicPr>
          <p:nvPr/>
        </p:nvPicPr>
        <p:blipFill>
          <a:blip r:embed="rId89" cstate="email">
            <a:extLst>
              <a:ext uri="{28A0092B-C50C-407E-A947-70E740481C1C}">
                <a14:useLocalDpi xmlns:a14="http://schemas.microsoft.com/office/drawing/2010/main"/>
              </a:ext>
            </a:extLst>
          </a:blip>
          <a:stretch>
            <a:fillRect/>
          </a:stretch>
        </p:blipFill>
        <p:spPr>
          <a:xfrm>
            <a:off x="7800387" y="3970288"/>
            <a:ext cx="551787" cy="551787"/>
          </a:xfrm>
          <a:prstGeom prst="rect">
            <a:avLst/>
          </a:prstGeom>
        </p:spPr>
      </p:pic>
      <p:pic>
        <p:nvPicPr>
          <p:cNvPr id="183" name="Image 26">
            <a:extLst>
              <a:ext uri="{FF2B5EF4-FFF2-40B4-BE49-F238E27FC236}">
                <a16:creationId xmlns:a16="http://schemas.microsoft.com/office/drawing/2014/main" id="{1D3DAA6F-F7DA-4F35-914A-7AE8CE62B5B5}"/>
              </a:ext>
            </a:extLst>
          </p:cNvPr>
          <p:cNvPicPr>
            <a:picLocks noChangeAspect="1"/>
          </p:cNvPicPr>
          <p:nvPr/>
        </p:nvPicPr>
        <p:blipFill>
          <a:blip r:embed="rId90" cstate="email">
            <a:extLst>
              <a:ext uri="{28A0092B-C50C-407E-A947-70E740481C1C}">
                <a14:useLocalDpi xmlns:a14="http://schemas.microsoft.com/office/drawing/2010/main"/>
              </a:ext>
            </a:extLst>
          </a:blip>
          <a:stretch>
            <a:fillRect/>
          </a:stretch>
        </p:blipFill>
        <p:spPr>
          <a:xfrm>
            <a:off x="6942176" y="4141323"/>
            <a:ext cx="522598" cy="374529"/>
          </a:xfrm>
          <a:prstGeom prst="rect">
            <a:avLst/>
          </a:prstGeom>
        </p:spPr>
      </p:pic>
      <p:pic>
        <p:nvPicPr>
          <p:cNvPr id="185" name="Picture 184">
            <a:extLst>
              <a:ext uri="{FF2B5EF4-FFF2-40B4-BE49-F238E27FC236}">
                <a16:creationId xmlns:a16="http://schemas.microsoft.com/office/drawing/2014/main" id="{85A195AB-E3F6-4C9D-88EA-3B65E3D00068}"/>
              </a:ext>
            </a:extLst>
          </p:cNvPr>
          <p:cNvPicPr>
            <a:picLocks noChangeAspect="1"/>
          </p:cNvPicPr>
          <p:nvPr/>
        </p:nvPicPr>
        <p:blipFill>
          <a:blip r:embed="rId91" cstate="email">
            <a:extLst>
              <a:ext uri="{28A0092B-C50C-407E-A947-70E740481C1C}">
                <a14:useLocalDpi xmlns:a14="http://schemas.microsoft.com/office/drawing/2010/main"/>
              </a:ext>
            </a:extLst>
          </a:blip>
          <a:stretch>
            <a:fillRect/>
          </a:stretch>
        </p:blipFill>
        <p:spPr>
          <a:xfrm>
            <a:off x="5299009" y="4196472"/>
            <a:ext cx="1345939" cy="253805"/>
          </a:xfrm>
          <a:prstGeom prst="rect">
            <a:avLst/>
          </a:prstGeom>
        </p:spPr>
      </p:pic>
      <p:pic>
        <p:nvPicPr>
          <p:cNvPr id="186" name="Picture 185">
            <a:extLst>
              <a:ext uri="{FF2B5EF4-FFF2-40B4-BE49-F238E27FC236}">
                <a16:creationId xmlns:a16="http://schemas.microsoft.com/office/drawing/2014/main" id="{DD0CCFA7-35CE-4170-A208-A741BFDEF064}"/>
              </a:ext>
            </a:extLst>
          </p:cNvPr>
          <p:cNvPicPr>
            <a:picLocks noChangeAspect="1"/>
          </p:cNvPicPr>
          <p:nvPr/>
        </p:nvPicPr>
        <p:blipFill>
          <a:blip r:embed="rId92" cstate="email">
            <a:extLst>
              <a:ext uri="{28A0092B-C50C-407E-A947-70E740481C1C}">
                <a14:useLocalDpi xmlns:a14="http://schemas.microsoft.com/office/drawing/2010/main"/>
              </a:ext>
            </a:extLst>
          </a:blip>
          <a:stretch>
            <a:fillRect/>
          </a:stretch>
        </p:blipFill>
        <p:spPr>
          <a:xfrm>
            <a:off x="5190238" y="3779114"/>
            <a:ext cx="734702" cy="261227"/>
          </a:xfrm>
          <a:prstGeom prst="rect">
            <a:avLst/>
          </a:prstGeom>
        </p:spPr>
      </p:pic>
      <p:pic>
        <p:nvPicPr>
          <p:cNvPr id="11" name="Picture 10">
            <a:extLst>
              <a:ext uri="{FF2B5EF4-FFF2-40B4-BE49-F238E27FC236}">
                <a16:creationId xmlns:a16="http://schemas.microsoft.com/office/drawing/2014/main" id="{C5FBD198-B837-424C-B609-C9D63B0ECC95}"/>
              </a:ext>
            </a:extLst>
          </p:cNvPr>
          <p:cNvPicPr>
            <a:picLocks noChangeAspect="1"/>
          </p:cNvPicPr>
          <p:nvPr/>
        </p:nvPicPr>
        <p:blipFill>
          <a:blip r:embed="rId93" cstate="screen">
            <a:extLst>
              <a:ext uri="{28A0092B-C50C-407E-A947-70E740481C1C}">
                <a14:useLocalDpi xmlns:a14="http://schemas.microsoft.com/office/drawing/2010/main"/>
              </a:ext>
            </a:extLst>
          </a:blip>
          <a:stretch>
            <a:fillRect/>
          </a:stretch>
        </p:blipFill>
        <p:spPr>
          <a:xfrm>
            <a:off x="5197346" y="1463354"/>
            <a:ext cx="430412" cy="397305"/>
          </a:xfrm>
          <a:prstGeom prst="rect">
            <a:avLst/>
          </a:prstGeom>
        </p:spPr>
      </p:pic>
      <p:pic>
        <p:nvPicPr>
          <p:cNvPr id="13" name="Picture 12">
            <a:extLst>
              <a:ext uri="{FF2B5EF4-FFF2-40B4-BE49-F238E27FC236}">
                <a16:creationId xmlns:a16="http://schemas.microsoft.com/office/drawing/2014/main" id="{4C4C9638-A1EC-4159-85E9-F3AE30DFE434}"/>
              </a:ext>
            </a:extLst>
          </p:cNvPr>
          <p:cNvPicPr>
            <a:picLocks noChangeAspect="1"/>
          </p:cNvPicPr>
          <p:nvPr/>
        </p:nvPicPr>
        <p:blipFill>
          <a:blip r:embed="rId94" cstate="screen">
            <a:extLst>
              <a:ext uri="{28A0092B-C50C-407E-A947-70E740481C1C}">
                <a14:useLocalDpi xmlns:a14="http://schemas.microsoft.com/office/drawing/2010/main"/>
              </a:ext>
            </a:extLst>
          </a:blip>
          <a:stretch>
            <a:fillRect/>
          </a:stretch>
        </p:blipFill>
        <p:spPr>
          <a:xfrm>
            <a:off x="6664536" y="1477877"/>
            <a:ext cx="1701855" cy="297714"/>
          </a:xfrm>
          <a:prstGeom prst="rect">
            <a:avLst/>
          </a:prstGeom>
        </p:spPr>
      </p:pic>
      <p:pic>
        <p:nvPicPr>
          <p:cNvPr id="15" name="Picture 14">
            <a:extLst>
              <a:ext uri="{FF2B5EF4-FFF2-40B4-BE49-F238E27FC236}">
                <a16:creationId xmlns:a16="http://schemas.microsoft.com/office/drawing/2014/main" id="{566EF180-8839-423B-B858-AE9E9B81F2BE}"/>
              </a:ext>
            </a:extLst>
          </p:cNvPr>
          <p:cNvPicPr>
            <a:picLocks noChangeAspect="1"/>
          </p:cNvPicPr>
          <p:nvPr/>
        </p:nvPicPr>
        <p:blipFill>
          <a:blip r:embed="rId95" cstate="screen">
            <a:extLst>
              <a:ext uri="{28A0092B-C50C-407E-A947-70E740481C1C}">
                <a14:useLocalDpi xmlns:a14="http://schemas.microsoft.com/office/drawing/2010/main"/>
              </a:ext>
            </a:extLst>
          </a:blip>
          <a:stretch>
            <a:fillRect/>
          </a:stretch>
        </p:blipFill>
        <p:spPr>
          <a:xfrm>
            <a:off x="10488810" y="2066793"/>
            <a:ext cx="1105969" cy="461314"/>
          </a:xfrm>
          <a:prstGeom prst="rect">
            <a:avLst/>
          </a:prstGeom>
        </p:spPr>
      </p:pic>
      <p:pic>
        <p:nvPicPr>
          <p:cNvPr id="16" name="Picture 15">
            <a:extLst>
              <a:ext uri="{FF2B5EF4-FFF2-40B4-BE49-F238E27FC236}">
                <a16:creationId xmlns:a16="http://schemas.microsoft.com/office/drawing/2014/main" id="{1C0626D9-3292-4388-8A72-52AC8D1458DC}"/>
              </a:ext>
            </a:extLst>
          </p:cNvPr>
          <p:cNvPicPr>
            <a:picLocks noChangeAspect="1"/>
          </p:cNvPicPr>
          <p:nvPr/>
        </p:nvPicPr>
        <p:blipFill>
          <a:blip r:embed="rId96" cstate="screen">
            <a:extLst>
              <a:ext uri="{28A0092B-C50C-407E-A947-70E740481C1C}">
                <a14:useLocalDpi xmlns:a14="http://schemas.microsoft.com/office/drawing/2010/main"/>
              </a:ext>
            </a:extLst>
          </a:blip>
          <a:stretch>
            <a:fillRect/>
          </a:stretch>
        </p:blipFill>
        <p:spPr>
          <a:xfrm>
            <a:off x="9051714" y="4953669"/>
            <a:ext cx="925052" cy="371637"/>
          </a:xfrm>
          <a:prstGeom prst="rect">
            <a:avLst/>
          </a:prstGeom>
        </p:spPr>
      </p:pic>
      <p:pic>
        <p:nvPicPr>
          <p:cNvPr id="18" name="Picture 17">
            <a:extLst>
              <a:ext uri="{FF2B5EF4-FFF2-40B4-BE49-F238E27FC236}">
                <a16:creationId xmlns:a16="http://schemas.microsoft.com/office/drawing/2014/main" id="{BC7AD95B-5AC5-4A5C-8703-CC74850D1A9C}"/>
              </a:ext>
            </a:extLst>
          </p:cNvPr>
          <p:cNvPicPr>
            <a:picLocks noChangeAspect="1"/>
          </p:cNvPicPr>
          <p:nvPr/>
        </p:nvPicPr>
        <p:blipFill>
          <a:blip r:embed="rId97"/>
          <a:stretch>
            <a:fillRect/>
          </a:stretch>
        </p:blipFill>
        <p:spPr>
          <a:xfrm>
            <a:off x="10084755" y="4996038"/>
            <a:ext cx="1409786" cy="415064"/>
          </a:xfrm>
          <a:prstGeom prst="rect">
            <a:avLst/>
          </a:prstGeom>
        </p:spPr>
      </p:pic>
      <p:sp>
        <p:nvSpPr>
          <p:cNvPr id="188" name="btfpRowHeaderBoxText237720">
            <a:extLst>
              <a:ext uri="{FF2B5EF4-FFF2-40B4-BE49-F238E27FC236}">
                <a16:creationId xmlns:a16="http://schemas.microsoft.com/office/drawing/2014/main" id="{BED087F9-8E25-4613-B075-44B09717F3D3}"/>
              </a:ext>
            </a:extLst>
          </p:cNvPr>
          <p:cNvSpPr txBox="1"/>
          <p:nvPr/>
        </p:nvSpPr>
        <p:spPr bwMode="gray">
          <a:xfrm>
            <a:off x="355008" y="1485011"/>
            <a:ext cx="876446" cy="1200528"/>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chemeClr val="accent4"/>
                </a:solidFill>
              </a:rPr>
              <a:t>APAC</a:t>
            </a:r>
            <a:r>
              <a:rPr lang="en-US" b="1">
                <a:solidFill>
                  <a:schemeClr val="accent4"/>
                </a:solidFill>
              </a:rPr>
              <a:t> </a:t>
            </a:r>
            <a:endParaRPr lang="en-US" sz="1600" b="1">
              <a:solidFill>
                <a:schemeClr val="accent4"/>
              </a:solidFill>
            </a:endParaRPr>
          </a:p>
        </p:txBody>
      </p:sp>
      <p:grpSp>
        <p:nvGrpSpPr>
          <p:cNvPr id="22" name="Group 21">
            <a:extLst>
              <a:ext uri="{FF2B5EF4-FFF2-40B4-BE49-F238E27FC236}">
                <a16:creationId xmlns:a16="http://schemas.microsoft.com/office/drawing/2014/main" id="{EBC24803-7917-4793-AF59-31870986D3F1}"/>
              </a:ext>
            </a:extLst>
          </p:cNvPr>
          <p:cNvGrpSpPr/>
          <p:nvPr/>
        </p:nvGrpSpPr>
        <p:grpSpPr>
          <a:xfrm>
            <a:off x="356485" y="4703771"/>
            <a:ext cx="876446" cy="867253"/>
            <a:chOff x="356485" y="4703771"/>
            <a:chExt cx="876446" cy="867253"/>
          </a:xfrm>
        </p:grpSpPr>
        <p:sp>
          <p:nvSpPr>
            <p:cNvPr id="202" name="btfpRowHeaderBoxText237720">
              <a:extLst>
                <a:ext uri="{FF2B5EF4-FFF2-40B4-BE49-F238E27FC236}">
                  <a16:creationId xmlns:a16="http://schemas.microsoft.com/office/drawing/2014/main" id="{12F257D1-1092-4DAE-B5A8-22C3F604BEC3}"/>
                </a:ext>
              </a:extLst>
            </p:cNvPr>
            <p:cNvSpPr txBox="1"/>
            <p:nvPr/>
          </p:nvSpPr>
          <p:spPr bwMode="gray">
            <a:xfrm>
              <a:off x="356485" y="4717963"/>
              <a:ext cx="876446" cy="842473"/>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chemeClr val="accent1">
                      <a:lumMod val="50000"/>
                    </a:schemeClr>
                  </a:solidFill>
                </a:rPr>
                <a:t>USA</a:t>
              </a:r>
            </a:p>
          </p:txBody>
        </p:sp>
        <p:cxnSp>
          <p:nvCxnSpPr>
            <p:cNvPr id="203" name="btfpRowHeaderBoxLine237720">
              <a:extLst>
                <a:ext uri="{FF2B5EF4-FFF2-40B4-BE49-F238E27FC236}">
                  <a16:creationId xmlns:a16="http://schemas.microsoft.com/office/drawing/2014/main" id="{45192A84-CAA2-4715-8FB8-C64B0355BF73}"/>
                </a:ext>
              </a:extLst>
            </p:cNvPr>
            <p:cNvCxnSpPr/>
            <p:nvPr/>
          </p:nvCxnSpPr>
          <p:spPr bwMode="gray">
            <a:xfrm flipH="1">
              <a:off x="1219159" y="4703771"/>
              <a:ext cx="0" cy="867253"/>
            </a:xfrm>
            <a:prstGeom prst="line">
              <a:avLst/>
            </a:prstGeom>
            <a:ln w="152400" cap="flat">
              <a:solidFill>
                <a:schemeClr val="accent1">
                  <a:lumMod val="50000"/>
                </a:schemeClr>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04" name="btfpRowHeaderBoxText237720">
            <a:extLst>
              <a:ext uri="{FF2B5EF4-FFF2-40B4-BE49-F238E27FC236}">
                <a16:creationId xmlns:a16="http://schemas.microsoft.com/office/drawing/2014/main" id="{E24EBCBC-1DE9-44A5-805A-16DC1D82E13D}"/>
              </a:ext>
            </a:extLst>
          </p:cNvPr>
          <p:cNvSpPr txBox="1"/>
          <p:nvPr/>
        </p:nvSpPr>
        <p:spPr bwMode="gray">
          <a:xfrm>
            <a:off x="357960" y="5704861"/>
            <a:ext cx="967411" cy="842473"/>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chemeClr val="accent6"/>
                </a:solidFill>
              </a:rPr>
              <a:t>Europe</a:t>
            </a:r>
          </a:p>
        </p:txBody>
      </p:sp>
      <p:cxnSp>
        <p:nvCxnSpPr>
          <p:cNvPr id="205" name="btfpRowHeaderBoxLine237720">
            <a:extLst>
              <a:ext uri="{FF2B5EF4-FFF2-40B4-BE49-F238E27FC236}">
                <a16:creationId xmlns:a16="http://schemas.microsoft.com/office/drawing/2014/main" id="{12B50115-8A4F-4C38-BE1F-2D26ED5EDD37}"/>
              </a:ext>
            </a:extLst>
          </p:cNvPr>
          <p:cNvCxnSpPr/>
          <p:nvPr/>
        </p:nvCxnSpPr>
        <p:spPr bwMode="gray">
          <a:xfrm flipH="1">
            <a:off x="1220636" y="5730100"/>
            <a:ext cx="0" cy="788412"/>
          </a:xfrm>
          <a:prstGeom prst="line">
            <a:avLst/>
          </a:prstGeom>
          <a:ln w="152400" cap="flat">
            <a:solidFill>
              <a:schemeClr val="accent6"/>
            </a:solidFill>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207" name="btfpColumnHeaderBox921963">
            <a:extLst>
              <a:ext uri="{FF2B5EF4-FFF2-40B4-BE49-F238E27FC236}">
                <a16:creationId xmlns:a16="http://schemas.microsoft.com/office/drawing/2014/main" id="{288B11E1-9851-4FB2-829E-493EE5D29D71}"/>
              </a:ext>
            </a:extLst>
          </p:cNvPr>
          <p:cNvGrpSpPr/>
          <p:nvPr>
            <p:custDataLst>
              <p:tags r:id="rId3"/>
            </p:custDataLst>
          </p:nvPr>
        </p:nvGrpSpPr>
        <p:grpSpPr>
          <a:xfrm>
            <a:off x="330199" y="1063034"/>
            <a:ext cx="8087095" cy="318997"/>
            <a:chOff x="330200" y="1270000"/>
            <a:chExt cx="5495528" cy="318997"/>
          </a:xfrm>
        </p:grpSpPr>
        <p:sp>
          <p:nvSpPr>
            <p:cNvPr id="208" name="btfpColumnHeaderBoxText921963">
              <a:extLst>
                <a:ext uri="{FF2B5EF4-FFF2-40B4-BE49-F238E27FC236}">
                  <a16:creationId xmlns:a16="http://schemas.microsoft.com/office/drawing/2014/main" id="{B18DC2B4-A509-4852-8AB9-2AFAB1B409AA}"/>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lgn="ctr">
                <a:spcBef>
                  <a:spcPts val="0"/>
                </a:spcBef>
                <a:buNone/>
              </a:pPr>
              <a:r>
                <a:rPr lang="en-US" altLang="zh-CN" sz="1600" b="1">
                  <a:solidFill>
                    <a:srgbClr val="000000"/>
                  </a:solidFill>
                </a:rPr>
                <a:t>Healthcare providers and payers </a:t>
              </a:r>
              <a:endParaRPr lang="zh-CN" altLang="en-US" sz="1600" b="1">
                <a:solidFill>
                  <a:srgbClr val="000000"/>
                </a:solidFill>
              </a:endParaRPr>
            </a:p>
          </p:txBody>
        </p:sp>
        <p:cxnSp>
          <p:nvCxnSpPr>
            <p:cNvPr id="210" name="btfpColumnHeaderBoxLine921963">
              <a:extLst>
                <a:ext uri="{FF2B5EF4-FFF2-40B4-BE49-F238E27FC236}">
                  <a16:creationId xmlns:a16="http://schemas.microsoft.com/office/drawing/2014/main" id="{2E15F961-F379-4F5D-9FF8-BE5984C5C4D9}"/>
                </a:ext>
              </a:extLst>
            </p:cNvPr>
            <p:cNvCxnSpPr/>
            <p:nvPr/>
          </p:nvCxnSpPr>
          <p:spPr bwMode="gray">
            <a:xfrm>
              <a:off x="330200"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20" name="btfpColumnHeaderBox921963">
            <a:extLst>
              <a:ext uri="{FF2B5EF4-FFF2-40B4-BE49-F238E27FC236}">
                <a16:creationId xmlns:a16="http://schemas.microsoft.com/office/drawing/2014/main" id="{D44B297B-F260-40FF-A8AF-C6D64E894448}"/>
              </a:ext>
            </a:extLst>
          </p:cNvPr>
          <p:cNvGrpSpPr/>
          <p:nvPr>
            <p:custDataLst>
              <p:tags r:id="rId4"/>
            </p:custDataLst>
          </p:nvPr>
        </p:nvGrpSpPr>
        <p:grpSpPr>
          <a:xfrm>
            <a:off x="8665227" y="1055363"/>
            <a:ext cx="3208167" cy="318997"/>
            <a:chOff x="330200" y="1270000"/>
            <a:chExt cx="5495528" cy="318997"/>
          </a:xfrm>
        </p:grpSpPr>
        <p:sp>
          <p:nvSpPr>
            <p:cNvPr id="121" name="btfpColumnHeaderBoxText921963">
              <a:extLst>
                <a:ext uri="{FF2B5EF4-FFF2-40B4-BE49-F238E27FC236}">
                  <a16:creationId xmlns:a16="http://schemas.microsoft.com/office/drawing/2014/main" id="{C00B425A-FADF-4F2D-BC21-175701097953}"/>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lgn="ctr">
                <a:spcBef>
                  <a:spcPts val="0"/>
                </a:spcBef>
                <a:buNone/>
              </a:pPr>
              <a:r>
                <a:rPr lang="en-US" altLang="zh-CN" sz="1600" b="1">
                  <a:solidFill>
                    <a:srgbClr val="000000"/>
                  </a:solidFill>
                </a:rPr>
                <a:t>Digital health natives</a:t>
              </a:r>
              <a:endParaRPr lang="zh-CN" altLang="en-US" sz="1600" b="1" err="1">
                <a:solidFill>
                  <a:srgbClr val="000000"/>
                </a:solidFill>
              </a:endParaRPr>
            </a:p>
          </p:txBody>
        </p:sp>
        <p:cxnSp>
          <p:nvCxnSpPr>
            <p:cNvPr id="122" name="btfpColumnHeaderBoxLine921963">
              <a:extLst>
                <a:ext uri="{FF2B5EF4-FFF2-40B4-BE49-F238E27FC236}">
                  <a16:creationId xmlns:a16="http://schemas.microsoft.com/office/drawing/2014/main" id="{34ADD79C-86BC-45B2-AC47-04C95A685E8E}"/>
                </a:ext>
              </a:extLst>
            </p:cNvPr>
            <p:cNvCxnSpPr/>
            <p:nvPr/>
          </p:nvCxnSpPr>
          <p:spPr bwMode="gray">
            <a:xfrm>
              <a:off x="330200"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B5CB50A-B4AA-442F-9DD6-E224BA69851C}"/>
              </a:ext>
            </a:extLst>
          </p:cNvPr>
          <p:cNvPicPr>
            <a:picLocks noChangeAspect="1"/>
          </p:cNvPicPr>
          <p:nvPr/>
        </p:nvPicPr>
        <p:blipFill>
          <a:blip r:embed="rId9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05911" y="2958668"/>
            <a:ext cx="1244392" cy="305640"/>
          </a:xfrm>
          <a:prstGeom prst="rect">
            <a:avLst/>
          </a:prstGeom>
        </p:spPr>
      </p:pic>
      <p:pic>
        <p:nvPicPr>
          <p:cNvPr id="10" name="Picture 9">
            <a:extLst>
              <a:ext uri="{FF2B5EF4-FFF2-40B4-BE49-F238E27FC236}">
                <a16:creationId xmlns:a16="http://schemas.microsoft.com/office/drawing/2014/main" id="{E35D4DBB-2AF6-464B-95E1-DD5BBD6598FA}"/>
              </a:ext>
            </a:extLst>
          </p:cNvPr>
          <p:cNvPicPr>
            <a:picLocks noChangeAspect="1"/>
          </p:cNvPicPr>
          <p:nvPr/>
        </p:nvPicPr>
        <p:blipFill>
          <a:blip r:embed="rId99"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552041" y="3270547"/>
            <a:ext cx="766134" cy="425630"/>
          </a:xfrm>
          <a:prstGeom prst="rect">
            <a:avLst/>
          </a:prstGeom>
        </p:spPr>
      </p:pic>
      <p:pic>
        <p:nvPicPr>
          <p:cNvPr id="27" name="Picture 26">
            <a:extLst>
              <a:ext uri="{FF2B5EF4-FFF2-40B4-BE49-F238E27FC236}">
                <a16:creationId xmlns:a16="http://schemas.microsoft.com/office/drawing/2014/main" id="{652E9E39-39D0-49FA-9DC0-6C940FFE2E30}"/>
              </a:ext>
            </a:extLst>
          </p:cNvPr>
          <p:cNvPicPr>
            <a:picLocks noChangeAspect="1"/>
          </p:cNvPicPr>
          <p:nvPr/>
        </p:nvPicPr>
        <p:blipFill>
          <a:blip r:embed="rId100" cstate="screen">
            <a:extLst>
              <a:ext uri="{28A0092B-C50C-407E-A947-70E740481C1C}">
                <a14:useLocalDpi xmlns:a14="http://schemas.microsoft.com/office/drawing/2010/main"/>
              </a:ext>
            </a:extLst>
          </a:blip>
          <a:stretch>
            <a:fillRect/>
          </a:stretch>
        </p:blipFill>
        <p:spPr>
          <a:xfrm>
            <a:off x="7806687" y="2464638"/>
            <a:ext cx="456337" cy="444735"/>
          </a:xfrm>
          <a:prstGeom prst="rect">
            <a:avLst/>
          </a:prstGeom>
        </p:spPr>
      </p:pic>
      <p:pic>
        <p:nvPicPr>
          <p:cNvPr id="28" name="Picture 27">
            <a:extLst>
              <a:ext uri="{FF2B5EF4-FFF2-40B4-BE49-F238E27FC236}">
                <a16:creationId xmlns:a16="http://schemas.microsoft.com/office/drawing/2014/main" id="{C2CB2D4E-2E69-4AE8-8FFA-6415524B68CC}"/>
              </a:ext>
            </a:extLst>
          </p:cNvPr>
          <p:cNvPicPr>
            <a:picLocks noChangeAspect="1"/>
          </p:cNvPicPr>
          <p:nvPr/>
        </p:nvPicPr>
        <p:blipFill>
          <a:blip r:embed="rId101" cstate="screen">
            <a:extLst>
              <a:ext uri="{28A0092B-C50C-407E-A947-70E740481C1C}">
                <a14:useLocalDpi xmlns:a14="http://schemas.microsoft.com/office/drawing/2010/main"/>
              </a:ext>
            </a:extLst>
          </a:blip>
          <a:stretch>
            <a:fillRect/>
          </a:stretch>
        </p:blipFill>
        <p:spPr>
          <a:xfrm>
            <a:off x="7426418" y="2173087"/>
            <a:ext cx="866253" cy="254926"/>
          </a:xfrm>
          <a:prstGeom prst="rect">
            <a:avLst/>
          </a:prstGeom>
        </p:spPr>
      </p:pic>
      <p:pic>
        <p:nvPicPr>
          <p:cNvPr id="29" name="Picture 28">
            <a:extLst>
              <a:ext uri="{FF2B5EF4-FFF2-40B4-BE49-F238E27FC236}">
                <a16:creationId xmlns:a16="http://schemas.microsoft.com/office/drawing/2014/main" id="{1ADC3B26-46A6-4672-A864-568BC47926A3}"/>
              </a:ext>
            </a:extLst>
          </p:cNvPr>
          <p:cNvPicPr>
            <a:picLocks noChangeAspect="1"/>
          </p:cNvPicPr>
          <p:nvPr/>
        </p:nvPicPr>
        <p:blipFill>
          <a:blip r:embed="rId102" cstate="screen">
            <a:extLst>
              <a:ext uri="{28A0092B-C50C-407E-A947-70E740481C1C}">
                <a14:useLocalDpi xmlns:a14="http://schemas.microsoft.com/office/drawing/2010/main"/>
              </a:ext>
            </a:extLst>
          </a:blip>
          <a:stretch>
            <a:fillRect/>
          </a:stretch>
        </p:blipFill>
        <p:spPr>
          <a:xfrm>
            <a:off x="7131113" y="4689143"/>
            <a:ext cx="909172" cy="297764"/>
          </a:xfrm>
          <a:prstGeom prst="rect">
            <a:avLst/>
          </a:prstGeom>
        </p:spPr>
      </p:pic>
      <p:pic>
        <p:nvPicPr>
          <p:cNvPr id="30" name="Picture 29">
            <a:extLst>
              <a:ext uri="{FF2B5EF4-FFF2-40B4-BE49-F238E27FC236}">
                <a16:creationId xmlns:a16="http://schemas.microsoft.com/office/drawing/2014/main" id="{47B16CDF-86E1-43CF-84FC-0422989D347E}"/>
              </a:ext>
            </a:extLst>
          </p:cNvPr>
          <p:cNvPicPr>
            <a:picLocks noChangeAspect="1"/>
          </p:cNvPicPr>
          <p:nvPr/>
        </p:nvPicPr>
        <p:blipFill>
          <a:blip r:embed="rId103" cstate="screen">
            <a:extLst>
              <a:ext uri="{28A0092B-C50C-407E-A947-70E740481C1C}">
                <a14:useLocalDpi xmlns:a14="http://schemas.microsoft.com/office/drawing/2010/main"/>
              </a:ext>
            </a:extLst>
          </a:blip>
          <a:stretch>
            <a:fillRect/>
          </a:stretch>
        </p:blipFill>
        <p:spPr>
          <a:xfrm>
            <a:off x="6748550" y="5296797"/>
            <a:ext cx="745391" cy="237208"/>
          </a:xfrm>
          <a:prstGeom prst="rect">
            <a:avLst/>
          </a:prstGeom>
        </p:spPr>
      </p:pic>
      <p:pic>
        <p:nvPicPr>
          <p:cNvPr id="31" name="Picture 30">
            <a:extLst>
              <a:ext uri="{FF2B5EF4-FFF2-40B4-BE49-F238E27FC236}">
                <a16:creationId xmlns:a16="http://schemas.microsoft.com/office/drawing/2014/main" id="{F699C6CB-BC84-4603-804E-7D61D6F21477}"/>
              </a:ext>
            </a:extLst>
          </p:cNvPr>
          <p:cNvPicPr>
            <a:picLocks noChangeAspect="1"/>
          </p:cNvPicPr>
          <p:nvPr/>
        </p:nvPicPr>
        <p:blipFill>
          <a:blip r:embed="rId104" cstate="screen">
            <a:extLst>
              <a:ext uri="{28A0092B-C50C-407E-A947-70E740481C1C}">
                <a14:useLocalDpi xmlns:a14="http://schemas.microsoft.com/office/drawing/2010/main"/>
              </a:ext>
            </a:extLst>
          </a:blip>
          <a:stretch>
            <a:fillRect/>
          </a:stretch>
        </p:blipFill>
        <p:spPr>
          <a:xfrm>
            <a:off x="7113168" y="5030366"/>
            <a:ext cx="640236" cy="198168"/>
          </a:xfrm>
          <a:prstGeom prst="rect">
            <a:avLst/>
          </a:prstGeom>
        </p:spPr>
      </p:pic>
      <p:pic>
        <p:nvPicPr>
          <p:cNvPr id="32" name="Picture 31">
            <a:extLst>
              <a:ext uri="{FF2B5EF4-FFF2-40B4-BE49-F238E27FC236}">
                <a16:creationId xmlns:a16="http://schemas.microsoft.com/office/drawing/2014/main" id="{04669A58-2636-40FA-A16A-B84388CA5B51}"/>
              </a:ext>
            </a:extLst>
          </p:cNvPr>
          <p:cNvPicPr>
            <a:picLocks noChangeAspect="1"/>
          </p:cNvPicPr>
          <p:nvPr/>
        </p:nvPicPr>
        <p:blipFill>
          <a:blip r:embed="rId105" cstate="screen">
            <a:extLst>
              <a:ext uri="{28A0092B-C50C-407E-A947-70E740481C1C}">
                <a14:useLocalDpi xmlns:a14="http://schemas.microsoft.com/office/drawing/2010/main"/>
              </a:ext>
            </a:extLst>
          </a:blip>
          <a:stretch>
            <a:fillRect/>
          </a:stretch>
        </p:blipFill>
        <p:spPr>
          <a:xfrm>
            <a:off x="7803870" y="5037134"/>
            <a:ext cx="522599" cy="503243"/>
          </a:xfrm>
          <a:prstGeom prst="rect">
            <a:avLst/>
          </a:prstGeom>
        </p:spPr>
      </p:pic>
      <p:pic>
        <p:nvPicPr>
          <p:cNvPr id="33" name="Picture 32">
            <a:extLst>
              <a:ext uri="{FF2B5EF4-FFF2-40B4-BE49-F238E27FC236}">
                <a16:creationId xmlns:a16="http://schemas.microsoft.com/office/drawing/2014/main" id="{CDB6D0FC-8D07-4F13-A027-03F096FC6909}"/>
              </a:ext>
            </a:extLst>
          </p:cNvPr>
          <p:cNvPicPr>
            <a:picLocks noChangeAspect="1"/>
          </p:cNvPicPr>
          <p:nvPr/>
        </p:nvPicPr>
        <p:blipFill>
          <a:blip r:embed="rId106" cstate="screen">
            <a:extLst>
              <a:ext uri="{28A0092B-C50C-407E-A947-70E740481C1C}">
                <a14:useLocalDpi xmlns:a14="http://schemas.microsoft.com/office/drawing/2010/main"/>
              </a:ext>
            </a:extLst>
          </a:blip>
          <a:stretch>
            <a:fillRect/>
          </a:stretch>
        </p:blipFill>
        <p:spPr>
          <a:xfrm>
            <a:off x="7419570" y="5752314"/>
            <a:ext cx="711943" cy="340759"/>
          </a:xfrm>
          <a:prstGeom prst="rect">
            <a:avLst/>
          </a:prstGeom>
        </p:spPr>
      </p:pic>
      <p:pic>
        <p:nvPicPr>
          <p:cNvPr id="10242" name="Picture 2" descr="Intellicare">
            <a:extLst>
              <a:ext uri="{FF2B5EF4-FFF2-40B4-BE49-F238E27FC236}">
                <a16:creationId xmlns:a16="http://schemas.microsoft.com/office/drawing/2014/main" id="{5C34D0BC-63D8-4FEF-A97E-66DA6A8A32E7}"/>
              </a:ext>
            </a:extLst>
          </p:cNvPr>
          <p:cNvPicPr>
            <a:picLocks noChangeAspect="1" noChangeArrowheads="1"/>
          </p:cNvPicPr>
          <p:nvPr/>
        </p:nvPicPr>
        <p:blipFill>
          <a:blip r:embed="rId107" cstate="screen">
            <a:extLst>
              <a:ext uri="{28A0092B-C50C-407E-A947-70E740481C1C}">
                <a14:useLocalDpi xmlns:a14="http://schemas.microsoft.com/office/drawing/2010/main"/>
              </a:ext>
            </a:extLst>
          </a:blip>
          <a:srcRect/>
          <a:stretch>
            <a:fillRect/>
          </a:stretch>
        </p:blipFill>
        <p:spPr bwMode="auto">
          <a:xfrm>
            <a:off x="5884787" y="1467039"/>
            <a:ext cx="595461" cy="179724"/>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4" descr="Aviva Singlife confirms exec team as US$2.4bn deal completes">
            <a:extLst>
              <a:ext uri="{FF2B5EF4-FFF2-40B4-BE49-F238E27FC236}">
                <a16:creationId xmlns:a16="http://schemas.microsoft.com/office/drawing/2014/main" id="{0D4FD0DD-BDC8-4554-A56A-70772D685BAD}"/>
              </a:ext>
            </a:extLst>
          </p:cNvPr>
          <p:cNvPicPr>
            <a:picLocks noChangeAspect="1" noChangeArrowheads="1"/>
          </p:cNvPicPr>
          <p:nvPr/>
        </p:nvPicPr>
        <p:blipFill>
          <a:blip r:embed="rId108" cstate="screen">
            <a:extLst>
              <a:ext uri="{28A0092B-C50C-407E-A947-70E740481C1C}">
                <a14:useLocalDpi xmlns:a14="http://schemas.microsoft.com/office/drawing/2010/main"/>
              </a:ext>
            </a:extLst>
          </a:blip>
          <a:srcRect/>
          <a:stretch>
            <a:fillRect/>
          </a:stretch>
        </p:blipFill>
        <p:spPr bwMode="auto">
          <a:xfrm>
            <a:off x="6746285" y="1813578"/>
            <a:ext cx="551837" cy="3386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Fullerton Health | Affordable &amp;amp; Accessible Healthcare in Asia Pacific">
            <a:extLst>
              <a:ext uri="{FF2B5EF4-FFF2-40B4-BE49-F238E27FC236}">
                <a16:creationId xmlns:a16="http://schemas.microsoft.com/office/drawing/2014/main" id="{615EABA1-8354-407A-A15A-60A16CF11ACC}"/>
              </a:ext>
            </a:extLst>
          </p:cNvPr>
          <p:cNvPicPr>
            <a:picLocks noChangeAspect="1" noChangeArrowheads="1"/>
          </p:cNvPicPr>
          <p:nvPr/>
        </p:nvPicPr>
        <p:blipFill>
          <a:blip r:embed="rId109" cstate="screen">
            <a:extLst>
              <a:ext uri="{28A0092B-C50C-407E-A947-70E740481C1C}">
                <a14:useLocalDpi xmlns:a14="http://schemas.microsoft.com/office/drawing/2010/main"/>
              </a:ext>
            </a:extLst>
          </a:blip>
          <a:srcRect/>
          <a:stretch>
            <a:fillRect/>
          </a:stretch>
        </p:blipFill>
        <p:spPr bwMode="auto">
          <a:xfrm>
            <a:off x="6539231" y="2193197"/>
            <a:ext cx="758891" cy="21552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alodoc and her renewed image of health guard">
            <a:extLst>
              <a:ext uri="{FF2B5EF4-FFF2-40B4-BE49-F238E27FC236}">
                <a16:creationId xmlns:a16="http://schemas.microsoft.com/office/drawing/2014/main" id="{3AC72BF2-CB42-4E59-95E0-2BCFCD75CFE2}"/>
              </a:ext>
            </a:extLst>
          </p:cNvPr>
          <p:cNvPicPr>
            <a:picLocks noChangeAspect="1" noChangeArrowheads="1"/>
          </p:cNvPicPr>
          <p:nvPr/>
        </p:nvPicPr>
        <p:blipFill>
          <a:blip r:embed="rId110" cstate="screen">
            <a:extLst>
              <a:ext uri="{28A0092B-C50C-407E-A947-70E740481C1C}">
                <a14:useLocalDpi xmlns:a14="http://schemas.microsoft.com/office/drawing/2010/main"/>
              </a:ext>
            </a:extLst>
          </a:blip>
          <a:srcRect/>
          <a:stretch>
            <a:fillRect/>
          </a:stretch>
        </p:blipFill>
        <p:spPr bwMode="auto">
          <a:xfrm>
            <a:off x="8873236" y="1421564"/>
            <a:ext cx="1134943" cy="6384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E04C9AB7-3857-4508-BAFF-926EC9C77FBD}"/>
              </a:ext>
            </a:extLst>
          </p:cNvPr>
          <p:cNvPicPr>
            <a:picLocks noChangeAspect="1"/>
          </p:cNvPicPr>
          <p:nvPr/>
        </p:nvPicPr>
        <p:blipFill>
          <a:blip r:embed="rId111" cstate="screen">
            <a:extLst>
              <a:ext uri="{28A0092B-C50C-407E-A947-70E740481C1C}">
                <a14:useLocalDpi xmlns:a14="http://schemas.microsoft.com/office/drawing/2010/main"/>
              </a:ext>
            </a:extLst>
          </a:blip>
          <a:stretch>
            <a:fillRect/>
          </a:stretch>
        </p:blipFill>
        <p:spPr>
          <a:xfrm>
            <a:off x="4655937" y="1778078"/>
            <a:ext cx="255411" cy="272582"/>
          </a:xfrm>
          <a:prstGeom prst="rect">
            <a:avLst/>
          </a:prstGeom>
        </p:spPr>
      </p:pic>
    </p:spTree>
    <p:custDataLst>
      <p:tags r:id="rId1"/>
    </p:custDataLst>
    <p:extLst>
      <p:ext uri="{BB962C8B-B14F-4D97-AF65-F5344CB8AC3E}">
        <p14:creationId xmlns:p14="http://schemas.microsoft.com/office/powerpoint/2010/main" val="121159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btfpColumnIndicatorGroup2">
            <a:extLst>
              <a:ext uri="{FF2B5EF4-FFF2-40B4-BE49-F238E27FC236}">
                <a16:creationId xmlns:a16="http://schemas.microsoft.com/office/drawing/2014/main" id="{D9B47CDB-9089-4A62-867A-F9443423532D}"/>
              </a:ext>
            </a:extLst>
          </p:cNvPr>
          <p:cNvGrpSpPr/>
          <p:nvPr/>
        </p:nvGrpSpPr>
        <p:grpSpPr>
          <a:xfrm>
            <a:off x="0" y="6926580"/>
            <a:ext cx="12192000" cy="137160"/>
            <a:chOff x="0" y="6926580"/>
            <a:chExt cx="12192000" cy="137160"/>
          </a:xfrm>
        </p:grpSpPr>
        <p:sp>
          <p:nvSpPr>
            <p:cNvPr id="15" name="btfpColumnGapBlocker696132">
              <a:extLst>
                <a:ext uri="{FF2B5EF4-FFF2-40B4-BE49-F238E27FC236}">
                  <a16:creationId xmlns:a16="http://schemas.microsoft.com/office/drawing/2014/main" id="{D74A1DD5-3304-4337-B030-ADFA8C6AB3F7}"/>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zh-CN" altLang="en-US" sz="1600" err="1">
                <a:solidFill>
                  <a:schemeClr val="tx1"/>
                </a:solidFill>
              </a:endParaRPr>
            </a:p>
          </p:txBody>
        </p:sp>
        <p:sp>
          <p:nvSpPr>
            <p:cNvPr id="13" name="btfpColumnGapBlocker881945">
              <a:extLst>
                <a:ext uri="{FF2B5EF4-FFF2-40B4-BE49-F238E27FC236}">
                  <a16:creationId xmlns:a16="http://schemas.microsoft.com/office/drawing/2014/main" id="{E168EF3E-A6FB-47FE-9569-F419E6BFF2C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zh-CN" altLang="en-US" sz="1600" err="1">
                <a:solidFill>
                  <a:schemeClr val="tx1"/>
                </a:solidFill>
              </a:endParaRPr>
            </a:p>
          </p:txBody>
        </p:sp>
        <p:cxnSp>
          <p:nvCxnSpPr>
            <p:cNvPr id="11" name="btfpColumnIndicator397623">
              <a:extLst>
                <a:ext uri="{FF2B5EF4-FFF2-40B4-BE49-F238E27FC236}">
                  <a16:creationId xmlns:a16="http://schemas.microsoft.com/office/drawing/2014/main" id="{7D523B8B-BD79-4696-9153-FE870EBDA9BD}"/>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823238">
              <a:extLst>
                <a:ext uri="{FF2B5EF4-FFF2-40B4-BE49-F238E27FC236}">
                  <a16:creationId xmlns:a16="http://schemas.microsoft.com/office/drawing/2014/main" id="{98532269-6872-4954-B166-F546A94F1E87}"/>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ColumnIndicatorGroup1">
            <a:extLst>
              <a:ext uri="{FF2B5EF4-FFF2-40B4-BE49-F238E27FC236}">
                <a16:creationId xmlns:a16="http://schemas.microsoft.com/office/drawing/2014/main" id="{111BE9AE-AA0E-4F95-A1A2-33931D0385A1}"/>
              </a:ext>
            </a:extLst>
          </p:cNvPr>
          <p:cNvGrpSpPr/>
          <p:nvPr/>
        </p:nvGrpSpPr>
        <p:grpSpPr>
          <a:xfrm>
            <a:off x="0" y="-205740"/>
            <a:ext cx="12192000" cy="137160"/>
            <a:chOff x="0" y="-205740"/>
            <a:chExt cx="12192000" cy="137160"/>
          </a:xfrm>
        </p:grpSpPr>
        <p:sp>
          <p:nvSpPr>
            <p:cNvPr id="14" name="btfpColumnGapBlocker208233">
              <a:extLst>
                <a:ext uri="{FF2B5EF4-FFF2-40B4-BE49-F238E27FC236}">
                  <a16:creationId xmlns:a16="http://schemas.microsoft.com/office/drawing/2014/main" id="{864B15CA-BDBA-4381-B576-35B2C817314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zh-CN" altLang="en-US" sz="1600" err="1">
                <a:solidFill>
                  <a:schemeClr val="tx1"/>
                </a:solidFill>
              </a:endParaRPr>
            </a:p>
          </p:txBody>
        </p:sp>
        <p:sp>
          <p:nvSpPr>
            <p:cNvPr id="12" name="btfpColumnGapBlocker765549">
              <a:extLst>
                <a:ext uri="{FF2B5EF4-FFF2-40B4-BE49-F238E27FC236}">
                  <a16:creationId xmlns:a16="http://schemas.microsoft.com/office/drawing/2014/main" id="{8DEED280-685E-4DB1-B3A5-8613F462118A}"/>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zh-CN" altLang="en-US" sz="1600" err="1">
                <a:solidFill>
                  <a:schemeClr val="tx1"/>
                </a:solidFill>
              </a:endParaRPr>
            </a:p>
          </p:txBody>
        </p:sp>
        <p:cxnSp>
          <p:nvCxnSpPr>
            <p:cNvPr id="10" name="btfpColumnIndicator599464">
              <a:extLst>
                <a:ext uri="{FF2B5EF4-FFF2-40B4-BE49-F238E27FC236}">
                  <a16:creationId xmlns:a16="http://schemas.microsoft.com/office/drawing/2014/main" id="{825B4D05-13CD-4F43-9DCF-63B0DDF42465}"/>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30229">
              <a:extLst>
                <a:ext uri="{FF2B5EF4-FFF2-40B4-BE49-F238E27FC236}">
                  <a16:creationId xmlns:a16="http://schemas.microsoft.com/office/drawing/2014/main" id="{07EAD50E-0F17-4786-B826-D63B94DB3ABD}"/>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775" name="Rectangle 774"/>
          <p:cNvSpPr/>
          <p:nvPr/>
        </p:nvSpPr>
        <p:spPr>
          <a:xfrm>
            <a:off x="4136560" y="2648549"/>
            <a:ext cx="1745967" cy="1046865"/>
          </a:xfrm>
          <a:prstGeom prst="rect">
            <a:avLst/>
          </a:prstGeom>
          <a:solidFill>
            <a:srgbClr val="FFFFFF">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324000" tIns="72000" rIns="36000" bIns="36000" rtlCol="0" anchor="t"/>
          <a:lstStyle/>
          <a:p>
            <a:pPr marL="0" indent="0">
              <a:buNone/>
            </a:pPr>
            <a:r>
              <a:rPr lang="en-US" sz="1200" b="1">
                <a:solidFill>
                  <a:srgbClr val="000000"/>
                </a:solidFill>
              </a:rPr>
              <a:t>Japan</a:t>
            </a:r>
          </a:p>
        </p:txBody>
      </p:sp>
      <p:sp>
        <p:nvSpPr>
          <p:cNvPr id="659" name="Rectangle 658"/>
          <p:cNvSpPr/>
          <p:nvPr/>
        </p:nvSpPr>
        <p:spPr>
          <a:xfrm>
            <a:off x="3902547" y="5291234"/>
            <a:ext cx="2038092" cy="1000901"/>
          </a:xfrm>
          <a:prstGeom prst="rect">
            <a:avLst/>
          </a:prstGeom>
          <a:solidFill>
            <a:srgbClr val="FFFFFF">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324000" tIns="72000" rIns="36000" bIns="36000" rtlCol="0" anchor="t"/>
          <a:lstStyle/>
          <a:p>
            <a:pPr marL="0" indent="0">
              <a:buNone/>
            </a:pPr>
            <a:r>
              <a:rPr lang="en-US" sz="1200" b="1">
                <a:solidFill>
                  <a:schemeClr val="tx1"/>
                </a:solidFill>
              </a:rPr>
              <a:t>	Australia</a:t>
            </a:r>
          </a:p>
        </p:txBody>
      </p:sp>
      <p:sp>
        <p:nvSpPr>
          <p:cNvPr id="393" name="Rectangle 392"/>
          <p:cNvSpPr/>
          <p:nvPr/>
        </p:nvSpPr>
        <p:spPr>
          <a:xfrm>
            <a:off x="308632" y="3995937"/>
            <a:ext cx="2160511" cy="2339340"/>
          </a:xfrm>
          <a:prstGeom prst="rect">
            <a:avLst/>
          </a:prstGeom>
          <a:solidFill>
            <a:srgbClr val="FFFFFF">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324000" tIns="72000" rIns="36000" bIns="36000" rtlCol="0" anchor="t"/>
          <a:lstStyle/>
          <a:p>
            <a:pPr marL="0" indent="0">
              <a:buNone/>
            </a:pPr>
            <a:r>
              <a:rPr lang="en-US" sz="1200" b="1">
                <a:solidFill>
                  <a:schemeClr val="tx1"/>
                </a:solidFill>
              </a:rPr>
              <a:t>India</a:t>
            </a:r>
          </a:p>
        </p:txBody>
      </p:sp>
      <p:pic>
        <p:nvPicPr>
          <p:cNvPr id="354" name="Picture 353"/>
          <p:cNvPicPr>
            <a:picLocks noChangeAspect="1"/>
          </p:cNvPicPr>
          <p:nvPr/>
        </p:nvPicPr>
        <p:blipFill>
          <a:blip r:embed="rId6"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423579" y="2048248"/>
            <a:ext cx="3308770" cy="4216758"/>
          </a:xfrm>
          <a:prstGeom prst="rect">
            <a:avLst/>
          </a:prstGeom>
          <a:ln>
            <a:noFill/>
          </a:ln>
          <a:effectLst/>
        </p:spPr>
      </p:pic>
      <p:sp>
        <p:nvSpPr>
          <p:cNvPr id="2" name="Title 1"/>
          <p:cNvSpPr>
            <a:spLocks noGrp="1"/>
          </p:cNvSpPr>
          <p:nvPr>
            <p:ph type="title"/>
          </p:nvPr>
        </p:nvSpPr>
        <p:spPr/>
        <p:txBody>
          <a:bodyPr wrap="square"/>
          <a:lstStyle/>
          <a:p>
            <a:r>
              <a:rPr lang="en-US"/>
              <a:t>We have an extensive network of healthcare experts across all major APAC geographies and deep bench of healthcare PE experts globally</a:t>
            </a:r>
          </a:p>
        </p:txBody>
      </p:sp>
      <p:sp>
        <p:nvSpPr>
          <p:cNvPr id="7" name="btfpNotesBox224088"/>
          <p:cNvSpPr txBox="1"/>
          <p:nvPr>
            <p:custDataLst>
              <p:tags r:id="rId2"/>
            </p:custDataLst>
          </p:nvPr>
        </p:nvSpPr>
        <p:spPr bwMode="gray">
          <a:xfrm>
            <a:off x="330200" y="6444238"/>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&amp; Company</a:t>
            </a:r>
            <a:endParaRPr lang="en-US" sz="800" err="1">
              <a:solidFill>
                <a:srgbClr val="000000"/>
              </a:solidFill>
            </a:endParaRPr>
          </a:p>
        </p:txBody>
      </p:sp>
      <p:grpSp>
        <p:nvGrpSpPr>
          <p:cNvPr id="177" name="btfpColumnHeaderBox956831"/>
          <p:cNvGrpSpPr/>
          <p:nvPr>
            <p:custDataLst>
              <p:tags r:id="rId3"/>
            </p:custDataLst>
          </p:nvPr>
        </p:nvGrpSpPr>
        <p:grpSpPr>
          <a:xfrm>
            <a:off x="330200" y="1270000"/>
            <a:ext cx="11531600" cy="293090"/>
            <a:chOff x="330200" y="1292823"/>
            <a:chExt cx="5495528" cy="293090"/>
          </a:xfrm>
        </p:grpSpPr>
        <p:sp>
          <p:nvSpPr>
            <p:cNvPr id="171" name="btfpColumnHeaderBoxText956831"/>
            <p:cNvSpPr txBox="1"/>
            <p:nvPr/>
          </p:nvSpPr>
          <p:spPr bwMode="gray">
            <a:xfrm>
              <a:off x="330200" y="1292823"/>
              <a:ext cx="5495528" cy="285432"/>
            </a:xfrm>
            <a:prstGeom prst="rect">
              <a:avLst/>
            </a:prstGeom>
            <a:noFill/>
          </p:spPr>
          <p:txBody>
            <a:bodyPr vert="horz" wrap="square" lIns="36036" tIns="36036" rIns="36036" bIns="36036" rtlCol="0" anchor="b">
              <a:spAutoFit/>
            </a:bodyPr>
            <a:lstStyle/>
            <a:p>
              <a:pPr marL="0" indent="0">
                <a:spcBef>
                  <a:spcPts val="0"/>
                </a:spcBef>
                <a:buNone/>
              </a:pPr>
              <a:r>
                <a:rPr lang="en-SG" sz="1400" b="1">
                  <a:solidFill>
                    <a:srgbClr val="000000"/>
                  </a:solidFill>
                </a:rPr>
                <a:t>Network of healthcare experts across all major APAC markets</a:t>
              </a:r>
            </a:p>
          </p:txBody>
        </p:sp>
        <p:cxnSp>
          <p:nvCxnSpPr>
            <p:cNvPr id="172" name="btfpColumnHeaderBoxLine956831"/>
            <p:cNvCxnSpPr/>
            <p:nvPr/>
          </p:nvCxnSpPr>
          <p:spPr bwMode="gray">
            <a:xfrm>
              <a:off x="330200"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417" name="Picture 4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69052" y="4032884"/>
            <a:ext cx="236326" cy="236326"/>
          </a:xfrm>
          <a:prstGeom prst="rect">
            <a:avLst/>
          </a:prstGeom>
        </p:spPr>
      </p:pic>
      <p:sp>
        <p:nvSpPr>
          <p:cNvPr id="634" name="Rectangle 633"/>
          <p:cNvSpPr/>
          <p:nvPr/>
        </p:nvSpPr>
        <p:spPr>
          <a:xfrm>
            <a:off x="3633143" y="3916005"/>
            <a:ext cx="2441073" cy="1000901"/>
          </a:xfrm>
          <a:prstGeom prst="rect">
            <a:avLst/>
          </a:prstGeom>
          <a:solidFill>
            <a:srgbClr val="FFFFFF">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324000" tIns="72000" rIns="36000" bIns="36000" rtlCol="0" anchor="t"/>
          <a:lstStyle/>
          <a:p>
            <a:pPr marL="0" indent="0">
              <a:buNone/>
            </a:pPr>
            <a:r>
              <a:rPr lang="en-US" sz="1200" b="1">
                <a:solidFill>
                  <a:schemeClr val="tx1"/>
                </a:solidFill>
              </a:rPr>
              <a:t>Southeast Asia</a:t>
            </a:r>
          </a:p>
        </p:txBody>
      </p:sp>
      <p:pic>
        <p:nvPicPr>
          <p:cNvPr id="6" name="Picture 5"/>
          <p:cNvPicPr>
            <a:picLocks/>
          </p:cNvPicPr>
          <p:nvPr/>
        </p:nvPicPr>
        <p:blipFill>
          <a:blip r:embed="rId8">
            <a:extLst>
              <a:ext uri="{28A0092B-C50C-407E-A947-70E740481C1C}">
                <a14:useLocalDpi xmlns:a14="http://schemas.microsoft.com/office/drawing/2010/main"/>
              </a:ext>
            </a:extLst>
          </a:blip>
          <a:stretch>
            <a:fillRect/>
          </a:stretch>
        </p:blipFill>
        <p:spPr>
          <a:xfrm>
            <a:off x="3682460" y="3952952"/>
            <a:ext cx="243999" cy="236326"/>
          </a:xfrm>
          <a:prstGeom prst="ellipse">
            <a:avLst/>
          </a:prstGeom>
          <a:noFill/>
        </p:spPr>
      </p:pic>
      <p:pic>
        <p:nvPicPr>
          <p:cNvPr id="261" name="Picture 26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55321" y="5326377"/>
            <a:ext cx="243999" cy="243309"/>
          </a:xfrm>
          <a:prstGeom prst="rect">
            <a:avLst/>
          </a:prstGeom>
        </p:spPr>
      </p:pic>
      <p:sp>
        <p:nvSpPr>
          <p:cNvPr id="710" name="Rectangle 709"/>
          <p:cNvSpPr/>
          <p:nvPr/>
        </p:nvSpPr>
        <p:spPr>
          <a:xfrm>
            <a:off x="1683358" y="1641113"/>
            <a:ext cx="1658590" cy="368234"/>
          </a:xfrm>
          <a:prstGeom prst="rect">
            <a:avLst/>
          </a:prstGeom>
          <a:solidFill>
            <a:srgbClr val="FFFFFF">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324000" tIns="72000" rIns="36000" bIns="36000" rtlCol="0" anchor="t"/>
          <a:lstStyle/>
          <a:p>
            <a:pPr marL="0" indent="0">
              <a:buNone/>
            </a:pPr>
            <a:r>
              <a:rPr lang="en-US" sz="1200" b="1">
                <a:solidFill>
                  <a:schemeClr val="tx1"/>
                </a:solidFill>
              </a:rPr>
              <a:t>      Greater China</a:t>
            </a:r>
          </a:p>
        </p:txBody>
      </p:sp>
      <p:pic>
        <p:nvPicPr>
          <p:cNvPr id="227" name="Picture 22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34460" y="1679327"/>
            <a:ext cx="236326" cy="236326"/>
          </a:xfrm>
          <a:prstGeom prst="rect">
            <a:avLst/>
          </a:prstGeom>
        </p:spPr>
      </p:pic>
      <p:pic>
        <p:nvPicPr>
          <p:cNvPr id="735" name="Picture 73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989341" y="1679327"/>
            <a:ext cx="236326" cy="236326"/>
          </a:xfrm>
          <a:prstGeom prst="rect">
            <a:avLst/>
          </a:prstGeom>
        </p:spPr>
      </p:pic>
      <p:pic>
        <p:nvPicPr>
          <p:cNvPr id="255" name="Picture 25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182652" y="2685524"/>
            <a:ext cx="235660" cy="236326"/>
          </a:xfrm>
          <a:prstGeom prst="rect">
            <a:avLst/>
          </a:prstGeom>
        </p:spPr>
      </p:pic>
      <p:sp>
        <p:nvSpPr>
          <p:cNvPr id="3" name="btfpLayoutConfig" hidden="1"/>
          <p:cNvSpPr txBox="1"/>
          <p:nvPr/>
        </p:nvSpPr>
        <p:spPr bwMode="gray">
          <a:xfrm>
            <a:off x="12700" y="12700"/>
            <a:ext cx="890235"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overall_1_132405599379946551 columns_1_132405599379946551 7_1_132405599379946551 177_1_132405599379946551 182_1_132405599379946551 </a:t>
            </a:r>
            <a:endParaRPr lang="en-SG" sz="100" err="1">
              <a:solidFill>
                <a:srgbClr val="FFFFFF">
                  <a:alpha val="0"/>
                </a:srgbClr>
              </a:solidFill>
            </a:endParaRPr>
          </a:p>
        </p:txBody>
      </p:sp>
      <p:grpSp>
        <p:nvGrpSpPr>
          <p:cNvPr id="5" name="Group 4">
            <a:extLst>
              <a:ext uri="{FF2B5EF4-FFF2-40B4-BE49-F238E27FC236}">
                <a16:creationId xmlns:a16="http://schemas.microsoft.com/office/drawing/2014/main" id="{1C98316F-A0FF-4AB8-BC6C-3EF8F86F658F}"/>
              </a:ext>
            </a:extLst>
          </p:cNvPr>
          <p:cNvGrpSpPr/>
          <p:nvPr/>
        </p:nvGrpSpPr>
        <p:grpSpPr>
          <a:xfrm>
            <a:off x="3991132" y="2985707"/>
            <a:ext cx="2475338" cy="476735"/>
            <a:chOff x="3991132" y="2985707"/>
            <a:chExt cx="2475338" cy="476735"/>
          </a:xfrm>
        </p:grpSpPr>
        <p:pic>
          <p:nvPicPr>
            <p:cNvPr id="133" name="Picture 132">
              <a:extLst>
                <a:ext uri="{FF2B5EF4-FFF2-40B4-BE49-F238E27FC236}">
                  <a16:creationId xmlns:a16="http://schemas.microsoft.com/office/drawing/2014/main" id="{607DB828-5224-4141-8C05-DCA519B6EF70}"/>
                </a:ext>
              </a:extLst>
            </p:cNvPr>
            <p:cNvPicPr>
              <a:picLocks/>
            </p:cNvPicPr>
            <p:nvPr/>
          </p:nvPicPr>
          <p:blipFill>
            <a:blip r:embed="rId1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991132" y="2996098"/>
              <a:ext cx="466344" cy="466344"/>
            </a:xfrm>
            <a:prstGeom prst="rect">
              <a:avLst/>
            </a:prstGeom>
            <a:ln>
              <a:noFill/>
            </a:ln>
            <a:effectLst/>
          </p:spPr>
        </p:pic>
        <p:pic>
          <p:nvPicPr>
            <p:cNvPr id="134" name="Picture 133">
              <a:extLst>
                <a:ext uri="{FF2B5EF4-FFF2-40B4-BE49-F238E27FC236}">
                  <a16:creationId xmlns:a16="http://schemas.microsoft.com/office/drawing/2014/main" id="{B8A47CB1-63E4-48DB-8AC5-782D758F08BE}"/>
                </a:ext>
              </a:extLst>
            </p:cNvPr>
            <p:cNvPicPr>
              <a:picLocks/>
            </p:cNvPicPr>
            <p:nvPr/>
          </p:nvPicPr>
          <p:blipFill>
            <a:blip r:embed="rId1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489620" y="2989797"/>
              <a:ext cx="466344" cy="466344"/>
            </a:xfrm>
            <a:prstGeom prst="rect">
              <a:avLst/>
            </a:prstGeom>
            <a:ln>
              <a:noFill/>
            </a:ln>
            <a:effectLst/>
          </p:spPr>
        </p:pic>
        <p:pic>
          <p:nvPicPr>
            <p:cNvPr id="24" name="Picture 23">
              <a:extLst>
                <a:ext uri="{FF2B5EF4-FFF2-40B4-BE49-F238E27FC236}">
                  <a16:creationId xmlns:a16="http://schemas.microsoft.com/office/drawing/2014/main" id="{9AEFBD6C-6B74-4529-A4E3-0222A605C74F}"/>
                </a:ext>
              </a:extLst>
            </p:cNvPr>
            <p:cNvPicPr>
              <a:picLocks/>
            </p:cNvPicPr>
            <p:nvPr/>
          </p:nvPicPr>
          <p:blipFill>
            <a:blip r:embed="rId1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5002361" y="2989797"/>
              <a:ext cx="466344" cy="466344"/>
            </a:xfrm>
            <a:prstGeom prst="rect">
              <a:avLst/>
            </a:prstGeom>
            <a:ln>
              <a:noFill/>
            </a:ln>
            <a:effectLst/>
          </p:spPr>
        </p:pic>
        <p:pic>
          <p:nvPicPr>
            <p:cNvPr id="181" name="Picture 180">
              <a:extLst>
                <a:ext uri="{FF2B5EF4-FFF2-40B4-BE49-F238E27FC236}">
                  <a16:creationId xmlns:a16="http://schemas.microsoft.com/office/drawing/2014/main" id="{204B97BF-9D75-47AF-9771-2A022ACDAFAB}"/>
                </a:ext>
              </a:extLst>
            </p:cNvPr>
            <p:cNvPicPr>
              <a:picLocks/>
            </p:cNvPicPr>
            <p:nvPr/>
          </p:nvPicPr>
          <p:blipFill>
            <a:blip r:embed="rId1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5497776" y="2990572"/>
              <a:ext cx="466344" cy="466344"/>
            </a:xfrm>
            <a:prstGeom prst="rect">
              <a:avLst/>
            </a:prstGeom>
            <a:ln>
              <a:noFill/>
            </a:ln>
            <a:effectLst/>
          </p:spPr>
        </p:pic>
        <p:pic>
          <p:nvPicPr>
            <p:cNvPr id="26" name="Picture 25" descr="A picture containing person, wall, indoor, person&#10;&#10;Description automatically generated">
              <a:extLst>
                <a:ext uri="{FF2B5EF4-FFF2-40B4-BE49-F238E27FC236}">
                  <a16:creationId xmlns:a16="http://schemas.microsoft.com/office/drawing/2014/main" id="{DAE0A0D5-A199-4FC4-871F-D9F5229AE8D0}"/>
                </a:ext>
              </a:extLst>
            </p:cNvPr>
            <p:cNvPicPr>
              <a:picLocks/>
            </p:cNvPicPr>
            <p:nvPr/>
          </p:nvPicPr>
          <p:blipFill>
            <a:blip r:embed="rId1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6000126" y="2985707"/>
              <a:ext cx="466344" cy="466344"/>
            </a:xfrm>
            <a:prstGeom prst="rect">
              <a:avLst/>
            </a:prstGeom>
            <a:ln>
              <a:noFill/>
            </a:ln>
            <a:effectLst/>
          </p:spPr>
        </p:pic>
      </p:grpSp>
      <p:sp>
        <p:nvSpPr>
          <p:cNvPr id="220" name="Source">
            <a:extLst>
              <a:ext uri="{FF2B5EF4-FFF2-40B4-BE49-F238E27FC236}">
                <a16:creationId xmlns:a16="http://schemas.microsoft.com/office/drawing/2014/main" id="{5F8B7CDD-6678-4B02-B443-17C918274793}"/>
              </a:ext>
            </a:extLst>
          </p:cNvPr>
          <p:cNvSpPr>
            <a:spLocks noGrp="1"/>
          </p:cNvSpPr>
          <p:nvPr/>
        </p:nvSpPr>
        <p:spPr bwMode="auto">
          <a:xfrm>
            <a:off x="8172678" y="4865792"/>
            <a:ext cx="1845377" cy="215444"/>
          </a:xfrm>
          <a:prstGeom prst="rect">
            <a:avLst/>
          </a:prstGeom>
          <a:solidFill>
            <a:srgbClr val="FFFFFF"/>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rgbClr val="CC0000"/>
                </a:solidFill>
                <a:prstDash val="solid"/>
                <a:miter lim="800000"/>
                <a:headEnd type="none" w="med" len="med"/>
                <a:tailEnd type="none" w="med" len="med"/>
              </a14:hiddenLine>
            </a:ext>
          </a:extLst>
        </p:spPr>
        <p:txBody>
          <a:bodyPr vert="horz" wrap="none" lIns="91440" tIns="0" rIns="91440" bIns="0" numCol="1" anchor="t" anchorCtr="0" compatLnSpc="1">
            <a:prstTxWarp prst="textNoShape">
              <a:avLst/>
            </a:prstTxWarp>
            <a:noAutofit/>
          </a:bodyPr>
          <a:lstStyle>
            <a:lvl1pPr marL="91440" indent="-91440" algn="l" defTabSz="981075" rtl="0" eaLnBrk="0" fontAlgn="base" hangingPunct="0">
              <a:spcBef>
                <a:spcPct val="40000"/>
              </a:spcBef>
              <a:spcAft>
                <a:spcPct val="0"/>
              </a:spcAft>
              <a:buClr>
                <a:schemeClr val="tx1"/>
              </a:buClr>
              <a:buFont typeface="Verdana" pitchFamily="34" charset="0"/>
              <a:buChar char="•"/>
              <a:tabLst>
                <a:tab pos="173038" algn="l"/>
              </a:tabLst>
              <a:defRPr sz="1000">
                <a:solidFill>
                  <a:schemeClr val="tx1"/>
                </a:solidFill>
                <a:latin typeface="Verdana" pitchFamily="34" charset="0"/>
                <a:ea typeface="+mn-ea"/>
                <a:cs typeface="+mn-cs"/>
              </a:defRPr>
            </a:lvl1pPr>
            <a:lvl2pPr marL="365125" indent="-118872" algn="l" defTabSz="981075" rtl="0" eaLnBrk="0" fontAlgn="base" hangingPunct="0">
              <a:spcBef>
                <a:spcPct val="20000"/>
              </a:spcBef>
              <a:spcAft>
                <a:spcPct val="0"/>
              </a:spcAft>
              <a:buClr>
                <a:schemeClr val="tx1"/>
              </a:buClr>
              <a:buChar char="-"/>
              <a:defRPr sz="800">
                <a:solidFill>
                  <a:schemeClr val="tx1"/>
                </a:solidFill>
                <a:latin typeface="Verdana" pitchFamily="34" charset="0"/>
              </a:defRPr>
            </a:lvl2pPr>
            <a:lvl3pPr marL="812800" indent="-200025" algn="l" defTabSz="981075" rtl="0" eaLnBrk="0" fontAlgn="base" hangingPunct="0">
              <a:spcBef>
                <a:spcPct val="20000"/>
              </a:spcBef>
              <a:spcAft>
                <a:spcPct val="0"/>
              </a:spcAft>
              <a:buClr>
                <a:schemeClr val="tx1"/>
              </a:buClr>
              <a:buFont typeface="Marlett" pitchFamily="2" charset="2"/>
              <a:buChar char="8"/>
              <a:defRPr sz="800">
                <a:solidFill>
                  <a:schemeClr val="tx1"/>
                </a:solidFill>
                <a:latin typeface="Verdana" pitchFamily="34" charset="0"/>
              </a:defRPr>
            </a:lvl3pPr>
            <a:lvl4pPr marL="1144588" indent="-206375" algn="l" defTabSz="981075" rtl="0" eaLnBrk="0" fontAlgn="base" hangingPunct="0">
              <a:spcBef>
                <a:spcPct val="20000"/>
              </a:spcBef>
              <a:spcAft>
                <a:spcPct val="0"/>
              </a:spcAft>
              <a:buClr>
                <a:schemeClr val="tx1"/>
              </a:buClr>
              <a:buChar char="-"/>
              <a:defRPr sz="800">
                <a:solidFill>
                  <a:schemeClr val="tx1"/>
                </a:solidFill>
                <a:latin typeface="Verdana" pitchFamily="34" charset="0"/>
              </a:defRPr>
            </a:lvl4pPr>
            <a:lvl5pPr marL="21574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5pPr>
            <a:lvl6pPr marL="26146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6pPr>
            <a:lvl7pPr marL="30718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7pPr>
            <a:lvl8pPr marL="35290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8pPr>
            <a:lvl9pPr marL="39862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9pPr>
          </a:lstStyle>
          <a:p>
            <a:pPr marL="0" indent="0" algn="ctr" defTabSz="914400" eaLnBrk="1" fontAlgn="auto" hangingPunct="1">
              <a:spcBef>
                <a:spcPts val="0"/>
              </a:spcBef>
              <a:spcAft>
                <a:spcPts val="0"/>
              </a:spcAft>
              <a:buClr>
                <a:srgbClr val="000000"/>
              </a:buClr>
              <a:buNone/>
              <a:tabLst/>
              <a:defRPr/>
            </a:pPr>
            <a:r>
              <a:rPr lang="en-US" sz="1400" b="1">
                <a:solidFill>
                  <a:srgbClr val="CC0000"/>
                </a:solidFill>
                <a:latin typeface="+mn-lt"/>
              </a:rPr>
              <a:t>Europe/Middle East</a:t>
            </a:r>
          </a:p>
        </p:txBody>
      </p:sp>
      <p:grpSp>
        <p:nvGrpSpPr>
          <p:cNvPr id="221" name="Group 220">
            <a:extLst>
              <a:ext uri="{FF2B5EF4-FFF2-40B4-BE49-F238E27FC236}">
                <a16:creationId xmlns:a16="http://schemas.microsoft.com/office/drawing/2014/main" id="{3C379C16-38B7-4C9C-865F-07F59A8F2520}"/>
              </a:ext>
            </a:extLst>
          </p:cNvPr>
          <p:cNvGrpSpPr/>
          <p:nvPr/>
        </p:nvGrpSpPr>
        <p:grpSpPr>
          <a:xfrm>
            <a:off x="6941913" y="2093789"/>
            <a:ext cx="4762922" cy="2699072"/>
            <a:chOff x="6473091" y="2047272"/>
            <a:chExt cx="5231744" cy="2745589"/>
          </a:xfrm>
        </p:grpSpPr>
        <p:pic>
          <p:nvPicPr>
            <p:cNvPr id="222" name="Picture 4" descr="https://gxcdocs.local.bain.com/gxc3/files/Employee_Images/48564.jpg">
              <a:extLst>
                <a:ext uri="{FF2B5EF4-FFF2-40B4-BE49-F238E27FC236}">
                  <a16:creationId xmlns:a16="http://schemas.microsoft.com/office/drawing/2014/main" id="{999045D0-0B7D-4467-A154-DCB1B5192AFF}"/>
                </a:ext>
              </a:extLst>
            </p:cNvPr>
            <p:cNvPicPr>
              <a:picLocks noChangeAspect="1" noChangeArrowheads="1"/>
            </p:cNvPicPr>
            <p:nvPr/>
          </p:nvPicPr>
          <p:blipFill>
            <a:blip r:embed="rId18" cstate="email">
              <a:grayscl/>
              <a:extLst>
                <a:ext uri="{28A0092B-C50C-407E-A947-70E740481C1C}">
                  <a14:useLocalDpi xmlns:a14="http://schemas.microsoft.com/office/drawing/2010/main"/>
                </a:ext>
              </a:extLst>
            </a:blip>
            <a:srcRect/>
            <a:stretch>
              <a:fillRect/>
            </a:stretch>
          </p:blipFill>
          <p:spPr bwMode="auto">
            <a:xfrm>
              <a:off x="11293355" y="204888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4" descr="Grace Shieh">
              <a:extLst>
                <a:ext uri="{FF2B5EF4-FFF2-40B4-BE49-F238E27FC236}">
                  <a16:creationId xmlns:a16="http://schemas.microsoft.com/office/drawing/2014/main" id="{CCC9D7B6-0D98-4514-AE93-D4C173609723}"/>
                </a:ext>
              </a:extLst>
            </p:cNvPr>
            <p:cNvPicPr preferRelativeResize="0">
              <a:picLocks noChangeArrowheads="1"/>
            </p:cNvPicPr>
            <p:nvPr/>
          </p:nvPicPr>
          <p:blipFill>
            <a:blip r:embed="rId19" cstate="email">
              <a:grayscl/>
              <a:extLst>
                <a:ext uri="{28A0092B-C50C-407E-A947-70E740481C1C}">
                  <a14:useLocalDpi xmlns:a14="http://schemas.microsoft.com/office/drawing/2010/main"/>
                </a:ext>
              </a:extLst>
            </a:blip>
            <a:srcRect/>
            <a:stretch>
              <a:fillRect/>
            </a:stretch>
          </p:blipFill>
          <p:spPr bwMode="auto">
            <a:xfrm>
              <a:off x="7964389" y="2047534"/>
              <a:ext cx="438835" cy="414190"/>
            </a:xfrm>
            <a:prstGeom prst="rect">
              <a:avLst/>
            </a:prstGeom>
            <a:noFill/>
            <a:effectLst/>
          </p:spPr>
        </p:pic>
        <p:pic>
          <p:nvPicPr>
            <p:cNvPr id="224" name="Picture 124" descr="photo_6">
              <a:extLst>
                <a:ext uri="{FF2B5EF4-FFF2-40B4-BE49-F238E27FC236}">
                  <a16:creationId xmlns:a16="http://schemas.microsoft.com/office/drawing/2014/main" id="{96116556-E848-4D55-9BBC-38B35FCAB999}"/>
                </a:ext>
              </a:extLst>
            </p:cNvPr>
            <p:cNvPicPr>
              <a:picLocks/>
            </p:cNvPicPr>
            <p:nvPr/>
          </p:nvPicPr>
          <p:blipFill>
            <a:blip r:embed="rId20" cstate="email">
              <a:grayscl/>
              <a:extLst>
                <a:ext uri="{28A0092B-C50C-407E-A947-70E740481C1C}">
                  <a14:useLocalDpi xmlns:a14="http://schemas.microsoft.com/office/drawing/2010/main"/>
                </a:ext>
              </a:extLst>
            </a:blip>
            <a:srcRect/>
            <a:stretch>
              <a:fillRect/>
            </a:stretch>
          </p:blipFill>
          <p:spPr bwMode="auto">
            <a:xfrm>
              <a:off x="9322229" y="2511145"/>
              <a:ext cx="439467"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 name="Picture 124" descr="photo_6">
              <a:extLst>
                <a:ext uri="{FF2B5EF4-FFF2-40B4-BE49-F238E27FC236}">
                  <a16:creationId xmlns:a16="http://schemas.microsoft.com/office/drawing/2014/main" id="{178957A8-A80D-46E3-A252-FE44F0606C50}"/>
                </a:ext>
              </a:extLst>
            </p:cNvPr>
            <p:cNvPicPr>
              <a:picLocks noChangeAspect="1"/>
            </p:cNvPicPr>
            <p:nvPr/>
          </p:nvPicPr>
          <p:blipFill>
            <a:blip r:embed="rId21" cstate="email">
              <a:grayscl/>
              <a:extLst>
                <a:ext uri="{28A0092B-C50C-407E-A947-70E740481C1C}">
                  <a14:useLocalDpi xmlns:a14="http://schemas.microsoft.com/office/drawing/2010/main"/>
                </a:ext>
              </a:extLst>
            </a:blip>
            <a:srcRect/>
            <a:stretch>
              <a:fillRect/>
            </a:stretch>
          </p:blipFill>
          <p:spPr bwMode="auto">
            <a:xfrm>
              <a:off x="7902053" y="3461022"/>
              <a:ext cx="440022" cy="41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6" name="Picture 124" descr="photo_6">
              <a:extLst>
                <a:ext uri="{FF2B5EF4-FFF2-40B4-BE49-F238E27FC236}">
                  <a16:creationId xmlns:a16="http://schemas.microsoft.com/office/drawing/2014/main" id="{EE8CE54A-FCD0-4B50-BD89-AB526DC3DF32}"/>
                </a:ext>
              </a:extLst>
            </p:cNvPr>
            <p:cNvPicPr>
              <a:picLocks/>
            </p:cNvPicPr>
            <p:nvPr/>
          </p:nvPicPr>
          <p:blipFill>
            <a:blip r:embed="rId22" cstate="email">
              <a:grayscl/>
              <a:extLst>
                <a:ext uri="{28A0092B-C50C-407E-A947-70E740481C1C}">
                  <a14:useLocalDpi xmlns:a14="http://schemas.microsoft.com/office/drawing/2010/main"/>
                </a:ext>
              </a:extLst>
            </a:blip>
            <a:srcRect/>
            <a:stretch>
              <a:fillRect/>
            </a:stretch>
          </p:blipFill>
          <p:spPr bwMode="auto">
            <a:xfrm>
              <a:off x="6473091" y="4377762"/>
              <a:ext cx="439467"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8" name="Picture 123" descr="photo_5">
              <a:extLst>
                <a:ext uri="{FF2B5EF4-FFF2-40B4-BE49-F238E27FC236}">
                  <a16:creationId xmlns:a16="http://schemas.microsoft.com/office/drawing/2014/main" id="{43053D02-32A5-438A-ABFE-E58CFDD041D7}"/>
                </a:ext>
              </a:extLst>
            </p:cNvPr>
            <p:cNvPicPr>
              <a:picLocks/>
            </p:cNvPicPr>
            <p:nvPr/>
          </p:nvPicPr>
          <p:blipFill>
            <a:blip r:embed="rId23" cstate="email">
              <a:grayscl/>
              <a:extLst>
                <a:ext uri="{28A0092B-C50C-407E-A947-70E740481C1C}">
                  <a14:useLocalDpi xmlns:a14="http://schemas.microsoft.com/office/drawing/2010/main"/>
                </a:ext>
              </a:extLst>
            </a:blip>
            <a:srcRect/>
            <a:stretch>
              <a:fillRect/>
            </a:stretch>
          </p:blipFill>
          <p:spPr bwMode="auto">
            <a:xfrm>
              <a:off x="8849486" y="3918771"/>
              <a:ext cx="440497"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 name="Picture 126" descr="photo_8">
              <a:extLst>
                <a:ext uri="{FF2B5EF4-FFF2-40B4-BE49-F238E27FC236}">
                  <a16:creationId xmlns:a16="http://schemas.microsoft.com/office/drawing/2014/main" id="{FE9B6A6D-2F4A-4200-BA9B-69881893F591}"/>
                </a:ext>
              </a:extLst>
            </p:cNvPr>
            <p:cNvPicPr>
              <a:picLocks/>
            </p:cNvPicPr>
            <p:nvPr/>
          </p:nvPicPr>
          <p:blipFill>
            <a:blip r:embed="rId24" cstate="email">
              <a:grayscl/>
              <a:extLst>
                <a:ext uri="{28A0092B-C50C-407E-A947-70E740481C1C}">
                  <a14:useLocalDpi xmlns:a14="http://schemas.microsoft.com/office/drawing/2010/main"/>
                </a:ext>
              </a:extLst>
            </a:blip>
            <a:srcRect/>
            <a:stretch>
              <a:fillRect/>
            </a:stretch>
          </p:blipFill>
          <p:spPr bwMode="auto">
            <a:xfrm>
              <a:off x="10790860" y="3461284"/>
              <a:ext cx="439466"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120" descr="photo_2">
              <a:extLst>
                <a:ext uri="{FF2B5EF4-FFF2-40B4-BE49-F238E27FC236}">
                  <a16:creationId xmlns:a16="http://schemas.microsoft.com/office/drawing/2014/main" id="{977EE6DE-1BF9-4BF8-B3D4-FC43E3FCC602}"/>
                </a:ext>
              </a:extLst>
            </p:cNvPr>
            <p:cNvPicPr>
              <a:picLocks noChangeAspect="1"/>
            </p:cNvPicPr>
            <p:nvPr/>
          </p:nvPicPr>
          <p:blipFill>
            <a:blip r:embed="rId25" cstate="email">
              <a:grayscl/>
              <a:extLst>
                <a:ext uri="{28A0092B-C50C-407E-A947-70E740481C1C}">
                  <a14:useLocalDpi xmlns:a14="http://schemas.microsoft.com/office/drawing/2010/main"/>
                </a:ext>
              </a:extLst>
            </a:blip>
            <a:stretch>
              <a:fillRect/>
            </a:stretch>
          </p:blipFill>
          <p:spPr bwMode="auto">
            <a:xfrm>
              <a:off x="10294624" y="2502704"/>
              <a:ext cx="441055" cy="41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123" descr="photo_5">
              <a:extLst>
                <a:ext uri="{FF2B5EF4-FFF2-40B4-BE49-F238E27FC236}">
                  <a16:creationId xmlns:a16="http://schemas.microsoft.com/office/drawing/2014/main" id="{F2237CA2-F096-44CE-9C0A-813FB0314830}"/>
                </a:ext>
              </a:extLst>
            </p:cNvPr>
            <p:cNvPicPr>
              <a:picLocks noChangeAspect="1"/>
            </p:cNvPicPr>
            <p:nvPr/>
          </p:nvPicPr>
          <p:blipFill>
            <a:blip r:embed="rId26" cstate="email">
              <a:grayscl/>
              <a:extLst>
                <a:ext uri="{28A0092B-C50C-407E-A947-70E740481C1C}">
                  <a14:useLocalDpi xmlns:a14="http://schemas.microsoft.com/office/drawing/2010/main"/>
                </a:ext>
              </a:extLst>
            </a:blip>
            <a:stretch>
              <a:fillRect/>
            </a:stretch>
          </p:blipFill>
          <p:spPr bwMode="auto">
            <a:xfrm>
              <a:off x="10328715" y="3011291"/>
              <a:ext cx="441055" cy="41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122" descr="photo_4">
              <a:extLst>
                <a:ext uri="{FF2B5EF4-FFF2-40B4-BE49-F238E27FC236}">
                  <a16:creationId xmlns:a16="http://schemas.microsoft.com/office/drawing/2014/main" id="{50A2A282-3115-47C7-9DE1-E02290F1B5E5}"/>
                </a:ext>
              </a:extLst>
            </p:cNvPr>
            <p:cNvPicPr>
              <a:picLocks noChangeAspect="1"/>
            </p:cNvPicPr>
            <p:nvPr/>
          </p:nvPicPr>
          <p:blipFill>
            <a:blip r:embed="rId27" cstate="email">
              <a:grayscl/>
              <a:extLst>
                <a:ext uri="{28A0092B-C50C-407E-A947-70E740481C1C}">
                  <a14:useLocalDpi xmlns:a14="http://schemas.microsoft.com/office/drawing/2010/main"/>
                </a:ext>
              </a:extLst>
            </a:blip>
            <a:stretch>
              <a:fillRect/>
            </a:stretch>
          </p:blipFill>
          <p:spPr bwMode="auto">
            <a:xfrm>
              <a:off x="10794786" y="2510440"/>
              <a:ext cx="439467"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3" name="Picture 126" descr="photo_8">
              <a:extLst>
                <a:ext uri="{FF2B5EF4-FFF2-40B4-BE49-F238E27FC236}">
                  <a16:creationId xmlns:a16="http://schemas.microsoft.com/office/drawing/2014/main" id="{9E62D9EF-A431-4FED-9443-FEC2966859AC}"/>
                </a:ext>
              </a:extLst>
            </p:cNvPr>
            <p:cNvPicPr>
              <a:picLocks noChangeAspect="1"/>
            </p:cNvPicPr>
            <p:nvPr/>
          </p:nvPicPr>
          <p:blipFill>
            <a:blip r:embed="rId28" cstate="email">
              <a:grayscl/>
              <a:extLst>
                <a:ext uri="{28A0092B-C50C-407E-A947-70E740481C1C}">
                  <a14:useLocalDpi xmlns:a14="http://schemas.microsoft.com/office/drawing/2010/main"/>
                </a:ext>
              </a:extLst>
            </a:blip>
            <a:stretch>
              <a:fillRect/>
            </a:stretch>
          </p:blipFill>
          <p:spPr bwMode="auto">
            <a:xfrm>
              <a:off x="6473091" y="3011815"/>
              <a:ext cx="439467" cy="41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4" name="Picture 2" descr="https://gxcdocs.local.bain.com/gxc3/files/Employee_Images/04RAW.jpg">
              <a:extLst>
                <a:ext uri="{FF2B5EF4-FFF2-40B4-BE49-F238E27FC236}">
                  <a16:creationId xmlns:a16="http://schemas.microsoft.com/office/drawing/2014/main" id="{361957CB-814E-4D9D-B11F-7A1B65D8BA21}"/>
                </a:ext>
              </a:extLst>
            </p:cNvPr>
            <p:cNvPicPr>
              <a:picLocks noChangeAspect="1" noChangeArrowheads="1"/>
            </p:cNvPicPr>
            <p:nvPr/>
          </p:nvPicPr>
          <p:blipFill>
            <a:blip r:embed="rId29" cstate="email">
              <a:grayscl/>
              <a:extLst>
                <a:ext uri="{28A0092B-C50C-407E-A947-70E740481C1C}">
                  <a14:useLocalDpi xmlns:a14="http://schemas.microsoft.com/office/drawing/2010/main"/>
                </a:ext>
              </a:extLst>
            </a:blip>
            <a:srcRect/>
            <a:stretch>
              <a:fillRect/>
            </a:stretch>
          </p:blipFill>
          <p:spPr bwMode="auto">
            <a:xfrm>
              <a:off x="8071323" y="4379117"/>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8" descr="https://gxcdocs.local.bain.com/gxc3/files/Employee_Images/22AAD.jpg">
              <a:extLst>
                <a:ext uri="{FF2B5EF4-FFF2-40B4-BE49-F238E27FC236}">
                  <a16:creationId xmlns:a16="http://schemas.microsoft.com/office/drawing/2014/main" id="{65D88A9D-5C48-4624-824F-72B4C57999D9}"/>
                </a:ext>
              </a:extLst>
            </p:cNvPr>
            <p:cNvPicPr>
              <a:picLocks noChangeAspect="1" noChangeArrowheads="1"/>
            </p:cNvPicPr>
            <p:nvPr/>
          </p:nvPicPr>
          <p:blipFill>
            <a:blip r:embed="rId30" cstate="email">
              <a:grayscl/>
              <a:extLst>
                <a:ext uri="{28A0092B-C50C-407E-A947-70E740481C1C}">
                  <a14:useLocalDpi xmlns:a14="http://schemas.microsoft.com/office/drawing/2010/main"/>
                </a:ext>
              </a:extLst>
            </a:blip>
            <a:srcRect/>
            <a:stretch>
              <a:fillRect/>
            </a:stretch>
          </p:blipFill>
          <p:spPr bwMode="auto">
            <a:xfrm>
              <a:off x="11293355"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10" descr="https://gxcdocs.local.bain.com/gxc3/files/Employee_Images/12SSA.jpg">
              <a:extLst>
                <a:ext uri="{FF2B5EF4-FFF2-40B4-BE49-F238E27FC236}">
                  <a16:creationId xmlns:a16="http://schemas.microsoft.com/office/drawing/2014/main" id="{A3E15F3C-0E43-47EB-983B-5852D92DBA18}"/>
                </a:ext>
              </a:extLst>
            </p:cNvPr>
            <p:cNvPicPr>
              <a:picLocks noChangeAspect="1" noChangeArrowheads="1"/>
            </p:cNvPicPr>
            <p:nvPr/>
          </p:nvPicPr>
          <p:blipFill>
            <a:blip r:embed="rId31" cstate="email">
              <a:grayscl/>
              <a:extLst>
                <a:ext uri="{28A0092B-C50C-407E-A947-70E740481C1C}">
                  <a14:useLocalDpi xmlns:a14="http://schemas.microsoft.com/office/drawing/2010/main"/>
                </a:ext>
              </a:extLst>
            </a:blip>
            <a:srcRect/>
            <a:stretch>
              <a:fillRect/>
            </a:stretch>
          </p:blipFill>
          <p:spPr bwMode="auto">
            <a:xfrm>
              <a:off x="8884695" y="3014525"/>
              <a:ext cx="454256" cy="411480"/>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12" descr="https://gxcdocs.local.bain.com/gxc3/files/Employee_Images/49379.jpg">
              <a:extLst>
                <a:ext uri="{FF2B5EF4-FFF2-40B4-BE49-F238E27FC236}">
                  <a16:creationId xmlns:a16="http://schemas.microsoft.com/office/drawing/2014/main" id="{07D4D2AC-B76B-420A-93F2-9900583B1689}"/>
                </a:ext>
              </a:extLst>
            </p:cNvPr>
            <p:cNvPicPr>
              <a:picLocks noChangeAspect="1" noChangeArrowheads="1"/>
            </p:cNvPicPr>
            <p:nvPr/>
          </p:nvPicPr>
          <p:blipFill>
            <a:blip r:embed="rId32" cstate="email">
              <a:grayscl/>
              <a:extLst>
                <a:ext uri="{28A0092B-C50C-407E-A947-70E740481C1C}">
                  <a14:useLocalDpi xmlns:a14="http://schemas.microsoft.com/office/drawing/2010/main"/>
                </a:ext>
              </a:extLst>
            </a:blip>
            <a:srcRect/>
            <a:stretch>
              <a:fillRect/>
            </a:stretch>
          </p:blipFill>
          <p:spPr bwMode="auto">
            <a:xfrm>
              <a:off x="8405109" y="3460376"/>
              <a:ext cx="416007" cy="416007"/>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37">
              <a:extLst>
                <a:ext uri="{FF2B5EF4-FFF2-40B4-BE49-F238E27FC236}">
                  <a16:creationId xmlns:a16="http://schemas.microsoft.com/office/drawing/2014/main" id="{AE75AB44-0F2A-4D1C-8106-D8733A5DAD5D}"/>
                </a:ext>
              </a:extLst>
            </p:cNvPr>
            <p:cNvPicPr>
              <a:picLocks noChangeAspect="1"/>
            </p:cNvPicPr>
            <p:nvPr/>
          </p:nvPicPr>
          <p:blipFill>
            <a:blip r:embed="rId33" cstate="email">
              <a:grayscl/>
              <a:extLst>
                <a:ext uri="{28A0092B-C50C-407E-A947-70E740481C1C}">
                  <a14:useLocalDpi xmlns:a14="http://schemas.microsoft.com/office/drawing/2010/main"/>
                </a:ext>
              </a:extLst>
            </a:blip>
            <a:stretch>
              <a:fillRect/>
            </a:stretch>
          </p:blipFill>
          <p:spPr>
            <a:xfrm>
              <a:off x="8471012" y="2048889"/>
              <a:ext cx="411480" cy="411480"/>
            </a:xfrm>
            <a:prstGeom prst="rect">
              <a:avLst/>
            </a:prstGeom>
          </p:spPr>
        </p:pic>
        <p:pic>
          <p:nvPicPr>
            <p:cNvPr id="239" name="Picture 18" descr="https://gxcdocs.local.bain.com/gxc3/files/Employee_Images/02POH.jpg">
              <a:extLst>
                <a:ext uri="{FF2B5EF4-FFF2-40B4-BE49-F238E27FC236}">
                  <a16:creationId xmlns:a16="http://schemas.microsoft.com/office/drawing/2014/main" id="{1B115A01-7322-41EE-8BF1-87F75A247A2C}"/>
                </a:ext>
              </a:extLst>
            </p:cNvPr>
            <p:cNvPicPr>
              <a:picLocks noChangeAspect="1" noChangeArrowheads="1"/>
            </p:cNvPicPr>
            <p:nvPr/>
          </p:nvPicPr>
          <p:blipFill>
            <a:blip r:embed="rId34" cstate="email">
              <a:grayscl/>
              <a:extLst>
                <a:ext uri="{28A0092B-C50C-407E-A947-70E740481C1C}">
                  <a14:useLocalDpi xmlns:a14="http://schemas.microsoft.com/office/drawing/2010/main"/>
                </a:ext>
              </a:extLst>
            </a:blip>
            <a:srcRect/>
            <a:stretch>
              <a:fillRect/>
            </a:stretch>
          </p:blipFill>
          <p:spPr bwMode="auto">
            <a:xfrm>
              <a:off x="9361374" y="346263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39" descr="https://gxcdocs.local.bain.com/gxc3/files/Employee_Images/22NHA.jpg">
              <a:extLst>
                <a:ext uri="{FF2B5EF4-FFF2-40B4-BE49-F238E27FC236}">
                  <a16:creationId xmlns:a16="http://schemas.microsoft.com/office/drawing/2014/main" id="{472BB5AA-55D8-4CB7-BF66-15D3E202AC0B}"/>
                </a:ext>
              </a:extLst>
            </p:cNvPr>
            <p:cNvPicPr>
              <a:picLocks noChangeAspect="1" noChangeArrowheads="1"/>
            </p:cNvPicPr>
            <p:nvPr/>
          </p:nvPicPr>
          <p:blipFill>
            <a:blip r:embed="rId35" cstate="email">
              <a:grayscl/>
              <a:extLst>
                <a:ext uri="{28A0092B-C50C-407E-A947-70E740481C1C}">
                  <a14:useLocalDpi xmlns:a14="http://schemas.microsoft.com/office/drawing/2010/main"/>
                </a:ext>
              </a:extLst>
            </a:blip>
            <a:srcRect/>
            <a:stretch>
              <a:fillRect/>
            </a:stretch>
          </p:blipFill>
          <p:spPr bwMode="auto">
            <a:xfrm>
              <a:off x="6473091"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1" name="Picture 22" descr="https://gxcdocs.local.bain.com/gxc3/files/Employee_Images/01JSL.jpg">
              <a:extLst>
                <a:ext uri="{FF2B5EF4-FFF2-40B4-BE49-F238E27FC236}">
                  <a16:creationId xmlns:a16="http://schemas.microsoft.com/office/drawing/2014/main" id="{8937DAC3-B1C9-4D96-BF4F-CD2960F6373E}"/>
                </a:ext>
              </a:extLst>
            </p:cNvPr>
            <p:cNvPicPr>
              <a:picLocks noChangeAspect="1" noChangeArrowheads="1"/>
            </p:cNvPicPr>
            <p:nvPr/>
          </p:nvPicPr>
          <p:blipFill>
            <a:blip r:embed="rId36" cstate="email">
              <a:grayscl/>
              <a:extLst>
                <a:ext uri="{28A0092B-C50C-407E-A947-70E740481C1C}">
                  <a14:useLocalDpi xmlns:a14="http://schemas.microsoft.com/office/drawing/2010/main"/>
                </a:ext>
              </a:extLst>
            </a:blip>
            <a:srcRect/>
            <a:stretch>
              <a:fillRect/>
            </a:stretch>
          </p:blipFill>
          <p:spPr bwMode="auto">
            <a:xfrm>
              <a:off x="7423649"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24" descr="https://gxcdocs.local.bain.com/gxc3/files/Employee_Images/15DSS.jpg">
              <a:extLst>
                <a:ext uri="{FF2B5EF4-FFF2-40B4-BE49-F238E27FC236}">
                  <a16:creationId xmlns:a16="http://schemas.microsoft.com/office/drawing/2014/main" id="{91730317-97E0-46D2-B468-0C80C39C4273}"/>
                </a:ext>
              </a:extLst>
            </p:cNvPr>
            <p:cNvPicPr>
              <a:picLocks noChangeAspect="1" noChangeArrowheads="1"/>
            </p:cNvPicPr>
            <p:nvPr/>
          </p:nvPicPr>
          <p:blipFill>
            <a:blip r:embed="rId37" cstate="email">
              <a:grayscl/>
              <a:extLst>
                <a:ext uri="{28A0092B-C50C-407E-A947-70E740481C1C}">
                  <a14:useLocalDpi xmlns:a14="http://schemas.microsoft.com/office/drawing/2010/main"/>
                </a:ext>
              </a:extLst>
            </a:blip>
            <a:srcRect/>
            <a:stretch>
              <a:fillRect/>
            </a:stretch>
          </p:blipFill>
          <p:spPr bwMode="auto">
            <a:xfrm>
              <a:off x="8374207"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3" name="Picture 28" descr="https://gxcdocs.local.bain.com/gxc3/files/Employee_Images/RHAGE.jpg">
              <a:extLst>
                <a:ext uri="{FF2B5EF4-FFF2-40B4-BE49-F238E27FC236}">
                  <a16:creationId xmlns:a16="http://schemas.microsoft.com/office/drawing/2014/main" id="{B06974C2-2D5B-4990-9BBE-BF9A5CBCA2BF}"/>
                </a:ext>
              </a:extLst>
            </p:cNvPr>
            <p:cNvPicPr>
              <a:picLocks noChangeAspect="1" noChangeArrowheads="1"/>
            </p:cNvPicPr>
            <p:nvPr/>
          </p:nvPicPr>
          <p:blipFill>
            <a:blip r:embed="rId38" cstate="email">
              <a:grayscl/>
              <a:extLst>
                <a:ext uri="{28A0092B-C50C-407E-A947-70E740481C1C}">
                  <a14:useLocalDpi xmlns:a14="http://schemas.microsoft.com/office/drawing/2010/main"/>
                </a:ext>
              </a:extLst>
            </a:blip>
            <a:srcRect/>
            <a:stretch>
              <a:fillRect/>
            </a:stretch>
          </p:blipFill>
          <p:spPr bwMode="auto">
            <a:xfrm>
              <a:off x="9831771"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30" descr="https://gxcdocs.local.bain.com/gxc3/files/Employee_Images/01PRH.jpg">
              <a:extLst>
                <a:ext uri="{FF2B5EF4-FFF2-40B4-BE49-F238E27FC236}">
                  <a16:creationId xmlns:a16="http://schemas.microsoft.com/office/drawing/2014/main" id="{0523B82F-B40E-4E46-BA5F-26C6BFD461B1}"/>
                </a:ext>
              </a:extLst>
            </p:cNvPr>
            <p:cNvPicPr>
              <a:picLocks noChangeAspect="1" noChangeArrowheads="1"/>
            </p:cNvPicPr>
            <p:nvPr/>
          </p:nvPicPr>
          <p:blipFill>
            <a:blip r:embed="rId39" cstate="email">
              <a:grayscl/>
              <a:extLst>
                <a:ext uri="{28A0092B-C50C-407E-A947-70E740481C1C}">
                  <a14:useLocalDpi xmlns:a14="http://schemas.microsoft.com/office/drawing/2010/main"/>
                </a:ext>
              </a:extLst>
            </a:blip>
            <a:srcRect/>
            <a:stretch>
              <a:fillRect/>
            </a:stretch>
          </p:blipFill>
          <p:spPr bwMode="auto">
            <a:xfrm>
              <a:off x="9131788" y="4379117"/>
              <a:ext cx="454485"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5" name="Picture 32" descr="https://gxcdocs.local.bain.com/gxc3/files/Employee_Images/15JLL.jpg">
              <a:extLst>
                <a:ext uri="{FF2B5EF4-FFF2-40B4-BE49-F238E27FC236}">
                  <a16:creationId xmlns:a16="http://schemas.microsoft.com/office/drawing/2014/main" id="{94F27C25-9597-4440-AE82-94BD8A27D110}"/>
                </a:ext>
              </a:extLst>
            </p:cNvPr>
            <p:cNvPicPr>
              <a:picLocks noChangeAspect="1" noChangeArrowheads="1"/>
            </p:cNvPicPr>
            <p:nvPr/>
          </p:nvPicPr>
          <p:blipFill>
            <a:blip r:embed="rId40" cstate="email">
              <a:grayscl/>
              <a:extLst>
                <a:ext uri="{28A0092B-C50C-407E-A947-70E740481C1C}">
                  <a14:useLocalDpi xmlns:a14="http://schemas.microsoft.com/office/drawing/2010/main"/>
                </a:ext>
              </a:extLst>
            </a:blip>
            <a:srcRect/>
            <a:stretch>
              <a:fillRect/>
            </a:stretch>
          </p:blipFill>
          <p:spPr bwMode="auto">
            <a:xfrm>
              <a:off x="6969548" y="204888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6" name="Picture 34" descr="https://gxcdocs.local.bain.com/gxc3/files/Employee_Images/44LMT.jpg">
              <a:extLst>
                <a:ext uri="{FF2B5EF4-FFF2-40B4-BE49-F238E27FC236}">
                  <a16:creationId xmlns:a16="http://schemas.microsoft.com/office/drawing/2014/main" id="{798CB650-7AE6-4C4B-81ED-CC0BAD08B83A}"/>
                </a:ext>
              </a:extLst>
            </p:cNvPr>
            <p:cNvPicPr>
              <a:picLocks noChangeAspect="1" noChangeArrowheads="1"/>
            </p:cNvPicPr>
            <p:nvPr/>
          </p:nvPicPr>
          <p:blipFill>
            <a:blip r:embed="rId41" cstate="email">
              <a:grayscl/>
              <a:extLst>
                <a:ext uri="{28A0092B-C50C-407E-A947-70E740481C1C}">
                  <a14:useLocalDpi xmlns:a14="http://schemas.microsoft.com/office/drawing/2010/main"/>
                </a:ext>
              </a:extLst>
            </a:blip>
            <a:srcRect/>
            <a:stretch>
              <a:fillRect/>
            </a:stretch>
          </p:blipFill>
          <p:spPr bwMode="auto">
            <a:xfrm>
              <a:off x="11293355" y="346263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7" name="Picture 36" descr="https://gxcdocs.local.bain.com/gxc3/files/Employee_Images/38CRR.jpg">
              <a:extLst>
                <a:ext uri="{FF2B5EF4-FFF2-40B4-BE49-F238E27FC236}">
                  <a16:creationId xmlns:a16="http://schemas.microsoft.com/office/drawing/2014/main" id="{BD4B53A9-293A-4E64-9D1D-03F3A197FC31}"/>
                </a:ext>
              </a:extLst>
            </p:cNvPr>
            <p:cNvPicPr>
              <a:picLocks noChangeAspect="1" noChangeArrowheads="1"/>
            </p:cNvPicPr>
            <p:nvPr/>
          </p:nvPicPr>
          <p:blipFill>
            <a:blip r:embed="rId42" cstate="email">
              <a:grayscl/>
              <a:extLst>
                <a:ext uri="{28A0092B-C50C-407E-A947-70E740481C1C}">
                  <a14:useLocalDpi xmlns:a14="http://schemas.microsoft.com/office/drawing/2010/main"/>
                </a:ext>
              </a:extLst>
            </a:blip>
            <a:srcRect/>
            <a:stretch>
              <a:fillRect/>
            </a:stretch>
          </p:blipFill>
          <p:spPr bwMode="auto">
            <a:xfrm>
              <a:off x="10814086" y="204888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8" name="Picture 38" descr="https://gxcdocs.local.bain.com/gxc3/files/Employee_Images/01HJS.jpg">
              <a:extLst>
                <a:ext uri="{FF2B5EF4-FFF2-40B4-BE49-F238E27FC236}">
                  <a16:creationId xmlns:a16="http://schemas.microsoft.com/office/drawing/2014/main" id="{749D1C76-2A9A-4375-8C10-B5A3A64EC0E0}"/>
                </a:ext>
              </a:extLst>
            </p:cNvPr>
            <p:cNvPicPr>
              <a:picLocks noChangeAspect="1" noChangeArrowheads="1"/>
            </p:cNvPicPr>
            <p:nvPr/>
          </p:nvPicPr>
          <p:blipFill>
            <a:blip r:embed="rId43" cstate="email">
              <a:grayscl/>
              <a:extLst>
                <a:ext uri="{28A0092B-C50C-407E-A947-70E740481C1C}">
                  <a14:useLocalDpi xmlns:a14="http://schemas.microsoft.com/office/drawing/2010/main"/>
                </a:ext>
              </a:extLst>
            </a:blip>
            <a:srcRect/>
            <a:stretch>
              <a:fillRect/>
            </a:stretch>
          </p:blipFill>
          <p:spPr bwMode="auto">
            <a:xfrm>
              <a:off x="6946912" y="25185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49" name="Picture 40" descr="https://gxcdocs.local.bain.com/gxc3/files/Employee_Images/44BSE.jpg">
              <a:extLst>
                <a:ext uri="{FF2B5EF4-FFF2-40B4-BE49-F238E27FC236}">
                  <a16:creationId xmlns:a16="http://schemas.microsoft.com/office/drawing/2014/main" id="{8D705080-6C68-4D30-BD9F-E1809C930BDD}"/>
                </a:ext>
              </a:extLst>
            </p:cNvPr>
            <p:cNvPicPr>
              <a:picLocks noChangeAspect="1" noChangeArrowheads="1"/>
            </p:cNvPicPr>
            <p:nvPr/>
          </p:nvPicPr>
          <p:blipFill>
            <a:blip r:embed="rId44" cstate="email">
              <a:grayscl/>
              <a:extLst>
                <a:ext uri="{28A0092B-C50C-407E-A947-70E740481C1C}">
                  <a14:useLocalDpi xmlns:a14="http://schemas.microsoft.com/office/drawing/2010/main"/>
                </a:ext>
              </a:extLst>
            </a:blip>
            <a:srcRect/>
            <a:stretch>
              <a:fillRect/>
            </a:stretch>
          </p:blipFill>
          <p:spPr bwMode="auto">
            <a:xfrm>
              <a:off x="10307050"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44" descr="https://gxcdocs.local.bain.com/gxc3/files/Employee_Images/01SGB.jpg">
              <a:extLst>
                <a:ext uri="{FF2B5EF4-FFF2-40B4-BE49-F238E27FC236}">
                  <a16:creationId xmlns:a16="http://schemas.microsoft.com/office/drawing/2014/main" id="{BCA197CA-F25A-43FB-B82D-AAA556C0F4EC}"/>
                </a:ext>
              </a:extLst>
            </p:cNvPr>
            <p:cNvPicPr>
              <a:picLocks noChangeAspect="1" noChangeArrowheads="1"/>
            </p:cNvPicPr>
            <p:nvPr/>
          </p:nvPicPr>
          <p:blipFill>
            <a:blip r:embed="rId45" cstate="email">
              <a:grayscl/>
              <a:extLst>
                <a:ext uri="{28A0092B-C50C-407E-A947-70E740481C1C}">
                  <a14:useLocalDpi xmlns:a14="http://schemas.microsoft.com/office/drawing/2010/main"/>
                </a:ext>
              </a:extLst>
            </a:blip>
            <a:srcRect/>
            <a:stretch>
              <a:fillRect/>
            </a:stretch>
          </p:blipFill>
          <p:spPr bwMode="auto">
            <a:xfrm>
              <a:off x="10782329" y="3920126"/>
              <a:ext cx="447223"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119" descr="photo_1">
              <a:extLst>
                <a:ext uri="{FF2B5EF4-FFF2-40B4-BE49-F238E27FC236}">
                  <a16:creationId xmlns:a16="http://schemas.microsoft.com/office/drawing/2014/main" id="{6B6FD39A-B0D2-4E61-A9B5-916E68D6FBE4}"/>
                </a:ext>
              </a:extLst>
            </p:cNvPr>
            <p:cNvPicPr>
              <a:picLocks noChangeAspect="1"/>
            </p:cNvPicPr>
            <p:nvPr/>
          </p:nvPicPr>
          <p:blipFill>
            <a:blip r:embed="rId46" cstate="email">
              <a:grayscl/>
              <a:extLst>
                <a:ext uri="{28A0092B-C50C-407E-A947-70E740481C1C}">
                  <a14:useLocalDpi xmlns:a14="http://schemas.microsoft.com/office/drawing/2010/main"/>
                </a:ext>
              </a:extLst>
            </a:blip>
            <a:stretch>
              <a:fillRect/>
            </a:stretch>
          </p:blipFill>
          <p:spPr bwMode="auto">
            <a:xfrm>
              <a:off x="6967256" y="3011291"/>
              <a:ext cx="440022" cy="41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 name="Picture 46" descr="https://gxcdocs.local.bain.com/gxc3/files/Employee_Images/02IHI.jpg">
              <a:extLst>
                <a:ext uri="{FF2B5EF4-FFF2-40B4-BE49-F238E27FC236}">
                  <a16:creationId xmlns:a16="http://schemas.microsoft.com/office/drawing/2014/main" id="{BEEA6BCA-4BED-4F14-8AFC-10CB2DC79D74}"/>
                </a:ext>
              </a:extLst>
            </p:cNvPr>
            <p:cNvPicPr>
              <a:picLocks noChangeAspect="1" noChangeArrowheads="1"/>
            </p:cNvPicPr>
            <p:nvPr/>
          </p:nvPicPr>
          <p:blipFill>
            <a:blip r:embed="rId47" cstate="email">
              <a:grayscl/>
              <a:extLst>
                <a:ext uri="{28A0092B-C50C-407E-A947-70E740481C1C}">
                  <a14:useLocalDpi xmlns:a14="http://schemas.microsoft.com/office/drawing/2010/main"/>
                </a:ext>
              </a:extLst>
            </a:blip>
            <a:srcRect/>
            <a:stretch>
              <a:fillRect/>
            </a:stretch>
          </p:blipFill>
          <p:spPr bwMode="auto">
            <a:xfrm>
              <a:off x="11293355" y="2507088"/>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48" descr="https://gxcdocs.local.bain.com/gxc3/files/Employee_Images/01LAI.jpg">
              <a:extLst>
                <a:ext uri="{FF2B5EF4-FFF2-40B4-BE49-F238E27FC236}">
                  <a16:creationId xmlns:a16="http://schemas.microsoft.com/office/drawing/2014/main" id="{A5B12B23-4F25-45C6-B44A-A17546036925}"/>
                </a:ext>
              </a:extLst>
            </p:cNvPr>
            <p:cNvPicPr>
              <a:picLocks noChangeAspect="1" noChangeArrowheads="1"/>
            </p:cNvPicPr>
            <p:nvPr/>
          </p:nvPicPr>
          <p:blipFill>
            <a:blip r:embed="rId48" cstate="email">
              <a:grayscl/>
              <a:extLst>
                <a:ext uri="{28A0092B-C50C-407E-A947-70E740481C1C}">
                  <a14:useLocalDpi xmlns:a14="http://schemas.microsoft.com/office/drawing/2010/main"/>
                </a:ext>
              </a:extLst>
            </a:blip>
            <a:srcRect/>
            <a:stretch>
              <a:fillRect/>
            </a:stretch>
          </p:blipFill>
          <p:spPr bwMode="auto">
            <a:xfrm>
              <a:off x="10219159" y="4379117"/>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4" name="Picture 50" descr="https://gxcdocs.local.bain.com/gxc3/files/Employee_Images/01WTB.jpg">
              <a:extLst>
                <a:ext uri="{FF2B5EF4-FFF2-40B4-BE49-F238E27FC236}">
                  <a16:creationId xmlns:a16="http://schemas.microsoft.com/office/drawing/2014/main" id="{4CF075CF-F3BE-4C68-A3DE-68C0B195447A}"/>
                </a:ext>
              </a:extLst>
            </p:cNvPr>
            <p:cNvPicPr>
              <a:picLocks noChangeAspect="1" noChangeArrowheads="1"/>
            </p:cNvPicPr>
            <p:nvPr/>
          </p:nvPicPr>
          <p:blipFill>
            <a:blip r:embed="rId49" cstate="email">
              <a:grayscl/>
              <a:extLst>
                <a:ext uri="{28A0092B-C50C-407E-A947-70E740481C1C}">
                  <a14:useLocalDpi xmlns:a14="http://schemas.microsoft.com/office/drawing/2010/main"/>
                </a:ext>
              </a:extLst>
            </a:blip>
            <a:srcRect/>
            <a:stretch>
              <a:fillRect/>
            </a:stretch>
          </p:blipFill>
          <p:spPr bwMode="auto">
            <a:xfrm>
              <a:off x="11293355" y="3014525"/>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52" descr="https://gxcdocs.local.bain.com/gxc3/files/Employee_Images/02LRR.jpg">
              <a:extLst>
                <a:ext uri="{FF2B5EF4-FFF2-40B4-BE49-F238E27FC236}">
                  <a16:creationId xmlns:a16="http://schemas.microsoft.com/office/drawing/2014/main" id="{C6E0B454-495D-4FEE-BD2E-70B6E1F81BA0}"/>
                </a:ext>
              </a:extLst>
            </p:cNvPr>
            <p:cNvPicPr>
              <a:picLocks noChangeAspect="1" noChangeArrowheads="1"/>
            </p:cNvPicPr>
            <p:nvPr/>
          </p:nvPicPr>
          <p:blipFill>
            <a:blip r:embed="rId50" cstate="email">
              <a:grayscl/>
              <a:extLst>
                <a:ext uri="{28A0092B-C50C-407E-A947-70E740481C1C}">
                  <a14:useLocalDpi xmlns:a14="http://schemas.microsoft.com/office/drawing/2010/main"/>
                </a:ext>
              </a:extLst>
            </a:blip>
            <a:srcRect/>
            <a:stretch>
              <a:fillRect/>
            </a:stretch>
          </p:blipFill>
          <p:spPr bwMode="auto">
            <a:xfrm>
              <a:off x="10334818" y="204888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54" descr="https://gxcdocs.local.bain.com/gxc3/files/Employee_Images/12DSC.jpg">
              <a:extLst>
                <a:ext uri="{FF2B5EF4-FFF2-40B4-BE49-F238E27FC236}">
                  <a16:creationId xmlns:a16="http://schemas.microsoft.com/office/drawing/2014/main" id="{E347E9F8-A57D-4A82-90AC-8B689DD73C9C}"/>
                </a:ext>
              </a:extLst>
            </p:cNvPr>
            <p:cNvPicPr>
              <a:picLocks noChangeAspect="1" noChangeArrowheads="1"/>
            </p:cNvPicPr>
            <p:nvPr/>
          </p:nvPicPr>
          <p:blipFill>
            <a:blip r:embed="rId51" cstate="email">
              <a:grayscl/>
              <a:extLst>
                <a:ext uri="{28A0092B-C50C-407E-A947-70E740481C1C}">
                  <a14:useLocalDpi xmlns:a14="http://schemas.microsoft.com/office/drawing/2010/main"/>
                </a:ext>
              </a:extLst>
            </a:blip>
            <a:srcRect/>
            <a:stretch>
              <a:fillRect/>
            </a:stretch>
          </p:blipFill>
          <p:spPr bwMode="auto">
            <a:xfrm>
              <a:off x="6948370" y="3920126"/>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56" descr="https://gxcdocs.local.bain.com/gxc3/files/Employee_Images/15LIT.jpg">
              <a:extLst>
                <a:ext uri="{FF2B5EF4-FFF2-40B4-BE49-F238E27FC236}">
                  <a16:creationId xmlns:a16="http://schemas.microsoft.com/office/drawing/2014/main" id="{86912A7C-1DE1-4660-8187-DBF42B215ECA}"/>
                </a:ext>
              </a:extLst>
            </p:cNvPr>
            <p:cNvPicPr>
              <a:picLocks noChangeAspect="1" noChangeArrowheads="1"/>
            </p:cNvPicPr>
            <p:nvPr/>
          </p:nvPicPr>
          <p:blipFill>
            <a:blip r:embed="rId52" cstate="email">
              <a:grayscl/>
              <a:extLst>
                <a:ext uri="{28A0092B-C50C-407E-A947-70E740481C1C}">
                  <a14:useLocalDpi xmlns:a14="http://schemas.microsoft.com/office/drawing/2010/main"/>
                </a:ext>
              </a:extLst>
            </a:blip>
            <a:srcRect/>
            <a:stretch>
              <a:fillRect/>
            </a:stretch>
          </p:blipFill>
          <p:spPr bwMode="auto">
            <a:xfrm>
              <a:off x="6950315" y="346263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Mayuri Shah">
              <a:extLst>
                <a:ext uri="{FF2B5EF4-FFF2-40B4-BE49-F238E27FC236}">
                  <a16:creationId xmlns:a16="http://schemas.microsoft.com/office/drawing/2014/main" id="{766EE486-43A6-48B8-A97F-AB975619ADA7}"/>
                </a:ext>
              </a:extLst>
            </p:cNvPr>
            <p:cNvPicPr>
              <a:picLocks noChangeAspect="1" noChangeArrowheads="1"/>
            </p:cNvPicPr>
            <p:nvPr/>
          </p:nvPicPr>
          <p:blipFill>
            <a:blip r:embed="rId53" cstate="email">
              <a:grayscl/>
              <a:extLst>
                <a:ext uri="{28A0092B-C50C-407E-A947-70E740481C1C}">
                  <a14:useLocalDpi xmlns:a14="http://schemas.microsoft.com/office/drawing/2010/main"/>
                </a:ext>
              </a:extLst>
            </a:blip>
            <a:srcRect/>
            <a:stretch>
              <a:fillRect/>
            </a:stretch>
          </p:blipFill>
          <p:spPr bwMode="auto">
            <a:xfrm>
              <a:off x="7545968" y="4376854"/>
              <a:ext cx="416007" cy="416007"/>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34" descr="https://gxcdocs.local.bain.com/gxc3/files/Employee_Images/12VAN.jpg">
              <a:extLst>
                <a:ext uri="{FF2B5EF4-FFF2-40B4-BE49-F238E27FC236}">
                  <a16:creationId xmlns:a16="http://schemas.microsoft.com/office/drawing/2014/main" id="{77083D78-F92F-4A86-AC57-6C2CE148231B}"/>
                </a:ext>
              </a:extLst>
            </p:cNvPr>
            <p:cNvPicPr>
              <a:picLocks noChangeAspect="1" noChangeArrowheads="1"/>
            </p:cNvPicPr>
            <p:nvPr/>
          </p:nvPicPr>
          <p:blipFill>
            <a:blip r:embed="rId54" cstate="email">
              <a:grayscl/>
              <a:extLst>
                <a:ext uri="{28A0092B-C50C-407E-A947-70E740481C1C}">
                  <a14:useLocalDpi xmlns:a14="http://schemas.microsoft.com/office/drawing/2010/main"/>
                </a:ext>
              </a:extLst>
            </a:blip>
            <a:srcRect/>
            <a:stretch>
              <a:fillRect/>
            </a:stretch>
          </p:blipFill>
          <p:spPr bwMode="auto">
            <a:xfrm>
              <a:off x="6473091" y="2047534"/>
              <a:ext cx="428669" cy="414190"/>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38" descr="https://gxcdocs.local.bain.com/gxc3/files/Employee_Images/01JOU.jpg">
              <a:extLst>
                <a:ext uri="{FF2B5EF4-FFF2-40B4-BE49-F238E27FC236}">
                  <a16:creationId xmlns:a16="http://schemas.microsoft.com/office/drawing/2014/main" id="{188EE086-A866-41E4-867B-79EDE929BD74}"/>
                </a:ext>
              </a:extLst>
            </p:cNvPr>
            <p:cNvPicPr>
              <a:picLocks noChangeAspect="1" noChangeArrowheads="1"/>
            </p:cNvPicPr>
            <p:nvPr/>
          </p:nvPicPr>
          <p:blipFill>
            <a:blip r:embed="rId55" cstate="email">
              <a:grayscl/>
              <a:extLst>
                <a:ext uri="{28A0092B-C50C-407E-A947-70E740481C1C}">
                  <a14:useLocalDpi xmlns:a14="http://schemas.microsoft.com/office/drawing/2010/main"/>
                </a:ext>
              </a:extLst>
            </a:blip>
            <a:srcRect/>
            <a:stretch>
              <a:fillRect/>
            </a:stretch>
          </p:blipFill>
          <p:spPr bwMode="auto">
            <a:xfrm>
              <a:off x="8415807" y="3011815"/>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40" descr="https://gxcdocs.local.bain.com/gxc3/files/Employee_Images/JWILG.jpg">
              <a:extLst>
                <a:ext uri="{FF2B5EF4-FFF2-40B4-BE49-F238E27FC236}">
                  <a16:creationId xmlns:a16="http://schemas.microsoft.com/office/drawing/2014/main" id="{246CE829-1793-46AA-A6B6-6A83A83BF99B}"/>
                </a:ext>
              </a:extLst>
            </p:cNvPr>
            <p:cNvPicPr>
              <a:picLocks noChangeAspect="1" noChangeArrowheads="1"/>
            </p:cNvPicPr>
            <p:nvPr/>
          </p:nvPicPr>
          <p:blipFill>
            <a:blip r:embed="rId56" cstate="email">
              <a:grayscl/>
              <a:extLst>
                <a:ext uri="{28A0092B-C50C-407E-A947-70E740481C1C}">
                  <a14:useLocalDpi xmlns:a14="http://schemas.microsoft.com/office/drawing/2010/main"/>
                </a:ext>
              </a:extLst>
            </a:blip>
            <a:srcRect/>
            <a:stretch>
              <a:fillRect/>
            </a:stretch>
          </p:blipFill>
          <p:spPr bwMode="auto">
            <a:xfrm>
              <a:off x="9393649" y="3014525"/>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263" descr="https://gxcdocs.local.bain.com/gxc3/files/Employee_Images/02GEO.jpg">
              <a:extLst>
                <a:ext uri="{FF2B5EF4-FFF2-40B4-BE49-F238E27FC236}">
                  <a16:creationId xmlns:a16="http://schemas.microsoft.com/office/drawing/2014/main" id="{46EF0C01-F441-451B-A52F-FB74D8818771}"/>
                </a:ext>
              </a:extLst>
            </p:cNvPr>
            <p:cNvPicPr>
              <a:picLocks noChangeAspect="1" noChangeArrowheads="1"/>
            </p:cNvPicPr>
            <p:nvPr/>
          </p:nvPicPr>
          <p:blipFill>
            <a:blip r:embed="rId57" cstate="email">
              <a:grayscl/>
              <a:extLst>
                <a:ext uri="{28A0092B-C50C-407E-A947-70E740481C1C}">
                  <a14:useLocalDpi xmlns:a14="http://schemas.microsoft.com/office/drawing/2010/main"/>
                </a:ext>
              </a:extLst>
            </a:blip>
            <a:srcRect/>
            <a:stretch>
              <a:fillRect/>
            </a:stretch>
          </p:blipFill>
          <p:spPr bwMode="auto">
            <a:xfrm>
              <a:off x="7448816" y="2047272"/>
              <a:ext cx="447785" cy="414714"/>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44" descr="https://gxcdocs.local.bain.com/gxc3/files/Employee_Images/01DFL.jpg">
              <a:extLst>
                <a:ext uri="{FF2B5EF4-FFF2-40B4-BE49-F238E27FC236}">
                  <a16:creationId xmlns:a16="http://schemas.microsoft.com/office/drawing/2014/main" id="{D742220D-A821-4519-8EA0-6D3093D1B884}"/>
                </a:ext>
              </a:extLst>
            </p:cNvPr>
            <p:cNvPicPr>
              <a:picLocks noChangeAspect="1" noChangeArrowheads="1"/>
            </p:cNvPicPr>
            <p:nvPr/>
          </p:nvPicPr>
          <p:blipFill>
            <a:blip r:embed="rId58" cstate="email">
              <a:grayscl/>
              <a:extLst>
                <a:ext uri="{28A0092B-C50C-407E-A947-70E740481C1C}">
                  <a14:useLocalDpi xmlns:a14="http://schemas.microsoft.com/office/drawing/2010/main"/>
                </a:ext>
              </a:extLst>
            </a:blip>
            <a:srcRect/>
            <a:stretch>
              <a:fillRect/>
            </a:stretch>
          </p:blipFill>
          <p:spPr bwMode="auto">
            <a:xfrm>
              <a:off x="7931388" y="3011815"/>
              <a:ext cx="429721" cy="414190"/>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46" descr="https://gxcdocs.local.bain.com/gxc3/files/Employee_Images/02KCG.jpg">
              <a:extLst>
                <a:ext uri="{FF2B5EF4-FFF2-40B4-BE49-F238E27FC236}">
                  <a16:creationId xmlns:a16="http://schemas.microsoft.com/office/drawing/2014/main" id="{17AB5886-DD8A-4BBE-8CB4-9DAFC40C0E79}"/>
                </a:ext>
              </a:extLst>
            </p:cNvPr>
            <p:cNvPicPr>
              <a:picLocks noChangeAspect="1" noChangeArrowheads="1"/>
            </p:cNvPicPr>
            <p:nvPr/>
          </p:nvPicPr>
          <p:blipFill>
            <a:blip r:embed="rId59" cstate="email">
              <a:grayscl/>
              <a:extLst>
                <a:ext uri="{28A0092B-C50C-407E-A947-70E740481C1C}">
                  <a14:useLocalDpi xmlns:a14="http://schemas.microsoft.com/office/drawing/2010/main"/>
                </a:ext>
              </a:extLst>
            </a:blip>
            <a:srcRect/>
            <a:stretch>
              <a:fillRect/>
            </a:stretch>
          </p:blipFill>
          <p:spPr bwMode="auto">
            <a:xfrm>
              <a:off x="9859827" y="3011815"/>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67" name="Picture 48" descr="https://gxcdocs.local.bain.com/gxc3/files/Employee_Images/02NBE.jpg">
              <a:extLst>
                <a:ext uri="{FF2B5EF4-FFF2-40B4-BE49-F238E27FC236}">
                  <a16:creationId xmlns:a16="http://schemas.microsoft.com/office/drawing/2014/main" id="{1F3B0B1D-76CF-452A-99C7-AB3F5FA47C3E}"/>
                </a:ext>
              </a:extLst>
            </p:cNvPr>
            <p:cNvPicPr>
              <a:picLocks noChangeAspect="1" noChangeArrowheads="1"/>
            </p:cNvPicPr>
            <p:nvPr/>
          </p:nvPicPr>
          <p:blipFill>
            <a:blip r:embed="rId60" cstate="email">
              <a:grayscl/>
              <a:extLst>
                <a:ext uri="{28A0092B-C50C-407E-A947-70E740481C1C}">
                  <a14:useLocalDpi xmlns:a14="http://schemas.microsoft.com/office/drawing/2010/main"/>
                </a:ext>
              </a:extLst>
            </a:blip>
            <a:srcRect/>
            <a:stretch>
              <a:fillRect/>
            </a:stretch>
          </p:blipFill>
          <p:spPr bwMode="auto">
            <a:xfrm>
              <a:off x="8950280" y="2048889"/>
              <a:ext cx="411480" cy="411480"/>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50" descr="https://gxcdocs.local.bain.com/gxc3/files/Employee_Images/01ECB.jpg">
              <a:extLst>
                <a:ext uri="{FF2B5EF4-FFF2-40B4-BE49-F238E27FC236}">
                  <a16:creationId xmlns:a16="http://schemas.microsoft.com/office/drawing/2014/main" id="{FF2712FA-BB9F-4351-9460-C6562633125E}"/>
                </a:ext>
              </a:extLst>
            </p:cNvPr>
            <p:cNvPicPr>
              <a:picLocks noChangeAspect="1" noChangeArrowheads="1"/>
            </p:cNvPicPr>
            <p:nvPr/>
          </p:nvPicPr>
          <p:blipFill>
            <a:blip r:embed="rId61" cstate="email">
              <a:grayscl/>
              <a:extLst>
                <a:ext uri="{28A0092B-C50C-407E-A947-70E740481C1C}">
                  <a14:useLocalDpi xmlns:a14="http://schemas.microsoft.com/office/drawing/2010/main"/>
                </a:ext>
              </a:extLst>
            </a:blip>
            <a:srcRect/>
            <a:stretch>
              <a:fillRect/>
            </a:stretch>
          </p:blipFill>
          <p:spPr bwMode="auto">
            <a:xfrm>
              <a:off x="10824468" y="3011815"/>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52" descr="https://gxcdocs.local.bain.com/gxc3/files/Employee_Images/01JOR.jpg">
              <a:extLst>
                <a:ext uri="{FF2B5EF4-FFF2-40B4-BE49-F238E27FC236}">
                  <a16:creationId xmlns:a16="http://schemas.microsoft.com/office/drawing/2014/main" id="{B44E2FD9-2F7E-45A9-B831-AB72BBBB95B1}"/>
                </a:ext>
              </a:extLst>
            </p:cNvPr>
            <p:cNvPicPr>
              <a:picLocks noChangeAspect="1" noChangeArrowheads="1"/>
            </p:cNvPicPr>
            <p:nvPr/>
          </p:nvPicPr>
          <p:blipFill>
            <a:blip r:embed="rId62" cstate="email">
              <a:grayscl/>
              <a:extLst>
                <a:ext uri="{28A0092B-C50C-407E-A947-70E740481C1C}">
                  <a14:useLocalDpi xmlns:a14="http://schemas.microsoft.com/office/drawing/2010/main"/>
                </a:ext>
              </a:extLst>
            </a:blip>
            <a:srcRect/>
            <a:stretch>
              <a:fillRect/>
            </a:stretch>
          </p:blipFill>
          <p:spPr bwMode="auto">
            <a:xfrm>
              <a:off x="8592151" y="4377762"/>
              <a:ext cx="430289"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54" descr="https://gxcdocs.local.bain.com/gxc3/files/Employee_Images/15JEB.jpg">
              <a:extLst>
                <a:ext uri="{FF2B5EF4-FFF2-40B4-BE49-F238E27FC236}">
                  <a16:creationId xmlns:a16="http://schemas.microsoft.com/office/drawing/2014/main" id="{3CE33B56-AA3C-4D6E-8AD1-340FD4A9768B}"/>
                </a:ext>
              </a:extLst>
            </p:cNvPr>
            <p:cNvPicPr>
              <a:picLocks noChangeAspect="1" noChangeArrowheads="1"/>
            </p:cNvPicPr>
            <p:nvPr/>
          </p:nvPicPr>
          <p:blipFill>
            <a:blip r:embed="rId63" cstate="email">
              <a:grayscl/>
              <a:extLst>
                <a:ext uri="{28A0092B-C50C-407E-A947-70E740481C1C}">
                  <a14:useLocalDpi xmlns:a14="http://schemas.microsoft.com/office/drawing/2010/main"/>
                </a:ext>
              </a:extLst>
            </a:blip>
            <a:srcRect/>
            <a:stretch>
              <a:fillRect/>
            </a:stretch>
          </p:blipFill>
          <p:spPr bwMode="auto">
            <a:xfrm>
              <a:off x="7417499" y="2498073"/>
              <a:ext cx="425732" cy="414714"/>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56" descr="https://gxcdocs.local.bain.com/gxc3/files/Employee_Images/12GDN.jpg">
              <a:extLst>
                <a:ext uri="{FF2B5EF4-FFF2-40B4-BE49-F238E27FC236}">
                  <a16:creationId xmlns:a16="http://schemas.microsoft.com/office/drawing/2014/main" id="{D001DA80-A313-41F8-9A15-15984C63CCEC}"/>
                </a:ext>
              </a:extLst>
            </p:cNvPr>
            <p:cNvPicPr>
              <a:picLocks noChangeAspect="1" noChangeArrowheads="1"/>
            </p:cNvPicPr>
            <p:nvPr/>
          </p:nvPicPr>
          <p:blipFill>
            <a:blip r:embed="rId64" cstate="email">
              <a:grayscl/>
              <a:extLst>
                <a:ext uri="{28A0092B-C50C-407E-A947-70E740481C1C}">
                  <a14:useLocalDpi xmlns:a14="http://schemas.microsoft.com/office/drawing/2010/main"/>
                </a:ext>
              </a:extLst>
            </a:blip>
            <a:srcRect/>
            <a:stretch>
              <a:fillRect/>
            </a:stretch>
          </p:blipFill>
          <p:spPr bwMode="auto">
            <a:xfrm>
              <a:off x="8375635" y="2498335"/>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58" descr="https://gxcdocs.local.bain.com/gxc3/files/Employee_Images/CMFAR.jpg">
              <a:extLst>
                <a:ext uri="{FF2B5EF4-FFF2-40B4-BE49-F238E27FC236}">
                  <a16:creationId xmlns:a16="http://schemas.microsoft.com/office/drawing/2014/main" id="{B3E640CA-E807-4754-A6A9-BE0FA4F0E828}"/>
                </a:ext>
              </a:extLst>
            </p:cNvPr>
            <p:cNvPicPr>
              <a:picLocks noChangeAspect="1" noChangeArrowheads="1"/>
            </p:cNvPicPr>
            <p:nvPr/>
          </p:nvPicPr>
          <p:blipFill>
            <a:blip r:embed="rId65" cstate="email">
              <a:grayscl/>
              <a:extLst>
                <a:ext uri="{28A0092B-C50C-407E-A947-70E740481C1C}">
                  <a14:useLocalDpi xmlns:a14="http://schemas.microsoft.com/office/drawing/2010/main"/>
                </a:ext>
              </a:extLst>
            </a:blip>
            <a:srcRect/>
            <a:stretch>
              <a:fillRect/>
            </a:stretch>
          </p:blipFill>
          <p:spPr bwMode="auto">
            <a:xfrm>
              <a:off x="6473091" y="2512577"/>
              <a:ext cx="414714" cy="414714"/>
            </a:xfrm>
            <a:prstGeom prst="rect">
              <a:avLst/>
            </a:prstGeom>
            <a:noFill/>
            <a:extLst>
              <a:ext uri="{909E8E84-426E-40DD-AFC4-6F175D3DCCD1}">
                <a14:hiddenFill xmlns:a14="http://schemas.microsoft.com/office/drawing/2010/main">
                  <a:solidFill>
                    <a:srgbClr val="FFFFFF"/>
                  </a:solidFill>
                </a14:hiddenFill>
              </a:ext>
            </a:extLst>
          </p:spPr>
        </p:pic>
        <p:pic>
          <p:nvPicPr>
            <p:cNvPr id="273" name="Picture 60" descr="https://gxcdocs.local.bain.com/gxc3/files/Employee_Images/12JBA.jpg">
              <a:extLst>
                <a:ext uri="{FF2B5EF4-FFF2-40B4-BE49-F238E27FC236}">
                  <a16:creationId xmlns:a16="http://schemas.microsoft.com/office/drawing/2014/main" id="{140E1FD1-FFFE-4180-936D-F2A07E2FD567}"/>
                </a:ext>
              </a:extLst>
            </p:cNvPr>
            <p:cNvPicPr>
              <a:picLocks noChangeAspect="1" noChangeArrowheads="1"/>
            </p:cNvPicPr>
            <p:nvPr/>
          </p:nvPicPr>
          <p:blipFill>
            <a:blip r:embed="rId66" cstate="email">
              <a:grayscl/>
              <a:extLst>
                <a:ext uri="{28A0092B-C50C-407E-A947-70E740481C1C}">
                  <a14:useLocalDpi xmlns:a14="http://schemas.microsoft.com/office/drawing/2010/main"/>
                </a:ext>
              </a:extLst>
            </a:blip>
            <a:srcRect/>
            <a:stretch>
              <a:fillRect/>
            </a:stretch>
          </p:blipFill>
          <p:spPr bwMode="auto">
            <a:xfrm>
              <a:off x="9911526" y="2048889"/>
              <a:ext cx="355504" cy="411480"/>
            </a:xfrm>
            <a:prstGeom prst="rect">
              <a:avLst/>
            </a:prstGeom>
            <a:noFill/>
            <a:extLst>
              <a:ext uri="{909E8E84-426E-40DD-AFC4-6F175D3DCCD1}">
                <a14:hiddenFill xmlns:a14="http://schemas.microsoft.com/office/drawing/2010/main">
                  <a:solidFill>
                    <a:srgbClr val="FFFFFF"/>
                  </a:solidFill>
                </a14:hiddenFill>
              </a:ext>
            </a:extLst>
          </p:spPr>
        </p:pic>
        <p:pic>
          <p:nvPicPr>
            <p:cNvPr id="274" name="Picture 62" descr="https://gxcdocs.local.bain.com/gxc3/files/Employee_Images/08JEV.jpg">
              <a:extLst>
                <a:ext uri="{FF2B5EF4-FFF2-40B4-BE49-F238E27FC236}">
                  <a16:creationId xmlns:a16="http://schemas.microsoft.com/office/drawing/2014/main" id="{9D0CCAD3-94EF-463C-BD06-1CB29859403E}"/>
                </a:ext>
              </a:extLst>
            </p:cNvPr>
            <p:cNvPicPr>
              <a:picLocks noChangeAspect="1" noChangeArrowheads="1"/>
            </p:cNvPicPr>
            <p:nvPr/>
          </p:nvPicPr>
          <p:blipFill>
            <a:blip r:embed="rId67" cstate="email">
              <a:grayscl/>
              <a:extLst>
                <a:ext uri="{28A0092B-C50C-407E-A947-70E740481C1C}">
                  <a14:useLocalDpi xmlns:a14="http://schemas.microsoft.com/office/drawing/2010/main"/>
                </a:ext>
              </a:extLst>
            </a:blip>
            <a:srcRect/>
            <a:stretch>
              <a:fillRect/>
            </a:stretch>
          </p:blipFill>
          <p:spPr bwMode="auto">
            <a:xfrm>
              <a:off x="7461976" y="3011291"/>
              <a:ext cx="414714" cy="414714"/>
            </a:xfrm>
            <a:prstGeom prst="rect">
              <a:avLst/>
            </a:prstGeom>
            <a:noFill/>
            <a:extLst>
              <a:ext uri="{909E8E84-426E-40DD-AFC4-6F175D3DCCD1}">
                <a14:hiddenFill xmlns:a14="http://schemas.microsoft.com/office/drawing/2010/main">
                  <a:solidFill>
                    <a:srgbClr val="FFFFFF"/>
                  </a:solidFill>
                </a14:hiddenFill>
              </a:ext>
            </a:extLst>
          </p:spPr>
        </p:pic>
        <p:pic>
          <p:nvPicPr>
            <p:cNvPr id="275" name="Picture 274" descr="https://gxcdocs.local.bain.com/gxc3/files/Employee_Images/01NAL.jpg">
              <a:extLst>
                <a:ext uri="{FF2B5EF4-FFF2-40B4-BE49-F238E27FC236}">
                  <a16:creationId xmlns:a16="http://schemas.microsoft.com/office/drawing/2014/main" id="{1357ABD3-F5DF-4B04-BA63-5824DA024759}"/>
                </a:ext>
              </a:extLst>
            </p:cNvPr>
            <p:cNvPicPr>
              <a:picLocks noChangeAspect="1" noChangeArrowheads="1"/>
            </p:cNvPicPr>
            <p:nvPr/>
          </p:nvPicPr>
          <p:blipFill>
            <a:blip r:embed="rId68" cstate="email">
              <a:grayscl/>
              <a:extLst>
                <a:ext uri="{28A0092B-C50C-407E-A947-70E740481C1C}">
                  <a14:useLocalDpi xmlns:a14="http://schemas.microsoft.com/office/drawing/2010/main"/>
                </a:ext>
              </a:extLst>
            </a:blip>
            <a:srcRect/>
            <a:stretch>
              <a:fillRect/>
            </a:stretch>
          </p:blipFill>
          <p:spPr bwMode="auto">
            <a:xfrm>
              <a:off x="7424829" y="3461284"/>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6" name="Picture 275" descr="https://gxcdocs.local.bain.com/gxc3/files/Employee_Images/12NIJ.jpg">
              <a:extLst>
                <a:ext uri="{FF2B5EF4-FFF2-40B4-BE49-F238E27FC236}">
                  <a16:creationId xmlns:a16="http://schemas.microsoft.com/office/drawing/2014/main" id="{5B5E09AC-EA4A-4ECE-8D7F-C23E0F14487E}"/>
                </a:ext>
              </a:extLst>
            </p:cNvPr>
            <p:cNvPicPr>
              <a:picLocks noChangeAspect="1" noChangeArrowheads="1"/>
            </p:cNvPicPr>
            <p:nvPr/>
          </p:nvPicPr>
          <p:blipFill>
            <a:blip r:embed="rId69" cstate="email">
              <a:grayscl/>
              <a:extLst>
                <a:ext uri="{28A0092B-C50C-407E-A947-70E740481C1C}">
                  <a14:useLocalDpi xmlns:a14="http://schemas.microsoft.com/office/drawing/2010/main"/>
                </a:ext>
              </a:extLst>
            </a:blip>
            <a:srcRect/>
            <a:stretch>
              <a:fillRect/>
            </a:stretch>
          </p:blipFill>
          <p:spPr bwMode="auto">
            <a:xfrm>
              <a:off x="7902338" y="2508660"/>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7" name="Picture 10" descr="https://gxcdocs.local.bain.com/gxc3/files/Employee_Images/22PHU.jpg">
              <a:extLst>
                <a:ext uri="{FF2B5EF4-FFF2-40B4-BE49-F238E27FC236}">
                  <a16:creationId xmlns:a16="http://schemas.microsoft.com/office/drawing/2014/main" id="{8EC1CE7C-BC46-4783-BBAC-094E1726207D}"/>
                </a:ext>
              </a:extLst>
            </p:cNvPr>
            <p:cNvPicPr>
              <a:picLocks noChangeAspect="1" noChangeArrowheads="1"/>
            </p:cNvPicPr>
            <p:nvPr/>
          </p:nvPicPr>
          <p:blipFill>
            <a:blip r:embed="rId70" cstate="email">
              <a:grayscl/>
              <a:extLst>
                <a:ext uri="{28A0092B-C50C-407E-A947-70E740481C1C}">
                  <a14:useLocalDpi xmlns:a14="http://schemas.microsoft.com/office/drawing/2010/main"/>
                </a:ext>
              </a:extLst>
            </a:blip>
            <a:srcRect/>
            <a:stretch>
              <a:fillRect/>
            </a:stretch>
          </p:blipFill>
          <p:spPr bwMode="auto">
            <a:xfrm>
              <a:off x="9429548" y="2047534"/>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8" name="Picture 12" descr="https://gxcdocs.local.bain.com/gxc3/files/Employee_Images/12RET.jpg">
              <a:extLst>
                <a:ext uri="{FF2B5EF4-FFF2-40B4-BE49-F238E27FC236}">
                  <a16:creationId xmlns:a16="http://schemas.microsoft.com/office/drawing/2014/main" id="{57FAA84A-D82B-4E6F-B774-1CAEA20ADB13}"/>
                </a:ext>
              </a:extLst>
            </p:cNvPr>
            <p:cNvPicPr>
              <a:picLocks noChangeAspect="1" noChangeArrowheads="1"/>
            </p:cNvPicPr>
            <p:nvPr/>
          </p:nvPicPr>
          <p:blipFill>
            <a:blip r:embed="rId71" cstate="email">
              <a:grayscl/>
              <a:extLst>
                <a:ext uri="{28A0092B-C50C-407E-A947-70E740481C1C}">
                  <a14:useLocalDpi xmlns:a14="http://schemas.microsoft.com/office/drawing/2010/main"/>
                </a:ext>
              </a:extLst>
            </a:blip>
            <a:srcRect/>
            <a:stretch>
              <a:fillRect/>
            </a:stretch>
          </p:blipFill>
          <p:spPr bwMode="auto">
            <a:xfrm>
              <a:off x="8848932" y="2493593"/>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79" name="Picture 14" descr="https://gxcdocs.local.bain.com/gxc3/files/Employee_Images/01TEJ.jpg">
              <a:extLst>
                <a:ext uri="{FF2B5EF4-FFF2-40B4-BE49-F238E27FC236}">
                  <a16:creationId xmlns:a16="http://schemas.microsoft.com/office/drawing/2014/main" id="{94BAB8E5-E58B-443F-A42D-BD7929E3FDEF}"/>
                </a:ext>
              </a:extLst>
            </p:cNvPr>
            <p:cNvPicPr>
              <a:picLocks noChangeAspect="1" noChangeArrowheads="1"/>
            </p:cNvPicPr>
            <p:nvPr/>
          </p:nvPicPr>
          <p:blipFill>
            <a:blip r:embed="rId72" cstate="email">
              <a:grayscl/>
              <a:extLst>
                <a:ext uri="{28A0092B-C50C-407E-A947-70E740481C1C}">
                  <a14:useLocalDpi xmlns:a14="http://schemas.microsoft.com/office/drawing/2010/main"/>
                </a:ext>
              </a:extLst>
            </a:blip>
            <a:srcRect/>
            <a:stretch>
              <a:fillRect/>
            </a:stretch>
          </p:blipFill>
          <p:spPr bwMode="auto">
            <a:xfrm>
              <a:off x="8884150" y="3461284"/>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0" name="Picture 16" descr="https://gxcdocs.local.bain.com/gxc3/files/Employee_Images/01SNG.jpg">
              <a:extLst>
                <a:ext uri="{FF2B5EF4-FFF2-40B4-BE49-F238E27FC236}">
                  <a16:creationId xmlns:a16="http://schemas.microsoft.com/office/drawing/2014/main" id="{D3501DB3-DD09-42C6-9013-5642C58B0DC4}"/>
                </a:ext>
              </a:extLst>
            </p:cNvPr>
            <p:cNvPicPr>
              <a:picLocks noChangeAspect="1" noChangeArrowheads="1"/>
            </p:cNvPicPr>
            <p:nvPr/>
          </p:nvPicPr>
          <p:blipFill>
            <a:blip r:embed="rId73" cstate="email">
              <a:grayscl/>
              <a:extLst>
                <a:ext uri="{28A0092B-C50C-407E-A947-70E740481C1C}">
                  <a14:useLocalDpi xmlns:a14="http://schemas.microsoft.com/office/drawing/2010/main"/>
                </a:ext>
              </a:extLst>
            </a:blip>
            <a:srcRect/>
            <a:stretch>
              <a:fillRect/>
            </a:stretch>
          </p:blipFill>
          <p:spPr bwMode="auto">
            <a:xfrm>
              <a:off x="9695621" y="4377762"/>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1" name="Picture 18" descr="https://gxcdocs.local.bain.com/gxc3/files/Employee_Images/PRYAL.jpg">
              <a:extLst>
                <a:ext uri="{FF2B5EF4-FFF2-40B4-BE49-F238E27FC236}">
                  <a16:creationId xmlns:a16="http://schemas.microsoft.com/office/drawing/2014/main" id="{9730EE91-57BF-41DE-AF17-14AD4BFB9F35}"/>
                </a:ext>
              </a:extLst>
            </p:cNvPr>
            <p:cNvPicPr>
              <a:picLocks noChangeAspect="1" noChangeArrowheads="1"/>
            </p:cNvPicPr>
            <p:nvPr/>
          </p:nvPicPr>
          <p:blipFill>
            <a:blip r:embed="rId74" cstate="email">
              <a:grayscl/>
              <a:extLst>
                <a:ext uri="{28A0092B-C50C-407E-A947-70E740481C1C}">
                  <a14:useLocalDpi xmlns:a14="http://schemas.microsoft.com/office/drawing/2010/main"/>
                </a:ext>
              </a:extLst>
            </a:blip>
            <a:srcRect/>
            <a:stretch>
              <a:fillRect/>
            </a:stretch>
          </p:blipFill>
          <p:spPr bwMode="auto">
            <a:xfrm>
              <a:off x="9835888" y="3461284"/>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2" name="Picture 20" descr="https://gxcdocs.local.bain.com/gxc3/files/Employee_Images/01SRB.jpg">
              <a:extLst>
                <a:ext uri="{FF2B5EF4-FFF2-40B4-BE49-F238E27FC236}">
                  <a16:creationId xmlns:a16="http://schemas.microsoft.com/office/drawing/2014/main" id="{E7C71186-DEA4-4F33-A2F1-1D4CBB13B637}"/>
                </a:ext>
              </a:extLst>
            </p:cNvPr>
            <p:cNvPicPr>
              <a:picLocks noChangeAspect="1" noChangeArrowheads="1"/>
            </p:cNvPicPr>
            <p:nvPr/>
          </p:nvPicPr>
          <p:blipFill>
            <a:blip r:embed="rId75" cstate="email">
              <a:grayscl/>
              <a:extLst>
                <a:ext uri="{28A0092B-C50C-407E-A947-70E740481C1C}">
                  <a14:useLocalDpi xmlns:a14="http://schemas.microsoft.com/office/drawing/2010/main"/>
                </a:ext>
              </a:extLst>
            </a:blip>
            <a:srcRect/>
            <a:stretch>
              <a:fillRect/>
            </a:stretch>
          </p:blipFill>
          <p:spPr bwMode="auto">
            <a:xfrm>
              <a:off x="9353782" y="3918771"/>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3" name="Picture 22" descr="https://gxcdocs.local.bain.com/gxc3/files/Employee_Images/01BMF.jpg">
              <a:extLst>
                <a:ext uri="{FF2B5EF4-FFF2-40B4-BE49-F238E27FC236}">
                  <a16:creationId xmlns:a16="http://schemas.microsoft.com/office/drawing/2014/main" id="{0E3F2BBA-E2FD-4A99-A093-69730D5E7531}"/>
                </a:ext>
              </a:extLst>
            </p:cNvPr>
            <p:cNvPicPr>
              <a:picLocks noChangeAspect="1" noChangeArrowheads="1"/>
            </p:cNvPicPr>
            <p:nvPr/>
          </p:nvPicPr>
          <p:blipFill>
            <a:blip r:embed="rId76" cstate="email">
              <a:grayscl/>
              <a:extLst>
                <a:ext uri="{28A0092B-C50C-407E-A947-70E740481C1C}">
                  <a14:useLocalDpi xmlns:a14="http://schemas.microsoft.com/office/drawing/2010/main"/>
                </a:ext>
              </a:extLst>
            </a:blip>
            <a:srcRect/>
            <a:stretch>
              <a:fillRect/>
            </a:stretch>
          </p:blipFill>
          <p:spPr bwMode="auto">
            <a:xfrm>
              <a:off x="7021906" y="4377500"/>
              <a:ext cx="414714" cy="414714"/>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24" descr="https://gxcdocs.local.bain.com/gxc3/files/Employee_Images/15JJM.jpg">
              <a:extLst>
                <a:ext uri="{FF2B5EF4-FFF2-40B4-BE49-F238E27FC236}">
                  <a16:creationId xmlns:a16="http://schemas.microsoft.com/office/drawing/2014/main" id="{E53E6C70-71F4-4621-BAD8-8453409679D1}"/>
                </a:ext>
              </a:extLst>
            </p:cNvPr>
            <p:cNvPicPr>
              <a:picLocks noChangeAspect="1" noChangeArrowheads="1"/>
            </p:cNvPicPr>
            <p:nvPr/>
          </p:nvPicPr>
          <p:blipFill>
            <a:blip r:embed="rId77" cstate="email">
              <a:grayscl/>
              <a:extLst>
                <a:ext uri="{28A0092B-C50C-407E-A947-70E740481C1C}">
                  <a14:useLocalDpi xmlns:a14="http://schemas.microsoft.com/office/drawing/2010/main"/>
                </a:ext>
              </a:extLst>
            </a:blip>
            <a:srcRect/>
            <a:stretch>
              <a:fillRect/>
            </a:stretch>
          </p:blipFill>
          <p:spPr bwMode="auto">
            <a:xfrm>
              <a:off x="10313112" y="3461022"/>
              <a:ext cx="414714" cy="414714"/>
            </a:xfrm>
            <a:prstGeom prst="rect">
              <a:avLst/>
            </a:prstGeom>
            <a:noFill/>
            <a:extLst>
              <a:ext uri="{909E8E84-426E-40DD-AFC4-6F175D3DCCD1}">
                <a14:hiddenFill xmlns:a14="http://schemas.microsoft.com/office/drawing/2010/main">
                  <a:solidFill>
                    <a:srgbClr val="FFFFFF"/>
                  </a:solidFill>
                </a14:hiddenFill>
              </a:ext>
            </a:extLst>
          </p:spPr>
        </p:pic>
        <p:pic>
          <p:nvPicPr>
            <p:cNvPr id="285" name="Picture 26" descr="https://gxcdocs.local.bain.com/gxc3/files/Employee_Images/01PHY.jpg">
              <a:extLst>
                <a:ext uri="{FF2B5EF4-FFF2-40B4-BE49-F238E27FC236}">
                  <a16:creationId xmlns:a16="http://schemas.microsoft.com/office/drawing/2014/main" id="{05B33AE6-DC9B-4FE4-929A-1A493BEC3A1F}"/>
                </a:ext>
              </a:extLst>
            </p:cNvPr>
            <p:cNvPicPr>
              <a:picLocks noChangeAspect="1" noChangeArrowheads="1"/>
            </p:cNvPicPr>
            <p:nvPr/>
          </p:nvPicPr>
          <p:blipFill>
            <a:blip r:embed="rId78" cstate="email">
              <a:grayscl/>
              <a:extLst>
                <a:ext uri="{28A0092B-C50C-407E-A947-70E740481C1C}">
                  <a14:useLocalDpi xmlns:a14="http://schemas.microsoft.com/office/drawing/2010/main"/>
                </a:ext>
              </a:extLst>
            </a:blip>
            <a:srcRect/>
            <a:stretch>
              <a:fillRect/>
            </a:stretch>
          </p:blipFill>
          <p:spPr bwMode="auto">
            <a:xfrm>
              <a:off x="6473091" y="3461284"/>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6" name="Picture 28" descr="https://gxcdocs.local.bain.com/gxc3/files/Employee_Images/22NPA.jpg">
              <a:extLst>
                <a:ext uri="{FF2B5EF4-FFF2-40B4-BE49-F238E27FC236}">
                  <a16:creationId xmlns:a16="http://schemas.microsoft.com/office/drawing/2014/main" id="{335B97F2-93AE-4280-8AD4-BF0D9E3B926C}"/>
                </a:ext>
              </a:extLst>
            </p:cNvPr>
            <p:cNvPicPr>
              <a:picLocks noChangeAspect="1" noChangeArrowheads="1"/>
            </p:cNvPicPr>
            <p:nvPr/>
          </p:nvPicPr>
          <p:blipFill>
            <a:blip r:embed="rId79" cstate="email">
              <a:grayscl/>
              <a:extLst>
                <a:ext uri="{28A0092B-C50C-407E-A947-70E740481C1C}">
                  <a14:useLocalDpi xmlns:a14="http://schemas.microsoft.com/office/drawing/2010/main"/>
                </a:ext>
              </a:extLst>
            </a:blip>
            <a:srcRect/>
            <a:stretch>
              <a:fillRect/>
            </a:stretch>
          </p:blipFill>
          <p:spPr bwMode="auto">
            <a:xfrm>
              <a:off x="10739987" y="4377762"/>
              <a:ext cx="441313"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7" name="Picture 30" descr="https://gxcdocs.local.bain.com/gxc3/files/Employee_Images/01MMK.jpg">
              <a:extLst>
                <a:ext uri="{FF2B5EF4-FFF2-40B4-BE49-F238E27FC236}">
                  <a16:creationId xmlns:a16="http://schemas.microsoft.com/office/drawing/2014/main" id="{26B0A70B-63E2-41B4-A6EE-E971F1E37142}"/>
                </a:ext>
              </a:extLst>
            </p:cNvPr>
            <p:cNvPicPr>
              <a:picLocks noChangeAspect="1" noChangeArrowheads="1"/>
            </p:cNvPicPr>
            <p:nvPr/>
          </p:nvPicPr>
          <p:blipFill>
            <a:blip r:embed="rId80" cstate="email">
              <a:grayscl/>
              <a:extLst>
                <a:ext uri="{28A0092B-C50C-407E-A947-70E740481C1C}">
                  <a14:useLocalDpi xmlns:a14="http://schemas.microsoft.com/office/drawing/2010/main"/>
                </a:ext>
              </a:extLst>
            </a:blip>
            <a:srcRect/>
            <a:stretch>
              <a:fillRect/>
            </a:stretch>
          </p:blipFill>
          <p:spPr bwMode="auto">
            <a:xfrm>
              <a:off x="11290645" y="4377762"/>
              <a:ext cx="414190" cy="414190"/>
            </a:xfrm>
            <a:prstGeom prst="rect">
              <a:avLst/>
            </a:prstGeom>
            <a:noFill/>
            <a:extLst>
              <a:ext uri="{909E8E84-426E-40DD-AFC4-6F175D3DCCD1}">
                <a14:hiddenFill xmlns:a14="http://schemas.microsoft.com/office/drawing/2010/main">
                  <a:solidFill>
                    <a:srgbClr val="FFFFFF"/>
                  </a:solidFill>
                </a14:hiddenFill>
              </a:ext>
            </a:extLst>
          </p:spPr>
        </p:pic>
        <p:pic>
          <p:nvPicPr>
            <p:cNvPr id="288" name="Picture 32" descr="Scott Daubin">
              <a:extLst>
                <a:ext uri="{FF2B5EF4-FFF2-40B4-BE49-F238E27FC236}">
                  <a16:creationId xmlns:a16="http://schemas.microsoft.com/office/drawing/2014/main" id="{C3B4F964-B8B3-4DED-9FCF-938FB4CE0263}"/>
                </a:ext>
              </a:extLst>
            </p:cNvPr>
            <p:cNvPicPr>
              <a:picLocks noChangeAspect="1" noChangeArrowheads="1"/>
            </p:cNvPicPr>
            <p:nvPr/>
          </p:nvPicPr>
          <p:blipFill>
            <a:blip r:embed="rId81" cstate="email">
              <a:grayscl/>
              <a:extLst>
                <a:ext uri="{28A0092B-C50C-407E-A947-70E740481C1C}">
                  <a14:useLocalDpi xmlns:a14="http://schemas.microsoft.com/office/drawing/2010/main"/>
                </a:ext>
              </a:extLst>
            </a:blip>
            <a:srcRect/>
            <a:stretch>
              <a:fillRect/>
            </a:stretch>
          </p:blipFill>
          <p:spPr bwMode="auto">
            <a:xfrm>
              <a:off x="9820803" y="2477351"/>
              <a:ext cx="414714" cy="414714"/>
            </a:xfrm>
            <a:prstGeom prst="rect">
              <a:avLst/>
            </a:prstGeom>
            <a:noFill/>
            <a:extLst>
              <a:ext uri="{909E8E84-426E-40DD-AFC4-6F175D3DCCD1}">
                <a14:hiddenFill xmlns:a14="http://schemas.microsoft.com/office/drawing/2010/main">
                  <a:solidFill>
                    <a:srgbClr val="FFFFFF"/>
                  </a:solidFill>
                </a14:hiddenFill>
              </a:ext>
            </a:extLst>
          </p:spPr>
        </p:pic>
        <p:pic>
          <p:nvPicPr>
            <p:cNvPr id="289" name="Picture 288" descr="Giovanni Fiorentino">
              <a:extLst>
                <a:ext uri="{FF2B5EF4-FFF2-40B4-BE49-F238E27FC236}">
                  <a16:creationId xmlns:a16="http://schemas.microsoft.com/office/drawing/2014/main" id="{CC38EC08-4F89-44A8-B80D-341BA2C5C9E1}"/>
                </a:ext>
              </a:extLst>
            </p:cNvPr>
            <p:cNvPicPr>
              <a:picLocks noChangeAspect="1" noChangeArrowheads="1"/>
            </p:cNvPicPr>
            <p:nvPr/>
          </p:nvPicPr>
          <p:blipFill>
            <a:blip r:embed="rId82" cstate="email">
              <a:grayscl/>
              <a:extLst>
                <a:ext uri="{28A0092B-C50C-407E-A947-70E740481C1C}">
                  <a14:useLocalDpi xmlns:a14="http://schemas.microsoft.com/office/drawing/2010/main"/>
                </a:ext>
              </a:extLst>
            </a:blip>
            <a:srcRect/>
            <a:stretch>
              <a:fillRect/>
            </a:stretch>
          </p:blipFill>
          <p:spPr bwMode="auto">
            <a:xfrm>
              <a:off x="7898928" y="3920126"/>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290" name="Source">
            <a:extLst>
              <a:ext uri="{FF2B5EF4-FFF2-40B4-BE49-F238E27FC236}">
                <a16:creationId xmlns:a16="http://schemas.microsoft.com/office/drawing/2014/main" id="{C2B724F2-40CA-457C-9673-1BCA2CA73998}"/>
              </a:ext>
            </a:extLst>
          </p:cNvPr>
          <p:cNvSpPr>
            <a:spLocks noGrp="1"/>
          </p:cNvSpPr>
          <p:nvPr/>
        </p:nvSpPr>
        <p:spPr bwMode="auto">
          <a:xfrm>
            <a:off x="8172678" y="1751749"/>
            <a:ext cx="1845377" cy="215444"/>
          </a:xfrm>
          <a:prstGeom prst="rect">
            <a:avLst/>
          </a:prstGeom>
          <a:solidFill>
            <a:srgbClr val="FFFFFF"/>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rgbClr val="CC0000"/>
                </a:solidFill>
                <a:prstDash val="solid"/>
                <a:miter lim="800000"/>
                <a:headEnd type="none" w="med" len="med"/>
                <a:tailEnd type="none" w="med" len="med"/>
              </a14:hiddenLine>
            </a:ext>
          </a:extLst>
        </p:spPr>
        <p:txBody>
          <a:bodyPr vert="horz" wrap="none" lIns="91440" tIns="0" rIns="91440" bIns="0" numCol="1" anchor="t" anchorCtr="0" compatLnSpc="1">
            <a:prstTxWarp prst="textNoShape">
              <a:avLst/>
            </a:prstTxWarp>
            <a:noAutofit/>
          </a:bodyPr>
          <a:lstStyle>
            <a:lvl1pPr marL="91440" indent="-91440" algn="l" defTabSz="981075" rtl="0" eaLnBrk="0" fontAlgn="base" hangingPunct="0">
              <a:spcBef>
                <a:spcPct val="40000"/>
              </a:spcBef>
              <a:spcAft>
                <a:spcPct val="0"/>
              </a:spcAft>
              <a:buClr>
                <a:schemeClr val="tx1"/>
              </a:buClr>
              <a:buFont typeface="Verdana" pitchFamily="34" charset="0"/>
              <a:buChar char="•"/>
              <a:tabLst>
                <a:tab pos="173038" algn="l"/>
              </a:tabLst>
              <a:defRPr sz="1000">
                <a:solidFill>
                  <a:schemeClr val="tx1"/>
                </a:solidFill>
                <a:latin typeface="Verdana" pitchFamily="34" charset="0"/>
                <a:ea typeface="+mn-ea"/>
                <a:cs typeface="+mn-cs"/>
              </a:defRPr>
            </a:lvl1pPr>
            <a:lvl2pPr marL="365125" indent="-118872" algn="l" defTabSz="981075" rtl="0" eaLnBrk="0" fontAlgn="base" hangingPunct="0">
              <a:spcBef>
                <a:spcPct val="20000"/>
              </a:spcBef>
              <a:spcAft>
                <a:spcPct val="0"/>
              </a:spcAft>
              <a:buClr>
                <a:schemeClr val="tx1"/>
              </a:buClr>
              <a:buChar char="-"/>
              <a:defRPr sz="800">
                <a:solidFill>
                  <a:schemeClr val="tx1"/>
                </a:solidFill>
                <a:latin typeface="Verdana" pitchFamily="34" charset="0"/>
              </a:defRPr>
            </a:lvl2pPr>
            <a:lvl3pPr marL="812800" indent="-200025" algn="l" defTabSz="981075" rtl="0" eaLnBrk="0" fontAlgn="base" hangingPunct="0">
              <a:spcBef>
                <a:spcPct val="20000"/>
              </a:spcBef>
              <a:spcAft>
                <a:spcPct val="0"/>
              </a:spcAft>
              <a:buClr>
                <a:schemeClr val="tx1"/>
              </a:buClr>
              <a:buFont typeface="Marlett" pitchFamily="2" charset="2"/>
              <a:buChar char="8"/>
              <a:defRPr sz="800">
                <a:solidFill>
                  <a:schemeClr val="tx1"/>
                </a:solidFill>
                <a:latin typeface="Verdana" pitchFamily="34" charset="0"/>
              </a:defRPr>
            </a:lvl3pPr>
            <a:lvl4pPr marL="1144588" indent="-206375" algn="l" defTabSz="981075" rtl="0" eaLnBrk="0" fontAlgn="base" hangingPunct="0">
              <a:spcBef>
                <a:spcPct val="20000"/>
              </a:spcBef>
              <a:spcAft>
                <a:spcPct val="0"/>
              </a:spcAft>
              <a:buClr>
                <a:schemeClr val="tx1"/>
              </a:buClr>
              <a:buChar char="-"/>
              <a:defRPr sz="800">
                <a:solidFill>
                  <a:schemeClr val="tx1"/>
                </a:solidFill>
                <a:latin typeface="Verdana" pitchFamily="34" charset="0"/>
              </a:defRPr>
            </a:lvl4pPr>
            <a:lvl5pPr marL="21574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5pPr>
            <a:lvl6pPr marL="26146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6pPr>
            <a:lvl7pPr marL="30718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7pPr>
            <a:lvl8pPr marL="35290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8pPr>
            <a:lvl9pPr marL="3986213" indent="-339725" algn="l" defTabSz="981075" rtl="0" eaLnBrk="0" fontAlgn="base" hangingPunct="0">
              <a:spcBef>
                <a:spcPct val="0"/>
              </a:spcBef>
              <a:spcAft>
                <a:spcPct val="0"/>
              </a:spcAft>
              <a:buClr>
                <a:srgbClr val="FFFF66"/>
              </a:buClr>
              <a:buFont typeface="Marlett" pitchFamily="2" charset="2"/>
              <a:buChar char="8"/>
              <a:defRPr sz="2300">
                <a:solidFill>
                  <a:schemeClr val="bg1"/>
                </a:solidFill>
                <a:latin typeface="+mn-lt"/>
              </a:defRPr>
            </a:lvl9pPr>
          </a:lstStyle>
          <a:p>
            <a:pPr marL="0" indent="0" algn="ctr" defTabSz="914400" eaLnBrk="1" fontAlgn="auto" hangingPunct="1">
              <a:spcBef>
                <a:spcPts val="0"/>
              </a:spcBef>
              <a:spcAft>
                <a:spcPts val="0"/>
              </a:spcAft>
              <a:buClr>
                <a:srgbClr val="000000"/>
              </a:buClr>
              <a:buNone/>
              <a:tabLst/>
              <a:defRPr/>
            </a:pPr>
            <a:r>
              <a:rPr lang="en-US" sz="1400" b="1">
                <a:solidFill>
                  <a:srgbClr val="CC0000"/>
                </a:solidFill>
                <a:latin typeface="+mn-lt"/>
              </a:rPr>
              <a:t>North/South America</a:t>
            </a:r>
          </a:p>
        </p:txBody>
      </p:sp>
      <p:grpSp>
        <p:nvGrpSpPr>
          <p:cNvPr id="291" name="Group 290">
            <a:extLst>
              <a:ext uri="{FF2B5EF4-FFF2-40B4-BE49-F238E27FC236}">
                <a16:creationId xmlns:a16="http://schemas.microsoft.com/office/drawing/2014/main" id="{0472B804-C761-4B32-AF24-F1C821A461DA}"/>
              </a:ext>
            </a:extLst>
          </p:cNvPr>
          <p:cNvGrpSpPr/>
          <p:nvPr/>
        </p:nvGrpSpPr>
        <p:grpSpPr>
          <a:xfrm>
            <a:off x="6941913" y="5100540"/>
            <a:ext cx="4744475" cy="1410365"/>
            <a:chOff x="6473091" y="5152002"/>
            <a:chExt cx="5213297" cy="1358903"/>
          </a:xfrm>
        </p:grpSpPr>
        <p:pic>
          <p:nvPicPr>
            <p:cNvPr id="292" name="Picture 291">
              <a:extLst>
                <a:ext uri="{FF2B5EF4-FFF2-40B4-BE49-F238E27FC236}">
                  <a16:creationId xmlns:a16="http://schemas.microsoft.com/office/drawing/2014/main" id="{2F25491F-3E95-4941-B6E4-C142E02C1041}"/>
                </a:ext>
              </a:extLst>
            </p:cNvPr>
            <p:cNvPicPr>
              <a:picLocks/>
            </p:cNvPicPr>
            <p:nvPr/>
          </p:nvPicPr>
          <p:blipFill rotWithShape="1">
            <a:blip r:embed="rId83" cstate="screen">
              <a:grayscl/>
              <a:extLst>
                <a:ext uri="{28A0092B-C50C-407E-A947-70E740481C1C}">
                  <a14:useLocalDpi xmlns:a14="http://schemas.microsoft.com/office/drawing/2010/main"/>
                </a:ext>
              </a:extLst>
            </a:blip>
            <a:srcRect r="-1" b="-1"/>
            <a:stretch/>
          </p:blipFill>
          <p:spPr>
            <a:xfrm>
              <a:off x="10307899" y="5155801"/>
              <a:ext cx="419785" cy="419785"/>
            </a:xfrm>
            <a:prstGeom prst="rect">
              <a:avLst/>
            </a:prstGeom>
          </p:spPr>
        </p:pic>
        <p:pic>
          <p:nvPicPr>
            <p:cNvPr id="293" name="Picture 292">
              <a:extLst>
                <a:ext uri="{FF2B5EF4-FFF2-40B4-BE49-F238E27FC236}">
                  <a16:creationId xmlns:a16="http://schemas.microsoft.com/office/drawing/2014/main" id="{460178DA-9041-49F0-84D6-9E63391D9465}"/>
                </a:ext>
              </a:extLst>
            </p:cNvPr>
            <p:cNvPicPr>
              <a:picLocks noChangeAspect="1"/>
            </p:cNvPicPr>
            <p:nvPr/>
          </p:nvPicPr>
          <p:blipFill>
            <a:blip r:embed="rId84" cstate="email">
              <a:grayscl/>
              <a:extLst>
                <a:ext uri="{28A0092B-C50C-407E-A947-70E740481C1C}">
                  <a14:useLocalDpi xmlns:a14="http://schemas.microsoft.com/office/drawing/2010/main"/>
                </a:ext>
              </a:extLst>
            </a:blip>
            <a:stretch>
              <a:fillRect/>
            </a:stretch>
          </p:blipFill>
          <p:spPr>
            <a:xfrm>
              <a:off x="6473091" y="5155801"/>
              <a:ext cx="419785" cy="419785"/>
            </a:xfrm>
            <a:prstGeom prst="rect">
              <a:avLst/>
            </a:prstGeom>
          </p:spPr>
        </p:pic>
        <p:pic>
          <p:nvPicPr>
            <p:cNvPr id="294" name="Picture 293">
              <a:extLst>
                <a:ext uri="{FF2B5EF4-FFF2-40B4-BE49-F238E27FC236}">
                  <a16:creationId xmlns:a16="http://schemas.microsoft.com/office/drawing/2014/main" id="{AB118AB6-B714-47CC-9934-FE96C13A338A}"/>
                </a:ext>
              </a:extLst>
            </p:cNvPr>
            <p:cNvPicPr>
              <a:picLocks noChangeAspect="1"/>
            </p:cNvPicPr>
            <p:nvPr/>
          </p:nvPicPr>
          <p:blipFill>
            <a:blip r:embed="rId85" cstate="email">
              <a:grayscl/>
              <a:extLst>
                <a:ext uri="{28A0092B-C50C-407E-A947-70E740481C1C}">
                  <a14:useLocalDpi xmlns:a14="http://schemas.microsoft.com/office/drawing/2010/main"/>
                </a:ext>
              </a:extLst>
            </a:blip>
            <a:stretch>
              <a:fillRect/>
            </a:stretch>
          </p:blipFill>
          <p:spPr>
            <a:xfrm>
              <a:off x="6952442" y="5155801"/>
              <a:ext cx="419785" cy="419785"/>
            </a:xfrm>
            <a:prstGeom prst="rect">
              <a:avLst/>
            </a:prstGeom>
          </p:spPr>
        </p:pic>
        <p:pic>
          <p:nvPicPr>
            <p:cNvPr id="295" name="Picture 294">
              <a:extLst>
                <a:ext uri="{FF2B5EF4-FFF2-40B4-BE49-F238E27FC236}">
                  <a16:creationId xmlns:a16="http://schemas.microsoft.com/office/drawing/2014/main" id="{2E3BA44A-C576-42CD-9AFC-76AEFC6B2A35}"/>
                </a:ext>
              </a:extLst>
            </p:cNvPr>
            <p:cNvPicPr>
              <a:picLocks noChangeAspect="1"/>
            </p:cNvPicPr>
            <p:nvPr/>
          </p:nvPicPr>
          <p:blipFill>
            <a:blip r:embed="rId86" cstate="email">
              <a:grayscl/>
              <a:extLst>
                <a:ext uri="{28A0092B-C50C-407E-A947-70E740481C1C}">
                  <a14:useLocalDpi xmlns:a14="http://schemas.microsoft.com/office/drawing/2010/main"/>
                </a:ext>
              </a:extLst>
            </a:blip>
            <a:stretch>
              <a:fillRect/>
            </a:stretch>
          </p:blipFill>
          <p:spPr>
            <a:xfrm>
              <a:off x="11266603" y="5155801"/>
              <a:ext cx="419785" cy="419785"/>
            </a:xfrm>
            <a:prstGeom prst="rect">
              <a:avLst/>
            </a:prstGeom>
          </p:spPr>
        </p:pic>
        <p:pic>
          <p:nvPicPr>
            <p:cNvPr id="296" name="Picture 8" descr="https://gxcdocs.local.bain.com/gxc3/files/Employee_Images/04NHU.jpg">
              <a:extLst>
                <a:ext uri="{FF2B5EF4-FFF2-40B4-BE49-F238E27FC236}">
                  <a16:creationId xmlns:a16="http://schemas.microsoft.com/office/drawing/2014/main" id="{A6171F8D-B5CD-4738-B8E9-258919E09CC4}"/>
                </a:ext>
              </a:extLst>
            </p:cNvPr>
            <p:cNvPicPr>
              <a:picLocks noChangeAspect="1" noChangeArrowheads="1"/>
            </p:cNvPicPr>
            <p:nvPr/>
          </p:nvPicPr>
          <p:blipFill>
            <a:blip r:embed="rId87" cstate="email">
              <a:grayscl/>
              <a:extLst>
                <a:ext uri="{28A0092B-C50C-407E-A947-70E740481C1C}">
                  <a14:useLocalDpi xmlns:a14="http://schemas.microsoft.com/office/drawing/2010/main"/>
                </a:ext>
              </a:extLst>
            </a:blip>
            <a:srcRect/>
            <a:stretch>
              <a:fillRect/>
            </a:stretch>
          </p:blipFill>
          <p:spPr bwMode="auto">
            <a:xfrm>
              <a:off x="8390495" y="5155801"/>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10" descr="https://gxcdocs.local.bain.com/gxc3/files/Employee_Images/45DIM.jpg">
              <a:extLst>
                <a:ext uri="{FF2B5EF4-FFF2-40B4-BE49-F238E27FC236}">
                  <a16:creationId xmlns:a16="http://schemas.microsoft.com/office/drawing/2014/main" id="{2791EC5E-0DD2-4F02-B157-2C4CE0D0FED2}"/>
                </a:ext>
              </a:extLst>
            </p:cNvPr>
            <p:cNvPicPr>
              <a:picLocks noChangeAspect="1" noChangeArrowheads="1"/>
            </p:cNvPicPr>
            <p:nvPr/>
          </p:nvPicPr>
          <p:blipFill>
            <a:blip r:embed="rId88" cstate="email">
              <a:grayscl/>
              <a:extLst>
                <a:ext uri="{28A0092B-C50C-407E-A947-70E740481C1C}">
                  <a14:useLocalDpi xmlns:a14="http://schemas.microsoft.com/office/drawing/2010/main"/>
                </a:ext>
              </a:extLst>
            </a:blip>
            <a:srcRect/>
            <a:stretch>
              <a:fillRect/>
            </a:stretch>
          </p:blipFill>
          <p:spPr bwMode="auto">
            <a:xfrm>
              <a:off x="9349197" y="5155801"/>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14" descr="https://gxcdocs.local.bain.com/gxc3/files/Employee_Images/06LPL.jpg">
              <a:extLst>
                <a:ext uri="{FF2B5EF4-FFF2-40B4-BE49-F238E27FC236}">
                  <a16:creationId xmlns:a16="http://schemas.microsoft.com/office/drawing/2014/main" id="{3F3B7272-AF2F-4469-A5A7-867350E786B0}"/>
                </a:ext>
              </a:extLst>
            </p:cNvPr>
            <p:cNvPicPr>
              <a:picLocks noChangeAspect="1" noChangeArrowheads="1"/>
            </p:cNvPicPr>
            <p:nvPr/>
          </p:nvPicPr>
          <p:blipFill>
            <a:blip r:embed="rId89" cstate="email">
              <a:grayscl/>
              <a:extLst>
                <a:ext uri="{28A0092B-C50C-407E-A947-70E740481C1C}">
                  <a14:useLocalDpi xmlns:a14="http://schemas.microsoft.com/office/drawing/2010/main"/>
                </a:ext>
              </a:extLst>
            </a:blip>
            <a:srcRect/>
            <a:stretch>
              <a:fillRect/>
            </a:stretch>
          </p:blipFill>
          <p:spPr bwMode="auto">
            <a:xfrm>
              <a:off x="7911144" y="5155801"/>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18" descr="https://gxcdocs.local.bain.com/gxc3/files/Employee_Images/04FRK.jpg">
              <a:extLst>
                <a:ext uri="{FF2B5EF4-FFF2-40B4-BE49-F238E27FC236}">
                  <a16:creationId xmlns:a16="http://schemas.microsoft.com/office/drawing/2014/main" id="{6940649E-6C29-4A86-82EC-8045B5ADD8BD}"/>
                </a:ext>
              </a:extLst>
            </p:cNvPr>
            <p:cNvPicPr>
              <a:picLocks noChangeAspect="1" noChangeArrowheads="1"/>
            </p:cNvPicPr>
            <p:nvPr/>
          </p:nvPicPr>
          <p:blipFill>
            <a:blip r:embed="rId90" cstate="email">
              <a:grayscl/>
              <a:extLst>
                <a:ext uri="{28A0092B-C50C-407E-A947-70E740481C1C}">
                  <a14:useLocalDpi xmlns:a14="http://schemas.microsoft.com/office/drawing/2010/main"/>
                </a:ext>
              </a:extLst>
            </a:blip>
            <a:srcRect/>
            <a:stretch>
              <a:fillRect/>
            </a:stretch>
          </p:blipFill>
          <p:spPr bwMode="auto">
            <a:xfrm>
              <a:off x="8869846" y="5155801"/>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0" descr="https://gxcdocs.local.bain.com/gxc3/files/Employee_Images/06PAR.jpg">
              <a:extLst>
                <a:ext uri="{FF2B5EF4-FFF2-40B4-BE49-F238E27FC236}">
                  <a16:creationId xmlns:a16="http://schemas.microsoft.com/office/drawing/2014/main" id="{D5443456-477C-400F-9F0E-2D52B07908E2}"/>
                </a:ext>
              </a:extLst>
            </p:cNvPr>
            <p:cNvPicPr>
              <a:picLocks noChangeAspect="1" noChangeArrowheads="1"/>
            </p:cNvPicPr>
            <p:nvPr/>
          </p:nvPicPr>
          <p:blipFill>
            <a:blip r:embed="rId91" cstate="email">
              <a:grayscl/>
              <a:extLst>
                <a:ext uri="{28A0092B-C50C-407E-A947-70E740481C1C}">
                  <a14:useLocalDpi xmlns:a14="http://schemas.microsoft.com/office/drawing/2010/main"/>
                </a:ext>
              </a:extLst>
            </a:blip>
            <a:srcRect/>
            <a:stretch>
              <a:fillRect/>
            </a:stretch>
          </p:blipFill>
          <p:spPr bwMode="auto">
            <a:xfrm>
              <a:off x="9828548" y="5155801"/>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300">
              <a:extLst>
                <a:ext uri="{FF2B5EF4-FFF2-40B4-BE49-F238E27FC236}">
                  <a16:creationId xmlns:a16="http://schemas.microsoft.com/office/drawing/2014/main" id="{4B952FB6-06BA-4CC6-A0B2-2FECAE82A478}"/>
                </a:ext>
              </a:extLst>
            </p:cNvPr>
            <p:cNvPicPr>
              <a:picLocks noChangeAspect="1"/>
            </p:cNvPicPr>
            <p:nvPr/>
          </p:nvPicPr>
          <p:blipFill>
            <a:blip r:embed="rId92" cstate="email">
              <a:grayscl/>
              <a:extLst>
                <a:ext uri="{28A0092B-C50C-407E-A947-70E740481C1C}">
                  <a14:useLocalDpi xmlns:a14="http://schemas.microsoft.com/office/drawing/2010/main"/>
                </a:ext>
              </a:extLst>
            </a:blip>
            <a:stretch>
              <a:fillRect/>
            </a:stretch>
          </p:blipFill>
          <p:spPr>
            <a:xfrm>
              <a:off x="7531543" y="6091120"/>
              <a:ext cx="432512" cy="419785"/>
            </a:xfrm>
            <a:prstGeom prst="rect">
              <a:avLst/>
            </a:prstGeom>
          </p:spPr>
        </p:pic>
        <p:pic>
          <p:nvPicPr>
            <p:cNvPr id="302" name="Picture 301">
              <a:extLst>
                <a:ext uri="{FF2B5EF4-FFF2-40B4-BE49-F238E27FC236}">
                  <a16:creationId xmlns:a16="http://schemas.microsoft.com/office/drawing/2014/main" id="{5D164348-DECE-4A0B-848C-C05BDD6B9E2D}"/>
                </a:ext>
              </a:extLst>
            </p:cNvPr>
            <p:cNvPicPr>
              <a:picLocks noChangeAspect="1"/>
            </p:cNvPicPr>
            <p:nvPr/>
          </p:nvPicPr>
          <p:blipFill>
            <a:blip r:embed="rId93" cstate="email">
              <a:grayscl/>
              <a:extLst>
                <a:ext uri="{28A0092B-C50C-407E-A947-70E740481C1C}">
                  <a14:useLocalDpi xmlns:a14="http://schemas.microsoft.com/office/drawing/2010/main"/>
                </a:ext>
              </a:extLst>
            </a:blip>
            <a:stretch>
              <a:fillRect/>
            </a:stretch>
          </p:blipFill>
          <p:spPr>
            <a:xfrm>
              <a:off x="8073496" y="6091120"/>
              <a:ext cx="419785" cy="419785"/>
            </a:xfrm>
            <a:prstGeom prst="rect">
              <a:avLst/>
            </a:prstGeom>
          </p:spPr>
        </p:pic>
        <p:pic>
          <p:nvPicPr>
            <p:cNvPr id="303" name="Picture 302">
              <a:extLst>
                <a:ext uri="{FF2B5EF4-FFF2-40B4-BE49-F238E27FC236}">
                  <a16:creationId xmlns:a16="http://schemas.microsoft.com/office/drawing/2014/main" id="{0AA607C5-E3C6-4212-9AD6-17C2631DE2ED}"/>
                </a:ext>
              </a:extLst>
            </p:cNvPr>
            <p:cNvPicPr>
              <a:picLocks noChangeAspect="1"/>
            </p:cNvPicPr>
            <p:nvPr/>
          </p:nvPicPr>
          <p:blipFill>
            <a:blip r:embed="rId94" cstate="email">
              <a:grayscl/>
              <a:extLst>
                <a:ext uri="{28A0092B-C50C-407E-A947-70E740481C1C}">
                  <a14:useLocalDpi xmlns:a14="http://schemas.microsoft.com/office/drawing/2010/main"/>
                </a:ext>
              </a:extLst>
            </a:blip>
            <a:stretch>
              <a:fillRect/>
            </a:stretch>
          </p:blipFill>
          <p:spPr>
            <a:xfrm>
              <a:off x="9131948" y="6091120"/>
              <a:ext cx="419785" cy="419785"/>
            </a:xfrm>
            <a:prstGeom prst="rect">
              <a:avLst/>
            </a:prstGeom>
          </p:spPr>
        </p:pic>
        <p:pic>
          <p:nvPicPr>
            <p:cNvPr id="304" name="Picture 303">
              <a:extLst>
                <a:ext uri="{FF2B5EF4-FFF2-40B4-BE49-F238E27FC236}">
                  <a16:creationId xmlns:a16="http://schemas.microsoft.com/office/drawing/2014/main" id="{19C7194A-353E-4384-BCB3-AB58F75F65AD}"/>
                </a:ext>
              </a:extLst>
            </p:cNvPr>
            <p:cNvPicPr>
              <a:picLocks noChangeAspect="1"/>
            </p:cNvPicPr>
            <p:nvPr/>
          </p:nvPicPr>
          <p:blipFill>
            <a:blip r:embed="rId95" cstate="email">
              <a:grayscl/>
              <a:extLst>
                <a:ext uri="{28A0092B-C50C-407E-A947-70E740481C1C}">
                  <a14:useLocalDpi xmlns:a14="http://schemas.microsoft.com/office/drawing/2010/main"/>
                </a:ext>
              </a:extLst>
            </a:blip>
            <a:stretch>
              <a:fillRect/>
            </a:stretch>
          </p:blipFill>
          <p:spPr>
            <a:xfrm>
              <a:off x="8602722" y="6091120"/>
              <a:ext cx="419785" cy="419785"/>
            </a:xfrm>
            <a:prstGeom prst="rect">
              <a:avLst/>
            </a:prstGeom>
          </p:spPr>
        </p:pic>
        <p:pic>
          <p:nvPicPr>
            <p:cNvPr id="305" name="Picture 304">
              <a:extLst>
                <a:ext uri="{FF2B5EF4-FFF2-40B4-BE49-F238E27FC236}">
                  <a16:creationId xmlns:a16="http://schemas.microsoft.com/office/drawing/2014/main" id="{79EAE232-DAD6-4333-A746-CF0BDD9665C1}"/>
                </a:ext>
              </a:extLst>
            </p:cNvPr>
            <p:cNvPicPr>
              <a:picLocks noChangeAspect="1"/>
            </p:cNvPicPr>
            <p:nvPr/>
          </p:nvPicPr>
          <p:blipFill>
            <a:blip r:embed="rId96" cstate="email">
              <a:grayscl/>
              <a:extLst>
                <a:ext uri="{28A0092B-C50C-407E-A947-70E740481C1C}">
                  <a14:useLocalDpi xmlns:a14="http://schemas.microsoft.com/office/drawing/2010/main"/>
                </a:ext>
              </a:extLst>
            </a:blip>
            <a:stretch>
              <a:fillRect/>
            </a:stretch>
          </p:blipFill>
          <p:spPr>
            <a:xfrm>
              <a:off x="9661174" y="6091120"/>
              <a:ext cx="419785" cy="419785"/>
            </a:xfrm>
            <a:prstGeom prst="rect">
              <a:avLst/>
            </a:prstGeom>
          </p:spPr>
        </p:pic>
        <p:pic>
          <p:nvPicPr>
            <p:cNvPr id="306" name="Picture 305">
              <a:extLst>
                <a:ext uri="{FF2B5EF4-FFF2-40B4-BE49-F238E27FC236}">
                  <a16:creationId xmlns:a16="http://schemas.microsoft.com/office/drawing/2014/main" id="{C034BE76-E575-4B70-9780-3A049FF81A62}"/>
                </a:ext>
              </a:extLst>
            </p:cNvPr>
            <p:cNvPicPr>
              <a:picLocks noChangeAspect="1"/>
            </p:cNvPicPr>
            <p:nvPr/>
          </p:nvPicPr>
          <p:blipFill>
            <a:blip r:embed="rId97" cstate="email">
              <a:grayscl/>
              <a:extLst>
                <a:ext uri="{28A0092B-C50C-407E-A947-70E740481C1C}">
                  <a14:useLocalDpi xmlns:a14="http://schemas.microsoft.com/office/drawing/2010/main"/>
                </a:ext>
              </a:extLst>
            </a:blip>
            <a:stretch>
              <a:fillRect/>
            </a:stretch>
          </p:blipFill>
          <p:spPr>
            <a:xfrm>
              <a:off x="10190400" y="6091120"/>
              <a:ext cx="419785" cy="419785"/>
            </a:xfrm>
            <a:prstGeom prst="rect">
              <a:avLst/>
            </a:prstGeom>
          </p:spPr>
        </p:pic>
        <p:pic>
          <p:nvPicPr>
            <p:cNvPr id="307" name="Picture 306">
              <a:extLst>
                <a:ext uri="{FF2B5EF4-FFF2-40B4-BE49-F238E27FC236}">
                  <a16:creationId xmlns:a16="http://schemas.microsoft.com/office/drawing/2014/main" id="{07BADA4D-5CF4-4E56-A9D3-44995A83A730}"/>
                </a:ext>
              </a:extLst>
            </p:cNvPr>
            <p:cNvPicPr>
              <a:picLocks noChangeAspect="1"/>
            </p:cNvPicPr>
            <p:nvPr/>
          </p:nvPicPr>
          <p:blipFill>
            <a:blip r:embed="rId98" cstate="email">
              <a:grayscl/>
              <a:extLst>
                <a:ext uri="{28A0092B-C50C-407E-A947-70E740481C1C}">
                  <a14:useLocalDpi xmlns:a14="http://schemas.microsoft.com/office/drawing/2010/main"/>
                </a:ext>
              </a:extLst>
            </a:blip>
            <a:stretch>
              <a:fillRect/>
            </a:stretch>
          </p:blipFill>
          <p:spPr>
            <a:xfrm>
              <a:off x="6473091" y="6091120"/>
              <a:ext cx="419785" cy="419785"/>
            </a:xfrm>
            <a:prstGeom prst="rect">
              <a:avLst/>
            </a:prstGeom>
          </p:spPr>
        </p:pic>
        <p:pic>
          <p:nvPicPr>
            <p:cNvPr id="308" name="Picture 307">
              <a:extLst>
                <a:ext uri="{FF2B5EF4-FFF2-40B4-BE49-F238E27FC236}">
                  <a16:creationId xmlns:a16="http://schemas.microsoft.com/office/drawing/2014/main" id="{25B87453-A2D7-4941-AE4F-582C4EBD750F}"/>
                </a:ext>
              </a:extLst>
            </p:cNvPr>
            <p:cNvPicPr>
              <a:picLocks noChangeAspect="1"/>
            </p:cNvPicPr>
            <p:nvPr/>
          </p:nvPicPr>
          <p:blipFill>
            <a:blip r:embed="rId99" cstate="email">
              <a:grayscl/>
              <a:extLst>
                <a:ext uri="{28A0092B-C50C-407E-A947-70E740481C1C}">
                  <a14:useLocalDpi xmlns:a14="http://schemas.microsoft.com/office/drawing/2010/main"/>
                </a:ext>
              </a:extLst>
            </a:blip>
            <a:stretch>
              <a:fillRect/>
            </a:stretch>
          </p:blipFill>
          <p:spPr>
            <a:xfrm>
              <a:off x="7002317" y="6091120"/>
              <a:ext cx="419785" cy="419785"/>
            </a:xfrm>
            <a:prstGeom prst="rect">
              <a:avLst/>
            </a:prstGeom>
          </p:spPr>
        </p:pic>
        <p:pic>
          <p:nvPicPr>
            <p:cNvPr id="309" name="Picture 30" descr="https://gxcdocs.local.bain.com/gxc3/files/Employee_Images/43277.jpg">
              <a:extLst>
                <a:ext uri="{FF2B5EF4-FFF2-40B4-BE49-F238E27FC236}">
                  <a16:creationId xmlns:a16="http://schemas.microsoft.com/office/drawing/2014/main" id="{1B854B7C-E801-443E-89F9-1D743C1BE5D8}"/>
                </a:ext>
              </a:extLst>
            </p:cNvPr>
            <p:cNvPicPr>
              <a:picLocks noChangeAspect="1" noChangeArrowheads="1"/>
            </p:cNvPicPr>
            <p:nvPr/>
          </p:nvPicPr>
          <p:blipFill>
            <a:blip r:embed="rId100" cstate="email">
              <a:grayscl/>
              <a:extLst>
                <a:ext uri="{28A0092B-C50C-407E-A947-70E740481C1C}">
                  <a14:useLocalDpi xmlns:a14="http://schemas.microsoft.com/office/drawing/2010/main"/>
                </a:ext>
              </a:extLst>
            </a:blip>
            <a:srcRect/>
            <a:stretch>
              <a:fillRect/>
            </a:stretch>
          </p:blipFill>
          <p:spPr bwMode="auto">
            <a:xfrm>
              <a:off x="11266603" y="6091120"/>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10" name="Picture 309">
              <a:extLst>
                <a:ext uri="{FF2B5EF4-FFF2-40B4-BE49-F238E27FC236}">
                  <a16:creationId xmlns:a16="http://schemas.microsoft.com/office/drawing/2014/main" id="{742843D4-7111-4455-A4E0-4E2A576CCF5F}"/>
                </a:ext>
              </a:extLst>
            </p:cNvPr>
            <p:cNvPicPr>
              <a:picLocks noChangeAspect="1"/>
            </p:cNvPicPr>
            <p:nvPr/>
          </p:nvPicPr>
          <p:blipFill>
            <a:blip r:embed="rId101" cstate="email">
              <a:grayscl/>
              <a:extLst>
                <a:ext uri="{28A0092B-C50C-407E-A947-70E740481C1C}">
                  <a14:useLocalDpi xmlns:a14="http://schemas.microsoft.com/office/drawing/2010/main"/>
                </a:ext>
              </a:extLst>
            </a:blip>
            <a:stretch>
              <a:fillRect/>
            </a:stretch>
          </p:blipFill>
          <p:spPr>
            <a:xfrm>
              <a:off x="9677748" y="5632157"/>
              <a:ext cx="420060" cy="420060"/>
            </a:xfrm>
            <a:prstGeom prst="rect">
              <a:avLst/>
            </a:prstGeom>
          </p:spPr>
        </p:pic>
        <p:pic>
          <p:nvPicPr>
            <p:cNvPr id="311" name="Picture 310">
              <a:extLst>
                <a:ext uri="{FF2B5EF4-FFF2-40B4-BE49-F238E27FC236}">
                  <a16:creationId xmlns:a16="http://schemas.microsoft.com/office/drawing/2014/main" id="{F6B33630-4BEB-4891-9473-D23DBF127DCE}"/>
                </a:ext>
              </a:extLst>
            </p:cNvPr>
            <p:cNvPicPr>
              <a:picLocks/>
            </p:cNvPicPr>
            <p:nvPr/>
          </p:nvPicPr>
          <p:blipFill>
            <a:blip r:embed="rId102">
              <a:grayscl/>
              <a:extLst>
                <a:ext uri="{28A0092B-C50C-407E-A947-70E740481C1C}">
                  <a14:useLocalDpi xmlns:a14="http://schemas.microsoft.com/office/drawing/2010/main"/>
                </a:ext>
              </a:extLst>
            </a:blip>
            <a:stretch>
              <a:fillRect/>
            </a:stretch>
          </p:blipFill>
          <p:spPr>
            <a:xfrm>
              <a:off x="10719626" y="6092934"/>
              <a:ext cx="437538" cy="416157"/>
            </a:xfrm>
            <a:prstGeom prst="rect">
              <a:avLst/>
            </a:prstGeom>
            <a:noFill/>
          </p:spPr>
        </p:pic>
        <p:pic>
          <p:nvPicPr>
            <p:cNvPr id="312" name="Picture 311">
              <a:extLst>
                <a:ext uri="{FF2B5EF4-FFF2-40B4-BE49-F238E27FC236}">
                  <a16:creationId xmlns:a16="http://schemas.microsoft.com/office/drawing/2014/main" id="{6A5C8CA0-C256-4311-BBED-60FBAC7A1A07}"/>
                </a:ext>
              </a:extLst>
            </p:cNvPr>
            <p:cNvPicPr>
              <a:picLocks noChangeAspect="1"/>
            </p:cNvPicPr>
            <p:nvPr/>
          </p:nvPicPr>
          <p:blipFill>
            <a:blip r:embed="rId103" cstate="email">
              <a:grayscl/>
              <a:extLst>
                <a:ext uri="{28A0092B-C50C-407E-A947-70E740481C1C}">
                  <a14:useLocalDpi xmlns:a14="http://schemas.microsoft.com/office/drawing/2010/main"/>
                </a:ext>
              </a:extLst>
            </a:blip>
            <a:stretch>
              <a:fillRect/>
            </a:stretch>
          </p:blipFill>
          <p:spPr>
            <a:xfrm>
              <a:off x="10207551" y="5632295"/>
              <a:ext cx="419785" cy="419785"/>
            </a:xfrm>
            <a:prstGeom prst="rect">
              <a:avLst/>
            </a:prstGeom>
          </p:spPr>
        </p:pic>
        <p:pic>
          <p:nvPicPr>
            <p:cNvPr id="313" name="Picture 312">
              <a:extLst>
                <a:ext uri="{FF2B5EF4-FFF2-40B4-BE49-F238E27FC236}">
                  <a16:creationId xmlns:a16="http://schemas.microsoft.com/office/drawing/2014/main" id="{4AE951F9-F5AA-4759-B7B6-6FF0A9B617F1}"/>
                </a:ext>
              </a:extLst>
            </p:cNvPr>
            <p:cNvPicPr>
              <a:picLocks noChangeAspect="1"/>
            </p:cNvPicPr>
            <p:nvPr/>
          </p:nvPicPr>
          <p:blipFill>
            <a:blip r:embed="rId104" cstate="email">
              <a:grayscl/>
              <a:extLst>
                <a:ext uri="{28A0092B-C50C-407E-A947-70E740481C1C}">
                  <a14:useLocalDpi xmlns:a14="http://schemas.microsoft.com/office/drawing/2010/main"/>
                </a:ext>
              </a:extLst>
            </a:blip>
            <a:stretch>
              <a:fillRect/>
            </a:stretch>
          </p:blipFill>
          <p:spPr>
            <a:xfrm>
              <a:off x="6473091" y="5632295"/>
              <a:ext cx="419785" cy="419785"/>
            </a:xfrm>
            <a:prstGeom prst="rect">
              <a:avLst/>
            </a:prstGeom>
          </p:spPr>
        </p:pic>
        <p:pic>
          <p:nvPicPr>
            <p:cNvPr id="314" name="Picture 313">
              <a:extLst>
                <a:ext uri="{FF2B5EF4-FFF2-40B4-BE49-F238E27FC236}">
                  <a16:creationId xmlns:a16="http://schemas.microsoft.com/office/drawing/2014/main" id="{A1491D9F-59BB-4203-9D92-35EFCA5D605F}"/>
                </a:ext>
              </a:extLst>
            </p:cNvPr>
            <p:cNvPicPr>
              <a:picLocks noChangeAspect="1"/>
            </p:cNvPicPr>
            <p:nvPr/>
          </p:nvPicPr>
          <p:blipFill>
            <a:blip r:embed="rId105" cstate="email">
              <a:grayscl/>
              <a:extLst>
                <a:ext uri="{28A0092B-C50C-407E-A947-70E740481C1C}">
                  <a14:useLocalDpi xmlns:a14="http://schemas.microsoft.com/office/drawing/2010/main"/>
                </a:ext>
              </a:extLst>
            </a:blip>
            <a:stretch>
              <a:fillRect/>
            </a:stretch>
          </p:blipFill>
          <p:spPr>
            <a:xfrm>
              <a:off x="10737079" y="5632295"/>
              <a:ext cx="419785" cy="419785"/>
            </a:xfrm>
            <a:prstGeom prst="rect">
              <a:avLst/>
            </a:prstGeom>
          </p:spPr>
        </p:pic>
        <p:pic>
          <p:nvPicPr>
            <p:cNvPr id="315" name="Picture 6" descr="https://gxcdocs.local.bain.com/gxc3/files/Employee_Images/09VDF.jpg">
              <a:extLst>
                <a:ext uri="{FF2B5EF4-FFF2-40B4-BE49-F238E27FC236}">
                  <a16:creationId xmlns:a16="http://schemas.microsoft.com/office/drawing/2014/main" id="{E359AA33-B354-4546-921D-90D54F34B708}"/>
                </a:ext>
              </a:extLst>
            </p:cNvPr>
            <p:cNvPicPr>
              <a:picLocks noChangeAspect="1" noChangeArrowheads="1"/>
            </p:cNvPicPr>
            <p:nvPr/>
          </p:nvPicPr>
          <p:blipFill>
            <a:blip r:embed="rId106" cstate="email">
              <a:grayscl/>
              <a:extLst>
                <a:ext uri="{28A0092B-C50C-407E-A947-70E740481C1C}">
                  <a14:useLocalDpi xmlns:a14="http://schemas.microsoft.com/office/drawing/2010/main"/>
                </a:ext>
              </a:extLst>
            </a:blip>
            <a:srcRect/>
            <a:stretch>
              <a:fillRect/>
            </a:stretch>
          </p:blipFill>
          <p:spPr bwMode="auto">
            <a:xfrm>
              <a:off x="7002619" y="5632295"/>
              <a:ext cx="447274" cy="419785"/>
            </a:xfrm>
            <a:prstGeom prst="rect">
              <a:avLst/>
            </a:prstGeom>
            <a:noFill/>
            <a:extLst>
              <a:ext uri="{909E8E84-426E-40DD-AFC4-6F175D3DCCD1}">
                <a14:hiddenFill xmlns:a14="http://schemas.microsoft.com/office/drawing/2010/main">
                  <a:solidFill>
                    <a:srgbClr val="FFFFFF"/>
                  </a:solidFill>
                </a14:hiddenFill>
              </a:ext>
            </a:extLst>
          </p:spPr>
        </p:pic>
        <p:pic>
          <p:nvPicPr>
            <p:cNvPr id="316" name="Picture 12" descr="https://gxcdocs.local.bain.com/gxc3/files/Employee_Images/09GBM.jpg">
              <a:extLst>
                <a:ext uri="{FF2B5EF4-FFF2-40B4-BE49-F238E27FC236}">
                  <a16:creationId xmlns:a16="http://schemas.microsoft.com/office/drawing/2014/main" id="{B90CDC41-98CE-416A-ACCE-CFA353A967C4}"/>
                </a:ext>
              </a:extLst>
            </p:cNvPr>
            <p:cNvPicPr>
              <a:picLocks noChangeAspect="1" noChangeArrowheads="1"/>
            </p:cNvPicPr>
            <p:nvPr/>
          </p:nvPicPr>
          <p:blipFill>
            <a:blip r:embed="rId107" cstate="email">
              <a:grayscl/>
              <a:extLst>
                <a:ext uri="{28A0092B-C50C-407E-A947-70E740481C1C}">
                  <a14:useLocalDpi xmlns:a14="http://schemas.microsoft.com/office/drawing/2010/main"/>
                </a:ext>
              </a:extLst>
            </a:blip>
            <a:srcRect/>
            <a:stretch>
              <a:fillRect/>
            </a:stretch>
          </p:blipFill>
          <p:spPr bwMode="auto">
            <a:xfrm>
              <a:off x="7559636" y="5632295"/>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16" descr="https://gxcdocs.local.bain.com/gxc3/files/Employee_Images/51CSC.jpg">
              <a:extLst>
                <a:ext uri="{FF2B5EF4-FFF2-40B4-BE49-F238E27FC236}">
                  <a16:creationId xmlns:a16="http://schemas.microsoft.com/office/drawing/2014/main" id="{60013F18-DE86-4754-B24F-BA83ECD979EB}"/>
                </a:ext>
              </a:extLst>
            </p:cNvPr>
            <p:cNvPicPr>
              <a:picLocks noChangeAspect="1" noChangeArrowheads="1"/>
            </p:cNvPicPr>
            <p:nvPr/>
          </p:nvPicPr>
          <p:blipFill>
            <a:blip r:embed="rId108" cstate="email">
              <a:grayscl/>
              <a:extLst>
                <a:ext uri="{28A0092B-C50C-407E-A947-70E740481C1C}">
                  <a14:useLocalDpi xmlns:a14="http://schemas.microsoft.com/office/drawing/2010/main"/>
                </a:ext>
              </a:extLst>
            </a:blip>
            <a:srcRect/>
            <a:stretch>
              <a:fillRect/>
            </a:stretch>
          </p:blipFill>
          <p:spPr bwMode="auto">
            <a:xfrm>
              <a:off x="9148220" y="5632295"/>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317" descr="https://gxcdocs.local.bain.com/gxc3/files/Employee_Images/06GGA.jpg">
              <a:extLst>
                <a:ext uri="{FF2B5EF4-FFF2-40B4-BE49-F238E27FC236}">
                  <a16:creationId xmlns:a16="http://schemas.microsoft.com/office/drawing/2014/main" id="{77B5B67F-1214-4AA4-B2AB-88AB5981BE67}"/>
                </a:ext>
              </a:extLst>
            </p:cNvPr>
            <p:cNvPicPr>
              <a:picLocks noChangeAspect="1" noChangeArrowheads="1"/>
            </p:cNvPicPr>
            <p:nvPr/>
          </p:nvPicPr>
          <p:blipFill>
            <a:blip r:embed="rId109" cstate="email">
              <a:grayscl/>
              <a:extLst>
                <a:ext uri="{28A0092B-C50C-407E-A947-70E740481C1C}">
                  <a14:useLocalDpi xmlns:a14="http://schemas.microsoft.com/office/drawing/2010/main"/>
                </a:ext>
              </a:extLst>
            </a:blip>
            <a:srcRect/>
            <a:stretch>
              <a:fillRect/>
            </a:stretch>
          </p:blipFill>
          <p:spPr bwMode="auto">
            <a:xfrm>
              <a:off x="7431793" y="5152002"/>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24" descr="https://gxcdocs.local.bain.com/gxc3/files/Employee_Images/01DAM.jpg">
              <a:extLst>
                <a:ext uri="{FF2B5EF4-FFF2-40B4-BE49-F238E27FC236}">
                  <a16:creationId xmlns:a16="http://schemas.microsoft.com/office/drawing/2014/main" id="{C1C26024-405E-45A5-BF53-43732453963F}"/>
                </a:ext>
              </a:extLst>
            </p:cNvPr>
            <p:cNvPicPr>
              <a:picLocks noChangeAspect="1" noChangeArrowheads="1"/>
            </p:cNvPicPr>
            <p:nvPr/>
          </p:nvPicPr>
          <p:blipFill>
            <a:blip r:embed="rId110" cstate="email">
              <a:grayscl/>
              <a:extLst>
                <a:ext uri="{28A0092B-C50C-407E-A947-70E740481C1C}">
                  <a14:useLocalDpi xmlns:a14="http://schemas.microsoft.com/office/drawing/2010/main"/>
                </a:ext>
              </a:extLst>
            </a:blip>
            <a:srcRect/>
            <a:stretch>
              <a:fillRect/>
            </a:stretch>
          </p:blipFill>
          <p:spPr bwMode="auto">
            <a:xfrm>
              <a:off x="8089164" y="5632295"/>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26" descr="https://gxcdocs.local.bain.com/gxc3/files/Employee_Images/35635.jpg">
              <a:extLst>
                <a:ext uri="{FF2B5EF4-FFF2-40B4-BE49-F238E27FC236}">
                  <a16:creationId xmlns:a16="http://schemas.microsoft.com/office/drawing/2014/main" id="{C2E304CD-389F-4C94-8726-6B42D90F916E}"/>
                </a:ext>
              </a:extLst>
            </p:cNvPr>
            <p:cNvPicPr>
              <a:picLocks noChangeAspect="1" noChangeArrowheads="1"/>
            </p:cNvPicPr>
            <p:nvPr/>
          </p:nvPicPr>
          <p:blipFill>
            <a:blip r:embed="rId111" cstate="email">
              <a:grayscl/>
              <a:extLst>
                <a:ext uri="{28A0092B-C50C-407E-A947-70E740481C1C}">
                  <a14:useLocalDpi xmlns:a14="http://schemas.microsoft.com/office/drawing/2010/main"/>
                </a:ext>
              </a:extLst>
            </a:blip>
            <a:srcRect/>
            <a:stretch>
              <a:fillRect/>
            </a:stretch>
          </p:blipFill>
          <p:spPr bwMode="auto">
            <a:xfrm>
              <a:off x="8618692" y="5632295"/>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32" descr="https://gxcdocs.local.bain.com/gxc3/files/Employee_Images/09CMO.jpg">
              <a:extLst>
                <a:ext uri="{FF2B5EF4-FFF2-40B4-BE49-F238E27FC236}">
                  <a16:creationId xmlns:a16="http://schemas.microsoft.com/office/drawing/2014/main" id="{02302152-F1FB-4F1D-8790-7C07CFE64503}"/>
                </a:ext>
              </a:extLst>
            </p:cNvPr>
            <p:cNvPicPr>
              <a:picLocks noChangeAspect="1" noChangeArrowheads="1"/>
            </p:cNvPicPr>
            <p:nvPr/>
          </p:nvPicPr>
          <p:blipFill>
            <a:blip r:embed="rId112" cstate="email">
              <a:grayscl/>
              <a:extLst>
                <a:ext uri="{28A0092B-C50C-407E-A947-70E740481C1C}">
                  <a14:useLocalDpi xmlns:a14="http://schemas.microsoft.com/office/drawing/2010/main"/>
                </a:ext>
              </a:extLst>
            </a:blip>
            <a:srcRect/>
            <a:stretch>
              <a:fillRect/>
            </a:stretch>
          </p:blipFill>
          <p:spPr bwMode="auto">
            <a:xfrm>
              <a:off x="11266603" y="5632295"/>
              <a:ext cx="419785" cy="419785"/>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321">
              <a:extLst>
                <a:ext uri="{FF2B5EF4-FFF2-40B4-BE49-F238E27FC236}">
                  <a16:creationId xmlns:a16="http://schemas.microsoft.com/office/drawing/2014/main" id="{91A28406-C65C-487C-A702-4A94B717F7D7}"/>
                </a:ext>
              </a:extLst>
            </p:cNvPr>
            <p:cNvPicPr>
              <a:picLocks/>
            </p:cNvPicPr>
            <p:nvPr/>
          </p:nvPicPr>
          <p:blipFill>
            <a:blip r:embed="rId113">
              <a:grayscl/>
              <a:extLst>
                <a:ext uri="{28A0092B-C50C-407E-A947-70E740481C1C}">
                  <a14:useLocalDpi xmlns:a14="http://schemas.microsoft.com/office/drawing/2010/main"/>
                </a:ext>
              </a:extLst>
            </a:blip>
            <a:stretch>
              <a:fillRect/>
            </a:stretch>
          </p:blipFill>
          <p:spPr>
            <a:xfrm>
              <a:off x="10787250" y="5155801"/>
              <a:ext cx="419785" cy="419785"/>
            </a:xfrm>
            <a:prstGeom prst="rect">
              <a:avLst/>
            </a:prstGeom>
            <a:noFill/>
          </p:spPr>
        </p:pic>
      </p:grpSp>
      <p:grpSp>
        <p:nvGrpSpPr>
          <p:cNvPr id="18" name="Group 17">
            <a:extLst>
              <a:ext uri="{FF2B5EF4-FFF2-40B4-BE49-F238E27FC236}">
                <a16:creationId xmlns:a16="http://schemas.microsoft.com/office/drawing/2014/main" id="{9C92036E-2CEB-4D3F-99DB-86D9BBBB4ACF}"/>
              </a:ext>
            </a:extLst>
          </p:cNvPr>
          <p:cNvGrpSpPr/>
          <p:nvPr/>
        </p:nvGrpSpPr>
        <p:grpSpPr>
          <a:xfrm>
            <a:off x="397997" y="4380949"/>
            <a:ext cx="1950858" cy="1947903"/>
            <a:chOff x="397997" y="4380949"/>
            <a:chExt cx="1950858" cy="1947903"/>
          </a:xfrm>
        </p:grpSpPr>
        <p:pic>
          <p:nvPicPr>
            <p:cNvPr id="145" name="Picture 20" descr="https://gxcdocs.local.bain.com/gxc3/files/Employee_Images/01SGH.jpg">
              <a:extLst>
                <a:ext uri="{FF2B5EF4-FFF2-40B4-BE49-F238E27FC236}">
                  <a16:creationId xmlns:a16="http://schemas.microsoft.com/office/drawing/2014/main" id="{8A7DDA1E-09E0-420B-BEB2-7A5F19DCF6A9}"/>
                </a:ext>
              </a:extLst>
            </p:cNvPr>
            <p:cNvPicPr>
              <a:picLocks noChangeArrowheads="1"/>
            </p:cNvPicPr>
            <p:nvPr/>
          </p:nvPicPr>
          <p:blipFill>
            <a:blip r:embed="rId114"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418739" y="4385123"/>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46" name="Picture 22" descr="https://gxcdocs.local.bain.com/gxc3/files/Employee_Images/41PJH.jpg">
              <a:extLst>
                <a:ext uri="{FF2B5EF4-FFF2-40B4-BE49-F238E27FC236}">
                  <a16:creationId xmlns:a16="http://schemas.microsoft.com/office/drawing/2014/main" id="{B670DF5D-A26A-4C38-9A3D-6A02D178BD65}"/>
                </a:ext>
              </a:extLst>
            </p:cNvPr>
            <p:cNvPicPr>
              <a:picLocks noChangeArrowheads="1"/>
            </p:cNvPicPr>
            <p:nvPr/>
          </p:nvPicPr>
          <p:blipFill>
            <a:blip r:embed="rId115"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894851" y="4382390"/>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48" name="Picture 10" descr="https://gxcdocs.local.bain.com/gxc3/files/Employee_Images/42DHS.jpg">
              <a:extLst>
                <a:ext uri="{FF2B5EF4-FFF2-40B4-BE49-F238E27FC236}">
                  <a16:creationId xmlns:a16="http://schemas.microsoft.com/office/drawing/2014/main" id="{4DEF5205-CE70-4971-AF26-DC0151CEA5E7}"/>
                </a:ext>
              </a:extLst>
            </p:cNvPr>
            <p:cNvPicPr>
              <a:picLocks noChangeArrowheads="1"/>
            </p:cNvPicPr>
            <p:nvPr/>
          </p:nvPicPr>
          <p:blipFill>
            <a:blip r:embed="rId116"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394072" y="4380949"/>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53" name="Picture 152">
              <a:extLst>
                <a:ext uri="{FF2B5EF4-FFF2-40B4-BE49-F238E27FC236}">
                  <a16:creationId xmlns:a16="http://schemas.microsoft.com/office/drawing/2014/main" id="{704179B6-C724-4340-9723-0946B3FF761F}"/>
                </a:ext>
              </a:extLst>
            </p:cNvPr>
            <p:cNvPicPr>
              <a:picLocks/>
            </p:cNvPicPr>
            <p:nvPr/>
          </p:nvPicPr>
          <p:blipFill>
            <a:blip r:embed="rId11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07082" y="4872304"/>
              <a:ext cx="466344" cy="466344"/>
            </a:xfrm>
            <a:prstGeom prst="rect">
              <a:avLst/>
            </a:prstGeom>
            <a:ln>
              <a:noFill/>
            </a:ln>
            <a:effectLst/>
          </p:spPr>
        </p:pic>
        <p:pic>
          <p:nvPicPr>
            <p:cNvPr id="154" name="Picture 8" descr="https://gxcdocs.local.bain.com/gxc3/files/Employee_Images/45478.jpg">
              <a:extLst>
                <a:ext uri="{FF2B5EF4-FFF2-40B4-BE49-F238E27FC236}">
                  <a16:creationId xmlns:a16="http://schemas.microsoft.com/office/drawing/2014/main" id="{EAD643CC-6335-45E7-81BD-0665BFB54538}"/>
                </a:ext>
              </a:extLst>
            </p:cNvPr>
            <p:cNvPicPr>
              <a:picLocks noChangeArrowheads="1"/>
            </p:cNvPicPr>
            <p:nvPr/>
          </p:nvPicPr>
          <p:blipFill>
            <a:blip r:embed="rId118"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387132" y="4881671"/>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55" name="Picture 154">
              <a:extLst>
                <a:ext uri="{FF2B5EF4-FFF2-40B4-BE49-F238E27FC236}">
                  <a16:creationId xmlns:a16="http://schemas.microsoft.com/office/drawing/2014/main" id="{29459BB7-AA7E-454C-810F-E3E80E82E75F}"/>
                </a:ext>
              </a:extLst>
            </p:cNvPr>
            <p:cNvPicPr>
              <a:picLocks/>
            </p:cNvPicPr>
            <p:nvPr/>
          </p:nvPicPr>
          <p:blipFill>
            <a:blip r:embed="rId119"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94691" y="4880704"/>
              <a:ext cx="466344" cy="466344"/>
            </a:xfrm>
            <a:prstGeom prst="rect">
              <a:avLst/>
            </a:prstGeom>
            <a:ln>
              <a:noFill/>
            </a:ln>
            <a:effectLst/>
          </p:spPr>
        </p:pic>
        <p:pic>
          <p:nvPicPr>
            <p:cNvPr id="173" name="Picture 172">
              <a:extLst>
                <a:ext uri="{FF2B5EF4-FFF2-40B4-BE49-F238E27FC236}">
                  <a16:creationId xmlns:a16="http://schemas.microsoft.com/office/drawing/2014/main" id="{8887D55F-0165-4FEF-B391-75B51DE1B17A}"/>
                </a:ext>
              </a:extLst>
            </p:cNvPr>
            <p:cNvPicPr>
              <a:picLocks noChangeAspect="1"/>
            </p:cNvPicPr>
            <p:nvPr/>
          </p:nvPicPr>
          <p:blipFill>
            <a:blip r:embed="rId120"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97997" y="5369299"/>
              <a:ext cx="466345" cy="466344"/>
            </a:xfrm>
            <a:prstGeom prst="rect">
              <a:avLst/>
            </a:prstGeom>
            <a:ln>
              <a:noFill/>
            </a:ln>
            <a:effectLst/>
          </p:spPr>
        </p:pic>
        <p:pic>
          <p:nvPicPr>
            <p:cNvPr id="175" name="Picture 174" descr="A picture containing person, person, clothing, smiling&#10;&#10;Description automatically generated">
              <a:extLst>
                <a:ext uri="{FF2B5EF4-FFF2-40B4-BE49-F238E27FC236}">
                  <a16:creationId xmlns:a16="http://schemas.microsoft.com/office/drawing/2014/main" id="{315F4EBA-8275-4889-B8CA-71F3BAB1021F}"/>
                </a:ext>
              </a:extLst>
            </p:cNvPr>
            <p:cNvPicPr>
              <a:picLocks/>
            </p:cNvPicPr>
            <p:nvPr/>
          </p:nvPicPr>
          <p:blipFill>
            <a:blip r:embed="rId121"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89479" y="5372748"/>
              <a:ext cx="466344" cy="466344"/>
            </a:xfrm>
            <a:prstGeom prst="rect">
              <a:avLst/>
            </a:prstGeom>
            <a:ln>
              <a:noFill/>
            </a:ln>
            <a:effectLst/>
          </p:spPr>
        </p:pic>
        <p:pic>
          <p:nvPicPr>
            <p:cNvPr id="198" name="Picture 16" descr="Bhavini Malhotra">
              <a:extLst>
                <a:ext uri="{FF2B5EF4-FFF2-40B4-BE49-F238E27FC236}">
                  <a16:creationId xmlns:a16="http://schemas.microsoft.com/office/drawing/2014/main" id="{D066FEDF-0101-4CD7-B966-C65C8413CBC0}"/>
                </a:ext>
              </a:extLst>
            </p:cNvPr>
            <p:cNvPicPr>
              <a:picLocks noChangeArrowheads="1"/>
            </p:cNvPicPr>
            <p:nvPr/>
          </p:nvPicPr>
          <p:blipFill>
            <a:blip r:embed="rId122"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377606" y="5376742"/>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00" name="Picture 199">
              <a:extLst>
                <a:ext uri="{FF2B5EF4-FFF2-40B4-BE49-F238E27FC236}">
                  <a16:creationId xmlns:a16="http://schemas.microsoft.com/office/drawing/2014/main" id="{9282AD99-120E-4A2E-A35F-E54F4726965F}"/>
                </a:ext>
              </a:extLst>
            </p:cNvPr>
            <p:cNvPicPr>
              <a:picLocks/>
            </p:cNvPicPr>
            <p:nvPr/>
          </p:nvPicPr>
          <p:blipFill>
            <a:blip r:embed="rId12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05166" y="5862508"/>
              <a:ext cx="466344" cy="466344"/>
            </a:xfrm>
            <a:prstGeom prst="rect">
              <a:avLst/>
            </a:prstGeom>
            <a:ln>
              <a:noFill/>
            </a:ln>
            <a:effectLst/>
          </p:spPr>
        </p:pic>
        <p:pic>
          <p:nvPicPr>
            <p:cNvPr id="201" name="Picture 200">
              <a:extLst>
                <a:ext uri="{FF2B5EF4-FFF2-40B4-BE49-F238E27FC236}">
                  <a16:creationId xmlns:a16="http://schemas.microsoft.com/office/drawing/2014/main" id="{2E5F8A12-A0CC-4F38-81EE-E2CC2014632D}"/>
                </a:ext>
              </a:extLst>
            </p:cNvPr>
            <p:cNvPicPr>
              <a:picLocks/>
            </p:cNvPicPr>
            <p:nvPr/>
          </p:nvPicPr>
          <p:blipFill>
            <a:blip r:embed="rId12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94915" y="5862389"/>
              <a:ext cx="466344" cy="466344"/>
            </a:xfrm>
            <a:prstGeom prst="rect">
              <a:avLst/>
            </a:prstGeom>
            <a:ln>
              <a:noFill/>
            </a:ln>
            <a:effectLst/>
          </p:spPr>
        </p:pic>
        <p:pic>
          <p:nvPicPr>
            <p:cNvPr id="202" name="Picture 201">
              <a:extLst>
                <a:ext uri="{FF2B5EF4-FFF2-40B4-BE49-F238E27FC236}">
                  <a16:creationId xmlns:a16="http://schemas.microsoft.com/office/drawing/2014/main" id="{18CC6437-0465-4624-BA01-C609CC9E953B}"/>
                </a:ext>
              </a:extLst>
            </p:cNvPr>
            <p:cNvPicPr>
              <a:picLocks/>
            </p:cNvPicPr>
            <p:nvPr/>
          </p:nvPicPr>
          <p:blipFill>
            <a:blip r:embed="rId12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385741" y="5858390"/>
              <a:ext cx="466344" cy="466344"/>
            </a:xfrm>
            <a:prstGeom prst="rect">
              <a:avLst/>
            </a:prstGeom>
            <a:ln>
              <a:noFill/>
            </a:ln>
            <a:effectLst/>
          </p:spPr>
        </p:pic>
        <p:pic>
          <p:nvPicPr>
            <p:cNvPr id="48" name="Picture 47">
              <a:extLst>
                <a:ext uri="{FF2B5EF4-FFF2-40B4-BE49-F238E27FC236}">
                  <a16:creationId xmlns:a16="http://schemas.microsoft.com/office/drawing/2014/main" id="{56DD2502-6813-4243-8A77-FD654F5E6B50}"/>
                </a:ext>
              </a:extLst>
            </p:cNvPr>
            <p:cNvPicPr>
              <a:picLocks/>
            </p:cNvPicPr>
            <p:nvPr/>
          </p:nvPicPr>
          <p:blipFill>
            <a:blip r:embed="rId12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882511" y="4890272"/>
              <a:ext cx="466344" cy="466344"/>
            </a:xfrm>
            <a:prstGeom prst="rect">
              <a:avLst/>
            </a:prstGeom>
          </p:spPr>
        </p:pic>
        <p:pic>
          <p:nvPicPr>
            <p:cNvPr id="179" name="Picture 178">
              <a:extLst>
                <a:ext uri="{FF2B5EF4-FFF2-40B4-BE49-F238E27FC236}">
                  <a16:creationId xmlns:a16="http://schemas.microsoft.com/office/drawing/2014/main" id="{2E3FA0B9-ED70-49C3-9619-A7777ECD7560}"/>
                </a:ext>
              </a:extLst>
            </p:cNvPr>
            <p:cNvPicPr>
              <a:picLocks/>
            </p:cNvPicPr>
            <p:nvPr/>
          </p:nvPicPr>
          <p:blipFill>
            <a:blip r:embed="rId12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879477" y="4380949"/>
              <a:ext cx="466344" cy="466344"/>
            </a:xfrm>
            <a:prstGeom prst="rect">
              <a:avLst/>
            </a:prstGeom>
            <a:ln>
              <a:noFill/>
            </a:ln>
            <a:effectLst/>
          </p:spPr>
        </p:pic>
      </p:grpSp>
      <p:grpSp>
        <p:nvGrpSpPr>
          <p:cNvPr id="21" name="Group 20">
            <a:extLst>
              <a:ext uri="{FF2B5EF4-FFF2-40B4-BE49-F238E27FC236}">
                <a16:creationId xmlns:a16="http://schemas.microsoft.com/office/drawing/2014/main" id="{E8962731-C68C-4EEA-9BEC-8ACC0FA81E69}"/>
              </a:ext>
            </a:extLst>
          </p:cNvPr>
          <p:cNvGrpSpPr/>
          <p:nvPr/>
        </p:nvGrpSpPr>
        <p:grpSpPr>
          <a:xfrm>
            <a:off x="3575058" y="5608940"/>
            <a:ext cx="2920173" cy="466344"/>
            <a:chOff x="3575058" y="5608940"/>
            <a:chExt cx="2920173" cy="466344"/>
          </a:xfrm>
        </p:grpSpPr>
        <p:pic>
          <p:nvPicPr>
            <p:cNvPr id="141" name="Picture 8" descr="https://gxcdocs.local.bain.com/gxc3/files/Employee_Images/10LRE.jpg">
              <a:extLst>
                <a:ext uri="{FF2B5EF4-FFF2-40B4-BE49-F238E27FC236}">
                  <a16:creationId xmlns:a16="http://schemas.microsoft.com/office/drawing/2014/main" id="{C7A865B4-9BE6-4E61-B6F4-84C22428D9C4}"/>
                </a:ext>
              </a:extLst>
            </p:cNvPr>
            <p:cNvPicPr preferRelativeResize="0">
              <a:picLocks noChangeArrowheads="1"/>
            </p:cNvPicPr>
            <p:nvPr/>
          </p:nvPicPr>
          <p:blipFill>
            <a:blip r:embed="rId128"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575058" y="5608940"/>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42" name="Picture 24" descr="https://gxcdocs.local.bain.com/gxc3/files/Employee_Images/10JVI.jpg">
              <a:extLst>
                <a:ext uri="{FF2B5EF4-FFF2-40B4-BE49-F238E27FC236}">
                  <a16:creationId xmlns:a16="http://schemas.microsoft.com/office/drawing/2014/main" id="{0249D8F8-7F48-484B-885D-B80FFB489984}"/>
                </a:ext>
              </a:extLst>
            </p:cNvPr>
            <p:cNvPicPr preferRelativeResize="0">
              <a:picLocks noChangeArrowheads="1"/>
            </p:cNvPicPr>
            <p:nvPr/>
          </p:nvPicPr>
          <p:blipFill>
            <a:blip r:embed="rId129"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4065824" y="5608940"/>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91" name="Picture 4" descr="Anthony Wicht">
              <a:extLst>
                <a:ext uri="{FF2B5EF4-FFF2-40B4-BE49-F238E27FC236}">
                  <a16:creationId xmlns:a16="http://schemas.microsoft.com/office/drawing/2014/main" id="{D83FDCA4-98D7-4C27-8DE3-B49F86144B3C}"/>
                </a:ext>
              </a:extLst>
            </p:cNvPr>
            <p:cNvPicPr>
              <a:picLocks noChangeArrowheads="1"/>
            </p:cNvPicPr>
            <p:nvPr/>
          </p:nvPicPr>
          <p:blipFill>
            <a:blip r:embed="rId130"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5047356" y="5608940"/>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76" name="Picture 175">
              <a:extLst>
                <a:ext uri="{FF2B5EF4-FFF2-40B4-BE49-F238E27FC236}">
                  <a16:creationId xmlns:a16="http://schemas.microsoft.com/office/drawing/2014/main" id="{3BF420D9-98A4-4237-AC68-1D02F378A337}"/>
                </a:ext>
              </a:extLst>
            </p:cNvPr>
            <p:cNvPicPr>
              <a:picLocks/>
            </p:cNvPicPr>
            <p:nvPr/>
          </p:nvPicPr>
          <p:blipFill>
            <a:blip r:embed="rId131" cstate="screen">
              <a:extLst>
                <a:ext uri="{BEBA8EAE-BF5A-486C-A8C5-ECC9F3942E4B}">
                  <a14:imgProps xmlns:a14="http://schemas.microsoft.com/office/drawing/2010/main">
                    <a14:imgLayer r:embed="rId132">
                      <a14:imgEffect>
                        <a14:saturation sat="0"/>
                      </a14:imgEffect>
                    </a14:imgLayer>
                  </a14:imgProps>
                </a:ext>
                <a:ext uri="{28A0092B-C50C-407E-A947-70E740481C1C}">
                  <a14:useLocalDpi xmlns:a14="http://schemas.microsoft.com/office/drawing/2010/main"/>
                </a:ext>
              </a:extLst>
            </a:blip>
            <a:stretch>
              <a:fillRect/>
            </a:stretch>
          </p:blipFill>
          <p:spPr>
            <a:xfrm>
              <a:off x="5538122" y="5608940"/>
              <a:ext cx="466344" cy="466344"/>
            </a:xfrm>
            <a:prstGeom prst="rect">
              <a:avLst/>
            </a:prstGeom>
          </p:spPr>
        </p:pic>
        <p:pic>
          <p:nvPicPr>
            <p:cNvPr id="22" name="Picture 21">
              <a:extLst>
                <a:ext uri="{FF2B5EF4-FFF2-40B4-BE49-F238E27FC236}">
                  <a16:creationId xmlns:a16="http://schemas.microsoft.com/office/drawing/2014/main" id="{198A4E08-BEF7-496E-A481-7CBB14B05D73}"/>
                </a:ext>
              </a:extLst>
            </p:cNvPr>
            <p:cNvPicPr>
              <a:picLocks/>
            </p:cNvPicPr>
            <p:nvPr/>
          </p:nvPicPr>
          <p:blipFill>
            <a:blip r:embed="rId133" cstate="screen">
              <a:extLst>
                <a:ext uri="{BEBA8EAE-BF5A-486C-A8C5-ECC9F3942E4B}">
                  <a14:imgProps xmlns:a14="http://schemas.microsoft.com/office/drawing/2010/main">
                    <a14:imgLayer r:embed="rId134">
                      <a14:imgEffect>
                        <a14:saturation sat="0"/>
                      </a14:imgEffect>
                    </a14:imgLayer>
                  </a14:imgProps>
                </a:ext>
                <a:ext uri="{28A0092B-C50C-407E-A947-70E740481C1C}">
                  <a14:useLocalDpi xmlns:a14="http://schemas.microsoft.com/office/drawing/2010/main"/>
                </a:ext>
              </a:extLst>
            </a:blip>
            <a:stretch>
              <a:fillRect/>
            </a:stretch>
          </p:blipFill>
          <p:spPr>
            <a:xfrm>
              <a:off x="6028887" y="5608940"/>
              <a:ext cx="466344" cy="466344"/>
            </a:xfrm>
            <a:prstGeom prst="rect">
              <a:avLst/>
            </a:prstGeom>
          </p:spPr>
        </p:pic>
        <p:pic>
          <p:nvPicPr>
            <p:cNvPr id="180" name="Picture 179">
              <a:extLst>
                <a:ext uri="{FF2B5EF4-FFF2-40B4-BE49-F238E27FC236}">
                  <a16:creationId xmlns:a16="http://schemas.microsoft.com/office/drawing/2014/main" id="{665BF4FF-E166-4817-AF51-BA6CA7DB8A20}"/>
                </a:ext>
              </a:extLst>
            </p:cNvPr>
            <p:cNvPicPr>
              <a:picLocks/>
            </p:cNvPicPr>
            <p:nvPr/>
          </p:nvPicPr>
          <p:blipFill>
            <a:blip r:embed="rId13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556590" y="5608940"/>
              <a:ext cx="466344" cy="466344"/>
            </a:xfrm>
            <a:prstGeom prst="rect">
              <a:avLst/>
            </a:prstGeom>
            <a:ln>
              <a:noFill/>
            </a:ln>
            <a:effectLst/>
          </p:spPr>
        </p:pic>
      </p:grpSp>
      <p:pic>
        <p:nvPicPr>
          <p:cNvPr id="137" name="Picture 14" descr="https://gxcdocs.local.bain.com/gxc3/files/Employee_Images/29BAL.jpg">
            <a:extLst>
              <a:ext uri="{FF2B5EF4-FFF2-40B4-BE49-F238E27FC236}">
                <a16:creationId xmlns:a16="http://schemas.microsoft.com/office/drawing/2014/main" id="{7EA367A6-07BB-4F40-9634-0696081739D5}"/>
              </a:ext>
            </a:extLst>
          </p:cNvPr>
          <p:cNvPicPr>
            <a:picLocks noChangeArrowheads="1"/>
          </p:cNvPicPr>
          <p:nvPr/>
        </p:nvPicPr>
        <p:blipFill>
          <a:blip r:embed="rId136"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4065824" y="4247254"/>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38" name="Picture 2" descr="https://gxcdocs.local.bain.com/gxc3/files/Employee_Images/22VKA.jpg">
            <a:extLst>
              <a:ext uri="{FF2B5EF4-FFF2-40B4-BE49-F238E27FC236}">
                <a16:creationId xmlns:a16="http://schemas.microsoft.com/office/drawing/2014/main" id="{B6081947-3D17-4CBD-B91A-7FB43B58676D}"/>
              </a:ext>
            </a:extLst>
          </p:cNvPr>
          <p:cNvPicPr>
            <a:picLocks noChangeArrowheads="1"/>
          </p:cNvPicPr>
          <p:nvPr/>
        </p:nvPicPr>
        <p:blipFill>
          <a:blip r:embed="rId137"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3575058" y="4247254"/>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86" name="Picture 2" descr="Thomas Kidd">
            <a:extLst>
              <a:ext uri="{FF2B5EF4-FFF2-40B4-BE49-F238E27FC236}">
                <a16:creationId xmlns:a16="http://schemas.microsoft.com/office/drawing/2014/main" id="{290DC540-7153-43D0-AEBB-70FED3F4DE6E}"/>
              </a:ext>
            </a:extLst>
          </p:cNvPr>
          <p:cNvPicPr>
            <a:picLocks noChangeArrowheads="1"/>
          </p:cNvPicPr>
          <p:nvPr/>
        </p:nvPicPr>
        <p:blipFill>
          <a:blip r:embed="rId138" cstate="screen">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5047356" y="4247254"/>
            <a:ext cx="466344" cy="46634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89" name="Picture 188">
            <a:extLst>
              <a:ext uri="{FF2B5EF4-FFF2-40B4-BE49-F238E27FC236}">
                <a16:creationId xmlns:a16="http://schemas.microsoft.com/office/drawing/2014/main" id="{F5CC3B49-7C78-4D58-BABD-931A6CA47127}"/>
              </a:ext>
            </a:extLst>
          </p:cNvPr>
          <p:cNvPicPr>
            <a:picLocks/>
          </p:cNvPicPr>
          <p:nvPr/>
        </p:nvPicPr>
        <p:blipFill>
          <a:blip r:embed="rId139"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6028887" y="4247254"/>
            <a:ext cx="466344" cy="466344"/>
          </a:xfrm>
          <a:prstGeom prst="rect">
            <a:avLst/>
          </a:prstGeom>
          <a:ln>
            <a:noFill/>
          </a:ln>
          <a:effectLst/>
        </p:spPr>
      </p:pic>
      <p:pic>
        <p:nvPicPr>
          <p:cNvPr id="30" name="Picture 29">
            <a:extLst>
              <a:ext uri="{FF2B5EF4-FFF2-40B4-BE49-F238E27FC236}">
                <a16:creationId xmlns:a16="http://schemas.microsoft.com/office/drawing/2014/main" id="{1391EF2E-BDEA-45A5-8FD0-7F6803D891FA}"/>
              </a:ext>
            </a:extLst>
          </p:cNvPr>
          <p:cNvPicPr>
            <a:picLocks noChangeAspect="1"/>
          </p:cNvPicPr>
          <p:nvPr/>
        </p:nvPicPr>
        <p:blipFill>
          <a:blip r:embed="rId140"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575058" y="4763228"/>
            <a:ext cx="466344" cy="466344"/>
          </a:xfrm>
          <a:prstGeom prst="rect">
            <a:avLst/>
          </a:prstGeom>
        </p:spPr>
      </p:pic>
      <p:pic>
        <p:nvPicPr>
          <p:cNvPr id="32" name="Picture 31">
            <a:extLst>
              <a:ext uri="{FF2B5EF4-FFF2-40B4-BE49-F238E27FC236}">
                <a16:creationId xmlns:a16="http://schemas.microsoft.com/office/drawing/2014/main" id="{2AF1E2D6-4E24-43E6-845E-EF3BFCF681B2}"/>
              </a:ext>
            </a:extLst>
          </p:cNvPr>
          <p:cNvPicPr>
            <a:picLocks/>
          </p:cNvPicPr>
          <p:nvPr/>
        </p:nvPicPr>
        <p:blipFill>
          <a:blip r:embed="rId141"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065824" y="4763228"/>
            <a:ext cx="466344" cy="466344"/>
          </a:xfrm>
          <a:prstGeom prst="rect">
            <a:avLst/>
          </a:prstGeom>
          <a:ln>
            <a:noFill/>
          </a:ln>
          <a:effectLst/>
        </p:spPr>
      </p:pic>
      <p:pic>
        <p:nvPicPr>
          <p:cNvPr id="178" name="Picture 177">
            <a:extLst>
              <a:ext uri="{FF2B5EF4-FFF2-40B4-BE49-F238E27FC236}">
                <a16:creationId xmlns:a16="http://schemas.microsoft.com/office/drawing/2014/main" id="{79B28D7B-CCB5-4468-8526-276EEA54D7A2}"/>
              </a:ext>
            </a:extLst>
          </p:cNvPr>
          <p:cNvPicPr>
            <a:picLocks noChangeAspect="1"/>
          </p:cNvPicPr>
          <p:nvPr/>
        </p:nvPicPr>
        <p:blipFill>
          <a:blip r:embed="rId142" cstate="screen">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4556590" y="4247254"/>
            <a:ext cx="466344" cy="466344"/>
          </a:xfrm>
          <a:prstGeom prst="rect">
            <a:avLst/>
          </a:prstGeom>
          <a:ln>
            <a:noFill/>
          </a:ln>
          <a:effectLst/>
        </p:spPr>
      </p:pic>
      <p:pic>
        <p:nvPicPr>
          <p:cNvPr id="183" name="Picture 182">
            <a:extLst>
              <a:ext uri="{FF2B5EF4-FFF2-40B4-BE49-F238E27FC236}">
                <a16:creationId xmlns:a16="http://schemas.microsoft.com/office/drawing/2014/main" id="{D474D13E-1373-4DC3-B92A-9A9C919D46A2}"/>
              </a:ext>
            </a:extLst>
          </p:cNvPr>
          <p:cNvPicPr>
            <a:picLocks/>
          </p:cNvPicPr>
          <p:nvPr/>
        </p:nvPicPr>
        <p:blipFill>
          <a:blip r:embed="rId14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5538122" y="4247254"/>
            <a:ext cx="466344" cy="466344"/>
          </a:xfrm>
          <a:prstGeom prst="rect">
            <a:avLst/>
          </a:prstGeom>
          <a:ln>
            <a:noFill/>
          </a:ln>
          <a:effectLst/>
        </p:spPr>
      </p:pic>
      <p:grpSp>
        <p:nvGrpSpPr>
          <p:cNvPr id="33" name="Group 32">
            <a:extLst>
              <a:ext uri="{FF2B5EF4-FFF2-40B4-BE49-F238E27FC236}">
                <a16:creationId xmlns:a16="http://schemas.microsoft.com/office/drawing/2014/main" id="{6783E3C8-A776-466C-AE02-DA15B7204817}"/>
              </a:ext>
            </a:extLst>
          </p:cNvPr>
          <p:cNvGrpSpPr/>
          <p:nvPr/>
        </p:nvGrpSpPr>
        <p:grpSpPr>
          <a:xfrm>
            <a:off x="935408" y="1994054"/>
            <a:ext cx="4465357" cy="468570"/>
            <a:chOff x="935408" y="1994054"/>
            <a:chExt cx="4465357" cy="468570"/>
          </a:xfrm>
        </p:grpSpPr>
        <p:pic>
          <p:nvPicPr>
            <p:cNvPr id="129" name="Picture 4" descr="https://gxcdocs.local.bain.com/gxc3/files/Employee_Images/49077.png">
              <a:extLst>
                <a:ext uri="{FF2B5EF4-FFF2-40B4-BE49-F238E27FC236}">
                  <a16:creationId xmlns:a16="http://schemas.microsoft.com/office/drawing/2014/main" id="{36B4D419-909B-4F0E-92AD-788B88BB70A2}"/>
                </a:ext>
              </a:extLst>
            </p:cNvPr>
            <p:cNvPicPr>
              <a:picLocks noChangeAspect="1" noChangeArrowheads="1"/>
            </p:cNvPicPr>
            <p:nvPr/>
          </p:nvPicPr>
          <p:blipFill>
            <a:blip r:embed="rId144" cstate="print">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436954" y="1994054"/>
              <a:ext cx="468570" cy="468570"/>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30" name="Picture 8" descr="Kevin Chang">
              <a:extLst>
                <a:ext uri="{FF2B5EF4-FFF2-40B4-BE49-F238E27FC236}">
                  <a16:creationId xmlns:a16="http://schemas.microsoft.com/office/drawing/2014/main" id="{340E6665-C9E5-4DBF-8ECE-796AFA693425}"/>
                </a:ext>
              </a:extLst>
            </p:cNvPr>
            <p:cNvPicPr>
              <a:picLocks noChangeAspect="1" noChangeArrowheads="1"/>
            </p:cNvPicPr>
            <p:nvPr/>
          </p:nvPicPr>
          <p:blipFill>
            <a:blip r:embed="rId145" cstate="print">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935408" y="1994054"/>
              <a:ext cx="468570" cy="468570"/>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7EBDDB0B-4330-4F73-8033-E1FF2E9BEE9C}"/>
                </a:ext>
              </a:extLst>
            </p:cNvPr>
            <p:cNvPicPr>
              <a:picLocks noChangeAspect="1"/>
            </p:cNvPicPr>
            <p:nvPr/>
          </p:nvPicPr>
          <p:blipFill>
            <a:blip r:embed="rId14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938500" y="1994054"/>
              <a:ext cx="466344" cy="466344"/>
            </a:xfrm>
            <a:prstGeom prst="rect">
              <a:avLst/>
            </a:prstGeom>
          </p:spPr>
        </p:pic>
        <p:pic>
          <p:nvPicPr>
            <p:cNvPr id="38" name="Picture 37">
              <a:extLst>
                <a:ext uri="{FF2B5EF4-FFF2-40B4-BE49-F238E27FC236}">
                  <a16:creationId xmlns:a16="http://schemas.microsoft.com/office/drawing/2014/main" id="{4EA4624B-3DF4-4694-A505-D8C691AC3C7F}"/>
                </a:ext>
              </a:extLst>
            </p:cNvPr>
            <p:cNvPicPr>
              <a:picLocks/>
            </p:cNvPicPr>
            <p:nvPr/>
          </p:nvPicPr>
          <p:blipFill>
            <a:blip r:embed="rId147"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2437820" y="1994054"/>
              <a:ext cx="466344" cy="466344"/>
            </a:xfrm>
            <a:prstGeom prst="rect">
              <a:avLst/>
            </a:prstGeom>
            <a:ln>
              <a:noFill/>
            </a:ln>
            <a:effectLst/>
          </p:spPr>
        </p:pic>
        <p:pic>
          <p:nvPicPr>
            <p:cNvPr id="40" name="Picture 39">
              <a:extLst>
                <a:ext uri="{FF2B5EF4-FFF2-40B4-BE49-F238E27FC236}">
                  <a16:creationId xmlns:a16="http://schemas.microsoft.com/office/drawing/2014/main" id="{ACF8371B-944A-4854-B760-74ADC5F51B78}"/>
                </a:ext>
              </a:extLst>
            </p:cNvPr>
            <p:cNvPicPr>
              <a:picLocks/>
            </p:cNvPicPr>
            <p:nvPr/>
          </p:nvPicPr>
          <p:blipFill>
            <a:blip r:embed="rId148"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2937140" y="1994054"/>
              <a:ext cx="466344" cy="466344"/>
            </a:xfrm>
            <a:prstGeom prst="rect">
              <a:avLst/>
            </a:prstGeom>
          </p:spPr>
        </p:pic>
        <p:pic>
          <p:nvPicPr>
            <p:cNvPr id="44" name="Picture 43" descr="A picture containing wall, clothing, indoor, person&#10;&#10;Description automatically generated">
              <a:extLst>
                <a:ext uri="{FF2B5EF4-FFF2-40B4-BE49-F238E27FC236}">
                  <a16:creationId xmlns:a16="http://schemas.microsoft.com/office/drawing/2014/main" id="{2FE3F1F8-77CE-4FDC-B73C-EB140133C423}"/>
                </a:ext>
              </a:extLst>
            </p:cNvPr>
            <p:cNvPicPr>
              <a:picLocks/>
            </p:cNvPicPr>
            <p:nvPr/>
          </p:nvPicPr>
          <p:blipFill>
            <a:blip r:embed="rId149"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935780" y="1994054"/>
              <a:ext cx="466344" cy="466344"/>
            </a:xfrm>
            <a:prstGeom prst="rect">
              <a:avLst/>
            </a:prstGeom>
          </p:spPr>
        </p:pic>
        <p:pic>
          <p:nvPicPr>
            <p:cNvPr id="46" name="Picture 45">
              <a:extLst>
                <a:ext uri="{FF2B5EF4-FFF2-40B4-BE49-F238E27FC236}">
                  <a16:creationId xmlns:a16="http://schemas.microsoft.com/office/drawing/2014/main" id="{153C6F39-D514-4324-B15E-0B0F9C8F2E6F}"/>
                </a:ext>
              </a:extLst>
            </p:cNvPr>
            <p:cNvPicPr>
              <a:picLocks/>
            </p:cNvPicPr>
            <p:nvPr/>
          </p:nvPicPr>
          <p:blipFill>
            <a:blip r:embed="rId150"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435100" y="1994054"/>
              <a:ext cx="466344" cy="466344"/>
            </a:xfrm>
            <a:prstGeom prst="rect">
              <a:avLst/>
            </a:prstGeom>
          </p:spPr>
        </p:pic>
        <p:pic>
          <p:nvPicPr>
            <p:cNvPr id="28" name="Picture 27">
              <a:extLst>
                <a:ext uri="{FF2B5EF4-FFF2-40B4-BE49-F238E27FC236}">
                  <a16:creationId xmlns:a16="http://schemas.microsoft.com/office/drawing/2014/main" id="{AB3BED02-DDA2-4758-987A-F6D72503239E}"/>
                </a:ext>
              </a:extLst>
            </p:cNvPr>
            <p:cNvPicPr>
              <a:picLocks noChangeAspect="1"/>
            </p:cNvPicPr>
            <p:nvPr/>
          </p:nvPicPr>
          <p:blipFill>
            <a:blip r:embed="rId151"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436460" y="1994054"/>
              <a:ext cx="466344" cy="466344"/>
            </a:xfrm>
            <a:prstGeom prst="rect">
              <a:avLst/>
            </a:prstGeom>
          </p:spPr>
        </p:pic>
        <p:pic>
          <p:nvPicPr>
            <p:cNvPr id="31" name="Picture 30">
              <a:extLst>
                <a:ext uri="{FF2B5EF4-FFF2-40B4-BE49-F238E27FC236}">
                  <a16:creationId xmlns:a16="http://schemas.microsoft.com/office/drawing/2014/main" id="{1E55F745-44D1-4EC1-8FBB-CA07B3FB1B80}"/>
                </a:ext>
              </a:extLst>
            </p:cNvPr>
            <p:cNvPicPr>
              <a:picLocks noChangeAspect="1"/>
            </p:cNvPicPr>
            <p:nvPr/>
          </p:nvPicPr>
          <p:blipFill>
            <a:blip r:embed="rId152"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934421" y="1994054"/>
              <a:ext cx="466344" cy="466344"/>
            </a:xfrm>
            <a:prstGeom prst="rect">
              <a:avLst/>
            </a:prstGeom>
          </p:spPr>
        </p:pic>
      </p:grpSp>
      <p:pic>
        <p:nvPicPr>
          <p:cNvPr id="4" name="Picture 3">
            <a:extLst>
              <a:ext uri="{FF2B5EF4-FFF2-40B4-BE49-F238E27FC236}">
                <a16:creationId xmlns:a16="http://schemas.microsoft.com/office/drawing/2014/main" id="{C2EE4058-9615-47F7-B8E7-F4DAC2B46CC3}"/>
              </a:ext>
            </a:extLst>
          </p:cNvPr>
          <p:cNvPicPr>
            <a:picLocks noChangeAspect="1"/>
          </p:cNvPicPr>
          <p:nvPr/>
        </p:nvPicPr>
        <p:blipFill>
          <a:blip r:embed="rId15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556590" y="4763228"/>
            <a:ext cx="461412" cy="466344"/>
          </a:xfrm>
          <a:prstGeom prst="rect">
            <a:avLst/>
          </a:prstGeom>
          <a:ln>
            <a:noFill/>
          </a:ln>
          <a:effectLst/>
        </p:spPr>
      </p:pic>
    </p:spTree>
    <p:custDataLst>
      <p:tags r:id="rId1"/>
    </p:custDataLst>
    <p:extLst>
      <p:ext uri="{BB962C8B-B14F-4D97-AF65-F5344CB8AC3E}">
        <p14:creationId xmlns:p14="http://schemas.microsoft.com/office/powerpoint/2010/main" val="284315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btfpColumnIndicatorGroup2">
            <a:extLst>
              <a:ext uri="{FF2B5EF4-FFF2-40B4-BE49-F238E27FC236}">
                <a16:creationId xmlns:a16="http://schemas.microsoft.com/office/drawing/2014/main" id="{35B87F21-B76A-4719-A65F-5D330FD1BCA4}"/>
              </a:ext>
            </a:extLst>
          </p:cNvPr>
          <p:cNvGrpSpPr/>
          <p:nvPr/>
        </p:nvGrpSpPr>
        <p:grpSpPr>
          <a:xfrm>
            <a:off x="0" y="6926580"/>
            <a:ext cx="12192000" cy="137160"/>
            <a:chOff x="0" y="6926580"/>
            <a:chExt cx="12192000" cy="137160"/>
          </a:xfrm>
        </p:grpSpPr>
        <p:sp>
          <p:nvSpPr>
            <p:cNvPr id="58" name="btfpColumnGapBlocker951799">
              <a:extLst>
                <a:ext uri="{FF2B5EF4-FFF2-40B4-BE49-F238E27FC236}">
                  <a16:creationId xmlns:a16="http://schemas.microsoft.com/office/drawing/2014/main" id="{30B6530F-0EE2-4A73-B248-C5055399C45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6" name="btfpColumnGapBlocker264098">
              <a:extLst>
                <a:ext uri="{FF2B5EF4-FFF2-40B4-BE49-F238E27FC236}">
                  <a16:creationId xmlns:a16="http://schemas.microsoft.com/office/drawing/2014/main" id="{46789DC7-A9A1-43C6-8560-099DB89A4FD1}"/>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4" name="btfpColumnIndicator640938">
              <a:extLst>
                <a:ext uri="{FF2B5EF4-FFF2-40B4-BE49-F238E27FC236}">
                  <a16:creationId xmlns:a16="http://schemas.microsoft.com/office/drawing/2014/main" id="{619EDD93-DC10-42AF-828C-5A50EF71CAD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1" name="btfpColumnIndicator810581">
              <a:extLst>
                <a:ext uri="{FF2B5EF4-FFF2-40B4-BE49-F238E27FC236}">
                  <a16:creationId xmlns:a16="http://schemas.microsoft.com/office/drawing/2014/main" id="{0D3F7C85-D55A-4A29-9566-6BB55655BC27}"/>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9" name="btfpColumnGapBlocker968624">
              <a:extLst>
                <a:ext uri="{FF2B5EF4-FFF2-40B4-BE49-F238E27FC236}">
                  <a16:creationId xmlns:a16="http://schemas.microsoft.com/office/drawing/2014/main" id="{3B330B3F-C04B-4771-9BC6-0785004E3349}"/>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7" name="btfpColumnIndicator929879">
              <a:extLst>
                <a:ext uri="{FF2B5EF4-FFF2-40B4-BE49-F238E27FC236}">
                  <a16:creationId xmlns:a16="http://schemas.microsoft.com/office/drawing/2014/main" id="{28A3BEFF-FBBE-4932-8893-C67ADD527ECF}"/>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664511">
              <a:extLst>
                <a:ext uri="{FF2B5EF4-FFF2-40B4-BE49-F238E27FC236}">
                  <a16:creationId xmlns:a16="http://schemas.microsoft.com/office/drawing/2014/main" id="{7BF86B6B-C78E-479F-BB6A-2AF0DEEA9E8E}"/>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561470">
              <a:extLst>
                <a:ext uri="{FF2B5EF4-FFF2-40B4-BE49-F238E27FC236}">
                  <a16:creationId xmlns:a16="http://schemas.microsoft.com/office/drawing/2014/main" id="{9DF5C34D-A891-46BD-8CC7-22A25A27456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974966">
              <a:extLst>
                <a:ext uri="{FF2B5EF4-FFF2-40B4-BE49-F238E27FC236}">
                  <a16:creationId xmlns:a16="http://schemas.microsoft.com/office/drawing/2014/main" id="{C001B421-49CF-47DC-B932-928189551D21}"/>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932775">
              <a:extLst>
                <a:ext uri="{FF2B5EF4-FFF2-40B4-BE49-F238E27FC236}">
                  <a16:creationId xmlns:a16="http://schemas.microsoft.com/office/drawing/2014/main" id="{441E2F84-DEE8-4AE2-BB24-107DBD3F71E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9" name="btfpColumnIndicatorGroup1">
            <a:extLst>
              <a:ext uri="{FF2B5EF4-FFF2-40B4-BE49-F238E27FC236}">
                <a16:creationId xmlns:a16="http://schemas.microsoft.com/office/drawing/2014/main" id="{2F36C6E5-A4BD-44AB-873E-6B447B36513D}"/>
              </a:ext>
            </a:extLst>
          </p:cNvPr>
          <p:cNvGrpSpPr/>
          <p:nvPr/>
        </p:nvGrpSpPr>
        <p:grpSpPr>
          <a:xfrm>
            <a:off x="0" y="-205740"/>
            <a:ext cx="12192000" cy="137160"/>
            <a:chOff x="0" y="-205740"/>
            <a:chExt cx="12192000" cy="137160"/>
          </a:xfrm>
        </p:grpSpPr>
        <p:sp>
          <p:nvSpPr>
            <p:cNvPr id="57" name="btfpColumnGapBlocker753291">
              <a:extLst>
                <a:ext uri="{FF2B5EF4-FFF2-40B4-BE49-F238E27FC236}">
                  <a16:creationId xmlns:a16="http://schemas.microsoft.com/office/drawing/2014/main" id="{485F849B-B56D-42E9-BD42-78F52920879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5" name="btfpColumnGapBlocker534465">
              <a:extLst>
                <a:ext uri="{FF2B5EF4-FFF2-40B4-BE49-F238E27FC236}">
                  <a16:creationId xmlns:a16="http://schemas.microsoft.com/office/drawing/2014/main" id="{2457D722-4575-47BF-8214-8322A0864885}"/>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2" name="btfpColumnIndicator493575">
              <a:extLst>
                <a:ext uri="{FF2B5EF4-FFF2-40B4-BE49-F238E27FC236}">
                  <a16:creationId xmlns:a16="http://schemas.microsoft.com/office/drawing/2014/main" id="{780E2FCB-9CED-44E2-B3DB-9B88A61C84EF}"/>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483463">
              <a:extLst>
                <a:ext uri="{FF2B5EF4-FFF2-40B4-BE49-F238E27FC236}">
                  <a16:creationId xmlns:a16="http://schemas.microsoft.com/office/drawing/2014/main" id="{8D65D00E-B69C-4704-A293-789BECD90992}"/>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 name="btfpColumnGapBlocker807488">
              <a:extLst>
                <a:ext uri="{FF2B5EF4-FFF2-40B4-BE49-F238E27FC236}">
                  <a16:creationId xmlns:a16="http://schemas.microsoft.com/office/drawing/2014/main" id="{4023EB4B-7FD1-422A-97CE-F9D50C69D1A1}"/>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314403">
              <a:extLst>
                <a:ext uri="{FF2B5EF4-FFF2-40B4-BE49-F238E27FC236}">
                  <a16:creationId xmlns:a16="http://schemas.microsoft.com/office/drawing/2014/main" id="{A31FB8AF-49DE-4AC2-98B4-81E2C9E877DE}"/>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btfpColumnIndicator352516">
              <a:extLst>
                <a:ext uri="{FF2B5EF4-FFF2-40B4-BE49-F238E27FC236}">
                  <a16:creationId xmlns:a16="http://schemas.microsoft.com/office/drawing/2014/main" id="{BAE6EE87-B0F2-4448-970E-14BB271FAA87}"/>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491701">
              <a:extLst>
                <a:ext uri="{FF2B5EF4-FFF2-40B4-BE49-F238E27FC236}">
                  <a16:creationId xmlns:a16="http://schemas.microsoft.com/office/drawing/2014/main" id="{16473690-FAA8-46CC-8D04-FF046108688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3" name="btfpColumnIndicator148079">
              <a:extLst>
                <a:ext uri="{FF2B5EF4-FFF2-40B4-BE49-F238E27FC236}">
                  <a16:creationId xmlns:a16="http://schemas.microsoft.com/office/drawing/2014/main" id="{51963098-59C4-48DC-97C8-96CC35C4ACB0}"/>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512338">
              <a:extLst>
                <a:ext uri="{FF2B5EF4-FFF2-40B4-BE49-F238E27FC236}">
                  <a16:creationId xmlns:a16="http://schemas.microsoft.com/office/drawing/2014/main" id="{B297270B-186C-4648-9B80-290AD3C76E0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pic>
        <p:nvPicPr>
          <p:cNvPr id="14" name="Picture 13"/>
          <p:cNvPicPr>
            <a:picLocks noChangeAspect="1"/>
          </p:cNvPicPr>
          <p:nvPr>
            <p:custDataLst>
              <p:tags r:id="rId2"/>
            </p:custDataLst>
          </p:nvPr>
        </p:nvPicPr>
        <p:blipFill>
          <a:blip r:embed="rId7" cstate="email">
            <a:extLst>
              <a:ext uri="{28A0092B-C50C-407E-A947-70E740481C1C}">
                <a14:useLocalDpi xmlns:a14="http://schemas.microsoft.com/office/drawing/2010/main"/>
              </a:ext>
            </a:extLst>
          </a:blip>
          <a:stretch>
            <a:fillRect/>
          </a:stretch>
        </p:blipFill>
        <p:spPr>
          <a:xfrm>
            <a:off x="5027027" y="3101479"/>
            <a:ext cx="1681367" cy="2352093"/>
          </a:xfrm>
          <a:prstGeom prst="rect">
            <a:avLst/>
          </a:prstGeom>
          <a:ln w="9525" cap="flat" cmpd="sng" algn="ctr">
            <a:solidFill>
              <a:srgbClr val="858585"/>
            </a:solidFill>
            <a:prstDash val="solid"/>
            <a:round/>
            <a:headEnd type="none" w="med" len="med"/>
            <a:tailEnd type="none" w="med" len="med"/>
          </a:ln>
        </p:spPr>
      </p:pic>
      <p:pic>
        <p:nvPicPr>
          <p:cNvPr id="13" name="Picture 1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696869" y="3429904"/>
            <a:ext cx="1739031" cy="2242835"/>
          </a:xfrm>
          <a:prstGeom prst="rect">
            <a:avLst/>
          </a:prstGeom>
          <a:ln w="9525" cap="flat" cmpd="sng" algn="ctr">
            <a:solidFill>
              <a:srgbClr val="858585"/>
            </a:solidFill>
            <a:prstDash val="solid"/>
            <a:round/>
            <a:headEnd type="none" w="med" len="med"/>
            <a:tailEnd type="none" w="med" len="med"/>
          </a:ln>
        </p:spPr>
      </p:pic>
      <p:sp>
        <p:nvSpPr>
          <p:cNvPr id="2" name="Title 1"/>
          <p:cNvSpPr>
            <a:spLocks noGrp="1"/>
          </p:cNvSpPr>
          <p:nvPr>
            <p:ph type="title"/>
          </p:nvPr>
        </p:nvSpPr>
        <p:spPr/>
        <p:txBody>
          <a:bodyPr/>
          <a:lstStyle/>
          <a:p>
            <a:r>
              <a:rPr lang="en-US" i="1"/>
              <a:t>From the Front Line of Health: </a:t>
            </a:r>
            <a:r>
              <a:rPr lang="en-US"/>
              <a:t>We have proprietary and recent research on health systems and digital needs of patients and doctors </a:t>
            </a:r>
            <a:r>
              <a:rPr lang="en-US" i="1"/>
              <a:t>(longitudinal)</a:t>
            </a:r>
          </a:p>
        </p:txBody>
      </p:sp>
      <p:sp>
        <p:nvSpPr>
          <p:cNvPr id="3" name="btfpLayoutConfig" hidden="1"/>
          <p:cNvSpPr txBox="1"/>
          <p:nvPr/>
        </p:nvSpPr>
        <p:spPr bwMode="gray">
          <a:xfrm>
            <a:off x="12700" y="12700"/>
            <a:ext cx="117236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overall_0_132325644691400809 columns_2_132325236126798481 7_0_132325235834756475 9_0_132325235834786381 14_0_132325235834806336 17_1_132325236142083631 20_1_132325236142333294 </a:t>
            </a:r>
            <a:endParaRPr lang="en-US" sz="100" err="1">
              <a:solidFill>
                <a:srgbClr val="FFFFFF">
                  <a:alpha val="0"/>
                </a:srgbClr>
              </a:solidFill>
            </a:endParaRPr>
          </a:p>
        </p:txBody>
      </p:sp>
      <p:grpSp>
        <p:nvGrpSpPr>
          <p:cNvPr id="17" name="btfpColumnHeaderBox635373"/>
          <p:cNvGrpSpPr/>
          <p:nvPr>
            <p:custDataLst>
              <p:tags r:id="rId3"/>
            </p:custDataLst>
          </p:nvPr>
        </p:nvGrpSpPr>
        <p:grpSpPr>
          <a:xfrm>
            <a:off x="334962" y="1377764"/>
            <a:ext cx="3980553" cy="315913"/>
            <a:chOff x="330200" y="1270000"/>
            <a:chExt cx="5495528" cy="315913"/>
          </a:xfrm>
        </p:grpSpPr>
        <p:sp>
          <p:nvSpPr>
            <p:cNvPr id="15" name="btfpColumnHeaderBoxText635373"/>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APAC Front Line of Health Survey 2021</a:t>
              </a:r>
            </a:p>
          </p:txBody>
        </p:sp>
        <p:cxnSp>
          <p:nvCxnSpPr>
            <p:cNvPr id="16" name="btfpColumnHeaderBoxLine635373"/>
            <p:cNvCxnSpPr/>
            <p:nvPr/>
          </p:nvCxnSpPr>
          <p:spPr bwMode="gray">
            <a:xfrm>
              <a:off x="330200"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0" name="btfpColumnHeaderBox397101"/>
          <p:cNvGrpSpPr/>
          <p:nvPr>
            <p:custDataLst>
              <p:tags r:id="rId4"/>
            </p:custDataLst>
          </p:nvPr>
        </p:nvGrpSpPr>
        <p:grpSpPr>
          <a:xfrm>
            <a:off x="4637988" y="1377764"/>
            <a:ext cx="7223812" cy="315913"/>
            <a:chOff x="6366272" y="1270000"/>
            <a:chExt cx="5495528" cy="315913"/>
          </a:xfrm>
        </p:grpSpPr>
        <p:sp>
          <p:nvSpPr>
            <p:cNvPr id="18" name="btfpColumnHeaderBoxText397101"/>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Deep-dives on attitudes toward digital health platforms</a:t>
              </a:r>
            </a:p>
          </p:txBody>
        </p:sp>
        <p:cxnSp>
          <p:nvCxnSpPr>
            <p:cNvPr id="19" name="btfpColumnHeaderBoxLine397101"/>
            <p:cNvCxnSpPr/>
            <p:nvPr/>
          </p:nvCxnSpPr>
          <p:spPr bwMode="gray">
            <a:xfrm>
              <a:off x="6366272" y="1585913"/>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bwMode="gray">
          <a:xfrm>
            <a:off x="763833" y="1820789"/>
            <a:ext cx="1918967" cy="749812"/>
          </a:xfrm>
          <a:prstGeom prst="rect">
            <a:avLst/>
          </a:prstGeom>
          <a:noFill/>
        </p:spPr>
        <p:txBody>
          <a:bodyPr wrap="square" lIns="36000" tIns="36000" rIns="36000" bIns="36000" rtlCol="0">
            <a:spAutoFit/>
          </a:bodyPr>
          <a:lstStyle/>
          <a:p>
            <a:pPr marL="0" indent="0">
              <a:buNone/>
            </a:pPr>
            <a:r>
              <a:rPr lang="en-US" sz="4400" b="1">
                <a:solidFill>
                  <a:srgbClr val="CC0000"/>
                </a:solidFill>
              </a:rPr>
              <a:t>1,750</a:t>
            </a:r>
            <a:endParaRPr lang="en-US" sz="3600" b="1">
              <a:solidFill>
                <a:srgbClr val="CC0000"/>
              </a:solidFill>
            </a:endParaRPr>
          </a:p>
        </p:txBody>
      </p:sp>
      <p:sp>
        <p:nvSpPr>
          <p:cNvPr id="28" name="TextBox 27"/>
          <p:cNvSpPr txBox="1"/>
          <p:nvPr/>
        </p:nvSpPr>
        <p:spPr bwMode="gray">
          <a:xfrm>
            <a:off x="756791" y="2600001"/>
            <a:ext cx="3162112" cy="318924"/>
          </a:xfrm>
          <a:prstGeom prst="rect">
            <a:avLst/>
          </a:prstGeom>
          <a:noFill/>
        </p:spPr>
        <p:txBody>
          <a:bodyPr wrap="square" lIns="36000" tIns="36000" rIns="36000" bIns="36000" rtlCol="0">
            <a:spAutoFit/>
          </a:bodyPr>
          <a:lstStyle/>
          <a:p>
            <a:pPr marL="0" indent="0">
              <a:buNone/>
            </a:pPr>
            <a:r>
              <a:rPr lang="en-US" sz="1600" b="1">
                <a:solidFill>
                  <a:srgbClr val="CC0000"/>
                </a:solidFill>
              </a:rPr>
              <a:t>Consumers &amp; Patients </a:t>
            </a:r>
            <a:r>
              <a:rPr lang="en-US" sz="1600"/>
              <a:t>surveyed</a:t>
            </a:r>
          </a:p>
        </p:txBody>
      </p:sp>
      <p:sp>
        <p:nvSpPr>
          <p:cNvPr id="29" name="TextBox 28"/>
          <p:cNvSpPr txBox="1"/>
          <p:nvPr/>
        </p:nvSpPr>
        <p:spPr bwMode="gray">
          <a:xfrm>
            <a:off x="748051" y="3203993"/>
            <a:ext cx="1918967" cy="749812"/>
          </a:xfrm>
          <a:prstGeom prst="rect">
            <a:avLst/>
          </a:prstGeom>
          <a:noFill/>
        </p:spPr>
        <p:txBody>
          <a:bodyPr wrap="square" lIns="36000" tIns="36000" rIns="36000" bIns="36000" rtlCol="0">
            <a:spAutoFit/>
          </a:bodyPr>
          <a:lstStyle/>
          <a:p>
            <a:pPr marL="0" indent="0">
              <a:buNone/>
            </a:pPr>
            <a:r>
              <a:rPr lang="en-US" sz="4400" b="1">
                <a:solidFill>
                  <a:srgbClr val="CC0000"/>
                </a:solidFill>
              </a:rPr>
              <a:t>210</a:t>
            </a:r>
            <a:endParaRPr lang="en-US" sz="3600" b="1">
              <a:solidFill>
                <a:srgbClr val="CC0000"/>
              </a:solidFill>
            </a:endParaRPr>
          </a:p>
        </p:txBody>
      </p:sp>
      <p:sp>
        <p:nvSpPr>
          <p:cNvPr id="30" name="TextBox 29"/>
          <p:cNvSpPr txBox="1"/>
          <p:nvPr/>
        </p:nvSpPr>
        <p:spPr bwMode="gray">
          <a:xfrm>
            <a:off x="748051" y="4029218"/>
            <a:ext cx="3567465" cy="318924"/>
          </a:xfrm>
          <a:prstGeom prst="rect">
            <a:avLst/>
          </a:prstGeom>
          <a:noFill/>
        </p:spPr>
        <p:txBody>
          <a:bodyPr wrap="square" lIns="36000" tIns="36000" rIns="36000" bIns="36000" rtlCol="0">
            <a:spAutoFit/>
          </a:bodyPr>
          <a:lstStyle/>
          <a:p>
            <a:pPr marL="0" indent="0">
              <a:buNone/>
            </a:pPr>
            <a:r>
              <a:rPr lang="en-US" sz="1600" b="1">
                <a:solidFill>
                  <a:srgbClr val="CC0000"/>
                </a:solidFill>
              </a:rPr>
              <a:t>Physicians &amp; Doctors </a:t>
            </a:r>
            <a:r>
              <a:rPr lang="en-US" sz="1600"/>
              <a:t>surveyed</a:t>
            </a:r>
          </a:p>
        </p:txBody>
      </p:sp>
      <p:sp>
        <p:nvSpPr>
          <p:cNvPr id="31" name="TextBox 30"/>
          <p:cNvSpPr txBox="1"/>
          <p:nvPr/>
        </p:nvSpPr>
        <p:spPr bwMode="gray">
          <a:xfrm>
            <a:off x="748050" y="5988671"/>
            <a:ext cx="3567465" cy="318924"/>
          </a:xfrm>
          <a:prstGeom prst="rect">
            <a:avLst/>
          </a:prstGeom>
          <a:noFill/>
        </p:spPr>
        <p:txBody>
          <a:bodyPr wrap="square" lIns="36000" tIns="36000" rIns="36000" bIns="36000" rtlCol="0">
            <a:spAutoFit/>
          </a:bodyPr>
          <a:lstStyle/>
          <a:p>
            <a:pPr marL="0" indent="0">
              <a:buNone/>
            </a:pPr>
            <a:r>
              <a:rPr lang="en-US" sz="1600" b="1">
                <a:solidFill>
                  <a:srgbClr val="CC0000"/>
                </a:solidFill>
              </a:rPr>
              <a:t>Comprehensive APAC </a:t>
            </a:r>
            <a:r>
              <a:rPr lang="en-US" sz="1600">
                <a:solidFill>
                  <a:srgbClr val="000000"/>
                </a:solidFill>
              </a:rPr>
              <a:t>view</a:t>
            </a:r>
          </a:p>
        </p:txBody>
      </p:sp>
      <p:pic>
        <p:nvPicPr>
          <p:cNvPr id="32" name="Picture 3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471931" y="4666730"/>
            <a:ext cx="486000" cy="487372"/>
          </a:xfrm>
          <a:prstGeom prst="rect">
            <a:avLst/>
          </a:prstGeom>
          <a:effectLst/>
        </p:spPr>
      </p:pic>
      <p:pic>
        <p:nvPicPr>
          <p:cNvPr id="33" name="Picture 3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277764" y="4666730"/>
            <a:ext cx="486000" cy="486000"/>
          </a:xfrm>
          <a:prstGeom prst="rect">
            <a:avLst/>
          </a:prstGeom>
          <a:effectLst/>
        </p:spPr>
      </p:pic>
      <p:cxnSp>
        <p:nvCxnSpPr>
          <p:cNvPr id="40" name="Straight Connector 39"/>
          <p:cNvCxnSpPr/>
          <p:nvPr/>
        </p:nvCxnSpPr>
        <p:spPr bwMode="gray">
          <a:xfrm>
            <a:off x="4476752" y="1268413"/>
            <a:ext cx="0" cy="5019265"/>
          </a:xfrm>
          <a:prstGeom prst="line">
            <a:avLst/>
          </a:prstGeom>
          <a:ln w="9525" cap="flat">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60265" y="5282382"/>
            <a:ext cx="486000" cy="486000"/>
          </a:xfrm>
          <a:prstGeom prst="rect">
            <a:avLst/>
          </a:prstGeom>
        </p:spPr>
      </p:pic>
      <p:pic>
        <p:nvPicPr>
          <p:cNvPr id="44" name="Picture 4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666098" y="5282382"/>
            <a:ext cx="486000" cy="486000"/>
          </a:xfrm>
          <a:prstGeom prst="rect">
            <a:avLst/>
          </a:prstGeom>
        </p:spPr>
      </p:pic>
      <p:pic>
        <p:nvPicPr>
          <p:cNvPr id="8" name="Picture 7"/>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162344" y="4034891"/>
            <a:ext cx="1671112" cy="2113242"/>
          </a:xfrm>
          <a:prstGeom prst="rect">
            <a:avLst/>
          </a:prstGeom>
          <a:ln w="9525" cap="flat" cmpd="sng" algn="ctr">
            <a:solidFill>
              <a:srgbClr val="858585"/>
            </a:solidFill>
            <a:prstDash val="solid"/>
            <a:round/>
            <a:headEnd type="none" w="med" len="med"/>
            <a:tailEnd type="none" w="med" len="med"/>
          </a:ln>
        </p:spPr>
      </p:pic>
      <p:sp>
        <p:nvSpPr>
          <p:cNvPr id="22" name="TextBox 21"/>
          <p:cNvSpPr txBox="1"/>
          <p:nvPr/>
        </p:nvSpPr>
        <p:spPr bwMode="gray">
          <a:xfrm>
            <a:off x="4637988" y="2062596"/>
            <a:ext cx="3572758" cy="1057588"/>
          </a:xfrm>
          <a:prstGeom prst="rect">
            <a:avLst/>
          </a:prstGeom>
          <a:noFill/>
        </p:spPr>
        <p:txBody>
          <a:bodyPr wrap="square" lIns="36000" tIns="36000" rIns="36000" bIns="36000" rtlCol="0">
            <a:spAutoFit/>
          </a:bodyPr>
          <a:lstStyle/>
          <a:p>
            <a:pPr marL="0" indent="0" algn="ctr">
              <a:buNone/>
            </a:pPr>
            <a:r>
              <a:rPr lang="en-US" b="1">
                <a:solidFill>
                  <a:srgbClr val="CC0000"/>
                </a:solidFill>
              </a:rPr>
              <a:t>Proprietary point-of-view </a:t>
            </a:r>
            <a:br>
              <a:rPr lang="en-US" b="1"/>
            </a:br>
            <a:r>
              <a:rPr lang="en-US" i="1"/>
              <a:t>based on deep expertise in </a:t>
            </a:r>
            <a:br>
              <a:rPr lang="en-US" i="1"/>
            </a:br>
            <a:r>
              <a:rPr lang="en-US" i="1"/>
              <a:t>Digital Health / Insurance, with multi year insights (2019 and 2021 surveys)</a:t>
            </a:r>
          </a:p>
        </p:txBody>
      </p:sp>
      <p:sp>
        <p:nvSpPr>
          <p:cNvPr id="77" name="TextBox 76"/>
          <p:cNvSpPr txBox="1"/>
          <p:nvPr/>
        </p:nvSpPr>
        <p:spPr bwMode="gray">
          <a:xfrm>
            <a:off x="8284280" y="2062596"/>
            <a:ext cx="3572758" cy="811367"/>
          </a:xfrm>
          <a:prstGeom prst="rect">
            <a:avLst/>
          </a:prstGeom>
          <a:noFill/>
        </p:spPr>
        <p:txBody>
          <a:bodyPr wrap="square" lIns="36000" tIns="36000" rIns="36000" bIns="36000" rtlCol="0">
            <a:spAutoFit/>
          </a:bodyPr>
          <a:lstStyle/>
          <a:p>
            <a:pPr marL="0" indent="0" algn="ctr">
              <a:buNone/>
            </a:pPr>
            <a:r>
              <a:rPr lang="en-US" b="1" i="1">
                <a:solidFill>
                  <a:srgbClr val="CC0000"/>
                </a:solidFill>
              </a:rPr>
              <a:t>Deep APAC consumer understanding </a:t>
            </a:r>
            <a:r>
              <a:rPr lang="en-US" i="1"/>
              <a:t>vis-à-vis </a:t>
            </a:r>
            <a:br>
              <a:rPr lang="en-US" i="1"/>
            </a:br>
            <a:r>
              <a:rPr lang="en-US" i="1"/>
              <a:t>Digital Health</a:t>
            </a:r>
            <a:endParaRPr lang="en-US" sz="1600" i="1"/>
          </a:p>
        </p:txBody>
      </p:sp>
      <p:grpSp>
        <p:nvGrpSpPr>
          <p:cNvPr id="6" name="btfpStatusSticker469681">
            <a:extLst>
              <a:ext uri="{FF2B5EF4-FFF2-40B4-BE49-F238E27FC236}">
                <a16:creationId xmlns:a16="http://schemas.microsoft.com/office/drawing/2014/main" id="{8270C09B-D439-47C7-A851-5BD11B832868}"/>
              </a:ext>
            </a:extLst>
          </p:cNvPr>
          <p:cNvGrpSpPr/>
          <p:nvPr>
            <p:custDataLst>
              <p:tags r:id="rId5"/>
            </p:custDataLst>
          </p:nvPr>
        </p:nvGrpSpPr>
        <p:grpSpPr>
          <a:xfrm>
            <a:off x="10641273" y="955344"/>
            <a:ext cx="1220527" cy="235611"/>
            <a:chOff x="-2229777" y="876300"/>
            <a:chExt cx="1220527" cy="235611"/>
          </a:xfrm>
        </p:grpSpPr>
        <p:sp>
          <p:nvSpPr>
            <p:cNvPr id="4" name="btfpStatusStickerText469681">
              <a:extLst>
                <a:ext uri="{FF2B5EF4-FFF2-40B4-BE49-F238E27FC236}">
                  <a16:creationId xmlns:a16="http://schemas.microsoft.com/office/drawing/2014/main" id="{473DFA09-3B9F-4CCB-AAAD-66BDEABA4F00}"/>
                </a:ext>
              </a:extLst>
            </p:cNvPr>
            <p:cNvSpPr txBox="1"/>
            <p:nvPr/>
          </p:nvSpPr>
          <p:spPr bwMode="gray">
            <a:xfrm>
              <a:off x="-2229777" y="876300"/>
              <a:ext cx="1220527"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example</a:t>
              </a:r>
            </a:p>
          </p:txBody>
        </p:sp>
        <p:cxnSp>
          <p:nvCxnSpPr>
            <p:cNvPr id="5" name="btfpStatusStickerLine469681">
              <a:extLst>
                <a:ext uri="{FF2B5EF4-FFF2-40B4-BE49-F238E27FC236}">
                  <a16:creationId xmlns:a16="http://schemas.microsoft.com/office/drawing/2014/main" id="{5DE94A02-389D-4083-90A1-8F17EF932BBB}"/>
                </a:ext>
              </a:extLst>
            </p:cNvPr>
            <p:cNvCxnSpPr>
              <a:cxnSpLocks/>
            </p:cNvCxnSpPr>
            <p:nvPr/>
          </p:nvCxnSpPr>
          <p:spPr bwMode="gray">
            <a:xfrm rot="720000">
              <a:off x="-2229777"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42" name="Picture 41">
            <a:extLst>
              <a:ext uri="{FF2B5EF4-FFF2-40B4-BE49-F238E27FC236}">
                <a16:creationId xmlns:a16="http://schemas.microsoft.com/office/drawing/2014/main" id="{D68E497F-3E30-4989-97C9-3373AEBE8022}"/>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666098" y="4666730"/>
            <a:ext cx="486000" cy="487372"/>
          </a:xfrm>
          <a:prstGeom prst="rect">
            <a:avLst/>
          </a:prstGeom>
        </p:spPr>
      </p:pic>
      <p:pic>
        <p:nvPicPr>
          <p:cNvPr id="43" name="Picture 42">
            <a:extLst>
              <a:ext uri="{FF2B5EF4-FFF2-40B4-BE49-F238E27FC236}">
                <a16:creationId xmlns:a16="http://schemas.microsoft.com/office/drawing/2014/main" id="{6BACED9B-80D1-49D0-A30E-DC72BD49C902}"/>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860265" y="4666730"/>
            <a:ext cx="486000" cy="486000"/>
          </a:xfrm>
          <a:prstGeom prst="rect">
            <a:avLst/>
          </a:prstGeom>
        </p:spPr>
      </p:pic>
      <p:pic>
        <p:nvPicPr>
          <p:cNvPr id="53" name="Picture 52">
            <a:extLst>
              <a:ext uri="{FF2B5EF4-FFF2-40B4-BE49-F238E27FC236}">
                <a16:creationId xmlns:a16="http://schemas.microsoft.com/office/drawing/2014/main" id="{DE914F0B-FABD-4CA2-94A2-28EB370E0A9C}"/>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471931" y="5282382"/>
            <a:ext cx="486000" cy="484627"/>
          </a:xfrm>
          <a:prstGeom prst="rect">
            <a:avLst/>
          </a:prstGeom>
        </p:spPr>
      </p:pic>
      <p:pic>
        <p:nvPicPr>
          <p:cNvPr id="9" name="Picture 8">
            <a:extLst>
              <a:ext uri="{FF2B5EF4-FFF2-40B4-BE49-F238E27FC236}">
                <a16:creationId xmlns:a16="http://schemas.microsoft.com/office/drawing/2014/main" id="{90EE85E0-E14A-403A-8593-97985AC1E62E}"/>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486999" y="3205878"/>
            <a:ext cx="2331826" cy="1311652"/>
          </a:xfrm>
          <a:prstGeom prst="rect">
            <a:avLst/>
          </a:prstGeom>
          <a:ln w="9525" cap="flat" cmpd="sng" algn="ctr">
            <a:solidFill>
              <a:srgbClr val="858585"/>
            </a:solidFill>
            <a:prstDash val="solid"/>
            <a:round/>
            <a:headEnd type="none" w="med" len="med"/>
            <a:tailEnd type="none" w="med" len="med"/>
          </a:ln>
        </p:spPr>
      </p:pic>
      <p:pic>
        <p:nvPicPr>
          <p:cNvPr id="10" name="Picture 9">
            <a:extLst>
              <a:ext uri="{FF2B5EF4-FFF2-40B4-BE49-F238E27FC236}">
                <a16:creationId xmlns:a16="http://schemas.microsoft.com/office/drawing/2014/main" id="{A40EEA1B-66D1-4ECA-863D-23C2C1CC0812}"/>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933011" y="3865136"/>
            <a:ext cx="2331826" cy="1311652"/>
          </a:xfrm>
          <a:prstGeom prst="rect">
            <a:avLst/>
          </a:prstGeom>
          <a:ln w="9525" cap="flat" cmpd="sng" algn="ctr">
            <a:solidFill>
              <a:srgbClr val="858585"/>
            </a:solidFill>
            <a:prstDash val="solid"/>
            <a:round/>
            <a:headEnd type="none" w="med" len="med"/>
            <a:tailEnd type="none" w="med" len="med"/>
          </a:ln>
        </p:spPr>
      </p:pic>
      <p:pic>
        <p:nvPicPr>
          <p:cNvPr id="11" name="Picture 10">
            <a:extLst>
              <a:ext uri="{FF2B5EF4-FFF2-40B4-BE49-F238E27FC236}">
                <a16:creationId xmlns:a16="http://schemas.microsoft.com/office/drawing/2014/main" id="{0AF3A679-D40D-4EBA-911A-0E476C44A50C}"/>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9352278" y="4497163"/>
            <a:ext cx="2454432" cy="1380618"/>
          </a:xfrm>
          <a:prstGeom prst="rect">
            <a:avLst/>
          </a:prstGeom>
          <a:ln w="9525" cap="flat" cmpd="sng" algn="ctr">
            <a:solidFill>
              <a:srgbClr val="858585"/>
            </a:solidFill>
            <a:prstDash val="solid"/>
            <a:round/>
            <a:headEnd type="none" w="med" len="med"/>
            <a:tailEnd type="none" w="med" len="med"/>
          </a:ln>
        </p:spPr>
      </p:pic>
    </p:spTree>
    <p:custDataLst>
      <p:tags r:id="rId1"/>
    </p:custDataLst>
    <p:extLst>
      <p:ext uri="{BB962C8B-B14F-4D97-AF65-F5344CB8AC3E}">
        <p14:creationId xmlns:p14="http://schemas.microsoft.com/office/powerpoint/2010/main" val="55533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737A52F7-EA20-4B74-938C-84FD5B60321F}"/>
              </a:ext>
            </a:extLst>
          </p:cNvPr>
          <p:cNvGrpSpPr/>
          <p:nvPr/>
        </p:nvGrpSpPr>
        <p:grpSpPr>
          <a:xfrm>
            <a:off x="0" y="6926580"/>
            <a:ext cx="12192000" cy="137160"/>
            <a:chOff x="0" y="6926580"/>
            <a:chExt cx="12192000" cy="137160"/>
          </a:xfrm>
        </p:grpSpPr>
        <p:sp>
          <p:nvSpPr>
            <p:cNvPr id="10" name="btfpColumnGapBlocker818451">
              <a:extLst>
                <a:ext uri="{FF2B5EF4-FFF2-40B4-BE49-F238E27FC236}">
                  <a16:creationId xmlns:a16="http://schemas.microsoft.com/office/drawing/2014/main" id="{A1FE7405-D4C0-4263-AEC5-755208D5C054}"/>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134869">
              <a:extLst>
                <a:ext uri="{FF2B5EF4-FFF2-40B4-BE49-F238E27FC236}">
                  <a16:creationId xmlns:a16="http://schemas.microsoft.com/office/drawing/2014/main" id="{CE782E96-86FF-449F-AB8A-066CE3852607}"/>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383062">
              <a:extLst>
                <a:ext uri="{FF2B5EF4-FFF2-40B4-BE49-F238E27FC236}">
                  <a16:creationId xmlns:a16="http://schemas.microsoft.com/office/drawing/2014/main" id="{2FB7F4E9-467E-40E9-99EC-3D0C63358041}"/>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47541">
              <a:extLst>
                <a:ext uri="{FF2B5EF4-FFF2-40B4-BE49-F238E27FC236}">
                  <a16:creationId xmlns:a16="http://schemas.microsoft.com/office/drawing/2014/main" id="{E9CC2E7E-6C8E-4C98-9184-2E90911E669B}"/>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A092680-B3D7-4022-A6BB-73280E272BAC}"/>
              </a:ext>
            </a:extLst>
          </p:cNvPr>
          <p:cNvGrpSpPr/>
          <p:nvPr/>
        </p:nvGrpSpPr>
        <p:grpSpPr>
          <a:xfrm>
            <a:off x="0" y="-205740"/>
            <a:ext cx="12192000" cy="137160"/>
            <a:chOff x="0" y="-205740"/>
            <a:chExt cx="12192000" cy="137160"/>
          </a:xfrm>
        </p:grpSpPr>
        <p:sp>
          <p:nvSpPr>
            <p:cNvPr id="9" name="btfpColumnGapBlocker750179">
              <a:extLst>
                <a:ext uri="{FF2B5EF4-FFF2-40B4-BE49-F238E27FC236}">
                  <a16:creationId xmlns:a16="http://schemas.microsoft.com/office/drawing/2014/main" id="{E8918AB1-A263-4A2C-9357-9A967BAA38D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637087">
              <a:extLst>
                <a:ext uri="{FF2B5EF4-FFF2-40B4-BE49-F238E27FC236}">
                  <a16:creationId xmlns:a16="http://schemas.microsoft.com/office/drawing/2014/main" id="{F73C8E6A-403C-4AB6-B475-7166C041F61F}"/>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806002">
              <a:extLst>
                <a:ext uri="{FF2B5EF4-FFF2-40B4-BE49-F238E27FC236}">
                  <a16:creationId xmlns:a16="http://schemas.microsoft.com/office/drawing/2014/main" id="{05A84753-F697-4626-A04B-730D58DC61E3}"/>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150380">
              <a:extLst>
                <a:ext uri="{FF2B5EF4-FFF2-40B4-BE49-F238E27FC236}">
                  <a16:creationId xmlns:a16="http://schemas.microsoft.com/office/drawing/2014/main" id="{36F50513-0196-4BCE-9202-323AC4844636}"/>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overall_1_132474761112101976 columns_1_132474761112101976 </a:t>
            </a:r>
          </a:p>
        </p:txBody>
      </p:sp>
    </p:spTree>
    <p:custDataLst>
      <p:tags r:id="rId1"/>
    </p:custDataLst>
    <p:extLst>
      <p:ext uri="{BB962C8B-B14F-4D97-AF65-F5344CB8AC3E}">
        <p14:creationId xmlns:p14="http://schemas.microsoft.com/office/powerpoint/2010/main" val="283107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btfpBulletedList652301">
            <a:extLst>
              <a:ext uri="{FF2B5EF4-FFF2-40B4-BE49-F238E27FC236}">
                <a16:creationId xmlns:a16="http://schemas.microsoft.com/office/drawing/2014/main" id="{47CEF8E1-E12F-4CB2-99B9-5657A5F30B88}"/>
              </a:ext>
            </a:extLst>
          </p:cNvPr>
          <p:cNvSpPr txBox="1"/>
          <p:nvPr>
            <p:custDataLst>
              <p:tags r:id="rId2"/>
            </p:custDataLst>
          </p:nvPr>
        </p:nvSpPr>
        <p:spPr bwMode="gray">
          <a:xfrm>
            <a:off x="8591827" y="1571849"/>
            <a:ext cx="3265211" cy="2057862"/>
          </a:xfrm>
          <a:prstGeom prst="rect">
            <a:avLst/>
          </a:prstGeom>
          <a:noFill/>
        </p:spPr>
        <p:txBody>
          <a:bodyPr vert="horz" wrap="square" lIns="36000" tIns="36000" rIns="36000" bIns="36000" rtlCol="0">
            <a:spAutoFit/>
          </a:bodyPr>
          <a:lstStyle/>
          <a:p>
            <a:pPr>
              <a:spcBef>
                <a:spcPts val="600"/>
              </a:spcBef>
            </a:pPr>
            <a:r>
              <a:rPr lang="en-US" sz="800" i="1"/>
              <a:t>What is the current reliance on BPJS funding and how are patient referrals managed?</a:t>
            </a:r>
          </a:p>
          <a:p>
            <a:pPr>
              <a:spcBef>
                <a:spcPts val="600"/>
              </a:spcBef>
            </a:pPr>
            <a:r>
              <a:rPr lang="en-US" sz="800" i="1"/>
              <a:t>What are the potential benefits and drawbacks from a regulatory perspective?</a:t>
            </a:r>
          </a:p>
          <a:p>
            <a:pPr>
              <a:spcBef>
                <a:spcPts val="600"/>
              </a:spcBef>
            </a:pPr>
            <a:r>
              <a:rPr lang="en-US" sz="800" i="1"/>
              <a:t>Are there any potential challenges to patients' ability to afford healthcare due to population growth and increasing costs? </a:t>
            </a:r>
          </a:p>
          <a:p>
            <a:pPr>
              <a:spcBef>
                <a:spcPts val="600"/>
              </a:spcBef>
            </a:pPr>
            <a:r>
              <a:rPr lang="en-US" sz="800" i="1"/>
              <a:t>What steps are being taken to mitigate the potential risks posed by changes to the BPJS program that could negatively impact Target 1 and Target 2?</a:t>
            </a:r>
          </a:p>
          <a:p>
            <a:pPr>
              <a:spcBef>
                <a:spcPts val="600"/>
              </a:spcBef>
            </a:pPr>
            <a:r>
              <a:rPr lang="en-US" sz="800" i="1"/>
              <a:t>What steps are being taken to coordinate and standardize quality assurance standards for contracted hospitals?</a:t>
            </a:r>
          </a:p>
          <a:p>
            <a:pPr>
              <a:spcBef>
                <a:spcPts val="600"/>
              </a:spcBef>
            </a:pPr>
            <a:r>
              <a:rPr lang="en-US" sz="800" i="1"/>
              <a:t>What is the profitability and payback profile like for hospitals of Types</a:t>
            </a:r>
            <a:r>
              <a:rPr lang="en-US" sz="800" i="1" baseline="30000"/>
              <a:t>1</a:t>
            </a:r>
            <a:r>
              <a:rPr lang="en-US" sz="800" i="1"/>
              <a:t> A to D , and are there any factors limiting their profitability?</a:t>
            </a:r>
          </a:p>
        </p:txBody>
      </p:sp>
      <p:grpSp>
        <p:nvGrpSpPr>
          <p:cNvPr id="39" name="btfpColumnIndicatorGroup2">
            <a:extLst>
              <a:ext uri="{FF2B5EF4-FFF2-40B4-BE49-F238E27FC236}">
                <a16:creationId xmlns:a16="http://schemas.microsoft.com/office/drawing/2014/main" id="{417C05DD-4198-4AB8-A49A-568168031981}"/>
              </a:ext>
            </a:extLst>
          </p:cNvPr>
          <p:cNvGrpSpPr/>
          <p:nvPr/>
        </p:nvGrpSpPr>
        <p:grpSpPr>
          <a:xfrm>
            <a:off x="0" y="6926580"/>
            <a:ext cx="12192000" cy="137160"/>
            <a:chOff x="0" y="6926580"/>
            <a:chExt cx="12192000" cy="137160"/>
          </a:xfrm>
        </p:grpSpPr>
        <p:sp>
          <p:nvSpPr>
            <p:cNvPr id="36" name="btfpColumnGapBlocker686257">
              <a:extLst>
                <a:ext uri="{FF2B5EF4-FFF2-40B4-BE49-F238E27FC236}">
                  <a16:creationId xmlns:a16="http://schemas.microsoft.com/office/drawing/2014/main" id="{8B5F3AE8-E140-4937-B5E4-E9BD858B45E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2" name="btfpColumnGapBlocker515053">
              <a:extLst>
                <a:ext uri="{FF2B5EF4-FFF2-40B4-BE49-F238E27FC236}">
                  <a16:creationId xmlns:a16="http://schemas.microsoft.com/office/drawing/2014/main" id="{45DE7642-D6FC-467A-944B-E8E0BEE633AD}"/>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163982">
              <a:extLst>
                <a:ext uri="{FF2B5EF4-FFF2-40B4-BE49-F238E27FC236}">
                  <a16:creationId xmlns:a16="http://schemas.microsoft.com/office/drawing/2014/main" id="{E531C83F-E130-482A-8A79-8F54DDB9CAE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816658">
              <a:extLst>
                <a:ext uri="{FF2B5EF4-FFF2-40B4-BE49-F238E27FC236}">
                  <a16:creationId xmlns:a16="http://schemas.microsoft.com/office/drawing/2014/main" id="{2548011E-C537-44A8-B96B-3E13C2D18CFC}"/>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939349">
              <a:extLst>
                <a:ext uri="{FF2B5EF4-FFF2-40B4-BE49-F238E27FC236}">
                  <a16:creationId xmlns:a16="http://schemas.microsoft.com/office/drawing/2014/main" id="{CD99BBB5-0F44-4728-BF64-6F090E48AAB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183698">
              <a:extLst>
                <a:ext uri="{FF2B5EF4-FFF2-40B4-BE49-F238E27FC236}">
                  <a16:creationId xmlns:a16="http://schemas.microsoft.com/office/drawing/2014/main" id="{B7BEB794-A0AD-493E-A0A2-A2691F9AA634}"/>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35863">
              <a:extLst>
                <a:ext uri="{FF2B5EF4-FFF2-40B4-BE49-F238E27FC236}">
                  <a16:creationId xmlns:a16="http://schemas.microsoft.com/office/drawing/2014/main" id="{4DDDBC10-5CA7-405B-96CE-B94F7D90A97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IndicatorGroup1">
            <a:extLst>
              <a:ext uri="{FF2B5EF4-FFF2-40B4-BE49-F238E27FC236}">
                <a16:creationId xmlns:a16="http://schemas.microsoft.com/office/drawing/2014/main" id="{31C5023A-D93B-4311-B337-132320D7ADCA}"/>
              </a:ext>
            </a:extLst>
          </p:cNvPr>
          <p:cNvGrpSpPr/>
          <p:nvPr/>
        </p:nvGrpSpPr>
        <p:grpSpPr>
          <a:xfrm>
            <a:off x="0" y="-205740"/>
            <a:ext cx="12192000" cy="137160"/>
            <a:chOff x="0" y="-205740"/>
            <a:chExt cx="12192000" cy="137160"/>
          </a:xfrm>
        </p:grpSpPr>
        <p:sp>
          <p:nvSpPr>
            <p:cNvPr id="33" name="btfpColumnGapBlocker470431">
              <a:extLst>
                <a:ext uri="{FF2B5EF4-FFF2-40B4-BE49-F238E27FC236}">
                  <a16:creationId xmlns:a16="http://schemas.microsoft.com/office/drawing/2014/main" id="{A0A1A7C3-5B18-4DA2-A8B0-44D3167DDDF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611405">
              <a:extLst>
                <a:ext uri="{FF2B5EF4-FFF2-40B4-BE49-F238E27FC236}">
                  <a16:creationId xmlns:a16="http://schemas.microsoft.com/office/drawing/2014/main" id="{2FA2A99E-A59A-4436-A345-6A526A8B6EAC}"/>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718602">
              <a:extLst>
                <a:ext uri="{FF2B5EF4-FFF2-40B4-BE49-F238E27FC236}">
                  <a16:creationId xmlns:a16="http://schemas.microsoft.com/office/drawing/2014/main" id="{DFC20748-20E0-43F8-88E3-129019DE2B92}"/>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484801">
              <a:extLst>
                <a:ext uri="{FF2B5EF4-FFF2-40B4-BE49-F238E27FC236}">
                  <a16:creationId xmlns:a16="http://schemas.microsoft.com/office/drawing/2014/main" id="{83DAF719-D992-49CE-88E4-B2C5118EB326}"/>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305684">
              <a:extLst>
                <a:ext uri="{FF2B5EF4-FFF2-40B4-BE49-F238E27FC236}">
                  <a16:creationId xmlns:a16="http://schemas.microsoft.com/office/drawing/2014/main" id="{0DFD59F6-79FB-4937-93E1-3209D22CEC2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410133">
              <a:extLst>
                <a:ext uri="{FF2B5EF4-FFF2-40B4-BE49-F238E27FC236}">
                  <a16:creationId xmlns:a16="http://schemas.microsoft.com/office/drawing/2014/main" id="{DC868C6E-988A-4B78-8C85-BCAA2DD30AAE}"/>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222768">
              <a:extLst>
                <a:ext uri="{FF2B5EF4-FFF2-40B4-BE49-F238E27FC236}">
                  <a16:creationId xmlns:a16="http://schemas.microsoft.com/office/drawing/2014/main" id="{4A4F2AFA-1C4A-4CAB-9C08-C87FDD136F9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9D37974-F29F-4225-9B4F-73E423A5668F}"/>
              </a:ext>
            </a:extLst>
          </p:cNvPr>
          <p:cNvSpPr>
            <a:spLocks noGrp="1"/>
          </p:cNvSpPr>
          <p:nvPr>
            <p:ph type="title"/>
          </p:nvPr>
        </p:nvSpPr>
        <p:spPr>
          <a:xfrm>
            <a:off x="334963" y="1"/>
            <a:ext cx="10089197" cy="876687"/>
          </a:xfrm>
        </p:spPr>
        <p:txBody>
          <a:bodyPr/>
          <a:lstStyle/>
          <a:p>
            <a:r>
              <a:rPr lang="en-US" b="1"/>
              <a:t>Proposed scope </a:t>
            </a:r>
            <a:r>
              <a:rPr lang="en-US" i="1"/>
              <a:t>[Priority areas for deep-dive]</a:t>
            </a:r>
          </a:p>
        </p:txBody>
      </p:sp>
      <p:grpSp>
        <p:nvGrpSpPr>
          <p:cNvPr id="5" name="btfpColumnHeaderBox963890">
            <a:extLst>
              <a:ext uri="{FF2B5EF4-FFF2-40B4-BE49-F238E27FC236}">
                <a16:creationId xmlns:a16="http://schemas.microsoft.com/office/drawing/2014/main" id="{F2D14A89-00CF-4A3D-AB89-C8CB24F8F1AA}"/>
              </a:ext>
            </a:extLst>
          </p:cNvPr>
          <p:cNvGrpSpPr/>
          <p:nvPr>
            <p:custDataLst>
              <p:tags r:id="rId3"/>
            </p:custDataLst>
          </p:nvPr>
        </p:nvGrpSpPr>
        <p:grpSpPr>
          <a:xfrm>
            <a:off x="8587281" y="1019203"/>
            <a:ext cx="3269757" cy="291303"/>
            <a:chOff x="6366272" y="1297694"/>
            <a:chExt cx="5495528" cy="291303"/>
          </a:xfrm>
        </p:grpSpPr>
        <p:sp>
          <p:nvSpPr>
            <p:cNvPr id="3" name="btfpColumnHeaderBoxText963890">
              <a:extLst>
                <a:ext uri="{FF2B5EF4-FFF2-40B4-BE49-F238E27FC236}">
                  <a16:creationId xmlns:a16="http://schemas.microsoft.com/office/drawing/2014/main" id="{427F96D9-B60C-4EF4-9C68-B17E05F7C188}"/>
                </a:ext>
              </a:extLst>
            </p:cNvPr>
            <p:cNvSpPr txBox="1"/>
            <p:nvPr/>
          </p:nvSpPr>
          <p:spPr bwMode="gray">
            <a:xfrm>
              <a:off x="6366272" y="1297694"/>
              <a:ext cx="5495528"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Assess key risks or threats to plan</a:t>
              </a:r>
            </a:p>
          </p:txBody>
        </p:sp>
        <p:cxnSp>
          <p:nvCxnSpPr>
            <p:cNvPr id="4" name="btfpColumnHeaderBoxLine963890">
              <a:extLst>
                <a:ext uri="{FF2B5EF4-FFF2-40B4-BE49-F238E27FC236}">
                  <a16:creationId xmlns:a16="http://schemas.microsoft.com/office/drawing/2014/main" id="{3C514E25-3B48-4073-9364-9E6CFDB030D9}"/>
                </a:ext>
              </a:extLst>
            </p:cNvPr>
            <p:cNvCxnSpPr/>
            <p:nvPr/>
          </p:nvCxnSpPr>
          <p:spPr bwMode="gray">
            <a:xfrm>
              <a:off x="6366272"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7" name="btfpBulletedList652301">
            <a:extLst>
              <a:ext uri="{FF2B5EF4-FFF2-40B4-BE49-F238E27FC236}">
                <a16:creationId xmlns:a16="http://schemas.microsoft.com/office/drawing/2014/main" id="{FA812DCF-8BBE-40B3-B61B-FBDB182EF5A2}"/>
              </a:ext>
            </a:extLst>
          </p:cNvPr>
          <p:cNvSpPr txBox="1"/>
          <p:nvPr>
            <p:custDataLst>
              <p:tags r:id="rId4"/>
            </p:custDataLst>
          </p:nvPr>
        </p:nvSpPr>
        <p:spPr bwMode="gray">
          <a:xfrm>
            <a:off x="9540240" y="832217"/>
            <a:ext cx="2448875" cy="257369"/>
          </a:xfrm>
          <a:prstGeom prst="rect">
            <a:avLst/>
          </a:prstGeom>
          <a:noFill/>
        </p:spPr>
        <p:txBody>
          <a:bodyPr vert="horz" wrap="square" lIns="36000" tIns="36000" rIns="36000" bIns="36000" rtlCol="0">
            <a:spAutoFit/>
          </a:bodyPr>
          <a:lstStyle/>
          <a:p>
            <a:pPr>
              <a:spcBef>
                <a:spcPts val="600"/>
              </a:spcBef>
            </a:pPr>
            <a:r>
              <a:rPr lang="en-US" sz="1200" i="1"/>
              <a:t>Example priority questions</a:t>
            </a:r>
          </a:p>
        </p:txBody>
      </p:sp>
      <p:sp>
        <p:nvSpPr>
          <p:cNvPr id="15" name="Rectangle 14">
            <a:extLst>
              <a:ext uri="{FF2B5EF4-FFF2-40B4-BE49-F238E27FC236}">
                <a16:creationId xmlns:a16="http://schemas.microsoft.com/office/drawing/2014/main" id="{B531393C-8442-4E96-ADE4-FD8F75D43AEB}"/>
              </a:ext>
            </a:extLst>
          </p:cNvPr>
          <p:cNvSpPr/>
          <p:nvPr/>
        </p:nvSpPr>
        <p:spPr bwMode="gray">
          <a:xfrm>
            <a:off x="8580507" y="1388791"/>
            <a:ext cx="3276532" cy="2235201"/>
          </a:xfrm>
          <a:prstGeom prst="rect">
            <a:avLst/>
          </a:prstGeom>
          <a:no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CC0000"/>
                </a:solidFill>
              </a:rPr>
              <a:t>PENSTROKE RISK FROM BPJS</a:t>
            </a:r>
          </a:p>
        </p:txBody>
      </p:sp>
      <p:sp>
        <p:nvSpPr>
          <p:cNvPr id="16" name="Rectangle 15">
            <a:extLst>
              <a:ext uri="{FF2B5EF4-FFF2-40B4-BE49-F238E27FC236}">
                <a16:creationId xmlns:a16="http://schemas.microsoft.com/office/drawing/2014/main" id="{1C8EB37C-046E-4990-9543-5599D154FA09}"/>
              </a:ext>
            </a:extLst>
          </p:cNvPr>
          <p:cNvSpPr/>
          <p:nvPr/>
        </p:nvSpPr>
        <p:spPr bwMode="gray">
          <a:xfrm>
            <a:off x="8580955" y="3749514"/>
            <a:ext cx="3276532" cy="1052163"/>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CC0000"/>
                </a:solidFill>
              </a:rPr>
              <a:t>UNIQUE COMPETITOR RISK </a:t>
            </a:r>
            <a:r>
              <a:rPr lang="en-US" sz="1200">
                <a:solidFill>
                  <a:srgbClr val="CC0000"/>
                </a:solidFill>
              </a:rPr>
              <a:t>(IN KEY CATCHMENTS)</a:t>
            </a:r>
          </a:p>
        </p:txBody>
      </p:sp>
      <p:sp>
        <p:nvSpPr>
          <p:cNvPr id="23" name="Rectangle 22">
            <a:extLst>
              <a:ext uri="{FF2B5EF4-FFF2-40B4-BE49-F238E27FC236}">
                <a16:creationId xmlns:a16="http://schemas.microsoft.com/office/drawing/2014/main" id="{27C0BA8B-5BE8-4B01-AC3F-EB718DBD3DE7}"/>
              </a:ext>
            </a:extLst>
          </p:cNvPr>
          <p:cNvSpPr/>
          <p:nvPr/>
        </p:nvSpPr>
        <p:spPr bwMode="gray">
          <a:xfrm>
            <a:off x="8580954" y="4908384"/>
            <a:ext cx="3276533" cy="1545318"/>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CC0000"/>
                </a:solidFill>
              </a:rPr>
              <a:t>LABOUR CHOKEPOINTS AND ABILITY TO NAVIGATE </a:t>
            </a:r>
            <a:r>
              <a:rPr lang="en-US" sz="1200">
                <a:solidFill>
                  <a:srgbClr val="CC0000"/>
                </a:solidFill>
              </a:rPr>
              <a:t>(ESP. DOCTORS)</a:t>
            </a:r>
            <a:br>
              <a:rPr lang="en-US" sz="1200" b="1">
                <a:solidFill>
                  <a:srgbClr val="CC0000"/>
                </a:solidFill>
              </a:rPr>
            </a:br>
            <a:endParaRPr lang="en-US" sz="1200">
              <a:solidFill>
                <a:srgbClr val="CC0000"/>
              </a:solidFill>
            </a:endParaRPr>
          </a:p>
        </p:txBody>
      </p:sp>
      <p:sp>
        <p:nvSpPr>
          <p:cNvPr id="28" name="btfpBulletedList652301">
            <a:extLst>
              <a:ext uri="{FF2B5EF4-FFF2-40B4-BE49-F238E27FC236}">
                <a16:creationId xmlns:a16="http://schemas.microsoft.com/office/drawing/2014/main" id="{55011784-53E8-471F-82DF-1A462BCAC755}"/>
              </a:ext>
            </a:extLst>
          </p:cNvPr>
          <p:cNvSpPr txBox="1"/>
          <p:nvPr>
            <p:custDataLst>
              <p:tags r:id="rId5"/>
            </p:custDataLst>
          </p:nvPr>
        </p:nvSpPr>
        <p:spPr bwMode="gray">
          <a:xfrm>
            <a:off x="8592538" y="5369025"/>
            <a:ext cx="3273325" cy="1088366"/>
          </a:xfrm>
          <a:prstGeom prst="rect">
            <a:avLst/>
          </a:prstGeom>
          <a:noFill/>
        </p:spPr>
        <p:txBody>
          <a:bodyPr vert="horz" wrap="square" lIns="36000" tIns="36000" rIns="36000" bIns="36000" rtlCol="0">
            <a:spAutoFit/>
          </a:bodyPr>
          <a:lstStyle/>
          <a:p>
            <a:pPr>
              <a:spcBef>
                <a:spcPts val="600"/>
              </a:spcBef>
            </a:pPr>
            <a:r>
              <a:rPr lang="en-US" sz="800" i="1"/>
              <a:t>Are there enough maternity specialists in Target 1 to fulfill the increasing demand in Indonesia? What are the different nuances of the country's medical labor market?</a:t>
            </a:r>
          </a:p>
          <a:p>
            <a:pPr>
              <a:spcBef>
                <a:spcPts val="600"/>
              </a:spcBef>
            </a:pPr>
            <a:r>
              <a:rPr lang="en-US" sz="800" i="1"/>
              <a:t>Can Target 1 attract medical talent from competing hospitals to meet the demand for doctors with its expansion projects, and what retention strategies can be employed?</a:t>
            </a:r>
          </a:p>
          <a:p>
            <a:pPr>
              <a:spcBef>
                <a:spcPts val="600"/>
              </a:spcBef>
            </a:pPr>
            <a:r>
              <a:rPr lang="en-US" sz="800" i="1"/>
              <a:t>Does Target 2 have sufficient staff at its facilities in rural areas?</a:t>
            </a:r>
          </a:p>
        </p:txBody>
      </p:sp>
      <p:sp>
        <p:nvSpPr>
          <p:cNvPr id="35" name="btfpBulletedList652301">
            <a:extLst>
              <a:ext uri="{FF2B5EF4-FFF2-40B4-BE49-F238E27FC236}">
                <a16:creationId xmlns:a16="http://schemas.microsoft.com/office/drawing/2014/main" id="{E81DA4B6-2A9E-4ECF-A1A3-509E2D15755E}"/>
              </a:ext>
            </a:extLst>
          </p:cNvPr>
          <p:cNvSpPr txBox="1"/>
          <p:nvPr>
            <p:custDataLst>
              <p:tags r:id="rId6"/>
            </p:custDataLst>
          </p:nvPr>
        </p:nvSpPr>
        <p:spPr bwMode="gray">
          <a:xfrm>
            <a:off x="8600653" y="4160608"/>
            <a:ext cx="3265211" cy="642090"/>
          </a:xfrm>
          <a:prstGeom prst="rect">
            <a:avLst/>
          </a:prstGeom>
          <a:noFill/>
        </p:spPr>
        <p:txBody>
          <a:bodyPr vert="horz" wrap="square" lIns="36000" tIns="36000" rIns="36000" bIns="36000" rtlCol="0">
            <a:spAutoFit/>
          </a:bodyPr>
          <a:lstStyle/>
          <a:p>
            <a:pPr>
              <a:spcBef>
                <a:spcPts val="600"/>
              </a:spcBef>
            </a:pPr>
            <a:r>
              <a:rPr lang="en-US" sz="800" i="1"/>
              <a:t>How well does Target 2 perform in offering digital health solutions in rural areas compared to competitors?</a:t>
            </a:r>
          </a:p>
          <a:p>
            <a:pPr>
              <a:spcBef>
                <a:spcPts val="600"/>
              </a:spcBef>
            </a:pPr>
            <a:r>
              <a:rPr lang="en-US" sz="800" i="1"/>
              <a:t>What consequences could be for Target 1 if competitors expand in its focus catchment area?</a:t>
            </a:r>
          </a:p>
        </p:txBody>
      </p:sp>
      <p:grpSp>
        <p:nvGrpSpPr>
          <p:cNvPr id="55" name="btfpRowHeaderBox414513">
            <a:extLst>
              <a:ext uri="{FF2B5EF4-FFF2-40B4-BE49-F238E27FC236}">
                <a16:creationId xmlns:a16="http://schemas.microsoft.com/office/drawing/2014/main" id="{8C438AA1-1929-4ABA-913B-78B196A00876}"/>
              </a:ext>
            </a:extLst>
          </p:cNvPr>
          <p:cNvGrpSpPr/>
          <p:nvPr>
            <p:custDataLst>
              <p:tags r:id="rId7"/>
            </p:custDataLst>
          </p:nvPr>
        </p:nvGrpSpPr>
        <p:grpSpPr>
          <a:xfrm>
            <a:off x="949" y="1364026"/>
            <a:ext cx="1121090" cy="2482115"/>
            <a:chOff x="330200" y="1270000"/>
            <a:chExt cx="2540000" cy="972979"/>
          </a:xfrm>
        </p:grpSpPr>
        <p:sp>
          <p:nvSpPr>
            <p:cNvPr id="53" name="btfpRowHeaderBoxText414513">
              <a:extLst>
                <a:ext uri="{FF2B5EF4-FFF2-40B4-BE49-F238E27FC236}">
                  <a16:creationId xmlns:a16="http://schemas.microsoft.com/office/drawing/2014/main" id="{CF7F9221-0B8A-46ED-AD92-086A4BAB8AE9}"/>
                </a:ext>
              </a:extLst>
            </p:cNvPr>
            <p:cNvSpPr txBox="1"/>
            <p:nvPr/>
          </p:nvSpPr>
          <p:spPr bwMode="gray">
            <a:xfrm>
              <a:off x="330200" y="1270000"/>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100" b="1">
                  <a:solidFill>
                    <a:srgbClr val="000000"/>
                  </a:solidFill>
                </a:rPr>
                <a:t>How stable are Target 1 / Target 2’s key catch-</a:t>
              </a:r>
              <a:r>
                <a:rPr lang="en-US" sz="1100" b="1" err="1">
                  <a:solidFill>
                    <a:srgbClr val="000000"/>
                  </a:solidFill>
                </a:rPr>
                <a:t>ments</a:t>
              </a:r>
              <a:r>
                <a:rPr lang="en-US" sz="1100" b="1">
                  <a:solidFill>
                    <a:srgbClr val="000000"/>
                  </a:solidFill>
                </a:rPr>
                <a:t> and operator business?</a:t>
              </a:r>
            </a:p>
          </p:txBody>
        </p:sp>
        <p:cxnSp>
          <p:nvCxnSpPr>
            <p:cNvPr id="54" name="btfpRowHeaderBoxLine414513">
              <a:extLst>
                <a:ext uri="{FF2B5EF4-FFF2-40B4-BE49-F238E27FC236}">
                  <a16:creationId xmlns:a16="http://schemas.microsoft.com/office/drawing/2014/main" id="{E6954014-6FC1-4019-8CD2-0E30BC8A6D86}"/>
                </a:ext>
              </a:extLst>
            </p:cNvPr>
            <p:cNvCxnSpPr/>
            <p:nvPr/>
          </p:nvCxnSpPr>
          <p:spPr bwMode="gray">
            <a:xfrm>
              <a:off x="2870200"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owHeaderBox414513">
            <a:extLst>
              <a:ext uri="{FF2B5EF4-FFF2-40B4-BE49-F238E27FC236}">
                <a16:creationId xmlns:a16="http://schemas.microsoft.com/office/drawing/2014/main" id="{BF92AFF4-EF04-4E42-BE0C-D8C7CC297F8E}"/>
              </a:ext>
            </a:extLst>
          </p:cNvPr>
          <p:cNvGrpSpPr/>
          <p:nvPr>
            <p:custDataLst>
              <p:tags r:id="rId8"/>
            </p:custDataLst>
          </p:nvPr>
        </p:nvGrpSpPr>
        <p:grpSpPr>
          <a:xfrm>
            <a:off x="-1" y="3918441"/>
            <a:ext cx="1122040" cy="2507595"/>
            <a:chOff x="330200" y="1270000"/>
            <a:chExt cx="2540000" cy="972979"/>
          </a:xfrm>
        </p:grpSpPr>
        <p:sp>
          <p:nvSpPr>
            <p:cNvPr id="57" name="btfpRowHeaderBoxText414513">
              <a:extLst>
                <a:ext uri="{FF2B5EF4-FFF2-40B4-BE49-F238E27FC236}">
                  <a16:creationId xmlns:a16="http://schemas.microsoft.com/office/drawing/2014/main" id="{1FC51EEC-CA9E-431C-A500-3EF6CED55468}"/>
                </a:ext>
              </a:extLst>
            </p:cNvPr>
            <p:cNvSpPr txBox="1"/>
            <p:nvPr/>
          </p:nvSpPr>
          <p:spPr bwMode="gray">
            <a:xfrm>
              <a:off x="330200" y="1270000"/>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100" b="1">
                  <a:solidFill>
                    <a:srgbClr val="000000"/>
                  </a:solidFill>
                </a:rPr>
                <a:t>What can be the strategic priorities of Target 1 / Target 2 management</a:t>
              </a:r>
            </a:p>
          </p:txBody>
        </p:sp>
        <p:cxnSp>
          <p:nvCxnSpPr>
            <p:cNvPr id="58" name="btfpRowHeaderBoxLine414513">
              <a:extLst>
                <a:ext uri="{FF2B5EF4-FFF2-40B4-BE49-F238E27FC236}">
                  <a16:creationId xmlns:a16="http://schemas.microsoft.com/office/drawing/2014/main" id="{17B9C02F-141D-426F-BF7C-BF4A31FB2D78}"/>
                </a:ext>
              </a:extLst>
            </p:cNvPr>
            <p:cNvCxnSpPr/>
            <p:nvPr/>
          </p:nvCxnSpPr>
          <p:spPr bwMode="gray">
            <a:xfrm>
              <a:off x="2870200"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8" name="btfpColumnHeaderBox502381">
            <a:extLst>
              <a:ext uri="{FF2B5EF4-FFF2-40B4-BE49-F238E27FC236}">
                <a16:creationId xmlns:a16="http://schemas.microsoft.com/office/drawing/2014/main" id="{BC6345BA-7A72-442D-9D41-A4C291A59D29}"/>
              </a:ext>
            </a:extLst>
          </p:cNvPr>
          <p:cNvGrpSpPr/>
          <p:nvPr>
            <p:custDataLst>
              <p:tags r:id="rId9"/>
            </p:custDataLst>
          </p:nvPr>
        </p:nvGrpSpPr>
        <p:grpSpPr>
          <a:xfrm>
            <a:off x="1298913" y="1023746"/>
            <a:ext cx="7113024" cy="288219"/>
            <a:chOff x="330200" y="1289146"/>
            <a:chExt cx="5495528" cy="288219"/>
          </a:xfrm>
        </p:grpSpPr>
        <p:sp>
          <p:nvSpPr>
            <p:cNvPr id="6" name="btfpColumnHeaderBoxText502381">
              <a:extLst>
                <a:ext uri="{FF2B5EF4-FFF2-40B4-BE49-F238E27FC236}">
                  <a16:creationId xmlns:a16="http://schemas.microsoft.com/office/drawing/2014/main" id="{4BA9EC1E-B2D7-4F4C-9307-75138DC58A29}"/>
                </a:ext>
              </a:extLst>
            </p:cNvPr>
            <p:cNvSpPr txBox="1"/>
            <p:nvPr/>
          </p:nvSpPr>
          <p:spPr bwMode="gray">
            <a:xfrm>
              <a:off x="330200" y="1289146"/>
              <a:ext cx="5495528"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Pressure test key assumptions of </a:t>
              </a:r>
              <a:r>
                <a:rPr lang="en-US" sz="1400" b="1" err="1">
                  <a:solidFill>
                    <a:srgbClr val="000000"/>
                  </a:solidFill>
                </a:rPr>
                <a:t>mgmt</a:t>
              </a:r>
              <a:r>
                <a:rPr lang="en-US" sz="1400" b="1">
                  <a:solidFill>
                    <a:srgbClr val="000000"/>
                  </a:solidFill>
                </a:rPr>
                <a:t> plan</a:t>
              </a:r>
            </a:p>
          </p:txBody>
        </p:sp>
        <p:cxnSp>
          <p:nvCxnSpPr>
            <p:cNvPr id="7" name="btfpColumnHeaderBoxLine502381">
              <a:extLst>
                <a:ext uri="{FF2B5EF4-FFF2-40B4-BE49-F238E27FC236}">
                  <a16:creationId xmlns:a16="http://schemas.microsoft.com/office/drawing/2014/main" id="{90093DBB-DA02-4D77-BF0B-837D138F1E9F}"/>
                </a:ext>
              </a:extLst>
            </p:cNvPr>
            <p:cNvCxnSpPr/>
            <p:nvPr/>
          </p:nvCxnSpPr>
          <p:spPr bwMode="gray">
            <a:xfrm>
              <a:off x="330200" y="1577365"/>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05F3527-82DB-49D8-BC8F-5A21BA6F361E}"/>
              </a:ext>
            </a:extLst>
          </p:cNvPr>
          <p:cNvSpPr/>
          <p:nvPr/>
        </p:nvSpPr>
        <p:spPr bwMode="gray">
          <a:xfrm>
            <a:off x="1303964" y="3918441"/>
            <a:ext cx="7105342" cy="932854"/>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Feasibility of expansion of existing capacity, new hospitals, and operational efficiency initiatives </a:t>
            </a:r>
          </a:p>
        </p:txBody>
      </p:sp>
      <p:sp>
        <p:nvSpPr>
          <p:cNvPr id="31" name="btfpBulletedList652301">
            <a:extLst>
              <a:ext uri="{FF2B5EF4-FFF2-40B4-BE49-F238E27FC236}">
                <a16:creationId xmlns:a16="http://schemas.microsoft.com/office/drawing/2014/main" id="{CB63C92F-FF5F-4339-A339-BB9E2F0B703C}"/>
              </a:ext>
            </a:extLst>
          </p:cNvPr>
          <p:cNvSpPr txBox="1"/>
          <p:nvPr>
            <p:custDataLst>
              <p:tags r:id="rId10"/>
            </p:custDataLst>
          </p:nvPr>
        </p:nvSpPr>
        <p:spPr bwMode="gray">
          <a:xfrm>
            <a:off x="1298913" y="4089246"/>
            <a:ext cx="7105168" cy="765200"/>
          </a:xfrm>
          <a:prstGeom prst="rect">
            <a:avLst/>
          </a:prstGeom>
          <a:noFill/>
        </p:spPr>
        <p:txBody>
          <a:bodyPr vert="horz" wrap="square" lIns="36000" tIns="36000" rIns="36000" bIns="36000" rtlCol="0">
            <a:spAutoFit/>
          </a:bodyPr>
          <a:lstStyle/>
          <a:p>
            <a:pPr>
              <a:spcBef>
                <a:spcPts val="0"/>
              </a:spcBef>
            </a:pPr>
            <a:r>
              <a:rPr lang="en-US" sz="900" i="1"/>
              <a:t>What are mgmt.’s expansion plans? How well are they placed compared to industry realities and what should be the practical performance expectations? </a:t>
            </a:r>
          </a:p>
          <a:p>
            <a:pPr>
              <a:spcBef>
                <a:spcPts val="0"/>
              </a:spcBef>
            </a:pPr>
            <a:r>
              <a:rPr lang="en-US" sz="900" i="1"/>
              <a:t>What are the benefits of adopting industry trends such as integrated information systems etc. and do they outweigh the related threats such as employee resistance to change? How feasible is it to launch telemedicine in rural markets through Target 2? Is there merit in standardizing processes etc., across various hospitals to realize economies of scale?</a:t>
            </a:r>
          </a:p>
        </p:txBody>
      </p:sp>
      <p:sp>
        <p:nvSpPr>
          <p:cNvPr id="9" name="Rectangle 8">
            <a:extLst>
              <a:ext uri="{FF2B5EF4-FFF2-40B4-BE49-F238E27FC236}">
                <a16:creationId xmlns:a16="http://schemas.microsoft.com/office/drawing/2014/main" id="{90475E35-5E9E-42E0-809B-98EE9DAEDB22}"/>
              </a:ext>
            </a:extLst>
          </p:cNvPr>
          <p:cNvSpPr/>
          <p:nvPr/>
        </p:nvSpPr>
        <p:spPr bwMode="gray">
          <a:xfrm>
            <a:off x="1303964" y="1388792"/>
            <a:ext cx="7105342" cy="728294"/>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Private market demand/ growth prospects by catchment areas (Existing/New)</a:t>
            </a:r>
          </a:p>
        </p:txBody>
      </p:sp>
      <p:sp>
        <p:nvSpPr>
          <p:cNvPr id="13" name="Rectangle 12">
            <a:extLst>
              <a:ext uri="{FF2B5EF4-FFF2-40B4-BE49-F238E27FC236}">
                <a16:creationId xmlns:a16="http://schemas.microsoft.com/office/drawing/2014/main" id="{08DF40A7-1757-44BC-9C1E-DB342BF4DF0A}"/>
              </a:ext>
            </a:extLst>
          </p:cNvPr>
          <p:cNvSpPr/>
          <p:nvPr/>
        </p:nvSpPr>
        <p:spPr bwMode="gray">
          <a:xfrm>
            <a:off x="1306595" y="4934921"/>
            <a:ext cx="7105342" cy="995189"/>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Drivers and sustainability of historical performance</a:t>
            </a:r>
            <a:endParaRPr lang="en-US" sz="1200">
              <a:solidFill>
                <a:srgbClr val="2D475A"/>
              </a:solidFill>
            </a:endParaRPr>
          </a:p>
        </p:txBody>
      </p:sp>
      <p:sp>
        <p:nvSpPr>
          <p:cNvPr id="24" name="Rectangle 23">
            <a:extLst>
              <a:ext uri="{FF2B5EF4-FFF2-40B4-BE49-F238E27FC236}">
                <a16:creationId xmlns:a16="http://schemas.microsoft.com/office/drawing/2014/main" id="{3EA1AD17-F190-432F-BBDF-35DBC5A97B7C}"/>
              </a:ext>
            </a:extLst>
          </p:cNvPr>
          <p:cNvSpPr/>
          <p:nvPr/>
        </p:nvSpPr>
        <p:spPr bwMode="gray">
          <a:xfrm>
            <a:off x="1303964" y="2189385"/>
            <a:ext cx="7105342" cy="718775"/>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Market share expectations, given competitive position in focus catchment areas</a:t>
            </a:r>
          </a:p>
        </p:txBody>
      </p:sp>
      <p:sp>
        <p:nvSpPr>
          <p:cNvPr id="25" name="btfpBulletedList652301">
            <a:extLst>
              <a:ext uri="{FF2B5EF4-FFF2-40B4-BE49-F238E27FC236}">
                <a16:creationId xmlns:a16="http://schemas.microsoft.com/office/drawing/2014/main" id="{4466DE7F-14CC-4427-9AB9-6606D9371672}"/>
              </a:ext>
            </a:extLst>
          </p:cNvPr>
          <p:cNvSpPr txBox="1"/>
          <p:nvPr>
            <p:custDataLst>
              <p:tags r:id="rId11"/>
            </p:custDataLst>
          </p:nvPr>
        </p:nvSpPr>
        <p:spPr bwMode="gray">
          <a:xfrm>
            <a:off x="1292291" y="2384467"/>
            <a:ext cx="7105342" cy="488201"/>
          </a:xfrm>
          <a:prstGeom prst="rect">
            <a:avLst/>
          </a:prstGeom>
          <a:noFill/>
        </p:spPr>
        <p:txBody>
          <a:bodyPr vert="horz" wrap="square" lIns="36000" tIns="36000" rIns="36000" bIns="36000" rtlCol="0">
            <a:spAutoFit/>
          </a:bodyPr>
          <a:lstStyle/>
          <a:p>
            <a:pPr>
              <a:spcBef>
                <a:spcPts val="0"/>
              </a:spcBef>
            </a:pPr>
            <a:r>
              <a:rPr lang="en-US" sz="900" i="1"/>
              <a:t>What is the competition like in each catchment area? This should be evaluated based on the number of beds, specialists, patient satisfaction, etc. </a:t>
            </a:r>
          </a:p>
          <a:p>
            <a:pPr>
              <a:spcBef>
                <a:spcPts val="0"/>
              </a:spcBef>
            </a:pPr>
            <a:r>
              <a:rPr lang="en-US" sz="900" i="1"/>
              <a:t>What referral channels are in the target catchment areas, and how effectively does Target 1 / Target 2 maintain access to them?</a:t>
            </a:r>
          </a:p>
        </p:txBody>
      </p:sp>
      <p:sp>
        <p:nvSpPr>
          <p:cNvPr id="29" name="btfpBulletedList652301">
            <a:extLst>
              <a:ext uri="{FF2B5EF4-FFF2-40B4-BE49-F238E27FC236}">
                <a16:creationId xmlns:a16="http://schemas.microsoft.com/office/drawing/2014/main" id="{D3659A88-3452-4BC4-B379-C4E282D452E1}"/>
              </a:ext>
            </a:extLst>
          </p:cNvPr>
          <p:cNvSpPr txBox="1"/>
          <p:nvPr>
            <p:custDataLst>
              <p:tags r:id="rId12"/>
            </p:custDataLst>
          </p:nvPr>
        </p:nvSpPr>
        <p:spPr bwMode="gray">
          <a:xfrm>
            <a:off x="1298736" y="1671633"/>
            <a:ext cx="7105342" cy="488201"/>
          </a:xfrm>
          <a:prstGeom prst="rect">
            <a:avLst/>
          </a:prstGeom>
          <a:noFill/>
        </p:spPr>
        <p:txBody>
          <a:bodyPr vert="horz" wrap="square" lIns="36000" tIns="36000" rIns="36000" bIns="36000" rtlCol="0">
            <a:spAutoFit/>
          </a:bodyPr>
          <a:lstStyle/>
          <a:p>
            <a:pPr>
              <a:spcBef>
                <a:spcPts val="0"/>
              </a:spcBef>
            </a:pPr>
            <a:r>
              <a:rPr lang="en-US" sz="900" i="1"/>
              <a:t>What are the primary/target catchment areas and their descriptions? What is the total patient market size in these catchment areas?</a:t>
            </a:r>
          </a:p>
          <a:p>
            <a:pPr>
              <a:spcBef>
                <a:spcPts val="0"/>
              </a:spcBef>
            </a:pPr>
            <a:r>
              <a:rPr lang="en-US" sz="900" i="1"/>
              <a:t>What is the projected market size growth for each catchment area and its growth factors (based on background analysis of catchment areas using indicators such as population, GDP per capita, local initiatives, etc.)?</a:t>
            </a:r>
          </a:p>
        </p:txBody>
      </p:sp>
      <p:sp>
        <p:nvSpPr>
          <p:cNvPr id="37" name="btfpBulletedList652301">
            <a:extLst>
              <a:ext uri="{FF2B5EF4-FFF2-40B4-BE49-F238E27FC236}">
                <a16:creationId xmlns:a16="http://schemas.microsoft.com/office/drawing/2014/main" id="{7C081F11-8007-483B-96D7-299DAFDB11A6}"/>
              </a:ext>
            </a:extLst>
          </p:cNvPr>
          <p:cNvSpPr txBox="1"/>
          <p:nvPr>
            <p:custDataLst>
              <p:tags r:id="rId13"/>
            </p:custDataLst>
          </p:nvPr>
        </p:nvSpPr>
        <p:spPr bwMode="gray">
          <a:xfrm>
            <a:off x="1298736" y="5159074"/>
            <a:ext cx="7105342" cy="765200"/>
          </a:xfrm>
          <a:prstGeom prst="rect">
            <a:avLst/>
          </a:prstGeom>
          <a:noFill/>
        </p:spPr>
        <p:txBody>
          <a:bodyPr vert="horz" wrap="square" lIns="36000" tIns="36000" rIns="36000" bIns="36000" rtlCol="0">
            <a:spAutoFit/>
          </a:bodyPr>
          <a:lstStyle/>
          <a:p>
            <a:pPr>
              <a:spcBef>
                <a:spcPts val="0"/>
              </a:spcBef>
            </a:pPr>
            <a:r>
              <a:rPr lang="en-US" sz="900" i="1"/>
              <a:t>What is the fair expectation for medical intensity growth of Target 1 </a:t>
            </a:r>
            <a:r>
              <a:rPr lang="en-US" sz="900" i="1" err="1"/>
              <a:t>speciality</a:t>
            </a:r>
            <a:r>
              <a:rPr lang="en-US" sz="900" i="1"/>
              <a:t> areas such as childcare, fertility etc.? What factors have contributed to the historical growth of the assets, and to what degree are these factors expected to persist?</a:t>
            </a:r>
          </a:p>
          <a:p>
            <a:pPr>
              <a:spcBef>
                <a:spcPts val="0"/>
              </a:spcBef>
            </a:pPr>
            <a:r>
              <a:rPr lang="en-US" sz="900" i="1"/>
              <a:t>What growth should Target 2 expect in the rural markets and any emerging trends that it needs to focus on to expand its presence?</a:t>
            </a:r>
          </a:p>
          <a:p>
            <a:pPr>
              <a:spcBef>
                <a:spcPts val="0"/>
              </a:spcBef>
            </a:pPr>
            <a:r>
              <a:rPr lang="en-US" sz="900" i="1"/>
              <a:t>How does the cost structure compare with local and regional counterparts? What are the reasons for this difference, and how does it impact the sustainability of profit margins?</a:t>
            </a:r>
          </a:p>
        </p:txBody>
      </p:sp>
      <p:sp>
        <p:nvSpPr>
          <p:cNvPr id="114" name="Rectangle 113">
            <a:extLst>
              <a:ext uri="{FF2B5EF4-FFF2-40B4-BE49-F238E27FC236}">
                <a16:creationId xmlns:a16="http://schemas.microsoft.com/office/drawing/2014/main" id="{E9F69F0E-74E8-4855-B77A-C7BAB80F99E1}"/>
              </a:ext>
            </a:extLst>
          </p:cNvPr>
          <p:cNvSpPr/>
          <p:nvPr/>
        </p:nvSpPr>
        <p:spPr bwMode="gray">
          <a:xfrm>
            <a:off x="1303788" y="2980460"/>
            <a:ext cx="7105342" cy="865681"/>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General assessment of owned/subsidiary hospitals (Regional Level)</a:t>
            </a:r>
          </a:p>
        </p:txBody>
      </p:sp>
      <p:sp>
        <p:nvSpPr>
          <p:cNvPr id="116" name="btfpBulletedList652301">
            <a:extLst>
              <a:ext uri="{FF2B5EF4-FFF2-40B4-BE49-F238E27FC236}">
                <a16:creationId xmlns:a16="http://schemas.microsoft.com/office/drawing/2014/main" id="{0E439915-5EE5-4A58-8041-50AB562CEFD7}"/>
              </a:ext>
            </a:extLst>
          </p:cNvPr>
          <p:cNvSpPr txBox="1"/>
          <p:nvPr>
            <p:custDataLst>
              <p:tags r:id="rId14"/>
            </p:custDataLst>
          </p:nvPr>
        </p:nvSpPr>
        <p:spPr bwMode="gray">
          <a:xfrm>
            <a:off x="1298736" y="3207127"/>
            <a:ext cx="7105342" cy="626701"/>
          </a:xfrm>
          <a:prstGeom prst="rect">
            <a:avLst/>
          </a:prstGeom>
          <a:noFill/>
        </p:spPr>
        <p:txBody>
          <a:bodyPr vert="horz" wrap="square" lIns="36000" tIns="36000" rIns="36000" bIns="36000" rtlCol="0">
            <a:spAutoFit/>
          </a:bodyPr>
          <a:lstStyle/>
          <a:p>
            <a:pPr>
              <a:spcBef>
                <a:spcPts val="0"/>
              </a:spcBef>
            </a:pPr>
            <a:r>
              <a:rPr lang="en-US" sz="900" i="1"/>
              <a:t>What are the supply-demand dynamics, availability of public/private beds, types of hospital formats, doctor accessibility, pricing structures, and underrepresented specialties in each region where Target 1 / Target 2 has hospitals?</a:t>
            </a:r>
          </a:p>
          <a:p>
            <a:pPr>
              <a:spcBef>
                <a:spcPts val="0"/>
              </a:spcBef>
            </a:pPr>
            <a:r>
              <a:rPr lang="en-US" sz="900" i="1"/>
              <a:t>How is each region ranked based on its attractiveness for establishing or expanding a presence? </a:t>
            </a:r>
          </a:p>
          <a:p>
            <a:pPr>
              <a:spcBef>
                <a:spcPts val="0"/>
              </a:spcBef>
            </a:pPr>
            <a:r>
              <a:rPr lang="en-US" sz="900" i="1"/>
              <a:t>At a high level, how do Target 1 / Target 2 hospitals compare to competitors within the same catchment area?</a:t>
            </a:r>
          </a:p>
        </p:txBody>
      </p:sp>
      <p:sp>
        <p:nvSpPr>
          <p:cNvPr id="50" name="Rectangle 49">
            <a:extLst>
              <a:ext uri="{FF2B5EF4-FFF2-40B4-BE49-F238E27FC236}">
                <a16:creationId xmlns:a16="http://schemas.microsoft.com/office/drawing/2014/main" id="{54C8FBCE-6DB4-4B51-9928-9DBD41B394CE}"/>
              </a:ext>
            </a:extLst>
          </p:cNvPr>
          <p:cNvSpPr/>
          <p:nvPr/>
        </p:nvSpPr>
        <p:spPr bwMode="gray">
          <a:xfrm>
            <a:off x="1306768" y="5993197"/>
            <a:ext cx="7105342" cy="432839"/>
          </a:xfrm>
          <a:prstGeom prst="rect">
            <a:avLst/>
          </a:prstGeom>
          <a:solidFill>
            <a:schemeClr val="bg1"/>
          </a:solid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US" sz="1200" b="1">
                <a:solidFill>
                  <a:srgbClr val="2D475A"/>
                </a:solidFill>
              </a:rPr>
              <a:t>Current areas of improvement</a:t>
            </a:r>
          </a:p>
        </p:txBody>
      </p:sp>
      <p:sp>
        <p:nvSpPr>
          <p:cNvPr id="52" name="btfpBulletedList652301">
            <a:extLst>
              <a:ext uri="{FF2B5EF4-FFF2-40B4-BE49-F238E27FC236}">
                <a16:creationId xmlns:a16="http://schemas.microsoft.com/office/drawing/2014/main" id="{9AC92D6C-AC68-4FE7-9B33-406456C83280}"/>
              </a:ext>
            </a:extLst>
          </p:cNvPr>
          <p:cNvSpPr txBox="1"/>
          <p:nvPr>
            <p:custDataLst>
              <p:tags r:id="rId15"/>
            </p:custDataLst>
          </p:nvPr>
        </p:nvSpPr>
        <p:spPr bwMode="gray">
          <a:xfrm>
            <a:off x="1311800" y="6207406"/>
            <a:ext cx="7105342" cy="211203"/>
          </a:xfrm>
          <a:prstGeom prst="rect">
            <a:avLst/>
          </a:prstGeom>
          <a:noFill/>
        </p:spPr>
        <p:txBody>
          <a:bodyPr vert="horz" wrap="square" lIns="36000" tIns="36000" rIns="36000" bIns="36000" rtlCol="0">
            <a:spAutoFit/>
          </a:bodyPr>
          <a:lstStyle/>
          <a:p>
            <a:pPr>
              <a:spcBef>
                <a:spcPts val="0"/>
              </a:spcBef>
            </a:pPr>
            <a:r>
              <a:rPr lang="en-US" sz="900" i="1"/>
              <a:t>What are various areas of improvement that need management attention basis the benchmark peer performance?</a:t>
            </a:r>
          </a:p>
        </p:txBody>
      </p:sp>
      <p:sp>
        <p:nvSpPr>
          <p:cNvPr id="72" name="btfpNotesBox556933">
            <a:extLst>
              <a:ext uri="{FF2B5EF4-FFF2-40B4-BE49-F238E27FC236}">
                <a16:creationId xmlns:a16="http://schemas.microsoft.com/office/drawing/2014/main" id="{5DF689CD-C251-4D32-B00F-C60D0BD116BE}"/>
              </a:ext>
            </a:extLst>
          </p:cNvPr>
          <p:cNvSpPr txBox="1"/>
          <p:nvPr>
            <p:custDataLst>
              <p:tags r:id="rId16"/>
            </p:custDataLst>
          </p:nvPr>
        </p:nvSpPr>
        <p:spPr bwMode="gray">
          <a:xfrm>
            <a:off x="309845" y="6468088"/>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Hospital in Indonesia is categorized based on the minimum number of inpatient beds: Class A – 250, Class B – 200, Class C – 100, Class D – 250</a:t>
            </a:r>
          </a:p>
        </p:txBody>
      </p:sp>
    </p:spTree>
    <p:custDataLst>
      <p:tags r:id="rId1"/>
    </p:custDataLst>
    <p:extLst>
      <p:ext uri="{BB962C8B-B14F-4D97-AF65-F5344CB8AC3E}">
        <p14:creationId xmlns:p14="http://schemas.microsoft.com/office/powerpoint/2010/main" val="331567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1" name="AgendaTitle">
            <a:extLst>
              <a:ext uri="{FF2B5EF4-FFF2-40B4-BE49-F238E27FC236}">
                <a16:creationId xmlns:a16="http://schemas.microsoft.com/office/drawing/2014/main" id="{1D80B1D2-1D62-4AD4-9AF8-7D73BECE5A29}"/>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a:t>Agenda</a:t>
            </a:r>
          </a:p>
        </p:txBody>
      </p:sp>
      <p:sp>
        <p:nvSpPr>
          <p:cNvPr id="32" name="AgendaEmphasisBar">
            <a:extLst>
              <a:ext uri="{FF2B5EF4-FFF2-40B4-BE49-F238E27FC236}">
                <a16:creationId xmlns:a16="http://schemas.microsoft.com/office/drawing/2014/main" id="{8485B10E-93EB-4D58-989B-F765EA181969}"/>
              </a:ext>
            </a:extLst>
          </p:cNvPr>
          <p:cNvSpPr/>
          <p:nvPr/>
        </p:nvSpPr>
        <p:spPr bwMode="gray">
          <a:xfrm>
            <a:off x="1616981" y="1077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3" name="Agenda">
            <a:extLst>
              <a:ext uri="{FF2B5EF4-FFF2-40B4-BE49-F238E27FC236}">
                <a16:creationId xmlns:a16="http://schemas.microsoft.com/office/drawing/2014/main" id="{063A0C91-BC38-48A4-924E-90807F5B4AC5}"/>
              </a:ext>
            </a:extLst>
          </p:cNvPr>
          <p:cNvGrpSpPr/>
          <p:nvPr/>
        </p:nvGrpSpPr>
        <p:grpSpPr>
          <a:xfrm>
            <a:off x="1970752" y="1270000"/>
            <a:ext cx="9891047" cy="5295900"/>
            <a:chOff x="1970752" y="1270000"/>
            <a:chExt cx="9891047" cy="5295900"/>
          </a:xfrm>
        </p:grpSpPr>
        <p:sp>
          <p:nvSpPr>
            <p:cNvPr id="34" name="AgendaTextBox">
              <a:extLst>
                <a:ext uri="{FF2B5EF4-FFF2-40B4-BE49-F238E27FC236}">
                  <a16:creationId xmlns:a16="http://schemas.microsoft.com/office/drawing/2014/main" id="{D99CDB85-37FB-41F2-AC65-9CB238B082D1}"/>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b="1">
                  <a:solidFill>
                    <a:srgbClr val="CC0000"/>
                  </a:solidFill>
                </a:rPr>
                <a:t>Company overview</a:t>
              </a:r>
            </a:p>
            <a:p>
              <a:pPr marL="0" indent="0">
                <a:spcBef>
                  <a:spcPts val="3600"/>
                </a:spcBef>
                <a:buNone/>
              </a:pPr>
              <a:r>
                <a:rPr lang="en-US" sz="2000"/>
                <a:t>Market overview</a:t>
              </a:r>
            </a:p>
            <a:p>
              <a:pPr marL="0" indent="0">
                <a:spcBef>
                  <a:spcPts val="3600"/>
                </a:spcBef>
                <a:buNone/>
              </a:pPr>
              <a:r>
                <a:rPr lang="en-US" sz="2000"/>
                <a:t>Competitive positioning</a:t>
              </a:r>
            </a:p>
            <a:p>
              <a:pPr marL="0" indent="0">
                <a:spcBef>
                  <a:spcPts val="3600"/>
                </a:spcBef>
                <a:buNone/>
              </a:pPr>
              <a:r>
                <a:rPr lang="en-US" sz="2000"/>
                <a:t>Appendix</a:t>
              </a:r>
            </a:p>
            <a:p>
              <a:pPr marL="0" indent="0">
                <a:spcBef>
                  <a:spcPts val="3600"/>
                </a:spcBef>
                <a:buNone/>
              </a:pPr>
              <a:r>
                <a:rPr lang="en-US" sz="2000"/>
                <a:t>Bain credentials</a:t>
              </a:r>
            </a:p>
          </p:txBody>
        </p:sp>
        <p:cxnSp>
          <p:nvCxnSpPr>
            <p:cNvPr id="35" name="AgendaSeparator1">
              <a:extLst>
                <a:ext uri="{FF2B5EF4-FFF2-40B4-BE49-F238E27FC236}">
                  <a16:creationId xmlns:a16="http://schemas.microsoft.com/office/drawing/2014/main" id="{941D421A-ECFA-45E7-B7A0-9A625AAEEB69}"/>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6" name="AgendaSeparator2">
              <a:extLst>
                <a:ext uri="{FF2B5EF4-FFF2-40B4-BE49-F238E27FC236}">
                  <a16:creationId xmlns:a16="http://schemas.microsoft.com/office/drawing/2014/main" id="{45DD583F-3160-4749-9C35-368FDEF774C3}"/>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7" name="AgendaSeparator3">
              <a:extLst>
                <a:ext uri="{FF2B5EF4-FFF2-40B4-BE49-F238E27FC236}">
                  <a16:creationId xmlns:a16="http://schemas.microsoft.com/office/drawing/2014/main" id="{F5ACC70C-31DC-4B55-92BD-54D598E97839}"/>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8" name="AgendaSeparator4">
              <a:extLst>
                <a:ext uri="{FF2B5EF4-FFF2-40B4-BE49-F238E27FC236}">
                  <a16:creationId xmlns:a16="http://schemas.microsoft.com/office/drawing/2014/main" id="{1F8772D2-DAED-4C65-99F5-03E15F0D8BE2}"/>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176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D6E4FA7-2369-5C15-8C93-A88F3E02FA01}"/>
              </a:ext>
            </a:extLst>
          </p:cNvPr>
          <p:cNvGraphicFramePr>
            <a:graphicFrameLocks noChangeAspect="1"/>
          </p:cNvGraphicFramePr>
          <p:nvPr>
            <p:custDataLst>
              <p:tags r:id="rId2"/>
            </p:custDataLst>
            <p:extLst>
              <p:ext uri="{D42A27DB-BD31-4B8C-83A1-F6EECF244321}">
                <p14:modId xmlns:p14="http://schemas.microsoft.com/office/powerpoint/2010/main" val="13467280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04" imgH="405" progId="TCLayout.ActiveDocument.1">
                  <p:embed/>
                </p:oleObj>
              </mc:Choice>
              <mc:Fallback>
                <p:oleObj name="think-cell Slide" r:id="rId10" imgW="404" imgH="405" progId="TCLayout.ActiveDocument.1">
                  <p:embed/>
                  <p:pic>
                    <p:nvPicPr>
                      <p:cNvPr id="6" name="think-cell data - do not delete" hidden="1">
                        <a:extLst>
                          <a:ext uri="{FF2B5EF4-FFF2-40B4-BE49-F238E27FC236}">
                            <a16:creationId xmlns:a16="http://schemas.microsoft.com/office/drawing/2014/main" id="{ED6E4FA7-2369-5C15-8C93-A88F3E02FA01}"/>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grpSp>
        <p:nvGrpSpPr>
          <p:cNvPr id="856" name="btfpColumnIndicatorGroup2">
            <a:extLst>
              <a:ext uri="{FF2B5EF4-FFF2-40B4-BE49-F238E27FC236}">
                <a16:creationId xmlns:a16="http://schemas.microsoft.com/office/drawing/2014/main" id="{33AB3B33-69B9-4EBF-967B-0BE7D408748B}"/>
              </a:ext>
            </a:extLst>
          </p:cNvPr>
          <p:cNvGrpSpPr/>
          <p:nvPr/>
        </p:nvGrpSpPr>
        <p:grpSpPr>
          <a:xfrm>
            <a:off x="0" y="6926580"/>
            <a:ext cx="12192000" cy="137160"/>
            <a:chOff x="0" y="6926580"/>
            <a:chExt cx="12192000" cy="137160"/>
          </a:xfrm>
        </p:grpSpPr>
        <p:sp>
          <p:nvSpPr>
            <p:cNvPr id="854" name="btfpColumnGapBlocker595059">
              <a:extLst>
                <a:ext uri="{FF2B5EF4-FFF2-40B4-BE49-F238E27FC236}">
                  <a16:creationId xmlns:a16="http://schemas.microsoft.com/office/drawing/2014/main" id="{93B4575E-EAA5-44F7-AF40-106BAE8130F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52" name="btfpColumnGapBlocker817549">
              <a:extLst>
                <a:ext uri="{FF2B5EF4-FFF2-40B4-BE49-F238E27FC236}">
                  <a16:creationId xmlns:a16="http://schemas.microsoft.com/office/drawing/2014/main" id="{CDF2A96B-DDB1-4C60-920D-886361666CF7}"/>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50" name="btfpColumnIndicator320970">
              <a:extLst>
                <a:ext uri="{FF2B5EF4-FFF2-40B4-BE49-F238E27FC236}">
                  <a16:creationId xmlns:a16="http://schemas.microsoft.com/office/drawing/2014/main" id="{EBF3D49D-E98D-4399-9F84-0D926FB2526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48" name="btfpColumnIndicator576743">
              <a:extLst>
                <a:ext uri="{FF2B5EF4-FFF2-40B4-BE49-F238E27FC236}">
                  <a16:creationId xmlns:a16="http://schemas.microsoft.com/office/drawing/2014/main" id="{8D346825-DBAC-45C4-A546-54DE1CD31982}"/>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6" name="btfpColumnGapBlocker944592">
              <a:extLst>
                <a:ext uri="{FF2B5EF4-FFF2-40B4-BE49-F238E27FC236}">
                  <a16:creationId xmlns:a16="http://schemas.microsoft.com/office/drawing/2014/main" id="{A709F22D-A181-4CBC-9F6E-4B994B91AB51}"/>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44" name="btfpColumnIndicator853756">
              <a:extLst>
                <a:ext uri="{FF2B5EF4-FFF2-40B4-BE49-F238E27FC236}">
                  <a16:creationId xmlns:a16="http://schemas.microsoft.com/office/drawing/2014/main" id="{12D26167-B91C-4DB2-A9A6-2C6BEB002F79}"/>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42" name="btfpColumnIndicator896813">
              <a:extLst>
                <a:ext uri="{FF2B5EF4-FFF2-40B4-BE49-F238E27FC236}">
                  <a16:creationId xmlns:a16="http://schemas.microsoft.com/office/drawing/2014/main" id="{682DE5F9-D332-4DFB-BE9F-EACF50E6CD5D}"/>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0" name="btfpColumnGapBlocker546309">
              <a:extLst>
                <a:ext uri="{FF2B5EF4-FFF2-40B4-BE49-F238E27FC236}">
                  <a16:creationId xmlns:a16="http://schemas.microsoft.com/office/drawing/2014/main" id="{699C7698-31DC-42CF-B882-48EB76BBE6DC}"/>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38" name="btfpColumnIndicator261016">
              <a:extLst>
                <a:ext uri="{FF2B5EF4-FFF2-40B4-BE49-F238E27FC236}">
                  <a16:creationId xmlns:a16="http://schemas.microsoft.com/office/drawing/2014/main" id="{D07C6557-C839-4500-9249-7F09EF5DDA05}"/>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36" name="btfpColumnIndicator891488">
              <a:extLst>
                <a:ext uri="{FF2B5EF4-FFF2-40B4-BE49-F238E27FC236}">
                  <a16:creationId xmlns:a16="http://schemas.microsoft.com/office/drawing/2014/main" id="{BCBF359B-74A5-4BD4-BA0B-900C6742F535}"/>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4" name="btfpColumnGapBlocker235629">
              <a:extLst>
                <a:ext uri="{FF2B5EF4-FFF2-40B4-BE49-F238E27FC236}">
                  <a16:creationId xmlns:a16="http://schemas.microsoft.com/office/drawing/2014/main" id="{971AE7FF-8A87-4CCD-851F-812D5CB22D0A}"/>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32" name="btfpColumnIndicator481730">
              <a:extLst>
                <a:ext uri="{FF2B5EF4-FFF2-40B4-BE49-F238E27FC236}">
                  <a16:creationId xmlns:a16="http://schemas.microsoft.com/office/drawing/2014/main" id="{17640860-EB15-400F-8F32-0B6D4BAECF59}"/>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6" name="btfpColumnIndicator223083">
              <a:extLst>
                <a:ext uri="{FF2B5EF4-FFF2-40B4-BE49-F238E27FC236}">
                  <a16:creationId xmlns:a16="http://schemas.microsoft.com/office/drawing/2014/main" id="{DF019012-0467-4586-9645-D632C2A97C99}"/>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4" name="btfpColumnGapBlocker263757">
              <a:extLst>
                <a:ext uri="{FF2B5EF4-FFF2-40B4-BE49-F238E27FC236}">
                  <a16:creationId xmlns:a16="http://schemas.microsoft.com/office/drawing/2014/main" id="{308676AA-3A09-43CB-820D-5741265BC5B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1" name="btfpColumnIndicator733810">
              <a:extLst>
                <a:ext uri="{FF2B5EF4-FFF2-40B4-BE49-F238E27FC236}">
                  <a16:creationId xmlns:a16="http://schemas.microsoft.com/office/drawing/2014/main" id="{D1E220D2-6A09-4A86-A260-5B60EEB2EB3D}"/>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9" name="btfpColumnIndicator658564">
              <a:extLst>
                <a:ext uri="{FF2B5EF4-FFF2-40B4-BE49-F238E27FC236}">
                  <a16:creationId xmlns:a16="http://schemas.microsoft.com/office/drawing/2014/main" id="{2C2D7CFA-E938-472C-A424-1F6379951DD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55" name="btfpColumnIndicatorGroup1">
            <a:extLst>
              <a:ext uri="{FF2B5EF4-FFF2-40B4-BE49-F238E27FC236}">
                <a16:creationId xmlns:a16="http://schemas.microsoft.com/office/drawing/2014/main" id="{4B6A5C72-79B0-46D0-A739-5CDBE17D3EB5}"/>
              </a:ext>
            </a:extLst>
          </p:cNvPr>
          <p:cNvGrpSpPr/>
          <p:nvPr/>
        </p:nvGrpSpPr>
        <p:grpSpPr>
          <a:xfrm>
            <a:off x="0" y="-205740"/>
            <a:ext cx="12192000" cy="137160"/>
            <a:chOff x="0" y="-205740"/>
            <a:chExt cx="12192000" cy="137160"/>
          </a:xfrm>
        </p:grpSpPr>
        <p:sp>
          <p:nvSpPr>
            <p:cNvPr id="853" name="btfpColumnGapBlocker548628">
              <a:extLst>
                <a:ext uri="{FF2B5EF4-FFF2-40B4-BE49-F238E27FC236}">
                  <a16:creationId xmlns:a16="http://schemas.microsoft.com/office/drawing/2014/main" id="{8F222309-4B4F-4856-95B9-E4597ACE097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51" name="btfpColumnGapBlocker425785">
              <a:extLst>
                <a:ext uri="{FF2B5EF4-FFF2-40B4-BE49-F238E27FC236}">
                  <a16:creationId xmlns:a16="http://schemas.microsoft.com/office/drawing/2014/main" id="{B059B224-414E-4F10-B417-9A1441CBB183}"/>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49" name="btfpColumnIndicator304278">
              <a:extLst>
                <a:ext uri="{FF2B5EF4-FFF2-40B4-BE49-F238E27FC236}">
                  <a16:creationId xmlns:a16="http://schemas.microsoft.com/office/drawing/2014/main" id="{A94EBDD9-B8AF-410B-A4C0-35EA183D76C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47" name="btfpColumnIndicator918226">
              <a:extLst>
                <a:ext uri="{FF2B5EF4-FFF2-40B4-BE49-F238E27FC236}">
                  <a16:creationId xmlns:a16="http://schemas.microsoft.com/office/drawing/2014/main" id="{BD1BD7D6-DD71-403C-B0FD-996A4A685B72}"/>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45" name="btfpColumnGapBlocker485586">
              <a:extLst>
                <a:ext uri="{FF2B5EF4-FFF2-40B4-BE49-F238E27FC236}">
                  <a16:creationId xmlns:a16="http://schemas.microsoft.com/office/drawing/2014/main" id="{0795305E-A907-471B-AE2C-5066F1A3E5BB}"/>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43" name="btfpColumnIndicator589460">
              <a:extLst>
                <a:ext uri="{FF2B5EF4-FFF2-40B4-BE49-F238E27FC236}">
                  <a16:creationId xmlns:a16="http://schemas.microsoft.com/office/drawing/2014/main" id="{E87F9824-979D-485E-BE05-39DE98402889}"/>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41" name="btfpColumnIndicator596135">
              <a:extLst>
                <a:ext uri="{FF2B5EF4-FFF2-40B4-BE49-F238E27FC236}">
                  <a16:creationId xmlns:a16="http://schemas.microsoft.com/office/drawing/2014/main" id="{CF2E5F1E-5437-4E52-98F7-E17F53A11135}"/>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9" name="btfpColumnGapBlocker235576">
              <a:extLst>
                <a:ext uri="{FF2B5EF4-FFF2-40B4-BE49-F238E27FC236}">
                  <a16:creationId xmlns:a16="http://schemas.microsoft.com/office/drawing/2014/main" id="{1A67BBAD-2CDE-4727-AE80-735B650BDA81}"/>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37" name="btfpColumnIndicator550350">
              <a:extLst>
                <a:ext uri="{FF2B5EF4-FFF2-40B4-BE49-F238E27FC236}">
                  <a16:creationId xmlns:a16="http://schemas.microsoft.com/office/drawing/2014/main" id="{42174543-1E74-4E05-B5C4-BEE5E251B76F}"/>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35" name="btfpColumnIndicator739829">
              <a:extLst>
                <a:ext uri="{FF2B5EF4-FFF2-40B4-BE49-F238E27FC236}">
                  <a16:creationId xmlns:a16="http://schemas.microsoft.com/office/drawing/2014/main" id="{A9D5E80C-B4BC-440E-BC61-059E5B05DA97}"/>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3" name="btfpColumnGapBlocker673300">
              <a:extLst>
                <a:ext uri="{FF2B5EF4-FFF2-40B4-BE49-F238E27FC236}">
                  <a16:creationId xmlns:a16="http://schemas.microsoft.com/office/drawing/2014/main" id="{B6EF121C-A588-41B0-A0A5-F1D80BB2A567}"/>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7" name="btfpColumnIndicator366884">
              <a:extLst>
                <a:ext uri="{FF2B5EF4-FFF2-40B4-BE49-F238E27FC236}">
                  <a16:creationId xmlns:a16="http://schemas.microsoft.com/office/drawing/2014/main" id="{46FC6EF8-AB26-4EDF-AAC7-B3D64D7934F2}"/>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5" name="btfpColumnIndicator188014">
              <a:extLst>
                <a:ext uri="{FF2B5EF4-FFF2-40B4-BE49-F238E27FC236}">
                  <a16:creationId xmlns:a16="http://schemas.microsoft.com/office/drawing/2014/main" id="{3D1051D8-B5C2-47EF-BBA0-E6D845415943}"/>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2" name="btfpColumnGapBlocker767344">
              <a:extLst>
                <a:ext uri="{FF2B5EF4-FFF2-40B4-BE49-F238E27FC236}">
                  <a16:creationId xmlns:a16="http://schemas.microsoft.com/office/drawing/2014/main" id="{1903A281-0EC7-4DC1-B20D-76F8A5BC186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0" name="btfpColumnIndicator870171">
              <a:extLst>
                <a:ext uri="{FF2B5EF4-FFF2-40B4-BE49-F238E27FC236}">
                  <a16:creationId xmlns:a16="http://schemas.microsoft.com/office/drawing/2014/main" id="{96CD3758-89D0-4424-8F53-D0D7CDE5700E}"/>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1" name="btfpColumnIndicator790890">
              <a:extLst>
                <a:ext uri="{FF2B5EF4-FFF2-40B4-BE49-F238E27FC236}">
                  <a16:creationId xmlns:a16="http://schemas.microsoft.com/office/drawing/2014/main" id="{84C57301-B5F9-4FB8-9EB1-EE5B96870F9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54" name="Table 53">
            <a:extLst>
              <a:ext uri="{FF2B5EF4-FFF2-40B4-BE49-F238E27FC236}">
                <a16:creationId xmlns:a16="http://schemas.microsoft.com/office/drawing/2014/main" id="{C15AF4F6-71F8-4E76-B80F-72506A193412}"/>
              </a:ext>
            </a:extLst>
          </p:cNvPr>
          <p:cNvGraphicFramePr>
            <a:graphicFrameLocks noGrp="1"/>
          </p:cNvGraphicFramePr>
          <p:nvPr>
            <p:custDataLst>
              <p:tags r:id="rId3"/>
            </p:custDataLst>
            <p:extLst>
              <p:ext uri="{D42A27DB-BD31-4B8C-83A1-F6EECF244321}">
                <p14:modId xmlns:p14="http://schemas.microsoft.com/office/powerpoint/2010/main" val="2069780077"/>
              </p:ext>
            </p:extLst>
          </p:nvPr>
        </p:nvGraphicFramePr>
        <p:xfrm>
          <a:off x="334767" y="1477329"/>
          <a:ext cx="5295900" cy="2468880"/>
        </p:xfrm>
        <a:graphic>
          <a:graphicData uri="http://schemas.openxmlformats.org/drawingml/2006/table">
            <a:tbl>
              <a:tblPr firstRow="1" firstCol="1">
                <a:tableStyleId>{9D7B26C5-4107-4FEC-AEDC-1716B250A1EF}</a:tableStyleId>
              </a:tblPr>
              <a:tblGrid>
                <a:gridCol w="731520">
                  <a:extLst>
                    <a:ext uri="{9D8B030D-6E8A-4147-A177-3AD203B41FA5}">
                      <a16:colId xmlns:a16="http://schemas.microsoft.com/office/drawing/2014/main" val="1058012370"/>
                    </a:ext>
                  </a:extLst>
                </a:gridCol>
                <a:gridCol w="4564380">
                  <a:extLst>
                    <a:ext uri="{9D8B030D-6E8A-4147-A177-3AD203B41FA5}">
                      <a16:colId xmlns:a16="http://schemas.microsoft.com/office/drawing/2014/main" val="3959312832"/>
                    </a:ext>
                  </a:extLst>
                </a:gridCol>
              </a:tblGrid>
              <a:tr h="175032">
                <a:tc>
                  <a:txBody>
                    <a:bodyPr/>
                    <a:lstStyle/>
                    <a:p>
                      <a:pPr marL="0" indent="0">
                        <a:spcBef>
                          <a:spcPts val="0"/>
                        </a:spcBef>
                        <a:buFontTx/>
                        <a:buNone/>
                      </a:pPr>
                      <a:r>
                        <a:rPr lang="en-US" sz="900">
                          <a:solidFill>
                            <a:schemeClr val="tx1"/>
                          </a:solidFill>
                        </a:rPr>
                        <a:t>Foundation: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800" b="0" i="0">
                          <a:solidFill>
                            <a:schemeClr val="tx1"/>
                          </a:solidFill>
                        </a:rPr>
                        <a:t>Target 1 - 2006, Target 2 - 2018</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669893"/>
                  </a:ext>
                </a:extLst>
              </a:tr>
              <a:tr h="375069">
                <a:tc>
                  <a:txBody>
                    <a:bodyPr/>
                    <a:lstStyle/>
                    <a:p>
                      <a:pPr marL="0" indent="0">
                        <a:spcBef>
                          <a:spcPts val="0"/>
                        </a:spcBef>
                        <a:buFontTx/>
                        <a:buNone/>
                      </a:pPr>
                      <a:r>
                        <a:rPr lang="en-US" sz="900">
                          <a:solidFill>
                            <a:schemeClr val="tx1"/>
                          </a:solidFill>
                        </a:rPr>
                        <a:t>Ownership:</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spcBef>
                          <a:spcPts val="0"/>
                        </a:spcBef>
                        <a:buNone/>
                      </a:pPr>
                      <a:r>
                        <a:rPr lang="en-US" sz="800" b="0" baseline="0" dirty="0">
                          <a:solidFill>
                            <a:schemeClr val="tx1"/>
                          </a:solidFill>
                        </a:rPr>
                        <a:t>Target 1 – </a:t>
                      </a:r>
                      <a:r>
                        <a:rPr lang="en-US" sz="800" b="1" baseline="0" dirty="0">
                          <a:solidFill>
                            <a:schemeClr val="tx1"/>
                          </a:solidFill>
                        </a:rPr>
                        <a:t>Majority stake</a:t>
                      </a:r>
                      <a:r>
                        <a:rPr lang="en-US" sz="800" b="0" baseline="0" dirty="0">
                          <a:solidFill>
                            <a:schemeClr val="tx1"/>
                          </a:solidFill>
                        </a:rPr>
                        <a:t> owned by </a:t>
                      </a:r>
                      <a:r>
                        <a:rPr lang="en-US" sz="800" b="1" baseline="0" dirty="0">
                          <a:solidFill>
                            <a:schemeClr val="tx1"/>
                          </a:solidFill>
                        </a:rPr>
                        <a:t>PE Firm 1</a:t>
                      </a:r>
                      <a:r>
                        <a:rPr lang="en-US" sz="800" b="0" baseline="0" dirty="0">
                          <a:solidFill>
                            <a:schemeClr val="tx1"/>
                          </a:solidFill>
                        </a:rPr>
                        <a:t>;</a:t>
                      </a:r>
                      <a:r>
                        <a:rPr lang="en-US" sz="800" b="1" baseline="0" dirty="0">
                          <a:solidFill>
                            <a:schemeClr val="tx1"/>
                          </a:solidFill>
                        </a:rPr>
                        <a:t> </a:t>
                      </a:r>
                      <a:r>
                        <a:rPr lang="en-US" sz="800" b="0" baseline="0" dirty="0">
                          <a:solidFill>
                            <a:schemeClr val="tx1"/>
                          </a:solidFill>
                        </a:rPr>
                        <a:t>XYZ Investment Management </a:t>
                      </a:r>
                      <a:r>
                        <a:rPr lang="en-US" sz="800" b="0" baseline="0">
                          <a:solidFill>
                            <a:schemeClr val="tx1"/>
                          </a:solidFill>
                        </a:rPr>
                        <a:t>and ABC </a:t>
                      </a:r>
                      <a:r>
                        <a:rPr lang="en-US" sz="800" b="0" baseline="0" dirty="0">
                          <a:solidFill>
                            <a:schemeClr val="tx1"/>
                          </a:solidFill>
                        </a:rPr>
                        <a:t>Healthcare Partners hold minor stakes</a:t>
                      </a:r>
                    </a:p>
                    <a:p>
                      <a:pPr marL="0" lvl="0" indent="0">
                        <a:spcBef>
                          <a:spcPts val="0"/>
                        </a:spcBef>
                        <a:buNone/>
                      </a:pPr>
                      <a:r>
                        <a:rPr lang="en-US" sz="800" b="0" baseline="0" dirty="0">
                          <a:solidFill>
                            <a:schemeClr val="tx1"/>
                          </a:solidFill>
                        </a:rPr>
                        <a:t>Target 2</a:t>
                      </a:r>
                      <a:r>
                        <a:rPr lang="en-US" sz="800" b="1" baseline="0" dirty="0">
                          <a:solidFill>
                            <a:schemeClr val="tx1"/>
                          </a:solidFill>
                        </a:rPr>
                        <a:t> </a:t>
                      </a:r>
                      <a:r>
                        <a:rPr lang="en-US" sz="800" b="0" baseline="0" dirty="0">
                          <a:solidFill>
                            <a:schemeClr val="tx1"/>
                          </a:solidFill>
                        </a:rPr>
                        <a:t>– </a:t>
                      </a:r>
                      <a:r>
                        <a:rPr lang="en-US" sz="800" b="1" baseline="0" dirty="0">
                          <a:solidFill>
                            <a:schemeClr val="tx1"/>
                          </a:solidFill>
                        </a:rPr>
                        <a:t>Majority stake </a:t>
                      </a:r>
                      <a:r>
                        <a:rPr lang="en-US" sz="800" b="0" baseline="0" dirty="0">
                          <a:solidFill>
                            <a:schemeClr val="tx1"/>
                          </a:solidFill>
                        </a:rPr>
                        <a:t>(&gt;75%)</a:t>
                      </a:r>
                      <a:r>
                        <a:rPr lang="en-US" sz="800" b="1" baseline="0" dirty="0">
                          <a:solidFill>
                            <a:schemeClr val="tx1"/>
                          </a:solidFill>
                        </a:rPr>
                        <a:t> owned </a:t>
                      </a:r>
                      <a:r>
                        <a:rPr lang="en-US" sz="800" b="0" baseline="0" dirty="0">
                          <a:solidFill>
                            <a:schemeClr val="tx1"/>
                          </a:solidFill>
                        </a:rPr>
                        <a:t>by </a:t>
                      </a:r>
                      <a:r>
                        <a:rPr lang="en-US" sz="800" b="1" baseline="0" dirty="0">
                          <a:solidFill>
                            <a:schemeClr val="tx1"/>
                          </a:solidFill>
                        </a:rPr>
                        <a:t>PE Firm 1</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1291976"/>
                  </a:ext>
                </a:extLst>
              </a:tr>
              <a:tr h="175032">
                <a:tc>
                  <a:txBody>
                    <a:bodyPr/>
                    <a:lstStyle/>
                    <a:p>
                      <a:pPr marL="0" indent="0">
                        <a:spcBef>
                          <a:spcPts val="0"/>
                        </a:spcBef>
                        <a:buFontTx/>
                        <a:buNone/>
                      </a:pPr>
                      <a:r>
                        <a:rPr lang="en-US" sz="900">
                          <a:solidFill>
                            <a:schemeClr val="tx1"/>
                          </a:solidFill>
                        </a:rPr>
                        <a:t>HQ:</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800" b="0" baseline="0">
                          <a:solidFill>
                            <a:schemeClr val="tx1"/>
                          </a:solidFill>
                        </a:rPr>
                        <a:t>Jakarta</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572709"/>
                  </a:ext>
                </a:extLst>
              </a:tr>
              <a:tr h="575106">
                <a:tc>
                  <a:txBody>
                    <a:bodyPr/>
                    <a:lstStyle/>
                    <a:p>
                      <a:pPr marL="0" indent="0">
                        <a:spcBef>
                          <a:spcPts val="0"/>
                        </a:spcBef>
                        <a:buFontTx/>
                        <a:buNone/>
                      </a:pPr>
                      <a:r>
                        <a:rPr lang="en-US" sz="900">
                          <a:solidFill>
                            <a:schemeClr val="tx1"/>
                          </a:solidFill>
                        </a:rPr>
                        <a:t>Description: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800" b="0" baseline="0">
                          <a:solidFill>
                            <a:schemeClr val="tx1"/>
                          </a:solidFill>
                        </a:rPr>
                        <a:t>Target 1 provides medical services through general hospitals offering services across 7 specializations with focus in obstetric and gynecological health, women's health, and pediatric care</a:t>
                      </a:r>
                    </a:p>
                    <a:p>
                      <a:pPr marL="0" indent="0">
                        <a:spcBef>
                          <a:spcPts val="0"/>
                        </a:spcBef>
                        <a:buNone/>
                      </a:pPr>
                      <a:r>
                        <a:rPr lang="en-US" sz="800" b="0" baseline="0">
                          <a:solidFill>
                            <a:schemeClr val="tx1"/>
                          </a:solidFill>
                        </a:rPr>
                        <a:t>Target 2 is a general hospital chain serving communities in rural areas by bringing in methodologies that are available in bigger cities and making them more affordable; focus areas include </a:t>
                      </a:r>
                      <a:r>
                        <a:rPr lang="en-US" sz="800"/>
                        <a:t>orthopedics, medical rehab, neonatal intensive care etc.</a:t>
                      </a:r>
                      <a:endParaRPr lang="en-US" sz="800" b="0" baseline="0">
                        <a:solidFill>
                          <a:schemeClr val="tx1"/>
                        </a:solidFill>
                        <a:highlight>
                          <a:srgbClr val="FFFF00"/>
                        </a:highligh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1854003"/>
                  </a:ext>
                </a:extLst>
              </a:tr>
              <a:tr h="375069">
                <a:tc>
                  <a:txBody>
                    <a:bodyPr/>
                    <a:lstStyle/>
                    <a:p>
                      <a:pPr marL="0" indent="0">
                        <a:spcBef>
                          <a:spcPts val="0"/>
                        </a:spcBef>
                        <a:buFontTx/>
                        <a:buNone/>
                      </a:pPr>
                      <a:r>
                        <a:rPr lang="en-US" sz="900">
                          <a:solidFill>
                            <a:schemeClr val="tx1"/>
                          </a:solidFill>
                        </a:rPr>
                        <a:t>Financial performance: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7800" indent="-177800">
                        <a:spcBef>
                          <a:spcPts val="0"/>
                        </a:spcBef>
                      </a:pPr>
                      <a:r>
                        <a:rPr lang="en-US" sz="800" b="0" baseline="0">
                          <a:solidFill>
                            <a:schemeClr val="tx1"/>
                          </a:solidFill>
                        </a:rPr>
                        <a:t>Target 1 reported a </a:t>
                      </a:r>
                      <a:r>
                        <a:rPr lang="en-US" sz="800" b="1" baseline="0">
                          <a:solidFill>
                            <a:schemeClr val="tx1"/>
                          </a:solidFill>
                        </a:rPr>
                        <a:t>revenue of ~$xxM</a:t>
                      </a:r>
                      <a:r>
                        <a:rPr lang="en-US" sz="800" b="1" baseline="30000">
                          <a:solidFill>
                            <a:schemeClr val="tx1"/>
                          </a:solidFill>
                        </a:rPr>
                        <a:t>1</a:t>
                      </a:r>
                      <a:r>
                        <a:rPr lang="en-US" sz="800" b="1" baseline="0">
                          <a:solidFill>
                            <a:schemeClr val="tx1"/>
                          </a:solidFill>
                        </a:rPr>
                        <a:t> </a:t>
                      </a:r>
                      <a:r>
                        <a:rPr lang="en-US" sz="800" b="0" baseline="0">
                          <a:solidFill>
                            <a:schemeClr val="tx1"/>
                          </a:solidFill>
                        </a:rPr>
                        <a:t>and an </a:t>
                      </a:r>
                      <a:r>
                        <a:rPr lang="en-US" sz="800" b="1" baseline="0">
                          <a:solidFill>
                            <a:schemeClr val="tx1"/>
                          </a:solidFill>
                        </a:rPr>
                        <a:t>EBITDA margin of ~25%</a:t>
                      </a:r>
                      <a:r>
                        <a:rPr lang="en-US" sz="800" b="0" baseline="0">
                          <a:solidFill>
                            <a:schemeClr val="tx1"/>
                          </a:solidFill>
                        </a:rPr>
                        <a:t>, with capacity of existing sites to go </a:t>
                      </a:r>
                      <a:r>
                        <a:rPr lang="en-US" sz="800" b="0" baseline="0" err="1">
                          <a:solidFill>
                            <a:schemeClr val="tx1"/>
                          </a:solidFill>
                        </a:rPr>
                        <a:t>upto</a:t>
                      </a:r>
                      <a:r>
                        <a:rPr lang="en-US" sz="800" b="0" baseline="0">
                          <a:solidFill>
                            <a:schemeClr val="tx1"/>
                          </a:solidFill>
                        </a:rPr>
                        <a:t> $</a:t>
                      </a:r>
                      <a:r>
                        <a:rPr lang="en-US" sz="800" b="0" baseline="0" err="1">
                          <a:solidFill>
                            <a:schemeClr val="tx1"/>
                          </a:solidFill>
                        </a:rPr>
                        <a:t>xxM</a:t>
                      </a:r>
                      <a:r>
                        <a:rPr lang="en-US" sz="800" b="0" baseline="0">
                          <a:solidFill>
                            <a:schemeClr val="tx1"/>
                          </a:solidFill>
                        </a:rPr>
                        <a:t> </a:t>
                      </a:r>
                    </a:p>
                    <a:p>
                      <a:pPr marL="177800" indent="-177800">
                        <a:spcBef>
                          <a:spcPts val="0"/>
                        </a:spcBef>
                      </a:pPr>
                      <a:r>
                        <a:rPr lang="en-US" sz="800" b="0" baseline="0">
                          <a:solidFill>
                            <a:schemeClr val="tx1"/>
                          </a:solidFill>
                        </a:rPr>
                        <a:t>Target 2, still in the growth phase, reported a </a:t>
                      </a:r>
                      <a:r>
                        <a:rPr lang="en-US" sz="800" b="1" baseline="0">
                          <a:solidFill>
                            <a:schemeClr val="tx1"/>
                          </a:solidFill>
                        </a:rPr>
                        <a:t>single digit million EBIDTA </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6755"/>
                  </a:ext>
                </a:extLst>
              </a:tr>
              <a:tr h="175032">
                <a:tc>
                  <a:txBody>
                    <a:bodyPr/>
                    <a:lstStyle/>
                    <a:p>
                      <a:pPr marL="0" indent="0">
                        <a:spcBef>
                          <a:spcPts val="0"/>
                        </a:spcBef>
                        <a:buFontTx/>
                        <a:buNone/>
                      </a:pPr>
                      <a:r>
                        <a:rPr lang="en-US" sz="900">
                          <a:solidFill>
                            <a:schemeClr val="tx1"/>
                          </a:solidFill>
                        </a:rPr>
                        <a:t>Capacity: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800" b="1" baseline="0">
                          <a:solidFill>
                            <a:schemeClr val="tx1"/>
                          </a:solidFill>
                        </a:rPr>
                        <a:t>400+ beds each</a:t>
                      </a:r>
                      <a:r>
                        <a:rPr lang="en-US" sz="800" b="0" baseline="0">
                          <a:solidFill>
                            <a:schemeClr val="tx1"/>
                          </a:solidFill>
                        </a:rPr>
                        <a:t> across the Target 1 and Target 2 networks  </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7586385"/>
                  </a:ext>
                </a:extLst>
              </a:tr>
              <a:tr h="175032">
                <a:tc>
                  <a:txBody>
                    <a:bodyPr/>
                    <a:lstStyle/>
                    <a:p>
                      <a:pPr marL="0" indent="0">
                        <a:spcBef>
                          <a:spcPts val="0"/>
                        </a:spcBef>
                        <a:buFontTx/>
                        <a:buNone/>
                      </a:pPr>
                      <a:r>
                        <a:rPr lang="en-US" sz="900">
                          <a:solidFill>
                            <a:schemeClr val="tx1"/>
                          </a:solidFill>
                        </a:rPr>
                        <a:t>Employees: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0"/>
                        </a:spcBef>
                        <a:spcAft>
                          <a:spcPts val="0"/>
                        </a:spcAft>
                        <a:buClrTx/>
                        <a:buSzTx/>
                        <a:buNone/>
                        <a:tabLst/>
                        <a:defRPr/>
                      </a:pPr>
                      <a:r>
                        <a:rPr lang="en-US" sz="800" b="0" baseline="0" dirty="0">
                          <a:solidFill>
                            <a:schemeClr val="tx1"/>
                          </a:solidFill>
                        </a:rPr>
                        <a:t>~300</a:t>
                      </a:r>
                      <a:r>
                        <a:rPr lang="en-US" sz="800" b="1" baseline="0" dirty="0">
                          <a:solidFill>
                            <a:schemeClr val="tx1"/>
                          </a:solidFill>
                        </a:rPr>
                        <a:t> </a:t>
                      </a:r>
                      <a:r>
                        <a:rPr lang="en-US" sz="800" b="0" baseline="0" dirty="0">
                          <a:solidFill>
                            <a:schemeClr val="tx1"/>
                          </a:solidFill>
                        </a:rPr>
                        <a:t>(Target 1 - ~200; Target 2 - ~100)</a:t>
                      </a:r>
                      <a:endParaRPr lang="en-US" sz="800" b="1" baseline="0" dirty="0">
                        <a:solidFill>
                          <a:schemeClr val="tx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757612"/>
                  </a:ext>
                </a:extLst>
              </a:tr>
            </a:tbl>
          </a:graphicData>
        </a:graphic>
      </p:graphicFrame>
      <p:grpSp>
        <p:nvGrpSpPr>
          <p:cNvPr id="34" name="btfpRunningAgenda2Level417137">
            <a:extLst>
              <a:ext uri="{FF2B5EF4-FFF2-40B4-BE49-F238E27FC236}">
                <a16:creationId xmlns:a16="http://schemas.microsoft.com/office/drawing/2014/main" id="{0659C8CA-B1ED-491A-BF9D-C8E5D5233781}"/>
              </a:ext>
            </a:extLst>
          </p:cNvPr>
          <p:cNvGrpSpPr/>
          <p:nvPr>
            <p:custDataLst>
              <p:tags r:id="rId4"/>
            </p:custDataLst>
          </p:nvPr>
        </p:nvGrpSpPr>
        <p:grpSpPr>
          <a:xfrm>
            <a:off x="0" y="944429"/>
            <a:ext cx="3687414" cy="257443"/>
            <a:chOff x="0" y="876300"/>
            <a:chExt cx="3687414" cy="257443"/>
          </a:xfrm>
        </p:grpSpPr>
        <p:sp>
          <p:nvSpPr>
            <p:cNvPr id="31" name="btfpRunningAgenda2LevelBarLeft417137">
              <a:extLst>
                <a:ext uri="{FF2B5EF4-FFF2-40B4-BE49-F238E27FC236}">
                  <a16:creationId xmlns:a16="http://schemas.microsoft.com/office/drawing/2014/main" id="{95D8A06D-9FDF-4E7F-A5F8-7776E754230C}"/>
                </a:ext>
              </a:extLst>
            </p:cNvPr>
            <p:cNvSpPr/>
            <p:nvPr/>
          </p:nvSpPr>
          <p:spPr bwMode="gray">
            <a:xfrm>
              <a:off x="0" y="876300"/>
              <a:ext cx="1750508" cy="257443"/>
            </a:xfrm>
            <a:custGeom>
              <a:avLst/>
              <a:gdLst/>
              <a:ahLst/>
              <a:cxnLst/>
              <a:rect l="0" t="0" r="0" b="0"/>
              <a:pathLst>
                <a:path w="1750508" h="257443">
                  <a:moveTo>
                    <a:pt x="0" y="0"/>
                  </a:moveTo>
                  <a:lnTo>
                    <a:pt x="1750507" y="0"/>
                  </a:lnTo>
                  <a:lnTo>
                    <a:pt x="1695786"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0" name="btfpRunningAgenda2LevelTextLeft417137">
              <a:extLst>
                <a:ext uri="{FF2B5EF4-FFF2-40B4-BE49-F238E27FC236}">
                  <a16:creationId xmlns:a16="http://schemas.microsoft.com/office/drawing/2014/main" id="{D7A16975-3F92-4BB4-882C-7B9220CEB1BC}"/>
                </a:ext>
              </a:extLst>
            </p:cNvPr>
            <p:cNvSpPr txBox="1"/>
            <p:nvPr/>
          </p:nvSpPr>
          <p:spPr bwMode="gray">
            <a:xfrm>
              <a:off x="0" y="876300"/>
              <a:ext cx="169578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TARGET</a:t>
              </a:r>
            </a:p>
          </p:txBody>
        </p:sp>
        <p:sp>
          <p:nvSpPr>
            <p:cNvPr id="33" name="btfpRunningAgenda2LevelBarRight417137">
              <a:extLst>
                <a:ext uri="{FF2B5EF4-FFF2-40B4-BE49-F238E27FC236}">
                  <a16:creationId xmlns:a16="http://schemas.microsoft.com/office/drawing/2014/main" id="{61C80013-7DAB-41CE-952F-8BDE3570CE35}"/>
                </a:ext>
              </a:extLst>
            </p:cNvPr>
            <p:cNvSpPr/>
            <p:nvPr/>
          </p:nvSpPr>
          <p:spPr bwMode="gray">
            <a:xfrm>
              <a:off x="1615665" y="876300"/>
              <a:ext cx="2071749" cy="257442"/>
            </a:xfrm>
            <a:custGeom>
              <a:avLst/>
              <a:gdLst>
                <a:gd name="connsiteX0" fmla="*/ 960419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0419 w 2313135"/>
                <a:gd name="connsiteY0" fmla="*/ 0 h 257442"/>
                <a:gd name="connsiteX1" fmla="*/ 905698 w 2313135"/>
                <a:gd name="connsiteY1" fmla="*/ 257442 h 257442"/>
                <a:gd name="connsiteX2" fmla="*/ 2313135 w 2313135"/>
                <a:gd name="connsiteY2" fmla="*/ 257442 h 257442"/>
                <a:gd name="connsiteX3" fmla="*/ 0 w 2313135"/>
                <a:gd name="connsiteY3" fmla="*/ 257442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257442 h 257442"/>
                <a:gd name="connsiteX0" fmla="*/ 960418 w 960418"/>
                <a:gd name="connsiteY0" fmla="*/ 0 h 257442"/>
                <a:gd name="connsiteX1" fmla="*/ 905697 w 960418"/>
                <a:gd name="connsiteY1" fmla="*/ 257442 h 257442"/>
                <a:gd name="connsiteX2" fmla="*/ 0 w 960418"/>
                <a:gd name="connsiteY2" fmla="*/ 257442 h 257442"/>
                <a:gd name="connsiteX3" fmla="*/ 54721 w 960418"/>
                <a:gd name="connsiteY3" fmla="*/ 0 h 257442"/>
                <a:gd name="connsiteX0" fmla="*/ 1120718 w 1120718"/>
                <a:gd name="connsiteY0" fmla="*/ 0 h 257442"/>
                <a:gd name="connsiteX1" fmla="*/ 905697 w 1120718"/>
                <a:gd name="connsiteY1" fmla="*/ 257442 h 257442"/>
                <a:gd name="connsiteX2" fmla="*/ 0 w 1120718"/>
                <a:gd name="connsiteY2" fmla="*/ 257442 h 257442"/>
                <a:gd name="connsiteX3" fmla="*/ 54721 w 1120718"/>
                <a:gd name="connsiteY3" fmla="*/ 0 h 257442"/>
                <a:gd name="connsiteX0" fmla="*/ 1120718 w 1120718"/>
                <a:gd name="connsiteY0" fmla="*/ 0 h 257442"/>
                <a:gd name="connsiteX1" fmla="*/ 1065997 w 1120718"/>
                <a:gd name="connsiteY1" fmla="*/ 257442 h 257442"/>
                <a:gd name="connsiteX2" fmla="*/ 0 w 1120718"/>
                <a:gd name="connsiteY2" fmla="*/ 257442 h 257442"/>
                <a:gd name="connsiteX3" fmla="*/ 54721 w 1120718"/>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281021 w 1281021"/>
                <a:gd name="connsiteY0" fmla="*/ 0 h 257442"/>
                <a:gd name="connsiteX1" fmla="*/ 1065998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449334 w 1449334"/>
                <a:gd name="connsiteY0" fmla="*/ 0 h 257442"/>
                <a:gd name="connsiteX1" fmla="*/ 1226299 w 1449334"/>
                <a:gd name="connsiteY1" fmla="*/ 257442 h 257442"/>
                <a:gd name="connsiteX2" fmla="*/ 0 w 1449334"/>
                <a:gd name="connsiteY2" fmla="*/ 257442 h 257442"/>
                <a:gd name="connsiteX3" fmla="*/ 54720 w 1449334"/>
                <a:gd name="connsiteY3" fmla="*/ 0 h 257442"/>
                <a:gd name="connsiteX0" fmla="*/ 1449334 w 1449334"/>
                <a:gd name="connsiteY0" fmla="*/ 0 h 257442"/>
                <a:gd name="connsiteX1" fmla="*/ 1394613 w 1449334"/>
                <a:gd name="connsiteY1" fmla="*/ 257442 h 257442"/>
                <a:gd name="connsiteX2" fmla="*/ 0 w 1449334"/>
                <a:gd name="connsiteY2" fmla="*/ 257442 h 257442"/>
                <a:gd name="connsiteX3" fmla="*/ 54720 w 1449334"/>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1 w 1449335"/>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2 w 1449335"/>
                <a:gd name="connsiteY3" fmla="*/ 0 h 257442"/>
                <a:gd name="connsiteX0" fmla="*/ 1707868 w 1707868"/>
                <a:gd name="connsiteY0" fmla="*/ 0 h 257442"/>
                <a:gd name="connsiteX1" fmla="*/ 1394614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1 w 1707868"/>
                <a:gd name="connsiteY3" fmla="*/ 0 h 257442"/>
                <a:gd name="connsiteX0" fmla="*/ 1868167 w 1868167"/>
                <a:gd name="connsiteY0" fmla="*/ 0 h 257442"/>
                <a:gd name="connsiteX1" fmla="*/ 16531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2071749 w 2071749"/>
                <a:gd name="connsiteY0" fmla="*/ 0 h 257442"/>
                <a:gd name="connsiteX1" fmla="*/ 1813446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Lst>
              <a:ahLst/>
              <a:cxnLst>
                <a:cxn ang="0">
                  <a:pos x="connsiteX0" y="connsiteY0"/>
                </a:cxn>
                <a:cxn ang="0">
                  <a:pos x="connsiteX1" y="connsiteY1"/>
                </a:cxn>
                <a:cxn ang="0">
                  <a:pos x="connsiteX2" y="connsiteY2"/>
                </a:cxn>
                <a:cxn ang="0">
                  <a:pos x="connsiteX3" y="connsiteY3"/>
                </a:cxn>
              </a:cxnLst>
              <a:rect l="l" t="t" r="r" b="b"/>
              <a:pathLst>
                <a:path w="2071749" h="257442">
                  <a:moveTo>
                    <a:pt x="2071749" y="0"/>
                  </a:moveTo>
                  <a:lnTo>
                    <a:pt x="2017028"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2" name="btfpRunningAgenda2LevelTextRight417137">
              <a:extLst>
                <a:ext uri="{FF2B5EF4-FFF2-40B4-BE49-F238E27FC236}">
                  <a16:creationId xmlns:a16="http://schemas.microsoft.com/office/drawing/2014/main" id="{E01E7E7F-E6FD-4D02-8CAD-99CB60153A43}"/>
                </a:ext>
              </a:extLst>
            </p:cNvPr>
            <p:cNvSpPr txBox="1"/>
            <p:nvPr/>
          </p:nvSpPr>
          <p:spPr bwMode="gray">
            <a:xfrm>
              <a:off x="1615665" y="876300"/>
              <a:ext cx="201702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OVERVIEW</a:t>
              </a:r>
            </a:p>
          </p:txBody>
        </p:sp>
      </p:grpSp>
      <p:sp>
        <p:nvSpPr>
          <p:cNvPr id="2" name="Title 1">
            <a:extLst>
              <a:ext uri="{FF2B5EF4-FFF2-40B4-BE49-F238E27FC236}">
                <a16:creationId xmlns:a16="http://schemas.microsoft.com/office/drawing/2014/main" id="{6A702813-BF3B-42D5-A8A3-B73A69ED36E1}"/>
              </a:ext>
            </a:extLst>
          </p:cNvPr>
          <p:cNvSpPr>
            <a:spLocks noGrp="1"/>
          </p:cNvSpPr>
          <p:nvPr>
            <p:ph type="title"/>
          </p:nvPr>
        </p:nvSpPr>
        <p:spPr/>
        <p:txBody>
          <a:bodyPr vert="horz"/>
          <a:lstStyle/>
          <a:p>
            <a:r>
              <a:rPr lang="en-US" b="1"/>
              <a:t>Business overview | </a:t>
            </a:r>
            <a:r>
              <a:rPr lang="en-US"/>
              <a:t>Target 1 specializes in women and child health care with ~200 employees; Target 2 aims at serving rural areas with ~100 employees</a:t>
            </a:r>
            <a:endParaRPr lang="en-US" b="1"/>
          </a:p>
        </p:txBody>
      </p:sp>
      <p:grpSp>
        <p:nvGrpSpPr>
          <p:cNvPr id="885" name="btfpStatusSticker994032">
            <a:extLst>
              <a:ext uri="{FF2B5EF4-FFF2-40B4-BE49-F238E27FC236}">
                <a16:creationId xmlns:a16="http://schemas.microsoft.com/office/drawing/2014/main" id="{06389D25-F36F-4F7D-9ECB-090A73983E3C}"/>
              </a:ext>
            </a:extLst>
          </p:cNvPr>
          <p:cNvGrpSpPr/>
          <p:nvPr>
            <p:custDataLst>
              <p:tags r:id="rId5"/>
            </p:custDataLst>
          </p:nvPr>
        </p:nvGrpSpPr>
        <p:grpSpPr>
          <a:xfrm>
            <a:off x="10979506" y="955344"/>
            <a:ext cx="882294" cy="235611"/>
            <a:chOff x="-3097644" y="876300"/>
            <a:chExt cx="882294" cy="235611"/>
          </a:xfrm>
        </p:grpSpPr>
        <p:sp>
          <p:nvSpPr>
            <p:cNvPr id="886" name="btfpStatusStickerText994032">
              <a:extLst>
                <a:ext uri="{FF2B5EF4-FFF2-40B4-BE49-F238E27FC236}">
                  <a16:creationId xmlns:a16="http://schemas.microsoft.com/office/drawing/2014/main" id="{887E052C-A52C-42A6-9FA1-45E5A2712305}"/>
                </a:ext>
              </a:extLst>
            </p:cNvPr>
            <p:cNvSpPr txBox="1"/>
            <p:nvPr/>
          </p:nvSpPr>
          <p:spPr bwMode="gray">
            <a:xfrm>
              <a:off x="-3097644"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DRAFT</a:t>
              </a:r>
            </a:p>
          </p:txBody>
        </p:sp>
        <p:cxnSp>
          <p:nvCxnSpPr>
            <p:cNvPr id="887" name="btfpStatusStickerLine994032">
              <a:extLst>
                <a:ext uri="{FF2B5EF4-FFF2-40B4-BE49-F238E27FC236}">
                  <a16:creationId xmlns:a16="http://schemas.microsoft.com/office/drawing/2014/main" id="{A191E16A-6196-404A-9DC9-56E94FB77BC9}"/>
                </a:ext>
              </a:extLst>
            </p:cNvPr>
            <p:cNvCxnSpPr>
              <a:cxnSpLocks/>
            </p:cNvCxnSpPr>
            <p:nvPr/>
          </p:nvCxnSpPr>
          <p:spPr bwMode="gray">
            <a:xfrm rot="720000">
              <a:off x="-309764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E501BC13-0546-4913-8A47-72E79AA6C5A1}"/>
              </a:ext>
            </a:extLst>
          </p:cNvPr>
          <p:cNvGrpSpPr/>
          <p:nvPr/>
        </p:nvGrpSpPr>
        <p:grpSpPr>
          <a:xfrm>
            <a:off x="334963" y="1268413"/>
            <a:ext cx="1959839" cy="276999"/>
            <a:chOff x="334962" y="1268760"/>
            <a:chExt cx="1959839" cy="276999"/>
          </a:xfrm>
        </p:grpSpPr>
        <p:sp>
          <p:nvSpPr>
            <p:cNvPr id="17" name="Rectangle 16">
              <a:extLst>
                <a:ext uri="{FF2B5EF4-FFF2-40B4-BE49-F238E27FC236}">
                  <a16:creationId xmlns:a16="http://schemas.microsoft.com/office/drawing/2014/main" id="{0812DC96-1325-4362-85CC-11C7F5271A1F}"/>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a:solidFill>
                    <a:srgbClr val="CC0000"/>
                  </a:solidFill>
                </a:rPr>
                <a:t>Business description</a:t>
              </a:r>
            </a:p>
          </p:txBody>
        </p:sp>
        <p:cxnSp>
          <p:nvCxnSpPr>
            <p:cNvPr id="18" name="Straight Connector 17">
              <a:extLst>
                <a:ext uri="{FF2B5EF4-FFF2-40B4-BE49-F238E27FC236}">
                  <a16:creationId xmlns:a16="http://schemas.microsoft.com/office/drawing/2014/main" id="{0638DEED-3220-47D3-9170-15A43403A021}"/>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D99ECA29-447E-4F76-A37C-8E3B5EF7D6BC}"/>
              </a:ext>
            </a:extLst>
          </p:cNvPr>
          <p:cNvGrpSpPr/>
          <p:nvPr/>
        </p:nvGrpSpPr>
        <p:grpSpPr>
          <a:xfrm>
            <a:off x="5617147" y="1268413"/>
            <a:ext cx="1959839" cy="276999"/>
            <a:chOff x="334962" y="1268760"/>
            <a:chExt cx="1959839" cy="276999"/>
          </a:xfrm>
        </p:grpSpPr>
        <p:sp>
          <p:nvSpPr>
            <p:cNvPr id="101" name="Rectangle 100">
              <a:extLst>
                <a:ext uri="{FF2B5EF4-FFF2-40B4-BE49-F238E27FC236}">
                  <a16:creationId xmlns:a16="http://schemas.microsoft.com/office/drawing/2014/main" id="{3605E1C3-3D3A-4582-829A-85FD17851107}"/>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a:solidFill>
                    <a:srgbClr val="CC0000"/>
                  </a:solidFill>
                </a:rPr>
                <a:t>Geographic footprint</a:t>
              </a:r>
            </a:p>
          </p:txBody>
        </p:sp>
        <p:cxnSp>
          <p:nvCxnSpPr>
            <p:cNvPr id="102" name="Straight Connector 101">
              <a:extLst>
                <a:ext uri="{FF2B5EF4-FFF2-40B4-BE49-F238E27FC236}">
                  <a16:creationId xmlns:a16="http://schemas.microsoft.com/office/drawing/2014/main" id="{438B0578-7A36-4A89-985E-058B39205177}"/>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B44E872-7C3B-44F2-B27A-20A99AD4CB1D}"/>
              </a:ext>
            </a:extLst>
          </p:cNvPr>
          <p:cNvGrpSpPr/>
          <p:nvPr/>
        </p:nvGrpSpPr>
        <p:grpSpPr>
          <a:xfrm>
            <a:off x="7930761" y="3074080"/>
            <a:ext cx="1297008" cy="318924"/>
            <a:chOff x="7930761" y="3123125"/>
            <a:chExt cx="1297008" cy="318924"/>
          </a:xfrm>
        </p:grpSpPr>
        <p:sp>
          <p:nvSpPr>
            <p:cNvPr id="40" name="TextBox 39">
              <a:extLst>
                <a:ext uri="{FF2B5EF4-FFF2-40B4-BE49-F238E27FC236}">
                  <a16:creationId xmlns:a16="http://schemas.microsoft.com/office/drawing/2014/main" id="{2AE19A77-1A44-4F9C-A209-0C48EEA97E4C}"/>
                </a:ext>
              </a:extLst>
            </p:cNvPr>
            <p:cNvSpPr txBox="1"/>
            <p:nvPr/>
          </p:nvSpPr>
          <p:spPr bwMode="gray">
            <a:xfrm>
              <a:off x="8022775" y="3123125"/>
              <a:ext cx="1204994" cy="318924"/>
            </a:xfrm>
            <a:prstGeom prst="rect">
              <a:avLst/>
            </a:prstGeom>
            <a:noFill/>
          </p:spPr>
          <p:txBody>
            <a:bodyPr wrap="square" lIns="36000" tIns="36000" rIns="36000" bIns="36000" rtlCol="0">
              <a:spAutoFit/>
            </a:bodyPr>
            <a:lstStyle/>
            <a:p>
              <a:pPr marL="0" indent="0">
                <a:buNone/>
              </a:pPr>
              <a:r>
                <a:rPr lang="en-US" sz="800" b="1"/>
                <a:t>Target 1 clinics</a:t>
              </a:r>
              <a:br>
                <a:rPr lang="en-US" sz="800"/>
              </a:br>
              <a:r>
                <a:rPr lang="en-US" sz="800" b="1"/>
                <a:t>Target 1 hospitals</a:t>
              </a:r>
            </a:p>
          </p:txBody>
        </p:sp>
        <p:sp>
          <p:nvSpPr>
            <p:cNvPr id="43" name="Rectangle 42">
              <a:extLst>
                <a:ext uri="{FF2B5EF4-FFF2-40B4-BE49-F238E27FC236}">
                  <a16:creationId xmlns:a16="http://schemas.microsoft.com/office/drawing/2014/main" id="{B0C336DF-9F02-4D9D-ABBB-B1D0DA10AB34}"/>
                </a:ext>
              </a:extLst>
            </p:cNvPr>
            <p:cNvSpPr/>
            <p:nvPr/>
          </p:nvSpPr>
          <p:spPr bwMode="gray">
            <a:xfrm>
              <a:off x="7930761" y="3300973"/>
              <a:ext cx="91440" cy="91440"/>
            </a:xfrm>
            <a:prstGeom prst="rect">
              <a:avLst/>
            </a:prstGeom>
            <a:solidFill>
              <a:srgbClr val="CC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23" name="Rectangle 122">
              <a:extLst>
                <a:ext uri="{FF2B5EF4-FFF2-40B4-BE49-F238E27FC236}">
                  <a16:creationId xmlns:a16="http://schemas.microsoft.com/office/drawing/2014/main" id="{91D303CA-A118-4A4F-A180-9CF94CE54F5A}"/>
                </a:ext>
              </a:extLst>
            </p:cNvPr>
            <p:cNvSpPr/>
            <p:nvPr/>
          </p:nvSpPr>
          <p:spPr bwMode="gray">
            <a:xfrm>
              <a:off x="7930761" y="3166619"/>
              <a:ext cx="91440" cy="91440"/>
            </a:xfrm>
            <a:prstGeom prst="rect">
              <a:avLst/>
            </a:prstGeom>
            <a:solidFill>
              <a:srgbClr val="46647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65" name="Group 64">
            <a:extLst>
              <a:ext uri="{FF2B5EF4-FFF2-40B4-BE49-F238E27FC236}">
                <a16:creationId xmlns:a16="http://schemas.microsoft.com/office/drawing/2014/main" id="{632B4629-E645-478D-AF7A-E88A8E2CE19F}"/>
              </a:ext>
            </a:extLst>
          </p:cNvPr>
          <p:cNvGrpSpPr/>
          <p:nvPr/>
        </p:nvGrpSpPr>
        <p:grpSpPr>
          <a:xfrm>
            <a:off x="343837" y="3941849"/>
            <a:ext cx="1959839" cy="307777"/>
            <a:chOff x="334962" y="1268760"/>
            <a:chExt cx="1959839" cy="307777"/>
          </a:xfrm>
        </p:grpSpPr>
        <p:sp>
          <p:nvSpPr>
            <p:cNvPr id="66" name="Rectangle 65">
              <a:extLst>
                <a:ext uri="{FF2B5EF4-FFF2-40B4-BE49-F238E27FC236}">
                  <a16:creationId xmlns:a16="http://schemas.microsoft.com/office/drawing/2014/main" id="{E5692762-9CCD-4109-81C0-4F7B7551C444}"/>
                </a:ext>
              </a:extLst>
            </p:cNvPr>
            <p:cNvSpPr/>
            <p:nvPr/>
          </p:nvSpPr>
          <p:spPr>
            <a:xfrm>
              <a:off x="334962" y="1268760"/>
              <a:ext cx="1959839" cy="307777"/>
            </a:xfrm>
            <a:prstGeom prst="rect">
              <a:avLst/>
            </a:prstGeom>
          </p:spPr>
          <p:txBody>
            <a:bodyPr wrap="square" lIns="36000">
              <a:spAutoFit/>
            </a:bodyPr>
            <a:lstStyle/>
            <a:p>
              <a:pPr marL="0" indent="0">
                <a:spcBef>
                  <a:spcPts val="0"/>
                </a:spcBef>
                <a:buNone/>
              </a:pPr>
              <a:r>
                <a:rPr lang="en-US" sz="1400" b="1" spc="100">
                  <a:solidFill>
                    <a:srgbClr val="CC0000"/>
                  </a:solidFill>
                </a:rPr>
                <a:t>Segment overview</a:t>
              </a:r>
            </a:p>
          </p:txBody>
        </p:sp>
        <p:cxnSp>
          <p:nvCxnSpPr>
            <p:cNvPr id="67" name="Straight Connector 66">
              <a:extLst>
                <a:ext uri="{FF2B5EF4-FFF2-40B4-BE49-F238E27FC236}">
                  <a16:creationId xmlns:a16="http://schemas.microsoft.com/office/drawing/2014/main" id="{8FF25524-FFC5-45DB-93A2-29A60CFEC7BC}"/>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68" name="btfpTable602117">
            <a:extLst>
              <a:ext uri="{FF2B5EF4-FFF2-40B4-BE49-F238E27FC236}">
                <a16:creationId xmlns:a16="http://schemas.microsoft.com/office/drawing/2014/main" id="{75A816F1-37C3-4AAD-B9DD-20B5CA22670F}"/>
              </a:ext>
            </a:extLst>
          </p:cNvPr>
          <p:cNvGraphicFramePr>
            <a:graphicFrameLocks noGrp="1"/>
          </p:cNvGraphicFramePr>
          <p:nvPr>
            <p:custDataLst>
              <p:tags r:id="rId6"/>
            </p:custDataLst>
            <p:extLst>
              <p:ext uri="{D42A27DB-BD31-4B8C-83A1-F6EECF244321}">
                <p14:modId xmlns:p14="http://schemas.microsoft.com/office/powerpoint/2010/main" val="3482730581"/>
              </p:ext>
            </p:extLst>
          </p:nvPr>
        </p:nvGraphicFramePr>
        <p:xfrm>
          <a:off x="334963" y="4252514"/>
          <a:ext cx="11520340" cy="501536"/>
        </p:xfrm>
        <a:graphic>
          <a:graphicData uri="http://schemas.openxmlformats.org/drawingml/2006/table">
            <a:tbl>
              <a:tblPr firstRow="1" firstCol="1">
                <a:effectLst>
                  <a:outerShdw dist="38100" dir="2700000" sx="1000" sy="1000" algn="tl" rotWithShape="0">
                    <a:prstClr val="black">
                      <a:alpha val="40000"/>
                    </a:prstClr>
                  </a:outerShdw>
                </a:effectLst>
                <a:tableStyleId>{9D7B26C5-4107-4FEC-AEDC-1716B250A1EF}</a:tableStyleId>
              </a:tblPr>
              <a:tblGrid>
                <a:gridCol w="2304474">
                  <a:extLst>
                    <a:ext uri="{9D8B030D-6E8A-4147-A177-3AD203B41FA5}">
                      <a16:colId xmlns:a16="http://schemas.microsoft.com/office/drawing/2014/main" val="3915159736"/>
                    </a:ext>
                  </a:extLst>
                </a:gridCol>
                <a:gridCol w="2304474">
                  <a:extLst>
                    <a:ext uri="{9D8B030D-6E8A-4147-A177-3AD203B41FA5}">
                      <a16:colId xmlns:a16="http://schemas.microsoft.com/office/drawing/2014/main" val="91899777"/>
                    </a:ext>
                  </a:extLst>
                </a:gridCol>
                <a:gridCol w="2304474">
                  <a:extLst>
                    <a:ext uri="{9D8B030D-6E8A-4147-A177-3AD203B41FA5}">
                      <a16:colId xmlns:a16="http://schemas.microsoft.com/office/drawing/2014/main" val="3913698068"/>
                    </a:ext>
                  </a:extLst>
                </a:gridCol>
                <a:gridCol w="2304475">
                  <a:extLst>
                    <a:ext uri="{9D8B030D-6E8A-4147-A177-3AD203B41FA5}">
                      <a16:colId xmlns:a16="http://schemas.microsoft.com/office/drawing/2014/main" val="2090948386"/>
                    </a:ext>
                  </a:extLst>
                </a:gridCol>
                <a:gridCol w="2302443">
                  <a:extLst>
                    <a:ext uri="{9D8B030D-6E8A-4147-A177-3AD203B41FA5}">
                      <a16:colId xmlns:a16="http://schemas.microsoft.com/office/drawing/2014/main" val="517134994"/>
                    </a:ext>
                  </a:extLst>
                </a:gridCol>
              </a:tblGrid>
              <a:tr h="201565">
                <a:tc gridSpan="5">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100" b="1">
                          <a:solidFill>
                            <a:schemeClr val="bg1"/>
                          </a:solidFill>
                        </a:rPr>
                        <a:t>Care Continuum (Site of Care + Service)</a:t>
                      </a:r>
                    </a:p>
                  </a:txBody>
                  <a:tcPr marT="41564" marB="415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hMerge="1">
                  <a:txBody>
                    <a:bodyPr/>
                    <a:lstStyle/>
                    <a:p>
                      <a:pPr marL="0" indent="0" algn="ctr">
                        <a:spcBef>
                          <a:spcPts val="0"/>
                        </a:spcBef>
                        <a:buFontTx/>
                        <a:buNone/>
                      </a:pPr>
                      <a:endParaRPr lang="en-US" sz="1200" b="1">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marL="0" indent="0" algn="ctr">
                        <a:spcBef>
                          <a:spcPts val="0"/>
                        </a:spcBef>
                        <a:buFontTx/>
                        <a:buNone/>
                      </a:pPr>
                      <a:endParaRPr lang="en-US" sz="1200" b="1">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marL="0" indent="0" algn="ctr">
                        <a:spcBef>
                          <a:spcPts val="0"/>
                        </a:spcBef>
                        <a:buFontTx/>
                        <a:buNone/>
                      </a:pPr>
                      <a:endParaRPr lang="en-US" sz="1200" b="1">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hMerge="1">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endParaRPr lang="en-US" sz="1400" b="1">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57290630"/>
                  </a:ext>
                </a:extLst>
              </a:tr>
              <a:tr h="201565">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100" b="1" u="none">
                          <a:solidFill>
                            <a:srgbClr val="000000"/>
                          </a:solidFill>
                        </a:rPr>
                        <a:t>Acute Care</a:t>
                      </a:r>
                    </a:p>
                  </a:txBody>
                  <a:tcPr marT="34350" marB="3435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noFill/>
                      <a:prstDash val="solid"/>
                      <a:round/>
                      <a:headEnd type="none" w="med" len="med"/>
                      <a:tailEnd type="none" w="med" len="med"/>
                    </a:lnB>
                    <a:solidFill>
                      <a:schemeClr val="bg1">
                        <a:lumMod val="85000"/>
                      </a:schemeClr>
                    </a:solidFill>
                  </a:tcPr>
                </a:tc>
                <a:tc>
                  <a:txBody>
                    <a:bodyPr/>
                    <a:lstStyle/>
                    <a:p>
                      <a:pPr marL="0" indent="0" algn="ctr">
                        <a:buFontTx/>
                        <a:buNone/>
                      </a:pPr>
                      <a:r>
                        <a:rPr lang="en-US" sz="1100" b="1" u="none">
                          <a:solidFill>
                            <a:schemeClr val="tx1"/>
                          </a:solidFill>
                        </a:rPr>
                        <a:t>Ambulatory</a:t>
                      </a:r>
                    </a:p>
                  </a:txBody>
                  <a:tcPr marT="34350" marB="3435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noFill/>
                      <a:prstDash val="solid"/>
                      <a:round/>
                      <a:headEnd type="none" w="med" len="med"/>
                      <a:tailEnd type="none" w="med" len="med"/>
                    </a:lnB>
                    <a:solidFill>
                      <a:schemeClr val="bg1">
                        <a:lumMod val="85000"/>
                      </a:schemeClr>
                    </a:solidFill>
                  </a:tcPr>
                </a:tc>
                <a:tc>
                  <a:txBody>
                    <a:bodyPr/>
                    <a:lstStyle/>
                    <a:p>
                      <a:pPr marL="0" indent="0" algn="ctr">
                        <a:buFontTx/>
                        <a:buNone/>
                      </a:pPr>
                      <a:r>
                        <a:rPr lang="en-US" sz="1100" b="1" u="none">
                          <a:solidFill>
                            <a:schemeClr val="tx1"/>
                          </a:solidFill>
                        </a:rPr>
                        <a:t>Post-Acute</a:t>
                      </a:r>
                    </a:p>
                  </a:txBody>
                  <a:tcPr marT="34350" marB="3435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noFill/>
                      <a:prstDash val="solid"/>
                      <a:round/>
                      <a:headEnd type="none" w="med" len="med"/>
                      <a:tailEnd type="none" w="med" len="med"/>
                    </a:lnB>
                    <a:solidFill>
                      <a:schemeClr val="bg1">
                        <a:lumMod val="85000"/>
                      </a:schemeClr>
                    </a:solidFill>
                  </a:tcPr>
                </a:tc>
                <a:tc>
                  <a:txBody>
                    <a:bodyPr/>
                    <a:lstStyle/>
                    <a:p>
                      <a:pPr marL="0" indent="0" algn="ctr">
                        <a:buFontTx/>
                        <a:buNone/>
                      </a:pPr>
                      <a:r>
                        <a:rPr lang="en-US" sz="1100" b="1" u="none">
                          <a:solidFill>
                            <a:schemeClr val="tx1"/>
                          </a:solidFill>
                        </a:rPr>
                        <a:t>Retail Healthcare</a:t>
                      </a:r>
                    </a:p>
                  </a:txBody>
                  <a:tcPr marT="41564" marB="4156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noFill/>
                      <a:prstDash val="solid"/>
                      <a:round/>
                      <a:headEnd type="none" w="med" len="med"/>
                      <a:tailEnd type="none" w="med" len="med"/>
                    </a:lnB>
                    <a:solidFill>
                      <a:schemeClr val="bg1">
                        <a:lumMod val="85000"/>
                      </a:schemeClr>
                    </a:solidFill>
                  </a:tcPr>
                </a:tc>
                <a:tc>
                  <a:txBody>
                    <a:bodyPr/>
                    <a:lstStyle/>
                    <a:p>
                      <a:pPr marL="0" indent="0" algn="ctr">
                        <a:buFontTx/>
                        <a:buNone/>
                      </a:pPr>
                      <a:r>
                        <a:rPr lang="en-US" sz="1100" b="1" u="none">
                          <a:solidFill>
                            <a:schemeClr val="tx1"/>
                          </a:solidFill>
                        </a:rPr>
                        <a:t>Wellness</a:t>
                      </a:r>
                    </a:p>
                  </a:txBody>
                  <a:tcPr marT="34350" marB="3435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905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33428913"/>
                  </a:ext>
                </a:extLst>
              </a:tr>
            </a:tbl>
          </a:graphicData>
        </a:graphic>
      </p:graphicFrame>
      <p:sp>
        <p:nvSpPr>
          <p:cNvPr id="69" name="Rectangle 68">
            <a:extLst>
              <a:ext uri="{FF2B5EF4-FFF2-40B4-BE49-F238E27FC236}">
                <a16:creationId xmlns:a16="http://schemas.microsoft.com/office/drawing/2014/main" id="{92211831-2313-4715-91D2-1AE69AB4B35A}"/>
              </a:ext>
            </a:extLst>
          </p:cNvPr>
          <p:cNvSpPr/>
          <p:nvPr/>
        </p:nvSpPr>
        <p:spPr bwMode="gray">
          <a:xfrm>
            <a:off x="408913" y="4805987"/>
            <a:ext cx="2194560" cy="32004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bg1"/>
                </a:solidFill>
              </a:rPr>
              <a:t>Large Integrated Delivery Networks</a:t>
            </a:r>
          </a:p>
        </p:txBody>
      </p:sp>
      <p:sp>
        <p:nvSpPr>
          <p:cNvPr id="70" name="Rectangle 69">
            <a:extLst>
              <a:ext uri="{FF2B5EF4-FFF2-40B4-BE49-F238E27FC236}">
                <a16:creationId xmlns:a16="http://schemas.microsoft.com/office/drawing/2014/main" id="{A069F4D7-38AF-4997-BA3F-E0874668EAC7}"/>
              </a:ext>
            </a:extLst>
          </p:cNvPr>
          <p:cNvSpPr/>
          <p:nvPr/>
        </p:nvSpPr>
        <p:spPr bwMode="gray">
          <a:xfrm>
            <a:off x="408913" y="5340958"/>
            <a:ext cx="2194560" cy="32004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tx1"/>
                </a:solidFill>
              </a:rPr>
              <a:t>Community hospitals</a:t>
            </a:r>
          </a:p>
        </p:txBody>
      </p:sp>
      <p:sp>
        <p:nvSpPr>
          <p:cNvPr id="74" name="Rectangle 73">
            <a:extLst>
              <a:ext uri="{FF2B5EF4-FFF2-40B4-BE49-F238E27FC236}">
                <a16:creationId xmlns:a16="http://schemas.microsoft.com/office/drawing/2014/main" id="{249B620E-A36A-420F-8B25-3C5D8A895B63}"/>
              </a:ext>
            </a:extLst>
          </p:cNvPr>
          <p:cNvSpPr/>
          <p:nvPr/>
        </p:nvSpPr>
        <p:spPr bwMode="gray">
          <a:xfrm>
            <a:off x="2889607" y="4805987"/>
            <a:ext cx="1813686" cy="32004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Specialty care*</a:t>
            </a:r>
          </a:p>
        </p:txBody>
      </p:sp>
      <p:sp>
        <p:nvSpPr>
          <p:cNvPr id="79" name="Rectangle 78">
            <a:extLst>
              <a:ext uri="{FF2B5EF4-FFF2-40B4-BE49-F238E27FC236}">
                <a16:creationId xmlns:a16="http://schemas.microsoft.com/office/drawing/2014/main" id="{EEAEAA3B-89E4-41B1-AA60-03A782BFAC5C}"/>
              </a:ext>
            </a:extLst>
          </p:cNvPr>
          <p:cNvSpPr/>
          <p:nvPr/>
        </p:nvSpPr>
        <p:spPr bwMode="gray">
          <a:xfrm>
            <a:off x="2889607" y="5340958"/>
            <a:ext cx="1813686" cy="320040"/>
          </a:xfrm>
          <a:prstGeom prst="rect">
            <a:avLst/>
          </a:prstGeom>
          <a:solidFill>
            <a:srgbClr val="5078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Behavioral health clinics</a:t>
            </a:r>
          </a:p>
        </p:txBody>
      </p:sp>
      <p:sp>
        <p:nvSpPr>
          <p:cNvPr id="80" name="Rectangle 79">
            <a:extLst>
              <a:ext uri="{FF2B5EF4-FFF2-40B4-BE49-F238E27FC236}">
                <a16:creationId xmlns:a16="http://schemas.microsoft.com/office/drawing/2014/main" id="{0FEFF501-EA23-428B-B5F4-166ECC7206C0}"/>
              </a:ext>
            </a:extLst>
          </p:cNvPr>
          <p:cNvSpPr/>
          <p:nvPr/>
        </p:nvSpPr>
        <p:spPr bwMode="gray">
          <a:xfrm>
            <a:off x="2889607" y="5875930"/>
            <a:ext cx="1813686" cy="32004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000000"/>
                </a:solidFill>
              </a:rPr>
              <a:t>Community health clinics</a:t>
            </a:r>
          </a:p>
        </p:txBody>
      </p:sp>
      <p:sp>
        <p:nvSpPr>
          <p:cNvPr id="81" name="Rectangle 80">
            <a:extLst>
              <a:ext uri="{FF2B5EF4-FFF2-40B4-BE49-F238E27FC236}">
                <a16:creationId xmlns:a16="http://schemas.microsoft.com/office/drawing/2014/main" id="{E47D116F-89F4-4039-88FD-D7D6CD3F4860}"/>
              </a:ext>
            </a:extLst>
          </p:cNvPr>
          <p:cNvSpPr/>
          <p:nvPr/>
        </p:nvSpPr>
        <p:spPr bwMode="gray">
          <a:xfrm>
            <a:off x="5098473" y="4805987"/>
            <a:ext cx="1995055" cy="22860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000000"/>
                </a:solidFill>
              </a:rPr>
              <a:t>Home health</a:t>
            </a:r>
          </a:p>
        </p:txBody>
      </p:sp>
      <p:sp>
        <p:nvSpPr>
          <p:cNvPr id="82" name="Rectangle 81">
            <a:extLst>
              <a:ext uri="{FF2B5EF4-FFF2-40B4-BE49-F238E27FC236}">
                <a16:creationId xmlns:a16="http://schemas.microsoft.com/office/drawing/2014/main" id="{E044315A-335C-4A08-9D4B-8690D2FB4720}"/>
              </a:ext>
            </a:extLst>
          </p:cNvPr>
          <p:cNvSpPr/>
          <p:nvPr/>
        </p:nvSpPr>
        <p:spPr bwMode="gray">
          <a:xfrm>
            <a:off x="5098473" y="5097932"/>
            <a:ext cx="1995055" cy="22860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000000"/>
                </a:solidFill>
              </a:rPr>
              <a:t>Hospice</a:t>
            </a:r>
          </a:p>
        </p:txBody>
      </p:sp>
      <p:sp>
        <p:nvSpPr>
          <p:cNvPr id="83" name="Rectangle 82">
            <a:extLst>
              <a:ext uri="{FF2B5EF4-FFF2-40B4-BE49-F238E27FC236}">
                <a16:creationId xmlns:a16="http://schemas.microsoft.com/office/drawing/2014/main" id="{042A5371-B0D7-4994-B2B6-BE6007258209}"/>
              </a:ext>
            </a:extLst>
          </p:cNvPr>
          <p:cNvSpPr/>
          <p:nvPr/>
        </p:nvSpPr>
        <p:spPr bwMode="gray">
          <a:xfrm>
            <a:off x="5098473" y="5389877"/>
            <a:ext cx="1995055" cy="22860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000000"/>
                </a:solidFill>
              </a:rPr>
              <a:t>Skilled nursing facility</a:t>
            </a:r>
          </a:p>
        </p:txBody>
      </p:sp>
      <p:sp>
        <p:nvSpPr>
          <p:cNvPr id="84" name="Rectangle 83">
            <a:extLst>
              <a:ext uri="{FF2B5EF4-FFF2-40B4-BE49-F238E27FC236}">
                <a16:creationId xmlns:a16="http://schemas.microsoft.com/office/drawing/2014/main" id="{D12E88C3-9D89-4512-B33C-6D6F929A9C0D}"/>
              </a:ext>
            </a:extLst>
          </p:cNvPr>
          <p:cNvSpPr/>
          <p:nvPr/>
        </p:nvSpPr>
        <p:spPr bwMode="gray">
          <a:xfrm>
            <a:off x="5098473" y="5681822"/>
            <a:ext cx="1995055" cy="22860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Inpatient rehabilitation facilities</a:t>
            </a:r>
          </a:p>
        </p:txBody>
      </p:sp>
      <p:sp>
        <p:nvSpPr>
          <p:cNvPr id="85" name="Rectangle 84">
            <a:extLst>
              <a:ext uri="{FF2B5EF4-FFF2-40B4-BE49-F238E27FC236}">
                <a16:creationId xmlns:a16="http://schemas.microsoft.com/office/drawing/2014/main" id="{5E8CE394-9132-4A41-9B26-CA2677E82C98}"/>
              </a:ext>
            </a:extLst>
          </p:cNvPr>
          <p:cNvSpPr/>
          <p:nvPr/>
        </p:nvSpPr>
        <p:spPr bwMode="gray">
          <a:xfrm>
            <a:off x="5098473" y="5973768"/>
            <a:ext cx="1995055" cy="22860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000000"/>
                </a:solidFill>
              </a:rPr>
              <a:t>AL/IL/CCRC#</a:t>
            </a:r>
          </a:p>
        </p:txBody>
      </p:sp>
      <p:sp>
        <p:nvSpPr>
          <p:cNvPr id="86" name="Rectangle 85">
            <a:extLst>
              <a:ext uri="{FF2B5EF4-FFF2-40B4-BE49-F238E27FC236}">
                <a16:creationId xmlns:a16="http://schemas.microsoft.com/office/drawing/2014/main" id="{3E47C448-9032-4AB6-9080-2E37AA03979C}"/>
              </a:ext>
            </a:extLst>
          </p:cNvPr>
          <p:cNvSpPr/>
          <p:nvPr/>
        </p:nvSpPr>
        <p:spPr bwMode="gray">
          <a:xfrm>
            <a:off x="7320136" y="4805987"/>
            <a:ext cx="1023778" cy="2286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Dermatology</a:t>
            </a:r>
          </a:p>
        </p:txBody>
      </p:sp>
      <p:sp>
        <p:nvSpPr>
          <p:cNvPr id="87" name="Rectangle 86">
            <a:extLst>
              <a:ext uri="{FF2B5EF4-FFF2-40B4-BE49-F238E27FC236}">
                <a16:creationId xmlns:a16="http://schemas.microsoft.com/office/drawing/2014/main" id="{C1EA09D4-5E9A-4FA8-95EF-B75C1A799861}"/>
              </a:ext>
            </a:extLst>
          </p:cNvPr>
          <p:cNvSpPr/>
          <p:nvPr/>
        </p:nvSpPr>
        <p:spPr bwMode="gray">
          <a:xfrm>
            <a:off x="7320136" y="5098604"/>
            <a:ext cx="1023778" cy="2286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900"/>
              </a:spcBef>
              <a:spcAft>
                <a:spcPts val="0"/>
              </a:spcAft>
              <a:buClrTx/>
              <a:buSzTx/>
              <a:buFontTx/>
              <a:buNone/>
              <a:tabLst/>
              <a:defRPr/>
            </a:pPr>
            <a:r>
              <a:rPr lang="en-US" sz="900" i="0">
                <a:solidFill>
                  <a:srgbClr val="FFFFFF"/>
                </a:solidFill>
              </a:rPr>
              <a:t>Diagnostic Imaging</a:t>
            </a:r>
          </a:p>
        </p:txBody>
      </p:sp>
      <p:sp>
        <p:nvSpPr>
          <p:cNvPr id="88" name="Rectangle 87">
            <a:extLst>
              <a:ext uri="{FF2B5EF4-FFF2-40B4-BE49-F238E27FC236}">
                <a16:creationId xmlns:a16="http://schemas.microsoft.com/office/drawing/2014/main" id="{2720EF53-8735-432F-A3D0-EF5AFD9FF9D1}"/>
              </a:ext>
            </a:extLst>
          </p:cNvPr>
          <p:cNvSpPr/>
          <p:nvPr/>
        </p:nvSpPr>
        <p:spPr bwMode="gray">
          <a:xfrm>
            <a:off x="7320136" y="5391221"/>
            <a:ext cx="1023778" cy="22860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Dental</a:t>
            </a:r>
          </a:p>
        </p:txBody>
      </p:sp>
      <p:sp>
        <p:nvSpPr>
          <p:cNvPr id="89" name="Rectangle 88">
            <a:extLst>
              <a:ext uri="{FF2B5EF4-FFF2-40B4-BE49-F238E27FC236}">
                <a16:creationId xmlns:a16="http://schemas.microsoft.com/office/drawing/2014/main" id="{56362C51-6EEC-4374-B4EF-FDBE095C4F88}"/>
              </a:ext>
            </a:extLst>
          </p:cNvPr>
          <p:cNvSpPr/>
          <p:nvPr/>
        </p:nvSpPr>
        <p:spPr bwMode="gray">
          <a:xfrm>
            <a:off x="7320136" y="5683838"/>
            <a:ext cx="1023778" cy="22860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ts val="900"/>
              </a:spcBef>
              <a:spcAft>
                <a:spcPts val="0"/>
              </a:spcAft>
              <a:buClrTx/>
              <a:buSzTx/>
              <a:buFontTx/>
              <a:buNone/>
              <a:tabLst/>
              <a:defRPr/>
            </a:pPr>
            <a:r>
              <a:rPr lang="en-US" sz="900" i="0">
                <a:solidFill>
                  <a:srgbClr val="FFFFFF"/>
                </a:solidFill>
              </a:rPr>
              <a:t>Ear,</a:t>
            </a:r>
            <a:r>
              <a:rPr lang="en-US" sz="900" i="0" baseline="0">
                <a:solidFill>
                  <a:srgbClr val="FFFFFF"/>
                </a:solidFill>
              </a:rPr>
              <a:t> Nose and Throat</a:t>
            </a:r>
            <a:endParaRPr lang="en-US" sz="900" i="0">
              <a:solidFill>
                <a:srgbClr val="FFFFFF"/>
              </a:solidFill>
            </a:endParaRPr>
          </a:p>
        </p:txBody>
      </p:sp>
      <p:sp>
        <p:nvSpPr>
          <p:cNvPr id="90" name="Rectangle 89">
            <a:extLst>
              <a:ext uri="{FF2B5EF4-FFF2-40B4-BE49-F238E27FC236}">
                <a16:creationId xmlns:a16="http://schemas.microsoft.com/office/drawing/2014/main" id="{FFDD6E31-04DB-427B-8768-4B32AC92FAB0}"/>
              </a:ext>
            </a:extLst>
          </p:cNvPr>
          <p:cNvSpPr/>
          <p:nvPr/>
        </p:nvSpPr>
        <p:spPr bwMode="gray">
          <a:xfrm>
            <a:off x="7320136" y="5976454"/>
            <a:ext cx="1023778" cy="228600"/>
          </a:xfrm>
          <a:prstGeom prst="rect">
            <a:avLst/>
          </a:prstGeom>
          <a:solidFill>
            <a:srgbClr val="C0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Fertility</a:t>
            </a:r>
          </a:p>
        </p:txBody>
      </p:sp>
      <p:sp>
        <p:nvSpPr>
          <p:cNvPr id="91" name="Rectangle 90">
            <a:extLst>
              <a:ext uri="{FF2B5EF4-FFF2-40B4-BE49-F238E27FC236}">
                <a16:creationId xmlns:a16="http://schemas.microsoft.com/office/drawing/2014/main" id="{F9D5D44D-DE70-434A-8AB0-372DD52708E8}"/>
              </a:ext>
            </a:extLst>
          </p:cNvPr>
          <p:cNvSpPr/>
          <p:nvPr/>
        </p:nvSpPr>
        <p:spPr bwMode="gray">
          <a:xfrm>
            <a:off x="8456283" y="4805987"/>
            <a:ext cx="1023778" cy="22860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Optometry</a:t>
            </a:r>
          </a:p>
        </p:txBody>
      </p:sp>
      <p:sp>
        <p:nvSpPr>
          <p:cNvPr id="92" name="Rectangle 91">
            <a:extLst>
              <a:ext uri="{FF2B5EF4-FFF2-40B4-BE49-F238E27FC236}">
                <a16:creationId xmlns:a16="http://schemas.microsoft.com/office/drawing/2014/main" id="{20BBD2A7-231C-48F4-A392-998BE473EA38}"/>
              </a:ext>
            </a:extLst>
          </p:cNvPr>
          <p:cNvSpPr/>
          <p:nvPr/>
        </p:nvSpPr>
        <p:spPr bwMode="gray">
          <a:xfrm>
            <a:off x="8456283" y="5129062"/>
            <a:ext cx="1023778" cy="22860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tx1"/>
                </a:solidFill>
              </a:rPr>
              <a:t>Veterinary</a:t>
            </a:r>
          </a:p>
        </p:txBody>
      </p:sp>
      <p:sp>
        <p:nvSpPr>
          <p:cNvPr id="97" name="Rectangle 96">
            <a:extLst>
              <a:ext uri="{FF2B5EF4-FFF2-40B4-BE49-F238E27FC236}">
                <a16:creationId xmlns:a16="http://schemas.microsoft.com/office/drawing/2014/main" id="{FD376DB1-C00A-4E51-A9C0-B6640397DF85}"/>
              </a:ext>
            </a:extLst>
          </p:cNvPr>
          <p:cNvSpPr/>
          <p:nvPr/>
        </p:nvSpPr>
        <p:spPr bwMode="gray">
          <a:xfrm>
            <a:off x="8456283" y="5452137"/>
            <a:ext cx="1023778" cy="228600"/>
          </a:xfrm>
          <a:prstGeom prst="rect">
            <a:avLst/>
          </a:prstGeom>
          <a:solidFill>
            <a:srgbClr val="5078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bg1"/>
                </a:solidFill>
              </a:rPr>
              <a:t>Med Spa / Aesthetics</a:t>
            </a:r>
            <a:endParaRPr lang="en-US" sz="900">
              <a:solidFill>
                <a:schemeClr val="bg1"/>
              </a:solidFill>
            </a:endParaRPr>
          </a:p>
        </p:txBody>
      </p:sp>
      <p:sp>
        <p:nvSpPr>
          <p:cNvPr id="98" name="Rectangle 97">
            <a:extLst>
              <a:ext uri="{FF2B5EF4-FFF2-40B4-BE49-F238E27FC236}">
                <a16:creationId xmlns:a16="http://schemas.microsoft.com/office/drawing/2014/main" id="{2D86A909-20C2-4EB9-95B9-F3CCF1F31063}"/>
              </a:ext>
            </a:extLst>
          </p:cNvPr>
          <p:cNvSpPr/>
          <p:nvPr/>
        </p:nvSpPr>
        <p:spPr bwMode="gray">
          <a:xfrm>
            <a:off x="8456283" y="5775212"/>
            <a:ext cx="1023778" cy="22860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rgbClr val="FFFFFF"/>
                </a:solidFill>
              </a:rPr>
              <a:t>Physical Therapy</a:t>
            </a:r>
          </a:p>
        </p:txBody>
      </p:sp>
      <p:sp>
        <p:nvSpPr>
          <p:cNvPr id="99" name="Rectangle 98">
            <a:extLst>
              <a:ext uri="{FF2B5EF4-FFF2-40B4-BE49-F238E27FC236}">
                <a16:creationId xmlns:a16="http://schemas.microsoft.com/office/drawing/2014/main" id="{62C30A70-AC5A-4C83-A2D9-DC35FE0EA259}"/>
              </a:ext>
            </a:extLst>
          </p:cNvPr>
          <p:cNvSpPr/>
          <p:nvPr/>
        </p:nvSpPr>
        <p:spPr bwMode="gray">
          <a:xfrm>
            <a:off x="9940442" y="4805987"/>
            <a:ext cx="1498914" cy="18288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tx1"/>
                </a:solidFill>
              </a:rPr>
              <a:t>Yoga</a:t>
            </a:r>
            <a:endParaRPr lang="en-US" sz="900" b="1" i="0">
              <a:solidFill>
                <a:srgbClr val="000000"/>
              </a:solidFill>
            </a:endParaRPr>
          </a:p>
        </p:txBody>
      </p:sp>
      <p:sp>
        <p:nvSpPr>
          <p:cNvPr id="103" name="Rectangle 102">
            <a:extLst>
              <a:ext uri="{FF2B5EF4-FFF2-40B4-BE49-F238E27FC236}">
                <a16:creationId xmlns:a16="http://schemas.microsoft.com/office/drawing/2014/main" id="{4F70018A-4856-4CB0-A6C5-DCDBABCD78A2}"/>
              </a:ext>
            </a:extLst>
          </p:cNvPr>
          <p:cNvSpPr/>
          <p:nvPr/>
        </p:nvSpPr>
        <p:spPr bwMode="gray">
          <a:xfrm>
            <a:off x="9940442" y="5106202"/>
            <a:ext cx="1498914" cy="18288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a:solidFill>
                  <a:schemeClr val="tx1"/>
                </a:solidFill>
              </a:rPr>
              <a:t>Mindfulness</a:t>
            </a:r>
            <a:endParaRPr lang="en-US" sz="900" b="1" i="0">
              <a:solidFill>
                <a:srgbClr val="000000"/>
              </a:solidFill>
            </a:endParaRPr>
          </a:p>
        </p:txBody>
      </p:sp>
      <p:sp>
        <p:nvSpPr>
          <p:cNvPr id="104" name="Rectangle 103">
            <a:extLst>
              <a:ext uri="{FF2B5EF4-FFF2-40B4-BE49-F238E27FC236}">
                <a16:creationId xmlns:a16="http://schemas.microsoft.com/office/drawing/2014/main" id="{7C89C74B-50E0-4B0E-B345-7C4D8FE075BE}"/>
              </a:ext>
            </a:extLst>
          </p:cNvPr>
          <p:cNvSpPr/>
          <p:nvPr/>
        </p:nvSpPr>
        <p:spPr bwMode="gray">
          <a:xfrm>
            <a:off x="9940442" y="5406417"/>
            <a:ext cx="1498914" cy="18288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900"/>
              </a:spcBef>
              <a:buNone/>
            </a:pPr>
            <a:r>
              <a:rPr lang="en-US" sz="900" i="0">
                <a:solidFill>
                  <a:schemeClr val="tx1"/>
                </a:solidFill>
              </a:rPr>
              <a:t>Guided</a:t>
            </a:r>
            <a:r>
              <a:rPr lang="en-US" sz="900" i="0" baseline="0">
                <a:solidFill>
                  <a:schemeClr val="tx1"/>
                </a:solidFill>
              </a:rPr>
              <a:t> meditation</a:t>
            </a:r>
          </a:p>
        </p:txBody>
      </p:sp>
      <p:sp>
        <p:nvSpPr>
          <p:cNvPr id="105" name="Rectangle 104">
            <a:extLst>
              <a:ext uri="{FF2B5EF4-FFF2-40B4-BE49-F238E27FC236}">
                <a16:creationId xmlns:a16="http://schemas.microsoft.com/office/drawing/2014/main" id="{401E4CC4-99D8-4928-8A4C-771C700138E1}"/>
              </a:ext>
            </a:extLst>
          </p:cNvPr>
          <p:cNvSpPr/>
          <p:nvPr/>
        </p:nvSpPr>
        <p:spPr bwMode="gray">
          <a:xfrm>
            <a:off x="9940442" y="5706632"/>
            <a:ext cx="1498914" cy="18288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900"/>
              </a:spcBef>
              <a:buNone/>
            </a:pPr>
            <a:r>
              <a:rPr lang="en-US" sz="900" i="0" baseline="0">
                <a:solidFill>
                  <a:schemeClr val="tx1"/>
                </a:solidFill>
              </a:rPr>
              <a:t>Pet therapy</a:t>
            </a:r>
          </a:p>
        </p:txBody>
      </p:sp>
      <p:sp>
        <p:nvSpPr>
          <p:cNvPr id="106" name="Rectangle 105">
            <a:extLst>
              <a:ext uri="{FF2B5EF4-FFF2-40B4-BE49-F238E27FC236}">
                <a16:creationId xmlns:a16="http://schemas.microsoft.com/office/drawing/2014/main" id="{21F185C2-E245-47F3-8F7B-ED09954F7B47}"/>
              </a:ext>
            </a:extLst>
          </p:cNvPr>
          <p:cNvSpPr/>
          <p:nvPr/>
        </p:nvSpPr>
        <p:spPr bwMode="gray">
          <a:xfrm>
            <a:off x="9940442" y="6006847"/>
            <a:ext cx="1498914" cy="18288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900" i="0" baseline="0">
                <a:solidFill>
                  <a:schemeClr val="tx1"/>
                </a:solidFill>
              </a:rPr>
              <a:t>Fitness^</a:t>
            </a:r>
            <a:endParaRPr lang="en-US" sz="900" i="0">
              <a:solidFill>
                <a:schemeClr val="tx1"/>
              </a:solidFill>
            </a:endParaRPr>
          </a:p>
        </p:txBody>
      </p:sp>
      <p:sp>
        <p:nvSpPr>
          <p:cNvPr id="27" name="btfpNotesBox556933">
            <a:extLst>
              <a:ext uri="{FF2B5EF4-FFF2-40B4-BE49-F238E27FC236}">
                <a16:creationId xmlns:a16="http://schemas.microsoft.com/office/drawing/2014/main" id="{E9E6003C-6053-43CD-A6BE-CC4E11686F1F}"/>
              </a:ext>
            </a:extLst>
          </p:cNvPr>
          <p:cNvSpPr txBox="1"/>
          <p:nvPr>
            <p:custDataLst>
              <p:tags r:id="rId7"/>
            </p:custDataLst>
          </p:nvPr>
        </p:nvSpPr>
        <p:spPr bwMode="gray">
          <a:xfrm>
            <a:off x="330199" y="6196568"/>
            <a:ext cx="11531600" cy="369332"/>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 Broadly defined – opportunity to deep-dive on specialties – e.g., Substance use disorder, ESRD and dialysis, oncology, cardiology, etc.; (#) CCRC = Continuing Care Retirement Community, AL = Assisted Living, IL = Independent Living; (^) Includes offerings catering to Slimming &amp; health sport therapy, Sleep disorders, etc.; (1) BPJS healthcare program (BPJS Kesehatan) is a government-run universal health insurance program in Indonesia offering a range of healthcare services, including inpatient and outpatient care, maternity care, dental care, and emergency services; (1) </a:t>
            </a:r>
            <a:r>
              <a:rPr lang="en-GB" sz="800">
                <a:solidFill>
                  <a:srgbClr val="000000"/>
                </a:solidFill>
              </a:rPr>
              <a:t>Data for 5 sites of Target 1 Hospitals, revenue figures not available for Target 2</a:t>
            </a:r>
            <a:r>
              <a:rPr lang="en-US" sz="800">
                <a:solidFill>
                  <a:srgbClr val="000000"/>
                </a:solidFill>
              </a:rPr>
              <a:t> | Source: Company website, company reports, Lit. search, Bain analysis</a:t>
            </a:r>
          </a:p>
        </p:txBody>
      </p:sp>
      <p:grpSp>
        <p:nvGrpSpPr>
          <p:cNvPr id="4" name="Group 3">
            <a:extLst>
              <a:ext uri="{FF2B5EF4-FFF2-40B4-BE49-F238E27FC236}">
                <a16:creationId xmlns:a16="http://schemas.microsoft.com/office/drawing/2014/main" id="{D3AD4C03-D6E1-4F61-99C8-22468D8EED68}"/>
              </a:ext>
            </a:extLst>
          </p:cNvPr>
          <p:cNvGrpSpPr/>
          <p:nvPr/>
        </p:nvGrpSpPr>
        <p:grpSpPr>
          <a:xfrm>
            <a:off x="7266087" y="3912618"/>
            <a:ext cx="4597724" cy="318924"/>
            <a:chOff x="7266087" y="3884043"/>
            <a:chExt cx="4597724" cy="318924"/>
          </a:xfrm>
        </p:grpSpPr>
        <p:sp>
          <p:nvSpPr>
            <p:cNvPr id="108" name="Rectangle 107">
              <a:extLst>
                <a:ext uri="{FF2B5EF4-FFF2-40B4-BE49-F238E27FC236}">
                  <a16:creationId xmlns:a16="http://schemas.microsoft.com/office/drawing/2014/main" id="{15CD7328-4FA7-45CA-AF7D-FE8A4809B023}"/>
                </a:ext>
              </a:extLst>
            </p:cNvPr>
            <p:cNvSpPr/>
            <p:nvPr/>
          </p:nvSpPr>
          <p:spPr bwMode="gray">
            <a:xfrm>
              <a:off x="7266087" y="3963426"/>
              <a:ext cx="599908" cy="16015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i="1">
                  <a:solidFill>
                    <a:schemeClr val="tx1"/>
                  </a:solidFill>
                </a:rPr>
                <a:t>Legend:</a:t>
              </a:r>
              <a:endParaRPr lang="en-GB" sz="1000" b="1" i="1">
                <a:solidFill>
                  <a:schemeClr val="tx1"/>
                </a:solidFill>
              </a:endParaRPr>
            </a:p>
          </p:txBody>
        </p:sp>
        <p:grpSp>
          <p:nvGrpSpPr>
            <p:cNvPr id="3" name="Group 2">
              <a:extLst>
                <a:ext uri="{FF2B5EF4-FFF2-40B4-BE49-F238E27FC236}">
                  <a16:creationId xmlns:a16="http://schemas.microsoft.com/office/drawing/2014/main" id="{5FBE757C-8ED6-474A-BA4A-21A71B6C9EB8}"/>
                </a:ext>
              </a:extLst>
            </p:cNvPr>
            <p:cNvGrpSpPr/>
            <p:nvPr/>
          </p:nvGrpSpPr>
          <p:grpSpPr>
            <a:xfrm>
              <a:off x="7871885" y="3884043"/>
              <a:ext cx="3991926" cy="318924"/>
              <a:chOff x="7871885" y="3884043"/>
              <a:chExt cx="3991926" cy="318924"/>
            </a:xfrm>
          </p:grpSpPr>
          <p:sp>
            <p:nvSpPr>
              <p:cNvPr id="107" name="TextBox 106">
                <a:extLst>
                  <a:ext uri="{FF2B5EF4-FFF2-40B4-BE49-F238E27FC236}">
                    <a16:creationId xmlns:a16="http://schemas.microsoft.com/office/drawing/2014/main" id="{A781153B-3366-485E-9926-13CDFBDD0CBD}"/>
                  </a:ext>
                </a:extLst>
              </p:cNvPr>
              <p:cNvSpPr txBox="1"/>
              <p:nvPr/>
            </p:nvSpPr>
            <p:spPr bwMode="gray">
              <a:xfrm>
                <a:off x="10583651" y="3884043"/>
                <a:ext cx="1280160" cy="318924"/>
              </a:xfrm>
              <a:prstGeom prst="rect">
                <a:avLst/>
              </a:prstGeom>
              <a:solidFill>
                <a:srgbClr val="C00000"/>
              </a:solidFill>
              <a:ln w="19050">
                <a:noFill/>
                <a:prstDash val="sysDash"/>
              </a:ln>
            </p:spPr>
            <p:txBody>
              <a:bodyPr wrap="square" lIns="36000" tIns="36000" rIns="36000" bIns="36000" rtlCol="0" anchor="ctr">
                <a:spAutoFit/>
              </a:bodyPr>
              <a:lstStyle/>
              <a:p>
                <a:pPr marL="0" indent="0" algn="ctr">
                  <a:buNone/>
                </a:pPr>
                <a:r>
                  <a:rPr lang="en-US" sz="800" b="1">
                    <a:solidFill>
                      <a:schemeClr val="bg1"/>
                    </a:solidFill>
                  </a:rPr>
                  <a:t>Target 1 and Target 2 operations</a:t>
                </a:r>
              </a:p>
            </p:txBody>
          </p:sp>
          <p:sp>
            <p:nvSpPr>
              <p:cNvPr id="75" name="TextBox 74">
                <a:extLst>
                  <a:ext uri="{FF2B5EF4-FFF2-40B4-BE49-F238E27FC236}">
                    <a16:creationId xmlns:a16="http://schemas.microsoft.com/office/drawing/2014/main" id="{9EC16416-DADC-43B0-8530-994B6D7DFBE3}"/>
                  </a:ext>
                </a:extLst>
              </p:cNvPr>
              <p:cNvSpPr txBox="1"/>
              <p:nvPr/>
            </p:nvSpPr>
            <p:spPr bwMode="gray">
              <a:xfrm>
                <a:off x="9227768" y="3950473"/>
                <a:ext cx="1280160" cy="195814"/>
              </a:xfrm>
              <a:prstGeom prst="rect">
                <a:avLst/>
              </a:prstGeom>
              <a:solidFill>
                <a:srgbClr val="46647B"/>
              </a:solidFill>
              <a:ln w="19050">
                <a:noFill/>
                <a:prstDash val="sysDash"/>
              </a:ln>
            </p:spPr>
            <p:txBody>
              <a:bodyPr wrap="square" lIns="36000" tIns="36000" rIns="36000" bIns="36000" rtlCol="0" anchor="ctr">
                <a:spAutoFit/>
              </a:bodyPr>
              <a:lstStyle/>
              <a:p>
                <a:pPr marL="0" indent="0" algn="ctr">
                  <a:buNone/>
                </a:pPr>
                <a:r>
                  <a:rPr lang="en-US" sz="800" b="1">
                    <a:solidFill>
                      <a:srgbClr val="FFFFFF"/>
                    </a:solidFill>
                  </a:rPr>
                  <a:t>Target 2 operations</a:t>
                </a:r>
              </a:p>
            </p:txBody>
          </p:sp>
          <p:sp>
            <p:nvSpPr>
              <p:cNvPr id="76" name="TextBox 75">
                <a:extLst>
                  <a:ext uri="{FF2B5EF4-FFF2-40B4-BE49-F238E27FC236}">
                    <a16:creationId xmlns:a16="http://schemas.microsoft.com/office/drawing/2014/main" id="{AF757203-67F6-4999-95D9-3E4315D7F054}"/>
                  </a:ext>
                </a:extLst>
              </p:cNvPr>
              <p:cNvSpPr txBox="1"/>
              <p:nvPr/>
            </p:nvSpPr>
            <p:spPr bwMode="gray">
              <a:xfrm>
                <a:off x="7871885" y="3947756"/>
                <a:ext cx="1280160" cy="195814"/>
              </a:xfrm>
              <a:prstGeom prst="rect">
                <a:avLst/>
              </a:prstGeom>
              <a:solidFill>
                <a:srgbClr val="507867"/>
              </a:solidFill>
              <a:ln w="19050">
                <a:noFill/>
                <a:prstDash val="sysDash"/>
              </a:ln>
            </p:spPr>
            <p:txBody>
              <a:bodyPr wrap="square" lIns="36000" tIns="36000" rIns="36000" bIns="36000" rtlCol="0" anchor="ctr">
                <a:spAutoFit/>
              </a:bodyPr>
              <a:lstStyle/>
              <a:p>
                <a:pPr marL="0" indent="0" algn="ctr">
                  <a:buNone/>
                </a:pPr>
                <a:r>
                  <a:rPr lang="en-US" sz="800" b="1">
                    <a:solidFill>
                      <a:srgbClr val="FFFFFF"/>
                    </a:solidFill>
                  </a:rPr>
                  <a:t>Target 1 operations</a:t>
                </a:r>
              </a:p>
            </p:txBody>
          </p:sp>
        </p:grpSp>
      </p:grpSp>
      <p:sp>
        <p:nvSpPr>
          <p:cNvPr id="39" name="TextBox 38">
            <a:extLst>
              <a:ext uri="{FF2B5EF4-FFF2-40B4-BE49-F238E27FC236}">
                <a16:creationId xmlns:a16="http://schemas.microsoft.com/office/drawing/2014/main" id="{5D297E0E-4BC6-4A83-B6BE-88C30F1BE168}"/>
              </a:ext>
            </a:extLst>
          </p:cNvPr>
          <p:cNvSpPr txBox="1"/>
          <p:nvPr/>
        </p:nvSpPr>
        <p:spPr bwMode="gray">
          <a:xfrm>
            <a:off x="9143044" y="3074080"/>
            <a:ext cx="2718756" cy="442035"/>
          </a:xfrm>
          <a:prstGeom prst="rect">
            <a:avLst/>
          </a:prstGeom>
          <a:noFill/>
        </p:spPr>
        <p:txBody>
          <a:bodyPr wrap="square" lIns="36000" tIns="36000" rIns="36000" bIns="36000" rtlCol="0">
            <a:spAutoFit/>
          </a:bodyPr>
          <a:lstStyle/>
          <a:p>
            <a:pPr marL="0" indent="0">
              <a:buNone/>
            </a:pPr>
            <a:r>
              <a:rPr lang="en-US" sz="800">
                <a:solidFill>
                  <a:srgbClr val="FF0000"/>
                </a:solidFill>
              </a:rPr>
              <a:t>Focus on upper-middle class segment </a:t>
            </a:r>
            <a:r>
              <a:rPr lang="en-US" sz="800"/>
              <a:t>- provides services across specializations with focus on obstetric and gynecological health, women's health, and pediatric care</a:t>
            </a:r>
          </a:p>
        </p:txBody>
      </p:sp>
      <p:graphicFrame>
        <p:nvGraphicFramePr>
          <p:cNvPr id="95" name="Table 94">
            <a:extLst>
              <a:ext uri="{FF2B5EF4-FFF2-40B4-BE49-F238E27FC236}">
                <a16:creationId xmlns:a16="http://schemas.microsoft.com/office/drawing/2014/main" id="{2FCB94E6-4396-44D2-88FF-CF0CFF6BFF19}"/>
              </a:ext>
            </a:extLst>
          </p:cNvPr>
          <p:cNvGraphicFramePr>
            <a:graphicFrameLocks noGrp="1"/>
          </p:cNvGraphicFramePr>
          <p:nvPr>
            <p:extLst>
              <p:ext uri="{D42A27DB-BD31-4B8C-83A1-F6EECF244321}">
                <p14:modId xmlns:p14="http://schemas.microsoft.com/office/powerpoint/2010/main" val="1706386011"/>
              </p:ext>
            </p:extLst>
          </p:nvPr>
        </p:nvGraphicFramePr>
        <p:xfrm>
          <a:off x="5617147" y="2004488"/>
          <a:ext cx="2275821" cy="1340641"/>
        </p:xfrm>
        <a:graphic>
          <a:graphicData uri="http://schemas.openxmlformats.org/drawingml/2006/table">
            <a:tbl>
              <a:tblPr>
                <a:tableStyleId>{2D5ABB26-0587-4C30-8999-92F81FD0307C}</a:tableStyleId>
              </a:tblPr>
              <a:tblGrid>
                <a:gridCol w="606925">
                  <a:extLst>
                    <a:ext uri="{9D8B030D-6E8A-4147-A177-3AD203B41FA5}">
                      <a16:colId xmlns:a16="http://schemas.microsoft.com/office/drawing/2014/main" val="1974936237"/>
                    </a:ext>
                  </a:extLst>
                </a:gridCol>
                <a:gridCol w="417224">
                  <a:extLst>
                    <a:ext uri="{9D8B030D-6E8A-4147-A177-3AD203B41FA5}">
                      <a16:colId xmlns:a16="http://schemas.microsoft.com/office/drawing/2014/main" val="1847629900"/>
                    </a:ext>
                  </a:extLst>
                </a:gridCol>
                <a:gridCol w="417224">
                  <a:extLst>
                    <a:ext uri="{9D8B030D-6E8A-4147-A177-3AD203B41FA5}">
                      <a16:colId xmlns:a16="http://schemas.microsoft.com/office/drawing/2014/main" val="1031703014"/>
                    </a:ext>
                  </a:extLst>
                </a:gridCol>
                <a:gridCol w="417224">
                  <a:extLst>
                    <a:ext uri="{9D8B030D-6E8A-4147-A177-3AD203B41FA5}">
                      <a16:colId xmlns:a16="http://schemas.microsoft.com/office/drawing/2014/main" val="3642516835"/>
                    </a:ext>
                  </a:extLst>
                </a:gridCol>
                <a:gridCol w="417224">
                  <a:extLst>
                    <a:ext uri="{9D8B030D-6E8A-4147-A177-3AD203B41FA5}">
                      <a16:colId xmlns:a16="http://schemas.microsoft.com/office/drawing/2014/main" val="484413362"/>
                    </a:ext>
                  </a:extLst>
                </a:gridCol>
              </a:tblGrid>
              <a:tr h="208712">
                <a:tc>
                  <a:txBody>
                    <a:bodyPr/>
                    <a:lstStyle/>
                    <a:p>
                      <a:pPr marL="0" indent="0" algn="l" fontAlgn="b">
                        <a:buNone/>
                      </a:pPr>
                      <a:endParaRPr lang="en-US" sz="800" b="1" i="0" u="none" strike="noStrike">
                        <a:solidFill>
                          <a:srgbClr val="000000"/>
                        </a:solidFill>
                        <a:effectLst/>
                        <a:latin typeface="+mj-lt"/>
                      </a:endParaRPr>
                    </a:p>
                  </a:txBody>
                  <a:tcPr marL="41655" marR="41655" marT="41655" marB="41655" anchor="b">
                    <a:lnL>
                      <a:noFill/>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indent="0" algn="ctr" fontAlgn="b">
                        <a:buNone/>
                      </a:pPr>
                      <a:r>
                        <a:rPr lang="en-US" sz="800" b="1" i="0" u="none" strike="noStrike">
                          <a:solidFill>
                            <a:srgbClr val="000000"/>
                          </a:solidFill>
                          <a:effectLst/>
                          <a:latin typeface="+mj-lt"/>
                        </a:rPr>
                        <a:t>Target 1</a:t>
                      </a:r>
                    </a:p>
                  </a:txBody>
                  <a:tcPr marL="89242" marR="89242" marT="44621" marB="44621" anchor="b">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indent="0" algn="ctr" fontAlgn="b">
                        <a:buNone/>
                      </a:pPr>
                      <a:r>
                        <a:rPr lang="en-US" sz="800" b="1" i="0" u="none" strike="noStrike">
                          <a:solidFill>
                            <a:srgbClr val="000000"/>
                          </a:solidFill>
                          <a:effectLst/>
                          <a:latin typeface="+mj-lt"/>
                        </a:rPr>
                        <a:t>Target 2</a:t>
                      </a:r>
                    </a:p>
                  </a:txBody>
                  <a:tcPr marL="89242" marR="89242" marT="44621" marB="44621" anchor="b">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584437364"/>
                  </a:ext>
                </a:extLst>
              </a:tr>
              <a:tr h="269949">
                <a:tc>
                  <a:txBody>
                    <a:bodyPr/>
                    <a:lstStyle/>
                    <a:p>
                      <a:pPr marL="0" marR="0" lvl="0" indent="0" algn="l" defTabSz="711200" rtl="0" eaLnBrk="1" fontAlgn="b" latinLnBrk="0" hangingPunct="1">
                        <a:lnSpc>
                          <a:spcPct val="100000"/>
                        </a:lnSpc>
                        <a:spcBef>
                          <a:spcPts val="1200"/>
                        </a:spcBef>
                        <a:spcAft>
                          <a:spcPts val="0"/>
                        </a:spcAft>
                        <a:buClrTx/>
                        <a:buSzTx/>
                        <a:buFontTx/>
                        <a:buNone/>
                        <a:tabLst/>
                        <a:defRPr/>
                      </a:pPr>
                      <a:r>
                        <a:rPr lang="en-US" sz="800" b="1" i="0" u="none" strike="noStrike" kern="1200">
                          <a:solidFill>
                            <a:srgbClr val="000000"/>
                          </a:solidFill>
                          <a:effectLst/>
                          <a:latin typeface="+mn-lt"/>
                          <a:ea typeface="+mn-ea"/>
                          <a:cs typeface="+mn-cs"/>
                        </a:rPr>
                        <a:t>Region</a:t>
                      </a:r>
                    </a:p>
                  </a:txBody>
                  <a:tcPr marL="41655" marR="41655" marT="41655" marB="41655"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None/>
                      </a:pPr>
                      <a:r>
                        <a:rPr lang="en-US" sz="800" b="1" i="0" u="none" strike="noStrike">
                          <a:solidFill>
                            <a:srgbClr val="000000"/>
                          </a:solidFill>
                          <a:effectLst/>
                          <a:latin typeface="+mj-lt"/>
                        </a:rPr>
                        <a:t># of hosp.</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None/>
                      </a:pPr>
                      <a:r>
                        <a:rPr lang="en-US" sz="800" b="1" i="0" u="none" strike="noStrike">
                          <a:solidFill>
                            <a:srgbClr val="000000"/>
                          </a:solidFill>
                          <a:effectLst/>
                          <a:latin typeface="+mj-lt"/>
                        </a:rPr>
                        <a:t># of clinics</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None/>
                      </a:pPr>
                      <a:r>
                        <a:rPr lang="en-US" sz="800" b="1" i="0" u="none" strike="noStrike">
                          <a:solidFill>
                            <a:srgbClr val="000000"/>
                          </a:solidFill>
                          <a:effectLst/>
                          <a:latin typeface="+mj-lt"/>
                        </a:rPr>
                        <a:t># of hosp.</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None/>
                      </a:pPr>
                      <a:r>
                        <a:rPr lang="en-US" sz="800" b="1" i="0" u="none" strike="noStrike">
                          <a:solidFill>
                            <a:srgbClr val="000000"/>
                          </a:solidFill>
                          <a:effectLst/>
                          <a:latin typeface="+mj-lt"/>
                        </a:rPr>
                        <a:t># of clinics</a:t>
                      </a:r>
                    </a:p>
                  </a:txBody>
                  <a:tcPr marL="41655" marR="41655" marT="41655" marB="41655"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2600444"/>
                  </a:ext>
                </a:extLst>
              </a:tr>
              <a:tr h="202849">
                <a:tc>
                  <a:txBody>
                    <a:bodyPr/>
                    <a:lstStyle/>
                    <a:p>
                      <a:pPr marL="0" indent="0" algn="l" fontAlgn="b">
                        <a:buNone/>
                      </a:pPr>
                      <a:r>
                        <a:rPr lang="en-US" sz="800" b="0" i="0" u="none" strike="noStrike">
                          <a:solidFill>
                            <a:srgbClr val="000000"/>
                          </a:solidFill>
                          <a:effectLst/>
                          <a:latin typeface="+mj-lt"/>
                        </a:rPr>
                        <a:t>Banten</a:t>
                      </a:r>
                    </a:p>
                  </a:txBody>
                  <a:tcPr marL="41655" marR="41655" marT="41655" marB="41655"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1</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0</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1</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0</a:t>
                      </a:r>
                    </a:p>
                  </a:txBody>
                  <a:tcPr marL="41655" marR="41655" marT="41655" marB="41655"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9476083"/>
                  </a:ext>
                </a:extLst>
              </a:tr>
              <a:tr h="269949">
                <a:tc>
                  <a:txBody>
                    <a:bodyPr/>
                    <a:lstStyle/>
                    <a:p>
                      <a:pPr marL="0" indent="0" algn="l" fontAlgn="b">
                        <a:buNone/>
                      </a:pPr>
                      <a:r>
                        <a:rPr lang="en-US" sz="800" b="0" i="0" u="none" strike="noStrike">
                          <a:solidFill>
                            <a:srgbClr val="000000"/>
                          </a:solidFill>
                          <a:effectLst/>
                          <a:latin typeface="+mj-lt"/>
                        </a:rPr>
                        <a:t>DKI Jakarta</a:t>
                      </a:r>
                    </a:p>
                  </a:txBody>
                  <a:tcPr marL="41655" marR="41655" marT="41655" marB="41655"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3</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1</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711200" rtl="0" eaLnBrk="1" fontAlgn="b" latinLnBrk="0" hangingPunct="1">
                        <a:lnSpc>
                          <a:spcPct val="100000"/>
                        </a:lnSpc>
                        <a:spcBef>
                          <a:spcPts val="1200"/>
                        </a:spcBef>
                        <a:spcAft>
                          <a:spcPts val="0"/>
                        </a:spcAft>
                        <a:buClrTx/>
                        <a:buSzTx/>
                        <a:buFontTx/>
                        <a:buNone/>
                        <a:tabLst/>
                        <a:defRPr/>
                      </a:pPr>
                      <a:r>
                        <a:rPr lang="en-US" sz="800" b="0" i="0" u="none" strike="noStrike" kern="1200">
                          <a:solidFill>
                            <a:srgbClr val="000000"/>
                          </a:solidFill>
                          <a:effectLst/>
                          <a:latin typeface="+mn-lt"/>
                          <a:ea typeface="+mn-ea"/>
                          <a:cs typeface="+mn-cs"/>
                        </a:rPr>
                        <a:t>0</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711200" rtl="0" eaLnBrk="1" fontAlgn="b" latinLnBrk="0" hangingPunct="1">
                        <a:lnSpc>
                          <a:spcPct val="100000"/>
                        </a:lnSpc>
                        <a:spcBef>
                          <a:spcPts val="1200"/>
                        </a:spcBef>
                        <a:spcAft>
                          <a:spcPts val="0"/>
                        </a:spcAft>
                        <a:buClrTx/>
                        <a:buSzTx/>
                        <a:buFontTx/>
                        <a:buNone/>
                        <a:tabLst/>
                        <a:defRPr/>
                      </a:pPr>
                      <a:r>
                        <a:rPr lang="en-US" sz="800" b="0" i="0" u="none" strike="noStrike" kern="1200">
                          <a:solidFill>
                            <a:srgbClr val="000000"/>
                          </a:solidFill>
                          <a:effectLst/>
                          <a:latin typeface="+mn-lt"/>
                          <a:ea typeface="+mn-ea"/>
                          <a:cs typeface="+mn-cs"/>
                        </a:rPr>
                        <a:t>0</a:t>
                      </a:r>
                    </a:p>
                  </a:txBody>
                  <a:tcPr marL="41655" marR="41655" marT="41655" marB="41655"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348501"/>
                  </a:ext>
                </a:extLst>
              </a:tr>
              <a:tr h="269949">
                <a:tc>
                  <a:txBody>
                    <a:bodyPr/>
                    <a:lstStyle/>
                    <a:p>
                      <a:pPr marL="0" indent="0" algn="l" fontAlgn="b">
                        <a:buNone/>
                      </a:pPr>
                      <a:r>
                        <a:rPr lang="en-US" sz="800" b="0" i="0" u="none" strike="noStrike">
                          <a:solidFill>
                            <a:srgbClr val="000000"/>
                          </a:solidFill>
                          <a:effectLst/>
                          <a:latin typeface="+mj-lt"/>
                        </a:rPr>
                        <a:t>Jawa Barat</a:t>
                      </a:r>
                    </a:p>
                  </a:txBody>
                  <a:tcPr marL="41655" marR="41655" marT="41655" marB="41655"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1</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fontAlgn="b">
                        <a:buNone/>
                      </a:pPr>
                      <a:r>
                        <a:rPr lang="en-US" sz="800" b="0" i="0" u="none" strike="noStrike">
                          <a:solidFill>
                            <a:srgbClr val="000000"/>
                          </a:solidFill>
                          <a:effectLst/>
                          <a:latin typeface="+mj-lt"/>
                        </a:rPr>
                        <a:t>1</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711200" rtl="0" eaLnBrk="1" fontAlgn="b" latinLnBrk="0" hangingPunct="1">
                        <a:lnSpc>
                          <a:spcPct val="100000"/>
                        </a:lnSpc>
                        <a:spcBef>
                          <a:spcPts val="1200"/>
                        </a:spcBef>
                        <a:spcAft>
                          <a:spcPts val="0"/>
                        </a:spcAft>
                        <a:buClrTx/>
                        <a:buSzTx/>
                        <a:buFontTx/>
                        <a:buNone/>
                        <a:tabLst/>
                        <a:defRPr/>
                      </a:pPr>
                      <a:r>
                        <a:rPr lang="en-US" sz="800" b="0" i="0" u="none" strike="noStrike" kern="1200">
                          <a:solidFill>
                            <a:srgbClr val="000000"/>
                          </a:solidFill>
                          <a:effectLst/>
                          <a:latin typeface="+mn-lt"/>
                          <a:ea typeface="+mn-ea"/>
                          <a:cs typeface="+mn-cs"/>
                        </a:rPr>
                        <a:t>2</a:t>
                      </a:r>
                    </a:p>
                  </a:txBody>
                  <a:tcPr marL="41655" marR="41655" marT="41655" marB="41655"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711200" rtl="0" eaLnBrk="1" fontAlgn="b" latinLnBrk="0" hangingPunct="1">
                        <a:lnSpc>
                          <a:spcPct val="100000"/>
                        </a:lnSpc>
                        <a:spcBef>
                          <a:spcPts val="1200"/>
                        </a:spcBef>
                        <a:spcAft>
                          <a:spcPts val="0"/>
                        </a:spcAft>
                        <a:buClrTx/>
                        <a:buSzTx/>
                        <a:buFontTx/>
                        <a:buNone/>
                        <a:tabLst/>
                        <a:defRPr/>
                      </a:pPr>
                      <a:r>
                        <a:rPr lang="en-US" sz="800" b="0" i="0" u="none" strike="noStrike" kern="1200">
                          <a:solidFill>
                            <a:srgbClr val="000000"/>
                          </a:solidFill>
                          <a:effectLst/>
                          <a:latin typeface="+mn-lt"/>
                          <a:ea typeface="+mn-ea"/>
                          <a:cs typeface="+mn-cs"/>
                        </a:rPr>
                        <a:t>0</a:t>
                      </a:r>
                    </a:p>
                  </a:txBody>
                  <a:tcPr marL="41655" marR="41655" marT="41655" marB="41655"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376828"/>
                  </a:ext>
                </a:extLst>
              </a:tr>
            </a:tbl>
          </a:graphicData>
        </a:graphic>
      </p:graphicFrame>
      <p:pic>
        <p:nvPicPr>
          <p:cNvPr id="28" name="Picture 27">
            <a:extLst>
              <a:ext uri="{FF2B5EF4-FFF2-40B4-BE49-F238E27FC236}">
                <a16:creationId xmlns:a16="http://schemas.microsoft.com/office/drawing/2014/main" id="{511F56EC-6EEC-4265-850F-A5751AFCA163}"/>
              </a:ext>
            </a:extLst>
          </p:cNvPr>
          <p:cNvPicPr>
            <a:picLocks noChangeAspect="1"/>
          </p:cNvPicPr>
          <p:nvPr/>
        </p:nvPicPr>
        <p:blipFill>
          <a:blip r:embed="rId12"/>
          <a:stretch>
            <a:fillRect/>
          </a:stretch>
        </p:blipFill>
        <p:spPr>
          <a:xfrm>
            <a:off x="8067922" y="1254224"/>
            <a:ext cx="3790474" cy="1796773"/>
          </a:xfrm>
          <a:prstGeom prst="rect">
            <a:avLst/>
          </a:prstGeom>
        </p:spPr>
      </p:pic>
      <p:sp>
        <p:nvSpPr>
          <p:cNvPr id="109" name="TextBox 108">
            <a:extLst>
              <a:ext uri="{FF2B5EF4-FFF2-40B4-BE49-F238E27FC236}">
                <a16:creationId xmlns:a16="http://schemas.microsoft.com/office/drawing/2014/main" id="{D4789664-48A7-4975-A970-A8ED5BA53901}"/>
              </a:ext>
            </a:extLst>
          </p:cNvPr>
          <p:cNvSpPr txBox="1"/>
          <p:nvPr/>
        </p:nvSpPr>
        <p:spPr bwMode="gray">
          <a:xfrm>
            <a:off x="9143043" y="3537630"/>
            <a:ext cx="2713995" cy="318924"/>
          </a:xfrm>
          <a:prstGeom prst="rect">
            <a:avLst/>
          </a:prstGeom>
          <a:noFill/>
        </p:spPr>
        <p:txBody>
          <a:bodyPr wrap="square" lIns="36000" tIns="36000" rIns="36000" bIns="36000" rtlCol="0">
            <a:spAutoFit/>
          </a:bodyPr>
          <a:lstStyle/>
          <a:p>
            <a:pPr marL="0" indent="0">
              <a:buNone/>
            </a:pPr>
            <a:r>
              <a:rPr lang="en-US" sz="800"/>
              <a:t>General hospital chain serving communities in rural area through modern settings</a:t>
            </a:r>
          </a:p>
        </p:txBody>
      </p:sp>
      <p:grpSp>
        <p:nvGrpSpPr>
          <p:cNvPr id="29" name="Group 28">
            <a:extLst>
              <a:ext uri="{FF2B5EF4-FFF2-40B4-BE49-F238E27FC236}">
                <a16:creationId xmlns:a16="http://schemas.microsoft.com/office/drawing/2014/main" id="{1DEB9572-3961-47E6-A321-3C663360F59C}"/>
              </a:ext>
            </a:extLst>
          </p:cNvPr>
          <p:cNvGrpSpPr/>
          <p:nvPr/>
        </p:nvGrpSpPr>
        <p:grpSpPr>
          <a:xfrm>
            <a:off x="7930761" y="3537630"/>
            <a:ext cx="1297008" cy="195814"/>
            <a:chOff x="7930761" y="3572651"/>
            <a:chExt cx="1297008" cy="195814"/>
          </a:xfrm>
        </p:grpSpPr>
        <p:sp>
          <p:nvSpPr>
            <p:cNvPr id="94" name="Rectangle 93">
              <a:extLst>
                <a:ext uri="{FF2B5EF4-FFF2-40B4-BE49-F238E27FC236}">
                  <a16:creationId xmlns:a16="http://schemas.microsoft.com/office/drawing/2014/main" id="{ECFD90F4-2EE7-42E9-BBF0-4D19812A5FA0}"/>
                </a:ext>
              </a:extLst>
            </p:cNvPr>
            <p:cNvSpPr/>
            <p:nvPr/>
          </p:nvSpPr>
          <p:spPr bwMode="gray">
            <a:xfrm>
              <a:off x="7930761" y="3624838"/>
              <a:ext cx="91440" cy="91440"/>
            </a:xfrm>
            <a:prstGeom prst="rect">
              <a:avLst/>
            </a:prstGeom>
            <a:solidFill>
              <a:srgbClr val="50786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110" name="TextBox 109">
              <a:extLst>
                <a:ext uri="{FF2B5EF4-FFF2-40B4-BE49-F238E27FC236}">
                  <a16:creationId xmlns:a16="http://schemas.microsoft.com/office/drawing/2014/main" id="{04036CD7-B032-495C-A431-27314D7F55AA}"/>
                </a:ext>
              </a:extLst>
            </p:cNvPr>
            <p:cNvSpPr txBox="1"/>
            <p:nvPr/>
          </p:nvSpPr>
          <p:spPr bwMode="gray">
            <a:xfrm>
              <a:off x="8022775" y="3572651"/>
              <a:ext cx="1204994" cy="195814"/>
            </a:xfrm>
            <a:prstGeom prst="rect">
              <a:avLst/>
            </a:prstGeom>
            <a:noFill/>
          </p:spPr>
          <p:txBody>
            <a:bodyPr wrap="square" lIns="36000" tIns="36000" rIns="36000" bIns="36000" rtlCol="0">
              <a:spAutoFit/>
            </a:bodyPr>
            <a:lstStyle/>
            <a:p>
              <a:pPr marL="0" indent="0">
                <a:buNone/>
              </a:pPr>
              <a:r>
                <a:rPr lang="en-US" sz="800" b="1"/>
                <a:t>Target 2 hospitals</a:t>
              </a:r>
              <a:endParaRPr lang="en-US" sz="800"/>
            </a:p>
          </p:txBody>
        </p:sp>
      </p:grpSp>
      <p:sp>
        <p:nvSpPr>
          <p:cNvPr id="111" name="Rectangle: Rounded Corners 110">
            <a:extLst>
              <a:ext uri="{FF2B5EF4-FFF2-40B4-BE49-F238E27FC236}">
                <a16:creationId xmlns:a16="http://schemas.microsoft.com/office/drawing/2014/main" id="{466A48EF-C321-4087-BF00-2C8E235EBD6B}"/>
              </a:ext>
            </a:extLst>
          </p:cNvPr>
          <p:cNvSpPr/>
          <p:nvPr/>
        </p:nvSpPr>
        <p:spPr bwMode="gray">
          <a:xfrm>
            <a:off x="9090371" y="2817785"/>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Upper middle class</a:t>
            </a:r>
          </a:p>
        </p:txBody>
      </p:sp>
    </p:spTree>
    <p:custDataLst>
      <p:tags r:id="rId1"/>
    </p:custDataLst>
    <p:extLst>
      <p:ext uri="{BB962C8B-B14F-4D97-AF65-F5344CB8AC3E}">
        <p14:creationId xmlns:p14="http://schemas.microsoft.com/office/powerpoint/2010/main" val="414127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C76AC23-C5FE-F6BD-9CF1-E4836E902340}"/>
              </a:ext>
            </a:extLst>
          </p:cNvPr>
          <p:cNvGraphicFramePr>
            <a:graphicFrameLocks noChangeAspect="1"/>
          </p:cNvGraphicFramePr>
          <p:nvPr>
            <p:custDataLst>
              <p:tags r:id="rId2"/>
            </p:custDataLst>
            <p:extLst>
              <p:ext uri="{D42A27DB-BD31-4B8C-83A1-F6EECF244321}">
                <p14:modId xmlns:p14="http://schemas.microsoft.com/office/powerpoint/2010/main" val="1385891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04" imgH="405" progId="TCLayout.ActiveDocument.1">
                  <p:embed/>
                </p:oleObj>
              </mc:Choice>
              <mc:Fallback>
                <p:oleObj name="think-cell Slide" r:id="rId19" imgW="404" imgH="405" progId="TCLayout.ActiveDocument.1">
                  <p:embed/>
                  <p:pic>
                    <p:nvPicPr>
                      <p:cNvPr id="4" name="think-cell data - do not delete" hidden="1">
                        <a:extLst>
                          <a:ext uri="{FF2B5EF4-FFF2-40B4-BE49-F238E27FC236}">
                            <a16:creationId xmlns:a16="http://schemas.microsoft.com/office/drawing/2014/main" id="{DC76AC23-C5FE-F6BD-9CF1-E4836E902340}"/>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grpSp>
        <p:nvGrpSpPr>
          <p:cNvPr id="39942" name="btfpColumnIndicatorGroup2">
            <a:extLst>
              <a:ext uri="{FF2B5EF4-FFF2-40B4-BE49-F238E27FC236}">
                <a16:creationId xmlns:a16="http://schemas.microsoft.com/office/drawing/2014/main" id="{6627F11C-1EAE-4CC5-8CD2-80ED1886D9FA}"/>
              </a:ext>
            </a:extLst>
          </p:cNvPr>
          <p:cNvGrpSpPr/>
          <p:nvPr/>
        </p:nvGrpSpPr>
        <p:grpSpPr>
          <a:xfrm>
            <a:off x="0" y="6926580"/>
            <a:ext cx="12192000" cy="137160"/>
            <a:chOff x="0" y="6926580"/>
            <a:chExt cx="12192000" cy="137160"/>
          </a:xfrm>
        </p:grpSpPr>
        <p:sp>
          <p:nvSpPr>
            <p:cNvPr id="39940" name="btfpColumnGapBlocker100815">
              <a:extLst>
                <a:ext uri="{FF2B5EF4-FFF2-40B4-BE49-F238E27FC236}">
                  <a16:creationId xmlns:a16="http://schemas.microsoft.com/office/drawing/2014/main" id="{7A0A289E-022F-4C24-B790-3E29CCE2379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937" name="btfpColumnGapBlocker810456">
              <a:extLst>
                <a:ext uri="{FF2B5EF4-FFF2-40B4-BE49-F238E27FC236}">
                  <a16:creationId xmlns:a16="http://schemas.microsoft.com/office/drawing/2014/main" id="{AFE28745-6AE6-443B-A5CD-F301F8A6852B}"/>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7" name="btfpColumnIndicator907362">
              <a:extLst>
                <a:ext uri="{FF2B5EF4-FFF2-40B4-BE49-F238E27FC236}">
                  <a16:creationId xmlns:a16="http://schemas.microsoft.com/office/drawing/2014/main" id="{354C4827-415A-45B7-879D-5D4D33271A5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1" name="btfpColumnIndicator462520">
              <a:extLst>
                <a:ext uri="{FF2B5EF4-FFF2-40B4-BE49-F238E27FC236}">
                  <a16:creationId xmlns:a16="http://schemas.microsoft.com/office/drawing/2014/main" id="{57E423EB-6607-4C8E-A799-D4E0E17B24DD}"/>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7" name="btfpColumnGapBlocker748513">
              <a:extLst>
                <a:ext uri="{FF2B5EF4-FFF2-40B4-BE49-F238E27FC236}">
                  <a16:creationId xmlns:a16="http://schemas.microsoft.com/office/drawing/2014/main" id="{F4EC84B6-6448-4E4E-9843-E14C3B1777A2}"/>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3" name="btfpColumnIndicator602766">
              <a:extLst>
                <a:ext uri="{FF2B5EF4-FFF2-40B4-BE49-F238E27FC236}">
                  <a16:creationId xmlns:a16="http://schemas.microsoft.com/office/drawing/2014/main" id="{D533DC88-36BA-4733-96A1-9144721721A3}"/>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0" name="btfpColumnIndicator752132">
              <a:extLst>
                <a:ext uri="{FF2B5EF4-FFF2-40B4-BE49-F238E27FC236}">
                  <a16:creationId xmlns:a16="http://schemas.microsoft.com/office/drawing/2014/main" id="{211F4D63-C17B-482E-AD35-0A37052F61BD}"/>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8" name="btfpColumnGapBlocker157767">
              <a:extLst>
                <a:ext uri="{FF2B5EF4-FFF2-40B4-BE49-F238E27FC236}">
                  <a16:creationId xmlns:a16="http://schemas.microsoft.com/office/drawing/2014/main" id="{FCBEAA40-D005-450F-B1E2-C023263EC1D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5" name="btfpColumnIndicator945637">
              <a:extLst>
                <a:ext uri="{FF2B5EF4-FFF2-40B4-BE49-F238E27FC236}">
                  <a16:creationId xmlns:a16="http://schemas.microsoft.com/office/drawing/2014/main" id="{788BCBD5-1B0B-42EB-89AE-0209E438868E}"/>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3" name="btfpColumnIndicator854230">
              <a:extLst>
                <a:ext uri="{FF2B5EF4-FFF2-40B4-BE49-F238E27FC236}">
                  <a16:creationId xmlns:a16="http://schemas.microsoft.com/office/drawing/2014/main" id="{02C912BC-727F-40E4-938D-C779E9F1363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941" name="btfpColumnIndicatorGroup1">
            <a:extLst>
              <a:ext uri="{FF2B5EF4-FFF2-40B4-BE49-F238E27FC236}">
                <a16:creationId xmlns:a16="http://schemas.microsoft.com/office/drawing/2014/main" id="{28D287A8-6CAB-4833-974A-87D71D508E64}"/>
              </a:ext>
            </a:extLst>
          </p:cNvPr>
          <p:cNvGrpSpPr/>
          <p:nvPr/>
        </p:nvGrpSpPr>
        <p:grpSpPr>
          <a:xfrm>
            <a:off x="0" y="-205740"/>
            <a:ext cx="12192000" cy="137160"/>
            <a:chOff x="0" y="-205740"/>
            <a:chExt cx="12192000" cy="137160"/>
          </a:xfrm>
        </p:grpSpPr>
        <p:sp>
          <p:nvSpPr>
            <p:cNvPr id="39939" name="btfpColumnGapBlocker125112">
              <a:extLst>
                <a:ext uri="{FF2B5EF4-FFF2-40B4-BE49-F238E27FC236}">
                  <a16:creationId xmlns:a16="http://schemas.microsoft.com/office/drawing/2014/main" id="{880BC464-763C-43E6-81AD-4B52507ACC9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936" name="btfpColumnGapBlocker349580">
              <a:extLst>
                <a:ext uri="{FF2B5EF4-FFF2-40B4-BE49-F238E27FC236}">
                  <a16:creationId xmlns:a16="http://schemas.microsoft.com/office/drawing/2014/main" id="{963FD32E-A069-42E2-AF85-508436E1311D}"/>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6" name="btfpColumnIndicator767843">
              <a:extLst>
                <a:ext uri="{FF2B5EF4-FFF2-40B4-BE49-F238E27FC236}">
                  <a16:creationId xmlns:a16="http://schemas.microsoft.com/office/drawing/2014/main" id="{A681DCAE-285A-427B-8E97-2B303EC4F3F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9" name="btfpColumnIndicator297286">
              <a:extLst>
                <a:ext uri="{FF2B5EF4-FFF2-40B4-BE49-F238E27FC236}">
                  <a16:creationId xmlns:a16="http://schemas.microsoft.com/office/drawing/2014/main" id="{A88083C6-4E04-4175-8F28-8B7906398FC4}"/>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5" name="btfpColumnGapBlocker383706">
              <a:extLst>
                <a:ext uri="{FF2B5EF4-FFF2-40B4-BE49-F238E27FC236}">
                  <a16:creationId xmlns:a16="http://schemas.microsoft.com/office/drawing/2014/main" id="{D6A1961F-539D-4F20-92DC-6CCB92433966}"/>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1" name="btfpColumnIndicator722594">
              <a:extLst>
                <a:ext uri="{FF2B5EF4-FFF2-40B4-BE49-F238E27FC236}">
                  <a16:creationId xmlns:a16="http://schemas.microsoft.com/office/drawing/2014/main" id="{7EE9861B-E5D4-4785-BB81-BE886B88A39C}"/>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9" name="btfpColumnIndicator707125">
              <a:extLst>
                <a:ext uri="{FF2B5EF4-FFF2-40B4-BE49-F238E27FC236}">
                  <a16:creationId xmlns:a16="http://schemas.microsoft.com/office/drawing/2014/main" id="{E6880C31-9D00-4D92-99BA-7905197AD986}"/>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7" name="btfpColumnGapBlocker176063">
              <a:extLst>
                <a:ext uri="{FF2B5EF4-FFF2-40B4-BE49-F238E27FC236}">
                  <a16:creationId xmlns:a16="http://schemas.microsoft.com/office/drawing/2014/main" id="{AA9827D9-5A1B-41CF-AF9C-1C5B7595294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4" name="btfpColumnIndicator941816">
              <a:extLst>
                <a:ext uri="{FF2B5EF4-FFF2-40B4-BE49-F238E27FC236}">
                  <a16:creationId xmlns:a16="http://schemas.microsoft.com/office/drawing/2014/main" id="{D3471CDB-C042-4A78-8E74-37AD6D038491}"/>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2" name="btfpColumnIndicator419312">
              <a:extLst>
                <a:ext uri="{FF2B5EF4-FFF2-40B4-BE49-F238E27FC236}">
                  <a16:creationId xmlns:a16="http://schemas.microsoft.com/office/drawing/2014/main" id="{A1BA56F6-B98A-4DD5-8007-B4E9960AED6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86EEC2A-F750-4B7A-BB3D-DF084560A49A}"/>
              </a:ext>
            </a:extLst>
          </p:cNvPr>
          <p:cNvSpPr>
            <a:spLocks noGrp="1"/>
          </p:cNvSpPr>
          <p:nvPr>
            <p:ph type="title"/>
          </p:nvPr>
        </p:nvSpPr>
        <p:spPr/>
        <p:txBody>
          <a:bodyPr vert="horz"/>
          <a:lstStyle/>
          <a:p>
            <a:r>
              <a:rPr lang="en-US" b="1"/>
              <a:t>Business overview | </a:t>
            </a:r>
            <a:r>
              <a:rPr lang="en-US"/>
              <a:t>Since inception in 2006 and 2018 respectively, Target 1 and Target 2 have organically grown to ~10 hospitals/clinics by 2023</a:t>
            </a:r>
          </a:p>
        </p:txBody>
      </p:sp>
      <p:graphicFrame>
        <p:nvGraphicFramePr>
          <p:cNvPr id="35" name="Table 62">
            <a:extLst>
              <a:ext uri="{FF2B5EF4-FFF2-40B4-BE49-F238E27FC236}">
                <a16:creationId xmlns:a16="http://schemas.microsoft.com/office/drawing/2014/main" id="{BBC6CEF7-B59E-4F6C-9151-627022E3882E}"/>
              </a:ext>
            </a:extLst>
          </p:cNvPr>
          <p:cNvGraphicFramePr>
            <a:graphicFrameLocks noGrp="1"/>
          </p:cNvGraphicFramePr>
          <p:nvPr>
            <p:extLst>
              <p:ext uri="{D42A27DB-BD31-4B8C-83A1-F6EECF244321}">
                <p14:modId xmlns:p14="http://schemas.microsoft.com/office/powerpoint/2010/main" val="1642874209"/>
              </p:ext>
            </p:extLst>
          </p:nvPr>
        </p:nvGraphicFramePr>
        <p:xfrm>
          <a:off x="7980151" y="1675860"/>
          <a:ext cx="3874165" cy="4434353"/>
        </p:xfrm>
        <a:graphic>
          <a:graphicData uri="http://schemas.openxmlformats.org/drawingml/2006/table">
            <a:tbl>
              <a:tblPr firstRow="1" bandRow="1">
                <a:tableStyleId>{2D5ABB26-0587-4C30-8999-92F81FD0307C}</a:tableStyleId>
              </a:tblPr>
              <a:tblGrid>
                <a:gridCol w="644128">
                  <a:extLst>
                    <a:ext uri="{9D8B030D-6E8A-4147-A177-3AD203B41FA5}">
                      <a16:colId xmlns:a16="http://schemas.microsoft.com/office/drawing/2014/main" val="2906584936"/>
                    </a:ext>
                  </a:extLst>
                </a:gridCol>
                <a:gridCol w="1857633">
                  <a:extLst>
                    <a:ext uri="{9D8B030D-6E8A-4147-A177-3AD203B41FA5}">
                      <a16:colId xmlns:a16="http://schemas.microsoft.com/office/drawing/2014/main" val="242942792"/>
                    </a:ext>
                  </a:extLst>
                </a:gridCol>
                <a:gridCol w="625642">
                  <a:extLst>
                    <a:ext uri="{9D8B030D-6E8A-4147-A177-3AD203B41FA5}">
                      <a16:colId xmlns:a16="http://schemas.microsoft.com/office/drawing/2014/main" val="1030693824"/>
                    </a:ext>
                  </a:extLst>
                </a:gridCol>
                <a:gridCol w="746762">
                  <a:extLst>
                    <a:ext uri="{9D8B030D-6E8A-4147-A177-3AD203B41FA5}">
                      <a16:colId xmlns:a16="http://schemas.microsoft.com/office/drawing/2014/main" val="1850356046"/>
                    </a:ext>
                  </a:extLst>
                </a:gridCol>
              </a:tblGrid>
              <a:tr h="403123">
                <a:tc>
                  <a:txBody>
                    <a:bodyPr/>
                    <a:lstStyle/>
                    <a:p>
                      <a:pPr marL="0" indent="0" algn="ctr">
                        <a:buNone/>
                      </a:pPr>
                      <a:r>
                        <a:rPr lang="en-US" sz="1000" b="1"/>
                        <a:t>Brand</a:t>
                      </a:r>
                    </a:p>
                  </a:txBody>
                  <a:tcPr marL="45720" marR="45720" marT="0" marB="0" anchor="ctr">
                    <a:lnL>
                      <a:noFill/>
                    </a:lnL>
                    <a:lnR w="9525" cap="flat" cmpd="sng" algn="ctr">
                      <a:solidFill>
                        <a:schemeClr val="tx2"/>
                      </a:solidFill>
                      <a:prstDash val="solid"/>
                      <a:round/>
                      <a:headEnd type="none" w="med" len="med"/>
                      <a:tailEnd type="none" w="med" len="med"/>
                    </a:lnR>
                    <a:lnT>
                      <a:noFill/>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000" b="1"/>
                        <a:t>Hospital</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b="1" kern="1200">
                          <a:solidFill>
                            <a:schemeClr val="tx1"/>
                          </a:solidFill>
                          <a:latin typeface="+mn-lt"/>
                          <a:ea typeface="+mn-ea"/>
                          <a:cs typeface="+mn-cs"/>
                        </a:rPr>
                        <a:t>Year est.</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a:noFill/>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b="1" kern="1200">
                          <a:solidFill>
                            <a:schemeClr val="tx1"/>
                          </a:solidFill>
                          <a:latin typeface="+mn-lt"/>
                          <a:ea typeface="+mn-ea"/>
                          <a:cs typeface="+mn-cs"/>
                        </a:rPr>
                        <a:t>Location</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4844411"/>
                  </a:ext>
                </a:extLst>
              </a:tr>
              <a:tr h="403123">
                <a:tc rowSpan="7">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1905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Clinic Kemang</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905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2013</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1905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kern="1200">
                          <a:solidFill>
                            <a:schemeClr val="tx1"/>
                          </a:solidFill>
                          <a:latin typeface="+mn-lt"/>
                          <a:ea typeface="+mn-ea"/>
                          <a:cs typeface="+mn-cs"/>
                        </a:rPr>
                        <a:t>Jakarta</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0437490"/>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Hospital </a:t>
                      </a:r>
                      <a:r>
                        <a:rPr lang="en-US" sz="1000" err="1"/>
                        <a:t>Antasari</a:t>
                      </a:r>
                      <a:endParaRPr lang="en-US" sz="1000"/>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2006</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kern="1200">
                          <a:solidFill>
                            <a:schemeClr val="tx1"/>
                          </a:solidFill>
                          <a:latin typeface="+mn-lt"/>
                          <a:ea typeface="+mn-ea"/>
                          <a:cs typeface="+mn-cs"/>
                        </a:rPr>
                        <a:t>Jakarta</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388921"/>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Hospital Duren </a:t>
                      </a:r>
                      <a:r>
                        <a:rPr lang="en-US" sz="1000" err="1"/>
                        <a:t>Tiga</a:t>
                      </a:r>
                      <a:endParaRPr lang="en-US" sz="1000"/>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1"/>
                        <a:t>Limited info.</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kern="1200">
                          <a:solidFill>
                            <a:schemeClr val="tx1"/>
                          </a:solidFill>
                          <a:latin typeface="+mn-lt"/>
                          <a:ea typeface="+mn-ea"/>
                          <a:cs typeface="+mn-cs"/>
                        </a:rPr>
                        <a:t>Jakarta</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2763377"/>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Clinic Bandung</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i="1"/>
                        <a:t>Limited info.</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i="0"/>
                        <a:t>Bandung</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9491165"/>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Hospital Depok</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2018</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Depok</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8733389"/>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Hospital </a:t>
                      </a:r>
                      <a:r>
                        <a:rPr lang="en-US" sz="1000" err="1"/>
                        <a:t>Saharjo</a:t>
                      </a:r>
                      <a:endParaRPr lang="en-US" sz="1000"/>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2019</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711200" rtl="0" eaLnBrk="1" latinLnBrk="0" hangingPunct="1">
                        <a:spcBef>
                          <a:spcPts val="1200"/>
                        </a:spcBef>
                        <a:buNone/>
                      </a:pPr>
                      <a:r>
                        <a:rPr lang="en-US" sz="1000" kern="1200">
                          <a:solidFill>
                            <a:schemeClr val="tx1"/>
                          </a:solidFill>
                          <a:latin typeface="+mn-lt"/>
                          <a:ea typeface="+mn-ea"/>
                          <a:cs typeface="+mn-cs"/>
                        </a:rPr>
                        <a:t>Jakarta</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6097569"/>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1 Hospital Tangerang</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2011</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Tangerang</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4053069"/>
                  </a:ext>
                </a:extLst>
              </a:tr>
              <a:tr h="403123">
                <a:tc rowSpan="3">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2 Hospital Bekasi</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1"/>
                        <a:t>Limited info.</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0"/>
                        <a:t>Bekasi</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3447330"/>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2 Hospital Cirebon</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1"/>
                        <a:t>Limited info.</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1"/>
                        <a:t>Cirebon</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799682"/>
                  </a:ext>
                </a:extLst>
              </a:tr>
              <a:tr h="403123">
                <a:tc vMerge="1">
                  <a:txBody>
                    <a:bodyPr/>
                    <a:lstStyle/>
                    <a:p>
                      <a:pPr marL="0" indent="0">
                        <a:buNone/>
                      </a:pPr>
                      <a:endParaRPr lang="en-US" sz="1000"/>
                    </a:p>
                  </a:txBody>
                  <a:tcPr marL="45720" marR="45720" marT="0" marB="0" anchor="ctr">
                    <a:lnL>
                      <a:noFill/>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a:t>Target 2 Hospital </a:t>
                      </a:r>
                      <a:r>
                        <a:rPr lang="en-US" sz="1000" err="1"/>
                        <a:t>Sepatan</a:t>
                      </a:r>
                      <a:endParaRPr lang="en-US" sz="1000"/>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None/>
                      </a:pPr>
                      <a:r>
                        <a:rPr lang="en-US" sz="1000" i="1"/>
                        <a:t>Limited info.</a:t>
                      </a:r>
                    </a:p>
                  </a:txBody>
                  <a:tcPr marL="45720" marR="45720" marT="0" marB="0" anchor="ctr">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711200" rtl="0" eaLnBrk="1" latinLnBrk="0" hangingPunct="1">
                        <a:spcBef>
                          <a:spcPts val="1200"/>
                        </a:spcBef>
                        <a:buNone/>
                      </a:pPr>
                      <a:r>
                        <a:rPr lang="en-US" sz="1000" i="1" kern="1200">
                          <a:solidFill>
                            <a:schemeClr val="tx1"/>
                          </a:solidFill>
                          <a:latin typeface="+mn-lt"/>
                          <a:ea typeface="+mn-ea"/>
                          <a:cs typeface="+mn-cs"/>
                        </a:rPr>
                        <a:t>Tangerang</a:t>
                      </a:r>
                    </a:p>
                  </a:txBody>
                  <a:tcPr marL="45720" marR="45720" marT="0" marB="0" anchor="ctr">
                    <a:lnL w="9525"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0993153"/>
                  </a:ext>
                </a:extLst>
              </a:tr>
            </a:tbl>
          </a:graphicData>
        </a:graphic>
      </p:graphicFrame>
      <p:cxnSp>
        <p:nvCxnSpPr>
          <p:cNvPr id="40" name="Straight Arrow Connector 39">
            <a:extLst>
              <a:ext uri="{FF2B5EF4-FFF2-40B4-BE49-F238E27FC236}">
                <a16:creationId xmlns:a16="http://schemas.microsoft.com/office/drawing/2014/main" id="{428401AF-613F-46F3-B3FD-B3BD8F4268F3}"/>
              </a:ext>
            </a:extLst>
          </p:cNvPr>
          <p:cNvCxnSpPr>
            <a:cxnSpLocks/>
          </p:cNvCxnSpPr>
          <p:nvPr/>
        </p:nvCxnSpPr>
        <p:spPr bwMode="gray">
          <a:xfrm>
            <a:off x="1233063" y="1830571"/>
            <a:ext cx="0" cy="4608063"/>
          </a:xfrm>
          <a:prstGeom prst="straightConnector1">
            <a:avLst/>
          </a:prstGeom>
          <a:ln w="38100" cap="flat" cmpd="sng" algn="ctr">
            <a:solidFill>
              <a:srgbClr val="5C5C5C"/>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B94D0A3C-60C8-4E82-AF77-DAEAF55DF14B}"/>
              </a:ext>
            </a:extLst>
          </p:cNvPr>
          <p:cNvSpPr/>
          <p:nvPr>
            <p:custDataLst>
              <p:tags r:id="rId3"/>
            </p:custDataLst>
          </p:nvPr>
        </p:nvSpPr>
        <p:spPr>
          <a:xfrm>
            <a:off x="1141623" y="1756123"/>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47" name="Oval 46">
            <a:extLst>
              <a:ext uri="{FF2B5EF4-FFF2-40B4-BE49-F238E27FC236}">
                <a16:creationId xmlns:a16="http://schemas.microsoft.com/office/drawing/2014/main" id="{506E9617-6AA2-4445-960C-52634D006D98}"/>
              </a:ext>
            </a:extLst>
          </p:cNvPr>
          <p:cNvSpPr/>
          <p:nvPr>
            <p:custDataLst>
              <p:tags r:id="rId4"/>
            </p:custDataLst>
          </p:nvPr>
        </p:nvSpPr>
        <p:spPr>
          <a:xfrm>
            <a:off x="1141623" y="2220882"/>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49" name="Oval 48">
            <a:extLst>
              <a:ext uri="{FF2B5EF4-FFF2-40B4-BE49-F238E27FC236}">
                <a16:creationId xmlns:a16="http://schemas.microsoft.com/office/drawing/2014/main" id="{B8BD1837-1A9C-4BA2-8534-05FCEE193D14}"/>
              </a:ext>
            </a:extLst>
          </p:cNvPr>
          <p:cNvSpPr/>
          <p:nvPr>
            <p:custDataLst>
              <p:tags r:id="rId5"/>
            </p:custDataLst>
          </p:nvPr>
        </p:nvSpPr>
        <p:spPr>
          <a:xfrm>
            <a:off x="1141623" y="2748116"/>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51" name="Oval 50">
            <a:extLst>
              <a:ext uri="{FF2B5EF4-FFF2-40B4-BE49-F238E27FC236}">
                <a16:creationId xmlns:a16="http://schemas.microsoft.com/office/drawing/2014/main" id="{E5F8EE4C-C655-47EB-B939-C13ECC82FF72}"/>
              </a:ext>
            </a:extLst>
          </p:cNvPr>
          <p:cNvSpPr/>
          <p:nvPr>
            <p:custDataLst>
              <p:tags r:id="rId6"/>
            </p:custDataLst>
          </p:nvPr>
        </p:nvSpPr>
        <p:spPr>
          <a:xfrm>
            <a:off x="1141623" y="3212724"/>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grpSp>
        <p:nvGrpSpPr>
          <p:cNvPr id="53" name="btfpRunningAgenda2Level906988">
            <a:extLst>
              <a:ext uri="{FF2B5EF4-FFF2-40B4-BE49-F238E27FC236}">
                <a16:creationId xmlns:a16="http://schemas.microsoft.com/office/drawing/2014/main" id="{DDB3F841-9C41-487B-8AF6-3F28B79F18E9}"/>
              </a:ext>
            </a:extLst>
          </p:cNvPr>
          <p:cNvGrpSpPr/>
          <p:nvPr>
            <p:custDataLst>
              <p:tags r:id="rId7"/>
            </p:custDataLst>
          </p:nvPr>
        </p:nvGrpSpPr>
        <p:grpSpPr>
          <a:xfrm>
            <a:off x="0" y="944429"/>
            <a:ext cx="4826251" cy="257442"/>
            <a:chOff x="0" y="876300"/>
            <a:chExt cx="4826251" cy="257442"/>
          </a:xfrm>
        </p:grpSpPr>
        <p:sp>
          <p:nvSpPr>
            <p:cNvPr id="54" name="btfpRunningAgenda2LevelBarLeft906988">
              <a:extLst>
                <a:ext uri="{FF2B5EF4-FFF2-40B4-BE49-F238E27FC236}">
                  <a16:creationId xmlns:a16="http://schemas.microsoft.com/office/drawing/2014/main" id="{E860B9DB-9441-488B-84FD-E30C16E83CD3}"/>
                </a:ext>
              </a:extLst>
            </p:cNvPr>
            <p:cNvSpPr/>
            <p:nvPr/>
          </p:nvSpPr>
          <p:spPr bwMode="gray">
            <a:xfrm>
              <a:off x="0" y="876300"/>
              <a:ext cx="1750507"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1091673 w 1091673"/>
                <a:gd name="connsiteY0" fmla="*/ 0 h 257442"/>
                <a:gd name="connsiteX1" fmla="*/ 880050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0 w 1091673"/>
                <a:gd name="connsiteY3" fmla="*/ 0 h 257442"/>
                <a:gd name="connsiteX0" fmla="*/ 1259988 w 1259988"/>
                <a:gd name="connsiteY0" fmla="*/ 0 h 257442"/>
                <a:gd name="connsiteX1" fmla="*/ 1036952 w 1259988"/>
                <a:gd name="connsiteY1" fmla="*/ 257442 h 257442"/>
                <a:gd name="connsiteX2" fmla="*/ 0 w 1259988"/>
                <a:gd name="connsiteY2" fmla="*/ 257442 h 257442"/>
                <a:gd name="connsiteX3" fmla="*/ 0 w 1259988"/>
                <a:gd name="connsiteY3" fmla="*/ 0 h 257442"/>
                <a:gd name="connsiteX0" fmla="*/ 1259988 w 1259988"/>
                <a:gd name="connsiteY0" fmla="*/ 0 h 257442"/>
                <a:gd name="connsiteX1" fmla="*/ 1205266 w 1259988"/>
                <a:gd name="connsiteY1" fmla="*/ 257442 h 257442"/>
                <a:gd name="connsiteX2" fmla="*/ 0 w 1259988"/>
                <a:gd name="connsiteY2" fmla="*/ 257442 h 257442"/>
                <a:gd name="connsiteX3" fmla="*/ 0 w 1259988"/>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437922 w 1437922"/>
                <a:gd name="connsiteY0" fmla="*/ 0 h 257442"/>
                <a:gd name="connsiteX1" fmla="*/ 1205267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0 w 1437922"/>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750507 w 1750507"/>
                <a:gd name="connsiteY0" fmla="*/ 0 h 257442"/>
                <a:gd name="connsiteX1" fmla="*/ 1543500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Lst>
              <a:ahLst/>
              <a:cxnLst>
                <a:cxn ang="0">
                  <a:pos x="connsiteX0" y="connsiteY0"/>
                </a:cxn>
                <a:cxn ang="0">
                  <a:pos x="connsiteX1" y="connsiteY1"/>
                </a:cxn>
                <a:cxn ang="0">
                  <a:pos x="connsiteX2" y="connsiteY2"/>
                </a:cxn>
                <a:cxn ang="0">
                  <a:pos x="connsiteX3" y="connsiteY3"/>
                </a:cxn>
              </a:cxnLst>
              <a:rect l="l" t="t" r="r" b="b"/>
              <a:pathLst>
                <a:path w="1750507" h="257442">
                  <a:moveTo>
                    <a:pt x="1750507" y="0"/>
                  </a:moveTo>
                  <a:lnTo>
                    <a:pt x="1695786"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5" name="btfpRunningAgenda2LevelTextLeft906988">
              <a:extLst>
                <a:ext uri="{FF2B5EF4-FFF2-40B4-BE49-F238E27FC236}">
                  <a16:creationId xmlns:a16="http://schemas.microsoft.com/office/drawing/2014/main" id="{DDDF24F6-D939-4252-B329-9E0E98B79858}"/>
                </a:ext>
              </a:extLst>
            </p:cNvPr>
            <p:cNvSpPr txBox="1"/>
            <p:nvPr/>
          </p:nvSpPr>
          <p:spPr bwMode="gray">
            <a:xfrm>
              <a:off x="0" y="876300"/>
              <a:ext cx="169578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Target</a:t>
              </a:r>
            </a:p>
          </p:txBody>
        </p:sp>
        <p:sp>
          <p:nvSpPr>
            <p:cNvPr id="56" name="btfpRunningAgenda2LevelBarRight906988">
              <a:extLst>
                <a:ext uri="{FF2B5EF4-FFF2-40B4-BE49-F238E27FC236}">
                  <a16:creationId xmlns:a16="http://schemas.microsoft.com/office/drawing/2014/main" id="{6057DD0F-EC3C-43AE-9007-F3F7EA54D0E9}"/>
                </a:ext>
              </a:extLst>
            </p:cNvPr>
            <p:cNvSpPr/>
            <p:nvPr/>
          </p:nvSpPr>
          <p:spPr bwMode="gray">
            <a:xfrm>
              <a:off x="1615664" y="876300"/>
              <a:ext cx="3210587" cy="257442"/>
            </a:xfrm>
            <a:custGeom>
              <a:avLst/>
              <a:gdLst>
                <a:gd name="connsiteX0" fmla="*/ 3210586 w 3210586"/>
                <a:gd name="connsiteY0" fmla="*/ 0 h 257442"/>
                <a:gd name="connsiteX1" fmla="*/ 2367856 w 3210586"/>
                <a:gd name="connsiteY1" fmla="*/ 0 h 257442"/>
                <a:gd name="connsiteX2" fmla="*/ 2313135 w 3210586"/>
                <a:gd name="connsiteY2" fmla="*/ 257442 h 257442"/>
                <a:gd name="connsiteX3" fmla="*/ 0 w 3210586"/>
                <a:gd name="connsiteY3" fmla="*/ 257442 h 257442"/>
                <a:gd name="connsiteX0" fmla="*/ 3210586 w 3210586"/>
                <a:gd name="connsiteY0" fmla="*/ 0 h 257442"/>
                <a:gd name="connsiteX1" fmla="*/ 3155864 w 3210586"/>
                <a:gd name="connsiteY1" fmla="*/ 257442 h 257442"/>
                <a:gd name="connsiteX2" fmla="*/ 2313135 w 3210586"/>
                <a:gd name="connsiteY2" fmla="*/ 257442 h 257442"/>
                <a:gd name="connsiteX3" fmla="*/ 0 w 3210586"/>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1 w 3210587"/>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54722 w 3210587"/>
                <a:gd name="connsiteY3" fmla="*/ 0 h 257442"/>
              </a:gdLst>
              <a:ahLst/>
              <a:cxnLst>
                <a:cxn ang="0">
                  <a:pos x="connsiteX0" y="connsiteY0"/>
                </a:cxn>
                <a:cxn ang="0">
                  <a:pos x="connsiteX1" y="connsiteY1"/>
                </a:cxn>
                <a:cxn ang="0">
                  <a:pos x="connsiteX2" y="connsiteY2"/>
                </a:cxn>
                <a:cxn ang="0">
                  <a:pos x="connsiteX3" y="connsiteY3"/>
                </a:cxn>
              </a:cxnLst>
              <a:rect l="l" t="t" r="r" b="b"/>
              <a:pathLst>
                <a:path w="3210587" h="257442">
                  <a:moveTo>
                    <a:pt x="3210587" y="0"/>
                  </a:moveTo>
                  <a:lnTo>
                    <a:pt x="3155865"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7" name="btfpRunningAgenda2LevelTextRight906988">
              <a:extLst>
                <a:ext uri="{FF2B5EF4-FFF2-40B4-BE49-F238E27FC236}">
                  <a16:creationId xmlns:a16="http://schemas.microsoft.com/office/drawing/2014/main" id="{1F51C498-5C0E-4FD5-B4BA-0BADC9987B58}"/>
                </a:ext>
              </a:extLst>
            </p:cNvPr>
            <p:cNvSpPr txBox="1"/>
            <p:nvPr/>
          </p:nvSpPr>
          <p:spPr bwMode="gray">
            <a:xfrm>
              <a:off x="1615665" y="876300"/>
              <a:ext cx="3155865"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Business History</a:t>
              </a:r>
            </a:p>
          </p:txBody>
        </p:sp>
      </p:grpSp>
      <p:sp>
        <p:nvSpPr>
          <p:cNvPr id="62" name="btfpNotesBox695817">
            <a:extLst>
              <a:ext uri="{FF2B5EF4-FFF2-40B4-BE49-F238E27FC236}">
                <a16:creationId xmlns:a16="http://schemas.microsoft.com/office/drawing/2014/main" id="{B42C30A2-589A-4E45-B347-91950BC0E7C5}"/>
              </a:ext>
            </a:extLst>
          </p:cNvPr>
          <p:cNvSpPr txBox="1"/>
          <p:nvPr>
            <p:custDataLst>
              <p:tags r:id="rId8"/>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Company website, lit. search</a:t>
            </a:r>
          </a:p>
        </p:txBody>
      </p:sp>
      <p:sp>
        <p:nvSpPr>
          <p:cNvPr id="63" name="TextBox 62">
            <a:extLst>
              <a:ext uri="{FF2B5EF4-FFF2-40B4-BE49-F238E27FC236}">
                <a16:creationId xmlns:a16="http://schemas.microsoft.com/office/drawing/2014/main" id="{F42694F0-E9F7-43B9-B8E9-BA0948703A8E}"/>
              </a:ext>
            </a:extLst>
          </p:cNvPr>
          <p:cNvSpPr txBox="1"/>
          <p:nvPr/>
        </p:nvSpPr>
        <p:spPr bwMode="gray">
          <a:xfrm>
            <a:off x="674127" y="3190869"/>
            <a:ext cx="418629" cy="226591"/>
          </a:xfrm>
          <a:prstGeom prst="rect">
            <a:avLst/>
          </a:prstGeom>
          <a:noFill/>
        </p:spPr>
        <p:txBody>
          <a:bodyPr wrap="square" lIns="36000" tIns="36000" rIns="36000" bIns="36000" rtlCol="0">
            <a:spAutoFit/>
          </a:bodyPr>
          <a:lstStyle/>
          <a:p>
            <a:pPr marL="0" indent="0" algn="ctr">
              <a:buNone/>
            </a:pPr>
            <a:r>
              <a:rPr lang="en-US" sz="1000" b="1"/>
              <a:t>2018</a:t>
            </a:r>
          </a:p>
        </p:txBody>
      </p:sp>
      <p:sp>
        <p:nvSpPr>
          <p:cNvPr id="65" name="btfpBulletedList509334">
            <a:extLst>
              <a:ext uri="{FF2B5EF4-FFF2-40B4-BE49-F238E27FC236}">
                <a16:creationId xmlns:a16="http://schemas.microsoft.com/office/drawing/2014/main" id="{03D8302F-854F-4450-97AA-BCB7E38496CF}"/>
              </a:ext>
            </a:extLst>
          </p:cNvPr>
          <p:cNvSpPr txBox="1"/>
          <p:nvPr/>
        </p:nvSpPr>
        <p:spPr bwMode="gray">
          <a:xfrm>
            <a:off x="1315473" y="1647508"/>
            <a:ext cx="4483750" cy="400110"/>
          </a:xfrm>
          <a:prstGeom prst="rect">
            <a:avLst/>
          </a:prstGeom>
          <a:noFill/>
        </p:spPr>
        <p:txBody>
          <a:bodyPr wrap="square">
            <a:spAutoFit/>
          </a:bodyPr>
          <a:lstStyle/>
          <a:p>
            <a:pPr marL="0" indent="0">
              <a:buNone/>
            </a:pPr>
            <a:r>
              <a:rPr lang="en-US" sz="1000"/>
              <a:t>Started operations as Target 1 Women &amp; Children Hospital in </a:t>
            </a:r>
            <a:r>
              <a:rPr lang="en-US" sz="1000" err="1"/>
              <a:t>Antasari</a:t>
            </a:r>
            <a:r>
              <a:rPr lang="en-US" sz="1000"/>
              <a:t> South Jakarta</a:t>
            </a:r>
          </a:p>
        </p:txBody>
      </p:sp>
      <p:sp>
        <p:nvSpPr>
          <p:cNvPr id="66" name="TextBox 65">
            <a:extLst>
              <a:ext uri="{FF2B5EF4-FFF2-40B4-BE49-F238E27FC236}">
                <a16:creationId xmlns:a16="http://schemas.microsoft.com/office/drawing/2014/main" id="{C56C0851-7AC2-496E-8E81-26EE2CC21073}"/>
              </a:ext>
            </a:extLst>
          </p:cNvPr>
          <p:cNvSpPr txBox="1"/>
          <p:nvPr/>
        </p:nvSpPr>
        <p:spPr bwMode="gray">
          <a:xfrm>
            <a:off x="674127" y="1731380"/>
            <a:ext cx="418629" cy="226591"/>
          </a:xfrm>
          <a:prstGeom prst="rect">
            <a:avLst/>
          </a:prstGeom>
          <a:noFill/>
        </p:spPr>
        <p:txBody>
          <a:bodyPr wrap="square" lIns="36000" tIns="36000" rIns="36000" bIns="36000" rtlCol="0">
            <a:spAutoFit/>
          </a:bodyPr>
          <a:lstStyle/>
          <a:p>
            <a:pPr marL="0" indent="0" algn="ctr">
              <a:buNone/>
            </a:pPr>
            <a:r>
              <a:rPr lang="en-US" sz="1000" b="1"/>
              <a:t>2006</a:t>
            </a:r>
          </a:p>
        </p:txBody>
      </p:sp>
      <p:sp>
        <p:nvSpPr>
          <p:cNvPr id="67" name="btfpBulletedList509334">
            <a:extLst>
              <a:ext uri="{FF2B5EF4-FFF2-40B4-BE49-F238E27FC236}">
                <a16:creationId xmlns:a16="http://schemas.microsoft.com/office/drawing/2014/main" id="{7CBE8532-97D6-4592-B586-44B89A72A64D}"/>
              </a:ext>
            </a:extLst>
          </p:cNvPr>
          <p:cNvSpPr txBox="1"/>
          <p:nvPr/>
        </p:nvSpPr>
        <p:spPr bwMode="gray">
          <a:xfrm>
            <a:off x="1327629" y="2140944"/>
            <a:ext cx="6343625" cy="400110"/>
          </a:xfrm>
          <a:prstGeom prst="rect">
            <a:avLst/>
          </a:prstGeom>
          <a:noFill/>
        </p:spPr>
        <p:txBody>
          <a:bodyPr wrap="square">
            <a:spAutoFit/>
          </a:bodyPr>
          <a:lstStyle/>
          <a:p>
            <a:pPr marL="0" indent="0">
              <a:buNone/>
            </a:pPr>
            <a:r>
              <a:rPr lang="en-US" sz="1000"/>
              <a:t>Target 1 Hospital Tangerang commenced operations in Tangerang City and offers </a:t>
            </a:r>
            <a:r>
              <a:rPr lang="en-US" sz="1000" err="1"/>
              <a:t>specialities</a:t>
            </a:r>
            <a:r>
              <a:rPr lang="en-US" sz="1000"/>
              <a:t> such as minimum invasive surgery procedures, urology, fertility, trauma </a:t>
            </a:r>
            <a:r>
              <a:rPr lang="en-US" sz="1000" err="1"/>
              <a:t>centre</a:t>
            </a:r>
            <a:r>
              <a:rPr lang="en-US" sz="1000"/>
              <a:t> etc. </a:t>
            </a:r>
          </a:p>
        </p:txBody>
      </p:sp>
      <p:sp>
        <p:nvSpPr>
          <p:cNvPr id="68" name="TextBox 67">
            <a:extLst>
              <a:ext uri="{FF2B5EF4-FFF2-40B4-BE49-F238E27FC236}">
                <a16:creationId xmlns:a16="http://schemas.microsoft.com/office/drawing/2014/main" id="{308B7A8C-00E1-4B8C-B87F-93F2DFAB22EF}"/>
              </a:ext>
            </a:extLst>
          </p:cNvPr>
          <p:cNvSpPr txBox="1"/>
          <p:nvPr/>
        </p:nvSpPr>
        <p:spPr bwMode="gray">
          <a:xfrm>
            <a:off x="680062" y="2200116"/>
            <a:ext cx="412694" cy="224413"/>
          </a:xfrm>
          <a:prstGeom prst="rect">
            <a:avLst/>
          </a:prstGeom>
          <a:noFill/>
        </p:spPr>
        <p:txBody>
          <a:bodyPr wrap="square" lIns="36000" tIns="36000" rIns="36000" bIns="36000" rtlCol="0">
            <a:spAutoFit/>
          </a:bodyPr>
          <a:lstStyle/>
          <a:p>
            <a:pPr marL="0" indent="0" algn="ctr">
              <a:buNone/>
            </a:pPr>
            <a:r>
              <a:rPr lang="en-US" sz="1000" b="1"/>
              <a:t>2011</a:t>
            </a:r>
          </a:p>
        </p:txBody>
      </p:sp>
      <p:sp>
        <p:nvSpPr>
          <p:cNvPr id="69" name="btfpBulletedList509334">
            <a:extLst>
              <a:ext uri="{FF2B5EF4-FFF2-40B4-BE49-F238E27FC236}">
                <a16:creationId xmlns:a16="http://schemas.microsoft.com/office/drawing/2014/main" id="{D3DF1E12-0347-452E-A3E9-C695A7F705B8}"/>
              </a:ext>
            </a:extLst>
          </p:cNvPr>
          <p:cNvSpPr txBox="1"/>
          <p:nvPr/>
        </p:nvSpPr>
        <p:spPr bwMode="gray">
          <a:xfrm>
            <a:off x="1326546" y="2627257"/>
            <a:ext cx="6023178" cy="400110"/>
          </a:xfrm>
          <a:prstGeom prst="rect">
            <a:avLst/>
          </a:prstGeom>
          <a:noFill/>
        </p:spPr>
        <p:txBody>
          <a:bodyPr wrap="square">
            <a:spAutoFit/>
          </a:bodyPr>
          <a:lstStyle/>
          <a:p>
            <a:pPr marL="0" indent="0">
              <a:buNone/>
            </a:pPr>
            <a:r>
              <a:rPr lang="en-US" sz="1000"/>
              <a:t>Target 1 Clinic Kemang commenced operations in South Jakarta to offer physiotherapy, dental care, psychology etc. </a:t>
            </a:r>
          </a:p>
        </p:txBody>
      </p:sp>
      <p:sp>
        <p:nvSpPr>
          <p:cNvPr id="70" name="TextBox 69">
            <a:extLst>
              <a:ext uri="{FF2B5EF4-FFF2-40B4-BE49-F238E27FC236}">
                <a16:creationId xmlns:a16="http://schemas.microsoft.com/office/drawing/2014/main" id="{CC3B2C9F-3100-4DB7-A1A4-3DBE4690052D}"/>
              </a:ext>
            </a:extLst>
          </p:cNvPr>
          <p:cNvSpPr txBox="1"/>
          <p:nvPr/>
        </p:nvSpPr>
        <p:spPr bwMode="gray">
          <a:xfrm>
            <a:off x="680062" y="2727350"/>
            <a:ext cx="412694" cy="224413"/>
          </a:xfrm>
          <a:prstGeom prst="rect">
            <a:avLst/>
          </a:prstGeom>
          <a:noFill/>
        </p:spPr>
        <p:txBody>
          <a:bodyPr wrap="square" lIns="36000" tIns="36000" rIns="36000" bIns="36000" rtlCol="0">
            <a:spAutoFit/>
          </a:bodyPr>
          <a:lstStyle/>
          <a:p>
            <a:pPr marL="0" indent="0" algn="ctr">
              <a:buNone/>
            </a:pPr>
            <a:r>
              <a:rPr lang="en-US" sz="1000" b="1"/>
              <a:t>2013</a:t>
            </a:r>
          </a:p>
        </p:txBody>
      </p:sp>
      <p:sp>
        <p:nvSpPr>
          <p:cNvPr id="73" name="btfpBulletedList509334">
            <a:extLst>
              <a:ext uri="{FF2B5EF4-FFF2-40B4-BE49-F238E27FC236}">
                <a16:creationId xmlns:a16="http://schemas.microsoft.com/office/drawing/2014/main" id="{D6899D01-101F-4017-AC51-18B9CD69F8C7}"/>
              </a:ext>
            </a:extLst>
          </p:cNvPr>
          <p:cNvSpPr txBox="1"/>
          <p:nvPr/>
        </p:nvSpPr>
        <p:spPr bwMode="gray">
          <a:xfrm>
            <a:off x="1333624" y="3120556"/>
            <a:ext cx="6041248" cy="400110"/>
          </a:xfrm>
          <a:prstGeom prst="rect">
            <a:avLst/>
          </a:prstGeom>
          <a:noFill/>
        </p:spPr>
        <p:txBody>
          <a:bodyPr wrap="square">
            <a:spAutoFit/>
          </a:bodyPr>
          <a:lstStyle/>
          <a:p>
            <a:pPr marL="0" indent="0">
              <a:buNone/>
            </a:pPr>
            <a:r>
              <a:rPr lang="en-US" sz="1000"/>
              <a:t>Target 2 was established as an entity to serve the rural population; currently operating three hospitals - RS </a:t>
            </a:r>
            <a:r>
              <a:rPr lang="en-US" sz="1000" err="1"/>
              <a:t>Sumber</a:t>
            </a:r>
            <a:r>
              <a:rPr lang="en-US" sz="1000"/>
              <a:t> </a:t>
            </a:r>
            <a:r>
              <a:rPr lang="en-US" sz="1000" err="1"/>
              <a:t>Waras</a:t>
            </a:r>
            <a:r>
              <a:rPr lang="en-US" sz="1000"/>
              <a:t> Cirebon, RS Target 2 </a:t>
            </a:r>
            <a:r>
              <a:rPr lang="en-US" sz="1000" err="1"/>
              <a:t>Setu</a:t>
            </a:r>
            <a:r>
              <a:rPr lang="en-US" sz="1000"/>
              <a:t> Bekasi, and RSIA </a:t>
            </a:r>
            <a:r>
              <a:rPr lang="en-US" sz="1000" err="1"/>
              <a:t>Sepatan</a:t>
            </a:r>
            <a:r>
              <a:rPr lang="en-US" sz="1000"/>
              <a:t> </a:t>
            </a:r>
            <a:r>
              <a:rPr lang="en-US" sz="1000" err="1"/>
              <a:t>Mulia</a:t>
            </a:r>
            <a:endParaRPr lang="en-US" sz="1000"/>
          </a:p>
        </p:txBody>
      </p:sp>
      <p:sp>
        <p:nvSpPr>
          <p:cNvPr id="77" name="Oval 76">
            <a:extLst>
              <a:ext uri="{FF2B5EF4-FFF2-40B4-BE49-F238E27FC236}">
                <a16:creationId xmlns:a16="http://schemas.microsoft.com/office/drawing/2014/main" id="{4CDD402E-D749-41ED-80FC-EDA5535A2D45}"/>
              </a:ext>
            </a:extLst>
          </p:cNvPr>
          <p:cNvSpPr/>
          <p:nvPr>
            <p:custDataLst>
              <p:tags r:id="rId9"/>
            </p:custDataLst>
          </p:nvPr>
        </p:nvSpPr>
        <p:spPr>
          <a:xfrm>
            <a:off x="1141623" y="3738602"/>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78" name="TextBox 77">
            <a:extLst>
              <a:ext uri="{FF2B5EF4-FFF2-40B4-BE49-F238E27FC236}">
                <a16:creationId xmlns:a16="http://schemas.microsoft.com/office/drawing/2014/main" id="{E5759E6D-9E9A-4AEB-966C-3CAD7A41E617}"/>
              </a:ext>
            </a:extLst>
          </p:cNvPr>
          <p:cNvSpPr txBox="1"/>
          <p:nvPr/>
        </p:nvSpPr>
        <p:spPr bwMode="gray">
          <a:xfrm>
            <a:off x="674127" y="3716747"/>
            <a:ext cx="418629" cy="226591"/>
          </a:xfrm>
          <a:prstGeom prst="rect">
            <a:avLst/>
          </a:prstGeom>
          <a:noFill/>
        </p:spPr>
        <p:txBody>
          <a:bodyPr wrap="square" lIns="36000" tIns="36000" rIns="36000" bIns="36000" rtlCol="0">
            <a:spAutoFit/>
          </a:bodyPr>
          <a:lstStyle/>
          <a:p>
            <a:pPr marL="0" indent="0" algn="ctr">
              <a:buNone/>
            </a:pPr>
            <a:r>
              <a:rPr lang="en-US" sz="1000" b="1"/>
              <a:t>2019</a:t>
            </a:r>
          </a:p>
        </p:txBody>
      </p:sp>
      <p:sp>
        <p:nvSpPr>
          <p:cNvPr id="79" name="btfpBulletedList509334">
            <a:extLst>
              <a:ext uri="{FF2B5EF4-FFF2-40B4-BE49-F238E27FC236}">
                <a16:creationId xmlns:a16="http://schemas.microsoft.com/office/drawing/2014/main" id="{EB8D2A04-FF16-43BC-BC20-135AC4A96D8D}"/>
              </a:ext>
            </a:extLst>
          </p:cNvPr>
          <p:cNvSpPr txBox="1"/>
          <p:nvPr/>
        </p:nvSpPr>
        <p:spPr bwMode="gray">
          <a:xfrm>
            <a:off x="1342500" y="3601938"/>
            <a:ext cx="6041246" cy="400110"/>
          </a:xfrm>
          <a:prstGeom prst="rect">
            <a:avLst/>
          </a:prstGeom>
          <a:noFill/>
        </p:spPr>
        <p:txBody>
          <a:bodyPr wrap="square">
            <a:spAutoFit/>
          </a:bodyPr>
          <a:lstStyle/>
          <a:p>
            <a:pPr marL="0" indent="0">
              <a:buNone/>
            </a:pPr>
            <a:r>
              <a:rPr lang="en-US" sz="1000"/>
              <a:t>Target 1 Hospital </a:t>
            </a:r>
            <a:r>
              <a:rPr lang="en-US" sz="1000" err="1"/>
              <a:t>Saharjo</a:t>
            </a:r>
            <a:r>
              <a:rPr lang="en-US" sz="1000"/>
              <a:t> commenced operations to focus on </a:t>
            </a:r>
            <a:r>
              <a:rPr lang="en-US" sz="1000" err="1"/>
              <a:t>specialities</a:t>
            </a:r>
            <a:r>
              <a:rPr lang="en-US" sz="1000"/>
              <a:t> such as oncology, endoscopy etc.; a </a:t>
            </a:r>
            <a:r>
              <a:rPr lang="en-US" sz="1000" err="1"/>
              <a:t>centre</a:t>
            </a:r>
            <a:r>
              <a:rPr lang="en-US" sz="1000"/>
              <a:t> for </a:t>
            </a:r>
            <a:r>
              <a:rPr lang="en-US" sz="1000" err="1"/>
              <a:t>heartlogy</a:t>
            </a:r>
            <a:r>
              <a:rPr lang="en-US" sz="1000"/>
              <a:t> also opened in the hospital with investments from </a:t>
            </a:r>
            <a:r>
              <a:rPr lang="en-US" sz="1000" err="1"/>
              <a:t>Attrui</a:t>
            </a:r>
            <a:r>
              <a:rPr lang="en-US" sz="1000"/>
              <a:t> and TE Asia  </a:t>
            </a:r>
          </a:p>
        </p:txBody>
      </p:sp>
      <p:sp>
        <p:nvSpPr>
          <p:cNvPr id="95" name="Oval 94">
            <a:extLst>
              <a:ext uri="{FF2B5EF4-FFF2-40B4-BE49-F238E27FC236}">
                <a16:creationId xmlns:a16="http://schemas.microsoft.com/office/drawing/2014/main" id="{95E6B597-DF08-4B1A-812B-CE867A961E52}"/>
              </a:ext>
            </a:extLst>
          </p:cNvPr>
          <p:cNvSpPr/>
          <p:nvPr>
            <p:custDataLst>
              <p:tags r:id="rId10"/>
            </p:custDataLst>
          </p:nvPr>
        </p:nvSpPr>
        <p:spPr>
          <a:xfrm>
            <a:off x="1141623" y="4839665"/>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96" name="TextBox 95">
            <a:extLst>
              <a:ext uri="{FF2B5EF4-FFF2-40B4-BE49-F238E27FC236}">
                <a16:creationId xmlns:a16="http://schemas.microsoft.com/office/drawing/2014/main" id="{478A77D9-60FA-4910-BDE9-8D3FB0BE020E}"/>
              </a:ext>
            </a:extLst>
          </p:cNvPr>
          <p:cNvSpPr txBox="1"/>
          <p:nvPr/>
        </p:nvSpPr>
        <p:spPr bwMode="gray">
          <a:xfrm>
            <a:off x="674127" y="4817810"/>
            <a:ext cx="418629" cy="226591"/>
          </a:xfrm>
          <a:prstGeom prst="rect">
            <a:avLst/>
          </a:prstGeom>
          <a:noFill/>
        </p:spPr>
        <p:txBody>
          <a:bodyPr wrap="square" lIns="36000" tIns="36000" rIns="36000" bIns="36000" rtlCol="0">
            <a:spAutoFit/>
          </a:bodyPr>
          <a:lstStyle/>
          <a:p>
            <a:pPr marL="0" indent="0" algn="ctr">
              <a:buNone/>
            </a:pPr>
            <a:r>
              <a:rPr lang="en-US" sz="1000" b="1"/>
              <a:t>2021</a:t>
            </a:r>
          </a:p>
        </p:txBody>
      </p:sp>
      <p:sp>
        <p:nvSpPr>
          <p:cNvPr id="97" name="btfpBulletedList509334">
            <a:extLst>
              <a:ext uri="{FF2B5EF4-FFF2-40B4-BE49-F238E27FC236}">
                <a16:creationId xmlns:a16="http://schemas.microsoft.com/office/drawing/2014/main" id="{CC759422-1872-46E2-A531-27562A1B5924}"/>
              </a:ext>
            </a:extLst>
          </p:cNvPr>
          <p:cNvSpPr txBox="1"/>
          <p:nvPr/>
        </p:nvSpPr>
        <p:spPr bwMode="gray">
          <a:xfrm>
            <a:off x="1324199" y="4750322"/>
            <a:ext cx="6041244" cy="400110"/>
          </a:xfrm>
          <a:prstGeom prst="rect">
            <a:avLst/>
          </a:prstGeom>
          <a:noFill/>
        </p:spPr>
        <p:txBody>
          <a:bodyPr wrap="square">
            <a:spAutoFit/>
          </a:bodyPr>
          <a:lstStyle/>
          <a:p>
            <a:pPr marL="0" indent="0">
              <a:buNone/>
            </a:pPr>
            <a:r>
              <a:rPr lang="en-US" sz="1000"/>
              <a:t>Financial Institution 1 signed senior term loan agreement with Target 2 Hospitals Group to fund hospital expansion and rehabilitation</a:t>
            </a:r>
          </a:p>
        </p:txBody>
      </p:sp>
      <p:sp>
        <p:nvSpPr>
          <p:cNvPr id="61" name="Oval 60">
            <a:extLst>
              <a:ext uri="{FF2B5EF4-FFF2-40B4-BE49-F238E27FC236}">
                <a16:creationId xmlns:a16="http://schemas.microsoft.com/office/drawing/2014/main" id="{8A400933-99EA-48C0-94D4-7EBAE65F9247}"/>
              </a:ext>
            </a:extLst>
          </p:cNvPr>
          <p:cNvSpPr/>
          <p:nvPr>
            <p:custDataLst>
              <p:tags r:id="rId11"/>
            </p:custDataLst>
          </p:nvPr>
        </p:nvSpPr>
        <p:spPr>
          <a:xfrm>
            <a:off x="1141623" y="5390469"/>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64" name="TextBox 63">
            <a:extLst>
              <a:ext uri="{FF2B5EF4-FFF2-40B4-BE49-F238E27FC236}">
                <a16:creationId xmlns:a16="http://schemas.microsoft.com/office/drawing/2014/main" id="{BCBE1EF0-A11D-42B1-B58D-3D71D9A588EA}"/>
              </a:ext>
            </a:extLst>
          </p:cNvPr>
          <p:cNvSpPr txBox="1"/>
          <p:nvPr/>
        </p:nvSpPr>
        <p:spPr bwMode="gray">
          <a:xfrm>
            <a:off x="674127" y="5432932"/>
            <a:ext cx="418629" cy="226591"/>
          </a:xfrm>
          <a:prstGeom prst="rect">
            <a:avLst/>
          </a:prstGeom>
          <a:noFill/>
        </p:spPr>
        <p:txBody>
          <a:bodyPr wrap="square" lIns="36000" tIns="36000" rIns="36000" bIns="36000" rtlCol="0">
            <a:spAutoFit/>
          </a:bodyPr>
          <a:lstStyle/>
          <a:p>
            <a:pPr marL="0" indent="0" algn="ctr">
              <a:buNone/>
            </a:pPr>
            <a:r>
              <a:rPr lang="en-US" sz="1000" b="1"/>
              <a:t>2022</a:t>
            </a:r>
          </a:p>
        </p:txBody>
      </p:sp>
      <p:sp>
        <p:nvSpPr>
          <p:cNvPr id="71" name="btfpBulletedList509334">
            <a:extLst>
              <a:ext uri="{FF2B5EF4-FFF2-40B4-BE49-F238E27FC236}">
                <a16:creationId xmlns:a16="http://schemas.microsoft.com/office/drawing/2014/main" id="{67310297-9BE2-4E35-BDAE-31F432F44293}"/>
              </a:ext>
            </a:extLst>
          </p:cNvPr>
          <p:cNvSpPr txBox="1"/>
          <p:nvPr/>
        </p:nvSpPr>
        <p:spPr bwMode="gray">
          <a:xfrm>
            <a:off x="1333624" y="5240898"/>
            <a:ext cx="6041242" cy="553998"/>
          </a:xfrm>
          <a:prstGeom prst="rect">
            <a:avLst/>
          </a:prstGeom>
          <a:noFill/>
        </p:spPr>
        <p:txBody>
          <a:bodyPr wrap="square">
            <a:spAutoFit/>
          </a:bodyPr>
          <a:lstStyle/>
          <a:p>
            <a:pPr marL="0" indent="0">
              <a:buNone/>
            </a:pPr>
            <a:r>
              <a:rPr lang="en-US" sz="1000"/>
              <a:t>Target 1 Hospital </a:t>
            </a:r>
            <a:r>
              <a:rPr lang="en-US" sz="1000" err="1"/>
              <a:t>Saharjo</a:t>
            </a:r>
            <a:r>
              <a:rPr lang="en-US" sz="1000"/>
              <a:t> begins to support BPJS program; Target 1 Hospital Depok plans to expand into new offerings such as laparoscopy, endoscopy etc.; launched ‘Integrated Menstrual Disorders and Endometriosis Service Center’ in </a:t>
            </a:r>
            <a:r>
              <a:rPr lang="en-US" sz="1000" err="1"/>
              <a:t>Antasari</a:t>
            </a:r>
            <a:r>
              <a:rPr lang="en-US" sz="1000"/>
              <a:t> Hospital to offer menstrual care and treatment for women</a:t>
            </a:r>
          </a:p>
        </p:txBody>
      </p:sp>
      <p:sp>
        <p:nvSpPr>
          <p:cNvPr id="80" name="btfpBulletedList509334">
            <a:extLst>
              <a:ext uri="{FF2B5EF4-FFF2-40B4-BE49-F238E27FC236}">
                <a16:creationId xmlns:a16="http://schemas.microsoft.com/office/drawing/2014/main" id="{193BEE8D-3474-4653-9166-CF1D81697F54}"/>
              </a:ext>
            </a:extLst>
          </p:cNvPr>
          <p:cNvSpPr txBox="1"/>
          <p:nvPr/>
        </p:nvSpPr>
        <p:spPr bwMode="gray">
          <a:xfrm>
            <a:off x="1324503" y="5878844"/>
            <a:ext cx="6041240" cy="400110"/>
          </a:xfrm>
          <a:prstGeom prst="rect">
            <a:avLst/>
          </a:prstGeom>
          <a:noFill/>
        </p:spPr>
        <p:txBody>
          <a:bodyPr wrap="square">
            <a:spAutoFit/>
          </a:bodyPr>
          <a:lstStyle/>
          <a:p>
            <a:pPr marL="0" indent="0">
              <a:buNone/>
            </a:pPr>
            <a:r>
              <a:rPr lang="en-US" sz="1000"/>
              <a:t>Target 1 Hospital Depok partnered with Partner 1, a tele-heath company, to offer </a:t>
            </a:r>
            <a:r>
              <a:rPr lang="en-US" sz="1000" err="1"/>
              <a:t>telemedication</a:t>
            </a:r>
            <a:r>
              <a:rPr lang="en-US" sz="1000"/>
              <a:t> services to its patients </a:t>
            </a:r>
          </a:p>
        </p:txBody>
      </p:sp>
      <p:sp>
        <p:nvSpPr>
          <p:cNvPr id="81" name="Oval 80">
            <a:extLst>
              <a:ext uri="{FF2B5EF4-FFF2-40B4-BE49-F238E27FC236}">
                <a16:creationId xmlns:a16="http://schemas.microsoft.com/office/drawing/2014/main" id="{CFB43EEA-0568-423D-8885-3637C4BCE062}"/>
              </a:ext>
            </a:extLst>
          </p:cNvPr>
          <p:cNvSpPr/>
          <p:nvPr>
            <p:custDataLst>
              <p:tags r:id="rId12"/>
            </p:custDataLst>
          </p:nvPr>
        </p:nvSpPr>
        <p:spPr>
          <a:xfrm>
            <a:off x="1141623" y="5987459"/>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83" name="TextBox 82">
            <a:extLst>
              <a:ext uri="{FF2B5EF4-FFF2-40B4-BE49-F238E27FC236}">
                <a16:creationId xmlns:a16="http://schemas.microsoft.com/office/drawing/2014/main" id="{A89836F4-EA1A-45E2-AC13-7450FD45CBFA}"/>
              </a:ext>
            </a:extLst>
          </p:cNvPr>
          <p:cNvSpPr txBox="1"/>
          <p:nvPr/>
        </p:nvSpPr>
        <p:spPr bwMode="gray">
          <a:xfrm>
            <a:off x="674127" y="5966083"/>
            <a:ext cx="418629" cy="226591"/>
          </a:xfrm>
          <a:prstGeom prst="rect">
            <a:avLst/>
          </a:prstGeom>
          <a:noFill/>
        </p:spPr>
        <p:txBody>
          <a:bodyPr wrap="square" lIns="36000" tIns="36000" rIns="36000" bIns="36000" rtlCol="0">
            <a:spAutoFit/>
          </a:bodyPr>
          <a:lstStyle/>
          <a:p>
            <a:pPr marL="0" indent="0" algn="ctr">
              <a:buNone/>
            </a:pPr>
            <a:r>
              <a:rPr lang="en-US" sz="1000" b="1"/>
              <a:t>2023</a:t>
            </a:r>
          </a:p>
        </p:txBody>
      </p:sp>
      <p:grpSp>
        <p:nvGrpSpPr>
          <p:cNvPr id="122" name="btfpStatusSticker994032">
            <a:extLst>
              <a:ext uri="{FF2B5EF4-FFF2-40B4-BE49-F238E27FC236}">
                <a16:creationId xmlns:a16="http://schemas.microsoft.com/office/drawing/2014/main" id="{22E7834E-7495-4D7D-B3D0-9B2112AC5B82}"/>
              </a:ext>
            </a:extLst>
          </p:cNvPr>
          <p:cNvGrpSpPr/>
          <p:nvPr>
            <p:custDataLst>
              <p:tags r:id="rId13"/>
            </p:custDataLst>
          </p:nvPr>
        </p:nvGrpSpPr>
        <p:grpSpPr>
          <a:xfrm>
            <a:off x="10979506" y="955344"/>
            <a:ext cx="882294" cy="235611"/>
            <a:chOff x="-3097644" y="876300"/>
            <a:chExt cx="882294" cy="235611"/>
          </a:xfrm>
        </p:grpSpPr>
        <p:sp>
          <p:nvSpPr>
            <p:cNvPr id="123" name="btfpStatusStickerText994032">
              <a:extLst>
                <a:ext uri="{FF2B5EF4-FFF2-40B4-BE49-F238E27FC236}">
                  <a16:creationId xmlns:a16="http://schemas.microsoft.com/office/drawing/2014/main" id="{28695AB5-73CC-4DDF-8B51-76E5C29F15D6}"/>
                </a:ext>
              </a:extLst>
            </p:cNvPr>
            <p:cNvSpPr txBox="1"/>
            <p:nvPr/>
          </p:nvSpPr>
          <p:spPr bwMode="gray">
            <a:xfrm>
              <a:off x="-3097644"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DRAFT</a:t>
              </a:r>
            </a:p>
          </p:txBody>
        </p:sp>
        <p:cxnSp>
          <p:nvCxnSpPr>
            <p:cNvPr id="124" name="btfpStatusStickerLine994032">
              <a:extLst>
                <a:ext uri="{FF2B5EF4-FFF2-40B4-BE49-F238E27FC236}">
                  <a16:creationId xmlns:a16="http://schemas.microsoft.com/office/drawing/2014/main" id="{339E6083-E1A4-4360-91F7-D0B93B03A40C}"/>
                </a:ext>
              </a:extLst>
            </p:cNvPr>
            <p:cNvCxnSpPr>
              <a:cxnSpLocks/>
            </p:cNvCxnSpPr>
            <p:nvPr/>
          </p:nvCxnSpPr>
          <p:spPr bwMode="gray">
            <a:xfrm rot="720000">
              <a:off x="-309764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ColumnHeaderBox222028">
            <a:extLst>
              <a:ext uri="{FF2B5EF4-FFF2-40B4-BE49-F238E27FC236}">
                <a16:creationId xmlns:a16="http://schemas.microsoft.com/office/drawing/2014/main" id="{9162106F-C19C-4621-B5C2-E251BC3409C6}"/>
              </a:ext>
            </a:extLst>
          </p:cNvPr>
          <p:cNvGrpSpPr/>
          <p:nvPr>
            <p:custDataLst>
              <p:tags r:id="rId14"/>
            </p:custDataLst>
          </p:nvPr>
        </p:nvGrpSpPr>
        <p:grpSpPr>
          <a:xfrm>
            <a:off x="7980151" y="1270000"/>
            <a:ext cx="3881648" cy="318997"/>
            <a:chOff x="6366272" y="1270000"/>
            <a:chExt cx="5495528" cy="318997"/>
          </a:xfrm>
        </p:grpSpPr>
        <p:sp>
          <p:nvSpPr>
            <p:cNvPr id="43" name="btfpColumnHeaderBoxText222028">
              <a:extLst>
                <a:ext uri="{FF2B5EF4-FFF2-40B4-BE49-F238E27FC236}">
                  <a16:creationId xmlns:a16="http://schemas.microsoft.com/office/drawing/2014/main" id="{8B60BBCE-0046-4F7D-86A0-5565418E8514}"/>
                </a:ext>
              </a:extLst>
            </p:cNvPr>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List of Hospitals</a:t>
              </a:r>
              <a:endParaRPr lang="en-US" sz="1600" b="1">
                <a:solidFill>
                  <a:srgbClr val="000000"/>
                </a:solidFill>
              </a:endParaRPr>
            </a:p>
          </p:txBody>
        </p:sp>
        <p:cxnSp>
          <p:nvCxnSpPr>
            <p:cNvPr id="45" name="btfpColumnHeaderBoxLine222028">
              <a:extLst>
                <a:ext uri="{FF2B5EF4-FFF2-40B4-BE49-F238E27FC236}">
                  <a16:creationId xmlns:a16="http://schemas.microsoft.com/office/drawing/2014/main" id="{45399EEA-D12D-4958-835C-6D8699BD5EBF}"/>
                </a:ext>
              </a:extLst>
            </p:cNvPr>
            <p:cNvCxnSpPr/>
            <p:nvPr/>
          </p:nvCxnSpPr>
          <p:spPr bwMode="gray">
            <a:xfrm>
              <a:off x="6366272"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8" name="btfpColumnHeaderBox206447">
            <a:extLst>
              <a:ext uri="{FF2B5EF4-FFF2-40B4-BE49-F238E27FC236}">
                <a16:creationId xmlns:a16="http://schemas.microsoft.com/office/drawing/2014/main" id="{6C66AC1D-51B5-4821-BF6E-6A6DC7B76130}"/>
              </a:ext>
            </a:extLst>
          </p:cNvPr>
          <p:cNvGrpSpPr/>
          <p:nvPr>
            <p:custDataLst>
              <p:tags r:id="rId15"/>
            </p:custDataLst>
          </p:nvPr>
        </p:nvGrpSpPr>
        <p:grpSpPr>
          <a:xfrm>
            <a:off x="330199" y="1270000"/>
            <a:ext cx="7341055" cy="318997"/>
            <a:chOff x="330200" y="1270000"/>
            <a:chExt cx="5495528" cy="318997"/>
          </a:xfrm>
        </p:grpSpPr>
        <p:sp>
          <p:nvSpPr>
            <p:cNvPr id="48" name="btfpColumnHeaderBoxText206447">
              <a:extLst>
                <a:ext uri="{FF2B5EF4-FFF2-40B4-BE49-F238E27FC236}">
                  <a16:creationId xmlns:a16="http://schemas.microsoft.com/office/drawing/2014/main" id="{3CEA1E70-7EC0-4716-A23A-D566D954CFC2}"/>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Business Timeline</a:t>
              </a:r>
              <a:endParaRPr lang="en-US" sz="1600" b="1">
                <a:solidFill>
                  <a:srgbClr val="000000"/>
                </a:solidFill>
              </a:endParaRPr>
            </a:p>
          </p:txBody>
        </p:sp>
        <p:cxnSp>
          <p:nvCxnSpPr>
            <p:cNvPr id="50" name="btfpColumnHeaderBoxLine206447">
              <a:extLst>
                <a:ext uri="{FF2B5EF4-FFF2-40B4-BE49-F238E27FC236}">
                  <a16:creationId xmlns:a16="http://schemas.microsoft.com/office/drawing/2014/main" id="{84B13377-64FA-471E-A3D0-F1EAADB5C6CE}"/>
                </a:ext>
              </a:extLst>
            </p:cNvPr>
            <p:cNvCxnSpPr/>
            <p:nvPr/>
          </p:nvCxnSpPr>
          <p:spPr bwMode="gray">
            <a:xfrm>
              <a:off x="330200"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38" name="CommentBox">
            <a:extLst>
              <a:ext uri="{FF2B5EF4-FFF2-40B4-BE49-F238E27FC236}">
                <a16:creationId xmlns:a16="http://schemas.microsoft.com/office/drawing/2014/main" id="{FBD61E62-E77A-4B3E-B59D-D01DD102AF7C}"/>
              </a:ext>
            </a:extLst>
          </p:cNvPr>
          <p:cNvSpPr/>
          <p:nvPr/>
        </p:nvSpPr>
        <p:spPr bwMode="gray">
          <a:xfrm>
            <a:off x="5836341" y="3102197"/>
            <a:ext cx="1757992" cy="432218"/>
          </a:xfrm>
          <a:prstGeom prst="wedgeRoundRectCallout">
            <a:avLst>
              <a:gd name="adj1" fmla="val -33328"/>
              <a:gd name="adj2" fmla="val 81767"/>
              <a:gd name="adj3" fmla="val 16667"/>
            </a:avLst>
          </a:prstGeom>
          <a:solidFill>
            <a:srgbClr val="FAEEC3"/>
          </a:solidFill>
          <a:ln w="9525" cap="flat" cmpd="sng" algn="ctr">
            <a:noFill/>
            <a:prstDash val="solid"/>
            <a:miter lim="800000"/>
          </a:ln>
          <a:effectLst/>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800" b="1">
                <a:solidFill>
                  <a:srgbClr val="000000"/>
                </a:solidFill>
                <a:latin typeface="Arial" panose="020B0604020202020204" pitchFamily="34" charset="0"/>
              </a:rPr>
              <a:t>BCN: </a:t>
            </a:r>
            <a:r>
              <a:rPr lang="en-US" sz="800">
                <a:solidFill>
                  <a:schemeClr val="tx1"/>
                </a:solidFill>
              </a:rPr>
              <a:t>Limited information available on the date of acquisition/opening of the three hospitals </a:t>
            </a:r>
            <a:endParaRPr lang="en-US" sz="800">
              <a:solidFill>
                <a:srgbClr val="000000"/>
              </a:solidFill>
              <a:latin typeface="Arial" panose="020B0604020202020204" pitchFamily="34" charset="0"/>
            </a:endParaRPr>
          </a:p>
        </p:txBody>
      </p:sp>
      <p:sp>
        <p:nvSpPr>
          <p:cNvPr id="92" name="Oval 91">
            <a:extLst>
              <a:ext uri="{FF2B5EF4-FFF2-40B4-BE49-F238E27FC236}">
                <a16:creationId xmlns:a16="http://schemas.microsoft.com/office/drawing/2014/main" id="{7011591E-6566-4DA5-B6B0-CA6B59EEACE1}"/>
              </a:ext>
            </a:extLst>
          </p:cNvPr>
          <p:cNvSpPr/>
          <p:nvPr>
            <p:custDataLst>
              <p:tags r:id="rId16"/>
            </p:custDataLst>
          </p:nvPr>
        </p:nvSpPr>
        <p:spPr>
          <a:xfrm>
            <a:off x="1141623" y="4237943"/>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a:solidFill>
                <a:srgbClr val="FFFFFF"/>
              </a:solidFill>
              <a:latin typeface="Arial"/>
              <a:cs typeface="Arial"/>
            </a:endParaRPr>
          </a:p>
        </p:txBody>
      </p:sp>
      <p:sp>
        <p:nvSpPr>
          <p:cNvPr id="93" name="TextBox 92">
            <a:extLst>
              <a:ext uri="{FF2B5EF4-FFF2-40B4-BE49-F238E27FC236}">
                <a16:creationId xmlns:a16="http://schemas.microsoft.com/office/drawing/2014/main" id="{D8800922-DFB6-4FFD-8AC7-D95A5BB8E0B3}"/>
              </a:ext>
            </a:extLst>
          </p:cNvPr>
          <p:cNvSpPr txBox="1"/>
          <p:nvPr/>
        </p:nvSpPr>
        <p:spPr bwMode="gray">
          <a:xfrm>
            <a:off x="674127" y="4216088"/>
            <a:ext cx="418629" cy="226591"/>
          </a:xfrm>
          <a:prstGeom prst="rect">
            <a:avLst/>
          </a:prstGeom>
          <a:noFill/>
        </p:spPr>
        <p:txBody>
          <a:bodyPr wrap="square" lIns="36000" tIns="36000" rIns="36000" bIns="36000" rtlCol="0">
            <a:spAutoFit/>
          </a:bodyPr>
          <a:lstStyle/>
          <a:p>
            <a:pPr marL="0" indent="0" algn="ctr">
              <a:buNone/>
            </a:pPr>
            <a:r>
              <a:rPr lang="en-US" sz="1000" b="1"/>
              <a:t>2020</a:t>
            </a:r>
          </a:p>
        </p:txBody>
      </p:sp>
      <p:pic>
        <p:nvPicPr>
          <p:cNvPr id="94" name="Picture 2" descr="Brawijaya Healthcare Group | LinkedIn">
            <a:extLst>
              <a:ext uri="{FF2B5EF4-FFF2-40B4-BE49-F238E27FC236}">
                <a16:creationId xmlns:a16="http://schemas.microsoft.com/office/drawing/2014/main" id="{548C1322-5502-417C-8B3C-3CC372AA5AF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37681" y="4146503"/>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82" name="btfpBulletedList509334">
            <a:extLst>
              <a:ext uri="{FF2B5EF4-FFF2-40B4-BE49-F238E27FC236}">
                <a16:creationId xmlns:a16="http://schemas.microsoft.com/office/drawing/2014/main" id="{1FDF4719-5C87-4D26-B0CB-1F0A197D2FAF}"/>
              </a:ext>
            </a:extLst>
          </p:cNvPr>
          <p:cNvSpPr txBox="1"/>
          <p:nvPr/>
        </p:nvSpPr>
        <p:spPr bwMode="gray">
          <a:xfrm>
            <a:off x="1373370" y="4159535"/>
            <a:ext cx="6041240" cy="400110"/>
          </a:xfrm>
          <a:prstGeom prst="rect">
            <a:avLst/>
          </a:prstGeom>
          <a:noFill/>
        </p:spPr>
        <p:txBody>
          <a:bodyPr wrap="square">
            <a:spAutoFit/>
          </a:bodyPr>
          <a:lstStyle/>
          <a:p>
            <a:pPr marL="0" indent="0">
              <a:buNone/>
            </a:pPr>
            <a:r>
              <a:rPr lang="en-US" sz="1000">
                <a:solidFill>
                  <a:srgbClr val="FF0000"/>
                </a:solidFill>
              </a:rPr>
              <a:t>TE Healthcare Asia (investor in Target 1) opened a new center of cardiology called </a:t>
            </a:r>
            <a:r>
              <a:rPr lang="en-US" sz="1000" err="1">
                <a:solidFill>
                  <a:srgbClr val="FF0000"/>
                </a:solidFill>
              </a:rPr>
              <a:t>Heartology</a:t>
            </a:r>
            <a:r>
              <a:rPr lang="en-US" sz="1000">
                <a:solidFill>
                  <a:srgbClr val="FF0000"/>
                </a:solidFill>
              </a:rPr>
              <a:t> at Target 1 </a:t>
            </a:r>
            <a:r>
              <a:rPr lang="en-US" sz="1000" err="1">
                <a:solidFill>
                  <a:srgbClr val="FF0000"/>
                </a:solidFill>
              </a:rPr>
              <a:t>Saharjo</a:t>
            </a:r>
            <a:r>
              <a:rPr lang="en-US" sz="1000">
                <a:solidFill>
                  <a:srgbClr val="FF0000"/>
                </a:solidFill>
              </a:rPr>
              <a:t> Hospital- the first hybrid technology of cardiac surgery provided in Indonesia </a:t>
            </a:r>
          </a:p>
        </p:txBody>
      </p:sp>
      <p:sp>
        <p:nvSpPr>
          <p:cNvPr id="98" name="Rectangle: Rounded Corners 97">
            <a:extLst>
              <a:ext uri="{FF2B5EF4-FFF2-40B4-BE49-F238E27FC236}">
                <a16:creationId xmlns:a16="http://schemas.microsoft.com/office/drawing/2014/main" id="{28203594-C9A9-4634-8185-1AECCDEEEDC9}"/>
              </a:ext>
            </a:extLst>
          </p:cNvPr>
          <p:cNvSpPr/>
          <p:nvPr/>
        </p:nvSpPr>
        <p:spPr bwMode="gray">
          <a:xfrm>
            <a:off x="91269" y="4221024"/>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Heartology</a:t>
            </a:r>
          </a:p>
        </p:txBody>
      </p:sp>
      <p:sp>
        <p:nvSpPr>
          <p:cNvPr id="128" name="Speech Bubble: Rectangle 127">
            <a:extLst>
              <a:ext uri="{FF2B5EF4-FFF2-40B4-BE49-F238E27FC236}">
                <a16:creationId xmlns:a16="http://schemas.microsoft.com/office/drawing/2014/main" id="{53F6BB21-A5E6-4074-A518-A9953F72DA43}"/>
              </a:ext>
            </a:extLst>
          </p:cNvPr>
          <p:cNvSpPr/>
          <p:nvPr/>
        </p:nvSpPr>
        <p:spPr bwMode="gray">
          <a:xfrm>
            <a:off x="9513627" y="4237943"/>
            <a:ext cx="1415936" cy="1690982"/>
          </a:xfrm>
          <a:prstGeom prst="wedgeRectCallout">
            <a:avLst>
              <a:gd name="adj1" fmla="val -133591"/>
              <a:gd name="adj2" fmla="val -70265"/>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r>
              <a:rPr lang="en-US" sz="800">
                <a:solidFill>
                  <a:schemeClr val="tx1"/>
                </a:solidFill>
              </a:rPr>
              <a:t>Target 1 currently clustered in and around Jakarta</a:t>
            </a:r>
          </a:p>
          <a:p>
            <a:pPr lvl="1"/>
            <a:r>
              <a:rPr lang="en-US" sz="700">
                <a:solidFill>
                  <a:schemeClr val="tx1"/>
                </a:solidFill>
              </a:rPr>
              <a:t>Need to expand across Indonesia to garner awareness &amp; incremental revenue</a:t>
            </a:r>
          </a:p>
          <a:p>
            <a:pPr lvl="1"/>
            <a:r>
              <a:rPr lang="en-US" sz="700">
                <a:solidFill>
                  <a:schemeClr val="tx1"/>
                </a:solidFill>
              </a:rPr>
              <a:t>Further scope to target potential upper-middle class patients who currently have to get treated abroad</a:t>
            </a:r>
          </a:p>
        </p:txBody>
      </p:sp>
      <p:sp>
        <p:nvSpPr>
          <p:cNvPr id="129" name="Rectangle: Rounded Corners 128">
            <a:extLst>
              <a:ext uri="{FF2B5EF4-FFF2-40B4-BE49-F238E27FC236}">
                <a16:creationId xmlns:a16="http://schemas.microsoft.com/office/drawing/2014/main" id="{67753E8A-68D0-411E-BB6E-A007172B8A71}"/>
              </a:ext>
            </a:extLst>
          </p:cNvPr>
          <p:cNvSpPr/>
          <p:nvPr/>
        </p:nvSpPr>
        <p:spPr bwMode="gray">
          <a:xfrm>
            <a:off x="8255960" y="6120326"/>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Jakarta cluster</a:t>
            </a:r>
          </a:p>
        </p:txBody>
      </p:sp>
      <p:sp>
        <p:nvSpPr>
          <p:cNvPr id="11" name="TextBox 10">
            <a:extLst>
              <a:ext uri="{FF2B5EF4-FFF2-40B4-BE49-F238E27FC236}">
                <a16:creationId xmlns:a16="http://schemas.microsoft.com/office/drawing/2014/main" id="{081DC93D-7106-D76F-7285-D16B96FFC81E}"/>
              </a:ext>
            </a:extLst>
          </p:cNvPr>
          <p:cNvSpPr txBox="1"/>
          <p:nvPr/>
        </p:nvSpPr>
        <p:spPr bwMode="gray">
          <a:xfrm>
            <a:off x="173679" y="1733511"/>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2" name="TextBox 11">
            <a:extLst>
              <a:ext uri="{FF2B5EF4-FFF2-40B4-BE49-F238E27FC236}">
                <a16:creationId xmlns:a16="http://schemas.microsoft.com/office/drawing/2014/main" id="{010AFF9B-8255-187F-A73D-4FE9CF1B9F9F}"/>
              </a:ext>
            </a:extLst>
          </p:cNvPr>
          <p:cNvSpPr txBox="1"/>
          <p:nvPr/>
        </p:nvSpPr>
        <p:spPr bwMode="gray">
          <a:xfrm>
            <a:off x="173679" y="2209560"/>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3" name="TextBox 12">
            <a:extLst>
              <a:ext uri="{FF2B5EF4-FFF2-40B4-BE49-F238E27FC236}">
                <a16:creationId xmlns:a16="http://schemas.microsoft.com/office/drawing/2014/main" id="{1E94E99A-FDC9-DF58-D0F4-60C59445569A}"/>
              </a:ext>
            </a:extLst>
          </p:cNvPr>
          <p:cNvSpPr txBox="1"/>
          <p:nvPr/>
        </p:nvSpPr>
        <p:spPr bwMode="gray">
          <a:xfrm>
            <a:off x="173679" y="2735475"/>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4" name="TextBox 13">
            <a:extLst>
              <a:ext uri="{FF2B5EF4-FFF2-40B4-BE49-F238E27FC236}">
                <a16:creationId xmlns:a16="http://schemas.microsoft.com/office/drawing/2014/main" id="{49F07A6C-27F2-3C29-15A6-CBA218288200}"/>
              </a:ext>
            </a:extLst>
          </p:cNvPr>
          <p:cNvSpPr txBox="1"/>
          <p:nvPr/>
        </p:nvSpPr>
        <p:spPr bwMode="gray">
          <a:xfrm>
            <a:off x="173679" y="3209364"/>
            <a:ext cx="500448" cy="195814"/>
          </a:xfrm>
          <a:prstGeom prst="rect">
            <a:avLst/>
          </a:prstGeom>
          <a:noFill/>
        </p:spPr>
        <p:txBody>
          <a:bodyPr wrap="square" lIns="36000" tIns="36000" rIns="36000" bIns="36000" rtlCol="0">
            <a:spAutoFit/>
          </a:bodyPr>
          <a:lstStyle/>
          <a:p>
            <a:pPr marL="0" indent="0">
              <a:buNone/>
            </a:pPr>
            <a:r>
              <a:rPr lang="en-US" sz="800"/>
              <a:t>Target 2</a:t>
            </a:r>
          </a:p>
        </p:txBody>
      </p:sp>
      <p:sp>
        <p:nvSpPr>
          <p:cNvPr id="15" name="TextBox 14">
            <a:extLst>
              <a:ext uri="{FF2B5EF4-FFF2-40B4-BE49-F238E27FC236}">
                <a16:creationId xmlns:a16="http://schemas.microsoft.com/office/drawing/2014/main" id="{5A94006F-78FD-B658-56B5-28EBAF1BC515}"/>
              </a:ext>
            </a:extLst>
          </p:cNvPr>
          <p:cNvSpPr txBox="1"/>
          <p:nvPr/>
        </p:nvSpPr>
        <p:spPr bwMode="gray">
          <a:xfrm>
            <a:off x="167178" y="3732585"/>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6" name="TextBox 15">
            <a:extLst>
              <a:ext uri="{FF2B5EF4-FFF2-40B4-BE49-F238E27FC236}">
                <a16:creationId xmlns:a16="http://schemas.microsoft.com/office/drawing/2014/main" id="{79632977-360A-BA34-0BD3-3DEF1D438EAB}"/>
              </a:ext>
            </a:extLst>
          </p:cNvPr>
          <p:cNvSpPr txBox="1"/>
          <p:nvPr/>
        </p:nvSpPr>
        <p:spPr bwMode="gray">
          <a:xfrm>
            <a:off x="173679" y="4829822"/>
            <a:ext cx="500448" cy="195814"/>
          </a:xfrm>
          <a:prstGeom prst="rect">
            <a:avLst/>
          </a:prstGeom>
          <a:noFill/>
        </p:spPr>
        <p:txBody>
          <a:bodyPr wrap="square" lIns="36000" tIns="36000" rIns="36000" bIns="36000" rtlCol="0">
            <a:spAutoFit/>
          </a:bodyPr>
          <a:lstStyle/>
          <a:p>
            <a:pPr marL="0" indent="0">
              <a:buNone/>
            </a:pPr>
            <a:r>
              <a:rPr lang="en-US" sz="800"/>
              <a:t>Target 2</a:t>
            </a:r>
          </a:p>
        </p:txBody>
      </p:sp>
      <p:sp>
        <p:nvSpPr>
          <p:cNvPr id="17" name="TextBox 16">
            <a:extLst>
              <a:ext uri="{FF2B5EF4-FFF2-40B4-BE49-F238E27FC236}">
                <a16:creationId xmlns:a16="http://schemas.microsoft.com/office/drawing/2014/main" id="{A29B5B6E-7864-CAC1-11E9-30C7C9A277F2}"/>
              </a:ext>
            </a:extLst>
          </p:cNvPr>
          <p:cNvSpPr txBox="1"/>
          <p:nvPr/>
        </p:nvSpPr>
        <p:spPr bwMode="gray">
          <a:xfrm>
            <a:off x="173679" y="5443194"/>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8" name="TextBox 17">
            <a:extLst>
              <a:ext uri="{FF2B5EF4-FFF2-40B4-BE49-F238E27FC236}">
                <a16:creationId xmlns:a16="http://schemas.microsoft.com/office/drawing/2014/main" id="{7B39AA0B-46BF-D792-BC12-AFC989D06B59}"/>
              </a:ext>
            </a:extLst>
          </p:cNvPr>
          <p:cNvSpPr txBox="1"/>
          <p:nvPr/>
        </p:nvSpPr>
        <p:spPr bwMode="gray">
          <a:xfrm>
            <a:off x="167178" y="5981030"/>
            <a:ext cx="500448" cy="195814"/>
          </a:xfrm>
          <a:prstGeom prst="rect">
            <a:avLst/>
          </a:prstGeom>
          <a:noFill/>
        </p:spPr>
        <p:txBody>
          <a:bodyPr wrap="square" lIns="36000" tIns="36000" rIns="36000" bIns="36000" rtlCol="0">
            <a:spAutoFit/>
          </a:bodyPr>
          <a:lstStyle/>
          <a:p>
            <a:pPr marL="0" indent="0">
              <a:buNone/>
            </a:pPr>
            <a:r>
              <a:rPr lang="en-US" sz="800"/>
              <a:t>Target 1</a:t>
            </a:r>
          </a:p>
        </p:txBody>
      </p:sp>
      <p:sp>
        <p:nvSpPr>
          <p:cNvPr id="19" name="TextBox 18">
            <a:extLst>
              <a:ext uri="{FF2B5EF4-FFF2-40B4-BE49-F238E27FC236}">
                <a16:creationId xmlns:a16="http://schemas.microsoft.com/office/drawing/2014/main" id="{D4545F16-FBBA-BC18-5D05-C6E072AB5427}"/>
              </a:ext>
            </a:extLst>
          </p:cNvPr>
          <p:cNvSpPr txBox="1"/>
          <p:nvPr/>
        </p:nvSpPr>
        <p:spPr bwMode="gray">
          <a:xfrm rot="16200000">
            <a:off x="7891468" y="3400730"/>
            <a:ext cx="696072" cy="226591"/>
          </a:xfrm>
          <a:prstGeom prst="rect">
            <a:avLst/>
          </a:prstGeom>
          <a:noFill/>
        </p:spPr>
        <p:txBody>
          <a:bodyPr wrap="square" lIns="36000" tIns="36000" rIns="36000" bIns="36000" rtlCol="0">
            <a:spAutoFit/>
          </a:bodyPr>
          <a:lstStyle/>
          <a:p>
            <a:pPr marL="0" indent="0">
              <a:buNone/>
            </a:pPr>
            <a:r>
              <a:rPr lang="en-US" sz="1000" b="1"/>
              <a:t>Target 1</a:t>
            </a:r>
          </a:p>
        </p:txBody>
      </p:sp>
      <p:sp>
        <p:nvSpPr>
          <p:cNvPr id="20" name="TextBox 19">
            <a:extLst>
              <a:ext uri="{FF2B5EF4-FFF2-40B4-BE49-F238E27FC236}">
                <a16:creationId xmlns:a16="http://schemas.microsoft.com/office/drawing/2014/main" id="{739E44D9-793F-605E-E7F1-86755F86ED6A}"/>
              </a:ext>
            </a:extLst>
          </p:cNvPr>
          <p:cNvSpPr txBox="1"/>
          <p:nvPr/>
        </p:nvSpPr>
        <p:spPr bwMode="gray">
          <a:xfrm rot="16200000">
            <a:off x="7940700" y="5349831"/>
            <a:ext cx="696072" cy="226591"/>
          </a:xfrm>
          <a:prstGeom prst="rect">
            <a:avLst/>
          </a:prstGeom>
          <a:noFill/>
        </p:spPr>
        <p:txBody>
          <a:bodyPr wrap="square" lIns="36000" tIns="36000" rIns="36000" bIns="36000" rtlCol="0">
            <a:spAutoFit/>
          </a:bodyPr>
          <a:lstStyle/>
          <a:p>
            <a:pPr marL="0" indent="0">
              <a:buNone/>
            </a:pPr>
            <a:r>
              <a:rPr lang="en-US" sz="1000" b="1"/>
              <a:t>Target 2</a:t>
            </a:r>
          </a:p>
        </p:txBody>
      </p:sp>
    </p:spTree>
    <p:custDataLst>
      <p:tags r:id="rId1"/>
    </p:custDataLst>
    <p:extLst>
      <p:ext uri="{BB962C8B-B14F-4D97-AF65-F5344CB8AC3E}">
        <p14:creationId xmlns:p14="http://schemas.microsoft.com/office/powerpoint/2010/main" val="181179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btfpColumnIndicatorGroup2">
            <a:extLst>
              <a:ext uri="{FF2B5EF4-FFF2-40B4-BE49-F238E27FC236}">
                <a16:creationId xmlns:a16="http://schemas.microsoft.com/office/drawing/2014/main" id="{5F61FA76-926A-4B17-BE95-1F4D985708B7}"/>
              </a:ext>
            </a:extLst>
          </p:cNvPr>
          <p:cNvGrpSpPr/>
          <p:nvPr/>
        </p:nvGrpSpPr>
        <p:grpSpPr>
          <a:xfrm>
            <a:off x="0" y="6926580"/>
            <a:ext cx="12192000" cy="137160"/>
            <a:chOff x="0" y="6926580"/>
            <a:chExt cx="12192000" cy="137160"/>
          </a:xfrm>
        </p:grpSpPr>
        <p:sp>
          <p:nvSpPr>
            <p:cNvPr id="112" name="btfpColumnGapBlocker252683">
              <a:extLst>
                <a:ext uri="{FF2B5EF4-FFF2-40B4-BE49-F238E27FC236}">
                  <a16:creationId xmlns:a16="http://schemas.microsoft.com/office/drawing/2014/main" id="{EBD46D43-5EFD-467F-A845-97B91AC6D4E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0" name="btfpColumnGapBlocker152257">
              <a:extLst>
                <a:ext uri="{FF2B5EF4-FFF2-40B4-BE49-F238E27FC236}">
                  <a16:creationId xmlns:a16="http://schemas.microsoft.com/office/drawing/2014/main" id="{AB2D83BA-641F-4B65-9460-313D709DEAE3}"/>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8" name="btfpColumnIndicator714325">
              <a:extLst>
                <a:ext uri="{FF2B5EF4-FFF2-40B4-BE49-F238E27FC236}">
                  <a16:creationId xmlns:a16="http://schemas.microsoft.com/office/drawing/2014/main" id="{C45D5839-90C2-4C56-B452-1B2798C53B8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6" name="btfpColumnIndicator295856">
              <a:extLst>
                <a:ext uri="{FF2B5EF4-FFF2-40B4-BE49-F238E27FC236}">
                  <a16:creationId xmlns:a16="http://schemas.microsoft.com/office/drawing/2014/main" id="{188F83DD-D94E-4322-A2E7-748C638AC0B3}"/>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8" name="btfpColumnGapBlocker155051">
              <a:extLst>
                <a:ext uri="{FF2B5EF4-FFF2-40B4-BE49-F238E27FC236}">
                  <a16:creationId xmlns:a16="http://schemas.microsoft.com/office/drawing/2014/main" id="{F1D5A25A-B628-475A-AA86-869B6A363A00}"/>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3" name="btfpColumnIndicator165559">
              <a:extLst>
                <a:ext uri="{FF2B5EF4-FFF2-40B4-BE49-F238E27FC236}">
                  <a16:creationId xmlns:a16="http://schemas.microsoft.com/office/drawing/2014/main" id="{B8CA0102-0E1A-46DA-A79D-5365F2605ED7}"/>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btfpColumnIndicator387025">
              <a:extLst>
                <a:ext uri="{FF2B5EF4-FFF2-40B4-BE49-F238E27FC236}">
                  <a16:creationId xmlns:a16="http://schemas.microsoft.com/office/drawing/2014/main" id="{E0E4B61C-529C-43E3-916B-8654C2DC0F04}"/>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5" name="btfpColumnGapBlocker667573">
              <a:extLst>
                <a:ext uri="{FF2B5EF4-FFF2-40B4-BE49-F238E27FC236}">
                  <a16:creationId xmlns:a16="http://schemas.microsoft.com/office/drawing/2014/main" id="{76A6DA1A-2528-4D08-82E4-60AFCFB387D3}"/>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492138">
              <a:extLst>
                <a:ext uri="{FF2B5EF4-FFF2-40B4-BE49-F238E27FC236}">
                  <a16:creationId xmlns:a16="http://schemas.microsoft.com/office/drawing/2014/main" id="{2E498FB3-E677-4005-AA39-66774A02A3CE}"/>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955929">
              <a:extLst>
                <a:ext uri="{FF2B5EF4-FFF2-40B4-BE49-F238E27FC236}">
                  <a16:creationId xmlns:a16="http://schemas.microsoft.com/office/drawing/2014/main" id="{74B432E6-566A-40CC-BF12-305673CD299A}"/>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109682">
              <a:extLst>
                <a:ext uri="{FF2B5EF4-FFF2-40B4-BE49-F238E27FC236}">
                  <a16:creationId xmlns:a16="http://schemas.microsoft.com/office/drawing/2014/main" id="{333DE583-E5DD-469C-ADE1-4C850B30F86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915085">
              <a:extLst>
                <a:ext uri="{FF2B5EF4-FFF2-40B4-BE49-F238E27FC236}">
                  <a16:creationId xmlns:a16="http://schemas.microsoft.com/office/drawing/2014/main" id="{A103E2B2-E038-4359-89C2-5ACD94E56FC1}"/>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929465">
              <a:extLst>
                <a:ext uri="{FF2B5EF4-FFF2-40B4-BE49-F238E27FC236}">
                  <a16:creationId xmlns:a16="http://schemas.microsoft.com/office/drawing/2014/main" id="{5DDAF147-58BF-45C7-8623-B94B6FA21FD2}"/>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3" name="btfpColumnIndicatorGroup1">
            <a:extLst>
              <a:ext uri="{FF2B5EF4-FFF2-40B4-BE49-F238E27FC236}">
                <a16:creationId xmlns:a16="http://schemas.microsoft.com/office/drawing/2014/main" id="{5C677A28-6917-4A8C-AD8B-B0D0AB6DAD41}"/>
              </a:ext>
            </a:extLst>
          </p:cNvPr>
          <p:cNvGrpSpPr/>
          <p:nvPr/>
        </p:nvGrpSpPr>
        <p:grpSpPr>
          <a:xfrm>
            <a:off x="0" y="-205740"/>
            <a:ext cx="12192000" cy="137160"/>
            <a:chOff x="0" y="-205740"/>
            <a:chExt cx="12192000" cy="137160"/>
          </a:xfrm>
        </p:grpSpPr>
        <p:sp>
          <p:nvSpPr>
            <p:cNvPr id="111" name="btfpColumnGapBlocker787674">
              <a:extLst>
                <a:ext uri="{FF2B5EF4-FFF2-40B4-BE49-F238E27FC236}">
                  <a16:creationId xmlns:a16="http://schemas.microsoft.com/office/drawing/2014/main" id="{54398F07-65BE-48B2-9E1D-40F27F18931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9" name="btfpColumnGapBlocker500952">
              <a:extLst>
                <a:ext uri="{FF2B5EF4-FFF2-40B4-BE49-F238E27FC236}">
                  <a16:creationId xmlns:a16="http://schemas.microsoft.com/office/drawing/2014/main" id="{1A62FB85-10A1-454C-AD90-7C980324F19A}"/>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7" name="btfpColumnIndicator312170">
              <a:extLst>
                <a:ext uri="{FF2B5EF4-FFF2-40B4-BE49-F238E27FC236}">
                  <a16:creationId xmlns:a16="http://schemas.microsoft.com/office/drawing/2014/main" id="{952E4C4F-AD2A-4A52-B84B-E76A7E42E418}"/>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5" name="btfpColumnIndicator305034">
              <a:extLst>
                <a:ext uri="{FF2B5EF4-FFF2-40B4-BE49-F238E27FC236}">
                  <a16:creationId xmlns:a16="http://schemas.microsoft.com/office/drawing/2014/main" id="{50BDD5AF-7838-404A-9BEE-62CF0A82322C}"/>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7" name="btfpColumnGapBlocker872848">
              <a:extLst>
                <a:ext uri="{FF2B5EF4-FFF2-40B4-BE49-F238E27FC236}">
                  <a16:creationId xmlns:a16="http://schemas.microsoft.com/office/drawing/2014/main" id="{B76AD888-B586-4F8C-B535-2E45625F4757}"/>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2" name="btfpColumnIndicator934615">
              <a:extLst>
                <a:ext uri="{FF2B5EF4-FFF2-40B4-BE49-F238E27FC236}">
                  <a16:creationId xmlns:a16="http://schemas.microsoft.com/office/drawing/2014/main" id="{69BFB934-F261-4DDC-B6E1-61475B82E132}"/>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163134">
              <a:extLst>
                <a:ext uri="{FF2B5EF4-FFF2-40B4-BE49-F238E27FC236}">
                  <a16:creationId xmlns:a16="http://schemas.microsoft.com/office/drawing/2014/main" id="{D1314AB8-DC1F-42BA-AC61-E75242446039}"/>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163421">
              <a:extLst>
                <a:ext uri="{FF2B5EF4-FFF2-40B4-BE49-F238E27FC236}">
                  <a16:creationId xmlns:a16="http://schemas.microsoft.com/office/drawing/2014/main" id="{9FAC91B1-4B44-49C8-911E-F3D30F39AB82}"/>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226283">
              <a:extLst>
                <a:ext uri="{FF2B5EF4-FFF2-40B4-BE49-F238E27FC236}">
                  <a16:creationId xmlns:a16="http://schemas.microsoft.com/office/drawing/2014/main" id="{DFE7F6D5-39B0-4AA3-9DC2-DCE958E6C403}"/>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990304">
              <a:extLst>
                <a:ext uri="{FF2B5EF4-FFF2-40B4-BE49-F238E27FC236}">
                  <a16:creationId xmlns:a16="http://schemas.microsoft.com/office/drawing/2014/main" id="{7E7C384B-2E5B-4766-98ED-5E0C75F66BB8}"/>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532801">
              <a:extLst>
                <a:ext uri="{FF2B5EF4-FFF2-40B4-BE49-F238E27FC236}">
                  <a16:creationId xmlns:a16="http://schemas.microsoft.com/office/drawing/2014/main" id="{589A0C62-2AB7-4920-B63B-7E58EE9C059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670597">
              <a:extLst>
                <a:ext uri="{FF2B5EF4-FFF2-40B4-BE49-F238E27FC236}">
                  <a16:creationId xmlns:a16="http://schemas.microsoft.com/office/drawing/2014/main" id="{B3179FD4-7C0C-47AF-B993-287EBF07ED21}"/>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972364">
              <a:extLst>
                <a:ext uri="{FF2B5EF4-FFF2-40B4-BE49-F238E27FC236}">
                  <a16:creationId xmlns:a16="http://schemas.microsoft.com/office/drawing/2014/main" id="{2E346A17-30A1-4CF0-98A5-2F3B55188399}"/>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Object 13" hidden="1">
            <a:extLst>
              <a:ext uri="{FF2B5EF4-FFF2-40B4-BE49-F238E27FC236}">
                <a16:creationId xmlns:a16="http://schemas.microsoft.com/office/drawing/2014/main" id="{C505056C-73F2-7A96-CADB-FD7FDE9CF32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7" imgH="348" progId="TCLayout.ActiveDocument.1">
                  <p:embed/>
                </p:oleObj>
              </mc:Choice>
              <mc:Fallback>
                <p:oleObj name="think-cell Slide" r:id="rId16" imgW="347" imgH="348" progId="TCLayout.ActiveDocument.1">
                  <p:embed/>
                  <p:pic>
                    <p:nvPicPr>
                      <p:cNvPr id="14" name="Object 13" hidden="1">
                        <a:extLst>
                          <a:ext uri="{FF2B5EF4-FFF2-40B4-BE49-F238E27FC236}">
                            <a16:creationId xmlns:a16="http://schemas.microsoft.com/office/drawing/2014/main" id="{C505056C-73F2-7A96-CADB-FD7FDE9CF32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41B416-8CC0-F4E6-345A-6CF54CA63A6D}"/>
              </a:ext>
            </a:extLst>
          </p:cNvPr>
          <p:cNvSpPr>
            <a:spLocks noGrp="1"/>
          </p:cNvSpPr>
          <p:nvPr>
            <p:ph type="title"/>
          </p:nvPr>
        </p:nvSpPr>
        <p:spPr>
          <a:xfrm>
            <a:off x="334963" y="22860"/>
            <a:ext cx="11522075" cy="876687"/>
          </a:xfrm>
        </p:spPr>
        <p:txBody>
          <a:bodyPr vert="horz"/>
          <a:lstStyle/>
          <a:p>
            <a:r>
              <a:rPr lang="en-US" b="1"/>
              <a:t>Value creation | </a:t>
            </a:r>
            <a:r>
              <a:rPr lang="en-US"/>
              <a:t>Opportunity to grow by focusing on payer approach, referral process, adjacency expansion, cost optimization, and digital innovation</a:t>
            </a:r>
            <a:endParaRPr lang="en-ZA">
              <a:latin typeface="Arial" panose="020B0604020202020204" pitchFamily="34" charset="0"/>
              <a:cs typeface="Arial" panose="020B0604020202020204" pitchFamily="34" charset="0"/>
              <a:sym typeface="Arial" panose="020B0604020202020204" pitchFamily="34" charset="0"/>
            </a:endParaRPr>
          </a:p>
        </p:txBody>
      </p:sp>
      <p:grpSp>
        <p:nvGrpSpPr>
          <p:cNvPr id="18" name="btfpRunningAgenda1Level774028">
            <a:extLst>
              <a:ext uri="{FF2B5EF4-FFF2-40B4-BE49-F238E27FC236}">
                <a16:creationId xmlns:a16="http://schemas.microsoft.com/office/drawing/2014/main" id="{451E41D7-F06C-543F-7F70-EBAE9B68027A}"/>
              </a:ext>
            </a:extLst>
          </p:cNvPr>
          <p:cNvGrpSpPr/>
          <p:nvPr>
            <p:custDataLst>
              <p:tags r:id="rId3"/>
            </p:custDataLst>
          </p:nvPr>
        </p:nvGrpSpPr>
        <p:grpSpPr>
          <a:xfrm>
            <a:off x="0" y="944429"/>
            <a:ext cx="2119171" cy="257442"/>
            <a:chOff x="0" y="876300"/>
            <a:chExt cx="2119171" cy="257442"/>
          </a:xfrm>
        </p:grpSpPr>
        <p:sp>
          <p:nvSpPr>
            <p:cNvPr id="17" name="btfpRunningAgenda1LevelBarLeft774028">
              <a:extLst>
                <a:ext uri="{FF2B5EF4-FFF2-40B4-BE49-F238E27FC236}">
                  <a16:creationId xmlns:a16="http://schemas.microsoft.com/office/drawing/2014/main" id="{F5CA2A32-BF19-E0AF-C8FA-ED8F041B92B5}"/>
                </a:ext>
              </a:extLst>
            </p:cNvPr>
            <p:cNvSpPr/>
            <p:nvPr/>
          </p:nvSpPr>
          <p:spPr bwMode="gray">
            <a:xfrm>
              <a:off x="0" y="876300"/>
              <a:ext cx="2072903" cy="257442"/>
            </a:xfrm>
            <a:custGeom>
              <a:avLst/>
              <a:gdLst>
                <a:gd name="connsiteX0" fmla="*/ 8226896 w 8226896"/>
                <a:gd name="connsiteY0" fmla="*/ 0 h 257442"/>
                <a:gd name="connsiteX1" fmla="*/ 1870925 w 8226896"/>
                <a:gd name="connsiteY1" fmla="*/ 0 h 257442"/>
                <a:gd name="connsiteX2" fmla="*/ 1816204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1816204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0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0 w 8226896"/>
                <a:gd name="connsiteY2" fmla="*/ 257442 h 257442"/>
                <a:gd name="connsiteX3" fmla="*/ 0 w 8226896"/>
                <a:gd name="connsiteY3" fmla="*/ 0 h 257442"/>
                <a:gd name="connsiteX0" fmla="*/ 891490 w 8172175"/>
                <a:gd name="connsiteY0" fmla="*/ 0 h 257442"/>
                <a:gd name="connsiteX1" fmla="*/ 8172175 w 8172175"/>
                <a:gd name="connsiteY1" fmla="*/ 257442 h 257442"/>
                <a:gd name="connsiteX2" fmla="*/ 0 w 8172175"/>
                <a:gd name="connsiteY2" fmla="*/ 257442 h 257442"/>
                <a:gd name="connsiteX3" fmla="*/ 0 w 8172175"/>
                <a:gd name="connsiteY3" fmla="*/ 0 h 257442"/>
                <a:gd name="connsiteX0" fmla="*/ 891490 w 891490"/>
                <a:gd name="connsiteY0" fmla="*/ 0 h 257442"/>
                <a:gd name="connsiteX1" fmla="*/ 836770 w 891490"/>
                <a:gd name="connsiteY1" fmla="*/ 257442 h 257442"/>
                <a:gd name="connsiteX2" fmla="*/ 0 w 891490"/>
                <a:gd name="connsiteY2" fmla="*/ 257442 h 257442"/>
                <a:gd name="connsiteX3" fmla="*/ 0 w 891490"/>
                <a:gd name="connsiteY3" fmla="*/ 0 h 257442"/>
                <a:gd name="connsiteX0" fmla="*/ 891490 w 891490"/>
                <a:gd name="connsiteY0" fmla="*/ 0 h 257442"/>
                <a:gd name="connsiteX1" fmla="*/ 836770 w 891490"/>
                <a:gd name="connsiteY1" fmla="*/ 257442 h 257442"/>
                <a:gd name="connsiteX2" fmla="*/ 1 w 891490"/>
                <a:gd name="connsiteY2" fmla="*/ 257442 h 257442"/>
                <a:gd name="connsiteX3" fmla="*/ 0 w 891490"/>
                <a:gd name="connsiteY3" fmla="*/ 0 h 257442"/>
                <a:gd name="connsiteX0" fmla="*/ 891489 w 891489"/>
                <a:gd name="connsiteY0" fmla="*/ 0 h 257442"/>
                <a:gd name="connsiteX1" fmla="*/ 836769 w 891489"/>
                <a:gd name="connsiteY1" fmla="*/ 257442 h 257442"/>
                <a:gd name="connsiteX2" fmla="*/ 0 w 891489"/>
                <a:gd name="connsiteY2" fmla="*/ 257442 h 257442"/>
                <a:gd name="connsiteX3" fmla="*/ 0 w 891489"/>
                <a:gd name="connsiteY3" fmla="*/ 0 h 257442"/>
                <a:gd name="connsiteX0" fmla="*/ 1099688 w 1099688"/>
                <a:gd name="connsiteY0" fmla="*/ 0 h 257442"/>
                <a:gd name="connsiteX1" fmla="*/ 836769 w 1099688"/>
                <a:gd name="connsiteY1" fmla="*/ 257442 h 257442"/>
                <a:gd name="connsiteX2" fmla="*/ 0 w 1099688"/>
                <a:gd name="connsiteY2" fmla="*/ 257442 h 257442"/>
                <a:gd name="connsiteX3" fmla="*/ 0 w 1099688"/>
                <a:gd name="connsiteY3" fmla="*/ 0 h 257442"/>
                <a:gd name="connsiteX0" fmla="*/ 1099688 w 1099688"/>
                <a:gd name="connsiteY0" fmla="*/ 0 h 257442"/>
                <a:gd name="connsiteX1" fmla="*/ 1044966 w 1099688"/>
                <a:gd name="connsiteY1" fmla="*/ 257442 h 257442"/>
                <a:gd name="connsiteX2" fmla="*/ 0 w 1099688"/>
                <a:gd name="connsiteY2" fmla="*/ 257442 h 257442"/>
                <a:gd name="connsiteX3" fmla="*/ 0 w 1099688"/>
                <a:gd name="connsiteY3" fmla="*/ 0 h 257442"/>
                <a:gd name="connsiteX0" fmla="*/ 1099689 w 1099689"/>
                <a:gd name="connsiteY0" fmla="*/ 0 h 257442"/>
                <a:gd name="connsiteX1" fmla="*/ 1044967 w 1099689"/>
                <a:gd name="connsiteY1" fmla="*/ 257442 h 257442"/>
                <a:gd name="connsiteX2" fmla="*/ 0 w 1099689"/>
                <a:gd name="connsiteY2" fmla="*/ 257442 h 257442"/>
                <a:gd name="connsiteX3" fmla="*/ 1 w 1099689"/>
                <a:gd name="connsiteY3" fmla="*/ 0 h 257442"/>
                <a:gd name="connsiteX0" fmla="*/ 1099689 w 1099689"/>
                <a:gd name="connsiteY0" fmla="*/ 0 h 257442"/>
                <a:gd name="connsiteX1" fmla="*/ 1044967 w 1099689"/>
                <a:gd name="connsiteY1" fmla="*/ 257442 h 257442"/>
                <a:gd name="connsiteX2" fmla="*/ 0 w 1099689"/>
                <a:gd name="connsiteY2" fmla="*/ 257442 h 257442"/>
                <a:gd name="connsiteX3" fmla="*/ 1 w 1099689"/>
                <a:gd name="connsiteY3" fmla="*/ 0 h 257442"/>
                <a:gd name="connsiteX0" fmla="*/ 1420290 w 1420290"/>
                <a:gd name="connsiteY0" fmla="*/ 0 h 257442"/>
                <a:gd name="connsiteX1" fmla="*/ 1044967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0 w 1420290"/>
                <a:gd name="connsiteY3" fmla="*/ 0 h 257442"/>
                <a:gd name="connsiteX0" fmla="*/ 1580589 w 1580589"/>
                <a:gd name="connsiteY0" fmla="*/ 0 h 257442"/>
                <a:gd name="connsiteX1" fmla="*/ 13655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849893 w 1849893"/>
                <a:gd name="connsiteY0" fmla="*/ 0 h 257442"/>
                <a:gd name="connsiteX1" fmla="*/ 1525868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2018208 w 2018208"/>
                <a:gd name="connsiteY0" fmla="*/ 0 h 257442"/>
                <a:gd name="connsiteX1" fmla="*/ 1795172 w 2018208"/>
                <a:gd name="connsiteY1" fmla="*/ 257442 h 257442"/>
                <a:gd name="connsiteX2" fmla="*/ 0 w 2018208"/>
                <a:gd name="connsiteY2" fmla="*/ 257442 h 257442"/>
                <a:gd name="connsiteX3" fmla="*/ 0 w 2018208"/>
                <a:gd name="connsiteY3" fmla="*/ 0 h 257442"/>
                <a:gd name="connsiteX0" fmla="*/ 2018208 w 2018208"/>
                <a:gd name="connsiteY0" fmla="*/ 0 h 257442"/>
                <a:gd name="connsiteX1" fmla="*/ 1963486 w 2018208"/>
                <a:gd name="connsiteY1" fmla="*/ 257442 h 257442"/>
                <a:gd name="connsiteX2" fmla="*/ 0 w 2018208"/>
                <a:gd name="connsiteY2" fmla="*/ 257442 h 257442"/>
                <a:gd name="connsiteX3" fmla="*/ 0 w 2018208"/>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1 w 2018209"/>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1 w 2018209"/>
                <a:gd name="connsiteY3" fmla="*/ 0 h 257442"/>
                <a:gd name="connsiteX0" fmla="*/ 2178510 w 2178510"/>
                <a:gd name="connsiteY0" fmla="*/ 0 h 257442"/>
                <a:gd name="connsiteX1" fmla="*/ 1963487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0 w 2178510"/>
                <a:gd name="connsiteY3" fmla="*/ 0 h 257442"/>
                <a:gd name="connsiteX0" fmla="*/ 2346824 w 2346824"/>
                <a:gd name="connsiteY0" fmla="*/ 0 h 257442"/>
                <a:gd name="connsiteX1" fmla="*/ 2123788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588685 w 2588685"/>
                <a:gd name="connsiteY0" fmla="*/ 0 h 257442"/>
                <a:gd name="connsiteX1" fmla="*/ 2292103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766618 w 2766618"/>
                <a:gd name="connsiteY0" fmla="*/ 0 h 257442"/>
                <a:gd name="connsiteX1" fmla="*/ 2533964 w 2766618"/>
                <a:gd name="connsiteY1" fmla="*/ 257442 h 257442"/>
                <a:gd name="connsiteX2" fmla="*/ 0 w 2766618"/>
                <a:gd name="connsiteY2" fmla="*/ 257442 h 257442"/>
                <a:gd name="connsiteX3" fmla="*/ 0 w 2766618"/>
                <a:gd name="connsiteY3" fmla="*/ 0 h 257442"/>
                <a:gd name="connsiteX0" fmla="*/ 2766618 w 2766618"/>
                <a:gd name="connsiteY0" fmla="*/ 0 h 257442"/>
                <a:gd name="connsiteX1" fmla="*/ 2711896 w 2766618"/>
                <a:gd name="connsiteY1" fmla="*/ 257442 h 257442"/>
                <a:gd name="connsiteX2" fmla="*/ 0 w 2766618"/>
                <a:gd name="connsiteY2" fmla="*/ 257442 h 257442"/>
                <a:gd name="connsiteX3" fmla="*/ 0 w 2766618"/>
                <a:gd name="connsiteY3" fmla="*/ 0 h 257442"/>
                <a:gd name="connsiteX0" fmla="*/ 2766619 w 2766619"/>
                <a:gd name="connsiteY0" fmla="*/ 0 h 257442"/>
                <a:gd name="connsiteX1" fmla="*/ 2711897 w 2766619"/>
                <a:gd name="connsiteY1" fmla="*/ 257442 h 257442"/>
                <a:gd name="connsiteX2" fmla="*/ 0 w 2766619"/>
                <a:gd name="connsiteY2" fmla="*/ 257442 h 257442"/>
                <a:gd name="connsiteX3" fmla="*/ 1 w 2766619"/>
                <a:gd name="connsiteY3" fmla="*/ 0 h 257442"/>
                <a:gd name="connsiteX0" fmla="*/ 2766619 w 2766619"/>
                <a:gd name="connsiteY0" fmla="*/ 0 h 257442"/>
                <a:gd name="connsiteX1" fmla="*/ 2711897 w 2766619"/>
                <a:gd name="connsiteY1" fmla="*/ 257442 h 257442"/>
                <a:gd name="connsiteX2" fmla="*/ 0 w 2766619"/>
                <a:gd name="connsiteY2" fmla="*/ 257442 h 257442"/>
                <a:gd name="connsiteX3" fmla="*/ 1 w 2766619"/>
                <a:gd name="connsiteY3" fmla="*/ 0 h 257442"/>
                <a:gd name="connsiteX0" fmla="*/ 2934935 w 2934935"/>
                <a:gd name="connsiteY0" fmla="*/ 0 h 257442"/>
                <a:gd name="connsiteX1" fmla="*/ 2711897 w 2934935"/>
                <a:gd name="connsiteY1" fmla="*/ 257442 h 257442"/>
                <a:gd name="connsiteX2" fmla="*/ 0 w 2934935"/>
                <a:gd name="connsiteY2" fmla="*/ 257442 h 257442"/>
                <a:gd name="connsiteX3" fmla="*/ 1 w 2934935"/>
                <a:gd name="connsiteY3" fmla="*/ 0 h 257442"/>
                <a:gd name="connsiteX0" fmla="*/ 2934935 w 2934935"/>
                <a:gd name="connsiteY0" fmla="*/ 0 h 257442"/>
                <a:gd name="connsiteX1" fmla="*/ 2880214 w 2934935"/>
                <a:gd name="connsiteY1" fmla="*/ 257442 h 257442"/>
                <a:gd name="connsiteX2" fmla="*/ 0 w 2934935"/>
                <a:gd name="connsiteY2" fmla="*/ 257442 h 257442"/>
                <a:gd name="connsiteX3" fmla="*/ 1 w 2934935"/>
                <a:gd name="connsiteY3" fmla="*/ 0 h 257442"/>
                <a:gd name="connsiteX0" fmla="*/ 2934934 w 2934934"/>
                <a:gd name="connsiteY0" fmla="*/ 0 h 257442"/>
                <a:gd name="connsiteX1" fmla="*/ 2880213 w 2934934"/>
                <a:gd name="connsiteY1" fmla="*/ 257442 h 257442"/>
                <a:gd name="connsiteX2" fmla="*/ 0 w 2934934"/>
                <a:gd name="connsiteY2" fmla="*/ 257442 h 257442"/>
                <a:gd name="connsiteX3" fmla="*/ 0 w 2934934"/>
                <a:gd name="connsiteY3" fmla="*/ 0 h 257442"/>
                <a:gd name="connsiteX0" fmla="*/ 2934935 w 2934935"/>
                <a:gd name="connsiteY0" fmla="*/ 0 h 257442"/>
                <a:gd name="connsiteX1" fmla="*/ 2880214 w 2934935"/>
                <a:gd name="connsiteY1" fmla="*/ 257442 h 257442"/>
                <a:gd name="connsiteX2" fmla="*/ 1 w 2934935"/>
                <a:gd name="connsiteY2" fmla="*/ 257442 h 257442"/>
                <a:gd name="connsiteX3" fmla="*/ 0 w 2934935"/>
                <a:gd name="connsiteY3" fmla="*/ 0 h 257442"/>
                <a:gd name="connsiteX0" fmla="*/ 3188210 w 3188210"/>
                <a:gd name="connsiteY0" fmla="*/ 0 h 257442"/>
                <a:gd name="connsiteX1" fmla="*/ 2880214 w 3188210"/>
                <a:gd name="connsiteY1" fmla="*/ 257442 h 257442"/>
                <a:gd name="connsiteX2" fmla="*/ 1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1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0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0 w 3188210"/>
                <a:gd name="connsiteY2" fmla="*/ 257442 h 257442"/>
                <a:gd name="connsiteX3" fmla="*/ 0 w 3188210"/>
                <a:gd name="connsiteY3" fmla="*/ 0 h 257442"/>
                <a:gd name="connsiteX0" fmla="*/ 3348509 w 3348509"/>
                <a:gd name="connsiteY0" fmla="*/ 0 h 257442"/>
                <a:gd name="connsiteX1" fmla="*/ 31334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508809 w 3508809"/>
                <a:gd name="connsiteY0" fmla="*/ 0 h 257442"/>
                <a:gd name="connsiteX1" fmla="*/ 32937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669109 w 3669109"/>
                <a:gd name="connsiteY0" fmla="*/ 0 h 257442"/>
                <a:gd name="connsiteX1" fmla="*/ 34540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837424 w 3837424"/>
                <a:gd name="connsiteY0" fmla="*/ 0 h 257442"/>
                <a:gd name="connsiteX1" fmla="*/ 3614388 w 3837424"/>
                <a:gd name="connsiteY1" fmla="*/ 257442 h 257442"/>
                <a:gd name="connsiteX2" fmla="*/ 0 w 3837424"/>
                <a:gd name="connsiteY2" fmla="*/ 257442 h 257442"/>
                <a:gd name="connsiteX3" fmla="*/ 0 w 3837424"/>
                <a:gd name="connsiteY3" fmla="*/ 0 h 257442"/>
                <a:gd name="connsiteX0" fmla="*/ 3837424 w 3837424"/>
                <a:gd name="connsiteY0" fmla="*/ 0 h 257442"/>
                <a:gd name="connsiteX1" fmla="*/ 3782702 w 3837424"/>
                <a:gd name="connsiteY1" fmla="*/ 257442 h 257442"/>
                <a:gd name="connsiteX2" fmla="*/ 0 w 3837424"/>
                <a:gd name="connsiteY2" fmla="*/ 257442 h 257442"/>
                <a:gd name="connsiteX3" fmla="*/ 0 w 3837424"/>
                <a:gd name="connsiteY3" fmla="*/ 0 h 257442"/>
                <a:gd name="connsiteX0" fmla="*/ 3837425 w 3837425"/>
                <a:gd name="connsiteY0" fmla="*/ 0 h 257442"/>
                <a:gd name="connsiteX1" fmla="*/ 3782703 w 3837425"/>
                <a:gd name="connsiteY1" fmla="*/ 257442 h 257442"/>
                <a:gd name="connsiteX2" fmla="*/ 0 w 3837425"/>
                <a:gd name="connsiteY2" fmla="*/ 257442 h 257442"/>
                <a:gd name="connsiteX3" fmla="*/ 1 w 3837425"/>
                <a:gd name="connsiteY3" fmla="*/ 0 h 257442"/>
                <a:gd name="connsiteX0" fmla="*/ 3837425 w 3837425"/>
                <a:gd name="connsiteY0" fmla="*/ 0 h 257442"/>
                <a:gd name="connsiteX1" fmla="*/ 3782703 w 3837425"/>
                <a:gd name="connsiteY1" fmla="*/ 257442 h 257442"/>
                <a:gd name="connsiteX2" fmla="*/ 0 w 3837425"/>
                <a:gd name="connsiteY2" fmla="*/ 257442 h 257442"/>
                <a:gd name="connsiteX3" fmla="*/ 1 w 3837425"/>
                <a:gd name="connsiteY3" fmla="*/ 0 h 257442"/>
                <a:gd name="connsiteX0" fmla="*/ 3997725 w 3997725"/>
                <a:gd name="connsiteY0" fmla="*/ 0 h 257442"/>
                <a:gd name="connsiteX1" fmla="*/ 3782703 w 3997725"/>
                <a:gd name="connsiteY1" fmla="*/ 257442 h 257442"/>
                <a:gd name="connsiteX2" fmla="*/ 0 w 3997725"/>
                <a:gd name="connsiteY2" fmla="*/ 257442 h 257442"/>
                <a:gd name="connsiteX3" fmla="*/ 1 w 3997725"/>
                <a:gd name="connsiteY3" fmla="*/ 0 h 257442"/>
                <a:gd name="connsiteX0" fmla="*/ 3997725 w 3997725"/>
                <a:gd name="connsiteY0" fmla="*/ 0 h 257442"/>
                <a:gd name="connsiteX1" fmla="*/ 3943004 w 3997725"/>
                <a:gd name="connsiteY1" fmla="*/ 257442 h 257442"/>
                <a:gd name="connsiteX2" fmla="*/ 0 w 3997725"/>
                <a:gd name="connsiteY2" fmla="*/ 257442 h 257442"/>
                <a:gd name="connsiteX3" fmla="*/ 1 w 3997725"/>
                <a:gd name="connsiteY3" fmla="*/ 0 h 257442"/>
                <a:gd name="connsiteX0" fmla="*/ 3997724 w 3997724"/>
                <a:gd name="connsiteY0" fmla="*/ 0 h 257442"/>
                <a:gd name="connsiteX1" fmla="*/ 3943003 w 3997724"/>
                <a:gd name="connsiteY1" fmla="*/ 257442 h 257442"/>
                <a:gd name="connsiteX2" fmla="*/ 0 w 3997724"/>
                <a:gd name="connsiteY2" fmla="*/ 257442 h 257442"/>
                <a:gd name="connsiteX3" fmla="*/ 0 w 3997724"/>
                <a:gd name="connsiteY3" fmla="*/ 0 h 257442"/>
                <a:gd name="connsiteX0" fmla="*/ 3997725 w 3997725"/>
                <a:gd name="connsiteY0" fmla="*/ 0 h 257442"/>
                <a:gd name="connsiteX1" fmla="*/ 3943004 w 3997725"/>
                <a:gd name="connsiteY1" fmla="*/ 257442 h 257442"/>
                <a:gd name="connsiteX2" fmla="*/ 1 w 3997725"/>
                <a:gd name="connsiteY2" fmla="*/ 257442 h 257442"/>
                <a:gd name="connsiteX3" fmla="*/ 0 w 3997725"/>
                <a:gd name="connsiteY3" fmla="*/ 0 h 257442"/>
                <a:gd name="connsiteX0" fmla="*/ 1904588 w 3943004"/>
                <a:gd name="connsiteY0" fmla="*/ 0 h 257442"/>
                <a:gd name="connsiteX1" fmla="*/ 3943004 w 3943004"/>
                <a:gd name="connsiteY1" fmla="*/ 257442 h 257442"/>
                <a:gd name="connsiteX2" fmla="*/ 1 w 3943004"/>
                <a:gd name="connsiteY2" fmla="*/ 257442 h 257442"/>
                <a:gd name="connsiteX3" fmla="*/ 0 w 3943004"/>
                <a:gd name="connsiteY3" fmla="*/ 0 h 257442"/>
                <a:gd name="connsiteX0" fmla="*/ 1904588 w 1904588"/>
                <a:gd name="connsiteY0" fmla="*/ 0 h 257442"/>
                <a:gd name="connsiteX1" fmla="*/ 1849867 w 1904588"/>
                <a:gd name="connsiteY1" fmla="*/ 257442 h 257442"/>
                <a:gd name="connsiteX2" fmla="*/ 1 w 1904588"/>
                <a:gd name="connsiteY2" fmla="*/ 257442 h 257442"/>
                <a:gd name="connsiteX3" fmla="*/ 0 w 1904588"/>
                <a:gd name="connsiteY3" fmla="*/ 0 h 257442"/>
                <a:gd name="connsiteX0" fmla="*/ 1904588 w 1904588"/>
                <a:gd name="connsiteY0" fmla="*/ 0 h 257442"/>
                <a:gd name="connsiteX1" fmla="*/ 1849867 w 1904588"/>
                <a:gd name="connsiteY1" fmla="*/ 257442 h 257442"/>
                <a:gd name="connsiteX2" fmla="*/ 1 w 1904588"/>
                <a:gd name="connsiteY2" fmla="*/ 257442 h 257442"/>
                <a:gd name="connsiteX3" fmla="*/ 0 w 1904588"/>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2072903 w 2072903"/>
                <a:gd name="connsiteY0" fmla="*/ 0 h 257442"/>
                <a:gd name="connsiteX1" fmla="*/ 1849866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Lst>
              <a:ahLst/>
              <a:cxnLst>
                <a:cxn ang="0">
                  <a:pos x="connsiteX0" y="connsiteY0"/>
                </a:cxn>
                <a:cxn ang="0">
                  <a:pos x="connsiteX1" y="connsiteY1"/>
                </a:cxn>
                <a:cxn ang="0">
                  <a:pos x="connsiteX2" y="connsiteY2"/>
                </a:cxn>
                <a:cxn ang="0">
                  <a:pos x="connsiteX3" y="connsiteY3"/>
                </a:cxn>
              </a:cxnLst>
              <a:rect l="l" t="t" r="r" b="b"/>
              <a:pathLst>
                <a:path w="2072903" h="257442">
                  <a:moveTo>
                    <a:pt x="2072903" y="0"/>
                  </a:moveTo>
                  <a:lnTo>
                    <a:pt x="2018182"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ZA" sz="160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6" name="btfpRunningAgenda1LevelTextLeft774028">
              <a:extLst>
                <a:ext uri="{FF2B5EF4-FFF2-40B4-BE49-F238E27FC236}">
                  <a16:creationId xmlns:a16="http://schemas.microsoft.com/office/drawing/2014/main" id="{DCD46A97-79EE-B34D-EEF4-30C4524EF7B0}"/>
                </a:ext>
              </a:extLst>
            </p:cNvPr>
            <p:cNvSpPr txBox="1"/>
            <p:nvPr/>
          </p:nvSpPr>
          <p:spPr bwMode="gray">
            <a:xfrm>
              <a:off x="0" y="876300"/>
              <a:ext cx="2119171" cy="257442"/>
            </a:xfrm>
            <a:prstGeom prst="rect">
              <a:avLst/>
            </a:prstGeom>
            <a:noFill/>
          </p:spPr>
          <p:txBody>
            <a:bodyPr vert="horz" wrap="none" lIns="360363" tIns="36036" rIns="360363" bIns="36036" rtlCol="0" anchor="t">
              <a:spAutoFit/>
            </a:bodyPr>
            <a:lstStyle/>
            <a:p>
              <a:pPr marL="0" indent="0">
                <a:spcBef>
                  <a:spcPts val="0"/>
                </a:spcBef>
                <a:buNone/>
              </a:pPr>
              <a:r>
                <a:rPr lang="en-ZA" sz="1200" b="1" cap="all" spc="450">
                  <a:solidFill>
                    <a:srgbClr val="FFFFFF"/>
                  </a:solidFill>
                  <a:latin typeface="Arial" panose="020B0604020202020204" pitchFamily="34" charset="0"/>
                  <a:cs typeface="Arial" panose="020B0604020202020204" pitchFamily="34" charset="0"/>
                  <a:sym typeface="Arial" panose="020B0604020202020204" pitchFamily="34" charset="0"/>
                </a:rPr>
                <a:t>VC LEVERS</a:t>
              </a:r>
            </a:p>
          </p:txBody>
        </p:sp>
      </p:grpSp>
      <p:sp>
        <p:nvSpPr>
          <p:cNvPr id="24" name="Rectangle 23">
            <a:extLst>
              <a:ext uri="{FF2B5EF4-FFF2-40B4-BE49-F238E27FC236}">
                <a16:creationId xmlns:a16="http://schemas.microsoft.com/office/drawing/2014/main" id="{53CCA82A-D99E-15B8-7B84-B0242C9A6D59}"/>
              </a:ext>
            </a:extLst>
          </p:cNvPr>
          <p:cNvSpPr/>
          <p:nvPr/>
        </p:nvSpPr>
        <p:spPr>
          <a:xfrm>
            <a:off x="8534281" y="5555496"/>
            <a:ext cx="121542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defRPr/>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Organizational structure </a:t>
            </a:r>
            <a:b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b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(e.g., cross-functional teams, few layers, talent management and expertise)</a:t>
            </a:r>
          </a:p>
        </p:txBody>
      </p:sp>
      <p:sp>
        <p:nvSpPr>
          <p:cNvPr id="25" name="Rectangle 24">
            <a:extLst>
              <a:ext uri="{FF2B5EF4-FFF2-40B4-BE49-F238E27FC236}">
                <a16:creationId xmlns:a16="http://schemas.microsoft.com/office/drawing/2014/main" id="{12C9E8F3-FEA2-91BE-9DC7-239D9BD9E7FA}"/>
              </a:ext>
            </a:extLst>
          </p:cNvPr>
          <p:cNvSpPr/>
          <p:nvPr/>
        </p:nvSpPr>
        <p:spPr>
          <a:xfrm>
            <a:off x="4078748" y="5555496"/>
            <a:ext cx="1418162"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Technology &amp; digital innovation </a:t>
            </a:r>
            <a:b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b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(enable better service delivery)</a:t>
            </a:r>
          </a:p>
        </p:txBody>
      </p:sp>
      <p:sp>
        <p:nvSpPr>
          <p:cNvPr id="26" name="Rectangle 25">
            <a:extLst>
              <a:ext uri="{FF2B5EF4-FFF2-40B4-BE49-F238E27FC236}">
                <a16:creationId xmlns:a16="http://schemas.microsoft.com/office/drawing/2014/main" id="{946D8114-8874-28DD-BB38-E88E85466A50}"/>
              </a:ext>
            </a:extLst>
          </p:cNvPr>
          <p:cNvSpPr/>
          <p:nvPr/>
        </p:nvSpPr>
        <p:spPr>
          <a:xfrm>
            <a:off x="5549688" y="5555496"/>
            <a:ext cx="1702450"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Data &amp; advanced analytics </a:t>
            </a:r>
            <a:b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b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(customer segmentation and identify </a:t>
            </a:r>
            <a:r>
              <a:rPr lang="en-US" sz="800" kern="0" err="1">
                <a:solidFill>
                  <a:srgbClr val="111111"/>
                </a:solidFill>
                <a:latin typeface="Arial" panose="020B0604020202020204" pitchFamily="34" charset="0"/>
                <a:cs typeface="Arial" panose="020B0604020202020204" pitchFamily="34" charset="0"/>
                <a:sym typeface="Arial" panose="020B0604020202020204" pitchFamily="34" charset="0"/>
              </a:rPr>
              <a:t>OpEx</a:t>
            </a: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 improvement opportunities)</a:t>
            </a:r>
          </a:p>
        </p:txBody>
      </p:sp>
      <p:sp>
        <p:nvSpPr>
          <p:cNvPr id="27" name="Rectangle 26">
            <a:extLst>
              <a:ext uri="{FF2B5EF4-FFF2-40B4-BE49-F238E27FC236}">
                <a16:creationId xmlns:a16="http://schemas.microsoft.com/office/drawing/2014/main" id="{EC28315A-6AEC-473B-6DA4-7BA754B4F58B}"/>
              </a:ext>
            </a:extLst>
          </p:cNvPr>
          <p:cNvSpPr/>
          <p:nvPr/>
        </p:nvSpPr>
        <p:spPr>
          <a:xfrm>
            <a:off x="10732471" y="5555496"/>
            <a:ext cx="98183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ESG (e.g., community services)</a:t>
            </a:r>
          </a:p>
        </p:txBody>
      </p:sp>
      <p:sp>
        <p:nvSpPr>
          <p:cNvPr id="28" name="Rectangle 27">
            <a:extLst>
              <a:ext uri="{FF2B5EF4-FFF2-40B4-BE49-F238E27FC236}">
                <a16:creationId xmlns:a16="http://schemas.microsoft.com/office/drawing/2014/main" id="{652FD794-AE07-4C3B-B568-CD87C344DC1F}"/>
              </a:ext>
            </a:extLst>
          </p:cNvPr>
          <p:cNvSpPr/>
          <p:nvPr/>
        </p:nvSpPr>
        <p:spPr>
          <a:xfrm>
            <a:off x="2337104" y="5555496"/>
            <a:ext cx="168835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Finance &amp; portfolio analytics (enable asset/portfolio optimization and M&amp;A)</a:t>
            </a:r>
          </a:p>
        </p:txBody>
      </p:sp>
      <p:sp>
        <p:nvSpPr>
          <p:cNvPr id="29" name="Rectangle 28">
            <a:extLst>
              <a:ext uri="{FF2B5EF4-FFF2-40B4-BE49-F238E27FC236}">
                <a16:creationId xmlns:a16="http://schemas.microsoft.com/office/drawing/2014/main" id="{77F98A8B-2693-C0BB-13EE-BCC2391C20CD}"/>
              </a:ext>
            </a:extLst>
          </p:cNvPr>
          <p:cNvSpPr/>
          <p:nvPr/>
        </p:nvSpPr>
        <p:spPr>
          <a:xfrm>
            <a:off x="9803669" y="5555496"/>
            <a:ext cx="874842"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Operating model (e.g., lean operations)</a:t>
            </a:r>
          </a:p>
        </p:txBody>
      </p:sp>
      <p:sp>
        <p:nvSpPr>
          <p:cNvPr id="30" name="Rectangle 29">
            <a:extLst>
              <a:ext uri="{FF2B5EF4-FFF2-40B4-BE49-F238E27FC236}">
                <a16:creationId xmlns:a16="http://schemas.microsoft.com/office/drawing/2014/main" id="{FAF93BC4-2803-9EB5-EDF1-35C3B691D14F}"/>
              </a:ext>
            </a:extLst>
          </p:cNvPr>
          <p:cNvSpPr/>
          <p:nvPr/>
        </p:nvSpPr>
        <p:spPr>
          <a:xfrm>
            <a:off x="7307705" y="5555496"/>
            <a:ext cx="117707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Management talent</a:t>
            </a:r>
          </a:p>
        </p:txBody>
      </p:sp>
      <p:sp>
        <p:nvSpPr>
          <p:cNvPr id="37" name="Rectangle 36">
            <a:extLst>
              <a:ext uri="{FF2B5EF4-FFF2-40B4-BE49-F238E27FC236}">
                <a16:creationId xmlns:a16="http://schemas.microsoft.com/office/drawing/2014/main" id="{22170E6A-CCF9-4EE1-8CDC-B036273F08B4}"/>
              </a:ext>
            </a:extLst>
          </p:cNvPr>
          <p:cNvSpPr/>
          <p:nvPr/>
        </p:nvSpPr>
        <p:spPr>
          <a:xfrm>
            <a:off x="2337103" y="2894151"/>
            <a:ext cx="2992778"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Optimize market footprint</a:t>
            </a:r>
          </a:p>
        </p:txBody>
      </p:sp>
      <p:sp>
        <p:nvSpPr>
          <p:cNvPr id="38" name="Rectangle 37">
            <a:extLst>
              <a:ext uri="{FF2B5EF4-FFF2-40B4-BE49-F238E27FC236}">
                <a16:creationId xmlns:a16="http://schemas.microsoft.com/office/drawing/2014/main" id="{11D7E610-4F48-56B5-E99B-FC115A5A3552}"/>
              </a:ext>
            </a:extLst>
          </p:cNvPr>
          <p:cNvSpPr/>
          <p:nvPr/>
        </p:nvSpPr>
        <p:spPr>
          <a:xfrm>
            <a:off x="8678026" y="2894151"/>
            <a:ext cx="3036283"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Working capital optimization (e.g., balance sheet optimization, sales/leaseback)</a:t>
            </a:r>
          </a:p>
        </p:txBody>
      </p:sp>
      <p:sp>
        <p:nvSpPr>
          <p:cNvPr id="39" name="Rectangle 38">
            <a:extLst>
              <a:ext uri="{FF2B5EF4-FFF2-40B4-BE49-F238E27FC236}">
                <a16:creationId xmlns:a16="http://schemas.microsoft.com/office/drawing/2014/main" id="{696A210B-F2B4-B8C4-8480-D5A058F20506}"/>
              </a:ext>
            </a:extLst>
          </p:cNvPr>
          <p:cNvSpPr/>
          <p:nvPr/>
        </p:nvSpPr>
        <p:spPr>
          <a:xfrm>
            <a:off x="5383919" y="2894151"/>
            <a:ext cx="3240069"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Real estate investment strategy</a:t>
            </a:r>
          </a:p>
        </p:txBody>
      </p:sp>
      <p:grpSp>
        <p:nvGrpSpPr>
          <p:cNvPr id="40" name="btfpRowHeaderBox541873">
            <a:extLst>
              <a:ext uri="{FF2B5EF4-FFF2-40B4-BE49-F238E27FC236}">
                <a16:creationId xmlns:a16="http://schemas.microsoft.com/office/drawing/2014/main" id="{E8F63689-9EEF-B03C-FC52-5EE28C555BE8}"/>
              </a:ext>
            </a:extLst>
          </p:cNvPr>
          <p:cNvGrpSpPr/>
          <p:nvPr>
            <p:custDataLst>
              <p:tags r:id="rId4"/>
            </p:custDataLst>
          </p:nvPr>
        </p:nvGrpSpPr>
        <p:grpSpPr>
          <a:xfrm>
            <a:off x="651386" y="1563054"/>
            <a:ext cx="1496403" cy="601907"/>
            <a:chOff x="381000" y="7188332"/>
            <a:chExt cx="2540000" cy="12568"/>
          </a:xfrm>
        </p:grpSpPr>
        <p:sp>
          <p:nvSpPr>
            <p:cNvPr id="41" name="btfpRowHeaderBoxText541873">
              <a:extLst>
                <a:ext uri="{FF2B5EF4-FFF2-40B4-BE49-F238E27FC236}">
                  <a16:creationId xmlns:a16="http://schemas.microsoft.com/office/drawing/2014/main" id="{201A1819-BF3F-B5E1-9A53-D9C8AA74F5AE}"/>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Top-line growth</a:t>
              </a:r>
            </a:p>
          </p:txBody>
        </p:sp>
        <p:cxnSp>
          <p:nvCxnSpPr>
            <p:cNvPr id="42" name="btfpRowHeaderBoxLine541873">
              <a:extLst>
                <a:ext uri="{FF2B5EF4-FFF2-40B4-BE49-F238E27FC236}">
                  <a16:creationId xmlns:a16="http://schemas.microsoft.com/office/drawing/2014/main" id="{416CCC09-83C1-D755-B526-EBED00335221}"/>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3" name="btfpRowHeaderBox541873">
            <a:extLst>
              <a:ext uri="{FF2B5EF4-FFF2-40B4-BE49-F238E27FC236}">
                <a16:creationId xmlns:a16="http://schemas.microsoft.com/office/drawing/2014/main" id="{A90438B3-EBF1-CB22-3258-0A8BBC88355D}"/>
              </a:ext>
            </a:extLst>
          </p:cNvPr>
          <p:cNvGrpSpPr/>
          <p:nvPr>
            <p:custDataLst>
              <p:tags r:id="rId5"/>
            </p:custDataLst>
          </p:nvPr>
        </p:nvGrpSpPr>
        <p:grpSpPr>
          <a:xfrm>
            <a:off x="651386" y="2228461"/>
            <a:ext cx="1496403" cy="601907"/>
            <a:chOff x="381000" y="7188332"/>
            <a:chExt cx="2932001" cy="12568"/>
          </a:xfrm>
        </p:grpSpPr>
        <p:sp>
          <p:nvSpPr>
            <p:cNvPr id="44" name="btfpRowHeaderBoxText541873">
              <a:extLst>
                <a:ext uri="{FF2B5EF4-FFF2-40B4-BE49-F238E27FC236}">
                  <a16:creationId xmlns:a16="http://schemas.microsoft.com/office/drawing/2014/main" id="{D3D7AA6E-C99E-0514-AD3B-9823755A88FF}"/>
                </a:ext>
              </a:extLst>
            </p:cNvPr>
            <p:cNvSpPr txBox="1"/>
            <p:nvPr/>
          </p:nvSpPr>
          <p:spPr bwMode="gray">
            <a:xfrm>
              <a:off x="381000" y="7188332"/>
              <a:ext cx="2932001"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Expansion</a:t>
              </a:r>
            </a:p>
          </p:txBody>
        </p:sp>
        <p:cxnSp>
          <p:nvCxnSpPr>
            <p:cNvPr id="45" name="btfpRowHeaderBoxLine541873">
              <a:extLst>
                <a:ext uri="{FF2B5EF4-FFF2-40B4-BE49-F238E27FC236}">
                  <a16:creationId xmlns:a16="http://schemas.microsoft.com/office/drawing/2014/main" id="{7F6ED095-BBD3-16AD-BEC8-7BCDB8330AAB}"/>
                </a:ext>
              </a:extLst>
            </p:cNvPr>
            <p:cNvCxnSpPr/>
            <p:nvPr/>
          </p:nvCxnSpPr>
          <p:spPr bwMode="gray">
            <a:xfrm>
              <a:off x="3313001"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RowHeaderBox541873">
            <a:extLst>
              <a:ext uri="{FF2B5EF4-FFF2-40B4-BE49-F238E27FC236}">
                <a16:creationId xmlns:a16="http://schemas.microsoft.com/office/drawing/2014/main" id="{6976053F-6F70-C7EE-2E72-31C4B859410D}"/>
              </a:ext>
            </a:extLst>
          </p:cNvPr>
          <p:cNvGrpSpPr/>
          <p:nvPr>
            <p:custDataLst>
              <p:tags r:id="rId6"/>
            </p:custDataLst>
          </p:nvPr>
        </p:nvGrpSpPr>
        <p:grpSpPr>
          <a:xfrm>
            <a:off x="651386" y="5555496"/>
            <a:ext cx="1496403" cy="603504"/>
            <a:chOff x="381000" y="7188332"/>
            <a:chExt cx="2554891" cy="12568"/>
          </a:xfrm>
        </p:grpSpPr>
        <p:sp>
          <p:nvSpPr>
            <p:cNvPr id="47" name="btfpRowHeaderBoxText541873">
              <a:extLst>
                <a:ext uri="{FF2B5EF4-FFF2-40B4-BE49-F238E27FC236}">
                  <a16:creationId xmlns:a16="http://schemas.microsoft.com/office/drawing/2014/main" id="{4645A097-A406-6545-FB43-3BD32645423A}"/>
                </a:ext>
              </a:extLst>
            </p:cNvPr>
            <p:cNvSpPr txBox="1"/>
            <p:nvPr/>
          </p:nvSpPr>
          <p:spPr bwMode="gray">
            <a:xfrm>
              <a:off x="381000" y="7188332"/>
              <a:ext cx="2554891"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Enablers</a:t>
              </a:r>
            </a:p>
          </p:txBody>
        </p:sp>
        <p:cxnSp>
          <p:nvCxnSpPr>
            <p:cNvPr id="48" name="btfpRowHeaderBoxLine541873">
              <a:extLst>
                <a:ext uri="{FF2B5EF4-FFF2-40B4-BE49-F238E27FC236}">
                  <a16:creationId xmlns:a16="http://schemas.microsoft.com/office/drawing/2014/main" id="{2E769E38-A792-141A-1AE2-7F07FF4AA4BD}"/>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RowHeaderBox541873">
            <a:extLst>
              <a:ext uri="{FF2B5EF4-FFF2-40B4-BE49-F238E27FC236}">
                <a16:creationId xmlns:a16="http://schemas.microsoft.com/office/drawing/2014/main" id="{37E55580-6330-9A1E-9C13-555FBAAA2DDB}"/>
              </a:ext>
            </a:extLst>
          </p:cNvPr>
          <p:cNvGrpSpPr/>
          <p:nvPr>
            <p:custDataLst>
              <p:tags r:id="rId7"/>
            </p:custDataLst>
          </p:nvPr>
        </p:nvGrpSpPr>
        <p:grpSpPr>
          <a:xfrm>
            <a:off x="651386" y="2893868"/>
            <a:ext cx="1496403" cy="601907"/>
            <a:chOff x="381000" y="7188332"/>
            <a:chExt cx="2540000" cy="12568"/>
          </a:xfrm>
        </p:grpSpPr>
        <p:sp>
          <p:nvSpPr>
            <p:cNvPr id="50" name="btfpRowHeaderBoxText541873">
              <a:extLst>
                <a:ext uri="{FF2B5EF4-FFF2-40B4-BE49-F238E27FC236}">
                  <a16:creationId xmlns:a16="http://schemas.microsoft.com/office/drawing/2014/main" id="{67717E1A-0CFA-3DA3-DE6D-B90999C5A643}"/>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Asset/port-folio optimization</a:t>
              </a:r>
            </a:p>
          </p:txBody>
        </p:sp>
        <p:cxnSp>
          <p:nvCxnSpPr>
            <p:cNvPr id="51" name="btfpRowHeaderBoxLine541873">
              <a:extLst>
                <a:ext uri="{FF2B5EF4-FFF2-40B4-BE49-F238E27FC236}">
                  <a16:creationId xmlns:a16="http://schemas.microsoft.com/office/drawing/2014/main" id="{BA68361C-F37F-7444-FDD7-24F708B1B12F}"/>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2" name="btfpRowHeaderBox541873">
            <a:extLst>
              <a:ext uri="{FF2B5EF4-FFF2-40B4-BE49-F238E27FC236}">
                <a16:creationId xmlns:a16="http://schemas.microsoft.com/office/drawing/2014/main" id="{0A90B253-47C0-25B3-AB63-98AE2D851E73}"/>
              </a:ext>
            </a:extLst>
          </p:cNvPr>
          <p:cNvGrpSpPr/>
          <p:nvPr>
            <p:custDataLst>
              <p:tags r:id="rId8"/>
            </p:custDataLst>
          </p:nvPr>
        </p:nvGrpSpPr>
        <p:grpSpPr>
          <a:xfrm>
            <a:off x="651386" y="3559275"/>
            <a:ext cx="1496403" cy="601907"/>
            <a:chOff x="381000" y="7188332"/>
            <a:chExt cx="2540000" cy="12568"/>
          </a:xfrm>
        </p:grpSpPr>
        <p:sp>
          <p:nvSpPr>
            <p:cNvPr id="53" name="btfpRowHeaderBoxText541873">
              <a:extLst>
                <a:ext uri="{FF2B5EF4-FFF2-40B4-BE49-F238E27FC236}">
                  <a16:creationId xmlns:a16="http://schemas.microsoft.com/office/drawing/2014/main" id="{00A5492A-F33C-EAB0-E52E-9C674A891AC7}"/>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Front end labor cost optimization</a:t>
              </a:r>
            </a:p>
          </p:txBody>
        </p:sp>
        <p:cxnSp>
          <p:nvCxnSpPr>
            <p:cNvPr id="54" name="btfpRowHeaderBoxLine541873">
              <a:extLst>
                <a:ext uri="{FF2B5EF4-FFF2-40B4-BE49-F238E27FC236}">
                  <a16:creationId xmlns:a16="http://schemas.microsoft.com/office/drawing/2014/main" id="{5ADB9522-22C0-611C-88A6-537061DDD235}"/>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5" name="btfpRowHeaderBox541873">
            <a:extLst>
              <a:ext uri="{FF2B5EF4-FFF2-40B4-BE49-F238E27FC236}">
                <a16:creationId xmlns:a16="http://schemas.microsoft.com/office/drawing/2014/main" id="{C77EE79F-037C-A924-5FB7-F2D9A756C01B}"/>
              </a:ext>
            </a:extLst>
          </p:cNvPr>
          <p:cNvGrpSpPr/>
          <p:nvPr>
            <p:custDataLst>
              <p:tags r:id="rId9"/>
            </p:custDataLst>
          </p:nvPr>
        </p:nvGrpSpPr>
        <p:grpSpPr>
          <a:xfrm>
            <a:off x="651386" y="4224682"/>
            <a:ext cx="1496403" cy="601907"/>
            <a:chOff x="381000" y="7188332"/>
            <a:chExt cx="2540000" cy="12568"/>
          </a:xfrm>
        </p:grpSpPr>
        <p:sp>
          <p:nvSpPr>
            <p:cNvPr id="56" name="btfpRowHeaderBoxText541873">
              <a:extLst>
                <a:ext uri="{FF2B5EF4-FFF2-40B4-BE49-F238E27FC236}">
                  <a16:creationId xmlns:a16="http://schemas.microsoft.com/office/drawing/2014/main" id="{05563339-C11C-06E7-786E-715C107065DD}"/>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Materials cost optimization</a:t>
              </a:r>
            </a:p>
          </p:txBody>
        </p:sp>
        <p:cxnSp>
          <p:nvCxnSpPr>
            <p:cNvPr id="57" name="btfpRowHeaderBoxLine541873">
              <a:extLst>
                <a:ext uri="{FF2B5EF4-FFF2-40B4-BE49-F238E27FC236}">
                  <a16:creationId xmlns:a16="http://schemas.microsoft.com/office/drawing/2014/main" id="{52EA08AD-F2F0-A615-99C7-A1AE85B518E9}"/>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8" name="btfpRowHeaderBox541873">
            <a:extLst>
              <a:ext uri="{FF2B5EF4-FFF2-40B4-BE49-F238E27FC236}">
                <a16:creationId xmlns:a16="http://schemas.microsoft.com/office/drawing/2014/main" id="{CD353B24-B8D8-3804-BB8F-33351274C784}"/>
              </a:ext>
            </a:extLst>
          </p:cNvPr>
          <p:cNvGrpSpPr/>
          <p:nvPr>
            <p:custDataLst>
              <p:tags r:id="rId10"/>
            </p:custDataLst>
          </p:nvPr>
        </p:nvGrpSpPr>
        <p:grpSpPr>
          <a:xfrm>
            <a:off x="651386" y="4890089"/>
            <a:ext cx="1496403" cy="601907"/>
            <a:chOff x="381000" y="7188332"/>
            <a:chExt cx="2540000" cy="12568"/>
          </a:xfrm>
        </p:grpSpPr>
        <p:sp>
          <p:nvSpPr>
            <p:cNvPr id="59" name="btfpRowHeaderBoxText541873">
              <a:extLst>
                <a:ext uri="{FF2B5EF4-FFF2-40B4-BE49-F238E27FC236}">
                  <a16:creationId xmlns:a16="http://schemas.microsoft.com/office/drawing/2014/main" id="{F0AA5AC7-F2FF-4697-20E5-F227A4EC5B54}"/>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a:solidFill>
                    <a:srgbClr val="111111"/>
                  </a:solidFill>
                  <a:latin typeface="Arial" panose="020B0604020202020204" pitchFamily="34" charset="0"/>
                  <a:cs typeface="Arial" panose="020B0604020202020204" pitchFamily="34" charset="0"/>
                  <a:sym typeface="Arial" panose="020B0604020202020204" pitchFamily="34" charset="0"/>
                </a:rPr>
                <a:t>Overhead cost optimization</a:t>
              </a:r>
            </a:p>
          </p:txBody>
        </p:sp>
        <p:cxnSp>
          <p:nvCxnSpPr>
            <p:cNvPr id="60" name="btfpRowHeaderBoxLine541873">
              <a:extLst>
                <a:ext uri="{FF2B5EF4-FFF2-40B4-BE49-F238E27FC236}">
                  <a16:creationId xmlns:a16="http://schemas.microsoft.com/office/drawing/2014/main" id="{AD859716-5C81-921A-6044-E9821D78B3CB}"/>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59B22505-60B2-B61B-E281-DE55BD62A3BC}"/>
              </a:ext>
            </a:extLst>
          </p:cNvPr>
          <p:cNvSpPr/>
          <p:nvPr/>
        </p:nvSpPr>
        <p:spPr>
          <a:xfrm>
            <a:off x="2337103" y="4890088"/>
            <a:ext cx="4607389"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Back-office optimization (e.g., optimize onshoring/offshoring mix, shared service model)</a:t>
            </a:r>
          </a:p>
        </p:txBody>
      </p:sp>
      <p:sp>
        <p:nvSpPr>
          <p:cNvPr id="70" name="Rectangle 69">
            <a:extLst>
              <a:ext uri="{FF2B5EF4-FFF2-40B4-BE49-F238E27FC236}">
                <a16:creationId xmlns:a16="http://schemas.microsoft.com/office/drawing/2014/main" id="{123CAE6D-EC87-E42A-CAD4-127EDEAD045D}"/>
              </a:ext>
            </a:extLst>
          </p:cNvPr>
          <p:cNvSpPr/>
          <p:nvPr/>
        </p:nvSpPr>
        <p:spPr>
          <a:xfrm>
            <a:off x="7010400" y="4890088"/>
            <a:ext cx="470390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Service level rationalization (e.g., reduce frequency or number of services)</a:t>
            </a:r>
          </a:p>
        </p:txBody>
      </p:sp>
      <p:sp>
        <p:nvSpPr>
          <p:cNvPr id="71" name="Rectangle 70">
            <a:extLst>
              <a:ext uri="{FF2B5EF4-FFF2-40B4-BE49-F238E27FC236}">
                <a16:creationId xmlns:a16="http://schemas.microsoft.com/office/drawing/2014/main" id="{F6486EDB-EAA2-3219-E09B-6031C793E48A}"/>
              </a:ext>
            </a:extLst>
          </p:cNvPr>
          <p:cNvSpPr/>
          <p:nvPr/>
        </p:nvSpPr>
        <p:spPr>
          <a:xfrm>
            <a:off x="9439325" y="1563054"/>
            <a:ext cx="1239186"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Enhance patient experience and</a:t>
            </a:r>
            <a:b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b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quality of care</a:t>
            </a:r>
          </a:p>
        </p:txBody>
      </p:sp>
      <p:sp>
        <p:nvSpPr>
          <p:cNvPr id="72" name="Rectangle 71">
            <a:extLst>
              <a:ext uri="{FF2B5EF4-FFF2-40B4-BE49-F238E27FC236}">
                <a16:creationId xmlns:a16="http://schemas.microsoft.com/office/drawing/2014/main" id="{249B7A81-A22C-8D9E-73D5-E665F483A011}"/>
              </a:ext>
            </a:extLst>
          </p:cNvPr>
          <p:cNvSpPr/>
          <p:nvPr/>
        </p:nvSpPr>
        <p:spPr>
          <a:xfrm>
            <a:off x="4307035" y="1563054"/>
            <a:ext cx="159977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Expand and diversify service mix (e.g., focus on high value treatments)</a:t>
            </a:r>
          </a:p>
        </p:txBody>
      </p:sp>
      <p:sp>
        <p:nvSpPr>
          <p:cNvPr id="73" name="Rectangle 72">
            <a:extLst>
              <a:ext uri="{FF2B5EF4-FFF2-40B4-BE49-F238E27FC236}">
                <a16:creationId xmlns:a16="http://schemas.microsoft.com/office/drawing/2014/main" id="{36CE0B4E-5DDD-9003-780A-413904871490}"/>
              </a:ext>
            </a:extLst>
          </p:cNvPr>
          <p:cNvSpPr/>
          <p:nvPr/>
        </p:nvSpPr>
        <p:spPr>
          <a:xfrm>
            <a:off x="5988689" y="1563054"/>
            <a:ext cx="1915089"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defRPr/>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Optimize referral intake (e.g., PCP</a:t>
            </a:r>
            <a:r>
              <a:rPr lang="en-US" sz="800" kern="0" baseline="30000">
                <a:solidFill>
                  <a:srgbClr val="FFFFFF"/>
                </a:solidFill>
                <a:latin typeface="Arial" panose="020B0604020202020204" pitchFamily="34" charset="0"/>
                <a:cs typeface="Arial" panose="020B0604020202020204" pitchFamily="34" charset="0"/>
                <a:sym typeface="Arial" panose="020B0604020202020204" pitchFamily="34" charset="0"/>
              </a:rPr>
              <a:t>1</a:t>
            </a: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 network and physician channel, high patient loyalty/advocacy)</a:t>
            </a:r>
          </a:p>
        </p:txBody>
      </p:sp>
      <p:sp>
        <p:nvSpPr>
          <p:cNvPr id="74" name="Rectangle 73">
            <a:extLst>
              <a:ext uri="{FF2B5EF4-FFF2-40B4-BE49-F238E27FC236}">
                <a16:creationId xmlns:a16="http://schemas.microsoft.com/office/drawing/2014/main" id="{ACE4C2BD-DF2D-0A65-6567-0B8792FF1315}"/>
              </a:ext>
            </a:extLst>
          </p:cNvPr>
          <p:cNvSpPr/>
          <p:nvPr/>
        </p:nvSpPr>
        <p:spPr>
          <a:xfrm>
            <a:off x="10733528" y="1563054"/>
            <a:ext cx="980780"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Marketing and branding</a:t>
            </a:r>
          </a:p>
        </p:txBody>
      </p:sp>
      <p:sp>
        <p:nvSpPr>
          <p:cNvPr id="75" name="Rectangle 74">
            <a:extLst>
              <a:ext uri="{FF2B5EF4-FFF2-40B4-BE49-F238E27FC236}">
                <a16:creationId xmlns:a16="http://schemas.microsoft.com/office/drawing/2014/main" id="{2B3B1BEE-259B-B380-D3BD-0D8ACBD5BA4A}"/>
              </a:ext>
            </a:extLst>
          </p:cNvPr>
          <p:cNvSpPr/>
          <p:nvPr/>
        </p:nvSpPr>
        <p:spPr>
          <a:xfrm>
            <a:off x="2337104" y="1563054"/>
            <a:ext cx="1888056"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chemeClr val="bg1"/>
                </a:solidFill>
                <a:latin typeface="Arial" panose="020B0604020202020204" pitchFamily="34" charset="0"/>
                <a:cs typeface="Arial" panose="020B0604020202020204" pitchFamily="34" charset="0"/>
                <a:sym typeface="Arial" panose="020B0604020202020204" pitchFamily="34" charset="0"/>
              </a:rPr>
              <a:t>Optimize payer approach and pricing (e.g., payer mix optimization, negotiation and contracting)</a:t>
            </a:r>
          </a:p>
        </p:txBody>
      </p:sp>
      <p:sp>
        <p:nvSpPr>
          <p:cNvPr id="77" name="Rectangle 76">
            <a:extLst>
              <a:ext uri="{FF2B5EF4-FFF2-40B4-BE49-F238E27FC236}">
                <a16:creationId xmlns:a16="http://schemas.microsoft.com/office/drawing/2014/main" id="{947181CC-BEE4-945E-4C19-3E858F987781}"/>
              </a:ext>
            </a:extLst>
          </p:cNvPr>
          <p:cNvSpPr/>
          <p:nvPr/>
        </p:nvSpPr>
        <p:spPr>
          <a:xfrm>
            <a:off x="7958794" y="1563054"/>
            <a:ext cx="1425514"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Reduce capacity bottlenecks (e.g., ALOS and wait time reduction, alternative delivery models)</a:t>
            </a:r>
          </a:p>
        </p:txBody>
      </p:sp>
      <p:sp>
        <p:nvSpPr>
          <p:cNvPr id="88" name="Rectangle 87">
            <a:extLst>
              <a:ext uri="{FF2B5EF4-FFF2-40B4-BE49-F238E27FC236}">
                <a16:creationId xmlns:a16="http://schemas.microsoft.com/office/drawing/2014/main" id="{0EC21DE2-BAFF-B2E2-2F97-4F9DE0DBE5B8}"/>
              </a:ext>
            </a:extLst>
          </p:cNvPr>
          <p:cNvSpPr/>
          <p:nvPr/>
        </p:nvSpPr>
        <p:spPr>
          <a:xfrm>
            <a:off x="2337103" y="2228461"/>
            <a:ext cx="2992778"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Adjacency expansion (e.g., specialty care, specialty hub, plan vs. one-time visits, primary/urgent care, take home products, OTC)</a:t>
            </a:r>
          </a:p>
        </p:txBody>
      </p:sp>
      <p:sp>
        <p:nvSpPr>
          <p:cNvPr id="89" name="Rectangle 88">
            <a:extLst>
              <a:ext uri="{FF2B5EF4-FFF2-40B4-BE49-F238E27FC236}">
                <a16:creationId xmlns:a16="http://schemas.microsoft.com/office/drawing/2014/main" id="{97943455-E0C4-649F-5A3B-3C0139778825}"/>
              </a:ext>
            </a:extLst>
          </p:cNvPr>
          <p:cNvSpPr/>
          <p:nvPr/>
        </p:nvSpPr>
        <p:spPr>
          <a:xfrm>
            <a:off x="8678034" y="2228461"/>
            <a:ext cx="3036275"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Geographic expansion (expand footprint in regions with optimal density and demographics)</a:t>
            </a:r>
          </a:p>
        </p:txBody>
      </p:sp>
      <p:sp>
        <p:nvSpPr>
          <p:cNvPr id="90" name="Rectangle 89">
            <a:extLst>
              <a:ext uri="{FF2B5EF4-FFF2-40B4-BE49-F238E27FC236}">
                <a16:creationId xmlns:a16="http://schemas.microsoft.com/office/drawing/2014/main" id="{CEFCDD70-09BE-588D-A2B5-C3BF9FA12FC0}"/>
              </a:ext>
            </a:extLst>
          </p:cNvPr>
          <p:cNvSpPr/>
          <p:nvPr/>
        </p:nvSpPr>
        <p:spPr>
          <a:xfrm>
            <a:off x="5383923" y="2228461"/>
            <a:ext cx="324006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111111"/>
                </a:solidFill>
                <a:latin typeface="Arial" panose="020B0604020202020204" pitchFamily="34" charset="0"/>
                <a:cs typeface="Arial" panose="020B0604020202020204" pitchFamily="34" charset="0"/>
                <a:sym typeface="Arial" panose="020B0604020202020204" pitchFamily="34" charset="0"/>
              </a:rPr>
              <a:t>M&amp;A/carve-outs (build scale through acquisitions)</a:t>
            </a:r>
          </a:p>
        </p:txBody>
      </p:sp>
      <p:sp>
        <p:nvSpPr>
          <p:cNvPr id="91" name="Rectangle 90">
            <a:extLst>
              <a:ext uri="{FF2B5EF4-FFF2-40B4-BE49-F238E27FC236}">
                <a16:creationId xmlns:a16="http://schemas.microsoft.com/office/drawing/2014/main" id="{04180C60-CEC2-1FB4-A34C-214B01970AD2}"/>
              </a:ext>
            </a:extLst>
          </p:cNvPr>
          <p:cNvSpPr/>
          <p:nvPr/>
        </p:nvSpPr>
        <p:spPr>
          <a:xfrm>
            <a:off x="2337102" y="3559275"/>
            <a:ext cx="4607403"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Physician </a:t>
            </a:r>
            <a:r>
              <a:rPr lang="en-GB" sz="800" kern="0" err="1">
                <a:solidFill>
                  <a:srgbClr val="111111"/>
                </a:solidFill>
                <a:latin typeface="Arial" panose="020B0604020202020204" pitchFamily="34" charset="0"/>
                <a:cs typeface="Arial" panose="020B0604020202020204" pitchFamily="34" charset="0"/>
                <a:sym typeface="Arial" panose="020B0604020202020204" pitchFamily="34" charset="0"/>
              </a:rPr>
              <a:t>labor</a:t>
            </a: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 optimization </a:t>
            </a:r>
          </a:p>
        </p:txBody>
      </p:sp>
      <p:sp>
        <p:nvSpPr>
          <p:cNvPr id="92" name="Rectangle 91">
            <a:extLst>
              <a:ext uri="{FF2B5EF4-FFF2-40B4-BE49-F238E27FC236}">
                <a16:creationId xmlns:a16="http://schemas.microsoft.com/office/drawing/2014/main" id="{92156C9A-28FB-9A65-9563-58488AA8890A}"/>
              </a:ext>
            </a:extLst>
          </p:cNvPr>
          <p:cNvSpPr/>
          <p:nvPr/>
        </p:nvSpPr>
        <p:spPr>
          <a:xfrm>
            <a:off x="7010400" y="3559275"/>
            <a:ext cx="4703908"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Other/non-physician </a:t>
            </a:r>
            <a:r>
              <a:rPr lang="en-GB" sz="800" kern="0" err="1">
                <a:solidFill>
                  <a:srgbClr val="111111"/>
                </a:solidFill>
                <a:latin typeface="Arial" panose="020B0604020202020204" pitchFamily="34" charset="0"/>
                <a:cs typeface="Arial" panose="020B0604020202020204" pitchFamily="34" charset="0"/>
                <a:sym typeface="Arial" panose="020B0604020202020204" pitchFamily="34" charset="0"/>
              </a:rPr>
              <a:t>labor</a:t>
            </a:r>
            <a:r>
              <a:rPr lang="en-GB" sz="800" kern="0">
                <a:solidFill>
                  <a:srgbClr val="111111"/>
                </a:solidFill>
                <a:latin typeface="Arial" panose="020B0604020202020204" pitchFamily="34" charset="0"/>
                <a:cs typeface="Arial" panose="020B0604020202020204" pitchFamily="34" charset="0"/>
                <a:sym typeface="Arial" panose="020B0604020202020204" pitchFamily="34" charset="0"/>
              </a:rPr>
              <a:t> optimization</a:t>
            </a:r>
          </a:p>
        </p:txBody>
      </p:sp>
      <p:sp>
        <p:nvSpPr>
          <p:cNvPr id="93" name="Rectangle 92">
            <a:extLst>
              <a:ext uri="{FF2B5EF4-FFF2-40B4-BE49-F238E27FC236}">
                <a16:creationId xmlns:a16="http://schemas.microsoft.com/office/drawing/2014/main" id="{A717D87B-9AE5-16F5-1D30-9B753CB7FDA3}"/>
              </a:ext>
            </a:extLst>
          </p:cNvPr>
          <p:cNvSpPr/>
          <p:nvPr/>
        </p:nvSpPr>
        <p:spPr>
          <a:xfrm>
            <a:off x="2337102" y="4224682"/>
            <a:ext cx="4607397"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Spend better (e.g., standardize consumables and pre/post procedure activities, optimize mix of physician preference items)</a:t>
            </a:r>
          </a:p>
        </p:txBody>
      </p:sp>
      <p:sp>
        <p:nvSpPr>
          <p:cNvPr id="94" name="Rectangle 93">
            <a:extLst>
              <a:ext uri="{FF2B5EF4-FFF2-40B4-BE49-F238E27FC236}">
                <a16:creationId xmlns:a16="http://schemas.microsoft.com/office/drawing/2014/main" id="{AC9467AD-384F-A64F-BE83-524218921A38}"/>
              </a:ext>
            </a:extLst>
          </p:cNvPr>
          <p:cNvSpPr/>
          <p:nvPr/>
        </p:nvSpPr>
        <p:spPr>
          <a:xfrm>
            <a:off x="7010400" y="4225389"/>
            <a:ext cx="4703908"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a:solidFill>
                  <a:srgbClr val="FFFFFF"/>
                </a:solidFill>
                <a:latin typeface="Arial" panose="020B0604020202020204" pitchFamily="34" charset="0"/>
                <a:cs typeface="Arial" panose="020B0604020202020204" pitchFamily="34" charset="0"/>
                <a:sym typeface="Arial" panose="020B0604020202020204" pitchFamily="34" charset="0"/>
              </a:rPr>
              <a:t>Buy better (e.g., supplier consolidation, volume purchasing of consumable and medical supplies) </a:t>
            </a:r>
            <a:endParaRPr lang="en-GB" sz="800" kern="0">
              <a:solidFill>
                <a:srgbClr val="FFFFFF"/>
              </a:solidFill>
              <a:latin typeface="Arial" panose="020B0604020202020204" pitchFamily="34" charset="0"/>
              <a:cs typeface="Arial" panose="020B0604020202020204" pitchFamily="34" charset="0"/>
              <a:sym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8">
            <p14:nvContentPartPr>
              <p14:cNvPr id="76" name="C7ErrorId_15407" hidden="1">
                <a:extLst>
                  <a:ext uri="{FF2B5EF4-FFF2-40B4-BE49-F238E27FC236}">
                    <a16:creationId xmlns:a16="http://schemas.microsoft.com/office/drawing/2014/main" id="{89D4DB50-340E-6B00-596B-47F101F3A13A}"/>
                  </a:ext>
                </a:extLst>
              </p14:cNvPr>
              <p14:cNvContentPartPr/>
              <p14:nvPr/>
            </p14:nvContentPartPr>
            <p14:xfrm>
              <a:off x="986400" y="1401480"/>
              <a:ext cx="394920" cy="888480"/>
            </p14:xfrm>
          </p:contentPart>
        </mc:Choice>
        <mc:Fallback xmlns="">
          <p:pic>
            <p:nvPicPr>
              <p:cNvPr id="76" name="C7ErrorId_15407" hidden="1">
                <a:extLst>
                  <a:ext uri="{FF2B5EF4-FFF2-40B4-BE49-F238E27FC236}">
                    <a16:creationId xmlns:a16="http://schemas.microsoft.com/office/drawing/2014/main" id="{89D4DB50-340E-6B00-596B-47F101F3A13A}"/>
                  </a:ext>
                </a:extLst>
              </p:cNvPr>
              <p:cNvPicPr/>
              <p:nvPr/>
            </p:nvPicPr>
            <p:blipFill>
              <a:blip r:embed="rId19"/>
              <a:stretch>
                <a:fillRect/>
              </a:stretch>
            </p:blipFill>
            <p:spPr>
              <a:xfrm>
                <a:off x="977040" y="1392120"/>
                <a:ext cx="413640" cy="907200"/>
              </a:xfrm>
              <a:prstGeom prst="rect">
                <a:avLst/>
              </a:prstGeom>
            </p:spPr>
          </p:pic>
        </mc:Fallback>
      </mc:AlternateContent>
      <p:cxnSp>
        <p:nvCxnSpPr>
          <p:cNvPr id="3" name="Straight Connector 2">
            <a:extLst>
              <a:ext uri="{FF2B5EF4-FFF2-40B4-BE49-F238E27FC236}">
                <a16:creationId xmlns:a16="http://schemas.microsoft.com/office/drawing/2014/main" id="{9C398AEE-A14F-D8CF-8E09-8684BFF5215F}"/>
              </a:ext>
            </a:extLst>
          </p:cNvPr>
          <p:cNvCxnSpPr>
            <a:cxnSpLocks/>
          </p:cNvCxnSpPr>
          <p:nvPr/>
        </p:nvCxnSpPr>
        <p:spPr bwMode="gray">
          <a:xfrm flipV="1">
            <a:off x="442963" y="3623094"/>
            <a:ext cx="0" cy="1846053"/>
          </a:xfrm>
          <a:prstGeom prst="line">
            <a:avLst/>
          </a:prstGeom>
          <a:ln w="9525" cap="flat">
            <a:solidFill>
              <a:schemeClr val="tx1"/>
            </a:solidFill>
            <a:miter lim="800000"/>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E4C4C7F-6F02-BE98-BF6F-99C07C99B763}"/>
              </a:ext>
            </a:extLst>
          </p:cNvPr>
          <p:cNvCxnSpPr>
            <a:cxnSpLocks/>
          </p:cNvCxnSpPr>
          <p:nvPr/>
        </p:nvCxnSpPr>
        <p:spPr bwMode="gray">
          <a:xfrm flipV="1">
            <a:off x="442963" y="1563054"/>
            <a:ext cx="0" cy="1918800"/>
          </a:xfrm>
          <a:prstGeom prst="line">
            <a:avLst/>
          </a:prstGeom>
          <a:ln w="9525" cap="flat">
            <a:solidFill>
              <a:schemeClr val="tx1"/>
            </a:solidFill>
            <a:miter lim="800000"/>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576189-7E64-B20D-6253-E53890F1BA6C}"/>
              </a:ext>
            </a:extLst>
          </p:cNvPr>
          <p:cNvSpPr/>
          <p:nvPr/>
        </p:nvSpPr>
        <p:spPr bwMode="gray">
          <a:xfrm>
            <a:off x="334963" y="2054454"/>
            <a:ext cx="216000" cy="936000"/>
          </a:xfrm>
          <a:prstGeom prst="rect">
            <a:avLst/>
          </a:prstGeom>
          <a:solidFill>
            <a:srgbClr val="FFFFFF"/>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000" tIns="18000" rIns="18000" bIns="18000" numCol="1" spcCol="0" rtlCol="0" fromWordArt="0" anchor="ctr" anchorCtr="0" forceAA="0" compatLnSpc="1">
            <a:prstTxWarp prst="textNoShape">
              <a:avLst/>
            </a:prstTxWarp>
            <a:noAutofit/>
          </a:bodyPr>
          <a:lstStyle/>
          <a:p>
            <a:pPr marL="0" indent="0" algn="ctr" defTabSz="627563">
              <a:spcBef>
                <a:spcPts val="1059"/>
              </a:spcBef>
              <a:buNone/>
            </a:pPr>
            <a:r>
              <a:rPr lang="en-US" sz="800" b="1">
                <a:solidFill>
                  <a:srgbClr val="000000"/>
                </a:solidFill>
                <a:latin typeface="Arial" panose="020B0604020202020204" pitchFamily="34" charset="0"/>
                <a:cs typeface="Arial" panose="020B0604020202020204" pitchFamily="34" charset="0"/>
                <a:sym typeface="Arial" panose="020B0604020202020204" pitchFamily="34" charset="0"/>
              </a:rPr>
              <a:t>Topline expansion</a:t>
            </a:r>
          </a:p>
        </p:txBody>
      </p:sp>
      <p:sp>
        <p:nvSpPr>
          <p:cNvPr id="6" name="Rectangle 5">
            <a:extLst>
              <a:ext uri="{FF2B5EF4-FFF2-40B4-BE49-F238E27FC236}">
                <a16:creationId xmlns:a16="http://schemas.microsoft.com/office/drawing/2014/main" id="{A0D905A6-8A97-2A31-E253-48CEEC2E62A5}"/>
              </a:ext>
            </a:extLst>
          </p:cNvPr>
          <p:cNvSpPr/>
          <p:nvPr/>
        </p:nvSpPr>
        <p:spPr bwMode="gray">
          <a:xfrm>
            <a:off x="334963" y="4114574"/>
            <a:ext cx="216000" cy="900000"/>
          </a:xfrm>
          <a:prstGeom prst="rect">
            <a:avLst/>
          </a:prstGeom>
          <a:solidFill>
            <a:srgbClr val="FFFFFF"/>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000" tIns="18000" rIns="18000" bIns="18000" numCol="1" spcCol="0" rtlCol="0" fromWordArt="0" anchor="ctr" anchorCtr="0" forceAA="0" compatLnSpc="1">
            <a:prstTxWarp prst="textNoShape">
              <a:avLst/>
            </a:prstTxWarp>
            <a:noAutofit/>
          </a:bodyPr>
          <a:lstStyle/>
          <a:p>
            <a:pPr marL="0" indent="0" algn="ctr" defTabSz="627563">
              <a:spcBef>
                <a:spcPts val="1059"/>
              </a:spcBef>
              <a:buNone/>
            </a:pPr>
            <a:r>
              <a:rPr lang="en-US" sz="800" b="1">
                <a:solidFill>
                  <a:srgbClr val="000000"/>
                </a:solidFill>
                <a:latin typeface="Arial" panose="020B0604020202020204" pitchFamily="34" charset="0"/>
                <a:cs typeface="Arial" panose="020B0604020202020204" pitchFamily="34" charset="0"/>
                <a:sym typeface="Arial" panose="020B0604020202020204" pitchFamily="34" charset="0"/>
              </a:rPr>
              <a:t>Cost optimization</a:t>
            </a:r>
          </a:p>
        </p:txBody>
      </p:sp>
      <p:grpSp>
        <p:nvGrpSpPr>
          <p:cNvPr id="142" name="Group 141">
            <a:extLst>
              <a:ext uri="{FF2B5EF4-FFF2-40B4-BE49-F238E27FC236}">
                <a16:creationId xmlns:a16="http://schemas.microsoft.com/office/drawing/2014/main" id="{A0143230-2B2A-4836-AEFB-1A79BA67C51A}"/>
              </a:ext>
            </a:extLst>
          </p:cNvPr>
          <p:cNvGrpSpPr/>
          <p:nvPr/>
        </p:nvGrpSpPr>
        <p:grpSpPr>
          <a:xfrm>
            <a:off x="2064977" y="951200"/>
            <a:ext cx="1914357" cy="274880"/>
            <a:chOff x="2415059" y="988925"/>
            <a:chExt cx="2157443" cy="201517"/>
          </a:xfrm>
        </p:grpSpPr>
        <p:sp>
          <p:nvSpPr>
            <p:cNvPr id="95" name="Rectangle 94">
              <a:extLst>
                <a:ext uri="{FF2B5EF4-FFF2-40B4-BE49-F238E27FC236}">
                  <a16:creationId xmlns:a16="http://schemas.microsoft.com/office/drawing/2014/main" id="{7305CD90-3C86-4E7E-8AD6-E78FFA8515A7}"/>
                </a:ext>
              </a:extLst>
            </p:cNvPr>
            <p:cNvSpPr/>
            <p:nvPr/>
          </p:nvSpPr>
          <p:spPr bwMode="gray">
            <a:xfrm>
              <a:off x="2732279" y="988925"/>
              <a:ext cx="1840223" cy="20151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65" name="btfpLegendSquare181933">
              <a:extLst>
                <a:ext uri="{FF2B5EF4-FFF2-40B4-BE49-F238E27FC236}">
                  <a16:creationId xmlns:a16="http://schemas.microsoft.com/office/drawing/2014/main" id="{2D026BD3-860D-A6FA-8D0C-7364EF127D05}"/>
                </a:ext>
              </a:extLst>
            </p:cNvPr>
            <p:cNvSpPr/>
            <p:nvPr/>
          </p:nvSpPr>
          <p:spPr>
            <a:xfrm>
              <a:off x="3754321" y="1041215"/>
              <a:ext cx="154577" cy="100554"/>
            </a:xfrm>
            <a:prstGeom prst="rect">
              <a:avLst/>
            </a:prstGeom>
            <a:noFill/>
            <a:ln w="9525">
              <a:solidFill>
                <a:srgbClr val="858585"/>
              </a:solidFill>
            </a:ln>
            <a:extLst>
              <a:ext uri="{909E8E84-426E-40DD-AFC4-6F175D3DCCD1}">
                <a14:hiddenFill xmlns:a14="http://schemas.microsoft.com/office/drawing/2010/main">
                  <a:solidFill>
                    <a:srgbClr val="33333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16000" tIns="0" rIns="0" bIns="0" numCol="1" spcCol="0" rtlCol="0" fromWordArt="0" anchor="ctr" anchorCtr="0" forceAA="0" compatLnSpc="1">
              <a:prstTxWarp prst="textNoShape">
                <a:avLst/>
              </a:prstTxWarp>
              <a:noAutofit/>
            </a:bodyPr>
            <a:lstStyle/>
            <a:p>
              <a:pPr marL="0" indent="0" defTabSz="806867">
                <a:lnSpc>
                  <a:spcPct val="90000"/>
                </a:lnSpc>
                <a:spcBef>
                  <a:spcPts val="0"/>
                </a:spcBef>
                <a:spcAft>
                  <a:spcPts val="176"/>
                </a:spcAft>
                <a:buNone/>
                <a:tabLst>
                  <a:tab pos="151287" algn="l"/>
                  <a:tab pos="353004" algn="l"/>
                  <a:tab pos="554721" algn="l"/>
                </a:tabLst>
              </a:pPr>
              <a:r>
                <a:rPr lang="en-US" sz="800" kern="0">
                  <a:solidFill>
                    <a:srgbClr val="000000"/>
                  </a:solidFill>
                  <a:latin typeface="Arial" panose="020B0604020202020204" pitchFamily="34" charset="0"/>
                  <a:cs typeface="Arial" panose="020B0604020202020204" pitchFamily="34" charset="0"/>
                  <a:sym typeface="Arial" panose="020B0604020202020204" pitchFamily="34" charset="0"/>
                </a:rPr>
                <a:t>Secondary</a:t>
              </a:r>
            </a:p>
          </p:txBody>
        </p:sp>
        <p:sp>
          <p:nvSpPr>
            <p:cNvPr id="66" name="btfpLegendSquare181933">
              <a:extLst>
                <a:ext uri="{FF2B5EF4-FFF2-40B4-BE49-F238E27FC236}">
                  <a16:creationId xmlns:a16="http://schemas.microsoft.com/office/drawing/2014/main" id="{7EA38C0D-BA10-A1A8-8763-A413750D9680}"/>
                </a:ext>
              </a:extLst>
            </p:cNvPr>
            <p:cNvSpPr/>
            <p:nvPr/>
          </p:nvSpPr>
          <p:spPr>
            <a:xfrm>
              <a:off x="3139497" y="1041215"/>
              <a:ext cx="154577" cy="100554"/>
            </a:xfrm>
            <a:prstGeom prst="rect">
              <a:avLst/>
            </a:prstGeom>
            <a:solidFill>
              <a:srgbClr val="CC0000"/>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16000" tIns="0" rIns="0" bIns="0" numCol="1" spcCol="0" rtlCol="0" fromWordArt="0" anchor="ctr" anchorCtr="0" forceAA="0" compatLnSpc="1">
              <a:prstTxWarp prst="textNoShape">
                <a:avLst/>
              </a:prstTxWarp>
              <a:noAutofit/>
            </a:bodyPr>
            <a:lstStyle/>
            <a:p>
              <a:pPr marL="0" indent="0" defTabSz="806867">
                <a:lnSpc>
                  <a:spcPct val="90000"/>
                </a:lnSpc>
                <a:spcBef>
                  <a:spcPts val="0"/>
                </a:spcBef>
                <a:spcAft>
                  <a:spcPts val="176"/>
                </a:spcAft>
                <a:buNone/>
                <a:tabLst>
                  <a:tab pos="151287" algn="l"/>
                  <a:tab pos="353004" algn="l"/>
                  <a:tab pos="554721" algn="l"/>
                </a:tabLst>
              </a:pPr>
              <a:r>
                <a:rPr lang="en-US" sz="800" kern="0">
                  <a:solidFill>
                    <a:srgbClr val="000000"/>
                  </a:solidFill>
                  <a:latin typeface="Arial" panose="020B0604020202020204" pitchFamily="34" charset="0"/>
                  <a:cs typeface="Arial" panose="020B0604020202020204" pitchFamily="34" charset="0"/>
                  <a:sym typeface="Arial" panose="020B0604020202020204" pitchFamily="34" charset="0"/>
                </a:rPr>
                <a:t> Core</a:t>
              </a:r>
            </a:p>
          </p:txBody>
        </p:sp>
        <p:sp>
          <p:nvSpPr>
            <p:cNvPr id="100" name="Rectangle 99">
              <a:extLst>
                <a:ext uri="{FF2B5EF4-FFF2-40B4-BE49-F238E27FC236}">
                  <a16:creationId xmlns:a16="http://schemas.microsoft.com/office/drawing/2014/main" id="{FD86FC01-F270-4114-ADDE-225F28C72728}"/>
                </a:ext>
              </a:extLst>
            </p:cNvPr>
            <p:cNvSpPr/>
            <p:nvPr/>
          </p:nvSpPr>
          <p:spPr bwMode="gray">
            <a:xfrm>
              <a:off x="2415059" y="1011413"/>
              <a:ext cx="599907" cy="16015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i="1">
                  <a:solidFill>
                    <a:schemeClr val="tx1"/>
                  </a:solidFill>
                </a:rPr>
                <a:t>Legend</a:t>
              </a:r>
              <a:endParaRPr lang="en-GB" sz="1000" b="1" i="1">
                <a:solidFill>
                  <a:schemeClr val="tx1"/>
                </a:solidFill>
              </a:endParaRPr>
            </a:p>
          </p:txBody>
        </p:sp>
      </p:grpSp>
      <p:grpSp>
        <p:nvGrpSpPr>
          <p:cNvPr id="9" name="btfpStatusSticker729585">
            <a:extLst>
              <a:ext uri="{FF2B5EF4-FFF2-40B4-BE49-F238E27FC236}">
                <a16:creationId xmlns:a16="http://schemas.microsoft.com/office/drawing/2014/main" id="{756965E5-8369-4186-935B-5D1D5E9EA026}"/>
              </a:ext>
            </a:extLst>
          </p:cNvPr>
          <p:cNvGrpSpPr/>
          <p:nvPr>
            <p:custDataLst>
              <p:tags r:id="rId11"/>
            </p:custDataLst>
          </p:nvPr>
        </p:nvGrpSpPr>
        <p:grpSpPr>
          <a:xfrm>
            <a:off x="8509278" y="955344"/>
            <a:ext cx="3352522" cy="235611"/>
            <a:chOff x="-3853621" y="876300"/>
            <a:chExt cx="3352522" cy="235611"/>
          </a:xfrm>
        </p:grpSpPr>
        <p:sp>
          <p:nvSpPr>
            <p:cNvPr id="7" name="btfpStatusStickerText729585">
              <a:extLst>
                <a:ext uri="{FF2B5EF4-FFF2-40B4-BE49-F238E27FC236}">
                  <a16:creationId xmlns:a16="http://schemas.microsoft.com/office/drawing/2014/main" id="{A5EACEC0-1C3D-410E-97F3-1E0B50D66557}"/>
                </a:ext>
              </a:extLst>
            </p:cNvPr>
            <p:cNvSpPr txBox="1"/>
            <p:nvPr/>
          </p:nvSpPr>
          <p:spPr bwMode="gray">
            <a:xfrm>
              <a:off x="-3853621" y="876300"/>
              <a:ext cx="33525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Outside-in Perspective</a:t>
              </a:r>
            </a:p>
          </p:txBody>
        </p:sp>
        <p:cxnSp>
          <p:nvCxnSpPr>
            <p:cNvPr id="8" name="btfpStatusStickerLine729585">
              <a:extLst>
                <a:ext uri="{FF2B5EF4-FFF2-40B4-BE49-F238E27FC236}">
                  <a16:creationId xmlns:a16="http://schemas.microsoft.com/office/drawing/2014/main" id="{4939568C-5E03-4ECE-9182-3EFC5F9520B7}"/>
                </a:ext>
              </a:extLst>
            </p:cNvPr>
            <p:cNvCxnSpPr>
              <a:cxnSpLocks/>
            </p:cNvCxnSpPr>
            <p:nvPr/>
          </p:nvCxnSpPr>
          <p:spPr bwMode="gray">
            <a:xfrm rot="720000">
              <a:off x="-3853621"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30" name="btfpNotesBox986833">
            <a:extLst>
              <a:ext uri="{FF2B5EF4-FFF2-40B4-BE49-F238E27FC236}">
                <a16:creationId xmlns:a16="http://schemas.microsoft.com/office/drawing/2014/main" id="{4E7EFCAB-EBB3-4A21-8940-700F7B97F52A}"/>
              </a:ext>
            </a:extLst>
          </p:cNvPr>
          <p:cNvSpPr txBox="1"/>
          <p:nvPr>
            <p:custDataLst>
              <p:tags r:id="rId12"/>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Primary care provider | Source: Bain analysis, Company reports, Bain experience, Lit. search</a:t>
            </a:r>
          </a:p>
        </p:txBody>
      </p:sp>
      <p:sp>
        <p:nvSpPr>
          <p:cNvPr id="10" name="Speech Bubble: Rectangle 9">
            <a:extLst>
              <a:ext uri="{FF2B5EF4-FFF2-40B4-BE49-F238E27FC236}">
                <a16:creationId xmlns:a16="http://schemas.microsoft.com/office/drawing/2014/main" id="{EFCA3C62-5A2F-40F3-A345-B6707B94F107}"/>
              </a:ext>
            </a:extLst>
          </p:cNvPr>
          <p:cNvSpPr/>
          <p:nvPr/>
        </p:nvSpPr>
        <p:spPr bwMode="gray">
          <a:xfrm>
            <a:off x="2406161" y="1254672"/>
            <a:ext cx="3068020" cy="351294"/>
          </a:xfrm>
          <a:prstGeom prst="wedgeRectCallout">
            <a:avLst>
              <a:gd name="adj1" fmla="val -23750"/>
              <a:gd name="adj2" fmla="val 8352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a:solidFill>
                  <a:schemeClr val="tx1"/>
                </a:solidFill>
              </a:rPr>
              <a:t>Target 1, like peers, has a </a:t>
            </a:r>
            <a:r>
              <a:rPr lang="en-US" sz="800" b="1">
                <a:solidFill>
                  <a:schemeClr val="tx1"/>
                </a:solidFill>
              </a:rPr>
              <a:t>diverse payer mix </a:t>
            </a:r>
            <a:r>
              <a:rPr lang="en-US" sz="800">
                <a:solidFill>
                  <a:schemeClr val="tx1"/>
                </a:solidFill>
              </a:rPr>
              <a:t>including out-of-pocket, insurance payers and BPJS health &amp; labor patients</a:t>
            </a:r>
          </a:p>
        </p:txBody>
      </p:sp>
      <p:sp>
        <p:nvSpPr>
          <p:cNvPr id="99" name="Speech Bubble: Rectangle 98">
            <a:extLst>
              <a:ext uri="{FF2B5EF4-FFF2-40B4-BE49-F238E27FC236}">
                <a16:creationId xmlns:a16="http://schemas.microsoft.com/office/drawing/2014/main" id="{09E779EA-750B-40E7-9446-93FDB3FA6CE1}"/>
              </a:ext>
            </a:extLst>
          </p:cNvPr>
          <p:cNvSpPr/>
          <p:nvPr/>
        </p:nvSpPr>
        <p:spPr bwMode="gray">
          <a:xfrm>
            <a:off x="7728062" y="2134664"/>
            <a:ext cx="1413933" cy="601907"/>
          </a:xfrm>
          <a:prstGeom prst="wedgeRectCallout">
            <a:avLst>
              <a:gd name="adj1" fmla="val -52454"/>
              <a:gd name="adj2" fmla="val -70839"/>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a:solidFill>
                  <a:schemeClr val="tx1"/>
                </a:solidFill>
              </a:rPr>
              <a:t>Peers such as </a:t>
            </a:r>
            <a:r>
              <a:rPr lang="en-US" sz="800" b="1">
                <a:solidFill>
                  <a:schemeClr val="tx1"/>
                </a:solidFill>
              </a:rPr>
              <a:t>Peer 1</a:t>
            </a:r>
            <a:r>
              <a:rPr lang="en-US" sz="800">
                <a:solidFill>
                  <a:schemeClr val="tx1"/>
                </a:solidFill>
              </a:rPr>
              <a:t> are expanding through </a:t>
            </a:r>
            <a:r>
              <a:rPr lang="en-US" sz="800" b="1">
                <a:solidFill>
                  <a:schemeClr val="tx1"/>
                </a:solidFill>
              </a:rPr>
              <a:t>partnerships with doctors </a:t>
            </a:r>
            <a:r>
              <a:rPr lang="en-US" sz="800">
                <a:solidFill>
                  <a:schemeClr val="tx1"/>
                </a:solidFill>
              </a:rPr>
              <a:t>in local areas</a:t>
            </a:r>
          </a:p>
        </p:txBody>
      </p:sp>
      <p:grpSp>
        <p:nvGrpSpPr>
          <p:cNvPr id="79" name="btfpStatusSticker960471">
            <a:extLst>
              <a:ext uri="{FF2B5EF4-FFF2-40B4-BE49-F238E27FC236}">
                <a16:creationId xmlns:a16="http://schemas.microsoft.com/office/drawing/2014/main" id="{FBC2E434-C3BB-455F-8087-74636F808960}"/>
              </a:ext>
            </a:extLst>
          </p:cNvPr>
          <p:cNvGrpSpPr/>
          <p:nvPr>
            <p:custDataLst>
              <p:tags r:id="rId13"/>
            </p:custDataLst>
          </p:nvPr>
        </p:nvGrpSpPr>
        <p:grpSpPr>
          <a:xfrm>
            <a:off x="6623141" y="955344"/>
            <a:ext cx="1759136" cy="235611"/>
            <a:chOff x="-2269853" y="876300"/>
            <a:chExt cx="1759136" cy="235611"/>
          </a:xfrm>
        </p:grpSpPr>
        <p:sp>
          <p:nvSpPr>
            <p:cNvPr id="64" name="btfpStatusStickerText960471">
              <a:extLst>
                <a:ext uri="{FF2B5EF4-FFF2-40B4-BE49-F238E27FC236}">
                  <a16:creationId xmlns:a16="http://schemas.microsoft.com/office/drawing/2014/main" id="{B0D37848-ADF7-447D-98BC-A2ABAA4781B7}"/>
                </a:ext>
              </a:extLst>
            </p:cNvPr>
            <p:cNvSpPr txBox="1"/>
            <p:nvPr/>
          </p:nvSpPr>
          <p:spPr bwMode="gray">
            <a:xfrm>
              <a:off x="-2269853" y="876300"/>
              <a:ext cx="1759136"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Directional</a:t>
              </a:r>
            </a:p>
          </p:txBody>
        </p:sp>
        <p:cxnSp>
          <p:nvCxnSpPr>
            <p:cNvPr id="78" name="btfpStatusStickerLine960471">
              <a:extLst>
                <a:ext uri="{FF2B5EF4-FFF2-40B4-BE49-F238E27FC236}">
                  <a16:creationId xmlns:a16="http://schemas.microsoft.com/office/drawing/2014/main" id="{66304DF4-B16B-4211-BE02-F3CD76F8BF19}"/>
                </a:ext>
              </a:extLst>
            </p:cNvPr>
            <p:cNvCxnSpPr>
              <a:cxnSpLocks/>
            </p:cNvCxnSpPr>
            <p:nvPr/>
          </p:nvCxnSpPr>
          <p:spPr bwMode="gray">
            <a:xfrm rot="720000">
              <a:off x="-226985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16" name="Speech Bubble: Rectangle 115">
            <a:extLst>
              <a:ext uri="{FF2B5EF4-FFF2-40B4-BE49-F238E27FC236}">
                <a16:creationId xmlns:a16="http://schemas.microsoft.com/office/drawing/2014/main" id="{831B1466-6499-4958-A153-DE25B0E7458E}"/>
              </a:ext>
            </a:extLst>
          </p:cNvPr>
          <p:cNvSpPr/>
          <p:nvPr/>
        </p:nvSpPr>
        <p:spPr bwMode="gray">
          <a:xfrm>
            <a:off x="4577082" y="2839977"/>
            <a:ext cx="1205651" cy="258823"/>
          </a:xfrm>
          <a:prstGeom prst="wedgeRectCallout">
            <a:avLst>
              <a:gd name="adj1" fmla="val -41688"/>
              <a:gd name="adj2" fmla="val -8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kern="0">
                <a:solidFill>
                  <a:schemeClr val="tx1"/>
                </a:solidFill>
                <a:latin typeface="Arial" panose="020B0604020202020204" pitchFamily="34" charset="0"/>
                <a:cs typeface="Arial" panose="020B0604020202020204" pitchFamily="34" charset="0"/>
                <a:sym typeface="Arial" panose="020B0604020202020204" pitchFamily="34" charset="0"/>
              </a:rPr>
              <a:t>Target 1,</a:t>
            </a:r>
            <a:r>
              <a:rPr lang="en-US" sz="800" b="1" kern="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800" kern="0">
                <a:solidFill>
                  <a:schemeClr val="tx1"/>
                </a:solidFill>
                <a:latin typeface="Arial" panose="020B0604020202020204" pitchFamily="34" charset="0"/>
                <a:cs typeface="Arial" panose="020B0604020202020204" pitchFamily="34" charset="0"/>
                <a:sym typeface="Arial" panose="020B0604020202020204" pitchFamily="34" charset="0"/>
              </a:rPr>
              <a:t>like peers</a:t>
            </a:r>
            <a:r>
              <a:rPr lang="en-US" sz="800" b="1" kern="0">
                <a:solidFill>
                  <a:schemeClr val="tx1"/>
                </a:solidFill>
                <a:latin typeface="Arial" panose="020B0604020202020204" pitchFamily="34" charset="0"/>
                <a:cs typeface="Arial" panose="020B0604020202020204" pitchFamily="34" charset="0"/>
                <a:sym typeface="Arial" panose="020B0604020202020204" pitchFamily="34" charset="0"/>
              </a:rPr>
              <a:t>, </a:t>
            </a:r>
            <a:r>
              <a:rPr lang="en-US" sz="800" kern="0">
                <a:solidFill>
                  <a:schemeClr val="tx1"/>
                </a:solidFill>
                <a:latin typeface="Arial" panose="020B0604020202020204" pitchFamily="34" charset="0"/>
                <a:cs typeface="Arial" panose="020B0604020202020204" pitchFamily="34" charset="0"/>
                <a:sym typeface="Arial" panose="020B0604020202020204" pitchFamily="34" charset="0"/>
              </a:rPr>
              <a:t>has </a:t>
            </a:r>
            <a:r>
              <a:rPr lang="en-US" sz="800" b="1">
                <a:solidFill>
                  <a:schemeClr val="tx1"/>
                </a:solidFill>
              </a:rPr>
              <a:t>laboratory </a:t>
            </a:r>
            <a:r>
              <a:rPr lang="en-US" sz="800">
                <a:solidFill>
                  <a:schemeClr val="tx1"/>
                </a:solidFill>
              </a:rPr>
              <a:t>offerings</a:t>
            </a:r>
          </a:p>
        </p:txBody>
      </p:sp>
      <p:sp>
        <p:nvSpPr>
          <p:cNvPr id="117" name="Speech Bubble: Rectangle 116">
            <a:extLst>
              <a:ext uri="{FF2B5EF4-FFF2-40B4-BE49-F238E27FC236}">
                <a16:creationId xmlns:a16="http://schemas.microsoft.com/office/drawing/2014/main" id="{2178734A-FFC6-492D-AEF1-0CAB9C75A437}"/>
              </a:ext>
            </a:extLst>
          </p:cNvPr>
          <p:cNvSpPr/>
          <p:nvPr/>
        </p:nvSpPr>
        <p:spPr bwMode="gray">
          <a:xfrm>
            <a:off x="5020730" y="6180138"/>
            <a:ext cx="1701803" cy="381000"/>
          </a:xfrm>
          <a:prstGeom prst="wedgeRectCallout">
            <a:avLst>
              <a:gd name="adj1" fmla="val -38203"/>
              <a:gd name="adj2" fmla="val -8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b="1">
                <a:solidFill>
                  <a:schemeClr val="tx1"/>
                </a:solidFill>
              </a:rPr>
              <a:t>Target 1</a:t>
            </a:r>
            <a:r>
              <a:rPr lang="en-US" sz="800">
                <a:solidFill>
                  <a:schemeClr val="tx1"/>
                </a:solidFill>
              </a:rPr>
              <a:t> partnered with </a:t>
            </a:r>
            <a:r>
              <a:rPr lang="en-US" sz="800" b="1">
                <a:solidFill>
                  <a:schemeClr val="tx1"/>
                </a:solidFill>
              </a:rPr>
              <a:t>Partner 1</a:t>
            </a:r>
            <a:r>
              <a:rPr lang="en-US" sz="800">
                <a:solidFill>
                  <a:schemeClr val="tx1"/>
                </a:solidFill>
              </a:rPr>
              <a:t>, a tele-heath company, to offer </a:t>
            </a:r>
            <a:r>
              <a:rPr lang="en-US" sz="800" b="1">
                <a:solidFill>
                  <a:schemeClr val="tx1"/>
                </a:solidFill>
              </a:rPr>
              <a:t>tele-medication services </a:t>
            </a:r>
            <a:r>
              <a:rPr lang="en-US" sz="800">
                <a:solidFill>
                  <a:schemeClr val="tx1"/>
                </a:solidFill>
              </a:rPr>
              <a:t>to its patients </a:t>
            </a:r>
          </a:p>
        </p:txBody>
      </p:sp>
      <p:sp>
        <p:nvSpPr>
          <p:cNvPr id="119" name="Speech Bubble: Rectangle 118">
            <a:extLst>
              <a:ext uri="{FF2B5EF4-FFF2-40B4-BE49-F238E27FC236}">
                <a16:creationId xmlns:a16="http://schemas.microsoft.com/office/drawing/2014/main" id="{412B8A58-790A-4E43-8584-719A5C28039F}"/>
              </a:ext>
            </a:extLst>
          </p:cNvPr>
          <p:cNvSpPr/>
          <p:nvPr/>
        </p:nvSpPr>
        <p:spPr bwMode="gray">
          <a:xfrm>
            <a:off x="5155309" y="4661006"/>
            <a:ext cx="1854289" cy="461010"/>
          </a:xfrm>
          <a:prstGeom prst="wedgeRectCallout">
            <a:avLst>
              <a:gd name="adj1" fmla="val -27578"/>
              <a:gd name="adj2" fmla="val -75475"/>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b="1">
                <a:solidFill>
                  <a:schemeClr val="tx1"/>
                </a:solidFill>
              </a:rPr>
              <a:t>Peers </a:t>
            </a:r>
            <a:r>
              <a:rPr lang="en-US" sz="800">
                <a:solidFill>
                  <a:schemeClr val="tx1"/>
                </a:solidFill>
              </a:rPr>
              <a:t>such as </a:t>
            </a:r>
            <a:r>
              <a:rPr lang="en-US" sz="800" b="1">
                <a:solidFill>
                  <a:schemeClr val="tx1"/>
                </a:solidFill>
              </a:rPr>
              <a:t>Peer 2 </a:t>
            </a:r>
            <a:r>
              <a:rPr lang="en-US" sz="800">
                <a:solidFill>
                  <a:schemeClr val="tx1"/>
                </a:solidFill>
              </a:rPr>
              <a:t>are </a:t>
            </a:r>
            <a:r>
              <a:rPr lang="en-US" sz="800" b="1">
                <a:solidFill>
                  <a:schemeClr val="tx1"/>
                </a:solidFill>
              </a:rPr>
              <a:t>standardizing consumables </a:t>
            </a:r>
            <a:r>
              <a:rPr lang="en-US" sz="800">
                <a:solidFill>
                  <a:schemeClr val="tx1"/>
                </a:solidFill>
              </a:rPr>
              <a:t>to negotiate better deals with suppliers</a:t>
            </a:r>
          </a:p>
        </p:txBody>
      </p:sp>
      <p:sp>
        <p:nvSpPr>
          <p:cNvPr id="120" name="Speech Bubble: Rectangle 119">
            <a:extLst>
              <a:ext uri="{FF2B5EF4-FFF2-40B4-BE49-F238E27FC236}">
                <a16:creationId xmlns:a16="http://schemas.microsoft.com/office/drawing/2014/main" id="{DB16DFC6-AF80-407E-933D-897D61245C63}"/>
              </a:ext>
            </a:extLst>
          </p:cNvPr>
          <p:cNvSpPr/>
          <p:nvPr/>
        </p:nvSpPr>
        <p:spPr bwMode="gray">
          <a:xfrm>
            <a:off x="9981138" y="4732722"/>
            <a:ext cx="1881722" cy="346364"/>
          </a:xfrm>
          <a:prstGeom prst="wedgeRectCallout">
            <a:avLst>
              <a:gd name="adj1" fmla="val -24542"/>
              <a:gd name="adj2" fmla="val -87010"/>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a:solidFill>
                  <a:schemeClr val="tx1"/>
                </a:solidFill>
              </a:rPr>
              <a:t>Peers such as </a:t>
            </a:r>
            <a:r>
              <a:rPr lang="en-US" sz="800" b="1">
                <a:solidFill>
                  <a:schemeClr val="tx1"/>
                </a:solidFill>
              </a:rPr>
              <a:t>Peer 2 </a:t>
            </a:r>
            <a:r>
              <a:rPr lang="en-US" sz="800">
                <a:solidFill>
                  <a:schemeClr val="tx1"/>
                </a:solidFill>
              </a:rPr>
              <a:t>are</a:t>
            </a:r>
            <a:r>
              <a:rPr lang="en-US" sz="800" b="1">
                <a:solidFill>
                  <a:schemeClr val="tx1"/>
                </a:solidFill>
              </a:rPr>
              <a:t> </a:t>
            </a:r>
            <a:r>
              <a:rPr lang="en-US" sz="800">
                <a:solidFill>
                  <a:schemeClr val="tx1"/>
                </a:solidFill>
              </a:rPr>
              <a:t>focusing on </a:t>
            </a:r>
            <a:r>
              <a:rPr lang="en-US" sz="800" b="1">
                <a:solidFill>
                  <a:schemeClr val="tx1"/>
                </a:solidFill>
              </a:rPr>
              <a:t>supplier consolidation</a:t>
            </a:r>
            <a:endParaRPr lang="en-US" sz="800">
              <a:solidFill>
                <a:schemeClr val="tx1"/>
              </a:solidFill>
            </a:endParaRPr>
          </a:p>
        </p:txBody>
      </p:sp>
      <p:sp>
        <p:nvSpPr>
          <p:cNvPr id="80" name="CommentBox">
            <a:extLst>
              <a:ext uri="{FF2B5EF4-FFF2-40B4-BE49-F238E27FC236}">
                <a16:creationId xmlns:a16="http://schemas.microsoft.com/office/drawing/2014/main" id="{C5953B81-A307-44B9-B8AF-330E775094EA}"/>
              </a:ext>
            </a:extLst>
          </p:cNvPr>
          <p:cNvSpPr/>
          <p:nvPr/>
        </p:nvSpPr>
        <p:spPr bwMode="gray">
          <a:xfrm>
            <a:off x="10355223" y="4698"/>
            <a:ext cx="1836777" cy="630854"/>
          </a:xfrm>
          <a:prstGeom prst="wedgeRoundRectCallout">
            <a:avLst>
              <a:gd name="adj1" fmla="val -40000"/>
              <a:gd name="adj2" fmla="val 40000"/>
              <a:gd name="adj3" fmla="val 16667"/>
            </a:avLst>
          </a:prstGeom>
          <a:solidFill>
            <a:srgbClr val="FAEEC3"/>
          </a:solidFill>
          <a:ln w="9525" cap="flat" cmpd="sng" algn="ctr">
            <a:noFill/>
            <a:prstDash val="solid"/>
            <a:miter lim="800000"/>
          </a:ln>
          <a:effectLst/>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800" b="1">
                <a:solidFill>
                  <a:srgbClr val="000000"/>
                </a:solidFill>
                <a:latin typeface="Arial" panose="020B0604020202020204" pitchFamily="34" charset="0"/>
              </a:rPr>
              <a:t>BCN: </a:t>
            </a:r>
            <a:r>
              <a:rPr lang="en-US" sz="800">
                <a:solidFill>
                  <a:srgbClr val="000000"/>
                </a:solidFill>
                <a:latin typeface="Arial" panose="020B0604020202020204" pitchFamily="34" charset="0"/>
              </a:rPr>
              <a:t>Value creation levers marked basis outside-in perspective on target’s on-going initiatives and examples from peers</a:t>
            </a:r>
          </a:p>
        </p:txBody>
      </p:sp>
      <p:sp>
        <p:nvSpPr>
          <p:cNvPr id="115" name="Speech Bubble: Rectangle 114">
            <a:extLst>
              <a:ext uri="{FF2B5EF4-FFF2-40B4-BE49-F238E27FC236}">
                <a16:creationId xmlns:a16="http://schemas.microsoft.com/office/drawing/2014/main" id="{78B8B87C-92F8-49B6-A9FC-9965AB13B76F}"/>
              </a:ext>
            </a:extLst>
          </p:cNvPr>
          <p:cNvSpPr/>
          <p:nvPr/>
        </p:nvSpPr>
        <p:spPr bwMode="gray">
          <a:xfrm>
            <a:off x="10545237" y="1268413"/>
            <a:ext cx="1268951" cy="289156"/>
          </a:xfrm>
          <a:prstGeom prst="wedgeRectCallout">
            <a:avLst>
              <a:gd name="adj1" fmla="val -16833"/>
              <a:gd name="adj2" fmla="val 91366"/>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a:solidFill>
                  <a:srgbClr val="FF0000"/>
                </a:solidFill>
              </a:rPr>
              <a:t>Satellite clinics to help funnel patient referrals</a:t>
            </a:r>
          </a:p>
        </p:txBody>
      </p:sp>
      <p:sp>
        <p:nvSpPr>
          <p:cNvPr id="118" name="Speech Bubble: Rectangle 117">
            <a:extLst>
              <a:ext uri="{FF2B5EF4-FFF2-40B4-BE49-F238E27FC236}">
                <a16:creationId xmlns:a16="http://schemas.microsoft.com/office/drawing/2014/main" id="{2BA80D52-D9B8-4E2C-A72F-1540E095B9F3}"/>
              </a:ext>
            </a:extLst>
          </p:cNvPr>
          <p:cNvSpPr/>
          <p:nvPr/>
        </p:nvSpPr>
        <p:spPr bwMode="gray">
          <a:xfrm>
            <a:off x="7863840" y="1193204"/>
            <a:ext cx="2611115" cy="398210"/>
          </a:xfrm>
          <a:prstGeom prst="wedgeRectCallout">
            <a:avLst>
              <a:gd name="adj1" fmla="val 22447"/>
              <a:gd name="adj2" fmla="val 68466"/>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800">
                <a:solidFill>
                  <a:srgbClr val="FF0000"/>
                </a:solidFill>
              </a:rPr>
              <a:t>Technology &amp; efficient laboratory system influence patient preference for mode &amp; place of treatment, indicating need for advanced &amp; upgraded hospitals</a:t>
            </a:r>
          </a:p>
        </p:txBody>
      </p:sp>
      <p:sp>
        <p:nvSpPr>
          <p:cNvPr id="19" name="Rectangle: Rounded Corners 18">
            <a:extLst>
              <a:ext uri="{FF2B5EF4-FFF2-40B4-BE49-F238E27FC236}">
                <a16:creationId xmlns:a16="http://schemas.microsoft.com/office/drawing/2014/main" id="{526528C9-E962-49DF-9254-0833A531A9B7}"/>
              </a:ext>
            </a:extLst>
          </p:cNvPr>
          <p:cNvSpPr/>
          <p:nvPr/>
        </p:nvSpPr>
        <p:spPr bwMode="gray">
          <a:xfrm>
            <a:off x="8365309" y="936268"/>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Upgrade hospitals</a:t>
            </a:r>
          </a:p>
        </p:txBody>
      </p:sp>
      <p:sp>
        <p:nvSpPr>
          <p:cNvPr id="121" name="Rectangle: Rounded Corners 120">
            <a:extLst>
              <a:ext uri="{FF2B5EF4-FFF2-40B4-BE49-F238E27FC236}">
                <a16:creationId xmlns:a16="http://schemas.microsoft.com/office/drawing/2014/main" id="{2ADB777C-3D20-413D-86C5-9EABA56C300C}"/>
              </a:ext>
            </a:extLst>
          </p:cNvPr>
          <p:cNvSpPr/>
          <p:nvPr/>
        </p:nvSpPr>
        <p:spPr bwMode="gray">
          <a:xfrm>
            <a:off x="10590227" y="1005485"/>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Satellite clinics</a:t>
            </a:r>
          </a:p>
        </p:txBody>
      </p:sp>
    </p:spTree>
    <p:custDataLst>
      <p:tags r:id="rId1"/>
    </p:custDataLst>
    <p:extLst>
      <p:ext uri="{BB962C8B-B14F-4D97-AF65-F5344CB8AC3E}">
        <p14:creationId xmlns:p14="http://schemas.microsoft.com/office/powerpoint/2010/main" val="409624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1" name="AgendaTitle">
            <a:extLst>
              <a:ext uri="{FF2B5EF4-FFF2-40B4-BE49-F238E27FC236}">
                <a16:creationId xmlns:a16="http://schemas.microsoft.com/office/drawing/2014/main" id="{065C5E63-CF10-4D6A-A6DA-BABF67B68E0D}"/>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a:t>Agenda</a:t>
            </a:r>
          </a:p>
        </p:txBody>
      </p:sp>
      <p:sp>
        <p:nvSpPr>
          <p:cNvPr id="32" name="AgendaEmphasisBar">
            <a:extLst>
              <a:ext uri="{FF2B5EF4-FFF2-40B4-BE49-F238E27FC236}">
                <a16:creationId xmlns:a16="http://schemas.microsoft.com/office/drawing/2014/main" id="{0FBCC9C9-D6F0-44F5-8726-F00D6AE65F6F}"/>
              </a:ext>
            </a:extLst>
          </p:cNvPr>
          <p:cNvSpPr/>
          <p:nvPr/>
        </p:nvSpPr>
        <p:spPr bwMode="gray">
          <a:xfrm>
            <a:off x="1616981" y="1839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3" name="Agenda">
            <a:extLst>
              <a:ext uri="{FF2B5EF4-FFF2-40B4-BE49-F238E27FC236}">
                <a16:creationId xmlns:a16="http://schemas.microsoft.com/office/drawing/2014/main" id="{3FE3A13C-1ACB-48F8-AFB8-BB36ED5CE57F}"/>
              </a:ext>
            </a:extLst>
          </p:cNvPr>
          <p:cNvGrpSpPr/>
          <p:nvPr/>
        </p:nvGrpSpPr>
        <p:grpSpPr>
          <a:xfrm>
            <a:off x="1970752" y="1270000"/>
            <a:ext cx="9891047" cy="5295900"/>
            <a:chOff x="1970752" y="1270000"/>
            <a:chExt cx="9891047" cy="5295900"/>
          </a:xfrm>
        </p:grpSpPr>
        <p:sp>
          <p:nvSpPr>
            <p:cNvPr id="34" name="AgendaTextBox">
              <a:extLst>
                <a:ext uri="{FF2B5EF4-FFF2-40B4-BE49-F238E27FC236}">
                  <a16:creationId xmlns:a16="http://schemas.microsoft.com/office/drawing/2014/main" id="{AAF8F5A1-45C4-4DA7-B8B1-93A89AC078D1}"/>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a:t>Company overview</a:t>
              </a:r>
            </a:p>
            <a:p>
              <a:pPr marL="0" indent="0">
                <a:spcBef>
                  <a:spcPts val="3600"/>
                </a:spcBef>
                <a:buNone/>
              </a:pPr>
              <a:r>
                <a:rPr lang="en-US" sz="2000" b="1">
                  <a:solidFill>
                    <a:srgbClr val="CC0000"/>
                  </a:solidFill>
                </a:rPr>
                <a:t>Market overview</a:t>
              </a:r>
            </a:p>
            <a:p>
              <a:pPr marL="0" indent="0">
                <a:spcBef>
                  <a:spcPts val="3600"/>
                </a:spcBef>
                <a:buNone/>
              </a:pPr>
              <a:r>
                <a:rPr lang="en-US" sz="2000"/>
                <a:t>Competitive positioning</a:t>
              </a:r>
            </a:p>
            <a:p>
              <a:pPr marL="0" indent="0">
                <a:spcBef>
                  <a:spcPts val="3600"/>
                </a:spcBef>
                <a:buNone/>
              </a:pPr>
              <a:r>
                <a:rPr lang="en-US" sz="2000"/>
                <a:t>Appendix</a:t>
              </a:r>
            </a:p>
            <a:p>
              <a:pPr marL="0" indent="0">
                <a:spcBef>
                  <a:spcPts val="3600"/>
                </a:spcBef>
                <a:buNone/>
              </a:pPr>
              <a:r>
                <a:rPr lang="en-US" sz="2000"/>
                <a:t>Bain credentials</a:t>
              </a:r>
            </a:p>
          </p:txBody>
        </p:sp>
        <p:cxnSp>
          <p:nvCxnSpPr>
            <p:cNvPr id="35" name="AgendaSeparator1">
              <a:extLst>
                <a:ext uri="{FF2B5EF4-FFF2-40B4-BE49-F238E27FC236}">
                  <a16:creationId xmlns:a16="http://schemas.microsoft.com/office/drawing/2014/main" id="{4E69477D-4050-4640-B199-7B437FD44207}"/>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6" name="AgendaSeparator2">
              <a:extLst>
                <a:ext uri="{FF2B5EF4-FFF2-40B4-BE49-F238E27FC236}">
                  <a16:creationId xmlns:a16="http://schemas.microsoft.com/office/drawing/2014/main" id="{DC9768F4-E43E-410F-8FC6-66DBEEC41463}"/>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7" name="AgendaSeparator3">
              <a:extLst>
                <a:ext uri="{FF2B5EF4-FFF2-40B4-BE49-F238E27FC236}">
                  <a16:creationId xmlns:a16="http://schemas.microsoft.com/office/drawing/2014/main" id="{13EF0820-30E0-4D11-A94D-E9AB922E243B}"/>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38" name="AgendaSeparator4">
              <a:extLst>
                <a:ext uri="{FF2B5EF4-FFF2-40B4-BE49-F238E27FC236}">
                  <a16:creationId xmlns:a16="http://schemas.microsoft.com/office/drawing/2014/main" id="{53F1F5FC-8FAE-4EAD-B725-163FEF181157}"/>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0100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btfpMGChart199729"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r0lg9IPP9y8umrse/9AoLT5R0GKq+XM9pr/aTyOTf0wptcuHbHxeyqBm9svU01qeeEM1v0hpSHUgirOnAK/wuovcr/uZtxXIeFtQ7vmzJPIDXEox5eUtZhA29OC8R0gB3OooH3s/jg0BneFDilxzAixY8bSeYDjIqQ3/WrGz5o4Eovr/H1atk0TVJYX4xFESZu2XbAzZPo62Fl4RLWGE21MCAq+Gft0cYATgCoUN4mMikhFSToq4v7MoAutEAI0edQ4lLf+Hn2T3B1v2QrzeqLbFIV6ltyeOWkNVxzLZGYSAXquNarMJVYwlkBV4JriFzvJPdLQOK9YAw3PPHBF9uV/g0U6KlCQI97Pd11B5/GBANow/Yxl6S02DPUC1X6UaWMFUtSgjKQhTg4PFJPNsQLB5a8UlupAyyrMvOtvA8lC4YsIz9jGJz5MDO0yZ+yDdxmozZobdnrUUUU4NogHk8v+9Oc+Qh5E4HfnpD9AlRzzpK5iodBApJur9rBkfU43sTvLP3ZbUW1SdN3FNPfwoqI+yTt+VukAkJDrMAC7xGpPLIg5Z3hOY0gRhGD9x59Ue8p6uJkKdnzW2B3Zx3xyLgbQmHWJSeYp5xx7sX4YHWo2D7sZo4UFUQG8vJ/2PowtEYsBLa4rIQkVEpB8LhIZBxs/4vsyTFdoS37sZ4TVX04gCDnIAfqV9WrSrtht3weAwwWe0cUmnJ3LduGGae5G9aLYYL2+pJGd54gOHdprVPxDOMYtAzTepK7fs+wPXfjyhhq8W2Yo7/YmGuFI+QwOHToDaabCbBKWTJT3CKJWFWrz0Lc/OSmPauWCt9w0AxS/IX3n1fJ9I99CXMdbyemxICRv5cNK6Ee99lMNxTqZbFzI4PQdbYHHmjgydyfubJazuL7xw4NV5jNjv9gsu2yJZFNF4+mQ/u8ppgNBEPU37zjrstBqffGDYPIlpIlWCfXk3xGk6qDJHXiFrLJ9Yt1YGdI/AdiUg/sOGOv5ss1x1DeDAIXPUZXPgAQEvPVzHD7xfurf6cXe4qNfebEN4JyUzX5k0SFn47nRneIavIEFp3dgmXujtRGp0cZNDfW8pGYgKtx1n/u9YYBVB20b7S+R39exC9Lot136R/8IAW9AsUvdakUfTpcaIjPZQrlp32TepCmWA/mjmI9ANUcv11KitwfhS+G6f5WheBPfAJ21PoMO+rOAi5pUPi0bW3xoCjV6m2Tvh+GCWhEzdfJMBTu1ZUkr8XGDxU+dsuUhE45fN9ZUi6GA5YDWIniYZc2+fMUrFyaCs4W25B35xF/N6w7+wnxmpO+mhuVw6NxkEShJWpY8203W0b4w5msS/YjObvSJ/mS4ZYY1WxnDXVCgU8g9An4hr69m8bne7Lv03fuNXjjfEQW4RTKIqbyDErqCV2jHFrlXtSbobpK3s/JV379rM/DuMOa2c5lsJ9MHP2/fXgWUw5SP/P8FHFbfzU+tp11gh0GpsDknMIB+sfMrqVw03pwypcDpo14dDOQoVJOq4S2yjMrRT08+eDUkQzXbmXHcBDGTqWK0ZCffcBfyGErGmxFVffMdoI+jCEsJWgrYuEvlkB1yfrd66DDnYtngZHdHsf9fqe3TLVco7L5BS86/YR6a5dW9Vb8sv7M3nPDMncpJqAgNg6sODD/CURfM1Hyq+KQKWFXNdAyD7M3f6h/4Yx7pLz3dKDzXUBaDDhh0OF1TEwUvT4P+KTpziwX615BHhGua9/REkC9kjxq5prk2bVvENxhtBtXcjl909gUklaeElQCgPfEuz3zVLO3inXX4g4+8QREVSsVHuxGSfUIc17LKtWTzHgbPCjupEzcfpOaIR8wjp9cwlNK39qSDL25MVehNHLcgVrmIN/UC7Tn6/pmhkfns2q0C3p3fL+uV/Ut4tqpAwfp4Lc0EXTwbQ+iK60sUojaE/tt7ie9V48IqzKcvInZF1x21et3jxusPy0VF+jwkdyT7NECWVBDiaRkCBlFMWSZTak5qQI3JYTGwSKVd0FSoXOV6i69suzzj8joLJESTAr8mcsGRVqOalZR0ap9C7BVWUW5wLh/Px0CoW1brJdMtcPJngDtiIV/StVe2qQi79JlE9QkOm0m3oRr5k/k5zQpuSvuq9OIYUsPi5c+YnJ7e9ZALbz3R/ik0OjebduiFpI/omAU2153gvLecxwSmtuKACIuSHJUfQLrZhfkdxBTJd10QnETqV/WTVYgRsTa9LUWU/h2XYvVEJoro5pF0+9A9i6/SboXjXzfqLDOtwiEhEU/NvC32jdgIUuU84Gnw91pCAKk0EZjlSuOhdoUXDrZBTw7X1u9a/RXREmcMQLpXXC5pWjpMgHGgkaMlFgSvsc6F9Dt+FENAvrBSlwsc1uiKf8s35cf7T2xx+Tj6UMJ/kpOWpp1X6yKLWxuR8SouJpW+6ILU9fA7cKwTXMzeBxIeA8/+qP19jyiHvoszl64ZfVxKL1gGzu/Wgr1I3bY8L9VtiJXg5B4PE/F7onZ5lUNdzXaffm7ihpdEtH+lm6gN9OWW8HCPC9gCqN4U2VutqF/0iS+uWRb3GQKBlp4hA4TzStrDmER4sp7LYgEoF+6MrfophL4c3THwNt3wgPKXycgM9DngLB4nSOBcdeJOv9B5RSEvldsR3w7b/Zw2LY/5pqv30TY7dhIhdmGHVUx6mGKccjmcjIZ2xW/lm+TMt4q+9XX3yXA4nWdlZhQyQ2sbgRUhbb1vrdQRJkbsytHuTAP0/imwi6wbEdbSOQPJMWFOBzzxQNgHXmeicbUHntSclkhM1eThF60Fw7Xjuwi1zmvuTIMQyh5ofFM4hi/t0/QdZhdb7154ZIIM1PHN4kerb9Rw0gkRS0vs3Q/KybMlJZ+ouu40247n+9INqnJlPBHET0t9sXONCqQUfP6ORjTVAnvEzpoIdsBRwibIrweKFrm0MRcoi/mbDnteWtJkfJRipNxr0RQNJbASejDQfedp9X1RbOxxwWBWfdA82VXbNGlZdd9Wq6OJMyfBq/OswdFdyleVNydHc49cIhPKRvrJjDzG1hIvMuUNP8/5g6eMSnU2NBWepd4VslGuPQCdHy5iuy2OtNi3HdFt0mhZEYnh8C5c4GX28CahCYTUpcgZWuQyOE9p0ZEDTTqVB6OuuoraltF2zJ5ZmWxHqsKkLfBWP5rDWenf9ok7aCF9EvUwj3B/gfbHR7/USGUO0rug9RoDOTKyAL4zwABe97FDmkL97YjU1Dg8HT0lRRCLXvC7NWP4lRhfQa94Wa0ZG2tXjuLEaTrJq11iXWKwMUZJ9HpIaAQMw3CxVnw8UhYV2vJWwAal7aWWi0aiH056Y8DB7TkRqn/6MUBUq/IxBaMD+98jWKON/kSiVYqv46OGm8glShG7L/1wEtG056nMLXsrlH4lWfbX3Ta/c20NHUUPtA2f28ZvKCpSEzRtaBhEs8l5tl6k3xgCnga7or8AG0F0oojmPlT83XhN5YXXuALCo7upl5+INDJGyGeVidzvvRcTOvAmmPVloUshd4LfhEqjUe4yS1UMPzMbwI1j5dcE/8WDu1GurSPam/YxK8Ulz5CHB8dlvbol6iiJmQgRruiMWzhV1MGHV6nDtqXQnYsUyABt4Xvhmh5Zm8ITbruNcW4baNpuHBOa2gVQxuf/zi2PdBYZGmox73dSZUWxhXYpr6MOHTyxoiP5l2us8IUjzFda9Swgb+yGRDskV9gYyM7H5CREwibpYW/g3SWXg6q1pRKLKxIDs4ZV5Uu0SHl0UA5ndzF1hX+fR6eFp4TA+xk7Zxtae0Gz5eOoda0dF+Pq7Vn9ywvkq+E4YMnp8reTUUtj4QjlWFz+g1VXWAc5YAM9TkkLf4rW2wjOMzu6Hq9bReK81Nb1/BRVQLpy7wImTFeomZkYyedX2rz6+BOZ/DxECnPm2e4wzYGMKHpUi51lmuiPuF9UqFMIO5RWm/8Xr8+QKd1vTF7UK7+r0txkORJPEJo8jmryIhe8dNQG5+vp6U9HjGwE8lemVNLLtO+F7XND5wmsuJ7yID96wpcN7vTKkIu+Lu+aHO8iLBY2aqxkhlW1BGlR344F1Df8GAzXjHTcX5kiGLyKjf03kGWzjpxUBxgSTBbtReMWkhzWxvPxvV6cURs6AXQ0fDq6xG2X0xDetboSX276RIpop6T+/en96vB6M5gqcNFpgKaXtdOXuGMUiHS7m88QMy4bmtiy2P4P1lWt9zvRxkiljBHChoMQ05DbwZ1NelepaR6OeMxy5C3QitrRFNvkGUbeURtoOk0ZSc2CW7QBpqkW3PiK10YSf+GiEB2UQ2bupuxvlWF3h8yJMJFzkRyLBCkhzIO6lJtc6e9GF9xrVAIn9qKpSepThI5n7vDPr4fOOzI68VfwSW5KQ+ZivRN2IUfJQQcQGuj9WDHEFq5MeOKUWzOmqPEjjp0R5zr4t2nA2Zk77V2CX63ZjcRXtrIH24eo5kvgGIQhur7287wOiDCyRQj/BFnkOg1FVediRSxZt4JJRwgribU0CqNEgECzPa+rOLsn83h+MT/uL0PwXOWSVzjAyrQTb5XgyFs7BE7fZgSuTBsApnhsZBGozIWxK/uE+NA2HHUABngP8tSJk8xR3AbS7hpf3HKYBiutrWwGf6kK/WvNaZtgZNbNQCsismeOGDypn07m0dQ8iHk3K/nNOWrinER0Hg9OVIS0xxASGQDAohQvmQX0808Etscmb9RXQYrNO4lPoIwnx5XQMkPAk0x1/CIXUGexPub/GctsosqzWeVTbt4uyTl/0/qV+Wa3HxPduBQQR580ib7AYDsKfp/Khp3XyCVU8iNw935ccWQOrKydac6oMECXzwHOa4LqCZgnBG6YMy8DLCQTRdBTkwgjPGQxZLd/GqlZggRSow/1WuBa9ozKSJZ1jun/01lQy9y96Mbl6uu/gILn3veHh6U9D/B3EAjWFhsNQDJk5wNfDhb7xJ+D6n6WUl7Tw95Z1+E1fQjH4kOygtC63ueEM6IhGyIrUUaznt13Xf+NWJsdaiFNK0lOGNJLIazyiCycK+lKcZ/3g7qESrRJtPFMCLs+dgYC6nBsH1vy2o0nkbUnczutZMS5BHepOKmWPRLSd8mw4yXgmMhrFIhVoTL2ZQx8DQFo1HaRxGDRNFO6qMp5Kvhn7eX4DqldUT39ZEKvXns+sIXPyUmejFtspxp9o6KqzymeSLT9fdAGHBa0k31pPqFt8M7WScSTzO8U4lDdwhrJyQAyO9bRMYQzsPdI9TWOHM0sDErt+se5ZdaezXCI+Z5c5WWCZBTtDGpbRyeOZwJqxBzX/E618Yuz8jVkgIfbkpX20wBLQSamivEIg92s/ureCyw1IaHt9O7/CSW36iLG2TWac5BFoGLFVBHVyzlWV13+swHxAuRpzrkshCedC9VrfND5g1b2zgiQ/NP8dV6+bdHLONYKMvajnkhmK2Fi7AK4oag97/6g4gG/J+MuGzxhqSJaaMExVvpuxwVYOp3X7SH7D0zsxX7czn25Xyi5AB0oEK36KL92uS3CblQ/ojyw0oz+DGK8JumibCb5Pv1s1ARl5epBx6LzhKQVAOuLkR0xDLEYZy+L8i3SaEH7j17m/FZSDZJg3q1YJNbDbRL/Nen8jDN2kdFM2/HHMGHgWMwJm8Ua/tkCwek/0LnDJFm8ld9cZ2HtwgiqFFYul87jn4uo40U9Wljg21APAdIDWnZkKHyULixN3X1FwUkh8waNekcYSNqu65Z8i3eVAXPxjsz6/XsmbLZzpGWAwsYyKMlIkxIPcKi1BtYcF92ZRLiKL1OgcopH2FF9hMdyqTG64h4SWx3JkYJa3OQVrhrFodFEQIV8fI3xmnnkqtSwsoBJfgz+OIuShc6uMYWFNjXFXKzdXEW4mrmyePbye2/D1ATi0s2b8y5L0Dqi1TGkhAVnSq+SWUD6lhqhjGnFG/cdJY8iHQgJHc83Cm25bTvOsuyiXYHCgh7GXLV9EhHtUloN8UelWM6j6RGC0tbKIAV9u9PN6cBgHt+dfZb8d4U7EBeRiUiM1xgYOyTHn51vEbHlNKzYPMPSryG99PZiRQzqmezzJi3c4e+wvcciq+3NxCmQlI47d4MlfffG3KHD8C5C8nFOkWdd7/Ro47xH9U3SUJCx4sW+qxEm4WB5vKZKLfWD5nbJPnwcJG9G6De5kmuK4GUrpGwaCgZ/6kg/nhMS3pvp/9iNuF0vf7zg+mhNnNWUZIN6/i7ar+utHJsoKS4k6w5n7Cr2rB28cY/vG6Vq8bGOPofDg4k+NfwIkEuoi5dukp4DP6E03W6iwb0PRv1uqfPu34tmKPYblmBC5Os5gF2coZEWjpkHDDigGK9aCF32bCMKERH9oTEJjUd49Sy1UAKD8Pl1UKIuKehHNn8+1fCRVv/iDAVwMJvxqe/1RQz8BI9v/ObbXLpWbPqU0hIbCA8fp46sogM/uLJxCNFtE24Og0eVs3giPoMhR5txqJLe5/eeQduyCXpa5NQEAlDrU9apnQXz3rD+rGfA+MCHKjB+OLY/cBFIbkYSI86mW5fZBxuT+bmZJ3MKr7USjBRS9pRLVbY9lCC5WiY2xkLbMqN3fIxDshBJKnExnDhmkFdYEmVUUXiPFk91M7/ZWJ+/PcKFvxILYNV3Vz3hrH6mxWIdPkLtxNacB3mgp3Bdj6JmDqt1censW0YrOpFcan10PgbzRGiRE01ddO59IUOmtVdLbDzEhJjJtvAX/BPCLjwZW+dVXiVNhGUkLF3B9rsFTxYF62tfGJAUyeNiDnmhaljKEFGeMnYLK9Q9Eg9gT5bcdM91+t+XkK569mm/GO4C1KKVuYFdTrGmS56IOMLLmjnoXmyyLI0RIFL7NxnTZLvt/I5SnsYNzDmEmU+Bf3lAbVh0nG3KaIQ2ObP3UCT2QX4F7BwQYMXum35osw2JT77Aypcj9/IxWuBih4eGWvJJNz/aiSuYx2bXN3c+GuoSqN0my4JRCH8E9XXJsZnlvTeT3PJC423FwLfhRyWpJFLP7T2SAD1udPZTl40V9kEQQsoDNU7HNlshos6H5fEtuwvd8EA293xKF9UeLfBBSLwDWrGM4b8F/+yOUcX8aTD02uZ+JCck4LX4MoNL4tGXNcIQ2nQ0KcPocYqWmd1yJCVqFFmuSu2iVPVK3edRqc05abs1v4xNIsTxyQbCc1hicx9qFJAmcj2Bdg6aj3eDgn8yuzFYQFn5YiYfXbdg5+jEQjFbl0o2tzsLBU1O9ysyzTOqcQD8LO90GZxP/sv/geK1IXqsu6bXrD78V89vgXaxK3iwdf5H0IcKoRmWTuCLx0OXm5UAb02op0HyefIEjZje0I+GjGTli83osqEGfTZHMEo/o8z7ITcS6nkzfAre7M9+8Qto/tYHcsF5XHhOtBJ3X4EFZOVrWB6TOGaID+kJ0uCQPLFb7nqFhnq4EZiY7lCT2o8PXWz7VG8evoaEkHHohf8oTgVkkSCM7G53kJvvSAXxgySs7PJL0vYsIfxuWku8489Fgs09fk/td2sAssG+mlzoHXh0IhJAMeqhT6A8zu20qe0scWTL+O6lITdD5mI48gdxxudBRaymEN5g3gCXlGYzuXIkiQZXB5htxwYWjU2WipsQlSi/ti6Nx9COILUIbK5S89JYVi4vIZrWoMWmA06QbKyIvM8xbEnAdKdnZcjanDgCk8SUJ5ft5dzprPN4Ln3WR7cOwpriBaItR7h/al0/Nbms7NDH/npbOyFBYulcBcgjGLUQ7uL04bPQuZwh6TKwWSHROdmC1GPUkEUARm17HCAXkhZRCogBlKZYzBJ3CyguoFRL1rcxnRatbkz9NTU5rbSHwzDb0sPRPD7uR6YIhqZJSlz2/9hjSq8M8z/sZXAYxaFDT+qH+y+FnvCet/5GjBJ0OHdGYPAALR6JcqP96IZWwAt2RsHit3gRaeHnuvu++qL4DrpptFLRQ3QmB5Qt4enCffp1HRgf22UlUkTS7PeihMQnJD1mLKzjwJ6mfzUXDYbC34QCmPaR04WsgAWuQmv9/NX7HF/+PUU0wDgcpY1o8wwKuaVp7phwZ/RMDsw/RQYLI93KHjnHfrRYPAVt+8C8AQqiqge+G7usBOItPrKdh8OgwMZdukqQN0zMQp8drx59D49B6uCVJqMB9SOC6QxLa17VzbMdXl5f6rA7QsEIozu9ewk3FLhPyaqeGKkIHkCE0NwRlDGiC0+dLFiC9DgYJYDuBaaNvSEznCnkGR27mM7Swvzl0rkOfuPeFt18fxLCOAA3C2HyGVFEMQkSSMyxuQBPdMOv4tPVmBRr3F9k8bOkw7sEhOHuDRTlNwXc/zgwLq2V8Jtb7x5CkqRdcI3AqdN/6sOeEIGSn2v4hLtDzg8o1LQkTB3HHE24NlNd0pI+3GWog3/fBKx+iYoFiUbhqYeLgCK6XWNKVaJ0sszOTtcWrFbYPcwHCFVdrx+eXWUQIZTkF9BgrWYsqESeyJtPc/hvlBvZ0F7hbB8HR2jp74+zyKn8Ko34sipno5HCRNXrGHwUTA8D7vz+i8mnIa63zm6tuJiM/B5u4QirnUK19tRxYHK+1n35Izo/FN/rH11XATX5JSE/x/OV/csIQ9ku23m4PZkon1f/K+Y5fk26g9jOOdm6bYlFi0TqGgv4A13YgqDzUs3VkVZon8u6xKgMegfZgHH0xDi7k0D1rJi3ci0Tq7vFQqQYBDLadhOgkiWBBwoGbD3x55iGsNMLLJbhvDtwbOPBHGOjIBM9hGkWya2CPRyOY/fBou+RZL527nDdN/hl5Tyfy1K/NFJBc65N3M+2qhQKtM0f1IvtOhYzNlmSBmTeFZiSgrLBHlj2iUY4tMI24G3qrcIqtGnTaA9YQtEqKkIwXu4hVL8X3sZDXlJ+8eC2/qEYouQ0kmLMBqTmZ3x2Shmkt6GPvvrO8MBquBpVVfcybZjH6Stp2bBXiT3EP5xdErqa1yFGVP1CTWvMIIpyHkAvkVWs/6U+oKQ5k7pX+nhSTQpBhuB4WJUaWnKz4O5h/oyhMGOmpnqe38S2kQt5sGl1wpKZYnfV/XvmmcbNodUpJrK/p+KfLFeay2Fdr+mLl52ceAFR9KQtdVFeVXwF//4StdLTH32hukrClmJdaWdPgLynysUifLsziDurCzhCu8JIuK997FuFEJPd413pSG1flVWq0Aq9nL7gjo+9UjKkhny9yXCvsFqUY0h6St1vtRTkOhOVURtq63x76Pj4vKUDGyackajrL1URcuvf4yXqTKK8rqVI5s1afxbdEr7zKNFvKSq5G3f4J1kbe0Gj8ECdYz0G9VNtYwjO/0+CgSqoU+1YBhnBvxcnu/5goQ23hZrnb0wtlPvzg7CsLvqJFouBVG5BYXUcIx6LtArsM5WKev4Vs4fi8ThhGrrXca9eC/AyI49Uttlk0rp4+NK7EkHDLBDB0vtN9KP6EOJBQwdkKUVx4pCFG2kT5ZWUidUi9Ej0YvEkCaAZVpdpWqpF70UZxl4Hv2cDFKDNPkwaylSYwuRDi5ZX+EFT2RXa7vEkt6I+sqoGaHznhQQS4B0qSMjiDkVK0IS2Bwe0sgSWMmGijbdJV71ZUBeSHRcBBKXp9BZPxONmwziuru1UWu65sspYrIlLRFhzMJGYJmsOBEytRVfiGNtt18CZPn6MIuugB1eILnchpjVNb87DyHKXdYR84P/6x7Tm/yLvi81jhRpZf2W7Ejny14tzk8LJQIsS6Aoz6eSKtwCRIHCYWKIa2H+aeb72vT9Mekxg3w3ahwOXY4e5wSQJ3TQI4SgN3j2FLK5llkuILk9hwx0ncNUkPjb8yO9nBY+gP9kMzS6iRcasKiSD3kZQx9HErMs+aJ2UP3S2+jZw5lexRKJQ2MPqqgrEMg9MclOGMuCpHCvKm94bGLCCmvUZOqSeZKBDgcmLKeijvaHg4kCx3KK5Fv2e/rlj0VpTf4bf6mzrigoDiWNhUzTiiw2feoHBaR9628l/rT0hrXU/+KJyqMQ4Q4SSfrhPC+Xeg1rMYnoBrxsNs4SyiZxTEjoMXKXTcAoKH22wO7i66by2JFzEAAI3k5rv4Dh+kD97ps6WA6KPQRp/3GdozmMk/5frWR45OpDiPu0Otjp0sjZtOWhP4bnsQQVK/7mQNm/oEfQAQf5KeL2pKdpj6LXgSIKfpvmNOBhTMaBYDXclDqCOAv59A8oXp7yEEq1ogoUxCh8EJs7MPr/b6qSnEepV4rL05oL4S2Zx0HVBIgz8NxzNf3PKg0Y7VBy02EuvnkVSx6QXuLI50mdbjhwYoyjlWWOfCXIoNCOtTuZvIr3aEZ9g5tU+eSRgERBNzdkFb30BmQvVuhSss24Ndr8M6LYd+qsQgWG9JYilKd0adKgIXDfL0OlRQPKLiOkIubOClE7E8AOrLi9RgusMDC4ydeb26UIzE5nLqV5991EzBLnu6zQJinNhwGnJDNBQcWO4Fyfcb3CePVi1QsGfQcmZhcA0RslK6xrbK50Mwk+zXi9KIQUJvsZQgGEdqXLMGBc3uB56i9HZvyqydw2TOoqyBBAP+LpdZlMQMRwJgkaRkvgPlHbjF1lLlnkf4Kc018Px62xeM9WE8P50dI8wGhUMdEsqX3oqqHQa7r04zqm0rxJ3XwFj+9quSikRJP9qFPBGoQEf3iVGDkBo5ilVIdBLOsrZAx3aLjGecDJDvpoG79Aa9vooXj+rLUX/T+ax2gPC5DsS7AQcer6jQyYQjv7GTdJ3DAf3zY/fbaHGeIY07pCIQz90msoiwK2UVPJ7kHfpCgLQMpU5gtVkGRxd0+z/LXDOLKOzyARsALdmsD8l5uisa41jGWY9/705nGQ6xWd15DJVmOV7Tbq+9ZynQVtGl1yumX+WhRrCG8Nc4BlFdfX79PjpmGfVRmN0Fq97kqeYAqf2wvAVF8IeamSJhJI2aqq2QWhZSgD4/udv5Pr0CRMkC4U5qqlFT9RDQZcnnrmIn1nboAh80GsJI47gd3qHoxJ6wp2eg2onP38Yn82mgwYcqkhJeiHEWq+tr/2jeGdq8XD0QDvml75RNBU9SBgvPOd9uoKubmrjUyc6Qaijp3+kloVbtRk9APGyTJY+dc+Vaq6nNt548Uo/3VUEWm/6GPZ91IhGJ6skGwx+QAqd+0ltIjfP3aInb8jU9G+tt+kJKOCLp4g+2PfrCYexHe4uAa/1R2sPPxYzuTL3iQPlkxqxXbR0vHuMHNWGSIHR9zRuqUT+cA5qXk7Zzr3zHchlTKfVkAD86B9GHWItQ3vLEvXjE3oZxNGNGkSOcq2ZGE/f89xG2aJLYegIqucMojZrCpMnLbz6rIYKbyBbSsKtEgWegyK3pfWc/+NyqDN/ZBg/L4RIIhQ51snb1HDSfPZK0rJhKs98im3UleUgLcDl8GLXfrrgdYTWInst1A2qXeeRE1gKV3JEfE+ZNbYr5UPCTv4HVQ7E9HA9aHCQbkxKbgUsxP+EdU3tXFS7jZR2oeNhtV1s4uGMA+q+Z+J3GO9oUDQRw0xYVZVahoQe6S5ornUQ/Yq3yANOAepcIgDgXfVoHQZUM/EsKMFR1SpG/FUVxY4PNt13TvL5QrqlnLoOsw0Rba6WqIkAYqbc8EfkcfjUpea091pTMx3UH7Hck2kyiDA2tYqA6RvUPwEn1oembXQpkSSnb14ZEHC4ic34efitixAwITN+43BnfXVJ2HfizcrsQ3uuZTsP2t/4z3IBDVxr0qrP+ZPNvM0E0bKj0nxDERFf1zwBYvhPMWqZWzr6tj9KKNfquFl6xCYEzuEaucdO1hnvCCNuRbOdyZ6A0fMG4XacHg1cUv3ptGjheBeg98n3gGWPBllex3u8hSlU61MK91DHz0Q4JS2ozmXoA+kh/JWrymjZnEHSGaWSYMAYx3vt+mWB7cxxR9JN2AIWAtlbQ8+vokfjWulY/ThEgRmaAfRnFHDUpYKXLYdRnM7nT7a3r706/0hfVcOygb+Vbs/TRclX4Iyd+p5AoMgkBCMGPKHmCvwEqNJRKE6Glnoc6xKLmWsUzhMZvrsGIEOgUWS6bCqO3NNIOuc0x424Yy0/XJLPG/8093AlaObOKYjnT7YVYV8oWeoyGlU6bqSyRBb4/ndXz86lLjeiLv4whqhC0lTEHeoxZZk3ChiklqhT/N7y+RJiNXlFYkRM1gzpdU3GbixH1vE+hDF/JfcPj6ercgd/9goTND16jMJVZlMsSKvZe9r/YrQSlq9TeaiqhbI8Ob3OKU8XxtzWawjFeMK+OM9qCielPVpsMGcP+jKjKxchFMTlIvu6+tQwOQBHW2lqj1hzJSTZu0q6T2VEAheqyi19nq8bIWIm/dhJa+OsaDMq3AHUw9yTFHoperf070k5oWMQc/GW6+F+iGj5XTzaj3d0M391y+WyiwhtAy/9nt/6mTQbMTIBr+QhemKWUCMSfsp8AgYNyc9a4iBTdgcNuyChGA8rpb16DZIUn/bM2HytBN5SGz5o4Axd2822QqzyZ2NglpiZAMaNhmlSJxjSCMalkkDMgIdYgl2S8sawNtOVmSl7fUdC/fhOJ/99DUcNZ4EyFd+3ZDzK5Evf4xDKl/zFjKIPD00wdTYEMa7F38fc+0Tx3jGpeo8F65dcOwoe7jqH3JHLaXzntwFJR1bN2tCf3QF1gbq+C3eHP8gr9U9cOtaGvrUAD24sPGL0GBzNJV6eRKNYfBYJStPvaKuTOahGv6wuS/rcnw4q+/kO6uauHsmGZBAVPTioyLWDuHJAscPvrtYX1pILlqFY5JyiXJrp1nAXB4phoJ3LDxX7k3XegNnqfi0LR3jfrknxYJk6iSowV+jHt0j91uC00d2mKhzCpeq2EDhLp9j8XmgHSJY1ItJZZDxS16TzSQqVi2lHdB6LUk8+qSBVItp7+nw7QVM1QLQDHYV+fEvkR8Xv2Asdkpxd8E5qGtc7YjSB+lHY+Fy4tLgTqqlHkI7kT7OdjPLjRu/YUn7wwNdvhu7RWf7qeh6Ml+qME1MttdGFHGUdm+RsLE6WIkNyYR78XCUoe603RO9kezEUcW5gbJQUAal8LNtp1ODO2WAzPYTEtkGlAkVqMBnf0umWePWb6sFEseEvTuptjSRvu77WjThWyDNI1xYW3TCLcAQ4J5O7mNsQXq8zWz48W7zT/O0+MWPp0Vd6p3lP80fdbc5cqUwVcpUqlfpWa5M9TnKmlUFbeCW7/3lon2+ZawDY6k8I59GFfhoO2R02keJ3TmOgzZSOP6amL7zMfchskcaaGEWjSxaJzmd1z+PC4X27ysdJPNbQ6chAgZ52VpNyMYACeu4EP5N/zdJGzeUUtrwJrru+tpO4pZtrDV4yQ6Z12WJ5RdPrB8R94aYSNyzIxiDVZoxs4+n24mo1CW9jk09jguabT2bq0vc7/quz1SABfNkGOEMbuweq5GsC7FomKPrV/eWnkzPgJXoGvjfJCxP6FGKbdjXSymDnEXKsjfq3z0BRzY7Rh+YdhvdAHdJ4Fj+1L+ue7fYux1S4B2bsj64X6l9Py37wxqD6+3Flt+lD2+8P0+85MBAtLe50Uhmw6MNTSJ3knJEVsxETRmTOEbtKewY9ByCkRebxLw4h3Lru+h66UapjZA51dxaEBLPc29NOPtr85C1BrTHya4r2QgAsLbVPdsK6AVuqvAHGIgjf2UhS0lyYUQwQj3fRbNcJcaZ6jDenzS0pRVZa8pOcrAuCbdkxeFoqc8uFh5h5i8iH+UJCtn9ahWJ9A4lOh3e2L8TGVFKiVyToIY86yRNDU380+/sqVCIlM5rwmQuTfXedG8a9N5Cqi757uZ7N2QgelBqm1BqgyJzp9DcFrAjXBVjqCaVPRkCTlmyWD6veTCSa7bhwFZFvAqjxaGs2sqNUqhNDX2mElkpifX6SPRsUqS2WmKKaNVk0k45YLm5VUyno1pvZcZDQsqI9QfX4D0q2M6n2HOO5F4ff4S9iwf7eWFJ/mPqicXD+1v/qXe6AEahNkEmMd9QcE/cU/iBT56wBleDeCpsqFbXig/M8vSs2fIohX6kcgcTi5cwQjQQiMrrVQ2FOFqnWtKSGhZ53Px0yuw+6i4wt7plI13EJHs+JbverQ4WFsEWLvemj3TUlpP4tGoS9GrwdsVHCCBVIaTxYDHYt/Jub5AuFL1KjzDNjyLHWfWOjpusQQ0etj7E2ogamsHt+pkQd6pwlkSa0Yez9aEQvF2t5x+/BthINYUQ6cLGytlTHm8lku5llvkejJlXN5IpsrQLswkXiipVyRQ+ov7cf0qkXCkU40d4TIQ6gxYuNhiS6RidXEA4+vgyLktLMDgdJAIjj4fAGPXeffWUKoB91OSgAJTIIPZRQhIlst0LVaDauhC5BmfnKI5cc1JnNuzURCHhKtN1SiOUEXDxmONWi36tUyTKFIHlKIPM93VFjruRIPHTwaZWTE7fLTfVjU5D92+LDezB+BsctSLukXJR1XOAqtudoh6isHlk6S6Flm//qSR0AMzfwk7f1eBVFCHH8k3lRJ093ehHfRaGeLdUjxBMjweZw7yitbsIbKTEhRjIE5uSNV+MoUZyq2gQ1J/l/9/nPhpP+4o9J4Sgkib7Hpy+RRaMuR2dLxTMKobUhpsmFab3Zlv7F/515jtC48tklp4kNN4I7Kw8FkDpBh/iucfvNQROo7C4+If0C0dj1dNpor3IzjTav0Dkcez+i24ccMKHwqYCLhnx/Pt5GwFoYnVEdyyrpN/eSkugaC9ofpPmSTlQv8kwNi5ZlvJceB6VVQ1jg+ITL9owVWFgI10LjV9tjPznqUt3BDc40LAYZek5VcI66lB6Pan/yUOeHYFI+bMBtlqZ1abN/Mp9G57v2NDRI6QFVaEaq2NzcbGYvTkIgVFRzWoh4LX0kP4LPth282xsDi5GBAlJF2VZjUzmhPEWX57I9kaMF86kUy4CRGWuiOONEQsjo/hPiQmHXileWRBm2m3pKlc8dxy3r2HCgBMSWCU2FxGv/XG36Qhu4L0dax1A+/8S3Xc1CBS1x2sgrcGwWAKoJ9d07OoDvtGNMSEp/9n1VJ1ZnvmPaDj8GKGRx6qrX8IXQG4NxfRAd5d90YkkFlDoLg0f3YVEmd8/HezEJ1BQ9M1fXGT1sZGtHqrvAEjHAdBI9lIgQxbOTFWjydiEENxpXyHehHVuqELBfgSYuFpvwZU5oOWki7nbEooxfudwJYTY61OoldrbRG0BVxaZx+BcoWe0ewPJTdkIidSoSn++G6lDzGkaVYN8gkY6lSS/1FXo+TakQR2NOPns1ia2O6bGhjhspWUHnrVOSNashQ7Ua/vXAB6roxEbwLZQF8+DSX2BeUtz0a18dsZ/eOU2UqiCwXOzxxaAPA+VjKRQHFIBwYOVrXAP0MoB2Avpt9WM5BZFB4lbDXXSJM8jvSM/INHDkSWC06aF9xLtswtzBjVDLWSWpq61FWZgmktWg4YF7zc9rMhP2iBaW5qvEkrYc+XDHBtpzFfJuNPD17s07n69dsVrD1/9hgVhZ3g5yUsXEifcf7/M4LTb3XJWkrYhjl28Tdn39wlFJR6ZMkTIR8Z/ZcPF2b/7Womtr43Kg2j8GQjSgaoOqaeAR3y1XuCLuI3u5XtcxSftawRwtXq06OToBH09eaVfOkmpLATv1YjKmuGQn8i3U0d9fbMS0TooHCVxbyVcGRnOUMhBKRW08v8TaRDtCBaFciZEHcguhYLTmv6zLRbRg9LhK5dL4RQn0T/zrMiAXmEUpvAMS2At+SF1w80X7zTaTR4q3/+M4YveLXw7LtHIDvv5NnimMd38LBMgHlI5DTpjITAu25LzXCi8/Vv9SycI6GEr5Adweu8cgODzY9RFuKPsqPtkGKnDcDSd7kmbWpqDppNT8yseZWCnALd9gz+tdjbSIV1qj34+iErxI3k/slAGFacZPf7I0DNdAV4T/LVSGuX+9zzPHy7FtR2NAkvQkqRDs/SOrFwW8ayBenUfmUcObOx4zk/UpyoK+1zbSvnwmlEkeSPhlKUogxrGLy8x+IRt44oj1oQoaENKIfGhxAFTFrRe2eeV4IilyfDksyGziPiyYzjFx8ME9wP7nrOgXemueg6f67ieSMLp/+9MGpiK9z8q7YznmVtYmeWOUrxq4K3yKBzVUly/8F28839o6Yp1UozEu9Ro2fRWzQGed68zOMDEWVZn0mDloNWSRTbCZbW91fL2VUZGVM53VFl7QQSt0MIeVLIaTdeftu0fcCanSNi0aAomI+SNB+yuP94COhFhU13LdGVLKz7qzhvl8iIh5FrDr5MXvDTvuNV8e0/G5Zq9Do0ZDHwdoKkwZA+CNUKCPWK5wJWOlr6fnAFd1yVBwZwXYCprxBhzfrfMpITxxBphWKM/U2iWv78ulF1gRokX37FQh6dvuOmHe9nRV5h8ukjuF04kSGXF7GulYj5mst/6godjx9fDPXKA8vzeboJfZVWE7JhWWDdDtH/k7O4bIZIo0w1LLwlStc2hL95Y4g9b8qBRQbFCLhC5zqq+x43X3eJAlI25NcBmR+jVNJrmJl6TxNbvd49zL4nRjfAHJty9nNgLakLTTzNF+CuR2Ct2UMyYN799Dbp8dUPrAyVqvExaZFIwxGD+B/yyI/VkCI30WgUtvAJ2Ho8wp+AsmCcwHhJAuDZRD34uMdmrUo7WDyHj8TNg96nB46dzsa/m8pRIQMU1mz0ffFwdRveYksGsAktziCOzlb400RlfJPlqgKppmydMPuFuQzNxiDyhCGHxR83hemwaqcUQoK4T02TbsR7p/3G+Iu3LJcoYIEZBrCKsxZSzQ54Yy5kw+iz57oD9FoG3j1eupKYMoPiYFNc5RCLxE4h0i6id5jncMd/v6vVqU+blrjyrvfwfaLobwYVyJ2sPK5nad/CvPT/P1ySz3tqcz+CtSdCQmlBzaU1tHucuc4TJZco8capPXFav7tUbgybJyZodgpAgJw6ozhaktKilsgLMyw+aaJGV2wYznRmg3D0N1NdUXCo1ZlJWPcoAedoqm2zfplZHvaL1kER7qxe6k1hiQhFnbmEjtOZqmm7xRyVIO0YW/jtrhGovWj+S4/PzzLiisQXcYiP+X8RAtt4SSJPRjSC0YvMSlUcJ48MxWs4OWktZDtMbE7T/4BBWnNzkYzNNvyPyzfaCkK98oJBdoUnUw9/9gLvVTaFmVM8nEPogoDX9jF6sfZJFfvujaLj7/Y3QUgS21ShRPUhuR3TANLaCRNxAII6ZVVqP3HNU4e1Tc1xkk+gzNlAVriSyGGHu4f0Eq74o3cMlzc0yvsgTDglLllahO//7pGHeCgPZnEC9toHF3qgyQdqDolhfiX6JnIpFfuFhkJmHpTkktQSGj+ixpWUcN+X80yb78wm8oKIXHduUzGbWlzWIAQWWbdJmk2JYOkVJE1RPM3wNrC+R9IaMbP6On2hj0NzhgqwinFrxM5nWOIro978biLOfoYQk74hZlVM6xdT8Y8QD1d8v35mD6P11/BPVMz9JolHGH4+vS2KRs5wnlRtuz01gbgq1rCowjm1k+rE0PnpfaLrNBmnj5LDts7fiorNZsqiv7T9i96inkmG3eHWACbizHKKu9tJCTRtBOvvSb0LZmIMfZQDYwKUdj+QTN4q9E6FW4HbC9MQ7ZDDgk4roFE075FWh/VIfurakPE4YtiIzPeN5oIIOJIwUwoK8LBP7CR2XD5+o8h6i5nFhTg58shZtdS9FdET1bj/SczFYc71SAteYJp+MJk32UieXPbYBexWULs+6J3v5lLsxAOc5iEdLR3jh9HPfk//MfQAng8+APCtkIdYA2mRQMNKl2rKFlrTjaiN+913//P6DLU/PcHuwDTtEJqXa5GNpkSzAmcqY/9RwY7sQuT2TunNmBx3YgymLGXIM698+mHMopJMcHgR2RBuFopkctQg/RUeD+t4fxQlMBU8WYCNzGkRFmWlU8ZnaT3D2vFAWfG7NHLAuHKCKydkDvGe092nU8JPLS4GaRL/Z4yv+qlmR5TY+OLuxpOq/noLLR6QRFlEKTSKvMJquAKjWj0hkWTfjhrH9YohkeSd/4Z9edpQKc0AsRSBBDXPruxsY89AIRzZHNvhsBvbmUPLTqJtw15yzX0+eNTME7h7fSru9A5GBm8sXCPWKsD1QrsoyD8HHTJ6VzcfEUwQEmR8MWqKgBU8F5U67lM/NJVcEvkbE31lA1OYfjlRNjskqUfaOGSLlu8Z4Zlsigu9Ob8ocUJGhqmq1PunNupAdggGl4o6UPgtFV6b8Eg+ammiijXSZV87Ix5ESsJR7yob+/AOwvCxzrAWz5iNrWjdXK6PeGQ9t6d7fwTaIjz1ZLyqhwNPFkq2u2CMaRs3QU9h9uOG3FvXDSdhwesS1BCeoShXkamBpo1IhVMWR9JLMGD8AtDSnLsd5kLVyVod5sYXz1MYKTq6R/8C9HC1d0i4FH3RsMfDrasRqalvAX5Jfwn+lhMR+XNiDBC8nVfm7XFkeKDndA1L2ze1/CF2WZsQvoR0lu6EDD4IWOfQ/pOMfOWOXt9X/c/xkPWx5nPeajG5hNh4XrSIQlS/MGN4mMpSSZZaTIbcL5B5WmaVKfWoUY17N9wAxEgMx3O0uoz5Av6EENc5i//UM98TrbZ9IuDE+oE6Z85bn8+1Ky7VMy4S+rcIirbXJo479SAuaO0beR3Euglg3lLoz7wG99eQkXaNbKCWiHALpx/dMKwSqTeFnpu3kfnvKtUPKzDGPGYwbi2Rjtawj7j+LH4iEYG+6edk1tiPAgxi/xli4GdUcQ/BprMr7uaaky0K/nXW4pQv4JwDVv404+2P/bg8CrDFVKxdKujeODsRHcpRYnx45er6I5Vlx9ASI40MzcYKNCA2mLRyPGz0S1fnPHNXEC/wUr5+qUIQJoiAIlCrRQYzKpKPpzK5mYwxtcKfsz6uY9uv+uua0Y3Dgbk5kMhKt3+eNXRHioyjTLE185PtqLcZPJ+vGxvW3OrBchpexN8azS5rq9dH/rvj2yCsi9ZfhXTCGvSkKA/uEdx2ZlO4JlEwB2t33OyZhRo0iyxFOWEElFH3uhY5SNo0LqcnhfHmgCD/vBwFrxx0aU+phwExJHoycvM6xy372gh61SVDBsDhrxSwsiRvPtijETNNxqECdl8RTlEb4CniFkBCNpBoAvkNhMRdatEU7AHXgNjwPI+0lvxeYupnx3oZEI/9woU3xv6QqnJ6eeXRKM0oDG1U/5ab4QDPbZ0MYCWxmbPxyxO2myhJxsHNXom2UEUeievGWjKfN34ZznO58l0jUWYxnaoaGDNvkgHqD5jwSdNmJdTUmOrfgCiBytYN5DSLjKzWNcZcMTMXe2VNTI27gvI3qvnNMXDyEftkT4GRjCA4NGrGRwP2MKgiH1jFZKAqlJ3uowgr0LzH5Q4JUWF4Q7+qELzQDVsAA+8BultV5Q3BCtyuY234smkIspr7fBnFgBYI69AIh0xP92J3I+BSGfB4uqQaYOAMqDBMi3KOcMQT9KxJvSrjgL/w5J256qYIcWk+cuK72y9/HOWg+fcwdHI/s6sG8oMm1TXKWRHco1q3NODGVMA6NpSmoExCUwSzppQ0GR6d8BVbbU8UwIZGq0z1/99jXH9yK2aDshtijJrzXD4f8Bu4C00k1oET3n9Sd4kB/PSPfgyp+k8Jfmt3k6BGVcABaMnOng6hskJ1g+DHyyc/z6pDSBxMiETj/c3jgal01fyDZfO9UlVGdE3tWpXKyRKbzWXSA2QIPWEkLI6iucQvIl2dAfAQLfmobdNvRyEQtrAcoj9aOmK08vgl0wMVYVR1iU6cH7zqdBATHTO3uUQC2r//u8cnG0YNTxz11/d2XguEwJ5lx/7lnj/SlwtbzjdupglHELIw06Txf40MB1j93CxYmfIxHJSaoyG7YlHpCDehE+feDAVf9ipYzT0TGYIfH8nFRNH5afyrh73DtanS5bVNzIJc1XRe6JzcgGNyN+BqHmauEwHSkR+0BatVKwxHWMaryDp66EHvJ9eJS3TIGOZydGva9T/JRt8CCjVQ5A/34n/h3/6INkRcUCHaDxNmSKXSBAfwfLY0J2AAwjKtBwjCPxx0oP4t29/Erwbh6eAl21+6LJBE+jyinDufmCAVMClOhmDei0cirst/oD4CEAPYTAcA2HuSS1kdexUZW/HHINl9VSduKCPY0XvAAmXQZ1Qf30iYm+35+5ORas0+FNTB0AZY84YIUvABxRTicvaHtDN9pBZUIBruendnzQ6A+75mDH0TR7VQP4NaMUxByeIrYzT6i+tuxBEaT3LeqzwSqf5m1eRRakpbsSwJjLMT5Rbn22Azda3Tr7ihdY003sAj9ZwtgBZUc6pEuSNTw+qFOHX10P0OKht9eKjrb8JzqZPcIKe9y8VcRdgC0VFmDMQz1hAik5o8MYoXDKXinOfZgV0PbNmZkxeMIQ5iMPsyk3HoRdvYKfdaxUz0PRPZB/desoMubqegqfRmuw2LXtzYZHkT3VRn9IkqXEGuNE0fcgS8x+VUoB1nHuu5YDLRwrb31UB3XVwHp+QyXLA8c9hAO6Ol6P45ZPTqyKy6yPH+DynujEmAR1ceJjEI8L3SMr0JkLst/+/CzPOEQuEJLikEH7YyvWKoNZe0AekNPF/WMU6gvSEplIgeSdQ+MWuAnlSd0AAkuE+2+nLlBmwwGkGktmkB2y3lWijxa1ihN3TZKdgIQgzrXshtgv/D95Z8xOdYu6SX9AteAOLbVsc8IK/GgR7bW5/jn2eOmxolqznUFkfeSb6iFrOnoWBCUd6v12yYAPr7IKRcvnndB8FDNAE7Xho0iimFbW6keHjbGhmCNLvZ0sF8zv3IOZdd2udguk5ZAIFSl/T9fTSx3MVLpG8XwlqodXhZGvYu0AsUrCyFtO+DZ3+oiKG6eJTitJLEVNRTpsbShoUY6bL/05hwsJ5edGl8eDmyIgg8PkUk5utEh0k8V3wMry96jBAeV802EJ5iJeA3b9gWNxckIpm37zRHvPIz7Yzw8g+/6j3dahWpGj8sFkYrpssnYcdutWSuQVDhpoCIszs9ff+TisG3nnGYzm9bmA+BffI4tZwcW13IbB+KVh1gr0fpRROW8+kFYgHipqyveg3vxCVBPPQOY3GcGXqRjXkiSiOgn6q4+pPpN8T5NQHFbIDMDgdEX8NFjd58kIs7Dklv8aDmcSGJOt+XjdXKUbimT/tppyPk8YPnb/HPYbGePrIiannxoUDBRQwjBztqpD/slx1dBA9k4erZVXtDwkItF480SQuENCNtBwE/e1iSnIEChniVRCwfE13Nk/TD3+/8YBftZckHepcxqJrdFM3UYHGn9Zy3huHNzrXGMVtBJ35NO6TNZau7KEpkAns4tSdcMaoJ/XQ0TrJbkQ4NmFMfACsIK4OQ9qwIjLb2FaqQWGdyf5JFtt8rc+vVmHiK7XtRdM9bi0YIqa72PltxJ8jpxSBUeWPj4rWBh62BAMh/ovA81nIw8zjhc7X/9744aViA3IKehWfAd5hwj33IhHJR9eMWkbT49qrj/pQGKojmRaAFOnDpd/A2EJs4hBZtlam6XzP1Hvwsc1E4cZ5YCgMx5iB2MgooMapH+qOJ0tGH7jOmT+Vmk337vvTLFsK0+jIMR8kdYK6BRylsB3YMebGb8vKCcThNyOM04OOxqh+nFuxMjcFoTmSEXVu2xdaWIJUS+KYaOVoLmnt8QwUe0/Felrn2j+5/NlvWhOIUHkeQdSDLGdNAEcYasHYs1p+L5p1fFAGGVgRMXlC2gdVQQ8aHXt78mnVap+ADIlz6Iwq0cHmeJbqQfPCcnQrNDSO0XeeadDeGbRQEmSTMkp33LvRFbyVCpRdr8FPN7SoRSt8htzHexqNhUlqFUm5OUNXA1n7ZhH0dPEz9dzdnnAO+401LVdTNJPlcm+fU6QuwtnRp2/PYcRFIUT30wjf73z9jbaZVrPAF0IhC4XxMCN2tYWHvTJHIFELG8Jf5DQYBctFrPYXwpmAjfkBNRKsMgB4FCchVVy64EUSEhzRGZhi+862T22PpknsRWWBo9cXU5zk9t47kUzKAdTUw9/FOeam6uHOoybkk8Xo9HndtH1Mv2GE1p5EwlB0KmVMRX2uBE9Sbq3uwos82Go/ZWCjTDwQaiCZ5J+4JCjk45XK7AqRZm1pgNgxPKaM+eHcN22tAmWaXXBDAPpcoCNIhaOnU8Vhmp7a5CsRpZLNHSnLZ/C9Kh5n3a77GK16EYSmaOq/IsLgAqkot+dc5CMiqeop2Ea8rLv7jaL5soQPmFTK4kAja1x1opfQdIRUBmwQgK4VPU4H7NsAf+F9vy3imsKiIBLIxsT4c9slLtvkuPuIRK/Wj/BRqCmXohwzmlHOG0EN74ZTXL592mQH9/hEsWHFlw2/lzNFy/z5O9tBL0c79XjiWe4fA2lmfX+cKL3m2B1/g34TDEuUHwCXzjw7mGa9Qzv4dwW0yuO8QjOQ3DruRm2aVPUaGVJKgLtd2HDzhYYPfWEE4t0Tpw4rYQLMg3plGOt2TLSvuz7Yhzxbrqp1IUiJ09YUgZyRFQjbNZkr2ummCdTyr7J0h9kF4KM/3s9NlzxNc12FYMaTO9hw2cn0fxPsOoSimBqhflwL3Gu5LoOEPLiHF6SJLRTMY2CqCKaiMA00AQd6DDHj1YxQp2JvjM+NQ2B9STMz2RzVwTFpvYddT6n2GQh8yIRqo0kStwXkt1YdocxbSdWMMpql4fht0xNkJsR03QfsVolJE4VTrubHS1N8yafL5v27ApPTOiMYKaS4bVICh2gRDYlJ8IZxFM4NwavG+ymGT7ht7quY/c6NXYIvhUv8jZWGPKl2NyT5X1x+Bgc+gFVxmWCklgRNXhoqDGUftyjanzJnVNBaX/TJ7aqjhNgFzIr3KDKuM9MzFTv8njLTKYM6WJYEmFOsLHMqy6Sv8WeBTC470GgspTKARLfQWOPvFmmYTrEL4JufKfRzXU8v9ctd5LmVxVNzhGv1Ja9hJkCC/JfF/J5GpdYy1kEbBfcvFZwUVxQG+0Y7rCon5MWbKSZIxXpWC2KorKoaUPXSAFwZzBd5m9GX12yOWQiYrEOVxk0vFn1A9O6pJtqgjHUROJc3SUmSAEd2atuPWKi+BpKNV9YWOL5zJ7AaFsylvy7AcmD17xHZiHkvbkyZTGxccPI4+fyulx8HjnWXrq5yT8TLB/mNUEoY0tR3WORJKPDgtPEqczLwDTEPnkRvAE/9+wFnFGxOo++y5LQB4czTQZNsjeOfY5aZ1NxYca18+l1z5CKZKe5rvCt966HJCGBFfQJbwWEiwTZpxs3BI4qqmwlOtpd2EVEsHy9FMyKe5jtp6czmuNzlkducrueQfEl6JoUW25yqByWCoSJd22PbeCXHZXClyBa/vSZwYmDRFbERqSd+Av9Fh4HM0BPRX7iMIVoqqbKarB3ZiwDpXgWXWNSbRz+YCY43lWXKWtWcVaLhMGVvZ31CqmwyOI7fO42COa80bG75fOpT+HkBBPrTEMjeyXsYGn3UeuU21F5Ml+TlCqGXguu57JGkwggRfdXMZf2TcCIPx3N1bD+JgwEtIoAYQMgnUPsumTdmmspngfBAwXngntYTYznKqapnlzLKFbVEcpL75wNbPqzHBccKsx/WALyrzcAmho/YKF4ZXoi2S2xpvKT4KYphqTAC+DVvzl7YIDScKALm+AoBUwNVgu1fN9e5KEcBlKV3NaYW4I9Mp3wZBVqNJeMNJ3SxiKlCvXftE46wlE3d0kllRU030KjbXgUCHHxXOB609/DrhsV3ypyxfewMAOzCjopEe6IU1yUjKZEpueYPGVGCggrfqDOZjc6QlDqlbGsLutu7wiIrpeLIeXFsHjqUCjstheVW0Ts6ehUVxbOIBYQL/W3Q1UhYJDu0Ep5jsaxUXrQnjj/IaqZMKUEOrp1Q3s2nKFbzluNQa6Ft7sMUeLMlKhuOHKMNFm1Do+4h5smgdte79rk6bxBm0FYkzXsvW7FJtV0CberSH1Nd4y3+296tVzZDo9XOsL/VKbaszdxqps3sA9ESeQ6JjhdjuH185WgGsrGeprqKQGMQoAaCUHOK285AjFwof0SqZUWq6BCRIaWmiWA5ATV5oSsd881IqwsKmcD09+D/6z0IigPfk+Ajv93pNPsfBMVnfhrM6JUAKLoj/yLsX4WQG16e5i7e7FrvdaoCS40M9utd3YcneJJh0w3yYYmjY4KFHCrRlwOZUgICce771xF8awoo7OoTUKKQKrPF23DBIxusoKdrW52Xwu5segarZah275bj1A308tFMAGbafnVlDHUGDvICBM8LCqkxqCCNbxg+5Z7mcvsv//IxMx0vahBI6d6VSG0uYV8tk0oxzdE5W7H8NRC/XvTuU0XEazHGN3h+V8a2c+dF3r8W0g1qiOinET2HZLL/mRVfrMmo7AlTF3vVVhTN8s2EMoQOjJRR/6hT3JKwmBg6KvDqVVFW4kwKLexrAnbQTDX/9NNlTFhLmEC9FgRMUJmbawRgYi/GmYm3zfM5JHSBtXisfRrorfP5prSBZCa4GTzitI7GDE64qyT5G61sfdKVcoEc7vR28sP4uPoDFDk+i/UfIT0Bnr9wN3ffGlwVxNGFEtNv/R4lGE1GG+DEEzzpvmTCCkqjqSv88Hdk4y6aZWUfcwf/5wPEwE5Mn6kbyp1QsNBLmqdM5uKaQghvB/xFWaoXNAO/pEMh0DN8Nx/jW5zHmKROB9govedKDclmAOS0uJArnpB3SUt4yB/TIDyqwGekHW/HbGEcJrU9t/pjsBpGA+q0rfQP/QrLnjClqHd3w8mGnW4AvSyimkSMMDo60ZXvNXGU6LLRYfrjdHcg2Ewfv8cPZbnJrA+fvE7rJPzYFZMBfdkGNQSlchVrVC5xpvFyEE4nVqbO119RKNAJh8B0pznFo0H7HRwD5ZbZ5iSapP4m6uqRKKbGCcdoiCtbfJEw26W/dSS6LlKdMwaVxA/G1LSTv+CbTvQAId/FzDja9D7sqvMC6YkA+pA4Y/6gy/MJlEmtguu4P8kclR7Ix8zR0Tj7Nz7wUBAx7pLdwLpK8NpKBj3FSoxULBp+YLvObZIrHWC0VXQEhwCdOAj2k7kW7hKCjMlbDZvYXG1jGb5XF/83QsHPAbo3ABIOwKeuJAGZxdyzlmdc0hzZRgxSVNkiY2UHjl/Yr0fkADC1khLpCnpPBwF/Oj6UnYdZvDB1du46KNQddH6UrSNK85RM4cMiIZvoND5oM4MTYr5HKVPbD5H9d66P7yFmE7yBzePBW224ylgLAqw1nfkOZNisaubeA9IiyMEkeucXxRTF2HUYzuw9piQgaZndJOZLNhg/j9tWlU1cNMkWXWdJoLKe6aFVfbOkE7sf4McMR9wlQxVrQ0BAufvSS+m3DqO7cOyFF8hsAMddERavq9b1zo8dOsfZyGP85KKKORjjEJ51JqKmrYWOFSrStaye+p8CEI7BBFVGCA0zZxXoYKQ64F6ytEUsdB/W5Q44JzpMvmr2LeMwcC9bUVAWY4VkdCRN9cL7+avQF/wCFDpEGXG5rBUofAh6IFiqdx8as7TKsVbYdXFLlJp4KIFnEfYOIMeyuQw3a7cMGldXS2Dg6+4Uz3C4WjjGMiqOlFcUBws2lJ5x+gTmjBhaHaDpHdo1JKsGLx31V1DUf7gD0NYsdCBMnBQIQWuTgMogvdWOcFN7MpbLkIPi8tJ/Eb1KMh/mnfTMLfRMHka6Sq7tVEXE53Cc/xiiBJhoMWHsCqxP/Yw6mIMDI63WIFnfssNadMnT3X6uwM2N2Tg+19gUkChho3uutK7PZtWfeJ4tJRqOTS2gtKH1XP/HEoE6LDg6feK4JH0mYhuyR9LarYGBkt8LOjBHFNgRX9I5ArejM4bh7vziTgjP2I24HaUTRRCcBceWu+oSoXhyIVqIyY1UoAPmvB90FBzjsAiLX5oJEZ5k6Mb4mQURiICk9fl6weveoj9PyVy7S6FzbZ8uaw5z3c5a2cXlbYcWdhASPBKKQgQnxpQP4TrCWOf7cqNtjgOYBu5NHC4gbjD6P4YCAz3OgmDqb9oWIiwpwH0a0UVEzmn6uJWIGYz9XXYJIvmAuQZwlf4Aa+NM0t9cmqAwC4SmFvE/2PY9O5xPTxtZnzCdQ1c05PkLcvY+mQvEimpHa3WjxnavuRUi2p3n/jpn9dgInPupIUW7N9711XwWDoq1kkp5ZDRXJ/HNwXzLkhFNRj5u4oA+Hfe66l4HovmtIvnkf0USLvwUBEDd1TONkWXt/habwzxNKNocUPzzTqtEwtaPVHWdYqei+auSLBzq3vc7yo7Auiha5brCp6ecJ2pQk6pJrEC6GpTg51rEMfLjSLOG+YXZoDH7NX104ITPWNUcLBbfCc3UZ7rdapCZ/UEUGqxABE7Jj0SG9rXBbOs7lS8AUwTEDrs9WNzwwjmgWFPBwuSuGAw9ucRvLPrIkBRJ4YU7QRUDWO9KWyrEbi1gaJosy8nD0s5DUKRvU7DfDea0ExAvDwfBBJZe8G0N5ZgaVtI7g4+m33UpIfXU5z0d5IThacZGI84EcgXTSTuOuaI4xySDUnwI3lX8rfhBSJb4cfva9JBe3dN41OzuvtHGa7Nl4qevShRkeRIJfO9CqvWztEmtYF5S7Zja8psWIBx6n7yiGs0/f9Hfz8MZ+Lp8gJ0uNFADtR2rGMmn/VgGGIn4PH66xyHfRYeA1RAgKgfzOOx2GJtTyCh/+yktx0J1XuQEWaGdoh44OUC1/nMoZVCsrXblt2kO5EaW5lUo6EMCoKGgeXX50oObyNh+OGFHsDiQrDd5gfWM3V8ujcpojsGvwphaR/h9U27zfC58jQ6SRazo8Gldx8j/M5Z6bkRhYtvGWloAPqd7BDXGle95IegT9zTMu7F0vWFlo3+Q+LJ1l4eCJggYj+UO37pC9+N1r4wT+Q+o7TKkPLJntkN/L3vsbCYA5s2RZUilpQAaTauQSnxNhrOIgjG9UYjTenjZHXcwKyISZGNKISgBwuyjfIb2Ukoh2hQ2k4qPjFNJ/FNWt9+mkbvfzLSy/ZBpwgYr51KOUbjf3m6fbKIaJeXfKkENgTlffXPHZrG7R0qZ4Bt4F7yjkdarMdoFNNWEe2YtkflHEV/+c+eeo8oxa+PNBSZG0QBoiEbY2Vp2foBDZfJ5RpoCvDH0fUvo1A+HL3CQhnIDBk+mFlFnlvosVLeeFiH80Sig5rYLiyFXUTzHP7DPmrpmCiEAukyWC2gtrt0EFURWZMROz/jKgLqcMHodhFvGIN/t+OBc7/9vY/nUSbVwl5OtJytvzjsty55E6N43PpvNbEq3S7Dn2Fj3Kx0SD4VK1QOcC53FNjtcb4bGuELTLijnXbY7MfyE0TzMwo4fDVnn4Y5SF/gXHco13Qm/vFZypTdiTOk7cui9Cw+x/gPPacd4F8Vb8YtmnqPme+4+2QCRcngD3lKhn3g4cDfW4BxmjyNOPTpgw2r6gwv5a/V26uMg7agJlyuSbNNJEMsUbeNruWOr5/c5fa+WgnrBAibBDm5pEHbj17j+SaleSU2y/xPJtoTYh41PC/56D/Jf5bzKVzKJ70OoLtqAiLcAd1jWdkCbK86bV0gjHwtrOAk94J82+881aOWRembHZo+Yiup9lJIRc/aqmMhOf7KqwieJdfyB9N6lZSFn+HH/9fKwBJqJDQw45YFqbv9XZgoh2dn1ht1qfwRGmRgF6TSuBCfE/rZ7EPA3rs70XRv48Pg/rx6LQiyQaVPyJup95OUJEl7Es3H1F3F2+dLz06/+iLc7vMhWTkzjJBOZ9RtyW1/+Dq/1mfufLGBY/wORwx/Ns9Mck6Ser9LAwrIsRCF/HSKLv1J+6QEqBH2CmEqhvSTc//JXOkqDy6e1WcHWEgFgIwnMlqB5tflNkGfNty00oeIfHwjQQV8NUItFZH5HtRZo+Zvy4KVHFvVQRLp/SAip9r0qN9T/sE1Juq1G6jF7SbGqYBgdIKOjexWYn+vxjRr68HolPeJDZ8ZymrrOcpXnGnua2NdX1ii3Blvpy7QLCjOi6n89lU55mSYkYzhXtpvFk6EiYWjn4WD8CKKh+k8K5OXi+7qTf5pi4mXZHILdAZgSVa8Aj8eDNew2dHs2N2ldqR9Te39BGbGianp4+CK02T10y3GDAEgSiYHfdhozX0fYIqUrpv95eOfU3JVO+G1JJ9MOU58AGx9x5IYzFisuGBt3FKdB6IBbX5TOEpOH4uSmGA7YBpvRTblDUn5eyLMWzsXCSYrTHvzb7TwUGLZYcEO4RUZAwS5upwFUb1fRKCU9M9sE2fPKs/DTysxvzhps47APfA+Nt3uxZqTyd8TGdh4P6SfV2luH7WOtU75RWrhjdfDBuJr9jHZp2EjSZpEgKY84eNTyWKRH8XRM8v0id7PLj4w0SwiqekYSC7co3TeWyRO6dYHsxghaW4rxAWhIShNOPtjxJhoLuMo0bpXOhlU3XtYuXs6Sg7/x4AhQzGvzzLG+icVSZjqmqxQP7joq5Q9S2y3n5qmAdqf05cWnuPiXvmMVhObHMcXya16OxNbMvUs3cL9EPvgqh3w47H/ZAYex0v6lnDnmFpzIbHi9KkZVJ1Y2FQCDMtwNnerFFxco+3kZ50+mCSwQsAFnXXpYwoqmYu6iCtb2olbJ3RvT7QarlWnNYST+y6OxXpSdBRy/rNVbh6Ztg2Pqm91kEWjfSO6tpHxK2CeHulveKl91SKAlQGR/eFLsULWwZZawZsRHSAk7Jo1hWLNB5zmwVQUIdzkFelUvRKWUpgQZslvewyXnx1ay1eahiG0g7VFS3dNAMWDj2Fei8XLzSYqsQa5P7pXr4saZbuPlQ9e0p71+BEwE3wLbwxLcr3zntTxGS2HMJCD43xK8Y0t2dzhcjtH37zEXVG0GqPORugeRQ17vYVn1fWxuZjcLK03R6QVn3F17vUeF4HKuBL0ht2PkJSTuz/l5XMvcgeRwVk1aEtZ3BfFWAezAxCev6YiZOKKugtPB68qzSX2UwGFEq3ZbG+/kRRjmjSVLtDMs5l6O0W9wn56Bjh1FOC0908v+SFWwa/hd/k97bYnm881ey5UigvhctABGlMRXHHEVPAmaFFRMUgMhuVU9jPbZ+ZsuFlae6h6H25veFfzUYpt2zA//578VuTrU6AtgAPkeAP4Z+g6Z4TlvYjjJSnNWjjmgghlY1PktUV71PMIpxdzLbn6ubPobvihzyZLjqaFs9rwy1XnuxMb1xmn7Icu9iw7tOiZHQGp7jp8qCYeJWYyikN4aC6bicqIPcdpiGUwVuF7FtXGp9z6znnG4TvqymTxi7r+ByQZmg4mQJDWw61+SmV9TIHZkFc5qxT9j0TSkRDAIH1ObSH+Vza1+QFFe/jvDH3I2rTzoLKNZbwSLrgr9KlZnCO4FSQTKWhhL7IO66IYyuPoK/9EeJrqFR0v713GUe2vHxb/ThTYSCGio4CgFkpVEGCA1lRIeoRkTRMINa66Ky9ZmisXDe5H9fOzt0HUukOKNsTKNnKNFIFo33l6ip33g0zJ+7HX+L4u+4xB4P/T9w/dIhZSf1gya93BaRaemU8XRIyc8gvoenh9LXig43w5pJWkXVMoGUi16so4+7CeyI4/lv5PhdQjvfNYzSi74JL591wPcYOdVnCsjF1qhuGMQpUx2fPjc70WgZ7iZYuUd0BY9DUIYK505WFHa0jk1N0z+xJ4jnzc8Wm8tzD/ahzElZ0nOVKP7PvhrhHpDla38BTzShVPdAcUe6eB3Mw+7PmfDnzKttmzggv9VK0M6Sc5VFmioPgehJSf4wyCPtfhGwYOdhCGbEoU55YFnMTDoij2VhDQXIlNhOoTi0v1JB0RU+JQ+WrkwvNoMieCi0pDnUtPwFZwjBoJC1uj5h1j78fQkX5ktKQT2DNX2cGbJEs4s88/4+16AGe3iaYo0Pc64J35znIbuT3gLN9Nu33VukSAbdpPYCvX0kyxxcJWW0dcJWZDRB2bNIEr5YIGHGBuQAne/KAXADmdfA3xmnof+kRre6VrESjuMYDOVKw3JLdkK/c4WX7OGUnI2Qw5hMWuJpl8f1HyISli6vLPsCy6pcIezeRM7uqdhm29w5C2idvUKEdHQdKnC2Te91YjM7vOyxu5GNFJicDKIoAMPtEEp/47D5AumuQkK3nPg0hRu2wltpOgJ39yH9QbNevCEZcgEm5/JTAJ+5gu8+FrbKqXCEmgQTbGhPWNt/EVS5k9Ag+ytmzsRnekJMQUuOF48fpqeHqX9b8zsIPCdzPiHXiJSdg1bCcNuAqVBLqdfkFVUDgZyy2mv3r4/xaJmaNIj0uHwvyejb4WqIjZ0DCGvUiiRGfvCofgIH+mA8ruPgK7M15mPOkLfFQ/cf+oNw061dTOu+HFODKFLpooRkd1Tmx0FN14Mzn1g/cz35uhJLdI5OUEcgczRvyTSm9OyOgyb26sw/Z6+0Du0cWkG+NXNWUAdRVf2QRoYll9DRzJQcot37eKfvuymg/u42xJp4lq1TrtGsuEAJrH/HpkA5URzp6Ds4SGSrJkMs+fPu8F1ja3CTcDU7OAwnsk5DSYKGGJDvggWck87ZxZfrAyMwXOFGZlPpBBvZRGmzerKat5QwkhNQrv4DC77rNFsaT7EnRIMt4lq4x7Nk2tQckgNZxYwoTlO/J5kFMjixYZrz4ONiIlXQPxsyy1kPOfQQB4p8vH6/vDI+oddh20u2kTbx0qyoAKn6RIFF2BEnn/Z+OlpCGT0bJsXBjx3fAArCEDwJ4L398ovuspF7drlqM/JohdXBTSJzyLAafFyMIBCbwVpo2nQWjJVrTTrm4W1EaDPYAhXfX8/VRzL05wqX48pl5kK1u5CicWtTBiFWQgEtNVxxAaxrzkvPAnOv1fDjXFhf0vr6wbiN5u+AmX9ALnN+EvGUvPeOiAYdrRi+CCBBr2BEOQVpbVXtcQOYNWwONunVBMyoL2gVxrtXIv1ueSoZxjOYKuI41caEXP8iYn+jCMgAlV8HEZsh44IHxsh5xMheEZV0J9zjQHH2ACAJuRMHuQPT7XzGR9wpoaix94iHZxpNg5is/lRfGSF4nCTnPj4j8qG06xKKitbH+KOXTWMugAwWXzQ5JcOFa4lujP9/YyDqbNdklTLC7UQ26pLBiFidRqka/7G6T9+mZ+H68eK2qPnAMg6n+EjoZApc6wV30EXtUwE9UcczEpRgCJdhoP7eoy+tmBb3heIZaPCD0x1zZYNXD5ziafsrx76eHnA93rX7GI4ya/t6yOuYz7IrYftLPFDoZdqkeDvedLFyvkF3v4/z5w31f9dQYcZloQULD5w6RF5PyB39fV3NyXyfAhFT82Y+LCuLEJStLP33Hcwx3vip09vM8s3W+iN5kZoRDdjYjZP9lUvFTUiJyGpOxq9jg1UBEyBv7HLXM2cqU40S/zVJg3xYwr7NTW3DmbODMN9ohOBD2H/hodNVHTuU7FPJdusTs+IcL6VLUIZ936tv+qt7lSWwpn99w/J4oIkXYwm0jZ4+Y6JcZpIlCTmKbRUtJN4DjlRCKyqGYVniioKoRxr5ZK0KrLsQElohoEqNNejZ/qnAUIWz+JJG8wcWRTRrtgOWHEqqnam7vZRIsT4c7sC8E5V5k1Eg+nOj/wl6Kq+x+uws3Lj8FUmzEKP3OyPOOfMTLFTOwgEjUHO/c9iynzA1WEFNQm1icC/xvr8B/iYEf/D4Iu2lboECAoX8UmdsRBroMyuw2hpFqMp6ZgNbmJ/Us/eGW9ulYVF+Mrdcp1ptFU2xj2g2/8zFz0TaSEvo0VAAXE6QxIIrdA5r1OIYEU9hAseG7xBM/oQwD58dc0QzAjMuECVJiAxnHHu73ZFgcIeZQ1TWhIxw5CMiAwYIEIaQv40gBeCS3dCYiCIPtEeStVWeSWOiEFI8Zv9e7zF081XlH0B0yJcksNR5LBxGyr/yKNgbUVoQ/PvZ46yj5dDrha2AVz2W6OhaEj8lyuphgY1drO1cnw4/DgDPcRGVos2WEzd22OGGI4mTXzZ6S9mOvDYRWX6c8MgIowGkBMhD/auiGY/Ls9xqh0/SpwwVCXda4CUb+KCIe1RZJXwl2O15W0a0iimSkB8J/My8pMjggRjnPKQgVKTi00P6oG9cMfm40p8AvgrPeVVfi/U0NE4cBDQK4TkCvxVQy7tR48XnQJpAesBI0kisUKoZ4hSoYNc6zReQomR0HmsOt1cTPx0cdXHn4ZqSA01OFQ8jtxCBnz3tDd38VxCaMrF9rTAF5lQiALZJ6IcGEpvmt57adAQYFcGGznkoMGkOKYyAbwXyHNG+17I9SwMDDKY+Og3dJIL3RAv8celjs5QBYqlHIHujElPfd1aewB0+F9Pwp95HZUIgSx5oSuIWOnebRrOCzcCZ3aIo0xmMVQEvUCH8TVpTMQyZbUzew89HDrC1sD6dgW4MUNY86D17AG68tOjgxUf96wDc0FMz9pAagfyhxc60OtMcmmvU3ap5rhAzd6WCT/hCgp1FA+m4+lJNRjJ3yRi31EChH2pQw2NihS1sMknjuV6bG05EPDkpZfLs4k+D31ye88UgYCeRvB/0Hs7tXPOl+90zRL0cgX4DSi1R862c7P6ao9seS6RQZFl4olI6djBnpr5SQ1sI4GKqdTD/HbdYt4Iy5R91rD4WPiehmxVuwGTVtV5GOKKKcHogAmWCMpQLx54TBzghmY2+1QI6PyHG0swWdzYkxaZ4XymlwkjQcLA2+xkEMWz5LRcTa54V43UFXhzRfXBa/QkZoZYpmilCpKC8Ytr+fbz5JLYl7RgN26XiWXk9+7YV5cLVORCFgl+02FYiv3mUR0/k+fzF2EE/C+46mwSCsCOQdC+txcZwFyKI39qKtoA7mDibezljIoIFVJhMPuwWT4XtUpbrTAKDa5a/xrUGxeJw+AqhIDKOi7lurjFem5JTBZX+Nj0bHBvIVYob4eW8aNnEOzsbzsCyUWhG8Eh+DaMcUVAaE92fPY8iLvKGF0mfUBp5Jro74avp7+9UYAy3psdj2oGQN/oEcByjx90CA4YOYcAZbxKMlvbKWARiY8jvvbPY2w/UY/zZi02g3wXYE9nZYJuIjXeA7Im6AglnZsLfpVIhoc+QQgevVUSX5tcTwMXCcJAmeJLHgphoTGs/VFqn8bC7LpJ80TfwKcZrs0WTAeH9dwuLxVZBIZcF9qeLJJ09CCQ7cWqyHAwa60/eabsZGTe9LSlmJylmhiPUk9IbYbmHE1o71sUosVWRtN/2UYcu4/RLlrDCADW3cRlkhMsh70RtHhnRzvTbYlCqBSzlEO0qYV/8CzfZY4aAI6d/YHyW5EyQAy+siKLE61vHdLIJCKkVSWY2hRaz/Q7SdzIBE6y9clDtsT/u0twqrL2f2ED8eWIWg7kMCZyvQk+WQU/09F5jBxIfVSP3sB0nYv2N4HqbYYl8dKTzfqTlMcaG8Y5mQAzWBrWuqb+oOVzFjDmXYYS0HFhGex1vu+0g66SsxbSHgLe5+zx/hl5YKHXmVM4Z6Lp5eUnYUUlgc4FONkKZKyu3AwBUpUkU53q9DrYLX3O30TgrEl+pfMJfwEqZtBoM48M9t04PDDyNoNrr7ydKEnFYSlhvXUWlAEMWgLiJzvdeWlbFBi5Zbj3DJwPNX1XTFNAGE3Fa1cw4URhgQxY9F/DLJz8BFV4eonGvQ4zknwruF/D9/Lt4P8i6BKu3Yc+ZGJJDc2MflXZz9hY8Ro81V1yU6oXMY8G+PW8ZlYJ2wLNUN/cQmshyOeSxiGkeUHfBBilzZ6gbUH/X61IXihZWm4VNPABG6PUKLhVndKXVURDwM5gHBBEGZ4XYpfcNcOxoaAynnTUULXpCE4upysOuy9NHCm7z2BseUDT8/kqiB5j5zHD4UPmYzz3f/E8zaA5OwgoQkuSbv/PzvuQAulBJfpPmvMKOMdwRnacARW6ruURAduBYqFHL6T8cNwYLaX63enuz1Xab/VH3cAF6p6OmjeFQpsSdvIZiRbYVnmVTd/HIHSLP6QcFruTDv8y5ZSH980PnDtsrDbTE6+SvVXIQtTEVUn190fV98eucS5y6AhzeG+yVN26dfhyXKfwXLgAes+vU9ZWLB1p7SMrxYXm50J2W/Y3TVhwzTVtZq2jMOPlqmzOv5IpSeZ/3HYeq+TlluFJz1IjCYbDr2ekrE2roNAdjcfZyEMY700jgpmu4KN4nVtJfEpX9V4ASyY3HHUVVB1ih4SuC5xe9D4mLHvSxC32XLa12YcCfhR6M4DYYBaPXnthSlBrMMj2qABl+tIXihWq+IdPupu8V3DyK0TvoB9CuXmreylwWrNpwuPwYxYIn3DH/E+9wzEZ3HR6+cFj0miOKLehZ48Zwlh2tJFNoek7wVBlMmuJ7Dr4+X+4phFPAtcbPjXmZldFTicLlFW94hpUB3y5o5v4umHbauztvH+9FwgCYiQMJ9PxEgu1kw2IJuEdJJZuV5b2maTteaFhFrbP//ZVtbcyfa4H6mHdrfMsWwGeet4vHNIFwpsfASZERYWF6hCIZgRDxoTpSZ8E3F5ZX0FCFxUtSF94hdXzznNmEzJsezFxtAUtVwWjhNhe9f53DBuK36ln3Od0aUsO5N9VxwxuwELkuL7L4yRnWwjSEcIYgoXYPASxUdGlQOHG9+qV1jqoSaygVBStFoEZr67vb0qAmYNjEcIeZWOShyoDsjDQuB5CRMGnks1/P0WoFA5MTCWAHOIz4/QpX6OEzkCNC/Gn/qBiM1c03ZfO7qjmcK02x6ycjYMYiZV6vukPlKPyUXVP2TAqC4VOjkvTolIDP63NlEyJC+9gjtVIJ2bxxWiTW/WVGhLhRUpkse3I26qt1UNWzLNNiY1ZYjJDol3AemGojj9KUl9EZwVdBUSiwUkieItkZW0PlQI8MSvT6rKzNU+9yWG3C7Jp7KdV8tVst/h8KobXqbJxktvJwJra3pPSYnQOD8OuGQBXtQb3+Go+zhE8Q/uZf6EkEUpTNylACdMMyh0akKxe2QsyErsZQamueiSQYpAHkvwLOB0Lc4dc9eVOr4esPgfAYkvXLtXayNG0tfuknK4+U66LLcydHqfayvQBIooQv8+wEIm5DSlMPQXHW3iStU8OPj7n8hcXf0WOUT1+yAUBww5RNM2DSzGbBuz4OPcp6CnTQSNyHtQV6Ml40KoIM2h0qzJYsuc/ecBnbuEAxhFfjRzpSITC5CaAlJW4j5P9K2Blw15fa4kUzrWWGL21nJXeD52aeq7o80D6bJ0TDCiXwM5TtSCYEPy35jDmcmZnDvc4GTMEmxaZdJI0X5SAgw4nQbT6zVIL2HS2SWQVxf7NUSgPHNmfSNO6sRq8Qn5GpvBrv8dOXv572mVICn9vA6+WwvBRaT7Wt9OLw6NJjzXklqWEADkyQWh8AZrDkm/ExuRtnxhOxxd2w5SbxYUzRx8cE8ekCeZk9p3OtRysjDeB1lFMZHKMShNmqW5gZASrx5xK">
            <a:extLst>
              <a:ext uri="{FF2B5EF4-FFF2-40B4-BE49-F238E27FC236}">
                <a16:creationId xmlns:a16="http://schemas.microsoft.com/office/drawing/2014/main" id="{536FE84B-A23F-45EE-AC2A-C3B865D35FC1}"/>
              </a:ext>
            </a:extLst>
          </p:cNvPr>
          <p:cNvSpPr>
            <a:spLocks noChangeAspect="1"/>
          </p:cNvSpPr>
          <p:nvPr>
            <p:custDataLst>
              <p:tags r:id="rId2"/>
            </p:custDataLst>
          </p:nvPr>
        </p:nvSpPr>
        <p:spPr bwMode="gray">
          <a:xfrm>
            <a:off x="330200" y="1820599"/>
            <a:ext cx="4288314" cy="2290296"/>
          </a:xfrm>
          <a:prstGeom prst="rect">
            <a:avLst/>
          </a:prstGeom>
          <a:blipFill>
            <a:blip r:embed="rId15"/>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22" name="btfpColumnIndicatorGroup2">
            <a:extLst>
              <a:ext uri="{FF2B5EF4-FFF2-40B4-BE49-F238E27FC236}">
                <a16:creationId xmlns:a16="http://schemas.microsoft.com/office/drawing/2014/main" id="{EAFECB41-6FBA-4B17-A6B7-E10C20C5661F}"/>
              </a:ext>
            </a:extLst>
          </p:cNvPr>
          <p:cNvGrpSpPr/>
          <p:nvPr/>
        </p:nvGrpSpPr>
        <p:grpSpPr>
          <a:xfrm>
            <a:off x="0" y="6926580"/>
            <a:ext cx="12192000" cy="137160"/>
            <a:chOff x="0" y="6926580"/>
            <a:chExt cx="12192000" cy="137160"/>
          </a:xfrm>
        </p:grpSpPr>
        <p:sp>
          <p:nvSpPr>
            <p:cNvPr id="320" name="btfpColumnGapBlocker643199">
              <a:extLst>
                <a:ext uri="{FF2B5EF4-FFF2-40B4-BE49-F238E27FC236}">
                  <a16:creationId xmlns:a16="http://schemas.microsoft.com/office/drawing/2014/main" id="{005344E9-EF13-43B8-B974-A2926253466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18" name="btfpColumnGapBlocker242665">
              <a:extLst>
                <a:ext uri="{FF2B5EF4-FFF2-40B4-BE49-F238E27FC236}">
                  <a16:creationId xmlns:a16="http://schemas.microsoft.com/office/drawing/2014/main" id="{285783A5-11A6-4B7B-B8C8-B57A36946D4A}"/>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16" name="btfpColumnIndicator626883">
              <a:extLst>
                <a:ext uri="{FF2B5EF4-FFF2-40B4-BE49-F238E27FC236}">
                  <a16:creationId xmlns:a16="http://schemas.microsoft.com/office/drawing/2014/main" id="{6FEB3860-B24D-4873-A5EF-936A91FBD44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4" name="btfpColumnIndicator990029">
              <a:extLst>
                <a:ext uri="{FF2B5EF4-FFF2-40B4-BE49-F238E27FC236}">
                  <a16:creationId xmlns:a16="http://schemas.microsoft.com/office/drawing/2014/main" id="{566E7ACD-BBB1-443A-8D2B-80989A318693}"/>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2" name="btfpColumnGapBlocker622510">
              <a:extLst>
                <a:ext uri="{FF2B5EF4-FFF2-40B4-BE49-F238E27FC236}">
                  <a16:creationId xmlns:a16="http://schemas.microsoft.com/office/drawing/2014/main" id="{658DD7B5-E8BC-4364-9DEC-AE7BB8CC43F9}"/>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10" name="btfpColumnIndicator584109">
              <a:extLst>
                <a:ext uri="{FF2B5EF4-FFF2-40B4-BE49-F238E27FC236}">
                  <a16:creationId xmlns:a16="http://schemas.microsoft.com/office/drawing/2014/main" id="{B0D94A51-D550-485A-BEFB-437EE49B20B5}"/>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8" name="btfpColumnIndicator736568">
              <a:extLst>
                <a:ext uri="{FF2B5EF4-FFF2-40B4-BE49-F238E27FC236}">
                  <a16:creationId xmlns:a16="http://schemas.microsoft.com/office/drawing/2014/main" id="{302775B9-1602-4BF4-A785-52F185F19AE7}"/>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06" name="btfpColumnGapBlocker608929">
              <a:extLst>
                <a:ext uri="{FF2B5EF4-FFF2-40B4-BE49-F238E27FC236}">
                  <a16:creationId xmlns:a16="http://schemas.microsoft.com/office/drawing/2014/main" id="{39E4E1C4-200F-4E90-A8CF-C55C7B0FD9CB}"/>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04" name="btfpColumnIndicator427771">
              <a:extLst>
                <a:ext uri="{FF2B5EF4-FFF2-40B4-BE49-F238E27FC236}">
                  <a16:creationId xmlns:a16="http://schemas.microsoft.com/office/drawing/2014/main" id="{9DEB417B-1809-4EAC-B555-7E903A50CDE1}"/>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2" name="btfpColumnIndicator954901">
              <a:extLst>
                <a:ext uri="{FF2B5EF4-FFF2-40B4-BE49-F238E27FC236}">
                  <a16:creationId xmlns:a16="http://schemas.microsoft.com/office/drawing/2014/main" id="{D6AC285D-B7F0-4D74-8007-8D426A05A92F}"/>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00" name="btfpColumnGapBlocker826026">
              <a:extLst>
                <a:ext uri="{FF2B5EF4-FFF2-40B4-BE49-F238E27FC236}">
                  <a16:creationId xmlns:a16="http://schemas.microsoft.com/office/drawing/2014/main" id="{5C6C438C-5116-44DB-8E96-D12A28D07B10}"/>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98" name="btfpColumnIndicator959215">
              <a:extLst>
                <a:ext uri="{FF2B5EF4-FFF2-40B4-BE49-F238E27FC236}">
                  <a16:creationId xmlns:a16="http://schemas.microsoft.com/office/drawing/2014/main" id="{0E1820B6-7666-4C75-A9C4-1F5A87DFE5C4}"/>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6" name="btfpColumnIndicator383472">
              <a:extLst>
                <a:ext uri="{FF2B5EF4-FFF2-40B4-BE49-F238E27FC236}">
                  <a16:creationId xmlns:a16="http://schemas.microsoft.com/office/drawing/2014/main" id="{E174A0D4-BE83-40C1-A6FD-1786DB9135B4}"/>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4" name="btfpColumnGapBlocker350557">
              <a:extLst>
                <a:ext uri="{FF2B5EF4-FFF2-40B4-BE49-F238E27FC236}">
                  <a16:creationId xmlns:a16="http://schemas.microsoft.com/office/drawing/2014/main" id="{B979F9C7-F448-4385-9F1A-D5673F0EABF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92" name="btfpColumnIndicator188675">
              <a:extLst>
                <a:ext uri="{FF2B5EF4-FFF2-40B4-BE49-F238E27FC236}">
                  <a16:creationId xmlns:a16="http://schemas.microsoft.com/office/drawing/2014/main" id="{2A3A22DD-BCFE-4C32-9BBB-CCBF855C7129}"/>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0" name="btfpColumnIndicator377599">
              <a:extLst>
                <a:ext uri="{FF2B5EF4-FFF2-40B4-BE49-F238E27FC236}">
                  <a16:creationId xmlns:a16="http://schemas.microsoft.com/office/drawing/2014/main" id="{92E6F390-10C2-4172-96DA-E61EE2CFEDF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21" name="btfpColumnIndicatorGroup1">
            <a:extLst>
              <a:ext uri="{FF2B5EF4-FFF2-40B4-BE49-F238E27FC236}">
                <a16:creationId xmlns:a16="http://schemas.microsoft.com/office/drawing/2014/main" id="{08F4FEFB-BECB-4692-945B-D43A595AA174}"/>
              </a:ext>
            </a:extLst>
          </p:cNvPr>
          <p:cNvGrpSpPr/>
          <p:nvPr/>
        </p:nvGrpSpPr>
        <p:grpSpPr>
          <a:xfrm>
            <a:off x="0" y="-205740"/>
            <a:ext cx="12192000" cy="137160"/>
            <a:chOff x="0" y="-205740"/>
            <a:chExt cx="12192000" cy="137160"/>
          </a:xfrm>
        </p:grpSpPr>
        <p:sp>
          <p:nvSpPr>
            <p:cNvPr id="319" name="btfpColumnGapBlocker818887">
              <a:extLst>
                <a:ext uri="{FF2B5EF4-FFF2-40B4-BE49-F238E27FC236}">
                  <a16:creationId xmlns:a16="http://schemas.microsoft.com/office/drawing/2014/main" id="{443B8CBF-5B0B-4E2C-B5CC-82E9425FD830}"/>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17" name="btfpColumnGapBlocker549117">
              <a:extLst>
                <a:ext uri="{FF2B5EF4-FFF2-40B4-BE49-F238E27FC236}">
                  <a16:creationId xmlns:a16="http://schemas.microsoft.com/office/drawing/2014/main" id="{E60D586A-817C-4B71-86AE-9E99F15FE5E7}"/>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15" name="btfpColumnIndicator332743">
              <a:extLst>
                <a:ext uri="{FF2B5EF4-FFF2-40B4-BE49-F238E27FC236}">
                  <a16:creationId xmlns:a16="http://schemas.microsoft.com/office/drawing/2014/main" id="{8188E3F7-7D2E-4DE3-9BBD-33CE5FA02FD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3" name="btfpColumnIndicator794477">
              <a:extLst>
                <a:ext uri="{FF2B5EF4-FFF2-40B4-BE49-F238E27FC236}">
                  <a16:creationId xmlns:a16="http://schemas.microsoft.com/office/drawing/2014/main" id="{A76A4083-048A-44B6-B58B-3BEA6968B3E8}"/>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1" name="btfpColumnGapBlocker865432">
              <a:extLst>
                <a:ext uri="{FF2B5EF4-FFF2-40B4-BE49-F238E27FC236}">
                  <a16:creationId xmlns:a16="http://schemas.microsoft.com/office/drawing/2014/main" id="{655E311B-20ED-446D-98A3-BA7B5D3C4F0D}"/>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09" name="btfpColumnIndicator204489">
              <a:extLst>
                <a:ext uri="{FF2B5EF4-FFF2-40B4-BE49-F238E27FC236}">
                  <a16:creationId xmlns:a16="http://schemas.microsoft.com/office/drawing/2014/main" id="{2D51F120-6959-447D-9BE5-38C45C937F39}"/>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7" name="btfpColumnIndicator427473">
              <a:extLst>
                <a:ext uri="{FF2B5EF4-FFF2-40B4-BE49-F238E27FC236}">
                  <a16:creationId xmlns:a16="http://schemas.microsoft.com/office/drawing/2014/main" id="{8483BAEC-7A5B-4235-9F2D-AB823AE01B57}"/>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05" name="btfpColumnGapBlocker189622">
              <a:extLst>
                <a:ext uri="{FF2B5EF4-FFF2-40B4-BE49-F238E27FC236}">
                  <a16:creationId xmlns:a16="http://schemas.microsoft.com/office/drawing/2014/main" id="{D978F6A6-4541-4DBE-B6BF-F414CC5C319D}"/>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303" name="btfpColumnIndicator913124">
              <a:extLst>
                <a:ext uri="{FF2B5EF4-FFF2-40B4-BE49-F238E27FC236}">
                  <a16:creationId xmlns:a16="http://schemas.microsoft.com/office/drawing/2014/main" id="{F9C64850-AF16-4BD1-810C-62946705B44C}"/>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1" name="btfpColumnIndicator585597">
              <a:extLst>
                <a:ext uri="{FF2B5EF4-FFF2-40B4-BE49-F238E27FC236}">
                  <a16:creationId xmlns:a16="http://schemas.microsoft.com/office/drawing/2014/main" id="{48CCEA95-FDE7-4AA5-AD02-DDF882056402}"/>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9" name="btfpColumnGapBlocker968191">
              <a:extLst>
                <a:ext uri="{FF2B5EF4-FFF2-40B4-BE49-F238E27FC236}">
                  <a16:creationId xmlns:a16="http://schemas.microsoft.com/office/drawing/2014/main" id="{258D8A6F-5E38-41CB-A195-0E1E4C698EDE}"/>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97" name="btfpColumnIndicator275228">
              <a:extLst>
                <a:ext uri="{FF2B5EF4-FFF2-40B4-BE49-F238E27FC236}">
                  <a16:creationId xmlns:a16="http://schemas.microsoft.com/office/drawing/2014/main" id="{AF4A665C-C0AD-47A9-9EAC-112FD31CF5A1}"/>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5" name="btfpColumnIndicator941349">
              <a:extLst>
                <a:ext uri="{FF2B5EF4-FFF2-40B4-BE49-F238E27FC236}">
                  <a16:creationId xmlns:a16="http://schemas.microsoft.com/office/drawing/2014/main" id="{62204A3D-D577-439B-BC38-2ED126E935BB}"/>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3" name="btfpColumnGapBlocker812166">
              <a:extLst>
                <a:ext uri="{FF2B5EF4-FFF2-40B4-BE49-F238E27FC236}">
                  <a16:creationId xmlns:a16="http://schemas.microsoft.com/office/drawing/2014/main" id="{62A2ABB6-C7CF-40E6-8A44-26B851179B0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91" name="btfpColumnIndicator671727">
              <a:extLst>
                <a:ext uri="{FF2B5EF4-FFF2-40B4-BE49-F238E27FC236}">
                  <a16:creationId xmlns:a16="http://schemas.microsoft.com/office/drawing/2014/main" id="{66E1B367-1982-4151-A09E-54E2F5D9697D}"/>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9" name="btfpColumnIndicator831522">
              <a:extLst>
                <a:ext uri="{FF2B5EF4-FFF2-40B4-BE49-F238E27FC236}">
                  <a16:creationId xmlns:a16="http://schemas.microsoft.com/office/drawing/2014/main" id="{ADDA4D8E-F560-4CC5-BFE3-9C1FDB51B47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b="1"/>
              <a:t>Market overview |</a:t>
            </a:r>
            <a:r>
              <a:rPr lang="en-US"/>
              <a:t> ~$7B hospital market in Indonesia; ~85% population covered under National Health Insurance</a:t>
            </a:r>
          </a:p>
        </p:txBody>
      </p:sp>
      <p:sp>
        <p:nvSpPr>
          <p:cNvPr id="3" name="btfpLayoutConfig" hidden="1"/>
          <p:cNvSpPr txBox="1"/>
          <p:nvPr/>
        </p:nvSpPr>
        <p:spPr bwMode="gray">
          <a:xfrm>
            <a:off x="12700" y="12700"/>
            <a:ext cx="117236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overall_0_132472461891112657 columns_3_132473140555367425 6_1_132472461800865500 9_1_132472537791860788 10_1_132472538039019798 13_1_132472552608048618 41_1_132472572585568451 </a:t>
            </a:r>
          </a:p>
        </p:txBody>
      </p:sp>
      <p:sp>
        <p:nvSpPr>
          <p:cNvPr id="5" name="btfpNotesBox496304"/>
          <p:cNvSpPr txBox="1"/>
          <p:nvPr>
            <p:custDataLst>
              <p:tags r:id="rId3"/>
            </p:custDataLst>
          </p:nvPr>
        </p:nvSpPr>
        <p:spPr bwMode="gray">
          <a:xfrm>
            <a:off x="330198" y="6346160"/>
            <a:ext cx="9251041"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 Calculated basis number of beds, average revenue per bed in public and private hospitals; (^) TMG revenue calculated basis geographic split in proportion of segment-wise split of overall revenue;  Source: Statista, Lit. search, Bain analysis</a:t>
            </a:r>
          </a:p>
        </p:txBody>
      </p:sp>
      <p:grpSp>
        <p:nvGrpSpPr>
          <p:cNvPr id="142" name="btfpRunningAgenda2Level108164">
            <a:extLst>
              <a:ext uri="{FF2B5EF4-FFF2-40B4-BE49-F238E27FC236}">
                <a16:creationId xmlns:a16="http://schemas.microsoft.com/office/drawing/2014/main" id="{E044E363-B9EB-442A-980D-2A2B1E565EA0}"/>
              </a:ext>
            </a:extLst>
          </p:cNvPr>
          <p:cNvGrpSpPr/>
          <p:nvPr>
            <p:custDataLst>
              <p:tags r:id="rId4"/>
            </p:custDataLst>
          </p:nvPr>
        </p:nvGrpSpPr>
        <p:grpSpPr>
          <a:xfrm>
            <a:off x="0" y="944429"/>
            <a:ext cx="5183463" cy="257443"/>
            <a:chOff x="0" y="876300"/>
            <a:chExt cx="5183463" cy="257443"/>
          </a:xfrm>
        </p:grpSpPr>
        <p:sp>
          <p:nvSpPr>
            <p:cNvPr id="139" name="btfpRunningAgenda2LevelBarLeft108164">
              <a:extLst>
                <a:ext uri="{FF2B5EF4-FFF2-40B4-BE49-F238E27FC236}">
                  <a16:creationId xmlns:a16="http://schemas.microsoft.com/office/drawing/2014/main" id="{9239DA8F-3695-4B52-BF9E-9163FD895B0E}"/>
                </a:ext>
              </a:extLst>
            </p:cNvPr>
            <p:cNvSpPr/>
            <p:nvPr/>
          </p:nvSpPr>
          <p:spPr bwMode="gray">
            <a:xfrm>
              <a:off x="0" y="876300"/>
              <a:ext cx="1785966" cy="257443"/>
            </a:xfrm>
            <a:custGeom>
              <a:avLst/>
              <a:gdLst/>
              <a:ahLst/>
              <a:cxnLst/>
              <a:rect l="0" t="0" r="0" b="0"/>
              <a:pathLst>
                <a:path w="1785966" h="257443">
                  <a:moveTo>
                    <a:pt x="0" y="0"/>
                  </a:moveTo>
                  <a:lnTo>
                    <a:pt x="1785965" y="0"/>
                  </a:lnTo>
                  <a:lnTo>
                    <a:pt x="1731244"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38" name="btfpRunningAgenda2LevelTextLeft108164">
              <a:extLst>
                <a:ext uri="{FF2B5EF4-FFF2-40B4-BE49-F238E27FC236}">
                  <a16:creationId xmlns:a16="http://schemas.microsoft.com/office/drawing/2014/main" id="{A34CC922-F6AC-43F3-A371-53A8BF920CA9}"/>
                </a:ext>
              </a:extLst>
            </p:cNvPr>
            <p:cNvSpPr txBox="1"/>
            <p:nvPr/>
          </p:nvSpPr>
          <p:spPr bwMode="gray">
            <a:xfrm>
              <a:off x="0" y="876300"/>
              <a:ext cx="173124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market</a:t>
              </a:r>
            </a:p>
          </p:txBody>
        </p:sp>
        <p:sp>
          <p:nvSpPr>
            <p:cNvPr id="141" name="btfpRunningAgenda2LevelBarRight108164">
              <a:extLst>
                <a:ext uri="{FF2B5EF4-FFF2-40B4-BE49-F238E27FC236}">
                  <a16:creationId xmlns:a16="http://schemas.microsoft.com/office/drawing/2014/main" id="{D5107493-85D6-4CFD-9EDA-A850550151FA}"/>
                </a:ext>
              </a:extLst>
            </p:cNvPr>
            <p:cNvSpPr/>
            <p:nvPr/>
          </p:nvSpPr>
          <p:spPr bwMode="gray">
            <a:xfrm>
              <a:off x="1651122" y="876300"/>
              <a:ext cx="3532341" cy="257442"/>
            </a:xfrm>
            <a:custGeom>
              <a:avLst/>
              <a:gdLst>
                <a:gd name="connsiteX0" fmla="*/ 960419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0419 w 2313135"/>
                <a:gd name="connsiteY0" fmla="*/ 0 h 257442"/>
                <a:gd name="connsiteX1" fmla="*/ 905698 w 2313135"/>
                <a:gd name="connsiteY1" fmla="*/ 257442 h 257442"/>
                <a:gd name="connsiteX2" fmla="*/ 2313135 w 2313135"/>
                <a:gd name="connsiteY2" fmla="*/ 257442 h 257442"/>
                <a:gd name="connsiteX3" fmla="*/ 0 w 2313135"/>
                <a:gd name="connsiteY3" fmla="*/ 257442 h 257442"/>
                <a:gd name="connsiteX0" fmla="*/ 960419 w 960419"/>
                <a:gd name="connsiteY0" fmla="*/ 0 h 257442"/>
                <a:gd name="connsiteX1" fmla="*/ 905698 w 960419"/>
                <a:gd name="connsiteY1" fmla="*/ 257442 h 257442"/>
                <a:gd name="connsiteX2" fmla="*/ 1 w 960419"/>
                <a:gd name="connsiteY2" fmla="*/ 257442 h 257442"/>
                <a:gd name="connsiteX3" fmla="*/ 0 w 960419"/>
                <a:gd name="connsiteY3" fmla="*/ 257442 h 257442"/>
                <a:gd name="connsiteX0" fmla="*/ 960418 w 960418"/>
                <a:gd name="connsiteY0" fmla="*/ 0 h 257442"/>
                <a:gd name="connsiteX1" fmla="*/ 905697 w 960418"/>
                <a:gd name="connsiteY1" fmla="*/ 257442 h 257442"/>
                <a:gd name="connsiteX2" fmla="*/ 0 w 960418"/>
                <a:gd name="connsiteY2" fmla="*/ 257442 h 257442"/>
                <a:gd name="connsiteX3" fmla="*/ 54721 w 960418"/>
                <a:gd name="connsiteY3" fmla="*/ 0 h 257442"/>
                <a:gd name="connsiteX0" fmla="*/ 1120718 w 1120718"/>
                <a:gd name="connsiteY0" fmla="*/ 0 h 257442"/>
                <a:gd name="connsiteX1" fmla="*/ 905697 w 1120718"/>
                <a:gd name="connsiteY1" fmla="*/ 257442 h 257442"/>
                <a:gd name="connsiteX2" fmla="*/ 0 w 1120718"/>
                <a:gd name="connsiteY2" fmla="*/ 257442 h 257442"/>
                <a:gd name="connsiteX3" fmla="*/ 54721 w 1120718"/>
                <a:gd name="connsiteY3" fmla="*/ 0 h 257442"/>
                <a:gd name="connsiteX0" fmla="*/ 1120718 w 1120718"/>
                <a:gd name="connsiteY0" fmla="*/ 0 h 257442"/>
                <a:gd name="connsiteX1" fmla="*/ 1065997 w 1120718"/>
                <a:gd name="connsiteY1" fmla="*/ 257442 h 257442"/>
                <a:gd name="connsiteX2" fmla="*/ 0 w 1120718"/>
                <a:gd name="connsiteY2" fmla="*/ 257442 h 257442"/>
                <a:gd name="connsiteX3" fmla="*/ 54721 w 1120718"/>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281021 w 1281021"/>
                <a:gd name="connsiteY0" fmla="*/ 0 h 257442"/>
                <a:gd name="connsiteX1" fmla="*/ 1065998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449334 w 1449334"/>
                <a:gd name="connsiteY0" fmla="*/ 0 h 257442"/>
                <a:gd name="connsiteX1" fmla="*/ 1226299 w 1449334"/>
                <a:gd name="connsiteY1" fmla="*/ 257442 h 257442"/>
                <a:gd name="connsiteX2" fmla="*/ 0 w 1449334"/>
                <a:gd name="connsiteY2" fmla="*/ 257442 h 257442"/>
                <a:gd name="connsiteX3" fmla="*/ 54720 w 1449334"/>
                <a:gd name="connsiteY3" fmla="*/ 0 h 257442"/>
                <a:gd name="connsiteX0" fmla="*/ 1449334 w 1449334"/>
                <a:gd name="connsiteY0" fmla="*/ 0 h 257442"/>
                <a:gd name="connsiteX1" fmla="*/ 1394613 w 1449334"/>
                <a:gd name="connsiteY1" fmla="*/ 257442 h 257442"/>
                <a:gd name="connsiteX2" fmla="*/ 0 w 1449334"/>
                <a:gd name="connsiteY2" fmla="*/ 257442 h 257442"/>
                <a:gd name="connsiteX3" fmla="*/ 54720 w 1449334"/>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1 w 1449335"/>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2 w 1449335"/>
                <a:gd name="connsiteY3" fmla="*/ 0 h 257442"/>
                <a:gd name="connsiteX0" fmla="*/ 1707868 w 1707868"/>
                <a:gd name="connsiteY0" fmla="*/ 0 h 257442"/>
                <a:gd name="connsiteX1" fmla="*/ 1394614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2 w 1707868"/>
                <a:gd name="connsiteY3" fmla="*/ 0 h 257442"/>
                <a:gd name="connsiteX0" fmla="*/ 1707868 w 1707868"/>
                <a:gd name="connsiteY0" fmla="*/ 0 h 257442"/>
                <a:gd name="connsiteX1" fmla="*/ 1653146 w 1707868"/>
                <a:gd name="connsiteY1" fmla="*/ 257442 h 257442"/>
                <a:gd name="connsiteX2" fmla="*/ 0 w 1707868"/>
                <a:gd name="connsiteY2" fmla="*/ 257442 h 257442"/>
                <a:gd name="connsiteX3" fmla="*/ 54721 w 1707868"/>
                <a:gd name="connsiteY3" fmla="*/ 0 h 257442"/>
                <a:gd name="connsiteX0" fmla="*/ 1868167 w 1868167"/>
                <a:gd name="connsiteY0" fmla="*/ 0 h 257442"/>
                <a:gd name="connsiteX1" fmla="*/ 16531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1868167 w 1868167"/>
                <a:gd name="connsiteY0" fmla="*/ 0 h 257442"/>
                <a:gd name="connsiteX1" fmla="*/ 1813446 w 1868167"/>
                <a:gd name="connsiteY1" fmla="*/ 257442 h 257442"/>
                <a:gd name="connsiteX2" fmla="*/ 0 w 1868167"/>
                <a:gd name="connsiteY2" fmla="*/ 257442 h 257442"/>
                <a:gd name="connsiteX3" fmla="*/ 54721 w 1868167"/>
                <a:gd name="connsiteY3" fmla="*/ 0 h 257442"/>
                <a:gd name="connsiteX0" fmla="*/ 2071749 w 2071749"/>
                <a:gd name="connsiteY0" fmla="*/ 0 h 257442"/>
                <a:gd name="connsiteX1" fmla="*/ 1813446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2071749 w 2071749"/>
                <a:gd name="connsiteY0" fmla="*/ 0 h 257442"/>
                <a:gd name="connsiteX1" fmla="*/ 2017028 w 2071749"/>
                <a:gd name="connsiteY1" fmla="*/ 257442 h 257442"/>
                <a:gd name="connsiteX2" fmla="*/ 0 w 2071749"/>
                <a:gd name="connsiteY2" fmla="*/ 257442 h 257442"/>
                <a:gd name="connsiteX3" fmla="*/ 54721 w 2071749"/>
                <a:gd name="connsiteY3" fmla="*/ 0 h 257442"/>
                <a:gd name="connsiteX0" fmla="*/ 942786 w 2017028"/>
                <a:gd name="connsiteY0" fmla="*/ 0 h 257442"/>
                <a:gd name="connsiteX1" fmla="*/ 2017028 w 2017028"/>
                <a:gd name="connsiteY1" fmla="*/ 257442 h 257442"/>
                <a:gd name="connsiteX2" fmla="*/ 0 w 2017028"/>
                <a:gd name="connsiteY2" fmla="*/ 257442 h 257442"/>
                <a:gd name="connsiteX3" fmla="*/ 54721 w 2017028"/>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196060 w 1196060"/>
                <a:gd name="connsiteY0" fmla="*/ 0 h 257442"/>
                <a:gd name="connsiteX1" fmla="*/ 888065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196060 w 1196060"/>
                <a:gd name="connsiteY0" fmla="*/ 0 h 257442"/>
                <a:gd name="connsiteX1" fmla="*/ 1141339 w 1196060"/>
                <a:gd name="connsiteY1" fmla="*/ 257442 h 257442"/>
                <a:gd name="connsiteX2" fmla="*/ 0 w 1196060"/>
                <a:gd name="connsiteY2" fmla="*/ 257442 h 257442"/>
                <a:gd name="connsiteX3" fmla="*/ 54721 w 1196060"/>
                <a:gd name="connsiteY3" fmla="*/ 0 h 257442"/>
                <a:gd name="connsiteX0" fmla="*/ 1356360 w 1356360"/>
                <a:gd name="connsiteY0" fmla="*/ 0 h 257442"/>
                <a:gd name="connsiteX1" fmla="*/ 11413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619959 w 1619959"/>
                <a:gd name="connsiteY0" fmla="*/ 0 h 257442"/>
                <a:gd name="connsiteX1" fmla="*/ 1301639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788273 w 1788273"/>
                <a:gd name="connsiteY0" fmla="*/ 0 h 257442"/>
                <a:gd name="connsiteX1" fmla="*/ 1565238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956589 w 1956589"/>
                <a:gd name="connsiteY0" fmla="*/ 0 h 257442"/>
                <a:gd name="connsiteX1" fmla="*/ 1733552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2209864 w 2209864"/>
                <a:gd name="connsiteY0" fmla="*/ 0 h 257442"/>
                <a:gd name="connsiteX1" fmla="*/ 1901868 w 2209864"/>
                <a:gd name="connsiteY1" fmla="*/ 257442 h 257442"/>
                <a:gd name="connsiteX2" fmla="*/ 0 w 2209864"/>
                <a:gd name="connsiteY2" fmla="*/ 257442 h 257442"/>
                <a:gd name="connsiteX3" fmla="*/ 54721 w 2209864"/>
                <a:gd name="connsiteY3" fmla="*/ 0 h 257442"/>
                <a:gd name="connsiteX0" fmla="*/ 2209864 w 2209864"/>
                <a:gd name="connsiteY0" fmla="*/ 0 h 257442"/>
                <a:gd name="connsiteX1" fmla="*/ 2155142 w 2209864"/>
                <a:gd name="connsiteY1" fmla="*/ 257442 h 257442"/>
                <a:gd name="connsiteX2" fmla="*/ 0 w 2209864"/>
                <a:gd name="connsiteY2" fmla="*/ 257442 h 257442"/>
                <a:gd name="connsiteX3" fmla="*/ 54721 w 2209864"/>
                <a:gd name="connsiteY3" fmla="*/ 0 h 257442"/>
                <a:gd name="connsiteX0" fmla="*/ 2209865 w 2209865"/>
                <a:gd name="connsiteY0" fmla="*/ 0 h 257442"/>
                <a:gd name="connsiteX1" fmla="*/ 2155143 w 2209865"/>
                <a:gd name="connsiteY1" fmla="*/ 257442 h 257442"/>
                <a:gd name="connsiteX2" fmla="*/ 0 w 2209865"/>
                <a:gd name="connsiteY2" fmla="*/ 257442 h 257442"/>
                <a:gd name="connsiteX3" fmla="*/ 54722 w 2209865"/>
                <a:gd name="connsiteY3" fmla="*/ 0 h 257442"/>
                <a:gd name="connsiteX0" fmla="*/ 2209865 w 2209865"/>
                <a:gd name="connsiteY0" fmla="*/ 0 h 257442"/>
                <a:gd name="connsiteX1" fmla="*/ 2155143 w 2209865"/>
                <a:gd name="connsiteY1" fmla="*/ 257442 h 257442"/>
                <a:gd name="connsiteX2" fmla="*/ 0 w 2209865"/>
                <a:gd name="connsiteY2" fmla="*/ 257442 h 257442"/>
                <a:gd name="connsiteX3" fmla="*/ 54722 w 2209865"/>
                <a:gd name="connsiteY3" fmla="*/ 0 h 257442"/>
                <a:gd name="connsiteX0" fmla="*/ 2378180 w 2378180"/>
                <a:gd name="connsiteY0" fmla="*/ 0 h 257442"/>
                <a:gd name="connsiteX1" fmla="*/ 2155143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2 w 2378180"/>
                <a:gd name="connsiteY3" fmla="*/ 0 h 257442"/>
                <a:gd name="connsiteX0" fmla="*/ 2378180 w 2378180"/>
                <a:gd name="connsiteY0" fmla="*/ 0 h 257442"/>
                <a:gd name="connsiteX1" fmla="*/ 2323458 w 2378180"/>
                <a:gd name="connsiteY1" fmla="*/ 257442 h 257442"/>
                <a:gd name="connsiteX2" fmla="*/ 0 w 2378180"/>
                <a:gd name="connsiteY2" fmla="*/ 257442 h 257442"/>
                <a:gd name="connsiteX3" fmla="*/ 54721 w 2378180"/>
                <a:gd name="connsiteY3" fmla="*/ 0 h 257442"/>
                <a:gd name="connsiteX0" fmla="*/ 2538479 w 2538479"/>
                <a:gd name="connsiteY0" fmla="*/ 0 h 257442"/>
                <a:gd name="connsiteX1" fmla="*/ 23234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538479 w 2538479"/>
                <a:gd name="connsiteY0" fmla="*/ 0 h 257442"/>
                <a:gd name="connsiteX1" fmla="*/ 2483758 w 2538479"/>
                <a:gd name="connsiteY1" fmla="*/ 257442 h 257442"/>
                <a:gd name="connsiteX2" fmla="*/ 0 w 2538479"/>
                <a:gd name="connsiteY2" fmla="*/ 257442 h 257442"/>
                <a:gd name="connsiteX3" fmla="*/ 54721 w 2538479"/>
                <a:gd name="connsiteY3" fmla="*/ 0 h 257442"/>
                <a:gd name="connsiteX0" fmla="*/ 2706795 w 2706795"/>
                <a:gd name="connsiteY0" fmla="*/ 0 h 257442"/>
                <a:gd name="connsiteX1" fmla="*/ 2483758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706795 w 2706795"/>
                <a:gd name="connsiteY0" fmla="*/ 0 h 257442"/>
                <a:gd name="connsiteX1" fmla="*/ 2652074 w 2706795"/>
                <a:gd name="connsiteY1" fmla="*/ 257442 h 257442"/>
                <a:gd name="connsiteX2" fmla="*/ 0 w 2706795"/>
                <a:gd name="connsiteY2" fmla="*/ 257442 h 257442"/>
                <a:gd name="connsiteX3" fmla="*/ 54721 w 2706795"/>
                <a:gd name="connsiteY3" fmla="*/ 0 h 257442"/>
                <a:gd name="connsiteX0" fmla="*/ 2875109 w 2875109"/>
                <a:gd name="connsiteY0" fmla="*/ 0 h 257442"/>
                <a:gd name="connsiteX1" fmla="*/ 2652074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3035410 w 3035410"/>
                <a:gd name="connsiteY0" fmla="*/ 0 h 257442"/>
                <a:gd name="connsiteX1" fmla="*/ 2820388 w 3035410"/>
                <a:gd name="connsiteY1" fmla="*/ 257442 h 257442"/>
                <a:gd name="connsiteX2" fmla="*/ 0 w 3035410"/>
                <a:gd name="connsiteY2" fmla="*/ 257442 h 257442"/>
                <a:gd name="connsiteX3" fmla="*/ 54721 w 3035410"/>
                <a:gd name="connsiteY3" fmla="*/ 0 h 257442"/>
                <a:gd name="connsiteX0" fmla="*/ 3035410 w 3035410"/>
                <a:gd name="connsiteY0" fmla="*/ 0 h 257442"/>
                <a:gd name="connsiteX1" fmla="*/ 2980688 w 3035410"/>
                <a:gd name="connsiteY1" fmla="*/ 257442 h 257442"/>
                <a:gd name="connsiteX2" fmla="*/ 0 w 3035410"/>
                <a:gd name="connsiteY2" fmla="*/ 257442 h 257442"/>
                <a:gd name="connsiteX3" fmla="*/ 54721 w 3035410"/>
                <a:gd name="connsiteY3" fmla="*/ 0 h 257442"/>
                <a:gd name="connsiteX0" fmla="*/ 3035411 w 3035411"/>
                <a:gd name="connsiteY0" fmla="*/ 0 h 257442"/>
                <a:gd name="connsiteX1" fmla="*/ 2980689 w 3035411"/>
                <a:gd name="connsiteY1" fmla="*/ 257442 h 257442"/>
                <a:gd name="connsiteX2" fmla="*/ 0 w 3035411"/>
                <a:gd name="connsiteY2" fmla="*/ 257442 h 257442"/>
                <a:gd name="connsiteX3" fmla="*/ 54722 w 3035411"/>
                <a:gd name="connsiteY3" fmla="*/ 0 h 257442"/>
                <a:gd name="connsiteX0" fmla="*/ 3035411 w 3035411"/>
                <a:gd name="connsiteY0" fmla="*/ 0 h 257442"/>
                <a:gd name="connsiteX1" fmla="*/ 2980689 w 3035411"/>
                <a:gd name="connsiteY1" fmla="*/ 257442 h 257442"/>
                <a:gd name="connsiteX2" fmla="*/ 0 w 3035411"/>
                <a:gd name="connsiteY2" fmla="*/ 257442 h 257442"/>
                <a:gd name="connsiteX3" fmla="*/ 54722 w 3035411"/>
                <a:gd name="connsiteY3" fmla="*/ 0 h 257442"/>
                <a:gd name="connsiteX0" fmla="*/ 1356361 w 2980689"/>
                <a:gd name="connsiteY0" fmla="*/ 0 h 257442"/>
                <a:gd name="connsiteX1" fmla="*/ 2980689 w 2980689"/>
                <a:gd name="connsiteY1" fmla="*/ 257442 h 257442"/>
                <a:gd name="connsiteX2" fmla="*/ 0 w 2980689"/>
                <a:gd name="connsiteY2" fmla="*/ 257442 h 257442"/>
                <a:gd name="connsiteX3" fmla="*/ 54722 w 2980689"/>
                <a:gd name="connsiteY3" fmla="*/ 0 h 257442"/>
                <a:gd name="connsiteX0" fmla="*/ 1356361 w 1356361"/>
                <a:gd name="connsiteY0" fmla="*/ 0 h 257442"/>
                <a:gd name="connsiteX1" fmla="*/ 1301640 w 1356361"/>
                <a:gd name="connsiteY1" fmla="*/ 257442 h 257442"/>
                <a:gd name="connsiteX2" fmla="*/ 0 w 1356361"/>
                <a:gd name="connsiteY2" fmla="*/ 257442 h 257442"/>
                <a:gd name="connsiteX3" fmla="*/ 54722 w 1356361"/>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1 w 1356360"/>
                <a:gd name="connsiteY3" fmla="*/ 0 h 257442"/>
                <a:gd name="connsiteX0" fmla="*/ 1356360 w 1356360"/>
                <a:gd name="connsiteY0" fmla="*/ 0 h 257442"/>
                <a:gd name="connsiteX1" fmla="*/ 1301639 w 1356360"/>
                <a:gd name="connsiteY1" fmla="*/ 257442 h 257442"/>
                <a:gd name="connsiteX2" fmla="*/ 0 w 1356360"/>
                <a:gd name="connsiteY2" fmla="*/ 257442 h 257442"/>
                <a:gd name="connsiteX3" fmla="*/ 54720 w 1356360"/>
                <a:gd name="connsiteY3" fmla="*/ 0 h 257442"/>
                <a:gd name="connsiteX0" fmla="*/ 1619958 w 1619958"/>
                <a:gd name="connsiteY0" fmla="*/ 0 h 257442"/>
                <a:gd name="connsiteX1" fmla="*/ 1301639 w 1619958"/>
                <a:gd name="connsiteY1" fmla="*/ 257442 h 257442"/>
                <a:gd name="connsiteX2" fmla="*/ 0 w 1619958"/>
                <a:gd name="connsiteY2" fmla="*/ 257442 h 257442"/>
                <a:gd name="connsiteX3" fmla="*/ 54720 w 1619958"/>
                <a:gd name="connsiteY3" fmla="*/ 0 h 257442"/>
                <a:gd name="connsiteX0" fmla="*/ 1619958 w 1619958"/>
                <a:gd name="connsiteY0" fmla="*/ 0 h 257442"/>
                <a:gd name="connsiteX1" fmla="*/ 1565237 w 1619958"/>
                <a:gd name="connsiteY1" fmla="*/ 257442 h 257442"/>
                <a:gd name="connsiteX2" fmla="*/ 0 w 1619958"/>
                <a:gd name="connsiteY2" fmla="*/ 257442 h 257442"/>
                <a:gd name="connsiteX3" fmla="*/ 54720 w 1619958"/>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2 w 1619959"/>
                <a:gd name="connsiteY3" fmla="*/ 0 h 257442"/>
                <a:gd name="connsiteX0" fmla="*/ 1788274 w 1788274"/>
                <a:gd name="connsiteY0" fmla="*/ 0 h 257442"/>
                <a:gd name="connsiteX1" fmla="*/ 1565238 w 1788274"/>
                <a:gd name="connsiteY1" fmla="*/ 257442 h 257442"/>
                <a:gd name="connsiteX2" fmla="*/ 0 w 1788274"/>
                <a:gd name="connsiteY2" fmla="*/ 257442 h 257442"/>
                <a:gd name="connsiteX3" fmla="*/ 54722 w 1788274"/>
                <a:gd name="connsiteY3" fmla="*/ 0 h 257442"/>
                <a:gd name="connsiteX0" fmla="*/ 1788274 w 1788274"/>
                <a:gd name="connsiteY0" fmla="*/ 0 h 257442"/>
                <a:gd name="connsiteX1" fmla="*/ 1733552 w 1788274"/>
                <a:gd name="connsiteY1" fmla="*/ 257442 h 257442"/>
                <a:gd name="connsiteX2" fmla="*/ 0 w 1788274"/>
                <a:gd name="connsiteY2" fmla="*/ 257442 h 257442"/>
                <a:gd name="connsiteX3" fmla="*/ 54722 w 1788274"/>
                <a:gd name="connsiteY3" fmla="*/ 0 h 257442"/>
                <a:gd name="connsiteX0" fmla="*/ 1788274 w 1788274"/>
                <a:gd name="connsiteY0" fmla="*/ 0 h 257442"/>
                <a:gd name="connsiteX1" fmla="*/ 1733552 w 1788274"/>
                <a:gd name="connsiteY1" fmla="*/ 257442 h 257442"/>
                <a:gd name="connsiteX2" fmla="*/ 0 w 1788274"/>
                <a:gd name="connsiteY2" fmla="*/ 257442 h 257442"/>
                <a:gd name="connsiteX3" fmla="*/ 54722 w 1788274"/>
                <a:gd name="connsiteY3" fmla="*/ 0 h 257442"/>
                <a:gd name="connsiteX0" fmla="*/ 1788274 w 1788274"/>
                <a:gd name="connsiteY0" fmla="*/ 0 h 257442"/>
                <a:gd name="connsiteX1" fmla="*/ 1733552 w 1788274"/>
                <a:gd name="connsiteY1" fmla="*/ 257442 h 257442"/>
                <a:gd name="connsiteX2" fmla="*/ 0 w 1788274"/>
                <a:gd name="connsiteY2" fmla="*/ 257442 h 257442"/>
                <a:gd name="connsiteX3" fmla="*/ 54721 w 1788274"/>
                <a:gd name="connsiteY3" fmla="*/ 0 h 257442"/>
                <a:gd name="connsiteX0" fmla="*/ 1956589 w 1956589"/>
                <a:gd name="connsiteY0" fmla="*/ 0 h 257442"/>
                <a:gd name="connsiteX1" fmla="*/ 1733552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2225894 w 2225894"/>
                <a:gd name="connsiteY0" fmla="*/ 0 h 257442"/>
                <a:gd name="connsiteX1" fmla="*/ 1901868 w 2225894"/>
                <a:gd name="connsiteY1" fmla="*/ 257442 h 257442"/>
                <a:gd name="connsiteX2" fmla="*/ 0 w 2225894"/>
                <a:gd name="connsiteY2" fmla="*/ 257442 h 257442"/>
                <a:gd name="connsiteX3" fmla="*/ 54721 w 2225894"/>
                <a:gd name="connsiteY3" fmla="*/ 0 h 257442"/>
                <a:gd name="connsiteX0" fmla="*/ 2225894 w 2225894"/>
                <a:gd name="connsiteY0" fmla="*/ 0 h 257442"/>
                <a:gd name="connsiteX1" fmla="*/ 2171172 w 2225894"/>
                <a:gd name="connsiteY1" fmla="*/ 257442 h 257442"/>
                <a:gd name="connsiteX2" fmla="*/ 0 w 2225894"/>
                <a:gd name="connsiteY2" fmla="*/ 257442 h 257442"/>
                <a:gd name="connsiteX3" fmla="*/ 54721 w 2225894"/>
                <a:gd name="connsiteY3" fmla="*/ 0 h 257442"/>
                <a:gd name="connsiteX0" fmla="*/ 2225895 w 2225895"/>
                <a:gd name="connsiteY0" fmla="*/ 0 h 257442"/>
                <a:gd name="connsiteX1" fmla="*/ 2171173 w 2225895"/>
                <a:gd name="connsiteY1" fmla="*/ 257442 h 257442"/>
                <a:gd name="connsiteX2" fmla="*/ 0 w 2225895"/>
                <a:gd name="connsiteY2" fmla="*/ 257442 h 257442"/>
                <a:gd name="connsiteX3" fmla="*/ 54722 w 2225895"/>
                <a:gd name="connsiteY3" fmla="*/ 0 h 257442"/>
                <a:gd name="connsiteX0" fmla="*/ 2225895 w 2225895"/>
                <a:gd name="connsiteY0" fmla="*/ 0 h 257442"/>
                <a:gd name="connsiteX1" fmla="*/ 2171173 w 2225895"/>
                <a:gd name="connsiteY1" fmla="*/ 257442 h 257442"/>
                <a:gd name="connsiteX2" fmla="*/ 0 w 2225895"/>
                <a:gd name="connsiteY2" fmla="*/ 257442 h 257442"/>
                <a:gd name="connsiteX3" fmla="*/ 54722 w 2225895"/>
                <a:gd name="connsiteY3" fmla="*/ 0 h 257442"/>
                <a:gd name="connsiteX0" fmla="*/ 2403828 w 2403828"/>
                <a:gd name="connsiteY0" fmla="*/ 0 h 257442"/>
                <a:gd name="connsiteX1" fmla="*/ 2171173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1 w 2403828"/>
                <a:gd name="connsiteY3" fmla="*/ 0 h 257442"/>
                <a:gd name="connsiteX0" fmla="*/ 2589775 w 2589775"/>
                <a:gd name="connsiteY0" fmla="*/ 0 h 257442"/>
                <a:gd name="connsiteX1" fmla="*/ 2349106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750075 w 2750075"/>
                <a:gd name="connsiteY0" fmla="*/ 0 h 257442"/>
                <a:gd name="connsiteX1" fmla="*/ 25350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589775 w 2695354"/>
                <a:gd name="connsiteY0" fmla="*/ 0 h 257442"/>
                <a:gd name="connsiteX1" fmla="*/ 2695354 w 2695354"/>
                <a:gd name="connsiteY1" fmla="*/ 257442 h 257442"/>
                <a:gd name="connsiteX2" fmla="*/ 0 w 2695354"/>
                <a:gd name="connsiteY2" fmla="*/ 257442 h 257442"/>
                <a:gd name="connsiteX3" fmla="*/ 54721 w 2695354"/>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589774 w 2589774"/>
                <a:gd name="connsiteY0" fmla="*/ 0 h 257442"/>
                <a:gd name="connsiteX1" fmla="*/ 2535053 w 2589774"/>
                <a:gd name="connsiteY1" fmla="*/ 257442 h 257442"/>
                <a:gd name="connsiteX2" fmla="*/ 0 w 2589774"/>
                <a:gd name="connsiteY2" fmla="*/ 257442 h 257442"/>
                <a:gd name="connsiteX3" fmla="*/ 54720 w 2589774"/>
                <a:gd name="connsiteY3" fmla="*/ 0 h 257442"/>
                <a:gd name="connsiteX0" fmla="*/ 2589774 w 2589774"/>
                <a:gd name="connsiteY0" fmla="*/ 0 h 257442"/>
                <a:gd name="connsiteX1" fmla="*/ 2535053 w 2589774"/>
                <a:gd name="connsiteY1" fmla="*/ 257442 h 257442"/>
                <a:gd name="connsiteX2" fmla="*/ 0 w 2589774"/>
                <a:gd name="connsiteY2" fmla="*/ 257442 h 257442"/>
                <a:gd name="connsiteX3" fmla="*/ 54720 w 2589774"/>
                <a:gd name="connsiteY3" fmla="*/ 0 h 257442"/>
                <a:gd name="connsiteX0" fmla="*/ 2403826 w 2535053"/>
                <a:gd name="connsiteY0" fmla="*/ 0 h 257442"/>
                <a:gd name="connsiteX1" fmla="*/ 2535053 w 2535053"/>
                <a:gd name="connsiteY1" fmla="*/ 257442 h 257442"/>
                <a:gd name="connsiteX2" fmla="*/ 0 w 2535053"/>
                <a:gd name="connsiteY2" fmla="*/ 257442 h 257442"/>
                <a:gd name="connsiteX3" fmla="*/ 54720 w 2535053"/>
                <a:gd name="connsiteY3" fmla="*/ 0 h 257442"/>
                <a:gd name="connsiteX0" fmla="*/ 2403826 w 2403826"/>
                <a:gd name="connsiteY0" fmla="*/ 0 h 257442"/>
                <a:gd name="connsiteX1" fmla="*/ 2349106 w 2403826"/>
                <a:gd name="connsiteY1" fmla="*/ 257442 h 257442"/>
                <a:gd name="connsiteX2" fmla="*/ 0 w 2403826"/>
                <a:gd name="connsiteY2" fmla="*/ 257442 h 257442"/>
                <a:gd name="connsiteX3" fmla="*/ 54720 w 2403826"/>
                <a:gd name="connsiteY3" fmla="*/ 0 h 257442"/>
                <a:gd name="connsiteX0" fmla="*/ 2403826 w 2403826"/>
                <a:gd name="connsiteY0" fmla="*/ 0 h 257442"/>
                <a:gd name="connsiteX1" fmla="*/ 2349106 w 2403826"/>
                <a:gd name="connsiteY1" fmla="*/ 257442 h 257442"/>
                <a:gd name="connsiteX2" fmla="*/ 0 w 2403826"/>
                <a:gd name="connsiteY2" fmla="*/ 257442 h 257442"/>
                <a:gd name="connsiteX3" fmla="*/ 54720 w 2403826"/>
                <a:gd name="connsiteY3" fmla="*/ 0 h 257442"/>
                <a:gd name="connsiteX0" fmla="*/ 2403826 w 2403826"/>
                <a:gd name="connsiteY0" fmla="*/ 0 h 257442"/>
                <a:gd name="connsiteX1" fmla="*/ 2349106 w 2403826"/>
                <a:gd name="connsiteY1" fmla="*/ 257442 h 257442"/>
                <a:gd name="connsiteX2" fmla="*/ 0 w 2403826"/>
                <a:gd name="connsiteY2" fmla="*/ 257442 h 257442"/>
                <a:gd name="connsiteX3" fmla="*/ 54721 w 2403826"/>
                <a:gd name="connsiteY3" fmla="*/ 0 h 257442"/>
                <a:gd name="connsiteX0" fmla="*/ 2225894 w 2349106"/>
                <a:gd name="connsiteY0" fmla="*/ 0 h 257442"/>
                <a:gd name="connsiteX1" fmla="*/ 2349106 w 2349106"/>
                <a:gd name="connsiteY1" fmla="*/ 257442 h 257442"/>
                <a:gd name="connsiteX2" fmla="*/ 0 w 2349106"/>
                <a:gd name="connsiteY2" fmla="*/ 257442 h 257442"/>
                <a:gd name="connsiteX3" fmla="*/ 54721 w 2349106"/>
                <a:gd name="connsiteY3" fmla="*/ 0 h 257442"/>
                <a:gd name="connsiteX0" fmla="*/ 2225894 w 2225894"/>
                <a:gd name="connsiteY0" fmla="*/ 0 h 257442"/>
                <a:gd name="connsiteX1" fmla="*/ 2171173 w 2225894"/>
                <a:gd name="connsiteY1" fmla="*/ 257442 h 257442"/>
                <a:gd name="connsiteX2" fmla="*/ 0 w 2225894"/>
                <a:gd name="connsiteY2" fmla="*/ 257442 h 257442"/>
                <a:gd name="connsiteX3" fmla="*/ 54721 w 2225894"/>
                <a:gd name="connsiteY3" fmla="*/ 0 h 257442"/>
                <a:gd name="connsiteX0" fmla="*/ 2225894 w 2225894"/>
                <a:gd name="connsiteY0" fmla="*/ 0 h 257442"/>
                <a:gd name="connsiteX1" fmla="*/ 2171173 w 2225894"/>
                <a:gd name="connsiteY1" fmla="*/ 257442 h 257442"/>
                <a:gd name="connsiteX2" fmla="*/ 0 w 2225894"/>
                <a:gd name="connsiteY2" fmla="*/ 257442 h 257442"/>
                <a:gd name="connsiteX3" fmla="*/ 54721 w 2225894"/>
                <a:gd name="connsiteY3" fmla="*/ 0 h 257442"/>
                <a:gd name="connsiteX0" fmla="*/ 2225894 w 2225894"/>
                <a:gd name="connsiteY0" fmla="*/ 0 h 257442"/>
                <a:gd name="connsiteX1" fmla="*/ 2171173 w 2225894"/>
                <a:gd name="connsiteY1" fmla="*/ 257442 h 257442"/>
                <a:gd name="connsiteX2" fmla="*/ 0 w 2225894"/>
                <a:gd name="connsiteY2" fmla="*/ 257442 h 257442"/>
                <a:gd name="connsiteX3" fmla="*/ 54721 w 2225894"/>
                <a:gd name="connsiteY3" fmla="*/ 0 h 257442"/>
                <a:gd name="connsiteX0" fmla="*/ 2057578 w 2171173"/>
                <a:gd name="connsiteY0" fmla="*/ 0 h 257442"/>
                <a:gd name="connsiteX1" fmla="*/ 2171173 w 2171173"/>
                <a:gd name="connsiteY1" fmla="*/ 257442 h 257442"/>
                <a:gd name="connsiteX2" fmla="*/ 0 w 2171173"/>
                <a:gd name="connsiteY2" fmla="*/ 257442 h 257442"/>
                <a:gd name="connsiteX3" fmla="*/ 54721 w 2171173"/>
                <a:gd name="connsiteY3" fmla="*/ 0 h 257442"/>
                <a:gd name="connsiteX0" fmla="*/ 2057578 w 2057578"/>
                <a:gd name="connsiteY0" fmla="*/ 0 h 257442"/>
                <a:gd name="connsiteX1" fmla="*/ 2002858 w 2057578"/>
                <a:gd name="connsiteY1" fmla="*/ 257442 h 257442"/>
                <a:gd name="connsiteX2" fmla="*/ 0 w 2057578"/>
                <a:gd name="connsiteY2" fmla="*/ 257442 h 257442"/>
                <a:gd name="connsiteX3" fmla="*/ 54721 w 2057578"/>
                <a:gd name="connsiteY3" fmla="*/ 0 h 257442"/>
                <a:gd name="connsiteX0" fmla="*/ 2057577 w 2057577"/>
                <a:gd name="connsiteY0" fmla="*/ 0 h 257442"/>
                <a:gd name="connsiteX1" fmla="*/ 2002857 w 2057577"/>
                <a:gd name="connsiteY1" fmla="*/ 257442 h 257442"/>
                <a:gd name="connsiteX2" fmla="*/ 0 w 2057577"/>
                <a:gd name="connsiteY2" fmla="*/ 257442 h 257442"/>
                <a:gd name="connsiteX3" fmla="*/ 54720 w 2057577"/>
                <a:gd name="connsiteY3" fmla="*/ 0 h 257442"/>
                <a:gd name="connsiteX0" fmla="*/ 2057577 w 2057577"/>
                <a:gd name="connsiteY0" fmla="*/ 0 h 257442"/>
                <a:gd name="connsiteX1" fmla="*/ 2002857 w 2057577"/>
                <a:gd name="connsiteY1" fmla="*/ 257442 h 257442"/>
                <a:gd name="connsiteX2" fmla="*/ 0 w 2057577"/>
                <a:gd name="connsiteY2" fmla="*/ 257442 h 257442"/>
                <a:gd name="connsiteX3" fmla="*/ 54721 w 2057577"/>
                <a:gd name="connsiteY3" fmla="*/ 0 h 257442"/>
                <a:gd name="connsiteX0" fmla="*/ 1956589 w 2002857"/>
                <a:gd name="connsiteY0" fmla="*/ 0 h 257442"/>
                <a:gd name="connsiteX1" fmla="*/ 2002857 w 2002857"/>
                <a:gd name="connsiteY1" fmla="*/ 257442 h 257442"/>
                <a:gd name="connsiteX2" fmla="*/ 0 w 2002857"/>
                <a:gd name="connsiteY2" fmla="*/ 257442 h 257442"/>
                <a:gd name="connsiteX3" fmla="*/ 54721 w 2002857"/>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788273 w 1901868"/>
                <a:gd name="connsiteY0" fmla="*/ 0 h 257442"/>
                <a:gd name="connsiteX1" fmla="*/ 1901868 w 1901868"/>
                <a:gd name="connsiteY1" fmla="*/ 257442 h 257442"/>
                <a:gd name="connsiteX2" fmla="*/ 0 w 1901868"/>
                <a:gd name="connsiteY2" fmla="*/ 257442 h 257442"/>
                <a:gd name="connsiteX3" fmla="*/ 54721 w 1901868"/>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2 w 1788272"/>
                <a:gd name="connsiteY0" fmla="*/ 0 h 257442"/>
                <a:gd name="connsiteX1" fmla="*/ 1733551 w 1788272"/>
                <a:gd name="connsiteY1" fmla="*/ 257442 h 257442"/>
                <a:gd name="connsiteX2" fmla="*/ 0 w 1788272"/>
                <a:gd name="connsiteY2" fmla="*/ 257442 h 257442"/>
                <a:gd name="connsiteX3" fmla="*/ 54720 w 1788272"/>
                <a:gd name="connsiteY3" fmla="*/ 0 h 257442"/>
                <a:gd name="connsiteX0" fmla="*/ 1788272 w 1788272"/>
                <a:gd name="connsiteY0" fmla="*/ 0 h 257442"/>
                <a:gd name="connsiteX1" fmla="*/ 1733551 w 1788272"/>
                <a:gd name="connsiteY1" fmla="*/ 257442 h 257442"/>
                <a:gd name="connsiteX2" fmla="*/ 0 w 1788272"/>
                <a:gd name="connsiteY2" fmla="*/ 257442 h 257442"/>
                <a:gd name="connsiteX3" fmla="*/ 54720 w 1788272"/>
                <a:gd name="connsiteY3" fmla="*/ 0 h 257442"/>
                <a:gd name="connsiteX0" fmla="*/ 1619958 w 1733551"/>
                <a:gd name="connsiteY0" fmla="*/ 0 h 257442"/>
                <a:gd name="connsiteX1" fmla="*/ 1733551 w 1733551"/>
                <a:gd name="connsiteY1" fmla="*/ 257442 h 257442"/>
                <a:gd name="connsiteX2" fmla="*/ 0 w 1733551"/>
                <a:gd name="connsiteY2" fmla="*/ 257442 h 257442"/>
                <a:gd name="connsiteX3" fmla="*/ 54720 w 1733551"/>
                <a:gd name="connsiteY3" fmla="*/ 0 h 257442"/>
                <a:gd name="connsiteX0" fmla="*/ 1619958 w 1619958"/>
                <a:gd name="connsiteY0" fmla="*/ 0 h 257442"/>
                <a:gd name="connsiteX1" fmla="*/ 1565238 w 1619958"/>
                <a:gd name="connsiteY1" fmla="*/ 257442 h 257442"/>
                <a:gd name="connsiteX2" fmla="*/ 0 w 1619958"/>
                <a:gd name="connsiteY2" fmla="*/ 257442 h 257442"/>
                <a:gd name="connsiteX3" fmla="*/ 54720 w 1619958"/>
                <a:gd name="connsiteY3" fmla="*/ 0 h 257442"/>
                <a:gd name="connsiteX0" fmla="*/ 1619958 w 1619958"/>
                <a:gd name="connsiteY0" fmla="*/ 0 h 257442"/>
                <a:gd name="connsiteX1" fmla="*/ 1565238 w 1619958"/>
                <a:gd name="connsiteY1" fmla="*/ 257442 h 257442"/>
                <a:gd name="connsiteX2" fmla="*/ 0 w 1619958"/>
                <a:gd name="connsiteY2" fmla="*/ 257442 h 257442"/>
                <a:gd name="connsiteX3" fmla="*/ 54720 w 1619958"/>
                <a:gd name="connsiteY3" fmla="*/ 0 h 257442"/>
                <a:gd name="connsiteX0" fmla="*/ 1619958 w 1619958"/>
                <a:gd name="connsiteY0" fmla="*/ 0 h 257442"/>
                <a:gd name="connsiteX1" fmla="*/ 1565238 w 1619958"/>
                <a:gd name="connsiteY1" fmla="*/ 257442 h 257442"/>
                <a:gd name="connsiteX2" fmla="*/ 0 w 1619958"/>
                <a:gd name="connsiteY2" fmla="*/ 257442 h 257442"/>
                <a:gd name="connsiteX3" fmla="*/ 54721 w 1619958"/>
                <a:gd name="connsiteY3" fmla="*/ 0 h 257442"/>
                <a:gd name="connsiteX0" fmla="*/ 1457350 w 1565238"/>
                <a:gd name="connsiteY0" fmla="*/ 0 h 257442"/>
                <a:gd name="connsiteX1" fmla="*/ 1565238 w 1565238"/>
                <a:gd name="connsiteY1" fmla="*/ 257442 h 257442"/>
                <a:gd name="connsiteX2" fmla="*/ 0 w 1565238"/>
                <a:gd name="connsiteY2" fmla="*/ 257442 h 257442"/>
                <a:gd name="connsiteX3" fmla="*/ 54721 w 1565238"/>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457350 w 1457350"/>
                <a:gd name="connsiteY0" fmla="*/ 0 h 257442"/>
                <a:gd name="connsiteX1" fmla="*/ 1402629 w 1457350"/>
                <a:gd name="connsiteY1" fmla="*/ 257442 h 257442"/>
                <a:gd name="connsiteX2" fmla="*/ 0 w 1457350"/>
                <a:gd name="connsiteY2" fmla="*/ 257442 h 257442"/>
                <a:gd name="connsiteX3" fmla="*/ 54721 w 1457350"/>
                <a:gd name="connsiteY3" fmla="*/ 0 h 257442"/>
                <a:gd name="connsiteX0" fmla="*/ 1356360 w 1402629"/>
                <a:gd name="connsiteY0" fmla="*/ 0 h 257442"/>
                <a:gd name="connsiteX1" fmla="*/ 1402629 w 1402629"/>
                <a:gd name="connsiteY1" fmla="*/ 257442 h 257442"/>
                <a:gd name="connsiteX2" fmla="*/ 0 w 1402629"/>
                <a:gd name="connsiteY2" fmla="*/ 257442 h 257442"/>
                <a:gd name="connsiteX3" fmla="*/ 54721 w 1402629"/>
                <a:gd name="connsiteY3" fmla="*/ 0 h 257442"/>
                <a:gd name="connsiteX0" fmla="*/ 1356360 w 1356360"/>
                <a:gd name="connsiteY0" fmla="*/ 0 h 257442"/>
                <a:gd name="connsiteX1" fmla="*/ 1301640 w 1356360"/>
                <a:gd name="connsiteY1" fmla="*/ 257442 h 257442"/>
                <a:gd name="connsiteX2" fmla="*/ 0 w 1356360"/>
                <a:gd name="connsiteY2" fmla="*/ 257442 h 257442"/>
                <a:gd name="connsiteX3" fmla="*/ 54721 w 1356360"/>
                <a:gd name="connsiteY3" fmla="*/ 0 h 257442"/>
                <a:gd name="connsiteX0" fmla="*/ 1356359 w 1356359"/>
                <a:gd name="connsiteY0" fmla="*/ 0 h 257442"/>
                <a:gd name="connsiteX1" fmla="*/ 1301639 w 1356359"/>
                <a:gd name="connsiteY1" fmla="*/ 257442 h 257442"/>
                <a:gd name="connsiteX2" fmla="*/ 0 w 1356359"/>
                <a:gd name="connsiteY2" fmla="*/ 257442 h 257442"/>
                <a:gd name="connsiteX3" fmla="*/ 54720 w 1356359"/>
                <a:gd name="connsiteY3" fmla="*/ 0 h 257442"/>
                <a:gd name="connsiteX0" fmla="*/ 1356359 w 1356359"/>
                <a:gd name="connsiteY0" fmla="*/ 0 h 257442"/>
                <a:gd name="connsiteX1" fmla="*/ 1301639 w 1356359"/>
                <a:gd name="connsiteY1" fmla="*/ 257442 h 257442"/>
                <a:gd name="connsiteX2" fmla="*/ 0 w 1356359"/>
                <a:gd name="connsiteY2" fmla="*/ 257442 h 257442"/>
                <a:gd name="connsiteX3" fmla="*/ 54721 w 1356359"/>
                <a:gd name="connsiteY3" fmla="*/ 0 h 257442"/>
                <a:gd name="connsiteX0" fmla="*/ 1619959 w 1619959"/>
                <a:gd name="connsiteY0" fmla="*/ 0 h 257442"/>
                <a:gd name="connsiteX1" fmla="*/ 1301639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619959 w 1619959"/>
                <a:gd name="connsiteY0" fmla="*/ 0 h 257442"/>
                <a:gd name="connsiteX1" fmla="*/ 1565238 w 1619959"/>
                <a:gd name="connsiteY1" fmla="*/ 257442 h 257442"/>
                <a:gd name="connsiteX2" fmla="*/ 0 w 1619959"/>
                <a:gd name="connsiteY2" fmla="*/ 257442 h 257442"/>
                <a:gd name="connsiteX3" fmla="*/ 54721 w 1619959"/>
                <a:gd name="connsiteY3" fmla="*/ 0 h 257442"/>
                <a:gd name="connsiteX0" fmla="*/ 1788273 w 1788273"/>
                <a:gd name="connsiteY0" fmla="*/ 0 h 257442"/>
                <a:gd name="connsiteX1" fmla="*/ 1565238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788273 w 1788273"/>
                <a:gd name="connsiteY0" fmla="*/ 0 h 257442"/>
                <a:gd name="connsiteX1" fmla="*/ 1733552 w 1788273"/>
                <a:gd name="connsiteY1" fmla="*/ 257442 h 257442"/>
                <a:gd name="connsiteX2" fmla="*/ 0 w 1788273"/>
                <a:gd name="connsiteY2" fmla="*/ 257442 h 257442"/>
                <a:gd name="connsiteX3" fmla="*/ 54721 w 1788273"/>
                <a:gd name="connsiteY3" fmla="*/ 0 h 257442"/>
                <a:gd name="connsiteX0" fmla="*/ 1956589 w 1956589"/>
                <a:gd name="connsiteY0" fmla="*/ 0 h 257442"/>
                <a:gd name="connsiteX1" fmla="*/ 1733552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1956589 w 1956589"/>
                <a:gd name="connsiteY0" fmla="*/ 0 h 257442"/>
                <a:gd name="connsiteX1" fmla="*/ 1901868 w 1956589"/>
                <a:gd name="connsiteY1" fmla="*/ 257442 h 257442"/>
                <a:gd name="connsiteX2" fmla="*/ 0 w 1956589"/>
                <a:gd name="connsiteY2" fmla="*/ 257442 h 257442"/>
                <a:gd name="connsiteX3" fmla="*/ 54721 w 1956589"/>
                <a:gd name="connsiteY3" fmla="*/ 0 h 257442"/>
                <a:gd name="connsiteX0" fmla="*/ 2225894 w 2225894"/>
                <a:gd name="connsiteY0" fmla="*/ 0 h 257442"/>
                <a:gd name="connsiteX1" fmla="*/ 1901868 w 2225894"/>
                <a:gd name="connsiteY1" fmla="*/ 257442 h 257442"/>
                <a:gd name="connsiteX2" fmla="*/ 0 w 2225894"/>
                <a:gd name="connsiteY2" fmla="*/ 257442 h 257442"/>
                <a:gd name="connsiteX3" fmla="*/ 54721 w 2225894"/>
                <a:gd name="connsiteY3" fmla="*/ 0 h 257442"/>
                <a:gd name="connsiteX0" fmla="*/ 2225894 w 2225894"/>
                <a:gd name="connsiteY0" fmla="*/ 0 h 257442"/>
                <a:gd name="connsiteX1" fmla="*/ 2171172 w 2225894"/>
                <a:gd name="connsiteY1" fmla="*/ 257442 h 257442"/>
                <a:gd name="connsiteX2" fmla="*/ 0 w 2225894"/>
                <a:gd name="connsiteY2" fmla="*/ 257442 h 257442"/>
                <a:gd name="connsiteX3" fmla="*/ 54721 w 2225894"/>
                <a:gd name="connsiteY3" fmla="*/ 0 h 257442"/>
                <a:gd name="connsiteX0" fmla="*/ 2225895 w 2225895"/>
                <a:gd name="connsiteY0" fmla="*/ 0 h 257442"/>
                <a:gd name="connsiteX1" fmla="*/ 2171173 w 2225895"/>
                <a:gd name="connsiteY1" fmla="*/ 257442 h 257442"/>
                <a:gd name="connsiteX2" fmla="*/ 0 w 2225895"/>
                <a:gd name="connsiteY2" fmla="*/ 257442 h 257442"/>
                <a:gd name="connsiteX3" fmla="*/ 54722 w 2225895"/>
                <a:gd name="connsiteY3" fmla="*/ 0 h 257442"/>
                <a:gd name="connsiteX0" fmla="*/ 2225895 w 2225895"/>
                <a:gd name="connsiteY0" fmla="*/ 0 h 257442"/>
                <a:gd name="connsiteX1" fmla="*/ 2171173 w 2225895"/>
                <a:gd name="connsiteY1" fmla="*/ 257442 h 257442"/>
                <a:gd name="connsiteX2" fmla="*/ 0 w 2225895"/>
                <a:gd name="connsiteY2" fmla="*/ 257442 h 257442"/>
                <a:gd name="connsiteX3" fmla="*/ 54722 w 2225895"/>
                <a:gd name="connsiteY3" fmla="*/ 0 h 257442"/>
                <a:gd name="connsiteX0" fmla="*/ 2403828 w 2403828"/>
                <a:gd name="connsiteY0" fmla="*/ 0 h 257442"/>
                <a:gd name="connsiteX1" fmla="*/ 2171173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2 w 2403828"/>
                <a:gd name="connsiteY3" fmla="*/ 0 h 257442"/>
                <a:gd name="connsiteX0" fmla="*/ 2403828 w 2403828"/>
                <a:gd name="connsiteY0" fmla="*/ 0 h 257442"/>
                <a:gd name="connsiteX1" fmla="*/ 2349106 w 2403828"/>
                <a:gd name="connsiteY1" fmla="*/ 257442 h 257442"/>
                <a:gd name="connsiteX2" fmla="*/ 0 w 2403828"/>
                <a:gd name="connsiteY2" fmla="*/ 257442 h 257442"/>
                <a:gd name="connsiteX3" fmla="*/ 54721 w 2403828"/>
                <a:gd name="connsiteY3" fmla="*/ 0 h 257442"/>
                <a:gd name="connsiteX0" fmla="*/ 2589775 w 2589775"/>
                <a:gd name="connsiteY0" fmla="*/ 0 h 257442"/>
                <a:gd name="connsiteX1" fmla="*/ 2349106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589775 w 2589775"/>
                <a:gd name="connsiteY0" fmla="*/ 0 h 257442"/>
                <a:gd name="connsiteX1" fmla="*/ 2535054 w 2589775"/>
                <a:gd name="connsiteY1" fmla="*/ 257442 h 257442"/>
                <a:gd name="connsiteX2" fmla="*/ 0 w 2589775"/>
                <a:gd name="connsiteY2" fmla="*/ 257442 h 257442"/>
                <a:gd name="connsiteX3" fmla="*/ 54721 w 2589775"/>
                <a:gd name="connsiteY3" fmla="*/ 0 h 257442"/>
                <a:gd name="connsiteX0" fmla="*/ 2750075 w 2750075"/>
                <a:gd name="connsiteY0" fmla="*/ 0 h 257442"/>
                <a:gd name="connsiteX1" fmla="*/ 25350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750075 w 2750075"/>
                <a:gd name="connsiteY0" fmla="*/ 0 h 257442"/>
                <a:gd name="connsiteX1" fmla="*/ 2695354 w 2750075"/>
                <a:gd name="connsiteY1" fmla="*/ 257442 h 257442"/>
                <a:gd name="connsiteX2" fmla="*/ 0 w 2750075"/>
                <a:gd name="connsiteY2" fmla="*/ 257442 h 257442"/>
                <a:gd name="connsiteX3" fmla="*/ 54721 w 2750075"/>
                <a:gd name="connsiteY3" fmla="*/ 0 h 257442"/>
                <a:gd name="connsiteX0" fmla="*/ 2910376 w 2910376"/>
                <a:gd name="connsiteY0" fmla="*/ 0 h 257442"/>
                <a:gd name="connsiteX1" fmla="*/ 2695354 w 2910376"/>
                <a:gd name="connsiteY1" fmla="*/ 257442 h 257442"/>
                <a:gd name="connsiteX2" fmla="*/ 0 w 2910376"/>
                <a:gd name="connsiteY2" fmla="*/ 257442 h 257442"/>
                <a:gd name="connsiteX3" fmla="*/ 54721 w 2910376"/>
                <a:gd name="connsiteY3" fmla="*/ 0 h 257442"/>
                <a:gd name="connsiteX0" fmla="*/ 2910376 w 2910376"/>
                <a:gd name="connsiteY0" fmla="*/ 0 h 257442"/>
                <a:gd name="connsiteX1" fmla="*/ 2855654 w 2910376"/>
                <a:gd name="connsiteY1" fmla="*/ 257442 h 257442"/>
                <a:gd name="connsiteX2" fmla="*/ 0 w 2910376"/>
                <a:gd name="connsiteY2" fmla="*/ 257442 h 257442"/>
                <a:gd name="connsiteX3" fmla="*/ 54721 w 2910376"/>
                <a:gd name="connsiteY3" fmla="*/ 0 h 257442"/>
                <a:gd name="connsiteX0" fmla="*/ 2910377 w 2910377"/>
                <a:gd name="connsiteY0" fmla="*/ 0 h 257442"/>
                <a:gd name="connsiteX1" fmla="*/ 2855655 w 2910377"/>
                <a:gd name="connsiteY1" fmla="*/ 257442 h 257442"/>
                <a:gd name="connsiteX2" fmla="*/ 0 w 2910377"/>
                <a:gd name="connsiteY2" fmla="*/ 257442 h 257442"/>
                <a:gd name="connsiteX3" fmla="*/ 54722 w 2910377"/>
                <a:gd name="connsiteY3" fmla="*/ 0 h 257442"/>
                <a:gd name="connsiteX0" fmla="*/ 2910377 w 2910377"/>
                <a:gd name="connsiteY0" fmla="*/ 0 h 257442"/>
                <a:gd name="connsiteX1" fmla="*/ 2855655 w 2910377"/>
                <a:gd name="connsiteY1" fmla="*/ 257442 h 257442"/>
                <a:gd name="connsiteX2" fmla="*/ 0 w 2910377"/>
                <a:gd name="connsiteY2" fmla="*/ 257442 h 257442"/>
                <a:gd name="connsiteX3" fmla="*/ 54722 w 2910377"/>
                <a:gd name="connsiteY3" fmla="*/ 0 h 257442"/>
                <a:gd name="connsiteX0" fmla="*/ 3163651 w 3163651"/>
                <a:gd name="connsiteY0" fmla="*/ 0 h 257442"/>
                <a:gd name="connsiteX1" fmla="*/ 2855655 w 3163651"/>
                <a:gd name="connsiteY1" fmla="*/ 257442 h 257442"/>
                <a:gd name="connsiteX2" fmla="*/ 0 w 3163651"/>
                <a:gd name="connsiteY2" fmla="*/ 257442 h 257442"/>
                <a:gd name="connsiteX3" fmla="*/ 54722 w 3163651"/>
                <a:gd name="connsiteY3" fmla="*/ 0 h 257442"/>
                <a:gd name="connsiteX0" fmla="*/ 3163651 w 3163651"/>
                <a:gd name="connsiteY0" fmla="*/ 0 h 257442"/>
                <a:gd name="connsiteX1" fmla="*/ 3108930 w 3163651"/>
                <a:gd name="connsiteY1" fmla="*/ 257442 h 257442"/>
                <a:gd name="connsiteX2" fmla="*/ 0 w 3163651"/>
                <a:gd name="connsiteY2" fmla="*/ 257442 h 257442"/>
                <a:gd name="connsiteX3" fmla="*/ 54722 w 3163651"/>
                <a:gd name="connsiteY3" fmla="*/ 0 h 257442"/>
                <a:gd name="connsiteX0" fmla="*/ 3163650 w 3163650"/>
                <a:gd name="connsiteY0" fmla="*/ 0 h 257442"/>
                <a:gd name="connsiteX1" fmla="*/ 3108929 w 3163650"/>
                <a:gd name="connsiteY1" fmla="*/ 257442 h 257442"/>
                <a:gd name="connsiteX2" fmla="*/ 0 w 3163650"/>
                <a:gd name="connsiteY2" fmla="*/ 257442 h 257442"/>
                <a:gd name="connsiteX3" fmla="*/ 54721 w 3163650"/>
                <a:gd name="connsiteY3" fmla="*/ 0 h 257442"/>
                <a:gd name="connsiteX0" fmla="*/ 3163650 w 3163650"/>
                <a:gd name="connsiteY0" fmla="*/ 0 h 257442"/>
                <a:gd name="connsiteX1" fmla="*/ 3108929 w 3163650"/>
                <a:gd name="connsiteY1" fmla="*/ 257442 h 257442"/>
                <a:gd name="connsiteX2" fmla="*/ 0 w 3163650"/>
                <a:gd name="connsiteY2" fmla="*/ 257442 h 257442"/>
                <a:gd name="connsiteX3" fmla="*/ 54720 w 3163650"/>
                <a:gd name="connsiteY3" fmla="*/ 0 h 257442"/>
                <a:gd name="connsiteX0" fmla="*/ 3416923 w 3416923"/>
                <a:gd name="connsiteY0" fmla="*/ 0 h 257442"/>
                <a:gd name="connsiteX1" fmla="*/ 3108929 w 3416923"/>
                <a:gd name="connsiteY1" fmla="*/ 257442 h 257442"/>
                <a:gd name="connsiteX2" fmla="*/ 0 w 3416923"/>
                <a:gd name="connsiteY2" fmla="*/ 257442 h 257442"/>
                <a:gd name="connsiteX3" fmla="*/ 54720 w 3416923"/>
                <a:gd name="connsiteY3" fmla="*/ 0 h 257442"/>
                <a:gd name="connsiteX0" fmla="*/ 3416923 w 3416923"/>
                <a:gd name="connsiteY0" fmla="*/ 0 h 257442"/>
                <a:gd name="connsiteX1" fmla="*/ 3362202 w 3416923"/>
                <a:gd name="connsiteY1" fmla="*/ 257442 h 257442"/>
                <a:gd name="connsiteX2" fmla="*/ 0 w 3416923"/>
                <a:gd name="connsiteY2" fmla="*/ 257442 h 257442"/>
                <a:gd name="connsiteX3" fmla="*/ 54720 w 3416923"/>
                <a:gd name="connsiteY3" fmla="*/ 0 h 257442"/>
                <a:gd name="connsiteX0" fmla="*/ 3416924 w 3416924"/>
                <a:gd name="connsiteY0" fmla="*/ 0 h 257442"/>
                <a:gd name="connsiteX1" fmla="*/ 3362203 w 3416924"/>
                <a:gd name="connsiteY1" fmla="*/ 257442 h 257442"/>
                <a:gd name="connsiteX2" fmla="*/ 0 w 3416924"/>
                <a:gd name="connsiteY2" fmla="*/ 257442 h 257442"/>
                <a:gd name="connsiteX3" fmla="*/ 54721 w 3416924"/>
                <a:gd name="connsiteY3" fmla="*/ 0 h 257442"/>
                <a:gd name="connsiteX0" fmla="*/ 3416924 w 3416924"/>
                <a:gd name="connsiteY0" fmla="*/ 0 h 257442"/>
                <a:gd name="connsiteX1" fmla="*/ 3362203 w 3416924"/>
                <a:gd name="connsiteY1" fmla="*/ 257442 h 257442"/>
                <a:gd name="connsiteX2" fmla="*/ 0 w 3416924"/>
                <a:gd name="connsiteY2" fmla="*/ 257442 h 257442"/>
                <a:gd name="connsiteX3" fmla="*/ 54721 w 3416924"/>
                <a:gd name="connsiteY3" fmla="*/ 0 h 257442"/>
                <a:gd name="connsiteX0" fmla="*/ 2209864 w 3362203"/>
                <a:gd name="connsiteY0" fmla="*/ 0 h 257442"/>
                <a:gd name="connsiteX1" fmla="*/ 3362203 w 3362203"/>
                <a:gd name="connsiteY1" fmla="*/ 257442 h 257442"/>
                <a:gd name="connsiteX2" fmla="*/ 0 w 3362203"/>
                <a:gd name="connsiteY2" fmla="*/ 257442 h 257442"/>
                <a:gd name="connsiteX3" fmla="*/ 54721 w 3362203"/>
                <a:gd name="connsiteY3" fmla="*/ 0 h 257442"/>
                <a:gd name="connsiteX0" fmla="*/ 2209864 w 2209864"/>
                <a:gd name="connsiteY0" fmla="*/ 0 h 257442"/>
                <a:gd name="connsiteX1" fmla="*/ 2155144 w 2209864"/>
                <a:gd name="connsiteY1" fmla="*/ 257442 h 257442"/>
                <a:gd name="connsiteX2" fmla="*/ 0 w 2209864"/>
                <a:gd name="connsiteY2" fmla="*/ 257442 h 257442"/>
                <a:gd name="connsiteX3" fmla="*/ 54721 w 2209864"/>
                <a:gd name="connsiteY3" fmla="*/ 0 h 257442"/>
                <a:gd name="connsiteX0" fmla="*/ 2209863 w 2209863"/>
                <a:gd name="connsiteY0" fmla="*/ 0 h 257442"/>
                <a:gd name="connsiteX1" fmla="*/ 2155143 w 2209863"/>
                <a:gd name="connsiteY1" fmla="*/ 257442 h 257442"/>
                <a:gd name="connsiteX2" fmla="*/ 0 w 2209863"/>
                <a:gd name="connsiteY2" fmla="*/ 257442 h 257442"/>
                <a:gd name="connsiteX3" fmla="*/ 54720 w 2209863"/>
                <a:gd name="connsiteY3" fmla="*/ 0 h 257442"/>
                <a:gd name="connsiteX0" fmla="*/ 2209863 w 2209863"/>
                <a:gd name="connsiteY0" fmla="*/ 0 h 257442"/>
                <a:gd name="connsiteX1" fmla="*/ 2155143 w 2209863"/>
                <a:gd name="connsiteY1" fmla="*/ 257442 h 257442"/>
                <a:gd name="connsiteX2" fmla="*/ 0 w 2209863"/>
                <a:gd name="connsiteY2" fmla="*/ 257442 h 257442"/>
                <a:gd name="connsiteX3" fmla="*/ 54721 w 2209863"/>
                <a:gd name="connsiteY3" fmla="*/ 0 h 257442"/>
                <a:gd name="connsiteX0" fmla="*/ 2378179 w 2378179"/>
                <a:gd name="connsiteY0" fmla="*/ 0 h 257442"/>
                <a:gd name="connsiteX1" fmla="*/ 2155143 w 2378179"/>
                <a:gd name="connsiteY1" fmla="*/ 257442 h 257442"/>
                <a:gd name="connsiteX2" fmla="*/ 0 w 2378179"/>
                <a:gd name="connsiteY2" fmla="*/ 257442 h 257442"/>
                <a:gd name="connsiteX3" fmla="*/ 54721 w 2378179"/>
                <a:gd name="connsiteY3" fmla="*/ 0 h 257442"/>
                <a:gd name="connsiteX0" fmla="*/ 2378179 w 2378179"/>
                <a:gd name="connsiteY0" fmla="*/ 0 h 257442"/>
                <a:gd name="connsiteX1" fmla="*/ 2323458 w 2378179"/>
                <a:gd name="connsiteY1" fmla="*/ 257442 h 257442"/>
                <a:gd name="connsiteX2" fmla="*/ 0 w 2378179"/>
                <a:gd name="connsiteY2" fmla="*/ 257442 h 257442"/>
                <a:gd name="connsiteX3" fmla="*/ 54721 w 2378179"/>
                <a:gd name="connsiteY3" fmla="*/ 0 h 257442"/>
                <a:gd name="connsiteX0" fmla="*/ 2378179 w 2378179"/>
                <a:gd name="connsiteY0" fmla="*/ 0 h 257442"/>
                <a:gd name="connsiteX1" fmla="*/ 2323458 w 2378179"/>
                <a:gd name="connsiteY1" fmla="*/ 257442 h 257442"/>
                <a:gd name="connsiteX2" fmla="*/ 0 w 2378179"/>
                <a:gd name="connsiteY2" fmla="*/ 257442 h 257442"/>
                <a:gd name="connsiteX3" fmla="*/ 54721 w 2378179"/>
                <a:gd name="connsiteY3" fmla="*/ 0 h 257442"/>
                <a:gd name="connsiteX0" fmla="*/ 2378179 w 2378179"/>
                <a:gd name="connsiteY0" fmla="*/ 0 h 257442"/>
                <a:gd name="connsiteX1" fmla="*/ 2323458 w 2378179"/>
                <a:gd name="connsiteY1" fmla="*/ 257442 h 257442"/>
                <a:gd name="connsiteX2" fmla="*/ 0 w 2378179"/>
                <a:gd name="connsiteY2" fmla="*/ 257442 h 257442"/>
                <a:gd name="connsiteX3" fmla="*/ 54721 w 2378179"/>
                <a:gd name="connsiteY3" fmla="*/ 0 h 257442"/>
                <a:gd name="connsiteX0" fmla="*/ 2546494 w 2546494"/>
                <a:gd name="connsiteY0" fmla="*/ 0 h 257442"/>
                <a:gd name="connsiteX1" fmla="*/ 2323458 w 2546494"/>
                <a:gd name="connsiteY1" fmla="*/ 257442 h 257442"/>
                <a:gd name="connsiteX2" fmla="*/ 0 w 2546494"/>
                <a:gd name="connsiteY2" fmla="*/ 257442 h 257442"/>
                <a:gd name="connsiteX3" fmla="*/ 54721 w 2546494"/>
                <a:gd name="connsiteY3" fmla="*/ 0 h 257442"/>
                <a:gd name="connsiteX0" fmla="*/ 2546494 w 2546494"/>
                <a:gd name="connsiteY0" fmla="*/ 0 h 257442"/>
                <a:gd name="connsiteX1" fmla="*/ 2491772 w 2546494"/>
                <a:gd name="connsiteY1" fmla="*/ 257442 h 257442"/>
                <a:gd name="connsiteX2" fmla="*/ 0 w 2546494"/>
                <a:gd name="connsiteY2" fmla="*/ 257442 h 257442"/>
                <a:gd name="connsiteX3" fmla="*/ 54721 w 2546494"/>
                <a:gd name="connsiteY3" fmla="*/ 0 h 257442"/>
                <a:gd name="connsiteX0" fmla="*/ 2546495 w 2546495"/>
                <a:gd name="connsiteY0" fmla="*/ 0 h 257442"/>
                <a:gd name="connsiteX1" fmla="*/ 2491773 w 2546495"/>
                <a:gd name="connsiteY1" fmla="*/ 257442 h 257442"/>
                <a:gd name="connsiteX2" fmla="*/ 0 w 2546495"/>
                <a:gd name="connsiteY2" fmla="*/ 257442 h 257442"/>
                <a:gd name="connsiteX3" fmla="*/ 54722 w 2546495"/>
                <a:gd name="connsiteY3" fmla="*/ 0 h 257442"/>
                <a:gd name="connsiteX0" fmla="*/ 2546495 w 2546495"/>
                <a:gd name="connsiteY0" fmla="*/ 0 h 257442"/>
                <a:gd name="connsiteX1" fmla="*/ 2491773 w 2546495"/>
                <a:gd name="connsiteY1" fmla="*/ 257442 h 257442"/>
                <a:gd name="connsiteX2" fmla="*/ 0 w 2546495"/>
                <a:gd name="connsiteY2" fmla="*/ 257442 h 257442"/>
                <a:gd name="connsiteX3" fmla="*/ 54722 w 2546495"/>
                <a:gd name="connsiteY3" fmla="*/ 0 h 257442"/>
                <a:gd name="connsiteX0" fmla="*/ 2714810 w 2714810"/>
                <a:gd name="connsiteY0" fmla="*/ 0 h 257442"/>
                <a:gd name="connsiteX1" fmla="*/ 2491773 w 2714810"/>
                <a:gd name="connsiteY1" fmla="*/ 257442 h 257442"/>
                <a:gd name="connsiteX2" fmla="*/ 0 w 2714810"/>
                <a:gd name="connsiteY2" fmla="*/ 257442 h 257442"/>
                <a:gd name="connsiteX3" fmla="*/ 54722 w 2714810"/>
                <a:gd name="connsiteY3" fmla="*/ 0 h 257442"/>
                <a:gd name="connsiteX0" fmla="*/ 2714810 w 2714810"/>
                <a:gd name="connsiteY0" fmla="*/ 0 h 257442"/>
                <a:gd name="connsiteX1" fmla="*/ 2660088 w 2714810"/>
                <a:gd name="connsiteY1" fmla="*/ 257442 h 257442"/>
                <a:gd name="connsiteX2" fmla="*/ 0 w 2714810"/>
                <a:gd name="connsiteY2" fmla="*/ 257442 h 257442"/>
                <a:gd name="connsiteX3" fmla="*/ 54722 w 2714810"/>
                <a:gd name="connsiteY3" fmla="*/ 0 h 257442"/>
                <a:gd name="connsiteX0" fmla="*/ 2714810 w 2714810"/>
                <a:gd name="connsiteY0" fmla="*/ 0 h 257442"/>
                <a:gd name="connsiteX1" fmla="*/ 2660088 w 2714810"/>
                <a:gd name="connsiteY1" fmla="*/ 257442 h 257442"/>
                <a:gd name="connsiteX2" fmla="*/ 0 w 2714810"/>
                <a:gd name="connsiteY2" fmla="*/ 257442 h 257442"/>
                <a:gd name="connsiteX3" fmla="*/ 54722 w 2714810"/>
                <a:gd name="connsiteY3" fmla="*/ 0 h 257442"/>
                <a:gd name="connsiteX0" fmla="*/ 2714810 w 2714810"/>
                <a:gd name="connsiteY0" fmla="*/ 0 h 257442"/>
                <a:gd name="connsiteX1" fmla="*/ 2660088 w 2714810"/>
                <a:gd name="connsiteY1" fmla="*/ 257442 h 257442"/>
                <a:gd name="connsiteX2" fmla="*/ 0 w 2714810"/>
                <a:gd name="connsiteY2" fmla="*/ 257442 h 257442"/>
                <a:gd name="connsiteX3" fmla="*/ 54721 w 2714810"/>
                <a:gd name="connsiteY3" fmla="*/ 0 h 257442"/>
                <a:gd name="connsiteX0" fmla="*/ 2875109 w 2875109"/>
                <a:gd name="connsiteY0" fmla="*/ 0 h 257442"/>
                <a:gd name="connsiteX1" fmla="*/ 26600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2875109 w 2875109"/>
                <a:gd name="connsiteY0" fmla="*/ 0 h 257442"/>
                <a:gd name="connsiteX1" fmla="*/ 2820388 w 2875109"/>
                <a:gd name="connsiteY1" fmla="*/ 257442 h 257442"/>
                <a:gd name="connsiteX2" fmla="*/ 0 w 2875109"/>
                <a:gd name="connsiteY2" fmla="*/ 257442 h 257442"/>
                <a:gd name="connsiteX3" fmla="*/ 54721 w 2875109"/>
                <a:gd name="connsiteY3" fmla="*/ 0 h 257442"/>
                <a:gd name="connsiteX0" fmla="*/ 3043425 w 3043425"/>
                <a:gd name="connsiteY0" fmla="*/ 0 h 257442"/>
                <a:gd name="connsiteX1" fmla="*/ 2820388 w 3043425"/>
                <a:gd name="connsiteY1" fmla="*/ 257442 h 257442"/>
                <a:gd name="connsiteX2" fmla="*/ 0 w 3043425"/>
                <a:gd name="connsiteY2" fmla="*/ 257442 h 257442"/>
                <a:gd name="connsiteX3" fmla="*/ 54721 w 3043425"/>
                <a:gd name="connsiteY3" fmla="*/ 0 h 257442"/>
                <a:gd name="connsiteX0" fmla="*/ 3043425 w 3043425"/>
                <a:gd name="connsiteY0" fmla="*/ 0 h 257442"/>
                <a:gd name="connsiteX1" fmla="*/ 2988704 w 3043425"/>
                <a:gd name="connsiteY1" fmla="*/ 257442 h 257442"/>
                <a:gd name="connsiteX2" fmla="*/ 0 w 3043425"/>
                <a:gd name="connsiteY2" fmla="*/ 257442 h 257442"/>
                <a:gd name="connsiteX3" fmla="*/ 54721 w 3043425"/>
                <a:gd name="connsiteY3" fmla="*/ 0 h 257442"/>
                <a:gd name="connsiteX0" fmla="*/ 3043425 w 3043425"/>
                <a:gd name="connsiteY0" fmla="*/ 0 h 257442"/>
                <a:gd name="connsiteX1" fmla="*/ 2988704 w 3043425"/>
                <a:gd name="connsiteY1" fmla="*/ 257442 h 257442"/>
                <a:gd name="connsiteX2" fmla="*/ 0 w 3043425"/>
                <a:gd name="connsiteY2" fmla="*/ 257442 h 257442"/>
                <a:gd name="connsiteX3" fmla="*/ 54721 w 3043425"/>
                <a:gd name="connsiteY3" fmla="*/ 0 h 257442"/>
                <a:gd name="connsiteX0" fmla="*/ 3043425 w 3043425"/>
                <a:gd name="connsiteY0" fmla="*/ 0 h 257442"/>
                <a:gd name="connsiteX1" fmla="*/ 2988704 w 3043425"/>
                <a:gd name="connsiteY1" fmla="*/ 257442 h 257442"/>
                <a:gd name="connsiteX2" fmla="*/ 0 w 3043425"/>
                <a:gd name="connsiteY2" fmla="*/ 257442 h 257442"/>
                <a:gd name="connsiteX3" fmla="*/ 54721 w 3043425"/>
                <a:gd name="connsiteY3" fmla="*/ 0 h 257442"/>
                <a:gd name="connsiteX0" fmla="*/ 3211740 w 3211740"/>
                <a:gd name="connsiteY0" fmla="*/ 0 h 257442"/>
                <a:gd name="connsiteX1" fmla="*/ 2988704 w 3211740"/>
                <a:gd name="connsiteY1" fmla="*/ 257442 h 257442"/>
                <a:gd name="connsiteX2" fmla="*/ 0 w 3211740"/>
                <a:gd name="connsiteY2" fmla="*/ 257442 h 257442"/>
                <a:gd name="connsiteX3" fmla="*/ 54721 w 3211740"/>
                <a:gd name="connsiteY3" fmla="*/ 0 h 257442"/>
                <a:gd name="connsiteX0" fmla="*/ 3211740 w 3211740"/>
                <a:gd name="connsiteY0" fmla="*/ 0 h 257442"/>
                <a:gd name="connsiteX1" fmla="*/ 3157018 w 3211740"/>
                <a:gd name="connsiteY1" fmla="*/ 257442 h 257442"/>
                <a:gd name="connsiteX2" fmla="*/ 0 w 3211740"/>
                <a:gd name="connsiteY2" fmla="*/ 257442 h 257442"/>
                <a:gd name="connsiteX3" fmla="*/ 54721 w 3211740"/>
                <a:gd name="connsiteY3" fmla="*/ 0 h 257442"/>
                <a:gd name="connsiteX0" fmla="*/ 3211741 w 3211741"/>
                <a:gd name="connsiteY0" fmla="*/ 0 h 257442"/>
                <a:gd name="connsiteX1" fmla="*/ 3157019 w 3211741"/>
                <a:gd name="connsiteY1" fmla="*/ 257442 h 257442"/>
                <a:gd name="connsiteX2" fmla="*/ 0 w 3211741"/>
                <a:gd name="connsiteY2" fmla="*/ 257442 h 257442"/>
                <a:gd name="connsiteX3" fmla="*/ 54722 w 3211741"/>
                <a:gd name="connsiteY3" fmla="*/ 0 h 257442"/>
                <a:gd name="connsiteX0" fmla="*/ 3211741 w 3211741"/>
                <a:gd name="connsiteY0" fmla="*/ 0 h 257442"/>
                <a:gd name="connsiteX1" fmla="*/ 3157019 w 3211741"/>
                <a:gd name="connsiteY1" fmla="*/ 257442 h 257442"/>
                <a:gd name="connsiteX2" fmla="*/ 0 w 3211741"/>
                <a:gd name="connsiteY2" fmla="*/ 257442 h 257442"/>
                <a:gd name="connsiteX3" fmla="*/ 54722 w 3211741"/>
                <a:gd name="connsiteY3" fmla="*/ 0 h 257442"/>
                <a:gd name="connsiteX0" fmla="*/ 3372041 w 3372041"/>
                <a:gd name="connsiteY0" fmla="*/ 0 h 257442"/>
                <a:gd name="connsiteX1" fmla="*/ 3157019 w 3372041"/>
                <a:gd name="connsiteY1" fmla="*/ 257442 h 257442"/>
                <a:gd name="connsiteX2" fmla="*/ 0 w 3372041"/>
                <a:gd name="connsiteY2" fmla="*/ 257442 h 257442"/>
                <a:gd name="connsiteX3" fmla="*/ 54722 w 3372041"/>
                <a:gd name="connsiteY3" fmla="*/ 0 h 257442"/>
                <a:gd name="connsiteX0" fmla="*/ 3372041 w 3372041"/>
                <a:gd name="connsiteY0" fmla="*/ 0 h 257442"/>
                <a:gd name="connsiteX1" fmla="*/ 3317320 w 3372041"/>
                <a:gd name="connsiteY1" fmla="*/ 257442 h 257442"/>
                <a:gd name="connsiteX2" fmla="*/ 0 w 3372041"/>
                <a:gd name="connsiteY2" fmla="*/ 257442 h 257442"/>
                <a:gd name="connsiteX3" fmla="*/ 54722 w 3372041"/>
                <a:gd name="connsiteY3" fmla="*/ 0 h 257442"/>
                <a:gd name="connsiteX0" fmla="*/ 3372040 w 3372040"/>
                <a:gd name="connsiteY0" fmla="*/ 0 h 257442"/>
                <a:gd name="connsiteX1" fmla="*/ 3317319 w 3372040"/>
                <a:gd name="connsiteY1" fmla="*/ 257442 h 257442"/>
                <a:gd name="connsiteX2" fmla="*/ 0 w 3372040"/>
                <a:gd name="connsiteY2" fmla="*/ 257442 h 257442"/>
                <a:gd name="connsiteX3" fmla="*/ 54721 w 3372040"/>
                <a:gd name="connsiteY3" fmla="*/ 0 h 257442"/>
                <a:gd name="connsiteX0" fmla="*/ 3372040 w 3372040"/>
                <a:gd name="connsiteY0" fmla="*/ 0 h 257442"/>
                <a:gd name="connsiteX1" fmla="*/ 3317319 w 3372040"/>
                <a:gd name="connsiteY1" fmla="*/ 257442 h 257442"/>
                <a:gd name="connsiteX2" fmla="*/ 0 w 3372040"/>
                <a:gd name="connsiteY2" fmla="*/ 257442 h 257442"/>
                <a:gd name="connsiteX3" fmla="*/ 54720 w 3372040"/>
                <a:gd name="connsiteY3" fmla="*/ 0 h 257442"/>
                <a:gd name="connsiteX0" fmla="*/ 3532340 w 3532340"/>
                <a:gd name="connsiteY0" fmla="*/ 0 h 257442"/>
                <a:gd name="connsiteX1" fmla="*/ 3317319 w 3532340"/>
                <a:gd name="connsiteY1" fmla="*/ 257442 h 257442"/>
                <a:gd name="connsiteX2" fmla="*/ 0 w 3532340"/>
                <a:gd name="connsiteY2" fmla="*/ 257442 h 257442"/>
                <a:gd name="connsiteX3" fmla="*/ 54720 w 3532340"/>
                <a:gd name="connsiteY3" fmla="*/ 0 h 257442"/>
                <a:gd name="connsiteX0" fmla="*/ 3532340 w 3532340"/>
                <a:gd name="connsiteY0" fmla="*/ 0 h 257442"/>
                <a:gd name="connsiteX1" fmla="*/ 3477619 w 3532340"/>
                <a:gd name="connsiteY1" fmla="*/ 257442 h 257442"/>
                <a:gd name="connsiteX2" fmla="*/ 0 w 3532340"/>
                <a:gd name="connsiteY2" fmla="*/ 257442 h 257442"/>
                <a:gd name="connsiteX3" fmla="*/ 54720 w 3532340"/>
                <a:gd name="connsiteY3" fmla="*/ 0 h 257442"/>
                <a:gd name="connsiteX0" fmla="*/ 3532341 w 3532341"/>
                <a:gd name="connsiteY0" fmla="*/ 0 h 257442"/>
                <a:gd name="connsiteX1" fmla="*/ 3477620 w 3532341"/>
                <a:gd name="connsiteY1" fmla="*/ 257442 h 257442"/>
                <a:gd name="connsiteX2" fmla="*/ 0 w 3532341"/>
                <a:gd name="connsiteY2" fmla="*/ 257442 h 257442"/>
                <a:gd name="connsiteX3" fmla="*/ 54721 w 3532341"/>
                <a:gd name="connsiteY3" fmla="*/ 0 h 257442"/>
                <a:gd name="connsiteX0" fmla="*/ 3532341 w 3532341"/>
                <a:gd name="connsiteY0" fmla="*/ 0 h 257442"/>
                <a:gd name="connsiteX1" fmla="*/ 3477620 w 3532341"/>
                <a:gd name="connsiteY1" fmla="*/ 257442 h 257442"/>
                <a:gd name="connsiteX2" fmla="*/ 0 w 3532341"/>
                <a:gd name="connsiteY2" fmla="*/ 257442 h 257442"/>
                <a:gd name="connsiteX3" fmla="*/ 54722 w 3532341"/>
                <a:gd name="connsiteY3" fmla="*/ 0 h 257442"/>
              </a:gdLst>
              <a:ahLst/>
              <a:cxnLst>
                <a:cxn ang="0">
                  <a:pos x="connsiteX0" y="connsiteY0"/>
                </a:cxn>
                <a:cxn ang="0">
                  <a:pos x="connsiteX1" y="connsiteY1"/>
                </a:cxn>
                <a:cxn ang="0">
                  <a:pos x="connsiteX2" y="connsiteY2"/>
                </a:cxn>
                <a:cxn ang="0">
                  <a:pos x="connsiteX3" y="connsiteY3"/>
                </a:cxn>
              </a:cxnLst>
              <a:rect l="l" t="t" r="r" b="b"/>
              <a:pathLst>
                <a:path w="3532341" h="257442">
                  <a:moveTo>
                    <a:pt x="3532341" y="0"/>
                  </a:moveTo>
                  <a:lnTo>
                    <a:pt x="3477620"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40" name="btfpRunningAgenda2LevelTextRight108164">
              <a:extLst>
                <a:ext uri="{FF2B5EF4-FFF2-40B4-BE49-F238E27FC236}">
                  <a16:creationId xmlns:a16="http://schemas.microsoft.com/office/drawing/2014/main" id="{45D553BC-81B5-4BFC-A01B-AA6BC5906BE4}"/>
                </a:ext>
              </a:extLst>
            </p:cNvPr>
            <p:cNvSpPr txBox="1"/>
            <p:nvPr/>
          </p:nvSpPr>
          <p:spPr bwMode="gray">
            <a:xfrm>
              <a:off x="1651123" y="876300"/>
              <a:ext cx="347762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Size and Landscape</a:t>
              </a:r>
            </a:p>
          </p:txBody>
        </p:sp>
      </p:grpSp>
      <p:grpSp>
        <p:nvGrpSpPr>
          <p:cNvPr id="210" name="btfpColumnHeaderBox997543">
            <a:extLst>
              <a:ext uri="{FF2B5EF4-FFF2-40B4-BE49-F238E27FC236}">
                <a16:creationId xmlns:a16="http://schemas.microsoft.com/office/drawing/2014/main" id="{D2E911CB-2148-47A9-8D8E-00620E9C0500}"/>
              </a:ext>
            </a:extLst>
          </p:cNvPr>
          <p:cNvGrpSpPr/>
          <p:nvPr>
            <p:custDataLst>
              <p:tags r:id="rId5"/>
            </p:custDataLst>
          </p:nvPr>
        </p:nvGrpSpPr>
        <p:grpSpPr>
          <a:xfrm>
            <a:off x="330199" y="1355532"/>
            <a:ext cx="4162069" cy="285432"/>
            <a:chOff x="330200" y="1260708"/>
            <a:chExt cx="2477492" cy="285432"/>
          </a:xfrm>
        </p:grpSpPr>
        <p:sp>
          <p:nvSpPr>
            <p:cNvPr id="208" name="btfpColumnHeaderBoxText997543">
              <a:extLst>
                <a:ext uri="{FF2B5EF4-FFF2-40B4-BE49-F238E27FC236}">
                  <a16:creationId xmlns:a16="http://schemas.microsoft.com/office/drawing/2014/main" id="{DB1F5972-4403-499D-B4D5-21D83E2B49C8}"/>
                </a:ext>
              </a:extLst>
            </p:cNvPr>
            <p:cNvSpPr txBox="1"/>
            <p:nvPr/>
          </p:nvSpPr>
          <p:spPr bwMode="gray">
            <a:xfrm>
              <a:off x="330200" y="1260708"/>
              <a:ext cx="2477492"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Healthcare market, 2021</a:t>
              </a:r>
            </a:p>
          </p:txBody>
        </p:sp>
        <p:cxnSp>
          <p:nvCxnSpPr>
            <p:cNvPr id="209" name="btfpColumnHeaderBoxLine997543">
              <a:extLst>
                <a:ext uri="{FF2B5EF4-FFF2-40B4-BE49-F238E27FC236}">
                  <a16:creationId xmlns:a16="http://schemas.microsoft.com/office/drawing/2014/main" id="{A5B31663-7ED1-462A-BE64-89631B0C0100}"/>
                </a:ext>
              </a:extLst>
            </p:cNvPr>
            <p:cNvCxnSpPr/>
            <p:nvPr/>
          </p:nvCxnSpPr>
          <p:spPr bwMode="gray">
            <a:xfrm>
              <a:off x="330200" y="1546140"/>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80" name="btfpStatusSticker406587">
            <a:extLst>
              <a:ext uri="{FF2B5EF4-FFF2-40B4-BE49-F238E27FC236}">
                <a16:creationId xmlns:a16="http://schemas.microsoft.com/office/drawing/2014/main" id="{89007C6A-E024-4057-95B6-7C9C0D15EBC1}"/>
              </a:ext>
            </a:extLst>
          </p:cNvPr>
          <p:cNvGrpSpPr/>
          <p:nvPr>
            <p:custDataLst>
              <p:tags r:id="rId6"/>
            </p:custDataLst>
          </p:nvPr>
        </p:nvGrpSpPr>
        <p:grpSpPr>
          <a:xfrm>
            <a:off x="10979506" y="955344"/>
            <a:ext cx="882294" cy="235611"/>
            <a:chOff x="-2766784" y="876300"/>
            <a:chExt cx="882294" cy="235611"/>
          </a:xfrm>
        </p:grpSpPr>
        <p:sp>
          <p:nvSpPr>
            <p:cNvPr id="81" name="btfpStatusStickerText406587">
              <a:extLst>
                <a:ext uri="{FF2B5EF4-FFF2-40B4-BE49-F238E27FC236}">
                  <a16:creationId xmlns:a16="http://schemas.microsoft.com/office/drawing/2014/main" id="{AB90058F-8118-44EF-8026-AAFE3A9A84AB}"/>
                </a:ext>
              </a:extLst>
            </p:cNvPr>
            <p:cNvSpPr txBox="1"/>
            <p:nvPr/>
          </p:nvSpPr>
          <p:spPr bwMode="gray">
            <a:xfrm>
              <a:off x="-2766784"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draft</a:t>
              </a:r>
            </a:p>
          </p:txBody>
        </p:sp>
        <p:cxnSp>
          <p:nvCxnSpPr>
            <p:cNvPr id="82" name="btfpStatusStickerLine406587">
              <a:extLst>
                <a:ext uri="{FF2B5EF4-FFF2-40B4-BE49-F238E27FC236}">
                  <a16:creationId xmlns:a16="http://schemas.microsoft.com/office/drawing/2014/main" id="{32830607-D501-44A3-B9D7-0C3B0FBC7D84}"/>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69" name="btfpMGChart199729"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z2dD7pS103gZfJ6l4USC3jqtWOPR/ue0umjYEY9KlLthURXCUyUuZbmGDPUXB2idlVQc+R1c0j6vNnMaKvr/AunRbCYMetFX+roMRT0BwxcEtKND8MApDD13+jqNMVcaFpH+mtAdSzbgqx6XOQd3QT7yHflZ2w01v/TqTikNMfPUSz1mMgmeDJILnZrfVt+jmO1GjRb+KlPxmJMTNy0KE20y1U1DgOWK33MFDFm0IRWvMYmHlhq4LcbWd4vK+/b9rV88XDGN6naL43oSFmZCBBZFJ6xTlNgktIOKhI31AQuI/Z1VAG6P7/ZGaTrjUPzy67R6TqP8jjWKqrJ4lPCW90zyN669FNh41TQrsD35KFfJP/6Sk8DTXcF7MsyPLuVp7NN5hhBz1vmvIUbS3Pt1zX73wXt9Gk0eQN468pjYhjAp6AOAJkNWg/E3yh8QQdtWCnTeNkBKcJ/dNkG+dUyT20DbqY2bpT/jIrQPfMcP7KA+lojZtpcRPJVV1FxHl/Hxd4OEG8tLqyrBKuHbj2ox7u+JOaB6bzzHrhoKVPTxyqEc1x36NI8Z4ytYFMCeSPgJCq0wGEuwQRgkFaHWg59gridH1zJDlwLVDh/FRaapC3XInZI93cya6V4jqz32GnAnuUTgfI+ELIZClaJjut0ZdGMFbtBFDi8AYuTb9vk+HEPzCqNMHR15XNjSbWtlOpODPUiEFNmCMELkuLZ4CKl8iY2Lee5kyoeFpxlew1FTbUdUlRcyvcBOHIBXTPQj5VCefLFqaESYde90bDBui+071wM0Om0OJsdGQLTE+XhCBtU3m3uVDK5t9mW2dELY/smFFr2X9ozJJjftSwSyGGhqFk9F/JtrCtM46ChjOJkixZN84rLUeeQxw1uhFXDfX1yV5WVVqvSbaFj1WbSBBLgEQHqxZyCEOI0v9G6F59CNMArdsstVqOmdcWn/pprItjNEQ6I/fQmAM30IBk6j/iSthpW1bthKpiNQmFOjglfBJXjO/q64+VENiKJV7Tlh6KEnAP2bfGOLTs7AihzuFf3B1h5qTvz1AcL/WaDiJ91AYuFBneuxdGFaCeNgdNcNxPvpigfP4yIoXbohukM1rqvIbOeeI/67y8ZYrX42xJ5P26NJgF5BvBmexmoVlybGi74fuBIESMbJfuA4qSr595PGlOBzGPf7n8YEdd5qhpJ/doUHE8URgfoTCof/NA24NodTPoTXxxvcX9VAiRJQpInfO7SZJhbFJ59O7kXv7skMFQURa9269E/VI5Gpqx+ou82BJ7uX6uPEBsfVD09UqJTv8Fln9hMzEnd9N3BQC6DleNjNqX/os5otrwOCG7a/MTRI0HpqRLs09TUra0ACwaTrD5WrIDOSy2NGjjisBQyi3SRMHXGtj6eSonBaG8YQYeLKb+Xx22Lmnsl7ylRL57IN5XLq9gJRyrpM/Ogab8Nk05i89jJ3F35hdBXW4MAPKAm/F2V0OWGeFeuxL87D49GYtPEXzGEBVBeOrqwJRNDfLFqA/Yr2CnRT+/BX/tyylAlvCnJCLR9aKnnqZEmNOOMp6d9BlNVT60QGyDlzmToc95hrNA680/hiMvd7E5GCIh6jcactIi2P9+0i0lWPGy1MzyNzaTQaT2S7LKaZJgBkkx/b0v59XAG7Y4b4I4O4vZ/XAPuRezSKHPck/9rJ7lQBt50f+nyY0IJa6t/JF7oQ7tpxrXkn+UTEu8CLTnnn6amPrpVLH9xJqFEZUndgQNUgtkOMrPQ32MtN2ASupBdF/tM6OSGODIiNAYDMMLq15/Z/VCBh/O3xrPevHwhWF9fpSIj2DHbxjhxDL9W1UWx4Yd8avbO7JIshbo11QHWE41veDpzMwsj3jCA5ALf5Pl6SPfuQc5Odr5rl4WvZCOsCwEnrRIqb/NIcjFxfERd/Rgt415et/2RKh/kPw5IGwce/Ytvc+o7fihfooMuAOWbF6ihe9EgLLrW+iQgehsNWiU9klLWFbAbDpqEv2HCPEOJxtBR0fJVN7w/q/hbV0gChxsWVYsEjFyhSxUP2pUJVvmisGtYcAzxKrW0AG+FGd2JKFM/ZTUnEFYuc3iaJoI8Uvosqgz6lDBYOi23cVxPcNV8DBBzENbxccdRK94BDja6mVUpjDEG4z3+y7fMcmwplzzadi+zaP1wqid6ANlWOGIGzDSlRD2n4bohJCngcwmLpNChc8POb7svMQRf6QoBA98BFYfAfHn9js9kv8Q3iI2Nodlm1QGcJO8XdRUPGwpE5VqI1flwLwOQ9otp2Q+WO5ZL4ZCikLR0tnN8QqhZR/ixh99Sj/4lrRbJbvHZjEMolhRI+dxlJsM85rUIzbkoMXXJ1xujaMI9wZ/0Shv737nFdAFM9kbUKEbd0TpbreZwGGw3x7rUAwIGAuc0PhDWLfT9999i4Cg0+rUG/u2MzRJ3/40AGiibnTUSrf8VUZoHkhGLHY2Gcy34SP97m8X/c2uzlriJJKo9p1R2/dBsb5bkbaoFstbArMEKR+Zhm93lV+S2dfVVJZfxK2R22tUUAy6cqY12PwVLQhmpLMj3g1Jp8rwgWc+nm4Ftr0mz0cEEHZxP9QRTdTxyN/3kzjA1t6tpBAMt4fJskhBi0BvfPEn7T3I6kIdxvp/ZAwn+Ah7fS4ZM4/dpHQIuP4ATJtQIQmU+LkzJhJTZ6Wa3VPvTFkpFgn3M2f9VW+w8okUKf3tZhRxw/tMBRX/Bxb9I3gx/2ekHBVONFRixFgR5rOz0rf0MHWOetpFW66sAmE4/5kzzTncVy6HliUd20LlBnd9V3TrgtSCGA6GxB2dFb1PTjc+mdRpxeprPlgQYG9lrCJ6gMNdEOntHeoyRovF33dsYfgPw/O8TxMCC/HU3SkCxl9G/AkCQ7T9vf0LW6+B1RAx2YiX1BfL4+Dy5U+8HyZ5p5kdQY+YR4gRa/NRYWRt9K978cbCFmqOEksreuu0MWa5fdXY0XnYami1XMaOm7D9DFuahhPwsaRAriRox1HxIK3GAg0NaZBdnlae50BAnQvxvEkRHhCFZC+8Srx18VupQ6UqAOrty840/uB+CZPjQLON8QbH0PpWFykfza9uLqObI6uDlzmS0IUGBw6HEAaHrSGV+VD2pSdRQ2uN/GuP4x7CRIBMWU4Oce/XGNznq4L+kA056n/w2ACDg7SSdKT/up+zpY1fWSRnZQ2M2GDnx1mtHN7lIj8OHdpLA+pFiSwM09ExB5M6ahNqiBrAa96G6IYeBnMUfoK4fCQrDzVgOClRRpuMVwNGCqvP2aWcxfyMmW+LxNf5cvSBlEiZNV5davXT8vAHNvphm+dKz7SZrqJcG87/FY5FtTl/e9A5D/irMouSHG79KSMaowotLajTTZHYJr91J0uEvk2APkStgw640ZmWoS9VmvaynyvcLAQ3UTH4ObCrxITpfUp3CjGpP0eow3+1WhTlqADGbGNyWqGycNjyVXgJxoRYav2GXI9+SC0oZbbSjOtksc3BAnWyrM+tBOf6pUo9xHKjRjqkymHSlWmnoTQ3rWsX/EF1OhfirYtZ/OUmyLVhyce6t2dAJBuyMr7xOFLpx1m1Y8MI4rR6bN6kdqPvbl2OPbjn8QPNXfE9WDE5+ejSW9cTcds4i54cGXxihBe9eoxzUknrIZaLYogz5vKGaKUHsKE2q1rBLn++TPwd9EV+zWBbCFO922yqYx3xgv8oXSwL/NauVI5mxr+xwZIKVFmZVLs9PiAKBlUiCwEq5C7DDx0ZJ/Gj7kfJOCEAIZD3CIR7KJX0f5d5H5TP3tMOLZQnSgfk2On3Tn5OsvcT2B+a3j03K4Ewux6/6Nn09jrSQDCxLOMmRCJ9X20ZY21pogT3oznlz0qlf+A1l9hWyaJSU9T6JStPfVsBzy6670vTd+LgvIlLAmQpbITstTqZg5U67+BodlIzMyY5Y09MW8zrs6zNllqN3tfIYSp8fjLsgU1Rw0+yXt2eLYKxmDpCU96ixvvE+NPfkFxMgC5hRQ53ey/BWFyx5hlUk9ZpsqwXnVB8G5ymxHc6hYwi36GOJlSUVpMl1wSERc0d485+annYUYk/xFG1ktyJ7Ry6nUB+Zp0K35ygl4EMsv64dE+ngDnPdxAteMEQFOX066Owa2A0dHzzQjYuDu4iDSO0GdDJeUzdyCXMKbKgbpnwQTcACByAbQNrnkhTgXZMlXR/ebP19O/KCN5mfhlBaQOy0uSdojEjarQ3QGBOW3aIpqw3S9WX4/xvrl5n60spUwfKSZpHe6K4AvGFhly6geRXPdGneSLrvB+FnSXV3uiX65uI9sxSiBfM6FloQkRAJwzOc79QnN99sBTF9P17XNs1EGVcVaIk/fG9oeV7MxsK6ZS2GUo8q/ZGEZ3FNQ4maaB6pwo6BpEBe03wvt1QIuUiO3VNMpGqsCKhHXZSWv7eUh6j3Ad6Oteqna1jFjllB4w1S0tNY2XLzMCShZ40kjnuh9ZCctunmrW44YMuDqdv5NyTu9LUrjktPrQQBZWlhFX0bCcO0KBx9mciNisNSq+Rq2YD1YT4LEljnskhHquvJCcEo82LC8NuR2tXkNaK4/B7rjVxf+vasJeqJESmZEEsntW+KiEyYZpgl2sf0UU5MJBEr+ZumjTgfh64dMBjJ0ncdcShg7JmVqA08y4FKGUOseLJJsROuGuhqqKtSrxV7fxoyFLSL0VXZCCZ8ZSikN37a9vbvbGJptZCW2lO2wZQq9n8Cnboo4LAKQeX8ucCLuri/vjN8RM0OxutTOM7KIRpaodhtvhUB+zz2qo89VuY54p04GZEXuoZATBO6GGzhVhqiAkSajqs8ezeOZAWiWfTCvOEVS0VQ/cyNe1Nxk/GQZ8PalXrx56iywtXq5fJZONWliQbTLEJHwn9LKUfgH8IOlRFEKrx1e4LUJ/tSDW093IGog5mUyjA735LWKOe5jYVG+iUnwCwArL2vJTK1HCh/SKKj7+wb/YFVAnjQ2OW2G9yKri44hnjsvO8+k2qPTR2JGHapbqS1MBww9LNaRYk1N+I8H2Yv57Lis5xVc2Puo5rBuS42naHHPgK2XQ0exKWOFPqlBakt9CUmklvFXjqNYy/M/DhXD1lzVPSDXYZzIhfUk+rtJLN3d3dCyHoWI1f6diPD+oEdwVIksxamOXTxuttBXwcA5sOeofwMQWsra1OnRUVjf/4EtTSInHEkRJ9hwa/ercijsPkPOdZkih1SOQOCDRXCAB+XMsx82cu7mUSqHzKaRtjJTqPSppAcGcI4wgzvb59kiCLZXqCnl42amOmtIFktyiswbJWvBg88g/rv/6+4koUITkWkVrd8+CifqBBi+JvQvFIEiGmZj8vS2/rVjDiYKLtQ7JVvkqhgzuwTHUSelFsHbasrhtMEXrU/5ky2pzwf/hp474xSiQo4eifHKxAMpHmHiVhPDhPX5TEyBKRNJ3YGWYatkBstx8iffsHQXsDdCqBJ8RFK95ExsmJYdsm6JEfGkRZh3lHUm86xNIkGvNkQ/SlON2m1otKUmnEEOz6vzULQsykhDVF8VLB372N4NCL8zHKkhy+c41S/EvEk4Zx7iwO1siCsrgTgNKp4N5+8iMCQPHI0mMS4wjGi3an7hE84bHh4ClA/pdC+a0TqaIXU40qLgVbCwGzHsCSxLOQHf8vc+nVm6sBnT85OU4e9xLb/c6ae8kQTTCGO0u7LV7l7V3jyk+O+L7uimChkF/c53v2q6yeNmQnJUxrRvXqKPXyZEkA0QEV2iT5HW1byBjPxWmu90gfA4WuAdLznF0PDtL1Gu2jjVg0pLqCfBHEW62Sc8NtMB6iDL5ie0Duydugt35kz/GwrmviwA3DTNTgHVJw/c/9ltZ9018xj8p0cICV/axCp0Pk4LNqlt0OtceiuCTYzcWImPx8C10rRQHIoZ47ufNyo3s2kApLADiCfCMJMIwjoHBX2pKHGQmT8t5JZUtl8/96ppn1rM8nyok0dLNSYB2xwascEvTxHFe3pTRjzV0Jc16aVigSFcFllUZImyBfFSWkSscIiq6qsJEaaWBvpabQF+cFcU0lU8ZoSNu7rq5fNi4H66SCWko+vOI0lO7yHWACKYIgPWAEeRJNWAWdAolgfJaLyktSHYOE0HdrWaGa//aIYm7c27ZuaU9NS8pXTx4rIXoBklSIK2pvVtwRExxOrm4TsKObiuDOEM1fN00X31HU32Inw7Avk8JVIqp+wflFDa1ctfbjcI6+c4b5AlnoXoOsiBl5Y+1hc1g1i5f0R0kOi2zOFRi3g/kFSD+IChpGYViGK027rdgiPjMCCPr64IymVvcIaRQrDqhKYwUVVzOFZK9EhHMYXSRwfzEKdB7zTsh43OawwRN2kb4FR0wGiu4ATFQUEEqp3NwypOHoWgKppIEjvT1PevvlXFXKXAUq0xHWx1LVXRlc6+QNs5G1B+vJzvtDT0dMrRrB6au5WLD4IAk4PZsA2v48LppukCqFHvIzwLMrpsABLeRLKQlpFLrCDCv66wpDXt1s+uZtr01ZxX8H8pefUE+DlqOTO5BiKTHX9jN4+iWxEULQRoNdzOPPbsEWmGslf4oOrYe2TbnX2jRLyNBHHUXkiElVsTHHXbsK2m8XyR7baLoYgrDpSqI3e4Iwmf4kGX3+cPu3s8hrI6shjBfTJVMXeKq/iQV0PV5JAvsrthMo1CY+roE9Venv03xdAKW2gCCJBtuLeGV5kbvcSjTTx5esBHI+b+IBF8Suig6Dz56qVwkud4GqFCgpN1R7HUJsc0xbrTMVG09sYHu2oIkauZUmStzftxYNDs+B/YMfi2hz+Q/YXzcQBlGl5rlZkzlKtBNKYQynBd1o9eiSOQuH3aK0aeKSlQDd3WqLF9tXZCSi8jTwcy/2IT1V1l0GgcBcHuBgT4buMF/RAeHOEhjUh8L4RYM9cN7XJROdC4WgLYt2CuqGETpPKSfWrlt25k7SN08keX7dvgie5n1/BiSoDL2gBQOy7XP5oop7x9Qjjc3pu5kuVK+R+qBMaNtZ7WQgXodSgvE2RQG1hVMkJWSkd7wYuNtNHdDNCMLkKR8yMc0cNfV2csdvKSIiWLtb3H/oOl7ymy1PAJ1OxjsdSUPqMYWRgO9/G/7qZxO8nobxctuOWyPLuBjokxh3Kfrv3KHoGq0Xc+6BumgNISeWQBj8lpRChNeTwkQzuetscBzmDfdslP1lyMTo0+qBtBG5FNcIY2VVLgp5Pv2qnvu8Lzjcclg4gxRIQpgkG7PC9pmleTcYfNblIxgtYtNe1FTqak3Kd+yNR45OzhSJurScLQ82zlLBJYWWot769JPb22+ngm4bFLcyWPJxQFTzUmQXDPyFN/Dkx8CMxneNqHtHXGOUTRwdRJrcn3o7H+6qfGme8+B2sqryfQOw0N7Vj2fIKtiGuZ8mjvGPAtwRtOSVwNHLS4rIDBwCs1eIbsDPBH8V1csFgToijCKTPacuRTdS7+R7MAcpCp7fAAK4R5LxJnR98/7qkpK4GnOKpM4Fs3sXN2zJA/Mb33qj1/JVf56xq0gaP24SLq38gXGwoeCyoCDjo/Gj1//+gTktBgnF386k26/8qSNNcSePFNgJWUiFLD9jEhPMz8r+J8kRYZnvWfnBp1Q3orpQVThb/9UeuW9KaItYsrLSKSVbr2y/Ob23ER1dG1t8Qf1DC5Z5Hx6QV5i7KbOHuX9ar0TqYPD2ZxV6vub2flSD4nfwEtYcM/Jm2w7J+7mhxa5bg3bx6yBoMzuPkQ5/C0pAc0pzQYYaZoJBVMyEW41zupruq0UgwgAlHFlODhLe1V9XuOq2/5WHa3HLjXoek6p2w21lD/DpA1BH7swJs1NtN8nMW8zgKb+VZ4bHnPBqqm5GPP3rsryS9vvLyCovdbkdQfhBlEVA0nm/CXtE0ghi1koPisyGKzpSEWixdBvgpXcGxzCqsB4/JWJPGyh+i8pqmRhZtlOq85Un3StzjmyTr3jkOTdZZn7RSCf044bkmLsTke3BVc1+eqdICqNeTabG0dJrBvleMHqRzY3qX6jQMLX1iX0ebjUwuYPPDMT8wvM+BeoA6e6yAoSGCdceEo21dKNwz6wzhyC4EvR2WHIVy0mxZ/OMNwSnpqFY5nPZWZFvKFTA0/VyxmuQfnCHyDnv/KCQxqXw3gE2hFET/SijyYcDMOXWrGXFdubevylIn3LZH7uWoBlsAuiSa9A6OXcG9J3bhjEFOLp/oGQYTK5oN5n85HEFG4wrDNO371iRKkciJ1+jfO1d931tZDVSPkrP0pU2U01QAMuk7k0RJs987vo/TyskGfNvDBJRpnRS+mL3beoG7xoGVOoIO2ptaQ1O0d0MdJsLwqgcL/p+uoBmdveZvLGO9/y3NzLrhGChqZInruRMLJtMflornd3WsSRAwyLzCB2nDvD0+JX4actOR8yQBCwIPLSEbQQywIRYa3w939FEtIuRYZMM74QKQ0LC2eScnIlEJLzYWRD8u5neDOU+crg6tYzhWEKnNgf2A5Cqw9kDOTUWgh2eEI7EWxemYPF90bAWGXpc06eVScFeqcWg7j+9bhvC+YRdFDVmaZnctZvEO6GUqRrcBNeqJG74yjjybHoA0qhi9Ts4aaGYww4q2fF2xifuKO/ji5ykm0TIpLLl60UgkLD4O1MAmO37kxlMulj1xum557Z9+pK8u446+IUEilt+mFPxAnt2DBHuD65A7Y9VjcaO1uUsnuxpFrJqiGFtJ9Ns4HQ2LkGvgqAux7ssUg/bPMiuBGnpTb3QVwij6iSBHrosIEqGpKvjT+biB9TLCRK2pXrTvmzRsrA7DxVJRdCUNg+qVuuR24QbqosOwUXIkSaYV+o2nD3n7xzJriQBlda6P2/s314fX323Jb/ak5rWtBT0cDrQrCWiyxEVxD7/CqCCz0fdxRWKGqj9AeLVR5A7qt/PjwndIqlgPo3lAn4coI0LZBdnzt4Mls9BoPQS5dKJY7j1noIJu4dY3EzZ9SxDr4ipPKWyeIYKPGFg7HIWcP+Zybsl8Uk8m5KU8sTy6WHHxgoVV+MHtIfl6IdoZ4HHoXbDQ5cQrXAprj2Zywn7Arurw3W2Rv3BTxueqNVE2pLKk+giMasgj8EYmjnSd9Y+PA4mxA2gIIU2wMpStsIP/AHWNK9hlLcjVOT/4UkWjNISvS5fPBvWDTsQw+cNXll4lCGuAofm4Btg7KqJ+dCADYv6d9xpvxSYDaT7zzd1TSjtPZaQAHubXaEh5msQooJhRbTAwuj34WeX2FE3x+mc+CGSGP+oFBPIGHoXXlJ2mkHajCBtt9fs+h+QvIiRasZV3Md1tog4QqLMKpilpnuNnxDmSYIkn+K/XdRxWuINcZV1p390Pa8mQnpwOIxnvJab4/i8PkZBLdZzo7nDXhDG1ahQfKmcfzN6K6wmeDE90gHtXyG7EWl8PyIcJTqy//c3C1o4JjS4xphOYvK+0RrfRD7/hex7SlvpMkoHyOmLFm0Q9/xKqFf++pAoKP5JT+4M6gJJQ0rIDxNsj9iVd1TjWJuUhQfPqRjo7lSKucVvtFPH3eOvvsXt9oVw3EUC7B3KIXWIB+rS5T6dtyaOY3ecTzp/gcluPRoWEr9/Bd3Asr88SvXRzdumKFIDw1VnCJrBpl7v9P0l+pzLrCHJoJm2uyBtb+MYx+eUh0tfPc70DDhYGstCXinTLIiGPWco6WXwQ4ArEUK/SZauVQz9LrztROP9XzcEmpI0em2usrVmcZ21Z1O3uxn0oG/+j3B5IryI5VJxungOKO1jFnspjbJNxMg5TTrun7zB2Fi5Iz5OVJgUlOk56ZEwY9RLJRiMtHn29QCScJ9LlexXfpdXjjlg08PHsNdKa+42pNYcOSY18DqSWLv/4jbhxM1GqWWBVJPJlRZpTWFxBMwHnnRhoYRK1GkBakIpuLhQHO+gqs6jb3wtvTsoA/l8kqpnee/rhFBpmI/CdynT95rLb33KWIU6qIhCwYRTZsS+v1PzOtkAgbXDZ5te5XgJJhgrJtQxuhMJw3QvoKdrhBfd6TQEWvI/uE3ZQbkZeFu6q3nUkPkiwri9yWCQ+E4CGF/6gI8kX+GXsFIW7ehKuRnxrCTbeB60nSypoJFKHjKOpzCsiE8Hh8uqrcfwRWRpqcXMOgPpt9KJPKFpY1xSpYjJdn0vwx4kevAP5Q29OUAAZov8+P12mAbxPoJjatbsKRW3EkmGL52iGyXLTgADpehkBKADtGPDCKn/nmfO+EMS0A0FZjrh/HMc4uD0r1Ha0cvIm047lM61Iz/KnviB5a9hZKnZlWHuDdPizI+oXq2wXI9Gl8mGRBAXsUZHNzAaU6tX0lzUITqsbX1DwblYEmU24JgGd6OIl/kMBMgMS4z07Sz4fWGfHTOS5m2JRiqGtnd1lXLTsphO9Geq2Bgm5wPojuNzs2UkQiatd56OU1Pa1UiuC7+spT4ROVLWz54+I2ULYyvb09OnHL7NdRISCgNKuKQxJO4jMYEumGKpMTATLOK+uW1cVOnQaS1TYy0DE4O/KsEa44PupsOikl5jpFFT97U2pS1dYOKpYn1qn517q9AUCsT6FUGzl3Dvt2tEMwkjz8ai2UMmYZ/HOUkZotx7g/T7jqB3H63DEFG7SYOuJooNGzHN0gb2wIiHIy9DpVUYVvP8KkxiSlv38Rgg9Ky6UX3LoFLYShAGVlC456CA9mDCZMAn2Ut4ctGKxEjxbhNTOVCOYg8LF8rFsIgMC2/w2ihR4SMCVJjvuqRWLnBPuNEpaAmSkm08IEM8ljMwxHsi2phT/h51hEGWGKMGZvkpmII5Ut5plRNRxdst1Cya82OCaL7L++qSUsElVrJhJkUj2/aN66gBbIKTG6F+bzj8TD+yNmDtCFlA6BAVAQcy7UqYtZo1FrKp6iddH0Sz+bCmJAelxieE1kWde1L4qJch8PcPFqbmH/s/PkgRCq5wsi3XVzQLBgfHpvOUouL4N3fn5LpWU30/BFmreRZ0zfk47BcX3IgKVwkUVwARLk8VpBMnwBHA+t+LBunRqAaSA/nuVyN7rRF2kr64PMbQgHIbUjm6A2MD0QFe0WoAE0v5+2VQQk7vV8X/I4B2703Ju34ek+SiKYeTZ2BEUhF2UGoAo+lyejQ813gWb4Nq7Zczu0gPLOizDxtA6S9glRA7Q5XvRbRjMhK0sTN+LdQEwghutbr86FFPE6CtU4qC+MxvyxOSq6nPNNRZT+pBtLIDvMQ6pca9n43YMVUhHIarVzOwQFMi7klNrSiMEZXGEYZQUCn0+hNtyVaJJDOcVj/IlpcwU2V+OZzK1PlZQ6uZx0dmm7oSazgAdZuwfcGnGWCYlfcyiHwl6WjQ0PNxLZ7LeyV4JVfWCrBAHJyrRoXCKRtM+74DQKNtL7+6zlxHbr/7/X6p2eZviEDd9fRlPtEfZfgmWno7OOSQCFKexLvYyYxARKp6sLjCG9G//X8DQ/WBL4H6GEHhMSG0gZY98o66hpAn+28YOxnheb1fORFPTwWyIX3kly6OWkXs2niNfJGlIR0Ork6XLovNx7B2oOiNiwfYTI7fUYJf9C+tJk4Op3ZMvI+6axzpn64EFJRkqoIdJxsMJg5yZI9ygV7+POoYI67g3FXkJrVLvmvyArTJZo1k2v+AkTeYgUhxIZfrtM56PNVPa6IeKDvd6lqavsrk2Mm6v2MHe/MnbZwBoTOGIRM22YpPd92BUtqXVCCNjysyLqmX7k6OxUfqlldCGNmpadTIWSghyikaasjJeAEKTthS3qDAIP2jJPaxa1QRjZO/gdHRCFkBdnD94Cg6cF6gOG1EUcyMuzZ33tSy2d8U9gsn2HwmKnWRNcD0Bz3zwbHtNwARBGwOv5cGXM0HXoMPondZ0o3emIQOLbBjgyd6bL4aOBFs1NtnfMAjYeceqUwyrLIsw0NqLXoQolvu+zSdMGa7V6hpZTeAxtLd8bidcO8UXy14ud0e8Lj82nyyLjKb0znFkMelLfN0eeucg9FIWneoju8qpt0rimVT9Amp/2XpaqKXfqNG2sbbfXNnT/FFE71fG62aislhXovtyr3wr19tZmvCFkk65Byf5cWF9DsxWS1wltOsfHXsizw3+UbtF3PzFd1B5jsyS/x63zPjnK2tZMuuisa0QgpgsnqAfIdhS2ZRzKL8DWZTl3nIcMOgSofKmdteJwmNEPJE/hK36+hvP6oQnZQ7T+fFUmyiAyAedd3grUjrLRuxWiom7t6RKJs6mKG9cRUUre5dsJ0gwc9QKI95Ft4cPS/LY2XnC04vkVxlVTWqfnkZqUSOLTk5p9w1B/bpiVKNA1eUVqCxN0irZjwVF+6AL7Gshk4ajXnFaUXah9Nir2gO+eCCIu3jAaJ4zziUptj1RZBJ9iZa5S2WFcloCWciPtvnjhEKPoFzAExThPxctopSy6szCsMHsvPQM0Na4SUzWr41ecDAOqI1N7teYlnABsw1V2pJjV2OF3qjWehb9aB9caJET6KV9S5JlpckBEdLuQcLH5RmwgONPbn4jQc25aZGB+FM22rJZCRdpL0MnQnY01ULBqpP8izbIxUauVD5u3b3xS7evpXTJC6qOkeouyZfJyEGJRz2HJDrVq2o5z8aNpE4HKwi3n+O0dHTCXcaxPtIXTwBeqKevWdqFZq9/mc1+Y3Y6wbMVG5bqWeKkURtNnIxUpxZXv7eZBguOKgxpZRK0dZyU+za8l5II1Tfd/qIFhhZEbPNbaE0leSlLa3tsDXkjFL0LuYdfE/p3p5DBpQYCFyfl6KlTF0z7+WBS+Gveym8KBSldEgoQYPZKeyz7X3vDIftySq5L0RDIAcgfDtwb5RjtOHVsw/RlzrSvxa+tt1tNrbVwT+bEK57L4nizrn8WpBLGGUOkED0wH2v08EvPksi6AA/rga2B/DRvaF11oXjjnoo8DSsPhnWsBEUifvWeAC7M3Qbw1wVVrHm24HSuBob9o8LXLqCLG6TR1Qg4iI8Ccxa6r8RdXp/Wo4tlC+lxnIG0HdfylBK4QuxB0+i8i+B1G25lc2TnZIr46a8rbQWErY23hUPRu5DgYNYOoeJgjct2bLAImrHn9WKxGaAlFNBIXqWj5JSfM3y+Ws3Y/QXCrQ9PwMuFykY+wcgXJ30KRzFhjv6XmK5mc50SL5ZR+JW6nQUH2fc3rkaqyYG0Tgli0/K6rsfJLha5xWPOn/t1tvO7Hv4Xp/Le48mpfojVAbv5TREKpp5GFXNt5yfVkXEZHncfv5/z0gPlAbQyriwauZDZmwd1TP1sbo6kVkPeBE6uPSp4P/QFWQOWWUJREhQ5Vtw4wipZr63QDoVrRWoOSFJtsReyKTHc0QCkcXRl5IemUI+dLlSLG7G5zQym5s9OTZPizeoyoNqk+mud/qUA02AqbPkRUBUjsn2BWR9Lq+qAkqIuGTmLUzzr4+VTSs65sBJ/7Fn5wyHMQjVLqIYcQXFy53PmE1pLeaVQnNWLlT3lRBF28jcg3AoCwyEmAutbhVNbF5ANdoNS0RDdyIzgYIMge/YfAx+9B19xMED2oWAIc01zCZD/qWA3SlerqaR5rAjv88ZhZzCt3YlkiEBajvdRE+mQmUk/ouDu24fROpCxxhsHIuvcVAxHMfHl8yPdBoxLjFT8dq8Y50gbakeTdxtg1zFPwLlVEFxNQu4W95UyT1QE4YaW8H4PwXGBTqIT1ow3usqUsVVYFncQZkmgubcQ33WZKjzOchf2g1HKUZ3DIAcIo7BUncta3TkLV2lbM3zkA1B08u2fcmJXoa33U+sCvlhTaIkcQaqR3seMEMy3Co98rFUr3SUqqT6T8l/FSIloZwJsUQV90a5VjClzJA2tAT4bbA5Ym/E/X187zh1EdcWwyw9+Wa0qXyYvswe+32m7fKHLe9jiIOzD9jMwYmxigQ4V4W6dNv08m6fmgbZmwCIIAKWLhX4NTebTw8mL+y20j1y67rM6jvgd0kna8pHvrDmeAHwLVI2NrVO6itiviWAw2oxxAnyITr4ioA8H2FHlMUxft9apDoJ9eBUNEnRaD7dURWYyssXRWtivRdAOxHY2vbjt+iQMJf1qcfAaODMSfE/1vHNhoSCPlZABUzqJ4fN+Gt25YBHqQvS2+FQqnZvbv7rmYI6QedCR7/qa8q2g2q9K83CEjVasmZ2vu2/HhQ7pQbEas7EHUc213BgpvNnQzGqKmQLf9B61VM+UjPH65bR4RzCYV4rJTOGZxn9cgtRzxtVXaCbgFkT8x0TAcOBMoBucYQ2a1zfvLtF58z/W0xLQuLjw0SLCcuVa2+vCsDLJUHUEYtq81CvD1/tvNL6xspEHbJTtgd1MLALxNbwxzjkI47ai60UOpYA2ZuXSDNmk8kWmcCsJQxU64Wmsi+uOV/cBcyRFIkOqMhLwVt0Pc3AOzAEYvF6VM3MWuJalkxHCDsNmQoNqaTQ642PLbhkT2NF+KMXDugEeeBzV0U2lJrVI9lieI7/X9uFBqCwRfk6CarSdplMlbZrGsegBq8fKkPKhguDlRb55A5dEU8OSc9jkhBF7XmV95N6y97uuZwxzdNnwSz/efkMQ7Y9eJBLVDbwqE6bBSkQC2icqy927OShsOO8IBtYN60No/oGVgqgt9qEDlXtA5g1dKbG3C3u9voif2oihMPIlgHT54ckVATdNGdFOE72qG+CIM+a3mq6oRMuFmFQWSfNTiqc39+Fv5KzlTtyNl08EV+hUjx0IZItybaGPhGvPoBhi0oWECzEWNClhQ+TrTopIzai1UG37HU0coK+8zwz5qzkd6kPev7aBdTMRaLxJBB/Ugav/dvtCv/wkYjD1b0lHwc+hnucK9MGkp4acQCQDknz5DWemAxfEgopzagJcGRwu5XzayZ/Q+KQ3CBz9MUkbj3QneCwrZHJd366Nnpy8TnmNP0mmnV009ToT3Kh0QRrcTJTAU/eSeE1vN9fhh249iYKZ+CjhZUeWIUDaOZpYUzo4rvoxP4/GBCT8gku4s7UGK5fhBUqxLLj84MuuKwWouO+LZKM19gSlTAIbJMKRI+srSsh7Kk4eS8JU9fSkNGbvF9HgGOTN0K7/3aRr/yNnpwt2Qz+7j3i378ay/zoXPfwGhWICvL1NxuxIK2uMVBFAYmJFY1lLf+8rxdUrioi88wwYRkor/0/+8Pxdj5Iua7lJN3FcrBe9yvlVLzj9psVWI+Z3G7dyEIlduoI1xvlQIyNRfrbB3QbaLnj/gMd+V26HKZ+cOuTuibtWKYJ6v7GV2TbABZo7TVCiomW+pjQOEDT8LXo8l9a7WyRhf4VwUF/O+Kj05Ft5uhP8bmP614flIRk1obzibVp4iifiVmmJUrJmTn9QimE4eNrKBpRmKmPnlv07gGjnriSAnwLBOdypvVR04g1/iIrjPqeY1rWY8iClNy7ySnj/xD1dCEKfz/zv+KfJTZE4Klpe2wVcCsumdMYdwcT+nLuBDpBqxnylD1nmx9SSJA2NmN9Sw+BAIT5Ezs4sHHncV+IogWmagsF/QWR1gj1P4ZcKbOYexeVPJ785QUWRNfwHAW3S51wrif/3Z1yFn7ZxfTP0TfzE0KgMkhve3+z6YoNIx81fmHxhkaUGwTDh44DIufD8g5pJV6kAZIg3iUDU2gk5sVX3DlHvSSqN8Y86yYpFoY8ndsYaVeFCsNE/X9t7c9dx8cfY2lwzCatHjIDWDVCfR46mo0K24RKXif7pJ1XDzHSWwsDIRiv92K5mjGBsH6ecasbx9SEWtd0zIgF19CiAUH9xpzW62h2DvB7yB0s33zV9rIDxwt7Rkf0B0qrRQ2wZCcyFtkZwr/2EYw1uThM8DjDZSbCOzQISli/42ZbkHJ/gmRulFERgWI3njTV7Vyj4BVyFI2jUinP+qsCD6kMcTDpkvPwfAqMacXJYYe+ViUsKJNU2CABh083qvUN0XwGzA21Lx406eGYEOYxcotFhwDNOSkZktLRCls6sQmcOyPDKgvNhJjOJTG/IDV2XXzxMAhZtnLav6F5dyo6t/h+VKMMebYY3tZB03LveSAsjfvU37O87/qdSf1qZRs4OwhwI5FrQ/joggDJsPFAiKv3tMaE06GIjPM5h3XG0AIKgPiGy21IgXZG3lqlG1y3wz81jSFXG2Pv0Yt9IoYt6ZqcQ9I4CNxobzx9QwLCLh4f+iY8EJeHGSWpIo+3/zBmsCl8LaVmMbMOWu76faJFnycfgySfPYlMB/MRH7Yu0HsnKuQ8KXpUdnj8SCzsEjKy3tNWpZOHUFJGq+dTGs/aT5bBdAqmzE+fLA/Lu9HQS1wbgb5E6/FIsw8s0gJFWp4g/ReCw9xhjmUnae/6rDk7IyXauJJh65EXaFFAFQJGnhnwsks5abb3mVZyi37dPxSUV1086A9wl00lyZR/SpxxBffUq6g5JrJ2iqMQWJttKUTW5kyzhQG8gmwIlaEfhO7OBDzhFLKjEHFyj3ellz+8I9Qpi9UQXYmN5BFvhoEPmNdp7UfsKQ3SUh2pa/P2uUBX3FrQqpcPXteVnung/iIDyXzFFtvdNE1ZEI2Tm0Mpd2f23UFL/XUX6w2zd4xdmIa2soeJmaaQ3iSHlFFZb1L2UX+SS+XhtYl9EM58j7wvoCdhTLk2N9EbFIrVjXEXRNd14in6E2bPqzSZup6ZjhPeittN8Ck85Dr9i1IrSk7bwjtR3SoGDQeL8oczJBDtg6FgRv1eXpZcFSu6K2963kHVIsN+zgpwPK3vyRLzjijXRDXapNvGl8dDxP6DEo8+MPfXqMkmH+XuXdX0J8zEXAT+7IJ8dwk3HT2gvV1UmUS/z+5K9GwnNHwfPXjewO3baXDCN1s0xbuB1L03YJdRabCqW6rMd3ryU0hr5cGmmIXMQqEDdsk1kjw466dMJssmyqdD0v5rZj0R/qqQZkaz9xPzNqTZrVdr9k+KRIQB1kkxqRDOcQp7wDM9Y4ZwCQGEi57E8Ep5WV+4VC+0kdFDpGcmz9OaDVhAZtuJFtPxGWWU0C1X5VusbzNmwXXmN9CzfASZWXwtQexPiYVHnv+mkMOqKvSdZ1JIGbAQOlZYyXnMrKH31vgzdPPiOZ5XKIa01qKHWBs8VdF2hO0oTwShEK/K/NsHnxf+JDvWtt0qb33ATQ3Vcv8MQQwb0vxlFv3Rh8Ms2I8g1bWWgPb0hbYuNsYYVVuNtogXHf/t2Mj14CifhXZ+ZkwNZaJOvX5k1Txv0i8YckKtpQQGpPTSe2B6W8gTgGfTvDH5qb5FI/Vh93hFqeEggP8wtE/jes2cyV93hxoCEuM0+bycjBfMfNZiINCdOW5YHBaCpyfAmVNZF3lN/03S69lV5C6FJwrN+bm74V/0B0CqglkaD1KXXnahHV6JoOJnynM7Ld0Bx6Hq32pkaczAluQqgX0/FVGi6hEdMSxaGwXZM9S7trqVPxM2E7dZiTPc9SawhzA5d0o7Xajqm/TM+g1SnYimD4qcKVLbeLL5/9vFCrRYwZXwDZfyzzVmN4KViR5toVoS0QeRSZi4lHMub33b92q/NN11i1qu665bOYJKC5T2/jkEO9dnzLqp9kBP8BSgf0O++dZl0qkbRsS3xr+TNSVEjrmagxkXhaD/WMnuTfEs7reVEb0WkU9tDiJD/OsoCDRf6VCqn1wm3SK6SWvRAqmQgLzhE+DAUgDKkq4OSw/1S3/ll/7IfH77uPTYowYPHqZi5Ue3UjtaCMw80vdNz7JjUJI6gJ53H5UZYODg/wtHDWyfPdFZ2/3tyZQq5nYR32V2a/tjkpEJZzqItGd/NXebryEEmUQVrYLJODfW4phPCnZ1YXTCZtAepVyUuJZBjG2G1YTVtazlFUxsfxVHcHRGOmSzvhIboUiA84tdZl8SD+xqYwJEGU2+VymkfOBMn16ddNGrqcoRDZyPXlDKM2p/U32CHxnl9p5uYuqPCCbzmUqFRYkyahX8oc27LpJNcjdnzw3h4CTcitkG4IqwqB88aConDeSFzltA/2FV/aBGPX2L4X08Si6QdaGvgSR93g0POGIwu89tv24Iz4IHpycGB2w/XdnkZN57eTCipkQ5AvrWAPr7cmrq7GmAmEjD7nnZcd9RcZkMTcWCVueipRcrwoyPhzUOlSiGV8WSSXWMDPoQoUXLXAhvFiS+Vf8DHRH9kIRQCzYf0eKnHkGP+eLtdMMtof0fujlq+gK4GItW37wKDBLp5cDLYa7rvSQDV6Kvon+5lPT5RMXs15cD2T24xWHpPMngTxU8+M3Oz/zN+K+Br30TPTtNBrpOXKxDUZFzuK+DTbCVQuSfQ4cjB+DPUPVz/wMh4oHdQ2Jl+Yvdp+iWoSXYafgMMfKQPBU1nfqEASV4RYfclz7RMFkyVDU+CsnSdBeGyORRYQhIfvpjQ4JWZ86zbrykp0aMQ4grbhm8otKAMMLFR6Lnye5zMRdTESr1ALyGcbznFoQkT/gRunVrNtZI3r2vzXCxIS5A8dkHTM4R3yiAvKAJGydr18OZeZ/v0WtKQyEWqIfX3ifFg5/CXVh4m5fc2eNvq9I5R4A+wkZHPhbxjrpa13ht+3BiLyYzhcyLACh+dvFYpAwkE9ovp9U9ANppGv9XpQvXjS6EdcakNElXb8MB2qGc7NPWEMhnCe7L/XDA6+M2ZkLk/qVTb7KxAmhizi4VnaRKMSD5p0oW+NVogUprd6xDDVIXM+dLoF+4paqrByuDN8mbt4WPH7ajRftGTCY7ZG667q9XtReLtHsmV2Km1q+JOdU+ycCBTjqv50WpOMT/Bk5Wb9+lbCPc3B8KC56CgK2KPHB8VHAOew0twP2/bISjQdn55jecgZ6rX6n7Wg7lBbhZKnF4CRcS2/a0vTe8FXWAVQEMFCBeO5KrWb8YBlud0uzYzwbOLmfo8duKsp8AwVyALcuJWidiTIknzXyvZrzXMZ3qOBWivWZxlRtU/N7AgVNoidHHMQUGvOM1Mk9SvDLdqKqI34pLdmGhzPHfUD+ts6JpCEe5QqWfKak/aWZBxgrxBWaqyztteO8KYfzpF6PFGaFefj3FmK3aklq5N7jqZYtS+hdzzqh07SSQ4OXkEcleC2EcAUdv0VyXRfviAemGu9QY0sG5JoMd9FIYOYxhTkaJxAiod6xnHFn57+4Jtfn2YmNhZkFG0JMyM5SCbqTL5P33T+Uq7R7ChcKumF+d8uLlVtltIC9O0zWTYFLfYE9yWVjTH2RSWtUikBqNIkM371o3jPmWe7ggxPC0iYank/rugfIpC/AZIYtufIguQzMcB3QZOLGjoNrTyNNWKONJ6l9xszewDc8sh+Wq7M0npvAsMo7ZSY/ZQtUh0TmUkDeyIuywAvo1qA8d52/ZEsSqjI3wKe+YlWTDqpgG2ejXwBkePtqaQGp8D0tUTMQYkGk65QDSugx/OsnFFifHDf73eb935mbBCjzvOVLZbl/JylHnslDovo/UBiVuyrqGs6Fe+g7D04BF+h21/bG/C6E4EbwRQHjvgLTlUKuvGZ+Cn//66CEo4t16veQxqeuCfoAN6Tm7ivDq2I8wSxHMqHsJFJiBogOQ6kxtIrL8/hhWjTPvpothdqnT/eQAN1X/OZbA6VNYsfsX1P67B8Z6DIsWXfJopA9GKOlKUINZs7ETf2codRM+vUsaeWrHoNmQZWolUsKdq8JP+3TNJfVaP+0do5FlbNMO/goIiK9zO6wJWcOnGH6wj+Ldb6agIf1tI2LkOFTVqZ4XLVdKmhqTqxL54Uu3FMfO6DKln0lYp7sF9wKfqikfvpvB9nVNVBhiqe+nRsmmitP+pfQz7eweDx9xpJ/Qx3WEvO3r7jcdllx8keaDsU2d0ZfOlNJdnIrEuYrSOMJi4xv3pLvI4Pw9TOQNCz91f14eCdtiP1TQGnp6k+rhvrd2I7fHac7bTuDmRNI1QwjE+OqgY2Tpvf2GA673bnYR7BoLOQ6bA2XswG+HiZBoXGQKTsD3yJEveAV3I+5ChEFn8ogvZa4CLe2Ehfl43PH2mFk2mAJhkxyEoY2eOBcVAlRkb9VzNZBRuvxWkX/HFoJIT2GiDhTLBRyigbKGOIbVB08QnJ1syLz3fSO9wwcZzBxCNqtneDvTuTHll7A7UT1mdGLQeXa+7jlfCDZ/oUrziuJuUs/r4TQtx42cHbSDepvywNJBH7yo8cXpYNSju3gK6LxaR11JYvUkwvZqTUfiV1XSZN0HDhjvKc52i03aQgGSfu7jfijfWmqft5phy5FRNesmaWAjraO2/o+As2vnx5sMyWy2dsYNDhN2dOG68vz86bDgOTrV/iPCRWJZCUpM+Hl9YzYdXXAvJPZZCJumydtZ/vweB6pJK1SbfoaZJsstYBfohqOPHn4MzJXE9XYhPz9U4QSHr0iS2S/HxbpnZudGiEf6jE31TsR/3r4AT4i942dK1Kv/FUTOsLuSWW4MIdhqRtmZMbegtIcH6r9c2IHBs2ZHnnIPGAgqr6ZINUpJ8q9ycsSzeS1HUPGdJjwy4GwaE7EwjpWysq1O7zycFChoFvbYsmsosqvpH0JdnRTQi9iJ9A9BQYV5B1Qy6xNFrg/XlYj1BsWSZX4yJQOlSt/evfhW+EJvyEbUIPQwxqMUwDgE2iFIlfwZolj/x6n2G05MrDXKOpLuq2Vaj+gMNI+v2NkDP8woqH0KtBjNq61Q4VYDGCqh9aD7bBg1aC38V+XjN59HIiR8Lb5G5Bh+N07e8pbQaVm8kY9897aPquIaXqlHQNO+TAqcnosFNbVMbV7jBNJLfzqOfANILYaj+8+muCqnobwiOaJyaSavVvGlYa21IkZr8A2Hw0E/3Phda4Gp1ztOfAh1dNfNFGvJyrIXYTnGRQ8PKWiA7ZKSH/ZTNI4C6jYAbOupQB4O1vuN1eqy9qft6tobQRq2xrgQmSPvpOasGIsVAPo0K/GhcJoai3AAszqVEp81SxpICgfR+WlKUZpcuXFvctDFwTEPyahdjTjToxzV37BvhWEMp+o0BjNpbooyLiM1SBHd0JUEpAG4Q3QEYQXXrwgHRL1k27ZZPIWS5/AAD6SINHqGJt0u89vywPiLOb6hAUQHjGjEcW8V5F2MjWPG25FwUr1YPgeWCJF3YEUYvAZduncvFN/2diJ2GLVdkgLAuk5rdws5/2micibH5/wMoPSRAPf825eIzDUpCQzbQNQ1Y2oXlCPvlhRcoPO6hF+U2Y5qHRE/gm8Ywf89FWjCCkd9bhPhqtyhtrRi5IFTBYEMUzBXFcQs0AK9w6sYpsMozvBmepVP11iyMdbgqHGAzN+ZGkMdCqaUnfCMruxbmqMySRZ9o8toLjHO/cWgmP2fWkD1iGNCN2AnLATtysyNtxzjzlB5KpYyaRdKhdFkmqXqWsPsEskj4jj0SpEsLL7IYr9NNnVNnmt9c5A7cNcqETwQ+wAtUUHg1iZ6n3jdIp0H1K00wZ60rjOiLHozQiJkSHzRLKmhF9j6P+0xdeuODZOinZdW9Ak6qeTQB5lMOhvThipBZ6xrBRuRQym+hJr2AAfBqX5RNALes4JqW2b1v+c7V0itWTzGRyiwnulL+0u4KjiOBVN7RtVlqjgJloEi7tEpbIa3SKXtI2oMFm32NHoXY2L9WFkfcd+wae05vvgDPSHgz67SqoPysIGn0gIN/zbPLt18f2IjJlL0ygPPzzrk6V2edWpl1woeNiDMrqy0ftiAwX4B8TvfKsG6TpeopZUaFrktBILvti8ZeEg2Jd7ZWHoYp9D8IGuZTAyRji/dL4akaRn+PwNreZXcgjZ/xcb6Z+dgWyfu+jFI9cYlaoM45gyRHcykkBjAi0kLAKgm/NHQmyY7zSNo0savHBtCsilk32KagZluKmRHfPEuzy50cReitmu6Yjbpcua54psQVEaIZAEYWCVIMeSCKkYWqcOD7WmgP/Bm3Bx/hW9j1oJQkKtR3RCzH6F6OavuBcCwf8qqHBniyhC9W2KhrdDmacl3TgpO+rQX6GAY5j5S8JoOUtcrE80o6GFg2pfEjz3sYJ/xcFn6iZeyur475XlR0+hP9p75dIket+WiiEVHGzojlXfElcgcp0z8PQUrMsymlN8SyNtO4exncF3T1fK7FyQxcQ9j30wAvgN2HBCq4r4ddrkHXB7FRbuVBvvBRz8uv3p+NzvqPeukTuyXy0DS2RiIeA9DW8fiYaD/Vh8vTOUbbaODaVT8jlvzE8zt1Z6zP/fskobhF44Cju+YKmbIRwoeSYdfOf6RbYuqy8pFWqYyOIQGxBn/sonQ8Zwk0rwpam5JuG3VHU7nDwANik1S5BJuOMOT1P46wyoYX6KcrlKl5CyjXwJnlGWON0DP6wudV9KRSM2dfTxoy7zCfHG1Tq5vXZx8xjyjUH1nWptJEvHVgkJcH1xkZSgn+LPzRz3YlI+/J+A0Vz0Kp3byLfaci0DYpiOlE2mejYHfKmNTaGk22ArwgPMoc/Xj0mVuw2igu7yBY5sYERFmcgSDQBpnFkLFp2Eg+D7W96Nb5OkdNt9NOv6/FZoyregwpnst7iCg8CuYv+uwb52Ce7TMdPkavAqawcc9AGcIZZNTzcijq8FTM+bVhdNvE0ZTFrEHdBFU8n55Rz8YVpfDO1vHcTHKstOEEUdAR+UCSgpGVGGZr8y0vGUz33KM/FrUU/NfrQRHw0GYnVsCBZgUJi53bXVb1ZEMY3Tjf4qn5TYRPPflDNyY4UU4mCkxc/4ncYdcxQrfY7GmnohYBx05i5/QVNuvyrXKu5TV1dXkArwUKYD8tfvbqmKp2/ihkEoKBjpqpHMbwrzaJsVDSrq/juViir4iesHAa5y4RabkbfmAAMQu1kb285H1QCLhYrmaqCI2E4DMBQ+qwU8Hu9CJtHtvypjADd7g881rLZH6ynqvHB6Sh3Jbq1ngj2JTYPQftyyadNr7+Cx74xqutA9uBm6jVM3SGqlrg0Vy2RzkPfFjB2KuxjW1M8MdqPzPBEUv3OtPDaAEgOY/ywCHiE7Gz8HAuithgd/Xg5lZBquQWwzYfkb5RVn5tkXw9XQooOjOXLhDWBrIzm4WOmPqwYRNrwGgS+MTKeVzydXpOuXS2R4BUTaM4ZHlp/7IhmI30M5s8iDV5D5x3kyY6y+CWPqGrMxyWvAmJooaLCFhA98yZQXFuw7QKAIdeIRw/J6Vld3KFGX5qYNaoCz8Tmz8eL42Mr6NItpWoObh2cAGL1scmpaH+LuUs7nVdNXx4aooyLKOIs3G+IiBe9KcwMIagIpaRDKKL2Gru/XwhtpS//25pyj1T8RBl8ZPcv0oZMEAt3Jp+IedFif6BuiQqnQsUpS0AgXvVWFKyPUHQsD8SvAsywmEMry6J+KTl3tZYZAHIAWqsXPedm3xAA24GcMBWXBREaTFbqXDbJN9naH75YEtZQ3+B9S6An61Q/vnTtjeIHxWkxngXLOwziXS+3oTCkF6MeutRXpJF0YyrOBZhG0A+CAoQ+gByYDfzt0j5IAlXjsq5np1FICK0DI0CjLu5OWGnILcVRFjljep/TgzRfiQWxF11hUt+3fLuPgtGtOOlaz+GU1MTLg7ULuH/e2pmfB4qvb+rr+tQR+YCktT29gUCUSLdntJTxdS97PKBi/LsTkPS7AGcTgCIpTdOjz4Xg3WTcFzjUI7iabpNoPK9RBuI7uP8l0d2TwtvohKEJ6mMumDAGTQ/3Y06FMW7//s+sSI17EbWhC5Jg6B89SgdC5poX2nj+WM70oFQ0TpDfz9VERxBmhu4MlpsEXh0v686qKjG94Y1pg6UvQ4Sf83LMizWjLkcR6lhfZfwBQrrGRGdoD20MmqXU9IR4Npf1Er0hpfVfFN2K5D4nMIXHShHZFw+II8xiWHoEdaXL1N96kclwH41VLoHi7/rUw/3/uQckiBEaDHzxmohnw4ocEXEFC98fYpGstfjag9vGWrQ2mDeQFsxHq5P4wNJPVF6y8Xbbg+VX0HseyoMyIjei+ckNQzRftHhnFm0JLjeqbel2T82PkxaZRjVyNUAFTDGp4jVuOqhvTvmCkwp/W8KcLtgn7Xgc471Dt1jEYKjLNpaicSNsguCuqzyLr7ckhI+oyTWv+QErerywNlcdfH5pN7AgJEpXpSrr0JXur0gz2N1hclADGZPTo7tqa+egg8P+8IGPXv9OLC9f30vKxRgK0zhl4UsG0w2BW+ZYYikukmbgT59Uhyj895Pfme81Ab0bL0YbCWxN0uZKcaAUpPe2ZeVvs2jekCRbfkvVp6ts2zrjgTZ2hkxCaWq5vmnf46VPcT9NrXw0ymboijb/8dnlM9bh6hB868iyb3Jx4aL6hkKyP6quuBxczILRGM/yskr48654B7UuDseyPzs5UUKdo+e9ghqrc5TyYyhmFD4+6Nv95L846wl1YbndlpPiSk4GzFcLT3081p549Hj1xl2NN3OcmeLC9JRFrlVvCoo+PEACMCbGs2gXA2XtaerVrP/jbuS5Wy0jxOXtiaOLS7/3yp/K4QOxVibDsg58imVWmIC8PDD5x/kLb066zAtdhOjBwT82bQbqvI82KJfZHZq/On7HoucBWpfNHuDFaKrv1JFFHyJGhUxiAdTk7pvxvd9Nihyao98qCoPpfNgXol6rl+tcqQYgU3XrNv4Gr2NIDNb0oQE9KDbysXopSZbtFmOZR5UqoVuiN8GhMhFts8X3R0Uyth3Xy7Q0/yxlnCPTA8yBiwzlcuLrPVRsNfPlvKWViNFeF1XbrqJK4+8y/GpYf6exEJ6BdeiaiFpgcY79bizQjCQvLdW5OBNbNk62r+WoT/m5ziDfa11gSEVyFMQ1ofHFkQZnxh8Fp7bw81g+05JS5pQexFv9Yv00CCPP7jnqp5byK2fA1HOeKXNfctmXuhS3dN6SfMHJjor6vsLt9XsIm4rcgWOARwHkdLP+vHbSK9StJXmeqHSoLKXF/jXCJFeL9hqaKDGFcscd9lOSZA23fV1+f8eIme3PSoZPZMSebjEyFotRq2gcOVLrBYLVywgbCrhUbdgYUcUMs22cxWv6nsZ8Q7yA492C4E3GDOpxIxjGNmk+pDSwxq8hWDmMHdr3bO9AoiUyPJ/T7VLuIrdGxdutfG+Hkg9RTw7mj4TphS2G6wgXlEREdbR5Kjca+Jqqahexr+QewlqsA4ynoWeldUXWeZF8cIS45ipbE2Vyjm5a0pEYMnDY1cYEAPIVcu/109zxdnwzww7q6yyY3B6q70zDSBEEBiffHTEq2vpOtPLZSkGfmpHEvi4pARZjnDT2bUDKTY7xZbU0F9UnQsmwDzUqJQFY23e02s1m8EDqaF1yr3u8pk8G6SH99wzEE59pZFO48ODKUtaxcmsXTSsQN4A85jTeQEO4CZdqAcZlX0UV0ttCPA7Ob1EJEwLWeAM/nRpqgUuwi2wlsFM09tRL5LY0B3dMij+osSh1zFDKhaMAQcFWfEv/X57GcJSW3oAFl3OXD+MyMWMKCa2O7wFjN6OaIwVz5ANO/ROHxexg7QzDfamId/T5Q/dbHDVYCQ8oRLRqm7kVftETw4NCwCay2LNou/Exl2Nt+vG2kBpSmY8hlSAHgCWY+GN+cFovprKX9L3TpfalhC/bGqmAuzhKHpyoVAa5a0j2sE5vktoRHScxhBVbCcVMh4c0YeQfVP13zq3D17qZLQvVUFxLsoSBEWQqDB7pIm0BFwQbavCx0H1uCVbkRB4yvyy1TEy2iCSno/FNLPFLLbMC9d2lBAXAzlat2yibZV9jlo5CFXsG2dHU5KmZPnKFagI1aFiOtvMDFIcV+uljjSgW7N7mYZsSRPoKCXcUr8F9PinIVLc94oCHMdmFYGngoY1h8OMI8QoYzydell/M7YRA7ez4qDqjm0cpqD/XnHGESCy+1t4VUmTQn+o5fd/PDeqH10P0Q+5dmKUEFehCNYj23VxWBmELwhxFQ5OEClKtJYB584xNVHA8EYQYM808lQKbnTDXFeC/2DgiWEzHuf7657ftuQKOQuUnRtU//Bj1gAzR5LdyJAOixQAEbVF8//Gx6kSEoWo25w5atGAKfUb630R/VfYcjQs2nloMVUrxh6vGiCBstuSntm60UXt2C+Jt5Ghf/tDzhpQPVMsnC+giI2ucfYKzGQ0gBzKYGlVCYM70kFKfxj+h5MNEW5bHgBjZEpjdYGf6/U1eOOKW+304+IRLosQsXUbfffPgOYMaMp87BQG0sEv17sxONUCw3BhAw53+wSJOWs4lYyV7cSv3OsnQ1ELtV0FUBmdEvwFSvVkUxTwovyQPNjkVKfqW/v7yN67fn+kPC5o7krdFa/M6LlNDC1f6FIIVK+yUqf4dBJmvjoJ7pDPeeuYUjrjd2AyYEVuuw8Y2KDBxWzX/WodWb+ZHcJgHGFp+BbxseIYMCA5vbcvR0yJ0mOgNxSKZKOuVKsiB+kBLUoWPGsImLViO8cy20Ul81iEGN+Sb3W/nzizAxYt9ZHS617gzJRbt438UNEd1YEpeQFQDLBVFODB9se/if0kbrrGnmnDXf+onkylliG7aLq4b3d/ELkTSnXy9xhoDJsMKtzrHFMzIC6bdujHWamHBk9wfjiJ5P2rPmpSWqILVro3qzxESm28bXT+FW79+vzBQN9/RFEsruNFfgHvhiJRnkCcpawp88VkWDuX1MtR/eUYv4Vj/KndFPuexoY05XRBtV+yYknJIjFz731H77QJXmNFfXQ49NtSZCY0kZo0Lho7xDya9Q8E1ta/UCOCY36RmG3zjrv+ESFqRwRxIQRtFPLGl30i2QoKctWMyVLic0tJsYnhEw7Kl6OGG5F+kn1OpPe8WBa6gPd+wFMOQLiL2smZBp0enwswKCiS88Pqzb0zrXV7T84q7yTlQgBnRvGSnO/9OafD4VTD0B32J83nhnA69vjywm79Rcw8JtN3a7qWEuT+/tIrIQ8yAzS54UpRCsBis87o8tXW8PxN/UoQl9pWS5cs7n/EIjIB8rl8d+O0OGU49rOW4HKDCqGWpuI0tuqWX0Rgq67NvC+ciZSc3lRxNrQoGEwlpqjGbjBWnEoP+2/fgwI+6QJ8Rui8H2QLkS7aodlVrgw4h+JHuvy+ZVxZSSenrlkFxM5DfAp0utwmxAi/uOhBQJL5zMEOwPOTw7pePT5MZvTBoqtlN013TJIRfKXwJfeqa8ABwNTR6fbLl/YHIdWXD3Oej4hgJqqOnaUEFg4Udyl7VibAK9hP6+eEi5EfKlpC2dfKRG7AwdXcXqWF2eegQ8wY/elDfjaw2YygSRPnjAdyYtprGVV+5ckqDBWOoNcvlMPOhf81Y/yTWbB2xla6xi/avFYajSLY82Q5LaEWJiuYon6dfwexhv2IyLZ30LdCMl6ha8PQcT0UXZz6z0KktEl7kOQFhft8H8s/svTywOLb/fVWv3gygr3hPS9hKMMJajI2UobSDmnxFOEjphWo3xJ4HMFqx9283qSekOL58BResBG54nKO36JZZJTjN0UfyU80i7BlqpPsnZhTidUwz4UR5Q41W2oMauMh/7kTc9yLA4aTaf++18Taj/kBjXpRJp25ksrzDLYFV2ZgURVNpOyI+IZQjRefx+bcQV3pCl9bSRfYoegRLghpECFCZrjmhPfh/6LFiCYaNpMWEFXgDl8NA8E/wPUwW+aRwh+PGMfX7AxRpA0pXPoYrT0blaeKx44lpZ/4Y8ORbNLPw4oOdonJQavGvzblgAkD08F5i6uox1GLtHBQxYBZvVU2uGISIEkxrIqdJoZ1kJExTQggFa0LFZYA+2JrZy4ZHvfEfcaHRU5MS8lfpWVJ1Efxr+JxuNPIPBwbhl5iSvNT1UGTaJEGik0dJZ4u55Rpdy6HlOgFkWE7a5CKdjDVdTnAA8Khz2iWpE5tH90hnw87sb/TTNbv1R2rF6VEF4eKb12jDM+YEaqlc2IhTspEpTjymuOhIA4964CLlXrA0Gt8FAD98IzZfYekQSLVJT+WOXFZ9wjFxfZ5siKwQYyQVNF+XhDq6sotnw3T+eDULSZp7TOMu6kUxlgN7ZevJ/ZohT3pIVI2q2IT8cwYv187bLDvKZ8dqRfrNOavEm9t8Ykoa8ifc93uHV75tGSHeFzoF8y6ohgVgbi8U0z8RhQlv4TmFwUZKl1S6IGMGmEY3ARxgxX2sTrTW5ucip6ilcCFq4mzzsoLLES3WO7SNmcbD6qe4K9bAv0ynpJB0AHMg6QPuWCiHlpj0xaQFpvBiR4xssgxbqQLgMA4RnHaHJ73fVwq+qG1LxLKV3KDFepSSmR3Gb/Hvk0di34lJbB/47F9T5SsR3GXCs5oPa9GdaIAld/oeX4S4gPqmk5hLBin4AFa3T8EkuQJMnpza44B5Bndvm32q8AsJEnELEpqCZ1VoabJQTSciS1BJltnwU9lDRq/Xo52uZrPfJHawrC6UbFDSpbmyIBHZ2SEHKLr+nNOGBMeist+l3oHRF3It7gOSLs80vngwEXEhdEvlGG+ie6KliOKzbNg7FU0gd8pJbY6sN37j4JVxbXbJZS/efrvCd6kJ0laBqHpnZ3mPXvDWdF4iOLaW+hroeo6x3Xu+jSYCcHEf0T/o0rTxkaaQtSqz368bdR2tFHcV8QB4sRwnQmsa4nMdSRoj7PlczwX+MO/fSm3tKDHrLhWA0jlcUY0UMqh/ntWmh8XMiCgMfrJj/TSv7M4zwMZ9vhtemQewZR1XcI7k460pQMmgSnwyom7LNIkXsAigeb5QLog7T48qncfmBUnqDgS1dEO0EYBasruIAkwH3O+E6wSHe97UbdzmXT11ZGvBvVV8ZUUa7WyIHGqSUImSuVg52ktI+xMhCkCtUjwBw85EaM8FGSB6/eCBoH5T+2RxDi1FyVRFNoWxdxP7GjeYuGJHgv9i1eissOOwYaJu1hM0DIGkv3IUHZ7cPqrQJmw7rTV4idJycemIdf22OBULyhcowUTALvJpEs1iCGFABF8yuNdv+SSEhQ5p18IwGB0+EgfQ8e8CAqjtBvt3EAOlxfmipXy+HL7K8uMXoytFgQx6KaHhLGFSFs8UthG5KG965BYGlypndXRtbTQ9rJsZfqdUeiX1LlcQIpMm5AuDKe3zjoXYdA6QvZpYYFTRKf4qEzkrdwnqnteSM5zt1rxnAiD0kCzvXLVGTkspZB0e8h30solpT3dqyryzXQvScKfX+ZwchknHfWZ50JGdzq33ULNGv6MeWZrF9pKP4DYPhzGZ9wANMp9tZiUF1NmRvjMyFt0Oq4nTNFcgq240kJvDUKzv2qyk0qvqguhahnLhMRGJbAvO7rz1vncVmQZJmx1M2XMKRbRjMFzm5wRR1lFyDq3r/0Ux+4gz1URaCmyBQa3mdnQg2EpRT+vawZsSuA2Qqbqa/5/EyIQyKoMG7RUmQPnfnfd5iussMqDwV+rgr261Fa4VXxA29qrcM/RSmTgaRr+tVS/YY21klgObpfv37SKTsCNUOQY2WOP4qDUqCBmuOdU3XUCo9n6Mfm1SNQlIllzFbiJrxvQKbssTgKIMLbZY542SjWl1deg5Gjo3i+1kRf9UjftQRxeDkwv/G8czj7wgw1NfCQ4693mLhpI5bfXkBvJFQXh+5Y5RVDmnbLF7Kh23TupVtWXPb+BXljV/HgUsnXKVhdNUs9YQJtBjYE8zCnA9eJnz5SoKjLD4kByJhwqlKWjCdi0N5VLgvLrl/7ekHqFXTXCW2u5HRniW9NOcDM0Wxo8QhrDfpU3PYwolMe9DMpnV/jtORaUXYcY7R0Q2nSAlvij+nyH0s16jLHm9eVhOgoIgQveWMgPQvD2EiyHZLOtWr2CA/rijuuGKQnJMHrD44qFUMuECmu7UM6SuDeybb1g9IKC0k8J4WkG+21U1GKTO0KS/qiX++V+T7R4ry9LuEhGrMs3XJPTMlIrBG9yeYTAZFqa0jgP+CHCekNstRWLXgd7kfEjtSl+xFmsme54rbDS73riBEhDhqfisrkZ2od3vKuLRCReMRsQF/unbdJSeKRPHbgLlJrwfmbCOt3cAKlxCzEVGS7ssfC9NQv5qIE5gYebQZNml9SgEjNSck+/uGjrGsTK65Vf+XH7aHMLqi7IwxFJvjMv61ViMbz5itWCrbIvAPsaKYZAL/5gF54rQeyvuz24eAtPYDKt2fOw9AhD4QaX068G8BIkpt7Ns15E5hZ09BGvNtdcR4vjeQH8fRhTBN47JYkTqkrbEZQTj5zPx5NN1LJgMzH0H+pyI+RK1uvNlQYklzf0pIeECHvOasm3ngHZS0nliPYPY6tY9xwKlOXNm/gyUoEe4BPPaAGtP3F56YfdVwTtIHwgd6CzyfKrgsnSo4gE3jAM8jyQH9E/Kho+/6zW46JLPTR8yeTqYcaUxeljnR5hGyAcSDbfsWYodzOqW2ynVMj7Dk3AJruZZNyCvZKIR9hk5jcO81cshyEU+rV+HDVMa0vaEMR73FBNoA2MS/fcilpigv4FYAlw7Jap56cwVTTusXcXsX30igALQ9q9fzEvrgZsqXO+KUaf9xJbfAXLhDSp3NbPki6haMqCxVZi4eJFqcj8D1FOuvIoS4MzWsKB8iZJ4bH7cjpsh1x9cKAUPdhireNNShGgPiep1vtooABKtnzquDPbeCSdLq44e7dNWxz8suoFK4w9bGbhI3TmaNcNCFpIUlsH/XAQOnNvyD/xymuikrF+SWLdtjHwOh4/ooZGo4YaYx3lalNg1bx49cAXLTXrDocDQmBnKV44AHG+giishAmLBovmUO2Q02RQidOa74o5pIxH2gJAA2EtMG3qwyAyROx+H9zk0TGfeVCToRCW/lcxZAqr4iV9F4P/mUqjuoL8EoWiHfzK1O2bZN9O3BJFafMkzL7RV0Lm+LC9Kfx6FydUShCfKtfD/epmRgYYm6K/ns1WS6l6x8KImsUndaKIcCIKyDfxHszlB21tSEd1Bq1CvjmvPyfxD8xGg7gaqvmGQfetkRK2J0NKMPxq7jYo2veGlUuZrl1nDqeed3t7cHi/I6TcJL2DAr8FA4EtxMC0PpRdL1s7wxpBfC5gFxu7OlrII8mXOZaUdTTY1Zn41BQm0XYo+0dsvRDJ+d0N2idyDVcR58QUSfML/oyabYAMqRpt/nDybDRCRfnuKcn/D2ZTrci6j3AvBWy9E8iUuMyrbZh78/xSeXp0lXt2EzQ1GQniJGMVmY2AfeG8QRNCY7O02/Gwqv69z6thyxRuvOBYpKMLz3aTRZILsNwvEDaIArj/tBxvxDovPVJ4ET1PWbaRMdDxcWB8mQA78S1+7XiZGOXbDlLc3ebKDVHEUDfnz7ZEatQmJ+AsFbHgKyRzKrYdcYpdqdWMdqybGCJDRt0pllJnG4ZNGkhvD+8D07X35wPTytke0zcjnIbXLypNqUfm7lfTwU11V72eFFxPKSiWk3H+zTbu8lPnsDIhV938Vc5n9E9dOWMCwUT0mLLdcZCjU6ZgJOAHsH0gExsxYG+u9x9WcLeTVyp8rG4o2SOrhqEAf5IRV+FhqRovFNNH5qYjes2uIlh7Hs2/O0s1s2EbPiSeQxb2zAwnoU8XPE+G5frlJZhimhe1W6DLgPlN4ZihXj9oENIF9mFZIDvRNMD1ROZZcXaIhrnaDvM/joWGfEeNeeoSoWPFY+nETYsfeeetGr2CphzUt6OEPpCs+j1GHMLbTcWpg/6QNhW7ZcrqPkctsczdDLC98q6RaRqBA7Xrzh71lmGboeqw6qnKqO9g5P6ZGoUVfKJzAGxOImLC5TOmyr6PA4azr6pvzr/fZU6z7KPqEAGY2JPPcJNiY+16TqjF1ns05LyPOdccQw05wDpK8JzpWnpo9//hmxz6VYKtvoQfzAojOS+b2JU+uUScf8kYaKnAnJDoKtOti1w9dTWtoFL0gwnudN9YUWemCuHByzJgagGk7V3xhM1WH407j64dJWl+5o1LQKNkgmbK21D4mpJ6pP8tVFF38UnG/boy1siI8l8J9xiXOxbBobFxp07YqNpjlCY7OLEDgdCzteCdC/fTnkWUBKXSeI7wIsfJ8H8w98osmlldBBc1Grdd74Bs6g9VGssE4JvPyOyGmjwR79DVOpoMYuwyXorxvyukOQmjEsdO4ZchzNSc3IKgZ5lp3mEiQbsYfF7lqL7+7b7H89oKwUDndRIdu6opyvx3cGw+mub6qPGsDAXaDa0Gr0DgYOdU17zWl32pGZLmz/wSUcvoHh30e87Eu/3fZ/pZVf2HNuJPK2hyrMNS08hwTWfHyZkgxfRhaodCYQPr0IKgWb6qSRhpe8dQ1/9uN6jlJYNdRrjKYTmUnTKhy+9oh070K/KJWedR2UzOJMmLtqilDkN17W5h86wGkd1MINJlxgR7bXO+d1nRP5s+AZQ8AexO+40ndf36G33y8AvENCPT0VrAE84ic6gib/2Z5AMUoJVnP+WK2TB3qrbHCJ14U9G3C5XhvfCX+2ppjAB9Fqhijzjl+0Rtf8KbpqlltaSAGwFd7b+fN9RYmLbxxV1FEhLcTGl0NwBIHiQuxNvK53ZiEMoZrd5KFHLh2PzRXqV1rXPzRSONoFBK6EAMq8qDLQQxCMrnVQ2YhYuDxQCYrmV3J1onBGzEI4m3vX2PXO9YqWT2N7VlNN9Fy+GTfEglEyKt/hBrfS5uwim/0JeG6rYy1up14u78QSzzYFJWWtgn5U7CubC/Fda4+eYlpZN1wTqGyJFiTZqhJYeO3uR3TK6jRkYu7vfzD0nr3X3oIjkDMSeUsU3jpZdYNqMpoFkSgyFER3cGcJW1JVBRGQMrzxUx2rhQ2DyP/SOoFMpAxLE4QOHfsXs28dNclD/36g/uOMh0KsYSfxyeF3BUVpSb+bwaaiMhsCOYO663bjNc4YqLwqsgEOiutPw0pLUwxSO8rVOdtBTWbubJfjBV/QJU98thFBDPKHh06LSusoFdWfaQwcx3GAuaU1S9Fr2YSpJXN36OWLsYzQCep7ZuQ2c8Lw5KePZ1cJ+T7GcSdhxRXNNWZbLF/pFIdJQpdSgqrdBCW5rtFszeC6HXgYDfESeq479UsrSF+MdyFZhC6x4oglqJJRCJ9rB8l3QnKEQPzPKP/Q0q/b0ArGG5ZDB1oRzh5HI2LNCLANAjow0w+VjZKQyC4UBcaMP/COjQpDCeYa4pX1kWsYPJoA8dGzUnWZ7kOdIH6tfCNPASEGZhceePtz/7fWhnOGGd4ECK6Ra1tiU4xQ8pdZSvKAIFiIZm9bDo18T6PrH7ArXFpcQ70YZB3SlBlMBs256Wkf1UpURglslSYZDeTigZrPExwixHw5C7TaHv6v6vgt9jHVzcWzsSkX0RotY4W96INdQddC0jH7nGEFwtGiDFGjamZK/dIAYrdrxpd4+zJSKaEzwQNKgprR8HCF4pgL+Oz2v0iKZ7L9OCDb26LFE4lE3A0rVz4xml/fm407DM7AxKgW1UCRaHKarEcHpR4ugDNCAV382qMzmojjbvENg0dxaIFMNfD+NfEqcgUmcSky7au/eHnKhU9NF8mggFfDxZNA7voSgTN++oiwDhcCBFoJLe2IxDMWGWW+Mvz8E1lJuXmpmjkCC/HisVgm+q1dUcho9bKw0/7SdpmCehiNJpkt//+PEkKxQdLz75hvIdccxOuQt6ZXM/Mu9sBP4JtB57qW78c+BrURA4cu00K5tcdb8Ohlixekbjr6zemSrFnRjBMOsSW6PwMmB78NC4UxVGbevfQzS+j7IlVXISBMSqz7sT6E4NuekxlA82XBEFsNaJiuIWnJf2Swe40h8PS35mjK/UcB2eHPl5v5KVTGLUrNenX/yVtIONKQi7KdddwRc80v1VBUhyo9DMK8IIL9CPp/KWAgUO4w2Hd5GwxnoOklN9oHcWHQnEXB2A4aRIcId/jneOFTgQc7MX2+AaKDsBt8ZFM/6pZvFEun0iFFAJlQglNxA4RNQ+R7c0zRuAs4z1O97f8Nxn2I0gn4a0WzBhR/cQ8M0IJiRvY9nt6OcjAzow8t4VN6qtjqVeapRiTTLF4qE9FxZLALh9k/A==">
            <a:extLst>
              <a:ext uri="{FF2B5EF4-FFF2-40B4-BE49-F238E27FC236}">
                <a16:creationId xmlns:a16="http://schemas.microsoft.com/office/drawing/2014/main" id="{A573B030-7A0A-40A4-853F-9B27FC409951}"/>
              </a:ext>
            </a:extLst>
          </p:cNvPr>
          <p:cNvSpPr>
            <a:spLocks noChangeAspect="1"/>
          </p:cNvSpPr>
          <p:nvPr>
            <p:custDataLst>
              <p:tags r:id="rId7"/>
            </p:custDataLst>
          </p:nvPr>
        </p:nvSpPr>
        <p:spPr bwMode="gray">
          <a:xfrm>
            <a:off x="330200" y="4115968"/>
            <a:ext cx="4288314" cy="2290296"/>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195" name="btfpColumnHeaderBox594923">
            <a:extLst>
              <a:ext uri="{FF2B5EF4-FFF2-40B4-BE49-F238E27FC236}">
                <a16:creationId xmlns:a16="http://schemas.microsoft.com/office/drawing/2014/main" id="{27262B05-5946-40E0-A26B-EC0DDAD9E14E}"/>
              </a:ext>
            </a:extLst>
          </p:cNvPr>
          <p:cNvGrpSpPr/>
          <p:nvPr>
            <p:custDataLst>
              <p:tags r:id="rId8"/>
            </p:custDataLst>
          </p:nvPr>
        </p:nvGrpSpPr>
        <p:grpSpPr>
          <a:xfrm>
            <a:off x="9194286" y="1349665"/>
            <a:ext cx="2667514" cy="288220"/>
            <a:chOff x="8378296" y="1792999"/>
            <a:chExt cx="3483504" cy="190280"/>
          </a:xfrm>
        </p:grpSpPr>
        <p:sp>
          <p:nvSpPr>
            <p:cNvPr id="193" name="btfpColumnHeaderBoxText594923">
              <a:extLst>
                <a:ext uri="{FF2B5EF4-FFF2-40B4-BE49-F238E27FC236}">
                  <a16:creationId xmlns:a16="http://schemas.microsoft.com/office/drawing/2014/main" id="{964FA4F9-E8A8-453B-9DAF-993B09B19796}"/>
                </a:ext>
              </a:extLst>
            </p:cNvPr>
            <p:cNvSpPr txBox="1"/>
            <p:nvPr/>
          </p:nvSpPr>
          <p:spPr bwMode="gray">
            <a:xfrm>
              <a:off x="8378296" y="1792999"/>
              <a:ext cx="3483504" cy="188439"/>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Outlook</a:t>
              </a:r>
            </a:p>
          </p:txBody>
        </p:sp>
        <p:cxnSp>
          <p:nvCxnSpPr>
            <p:cNvPr id="194" name="btfpColumnHeaderBoxLine594923">
              <a:extLst>
                <a:ext uri="{FF2B5EF4-FFF2-40B4-BE49-F238E27FC236}">
                  <a16:creationId xmlns:a16="http://schemas.microsoft.com/office/drawing/2014/main" id="{A9F5E37A-B4E7-4BAE-BD10-1630862C7FD2}"/>
                </a:ext>
              </a:extLst>
            </p:cNvPr>
            <p:cNvCxnSpPr/>
            <p:nvPr/>
          </p:nvCxnSpPr>
          <p:spPr bwMode="gray">
            <a:xfrm>
              <a:off x="8378296" y="1983279"/>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40" name="Rectangle 239"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r0lg9IPP9y8umrse/9AoLT5R0GKq+XM9pr/aTyOTf0wptcuHbHxeyqBm9svU01qeeEM1v0hpSHUgirOnAK/wujoO7H+YnXAOGM0Hl3ZHepmLb2i5HZBIRcJM2qcKTs+tJGNxrq4XDp36gCLI2yFzDIMGqn1fwZ6EOiQjPrHFYLLWYrQrcJ6se/9chO5FU0QVMTFqGEt2vBH3coA8M6uji183sxFwn9uQSXJ51GhHbkkIuGm6+Y3RdXPgGsaQzS1PHq2TQIdmKPE/rSvd98p78kMeEqJpcu3dIcGrmWFjakmqFcW/C59A4SHe04RfqOm3ZedEepO+laM+F1u3t2beAt84h6YtB7Idj68FZyoJ+0r58bUgTsbyLRktIqKLj4SMmMGEdeTQ9wQlCckBZxDk4x4r101ZT7QyGnbb8rmkqBbNpL5hFDm315gzYixBIfluTSe/k+UEr+xfTYdXfYmJvRRd2K4K4orAemVfwJKJrUqU05OaL5C4SI/iYBfHx/ix5Zbjm7TdTwjjf+okY2hECoQVyBm6maFsFPrNsrmlGB+KIIhGXplfA1yx+wZz3Qu/3TyHHMv6CJMKa0RIQdprcUadmmTBSF+TApwKexIRxsU7L9JHDkdXl63PA45KKtyVd6v228gIUbE7FTmYLZNtc/LAV3s+rH4IIGB8acBNALWWqgaKiFphp4xP6u/zKADCGDMC1a5o/RZRjOUMIKdkzgDdZu+rgBhCTNFZ40U+Q5BAsgUuTvGHC2/kcaqMTWffSZJMDJ4ZJBscMt026+0QbPQ/X62Kb33r0LCp4bwCKUOer4UgMeLNAiK+J1+85EMrIV1lXqO1oiYjuG+r8E8El1vyE190R26T+y2fCdRqRgDP0wH+4KprR2ROdh+kdBbzCXZDTWVqUBjdt+lQvgnDAfsMqr3OhH/HgFRbxLPUn0zfsbZCOJt3WslQKwYRsdsUi5p/UdL+7LvbWZSpTWK0oLEdwpA3YujCSCHyosQk0Ty8Uo4BluLhBriecseCPtEocGdxrMB07boeRxHjMXwZwyfDiyAIpZQwegjmpyPZobKblgXutGuDCVZme/WiFYQ/zMQXnzlqEQ3HiZmXVHuy0yO97reILbraTL29ybVYJTAd8FQRLMjrylL9uwoEwD0ognSauuePcqQ1X+hw5OsZQajfECjB2W/cxnZ2cJjVEFmqrOj7q/PcbqIbJubp4o8hgDAChHPUp/8wsQISTbLBVWsDnFqEfR6Yb964MWO44W45FDVL1N5ohUfIBIL13Fh6mO/DZ5160ohqcEDh2AlSmPMouu8Z21yXXIGBHSQKYf8aQKxf+SleNzIaTNk64wy9n4kkKsINsNtI9DttY+awX4bRl+lf2dOqwn1sf2SEkXj9T6NsfTelNZK03DB/DdfK/ZAZ5H65T1sYbaGSkz5P9aks2xvzB6QADKcFK3nFCMrNVLcvKm2uFGb7UzFYFau2Oxqo6aVEng3TEgM+uGWQOtuyQoiI5J+5U2pOaGRsw4Ovg3LPXto/KzxDOun6FaLVaBQl80BKxB24ol+dn22q5vq82Nfi3Z4sPmlez/iQ8UZdJj1CgJiY0rt7BempKrBYxUeziX+JHeQPn9QqciBifROQtNlrx5itZt02A+IlToz0jB3TdxaRwRLclG/Q9eV9oLRE72Z3qA7B3Nvnq4Vs8L6j5YON3xQDXwpfxRBlH8hQtx6Ru4FqSAjtcDjkyvwgvINK8+STR3hSRd7vCrxpOVx0eb8tVTVBygNnt7Tb6OrDaIyxzlqZDhilZdJk4ukxIkdGweqMX8S7+iw+ib4oH/FcBCd7Qu1tlHfyuaNvNEr1bQdyYQ1G3Ckj0YaBWvRIoh50Gn1lFBJOnA/5lyF/oBVH3O6blDelBUaAvJflSX+FbPoy8boUEKdZqcRBOysbI7+R+ibeh/uWPHEbwaZT0fsEUH0c3XBhm325bXDKOTmxTZZcUMxO7xpZENO4xIlSeKEKIWaydp8fVoKIch4/A+XfyJWtKq5y8GHr8aUKRKPyvjZQGlqPF3vxGNCR8FPil3GpO7nYM3JwSCfK+pONDnJ95GCfiRX1x751KDxG1X+aKM66BItLUTCzUI8ZzoZF3pq0NaNxkn6cLbRXd3+O7v+FYQRC6olpwjj8bXe0PQa0zK43h4A2uTcAKX9LxRkzmpf7CanwScXRfcXLbbZ4TCBMmKGhSOoIW6odLH1LZH3IS9aEXWbjlPxdgSUyMqaUb5kE64y8HefGW8PAqW/A4H/15xybazyDyykm9v2U3wret3g8z3FJMIIdHCzeHNJqOlLCDtiOOdyRMgBMOLIjJOnufHOZqUvEl1Hr/JDgHbOTLvzK+4RYAeYSH4H5A6du6iVpqudEFbQvvYHe5sPpoYvv9XMbpx5mb/McqUnyKP2O3KKxWLD33SqsCcBgSoLoteerGGMJJXBPLbuDolwYoOzFPCwzv6U1ztJdubH/1AwDuI7a0lSMzUzDfUIcDUVkxmuvwnWwJpYOXUFO8XroBo0NYzt3o/3E885sWae0NREu91uv4kEQa8fSA8gws2UARKQUO+VVP2ugICi2+Y90zFtqwnn7dovaxxhvwTWI8b77Q783TyedgpTyd+euaJe1AjUH4s6KABCGC6NhmOexdqrR1I0p2V19+LDZnNqsnJOlcSCmJySoD516cU4NuK0eCqv91/EwFaAyUhE8roevUXMc20ehcdoKaztW7wBqfBEUesFNpEjQFjJPUZRdXTy2T70l/YpRgYXyY5AR4MMb9tqNj5l6IQtRxVu87xivXKqqRd5WLI3UPJzu4dXMnMElIoUnvNkBqM9AYRBF8A/rH+bYbZeXrf0oSdFRIHMyrTeJKIi7L+Q5lwkOdeqfA+w+YmFHwy+dUuxfQ7nEXXQwUtZirCDrFcOG1W7mrzcMVaFF7a+DveIZelveO6qNCfde6LtuSFLe6iCdfEP5OKg1S/bNgse4OJCads/WHIdvHt6EqchgXjsRMpEQaVGfBwKPvF1v0r2fQQLrXNT5Ukx6IIicwTqlM2gNQd0d1DREnrPlrLDSqxyVFj06LJedZGdCWyVXdVX/b5MCgDBcTzIlzQI50mgKQAw9s2nIc1vIWEnJEATvJJuWBVGtwQTIuQHqO71GilkcfEBJ0rCEat65L1cTaUMZVYyXJkcxRNUOrYn0jY+Vs8rHnFnasdHqYwgZJGwj9I6vCnLciKll3tiycbObydmhWlCPQJz0f8env70ZkNMyDH8/MLy6ebBHeXxWwQLZayBnwX2482VO0YkcuSL/4Fe5DWNS7OnZJjQmQPA9cTKv7u9mcZKifqaHwgXUVGyHHTqa7Fsu2lqvIPDKfC/4FCRBsmhPkeBPe17mnE1KlTHQQDBHa4r6u9yX+rMfXjA+SizN2rOxdlAlMCRzovqz7FVjjzimydjRsyJ/hdbAH+Y6gr0Wt5uG5ntwp607LPYoi9/fNMuU5pFXJE5ejipNlkAvNAqHRynrmoYWyGUIicvfPDFaN1rrdxILPfWUdhlo5gbMh8/KPH/rLBKWeKW6wJanniRlw6g1blD11WRdJLxhkYCDUQbFHPWGxxJGAEpvnPwi3HbOoL99aypIEmIB8E1YyoCXY4DGL9QRpTxKJ/V7aSwx/FpNOTvWKxiN6vU+cXBLSeTd6cNDTZuhQPAjmzohW/Egael30i2GFWkf+P/eK85Q8yw8t6IoW5mAoCZZuzi8+w0JAkGQ1UlSixhCPvP2NRFOf0ggZdbhCLjNpwrLsRLe0B0SK72PWGkiGr+bc59/1vJeMLfH6OuRmajK99nl3jYxT5RAXPklrBEq5DfM904y3KtYuIefIdfX2kUS/u1uaHcQFhT3M0pQR8YNHDYNZdpGxdSK6peJvR2YZGgO3jK8+GX7Q9VN81Uvo7u7gU+NkdXMuUDGW9CuG8ZpgVgThK1XN6aIiey7fYScbkBpuG1QOsR7yjMu+fOw/0CdtR/h24DRlQULtsUL901olAjwtdLsZLwS+kDJtFN27BcJicpdSVkbtTGXl5xOIy5UBk1vGSJUaKVkekYAsQmrlvvjDIum1Qpy+XbYjd2TldVOr200nsCHQKdHH3CQuDtYmWGKw/aO7VnPs0jmzNoC48C7SysZIZLZcGxnirouMXPjklogYqhW74wpcisu23qZz/XGZIxKYr38A1RAQbdHDnnFBfn1d7WoCSbwa4HNS/3pkfR8OqVNMKPoS3m2e+P+6PBJ8Ip6vWF06VxGaUKXGh4I1cXOSl5TrhCMwL2JjYrRxNFAAG0fW5x/usrJCsSuRooUUvv3U5PJcM6o0gfGcZGEeJ9rGJpMe78HjxuyyKjN3YqCX42MelIeQn0/DIWWrLYz2LWh/J0FDpugouLh+1d0HLlevY4t36/cwJD2J1TIfPiE+sV4TJ4PQ+mK5EJVUmjN1tabNzr3MRnOeL5xZFoIxz7XOhIM+lkW+BS4SSgIHmGC4A3vWnUJKg8Wkbk8uOrRiolYdnBorV5BAtHRe8kzUYgRihvD+nKJpIbajBmq8VTag63TMSPxdiBkDbqRZ8ktYw3ae7rsoNjV/FzZmg+xwZBxGiEsm8aEMbgsuRxC7c3yv5ZeOGnPAXB1Lj+1/nMweYxbQhXEDRz6qsRTfKX2OHfj/DazL/p349D2OUCNhLfskNC267FVi7WAp8ITskvIKxYQkgEYcFbUsnScHF+Obu90hONZYpFRKy4ZUmCNy/LWawmBtPqRsGXxWm5778nx0yYW20opMyvGb4rgSsqTB83nQ1dWKIUcUe0XD+LV9RxYAXIN0AMgpL++8ohy+pTwNtOTIMYDBhnhYD52KxzIjpxncocNdXO8NE4RborAXimdxU52/KUuTcmyF1gxufs9NRVsZwcqhY6rKpFPM7Y1R/+jGLvkDe3Xquj1J0i9eCQ6dfYxSCp6+aUwmi478qaf9LUOyIanmIlgQnZ0toSfL7fmMD/krGHjP5aogg6KuMUQye4oB0nMJ8eSLiJP43mB5sWYh9oR7uIOxghHldoAPihvKuF5eC9Oc1AzVpW7sIwSTaFS27obkOy3TDGezFO36/m+sKjab2aJFk1eZQtLIKo5/I6Hej8IMWQtr6Rt/SC40oMknsIQGwopasWuznfLN3vb0qQN/ljMNPDqILLKU6NLhF9Wkmmmwa6OMLdEvldXs//iXzYZvTmTSGhtm5nvg08ME1frUb9bEmKnmTtZi5epheoSS5x6vjuF7Q3JRvFN2r5o9SudJ3ZJdX2x/lTRYT8VtZv5XH9bpcDRAx7ieA7Fu0yy7z54NjNwB8Nt3GmA//VStFwHU8ueDxhGIW+SvDnUx/zg5POQ3LGseyn1tm3rS7d0j0P/+aa44+/4DqtbTLKvF41nPhz09xxk49H9ebGVsCy40/te84/j90ivihkuPYXa7cZv2qj2ywCEQQGvF9y7f1CkbtZP49DzuclZYzTewOMMZmF900WCnJ5uKFI/MsKcj+Jvf1Aqd7xm3FeBgIyvlGrhGjwm8ELPTi82HRvX0qsCaeC8ebcsxSSkklq3gzgAZ3B1nALFXHMY1tBRX7ehNj/sRA6/Hz2wOv11q6VCVrePzYEuwzRH370mWvHiLMCnkejgx1GBP9i/HUJBWvztdFpv6AXQsQM8IlbV2txo5JB5oRNddzSevD0NJthdyQ8wQaqW9EGrkmKuwXJC9ieKb8U5PQoqjXiE86XCxOISe3hdyd760b0CZ+dQLLwfVVRmxyFIQKxqN7SOV100Vgsjno0KLnAUnEYPU4n3xjlN1UXUA6Cki3G3C/+mlO+bsoBmz8yROdwpKKOP/l2ufdkRcSdffsCuidncMaZ/v138tTa4gnAMsULLpXUbzYiYavaqbdlFbRLrVi4DXB4qTyYfKJrr8Xn1ROrjpG2VEBuRXozuSdtFxPBymC8CK7MGGjlQvfsYjfsnIoIViC9LbjDyRu91xxlF8aQ8rmXF7u0jOKSwXyRHA5s1s3I45vJ/pA2TlKHv8THv5RMIRD4LVzXFunR2ltsbIBd4KxvUJroRIEt2IiJgNUklCNybkGQjdxQDX7QDMGIAnngl+RKOHYColnBqkbsHJUAPSLOv97cOErmZYrBzJw7zvOeTtjpUxX1maY2wRUjUXXG+eQPHVdaSoaMIjsiS0QqM5N01liJKgzdg2EGvvcsGWOCtyn54xoaEajHyWlpJftsCWrBGkyPWA1Eh5lXz+WoWmJhS0uyzaQZnSeBMI3qkmIGbjY9S1BGSbK0DmbyJ6h3AB710Sph2TmFZbnhMovhB8RN0jd69F1f5X4p+mqHMjsA9ceiESu8tlTS9icUF75pUMYy6RZtRj21UZQHeBkWR75+ctLqqx2F8aiV4klD7My358bA3J5VW7BAQ0Vk15YPdC6hT3pJGpRbPrCX1+ggVveMjbwhGBEsUTLwS6R3bSImEOmr4f2pmtdj5SkS2uOE4fBqPEwhWlIvFHBjUFB64eCFPzCYENwKp3YJZQMRfTv6+wq3rOg9yEn6FD4jRC4faxOLK8WA4o5Dn1jM8VEPhgsnfj6wth7e0WqkAzYwCPrbrv67Apwqy8NR3H4aY26vPzgSqHmCHR/JF7ErGyQbGVCXBxjMsGE1VLzJkg9XBhM0sHLrDF8nt21rC2UEyEow51/lHDOmhyHSkLSkr5HQlvIlmqNtikfLgQ4mAGhKJ9opJze6g9pcoxybAfE4S0SROPSdRRFJFJ4vWKhSUHJrh28WUTKGdzE8WMFcb1zXpqU+Od8FLZbHnkne2i5jwYvJrH4CDJdIRUVIPlh25kbZoN6V5+gdHs8cN2f/G0coH1qUeTEGb3XKzOe+GIbq9qZ7rzEl5Z4xjnlE8tLMgQahyvoEi14zsGFQiJQcF2Hpljsrt6819mhUz3MvmZjT/j2OPIO9vI/6uXUO69F60kn3Y6O6D3ogolw1pAFe9dszs7oZCJpPAwe+aIP8i56rr89yQzXccyD2o4whEVJA+AnQ+sr0soMcOm5vWmDB8YuatmOz2QWepzQ7LQ1IL/T5pQmKT+87gI3q7rOU62LRBUgRQriSd3BpbngvbFgWFV94YGdswDAEwqRBdXVCYeCjhyjvk8E8qrj4hI+iqHSih8ffiERCUVym2GfTz2vlyDB9ZETG2uXhO74XdaQI2D/r8U9/B0sOGHrgBmnZJJCxAiY2rzuNdWx+2j8DR9b7nEdJorUQyMGqrDe8/KHLJtREQfp9PHCQKPDw/alIEPhQqxf2FlqBMVl29BG2i8IEqAFHLtRuDn+980obQ2u3nvfP61hK7l36pUfTdrKk3U/4SzXxSaZuqSXlYyYRHPGOA5CmdqMvzwzUnjKoUDt9uGNHVOS/8ICJuVzakKjr/M+rHACsMKXRRhZ0RuH1HDSvxYGNGMVnJ5KoMrvwuLFmjtSHEN/KJu7/S2cWQlLvjw3sW8CzeytQYyd5TnJbj9aFO/7nn4bIdhi0OMa/3HOzxPfVtwX5GiIOZ2Saz+xAfLPxrIIIDgXzKEVmmM2LlfZ4/P8LiFKULmzFVTidBMPsSw01MbMWaVFdkHcW1UctW794+uTs8no0ZcU0IaU7ZdU7tnB3WCPdM5LDtn8nT5oLpJ/j8wxHKlHoA96SXmtr/lO+fRb+afiaN9JUv+DbA7nhdwPQGpo0jDjrf76HqWF0nJa8fPGgfJ9nDX1Zs9XC0IhR0GybiHiO6y4zdmT9ErZxM076PwSmiX+pxWq57bCtMdWphBf6XMerFI04ACRgABYpVGHjwkSLSbGlPEChFWcnEdMT2x7S0OHR68epp+I6t57Oka08gCXqZLHWRvyYplZNPL9VA7/mIpH9bTS1FMuGk3oCRPUrj+mLHOnGis1uTB/sRie6+E5Qz3Yy3fiz7fjHrtmSH3yerFwDSM0LwZ2ZmjypnJ7NgkXqBBcXMODbPJGmaWusbVdGQNsF3Bd3N6Qv0qB9XLPfr47rR5C0B1Cy0ohLcyuQhP0hDmjG7bZdj73fzIRK+YppRAmYCgmJllmH04MyXMFqr1QHkgg0sieTkkTrAkBtAb3/XmRRqwLm8E59vKqhseyUKxa+sTQ9OSGhvb2b6XmR/UMEw6LvVFqZeB67sUFzuf4gANNlNyd0slPaMHyKfODE52fcUO9v1Ijvn2+hqq0OQkUzJntFz6JNAOO2+SI4eMmh+9wmZanay5BoheX6bGxeQXmIP/nz+ptes+PU4gW6FAnEB2rPIZduL+KdUeO6csyV/nlyGSjkH12/AGeISriDkRUIzvk0P4E3l4i93NtQr1gtSbSNVViefvnKi5Pa8sOFdISQ/8x/sUUpHKY2/PqrMYTMkaytF+lusuCVd+besuOB7ccohcKdEzWKuQQYnltb1K2GmCtw52m8GNZnt+tnRJBgpJKYiZaitVCNZQyUwfNdzENUBeRIQw8mcvQ1pviu9R7Y9KEX4Edj7wE06F2RxkuFDHo+3hnVOaXsHLJy2cCFT01rQ+tT7j6nNEBTCiqAEnzxFa7ygbFlgZMlCqkwPGruxu2sEcszbBTX08ejCSXEp2FhkW7WAvkfB+uJYXzsgf2olnlyFCgR95C0M67/UqL6nERfzS2eHSy/zEwNfBtse6uZFXXexFWizAHUCOfSphYwnriGc6BgXtPUwSJOtZXx7dcAp6CIC1GJDx7c539fbRZEXrnkoLVV3ZuiD50rOVq7zg6dNtWYohR61au6DMN3owZO7vIUEHOhFkkW4lZyk+EdwRD8azXAiY93af0KM9z6HFCquTHVPfQQ4eJP+IVPpXU70r2Vm+SEK+I76NM+mBPbFPkji0f3u4pNhh4xek7vsx1DNypThH5QNFHr65VYw1kxsMfmp+5L8WkNK7+sismQ7Qj2BMjwEGwEvIPamuwpyyP6abX1wwf6Vm8WnEwd3smDJcVa+sIKqyPZ2p8hb1eqOxHAgyDOQ34SGaGQDzX0qSpXQjan2nqiFgHmztrPvBujVaRj0e4ILVDTjsfleWzyrA1wVHgIG1YNctF02um3sn2q5bCdu82xD1RED1FXIvy8PqP2aUYhE5V7Meo6x3GFXqsmNXkGQZTp+9ixGN3EN4Ma4BvT+S2kSB4+sgjINSN+EMbiw5cCzfU59SJaKSY/0EpKaQ0bSlz+4AnpmzBGxYjAA+sTtyFIj0Zyyp5QBL0fYCs5mvK9U0WMNOyC+YFwqqY1A1/HQSbNdDad7FLdmyWbXX8FkS7JuHoH0w+833IlmThe2a2CA3iLNxjOQopJ5HvK2cEuj80oVp7+hnGzrEK5Uvu9GaLxdXzkLERJz5Jql/+L3PFzNDrdAk779ZXfOlNa//31EOd0n09rrPcOySl7spZod+2XAiPymH+S7pui/zkXc1saPakso62+nqSagESrqremd+0jlbeFQnbDw9GTIUgNkq5e9l5jwnNfS4MBlT6nQ5Kkswx5SsQh6p4tFUuBsIMtUsjN24O5xNtGyaMN0ryCYnIjltNETZnGLoKb8Wa29JMRnVHe/8HJVYNX7d+3I3cr1pMFQf2CtIwEOAqaDxAWlVBKfq0P0FiS2PdpqAOwG+4+tIxiVzoBdTID6S3HsfloyLiUrw54CiCuAx04KYYxd3ExMpG8TSlcZpurMLo1BcdtFQufUtUVIB3/dNzn8MAU/dd1e7SoQXSP2BWNw0i1gcn/A3oe8ZiQK9uJpiRdMZh+LkY5dD1pEthxUGWG94ckBQsHDe2N1mVjcJZT6eFvoPRArbsWEQufKQixhzT19FmSDmVIQ8xn93Jg7NpEIqBujkkauFfm33xXakVE9y22kHS9Zx7xBJVGJH+2yZX/3HbohDbgkf6x8UVTetp0RsTy8w6YqtiObf9XSrs5FsqahK3DPdbfmiPkVNWRIN0NL2uCHQ6m3TmBVE+NPPzwVGkatb826JbAmt3l7dCnmJbTfq5ItCBQNUMzOIPyZW5/hL1ptPumgoFqLGRflysnBFzUhrT7pZnJHZhkT7PyWVgBuDyo99mcYFJJ9EKbg7XMOnTnAJcE2GO9nw6ALs5SEXMN5tT985k8q9xaxdExQfPJI/Fbe716Sjen2E4dzaHz49oYoGkC9DhFmeH6Jzif/tCQ2+VPts600egO+hoGUAuyOkJBbMaPnRpcRxSQXRIh1OmoEdxIgptEl8Q7+sgSWBHZq0W1GWaZJzOFeeYKITyU0CXsCQn/UxfhfO5ZLxk3HmvpK5/i16fR4SjxVa0ezmY/pnIm1VVtjQxD4Z/MapoGA5D5P3EF78PNQaHqNbuQs9KGGFGLo8hDyVtGfmEuIQfNnfxF7wtDzWzrgN/dx7hzcyDCo8Gzosg+5lZIGAnxIRyKmi4/Z42fQM4kGhLyvBsH9S3+l1u2VXjE9seEHm1K5aNhFpJZ3QPUNmXoq5QYco+S6ojKzFD1OL2qNNnJQOybTu/90OG1x09Cp4A28OwFrJBPixfd4ZPkyDHSQMnQcoNfQsH5RV+a0se6KtmTI4Kuwq5c81YmBYJJs2DmDIlUH7M2IOvzG+jQEbayNEPkUQUl/u+Bx885E0nKOZAG7LZNt2W6TJ5vsadhNLKnzV9yHhXs2G/4LDV1ufWC+mYRVMY6YgUuX+2JyeyEdk9B/JnjlXCMikx5ViA0yU6SmwIyTp7ck75ifQKmjqiGLz6Xl1allA9NhUHsF0JKUM5qtPf8v97FWutGiO0ceytRGUs73Jg7xDX7xAYA8I0sQ7scPy7mSDJVS0VM2Qowz7SRYCVSGpcY0jQ0coVc6LElFY4Nu5gcEXDL3aVOfQGaYWRSn8/JuicZ7M3SEK5PFkk/zaba6a3kba/a8SyyaRJm5/CE5djMLDD84fpxfrKqDkvugOPxUJVMgfqrPtpwKj9nSgZTNaaoZQWa9BMlqp1OVwkJb14xDXvceeBf/tNFtm1+Y878jWkqH4/kOmWALjy55OfKsbV9eyrkvS3EFi7ys9FPVnAMe+n+iOJ1n7uNlJiMU8WW/zY1gO4x2A7d7Blh6dYKD5lYjBh7TEI8ieGESJ4QoQYKKnOaOL0bndR4KayelvjSmp2O/a/x2hPh+HRcoTHyp824h2ilLcM6DyLHc3QIli6+IMtCFfYMCSJUFphZAqjaoul+jlLJpfsJF1SMaFe+VNyfaay3wJs6CbwDCTOWYFxQjKYz9ZBj3RNvtsCibrLSSxvI3p0lY5pptZ5ATcFFw3Jn+IJSIOyf3Ehwkrx66Nz1RnHUG9opaqU54DbZFkrp8JMbf7HEMJafbnPRglq2SMjzi7gtY9lLMG192rS9C951cGjvEuJBH5geAZgojjWQ81zaC7bJsuPuNlEd8k9Osw9bWi24ogCpCREiEGXx8zdTL5sXrTNzGeok/t5yssUEnmNNYseQeUsSj9/+Hx11rL5jBx535WVC1xf0Z30CEKZsxLe89Ov8Lx/xwnf0TyGrpS0DScZoC4oONome/TVZiMbBERX/Eg4JOvKktKwFY7BHEygSXsC7/Mrk7kkcGip6kaOdx1rBBawLgG5Iu2Zg5r103402QwV6a0/tbfq+ZiDbZ54jXd8WUOy5dE/4EOOIdhM4S0l9YhIKCjOrEw1BhAD4nCUb83nffVfCaNip/9/hgifoYUUzo62ZCdP5XPj1UOty1rY6RmzQZ5/npR2M4Z287QlC1USp+wHuHKTJjpHqkMlAwhEyGzAkk0GCA6g0Ffi7PRlo/Sl2yrCa3zJSsi64wuc7m6F0NQkUD5l0bcbRLibhHfnOO8hzsVro/0U/mW+sBndzI0oXdlk3MaWsq5PaRHHtz+hqnNVD+Z4qihC2GWJdt8voYCRfGPT49jkutTKKCS1XH/vd7bUeNV7slk61VvoYvzlGITv61KL7D3iyHsry/jb4rYCEJjcVoG8Gc2B2q6b5tnJQLop09kUbi0xmaChMDajvzRAcZtdcu1iPOoEikoV5eFaIKAN3kS4Bg2kFqgnzABfJqO0HOwEfD2AoTHqfIs8iJrweCONWmn4M+dMwYji+6uy+tXwWsdoqZlgXVFDQFZ1ozAB0FN0iki7g/lfI1LpON3cZmGsNOs0dMFxVnJ7VOO6ldzl21PxHz2I050D1XSbYTl3MrXMzaspL2Hqm2L2cB8sIlDXdGS4ivL92xliKWBivGS5ZaCHYia7uWSZ1l1yTArPeSjN50I0obC1PTF7RvP+azVKTcGyW0BFsv6SSmvGiJNlqgRO++H3MY7lYt8C2bvtBZpP7ZgJY6OWXhoO4QJKPBTXemPZBOyqiAw9vQ+QXyg3qAcJ3l9JytcFPTkcrSyc1DbXcKezj/zSmgGC3aK0hfeI6yEBq5athPXumceBcvLvT78C4tWEVGOuIrJH8iPiwcHBDIfJo1KnKLZD7FjqAGAiCUde/Lnn7H+wEfVdv8OncI146C9f1JW4tuTJvdJ2xlcuYeeHrTippa5DZRrcXlynSHWlYjLFov9AxTajxgg0hJr7X8ZSRg3Jic4zoGGVEy5qUQh6sVaTpE/rCEKe0AMUQ0WlbVKcbzONw3PG/IXeEJfyyCBdVvN991xZGAPBONS9YjGOBsb6PLyEWXZTJbXpFUoepmRu39AbMdeqPiU4s+adFxvrAiWuL4fcyNG9poDctF6sGVVBWoACmdj4TD0gYqS9AbPBtHyNorTCKX7Hl1XWsyfkFcldoMsGYQuQ7p5Jt5mom83fzaz8xMmCUzQf6Pp7PW1nA3Zegvd7XMNFsFlDxc/joUceyaQ/vXJDMWK/ylm/or6iVWQty1SaP6sJFXFPGelh/Z4fKzbq5BmyiT5i2kGGRkPrnb7TOJdgAWS/r9RB88tX3qYqvTokHy6zR+dzbcMt02blo7sE6uRpPJDAk+H9KIoJciwJa00Yud/PwsL9UkR4A1/dgqgke2xBMverxA1Kq6rcnZEv8r6gBfX11oy3zzaKt2CjypjQ5+c75H2z5hGxQFq7SwJ11/73whf5/MIiwc1xt9fe0tRhjbVYLUn1Eci6xMUVtkikvtfUtfCZu8MqEPzw81vJyxYug6qgCZ0zcQmjfEzFZdXtEXy4tVJ7fH9szxfAK/rpXzh8ylXzV847jVF5o/JGw2eNgZMQiS8bgzK9r7q/DdK7sPd0/lTUG0UJFYRGzPdpdcUO1GH9vFEvIqrDsgQVqmTdRKf74yX12uMd7Go5k7tVqmHMxOLOR1dFO7/U0eNtHaAX1smmKnSfbOni7bUR1b1/4V+l/gItvsubHyoJp1U5WfDNlqwBzMXBC34zwEjNl2fOS5l77o9Du+nEJjpyFE22tAFoIvPVCBqjUJV74vy9oMRjR0OSCauqIIGJ/kpzwGZGuF4SKH+d4HwPMzoxrjiBYHdNHDBU5+mY9DIG7W++4XU8i831fDXJi8lKh2etDJKVUOMpJd8hrWh5dAOm8i+WXJ3yUAiwSV5EfmZ9sjldKfIOgS24m/PKjaFBjNAhTryV2k27fAPqHtoXWaDauiJpCMzlQes83b2EhkLdfFh2PXkbKi8bzz24bDirpmA46g29nAK/9IP7jydhujzr3l0BQ4BdhEnUjyNWewm6ObG/tKfxCEn6XplnMFeYLZaGxCcxs+vuL5yoQDKulp/YlV5kGt0UOyCgvQwC6Qz/4JrJaMuS87hBZrycrAc+KSJGy5VQouZbR2O+FrSbmLH+7KVzFaDUu1PNgSuZM0atClgI8rI+RxRlO4RDQpq2Ipgy85pnfgL9eY/+/bCfdxfrGFV2vH2td3lyFz5+GFzuNDkQ9hHWrq86BUnOn7xnZ0HLsJ8WeFFlirbjp4mNahYfVSXvV2nZDYWSuU/hexv5oYKm8Qgiesrka7Uyw68NIVu/2dasdCM1jKt9IAlvwzdtToYtfT/TFOWGoofAMOrvv9tFtvazr8iEvku+X7ofqaJoS4FMjhXk2fVIYXMqVTJtQ/yJ+vJfEsDXIBd3lggIn7bsW4qXAhR0xLfubeBgTD1KVIXPG+rqiGtOwIFxSWwzlqqluXm9j26+Hyf7t4VEdGJ0ikkqhmAuU843QRwLv+SJYUKo/5eENahvsNbxTeUcdFHaLXm/W5SaOzisQFzIGUTYCmSdRddVB3p1SBWTMcogbiJ4WysnI+kyRxEDK08BuvkT6kySajolKKMuE36Y55Aa1+CW+wV01nGMU2+/66icP3qFt7l04zIjD5reIzMzHkH4s4Ep+ToqI2LTOFLbsEyrPNpL2lv4mDxgBpR3VZ1JqWlGFyDcrE+28U/Wri2L2i/ucGaAXgR+Y0kQw8GlaILHdtlOwNi0bOdpf5GNX1dcxEfg3kNE1iMgntCFPk584S5JoaHWOtGjkvw4PIWM2NPgtLmO55tulAj7CRVASh8YVM0+mHuU/z7x7LnBqGne2PyXsewqc11cDILldyq6FN4Oh5kPEYiS+aRL21FNk6tdw4pcQTdC3P21KjP/6Nhma4TjF9H21jSUHR9eMe3WZ8Xx8+VhbC/ffZ9OUr30QjUrczGPvRZX4gbodBGVG+PVA+Gcx5CK9nOC76BozzV48ypokW/L/NQ1Vy4u3dYgexh6ruzT9WJjXlwYuaBrQQer7nXVpVE6gUumVfEw2NRKoO9e6BWBAE2Yf2eLcZTNsNJTnqtf3Qj1GX+7Vsy7Eq+EqCXA+mXSLhG9XnsSsLwvWuj/fFnGfOPxHNxKLx8kI0WRchXhXmQIxRIUenFkUnCYM+2oT2ywXM46QkjAoqyhq1zCaDHgGk9m+DyGmSfXhvVftQMvBmX5j74Z0mv+LGgGT1bhgyx8dWxuoacwTcgJLJ5wxa9PzPl+L5bDs6HPnLwcy5soPABxBZI+nIWOE6DiYCWPfYEqse+WvSo8u+dXIIUCbOSmHYhcPMdF+X70+c5V5MhTIYKpk9Bt8o2PJ9zFVnUE1jbgqyyezFayhp6E+Dlb2F6MxhmbimcWgV5AjwOFBJvTM4/vIiRF2iLVAkBt3MB1/wr42BgsFNQMvIFJoawgXGRaiB+4nyDsAvlKpap/xpgl2FOld+Rsy1scW0nfnJPzj+uVCykz3II0balvgAaN6GMXUfg7M5sZRqZOR2DvPpve0I2Y67yUlDYdoUonTrRIYc48QMm58UCqRKj4uDtqLqemjWcKk4AxeB/vK8tjb4bqB7gWByIJJRgJpRc+elfwRgvDKg6xRFp1QsOGLN8xPqe9MMG2aeeSpLKGOWz8hRz9vERS+xwJ/c1mMIv8ZYaxCI8RSIMagBMFDeJe/p06zLCm4yXVPFBwoMCBz/YFfvihQBEFjuYw3NwweEgw3ZThI5Kb2w1RjuZyaK6xDkkbYToJUqZJiwdawoN6/Q2gsMk+XfIW1qV7r/LxeFIl2BVcsVsFp9s9fZbd6aE1ILSmDXPSYzkfOEaxoyuBUyWwdfd3QRbfAcDhFEF5GnXXAB6OsxGpLqJuHguLSAwiPSSU4OlmFphBbNdvWmW+djRVBYv0AOsTPAEaqcDR041cCYu97kNfzSbvIKu7ZPKB5TN9obA+yOR4lfIck/6RpfuKROMZNTkDmyaeVNCbrzd6YBzsCpQLstDZjXC6XxABYWPYFgu8HHgJpldg/QEHbMT42Enf4VIEFquPj8ysGI0S3qBu/CqPbCb2pKNaxgQ1hnJN1MRz+dsyGARXrYK9y4rtt3xgE72skOihGrAY9/YnW/aIpvXcNWoeRK3CVNTMalZeZ+hAvUDQIy6xx25Xevc4VnvuO7laW6Fghffix1eWBa2q9GHCFruf5Rlqd8rW0pwbP27tc7lVu7HWEa0BUQwWeWVARuV7PoS+yKJUuDH5rDUKUU736xP+X6+Rq7CY09N8fhhbBHExynO6eF5JeUoMaZPRlzajUjbSluyEEom9pR4doVscodvB3v+3/T6+yqrUgzrsRfF1UsLzFXCqabSwBjfxVi9v/2NRbTcx1SR4gxY+5Xu8XUxazNeS8jpcv3/wqRoEbv4/JOUJeciRfNhuar2uPyvtYTQlXU7owybZnsncROmEHteA4Li+bPQfBWoTtPuJznKw6tGD9FQ48FWhyjZ2xAnJE7sCaxzjkcfuwlYR+zSFkd9NSs2fMPVzkjm5g5v1DN6pVIn4wHYRUQO50NNDc6UJJWXfNIYLdb+nDN1epAmrHDSnqt8lFUJnXGTTXjTx0Yn/+2YGqirxhFQL7kNH9AJcl2WJreZXQcIkhJ4XwJB2aUHIHh+nlSGgNHwKSzvaDAUpKxuWl+VOXZ6iX16YhMLCUV3M5Df37fO96QL0Wk6s5wX7prrbYZRxgXPMGaIzeb1blD0UgZFZIlj5GHL7K4c+v5283mHrzds/CqFrnAg4a4mHTRwWP6AXiMHi6N9x8l/RoPrgRuV80wRH5y7fR6esKa946SAKkpJXx1ui/0847ocaVLXUz07itJG2jcKuPmUH765CNKqNC67IGQ/9DDKoe+OrUpI/elcOGPvK9qHdsszmfEiMEHGfbuNv60zpDUv/LD4vQSKSjOTdVzTcd+YFSZ2pac05BWSOBOchqip6cSGiXAhv//BGdI0UJU/RzOKMJ7OPQe2fURGQwY6ICwj94WKcku6e9uQpJoQDbPpunuEQqPEKolukcSQTNyWodXRVU7n0+xdBLOdrbSqMPgPtpXwrllQfuPXHLclJDUb3nREx5Oc/0j0ADtxBGSr1CgcUQCfptjBV1wyoYO7UWh0sYy++HAxxgreADJk2uWFAHQVQKf/+hxBxj158tTe0ipjY8b5NwQWCmEQh7qlhPZ7kShrV1HCAU7W4JDuge+lClJUaoBfIg45W/AWTrno10r0XHT417h0sBIJI7mg2n7kMOGys9Olt9eLtm3DxBCgqSURJVjQwFojY/ZeJPkxAR88oOy8CG9c4kzA46qlbRAieug1CgsMHr72gyVx4xNgEik8t/W/u4c6OpYgQYYjKFhOSYzlPk7bLaDS1GeLY9vbQC3YVoQ6q9GnsF5WBSNr+F1htLj+kCYJwJ/r30HbS73DL5oCMOxe86iSq5i1ZHMwuuSsno3YaasLVUQFtqPS0GZojDn/8CL/Vcxn0akdNBvgpiCc+s23e0/R772ehsd/Z2pyUjilAdF5iHevPfYPnaIGPLaoyJTPreAL1kETSM9hjt5+/to9FbQKdXgT4rPVjIwZe0hJoJHBcg3/GfvkEig62Jc1uyoqREHSjBCiZEzGR/GCZcORA60072Vl3LomMDiXGQqC3KkhyivQxsPqMbYDwN9VjPGFC7wliUBKoyujJRmNSiIavGVtwb0RcxbQhGdNupyAXWvm9toSC7m0JeWKj0l8XTDhPfA8WOS/j0biU8Tpl1p4R762zyD0fc6Hs8sXWmn2dHKUMsc4e7QTiHdkWHrasLWsNTm171OpaaVNuPmkP3HLXq1RO2LYa57xu60U9Yt0DvY9XUlZWXSYO+E7nTMs1fahnARxzhKa8vCrDbECqvGK8lSvoZ1L/m5aaRTEVQw0+f55U5e5o+J1TjAtr8o6VZTLkv2su/0N2DguuqlPUMmeNd1AFkzLPEm6EL/wno4spCHO8giltz6GrZJOoe2bUkIL3xkkdj6pEYoAtpKJouV2y6HUzgTPbxe1z2GRoKo3u1aB33vn/tG88FtVmXqxR+oOl6GUc6zH/86TcWfkSpBeixAcAWp9kmx/3oALNdcref2G/DTgqrro+fCrqWlpldK/FTNfkFC5AwsYFHOmmknkwzGGThEK1MxNra5ktahA/1VF9oa5dyL62zHjkDSWW0setLe9c4ipWivWaVg+LzGYUSMs44fqbtJne27HYt1BZ48B2BxibT6AwiEEA98SOYt8rhawDbIlvVo6rZNJReUTu1TyikCuUzRGHKVOshfUBwOpKofPsbOH1oR/Q+CpAcBmJWLoM0kkoYwBiOGWMenc4pUZzjjGUOyUI/G8R593oAtDV+hvNzA8bduOxiip6vzDJ40xNuhQ14QhYgqfpfiBKUbwzMgAdtmk9c/k1GdPBS2IC23MIuJl6deASaIFcThYNxBSH8RkmZKShkO9cXILmRteUBLNl+vhsdYn2vjIoENwzHdcVB3gW3Dpx7Kq+GC1zR8x0Dx/ycskvfKTsGF5HpWUjkMolQSmfnh4BJLfk2TDX0ToAKMXBD/4NJDD9zWptyUHzqsJuEO5u52xeoot3z1FmJmImaKQoCKjQoyuPP5gUdduyCu2ijHhbsw6OUqrzLt6X4GlN5KEvi+6YDMsQeuv5jzGs6QJoPCrylW73O3w339cNbk8ljqjd6jQNC0CeQqJZyGlJyfWh2TGA+dZunChojsOUDoLgk0RTrcD85x9HDbBICn1R8oMMdMBdGz6S0unZBeLVmmTNVkBHqf5CdUyd1bpFbCPDU339JoYtyBfo3de3MxnbDrPUCbnnSOH/CiBwySnJzaAEhGcPQTzPlKEZGiPh0zlYcHxupcyVpYnEDQRPRX82NcUW/3BaQaO/hqPUDwGe8v/MYejXWpL/BLxuW3UiLWAnbgwOSrnGgYWBGof/ooPCyZhHRdisoyIkeobIq1N6EnQHgXtYH7KpzGL7dVYzqh0jc0GQmQyNvMcTkMn3bvplMlh6VEDJFXkQvSnO7fABPoounAjNET1FiIbzAPvtNx8kDVDDJ/CgqkEPBZSfSnEgUe1/cXhGV1EGt2GKtD5+BQlH/L9MJbQPuJEE7AUCOfEy9bZ/gHwE0pa7fR6O7LgoGySNPm0UldZusS2ejishWefUDxsadZTUT0IzsltOZcNhzvRYoeQ3xHCYpOUolYJzMxaF+JcUbhwE+fhy3P7Dzn2txjgE6B36PmJJg3YiF5PRWCuKdaXPyehQvg32OsXENEN7Tjo8jO2O4aZKTfdUoTD82qDYFWtrCQHiwjZ/o3l83odKCGMp5nMSH8JyWu4APkVYWSeE+QGz2OkRdGqIn8BirNub4GZIn+sW5TYOtVQl86UHpGAVDotAu8wJEMY2LVz9/Yj1++44mPBnfO+qCiXIdiHFgFKEb57A6+08xsr5y1/FNn0HNdVYT6O1sEGCTOccrfv765xXtzzJp7x0M5Mz/1Paknr3A0XHRaB3uKoXxUEcj/GHx7HtWetjDR1y74XR6u5s1zaO11ffRMK3z8qXeJZHtXKUyUyNnAL16sCxUeb2eGbBXNLNeq74pInTfZvAx30HjTJeb9h1hAksNbbW4gQDyB+G6f8p9JpKahMRUYv6ybAbGYzJAeq2xpbsrUFxWArNlqVKwihbDRkwOrEfqcoKZpzYDymeoYIQQGLVal0derIcxgsRDFftiaokK2W1dWnH6sYqquX7GX7zXMMNzVnZONIpck1gfTWmgpFOHS4wtPb7gCjIeDssBcp5EdtyHqhip28ZwO/07Bn9Ub7p6wP2V5cgSYww+faFiNPMvCqUF+b1+Gw9SRRneYNOvkvM9UGPkzKpfvyBCofzkoRaH4tIadCWgICeaBhUsNwocppMSK/M+DprmTWFs1cS1tly9Aax0ieGJ6i+YCumfjKXXlzFey2/8I/1jPGwpDzY3gxvWKh82l7d9wj4Pj82sJweGJVEwURqVPuJoTY3ad1fxzOoz+Su48SCCEog5ixocpPybUumD2mUTrEaI34WOlJZfb3hMAoj3KsoZuyJ1puCSBPiq/xW3yFrwhLRtuBCOCyskXWJnIG817y8DLlamQClI1/qlWhyJcwH5+Ku0XOePnNCUpx0FtKzzFz0RSSw81vJBnhKS0LNvwo+RU6MTrRuBu+vtUlRXydc0gevgPK1fvOZOGYA9P3Z57kncpkDLOpPqLxjsmsdlMC8lRMnCQdWulsnWILHLKiQuHAkmbmic9NzcLljflpt5/CwEKU8NZHQjqogYurOlROt+5Iqu+rK6i+w67o8RArsdcff8/NJC9Kl1bSHK5MS+fey4Uk/R24PFK+ILIuFVh/pArU1V8rxzbWp3u3F+MB/QGucSD8cpCUhdBj71Gpr4hjWPpKHDig0FTWqcRwkEfzi8+0JRoUNaHDvqeUdxkXvTA1wi4B/keherwgb3T2PliHKDMklvB32wuGiywQmHopPGBbsQdUC3Sn+lw0vStu8F6Nv8cmMjsPt/cwkNCjSOZ3s7f1VsqcjPEcIK2ZWscAb2fNTBhFWesCF5WsyI1K8rKTpfX4VVQZDpeTrbkulHMcknwo/14d4lmn3pMMoi12iPYf7uPshrggnR5065EtRLqw6Og0WRkLiNRrLawq946/a5q4H9v/aKTGmh+u/rdI/iG6Zh9u6Z7zVPiE0m27D/8tQRXcSmMYDVOWpN4CYbm8N6ffJ7sCLNzfY2NcFJNDLjl0nvP4ONQea8jLFP9dXWyRyOxKt/CPV3iPbGWNX7a6iJemmzFT1RjSl9/oe75v2avqhO4+pZUU/ti0x5GesL3MIUsF4xIWJG3z5+bLtMwWXFnbKkwgWypSvFK6nP9IhNFI/WTPKdMvVyWnIGmokSnN4BMsHYeny3AMx/bzU12JTuGZVFrd9xCSM+f2i0CA10MU66y6JtVAXfll8vzbGaTcuSsF/LhjmNDsYwut/IEM8SRsdCLVDWJZbgx64sSFwkpkNVQOYkRkX71niqBQ6Ym4PiaR4izwZN2bRfSTq+KSDUpiFYji6A1n7vx89R0QdvziecaGn/I3g+AbipexgndKdPphY0qUmFMCd/+OrX6eIAMQ566vgBtgh9nW3lx3n35XMuwbaGDbPRWdigl7lTtJ+/R0hSG8JhUxDejncRKMvn+b6I5TW9cM6E7blV4XphB2B9SZ9woM9UKiB4u9w6lPD+9N97N+nhVaomfNVT5psY2o21naqeaGcZfkzVfc4DUZfa4byJWXB/pMqPHU5bRlG6ttDtn1U1xhZjA1dqo6JWhyKZFLtgUiac+b75O/tJDEEzw6wbKPZKFtlllcj6TzWkMdWJ0XGfOR6A+zxWYmM44pyJffRb+NLMaFLeV/tGyvgGNOKz7yljjNzKeLWvF+C471p23WNrw2DPMDgX9FxHYz14OLKAbTDQQMtnAT47+alWk7S3/Ryu+s2duJTtXf5N4IRtvNtKMDPD0Pc1uEdGozV8JtNdj9e/Ocb8bkHhPk5g0Y1Z7kI7KQpClrc/7rKWdH02HB3I01MTpd09t1py46NBaAl9r0KPqXcXqDPvREx3ru9LyUH7vcJq5gu0SvFYfPSKgAdbojOAgiZ8mI6xRgTxWoW5i5ksnorP/IMmKfNRcpVK3hn/yPFn1eETeek+h6ykMxJZQSj9JijR5jJATrXlCBEIPJ+DIoPYFBhT0/nUtYl3P3uGfiYM/HcQ5+0b966XgriiG37sEbC1Wnl4+D1RTgdeFayOC3hxPankEcpxcBwvvmz9izf0chYVluNw5m2KGiG0npzZDe7U9fIH22TeggwEAbobnpwDlg3RMNx64jV5kHyYVQTyHZCJTstaDWUz3wqKN1fyFbKrfC4cUZC1/Ed1kBofvZa4fHIgVXmSZmrh4rnabzgt59fzrzVRr9oFq71+RqIjcrJnnTxIIXN84n9NI5yCCjH48rVsS/rQU1aFy9F1FdbFflwiSgyuJRcfsi+s+PX7dJr3brVwTezS7mPo+OhKwDWKFVqb+XzaJSrwn0QcuJNvCbamnFRQEqyhx4UtdA+HSVmR7RVmd6YFAofwNF5Aqd59eYakahu29j5rRQkmlmvB5pX6Cjw/sZ4leuD7pkelFaRAZH0hv1hFNtKqfU6NfuFSuED9Z2ua+Fl1OLmT+GBGnf2MXD4h7jZBHoEXYlWK5RJkvMrvTzIu8PKiWAClmnmdzz0AMGS+F0HFQGdTc9/PC+y2qthDNaEUd3lRI/Ko3mnwqFzC0/DUY31BEWdNb0MsIDAr4sBdgPnIe1NHX6yvGsWoK08uDHwWpn8PxSocAR/7Ml7Eec/w1rOulRa2sccDVxEfm16WQJxUTnD8XM1uHU9g7qebBclmNbQ4LqlmXafwnkXz5mLR8/o96V9cDewZ50CsOKou11CSwIW6HhkHOTmSQpdqEZ98WzK2tZhjqg3iNIdq8Dwg65eq60upoqxCfjRzPrxZvfjac3vA8++2VuybRAaO4eA3Fm7gVp4dKSDIyMY43HBxLK3Zv31s8pBq89vSf46LZppTBrp03hyPtrZryCc/tIlIepoljwaXRO2iMGx0q6pfFpSFP0vNII8XigbGkS85zT8xC8MrUdMwdmYTx3isSk4Hpo43xdJSQ1pPheurOEWB9IcdCD4akRlb3Q//T4egqyQRajJyeYemxW6FERZlzMS7U8GBNucGWy8qIaPrCcgc0nuRVnISSkMveyk7ITZM+9ixyOyBt3AGHsIXCtrf0phMp4xJ7C7hmy6BtfCHfisyW9OPQBt7aDyukvcp/7KIT0Dq+c+XVDFGsbQOBI6zwknK5HsloJTJdhjnl9d5iU2MMcNyP/95uYlIaB+ne3vtzJZHpHVD6pBsthvmrj+5R/D0x87hGez86lAYnQVU07xfZ2jhmI1Pk5YUStJ34DBxzJ/T+pphTmUA07LdOJWNUir74mNRArcdJYTJCC4Bu5nIPsR4YwIJtFrxeGPZA1nvcjjEKGvKJPJDfOUB75F5IzTp1+W0rNgKIBF7hew5yRTSC+NoBGjlmqCmci7J2gxGBDn21Aezv6hvN8qVyPMo7q0AhIxXZDUhC5cmIY5krmlRt1vMcKLVzV0hYUlRwgEOkuHGe48fY94CfZ+fI60N61DkujNg6usa2LLI+J2gVgtNFg/5Aha7bLtBSN41T+iHP/zEjO8q/aCg9Ks339jET3ZfiYDKKaDwfyPCw7UWDpzpkHIg3iHoEbV1oMhPHF88lbFNHeUFALKgXB6G+FvuKgB2gvL/fL3mJGIgE6S83zR3A5G5C/UrrGLzCInnLslUGzGCySiAE87qMrecl1FhVLdnPoUyJymsxypCBNur/NnW4zIQ/cdV9jgI+/QRhcSUhsHyK5t7Tju9aPSXUqDR0v8zQtnCIzuQiXadwCFxUbVokkF7z5rZSL0CWZq8uhhNuc7FkMXJmMx2OvH3l9I/n92Arw2o6zxT6L0uViIgPRY0YDo1dgTaVtLA5bCjSDv7awutNLTn25EbnyQQ+WuBwd6dUGvBUMGP88S/njRlN+KwG4j7Lbc7IU09/MdpOLJD9l29/yziRm/PCLkTpxo0zwr5q/KBhRTlU0nVs0JxcuIY3RKdz27+GWmuisYEkUlMCHqklI4Tuhv7YTAMrT9kMfOCrpqeTq2OsyHNTnRkbBwV9yqDEZhhH6cnX/IFnzApJaApn+MN6wpTUZwYPXpG9usFjKzT0eP4waQLzVKRjDTINLVRdvwk7y7lL7YnsBoxT6OVoqrWmJ0mH1BMQraoq6i0BKy/cbud+uV2GJZPZplT7mlEgrg36cEddmgzmW31gb8tEUeohf2p5EMQR5LN9k4gpb7TlUYjSvRdMtWDpPTk+sMJhaVBVjg/rrFqnHkdX8v/FAGKJTtcOo1rFRqgHsWAEkiQDMs53iEXmUBQRT2j0blTwm1IruP0MikYRMyAPXJ5LydR8jWFpl9gvpV43D1wxY1XY82islSYoXQ/WKumQdW2KpM05i1UZT4xb7x+cO21VQgcv8GZJLTobUTImKetLrJYXXsVAa5VGcYyuaM8mnfvJ1/KqwAAyYvpqqp6HZV5ZLG4wsLl46UBhsYBPQfGgXSx4eX7s+xeZorLAoiG5mC32O+5zzseFR+QSbGdtiaWoZUuQR1jU9m98eoIcv0wE1ibrQ5pNjtEyHlCPXqsetLf0o/R+be/zjp4qdq9DX6ON/UpAZsWg5D+LUHirM5EbFUeqARJff6uUoGwT7v23CTmYSO8q2KgoK3n9H+TA3c8rcjhpPlr1cy7pU2DhjrMJXTR7gZWlb1J5yVSvpdakj+Q0esZgnSwgJNaO0tXXmmAR+ZTw0WtqLf8BzpKNUwhgbx3otwaobGc7UQYSJaV8FhR20JOfk1DhkbgMBTP++icUvP8nB4jymCXop1KTwacVaPzal3HZyKe/YMrd45l1KDl+6KcXOtpUoYkZ9rkSoKOtJSYZ8WhRH5QZ8K9fBQoOREPbFdchVlkPa8XJ1crhN///uqyUWsZvid2F1hwlpDLMDj0/xXJxzvzspCwLmJu9TM10AANX/NQGYIohk9LrMq1S63J4312CcNQgtRr5ZLY55KBcdHz5sl6fOf15YeRAt+3TssG2gVTgivjA3DZELQTbG8YA3AuWd9YZOii/HMp+TnZleTJRmb2UP95MC0NRP+ZTMgYqe2WsYwFjo+Cu9pFOv1jm8AWqExBGP3tcoG2cnQuYJAn7EcMSfFZj2zGKS5ge5faH6j50JCfJ7dP3sPKuxDxz8gkhbwvv7CAsHoQkfpDxfS4niE9XKX8fmONgZkkcfT1fEE0371JS7yXB01UTuPOsttrGd7tR9A8RCcmbrWK8a4/n9u0fv76MkA9eXcteXSSg6OP36cvlo2EaWVpuEJ4zv13L7/Zyq8LjP0yO79hBvy6z2HB+5c2W62w7+lWPXu9iTbYctNSFJnht6Wec+Bfb6AjbhTIuEdb96RSUL6hG3Bls2Dgv17UcDvpYSe9rzM6FZ1VPrGq31BRNYBg9dvQLS+ueWw3KBj5g9vnRubhFMyBgUTsFRML5ghMja3D1nB6TwB1AxtMZT6DE6K9jh2Cydb33GIVtCUmuhWuO+vdRwwUOiF2WeZ7/QwsRVs8VdIHs/KAUQhNQFYbQNIECUhOZOcqQg4NR46JADhqaVp00yP6bcUfJr6XQYH/+1pKYt4Fj91nKIjKGpiFXoCCIT1LhVB8ECGg5hAJEHwA6SyF753KhW4ED3VsLV3FmdLgs33CW2K79WB1f6sNlpS4u0KAajeGk51im35SsEDUWJiioclh6dbhLAOkNNWjLSXEkHVF/xWQgwu70qelGtvbm/GUTSdV/VMWHw/cA10EuJUn21EDHqaPf3FPBu3J20zLB3bEPSCZ7DQD0y7qfXIseZwOD2emtM3dbYY5zviPJwGkMA9Hdvq51MHFCiZs+Wk48k8v751wdbBjgeKRgpExBFJ2CbCFt7sdAyoe/mc4yXimn07Q4NojeZQQrfBVmbxgWsTiDx+ZzP1y8+jD63q5WqzD2vPnjr3LAUj97gEkVLJU9g2NhuocC/bFCCY+iFb+PC94CfN9x2bXE+zx2bqaXMa6HXo4aEFPkJmycirmh6tpgDkgpeGsBwKOOTvdDD7A7t8p1igcp98OhBZjJmY85nb1FZM2Tywn8g4sOYq7BLWwBrL70fbqIKplmNwHYhGkd8Lkh0jxciaZNncoxYM4PnpDeFNu4o4GRG235N7uRGz8wO/alnGb0YjA0LfdA6t0dvoTOCp/YMg0Km12j/FXjiiuuj05K50jQPxgPzHNJYkERYN9DD+IRkxa4/zCbL+i5/95N0vqWpQA4UN+rVBAareg09e6Z+/Ch+DCPKjfXQLSGPKWMAQc5tv2E7gO9vKS4NhnMsCBV2fLAoLGmvL35DIKXn4Yw10cM5iY7TAFZeU40JCtMD81/wnv2nGP8E79hniwor+0U7TQ/6g1NKSIstFTQ3o3F5YdKnxcUaZrBf12tH67DKKyrobNGwWlpp2nJNNXi6xGfDF1b50wSD6G0A4034rYCnbYOXAowJ+KYRkY6zv/uTL3kIlviC8ubyOA+ym3SqzSs//jL4SP5NfHCvtSaicvs+Vs0jWX05pGNnGrKEke8MGn9vp2KyLXjlzgeRI3frGquS1pydh0zanlABUVsIlZI1MsPmyPGYV7lGeSuc8wzp7AIl8ju/hn32PJr55dnwYtGHjYeqbVgAFsiicdLO6jguY+SZ25z1WvEfPoBughdaJpBLlb80xUiAXoJbamRNgPQj8fOL3c4aBJWgzrf96Fmw8M62+mPJu9sJDSzx31jGRfsJh8sDByW3PmPV/7wQUvjQgFwJN4Kx9EgJy3nGm53Z7x/t/JyDpQriGOnqsm6aILP/5iePv5ZDmz5X2TboeZlRa1mwpcZR2vkg3rloQDtiEMOIiR/WnViHhD6IKI7cbUmkaCJFwcGI78oQ6vigfuiJOke5zp4IutwYAFJCTBQhmpMMsg1x6OuFWVgx2vm5z9Qv4mtKpICdN2Ek9TW/dhoYDAob8o6ACN2fiNdVo5NpVsIX0ttg2wkhXqfxabxNYdmDZoELv7DwwwCc2NRZWA8h7dTsBdIvFgELxbq8J28l0fY7XvBF2ELjcTQhSHIEx2WDuC5xy0loAmJlfZDDB/rUi2kaA/KsSrlCPkBTqNQB4XbUgITRNJKpgOCDPlRbfNeKsbYldwk8/zC4R3oU7KHjvylmyshXXX4iJxBudLVD91sygWOxahjWM4eXHQ5JrbIbQJeHSk8BM+eoS2Ulg8E9vbBchb/aksb78TnF9k7SMEU47e7gFPJMRbD5ZTiqEBBOD7DYXO7K3Ud0D0MvGrCvzCcaw8WJKqFEvOl8hUBQ3JHqDEF/vOMGD3h0y1twA5Lbpfn/eMvlHWnf0fkpUbrQZhnUuCAvDDdQUpLR8l4QNefrPMqEr1PWc+5GBtRTUGEiwL+yMsCxEYzKIbhNQWejjcB11MetOSm0Tju4ac3WVtCq4wufA2kxHObEcBnR5zR07aYLy5Ac/ajDE4YzQPkFR1f06MJRP0nPsDa8lO2mjxtplD2dFjqeCfFsLL4daOqAC4yj7csrJ93C/2crl+0aUCKPoASCslOmd61Zf1QEyeSWFGsDJZtuuVzxnxq4XdveU95/M4BBU6kHFcvqz13lyi/6D3P06JTESLH3KEm0XhOWFOgoM75p+27VUcOcnFmTn72tmunQS8BtX3rrWDZ7VIWsZFQPE8RRK/zXOZKEfls9wm+xGBjANRFG/A8JE6TfILNJDVjpAHUdsve2rD9fJqZGAXBbpwPt6jvZNCY9PT++cURxd2bSj8TbgljJ+vSYFHagoJQ214y7tLkLHjTzNbibw5jNO7xM5zvTtEc1b7ja88UHxkDquEPjZT9JX4VEtOxaqNi2VgnE+mQWCZnO3xEn2f0oC/flZbXpzkdjbMNLQo4ZMCqY/vaAOJYqE6qEr6hnaEfEjE+zysfXFFIQPd/imTFhjZggyVRuTqkcM73zNYz6OmW8TQyl8mL4bGDTvQkEmPFIzgnVE+Kv1kRCLH6osBGqclnZdC1xL5yIGqiQtcQZEExAFheezRGVBVKBeAOmp/Iiy02RT6OXdY/j3lC92iEyPJcVmj9kUMewkdxKv4L3Hq+yabU7NDgN2n/s6DOVsgxLvcmBTBeZ99grGqvGQQ3O23ha3Ed/N0cUGDDbuoiTpxXphUhyzLPz59aeGbKmw+WCns15ExJgwP69/fOQspOhxTZvTkwoWrmPi/R7Y8lJM/20mJxt2RhgwOxGemYfLe9sxiDzS9uf51OYW2/NYWXY/+/STrMIaThM0SIOLnT1sWJicCNQqYGw/oC3leaU2U8UZ1vv94WCGB+pCtCVFQAn7DKaTCDctLAfU3/WldhzAsWa4jVptnKXik1lCzGNrQBwlKLLTWtLFpzW0BqXSKnN58Tl2Apj0btQVmdGeeOXy5ZfjSIMV6sbFyG0TnS9TCRD9yG5I0OUZaLSWdETOfFdf6ZtP9Q9SDRtCh3paAUzrYwc9uDoD/2IY5kNuwCHUDI9S9k8s1AeUZul3LuiS2n7P7z6v8ciwpcYEd9yQRFrGUMUC8BM9OYwl5qbXIbpdEuP6wvZgVPW/vGJZrcnPfA89q1BmqgISf69/lMEEiA0Me3ls88IONRI+VUJM//1c0SnSO6pnIxhu1+f335OLDPZLJCAtRrDqRyCHicKpipvBNOzqA/zD0tdI3GKR4x5IOOV/EfaezGhdTCGhnRbesWOIqjjauMFene5ZvQAoeNdOcirnHSKaRE32cntraOWArxs1gXzJ8xK1y/54fImFs7W3Bhbdss3hhJ90KatUOpGctJsZ+J/0AryonIpgB053qJZJWjRDn2ux0txx3NX+LV3+q1YGMtFQjbU/BFpG5L+XmorESxsFwsyiSbe6dfLI//kHJ0//YW4ryWghOm9a51lV/zdrN7Uw0i3Cv99JnF8yqUwEtuUHUn4mFNlC7YQVLQ4fyaBT0AotCYRV9+sFrWLAPag9ZcQGgvuo4V9fJ9Ttgq97cqGhu/5cEhXIPIWosL8TlXQ9G6GqY4Zy/YvkeBgI3ienMbI6rxjPUTrxPXzMhALScq4M/I/6W/eBoQLr2Bx4WFcE8tnxor9ygMeA6y9V+38Z92J75xh+8MdGKaCAcHg2uKFOps58ZZpKODaZzDnDVvJyLb6j4M/AbnOmpqmJQUSgo9vNkjwe90aMBShn3KuX0GCZA96hulgeZVoakF1uC/yMibOzYilvVNqL5cpfV5+Q+yYSlUPNbq60ADHJdHT2/Ru8ehgOQWG2TSLuAaSQHqPSJjXhF3amE4KITU13iS0yGqmT0D6O1oao6kn/ZA7fklFHIfaKG4T4us/aSOVW3K+CXGpVS2WNU6Kqafb0yEB7LXARWVgjBWEDeUlxcyps06vQXm5JOVnFAbkfFwrQobTy7hFjHAtSRR7vPKVxcy43x8+T5ACJQ/dk5v5fMgrOoiJHb55ur9IkMWsavmSFhwEwJriE0ly7/WYZE48OX/KbGsCOY1x3jDrTXvwDcLIHn7Gtk+UtypYbYoq0OVJY4qSSJDT5T1KvyZxfbtYwnagO32B1Sply9Y+KFgulSGTz7X9+QaWj4pHksIt70HsrsJgfj9AxP3/E52OGId6MjT0Zrcah4/vVi4JU+hqnhYK95ZF8JtB8tvEbEfZirJZVyz4Pf2zcgsux2qNo5hJZcQ26Jhm81E578wK17AjgLOzKxBtSMk2+YJ1eRR/G2vx7xSe7dYTVseEAg6D9yzL/6RdfGHtvdrfEneuIxL88fk391bY6+UTMDwzu23szx8/8Jy2n5ecbPFOBMYnVRaBKHEwrIg21dagTZ15Gvw0gsCIk04kgt7tsRWQDKUE4Ri5OnDb6YVEaqxoN98CGEr6hTIPIW7XUAcX7oEEB530i8alJZNC3he/XzaaeFSu1EZUxWatyZGR+30mnFU3etKJ8TIo8jknLT6TFVimXCLFOU6LepxOHXYSsCIAlOAK3rUZyC71DSmFtxHqaBMPVwhpo7KZgS+HNEHcCp9IDi3wapGwVuHWQjBfDqhMkc4jKuka4lHMu2v34EjdsB8gPCx5YDJOyUYAVhy7+IF4jJEiY9o0C0a6PUI4yy4CEDOuJUlBXQBPqhO+7E/WW1z6SyGUKMwYirMH6gkcOqiDSCmkPNzSDGO6nE2hE9OgZH+RNx3+kcrN1ejAnkuHv/i9ssbqZzytrsHDe/WF6snDYQJLijlj0mucfC2qbsT9U7h6zwZ6Yl2KKRHOM9p7I5ib9icA7vVARjtMKT/ZMjrTYt0dTr2iS4gYwCUOJvXs1xKJGylV+j8OSwFrImRs9titMq0H5dLwyMtHcX4hRL/F4oWcMynrNY3HHa8ajoULQN4trU5pvHakjdHkXQdHqcSrtmbJUus5aC60zh/MblJnBv3xthQPC1hXnudn9fczBGU/NOPfjnrKGKmTcAEMvSGWiz3QG3BOY6W56rx7fQItjg/2lAXQkD9KtoYGCsqFstcEPnjXRPHtJBOtWWx1vbA6/9uuJWkQS5OirBYW2XpJoMp4iTS4zkEbrt3evwZIf8Kktl9gkYm/A20TK7n1zKRdn9HKDj2Fvw2hDkcef3ZRqotN6d1NkQGksqfDQPegP+4YYtk9w31onIV14EuZ32N2iwruVOgESLVVX0cqhoMKRLWBtR3Sdaqc24I1/kvM8G94+b1wPGtfZ9E5O9MDWagENzL72eOrFxtWVkXRTHJeNlq9XE80WLNSZQnGN9cMuBGg9LmJlRk0WJk1OUMlt7bK2esWlOPtwmWTr/J+y9m/8BcRTTDoNZavGI5aLe9/wheWJr+OSFNPFVSJy7poyG8hQhU8Zg36SvTlnF4+7RxJyPQhrZ46BibD6MZMoPCqX5VNBYYrsC9alHJatn3fH5GTmtAdK0KyOmAYt9O6HbHmdRU9fozjaS9u+d8ckqfGnD9W830Gc1HDvGa+S7vP0r+a5/hfaegmFC7HV5f9FR1uWhmqeQcEJ7EAelKfVwLXSoW1E2ewI8GG1WVkHpNgov8xWutEI46xS3WUM+Bn/erGchtC/oJvjLEAnT0QG8uBTUlvPpzYTeX99KaXV9mVLOVomulagiRPaJtftbIMRqIXiFC/WIdj99cVNF4Pe7xFxKjczIj/jvi9ZPUjec1imd9zYkN2Ylau2ks6Xn75+fKHlxD4oiNVIg4BabFro1HZ/fBpW0J2qQgbeuXQmXfjIoPm3j3D4rWWA80OaIHCqXZtMEJJ2AUNSb9o/3KWy5k4cON3UWpNtlQHss57siEU/APeUyGoTLxylDniQBCAzOcIveCrox2FQDIUAXfFLgpBnOXY3MYAR1yrHiPzhQPWNicHelvB2d4LmQLFeC0xwG+FPBRyo+9cud0LnygXHYIHW/ThmrKYaH7eGr+LvaBf0FvEn0qC270Z536MaoFDNxwd4f1tLIq4uv8vxViBC1TRW6LAGhM9C7dwdQ3QL+ouBNHTd7oyT70Hrk62oKnvtpsB02MWXQxrvOnh6YqJa0fgccL8H35/EuqrTAj4pRtoLKPeV2/vYVoNw1Rl2qlDs8+Wi9H+DmbNilkngPMyUi+yB84EcCQGPxX6SOMugd0QaRiRcMZiuppft2NWNXuLq5s9/sD6G9wtT/zQoD7pJEVqElkHqgOHOeWYGTe01vORM+35F6Cwihy+COuYrTSz+98VSY8dS7x2mQPX8m1zkFH00C3HNE9Xcm++WWxvTS31dK7WqYTwneb7dI8JRhyrSnyp/m5a+I2WOEM4hlbrb9j57TXquEQFG0GbSgoXa7UX88wjDy57mVqtf0dKQhsruBDpgxk8TvydNvG3jwqKcog8iAIxs9uXnHLmgr9n+1rBhPHaK9XRgZok89ks2MLnQtMb6XS4KWzk4SIvXB2TleCAA5CsMUb1fI8RE3F5X5Y1/+Rm9e2VFfFHmIqhRWgzBTmUfaUr+Txtk+/naFxFa1oa4iET01nLyu8kDxDRvx/g/y8me4jPPBMatfVUxW2iz858DT1OT/aFFdXKRyKXZY5L051UyO50CoQRpzbek3p8HcMjGhwhZVd73RMyHpDKJeNnDMP/xp2DMDFM5THi2qf7foS/z7ZkXybWrx2dhd15B1lJPadm61s6JF/cIHK6F3LR4lz2WSbe+E+KnCPl2oSXmbkX/iwxkGVE0soR79OTbty++BtWVtwH18CGCXgely2BzsJS+hwRcu8JUuehKQI68Rl9vRXd9d5Bc8ZgkO1iW/zFQ13Z7sWDL7lL68DLPAN8ErsuydQmdZDfIOz6NnHexPN763cEZrOg9um8nbVK5iFemiGAjCRyMPeu8Lqfs4bWJRg0y1xPpOrI1qxzyggx34rCkxtErD7mm2RQGgXpBki/tu1Vb2Tr9Q4gf7jiHs7Zh8HSoiTJ9+qtqj871eNXKg5F2P0LtqE1w5yENmFW/EOi6a1jkUKfAMObldhph7N+vQ6mrlK1+7xb/fHhhzbA8HCPkKHuDH2mjkFmN+hMU6nDr35ufer7YzSfeM3hVTm8mUz24c9DC3XwCY05iLtPjC9KCrXKGwoqXbipo2nR/ysKemcZa54hF+vDomWO4QvOXtXuabv3eupYQAVXls0APrzGj2+cMpQPHwJoj1qB0JR90Qq5usdDSzgtMovaEBrA5K5Aq9tFWJSv7oAl/L9Od8561qLgi+zZqjSTUW6pGZxAKUtAl1QXtzLRQetEY8CxyMADaNqM1D9fUgZjY7fLYVII+Pyj9GJwxNdCmM3Y7zMnkauk8DNkjMx/2yF1ddmpBOjjgOdTWbWuZ8wa7tECP/vnkMT/871N0Ha+49jeVMcfc0ktkUjazgh0ZKjLdSfNd1cDr6x7Q89NhbQczbAjSmv81y1e1jKj+TVi2WUtP01pHlZiONcuIE3mwPoUapGDWcnUpyGQ2twmZvH2W7W0cWz5hD1xKiGHAiohtnevxUqTEJsIQULpgDp6nEgXRnir6O7zpuDi+UkWJVo40RmqJd/0LFWEya5LmJf3ZM/RcLjLwp3yi92nMleOszTPQUtL6++iTaPUuM1SoiX5Y3bM7EtcaP7ge3VoRvuPKu8mDnxBOyyx3eSx5QO+S2W6lr5VSjT+g9QwmRg8dsnfS0D4c49Jr1MGvvbsYx9uh5w2fJKD5zUPoO+ImsZrgvBz2bMh1Na6o5sUZgiVKdDgQVcrJ6JY5HCzo5RrlPT8aLnDQQGzll10JaU66QkvpfY3C473MS4iZJDC7Ly3tcN8ZrWAx4JjxIxkdQZjQFi2IE4hYzaXnKY3wTUZgFm1gH1kYba+73CybjYkBpFMEN9QsXmWV8t2BTs4eiAW+4TMlGB5HSyocNCiXiarDz1wPLEebqb9Fa/GqHWfP54S8CPXmmtJpJro2DWsHX/h9c9V+PlKKgmy0lPlVYgI30DxGXs0VDJANu+UN27UE5v01mrRZIvH0NOKO4Dapifish9A9KtQf96aO+NSksY6kWCJAev5FRyKB9WCV1VIznUnEdTaBMFLjcf8d6k8aBdq3Pz/unZkXjn4ST+gQmBG/afVrTUMSXDkg1UP2HF8jkB2uVULd5jx4c431317rOyretGdvWxoxtX3mH6ADT6tnbK0y3bbi4LR0XopyKzFjaR91hMJi3sJOvGMfLAGRJs2B4YwXVStHV5zogQMSCbCDMD1y6vlTXNQ3dFe1npP5Sq6JqoWAwjHstU2XvtCwPfsJrfTFAgQVGwqgXra6GZbgz6bpL5eB8eAufepQf+XbUFUUNbIhr5gKl5wHe1TEUQk2yaZqj75L+PzB9/mzXfv9fiDpFOYLutX53ALLovyByyHS8PXvmPo7BAo7svRU7f6ID07cy7RkXlg67bq9GFNEmibLIghfsMbw05tCafP64CpfQw5XxVnDJAGFGW4MBK+0aETkiFqP47ONMOi1yRj9/lOd8CmgMxKRyv3SGVSZu/bGw09ojcJqGW8Jcsl9B86hHlxrobH6FPgHehnbULYU16XX34qesjLXhrY5CnNcGPu1zAuJ3T4NHZoSM/SO++xPE0aDgUrB/iySps+BTCl+zpaDMGAucmMRaDkhlleq+faDdCTJjFY4neeH5YTddr29Uepj4/M4x3MXyEbVND+grddtVgT9gb47kIcW5pobzGPO+Gak8BY5vYPNxxqTkK41KtBDyM8wlGFDjKe5JV6LUJn4VeYfrv6JCRuHc14fFbLbaLKfAlwAZhOjO/2DR7r50h2nM1ANphpHpIdR4s6/ayEfI5/rCu0PYtZElFeZFWjnthh3bvqxo7v9vn5bii0fX4mkSr0hl1ml8/Nzhvm1qOLDjYZoE+BSwJ+YCqtulxYW5p1Xbbf1rX0dZEXZ5BOziKtE14dCcWOnb+dI1mvpBXYxeBcea2+NxfMSZJLjFn9a9P6MVb96Oe078HozU9Kd+9jNjx2POwfSI6A8JHUPGPrWXSBodhSHP6lf6MpSd9dHXmDRrPvNvrhvbQinit6O/4sKmSnssybEWo/+77rIfhhl+n7xv+mjs6t1u/FAeSJs8XmQQ3T1c6R3aRbDPVTFHw4c1qOG85v/uKbpQTwMvtWN2ZoTQ72iaV1kgw6dlEkkZc+wLJWO12N4/FUWbpik2WN7xYehYNQwKAoBObjnTn7H6MAFWQbQ3gjlHQPzD4JiJgYP8VrT7XwtXyHiEp2ivqWof2Gg3A7hpkKeaikcPob6JpxZiRhB2o1GHr3qh777gOTnhKQ7xZ10mEZe1jFj+BItydlp2UuO5ZcSdncmNGmbnGvNDh2vDAz72soy7YCBTN1ZjyevTIp5zu/Hs3wwegNbvMNDEU7s2FVKoAx2ENYxyZGdCUguQ5LSmqo0WkgmpQMYZMErVCbL15f/ZNOyzhyCjJHMO6HrQi5rSgXPBzepJ5R3/yZoHAanXwvqHvoAm5blZTmE6e4nZlglR/9dZ83yvWW0XSL6yxUTwX0S5Q3akE/E6PNZzGRNQt4dlqIEXJpqSfQHO+SH0SwjB4qzIDFQLUhnodHGAkJU0BoYTrV0xa3Zqf1njSEVxXIhYAY3chEJn9xFKQriU3cEatOwoqKGqwIYXZeEC2sReLR2ABDF1azxLG6Wlz5ctX94BdzRgfGr9rs+gfgDa3AZQqAlMEFqfpj2U6QhW862ub/yV5Ey3NLos51KgW++y81zidReYZuK7lh3mr+Yaq0hlBOPOZAxbjr0n7/jGwd7ziOoM0vZYKmK9Upz2Bf21QPYezLSuX3SPZusIokM8u949EcYWZi2ookVNgyc50qaj3S/CslIM7q0RPV2/l97JazZI7KYwQdBNi464jbQ7pSBIlWQuXyk5yRRq2pDmCkocHYYS2DwLn28QAXRa3T7KcMhn17t/nJnACIdiYeJy1m67S7NL5VYVR7Vhg3YCkSbYMAFTVbBpiEfG7LoOyrdBrADk7CxF0P/BWi7qJEX0PSTJoS0qSgvfVb6VFJnSWsYqWH5SqTVtAiiZL8aGs0wzPPnuNYmCJbJzRYEZnZzK9Sonwg2XIOBzlpE4Qq99gwqltzWbn0BHJxMpz2g0O5i3jXZALGMl0eyR6jrTRJNHPzcPLPzuQSAO5ZHEpqCsyJiY26JXxpg9HpUqpQpkWyG6OpIE7K2a8JlZ5EPNJqnZgQ55Zn3zkB023EndPpT9d7GbjFmfcSOUKr0lUiDRQJMVvXMvOZcguuCIy9angxuIv+zdJCBBgiZKXwjDPeCfmzWBTu3zRFExsUmZ+e0Cjh+RVsAaFPRkTLGOrXkqwztF504xE+oJW09rsnBP0SGiQ8vLbSeG/T5VbT1X5ZxZkEiwYWev6DC40EdvjLGIi4G6TJ8EhVFGbmRE3UU27hi0Pn1sUR09n0g6lKcdwFxg1N0jXBo+LTOMalDfu6CMqvRLsQwTxEPwJfVdpJRy1rtr7i5ZFk6flUo+elsAldPZOHcokHy8dqCui5dpnxuBmLVitKpvcR2Xfr0qZWv6j3xs4SB33KINiZ6g179mvymW2K00HpY9Fa0xHC6daX2xtX5hiC/2PXkc27QMNxfbU3LpX5tnlpUWu6eMUs7oaSI/noKmzURk1KxiSBeE2oVL0nxUnSeDRdAggrcaGtPYbI/U/Dbfz/dn/P6G02s2G0bsR5eAg/n+GEr3NeVb5BKsax0qWl2LSAC3luAIksv1rIeNOtaso1T5ZUwSuJ9QWNmImTkgBwfMrubmH4Gvto/5jvR50QJedu84nqGOxW0EVQo/7zcKVR8yheJfbAk0ORyCEZvThz0JHwfszPkk33ef0/aMlXZbjn4s0952F0jZYcIy3VksmYkF2t/+sbqP/2jTNIPMxrG6Rfc0gDhh3+K4+z6njz0Jl3xfLxd/vnqVcl6HZ3zIhQX+S1skNV4DfhdQEWQgKoBBpL7yazLTbq7vk1l33BIqSC84XG/C/QmBfr/Jl5rb764Z6zde4SSa5x6WKh7uN2niA0u61qHmdVlilHaNHNkOQNcAvflAq9pORjxdGqjirrnZ0ufDUXevkJzTARrl4CnWb1NuSHb1SCJuq/SpIAe806KIcSGLrtbL0VmZxykHGFXGO94gDsB1PT/omj/q1aJB+zRlJtV9rEV3uUS01seymEWIUgwvr1z0aXwkuTsZJIuwwmbe1OoA7BspW2jCX5NMLNmtEv7iVdCIJVHmITCUhPgv8P2d+claKhXJhifmSksTs/c2OLg1STbtEzHhyQ5fQL2JE7Bn9ZsRCpLc5V3Xltlk/WRA1Z/0irUz4HQuLREbjbMRSJl0EpBMeT3ftpYo+RWdhhBkzkwNYA7oa8QS1nBLseGjMVbnVz274ozz0ItfrE5gHw3QrufmREl/HEwXbRo262NB17j3BN5akhDVQogn559UZr5RumgsXuuAoUGM6vm94ClfDsyOKQP8s5vA6FDKWtvEwAT77elXZouuHHv0s36PWszi8goOJk9N9taLSt+v0kYcVnZMmKiEuxkoNLtDwpWIBHCs0mFICppkuoT+NfABtEVrBhQWwFDeGkph11cGq3n/Z/niyJWJwote0VPLDHC7+tZgCT/TGZ3kW7+1Y8wJivaChIb/29MGCaHtVdQJcbMjMWXk/PwYoTcbAW63iPi5t8J417G0g0GgEctDLOovrWDeGmwfUnQ8OOCW2LYD09PhoWawb0qBOiAK4VvV8GRyX6MlOqWU6b5mEzfIFDDtdyXIOWOBTg8Vt0Op5DrbYZJP1JZiQO4zc1tIBPhs+A5/3oyihe2UkXulplZBtTWOHo3WnJz7W9hFg94TraeBQE1mDs7uRsXYtyo1TlZt9PoqvzaZPayS4UbZ3nKpeIanuk/10DOA6zofL52mXr2ZffEJQSKNFncbjG1ugdVv2G1taUydZFxfZQZLduhES2mZWOpElug2dz1nNLTwQg88sDmhkqREcuXzsH/fgeq3bhkyQ7zjeJA/RJE1xvVPwTEtnObg1xldlYsK+WqQWunRIJS5upmWc52x44gZFR9Rae4efRU0gpN4v4nIqBYODKJV4zXrO8EDvHiwsGPeY95yAL6sTM88FNNL6tg5tCma8Uar/HeasMtmA8J8vD5QCApqdx/KeTglhdCqyiRdqPKr+lFb1oDki3wDdfuVgTAWBrP6B+ZfwP3MwBNF7QGDdREZdshwiowH8Vh8AK+2Fy2OzBUnBYFCfBORE94TsKbg1uV6YQe7sojjP6qSjyqG8HJglUTG6+HTFHXXb1Eoyjq3ppdTMXC8MeBbuk5cBzdcfLA+ASVb7sFLWsaIauv9YU5hTH/hLxuP6XtK7WWyNLv+oDTMj64VUEwrWGljQMOxLIxWzCV5/VODyZACjKGTbmOwEqlPkDPwT32Q9GSXZRsxGkfmjtrY++Qsnn5ukQxZxh7TpiTGeZRtSYDonv6PdYo6fsnJy6ED0DWxsFUs02DW88ktOobzVkD63O4UzZZodbLMLzvDdeGHNM995AGS8kdnRtegcbnKewKA28USGT4Xp6JFV87TthVD8Lusy501HmDbisz2dHTwoHu1pBTokIpmU7yWF/OXbV5eU9vwACRJLm9957JcmcDaKXaA2ssTWqN7A/hdEU81IYWFoWGucRUrqS+Ld7pZyg3Oumlx2s8pnmVzeI7Q23NRT1SleZcqiLxmlQ/WvKa5ZF8P5+qNd+FRDmK8Cnc6HAer5uR0CTadXdLUCOaXf+9tULHmJ18K3paOzxa9qUWxTcElNa8eBaIZ1NDPONQ2xxWOf0secPoPeTk1SnR/DUXNRW9GZxo7ChtMXS4S4VQD1erg6A3scpzKJ24XEwveARv2q7jau1vcsl5iMeaNgy0pMupvhaC5NotV797VlWMpn52uBb/q8sEDCVLr1Ao9mRxbHUCLkFXiEGIYhuVKL3ac6lQmHqWf5eCqO3KBiRyYsyAAjcrOS+vgeGWYrf2B5pRgjBy2fpAPV6He7MVURQ5G69mA+QUfmEtDKZlYu4FbI4QceCZY2pIn8syYhsDMr7Z26yQVMk19NTMDvppBhCd8k2p8ad3WCF4uBGS6tEH8Jfd6PGGdIqTuoZRueALb7WaieCKw891oe9sB1F40gxUhNXpw+MBkYuCzJoyIyvtUkZhp/vENnTt6Hibg9BcESn7HwXw5MZfUkzMyzkCVkkWySVxbMRGvFeHwNfXdHy70oRtRpkJp+Uy3azTXF/rzeNfCkM0EunZm+9w4sYAGdCXFfOD3eFnYxM6z+SImOx/uRlRHf9myKZ2PUhdYaMaidA5fIv9uvIailEcjeXIAKWqSvMwm8YADUa5S3CQSt/ZVgkMVVMcypPm8SqzUzz5MvaBJl5C2LvuKNRSpqx6TsVbCJGWV91iyfWOikg2w9Jl0xOSOAY9Ll5yN+ggblHVpxtZdRknA5uYXaqVEcT8qf/C2WeWe+fIm5PPcLvERNhvHKtUr9Ba/yQh4O1oYOp7SO6DoL1YVJXllJ8WiWyIjJoEgxWCXucqwY/wQ/mQ5lWP2nTqGw2O99YzRQJIez8kBRmml1nxSzZnJZq3wIVkJGbw+gU1YENRh63P2nipEhEGVBRWs5XrvHRDyCDwx4nrth8wRiY9tLcAjQXHJTR4ElCjiI3wbDJLSKwGZyZcntNNi4KZbYQx5icNX4zR/vYo7ssHGU1tPLZva39Bh8LFeytQkDAoSAroRR+UOS3LcbTWYV0AVo4d9y7UljRY/ojpYXht0RTU01rWYgVTf5exFXix5Ow5v2Q50kH/drVH1uMCCnKE+J7h2Wl/CREQCMAIK2GYt/vnyu/WeUq1ZAgQVoMlPDYDmdabqBKw38hBQ3GJ21O+rm1e0iu0pJv4OBzu4Ufyj3HJyn4EsxDd7pIMBMQLOLc2s9wasVGrj6GjR5bfvJxI8o/sCKgcTCfFRtEG1fcfc9lvm5l0HYplTH/6adaf29iu3CvNf7O6oC7GbkXw5V7B+BuqjigEV7aHakqRM5y+iXrsGcHoQJJTY3bkm/cARaotjrlS4kixvtTU6DQQUBgLQK9687fKxVCkAVHWu2EZw9dhEtrgSdDKHnuKjOhPxI+442ewGSo9TIqyg2NQ4nu3jlFKKEgdS0yETyyD9J10rHNFP85XdzEr7dFsRdcN8fRq+CTlQdJr9q8aFUlImaSMEX0VkL4KNfCMP+6zsOdbICcJ22QdYxCStxsxDSYdXeyLU4dGF+9YIzVlaPjbzZNbPWwCkjkeVU6nVcxy66DBb1cd5fcV1V1Jha+KUnF0Wf7rUFmISqpd0LwYzkhMRnnmcgLWwxN3FxjjuBUljU4pvbVVm2B5fdZyK7Yre9hIQCjsU37T76h4mEtJyemDY4joGhsLEdtT86ssvmzCxloT/r7tCd7ZvRb17yuehPWdnQByQMUWmf9xyMMofDm/ZzCf7JzForh1wz4qE9hwWGgGPIBNwhT//ucZtU+4iCA1PBPP924q50iIfL0Gh618c21YTy3upLqwWIU2wWKUfWUiua+04ijo1b31eAmCakshKzG5jnklHcK8fwnJVScj0K7ek9QlMQ1VNN6OU0fg/v7/Bwy/qRMsPQtU/NBSj0TrwHbsAhBKD0si9wnvOI4UUCv4CXSlZ9j+5zTNvyq9Vpjf+qHCo1zPfPVOYAK7O8peek2GM8XW1n8mDinabbhKod+wLPBDaMjoQ3LQTJYkME3q/KJ68xqyK7I87gec7b6K8D3vCcfIGahpcb6mJ/HtJ79nb9moqTcXhILX9mi+G5xVzTpP8NytWQPIFxS9ZnwlLqhs2lBpoSQu5t9DOqIhhEEz7wc7rP9UpzldVwxlXOJfyv8h1c/5kawHONb1BysS01WTVgpzTmiVOqTjElKrD/TiyOAx1aMNrAXy3GD9VKD+6zQM6dRUd6zB0rjqMEPezFBiZoJH7b8GM46QNkhIgNBc+Qb3Kh510vh+zIGjSvPi3xMExfIp0neICqjUqKTk0P4eQn+qWzBj3rGMSZEK0EiDtu+FDP6FA+r6vr9IZaCH0CBeR95dYT7GEzS6c+0MUBqPQKWtEtq5MEhXTZqXz3Odc/rnhamX54Fcsfu4YICYd4awu9GUkKZGgqtxXNHB/iukqbAkPqNCv11RgtF/6Uyb88Ps6SWgBw4FgYbh247eKWuDdFeN2gBsZH6OG1Zbux2NqncutmjYehxxdJ/d+btjC22BVnOP71SFBGkcXiqNkh+6sKSJRF89rL+vTKClGLMVGl8rc8MFmO1jM00t2Na8rcB//Q62ZHtwroI0nCdy+U4+82raIYRZcDRCN6jZnZTGKvLXPvksMUrHxtuTY6YWKxtSjJ4Nlf9TMyeBvkm+BqCE2CVE7FLZSNh0RmJNCwClEka2NPe7N9">
            <a:extLst>
              <a:ext uri="{FF2B5EF4-FFF2-40B4-BE49-F238E27FC236}">
                <a16:creationId xmlns:a16="http://schemas.microsoft.com/office/drawing/2014/main" id="{619068C5-235B-4FEC-9B4D-C5E2279F6743}"/>
              </a:ext>
            </a:extLst>
          </p:cNvPr>
          <p:cNvSpPr>
            <a:spLocks noChangeAspect="1"/>
          </p:cNvSpPr>
          <p:nvPr>
            <p:custDataLst>
              <p:tags r:id="rId9"/>
            </p:custDataLst>
          </p:nvPr>
        </p:nvSpPr>
        <p:spPr bwMode="gray">
          <a:xfrm>
            <a:off x="4829121" y="1722447"/>
            <a:ext cx="4157393" cy="2290296"/>
          </a:xfrm>
          <a:prstGeom prst="rect">
            <a:avLst/>
          </a:prstGeom>
          <a:blipFill>
            <a:blip r:embed="rId17"/>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65" name="Rectangle 264"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r0lg9IPP9y8umrse/9AoLT5R0GKq+XM9pr/aTyOTf0wptcuHbHxeyqBm9svU01qeeEM1v0hpSHUgirOnAK/wujoO7H+YnXAOGM0Hl3ZHepmLb2i5HZBIRcJM2qcKTs+tJGNxrq4XDp36gCLI2yFzDIMGqn1fwZ6EOiQjPrHFYLLWYrQrcJ6se/9chO5FU0QVMTFqGEt2vBH3coA8M6uji183sxFwn9uQSXJ51GhHbkkIuGm6+Y3RdXPgGsaQzS1PHq2TQIdmKPE/rSvd98p78kMeEqJpcu3dIcGrmWFjakmqFcW/C59A4SHe04RfqOm3ZedEepO+laM+F1u3t2beAt84h6YtB7Idj68FZyoJ+0r58bUgTsbyLRktIqKLj4SMxeZPdjYowLDyWy0YXWxLDU8LYfPAk5093AS6iTMzGfG7G40A/gipH2+RKI8GaWftevubnbWcKqnnlRXVvGiwaxtFZI4Y8bG8DV27WeCmMQB9gSYCTSkLpYjItTXt+GrdFieM8J9NJFbWZeMkCRVUDMAhdoXNpcMSYKOP+joSi+4mDZBWZQhhiCuBFVsMHm/I/RCDTm1f1K8M2TD7tWMnJJAJUOzRDJYkqTpl03E6/aB4aSCa9cDIZHZeFbu7Wn2Q1eIGBis6/rrl3cLlTvuUek1psa3cPqHoFJ1POMYPge3tl6qOn0/wzusC3cKMIWQ54wkRh/rP4jy4IVyNKzNlRJ2vAaPx7EdMhO4bw8WZwOcvimr4Q6liVsnzhSFQ4G0gp5iKnP0VLLQqiZ+YEJVOSG3Uvvf0RrskHELXc2MGbwAJw2tQjeKov1Szz5h+/1TmA3jlJh/6PVCI9/X83wu60pJmTHrxSNlNlMhZZG/2UkxPPr6CayLm3dyR0tDNll13Ynm9auh8tyexzkSMi9IyF4Aoh8NFTsNHrW7vptcp9EAQhMUY+G77i9YmSvXBk7+MqEKomhz2P7BSCvtZRGNLMXqkZ6uyoM5w8gdzWh4oZxLrBOLfxYzbSKQq5yX9uag0rugXZbQYJ3zrlZbe48F9zwp6Kovd04bFWPLjtQ1CpjbIL5dVTlfrzdsv5ERQYM5I8NcsNo+NUt2Yrr8kGW68T5Gi5iO18h8qh0LSvOpVNM1a7vMzlapo5isFau9sS365AdEYP4ZUa8Risbicj7J6t5yLtfQFML9ZOzCNl2tFm324B6M6vrudxzF3ZrcFRju7U0TjwxGePAsbEnMvHGGnRt9J6gSUCANLuZqd5K5S4msX1A0BrAQ6OFF/gaDqHOyMPamy2QNChcAtgJj8y8urkxfWse4Ygr29ITOyYKorLkO3ZGRaSgS88OlAGCgWXYjCswREtCkBH0Eh5Y3QVPxWWVF7JLsAGEpltUKx5nH49am86oQzpQmutwYpK3pdN2SPmS3siYN3MEgayiLfaYfKtmgVCQFATTIzdHvNuhMENAwDyW8Mgq4YJEGWLN5rV4czXWg/a3Tr/Q4iBLhvavp984nfw3s0w1+QeeTYLuYfw7L19RjPyFb+ObXETKsRKDx/52SYaflSQ0lklZynv+GUJCi6t8GltGI2EWRtop3niE+3DQ4PDwsGzlouadQDdhfGmgz4x++05xXefE03HKmiPJAgy+B/kKjiPt1k8jKQo0F4oJBr4yYAimybKPNGHfB5r11IHG3te/HYcvLA4hJoN3ZtT7I0ByE95sQ1mWWPTYI9M5Jepn1aFxX3NVRk7qxryHcAE9RtREYHc6x12TZxwVxpr6Lv4jHaqMHtYF8ZqcE65bW+9GX4JFSvCZfMSJIU4p6sKca7fU6kBMG6dGmUTZqq/gKC7znGLs2RZz95Pz6HbSk57pil2R67xE7HnOfpmxHB8YhwDEhH/tw0Pupbm8W6bexagT8PwI7tJsQlTrLTCBS9/qXM4Ne9yLDrD2KrWrYITO2GlNAm8Q2eJ74cMQRhRIVCQ5VZUNFSsx3DH2ZOvKuYJRqW+Rhe9UIE3OvyQnHRy1TjiVcryaQQc6S1zBbw8lyKQAt41NOXAtTCNAjcot+QFJ0x9NaihP5WZrviOVwG/KQSnK5KL3A/2hbellqnqj5VY5GiveY9+Upz7GPJH+gMNu16+6RDYd4jSCik0V5njeCrulOaeEa049fZXJ2NLAjyKIcpaxfnH3lnOAxG9XGy5mhy1VwV1IXkJX6XocNXGqqaCDnN7EutE6Id4FKEBNUOb2hIvhf/1gujcWHj8lbh0iiPBX+5emmZVaXr5lpFilZjdKpqsK8Tv6hhQuNwNC2SvE9crjH0K7h9k/qnjjNPXcF5GxjqYYnH+unqfU1+83Lxrj4cKsJU8i08Q1Uut+prFzIbNX8N+QBQE5nvdvIK6m0P39FeB28+1dbBeAZvMVF8Vlim7TGFyn8P6ULP1IRSb7j1X9i0QacO9PL75gqBh0S5Zh6NYYf405z/MRaEjXLL+BJ/wN67dgdbjeYfT7newxP+NSZzGJ8UgSHE8E3zHl6ZeIztRDZpc/z1aFXqwrc3hyGwfgIS4e8+N1Qth1e0qE5wMDjas3+3UhyoVdvAzKDqGEXKdGSaUX9RwoEEjAllNIP0dtZLrHoyumaouxAQ+/8DlieFhF8fNRbYqWAOcausObBZTXQQFCubtSMJ7bwqyVO9Wl0bHhCZTNzJEEDvHJmjHcpsuFkC380Tjn9+HZ6Kn52KCOmDgbhwPxDNmJQ5LVf8zXdHOrx/dX8BPbT99E/bbwftjNnwXpDnd4ky0Mz+Yz0RlyLjkvdgzdtCxGX73CDfTLd9OOwnMcWXuvvYvM4WcXlAdbvPaQfL5YD7DOwEQxha8FORraJbMhXBYAL19sgnjIJAgXxPCCgYfTdTMCrRkuzanJmbZfZ/nEynQnCrqQSVcEdT2uJBx27kAIp9ZOYWa+VBld3v1ds3oKXj8vDEYNDxDgwkvOWA78GgrCJCjVyNwF6uSKCjI3suoV/3L59Yr4O0rkk/kG0fGXyWC4/BM1ZUMhKrGncNm1QholjQ3oJnN/lEPXBHjZ5A6Ol8o+tIY8iL2GQU1Esw7ftgLok5NPu7nZi6JX6wG/4CY9BoZhpINN4QDTOuDCU5U2IzzN2Z7aMmtQnrFNNC/aGsOnRjf95gsCV2Ecw7SaWUDEwZb1RWMn11PbBd6a8jvFErxv79J5iZBJZ7d2ceHGfaQsvRhqhjIR7rSZK9I2i6mfRimIbTTQtctng5wbzXWf7U6wcJ8FflN8Ahe+8DHycp2+kfv/liLnbkjTl72Tl3d8g7n1sIDM6XukjuUOulJ4Qv31sQW3nxMsGv4H0anDqIqsyg/cawAaN9cdaZIbZnNWc5+Q2oAN5zsI3FapfWC9IvEB/P6x3IUYrNuiTfxQvEIQf523K1U5Dn+jkS+RVoqfO0efc2bq/oPXM03joVyzMbooN5/JoQYqjG6p69ubJpni4ZKXcICO03nsZqiGjAHkzR0sejcaKPo6EcFzcblZkc0YZiKWXXjDRYyRyIax/Ocl4/NDSBbh+rZo++6UOajkk+tDoA6TfRwDzu5++VTgqwyWhJIBr+I3qIIsIViN6QuIxhU3hgBmA9EwpVTsEvCnV4p5cOpWjo1qrtem2dl2ydXiFEFR5iSSmTMLRkA+sk/rTlWDxz0Plvytds1lkalrEXZNhmEZw/0oxdzSXwv0Fce+aTTj74qxxr3kbRaX2x2qJkahRxmuXYZU5uGlGZOXOqLa95WlrvWnAnVLMhtvvgb4cd5K2Z7sKpLW3pkL0iXCyImr7PuOCDNofEB5Cja26S1cc4YuzNFOBBkMHFGg+l3VfNHFpjIpPbmoOXT/PlToEjFWufNo1wf07YmBZESbIbPn63dYj3Az5Q4hDW8nVZE8t/86CHM5poLOzMEQ+Ib3ZRHwtfh3JWygdrFxnTdr5fCJKyeNR4Ks4kO/FxYxdE9OuKh4Ce5bIQSst+KkQfcn4ihj10JiFDm8BNXI3uHxq1AYofgRwOzJGvX70TQGvtmtJzTlzQ5Vi9qGeotf2RJpQQheIX0VDplwB/Ydod1SPqTf4xRYcZ6NCqqYFs+/bNY+8SxLrDbMvSe2RGGY9tiBlQT3gUlFNv6O7jHv6PMCv9gEsAObWaeT+5IYpCYE5jP7Ov59SOybbDKzxhERPY1bPp9e6zyxErKjNF/a0ydO37TdTeXyRG53BDltzC2lhGJKNLeZ7YKm8G4ojIMr/eP3KKu6tEAmcFVZeVPatylrZXcMPvqqU077XRFc0Y4/2gEOGILuq6T8ulDjNN5ujPUimYFEv/OvaNyvxfeUoTAznoqgX3dxxwy5Ilb1yQmZQUrUi34QY2IQY+BfwVmOreC6kufIlB5zq+yd5Xbgg2UnY/QQw7/6dEJlPuYlh/L9u7BxBEWaINEANCpv1a4jG7OCBtLNuB6ehZN4BGsGAn9upmwTjV09PvrJwvW4ttSifdzOYjC02o6BhXpTGBSJfw0nrFGl643lRG0yfwDTUWcGYLtMSeSeLClRYif9iAoxfhRTh2VYcgnS2EMmi87lEcCYW9iiIpB90Aw3MvcstQf8VCaMrTjWvFSBA1druvE+SlVI6SiF3sWk9uoorgTbpbYEbKJ6UbY6SjwMs7pQfhIvBsFOjIzaAVMNpvF6IA9xEr05kLA229wm752kkGr9/7jUXPjxFpQVcv16l9K4A56lI7jKZ4MeDy5LJQn3VYf9vXDy7gDffgPVLrlvKZGXRCH1zjGXeuNKRy1elCICyWiAImTzBlMkE54mBsSRL+YO6oiyAEGcP2Vwe4s2bIjwBBOOARJaiOZA2M8EM3N3yChX6Sy6cjf6u3dVoMfUScTF53dwcTskywPbzjVdUBSjt1FYSnHErIwy/hxqBGxT49bRiDBBSkZkltQgxzhBh37WrTzI7CFUkrNM9ksA9Y/yFuyL8fXoYtJllwlnUWiJ2TxRryhdf8yvYoNIth2ulqBNIEYXnfxYU7Yio1xEQM2x9mzPzKjrgrHgOSfvlTEbE8uyIxmjZ4f2eMNAQ1tPV8lD1DD9THN2/LzjTXm+k0yg8R9NSjjIxALlJOnKUSKiigxtPsvoEhrirm9LFyRgzWSfGyRPBG5CGCgD4vIZf9XvTNczWMLrndg5/1ZRF6qsFYM2aL0Jfskj+uLnVZbcvqvdvGII7OOXRF0KzNOHuaJSPJRrIozmzBne8gBVTgl8J1dmYUFNTSi2HcEmG7H3tdrr9eaI+DwmNLUxcPSdux45jl3OVq5/8fn9ZbYzUkEYZLR6dEnyMnzxKc4Ea10i6v7XxS7hpZdG2B8EygM9QVXJOXD2cuKupoI8f2Qm3P/8ruWhT15k+1D+jNjrqvrzcFkCzMSbm//TMIIMszITKrMz2o7WIGsBa7CUsc+D8CJsG+pvOW+SmNGwiYp+0NUBcei7gtLQjmUHSlN5vBel+yA8WxkAiIBfE2jp54t7STXr+244kQaQhX12SJjBi7/+meNJprLbvdCqs4pYNBIS6/DrFN0sojU1EAPjHyf4BU2PQkSO1f1kdnoFMqJ47oAxBo+7rVhOPQzgX++/N6h8nVYJGHPrpfxkTixtvT20vcVHtjL3TYNrHnv1Op7OpwalSqgjHN7GPH2dsCraj9unOTTpxZGLJ0V0EVqUWa2nS96Yh3iKdtys34tT/vc4lqob5rCtfbSTZU83Mz3DxxutoPr7TDaYj8uZ7YZ2tQ9WNxLeLgbemMMDJ5jJg7joKVIELeJlVlRs1Sez77BX3CFZgBlYGETxsW50r5OBO625BPVusPDKBum2RYKsNBNDZTqwTpopwmWMfZ57DsBYb8fhytzRq3OKsrB59ManYOeqTLlPpIidtPOAb/zjTGezFx/XxWLjzFcs8XDvf7eoqn1nm6yedg0iAON5VjxK1oVk8vYyr5O5tf+izjnFAZ26Y++CzSL3QVt3SjF39Wtp9uqinlYSJmi7xZodrulWOxbIAlZezjckixu+F6F+zWPtdDp+diIemgxz7CB/w2YzetQgjJtMJEdlEGjxAi5Px9qqGxUB8y6g2htvLfwUWYFbOBwXp7iy+gy+uS72XDQejv+8D58m2lchhOen1gC5HzLuipuwbKd2rg1+jTZndfKH7RS5xwRtKRR/EcBF9F+R1jS8t5wX9cuXgAmz3T+oSVDYyfr2S0vugFRlO5B0EBymVfJK2S7MqFrcszXz3i9nFOVfVgthEtAoPq5Y05bZnfCZGuENgCWfnguSQ4dKh1lJz1Eas4j8//v1en9YePGyszpEQYBQ7Y4cfZexRr5BMY+6JKuXht8ArWjJHW3ajgifVDhrwo8R2Qxs1KYG6yBf3sX4QnYhW92f+iElHHQZ8W9Z+LrweaJ8//YcdCdH3RrGvUb8Pgbx7hoS/1U91v4GDibtipTicaAT4zPGjjg4dpRAh2hHVfWpSDH+HzRoBzqtIuhlvY2TrNkkjMJerVQnQt2UGedpHYEW7temEB8zWD+nMnP08MVdum6K22ipJiY6gizKj+NVCuz56hy/cylAt3Dfeow+55F5ZGIONN9AnlgacRXCTpFxnNT1yzHK83Q3064x5Fw2w7OSRfK4pJHu9soZIr/GWaUfLK/j7GpxUa37T+53ET6r0erq8tSTyH1Ikew9yHsE1+bAYUTX4djwyPi33TAu+MSyOalqQxq2JuDYs2O/Bc5Y8l0iCZkQEaNgCsHH3TWhpDV9L5k+LW7ZEc+upWDDfz7xM/NYCo6PdnekE8rAhtBmVulY5YLCP7FrAVN6TReLZ1918M2c27YH5Mi0uF8bPOoRxpX0XesK/LA6WP/JVtqSP2+PIU48dr1uTFgfsSykT6pAxePD9rZUo3Fe/drDq9KQc3d9zXp/ST0qGY71UMGgabO8P0NC9odliiyRh+bMLxa42d6R7Z0erXkBCE4gzz2c+3WjuDpD97n1jKRQBrCDDLx8mvToG6xXCMBp6flx+kj+MsXZFUIpHf9E5DZ3skCzYYGD8h2BM3+JiswygMo6sds6ENOGv2xRswi32ywIFoyczquehZ8B7HJPJ6iE03l9yJewF/FR8iNWdw+ACsyVztFJtsS0KSSmgeSHva4DuuMhAKBos1bLPFQSo6sF91s5ZWnP8hyRSUlSsS4q84foK607VrnkggRsuI+xT/3/7gVRoYfTEJUBmZc3EK6YV8nry+gkG6KYjK/8MYt9sM1liqf66Z4eU582VXXZxiBSO/lemuBYJAfFaCNBYoP+sjDVNsDvrsbmYVNKCATBqD2v2nIfH5Avu0HT8t0FfHY++38c2KgIqoQ9gyol65ZXMpmI/s3sWaXXsdd3XgC5jCE79j6AFYIivdmMVqrfvQCb8uRLVeO/1E2EACe/q/8GV4G01rF6DktdH7kVQVITt6L8IriiY9cPyk1+5r+n79QkWWXf8sbfkY3XuRU5LJJpF4ylr/QF5bkeaQHyKe6vttAwmLo0hVfwKoaj1Lkt6EGSlyieXO+iqjc9sZ4NfK7Hsl8sLY6Rz2LEzA9kOxYs6CXtHFTIreHPlFGVwx3eTLm9BkgfIJt+5MfwBcmKG9ti/P6ZioWRSdWIcJogcRSqwOXKtbpsOC9rBNuN3r/rj+a/3GpHjFD9dZYILbfs3egNHI2F5sndT56P/kAq30z+w4bTlz9czzw3ExuDo+YJlDzSOg+ifFzQiW7GrfSuAOCfcsmJSiHBqDVUXjk0qmtcPVAuV2vPZd7PGg6L/v7o3bChDtPtTtsprCduqUEgEeRZbhi0qGiF6+xAWYAKu2wWFfwHIaE05GJmruIwpkHfRU6ScHGHcEGOOzCQwUjkhNM/sBnjDCrghOecUZhcL62uwrZRNVG6edRiVHDOqcgKxmtuJPAhMETyJCNVt9Lyq0wL9zCILWSfPU6i4R0IhD98oSRCN1AcNIfUWOegapg3Ejvz/UtvbJS543J7Dy8zvKSe3FJgsc3o420K1IBSfsHnzNIvkAGPFXJGOC61eN5AIF9T7V2BM/mf6Hz3i6tk5D8uQO4a6nplarFK934XTh1mWM5V5WPGZz/eAews0API2w7M3oPf0uOSZYW4A2xaMvwtn+TleyO5ugEC1fe8vAq1EsHCA98Tvh/t4QU8NZssSaOxfxGx5Oibm5ZeK1SYg4zpdn1M+iXBKvzPNOmWuBPkvCxOBr9BtLeVp8sQizfnqXiwWSQqB3/4lU+ysV21OSe/6iDoNO0zPF17XBVgEo5xBKeU22qd5+3+C5A4EWdcwYF6TzlmiqkuOWKaMJa0uLXLvTijL/OmF5xhISDWoXn8dJK1c0UEtZpi2y7O8NSjA06PO82/lOSlcDKZZDbIlVu0yMFHO+U3Zp9bQQyzc6uwGAO6/ODWNGAxw1P7lIR4NLQoffQhVGtCJ9dM4JHowYjMgL4p9aW/ZzDQnOHMTff4PtAgu1Un4zmG8LCYN40V41Y+YTlGhebcwqTPdlvVy4Yk0JP9BOmttYbd6dEJ+1cNLHJPK32IUsXIfd+QjNOdOirFo3A7DvOSRS1LR7R87L8ls5VGtCCXcEkPIpNdxb7ZO50EbjuwnbS5seaq5ECv9Ep6Mkztkky7AXfnNZ7y2RWL+iIusrNTd2U4SJmms9zxvmfKTWaD62Yb8qV8w+UM70ZNFkzg1pDvH+euXbBNRxISX9N5BytYIXQPQScUBUx8+CF8szOO/LFoDMgFIBA5hLD7ZoP13LapjjO3JDU1lfcgmOa6/0BJmOCFghdRPrZmutGBMxU7du72tOXaO6b5vnRbaqWLiXRDK/KTmklzLs3I3PWPmZk2Jeb+IuMY8WNQbFL0ywhifKkQjFkpHQ61OZswkRaYadKssnAHYseUDG0TJMizDvgDAFyeThf24lQGhW4hSa8eDMCBTP44PyBZ1AX+dCwPvJvZsxiBgWzT7bEh3ZK0BLyMFhGflw55r5w59+i0PuEYT7nJQC2WqtAVAUJi+3dNsAR50WAUTnHcp+lDZYNwpiLkBbkR1+uFptgfQNAH03QRTOkeuZX+FO3I/5AOhm8DdNIBB5jIE86NJ1BOPKctbbhkxm+TqxDgkhLmla76Wn3CxNJRmcVhIlVaRQQERDdJaryp8crkJRAXodGW98WHSeocUQ7ro8RF6BnFgKQKNyoFaGA8Qnw7a0ede5fLNc7nMnOFlxmM/Ye07ehncUi7cOLD8t7eWsDAZH6Q9NDVLNjJx2CWBcKkzM+3mSegcw+6atUodxXjYjrlyTzsViTqCGDwgS6xqnLvEpkPzL/nxq5uGcVld0xYGeyEoaFJsnYnnFVZujzcrUd/FjsL0/s09HAQjpIDXrLSomDxEDUyXu2XuJ+eIbamc3MBCh5HXhQ83YB92Vg4vgamYAa2tdXmLFQMg2CKfIbeyGLZ0EyYOEo9ZIiCyE9dkXkfnSCUqgVnZcHK8tsZRa2w/pQYL+62OwQ2zNe2QwcQmSIqfW+rfX0EOXwY1oWzP8Fok0rNEy2YzFrujWq+3XKv5jxqe4oDGrrtq4qqgXbWBLcgy+wv8QJMJa2xehizuwbEzArqReDxtNcvkhPpYJ467vHbiTNHW6ilni17Fy+ijuf23vZ5vKvWNd60sgwQ7XH6skG1fGpSNFo5xcaCsJ7DkFKHABkfXuN7zCOqk0Prita8a6nPFDuiVhOCqSiLgMOynF6H0M0X6rL0W6IVxbQil+PDlESCU5/49zOjaiKHdYFIzpfhsC5B5OdcrgMctRf03J73AgDmUkFOPoU+DIXYhyxQ9bFJh5LeHCgGeTByHhVmVOKrwYeznW9/dVshXGlVsjhwmdBDrCmoS/0hwAN6jagDz0Xknl2nSkzWqZi05jIYK2WO1upSp16Ks5vwEZl3jfkcKldpY8/jNifKl50y23bEDh6/0uoles1dgl1FNXnqKg7hptq6GbhO2oAUWOqiwZXmaIbViNOsiS292it6k5tQ2uvBgGlvbbmG83s91XP2L3mg6AWfmKSShuezfd+6Zut8FLZs6G5ZuzsbXdfakZqG8eM1reAQ367Sw3UQd4kR7T4hnOug7/ZLLq3Lt++8W3TuNxKyNyMrc+1cCVb5+XpCQgzTqSHDZ2ABj2UyBY8pGYlV+H9qldBVArtTwEHM3J9ERR62ixh1RHclGN+EvL4cnqiNT7QZ8htnDa8FL9B7EuZgfSXXTxqqIaEdb6BwSSz5jsB9Vouxqa0kkPuGiiPFWxo1TvuFyTmTNUcgmI9DL6t2pTX2JluiSOoY7tQ7BklLCQSxkCxQ9hpAsMZZuRmtBQ2p/SnR+vaDVJmR76O0PH2L3DV7eXFPq/qsxaqlxpluodEtVfrdiIxSfDuNzMEB3xOvVietFReAYpX3DahxzSU12zFZFC91a6Fdg+u4PyB5PBd+iN0rIM9a34fVfmlG5bRBD93IBaOXRsMPQePAOuh1cKBn8sEwpmDkIzy5x6qxIcczI8WDc/uS18EplhNgNgmIT0q5N52jsDqdStwrzAilvEHVzNCjM1bXURxKV+N6lXycpiBtg3fZ768BRtmHiRTeI7QNaus+ibq/Beap6C6IHA9nOlbUUBB6g4l76y4r45w6R849lG33QDKAtApJ8qAmbImXwre+DHM8mHwMlS+cN+kt5BN6hWbQxSvgXvoYeAYTd1Gz5gAQ0eHNxlYqrltM9gep74ANk+WmpG1DUcetHQ1SP0nW2X05zEoKtn3chL2sF4G6PZ1fMo9KlMpDzmjoNr3O3vu/XXTssiwjKeN/SntCo8SXy1Uyh/WDUTG2ulfFu22qQrsAZzxVF6vg8rPS2gLmpvVM9y7rW8VgYAKDD7Eq0uRgmtjzSZCd+wDYr4Dk6A54ylSeMxc+NPaf40nZBdQS9xu0nfy6GAsmA35O7nsGidoUZyJJLe4KqaFGft3ty3suI5JAk4Q9UfBH79grC7L/WistVcxYQR7wPicqx6C6lmcN7aXz/PZhrAwZH10rjs8vQ6YyS3DRt9YR/XklRT38KiQH69JeAO2lc8BOZZoPCj/6wgJak79Lge4Pyqy3Vy7r89FLdHdy6d3iSkEfItC0B5CRnio6dFOHWpBHWncfXKYoSHE63KLarK2b6u3bLqHJkVYgdkWYMaujDOWYznRDu3LVRUmndDDR3Y63wTQVZaisMfHLGFKqTVGopctQJXawKRqzTGWG4iauwICpI22IpD8pJ/nVx9j4QvLfRyF45WvYXa2JyalYlaH7JJw5+JPgrHpydoQc1RgCff9TORk7vHxRrGx8q52tI6GmmMUA7XJ8JqI/YyefOdPPtgcT2qU8tcVESVe7WpiaAVNNECnuTg+sD3/uKptB3/Q9eJ+SLbrX71a+U8psstedXd2cMmdURj9tN4nxvXjmUDNZN2fSgFRBVE5ByJSopeTNYh5PTcxgLNFracPvh7WGgMydT+yIPA5ST3h/sLL8Ui68jP5vQhwgb61fowycA8DbwhW+709ecFkJsPsAofWZ2PfbArtPwx5UoiZnx1T3LZGKIiyBE7YUhxrM83A3K5QmqK6ZTCt47vd1VmGbZ5fFzgZUnr624VIXWhLj4Tih2lI3znyCIPUbi2/xlyhmBO42JhTkwLakvdvyzLhEV/GjNdXrAjT9N62vDjDl+aR95WicTp5YPmXiiXo30TVA329YipNJ7BR8E7/leiVBzj1iNFD/PqIOwUN7+rQx9Igd+WOZriNEmCcgpJlt51WnxSxag9Yo83KTMWgbvOFsDFlh4loTZYk1fvuz7NWIpo8KyEobypqB34xaMRNnuDajYBFj1S4usIGUfx1OVQ56Lg8f4BtJJqIjECUEYFPXpchI+7dk4myng9CdF3ac29Ej54Y32Xei7KgYx0ww8cUN3WloW03m3v8sJqwrV+0NzNe1qzNGC+4wzwcuOBsgCcY/In9DK061R0uCjeEbD100beRcN5JogUxgcSCQl9ZhrGtFR0T9oeu24VGc2izgJ97Qc7XNX5zZ0QMiHLOPZBN/fxlE+303lxFbvMiSANO+Zmh3BBCBfI2iw6HP/0E4LEvzXSoGXsD+ZbBeBjeTjDtj/GKJCkV9DXh184MMt2FkLsm5Lc6Y8GlXUT2AM7/xTkYI9VVCT6J3WE/SfNB7Z2aDdfFYeJ6ddunabt9vg/nqzOVfeMUNZE8CUo5C1VL8dr7fIzmGEhwxP3MRLH3D5KXWhU4/tpFxsdXsDWgoxg4hTFuDbRuaUSewE5n44dlnRW7TUFAlShgx+x///3wLLzC8rVWOMFxGh/RqrGvIKWgjp/LlC3dNXiU8C6UGX38h3ubIjVDa9DHjoGTM1R3jp5L89JtZqqkQ3MMBv7pnWlTMsSB4OHFk17DW67GOm0GsPK9nc2kntzVWDh6Cz5yeG8OLc/WtAU4dX1CBkouoaAD1P0lk7M3evCkcOY9cDa6bHrBcFT9xuxK7vytHksJ3O7AmhppB5W+n9ItxXOGzmubP+N6E9QgsERBaiKZW0nIU1B47Ef5cieiCjrXmXOObQGJLb3DnCDObqK7IYeXnQsw/tGzLNN3ZRAUJSNif9U4H+kN05z+czK0T8tTVF/ThnoNS85Xsqt6/mkclTbrJT9ohCDaRK85uDasn64lO2BwPBT7Vj2zz7JnOVPE2DOTgvlK/62XmTp65ssNFTsVnMETQYIe/ga/Nm4X+N25u8M2+9YC4Yi3p7OEvw8vFZ91RKp+FRqfM64fx6gpoRYZ8vVGO0c3wmHUu9/SFmTsC2M+PR6qTPC44wz9g1K+9qW7GYKZwTTn3se+AAde0+Ny7fSxgaWZYv+agGL8JLux7dJbZCzZjxdDBIwcHbJ5VLgzJZb4xrhXKWDXOV9EhIwXy6U78ysQnd+0EPVR5CwqcuC+NFL7lZyv4Z/GLddbKtxzd0eP1CJcH52SdqZkykUJjzWspiDWFT3Uq+2e6iRWaAWprtrNY0/8BeCSZ//RVWtlPmnh4o381CXXGQ+3je2whKFghz53jRQX0ix4kXdZS0SBfVpgX9pgqIFuuYH+xJrOXLolo0PFCN9n8Jk6BojbZsu5yG8xjeQ2Sa0546WK/nnSymv0HDcgCRG/+WP5U+6erZSMLDk/YGEiJznf3/nDezoCu4WgY8VXkQAHnZfAmLdtpVuwe5WjWnwoYhrh5/9Fg4lGoB4htf+/PJePbzVZ2shLgLqNgesb47NPM+/yYaDiwO65xTXpiHNnDdvUNI+w2wiyjskejd+cJDjKpc8XyFF2R5v3XAoghOLz2X6xUF1IB7YTRBW7+j8XAomYWgKzkywAFT1x/7hBv5vGMlsZC7q/Y2nh5aGX+aEdxdpqUlemdhQGFh7A5sH6izU85tV+u8mUDXXbGfur3o7j5Lrhuotu1qF7Nj9wqCVJTOnRFdC4yEuoFti3Ulvv5XJ77xW8Dfp+XmUaYip55dqFv8dcSXJ0MwaEqTtWAwiMIFVfh8kgfZ7jOXoec2U5Ce4BhAXotmClujuHnnbPtwH/5D+/KVqL7Sx80b3aC2R2l8qiLPudzUEgpPT+ylt7cW1lv2M3VBkP0clkviQboF8kx0pjybRZ/8QFXSMffnr0yfoglgXMKKkxO6YXO4IqWMex56t6mv/CpXVaIvtJyMjWt02f/+hs+RF8x9VxfrjAPeyyg/klqvgY4pTWAYRSIIWV/OA8gLYH0498gGxefX80gQwzefwrDVtTV4d69QaHtfDxxlCSW2ZJMEaNFCBNVC2RwNZHizi50hpnMH0Jhpa/ZYDq0ZxwGAL8KPvhGdB5EwQMvYei5MCurMmhVrKC+O8R04pDKJBnzG+voYzAKT0QATx05Tij/Pl/KT9qyovfD4MOjBsdjjHtFyIKGpDKqVtT1gG+4BJ+eznEcfpm6VvlDL7N0KLSd79ZtkJ7kqmJOtMnU+65OierLVJgrX/wl+FuJVRYieY4zYcrvZbmTffmiMkt8uQl6P9kJG13MKHoN99ISQLh7yyyd3ScpDnkbrDEe47y/mwVh4ZFIZRp2RfIBTV0+xvOETNg7Pf+3I1Shej6RFApxtyFzFUWs+WbhPmBGTfNwhjhRxAdh4ulECFjE0N2VfdwpetuZhexA1z9EjfGYKPkJ06ysPIa+qLiT5tqL0h1yHI5kytY9M6F8CEraQYuryVmlkrDH0TWuMHHH/edO6NgqqYI/Tn3CqOHen4gLiqV7Lgz6Bc43sB8MeAoi2Mn5IlLe8c9FMXf2nLlwcl52qZWEvDABQ//gHh3x095NjFPYEh9LdCh+fS/DMum1/85VkT+euiF2K0/KJMhi6e+u95XVqeyLHRG/XNqazY/BoBVBsStLKHHZ+kG7ytrNGp0LK0pj6GaXr43WT8a/rjfHCPPtZf7ezybxCRMngQnoOGCvZpooNDUxgnFzmJ65NLEh4umfbbE/0lsBWvAV148uRduZCuEKzR/xS2mc6DugMT6Fe7++Mz9O0g2zxUm2TNNpdOVp2aXASSL4UFXNJ7N0bLo4euBkUhtD/+I3y1zuMuoUR1aPqfBdfjZXzzP4OwgQHnMQDF1hh4oOL0JgqOoCMiZNDsRXbZlUjsSzFA/HxMvfHqK+y34cluxbqtWRly5bBIGL9rqI7GGse6oMMfkHQbLDvgkero4/cHrVSRKtX2/Gj7fzCdD2Ufv/Hy8AM7q4f3UVDR2wUfhxtrllcnALe43tlOWTK8iwLcXZULkQRnseEDfZkNRVM0cvN6WMRxAGgWI/8mq3flYD0mvhREfHFUeIF17kKwjsiYriPv0Zlfyuue9zDaBAADgqb+ySlzlB5Xze2GsCiapHX6jaYlY/+c4ZMQ8JR62ZDzCXRs0sOeckpw3S4D1ncJtLXFtWQoL7qOHfLE5RMCOtGbWsLaZWOSCHrKxyanXyPdpfNKILNxvPcjHBPKjw13ZVst6WsiAFJ4A3DiX+ksuFbLuFm9TikeQnyaq07nbhpz0MFJdBq+BZQd0AA2NMF1vGChsNBdKPwwwFYFoQ+15ooFbtR8Bd20mCZKDA4RoJ3LaX8jMAlGfoHejq+ULmMlMV2NJf6zmwAqZ9HYxExrmNtp7QQsY0+hCNkoxpAt53bB9aesdumrKpAwX5TfKf02UZ6PP5c6phPAbAxR2f/Sn/Jy2QeHfoeSZqCnE7FLCRUgF7oCst5tyxdN3BvSaBiw6GGIhKOOymv3CgxBVS2LLIBnhj4RNjDScHeNMrBPxd7JUy0ZUgOzfg44wnv9aCGlnJAoB0h8RQYXGfRouMI9Oz3beQyfNiIo64tbI/hoIcjEOBc465l1higJSMehzQ8G7A71Gy1hvbt0U5/L2fRyDIR/SMnuh6FuCVy3LM3JwFx504LdpZok3BcEEcvPnM9Xt4gWzaR2CO3RQi5b/93xpb9UkGb0u+PoArWPDGhejtBydKl4xVXfLW287qsTbZRO3i8WAoGXyFAkc8IENUwqI3mLtgMCU97oE/RhZVZcwsDe7kw1ryyWSWMCSjvNoOn1d4WuiWs8KO3n46Eyi35wIQhtZv+E8fR9R3gZsvIySq8Jq3MXOnbAOtyY2UzynrknFT7aj19p37iwxO1wiaTCcxN3FvLkhP9uwfQPmmg+YTY6Mv5HCVTMAhyNVnxFNtR3OM8fWOJ8quWSHfSGdt0Dr7UtjCQ6Dttb4fwtyDA+W5bPu3cHvX6BJNPqLNsJpuKY1eTlA0m28IXQIfxSHeYLJnptj4hV+PMhMpthYPdhmUGx6mEc7zNxyhCqel+Z1OVHNU9vItrk+i5kOb1SFtgGfJ6DQguIISmbn7doC1kQ2OmI42FrPtmG2YKqzqsqGgHfH9x9SPdajBjv+X2CvT4GVSAY3BSsdj6jROx9JqElJA9+pp277ZY3glWRO2ZGGjTzMVMpZORaKtjzpSeEEqwcgX+OA9XxnUuLp9DeCE8CNom8Kp7cCE+RcVIQa/az2zw8xoj6/K+990jzM5YIYpY6iO/zQU/IkKQrFtQEbdq8Dy8OM9RAqttoaTBmAfXiU0f1FtOfzRPn+uzcgYd0+JVd50AXVresRkdj5B/AWaXTz6OGBKDT8SaiZsPRQlwBScvTKXK9ui7VjP677tBVWHQa8Feaos4hYle0lrHzSGcgY8bY0P2jg6BfevTO1qu6U44XFPNNXEkQ4fplxCTnk6nPDiI4Gkjn9EoUwQQPklXdh3cz8aaoGt02lRN+7KNvNQAQYVn9+bG1WPkPMkdDNVib1VuiBlAB0dUqdWiO2zLy+NsGO/mnBag60Y2xhXLqgctPh6je/8bTpHEXEK0YpcFJaHAWP1cv8SXkRJIgc5bUNby8obRFitjkx0hz/iZcMSzhbWqhAxs4jGC9hoCVIshgMCM7VBIVH6fnEq9B7bR9xNj4eCRy5BobDrIuGgZaidd5qdKK+j9QvGb0e2H6Uy3Dr4jcZRtIXQwFkYGQZ8ya/4hZ3B/Xr02yhmaB43SvjykNZkcR4d/PHE8/5om9IqUKyZj3JxiCifcrEUXD78Gs6MVmgLtl97XWB18eqial2BCdIpqLR0sKk/Xm4lH/ZHOcR3HgSxFVi8dg+3p9DOhHqj4UQ4aiPGZeYSRULf1qKJjV6c+8kjm+af5TCtmHwj5S6cvth3QjDxA+Wcl5m86M1jvWM6XZniQh1urJuPJ3gpc8Ym3D/9Uz7datiBJsUf4Ly0NCkqI6uHwpKSaHgjSG7wFY2ag4sM6NJHKIwFuxdS3PxTKNxeVYQnsuIEpVzPTfnzsg7fTry713XkRSOvBV8s8hH9X2R2e5njfJKfecVunNCCmOcBuJG6Iz2LdJEdG8M5bpdNOuhbLV4qSqp18fgiVpMMUNI8+Fct5QSnaGo42/LDDXKVr3NO7QQx8Vw5GlKEAcNYfCoCCw9p5/n1ttQOAadl4YqkEouaKtWWu28S6tn+ag9w3e9ZlEESzwhfn9X8G0vSDKLejxELqHkK4mqvrut2UaN7N8stJA7zreVmrd0+PBp/vkRItxzslvLjo1ZufXCv8CpoBcfsfVGQd1EnTUuS8wWwZ/4AivX8Yf6BSj2DFj5OhePuALpc+R+RtoFPoz8nndkX3uYuLFMgmI+za1SKj2mrgcuOcusTq9n/0egoxEcpBXnLZgYhkyqQ/MWRm6im7Z+wQze7IXLwo+Aj7XxP/NdIQRsDhD7TWnMCF0QsuWkigpbZs017NrV4eX5al6uu7DS8PUtNBvNCWyTx3rbv6Lp1m2mXrcdR4D9XqeXYvwVBE2qSJ4sFjPr5i624RshA3YlT0ccKXMWYuCxnjNtHWvl1eqtLki4U0GacsCLrNT7zXhK/pxrroasA7apN/YcN/JwOsF1GXvlMZWzqtrJcCgZpyUFLPxFpEnSEMzTYjaUlt33GVXW2vXkIy5e/lSR9iNMN/jP2rr4HXhipAHb8sPftruVMkJeFUGCd7fbYbBQbkDi2t1pr7X9xkTc0VaBZm+FCPA2L2J4UHDCysAtypSPvNLs4dfedIFxwLpChmgtvsjGERDoCBjId+Rh33e867/oteUhCf4DpqiIK6Q8gaOqqbvKdzx2QCQZaWQTytt9kK1enP0U/ycbDZzDb9cI9SMTpCYXh47jevzcbavItL1Pt3KnvpNswhe9w1b0uP1oc44ieThG/pU9rDCHwWo+hA9MlScXm8TlwYYywEFARPUn8ZdHIytlkhmqe0CNPBDJnWVUqBWjCl1O1bPHCxLHAxQYnJEyrG9JijrWzrdHwbVEzHtQqZXAnF4adPdwoT6CQrTUeyqKuNX0WcgLn10lTL8bbWsYR8ov/De4ksSBF/9VG75Zr+Fx2fPuj6YrqgAmt/pI2YikqD/j6CFLq4bdI4j1KpEj/ZA2aLrPy9epwNCExx2WlJfpJSv1EoXLoH9TGDQgny23GQcW7saaTvOz46RTjocRPvyLPwWnNlWiaMyPcVqVvgyjX/ma3NpYsdHDiEKiv+te9IhhRqGxOcV1trhCncYrGvZp5FdTCtyP5jzi56NeftJCEEAmgADhkFemcxp8LPuQwQeEsrn9FFkyhfmSipCT26lN3wD9xZ/X2JEVSxR/C+rsejCv3jiaFYNKu7I0hYZ95Hx1WSGJVsd2uN1Zy/URgRQE2gM7zSA6Qt4kJWS7d90mQjdVar0Y1R6oGAW7ogKsf8jDDhpAXlG0JH7l5pVONh8a4pvBkasbm0lyXKgamNCDAVGoEuV3nKGbUnxflnMSrUGdgDcUovDWPFK4tzuaCoQ5Bkd1Bih6kKd3mA9TQzGXPbyisaGGmhMQbhcdkAHq4Od6w2aLBP7txgkTSX7scM/Tp4jEV9o07zX65Ev42SW9SUzelUxti+4toNdfDXaYfhy526hDFywveQxLxwLcZ1nLAYawqoPUX2Nv1KYmX+moNuG9+RWKY9APDqeewYqwymr/+07bIiErPNx4UoHWxsQaueJPsrBSFt2SL5dwZE9gqEl9O7iXhsd4zA8za/hbWR3hHdDVtQyqNYXNLeJD7T3w4sEdvApNKwwN3Fu8kdpMvgb54qpil9TonbpKvi67iWxid1U9XvHit2v+ODzVo4JOkf7T8Wqy4tSATATa3c7CEUjuusdCBH5Ms2hag0dKLtDKcYvN/mur6kbsJK/reQWIFL3KpxK6DdlLOZ/KcGlfYeDGJYzPAsUZ6xs+5cpiDvJ74OrFyyT7bTjUGXvgtGT1B1YD4yMlan5+AmkTurAl2OGuOdvp9+4q1YKf/8wI3/YVz2gctffoq2q5XBiT5H+ESjY6WvE2Gp4DdLbcPDdO6gm029w9WuI0hQhe0iu9VeDSADZEQOybCrEDqt3y6ci1Efaf0MBzLURSTdvDd7G8qgI4v4BfUqwd60eoVS/Dq+l9wov1faHKdbO7+diVJJX0XCp/xaACvoeoRtUKVYOWhr6UEnGSNzBtRB2nOmLHYmx3whbtDktzqHD6emR/mjpC6cAl8h5KE8Z+0cuxACOBxJfNiXkXkgHNkKpfjmIPzpb7RdGlQFnitsxOe1QwsCuH3z2HGV18nRS9M35OfosIL7EuGxJtSaLNCZsPVDG6TZmmhToxcAXv+gGjlHRT3Vexs60Qt90FFPijPIT5fs1ZOQnwMawu521F7RrAF1CVAAEelqYBk2tsNAaTmVeEQDZOhah4LiBl+HGQ9bFR9ivumrz/CplD4iaFMfVLvIF4H1L6csxVdj0/6bLvjRJjRWCKMLyZDT8AOzSwX/jbnWMYY8Ohy9LRA0iKxcYm3gyPGOU5rwZsJKmN5XnRyXF3zj/uOe4VW66MLQ7bipf/6ufjP+eJhcdmp8jJiJuL09aSPMJxNgJKJK1aHB7WN0fs1mCHreHPt0woOkEOVIXiOP6tpRCBi/9yzCdtaiQlC71Savjzm5eEpa0/AuaUCw7nLNVbGniwwEe/gMZ2JDL0PStYjAIBtvSnf8j9UqSIjKMXbUMim1jQCBqO4PZLg36SVV75Wug2pAiFF/MfBvA1aNW48x+3yRXVoHPYxkmqUZIma/CQkGZRG22Lw7p3SB7xbzK7z1ZvFDbsdkLhjBS9l8I5of0XrqpR8DP64Le/YFIKe5OdZUgPGSWVjTRQCYguNeMyC54KzCbGKpCFZrm0PYsMxeMxOie/ohrNfWxVdTTbvGD9uwQW93wYvfU+VAPkbRjezoCazWOevoTtRvbk/dnBu9mUoYIFXSZ8VRWJpvzDHiP45SjGUmOd/YtBFspoIEu1LWOP5wz3ZezS6E9YvbhObwt+jGAXfNZsH1yF3Rt6Y3S/RBmBdytViBDDBaXpc+iwXAEomw97kiU+Udj2xrmcnr9gaG6CSBHbYjf2xRAHfCxVvAnIEEBQcVs4VZFl1sYGFax5Fra1Jz5pkmuXI8yxrKcaZg4B54mLQVhoKaPrLAuDsIIwflQ4bcFTFkLUs6ZsaAxC/xxCpvBP4RVgMWVW9Yl1GAfO2vrG6uNsZ8tlYwVTRxDzOF2BP/O/6xrRllCNPtvmhO7psaYvpKeTXcmNd6iQR63NKlmtvwVXAs0Oed3n6P15yaUYeSbdKJscgX5qIit7T0nlc3PlloZneTNJumZfAsqGo59jfOnV4B8Fjb3DBCcpJru1ZH4xHt8W8+62QeA4ni5Cug2UG7q/gc5lZiJ7FbY3R6cRHqXPwm5wa1czuX7Qi0Bn/cjc4CQzeBm0CtiCTzzeOhrt6ThzYKFw4AII894zg2CpWkiR+e/x4CStEfFaW83pXneHgY7fPxge1j8/t8sj82BIuN68/ggNyuYZw5SOA8FyT/4KQO2Fd3vq5qdJO+mGfrY4TQzw+y8p84RkIfmEhx3mOo/L9rrtAwafRYZIm6K2fuuF1Tu+o0yvwcMQzavgw9LWnm+hWb9NEEZ3DVN6BwzcdbWMZb71f24TidfQoscSdIZrs7P4Bj4ZwsTKK7rfupwRcXhS14yAZtZ4M/GkbRfxeoQ+mlZp5zYx+XQxdNftqr/JjjNGaBiq4PVpTp6Fp+Be1QV0qjREL0V/6qHjTGG6zFim8yTPBJcfXLc8Fz4Ahc3racl2YiSR4usx5ITRzJ7DkUW0ZlyC2OI3r+pJTc3UYPRq/ZkvasjNp4vz0cCbVGRn0jmNZGezmygAbRPxu761TSfPQeRc8DATnKPuOjDQmbB17cKEc9We04QZNVlqG8IqM3IBoRmaAHm2V9uuuuMxgptqYbTbBc36fXutH1giWyWcHCU3ErN4nBpT56n1pT16BmgtLBhxxHrIO8U+omjT18sb7AHSuCljXaoE0LBb9o7361gsunvfhRk60FrCkf08oXobjVpRql3ZlOKmJgauPYhrWvz1Kxwpf4pCKybX3BU22WgLYno/yToj/w7q9hewrfy2RHpd0YQ9mHW+OCTJingU2FophkkkBaUzBlo+ZJbBi4Z9cCCaZtrWVt31+IhLRq+p8WL4TOQfjQJNqHHH/YcPNA/0x0VOYV+Tm3PjisadwFpQGZ6NNH9rQergLfgBpeNtBm7daD17wSsAI2Gp9JTKAvJGuPmDIMvcbtfRi02mcwr20F1NKiKjCOj3tTxHrBRAqw+Gu/p/2BMrRnsc7cu77FaznG/NIzfUYvNdKyZElDo0jo3t/Cn5w9nEChDtITzQeenZs42VY8n2i8DTHF9X+Pcxm1NVpielrw7Zu4gSU415+NCGdN6oDhUlZMXSeyxyAi9NKlsYEH7RGNZjEZ/c6/2Uq5qad4z/zoh/yvXgKEupjP8Rgrwn0wlSU9H+p58YAlz0QOYHQnbA+lQ4uzfOIJn9jDISzs1HlhNBW7JdQ5rmmgHIXc8jqs5nbpBd4Sz1uDRGrp+1ys4dGDxrSW2oN/3M4S6KD+eg5p7J9A6ZaQ1GMPDjC49etx+gyxkkxif4EvHduC9b8YjLC7FIdWw1g2GHpIfvBcmmJDXdmsk/Z9GIHvGC1UcORm/7cGGcSWRqvy81qtzEPkj7AKNJbdzlW1VghQQdfZNqHh385XUmMVzhOIzf9QPCC6HLq74h5BzxA7zYlxQRxl0hboBenQXXcPe6FsSen8eIwTqFBGklPBNs7gZ7tRF2Owa6BtYn89d1bEAHR2xVLl/HJ1SiCTHOgOtrLtW1GhtrtkstuV803/OgZGqpIDz+WBmTVO6BZ6l+zCqZdkUr4rkwfgHSbQNYQCFKeS4wM2n/X9p+U/k724R+kUs/5Q4zMqOhphu1sG65LURY4Gh4CGEnlRAM5hf+rPJg6CggnGlu7k79c7MJhMzw20D2Dko8Fwq0CqXbvWrhcg+rjqt4vPfIhGQjblAv882aDdBxAkeo6gl0raGNi/j/Y/698O+xcleiw2PGdIlN5/SOpfGrlhILn9VO6CyWBLI67MuhSy/P0RqswyBc5ii4ydUYr7DfL2Fl4f+4wE2nAxwgerzrYJM1mh8CQQM7Fiua3CDvpXeyuer/VT9SKIyB7guZLTK15G1H8m8tPH++p+nod+xAchk0cd1Xooi39oKYaJOBF7Hkhi59mvttk+SNOhcIUEaFz9EiQFD4Nu6DfX2f0EwPCvx5z/5Z+IBe/sVLJZGakinLpgaLYtJrv/o5f7qUwzJVvBk6SpWq9ZUhdSXqdK+cjGDeUdbtlvIqwPMCz3uOMvCASiqgDEX5gOvrDzIYmMaUY64NoUadggDwyxj071YAo5BeQQEYqpP1xgqzViuK4RrR6pPmbqho5uWpVPgDRmFmsc82E33jRv0K0rUaAuH9rwgrVV+jpFHprS3947GXfRPVMrroaKrw5CnorI1SoCAiwOLLV/hir1d6CR8WW8eDczlOw7BTcerqgpmrdy8pyWYV9ifapx56U9qyesxzHfad1I+Ev+U9rGBoFjyz2tbT9homi00C473D4GLOHqzjt6AHCynRAbtP4jFArc4AWSORVCW4MM/qQkkPmlJ3DZFj6HuD+bj6RziprX9Ozg8BwVynkTxYwapfI4F7R9nDphFvp8oH8pFqzmHRYHOrqDKqPeNaMHH1UkJmmLnZLdbRPSSc6kOp840j2hTyzUSIqCvOOHdFpjqoetpTsZNT2lwDGdpHcyIA1B6thznLVWFLN3OrYNADI2Gq6KApTD19yivLVqzVSNvQySjD08TZZVCarEzJogeBOKAu3cfb6Jc4A3y5AIg105hH3LBgJqtyDh/lU0ASQLn5KVaP6aJJ5F1o+ziaLgn5o0i9qKxyHBqrT92sFRhmxELbdSB1n/hkRxNbAII2s+qg4ehWelJHncpvLy2Qt9Ccgvo+mzygD15P3Af7CN4BblgNM3brz9eIEpcW7FBAZFraF9tQp0fjXElfslORcjcevg64wsgQkvf7JZNLQbQQk9ZglMIVaolbMDmFKXQQawSC5kDF7L3gxAqcUFo1Mz9DfY6N4seH1tYoNwsQYmMeLLwLjRQBiREJ4E6SgwEw9AOD31qQY2uDOAFuTFadQpuow7w/6lEiryt2vFtrqYktDziS4GxCmGrfAjhCGdWXWyIQjLkZoZleqV6a+jp7QMkqUvUGJtQazkfdCM6537pj9CP+cS7TW1y3nfya4RQ96pz4SHb96cA5d+61sOgpped+CSoLqtm0+sy+wzKwbu2+g8F+QC7XbSSeWCb25zb5AtaDM5RE6Nx41Nt+J7Gp/mRmOS9kTJgQVVuB4vHgJt2wsXrIIb+jhcfNcPQodDHxjXI9vRXiHZuaMOSulyEeWisc62p9pURL6dF26xQDte7kJCbOh39og71NYBzABz+C4IZqgqqGigfbB+BTZPJt1Ljqd8OdrOTdfFnD7QcVMmKTM83wu5ln3lHIEf1egH5AP2Keje9i1qcV9I5ro8drd9vGRZYCnhXJjVHtqiHE8La+oJL/pfhMIdJ674fw9Mus/JVSmU1T+ueowmKOx+59fkvrLMMxeznyqZFOS/CPtWiylP4Y4WvD2vbvkrJBSgfPNkRzT7P5dGfXn91eJob9jlcoMexOumLBRtyXCPEaFywF/gx/tlWUd/ld9zGVEDFb3p7pn8ghfKLB8h6P7bcOepYlM+i+i9ko+fSYH0u0OQMmxH5wtdtp4bXJctsfTJrZYrYvfJyqfHk88qYOgBpBJD/hGnrmcDdPgmh4czuQHWajo3AMdsi9ykRjLIb5yeT7ATsAIPSVtNBUj31m1QeymYy4o+VvNZNrUqVWYz2RgNZ2PQrGhLfjLMUhn1J3P10w7+vBO/8BWePq52c/9BXh8AKBsWu4PsWfKMJ4awUcdrtNulnZv48K17ykij7DKFHJ1ZjW2to967ZVMaVZ0WLJ9CagHnV1T5iUysHUYhKfpM618afAvHGpdt4xjmOwd4nYoksP2UVNSA3RJuMtj5Svxn4H2DvFvHG/EazGtQeN88ThO6f2qcYznra8tgY30JNw/HNPl5FCspHU439sQRGUnWG6zqT8hmPNRSgDJEiu+mWY95y3oIsoOCRNqyWVCS+tnfNrwvBEmsHOyyzH1GwOsnpzOZmjwyKTgWmrGPUTtfXQDUqeYu6vjLKrx8/8ysWHx0lbmZwPVk3HObSGw74Lj1QuBxFMFPVeE/NXL4pNkFp7LnfzGL6hSL7VnhsC+A3aBDN174/i6rqkIlFl5gRaRYrkOXkNNYIkv9sSA0JlYMqlaz9r6EUGKU5dqqp13w1GJPG/XOd4Yl6pUAc/aZezxELr9JeXvsUjti7pX46zND5VPaBkKeZBCnyCQcVEno5HkiZkDK7F7A+kBy8n0QARYiPvBRkeGrR4racsgnJbH6/U0ybIPvYVaJkFiXWkLcXH1D3pMR9269YUzkHBzHxFcwdAuMyKCoLBBBJNj2xXrDQVMYH1gFIDet2xX7TYstozA2ovDXRt8xtyotWwnklJn+Zdrlxg7hOwH01o+6c16rwq8x6MZLdr2hFkT1gVrtgMrjdUDlDzZlZOp80I1keM0qjOR9O870SuyORw8fWAzNJiRetZzSO2SIKIyP/ReHfXrdA0DwWflF5ho4yoDg7JQ+hMtnFTHApg6gdT5Q7+YprGdGntq+yuTPSV6KFSsDfLvjY/HWa555RGdDFGyi8+CusfBlE2yyeLeesvhqdVenjdjewtgDBJ2/a8s3GmBfV4r6eVrXo8WDvGEa8JcOU/uH/oQI79Dv1WCkp4ClL9KWnScJDhs3OpiUV36QFLSh1UFyS9R7+g++z7Ni8yql7WVTsYii7O6G7D4U5QZWi2UjWAJUGV3MhTxfS8clw0pFXzffbZrr8tr6ukwfEBl39NmajYAZYoBL0L0kohtaQpKShj7Hz4/uMNb0e0T3aBSN+KIOlv26igQWQlD7CNrRTGuSMxHlAQ7T2lR8+nxP0ycHrY6/8FU1e4p7dz+jAOnF88Wk6gMTGbegkVuKISbGz+9CnAuF8bEGqpeCJnxR3Suhh9T8P1VyT72HY9Q9tIJJN+y6h0J4Yo96u6IXWDcOGf5KzTmcjdNit8rg10FYroscmO3CW6vw7J7Zpf3HiU6KTV5YZK1qp7DBCDQsMYdojm3UmLZNsCcNuHJ0+lymMw/LY0M71EB9/2HCngwJnZdjAxPiG3O8jhiuxs6tl8pTfAKTiDK7fzagQB2E3uJ0DJUFSgP0ITJTEUGpP2CHnAPwE32Nvr+Blm3+sZilMEaqhkVVg/7AQHKHYgJK9ohf8v6Z+AIrIsU1OXJ536G8oLshnYCj33seYfe/h/p8SfpOq1CK1xV74rrIfIuAk0xNVH8EOM61zR5czovHpJe+yaktMD485Wh2RxtM9/KrW4iiM+5hO77TFD9POqkKiTVUZrgz7GdJzEWr3Wd1yA7rQ51SrHygEYtnHJmDDO4qazL3vchSvSTLxqU5HIr+OWU0NpKbAUxH13HqBIzwNLtWa+PYrijkMNO5uviigJKc6dkVS9R40nwkaKI4N2tojwb8kRxo5tBCy9XPdg/t85i+sJ/O/C/x1EX/Vz3H4S5MZKXshREhE0r3lHvx1FI+JGWqALkxeN2gHxgznynGZRkZqV+oMEqGC0tE7f07jjkiC4b/pLU4bD0jB8uwhaHp9SpoT+nprh4Ox4MJ2lIdTlK4YTg2eI2c7vQj0/ZLu1Bp2RlHsMOw3kBejngeCwPidvVari34QBxtvyDRTWLXDWoFKqIUwxVfy1jQfjLFpqGTzYpH8SW9hvW1JuVPddKj5oFjetA9q5iSK4JsNMTL3wexYaBxc0G8UkBxgGKfp9w2t0Qr0W21k1yHqjuSohyLzT5abYk6rha/T0ojkEbzkA3yTVphK4l9hLmwmh7+00jiN7L9Y77VGZvKO7n7qJpKjmxl337l1mFtp3lCfWpjjz3c8Spp+m/Fp6EtN8kA9iRdeu0F2r8mxcCEdJttB8mD6JHwYV/skufcjRCPLMhQ9MMd+K7C2wh3cKzh7LRH+jcdlwHhOHw4dloN/Z4qktJx0gx7Am6OzJMnHORd3/T9EHMd5BDA4E3F3sp48NPWiPyTiZsnqHwlFC9dfSpCVV/WLHDZ6DvJZJu/ixi0FQIFHe2MeUyKysEi1kScu/MIB/APXkF9Nngm+tDt6duKPmOI4OGi7915GB0nC/5i9cOaiqHqPEVD/Vq0/gu+RKHBec9sbQKjsL9CWIfru0e1MdHZe1k6h06XZrNanb9q1dNVmtBTa+e59E6H6IJOqokk+Ijmlv4cARvF71eC7ZR37PE3lWD8RqXxLCQqU1IW3N8v6/yn9cDMQBtmdQltgOTPHnTl3oH5ev78053RQZ5GILWCTJRViiOHK3Cj2tvFrRenzw+g6q5DtsvVeQFXMRFnZso7dJTpwMLTcaK281JEjyjRzUBCr9k/cslcIBaV6nQ1KgYhEuX8fRG1iyEqXpsxF9ZAAM1KTemn9RAYINaQcpPuZMMpJQkltCPsOIE6UGA5R1vh4bPhbkg/PVNVmjU6gy1HkBWb5bSdiXs0mkdB7uJWyW1h4s9JvTNCqfH+YVXg/x/zXdtvaav56EGZYrJnL4fREweRTAEEZg+QBVQqLKDXP11D7VM3cjHM8BnehUg9xA/j24257DVMD26oigRczsx7lQfbboUw4qYL4RN4xGzjbD9t4AEo4FcIqsm3KvrotchrN9KkHCxCBiFoi4fw4l4iV8YnHFs5pF4dNyEJil2l0SAi74PDJXDYfaGRZC53h66dPMFyGYbvtsCBzRFX6oy03Yujy9SIrGZWWGpuJXqNKaAQDJXdG9VrPAeskO0bIfCwaiP2E5wiQrsuPAj4UfYVObRScopUwGCeVJyqpwqjiRwVbb96Xod6AAUMrOI1ZcAHrOB1K3E7tLE3KotX7vBprGXzfpneAPmxcpa1IF8V4FRcWB70cHEsTwk1o7fKsSyfh63v11BI4CWlFri/XQV/toGNAZr3BlN/7nYz0esNPJglErGNVh3JS9wyxhjDuR/pJQjY87i1I1IGE937c+HFvYf58rz9oPl6cmQB46ATd+ltmij9WKjLiAV9TB44iEkoQbSNs+Lb7siiOpbknIZXSRTKgavD8QzQG7JqzBvLchcPbcLdxrKxSUlgT3oiEEPDYJ8rFL+r4ijxDayAH0iPGOspzbTELoIECLTXrZC2gsD44SfSjHUPVIA4fE6vVHszXkD+ECUemuEglQmKk0e0Rnay49ph+ETDq5B8ECar1YE7bZPADFzMDr/so4bcgoPlTUyWnXgBVGEWL2M0nESGq+uMITQbXhg+32ErMVksAWdH+XJlkbJs4GlWfAguRPz9Wi35UZQ8Rt1L0m5Xzo9/GProNTgfxYCOgNtEm5iZ0eMt62DjYNbfVHtylVmKwaKQSfBEM//Fp4tnVUOdtZ0TMVip1zItEjBsr0feYxdn/1jI1B0PlWY2QbiFkIZGjAA/iqQgzXCDo8a4sfDN9IlN9guOe32O3GesnRiFbK+q9EXrg3msz+b60f6ncT7NcETyovMjyj1OfHxhh+BT7HP42rLpyVA6pkGJ8CeW5oRPodYzo7PQ149upK9KtNaQn9dAjru1G75wY6QdJOPBOG3qI1BxjfG+PmEUZiL7jtPT8Vem8LYs2Y1yCCR9l/PlAjaAhoWU85PMiPH2/jBZHwEbmad+1Yirt+upaPd2mtl/MeOFL5RpncNiIffGkuN0IPN/NbZ1KFG4UCMbN15D9Xc5ahxiz5LtTfvX8VP800s1zzT8WEsMdp/CP9Av+TzkhH4XwqZHRAfEsV3JIiC5voMTKB+FaXJyD9FfasKw8TtPdhIDegj0uwQDy9hxXD6pZTa1G/w1qypdyDiE6mXyzcV3VxaiMT+xKEvHGQ7Btnx0mYD/+y8OGUv0OM96krOTgNus0WG7J5V+QFAWgO2WNLzdbMtferrW/kPFMDIr4gMhqNr2CfkISQF4nktrENu0zj841es3+J10S96b+044AhEMRwgBmrcbIeNyVcsP3BTFPuhJrfC8npA+Y/Zxrrt/NaUtRikzkBXfBpFt020ZFfjYpxq8lI4ADZTZk4ESXqVFCU1bvh6DKNeoyV8aLpuTZVKDMUaOtAEL3ELrOYBMaYlsyEvIxtZzivi+Js+yWyc+lX9TGAyv7hpBs80LVosRG16d+qsFYYqjZpi9cBdUuuKeJQ/EShynNhSYupZivdwxF2cFNbwWR8X/Z4IoI6m69aUEitcYLrapB0RvmZGbOGe4QNFGh+uQBo6iBJL4DzRAF2Ef2nbkTmBL1QVhLs6xCEXRzmUWiFH9JKy2X9B+VWMaNPsfnmLF1Dkp48VZ9mnkXIcYCRq2rlhygH4p4a0HElgzGJ39OhnnFGnrB5uGvDhUOQFTirIGxR2on8cHMucldkxlDHF7M3n/SzFaQ2KzxeXBZ4vozF4c/xwjSvDYdXWdOEX5wxBQ/FaHBCjQhsc0cgRPBwsuz6I6TWdbF94bW7jDatwFGWV0p22U4zhXd+qnAnZKLqLvyzvIZV69CNILzkuL61Ryd3mvDYTtwldVI57MjLR6aGSD5gpaMnj6nz5Dk7wzWwYG3Q4k5Tr8gfdMDztmAfu5LNlLBd4cgyoiqGT+nDCEUlRxcO0V/zPKeipci5XlWndBLgPerW6iZsCN0TC0/a7L9fbkiiXp/cCpTsKb2ZadyK/bsPqI7fAu+Zqta0MYw7+J1WzUywkvWb7KCfG/tQZ7LqpR/z+b1ArwW8tUl3QhZ5V8stVA6JjfOlh2Ip4vWXTNbTDpW3W9MfM2RkjWt4aA7ai2nfXkXezhJBV78j9tkq9Zu4rCr6J95RCBhtj9tbGDpIGi7+l/CeWnVG/YZ6uWUAeBbb/y06w+ELzOGQOjCybyNV5/Wc37jh+4jVSiKLNwp9ahJpZIzC+bG1b9XTJD4UHxOn/+sT9G73TPRxcC6op/bPL9T2LUzY0U37uX7nxMtG2GBz1iwcif1TTNZUjFTn1qHyvcACa5DT/inQnkURbl6FeMPDHHfY4a+IsD5hx+C/pUWvhPS4G5BmIKiafwGCMB2/iUeVVpZWxr+HaoVjeRofnERyLDYiylFGsGM0sMm7HzrJ5HskeSWPIcb7AXzFRnmz2LNgZ5p+aHhSSeiueHmusOKm0sVDJUiqFDDBUWKz4e+TD1pGIlkRoQQtiTHcx9Xk2IdS7+e+qWmDZ5SwPqB4+Kx3HZf8dsuVonbBqGtfN3qczVHi0CDEW8Gv/RYqx8uJe8thj55TMUlihDR8g19igyqH6JuQu9GFVcKJ0WiV17LF+YbYMIuf++JdTvwCqdYcREsc4PI+eF4gFgarLyNT0BVVp1nbvSyk2kpYjfAdOLarBZdx1aKQqREksFQk4X3QdATJkYLGT+I3Jk2Z1rNlKQPt+IX3rho+Wi5uWdcRnb0ExETqFyvKACTJO6iTTTNs/ywMon9kzF1nCtAtDWA1nypyAPaGSshUsLYxJ684C1/Am7KBEJ1vQv7t4fJG3qntg0yJ24SD6g+LEzwG15psc5eeolNhhl7sZ5+qGOljB/fmPR9TMoMukdhqj/tNfRcx/CUToxewtxq4ltGFONT5NmGEvzhCfgVzDYLYmX2EBkr8i7qkWT7d9PrrKD9A/bf3mJCVyWlARmjlTn+Yf+ghvg0b4GPMcU9vgsxGGdUsvo0XUxUm1S+2H/7ng+CXih071KpC91Br3jsav4dSCdYmsMKIANydYsJ05JinQoKPdlSLePBhNJC3JrTfXaVphecD61AT0byhTe/gweDLAF3UeSFFbim3zE87zYutvKittLbat8gsC8jOXLac4Yub7oal/sBl7HG8aPWkcnQ4YwUNWqvxJLsyGrzSMEi7FTf13CdhidP1UU7/5mLPWrRrl9N2ZUYbMK+BBX4epvMcBSLa5dlOemdyFSSK5uRGsuCipELhdeyc5Fj1V6iCo5XQGpUad67gNKxEISnIVTszps/1FO4lZYBhSi/62SpylGU9LcINS6SAQU3FCHPOsa62sFA7lNiuAUfIzxhwP6PltDO+756NETYWHWWhiBgh3oVSqN1QIUfJ7TSa46Xaefcl5d1BotmsOMj87SmP0/a5usx2xxSKdUjF/W1zl5JTBdqpN3tbw0gl8hRlYLSxO8n88Fc1YXo9tAb4qSW5mqz92MN0ajDK3xFdhyRikwgq3EvrouQmoi82fzFsCOxKX2m6zh5SYsXGmZxFTtMc5xUyGKLgNaDp+DJgXz3XAEtH0afMD+ErS0aBZk8GWMnq5tG6hlHd8crgtu436AxUw22zwJwRGfQ1rhKZkziSj3Fqbs12tM2+huAQkZyslWwuWe8WHU0xeAAZ0vbzJykXuO2MAaojsMlB/NPVarrFd8rubn+b3W3hkZ1gtbuYDIzAcgFZgW9iopcpFq1z5ObBzAcBr0UPCOUWOBOewy7krLe2cAq1f+ND5hAwYZMebPqyd3ewsukJDrdglb7IupLIYkB0g/8mFYksCwVlOalZ8K1tkSdIvdoERx5aoEW5mTRA6Wo3c0YpSlFSfkjbaEFkyX5Zldd0j8I4Rm3KUMvfy9g40uaUE5HPWjciK1IFZKAc9p+LYr4IGiGQ2Wa9dIqqjoX7ubFNBdlFKPV0qpl8kHGx8SHOK4cQaasKO1nRJcyA3tXHyhBNBOm9z6Ia5jksXidPQxhHg70ekMqkk5rD99vJHCXgiWE8vCmadKXj960ylOkhAgg3K1qbixl1r77azqSzoCdZAJeQ1w8dpYWFo7OI3AaNjcR2lGR0mIsgW1LtzwSp4nXwSk5VZUFtlWXL6sMuoOiNmJyo3OnH9E7UtKc8/z1uVm8BcRDbseKmq0NbeLYfpDfSLal93El8QgFHhCh7bmmbY2JLudDVNe0R5q6eiVvqe89i2W+9l7ph4JwLVtyymeWtz5bMrxuju3QIWxzaYvg5ffqvKsKUXAnrl4kgzp3VR/dD1Zng5fovBujM7l8kWuVUD63rjiwvfvrMlTDtleWhwIeZk1bJTsZfqzaYz1ikaYxvkWUMru0hR5Hr74N/O4tev6VPK3wzwqdVknGcvvDODXnsivzJI+KmQpGINhztS1PFPHqt0soU1s1P0ETMGrz4hMDiZfldp62Wfwe2y8InWWAkalzAVRCwTIkTs41C2cM3pMNnAmKIq6Rv4YfWNneot+CBUkTQ701rv0mqeEKuetE9oujI2naj6a7qCWgLukAMZzlXVH3IuKv45MnTXOBUMoJQp5gFitLg9cT24hzNs9eK9fnrIztpF0a2TOtj44n7alntO86Z2OQTwvuXV9jBOSKcLbf7aacEbx0EA4uIgvvDKWA/ouu8sMJHsihppeoaNTIKXt/awaSKIuy5t2oBZn8fsXNSxfdcpWq+R+K28ysX30hu8Xz6t57q9ii1gnCYIHDfU1bjDL4g9glJJabOQ+ZotbWfuL5u4BgYe+wwCiAnyDTrASpx31ieAwB0Y9Zw2GJmdhzEMsuwFQ0ftXAgaK+ytsaYFlWV8ANQI60TAaY3jgDMiV3/LgyRbw1vFzhgj9waUaIXfB6aJN83Wz5ojrm26tGAO7JGEyuT5UjjwBrPhseYWmK69L9nF1JrWSajV/Jt6IsP058oI6wIWKC7i90qHm5DifdWcrjE12zzymvJ1wvoMOyi35OkpMnRDbL+R/sKjkKPfHta37asX/RyzVAMkCPv+r84cMhywEhVEKld/+8obB27jg5oDFJE33B9rev3nv6sNSRRy/RlDM964Sqqsd0GNbfMFGSCfOeILGsl1i1wI/ZFdezDzxc1rbD4JOAEqKNEBPzO5jKdIHJG88Q9atHTQRep6FkXPKX9MKvubAktc+SpeWh1zA+FMRo/TClEoRog8wcDvUzlQZtamuBh8aswKYcRyPycr5zZlof/IKuOk3u0i8Aki7R8jEvPIzljwWz8absLUsGyDk3ZoXE70Ate+qwak6U/4x6Ha5oHvkG+6mI0AvYXosXt/Ho9Daw2qORmVkvhpUBVF+uBA0tB0e91wmWmmyd7ZQ5oqS/Vno+BEKKIor64Xjy9Xc3j6/KSYIA3sQUBB2HLywKZZXl/WOiHCHkQFRqxC0OJG7yq0Eeqk1+mTlGJjmjlaQNBseoG8yqgly+BjYZOdaOvkNqzqdrPEZOlKilXdnl8XnSMfztunFd4vkCMRt1blitv/barBgOwEvsAChGOAk3tk51GpGHefcT4OPM0+TKARZ9l00n1NOK0P78w0acLBdKVDcMSXgjrg5g5F+hpIqt2i0Hnhhb5+onY0A7mQl+oAdKMBrDbX++bl0/u3O8jcqJJLA75ptnHbvGx6UifRC7OWbWyBi52uTfaBc8e/E36SBUR7l17ZcXDCeOUgfSffYIQA9U7fEbY+8PicCgugxUID7lnsCEnXPAFTuWgrt/aj+H8vH7VB7rQjQ3XxG39APdVbSAZyC1eVmmsq5K41j4xtrFUVj2MqYZ1+EDSGbcZyC3ALMs6LV89s45xDMw8WBc6X4Fzuz/AayfPcKMboQOiZaLVHNJ7BeaxAsL67AUvrvPpt3v7s8mx81uKdsglmoAtj0Wo60Rrsv4BlTxLyHojzjp7VDqtUdvrzltYxNGluDSJcGHxkpevD0PKijX6dnPt3fRZynicDgbycxgiWcx9JZbDzq4lbXULbyiOG33pwgM6ZSrVqr3YtMn2loIZRpQ6HrbFN6ZiwEh2evRjlNmHwoEHlteZekHls6eRksKbngDkNIJj1NE1yfmisJX6iNWJVf0X9LJmB19ilJswGYWqMFXWkQhsVrTcGYLgHyTI/e8sZgT/u1DtfQlLKIQIwaHnj9uMnpxpqVMHGc1mc9UodPOzXf1unLnJ+CIti2O7d/jB9R1N2kHo6nXoXEF1AlYo/WFaUGaE9zHKlekBYWEGJnQB1xrvSkIhJOrXgzA1kq1fnDyeLczSCOaXLUJr360h19Pfkp1q3R5TwK+ex+a/9Kqn1t1hXaHw1HXsDRDjQpVCB4//6gQ2CxRF0NrA02Xa0O7WpeWIKVREYTKnXQLPKYkdOl2fCLYzl+NyscorTyYGUdOXg4jW2rRr43f0I/rD8ZqY9IQin7knEEAdlJp4Kr/oIyGaHrD5x/H6nVrM3jQhqDnNK007eyieSrwiPkufMiDZYfyJYLqzn93G0U5U76kmxAIxTXrH9GQDIH4q95oyyhzd3MUv7xvAdode5YJuQ/PGeM//ALympY/Twd32hRmWxCC+u1viUixo2TkH2qA9Yf2CQgPwdiQNvb41GRk/U5kxo1c7Wjb1cs0JfZrL+BnrwXgurGVCddarS0pQc70ysL7fwYbaatp0JAYQG4M572N4zLV9OdZsEd5u9mvSwhFrqyRL47mRPlo+jMOA67jd8FAgzhX4LMWs+UFJZFRPeXmNvoe05WI66Evzn9XbVKr922p50jZ7GaizvS9Tq2bORK5o1Qycbx4XZQgzqzT4zVkWOFD/Avmzjw/e+FIPC8zEfxyALX+G4EPPB87h3+b23voOoJneh2lykWbkSSHaIu/zOIhbq+iR85UfDzxZDxJBLSbDjKkFA6/d6MQ8XsXRi5Obc8gzBbKJ7P3rXvTV6PAPdw43jskE91uP20YqIXCFKgKYZsPr4BxUD2AwGToGfXd8hKGz/fNSbFaH381ZMLm0kZ2xab34tzrwpSy+7PW65F0Ih0HPm4HvNTKigmIYhigsC2LLiWAbSvWZw9zAcpdLLm3cSqRar5+Rp5mw9gx0hfANogyX2SUcsfUujc8zJd49UwZzq9pqVnEYAOmyoBdMfMaHQNlVTWWkH/e9OKN4VlQL8i5lHOCWTG9XBbys1fRAXPnVUvIzvUBlQL/p7daccZOqTyBC/11kt7PhSpwTHcxzWU9WfNNx4/TRhYnEV21jrFNFizGkMIVB0fGYHnGMr3xpAMvhc/sHFbiLPX4+mYcwLhdV9/4oESMNk3ItZoqKIu9P6z9zjDA0g/aQcFUCXUb6wiQg9sTYTbNAAPv5XyVw06Z10A6QsnE6cOoN/Ur8MJgKUixGb9b2TOFoBLTC9SNfzmGbLtvTvCqk+B99kLQ9QoPYXvxcbQfGqxvCHOrCAgCAE+CTfqT6yOQ6nKB7JdQUWnYgHz5RrO55+NYDTulqVsFDO1PRDtbdEAqZzuAaUPwp6YvwkIxUvmjuKJd75xp6XwPsekQzAHqktzwtb5XYO5jvxJFsDWVIDpe1baBUcMzmVfv4XqQj1Wu+JkU8MXyURRFoBltzEbIPgcBWSzwSN68zRFS56Ldzct8/hT1MNabnw0ECLURgXl7Yv6iwsMyFeATVC1inZ2mUKQ3tcciaQHDXea3ujopUwm4w/1njVG2GGnlpI/GcdBiIMn9b+D8dMHV+jSSNORVYCuD8DnHODADMQnzoZwJM7EK6os02911fznGlM+232gKlMtEUtW8QNW5h2SsrtCWyRxOTswKKFhybjBPBwLmxUt6SoH+GBw3BWYbv/B5zBxp4ejT1ox41zLa8a9aclf9LbGdm2yUYke97QyUiptRFa/b6ZD0+MJLPy6bYSkWr/ZwshYixmDnu/lGXxBLUgCSAznoI8CSNOe4TZnvOe2v14OmLm+EAGYRd3EUriJBj8+d1nkTbc9BinZlcSgiKxo1Tk8dvK6POiSds1VhaVYHKdnuSarPhPZhRdyaxT0Nl0g1iazXRvxb9uQ83M8nOC6uYH7kNwRfsG1Tv2IsfrPwyMuUKbSoRQINmTX7gfqL9//gUB2igGeNzHHFivRxPseFQzF5g2ozfJ2VuN/vyrbjW9x0V1IyZFYCBEFT48+vDjUzCeME0nTXvZN9qdcjsS9LzePCJLVjH1UMgQUQxOsIGVUaEqPLwKqf6UTShW6aDf4YxPfWfknCiHSVIaZnLXXY7Zgwalb5xI2xnU9aTQVHZDRNZGDmxp7bIQ7SB6Uw2MZ8+AxV7j/1AAh5Qk7yEZDFMrDzmwzuVIxNZBYcfEOnyvQT3K/nbmYNhZd0uqeYAnPw1Ux1iRwitlzJFUmmKTOtU5sgzghEth4FM2B3inCRNHSSua9M1S7Zk83LjiL4xtEdV7G7Idoa45M+BF+l8lR6zN6t3cFE3Rk7A+f7VwvunZsQYXdI7fS1cXtXWy9cesJPNBWNT8v0UJpYOn/t6IXrYgJQuzjbmOBBxyr/WtS2NGdBgWmN+7aZ0yE8rOs/WMDVJ9lGd1JjmS8PxAthONn/BorgYMES+gwn1cDIjXxgvt2HmdV0bvny5/3fBIVBwDwKoGtC47wXYlmNIQh+DMmmPa7XLHn8qO/YdkGQnE4bPTsxmsneYwrdniENo+KnN/f0DdYUWl/3NrLjnKqNflqdAFABY5y51rS2Q/QHfrNRcGfblJkUN8Jk4O5PufHyQ/4avtgFriWpvDf7SOfTHJdb7XyQ/onNF+3WjAwhmGABRytX7tZfbbe2SUbXNTnRL02PSanEoTs5kOFXNvpuek8T9mzpGu8Ri9z5of3ZB0Txo1Iw8sKhGmF6/QSmifcsXSSy1i7k/7d+bu37a5Vjp9jagBonuuMF8WBVRl1t6+13XUFarQI5UUDOflT2VB3Hi+pNA9X8WEFETFpsctme/NBwO8/7+zPUSE9d1zCJY7C3xPR9vk8p/WlmAGqazvJPKthlDCOr0tiGMoAnzTdF9qFBE042pJUznuqN2uGxzbx+fcPNclH8NgPDwVLeudIaYsoK0gt2/B3Kt5kdh4aZg3WV9tzah17nboupsJqRjvHqPmbsMjyYKZ36IuLXNDFJ579+EceioSMy1F6SVGeNFsOUq3azOayGKx3DEVaBsdwgCRIXU2htAi2z1KRgrTsOJieXGY6BaIzbekpFmIg6JQ8T0mLtpuAv0Ra3S5Q8JWWPt8MXvxAJmlI2rQ1XpEXD9mAdeh6/EG5eMFFovNT/jlmFIEsBMFAuC9wAAwKE/uPOPKZhNU1aGGxolHyE0cwz6fn82iPF1JSSBqLfJzzU3wy3n9PA/jdhVRA/rTMFW8/7V/PQG+VBFntNPTKq7XLiGCKemQhD6nU/3AR5nCRGgKfbEepYscgxmp43ldC8iSLl7yawqFF8lHukzqv2+rsfdeOtId6qJY6PgfTj6clDw3AXc0OcW6gfSzI+fdQAQ7TvQI96QGou4y9IpGF4SvFBEsGxkCPSzP3S/Dt7H7SziQs+ji06IweU2AIcxfLiaOpVi4WVqOWN7xKTnBFSrXuqSkks0MkoAXWtiJXMDAW7Tn5ene3xHJdSWrTYuQagO0tLYT/fNKbqKkLrFwzlunvbTRSKFW5/voSw23+vWEABH2t9V24yIguBsCY6nKMvVP3HxI6TWkpvp4tkgm82Y6+4yMzQYVKCwjKLt9sustVrAx7IEiY+6ANGQ+fd2sOfUyvqkSIFilN9aE7Sd2H737tdsYUIQMX63enPoyeKYvmxheked+aTqbE7D8jOtjB1V5JpDBKErAaahUjngubjXKIFcrCwt4AzFh/ABngt+wrnLumwWcR0wM38wFMWHk6H749wSgabE0w/Lhp6qU8HRRwAf88RCHKCl/zD15DzE+0zqUK4iZ/jvZkVWAAOWsHamcgqngmZTR7/WvZgAdgXzV6BhILh59IRX0olt5/2RxKbAjG/MLL8hYZ7oQQRjuVpzFlM0WP5oWczUkpkKAc0Qq0FiqLhOv/C+O0nbcA/EWQSiGNpUA8d3RrbmxR55ttB/oHrAvX6ZDkuJWmhbVuGyPK/LrAYgFQWLNzIgImvItr6VIBOEhYNbEJQex51EJ1CvUHidoQq9esOm2Scs1Ew4J9+3dnEqf7IDRirhfhmQLzwj2MIH0sgz5oTHVK+yGwD3BsOQQBGcwdMY92TQy0Q7lD8jjZnkYir33bDltsBZc5xbZNITc7eGXkv8u7nKvLCywySmZMCU3aDWLDE06CNihkSpF1x3hpijyV2k07b/WpW8IY28vC+bOrH8F1YUCAqZIAJLef8LHAZokM2rSNcxLB4QaRHF1BcGvxrDfvvxXoiqOZYBd45uL8UaSIb+xUPbSgi/oeutj4/5w1kBR0TPZQ0YEPUmXVtrPvXXp/XeVG7mkqs4NxqvZ0qJB0QhQpcVrmeMP7VJKIdLSEaiZ/uNJafS646j/Gttbr1yG+bJ6sT4RYyCsnGDVk5rHw5duJqI4fdaefP+kOfy/LlSnw25uM8mLGQ5X6yjwPhcqssgeV8pw6HnIqehA6dUgom9nSbiCh6IBHuwi/frNk/3apuiutnGpSYw2UUPXWsm79iX8PUpJ/94NSnEMohEtiwWGbEdarax78K15jvvzRDLdqwUiFv2uF9OBSKtp/qPJzmD7QYy8eL97VWt/QzVwHjGHjBmqDVEL2rGYpollo39Fi/MA1aqofQbm8Av4y4aWLjXuXozkyoiheB+LTM+GKZz/PluCOKrS/UdQwMvD9hd1I/CTJZQMZM9O1q9yTUIA3YGPzJBWdPMgRw+hd9jB9M2/N81alHkxERB6PgUtKy5wpElj6SnrYprBbT5fy4vus9ZH2zqHkUjtAVVaWdFJ/l1vDbKMuJ+r0SFEozb/qLc96sSxPNR1MKTOVL1wDZbJVsEyvzJ/3H1OylifC3snkeziQaj1Fh8LGIbyj47BQ6JIruBkVRgloEQVNXnSCBqNKc3iM4o8Jq5VHtRqPizqw5aFwCidBal+wFcDUrK773XUnuveQy1kRgVqTj27/1TlFRHa0UBECoSdQ7ljloaE47jnMvRlqqhtYPDTzbd3r0dAPxfQZXRBlD+Kp6LM7i7OU2kKtkPd39XPsCqfOIhl8KkKLB586Lrf3frG6otQbO9egSXIvuhY1HJYH9PlTXg7R9a2L/sEcgBRB6wdkDBEX+83108Gwyj4CMF48hPbxGnR3g3KhRy8KYL29Tv3iq8xg+V6F1XHm4hkU0R9t0s3agMEhWUCp6g3bg0C2we8mlh2yQNGdtzugksVBCkWg2ww3IfB1lIeJ099/nNTlaxh5PkzhcF5WSyzB7tIJGO+4eCU4Yp5RSCScA+IYlQoaSQbudpyQ9PfVlHNaQJ+W82/F+f4TaK8keY4i0UKztP0dYsDxPckWVF1upp24=">
            <a:extLst>
              <a:ext uri="{FF2B5EF4-FFF2-40B4-BE49-F238E27FC236}">
                <a16:creationId xmlns:a16="http://schemas.microsoft.com/office/drawing/2014/main" id="{95590980-8551-4E69-9F26-E93E7A7C4022}"/>
              </a:ext>
            </a:extLst>
          </p:cNvPr>
          <p:cNvSpPr>
            <a:spLocks noChangeAspect="1"/>
          </p:cNvSpPr>
          <p:nvPr>
            <p:custDataLst>
              <p:tags r:id="rId10"/>
            </p:custDataLst>
          </p:nvPr>
        </p:nvSpPr>
        <p:spPr bwMode="gray">
          <a:xfrm>
            <a:off x="4795464" y="4122156"/>
            <a:ext cx="4157573" cy="2300178"/>
          </a:xfrm>
          <a:prstGeom prst="rect">
            <a:avLst/>
          </a:prstGeom>
          <a:blipFill>
            <a:blip r:embed="rId18"/>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323" name="btfpColumnHeaderBox997543">
            <a:extLst>
              <a:ext uri="{FF2B5EF4-FFF2-40B4-BE49-F238E27FC236}">
                <a16:creationId xmlns:a16="http://schemas.microsoft.com/office/drawing/2014/main" id="{5089F4DE-4DF1-4CE7-BA92-81C9C4C87421}"/>
              </a:ext>
            </a:extLst>
          </p:cNvPr>
          <p:cNvGrpSpPr/>
          <p:nvPr>
            <p:custDataLst>
              <p:tags r:id="rId11"/>
            </p:custDataLst>
          </p:nvPr>
        </p:nvGrpSpPr>
        <p:grpSpPr>
          <a:xfrm>
            <a:off x="4795464" y="1352448"/>
            <a:ext cx="4162069" cy="285432"/>
            <a:chOff x="330200" y="1260708"/>
            <a:chExt cx="2477492" cy="285432"/>
          </a:xfrm>
        </p:grpSpPr>
        <p:sp>
          <p:nvSpPr>
            <p:cNvPr id="324" name="btfpColumnHeaderBoxText997543">
              <a:extLst>
                <a:ext uri="{FF2B5EF4-FFF2-40B4-BE49-F238E27FC236}">
                  <a16:creationId xmlns:a16="http://schemas.microsoft.com/office/drawing/2014/main" id="{1747FF59-7ED8-456C-94FF-BA38A30CAD4D}"/>
                </a:ext>
              </a:extLst>
            </p:cNvPr>
            <p:cNvSpPr txBox="1"/>
            <p:nvPr/>
          </p:nvSpPr>
          <p:spPr bwMode="gray">
            <a:xfrm>
              <a:off x="330200" y="1260708"/>
              <a:ext cx="2477492"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Healthcare market, 2020/21</a:t>
              </a:r>
            </a:p>
          </p:txBody>
        </p:sp>
        <p:cxnSp>
          <p:nvCxnSpPr>
            <p:cNvPr id="325" name="btfpColumnHeaderBoxLine997543">
              <a:extLst>
                <a:ext uri="{FF2B5EF4-FFF2-40B4-BE49-F238E27FC236}">
                  <a16:creationId xmlns:a16="http://schemas.microsoft.com/office/drawing/2014/main" id="{17899DDD-4341-474E-B223-9BA1C381B4B1}"/>
                </a:ext>
              </a:extLst>
            </p:cNvPr>
            <p:cNvCxnSpPr/>
            <p:nvPr/>
          </p:nvCxnSpPr>
          <p:spPr bwMode="gray">
            <a:xfrm>
              <a:off x="330200" y="1546140"/>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8" name="btfpBulletedList763055">
            <a:extLst>
              <a:ext uri="{FF2B5EF4-FFF2-40B4-BE49-F238E27FC236}">
                <a16:creationId xmlns:a16="http://schemas.microsoft.com/office/drawing/2014/main" id="{C131C426-336A-43FE-9DE0-555779781CD1}"/>
              </a:ext>
            </a:extLst>
          </p:cNvPr>
          <p:cNvSpPr txBox="1"/>
          <p:nvPr>
            <p:custDataLst>
              <p:tags r:id="rId12"/>
            </p:custDataLst>
          </p:nvPr>
        </p:nvSpPr>
        <p:spPr bwMode="gray">
          <a:xfrm>
            <a:off x="9145296" y="1703197"/>
            <a:ext cx="2711741" cy="4904795"/>
          </a:xfrm>
          <a:prstGeom prst="rect">
            <a:avLst/>
          </a:prstGeom>
          <a:noFill/>
        </p:spPr>
        <p:txBody>
          <a:bodyPr vert="horz" wrap="square" lIns="36000" tIns="36000" rIns="36000" bIns="36000" rtlCol="0">
            <a:spAutoFit/>
          </a:bodyPr>
          <a:lstStyle/>
          <a:p>
            <a:r>
              <a:rPr lang="en-US" sz="1100" b="1"/>
              <a:t>Indonesia:</a:t>
            </a:r>
            <a:r>
              <a:rPr lang="en-US" sz="1100"/>
              <a:t> </a:t>
            </a:r>
          </a:p>
          <a:p>
            <a:pPr lvl="1"/>
            <a:r>
              <a:rPr lang="en-US" sz="900" b="1"/>
              <a:t>Healthcare spending </a:t>
            </a:r>
            <a:r>
              <a:rPr lang="en-US" sz="900"/>
              <a:t>in Indonesia accounted for </a:t>
            </a:r>
            <a:r>
              <a:rPr lang="en-US" sz="900" b="1"/>
              <a:t>~3% of GDP </a:t>
            </a:r>
            <a:r>
              <a:rPr lang="en-US" sz="900"/>
              <a:t>in 2022</a:t>
            </a:r>
          </a:p>
          <a:p>
            <a:pPr lvl="1"/>
            <a:r>
              <a:rPr lang="en-US" sz="900"/>
              <a:t>The Hospitals market in Indonesia is poised to grow at </a:t>
            </a:r>
            <a:r>
              <a:rPr lang="en-US" sz="900" b="1"/>
              <a:t>~12.5% </a:t>
            </a:r>
            <a:r>
              <a:rPr lang="en-US" sz="900"/>
              <a:t>CAGR over 2020-25, due to </a:t>
            </a:r>
            <a:r>
              <a:rPr lang="en-US" sz="900" b="1"/>
              <a:t>increasing government healthcare spending </a:t>
            </a:r>
            <a:r>
              <a:rPr lang="en-US" sz="900"/>
              <a:t>and </a:t>
            </a:r>
            <a:r>
              <a:rPr lang="en-US" sz="900" b="1"/>
              <a:t>growing population</a:t>
            </a:r>
          </a:p>
          <a:p>
            <a:pPr lvl="1"/>
            <a:r>
              <a:rPr lang="en-US" sz="900" b="1"/>
              <a:t>Profitability </a:t>
            </a:r>
            <a:r>
              <a:rPr lang="en-US" sz="900"/>
              <a:t>in the sector tends to be in the range of </a:t>
            </a:r>
            <a:r>
              <a:rPr lang="en-US" sz="900" b="1"/>
              <a:t>10% to 25%</a:t>
            </a:r>
            <a:endParaRPr lang="en-US" sz="900"/>
          </a:p>
          <a:p>
            <a:pPr lvl="1"/>
            <a:r>
              <a:rPr lang="en-US" sz="900"/>
              <a:t>The number of public &amp; private hospitals is </a:t>
            </a:r>
            <a:r>
              <a:rPr lang="en-US" sz="900" b="1"/>
              <a:t>growing </a:t>
            </a:r>
            <a:r>
              <a:rPr lang="en-US" sz="900"/>
              <a:t>at a rate of </a:t>
            </a:r>
            <a:r>
              <a:rPr lang="en-US" sz="900" b="1"/>
              <a:t>3% </a:t>
            </a:r>
            <a:r>
              <a:rPr lang="en-US" sz="900"/>
              <a:t>and </a:t>
            </a:r>
            <a:r>
              <a:rPr lang="en-US" sz="900" b="1"/>
              <a:t>6%</a:t>
            </a:r>
            <a:r>
              <a:rPr lang="en-US" sz="900"/>
              <a:t> respectively</a:t>
            </a:r>
          </a:p>
          <a:p>
            <a:pPr lvl="1"/>
            <a:r>
              <a:rPr lang="en-US" sz="900">
                <a:solidFill>
                  <a:srgbClr val="FF0000"/>
                </a:solidFill>
              </a:rPr>
              <a:t>The Omnibus law in 2021 allowed 100% foreign investment in Indonesia’s hospital sector</a:t>
            </a:r>
          </a:p>
          <a:p>
            <a:pPr lvl="2"/>
            <a:r>
              <a:rPr lang="en-US" sz="900" b="0" i="0">
                <a:solidFill>
                  <a:srgbClr val="FF0000"/>
                </a:solidFill>
                <a:effectLst/>
              </a:rPr>
              <a:t>Foreign medical specialists soon to be allowed to practice &amp; be based in the country </a:t>
            </a:r>
            <a:endParaRPr lang="en-US" sz="900">
              <a:solidFill>
                <a:srgbClr val="FF0000"/>
              </a:solidFill>
            </a:endParaRPr>
          </a:p>
          <a:p>
            <a:pPr lvl="1"/>
            <a:r>
              <a:rPr lang="en-US" sz="900"/>
              <a:t>As of 2021, there was a 6% YoY growth in members registered for the National Health Insurance (BPJS), from 2020</a:t>
            </a:r>
          </a:p>
          <a:p>
            <a:pPr lvl="1"/>
            <a:r>
              <a:rPr lang="en-US" sz="900" b="1"/>
              <a:t>PE/VC investors in the space </a:t>
            </a:r>
            <a:r>
              <a:rPr lang="en-US" sz="900"/>
              <a:t>– GIC, CVC, Quadria Capital</a:t>
            </a:r>
          </a:p>
          <a:p>
            <a:pPr lvl="1"/>
            <a:r>
              <a:rPr lang="en-US" sz="900">
                <a:solidFill>
                  <a:srgbClr val="FF0000"/>
                </a:solidFill>
              </a:rPr>
              <a:t>Post COVID, with advent of new govt regulations, increased insurance coverage &amp; increased life expectancy (73.5 </a:t>
            </a:r>
            <a:r>
              <a:rPr lang="en-US" sz="900" err="1">
                <a:solidFill>
                  <a:srgbClr val="FF0000"/>
                </a:solidFill>
              </a:rPr>
              <a:t>yrs</a:t>
            </a:r>
            <a:r>
              <a:rPr lang="en-US" sz="900">
                <a:solidFill>
                  <a:srgbClr val="FF0000"/>
                </a:solidFill>
              </a:rPr>
              <a:t> in 2021 from 70.2 in 2012), more Indonesians prefer to visit hospitals</a:t>
            </a:r>
          </a:p>
          <a:p>
            <a:pPr lvl="1"/>
            <a:endParaRPr lang="en-US" sz="900"/>
          </a:p>
          <a:p>
            <a:pPr lvl="1">
              <a:spcBef>
                <a:spcPts val="0"/>
              </a:spcBef>
            </a:pPr>
            <a:endParaRPr lang="en-US" sz="1000"/>
          </a:p>
        </p:txBody>
      </p:sp>
      <p:pic>
        <p:nvPicPr>
          <p:cNvPr id="74" name="Picture 73">
            <a:extLst>
              <a:ext uri="{FF2B5EF4-FFF2-40B4-BE49-F238E27FC236}">
                <a16:creationId xmlns:a16="http://schemas.microsoft.com/office/drawing/2014/main" id="{0325CBD0-8130-4FA5-8F0B-046C886AC8B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511330" y="162060"/>
            <a:ext cx="522516" cy="535729"/>
          </a:xfrm>
          <a:prstGeom prst="rect">
            <a:avLst/>
          </a:prstGeom>
        </p:spPr>
      </p:pic>
      <p:sp>
        <p:nvSpPr>
          <p:cNvPr id="62" name="Rectangle: Rounded Corners 61">
            <a:extLst>
              <a:ext uri="{FF2B5EF4-FFF2-40B4-BE49-F238E27FC236}">
                <a16:creationId xmlns:a16="http://schemas.microsoft.com/office/drawing/2014/main" id="{BCE01790-4128-4247-8569-04D6316D382B}"/>
              </a:ext>
            </a:extLst>
          </p:cNvPr>
          <p:cNvSpPr/>
          <p:nvPr/>
        </p:nvSpPr>
        <p:spPr bwMode="gray">
          <a:xfrm>
            <a:off x="10528043" y="3887993"/>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Foreign docs</a:t>
            </a:r>
          </a:p>
        </p:txBody>
      </p:sp>
      <p:sp>
        <p:nvSpPr>
          <p:cNvPr id="63" name="Rectangle: Rounded Corners 62">
            <a:extLst>
              <a:ext uri="{FF2B5EF4-FFF2-40B4-BE49-F238E27FC236}">
                <a16:creationId xmlns:a16="http://schemas.microsoft.com/office/drawing/2014/main" id="{A5336C0B-CE7D-4648-B7A5-05E63F1A89B2}"/>
              </a:ext>
            </a:extLst>
          </p:cNvPr>
          <p:cNvSpPr/>
          <p:nvPr/>
        </p:nvSpPr>
        <p:spPr bwMode="gray">
          <a:xfrm>
            <a:off x="10501166" y="6060644"/>
            <a:ext cx="1257667" cy="267601"/>
          </a:xfrm>
          <a:prstGeom prst="round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rgbClr val="FFFFFF"/>
                </a:solidFill>
              </a:rPr>
              <a:t>Covid effect</a:t>
            </a:r>
          </a:p>
        </p:txBody>
      </p:sp>
    </p:spTree>
    <p:custDataLst>
      <p:tags r:id="rId1"/>
    </p:custDataLst>
    <p:extLst>
      <p:ext uri="{BB962C8B-B14F-4D97-AF65-F5344CB8AC3E}">
        <p14:creationId xmlns:p14="http://schemas.microsoft.com/office/powerpoint/2010/main" val="413543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Boston"/>
  <p:tag name="MEKKOFORMATS" val="&lt;MekkoFormats&gt;&lt;NumberFormat DecimalSeparator=&quot;.&quot; ThousandSeparator=&quot;,&quot; NegativeNumberFormat=&quot;1&quot; /&gt;&lt;Font&gt;&lt;Output_Font_Name Default=&quot;Arial&quot; UsePPTTheme=&quot;True&quot; /&gt;&lt;/Font&gt;&lt;DateFormat CultureID=&quot;1033&quot; FormatString=&quot;M/d/yyyy&quot; /&gt;&lt;/MekkoFormats&gt;"/>
  <p:tag name="BAINFLOWCONTROLSECTIONVIEW" val="True"/>
  <p:tag name="BTFPCOLUMNGUIDE" val="Bain"/>
</p:tagLst>
</file>

<file path=ppt/tags/tag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1.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2.xml><?xml version="1.0" encoding="utf-8"?>
<p:tagLst xmlns:a="http://schemas.openxmlformats.org/drawingml/2006/main" xmlns:r="http://schemas.openxmlformats.org/officeDocument/2006/relationships" xmlns:p="http://schemas.openxmlformats.org/presentationml/2006/main">
  <p:tag name="BTFPLAYOUTENABLED" val="1"/>
</p:tagLst>
</file>

<file path=ppt/tags/tag103.xml><?xml version="1.0" encoding="utf-8"?>
<p:tagLst xmlns:a="http://schemas.openxmlformats.org/drawingml/2006/main" xmlns:r="http://schemas.openxmlformats.org/officeDocument/2006/relationships" xmlns:p="http://schemas.openxmlformats.org/presentationml/2006/main">
  <p:tag name="BTFPLAYOUTENABLED" val="0"/>
</p:tagLst>
</file>

<file path=ppt/tags/tag104.xml><?xml version="1.0" encoding="utf-8"?>
<p:tagLst xmlns:a="http://schemas.openxmlformats.org/drawingml/2006/main" xmlns:r="http://schemas.openxmlformats.org/officeDocument/2006/relationships" xmlns:p="http://schemas.openxmlformats.org/presentationml/2006/main">
  <p:tag name="BTFPLAYOUTENABLED" val="1"/>
</p:tagLst>
</file>

<file path=ppt/tags/tag105.xml><?xml version="1.0" encoding="utf-8"?>
<p:tagLst xmlns:a="http://schemas.openxmlformats.org/drawingml/2006/main" xmlns:r="http://schemas.openxmlformats.org/officeDocument/2006/relationships" xmlns:p="http://schemas.openxmlformats.org/presentationml/2006/main">
  <p:tag name="BTFPLAYOUTENABLED" val="1"/>
</p:tagLst>
</file>

<file path=ppt/tags/tag106.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7.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8.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9.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1.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1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11.xml><?xml version="1.0" encoding="utf-8"?>
<p:tagLst xmlns:a="http://schemas.openxmlformats.org/drawingml/2006/main" xmlns:r="http://schemas.openxmlformats.org/officeDocument/2006/relationships" xmlns:p="http://schemas.openxmlformats.org/presentationml/2006/main">
  <p:tag name="BTFPLAYOUTENABLED" val="0"/>
</p:tagLst>
</file>

<file path=ppt/tags/tag112.xml><?xml version="1.0" encoding="utf-8"?>
<p:tagLst xmlns:a="http://schemas.openxmlformats.org/drawingml/2006/main" xmlns:r="http://schemas.openxmlformats.org/officeDocument/2006/relationships" xmlns:p="http://schemas.openxmlformats.org/presentationml/2006/main">
  <p:tag name="BTFPLAYOUTENABLED" val="1"/>
</p:tagLst>
</file>

<file path=ppt/tags/tag113.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15.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1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1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BTFPLAYOUTENABLED" val="1"/>
</p:tagLst>
</file>

<file path=ppt/tags/tag120.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21.xml><?xml version="1.0" encoding="utf-8"?>
<p:tagLst xmlns:a="http://schemas.openxmlformats.org/drawingml/2006/main" xmlns:r="http://schemas.openxmlformats.org/officeDocument/2006/relationships" xmlns:p="http://schemas.openxmlformats.org/presentationml/2006/main">
  <p:tag name="BTFPLAYOUTENABLED" val="1"/>
</p:tagLst>
</file>

<file path=ppt/tags/tag122.xml><?xml version="1.0" encoding="utf-8"?>
<p:tagLst xmlns:a="http://schemas.openxmlformats.org/drawingml/2006/main" xmlns:r="http://schemas.openxmlformats.org/officeDocument/2006/relationships" xmlns:p="http://schemas.openxmlformats.org/presentationml/2006/main">
  <p:tag name="BTFPLAYOUTENABLED" val="1"/>
</p:tagLst>
</file>

<file path=ppt/tags/tag123.xml><?xml version="1.0" encoding="utf-8"?>
<p:tagLst xmlns:a="http://schemas.openxmlformats.org/drawingml/2006/main" xmlns:r="http://schemas.openxmlformats.org/officeDocument/2006/relationships" xmlns:p="http://schemas.openxmlformats.org/presentationml/2006/main">
  <p:tag name="BTFPLAYOUTENABLED" val="1"/>
</p:tagLst>
</file>

<file path=ppt/tags/tag12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BTFPLAYOUTENABLED" val="1"/>
</p:tagLst>
</file>

<file path=ppt/tags/tag127.xml><?xml version="1.0" encoding="utf-8"?>
<p:tagLst xmlns:a="http://schemas.openxmlformats.org/drawingml/2006/main" xmlns:r="http://schemas.openxmlformats.org/officeDocument/2006/relationships" xmlns:p="http://schemas.openxmlformats.org/presentationml/2006/main">
  <p:tag name="BTFPLAYOUTENABLED" val="1"/>
</p:tagLst>
</file>

<file path=ppt/tags/tag128.xml><?xml version="1.0" encoding="utf-8"?>
<p:tagLst xmlns:a="http://schemas.openxmlformats.org/drawingml/2006/main" xmlns:r="http://schemas.openxmlformats.org/officeDocument/2006/relationships" xmlns:p="http://schemas.openxmlformats.org/presentationml/2006/main">
  <p:tag name="BTFPLAYOUTENABLED" val="1"/>
</p:tagLst>
</file>

<file path=ppt/tags/tag129.xml><?xml version="1.0" encoding="utf-8"?>
<p:tagLst xmlns:a="http://schemas.openxmlformats.org/drawingml/2006/main" xmlns:r="http://schemas.openxmlformats.org/officeDocument/2006/relationships" xmlns:p="http://schemas.openxmlformats.org/presentationml/2006/main">
  <p:tag name="BTFPLAYOUTENABLED" val="1"/>
</p:tagLst>
</file>

<file path=ppt/tags/tag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30.xml><?xml version="1.0" encoding="utf-8"?>
<p:tagLst xmlns:a="http://schemas.openxmlformats.org/drawingml/2006/main" xmlns:r="http://schemas.openxmlformats.org/officeDocument/2006/relationships" xmlns:p="http://schemas.openxmlformats.org/presentationml/2006/main">
  <p:tag name="BTFPLAYOUTENABLED" val="0"/>
</p:tagLst>
</file>

<file path=ppt/tags/tag131.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3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33.xml><?xml version="1.0" encoding="utf-8"?>
<p:tagLst xmlns:a="http://schemas.openxmlformats.org/drawingml/2006/main" xmlns:r="http://schemas.openxmlformats.org/officeDocument/2006/relationships" xmlns:p="http://schemas.openxmlformats.org/presentationml/2006/main">
  <p:tag name="BTFPLAYOUTENABLED" val="0"/>
</p:tagLst>
</file>

<file path=ppt/tags/tag134.xml><?xml version="1.0" encoding="utf-8"?>
<p:tagLst xmlns:a="http://schemas.openxmlformats.org/drawingml/2006/main" xmlns:r="http://schemas.openxmlformats.org/officeDocument/2006/relationships" xmlns:p="http://schemas.openxmlformats.org/presentationml/2006/main">
  <p:tag name="BTFPLAYOUTENABLED" val="0"/>
</p:tagLst>
</file>

<file path=ppt/tags/tag135.xml><?xml version="1.0" encoding="utf-8"?>
<p:tagLst xmlns:a="http://schemas.openxmlformats.org/drawingml/2006/main" xmlns:r="http://schemas.openxmlformats.org/officeDocument/2006/relationships" xmlns:p="http://schemas.openxmlformats.org/presentationml/2006/main">
  <p:tag name="BTFPLAYOUTENABLED" val="0"/>
</p:tagLst>
</file>

<file path=ppt/tags/tag136.xml><?xml version="1.0" encoding="utf-8"?>
<p:tagLst xmlns:a="http://schemas.openxmlformats.org/drawingml/2006/main" xmlns:r="http://schemas.openxmlformats.org/officeDocument/2006/relationships" xmlns:p="http://schemas.openxmlformats.org/presentationml/2006/main">
  <p:tag name="BTFPLAYOUTENABLED" val="0"/>
</p:tagLst>
</file>

<file path=ppt/tags/tag137.xml><?xml version="1.0" encoding="utf-8"?>
<p:tagLst xmlns:a="http://schemas.openxmlformats.org/drawingml/2006/main" xmlns:r="http://schemas.openxmlformats.org/officeDocument/2006/relationships" xmlns:p="http://schemas.openxmlformats.org/presentationml/2006/main">
  <p:tag name="BTFPLAYOUTENABLED" val="0"/>
</p:tagLst>
</file>

<file path=ppt/tags/tag138.xml><?xml version="1.0" encoding="utf-8"?>
<p:tagLst xmlns:a="http://schemas.openxmlformats.org/drawingml/2006/main" xmlns:r="http://schemas.openxmlformats.org/officeDocument/2006/relationships" xmlns:p="http://schemas.openxmlformats.org/presentationml/2006/main">
  <p:tag name="BTFPLAYOUTENABLED" val="0"/>
</p:tagLst>
</file>

<file path=ppt/tags/tag139.xml><?xml version="1.0" encoding="utf-8"?>
<p:tagLst xmlns:a="http://schemas.openxmlformats.org/drawingml/2006/main" xmlns:r="http://schemas.openxmlformats.org/officeDocument/2006/relationships" xmlns:p="http://schemas.openxmlformats.org/presentationml/2006/main">
  <p:tag name="BTFPLAYOUTENABLED" val="0"/>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0.xml><?xml version="1.0" encoding="utf-8"?>
<p:tagLst xmlns:a="http://schemas.openxmlformats.org/drawingml/2006/main" xmlns:r="http://schemas.openxmlformats.org/officeDocument/2006/relationships" xmlns:p="http://schemas.openxmlformats.org/presentationml/2006/main">
  <p:tag name="BTFPLAYOUTENABLED" val="0"/>
</p:tagLst>
</file>

<file path=ppt/tags/tag141.xml><?xml version="1.0" encoding="utf-8"?>
<p:tagLst xmlns:a="http://schemas.openxmlformats.org/drawingml/2006/main" xmlns:r="http://schemas.openxmlformats.org/officeDocument/2006/relationships" xmlns:p="http://schemas.openxmlformats.org/presentationml/2006/main">
  <p:tag name="BTFPLAYOUTENABLED" val="0"/>
</p:tagLst>
</file>

<file path=ppt/tags/tag142.xml><?xml version="1.0" encoding="utf-8"?>
<p:tagLst xmlns:a="http://schemas.openxmlformats.org/drawingml/2006/main" xmlns:r="http://schemas.openxmlformats.org/officeDocument/2006/relationships" xmlns:p="http://schemas.openxmlformats.org/presentationml/2006/main">
  <p:tag name="BTFPLAYOUTENABLED" val="0"/>
</p:tagLst>
</file>

<file path=ppt/tags/tag143.xml><?xml version="1.0" encoding="utf-8"?>
<p:tagLst xmlns:a="http://schemas.openxmlformats.org/drawingml/2006/main" xmlns:r="http://schemas.openxmlformats.org/officeDocument/2006/relationships" xmlns:p="http://schemas.openxmlformats.org/presentationml/2006/main">
  <p:tag name="BTFPLAYOUTENABLED" val="0"/>
</p:tagLst>
</file>

<file path=ppt/tags/tag144.xml><?xml version="1.0" encoding="utf-8"?>
<p:tagLst xmlns:a="http://schemas.openxmlformats.org/drawingml/2006/main" xmlns:r="http://schemas.openxmlformats.org/officeDocument/2006/relationships" xmlns:p="http://schemas.openxmlformats.org/presentationml/2006/main">
  <p:tag name="BTFPLAYOUTENABLED" val="0"/>
</p:tagLst>
</file>

<file path=ppt/tags/tag145.xml><?xml version="1.0" encoding="utf-8"?>
<p:tagLst xmlns:a="http://schemas.openxmlformats.org/drawingml/2006/main" xmlns:r="http://schemas.openxmlformats.org/officeDocument/2006/relationships" xmlns:p="http://schemas.openxmlformats.org/presentationml/2006/main">
  <p:tag name="BTFPLAYOUTENABLED" val="0"/>
</p:tagLst>
</file>

<file path=ppt/tags/tag146.xml><?xml version="1.0" encoding="utf-8"?>
<p:tagLst xmlns:a="http://schemas.openxmlformats.org/drawingml/2006/main" xmlns:r="http://schemas.openxmlformats.org/officeDocument/2006/relationships" xmlns:p="http://schemas.openxmlformats.org/presentationml/2006/main">
  <p:tag name="BTFPLAYOUTENABLED" val="0"/>
</p:tagLst>
</file>

<file path=ppt/tags/tag147.xml><?xml version="1.0" encoding="utf-8"?>
<p:tagLst xmlns:a="http://schemas.openxmlformats.org/drawingml/2006/main" xmlns:r="http://schemas.openxmlformats.org/officeDocument/2006/relationships" xmlns:p="http://schemas.openxmlformats.org/presentationml/2006/main">
  <p:tag name="BTFPLAYOUTENABLED" val="0"/>
</p:tagLst>
</file>

<file path=ppt/tags/tag148.xml><?xml version="1.0" encoding="utf-8"?>
<p:tagLst xmlns:a="http://schemas.openxmlformats.org/drawingml/2006/main" xmlns:r="http://schemas.openxmlformats.org/officeDocument/2006/relationships" xmlns:p="http://schemas.openxmlformats.org/presentationml/2006/main">
  <p:tag name="BTFPLAYOUTENABLED" val="0"/>
</p:tagLst>
</file>

<file path=ppt/tags/tag149.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ENABLED" val="1"/>
</p:tagLst>
</file>

<file path=ppt/tags/tag150.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TAGS" val="1"/>
  <p:tag name="MEKKOXML1" val="4HooU0THZk28POP9trq+pbTvvzd/gcV8t56cq85kb3NDTsUhojRA0EsgEHHMH7oYP1SYpn09ysXVivguJdhTvfyVMsBLTGvcX7WPTor/CmWV7V/wylEnRSjNa0bZedd8dnJHlkOO4+RNjakSGnVi7jD/N8ROs7VOMh169jSxP41MQh16egqbLOQz+1UMaeb+gWqP2gZ7Oms23rQxZNGRxZljpCg0rjhOmCn1ebmu68q0vDTu41MdN+ChnG9lGYuJF9BHZso0fmhbT9uckveBh4NM8NMS67UM7y+DHg2WjNLAKk/tj+8+cUZiVt8XlFkjuGNbD8Bb52AlZBh6Xc8NBLrLhsY1U0oOERkUr8D678jm2ciQ9zCZyvIjuDRN7U+upmr8SCxdpNrW6BsZG9eWspUfsHwHpdHKOWSFHS4+8fkHOqgynQ964UFNxtdfKjymQMdp0FHUa75XDVIo1Tc86dDlXWHNSFGFjp2Nqu+lA2OA1ukB7g197/jl2yTOehbgDj9HQShWjcguAfgXEWCQN1yp+oGWQl5PfVGTkJ/y1g/OerXi2xqlLpBwd/yLQfHb+nQrb5zlMCZ2LSy2A/Uig35URpURau4UAO5Z9g150wJLu9BOmKaVoFlr847ypCTkr1+S198afpTHWjH5K3wmisdMZmdEmXv+krq7jW28QqMHg/z+8IOp0WkKgzN+Ed8J0YYEme9VdlhLNy3f9JMxqJEJXX2Mjc7GL8cdTfOaWx8BbA7yzmuzbfo0coKZqHO7Wawl2JDUniWZvhrjOtjbxwxllvtMK6iYzTeSjRn4WsNvFQ3/JdWYpXUWa4pVae8FUt4Da/7WGZc7dQLmknD9rVBzWLTZwgZUQybk4immAng6IJnkO76Z7qDoqWz0je+AE70tIB7/7GMzAG5dUAIHoB808iWhehhtH5//KzZ7iRijd181FsprBbG1Grx2cKtoeCFFGDPVZICUpKl5E5CFA54EucLUID2BxUpBGJrzEbL+wbFSZ5eW70D32zue69iBCKf98Gl8lqAz/hQ42ITkWOsaA4oc2n4HZf/GZ48ol5JeEpHEefE0o09FLx+5kE9gy7B3+RIea/T1tbSdPVmh5D37NWSLEQimD/rxg6aJP3ppoTAePdzyrwZemfWXJp3txPVLdGRL3YYjkMLnTMXUUiXSwGzwyr6yJSZZ7gnzrpWSHBNckJVRmLyEp48dVoAoSHX6X67hUcL83lEy8c5EYEFYiuABSS+WyPhtAeLTJyN+LR+LO+YHj85rpJ2Iiz+97cnIi4rfzlH6B8TrvJ+tXT8a7SBqqieVsnHaaxAjUC/nx1c0OTclzC3z1kcekDYpL9mQFXtpXrI6k5TD0xrFK8MuaSDD8nqtx5SPJVHM4SQpyGIo8ZQscut85VfQmeXg13BtzfGo4PVdJihS2y0UUuK84oyz1gr7rwVD7ZGyNQN7E7gpHLzAfIUA5dTW8/Uc7u7Zlp9y+r5rITdSUUyFW7uM2T8ic+gS/T7rwbshQyZYsq3LQk37wAotB17FWK2XAjh6D4P2uV+SMT60+h7479blAvG6XuQGqLSbBbyMJGWkWTZjKUTkBxCV5Jlmm9C53RDpTaD50/QB42L1jMY+mDNib73LqZMTcy9tnwmDhvXcpq1yn3KSnTwxEfPV66DfXKsi7UJ1GzTIT6cyVeQy4u1rY8nWUxM0ByZELPdDLLw3SUfxu04NAIPKjzx5zdhEx1GRC+QbWWG6oXtkwuolmQSvvVmT5uf00Lj7BlfzpLTYOI2W8M71c8Q0D82p1O0hrBtjr3/4jK2Rp7CK3d43S8GrEfk6/cdb9lfznyGnCOzVGFXDmf+zhQzgfVPtsTtBZ+LIIRJhrmqnJ7pCQt3nRq3KXY1wkCKqXp4QUQpJzBcFE4rqbW7NVciZYVbpMSqzHn9y0sdmwJ7a+x2PFBVKMucjM/wB+kog9swmU5CJbcQlk2WBODJq0mjIuIgfbDnrCuFFeF3bcjBmJhWwMLGy42XTrZIkf+A174yvf6VZJZGF5cyKaAbBdX2MogutiPTgJ5a2P7i/if9jw6x1vQs3rIhnqr8azAfreW2Vs9dEQjnO3RzdwKzDUOMow21JvcN04PbvpH91H6rP2hJMV8oLhQ1p+tLAh72z7ur4JAz6T0lFdwqEmIT5r3Go+hYfXt96+36vE5J0csER7SdHl6rOBkNxpfGxVEWgG0W9XSaNwwptyIPcDPuBs+qXq9s4XkH2hcna5gqblNlhGV2YXboHtvkN9N8JBmNgLH0Cf2Evte27i7WmgbBV7HjsT2iHHhPIhn80fuOKIw127Hm2arc+MaDGRJuRMUHiVfC5MyARlvq+x5W/zduYdTxYr3VRabghV6XlN2koWNJw7xbuqZKa5y2A/tuD0JQLG4hksvmteLJ473IxZvIVE/g6wOFgP+0rwaMLURuX0NNGc3sQ/1kzWko0LReHDZajjikhW/Z1dUMWtscoveMBVYzxocLeD+5jVxNJtqNm+31iqNW4944BWjGK3UqzFrLI/KLv+qe6Quz65xQ3QAR6hmoNFgaUxPM9w689o1qOsJWhRzS3J5IIDXdqAfFqxMP2aeX+1yzQKx8Bo9RE2kps7S0ZJQ861uUHwO9KyCHY12RObVc9GZh5L/CSlVLg78LPvgxfGTcSwARl/Md5ljvrKNtqBwaG6IAOCbf4RKB+JYPGxyKp1dhj1saFBDxM5+KIg+Dq3AjFBXygavDyv05rKNbaWKjk5MoO0So81AipeursowKec7Pus6eO8TaCd5nzwNQJNVKRi11oZAHHtUueq9SaJ8zpEfzs0LylWUw2UXzfIaKHLCmxbZHqePSE/9xHAVjrFlgPgA/RQIPNyHi2EzZd7Nkjd8pOdlb8FIi/uM23y5HsYOTBEFj1w8HdeoPiq/N/+9ufN/H7kYo4YE+B4rq7aU5rfSRN6S8lJeFWBkBqe/oZehFIasUahN7vX10qKMMUGpKR861SioVwiL2TL2H7jpMHIVgmlOrMB2ropM1oKCm0EdbGbR8+JMiyHvSrL53hOyPbr1xjgJQx00FhnZ3Y/KM1PBO9wYTH5uOa1cG9UoGmGTDTzgNoTr6vXSyGvVfIGgRgIg+DxxG8S3tzH2N8iDb+kqnPMFZ5AsJ3I1Ex2CdreHvjGgbFdfohId21B4CDNTeL0MHVQOI0CdiGW1m9JfXU7SNNah1+h2yqcCbSqg2+9ilBA47eEkFDj431K5o0FJ3hRHmgugc/1PJVJsXebagr2pXbB32FHTAJ5k+TA3beEWteRhV4DoJwPJrpTFFlkejuIiJrKG4esMqtgQWw7Cego3yu4wCdzI5m71ddIqoUSCV95nSC47VhSyyfAHQbzqOvS5ql7r7mu9PLQtIqJtJ9fZZmqz2mcqWtPj5iE9p4jOr8L9sNOJI6yNhvmNVbFZRT6bmKIimzuGS9w2L9mQ2QH/GZ/abEzaU2n9Xaeq/WphxYPk2iTn9wN7WL5jEDnU+AozUanb5La+xegMzLlaZbBY7Beu+YWO/UuD7dcOPT1JpVkUrIU02yjqRkaicDhONj7C+orEXN9vLYavGM+3QcrU7UKsAGjhUCKMh4gGJSw2KqvfaIVe0YVv+5/giqluP/gcRpncQ8Zo7MhJt1/71YPHsU8aZQYlTM1tQZmBahWa/PNQ9fR+dhu119O1UtE0XjrzeIpR61MJswb3Hb1TFq9H4aOJpo42htBpqJPXtKQzi49sEpRrZmgSqCcWdbG1Q+59ReK+jwlvcuCh9fiHVwhruYr43L3MA/xOygYXL6m7iJZm+cHGtu/2ZI7LtcjMoJ+xJFXWwAqv1hNF0k5fyPgw+JDOQrdw/GjDKQC6Xk78VMebIBB1cSwjaV0K8GXYdb3RVGKLL9l3Ty6Ibu8TsOgF0CBdgvuzG9V8QAQ+0IC4WbtUwRNAlvzU06Lvpr/3FAGELMIqaV4v5ivCa9edmUkIuG1hHFxXFSWQR+vMRO/xRccH67rmtFMtZIpRb/NtrO9dJsHcUwiSwmkz2zZd7quBypv9NqrV+PJJiuRjpJDndOHBOgCAgt2EnuENXtPINVyvNHJcSI7Sm8X3wvrgK5duS7vHBtsOQuTcJy/vR60toGW0vI4zb1LrCdsfWWn/J+A5EzeSg1s/+9DOZEvKNSEmMI+SiH7oDikDBXQ47pPUwhT28xB/oG3Q7Y8xeOxBGKUn8cwF3lvMJaRSmRjgNPFa4PqYN81LojPTIQ9Mv6R8ijPDkflptCkqa4J9eRtfP0b5vEx5eMTXiv2tYczFhUwSOpfAbhW/05QzI0umnMIFmMmkpM4clYH/zyU3Med6btuxKLryFOVFMhpaROZch2/d5YVQIgMOwQj6q/bPhThg87UJfUE2iHFi46oM+V41ZEGmgtq5+m4eiMjkkeFVXXbEBbEJCJuzs3WBSfuQfaoUAcgVLMB8tO0JZUx7+Udd27h6fsFNXoLVtBX0ZsuvZFD7Z82lNiTt+XQXqTdJXwGKGgA8q/Ku2HRhl8dgBIq4Fk1OEFnJL4jD+UOKnYLVsRPCkeAwoy2eYFVOZ6+ybwfQx0UtSuuCjXOLxig1QyeSmZR+TTuv9DSMnyOCEylT1gDKKavw9hsnUcOxEGwOCUBXMQlE1TzCaMEDkBovjWDRZtSafPtAtqgbXwPQkHkkriGULt1a643qUJ1+HphJuZBXf2WiJ4MFI9Z482k4cNNCeP23Rc0e/pjWQYITVizbPuW1EpF12lobnR0tShLoNGthpqHm2hU9NIJ69tL/7aXApW7XzRlbMRjVFZb9PNSYVzIS71mtMN0CCGq4Ejuw7TrsTiJfujC0T3an8aFi1gzG8JwzjH9urHRUOyfChHw2bUjfmRYyadmMtnVzGgGBWCGHsLPR0CdbS2r+9BuLMNIRFXspIAOXgLdCaHQTNy2+0bqbG9TT37ASAgT4FN7RtEtGxMopFe/Hv4rJ1RvwTueGWgiRIuo0rXplWu5PuzkDVlS27sfkgYdZY5NKeGuwOWuNl+xlKmAzCZ4QJi3U6UHCOxhjEHWaW/tFcfZrO4V7Q23Udd4uxcMMrNuqqkKZoIQ8m3rlhLOk5Ay23w0pfLGaxvHhHHsFZWRp0zxsSEtu4KGIuuM97S7uqlSAeG7dYKR3dbzUAuwQzbtZT78gYDl5gEVi6vhOyXo/PmwZxS0zbymiug6RM8tRqQW7FVwPPsle3KNK121g2oLXvUZtAf/x26ln8ungUl18DY6YNEj3E0i+QkzEp2jBNwlVag23On1uZjdSrfX/46IOU0l0mlUuzyWEBxRl3b6dqP1F+rv1rdVqRgXjMne2wcs3b9w+kruYoYFxrgPrNaX395y897vlcTsvZs/4Ikw/+pISa474TX9IoDgJ4GPOg+utdMyZyr13zx1nxyetoIKdvV2QRR1yYNAG7ui8RKFcKIlihO3a9yXVfExCDgL3zX8P1SytjIjDLbVUNzKABis/gRwRioCoBtu8bMgbmS5zCQbkxN9G9fhTDVmG5I/p/4axyXn/Um8jOXnTdkXGry0Oxqr5XSUqQIvmHR1hByJFxICZd2OWssA5HPDI6J46mojKs3QI7XxTD18O50DoJpFBfnyd8P2aQhpcHdATSqPssy4Bgk23Mqp9IpdghZ8c+l9s5HPopZ84uFMA7N6jo1pDuYrrSYEBUGlM/PrkKu+5FMub7fbnfYSqL3kBw5C7ATThablG4pc9Aj9bftPwAWDwCHQnQUvqPk2mCoeuovvTsj+Vil8HhzpVQv3uwrFw3lz+1h8+Axiz6NMW8S/efPqITWosns18d/uNQ/XbDMO1j2YPuPypXS2YP4nq70YMCvFeP787vfLh9CYxubsQm7vmdiprZoaBOmDs+exozigrOHNC5UmW2HfCmv9bPBargrtBQWcmhbRMIzYRXw0ZsrdJQaM1xsKVW9iQ5i82plyTSHHWJbZMwcqo5cfJf7AJYHZFVEmH1yEPfaDN/KbcIPvVw57IUgd0VZtBBrsS1kmnOB9l7+zgkDh/b6n3wBpnHkBg3N0SgIEhWKVaa4oBNxuuE5Y7IYe5Oi8AIhpgbMbtbICU0vJiYmeDPWObkprKonEs48w34s94roFMDJehEWW7OkkAp1WqLaXQFBgvGzhl2O6M5qF75fKlmWT1GW699pxaqDl9fpOBCWD9EZ5TrlBqgYpLxBm3U0PqxdAkO/r1pKUDaxVH9hPpVjSjtHrmoflzyK2Hju9on5e8EyyCSaAXdJXW1bWRjgqZP3Mi2n+/vSO8BBN8tdyFW5fc9qFLi6lLwJtyT53G19XVSjNfnF+fxVPUIWiwgL6sX3uO08tmakQpKdQN/vst/5sCVdO53SGqvThz4DYvYWFt91ePWcy5eBymGs78Mh5lgGYqYtbuAJ3mPGGl/ar+JVg52ZuTcuxq4ZEVsFymwPXb+AOn+TCC5DSIwJ4bGaDcMb8PsbyImWEY+7zAwiFzdFtfW9EL4jwex+RvcgCmV9R0/rHwahsfOv3vje8GTsdYlQa8kR+i7vpxOjxXpqm2AjhhHgGSorewWhwAmYJY/xjqnqXSON5xsVW6SyniEVSekdYNrT7M2ZY/x3YTDqlNERlFZQoJZZQm9oqJiFzMdkRMDGeFws78QZYJGatK4mjBIvFv8+9W5gKZiRXsnoaFvwJjjUW7COfRS+tINsgIgR/n4qpoZj/SepIfp8p+C8/5sdcQg0/iQj/Z7YDx2feiLeGXRmC30wb7fUDaw7K0yqeczr9U4D88oRYlIENhXc0MfiJicd4ykc6nh85mccl9HdxdLKFHHVvkx1JihDuyuzEzDsLkkdh8u3o/jtVshJcSWxhH2KtroiGKgpaM7OQKHwSHd9Gzujo7jHbOEIQY2JRFScGqfPlsafjS5XIRQ+T/6kjUgp6XBllX6ZCxJj1h9DJp/Vp0ZLa35a5RSoI2AJwgszNwNxwBQQrbJVdp9/rMKECKXQbDd7c8vlH/j+EBqP4krYNY8BLpvY+IoBC+vKls23vPjPNR6y6xxHty4v91s4liDrIJMYORb5GXZlSXa1Smr81crR7nK4pFrEFY33Je4OIxaLyrAYTgoEuv8jkKQ9REv8eDwNzTg9evDmRvedHqp2GZEKAcgdUL4k8MvMVzbl+Jx6opNKs6Ajmxkhr0dyng43S+1RiInItKeee3HV38BcWA5kMr6hPIwZFr7ofa0W+rze6mGRp35cbAMjY/7WBJpmb96apXWA8RJwuUvt/oTB1LZiSF0t5+sGhket+l496VMLi5FQHd9BRnjM3QUeJdtRq2sCnoRZToFJAllZjb4W6WXAoV9XXE6AuT7Qis5sC9Q8Jbqzvi+NMUMgZS8wVa51SNrZSpqlm+Tqv9v5tz+v5X1yJ8OQX9dr5dEYW57+s3TL4LjJjpaJHm1Xv6BxicOPjQvd8NzhVNazuAD2GYbLfUJQwjB7vfhC3N1O7dpMVtY4SJxoQHEO6a3aDgRG9jrfaS4YeBzwJlVkGcLrgjyqPkw/0GHI2wt9DGMK8WYJcRIUc+Yb+r1/qHgWA8OxgwQ76dSk1vdwZFR9mlWR7RhkYF49Yb5GfUyxW3IGQ2HbGZSAAjwHC0T1T0XDlxnoMXCa+9wShbYIANPvQscpoMzWUWteLq13f7FZCuryJbwiKpFDZCqBc1uLABBjwUPAsp9GRixlaTvYUGNMaSBr7dA8fKHBhfN1hNGW0pwIP5xNMmH/IBDrErORlkuv7BLEKU4wFGldmSOvtWWjkWZgwptAaAgIj/pA5onYfzIyqMK6UI0lmyV+LDimioXGRoqUqlAcDjyHZKO+1MDFMVR46a+XEI76YJftggMh+/Hzim2J+cVGdxO1qSTu+IjTfS2LF3fF6MnjRBHc7Qrwpkt6ZpWodU6O1N2bj90q57Hjdiy7HEHtefhXdhdVLIlSonewFS9sBmUKujN7q1u3vTGreMJtOn9eh0IuC4plKAeabQ9NCLCtCtmzJfVanbisKN4pBNEcRvKWNbE/ADcFQ81yso3GdBDdMeOYwFeBgmcJj0dDoZsWqRca1nVey+Fe5tnDzuGeZNe9KPUrq8LQ6HziuD335zcDxBZbhn+mZ1MALdo5sdtNhsGMS3WT/nXjwzTGVMKhtG2QIv1PaZ6WFNMsVfegFArNc/+1kRsg1+yww4PByApA1oQ6gARkDz1UDS8H268wJmJqBUvD/bXemSMdcBTlr0pDf82NTYuEoaaBQWfqTj1tTtmL6kuhykKql8brVoINsXJUjjHYDDaOXcAUdVEDIUX5Ra4tY4kGu4JiHzTC48A8dL9YesUIwXdV4rJC1nnQPeiLiAxMfTqJAk0Up5BU7TuamlIccJLrNat98U8XM+UDMH9xIRaa7UmRo759Uy2c6HEVlujW20fkBztDeIuKRfMwnmR0m1005RXI1zYR+Ju1xkIp+nweFLHwYh6VRtbgBGBUPutCZV9vQJQw/kWUuqHKc95GtfrdTXD1qcTxMKPqdrW/qQeSdRtChIr759QZK5H5tFtAgak63FEebDAlD3BPVhNh533dn7e73RTEOstQpzTYBVgIpa30CcAmYbkYTS9JUjXS+mLxDXofBmVqqY2Rbhj9G7FCUDbzkkXF7/IjAZq7H/oGIDTbAygu2/OISRX6kXWPh/PrTjY0/cQglGAPKMVHOQOq7bo1cH2KkFxQO63QlOAhGsm+BB/PY4ZT4x2SRdoqPRWvp1yRgFZoPT9fv1Q3QBmvwCjWIEDve8aCalMakVYkjAUXJ4jfNwI5TByv+4LkEPioTiY2f7VOn9MS8NFbd6NpT1fbVa9q3ez8xH2494LIwiKqUu60Z5BUK2BXR8ElxCB8ddj33SDsZfKxge5Tf9NtKS/9qUdJmT8/oggjnZHd27+JXVmepVG56MxBnBRD14Qg0bUhkeekKdD16MRZnfatA/3gzE0vB7kULJ4vf96gAeIA/47MlvoJTd75o1TR+p3cdUepuFkCJR2utj/W8XyMJ7wZaYOjcmOotVZvbnPpL5XO2F4qXg1+mTrCnWkJ/uc5VhO7U5MTMC59VoIBhM5MAwpfcR+d2efgGXp1ho+i2i/2YUX+RZuglpEK+kiE97kViN1xDvBtqRgaddsiDYbZTqnPNCdMVykA8c0i+a+mApesdKhlX0a1CfmUszQe4lLRm2kY62MTZ74S3BoGcAeNqf3jd00rEplt2knvvl/uKzY5Mye2scqviNwzmEfz96WZd1YjVH6/uifDkd4RAFXhY3eMRPsZ8n36dIG7Acpp7+KU+I3VW9pt4LqaMq/FTLIrqux6aN9BzNcA5xx+kpe+JstQ5WyEJS7Tfgh6YnN4nHvMFnFfKqpylkPyetyAuHnS0POkW7Ju/QvHRZJcQhsaLwVStuLLc4KKQDsi+x/60Z/fP4XXqqC6bpHluvKEzkC9fU1zo2OWizrzYODqe8sYMqBMMuE0DpafoAK92CN7n7qh9fwpkyolMIdltAx0QkfLkxi0Yq2wL7XbsfjRkHGvUM33s9nGVRHu9/qH1WIxe9Ir5DCHl4DJ0LfRjpS+wejnxXNRO6wSSMwawpCuo9KFlpS84YFLtrNYkCDCyfaR1K94ctb454brB+h82IZGhlHsmyPRUTK6diRrc7FEh6+Pj2RjN9T8duTPGT5BlprWMa9VPygWD8EYyodtlO8wgnEZc25D5lBhyA6Ud7kPpXhxfJNODRWggaiYM62NNJYu8aeQGS/q3abOzMdmjhMAmsJBQA11Hg34osX2qhTsctcEVYKmjkyTIT1vc5NZxmW45OmD7HB6ONfhaYPlbS93HP6OjZXzbymLlEX69OVytC5jNtyz2ZJmte9plJMQseEwkZUS3aVuRO5hxM0L0EwEOWSqOPtZbxV002psbHjTgbF/z3wytNWarlRL6yAXDKwDvdFeuEQEuUxwiT1Fcny3l1h76fp0r0T3+mHkuAYA7024v4zF/m+QWwxtCTDkepwaK9gaJEtZOXQ49q3ztG3albydNYq/psFpCB1kNce6raPd+95QbNRhL3juIPuyfjSddRoeEGfmckMHQOZp2aiahAJkb/sPWyt6iJvEa/9oiWmwJI5TjOUtZ3OYWLav2J4EMb7uXF06Mx4NmM3LRjeBv9V5axZq6JAl8sXr2VCcgkOFfjDzITZjfq9cCljCniKeo3bHaYATTSqxAi0puI1dj/6TddCCvd46/5agRlR0oz+4OI/4Tty5nPC8k7PO6n0urPtggD6GQmQ2mcRw6sV2y+Lc3D6yKGr06BxWaYbbuhQ97qqaGrAvUup1GKSq0dIfALsDzHa8E9LRof95O4GfUL1niXGhpK5j9/JSX/wHWdxdQ11e+PcIGFnl3Kg683huB7NSDIHqpvSO4KjTxoitxSkIlLO+/MlMDnOncGB4VKqy3Xhmii6+HbwX4aZlKsnj+AbHmjbfGoG3Lxokpqb3lTTqfUBJy3Nz1KljGax+9i6uK+bK5H2aFbUuCLbmblSMiU9XpTL0ntMtj2tspuLvhWmQ3sKpNEdeiWLkirRpx15NXoic16u523d9jr6VEEKEq7/jafljEsvQ/+NPdtl3vWtYdGJeQF7zNQg9rAY3fY8gqJzcnwiav95kuzV4R/1D9LJBPmBxlzcqFwDDxnRJVll3Z0jKHgwRqY5mwG+hOh2O04nJREiQ0y4vyguN7Lo79UhL6RxDhW95WbAEaWh0VlULGSQ4eDqSeDdSWqCHPP/+BkIMFZ7+JWnIyA3+92plZyhGhfco6xVIAQ8jD88f79UcCU81hiN/Q+OrOkDMAOsOqMDB+qEGcV8ZfQGxrF64PnEOivk9XEUOXnIp7bFQ24ff+uFIk3NuGMQD0GA59QdPAxe5EAcE1C4l+1Tnw/JVEFiFFNfHbbHFo/dkrW4lO6gKs0bUEtrdYPynJSxL4G5XnNCsmNPEv14wyYWc8PGdzLVJwL9ZHm86usn9wyz9O4VXicZJokLXOOBcnRtt5ARweWdYMhoiLrv9eaG49wBUV7lfDSRaExmndMPZETUJ8xK1vn/zCuZFn65pBllZMvUP2dL+J8bNT75GlqL3tFZsROHTOwzyEagLYBJc0olba8FyoDcLNGp7Gejmznh6uEAVh6kSqXSGyVx1Iqj/QlJt5ncA3TsEw5U2sU2GO+8tvjrhqYyycD41n2pXDYh4j9nP4sEHtvFg7F55EdfJWYIaZuMbA6qt5kllYb1Jqm6AbnMy/jXc+rDFKm+S6a3UIIY7XU4Tm2gKK1Cp4X6KKPVQt+OMXkYT9KQTED00GHBpug39E3VWJmPzkNlU9Jb1kPUwNV4xeKb4PTpUQQMfMe019zB1I8Kr2qvo1gAkgLklisndq1hWTOQ4QRdFQ2Ybo0ayGD4r6UFtfNGXeHGsFrgnoZLZpU98iJ2s3PcSQzizvAnv0QfyopUX1IhCMp/sSUhFa5sZ1J8KAqyPla7kbRLXwqW4GI6lG8y6Y4jhGiTSgl+sbGWGqqCHxNBSvsmGIfPjjtBMYbXmJltqla37wg50Hp+KOJxrOXk//3j5nMRUN6YIyhX5RMlvmQekvK7+3ggImIkaLhO9K91u9JQC+l3YIoCmsul+yvSZ/ITh/0XB3rjwtOA5CQKjW6r+sMdoUgaJPIHvz9wr766Az+lfxygvsJ1gjgEil2qIG9izM3cmL288Z5/fCNCmWbxB35RpuizFiGQ4TEkohsGrH5R+eakVP80pMbuONExJzs8NudJBtoCldgGwcsTqG3RfFjWL+1zE9aG7S/6y2MRfxGNv82z9d4vZ0prDwSPlAHbD89+2uBnxWgEdD7azXDEgmbts7vCM2CMT2viRCRE5xEYMqT+ydiFfpT51mvL3mrHPvgjT+DqJToxgvbKa/TdKIV5/WLXTg0Ogo//eF75TUijWV1C95CzFAyvbkr4i10VYms8fhX4hs4JTE/JZLD+tftSHv/xQmUb6dbgR23U5Zdf09Bz4GykaYpwDkFVS840aKZHhtJtfrD8W02blnwAVj8v6mZfST1FZrsJ6DUaGHUl7MDMrT0dJaBMXeRtOpYRoiT20McoQ6JnPOdN3OEgGLNcaDFFR14U8fDow+6Yp8zfYmJQCd5q2X3Rgkyl15QJnI/K/jkAWwZ3Q54n5HadIJgPp/33v1KzslUiCUfru5dkIOEoA3Vc6gjOL5ptqQ5Stfy1iQdf7DE0YXtrD1A53L8lmL/60XJxCp0udwk+xiW4xYTFuABha9oAR9oEqWLP9clC+XWyrrwuDF3TMg3kKF5LB51zGSWdkVl/FkZnjyYHmQWgQiHWyxnIIUZrhNwMYZnOYUDXlK40SuNnV9FbZUHQ17XJMatyGlis34y7fR9JO+qGSn6uh1srokmFDTMm0smZvOmYGmG0/zCOWGYIXOL40Z5s0eapaoIZ5P5wLdxkhFnFub/WEOvOzFZ3/jgyGuOjMBao+FVIFV3obPWlr7m6OOkyPD+P7L/BbnMbrClQQoMh7rVKics+AsJOV0FcJx+32FXFMrLspbYeV2ywrRgMxJM+HUC3BYnVEH4ttjUqzerTNGxp1JSlofXlBUkcF/8HKleTGdsqm4GOY5rLMzknE0OsBA+aqBb4WUi5U/WW7tuvkU7dbry/SZyJ2ZO39nQkNckprcVPIJ6kzY0EtJvDcJiCKwFoaTwudHpOeHsz3FibZi/Gcdblaifl9ZYNHR8kvhnM2vzbUy1aN7wcK9gj43epHuDDI8r3j5sFrjF6vDTHetygMsNreBQkr+UPNU/P7HEchiaBZ8Ul9VwRskqSu247tMNWimEt4nzXNCJ4YqPzKuSYbckMTobrTs+Q0x58lCWRMemhYvxqcldXG48TDUsxhljnwpkyCJe5mP0JiooGwHphjQv7I2EjA5qm6e1OaDuz3dAG49UFoEFv67cVSYXzOUlJiVXzdr/2aEE0KavirX0TBpGcxX5W5rU8unzQ0Q2DgecMErrP6Hxv3NNIBXQAgff75ewMfS0oQFSfO60b3Og5TG2XL8dvIdzk+ydED3T4fQ1oOFMLsHJjeDhEnMos+fZ9UGc91iCuRjnozmqjzT5k+HFhdfw9526owBHNT+aF3Xpjfi73sfaCovLgfFMfQeAtAz5Egw8+TM+iJ4mA1hQM484GRita6ZK+mJKlblhIisDldLkXXJ6QAHpci3tXh9GWgh+dtYVV2yXby4DPxoye89O+UsS+f26iENC31NakP6HC5M2rrBTjo4FR+58B2k77dux+p5TnmJgJjjZdeSN0S9jHcvZ9xyDUPmxPc2WJjILPvnEoKosScBKM75ywL9946//2VQ6FOd6G655POYNZ0MtgI5QNLin1l6pUasTobVqLhj0nSUQ5GG4V9p+qjqfc22Vx19fFBLTe90ofOpnk9q+WtP06Kbl8GwWx7Is/zFOsw/tJQI3hEVa7PzjMHWmPgsWnYgdnUNgq5WiuS2oSPH7onvy7B5O1p7w3SKw3E3LfGhmgM2AB7CCLRJhHVcJFWh55KVJ5i0IHxUHSNrkZffwvILA4t4HiE8oMs85hzDyLWUzsZKsLHTHQ91zV9n0AD4hgDlBsuxUOib8NV+srnWGDqyjFf8JhaheQmQnQqKJ2iHEN9n8iTMtdv4aWSsaVI9ESAzvP8zagHZsZglk+DJPzoxkpGaJigm/JBuVR0TO+qvvoOgFAWISK5faoFbMda/870tRnrD3ieIEkrEsAc4OYg5HcbCF8Up8eUDWWWAh43uNkp33/nWhT84A00A6GZL0YXh6gnsNZmB7+LTC0tmYEUt9Zh/1LS0Wux/NPMdPpUHDpGn1lCULD8ZP//uDOIntZNqcQq67E/6bqsujazcv5WY0MpWmcIzWXE2DT0YkmP15tB7I5GK1FPkgZIS99/sbuZckRl/sL3UmtUvppgnm7m2Cpt3u7nfDzaCoe6JeAGwPEl4mRUGyrGf0AO3x9P2punqjhXKrW42Qyx9bSTx+PhrYjtAjcwam0XYBkVhdb7yNQJf33uREHeia3GJMONUnpZhKQlCAGk8q8Q7q1ivmbZ7BiofGV0R015RG9qXurvBQ0kYK2MznUL78WWjwxX5earTipcq8L7BXL4GxYeC7qzG6Hmhzl55PmnIgll2CVvcbMsIdpCI4f/OXYxPqIRB1mws0UULBvQe65zOdKFDmSp7aAURphPNF9ffX2aSL2TkXUhcArBmguerXDmw4K+9qQ6GRTF6kNpr5+mD357Dw3er0gOEnUrpTpg8IBRMuYqA32Gvs0GbnE9emcBmUdwVdFIHbJFPpVhMY6dcagT05FrFoKu5uEXslF3+/u0dCyeCzkKYcLl+lFhYZQdRU4MwO/0C8HEuTSgt0Lb/XeOInwsmBwMAFPoF7QVS9ksVHkNylgG+D882r6O2xj/Si4IG0nJ0COpZwMaWSz/qmKayX7HJVlPqpS23pdz8miMs0sp5rR1v3wM7AKWqMVPS6zQkJCKscbDnOIeo8BCgPn28t6HzAA9tAIDBtwaOxzE/k5lCdstGAvF9P42nJBbpVA3zjyUBQhgifEsttaunHApUJrhzJFQwJoNddU8iWHdLVJRd9DdrrJQibqXvoOYBB7R+18iB49+DrrKP8CvblbI3fDwxD/3U5fQo07h5o86FCWWUFJP2ja8ffGvTnQUJYp8SBgDwvu3WL7znZxXjul/Bej1CqG7XqSbVM53jl69wXohjSpI7Yb5LxNnvXYIF8FIUL1aV65xip9AedxOvofOXL+NcxAwMmGnIvsxtscfkPpJR7GpKwPDhZe+8ObsTKBdZX2j0i80S7ioaGyYszsz9rDpWQlTHJRf30Ca67AeTNS+dgonn3lnm9nBtSGLOrWqUmhBvzXdNjiPC24foq7/+xpfLLJz1vTqU0t3h8H5XhDZNoNmT8yyPzRMmJiqprCa7MsD5k1Z6cOkHSdcTvFdI+VX03EX1gb4AawWaJG8aJYDp85PEF7d2pLWdl4orwQBHATLUjsVJc+Z/fn8LdXHGrY72guTcW1AUUlXNotywA5ewMeaGW1hUIQrqQLA/WN3j5/norAQLUOwfRzblWG/QXQN/bjEMs9VZew7VdoBTxbTl5jNgNA6omSfqQ3B1V6kKGHZHG7xLeG9HC67f0T1a5bmt+WkZSpvsQfBtmd2bAKLSQBDmbDGl8O6goMafUcQt4rPtWAg08u2lbts6b+1MowJUJxluPTz/jd5slKijeo57mVG44CGwsULaFWekrED47C01fRyRM/4QUg8crZCNLl4mXFt55DKWz+tbhAckBG+Wnk5IR23gp6/ZRIkyjJ0BXuTwNOPTKVooO36lNilXtZtVs7rKVwDbvXIIxeDCvpjCNgbL9CDH/EGvRhUy9T6yROug1ZnO16OTwVMRzbXhQRqgfL/6mfT/MwgKsATSNT8pLQcvfEYjJHMpC9QT1Upm8oEKDpt35RGH0LJuvnrw4PpRyM9Vyvjyb2K4IsLuN4vXyT/cgu/2H4h5ZUVlu2PDQsCe6lKXumrZTn+k+qdPkxzWsNNx8F1CgIaaX7Vp8oqsxcHsozoIDQP5yR6/ONSIUJtho6HI1/dS1tnGxwgZO410CimD4cJwTIKtdhJGd7WU/SIskGokF4RNXgGeRsegzZYD67LBUWVwYrkF6tVEO6MyFsvQCIB04c8kss+MvqXccTXWb99Wqr583O3C2XZd1P/EWoUi8e3BcN1ugzDcoB50IjjEpo9hzOxrUr0h4LyntLRJTEsMvLu7Zk/gFaMTWrb0YESIf5WG3UXk133OwJnMPC6jj+cMPeqWQ+sDCy2H3xCu1qQkGQt2hsSGzDNKk5idOUbCs9hYNUxn3759+c2Jx41qkhjo8CjgsyFMtbPvQ2k59OFWMsoMETknCD02KbmnRAAuJU4F2SAzxM/mo3RyxnXdH9shehIri0yMipJpsq2f604xjPXfT3PrGlxShdKyUq5tOfe0wkAhK6VUJigGTkmPIPhRFIm1MsZR8oTCF/Y+LxjHgOxTVAAND+PwKayZfcnBo8pvHNnCz4DoapBjA+Tad0XUBwS7jYslYs6nCTP4dNV+6gwCkTsCS1q5qrxDlv2u9DPipd0xv44cYiafd1s4OKlzPlmBAOJ5aAUm3RVDOOfg9oZP+mt4q4pByxv0c5SrnGMbXJEzycB3qIkC73SnfePO4vu9Wq5+1J3FL7bZDdgBC1j5Fpb6gLE4jK3vw3bPc/MiaC8jFaMR7rxku2/g7kmcmL/h5pA1ldPv0CbdMz057y/wu240rkzlTXDwVLFTFNitfCm2IR3YdRfHVFq1KASrOTdcnhF51K6TaIP0VU/p70B/d/uSYbRp/vsJEVgeumn8eYTOJB+sFRqcXU4oOiUxEC0VYwzDl9e/R3c/Kd2Obp75EkRLh5GMzHtGiw6dWHgBzla8qjSCJnuAQ0duha4iRThV7CY/iGBSa88EWlz2LxSCsOmoPyxLq9mOoDGeNqcAghTU607x/K+16ZJyroC3BTHUd3PEr5REyS7SO91fG1KZEnooKVnhkqg49L9k7xU8V0bedOU3UUcU3W81az9/JRTIIZyT3rcRPxdyypVbn+EswvMdcEjeAKUs+M3jMkch0rMzXmuxlIkHiXBYwIhIN4waN63NXO/sw6TKFPYTc5u3TeYURVr3AEDp68wg/gfiuEdL1WbtVo5bysDwUuje1O4PRlzgeCaRtDAD/TIYEz8KNEZGZmlMDt0f+gR7b6Spcdtp8Icfws33yBuaiexGFpuROqOGJoUQNUfk5eREPkwv+eEm7f3nqSWhAeGD3OvhMOheHfgtHV1fe0l3/YtKlwUQXOBqNU7znCI4n/TWNb59IhegWzM1hhVFRbvl5vLv5JRZwuLRN9da/aiHUPsT01ltsS+TtJ+06zioT0ATDpXuVtuaQCQ11+ubhZ4yQEPwJBKxUdg03ndqDPugwrapkWXGlbPSuSuGvtVf7zIk96f9LBAXJIWBlBfuiwppuWk68dJG4Ao+LF2mrhXwDfK3JLUJNg/koijdCkbh/vHNz3dPWPof8hfbSgoDiTfZ8FySR02K7azHsUa88tAVLjsDJBNkWCJWwTe8oI+3c0Won1DeoTwEvaDkMYGvAfUMv8bNz7Ume2Y003VgnMDR0OPgAW3F7daIG85lyyEO5sW6klaNvOb8lALt/GTd5hpLi6knACvawRP2ntF0U8uB801uApz1vcj+YZWz0mrLof7AgNKa1sgn2U52d0ZB8W6logLwMrIaqmsu/FQagRCgP+qbDObDo0EFH5tYb5PD/W/o2JuG+BmDAOqIQU/yPZgEAFqZ3OP6obTbvoEv+QrHMwNmLAiHIvX1hLLvRrIDfqMJzbXN1JMqq5SP/vYo/G5dE5b/KR5XQcy9OKUNAla4jcmHwiw0Knu29cgh8z2OQcHwaadPU863MP26P5I4ju/rB1Tl1/+P0DGVZ0HHHbneBf/MH0AHdskqJ5tsnpggnSo3BXPPb36ti+viRdkR/7PiyyMGJBLcNpJ2lc4wD0PxPpXb/W/CFPWouHsRTW8PHY1aQMVehNhmVKrpRZEDoYf+ntvqBxhjfQ+RUco9g6aBuh10NtckkX6EOWkdORcIypmxsVueeB9hT9mn3FRvlTYdcISatZnTGOVRR2HbXtvRnZwPI6ZyEWn+/VLbiH90GtiatYaKb/cBcz8hXAb9al7sGVaPRX10TLsJaKkv7vXleVC725lREtUYZ2AbLZDJgb3cVPUWkG4ks2JwxuvkVMdfiF+4dq329njPEENWDDUM9c2sdc9R4+MfLpn6KIGU9WnKQxlEKUAaRK/ZoOuGfsPjm89pmnEgAXlzi8/9OqTcE3GOi9Q5iDjN5gboqLn+CBeSsw+NiG2URuKNoeTziGpEWOFdf4hGlEHm9mFC022QGrynBnzLAioeXlC8fMxCtME4AToK/drDX5lEzQ+OGntoeHS3vNUnkWbM3IY3UygutU0qTIVwSCC42bwHhzEhq7I2UNsCemzwcPLWzwnSnLSJlsN9sM+X69xr8WT3uRZeP0vM7iaC/IGbhJBjD24SQh5RzMlcOlEZPjf1FlS8XBVQWGPKFL/oeePN5Ok8k8APs8xf8yRf54xmiAabGr+VB4tmPJx61yx93qT1x6UtTVhfrbOzmOX5kk0X0NDv4bEcdHF5kHBaID1nDY1y0J9UpNpw7gsq+023QZ3uTeiZAzxtkoWQdHiEeRd/Hhs7rh5QU6tZRyCEn5MsfBT0yUCC8rSg1sVvtDmqs2BIx3lpUcKdb94n4ziVKzZO27t0onPwuTl+vkoBNXFr+H0iAbVGayAvF0nOy7DunYLPVQiwbT3HQYKRN5Z17k2YHqYdt33Y53q23V4qA770iYljeF62iiJESMPjBB0Thstv9RnTYqkWeGt5Cez5XK9uPpteJx6fiaB+LAT4CWjf/9SCv7e6hSb7sHZvVoKyUYaRocMRw+HSNzIZcAg/ToBcwlYYY4Z/tDga5izPzAN+y+QZ328NA47ToyBwd6Ttu1eHH+1WYSgTsx6bJmKw7HxLr+W5Wy9jSZzHpgD/K4d18eys2u+Xbpu7x8tvNNmSF0a0E547JK69fXSk5UchK5EEatY8IrzO7xtec6TJ+S3MdjL8R8GD6Sc91JTEW2K485kBfQ6gIgVcTAs3Xuj1tUPDuoIJiaeSeTY3w4dQ+gNDUyR/c3cySqvvMMGgTr5sc8NlKZnpB9RElB8OABV2a3CnO+ejBMdQ475dULbOD9UYOn0vTWkZ/F09i6XOJXytBzlU6IEo51pmTvexR4XP9rui3q1a1LFIkAafEyUKnqfitFbbpzWbKsb/v2LZA0pRXwRx/m9YH+Rh7bZyCxmBA2TtpEhrqkx8GBiI15Eg5ZQk8YUwpqq4+QJL9HGw3/ykRLe3Us56yrsTSIyApiSoT/RgiZXu3h9OR2jxwnqLxQWYGtSlcXeN1Qp3VtaBTvUOmN//yADt5SSD0nlrPmcDAYOj+Lq8sehC3I4gBL5pT+afjQZct87iSq1SCMnH8MUGcxvvwvGXTYcy4dgCMFKF57fpLEddLndGcY07WuDbNz9GQRdJ8vu4Q76TuRc94Ng7ajZ07fC7VmWXp7RrsUPKVGoZmlRBzKFEaiwoLOm+yLYi0syPUV+f3MfrCuGQw88FbKvlVA9G77KK2izUrrSa4r0eCvQD4uB/NNGhBTxliOmki0MRLeN0kmx2Bj4sW7WBt/8leFMZpiQxtIdBcynn3jCpAZfO9wKqEqi0g3vcW9M5djfZZIYTY6Uff25oqRuxANg/9XOHgtnQpRg0No3x1hiWFOVQIOUkFSBwyAJyKpvhdy/xUEoJIWSsmb6atND/vLAR4xxvxt3aZatab7WAhJ7tpTTrAVfZNxr9waYR0Ccr9L/JNF96IYm7oAiRWzFuCrJWJbQ3AVF3tY1ECv90QNWNzpzXtc+vmvjbrSzcYQtR7BSG68hmKZNQONTsa/sxPJl3aP4n6b4OwMD/ULYNPber6l2zoYsA0Mz0PvjvJ0LaekunOyiyl1qfPJGWd8PSmlZyw3BdipWjcRb0etaA0pPdiMlIZL+8IkrkijnwY+yo5G/FjfGFZuvmiIkzn1P5ZYb1xBMksSRKoLVARfAyjxhHUNFUYCwl4q+gNGQi977nPaoZ8W9QhjwRlAz+iCSDTA35zkSiMYmpb3vCHm2OIdza7MZf5QlOxRUK8WLGiV1zX4ZD4pH5+Nalqexn01yLl2Xxmsq7cRQX01VVEU68//8rxxcsQGTxk0/PAdLgPP/+IZb/JThRcubJqifBVAV+blQj/6Pmego7j3iJPhAmaq1l9k2oJNQRyAHIZdWYWJZuIGaN1x5KTsfHYATWSZcnJyZmUsx4U/IcjxN+2kCZ3xFqfWmhUMXmLWZryI6XFJTTDsrFQeDHJncS5RmGSygOmRgFnpU8G1KWKyl0rK67OJ1Zwk1t4wCmndzpths57NNdIMd2Q40MsabAyx2lIf8C/DL5Z2tguP+8x+4oBp1ZSjfEwCCUROwU8yC2cbO6Vxuw4o60w7gfBUEjmjCcKNmeB32kmmujIPl8+NF+7X+unTnbdJBf0KmT/5jivQ64ZQjwTojuAFaD9wHqlzCFCLae3Z95SBnaJX8vFBogLoXTgGwbClUXfqYkYsv/0c/K9htzgbz5lRaSqC0vgx+PBX2FAkqNiBAwVjKk59hI+Yqc61ZZmqoyn47YxMBHWIKNSJblQSyRvpA41Zr1sj5MNvFrxkZqklVsi/ypnF+rqKv+TvEVyJV+inqsg4l3PV7kAQk82VcaySFJyAimv9ZMrfIK93D/yzvgQ21jZY4UaGtZzibodYSFn7tb4n24bYm5CKmRRptPYQMhxyGet1t5OQeUwnouUmABc/nV9eSFoZTAmf/YytOYccrG91Yna2MqUwTRXglaKHg2pBPx+q8Jl5mJ7vyv/4rlLit6hFhxVqV6MB2bsjLLMcH9P55DfTDjxQopzLlBMy1yWiwuieBFeTMiYlj+Ac6XwPpCsrJLyozfGYXwQVgSL6ydoWnnob6iWFRmPVHnAeAoEtRO8ulVeiK5+iS5Ow5TLUnlpdtfgHrnS10YByDFXZ29KHFQJ58KxIhG9e0zrOrHJh5B60B/ETBpPbjfM49NcVFI3TZ6htuWgDybIlN6Jqthf7nXfPdqfkGqq0mzHgdMS+vJ1eF/qtEHhMQe9GNCDZKLeDIXxU5rfqHs1Z0L2o+M417JOJjr9vgO/jUokI93OAjdZ/X6J4iXQOGCFI6/lMnUYAeC/NTeupdXxjO7eNbhRRCxjpkx8GO/YogICtU7i6nLPGeuC8yxo37RCTZh3wx8Th7kphBc2zGYF5d9LB5uQBtdIAlLWc8v6Q95hJSf4QTlKnzmv5K1gCdjV+7zzm1PPqIRT/0HYZcLQ1GTMhOTUIKSTP3dCY+gpKDsOMs+hsgmeges3F9zSuvj7fQ9uJaOZcbL+lN8kWi3atDE9wMGXB1Cs2O9eaZd6cQzJRr7YSzoHEaqZP8AAw3bepWOqkVnacflpYzuIK+dWXEZHoNw/Wdsbn7lj3wJ6RWhrRbE3Iz6SZ9S5XuCMMt4nQns2UO69Ivn/wsGKMP8LCUMfB1Hm5gyesssY1o2MWDMs7pNV1Tgjqk6E93kXjSwcC/spvst8sCYkOM/tDqVow9UOYbsHw+1dwu2tdmDZK9egOgf39Imv7A2mFRhzdUUO9fpR5662L7mhomc7Xd4Twk73sDShp90pc6KiHpD12eBWlLLT+BVPiGI+TNwaBF81InmSWhpHh9BI+4fBw7wDJWrYgMgvy2SKqnDAQb1rFYIQCSz5Z3lbgaNBk2gNv3KBwF+xje4C36iulnRnANRJAL1kOeKjIX/bPwfc7RQLydzQEzAN8qrtzCi/DOCOQSxcYoPJLgRxfYAcqlyq6ifsh+pWI4VfrWmeIzsArRMHQe5/6xkAb22sG/M5CTSdRx58kse25bEEk6clgN0UNMykAofoRI6EPg/W5k4CEjr10s8hKE2EV8yYjjCv0nWCa7lLJ9gXrGMVfsoVXYieaM30+qC2R26HUPESKwOSg3nMMuhV9fxqg7qEO+9SlmM7ReuCDIOGtqmcaL/DzXdRVG0pq4zF9JNI4p02vB0cO1zdiB+QcnbFEAwQ+bstrQw2mUaBMtJAtlkNCrt7mXQ6jrqNqLWLm1e5rrUdOZhKk+SqDfQR6fU1oXcu3/oIyK5lGvctq4gLLPy12Pd/9jole8oUJ8gxB+TEfE1VwTDnyYak4G25T41cx1wh62xDriJx6Xs7LPcjmt5ybGoPhydRYjOE8qnkUNUg5M71/0uFP6vVeV+4vxU0YWzoJlJpMWt1EOGp6OHvrwpugm09dcfnJfNxxFwkI2+4TfYD0EoTzs1nstRoZXA069JTQm59nikMaC10cm1QBCLQFjS3uCfRYi3mTGqvXhu4kc+qjG3WvPDQTQIvbC8lTq5g9M6pPDxIyd8Rmgla8p2YuWNx1XJSRkabUpZf1b5wBcTlHJGLPBvEoxvoO4/6IrCZi3qv33eA1jo3wxshVGnQ3BbuO82IMNkblsTeFBU6Tceu35RJ1wCR8+qSkg6zj//ZQDEKaanpJzOHJ4YVL+G1RNoGskJ214OhXmXo03NlSFMQVrzOXuTn8InbrxkjbqTscFsEMk+h0d/adoYjDOfxRadWaV/TDSJiwXMLgIxj7zgIfGbHfTJW6wBO0ZGt/9slyF6nLwvGigH10zlJvqn5roVI8twsc2jhJAncrFmSELdEHxtKc8VyduwJvpyruDr5a5xvS57G5PJF9fyNQ8mz7pkZUQ6jHoFPpa5N7ktfzOVnVe/bkieyMmx94y5n9H781P/j4pU97J8TzumukMuJ9BdNadkIeboTcWBCzLs77ptZ/DvE5TNmHG9XSvbRUIu9RbKZPGMKZTWDIOinbAziV/z3D5JXWxTGhgqdFC5wk0FhS0FfZS7b62L0+JCiPmZTUCmDWJK/EMOsGwAAuXcQGhtVVMybO/J0MjKQbyj8lqZx9mZHZu3oRPkPYOhdMcijsExB+RXIi253fkc/6NWacab0cYIXxMXHgqKuZ+sVnfApxNvOBm9AKRydjurTUBEZKYNdaiRmn6lSEqFWJFCYbDyNJo30cb+yGR+vLBraKN0xM8BDN61J/Ivr1+10jokb6jAvIwZ07h4tio4vZcgrHfTg7lW4UxUIKYXxPduDrRWA4/ow/C0hTZanYO2YAsvbyt1hGamfJ6pW4fTuHSw5OLw5Pt5GDELSxAVym51SQCNFCeWeuzLUeFqeD0Mq3C0xmVJwXoQ4MLxLTKt9CBnp06Xky0LrEnn0+K2ay/82Ncbxenwloc1o4DvXYkKQuLCUTjRQ2VhKSt04PYmiC891xNbzG955NdW/VJYg5GzCKX2/YrFnOMj7FxzGfYcr8sidvT080DCpzpJuxePgI9zUo+ORj/uSG7faVkynR2e+4gVP5mIODLA2AKZ/2BSlhDrAPhkXUoxaqRGzUVUWH6De+cnmKvO5M0LM10I/oOPd2TG9LQ48qNVlfJZRDpv89hcWA32UtVKzDCfKoknRrTSPJ7naVeymvsnOWLuVg3lx270EYW4l8UC5t/Ud4a89Yhrs/oiFc83ZvJPyxOMv/CV4zLZO0/Hb+grwbxTtglABQvBH9j2Y97IK8rLsJpMnIG9gmzlUpRH88olFeib4efTWWofzXaD3jsclh+mRaZDMWoqOJTl4XR9uqMXso5Ls+A9KltoCS+DK8JtUP4wbqh3xfmoH1ut5AZJxqDHsKJ0i2tYcu13jXq7PL9JpCKn70m3qELIxZK4r8PC23hxtZyf1TkthG4K7O2VsWy1Y/UU1AsWtZd5jVS1K4chGDBWNCYdfwdiK8Nn01Kpmf0Bb5sneZA4PU1TvB1Wzj7nzSfLAYTCskC4m4ZRBiJikw3e4XcdgQ81FJ+8DlHi37JI59A2wVPjIdyhkm4wYeBqCO4FGMWZDiSdzko/RlMooGHzyD1kH3KtYk8C6xLLBEMy9OEqOf/TVx9/VwnDSkj4g59xaviyhqN8vZETZre5d40t5wrflVEK4ReoJxmy1k31+wd3Z1Oa6sgOJsiz7QI8FZCPbVNKOruV6pd8D05MhTKh7TX6v6F0QVgPBxvw7xGNpLevZorWgolMlH1ZYIm+5euBv1HHnRtYUVh1jlvsP7Gwqj3fDqIb7x97o5/YX+uhFRgu85wlizswt+aINzveVIfgORH2yiURKw8Kl4liR+RWKkEDC9Rxxu4TunmRhyx+4sx+/3pcwY8sqRx/0yXfMMT2Dec2A4n3RIVYizeSdvELeh9Fj24BVSG55hBXAHgW6eA13ZW7NFgnW7QPJzNKUsLpYgGlNg6a7R6HbZfrCWNT6ObCC+NGk1v2n/lF2CPbJBJUX9D+eJxH5wLxqn5q2hdmRDVpCFNlNXhf1/MWxMEds+DiRqvQQOuwqFQIMEMY8rQervxY9gsEh/7TA/PhHvjiH670j+rRdTQKocUMNBX+ciEaQvNkSdl4OZwWJwlw4yRebIjkgMUaVwQhm5OKaxQO+eeKyLcHtQSqnOQ21hpEgD7j1Y6I1sx2kc0oNAx6hbCg1mEJgZBx2BXd+wqzPfBGHvQ9VgzwZP7GYgncWJu7Y34R5ZyKfEd9gO4C22IqMFs+hPF0l0HXRecG+zV5VKGVhsPxiPVxesrewZf6emjrVYChshV2chmsR5eGDY7Eq37+3lMqPuUDl6RuLB0aHQAs2U4CzTD1WD41d6bvdYmzoGL191KaGpow8YGpnZiDYnOKV8Q8AWvnL0f4uRkK8suOFGd3LRMOkpzIUsMFXQ6tAZrRUC7ziDbQ0qAMzf0OzCerHE9mjzXxdpGj+XsUiL7IHnxw09tym/NXWJ3SgIWIjVSkbM47ebdscp7mltvmu3w0A8lsrZ2tgyZ+pxwtFg+Bddb/vx0zOPKhcEtj2NaePItjffZ9LlejTVYIpaJtxT4ZsOXWQ9p7cv38IwYpJpyDQIbp6OXKjs8mTZUYDkk2abP/eoO3zLO8d+Rb/fSXk8043i5OY0mqkfOMfqKdKrDvv/PEi6BVW7YBnb1v+IHzf2fcswaqOi6yr1wtaCH/RDt7U1wWXpz61woflR0Qlh11+jppsGRP22h3LW8nHqvzn+fs0WbPL8580NHmsmcbaOwUvNVHLf09+YY7CFvAAXZ6yJwyISZCGJ+yXri9hc7+o5E7D/N1Rtb8Xgc5hM2eb95Uyvl8BpQ+5KABKejGvz3UZx2ehOyJV2etyHMTHDMuqXdn165nZgQ5/vEBExbD/LnGfoDsHnQ419IAWf3NBYLIbeDq/YLgwqJzQjZDet0pVwPfu51kyF5EKMAuwlXqEfWruk6ERZg8XHH5kEsR6/sV2bS8hq8TuSOLeeq7OtVxYvkDs7GSudfZgjaPfhIUSc6bPFMNjcYkk18xeg6xzGa3yTCa8Otqx6rwzc9FCZDfFsANVV16Cw7ih3QgfeNKQeEPSmWttCY7BDBgr/u+tkhJqMQs/rATURFkvZFN18QPi8khG4pdHIeU20pTwsAnvMbCUpP3EvYfUKiW3w74WuuqMOLvKrl6KTPmByzVrYSQpWdDHKpJqru5J9nyQ7rT98JLhiVA3JDjQgt6m9lR/VZmyZMAh1unISulqMGQOfIVcnEJnZIlBIceAT5U7yt9Xb6qY2cyfU69NCwjXbJUZkXAag295nfM3oHx31ADT7kNbGg0lDzZxWpBHUhIUFQXc9lPqBVSNoM9cwlB2V7OMh1wOk2Aawucrz529UjzEsBME+7+LbN5NBO0eN9uNKRJc478npR1d/VkPFdtxrSkkjLzFRekx1NF3AEuKoinwutWDN6BmziInOSI5fauPfuFmrI/4HF+VJjmMFDo5cDXTwEW2SbCZSqpZQUCM5p0z4ghthePHYuzrfqbzLXgyrUKPLKrHaYeBm2+W8HwY302pLIvBSj485uJ3LFLJNrUlleUvET6t5+ThZdilTN3jG8Aq6Ubnw5HDB7GTeWgY7KRgBXJpoS0J3Mmj7KLQsIajdCQs5SMXbP2IsNnc2HUKSZZ8p8qKjkVhiz8a7/IA/OC501aJSj392IG12MjYzMbO74EJBagpTCbpxVcsltTpvPRE4iR9q2vwg9e/pDHw78D3+mugOASUTLMglMvuA2IwgOtz5r/QoI6l/Um77hHqnFSdrYbGmKMyx7IquvQT6KXABs1zEWDFuhSClPkyo5y3XFCI/3Dlv82r2HvRbPD1zylRf4DU0E+uHYLDYKZ6WkvXVIzGNCo1+uVODSxKOKzL5wlzlXtdraZDOfrRF0iWub+zyMvKFqdFr48PZru2XObk0JtPsdGxyVQb3saq0mBO1dqw5G2O6CtZIw4N8bzJjfwrqAAhOva2Vnz+DFKV9+94iM57cpmcGviw5n7Q2dF6TTpsHR97k9iYtB9WTXwCl1Rzqs5LHbJlpT6j3m5s11dUTvn66aSdYYreZ+b1Lqmdj3AveFp1bP3sIZjPI8A3AkZujGh50FnKFbQU2xuTD7DmctNrwL9MGsS4B0RxCSKOrBdIFHRdyWvP/oG93ACz0JJsavDl1+dkitVfhdVYOTJiR71yQeEO0hXM/CVQDifx4fWem1hb1SKWKdkcS0mG6/5l7LIxKPZsc3QjE0g5vlFOH1TsHcGJL5KslZYrTtOcpOzCgdVRv1Y4LZo6g/G9ZeejI8zZcS99qUe7CCAg+Kg2X8rR8UudEGzOMDTjmr7VEEia4v722lvO+0+8P1XVQGksFknOWnGJ0qttpcpmX9tT30edMO/0Tl8dU4zrLdN55HO6vdG0arm+QvP0f7DEJY6FpOKSjn/AfDHhSDuBcFWXH4SNKs265/tyK82sVRVxy8ivCzpXb5dQuHrk10wTrrA/IZBhve3egA+GZRvdT8iur60y63jxUrvt5Cu1Yx5LAj46Ti7CC+Vtstp0GnFr8qkDL2bnAXR66l77lvosc3tdVEZRnQvhjXu4IO5MzxsActu92lLoYPB8tKHSPTAyfYYYhofoxCRkVtDBmruD+O35d/BEpCKqQv1kEzUnx066/DKpAyKSx1cEvLCCGu7yPDvXspxC+N7MUSWT8APz8FMuY+eej+y1Yv9Re593/x38Od2R3UdRHQx5nojoqxEVtH0gcK195g1v8tCnk+pVuZ4cl1/XJwB7uwBtYo84ASGaupR71Kv5A5+u5SI/aTe+wgxSAvHAbmnBm3tknC6A94AAS/kZNDVBwUzIK+ZlMrVkhClp+QNmbgWBzCbwz23nBzjL5bjXL3vpU5pLD+cx1Z2JjFukxy3jdhm4zNh0Z+gRPZm7HWLlP7YBeQm1cTd5PFKifoYpOawHcRffHVVwBPjkIjLF4ZzhVU/pqoKoUC0WS2shUbmrDehfTSR1RUupysoA3JJ+Nnym2u0u6S+eag8qK29YSPHU4BMAuawbMn3GEh8wMSo8vuvf3NzmZGOXseaXM/G6/7qSmfS6V/mPUAbkrze9bPF/bWI0UAvceScWNUX45IC6O98IS6gEh99yBiU3BEcz8TWGx18Iwvv9h5YXDDLGYjsUp7fo4+41U85zpZ35dmBrcwRw1WEG3cGZ3JFgQd5U4q0103+bJs5NSrj2ayHWMo/palt6kzjG9fhH+aG3l9fTV7zKhclpktQs28q5xJW6vHAxqpXkfX5ihE3mml5hhSLZ+CEDtjm4PxKgOjeJGvMYodAhvJ/vSmzTndDEvAZB7FLGN3GnvRDWlKEwn0cGUZsc6hBCtKu4Jgo1Q0VnxFFneF/+pv70NVUQqPAFDV8I1pRFLKg3s8/M7030DSd3lAJfujWE3Y2InJQaAxzMD6N6u/nx+8c9+NaF4qgImXtOdbQvZwYdJWmn02S5aIIR6bPMwkVhcMtrbAkXhScrqcF4TVQ/q/rGQtPZwzhOB1Hwlt4x3qWli2Z8dE+8HWU7XU23eLZZgT8eb6mNhEnF6OKTs1Wi8mlVqSiJPoP6hrLWdimccSCG//ewFWH2y2+LyXfMlhw4F3P6IMIavAvx93N5tf9XSSnAHYg1IH1Bqb5kUi6E9t2lakcbAKIe+RJX725o+Rga80pjC6vkTZgc/MF8FDUF/w3A4yyzyXJtbePJ3TyFtcW8uEkCIw/S40j3LgxXdyWVvv04hcsry8/8PdZSbqoQVSJOHAZm0TYOtT6TG59nOHaUBKdqo0I7k/u6FY7KwLTD806jnnh5eQfEsJ1o9eDyivUYWItMpSX6aRTtyhRBYrW1UKMh6x8saQMmqz88UMSeHsmd5i0kjDi2lXS+Z4urmPRDu4s0h1Lz1WscDiazxqq0yMkJmFsqbnvvOKOHU9O+y/eKoS8SyJCEpu91Isqbme8O4zIK/lgTym0za/qhSFcluiLr7sUtGKSAjEqC3AQW3Amz0PZc5PoKBsXlM63R/AsbUYkWVTU1+sTqscxDrNho7p5z0wSl3h5mPRladPzJrbf49B8fSOmuEFDtdT6DsC9dKl8HFo87g+s4q1E0DSRvyyzawMixjlJa1TU4DNhD0Ewa40RtZaCL22ctKSL3o6XxqZe4cPwNAyj39IartrWSO/KPByvBj8JiMpEfilRQHczH3rFR9r0quSq9+59BhNtyG/U4U6KkkjeDMMKWJT/MZQ+RFCfAuIaQW8f/R4DaWX54NQC8KOaTGTnufvWyeXNmLzPb55X+FLVRzDW93SnCu+3dD7pLoiC9FxOc/edU4rv7CEhDKDrG001IpXacljolKeJOq5Roh52knS2t83As8qijICpfMCykJEAQWR0lnpT0C73TsHZtiLlj6HoCNmeQFK0Z5BWDkfL15aJb8ksrgbUuiFImfW0dcmYIugr4ZLLCL1BcUBjtBoeoXkrAljrxKEEpZoAHffNXqzZoC+Nz98BzFe8O2o4YMJem5fpvuBb0bpkBxLYf2rJMdlxTv6OiasM3fAMPy49ZjrL1HPr1sLq5ZLKQ3CcpmWm3JBVDgGbwak3U65DkOxj2/dYPxYWoiJUaRec18NyLgXwpJm8f1DP6PBgqRaLviQNLL23fXRaJnRWWrREPg7FMdcODuD0ewB2f46x8Nf/aws6ByH9clRXXuwHt6J9RqfrIgiQCvYJl+3go/RAeOO0Tc8Ruk9PoKqejES15DiO+A8f9crTmoYtsNsLQ0ScxDIyn7dsHBFl7ilEiexlC5jQJ96tdpjeb3RbO/pLzfgyU1CzXkSjEML3v3miqCtSEEZUt5Gcm02+0exslwAvVDerejAtTRm+Xtkwf5U0TNOSAwIjNDzw4bhqG4WCooYXsrlE3AU/iRvjlen3pepnOxub1/rNSIAqwrIu8PFoh59IMxcPXh3fx+EVVLTYXXWeky7R4vWM9oVVfOm2MxGoEMPB/5kSLN9703aSISfXwnysiQ5rCBRLR6d0ZoumrniLhx+gqJlkd2vQBe0hi3bSGAqA2BKseUvNB+6CkQxyfb5Dq3GfiPsbWxqxwfaB/kv+68sXLEJuzaAXTvB086g5Y1bMOQqta5HY056oGz3baDLylchM6XsgwTDPB1T6k8u77/ZXm4Mg7kETc0ZVj0OsW2FwtEitspJ+qCt5Gpn5PZGsGb/sWpBUrwh6e6TNAV5moqqK1ddeEk4BI215VEoHXHqyqitPN1BNnzEWmRSRIwqna6yV4eb9+YwCfZ/l4X8SbRBmuEEeKArQrPaeunwOzexJIRuCbq0poMa1dgOx0nNCC55syKj8GC+9NaeX4Hs1C9/KxpQShJPDo4xB3qYRR5siTAfRbTZVlTB4lnnwAihS2yKAcTFMJ1N916LUDRTnewdb9y7hGrf6VaTFategX841uKZm/fX0dT7jGMmfBoCRC04ilcYNCG9inAbKERmbroPdyqexaPCB+iSfBH9u6mApWPjCRdCSUxialLjz7ZgLlqGJ+0loBllnJzg+zAJaEZ9PufL4xPx945a3+ZghkEd9qvj0FQLdwW/1iaV42voErh9KTj2QlHnIcbDxGA3VzMAMjfunuwSyXN1o5NxhWZVpoxrBZhjRsvpLNjXLiizU1AYexHUPjoEapFhtdqxANwMmDTlgwq0xaN5s0o19n+ELJVu/fbLWMXPnNbD1gAI4vL079Ghn16Vo/Kwj9dgW7nSegBJzd6fI+rFCofFaxsK2M63lBF9iHYiLNDChVFdYfbvkpGCxB9i07KLkQ0iMINjDpWh12Ty13FRaT76oDWY27oDFPxp41pmBwproZwK9/NTqEAx+SS3ygUYa3x20GFX0vms2vZxbBBy0dmkCpYcBo3HnMr1KQzkyA4RzqsPpigJv0dwpZfnyMnKy6L6foRew9dYKKyYoDPDJg6jMqLitHQ1bDzMZOeNXzueVypv1KZMWDmJdx6Te1e/MGDwJTRpGk/pFpZF+8faqnGhPVgh+p8tAkWSlivI9v/E/gnqhOgcHfqdUzxGqxRae4B+h/+GLhDmuvMQN9aQNDQBkemWfG8DhzickQAqjzb6p20i80fzP5qfoQ50nEcg19CN5woPTDDa3poqRviiTcOoqBs4lxJyak7CERSayAu2+VHXMnMhbJtD9r48OA4Ma29slRZVrcyPzbv6RVlRaR2pSe8s+AR6DGdrBnB8lQd7yBL9Xj0JQgZ3vnyNqKbkcnP6ttu4nxdNhzozQJZY/0QN8nByIZtgkbSwnac+jwlXKnlnOdBHOA4dJAK5v4aXh3mfdsZpsOOEmzq6bINDSwn0bCQjL8hBxzDsgOB9z9wK8KzTeuRUEwwGOvPWmbonYLUT1pGCEOpFSwKkFTST+YqZ12paXk+RhmWWRHnVdXtAijm8KIn57+PzRx3A5ZngNcICpOvqwqhWRvDW6xegwTFVrlOxHFZ0pWvifIJKqN0Cjwzw105x4YD46soAp3uwqNztQSTF6hNJWqAC+ckm8wXkJWKoyJg/lGIuqXas9Mo507wxKAor/imMhleoEzhWsEgPXfG8oti4Fkc7sykEsYDN961Mxe64FddiSM82klmy9baa5avBhiGr/6QbiLpepJBZWNUCTg2VjUFV2WgVTl8AE3GcTTQ4PPICvK/AX4/SnxCzoMBGxBKWm5IxFYPbWnBme5OJzvr4C9IJ8tFpNSo4jPjPcWCuwXH3m/rk4T5wlIt8g33/sNou+H0JatvrQcQWu6WhNAOTfMGdCHZVvkjoleXH1R0a8TXTQdWoVWHXV8HGygNyOyocPVpchVqiMJSddwCwE8EgBmHgAV6Df/1QhRlkoRuekmyK5A34Lurj5L9JmLddGw1MKk0n92wCDUwEIllKuznrnVOagt2CwNNE/cipy2Hhdjb+IHCwYj+/kXCSX98JvQ3YsJnUKrHRF6HDnsbAQDjFOXSOKvedcyTYT8xIlnQNx8fOQhebYA=="/>
</p:tagLst>
</file>

<file path=ppt/tags/tag151.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TAGS" val="1"/>
  <p:tag name="MEKKOXML1" val="4HooU0THZk28POP9trq+pbTvvzd/gcV8t56cq85kb3NDTsUhojRA0EsgEHHMH7oYP1SYpn09ysXVivguJdhTvfyVMsBLTGvcX7WPTor/CmWV7V/wylEnRSjNa0bZedd8dnJHlkOO4+RNjakSGnVi7jD/N8ROs7VOMh169jSxP41MQh16egqbLOQz+1UMaeb+gWqP2gZ7Oms23rQxZNGRxZljpCg0rjhOmCn1ebmu68q0vDTu41MdN+ChnG9lGYuJF9BHZso0fmhbT9uckveBh4NM8NMS67UM7y+DHg2WjNLAKk/tj+8+cUZiVt8XlFkjuGNbD8Bb52AlZBh6Xc8NBLrLhsY1U0oOERkUr8D678jm2ciQ9zCZyvIjuDRN7U+upmr8SCxdpNrW6BsZG9eWspUfsHwHpdHKOWSFHS4+8fkHOqgynQ964UFNxtdfKjymQMdp0FHUa75XDVIo1Tc86dDlXWHNSFGFjp2Nqu+lA2OA1ukB7g197/jl2yTOehbgWeQtSUxTGyHhjpjBdQc5g/mpOZ9or9ZBCNn1BEcWe1L4kITZ3wOZOMNXMq/94uBo94UW6JgldmJVIVtF41IpKt90QYkeMUjIgyyRpcTbOgPXmHP1gaQsn6e9GK/zAh80iJ9TEbrDcZWg+kstWrGGa6+sFPyaaCa/kJdkqpenUEmTk/3W4m7NB06zjFuG/EVb4BYiuCOdtj3AgQFW90WyiH3M7xyshCNBb7TBwti1xutBHEuaZ5mjEHf/BvSQJTpoqx9bwYS0oahq4pGFEBnuyie8iBMSLjM9D29qOMKhe2y5A7kdnFQeQ45H94wUscqoc5Vx4wBQxQj1D1cz1/8S2v1gvz29HINEfByTnXfSA22Q+kKO3LA1MvcZ8SG85bjxrPqj92EqzQxl0RiiNvEGU+IiYEcZ/0VZlxwyiNXO2jw3XE8/3mKWsCds/JbWwXXsSTwd3cFApDKLKTTsV+GnsR8kGGf9/GAj5vU9kIc34ahgM9DWXMBxOrgDpztkNNxwBPEhyBk229xYtH6qiwoSlgIydaffDrl37GKrr01/3tNekuC6Vj58BgG5odcjCZxSj0lNO4qlCc0I0N1366ZEmRQFXpB9BmxJZZ731CpMkHLRaa4UsKkER6O/LxqyVfYosvZUYEn28nmjbYEDmnxJUhlisvKYng+dkUZaGy4fzfk2YF2Tj9PK88d+nWhVvwnMm1d9X9kbn6QcYMh+7Cxo1huW9ED1HdkySz5kYzMeONiVWta62C4389XxNIisAyjPMJzWQ8V42kMT+Yumq4LltsDh1c+ABcEemEBaaRhXZH2LYcKNjuL7wP1n7vWwCgKIUYzQC4rX0j/NtI5kpNVFjTnBCGeBU4o4yiwvnbsvNhQb+mngLrdVq7SWACnLP1l1cJey/XozaMemZGl5Ety+AT981t4HzpaKvRhT+uhWezweH6fIUrQuztjq3UshEyS03p6jS8OYN3MdFYJU4P11A67SjD8OpSvJmXzt0G1p2LOsV+KNCBKGa78Hcwr5IccUkQ6073YyvWw5ock56F8FkRpf0iMNz8hHYr04dY71NJv+9I1nX7qZYJZXwph9zx90lkOdOMC+u673TYccaA8fleW0YiBVP1Nwt5PbYq0cvb+D7WVN6GDQZdOy2yif/IWbEKpxF1fWIN/KXzVecwHE7zHw73O/VzW2R6rlExx6xZz4opOXtj20OLk0TtFK8HjlxybzdisyT2M+WW9nP0yvdATN4aI08ay9aGD2qGLCNqfud8/8tE8q4DdLbaIouHACQZBuq55gCY1bukKNeKqTZMEQJOVbSqdFANteHn9aanB8h5PpSXEjC4VFFOppdJ3iLKSsm3IX2T0Ra3iD/1WhI7A4UeTmoZyi8Qgs7GMthJbGdD+0KbXoRo8yHNz2wCB8twOvoEM40+lhfzetCnx+oi6AsslW/KDjxHrOL9r940lGpaF7+B9aYmyiSwC3ZUit1KxEN+5iJ2VTmKBlePYo3nyVASs9L4BrXklhyIJaICYaTnnDyB1k+HOGMv7C1NGwXgeYJggRXDrwxKbC7yWFdFzw1ZuU2SrV97tHPahp7Afizan53OY0nMi7aMlCF1CWt0oiF2wDCofKUHkJmGqngiWT03UbxhA3p1QgR6F9eE+FgrItAl6F1KdumqYaAQO/C4mvVaKoqqjd+jtzAC1i1tIWvVpiPv/ucjuq+IIq7g98Yvmca357ZzA91BTpwkQReQ3pUierdGqDBGmF4fQVEev1mRMeIbW0Kbu8eODmaJht9iT8HBsnHcKBaUFiuaibnCHIZnHWxf1QqExI62aNDtSrS1CrRcAt7VOQb/lFQI1Ah5qsdL+Pvg5BSLFcCTzKQVHzUyahoYGOuTPnF3MD1fBqYBb/U+88UQxhZZX38K0+vC0yddtfzAp2pFl4rUmTxWXBkO4p9vZYu2vculAvBl53NEGZifJispsuqm3cDFCovZluW4ciMN6bJ8QT4hPWFrtZxAFCRrV/qKS6eAlgQBAoZTSKZM9ziRnRiVyh5aeI9OjcLzFncvRtfYl3DrSRFeO4tHOuqhNHKXjA1RE5xOX2dVJL94QFhFb0kVrnlQ5x+yDu5nh+xxorC0YlBGsJVPSRrwePPJ1O2n3HKvYxYXUnCOcKtAmBR4AtJtvVH+RGwZPPuUU7yWlOgIQH6fXimszqOqJq09CRIO6DkByg4NWVFMA0f+14xBNiix685FGyYdAHFT0agr6CQ1DKEKoY0+6VsSsaSmo2OcYbjf26i/TR9zM0vZmUwzqXQk90aPJekBgLrb7dpaK7nKg/MxLL0vj3g6aR4Aw/ASg++Y7pSR4fRvvnY5Djru5jlT15hreQiGZmOaPGdjX+FTTDSXINTa9tmoS2AbKljOR51BJn+waXvQ+RecBLt/0kPDkefBNUF6TwhxwX4Hst5iRFYzB7lzz6NuEKPCqyTBmojOGfESt+c4PmnMer26mnewLHyrQdMH3s5NQnXjfUVbUtK617yYk1kteDgadysLW6lBZOOX7lUXP8TfR/TWUnYUuUQD7TPsyZI9dyNdEkHvD+BMCTVMUdihIVYYdyWujcuwUSiASF1wdfF8h2CMT5Sl20m+bUDBEEd2GQXNDRzfXH/z1VGNmyPSkw5Ler4ZiLJdDkUOxq/xiDOUoqchxn/3pfe2hRxmd8TnYJplX05Ik6SDox/br1/dH/Dw5Bi4JiLYu0ln8hiLoX20tzSuY4TgL407GPr4SPT90w4rirOWt/7O2AvrUGONfyzAwlIEVq2tryvpkwUBJ3uMuezicEslQXcQtvKPD3QCLM1a6Pos45kvDAGeoSxDbeGh70pTr5tE826IcDx9Cct9i5EMSk79QcdIjF3fVkr1gti6BfjubJSJXNS8TgxQx8dUlh9pjiGaBkvXRwz4RTZ7IQPv55UQzlaO3yFVXBa7ywgVfx7s8h66XsqBUXb1uhij1YpcAI18kyg2QidClSEGsdDRSef8bXLX6qcPaFAc0lvYQwUhiVktHwnpk5U+1ZJMXHGXbL1FlH1GRuLPUNRFwfhZLuSEmuVRl3olohGi3QaefkUXP2OW6DRh2KMcQE6b1hXqIwoYuaZh46QXiGpR0kSMDE8Cstra0ZtKMTBBsJordBPG3ZG4Uj+AhdZVFj/ZZ6yS8ZnnQ/IlNMeeNeqme8ITeCBe4P14emL6dLK0yQkmKRnrKxK9+6RtPidI7MV7XonIJoIQjqeCiPijVb2PwWrMyp5bXkMyGWILaQLkYRiNyxlku85GI1lytUZudIZ+QNJ+e+rXmwuOKZdgUHqKCoYDMh2P6yceiTZiaQA6eaBw5FR6Ov79xQZ3itUNDfu6zVkTLP9YOIYQ7BThZ2N3Pw2G8AVR/9p8xAWCS9oR1j96dx8cUF6JqW2EH0p0mPT0esJ9KFnsRildSFurdfgtvwhzAGxD+m7UMQ8wvMMJS54VAb5hgShXh9QfEQDV4Ge1rqzk3oYgcoa97u0Eoymtq3kf4san2mpMM/ZbmdAaomnoD8lGMRdCnNj5RuwRhZuXKaq8p9UH6WVzMTdypvYBueyiYU1g5ACA3SSCGZwyBi+8m590MAGbdvlSHExwMBo1sMWGSYnwl51bM3clx4DF3OCPAVvxjGz0KuROaAvBAsyanx82vMEnCxWhUqJnZttCqFy+xpnRQmN9NxR8EfzqyzPzfjYNuZUu9uGPLY68wk0TS26tYm5GYxQBtVGMDOG3pIdNAnCTpTxnInZG0ncElka01zmE9B9/XDIMTUl8BzviI/ATJv2/3nbfg99rTf4zVmFfHPRsk/9E10IH5vm9mCtEg5XMIC3HtLF4dnwvYCZNJOgeStRQ6I1B8lKi7TNSEXteNwHuEXfst1g/VovirbUDLHnJfQMo8fk+K4kuRQnumiQpFQ85FP2tyPLjWY97FnZWc+PFsoAo4D0iwmWKJZY4bqrgopbF9xR7Oq7Nfd2aRzq21OzdU7iDqc3EH/ltwydNNIUTMRYMnbCZduh/iX2f+2CQTcf1zNfGX+GTEmIHjhjIEAEi3H8RxVXtvt7u2vnzeRBfNrPoOnv8701ueKT5vQJMwl+Tx3oekefJNvNV0FyR6WiIcXhWDwgpbrPlQzu8Z976k1GZeNaY1BwBG4D0RzppIdGmzdhKIpOH3mg+86oR/vsfA73XkWUSlJUOUnEwC/3wOelSdXfeqA5j9onLhNi6fpn8tbLSB19iOGAknJG1CpnWgBZiBLaXtkMdbY3wDyx2cGf0uQbKv6hFKHc/tzC4S7NODNEh8mAtyaqan2xB+cPOy7eJJF0DexuL/tGz+SQNVPtNvVwMVnF4DFDIvr8qvIbQSNL1Lac03IyDPvAtF2vuf9JQtDoa4XS/NV48eqyMa6ia9nxq+HVt9d5IA1aMWOXB+qCMToHpB6lAPJyf4PkIeePJhe4ljosgqNXajWWfiPVjuq26ZA2fXIg0WRN9lfcxHD59wc59DFXGrw4C27JMAT9jUMTRMKI+af8RJ+eAAsKZ1gLeFH6Yif4pGTHX8sPFMS1OTMwk6ST3otQuMAeS+/nmT2BuwnEarl8j9A2gM1SAI49jZavdDoMnHtOcJIWEAr5SIoWnsA96qAYnCQ/v8goJMTEILAn4bGilbgbhBcJBFaWQHGf/eAoRNuEXfN/X6N0PHOg6kEZi1A8d4p2DijDOT3W1b9YJqbPS8ng4+RtW74i6/JSWESpZaTq4nxyzjzRrZz5ynhffURksyncJRuhtoedlOYUjz5ewcemVv0CwhkjMKlFZ9VX/3TSjl0PrE3sqJObOmX78sGJ4V1FSLA/+fzFY2uQZcKjxq9SYzKvNqZMdRcIXVCL10Vg9OBR0y9y/GBTsO6oyukglQI+5BK3zKptgeHT2BiYpYsKtg7A00pNrHdRhxLa4o+x2XIKJ+T3kVH1E36ubhCwBiNeCxvSRQY2PIRODjozqpFMRS09L0HTGnTFh4TjnzzWRoyEfNMKRytIPjVw1pywlsh8zf49PydYZWSn1ug8hbEH6VhIQn+Eq2QsYQljztUIZAp/rcaxiY+b2A1ZctsazT/FbucUdgCDSQTNq1isrNU7MkD4PdSe1vPBLhrN/WgPLnvd0s1sfvZuqt2nGy79onynSo+QC8tW5QIRfXIKvegQJ9xrOPFfBex8CyUXjjDtCpup7RCcrIf8R4L4JKbo/6+nR4qDtrQf+ImzkhSvdCJJW5Y/8UQsH4iki+F9zkJW/hL20ETfgTDNgNLxxSSZusMv45sQPYjnkaZOSz4FJ8/o2qpO2q1Yj2WL+eTRvNazi2Vh1UxzTDxAMOpThKSfzdQVAW2eibhf0OqD/nrW0L7z4qhoQuxNivm1jNoZDJYhlG2hNMvo7MkOgHQWejpSzgVIJ9/PqZsvuC7uBKdYFmk8S/78kUKSwLbUp1xBWzGtSf3P/AqJLNheY8sCcSNprlRB4HkCtqULcEAxqnl6M6wnBQDL6LLkQctStUULHLwcrhcdn2hbf0txpy/NRMZyAHA97aOy4+K4uyzKqy7INFGgcBPahp3YFjv0fhgNW3fw4XFBwHPkFI9XqY1DCY+ToYHzO3sg+01pq4ncFQEEwxomKgWUiXtsYai915fv05Z0ARmyGZ3fskfnFnyAru8YkPWBq4iZQ5LrUPO8M7BmaF9ZombGt6XmosJ5CF/ELybolG4OYh4IOm+DbYLrDBd61+SunmzAuoSsafSRuDAW4RJttKjNDJiaI7gng4cIB+UkV5MD0uWpfaoGvxPyORlNcjwjeitpkqCfpkVrOZ67Kd4r69muZifGnyUxgR7XyhrPVC2AJpUj9OKSi4FUSTQQ47dcov9VMfulewk1kCKJy7jWVVKnLh9dEI6hjx/P8nrvpHRi8SXGzkotD4ntkYevAwLoER2B3q9fUmY0tSSehbUXfpkMjs184EByGj3kpI0DY1PF5L8aRFOTfpF39Dr4lu3iLs2pKci1x9onalmpoKcwL6RqD7eJDdKMN1DxWtHex6KzPlhYN95k24KiPZiILkg8NdC1nQ61rB6QdFEw7kXs5c2BcwGe0oZap53aty8f4XIQp64KQ5rb4pSuiW8WvT8xj8W/kbqrc3tV+wklYjI7MzyZ5UDICtZoPtEUF0t0IS5IYBg1hFOHD67A48VhbaNdb8dAC07LuaEpOimXs+IfkT/bRhax5qwuA3kq84xmvERa6D7hVxLbOxTt5NylyBaLNtuQi35ZpsKXrFkqjugDzRmJ4B7EMU6PVZINebIS+FGn/7qZM1ocqe9jxqJVpAue5yDTPZSceh4owDJvwZUwpv3nLrrrBvbzylegMDV59SVK+wCvEZd9kkTV2onvI+70+3GYUJYGrL7dMR8+yMsY9sNlttLBbYxETq/64dBqifIqtg8PIttx8pZaSdKLMXwrbsUFV6OMT5WdtkaYd9WdZcjTGanopFGbKW6RpyHmv3wPoRdMRuhZzRZpZ5ta8FTLjDK2560PzLKnDL9xuaXQwcTSWevzgki83wRzE+UcUNKxikbZSTMZSdIgPOFnfURA/jVMXjz0RJna4yTu66QKKK1SYhL36zi1ssqDINuUU6QCfIi/rwcqdR0li/xnlK5tJuW86ni6b1042SwBwTcEXMD/WwYpWVMlLKHNAe2U0t6fV9WY4hM8Q2foVAHMt3kk8pQfc+FD37/AhLNUaDdMql9OIfzm72uB5OFjrjI6D7bME5wzKV4RL7d9DLT1iMpXsukBdLgPS+v1PSRK8f9RfrtLrTsSzMv4ESnNY4Z6/A3qFdeMK6+WZcVd6qXFpqbXaJ/oLNksMHaLBpNtGF1UVGtKoDJM4t4edb7bgsDX+fwfkcs3TKuqNi/Ilj/7gi0e5NYJAOKAM61402AG4wXiwQQdCNLHrKYIq/wtfG+X1mXmvIOsajQFL4REdGJVZnM7k2pA99BIC9P0CYSzoc5XExq3DHV27KvwBs2eDb+LZCCeRYyk6qeuKcGb0QxFbfGAlrJ6m90uo4AUyX96Vday/buKTRazo+tYHpnSruiCcZlfblpFcXjBmWzXupvRjWApTIqRaP9JJb5nWkY3EfzE4dj03BaBRuoBaQOZxesX7Otp6FzknFJaf+tbRgM9+9/Fd9UifwLsHGuxtNs49IkwTl9vGxNvSzzy3eMUmqSPpxr/35RT75H1CRJyAH++8OsOV8aK7tJ7o3+R64bEf9+HG5noJqgf5KTdbFurpCtJXB621tacqVahmy1uZzuPFvbVht0SNS6cuUS7AYDn8LK5yNQ5nH1Jf4nmzQl2BizQl+7uDbhr+i7IvCS27mWvmRPWX1pZIY7YC5btAokHL9R8HYjQwYC9/sdnnwidK+eJJctl/GbQeIThb+ltK8xF/5sDJdXW225NTJC+2Bcen4MWuAFu7o+w7nmip1CYhsjrGBKQ8fEh8JzTtHQXJTu3z3/wbC3GGDJxB0epqCq2jWuaLnm4GV8/Jpaqy/J/MIo3StgFoZXp64muh5QRyutt4INlfrNvnIjFNhovTxmqSSFbi6GhaJSVg+dIAqQAjaIUQnZPaJesMQ/k8smbM0dFclk6JhgelcREwAt0tUVqyKxQKV+GFDyoqbw89qM165j21Tsd9u9axwYjWtwRJKxuNxFnKOiCg0LFX4J1yMSm1buGjBplhKpp8awnyUcAboQhNESQmqw9Y05PuJxTcGEnXUxFcaZsBjJ0ZHp38w6sx4tB/53w5smUxO6SScAhl2475V8sxAYXiOtCYFJ/Vx3XeP38hHzUL1ih3dA+5X4D1tuhn4W4iBFKeQ4uZfeDqMZir8c0UqKrwSrTPO7RR3jMjggC6ppVR9J0ttLu1OKnQ+SGBY6nihp+JTu38NffCSw0MaL3Qq/Tj9OXFLJZQta+DbpYV6oI1GBbLYeQVrAvqKn8q3e076loR5gOULov/zWpMhw0Ym/OiVWpAIz5dlJI+BUB1b70T1K49CRF4GXhnJWyRkvx75Ov/lMovJF94kmbhkJPp6lpKe9pRyRxHynSCKz9zDCej5uXoP/eL5snb44G7xDe5XYy3xYTqPDkg9anP+uZwc8A5QlVguyRfyfJejYqFZsfnDvrelD/SsaYEcFvsm9wdjumG55VTSb0fT5G/6Jf5NNrg+8w+ZvycVJ8x3ev6GM4KuzWKFhpP2DCBuw1La9pi47gJjHCTqTEmZY6HDtBXA2AA5F5N9UJzbHCq/JrQ6ZTiuw0dpZ0fvmx7QWjnZ7ROwzF0I8XCNEkp6B1LH5RnMFFBRlrcROv0demORHxFRhwr2fT8ceDJu7w2fxRp/Yv2bb7IfbulEd74IEFstXcswlDvuRQQL+9ro1o7SWUw9LlWFXUMAaNfdMvUEJ/QBWfHNxN0C0yrzc2szxf4liw3BVbqB3eTO9nPjGzWjS/wI+2L0amLAPCo8V/SMvkUrfzgqbqohrDNLpL+8bagucq+1wVMJYr0ynmYskAHRXTivDGN+aMxT0T+iR+LgBpGf9BLOKyS3kjcOedapRjHUlzCxYBVa8+E2PoxKBd97eFfVybc6nLUcHgZAsGya14TKSnoxMcTjj4Fwj/j+GyZLU+WEEGGTrYLpP01rx5rIA0b2v5f3GrEAqOgXMGaj6RWAnYe72Kb8XUOK6pLELTGQXOR4R2M+Nk1hKeetRWqaZrUXwg9Nfje1ZIccDe7Im8EUCTogIqWQYD/aNqto9nQ2is0UlSVuosY7BIPy7f//B0fUMYzLsOL/ZbqxJCpspRB9av2quf7a7fNMATbpvSg9cVPTmIpiqo+OZokobpMZFR5syiX5o2amNHNFUTj3nYf+dM8F02DRqS60tlv/Y5iAwyk7vM62m9Na2xFU+wm5c2BHdgKQaMUBJxa31qeCP1QEec2tmWkgrd/D8iL116vNlSTkd19u1pQB6G3H8Ezunf6kdTCwVcxO7iHxkVjVwX6pytQNDZ9QxlXrjd4tJe4kP6jNUBbKrOPdpRm2pMtD4f02k/2BnPLsPhhYXmT2CwBIJjmPyyry7PBE8UF+mfA8S9GBymioDFQQ1VyOt2FUn7EHC7zj4jZSKpS/0sIU0x/TLCgruNxz6qI5A79V+Kee7+DH32qCejnh+LndLM4rtwZ6TLD2tPT6iHQTXdMzz+7jkgFNJ3iJS3ZiBxZWYB3OJ+1RasPYJTrD/4gh1ykFQM+8gaWgdOsWufVd+hiAgcrdbwBVHxhafK8OLni9SlsEbeS5LXMlE852bGgsGzsb9EqtHI+oQGDs991yFGXCqXFyJ9SpmZwCLbSWpS+yZJQa+ER2RGMD1Tf5n3uWd2s4hCuGerT8qtpZHM/731+VB+IZbfE7C/T9SWdGMw5xjLsSRdlLYEesOeg10isucX+OE3IZ+UP9JkJZ+4qqbO1Yv7hiBJ6L38jctioD6+QGuUoea8xdimgooIobDKrXh9cPPStmKGz1+l1g1RaG93MxSdqgqlgTztSfV/btcD3cC/kpxAq1Ur/bK9tkSuWn0Zm4Wp/C2PIJW1eMraD4CDeyaR3Mu1irbJpoUs8bA1qXSZNYC7A5LzeVojJa3nfH9OuraezAzMOumIocXR2njWBcgFVGunt8JGH8Pa44DL2SSfW1Uv88FUjULouugJkESjTIo8EHhjzRk18csxjPNJf0o9vOcrIalplMw1XvNCJzFU9sKuU+hCTg0/rHKz0W0gLaB97rqyY5XFMD+U7nFO/BfITLywhI28YHfP3EnsMVm84EBc/pyajfB0e9WqJb4ycjDzL0qLpuanz7BbakS/xxGVAd0SYwz8ROEmbDMw/BYjc7whgCgLEp0qi1cTUBryFViHbasPAXpOkJPFQOyyAHA5G4VRIEqVs8qAalnWcmY/sMIxnhyC+pgJp2Qjewl/5YQp/yBSbLdKd0GBRkIrog/47EJau1PFUBqa3dg7FAycPeEdb77h/d28Nt2xK6xORqPcvNtHsDjJkSLl4eykS1cttjC+PmWvfiM0v2ju1TPXfFA9QvLMgKe34WX9b25fiZwrHQUlhIGezpdWUHJL6ooGGUUEE+WDQg2aW5ZKYhqPQuk/IiUTfA32dScwdsVZ7EBL+QkdjCFlyTouwz9veE+PFoctC0vgHKhuaS5MzbbEXK5C2Yy0bF2tjKh1eCXmYfvZixNr2hGe0JBZ2o/FxiW4LdWIEWDlZw5DgS8Xvz6LEjZ0+GQZzgHvhFXPOgX1diuGG3zxjtqX6FHgot7MFiXI8oAIJFAZvvbf7JT6taCieElkdeocaEarI6fb4WEeCFDWErglR8w/1tTrkFZAcNo1z+b58si/nIhdVypDs/DR1+lUfcgxGGAXBh2PVNCpKJtCF93KhqdCx4LYhVKVt5LQDh4m8z4343JJbgqFH5zsZC6/xGRkR/kBaiz6G4/5xvLHJaQhJ30yQYrOOZuefcr8XEDJiO9SnameRQDXXnyRRWgSmtBix4/KSElq5EG2lthgb1Gmd47vusc+fNMC9I7icHZZZztBbrbBrE1T/bYk9j6p4F/vQATP6J+rHUsbVkN8hP7yKB6i1YHNUUtTRkTlQ4SyCtlSb1YcQ8wWf5PpPFik9/R3PH/inuq0fKp+o381E8FZ1vPRFH0AYfFsd+A0WnhQR4bEARhNBJ1wJ6G+5hk36bVXoMD1to5L+XQLD11IYPh4ZM5xntSThZHkmVYAYdjqjywp19HXdQcejhXes257vql22xQjiqoWa2VKvichK/tRYGjVRMCMRPq3VpgpO6fOo4Egslb2jIh6JVYzvpclXYPaq4EQCiTWKVj9LAoA9rKaDdxWgRfvtppeKZ0u5qfv2GO4CbHlnsITS4znOxvCQ7L62fEoaXp89JKRmVVKpNfGh2eQKKQSOlXSzicuuYfge3oWOf3UW6zhVlP5rohVw0orR4HzhB4tGADsLTru3q27+DfTaXmELEF07Bkp15B1WjQHhWYo57TwfU8lHG9IjI1n3EX2KjRFJfQPAaYcHvH6TbOZcBI0nuR8tDl7QhZE1easG0x5GE1qxuuRXaBpSiETvSbdZt8MwdBaUCJEcdrX1KTztjMiXOpiBCQwpYqjzGE9ekpnP5IFVCSu+Ac6U9qliY70Wnq2gHAyyYBqGWlrw8PsxvGUKDmcDvXwqBBtBHtF5LoG3vwG0nM4OhkJ/rlCAY0MT4CaXLMDBRaWnOFk8Nl8+KORt0wMCJhkG/zRplYu3dlBBIapPtDDmvjOiSPm4JeA5BKo5hcmwgXV0qIfJFys5UYe9iCrcrQ5HDlPeYAmORnMu6E8F5IyUb4UOzDAkggI8N1NoI3MzcSmPkWWhiZ/4U45a+muLGZYzpfLqyv1cmdbh8hF5s+2XUQNnReQHw9J0V/sT/6muLgA1UjbChXGEI+6hbcrr3vOvlMlaHreSvMltm0xDm19CRYK6KpGVATtXNviqixy1r/ZVOlS3cOWj88xaU/2nvXo9FlXcyKnFPuKcUOFAi+KcsmOuHgRNCQw9yXO1KnVa69VzQS73egB/ggLPCXoc++jgXCiB4pBqTwPNxMuJ3j9fAFU066Ky/CXe6UGCzIwZhrT5L/A7ON7WMFVj2VMU9s6/wvY/KwuxlVWK0eYKig/pV21cRjBzVxp/c2e34Fph7fspFUT6PwW6HReWOhqhhBwkEs9igWR+MVYco6jMBtT0xkhe8GZH5B8/+rWIuMlEphGZaM9h/J5Tr8So+iOb53HeLhen5+nEP+X5Qps8n/oPyqJUnESdrGtupvFmtAo0wmIamCvtjRG2/Rbvc/o8lVt04z+vh4/K61EiKZdTVqBOO8Dl0bMWikmda+6y7UyDMSydwW8R+CMe0VqFSna17PGpvBFB09w2CVzd4tLnP7Rh22O6ES3g6g6kerhcRD4TppCRTH3ofh+4tvRCsYgdloct6MUYTSiUhfIAsK7Qo92a+aKAEc/696a1BRuspd6Xr+aQEDiIx3sq+PdG75NjxOF4Kvw1MGlcGp7MFmfuIbaDq3bBPZvWR9n9N0ZA121hTpDwgO0/XHfuEZ1W6/ji1UsDA38NicQBvTyaqx1NBvs4qd7XAVwLSOy6+qKT9vz6zY5Qs9L8EUs2OFhmptHtoKot7BftjG3AP+MtVU0ryvxTfTi+OAOnTzWA2In5WDkA7t0vBeY1Rk+NylE1KJ4U6cxz3FZN70PBlaiBxNkvnFqouu3m9tHy69rlyBKGRiQaOkW2zAwa7oWmDaQudmfJ1nTZhOqbLsKO9rvyvCdhFjsY9aFu3YLhKor/u82ah10nDJ0xmhqhYhrHent6WSJwiLUhcRO4bc0GbtIjp3smAxaq8wbjmMNfA+YYOWPxUlcPG89opxvZumPBGdNyqw7sKcBCpf/A4mnlle1Jaax7MXzyZLfICYY5Fy2y0KtpWI8hwOzBJVUpG4GvVJTxEP1++HY2sMRCgZtvYxbkuSplrbUXnTMTcHyy+eqnXGbYdmOVbVNEO94umvFzWkzPi7iXx1Ok1SDQ99m7QM3MME3UTbhMlvYjNSWPz/Gehy3Ngv/pJZ0WwM+Ez1R84js1AOzcNprfG1Nk4AL9gepts49vMXKuoulseLZ2JtJMD+YrSeHcKmRN0HditBEnwhLbpMQejr9OOBrnyEy6tBLSBQkGrK8N4loMPj1/eD1h+6mXDrlWW4D915xVgYCRrQZqunJYoEK/3N50zlEj03aIgtXnL8GrzMkv+ncBSYlWqkEKMvKMHWCt0O2ZUtN38ZRz6PLlUdGrcJ1zniOEZmnQq5y5HbjtW7D+QWGzQhfYHPmfRsyvI0gp+JtQHv4BlKy4vwRHKlwjsvTRPdqZDcyoUfcg7HSi7DHQzpTZPL7sRnrc54Poq1eZQhbHBrp6FmSeIxPsAe7R6ucg/NvAqsFlRDJ/hJeNEEl1qoZMUI4xUjRDW0BXGtiZ7+NAiR/e4+KlmIczElHFHVomjLaMP/YFUFZreFNpcjYmXzS3fYiTGASjtWgvpSneI7JcZlY/+YvX/bSMllstRZL+uxBwzw8yB4nynCe0ItH1oSVQsJZT0RYN3/df85JR97GIXa+RS55bqJER7tpvEPc7BSUs1Fd6QXHCOU/2LwL6Pru0qNOyZCFYtXI6fIzbo3OZnAqoV8cRtiBx8xEmp9Tfhp731+J7zYuOF2joXBC3d0vZjEDbrycFQehT1cF4ACBzqIBgXv1mnRoBRFVgFHZdMbqk/L+N+1mKehxONp/nFcPDLCMcFkKKHzlHYu00lJtktzs0jH9+az+TLGFxsogGQ5X3GEsTzGoRYMtmHXY6EkRYLonQV/b2sYh9lUexhD+4B4NNvL47GhfR9/0dcNuj5inQhxD1L4GACfeKeZAPwfHQvPCoysmOVkpa5o24hnWxodBJv5Htla0XLh4bnanU83JC6l6Ioxkf/oFTw40/UnCJg2rORQAuaQ+C5DrGEG8Q2cA8u9d7tOMqe8yQ3FWs+FPdQMdlrx2aXDvdE3d0oqz4wI/lTtUFb2NZn+lrNEY5KspSZZzk7eYMj7OxVZwpbpXDEOpD7rDLEWFfnF1Z2mW4ZeYU788QuRByRasbcHq48rJZ6Pa85T4peHwKLIuyJtzXRhHAEqMiwyNTvpFu3zvM2+OgXeFQc6+Fek4URJTuH7eGucE+RMmzZMq2n1HuUQCl+dksLlBdKDCqdUs1L6KEne1Fc1YvtbMW48P+3nQ+Ym5iqnQGGpo4mubHylCdcSCUimHXhRy7LStrcFbpV8xcAxjyoioZejuCvAJweSZdT4vw+Dxrv8wduWBhdqkOeoifloiMyvNTN0KUq/1cYLPPc4gqR7GuttDn5K6+ulPyma3i7XkBP481dNUXQzCzHdB65tsE8Po+pxO2Y30A9EfmKA6IWP6UX4woHXP5Gqf9mOmrVIx99DW0IFBp1mOK90UYTQyb+lsYB0kyh9h1znDXs3k3NdokESRhn0Jpdzp7DdVaZD0G/qsh80ZyWDCgADwW9xPJMo5gGStZXHZjzl9oAYqX1Br0jXtdSJ3/7FfrFlakoQ8AjTlegGYw+HqVyrCoj3NeYb2rEwluo4rB7VDYOAVwBUZ4Uwcej0ISsKkV2T9HGWZAxw7A8BYEn+Gz2cwwPgP6xJYT5IpV/y38KuMIAk7l26oGoeg8fYyaWBrDJux8jWpyh23BMcURQ4aJIjQNKq250w02SgRhoicFZGpet7Z4J0scsuERI/f7/catBSie60Yky6Fn7KzDfbCkz1oa4xLfuRFvrsjvjzUKnvlBIYHsDK4lzdKDpsLJGhWZHATzo7xiOjLDrr9D7l9MkMw6JXV33wFnJd14kvw0Q9wR25ltzcTeOkLKiyLwKe1p2wlaUY1UHz6YMcrOHbQil381QPqMk85Wz3dawA3kd7PIG+sXl6290TzIiuM6sbKj/LRhKJ8dlkiEEynNOofRFj+CBoBEfYqXzZTMTZkKv0Lp54dF4yIP4UaT2DSV2JyDVv6kW2F4YprkygPL9a14Da5zC5JkcgG52qZbc1tQ98ClPK5R5VIDHpgB3AQBYYf08hHx1Q0I1x7FUnd3Eg/Y2sI6q02CiczOE2WYQefbxtagt03mkbpeBkc9GQZITaF8tD9DOVj0E06dIbyNBNE4JSY8j5LSblACtexHkV2vkJAkW9/OlSI1OXC8geVmvn//NDNm0LcJjYp7AUQNFdO4V4YLE1j1R8++Hg18iubLFoQDx3zQDHp2wBoUBpXAjq6pXRW1uPHCwf7JphlB5q0dNh6dEIPHoU+eJkvTVvPeWA0KIqeq6w6gd5EuT3r3W/thF21twIZlBmwbpAnhDb20cKn3P2LHB5ncijnsqAs8UsbZNpNsXFs4aHPOehte/EWQSVF7MuPOZNSt0CmbKaHnFpQkZF8adZZWbuLrKPesQ0y8UJoxmRQx54qIOpBT2hRT9k2i6DZml7BYbPWqKdW5Cn18BEm09Cf/Lf3UCOFQgiLR1T1ZvthZ4k7anp0T4tidqzgOKd/8HwJgtoZghBmyN7uIjpZ6h//o6GIVlCvauTKjeCtH4UiUYOw1lhX5BRX9nv+uN0Mo9/80JwM4CzoQtEnf/Vs3rTLM1avyo93rocjnerA+ei68NuXgDray5RkcWmS8Gs3su6BSK8J+B6wDw+YPx+ayL4Ggt+dJ5jQ4fUatFBJgE9CfHQ1TMNDOqSUta9icl+vmcH7nVFx0AJ/rKJHNK9BmDGBa43cBpiuXAw7/Zh9x59T4umPcKApqeZQyXkR099+OaKfR1VLIBQ05oujF5Hes6Ty5KLCACVgp7jFkRH+2lS6jkrf6w7xaqnYFqLutLltoeWNq0zGC3y9aWmfCgfG3G9NqHjysG020U8zkPfRoQ70a+K8n9SgBY99XkFBDil9Qo93vySEwGfyNvK8Z3PgjxN+0z9VVMdQXbYtLwfXXctcKmtpiEKZ7RqztKAwYBfqJP+A18oPn6fn3FHXid8rjGFEHygrWqlcREs0bftYYuXiYEwEOmpRSfcZHeNQYXpD3eL9ot6Rq3bSBtvhNODTE/htazpbf0wOHhCyrgeOyMdQVRTPq3L/rsTPCAs4VUVQetC/rJdySOw2XpEDEhs7MO3t/M7ffiYtAbzWwjAzhTorF5+wftZuKsqvtRtKCtRFeHRbQkNfqoURAp8H3Mr2zXrBeqtGFc3jwAZEfeF6HPhcRuSdmuKA+9pOnUolLUry4TclfQGmGbjsgrtgn/cCaYS1gyJipY4hVqnKYVg8u3KxEUCXLxklyWn0hQ4VsjbU5SpQ9UNvgsc0ZE4DmOZzFf09r79kvVFyQU6WfL/TxiqV7M2+EQHhyhNRF1vtWPbxSxXAMpl3HzFSh0eSV5Gqrqc/mJ4J7J3Tewi9lmlOjXdpXUBByb1VlzNW66bRxvbJCO9inAv9Cy6TAiveHG2Jouf4AgW8NzMxCtFTsolinK8z6gnNVgeQoU186ZJ8PH84ZwOusqxRrebPFN+hjImoRTS006BkyI6DiVPhAcx10qkcVHaZaj0u8KfGf1DJWejuqK7NkpmGHXd71AP60xkXiV9CI74Lm/JLqmHSXMbOlqyQVhzpWF/GF/1T9YWKzEt1gqdLZIOg4SEbgWVIxdDPAEN48bBtcQqMiz9MxL/oFXiHNP4ptL2FyByJG+Y+7L1j+LjnKi2U1f6F3wEMlap/3ZJk42IMJS8fPcXlcHyw2KVNcNSvkII4Kb9mqEAeInNhRycK5VM+FpqGFINeMD/BBYafHbADPIjoCC10AueX3DXFgfkOtP47WEdSovB88CN1aMAdqR47mJbAxyMfZ6kUyHijvHO34fO3NC4rTcpgaADa8OeaSDlcCe9KG2phsy+1egAIvhYw7Vaes8Qg3XAV3UIRf+wTE7yIhUzU+40knpOZE40ojTawqgTZ6FvatjnHiHVWy58PU/ZMHvih/i0+1EQgD87c7PioTxgGN3N0JJdLWbjMNzlvnrFARogpGSxoOMc6v8KgHaogirly00RArh2/r5XMYUcYKEo+08jf7a9uCYaZruF2v5KFvpZR8tIggCkcELr+FEjQTmwkDfgMHT7S1X5iUiQApdkXID+V3CP3FYPCGuskMmNFNRH2idvAIYEJ/zT+ST5hI8nknNbJLvR4oI9oJaXrqo/MlAQgcbxiQrL1yHCJCqNcsBlz9R4Lk+mPlP2KUCO84/By8qQYkwydOrgrTcTAvyt7cm/aY+lgDe3CUPymbgKBWsDrxV+QkYRGZAYN8qUv7JJwmFt7izHZFBXF/0eBl8ku8TQfGcymjpAGjy5EyYHP8e80UJEPSsHa/6ZP9lS4PekZ0qsOBs4Q4M1o5pfOat1SEtGhn8yFXIZr8wRVC+eCC0Zap29/N3rR1JXnCeIqRTDHgiRq40hrqJKcBSNlEOojEZScHojY2G7VKRRctSayb+oPEH0LstPj5YVrHpOVZ+fB81092DU1HLtEaKbu7ou4jEY9rEdNY4jUXP8LlVSFVUkpT/Rcp4Mv7OOaf/bL5ElEAizlTt8JFEAXdC3A0+Xha/8DlzTZnCpmfC4Y40kK7Tnk5DxL3sPWuXgbeNqAot5pct09JABXKDLhXtScsPI+uqnBuHy+70Ej5Pzgs98My03e+476U1Gcg/HyvnKwy5jg0x39GjyHSAbWKoGdAdG9rwS8cAETtfoIccBqUjq3WGTaMej2nDLdmqajqK1dIrgN6PcgO/Hq+ug/j7eMNL2LkzA82Tz/f7LGmmznhPg0Up4vcGpkZpPD9X7CDge97GyNcWYOpGEIwX9YlWE2wTrWUWwHi4XFPYQUOuJ6C1VQKzvNrKzouNBeMtOrm9g71DLvBxN+A6mDgQDuDTXkC4ljG+Td5Gdk9RbDvDSAfonmedPiJko5AEtP9AEqu7R/Ix9CZGt9BeQTRbr2boC72L7VNmyhWm+680wrvd+mbnbgQ32/KcD5IXTmVOQpQSLGQ4MNCsarDosJxkL8IaUN53J/D0rzmVH7PkV0gjNjtsrCa/qSFHt0QIZwueQWEtPyrHDuGUFryTQROma61K/YPpBHfKkf0tQuFRMCdhNjNhRKg2kFVY1PpBmc5e5K5ecPu93MasX2YV0QsbesOQeQ5aE0KWSQR5q75QeTsypunp9T69wi4EAyGykybIMJqw+xBrRxJRwRhoF9VmgB4G+apFjoASJUtenkRkmHNr4urZjp77oebxEugJerwyppYod4qjV+O/1CgjnLwE9qXXV+95WuNJivsAF+gmjMye7FklFfYrucNn4MIK2L1ISzzhTy1XE7cGxCIJ0kvFRgs2OLpc4gMRMQczNzaXRvOTn31szQMXVY3JKpYx0HSca41czZqUe8BAtKWZ9AG3KBj7NVUKYpp6NnbV/WMQcayqaZqjinBgDwY4QwQnjcLABS3vErkbmUeow6l3QFnOra5JBfW38+L9WVg9GFQasl4jnCvIbr0hJd1l0tTbLmovs8zqMs8Bw6A4u30deeG9JPVz65FHW0Fhm4So46YDFG6l683+6qbMRbR3e76KzFAMDTX1/KlkOoJeqWGGeJNCHg/v1k9H6KzDiFwSqeHLhAXaU89WPLbQuoZBGgy7z1ZfEz6CFOX45s0FK2aQMxM2fUjZtmSs9LRNc+QQaoMxDcz3X0RCLZgZGshhZoeqx5ArObBWiZRvC4u+THlsR55SS/NKm1omeL5u9iLfdKotcE4NPHoihsfD9qJJ1lo5wxsJUJId1yQg6IwzrJlJAnwu5pr1fVx5Qy5Yn7a1n+ofS044lGltdPbkixBU7yX8UecAzZNLUdhGqDw4eGGfTleJBNvaxMR4z+DPiM00YFGb3NsluwItOFAwfDo7qcZUBS3GXHO4WQ6W8PEHpSI9HV3zA6uc4+sYaNZA51tU+NNxW7MzJOLlINFSX0T+XvdsVgxbArm+krH7/N2k5IwXXVRG18FxwqFubCgQ8B3QWd5um2263bY1kvEh5GPe4seFoiCmqdAf30je3IraWqM2jsFS5DvScWxJCQfTYxLUbQOHTIp0y2uCm8H/c7LMkmDSTClLCIalkTGp2gCva8M+cGlacqB7mObyAwtzObDUcD7NjniqGAg+G0NgJqdbj4GBWyURNU8OMuaCISsStK7QvtcnEKumx4dbs/nwrGIMw0T6gIHYWdZW54pW/7+Q7f05EsqysWqIj2sHw9hXCcda6RegkwVRZQsXC12e3yw1erf4BqBSHcaUZ0snYwcqNxt1bwrPsictDEkX6o2+SuOAR/ExBl/fj+QVXB1wqdVzA/eFdlwc+Gp1D8uFaMIRQ4ViQONDgjqO6jEeB6p3q+52GLo5iY6lU0WaozsFIOpPOnckur9Tp22bNKM1KXBZIwvLDpWTgR+G4C4RUXVh1kuiFbvOnrpqAj+llEiD3edpdgDQ3XzX/LhAVp5ufm0vtiSkHId/l84yelgpRBlWKLYmlHRC7R1E9EhaHFq0EIf1qYy3ujaiy4UoCAlSaC9upXy0HI4zOwif02/5+pocqj12ZmIrLXvj3ARi0w2HtidBq6qVuMscpJmfEoQ+26gW2TwILzk3esqnX1VE6Lu2Vew++wDMohKw9zO2B/G91jWvzgdI7/WJCet4BUBf1lhbU41y5q8tqtzFTZ86fHfuqKUzSd7wzXaen1GHoPBdtUSmn2DbxfaOXAcDIuJnUMp5mn5cvuQUdvzWVztV3xmYfPsMVb7vU2BiIEh3pcFK4c6TFrZV4RaFdzmDjV+4mpa0lXDsaVQsnP3OeHTGZzANlcGY3Uw5kumtunAfos780bCooNjgSWLUmTgyPHuTjzb7m6fcLUBAfdr7Xm6SuhV13Wdv1AQyPGli91sh9hxal7Hy6/hk7ox9ThngwCKmEZbnDSghDewjVV7qYYMV0hSLTnA3Yibv2zzyY/TVjzvb7IwQcpg5PL1FeRKfMvJCxpgssJPrjPBh5bHPxIEZ1ZBHHh5ArEoV1CShlsY6n8S5Ni8PkF97nOCS5D7ZRy8M5newsZfJwX+YS++aQQwyBstNtQewPjon6SDCAH+ExU9mwptgrI1leN2MPSBqinL4+cnwiNfSkFp1jDeK2Unm2W77a6So4Q3YbLTIeIhtlWm+UVjcjxBjXLy8TrfMJZzZe9EhMR5k2AQLAv3Ew5ncNlhCHKED5bLN0csh0IkrNQQfhkmSsKyTsT8mDi1Om+qXWufNLUGWn6e1PmifkGvDDPENHmpd0/DmxCW7kNUT1sCpWtw906F6gf3jJ9ZKNJIq0Wkc0AfruKmbAIPXH8g8+Vwx6JbHPS9wYZ5WoFLJ5zkvP4DshWwc4JK+d1vdJSznfb7r3QKdU+kMfGCH9JwDv4qQGZwWXj41jI3LHOPyu23l+BIm/ZTJDEYbjPa4TQx9DOOuaZzJZaFuKEXJF+dz5xojX5fwTUJ4n1VYY0/YOcngt0w3YcQv5cNTH41IEiD5EMOzaxJPcdFW8vlBNj5fOzvRv+Nad/Hx61q40vIbSdOQC8H8wLMrJdRU3zbckrGWOutX0bXArscXbR3SpPDun71J0wI4woQ7HwF8Vs8+TCNGnjoSKE00f9/rER607tbqnKr6k+sRSgQpPRtjakzXxVC0XUoxTy+kY4S85pQT4cuTpLYTx3QFutAYWxp04lBu0S8aa6wdXm/Z9c+zxVzVMAkJKnWRknMIA+oT7ePD5EMvMGC+Eb1mpj7wkmn+Fk07ZM67dtwsfojDH0qxrZV3dKJzff+IEhTP3nFaXS3iJPYDmoBSxc4y3tUfAYimnrgZipsnGLmXPhBAhbXmr7Qs+RDcNZi1aPkfs7qh/+qpxV/+Qb6xeJBWOIpho6KMhTGppL/dd5ydy91X1b9Ch6lD2HxPwb1PDiLzi5FXHXZyL4X/fPOR7lRImsxzkaUXmO4Ji90gd6Ev0KgimJj676fbctDUMfEgNXxK6i8zNOdld7bHF3ve3DNIOouvbUX4UVdOKWrtPlH+iIo8nSHC2gTD8mNs5scKdDvoAzICcIJwiaLvqhvxKWmaHPeqRVMwNgGT2eIbYuf1Rx66YUOr4d/du9VVJnqPt3ufJ4x2IlYZofpeSvtnADKNMPFaI3kjc5L4yPR9wtcea9RROzfBZLfXDNsdhn7Eiek/Lf3JqGfWlJ3sOog63ccIDsrDdoPvpQdDv96X1Cnj7VrlLB6edOHMpoCi6J6UbbIvuyU9+vjoB8ZxPAqlUXQHB0zxx4nLb8oqmRKBLJ63J15SbNJqxeuuCUNe+StppxT1Qp+ay2zEo0zQslKPCaVGRexT/SzM6AeMBGnQGwGEngclAyO73ZhhmxK7gOAXt0XgHEfJcx7SpWV4IMA3RCaY5JicQzcmPnpWFNumy+sPySx4iWvKWBkOPtO010CB3lN+20YZBaQmxeLP5/HkbuQ0VGIP38Se0wloeHVAZmjZnM+Fr1ZPLo74bV3Ii65Z3u0iCzde0wixAl38Bhs0zJIHj1KkxdrKEpkGdAsjHxLCml7BI30HahJFQG8tGP5s1n67CLnpMzrmYD9ss1kgUYT1JKoTFZqEPZ3ZmDrwr9eWDohi1JyrzDyeBBqXQ3RrL8kFuNP4QqAZKGGcgF+ndiJyuk5GpFXANCFQoq/TbSZTzDSVS9Nl0YJx1FwIQdo4IPYABkPsgrfLSKstAkP0p0xBBbMPNdNoaZ5STuvNMHQzMvYZEWa5W4H86TrHe+XTfZO7aVtrLuWsodPOhLrrNeY0Ezn14m3XFbSdaZOBPNSLkGpeddlNf1U31myMlzKoemcfA/hUO9s/unogzdbRAYLtrp+F80dJHHHoWmXAqCPN3OMlMcoKtX1M1ibx1Nf40vgeKKd38dbLtcBGdXF7BBkr6TAOFNckcbX2lNq8TCKpaPZmw3618Gq+myw64Cn+tYaylbhNHDZ1LCYa+huvK1jVRWkzDDGRS3sx6frnANDi0t/guPXjjslCedAfQlXPmem8yE56YDf9GaszBV2x/695fmXfebiMSxkyA/aRDF6aeiAe5PL1el/ixZm9U9IV/1+cXWKmGmXv0HC0qTRHpUaCDHV/Ecxb+qhkTJkjaAGcOf6j+Ye1pGatUSyIZGGkhVqfuMRA9mzBAqyPdKuRdkRMuYJ2KZig8c8ZZMpmUIktZQbGpknEm8xG3NJFa7W7RYnDMSlxmpraj+ghl5ES9bPn3sFR3oxBeAQj3qXxaTs5CkKzAiHFbBZsO4IOWUXs86dHtFdpw3T+NH2Zs4eHuYZV2Mao/Eke/W2aQFoJLj2xT5v5SgsB/Y9PgQEhDGmfRqt709sVJtVjSjuHdPJPCHXRJVyCwbjCQWLnp7C8cPnkIPWGVFhoFQOD5aBYhqnI2u6q8+kPuHxQRVwZ7m0X+6awcOIS0weXZZQ2T6qbLZq6XzoHgPqaClvbdTlNACfw8IwKKIK29n+uPctIOaZoQDIVB1ovLf8kIa83BFk16l2Iv1zcrloxlRv+DPXV4at6fpUEcdZiUjd20xrvLE39gfouQtjTdHNEiVoP4U+dddvVDlYnSpR8NSCFawAVohFLvBUsvRboieUfcp66KkcTVJyUrQYc9STRJFyPpuno+xc3OJFlgy0rbH40RVTjiXjX5XsXffUbsGi/xx9fugI5U15FAD6F6CA+4UQHwp2jH7dyRlHc4bUj6kn/WkBOLOfmB2EioLH/eWrJs8fPJjJTmh/Miwfqp+92PpBKF8Lj0pPoMl9WpSaS2XUMoXRRLj/6nFMmjZ8x0t3zPcfsFCNdzsB/szqkfckUHAMG89lcI6jRVNSbcjYpHX/RlDVbsyWnUa7ZocScWLqTDAVxBmLmwBweRFOoq7FNJMYuiuoigwVNJACdjUWAyeVBXZCIbPf6W1d/ARc7c1fj7wC2kh1Zjh3c5r56VhSuiAZmKbwqinngkL+jOGsIXvt10qkhqQEBSC62ypGjnruKHQsr0RNBo/kfJaRQyVUQiKeskdzPn41oqZGqdpMO/Mq/MxvDIN2H+hbRwfw6fgZZBV/rvIfvBsXFw2uOWcPqTYllxUtsqGXOknUA1fuKH6kt2xBeGhzI+iDGHKbtRxVZEVrLdWSiRs7lcbWTKUklX6lTJwD/xaAJBGE2kI3jjpGLiXir74SRFauNOzluXz+UvYqNwupk17GWqNskkSMX6+bK+AFShIKIgqDTNM0OmRgsjmSX+UHe8AMmffISzl1zNhQ5ZTWQAblAYr8WT9v7L+dkXg44aODbmnbFb1Rx6X20NsbKuXibYgo8uRKhSsyH4kC3utzfW6DVeuXlxpJqZBD2Ylyxf68C6SNNyVWduEZfBcQ0e4LGHJ+JIYtAmkbSC+yu/6QpocafHETAq6URZ6b1pvi8VnoBLXp7jxe5FMhuvniZcnMKqCCHPgDuFPmDp40A74c9i4Bnx9gHPdksssgN2Cgp3+8WxHYOG2D3ApJlr0bQFQ0ajzRFNcDn9u8SIX4kxPA9LxliUJ2JvMFYVNK+KwcINGLbusBmVQXUaNkeFcIRZ+IYIriwc21ZSfAUL3OIDNODKcp5PG+WLtI6OWhWSDzqDfDRnqGBVErv9tyBdFYJS3thGoYJHy+U9w0N55gVHPaykeAtih1YMwjTWpAcFbQ0mcXq/HpB/mKVVrR4xb8wWCYaLcfB/biSHgFokyp9IlG7mpz43UZc81HTUV5YlxZeSdVQFJ1bmT0svr0gG9j5wkmyD12qJoilA/Ljj3BWJLsnMHOco2rvnqREgkLjdluGXJ0NwFDiSopQnWqFg09P4nexvyxOvF9RJ5icydwTu5WIRiI9PMK/TNn83qm+TI582xuNjB0gjRuudCuduxfuHejUYfQG0JkpGVK7OuA1ksZSMn+1nR2lJcBMk85+RDUehC2V3nEEK1zh6BZqmUpKh1g4JSWm5/d7WZ4Z8HdnyR9+/Q99BHoXJozw4YumbiOg1kC984T5f6cXh5m/46V9xTi4fWkzzMm8X8mNq8ubln0KI6bBV3IkmQ7iorhM7bGtUDyM/K41UgsDIGHDV9/1k8XdOhZF+iirE8dmoWXmUPs6JvjY3qXJl8CG0pKTeTIdZlfEgGPNSKrHiS+QurD3W15iaJzMmM/N6jOZg/Y1J50shh4hXaaiXyLG3AAmfD3ueO/h2PPubAaEctHmuoJ58/6B9pYv8HCS9m+f2fjVfMPoBCnfx2JBsjK1mZdMwAi/9Y9f+dMW3NKGkwLbE0KAzme9BVw00pMzeE1aVX2GjIwkkQwGs7iByfddTFryE5h+OPS+NoR04lsvfCJApyTkhcUlU2NEhbYootBYIokds6LfoHIn6FwWvAHLoOlkC+jHmtkOddPeOiQm20Fgq6h/X9VTODD5hPCB7aPCR4CDwO1oLnkW1ASfGvim26/CbT2+42/wq+whl0a7JdSHO66IckyO5SFqcfUi7VqkYTDoFu+7zxKPk8dr66WEU+4kRCkb9cIuHvVkxUoLmDCzPi9Vnsf1wfI7whNMnxADn/PWbbJgBM46HACKLnfto2SmHQhXww9ddHxMIXox8w9n3zb9SnW9esXnJ0+zMXSXaaVVBYZ/4PQQ5aA1WQRaDMH+gRKDxVd8mQ8VQiTQkOGcV1gNHXLBAUWlNc47dioSAVUEiWnnZOnnFknHz4zU6gVT9Pq6vn4rLh+2CSh53bbo+mKijqxp5ZpvaBAi5I+NfURuzMTEQnFMS02zPijTC/xmn9ZBj4sOx8i4MWL77gov2Jojb8AUVO6KXHOlw0LizcZplHlLJGc7cpR3aAfE1EOPdqpSe7uvmTltowDg5aWixJ/YlvlHfiBP02uYt96FmbjGVYzFJCz0KfJGyFTQB8AfB98G52dPrilIb8sFXcHoR3VDyknwbEO2+AvKmJVbCYDeBee8MVcW5zS87RQIdBiHYPTxab2rk0G7d7GVX1hrmhZpitdqovxBFFgybgrK+6jcDD3Xbx4pTsiFY7bCI7DeJ+zEg6Cj9OgsXL5lhecR5gtzo68SS1KxQFu/5oOWzrrUTsi02qGMK0Dy6/aLHTVXfWypLhWKvX/69xReJFz0o/a/Q3beDdySsHw39o/PDnABYEHXXy8mYiDoZhsFwc3YZjnWRO2h4dHpDsgF3L2KBjtX/GP7pm1djW4AFvIHvWjJqhut4uXxbm06ABeIhRDr1jvh4gUYgvLEMwGgqg/ON/XJK2ZX7KTPCs0MkbCBXaOuMsAcypcS0Cb7HSuSpXuycFWtK25QER+Jihb+8cSWfoQd4lZsoVj9pI5pBoJiosYBoJA92t4uRKsBt7r6PQ95djODHX6Ji3IFPrbf/dNwpaVLWM0Z3vdm0zuifYyEUJucnKxU+FqyErf+if7uBZoDZ1XNQfee6QkfTqgz2BJNmZMY8bs6k8rUj5JkEI5ANAyf5qErmEUGypwkvkapRWJJYCQdqWKToGtBtY/dLD9o5AjB7BIPEf/7edeEy1OYlGJQa2cUAfLcMTk76homyU0XYTLyfbPvVu/oPyVy5vouJhhp1EZD+1zK4js4ZapT9goTRPvzCZFhfS9h1LEM5xvvy8KLWw3mRqlJdqtVHHJsw4FweWEaH4PMa7S+wSzG8Xo8KfwxCrpm7xptfg/k32W6C/wHtL/mefEnDzq9bsM40uD4Hbs6q+L0YxQeNHU7gnJuDxFh3+yIWrSS/c5TGUeLoQWj5llnEobNcmqQVCQcYCxPK4i0R/kYQqZiRSYkEpDoxPtbTNLba2DWXswVYYpuPG7who2GvLH/QoOWBqkeCjVUtc9VUXVC3XxK82JzeERAm/XdM2hk1asWCA7x+uQSdjQDk7pBNMwst6Ey9BJFSQ9IQf5upqQK/9TfYC+snz3OMmfu55LzuNm9JzR/rVAyZ0fIlncCxeqF2/u8dUKFUYfrLztw74vxIDbVOvsUONYnPyQHKo3DvSRrLxHy776+mkCcFOSxVyhZSc0cC4solKzmlxM5rvIDajOKLVU2qghhXyUU6xb4RvWSZfENESHG6I4nX8jq0kXR1F9cjQ/Cj5NrcIODCPZJhrOC0PNmRWQqtgn89VInQ6R0C3B/HNOxmkfaH9J2t5nCyAaii7j+jooHRfaJ8EdjgHojDqCuA36JwAxgXlJU/2HjVgvY7Q33Qk7og0O7jxYgxfT75R1Cpbl4lqv/tw2ByPuLaGBXcGfNE9rVePJ+QmdEqxjkmp43YvrAaoP85fLTpuGQAIhHMrrtZ8jngOTK0PpCQz1VVCStlhaK/tuWD+9HoJw6PyCIOKb5UUj8bk0hcfalHqmmpqdYU7FMKpvzJaIsj42xMZivGKllwPI3k11GIH62PUhdHZiKD2fi+Zvp5XWpMUpV7F83Wq2FlE75IOl4D4raLVjd5ASSDpM2EbUUczJpCzpl2aauVq8p1MksDIu8LxpvtMU4C9H7ncwo2rYNVtJDNQe8DGtYs+R9mT9II6vzduLte+FvoBm2v3ui/Z5XtKONzJdTu1BrUprhsOhpZLeYIxX73YQCtRca6ox6OkyYDORWHQvyDmsh9j8haXbbCJFJblizZjJQVWBrbnXbtlAwIhgAcTtpvksgA1ivbtv57LQN4qzLe1Kajj9sV/C/H2SszQ9mdLd/g93nWJE6SNqLcdOlQV1snrho/RyjFlen8Zlx3k5pPCjzBVUaMoKAo7QyNhdVE9VJZcXNtR5AihPV5xqQb10nA+O3XDhmPefjqhwoIHLp2ODjWk4XxFLaHOUnLf1iu7FeIZkRG+5UxaeGkvvKXbczszAdJWTGRW/tg7z0s6j3ZfCEV+19I8dDRH9NJ8a8cXUvVKmkqxT0d2ZB/UxGEdpMrJggnpeWV9+spvInND+sgIBkbRQFfEdBNu3gZ9cCFwpb2IGBqPREV/En0qKfVFQqhBYX5CSSm2jLGPqR4/XNPFq5YCj9QB51YXwogQWAbqpvW3pZt4JTEDaXdviHUjLtW0+sFRhMjIIVYOBnBo6KllPUjb5vShNSwPALfmidzPrhRmiZDmN3eZZdOyfpQUCBeV/ZCdGO9Y2Ir824OUHKSii+O/vUHZFuMtVtnNppjpRGUur86zX/RLV6jXhdRn7rczqAgn2oXHjZEGwa5VFtU2o3gpD8pAtys53sGSI/uw4NefNcmtDKrX7Wncrcb8vq6niG3ALm/ku0pw6QbvWuDOsOqEf/PWrWA/u4QQA5u77i+nhGm7gd8o9Ua1SDgqagNYekDySSYT6LOu6PTgLkgOQYGXTRZOxCtgMwvu0Getr06Csl4sIy+/Z+OhpDhRIjDaFJ2Vc4LBU8DKzrbq8Hb9bA/d3oXJGaDlrKk6I4g6rxFGJNW8BBmDYtFpoI7bXZJSBTf8U+GRjS245la1nQxXh2jrEJTFo3/oqBpjikhBjv8HHDRndt+y2cFd8iOgoFXDmemhjiBTc6gD19yfe88nA1rbFza7GOQG+QH8vPUzFvvQO7iqQaibM2dl4oEZnO9ZzvPEfLSAdub/trasF4yvewhjkknb+qf3c5nNbhdbe1Y8EfrpwWMwJ1d33DWseNFxhVZFwJMypi+BruFQu98OoIc15M5jREmSJnGYhvhOk1dlCLwvQeydEENjWvYDtvcVRxYi++HtmPHINv4uYva0MlKD6uyhNZojDjzryheXhhZpbgDxYGx5DtqQ285yGBCyoVnsA36y4YgAQgaQQX+etJXA32NCxjUtmm9ddHSXdk9EqGL0+DjVfMDG5mwRChNmxN4sKtgcReGXuj/NPiXlqJ/LJh/9upPU4zMzmLc4RFiVYglVZJECx2l+RQiBTA2ZhqeHNlVNr8qNPX28ikISPRrhh8hZzrRMTaUcOq6r6EPD0yoOdZn7CoCD9hoZQMUFakDpjfHwQxoSPYN7Tw1RSxisSkUR1v9F4lN4SdS0/Gtd3yDGdK5M3vw1UstSSwMzZYZ6E43YQyuanx6yESvtxk+CxGSvtKbp8iTEN6wWhV9L7C64Z0/lU5k5u3WpT7lfPie3qo0DQyWvKUc98DxOdJXYo17k9Yf1SSOt5SeQGYOjyeY1DwTcbQRW/TSp44aPSezfhYSg6LfkbRvRMbJZ237dsMRuQx/SenmV0lVQ6evYnWRqdrEZ81F3ym2Es3rAFojA1v/lajzNg+sGKfD6AKYIA0ORSnmeUR/tOykd+PYMJWhg+MFVh8qDkM+5CLM9taV4QEy5vuaf8cBbu6koLnDeyBY6DmQTyHa1a2wAASHgg3a3Bplp1oaPKzW/B0ehOYOX2LbR5X3Ojirab78DXFCkgX7aJ2A+QpKajtZeUlwFbgNF5gfSHTHL1W7rrCVGNxgH7ldSXP6t83tkiSxz7WkYU/wzK0uS3fXwRk61vfidIGkq2HkOz5Z0a5lIhkOM9ROCiZ7QBSHSdcGTh/QDRaY8Akujl/vXms0r54VWWfMJJEf94Nr33xqRIdFECS5qzW5wyRl/ygsaGfYPTkvVl8KYQ6QMNSshQdaLx4or0xc5YXZPDgeVO0FG81xf8+XaYgwfVPyCqvrc3/2zY6x6sSsXaIxEfT9JLhKxACoCjKr430C1FICiJW0/WpJBn49RcRBHvmNDupHayND58W137+4U4htDH6B0Mu+camWBFYyU+vcpgWafuIlzQ1wWMSPmMCDL+dkmOT0ZFKM/UnfuRy6xpgfpn0+7uwDETVCKfxU8RJzKSZ5TyuTxuokDo7978EhC4QChwhI+jigw/KLXtX9ETtLN3DBY6urBc0GrPHbosC+wpzcPOUrIzRyJScYYONPnuza7Ic3C90z40X4t2pC2uSnMjrNtFzCNtR23TYb6y+ouWWq2q7M0op+ylBUfE70rZ9jJ55SX6oJHB4blUVFDa737w1UhblRSUt9zY0dV5nNLPxnR/zkW4u3sW/U1zY6PZy68sLwTtNEpz7G9R8P5ecW6CbXnICGBgSTfl3E7t6CWFr+zpBj1bOsRkMt8OPVVzTijzH1q4eiOPENwtIPyXTuQHGHqj25Q9Ng/xjV9W6f1DY5fwQDTCN2z8Ibq+K9qlJdc8ETEOFGKlNm0to7jhl66Eb2Y05JhRpkyev5xeC3VatgR3camHpecDKmXLq+X8Rve6ocJ3ijRLzQ7+5/EBgmF4PcyA0tkc3OCuFXWduxQbac6QL2spaK2humVfj+4KmhwPtCNz9dJtutGHMggkCLlJf0w2QvS30qtScqyXBPxPubOyB2ScW1wyht0Afl29qddNhbcfW/7Iq5c3luJ/5M04a3lVxSzrENwnC4R5BvH3xpHPP4t6ejtaH97LxbsBVqAKu0MdlDsl7fu5BcoMuU+dIHDeHy+XMN9z8sO5EC1/pqaPpj05kW0i417QMFf219g6EggwnyuIXOAoMWGDMayM+pnf+DNi46RaFUdhgNcDwB+21jfM3vGYxMw3agp7m0CYE8zlDkzixrf4dO0GjtBgr9J6yHKeJ3Cp56Q5S/qrgtmn7ihCQnH2X9zFUYmBtgh94HTsinYoplargYkRpce8/nF2sDvpTS4iKSdas0NdKitCA2ssY3AWNZClCzdkrBITBqdCGCywqur21xNOErmGqE4bMPBwO9bKGxb4r8j/8maH4XbV9VNhE+oMbckVVEvuuAt5g5VmCz1YKekY1QvOOwEqoZmlVnU/3yB34vUrvKgJix+52sJ+WO7ZUZkjlmTAkjLKms6uXz8BfAnfOOoke7e/m5qB97wQvT4G9g/bX0UGnF05JWgU3NHianT9FWl7K/p/wHGToc4p0qri2Ik++eLzR9n5IHlisq9bq7QL+UAM6cpqW6HDO9HFGjfA7M3enXW+rHIBXTHxZT4/E5ug6XC3WON+XlgfGUXux+SpSOQPFVXxMMcLYNzfGSSejIc3CR2QmixP1BTRokz6w52iOHwqeejAR0h7Sf8tP1lZt1uIix9RYqPtozPz5sdQIc5BfeNb4Rs2M2RdCQ0HV4aCTdjMDmV+UqBUTB8EQmexvmvAFb38ktDP8jGqvGFQaTHhtCKgYC5v6pH3Cb+6wBbDiDpboWp0GulmcTWMV7GahY8XISEWPlQ275mgTFKavyamqweQx7MNPPPukzcm2SA5f0xpi8P8c/akHMo+NVJwNgUKBN7qzvAk2m2a4LsmZWkJn2nsX+a5LoO/hzFQL3RK8zavokTxWL7vjg7WoJV4bEUE80eRQbT+t4Y0aV4pljHD/LUBQ2Nup30DhwLyRQK75Wjz8OkWjDrf9/vdOnwHk/PvuhKjBh5YIssUMwScrbhWhy/V5GIH4jAdmqzhRIUlg8YtjdOvQvWNdNh8XhA1lr5wyWHrOPMXKIKsOwokE6KVQhrJscarxsSP3QgzL1+f4JtEYjMd4zt8RzX1XdVCbM6+2vzv3A1jK2py/skPOWcGIzCH0BTIM0qA4eNk6TGWzT2pIizRmboSfgTS4qgKOe226LpWRnr4Nlw9B1v+Fxisgo3aj1wVxmUYU9PvVuYjbDiOHBTjfE2gS+GogGNgZ2LOXv4aMjsE9FhR/UNmsk2+G209upCHzIMDDeb4tghfn2hrrsKQFUOZEfXxYnodVjS5c10ENyxfMZJkvRD0t2TLX9qVL+35MGaHYz+BxOulmuegyhHYtEs+nDYHTFuP0hfCUYpfNl1GBb9TlDvppxjl0q728F4qkSeKDLp2VbjK6GciEWEBgZd773VFE4/rZpNW+Ru1M3li6cgTMTVS2dEe6f0zdeDp7DC5ctlMugSTE9HXfW/iHgExfuPdBHEW6rGTEkCqNVM5cN1H2sMs6Nr/aI2iFYV+UthoElZn8RzrV1y04tskRoLY3A924C6Wa4dCfeqP3mXhS4G2dsjGH5YLBXBbmMGBn8/HtRlkQtxphJEK3U3UR5Lbs8KwxArQwSLA4eotZe7oaE+UzINrinVDjkJde0btAj8WoZuWcJr9xscR8jfZTlZKxHDXFAhEk/mrQbhRiOEmEpnOPd7fznnthf3c7e83Pnf7z+CU6iJfui1lstkQXSAtUOj+cvPVdPXfSGvW0CMk6ynAfl/cLat34m6axkoxVjb/w2WGjAmKxV+E/9BeE1kkmcG0nEVQBcuMyaSc/oJ6p2Gvj2BRQgS65XaOTRjN10V3MwJQU20m3mMzrgD0odHrtwSVM4wbX0FjiKdd8P8y3FWp0utRMcAp/gIcNbzWrfI6Ss3RyMGXUAJX8q7xaFY9b0Fh0zjmIppgx3byxSz9LddvasHl1dWik5NhEOcwFd1/dR2fCHcO5ZBNg2RhYXCA2WIznI3bKSc/BS1C+DLO3fcDkpVWKncdmpXdox42aovWURpvXEVgOEj8JmMIN1hStJxT/G1U8miPWL40XNmVbCPuvc4/qLq+fbF82GTnnsjuMW9Anxr6WNHlY19wdM9nN3VzyaoXHSObr8TBljlEAChm02GdJ/wLuqMvRM26AM7OM51AXT9uMTrzTGagwnWrDPhZdGO1ImrNMArOJQit4NiKGUjhDAbHg2/Ght4MWSt9Z8HQZngiq8I4Z0faHII494vJIcQ1vXOx+1HeQuaCqA6r9tAbfdz6Rq9b85pw03Xynp3ImOn9e/KP4jk3RLk3vIaOMDyz0lOS9Wfvt5PgbFUvRk30QuP7Z5CV0DmJ3QaLrdgOErBuuPqG2u1fRZwv6jXDjuCEdIlRWG2pXxOoJo0EMf7tKz+Nf9L1nRPXIuqmZC3lrLo/vXcQVpFDWrMdRjd+P/5wqNhcuA/4Hk1i+QrNSg/TdtSlHBqUCEgzU+bdSQ3lqdFf0kYjUtI3IP9kx+tNQf6bTLfc85tW9Qs1QS4uazHAJzMbiW5TXtWpBD9OUSlfI+HBPfi6BE+nEo6x9xm2SWi/6g/fFcLN5kIkXJrHBOu677k+E0zNWnbaKIId0kUrTuE7eKpRlCAwe/ZxgflaT9h4VKa5Rk1LSMpnco6LHzfc2zzUXhHL6p3xDxrMrasafastpP6vWCqfS5E3OeCIcxz9ii4EKIriKM8a6P1YjV5Lbh/iAKcaGcXVE81EB/a2OPKdioUh00lNyCryyqU2KwP/R9d1AkNWsf+rIhHsYLtQjvKlVLG3rpRgb77u8QJDFe/pQl3f+okVSW/lg1wWKupRVrnmc="/>
</p:tagLst>
</file>

<file path=ppt/tags/tag152.xml><?xml version="1.0" encoding="utf-8"?>
<p:tagLst xmlns:a="http://schemas.openxmlformats.org/drawingml/2006/main" xmlns:r="http://schemas.openxmlformats.org/officeDocument/2006/relationships" xmlns:p="http://schemas.openxmlformats.org/presentationml/2006/main">
  <p:tag name="BTFPLAYOUTENABLED" val="0"/>
</p:tagLst>
</file>

<file path=ppt/tags/tag153.xml><?xml version="1.0" encoding="utf-8"?>
<p:tagLst xmlns:a="http://schemas.openxmlformats.org/drawingml/2006/main" xmlns:r="http://schemas.openxmlformats.org/officeDocument/2006/relationships" xmlns:p="http://schemas.openxmlformats.org/presentationml/2006/main">
  <p:tag name="BTFPLAYOUTENABLED" val="0"/>
</p:tagLst>
</file>

<file path=ppt/tags/tag154.xml><?xml version="1.0" encoding="utf-8"?>
<p:tagLst xmlns:a="http://schemas.openxmlformats.org/drawingml/2006/main" xmlns:r="http://schemas.openxmlformats.org/officeDocument/2006/relationships" xmlns:p="http://schemas.openxmlformats.org/presentationml/2006/main">
  <p:tag name="BTFPLAYOUTENABLED" val="0"/>
</p:tagLst>
</file>

<file path=ppt/tags/tag155.xml><?xml version="1.0" encoding="utf-8"?>
<p:tagLst xmlns:a="http://schemas.openxmlformats.org/drawingml/2006/main" xmlns:r="http://schemas.openxmlformats.org/officeDocument/2006/relationships" xmlns:p="http://schemas.openxmlformats.org/presentationml/2006/main">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V7V/wylEnRSjNa0bZedd8RQ+fttWmFcLmHdJZDtYwkOvND7oGjuTQYuB47ls1X+5OXJTTbse3EcY6U33DRvynaJebiU5IzyWiXoawqk3JsdCN3zQfMHHcGyeKpuOFtBlPvu28/ES95yBoQRjVAPEYe/W1TI4GRsQuQy33DC60ud68kum4YYvtgv4w3U/hrzPzfWlh0T9Hi5673AzcC0rAuQgX+KA/d5pjvUcOjr3LvyILs1RSs29T6zG2ypXacGJ1aFSsirSUaKLbsV3YE8acIBC0la2nDiTiGJiWq8DQyy1ytV1MvtGpofGA79msul0R/tQsTfFLodJfjfNZNlW7kmo+95KfoxYogU6tyEW+rPe3GpZV/RNECD1wJw4BwXHCAiHMUZ/GbkbUepu7tIKWwpwqjNEDoael0ZI20RqmwP1Bt4p0iWlvFOukeHvKlXLCQUvrOStSVP4mVt57o0roX5UVwQqpk2tvLHMNp9EnvCFUTctWckCa5MpCiPYCtGGxHQbqmg+6lGwtde3KTdFEjy7BVisLI6foApg0w4oqI2tPD9l576jJYlvSaoyhwK/xL6Cw/z/sQ/GIzfcXxn+HBSZWee0S+WHK9PSBQsdPk4T2HBqjzen4F1xrCj1e0d72dDV71LoF53lwdkBT/U6M2rcATla97EN1mU6BleEmwjWeiFnLE+YXFlwwbZIRy9fhUk60DHGAtqGigHWIGzSF7Ey8CKyEV/QlKUb7udqbA+AdvxNq06oN04cYo+mJgB8Kh9s0GMeoRf8GSwfR8dWg1QB+3JQIZhvCCVmgk2cQS+T5529qg/zU7Pctqa1BpVLgm31ACx0tYVM53El93IJEZgEIo+5gV66G2+9Qm/rEyG15nVLW3w5CXN1MMCdZemHbeKNS8I4jduFfau4Tke97NSkmR/dP9qzcACG5ga1XKBHNs6dcUMxi+tzVkLdnlyGQZSt/EeRvWoMZhWv/GGXHsrrTQOyvSEQBOF4Kj8y4gHgBRPkhIU+9haTwXMPDLe/PNtMPPVOfwQuWqfRSoVrKoFrxbAs67+onnh7BuF+9wRrGZa/b5UOw8nNl6DN5XdzORw9GUc8JkhZ6N8cDE57wkKJcGfWxAfKvWwFWwD+CUHq5Yg1Ak1wyTw8Rs6kzAi9jupUs/QTTi6JM6iVcNDePzbqdpM8FmMgM0pu+PEzfRIcCRHGpA7Um1lfohgkgCn5FhmirxGFnhyvuWhei/+rrfw7KTRyhoe8ddsMUqbf8HaDH6xSCmsF2U27s4M5nJhUfzMgrT8xEsqJR6jWFApKiqPu9iZJT5emsFJOoCkPFKIigwMoGuccJbDbpMcjfma00V4uy1B1/8AEqxxarthpQ94/cKuEnNnUNQIIHfSiSSZ66yR0+sUYIh32zClyDpFsBWVOffc0RfVUURLjjSpLzKBJibhnZg+BnsEdJpd9m4VeOf/JBVbOTZzjuu6jglbF4UZcT4CDnTPe67w6RYXkr+j7xCYb25B1muUK6pvLP1a7mCdvPbrbbEiAVoAZtnq8ktY+ujgUpxe61C2SCcwxVb2ZEVbBswSoHhtAL+aSbwjjnY7AilO021DFqq/cnUXj6S4oJowVh+NIVht61MoVjxXnXxrdtqRQMLKpO0H15oH/TtkbPE1Iv6wCaeVQoxYXU0qr+NawtuUeNrE577d38OS2eA8S24z929xQ219col079kFSUzOvhPI7B4CGXo7/oX275gjLtNsBeFnQK3pqQ5NG9kxfVuM9GqGjmLBiYkOWb/E6jsEsIcnumHbTRgD8ht7BYaTaqif/ND2EvgfaBux53sxa3YEe4O3JVAlscZDS2OZo3fHmj5OdGPEdFv5peSVcZnWxFmgR+KLlmx01d4w0tsB5buaFhib+vDI5/v+sevUkx8qvHOAYb8OysEsAQAjtdVa7Gb1dblttREaWQWOlmo2mrN8qxgYOtGupQ3stA82R6DI06PqtY6ljTzaeKW7e4kbGQMVs/+nEeiawmOWGzVT+/jlnbi+ybMQkovMGyporcFFnM3XzMk2f+zCKElMob1/YxnRpgYthrOG+4ifHqD2M9USv8DmV7knms42WOiRIV0fIKManvq+KDCtWBuzkWUIYOF6EX+BLSLYmeO6kgeO3UhGjXHQVcmauHduPTWy2/UVYdLhVbyMM+RIlUGtH0uJipNpKgkc8u5ZW8fYX3ZMqYVatJhiylr1hb8xyPdnb16Zc34jHQTRF8pHLcX0dxFGqy4t6GTTGQrPAmZyTmw5cfNMYX9f/O9VZ/JbM1KS3DSOWGqItImoaP4c/OBokX/4dkjSk1KaBZ+cE00i6MCecv9i4e/PRXymswSlDzt9DH8y451kdLm6lnEzYduZHfj75jTk1AMB5fyV/SmbWoSk/Jw8HZTHPejsXtOMcEnt7++aG+5LssXV/IDxI4ABep5af1tMXXXYgGHs+/ch8m2dKMYqYijyoUtKs3G7gFX+5xqZwNPlbUkoJvCLEgrTitdCBLQISTRdpVgri5cxyF8CG/nwoI+J6so85ul6x5MokmxLkUJ+1pJdv/em7MWiQHsNmm4I0E22KQGCtJ//Plf6yaXPWwfJ29iEbDVTTzbyUZZykhKMMAHufTx6GwRqVWw5bK4EsffWQe2LhCHXzB2nNwHDM5hXlLXBxWeXISyNWau/CEGGuCqGx8OG4qVLehCYi1wCuAS3C3vH26ps7fyV2mRcZGr99uT16TMSP2fehgQ8+KA5Sx8hmnnqtnqGEoHIo2XXtzzk0hlGhIAvRK4HK6VuoUsYZWfgQMqduS6ltW4iAS21LabaT3iBIawfDVMISeKApPG/iQdCK7MpJpQgWnfFMZ34qQ88lT0HvL50hlGAw0XbDMoBoz8CzKPr684qxlngZLpZNgSK5IxH4fDvq7iixUd64gddPrrA4G3DfnnT8w4Iuwey1KVoL+wwWY2w0+K3iTUQBFZBppQ5ycbWArt5CAwXuSLO2T0LfUyVop2YMrjn3DVryaaMeCjdbZdwQpSGusY8Vf3p+at07yxaTPh0YcOBiYUrd8vkCnc5VudY8S+zAsH469BrVw3Nz3eE1xdm4AcWqe70TJ8UFspt1Daw/5f4asNMQXlw+VQMM6pkQr5WG3Gghed4f5RhwiU13c0T2rQnyy/bqnR1jprJxFTkIk+sPBWCFw8JP+8UpCppwk0JvevE1zjmmuWet4N9zZzxove5e+GHzye4cfShIDprFLxbiIJ1rEn7QlSJ011LsJGC0G68kZxQybwNJRTE75pxl1YpnHVwRt7YfCmDvuRtzhVQ9LLokuBpBe9S8T7zaDYrzvLyfdI1t3EhDQsz15yBrJSTDoiOUAcBCGsuSBV7uLS8QiF3fseybJmcxeTZW6Mj4ugVcek9LZ6RE/mGYrxs4nYcTuvAvoMe3HGsNrWXk4yv5V3+wv8zoqYMkMqhaDW7h2I7lXJg2O5tAXBkV4dDaFRR77k0F2XKjEuD08bXeMWr3atDLZCXlVsg4BB3nUee5ECzSmib+QRllfNhO0wDe+1MLVmdCyVdCmWlhUDmLr2k8aE1P6VnmQ50ryoYuACF68O7k6apX5GoaYZMTqekbl8Hb7xDWR7wOubyw6RtsPVUiLTtoqQ0dks/yFuWVoE+bHQgSYYPJasP52Gho66TA5jM12LkeWCrqI42eGQJrc1yX/ch1uNhAq/9cwn2pJLkAHL8dq20ZTMv52tpeFd+f9p02zc41jUwpNuVbCvscGEnXpsGZTb64y2NuuhZqfSxbCgrXLQO6i1irrslI32SIXP/EqZ3K1S2ElNwMA7uVPlE1icvP+2ZLAPKqFIpOpZRRyGbZ913T2qRNZ+BhFATUynHXM473yU7CdQNAS4zEJcJVw+KPm3bmIh8/drsiknaF/DncAmlPD00W3Jx923cOc1nqiT715nuAcx9ILA1U6vNVf5F+32wH7vj44hAjzlNhWKtQi6U4e4BZb9T6Z0cP7IPH/PVMOUntrcXTbGe+TgrjGHC6l6uvy9tBVAl+vpsO3ozX6q7nDXJZEXeB+jW3AgX2LOUH/0QCw1LnHB9vn/xDE0FTfyMWP0ACSk0/BqId55Xc3zXrihoGeGUc1br23f0XP+IJn1RRRUjxY9Bwhxu236+qEgQDc+/IckoKxMueeRA0YAI7/kwPZLy70Qh5lQhY3pAw+ccMbE+raVmsh1sEbOZDWpMuY3AkeGyWTDXJLj44NYCeJx962zM95PEUZnh7pCvFeiBSfNbSRI3xCnY7cK3za1k4Pr+lxqXyN+rKvga42A8kO3N0gv+3DX2+ivzVyr57/3x8wSJbxTD+Ac5ltfUTycmo3J3Qa8t4WjsOQ58stG0+NjDvCnI5eCXKZPnK6HKyDW+rgPHfEeCQf0sW1vvqfszoKiqgyyzPbCubEhJHQFeAGfzxnFahCZc/VebUPWUc1LFJspBFWzLxpmSVg558nD0Pr1ytP4jb4aRJahUfDSiXmKgV4JZ5ZCInqux6UMXycGfMmRU6SZlxqqOIvwL9Ut11xBZxbH49Nppha7lbkm1npKS8/ZGN2BmE6boKgbvxMAHfON5nX4U8UGtESDg6g9nsvDZdZHnfrPrSDCdxhI99c6q5gh9TTaL85L/DEj3syPxQM80UNAlSb26jDnE81D+Hr7Zx0owtW8twPRA0R1mzsbz8c6LSeX6cWPDY9gCMI3GK8ylb8h/csOB3H23of1qm9PM3NwBYXt9T3gVKxPVxkaxO7/MVQRUAP8txajeGbmvnnEihAFXdPhQXPTjtKTt47NRNadwFcwd0nEDs5gKXh6CU5scFVFkoG5jB6GuHgSBZbtEBMLzNa5Uc42ZHcxatdrYXo3/OH/yOMBLhHFTFp/5IZRG0+UkZZl8TJP95+psallFozv+Km+xU4eVduE+NOsQ/nZqGmNxrf1bd/uvWvQWplZzke2be9xMB/7uN6OiayiXeektC/Xr08OhIfcO2dtIbOA8Q174zxZBrY4Y994W4ftlg7VzZJJBQWcKh4v1pkWFHVBqfCB0FAZhGIeRp0wZoGKdAA7fP1AqFTLkyA3bkomFniT9cphIcNiy/iG1DSGfw0eqLO+HGoQVwSlmLC49Afnt5CsKXkniAaD/rZcZ3mbx0oxQrGF/ceLwhQkQP8HMDtR7AS+5nYc/Zk5aXEia6pPqA3xchXVzNJAjgMd1JiaM3fKASg9jCNlp8ay3iybJDydWpgNWn9HAJfy0jl+v+SKjvPt+pEvaL0a+mjvXeQgIZQugUFam15dXkoi/Y8j3+LQUNWx2Mq+YwVze//NTxKqd9J0ZrY94UqNGIpFrtO6sweouIrrKbRlmOtURcDT+X4EivUC3kwUtOpXg6Ojsm/6cA2iphI3KjwcdNTXvm3RM6nTvEbLDrmEtp5pfKazxiwurjkD/xkDudQGZyE0IvuW1/o1DwRHZtkAa4jFyyc79xHpyh+OwbauSPLvn22TEn5odpOdN2vzn8SYprDoNixx5tFZ5J6ALC8OJDPyOJVWh87HjA7CVTaOogTqnpBmxfrdD9/Bvgm9BQMv0q3ocChuUcOmY45vQC7q0lEzEBP/asxc8IPq6F1mApWEXl/b09GTJodZU/5D4fNbDw8Z4SH7+7AOaYUqlr1D0zWjc6mKVFvEYlIVq4XvhYjGhZLmv0sSK24iKBOkiTzvIdSlHFyJnok16nPvV5iIQ5XyG9EwlRoZ13vT5K4KMn/0+FUKFR5hKop57jxBxAkhEJ38ldhTKm9kc15itbNGkkdCp/5KA4J4dLSZF8oeQG94d2zPtl5swFMi7GSsQIkDWrKtQZnLtGbkwIThsQg3Jw4X+9CK+taE7ENrWdxyClvBkWH5y7VIDLIizUcZ1FsJ6ZDpVUn7IDLqC9mBjLQU7yacKNUV7HdiB3VWogD/HR/9CcpG/DPmlG+hoYKpkpjsXkUz7QJDoneShWAeYRm+uhe5PagBTYaoGtNmLt4vUqGNE6wempS8ENVKvOY/m7C+Qy9JJjI84WAM1NAag4dXMzd3OQg6hBtuGAJFv/jQWaneHwSLTDLh/zCtbblFVQbQhAb5J7aplM9lDVrU7znFUzsjvN/6CXoQJ4N5k5+LhtTwR1sGJ/gVFFNjoftgFAr6wAFE0KftxKzO4YrtustWBrPi0HZvoU5y8Yoo3bcz3f1X1uo9rfggXOeDzCHGZyNk0caC3zPGdOD4HewUZHj9wspEEcqKHbmU6glLHPJnowfx9d2MiwOC9IEr7xqBXgXDrYBi3Bnj1l96Ja1vnS+9es7X+FI2WvMTTjdlsg46YKMcPrzRmT0CaX+AqZLhEt+XRyDBw5qGttFgG1BbdPoeRbhUwWnihibOwhSVb39X2QQGFEEoutVsX9fhSSWjTgzJrFU9Z7YgaXIWg6zi3SvbAwDr8UmxZvU6M6UqZywdPpM/p83cyqEmMV50WUh5lZYNgc2XLHcOH4+7z6yskcDKFJxwr0glqhyETdC0bNxpZeR3mkD5j5yqXWW+xgmNUsxD37RnyovWCFMtGjllGasWePkz2fmP7eqEIWRIj9PzJakcXMbSSfIPUPHUsnI9YHOvsWbCBbFyDjfUv1zOyTFXW+qqUEPym4bZkclhFsJ0FWpiD1gQZOU5yrv5JE6h/s/n+PsSw4xhmXyjcD3T/vv1hg0icDB9VXynjoZ2J9XbGPZycNgcAsKXHdXW2DT3hQRtspQy264+Y1jJbCgc4dN/Tbuidm+uH17IJPc8KHTmfPEnhomJvPTt3SRQvlSjSDJyFYfR3w8bv0KCe+cG6C3yPmVbRMEtwCcq5VjhoPEruSw1cx4YOn3nnH8oymDDQ4UKl2ThUntg0bQtpICrpkL7kq6z6RGddfNIO9/Ggx832CYdCl58zs6ymGKCXp+nLzNL+CQqUvEgFrT5ppG3brZy8LGvU5h4sfEQg2QzXQfQCZzQL8MXlGMW06ngw5SrCtzrewW9rykFAWuofnzrRKn8qmOXNyaZRIuNLxlyUOueVNJlT2Aj4r5kKZovytXx5YhaZRxDsOrDz2iXgyyTwim0epBmf4UgzXrbX3OCSIYnFGGqFia7jEGb787ka2il9qmebFEBGlDLvqLHxrQpUQGfj00I2o8LSJyBg97UaszqAaAl1rSQSxihMlWvj9maKGl/fDXp/JCWnxoOeGKhJnTrjGsJlfxYEKQQu8NB+AbT4EOl57CDQKB1Z4n5EPKASXon63uslyFQiDcz+Hk5NnYXUATRMsuDH4+kqLqOUsWZwNepyMwnU3WDPO5kbXcOjj6vhy/ru8J0j5vtE2tZ2/vjjk8AKqN2+lS/r8k3sWIJLmlbf9Py2c4PfF/0tXzWpc271F7MfbibAEORJXskq+4qeg+ZTzkgjAKlf0ypR9ll21JnKPHcz8ZMrz5lX4rCkOnfbcfsZtgtHOk52LSrUO/AvHrLbgSJYP/6soNM/eMB267FqJI2D5PMiKPB5qcdd9vwfJQ0NrrCslkG7tIU/78PgY6NI6gHWfabIyOZZ9eEZnhm/4NJX+Aj+IEFaGJvUi567zu79a3T5GlPVCDhi4BBaNG35smKIWg85RPQEb8onwcpkpIqxTmDZVMfoYBaSSJrkxwVIAw5P3BVRixN0cry9ViUA0a0F9Jdi/3kjZsnaExhmZBIarg9tjRzYsmt/ao2LpEW6hcSTtyZSwNY4J+Tcf6yaXY9GLKqW4dpbd2HM1yUZEXVUunPHT6U35qbAuzcDqv57Vh9/PXWq2YBOiy7EclUiVRp9/elnDsHkkrDl/QM4iFO0rbiFEQ9vnQELSUi0rnxqwq1quwhcZjfAmn66I7BxKkotvS8iKI+74joI4QU33ogBR6gQmvRnJ/EHOF/G6o2sk6H1zNguJA9oHsCh0cDUzI7GrsRX4Nv3GjkKC6LLh9k7nWP5I+Jm0aTa1hnu3nuF01+g5tctomTTRTJ8eDQ1emAsi7tALHuDRwenv0F3+d/CpuyoMJwwXa7vll0v2dvkqCcTCb/PZCcn8glq2xd31ur7yTQCds44vRvIuidwOEbiMULgSA/TwUCe/xPftxXG0PIFXWyRa96Y/5nFV4UTuRtGsWz3ewGXM6h2q3VUm8ZK9v5DZSCbqx7GydVNl4cmd4WUhGR8j0hSi6OAPi/FTWLzeuB52mACE5H1fCtB7AsNQ97ipwnE86gxaEre8j/xeHZ5DSNRI5svIifgUf3iT8jaj2dCxZyWUzWgZVI0952bhmShVPscbWJKUTUAUkPAG3eJFO96soCh7laIqy/Q1bDDj8dQ7FJ4F9o2a04sIZPATU6iKA9arkczqqaTggX7tvSHEO9HSUqmcW5gQYqDHmKN65pc6MkHK3KAcWKWK7PNlfq2Gf1pWV9EifUwOeoObXdD7xaoW02RZzwCnziqH30RQxlF7ukod3wGcew3AsUTX9ROfWEtlKl/ZqDn1ZmjuAJvlmfLx0IAcyUF/Fga4ZsmBTR38H29zzRuXNjlcGuJtBi7GYd9Pj5FDYJGC/EJ7HMMBzM0tKIer038U6bp189ZvC04am0M0XGSLi3hu0C8SE9g4zIms5pRXgBittuba2eA7W0ZtKNiz76du0VTZgHNg+tBhLM7crnPG0tZkWUzxHSH8hzEQ/ssi1jKaVeNfCklkwfTgnBx9kia8afTzo3ErWRvTMPSWlr2OzujIV0E4OEerEzWO057sENvcuvdxGbuNq5Nk0MomABjSkMN827iDko9C68shs1RaNY647YYf4l9SYc88jFBU11n2ULWHUBuOjCbFQHojU75aNkAwYuMhILpTU4jN1RqVaXMfhq/ZWaW4MHcM5a9rlRgs5FaJMIf33AFkEDvOYnL2gBBdu0xAZk/PpsWhBiKKYsT0Y5SDRBnxH6C99tMNGD5RgVFb0RpTT57mKNQdLMgIjj6uaGJCu6NufixMjaS6SXp5itaVSQZ0UgXPyQQx/lIGfeVPiKd5U3kSVKy5Sx0Lk0hJcTmqch1/a10CILRpZPvcrOyG1QhH8YxO5pv201bwS467Eqv6KPXbvXRz6VyIvSKLAr8AIV4RjU/F5tBRSAXQZA6Tj/Q+XIaqXRDq4wN/IVHzQzZJrqQQQl6Ou62FK1ScMGrsrPooWR6Ms2jNaJjPq0NcjN1U+cgYhn2kPNyMhW1nIDl3lu7sFZs8SAkMkr3vikdy/ZzdLMgQxHU4x/qKD27JRcyK/dmD0PEj+QkpNleEh9JvwPr7EetyMsCLGAayWOLdeGP4EswjBSchN5JlP0CzmXoe4REzQkyr5BBJ7Pj+9C+MOU4Jt7JIP7mhfEgpR3+DsPZPz6+QgfLqjQnBHcta6MQQ85RpYWcytaoR9gsxvN23AujLtX0iK0F3liE62EvJ4y+6czI+RxhTuvq+kyr596YeLkx8s2Z9nbVh7rhQXKQ3/ktzwKC/lia0n+N0d3oIVfgC6/+K6nQBcOGif+F5tNZQya4kxW8wl+VOhFmA5rE4GiAJkc/ytalmf34V7/+VgcTJ2AdExh+ToLSPn83bMygbw5XokI6wCbnaieOXvRFcTmvuooQrMv8GgDrQ31/SSOHaWIOhtMJm19HqP9PvlHAD+sru6zF09lUzA2hs0WnDEJThElNvwBw9PxqklmJwbvjtZ+ZbqaKQEjjQ5nGpMYKBPXw+snttMV2twFbjNgX5wDcQF1H8cdDs74j3R42eHqrpB1OqVz/dDeE50HFeRHaOvD4zk1Rvd5oVrTpuZqza1DnhnIDGWuzGWAtvpXnXaf9OYt+vHikVoIlXbjGGs6jf9fxSWJKvVpUXm3xgmsQYocjwzrp6iylTesQg1xXGz/ZIuT+JV3/C7az11KnfCDmvBtG31zR1JHAuypr8rNbkEAyiMxRQZ2KCnqMjNnn3wUqz3QezxDIUB9vPFWnjnVqxm+7+0dFwR0YvWsohKXziA/mVlPlQIKCif2flE5JNcUK0wUkaLYPw0Ni5XNLG+YvLWSOaeXIW0D9uaoynqlH0GBqpDNJV/8u2CHGFrclnKXwrQKvuEAPLgPvtCql8OvgAEO1jx6vB4VHcHCFmpYmpadf4LJLBo/7cvy5ObTpA0n0GmH49GITFIW8gvg4vSYpPKJQ0+SQwuafmcprqaEprkBlCofS9MgYD7r8xU/bw2x+S9p0iWULyfjycKl1Baqb8v027BaSXK0/meUhJ61L1aJS3S5BH+pTtVO4G0rJROhAs8rupfiqG5w9O9tkPaqJjbc+2JwaGtyHZRnpwU+NusfJDHYejVi0NtBdxJUMMJZRMGHLvUaABm4kHUGRtnhpnzN2Xa2coVAj+32dQxef7dkI0cleQaRTl5tqMICU830QEWmh7FGjGSEBTxrYQToPUaTYPWKATva8HKyAxpMmN4OjrZCLy1hx6umDfiCzATrfW2VII+3/DgB1aBZNgDLfMTQqujH/CLev2uajEZ13nLeLW36UcLZKBlHjKLvL9DzSI/bYGpegSa4zJyFOp5ULkP/UtuJXizguaEa0z3zgfT9e+9GeNOItO+v4KOn8sAibvWvylMmPdRTGLjRXlNDSY4ElA8QMggWQva1u2uIizFQU7uG1tzwjNbhur+06T/azNO5sDqqEKL2tc+LqVvSlm6bTNGM6/bLHYsFsRacpEV9nixlHpMxFqY9DHQmm3RTy0h9Xv/eJGduK3jqW4npOnmo+kHsYp6yTLEBZ4jZTRDMDbh4BEGmLkmcbJmzgQJ8/Rv1Eykopkz4m6P2OoaT71aYZ2+rqa2EOdgvM1f8xYXAurgNoII4sKUyEdRfMggECE+6zywb/GZGF7NgTpqJmkR+CzhNiv/zo0eg5pfnJs7SUn4RohnQFe/xNsKoPpzxffUkc0F8e7XPDExUGr9hWrj2D6HLDn/ai30t2T5xF5c5f7bBnn7jckpVqR4rvRWG6x2+cNp3T7bI1ppmjYJRk2Ay06rermI4zaZkqYi8ky25Cuwsm6w8n3SZ7sCWJkAgYxkAIEKZhauM1N6lvYOZFDs8Uaw3WwRBs+DP93hIMm38U2+YqkVHu3XODuw3wDJrYFP3WKO4nS9XTMI/KXpnHKPBlgSgRlL0DiQiLzsIO7rCL4d2iVlnTEc/l6sP9eOhTIOB7kSahBL/SE23mTXVYKUJZFcx1XKEBlLeGsiWIBIYmRFWA+a3JS8HwX4BS/PFg+IL4gQmxoSM2yEyuwZ3Xkm7HM31yNlniXAam6NgwVXCbcxtjcZajne6f+9Vt3kqPTgRElIXKC5/74E2dsDGQ8qzfVDJGx2pjfuyDgOgMvVaL6juDNmFDyXFGSAzDSZWbRZByL841haAkjcPNdcrtC0Ynx6X0Gfm9FxJ6fmunejxwrA1OmJ/RI5t1/p89iFqkpk1usvbIT/+3GVblu7V2CQ3iI1V3XIL/Og+l29wUtMXrkmmJvwtxIvp/GgGSJ4AVhQBhh1RSl1kZ0xYOSHt76dObT0TvGe44fhyFGzy6hatMqhCtmh4AQW2TUw/Ch1RfkG/y2ZTccnr1Zo18rKR6dG5iz4YyJsup0GmzpAkA0bBhR+KTbRDt7vUntCCUUx2F5wX9EATQ53ujeP1sexRO+rMO85wv1f+ZDU8uoRV7KAPySr+G40vhmYxnx/OUm+it5wBkN5n0GY/9pkJBLAOXGUIyPARvq9Dh9m282wKE3rDej8ULOvBWr2ACiWA//ceIF50NPHNGsF+R3qPG9a4gTqSJ6KxtDnj8m0+Xd0dkRg/OPHtjeQF4HfCE8p+f23XEJzyxC4F3unTIPRR4dYQbokLiAv41/hZxqmi7/JEcWwZ+FS/3PjeSl8ZoPGqdnJX942sQe1anL6SUyDli6FWWJ9tFOaAqQfUmVYrbdzk5ZxWMXGjselssYnHL3MyKiLjckA6LVIyxdnCGwXQiXQ9QtVDQ1QYaGfWoy4iQcJkbSowU1BjByXIYIsPshihtcymxXVkZExTpIyaQrVQtsFzYSyDsNhvYPD5RhPlFROyzfoZVEKdjeKV5F1ZRqOc0pKdkztR0MkUFznAONTA1uoYQ+dWpchKMtdgO1FHvh4Hw2QqRUZI/GCD91otyzmK6kTNOlnPsrBxND4KBNW2Qn2IcX1c5isvsZajBLtEg0U1MGjz9NQR/gbhnZM9Xox/ICtMeoi/GzP7RfFfyoZBMI03CQx9ehEZbEmnUICpr5/Zhp9lgcsS0lCuYI03Wply31sHIV9F4tz5Ls1nD+r6uCBCvSw083GH4J1xqglvblgjMi6rw2JQo4CBbZZPdgMKA15cBhM+PPDPeKjKw0qSxN2aDrLnXK8lMGPABGcQ5dFbp9BuVYjMXQI6UAIObojQ25zQhemcn8FNPRdwVLfLz60RvjyxSjLRpO/RtCtJxroR3vWhv1OMXdiylRYjqiwKhrOoVsdjdbOzhGMaHcf369rJPVRzvvyuDnmvxyjT192HxG2xusReXMkyV8svYYfIrwWSVvWQ3MAOw7DhIL70kkWU9xkLmuxMt7RdFWxzxo767AIyOfBOubJd4H/FWFpWqhkrs/79GeIJDHFJvCNdTBfaOfjVPNQKRZGG9HWsA6nmN9jkhOayRzt0w6fcXyUstI+bM/nb/AH7GmHuT5FfqZlmZHbFm7ww1StUHyFEai6KWruwZ6EUFStkde0Y1fuIWdUd2SPBZuik/k9iEZ2tI3zujdc7lt9UbeSiL46T5mZTzttrsyRp2s6cw8KNUOabHHVPdcaz1GJffhPUdX35aqiiZ6ZmshwmeC4tlc/G0piDDXkzNMambwz3r9EY2e0FI7eCLE/Qp5aVaWCweYQrcNac7We6Fis8JLEXV4+oC7YtKS0eENZ8MRg3ATMIoKNU33sAd3daQJiDn8kFFE6vciJo0TEbNPdMQcxKlIaNYIPy6G1kwZAABMcc7E1HjiviE/eZj7cslyNvuP/EEj+XbyNNBydWDKYPaeLMFR16w2DA1dG8h2h8xT5+DJAf7ox4zGV1zdOzk0Dxs3QoTsW/3hS1Mq4UDdWCD+B3mOwq1W0F27NW83AYk4PA/GUCBV9PrvTvNPi2ztvGS32GmI8lpU3KoEN6hGolCNzy6n4USJcug1zVo7ckWzb9Gf6UwhqI3IeCEZm8T+hze/BKvr/+gllwnFUYmyHLhBlP7GnOG634aiHURi2LjmIkhTuGjIu7FgUMlqwc+dXbG76A4PGoE8mKvEACwozf4QW+0Bz5NquKZFLJI8B+tinzRMmWfX60UbiwMqlc++9kVxgNeaGpgdJaAIpbf2XIchYJaALKuMRqEw6fn6YBOGO+NzJ5jI/UuLcLoUAcRc3xw7ZJ2iHyvthG/DeTshB4BgSRciRcUDciQhphWexvB6EfqU5/UKP0wwW77s0BkMTViT8yHDLSPbFoOquKUQN/6DM+y5r8n8ZBpaWj3dIEPDSZi4Et8kNXeH27PwB7Ost4rBSDyYtn3ylPnRUYqj2wPKzBhLAzTlrF7a0XTHc642AXAjtqcJ/I8bqBzrS1oBxBcYVdbUmVDZRo856+Y/JPw6Y9CvLHylTyitI8Cjybx8xP085BlSiLpXtgYT0afqRXTQbdHKCtn1CSXFVgc7xZVuyo1z+yY3cDRe9X++XuDmWAFgS5kv3vc8H43pKbDYfK9a+TE0waq31ptloN16flVzMMIE2bf9MUp5x9A8OqywiLvWjBh7VkANnX5q4PLy7OcXVdPazNPJoYm9lR8ZRBqEoywCku6dsbFA6c/lLVo1gJ0xge9lN82wMgLcEmNkavDDn9SewXKL317ema6Wb0a/XVFHFOrIYlAhogK0SxYW5sSnTEgK/G1UG1QOLPRbgcmsLFqugBlmdsK3uzj+7ZbwS96OZI0AsYU8afe1MBhmcB/5fikaa4zJ3drqjeI/OyajcaMvi0ZcFDQC2UDS7EeCDfFkHEryj/i7Kpsm1hvccLKVwkp0QytHjyrQPJXmI4pPhZkYia613okhqh2PjhuLOfBt2NMpyJstSiloeAqliX51Zi5ENq/iW2q7VALYEFsajCPzCO00IYa3EsekKPjd+oW3mv9KSci0a4J8LPte7i21dmVw6UyXBsIW9VAwwIuT2pd6oyes5dYdMNCKg7/UoOuCb6IGLT+nc6T+RZssU434yuKEznXQTJ7oDep/rm14A75H5uVqa6FE5DuyGt4xocZEoM2fGA0mwT18KyAGfFyhkS2fVzd8coTWUKJH+j3f6bMccHpZ+BwRjNRF02iSOxj23QAPdAviT74E7ce/7NB/v20yYZugqfZmkUi8i97c3C/FOVOlZvF4gOo242T8o6sv1r1O1m60RvPTZRt+4OSTwTlRn8yP/L6+2Af8qo1WPMK5FKIM3qAdk457QbNYwbYq2m/gLeFoP8/FYg++TI4VEoqYsYmbhbPNopJc79lU5CyB1KwRxrnb/SI4dbY63zZikh0rQwxieunYVJ34RZTGEh5lJi0lFHc+NdoJHo+FN/ycTQfQfLVop3vhFfNXTUqcp7vnX3EBnmukTgZCZY5AwSrPGa/itaCZb8VAVchR1m+SEBFvNbxp9962cgNLeqTT3TYpFy3MVTuCd7r3nzG5Lm645pxD83o6V5W5T0QTDZZ+nwjFjZForjlJFjhoPrp/w5rAIxl4JB4s0Odt9Di7BYyXTJfqNz/1z20GBzh7Fl8mesSDb6ydKMuIKeTGt03DSdjTrIvPBkKTPNT7sNJ6j/vztYn3IFx4JSKBRSlncWbdxDSCDO90Q/SX+0qgStwEYUlriT37sFIPF9xkj4nYi/f0j3Z/stuSEthK3hGBCXgckaYU5kAKSxRsq02W+iGNLcIo4p9v9uyrKzjhkZ1CaDx7jq1RSNOe7Wv9fcGZQKFWS4/bGYlWcf18KHzgIiHKdwcfTvumPwwBV+Rd8UToA45AgCYItsFdtoXJqsLcKDs9WclCQSDEV5+kZCEBpGEdTbWnb4F53uaI2XKBepYW3ad6/ccXQnd/PiHOXmUjkvdPo23Tqps1FcLijOP028Zo8JzMQdWhdTzYCjVzy+HulCDJHjPsZaGxysU9QA81X2XUZBIVcfPWRuyZvvTih2QH8s7NRvOU8js/INjw4X1sSrsooshVLPkiqxIDOvxq17MT8kurZTonRMi1MgHc5JUzhzmsBQQ4jFfkRMK+sZZYHzbs1x9d0BBFGnRIIxWKFCmfw3SrskobSKSZEDe37EGS/LQINiEvKpgyVBJ/f1gffj/JDFSFQ73v7EVIcy9l5TWa/jgssvuOmiP41q9/akAmE2Ti6WcwmvzgOTM+L6/k+uDSIuvnlnh7+oksLcvEnaTGKjoQInubASmAdjlR0uXfZy6Tt31u0ObiBjf370bBTpSJlP5zr8siwxfr3MGKf4KctUWKAjXvC4V28hm631XNmoze54gN+xCahn+Yx5HkPm8bCst7LMceGBcYCTWFLmIKaLc8CjiIckLARrzIETyP0WWR846bzP2bwQcTkgKCoWJNmmiUr5sbI9dhw3PZHhJe5Hu5U4ZKQqXg9Wb1sn4blyJHGDy+QqKqSan7FCvLq8l05j7elmdFGOrrcfF0XlaYKnB1dIIH4dmdukPT0pfX7JaX6CIDP0azWvFCCoLsfGBVmDzqZC0SXX/U1xx0StYgY2d2KkUBeKZia46FHzyu9QM/eeX/cz6kxgYXMBlR2Rxq70JsFbyaBD91qf43qLcXriVNa7KdFkq6Bgu8S9Nh8hptyxPUxkPnNFhEzrPVgXPt5YsUu/wYh2nrgNCDOUHNagl6QdvvQlmaXFKOqcjFcSGf3gD7tjzBgCSay5hbFufvMFSp4muyFdFGaToDl+Sh4WyGRbVE/GhAgXo+iMjzcUz5dK7cP2ZrTklm2piFeLa197Q9wTVWvDQg2VNA10rnp3vvQOTXUW1HumsOntOlx9bnoPje5EFSvyJRJcZBK++SwV5kNXvdzOEoaUpMXJl6/npm/zse4n2xzFz9Y9RIIXw+xGS7SmGzu0x1I0HwffB/hJ6j1GxW6nr3QfU3pAGUteQi3xGHHEbO4gdG0nh+SEyFaHuMVzut4+0Fzy5UJGHZfGq+vbgq01CIaW6N1izvM+9bEztQlixNuESjw7gf/0fxCxREAcVdXHQ6R48vj60cplYzugXpYj2FyHd12lrviXStq7jhgVJFefsdNfk386ohts1ucDoc9D3U7YQxWVi9UhMJRMFF8a783xsMYOwRmgvsox8C49AKKlnJERjxOcQZsfvp/JUOXyXqBeMutjfQMtrkWwP7scM0CadMlSRQIW26rLPvm7eJnnuu0+MnIY+SiL/PJq/x8iZ96AVQfxaXpT7+lVjj0MQsf7141titTJkE7Xk7Pi9uSBQb63svPTzpt5ORMMz8hGnUXUtmRUTXHOO5tAZBArcwVd4aD8MolKjbC2HRTQxYaZhdci1NFvcSWsLKBe6dBV8DAfdp0yNBKPcj54LcN1Zm8za3/9fRlrEDoMy8OEJZ5CGVNVjcqNUadq9G1dFKc4AfAtN2nPcDtELbWpL/wGezpxypZwa1JYXK4wmMAipK4rOiuPsJtHsSrr0EhoYLgNrBKrifYXHNGdGqiPjPaGdrwNG7LknvLHKPklGnZvM6UsFerM8YJSD1aZ1DGD+kd7jiuBljUXWMwXiKVGArUf7MRtahtuCJJeHYw9arwijltwd0XDmXM+9zUmhC09zdYOazcEipUz5XmRU9SLboxAnNDI/qIrBzu0JHp1DIbxW20La3cqgRdVLz/BFpVXbEltNi/NxagoQb4uFayo1mDy9w32bdOtFTKhkQTxGtjHlkLbDoiNysHk622Nfv4b/OwUTSUf7MI3FMhNtWYhbZ7Oc1cxINVz8hEwxb4uOcuTzHV9WCfrvJGx3eOl7goZieGzg1ixMs5C1LgkD87y+hSuK3JnGKBB1q8SpJ0U8xVPY5dDvaU93V/XtiURehNKIf15g2sDKzHHHwJTdLoSbmUVl8g5QIzx39n1beoRC09lOjA3qu2cKNGZKN/ecveElIEqkUs8K0+ccP3JFyhPOv8KmhkH2xWuyA8KtVWnZpnTXvAapGVlFn2FOxqFfC2wYqV51+MGWQ7EWmr5t/uf4p8qxF/u/5zdaPxj3Djm8LFXqdlz3g+Ybxlw9s1uMqBzOJkOCb48ebtCo4WBGmftnTnVA0G23/E+/rtnvDJypo8p3oWi+1kMxO4vmDmEFwy1W1y69HMdpMEZBfmn2TXecncIMHvgIwRHK2MdMDWD9KiVtReN7j92V+KJkn9/Qe+e0sPdZf6vipReYaFAHKiBMJhYP4nLJiSlwh8prtxhkmaOuw+EdwO8DfFXeUI11U8WcyJgk7bWax8NbZrP79BQAngJ21NBcN7zx1QpGO3CrPJWhsjyifWqGB8usVlD3ZCubffTPjAqL0wyEHWBVUqM0K2UtZJ1SkhovF6yN2PsDzAIM4KNcfbGMx/nIuFuNW+iXUYbK0h8Nz6FkCk9ssTyE/kJ/keP1W0Z+i4wt+drPstbkXIVahfeJLedHD7cdyDA80T1jKnUxXZ5zGZSBm3eYAPBadPbSR03gVwt2e1DxdBhyW2/RlFHQBq+L6vKXUWv2b0NVlW4BK6Pe8t2+lSVvlElLNwsdnZH1hueHvh38CWj+4jmBGf44Z4lszOLBPINQQlkTHqtKn9ZeAscQuIXvsfOHGryr+luw5O7sYzgJw3NHM3XvlZvBz7o9enA5dkiGxcZa4BSUHVvJatr1Nu/pGn4ioVRQY8vex3nF3TFo1bJfS387lc3nPX29r8ZtbHGVBsSkkycFwlJd5C+Sn7P+w9WHlvXdHF13ekaYvguP/9ICny06sMfggWb4OdcXEibze6N+ua46dzK/BjDvtf2lANnDfNhW0LnJQ37GHX4PYQkuEABgWz7dVHgwkh+qHpTIoIPOCFdWMEbKHPKQJxu6CKvu7DK4Qu9xi1dqOalf9JT14IL89VfSMJsKoN8FRrL/BdNxcQk5gc0ASLl6+xVlzyJvxC5bFf62vAHaaP8Cd5gB5WundJvLAbK+e3iYmxDiJ4YohJNCI16f0/OIx1ExWM1T6MLE7xGwQ5SAPBNFgCtYCj8y27lU1dhFANxF6yKFY7TyYZz+2IaiXNS+CAqz0CV979AsprZhsPMQjpFbtXHVl6mWvyVw8z458NLp3YE2CYG3qIHLEJX1aRE3tpXbEBqC6BY1Pcl0qaNQgVu7X/3sg4kVHfufE20kr2WcTArK33Cdubqk5kVNnHbt/OE+OmKDJrTVwcH5S0PYKUsjOIrvdex/Or9hhlqvRqbeCuu4gs7DzmNhO/PH3Ii3IFYwLy+NNuz+FZKTyRLnJdpc5zK2LLHtnitOcetYWlCaUGy/CRWRS1g1F2OXAFfWeUbFSldKAIMAfcieJ7Q73zNo7UHcKLYn9isZHuACA4FJdQ4RCVEPn3OVtz1QkSJ1oPO72pVesCVwVdJNRrTpwiugWQHniQs0Ew1vYkQwb6fswgbb6vEmgwLVaR0KIQwE/t/eKNTLPdmYHQ+5/iLj02o9Ez2+GASN8Hd0JwHEGdqqSCLqGB0oN4y9+a2Wl7NcY7kFEkz7yhPvci3eW6dRXYzQZmHAYcWWcr5Ukbjvw4IcipOnng1luiYgorLawerCjxkiYb0HhdEK0r10ITzQLrkdkOROwUGeLAWI9ou6fAQ/ISg+7v/kHBOGtkH0cC9WIJW660mpuY2nPXkMFpDobWw852OVpnKnBKz9ZdGzAc+PKfKSxJbiL9sHaI9AJg9b3OmiGGppcFQUYGvqbrv+0vWLKa7wJrz57pSQST6wRsujuxBmsK3xeV8O4MTMMEt7RbAp4V5bD64uQKv/lfNAGGkdGPh+4OFdwTRiIXiOWwpYD5WV3aJsOGezwVah2cLyPX1YWA9LJ/9XGQaAXOEY+v1reM6679RuHVOXw5EUrYeeh+lY7FgDVn733BQ7GrYDWpwQP44rayrvI42miCbDDCUBFVwKAuLge+9ikPk6XziZKUuXFnh2UatctIF9SMDYT9JSXA9BHtllKTspnMjLkW8hP57SiCFNjzmNLj2tRvQ1bU1/EbKAYIzcyVHsHenINbo3jX28IOON9XlUCandCfFoZGmtMdqGll9kt1uNPFZZQfn2ahugcSNn5QXJYDiwWMfmBEK3/fwkvzfUan+AjVV/aOFOKVYycfqtF3OVldlbj49wu5TgF416L7p9ScdYER1KuB4Mfjfj2XBsU7AcK3ooaFKrAEjtEzfRm7heoTXwTP7TPq5sbvQrtpqsQil6+tT2O7JhsuUwIpGrLjdYKA3q6LWhX4yb6w1rnO/fCrgZasKTzSx3+EMGaTDrgx/Z9LrpDyIqJrqnExaHPO4dgzjSoEcgNqKwgScGpSwLpSEGWUEj2qBVPVh/2/+HGwCG6eECT14RIcbBVhmcPme01vvFkcnjFQihoBLfZ1i3O0oPCs6FB1ctetTepEQ6lHNd0RELJt6Fp8bRZTSMlgbJQI9vxWoXQMhkgBRG0uJCiHaCI1SVNcSycVRWte3Ov3KneftqGtDjohrb1MR11JfXeKczOfzmMd6RK18kibP9NwfMtjntD3iTj4IaZcF7GwNjlSBdDiwc+2sxuokwOzF6iRwTP0UnKGwD5Vk8/ne20PR8Yss1GEvjhRoaTeG/ZlhqpUZNDmsD0nFcWjBb762kyekOJZ/EEbcue41bR4lmKU8kWt8tu/4BzNLzzkAV9vz+S5cbINNfVUhwFx/8q2xsGdgaSNqNsoVYLIIn2VSFHQY1XSXmz2xOQIzo4AdMCv86dzt1dkOIcRz9quxQ6QVshbqTRztD4HQTEPGOy07qRdDCfoNQW6pbIJrNNKMiLZd53icY+rt78M1EHyrP7vQCtmPIslaNoKAJGHdZ5Sl9liynXYLCHgGnoXxDlY7WcGeKMzuiXD+/HGM3AC2GhcpJCJoDCFfsn46SlNqzWM18i+OFsMrh9tafixnRASu6NRHjoMPZ8JAUywkvz/7WbSLjh/dWyHue3cc1XlgtcXdaOLwkwL+vMtZEaWyi0jCQSfSpjOCWjHH4vksTv0n1iyd55hoUeIPRtdJhTLR4fGz8qaHkrVUgAEsZOykynfh8zZ/NM9yWTdNHyBT2LMKhemyKtjvTFDBNHepYKM2WONuU862MWk5FOOSgzYdZMWD9rG54w6mSFMos/G647b7LqLucG/fvjg3TpJLVGzNCBlmg5WaToXlYTzb0B+J4aJqaAZ6hj6Z6foys8ofPIEE0gRolSDkTscQ1wEl3C8qmbSSHrKnO+j+bkCbyGMW8+ouOM6HN89Vv6H5gDaysKy3/UkEmYOK/YGLIKV7Qa/9upC2elyhYdfCj1Ba/MMHUEibjIwesVXwNN4upCqqv0PC7Ps4V+pk28q6nxrZtSbjoAHEW1ZoZ26Hr6bZM5W/7yg4y+hP+KvEKmecSzUq6WBdT2iXYlAgKVKfP/oRz50lwEIxOPBnej+QBDWebn6Qq2U1ALn+bUtShcGE9nvGjenZyoavqF64VYeC7VwpMccp5clHiH/3m3UTPrTnGcUlf9oD22s25siBrpIdHPZ6k+dyyHCmf2dlN+zbgu9PgwyUu7gSFyROy9nvoFZIIarNTUNisoq157FxNWa7mCJ2zewidvr84Y8jm26FCAuD42lAJnzWmBHh6ptAsWLpLhz7+YAY6e00Vx2OfDNtNJcJG7wWuNLJGvT2oXvycve1HxYGWsZcZYRj4SpMGCloZ86ZyvbFIKTS4uYYvVMGgfWiAOcRUOZ4rikBEoAskxLRDjp1aKg/H/YsiNPey3lbIND2dq0BxJpPQLF6BSfKQ4mUr8F6P7GUSeUDY4aOfZreVjvUtrHzZoiJ3/3QABx/LElreZyk1339BL3UWoGayMTHYSat9SCUZPQhMPey8b6xV0DIra7pqRIBM0hRwXV6hGcf+y8eJPwOwNKKnQdKg0hFHr7DYv4mlcNRadoBbIIuM/crBtOKy5x9KlPLCW1pDcjHetoXETUHtmUBLI0bIP/oOZ9cl2+NT+MbfuRdSfX5w2jrlkYSCOzEVJDzJUkK07OkOg0FhDc0s49qqvXkpibLf1rfR3NNB7wPEOWsSBAO1kQsTJzHov+/wNKQdU/CfGK2atgsTasHjdwDKHsoa07WYHVSe88JErqrJYdO9VuHD7cmpgAubxfHRzaDU39i4ZCaAQcl6DZx1EIwmFBwMsPF/AGl7gr95BPm4POjc+RGmquiYdvp+TFgUl86vj9x/IGqUxp5UkayQBc621zA6OQSzDWpWS8VKZLXXp4VR1bEm0mkbpKQo8NsAqH1xl1Ct8Gda15Hdan1DP+RDXegoSXU0v4DJtLnr6JbAXMccV3HMPxPs1JQNges37Yj9MvLMCQutRn4WXx7/Zp4Kt7SnZJtKz8u8+DZonKD4KhfT3q7SuLWVqN+U+Wu6G+4w6xI68mWQGg2veM8ypLJBAjuJ22Rwa8KSiydbNDBV1jyDI13SvwTi42KTI74FulzbrChVBSpaP2bBwEIuet33bQBL1LmgZAAOMYc5eEf77kTFwBgt5+FS+aqwq4dAOVKyNQw4SUSwfUmlKNDkru+os3vawegzj/gvF5JZV/HGgvL46YOhsbSy57tq2ndNLpGcqPIk7I9VUQOeA7M2hcY/m5JLSriLkcR7Fdm6NvNLkrqfv1kVP4FM9N327fCc8ZGh3RHT+MFzhxfZON/vct4JMWoW+w1NV/Ah/84oQQApevjBaVPbaExgo7SYnaankywgKLVrPLHLH99hOSULFXjcOwjGQmQydii2En+kTDv9iDPLGGOrd6y52WhadRVnctuCzw+WTCOwOvRXgyR+bO6TWBVCbkuXvmUuZmSgTE60UsEvWOv1yEPpM3ialPhU1MPnowOQufVt/GsIA9aVEEqjgx60YAhR3Qd58zHNAT5ZcAIo8qKyYbQSA1CgT7E8mkc7pX4XIsFKfra8CC2CF2WEj/Hy3ztBjUT38cHfnfUS+STk1YewURQbevevalw1HUePCvK5o6stMciFfOi3hUzhJsgGNqpvYd1/tdQTZGzcurZ/ZtEKqaq5T+clTSboSljV8RyQOQDhblZ52bXW7L/1AgG9XLekuW0hVkR/FYI/eYCdn7zsAbRax3QAMh9/c6pPNduADJ456TBM65uvdt/WTawcmY7cOn+epVT403qND89Cx0oyd7PbM1iSSjj4Tx7hKQ1yOoiTXzoElpqhgN/k23FfOv9Bc4aYPLSNaU96jMlNIO2QjKobpIQe35qY2eoCn8Hcc2NXE9vGpudk9dKgipI+zyuUabyqzmh+qUfydQxVz4/nf8+7pURHST6N/U3PakzQ0QE0rHEoLYNuCOZTiLj6dJL3np0jn+LKIe4wm4x055oA1WrmOMcJRERPEb1OMKzFBNVz0wM6j4vRrCwVbhXoiaDAQAqWmjsefX8dSXOS4QhTZBrMKe/nLNzjaPnOO9JCiG9u2GIvR4ZQlBrzd0wfkj4iawQdgDwWTEAWqlJgqNjzLIaO7TTYbS1+u/2BRhOq8x2vYvF2J8nVLxR46bxA09Fgp09EsYNNxK96bO8TcyRRovzvwhrhb6YoTuhb4ccVPOuhYzUsKRVxeWDnUtmf14qVI/+3Ggf7ZFDolJodYtoyoEI0DziHfGorvg8BgPSzJI/YxVHAKe2K7SfNgOtlkN0rjEzfjh/sJ80XoFZDePrWEfrVdyI/vnDOQReP0w57jJiou7Jn5DyCrPuz+kqfE/sJEHPg7SqSyfSQVeX+tUgQzeo/jtKY+rpLugjAPx/brXLKjue7rF+PegUkaryRVPFP0/hTwOPYAUSjeNK8mziZ7Egoe17YeldUb512i+a3ETDKEZHUqMc1Us+F+umlahSyfADOm3pcX+QlrryQ28LMgMvNU5/PKYX77BLyL5cT6DzLAkyIm59HWauus+ysqnHiZixT27mWVKtFjb+TSOMCJ72xGPWop4TUO6L+DxvsqyV5XhWJFbVelJf5/mCc4XUbuSupfr7PfgfN32qj/VC0Tq49ekYzGe14GgxrV6uKHBhOOm1KvherTUo2NDZ9dI1bjCm/sgD5trAG2WsxFu1Pr4kNn1P6J7yfPytRzUaSVsdSAwLhtmoIZDlbH2hbLjDi1U7QXZ9cag4EK1CLJISednbwBpke5VfBwfNpJolHCDqx7xrxhsIionyXZtO5u/kAXMFGJPxLgs2vJeAgUNkhDWFEWXnOI3ddi9BvIU+REOQrTYtTnxxH5ziW99/uFdSA+cGnuAHs8UX9gBkolFHcLEqyZmyThzCqA5dQ4QBJyS1ISu84BRYBZms+5eERr/fcoGLT6zBnK0ZrRyYhb5UbPt4p37bdFaZWZ7Ajm7e6T7kYTmfrzM/wNpAdQ6aLmh/sCdyc9Kpu3tWbciRRDrhZ0Zv0NRBSqHejir932oj/o2kuIdfwPP7If7DeJKm7AYN3E65ATZf94hzEydbmGOGg8cwj8XsAq7D1kSy5U8hQjAptYwmNmf8FG0bJ+KqwuBLkgXBSfvMj9PKm4V//i/Stw6ZipjpbpZk7FRrV6Ye+K4EIi27tn7WLZfvocYBb7YkQrcsK5qkpF74GHvDWSxc/NWE6s+lODHMUWo4h6ua7Yk4xCBW8gmG1clHquEyFC1TpBu7clhAshaM0JhLqYC60RITcwVpn1YaGRjDmpyHvB1cj2k+jUWPkFOExRsHp4W1jDFGSUGhjVAI1ZNeHfISH+gRQRpMEv7n6jBxNrA7v5NuzO4B0Av/t2mZ/g5OHWaQ4Kg9d8PjIwXxuunaw/0OJOfFU3HsuKf9FJpFFuzP8Ao6JhRju7phZYuVP5ZvvIh0G/XID13Hdddux7kY9U4hbqWJDXVukEEdAKzZ8Alp8R83v1+IIRPtL+CuEQ1pDXfLAw/VnUUeWdUIQAbVYBD3ZH9vcZF/6YjzaJMOI2x3ZQAGA3tYjYBV0YLqYCWPoSusk6GXsX/+s/9lCol8dqb45gIL63rUyBZdL2Hp04B2aTX9e0BYG10f5KKd81lHNaK0Fx36XUDP+hU5a+HZAIaZEcmHq7ODu/EK8TH8HEW8m8D/NEVccnodwYSlmHs8L6xIsbpbb3dtvQ9tfPmZugob4OsN2vvAeen7/rw4CmKWsT+3E1vK0WNcor1w1gvtvJMwX7ug1bzgx2A99kVS3p91iEtsRrA27GRnJaj+zz/RH/yurGELJoE9KsYziH2W4lT89vBinimlubFR4tWrySIZVAJu4yFqztMRSHfBWxP3PnN8+QXwEgY6i+n7NgGg/zyekgfKCh6fwzYgS3/sifHMOX0g5z7lS6itNcRxxgGt0pUqyuaz+TlWuNW54nd2KZo+43V5L0Bif3MCnUGKCaMJ6DjC4CO3MIdOn4Uy8dq2csJuEgNErqYDM97clNLgYc189A34vJ5cvP4uxFoGJn1XEoM/b6BciBPNPAMDm6izKXJefhWwAfcBIZUbT79Re4gAZGKVwUY1K/Wtsx8ky8miGAWh6gC08We0pguCqQsGUoMRydCUtdMMwGNXSFZYGrtDIIfhbYgniUbUp7inQnjbR2Pxt0B/vSHyJUy37ge9SoIAN4ARdoX4m4LYxvsfz1ldCcYRcF25bAgK3AjTh5VsdzLiNQWUDHhtRNdWnZLK/ueFn1koyRxWc/ChNFi4sfxvaQEHl8VM1P+BsBDiMhy7qQrcSpPfWFpacSafhwXmiuSQDqYFrpEMDv0TTw9zFAe9VVhilpqoO5B6pD3DP6cjcBpyBwWqD7rIOxqZXQ8MAUz3k4+fmZVr9SReDJ2xJfff1qHLGfPXwWqbeOM6zsP6B/Aw+8/sdoQdhNo3YpaSHWC5Z2S6clX12AW2eY8TK4cC6ynsJitg/q+bo7MBYif/KEczaO8NYrRNIVaQZLtyEYfIPysrg7QQuupBW6Z+T96KCI8Rgk49BJNSnjLwx3QfSvRk2jMaqkHWQwk7qHLmt7+HpIVejRZ6bdtfvDE/EuFWdaDedw/tpARSbcc+rgP1NV8azfwKrvUPxjktCEfMRUc6jw1zSDZT/QfjPZAAFqoJz4blLaRDiSi7Qsig0OlsG7fZKjjMZaR3kkmo3gxFBnkotKAqWwRHsWRx8B4T+8WCN5ijHCu8vM/38SfIk5mHxrKuSv1d4qTDoEN2pr6MlCtYqvWVHwzOqwggStCf596kMkmN/wYc12Kxk2J6IzpW3Ek2LxttFjMA4h7Wd3IS+j9p0feVmDOjrwYUhB0M11yjPZJrfjLe6McrSBBqx0xbVxya2hP2qANZeRp7WjIQt8vbdEXuIzP9T/3K/9QwVwO+8AifY4J4vW69yjUuuRzoxa6Xms0lExK6emTWjkMzATAQLxpOEA8AkCnQ8i6GAfqef2mGfMBe2qauCwQDM//0U35O/5d95Os4XBnpho9yd3BcWL709RaYhBOQhpYXfnnC4ImWiQLLxYvi4tLxi8iQkEkHcG2oS/UyIueB23jOWTv9SvQJiEozJ5MDK/JWhQU0S+46OFaYOBTjIMhLuEWGOFufhSrRB6Ug4w+ZAGs8NS4Wv2N7fzDwGWD1vvG0PDzO+1zsT+fsOmBvo+CkVakmnI+t5H91r7+4d3nbajz7E8IWwN6io+YkLSKosLSxAYnrD3AEe9RYxQ7w/FUwsKG3Y+p0PLeX+xxVllNnzOSyn9zCYvwedvZ5Qa3lwkIdqtB/TYQbR0FW6eoRUy9r5BpxnXPsHofSjtFibNA6hlNSmADan4oLAjQ8lMDJXch0jzhr5f5cpbrVoMjFw8ZPtXNnqF/Ax/XSpnNkevSDLoPBnjRvoe4m4I7CMfxcjLBp2byiPzdrDU57/cS7OeGL9rxUl2iIfVhDaA7dw1yjVbT9S2qs9PzfxI40qNrJuO9tj5WkRiA/OqPa0afaiEi6XOSZ1aCsHJemTHh4W6h38VPTDZisGKa8MqmNzEjVdrQTWjyWUgB5SrRipD6KDwgwcpCzWNa2giAKZpIy8GAgX/oa8a6MhRxGJ2PD9nJG/My6TpiTu/+Qevsj/zWcYmbna3Atthwi4g0Xo40lwSKShZ0CXrMJyocdhb3XFCM4ajuYozQEZE+8vPfqNhmeGXDizEdtEuQaZ6gGVarL9yU+GB69Wc+ZZjFoJCAwh3qXtPgnl8qEk09DCaQe0+Z3PEQqtFsz+kHlX+/J6DtXxTJSpxPVNZwd+rzrqaZMgoQIWdP93PY4nVu5HbjooAQcDPQOXbJ6/R/63dvx7fEEVT9M4TH3JV36J7UvCfTAjo1Ykvw/mzRCcbDBcnCMAU7SLFh4F7GWrJsvlCe3ks5wbjG9ChhjopYaslWkhCByvCnQYjezuev9NVOoabPPKzk842Sit+EPmKcyVCfZ3bHBwllR+S+RDcxoMlxVfBHUeKLoApGX8tRWJvfpxE9jcDpjekAjKCC+IzdBCyNjpSiatVGtJPEZUJxjFmVTZww9X6+kOT9emxqDMKjbGpXaD2cJ9DbGrLa52aux1dXWajJf+9pkTbT7dMpSR/TYs7ZHmgbgdqF1hsU55GE8JMFKa1ISjjNrb8lLXF3LlZ1+6UDyS8OIKgJztHgHO+FZaIpkwb2XIEsYE5A/ff1VVClKXB5LZVsbDBud/Xa419envtTlFw7KulNhxdf+OaLrrL/grdXDfuJ4Wc2zURIbUWCnU0v/e9cuN+eWnGI6CynPEq6K8rSxz/hFo7kKlSi5DNS+tQKhjz8U2qC+EUuIS21/wQMQQM+7SSa+vAHu0AFdqDh0FueoFN88FgiUusnUy7VbblrT4bNEwf89l/b7rTVHR77LbVJCLGr2VT2oTZX6GN3nnnrly9E4Aeptx7dPsnDNFFukL4bNdTX/3tHQ0RmSodwkMNIZj3e4F2Ay6GvByEa/Nmihu+/YYaghfvm1iyoUoqDeAo5DOyYBzExENtG9bg3aMGyDVu0eHdM/W7H7Ix16Wln7dTOZISbylACPmX6WPaN49u3K1AFk4q8AKFSg8JvkB0LR8tqyaVeTjomJtLo6s/0TBgu8FVdEMtMnYZt+OB/X0z3IY9RMUtgPKln07OemnHPa/xKFineBWLZrM0xuv7hCj9Zou5tzowT6kuv3k70L/uWjEDMCUTChg+XvTwzIrsxoineBlU1bQ4IBa8QWddvLTeljegsH/deVl+/LIXrdfgvihUTO1Cy+xxra3lefOkaAwFdIdWgACR5Mi+9F1bQj6ouazNuGffrtYlJ3M7yPqis5U8G3hdbuacVWQ3cjZh1b+6awyG55cRc0NN9IqA52EAD+zsG72sCCcbBM6gH2YUkLRzF+CToUIyiHNmO9ujnaph6YPiY0yOXF6G3zgLT+kdHUyFyDj+yYYSCMn/oE9DIjxKIMGltgXJh+a2bjOZRy2k+83BPhGxdJdhUzMKCknEmy5o0yooZMjT9Hab/2DzTupv2vtQjh43kp+0L5XadVpLzOC4sTZKQ56PWN1Atzn0EOsdhQWE+v0pGcEuFdUOfoBZvyQRHTK7c7G9Zztr1FtnwwjtTO/rgMM8DRrohkaxi+eKEbSzNdD3HUMVyxfmiGqLQxhek+pUSnZJAaaCJS6u+0A4MS4+g/PPm0vH0xV7eiijDH/iAhoRQQU1hWP2vShdqO2VbuCZMlnHUz9EnIJ2tvLwLCnWgXe0mpPpMKMQq8EE78lS2Vn18ft7IU+T2yi9M7BWwRg94G81cuvngz/1LYzmkuERPvR47wypivY8RGwqPZ66yspWKGtXdZ790JKd2bGIIOPl62QQVvfYgdSPRhmCJ+nDfFCsLdrf4kDZchikHHkZTjyNyVZ75z0E7SxyJqobIN1QfeSiImwPS8KpoH8uzoLtRR82ohIJsDNSuyTvyK3uYJVST69uZFSqyd55lEqZ/NhREZJpIWLk7d3Qel+iqDrNqa/6SLcwxbZ3USEDagt1xhTgNs/j1Yia88jaX29eT+ciKgHADSZ6lyr4TRcAEFVu1cbrD0WklyGTmYZ3udYnZ3dQsXAXGnPtHxW45GIGp1lWK689ykUfsbQotW6yyKe/TDd2K+GJS8bhWwQouPxzLglMuAsR9Bl+Qm8WfPm9ehrXVARXqg6Gd9Ec70U40Op74UQi4Zqx8w2ihk8BnYYgyr7GHgbeiD1PoPz4sEGnZOnCPCbzQvAireTuVWlRe2ilB9w5vOE2dWBuud//UAmyhgT5X+4amoid/0xaalc5JKFiPnx5bWEMjKEKPrI8fePsXSoQVoUdggib6G4+YwwIkbp1s9LFSKLf3s+SGmDPe4sQjUU+rqdo0U+CUzH1+7OEQcZ7PoAp0hduWkrAbXjYmOMZ8M6TgDmToGrHeWdJ72w62I+5wg5F7E+COP+bqtkZcTEX+sFseODV2ej9ELuZFzVE5Ly7cu2f84ct9JzBVkpc6kCZvsdDSDZ8wVvlN4dmv5Vl7ddO6PkWhfSuNYLstifOgIQTgCVcKxN6ym6co0js77ogpo1H4p0DSTgq/2lNMdl1d6duVCAE0QxsLIB/NOGwGwdQrSeBZ++t4+AsaJnZRycnhwpIWldUUBGvluSHhPczA8Vav680Se8q3qs6c2F+WgXOIT3CsV0JeLbXdTeQ5FBS/ZUqqNMGxKNP6ECD4FCpFVVCvy/5Br1kPIgqtUk5zdcQAfXo9HC3S8WzG8kbjXioBWctZ2DjBvlMrs8sFtdaPDTrpLf15K9yyDLxN10WkNm7kI1Wefhoo7K/JcapLnj9nZPae+KCnrWfNjw1rQKL8GZfu3HzzqgCACczChZvLBS+YTkWmfsvQSLPWthVu+X4lVGojLGfDrr3L67Y/fIC2RqvytjN8JMN5nHt8YYyqbvNFLX8aFo2ZekId8pjaPcj0q4NWILg8aISY8h/SSKz40G91u/WhnUNTzIQLjvY0D0DahSXFxaBlF9jLz5HJlhuC2jpdLIJmPFFDfPCU49swA5ur0bC54vDWo49oRvUrzZd9JwwLPmFm2kZ3P2+AyQqj/So4kJZUsdMvSw9AUTUy7q5Iu7A6Z7vx6Y6cfd3NUMCdQCdjVwgyjlhqHkzmvPExTaCUdALyrn7oJJ0o3e3k+oSmIrs+5KBMcaSNevgZ3/vJcTRmldQgp0IJg0Wrq8MVL48vhON0cmk7kEjuAXKcJd+5uIKIeXkgkoBe50bogfMTgV6W2kP35PuzWYJT6he8TrRks/T9wNaSrN6QthzfHRwWpGqZND4gqEI5tZYdUirzGkkdbLosnOIyNT0vGg2G1EzP7lBYdt75LMGz5EE1wytAFBXdfYltkua9mzX36T6l1K+dktvCfEDUhdktLl4+7dK9Fx1Ernq7xEeWsBxEoAsSflSYSOLyktcPh21YW7VngR2sBTgpzQjbfEwufSkiedFwD8Jt+tBTFwqIcReGak7Cq9W8bQ0/ECNwRuVX1mWGytOjH+yMB0e1Uuj1/UcigxwLp3GkCniRCVvjU3EWxV3QFcG9ycnoMFDwBGHCMkDfjtn4egdOG+2RnXzgzgiWiMtU8baP0eYstgqjlZAbAi7uerUgi8nUHnc9ch/bsUr0oMhuQFU9ATegIU8A/JcmXN1TCV6UTX6f5zbaTj37DOTI6mpXPAI87CnCEBHQ37P/KatSqRo6+gjJiZSjigguhsbyXxWBbjA51SeLAcB+6YBxu6sOzuFDTEobuOWLOY+7vZ4GEfLciRA2KV/Nj+x2/lqsqGQjCM+lqAwJ/qm15/l4LoqO11IZcyAE2bta6gTsgt2wY6YV+xZ5JbNwk1txvDbPnu7UHlAZA1Xf83HCTfCcvnUJrEqpOSg73yh5yWAk6FsiZW0DDhSyJ73cqhvWd/fE8iI7d8Vapl46/hBoVV2g4+uYIrEq5cih0Xb0amsldQfQNMLEFFl6KXRVFY/mleG5500bisVRuu+zifGT3jJ0UQpA5bzG73XRd5dXe1VHZY7L8oypEnj+Lkev83J4+0B9bZZU8lZweONH2mxYNRkU3EGo2Up02pNZwRM7lVnWTyGBZblJ4H2QSUxePrzWD8r/l0i5HhPGtw=="/>
  <p:tag name="MEKKOXMLTAGS" val="1"/>
</p:tagLst>
</file>

<file path=ppt/tags/tag15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57.xml><?xml version="1.0" encoding="utf-8"?>
<p:tagLst xmlns:a="http://schemas.openxmlformats.org/drawingml/2006/main" xmlns:r="http://schemas.openxmlformats.org/officeDocument/2006/relationships" xmlns:p="http://schemas.openxmlformats.org/presentationml/2006/main">
  <p:tag name="BTFPLAYOUTENABLED" val="1"/>
</p:tagLst>
</file>

<file path=ppt/tags/tag158.xml><?xml version="1.0" encoding="utf-8"?>
<p:tagLst xmlns:a="http://schemas.openxmlformats.org/drawingml/2006/main" xmlns:r="http://schemas.openxmlformats.org/officeDocument/2006/relationships" xmlns:p="http://schemas.openxmlformats.org/presentationml/2006/main">
  <p:tag name="BTFPLAYOUTENABLED" val="1"/>
</p:tagLst>
</file>

<file path=ppt/tags/tag159.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0.xml><?xml version="1.0" encoding="utf-8"?>
<p:tagLst xmlns:a="http://schemas.openxmlformats.org/drawingml/2006/main" xmlns:r="http://schemas.openxmlformats.org/officeDocument/2006/relationships" xmlns:p="http://schemas.openxmlformats.org/presentationml/2006/main">
  <p:tag name="BTFPLAYOUTENABLED" val="1"/>
</p:tagLst>
</file>

<file path=ppt/tags/tag161.xml><?xml version="1.0" encoding="utf-8"?>
<p:tagLst xmlns:a="http://schemas.openxmlformats.org/drawingml/2006/main" xmlns:r="http://schemas.openxmlformats.org/officeDocument/2006/relationships" xmlns:p="http://schemas.openxmlformats.org/presentationml/2006/main">
  <p:tag name="BTFPLAYOUTENABLED" val="1"/>
</p:tagLst>
</file>

<file path=ppt/tags/tag162.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V7V/wylEnRSjNa0bZedd8dnJHlkOO4+RNjakSGnVi7jD/N8ROs7VOMh169jSxP41MQh16egqbLOQz+1UMaeb+gWqP2gZ7Oms23rQxZNGRxUybyXVY2CYQ5XcVMkrieuC4STyPzGXUjGXwEewkH/ohhQbu/PQHHIpQRGStj6wWqUALqk6v9S/TwEKJgaJzKvwTcFsKreycM7dz5II7X/zsboqBcVNUwwaXv1JkN67BuBI2KPzQOlnmdNfNhtEiJV/pMaTTvphG2oR35sd4VYzFokYeqjzX4c00rKwuis/EDlm2+ODKAlGN8mg6UHkk1sLZQJ1C2PaAtowhhX/vu7APWdx2tpCQYMf9zKByBn//Xx5scYXDy8n7Y8BM5sxYogyykquwwpspHUF5lSWGa0wIMmMYMVk03hkbUZ7H725LrTNVj5KP6NtOHtBPNjXejji7FrIg3n7israoDs5KKiTtNxmDhoeHaJqMSakK9G1FZNFiNdjuzq9SBQT7c/05u+CB8CR0G9ATMXlzFYKx/FNP/Or+uVs1VjXhGygrSwssRyqIFG+hg/GroWyH9k23nAzPZwN08CqjYH66rvNZ3lZyxKyg53IFtNbno2aRqlV9S7VV+/hS6C9BH4R0FgRfg1QKjPx/PWKVKZwugy8GG7xYDAQqFkRvG/OeAF8pGs1gzfj6ZyGiaCYY8agThRj9bweo9d5c7JPUuK+rykCOWqlD6pVdEPsKbyqNt01TS9V9TYzDBAzpw7lI18nEv/YsNaBXYxgEKMu8wojrPbYA0UKZ0xB/iBPKMKfNgvZ8P1dIcvHPg6Uy9Sn4MwbdLHcmVprD9NHdP9SVi88+TEvk0Cz/FIviw29wUAwFBA+xHVvu5PSOX2xX+QtyMvL5JjGj6cpa/MXh/eteBWoI+JRNh2wB9ylaXMpx309+ii+UKLeuzWKElXn6I/n87+w3KCi8j45vLj/Mh+GiwP3npmFf/HY1CuNZ/CDFaoMl2rN7MOm6ylN+0IkkE1+GrE8D+SMyJbq/W4kKcKJl7rxhb2GyaDkWb7BkNM5E/XPE5yDPpck+dWeYp8FQhEwcsuucRFQ2pdqwF4kxAQ3qKgyg4MZvikX6mGdlQTBLTZMKLmPD4qwFmimiGmaVXKHIWbSFh8czIp1sgELdfD+CxuWKuf7JoDNO23NR3XtCa7GEsJGtET0BcACjHuZfi5OmxOo3Ymn6+0BPGj6CMWJPfFUnzQ/zRz2yQNHvEygw8ZTMNYTJ+qOs82+Z7qnP++cJTtgbK/1mDXsQlRbNfA42mau6mzeszAzhUyyb3WS8FuEZNUYno4FSgqf9y3s3ll6qGgoHUcU6/JnLsO2NCD+JyveSxGBdRpo3jp4TU4sqzw4FeWWC0v0EHjDFDw6pg+2gJobMKh3PC3KYiK345sGLSG5XM7aWW7su5UGhs4oA+rvlOk8OCdRtekn3hnGk4bSrUaPaWTAEGdVCenuoXqd7UGfSJ6UDzDHNQwHOP1TLiakoOzXgc2YcIf4nBm2e6wdNK8wpp7jdkS0vNjrBHwZN+2jJDhj//yquO6UugKtE/YmTxeHyc+uzNp4hLovpCIerT2wOyQeo9cr98ln4wRjB5I8GC05y9YouwZTS3ZcVqnw64tz+u5GDlCxO/Fnhnck8xuR86fw16ZlPToRIp0AKavhnqPZLq4cR4UuC2+0rrmmNv2Inb0+sE4dN4ZbgOI4EA6P8Lqf7/xuEN8eJi3KblgCkjdsvVixVwh1uvezTP0JcQ2mNmzumhWAPSVAmzNv/1lhhDk9tqD6+VOLtdHA0nru6j1HI4Gp2Wvb7tEFAbIcz03uJ4f8TwOgIvf7wAfUUZXU3Cf0wxxP6oRdRfZh0uSesTZPrlIzdB4d/D3bf8zcieaDcpNmx10ocZGE88GwpCw2MKEUhrpWH7m6V20CxRlInGNoK+/xBueYalm7nc10sVVHRvGaijZfqFrigeZLX9HZHIbRL5t82BqbzNahh7YRxk0LNF1NJCSBsf8PuIlL1CM2VVpGwN6JMM1Tdah8VA78mpGdKtIlFGz2hpOVqq6bI4st099YonNzAfuwJ2sHh+2snBEnSfDB2rGEsTzdJ7116/EtP65FNy5m+Jq+CIvRaRy0gUrt8NHE+f+1uj55FOM9AL7Zn/u/B9+/mYbTAS/QP5gvCX46KObXu0nDPEF+BnZOe1Gxd0t9a2pr/eFvHgCz4K9JvOxtG5xgnPlzK+ouzj5tpP1l+IfRPRbDCjbAN+l2o70DdSHSgHYLQfdrYPXLpvlVBZpEFllleG1dbIOe9SpFZ5V7RsiWyAatMceGwOsNCNfAynwqX+U5BFP9m8dNQCCCA3eE1+DiaQxF+9WWXjKNw4s9kG9hXzAQKgYr6uvfndAwDtz5BIns4TZNWS/wEAyuMjIyebumQnyOQR75Q1VDSUiUnOxtHEZw3tSb6mx9ti+qGrOT8SGUTLQ8n11IacvTTCxlSo2GMFK3Nt27VNH2DKFMmo42fREz2Ufi9iOhM05tnAPqKInVkUjayn0Mj0E6EtCjN9N99H6u3gLy+hdX/B9IfLYWwY81nZxnkIaZ0nygOToJ//XbOfz0TLxUBm6+pkPIvtfvyjk4tLM5r0dcDYzeLDgIstWox9PkGgPW11EjsLTVZa34Pvlo3aOsQeAvWNoUA79m+8LobpZMp/BjoKOeupPKxxai3E7/5/nbJ1U2EqU+TGaU4kzmlly73AQ+Hh/20xfSHt+q+/VZYR/OA3cjaGvv8PTWTc4PSYnkGE1UU4dqKI6c6z/XmNp4t/isP8TwzlPD9oUjc3515/EL309VCGNfOB473s/2HJ+ssZIANUiNd05SB6ElbVj5e1zbqjNPKeAaBLVDTmSR1i78LezJthL/tiU3QVGyLUbR01kohGT99gpBK592UOLpLhtXtR/Lh7iwu4ghmucCzXDpG6a1SaDjekrL8rZCYoKBhHtah2KLhyexmhsurxPf6kNDUAo0IaOKBtqGLLjCnhicOzQQimsdo1Jmo08NdVsjo0yjuK+c7iI6d6BxuQ5ufft+v17WjyjVbROzYnd9t6ybueH6b+y3DxrrOfBzqD07h6vXx1ALB76XMr4ZT7Szvy+tWMb0KHVDuHeQKFoFTRT5NxxCymgD+ZnyGr9kUhfo8a2RWJzWahDJTRr5fBUnN/JU/JW6D5MMaLn22S8x2fBeHJHD+PmLpSX+DcGikwG3+bt/T3g6chT0oKSroXgOODJKvRWXMnecAo+fSGZM+Namoxo6okaXvDCDarbXCRJE+wW51jQDvA4qX1eqCv67Ekn+qoz5CGYJdqkCEjE9cJDic4AZkMLdkDtRLN1FX98swoljyDmyLKOzxVWuQn9CQr+Yir2aXxZqAm+eeBrP0zLNeJdxnraIrcFttKlGfY6Vi4oVeDlmokPkNd2vh0961AliHSnOkZNjYHpFQoTdzEhgA94vKWmQ3zsRl0BqQ1QcqSJGRiXenXTDpzeSl+upNtvLso1d/VaRthDcwScMx3Rjh4kqN3HQyZlCQVrYhLoahIcdoFC6jPiF/GRbXDGifIh54XQBR7dxPWX9DAc32ryzO0hE9ATOrbCKyOuC8Y1qukKzepXsp87pWZJtRsxmSGaweeksbaOkqQBRoNS5YaETfVufsylLNZsHcDp96FEz09PXUnN3YxgkJr0y3lVwK9kCAn79AXkech6tZcqezfMNIcSlw9Vk1aFBVecXp073MmKHXYu0mws2qHrw3xg/XA8sJuA0lcl1gxwX26dLkrVbFuy7D5n9Um4ZHx5oYe3NjIUR/OFllDOjK3gBQmeOw0C+l5akO5zaKAFdwIlNxhpKvhJpyGdOZtrPfniyglwA0Mzp7x647dp2IQBuOR82KGx3c2e5A6bmqkR+bqyb9TrQuaX21BwkQ1t4AzBPv5jDM+p2j101dhb8u+RACoPKH3T3ZfgkaJMHaEDQsQn4sj+eH7PPM2P3D7y1V9TFXznP7M2wcMg9F8NRCCZES0663zI6Q+trqNYrg7X5/9OSEXCNylinF79wAc5A3fh6ds82OrIvCnmVqqnOlFy/ZV0KpYgmDKbodihuf+GiwSV8gpEK/IN6OWj3NmV4v7r0voCGz0MWPInZI6fYDGzILdemPscz6nI0BsHdBIZsZgbs8bbG38cAKkTAffhdJKC0YmpCitjPaj1tjQdZ/SFb/mrId0EszDy0Er32MMmvqH3mTurcD75jS71EXQd3/s13T81W/ZMQm43yEmLmm0Q6dUOxPxi8gv3i40Gcxje47iiY10vyV9lOHOHY7YowjPwL+21Mc+lPIL3yVr/fzrFd7FxuJnhfodzaKYNjBssDn67hcxc6DgEpg5vHBMkD/l84Q0gYaATqqoCj9lA0ZlZEhBM67+ts08dHU0jLozfgIrzA2TbQhbsPNUkxRhn2DEYqhPTd8fLeTF+2PLKr15V0O7i4tNdNJhr0PgqRWELxrbKz3VdxksLLISiy3AJM1TyjM1ZiroNXvQK/2uBlN1D78mDd5o+KXXY1KIx3ZBpy6dg6fGLb1C/qQ3TXp5rH3oH1fQWR0nVdyF+Jo1ScZTAPSLOZZavBP41YI/lNnnFM4LlQ2R9DkgHURVnxNqcRbHjdlOsRjNAVKwbB8wVzXw+zcmUzHpvqCWXNk6C4GAIDkMT9tuT9HrNGtq6dxPx3urltF0ZAtVd/58RiELDO+B6OuX1pXqHYlGHWZkbyxTo1tZOFx8pZCYWcGJYTo5tiD8tjRzq2x8aOIh+2BTdxQKQYWdhpwpUvABGSm4tkJ4RSVq39KI6VFNNaRuFvexR+6Sb7U4SKGwclv6MlEJ32f8ILNV+QiMAWyOo/a07jxnF2LZ35ud3CzXHTy2byP+lSNP07gLIa7v6nbapkdLF0enhFUzRZucdux5B0AHy7F8uz6SpRMRazvo67MKRIwbso0LBMxBibbKGfkIUnDfW4nHSvOEY7OT3wn63PEnJi+puKrHSP2KkCFg5gFJ9Zga3ikdF7l42qjjY22skt/AW6sflBJuZJE7UzrdxXOhZy1+Cov6A6G85Gs3qDSpMs+UA5wBkjv46HcodX4Y2Z5Xa2+qPfZrjBnBLgVGe9CTLQ+vYM9mvnXgEsNTvbhqIZIToz0GtvKlXQGH17hS4fMegGJ8ZMha6aOTqflv4oS7VM294aqwyvPbhmSVxYo91Aez0nirtfPWJaAJbzSPQ4upF28SAuBJNuu0YTJZl8SVbCzRc3XlNlMYw2VlJ7rztqugItQZ3R0ClwK71kxC1WBbGPKY5TFN2yNzZX/DwqaAeE+5PlTWkx2WFvBzddMTG3aOqowlTdbBWQPyAG1p0f/1P2JzfCp07IJCmM4+Z33JvpLdnAejoZtdSrfYLQJM2+0OB5osRIm+QlqQyDrHwb2Gp4qjmyXfW2ny9UiD+LMfTFLXRWhH9UaOX1WUcmOU63og22QdkAwv6+5l6yoD6ZUfpNaXgz9V9H6LJIOnMu3rVPNVXrE7/d6TVNtKo4ISFYe61lSdWUTypgbkDiBVQJKQKXQRI0Rd2Xp1RAxlmPTlEOcaatnZhjZgozpVr4ol+PaQgnBCY9bjNBKzyPkVvCzwhciC9yM7UQvAB3VXyzFoBLmSRB/gLY/vgR5eu/DZASjhsg1x4zBxZIVE8lkrSnN8jrwLESF4mtIyQM59uoddkYAOb1FwzRYP5vw/rm0FPjv5CiTiwdfOyoFArLkHEtVJId2cEjz/O3hUADyGBj/01sks42tOIqQ7R2Q3aUJMIpUlxLFEX91CpPBPzbm5BVTaxATJT5DmgGh+QvFZe98JK8NIYHNAqr+hY0lAZvbomiiYkjY7m+pSnz6D7L7tXRDYreRerrdqhKDHv6QwMyQ+vhz7u6sddHXW6OnKR2UUK0FbCKMGsDEOr7nETrwlhAB/ZC0iH/sW9VUsbtIBToo38F7pyQkqBdrGEAcU9vR3amebhFN8XQx6eHQRQ/WlBu3dX0lUohHThsCwwMwj9n34EZg4amhXfIXPe8zZG7ux54CuvPYHapIV9N5FVZZH8JV5N4xXNS81UXmSI1XLsS6eZZhUeVF4wzgqyH7rYAvq75ki5Vhxun3OgtWNlBeVupUs8i7dtxBW8in1MqXGSIymRjYsXQTcyE+9XNcctZYqjZfwYS1ujEG0X58V+xhSsd8mGk9wj53/WbMv7yjb7YE3URQDBPieUdMt5oDbOPcHwNz1e5IXUrQrKdT7YIkkrRfaW0lFurL7Sr9HxWIAyNL8BIZgbwnulFslr4146/+owd8f8wttNg7wGZHtEQN1u2oibQ01bheIHuTQFZeEyEkH1gjtDInQVEQWefbklp2VDiSo5k3gZpunv5WvTWe4Ttq7VhlSiQ4oQoe+Wi/G3fMhL4ziiVUgLfwLWkouDHLkpYScegVGwvq+pal83N4coKME6HK37DWgmCua3YnF+dnbwjRcTO0T8hEgnyhXG1Y2FeKwcgO6cLObJ4i2/p9AotuaIfLIzApVWtjql9YV7Sr6190f7+e5OGClC2J6xuJKSfauE5OGnfpNIetHAqee5FObkcRQ6yhyf+3DtH6GK/YAGRmFiPImswfjsm1qWQBaD3iNbrfVhEqJj9/i9tP6LvRXGWPsGrHeHt5cVi6VH7Cd5D66I2t4LfhNFmJekUYVsgMrchuVnS2Xt4oVp+yHhWKBIlT60QI//S5jpuiOooh4jyVqpiz2CuhjrUBlkcx0lmid/vFI7dBah4q2HkzdV9rwf5F7shALiddrbFn76/aLN+mqTkmcMfLMhtKzEUJmd2hqmkCH6eCpKQhdrAy9fNTllm80LSuHRN1c9BHUwgVmsLJdckq2oHSfomzd90HWMwrV12a3uQsRsBNepprqdJ2kzWEWXxacUWV49RgSzx9rhhrWs1/4DiWjzYt87IDJZLy4jYCa7HhTAUURM5fu6nfETFRvhknIixMTTjA5Uksn50Mn3dYeXjsK0TprkcJZJxmeIJiE0eaapT8KL19WLvjXmYTMfI+Cokw/p+QZF/wgSYD4J8TH9lOHQkbGq9HaIV99ulBsK2fkjzPDa8lezCBKSBrehdCSeWnoJKEtHiqg1cXAiMzUmGAvgBSbbqBAa1+716iXBIntBtljEY+TJx7YMuJ83/613CgzdyfvCUL9MDxCz5Fl1pHGxPoz/CF+F2PP9BOm8mFa3cz40QGkZeW0vMYbPzG5eIGyP2AGcaKHpag7WGJzieArOfjBa9/xsF7MIs/7+4f4CIIbMqbsvRd8IUivUjkxkKw0Plu026lSCbEtWBPYfwOPvIwhUwP/wV1lCE8eQhSRj3rV7sO/xAlZYlC5uTT/2QqxEhm6nRDCzPjey7ADXv+84bx/a+p+SBrVsdhHy6JV+gO+7FsreYXhhR4Ir852IwT0CCyT2gFiFI8QTbGej/bgAXhUkkBk8DFMvUOBR0FEixVGRvNsq2FpW5+V09T91i8kY+ckA/BhD0pP2t2q8gbd8t8y+HHnmS3YAnYdVGMQqnx9H2NSi0Kq8YeNDhMCmDYdS4Q6oK60r/XdUFMIocHCo0MNdSMho1yZThaYCaxQlY+jqZHBj8gYdRzBmKPOkOc4p1OApLM9lDyBT6/cizSxD5feX2Q3Ccdyst/hkcdhYs4HEMOoIx7W4u2snnsQ0vDHx/4OiDPv4R+NEPM75GC4PC/I+4yXkWcBS4hDPO60tVzPCfUuJYchJOBcjuboAKkLMezjSmjA37MY8VPwLaUmrpp8Sfdfcvl0e81I8JqPbYcB07WVz9DllELYTPeX3/S2JF5TqqYUY5WNQb37Exz4bO9j2S+fz4xzrLWMAa1dDXYqwug5Y/TFX6I0WtkHf8MRIqKlTn4aCJflgjHTmaRqLOIQgpuvJ7qGoutEd6ltZpfP/egKEfoLrgFNU960sJPPRhYP9nj5HXqX2UmgY16iMGSZqmUi7Y5sSD0NWQZatrFCg2u6061GM3Al29mKuTWdcmkadIhPnJOXuM5FZDwM07pqgAMeBcuNLSN7CUAikBzNBL93/bLTdpoOX4Tpf89DE9n8ysnF2EesQ+oh6nZrV8T2jSTZiu3+cKzi65aS6RocI16qeZZdmaO7FKlOJJaU2fLuvY9ekxjI1atLzBdlRXtrxV++/h/m2uRboFcA8wHiEoTK0qousT4g0xCs/Ck95IURzsH5wmhcSOxIGGbePjIhTWYdJ09sNJVMRgFJDm4jTVHUyKkdXOu3cjgWoS974R3zdX6D2P6mkOA3V7qoqOJMerbbzBCfX6LVkbJ6sW0+h0vsu2lw6b+JynKOcqZt9n5YXsExMU1gdoaaKtOHYITNyNStLcAHyuykzxmh1Vssbpwx+VWBT232pqK7ooXQDIVpX6MQ0HHxbliBWE7u38z9GdUJsWIEMlQugBqrXJ6nEi2X7GTJgrD6AWmdBcGT03XP5XB2ODzc7NHlcCpyq5szeDnCGzqNTBsaj4674a1epnR4Tcpgs7JTMtVVTKlixNBqkhEJLX9f1FskQJ0qcVhqW2Cj2wuBU7//7GspoQRU9yXmpD7sWG8TtRU524aRmtNRwSzZMFb83nKcJcYnVNRIJlTQaWpNS1OjIGhDQh0YIXE8n0mFCuhvVD4dfSMoH5oCWxlNOK3IVjQ/ketC0J4zrk72ZQj/jKwJj3CcKr9x8auyeWd90SD51cKPHRpmCmijhgJTwJ/fPRNanaMoZO+c1m3sUueZC30EATNTWRsQXIPbluxkUzNIWduPCZeuq5qvrANX8P+BhiEC+n7taEoGbXnT43hWbYUzjsS5udqiemWVgMSVG6hX/Bn0vdzzRE1vxl7wGKOCaoJsf/mEd//NNhgU0Xj14f1mO9Pqsk/S5eG/vT0SXP4VYavR99Z4o8qPIsB34M42uKTEF7bX4g/8fELFvHLTWCZzPq39+4NJiZQp5K0qPGjtT+js3AgI9cYfkEUnCyUjaa90lAKTzkzJhdrSe6eCsyn62bVkPa2WGS2fFpm45vSEZFID734eUBA4kovHgRmq1N5KKTszVCaGhXMjGGYMG6Cawd0SA2h2uno83nQlhWVjdiIknaXzENlVsKEaCoE1Aqnmf4tKgL9vnQRwOeEseq0caQodaGYZnDoC/MBq+TYmcsE2dl/Fc+aBFDGGPCKM4def/XVtwrVKu+LPqjQy7ILlZC9D6hDU+/kNseDnXgd3SRAZCju4oJqLij0qc8AFACqUmgCMSdiux44m0GDjExFwK/2J+9VwEzCAu8EsTHBx+J9r6ea63Xmjp5V7bCDx4IXQnOwQWzwTLfziuwfNh0flka1sbt0L4xV9LHxH7WuFTl7USggpl08CMgv4cBwKlWO0BPSxwRAWo2MECMgNw5r/a8sEUaYftHT3n8b0hkWAFTYNbiNirkYlMCx1+F2q17DmFK2tFECkOlf4NfPKZzaH6ie0LcgnXo/0tycBrTAe6Vr3OKgDflNIStP0vXywn75tPzwumNQzz0fb4OkATU3LBAcZ04j8PjF/1gZByjydnq7REMCMYlUOHhwyN7wCKGH8yWAmri7l3Gn776Q6ihPNdFEj2j9T5kmKETyKUevQwNx6Ye9v/BVcQnZGAiD5iZO6HbouB0t67RC5tfeC31ax8Cfh3hIV+dBi9Z3RsD0kBgQYEKw9+jk/eAaAyrsq87WvlMGl5W6ewKpyzrwolm5eO10rJg/hjn62eW+znEEIW4s/AXpr4IiFeWprD9ZCUTp9wp1r3mB7M/ZfQ3eBPkGg7eQ4ue9FhsmmMP4C+9P2FMwGt4qo09i8nJDBI2U5aUSSbClQ79AVlo17f6/2MkanwkPoYa9QWHThGm47yUAwzAM2/+epWS9uz7gk+87C5uXrHvFohQK2BiEx5WDPR0x9PSq5uDMC1MyWupxTQjzCqpTUK8Bdg9TbSgmZwE3trlz9ntRr2YlxYYcywJrBalvVLzdA9QDQR8WcYeVnpHLmtktlhHBSH+VPFePBNaEXlEjkLhqrqJA3IIOTEdF8kyF0Siue70mkkNRH8gZSQdWJLy01rN9FowR/pNqz9I/oh2hf3by9hAxvnVoDxZ4VVdePMUXIxrYtMScVnvJMjlEmdZrAV6YT1iO+wKMjGe034DlC/W+SYp8udwwYDbFgVnguomkS3e/gUnbZm+UDwRN2Oerg7k8/+W3nHNmkPMPWtXBSt2g9YoEiaLBFt+iCExenwiiQaVHDIvyvdzq6xJXpbcItadOM0fwfCr0tCnc5wsCGamiZyi2EOblaYIw/0FaFQFw5EmK5CKArhF3OERck8XzL7Bkb61odeaNDK5LmqXPzWfBYSmx6fILY+KCic995zF/A8HHCtxF+Zvwn4vTWWc7yQwTLsfkGKE8fKc/TMtl2u8b20MPWh3SXwDV5y6S85K7ynkmgZGx160yYpQEOWWYHZTb1Uxj+9q7u7z3TTYO7h13GJF1AkUd5lcQElhstH3EPeiLdzoc5VLRa8BRvYtRMbCXQ/m+wxWw3MR302b+WikRxnuCjdIKWs0mDHmEPHhJ/fvcqOglVqgbvK4ypOeYZaUELmIhSpsyfZdPyL68pEUq0Ti+BlgltMggtOX98dRwJ/HVJ7AYR9XDO/nxTLJUxwxM1q7OKLEV8ndUTbSx2RpOXN0ahBi10r0IExZXbGa6ifpChFmKnAAbdxzc65bNw6btf5GojAiFGpHy5BCQ7Ik3EPBEYFQuQtuBxuoK9yJMyckORW/lreiLGdikzIm78MI/fUrWnhsHVOUsowLKDdPizr1ZSPdppN64ZfweWjlikp5JT4CiwPB5xzEvxsjP+Y05jkh6P/+k3lO3A2y/wzJ7300PHi2gPWSToKWAgLmxJsrf8+V4+RmDlUUxlFMhfZdW1+nPXHCxiCB8lRGoc7NkHQBfTyXwDH7aTC5OzyRZrYWOvzgTkECm8LJoOfzBhMW6bKlbZN4jCWL8HTbZZHnmdEIkcOeS6HlytaAyMXb5G8I8kuJiasj2vGpfyiBi7cP6FQFYzgMyvdVf9lNEP6a9ox+/ZMxM7hUKgbhKODut38HsOP0shR/bNwPOtEWiN1oQnAxUsTSMLGFQ/wLxKW+OjFXCTkblQL/yPnt26+SBFaGtUtiJOc0e2iXjknGs8FfVHZmin+zRfAuVOiTE1z5jCVJseDpq/Um2lOlbTG0W5hMFijNFXpf56wAdpqkWKLrO1dMzm1qwap2y3Bre0McaCOGvGekZMOt4K/rd6uU1vhq/OUwbcp/wfiWtqrNH5NYUbSrYLDInWj58sN1gDe67T0VTOrP9t2ewf3JRmxYqloZ82Y9ntRxgDGii/Zs1Jofy0IN3TyhBkcJbsrMgzOWNTCeBa101eSdxLhrp9g3N0yf7feWl77G+qOn32pmO0ERIWoXsiOiE8Oa82lG/2ObjmzOFG3W7rM3sjvtkTEtdQmghDPhTt5dOmZt+HrTgeti4aZzmO7weZswbHSWL8KsIdnwDav6UbXLUmBMkqA5pI0ne1RgtxPph4KLSKqfnDev/Ve0fcwiA0DZ4fBcX/VQ1D7n4p7X7qIWgF2LV8V9GN7WQU6dRlzrfW9kOTDM8ufFPSnTl0rLlnJshtRB99TcmQvfjtbbhDNV3xtZ0uIu16cJoHipKggZrgv1immoNz4s5ogTIGd+fWyOSU3jN4iTohmU95aAB51Pa6sQVxpV1FyCLZ1A+fBcoB4iFMJGEP0uooWU5QWhc2WFIKwCb6M8MPR6D/SPF2Gmf7LQO75tPwSUbo/x+fCWQt6FLIks3Qh4JARElU0FtYTa8yz7J6Iy04WY0wQM6sEvBeFV68wFVhLDnzu7p19WM6MMMFso8FfONzvSF7H/itxsk2HYwnaAQkKhS3z7ZAErnE7sp7w4qpmEKLAnnQZNX0Zm43nqNMrGgYXhQt9ipNUL/oxQ4/okK+PJCO+L6hJAXBQqcaD9DqAUDnWlokHjDmtVaS9gPKpKqfG8dfJ1AKlYrjrHhbr9XOrxE7KF2galytLkPwe3o2M+05AIvFbdzKf2z9npWDd6j8EUTrP1NhJq2PeGZi1vyIVUmlRhXUnRA4fw9exmyGDpqoGu9d+LNJZS3DQz8c9eAXpR10e5DAX+kWtQ4Ex3EGBNOXAJ7kEbBTAt31t9mN7rVEoIrQjGn93oYhs/LnjOxXiCc82uBnZumf1z4BL1aU/JxKPW08yW7sJlvCHUyWLEtj0qNZNTOSmFLmiz3EYp+TH2h0ICTDSvpljfvX32Hbe7NemDERSuiKnK49KWcbRhDxslGm6lZyf0Jl9zP4kDHGpEd58jPqeNWSmDgLLRYqS3T/7OzbKaIlv6tipG8dfkSzbWvKcFZSOfjL56PSgYvgSwcQiPcIeOzHxzs2R1PgT6Y1zsAri9bJHve/85g82A9oYzbr9ebywOAhStJ9ftkNKTtNg6dFhYik+tMvkxlUqR3ycE+s5CtXoHOF/s3zopf2XyaRopH0JmGMAUD310FZAE9gotK9DfxeYilbnxwxud0ZPQzma8QQSpIk66E+1jV7+v2o5G42DbZZXfkeG1mDzvjsaBBHe3NC8WkynfhXcjisO2Tw+tGWa0N0EFSA4yPyJwZMsPm3+Yk63Z/nuBNGu8DOSuJWCJo4cc1pxTJ83A2bLiJWzIbzNPD+NHIPs0PNpnzsdEBJ9oxYUGWPngUKGaDjVzFdczFCU+lnGCRdMy0uAgQQk+G/WDc5ShKA8SJul9DICmvAFtUNRMW7SoVquHLFkYYtm4E5r4SZT3AYhQ6gJImxJApkdUkhTtI5Xw4v00hOG94YcjPBQvwhI8CuWxJt31RALVl0RuE723cF1jv/9iJbdeega/SQq3t0fplMyg6WYZxIWlG9bDkS6h7Q6uBRUK7I0sNMcOmZuT8e2alCsnIGctojO+bjscTRwfYdXKrxkKyEXqQeGy6z1tRnUPgttsf/obCqbHcHYRqO42H4cL8LTmE+As/iC7SkE4/J2ZhN3QBIRIkPAnPN0/C4IDvCDRsJgRrRq+YLX0vwabWPACmtcVuTfjaTZoZNAEo/OT8POq9dfHDHPyi41mbSyNTptzt7blFVaSkWMygAWEWWM7aaFXxmeG2Bai/sYq8LGhymKk0XB3cuFMK3QDPdYi1APFN2gNGOSC8FcmfZ3ShiuKBtC1pnsbYWqRon4H+AF9bZMSbrW3K1v6PMlJZQDbxLMAyxDnFPp0bytxcWJhavZKIWFk5QuA4Rx6zO5ZtBjAZUHhpm3cYwMZHd3xAosjuzjZ+4cduuP+qM10UrrnSK6MoSOgSxIYsmRyexUTNFFA2DFd9RSeBgbdYk+bAqYCHIL1B7PM/TudNDf3O/4jMYrWBoSJAjMNCyzL+Ex0fayVqCvtKq9nmn+IhYH4fGH5FdyPvhccdzLaSGfBBUkDW+SLGShT9LYzcHIlyr5efHic7zTJ5mfgr6dKXEJIOCkdSCQQrPWSsL1Xa5JTPts03z/pCJK+x/Z9ShhB+zlV8gepW8oA3YQi/q/Sx3xrI00pZVZ4utIWtobg9x5cVARvfyRgGFWf7kMC2saBlMLwpwO3ZtwPVSox0gObVj3hdFRjfzsThTFSIoLPBwqmBLuuHjoYdthjUfSE+tNK88WJEGm0kZhukHmMHs4Ol3FdPCkL+Q0V5ku9SMsDI0RkKUGPe2yEJHgBQ1Tzf+/8cHm2oTDCmn+z29Mdf4bwf1x0pCedRkYr03Hr2sYpEi5YcD6X8cQWoNSx32mBsWt9rYMfJzpMBivcK9GfzlSgxIh1oM66Q20Saqeo3I8iTmv1qru3dCR2/inqAlqFIjYeox/xe3Gxwz35Lrt4qRS0G8uWH65AcVF6vPKtwUWrS+9/VxNF5YPwB7gQCdCOuINqZ1nZoTZFq3dhy8hnaAUWeL96HMJ0StfcHtSpj2rtv7CcmbsJJxFZEhkHs06RXaZTc0bt4hebe8+ZcrbhggNCOmgqs++539vbLndqLfQ4JoXwvD87lXny8VylSDgmCoX0WYh8DIVKn7/PVFwaJj8hl6zvmyXX5x5BvlRUQFDVFKjswUhefCPKbNSxpBttzm3KNuqP8LQ5SRUZPsabzV0A/T4toM8PNPOAYkL0GzHA/SgDnRHIF0uEPM8NhpdS+mdHE5jb3+fgAddriXgNKkpp4AquBjR9bD8jPjsCcgv8cHkuS0F31MmkaN4XBJrcTzVkV6SryTNymOkzzeXkSP1k9TmAUvo4a+Ekq+Bz2nHNRsHeiXOyEWqMb0m7pBviuVRTQ5GJrlgupQUonYvIWwaNrGwN6ioIOOL42BRtNPjGVrg+ik/zASJossTiV0DZU7RSX4i66vXC+61nPvPcLHoLqUCIlD9QLtZm/opP0Xay3xuVWVzvF5VUMihDwGxnmrzuCjR/cDWUWQq4RagdzDE2Ns9NJJ+TXVpCn637y1bNYmS8M46ZLx/qGIr/G6S7D9HgqBPniEI9W9u+xALRSath7ac7yOd7QHZ2AtEUxalUHsRFGljt+TApbd4v8bO/R2Vxx+FRKdtyG8Ay+aW3B7vqcJ0gSdmitb91NuIUyOTB6/85Pa4LPqAGkUXH3fiv+yKix32PjfazIo0FdcFARSkYKgCgyYsJjW8bTPZiwd52ig+73SLiMDP0RTdjRnWnk3/RWBPj3TiI8pjkn3vMkr2dC1hc4FC8mZvRmljNqn1r0DeRMck7XajaoJaH0tNPyLy7XYAn3NREpRAA1S976glhCAd72a9mmp6y+q7HdtdBFa2Qb1ewSrhEvidKj1B6kAv95lCvOU57M63W4JAmTQGxjjn9kavjNeoiO5n4WVsxz9WvEyhHs9mrdB9vlwFtlKf6eDeaAlZMIlS+k01+Tm27t7vswx5G4/L6QBFKo53zMIBVeCo8yNYP9LBCW8HMniFw7PoAroockKq0F2Vbbuj9urDP0vSPnOicHK/nAS2a8AKJvdwcmMiHOel8V/HjnLojrOUBHn89WFpKo+8tAHuvz1ZY4IWJHOJa7luHSqEEUh4q4Z3eiGrmVevQHqVgMVCnfie9qxL1N4fFrf0ecZ1Hzuw7od6EDSUExIq3l4ITSvyawWbnhFw5Yn/m8+vhxbj+UbJveNsH617KwwQnjg0iJAuDWbj6w67pulIGYVcETeFDknotz77hm6avpZVjVDuKt135olTc2dUz20ec9KQKDYuYubV6WV0IEpPNzpyRZvJ3CBOaQnsVXnIo5t/DAwddwNbsClRlFBL2ki5Bssi8G1FZAVkwh9pdFwxeet2+zYhwGK4iosClZmCsOIQIqYKWyOlllDVHQuhDfQt3lZculUwaAeitpAB90Z2XwSTYXQXg63CF1yok8x2Bf5JV7ULvkD08lUaIBv1/d9mPJM3FoN6paiQ8w6/WAZq0Qcyf+EP0MbzJVRlBbASQiQ3vcJsP5UIKgCM0LUbyA18rNwCFQZ+JaObOcH27J/+YMniPPM8tUiRG244U2FYwLFYBlyoo9rKRxXEQJR4ogjkKtdbjetiV6VvusmRgcsBO/pKm4ma5SNetFx2IwMKlUYoDcMxh/Pbd8STDJQWJSk7dV/sua3RUUxydj/liybiByhva2K4cdezVpd1Dxm8rN2u4Fbei5n3cxW34WHOaQhl0sA6QiXsSrm4zmwxDFOdM1xBMYTNeaYCX4HTDgjpuaI6htWmZxUl1GnSQ4ED38u5WCm2mAPGCdYUrS2MMV+4rcsBr7wjmauhckukH19SZYvlWt8syF+wOm0FatEodG4e82sbznOwYYoLHqp99myHkbqiVO4kXtAlR2NCmt6Clok0P5J1AQp23aE7M9QNkroiDR1UlgmTr9ZQ93Tm0HxioLKqi/ATjlWbzRe+O/vhAJP+KEnnhCn+pYLeqwQ69+larM2FkUagBXRcakL6seCF85c7t7eb4VWNa6l0F74qdQmq0E9cpNnadBrK73JLknYT3c/frxn9I+NnN/XywAdIejeD2joYUYoae7QhdZzw2FII3N/wfmn3pSReXLyXV2Whp9qFzN7FARVvYqFgnyn+sF5E6RiRypq2ObIc0rlbe/Wj7D+uHMx8Vp3hyjTEVVFNU04snPFhhY8cMj0iTZXtUDap/YDdnimsWweaQqXyXZPYBvmESR2iC3pbtJjbw5O61CsGWcPqGGP7m8QXjXSoJ6ofgwXqklx/IvNqsAXkRm6fAcZRYqMjO2JYtZoj8wg3Bd/JsAg+Es5JAC86bh3j3xjJ+6akkaGeoc/z4jUAIqo8Wmzk1qhwfxax8rz60nMQjW3CqsFgHRbvFhlfSN+BGhMUrNWvhODrC5awtFkA85VQV+tuU7ABeVeerBZnv5gf04nTjtdzMrfpKp2zXFNe0vMIeD0f1WNBRsEE+RacdAC6ES3yIe/bkS21bJSlRx2IrfBp2zYFQPdW9BPKDDGtru77qoFxzqxsdr3aS4dQlJqpFC5yVlaB64qONeZ7VB9B0lvs6db30pZeznjh5ZomfdndLJ/LLLWM3uPtgNE5YtJrowLIf8/B8qRhnLqeFeCD5Dd6Gl5dmTJSrBV25kP+irp5Ggbk2TNfT1D+zWVobVBJK5QjmxEb+HyfBR1h6lvDg/ANhi+PiCfKerE8CYjAiPiybBQyTbyYmW3RWjKHJ1AYxYkh8I/jj1v5hSvuv/9bRwyTeweFTby0/iNOLGswgNcmhYmWucAK6Wad7FPuadT6YBvVlu+OsmlW3Q0okn5A+VNWHOGQNR/wFqTtrBg4td/SDnQFczIiPZivbKh7Ii3ftOU0cUopyBJLepxUXZfZ5094GeFmKYQSRn6Vx8G/u8F4IwpWVJL+KhQUvfjZJ0WB8+d7RftHMxlFdoEdpdHt11GRRPdDBX2DKcGYDyBZEt/cV/Rfx9wCCn6vX/SFYqLgVXRcF3lSd8tqDt4JFG14Ai69zScpQL/85dNMyq3vL5QcmH3FKPsipp/gOFYX0IBLV6tnEgV2e4rIWwk+qrI34LBJRaJzlWwWhHSvv5itX9/AWfjP8VBtW+uExvvSuFbyTbmYsA612ziZso/l/DseR/9r6hm68iKOgjzVvCrBIW8SanOeOTaSaSf1tmqKtMGmASwLa5TzdOZ294d2zZ6W8h01sMwSVtxza2MbxtyB8x49oSbCl5SmvjAQvfLTMbkBuyybzmj5XUXXP2ipDsMsBAmxjGmZOe7gEucbISrOyjDE3PYgpgVRhNAejUGQzmuRhnI9TOpjdRhQtAc7O8CB6aaPZlUnH5cexxUamhh6NURVE46iMxumw4djrA/e4XEmqXhp/niiBVSxdRbI5851F39a3/L46j3PGoZ6oZirTRQ5VdQwLmiUn1KVfOSzTvyTYHK/eHOYHzI3+IYpEWBhUIlLjBjbYvhW5Yx93ur2t8RtpDsdZ+TO4bXdR8nq30MOIOLGZcWmRAHVgyyzx9VNRvwsjWoawUK8oTmSuHOgt3kb/ufXKpIU+j4z3l2GnFO2UYRFOkJVgUBwhGIFKjnyFJfK50D14OA7uoc2r8o6leNQGQlhSw5lVhll1mJXOYR5mDt540PM+tD88tug9u+6Ft+ZwSxu6D4L9FiU6zT0+S72+jNKyXI6QqFrFEDGLPLFnsBI2tMyWl9A1sTHYl3QxDiYqPSjwNVa/ToNKj9ZlnKBKP3IbdnKumGEKa/Z+1qGdU0VsRdtimKmigAmGCU3wB5hO2Rm64G7sbkNEQgyVvd1lg4c+L2r/e6k0bQLmPp43VFLYkpuYdEvgrSRn58kdQxUkfdcZUfQGSAr1kVITWvadaua0+nhRGx6tVhR3t69KnzL1suKOyyel0oPwH1fiHWsOwQtaEPgQW3aq5jAmX32tzxsW1x++gb3QA7vizVvEdzwJ1+s9DfZMv/4xrmzWGglKeZV6CJaL+PS1MneuHM4SA2YttE7Zbsf/voITZJVnCRdlcPGWkuolF5VoKF0AcvuH97tW6O8JYkcUMniAB8rzuNn83D2hPD+3HszYFuI2hq7VoNsEcmytMKdvDgFfFhJqvIZFu1IHt0O+UzmNHTfgMSQe5VJK7O9W+bD1Ca50VWapCwqht66LS7apEeKO+nfZZE7JRRHy+GTegTSOkMDN76EaH4+jQMowCBceC/ZqCitGOfF1hRl0sZ3KohnWOYPWYDst9/UJS0+NohqPV2+s+WpewGmJrkkXndIe/XSnorUUc3XL2hEXncl+Ib4eEqwfLh1t+OvjuSar06nuycL+PKoaAJO4oECZ7pERq1/Li0jMtwSyneqt2UxmPhTKCT9y09AG8UPtxuK01DY6JpU57x5oDJbekZTwi+uALzSNjqNrpq5LzCOPg2+qIHLvejjKNbVI6/n3+aA/OYCQgBaaRdeKIdsXpKRdP8T/RFnim0aRKm+HdZZmJDaiQjWFrvVYufW5fcMnyEoXML/iHbw18frR6SrVQHhWmTzqeFYT0lOQunmlIlqUwdabi+pvc/u5aGnjNM944wrAO7+Fx8gRSU3ot8XPSkVu//F4qt0+loHKArpCdf8Cs3Eo5UHDS2TogBzWdKc/mbUcBp9p9R4fQNUVsxPP8DXqMaEqhZcjsCXeXxyw7Qv0ZoDQEnEBzBxxfSJx24MeG0StgKtvMax+oqKYl2dycg+VgReSuASZRXgRUmV6DG8HtWZwK2npP9I/kJcJl6N4IbPEhI/R91FpZUVGM9rvMzmUqTct16/jjRAglfDmUfDhOtrn1BT2oZYppdv0+GIrBMsJ+6PPlb5CjGlCenuerVeIlnB5kezKGUb+hTMOUI1ADBQ4/vrqAlXSRhvSu6nkHGH7O2foBvd47ZHOFETBtmtvzfaPUHGkTUNm55H2/vzOkpLUrCimq+DWmE/f5+EMn1Sj5BVPRhkg5dVkwxPop7rBXfWVHcBSGyuD31rcUOCDezBUvjJAWQKw6XeEnh4ncn0cRjGUN0nJGYWhDCYgMXS332xys7cx4TQd9pbOe1jSGzlGrkth+nnBLYsoC0OmT+rQBMMUPG1Vjp1CF23c7aBIMnyFR0kHPB3yEU5kic7eJP6G4jEo9MkrhrFUha0xMFbX3eYpZzAsBNvJFjbJePXX4sjQl6z6zJ3jDwwALfwydFzpcT/i1MhdP4n1LA4D3JgvELpt9APNDeBM5qTYcDmfVvXvxa+buPGTOM3GdquLqmTVqj82qr6h8UovcL+h7e0CZGQSe6vwuExV8v8+lE1rnHG6++2rq4wWeo07EscGdkTadgJ2mWEZ4SwByt7kWzeg5/ft3EKGjQCfaaHffZxny9eiBhQ7FY5n5PiSnYE5eSnMz5gpV6XuE8G3JLGjCw3t2wEtrnHczTfjposKJNkr7dMMFOIVBFp9LSq6jLXf752FZSQExoJ6JXCcFkyZr5Wx1ZGIylbUJpu6SUQ+5ZVoOWIusQ3Nx1b21oEm0n3Vw91GnwPrz9Nn5k1N6ihRuah7Y0jf21Gymlbk7P7XsMmDBg4FPrXRT8Cuz8iiMuyhV+qzfeyDiMLPR+0UajnjJQnICHzQqMQ2X7ZIi6wcOr+uTJMbYvlXjPNXKYijQxcX7sIUGxSkSS3JIGnfVEdI8QkIwN5Y6p9naA+PpjOSPFDEs/JOJIPjEZpU7uXe7GQ7S/JvjfPKW4pUFM0qJkPfNqfDyMIoyoJ5LkS2Sv5kdl8pb1Yzi9Iu7FeQutgjMCPNfEwGzPYsI67DrujCuay9e1cSyoOujyeyUMOyCUSg/EkCl8d9dHHy0wpLJtGiRZo6jbmBO8VFbCmyikEuBaSYj8yX0ymExIKnY9zH0VQ8t5lSBHzF6N1OWPfxvqN7Y+JYObIjRTCsh5H74GpavNEM2uLlVCvRJQEVjoL5ypTDCvuweqkdSdGtly6UQ70tFhxu+KLGVh8Nod6AwnT4KRFpJrSaZ5+hEWKqCvAYeKnumRqTNXr4lkcYA5p3NczVcm8NdQ2bH8f9Z85DiK9/6EwXQxxdXyWUWBpffcbdqb++n0BcOL7fvrQKixlE3ce5SgB5iB2HZ0hpPOhqY8gMwferRti0W6AlPb8DxHvdFpz9mH0+x7z1fOTbOmX3Qimo3UPqpfA2v2W7yabNxJWP4cktPTfuoGe7uo4KA36yWPzE+jOwY4oCGouA+q0VVrs4UVorhCxis8C8UcCKbSAMF+/niN3XthSJI8l8EXXg83iRBFiBmK71lsZr4IPy2Wfpfv+RFXLUcclwC9qA+ghJgIrcviJ9RIMdqa7NUFHEfdOdQVtozE8TMROM4Kcr8ODJwkg8P/baPyD+mhPnzNrJwI0qS+ZDoJOX5E01aUW75iiNfdYvMLSaj61+TlveL0ZUeWswJt+41JOe0g2xZbeJ7i8d2ri28fyqV72HVGvfIgY0FktZOpGXMYfDEsSn+xM9rfoWlHXUCGJteYnKPShGh7Zh1DzLKmYsYya4usx2aFK2ePv9GA4bAePAwSGaljF1iaCgyJVAE98/LyzOsVVgaNcEFWrU7XLk/pYTstwbbPqdxejGfM4qD1j0irC0vU8YQ1ptCQU1vPKftCznCNuPm5ylqSqLe+hbp/qqS0QueJ7ix6cwacaTjJurtu3OsEsOocUvDTVnaH7P4whRFGxwys6CWKQlZPsbjGrYp4RutLnqjcDGtB21RaIl+zoN7JnPQGh+OQ/DCvJtiOZSjPCzX/CkJedxg24g245fediI9hAtq7VoUaMWK1vLU4xCw9QxZKFtEjTLpX0ctICTkFW59gtPCPzhm0waJJFJmHC6691K7Aj6Gi0LJltpdXfOgqPBOUdC0+RY5P8lbuzgJHW4kg/m3Z1QNqSvIeFDeZtBdRh+3Fod9bctAAWcvXKBtag5CwVA5xFhL3b9BT4UBhnq62H9TeYiTIpHtNv6i+cDLZbc2J3iew2Gg+4HohOYY2Iv3wKUQLd2xM7P2TsFFhBnRMun7G8qzshpUDmiNN1zxX8veqKrOCATDPmS5u0B5xCUIV8D9avoZLqsGuzDnD6fGNWvmUp0hXkWSJtnMVxw/02XrXYC1HvpVMws9PklFkLFi4+zvf0EJKXwjLS27JPLAuorXTY9NaG5LJoERHrESO2cjYcyQPs+k7rNPxtSmhFj3SRCe/OmUAyFxPlph/d6StgqFNzSS0eQX9W3hGTaxQ5bzH7F4ey9xvyc+DKkrDOKzBUSDrMRwSRMmdOQ5Img0jCOILjHOzKR8MtNG8VOpq5VjdrrfDbpkvFdY0tCA0oaSWMvjdB6XfjxMSAEEW2x3JyfWICaumzmllXQ0OK4tHutF8MnuWRi1BS1+hAvosbHtrNejQBi5FyfuG/3cT2AiEhl1peN6aoAc/79Cx/u8tl1Q530wirF6vwSybX1D88gyS4gdS12w+1CN80zRqOhZ7SJf2233sBgJAzCiqj3yPBp3beM7Tmogs5WKJsuga3KQs0/6gAloOzjSdCnD4Zn89LC+G5feepnb7KFcEdbZvMAdIiJjnHbxVzgMbPHWSkVA5japh7qNFTxU8oaLpnwHRb/DWT5MqCQENnSLuM1Y8TRThw5AtKUOCao9L1Kvk8rsy9eAKrIzgiw8zI/zOcd5guWMAL29k3bVUTQsJ6XtXVLSmgnmUwc5d9zqDNNcIP/ww+Ura7HeQPcOGdF2zJy2cfRrHzVUnQHmTB257eD6ywdP7oAzyLKEOUlFOXj6rrLj7BgSJ83hzqyYSCjLMgTuemYN0clui3L7zGZ2tlxjan5Plc5Jr37GhgzZCGuPt+xgfefrMzKtbKy92E8H6Ml01jgHH2xhU2jwWquPZDOliBA+65DT9kgX9pheQaLVkU+szCjew+pQRlJqJe2QG+tiV9pxyMPuQVwL3Cob2JQTfeicFPXyPDTBVNpdZ2nTUMK1FpdXsQTjhxpOecSu5G28Cne+VRKaxwJ88TqMLKtl6ln4AOkJ5Z9pO9aiYaBCmZl8b6SRYBQ5EOTOsrUWwhGdlVKRLyH5+PaVMw4f575+6xZJk0tiinQ6BnnNr/J0AJ6ZLnVZZDnhaI1KcndgLL1C+BaQe+UUDVi3WEaAEMqGxF4AqX5ILPHzWs3mpcOIOZUWQQVuqnA6ZCSOpR6c+SF5mY1+1MrHSXigjFiLub9WKM4uh98eEY2U7cDw+SFyj5g/NyWsBX4yKCf4hQ5mkC12LjjRNvOJB64EzBR9/DKqi1Ccst57ERSRk6k3BQIBWiOqsXjsBjuCCh4UVy5FV1s6Ag+dzSukYZzaJCACcnJdnWuYRiO6sBcD45qbRcgIpSUKOikDu81pfQSrA8qwhHpCP7do+tLJB3I1OYOQk2xxjzCMIcpsVkbAatApQMpaCBk5wT31+7Hx8x137si5tzgULpaKOiZvu7tIVgQ3HenGNsZaZHD6ADg0g+F/xL9RgQsinnsA0DU6/ktiksuuKIX2RuJI3ene9yfrD+CAhQCkQ+r8qKPVArmSkUVYpGUQOQivk1vA3K1+jjSrNsow7mn45LTQyxoyq3kX84rUE6pPOOsTfH4scK7Cni9uTQxOUgxjau86OuQ6Rh8T+QiHHwkVW8iwpIslb1YSQpnjTS1EfRqSNXTL1m8ALe+DYQIa87G5IPeIqDhiaiOnVU8ctqIUIBiX8Ib3qZFxXDRiYAHNicYgTBdPi/eSpZX4sLT5u5JPpMda4Z6hauXma88cBIDNByTDjTTFazjLMqrWTIs3iPqfYD9zFas2Kc+y01nzrfcxtvKffBubt6B33sx32X/ni5e/GCqnTis5PHcBYpTpZ3fgyVE89sJS/jVJ6QAqeGHqvExYzHzTmPXCj4Qm0+7dJTCNjy4pjL5ulmJlsYwEdzzRru80oriSyg/VkYzAR7g5LdSkwDjBWCwXt0xi6mHiovDdcAkSGTWLy1x8GuYA2a39tVsxey3xmd4ZiEApPI3ODGXR1LWnjagWBebeHcH8M88in7N9ME14LcGDSwCriRaehJAmlIyTsQCO1T+JZF5BXY9fE4Uy8aAoSKYULK427ySN11gmZfBwTg2B1WNwSsOam+SeSp/fCrt/kGjndl0JRMlYT5ArKG1XoGI7oTi5F3hVC2/G7aZ+5O+Jk64RQhlKZetJ5n2mkiJgYE/BlN2ZnFx3QkbYlapBvOb1MutCL413wyXNwO09p3JfI/IsxKf6OCf5DMonRB7AaFGV0VaJXUCC4hvGv7cu8yJr/Cy8mY/+a/jx3BLXbjzvSnJzW0x+DOSRzFpqar+Pqza5icb51i7MoNEHMo5ZYS8WDxoI+nsbg7/Laxo7HPBvIcf2vhLLI+IKkjXCcjvTWQELoM6bd08/fp5OgTBJC+3ciKZ6Xa3CaQNItHKsdht7xOGDX3xub/XOi9Hz/fWERwCeewHWCvxcNgIKV136HXQwKryo8ICNnnRzNRrLKmxoKosn4FeT/Hs79TnEgCBeCtAzRpQn+qyRpuGItgnITdpSS/TBdsizUMyK/oeMKdTOzcidsrr4smvJN1WBT6ERrKr/DFwy29nU0IDbMYafpxCicVVuAl6iDbT2tvbjLjd86KmxP79EnIyurnX2wqTymmVymB7JU+svoQojEvh98+3fdEnOe2DqkVu/BK84z3xipGGeC5A8/5Wm5DZMqKS4I+YujyTkrd1lJG79weJXwv/+gtohlE7DOB+2HFgKam3PGzGWmvyQdlHc+WZLTjEJs3f7EUTZk1Uh7MCWln8H0B332hftD2IKUZHN3ru8SWgKSuN7cYOnTbTDuqb4hYZmKLiY0T1zpmVW8Yqi/HTxfXV7Ck2Mpth5B06iKf3swk0WWmSZXIucy5S6bsuA27mhcGBV5WLYji5KSf1NxbZGD27fKxMfSwjvsYu6tEsyDc/GBA1cRhHntqMTVZJj6c30LMwz3nVWxXsJJTSyChbOLXqI4dWJHxSiWPqXF5tqsalz3BMz7gENRPzQH3Ha8cSAx6bAI8TrHZ16ln/m3ajT+iPJJCouy7KEgonEuhvH73Y3IPj6Uivg6DZbQdMJaRiXEOXo3U3jvuG8mIPAgC5o0RfQz+DSao0E926rIhqxDC9zGrSGBE8liSPsD5yuZpjRHAn6M1NRdxSI4psnDSct8Zl6BQJpTwG1fyImEq3M/IWQKEDTZNRs9NiWeHy0Sj6xShgj+HXTm8lyCowPO7sD+cM5OnAaSc2KXv61t77CI9QKZ2R0kBgGSxH5V1E2hCATZxiJ4cjLLT5kV/rpjqOXSSZRSQJ/zzxeKIfhuuZyMXKm3nsuVHaRbxiFIyz+QsbeVzhWZrJpKklcEsKNBP6YWOxyWVzhK/+BD7MBOkj12G9fvZNcb6YurtWsecT8p21uPWm0StNgcgJmsJF7H6mtLUOAifx9ox1DaVFhJbSG6N2kt1tc48HUwQJYrQ2Gfm1Pyo6PeoWeOpvCmKCbOhY45qtQHLjTdp0/X6i0hzjTrElUcJxuFlPwd5I6wSBR7mpxsckhwsR86aPb71TEyDw48UwDnkO6JPUtBrs/llvi3ncexYEjPttgR38ml+UaVKg2UT/0lZ13gYBaZ0Ny6d4lEV8tfsupeJWPOi52BwtD3FZPjqT3Bncr41OjFeHFBDcbJVFWEhIAXi24L140cxDUdukNGzXMA1zkJBe0HVX/NkpiXEMshsIrlFvWLvz/EX06kpTVufS8ODssV6Ldo7GedrjTkFrVBT6i/CCXHSGX4LeKAlxuLxuj9yfcIWrnkLNeBQch74amPWDlHCdqwXNR/hrnOktAzimqMLcmB4GC5do9ts2AnhE4mH67tXc5SeWxT4MCPBgzymuYwKMTkxTy1Iwf5wFdGFkcyUPhIYzWwf7/Lpe/Y/E0YJfO/wqEjuIlq8V5/BOFx6PkHNSgB+wP6PkpQooFRcKcTeSJO7Xzw5y2viaereZpw15EwKz9teDOWyznKMLbBLfVQMhum9E4ANNsI15AMRpea42R5DdOFYJ+kOz+fumcULhMjdmFPDt8MfbNrCS3GUzpsXFhfzV2gVbqPM34QgkS/GrPMu4Gy7aUzmLbM3zrfvrKXc9Yq495n35w9JPRm5+IqJCmp0lHKDK1rS20crj7rH4OO7BQ8Hz3xBPy90mowB4sxOswHqssrMhTXqV5ox52Nhe0AfBMd3X9BvLddN0VH1X5eKbCk2CNKL2cIMweLD6j9O1iC0fvXJHCMB9U6LxNYjBidGl7fVZ5tToPpfHPp8EDZPEnQgJqYRfM5bH58oOgcopDriyGi+P5K01uIzGz3VUHGWDA9Ri2usmycinVx1fxtV+6DntVYsTXMcW8nQiSX6F9Oa/0uDYe6Sa2l02vkYEZ3be7J7TtNailxE8uB4AIE5fRWGq5VP214qAMGGozD+fD9OrnaXEpegmxoE/NgPLdd+qPINp+g5uMQPL54ff8FT+Nm6BNMwTIuD6f+hnto6a4bTLIiCKIuak9JV5yom4zWl7fMIlONcgp0k1oEX3RgQYPzCAh5UVQXbWVWh+jwmc7ig1gVIosKJIK1LEdtaYxz7rrhJB0VbKQirvOu3aPbZ6M7t/NKMKdZImUtSsamn31t9TktgLOcPDYNI9eZCq4n4GJlwVqkoXyMxXtXMEXfpau6vIM3Rqs+cp+QUOslB+dPEaxg1sF5JhC7HfIDLBoi5k8wqAP+qYcG3cEw95YL9lhQQVfIY4s5E3bL148zCecyEfdDO2Ooqip2QynX6c+z1g4FLvrgorlQiq+iBk92zUcGtYfQMh+sYWY6ziriKXCJNJV3iEeMZWV4NuUJ+cGLnpcSvGLpL11/ymx1cobGKdy6SnER8ORAfdNDeIiod64f+Fz3ZsJY2ULyTIJg9oaNfTllfIVGEgW1QA+zYIG9K5kWNpq5FAKLVxlZFz3mFQr6Ww7HuSk0qMhodjakAkOhL66Bb6nK8oLKftrtjDa9ZTM1N++9j39gVLEPuvrQDv6BGJmrsjb+rIYknFJI2SRJool9ezwSN9ulIiMHPYtzRN0aeUUsAJCW7M1e6a8c+KKXOLVNoCTyGQpcsiglWj0MdBosu2BiyTBS36M5uv7QVchDvn0y9UrSMiz3r+tpMdQnpynSb6E66Z4s9teVyAtA0NZBqx/Ba5DHs8PCEnKs5l4Nk2NWkPZeUu02TSWkEkJYtUQjn1C76swUWD3E5bJaYQSLrORBEL8Bix+E25si3Vv+ZcZzfoGlWWO/0U5m0Dday2ikYzi2xmvpQaKGO8F8uB4fXbZo/YkUPMNnr3Tb9o5PFrIRaKK8qqrqXVXjttTiHPYzFFKa/xnKzOhEJ4OGWDU0Pjurz/4bSls0tfRSOapeYtHzx7R1ocXMWS8zCiaEbnwpwNOx7S2ebUC4/WBAjGUlgPvePuJdYK24JjcdcnhLL42Zuj14HT467h5gO1n1RKFrB83/wFiNH8qc2hDGaZskhKv6hEj5u3K8IcNBW7nHN42/YcMINDNXZN/qDenCutrcpPyRXYjIEgUCksB2odVNWZKGFJrGB+bryA8qCSq3ARF+4AlGugHLUewsITr0dUH8mQFCQ6Xhy01MwKrIjhxFbKBVAYeUSHyiJD27BAvo4fVWOE0WVKChA+3DNZy7tKzIRkDCNDPMWh1mNjVb03zdKrkkfODAryyRT69/MqiaNHA6UtV34wc/P6+AmJ24Idv92mO5br0Tsw3zp5BSHlnOe3+9zN0/a2Pe1UHuKBfC7Z4YFEtluKvLXYEHMRGm+uAa1bB0SnJPbSTnSHkf3sRUHeRVvZxIUPW131bp9DBhqIv7rZEgHh88r745uWOuMMxn2/cuytT66Pxn6DUCfBXGaWhmgWqYUHPX35Uuh+oELsorkdTuV19ifPk/Av27Bozuq7t7czZ2Txeei0J6e6AQq6ZsSFv5ARCTAnP+y1B9bemANMiMSWksUX4yP0PaaLtSI7vtWzVAxEX9utvNIgEus7iv6CBSqsSoEXGK2NqqG8/nV0feKSnsUgtVrblSNin9h2pmtKw5gpCr1Qbi4esoqi3bxP7UFXvqhpE5abBXSvHI2eU9h5sgYW7qbevq3uJ38v7eNZONrneUt+ozpE6OboPgGns3t3ogvawIDr9pWHmQCR3HDDBNzmPehQKxlZlwwd1LFV44VCXNwnsiXE4dZjaxXCBu9gza2nj6NaP4/cZW6DUnuBW2h+5TO4Gx2+FEJAh810S6gy9aEHvHwhHoIGWpuB8afmxr9C0LdnMjTb6CUBZSNnx7jeROabZoyIjniuH0XjHQQoyICRf86DYCcmW2S8pQbPF988RjU7CQoxcwUl1f6AMVv4m8V2eEwLjn7n3bxOeaaW1dkJMSzoCt4LyEuJNoo4JMEIRj2fw8YoDGUplZJlD8Kp4yYyB8rimEWmD0yy0R5iuVbpZmxlN8keSUkVda1Hrpj4KC55LUSkveO2uAYEkLrdH6NMl78Uu4r6O0Zl71gVYUmki1dw7CZblPIkmYOmIPXKfs1La8OCZnwJQZB2j7HU1d/0LRC6HSMv5ya2Bv77sPwLG18EP/4ETyd3790pHUF9RTBIa6Wt7tbzl3E2y88C0lZ6m829zJrc9MyDeaGw4WaysZ7TgKNfu00qOiMtsEzbZm2vjKF/kQ4tN0D8SCEFe9UYrXBm/k2BhgrOA27KTrGGfNRRd9S7I1L0mRJnLAx7ubAAheFUxKDWsY8Xlcxe6w7cTxKWDFFVz4e8nGlQrvcbKTawHeAubtL8gVfksGYlWXdp6w2nKQE06Xk9pcqjSs9JEodY3l5t8qrn9SKNoK1Nk8lp4AqGRXF2koEQpRrP/ZBTSMSN1nzbDSly3q1HKwbPhgpiYNUDC+ay4gpB1gNJEW7VIxZN9gI1a+K9hjU75DKfi2sfXTl/agfwdZLCkOwDi2judLOQMFKJdoJYB3kq+spCbS+XZ0aP793bI+Wbz4FoLVZG0KhyGB6aFrP5OjM5zSH1rdm7YJy+lDXelHaHTreAZEaSiabXO+dFW1aH0oWGyT4lUwlEeKHyZXeYasjTeIH8x9EtPSZqKYjXfMCEzLWUf8cNyqVxFplHpjCampj/WtDCJ62QV8nJnjqZrQfEUQV+qfM1yAcefIrG1kipGqwbK7vQSE311/Ni3evmkVTmTTh3SNfXGUc1bBfJ26YhmSXG+1vn/FM6SQ6Mg1jhVieeA9vWVpaVyUi45Qf2dEjtN1vqgYM2hZ0QNpljL4fACAVWRZYElZb/LUtwPNjXA9wjo12oQihU5jhr5BPsxj9Y843FoS4Rx6esnIXbjZLmlQakk93opk51SGNg3tisHpo5yajGDNUSB/bTVrsz/D1uzGMONl884YFvh3JINLQpbUCqbZOJlhaF5EsOsU9F0AsEG6r6ZjRUXmUQGreAiGs0zy3koMoH71Xshfl0SeKiE7y4W7ARLh31Ht770aedW4F/oNUVEsEz2xzqBnCbB2Fz5qGB6/M7l4nlA6rWZo1PdhebPs1YGGDmfJY+Hg2XIGJ80jmdCQh3F5E5y9OpI1c8cc1n8qsNvY3MlIc6dntiIZxkT29xt1j/rLRwNoh1uPudrsGCClJOdxrFyvwNiC9oWjQMHdH4lLxvplb2fJWKh+V6T12fmN0AJKEmLihpaPIvdNABDIYiPX6uDjrqZidzVl58uU7618z2YyER1WnlfGAfbsUffianapfaHcnf1LP7mm7JOT/3GmZ44WcxzncSLP+xvCOjVok4Me5eo2/MfnyYBHGC17lH33wA0/IcdlwmkN4r3DO35FfvCN97YnYXpqham9+C+gtVehmdpivRFi0Ni/qt5+dvBQ1COhY6QI7euzeN70Hzxqt5oefYEjLkt6nYcSr4afutFI/qloou5rX3NSAm1/RpsbSMP4tXwbdGD3WPGWH9a8Ge+FWLNNO2/H0P3PNhjcMViRpUXpwa+sFXQ5rMKM9pDC2uhOpiVUlGJ2ojoZEeFSaysKd/wKjz3bZr9RkgGjK1GqD6gQBjT/VnHnFzFhKKMvuBhL5jzVk8zWoMwO4o7cYsa0e2OlZ7y8puwVpi+UzFbAGInd9CC//1BVsPzAfm8egccjNpHYUrbYP3XoJUfrW+nIbiPcv5K8x++YzxB0xIPR7KsUVyuec6ddDVFTpOzWL4gXTwumwSNdYLEMYRYnlpYbr0SgUt3DQ1cDAg71/u7m+qlYyJfixhgy8LEpgrm6MLpG9RJfQqv3JCdNOr5U3TPI2JAUC34dMAdkCsMCw1i0T4kmI2WgDEP+/uvlUQGNIdHoV0FyDJ9jtB493juLQK73Ak4gvhzaaYwoS3fTGpItArfOE8cjqr6bfoWvOTWmibHwowVm8YzlW0mGOMIfU6KkQR8okwqo97z9Xf+pJpKHWFGDJnoqflsGL/GQm5eGH/Dfc/UpKTn40+V5W4rU045z5OB8kMo+6ieT+Jj/nEQ3Ra39siJ+nFv+21xuIWlAQAnMIfO5AfroSZdvRb+OqTStBIve/l3BX+lOYHh/Z72J7OUFMtwJLbbN1mAX+eWkrmkM63GHGtkgScsnrmEwhrBzE/N5ANuzLE7ny0lYKuMed3Rh9j58YLUeyyKCM/0qsDQMt2Y3/mZI07JotKGFMgbwDQrQCazNFwYtiUW2PsZ6lp2PuS58NTNCYUnMca5jyb63Pxn5pmsQrPTWh/CDxRzvpXdruDgf8TDj0QUpTStpC2HrcNifyU9JIE86Lnf77g/AS4quLxFFKYpcXILgzDzDa0mjqRj1l34A7u6bIGWR1Tk0oUCMofCEMByp5cLzkJK38lEvB0CeXJFQfA/6X0xoK6gYyqDyglO2lHJpYrXI8P/uDwThPYWGbt7B7V5KAJ1as6GyjITQQBWRvccJXv2w9IF+klNN234fuIg9r+QiZCwWih409ZcqIv0sbCb0CL+J89YOQuRxk7y+AYMmnTtXU/492vbP2ro8s/lemspgl11hMFXsFH4J6mtRjuOjIL2lO9wvLX4DjtA+CKhaaRtNwj7snliBh7Gna7MI8zgXd7eTGnkgR+Uk4xHawKnbA0SXb29x1VTbKYUt5p7Ww2G1+GLojm7Bi2yn/TohFqe2d6YxCeeVZuiI3qsn3ar0h7RHQ7ielmx212MwYSqCp5XZyxojTmnvW/uFLYtz1wN6PATQEAY4aMlVPIZWZhY7MI965uVGKpU6/TRIj+TvKiepnJT8ELpkUrxo9TTp/l3KCxPVXHSG7cOIEYdnXTQTWpD+bJF0l6To3eZSx+iVb9dCQcyNGs1JZCQZgQefBLRyhQAsKVhcYQWYZ9gsWoybXGHhftqLeqhXeZVDOmgXjNGMToEiak1Bgb5pI/8abU1Wqd3PLIs9kYIDl5Is9eK1dWZT8nBHrBUBpLHHHrk7Aqj1sohE8FiQLRXjtsQEPBjtOMkLX2ph47HP1RLFEGEWqIpgD55OPvIlzdNIoooQJg3GIyZurfjTHyDR1FkKj/sLK2obr2AMM0VMmoS0C4MGPV10D7oSg4KhjBro1ivPBUat5fXsmI18ovPh32iJt1fGJxo2YB1D+dvnwBGamxNOKXExpmVsbV/YKdjnVgcZMQJ1846rhokglMlxuurv5lfuH9ZiOiwR70dQSftRCsSojG9CFeZeo1kQiLrc2gH4RTAw+dg6629OI6brBiWJTmU2tn460Offnqd8ln1HhEphxvmCi7n8D7nEQ8ii1/rPGiw6meLASaaFaJ+zeYilT+60SaEGaDb6C0p2+fJE8iscQe1CaRQLcB8JDZCAS2LX7Q2gGrlBQuG9nW3UMbHv+OAkNiL7j6Wzyg29KG8zrSmUqHieThdkNzXXMxgKvFZUCmuVTyqfrhC8ysjQZ1Ju8TeJsFksN+KIYVjpp6PQWUjpaEyUloErJ1IGMu/YA2VvxomMqgVhHzN36sJkZLk6EuuZ/xfdBPIDATtrkqDlSja51flJNBRHnjbn+3MNlbtTvHyDFxAjQ4TSjpkE37ANt9wIUoIW2tsze3bc2A5QcIdSz1FvjO+P83Ta7x57pcX5h8woJoyyVH7g/tFeYKVxTf5GLt5QFP4uu2qi7Q8OLwXqxYYPzyQES1rJ5GEK6BAYf9ohqKCt8fjXtjVnllO4UbMy9+vr5x+ZiTp5FN2oOfKcMD3fRu9NRdeqQJDvJEFZlNH3hrk8g3tmtxQR+t1WZ4mCaoZeNWxjgTpNHibCFarfRxN9Sk6If7/zCiebDYCN2JBAtRR7nW2w8QumWp/KIspjd1LS48HGnhjsej+JaZpL80yy3dt+Kagdt0fFUdTStxlNfXTxchERVAP0aNhbRja5hSo37jhuZiJFXUu4l4bLlL6dmlducsMcVpTQJqsOveTWZkT3rG1ppZ4UxQLgybVDzCXJon7o+KeTzjjzpP19UpTXnaSqPlUstU5TObYTqsRRtjLBVn7Ga/re+C/rgDzgFOvbFws0WoT854po9kz7x70CBr7nslLEe9kA7Eny0awnY+MQFpjlxvkVkieQETtbBRe8jYK/tA3AVQvdGDznOTd5uygn+KliDzUCzoF2rhGE4MEiMOIKLInDZUeIpHKZEiCLugWgTIxyhGwfkAxpU4l5VTemTBRtp5dlihDyRy3zQmspHRQyyv9viHPDI5KXMT3CDQsSu656KQFlVkv0EeOAHR8hb82Nr/Lq3PxcbHhKRRb8FX3TMI67wb7oQ0k+ofze/x0WdHjnymzIURNlX7N/MPFzn7xMoJn/aVxMoHJt1m6is8Q9hYHNU7zmjlHCxXrfSsdQiFWnIT4fqiyVqCvrOHrIdMGJxlpH10uFK13TTX9yuOKhVoXqiy3ag5Z5aPAkw4NopKZN2WdAdTM6CVJPrA+ji+QP6Rg4LUGR1BmQBZpEdNGRQnq0vAa/5fSyICoIOS6GwZOdoqxUjMlfO1byIbsvD/RPW/z9Tjd4U+I2jE5hvIaBXkm7bZW/LGnwEg7/TLF3EeERaSl+DWY+IVF5WGuR/rWGnQmrai+Xb2lGK7Cn1nPxGWCC6+4udfokHjOR6b3L/BAqtvRzt0sS/0972IZ/wYOy8PiMoGYLu6vr6nHBqsZ9s7OMtNGMB4yAya7u/j0yXLEbvMQlw5MpIxA+AkiQLChYOl/InAJbExE6M4qrQCjYEQcQesp16Iag7e/46cdSPKYc7CX/l9/dgb3+Gj2qinjGCz7fKD2h5PzobN8x5GmAYN2upMmzsskNqe2L0PtExszfNS1UA6T31ARrjtmuhEI0K88ZgwLAnbJFv6lWvV31BINOlXuJNRGElNbZm0XAcZy2/BcxGhuywFLkeqkbmLMJhz9koOr2CmapCDJxhguRtosj/21jSBw11j5Qhbdws5wY2l+ZI1C/L5IwCIEZHqLH+5oMPlFj3t2elIbHiSYjmYJVVP7vR5/12eihJTWq+nR7Qx2Cmpte1dsEbnzJSUh5cFwHT0ZZf3lYM/s8wNuaLXPCz3INqEUSTnBtu3Sz3TMHrp44ki3AHhEjXEGSuL7Be2LdfTUtcMFgm+4xTH/xL91Qmea1NySSrIbO/P6rqpSYqXTJvenxMe4tLp6SsnC819dPFOIdfHwcenm3Y8Q0Fawxqf2QOmaax1orGn3KjzvRvdtif1uV9tn/gZTLYnIVxXfJwDZWAoljwwFqEOshmrRRDXwhveRysgGqB4np6NnGjSGVVI5DVmg+Rv9jm1WkYwOKemdyLa4M90Rnp26Evvy4nWLqy2atnaOxnscOT72HJMaFN+zp4T7tBg/6Y6iTwd4pi7Et2bz3OLGsgqbYFXBPkHm8IhQEJP9Cbv4FFjEdubEU+CpZrNjRT7vxeWjxSKM2FSIVvcsq9pCqtatdepr00SZXxQ8s3kzJ2Ul34T34jNROYSpRTQh5ConUnKJkAbr1lVKCSlOGW8dGNqsg/thu4CAHzEV2fAm5cm6aiDkupzpETcHBpe7jZ7cOnU4MSJrzmVUEUfkv89/zA9bMX7aXT/JIYsNO+yeOd4Yp/O6mxJ0eL02es+1pIWEdQgAXwjReo0nVgRFkwsyHcE0KIUq3GAtMC1yDZszVxXNWR/Cn5xPLPOT/y5WRy2ZwQx9IUC65AEFHlSQjFpS5XdKADIBh3/AColp1xqPjdgeGiqiERV4EgVW8exhOJcxbYIJJFEBmyoTQgX8DMz++CIx9Ausn5U+JMRkk/tJZVsnvmG+pGUkOp8/vwItUYIoei1rcZ/d21CZH1ReT9s7k7KKX9y6TigDM21Q2agmSJKod95XcFSt87L7iDaifV4jt+pkvk1kwPcqtjnKC1hAfFHbUgeOteE3ufYk0dgCRIXTFcEIscBEpuq0YGzjJLoeNYV/IGUk376szCWtXnjX3kxAuQdOYVczBjH/naOiATXcqocPBBmAwCRGWjmdjarOihcuNHkYX3A0at9n+E36MjqPAwoysuexIqG6S/O/xaqZ366RVHhKD6gTEbNvWNAhCWM2qasoH4KvkCipArMhiLojw3W2BaFvxeQqfn1uw8cYOmM8xndWbvLcsSCUmlvQ8ab3x3povvvEoEXCRdKShiPUX3U3CXJbxKAMgkvkpZUyXpIwQEIyoc15BcA5qk02KxPKECiOw828A2nhkTwkPXwh/k7wKO0pLpJFsgwfWBKNstc958NKWgzLNAI2WerpoLT2Pep397X4WBaasDuzH2NwoqT6t5pw5qGdrsDHPhuQ1q0C//rTIZ+XQYteR6cjHKorna1OFhK+uL0N3UtiHHs6W8YjUDWdxva76B9OVQUSoK1GtyhRRIr1mkeDKN0zOcPhA3rIJSpsNrKriOxYVNApFgCKP+SuIPT9M1wKLQJ3jvpGtm9wEGX72LrQukMWahuAKLnC5TwKD3F9le14Qr8BPEuhEJUbDKTKzc142WF+uyUBUwpzWxdl1gPXMQ6PpNjS35cqV1kTO2bB87tE3N5S4fbFJk1Lqqxx+1NOl7ZZ4JCjlBlEuxwcRoba9Shm1urPC5VY3ISaj5pWv9PF2C8TwhAQA3Tg62Ajm5bNAj5ordrdOSBeo3FZxsuKWgNTJ23lhh4QvP/uKPxvdg9mwNQdD1LSPxZkKyoeB7DEoBm3xhSEzl+lGFl5ekvU1t1W5ORnh1+HJPdWrrdKxDzDM0Kj48G7mr8+75ETohRJ5gRIvZ38NEyK0g+NqMVcUGhldQsppH+ue04Q5lt4jhKLEXVVBVjPjSMLtMG/4/Xns2fZlsneTt7IqhlPFSzPijR717JFwofVaZwG6Qv3D0LwOWXAv0Uh53n232FD2lCer8o85IMSZ7zamTvMdoeib2ma1CI5zwyjRUFwsvjJXXo+MyUegToOQcslWn5bP0TBRLXn472IH4PGmOCfU4/niYGPh4c6YDD56DHzVXHAhHQXJnI4Fj7Q/BEu4+RJz3N+RESeBK+X8fpnCBl1/2dUmf7d2q2xWg3sfeWvWnl4pN9OyjGGhYaXmQBx68pCGIkVB5c8xhZeOGvepmSoeRk7lJVhABQjhDv4YosReTOOEuawqtTrIEUZjlpYs6sTykOIAVvjHjY8M/sJ5YunJZSyL5hBYZtKcVdzhe29mnJ/tmOkAGOMTYfjiKa4S3s7HvkuvzoB1J60+qPP4136i4A9IvWtfwX4ZWDkI/DpVfM0gBHywjNFtWvztdZJN2sCqdcroNX2159QpjimG+BRHv0lrI0mlV+pUr0lkq2GASsN9utTT0vGD2IEzX+jeiOKQKmHx6Lr54td+RWUEnu3dps523JRY3E2HiqhF31+W1VroFbL5/XWfQkU2RHWIXxOUV9vGptvM+t9KVxXgAGHG6k8WmPh8oceVezFKPsQ0rf3rWZCp/XpvYg/WLB7GSOVZ1k8L5gG+HQfVhLXDVoCYYhJosrku9uk1uF6zZgHxHh0dp8zXb224+hRKTUCXPmGHRozaplnazWFzpzDVoOWYaOkyfOVTU4lwNqIPZ2k5Bnwo2hPcYXF1DzYs7BFOR+bMqpRpDrIvRXxoXQHcWQfXx9IScjpN5/Uzk4zL5SmJNhFqtFZyflqWViRpDcV1nbVOrCTBKExKDP4fJHs1ArCziASZpzIsqYoyA3BKPloPowzWDWoN7o7u3k9AK9W/OQ4x0Zp7bbgxP+YnII0TDJV5mhw7/lOmJaQLA3h5IJi0j1Um4Nha8oHYIypYngt/2Q4+lYcGZJB2lenwe5Nw9sDJIA4hq37wkVoGky1FMcA8dANwI4C7h5z0VW1MAdxQioSe7dQBngMDtPVHQS24yX61Y4rLO0LJ8GnFsGpvDUmHsaFFHP3yoDK8n+kfL90h9O+RFaG+xN98mpP5ezuTyofO6boiHsYqWQRW7K/wuyAKZgI+VyjhbMCRKDupk+CpdNom9ChwpQeV1X81T90c1zrcM2Gcxsb2CSkjGmzsIM9bOxdKJgvIr2ZU9QoYZwEpfk6FR2te+3MnCZFra24KxqF8rTeag/pTHYYa8IozMdExfPFMJfbcqfWlvi1yWpLjbkTQWq9LRdWvfUhJtuJNqA+U4PopUh7imhxKzg6qh0hsiUaDSYvRfV7yGGoiL4kvz6cew+FmmXFECkrxD+27XaFyGawg+0qKr2yM3wRBDU7dyx9JuIqW5Xlephnc+RTLn356nOdtrimktcGq8SYxv8C/2Jluoe7t+mkR+U3XyYgi7iUlgu704KY6qEOdLGAHG6r4wWl3VYyXCvdKTuv0tCXRgb43GKmgxRHfsjC8Kn2kqikrrylyh4rRUo/VbJy8jgzZYVR6zoS5U8MK7QG6J+xUorNXxuL2wGb0Zy8UKVWx2rkNgdduwgZGCaa/3M5QE54Q64FT5b0WA+wFxIbBiRnVC8mIFcTt3VdagJZtx5ZuSF+K2pOfMG2hPL8XkL3eYw0wT0y4KsCT7x8cCu3pHXUDgnMZGf1bKqaN1kflIQYSBknHpVnx8DvSLBe/fSInBclWpSvuLTz1Aarh90ufdU0PXIkYizD0wSpDjwELlfsCl73+WZ32cWG658qZKMC70BrNor47/EWYI4x2nEa7PpZQr+fbTREk2114L9pia6AuAuB4g241D8gv3KG/2NAP5bV8VHM2vbYe1LAeX4/cP4dzGVtDkgtGgGmXzBKi1Yf2MNzIsmx9bs54Sd3Fyjho28ohFito/XIDe4LI2oHX0Vh1xOWQKUVtPlgcs41JFK7Fs65Lym3nzvC4Gh8a4O83FoYfOlnxUiU9CgI1qRh8yGilOebKkZlC/aXJ8XHaXoddque2PVBHNYKMjEaNDUKBkkRt462LouCJlvG5YkllFVwXsVSwKcLcaFk9TFoZ35UAjP5fLWM2aKP1j92n4AxZ7jAFdZvEHhijHBLnZIEfry358JXohWzHwZaJVm5tAT7ohhmIW/3+it29ra/xR+6h3aw2gk0sB9eRtVcXz7p/xE+sSbRzD1Zhj497fU6sEOEHl2VX3gv3ESsTMHTVuf7pY/cA4qiiG1on/I1SwjH1ToiT3PUy1wKmHYIXBspCHuaIwsJ5PopgMVkwQ6NpQ5BAT8Rkl9cFBZ7g2ulEfsmTQh8/YLuB0Wv0ulOpZtIoPRTe3A0z+ckMswDdJrk377cGTuSqldXYfzhpcbQ4WnHzZRn5952+4NU92+pJhgYbWJrrq+d3xFdezn0Ih8eMRzK3zQMVKrXIuSwDEWlo0o2HCD5Wu4w+RE+L7aWwhfZekBPzG1O+j0G4mtCcDzeGDdJhgiJLuio7L2H+5c2nEUeocZe7uMcJOil8q4jdCLpnPLSsgEH4saIYDfKHRVLtKvGTB8268wEdKrLQORvUemxrlTxBHGAqJOhjLLe+5m3XMptm0T75K0Ztho1xpzY/Wtdfc41ZQ62hcznU3F2F86xkK0reDaUwUjyRrCZbS8s2xvm0afzDIgi3pHq7dJCehJoUqeug+WQR7Yv84xA8AbftnQ40WMzgQHwlLbGc75BVaXgzsrvYt1Uipxg8KY2eDN5Gfywaik7/BUQdtBBo52YU2TAXs/moAfidImM1aWSB8f78sWUcXtlo2t2OYNlPwkq2N7rOmrIBUT1FCtts/uamowHVs9WQvaHBPXVB2qdwDuWsMhq0XlhTs6VpNA/oSmmihww7Rq2oznvT64LwTDC2funCpUEELi0NuStS5u/OFSB0NsxEgBBemHmy/2CTkOBmNJfyHpTZptbsIJ7PXuDkSpW8QDFrhTGT+NodYJRcsp7Au27RTZOyOLmrrkJvOof0VomPqeHuYogPkxkf9Ep3FEUvnl1d7STH4c0+QAU9Ct1AX8MYsIoaUDRO3I/yvMqqe6+S16ZYQoV29wJ63Yb4vl62BS82VEURgEaHiT+4k0FB28mDCNd+javLojaJ8UzHEiQCGqRz44zwZdFajpy8gUlv/f00YDnyMLrUBQg8Y12o5/GwvHqwVQJEtb27xGzUHMYjAkTJAFN7A2Wdpl47auFAbEWLehy62ymow1Hbi244o1rA4swIXadmlsriSH886hPc++eb8FSjZ+YWO59bt/l7fBwTVzbN0twiSP+IeI30DDQ1l0CxMdOFe3+oQGueLJWlPIOgLJ9VfC6kUYZyoDe8w10R/VEVV1Si1yHDO/VZH7bQJ9alUfa6SeqRZrviIDA71y8f9n67nYWWDCeyfic4706phrjJQxgb1cmbAiiGrpU5Cm0LXcAsIBM9LBHcYnLYfgK4sOV19DHoHDzcNDoQft1n+97bng7Ycait65UG8gtqc7T0BzSOcppsQ2DVuDhD5Rj9KB6yM6/xcjZja3KEXAbmLTEvkV9f8SJGcE3UByjLSd++1uquKgspJBj7AkQJ88CuV9v2+lBBwA/h3zm9S9MCVT9fTmM2lT1xNVN9s0HNUserMdJJDaj+geuQLCuKYHCe3D2U4a+c5Kn9W7CQ781VAelXyzYFsqSiFHbcOhAIc4LdVmvPBjUyLSeUgW4LFuPXdWmtBGpOVHIDeK5AC4ePUm8pvFFkb5uVMA2J+95ZRmtxfbh3gPK6EuYnbxvQEJdYdDmt5fFFDZYtBh59R26AriGY8m6EgMq5lNsMOU/D+WyL/70oWocAEITaaCyiiw3IS/8iSJy0dqqiQwNUv3VphNIk8bQh+AlYLk8jGyvRnVsQH3xxBvaphig6sv8Wwi6kToDFBl2af4VLJciQxLcCd4TSmtklr3qwZpzWUyqEBXY8V2TCsxs2t2vKPBWmqtjQrvZdRi9AmqjrDojhQ+A4vgNQkAT/MQ8dejQ7orHjrHi9oJXG6Lf5Vxtj4t9DuszmUHZMSd2w5rqPKMn/YcFWW9fqF1bauFgGQeZrDb10w/+/fL3M8SZTbb53bUpOwpzQf9ksfbb/K+spI9Rd1VNp2ysGOX+svxIK19W58fAwQjbb7ZeNJq5bh+bmAgb6/7S7zdMnMlGvUAxQgXK3nQSkO5r/LM+WkL6nXZ2po+ZohU+cCsSPa3kr/bvPHBVMhuvLv1ciBJlj2If/SSkWReg7ELbUwtwEdqMzlmzZTpXdJ3pIppnPZxeroVoIhoAqQGkrzYJnPLL6OufsKotXAOmPBrAId4cCif+fv/Z6uTMJwnf7z51mEzcHwDsNkd1W3lt9hFSw8ENXb0s2XkSBYngiusv1/Ys1qbTkPRd2L8DBa+U3etpVfz2HHWe2EpiOc7VYf88IjH9GB6iSCO25zJcKihYGPjepuK5rIBRcFCWQcgKPOD8bmUTMuDiXe7ichoOi2xDUFjhvS5V+s7UEgUJbKOJDz/lHEqpYUPorcg50Nqncn8gPk8f1UU3dcYwbyDDNk9xqQDsIGSlH0HH52FQ8ZzYXsi5G/k9e3iXXzjjo6pELBnmf77q/jpLTP55/qfZaSOAGEC+lLxwfZqbU0QfWhjLc0S1SpsfeKJcqdTQe8bfvYK+fkpAt2JQFLm7QbSanvvOCDnrlW4aA9YRCuvDIpEaS2ojLlt6HN6fddVxgjWpuB8f5rA6Gs42KLcOmh8PHiuxIsTXV+5E6j3P7f23MRdeQ5LzkMiaGdcUmBFKDpw38xA4xrDRFjCkOLXwYaf98BA6YS4hfP9xj0cOoGYcZKlHTmVKlKGnX6iZJ+0xCl6LwDVYrWuBk+IM8w/TbX8wHXuGjRaEprEKZ3u1OYaoicsG7dRCwRy/Jy8RU1L/XF91pcUdWf0W5fPsgNCHyBqIXzK4BGjONXlJ/bnTUJySeej8An9S+pKqpACyTB7vJAL5siN3yA8Z1w0YRnkITrXM4hC7HvEJFNabbuzFZxVl3rGLTszY/b/H+mSTUkTtFEfxB/t/JGrJvssi+Ew8+bY34Owsuqb3j9WiGbeaw2S217dIoI9YuouSOiPbnB416Q/jCQbtomECL8py6idaQ4SufLRm2DrnFHgJQCcrZNvTR+vaQAMU9+1D/prT49jdl3fBtT6HOmGIYWTwT+4E+iApOLggtpX4YhZgb/H4eeiMKZ04Z0S8Cm64X2fHxdV6P24I1u03hIA0Jl8/TkiITocjWsKwPsjiReR7lCGn7gbJIVOTyG+uYZND2O+50vGKmcMHUENPsvdQT/eP1FUYxToIzeDqYdTT+kPpfcJTbWmVfEXZeEL/s2Qku5QxRpSYcTl9NgZknNN2cfbhfcO0yYGlYgb5SURxHyJI2zoMmgMlUFTlGDzK0ORf/cRFeV+8DWw1jFJzyklghGFZ2fDXMAC5ugPKtInOZV8LH2XOaWr5Z4ujuzo4a4NycPWKpwgAlsroXPR62mEosO54EvlZaNmRYygF5/DfjZlS9xmQh0jvFwBxp3ow63Z750T5WD7rZgv2B6BctYafrjIZljdU21zbI5KHx1ciFCH12sLYghBWYH6sy//f95AHoMV4hpFcJ0cl38t4dG3DbborjaUiLk0yt1d61SV1uaFkil7jNcA9Ansg0k4g14iJ+Iz7ykdNL76dvjvEm2al1J75CUY4czOuSxj537tf1zWwgFllphyPYXfCd06TjxugUocLsP0w8zINvVm57oSV8NjqBsqVFBVpIz3gou8MV+ZmS5y5oUD+IYbVrOVW4vL+NdrSBORi6zzOL5CjsLf7B9EIdeX4IahFWkRoKQ8ylFx0i8jWJhrkYbtLsaKpUx4Np9WvRBnMzfg37kS73GSm61bB1fFqcwsLpoSZyS7mtnUrsVQFxaWW5FOhyQ4yUaRpGVmR2AztMLAPJfi7pnBwuAIbJhx+Z6jDZkShSQ/aOsSX5P+qX7/WUGSY6cwVSv05o0cnnBhGY6+hvz6fPoS4PKvRmsNOlSxgoR0sWBaCHXY4Ycvmlgi0X/PFL/qYxSS0KgXPsIzafs3po/5e1GC10TdQ7W83OUnj//BhDfunImBy2xeNKrdCJx8gZn2IqMlcBCjreKP68cocGmbsuxG1UIYMKYXscg7wEhJ5UHStZDXjLm0Fajl1NBognRsd18GWSOO5jLHK8Tm4SGI5Sph3jTYW/lfNM3UDJ6XFUTHXCb92YBn9q000bKxbyzAr+ugbGPHpBoyzKvB/BbZPNXo2Eu48rFugi+AjddgLKWuZqKCcdNMq1JdNVPyY3cXViXvdPVSCbkSRfVTpuFJIl3WS7npy5xIx9maINL0eTDfFG0VdqCdp+3Ai//6bkvIe3rDyQy3EdZ/7NHFpQHk44Mw7pWhdZUmx0aZQi5E1prW2QTFQo3H/o5IE3lcl9oQRRTUxLF9Kg7p1J6TwHWaC9llgYLm2LSHP2GBNWjJPenTgux17KbE8TbU6j8I0bC7qUTkIzfhpqNjrehTN8RtqTEl4dbA045oaGn8eDJA9q0G5m7Kr7/0kXuijsESIowrzmdI9Ktm9THa+czEmpzN/C/4pfe/MFW7Bq0tcMBHWcCbCMdSVbRx/Rcpyfi1HCFU0NWIAmTKaYIsobirwbsxs/4Rd0mTCVsNUrwkqzRuyniOfqO2FiJ9jceRkdBjGQ8VS2YehLQNEMKOl5YHdCy83BYJnIh7ixfv9LtHxpRmjf31Nmaa0nRUJOfrka9Pw2fbaYsbtfhHgjzJlfMoFWNgEWa76jxGkhp4zlP2zMEOoC7QnESfxqPNV75c/UqXmtCniWE2uanVseAGvxhucB0WAbM6w9Se2+hKsr1G1pKghW9mUD+jEtFfmttY+f1tLYpWSU9QDIcwQngnyZ1b98q7XxSLLdXAxfmFH24PgF8YcgLJmMXaXYtQkk76TckG1UsmsEm8FYruvdAp/yHn+oWBE53CMMC3F9S46ipkeLu8O5Wea8ppy8WoEOKzvUCaziYeYtj2eH1sCC/jyZQwun1XedobHykg/ELMRUX4Y4FbDGPKQk/va0uP0gY5GseEjRTebg+RLAi+n27BeiH/Bb8nlZMNGdfWIBO47QvhBEPjRhUB9WQTXimhuLarzAs8ZfimW+7QcKMifLdcGYnF4VjqyHlWr770NOLEBy7b7wYkYXun4OW75e5JdLm2sJ0E7qLabnDmPUrCKJoKL3ZBxuQTDCQWycy0McGI0ixTzNISPtFJrYHrIEi1UPvMPDY9Yzs/b82rvUjWMQiSOcKX60Y6gkVm2GOwZSG+ZyWcMom7KINygSsXJ3HvafAohI+NdbVRzOQcK9ceh5DjqK7J6TfUJT5DtezCtV9WgtQxFPJj5yy2jZg768kJpzr9Pp3MJOWqGwVGQqgPd4X3HPQfL2mK8k/5C2cjNtxguZvVgpk1TDKrO1cz5rVEn/3ANhoP3ozbC0UG8wE/DQzozzeYlmV9Xu1Tv38+ltOthrDgtAsrE4CR2o+SV5CnbbPdms8BM7DyfpipuLr1/6jglYDIOmOg7uKLm9rWSViC1oTkGQpmzZolRiOdL8ZC0C4X3ltokPuzvaT58Ch22e4aL5tkcwQtCaESFcodd9UTds00kY2FXaatbyzgNg2qYyXg2YgFnq3wdUjb2gJOQo/NQo/TcL5B/Cx0SuLRpMJCcSgzru0SMsAQ9v1IYIfBNwMUZ+/EPlCgwHOtuz4stmwfLyEG/r7lgJU0Jr2NVpHOpaE421df+a6P9GUbXb0JZ1Wtq+bvP2Wx78eA/aXkWU08sWCntMGYwZaDowTr7xZNDR74/3kDHpO7PBLlFnaClOC+mpPV2J7O8JbFBPjj7OMJIDkP6VpULSPIXdAkNKDhwmGtmdnI+HJhqkvH8urFBiod1jHFOvEVpGkb7qXcp6FBMY2VwUsonootfXJJujQs5oyoXu4wUSsUmnYU5uXLQ9dOn55eA3x64n6g3fNNm25HLMw+hKaZzhLylCicYpX5nk1tkxF8MA2AUBKAg7Ti2PI2rGQnqQM8u29ewHfyfxPBq88aYiwGtkXR2QfaXpUc+YHLl68W0neGd/wWQt21bQXtnEi6EczG32fzPzjwJG/IyvyNmU0jM+9gRC2i8qkRh++4iZpOzzjzBfDT5YR96jIfj+wt1Ee0XTbeBrxWfikeinyNVXeGlnEiNu+FtYqu+5A0ZkftqOMUIUPh6u0bwzxRYb1J02g5UR1jSDKVKbdCrQsTOQw/AV10HH/h/TxeBN5WidbAn9xjGPEQYdoysSf/GtopefgsnLc2OzVrZU36R7FH/21EWND6WLydqfDeI6Dfi37b6BktLz0SYLf03nlncXZiELFJsipx5NY27PR+Au5pIeSX7zsTsPWq2Ubr7CJseozA6Ek6HqAZ4mwNQyQs925ocybGJrzkxOgE6SL3H5Xf+HzLcWfFi/jpTjuZwN56YIg90G88IehnpMPgxDfPxPZZAkZPc/wq8+3bbeYdDPcmaWZ9iDKsSO74HlKs555W1ITXM/qiN/YW1bzVTS/yTmYX3h5QHXs0/N8/npA2ZbSHPwXwUk4eDdyDA/YCOPBfA3SWBBQCdXfEkNknmHBldiTTQKzUwv5eUxXCwr3jsCjZ21p1oxi/vpRQ8e5IJQre/eeRQZOJrpBYEE+SQcef/koW3B/IyPrtWv3R65f+1W8u9mGaajnNdJdHxl3Nx4QhZX4syW9kfpf0J89WbDON3pqgMXVWBjxRTGR4AfgA/MRLcA4r/IdouZMZ8QGLZo+KF5AacpsNuW9SKz5r3rmnmAThtiy/6zviG3c2+wD3A7caa3lTt96UvdA+llHooWRxSqBhScd4yffD91NcmzeJUaj4+vMqU/Ip5eddT9VfcvSNZog815ls/1XHEB4UOy3zNmqOTNhaTm6Fls5KCMKeHEq7RtHxhBZbC1OwnhP92j2sK3TsRQ/c8gFKlYq3CeQTrKBAwMLh2zdTQU6pFiTjWxDMYTndvtj/+VUr++msy0tOI5fqhK0AM8/qUwJkEFaKwo51jg7loAM2TdbddH33eilzf4ci5OIkJ0VX59UK/Kf6KwOXI+mmge+wst1xyynI8WTbNcYCxR5cXg+hmNs0L6nkIaTefmT7J0BtWLl96s41OqOMdqo/7X6allzK96btirFl6dIQTHH4RBJtdUOwmpaG3UXHh3HJK9aR5K5ZIBQE2PWu396oQT4GI7kxordmbCEU1QIxGmsJVa5JD7MV72ZhfpKhLDtlebuhgnyJSDR/29Ov2fhmKM08isurVJUmm86zayH2nbEpp8253EkwoseXcL1SWMb8Av2ATIeEZSa4+TqQJb58aS8E6Lo2e7v2XkHLggZMzL3zpx+BU7odU2rk/+/0gMtgR/PgQY3Xs5ynunOCZqJNEBQG+JyNfLNxbJkxGGe7k2r5YRn8m2d1Et4adGlWshzwSnRVlG2OWf7qoWNTHKoQAAjajEpi9LwGr7wuT8SbK2iaK+Oh8/j5X0HX5yxzUF9a8L+MZF4h5r+39hlWVMO1iPi45AqZFwtTzxOqrVC+jTxit6CpGAqtBZaxux9SxWABq+s3KUgRf6a+AWi7i2sgq/bTdbKX+AMTgGB6IreKubaY0OVc9V3trtzIFm/xgDLwmNOGyDyEY5IT1zO8OKS+54Zg7+U029NWSOH1d2R63jbTnPXRDpATUJOx2q/UlPqac3sDptxhyrzd1rHPi1wq9bPNrj782GuBzd9wvQjBs/qBMO1p1Q6JhAKYPlIFBn2P9wVhn7Cr2zZBAMMdV7ocyfSsnsZDdoG3NafOUWQ3qo7/Q1cxQibkHNQgyWBhpYae5QBQjHESummLKbBWcMUANKqHNemqAJgwOks+H2q9VecdspEh6UQFwqJFRJxgQ1wJkcYwM9XORd8Qk1omKTEHHYmuTwfct+opGK/gNea06VGs673XAlJv62GKsEX1tvJjGjbRecSgSTngazwPZDduezdk4FqyhUUSLPpcaSfHGmgcEu0DrsHmZmB2HX9KlE7lftFPpyhIl1OlUxA7gJRJ8ioJcdIGf8UDawFF/3ztVyoZhrzXlRr5icE9XnOZ1KiU7mcfO/dZjCC3Ai/j0qKyikHsAFlTV6uX1hSWpq/uFzDmskbzhyMkFmf96kMUKK5b7knh3BaYxEVUaGNewf+TDEM5Y5FdAPNxbM5CiMczFh7HVVUVf1eYDOfsdDihQrlQL7wLztuPftiK+junQPQpQQwzgdGImrQirqYCJd3tpBIUTqjNCW6jTkM9hqRBAPox+EpHnau37L2ZKhf6/8OAbJZuvO4pQ+RT+boup8XFrb52UWIcQW7gotgPjJKn+s8BrD6GDt3Qvv3T2JrTGvgpjvcfDD3JWiv0FEZWAv+qxLWL1HwFg0vmmNv620csyEzPzgh/Fzgh0HVRa4xDv/PZVJcIBG/zXEOOW0I3+ySJU2rzOjrTRhBbBQgtU+Y/A5iLti7jCQrGu+ANob5CEpBFhT7bkX7M2m0d6Pf8p2/actuFWtMwCS0VZAS2U5InHeWnfAxtZY1wgEC+LpuplTZ2N/WJV2wTqL11bVDOP8graDXNpUoXHtU2yv+78r198znlQS4kc63i+/DjtkO5egy0a/GdHsX4nTBX6b3ZribOQUbbrhDWmVS/aOt09xLstn/wgi+3SiPqB7EKLF1fXUMlSq4e/61kni65FJ6YMB50cAaerte8Bl+uSZEnh+JzGpxmmlqWj6QsRPW+hXiNTkKPGlxaLtpb8ossgcX0WZCZ7KsokhYt66ugs6Q+s90DoY3VrzYOyuP1IUFlj0PcCfREFK3cmdAPz55xPyVd+ExOeZmIZ2A2ATxDrPmXc0mQfBGcQmfm6y4xGvg=="/>
  <p:tag name="MEKKOXMLTAGS" val="1"/>
</p:tagLst>
</file>

<file path=ppt/tags/tag163.xml><?xml version="1.0" encoding="utf-8"?>
<p:tagLst xmlns:a="http://schemas.openxmlformats.org/drawingml/2006/main" xmlns:r="http://schemas.openxmlformats.org/officeDocument/2006/relationships" xmlns:p="http://schemas.openxmlformats.org/presentationml/2006/main">
  <p:tag name="BTFPLAYOUTENABLED" val="1"/>
</p:tagLst>
</file>

<file path=ppt/tags/tag164.xml><?xml version="1.0" encoding="utf-8"?>
<p:tagLst xmlns:a="http://schemas.openxmlformats.org/drawingml/2006/main" xmlns:r="http://schemas.openxmlformats.org/officeDocument/2006/relationships" xmlns:p="http://schemas.openxmlformats.org/presentationml/2006/main">
  <p:tag name="BTFPLAYOUTENABLED" val="1"/>
</p:tagLst>
</file>

<file path=ppt/tags/tag165.xml><?xml version="1.0" encoding="utf-8"?>
<p:tagLst xmlns:a="http://schemas.openxmlformats.org/drawingml/2006/main" xmlns:r="http://schemas.openxmlformats.org/officeDocument/2006/relationships" xmlns:p="http://schemas.openxmlformats.org/presentationml/2006/main">
  <p:tag name="BTFPLAYOUTENABLED" val="1"/>
</p:tagLst>
</file>

<file path=ppt/tags/tag166.xml><?xml version="1.0" encoding="utf-8"?>
<p:tagLst xmlns:a="http://schemas.openxmlformats.org/drawingml/2006/main" xmlns:r="http://schemas.openxmlformats.org/officeDocument/2006/relationships" xmlns:p="http://schemas.openxmlformats.org/presentationml/2006/main">
  <p:tag name="BTFPLAYOUTENABLED" val="0"/>
</p:tagLst>
</file>

<file path=ppt/tags/tag167.xml><?xml version="1.0" encoding="utf-8"?>
<p:tagLst xmlns:a="http://schemas.openxmlformats.org/drawingml/2006/main" xmlns:r="http://schemas.openxmlformats.org/officeDocument/2006/relationships" xmlns:p="http://schemas.openxmlformats.org/presentationml/2006/main">
  <p:tag name="BTFPLAYOUTENABLED" val="1"/>
</p:tagLst>
</file>

<file path=ppt/tags/tag168.xml><?xml version="1.0" encoding="utf-8"?>
<p:tagLst xmlns:a="http://schemas.openxmlformats.org/drawingml/2006/main" xmlns:r="http://schemas.openxmlformats.org/officeDocument/2006/relationships" xmlns:p="http://schemas.openxmlformats.org/presentationml/2006/main">
  <p:tag name="BTFPLAYOUTENABLED" val="0"/>
</p:tagLst>
</file>

<file path=ppt/tags/tag169.xml><?xml version="1.0" encoding="utf-8"?>
<p:tagLst xmlns:a="http://schemas.openxmlformats.org/drawingml/2006/main" xmlns:r="http://schemas.openxmlformats.org/officeDocument/2006/relationships" xmlns:p="http://schemas.openxmlformats.org/presentationml/2006/main">
  <p:tag name="BTFPLAYOUTENABLED" val="1"/>
</p:tagLst>
</file>

<file path=ppt/tags/tag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0.xml><?xml version="1.0" encoding="utf-8"?>
<p:tagLst xmlns:a="http://schemas.openxmlformats.org/drawingml/2006/main" xmlns:r="http://schemas.openxmlformats.org/officeDocument/2006/relationships" xmlns:p="http://schemas.openxmlformats.org/presentationml/2006/main">
  <p:tag name="BTFPLAYOUTENABLED" val="0"/>
</p:tagLst>
</file>

<file path=ppt/tags/tag171.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172.xml><?xml version="1.0" encoding="utf-8"?>
<p:tagLst xmlns:a="http://schemas.openxmlformats.org/drawingml/2006/main" xmlns:r="http://schemas.openxmlformats.org/officeDocument/2006/relationships" xmlns:p="http://schemas.openxmlformats.org/presentationml/2006/main">
  <p:tag name="BTFPLAYOUTENABLED" val="1"/>
</p:tagLst>
</file>

<file path=ppt/tags/tag173.xml><?xml version="1.0" encoding="utf-8"?>
<p:tagLst xmlns:a="http://schemas.openxmlformats.org/drawingml/2006/main" xmlns:r="http://schemas.openxmlformats.org/officeDocument/2006/relationships" xmlns:p="http://schemas.openxmlformats.org/presentationml/2006/main">
  <p:tag name="BTFPLAYOUTENABLED" val="1"/>
</p:tagLst>
</file>

<file path=ppt/tags/tag174.xml><?xml version="1.0" encoding="utf-8"?>
<p:tagLst xmlns:a="http://schemas.openxmlformats.org/drawingml/2006/main" xmlns:r="http://schemas.openxmlformats.org/officeDocument/2006/relationships" xmlns:p="http://schemas.openxmlformats.org/presentationml/2006/main">
  <p:tag name="BTFPLAYOUTENABLED" val="1"/>
</p:tagLst>
</file>

<file path=ppt/tags/tag175.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76.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77.xml><?xml version="1.0" encoding="utf-8"?>
<p:tagLst xmlns:a="http://schemas.openxmlformats.org/drawingml/2006/main" xmlns:r="http://schemas.openxmlformats.org/officeDocument/2006/relationships" xmlns:p="http://schemas.openxmlformats.org/presentationml/2006/main">
  <p:tag name="BTFPLAYOUTANCHORELEFT" val="True"/>
  <p:tag name="BTFPLAYOUTANCHORERIGHT" val="False"/>
  <p:tag name="BTFPLAYOUTANCHORETOP" val="True"/>
  <p:tag name="BTFPLAYOUTANCHOREBOTTOM" val="False"/>
  <p:tag name="BTFPLAYOUTENABLED" val="0"/>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V9WzVfHy8CnMUuNyY3ZV473ScLfQTvveA/j0bn2fyJT/1XWBTdM9AhF+ExlJ/xLQzBZfiIiuQBaQzIGWXVDFoem/VVWHtmDjiHMMB8tiU/YILe16/C/bPD+m3BeqLWIk/guOMlpsypQf1q3tbJUs5+nndksh/+84PF2KjPsWIKq1TpWr6Tp07/21cNrgIZJSmfB2lqnA+RQCAAK/IvQx49CajrC6zT9TzvEJ9bisnJFFe0/IcO2ej/iZYPkvwVsHheV+QHYE3pQL32zTSce1q9qttVKV35aBs7x8Oy/qPcFoBDdX+OJ+beNSxqBv5CGObeoadnavvkB02MRYwQnK+8+92+TO9UQC0gJ2wlQ7vckTdYKFrLBehaRA/VozcjjOwePdNOe26Bb3du3HqqeVO8cjyOPcoCeU0iBohmGPRFg8QV+6LecN8NMIQ9XDjPJbZODLKzOIec8BxIcYTIBoEywbmJoCPsxDsH/WK6jI4NJRwmolxbcYlZElhA13aOyqXv+ft+S2FawxbE7AgscsXAL1RyVd86u2EG+ImA+8CVGwoyrocw/LNKpmdenmzvVep9StP4qb+U/8ta3Ym9PVYgKdGiWNjvyosF3fnRUnQUJHOfppZyVEN+Fff63YgYztSosZKTbn2lWAiYTPvyVS30FSKISL/+l0+mUEgDJt0hXghadht7AVtAGGQNix4+vMk+5tilnzLf9/N+1bKA3kpxDBQ0U4fFuHUThwZFUqSttq1dSL+oHOciY0zFcz0oundxS86y8f9/7XOJBEWOhUN9wWscLmle6j1XdS8xPzOtewfN4wkR4a3N+YDuLH9t/R2fD2M96cRpZkSvJ0jKlm/ZPKCcsxA5toB6I/1BS7mHA+o6cO8kw+4Y8lkUaPsl+T2E3k2QDzWYEkJt4+eLA3ssXVi68RHrVxsh2nH/yKUqxlocJtQK8RUfCYZAjjKM7U3lI0Co52tZ5go2D6iG0L2IHyScXYgAms8u8v/I2bfa4Rx4HMnRZ4NJoi7urkCS187yo0y7EjKjO5Flf3TgKUj0YzAZ+zItjEhImM8Br4hAmy5+U4fDD8WjFf02V+B/VuOpuZw6ggrnrkzfpwgiACoF+JI8xiGd+xBWJP6YJkKYCCpXiZ+CV63589Y7BiUgw5QTscYEx+efXvR6DfnSJR+z7GehG0nTk9H1QiKIWFcq76IWPG7wkPWPFbOl4Zg8tLE7O2AXQlxjvxi8B+KCNMb7SUsm/yTNozlgISKT7KQm0P1JT2QvknecZraIWLYLyosbbLhmsrsUsGoDFAYB7mPtnrvaW9LmSGSGuRnG48zubMrTycmEheh3X78y63nj+eOacQjxWHKLs6mq+fgD3JiMWCI+ajnOLzjkhTQC/p/Fy3gfEzoCN9q7i6YtX6QWC9dVRnHTqvaazOe1dpRQqOrorX3ZoiQJFYIzVTF6K5VRDhIdg4sWTdA1HqSgm7yq71sHVS3bMC8gtdLIO7kVZDtyoW0UVEZylBDjr8wdFi1J9jJ6FVLKok0jXK0EBkXVAWaPLw05WFST1Ip3Ez38NfYMKKSdZn8xqupjA6AiAiYWUI6WKrscsRNkEr2O+dJAKZPcd2AefXMp3TQW9/VONeHKM/HnX8jWX30l4ZZN/0ctUG+4lxtBIMkBDQs+GZu5oGqcraIKSntq3nM09xpWteGCOdNju7OlROrLrd9XxzOhRbrOS3BA4qExF1I+GtXfJAe86VfGfAhrfKctK/riu1Mnscmwiav+aMn4B8D36If8S6AopNexb/i0UPrPfH3R3uxbwjQzexJJxFSfpH0omD82meLtcTrTj4gVf1yxUUNGSS534tmAawpjrpXQ2g5a1v0O+xE9f1/WaMZl21dlnpBpRsb6SUqhMUhEgjQiZjwSu0Dgs2qAv+Nm0S93MCBwDU650RuEHubLHh6BOjFNOP6x/eGixOplA2uTrED7AEw3HidW9+4OAVEWYLgsyrcv/dJuiOqMDiwByc7wHsGqn0BICqo//u/6Xf42Qeq+KjE1a1h150q+RwkIw5ktWFh+mYZ60j/KBvQoQzz6bGmEZNs2MdFAIcyrtygXzqgb12Zaxn4QrbbxSlAboniZ5+mXQ+2fX5UcGNTMrtFNkAywTjb7MYo0ER0wptmDX7RIr8fBI6jqZKkjykvBt9p/RfNV616vZ0JK7VXvAiYs93PTwC7XQir2MVGIsUMes7f+vGvTcjuRF0nA5GB4AqmzRhZ7AzQEZ2D5v6nKOZ1U1j6w4QEGrWWegIsGp+4ruvcpe5S0yOmC0h2f5HOg6i/Q/LlhH/IkCgNuqBji/TLnUok4XrY6u12K467okH3FyIABzctOPh9OKGovkHKBjvvxrkEuMyJRU1l45cjqyaKwPbOTCWhiFx5lf53t+COxnKAXzDAjCRuSmAd3qzrRDELymaWCabJug74bNCt4Clc57sl7BybTpV88+JnfoOCdr9nGftRG0QxUdZ/QMEfr7OWqX6+RIk675nvX9ejoV68MZEuUApZ0QISvywMbnmIx9YzA8hNc99DpWXxyDiRXKfhO9fLsQFCm1NYMJHntSaWx0gFbbgX4Xn5RqM+i/nNYVMTD2yMKoIgWd5ojNcWenKTpMzDyslF+zFmCdweuHfZhpYxqn0h6XdDUKmaafYweGHPAYQLOKBiAONFIqCJ5UBdQ0JROgHFaFde1LfuLvaO0InlKKOjek5xVys0xFRg9CcL68t3AhIBVSEQYzL3TXdDfahf6h3uUIYXC8U7MSGkDbXzIn73YeYZS7uyoukLnlzU3uwIUdWJiGDKCtmZ5HOcqRIfu9TWgvFQM3ID2Liwz6YMDXvLP1pQO0+u+LupPEi3tj1HOXhfz7lgM8IrcR1AvexRxLGJLgNf9owzjVlvX+0jkaAaaNc9vynzI4mGfZnqPS24OQoE5VCKsCGzT+3ZZ1IBzxOdD5ddzS3yCbUIKyGX/1a9JEpCIyfqxzLiY/mfC5PDDgV6+Iq5+CE3QHgJLEpiedhgDut9glGbWyhSYHzumBEMLX4UHySO7XVl9p0L092EQc0IWXCJL1Y/klAYKkHdXfa7SeHL8V3B3X6G+3iAcKycK7RAstx48WFqN6JhTEh34R/RgWmAYVJOS9exQYYziX0jumOZj8c2AwRAlFQPmHymYBwHGe+aWzVmBRWw1hzW/kpJq2CSmvRYDJCcqFDPbmP6DlgGudRBn4N9rPJ3g/h82x5sWfi5euDjEsoSEl+rkHMVO5KrB/OAN3IMun02R4IIbj7KrG47ZDm8muKU9agRopkN7tSmA2GC1ovomlS0JHqrC+JL34DcxAnoKNGSDnzCuXmfPRlnhG7o/v/5ttxjKQ2g65a1pWGhCSqzLctPiFWxjrGV9JuWWeg2WvMU0xxkf2/1fizT55OpjKNpjLZzhXua9eUEbMDfDTGye5M83C9hjKQzzuKE+5Ifoo7mZFSBFXpru1AZBbVBawSDEGXt+3JEpBictjj6jQsHtVZKEndLUEUoonP5UzqbwTR5rIzbi8EVyHz1PnhNyDr7Xf4sKhAPwlzypWdo2iZWMmLKmyoDSYTFpRtMaA6aq+fTbz7Kk1c9aeLVFP/raM4nnyW3ry0aO1UGhbPOTBTvuv100UAoOwFAF5EIQApQWXNb1kBJ2R3tvn1u0KXWnWHr9gs8q1oxsa0o6GgB2cOmWjzmLujJl8vLYHYExKUozO15tATmr0KnZHELFJKvIw8pLHqjg+DqgSkHjNoj0XzCr/EafxUC6U9xn9mZ0Tgbi6y5xHfT1MCO5ueQNvfzHzotNGMRZYIX0jlwEKsRuX09rOanKXgbh/EyYbt+dll6JLqv6XkSqIm6shSaDJ3AqyvmIbN9OZQpZAiccdc5TmQ+y29DiiMq+yjPstPpMlDAmbbd0O8wAmP9z5OkSWHbxRkM+25IYA00dR3a1xqjZCvaQxjAiZ1E3TFs0c3o8TU8TtmNxMlSALCnfhJl33RJABRQI+4IyJZNGAvMkIsudCAg2DN/vnWS2WlMmkPf5xfGL5lKvLFgBT8W33yF1QLqroU1E9BbOKW9qCkncTSGgWo918mtLHuzvH46Qpg6gWUZGutVfdzhdGvqOXZMofkrNdZIhMMUBnfJpSkEsHpfBh1o08d0JKehWuomBt+MnsExIhNIb80hBqFAaN6sow2qj4d6FvL6iq18i6FfL5VbJgXWLwnXEHrQOBL26Vnf9oOtQTnLAIx9cD+O7UYvOHoAz0haxmRmYrINf94AK4/aW4hUMukgyE29U3YyyyHFUaIKnSmYD/HLg9Mr1yP3dsu3qo96+9enXmrsHaYQ0ReWwiRYuy4h1UmrAHTrCN7Pjzz9odN0keoGljntsc1hU8eLCaairOJEKg6jkoTZX8Lnz0U2Kxo9yzB8St/jjBBIZ10kN2Wqx8cNGXr7teM9/3scmMb1DSUQl6V3eUdDNCDtFwvfeApRExP7NQDsGC2AKgGTT3I9iqajVOodTLHhzOw2m5jQ8cpAPhPW05TpkXjIgGBLktGpo/EZUrFVsInJ3q0gzcFhjz/9sbtlOnpJuWSzo+dAr4WjEosrpGYk3e3pbVrGPfezSifjS/V0U4kj6wTgiehCixhYc+h1VFaNvg9ijuuncbbY/nejv7Utoewm2lw83ROGcXdPGHjJE7Qg9lVByubE9eId7S4nMRFWG3GGXslHYkHe4snUhGWv370V5voucFTA/INDdOPjHEgHqM0UIoKJ2gMbLg/FSkUpvdBhY3Z6bhU0r/TXqmLqrtQvVOWBL39p9Zew7gp0gvWgaB8hw1K6mcgPAhygyVXQn2PbICjEVwC/eOk+KMPN9oaTPQ0OwTn3u+E6t8TS7n2MARZaFD1ZI3eVs0Rk9FTvptXyVHluzS4bIWJvCwzsRcSKBb1WYOPKBvBNLcQn11uD2E8Q1uuzA0AVGSB7x7g8Bv9GEobP3tQrf4CKRSnKNosK/gymhMfHQ68YusE7E5cNBLxvFk6kqDH+xaOWlAug+uYDaxRjCy4lzG0EDrgmC4J2tyd4EuPCsWROLkewcOwL1N9BgryzQm/0BgLlzbF4BTWs+uCZkMC9I+yQ5nLX6AYV7Bp8ApYrR2F7xbWE0h/iIrtxcjzO/H85DQqZNaPkb35Lq+v9zyAJHlJAvIGe4LEcc5zb9Ej65fEPoimOInziiPatVG8ILPKs0XQtn6hqQwtlyHBe6W/QagSz2zPfUAfi/svNkeoJpgbWnpB4f3e+BmbD+H6baJjmhgX33xTFXk9exZkcELaGfJPQZznVCPwDUAdb/JppgSUxR9WnfdsminB02kK6g/3axiSslbpHErwOpbM3iY/hDMdm0IYmE657hE7OIIrSXN5TGqp/geZ9U3Xe48DGcnxxjGmhGtDzCXHfGWYSlXDhobHhXpTAc5JLzActOYRRsJObQtlKT4+1A/krYiY9Ckzyy6OArdGtOGpTH5dG/odX4aoNjf+GH5mcWKaanuVS0erCk1QrQhASZcSUA8+a4hQWpq79cwujfiWhtmQqlXNRIsUztR6EgV6irPgBV3c6FICGfDYMKYA+zK9eS//3zgU2Q3Uu21Yr+yOCRP9uxO277aidB4vOxEYFC8y3Y7vgrIJXLP8ynigMLImSMaNqKU3anAMyUmnmqQCldmi/BnGMrMR3o7ar6xsfxOgBCGzgLYZGAqYuJcyHnvE/IbvEmm0DcSYGLhc7XixDZDLKVQubQjFnYf2wSst+lRm4n017pwCffBzm6b1gJaKTO1cg/Wyj2W3dX3q0BT/7hM6LNlM8SqCBod7Q3iogEV93cOgXk178Z60+jzguOxlTKx4VcmWcM+hTM5MBHUNdLWw05bjJPze1cxu0yj26fHv7Rbfqf0bUSf86u21Jh5Q0maWOOnFD4hYFuNybxFC/oqMg3KnNkjFlo+hvYi0pdRupLrHjo3CLE+r3oaR+sX7wEkZKQauHiMmwE33Jk82PrqMxPYklIiUKWXvzb+axbQoa+dnoOpryWVEYapALzajhRcO+Uu8VBragERJjhMBmrYWmJbYUBx2sucmAMi3feBD2UwkM9Kj5Qc0j8pbz6hgRoTO1wvsoxoPG+ALyMRiBx1KvN/kyLZVLzxwwUQ/JzpSpweKVyoh9Dz1oLeO+nzpktDyJGcEo/XJFvXDufwab4Z62VQtReBL1i22CLNxXjrFGFJf0Q8W/dTKFjHLWkJW0z0UMgbN0d/RGPDDICi/dSwzcBEobZ8yfAjox/mXZteA7/KkVmPp3kede69+Lua20j4DO82kF9BSZdVQTslzhHAdlJOpFJ/oFjOfqVv76Ic3645+3LT+TKhMiomXMIYN71piaPn+sPv031HHuaQG7lgwwd5Eq+BhLeIWAyqjXslCAHfAMRxspwHSgkM48kYeL5CKWSYT2oO/meCfcMxeV/pPar7AvB2KER0JYo9xlTQ3HDS7wsQojfyrNRQ0ta8QGF4XX+bTXJh78V/7yCAa8BTJlp8qUgHSLSM1LRJdQUEfiY0IRDUmicWXv/bdU50EY/X9NJ3AH4TDm6Wz1/JL3VimyIL54wQwJ9JwZVep0rYeyhCedc4HTyHeyPlgwBzz6dxmFaCEjSdqKMWgSPLJeCGkyzzMr0WaXzbYwGOCmNYqrH7mtTR1L0kTdcRujrSf65eXAinVk/HPbjiw/jNTfaQ/GHZqymYdV2qhfmfrwa/ji7p7kskRP0RbjLSruY2IKigDXuaCfELVnyhH/rcE/ixBAiiWT/T/kHWi8eaZVG3PCklqMX0URb/IDgigp5KwSeF4M3LvOOljZDs/2oMcPS2rEun4tNxBJCaFsMM/SOCY2LuSKK05qn7lD9qDoZTzChkyCSBsWydWb23AKtWQIAv/0vA/9cDinCOUcbfI2AuURtp4dHa5YjNheR11hH/wjGt5wRC9yBhZ/eWhOCzkyMErZe7FzDwrutTjMFLxzW8UoUJHfwFPDeFZ0PX8agHGAq19eP58aWSspuJwyOVQtclVFT9e7BGN9zsNizsCmwZyC+X00V3dvp1I9qCORUUaFuwhJbpW1jCoLmUyU7u/NuDNiVRoZTqKai1BtmDA5y/f9gqnW8G4RTVAILVxaMLFoNWMZEAs0JNOl+fdCVM2BMJndS88gXvquww1fbyNYGvSyO8AvH+BG+TIWhiGTxCRgM5Nkjjk0F31cZvnlozu8dYDGAjFK8gX/RCVjE6BNJH834k+cXMEES3zmjBb7Yr6m2NSyCx2oCbyocwIFSOR2IuI96xQ7ygBzFWdsuXqFsd7ylN5uxlLQkx22JvjU8Xni1gtRwC8/n+8TBPRMq6AOje2d9gNqq0F4wNEwMXhLFWRFAuRLvtHg0/E6RNRfvbwAYfwQRShwxy/HSkrw2zzNp8/DCCblFNDqIYyfNPr0hIyLKtRhl8dnXjriNdGO6e4wba5fHgC2EtjJSU3/z98BZgZlBGEwhkGU3+Hup7X/kfz6de4odoVfHGdG+XEuhmSUL4qRgC7eXK8wVkk5vesgtaXAT1FJlcnDGAqBoOKuVQoN22meZ3uh8fYfpxPBVGo8uUGDpbuDQ9BtYZwFX3ulTvToxPJz+mJiIm1SXG/eoVPD2iHX0N4NpnYipWnD6dOhhSIDDtsZANnub9RuAcBf7W5aKQ3+CcTCgaoGE6sGKAo5BSSsBM6+1eNtftfGQymX0PTPr9bKpxK+vr8K/W3miKvZHMvCmQ8LmaEe2+oYH0gJxL7FFiTr+F2I/ptq0DuPFyn/9fx2O9jeu1Nh2qJAxZF0gzcWACFBtysNEiWGJoKJFZOtjvHeW8Gw+ZyOv+OufzJvHgb2Bz3TUQUbxyEQTZTR8ZYGzSi0iNd3navIvRk5Iqmy7LxoaYqBbvvx42Z6JoWQMXI3YIzgOZjlCuAw6lkM22MnhBHd3okzCr4N0FDZZvqeKTravpeRQiI38vUITDQKK6ly/aKKATQUr0tCOtNJRyjdre1a8WOk5LgaEZZqnapOJDm59Yw7TrMHyS6+OOxRWkb+n/oTvConSFupbd+Zq6LY9evPN6Tyi0XRxVqhuBgnqji7lLW6QRApnHDvBGbfo2Syr3wZqAjU8bA1ySopNTpGLsmaK9hxHwbWrYPBCgCR3xseRZ8v9OaLA2tqymoFr9ShQJsS/EFY/nJRuYXShs2kkB1h2dHE0Kta6WZtl0eWTlrsKZCKGpcNc36PmcPFmqgTphCjCMte/oUF20tP8lDk8mR7PfXP0NtnDCEQDTRJyUh8sB1+t1Alfkiik7xdVQqn3wACwoTi7HvP2ATJj8JNb4ly3TfGvRM95KuRUcekeexx2Dyw9RHAz0xPP/69GsFh9WI1FxN44/4NfVsRjfbytBHnYahTQDQJUvsQGTxo8Lj5X03lQgzIde+B5/UUGvGyUpe84eRjOk6LmV7mefsEo2DpDihsgdxrIwWhuM1espRYfnYddQMBn6shkwFKEq1vrt6jKcX/uOKHap7NxcdHHK5jgDV4UcgHGtz+gSDWO7Sk/JtaH8O9t4F2vyicf1LUmfjUz9YezHwSGbW84RSYMpxdSBUNK6Iy4BoBtJzLnxm7ZRxJt951eZyEGpnsOr7qFvsAIEI0Q4/8YBkh19pskPP7ceHe6GJqGTWCI/02RoqrMgfgkmsC28H0spADjIKAJHK/f1gLtsN2Hkgj/5o2AKnAmdR2YgSYpEgYyo5gZ8zvBORLdjhiSzDWOfvYgfofJzhPHiGDPWtWC84qtaSXquKUJKSmB2fAD7x0SGHoBSk36ccHfjnCdM+FxHqvqrTDvX2PUEEKEuAEO2BAi+smb0U7SGgQunaxWsOFw8oiEipyOJtnYTZ/2TEw7WyaqkNbfhXT+I3PUzFac/FO8F40/BdR8ARm2b8skWt0rLBfwn4EEvHVdjhUvUmGZAJbgYDmR0fmqRF59pVq6d3wWS87xJRrGR/Zb8s3+XFYtH03tW0yvrvQ8MikOtCOtye7e5ysYK93KC4kIdIRhUBOpqiByozgl7YTa/YCERaG3muhgdMucV0BThknPQ1788UnN/iiuCeFb5aAgVGJ2vuy8mzmH0NEgbROaWE/8oT+hTjUMBTD6OqKLNTUXO3UmqNdyddntyikcvddE+zkqi5SQoljCGCofjTh4fheoXU9J7ZhS/yH1JC1ZyciHYDN1y0cWfUBA8dmdWYr59OZG9AI+SuSKFlRnWXs6/UOcFrpauPC0PMa0chWnGVaCJqRXwLv9P08O69lMqUFyai+GfwJiwdzeBaLk0gsYWQQ33gslM5pItsPQl+Iub27VS0jkstdbTNInY+yLZPdotaq9JZzc7ujUtkgjoYr+cwCSIbIV1sFoqWZmJu/YhM7t9zDqtLlmo1iCvmnTnuw8/8SN4zTeaz8vQDlS2yvIe2ET7emHb2TJFHccJL8/7Hj2pj1wjHrglGYrRhLHZa1BNIlrougbx0ICRBCd9ngf2/F/DsSHUbFPqDhI6HTq9UProgL4yusOPp2NsxWj1MO1N6IKMqGpRMtfWI9H1CVkFf8WAhr2ZLfnjPeFZQ3TlZuESTEFn6PRqbQuH7rfsUCgXS9N9yYSV9HI1LAeVCGTUCcO4Xn92ieGmeALT2ie8aZ9JDf4Cin67+26d0Sf1AiKiw4PZHBiYH3FUcdTQDn7UMmyK51UOe2X/uJslZXThu94sZyDxIzwbaZAq2BK9Hh5z29obKGvRpICZmk7NU9a6hKnlr6wIqlWGMIu+6ba14bG3klRqo1mJxlct+t4CpL2fBazt4aHY0X3yHsguzppUqb2bjHJw+7OjJFwLF9zLajpknND8E2dTAgtr3Lu/IdCHTxk0o1t+QLb7nKPEBkmRpZUySX6dgcisFt4UxYE6EdOGt+id4nBCPNdazbQSxuwrQo+xNKITuQfM4N6w7WT+pfSnWHFYexYIy9A/EEYIpzzEDsQxdFdt6cGiSHaszUAJ9CNqJ+GobWt+NjaKQTR2BgUenexM+2lZW+914ujPu0RZrlQpRlTW2ADpLG/wo7DhN4oFFRFoBZkA4ZHAhtJnzQ6df7HWvZLLCj7N3uGyR1q79DXPbh4L1rDPhlHRSyBBMyjUNne4nm5egInod4sOHGEqBYH4B07c6MXYBnyZ/Rw2tNKZIVBmlr6z578d+gbLeVlsDUOValjjEiyvtvBKbOgr3BbrZ08ByCvEwLMV8ZjKL+YghEWzErwzrVzkGZEHFEka7spGfhU5HsWEiD3Lt89jEIudsvli4QFbzUWSvDvKJwzpJZps3tCVAQ1wWywwvT6EiD87sV0WWIdprloIIzwsE58I8WRckkok9qsQby0kHPdtxaKciSsVHkxWrbShlK15IHP4yA1k+vNjs0pd1A6hUZhynDr7SWdvCA1sQdlOR9wO2k9O5LikU23PAWRWxg8wQCe5C2+xPNlBL1TWAaSIZ7GETeuds1ep4Th3ImYoILPK+RtwBzzFKDrqwtjnULSRGE3p/A3ayfALvehhi2rZ2sbH8IjEMmRNuU7tDr//cu2PMEF8TGIlKPUs48YCUDlezJce68xG9hxjUS3U/acDNBVeCbc2cjTDT0UaNXFjmuFOCmh0kHhyNiUHYDbxB1NUaFEfkf0WXPzVj5C454YsvW/JpM1TInbWdwnZfwulCpv8WoReLrYjksezRvSHitVq4eO0ndnJF/CX7EqGQsAgqvUo1+7HB0KnC0G/a/33ORlzPm4zsqqiOsPbd3JgGhLVv47l88BXFlLGis6wbb9ApmRBALThTD35WNXqBcNRwMSm8GblzVlVvgZDhYMkhpmZ6Ww0LYYcku8nTbap7Me97Mbf7g1AHsDiDC9/T2uk2Vtpz6zUxkC09lmuWm0mkXuOJA3BD+PA3MnrFNr75XIjt55+ubl6T2s5ccs3MSm2258YuJde3aEoUhOZFoS3PP2Lta8snwksyZeanSkecoe/np3jQ1S1/v4Cxs9Lq62To30xl4SezNFC8076yRS54aACizvLhSKa//5H8+MLD5NejhYyExlRWdWP9NyesO6hBqtVSHBtKDplAa8qfOQBq2BjaK/A7qwvSCKlJ/+awx0lJLoeZ1ecaY32JVVQVYfgFL42caXclvL6jFCLnaRnGalqKfzooXu81qIecbUBYbpI7IxZQXcYzsOk6FU8Zhqrt/1OrMsUPrSfZeS3ODxLS10MtdSeKOIvMMwEnP5Jwt7axg4AiEh3rvDwuPcOVYTVweKM6PntU8DigNAR4rzssaWgK8K7jX0rBreRl6eMQgF+dQfCEGUzEgtmxoAZCjqGnamPXvQIG2DBjtvoQ1uMCK72gYBXqjM/G6XehEpKk9SpieAw6HJ+G4SpzKhfqhGIUu1GBf9pUEYfoqqRhkEJBpm30qzpc8IbUiSjSMBe9p7+/NhXlq/wzGcTBvbTAdBTFeBODUgBLKtICoHs0ZJJb90IXI4vb8uKFl2TSlbEEv9XCWPV+TtmPsJsAH92HCPeSkdedC5f4V8jbCqB4r9JMvpCrqTWe4qVpsK4+ElkfVm8fcpEPq6CzR8wuz69mF79KlKs+A1XBS6co4N958p9gDIrBGmDrd/DV+5gNEZn94SsUkTNZILR0+gx547C7vEmrhwBDLF8QROvgOWr/yFiXPyZCfMim+MfxDOdHqgBNnb0UBSfeP25lKr8J5z3UvysQyqyvRrWwiKJPOKnT/0Kd6f8tuaR6QErQBm8HvNzFFpww4pOVRXrgWkBTrVOlI6A71bi8B5SSUyTa5LaOnaZIHsMjVqKKf7GVARnl/bS9gm5Nk8//csbl0czOAluMEj8ryibVfqCblAfw5aK8vzKGtJZ+b/G3W4JiUwUfYtrxLPVAme8bebpeVIJt1xEWUCUeUZTOlvhcUHEOICpnKYvgOmCoq5P0ioPvfVTz7za2U8FJoy3dlhAIB2PPX2fewRKYPG1c0FzZmCGIoDp/v1rlmtVYfLjBqtu7c14y5qyij8zIZVLqRED5tqUFeZhM23J3amVSm/Zqvjt6A62uteGsHZMO60lcQk42TnwCkan/20uW4SeUapUUfSOQrX+67csH3ani09X3cxdHz2DiZVnF5PLrrqXEhBg1LPILB4bXgx/oSBA2IIgcP3RJbV/b1GldwJoADSi7HMhyc4+tNTOEc4gAwv9tjxL/rAy7mdDHKayb1LZEzQryb08dLJKspLgE5B6j/NNyc0P9t07TB32iSnuZ4OBBBM1Tm4EmW3aKEwslvN3RuSKUwOeullOmsMRp5ZrufLDsDzZbFZP1gsc3dUJvcWEyPja1eKY/GK1ePIxg56Dg2F+yiBTVEiJMo0B2JGf3p5TrD/cnGVRUJ80EP6OoofERcvQETqqGFn6V2dpeq3xTxNZGW4pWJDs6DijLCNISuvnrbQLb46JUHuhArxKXmIoOCDa9SPixOsxOAoh5Hk+goeWkspyES2uSuhmKrHjQ5/7j5uup8Rk6EZ7L7bGBlKye+rjHIWrMerL1WS9VQTh4BjYRsdPl2K0o7y8TC5DtySa3qyIs1AXLd/Yp5FQVSx1ANmP2zshSB2HqnfzYKQBI7pCqO/KtaBZcc/G9FHA1YordVZMeV4sISgKAsmJpHhwCr9jhSbTlZ7u6ziqSCx+NIGg139ZZrkqM/ToTIvhGNTewgcQcJn93r3b1dnkkItf9sqKXk2rArBTNkUBofy9lsYGGD6xvayNky8Rv0sq372xDWllZlZyMsdubIm3VBO4bQVUK13GBjZFnGF0qcSV9/3QJGyN1PlBDud3Jq/wjp2Z+qXK2GLL+G8JCxW4DrokfnB+paDeQ0jUUIimiVdegYS8jRJoVZyIepA/Tz5hCRvWyF80AjOgn7hYfGrjCho1O/MgUpMsdYLLAd8gQ3GuidRWgrlnP2cn+59HaVf/c0ocwBXGOhWx50UdNRFmjYUJnd06jew2FMxjN6/n6PXSEyccbOOHaaAfUVKmRGHT99RBrgPHa6uXUVvSGsI8bjXOz0eYsOQ4vhra49rxsEEdnzcMPRhYbPeqACQpM46sf1zUVr4+SQLME9Re6fNews9v4bSuW0y/RGhvj7OAt0YdsTLnZ3EQs8/5osnZemYtVioxCHXKFQs0EU8yiGDUm8nuu8VhSld9czv3r+aH+cbSAyrcmBwkJ5VdzO+bKsmsADeK8ZiLl71QkDkwZPFZ0i75NnhyMWrcaMVFnMHq9N247V6l5BakoGktcK0RfcyEdXKkv6NCm14e4L78kNW/26psJy+TrWpOI8pH1MllZ44onJ7/iTXBCm1h4nnr0K2TTKpEinp+I3YSv0/zclSr71BoGCekQZIBSmeugL2Z+zX0xwcKPH7OpmLViKC5XIwmGz0xBk0eY2QZvdkNQ+CEhiWP9zuCn1wDuNdrjwX+tObL/nHKEuaNqMIobAf4c1HnbpvzUYq/fqZo3YpoZD3HFJ5e5mkLh76zKukPETKTfz84MaVKXxCCO2hPqoXL82g+87XS8tZBhIGSFUw1XEDFCYAOcjG8wuio3kUwPFv4uXbHy1aEqtMQjeEyHumpF0OSTkfYvQC55kcOfZIGar6oQ5YZ85SgQPSAbehA9Ox6BiY+1JOB/Mq1Id4nMu+kom0SRLsDi3kCLfnnTBWImVxYUUfDwG3TDIUUvl5iXv7gFwNM9M0YpOHqEpPDkRuGzqB/Q0vbm4jyUKTrmrtjfSe6wdyE6IQKsadRAdE5BJ4vqVdxchB+W6ccp4rOl8WV2N2QT824oSM2I5wBZWo4f45pE0f2QxPe1gLzmHOAF2pNyKM/IoW5VmQtSWEcxxXEkJPJGpQeqTVB/cGkVlppJi3G6c+vTBQFJGVAYv+mQwwW6XAWmoJlOQveJwS31ZWFGi7lyXV53+x/heyfHlx7sSMml7bOpPgUf+You33NYiSjeouUe/fJDXCmDYW/S8wWLbGFoW2Au7w4HXkesP/FQgnRm3XCUay3LjvDNscbaldMgmInmIQACMhTxM8cbcdFxOVb5qL18PXGdjdRBAlkHyRkqR9JJTqXiLuWtc5VMx9fQ9SrGc5dEk5d8w7roQQI7FPyDe3v5p/V3i5Ery3AP8AoQxzfRfB1Ba8+12F5dW796/C6jUharRJX9ZA86ftBQf4Vmnj/2i8u28OQ+qH91gApp4KRwPzPIVegKJWsjuk1uwEj1msYo9BXsQHr0BLF1qPbfsSRRGQUKA3+AdqT2q3STE4LvlD8x60hL/E2hO/UBgHkWv3Lt+Rr46/AMoHLR0Rj6ExFniDi/SEEoNt2TFxfOmE0ajKus9LgDxhsBu7qIHQh1QmozPRAOaQOOYy39ykBG+6sptFNmSBkn3p0tuhtPqM2gi08pZnrtjyRxTe+2msKSs5epiMnpfQkmh4IHywv/SXi38ZOs9cA3XoHy9VqPvJO51tjkyta7c1d6XCm4KD42DVn5hJh1WzkHSHRW827cPPlSPbq8qV3SYx3aiLawfVf2oJX0JGipKYuJrh1kRNuPQvg+bNC3uibLLB0a2WQZFHsHdjxMtVTRZ3bWG3LPoSMRgtkR8Jy5klQvn2TIIXIDlP1b3iaVa43ggw9QyES8MU0seP1KXDd/0/vbmW380v3jRMLZQ1q09QiuQbOop5/ihfqDtRBenaycbA4vtEOzgRLlpEa7NyaQx9trUcz6j3QStB0ICPsIEk/iooFLc4FHeYxpebrdOxvFmN1RRQbbK0IKV/XnbDJDi4pQM8ZqvuhslJbwK+KswBAu4GBodCndGP3GwY1ypFxtfLZTW5KmkPElMlD9iZ8iL54oCEovVx6y+qzW3C6kLvb8AEBoDp+du7EINh/KpoqZplhCfpzC5mRI7wto0ZmLLS0P17C441gSANgbQeC5IbJ1YqaPP2N+2gXyI8kvkQh0/1iXQdmud0bFUTVLClb/Khrkz8ZUWjIyXKyoxeJqVLutM6K7ty2uttaUC/dKRXeVugbrwopXVwdeFSQYg0rkOh9rylcab0yqmxSfW7luO2inlq1hmx1gR/S+g8csCsAzwoBmKRqDMGQf57nfp7oswFWGYf3xfsyNY2aRWUtZ3J+5N0Q8NRpVCKPYHYhJEpeWiL5BFPQmRAceK6LU9Rxs5qc6Kq2sOjUkoSOLSdkseSZq2JMBL2P4IdStNTPxjkWyZv1rLXLHMulgb3gE6fLqdOmv1CiUNTsbHrvyfqEbF7So9CaNGkESLbWWtUoabcGQfvAbSV2usda3Vw3ycvvuzdjKQiyCftDmi7Gpw19N3n/vDkAZkWw5H7djJZmcQ4tw36A7k8ZiEs3T3tHI1tvP5c08LJjryATQpJ1ZNvPbbNhIWFC1wwGoPtGnuxC8WnodmsvWmcBj9NZc36zAq86qFui8lqWhnOenJmrPupMyp6SWRyNK9frkCifqrh86Y4Rtx5TyoPq7UbnhHpCp2LT2sfQZZmHk2wjjgXGJt7WCQIMqQI6WoeMsQoWyNwoqmHtgXeCG4wLgyblmQXSq9/zSu+px9I7KKBdgVmOV17p8RSpqzNBaAfyk88pM4R7ZjCj6ArefGpfu9IDIkgPsd7p9hvCgz9QnUqCMmbrCSbAfKy8/FlslyvyhAEQ11AzU7wxoy/zqmd6KzWDXEIl6LpEGAfezUIFTikEMenVmZS8UK0Wq415YTIOG6Lu70SGUFMwdW8NsWPnKvovYpY8KjD+Trvfzc188glI9Znzxf9vL7oNUjEHL3cj6j+zH2M4vFUTuj8km7g77EbEiAygZ3CxjymALrY0n8+kROtzyn+nM7EMVd1P9dasUNjfqFYIWO4NnMcnimQKREADhG6yhqPC77gdX87NRUE42XeprjiQsXe3oCkHwBWggFrGOfL6oIRikvLfi+nT/7oEa48qbVCNaMpitVdFfXZ8CerzfuO66dX3OREfsYsEeG0nLEJdFpNMm9JyomsMGDCP1OY/U/xHeCzYqgEr6XFQ5ACTSpR8RdtWzWr6xtNu+aWFqbbhDGCv4no74KnC7iQwWEum/KjCg2280IYJ3mJrYSMbxpdz7wknFKVB2zX3YL+pKcY67BETyAzU4vbwbzo84BNgODf155Mml0TWVr62ATA5Jv6sXKZURUl/MHhDvd3q4swAP+q2E1RI322BqyFAzlv57qU8lyeqja8MQmVi1Uw9c2bDmbaL8NqNiIHzhLHvfzbGzh1FhDYOWGsH2bZkS60f0j9p/DbHtPtCpOTzTGVzDf33IJrDIZK7lEuKiJhq5GorZ2TMmmxSIKmo1D34FVmiYhxYt5X3taDQ2SCAU7Dry0eQpG8HX5SELsO9Y4GUZ13+pVjij8ckdk7r2KoyVmL/FxaBPKFqzBXDURI0KScbxLbWGFGEbDpZR7P+O3Qo/TDa5Vi7ampZb6vl7HOnKyPbO3dN2txti+B/GubBt6t0xOVE5o/ryc2Y9q7G96uQvod0swL6pvzlCBqdwtVX5oiftnLYb+HAO0OGCsfy3rdKTheImZs/EWyoMh7tLLLvcZUmckskTkeKdKMZCzQKivDj79eR1fQO+4GjVtGcroCP42lgW+gN3fCZWuDQTHuO8wDKV39QCXL7vfxX+r04iGfKVCqCDurm7fzDs7q6BcVkOX8Dqy23iC3sxoTE6aGgOCCN0m3q5W4BeNY13u3MXaokxBzggn71grtiMBpiuOfl6ph2Pa6thrIWU6Pc4wvjsTQ5sG07ci9QBvMJkYMDBIR2hgl4dntJfyjK1QhD6THzQ3m7tOCOFtUfEjmbaNQzhCeyTVG6BcWw11XEgbbONjB1FfNeT68+LvYTQz/I+k6ZEgFeJdxOEHyBjOFOdhFiyQkP5uC9Gje10Y+lh7CpQYY4bx/jPboWTHk7c5ZA7OcFPIez+OpXfj+8MkBXMCPEKZE0VTNW89d5l0ijpbAzeRq6od37iOC8D4jKCNU/0qbyePDh4pFjlKtIhfvgLr3/zI2cN02aTkH6bdFk737SzQkfPGKNmByw0RXj73YCcYhdvw8nPBE1fIGKR5nf0sw7NcT3ucplagPOGLHO1jJGGTm/4BcuzPP3ZJkGfW3+VsTND4kgfRdTJUHa0uhwdANUizKxbmnAvooPQfKMfp+mZQmHgjetKJvDqd4irJVHhwPD1tCKDeRGPSJkfejOqjqysFlosG8NMNSQg46yk9TP0NGqjcmaGg07KRMG2W9fymGYJAiE6OzXVX0IjIOOTyjmUa/XO7PQLEXd9GTHjGZ5QnEu2kRm2PQYapIfQbQMBmfKhoL0TfXbfjVD3LpodABo2yOY5NhK0hFVFfBzhenAaUMkk/D7lczMitRjmYMwz/r6QlCha4LHYGnYTquiwduu28Aa6WtXUpfYxAm6Ylgt/Ayz68ed2SU/Nes9tWHmxybzpvIZ4/CoQoKFZ/SCy6GdE+UWdpfZaczfixoWA4BJ9q1VebHGDgiCi7OHnhONAPI88Ng9hAdt7oFcyZ0ijqV1Xbu3Ivoanp9sZcnCn2N4x2cnOoqA4IUytBYUC+/3BdtS73KRWCUdTpJ/iQZrO/M8OdZcIru5nC7ahTeK21+e3bJu5vfOjZQnEdzI9hL63IuIdVHU/GnJFyAD9TaI5/iTMl52kjrottCPutRU6h/twLYf/brOLQLwtbQYuVTSuWRac0ou+Zkexw6gAe0IQwleI2FjU7BQaDvs6xSgJsbWFXZe9swAt++sgxsEm93TaWJ4snrm3Cqj666ikIihqUg5xnIHVqHQPaQ7qaiNIxbpVRbTKyZ21HGb8jgkB6By/c9JKvwwOlEYrL3/07IJMxBn04/cgEeFS3kgKeUbyxo1nTzTSz176QzyxAxe707YLYdC49ZKcW5dJzz/L5yNU2e1UPZrz33jclT03NtJxgl5hlSfgmDm14Q+cfMf59oqC7CPIVaTAmLtuKI+ZrxxP4pRskg0Q3rxSxzbcb/Kjq0WwQ1+HT71WL0nnWA4PwZYmGot9GxxLxUxLJAiCRBDSz288azjT94oUI5x7shV5Rm+qrKPlyr7CBL96ReCQKIPtI239q71G4KRhnsd5V7ihPcuzFr+HOJJMpnVkdzENcj81wFGaoOQm7iYQiGcjJ9mbN2ojcMSekOkUIM1tT78VBm08SPJ7RL8uW8WrhUskeZShSD84kcbevn314Hun2g/Ehpgity29r3d6iM3/k45DEuQMiV29HEWLsnDVlY8ZH7YYTAOrgp/e/SV20ZDemnJws1GoinH3FL814EPO3wa3hNhJc2SUB/s4sAMrEbzoQalaymIb3y3uV4FC1t0A90+ARK/IztklMw1uTpzmU70NgEKKhOP5LgtdEQyVIKFx09h2oOsplXLkPJjyI93p/XaS919W5QO1Y4DNoq2lPwJbf0L3SuDrcD8yECTKOh6twxOaK3daR8jdWR6yq0iZ/7U4ahmVda++3jfKwrxyNQtQj5q26Mbt9vsUrDEQ85NThhq+qT/tveO9S8GqflMLdWMk9Bhu3EMGAnEH+4HHDWj1Qu5knpsi6IFVnIQzPJAROHuj6S2Ew1yUO632PFp8VA7Ph4OfK+gV+kmSjXP6170Cy1mVJt/7wu+Z8+do1jyVejTyIaZIS+eMTR4cjIVO1t/CeFZhBkSNGaDEHbmIbhwZCStgqqZTvQXIy/ARHNw553L6NMtMWUb9dmKP2A25Qdfg2TB5/RMD9eA9nf0xtCNSIt6p/vJCYcuCKiA1MoVwfmyNqQrgezCK7T6TO92qcE30fdkaMySyoZRu7GAbQykYAG+rJiBVGkszvrF0Bf9BpgFIqKmO+HknMJEE+EJ2XAKg2dx3JFPx6rzHMtAyzsh0JmfVxnlXegioA9owYZ1zG9tnFoB+x/WURIwCoZIoQEv2OPIuVCZlAoiu9cd3nBF+97SdXZxiOcyuZJItokLtnqQK4uADepgtbsEN/oYBeG3iGx/p0nPLwFB3pLXBp/Dm7OHvGrZXzUkMSyZE1acN4MStZ6ufQnY28tYfTgZh3VwPYfMKsoN8/wP6cCjAgJQ/mG8TnK+iDEySUpycGNFgc3E3GL50V74frM7lMcVH3rKoatOiODDcwAtwCuUBJJrnqZ5cRoJ5ZqnCNyNP2FTat18HqqcDAZnFRoJiJGPRmvLRGY9khy4a6o72Sc2Y1+onYKY9sGqfY+QpD+NQHjDBSt6idvGggJCV2tkEUMBslI1HUhB3B0KncXCYitVTQtWf7TeIcRWt45KTJJ+wUgtImYLD3IEmH2WNeN7ghlCds4jwgfsEBD8LPnj1mBRwDym7WqXTfT3zJHQYKNG+76SP4jLMyVcWssaMylgX+aBDstQLh5QpWXB6KiJ00EiijsCfsru8Juzn2zubHaaGPyp3uMjriLkzBsd503GexRgrZiZnH8sbMbPS4HenKTL2/IJeO+fA3+Tzq9Cka8n8kaK/hAYW7hrYrLu8SQ8POLXcj9DE6uP0UyzW8uqVjo0riVphWVok/2bZfe0nSfE551OJKsUreqCj8fFvNQVi3gMmgsxHHOX4P4DQ+ZmJzkgDaZPBThrd7o5sqiigCbYEACe8UYFq6WIS4X8ww+67/gy1H0az3caMv+s0/RJiablMVaVxxlQPMCDjS4UFxWqeqsU1dO5wIksby5aPzA48COy6ip+KuIt34noCsUU9YSudn8q4BeQtGK81fah6If1xJHn9jsru3fCxYCpOnsUMavinRbq3w48FDI6see+Zre6Jv10Ipl025ApZu9ADvW2zX5svuVmnp5DUG1iAZJWNqWiXwSeMnOpCM9GhhWmXN85jTx8d3lIWEF3mO6hO2Y2Z1VLAhzWTBsImD3SKWmJVR5YnITuliWvqmJ/2+4COhY6zlEVQvJQA/EP74Svl+K42J1OOMOcKlxMHlz9aV3CcStnIn4C7S4a2HawVrl7tJvbjoXjv1gn+ac0JCsFXJpPIEPalk2sFeaA2+am7YKxGFf2EMPWt7HnuYOI6COsRzARHReJihhwGugd26vxDMP8ha20uCcao0rjcul6O/YT5/Og6mkU15inVGGR6fLEZzkBchxgPTpZOhTTpsS6M3Yfmp5/Np/rYqyWBqpFWQvWIAvS+FlGKRwqDRzeSgDVoojOUkS0e3B4L9zS5GzNe7ACGnq6aPJ8uwJVVQrLbHSldO/TV3wiTgd9wiNiehgb4VnTl8lO7HcH5HuyvXojynpnWfSLuoFzAdTyehNKTm196wznQqkckzQETjkCvkXRST5k1wWhwuMi4xy1f4dMF8hppvjkYdBEiF6ZhgPU8CrfVImFvXp5+W7HsIVfRJRJDUfNV2npXz62x4dCSaDddeNpGETxo9sx3NdomMJjmEpF9SAdoqOXGCEuPrGVV0NtUPGkGD7ztTPH+Br4qvvosSZEGq43dvw/2d614N37uVH+xo+uMXvb1Afwq2/QExf0NOCQzGg1Qlf2KObEwRNE5GpJuPmprcQIBAcqmL40+78qfFXemqGLIwqGlolbr2snHoUH29RDx4hwLUu6TlY65YBmJlYeV8LhQLXfEW6aUyrxZrq0Vc8VFVlVCiE1E2NRawb7rS4eWFVztSYFCfPTr1QrH9fVW9V9u9WsGLFHP62JRy7wsouLmH78RZIFWV3venzAUSz9klA4Y84cPJNq039RxgLebqiP7j9S2OFia7+69qjQGSN0t7/eM1ian/vYUxmFawdvjmjNsWEQ8KJWrq+XNf4ZhWCFgqrOIwz2tMXjKnKT8HfqJjjCIK0tcaU8LwaN20r5xasleSn4UQuCMl4s+gpq3tvaEtqCUoOGQW7kQ36SBObrqHLhPyp3feP68Isxi7BCNwX5Lyh4IsZI/Wtl8eTfzYLwgZp8SxiTmfL8qqgTmkWXT/PlQ4Yo3rk13w/4h7OM+N5OoB5MR/vp+5n008eorzhQDBbtBHfOPi+H9Vv4FFv0DiOBCv5KuTxkXR6v7/O1EqXzEBkCk6IncGh/IGuBCb/nEQTiHSN0NBqkhJk3zMLWhPDJE4wEdvJkz9/WQESEyWzcapzgrNluB5kNHi/TPUay8QOdPwuPbmJocNUqmjOR+gGWMxkpPOju2f9s+0Em66ZOz8GLfFbN/LYHboclX/IGR9IS7VsIz2TxHtvZRmUCh8Uc6SviBbSQ4jeTXOqsB1tD+W+8hMT2koxMz/jRSPbZ6AyNvxXuwO4zDOSinvImcONYTr2gJlMigX54td6GMx9pY7+e84BSaw9QmyJd/Ed7G/u52s0F/jjgilqoK0p1/mTF7qUfyFvcm9oMtYMC0epVj+PC0KIv36yvNAW8yADufrJ3zE0e8IsLFLmYWWRCB8d0Mrj3qHxHJ3cd5sVCWaKXdbKAeolIgqXnyO8LppxiQ0+87BvGRcQyEHjjdw/QIT4dXLFMhlJvlprdfcYBL6c2LN1hl0S2IkUthUPshb27fuxGxifwxH6neRxScYyLNTpOkTODJxI6SQt6zC6A1cdVePgxi4xL6Y1PIA1S1o6LmpVjzmuLkPf8HvPYnxlutsdNXgUg3cIH7YROCICwMcR2xoYeob1Vj5haGgYfLCZQa56QrVB98XAjdrodbI1CVwf1jk9QZ6KTiT930yX1cJfrO+kAduE2nNJtmhtGYRYmZ0nfxD6eALdvEvFLzAbhpk3MGZS0Ym+bsISA1kPpBQRSW7TaA6+/9C9CyswkGIQn9+2WXDyJXf08CigEwFlDUcf2HM5wHsf9oea95fiYmYQQEZ+gKv2nkc2e7/rIqYBSRtrsSmrvG+5p61P+Di9ZqYkNpJTGBOS1gyOiy1QcoZa1pSzzf9B3poCqBX57V7hnW1H43MoIlS/6SxnGAM5G4hzDRZ6hvRnKFoXIvGgxrFzBUnrgIE8MstrNNcQ9So9SoZ+jMNnIkCtZfbxVWrI8w5ixsr62tSUAG+GSyuSqF7uYc1MPKlkZp4hBFgj0boPeOYvnjnSROdwMMfW7QnPBH3r2PhDXSWn/qKb4cb+1y5z9B3oRT0lNN2vMBqFYD1LDZ6tErJfu5/9otv6rmKRRBCK9lcCsfn1+YSusUNbA4WaJ8v0TsvuHHyGuMK/SBtYNyMS/lKDJ9S/sT1vcVkhwDelJUdE5Nw4cGgZl/okzdGAFWc3Poup+ObE2IZ9NSMH/uxTAGkgk8Oj4Cv/t4gLOVQ1Ub+ydoz+GflbZo45ulXUo9wFCyCBe/oCngqpqDJ0GmNupHyaUZFWMhFeTW9ehx2k68vNKX7ud5NoDoiIEgK7Gka+uAtpi6Vrw2SqnQKrBIyrs/gL8MJdx7pORtz9RMiiCvGjQUP2uWfE22oFBE/+y2pybyxd+M9/O74l2o4UcB3rmx66pEe2U+Gycuq6exwM0A2ENrlQ81+ZWtN4NFiNH1wpBu+HCglEn1TCcF1acv/JmH3YQP5a9ZxfvrLteWB9fkZ2XQmjA4LRn3n8UEQUsMAmVBh8WMkRv+Py/0XVibEsOZciXbfslBsc5bs+YzcXqslDJ1qMt0cEVTklXZgQOrLEqBoOxhp10R4osvaj9Dim8Cn63CXyhKwKh6ZaGVOn/EwkHuTy3A46W840+IaH671HWBgKxSf9hxjNZkBkWg69bi4ork05vXyJl9BO7rqh/6ohNUc+rxlUsU1ZS/x6ZjvYv1gCiJyp4ZV1ghZ/P9Sdu0QXkZB6oJdHYjMjxE1zEcWL3+LH+gHlaAueR7Yzh83Ci26twtnTm61nh44T3MCcrzaNY4znhh35OwklkscUAQmVxNk9B+PCYRBCElW4lohr9XkUTHJ0D+cciaqmJPecfkOYz0NhH8CX9aZWd2W14JzQOH+HwV1GEo+AT2KSY1taE6E+h9OIbcIk/h37Z2nremDD+HKCRs2vZnMHNDDK1X43I1o8otcUH4UkNk+7cJcwguzHRnzU0A0HgYqh+T7IzKLE2uXFssZXTXxpe+KZRLJuVt3XVbG+fOF6E8ECGBKJD5pD1A0zdHX3yt7cF+ITxLwvqfBlIlRG13u0cQS3I/dBTPBhXZrNs4QAqPXsaEg+pnNWRTd6Vz8ZiDxh+r/XwccCHQmFnNHPJR7FwEg7E3VOyXrt5wkBDsvhRENnBH4cNws3EISEwRwiBuLLOUK0xg1GYMTUTrTuJRsRfkwPwx4LJ+vAKq+320Gaoxfj0dxycTrHy2ojPVamGBi4KHn/Z0p28xGIh+WYGZpFNLmSEwZRe3OyMYkydE7S9DE6+k8jZf1DtJJMxLfGGk8N63gwYngBwki1Fh9g+ciVvslvedyd6nPVDUOU2GOxH7o7/GaxywK8s+kLdH+jwmy1w6YyM+0/ruDd4693940n3kpgC68K4gA4Ixttp61feAfnef9hP2L5WuBOcdG9oUxBPJoi33yr8jyksx3teul98gG0UbG/xDmsH8hjm5fQUonh8M2USdFuyqICVVdWQrkbB0SKTe60Uzvy1OSJxTFwqQIyAbQyap10uJBTEzXSlo7Itky+qWrCRLPg82JIrQQthutDnK4MUV/RdUXc1y0liV/8ttypzSPHr3YEAnypQw4f3P4PVqzo/sC9yCtZmeo03IdkIfjvg5zRuWN/+L7cqTOgSwbydKKPmCvxye1QqWGZ5onsXM5AR5a/CuRy2RWVQuzeAS3+5Z0MOukpKYPUmsFrmRJvHTTxAvnUezSoJ9AQ8huiSPQmTNALN+Zhu0EeP3Ei/UxWSOYd8WytpUNkCPqliLteLEYCvVtwD7IsxXNV2nhoFEIEI0p4Uv3WpNOW+eoyGyWNlYWL5h5q0kIMKOAJ1PnPH+FH6YbXI7u59gz9gOSexJe+S/4eYQWYAEfZsWY1kmBo6H/L9rxingCBPMaRLyFR9+M98l512OGWmOjKwDnw+sArPwZBpzq9gZvvR/uHQ/NFwlYaDu/nRN2ZYF5pBCP0jIxxWXPMwBpvYm3ORqH9w1ZA0dj+RgAmG5z++pGS5q8GGTha1OLnctUFEs1uzOr1LgwZMKeeEP2pfYCpDYYqa4YNj5Y3eHyaAvxeq9nDGGyJ5eVnJ315Uh86EPICWrhrARsCl1KjE1hQsbP5trR0/5kjIfutpctUtIt9MRif+C3THO3cgDWXSJOSCiGT2xBKmta6KCx/LjrQdYaXUjBUzG7DMChnbnh1T9ujOI1DwwHOKoeM3Qix4WBr1bJJ3EPByjTno6k35xeLXTMJtCYOqghxrZJmRRldE9EUFGgNkPFbMZKbtyxm1d2mKmUTpJQs2uxYxROL/5LVNK3ol9tu/WHQ35dfkhHRyHHQazkMPK9QthAh2QMqAzrY3+PdL2SFtW+ZX5Q/TMPp3GTHniprQbqYHi3xuT8UI1RD5kKCN/IHyPlL4q/ke/aGQGFMpUnbsj5nNwhp2OSvjQAkghnsZHpTX0n5+V4uuw4Xe5gk5IGjbDe9y1Z4Ef6w2FedcJ1fLIz6d7Twm/r4MM5xPuR6c5JD3T7TTeMMNPXzKkxFcQdGbtSC1VxSWouCmEPWfXn6dOs+cVr61W1EB2btKwIqTtS6o1x0K0eBLUcDR4/49Bzpsw9ZBlo0XiLyGtGzWViKb/oChnd8YqXh4vqNGBy+vbZvK609Adx1qBTvV9Qc2egme/9rSgFa1P72kHPvwitwXO0vRfWw2u1lB/nQ1j/Lrl/zyuZtE9OQek0RTgGrxSb2HLjVeGeMmzQ8gSSQjxbIMzE6NmWB9CnDCfLKPRDUYocdXg8Tlwl0sfnn6ueenkKr+AYCvVxRqjv0SAjv5B/w3cXetbyArrgG20Iq1k59TrIqoeH4VXFU9HNeqIilHpDen6kEKd8q2l+w7G+3hDBEeuZpZezDNa7dKReNmDWJeQ8LbZOmZJlZwy1AyQJoonPHPboXvtHHFb9gw4NdsaqzAvbfXRNjO47Eh1EZHQ3Qp3PVTYict/RPoYF6ot8eT9NvhUZFt3hqd3ug7WoAB76/Pmj9SsP3xckNiUXA8t2OpB7pf/9oVZWWS4vVF2o7oxUshYojUJ3NsAor5AI7hnVLW0e+wseyTgEg8uILpjA17JcpBZH8vVAZ+L8zHP72kyx4DCHEV65aT9M6QNppy4XmlivZhYwJBsCJscyZh68Zt7UcUCT0cJ0NXzZ/F7Elc3yaOkrzcYTUFHpVDvgnvTzav/kRqytONCvFgYO6VbOjtLhJ59e7Riez0PwJaaDcSm5y2wTDKd8+Tu6z/c5fVncc5DWMcECoWAHtqZhCcEGFLSUFkeClhU7gKYLfpN+ZLbVuP1J9UfUEMOUCOCv7+27x+4n2A4prlqPQzwPjtUqpgBrHmCQvQbB4wExeR1Msdwrn3xToCVLgXEmTwNG52QhmWTPCn0xQbl1X2isdlAOgo3pn+qo8k5gaYC8hlF/8OGDUEIsDZyiLzuuMFV5cIsT2t6cjd3an9yfXdROeto3NXkjb8mzm2CGI22E9Fi78GEvXM2hWyQh8yJ7mKYG1HQVdviYaxWOc/fxQZ9rLKBXfOABzpv3+x8EkyZp7BVilk7WpbMZkqdA+s3mNjzelHgnpKbHPTSrHiHOpfjXEsWW4TKfcdHXcSQHpNeBYpGhLo8g9YJywfQhVVgS5/zZLqrnJNMs+bnCZO4/zFFscNKjm1D5tMusebWCAumiAcjj4BMQbZ09hXgb0rt8fnHZJBRyN4yvhRZPE20iwNT04vvdnUKjFbkPhXrpC5czFPSRO9/8bowSN4pl9XdSS5RqOHTuboYQfqkoM4oNAsOG+kN0y/D7lynfFrxqbESpNEACBJ8cixJEpjTZUSrODnB2gKEJQi5k/O/BYcYRdKWGn18B9G8Z/1wu5e9vsa4prhRGBFv+UkV4qS3c6xWVABr4IapB96L9MYFlrArrXRNRlDrCEa/2IizDKhnEipOCt+zpBwuUDBYQLDhZuiQEypKkBDA55BZBgt1077ONYTcNhdkifIqPihCk28407WDSqbDGEitC4CNrJ0m3ARWe3bTXn1lB5+wPyDTV6SlJ+XSAhX2pOvlx9tOCdJ3TNkt4cRitsDACLabnCh5BpqN4wUDgok4+FviIb9gS5UFWMMh7jkj22uFdFro6GrhG7Jiq4ibHTOV0+jegSJLKtvC6rMgPLf+V/a+nSdtrAiSQFv/G29NwbebdyaioDBbXJPXlw9uhTv6S38Q4nybN7AX2r2zKjXrbPvTs7VDdOrWCOZDfFauUuP5WRsBaXyPnzdd3XZQRdU6ZpsixCXUQz3BpRHpmxsDoi/Zbnm1vQ4tegPFvfkAOxF1pgdaRlIBABOQIufblJDV/S0b2mIX4HoSmuc+Z3aVOtWYpYrwhDysH/QU3tqLCjewHtsnBqaKvNgEAUqALqBS3FKCpZTsW323rrVXeO24EnLr32Lo9hlGF7/fqW85xemkYTp7j/zn+5KrOf4c179pgrwLBTN3ekjutL04Yyv56PGKZBjDXucwVEjgoTWzR8cYAgFolwCWanbQYSXSYHxS1ZmRstOBWNg5AtYWOPA3AYFli1ag0QJq85NcRQGbY8t/HINVqr3A66X1x36XvJuJ7tM8MDmsdwEO4wy23XANXbgC9xJx6qXfR8aTHeZImpnuc6sLd3znDREo3vpwnEl6p4FSGQuHSj1dIhkKfFH7KfPbF4OhwqeaaFejibGOqoCA8GVM/JNn/4wjuOgMrbljgGjrnIsf3G2vBfSFt9h/nbrKlzPt3tj73sMPjMk+okSc0gCIiG9DA0piZQrST5MivkugVBwr6mDLwTY2nf/bjxhbj9LM/tzX7PHcbWzTK5A5IYeB22bAVmDdL6JFbIGmQROcH2a0gYa4qddBkYlvcOE5vOrodHhz8//JTQTLB1G2NDjmB5L/ED1WWWFmDphPWKQNI/c3lbPIS6a9OiR+PjDqGpIQ6bypP4fNzVQowqkVxrbQGKa4ZWcpeI8xPogZesBKW3GvZd7SVZu3N1/3zLaFem88Atti4L3vyouqRSxOF5BxJg5tnPnVI1U4WZbSxoxDYjmabuwANXDGj+w+cOjR7qPM3L7GN+IRhHuHWd/noexDlGoc4Wxk0yJtC8u8VQOVmcTzaHsJ4iHwwfa3AsE1lsk/datEpaHo+jVx2FPvFkNszuQMl6SOfLaYisnuSnB3O4vovErPCkxNYf54eiSRG2ciTL+fuwl3cLMzGXdmOj6iNTxd7/2poxwBTQKoJ+U/Bp8VYjbMzaeKS81OJ7gYyDC3/7A6bT1Cpo+O9KWm2oW4g6HFbjfCoHe3NuHFvCe8Dz4Nd4i1MTS6VjSeWpAocUDM1wELa00vAVeruSuRxVBCRKbzkghVmNA9BTQafDu7D9M+7XVUkIFY2+lY3H2qJMp/qTGttsWW6jpECsQ65C+aLby9Dg60062w9/0YIvLz5KmLm54tGNqU19ZjQ/tykr9mTY2Pmn4pwT/J/4pfxpTBWJs/1/WJMY/duk5INbpd/kKua3A56/X1NmBPRDloC28N+smbQ7+JAhOk1jCpfwkmrEyoWqaPXT8hzv4G4a3N23HKSN+ATl08FZlxB1Lq0L5YQ8V1kv2Z40+uN9PKxWNellNDUBxFDumlYl/mQ0voWEpRDR1KVr3gqsmhLdiSwCYLsYjOPEqypOhijr6D9hCHfOjnIEcqIQSX7keAKNzAZ5cLXH+lTP+XcOE72xJijNdpvvOB/7n6olnPHkmZPCZoPqYMFffgcEBL+jjsZpPrvma/qahBqjqYaBLyprDPXR3lKUvjyTDahzVtjXbAtGTPfsx5CRaSl5L355bEdN0nVqBZI9udPNOUYTGaIzY3LpnfA7UCdNaSRyxqFSqrbILVHlRosW7cD6fMejiBlQfCFYdHx1QVHk92aL8MxjU/UPN5xaNgy7Yu3tjVXUqB6IU2lp1PVN1Csptbk53o36pS+1TFmP6ekzWxlR8zBnnB3vo9bPYELqZamk9YJdJrsI35p81x7u6VvqcrxnljwUu4RispGU4UsoD2FjDPqTDJEN+fn376x+qOTUu4L6TKa8ZhFN6ZW9SfNu76WL6JCyY5Bxc+6XoPoAwXvHGqRMrUUrcUJYeUDrkjnVLb6zddCjeJLZ59vzt0g4A8FiTrlVISsPuIBrfNwBqrUyQynkQtqezvnmQCXwzduwus21slPZOqgYWv+zFMVUnuRJ1qYNQOdgEgVOOcjmteKe7aT9Kc8EungeH445tLHLBFp1OpJvnYrUjHKlfcGGGxiIrV6hMEuSF4JbhS3DMZPiVE7msYQPgTslZT0DJPm8B/+zLg27vd3Tiu0iXw5LUIFVwM+5pURT4okqZAjGoGK9+vpma1VjofuYZXlTX3FbuCuOD41/OjgaSYzAqBk4E87pAUkANXePuUL4ZUgC3UPDEUeGSOSxqlAjwxr1h+hrNKHBRIHlBpIuiseEBTru0pVgSD393mdjgC03j/mhAtSvVA/bMOfL7KcFtV74hNvYPvFa2pILJ2eCmMwAVyY6MkZhOPGVvwaA2NpBE0iZfvn0ZXrc7mS1JmYU9KYsXktluyiWVn/249N74w+h/Ya4dsWUcAi3BI/XmMfdp/PVsI8VcIgJ3qi2hcgq0FU5ARSa8o/5IlHBm3sDK5qKmAAHFnRMe21PhOo0yGe1axs3Qld2+5lMuyFJ3bbIG5bUxiyEhLKy/L0b+5NHK8+qx7L6hr3FMjY4uMPV7Dl+aoWSKPzNrHdNKLPGnCdLGLxMEJQZL11tGtEFO+KTKKj7zjU0CFMTHkKZQr5W9aJ0R+Ax9vAUxI0VDQ+nO7Y4QkjQaMPcFE28cjd9LVTv1wGG0Z+YaCp+nHQ3PtWd4VN4cLNmgDajmcqA3Fy3gzrM4cULqZQid4AzxOuPHrZVdEM2tIZ0YcT6CkzJgS5IwsIGvPx009/oO3VK1xE08Lup+vzPIKkVRSVHTlzUNRBsTo2pAN0G/zZ8Zc1atATeEsY7Q2D4hN6dpF6e0r8eGO9xkmYe7IbcvoXMOICqNVz8pqKwI68jetLU00nz93Iysz+fe6Eunf0IMBx9kDPRA9mfukktQQ4vGVPWsJxsbqZz7rS2XQinysG4PBxOWcRk2VoLz+yLwkRVPr65FKKY08NSV8jNL1WuiIQSCzSBweUjOu5sHgf/5SOS5K4jqmS2uyK+6qOtyMRNyrv7SUAPGkGUZ29AHU6wvqipFTwqd3SFTOU1wmFvkSA72lJs/sKDgnIKPpzmh4SKjasjnVemTno9LdPHSa5bYmDeH3u+oFL/nOnZN8uy5Jc0TO1OgRohqgihMnHVHnfuiLMwm7bf2nWt99YxN5NK+eWB5QuozVfTeoVYzUGZyj9p2317QAToeMy0K+GyxM4mN5c58Pe3Kiq775zHgzoKoo/xM9qBTrlsbPkZnly8do1xJ0C/I+ULJTOl8V+ZfNi/5pin9eCVlD/NhtIbyYUwMISIVXdJo4xOSnF60iJM5ctg4v7IoMC+bPZ5iOco5nakiOf5kaTpUPF45HjR8iZMcSgWpYLAeqJ6YPzgI7bGWrCT/1xga38strs8ZOENDaNhP6v2PzqX/y87Ye6EwcYoIuDGKUHKLQrFiseTZ8u8FKGlIuC3l+XGClp91RkGHa1+WHl4rZTFM+xBx9+bTooygPV87bWVYgADSs0zoOMzcMFf+x4ahRzzu/gPxQDG65TZcNQuxZipxs7uWuTxJ/glSIaHi7TNqMjvJQ915kw6Xkc2m/kOL/iY1BT8rvjWQWib29a6qIM9DQr6rKoGROVGgXtN7Dsq/aosVvKFH5+efthhC16awT2e1MB904LUtecrMZz79m6Jepj0JtsvlxHgycU2hZkn2L7CauJkPgurCnz80MKGA/0UZYM564cLoLc9USeuFoZhEZ+hphj5ZDxz2ed3fKL3H9b3Y3FINBY7gGqUpWzFYLVSzo9hdUrZRNLXb2M5tF71bXPRj5VuKWfeVMvEU5lz7VA/Gmw0vOS7Hyp6vGLVPUn6/Mz7K8dMLTyv5SyIPiEdS2N8OCaQ4fQKBmg16xQDIhZt3SrvQZRPxvzI1sfqoOJlh+jGvkzijfUABYZ7BulF4pEAlM7f36NTFZWcjiz0CRsnfWbWXwuRv9lTjNtiVF8MYNy8un6czgD9i8ZnDlLYH9v7Q8U9kdy87gLZ38nO/08HlR0tod8Nz4cbBmfkwlYIFskyhuBZjiCCUufjlpMQN2aydi65YNhBL9weWd4M0CjnVco1vazn0wc2rTRf6gABVNCVEaxI/ovm9ac+ABnBeV/5UEk4mC9Jz6JRv33c/9zeUIB17qHgHWP/UY2QIlBtYS+pOd5Z2K3K4jn7VRrqy3ZlBoTvgElJKNsMNxYxji6KqwSIimk4bPrQXmEwcovPijhW/BXR+bQSLdtBVeZVyKTIGmCU5uZHl0NpsVmMvkjoTYeuRscGi17hGs3WFd0f3d61AKPstLNg1srE+xOUvW2WavkYFQgzYbDiR1xxayKXLDVxudRPHiKfJKFOewYnMHuv/WDEtYr+0idlm7A8Sk6xVZlpKKCgz8KvolK7tvbkOHQXMcjFvqvc/9RGl7c5+S7XU2mmz2KCbYN5941nkZrWM6/SwIiJ1LeQg4VXOkznuw/c2ZxVOrwhQK283d9ml03OGIb1jSGqcYLi1znQzGdk9kdGVofg7ho/x5lfdXs7ypBBu7w1Gw+w+7of1QcX0OWKgwabhbwKQ8BQHepjOTK5XeJBGj1fnRKox87VBzQpuN6uyAHSx3jTfTmu7HkVATnDKVNX/VoCeIIv3HGfmZOKJZ9rL3e57ocy9SIf/tRVMaA91zE8Rf4CKyudp1DSRTltBPwMGgcOd8mwJVcE0XIbLkSIY0i7HSxfjtR+N11S2F0MgmqQkBjNGGBERzdg/CSYjoTXZ25YyWLItWuTLY/CSfX3lNhLfSrbMgabI4OqzrCT8JhPMgHt0TFwgHjXJpMXZUSAJC9V9aMmF8L8qM2cDhXefZa8MMjjLNDYJ2EwKecQbAFBUcHKMxS+gbtFPHERQesJecI9/gWir3ojTjW0dzYG0zCJUsx2CQNNP02/NjKAoTlZu69aWXfvAvfTZ43m6G2MM8PyDCbxAyZ+CTpZ1It5z5Gus12/kdv5K9OlLrWYyyXIbj/QZyT5l8l+N62g/LnR9kzX8QM0Z8ib6JRq4m0vQHeD6NEXYZUdLteMiuKiXXW++8LWOlZv06QbGVe/AWXQhlrZamPK0yXZA0yAj0dpfxqQaJ7nyR7KIVfewHWDKoQ3iHyo5+w0EuAMl0jGvsrZ36vlwhwNODzBmuwXJTQs+kwqv143aYSN62qDVxFUMrT/NqOQznW0nOoA/TrDR6Z/tMZcG0y7wwr5v678HqurGsc4bu6loxci6rWxlKlsAgaax5EMNdF60gm3CpPhIBR+jjuqCRRT5sijIKDF7AGa7EKENtHZg9IYzu6sFoCPnftnnr28u1O8808ONPBgOHhFZkabWEYq+q02YFADkvVynxw4WUjldpReWg3nYXADQg8zmWVmbh9caZt0u+EWx/u8K1a3zPzSojrprsz+H5eBdjA6tnHizCyVQruoZXh7IItEsdmRijY8TkIAGXJSPJA6gGaZhDdnSVeDws4UvgtBYM/0W8/JM4QhMtx0xleU66EXaFCZh6RCN4pARRJRdR8KoMBo0sxNku5wtZ+9B6DQ2bWUdOPHQRuzNNPM+iVJinUNu7hUp1BU7v9Fs+zFHnHiv80lX08CoJtE0DHx494uu4ETY8qFxuo962GDrWvJzOBvMZUSqqcQ/YylV6whxIT6Rb+R6H/ymiDepXu2U9H9bLnIaVwsZ0TymYf9UO5WXfEjeBHO4XmdM1jSnfexHE9C78DQWvRvTdjqGSvnoObzZcLFvF3Y4beTE4deLekiG8moX+PLM9bQhNAdCLcsvSfhXhHfcdWVerjSzWOnG0gygJBEtRZXjYojyhUEIPIfcphGaeI6Q+B+aiVV9ojaSW6BzOQmbgBjfDtD3qcUQ6IfDwJWiOpCTKc6I3AkDlbozah0FB6sod1e8YBX+liAVzAKOCaobffnHl+mXPwhS9E5J2vD3VtKjaIeNFEtY5VulraqS12i6OOpG4wxyK1kSnzyCiMxwjBCkkebA9MA1NMX4ynuf5NyHcvpyYHZ/uEC+ZYEH0uZixskEob8nVoasneNfVIphcz8hYeAsBUsuG7dCHhOjK2MVmBZ3fYCJepHQ/uCo1m3U0uvB4y2/08zYxrJspj1a+61R2/n8+Su97Eq8RWFyaGAuNHjFMxKmiEH06Bl6l5ysyu5QRM1yeENlrrg5pMxj2rwZhEtbt9uKbVGNAyn/WCo/WQmnXpSs7n2v5L3+nfpblqnrUSTZsK0WcltGENRh8AAOkLVRdCUTEw0ixbZri5sES4r64qBxNLfwHoFqWuB3qGwQPSPLwgY21AHe/EYFE4qqcwZQBZSq6Q6M1qYum/mN1ywzZ33q4t99fmlaX3kwCWJhB6lyuyhCKdF3fvsk4b88wY65k8EhAOkHYPOSbopZ8/f8ZBbhexxZpRwS1wFBTPslnD3kNTaYahqmHw4fZ4oj3DtNGSLb1OgJaPhu8pj5GSsXVWsjGNnfuV4mzGAC4w9gRA3sU5tIVlGHuUsfQBJ+dTY+JGsiJ6ybYlR9YoK+jA4OK4D2XsBUcY0XXsHNEdbeGqfSTmgsjdjhXL0n2Mytx4CprccgIevfn/OkiVWq4eQA/BZSQUDFeaC05rVpIsJ1SPnXqPVE/csiIKY1OzYlw+kW2+5+SUr4iT5H7BXPr3KZZAMVxi2qaw4ofOPiPjZa0uZx0MzFiWn4ld5Evo53GLy2WPzSulcsRu0Oqxhb73T4WCFE7u9ObQISmuNvtz+SXkiItRvbOnVi+Wsh1QciMZQbXLPecOiEyrZkSwMK0MXw+j804hDcI0/UzfG3SEIRkIi6cyZGNq/e12rWFPgm1+QJ6KjTzRYuo26R7b1sjA92YL54M1hiAmk4e1ZokjDyTer8CTWsM/5SjhrPMqxTmTYt6ray94Y/4UnTc1Rub/HU7lfR7jS8P2JGIBKVaQoQI+uARy8hsK4ZPSt8dIdnrsRqhNiHLPRCISqPeCP2FFmnSsov63fMO5SavuSekZuinkpw1viZc9yVFBUmvaVbkZbWxGgKexal4Z16+6BycJl/WsZWxzBkYwZPptvhAA/ce8zLd5zcDpqUeyH1JMGHYmHseYAmEj6hVvA1n1Cpi0+JF72rLa8eiW8UdNEnxiR+I8sZ4hxqmid7cmWG4OtA/eFYLYPyWHgtIagFrp4lYrDPoEPVANvUR1YyOx+91ocDG736z7sWswuXUOUHbeNlS8C9V6Wn1Cm+zrtvJY2X45LZIviZMKKsFjHUJqijmReXqFGhmYcUKNAv7mM1ST5X+orDonnX8+W6Sce9OZXLFrjO1A4ifint/Hv8GzLMNVMlQwwBWTlTTCXkPRMxFwNAHivmezzJ3/9Rp2F6Jv4ah3mTe+2FaRnZeMtah59CLW6wk8y4Jhvoh9VnQslOAKNDUUjVRXpY45OHscFGtDdQQ8tyqo/L7riqfTZiV93knB456M8mpcUrfVV7UyPwOT4crqwzjXUyHJQ1T61wm1XRjF2I7s3Oxw24aNfEVtEgfzl1LBv6jhl7y1fhk/7wOdTGibGd6BPdy7TrfZZNG6zOg4SXCYskAzKR2xyNb2ykuiSafxjuxe52QDBhnvQyG1iUkvxOsIqSrVxqFpqPMAQFqQEnfEmsBlCMAUlJ1v3fWPsoHH5/JRH6/p+p7nFvxPPP/DII1+2A2/prVhUxMLbRmyqhjxVm72KNj/INAPkkTP/TDMfZUr4K/I59xwg302nwkvfM171V6IizWUfE+BWFTs+fd94tWuwhGwHacx08oSTx5xZyVsRtyWgFnLhz00pdlzdBCpoF0PAqm1XXkn010C0VCplunqr/R2KTv5O+UKHnkWRpks3/kLLCVjaZsw02ZgIfGeweofBizoZp3Kc3PjoDPOZiVQ8qzQ6hkYi2Jn/aOLgYFKgmiucl3DINvRBAWvW66T6Iz0lFO90nAwNOntb86QR20y5BWXLeri8aEFnj7cToSH5RadJgbbPzh03fBpUUY/3HRKPl9bCaiH2rY/sxPEP6R/h7frnXe4TygO9yr5Nq+SVU/m8hKS6Nd2GpaU2eu8+bWfKjZZ3dRir5DLjX8VvNO66qyjjshiES5ktZt3jKTrqTgtJjK/0T9nMeyNzj6vO96U9zStw6BjCXfs8Ss8Mhzr7dHapl2rLcGfSPm/eFzhcCfu90owGHA8fSKrHuyMIGT4n/KFSbHpZAEz9EZc/HwnUWARRFI2ifWN6onBLsHgexjOPs4kCuSuf/wpBRRVCgPB+40tZuKLnPnwyLsOf9fu7riQKmxcTvqa/fGl0Jlucf047CQb4Ca1TfGaBXBGxWHZEYcaOsZbSKw47J+R1z1NA/azfhe273xXdpC6bGPXViKLIK4Z8ylBUFqpkWdqHFt9OqtJrLyx5j4QQs2cx0T+HiYc5KNKd3J0C5Kt3ulyMEJUY9Stdzpt+BZMT8rtskpNwWnGgETaRDK6qMkqayZr6/Ek+1ENzlUFpvHtCd67nyPBQrVM57FgNLxg4lG1pWxtuizQPr+Ia0yerY3qX3jw9EvKGfDv3NpRjHJ1jJT+RZOtLmMDAXkGvpAw0ToQHBzzX7B/TndT1EuYnj3aFqcu8f4UU65DJ93T36fNJs1BhkVN4+NVkmTQC5E4SwoN++2aEpKf2BUojSSmjf2komulaC9LNdIqf3Zz0QEu+ax2sAQDThtUMONHrLnfooyajZK3Qf3YtY7mhKsgA0BahduvR7YS1s3/pewb4zT0ARajou4J2JYjmq1vf+ixGCr2B3zP7p5g8X870vd902dwy4qHFF6ZS/z/1boEbkcwXCn2H5FJjCiOEY8/wxcFLtNKAp4tlkdIZF0BqrHMq+XPZDKXn2MgcMZVPrMPbEIk3fhR/ss49te6qPEAvp0C5RcKnOoIqj4mBUuKioaKHe+2dp547tR29l2ctjxZyuxZSqowXdMzh4QMa2vaJU4CXWsYVKFMl7A74mwj0FWaYJOqHNoh+v6/dKXWETD5thcakV7WjxP6r4atiRISTBGG34QXhxaLlPoSZ/RXrOD5/yIW4fjcg2wrEzjdPgRywMBlV+4E/SqeqeDQWes/hkNdTzr/xW3eDIWN7w7x2IY2EVXmtwdJiaRMx9CljVwpcutnp0CbqRaCNvUdygKfv1PQ5IUO60/NDXk9Edw3lQwFkf9+ph2TAYY2OFq4Ed++SDemMGHjm8iOLRvWtH8lDPHZd4H7UYSUG594EbYQFK5J/ZvyDHJkiKsr7XJ5dg/E0Bq9Epha2b5B3gX2s4Z2Gr3Do95AI4S2jdkNrCLugChvsFnRt4UI2wBlBDStbvoftCRbqrKzdobrEPbOZYQFb5SHauizOQp1F0W26BlnukC5w+Lr2CqgK2POhOUpRFWzeLvro006ph4KwqKtx81bk1GUws5DAB2XfJnulAiAMMdWfIZS/M/9NTl1rIky/Rfgkv19y876oLB9AOmh0KZ+jDvIpfFOskI16/PvC/IuBBdhE4O3z9QNerP8aKtrI9CLnalQZefjXR1SHYMJd1ep27GEg+lNxG4VQQg2JZKfmZBfKqGjoxrmyisJkrrLXqQp609GdxzlF5ZbQV2nXkrIGVETNZJf6hMY7Vvcd1eCWW5CksNN59Gsklh9S0zFLtnxHoGO0s5IXLQ3xKQL/I90xpcxyWaLGzh/UMK5F1V9DlgoQ32eNFhlPfWxxjy4Fi6NFD/ovu2DaorHFyrdyFNMxpUNY3sElXw3cap3bd/Vhj3E+B/Fre4xyDpLBQ4k7CbbSKkzqOpTxHfhZrV1MI9J4FN3mr6Tu+Nqu2OFa8V/REQ0srutnyjj61o3FQaoXtXiGHuWqp7gKfuuHz2bRhdrk7DTJoQ4su9Oe51xIxQOlIciNDBBiWiBvTbj9/9v2xT5/HXHCbtXcncV3/YNiadAAG5rx3LXdd601ixWeZzOHexDVzpWqbnywtZOqTD04WUNF4Wpb790l6hyzh4nSYs6RQ+9JAP/Ov4z+yl81RkJ3q9H3cdBMZyPU2WELOXoFt7+Fpp0qDoPsuOKVnQbVGnKVqrRFx6fw980WeZA9pthWdo9jc90La1o0D5KJtRcCuWiiguT1e/WSOUfxiSH4oTeIJ1ux2yPCD0R6JChHGmK3eDZnr8qnUMHAh0uzc7P3Q6jK1g52g9MQsJz5j4uKQ0Ds9o9Dzs9qUl/bFVThC8w62kVHYJ3WljoKeYDabtL8x/gbzvmCGX97HwEL8BsPp1NRw6z+XCItRt7vqNSmm0etkFbN49SBKkMouP8vRfU7b/VPKKcHuM7QIxX23zecjAGwYIMZLrFq2ZYvXvTEQFgjEep0aqfkTop8xJCpvM9zxG4Tv3usyJrQ21paNGJtCpn+pGP5fmxydnm9fupZN6HBEw8atn7q0DyYOwe4pmNdEtJ8Ao/5U8CUyx7ZuAO4LiOmlJpaD6zu9ODmF+150NaQTaoR+nwHFJRVvnZzGKbVAjNYwA2vd6uK+USHQJlZIjGr8y89+8g+ljjSPf7F7vuBwo3veYFvdNggWTY1AxxOGFU6U3JvPLP3tUTrkQAhAZDczk/RA+AU5E5wdv2KCZvHPuUTF6ItWsafCZnce3CCgxpZDxmJJoR2Sgs7XRWC3/iCYl+HyTgMhdBGsvBMdvuSMww+28L9NPx8CPtOd8L5YEy0NqEEfXBZOapLsWNdsFM3Yftg+yjW9mXOPGmBEQULgpSm5n26kSNJ6xm58VCrPqdHyyIrefoLa8omJCYbYUgMynZDUx0VKgI/e1xe4eKlQ4TRDuKzfoP51P2lNHCF2pZr2qul2nwCqObF/2GusjgitBxcjyGORWwd+jQagU1fCmpnsuD/cWelHI0A4kzT75y1XGDUTptYAdl39QZJgMFSD2FSJy5rGlPxktDp/w=="/>
  <p:tag name="MEKKOXMLTAGS" val="1"/>
</p:tagLst>
</file>

<file path=ppt/tags/tag178.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179.xml><?xml version="1.0" encoding="utf-8"?>
<p:tagLst xmlns:a="http://schemas.openxmlformats.org/drawingml/2006/main" xmlns:r="http://schemas.openxmlformats.org/officeDocument/2006/relationships" xmlns:p="http://schemas.openxmlformats.org/presentationml/2006/main">
  <p:tag name="BTFPCENTERX" val="50"/>
  <p:tag name="BTFPCENTERY" val="50"/>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80.xml><?xml version="1.0" encoding="utf-8"?>
<p:tagLst xmlns:a="http://schemas.openxmlformats.org/drawingml/2006/main" xmlns:r="http://schemas.openxmlformats.org/officeDocument/2006/relationships" xmlns:p="http://schemas.openxmlformats.org/presentationml/2006/main">
  <p:tag name="BTFPCENTERX" val="50"/>
  <p:tag name="BTFPCENTERY" val="25"/>
</p:tagLst>
</file>

<file path=ppt/tags/tag181.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182.xml><?xml version="1.0" encoding="utf-8"?>
<p:tagLst xmlns:a="http://schemas.openxmlformats.org/drawingml/2006/main" xmlns:r="http://schemas.openxmlformats.org/officeDocument/2006/relationships" xmlns:p="http://schemas.openxmlformats.org/presentationml/2006/main">
  <p:tag name="BTFPCENTERX" val="25"/>
  <p:tag name="BTFPCENTERY" val="50"/>
</p:tagLst>
</file>

<file path=ppt/tags/tag183.xml><?xml version="1.0" encoding="utf-8"?>
<p:tagLst xmlns:a="http://schemas.openxmlformats.org/drawingml/2006/main" xmlns:r="http://schemas.openxmlformats.org/officeDocument/2006/relationships" xmlns:p="http://schemas.openxmlformats.org/presentationml/2006/main">
  <p:tag name="BTFPLAYOUTENABLED" val="0"/>
</p:tagLst>
</file>

<file path=ppt/tags/tag184.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V9WzVfHy8CnMUuNyY3ZV473ScLfQTvveA/j0bn2fyJT/1XWBTdM9AhF+ExlJ/xLQzBZfiIiuQBaQzIGWXVDFoem/VVWHtmDjiHMMB8tiU/YM/pWUUXPgosvMppYT7xuy+TArZtLvQY083cj8/7EFAP7sRhF7wUWs853qDgzo9CG+m5NkYQ+zD9Q5kNzEtu3Uihq68YjnR2rR4PfafYKYGvr9TYYvg75JpOZ5m4Ia4iQmAtYJ8o8GCTPOwHqbjvnonyjTzxfTJiRrlgfXA9j/vftSnfb4zX2SmfmbtIfyfcTv9vrus+m4YmSw+lCyViifl/bUdh+gtENstnkHO0+e43YOTbnubplxEbpDJwOLRLvFuF8zcYm8VU7z8iUJP44P0YvATSRGScNknuJDZHhen3FDTxa6SduOuF/ebgMGFamdf+gDLfyaxOS5DafxhbLjQmTTtIznR3DPam4TMpz3yy+gajfWyl4EXpXrmjp03INR+n47ccbL+RUCxxOpd7cUBPAPQQXePQV2jR1YMZ82lpN7Vi1bSPgT/PIrA1iwcIIxdAdfAgDfpWtlphiuFWFaRkbk50vrF7/7MFrch8s+FYI/7Gb4ETDNQY4SQ+RfOzRPJTtJYCGS76YKNRlXHpwIR1cqupeIIIq/Z3mdFu7E3SXUy6GjQ4RuJh4xqxXBED2EtXfAEcMhyrJ0NLZHb6JuZb/sOzFWJtC91t6GjRQ459iTiUWm/rjMiMqsg9EEXBKoVvcQFMke2Ut2IlhYFE6eMHNEtHphRvpKiV4gJ+KrxZubFK6ZELpEbp8/EvKswIkxMzSUrvz5t4JsYOnTgxpS8AXipQC1Ulvk3waR+VXPqjRBu2c+c0ZIr2gJyX8jvdcS2NbI6VBTn0j9qQSxeRB2wjJO4sLopZFnE/lViGtHHyHK4/aBAjiR/7RBPITy2Wg6aYaDq5TPpaWoNB4o9qJ4KQITdVbqeP8nNvOl2mhW42Y/zzEALktYnhdtfN9l4Ruay0xCeGN9IBpIRsottL2UkquV2MGMElNj44sl+Ym74VVkvcKxFysuJRTSuW3RLjZ9zmUD7dEs03BPVasPk5pIod5EGpYFyUIeziKI06wEHdd8jdIN65TRwGcAqWnqDYCVSTxPP2HEYRquSAltM3Xj5z760bY9Z9SD0ZgwixY2hTyZkRyDKhvTjPITTrDEVlIQ5vPFm5g9NbMoeyu1C2JrtPROn77n2rVXNB5jZ0he+Bt5N8kKmOQtlVxVJq64YVgVS+lViGwfug/mfBiFaYy5PM/6dNwUzot6pMCVpcB+oAZ6/XiQsYk9cjwWb5wZJR5Fa0gL7RbmqZbtOT6bFVz4Y+M6UDh2d1ZtEoCK/yr1z4F4Dm1CPwfclttNfeFsseu6WabBPrggR1mPIJqu4oT1uebnSz+Vbwtzub5TVy8xek1VmW3/KzbgQ780zqRzatxBuaLU5eyU1mk3AJ3IjEhkKN2MCMsjWP8rMFaCll6mtVaFDeHDF31Z4a0fezmCn4M/MyMMOs5CSopDZbp94myE7gnpPqZFJ2SmQOjiRHkQDwn5Tro4MuQqCQjdggefW4e3C0sUWb7se5k5nG7YVs9F6igWrjRdRq/VHKs0fNZiMiZgVSzJe8aGKGA1N7wLHJ4AfLtab1DajsOjENbwvPld0I+Nyp3SrsWhgtbPE4DiicUGh/YHDDz2aCrsnYOI4OzU7Dw4fp+Lj1I4DwnbmFg6+ugdHQhaFLYNs6vzC94VRXReLrv3UmPZoTK+Rimlj7R4P8iUnN2O6h8/nfQxGNjrvlJbbrn482P/dE14T1VOILXtHPt3HIu+SUVZUgPCD0JGT2ef7hKg0unb0+sNx+QRaj+NmmdYD24jpBJ0indY48CHMqvza3VE2nmYiP5vrLEziFtGuFdlZm/Y95VW4NrVgGLj2ccPREPIT607HutG6hvHQC2ibJL2MVhGD8F+matX/BoBGGp3Tw/cwkRlmsKotBQyKHpFlxAiu8krtn77BhDdSgoIJWA+xUf/Pq9eM5DEDj23HkO9VIXxZcKanmEDtc/6IIbVPdutieW0+6Uiadhke+9IYg6i14lVH8N2YsN+VWMcZz+3QWkHcqDS3N9z9j98dl4GlM/yELHFHH4eCB3dv1/EALbhKFXn5W1YEa8Jsy//E6x2U52UpJgSQ94OjpZpTZz+HifxjopnRupUzNb6rpFmrKCe5S931JpBV0HhDdMxx+I75Z0kraJb8MkdvqW4vRXl4fSPCxU1LTS2XOiN6fR7O8zwqud5tezLMRBpwm7+6NzvSG2dHgQNES1LsA/JSYnDqzNgiySJB5hAeCvWIaTL1Kt0RgoUZj99/P1ORPS/RXa2hHBMWWsUahlABdujIWq5xvwFi6RxU6GJc68TpQ71xtSDoDNwMzm+/FP2iIze38ur6MummSopDUoGXgBOyjxS3xibUpkCtNRe09Cfg2wDoc+teMgAbufJd24RMRpYYbkpvM/3zY0wa11a4whD2xzh5cj8hYvL0DBEAlIg8WjB/m9KOIj44pSOi3TvL/e5hIW2Jv2gXc+re+eRTLpV0CLHhkplzHHsB8mk9+nT16gF7eOrc6Npuh8Du6Oc58hPR9/tBZ6R8bLsAnsv9GVxPZDqDMMdvbPujrXJprFUOYE7mT05Pxj2QEFOATKRFESRi34RU4Vuy9LYtCYnBOGSaUVzAfmYpRWBH0wS/iztWUekmSm9Y3r87O5hdt5zyVipGWj4hG4FBKTzRsmOx36DN2rR+NB0uU1KKr5xs4j3YIJCVRxDH7HBDCdNlNNIVGMe+F+JDRxukItq7WtwOOTr46iEZGlGFNC8G2Gw0wb4/IH/c0/ToE98nUSa8oCDNRxyld4BdSU9BCV6c3kiIpmzxFn5kGtSlmm0KDeZ2hbzKxas9GxM9ZogX/NsY2e5zR2s5X9/8uwNdTQwCu73epxgw4EZKXAsHdjyMkxKQfF3cof3uVaaquZczuOwSll76KQefd2LRJaAoeTF0sLTAl7XuWPAu8bu75D1gavOB6Biinm1Iv+PeLKAadRilBMIHVMGsuvywlKdL9UuASSDLwS65q7bCvs5CSMIHu0tstbp8ZytOalVN+j0kDGa+tpjOVCvmb4nblLEN5jKnD+vR1w7+n53UFPUdlsVVGlEJ4+msxZpjh9v5FsLvGqAHE5SQM3oTPC0VE7xKi8k+Zis58eR6Z+ehPB9hdvdH/UUTpQcKmfAY9pZbLUhLCw0xVNbZCQWWV2bVRNDOTev/H+SJHtc8c2ZUXzI4XLv5AgAQcQJBfrAwKhzWND8esFCYb5qLFGcJ2k3xOFz9H1pwMPCekR6OYGwf9H/uctpu3PH6h2GGHWHvptncCn/MvdhLZou/QzcocDUcse/Osx+qxnO3OcTlOca8lLBiWRqyCnKDT6dI11aWLZbsN7nU/6x4nzflPdvC4vP1/GthY1WsqZ7zrasAEd9RiEuxoiDwjAcCM4/WEdca7BdUnItm9TL8xt+UYGlE47JsUqxFl5Ray9fq2gpzaBAwRYzMITBlosXgxJ8LuFKEIxuY7V1YUBf7WUoLD8diOh6+qaPpE01bk0Qm83qpNHk4g35e17ZkhZu0R1E+RefJsKci5YfzoXv3lgAgnEBPTfXtwZsBqqtF13IDtkVm95NEk4kDiUXK+UPMaU2TPcLapAp+PFbG/E5T9uWEGrzZngRDHXI/gx0rehrlGyqpO2Y+1HiSCabXzZD89U701ak8EmVVoPxW9plQv/yL4i5xV0VRltLiXCW34tdfOCB2oNQApZ+Y2knLLZxMrnJNsDH5VSpng9hhgD0okRb7R1RC1wpWEcoImq+/XvglWRIgjiHXsyZyUQDZCC4ot+4FVYIGrZnA9tq42tzcTzFQEAYBYSrK11zc0SEsRv4mH9x2A/luvtv2a6cKnkGV4wzU+SO+z9JtsuQ8v3x4GZO6Qh+CsL5BI5+swa6DNOm1blfS76G41DXSGBcuLZwRxscotcim0PsfjlNxvQy7HhLVEfRVKvncnExkzmSdkRLDvFc9NEdM+S8IQKwACGT0UWHSF7UHrLKAOms4//oBsUm99sGOyKYMIc1T9fsNVzrK0l45zNXDstsPHop0p+ZmFuDkTYSL/cbXjsS2MVuaZFzG3C06mpwbqYdITQBh+WEDmCseLpdZGs694//MAOy7xZYVCb1gtOx2HAQjkAT2dnF7jy0tAkx0xhtuD5KIq6M27Sp4NI6T0UK1BaE1i7nqbJBlQg0y2fO+dUMJfXHy7dsNqmi7Gjf85HWe2harVixP99VZnynG3BPrsuNjbmJhtaeJeMPtXEvomXXqcgtNoZxMr0Ykc0PL9Wcje+woui0Ci4HsG8BwTbQG2tJL2zWouNxzpck/XPKDAxf85Qv3+6ko5Ly2AAJgTneS+G7OKpc3BbW91QD5HaBoEOlQ73SRLV5BMNsbJRmNflyVmrfkl8iMQuU0duhxcmGNE13qlBx2jZurEbP55Y6Qwa0S8a7xzFmxd9xpqzxsHSYpvxqfbHVoVqAOvrOdwM3xbNEaxrnkmukMwqUtq8L/99r6IgDXmxRxkMLBk+zged8+Gi3gAi0T9v/AWMq5Y49SnXop2bxRQelWPfqokkhiSG0LZQMWLc+P+1hZzDHqfOpfOeY0wqpM0KhsEl0oB8p1Yh3q/G9VvYiQBjpgatJ39nI+N4goAjSSZjgE4GRj6PB8Im2CEw7z33tSNRXUNuJjnv/o/FHjTXYtKWlw8eSYOPs4JyUBBLjOwTAqzE03nUN+/2y7AEgXgoA0oOG8HQT6On3eRddf95B6XgTYSxO89JkGp6dkPfxxNeQl2wnFHR581FGsw4t8rS3zvJws808NVeyQtsbfnfJAmN+kpZ+TatekkNEmCc7UGXd1W+niA8BPRUPK0T/cJi7f9xm4QmRRL5qzHxml/yy3fi2daCaCDWf875neETNar6xvn5yr4mlNfdG9UgCpH+ZMp6qAmd7o2uB9Hlm1LuS3KNbLREFGlzcuRsRyrbMqIiw6DluHVTad/z+zz78nHxShaX4Y/hvgB1LHBCmgL6eDVbJA1URK6NA+/9XbFfrUs44ltCKSD3YnErplyqY9xf/wUvrKYan3mU4u6QjiQ8RsY1+LAWVtZY3CwppphVZmMuXt7ZmL2JltHcE2lxOOvOhgBSdyc8AcUS63SCqS6Pg0f8AJZRuz8UCGH3Ft1PVAG4zGHcFHNraSM43wwH6RzEJkJxCqyaW8q0ZcMzkaDgSDxSBHDRXXybSLl/+rlE8j040qIgYnuItmXPEr6G344HcGOzzqK1MUBggWOtxXia95labXVzK6xN7bHs7KaZaaPzOz7y/BkWxpMdZVC4bQ5BHAvpZ1NGH+PZD4PbIZcJNX/tHOUPbrU82vr2HbqJ5Sn4hEg8mdMSYn8QxaNqpkAMj04MGrNkK38rqxEpl+9AQS/zGyMrb2B83TL9S+eQ1/ix5Y5HlKBtRQMB2RXGDmtbHduVdNhRJNZ8kvGXUViyTCYLZwO6395EAO7vOVyTMoH0R7Qvu4Ad2tw9MMW8XhkMJPl5QZa6JYxFTarxm2X19NYZiVU8ljBSVQYSFwf/fepuLGXqe0oNnjHYjWLd1t9gp2A6iJHXTpcnVq2EXEOFviUAPKUmIiV1rbQtcXc1LP/CGO29ragzKvprljQDL0gC5A3upNgIDzWu6qeG0wsmiWOuP8mLlkPTzfmz+CnmcblM8dA/o4ig3IzRhrdCes9YIvcFUuuhhNIL1vtrSDORQRqDin6UcyL6DY+1mQXBjc5S7FMtXrwaX8r5OmYdeNK5snfikEGaptUox3qgO0sZodO9O3juI2TLuLTRHkTXU9SNMV0gJmTnmAK53sa6XVVHhM+qKgbbktxli/n0IFKJgcgYpkcEZNp/fpZEjzTNNKZMw3dtG4ckrTmwWTyY98LoEjUuGqRbrB6ceJqXR6DK6xkDjsjDPA25Leg/QUVqyHx2y5tgQ6xWvbgppCgUaP675Z8KH7jdyk1EblB3XM4FphW8o6RhtLdPobi3wE2ueFRj/bSzD7PZCcwI1JhHLKRF3fsxB6szKSZOIrY2/O6iXbvNomepsfLMlkHlBZm1OoiQ/BloL2DypB0r6pu+W27X00Zf8HyN40ebSIvI0FHFgVntkRfI6h1wqkmpqDiFQIiXuDyzunoLRkLYRx5gwKFpqJD7waOf6LPSfDpx2m1dosFjoa4QWebBIsKShLrN1MXcSSnUTLBYUUMl6zttPKKkAwF6Ae+BuDnYCfkbLFppnjVIpt7jkYBjH9Gz6t00hAOpZBQ7f5x4Dab2jVX/tJ9qf/53FwqZesdrajaur8cGtt7SJxo8T2Wsi+X8jJIWgpatdNz4HQ2FyDPDtrU+sbts1S8uEOCPMB/l/y4qZsLVu7Brn8viVaLRutG7DAvuT9e5d+hVXme9TReSWxB7J96ZlG2c9KxDypKcWTXqH4gHqnbTXYjGf3pWMU9HzAYhLvwHXdbyHKfYjX6+as22PNaK9IFNadhthxLHtv4nkyBd8nWeH0jkP+CVPjpvvPx7Om5KX5Ba3Kp+qI3p6UzcpkFSbCVzwCNeyKQhZPxz3MrWgY8MsuTe4Pyarl+yM2w18zhbKfVF0FWN585VEiuQ3sfsbK8RTRN15kWCh0g6AY82fvm/kBQRDFI61ZOFm+dXMivTPBYjin37L05u2Hk9JuRSxApYfm1EWB/uuolGBRGa6bo+Zl72RyRsX/DoBxB7dY5Nt/N2bYzpfMqfeHzVodqrz7XVYSyjLWMtIOBqFLvbsHEyMLquF2Gi0YR8VZiTXqweUC6fMSS/V5OXFG8iUksbVpj+xeK7PwcjYukRDFgv9n5cPFRmZ49GMtISKRoHTAewUxWmD3k/bo6ansrmg2mNnSSSVkN1iVtFGeDoYCewhbBYZjN7ESd0Q/Ddg+nDaJy2P8u/fXtPys4UOmSA3jiEk99KkwXfNoUDivUvjuc94LrfQLDAne8g81QF8AmLvoUb+RAE4GilEoBLGpcJX94b5I7MNb4oAtVzW5oZf7QBPwJEIXIYb3KUFjlIaR7xtojI9hK8JZ3Q68klbBjGRnNMOTyMsYHv+kPHkidcqVFVGnPYcFKWj9iE7dHAgsF7zHGXiH7YUYWZkzs/i7fAhDE6yYBeT84qRrNoMygksMhTaCeTApGn6P6MxVFVybSZ2aPqpTizehM6IgZIeDliMPW5JVRSPaBVMQ1XbevlKZakWb0WCuKzspPHC21klXAQY/Nkk3B9It5c9D/PzOwHt+iC+aAtERNUq9uosWkYFQwMQr7yd/LNZvjzo2/KcYAgjAEeh2SVrptdP/kFAHdcKHI+fE9hDo+R0autiS6EFVdMLuyUZVv6jRNdsSewxVXMgQ/oqIMxJm0g53bUIPCiH97lgoeEvJ6enk+IZ8k9DUnsN6qSNYyMo9WZr5VGnhrFM2vlu71b1tTT+KVmSKu6Et+P6Cx2DuryGgCwIraLrskutOnKK/R3nkXpwPJSRtkT/hSBC1AI+R17A5C4NgXDBqxZezdg0zAjDJS5qDYRIxqbqnpaWRi4EP7bLIa02Ba1ehqD3JiJKQLlE0YUILsxeAuyeqzwvVnZT5zx3sVwbs6OJJxMDVeHRgG9DKAH0VlrOxKtCPxB00RHxVGkYjTuSwu1xGn1aH3J4LVvEALyBef/mtK8n53qrLxCwT5vtYMzt+5gADCNxPq5lIZ9ILfV2rHrk4G3tbZ7MMmstDh8wplvO4YlgcHSw7y4JjcKqKkwwVdAY4cgCR3HCWGkjRcjsvDhmkVI9rEbZiYdPdlPDqBoidaa2Kpy02c+qThGiCpy0cjEB6olY+j9MHlwn61rhklzFsEHTH0BsqU87RhQnz3SurhNT7Ps8qJMdFNe1Jh4susTxEPpqNJJZzt5HdXKaIsR4/dBDeatFriP1hmGYdwuWQHcNQ4qZS2HzPum2y09Qr7VefW1JaRrRFtU/hdXxBU4Dx2aaA69gykEr0LN1rO6k7LgHSowvRWuq1wc4Cq5C/dj4Bwv2RfEeo+f55dX7fgdVBMbIryvVYTCtb3LKvMV4Vq5Tbcprg6ZBXJtl/Gmi6qXpO7+3Zk95m3h/QdQAUOddfHMLVmxs0QGyS4EGXZ0n2fo7wLPOkPD/ELPAVzgvouEjnVxLRGUk/bteDWopmwUsKx8zRsQRhdMSBEadxkXoD8qpL/0iqGKfu+edsFlT82owTDXl+bv+ziTCUoOtpMgWZkb1E1tj0uoR1dRuYUjAS1GMNrX13Dp6GEd/cOcUbU5ABwQRDPSHUtErY8lYFOOGyzmHnB7dFKJFlnBP25r5URKYpYEv9aHHVvkUtgGV6Go/gFz/jC963o7tJtPcI5OT2WGlwDdAJPnT+oy+XoVNM3XbhkCMN4+HqdFm+pi81zuPqqqfTG5b7CdA2lU7cc6ml2QoZnxy0ySb5CzbkeT3Ux85HbFbdi0OoOhQqO5HxG1oFV06nCrExniHaBzHvM4krXsedhFwZFuC9uZhRBUtwzVnGkEvCOTa7zaG555w5TQYRfTkLFyEo5xQiHaRbygQAvWy8zU9xY/PnoZiLLLRyz8sALlqAfRZ29tzABV4GEfshOOMv2pzTIRzpl+80Ytnbw4gEUgr1CqtWdaktec2Rs2Bwm37Oup5jaDoQ+lwU4vcdMhIVYF8ZJ+js3pxj/UIkRAzT7RkUFKeqjQ8fqKDfml+iAcFTEm5S9UVsQ5LFvEfoUtkQaif1ii7VNpxDpoqva6846ImwsgcmJjpVFXkqY4XxvQ/iHG3CnKWLcMTevG9LY1si6MGC8a+PRD5RtYQQX4ZXY5cLysMq894hPMN8xHmPAN69Gkw9yM9c3A9PbsTd2rNru9qY5l7Wrcl4qQMyQobaVGU5DZwmDzkGmk7O70aa08fULM2OD+PATKrukxuJ+Ygv/iXFAi6OB2TyqMSeRG4hZbnBvaO3Ki+lUw76DzQUN/ZFtwjM665/ZSu+rfS30a0VCeYrjkB7EXUOSS+4Zn9P1i8Dvd1xnJw0Gp/jVTWy+7QnBFucmGbesAUJO4IEvi+hOOWCyR81rYeyySgnXKF9Eq81kpq1qSg7A1Y/yf7YQN41KNLbKMrAU1WGpKdEogvs+0BGUXa8CxTf80M/NZi3Yxmu5ENR8oIYOw2KLMvw+tfXaL+eYfpvWbV2dD+as3hsgeN8CGybHqe3a7gOe5cbH2OmlG27e9neqDoSEgcjMvWhGxxkDbd263Ibg2Sfrvf53zOPo6NczCP3zzNO3u5GAl0Iihx5nb5QYCpp/ydbfHLg6oxAQLEkxYmnh2SCZpQqFIB6QDmQxMa/jk9YErbeVGrVvqriZjDctIF6ouocVCbxfJYt1jhjPImk2m8J6WHDHbomIoV69GNTVXnUuU1XvETBwoINgf/2rgIZJDTWsQZqODsLl597C6b1FwwioS5CZ+XBDLdUaC2L7v49Wo45GMrUcU930h7w6Opi6taL6p+FVumSlrhnnKEKf9DtPyv2qKvVAtuBuiJlaPi/WUnq/JPcSlv4gkc4NIXWOrVPOnP5sDrjSYF4q/g7IDQBISG/5nWGsqjP+rNqjHQREOhIlsQcoJUHJ/6EpoNhPXDrVS3vtEVLN54cHlinlwnmqkRGk8zWA+keF0pD9X5KfEeZ7ucvDZXr8g6ufGpoKDClpD8yVFvPWt3/6j0g8FDO1jJdMDPM/BczLeK6w8KxczbiesoFAdyxTfcMD8VekPXOpMPFNfE4zP+2ItLAIlUQAXf6Flb5XIk3j2SM05KOVL2KH2aVCct0HMPP3k9roYFQucaotsSRwzveu8w5F0Qi6AHJPbrvFJqPEvKrxebNHwkH67Ua12uu++ZVaKby9oYQiW4JT/NuIGBd1bIprW4vRK2f4X5P75OX60DqCWyFUpzwX/ldpfztM80dslp2YmOCfPpHIWLW5DjEA8Z6HdedDe1RAdUEByqgGWFkK4VrnRvMMhAff4QAHTh74nKTbQ0KMJs2WwvEzQXfMXGkyI/RyXZc7luTKGSp9m4hI4ShIJ3bBB6/9yxXFw8TS6FHwdsWEnW2TB4IXZ6BVRV8spNXTe1KwEF9GdWIunKScv8havUhCisy6Qdojm8+jHxOy1pzUVTYCe0AbBW6MYjj5fONrD83Osoi4sgSfk0Dtay6beX/z3l8ursvoV2P9seNnQW2houNIHzE+5xh7qjb88D+DKCjaJdvKaLp6tR3TYwq1vGazzf3rcluiS5yg6HhokUOA59xZC+7RmVi94r6RAVouumEHjkau8jpwyDJy29GYSCcXJsXToE2n6lcQLfxuC6fZ0J0Wjapoh4W/ns12iClbMa4QPM1sWDMvJxVX8PJfPoPj16Jixw8i5JcI/kPuUp+mwcVvwUKXHnqRGQBOL2hHtvIflzavuZxX8bnoBzNz1aQIcdENB+15ROHoRrvXFYcI5xUKPJ2qJn8pukFaSwkonZLwaQwGMxzxaLfU/ri0xG/YUnocHO9YgGuujRufT/1XLZ6gs/dch/TiHMglA8dCJNTRMxn7OsczcFAMN7HsDjVlRKy/jXSBDwDL0I7knY/JAobN/x4/xQ+VJzhzsA3xUvN4o0C3q7NbsEDp2KCZrdaWEtWsDKqGSGSeFmzwSyfPBuuzDfhmmC8Ns6F3NDuVBO+JUAH12azGIt399myKTDQagDQtpqg+OmSIOVKEqLjsT5nbH7GgASW1OEe0rCzROlLBM1hzoag6pVWaH88xS0pqKwx8H/7/LNP/ZRRzjs0cZsYQxKVbpBOVr/rFH3d/1hcENsq8cMLSSgIGu5eDQwNU+sZBNEOJp3AR/TnlpP8DprX7xT6oyUkMAVFX/+/3JPT8/AJFq3dWghPeYN7MyE2EMVA5eQOstB+0Rzl7FgevukenBH7dKOKZwH72hJOpKAmvzhKq3UGNRZEs82ni23WEPR12vaAc0jre4oK8UX9m5hIzHPPoqVokfkbbboBj0l/ly0pCbMHGJc9R5ELiPF2jngw99hcwVASgHflcb4czJGotQPb8XBnc3Wv2f+SlC/g4XDKeBoQxXxFcp0o07VkJtnW9Td5+dwwkQ7C9ZNyMp5jrei+CX+G3fuNm1nDmMu17oj5y14FYafba5QS9ZYS0DWGVdTjrEHvcqk1+qeOROC92iKkYNmwgYSnufUfZiZEu9EAFzw3fLhjkyQ5UiI/lBsXrvC+7srA212BEUqO09n+CiDhD61QG+3fsqXY+osJLZxPT/fRjdtRUlYD2S+S62PcvSToYaYYkWF3vHDP6ODEFKiXGozM90wPTg2KqRbUhGWsuVQtCXvLqfP/dDdviLPBpP2FFldFL5DD46EGDue7jTvenabUPjAPrPfTL9DjHwTfWar349h3KcAyY9y+cUxcyNGrhcEauJBRCJgDtxBpA3VimpEs0ZueW5lHxv6mFf8T44b9RrpKOFmJYQJvCcgyBiJhWd1J/laKpbOOMz/urYQ4G4m64aJ8DHezPij+QLYuxumAt9gj2nyj+L6cfpouLrcRWsoalwxj9Yc17F5YYfAa+dkqybvR1HIU5ZGuT4DsgB06R/WA4l9ce26JZjNv/PgjFNo/y0HDJLsujqUk44B9WUrwSnzOYokJmf0AcRNBGG6c982aL0SUyTNTKD9X3G1+aNLtjpr5wDpah5ut0+/ZFX4UgUNs/r1FKm7JPRvhpzIesmnMSXertgg8mULtH4Taf2EOFVwxIMNpRTdKp+bCMtNohd//qL0MwCJU0zg5KPisZvu53OJ+NCaug9y7Kme+rIFIVOvlm+pVvbtwH9Of3xGeRnKaurVRXx3Sauykcxsezg01VRkGij14DcuiRVY64ipJMtvw/2srFNQIn4MFMXuJs8p0hawWxAFo+INibgsvke/bVZA6g5+pz1OsWJH17mWVR+4oA8+Zwca7WT+Hs0wONG2DOqVV+rzgPTpXBKUJ5Tq1qG789GN+kJi0due6GC0oF2/STynFlJCWtZN21N6i8kvGjmQhojfX0e8GXiWBuFiIOCbb8yhDOhDQY8xrfS9vK1D/cn2G25ql10FXVJ5BAvQK0elIWuadoXmfsdtHKJfj8RDxT3aC1A2Q3AUgbcac1AwS2+Pp3nMcjQHoGSDYGA8mEjeFIsPpXFVhFBY3G60fzbkz68cLGKPbCCyYwHocXu2pDSCPrNU6rB5DAz6cqq7SWfW229lSGJ9mjrtpdl9BSK7XmSajkKDkj6BUJFQPnWSHx0k4J/aHixp2ctZ5lc3/HswrJTxdwNSoVH5IJFD9Ak+iXyNjt4BVkzKHgQQrjftA31VkVcWYoZIxg3HiHYikm1KXyz75FeLMibV4BSClN8zKGNkDDALMQ4eRCnetYLsxb3l3GbctbmnBpuc5lXTWSVviVbLZyO8oYyOtbu2GSxbqcHsOs+mRCA9BDjCVpN7azIVemKyFsLqL0q607t0Fr4gljVYm7VQ4q7YxtGVRKY5V2+tN1uAKbTQu2Ry798Jbsd2z4DBd0HejMsd2FekkgB7YOa6kzgEJiQC3HlyTMoZAehUiD3UR1Tpd/f8Zx0Av8sQI/3Y42xqJPydRtDK5mDwkAe8OPdTH52X6gaKQOGRdgOT7oXrXdhxb9l0dYH0+6JbOPw76pQ5eTbhF0xEVwkW/X1F/qNcduH+0MHv3th2rWtjr9NTAWL5yFwmpsJ7zPBfrWuVq0WvWAQ3DkRCGe4GBtijTkKpUpYJywdbYMp0Atqs6bULAxWkXNMC9FC8kKYWVhfD5e4LGGzZy50z5ZlwUAdg3H5sWLy4JCg08dZ7dQttGdgHYTC+yMKnGdn2n5dl9bmh5gzFoTHVr98BG1M55BKs6bMTxULhfF+mf82JFkgErATAcJPHZvKOGsGmV1ZI+IHOsVOgJWL5qa5E8hY9zQUOhkVrIU0XiKixn0Gt2NwjknCBvqLCxnYYRr8UFsISpA1eHd29sfB4C90JYfzrHdNmmt8tUiUyaAugKyUtCmN7eaV/A7ovxXc35b9c4QzVjd1xMMNHOCOeL6gHr5DeZ/SU+orpkGuFEi27bHVotAU4AlLb9BC4X696s/lBNVGxvNxyrYl4AOLu1ZJBk4bRkeMIyiPX/aSPoErm/Ij1ZQMCHMI29qdJVQ3ukala1xotL8kR2t64+1cA6WrkT9vgq7W59JDhDPF2sT5EMSXiweQPnyx2A4BHXUJkvlOyCwNQdCV3R4vUzXt73UMMRIG87u99wNP0CPqgU5s2Nbax0v/L31/kaBy+VxEdDU5OGgaDHgdmanZY+YJt/mFsffdIg8txyMbBDpMCtVmrzKAN6aJwpHm06LWfOq366hwdtyKQ8ch4S0XFA+zq2KiS2koIuy0NvsMRQtBrgCpZmXPwHLhZmwApVKYXfUhRpFoWjBBqNU4SFpe73K8SJNJjdXbkSzK5g04RiZCR4OHlC7bgEUMNYxSWBR/bPLGnCB3GRWV28B04PvrDxX8dZ2kC+Y/Aud/yytJtIBdLBFhxFduRuVvzAGyx21yKbUfxKZZNnCw2AM2v8ANftHO+vMrrBSxPD2VSLos3d7dG1OAX8SZW6W/KPnRjFF2aCG7SlmYP6Ex62wkRUte66xC5GIZeF6ig6CW8yabwxHaJuY3rEGLBKWwKyXFmaqoJPIu+EI/q1+2VMWJuyc3V4qmLoE1wvyEdNfetbf8NsC0wXvGuYvLd/2FZdIiQnZ8YczfIhivrQlx3cU3qQilmisuu0dFLGtCpcqAKiYoXQe02K5KFwA1qPiajfzOH6S1hstRnQGppZzAfOgI1hEIeIREYN10IkVjiXfA0alVip2p8tPWkU/s5UCTnxrSv3X9OtMrO+69cUnNavCGgfPG3R+wmMurGDgEadH8prZ4uDqKd5zuXWyG+XaK3VMEp+lAA2C/OMaor4InNaMGZ02FedtzssdzYOKti4Bh1BkbDp8FAOYQGBqqUB6LecPe2L9XkMbWa+K98cY5YjtCN+afZsUOwafxUiuXS2WqT9W3cj5BL/rF3DtvUEtvbWYFEfZP8ugOIbYmHbx1Iq73S7kU4ZvDvgqRmMXKQkQBZgfh5PRjltLl65GOUlDLU4Yyn1cgiGAU5HHo/D5oFk2jFHzWcgj3vhrXVY0mZCuqslKiU22f9MoLPN/XouXND+RQrMnVAyz7leJ0M37mAqBim+BX8LOjv6o0NHm/Zt7PvKyRSA9JZcc1d7tbN15WrgAdY/A1qdRAo7L79o/37tZIlZrP3hwPodvwqE3ey63QGtfegK0Hv3KZ/GTq0fpylFBMBOnFYGGhxegki5lnz97Vjr1/GkMwkupaUCvgHHkhwhBOR/OPfvT4OCDOi1vsmdVrti5wVtgemMi8HvYHINsSL+iit1RhF41Zjt51+alT0t53relk3U2DHEPzwaizqj6TEStzRN0lfBUdPgYpQWyVQSth+Cj5XsTQ/T1DsSaXBNLAecg3lhFuc6QugDfuEQLfOd+Y3fLQe8CmEhE7xeRQpDQR07SZUZL0RUxJBHmK3EGkUdWaCFLEAwAP+VbmJ4MNDa5/xGc6lGtS0qiyE8BRqC+YmMXdeqDVUZon8mDiM5hvL4bEd7PrE61T/DdqsEIlOisdBYCa1WDV2+TM6lyb/sBuEKdm1yRE+1rjj5uI1Qj4s7EPYWWvX45wKTkOLms6Xe+ZevFgq2gq2CIYYMzd9UQVUquPmT5A3QRttvI5Xao39Cz8bfkWEHfdU7OpaMAeqq2b67tXJjdwJPDTVUPuf/qq8DJHsd+Rni5lKyzHE+EjPueZLndZ1zufnxaw1K0z2ui+JL9IMeanX/g5l5dydPDfcYwGU6CcTNYpuLWyIUfdZLy6lTQv93paFW9yOOFb9dH53rQ7Utm7YJeAmG++HvTVtR9/OiwHUpcj52etFjOk8yJZF/SqXqF2wGu/x6xLNOwRzdsSdDCeBR4M5JGVfq55K4SUE9Mcq8oq8CGIF5YCS6wefPeJ7q3DkVmAvK6AY8tdVJ0jVcJ6PORV1RpEzIA8PsAEu0cRzYvuGyC7JhwU+1ypfUjb0aeixf91xfHJRCBVMY+c/GF+dXyiCpPurTTETXtjCENL07qC64nAjKZhrImVljfcjYHrBjVtOGQiCPvoVBucu3OKBCpg/gi1Nw2Oveb5dBHFxdCOvmkzT72puCjsr1XSrz/byKgemoWu4WmZxpdbw5r4tOBDJXFZARlK4qDgXZYOi0M8TWzmPAH0i+iqP8tDchkH3FY4l4GqbpP4kEsz7rgL3CYPPCqVO2kI/QaU9Wc/NRFrh7R7kljLYqhSsehTdlAt6pRyqjRmGWUPpz9I5v9I3TSXrKjD85nA8KnmX83uDtq/QDl6ihl2k8v4azIvZ/Yi3paBz4HgN1UEGS6kCocTyzbz3CcXQYMQ8dAaOq5ZmR9GBGfFni7WMYYYLqN7q6rQiZruEAfX9nBgUP4OM6Fown1GBptM1nrRc43ZQYrWvzF8BHs+fGbUIt9o7yO4pyf8iQ5+z3tf2lhxe9cCEkMvacVAu5+sAIzq2Ul0cdv2jJ27niZ1+u/N5wq0yKBqnSBTzwUbHTBrTLFzJzPLmpJmDr9P+cLsIm8v1FT9ddiLNKHZYHlUNhXPExnvuIJemN+6RbrkEC8P+T4wmFj/fwfU3OgX5CckcE+N3cOAUSB+hKgLpDYzT68Qq2YebHMQlq2oflHJmeTWDlk2Z5A7cSJHPNY510YnU+X1c4cAg9cqSTzqvuUvndu7DuZL37z0Z2DB4X2dEORltY4gqNy/nVd4majLTG1BcmnezEiTZGt2Ro4R7G21PkQJmwP/3fXVmF1OzkzB20jW2ZQL5dxnIeS12tMOR68AykSQ4GliM2GO5R9utynoNoqLJjxjZmXW0mh5URXxJxDfQ0soKaGHDolZm2clctXlHEIOOzk8LFfGeLa1Smrzwx1DnOIrPWsUO6rLMHIc2vFEqsla4nYn2BkCoLKY2eD0RCynqAxveEhKwwc4FIQPcLWF0UVIr71G7tDQ8dfJsDnJzhxcJOsgQL4zEv48Ap40rHdZusij4iMZVSFeSwjYvZk//hbcz8x1kv2OsMZyXJz/AZpRTy2AMwZl899IEywx3vY0cKDdyAuNKiEJ6mNP4OxuShcMGIUSMaG0XWVcbx1u1QVjhH9j4vjMi/R/K9vZClB4csUj3KiyVF9h+ab9rmcMpgf3MUfo+kyCyhebKI++JCZtKyuqPN8B/c/gH5G5119bjx4/11kNdnF/HPLYYxzhTNRSiZW4y8yTQQEYmzJPzn2Gf9di0+2qJM+trQn+sfHctbRNyfs2N5zr987mRZXwTTXbxb3AG9f2sJC1eIyN5JJhmxCinoOIg6+LjOZBNDYc26O9t3awHj1nVofj8FRd3Wt1g426RNI4+4+K1kj8+wqBqQROXVgrLWI8/jUtFbb0WRYkkspfkJH9LKaV6iUavrIOGG6EmFDa6r9WJf05EJTtnKLVUaen12OvGCZLWoWxTL3FO6nTlDgMR623JJlV1mUT0OyUQSs9V9EcpdZ2TSkdaKODa7MwOmvoVaoexvVv9q+NnWmK+P1DVQzelVVUhMgOlBWA6Kq2Fqm8Wh9VmyZnEBgLQ5W1ayvQTszF081qOUsKFllu+dSsoNyXoCBMNRqpgcaOqUh6PE+8NMdv7aO6/3wtPpibfhtIBbRHae2pxHBVXAytlByqCI11H3zly/tjo06Rn1EzK1d/ocpv6vhblUnysDIyoiv0ZuDSCiuSLkVATZnthD1GlWyZ0OYyyNUEN+Xyyn7VF6q9rwzPdUS69tNMMj8pUIIyDaBU9r5TKtHpl22mzHUyfvHAABoqeWvGrDf9rkDJNu4HZaecFl/D/5PcH9s13B2ge5d3A7zictThWYenDtwy2PxBCKYaaVOGmuuGNu9C+f6zdVBzxSg1JJEqKtw42G0oa13ToFL/m7SJX+EfQ1OuIapt5sRxfLzS9Y0rBU+J+srL0ocdS2YfpgIKih6iWGbXUzM3a9V0XObN0OevPGyLbycwYO5Inc5QZorgMr5BL7H8s7ayPFu+th7x9UkTNq+fWL5IZKssJrFEDz7MGGQvvhTCB3v63QsbuPNiqN/zm7QDeiNU80MgSuV3I1idK3U3hIFEUH8EuTaudc3OKa4gJG/ewAJMFq/67UeRkvceMLmv17MV7Ssg7x1BVoWBSPbZ0XTSiPpUxmm1FU/lsAcRD+phVpn1dgZe+K9hCYan6VAmW2/2EHWUxoEq3t03YQEuMKliaEVjCW7tVgFi/pYj9Z1CGjImaHCd2XMenktUVSWOtw9EaCToOVVPgyILPd7wp1054uR2J5+QxPd0qaeuPSgy/rcvL+pzffKjqFip9RxhVYx1dRr0RRzKbQ1tS+p4d8C9ReBwkD9ckQscaHikYoE1GDgE5kShyuYzQY34bzYJ0+VVXqFm+ZV/V7wTKWRp9d51vuz1bHeXd3p64+A8qyCfhDaB2iGfJIpBvxGssgjpJ1PZiTt4/0JcgnGeG64DHNA9f2VUekkanB6VAinMUZfnei9jnydGT5z5+69jFquW63Kp3m6Ivje+X72SeEmAEtBw8lPTP6UkTlf1WszzankBFOlihZt0A5wcNq6pOsgyzh/cGrw3S8+sEee5YM7NVl6znNLxPhZNMGijj7/EF+tx5XVLF6H58fQiu3RdCgtEybmD8nplFKj3xNY7vZ9Xk5tKprR7Ji2mrFd8I1adqyh8b+S465JBfZOiz952AoOaaTiVDo66w2OpYrsHs9ZJaKKFKzYPhfDmUEJZbmdgjmksPmWLIsWs7wui+CuHzaBqZlcKTlkrFg/vs9cKX/vZ6LV5Im2Ilf9dh0TWySfF6ZVlVt9kF8BUtFr/f5odVZZyvX7j+sRQ0CBDkrqyX7Iq1KjLuELecGxLGD230kyOpRTulxECBdaUNSlXvVCjBHt3hXTDHIScjPXXRe8BN5n3K08JcFH1ibQjuPuTjYH+66MkfIZiVjqI6YQMrW5XwfWW1Hq8gxAWuL93IPMylSSwKyeBHcx+/Zz0sHBNySC98V3ECfwAck9OyNIV/MxgQM4giqS57iEJYjV9WRD3OUNVLa4rAjWgt9Zohjm3psjnYgaiTUxkSsICXHw/CHtkzrGXq3OuuwoG363/Bi52cZiLAEgpbepSaVzMNOwmemAvO4HRknhMHgsW0lTQgtKdjyH8l//ceEh+k4OZ6eLbZjVkSTVgfiQQUYLLwl93XX+J2J7zd+Wp6PzSv+rSbl1JjLbKYgWq1uRvthH2Bjfwc7rsFMEThgpMO4RBjXE60iXL8zDRyapr1o7IbsUnYSsp2WJjrvD5/30t2/YqpUJe4yZlEWVpXNUneSHvZZ6j+kd2zt0bgPEqZRxu2nn04iUTwTsP/TbGMWkkYaX9sq72p94SkS9cCB6pgm3eMgOUVoRTHxzMriB9MQltO/ZJEsJ54WhuCs+g5lj0FfZ8oxICO8e/1CmRYkHpt5H5TYeS7M06NMgL3MV/qAASTeUKk39hk1nN0ClKmo7aUXzVTrnL48fmVMPXxpMv3W2BmD/DAVB9pCpqilm7QL76dUL/KD4Z+qXWjSzf3dNev5T6/M4B2D5A3nNQjGhF75NgjOW1C65kGH4IS+mnjmYkT8MwyPExRwsHT507Kawn5U7D6nNCXjVHp+3cMjqulu/PbXjRRP3n0fn1zzhxXjWst29oQokhrJYqGHJCdGj1CnIb6UqWQK0/nRPLXAv80AaLGV48lt8KMzt7ALRBY3IeAfcpWM2GzJai8AGHYdG+SmlrDFAxLdNlDKzPPEj6Qn1ywKl7K271zbCn/fC0Xbg9wwDmHvdYJZk1eSO47dB5MgZHxkiebl2yGMknlhrgL+m+g95vdS2bBT/wRAuvQ+sYmr6Jg+vaxK1bmMBlo++6MYFNPp3hVv6Iy9RH+zJk+whMpCiYZWaLCgEMSU95ZMzCzSTl6UptWUFkVQciw+Awd6T+mnVOqZpmeNYl33/z6uOTStLE5r5jmW+leC0tPVKWWppRiXmMC2XG0qiHdTfOQt0lhFDJwXTH9+wsRPviJDOmDQQpKpRCZQ76hnJuIYehqJMc3IxgUX1boUo3/AUfsrb8o+ToTqlSs3zYoVWOh/3RUp+iQWHwtF//UZLl4qbw/gKFcCAgkZSkPdTgm1IvAm4lfisjl35oLM7EfGGwjEi/GABURN9kwDhdojMBU1PRKinSnNtseCfFK+A1pfgNH8VcfNXNcJtRsvIyaMcuI3oAshLtcIGFPNiQUqv7rMSW3N9PLVSZVMT9CmUVOz1w4c5moRWTQYRZum5VkgHdlNKc/g7t2Bqxur/3re2bSCarE4pU6UJNMqJDQmeP2rfTHVGYK27It7R46D95W3GNmMV52cs11wyRIvOnAUCSmhcNO1W9OYsGfHJivHmWyFy43gv6zudMPfWpxEXlUOCc5NRnT6Dq8wiNSMn/3BUwfmPVn+1kgz9GY9qf95tSAFlrJIKx11aG4y6cShiZ6YnnbRO+uLE44mQy7kNS90vcdosB3NPR2ZEvGRLLAzGWcdizGdajDPMlNmaGboxYU1HT7BR1nPBRhCk1G0Y58bmaX9RpJymN1OY+3k1m93H0DyJrNsVguT0FpefwqGWaQHrEOLK8BJvB7uCDSeNg4sdzSxV3qljiUn2Ylb3+YJtUYAQAYm/7XQQuRvOLDoWShKZ9BBAl4s1gYlF60cHwegMyT6c6C4XVFCBP/phRdioVF+H4mx2wJ2CYOQsEwHAYy+25OvJMSnAWznzKhCSTaN/Wz7v3rx+piEjVmNQcKZcXOT2K8ItdByIpmSlA2w2uG5MDBKCtu6beZUP/7oBLRc/9z6aRlFJ2X0EI09euF3Trb1B7rMnHjaerA7f8BZYyLSMQdY+oVql9SbXqFOqJxq8vePCkAZPeGaH3zf+qGsC/FmwEclLIDCw+dI1yDKUFcENBQ47tLzgDsJ0zZsvGbuUZ8fC1LZR8cLCBpKBoXP5aPHFrtxfoiAiLXEVOQOvj1T4jwnmBvZaF6jMB2azMrruyVnPHJg3cEt+lIn7PHw6r+tDI8nbSOi4weB4eO3/y9QvnAaIpS1xMfSBfMe6USM4HKk08G5beiRWDAQw4ML62+oBM9NPxOwb/hb0Is57Y/t/01i4hZy44EN72Os9TYzm/QBObwNN8TWeyIEYIHZw/PXIhTMwAnRJix6pq4WBGULgZQ66faZZejDfMRi+0QPCiNmhqpDJxGGG1ZaWjCQHeNUrVnnIukJqDJPv0JQDMmRZwMDVZoiUBUWlf8gqwY78WuIiAjbHlaoXAdyYU8n8A7meTy2suC5wKa7dam0UCFSbtPLJCm+BfTXa97kD9Jt0BAL5XeMYoOuiwuwL47PC08sZV5uUtCTxd/EIm6rQH/xCX1yxhHY2aivcx0Uy3QwiAbj12Iuiy9fgR7esNcYj/faSeLpyIeWXZmmgKALhma3oHWeCkpESz31l5SCUrEGP67ZtL3771iKziRDk/CNPNhFFINvwUzHwWeY4n5CFUyeWOFbWs93RuTyhg+rLG/f4ItaEGIiJrT8ryU64yHx8qQFTK4M8GIb16wAGcd1uoETlS4CZiAizrqbAp+qIWQi7enMXvGxaFLmql4YoT+y4eUUfOaoLqsKbKDFuymSrI7R8fOPC089MirfAF9VnnmzztXXvyFM8vvh5CFtonRJFKUeqeU56Q74TGe9jHWRpDmdf191DzJpZZLyUJeVM5nYGiX6VXgKMm8lSbb1fkZquMQ7d8XAnhEIVFQNaJNkR5jBqSwes2TX51YW97bgXR3mEXj9FdzY4WsOHzPfFJqy9Xsk4ieVOKVVpd0qSuY6OKvcH/Q0pXse66+VbBqNzVFizWQpLcAVMhTxe4RRDJhRfZAnEEjfo7NMm7V+mJuO115QDnv+/uC78SMUBhLYhk72yItTZcbnItZ35Y3lD7VSEaMV8pfzpIh9HhSQTRMsCNBvMHnOcZLEa5V2qRmNd1DFhUrYQYPXITaB7sH+RspcWzx+HVAF63GWLXVMfGppqvZT6JwXoxhDBtRLkKyHzeFQQe/2+L163WCvzEYr0RRWQj9youUzlBZdGNp2adKGuQoKAT8CnEHl8RpqX02Bq/eTDwSxda1Vb8+oTWQ3Suw9N8LmQY/R1VibhDOBwMAkZadfknWD1aL7NTazDTYFF7giVtWr7azLK5+dC1jRHhhPaFauHxyNYx8PbOH1Yg3paCQeNRQb/ISy5fjIL8zSP30Y07ApWWye9Je1/i4wNAy2u+arXCgEeaOyouQqc1VYCUD2TY7O1ZRw3Tj8CRp0g7WRAjPBbgthCGUW+qLzE1KM/Gp2vlIKu7YIFg3LUt0pPnG+Jk212W+ah57VOB17ZO8zPsGs7nnzYYUm+Kdpq1ZPzLQWwsK8+xh6Oq1S3NlLsF7aSRYXTbHgWPk9PnB7fRpFOuDZdt75ksqjjJQk25GYInkHd+YdqtAch5Ni2d91EQzo2pVaBw63KW7Xb6OCOEW6Fjmb8Q4iXvLS5q+O1cOI7tDvUFTRbkTYLCwMOXroVI0cwhRd+cZq/kz6mB+pM0l6Jn8CdJry4Zmcxu4pKlmduKcL7i+6PZkCTO43G/6ZPNleW6Rk5DDQqkOUHOH5IJ4XrPxGUTLDmGImkEs+f1I0mU4+eT9i/w4TQE8fJCHk5G6VFlX381Mk8E8ZlblojAAXSEYl7gdyFNdPg7c+bv3io0PPPB6YXR3d7C0fdoW3EA4rXGAvhGFKtwla5UqztibI0fms6a/Qc/zhcVCIRVaTSTCywVb91nYd8PYdwm3FBo6nNOLjiU2NDLrWnu4EgdaiROTr1gzJK4PacdTDiZ2I2zdmVym982JVgmorgNK5Iu9h7aTVMN09pnMPWJ7Yd6xT4N8H5stqvSCDX9ceCnUqGgNMlEVP0jBlqq/1tnEyHlktiDHh2xWq6aG9ZHnl2ZjphdhvbfyZ4XazND33C+Jk+JAu8VzGlw3hTrHkDWUJao7CWSG/+ocrK7FOG8mQyrEx2Z68+6VHzSylcphH78amc7m4b3+ipqgz1hvcnGGo6OQ0MQf86qstGBl2Bpgbr/7ck9YBmg+srcHroKZS4BdFvQ0/cgXy/Uz6VlPljkKy3RonqTXlNcGPF63aBQyJcYwpV/I7+Twphd9U75F6YvV4aT8YV8lw0UTnUyLx1MzUpy4zWnIduOGslfwPIxjZbAdLpwHHzcggQeQ48PfiEFDie4I8wg8wy5DGUJbZD1uUaBo+IGOFtDJIFuz953Ag9tzdJQwtWDEQONgQs+eel85dHmQXb8NB4JHIkqcMxj67pRA4RTiqS7nvPyqq1E5J3KobG+2+hLeS38aol9bPPVqxqNiPzUD8c4m0Uj366prTU/q04Vs+HlrNha8zTj/6UZLT7YNepppsy80+GEhWM+dsj/tccU/ndCf9esV3OBdN4aGebpIhSe1e5wJMTaamdUr8smGpN/My/V1UdknlZUpPqh1UJCDYpxPJvQjxl/OPmjn9BRUZfiMd2LPMp8WuKU/K9BP2v5tXsWMrZlqXCUdzXGuJj+6SlGyJK65rfmMIOMsFJcdH4jYqEsTIjH0dm9RkOiGGfH4yKjd0abhlVOV/d5BTIQAs8H5VVEuOJanNdWbZ55azXg91kE+9rjvUhVt/aOCG0ZPKN9h7ZJinbTb8KSfUxFCKNSxq0FAFzIWS6FcHmqIaOFoqm13UhwumRBf1ST4eDWYloUqwFvOlIJNcKfXG6s8B6j4cDz7lQAl5qsGWzzPXTYO5m67P/wCcG2SL0JXdkVcgINi9/tSlTIMtXYcHt5I6Z/8tOMEhQIgfDPwFe3SB3pCydKjAtaKtuY7chSTdzh3MIh9QUD+E/ulz4Ny6CYjmrkOAhbWIw8ZSv+iwprjvfVvzQ9+Fm3vZBzPJaJzaPHJ6IWc8llZaJPUPR1Tc1altfr/yfOD+Cm88OCkB4lL3GQkw+4nu2pcwvJnwQXBWCA/M8EMI0m87cQM53DTJ4Fr/Su69yhFjENyEcQDnIoI05a79b1hy2JrvUjiOLA5051KvPPlrmVhON0DRY43OHwuLGdq8X71En1TOTRyoT5Fi5mSUkrMG8LTXegs4IW64o4EqJZdrZ6MRXgMgSPpgvoSilvc0P4RHG98pnaSQR/K5WE8wbaGWTGMSsTSoEQTFnWoa1d/4i2MbL17fjJak/BqtRS7bUai0ee795Iyt3Sr4StTrd5rQTsD4FikNHx4nwDPh0B0Q7nTIPir+9CBi9wQK0VCcFztV1PHixM17xwsNflmHbmFpVwchRnCFW8WfwddqpPPynHlMoi1P96lH1ghrV4QvjFnn7UEyAoSg1UE90l5vuXjowfOWbKj68+J83e/VWjHFvJ5AXPKn8UORLYH0247UxcUvIqpWImnz0XmtcznIWwOcl20QirROiQHta2IrUsubJ5jMHuLWXt4wlHBSmgD9lvzcCk8oz4wrWX51mEKx4MnsKfzv7s+9gsC8vNDqSZFUdVWobsJHoaF57usDzsMAE1Mb7ik1nyMQgmiKmg4Vdd1IzKcFb8uXONmPEmZ2IOuzt8LRx+nxOS9kbHYdgaUcIcXVSJ6PoWLjlsH2I1PPOmtoZ+G9ksQUq8cuaQVl1g1tkE2Q9cw5ljT0KiKZglAM/uiWXCPszF79dJsfBRLERtF8pfi//3KF7ixXIhbPsF/jl7kkxdz8PlvuWO0N6nVombbLsNJqMwmqz4eA10rWvTs+PBWmtOAl/+rXKWEjB6vZr+KFDmAquopOlnY3iR1a5Pi7VSgS6hMXUj9x/dkcPazno5CTd4fOYqocfseBbCJdjeVo95BzntzzSg2bzKrpBzaoNrpMkquMVarBF1Gv0A8cmb4ahoy0VgF3Y30yiTENqwI9LpUW1GZXPXrQfr39SbeWrwTuoshI+PGPN+tBDZCY92mBttGgnC7YEKNoAL87/sl8NBEX7A5FOhuEgqCOidEzJK/UKKhLBcOknujJRe+dZSdrLLChdd/28Widp42J3p4y09qmsi4dyJarKvN4Vgbe1zsYR+w4bTHXhLyAHlM24SJjh2gbaekDPaozGEQVb9wd5MR74icRqguGFrXpTui8nArz8MeEPQ+vKHKQp9JQ0szFeUMtKYv0VnczEJHHVjNcyIsaZ+YqCnJHzgaWXOSI29YIPxpyC6HV+goFqpNhKyGaZPEEarGJiOxJtYY4qUuGi6wiHCNyjeeKWq2+7ZlCS7jmKF2dlZPl5KsDrcbSoqBBWGXVAs30ohUot75nS8vFLe/gFRvxqtPZLDCgrEg5yi+Z7iMJabF8hv+5GTzQ0QVyqQeY4Oi7nwC/zmg1JsN0IOkpEKjp1jn0Sqs+g7tW4dhGqUPj1TZ3UwLXOynFjc2Zt8BRB9X79ralOq2J9utmVC75pXwWlIWdk5JuLiQXj+CIQ+jVICsc3HPUt7zRA+wJmI3mIz2QmOEiqdCidmmU4eW0cDgxOjRDgj3UrHF9Lw+wktRl66RSU+3kt/wOermaBq+CH/Fl7KnXNOQ2R+a9dXZ6xvSGcLlcLPbaGNpYvoHHECnCV7BQH+0af7BuiTyiXxqLtae0DjgQ28t55B/CgpZM1xw0zKDHWXezgqVT5UySr4HjhSrUwxnNCQni1davC4NEsEGmz2OsZtTUq8/MCh9cBSpEbaxtGFQf2N2ZIDH1Si/igGiZbC1eD7h3ymmWz+E/R3MkZyW+Bn5pcQA5Tm+FmqjzmY3ZvJO9d0DcGJ/Dajl8frMXDqBR72qMtQR+mC93BLYuFv7NsJS61lEjnEg14gQrR2Dtg/G/t6qyzZBoRuYIMVgEo6WnKq0uuoTjWYGpm510CNwoaS1YouLLftZy/LERVGHxO7qr/+dOO5kLz3pyxi8DzXFR2eZuXcz95sCPbzVUNaGgXk3zu44YDxA+irAYK9y6gxc8qx79iO0ZIXgcjfPqc8gwTW9zSG9RiYwHMCisr8lw8NL3anzXpGAmISvY7yxS9CjhvASygrw3nzbrXa+VX40s+MU6UQ7n1qfZUEKIHVOepLsAG69nuVCuk3mZbkhyxN3DstdNh/xbDwqfRlhyRBDufqkwzg4gZbvZcSn9TwUcgDqkpT7H87wR3sxv5dK9M54LzEwHoF4GbmbG0GvCDRFqgDJ9Ia5UPdfpVlfo+SVK8WfCQh9KCTFJiR2rAN+CA1JR8llFMT5rHHKD/7MaFTN6qbtXnqklRsmLdbSQg7MYQr27CSZyMf+kZQvgr5P3OL6vM+dkT+dlcBa3Kxoxj4bxR7PnX+z0B7KRywvne+I21fDy39jgsmJyngBMfMOSwFXKG2wQNy+8HetxAfahHezgZsnvKLKJftYbK3YFe24cAW2MlR8lmlKPmLc0e6hA8op9dh0sxPAh8z11MMhjwHg9rEqPfv2bUmKCKAv1sPj7wKTNqvSAiJiP24pg5A/sB0XK1mhEw4RfC3J+70PwC9s0bh7Qi0FP2mC29dGgmx/dt3IokxbhfW35hKL2cbXvbg9vRi/wQXkoh0XXZ78cW+NHTU01oA6Ueg2PRCTkazf9pOz//+uP+4Z6RyrTNyI9VsuBg5Zu2SY9WDpjkgrM+YpEaESP/J2YD073hZaYFKDA2SbDiElNugaZifqm10kLc9GyahqDDSRh/5jg7JfF/HJzeawWBQz5VvNRz7Ezn5y8cclTBL+fhrKlbLVsLqJH5O5+pa3JkZGbbGXWpFtB9D5T7ydpXxYuoXyI4sIxSWXwTpBadLF9gD7HpG6et41EpBJ46Tr55XYijlDc7n6wci8p6Sb2KY6Or4Jna5aZqbidE7HeGGCN6a7UcVsSBgaHRjtEk531891NMKYTWluXuxWKO7+RfNxqo7v7Y3TQkJ5Yz3SJ+Iz6GeMhV1VjYxd8sPU4tans+WOPOmvPsMBTiU1dm4mc8CcKkzyFI3AkVKkXtT7XDyFiZRLUpkBephQnO3ErjAyabm0z6mlMpgNe+lKcvXcz58GydCmTSf1ueP3p5pYXIeeOMbTxDPd8gdSiPwupxKF1uocWWawdy25gkHbveURadRT+dJ8t/MH7hb1X7xs0uuYMX9KxleSS0G1u2oMXCNH3L9QVd8C5AshDNxI4ZWgVnyD9cp8evFJ52GGtNsxo4Mf4sxMyKziMwN264o+qxoDAND5treBD+aQn/f9S771x3VuSh2dfshSJq+TAtUdOKjJ3093S7+NM+KvAOyAMYt7o2RaFt33M13oa3W53XDsZwipC/cgcBA/jttyNH3sMkJraxfojwS3QzNvQBwYP0TeY9qu62AnIeDX/f9LFhiA60KNQJpL/E7AC6iUTS8iuar1Q7obuvcQ3dEgvWIZn2t08xNqDj9QO90s3GvGwPk4qRDn69j3EzydJiIoOLVjGPOtYuRIdEkhdBatX31dAKQW8DsfyRn6Tdm/DDRPHDRe1rWclNxNixSEmOQakoAAcU5PDbLC3At5ESv62NaXXRONKrASO2Y5Z6nkmtPtGskRVMUiHuKifnaT0GUfbw7i8Gnzj8tEm1bOTIPd42iG+JcIFhzEa6wcrNnmVVUhBtBrunP/2NtLceNR9L2o5t3Jg4IX37NIQ3ZVjwxbiWGa1NlsG9LN2/4u8lRwSNz2IPLky1Oz8jZxxtbmuQquzHI10t0Al07AutpGdMNgbQg0Zv6KlZXYPc1VBxeD7h8z83n2E+XhaipHtKmdQug5znrk3GXiOMalmgcnnlcXm0jUz+32Anf5zbk+hTtMYk2NdvYKi4zMHBQNfXoStCHNpEBAhQPbSaSdlxooG9JnifWBJgOdlzLGi48BzpM4ff2j0QhmgeAf3Jy1lCPCDXDPeYPV8ihjK8FxYVYL6STiG/mQa+aux78+9PciZCQrx1Iyh3utM4BreKZkRgz6hnJzMjhp4TIhWVfyNQtBNfkI8elvlzvAOo0tE0YcF/5p5aGYtsARK7osnCSuk7/7VH21UoG/A4TboYy2/DGk4p1w6RCdfxzQB2p7osgtbPywABEU3gNRqTiqAv63KEZU4BEHXEzaFpEUf4+9T5sDTwfA94qvSB1qXuJupOeG/4a0vwsTtPdcHWgdF6f2XKa5NMJ2AVmeOh68d7jn1s6Ir93TfW/flMEVnx3601CcdF4Fvk5qDwGfRBi1+qnACPJdZ7Y4H9ZAnT8xflZNMsbfRF5vwyJoJij5m91zZgaofHOLNH7k+gbLlYR3fmsYQkaSDDm0ijtXbcVMuPy+MrRXDKALxtSZa20Kj92Hi85ZJfrE8fd3dn1aNpV00UbgJTpAGP0IElrH3r6MO5gvjSgk98ifq1L+/fqGJOPAMpJwvLd+qXBshyyqJvyw6FOkfWpPq2Xv4C4QfuOW/xJqiY83mvWqSm4Nw2m3BcdaHvMGbFGseHFdlFOOjZavqEBcNl0E5YwPg4RVZITYwzUpvZZpW/wbGegH2uAISZ1bl0xcbyHNA9DNwUnnaNAkBQJz/VcLTF73/SqyMLlP4ovBSghHdup83rHYrF1k//CBZmO281e4QKRVge8uY6hpvIoUL9KYgWXAbfUhkh6jIN5ffj9Fr4gh5VEgT+EADRjamUtoNOZkplYyTiRnFq1tqiFvIr9UvAKa4yM1TYbBdzvGOz3Doh+yh3HoWhJ8eihak1xCd/6dm5RxG4ZXjDEog4RjVZcZWFe3O6dSnXv6ZdtETgjvmcpR9CP5lMkO3Q62dqzNGfjxMfjH8zl9VAZrR3qx5p94sPuhTpETB+S+4mrIv/twmlZivo9vxNQf7xVeIIcOUyaYGcc9+uXN3+gK0pMq+1CMANeZ2Rvu/iU5XDr9+SVCDQeZSEuAJtJZsl9of/XqdGt9yesoYGBemg2Ssfk+YM2XGEIiK5eNVhTsckVSi6CVJKOrjdRzfaCzyyIjG+VJ1OznvdrcRcjJvB3ZQnAZRLp2yO9LZsmbUwt1gSHGFAhWF1wfiViXpPe1lkWZNMUf1qMOVu9WpoEeDcLClqoNbpa2mjPtOpYRqYZo9y391nBZ+DMozUPV+DdfpbzK51QHe0TOjqQW4/DX/mCFQYeEqqAv9mRtLv3Nk+OY6g5H5nw+Evkbg456KjrR2Isj6Y4Lv+PWPTC+NGHuiEchcdde+0G1EPhSKxe5DjxtCIqroeHGQBGD9HZZbns9FHHtfp7BiuqK0crLHa8K6vIxk3hLB2mvCVpFmfw3TalOKUNwiy06U6VQS68A0b6D8G/nbhxS8wEmUbGarkq1YmZBb3/6NaDlbAHegjUS7MYQhBI7O6wLpVd1otRV0j7ZNHg8+ho3xiJ/IsBIqQrab4s+Rb1OG9laXbiaRfmozqG9rEQDFwHyB2tk7CnesCwpsNxXT1DXMoTwM+VVB0P7eNrWn2uFrDwFzWP6/tqWukAiE3p87lf0akKaevt8DB+mbPIh7OYE8wF0qipi25ArpLtmmKjnPPiVEDY7Z+vhPOcjgmfeH7jhB8J1wiJdKSVre9wM03V2ghBtZEAt+1Vp8snxkiNzG9UWc9faHBoqAMKUHkXBVyEmzh4f0bx06D8T+WtAO8mjRfXzY/CyYfHgHdBeVOEcu1nU5chz+C54IUR5T8cGRBWWvNTJiwOG6pUmmtJR4u9Ws7wju07lI0uxaneXwKtDeLWSpJH0XKBFBuvHiGd2f/8IpnMu2Ai0QA/pws8S5YNwqsL1iC+djIQezHm6Qo+X0NMqXO5gDXlIYTAUEp4zDOGVHbC4Mq5tUj8ztKJTngd3FPic7eweaBVlfXShxJ6sFGJv7ZsHIq7CmsOIAWhgyXaE+H2TVorUTPSF5F4Ev4AWU8blYvwFSnR5MLeH1Owinp6avqQ8F0+NG+y9JwI/QihYz6JuCq2XiXlWHEZN5FZjTnuzCaMj4DM+GHNLFaDK/kV8BXNIY0ZRAR3OznSmd8bAsgM3YdFccQsQDMj399EnmrBw0/p9KXLfDaPPWTUHmgqyDNmNpQiOp9kH028M5VPVwAcfDwfh0aWrj/3CUcDi9+jiCbWozSt8NUftvZTE/dzSquq0sNFZ3OmHqYZFQQ8dZy1ggB0LLMymYE+NnxgQG+KgE42Gk/wXL1Pcb8Qpof5zNWQQcOBVmcP3S6ROJ++aBrJfrZOOmnZvSE7sqy6kvD8QYU0yd75NrtP7iWsl/wvXCrIs4yw49V2FjurfbYB1i764KGuhAJo334s+AporPG7V+M+kr1e6ERh5aayaZewI3GbIoG8AYa6HOmUAoWMCp+IU/Bt/gducIme8dboEMxevQXEA+So2GO/USL3zEAGnm1CTcO4M3nUMHK+HAbHEamTp8BuF5lTMEiPvQDDp0vRthvxQyG3+tA8FZ1NXB46n0zqlmUdhQXCoTwNlGOEBtmIce4nl4i6MDcqbJdg+Ll6DxqdCyp9dyN2TR2dvwIcE9wJ7Vww2WFWowK5lYAj5R2hSrT9fUcgMKasbKvHJ9rsnbSAw5eUKEarFEI2AxjAJjvCht+KMC4cPcPmjNCMXgdMwmI+7wQ71B4wm2tcZ9z+CC628sta2sHaZKR+450KkB6COPOjm7LyRBWAQREgl1W/Erhz5A0rpE6SemPBqIKpFy38F/ICLsEUMABRCdU5VuX3yTe5c1WlMTK/cpHl4AZHRuPmGfo9NdQwf6k7mRnfOAAdPeAfAS/aXajctu302NnAKSPXBuKhEcsbb4l+iDzJgXoaC+jjqFPu8E/YC0wgZ7ENu4spFAsegcPDnVOyWoA48oNKWHHVEWFxfGg7XLmNvpeguro9BFusp+53SZaauxKaczFk0nv4Dt/9Kys4ggvM6IHFiPzH0bJiYIbInBmogiGBEjqcfIYUcXwkkxr1+vU3+up6sdYouX3xM+A/bGlLsHm2a9vKRJM0K/K31MsKyrcJwAN13d74rhSzZTcA036Ogq9BgPnQPlGuB5k0jmRdb79/ve8woteLQgxOqU4LJNusW5UnTlasPLNHC0f9TwgWzBYen3cl2HJeXE4I8vbkL40L9/jV4kPetKpJ8bA7nlS+1nCRw+FnYKBFvtPnxoew2flc5vpVIuMh6OqnN6bFojO2a7z1qrZ3Llf/T9EA2YXHE6ikIOSbBgTKZfROhwKtGGaW6/BrP2jtOpap0W5OwmhsaemYTkadI0baA44vGXw7Qm8ovIC0UgAnSD2FFWxKZ8dQqB9z7lzM0WJs2zA3wuwUkL2P5yuQRUDhJLe2+yLCI5bFt+cWYqSFS79vhVP+oP6+cqRumoXN8/g3TZZmO8DSXKp2Oy7zWjXp8mIe2nYTh5CuaTfJzpV5okUHNn3gJ3Xgi+3xRgH3cop10hA2ke80fBnsdUv4hqCv8QvyBXsIHg5qfoSMgYo8dRzKpEt+LzsNXHHq4wQ/AcFtT6lWHA9XPPxMoJD7byVtuc8ISVBqO2QKNN6D2aRTQH5oWv+J5kM3yMW2RcWKjCqT1MGCk8B4+KLsBmd0EI1oOXOxxfzJyHUsbA8BA8cZBAasKSqGu8GrkB4K5wTFTYTwyyUIB4D6ABiuEDNoYe4g/bmiZr4Kxymza72h0LYNhzba9Yrm7iAq6HHo0/FdDlJvhfHKIRXEhWeJVdtVZ3ATmDVgNbASUXr+CVZXKIyy6YhTZ6zwdNtwGC22NqxaftUYQZOCW9FHcqmJkqBqyAZ39MZnyraCuQ/9PmtsMDgyZtAxgSHOIAAx2OdCySxH2AnwQy5KtiO48SdkDblOfWbEyKHZFfDJ9YrmtB4FVsjP4CzVeXs4vbFs51vYtCrJL9gXTVbDcnT1tTW6h7qxVoGAcnuYSD+iFmaaCelvQmkR0e9KlWO7cdlD4Qt9QGTSRy+pKO/5TPdkz+d7E9+E6gmQsfsx9UiTsOEeSGU//vHI8O+SHH+SzeyMunuFiQpugLfDOQx8BpP7WCxPA24z19zZvX+WmAjQV/GCMxdUPf6Ssf4r63xU1DP8ElNwLYKUngnnx5uqvaxabCCIj/LI2CCpIgAqx7AYX2UPCl3Hi8g7aPm5GBc0Rs15W/dV+yBdJUS9/h/+3rXR6zqd3FXZhpCc+mztLC9JEnEF4bPS4mwRi/QKTouGI4wrIs13J1aFvPFgjesfjZua+o+zFDg8q4QDLipGuz1kki8W2zc1NNUmXt9x4GbhWe2qLx79NvgbVSJG8BKkYsWpgyfSb65GIqW0PvxcV7vT2BD0nl3HuCaSNKqZKkmLvkNm99Setc80K0VuUQIgCj8BQB3M1K0V+8X4WZ5dnUx4+gT74bqxQHzD1DI2iOjassArDmX+J+xeDSBE6+d5K/G4GC5/FltdWze9DC3HP9Kj/X6aJAuboTldWSP5duYfzk6G0h3gReD3HCQoUgLUZfUFRTCBiT2e6yEMmTOkNBgpLPfLhqVxwOELwZBoyVui9rhxmIZE67Nmp58z6KpryUORllXSYnBKmOFkGvS6h+tT2ngMNoHq2lPled8dIsNGjByMjpPZza3Sr3Ov7IR2KqvAtuucIGgOKk2QW8wNHwmAQHn2SdMNAgaGZExaEAHQwn66aiha0+NCqbVhupJd5d15NGhalknoMy4BoWfjOSOPDrHDWS7aM8rnP3ggrtedwk6FBmdRbQS9dZ6VQK5mEM3nLSGoPDok+CvZXi70YmJY54WgEcEMNeoaYthkrUXojSUmLAQJ5Anq7lNNiYRWIL9j5K7BN+Xhq6ul3RMXlElSYYCwnpQiWOATjycMIbMuwChBfYpo6SEUjUT2IN7v5vHUbOs8B8utSM09GuHHctPVxliMZEOmJYYgKFd8PhgvX5xgR+zlfZMnIgLIlMQ/mpLFm7xVsrPJyntBNxfU0S1M3q9PW19IYPkld0q2yvmixrOBm3IkMf+uaXZa7iUliELOYMZqPUdp7IO+wpHpYK5U6u7kvIYP9ptUEJExydmy5ijJhhoVahHnzWyvPN2P9U9+8zKqK+Ma+50qCMD6mjgv6Pu+J9iYXztZbsvB2AITir1adNFFV/lqTM7rYY0bMjxB8c00qwLTAz+0aZDXXo7rfcgaxHUo8DrAPHxSRmsZnWVS52jN6PJZ/GgdUWmxygBcSdGCZHJDsiTCVR8gOqIcHLrgfwzNWRq9IiXaFUfbUNiyQbsNgFhjDN0SRhFisrSQn9nTsWBOqBHuY9Gllag5pOBOna7KdVRLN9672FzZeTV76C/HFfDhhqoPZ51ZHBvZsPnlQOxBL2dM0s8SkWGIglUs/vkt8Vzos1+tMjGGSRq9NefIYT37FCBLiD/iqoclOPFWSf381Kgpk4H6cb432Cn3lbxAVMEuHng78YNuVHIx97CpvLkKXNhGh7czRODo/1w+jNO5Y7tAU/xZMwxVR5Aoz53lQ90VJMCyK1yqQ4z76kAJzCw7yICIDLFryb9mGSpLBd1O7K8r0E2rjRH6GCj2/1vGRYLNYeRzV4AE3OkNA0PMycuMxyvAJfx3XA6cY+wcQsMYyjShZCypMRr2ub3/igdwTsH/B8J2mhMpLzWUerq8++Aq6yBga/O2cUjCJC/righsuuCAF5YbWZq3Noex9JhKi5mGhfk8ah1VBJdcWMyuzv/wT0joLyEw8F+0AkyZgM97kf3ldRpUnwW4a6ENWhD3cfUZ+VxXC8Ke6QO4m8PXgnHgJ0wkvUwVO0OszrN1PDDKnlm3b0VKSPUKOxQkATWsJNEzCMdJqCEogSd0cPeCu4zcOyLT+rSX+EmhZ9Ovqo8gmKSFIAqFuE1vlSaABLCabUTD99st1JDBb88RAn/EKqXoLaWq4DDm6OF7Fz/1D/acV4iYeh596C3Tawgvd2K+xRKzifC0l4W7oFg5wWe02/1jXEI3EH24pmM3kt4SdLvF2Kxa8jUYL0lUXsCeFdLOzsP6EMRIuaouAbdio7W9ix+UW73e8fwynEwFhnrExkhYkW5vc6ZiIZkZEilt4RhLb0miblwDF3gKEVJkFz0gRL2uqrpeh7XYp1E04Tk7QNofI4DTAo2Z8H6uW0nCGZQ4ix4L0qYZzCJvl8n++9Kke7lmD2bs6NNU2EGg3VEok81T4XGo+nUo4Qga8+9YpGjtYXayOLOlzRselNYDQWLS9ojkpQIgKth0t8BCClRyXx9lGZfbqcJ3zjkkJns8RrO4vz4QEggilXdEj2EuTGWZw/6jOs6YOgg1co819ei17MeauefDycYqa+BVQmZBa5esYrxQNN8KcG7SCb61L7nMdE2ALdFiFRiacSn2wENGMOb9VQ2HrQKu9PQ3xq3/F5vHL+F+ywyEryfrkc87l6b8prxi2CcQPBxzGtBmeZRlHa0/JbfoUTHH+DAscUsevWqYc2ExR6xFQbwuRGSDnhmLGmHyyx04ThEn2niNAm718sKudddZxGtfjqc6L0pdCHu5XQk3nZYn3H3PW7hMfyh8jfXSDgNi6PxangqmNwmU5X7y9K73dCNBOw7iUSuqYuGrK6J9JMRcE+YojK96cw6DSTehWDoUp3TkavY+eynCLIgRSaCsX7q7JBOQsU9QW1U/Z/FNIFwNdXCSIid2b51PWOQJYoZPFXOLnSL7vd4R/O4eBZtIPGqxglV7coIjQAatUpe2pzfUMubTq0dq4KEm8NvGIoGGwzn6kcmX3+vsLl9zGJXlWB8TPOspx65oM6pya8oLyYOlr8kVsAkCRPCkqXjIRyqqerYjKUQg/euUl/a2L5qUImIHb3uvh0qDPi5e4cL/uaodqbU8DIJabnfs7kqJgkJkqY4F5Iy2O829sFASOCXHph92+KCVC6YW9HyFHhuDgj/U9IkZeVRm3mnXZ9nORH+HGAjAuW9VTkiFd8rRcefkgzp9N0Ech41KOyNjgeRZSjqjES7RCZ7nhNjvfyzRSqE8jiz7xKJgjCX6fLsd5UiHfuJ7uRtCrP3KFnrxBZTOHWnm5dZgG+b70juGvgspaFj+NBZeok+t1uUlcY7UT/Kln+V5+lm7//AQxHme5NmpwSbPw7jooejrFi7sgVRQUiqRH2lU1TyYaznIGIe0//26FOepdW4YupuwsW+8bYMPcinveAcAr6Q0LIDAGVZQ+j+LENCtkJu+cFgRYrEdP320tI52sqNTdEn7jIpmzitKAFXRpt93i5tlmg8YaFGPYEudSRSb+LYdsr3iHDVBsutWPHAT+yyZl2xtZWah2H7WnZqJxFQYEBfAle9gkQKJSshvHb/6I+g7FTc/1ZYZmVbAEhnuMkn0HNK0x/SRbhbucu8IixEGB/l6UkKAq2xLxftBuxniOb4eL+2+WhplRDJgPxhQWL4goDu6W4JQZjKR3DuKDf1U6Nu4iyTyliQEkR0NNXhFcm5EixpaGjYkQwisZU6pFRnjkXhbG2KEQ+By985p6C5ZLXNyvL2rCRF5nlQmpUJb3Vpz582jq4INtHmz+awUtggd209ZSGKlGA2EqfuDGpzhY2BSj+gqAojWPIwk7Y/ZV6Z/OR0BIGFFrN/CYdOf2yT4bEQiDNOdVqXrztaEx2FrECG640a7+s4eQ8Erd8KQ/biZSVQ9FyPY0HZk/PAY13s/WlbR7iPoWVnjYm01hBjvf8nq7VVnCff/B32uFgb4hOAueBswmWjLpsUnl3XQitMbCOZVI6BYeghvfzkj/pSAxsS+gIYkX3KvGbaDwdM5SON8fN5OBJ0M7DrkTfgSXZPwDkAiHKPkxpebiX+kxnemO1Lx38UL1H9soBlL0J3NgSeYdzVimX1LjMjmcp6XX9acmctSndbxxScKClw5WeKAKVIYjHw18DYJlb5IR9sO6xn2/6pDFUzI3+AuwlaKh1nE7RjF73P7g3cHO182vnKS7qPh0AQraTF8hKBmGah/6qcgj+j4R8aa7aBCo6KGOrbdb1/xVbxqDrUqCh0gsUuM9l7RrgOKuwclidbzTTb5jGMzk5vE3Mq89K/vQumYTaOcpnWboTqV4QkT7OIckVy2wOL+xAaTOvT41JmzDoqq1GWKmIzMy8LmUKIJ/Q3aT0bU5ghsK5Qs7OdnNs4dV+35a6mkCu5Jcms6RWOeUCRM0EG+r+MAIexLnlwqvA1VZuqXSOqekWbS+3VlILaTzcrFwUSzk5JsIgV0acSD6hezrjNiSW3gV+gPF4Al9srMOV6lCQYT1kwQWy3wIPtgqWo+lI2CXIQBaHrDGTd001hVxsglLv1UV2XwN6Vz2hPPnd0yraXaImmKVEjreOXr3kErISv5K0kgGt9FfPUSORzy1l3U6cusGPgWYbxUVLg5Wn/HRfmzhHnM1X0SD5UNN/rr08GmWERk9prkypFffMdVWGdVKKgm/6S48pTlZSPhU5sM6qmwaRB0cCf41zqBPLK3X1OuTJkBa1HVXlSB/lhQTlG5GNis9j0dHSKR/uTuBjCvXCEsOlAaFb2DPX7lmCKkD6mUOgzxK/TwvJuPQ3Vql6fr0y2ienzkTkESPZEA7Ga6Yn7lNVSOF3WXvlwhPFtAPpOoEAvh/9Lhbp+6S8mqFbVd1wOBKmzO0hiUpx1SisWw0TRYE1FDmokDAS42A+wKZByUAeIzUEiQ2vayGqmuU1bgjButc0xCJu+YZgSIz/WeylNBaHiBp4e4MgTorGASZrKUMrvRqn8Nnaqra3rzeRm4EGPUihp1zQVxOknMV37bFgzhbnM9GuF+trWYeQCN7ScrsgTsqO6MjMUPExbU/pviqquyI8SLHGrXOuJ6uhKH6m1M1sY8U/ek0cPKfJANDkRlYuFL6r+sK73ZndcmYB/VIGcFvu94Z7jZvaUYgsecGkRVuZO4uW07LWSXl+0u1dQZKjJ6cPNqJpQI9wYnDGPsNmwHObsxBOCJy0lGnk/RaKjXRfz7IDoAfkxxdhd1dIGI3FpuE4N7a+y2N2Vxqx4fuWyT+5mc+jPQjDuwJMtqIE7G8fgzMN5nfNHqHQYTboYO4XS9QKXKmgwRtvBbu/V3ezgHSkuEXbw+0aqGqZyANHNkkCciBoQpYcEYdTv72zNAB24lE29wAiN3VMPBs1LXuJieS/euGYyhEiaQAwmtKXcNGCezn3fudPo/rvqRBvnCjxMVFw+UPE67rUTTuv+IdN/4xrUyeh521YYlilf97TtOA4mQjFmfEZ7j82xuf3Nw88knhktuzCvTsSsGM6nSf+9Y8LRCRl/QEeoEytOnMm0eDRcT/yEAvaVbO2UZ/espc3CWU1H09u+ONuHtUgHS37C2Pdcz3+qDApKomMBFCHwSOV0zI7W/HLdeeWc5tFWmy2s4eYR0ELm37FZj8hay4CNHk3FiVLLOBTj7jIto06jgvH+HiEXF7x8YwzzIfnoU+8sHECB/19BJkS8q+QSkAHpMjDf56lZ6ZaZvPlxAobHtkAOCOsHP9Mwi+xsn1FGv54xoQD3QxosMHktqVoWe2Fb8Tvzu329LMDtH4gsc7zk39dRU4U13DsnmMCSpdC81Ab4hg0rEf3cmAzI339nr2g8FMAhLNBkF5gSxyomtmQfzJafnn0LfH4oDO9Z8x11ELkzekAt+DViUk0Ow8Lly9OhQbdpW8eKHwe/GuSFxYVxvtLzq0/8pIpPPrXh5AKN/7pUIoV5594aYuWc7rJk8G/kzNMmFWHbTj0VaM4p32fa+CDYneqiPT5JNL6fRAckHCnECd11dOFer3/JObqm8tujrqphBapYxbtSxlJYPTLHp6c5YHk6jwjE0YVq1CQV+2B0UPDxWT/nl/wvanK7gLIfazOto9D4iNeFJG+W9ee70wtiNCFB0of02ecznXXkV+i8KCMVuw2sF0b4FCguJEKQdOm6BeeiXrxFUOI8y53aL19N0Oh6Kg5JRc/22OVW4tGMhvtlJHCFUdFuxN2GWY5JN2ry0L7KnZZRguh6sryiKA4SsQJ8TUUS5Z5ymURcLLp/Wv3W+TR6N0lGVJt9Dydhppdo91z5H92u91ufe9wSZ1OGIFo7bw2qy3zA0iirJijm2PEwu0DmlK6vIwhFdWAO9NLXNKYU19SvKxrBZJAdHCTt2Et3ylt2sM/5WjMI9lYT1TbsJjqvbxpRGxZmJGrzlE1INbLqjD/s+vaJrZqmUM9TuKdWU7sLkqfwAfOWVvHNKIBkACZExV3H0VPsqGbZ9uXa0JNl01HLc1197iWPQNHmV3+sZClEhK61DpiSAveVvzxtxomC/wL/r1fQnONIcm8G0Qopu6eC9jmPdfYnyDtBUvT/JIdbXz9YYEK2fs9+zJzLS/rSO6XNxw2riih6wgI84rZzM5rjjQJPEORZIUCKoQqSlYFNS+pHA+kDoVexZ+DoFAtufnwcHRyNJOlG4ahj5NlbXCUIe0cBsLeIhsUTEGxx1WCZdpI5RFwuajx3dDKD/Mw9JEwIXDMukSLSWXPEY/iHBJ+C5RgQrP+XKGl0jekaiqIrfQ1lMug033T8hVGL0Z5oYxIL54NVMvW/CCpS+ICE1beGXrzMKn7ClWwPE2OlnaE2HKqHIWfGc8UHthu1kvVeYXzOEsgnwze0roObe4Ib4jBCt3uf1oKr2zFfuFXVHGY3frfEiVtfP+1hq6DdmQVZSd2IkOS9uFwW6v+lY4/9VBp19LfzUk0BRy0M+oL9g3mX0cEEZeU7QbnvxVPxSv/NQPZQCu0LkN0KQuoeyirKxdYJs6ldPmRmXGHd2E8ah4vFpwJvjiSkiMNp/p1IwRXo/iyO4GoPT15K12rxgmjXV4BE3GBAm1SXMAf9VkZjnFwl7eiAmmqdylz183nLzglB1xhnW9BVPVsxX9oCHG4l8p3PU5pD5kpY47X6AHhXph3A0r28iGl6LxFUteMSvodghHyMYOxyZ5WoKnHfsb0z0Ieyw13PCe3rPAuHW8/9Kj0AGygDz6CiwAGicOMBHnhpWqU31XaA+lCd4pUdk9mBuzgOpAWcTEUcHUcAeHRcOdSTI6Hl5j5/F9pi99RMeH8NUDJ3TfUJca3f26Ozxx1I0HtAUHZ4AAlqjXkxoui5JRh8whPP+DQCtDkRV8KDXXg2/LMk8wj7b+FIk5Q7h2c+GaZ20vUSjNFYifgyhvK0Yrx1JSSWVfrHuABXrm3V/NMAC0BbflOlrvHNjPXAbC2ZravzYzJIfKLyUnzQhQyPjft5JSaNPXIOJ6J9n74ZFWkbJ6RHJo7rKMiQRZJHEnR4Qcc5v2ROClIGrkxxQBfXi78xeh12xzSSkM064V26O9ZCCuZlar6cXdWIAKnOhg2W3kHLF8kS7kDoIH815XRuR/wH2bFe/DaBAxFSKttWCWdKPFCowj91k/sizIro9vK/sYaZGXl2qUGJJnyQiG75HAkp2MAgGS4OCbKkTVCX52q0eTi4fBLy5CDqAdfYmA9cBCS983SYL9l2l+qJogZ7CjFqvlMKkWPRdgK6VzHXDCobIpG9eB08wh1mitHurrYGu3NhVqs73o6qIdEBMGY8N84lCPQ1z8w4s7WY5MG57JCWcBvs1d6DQr0d16pNEWPC5ph5GgOlVPVgBY3wrW32SzII/hOKsS3kKpmV4zFRe9H9wGFLFhwFYceGJJAc1fdXgojdEcVr8uoJ/31ghV4tW8C06pfWZ0Fe8PM2sR7AiW6IcyM8GFwwEhjUuKp0058suEqy53lALMcD2O7ivbD4zmzYiMXssRFGci0QSYI1qhugDb8xWFCYmRwU6T44jjGKJuzZX4SxgBihGy9v2F8T2g0Fmu4j8VsntSFIbYPOf/unVbGbPSgu1yKOwrJh7MVaQM9yNEGKRHRB794Q/L6VyNz1Q1VGUcUIGKp0DCumNYQqnXss2qGvrYUbbFi17S3dW/4XP1AwaWV/1C0DJexLmkgK8c05gldToJQGzGGNKxkWyrIwSfu1LYGA3a3jaZbEwAQTjEXKxZfthe+U3yZgBOLMEYb+de/QhftxOIMkXQUp2aZ9PrA1nIYe2dO4bnRJ0crCgISRvdxBc/E+ffE+u++UAZJyNxB75yYxYMGfMK3T7FSDt2LlnDei5VnJiCsvedaHFgCKJYMPndjq5hwK1gOeHGJiobb+2GYIdevfgWxQfwvK+djOy3hgHhRMoqg9eDgZ7K9T7wxaAhcyxh7hSUJfLWnMF4oa1dOBQe32m9eFyaiLrh6D+2LZ6l+HkSeo/n8fEkuDe5YZTt3VfEQymEkYoMtYoPK3LeeqPVZtnCkdi0FadwIxDoutN6/U5hAIw/s4lkvpDfvM/APrI83F0CjPEsgsFBe9wYE7Lq3JNkkpmrhmfYZMNmkwBrLHSsBSQBeUX8UFqFzyeGIEdAh6/e8HvxPx2sCMIok5E9o153Y7HwUWwq11Dy8xMorQ/VzzNt5rO80u0s9189WeT7HUyxrV/Iad0Ao/StHgvPTuSMVruJ4rzSGVrgt2QXGTq/yPRVdhiDw7+sdlYF0eZVFowmK4urnT1urkTwWilSdkh3BiqX89mGPjLdbicL6SVSEBdVvGtwE3h3kyXAr0PJCcNSSuuJ2Q2YjnQE5X5lPb7U+dAdh4eW4YhOaUaKejz4uWWyI1rGTRXz9KS6iK8CeVicjrAtQvtdT2Vnb7I1kc9cw28nDukvZGgG4IdK8mOm5QbuoEvstg1MeDBd89+v6lhMjnZVDxNRnHEHKUqVvQlri/0OALxbzDFs5fsw39wdaOIoDyV28pWOsSnqi/Q40Sp9eiY86zc6cyWRXgcxygvPYeWp0yFZmFsYPzEnKoLCGzi75IBmpOdbKglAVjwc43DzfUUDdqnInavMU5X9kwIaPxa+oi/7VVNjKKPNOLBN9jhpnWNoPI92Gl0PTDQp2rDk6sAkkpfZQhAOeGSqslzUvMs0jDzz3OOwCW4owgu/yfDPmdhn9TENNOTojJiDGZa8iTWfreXz65nD8yix7IIU6zNodd/fkTXMV8F1wGDE+38Awh4AyGgREF9ci+R/t5jfvikGb/aT4CVXuNYFw2KGdMV2w73Rkml3O8wYvK90ewWVLlYqfjX/j0+n98IkJjGhbiN15hjv3Km3Kj3j6ZBBbDgpxCAbGvFyFp8uJ6d963aHbE0pZlYX1nGAA3WTQpDJ8i0VBtJfNF/1EM7gG+OkMPTkYijG9kHtY8BaL58h/QsBzXqYlf4bxEFy5kRFoJU26UY784pS08b+bZ0bPZ5SnLPAbz2ec9YStkKuCQjDlSqsOKrFcxkkJl9rHp+MnGPhFsptC1S+bOJaGR5k6iMYGBlP5g8Z+4zO5AWNIbQuleZaNEF3JOTHH8UyllZRjPpakS0AoD3z1ctoyZqQH0v74Eb17ug/qNtLrnXvyivKCRfXyozCMJPv804qRfcx7H7g9vOXgTGKYchoSopVd0qwiDqJcZd01aLN4Eh4R3KJZB6+mPbd+PsfU34/cwIEMpHYZgNy9yOELg4sUu5nDES7OzyVmiP3/64XOPmb12QG2aXviVoplpa4dbBUHT6/p3hjVCAUWMkSSIJXD5mDYVEeQpUjdrovmzSdqiLeFZEl53ZalHfhG+jlQQLt5aREnlEQgc/SVRooUf0l3SxQoK7ZJVwcy9kUzDxGJ28EDM/3pkuVDQuy0/vu+4KmPW4mc9ZQ9hm6sjWt5pHmRfiXCNcCoEFmQyvbBWLgqa6DPfwJEc3R5FTKbC1YYqV8Fl5jnRKRUMhAA1aGdNkHOsbumaoEI1e/3pq+2P3k0bKIcCgQfofk31XMXSmWx3s9J5eEaBF/YFsjTtHl+s4MWSCq2txurCDIU3AXHAgnAka8LXKg1t5uRIWNMBmr1RHfCECcMOB31M4XgvzkKVzWswzIsiVIkBTQXdymcJwqaK1TEId859t/D+B3shKKbv2TUd65sWeCECwJPeuDeniqBXa/CqydNM1s4NoIzgJtxhpOZUk4ZYNSNLYxbGMsParRgVHLJid1dG6Rk4n4QVj8TCIFzOkxdo518xiluJwvVeeFooRKIWQjRXVXGIzERI6oyG233HB00+tJIY4gwDGm5kcj0xGOh8vb4i932pjdDXAwwbWypHOALxEfGDWb7ZTcRGZpVpDSn4yPyLMAGhAjehI7/P4QNofOFS6ozqqrPVmIdfxM4EXRisu9ZyRxhdNQzaPhnMgWtG1lxM2MJwxlnQvYnRyUQmEjj/dBQB+V/mdez1Yh4wuoXPbDCBY2ZLwXH+Mh/vFdzCgbTEluCVUdq9ZDtr0AiMklza9uRFZgNt0FBEqlkex3aNLGpofvybeHgMWCWf65CmScwu6Za9e61AUULwX3dGW952teNxO+k7CEVIPdckIGozkWRLAuUTwDR7Et4znHuuNOYQw3GEPPZFxSDaiNuDBlkp+mdxN9WV4zbcpHPGEmMuasE0wfXXWVscnK2SJ9OwmSIfo69IwFB/gGh7q6CLnv2VgCwcl1/cuI4J9LvUCbGPttRDWdT6sG4fJW4r/lwThdcg2V8E8DHnm8vNlqIkSzrSSdne7AomnIj1tLrHYWxiUl2xnc3tjeYruyndrbHbMfKRUPNtd/Z0C/uDzflusPKuDKrpuGdqpCX45RIfVAvfhKxfx5dcNt+GSb8g7LmVUb8Yc7/g5yzKa6jly0Uwn5eFqpGBsx/b6rF4DzMzHFJHkJY5JbT/PIFw6WKxo7jbPp/5Rb3fDm/c+GYknSe1ElgpPnNit0hBUWvFZauJYYXGTVUGmiBSh8i8DUtHPxKnd9Aa7vRc/Vn7EdPYcKDGpLGkbVx7qCpL+LqmlGH+4lEywF7aZ43Htsk1S6wpAs11Lepr+aUFrWmlVFtGcz/4mhCsPnBwZVkgDeNiW9mpq56bdoplh93G24wKrsokluy5eG6gq0hoblGlo4GdH1WebkHx7CWIZKECoVcHCb3XngX7Y5m4XIY08bffId4W8uL6qENKVVODe4VILH7pYMiIk/Ri72wDR7c9miRuOSO2kdwWvxvyvQXm+6CHxW3BCrj0zL1s2+ezwoJGADyKGocZreM6GwSQr9iowa7wRH9E+Fzo+VioHlQD44kc12VgiXiwZ1Wh4CNRzbyd7rK3rRNVf8kwzsCWcH5OXMmKTz5hPOWCz6JdKvch/DF7TbRPmvcN+6XPrGrnkNQLBWft0XEWe0tJSpvVomcAqkncaAWLz2TxV2EV6c7d1QPyTnMJOGfTsWRp4daDrXkCtmN/SGKqcwQ1EA6w/ZpKJWfRdXA9jKARlvTW7M9/AbN7dhorMle9WeuhE+6JLbp26XmIaYMwkXL0/v6LMfS2ih3yKEjF6DYts0s7eLWrrepJ0sotFaU/crl+l5O5zZW6aE8nG3abkXIgUZJrg/ZhNMBCl06FevHj25G9NgDi4eANpaij8pMGaPJosmTVPDaECh+S3DMT0K2h2oEXCtMyhZiGHGn6fOSmubKmMoBf2o4YiMi2fVd6VtthNOsOstDD/tPC0Twpqd+rCeDcpehHIznB38u6BlSMZLCA56/KdlQsNGYCstn0XC4tEuRyk45dSkPS3Oi4ejFxjpkJEJ5Vpf37c1X8NgSwRX6kYTNdG/IcSaZ3mHByPN4BUY7kGCpdytPImFuq/q9rUfsrzEjWnMR9h4MPQjt2r8FwKSJPq1UnqurwNf4NCuFv9V3CPtoH3KrpM0p5qiB52V1e/NLaMHI182ztsumMv52kaSXho7O1yugFPMrUkUELucVuSw+8hw+R0CFu1VES9MTy5eKIBc7E3PnbwU9CKcD4KgSaa6f70OAN92yG01xMwZjkgJOIZz7jKeRUNBTB1PnZjNkcuvi72hGn9RDpXlhOIP/JTO1Sw8WSLjaNAdcI3vWqxWtNnEoXAY4eaAZwXaW5mdNcaJZrBqXJXnrRr86tGKfWrHoBW7MAiVLCJeciFQ4mPdFdrrUvo3etMXqjB7MvWCTDQK2XekM8GvqM9iNGU8PLPksslRWysCfq92iujmnFNVXbPZ7cV92igE/Hw7Geqbz3KVqZc8S0u+0sZuhBjcvQZAc27/9mwbcPOLHc0GktlXKNcWLds8Y4FhSi3fb5OEuaBVMpnk+u8RQTGStHsqQZrtUV5e7d1gxB9C4F+wAaPFJ8Hgwi2IZsiSTZuT5IBD2Q1Owdv2vltM76sbNOp/3dwyV+eQ0c4zXiNJ6PwfcZxNkkb4QFa4Rx8YkO4//jee9O2YexYWj3W2TYJJsYonKzqo7E9gcRJylEIY+CZwuTWfK+FSGzjWalrDUWoZeOEZywJdgapiX9Qz/HhLlivSJLYDWWFaX8EQuKbeOP1SeWS/xe1M0OypWICZ8oIHrVxDmFs/l0HAqNX5w4XSXMTIO0ak5LmRbBHAy85ZTNnNIoiNesLkGmVrWhUic75uMxiz3814KIeudlYn5zoOtSnddnT3wCBvLmTPWeo0RZOaMyR8cK1ewVHOjWRDwYmTV3AAbhnMzVyo0kbHUmTLL3l07yowji8Kho0tOvwekpI8ZEROjVtWEhA1/kn7v2pXV8JcfGtQymNkRQ8FtMUy6LnaFhCY5P1v+WrfDJEiSXeYed+LQYJnraQXcZq3z27YVaYCtX0i/3ad6E4Giiju4vX7/z6z4i/fwRrdpr8JP4TPcWciqzw/xbQ9FGMCTftHR9oEBYMK1PTtZgkcnzjX7fBifhTayOeuSVYBss0Bkz4zusAItg8O78AQOKqjnnLDEzMyAhqiRNnshPTOFYcUpkPoznivFJqN1msXyqTwfFsxVb07Ceu8Ghsm/f1o35kHPJIWlD8KTRchN1shocOl3b0QG3bKr/O2QzrM8YcFqGgT/pIQUtwHYHYnzy8vV1WvANPW4DYtQHDkO5HPbx4MGD62fCOjkEa70vygkHhvYW/+RklaIYfs44wT9MyLKr9Vwykx3FJvB38wlIz8zeKkUx1oRYMRYSdF5nv+hYIHpo02R4Eb35ePs8nF4sZI4cH5ook+y6Zz/pHzb9VPBbZUUCQEa2CkmQjg1LeJoOUOLAk8LjkBIIHdJIFwlSncPFcvWPD4kg6rlfYpTEkq0ugiRmimdJvgkNv//GfFF3L23bYuZjMEyP2L7+yB8dQbGaX63Jnl7rmDMu4dF276+1SwZ0q3xeEZ1EZCX6JWCTosQSTgIIP4auI6thwsA0tQf5AlZxpEHHG5GGhDyCcd3q9I/6A2s9uZLPdBQCIX2e7K4dKfQeUWOeVQ4ZQiY5+txJEKbu0A7egQEQbHKB/DgLdog9E4sZIgvXtfp3Zk2ZOwkafXaY/IXHkWFV3US65TcAb51ITXsTNAYQoRUA7gn/FqsoWAROWIbGXxWwGz9qsdGUNkuUKGIFAZI9hKflQEfIqZuiZsvz9fvyyLQwqsM0QDViFQgLYm5KgeZHBXtRgFJmj8ePnO6x/G2/qLzKc12sNxpNlKPA7tcziBd+vNrRvv2m3kH9iHPNURV9jMJlEvmqQgCIPAksaOZDAg0b/NmpRgPKTNsOj29Xd4BDqND+M8KtH+AVqzqzH9i5FtJWaGBMGy6cLOmfOpmUTwoN6dZ7z2e1IwpwCWrL4MgkMB5wnQNLB0JdAGpefYFxTlIDTpvlBbUzSWlpu3OCm9u4IkcRmz7aCyXuUl1qLtInJE5Z5KVuVdbBnCodHvn2JnMqxZV5kFNT/sbVuALa0ZnlJfCFMf9NeUNs5s09NzHQ066/2hMVkfCdfFuQit/JApEc5xQe7tqKJQTkJWrgSlsA6QIksFFKJg8XgWsEsyOS6DXFNK8Rcqkvacru5xxbzkF4A/5gxQm0r2Q9KYjAF97GiwfN6mgt3Y5hZhHZisox2rgr5EogLtHv+40VwbQS//aohKop04C7zKWyWZih/64Ys5lFYTNGBEa5DqExsRkr5WtHLKVieWbJAjEzHuwxUhxh+vNylTbR4teXZribnqinAHuq4iiopYXgKLJFI5mRTUYtWlrrXkN5xkqOihgQ8YGrfKi6z/q9BdyxM4Qrw448nHZQVGK6Whsrv88k2pPutPXYYkCJeWDmfjvV/C0CRHMeOk0quzlMXs1+L9fCblLz0kSd71AFRwHKrm+31IcFt3hcyJt7o4Ji+CNawWIntj1qPez2QZemILmpwoNkUUT+GZZgYdj/7dxB56JnNA+pg7Sf23Jb3t6e9kLUrP1XQAFsbVTUE643xX9q4AXT1bwxtKjFw9ocfqO6gEtgZ+vDeXGGegDX/oW5ybKFRK9O4atTnaVg/GeKtmLwIbxfcDOTPEXCZNxN9aRw8l7OjxJJTRb2N++rm95bXLcmlsh8ip3plKRDEruS5oiSJJfxizhp+dwecnSO60n1Xv97apTd5BTOAmjOGruidAIvZ3zBlRjWnsENJqz1aOuBpSKpmKPt0QSTGYnC0iskcNf+C2MPXJYc7bQqFwlVhXDbLV+QDBrexmQvrdbm/msNPfdI3WwdtrlKpKams+6D1xU1kNBHrWY4PGM4qnQw+KRcgH4T+uNFLHE3Ku8wf5iC6Na6frBxN6HxtZInAklPvCptHLvnmMEJ7cSQnJtpsrL86H5CzTBXhv4tphdHMe6YRfUaJ4s4GyI704guMpP6TBg5DRvf+1+aPoU3MiMlqwxZI384hTnFVAiICBklSp0TPmzuEnwGvLynBA+IuAqu7ebrnld7Gi40gu0H6EfLn3/GRp9hYCrSYRHbLCbbmH6R12ZEF+D/Z/gCClH90Io0IJXhnWRLx4yKI8RHxgyxf5P9gKhlDfGtp4luIBHNKCNwpJMtZI46DfqaMyeYM8gMQyPerIFLue5VxBjeV9KRrO2wGD3lK8+HmZfNZFhiE599wDqEbNfyp36x/jYxFavEtJWuPvo1s6zqNhW1+8GDuYiFpMZ0u7nwmdNmrej1WU8mhm4NvMEt87WnB0dCE66i+Uoz9FTpHnPJgK/aMtZx0rd+OUBm+h4V9FMeQWGQbj3KWqiLCUGtwiKx55+kWYvp/VWDwGO8TGLYqLF00jNWgA49caeG38DrCI70QqRfP9QCMJNoN9eYLcak0lvEyBzzflGN9e6tFMCey3ZeulrQAnwYNjE075k6/+ZmCWr7hQiET7Dbj1PeCKfb6yI63xk8bqKNSMLgnGq9OXsbVbAElT5D8h9FKFNolkr/kwux39bW/c9HhsOGQ7jShjlIEYQDGY8PEbOPhBiMMHqp7zdrmc3ZJ2u01k40dt6RVIbLQx+hCytnBYaHHgaZuGSZhElnLu7KdYIJe6myzAQMz0+moNF3B2ENd3pxmmfS2etaQHt6zXP7A8lwpBJxDx0HlS9z01Ei8kTd6rS9eSl38NqXyDC/CKk97n642bbhzzye1eS0T0Z3ikK/RJ1hFWFayc7RfbfOMAk1n6CEjDXTbb+h5+DAm0mvAw7cOkAWeimYpbicSN1F/20xlG0W0SPVx99GiRBnDhyzhz4o6JjBVvLwTqg9HvGVFH4WD5yMOAo0wJnalhhWybnD9dGFhrTnr5JSTu8etOHuW1B70oXs+0s7p0Cfof7pVwrFgIIk4S6YhngmlqBSTx4ZREbRtn7mzH4Tsyi1456EJI7DqF6XmGvfDCmXgNa0SGYs5WG8r4/6fBRdZTUeyyr5C3iBWc5asqde1ZlUROkVyCXzs899hmTqEgA5BzUIFn5Tnsap9bnm7W0d92Fl7/uaz+ztVpN4Ff0PDEL8BM4JkHn3KZVG1hmbStbHMaL0hjWJ7N/y0oJF8VNL3dCgQNbcwzVP74kqOCZwhVeE/1qtMolWwoIihC46eeRLJXnXkxj0vHNJbIXZYf1AXXIQgnwc0e3gW8LyTOaFyiGUPMXCnbEgsQCNRQYhGK9HGylGYjy+G9q2d8vZxynauXGaTNPp8zGNhWt29BuGvcUTtN4k6w7FfpRMCg9pLTagBdim+O4HPMuINRYsU7NT92WkCEtYJ+HkJBI2VZhCAJS1+QteAONXgxX4UsInUa5pmomFD2twjpFp88IRGjyyPOWRzEWF4e7veU/1tdIOY4AWlVWSeVhHzF4YTqIoetCcKYO8toGIRm4lQ1O/njGzdjDdZwfU5rIvZsJg8rDHbffqWAbX33OA0Qpjditf1prmY/XxeZcugwPE/LN9Uw5FmlUsbS6Mk0dxDgB3zJiz3fWEqd1/LE2+Cuh0L2lXCGJZOyfiAB3OgIWv9vC8wf0AkJzIdClh2+wMJ/0BBYYA1EHb8NGRFtCtnpovTTQK8s8UBzdUS/NBh0wABOZsoUqjayS9LWY7hvX7h3fQsS6Cq/1SqRBmks8EUFsKhBRzxQWWVI6TCQXolYMoZBNcLOW9N/jk2zxAnmnlw9/Zg2pEaiOM57ZZWK1mqAKY1j6KBrFNDKs7I7tc1Eds/Frf7IQa+K6Imz8Ar5pn7z4DR8jdtJpnm7VlbPxVtG/C2Egql6EhZ4k09RxsevrbvFVmUhtIb6eAS8lLAhX+s87q6YmeKDuyXq0JAh+f2GGO8Qqbst7dvFOaAI55grWHaoP+1M2ANYoBglVHuYt3f4Cc/rz2Kvae5jRhTQvnN3/fz8qDX3xGe1II5tWCDWTLpRY67EbZvhHPyvDCiqjI/74s9ZA+7csH1+/zzy06Ob+VPhAZApubhtyyTEzrcHx7s5bdHd33FEJwNrs1VYinG0s22YqKcadhzEtF/WTnsLVH5lzpaKLIxu2uqSupv6W4ZI+uZjhPRxcyoRnnj2raRrt+NCKbFe7mTErJrF5FhhmelIqWw9L3n6RawWoOoBhN3vd9YUl3yZhXtsYaJkOFof0tsVBRx8IF9ibQT7lenn6AnmAVE2wCX8V9RRDESl7XjEOnUPopHAut4PYremJLn8+AghMKZjImQVNNv0PQcRuVi1xzy42uo1nQSkLdpdB7sNaW6N2j3N0vAFV9hl+0ykfwvea2+KFIxp3p9YDOBE8WzsrDg9F69/CYfCwwZ8MKveB7jbZ3F/ruhOzXleDPRiAlfdUgw8tEQKFKFyMHnfWoSv07sPaqdq5REbFXyFLzW8mpqxeBEm57U6wQyZF6386DI0DASvlra5q4lyekKRFwSn5tLAJrvM177EYY+KczXnOw4U9fPHZFAhUxF+jX4WhCqtUqi9zCamsxUVCRVZW+OeLeWXd7iSihBoLBuBl7KzrWX+F7KW8JgDQ5277C+UrdGNUZSagO9y7rs+inwGaYmxJS6ZvTO5Ql88V65fH5A2C2OKRTi7AUdtUBQ9r7z07fAb3WNla3zPnDta0HzGjkO1MqdkyVcK7MWdpRFVEaSv21ADxWXOsg5J69OzppgVV0oa7b9ke62/InuM3iIYC30SXiu44gXdF3+jwbLHsEbCRBWj3js6K8EdxTIw7BwWHFzyN5lioCkhLlX628AT70+ORiwI3oxkL2jCE22eFxeFrdFTtazlz6vp99MzJGIGn5j7C9EbFU/x0QAUcfAS2hLxGBHhEbnwCG18G5zDKQIGaCYwgCgGOaSVYAYYewVOIE6XbQFz0NaTHNpRam2+DXZF1OHyea3RZsw5fmj4nw5JKRe+xG9UrQZCK+Vh0hVwCYYoGUVdUqTAvY3wZLMUbNJZaH5+fQJfJyCl0UxDXpmwuepJnZfudZ6aghE2orDdSjtV7YY0rlr9TnCdM7GK9C0G6XKNmAV6/lTei8yn86j0beQ6hABb/3/Wgj/3T9Bmq8Z+KYDiPtWeojFTsuRVikh30Dh48WChkoxa4DUSimBKAM678n7gZ7AfSiFfxoHJoc8PhsFbHEJpIieKZ8UTTdIsBAa8i3kmpSRWQOKjdMN5oMdhVfIQXB6LI4MarqU/SMxP3tiFBxJd+C+FjwknBYAUu3pgLuhv8nZUL4ynphWIRTqqurNBgSWM8imBToRlECkEjoLryHESVOvtQ0qj32yHZao4Mcl5ZVhFffdRvamsulyWD5BXzuXqQffYn+fDJC/V6muh41Xxt88KQMujn0f8kZgr0IudIVt4fhunCGZgBGDBADRQ5/932LccGsNQytOE9trbNygMnzGU0fPFKaMr1snH0NHCiciNFrPWH+FUCs4XeQkGzxRQmWINFRVJSZpJ+77PzllJultQGdUJ7gd67GmBOGeGc9U6FEVYPf7MRbL33PwXh4k/mk6lm/nGlfqiUt468vgt44IRKujxKw8o7cKfvGeXnFKJ8yYxF/Phqu/VS12Y+OV+FBOdCLli+ilLSY55fYHKeWpi8RaworA5mGuZjsQCqLmDhitR232QIfvHIldW8/jp4qMIbHiLKrg2QhJSigzn/jIwYcDngVZQw84XGQAUa4jT1gMCloik20T/RiCowpYCeF6aZIonOltNUZiUainYBMoceAfYh5j2+KnsbiPWZP5uvCxTvz0/wXShnJ95Ec++ztQOgnXbpOQqTNPyYXouyAvfBA466N34H6NlhfaOG2zNBtvR8tGpP9Xt7D80vAYlvIIXmnBvMcfpoUNBhUwYw7O5xei2s5QYA1xldfrydL7QX4uLruA4KOQCVnJNFL1u+dFPmMKEkGD2JXuCmohrs2QbboviBU24w27BhuwSeeOuMxf8/4FQ3QSE9kBWoOayE64mt3S7np1KE/YlvgL9h0imV+3wtpaAFAkGNoRZB0eArNgVO+rrWvAg77nal3lD/w7l2FfC0YuqH24asUWAdkG+OQSsPatYXwvVZxcKHRMQsOyvILHrH0fH5/skShIs8kg4Y/RWm/iTcdweqaODV9+JMtqms0pKdq+xJ3myhGO1bd3L2o66GM0eCwTzemffIIqclP6FY8c2pNawXn/sqw6iL98aRLohZgCnFvZVS5+9gNKjZZvEriT2DcyyJ7X5wMCtszd7/RDtw+Vn+zPRxhJuBXz+m3O9qTulXh4dGXllwUMZCDOjn5Sq37sieHQOqKdFBkz+5kGXivSlsfhB6D4lVew1IEJUxkrOnsMAMQo7cbdS06iCUHiD7cH/DGxOO60xEE+JNPpky6sDBA5zqbBW6+r7iSjsVbQwJkiNA5RknIDCmpdxUhnpaqouWrujAUADuecYrD26BcWSzAPn3oD7yyleBWmunTw0R8PkSiI6WXvP18qeRSDO2Mm/nTQDY3zkmnJm5qWJwDEFjwcnoco8ApxFal9hENNqTNNisYB1W1Za8CR82WSukdgmIBh7egYIFXK0b4NAn6AqFNkvMZCKJpFuyIpDKkTnHdPH/rqyWWhe2yhWAZfbtWe7rrVQ6QV2Lb48FOkYI+TWO5h+xJ2e8sVhBQi17GdNp/a1fa3g3k6x4sF73auiXaAlb6h/hJH4Tm7jDTJfITTotH2WEJIDUg3Gab6ms69hdMkyLhuk7/E7rZY/2a6S7aKxPjeMHWa/2fdU5SzSjcizLBW0bRfMVrPXUc49P/l0/lSY7zuKa+JaCnARDQMuMicGI+WzU9MELYRjzZfTAsKkbf7/kcOWdaPW5/4rOJl4wffRjIWke6HihXXNH+cg0qqkHmxa52guBrI0wr4je1H2AwLSFwKaMI3O+zsJTheXD5tch2JWWXOxT4JSgxmvbpTrlJNTkU3Zz5lt+f+LblAANKV14dxKkvh0S2N6aNgGKYpxvQ/pvhQde53AAVbAbsyYqIxadu9LMw7KRIrhmpArPs7d5TV56zQSlKrG0gTU8yGRopf1Omiw8LfBvuaA58ko6AXHnjEO5tkeTCc4xKGVcz0Co41NMSPR2aV9SYKvH2IZGv2cllgDcHUnW/YmP94qLo//WVhKhWtFTaUjX7w0j3oVZQD9DaUNPLe4JRSY2dmAfa6XHq/Jvf0qwJx1pWDJYon9BPmd0QX7x08kxg2uZRW+4pVXSkOjM0z9kwnMCpWPBujsuRv9Aq5P1b+rHRDUxA40kyqsa+7zF7CTDOOHgi0GQF4OTxRcYm04jiNOXDjYoMy8fjEHkTz4gwjV/zdqh/gYVYsQT9RpF8hIbdeMzeEfpSUPVee5QMNW3NMmL+2Y60yaFYPCKZyMdXBQ82PQ9jw5zeDg8WeZ7oleb1/tg/PaBoyCguEY/dhYS4FU9bM/kxsIk+JhWgfHdhJuxhyowCFcdJjzwxCkV0s8JqHPh29PBLUtLP/9+3z3+RgtpG+br7YROqGrS1pnCWcqiZbueQgljS6GmWWH5xurjWgMaL9SQbWexdIqzlhQ9VvLkccEwRQGfXwQg+6keMiINEDynokqLQbbrTJt7Y3ZvMwA3Dpr3y5NlxdCUHXQj+pr3CywF6SVCt6LjY6ZdFb5HnobAe2JWmHvJf43LrSE2LD3y53GzmUPu01X8IqsNih0rvrWgJUwDc/ZHbaMXzYEcgwpYiyN7FXdslMLmwzT37ZHGnu2hZBgZq9+o6FweoeKuF9tHR6O8UIrphU1IUAet5QTUFvn1iLeN97XgaMQ6vmZ5TXZjLdjmuGDDRaQhQ9ZKMS3GweAWpQ/U8JVT0N6k6NMx2IIYHp0Pf8/8iBfjqZmwMpP5bWdmghYh5pkTL+oCs2hvPSTn5bs6K6ormu7NfaSZhpv3XpuEqjQV3AjWfPCcw/JxqhMJYA0TVfcw0hz30tFeSYDKD5NDl/NGWLX6tlB+Xnpz6UYCkmJOQpRy58fsIf22yiLzjx0RQaK+jzjqlRDazo94maqzUc5WzqiNwjaD9GdKmMAq00ltm26Jc4RTbGHXC/3xexyDypMBobxGxah4B/r/MOMDllxc/0YQH7rNuDeEC+YnjZ97Q1ahUYot+y36KZQ0JXTUcRWZ+/pyaebeD9nnR1Uu3X9MrY0fXlt7Naq23fTNsIncx1dlEB10hzWv9ZYuQYk/s0cCCS7NUMpHa17EuzIE7UdK4rTDKGiohWyPXPq/KBr3FA8SEoDtFitxagCQ9I1MEVws8zzM4m096B78I5EKh1vi3k9MYqAdvrFGl+bih1IL7OKAvwSo3OQMm6Mi4cCA+f+xOJjaG0yeTtkGmbokErqgs0LpbOFpAd49swivOWXy56ahqq8pj4L5iEOKOYUFYZgYLY+AVzqNj5dYXkqCI2KWP5rJdW/PmzF8OVUJ1SHl4G5C94uOeOaaOZWOnyNPt7GTsRWDZw5fxzCCb6zyfIRps8Oqr6+DAncRjSbvDhoB5NYY1SKvkdKe/t9jWl7GEQPB53BQJKpt/23kuJZ3jXTAko6Xu1Oxz0ykAZho/hToqJw=="/>
  <p:tag name="MEKKOXMLTAGS" val="1"/>
</p:tagLst>
</file>

<file path=ppt/tags/tag185.xml><?xml version="1.0" encoding="utf-8"?>
<p:tagLst xmlns:a="http://schemas.openxmlformats.org/drawingml/2006/main" xmlns:r="http://schemas.openxmlformats.org/officeDocument/2006/relationships" xmlns:p="http://schemas.openxmlformats.org/presentationml/2006/main">
  <p:tag name="BTFPLAYOUTENABLED" val="1"/>
</p:tagLst>
</file>

<file path=ppt/tags/tag186.xml><?xml version="1.0" encoding="utf-8"?>
<p:tagLst xmlns:a="http://schemas.openxmlformats.org/drawingml/2006/main" xmlns:r="http://schemas.openxmlformats.org/officeDocument/2006/relationships" xmlns:p="http://schemas.openxmlformats.org/presentationml/2006/main">
  <p:tag name="BTFPLAYOUTENABLED" val="0"/>
</p:tagLst>
</file>

<file path=ppt/tags/tag187.xml><?xml version="1.0" encoding="utf-8"?>
<p:tagLst xmlns:a="http://schemas.openxmlformats.org/drawingml/2006/main" xmlns:r="http://schemas.openxmlformats.org/officeDocument/2006/relationships" xmlns:p="http://schemas.openxmlformats.org/presentationml/2006/main">
  <p:tag name="BTFPLAYOUTENABLED" val="0"/>
</p:tagLst>
</file>

<file path=ppt/tags/tag188.xml><?xml version="1.0" encoding="utf-8"?>
<p:tagLst xmlns:a="http://schemas.openxmlformats.org/drawingml/2006/main" xmlns:r="http://schemas.openxmlformats.org/officeDocument/2006/relationships" xmlns:p="http://schemas.openxmlformats.org/presentationml/2006/main">
  <p:tag name="BTFPLAYOUTENABLED" val="0"/>
</p:tagLst>
</file>

<file path=ppt/tags/tag189.xml><?xml version="1.0" encoding="utf-8"?>
<p:tagLst xmlns:a="http://schemas.openxmlformats.org/drawingml/2006/main" xmlns:r="http://schemas.openxmlformats.org/officeDocument/2006/relationships" xmlns:p="http://schemas.openxmlformats.org/presentationml/2006/main">
  <p:tag name="BTFPLAYOUTENABLED" val="0"/>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0.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191.xml><?xml version="1.0" encoding="utf-8"?>
<p:tagLst xmlns:a="http://schemas.openxmlformats.org/drawingml/2006/main" xmlns:r="http://schemas.openxmlformats.org/officeDocument/2006/relationships" xmlns:p="http://schemas.openxmlformats.org/presentationml/2006/main">
  <p:tag name="BTFPLAYOUTENABLED" val="0"/>
</p:tagLst>
</file>

<file path=ppt/tags/tag192.xml><?xml version="1.0" encoding="utf-8"?>
<p:tagLst xmlns:a="http://schemas.openxmlformats.org/drawingml/2006/main" xmlns:r="http://schemas.openxmlformats.org/officeDocument/2006/relationships" xmlns:p="http://schemas.openxmlformats.org/presentationml/2006/main">
  <p:tag name="BTFPLAYOUTENABLED" val="0"/>
</p:tagLst>
</file>

<file path=ppt/tags/tag193.xml><?xml version="1.0" encoding="utf-8"?>
<p:tagLst xmlns:a="http://schemas.openxmlformats.org/drawingml/2006/main" xmlns:r="http://schemas.openxmlformats.org/officeDocument/2006/relationships" xmlns:p="http://schemas.openxmlformats.org/presentationml/2006/main">
  <p:tag name="BTFPCENTERX" val="25"/>
  <p:tag name="BTFPCENTERY" val="50"/>
</p:tagLst>
</file>

<file path=ppt/tags/tag194.xml><?xml version="1.0" encoding="utf-8"?>
<p:tagLst xmlns:a="http://schemas.openxmlformats.org/drawingml/2006/main" xmlns:r="http://schemas.openxmlformats.org/officeDocument/2006/relationships" xmlns:p="http://schemas.openxmlformats.org/presentationml/2006/main">
  <p:tag name="BTFPCENTERX" val="50"/>
  <p:tag name="BTFPCENTERY" val="50"/>
</p:tagLst>
</file>

<file path=ppt/tags/tag195.xml><?xml version="1.0" encoding="utf-8"?>
<p:tagLst xmlns:a="http://schemas.openxmlformats.org/drawingml/2006/main" xmlns:r="http://schemas.openxmlformats.org/officeDocument/2006/relationships" xmlns:p="http://schemas.openxmlformats.org/presentationml/2006/main">
  <p:tag name="BTFPCENTERX" val="50"/>
  <p:tag name="BTFPCENTERY" val="50"/>
</p:tagLst>
</file>

<file path=ppt/tags/tag196.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197.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198.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199.xml><?xml version="1.0" encoding="utf-8"?>
<p:tagLst xmlns:a="http://schemas.openxmlformats.org/drawingml/2006/main" xmlns:r="http://schemas.openxmlformats.org/officeDocument/2006/relationships" xmlns:p="http://schemas.openxmlformats.org/presentationml/2006/main">
  <p:tag name="BACKUPNAME" val="KMAF332ECE:R001:C001"/>
  <p:tag name="CELLTYPE" val="ColumnHeader"/>
  <p:tag name="SYMBOL" val="False"/>
  <p:tag name="PRIORNAME" val="KMAF332ECE"/>
  <p:tag name="AUTHOR" val="KMA"/>
  <p:tag name="NUMBEROFROWS" val=" 2"/>
  <p:tag name="NUMBEROFCOLUMNS" val=" 6"/>
  <p:tag name="TABLEVERSION" val="3.00"/>
  <p:tag name="TABLEINFO" val="TB:ST=BulletTable|TB:TW=622.375|TB:TH=360|TB:TL=77.375|TB:TT=134|RW:R001;LK=False|RW:R001;ST=3|RW:R001;HT=40|RW:R001;DT=0|RW:R001;DB=0|RW:R002;LK=False|RW:R002;ST=1|RW:R002;HT=320|RW:R002;DT=0|RW:R002;DB=0|CL:C001;LK=False|CL:C001;ST=1|CL:C001;WT=103.75|CL:C001;LG=3.6|CL:C001;RG=3.6|CL:C002;LK=False|CL:C002;ST=1|CL:C002;WT=103.75|CL:C002;LG=3.6|CL:C002;RG=3.6|CL:C003;LK=False|CL:C003;ST=1|CL:C003;WT=103.75|CL:C003;LG=3.6|CL:C003;RG=3.6|CL:C004;LK=False|CL:C004;ST=1|CL:C004;WT=103.75|CL:C004;LG=3.6|CL:C004;RG=3.6|CL:C005;LK=False|CL:C005;ST=1|CL:C005;WT=103.75|CL:C005;LG=3.6|CL:C005;RG=3.6|CL:C006;LK=False|CL:C006;ST=1|CL:C006;WT=103.625|CL:C006;LG=3.6|CL:C006;RG=3.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0.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201.xml><?xml version="1.0" encoding="utf-8"?>
<p:tagLst xmlns:a="http://schemas.openxmlformats.org/drawingml/2006/main" xmlns:r="http://schemas.openxmlformats.org/officeDocument/2006/relationships" xmlns:p="http://schemas.openxmlformats.org/presentationml/2006/main">
  <p:tag name="BTFPLAYOUTENABLED" val="0"/>
</p:tagLst>
</file>

<file path=ppt/tags/tag202.xml><?xml version="1.0" encoding="utf-8"?>
<p:tagLst xmlns:a="http://schemas.openxmlformats.org/drawingml/2006/main" xmlns:r="http://schemas.openxmlformats.org/officeDocument/2006/relationships" xmlns:p="http://schemas.openxmlformats.org/presentationml/2006/main">
  <p:tag name="BTFPLAYOUTENABLED" val="1"/>
</p:tagLst>
</file>

<file path=ppt/tags/tag203.xml><?xml version="1.0" encoding="utf-8"?>
<p:tagLst xmlns:a="http://schemas.openxmlformats.org/drawingml/2006/main" xmlns:r="http://schemas.openxmlformats.org/officeDocument/2006/relationships" xmlns:p="http://schemas.openxmlformats.org/presentationml/2006/main">
  <p:tag name="BTFPLAYOUTENABLED" val="0"/>
</p:tagLst>
</file>

<file path=ppt/tags/tag204.xml><?xml version="1.0" encoding="utf-8"?>
<p:tagLst xmlns:a="http://schemas.openxmlformats.org/drawingml/2006/main" xmlns:r="http://schemas.openxmlformats.org/officeDocument/2006/relationships" xmlns:p="http://schemas.openxmlformats.org/presentationml/2006/main">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r0lg9IPP9y8umrse/9AoLT5R0GKq+XM9pr/aTyOTf0wptcuHbHxeyqBm9svU01qeeEM1v0hpSHUgirOnAK/wui5qi6TfS8bniyjCdUNZ+F+glmq3rbth0ZUks3zBzi36VU2BJ1tVeG62IPKzJIvCZEinoTPq1DJswmTn0s1CAl/uyptiDuYjxvo9CO+VEIwWa4l1/mVnfjA+8hplXJDrEOCDybo3miuwS9bAipsX0/Gs55t/xXOaOK++hBM3+ntsezdiHPi5j6PO/exTJbKr7ih5YySXpTVpIAgwp4QvrlGBTvcZvoG3qqWjrrKspSxzZPqVKZQGPCUwe8fll5S2EYn6sHa/FbmeibzYydvbgMTSQSJ7wM7CM/MsxtU9e0k2i/DtyQnDz4pOOmfYt6907VtK1GzwE3WFiYnoUuzk95/OFjaZbhhLsnxTGzkrOGSSXPquiIGhuoWEA23Ecx34pRL+aCCWKZcvPRCauETBS9cny4/ZaSdQnVNww5jyuydJhzyFD1cDq7utqhjDOkpFmDGXHyfm/WrC04eTrgVwFc4mlvMtnXoygW/EO9qfaULm7US64N+FYki/A3coJyH4crzTN3ftbtibMZgepQsae4d0cnOVmBoPHKgEQBAwk+r0Xkg8znmvuiHJwy1lIl2/ShGpv/eczCfJb94Vr3Ct5HbQzGuv8mezjr8odM/5pwfE/R5OlQlwtlZVrRQYdppbvHtmVAF2nKYBl91Z7t+WaPO1RLSuZclI4M8eadYaFwEXtpc3f6/ZL5qI5K56ni67O2OtF7l40AjE5DlRTomegFSnyuPr/JdmxvNLSZpYikM3wTRzfwW9tvjGEW4Ui6ZkBN7m2Rnp62XJ82XsUOtJ4RL8YlEVawR8vCNfmsk2XtqeXtr6Bg8Qg6YlPCtAgmbluuZUSn3zH18f5/IlPAjLWvsnQStl0PHYRkEmPsMluZX4HX7rtgbPj30W/vWAiDzD5mBrVw37tiiqciildpVquvWH2aspArg7Ddshbb3oCO+vsuwaAMxMCJvnME9SSb6oIr0ZbY8obkGpxt55tYuaDu4bZF8v59B0E4/9nLVYUVmomgac7JImVZbIYsg4tUOBEr6dRzwbQI3IpuvYt4lZgyNH7ZFpvqQqGi/7k1EpvbYctemW83LAOgWLfLmVKBNoxNkWnV9QGUGQXkVTiu+pEId50kr0EdOcKBfWwNW+axUWtTjRINFE5hNf96LhU7MJuMpKFjCyWdQeh16l2YR2coCFDkBbhlDri58s0DyXQcpJkPZzk2lijX72loNa66srADmw00KrV73HzhzySGdlKVqPfA5FkUjPOE9RWEKOpYoa6CscVaCCX6yP0+LmgNiFrHvUzBShA2kvNTo4f3pDgZvB5JWvl3wD8T410Ldq+fMKldr1curc2VAanClqcBZcDCte+9w6qj0OFDivdTdqBHPsk/3nYZWBvZLldn9lwRyJlJiYu/0uhw/G1SyooRJKwzfi9tqwaieghMWbPpW8hcLAcxRe4cjyCkiHLyUIfoTVPefoVbFJ0SiONIvaojubUOJtG8tJNIGPhfbs2yLJ4hxRUx4LHiycxsONt2gjnxnuMTU0NNwxSgHAxTaWi/OZv4tQsso0Nn8korrm+6qywBY7uCpD7lwfnmdDQLdEM4pXHmuUn/fg1msITF+41loqlyKB/moWWueXW2sEVdERYXlJj4wC2K9Ea/nI8a82wjZzAVOH/RhUDNSul0o0duWdNZFct6/x4ID+HFdIykdRcYMkz+FD5nC7crc105asB1DS9/cN5oZ2IC3k7+OuQAbLf0Sef/MK0O5cVqM4llsDJyQbKX7R6iK5JmgXXMoRx+IlezhyUtIRGQPiFpD8n1Br7q1VEkm8A8Vj3YSR/2cGCG/oW9fROU6gbgZW+PFe1aI4kmFEAwt5WdOcQ5ESN7tOB4fFf9YmioRnHGF6uP96hO34solOiu3rkTH1QhHYeLJS97dbr+qxFT0Ig/J/6LzUo9hdWpLrcTllqNaje4UUz3NaFo9t98y6Z8On0YgSUMfBa1ZULu++MBzfNKezuK2Jc6YQecWzqT6gIkRPHqdLOfyeeIF574gVMtw43zs6DrMkRjdnwoMuv6zECUavrq/3Mh8+VHN8d8lBqAv2a2WZZDRaqmepOfFRrlQgj/Lm1AKlLeniHyrz2EQ24S0G2bU59dbPh1vsWvIHP8O/5DnpHvxglno7Or1pW9IUqpypRT/B875Fmuw+CsyrVIuRhr0TjbdL7EPBe5944jjHs0VQYlaXq/zujA65rTpGc+GWyH5lSbb1/d7lf+Rfin4zIoBg5heq7tq/IDxqJ9EX50PNJPV+ZNmn2JY3sFM+URrhv60JqSsHQHPld4NEMoNB0sYVtFqwOoNI+9lHI6PqAMpBicuo2Taw86x9GYYmjAWG2srXrcPVG6TSrtQ2lFklKO+lVj7RNTwFdv0Ggb9kZhSP/rPoozLfrQ23N4pqsPAiFT8wIArVIuE/mVVI16G97SF2gwvu4RTT2Tu+Pq488eDU3jjNNYG2aaMXrRQYocrinQRUj6l9xa6hnfOUAFou54ocFh6fY5yWMtFs8lcqi5ksMpo+K/+7uOF6ddj67YdhaL8KwbikQcOlOmFpLZKXkkjkQajxj8UwurZ4qnazP3cqd+JBZcsS3ttvQ+Vvr0QfMURFtg/ZYSu9/2ThSQ+bxzcWNNYFJlx0sT8ElGYUZY+bT/qpkI/yhf5RQvowA/53/J2mQEOG5iVvih0H2wHnd3pPXQY7YSNhMXC953m19QpakEdHHAkpYnWGdK8h91IdujNH1v+o/YSmyN6fESLDcqLgdn+lGHgVkP/Aaq9BvUFkfoOVzs9hBHNTMCVyttMxkZr8nBH8XHBZGbTPnShmHn9nLh93gCCb7e/YPgzL/fQuMDeGqVLffnMF+J9XaFxkIGKCPtvWBE0DRiiO6fO9kgsTnLkXlNwnXBY+be7SPdYyJD8UOQXB/ii2kuLteO53HEQ/XYBdQVWG7kR8eSa+ZMkcAIZF0FC53+fQiGZTktPt9A6IBAlLop2ocWhaX4TGrSMv8LtlSVKn5wwsahdgIcxK0Xy6GbwlL2x6Yd2JYxC4F8I4IQVikzRSWZ0iAOFOSpkVtNmw89Zb/pXGtJPPyPckHNd85nu0gqZ5c6GavPt6W22GsTuohpm6eAwQKsCq8V2bhPiMUNmh9qVDPiKWg9cQc4KDEeC4oz8QXheZbqmtkVviNpROXeipmjoM2S9LVN4+4Dpt6y8zv9PXWqF0gDCdxpq9grsvE7dNjS6FjGesf/fdADE1ZwRd+giXHXBeFoalUenTochan/9dR5G6YA6ZtNcmgjzYWW718D3dtTbbgOi738+WFicCqW8tja4lP1AiJGfgL3F66aqzp2VrYLIPzeD99xK0fgNqrHRlM4BkXBpTAIYEvKOUF/ga59DrPTiWn/lz1lxkT3YeGHN0x1sxu3kjhTY+Tx/D2W7rhfc59OTXmNIO3VJ2PeIhPvzmHwp5Ffp0k5Ai0JknguZAjvKvSjdK8GZ+GTvgkpSx/Ved6oeCYt/94OxQWbl+TXKMD0FJH+nvHACq5YxI6Cm5FTC/Ohh1c8/t8VpXeQ1H5+KlOFAWCIep7Gr1bYmn/Bfrr8m1OL2H4K/komzqVSd8U5r8ZJmJ8Bri28Yx4+snsIN91qw7fIWTD0y6tecYeS5nkQwNdqeHo6Aq0o8WBX36oka9XdtpRiqNuWpFtZstZQ9QzFK32/n7RoFWsDu2KXEikTpu4PPmDhjBeXApNNz58PN5HBhiRg0adRtKr4UqehCpASbxpARZnOc1OVRM2hcOlUT/Hn6AnTqSUJ92TIEtHHOmOFtsArhiZ8reLZh7HSjrwquK5vxrreUvPlz5JLmEopJTILSSViL0PLjiGOj4+/qarHK1pXAxOeTggUiCG3r6mjd1b5ZEMCi8wuDITiLvIusbSoTclGc5Ey5vOsIfThCTBUCjaVKCq6XJph3PY04EOsSyMcZtBlCA0ZDlq17cjwigkcrKm8JF5WVNqerLqT/STVD3Qv4WX+kXVT8vcUM5mGVCGkxMUxxyPsUOya9wKvN1NTNzN/0T9rOxKDu5pfdKSjoWAtXncD+CrfPCb7EsYBrWw+yxIXVvlHMKq4bzURjdn8EsbgOuKjQnL9OiLGLYcFKoB7hL1FJ/yBDWqXqoVi9vQLflaoiH3vB4vlVD3YhistVnURo1zt85HfFDX8EPacbWHPUwduWCayuDZdxCDluQqtuKdRynh87GE4xmPCVxGzVCgdCvP8JnxUMiZWmmfn+SS1xNjfMg9SFaSN5eRzcSwBjUsi4ct1NvjAXUAal7uWLYtbmfCZ0IoAfiSFXPw9L1oW/J+xRKqkD9Fye7DyzgHkMHajAvm+sPeT7P/iczoO5AQ4s4l7PeCQjbM5qHgERSsdbZMOWaMPtolv1AK/ut9Ie22/rot41zU8g7Jsnzcsr9WhwChqs8Mf3bR7t3yXMBc70Apccil10jsCu2i+Z+nTFfZUEl8MVHTXDFLXV9lMXQroY7pKjJWGzco2r7BMVzQlUacd4d/BuCa2vdUEoQjAf5E4DTH0TQHnM3pERwyWlEr5X5C9ZvHVhmeJznX9kTpVZIiJDDZKuH/oPMSzLLmBDl3aH3ekOslDDDrR9GAHPVgJC242tpgeaIVm51RtJNI9vzk1oOPsPGUphYTg3HU+FyHx+AxtQ5lmmUamfneuB2Bs0JdfcZf0xvpp0CG9Jh75g52I6HsT8hzBDwXeUiFgTrVWrqPS6ncY0ZVRrzuaUG8C6sDQN0cRAc4EJku85cB5gkpUf0Djcyyqi2M1Ioz3OyP+Kfve1JZrCJL1i0UUR4khme0cP9VzuKg0H82hiGiQQxy4h5y4xXl9m5N1axiYSYL28IslF1bEC0vp6k2hB79d5cMflGIiM3bdYpn7ehZksyjaH+ovKlvgzOEiKdXnBi7HoT2KrUqBFpU3csudSht1oSUvyU3PmSQ1Hgi8/nZc/QGVy2+kujVgWtzySoPyNVEVBFn+BIMBSZa8MEm8Q9dwnrok4fgi1uFa8qM+42DNzyZNZHs9ivBAuAhc9i35GmnwglI2esglrRgA0f4TtRoju8/ZwoStrnfK+vdwS3+MBsFnHolzkzoLM+nDYCfLohEpdhL2Mq72s6fcVu3OT1RiCChtAWiMi4wytfY3yb2PUOxEJOecivxIUWg+RttNf6j8hYJWANkxXT6raS8NOrJWUZmaOWpaqH9F3IumhxIKkqFvAIUHd5CZmCt1e+MYxDTflh34ZT7kKjBKK3te6GR8tn8Mw7v3v3ol2VRoPFTJEenI/AkUXYzx4mXfKsfB/BL5klsHXj7fkljmEFIMva42/OTeVEiQT3aiVv1M301pD8+x6OJ2EPpkOcx94d+wA/2QBFDolZDhLglOKO+OWtajQWt67xyrNcOuEQu/kX4oSBIAV8hLPbawosgyo9GJ7QLftSTtceRVJEQNr4HBXYN+guiFZ61Mfkh+AJ9RcgvM5Mq+4G3o8cUplInCBWpAXRWqozqx1i91tuFrT/d8MHU94uGSTyGdIFArxF9LNg7xbF1JAnurZ4KACXCxbwNG2MN6ZCXl8awqQKdQBmdBx5VkbkGPV2AyKgoobuJfuIZ049iBqe8pjUqEiNCGl6NXGgx4l9QccVq75Zr+d1tnd2fA0UAiIa7Hmoi8bIbU7XBxvqOBegXo+moGnCZ995JYlxDMVcxR2c8dnSOXR8brciGDp5NaXeTa+/wydELoP1I+jCheiJIJrgqecAD7toHQDAhf67EtqvqRfSqAUjF1AAe8lqhkX2DhFExVcnJdasm+GyX6T5V5WXodhPJ6CFKMXvDJmlSsrklkJs2O78fO32GPqwWUQJ8s2lM5cxr8WdlIehJc4ed8i+1ZG+wv7zTaHwEvPb9tfvng9f5+DdXUg3VOLzWWDELmESgCg3+Xuk7YFGcXUDLNm5qXGK+N5rtuNw4BSBEkq8DtYJLUsD42YnOu3aefJuhP0jsEpPtdOSepyvbhfhevBFlpoqmuG4A6VqXb6/qTRxZIZJL7BNwlA0vS57Ubx0H7JWD1n4AkvEgBQTK3IamItC5AyXLUYfkPkj1FBl3kATOj1jJ8WHIgBLsMFOhcCeS0t9DkzOpbJ8NKh0Kq54CTyV7JH8IBDc48M3IJnW68srM5Cr1Du1RR2aIVtLirZy9o3okc+H4OxPu0c1EHmIMxvRO5iNXOvgYdBmKjKZWKIGwagHjBXymKnitISiUSwwP48bTnv4H9FHdNcyUzZbcNDBiPM5E+dEnPCW6MYNbFE1GQs4V7dJUtStiJ2EJhkpG6Aw1qL/Y9nBbk4FcBwyjg2tSiqiksLal7u5obRR3Hpx1/bSDxj7bApaUT1hwdHGH7INHHMPY73a5clBv8JUSETX7xhGx4UmLzOwNeLZ2iqjv5yMj6toT/vi96nmijI5YfErw25NnS8BmeXoJ3BfTP3RurrIC1W4Ge1NW5uGOc4dVFlIQ81jfvoUzc1mWLO72Zx43d6w/WGoMEvjbYSI3eKt1Ip0U5jL13iKXH+lmOZOfzNdbYh8LyUbxxqfi88olc8bm1uZ0XiDqqsiKzYtCJ9R8iGpos8wUWtZ51zqdbw5ua/hWCG5FuH/Kta6i7EV9dhI6R+72yarZZiZ5xnKfIQi4ucCeZpXZRxskSCK2ITfmScwn0ElF/SrL260RqS8996Hj7cToh9vUcYqpZ62XUCLSRbnZXVpWizbqUl/pJ1+eNabK1rb1owDvf+NG+7l3NP5embUGeRvOyPHT+2xjhKp/IaZ8mclvARPDjhLFwzzIlcuJ32L1u8TqgS9JbmlZ6P9SYjyLKd5AfO4N3LH19+s7azwqXDClCR8SeU8tnMbvFYSFU6VI9/oYh+01O9Ku3+FbxxoKCvO6Dj+S+XlrTZHSkoRTQzfwP57ovdihf9t0BDlGI0URKmQVmJ0rTZKlkp9lB0ghcXLVgNN5Ni9DYDuMuAnLLWW7IjXx0SAwG8JWHC6SguL9d5gi7OycEfw1ujEjnfFn7QguSh+ik5NwBbAGTdDsj9lW/bxXscEkGClFO6RW4p10ASIts9n5FPVULMLjcfdhkT6EcqLcKFdVGFh2uO74GgMBVRJ1ACgqEqBkMCjWin/l15u6AhA3EkrBEzP/eVNZ6aXfzzTsCC4XwoviNvWj3cqc2M+bwQXuX1QbmhE/rGwycwrwbu0XqA/WNYUdwkN5xKIGSJ4+06l/ngKb2ZSnxt+OimRH0EBN7uP/ugoxIlhp1VA6XQBZ7p3s+5aXYOKxGPOMxgP4xsXVQYRyPx0S3m93nc6UsbJR1YQYxlTIH3M4LL/bVyRcW1m2wjXn58Ky3bIJ8i5U06i1eTxb3MjaGm3RHAqpUEpVKBToo5JBjrtfnHmKMgXkTYh1xaTEEylhHwk2HIjs35u+kHoCJ9jX4ZKrcuWKdPVUHJNuRIZCfukoKR4fGVzvGNhBz4ZV5tXHnotDcDZ1cuOYP9FL2QtmF721xifK2Rb5p7S+1hmnX38nHOGCPUfqFMjLBfbybOxSPkOl8VCxB3x3H9wybJwqMYKsIe/uSiDIeLfrZApVEDA/2HIh0/mX/4aFnfLHKSMorzwjHXHTiC6EtZqUv+SMueSXPW7r6ehlJqDgaNXa6Nkg6bvlf0lckfpt33gbuq2Sz5kdS+bJuOiUx+zVlZ5ABVFsBvGOCax3ObI1gh5edWsUy8M1+yaDeUqw9xS2h/C9kgxf+AlKsDlwt1mmyec8nN99ADuPz30uuHJc/EdcQoKNeN0a4lE95sTWDCXZkOopjt7IFQ52aMus6JcwuOETVpar2dH1IaAf+AAdwOVwHI7xEXpV5hMbzz2Q0QpChR/MX+MEjFtj3eaqzHfOytmD+NolD++miYXh8HVxf+cPc3rSPx25OyWbpf27s00vTnHZehhAHqRaEiZmHSduzHp1iPRK63d5F/rIIwCtbGqeRXIaFAK6VsRe2B/paXbPEHckbIidD5dJAzHqMWB85ELamt24nBIkkHYEqwIkSkXRxRPpHPCB5E3FdTotdhRGkQaFDmEUvWKlGgKXmN7cw2WM6eWrGs9eFJINPVpzrJ38WR5P3Ew7EEfNuZGZA6mHCoxhWFQ2+K/AImT6CEBcJvM4aWJ61o+GeMaxSktR5jUq/dI7hVfrlti7iCmzt+ChoK35lUXv7+fAor7rl/AYNKkGnZt0xJqp7sTf47vXLFhyLQl3TGmAwFl63ExanqFMXM1l+guwa6Agv5p7wa+Y7f07SetqannIDzXop9rQzay9Dr6pogD9qwmlqvqMYrG/xxwXymZcTCMhTkpD+D+Up0DfVVTJVhxZIt90BMpot/Ay+JMwUMcWzfoVHbl9Xzar07vKjLHrT3lwVtXpddvaaMBHEZwGtc1MXOXpP+P5rFj1u5rRVcK1E2Qv2+FwYl2jueJThx+uI5Ulu2eYZBLrms6cIbLOVpEr3978RFkhod8Q2kyaZPBhVD4GkUCLbNYsiQ4Zg2yTUL9gCgh2gvrF8rn5VEOsARprPSILLWlHdZLfiYnhveSI9YSfUYqcbAt1HoZXgZTKzdYex0V/YkNZBRu35YPKZpCe2uGxLv3W7cHoiS5dKx9I4R/ht00GwLOiP6+GDijB956huXDp29LnnYGIOr/DLnq1oT16GNZ0b7EOi7ya0cFMmB1RGk5SCX+1AoNJV9shq8X56obMAUhKb1WDIJRBJQUmVCNYWT0PRf5ncKEdDPvxXWoCp6DSXDIggI3/njrAu6ipZj9CmgHjVjLwXMbQJo0sGe8pvOwxYhTsTMcaedK4QVALl4VbFnbSvnQJFytlPGRUdoqFI/phzRva36Pk2CldZc775hz7pPQ5Lp/XtBwBztUtWNHJFHfprkO6lQD8Jczq4bo6Na1Kd8+TfHa+RYIQAKXyuiTOdEsDPSDTaKFgR6myvSyVbP/OYVXEjQKK4rmiEcqu7ZbNEJA1tGgWxv7ZTAiVuzlikHAKJUVwBO/7i6uF4XayisOGbRRgkx/sanecMEfWlsrlGOcqwZUuiEO/xQuz8ssCnW0oyenOhleiNK/CNU1AsSOVx7wtMOgCb33dIdZZ8U8O5YVoDvSie9Qbc0PzINGt6FTkZAmscb7nV82BjzRL4Mws0HaquXdQV+FLi6EJlmDhzwNGts0ZtEvNEEhSsl8vw8mHoUIGBIKOqH+4i5Nc0l60mAQ30PbqlJI6eMXlkZUUSpYfIDfvgsxN9T0nCXOBda8k4yLFotbXOgSiyHkIONR4rUwNlBMirRkX2TcAEjWomBNaA1Hlfk0udQe+kALXGSuo2WMc0p+uuE+2zParxD9g7VttOX/KnJZ+JGk/cFMWJp7p3BZm/yQdfUy3XDXEdgtmvCYZXEFoWeHz2BhzuTE6XKXNFQmI6a7AzqMMko1E3YVnbC8sR0YLjumbef+O9Zw3OrJK5RCySnXF548rkmjUG3lOvU+EIh6VDkcbGxo7k+7fFsJXrb/qY48dpfEk02Ysir+qOxApCeHRlE1BOmRm/admvO1/V3r4WbjvSB26f7Butt6SmeEsudp72dU9aLpVLVKmJEgOQYL7T1Mij03R1JWpse1F/p0XMCeCyOtIF6S9OqeRQO/r5uqVZXMv705xjRwRnnaC854GNDmyp2NNONYAXwEHcVTf5OSL+BDd2PBWB7+du+lLoByyJ990CT+xuwQlIIJZC59UHkwuJc9WYEDG8moDiTT+KQl507S+mFEpBhxscWGJ5Mqkgv7hYBRmR1IOP514ZAB0EpxIKEjEAiM3LCcHhOUPMLRVTAMZ6GOwdqKl1pvmv99xf2Krny+nLrsGNSWI9fvBRNWJOWptDma39hjdglz7Kz9ga5Cz13BegXIlRhpNPpwcn6+jzqEo0k0980eEE9mgdgqJqkWhkgWG6TJfgMTe3CFJ6N9ZnLwCFQQ1Liee1ZuAsAUugqN88n908Wj4fVBXr3JKKKQ7IGnwVwonZtjA7Psj5IsWOQM2cU+YvlQMWZZ5hD3p8AgmThAxedVirQer48Q/cLtrT2anEgKNoGrz+oQV+A8GWD1NVDJBGA8fcyH/51dHiK1YRWLCRSUEklI89FaDHfjLlntZp/6NV2pRNdQI6e1E5Eh0ZqgSgnqkArnK87hfCnYIyezWCTTidgVefAT2OBZIKRauabeTRjBHbEHfAQv/MYCPho2KyrCT1/0OdtHegwou/83MGFcFTGoTXlHc+mVOUzkV+8WgMw2p6+dtBsb5HJLy6Jt3WAIM/pcKGWH+Zk5RPcik7TIkzA3FlvOuUTxoqVbXjJwRWglOiqso5aMNU15o7WTqGK6FV6ftDh7hrn1UA9XUE6J9KXmYrzgo9SPP4Ie6yVSy+Cv0ou+mnB/hhWkJr/Ab3tRn8UzDaUAA9S8f88sXeeeVUgrJ/4OffrJIrzfmQxyOo4PXmipI/rnBzn7MuvnnV6/WV8ww6GIwGULZoL992st0wVSl0UYe17UIFSqkiaM234Sgj8M9jhuf+mIUYN6QkyDQ4g1juUa9K1Ft/80Eh4aduHORFZjbSDPFOcVX5NMlYzV4hrimAfF/kgGMPmS+5ydwfXBCDILu3Gpf4Hl66FRIau55esgvjuJSZE+QWchB09rkPm19z7MAjuuA6JSzKSxwnjqLmbbZ08cKbF7+Ys4KzAi1nmI0pE5sY5om7CUJHRsfbbjJyNknrySU9cOyCTOZ1K10iDgmwB2lc8O6OOc9aIUVIOxarn8TkDXgffhabIiUPf0Z0UtllIZAvuL72K/gAGZsnfV9NhYYhweR+znyIqG7r+XOSuO5WvwRFExSGrFRpLppKKkbaQo0Pk/ce+CP3nwD1ih+ZR3BdNBx7BZDZzNSttydcwFD1Mx0rWQMO9y6MUyLNLuo0g6bmzsDOrrOTikXIjXhPuL/QZQC70+h8HVVirjEeuFfb3NTfdgxt6dqA1whMIQ5wYcNpO7JJ0W2LShixLzdF9FUr4Di91oGs4GKLkrIOSxnWM9nMQyGWtTWn5Cj/YpG4qQFl1M0UjH6NQYri6df0rTDPPNx7v4kgq9uq9R2H0smPqEM4vYsh5PByVTcnNPvms31IpaekPSAh8+Otwi8t+cZyqF7RqdAHYJSXLzJ9udEfq19TdXrd4ZcqOjb30g+qnmMwP35qC79i0gTUFBlQPq8TKZJ3jOlhYiiIt/0aE6uPDFHgCZN8svEB9bZLah+/FVNB0lSxueMnNF+xcESJ1VuyrLpGd0OeaRQesmjKJhUeEolQmTASryLfurQnk8hKxltEzf3XDecTPUMWE0U5cn7yNo5oOov5qKjuTt9Nh7iF2E250g3ta1KjYkERgncn2VIsfRajhNduJGwVMx4Fjj/gv9II7ABEDiZoq/1LWRPetgBvOYTB34yTTNbsWFOuUpAG5vwfhFFX4NaTHCnfcC30V/oROs9hGPw+PeOQRr4g7ZguijaOIYc+qDquJH76mWCiNZX6hhbNTw98tokh2nP9SI/Zl4DunMfIKRZAbtoGm9S4dR9jLj5AIQddRnMrCnZS++svLj3CD87Z9cpbnpvRwN2DNgeKs3Ob0DnFc+Gq9mHvy/rm7rf579Z+X8LsSPFbiGidZRwY2OG6D195cMVua52TDBPfPYnxCSWdr3s6f6sAVIIPNqre4sel7Kta1vIaolNWIagpfD/wQn5RoZV0ZJJSw6sMO3LUG9HGwkWHd+8U5fI1gR3L5iQXiPcj9U1UvusGEGhOd1gWGevrs8mmEegm/1Ey+u13Y6SDprjj/y59tOzWKR1W2rqrIWugVi3vkFSk3hT7SLJlEIFthVm33LgJpHKrDcbIE2s6uvoHJwFQ9SukzHc+cGPUrgfsmKH1cgbT0G82op8NOSfhC0AWp3l5d+TnWyjdAEKint8DyL7tRyOt8EuJ8WfQFnOeJLsOwyjrVuV0cbUWxk9/F1bhd9TGpwtGI0LqafVSvbNuSi3D1D18ZYL59GwtzftSIoCDbfV5CC7n0zr8blvHFIgBvi2IbYaer8hepxSbrUT5Hpkt51uOUZcnDZJG6UUjSHW4dPH5QClKjRsfXEcjeabZNvZ6vOtQ9PcPygwv7+0F+jzJ8ph3TDmWf27SD4YLnbnY4qkrH2XRNrnDNfv09SLVCG0zrViTVVKUeVQL+tZiBXxwuvZfGp6rdApDq0b6qe7wlw7P8/bhmKpG8h66Pihq3zRx8VHGWXsZsOKEsmL9dTHqVuSpXWQ8i+ZS5ob6bJ1ffVkE/gwtfX+X+sDIAo7+/e53C2GxTPNXw9TTn57RwGSTZ4881RDH0gq68AkDYDm2Copi1NxsjEwqsa9hTVPTNMulPP76xCXG9MrjiE0XIZY4tm3PDE1GcVsAydsfTuwCUjrB5PxmkDPdaJpIwfSL79DwA3RyY4+HjtuJMwSXoM1L+49BEFtrYvis7HS92pOqcET9cx3Phz+eub3X0BechRM64TGrZPrww++LpeIL0e5YQ83QOoGsKHWiFKZY5ojp54zZbiIvQMfcjlp02vDpC1RTn5tF+rg/Ww66+AJ3bYqGCwhZhp1M5dsOpVZoSvKITSY8seucBcULCHt72Rdnp4MS8aTSXTqidCzaR6KTgsYAOzk7aPC978Zu5r6H+hDOakcWk65oL3QzngLRacRtGhSEsz4G2LEKIZFjWH11b/0O2QoZZetGwVqGymJ6u76gSW+pokGxp535tZKOjaH3LxKlvHsNdDYQJmDpcEoOjMDHN6nYOnP7fHf9mFZshvnnhdO1lsUa2aOMmyOrgIPaUMTS3kpou4/wfxg0hjdW+JUM50m9vGETA0tiz53zt/PjLqCj/usyM5CUV0NRJ/MOnl+5gRX2BC1zCx8NTioF5r3jShkFDqHAHXkRiV3lqVD2Lq+jm9NtmMC906CRNpoIMJloOOQw0YxoBppl09pMPbJCaPq4euX8lUsBSYS1VfAIWxyxF0ASQUZ6bLjYXqgH7vzMIPHNHlfRQyFaCL2qgvFGaLVEe1v+3Pt86VrHAuTE6c0ZhbK+giz1oOxrShIEgDFLQWWAWEYHTK4coUoxx5W5+glJkvfhAukf0tsRCgNm5r0c8SSGgHQG1EZnx23IjPf/QV099zlLsUJWyQEMYtDGiFPZfNS/dFQEXKuHsIzMu5nYhxM71JaDKjpnpZQXivlJqUF3V5mtM6LczBfjakQxWCXaN7N4/t0caJr8o4du97zRzfp6A9jiek7fMAn7An/eDm1d9GhNMnGKTnP5AgCNu/AhTnNzVIeVM+IlcdLPb8JupSVaPd3R0BtzX7DWsXmEZN8yVTA0S8TYc7+ID0pnT+r+bU+iF8EN2w6pVP6dMVrsScG8/NORNE8WrjspkGLNHM0nRscvYZFmzAAzXL+fhfnkby5mzHd1PwJPYDCm++eZhkju2fgSb+mfwRrRL2Fpkvxa9kz6leWiKJ+OKclDKACl8dqo3Yvn+gZ/Cn1F6IZyVo2yjZHNxN19vOzW3MJbSnrCLW9HdukSmVAE6JzU04DEeAq6MUtZwpvlVhhemwpuy/pOSlWNrZWcSeJnT5JFcTyOqJ78HwNyLzhskrqEp5Jp6B0T72vdTZYbpUw2Kne9kpuQTFQBppKnuRGurlQ2JUcBOLI10BjUJjAOKJXkv6FXfq9XNqikBnuxZ3TqXwuHvacGFpAtiyobE50gnXgSNkPGhVw7Zj9jm9b1q6ljbQOGdfP/xglSvCP6atWZEOOeb/qc30eZGCdn9wtf5sGlg3Zk8KKl1h6Bit0NN/Gr3iVj9cq85wwEqGv4BziMRsyJq/Yvessf+hnYRie/wdJJo7HNhYMKJrwXLLBPxnqAnpkeZVtKnVSUV/r98M+KUCIBImmXZYcg8JaPQocTavVjGU6twDarxyzdePstjuASR+lA+bNXatYEXSLuZuaq6vp9TxXm6nsM71SxHjBAUfWIHKBkd6KSYdosAqBjuFcTKGqv+kVMwF15koa5amQq58EfZDoFBa3Dn5exs51oFScjC3JRaWpfqU5+e7IR6dcrOmFY3Pj0DABEiK6XQTSUo/CHSym86D0aDjXYXZXuwvCYs+QJEaaQyozxJEQSfhAOpH4zYbq3tLrZIWnSrJGNUmEzgDgmZ/uORDmU2j6CUEjUgAWAjE0BaetPtFVh04F2kW8NS3n4Ex+AUXHNzDBleqsiEHMZf0/thlCxFJs6X3s0IcbcMl0odGobJoVdsKwPmjLB2w539KYA/gmFKBl5xC4DautZw2R8A/8H9hVpoSI4iSyWH18D8GCNU7Zy+PX0tO5+/aO85gc1L4TwRcGJC3dPVJsKltzBYki5DeSpBI14TumZFogNHsOA5gxqmnsOAhFST9bruTim8Vig5rSnrmPro8TRw3jnVyse2qG8U3mdjQV6nnbfOumikUqCH2grY+dV3XFY+VQLmnoawlWjtUt0aPcA4rr0Fy2AmbK214lEzJrmADRg82nyueNBDUQLlyw+rmpGeFGmB+9v2qMPnvfgroYH153tpco9icwk0Lug3EyK7jLAnQK2MwoLNWFq3Mq4+pIVXW4f+QYz6GmtNoK0Xgrz13iZVT1IhUzsbUoxAS/6WBrj8/nPITlWgYUjLKBQWLz8e2/vbEAwT/EUChKWZa+JeGyzBTDeFbttser+gbu6NbmkpLAHoUKmnVdyj7SEiaql+uiRmKk7Ee9idWfQRZASeblniJEu4b3r9xg2PtUTJaTaUxPLjuIfgR+g634kSjxyli4r59tW37mTihh5+XRwAvM+PId7tWk4kErOWwDQTDAd1QoDPBQ32c17x+8noO6i7ge/UwcLPku3NHRXWqWrDeqWoBy3HY2SV6eS9ulA+RRN3RKN2SpOI1HbcCOczJhrR0TIG8vrpwRLHaP70eXuI1eCOG4HqsKG/81RZy0+CNgqYXpGtbTjfvm7TMCWiKn6VpPv3blJrtYwsExSW6+YBDnet0JKElomCTOiJ32yomp/sbEFSkV8gfBj8Q8DSKlXPbpCdl6MnWJwlZnpB8gd4UtfbDOAsgn7X5j7e2j/8VmaEjIn+wjzDVuuAI8lQLD5uHCnDt4kk5L9gCRAkun596P5x9AQ7Kp28aldttjL6a3BnLm++olxIn3HYt6ABXx0ML2IK1Xb5tqIbEVcSVK1ONYQ+u3TNSq5BfDQD8dx1V0VT2WjufzpfZxdlQFdn/yRuiRA5PsgCTrJL6UgITcdPWa1Xz85Rb8KEGAWXRuN+UmqkNyyGD1RIEj4utf9TsaEjyitqQJ9Vy0rEyEwYX4o3XhFUOOi03CzE0hqRvozKV4TcZg3TOmcqmU+2YHN/UXNQCQbrr5uaWQg0GuFwGE50q7st2IDDVymdH2nvGbLEudaYnlDaaxxBiyCDhmgYx3Ixb7gSpUUKriteYwmaQ2YQYxAVNajxx9/6kYuUkKRwq2cdNjQWfhlsSuco49U/ab1v1TjxVkOIWi4/ARVTc5ge94BblZmL5iiJGbLpx1TTxx9mAqVcnLeXCukxSjtyDsZnrKwv5UCtK6mbIpY1lgqStArGQd/kfRa3cEZgKvxDDAqWzv21zgr3/s5BPKaUCwjbxN/0VnBcbC9UILVceqzzfu8Ffc/yV2JzwJwLN9g64bSKmWDGf7Pv/Sgn0NQw2w3BvLgCIWzHlsCvjZviaRbhXe/oxbfbFe93YMsrm7pvBWxzuXmO8n7fbtHq/sfyPG8mbxfiAgzkKXMiPflbQ5CduOuQ7nAVH7JCpx2oz4Ugsw19nmeRV8QmAqcWdOuMso9HjM6BmWWAHdpHCdholPFvW6ZFebPAqDfixcgL41o3kiaO3lzCEKbLXKjW2vV7GpKoNKGX+jRDHYu9r8F8kPpVtLdeZAStqa6o3oG6QMz+7aV0Cj4+7UpySyEzY4z317y6LkylKRrfyuXVDnUfoDFSO/WdtiVSpOM26dptMjy0E+8X+sBnORk5nc21nouwvG6FJHzVQqzOcHh3jZOeX+uCmGK4bR7NBk+PB6wuKtONtZnVCRv9U8s4nCkuV3InTk60RFiv0vpziue2Paq0GRsilSEgcRIHYVjTYYSGLW3ZKJy+J62OQcWfxH8ztjNRCK1yOLJ4riTFjBQNnWRXSKDc1eB8iXKXVpP9RoicQH9yok2CDr9/UheM0L9seq9fhEKorPmgn9e5+j6Y13x+tRrxnBcQPLoicpLB2KnqXwPZ7X4lCbyGM/s6yt4M6k5+c2reFV1SDA11Til+Rp4Kdc48QCpSKpw2c5vf2VtUO+0TwHf585JiWmOtEBIe8AbWNCAOSIxS7qEcJSUGh8PAE4I/wLDrPDz4LdrQQ0pVwhXn079mFjbM9eiEgiO34vTdkshzMlLrTMHXmAJ2+x5CDBdOaXMczB4z0R+3KvnDTaEYfDNFfKz9Zue0hlSHq1Q4WGZPsWQFCdH34T2Bd4w+GnwC35CjB92w/dlcLbC6sgWOolMw8ZaHOwp0oUB/+4+CRyEBmEjmWydkNpQZpZq3qVabJStGFoabZDL8o5A09ngbA63+evf7DymMbkThWyMhlk+Sbbl+8YqbKJ0PoAaOtAdvSOhByCKsbPf0BVa8RyNuC0dPDkQ4OHPyGcmZZ/ZRIVJoosO2zmu4sAzH31rVc3WNShnkwPzJrKeySajRAZ7nuk9N92Es8gTU+1cHE6KpbReIjxvPOKqjnj0/5bZu1dy8wbA6ogW0u5Y3AKORJZNdQKEIfZFZ07YnvuNOkq3JWx5BxryWbuNJBDNoZuRDV5ejtEcDTCY6J+n6lzOWXIVVoDJBhEz6mTuTxUYqZ2LPmI3btXJZeSIg1ACT1C0irn42a+TUM7s9W8hxHmZYOHbW7T6JWQDXxRKD3n8XoulBr/mrDVv7C3RsZ48C99MnGjJCYwo0hFlcFzLqjyozI2APdvI1p1q4sfIylOm8gW4E/V9TZ0dPuIX8l3xkxJoEils9ucpLE+doWfzV/72oQ+UWFeAa9KElHPoTwgwi5BfuMYYAZJnH1ohQd44PMULBkWImKE68OHKwPLeUrbeDHl4tgwTO0FqSKpreUOeesJAoSkHJhlhnaZHtrMu1BvK8LZ8IQ0O/xc86QSfFtDgxBEf/0NkM+LG72E0TTD9ZQOeNlgMqriMqzP7kC0bgdIFg3o52i1vsXT6eEktPYwPfF6cdbm2NgZx+vJKm/VjJh9BzwVKVVz5AeOficZ0FawNKXOS8pSE5ZR9riNMsv+f+qrRu0TZwgp7Qin7Vt9Uc/5rMF1TLaALaqYZocuOjV7lPz5hv56cCOuo6j5drLJ7fnC9vjZuorzXLEVxsaZoxZn2pyFL84Xqjh4ymKNfvkYayQhBM3gk5jjv6ctmTKcH4euKmPM9CYJRPbkuxkctHBPlLfmgaIw5FOYsM+QJf2eAla/+QiIAbEf1457gBd5YX+w+PXUW1ZiP6+SX7Eo3KMvbT0SgRvwYYWLoC5z7uGikf0y/bwIyAE3zDqpTPhYc5qyVcnip1b4HlydF6be3ULEwGJ93OoMW9x33vcTrPNnQcnegbmcQgb9Dg/G2n2Qu8vxc6uphEsmfIcin+7rjZN34NArvc3ZOIEx/bDFySIR4ubdSQmtf03dJ5ZO8bBghXqaT06KiDA9gtAUT3V3ftdB7RvgH2FyUZ46oF7Lc7nhTcoJ2p9pahPmcb+ljCo7SbeiUbZLaCi7Ety5NhDBSZQSG8VJmK7P5NFR7cGfTfeI0m8yr6wjoHutNPzY5jfHHPj7treRhE2tNSDKw+PqbYAgjlY6jT636FJ2hkG6DozPY0K2UKfosoFh14s3ILcHYsyeITvZljwo6RQv8y+Xu8x0p7t2nyxqAf7wn6owMJG0SMX2kzIT2R3+my9XddJ4LOPjsgYsxYUYB8TxDSrUN6fvJOh/WpLIRCNdE4oTrd/o3OSHbrNCPrjjkYDLq5k3kmUNkuJSbv2j5Ha4ubJ0TEmg52+XIx7z4gba1WNuBN3YOWOwmihz+RedmdHRVeIiZBXHo8G527jyM1JCtASK1PKYKvKJjHr9LAJo3tcVyLKey39rGrw+FqPGNKV4siu3mcz1qNYPx8XqO1YPEo0KTUNpRwfFVxYz73hKVBTs7oU3BwlhhGtyL0KnRzLc2EEYWPKPH09+Zz1CeQvrLuZb4ZN0blpGCzvDIUQcsTneIW+rl3h4Kl7THnSkqaV3ig5TGolyaRpTkyuTTrDr2Dmec038CHdiO2cgj9o3Lbed2xiypkEDN7M5/+qJPtX2vul64SPM9kbgCkOw8dGba0rT4Q3v7PZty6NjDQMiY6kNviS8+iYWKP0ZM/x2mIdokF1G+VLUV498cuji7VBUphctGEXnYB27wXNmR2PHZN1yJY4kP8YoEk/yYMigze39SQoDRQRFe6zGFXYUk7eW2Rr4v9vgwFWZ5ZwpJU9ksgLbFZsFXomImisWUJzCAjyHQ8dyN+YF9RkHVHdztOFgRRpeHwKQKD46JKhrkXuqDoX5s+0l+iSb1rrM+zxlSMGOBcZ6zHzjmoggSxfMsejp668DQDwQQngl3MPzH5Ru/fvat9YyI1y9cc+IcBcuoLWIy17aCgwHOa2etvCGrrqk0/URRmrVXCQL4hj+8KI/qLhro5rPMkRtldMrAmVp8EvdsFM68YyOxzJqx/noT2sMeR1mXZd224djxrJsuXZo4uItzc2mMoEoaoK+TuotuHWXyzuxOfZSj4bkrJgW7dFIv1qfuK08r+Spz8Iq/+mriX7Uvq7wTjWPdAFB+mv5H1e0bcxiZtnxoL12qBGkcZsnnE5aHwtl1uLeirx3zrA1O54DmaSHLEHOoZUcO4C5JdITqj8DlK/mIvGrbO9XpuJVJLLfO/FOcyTweLHexY4ZoyulSYeJqJLWdKhPpKHBQ1ti2mwQ88z8ImxJE6NJehKtjle5Jr3RTJBk8ZQivE0O872HM2sE8MC9SIPhNfocdsmF5BolnLzJHeKrR3r1t8iHlE6g/M4lhbxr8fu/2BNCHjhEkIiCTgbApAOGqXz8PV843hyK0xNKGIt5K4ldwp7wh08oPir1mzzb+BzU27mYShlL8v6M4hv48nuQVnn2iBmkpCjBLy6kI2HBC9a/zaDVCyCBo4TGHEWXNwtrFdZ5wDCvWTrTswx/EZRJJXQPn2Sej+b6tsx6VX4K/+bqs7eGTrX19QeQEHNkwM8LOMFqjLibRSS+Jwd8RqTNTTDnOIldKdW5MYxPc11L84HwNnXPE3Hmtk7dHqCkBp466lyxR3fxXEsyys3UOr0I7BOKetLWjRF1lg+Z8ffae+0oLZYByITDYSUKgAHTVXPmy6tJpM9uHRgpQAd/T+JGA/7n0N+YRFB9EDjiWs9933ofWArMQT5kP4uLiqXxvfE4tA2a6WFUn8I6S4nDGaNh+//EoprgmixuzOgW58V0xfRoTDrN2rBwUnP3HZUdkI4CbpaI6c+XhwJm8tUCO1P8JZPrvX98TzB63yLuGucdIeszUwmKIVCkTB1ctSGm31+4t/BmoGwcnhvZaG4azESwReOffIgG2L8McNim2hkZ3ZF/F9+U0s+YrQlFdHMtC3hNq6+kzJgAvd2MaKh9BG6jSDhXaCYxLIq7rNW15J8WbEO2Urwbx6hpOTaJbLDJ15RKSld56pnma4SMhI0970r7NgNQ1sLKUIsQhxgrA6WRerwK1LXDT3u+CjZpdzhH2A2ozD6c58FfYUi+HPPVCVZ+PCspJdBa1aG4OFrhSuggJcKkCR9bSb9uGneJuiqd1yI/bEHwfTvMv17xIUzSj7DY/IMkNcT3wtEh8ZssgPijNJSZWpD45bbQgyVOCn1q18XRcMfmV9FnosyD1IcXX5BewdLDh9LQuWIrNf7RnP/Irhq+aPpVQk4KemUoNbpXAPKyFsH2MTaiEjXIi1grwWcXyof6afEfTPdEmckoTAekmhe/0ZVUhi3byUJqhZZ5lC7VTtVA3xMuRviata4HcAPHD6K3Ma+COIYiZj74h18rNct5bZbsQu2wOGqJjz5NJHc1kTEjaxn4p87XhDql+N7zYAyaViL+E93IgkGDFdi+kCoQMbB7GjxD6GX+SI72SNxGM7Vi0UVmM1NUoTM+BgprfCTJrdERquA8B9cOuk73oLA0NaztBGEvyUSvOvjXdLoRSj8/46xGF3UijN6Vej0H9QTaCZpIAskWbyLcvFbmoJw4OU6lzl3PK8wWlplw8r8oyuawGlO7ODzYEul8KJzGwiTpCufvWDOTqO2bUqoxjAooBThtBOHHTYG/DPwMDRayhgCfhJ4K+f4cVXxL8MFle4NE9MHRnpLnDmrOwwevFogen0tOrfrDJR8yZHtgUr/x4af5YNrZAa0U2esMbzOOXrmz7zwf0W4ckRiHkQb9zSNdwdPfMolCIozxcfa088m5ZrWXNPleyItQp3SlA9GgS544mhqGEZVUi0XF7Ua0Vo219IqMBgXiNl15tEyzPhORlmeqKR3wWStZdbF708O8hErDLvejRm1GH4d5rHSltfmVY2yulHxylUe2VpVS9IO5EgICGhxGLY7hIWctFU9SjcqB+nNlPsk1zQ1z3bAOvjfwXK/lPkavrKc+ZXZS5P0V7vbJ8xSZvWLQA6PBNF5X8tsJr+1MWbXdFiIawZxZ+Vq0e1W/EnTDtcONHULc+8KEeWcnWKJ863xOZOmCQn2BljqEMvhLaa5nzeZN+c7PKCyDD4PaMuRSe7V3FxxI6PiVuWQ+huUeOMAutvoiXFSPE2jaGhJYqtC7AuArvkNIGno+exCdZYrbWQKTg8z+rRmvILif5Fvuv1ANFHlsr5Srjob998OWHOTq0cFPwNJFkQZK8pwvcwFCKeyfJD3wgj6qA9kyNJZsQqgzCJygA5YXeCNeLjbIfHrK9s+76HJhRJQl4FSYMIY1WE/V0MtFkMsKc3B9LtXbr8mvVLqomDfGowYowAZfTfxTm5vEgSxDYGFr6AYbVtrPunlrG6QiTtP1vbiwrGHqsvoebUwo9Iv91ooCrGk5Tcgh3jv8GRNbarAnsBf8BrISvmYpK92H7ANSQVUsaXHBnysH1aC9N8UO+/2fDxFTL3X3JRRWlWS/KbARxL7F9NS/kXFUe8yn8XHgufEoTNjWP3PFAbq/UGeZJ/WCeJOXepMZWD+8sH1r0O8ja4ySdvKI0Hwg2eg1Ur9XKaPQM45ItaboZPTGUKFBxqeHX3wN0oYQCpP19pMf51w18jdQL4LPsQIeYceTGy8e8af4Wkls/GLxNu88+F7NeBm1Wf8HvnNNOiu3sPolm4lRhqpINPtA9xu/KztrfI10B+/CNFN9dIlT5eHR+0/8SO9L5KTEJ9Xq5NcuNpQkxdjBiRw3UvjocCNh+hDmyUfOpXjjUxOyccAP673DMmuNvH2wrA6gVlCu2tVRx4f70o6ri3NydeRIIfJCD0FJSC+L3erUbeCQdaruLeLmhc9cEV3MfglRN3DD7wtXG7x5YCNfIW3mZOlMNZ0i/5izj4v0/UgNg5zJHuf0pPuu2kYGAlgWsuSek2U9KSZoM7+PXMZg8vZZjbjRN5ipbHvNmBF6v4iUFIzn6vRtHBiEV6hTsMv8CPrGnJgyBvXBmmnnITeWztnwas3nd+lvWrTtj4nlQ9oER2ypJ9xg8uc/lgKqJEs3uqwqXFeZDgcp/1kIm5ZN840iqm9Z5pzpOa+A5NsP04YFCpdeolg9pft9rel0E/F0jKJlba6z1YRqKpZvQwT0KW7PJjdzLOKCMIXFuxiA/xuy6sf2IBhdqM1RaBIGahRoOh2ch1gAw+YwXM1Je0q/9jmOKm52Bk85VhgCk4JxhHp+shZV9bd5IYCopRU+l/IHPu4VJeEhF4/rnw+qzHqnlnmaF7/UhbwXS/A4rxVU5Qf5Hqu7AGvf36Byf9OxZalxdV+fhHzbz5fYyWUPaEb08MBUT56y5LPB16+nhutZyN5IC2WcW+dwldjfn6GUqQ7ObpfJBfFXmgk81ZJBYxKcjFdZKmcA6rAuRuq/IgZ6R0qMC8+v6BLNjhAAzju9Dh4zANUirhZGGl7oLJ6VcywzYs/6R+BKINuCGH58DsTAFlL50BHevnw0PZnUxUDF1ysIgxpAB0ZDIK/gqutZHx/YIAnP1VP8pmizIGLGLIrV2MBs6bNcGBeN1Kqp44eD5CcU7d73s9XK6kJI2t6gBjb/Q9bYRjMfSB2f3Bp4cBXsqe8k0MB3Gof2py2vDtKCJsH3Arrzs5Rw8FLpTMnKZZpQ3TPnHGWZuFa9w6PHgoJJ2YYvlL70jgmTDFkImj3vOjV8p95rrsiNoMSJq58uYlloFojybj0RZSCkExoxHa3XxCybgFi+QEtCe6F2r/3bDARjqbBbtFXNYmGp+izhOA4ZgsX+rW6HGiCba02fjIxbBIyP6ePb3CCYwguFB5fO5jQ2pl2RJcGpbgiWuMqAQp68v5TkHDA8ltiUIghNLce6D24slN7lnqqivSiSSokW+znO31pi0fCQM4muMVtj2KqA5pPAukcd4cZKUbEoSwj3HPqGn4/AmpN3En/YL7N0WlkM37r1dTViUYKLcxuQEhyyG1dTeoyTkml7re74u8gWGAHRtf4e61/UxgNnN2MLsJWbeHO+gmTujCJIBR/unRhSzFETCHEKR+rGDf0iE+88teAcVGXfsim/lRAMchc1GowMLC/VTpWLbnltNmLd8zpwKn+rNM10bQjaoDffnxMwLsJNkQEuhK8V1l0ZKy+Gzc7hUQOyX3x3FUEGUvJgrG8/QPbXzOvzAW4G7SOA9Cxis4JjkzKFeJV9In8v1Rw0y2xdyR8Y+Na++ODBTVxzlO/8K+b4pbxQgMERKYV8eD2xKlP2iRhp21KzIU0rloEyqzZtlqTXebdDqWerDuEd4Zi9khNZxjW+X2ID7WjtVMjRoVAsw5saW2KKSxKjIV32nFZn/Q5t8OIo6mIHqyH2pNH9MFxFq07ncH/ne3BTFggDjZwSKYDQWUaXkLX4NYF84HCFnOvsne3iUg6SuuHA13Hhub5VEqR/WZc2JgyT+gxuUDjkV+G2SwLKcdYfUwqSdY5XHpfexirsgJ5Vk49BSc5r8BsrPfkW+ISjadr5UwM4U+Zn+zptYdIKAn3r169Qq6MRJNlAMabd2Gyh/eMyVu4bP3WoLO1ATtpHuiO1V1f0X5T55IJoaZtJ4LGfCuC1B40BOmD+XQCLmxhsA7JeAnuJwFqEwPy7F3+2zy0fMgsQ0pVmcZ9dl4gxadxLrEgi91o8kVVEcP+ArAL68UpUzSyn79dh3m+9xuSi3h95uacOISoo5M+SpBOmGA102NpDjv+OQ1h9ZuUHxYRqo1LdsoT85RGKix4gyuRNBe9n6l2YRavreTUgWFcGC27gQfOHSu3uvK595MDLin6gaM19ttMZlMRGOqJIMn78LqK44LLyfC9y6hfoFvaY/8nSsFgXyYxQVle2m+GTk+uBUka5wGIu5FSNujlbRjROXM6fjw/arLV7NMtzE2fMNHiVA1bqUtkZ/oYE3uVGyEn3OdpLTXsn2hlaLZnh7iYswXLmVKgGTn0VGwNqFOt7jFZl5ujUcjqEeXZ6XjYVbksFYaDMLnkIVRfsYnf0tkq2VGRmXMTC648SYvPkD67T1eAEZWGeKyjf1/QHshLIDkKZ3b+0hhEpGqCqlP/yRVtSOWItGPCmNw6TNWWqNPhD3nCmovFRCfifto701M0EzMF3qac4ZFwJMrTmpWdeA1I6bqR7oOVjc8lNBVZWRasOUC7UyKno/SxIlhOycovHeM3n4mK5YVHg8Fz78bXOnMeONf6OYr7lVoLtg9ggssxSeVGQCkq74rwjz347F4VIR3zm6S/7uxapBJ6OWx9E97ZUEp6wgKIT1h2LrNiv4sxR/QDYFJydem+zM3J8pm/GhXSbQLoPYUg4+rU9YrGmW0OS3DQ3FZyHbEPv4YgF8f4V1DiH1x+ds3q8jrYnKxvWAZUcKRQK6c70snvfIgptfgQ2R3ZwbfCLouegQ6x69vvWb2ulF/dkq4eADUMIaNOQGyFv8sjHIYmM6xRSI3RkVlPnyKyaqw9+lTumVzAHw3JZjTYAc7Va7/NiXCxrhayrsr+wfuJsiw8R54GmbYQELq/hE3FQPCkjvx/+6dWYanc9wnD3LqNnnLp6gcGwklZfUcJezOlZjJ0bj4mdQ5Hk3tbl+F63oV7k0hq7GvY5+FzHjssAKrupaUkPa3KEuGskKeZuUnyQYt+OQDgt2pYW4MjUROqZ16jYVESG2RJzl3YdyKejL+U8FJR9BZ/hISMMSARQt3ftrY9NLWgQtQbaLqtYaaL7Lh3A81fuz26JDBsNGmCoU2FzTKX2emOZufoDijr622Df/5P6MC3LHK+qF8B+/1Cw5X38kJUCqDczyBQz7dpylK2e6ppFzbt4q3AahKMrcr52pWwsF0BF6XHBl+1NNvBLFY5lWo3ZsQcyWANJ2D86VwEgizhX0rqfjCjY6qn3JfqKVz5VV3hAQQIWipVWy8vbMXz/gq9BVhnf7rzrcDF274XpAL5OuKfXK66saMeKklfR7L9Wi1YB8M2e0JiSms+DBm+pFauyA0C1bigKK4pG5HMcrWLPwqTq5+wxxnk1XiNecu2qOS+YNrBR67MAgLdr84NZBpq7yFgwqB+SkNHORKEk95pZcb44UjF/aQY7sA44YzEX1CLqd+gAnblbJuLgduytKZfzuHK+GO4Iim1Ze7fBYPWnVfwJ0r+3ihpEExlScgZV750TBJHl8nOIHLDjr3TjZ36CkCJilovyVbB9lSdzV5vLoy9MG78WcbFISI0qjWZ1THQxemDzinY0b6SDaCGJqwOHdg50HKoH6FGIk5O7CbqcMdZh/WAoZvh70UqZAmaTxsmzpyHo2EK5TGbqHYssel4C/5y9JqD8DKnABZAjyWjTwkInm8jrrM069ZVELyLUwP4BKDOpjQGmHPzQPI7+RGuoW5BggX37twdVEiCCOE06VzY+t4m9ammWX096l+ezBDmP2khLrxQroTNjWl/2evikc3CbLcqTPLLrNEGoXAn0L3AqgkV6bYaJVzyMq6nuy8ShCm90iTLzM07ZLZ9ytF2Zem0yZHpMp4CPPW9GrGwRgIZ/JN5Bh7FypQLK12YJEFXhFkpU5t933zPjdpwz63/8757FUJrIFSzT1rlNJPRRbMNY2adfMDFNGXuc58WV0n4LIM8wF+RYumwmG94w+5faU/ktEMZUxOiHmp0zVfi4rmO0CLinFQVDJEu9kHW+C2Gh+nOwlID9MEPfeRbAZfhGvKlVKcgNsY7OgQ22Zh1tSvhVXHmEjLgrl9Dy6AmhwMa3BLoQzAvcnOPPXn59lVQIx3n0RUTel0K6h/weZGyVBJkD9fPv7K7N80BcxSJxkYYaG3LIQV67vJBBTyX5j2bhwjK1+2IKp99tFsA+S/JK+JdUwwBd+mQ45yM7dvK/WgYIRv6hHIF3T5BaHosIZG83MPaCAgOtaj9BsLhhLWg0vCLdA135FSP6xZpf9BFVH7dqtZDRFbHnzHsGQRqa05+HCprYKszKWep9IaXrMud2r4NT/OnohGfp4SvrrR9ZHQ/80EdJ9D1q8RkUy1KEngRy3XaDMNpdWYM56Iznk2T/ufrXg21+Vj4Fpf+r2td2jGV0f807kJ+JhQmNx0SneagF12oIvqkxDya9D3qZxljy2ms6aH8w9ooNF9G1S4rCk0OdE882EiV9jVNBgJviphUVtivY8vTsme41efpOXKiw5KRrpq+jD4SAu49F1EIKZRoeLNMOKX3i0YhklLj9IW6CR4B8UYssPPFX/tmeb3UlyjajaaGFydRzGp+SQUJCPLQXNCrwZjZ+HJ2mhGlve5M5RZRWSpc7Bn8clbqIA3rzZjukybVlG7uuF0ph3yl8ujXMSceE/fxg9P7MgVwCYAVIzyp3WEKoroEPzqQG10p+ag4d2yy0M96IQyUMdGNerUcIlW36NitAIp/nKMWOktZkDf9hWCsQ+uxOjIjyas2wgQZNrllQ+MHC/x0a2NrDUB9bkFQZHKv/L8lHvginNAgcms/bpyTK9lAzLnNWGBjbr2shKjqGG+7PnpSMB9dL6rReT5w6VKUF+xp/VA8zwVl6l6v3LWyIR/kObh6RwiTkWVjCzSBeRmdiCxPy3eDUtaKSC2T2RkLzzGglfkjgFN8vV+ctUsMp1JZIeuOKx0WmLv0s7VsP3Q5R1dQ911gJlQz+1MJncxw2aNPbElNqL40eg+v8FFZPg747T3tAFH1Ay+YObPEP31TSLLS2eN4WhsVphfqJgEwe87Sc7P8OKcvvVyvZEgkj4JtWuRKTl4Cc1gBJGWApnT1bZ/fltSLo1ml5X+Jcrasf0hiuTB9LXQpiIr2asJuveEDs6S8a0x2p/JcT3IT8DVWn/0bLciEdLw8QDw+1d2ka1AzLpUW35XmP8pM5s6l4o3wKtGzLwxBWpYbqS+gxuUw0u9W2bHY+vAZ5oZcibURf67O/VuA4QYamqL5C2wqyC54kxVR1ZpMaWplGwlmsCEZi/myuoM31x04i6skdSj4e3YsN/HiIiFC2dz1w18wtjBSIqjopdXAOFuDixZ7N5QZH7VC9grnrM0djWy8ffDbbprnQwWNL25IUIazRcUXKBYooK98RQA9r8CatsQ3sahIssVeXCIf3rl4g6mYP+wyxp4y2p6/87U86/vOWp3ZK2TKF5n4is800CI6mhsZOXm6wJz8a9vIVi48idStTZWRmYwSvguidXQGqsABLILhetTD3P3oOe7nI95v16Te2EBufDkvIzOUEy+tSnLfBuOF3nBk2T3JLNiOpaPFQdkm1TaO+kKZZIHPinTV8eFsnh3jEpJEl5tT/j/NDqw7gHMJeNxmKBsvD/WxfjdXOeKOq3NznyGK8JMayxK59l0GP0/vhBCvvwsd3dEjojBx2rpsWH23JFlN5+U+nyuaViPtoI5d1r+DFC77r2iXohM76SsVb1ztn3pgHR24zHC5hzd4wf/6VafPGuQlBgE9XY5H72fmAcN+ufD2U6JO4uBFbOZgyJSvVljkw33UhVgMhbgEYWjfB83cXuPHK34g84PRnE/E5klwlArAVCxuw0Y/MXQg94sN7yZ5gE4ee2MNu9SD28D+fd/jhp3SZvbNhRx6L/sgycPBp1SU4RhO1Ur9mGD/SVllWOKGJ/YZivOc+0YhYZtuNs55fwQeiB77XFchmMqEUtwFYJexjmuVvBnqWjSOtXjuUbuM1UtKsJ1ClJ8cp4xrsZ3/fTTLM1LHTyEEN/1otjSwqJeHdroBeIAyFaScaXqzw85lpaUmIrwGaZ+e+oavGUJFercf9oU5rzlOfJG7mkiwWd3Jso//ENPPMQuy9TJ2ncOR0uqhkMHXe1fj+0WmlOx55yB+Uy6CocP/uTEA8aW67PNh2FwIYcwNn/Rgu9TYNfpKIzTpo/WgwKajKRDRF6pelC6AMOdMd4nmegYJjist8f0j7DAvYOIj0i3ipjYk8LXjHbA6Fq/m8SAK/E8oV57GUnw/KtJ5dLFttKHf+tURHa61Wa37dLXwO/kwyYVLh3v65M8h871UayZGJpHe7E0ywP0Ivibrhr2JiUbWPNrb7jxE949lbA+S4nw7KzgEZC9ksc5Z+54g2jGwB0/fizJBL3rEywc2pPZ8bF4UNLiXWb/hCtyfjz1M659L5fV9uUgsN+/C3ZJN4AsUo+ZgS6fzU1TNox/SNJ776sD/E/vJaIURqzemrowZqX4bpu5RuerzMAI4CDpU/Tv/Qw6TTTVwcZMJZowh9maSsvHs/zcvwlGTlmM74QZapIqGs4tjFgXJpFBo3ARspet3SL6cnWYDMdf3hDLs+2xkgk9lqch49QAy2QmTTRRalr+6wt5sOvqAU8O5ETotfiVhC4z84Z+z31ThhkldKoDLJjpiByvrBdoJM8Uw364fgi2Xn4UDngxaUut6kA0Vij4XHyBWN56FeWYV2FgBQjPp/LerQg+qtM/cNsO4XkLpZZb+PdyAlxSyRwfqmWJqHBBZ42dx5uy2gZqWtv4BiRqlpp7BtOv/nWbSUXbNtGb2NXRvFvGNNCv0HRzn6LBaarmpU6YZOJIJ0sjoHknzF+nP/MsFngt1SQKvrmwPXjP1ES6AFElNRk1B8DdSJplZo3fnGq7qZvdaNKPfZSj6v/pQuFzssdyTlLYuXqWv1nRSZFxW99Ld+83n1PoKUcaI1HkYfxvFEjb0e51E4QmHrQdaQeS7YKxuiakM5tUtEVBfb3ktSjp2YvwPiQFvyd51JcMTJyCGE0V3t7wf4ITTQbFXAjDv8Mf8Mo5/wi8syLfbInsGpb/Kh56awSA/trZBFaaxJPqA2OKgb9VSkX7Qi0e32puzYyKZ7IbvOoI+UbRsfZweTBAfBq0fBkDpXhrq1FkM5pflICivqLpw9/xOyxuodQEPV4sbkIHGk1F+EGc+/Mbrug+VoSb07F4RwpiZcx5SV1hWBJvwLl315bmhqoMTWthKXcoshewV/6aDQmFEjZ59dK9oGYAPbEwLZxug11cg/4MtCBA1RzvUh2VF5lJfURBYoMIEp5oj10ATQEoJLr6t0Ykl5uurGXUJ26XpgxZTvagog+WmA3fc0c2klUJv88Pivh2dkXY+3S9EG6ekiR0+3S8R2yrdI9zYN0q0Whq700u1zW1Jb8xGoip98rCiW5G7IheI/kmJ1v7I4n2NxYDO7Mo4gx24IbntqIdSsSUwCnMxiPX70oFhbu3JR2R983yANIweHvEnRyZpFPGHCM/C+F3F7WYLHug/1td+pBQiM+ScFxfSbL/VZbXDhH8C0Ycx9sO3Dx/zjUnsJr8Sy7faG1DI2G4V9BiOya7Sp/9jydubncNJW4hk6T6qHPsvlosrqtz3IDAXTYqdwFfePo1qgqoBFI6spyoLSUqG5zC2CEEuit2Y9xa/peRxbT/EeqiLPyO5A5zr+9IvZpCpRDzSD+xplp/3OzRcqIDEY/B4TxpyvnovFbHbmFNTK7SzKLUnVQGJSBSgE9aIht5NBc3lp2KjmyngX/LUKeT5AZDEETYiisNmsdkebQiLgiOx4tvJvO3Ht153REoU015Ayui84FhfrPqR8PD07MLk5scNS1g2TJu5xtVMX0+7LqO1quVJlMVfQBqighL6pMfisaRndJDYRSUAadj9wg2/Llo2Y2qv6/nymUFWHkYiAbQDl5/4rYepOOtSqjoFH5Hqv5imItYWhUg2isvv9JCm8vMqVNWg0+SAvrtAkkl8CKgpaPg0Tm0B9Vcb/xJeNicF9alqcyHV+WRfqPANT8hmpoZvM5pxCcePiNC7XVlGA/y7+TS72NY+tUoRSZFkQWrhZVGi4PwPzKHe0Ds43eC+9J2G3HRrGHCU94Js/oVR19c8TsSb3PoSbMQwp54m+C63tmeD94UOtWKhHfrq4XU1Xb0ThUCu3Rqpx9G2pGO6GWYIyCgJV04EnY/OQacm7OfanFWHGEpgY+azHi+Dv3D8Dd3DuuJhUxPTlhLnRrmZ8tXP0EZOVu5DyeGgVKDPFdeUa0+Ahg1S7fKqHUmxhwFCy7JvvbTtrnHXBjxd+pILpIgBPINXb+sDssO3GTCvVfl8HXosQ/jgzgJBEYWAcN43ARPezQldg98P82eoU05+UO0F4tfWVunKOe0RNLnHREWBqSyXcoTXmr8nh33zkRy1bmOXA08YCNbAnS5E9WIMYBcKUowrU4AX5DnDmHtSAu02no89E4OcXZV+8FZEJbq8WnjIMG9mY/Z/WhiXIBBTc01Jxod989AQHhqpdh4WIroG0K5+T7m+ZorSy41wdoveYcnmigbDfrqSMkt8pA+4GlY9RAVvCOqqruPVPufkfhZXNioN0yE5wXhPVw1RIOAMp78rOCl0g+hHJRrqtVR1uwNVfKTLJnVaYVv24i6t2kt2x98fNj4EyBSutuHUY6stvFyMnq0kS225Ktd3KLtVMi7L/CN/I5e1kw27NE8jKFqQ6xJlCidhcvOL8nMnyC6ED+dHspPn8YatGcTRozwD0EcpM6L+m7voQ03Nlq8rbdGPnGUXMvdfdfndTMWDsZOMYuzjtuWZpydoLCYmTPDKHilIdtu9fath6IAJtad4ULruAfXQaAKWArIW5iJHz09iKpVJKUIP5PkKVmlOXudHEpQ9FTnNUqdnYuJ72TMB7aWzdWFm2Yf3bvFiu02CCV3SpjU57smfWZeOKoghjWk/QLe3iykoEwWRN3r7SZIBn3K4X58OSa+40YjoWq5+ROhkniVNizofR5gzq+KqxdtoeUJ+qFEOouC1C34feSDMjJf60YggyTqFXfwaCmHVPbZ2xUxyrYpqTEiP3bmjivuHke96N8Q4P15cEA40RBfIJXbrOI9cO+dc8FeAyQXXWQPOjIWKAt68HLiiV9GU/YM5j+zHI5hs6ZzBjfKJFLCRLsO6363GW8GNTABl1Ixhf/j8QEiM2OwJ7J57QPJ+K4PzMnpDs/1bJmpdA+9Fcw6Qfy9gp+GzPUtlCWjuU/cVwGUI1C0WDpV8F4MMC77RvyAJ9Ew5FYGx4OPmmuVTPw6OBEZSfeLbF4whe1TXgtgrcgiVSOm3TC7o4TOiCHBiBB7DQu2d8l4ATSA271I28+Q565N28bAP715Og5hmwz6ZTL4VtNXKoJBNj3XPBWD1WuRVS37+asrfAUwOx79ENXdGr5g+AHKum1ZeU7YHGFTWNHQPJXhg9K7S4GYX8Ng3ym/8IHBopjkteZe3qaTHiKSlox0GxwtDeeoH7FCeAv2+ZDh7wID5VKa+uogDSEWhCoxw1Wk/KMZ31zf709M22cIToLt1RF04DheiiIV6mWKolnaL36vBElHQPB8Yoafw6ALGU8ffL5yXm0Wu2APn9wY7P3EwADi6xHFn1zjIrHo2pWtLWEqAJS3tun6KloBSh3jbLQEQYneRnMbmK7woSaZPZCVQpgbee4D0yRODS2+/6/dBFRLyhyZubIvzkFPYyBnJj9L9XhbMEmhHSiKCrzVwV3Z0F5AkuzT5ehzfjTjs3vYANA7bVoCRqVj6HAoWLGxUttBy1mJjuKf6KVuzVDKrSwdj5XoswxsyAoyzIAU52yvwG45bFSKo4q5GU+6RuuHVEVONeE79/3P3ILko01kEYa/iX2KoNS3+Y3fyDtnIaLeYZY8asWJlR+I4dhZYt+xBuZr+/HvEWrD0W4tC4EyNKI/yY5dgczFmiE5IUeqXkptFrtz0tEHmVw6+EY/MviaXu6P6MyE7yZ3v3vpSL7qi57Dc1RR/bKASRUux39X5E86FcFPdV3vt2TdynuKo/E3LmXnXdxkKDoYtw7+e4EQ+ZdIj1j/2oRYr/yBqEUGLkE7mK6UoPbWHFMWRJA+iBq6Gm1o9WhK7OMQsEJe+MdT5cjNk+1XZ1elJBv0sfKyxRejwkd9SNlG8Hyy9QwP20j2LcYcSCGfRj2BRzyBhxsdG5CW5SaEThLNYEGg4M+0JkzJU457WxT23QT0uFewbTOtK5ob4mt8/lusd/r6hfrk6LM0x32Wu1LjHGryYx1m1Vc0bbX2WMZw6FfUkV3ldpSh+DmkSHex3iTAmJYQqiOjCZDee9Z/qDeR9EB2ljREqi08QkVsLmQRSN2IImofewNiKyOjxK7eDFfFJAfqzIJSvE8PAmxzwnDr+XUmF3SbJNHht3pwKMK+Y3DxaUkV2XcdZdqk6j2YdwV6PCOo6b+wUOsbmXiJ651VNyyDsFYSBS58JpM4vJneW8DzfaQZizTHbeYBO9Lq8ecrTF3CI41YjJLgUrng70UYQ7O9I8A21Qu9AEe+8mMkFZETZN7MkgZm+7XL5XsCXiHVY27dWGyrVhcbg1/lrBl5CMh1E7VLV8L7/52Iqi5nq5EwT/mtEIII0Qbuq/gs+vbpgvC9/gyn0G9hc7zFJzSECeM8GaZ9L1Gmp2EjhKOfTQUdpBuqwCPduyHYc2C8dZcZQZ1oZOsuyx/4mJWbjir2BH1dpdRThNCC63P7am8/6D77L3ewX4ZHKDzP6f8/6AAR/Z58oGFapG1HLkWz/9SA5CBgQzOmnoIAzG2fnGGc2ZlzNAjIkizkwYp3pTsvz12SKILJkGfTLBFmsqGJEF9SezvWZ3oBN2Jr8SQV3+yMwGv0wU6YZCGCnnO9hZ1fH/RyFp3nFr2/JFbOHP8VAQBOX03a+Wd7H+ZQupYDvrhqBTSInLHXSlz5gv7VIwkks+gGyjznbjqKbofb4v8k1RnfexMBcyWzoULr27uuM3bsmjjAYQ1BENKb1g0q0RMgUCKhg3fbwWEghME7G00u4+3peLTuohvSEgRTnhmx0918KdYW0uMwJyI5NvcBPh/c9YNtKlf62BfJJj334Iz5GsFYAgQkY53oW/qIayc7JbdDfTOA6XUbosaIq5NdVfvxkEas/3bujBO9XgDmEk1yAmisLpaLilW4TSD0lGahACzikbJkbIwviwzILXH4B75pqoeiUj9uzV7oV7vbs0rzIwTSMJGFy+VspvVBj2/jXhG4z5KGI49UrXSCVoI9aDnZrZpk3ntGCNq33hZGzIiDmbnqdxH90b3nP9lm6BOSXXjqa7JeM6gFK2hGVUAAaj9gOn69pLlURRhxJkHkJC34gr1AJrr/UAQRsQuTUHKAMix+MNMejx/d9wBgRi86KqBkDFv7oOU6zfegRdX9NIwu9EtkbH7ICNIMdaPXHUDhbpZ2uocnnuaQpo3SnnTp3RUHHIuyD0zpBExN4Y6UJA1Fz5RlLmvH58G8buteLodocYxVIT22SILWuRid3PdqjoHq6k+IBujqKK4D7VjvrMlLitvafHreAOYiGb7roZFT2J3T3OoGYrRI/8RXWGuwaaeXQjrmKBf9HU128QPRw7FSXpMzFaqGZe5faGbWRK3RlxtT1w+3CH96/h/pg2T6WcFjuvZJSOZQ6pd0is4GYRhsNfE9g/uYVHcGlMfZIL489dcGL13oR3WnUAKdmq4wzG8DQtBYVjKBpKw8JkvgZNZFeJkFcpiPAulbATVELinIiUM8JFIJjIHjLEvcTLIAU6AjFJxBGwBT1/IR5JGHi3CnPRYXMuch9Z6nZUtMnmb3P3QTz4JqRMSo4yuRCqWG98iPf4L4NYP4PBrROVCrrtYrDPSjBOTf1jRcB4rA2VPOEHcSBkomgKpleoPqD/5Q6GmLNGH2Sy5eNwgMqXhFcoOAYaSYrBlpNPTdtxYXFIzDS996KKdZv6d+MhHOwZEw/x7L1LuD1JCq9j/m5QokKnlttGjR6qmKGP59LoDPqjjP81Z5luhdB5qEuuZ16VCo4XlVuCW4TLjcJrjShgKy/KjUs2iojF7WKvEITRS+lRUiG9UV/gjlbCphhPVPE0wE8loNrFai2ZqufK3Y08WrQlBb8pWgU14EPNeYnF1DnAtcIHwvUhFCj1MgCzXlqmweMJpUKVDy+hZeCTNUlYEuxu7Fu1jbVF9nDB9K4W1pJgwIydK3+dF3CcotQhE24Zz4xVOsuc2xk8O7kyCxo1SVAheV5t9UUfjp67tKQywwRyA=="/>
  <p:tag name="MEKKOXMLTAGS" val="1"/>
</p:tagLst>
</file>

<file path=ppt/tags/tag205.xml><?xml version="1.0" encoding="utf-8"?>
<p:tagLst xmlns:a="http://schemas.openxmlformats.org/drawingml/2006/main" xmlns:r="http://schemas.openxmlformats.org/officeDocument/2006/relationships" xmlns:p="http://schemas.openxmlformats.org/presentationml/2006/main">
  <p:tag name="BTFPLAYOUTENABLED" val="1"/>
</p:tagLst>
</file>

<file path=ppt/tags/tag206.xml><?xml version="1.0" encoding="utf-8"?>
<p:tagLst xmlns:a="http://schemas.openxmlformats.org/drawingml/2006/main" xmlns:r="http://schemas.openxmlformats.org/officeDocument/2006/relationships" xmlns:p="http://schemas.openxmlformats.org/presentationml/2006/main">
  <p:tag name="BTFPLAYOUTENABLED" val="1"/>
</p:tagLst>
</file>

<file path=ppt/tags/tag207.xml><?xml version="1.0" encoding="utf-8"?>
<p:tagLst xmlns:a="http://schemas.openxmlformats.org/drawingml/2006/main" xmlns:r="http://schemas.openxmlformats.org/officeDocument/2006/relationships" xmlns:p="http://schemas.openxmlformats.org/presentationml/2006/main">
  <p:tag name="BTFPLAYOUTENABLED" val="1"/>
</p:tagLst>
</file>

<file path=ppt/tags/tag208.xml><?xml version="1.0" encoding="utf-8"?>
<p:tagLst xmlns:a="http://schemas.openxmlformats.org/drawingml/2006/main" xmlns:r="http://schemas.openxmlformats.org/officeDocument/2006/relationships" xmlns:p="http://schemas.openxmlformats.org/presentationml/2006/main">
  <p:tag name="BTFPLAYOUTENABLED" val="1"/>
</p:tagLst>
</file>

<file path=ppt/tags/tag209.xml><?xml version="1.0" encoding="utf-8"?>
<p:tagLst xmlns:a="http://schemas.openxmlformats.org/drawingml/2006/main" xmlns:r="http://schemas.openxmlformats.org/officeDocument/2006/relationships" xmlns:p="http://schemas.openxmlformats.org/presentationml/2006/main">
  <p:tag name="BTFPLAYOUTENABLED" val="0"/>
</p:tagLst>
</file>

<file path=ppt/tags/tag21.xml><?xml version="1.0" encoding="utf-8"?>
<p:tagLst xmlns:a="http://schemas.openxmlformats.org/drawingml/2006/main" xmlns:r="http://schemas.openxmlformats.org/officeDocument/2006/relationships" xmlns:p="http://schemas.openxmlformats.org/presentationml/2006/main">
  <p:tag name="BTFPLAYOUTENABLED" val="1"/>
</p:tagLst>
</file>

<file path=ppt/tags/tag210.xml><?xml version="1.0" encoding="utf-8"?>
<p:tagLst xmlns:a="http://schemas.openxmlformats.org/drawingml/2006/main" xmlns:r="http://schemas.openxmlformats.org/officeDocument/2006/relationships" xmlns:p="http://schemas.openxmlformats.org/presentationml/2006/main">
  <p:tag name="BTFPLAYOUTENABLED" val="0"/>
</p:tagLst>
</file>

<file path=ppt/tags/tag211.xml><?xml version="1.0" encoding="utf-8"?>
<p:tagLst xmlns:a="http://schemas.openxmlformats.org/drawingml/2006/main" xmlns:r="http://schemas.openxmlformats.org/officeDocument/2006/relationships" xmlns:p="http://schemas.openxmlformats.org/presentationml/2006/main">
  <p:tag name="BTFPLAYOUTENABLED" val="0"/>
</p:tagLst>
</file>

<file path=ppt/tags/tag212.xml><?xml version="1.0" encoding="utf-8"?>
<p:tagLst xmlns:a="http://schemas.openxmlformats.org/drawingml/2006/main" xmlns:r="http://schemas.openxmlformats.org/officeDocument/2006/relationships" xmlns:p="http://schemas.openxmlformats.org/presentationml/2006/main">
  <p:tag name="BTFPLAYOUTENABLED" val="0"/>
</p:tagLst>
</file>

<file path=ppt/tags/tag213.xml><?xml version="1.0" encoding="utf-8"?>
<p:tagLst xmlns:a="http://schemas.openxmlformats.org/drawingml/2006/main" xmlns:r="http://schemas.openxmlformats.org/officeDocument/2006/relationships" xmlns:p="http://schemas.openxmlformats.org/presentationml/2006/main">
  <p:tag name="BTFPLAYOUTENABLED" val="1"/>
</p:tagLst>
</file>

<file path=ppt/tags/tag214.xml><?xml version="1.0" encoding="utf-8"?>
<p:tagLst xmlns:a="http://schemas.openxmlformats.org/drawingml/2006/main" xmlns:r="http://schemas.openxmlformats.org/officeDocument/2006/relationships" xmlns:p="http://schemas.openxmlformats.org/presentationml/2006/main">
  <p:tag name="BTFPLAYOUTENABLED" val="1"/>
</p:tagLst>
</file>

<file path=ppt/tags/tag215.xml><?xml version="1.0" encoding="utf-8"?>
<p:tagLst xmlns:a="http://schemas.openxmlformats.org/drawingml/2006/main" xmlns:r="http://schemas.openxmlformats.org/officeDocument/2006/relationships" xmlns:p="http://schemas.openxmlformats.org/presentationml/2006/main">
  <p:tag name="BTFPLAYOUTENABLED" val="1"/>
</p:tagLst>
</file>

<file path=ppt/tags/tag216.xml><?xml version="1.0" encoding="utf-8"?>
<p:tagLst xmlns:a="http://schemas.openxmlformats.org/drawingml/2006/main" xmlns:r="http://schemas.openxmlformats.org/officeDocument/2006/relationships" xmlns:p="http://schemas.openxmlformats.org/presentationml/2006/main">
  <p:tag name="BTFPLAYOUTENABLED" val="1"/>
</p:tagLst>
</file>

<file path=ppt/tags/tag217.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True"/>
  <p:tag name="BTFPLAYOUTANCHORETOP" val="True"/>
  <p:tag name="BTFPLAYOUTANCHOREBOTTOM" val="False"/>
  <p:tag name="BTFPCENTERX" val="50"/>
  <p:tag name="BTFPCENTERY" val="50"/>
</p:tagLst>
</file>

<file path=ppt/tags/tag218.xml><?xml version="1.0" encoding="utf-8"?>
<p:tagLst xmlns:a="http://schemas.openxmlformats.org/drawingml/2006/main" xmlns:r="http://schemas.openxmlformats.org/officeDocument/2006/relationships" xmlns:p="http://schemas.openxmlformats.org/presentationml/2006/main">
  <p:tag name="BTFPLAYOUTENABLED" val="1"/>
</p:tagLst>
</file>

<file path=ppt/tags/tag219.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BTFPLAYOUTENABLED" val="1"/>
</p:tagLst>
</file>

<file path=ppt/tags/tag220.xml><?xml version="1.0" encoding="utf-8"?>
<p:tagLst xmlns:a="http://schemas.openxmlformats.org/drawingml/2006/main" xmlns:r="http://schemas.openxmlformats.org/officeDocument/2006/relationships" xmlns:p="http://schemas.openxmlformats.org/presentationml/2006/main">
  <p:tag name="BTFPLAYOUTCOLUMNS" val="1"/>
  <p:tag name="BTFPLAYOUTENABLED" val="1"/>
</p:tagLst>
</file>

<file path=ppt/tags/tag221.xml><?xml version="1.0" encoding="utf-8"?>
<p:tagLst xmlns:a="http://schemas.openxmlformats.org/drawingml/2006/main" xmlns:r="http://schemas.openxmlformats.org/officeDocument/2006/relationships" xmlns:p="http://schemas.openxmlformats.org/presentationml/2006/main">
  <p:tag name="BTFPLAYOUTENABLED" val="0"/>
</p:tagLst>
</file>

<file path=ppt/tags/tag222.xml><?xml version="1.0" encoding="utf-8"?>
<p:tagLst xmlns:a="http://schemas.openxmlformats.org/drawingml/2006/main" xmlns:r="http://schemas.openxmlformats.org/officeDocument/2006/relationships" xmlns:p="http://schemas.openxmlformats.org/presentationml/2006/main">
  <p:tag name="BTFPLAYOUTENABLED" val="0"/>
</p:tagLst>
</file>

<file path=ppt/tags/tag223.xml><?xml version="1.0" encoding="utf-8"?>
<p:tagLst xmlns:a="http://schemas.openxmlformats.org/drawingml/2006/main" xmlns:r="http://schemas.openxmlformats.org/officeDocument/2006/relationships" xmlns:p="http://schemas.openxmlformats.org/presentationml/2006/main">
  <p:tag name="BTFPLAYOUTENABLED" val="0"/>
</p:tagLst>
</file>

<file path=ppt/tags/tag224.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26.xml><?xml version="1.0" encoding="utf-8"?>
<p:tagLst xmlns:a="http://schemas.openxmlformats.org/drawingml/2006/main" xmlns:r="http://schemas.openxmlformats.org/officeDocument/2006/relationships" xmlns:p="http://schemas.openxmlformats.org/presentationml/2006/main">
  <p:tag name="BTFPLAYOUTENABLED" val="1"/>
</p:tagLst>
</file>

<file path=ppt/tags/tag227.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28.xml><?xml version="1.0" encoding="utf-8"?>
<p:tagLst xmlns:a="http://schemas.openxmlformats.org/drawingml/2006/main" xmlns:r="http://schemas.openxmlformats.org/officeDocument/2006/relationships" xmlns:p="http://schemas.openxmlformats.org/presentationml/2006/main">
  <p:tag name="BTFPLAYOUTENABLED" val="0"/>
</p:tagLst>
</file>

<file path=ppt/tags/tag229.xml><?xml version="1.0" encoding="utf-8"?>
<p:tagLst xmlns:a="http://schemas.openxmlformats.org/drawingml/2006/main" xmlns:r="http://schemas.openxmlformats.org/officeDocument/2006/relationships" xmlns:p="http://schemas.openxmlformats.org/presentationml/2006/main">
  <p:tag name="BTFPLAYOUTENABLED" val="1"/>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0.xml><?xml version="1.0" encoding="utf-8"?>
<p:tagLst xmlns:a="http://schemas.openxmlformats.org/drawingml/2006/main" xmlns:r="http://schemas.openxmlformats.org/officeDocument/2006/relationships" xmlns:p="http://schemas.openxmlformats.org/presentationml/2006/main">
  <p:tag name="BTFPLAYOUTENABLED" val="1"/>
</p:tagLst>
</file>

<file path=ppt/tags/tag231.xml><?xml version="1.0" encoding="utf-8"?>
<p:tagLst xmlns:a="http://schemas.openxmlformats.org/drawingml/2006/main" xmlns:r="http://schemas.openxmlformats.org/officeDocument/2006/relationships" xmlns:p="http://schemas.openxmlformats.org/presentationml/2006/main">
  <p:tag name="BTFPLAYOUTENABLED" val="1"/>
</p:tagLst>
</file>

<file path=ppt/tags/tag232.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6.xml><?xml version="1.0" encoding="utf-8"?>
<p:tagLst xmlns:a="http://schemas.openxmlformats.org/drawingml/2006/main" xmlns:r="http://schemas.openxmlformats.org/officeDocument/2006/relationships" xmlns:p="http://schemas.openxmlformats.org/presentationml/2006/main">
  <p:tag name="BTFPLAYOUTENABLED" val="1"/>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BTFPBAINBULLETS" val="1"/>
</p:tagLst>
</file>

<file path=ppt/tags/tag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BTFPLAYOUTENABLED" val="1"/>
</p:tagLst>
</file>

<file path=ppt/tags/tag34.xml><?xml version="1.0" encoding="utf-8"?>
<p:tagLst xmlns:a="http://schemas.openxmlformats.org/drawingml/2006/main" xmlns:r="http://schemas.openxmlformats.org/officeDocument/2006/relationships" xmlns:p="http://schemas.openxmlformats.org/presentationml/2006/main">
  <p:tag name="BTFPLAYOUTENABLED" val="1"/>
</p:tagLst>
</file>

<file path=ppt/tags/tag35.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AS_UNIQUEID" val="598"/>
</p:tagLst>
</file>

<file path=ppt/tags/tag38.xml><?xml version="1.0" encoding="utf-8"?>
<p:tagLst xmlns:a="http://schemas.openxmlformats.org/drawingml/2006/main" xmlns:r="http://schemas.openxmlformats.org/officeDocument/2006/relationships" xmlns:p="http://schemas.openxmlformats.org/presentationml/2006/main">
  <p:tag name="AS_UNIQUEID" val="598"/>
</p:tagLst>
</file>

<file path=ppt/tags/tag39.xml><?xml version="1.0" encoding="utf-8"?>
<p:tagLst xmlns:a="http://schemas.openxmlformats.org/drawingml/2006/main" xmlns:r="http://schemas.openxmlformats.org/officeDocument/2006/relationships" xmlns:p="http://schemas.openxmlformats.org/presentationml/2006/main">
  <p:tag name="AS_UNIQUEID" val="598"/>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AS_UNIQUEID" val="598"/>
</p:tagLst>
</file>

<file path=ppt/tags/tag41.xml><?xml version="1.0" encoding="utf-8"?>
<p:tagLst xmlns:a="http://schemas.openxmlformats.org/drawingml/2006/main" xmlns:r="http://schemas.openxmlformats.org/officeDocument/2006/relationships" xmlns:p="http://schemas.openxmlformats.org/presentationml/2006/main">
  <p:tag name="BTFPLAYOUTENABLED" val="1"/>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AS_UNIQUEID" val="598"/>
</p:tagLst>
</file>

<file path=ppt/tags/tag44.xml><?xml version="1.0" encoding="utf-8"?>
<p:tagLst xmlns:a="http://schemas.openxmlformats.org/drawingml/2006/main" xmlns:r="http://schemas.openxmlformats.org/officeDocument/2006/relationships" xmlns:p="http://schemas.openxmlformats.org/presentationml/2006/main">
  <p:tag name="AS_UNIQUEID" val="598"/>
</p:tagLst>
</file>

<file path=ppt/tags/tag45.xml><?xml version="1.0" encoding="utf-8"?>
<p:tagLst xmlns:a="http://schemas.openxmlformats.org/drawingml/2006/main" xmlns:r="http://schemas.openxmlformats.org/officeDocument/2006/relationships" xmlns:p="http://schemas.openxmlformats.org/presentationml/2006/main">
  <p:tag name="AS_UNIQUEID" val="598"/>
</p:tagLst>
</file>

<file path=ppt/tags/tag46.xml><?xml version="1.0" encoding="utf-8"?>
<p:tagLst xmlns:a="http://schemas.openxmlformats.org/drawingml/2006/main" xmlns:r="http://schemas.openxmlformats.org/officeDocument/2006/relationships" xmlns:p="http://schemas.openxmlformats.org/presentationml/2006/main">
  <p:tag name="AS_UNIQUEID" val="598"/>
</p:tagLst>
</file>

<file path=ppt/tags/tag47.xml><?xml version="1.0" encoding="utf-8"?>
<p:tagLst xmlns:a="http://schemas.openxmlformats.org/drawingml/2006/main" xmlns:r="http://schemas.openxmlformats.org/officeDocument/2006/relationships" xmlns:p="http://schemas.openxmlformats.org/presentationml/2006/main">
  <p:tag name="BTFPLAYOUTENABLED"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1"/>
</p:tagLst>
</file>

<file path=ppt/tags/tag49.xml><?xml version="1.0" encoding="utf-8"?>
<p:tagLst xmlns:a="http://schemas.openxmlformats.org/drawingml/2006/main" xmlns:r="http://schemas.openxmlformats.org/officeDocument/2006/relationships" xmlns:p="http://schemas.openxmlformats.org/presentationml/2006/main">
  <p:tag name="BTFPLAYOUTENABLED" val="1"/>
</p:tagLst>
</file>

<file path=ppt/tags/tag5.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50.xml><?xml version="1.0" encoding="utf-8"?>
<p:tagLst xmlns:a="http://schemas.openxmlformats.org/drawingml/2006/main" xmlns:r="http://schemas.openxmlformats.org/officeDocument/2006/relationships" xmlns:p="http://schemas.openxmlformats.org/presentationml/2006/main">
  <p:tag name="AS_UNIQUEID" val="598"/>
</p:tagLst>
</file>

<file path=ppt/tags/tag51.xml><?xml version="1.0" encoding="utf-8"?>
<p:tagLst xmlns:a="http://schemas.openxmlformats.org/drawingml/2006/main" xmlns:r="http://schemas.openxmlformats.org/officeDocument/2006/relationships" xmlns:p="http://schemas.openxmlformats.org/presentationml/2006/main">
  <p:tag name="BTFPLAYOUTENABLED" val="0"/>
  <p:tag name="PFSLIDEKEY" val="09098FA7-F3A1-4FE3-B115-5FABC92AEDBE"/>
  <p:tag name="BTFPLAYOUTCOLUMNS" val="4"/>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BTFPLAYOUTENABLED" val="1"/>
</p:tagLst>
</file>

<file path=ppt/tags/tag54.xml><?xml version="1.0" encoding="utf-8"?>
<p:tagLst xmlns:a="http://schemas.openxmlformats.org/drawingml/2006/main" xmlns:r="http://schemas.openxmlformats.org/officeDocument/2006/relationships" xmlns:p="http://schemas.openxmlformats.org/presentationml/2006/main">
  <p:tag name="BTFPLAYOUTENABLED" val="0"/>
</p:tagLst>
</file>

<file path=ppt/tags/tag55.xml><?xml version="1.0" encoding="utf-8"?>
<p:tagLst xmlns:a="http://schemas.openxmlformats.org/drawingml/2006/main" xmlns:r="http://schemas.openxmlformats.org/officeDocument/2006/relationships" xmlns:p="http://schemas.openxmlformats.org/presentationml/2006/main">
  <p:tag name="BTFPLAYOUTENABLED" val="0"/>
</p:tagLst>
</file>

<file path=ppt/tags/tag56.xml><?xml version="1.0" encoding="utf-8"?>
<p:tagLst xmlns:a="http://schemas.openxmlformats.org/drawingml/2006/main" xmlns:r="http://schemas.openxmlformats.org/officeDocument/2006/relationships" xmlns:p="http://schemas.openxmlformats.org/presentationml/2006/main">
  <p:tag name="BTFPLAYOUTENABLED" val="1"/>
</p:tagLst>
</file>

<file path=ppt/tags/tag57.xml><?xml version="1.0" encoding="utf-8"?>
<p:tagLst xmlns:a="http://schemas.openxmlformats.org/drawingml/2006/main" xmlns:r="http://schemas.openxmlformats.org/officeDocument/2006/relationships" xmlns:p="http://schemas.openxmlformats.org/presentationml/2006/main">
  <p:tag name="BTFPLAYOUTENABLED" val="1"/>
</p:tagLst>
</file>

<file path=ppt/tags/tag58.xml><?xml version="1.0" encoding="utf-8"?>
<p:tagLst xmlns:a="http://schemas.openxmlformats.org/drawingml/2006/main" xmlns:r="http://schemas.openxmlformats.org/officeDocument/2006/relationships" xmlns:p="http://schemas.openxmlformats.org/presentationml/2006/main">
  <p:tag name="BTFPLAYOUTENABLED" val="1"/>
</p:tagLst>
</file>

<file path=ppt/tags/tag59.xml><?xml version="1.0" encoding="utf-8"?>
<p:tagLst xmlns:a="http://schemas.openxmlformats.org/drawingml/2006/main" xmlns:r="http://schemas.openxmlformats.org/officeDocument/2006/relationships" xmlns:p="http://schemas.openxmlformats.org/presentationml/2006/main">
  <p:tag name="BTFPLAYOUTENABLED"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BTFPLAYOUTENABLED" val="1"/>
</p:tagLst>
</file>

<file path=ppt/tags/tag61.xml><?xml version="1.0" encoding="utf-8"?>
<p:tagLst xmlns:a="http://schemas.openxmlformats.org/drawingml/2006/main" xmlns:r="http://schemas.openxmlformats.org/officeDocument/2006/relationships" xmlns:p="http://schemas.openxmlformats.org/presentationml/2006/main">
  <p:tag name="BTFPLAYOUTENABLED" val="1"/>
</p:tagLst>
</file>

<file path=ppt/tags/tag62.xml><?xml version="1.0" encoding="utf-8"?>
<p:tagLst xmlns:a="http://schemas.openxmlformats.org/drawingml/2006/main" xmlns:r="http://schemas.openxmlformats.org/officeDocument/2006/relationships" xmlns:p="http://schemas.openxmlformats.org/presentationml/2006/main">
  <p:tag name="BTFPLAYOUTENABLED" val="1"/>
</p:tagLst>
</file>

<file path=ppt/tags/tag63.xml><?xml version="1.0" encoding="utf-8"?>
<p:tagLst xmlns:a="http://schemas.openxmlformats.org/drawingml/2006/main" xmlns:r="http://schemas.openxmlformats.org/officeDocument/2006/relationships" xmlns:p="http://schemas.openxmlformats.org/presentationml/2006/main">
  <p:tag name="BTFPLAYOUTENABLED" val="1"/>
</p:tagLst>
</file>

<file path=ppt/tags/tag64.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65.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66.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r0lg9IPP9y8umrse/9AoLT5R0GKq+XM9pr/aTyOTf0wptcuHbHxeyqBm9svU01qeeEM1v0hpSHUgirOnAK/wuovcr/uZtxXIeFtQ7vmzJPIDXEox5eUtZhA29OC8R0gB3OooH3s/jg0BneFDilxzAixY8bSeYDjIqQ3/WrGz5o4Eovr/H1atk0TVJYX4xFESZu2XbAzZPo62Fl4RLWGE21MCAq+Gft0cYATgCoUN4mMikhFSToq4v7MoAutEAI0edQ4lLf+Hn2T3B1v2QrzeqLbFIV6ltyeOWkNVxzLZGYSAXquNarMJVYwlkBV4JriFzvJPdLQOK9YAw3PPHBF9uV/g0U6KlCQI97Pd11B5/GBANow/Yxl6S02DPUC1X6UaWMFUtSgjKQhTg4PFJPNsQLB5a8UlupAyyrMvOtvA8lC4YsIz9jGJz5MDO0yZ+yDdxmozZobdnrUUUU4NogHk8v+9Oc+Qh5E4HfnpD9AlRzzpK5iodBApJur9rBkfU43sTvLP3ZbUW1SdN3FNPfwoqI+yTt+VukAkJDrMAC7xGpPLIg5Z3hOY0gRhGD9x59Ue8p6uJkKdnzW2B3Zx3xyLgbQmHWJSeYp5xx7sX4YHWo2D7sZo4UFUQG8vJ/2PowtEYsBLa4rIQkVEpB8LhIZBxs/4vsyTFdoS37sZ4TVX04gCDnIAfqV9WrSrtht3weAwwWe0cUmnJ3LduGGae5G9aLYYL2+pJGd54gOHdprVPxDOMYtAzTepK7fs+wPXfjyhhq8W2Yo7/YmGuFI+QwOHToDaabCbBKWTJT3CKJWFWrz0Lc/OSmPauWCt9w0AxS/IX3n1fJ9I99CXMdbyemxICRv5cNK6Ee99lMNxTqZbFzI4PQdbYHHmjgydyfubJazuL7xw4NV5jNjv9gsu2yJZFNF4+mQ/u8ppgNBEPU37zjrstBqffGDYPIlpIlWCfXk3xGk6qDJHXiFrLJ9Yt1YGdI/AdiUg/sOGOv5ss1x1DeDAIXPUZXPgAQEvPVzHD7xfurf6cXe4qNfebEN4JyUzX5k0SFn47nRneIavIEFp3dgmXujtRGp0cZNDfW8pGYgKtx1n/u9YYBVB20b7S+R39exC9Lot136R/8IAW9AsUvdakUfTpcaIjPZQrlp32TepCmWA/mjmI9ANUcv11KitwfhS+G6f5WheBPfAJ21PoMO+rOAi5pUPi0bW3xoCjV6m2Tvh+GCWhEzdfJMBTu1ZUkr8XGDxU+dsuUhE45fN9ZUi6GA5YDWIniYZc2+fMUrFyaCs4W25B35xF/N6w7+wnxmpO+mhuVw6NxkEShJWpY8203W0b4w5msS/YjObvSJ/mS4ZYY1WxnDXVCgU8g9An4hr69m8bne7Lv03fuNXjjfEQW4RTKIqbyDErqCV2jHFrlXtSbobpK3s/JV379rM/DuMOa2c5lsJ9MHP2/fXgWUw5SP/P8FHFbfzU+tp11gh0GpsDknMIB+sfMrqVw03pwypcDpo14dDOQoVJOq4S2yjMrRT08+eDUkQzXbmXHcBDGTqWK0ZCffcBfyGErGmxFVffMdoI+jCEsJWgrYuEvlkB1yfrd66DDnYtngZHdHsf9fqe3TLVco7L5BS86/YR6a5dW9Vb8sv7M3nPDMncpJqAgNg6sODD/CURfM1Hyq+KQKWFXNdAyD7M3f6h/4Yx7pLz3dKDzXUBaDDhh0OF1TEwUvT4P+KTpziwX615BHhGua9/REkC9kjxq5prk2bVvENxhtBtXcjl909gUklaeElQCgPfEuz3zVLO3inXX4g4+8QREVSsVHuxGSfUIc17LKtWTzHgbPCjupEzcfpOaIR8wjp9cwlNK39qSDL25MVehNHLcgVrmIN/UC7Tn6/pmhkfns2q0C3p3fL+uV/Ut4tqpAwfp4Lc0EXTwbQ+iK60sUojaE/tt7ie9V48IqzKcvInZF1x21et3jxusPy0VF+jwkdyT7NECWVBDiaRkCBlFMWSZTak5qQI3JYTGwSKVd0FSoXOV6i69suzzj8joLJESTAr8mcsGRVqOalZR0ap9C7BVWUW5wLh/Px0CoW1brJdMtcPJngDtiIV/StVe2qQi79JlE9QkOm0m3oRr5k/k5zQpuSvuq9OIYUsPi5c+YnJ7e9ZALbz3R/ik0OjebduiFpI/omAU2153gvLecxwSmtuKACIuSHJUfQLrZhfkdxBTJd10QnETqV/WTVYgRsTa9LUWU/h2XYvVEJoro5pF0+9A9i6/SboXjXzfqLDOtwiEhEU/NvC32jdgIUuU84Gnw91pCAKk0EZjlSuOhdoUXDrZBTw7X1u9a/RXREmcMQLpXXC5pWjpMgHGgkaMlFgSvsc6F9Dt+FENAvrBSlwsc1uiKf8s35cf7T2xx+Tj6UMJ/kpOWpp1X6yKLWxuR8SouJpW+6ILU9fA7cKwTXMzeBxIeA8/+qP19jyiHvoszl64ZfVxKL1gGzu/Wgr1I3bY8L9VtiJXg5B4PE/F7onZ5lUNdzXaffm7ihpdEtH+lm6gN9OWW8HCPC9gCqN4U2VutqF/0iS+uWRb3GQKBlp4hA4TzStrDmER4sp7LYgEoF+6MrfophL4c3THwNt3wgPKXycgM9DngLB4nSOBcdeJOv9B5RSEvldsR3w7b/Zw2LY/5pqv30TY7dhIhdmGHVUx6mGKccjmcjIZ2xW/lm+TMt4q+9XX3yXA4nWdlZhQyQ2sbgRUhbb1vrdQRJkbsytHuTAP0/imwi6wbEdbSOQPJMWFOBzzxQNgHXmeicbUHntSclkhM1eThF60Fw7Xjuwi1zmvuTIMQyh5ofFM4hi/t0/QdZhdb7154ZIIM1PHN4kerb9Rw0gkRS0vs3Q/KybMlJZ+ouu40247n+9INqnJlPBHET0t9sXONCqQUfP6ORjTVAnvEzpoIdsBRwibIrweKFrm0MRcoi/mbDnteWtJkfJRipNxr0RQNJbASejDQfedp9X1RbOxxwWBWfdA82VXbNGlZdd9Wq6OJMyfBq/OswdFdyleVNydHc49cIhPKRvrJjDzG1hIvMuUNP8/5g6eMSnU2NBWepd4VslGuPQCdHy5iuy2OtNi3HdFt0mhZEYnh8C5c4GX28CahCYTUpcgZWuQyOE9p0ZEDTTqVB6OuuoraltF2zJ5ZmWxHqsKkLfBWP5rDWenf9ok7aCF9EvUwj3B/gfbHR7/USGUO0rug9RoDOTKyAL4zwABe97FDmkL97YjU1Dg8HT0lRRCLXvC7NWP4lRhfQa94Wa0ZG2tXjuLEaTrJq11iXWKwMUZJ9HpIaAQMw3CxVnw8UhYV2vJWwAal7aWWi0aiH056Y8DB7TkRqn/6MUBUq/IxBaMD+98jWKON/kSiVYqv46OGm8glShG7L/1wEtG056nMLXsrlH4lWfbX3Ta/c20NHUUPtA2f28ZvKCpSEzRtaBhEs8l5tl6k3xgCnga7or8AG0F0oojmPlT83XhN5YXXuALCo7upl5+INDJGyGeVidzvvRcTOvAmmPVloUshd4LfhEqjUe4yS1UMPzMbwI1j5dcE/8WDu1GurSPam/YxK8Ulz5CHB8dlvbol6iiJmQgRruiMWzhV1MGHV6nDtqXQnYsUyABt4Xvhmh5Zm8ITbruNcW4baNpuHBOa2gVQxuf/zi2PdBYZGmox73dSZUWxhXYpr6MOHTyxoiP5l2us8IUjzFda9Swgb+yGRDskV9gYyM7H5CREwibpYW/g3SWXg6q1pRKLKxIDs4ZV5Uu0SHl0UA5ndzF1hX+fR6eFp4TA+xk7Zxtae0Gz5eOoda0dF+Pq7Vn9ywvkq+E4YMnp8reTUUtj4QjlWFz+g1VXWAc5YAM9TkkLf4rW2wjOMzu6Hq9bReK81Nb1/BRVQLpy7wImTFeomZkYyedX2rz6+BOZ/DxECnPm2e4wzYGMKHpUi51lmuiPuF9UqFMIO5RWm/8Xr8+QKd1vTF7UK7+r0txkORJPEJo8jmryIhe8dNQG5+vp6U9HjGwE8lemVNLLtO+F7XND5wmsuJ7yID96wpcN7vTKkIu+Lu+aHO8iLBY2aqxkhlW1BGlR344F1Df8GAzXjHTcX5kiGLyKjf03kGWzjpxUBxgSTBbtReMWkhzWxvPxvV6cURs6AXQ0fDq6xG2X0xDetboSX276RIpop6T+/en96vB6M5gqcNFpgKaXtdOXuGMUiHS7m88QMy4bmtiy2P4P1lWt9zvRxkiljBHChoMQ05DbwZ1NelepaR6OeMxy5C3QitrRFNvkGUbeURtoOk0ZSc2CW7QBpqkW3PiK10YSf+GiEB2UQ2bupuxvlWF3h8yJMJFzkRyLBCkhzIO6lJtc6e9GF9xrVAIn9qKpSepThI5n7vDPr4fOOzI68VfwSW5KQ+ZivRN2IUfJQQcQGuj9WDHEFq5MeOKUWzOmqPEjjp0R5zr4t2nA2Zk77V2CX63ZjcRXtrIH24eo5kvgGIQhur7287wOiDCyRQj/BFnkOg1FVediRSxZt4JJRwgribU0CqNEgECzPa+rOLsn83h+MT/uL0PwXOWSVzjAyrQTb5XgyFs7BE7fZgSuTBsApnhsZBGozIWxK/uE+NA2HHUABngP8tSJk8xR3AbS7hpf3HKYBiutrWwGf6kK/WvNaZtgZNbNQCsismeOGDypn07m0dQ8iHk3K/nNOWrinER0Hg9OVIS0xxASGQDAohQvmQX0808Etscmb9RXQYrNO4lPoIwnx5XQMkPAk0x1/CIXUGexPub/GctsosqzWeVTbt4uyTl/0/qV+Wa3HxPduBQQR580ib7AYDsKfp/Khp3XyCVU8iNw935ccWQOrKydac6oMECXzwHOa4LqCZgnBG6YMy8DLCQTRdBTkwgjPGQxZLd/GqlZggRSow/1WuBa9ozKSJZ1jun/01lQy9y96Mbl6uu/gILn3veHh6U9D/B3EAjWFhsNQDJk5wNfDhb7xJ+D6n6WUl7Tw95Z1+E1fQjH4kOygtC63ueEM6IhGyIrUUaznt13Xf+NWJsdaiFNK0lOGNJLIazyiCycK+lKcZ/3g7qESrRJtPFMCLs+dgYC6nBsH1vy2o0nkbUnczutZMS5BHepOKmWPRLSd8mw4yXgmMhrFIhVoTL2ZQx8DQFo1HaRxGDRNFO6qMp5Kvhn7eX4DqldUT39ZEKvXns+sIXPyUmejFtspxp9o6KqzymeSLT9fdAGHBa0k31pPqFt8M7WScSTzO8U4lDdwhrJyQAyO9bRMYQzsPdI9TWOHM0sDErt+se5ZdaezXCI+Z5c5WWCZBTtDGpbRyeOZwJqxBzX/E618Yuz8jVkgIfbkpX20wBLQSamivEIg92s/ureCyw1IaHt9O7/CSW36iLG2TWac5BFoGLFVBHVyzlWV13+swHxAuRpzrkshCedC9VrfND5g1b2zgiQ/NP8dV6+bdHLONYKMvajnkhmK2Fi7AK4oag97/6g4gG/J+MuGzxhqSJaaMExVvpuxwVYOp3X7SH7D0zsxX7czn25Xyi5AB0oEK36KL92uS3CblQ/ojyw0oz+DGK8JumibCb5Pv1s1ARl5epBx6LzhKQVAOuLkR0xDLEYZy+L8i3SaEH7j17m/FZSDZJg3q1YJNbDbRL/Nen8jDN2kdFM2/HHMGHgWMwJm8Ua/tkCwek/0LnDJFm8ld9cZ2HtwgiqFFYul87jn4uo40U9Wljg21APAdIDWnZkKHyULixN3X1FwUkh8waNekcYSNqu65Z8i3eVAXPxjsz6/XsmbLZzpGWAwsYyKMlIkxIPcKi1BtYcF92ZRLiKL1OgcopH2FF9hMdyqTG64h4SWx3JkYJa3OQVrhrFodFEQIV8fI3xmnnkqtSwsoBJfgz+OIuShc6uMYWFNjXFXKzdXEW4mrmyePbye2/D1ATi0s2b8y5L0Dqi1TGkhAVnSq+SWUD6lhqhjGnFG/cdJY8iHQgJHc83Cm25bTvOsuyiXYHCgh7GXLV9EhHtUloN8UelWM6j6RGC0tbKIAV9u9PN6cBgHt+dfZb8d4U7EBeRiUiM1xgYOyTHn51vEbHlNKzYPMPSryG99PZiRQzqmezzJi3c4e+wvcciq+3NxCmQlI47d4MlfffG3KHD8C5C8nFOkWdd7/Ro47xH9U3SUJCx4sW+qxEm4WB5vKZKLfWD5nbJPnwcJG9G6De5kmuK4GUrpGwaCgZ/6kg/nhMS3pvp/9iNuF0vf7zg+mhNnNWUZIN6/i7ar+utHJsoKS4k6w5n7Cr2rB28cY/vG6Vq8bGOPofDg4k+NfwIkEuoi5dukp4DP6E03W6iwb0PRv1uqfPu34tmKPYblmBC5Os5gF2coZEWjpkHDDigGK9aCF32bCMKERH9oTEJjUd49Sy1UAKD8Pl1UKIuKehHNn8+1fCRVv/iDAVwMJvxqe/1RQz8BI9v/ObbXLpWbPqU0hIbCA8fp46sogM/uLJxCNFtE24Og0eVs3giPoMhR5txqJLe5/eeQduyCXpa5NQEAlDrU9apnQXz3rD+rGfA+MCHKjB+OLY/cBFIbkYSI86mW5fZBxuT+bmZJ3MKr7USjBRS9pRLVbY9lCC5WiY2xkLbMqN3fIxDshBJKnExnDhmkFdYEmVUUXiPFk91M7/ZWJ+/PcKFvxILYNV3Vz3hrH6mxWIdPkLtxNacB3mgp3Bdj6JmDqt1censW0YrOpFcan10PgbzRGiRE01ddO59IUOmtVdLbDzEhJjJtvAX/BPCLjwZW+dVXiVNhGUkLF3B9rsFTxYF62tfGJAUyeNiDnmhaljKEFGeMnYLK9Q9Eg9gT5bcdM91+t+XkK569mm/GO4C1KKVuYFdTrGmS56IOMLLmjnoXmyyLI0RIFL7NxnTZLvt/I5SnsYNzDmEmU+Bf3lAbVh0nG3KaIQ2ObP3UCT2QX4F7BwQYMXum35osw2JT77Aypcj9/IxWuBih4eGWvJJNz/aiSuYx2bXN3c+GuoSqN0my4JRCH8E9XXJsZnlvTeT3PJC423FwLfhRyWpJFLP7T2SAD1udPZTl40V9kEQQsoDNU7HNlshos6H5fEtuwvd8EA293xKF9UeLfBBSLwDWrGM4b8F/+yOUcX8aTD02uZ+JCck4LX4MoNL4tGXNcIQ2nQ0KcPocYqWmd1yJCVqFFmuSu2iVPVK3edRqc05abs1v4xNIsTxyQbCc1hicx9qFJAmcj2Bdg6aj3eDgn8yuzFYQFn5YiYfXbdg5+jEQjFbl0o2tzsLBU1O9ysyzTOqcQD8LO90GZxP/sv/geK1IXqsu6bXrD78V89vgXaxK3iwdf5H0IcKoRmWTuCLx0OXm5UAb02op0HyefIEjZje0I+GjGTli83osqEGfTZHMEo/o8z7ITcS6nkzfAre7M9+8Qto/tYHcsF5XHhOtBJ3X4EFZOVrWB6TOGaID+kJ0uCQPLFb7nqFhnq4EZiY7lCT2o8PXWz7VG8evoaEkHHohf8oTgVkkSCM7G53kJvvSAXxgySs7PJL0vYsIfxuWku8489Fgs09fk/td2sAssG+mlzoHXh0IhJAMeqhT6A8zu20qe0scWTL+O6lITdD5mI48gdxxudBRaymEN5g3gCXlGYzuXIkiQZXB5htxwYWjU2WipsQlSi/ti6Nx9COILUIbK5S89JYVi4vIZrWoMWmA06QbKyIvM8xbEnAdKdnZcjanDgCk8SUJ5ft5dzprPN4Ln3WR7cOwpriBaItR7h/al0/Nbms7NDH/npbOyFBYulcBcgjGLUQ7uL04bPQuZwh6TKwWSHROdmC1GPUkEUARm17HCAXkhZRCogBlKZYzBJ3CyguoFRL1rcxnRatbkz9NTU5rbSHwzDb0sPRPD7uR6YIhqZJSlz2/9hjSq8M8z/sZXAYxaFDT+qH+y+FnvCet/5GjBJ0OHdGYPAALR6JcqP96IZWwAt2RsHit3gRaeHnuvu++qL4DrpptFLRQ3QmB5Qt4enCffp1HRgf22UlUkTS7PeihMQnJD1mLKzjwJ6mfzUXDYbC34QCmPaR04WsgAWuQmv9/NX7HF/+PUU0wDgcpY1o8wwKuaVp7phwZ/RMDsw/RQYLI93KHjnHfrRYPAVt+8C8AQqiqge+G7usBOItPrKdh8OgwMZdukqQN0zMQp8drx59D49B6uCVJqMB9SOC6QxLa17VzbMdXl5f6rA7QsEIozu9ewk3FLhPyaqeGKkIHkCE0NwRlDGiC0+dLFiC9DgYJYDuBaaNvSEznCnkGR27mM7Swvzl0rkOfuPeFt18fxLCOAA3C2HyGVFEMQkSSMyxuQBPdMOv4tPVmBRr3F9k8bOkw7sEhOHuDRTlNwXc/zgwLq2V8Jtb7x5CkqRdcI3AqdN/6sOeEIGSn2v4hLtDzg8o1LQkTB3HHE24NlNd0pI+3GWog3/fBKx+iYoFiUbhqYeLgCK6XWNKVaJ0sszOTtcWrFbYPcwHCFVdrx+eXWUQIZTkF9BgrWYsqESeyJtPc/hvlBvZ0F7hbB8HR2jp74+zyKn8Ko34sipno5HCRNXrGHwUTA8D7vz+i8mnIa63zm6tuJiM/B5u4QirnUK19tRxYHK+1n35Izo/FN/rH11XATX5JSE/x/OV/csIQ9ku23m4PZkon1f/K+Y5fk26g9jOOdm6bYlFi0TqGgv4A13YgqDzUs3VkVZon8u6xKgMegfZgHH0xDi7k0D1rJi3ci0Tq7vFQqQYBDLadhOgkiWBBwoGbD3x55iGsNMLLJbhvDtwbOPBHGOjIBM9hGkWya2CPRyOY/fBou+RZL527nDdN/hl5Tyfy1K/NFJBc65N3M+2qhQKtM0f1IvtOhYzNlmSBmTeFZiSgrLBHlj2iUY4tMI24G3qrcIqtGnTaA9YQtEqKkIwXu4hVL8X3sZDXlJ+8eC2/qEYouQ0kmLMBqTmZ3x2Shmkt6GPvvrO8MBquBpVVfcybZjH6Stp2bBXiT3EP5xdErqa1yFGVP1CTWvMIIpyHkAvkVWs/6U+oKQ5k7pX+nhSTQpBhuB4WJUaWnKz4O5h/oyhMGOmpnqe38S2kQt5sGl1wpKZYnfV/XvmmcbNodUpJrK/p+KfLFeay2Fdr+mLl52ceAFR9KQtdVFeVXwF//4StdLTH32hukrClmJdaWdPgLynysUifLsziDurCzhCu8JIuK997FuFEJPd413pSG1flVWq0Aq9nL7gjo+9UjKkhny9yXCvsFqUY0h6St1vtRTkOhOVURtq63x76Pj4vKUDGyackajrL1URcuvf4yXqTKK8rqVI5s1afxbdEr7zKNFvKSq5G3f4J1kbe0Gj8ECdYz0G9VNtYwjO/0+CgSqoU+1YBhnBvxcnu/5goQ23hZrnb0wtlPvzg7CsLvqJFouBVG5BYXUcIx6LtArsM5WKev4Vs4fi8ThhGrrXca9eC/AyI49Uttlk0rp4+NK7EkHDLBDB0vtN9KP6EOJBQwdkKUVx4pCFG2kT5ZWUidUi9Ej0YvEkCaAZVpdpWqpF70UZxl4Hv2cDFKDNPkwaylSYwuRDi5ZX+EFT2RXa7vEkt6I+sqoGaHznhQQS4B0qSMjiDkVK0IS2Bwe0sgSWMmGijbdJV71ZUBeSHRcBBKXp9BZPxONmwziuru1UWu65sspYrIlLRFhzMJGYJmsOBEytRVfiGNtt18CZPn6MIuugB1eILnchpjVNb87DyHKXdYR84P/6x7Tm/yLvi81jhRpZf2W7Ejny14tzk8LJQIsS6Aoz6eSKtwCRIHCYWKIa2H+aeb72vT9Mekxg3w3ahwOXY4e5wSQJ3TQI4SgN3j2FLK5llkuILk9hwx0ncNUkPjb8yO9nBY+gP9kMzS6iRcasKiSD3kZQx9HErMs+aJ2UP3S2+jZw5lexRKJQ2MPqqgrEMg9MclOGMuCpHCvKm94bGLCCmvUZOqSeZKBDgcmLKeijvaHg4kCx3KK5Fv2e/rlj0VpTf4bf6mzrigoDiWNhUzTiiw2feoHBaR9628l/rT0hrXU/+KJyqMQ4Q4SSfrhPC+Xeg1rMYnoBrxsNs4SyiZxTEjoMXKXTcAoKH22wO7i66by2JFzEAAI3k5rv4Dh+kD97ps6WA6KPQRp/3GdozmMk/5frWR45OpDiPu0Otjp0sjZtOWhP4bnsQQVK/7mQNm/oEfQAQf5KeL2pKdpj6LXgSIKfpvmNOBhTMaBYDXclDqCOAv59A8oXp7yEEq1ogoUxCh8EJs7MPr/b6qSnEepV4rL05oL4S2Zx0HVBIgz8NxzNf3PKg0Y7VBy02EuvnkVSx6QXuLI50mdbjhwYoyjlWWOfCXIoNCOtTuZvIr3aEZ9g5tU+eSRgERBNzdkFb30BmQvVuhSss24Ndr8M6LYd+qsQgWG9JYilKd0adKgIXDfL0OlRQPKLiOkIubOClE7E8AOrLi9RgusMDC4ydeb26UIzE5nLqV5991EzBLnu6zQJinNhwGnJDNBQcWO4Fyfcb3CePVi1QsGfQcmZhcA0RslK6xrbK50Mwk+zXi9KIQUJvsZQgGEdqXLMGBc3uB56i9HZvyqydw2TOoqyBBAP+LpdZlMQMRwJgkaRkvgPlHbjF1lLlnkf4Kc018Px62xeM9WE8P50dI8wGhUMdEsqX3oqqHQa7r04zqm0rxJ3XwFj+9quSikRJP9qFPBGoQEf3iVGDkBo5ilVIdBLOsrZAx3aLjGecDJDvpoG79Aa9vooXj+rLUX/T+ax2gPC5DsS7AQcer6jQyYQjv7GTdJ3DAf3zY/fbaHGeIY07pCIQz90msoiwK2UVPJ7kHfpCgLQMpU5gtVkGRxd0+z/LXDOLKOzyARsALdmsD8l5uisa41jGWY9/705nGQ6xWd15DJVmOV7Tbq+9ZynQVtGl1yumX+WhRrCG8Nc4BlFdfX79PjpmGfVRmN0Fq97kqeYAqf2wvAVF8IeamSJhJI2aqq2QWhZSgD4/udv5Pr0CRMkC4U5qqlFT9RDQZcnnrmIn1nboAh80GsJI47gd3qHoxJ6wp2eg2onP38Yn82mgwYcqkhJeiHEWq+tr/2jeGdq8XD0QDvml75RNBU9SBgvPOd9uoKubmrjUyc6Qaijp3+kloVbtRk9APGyTJY+dc+Vaq6nNt548Uo/3VUEWm/6GPZ91IhGJ6skGwx+QAqd+0ltIjfP3aInb8jU9G+tt+kJKOCLp4g+2PfrCYexHe4uAa/1R2sPPxYzuTL3iQPlkxqxXbR0vHuMHNWGSIHR9zRuqUT+cA5qXk7Zzr3zHchlTKfVkAD86B9GHWItQ3vLEvXjE3oZxNGNGkSOcq2ZGE/f89xG2aJLYegIqucMojZrCpMnLbz6rIYKbyBbSsKtEgWegyK3pfWc/+NyqDN/ZBg/L4RIIhQ51snb1HDSfPZK0rJhKs98im3UleUgLcDl8GLXfrrgdYTWInst1A2qXeeRE1gKV3JEfE+ZNbYr5UPCTv4HVQ7E9HA9aHCQbkxKbgUsxP+EdU3tXFS7jZR2oeNhtV1s4uGMA+q+Z+J3GO9oUDQRw0xYVZVahoQe6S5ornUQ/Yq3yANOAepcIgDgXfVoHQZUM/EsKMFR1SpG/FUVxY4PNt13TvL5QrqlnLoOsw0Rba6WqIkAYqbc8EfkcfjUpea091pTMx3UH7Hck2kyiDA2tYqA6RvUPwEn1oembXQpkSSnb14ZEHC4ic34efitixAwITN+43BnfXVJ2HfizcrsQ3uuZTsP2t/4z3IBDVxr0qrP+ZPNvM0E0bKj0nxDERFf1zwBYvhPMWqZWzr6tj9KKNfquFl6xCYEzuEaucdO1hnvCCNuRbOdyZ6A0fMG4XacHg1cUv3ptGjheBeg98n3gGWPBllex3u8hSlU61MK91DHz0Q4JS2ozmXoA+kh/JWrymjZnEHSGaWSYMAYx3vt+mWB7cxxR9JN2AIWAtlbQ8+vokfjWulY/ThEgRmaAfRnFHDUpYKXLYdRnM7nT7a3r706/0hfVcOygb+Vbs/TRclX4Iyd+p5AoMgkBCMGPKHmCvwEqNJRKE6Glnoc6xKLmWsUzhMZvrsGIEOgUWS6bCqO3NNIOuc0x424Yy0/XJLPG/8093AlaObOKYjnT7YVYV8oWeoyGlU6bqSyRBb4/ndXz86lLjeiLv4whqhC0lTEHeoxZZk3ChiklqhT/N7y+RJiNXlFYkRM1gzpdU3GbixH1vE+hDF/JfcPj6ercgd/9goTND16jMJVZlMsSKvZe9r/YrQSlq9TeaiqhbI8Ob3OKU8XxtzWawjFeMK+OM9qCielPVpsMGcP+jKjKxchFMTlIvu6+tQwOQBHW2lqj1hzJSTZu0q6T2VEAheqyi19nq8bIWIm/dhJa+OsaDMq3AHUw9yTFHoperf070k5oWMQc/GW6+F+iGj5XTzaj3d0M391y+WyiwhtAy/9nt/6mTQbMTIBr+QhemKWUCMSfsp8AgYNyc9a4iBTdgcNuyChGA8rpb16DZIUn/bM2HytBN5SGz5o4Axd2822QqzyZ2NglpiZAMaNhmlSJxjSCMalkkDMgIdYgl2S8sawNtOVmSl7fUdC/fhOJ/99DUcNZ4EyFd+3ZDzK5Evf4xDKl/zFjKIPD00wdTYEMa7F38fc+0Tx3jGpeo8F65dcOwoe7jqH3JHLaXzntwFJR1bN2tCf3QF1gbq+C3eHP8gr9U9cOtaGvrUAD24sPGL0GBzNJV6eRKNYfBYJStPvaKuTOahGv6wuS/rcnw4q+/kO6uauHsmGZBAVPTioyLWDuHJAscPvrtYX1pILlqFY5JyiXJrp1nAXB4phoJ3LDxX7k3XegNnqfi0LR3jfrknxYJk6iSowV+jHt0j91uC00d2mKhzCpeq2EDhLp9j8XmgHSJY1ItJZZDxS16TzSQqVi2lHdB6LUk8+qSBVItp7+nw7QVM1QLQDHYV+fEvkR8Xv2Asdkpxd8E5qGtc7YjSB+lHY+Fy4tLgTqqlHkI7kT7OdjPLjRu/YUn7wwNdvhu7RWf7qeh6Ml+qME1MttdGFHGUdm+RsLE6WIkNyYR78XCUoe603RO9kezEUcW5gbJQUAal8LNtp1ODO2WAzPYTEtkGlAkVqMBnf0umWePWb6sFEseEvTuptjSRvu77WjThWyDNI1xYW3TCLcAQ4J5O7mNsQXq8zWz48W7zT/O0+MWPp0Vd6p3lP80fdbc5cqUwVcpUqlfpWa5M9TnKmlUFbeCW7/3lon2+ZawDY6k8I59GFfhoO2R02keJ3TmOgzZSOP6amL7zMfchskcaaGEWjSxaJzmd1z+PC4X27ysdJPNbQ6chAgZ52VpNyMYACeu4EP5N/zdJGzeUUtrwJrru+tpO4pZtrDV4yQ6Z12WJ5RdPrB8R94aYSNyzIxiDVZoxs4+n24mo1CW9jk09jguabT2bq0vc7/quz1SABfNkGOEMbuweq5GsC7FomKPrV/eWnkzPgJXoGvjfJCxP6FGKbdjXSymDnEXKsjfq3z0BRzY7Rh+YdhvdAHdJ4Fj+1L+ue7fYux1S4B2bsj64X6l9Py37wxqD6+3Flt+lD2+8P0+85MBAtLe50Uhmw6MNTSJ3knJEVsxETRmTOEbtKewY9ByCkRebxLw4h3Lru+h66UapjZA51dxaEBLPc29NOPtr85C1BrTHya4r2QgAsLbVPdsK6AVuqvAHGIgjf2UhS0lyYUQwQj3fRbNcJcaZ6jDenzS0pRVZa8pOcrAuCbdkxeFoqc8uFh5h5i8iH+UJCtn9ahWJ9A4lOh3e2L8TGVFKiVyToIY86yRNDU380+/sqVCIlM5rwmQuTfXedG8a9N5Cqi757uZ7N2QgelBqm1BqgyJzp9DcFrAjXBVjqCaVPRkCTlmyWD6veTCSa7bhwFZFvAqjxaGs2sqNUqhNDX2mElkpifX6SPRsUqS2WmKKaNVk0k45YLm5VUyno1pvZcZDQsqI9QfX4D0q2M6n2HOO5F4ff4S9iwf7eWFJ/mPqicXD+1v/qXe6AEahNkEmMd9QcE/cU/iBT56wBleDeCpsqFbXig/M8vSs2fIohX6kcgcTi5cwQjQQiMrrVQ2FOFqnWtKSGhZ53Px0yuw+6i4wt7plI13EJHs+JbverQ4WFsEWLvemj3TUlpP4tGoS9GrwdsVHCCBVIaTxYDHYt/Jub5AuFL1KjzDNjyLHWfWOjpusQQ0etj7E2ogamsHt+pkQd6pwlkSa0Yez9aEQvF2t5x+/BthINYUQ6cLGytlTHm8lku5llvkejJlXN5IpsrQLswkXiipVyRQ+ov7cf0qkXCkU40d4TIQ6gxYuNhiS6RidXEA4+vgyLktLMDgdJAIjj4fAGPXeffWUKoB91OSgAJTIIPZRQhIlst0LVaDauhC5BmfnKI5cc1JnNuzURCHhKtN1SiOUEXDxmONWi36tUyTKFIHlKIPM93VFjruRIPHTwaZWTE7fLTfVjU5D92+LDezB+BsctSLukXJR1XOAqtudoh6isHlk6S6Flm//qSR0AMzfwk7f1eBVFCHH8k3lRJ093ehHfRaGeLdUjxBMjweZw7yitbsIbKTEhRjIE5uSNV+MoUZyq2gQ1J/l/9/nPhpP+4o9J4Sgkib7Hpy+RRaMuR2dLxTMKobUhpsmFab3Zlv7F/515jtC48tklp4kNN4I7Kw8FkDpBh/iucfvNQROo7C4+If0C0dj1dNpor3IzjTav0Dkcez+i24ccMKHwqYCLhnx/Pt5GwFoYnVEdyyrpN/eSkugaC9ofpPmSTlQv8kwNi5ZlvJceB6VVQ1jg+ITL9owVWFgI10LjV9tjPznqUt3BDc40LAYZek5VcI66lB6Pan/yUOeHYFI+bMBtlqZ1abN/Mp9G57v2NDRI6QFVaEaq2NzcbGYvTkIgVFRzWoh4LX0kP4LPth282xsDi5GBAlJF2VZjUzmhPEWX57I9kaMF86kUy4CRGWuiOONEQsjo/hPiQmHXileWRBm2m3pKlc8dxy3r2HCgBMSWCU2FxGv/XG36Qhu4L0dax1A+/8S3Xc1CBS1x2sgrcGwWAKoJ9d07OoDvtGNMSEp/9n1VJ1ZnvmPaDj8GKGRx6qrX8IXQG4NxfRAd5d90YkkFlDoLg0f3YVEmd8/HezEJ1BQ9M1fXGT1sZGtHqrvAEjHAdBI9lIgQxbOTFWjydiEENxpXyHehHVuqELBfgSYuFpvwZU5oOWki7nbEooxfudwJYTY61OoldrbRG0BVxaZx+BcoWe0ewPJTdkIidSoSn++G6lDzGkaVYN8gkY6lSS/1FXo+TakQR2NOPns1ia2O6bGhjhspWUHnrVOSNashQ7Ua/vXAB6roxEbwLZQF8+DSX2BeUtz0a18dsZ/eOU2UqiCwXOzxxaAPA+VjKRQHFIBwYOVrXAP0MoB2Avpt9WM5BZFB4lbDXXSJM8jvSM/INHDkSWC06aF9xLtswtzBjVDLWSWpq61FWZgmktWg4YF7zc9rMhP2iBaW5qvEkrYc+XDHBtpzFfJuNPD17s07n69dsVrD1/9hgVhZ3g5yUsXEifcf7/M4LTb3XJWkrYhjl28Tdn39wlFJR6ZMkTIR8Z/ZcPF2b/7Womtr43Kg2j8GQjSgaoOqaeAR3y1XuCLuI3u5XtcxSftawRwtXq06OToBH09eaVfOkmpLATv1YjKmuGQn8i3U0d9fbMS0TooHCVxbyVcGRnOUMhBKRW08v8TaRDtCBaFciZEHcguhYLTmv6zLRbRg9LhK5dL4RQn0T/zrMiAXmEUpvAMS2At+SF1w80X7zTaTR4q3/+M4YveLXw7LtHIDvv5NnimMd38LBMgHlI5DTpjITAu25LzXCi8/Vv9SycI6GEr5Adweu8cgODzY9RFuKPsqPtkGKnDcDSd7kmbWpqDppNT8yseZWCnALd9gz+tdjbSIV1qj34+iErxI3k/slAGFacZPf7I0DNdAV4T/LVSGuX+9zzPHy7FtR2NAkvQkqRDs/SOrFwW8ayBenUfmUcObOx4zk/UpyoK+1zbSvnwmlEkeSPhlKUogxrGLy8x+IRt44oj1oQoaENKIfGhxAFTFrRe2eeV4IilyfDksyGziPiyYzjFx8ME9wP7nrOgXemueg6f67ieSMLp/+9MGpiK9z8q7YznmVtYmeWOUrxq4K3yKBzVUly/8F28839o6Yp1UozEu9Ro2fRWzQGed68zOMDEWVZn0mDloNWSRTbCZbW91fL2VUZGVM53VFl7QQSt0MIeVLIaTdeftu0fcCanSNi0aAomI+SNB+yuP94COhFhU13LdGVLKz7qzhvl8iIh5FrDr5MXvDTvuNV8e0/G5Zq9Do0ZDHwdoKkwZA+CNUKCPWK5wJWOlr6fnAFd1yVBwZwXYCprxBhzfrfMpITxxBphWKM/U2iWv78ulF1gRokX37FQh6dvuOmHe9nRV5h8ukjuF04kSGXF7GulYj5mst/6godjx9fDPXKA8vzeboJfZVWE7JhWWDdDtH/k7O4bIZIo0w1LLwlStc2hL95Y4g9b8qBRQbFCLhC5zqq+x43X3eJAlI25NcBmR+jVNJrmJl6TxNbvd49zL4nRjfAHJty9nNgLakLTTzNF+CuR2Ct2UMyYN799Dbp8dUPrAyVqvExaZFIwxGD+B/yyI/VkCI30WgUtvAJ2Ho8wp+AsmCcwHhJAuDZRD34uMdmrUo7WDyHj8TNg96nB46dzsa/m8pRIQMU1mz0ffFwdRveYksGsAktziCOzlb400RlfJPlqgKppmydMPuFuQzNxiDyhCGHxR83hemwaqcUQoK4T02TbsR7p/3G+Iu3LJcoYIEZBrCKsxZSzQ54Yy5kw+iz57oD9FoG3j1eupKYMoPiYFNc5RCLxE4h0i6id5jncMd/v6vVqU+blrjyrvfwfaLobwYVyJ2sPK5nad/CvPT/P1ySz3tqcz+CtSdCQmlBzaU1tHucuc4TJZco8capPXFav7tUbgybJyZodgpAgJw6ozhaktKilsgLMyw+aaJGV2wYznRmg3D0N1NdUXCo1ZlJWPcoAedoqm2zfplZHvaL1kER7qxe6k1hiQhFnbmEjtOZqmm7xRyVIO0YW/jtrhGovWj+S4/PzzLiisQXcYiP+X8RAtt4SSJPRjSC0YvMSlUcJ48MxWs4OWktZDtMbE7T/4BBWnNzkYzNNvyPyzfaCkK98oJBdoUnUw9/9gLvVTaFmVM8nEPogoDX9jF6sfZJFfvujaLj7/Y3QUgS21ShRPUhuR3TANLaCRNxAII6ZVVqP3HNU4e1Tc1xkk+gzNlAVriSyGGHu4f0Eq74o3cMlzc0yvsgTDglLllahO//7pGHeCgPZnEC9toHF3qgyQdqDolhfiX6JnIpFfuFhkJmHpTkktQSGj+ixpWUcN+X80yb78wm8oKIXHduUzGbWlzWIAQWWbdJmk2JYOkVJE1RPM3wNrC+R9IaMbP6On2hj0NzhgqwinFrxM5nWOIro978biLOfoYQk74hZlVM6xdT8Y8QD1d8v35mD6P11/BPVMz9JolHGH4+vS2KRs5wnlRtuz01gbgq1rCowjm1k+rE0PnpfaLrNBmnj5LDts7fiorNZsqiv7T9i96inkmG3eHWACbizHKKu9tJCTRtBOvvSb0LZmIMfZQDYwKUdj+QTN4q9E6FW4HbC9MQ7ZDDgk4roFE075FWh/VIfurakPE4YtiIzPeN5oIIOJIwUwoK8LBP7CR2XD5+o8h6i5nFhTg58shZtdS9FdET1bj/SczFYc71SAteYJp+MJk32UieXPbYBexWULs+6J3v5lLsxAOc5iEdLR3jh9HPfk//MfQAng8+APCtkIdYA2mRQMNKl2rKFlrTjaiN+913//P6DLU/PcHuwDTtEJqXa5GNpkSzAmcqY/9RwY7sQuT2TunNmBx3YgymLGXIM698+mHMopJMcHgR2RBuFopkctQg/RUeD+t4fxQlMBU8WYCNzGkRFmWlU8ZnaT3D2vFAWfG7NHLAuHKCKydkDvGe092nU8JPLS4GaRL/Z4yv+qlmR5TY+OLuxpOq/noLLR6QRFlEKTSKvMJquAKjWj0hkWTfjhrH9YohkeSd/4Z9edpQKc0AsRSBBDXPruxsY89AIRzZHNvhsBvbmUPLTqJtw15yzX0+eNTME7h7fSru9A5GBm8sXCPWKsD1QrsoyD8HHTJ6VzcfEUwQEmR8MWqKgBU8F5U67lM/NJVcEvkbE31lA1OYfjlRNjskqUfaOGSLlu8Z4Zlsigu9Ob8ocUJGhqmq1PunNupAdggGl4o6UPgtFV6b8Eg+ammiijXSZV87Ix5ESsJR7yob+/AOwvCxzrAWz5iNrWjdXK6PeGQ9t6d7fwTaIjz1ZLyqhwNPFkq2u2CMaRs3QU9h9uOG3FvXDSdhwesS1BCeoShXkamBpo1IhVMWR9JLMGD8AtDSnLsd5kLVyVod5sYXz1MYKTq6R/8C9HC1d0i4FH3RsMfDrasRqalvAX5Jfwn+lhMR+XNiDBC8nVfm7XFkeKDndA1L2ze1/CF2WZsQvoR0lu6EDD4IWOfQ/pOMfOWOXt9X/c/xkPWx5nPeajG5hNh4XrSIQlS/MGN4mMpSSZZaTIbcL5B5WmaVKfWoUY17N9wAxEgMx3O0uoz5Av6EENc5i//UM98TrbZ9IuDE+oE6Z85bn8+1Ky7VMy4S+rcIirbXJo479SAuaO0beR3Euglg3lLoz7wG99eQkXaNbKCWiHALpx/dMKwSqTeFnpu3kfnvKtUPKzDGPGYwbi2Rjtawj7j+LH4iEYG+6edk1tiPAgxi/xli4GdUcQ/BprMr7uaaky0K/nXW4pQv4JwDVv404+2P/bg8CrDFVKxdKujeODsRHcpRYnx45er6I5Vlx9ASI40MzcYKNCA2mLRyPGz0S1fnPHNXEC/wUr5+qUIQJoiAIlCrRQYzKpKPpzK5mYwxtcKfsz6uY9uv+uua0Y3Dgbk5kMhKt3+eNXRHioyjTLE185PtqLcZPJ+vGxvW3OrBchpexN8azS5rq9dH/rvj2yCsi9ZfhXTCGvSkKA/uEdx2ZlO4JlEwB2t33OyZhRo0iyxFOWEElFH3uhY5SNo0LqcnhfHmgCD/vBwFrxx0aU+phwExJHoycvM6xy372gh61SVDBsDhrxSwsiRvPtijETNNxqECdl8RTlEb4CniFkBCNpBoAvkNhMRdatEU7AHXgNjwPI+0lvxeYupnx3oZEI/9woU3xv6QqnJ6eeXRKM0oDG1U/5ab4QDPbZ0MYCWxmbPxyxO2myhJxsHNXom2UEUeievGWjKfN34ZznO58l0jUWYxnaoaGDNvkgHqD5jwSdNmJdTUmOrfgCiBytYN5DSLjKzWNcZcMTMXe2VNTI27gvI3qvnNMXDyEftkT4GRjCA4NGrGRwP2MKgiH1jFZKAqlJ3uowgr0LzH5Q4JUWF4Q7+qELzQDVsAA+8BultV5Q3BCtyuY234smkIspr7fBnFgBYI69AIh0xP92J3I+BSGfB4uqQaYOAMqDBMi3KOcMQT9KxJvSrjgL/w5J256qYIcWk+cuK72y9/HOWg+fcwdHI/s6sG8oMm1TXKWRHco1q3NODGVMA6NpSmoExCUwSzppQ0GR6d8BVbbU8UwIZGq0z1/99jXH9yK2aDshtijJrzXD4f8Bu4C00k1oET3n9Sd4kB/PSPfgyp+k8Jfmt3k6BGVcABaMnOng6hskJ1g+DHyyc/z6pDSBxMiETj/c3jgal01fyDZfO9UlVGdE3tWpXKyRKbzWXSA2QIPWEkLI6iucQvIl2dAfAQLfmobdNvRyEQtrAcoj9aOmK08vgl0wMVYVR1iU6cH7zqdBATHTO3uUQC2r//u8cnG0YNTxz11/d2XguEwJ5lx/7lnj/SlwtbzjdupglHELIw06Txf40MB1j93CxYmfIxHJSaoyG7YlHpCDehE+feDAVf9ipYzT0TGYIfH8nFRNH5afyrh73DtanS5bVNzIJc1XRe6JzcgGNyN+BqHmauEwHSkR+0BatVKwxHWMaryDp66EHvJ9eJS3TIGOZydGva9T/JRt8CCjVQ5A/34n/h3/6INkRcUCHaDxNmSKXSBAfwfLY0J2AAwjKtBwjCPxx0oP4t29/Erwbh6eAl21+6LJBE+jyinDufmCAVMClOhmDei0cirst/oD4CEAPYTAcA2HuSS1kdexUZW/HHINl9VSduKCPY0XvAAmXQZ1Qf30iYm+35+5ORas0+FNTB0AZY84YIUvABxRTicvaHtDN9pBZUIBruendnzQ6A+75mDH0TR7VQP4NaMUxByeIrYzT6i+tuxBEaT3LeqzwSqf5m1eRRakpbsSwJjLMT5Rbn22Azda3Tr7ihdY003sAj9ZwtgBZUc6pEuSNTw+qFOHX10P0OKht9eKjrb8JzqZPcIKe9y8VcRdgC0VFmDMQz1hAik5o8MYoXDKXinOfZgV0PbNmZkxeMIQ5iMPsyk3HoRdvYKfdaxUz0PRPZB/desoMubqegqfRmuw2LXtzYZHkT3VRn9IkqXEGuNE0fcgS8x+VUoB1nHuu5YDLRwrb31UB3XVwHp+QyXLA8c9hAO6Ol6P45ZPTqyKy6yPH+DynujEmAR1ceJjEI8L3SMr0JkLst/+/CzPOEQuEJLikEH7YyvWKoNZe0AekNPF/WMU6gvSEplIgeSdQ+MWuAnlSd0AAkuE+2+nLlBmwwGkGktmkB2y3lWijxa1ihN3TZKdgIQgzrXshtgv/D95Z8xOdYu6SX9AteAOLbVsc8IK/GgR7bW5/jn2eOmxolqznUFkfeSb6iFrOnoWBCUd6v12yYAPr7IKRcvnndB8FDNAE7Xho0iimFbW6keHjbGhmCNLvZ0sF8zv3IOZdd2udguk5ZAIFSl/T9fTSx3MVLpG8XwlqodXhZGvYu0AsUrCyFtO+DZ3+oiKG6eJTitJLEVNRTpsbShoUY6bL/05hwsJ5edGl8eDmyIgg8PkUk5utEh0k8V3wMry96jBAeV802EJ5iJeA3b9gWNxckIpm37zRHvPIz7Yzw8g+/6j3dahWpGj8sFkYrpssnYcdutWSuQVDhpoCIszs9ff+TisG3nnGYzm9bmA+BffI4tZwcW13IbB+KVh1gr0fpRROW8+kFYgHipqyveg3vxCVBPPQOY3GcGXqRjXkiSiOgn6q4+pPpN8T5NQHFbIDMDgdEX8NFjd58kIs7Dklv8aDmcSGJOt+XjdXKUbimT/tppyPk8YPnb/HPYbGePrIiannxoUDBRQwjBztqpD/slx1dBA9k4erZVXtDwkItF480SQuENCNtBwE/e1iSnIEChniVRCwfE13Nk/TD3+/8YBftZckHepcxqJrdFM3UYHGn9Zy3huHNzrXGMVtBJ35NO6TNZau7KEpkAns4tSdcMaoJ/XQ0TrJbkQ4NmFMfACsIK4OQ9qwIjLb2FaqQWGdyf5JFtt8rc+vVmHiK7XtRdM9bi0YIqa72PltxJ8jpxSBUeWPj4rWBh62BAMh/ovA81nIw8zjhc7X/9744aViA3IKehWfAd5hwj33IhHJR9eMWkbT49qrj/pQGKojmRaAFOnDpd/A2EJs4hBZtlam6XzP1Hvwsc1E4cZ5YCgMx5iB2MgooMapH+qOJ0tGH7jOmT+Vmk337vvTLFsK0+jIMR8kdYK6BRylsB3YMebGb8vKCcThNyOM04OOxqh+nFuxMjcFoTmSEXVu2xdaWIJUS+KYaOVoLmnt8QwUe0/Felrn2j+5/NlvWhOIUHkeQdSDLGdNAEcYasHYs1p+L5p1fFAGGVgRMXlC2gdVQQ8aHXt78mnVap+ADIlz6Iwq0cHmeJbqQfPCcnQrNDSO0XeeadDeGbRQEmSTMkp33LvRFbyVCpRdr8FPN7SoRSt8htzHexqNhUlqFUm5OUNXA1n7ZhH0dPEz9dzdnnAO+401LVdTNJPlcm+fU6QuwtnRp2/PYcRFIUT30wjf73z9jbaZVrPAF0IhC4XxMCN2tYWHvTJHIFELG8Jf5DQYBctFrPYXwpmAjfkBNRKsMgB4FCchVVy64EUSEhzRGZhi+862T22PpknsRWWBo9cXU5zk9t47kUzKAdTUw9/FOeam6uHOoybkk8Xo9HndtH1Mv2GE1p5EwlB0KmVMRX2uBE9Sbq3uwos82Go/ZWCjTDwQaiCZ5J+4JCjk45XK7AqRZm1pgNgxPKaM+eHcN22tAmWaXXBDAPpcoCNIhaOnU8Vhmp7a5CsRpZLNHSnLZ/C9Kh5n3a77GK16EYSmaOq/IsLgAqkot+dc5CMiqeop2Ea8rLv7jaL5soQPmFTK4kAja1x1opfQdIRUBmwQgK4VPU4H7NsAf+F9vy3imsKiIBLIxsT4c9slLtvkuPuIRK/Wj/BRqCmXohwzmlHOG0EN74ZTXL592mQH9/hEsWHFlw2/lzNFy/z5O9tBL0c79XjiWe4fA2lmfX+cKL3m2B1/g34TDEuUHwCXzjw7mGa9Qzv4dwW0yuO8QjOQ3DruRm2aVPUaGVJKgLtd2HDzhYYPfWEE4t0Tpw4rYQLMg3plGOt2TLSvuz7Yhzxbrqp1IUiJ09YUgZyRFQjbNZkr2ummCdTyr7J0h9kF4KM/3s9NlzxNc12FYMaTO9hw2cn0fxPsOoSimBqhflwL3Gu5LoOEPLiHF6SJLRTMY2CqCKaiMA00AQd6DDHj1YxQp2JvjM+NQ2B9STMz2RzVwTFpvYddT6n2GQh8yIRqo0kStwXkt1YdocxbSdWMMpql4fht0xNkJsR03QfsVolJE4VTrubHS1N8yafL5v27ApPTOiMYKaS4bVICh2gRDYlJ8IZxFM4NwavG+ymGT7ht7quY/c6NXYIvhUv8jZWGPKl2NyT5X1x+Bgc+gFVxmWCklgRNXhoqDGUftyjanzJnVNBaX/TJ7aqjhNgFzIr3KDKuM9MzFTv8njLTKYM6WJYEmFOsLHMqy6Sv8WeBTC470GgspTKARLfQWOPvFmmYTrEL4JufKfRzXU8v9ctd5LmVxVNzhGv1Ja9hJkCC/JfF/J5GpdYy1kEbBfcvFZwUVxQG+0Y7rCon5MWbKSZIxXpWC2KorKoaUPXSAFwZzBd5m9GX12yOWQiYrEOVxk0vFn1A9O6pJtqgjHUROJc3SUmSAEd2atuPWKi+BpKNV9YWOL5zJ7AaFsylvy7AcmD17xHZiHkvbkyZTGxccPI4+fyulx8HjnWXrq5yT8TLB/mNUEoY0tR3WORJKPDgtPEqczLwDTEPnkRvAE/9+wFnFGxOo++y5LQB4czTQZNsjeOfY5aZ1NxYca18+l1z5CKZKe5rvCt966HJCGBFfQJbwWEiwTZpxs3BI4qqmwlOtpd2EVEsHy9FMyKe5jtp6czmuNzlkducrueQfEl6JoUW25yqByWCoSJd22PbeCXHZXClyBa/vSZwYmDRFbERqSd+Av9Fh4HM0BPRX7iMIVoqqbKarB3ZiwDpXgWXWNSbRz+YCY43lWXKWtWcVaLhMGVvZ31CqmwyOI7fO42COa80bG75fOpT+HkBBPrTEMjeyXsYGn3UeuU21F5Ml+TlCqGXguu57JGkwggRfdXMZf2TcCIPx3N1bD+JgwEtIoAYQMgnUPsumTdmmspngfBAwXngntYTYznKqapnlzLKFbVEcpL75wNbPqzHBccKsx/WALyrzcAmho/YKF4ZXoi2S2xpvKT4KYphqTAC+DVvzl7YIDScKALm+AoBUwNVgu1fN9e5KEcBlKV3NaYW4I9Mp3wZBVqNJeMNJ3SxiKlCvXftE46wlE3d0kllRU030KjbXgUCHHxXOB609/DrhsV3ypyxfewMAOzCjopEe6IU1yUjKZEpueYPGVGCggrfqDOZjc6QlDqlbGsLutu7wiIrpeLIeXFsHjqUCjstheVW0Ts6ehUVxbOIBYQL/W3Q1UhYJDu0Ep5jsaxUXrQnjj/IaqZMKUEOrp1Q3s2nKFbzluNQa6Ft7sMUeLMlKhuOHKMNFm1Do+4h5smgdte79rk6bxBm0FYkzXsvW7FJtV0CberSH1Nd4y3+296tVzZDo9XOsL/VKbaszdxqps3sA9ESeQ6JjhdjuH185WgGsrGeprqKQGMQoAaCUHOK285AjFwof0SqZUWq6BCRIaWmiWA5ATV5oSsd881IqwsKmcD09+D/6z0IigPfk+Ajv93pNPsfBMVnfhrM6JUAKLoj/yLsX4WQG16e5i7e7FrvdaoCS40M9utd3YcneJJh0w3yYYmjY4KFHCrRlwOZUgICce771xF8awoo7OoTUKKQKrPF23DBIxusoKdrW52Xwu5segarZah275bj1A308tFMAGbafnVlDHUGDvICBM8LCqkxqCCNbxg+5Z7mcvsv//IxMx0vahBI6d6VSG0uYV8tk0oxzdE5W7H8NRC/XvTuU0XEazHGN3h+V8a2c+dF3r8W0g1qiOinET2HZLL/mRVfrMmo7AlTF3vVVhTN8s2EMoQOjJRR/6hT3JKwmBg6KvDqVVFW4kwKLexrAnbQTDX/9NNlTFhLmEC9FgRMUJmbawRgYi/GmYm3zfM5JHSBtXisfRrorfP5prSBZCa4GTzitI7GDE64qyT5G61sfdKVcoEc7vR28sP4uPoDFDk+i/UfIT0Bnr9wN3ffGlwVxNGFEtNv/R4lGE1GG+DEEzzpvmTCCkqjqSv88Hdk4y6aZWUfcwf/5wPEwE5Mn6kbyp1QsNBLmqdM5uKaQghvB/xFWaoXNAO/pEMh0DN8Nx/jW5zHmKROB9govedKDclmAOS0uJArnpB3SUt4yB/TIDyqwGekHW/HbGEcJrU9t/pjsBpGA+q0rfQP/QrLnjClqHd3w8mGnW4AvSyimkSMMDo60ZXvNXGU6LLRYfrjdHcg2Ewfv8cPZbnJrA+fvE7rJPzYFZMBfdkGNQSlchVrVC5xpvFyEE4nVqbO119RKNAJh8B0pznFo0H7HRwD5ZbZ5iSapP4m6uqRKKbGCcdoiCtbfJEw26W/dSS6LlKdMwaVxA/G1LSTv+CbTvQAId/FzDja9D7sqvMC6YkA+pA4Y/6gy/MJlEmtguu4P8kclR7Ix8zR0Tj7Nz7wUBAx7pLdwLpK8NpKBj3FSoxULBp+YLvObZIrHWC0VXQEhwCdOAj2k7kW7hKCjMlbDZvYXG1jGb5XF/83QsHPAbo3ABIOwKeuJAGZxdyzlmdc0hzZRgxSVNkiY2UHjl/Yr0fkADC1khLpCnpPBwF/Oj6UnYdZvDB1du46KNQddH6UrSNK85RM4cMiIZvoND5oM4MTYr5HKVPbD5H9d66P7yFmE7yBzePBW224ylgLAqw1nfkOZNisaubeA9IiyMEkeucXxRTF2HUYzuw9piQgaZndJOZLNhg/j9tWlU1cNMkWXWdJoLKe6aFVfbOkE7sf4McMR9wlQxVrQ0BAufvSS+m3DqO7cOyFF8hsAMddERavq9b1zo8dOsfZyGP85KKKORjjEJ51JqKmrYWOFSrStaye+p8CEI7BBFVGCA0zZxXoYKQ64F6ytEUsdB/W5Q44JzpMvmr2LeMwcC9bUVAWY4VkdCRN9cL7+avQF/wCFDpEGXG5rBUofAh6IFiqdx8as7TKsVbYdXFLlJp4KIFnEfYOIMeyuQw3a7cMGldXS2Dg6+4Uz3C4WjjGMiqOlFcUBws2lJ5x+gTmjBhaHaDpHdo1JKsGLx31V1DUf7gD0NYsdCBMnBQIQWuTgMogvdWOcFN7MpbLkIPi8tJ/Eb1KMh/mnfTMLfRMHka6Sq7tVEXE53Cc/xiiBJhoMWHsCqxP/Yw6mIMDI63WIFnfssNadMnT3X6uwM2N2Tg+19gUkChho3uutK7PZtWfeJ4tJRqOTS2gtKH1XP/HEoE6LDg6feK4JH0mYhuyR9LarYGBkt8LOjBHFNgRX9I5ArejM4bh7vziTgjP2I24HaUTRRCcBceWu+oSoXhyIVqIyY1UoAPmvB90FBzjsAiLX5oJEZ5k6Mb4mQURiICk9fl6weveoj9PyVy7S6FzbZ8uaw5z3c5a2cXlbYcWdhASPBKKQgQnxpQP4TrCWOf7cqNtjgOYBu5NHC4gbjD6P4YCAz3OgmDqb9oWIiwpwH0a0UVEzmn6uJWIGYz9XXYJIvmAuQZwlf4Aa+NM0t9cmqAwC4SmFvE/2PY9O5xPTxtZnzCdQ1c05PkLcvY+mQvEimpHa3WjxnavuRUi2p3n/jpn9dgInPupIUW7N9711XwWDoq1kkp5ZDRXJ/HNwXzLkhFNRj5u4oA+Hfe66l4HovmtIvnkf0USLvwUBEDd1TONkWXt/habwzxNKNocUPzzTqtEwtaPVHWdYqei+auSLBzq3vc7yo7Auiha5brCp6ecJ2pQk6pJrEC6GpTg51rEMfLjSLOG+YXZoDH7NX104ITPWNUcLBbfCc3UZ7rdapCZ/UEUGqxABE7Jj0SG9rXBbOs7lS8AUwTEDrs9WNzwwjmgWFPBwuSuGAw9ucRvLPrIkBRJ4YU7QRUDWO9KWyrEbi1gaJosy8nD0s5DUKRvU7DfDea0ExAvDwfBBJZe8G0N5ZgaVtI7g4+m33UpIfXU5z0d5IThacZGI84EcgXTSTuOuaI4xySDUnwI3lX8rfhBSJb4cfva9JBe3dN41OzuvtHGa7Nl4qevShRkeRIJfO9CqvWztEmtYF5S7Zja8psWIBx6n7yiGs0/f9Hfz8MZ+Lp8gJ0uNFADtR2rGMmn/VgGGIn4PH66xyHfRYeA1RAgKgfzOOx2GJtTyCh/+yktx0J1XuQEWaGdoh44OUC1/nMoZVCsrXblt2kO5EaW5lUo6EMCoKGgeXX50oObyNh+OGFHsDiQrDd5gfWM3V8ujcpojsGvwphaR/h9U27zfC58jQ6SRazo8Gldx8j/M5Z6bkRhYtvGWloAPqd7BDXGle95IegT9zTMu7F0vWFlo3+Q+LJ1l4eCJggYj+UO37pC9+N1r4wT+Q+o7TKkPLJntkN/L3vsbCYA5s2RZUilpQAaTauQSnxNhrOIgjG9UYjTenjZHXcwKyISZGNKISgBwuyjfIb2Ukoh2hQ2k4qPjFNJ/FNWt9+mkbvfzLSy/ZBpwgYr51KOUbjf3m6fbKIaJeXfKkENgTlffXPHZrG7R0qZ4Bt4F7yjkdarMdoFNNWEe2YtkflHEV/+c+eeo8oxa+PNBSZG0QBoiEbY2Vp2foBDZfJ5RpoCvDH0fUvo1A+HL3CQhnIDBk+mFlFnlvosVLeeFiH80Sig5rYLiyFXUTzHP7DPmrpmCiEAukyWC2gtrt0EFURWZMROz/jKgLqcMHodhFvGIN/t+OBc7/9vY/nUSbVwl5OtJytvzjsty55E6N43PpvNbEq3S7Dn2Fj3Kx0SD4VK1QOcC53FNjtcb4bGuELTLijnXbY7MfyE0TzMwo4fDVnn4Y5SF/gXHco13Qm/vFZypTdiTOk7cui9Cw+x/gPPacd4F8Vb8YtmnqPme+4+2QCRcngD3lKhn3g4cDfW4BxmjyNOPTpgw2r6gwv5a/V26uMg7agJlyuSbNNJEMsUbeNruWOr5/c5fa+WgnrBAibBDm5pEHbj17j+SaleSU2y/xPJtoTYh41PC/56D/Jf5bzKVzKJ70OoLtqAiLcAd1jWdkCbK86bV0gjHwtrOAk94J82+881aOWRembHZo+Yiup9lJIRc/aqmMhOf7KqwieJdfyB9N6lZSFn+HH/9fKwBJqJDQw45YFqbv9XZgoh2dn1ht1qfwRGmRgF6TSuBCfE/rZ7EPA3rs70XRv48Pg/rx6LQiyQaVPyJup95OUJEl7Es3H1F3F2+dLz06/+iLc7vMhWTkzjJBOZ9RtyW1/+Dq/1mfufLGBY/wORwx/Ns9Mck6Ser9LAwrIsRCF/HSKLv1J+6QEqBH2CmEqhvSTc//JXOkqDy6e1WcHWEgFgIwnMlqB5tflNkGfNty00oeIfHwjQQV8NUItFZH5HtRZo+Zvy4KVHFvVQRLp/SAip9r0qN9T/sE1Juq1G6jF7SbGqYBgdIKOjexWYn+vxjRr68HolPeJDZ8ZymrrOcpXnGnua2NdX1ii3Blvpy7QLCjOi6n89lU55mSYkYzhXtpvFk6EiYWjn4WD8CKKh+k8K5OXi+7qTf5pi4mXZHILdAZgSVa8Aj8eDNew2dHs2N2ldqR9Te39BGbGianp4+CK02T10y3GDAEgSiYHfdhozX0fYIqUrpv95eOfU3JVO+G1JJ9MOU58AGx9x5IYzFisuGBt3FKdB6IBbX5TOEpOH4uSmGA7YBpvRTblDUn5eyLMWzsXCSYrTHvzb7TwUGLZYcEO4RUZAwS5upwFUb1fRKCU9M9sE2fPKs/DTysxvzhps47APfA+Nt3uxZqTyd8TGdh4P6SfV2luH7WOtU75RWrhjdfDBuJr9jHZp2EjSZpEgKY84eNTyWKRH8XRM8v0id7PLj4w0SwiqekYSC7co3TeWyRO6dYHsxghaW4rxAWhIShNOPtjxJhoLuMo0bpXOhlU3XtYuXs6Sg7/x4AhQzGvzzLG+icVSZjqmqxQP7joq5Q9S2y3n5qmAdqf05cWnuPiXvmMVhObHMcXya16OxNbMvUs3cL9EPvgqh3w47H/ZAYex0v6lnDnmFpzIbHi9KkZVJ1Y2FQCDMtwNnerFFxco+3kZ50+mCSwQsAFnXXpYwoqmYu6iCtb2olbJ3RvT7QarlWnNYST+y6OxXpSdBRy/rNVbh6Ztg2Pqm91kEWjfSO6tpHxK2CeHulveKl91SKAlQGR/eFLsULWwZZawZsRHSAk7Jo1hWLNB5zmwVQUIdzkFelUvRKWUpgQZslvewyXnx1ay1eahiG0g7VFS3dNAMWDj2Fei8XLzSYqsQa5P7pXr4saZbuPlQ9e0p71+BEwE3wLbwxLcr3zntTxGS2HMJCD43xK8Y0t2dzhcjtH37zEXVG0GqPORugeRQ17vYVn1fWxuZjcLK03R6QVn3F17vUeF4HKuBL0ht2PkJSTuz/l5XMvcgeRwVk1aEtZ3BfFWAezAxCev6YiZOKKugtPB68qzSX2UwGFEq3ZbG+/kRRjmjSVLtDMs5l6O0W9wn56Bjh1FOC0908v+SFWwa/hd/k97bYnm881ey5UigvhctABGlMRXHHEVPAmaFFRMUgMhuVU9jPbZ+ZsuFlae6h6H25veFfzUYpt2zA//578VuTrU6AtgAPkeAP4Z+g6Z4TlvYjjJSnNWjjmgghlY1PktUV71PMIpxdzLbn6ubPobvihzyZLjqaFs9rwy1XnuxMb1xmn7Icu9iw7tOiZHQGp7jp8qCYeJWYyikN4aC6bicqIPcdpiGUwVuF7FtXGp9z6znnG4TvqymTxi7r+ByQZmg4mQJDWw61+SmV9TIHZkFc5qxT9j0TSkRDAIH1ObSH+Vza1+QFFe/jvDH3I2rTzoLKNZbwSLrgr9KlZnCO4FSQTKWhhL7IO66IYyuPoK/9EeJrqFR0v713GUe2vHxb/ThTYSCGio4CgFkpVEGCA1lRIeoRkTRMINa66Ky9ZmisXDe5H9fOzt0HUukOKNsTKNnKNFIFo33l6ip33g0zJ+7HX+L4u+4xB4P/T9w/dIhZSf1gya93BaRaemU8XRIyc8gvoenh9LXig43w5pJWkXVMoGUi16so4+7CeyI4/lv5PhdQjvfNYzSi74JL591wPcYOdVnCsjF1qhuGMQpUx2fPjc70WgZ7iZYuUd0BY9DUIYK505WFHa0jk1N0z+xJ4jnzc8Wm8tzD/ahzElZ0nOVKP7PvhrhHpDla38BTzShVPdAcUe6eB3Mw+7PmfDnzKttmzggv9VK0M6Sc5VFmioPgehJSf4wyCPtfhGwYOdhCGbEoU55YFnMTDoij2VhDQXIlNhOoTi0v1JB0RU+JQ+WrkwvNoMieCi0pDnUtPwFZwjBoJC1uj5h1j78fQkX5ktKQT2DNX2cGbJEs4s88/4+16AGe3iaYo0Pc64J35znIbuT3gLN9Nu33VukSAbdpPYCvX0kyxxcJWW0dcJWZDRB2bNIEr5YIGHGBuQAne/KAXADmdfA3xmnof+kRre6VrESjuMYDOVKw3JLdkK/c4WX7OGUnI2Qw5hMWuJpl8f1HyISli6vLPsCy6pcIezeRM7uqdhm29w5C2idvUKEdHQdKnC2Te91YjM7vOyxu5GNFJicDKIoAMPtEEp/47D5AumuQkK3nPg0hRu2wltpOgJ39yH9QbNevCEZcgEm5/JTAJ+5gu8+FrbKqXCEmgQTbGhPWNt/EVS5k9Ag+ytmzsRnekJMQUuOF48fpqeHqX9b8zsIPCdzPiHXiJSdg1bCcNuAqVBLqdfkFVUDgZyy2mv3r4/xaJmaNIj0uHwvyejb4WqIjZ0DCGvUiiRGfvCofgIH+mA8ruPgK7M15mPOkLfFQ/cf+oNw061dTOu+HFODKFLpooRkd1Tmx0FN14Mzn1g/cz35uhJLdI5OUEcgczRvyTSm9OyOgyb26sw/Z6+0Du0cWkG+NXNWUAdRVf2QRoYll9DRzJQcot37eKfvuymg/u42xJp4lq1TrtGsuEAJrH/HpkA5URzp6Ds4SGSrJkMs+fPu8F1ja3CTcDU7OAwnsk5DSYKGGJDvggWck87ZxZfrAyMwXOFGZlPpBBvZRGmzerKat5QwkhNQrv4DC77rNFsaT7EnRIMt4lq4x7Nk2tQckgNZxYwoTlO/J5kFMjixYZrz4ONiIlXQPxsyy1kPOfQQB4p8vH6/vDI+oddh20u2kTbx0qyoAKn6RIFF2BEnn/Z+OlpCGT0bJsXBjx3fAArCEDwJ4L398ovuspF7drlqM/JohdXBTSJzyLAafFyMIBCbwVpo2nQWjJVrTTrm4W1EaDPYAhXfX8/VRzL05wqX48pl5kK1u5CicWtTBiFWQgEtNVxxAaxrzkvPAnOv1fDjXFhf0vr6wbiN5u+AmX9ALnN+EvGUvPeOiAYdrRi+CCBBr2BEOQVpbVXtcQOYNWwONunVBMyoL2gVxrtXIv1ueSoZxjOYKuI41caEXP8iYn+jCMgAlV8HEZsh44IHxsh5xMheEZV0J9zjQHH2ACAJuRMHuQPT7XzGR9wpoaix94iHZxpNg5is/lRfGSF4nCTnPj4j8qG06xKKitbH+KOXTWMugAwWXzQ5JcOFa4lujP9/YyDqbNdklTLC7UQ26pLBiFidRqka/7G6T9+mZ+H68eK2qPnAMg6n+EjoZApc6wV30EXtUwE9UcczEpRgCJdhoP7eoy+tmBb3heIZaPCD0x1zZYNXD5ziafsrx76eHnA93rX7GI4ya/t6yOuYz7IrYftLPFDoZdqkeDvedLFyvkF3v4/z5w31f9dQYcZloQULD5w6RF5PyB39fV3NyXyfAhFT82Y+LCuLEJStLP33Hcwx3vip09vM8s3W+iN5kZoRDdjYjZP9lUvFTUiJyGpOxq9jg1UBEyBv7HLXM2cqU40S/zVJg3xYwr7NTW3DmbODMN9ohOBD2H/hodNVHTuU7FPJdusTs+IcL6VLUIZ936tv+qt7lSWwpn99w/J4oIkXYwm0jZ4+Y6JcZpIlCTmKbRUtJN4DjlRCKyqGYVniioKoRxr5ZK0KrLsQElohoEqNNejZ/qnAUIWz+JJG8wcWRTRrtgOWHEqqnam7vZRIsT4c7sC8E5V5k1Eg+nOj/wl6Kq+x+uws3Lj8FUmzEKP3OyPOOfMTLFTOwgEjUHO/c9iynzA1WEFNQm1icC/xvr8B/iYEf/D4Iu2lboECAoX8UmdsRBroMyuw2hpFqMp6ZgNbmJ/Us/eGW9ulYVF+Mrdcp1ptFU2xj2g2/8zFz0TaSEvo0VAAXE6QxIIrdA5r1OIYEU9hAseG7xBM/oQwD58dc0QzAjMuECVJiAxnHHu73ZFgcIeZQ1TWhIxw5CMiAwYIEIaQv40gBeCS3dCYiCIPtEeStVWeSWOiEFI8Zv9e7zF081XlH0B0yJcksNR5LBxGyr/yKNgbUVoQ/PvZ46yj5dDrha2AVz2W6OhaEj8lyuphgY1drO1cnw4/DgDPcRGVos2WEzd22OGGI4mTXzZ6S9mOvDYRWX6c8MgIowGkBMhD/auiGY/Ls9xqh0/SpwwVCXda4CUb+KCIe1RZJXwl2O15W0a0iimSkB8J/My8pMjggRjnPKQgVKTi00P6oG9cMfm40p8AvgrPeVVfi/U0NE4cBDQK4TkCvxVQy7tR48XnQJpAesBI0kisUKoZ4hSoYNc6zReQomR0HmsOt1cTPx0cdXHn4ZqSA01OFQ8jtxCBnz3tDd38VxCaMrF9rTAF5lQiALZJ6IcGEpvmt57adAQYFcGGznkoMGkOKYyAbwXyHNG+17I9SwMDDKY+Og3dJIL3RAv8celjs5QBYqlHIHujElPfd1aewB0+F9Pwp95HZUIgSx5oSuIWOnebRrOCzcCZ3aIo0xmMVQEvUCH8TVpTMQyZbUzew89HDrC1sD6dgW4MUNY86D17AG68tOjgxUf96wDc0FMz9pAagfyhxc60OtMcmmvU3ap5rhAzd6WCT/hCgp1FA+m4+lJNRjJ3yRi31EChH2pQw2NihS1sMknjuV6bG05EPDkpZfLs4k+D31ye88UgYCeRvB/0Hs7tXPOl+90zRL0cgX4DSi1R862c7P6ao9seS6RQZFl4olI6djBnpr5SQ1sI4GKqdTD/HbdYt4Iy5R91rD4WPiehmxVuwGTVtV5GOKKKcHogAmWCMpQLx54TBzghmY2+1QI6PyHG0swWdzYkxaZ4XymlwkjQcLA2+xkEMWz5LRcTa54V43UFXhzRfXBa/QkZoZYpmilCpKC8Ytr+fbz5JLYl7RgN26XiWXk9+7YV5cLVORCFgl+02FYiv3mUR0/k+fzF2EE/C+46mwSCsCOQdC+txcZwFyKI39qKtoA7mDibezljIoIFVJhMPuwWT4XtUpbrTAKDa5a/xrUGxeJw+AqhIDKOi7lurjFem5JTBZX+Nj0bHBvIVYob4eW8aNnEOzsbzsCyUWhG8Eh+DaMcUVAaE92fPY8iLvKGF0mfUBp5Jro74avp7+9UYAy3psdj2oGQN/oEcByjx90CA4YOYcAZbxKMlvbKWARiY8jvvbPY2w/UY/zZi02g3wXYE9nZYJuIjXeA7Im6AglnZsLfpVIhoc+QQgevVUSX5tcTwMXCcJAmeJLHgphoTGs/VFqn8bC7LpJ80TfwKcZrs0WTAeH9dwuLxVZBIZcF9qeLJJ09CCQ7cWqyHAwa60/eabsZGTe9LSlmJylmhiPUk9IbYbmHE1o71sUosVWRtN/2UYcu4/RLlrDCADW3cRlkhMsh70RtHhnRzvTbYlCqBSzlEO0qYV/8CzfZY4aAI6d/YHyW5EyQAy+siKLE61vHdLIJCKkVSWY2hRaz/Q7SdzIBE6y9clDtsT/u0twqrL2f2ED8eWIWg7kMCZyvQk+WQU/09F5jBxIfVSP3sB0nYv2N4HqbYYl8dKTzfqTlMcaG8Y5mQAzWBrWuqb+oOVzFjDmXYYS0HFhGex1vu+0g66SsxbSHgLe5+zx/hl5YKHXmVM4Z6Lp5eUnYUUlgc4FONkKZKyu3AwBUpUkU53q9DrYLX3O30TgrEl+pfMJfwEqZtBoM48M9t04PDDyNoNrr7ydKEnFYSlhvXUWlAEMWgLiJzvdeWlbFBi5Zbj3DJwPNX1XTFNAGE3Fa1cw4URhgQxY9F/DLJz8BFV4eonGvQ4zknwruF/D9/Lt4P8i6BKu3Yc+ZGJJDc2MflXZz9hY8Ro81V1yU6oXMY8G+PW8ZlYJ2wLNUN/cQmshyOeSxiGkeUHfBBilzZ6gbUH/X61IXihZWm4VNPABG6PUKLhVndKXVURDwM5gHBBEGZ4XYpfcNcOxoaAynnTUULXpCE4upysOuy9NHCm7z2BseUDT8/kqiB5j5zHD4UPmYzz3f/E8zaA5OwgoQkuSbv/PzvuQAulBJfpPmvMKOMdwRnacARW6ruURAduBYqFHL6T8cNwYLaX63enuz1Xab/VH3cAF6p6OmjeFQpsSdvIZiRbYVnmVTd/HIHSLP6QcFruTDv8y5ZSH980PnDtsrDbTE6+SvVXIQtTEVUn190fV98eucS5y6AhzeG+yVN26dfhyXKfwXLgAes+vU9ZWLB1p7SMrxYXm50J2W/Y3TVhwzTVtZq2jMOPlqmzOv5IpSeZ/3HYeq+TlluFJz1IjCYbDr2ekrE2roNAdjcfZyEMY700jgpmu4KN4nVtJfEpX9V4ASyY3HHUVVB1ih4SuC5xe9D4mLHvSxC32XLa12YcCfhR6M4DYYBaPXnthSlBrMMj2qABl+tIXihWq+IdPupu8V3DyK0TvoB9CuXmreylwWrNpwuPwYxYIn3DH/E+9wzEZ3HR6+cFj0miOKLehZ48Zwlh2tJFNoek7wVBlMmuJ7Dr4+X+4phFPAtcbPjXmZldFTicLlFW94hpUB3y5o5v4umHbauztvH+9FwgCYiQMJ9PxEgu1kw2IJuEdJJZuV5b2maTteaFhFrbP//ZVtbcyfa4H6mHdrfMsWwGeet4vHNIFwpsfASZERYWF6hCIZgRDxoTpSZ8E3F5ZX0FCFxUtSF94hdXzznNmEzJsezFxtAUtVwWjhNhe9f53DBuK36ln3Od0aUsO5N9VxwxuwELkuL7L4yRnWwjSEcIYgoXYPASxUdGlQOHG9+qV1jqoSaygVBStFoEZr67vb0qAmYNjEcIeZWOShyoDsjDQuB5CRMGnks1/P0WoFA5MTCWAHOIz4/QpX6OEzkCNC/Gn/qBiM1c03ZfO7qjmcK02x6ycjYMYiZV6vukPlKPyUXVP2TAqC4VOjkvTolIDP63NlEyJC+9gjtVIJ2bxxWiTW/WVGhLhRUpkse3I26qt1UNWzLNNiY1ZYjJDol3AemGojj9KUl9EZwVdBUSiwUkieItkZW0PlQI8MSvT6rKzNU+9yWG3C7Jp7KdV8tVst/h8KobXqbJxktvJwJra3pPSYnQOD8OuGQBXtQb3+Go+zhE8Q/uZf6EkEUpTNylACdMMyh0akKxe2QsyErsZQamueiSQYpAHkvwLOB0Lc4dc9eVOr4esPgfAYkvXLtXayNG0tfuknK4+U66LLcydHqfayvQBIooQv8+wEIm5DSlMPQXHW3iStU8OPj7n8hcXf0WOUT1+yAUBww5RNM2DSzGbBuz4OPcp6CnTQSNyHtQV6Ml40KoIM2h0qzJYsuc/ecBnbuEAxhFfjRzpSITC5CaAlJW4j5P9K2Blw15fa4kUzrWWGL21nJXeD52aeq7o80D6bJ0TDCiXwM5TtSCYEPy35jDmcmZnDvc4GTMEmxaZdJI0X5SAgw4nQbT6zVIL2HS2SWQVxf7NUSgPHNmfSNO6sRq8Qn5GpvBrv8dOXv572mVICn9vA6+WwvBRaT7Wt9OLw6NJjzXklqWEADkyQWh8AZrDkm/ExuRtnxhOxxd2w5SbxYUzRx8cE8ekCeZk9p3OtRysjDeB1lFMZHKMShNmqW5gZASrx5xK"/>
  <p:tag name="MEKKOXMLTAGS" val="1"/>
</p:tagLst>
</file>

<file path=ppt/tags/tag67.xml><?xml version="1.0" encoding="utf-8"?>
<p:tagLst xmlns:a="http://schemas.openxmlformats.org/drawingml/2006/main" xmlns:r="http://schemas.openxmlformats.org/officeDocument/2006/relationships" xmlns:p="http://schemas.openxmlformats.org/presentationml/2006/main">
  <p:tag name="BTFPLAYOUTENABLED" val="1"/>
</p:tagLst>
</file>

<file path=ppt/tags/tag68.xml><?xml version="1.0" encoding="utf-8"?>
<p:tagLst xmlns:a="http://schemas.openxmlformats.org/drawingml/2006/main" xmlns:r="http://schemas.openxmlformats.org/officeDocument/2006/relationships" xmlns:p="http://schemas.openxmlformats.org/presentationml/2006/main">
  <p:tag name="BTFPLAYOUTENABLED" val="1"/>
</p:tagLst>
</file>

<file path=ppt/tags/tag69.xml><?xml version="1.0" encoding="utf-8"?>
<p:tagLst xmlns:a="http://schemas.openxmlformats.org/drawingml/2006/main" xmlns:r="http://schemas.openxmlformats.org/officeDocument/2006/relationships" xmlns:p="http://schemas.openxmlformats.org/presentationml/2006/main">
  <p:tag name="BTFPLAYOUTENABLED" val="1"/>
</p:tagLst>
</file>

<file path=ppt/tags/tag7.xml><?xml version="1.0" encoding="utf-8"?>
<p:tagLst xmlns:a="http://schemas.openxmlformats.org/drawingml/2006/main" xmlns:r="http://schemas.openxmlformats.org/officeDocument/2006/relationships" xmlns:p="http://schemas.openxmlformats.org/presentationml/2006/main">
  <p:tag name="BTFPLAYOUTENABLED" val="1"/>
</p:tagLst>
</file>

<file path=ppt/tags/tag70.xml><?xml version="1.0" encoding="utf-8"?>
<p:tagLst xmlns:a="http://schemas.openxmlformats.org/drawingml/2006/main" xmlns:r="http://schemas.openxmlformats.org/officeDocument/2006/relationships" xmlns:p="http://schemas.openxmlformats.org/presentationml/2006/main">
  <p:tag name="BTFPLAYOUTENABLED" val="1"/>
</p:tagLst>
</file>

<file path=ppt/tags/tag71.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z2dD7pS103gZfJ6l4USC3jqtWOPR/ue0umjYEY9KlLthURXCUyUuZbmGDPUXB2idlVQc+R1c0j6vNnMaKvr/AunRbCYMetFX+roMRT0BwxcEtKND8MApDD13+jqNMVcaFpH+mtAdSzbgqx6XOQd3QT7yHflZ2w01v/TqTikNMfPUSz1mMgmeDJILnZrfVt+jmO1GjRb+KlPxmJMTNy0KE20y1U1DgOWK33MFDFm0IRWvMYmHlhq4LcbWd4vK+/b9rV88XDGN6naL43oSFmZCBBZFJ6xTlNgktIOKhI31AQuI/Z1VAG6P7/ZGaTrjUPzy67R6TqP8jjWKqrJ4lPCW90zyN669FNh41TQrsD35KFfJP/6Sk8DTXcF7MsyPLuVp7NN5hhBz1vmvIUbS3Pt1zX73wXt9Gk0eQN468pjYhjAp6AOAJkNWg/E3yh8QQdtWCnTeNkBKcJ/dNkG+dUyT20DbqY2bpT/jIrQPfMcP7KA+lojZtpcRPJVV1FxHl/Hxd4OEG8tLqyrBKuHbj2ox7u+JOaB6bzzHrhoKVPTxyqEc1x36NI8Z4ytYFMCeSPgJCq0wGEuwQRgkFaHWg59gridH1zJDlwLVDh/FRaapC3XInZI93cya6V4jqz32GnAnuUTgfI+ELIZClaJjut0ZdGMFbtBFDi8AYuTb9vk+HEPzCqNMHR15XNjSbWtlOpODPUiEFNmCMELkuLZ4CKl8iY2Lee5kyoeFpxlew1FTbUdUlRcyvcBOHIBXTPQj5VCefLFqaESYde90bDBui+071wM0Om0OJsdGQLTE+XhCBtU3m3uVDK5t9mW2dELY/smFFr2X9ozJJjftSwSyGGhqFk9F/JtrCtM46ChjOJkixZN84rLUeeQxw1uhFXDfX1yV5WVVqvSbaFj1WbSBBLgEQHqxZyCEOI0v9G6F59CNMArdsstVqOmdcWn/pprItjNEQ6I/fQmAM30IBk6j/iSthpW1bthKpiNQmFOjglfBJXjO/q64+VENiKJV7Tlh6KEnAP2bfGOLTs7AihzuFf3B1h5qTvz1AcL/WaDiJ91AYuFBneuxdGFaCeNgdNcNxPvpigfP4yIoXbohukM1rqvIbOeeI/67y8ZYrX42xJ5P26NJgF5BvBmexmoVlybGi74fuBIESMbJfuA4qSr595PGlOBzGPf7n8YEdd5qhpJ/doUHE8URgfoTCof/NA24NodTPoTXxxvcX9VAiRJQpInfO7SZJhbFJ59O7kXv7skMFQURa9269E/VI5Gpqx+ou82BJ7uX6uPEBsfVD09UqJTv8Fln9hMzEnd9N3BQC6DleNjNqX/os5otrwOCG7a/MTRI0HpqRLs09TUra0ACwaTrD5WrIDOSy2NGjjisBQyi3SRMHXGtj6eSonBaG8YQYeLKb+Xx22Lmnsl7ylRL57IN5XLq9gJRyrpM/Ogab8Nk05i89jJ3F35hdBXW4MAPKAm/F2V0OWGeFeuxL87D49GYtPEXzGEBVBeOrqwJRNDfLFqA/Yr2CnRT+/BX/tyylAlvCnJCLR9aKnnqZEmNOOMp6d9BlNVT60QGyDlzmToc95hrNA680/hiMvd7E5GCIh6jcactIi2P9+0i0lWPGy1MzyNzaTQaT2S7LKaZJgBkkx/b0v59XAG7Y4b4I4O4vZ/XAPuRezSKHPck/9rJ7lQBt50f+nyY0IJa6t/JF7oQ7tpxrXkn+UTEu8CLTnnn6amPrpVLH9xJqFEZUndgQNUgtkOMrPQ32MtN2ASupBdF/tM6OSGODIiNAYDMMLq15/Z/VCBh/O3xrPevHwhWF9fpSIj2DHbxjhxDL9W1UWx4Yd8avbO7JIshbo11QHWE41veDpzMwsj3jCA5ALf5Pl6SPfuQc5Odr5rl4WvZCOsCwEnrRIqb/NIcjFxfERd/Rgt415et/2RKh/kPw5IGwce/Ytvc+o7fihfooMuAOWbF6ihe9EgLLrW+iQgehsNWiU9klLWFbAbDpqEv2HCPEOJxtBR0fJVN7w/q/hbV0gChxsWVYsEjFyhSxUP2pUJVvmisGtYcAzxKrW0AG+FGd2JKFM/ZTUnEFYuc3iaJoI8Uvosqgz6lDBYOi23cVxPcNV8DBBzENbxccdRK94BDja6mVUpjDEG4z3+y7fMcmwplzzadi+zaP1wqid6ANlWOGIGzDSlRD2n4bohJCngcwmLpNChc8POb7svMQRf6QoBA98BFYfAfHn9js9kv8Q3iI2Nodlm1QGcJO8XdRUPGwpE5VqI1flwLwOQ9otp2Q+WO5ZL4ZCikLR0tnN8QqhZR/ixh99Sj/4lrRbJbvHZjEMolhRI+dxlJsM85rUIzbkoMXXJ1xujaMI9wZ/0Shv737nFdAFM9kbUKEbd0TpbreZwGGw3x7rUAwIGAuc0PhDWLfT9999i4Cg0+rUG/u2MzRJ3/40AGiibnTUSrf8VUZoHkhGLHY2Gcy34SP97m8X/c2uzlriJJKo9p1R2/dBsb5bkbaoFstbArMEKR+Zhm93lV+S2dfVVJZfxK2R22tUUAy6cqY12PwVLQhmpLMj3g1Jp8rwgWc+nm4Ftr0mz0cEEHZxP9QRTdTxyN/3kzjA1t6tpBAMt4fJskhBi0BvfPEn7T3I6kIdxvp/ZAwn+Ah7fS4ZM4/dpHQIuP4ATJtQIQmU+LkzJhJTZ6Wa3VPvTFkpFgn3M2f9VW+w8okUKf3tZhRxw/tMBRX/Bxb9I3gx/2ekHBVONFRixFgR5rOz0rf0MHWOetpFW66sAmE4/5kzzTncVy6HliUd20LlBnd9V3TrgtSCGA6GxB2dFb1PTjc+mdRpxeprPlgQYG9lrCJ6gMNdEOntHeoyRovF33dsYfgPw/O8TxMCC/HU3SkCxl9G/AkCQ7T9vf0LW6+B1RAx2YiX1BfL4+Dy5U+8HyZ5p5kdQY+YR4gRa/NRYWRt9K978cbCFmqOEksreuu0MWa5fdXY0XnYami1XMaOm7D9DFuahhPwsaRAriRox1HxIK3GAg0NaZBdnlae50BAnQvxvEkRHhCFZC+8Srx18VupQ6UqAOrty840/uB+CZPjQLON8QbH0PpWFykfza9uLqObI6uDlzmS0IUGBw6HEAaHrSGV+VD2pSdRQ2uN/GuP4x7CRIBMWU4Oce/XGNznq4L+kA056n/w2ACDg7SSdKT/up+zpY1fWSRnZQ2M2GDnx1mtHN7lIj8OHdpLA+pFiSwM09ExB5M6ahNqiBrAa96G6IYeBnMUfoK4fCQrDzVgOClRRpuMVwNGCqvP2aWcxfyMmW+LxNf5cvSBlEiZNV5davXT8vAHNvphm+dKz7SZrqJcG87/FY5FtTl/e9A5D/irMouSHG79KSMaowotLajTTZHYJr91J0uEvk2APkStgw640ZmWoS9VmvaynyvcLAQ3UTH4ObCrxITpfUp3CjGpP0eow3+1WhTlqADGbGNyWqGycNjyVXgJxoRYav2GXI9+SC0oZbbSjOtksc3BAnWyrM+tBOf6pUo9xHKjRjqkymHSlWmnoTQ3rWsX/EF1OhfirYtZ/OUmyLVhyce6t2dAJBuyMr7xOFLpx1m1Y8MI4rR6bN6kdqPvbl2OPbjn8QPNXfE9WDE5+ejSW9cTcds4i54cGXxihBe9eoxzUknrIZaLYogz5vKGaKUHsKE2q1rBLn++TPwd9EV+zWBbCFO922yqYx3xgv8oXSwL/NauVI5mxr+xwZIKVFmZVLs9PiAKBlUiCwEq5C7DDx0ZJ/Gj7kfJOCEAIZD3CIR7KJX0f5d5H5TP3tMOLZQnSgfk2On3Tn5OsvcT2B+a3j03K4Ewux6/6Nn09jrSQDCxLOMmRCJ9X20ZY21pogT3oznlz0qlf+A1l9hWyaJSU9T6JStPfVsBzy6670vTd+LgvIlLAmQpbITstTqZg5U67+BodlIzMyY5Y09MW8zrs6zNllqN3tfIYSp8fjLsgU1Rw0+yXt2eLYKxmDpCU96ixvvE+NPfkFxMgC5hRQ53ey/BWFyx5hlUk9ZpsqwXnVB8G5ymxHc6hYwi36GOJlSUVpMl1wSERc0d485+annYUYk/xFG1ktyJ7Ry6nUB+Zp0K35ygl4EMsv64dE+ngDnPdxAteMEQFOX066Owa2A0dHzzQjYuDu4iDSO0GdDJeUzdyCXMKbKgbpnwQTcACByAbQNrnkhTgXZMlXR/ebP19O/KCN5mfhlBaQOy0uSdojEjarQ3QGBOW3aIpqw3S9WX4/xvrl5n60spUwfKSZpHe6K4AvGFhly6geRXPdGneSLrvB+FnSXV3uiX65uI9sxSiBfM6FloQkRAJwzOc79QnN99sBTF9P17XNs1EGVcVaIk/fG9oeV7MxsK6ZS2GUo8q/ZGEZ3FNQ4maaB6pwo6BpEBe03wvt1QIuUiO3VNMpGqsCKhHXZSWv7eUh6j3Ad6Oteqna1jFjllB4w1S0tNY2XLzMCShZ40kjnuh9ZCctunmrW44YMuDqdv5NyTu9LUrjktPrQQBZWlhFX0bCcO0KBx9mciNisNSq+Rq2YD1YT4LEljnskhHquvJCcEo82LC8NuR2tXkNaK4/B7rjVxf+vasJeqJESmZEEsntW+KiEyYZpgl2sf0UU5MJBEr+ZumjTgfh64dMBjJ0ncdcShg7JmVqA08y4FKGUOseLJJsROuGuhqqKtSrxV7fxoyFLSL0VXZCCZ8ZSikN37a9vbvbGJptZCW2lO2wZQq9n8Cnboo4LAKQeX8ucCLuri/vjN8RM0OxutTOM7KIRpaodhtvhUB+zz2qo89VuY54p04GZEXuoZATBO6GGzhVhqiAkSajqs8ezeOZAWiWfTCvOEVS0VQ/cyNe1Nxk/GQZ8PalXrx56iywtXq5fJZONWliQbTLEJHwn9LKUfgH8IOlRFEKrx1e4LUJ/tSDW093IGog5mUyjA735LWKOe5jYVG+iUnwCwArL2vJTK1HCh/SKKj7+wb/YFVAnjQ2OW2G9yKri44hnjsvO8+k2qPTR2JGHapbqS1MBww9LNaRYk1N+I8H2Yv57Lis5xVc2Puo5rBuS42naHHPgK2XQ0exKWOFPqlBakt9CUmklvFXjqNYy/M/DhXD1lzVPSDXYZzIhfUk+rtJLN3d3dCyHoWI1f6diPD+oEdwVIksxamOXTxuttBXwcA5sOeofwMQWsra1OnRUVjf/4EtTSInHEkRJ9hwa/ercijsPkPOdZkih1SOQOCDRXCAB+XMsx82cu7mUSqHzKaRtjJTqPSppAcGcI4wgzvb59kiCLZXqCnl42amOmtIFktyiswbJWvBg88g/rv/6+4koUITkWkVrd8+CifqBBi+JvQvFIEiGmZj8vS2/rVjDiYKLtQ7JVvkqhgzuwTHUSelFsHbasrhtMEXrU/5ky2pzwf/hp474xSiQo4eifHKxAMpHmHiVhPDhPX5TEyBKRNJ3YGWYatkBstx8iffsHQXsDdCqBJ8RFK95ExsmJYdsm6JEfGkRZh3lHUm86xNIkGvNkQ/SlON2m1otKUmnEEOz6vzULQsykhDVF8VLB372N4NCL8zHKkhy+c41S/EvEk4Zx7iwO1siCsrgTgNKp4N5+8iMCQPHI0mMS4wjGi3an7hE84bHh4ClA/pdC+a0TqaIXU40qLgVbCwGzHsCSxLOQHf8vc+nVm6sBnT85OU4e9xLb/c6ae8kQTTCGO0u7LV7l7V3jyk+O+L7uimChkF/c53v2q6yeNmQnJUxrRvXqKPXyZEkA0QEV2iT5HW1byBjPxWmu90gfA4WuAdLznF0PDtL1Gu2jjVg0pLqCfBHEW62Sc8NtMB6iDL5ie0Duydugt35kz/GwrmviwA3DTNTgHVJw/c/9ltZ9018xj8p0cICV/axCp0Pk4LNqlt0OtceiuCTYzcWImPx8C10rRQHIoZ47ufNyo3s2kApLADiCfCMJMIwjoHBX2pKHGQmT8t5JZUtl8/96ppn1rM8nyok0dLNSYB2xwascEvTxHFe3pTRjzV0Jc16aVigSFcFllUZImyBfFSWkSscIiq6qsJEaaWBvpabQF+cFcU0lU8ZoSNu7rq5fNi4H66SCWko+vOI0lO7yHWACKYIgPWAEeRJNWAWdAolgfJaLyktSHYOE0HdrWaGa//aIYm7c27ZuaU9NS8pXTx4rIXoBklSIK2pvVtwRExxOrm4TsKObiuDOEM1fN00X31HU32Inw7Avk8JVIqp+wflFDa1ctfbjcI6+c4b5AlnoXoOsiBl5Y+1hc1g1i5f0R0kOi2zOFRi3g/kFSD+IChpGYViGK027rdgiPjMCCPr64IymVvcIaRQrDqhKYwUVVzOFZK9EhHMYXSRwfzEKdB7zTsh43OawwRN2kb4FR0wGiu4ATFQUEEqp3NwypOHoWgKppIEjvT1PevvlXFXKXAUq0xHWx1LVXRlc6+QNs5G1B+vJzvtDT0dMrRrB6au5WLD4IAk4PZsA2v48LppukCqFHvIzwLMrpsABLeRLKQlpFLrCDCv66wpDXt1s+uZtr01ZxX8H8pefUE+DlqOTO5BiKTHX9jN4+iWxEULQRoNdzOPPbsEWmGslf4oOrYe2TbnX2jRLyNBHHUXkiElVsTHHXbsK2m8XyR7baLoYgrDpSqI3e4Iwmf4kGX3+cPu3s8hrI6shjBfTJVMXeKq/iQV0PV5JAvsrthMo1CY+roE9Venv03xdAKW2gCCJBtuLeGV5kbvcSjTTx5esBHI+b+IBF8Suig6Dz56qVwkud4GqFCgpN1R7HUJsc0xbrTMVG09sYHu2oIkauZUmStzftxYNDs+B/YMfi2hz+Q/YXzcQBlGl5rlZkzlKtBNKYQynBd1o9eiSOQuH3aK0aeKSlQDd3WqLF9tXZCSi8jTwcy/2IT1V1l0GgcBcHuBgT4buMF/RAeHOEhjUh8L4RYM9cN7XJROdC4WgLYt2CuqGETpPKSfWrlt25k7SN08keX7dvgie5n1/BiSoDL2gBQOy7XP5oop7x9Qjjc3pu5kuVK+R+qBMaNtZ7WQgXodSgvE2RQG1hVMkJWSkd7wYuNtNHdDNCMLkKR8yMc0cNfV2csdvKSIiWLtb3H/oOl7ymy1PAJ1OxjsdSUPqMYWRgO9/G/7qZxO8nobxctuOWyPLuBjokxh3Kfrv3KHoGq0Xc+6BumgNISeWQBj8lpRChNeTwkQzuetscBzmDfdslP1lyMTo0+qBtBG5FNcIY2VVLgp5Pv2qnvu8Lzjcclg4gxRIQpgkG7PC9pmleTcYfNblIxgtYtNe1FTqak3Kd+yNR45OzhSJurScLQ82zlLBJYWWot769JPb22+ngm4bFLcyWPJxQFTzUmQXDPyFN/Dkx8CMxneNqHtHXGOUTRwdRJrcn3o7H+6qfGme8+B2sqryfQOw0N7Vj2fIKtiGuZ8mjvGPAtwRtOSVwNHLS4rIDBwCs1eIbsDPBH8V1csFgToijCKTPacuRTdS7+R7MAcpCp7fAAK4R5LxJnR98/7qkpK4GnOKpM4Fs3sXN2zJA/Mb33qj1/JVf56xq0gaP24SLq38gXGwoeCyoCDjo/Gj1//+gTktBgnF386k26/8qSNNcSePFNgJWUiFLD9jEhPMz8r+J8kRYZnvWfnBp1Q3orpQVThb/9UeuW9KaItYsrLSKSVbr2y/Ob23ER1dG1t8Qf1DC5Z5Hx6QV5i7KbOHuX9ar0TqYPD2ZxV6vub2flSD4nfwEtYcM/Jm2w7J+7mhxa5bg3bx6yBoMzuPkQ5/C0pAc0pzQYYaZoJBVMyEW41zupruq0UgwgAlHFlODhLe1V9XuOq2/5WHa3HLjXoek6p2w21lD/DpA1BH7swJs1NtN8nMW8zgKb+VZ4bHnPBqqm5GPP3rsryS9vvLyCovdbkdQfhBlEVA0nm/CXtE0ghi1koPisyGKzpSEWixdBvgpXcGxzCqsB4/JWJPGyh+i8pqmRhZtlOq85Un3StzjmyTr3jkOTdZZn7RSCf044bkmLsTke3BVc1+eqdICqNeTabG0dJrBvleMHqRzY3qX6jQMLX1iX0ebjUwuYPPDMT8wvM+BeoA6e6yAoSGCdceEo21dKNwz6wzhyC4EvR2WHIVy0mxZ/OMNwSnpqFY5nPZWZFvKFTA0/VyxmuQfnCHyDnv/KCQxqXw3gE2hFET/SijyYcDMOXWrGXFdubevylIn3LZH7uWoBlsAuiSa9A6OXcG9J3bhjEFOLp/oGQYTK5oN5n85HEFG4wrDNO371iRKkciJ1+jfO1d931tZDVSPkrP0pU2U01QAMuk7k0RJs987vo/TyskGfNvDBJRpnRS+mL3beoG7xoGVOoIO2ptaQ1O0d0MdJsLwqgcL/p+uoBmdveZvLGO9/y3NzLrhGChqZInruRMLJtMflornd3WsSRAwyLzCB2nDvD0+JX4actOR8yQBCwIPLSEbQQywIRYa3w939FEtIuRYZMM74QKQ0LC2eScnIlEJLzYWRD8u5neDOU+crg6tYzhWEKnNgf2A5Cqw9kDOTUWgh2eEI7EWxemYPF90bAWGXpc06eVScFeqcWg7j+9bhvC+YRdFDVmaZnctZvEO6GUqRrcBNeqJG74yjjybHoA0qhi9Ts4aaGYww4q2fF2xifuKO/ji5ykm0TIpLLl60UgkLD4O1MAmO37kxlMulj1xum557Z9+pK8u446+IUEilt+mFPxAnt2DBHuD65A7Y9VjcaO1uUsnuxpFrJqiGFtJ9Ns4HQ2LkGvgqAux7ssUg/bPMiuBGnpTb3QVwij6iSBHrosIEqGpKvjT+biB9TLCRK2pXrTvmzRsrA7DxVJRdCUNg+qVuuR24QbqosOwUXIkSaYV+o2nD3n7xzJriQBlda6P2/s314fX323Jb/ak5rWtBT0cDrQrCWiyxEVxD7/CqCCz0fdxRWKGqj9AeLVR5A7qt/PjwndIqlgPo3lAn4coI0LZBdnzt4Mls9BoPQS5dKJY7j1noIJu4dY3EzZ9SxDr4ipPKWyeIYKPGFg7HIWcP+Zybsl8Uk8m5KU8sTy6WHHxgoVV+MHtIfl6IdoZ4HHoXbDQ5cQrXAprj2Zywn7Arurw3W2Rv3BTxueqNVE2pLKk+giMasgj8EYmjnSd9Y+PA4mxA2gIIU2wMpStsIP/AHWNK9hlLcjVOT/4UkWjNISvS5fPBvWDTsQw+cNXll4lCGuAofm4Btg7KqJ+dCADYv6d9xpvxSYDaT7zzd1TSjtPZaQAHubXaEh5msQooJhRbTAwuj34WeX2FE3x+mc+CGSGP+oFBPIGHoXXlJ2mkHajCBtt9fs+h+QvIiRasZV3Md1tog4QqLMKpilpnuNnxDmSYIkn+K/XdRxWuINcZV1p390Pa8mQnpwOIxnvJab4/i8PkZBLdZzo7nDXhDG1ahQfKmcfzN6K6wmeDE90gHtXyG7EWl8PyIcJTqy//c3C1o4JjS4xphOYvK+0RrfRD7/hex7SlvpMkoHyOmLFm0Q9/xKqFf++pAoKP5JT+4M6gJJQ0rIDxNsj9iVd1TjWJuUhQfPqRjo7lSKucVvtFPH3eOvvsXt9oVw3EUC7B3KIXWIB+rS5T6dtyaOY3ecTzp/gcluPRoWEr9/Bd3Asr88SvXRzdumKFIDw1VnCJrBpl7v9P0l+pzLrCHJoJm2uyBtb+MYx+eUh0tfPc70DDhYGstCXinTLIiGPWco6WXwQ4ArEUK/SZauVQz9LrztROP9XzcEmpI0em2usrVmcZ21Z1O3uxn0oG/+j3B5IryI5VJxungOKO1jFnspjbJNxMg5TTrun7zB2Fi5Iz5OVJgUlOk56ZEwY9RLJRiMtHn29QCScJ9LlexXfpdXjjlg08PHsNdKa+42pNYcOSY18DqSWLv/4jbhxM1GqWWBVJPJlRZpTWFxBMwHnnRhoYRK1GkBakIpuLhQHO+gqs6jb3wtvTsoA/l8kqpnee/rhFBpmI/CdynT95rLb33KWIU6qIhCwYRTZsS+v1PzOtkAgbXDZ5te5XgJJhgrJtQxuhMJw3QvoKdrhBfd6TQEWvI/uE3ZQbkZeFu6q3nUkPkiwri9yWCQ+E4CGF/6gI8kX+GXsFIW7ehKuRnxrCTbeB60nSypoJFKHjKOpzCsiE8Hh8uqrcfwRWRpqcXMOgPpt9KJPKFpY1xSpYjJdn0vwx4kevAP5Q29OUAAZov8+P12mAbxPoJjatbsKRW3EkmGL52iGyXLTgADpehkBKADtGPDCKn/nmfO+EMS0A0FZjrh/HMc4uD0r1Ha0cvIm047lM61Iz/KnviB5a9hZKnZlWHuDdPizI+oXq2wXI9Gl8mGRBAXsUZHNzAaU6tX0lzUITqsbX1DwblYEmU24JgGd6OIl/kMBMgMS4z07Sz4fWGfHTOS5m2JRiqGtnd1lXLTsphO9Geq2Bgm5wPojuNzs2UkQiatd56OU1Pa1UiuC7+spT4ROVLWz54+I2ULYyvb09OnHL7NdRISCgNKuKQxJO4jMYEumGKpMTATLOK+uW1cVOnQaS1TYy0DE4O/KsEa44PupsOikl5jpFFT97U2pS1dYOKpYn1qn517q9AUCsT6FUGzl3Dvt2tEMwkjz8ai2UMmYZ/HOUkZotx7g/T7jqB3H63DEFG7SYOuJooNGzHN0gb2wIiHIy9DpVUYVvP8KkxiSlv38Rgg9Ky6UX3LoFLYShAGVlC456CA9mDCZMAn2Ut4ctGKxEjxbhNTOVCOYg8LF8rFsIgMC2/w2ihR4SMCVJjvuqRWLnBPuNEpaAmSkm08IEM8ljMwxHsi2phT/h51hEGWGKMGZvkpmII5Ut5plRNRxdst1Cya82OCaL7L++qSUsElVrJhJkUj2/aN66gBbIKTG6F+bzj8TD+yNmDtCFlA6BAVAQcy7UqYtZo1FrKp6iddH0Sz+bCmJAelxieE1kWde1L4qJch8PcPFqbmH/s/PkgRCq5wsi3XVzQLBgfHpvOUouL4N3fn5LpWU30/BFmreRZ0zfk47BcX3IgKVwkUVwARLk8VpBMnwBHA+t+LBunRqAaSA/nuVyN7rRF2kr64PMbQgHIbUjm6A2MD0QFe0WoAE0v5+2VQQk7vV8X/I4B2703Ju34ek+SiKYeTZ2BEUhF2UGoAo+lyejQ813gWb4Nq7Zczu0gPLOizDxtA6S9glRA7Q5XvRbRjMhK0sTN+LdQEwghutbr86FFPE6CtU4qC+MxvyxOSq6nPNNRZT+pBtLIDvMQ6pca9n43YMVUhHIarVzOwQFMi7klNrSiMEZXGEYZQUCn0+hNtyVaJJDOcVj/IlpcwU2V+OZzK1PlZQ6uZx0dmm7oSazgAdZuwfcGnGWCYlfcyiHwl6WjQ0PNxLZ7LeyV4JVfWCrBAHJyrRoXCKRtM+74DQKNtL7+6zlxHbr/7/X6p2eZviEDd9fRlPtEfZfgmWno7OOSQCFKexLvYyYxARKp6sLjCG9G//X8DQ/WBL4H6GEHhMSG0gZY98o66hpAn+28YOxnheb1fORFPTwWyIX3kly6OWkXs2niNfJGlIR0Ork6XLovNx7B2oOiNiwfYTI7fUYJf9C+tJk4Op3ZMvI+6axzpn64EFJRkqoIdJxsMJg5yZI9ygV7+POoYI67g3FXkJrVLvmvyArTJZo1k2v+AkTeYgUhxIZfrtM56PNVPa6IeKDvd6lqavsrk2Mm6v2MHe/MnbZwBoTOGIRM22YpPd92BUtqXVCCNjysyLqmX7k6OxUfqlldCGNmpadTIWSghyikaasjJeAEKTthS3qDAIP2jJPaxa1QRjZO/gdHRCFkBdnD94Cg6cF6gOG1EUcyMuzZ33tSy2d8U9gsn2HwmKnWRNcD0Bz3zwbHtNwARBGwOv5cGXM0HXoMPondZ0o3emIQOLbBjgyd6bL4aOBFs1NtnfMAjYeceqUwyrLIsw0NqLXoQolvu+zSdMGa7V6hpZTeAxtLd8bidcO8UXy14ud0e8Lj82nyyLjKb0znFkMelLfN0eeucg9FIWneoju8qpt0rimVT9Amp/2XpaqKXfqNG2sbbfXNnT/FFE71fG62aislhXovtyr3wr19tZmvCFkk65Byf5cWF9DsxWS1wltOsfHXsizw3+UbtF3PzFd1B5jsyS/x63zPjnK2tZMuuisa0QgpgsnqAfIdhS2ZRzKL8DWZTl3nIcMOgSofKmdteJwmNEPJE/hK36+hvP6oQnZQ7T+fFUmyiAyAedd3grUjrLRuxWiom7t6RKJs6mKG9cRUUre5dsJ0gwc9QKI95Ft4cPS/LY2XnC04vkVxlVTWqfnkZqUSOLTk5p9w1B/bpiVKNA1eUVqCxN0irZjwVF+6AL7Gshk4ajXnFaUXah9Nir2gO+eCCIu3jAaJ4zziUptj1RZBJ9iZa5S2WFcloCWciPtvnjhEKPoFzAExThPxctopSy6szCsMHsvPQM0Na4SUzWr41ecDAOqI1N7teYlnABsw1V2pJjV2OF3qjWehb9aB9caJET6KV9S5JlpckBEdLuQcLH5RmwgONPbn4jQc25aZGB+FM22rJZCRdpL0MnQnY01ULBqpP8izbIxUauVD5u3b3xS7evpXTJC6qOkeouyZfJyEGJRz2HJDrVq2o5z8aNpE4HKwi3n+O0dHTCXcaxPtIXTwBeqKevWdqFZq9/mc1+Y3Y6wbMVG5bqWeKkURtNnIxUpxZXv7eZBguOKgxpZRK0dZyU+za8l5II1Tfd/qIFhhZEbPNbaE0leSlLa3tsDXkjFL0LuYdfE/p3p5DBpQYCFyfl6KlTF0z7+WBS+Gveym8KBSldEgoQYPZKeyz7X3vDIftySq5L0RDIAcgfDtwb5RjtOHVsw/RlzrSvxa+tt1tNrbVwT+bEK57L4nizrn8WpBLGGUOkED0wH2v08EvPksi6AA/rga2B/DRvaF11oXjjnoo8DSsPhnWsBEUifvWeAC7M3Qbw1wVVrHm24HSuBob9o8LXLqCLG6TR1Qg4iI8Ccxa6r8RdXp/Wo4tlC+lxnIG0HdfylBK4QuxB0+i8i+B1G25lc2TnZIr46a8rbQWErY23hUPRu5DgYNYOoeJgjct2bLAImrHn9WKxGaAlFNBIXqWj5JSfM3y+Ws3Y/QXCrQ9PwMuFykY+wcgXJ30KRzFhjv6XmK5mc50SL5ZR+JW6nQUH2fc3rkaqyYG0Tgli0/K6rsfJLha5xWPOn/t1tvO7Hv4Xp/Le48mpfojVAbv5TREKpp5GFXNt5yfVkXEZHncfv5/z0gPlAbQyriwauZDZmwd1TP1sbo6kVkPeBE6uPSp4P/QFWQOWWUJREhQ5Vtw4wipZr63QDoVrRWoOSFJtsReyKTHc0QCkcXRl5IemUI+dLlSLG7G5zQym5s9OTZPizeoyoNqk+mud/qUA02AqbPkRUBUjsn2BWR9Lq+qAkqIuGTmLUzzr4+VTSs65sBJ/7Fn5wyHMQjVLqIYcQXFy53PmE1pLeaVQnNWLlT3lRBF28jcg3AoCwyEmAutbhVNbF5ANdoNS0RDdyIzgYIMge/YfAx+9B19xMED2oWAIc01zCZD/qWA3SlerqaR5rAjv88ZhZzCt3YlkiEBajvdRE+mQmUk/ouDu24fROpCxxhsHIuvcVAxHMfHl8yPdBoxLjFT8dq8Y50gbakeTdxtg1zFPwLlVEFxNQu4W95UyT1QE4YaW8H4PwXGBTqIT1ow3usqUsVVYFncQZkmgubcQ33WZKjzOchf2g1HKUZ3DIAcIo7BUncta3TkLV2lbM3zkA1B08u2fcmJXoa33U+sCvlhTaIkcQaqR3seMEMy3Co98rFUr3SUqqT6T8l/FSIloZwJsUQV90a5VjClzJA2tAT4bbA5Ym/E/X187zh1EdcWwyw9+Wa0qXyYvswe+32m7fKHLe9jiIOzD9jMwYmxigQ4V4W6dNv08m6fmgbZmwCIIAKWLhX4NTebTw8mL+y20j1y67rM6jvgd0kna8pHvrDmeAHwLVI2NrVO6itiviWAw2oxxAnyITr4ioA8H2FHlMUxft9apDoJ9eBUNEnRaD7dURWYyssXRWtivRdAOxHY2vbjt+iQMJf1qcfAaODMSfE/1vHNhoSCPlZABUzqJ4fN+Gt25YBHqQvS2+FQqnZvbv7rmYI6QedCR7/qa8q2g2q9K83CEjVasmZ2vu2/HhQ7pQbEas7EHUc213BgpvNnQzGqKmQLf9B61VM+UjPH65bR4RzCYV4rJTOGZxn9cgtRzxtVXaCbgFkT8x0TAcOBMoBucYQ2a1zfvLtF58z/W0xLQuLjw0SLCcuVa2+vCsDLJUHUEYtq81CvD1/tvNL6xspEHbJTtgd1MLALxNbwxzjkI47ai60UOpYA2ZuXSDNmk8kWmcCsJQxU64Wmsi+uOV/cBcyRFIkOqMhLwVt0Pc3AOzAEYvF6VM3MWuJalkxHCDsNmQoNqaTQ642PLbhkT2NF+KMXDugEeeBzV0U2lJrVI9lieI7/X9uFBqCwRfk6CarSdplMlbZrGsegBq8fKkPKhguDlRb55A5dEU8OSc9jkhBF7XmV95N6y97uuZwxzdNnwSz/efkMQ7Y9eJBLVDbwqE6bBSkQC2icqy927OShsOO8IBtYN60No/oGVgqgt9qEDlXtA5g1dKbG3C3u9voif2oihMPIlgHT54ckVATdNGdFOE72qG+CIM+a3mq6oRMuFmFQWSfNTiqc39+Fv5KzlTtyNl08EV+hUjx0IZItybaGPhGvPoBhi0oWECzEWNClhQ+TrTopIzai1UG37HU0coK+8zwz5qzkd6kPev7aBdTMRaLxJBB/Ugav/dvtCv/wkYjD1b0lHwc+hnucK9MGkp4acQCQDknz5DWemAxfEgopzagJcGRwu5XzayZ/Q+KQ3CBz9MUkbj3QneCwrZHJd366Nnpy8TnmNP0mmnV009ToT3Kh0QRrcTJTAU/eSeE1vN9fhh249iYKZ+CjhZUeWIUDaOZpYUzo4rvoxP4/GBCT8gku4s7UGK5fhBUqxLLj84MuuKwWouO+LZKM19gSlTAIbJMKRI+srSsh7Kk4eS8JU9fSkNGbvF9HgGOTN0K7/3aRr/yNnpwt2Qz+7j3i378ay/zoXPfwGhWICvL1NxuxIK2uMVBFAYmJFY1lLf+8rxdUrioi88wwYRkor/0/+8Pxdj5Iua7lJN3FcrBe9yvlVLzj9psVWI+Z3G7dyEIlduoI1xvlQIyNRfrbB3QbaLnj/gMd+V26HKZ+cOuTuibtWKYJ6v7GV2TbABZo7TVCiomW+pjQOEDT8LXo8l9a7WyRhf4VwUF/O+Kj05Ft5uhP8bmP614flIRk1obzibVp4iifiVmmJUrJmTn9QimE4eNrKBpRmKmPnlv07gGjnriSAnwLBOdypvVR04g1/iIrjPqeY1rWY8iClNy7ySnj/xD1dCEKfz/zv+KfJTZE4Klpe2wVcCsumdMYdwcT+nLuBDpBqxnylD1nmx9SSJA2NmN9Sw+BAIT5Ezs4sHHncV+IogWmagsF/QWR1gj1P4ZcKbOYexeVPJ785QUWRNfwHAW3S51wrif/3Z1yFn7ZxfTP0TfzE0KgMkhve3+z6YoNIx81fmHxhkaUGwTDh44DIufD8g5pJV6kAZIg3iUDU2gk5sVX3DlHvSSqN8Y86yYpFoY8ndsYaVeFCsNE/X9t7c9dx8cfY2lwzCatHjIDWDVCfR46mo0K24RKXif7pJ1XDzHSWwsDIRiv92K5mjGBsH6ecasbx9SEWtd0zIgF19CiAUH9xpzW62h2DvB7yB0s33zV9rIDxwt7Rkf0B0qrRQ2wZCcyFtkZwr/2EYw1uThM8DjDZSbCOzQISli/42ZbkHJ/gmRulFERgWI3njTV7Vyj4BVyFI2jUinP+qsCD6kMcTDpkvPwfAqMacXJYYe+ViUsKJNU2CABh083qvUN0XwGzA21Lx406eGYEOYxcotFhwDNOSkZktLRCls6sQmcOyPDKgvNhJjOJTG/IDV2XXzxMAhZtnLav6F5dyo6t/h+VKMMebYY3tZB03LveSAsjfvU37O87/qdSf1qZRs4OwhwI5FrQ/joggDJsPFAiKv3tMaE06GIjPM5h3XG0AIKgPiGy21IgXZG3lqlG1y3wz81jSFXG2Pv0Yt9IoYt6ZqcQ9I4CNxobzx9QwLCLh4f+iY8EJeHGSWpIo+3/zBmsCl8LaVmMbMOWu76faJFnycfgySfPYlMB/MRH7Yu0HsnKuQ8KXpUdnj8SCzsEjKy3tNWpZOHUFJGq+dTGs/aT5bBdAqmzE+fLA/Lu9HQS1wbgb5E6/FIsw8s0gJFWp4g/ReCw9xhjmUnae/6rDk7IyXauJJh65EXaFFAFQJGnhnwsks5abb3mVZyi37dPxSUV1086A9wl00lyZR/SpxxBffUq6g5JrJ2iqMQWJttKUTW5kyzhQG8gmwIlaEfhO7OBDzhFLKjEHFyj3ellz+8I9Qpi9UQXYmN5BFvhoEPmNdp7UfsKQ3SUh2pa/P2uUBX3FrQqpcPXteVnung/iIDyXzFFtvdNE1ZEI2Tm0Mpd2f23UFL/XUX6w2zd4xdmIa2soeJmaaQ3iSHlFFZb1L2UX+SS+XhtYl9EM58j7wvoCdhTLk2N9EbFIrVjXEXRNd14in6E2bPqzSZup6ZjhPeittN8Ck85Dr9i1IrSk7bwjtR3SoGDQeL8oczJBDtg6FgRv1eXpZcFSu6K2963kHVIsN+zgpwPK3vyRLzjijXRDXapNvGl8dDxP6DEo8+MPfXqMkmH+XuXdX0J8zEXAT+7IJ8dwk3HT2gvV1UmUS/z+5K9GwnNHwfPXjewO3baXDCN1s0xbuB1L03YJdRabCqW6rMd3ryU0hr5cGmmIXMQqEDdsk1kjw466dMJssmyqdD0v5rZj0R/qqQZkaz9xPzNqTZrVdr9k+KRIQB1kkxqRDOcQp7wDM9Y4ZwCQGEi57E8Ep5WV+4VC+0kdFDpGcmz9OaDVhAZtuJFtPxGWWU0C1X5VusbzNmwXXmN9CzfASZWXwtQexPiYVHnv+mkMOqKvSdZ1JIGbAQOlZYyXnMrKH31vgzdPPiOZ5XKIa01qKHWBs8VdF2hO0oTwShEK/K/NsHnxf+JDvWtt0qb33ATQ3Vcv8MQQwb0vxlFv3Rh8Ms2I8g1bWWgPb0hbYuNsYYVVuNtogXHf/t2Mj14CifhXZ+ZkwNZaJOvX5k1Txv0i8YckKtpQQGpPTSe2B6W8gTgGfTvDH5qb5FI/Vh93hFqeEggP8wtE/jes2cyV93hxoCEuM0+bycjBfMfNZiINCdOW5YHBaCpyfAmVNZF3lN/03S69lV5C6FJwrN+bm74V/0B0CqglkaD1KXXnahHV6JoOJnynM7Ld0Bx6Hq32pkaczAluQqgX0/FVGi6hEdMSxaGwXZM9S7trqVPxM2E7dZiTPc9SawhzA5d0o7Xajqm/TM+g1SnYimD4qcKVLbeLL5/9vFCrRYwZXwDZfyzzVmN4KViR5toVoS0QeRSZi4lHMub33b92q/NN11i1qu665bOYJKC5T2/jkEO9dnzLqp9kBP8BSgf0O++dZl0qkbRsS3xr+TNSVEjrmagxkXhaD/WMnuTfEs7reVEb0WkU9tDiJD/OsoCDRf6VCqn1wm3SK6SWvRAqmQgLzhE+DAUgDKkq4OSw/1S3/ll/7IfH77uPTYowYPHqZi5Ue3UjtaCMw80vdNz7JjUJI6gJ53H5UZYODg/wtHDWyfPdFZ2/3tyZQq5nYR32V2a/tjkpEJZzqItGd/NXebryEEmUQVrYLJODfW4phPCnZ1YXTCZtAepVyUuJZBjG2G1YTVtazlFUxsfxVHcHRGOmSzvhIboUiA84tdZl8SD+xqYwJEGU2+VymkfOBMn16ddNGrqcoRDZyPXlDKM2p/U32CHxnl9p5uYuqPCCbzmUqFRYkyahX8oc27LpJNcjdnzw3h4CTcitkG4IqwqB88aConDeSFzltA/2FV/aBGPX2L4X08Si6QdaGvgSR93g0POGIwu89tv24Iz4IHpycGB2w/XdnkZN57eTCipkQ5AvrWAPr7cmrq7GmAmEjD7nnZcd9RcZkMTcWCVueipRcrwoyPhzUOlSiGV8WSSXWMDPoQoUXLXAhvFiS+Vf8DHRH9kIRQCzYf0eKnHkGP+eLtdMMtof0fujlq+gK4GItW37wKDBLp5cDLYa7rvSQDV6Kvon+5lPT5RMXs15cD2T24xWHpPMngTxU8+M3Oz/zN+K+Br30TPTtNBrpOXKxDUZFzuK+DTbCVQuSfQ4cjB+DPUPVz/wMh4oHdQ2Jl+Yvdp+iWoSXYafgMMfKQPBU1nfqEASV4RYfclz7RMFkyVDU+CsnSdBeGyORRYQhIfvpjQ4JWZ86zbrykp0aMQ4grbhm8otKAMMLFR6Lnye5zMRdTESr1ALyGcbznFoQkT/gRunVrNtZI3r2vzXCxIS5A8dkHTM4R3yiAvKAJGydr18OZeZ/v0WtKQyEWqIfX3ifFg5/CXVh4m5fc2eNvq9I5R4A+wkZHPhbxjrpa13ht+3BiLyYzhcyLACh+dvFYpAwkE9ovp9U9ANppGv9XpQvXjS6EdcakNElXb8MB2qGc7NPWEMhnCe7L/XDA6+M2ZkLk/qVTb7KxAmhizi4VnaRKMSD5p0oW+NVogUprd6xDDVIXM+dLoF+4paqrByuDN8mbt4WPH7ajRftGTCY7ZG667q9XtReLtHsmV2Km1q+JOdU+ycCBTjqv50WpOMT/Bk5Wb9+lbCPc3B8KC56CgK2KPHB8VHAOew0twP2/bISjQdn55jecgZ6rX6n7Wg7lBbhZKnF4CRcS2/a0vTe8FXWAVQEMFCBeO5KrWb8YBlud0uzYzwbOLmfo8duKsp8AwVyALcuJWidiTIknzXyvZrzXMZ3qOBWivWZxlRtU/N7AgVNoidHHMQUGvOM1Mk9SvDLdqKqI34pLdmGhzPHfUD+ts6JpCEe5QqWfKak/aWZBxgrxBWaqyztteO8KYfzpF6PFGaFefj3FmK3aklq5N7jqZYtS+hdzzqh07SSQ4OXkEcleC2EcAUdv0VyXRfviAemGu9QY0sG5JoMd9FIYOYxhTkaJxAiod6xnHFn57+4Jtfn2YmNhZkFG0JMyM5SCbqTL5P33T+Uq7R7ChcKumF+d8uLlVtltIC9O0zWTYFLfYE9yWVjTH2RSWtUikBqNIkM371o3jPmWe7ggxPC0iYank/rugfIpC/AZIYtufIguQzMcB3QZOLGjoNrTyNNWKONJ6l9xszewDc8sh+Wq7M0npvAsMo7ZSY/ZQtUh0TmUkDeyIuywAvo1qA8d52/ZEsSqjI3wKe+YlWTDqpgG2ejXwBkePtqaQGp8D0tUTMQYkGk65QDSugx/OsnFFifHDf73eb935mbBCjzvOVLZbl/JylHnslDovo/UBiVuyrqGs6Fe+g7D04BF+h21/bG/C6E4EbwRQHjvgLTlUKuvGZ+Cn//66CEo4t16veQxqeuCfoAN6Tm7ivDq2I8wSxHMqHsJFJiBogOQ6kxtIrL8/hhWjTPvpothdqnT/eQAN1X/OZbA6VNYsfsX1P67B8Z6DIsWXfJopA9GKOlKUINZs7ETf2codRM+vUsaeWrHoNmQZWolUsKdq8JP+3TNJfVaP+0do5FlbNMO/goIiK9zO6wJWcOnGH6wj+Ldb6agIf1tI2LkOFTVqZ4XLVdKmhqTqxL54Uu3FMfO6DKln0lYp7sF9wKfqikfvpvB9nVNVBhiqe+nRsmmitP+pfQz7eweDx9xpJ/Qx3WEvO3r7jcdllx8keaDsU2d0ZfOlNJdnIrEuYrSOMJi4xv3pLvI4Pw9TOQNCz91f14eCdtiP1TQGnp6k+rhvrd2I7fHac7bTuDmRNI1QwjE+OqgY2Tpvf2GA673bnYR7BoLOQ6bA2XswG+HiZBoXGQKTsD3yJEveAV3I+5ChEFn8ogvZa4CLe2Ehfl43PH2mFk2mAJhkxyEoY2eOBcVAlRkb9VzNZBRuvxWkX/HFoJIT2GiDhTLBRyigbKGOIbVB08QnJ1syLz3fSO9wwcZzBxCNqtneDvTuTHll7A7UT1mdGLQeXa+7jlfCDZ/oUrziuJuUs/r4TQtx42cHbSDepvywNJBH7yo8cXpYNSju3gK6LxaR11JYvUkwvZqTUfiV1XSZN0HDhjvKc52i03aQgGSfu7jfijfWmqft5phy5FRNesmaWAjraO2/o+As2vnx5sMyWy2dsYNDhN2dOG68vz86bDgOTrV/iPCRWJZCUpM+Hl9YzYdXXAvJPZZCJumydtZ/vweB6pJK1SbfoaZJsstYBfohqOPHn4MzJXE9XYhPz9U4QSHr0iS2S/HxbpnZudGiEf6jE31TsR/3r4AT4i942dK1Kv/FUTOsLuSWW4MIdhqRtmZMbegtIcH6r9c2IHBs2ZHnnIPGAgqr6ZINUpJ8q9ycsSzeS1HUPGdJjwy4GwaE7EwjpWysq1O7zycFChoFvbYsmsosqvpH0JdnRTQi9iJ9A9BQYV5B1Qy6xNFrg/XlYj1BsWSZX4yJQOlSt/evfhW+EJvyEbUIPQwxqMUwDgE2iFIlfwZolj/x6n2G05MrDXKOpLuq2Vaj+gMNI+v2NkDP8woqH0KtBjNq61Q4VYDGCqh9aD7bBg1aC38V+XjN59HIiR8Lb5G5Bh+N07e8pbQaVm8kY9897aPquIaXqlHQNO+TAqcnosFNbVMbV7jBNJLfzqOfANILYaj+8+muCqnobwiOaJyaSavVvGlYa21IkZr8A2Hw0E/3Phda4Gp1ztOfAh1dNfNFGvJyrIXYTnGRQ8PKWiA7ZKSH/ZTNI4C6jYAbOupQB4O1vuN1eqy9qft6tobQRq2xrgQmSPvpOasGIsVAPo0K/GhcJoai3AAszqVEp81SxpICgfR+WlKUZpcuXFvctDFwTEPyahdjTjToxzV37BvhWEMp+o0BjNpbooyLiM1SBHd0JUEpAG4Q3QEYQXXrwgHRL1k27ZZPIWS5/AAD6SINHqGJt0u89vywPiLOb6hAUQHjGjEcW8V5F2MjWPG25FwUr1YPgeWCJF3YEUYvAZduncvFN/2diJ2GLVdkgLAuk5rdws5/2micibH5/wMoPSRAPf825eIzDUpCQzbQNQ1Y2oXlCPvlhRcoPO6hF+U2Y5qHRE/gm8Ywf89FWjCCkd9bhPhqtyhtrRi5IFTBYEMUzBXFcQs0AK9w6sYpsMozvBmepVP11iyMdbgqHGAzN+ZGkMdCqaUnfCMruxbmqMySRZ9o8toLjHO/cWgmP2fWkD1iGNCN2AnLATtysyNtxzjzlB5KpYyaRdKhdFkmqXqWsPsEskj4jj0SpEsLL7IYr9NNnVNnmt9c5A7cNcqETwQ+wAtUUHg1iZ6n3jdIp0H1K00wZ60rjOiLHozQiJkSHzRLKmhF9j6P+0xdeuODZOinZdW9Ak6qeTQB5lMOhvThipBZ6xrBRuRQym+hJr2AAfBqX5RNALes4JqW2b1v+c7V0itWTzGRyiwnulL+0u4KjiOBVN7RtVlqjgJloEi7tEpbIa3SKXtI2oMFm32NHoXY2L9WFkfcd+wae05vvgDPSHgz67SqoPysIGn0gIN/zbPLt18f2IjJlL0ygPPzzrk6V2edWpl1woeNiDMrqy0ftiAwX4B8TvfKsG6TpeopZUaFrktBILvti8ZeEg2Jd7ZWHoYp9D8IGuZTAyRji/dL4akaRn+PwNreZXcgjZ/xcb6Z+dgWyfu+jFI9cYlaoM45gyRHcykkBjAi0kLAKgm/NHQmyY7zSNo0savHBtCsilk32KagZluKmRHfPEuzy50cReitmu6Yjbpcua54psQVEaIZAEYWCVIMeSCKkYWqcOD7WmgP/Bm3Bx/hW9j1oJQkKtR3RCzH6F6OavuBcCwf8qqHBniyhC9W2KhrdDmacl3TgpO+rQX6GAY5j5S8JoOUtcrE80o6GFg2pfEjz3sYJ/xcFn6iZeyur475XlR0+hP9p75dIket+WiiEVHGzojlXfElcgcp0z8PQUrMsymlN8SyNtO4exncF3T1fK7FyQxcQ9j30wAvgN2HBCq4r4ddrkHXB7FRbuVBvvBRz8uv3p+NzvqPeukTuyXy0DS2RiIeA9DW8fiYaD/Vh8vTOUbbaODaVT8jlvzE8zt1Z6zP/fskobhF44Cju+YKmbIRwoeSYdfOf6RbYuqy8pFWqYyOIQGxBn/sonQ8Zwk0rwpam5JuG3VHU7nDwANik1S5BJuOMOT1P46wyoYX6KcrlKl5CyjXwJnlGWON0DP6wudV9KRSM2dfTxoy7zCfHG1Tq5vXZx8xjyjUH1nWptJEvHVgkJcH1xkZSgn+LPzRz3YlI+/J+A0Vz0Kp3byLfaci0DYpiOlE2mejYHfKmNTaGk22ArwgPMoc/Xj0mVuw2igu7yBY5sYERFmcgSDQBpnFkLFp2Eg+D7W96Nb5OkdNt9NOv6/FZoyregwpnst7iCg8CuYv+uwb52Ce7TMdPkavAqawcc9AGcIZZNTzcijq8FTM+bVhdNvE0ZTFrEHdBFU8n55Rz8YVpfDO1vHcTHKstOEEUdAR+UCSgpGVGGZr8y0vGUz33KM/FrUU/NfrQRHw0GYnVsCBZgUJi53bXVb1ZEMY3Tjf4qn5TYRPPflDNyY4UU4mCkxc/4ncYdcxQrfY7GmnohYBx05i5/QVNuvyrXKu5TV1dXkArwUKYD8tfvbqmKp2/ihkEoKBjpqpHMbwrzaJsVDSrq/juViir4iesHAa5y4RabkbfmAAMQu1kb285H1QCLhYrmaqCI2E4DMBQ+qwU8Hu9CJtHtvypjADd7g881rLZH6ynqvHB6Sh3Jbq1ngj2JTYPQftyyadNr7+Cx74xqutA9uBm6jVM3SGqlrg0Vy2RzkPfFjB2KuxjW1M8MdqPzPBEUv3OtPDaAEgOY/ywCHiE7Gz8HAuithgd/Xg5lZBquQWwzYfkb5RVn5tkXw9XQooOjOXLhDWBrIzm4WOmPqwYRNrwGgS+MTKeVzydXpOuXS2R4BUTaM4ZHlp/7IhmI30M5s8iDV5D5x3kyY6y+CWPqGrMxyWvAmJooaLCFhA98yZQXFuw7QKAIdeIRw/J6Vld3KFGX5qYNaoCz8Tmz8eL42Mr6NItpWoObh2cAGL1scmpaH+LuUs7nVdNXx4aooyLKOIs3G+IiBe9KcwMIagIpaRDKKL2Gru/XwhtpS//25pyj1T8RBl8ZPcv0oZMEAt3Jp+IedFif6BuiQqnQsUpS0AgXvVWFKyPUHQsD8SvAsywmEMry6J+KTl3tZYZAHIAWqsXPedm3xAA24GcMBWXBREaTFbqXDbJN9naH75YEtZQ3+B9S6An61Q/vnTtjeIHxWkxngXLOwziXS+3oTCkF6MeutRXpJF0YyrOBZhG0A+CAoQ+gByYDfzt0j5IAlXjsq5np1FICK0DI0CjLu5OWGnILcVRFjljep/TgzRfiQWxF11hUt+3fLuPgtGtOOlaz+GU1MTLg7ULuH/e2pmfB4qvb+rr+tQR+YCktT29gUCUSLdntJTxdS97PKBi/LsTkPS7AGcTgCIpTdOjz4Xg3WTcFzjUI7iabpNoPK9RBuI7uP8l0d2TwtvohKEJ6mMumDAGTQ/3Y06FMW7//s+sSI17EbWhC5Jg6B89SgdC5poX2nj+WM70oFQ0TpDfz9VERxBmhu4MlpsEXh0v686qKjG94Y1pg6UvQ4Sf83LMizWjLkcR6lhfZfwBQrrGRGdoD20MmqXU9IR4Npf1Er0hpfVfFN2K5D4nMIXHShHZFw+II8xiWHoEdaXL1N96kclwH41VLoHi7/rUw/3/uQckiBEaDHzxmohnw4ocEXEFC98fYpGstfjag9vGWrQ2mDeQFsxHq5P4wNJPVF6y8Xbbg+VX0HseyoMyIjei+ckNQzRftHhnFm0JLjeqbel2T82PkxaZRjVyNUAFTDGp4jVuOqhvTvmCkwp/W8KcLtgn7Xgc471Dt1jEYKjLNpaicSNsguCuqzyLr7ckhI+oyTWv+QErerywNlcdfH5pN7AgJEpXpSrr0JXur0gz2N1hclADGZPTo7tqa+egg8P+8IGPXv9OLC9f30vKxRgK0zhl4UsG0w2BW+ZYYikukmbgT59Uhyj895Pfme81Ab0bL0YbCWxN0uZKcaAUpPe2ZeVvs2jekCRbfkvVp6ts2zrjgTZ2hkxCaWq5vmnf46VPcT9NrXw0ymboijb/8dnlM9bh6hB868iyb3Jx4aL6hkKyP6quuBxczILRGM/yskr48654B7UuDseyPzs5UUKdo+e9ghqrc5TyYyhmFD4+6Nv95L846wl1YbndlpPiSk4GzFcLT3081p549Hj1xl2NN3OcmeLC9JRFrlVvCoo+PEACMCbGs2gXA2XtaerVrP/jbuS5Wy0jxOXtiaOLS7/3yp/K4QOxVibDsg58imVWmIC8PDD5x/kLb066zAtdhOjBwT82bQbqvI82KJfZHZq/On7HoucBWpfNHuDFaKrv1JFFHyJGhUxiAdTk7pvxvd9Nihyao98qCoPpfNgXol6rl+tcqQYgU3XrNv4Gr2NIDNb0oQE9KDbysXopSZbtFmOZR5UqoVuiN8GhMhFts8X3R0Uyth3Xy7Q0/yxlnCPTA8yBiwzlcuLrPVRsNfPlvKWViNFeF1XbrqJK4+8y/GpYf6exEJ6BdeiaiFpgcY79bizQjCQvLdW5OBNbNk62r+WoT/m5ziDfa11gSEVyFMQ1ofHFkQZnxh8Fp7bw81g+05JS5pQexFv9Yv00CCPP7jnqp5byK2fA1HOeKXNfctmXuhS3dN6SfMHJjor6vsLt9XsIm4rcgWOARwHkdLP+vHbSK9StJXmeqHSoLKXF/jXCJFeL9hqaKDGFcscd9lOSZA23fV1+f8eIme3PSoZPZMSebjEyFotRq2gcOVLrBYLVywgbCrhUbdgYUcUMs22cxWv6nsZ8Q7yA492C4E3GDOpxIxjGNmk+pDSwxq8hWDmMHdr3bO9AoiUyPJ/T7VLuIrdGxdutfG+Hkg9RTw7mj4TphS2G6wgXlEREdbR5Kjca+Jqqahexr+QewlqsA4ynoWeldUXWeZF8cIS45ipbE2Vyjm5a0pEYMnDY1cYEAPIVcu/109zxdnwzww7q6yyY3B6q70zDSBEEBiffHTEq2vpOtPLZSkGfmpHEvi4pARZjnDT2bUDKTY7xZbU0F9UnQsmwDzUqJQFY23e02s1m8EDqaF1yr3u8pk8G6SH99wzEE59pZFO48ODKUtaxcmsXTSsQN4A85jTeQEO4CZdqAcZlX0UV0ttCPA7Ob1EJEwLWeAM/nRpqgUuwi2wlsFM09tRL5LY0B3dMij+osSh1zFDKhaMAQcFWfEv/X57GcJSW3oAFl3OXD+MyMWMKCa2O7wFjN6OaIwVz5ANO/ROHxexg7QzDfamId/T5Q/dbHDVYCQ8oRLRqm7kVftETw4NCwCay2LNou/Exl2Nt+vG2kBpSmY8hlSAHgCWY+GN+cFovprKX9L3TpfalhC/bGqmAuzhKHpyoVAa5a0j2sE5vktoRHScxhBVbCcVMh4c0YeQfVP13zq3D17qZLQvVUFxLsoSBEWQqDB7pIm0BFwQbavCx0H1uCVbkRB4yvyy1TEy2iCSno/FNLPFLLbMC9d2lBAXAzlat2yibZV9jlo5CFXsG2dHU5KmZPnKFagI1aFiOtvMDFIcV+uljjSgW7N7mYZsSRPoKCXcUr8F9PinIVLc94oCHMdmFYGngoY1h8OMI8QoYzydell/M7YRA7ez4qDqjm0cpqD/XnHGESCy+1t4VUmTQn+o5fd/PDeqH10P0Q+5dmKUEFehCNYj23VxWBmELwhxFQ5OEClKtJYB584xNVHA8EYQYM808lQKbnTDXFeC/2DgiWEzHuf7657ftuQKOQuUnRtU//Bj1gAzR5LdyJAOixQAEbVF8//Gx6kSEoWo25w5atGAKfUb630R/VfYcjQs2nloMVUrxh6vGiCBstuSntm60UXt2C+Jt5Ghf/tDzhpQPVMsnC+giI2ucfYKzGQ0gBzKYGlVCYM70kFKfxj+h5MNEW5bHgBjZEpjdYGf6/U1eOOKW+304+IRLosQsXUbfffPgOYMaMp87BQG0sEv17sxONUCw3BhAw53+wSJOWs4lYyV7cSv3OsnQ1ELtV0FUBmdEvwFSvVkUxTwovyQPNjkVKfqW/v7yN67fn+kPC5o7krdFa/M6LlNDC1f6FIIVK+yUqf4dBJmvjoJ7pDPeeuYUjrjd2AyYEVuuw8Y2KDBxWzX/WodWb+ZHcJgHGFp+BbxseIYMCA5vbcvR0yJ0mOgNxSKZKOuVKsiB+kBLUoWPGsImLViO8cy20Ul81iEGN+Sb3W/nzizAxYt9ZHS617gzJRbt438UNEd1YEpeQFQDLBVFODB9se/if0kbrrGnmnDXf+onkylliG7aLq4b3d/ELkTSnXy9xhoDJsMKtzrHFMzIC6bdujHWamHBk9wfjiJ5P2rPmpSWqILVro3qzxESm28bXT+FW79+vzBQN9/RFEsruNFfgHvhiJRnkCcpawp88VkWDuX1MtR/eUYv4Vj/KndFPuexoY05XRBtV+yYknJIjFz731H77QJXmNFfXQ49NtSZCY0kZo0Lho7xDya9Q8E1ta/UCOCY36RmG3zjrv+ESFqRwRxIQRtFPLGl30i2QoKctWMyVLic0tJsYnhEw7Kl6OGG5F+kn1OpPe8WBa6gPd+wFMOQLiL2smZBp0enwswKCiS88Pqzb0zrXV7T84q7yTlQgBnRvGSnO/9OafD4VTD0B32J83nhnA69vjywm79Rcw8JtN3a7qWEuT+/tIrIQ8yAzS54UpRCsBis87o8tXW8PxN/UoQl9pWS5cs7n/EIjIB8rl8d+O0OGU49rOW4HKDCqGWpuI0tuqWX0Rgq67NvC+ciZSc3lRxNrQoGEwlpqjGbjBWnEoP+2/fgwI+6QJ8Rui8H2QLkS7aodlVrgw4h+JHuvy+ZVxZSSenrlkFxM5DfAp0utwmxAi/uOhBQJL5zMEOwPOTw7pePT5MZvTBoqtlN013TJIRfKXwJfeqa8ABwNTR6fbLl/YHIdWXD3Oej4hgJqqOnaUEFg4Udyl7VibAK9hP6+eEi5EfKlpC2dfKRG7AwdXcXqWF2eegQ8wY/elDfjaw2YygSRPnjAdyYtprGVV+5ckqDBWOoNcvlMPOhf81Y/yTWbB2xla6xi/avFYajSLY82Q5LaEWJiuYon6dfwexhv2IyLZ30LdCMl6ha8PQcT0UXZz6z0KktEl7kOQFhft8H8s/svTywOLb/fVWv3gygr3hPS9hKMMJajI2UobSDmnxFOEjphWo3xJ4HMFqx9283qSekOL58BResBG54nKO36JZZJTjN0UfyU80i7BlqpPsnZhTidUwz4UR5Q41W2oMauMh/7kTc9yLA4aTaf++18Taj/kBjXpRJp25ksrzDLYFV2ZgURVNpOyI+IZQjRefx+bcQV3pCl9bSRfYoegRLghpECFCZrjmhPfh/6LFiCYaNpMWEFXgDl8NA8E/wPUwW+aRwh+PGMfX7AxRpA0pXPoYrT0blaeKx44lpZ/4Y8ORbNLPw4oOdonJQavGvzblgAkD08F5i6uox1GLtHBQxYBZvVU2uGISIEkxrIqdJoZ1kJExTQggFa0LFZYA+2JrZy4ZHvfEfcaHRU5MS8lfpWVJ1Efxr+JxuNPIPBwbhl5iSvNT1UGTaJEGik0dJZ4u55Rpdy6HlOgFkWE7a5CKdjDVdTnAA8Khz2iWpE5tH90hnw87sb/TTNbv1R2rF6VEF4eKb12jDM+YEaqlc2IhTspEpTjymuOhIA4964CLlXrA0Gt8FAD98IzZfYekQSLVJT+WOXFZ9wjFxfZ5siKwQYyQVNF+XhDq6sotnw3T+eDULSZp7TOMu6kUxlgN7ZevJ/ZohT3pIVI2q2IT8cwYv187bLDvKZ8dqRfrNOavEm9t8Ykoa8ifc93uHV75tGSHeFzoF8y6ohgVgbi8U0z8RhQlv4TmFwUZKl1S6IGMGmEY3ARxgxX2sTrTW5ucip6ilcCFq4mzzsoLLES3WO7SNmcbD6qe4K9bAv0ynpJB0AHMg6QPuWCiHlpj0xaQFpvBiR4xssgxbqQLgMA4RnHaHJ73fVwq+qG1LxLKV3KDFepSSmR3Gb/Hvk0di34lJbB/47F9T5SsR3GXCs5oPa9GdaIAld/oeX4S4gPqmk5hLBin4AFa3T8EkuQJMnpza44B5Bndvm32q8AsJEnELEpqCZ1VoabJQTSciS1BJltnwU9lDRq/Xo52uZrPfJHawrC6UbFDSpbmyIBHZ2SEHKLr+nNOGBMeist+l3oHRF3It7gOSLs80vngwEXEhdEvlGG+ie6KliOKzbNg7FU0gd8pJbY6sN37j4JVxbXbJZS/efrvCd6kJ0laBqHpnZ3mPXvDWdF4iOLaW+hroeo6x3Xu+jSYCcHEf0T/o0rTxkaaQtSqz368bdR2tFHcV8QB4sRwnQmsa4nMdSRoj7PlczwX+MO/fSm3tKDHrLhWA0jlcUY0UMqh/ntWmh8XMiCgMfrJj/TSv7M4zwMZ9vhtemQewZR1XcI7k460pQMmgSnwyom7LNIkXsAigeb5QLog7T48qncfmBUnqDgS1dEO0EYBasruIAkwH3O+E6wSHe97UbdzmXT11ZGvBvVV8ZUUa7WyIHGqSUImSuVg52ktI+xMhCkCtUjwBw85EaM8FGSB6/eCBoH5T+2RxDi1FyVRFNoWxdxP7GjeYuGJHgv9i1eissOOwYaJu1hM0DIGkv3IUHZ7cPqrQJmw7rTV4idJycemIdf22OBULyhcowUTALvJpEs1iCGFABF8yuNdv+SSEhQ5p18IwGB0+EgfQ8e8CAqjtBvt3EAOlxfmipXy+HL7K8uMXoytFgQx6KaHhLGFSFs8UthG5KG965BYGlypndXRtbTQ9rJsZfqdUeiX1LlcQIpMm5AuDKe3zjoXYdA6QvZpYYFTRKf4qEzkrdwnqnteSM5zt1rxnAiD0kCzvXLVGTkspZB0e8h30solpT3dqyryzXQvScKfX+ZwchknHfWZ50JGdzq33ULNGv6MeWZrF9pKP4DYPhzGZ9wANMp9tZiUF1NmRvjMyFt0Oq4nTNFcgq240kJvDUKzv2qyk0qvqguhahnLhMRGJbAvO7rz1vncVmQZJmx1M2XMKRbRjMFzm5wRR1lFyDq3r/0Ux+4gz1URaCmyBQa3mdnQg2EpRT+vawZsSuA2Qqbqa/5/EyIQyKoMG7RUmQPnfnfd5iussMqDwV+rgr261Fa4VXxA29qrcM/RSmTgaRr+tVS/YY21klgObpfv37SKTsCNUOQY2WOP4qDUqCBmuOdU3XUCo9n6Mfm1SNQlIllzFbiJrxvQKbssTgKIMLbZY542SjWl1deg5Gjo3i+1kRf9UjftQRxeDkwv/G8czj7wgw1NfCQ4693mLhpI5bfXkBvJFQXh+5Y5RVDmnbLF7Kh23TupVtWXPb+BXljV/HgUsnXKVhdNUs9YQJtBjYE8zCnA9eJnz5SoKjLD4kByJhwqlKWjCdi0N5VLgvLrl/7ekHqFXTXCW2u5HRniW9NOcDM0Wxo8QhrDfpU3PYwolMe9DMpnV/jtORaUXYcY7R0Q2nSAlvij+nyH0s16jLHm9eVhOgoIgQveWMgPQvD2EiyHZLOtWr2CA/rijuuGKQnJMHrD44qFUMuECmu7UM6SuDeybb1g9IKC0k8J4WkG+21U1GKTO0KS/qiX++V+T7R4ry9LuEhGrMs3XJPTMlIrBG9yeYTAZFqa0jgP+CHCekNstRWLXgd7kfEjtSl+xFmsme54rbDS73riBEhDhqfisrkZ2od3vKuLRCReMRsQF/unbdJSeKRPHbgLlJrwfmbCOt3cAKlxCzEVGS7ssfC9NQv5qIE5gYebQZNml9SgEjNSck+/uGjrGsTK65Vf+XH7aHMLqi7IwxFJvjMv61ViMbz5itWCrbIvAPsaKYZAL/5gF54rQeyvuz24eAtPYDKt2fOw9AhD4QaX068G8BIkpt7Ns15E5hZ09BGvNtdcR4vjeQH8fRhTBN47JYkTqkrbEZQTj5zPx5NN1LJgMzH0H+pyI+RK1uvNlQYklzf0pIeECHvOasm3ngHZS0nliPYPY6tY9xwKlOXNm/gyUoEe4BPPaAGtP3F56YfdVwTtIHwgd6CzyfKrgsnSo4gE3jAM8jyQH9E/Kho+/6zW46JLPTR8yeTqYcaUxeljnR5hGyAcSDbfsWYodzOqW2ynVMj7Dk3AJruZZNyCvZKIR9hk5jcO81cshyEU+rV+HDVMa0vaEMR73FBNoA2MS/fcilpigv4FYAlw7Jap56cwVTTusXcXsX30igALQ9q9fzEvrgZsqXO+KUaf9xJbfAXLhDSp3NbPki6haMqCxVZi4eJFqcj8D1FOuvIoS4MzWsKB8iZJ4bH7cjpsh1x9cKAUPdhireNNShGgPiep1vtooABKtnzquDPbeCSdLq44e7dNWxz8suoFK4w9bGbhI3TmaNcNCFpIUlsH/XAQOnNvyD/xymuikrF+SWLdtjHwOh4/ooZGo4YaYx3lalNg1bx49cAXLTXrDocDQmBnKV44AHG+giishAmLBovmUO2Q02RQidOa74o5pIxH2gJAA2EtMG3qwyAyROx+H9zk0TGfeVCToRCW/lcxZAqr4iV9F4P/mUqjuoL8EoWiHfzK1O2bZN9O3BJFafMkzL7RV0Lm+LC9Kfx6FydUShCfKtfD/epmRgYYm6K/ns1WS6l6x8KImsUndaKIcCIKyDfxHszlB21tSEd1Bq1CvjmvPyfxD8xGg7gaqvmGQfetkRK2J0NKMPxq7jYo2veGlUuZrl1nDqeed3t7cHi/I6TcJL2DAr8FA4EtxMC0PpRdL1s7wxpBfC5gFxu7OlrII8mXOZaUdTTY1Zn41BQm0XYo+0dsvRDJ+d0N2idyDVcR58QUSfML/oyabYAMqRpt/nDybDRCRfnuKcn/D2ZTrci6j3AvBWy9E8iUuMyrbZh78/xSeXp0lXt2EzQ1GQniJGMVmY2AfeG8QRNCY7O02/Gwqv69z6thyxRuvOBYpKMLz3aTRZILsNwvEDaIArj/tBxvxDovPVJ4ET1PWbaRMdDxcWB8mQA78S1+7XiZGOXbDlLc3ebKDVHEUDfnz7ZEatQmJ+AsFbHgKyRzKrYdcYpdqdWMdqybGCJDRt0pllJnG4ZNGkhvD+8D07X35wPTytke0zcjnIbXLypNqUfm7lfTwU11V72eFFxPKSiWk3H+zTbu8lPnsDIhV938Vc5n9E9dOWMCwUT0mLLdcZCjU6ZgJOAHsH0gExsxYG+u9x9WcLeTVyp8rG4o2SOrhqEAf5IRV+FhqRovFNNH5qYjes2uIlh7Hs2/O0s1s2EbPiSeQxb2zAwnoU8XPE+G5frlJZhimhe1W6DLgPlN4ZihXj9oENIF9mFZIDvRNMD1ROZZcXaIhrnaDvM/joWGfEeNeeoSoWPFY+nETYsfeeetGr2CphzUt6OEPpCs+j1GHMLbTcWpg/6QNhW7ZcrqPkctsczdDLC98q6RaRqBA7Xrzh71lmGboeqw6qnKqO9g5P6ZGoUVfKJzAGxOImLC5TOmyr6PA4azr6pvzr/fZU6z7KPqEAGY2JPPcJNiY+16TqjF1ns05LyPOdccQw05wDpK8JzpWnpo9//hmxz6VYKtvoQfzAojOS+b2JU+uUScf8kYaKnAnJDoKtOti1w9dTWtoFL0gwnudN9YUWemCuHByzJgagGk7V3xhM1WH407j64dJWl+5o1LQKNkgmbK21D4mpJ6pP8tVFF38UnG/boy1siI8l8J9xiXOxbBobFxp07YqNpjlCY7OLEDgdCzteCdC/fTnkWUBKXSeI7wIsfJ8H8w98osmlldBBc1Grdd74Bs6g9VGssE4JvPyOyGmjwR79DVOpoMYuwyXorxvyukOQmjEsdO4ZchzNSc3IKgZ5lp3mEiQbsYfF7lqL7+7b7H89oKwUDndRIdu6opyvx3cGw+mub6qPGsDAXaDa0Gr0DgYOdU17zWl32pGZLmz/wSUcvoHh30e87Eu/3fZ/pZVf2HNuJPK2hyrMNS08hwTWfHyZkgxfRhaodCYQPr0IKgWb6qSRhpe8dQ1/9uN6jlJYNdRrjKYTmUnTKhy+9oh070K/KJWedR2UzOJMmLtqilDkN17W5h86wGkd1MINJlxgR7bXO+d1nRP5s+AZQ8AexO+40ndf36G33y8AvENCPT0VrAE84ic6gib/2Z5AMUoJVnP+WK2TB3qrbHCJ14U9G3C5XhvfCX+2ppjAB9Fqhijzjl+0Rtf8KbpqlltaSAGwFd7b+fN9RYmLbxxV1FEhLcTGl0NwBIHiQuxNvK53ZiEMoZrd5KFHLh2PzRXqV1rXPzRSONoFBK6EAMq8qDLQQxCMrnVQ2YhYuDxQCYrmV3J1onBGzEI4m3vX2PXO9YqWT2N7VlNN9Fy+GTfEglEyKt/hBrfS5uwim/0JeG6rYy1up14u78QSzzYFJWWtgn5U7CubC/Fda4+eYlpZN1wTqGyJFiTZqhJYeO3uR3TK6jRkYu7vfzD0nr3X3oIjkDMSeUsU3jpZdYNqMpoFkSgyFER3cGcJW1JVBRGQMrzxUx2rhQ2DyP/SOoFMpAxLE4QOHfsXs28dNclD/36g/uOMh0KsYSfxyeF3BUVpSb+bwaaiMhsCOYO663bjNc4YqLwqsgEOiutPw0pLUwxSO8rVOdtBTWbubJfjBV/QJU98thFBDPKHh06LSusoFdWfaQwcx3GAuaU1S9Fr2YSpJXN36OWLsYzQCep7ZuQ2c8Lw5KePZ1cJ+T7GcSdhxRXNNWZbLF/pFIdJQpdSgqrdBCW5rtFszeC6HXgYDfESeq479UsrSF+MdyFZhC6x4oglqJJRCJ9rB8l3QnKEQPzPKP/Q0q/b0ArGG5ZDB1oRzh5HI2LNCLANAjow0w+VjZKQyC4UBcaMP/COjQpDCeYa4pX1kWsYPJoA8dGzUnWZ7kOdIH6tfCNPASEGZhceePtz/7fWhnOGGd4ECK6Ra1tiU4xQ8pdZSvKAIFiIZm9bDo18T6PrH7ArXFpcQ70YZB3SlBlMBs256Wkf1UpURglslSYZDeTigZrPExwixHw5C7TaHv6v6vgt9jHVzcWzsSkX0RotY4W96INdQddC0jH7nGEFwtGiDFGjamZK/dIAYrdrxpd4+zJSKaEzwQNKgprR8HCF4pgL+Oz2v0iKZ7L9OCDb26LFE4lE3A0rVz4xml/fm407DM7AxKgW1UCRaHKarEcHpR4ugDNCAV382qMzmojjbvENg0dxaIFMNfD+NfEqcgUmcSky7au/eHnKhU9NF8mggFfDxZNA7voSgTN++oiwDhcCBFoJLe2IxDMWGWW+Mvz8E1lJuXmpmjkCC/HisVgm+q1dUcho9bKw0/7SdpmCehiNJpkt//+PEkKxQdLz75hvIdccxOuQt6ZXM/Mu9sBP4JtB57qW78c+BrURA4cu00K5tcdb8Ohlixekbjr6zemSrFnRjBMOsSW6PwMmB78NC4UxVGbevfQzS+j7IlVXISBMSqz7sT6E4NuekxlA82XBEFsNaJiuIWnJf2Swe40h8PS35mjK/UcB2eHPl5v5KVTGLUrNenX/yVtIONKQi7KdddwRc80v1VBUhyo9DMK8IIL9CPp/KWAgUO4w2Hd5GwxnoOklN9oHcWHQnEXB2A4aRIcId/jneOFTgQc7MX2+AaKDsBt8ZFM/6pZvFEun0iFFAJlQglNxA4RNQ+R7c0zRuAs4z1O97f8Nxn2I0gn4a0WzBhR/cQ8M0IJiRvY9nt6OcjAzow8t4VN6qtjqVeapRiTTLF4qE9FxZLALh9k/A=="/>
  <p:tag name="MEKKOXMLTAGS" val="1"/>
</p:tagLst>
</file>

<file path=ppt/tags/tag72.xml><?xml version="1.0" encoding="utf-8"?>
<p:tagLst xmlns:a="http://schemas.openxmlformats.org/drawingml/2006/main" xmlns:r="http://schemas.openxmlformats.org/officeDocument/2006/relationships" xmlns:p="http://schemas.openxmlformats.org/presentationml/2006/main">
  <p:tag name="BTFPLAYOUTENABLED" val="1"/>
</p:tagLst>
</file>

<file path=ppt/tags/tag73.xml><?xml version="1.0" encoding="utf-8"?>
<p:tagLst xmlns:a="http://schemas.openxmlformats.org/drawingml/2006/main" xmlns:r="http://schemas.openxmlformats.org/officeDocument/2006/relationships" xmlns:p="http://schemas.openxmlformats.org/presentationml/2006/main">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r0lg9IPP9y8umrse/9AoLT5R0GKq+XM9pr/aTyOTf0wptcuHbHxeyqBm9svU01qeeEM1v0hpSHUgirOnAK/wujoO7H+YnXAOGM0Hl3ZHepmLb2i5HZBIRcJM2qcKTs+tJGNxrq4XDp36gCLI2yFzDIMGqn1fwZ6EOiQjPrHFYLLWYrQrcJ6se/9chO5FU0QVMTFqGEt2vBH3coA8M6uji183sxFwn9uQSXJ51GhHbkkIuGm6+Y3RdXPgGsaQzS1PHq2TQIdmKPE/rSvd98p78kMeEqJpcu3dIcGrmWFjakmqFcW/C59A4SHe04RfqOm3ZedEepO+laM+F1u3t2beAt84h6YtB7Idj68FZyoJ+0r58bUgTsbyLRktIqKLj4SMmMGEdeTQ9wQlCckBZxDk4x4r101ZT7QyGnbb8rmkqBbNpL5hFDm315gzYixBIfluTSe/k+UEr+xfTYdXfYmJvRRd2K4K4orAemVfwJKJrUqU05OaL5C4SI/iYBfHx/ix5Zbjm7TdTwjjf+okY2hECoQVyBm6maFsFPrNsrmlGB+KIIhGXplfA1yx+wZz3Qu/3TyHHMv6CJMKa0RIQdprcUadmmTBSF+TApwKexIRxsU7L9JHDkdXl63PA45KKtyVd6v228gIUbE7FTmYLZNtc/LAV3s+rH4IIGB8acBNALWWqgaKiFphp4xP6u/zKADCGDMC1a5o/RZRjOUMIKdkzgDdZu+rgBhCTNFZ40U+Q5BAsgUuTvGHC2/kcaqMTWffSZJMDJ4ZJBscMt026+0QbPQ/X62Kb33r0LCp4bwCKUOer4UgMeLNAiK+J1+85EMrIV1lXqO1oiYjuG+r8E8El1vyE190R26T+y2fCdRqRgDP0wH+4KprR2ROdh+kdBbzCXZDTWVqUBjdt+lQvgnDAfsMqr3OhH/HgFRbxLPUn0zfsbZCOJt3WslQKwYRsdsUi5p/UdL+7LvbWZSpTWK0oLEdwpA3YujCSCHyosQk0Ty8Uo4BluLhBriecseCPtEocGdxrMB07boeRxHjMXwZwyfDiyAIpZQwegjmpyPZobKblgXutGuDCVZme/WiFYQ/zMQXnzlqEQ3HiZmXVHuy0yO97reILbraTL29ybVYJTAd8FQRLMjrylL9uwoEwD0ognSauuePcqQ1X+hw5OsZQajfECjB2W/cxnZ2cJjVEFmqrOj7q/PcbqIbJubp4o8hgDAChHPUp/8wsQISTbLBVWsDnFqEfR6Yb964MWO44W45FDVL1N5ohUfIBIL13Fh6mO/DZ5160ohqcEDh2AlSmPMouu8Z21yXXIGBHSQKYf8aQKxf+SleNzIaTNk64wy9n4kkKsINsNtI9DttY+awX4bRl+lf2dOqwn1sf2SEkXj9T6NsfTelNZK03DB/DdfK/ZAZ5H65T1sYbaGSkz5P9aks2xvzB6QADKcFK3nFCMrNVLcvKm2uFGb7UzFYFau2Oxqo6aVEng3TEgM+uGWQOtuyQoiI5J+5U2pOaGRsw4Ovg3LPXto/KzxDOun6FaLVaBQl80BKxB24ol+dn22q5vq82Nfi3Z4sPmlez/iQ8UZdJj1CgJiY0rt7BempKrBYxUeziX+JHeQPn9QqciBifROQtNlrx5itZt02A+IlToz0jB3TdxaRwRLclG/Q9eV9oLRE72Z3qA7B3Nvnq4Vs8L6j5YON3xQDXwpfxRBlH8hQtx6Ru4FqSAjtcDjkyvwgvINK8+STR3hSRd7vCrxpOVx0eb8tVTVBygNnt7Tb6OrDaIyxzlqZDhilZdJk4ukxIkdGweqMX8S7+iw+ib4oH/FcBCd7Qu1tlHfyuaNvNEr1bQdyYQ1G3Ckj0YaBWvRIoh50Gn1lFBJOnA/5lyF/oBVH3O6blDelBUaAvJflSX+FbPoy8boUEKdZqcRBOysbI7+R+ibeh/uWPHEbwaZT0fsEUH0c3XBhm325bXDKOTmxTZZcUMxO7xpZENO4xIlSeKEKIWaydp8fVoKIch4/A+XfyJWtKq5y8GHr8aUKRKPyvjZQGlqPF3vxGNCR8FPil3GpO7nYM3JwSCfK+pONDnJ95GCfiRX1x751KDxG1X+aKM66BItLUTCzUI8ZzoZF3pq0NaNxkn6cLbRXd3+O7v+FYQRC6olpwjj8bXe0PQa0zK43h4A2uTcAKX9LxRkzmpf7CanwScXRfcXLbbZ4TCBMmKGhSOoIW6odLH1LZH3IS9aEXWbjlPxdgSUyMqaUb5kE64y8HefGW8PAqW/A4H/15xybazyDyykm9v2U3wret3g8z3FJMIIdHCzeHNJqOlLCDtiOOdyRMgBMOLIjJOnufHOZqUvEl1Hr/JDgHbOTLvzK+4RYAeYSH4H5A6du6iVpqudEFbQvvYHe5sPpoYvv9XMbpx5mb/McqUnyKP2O3KKxWLD33SqsCcBgSoLoteerGGMJJXBPLbuDolwYoOzFPCwzv6U1ztJdubH/1AwDuI7a0lSMzUzDfUIcDUVkxmuvwnWwJpYOXUFO8XroBo0NYzt3o/3E885sWae0NREu91uv4kEQa8fSA8gws2UARKQUO+VVP2ugICi2+Y90zFtqwnn7dovaxxhvwTWI8b77Q783TyedgpTyd+euaJe1AjUH4s6KABCGC6NhmOexdqrR1I0p2V19+LDZnNqsnJOlcSCmJySoD516cU4NuK0eCqv91/EwFaAyUhE8roevUXMc20ehcdoKaztW7wBqfBEUesFNpEjQFjJPUZRdXTy2T70l/YpRgYXyY5AR4MMb9tqNj5l6IQtRxVu87xivXKqqRd5WLI3UPJzu4dXMnMElIoUnvNkBqM9AYRBF8A/rH+bYbZeXrf0oSdFRIHMyrTeJKIi7L+Q5lwkOdeqfA+w+YmFHwy+dUuxfQ7nEXXQwUtZirCDrFcOG1W7mrzcMVaFF7a+DveIZelveO6qNCfde6LtuSFLe6iCdfEP5OKg1S/bNgse4OJCads/WHIdvHt6EqchgXjsRMpEQaVGfBwKPvF1v0r2fQQLrXNT5Ukx6IIicwTqlM2gNQd0d1DREnrPlrLDSqxyVFj06LJedZGdCWyVXdVX/b5MCgDBcTzIlzQI50mgKQAw9s2nIc1vIWEnJEATvJJuWBVGtwQTIuQHqO71GilkcfEBJ0rCEat65L1cTaUMZVYyXJkcxRNUOrYn0jY+Vs8rHnFnasdHqYwgZJGwj9I6vCnLciKll3tiycbObydmhWlCPQJz0f8env70ZkNMyDH8/MLy6ebBHeXxWwQLZayBnwX2482VO0YkcuSL/4Fe5DWNS7OnZJjQmQPA9cTKv7u9mcZKifqaHwgXUVGyHHTqa7Fsu2lqvIPDKfC/4FCRBsmhPkeBPe17mnE1KlTHQQDBHa4r6u9yX+rMfXjA+SizN2rOxdlAlMCRzovqz7FVjjzimydjRsyJ/hdbAH+Y6gr0Wt5uG5ntwp607LPYoi9/fNMuU5pFXJE5ejipNlkAvNAqHRynrmoYWyGUIicvfPDFaN1rrdxILPfWUdhlo5gbMh8/KPH/rLBKWeKW6wJanniRlw6g1blD11WRdJLxhkYCDUQbFHPWGxxJGAEpvnPwi3HbOoL99aypIEmIB8E1YyoCXY4DGL9QRpTxKJ/V7aSwx/FpNOTvWKxiN6vU+cXBLSeTd6cNDTZuhQPAjmzohW/Egael30i2GFWkf+P/eK85Q8yw8t6IoW5mAoCZZuzi8+w0JAkGQ1UlSixhCPvP2NRFOf0ggZdbhCLjNpwrLsRLe0B0SK72PWGkiGr+bc59/1vJeMLfH6OuRmajK99nl3jYxT5RAXPklrBEq5DfM904y3KtYuIefIdfX2kUS/u1uaHcQFhT3M0pQR8YNHDYNZdpGxdSK6peJvR2YZGgO3jK8+GX7Q9VN81Uvo7u7gU+NkdXMuUDGW9CuG8ZpgVgThK1XN6aIiey7fYScbkBpuG1QOsR7yjMu+fOw/0CdtR/h24DRlQULtsUL901olAjwtdLsZLwS+kDJtFN27BcJicpdSVkbtTGXl5xOIy5UBk1vGSJUaKVkekYAsQmrlvvjDIum1Qpy+XbYjd2TldVOr200nsCHQKdHH3CQuDtYmWGKw/aO7VnPs0jmzNoC48C7SysZIZLZcGxnirouMXPjklogYqhW74wpcisu23qZz/XGZIxKYr38A1RAQbdHDnnFBfn1d7WoCSbwa4HNS/3pkfR8OqVNMKPoS3m2e+P+6PBJ8Ip6vWF06VxGaUKXGh4I1cXOSl5TrhCMwL2JjYrRxNFAAG0fW5x/usrJCsSuRooUUvv3U5PJcM6o0gfGcZGEeJ9rGJpMe78HjxuyyKjN3YqCX42MelIeQn0/DIWWrLYz2LWh/J0FDpugouLh+1d0HLlevY4t36/cwJD2J1TIfPiE+sV4TJ4PQ+mK5EJVUmjN1tabNzr3MRnOeL5xZFoIxz7XOhIM+lkW+BS4SSgIHmGC4A3vWnUJKg8Wkbk8uOrRiolYdnBorV5BAtHRe8kzUYgRihvD+nKJpIbajBmq8VTag63TMSPxdiBkDbqRZ8ktYw3ae7rsoNjV/FzZmg+xwZBxGiEsm8aEMbgsuRxC7c3yv5ZeOGnPAXB1Lj+1/nMweYxbQhXEDRz6qsRTfKX2OHfj/DazL/p349D2OUCNhLfskNC267FVi7WAp8ITskvIKxYQkgEYcFbUsnScHF+Obu90hONZYpFRKy4ZUmCNy/LWawmBtPqRsGXxWm5778nx0yYW20opMyvGb4rgSsqTB83nQ1dWKIUcUe0XD+LV9RxYAXIN0AMgpL++8ohy+pTwNtOTIMYDBhnhYD52KxzIjpxncocNdXO8NE4RborAXimdxU52/KUuTcmyF1gxufs9NRVsZwcqhY6rKpFPM7Y1R/+jGLvkDe3Xquj1J0i9eCQ6dfYxSCp6+aUwmi478qaf9LUOyIanmIlgQnZ0toSfL7fmMD/krGHjP5aogg6KuMUQye4oB0nMJ8eSLiJP43mB5sWYh9oR7uIOxghHldoAPihvKuF5eC9Oc1AzVpW7sIwSTaFS27obkOy3TDGezFO36/m+sKjab2aJFk1eZQtLIKo5/I6Hej8IMWQtr6Rt/SC40oMknsIQGwopasWuznfLN3vb0qQN/ljMNPDqILLKU6NLhF9Wkmmmwa6OMLdEvldXs//iXzYZvTmTSGhtm5nvg08ME1frUb9bEmKnmTtZi5epheoSS5x6vjuF7Q3JRvFN2r5o9SudJ3ZJdX2x/lTRYT8VtZv5XH9bpcDRAx7ieA7Fu0yy7z54NjNwB8Nt3GmA//VStFwHU8ueDxhGIW+SvDnUx/zg5POQ3LGseyn1tm3rS7d0j0P/+aa44+/4DqtbTLKvF41nPhz09xxk49H9ebGVsCy40/te84/j90ivihkuPYXa7cZv2qj2ywCEQQGvF9y7f1CkbtZP49DzuclZYzTewOMMZmF900WCnJ5uKFI/MsKcj+Jvf1Aqd7xm3FeBgIyvlGrhGjwm8ELPTi82HRvX0qsCaeC8ebcsxSSkklq3gzgAZ3B1nALFXHMY1tBRX7ehNj/sRA6/Hz2wOv11q6VCVrePzYEuwzRH370mWvHiLMCnkejgx1GBP9i/HUJBWvztdFpv6AXQsQM8IlbV2txo5JB5oRNddzSevD0NJthdyQ8wQaqW9EGrkmKuwXJC9ieKb8U5PQoqjXiE86XCxOISe3hdyd760b0CZ+dQLLwfVVRmxyFIQKxqN7SOV100Vgsjno0KLnAUnEYPU4n3xjlN1UXUA6Cki3G3C/+mlO+bsoBmz8yROdwpKKOP/l2ufdkRcSdffsCuidncMaZ/v138tTa4gnAMsULLpXUbzYiYavaqbdlFbRLrVi4DXB4qTyYfKJrr8Xn1ROrjpG2VEBuRXozuSdtFxPBymC8CK7MGGjlQvfsYjfsnIoIViC9LbjDyRu91xxlF8aQ8rmXF7u0jOKSwXyRHA5s1s3I45vJ/pA2TlKHv8THv5RMIRD4LVzXFunR2ltsbIBd4KxvUJroRIEt2IiJgNUklCNybkGQjdxQDX7QDMGIAnngl+RKOHYColnBqkbsHJUAPSLOv97cOErmZYrBzJw7zvOeTtjpUxX1maY2wRUjUXXG+eQPHVdaSoaMIjsiS0QqM5N01liJKgzdg2EGvvcsGWOCtyn54xoaEajHyWlpJftsCWrBGkyPWA1Eh5lXz+WoWmJhS0uyzaQZnSeBMI3qkmIGbjY9S1BGSbK0DmbyJ6h3AB710Sph2TmFZbnhMovhB8RN0jd69F1f5X4p+mqHMjsA9ceiESu8tlTS9icUF75pUMYy6RZtRj21UZQHeBkWR75+ctLqqx2F8aiV4klD7My358bA3J5VW7BAQ0Vk15YPdC6hT3pJGpRbPrCX1+ggVveMjbwhGBEsUTLwS6R3bSImEOmr4f2pmtdj5SkS2uOE4fBqPEwhWlIvFHBjUFB64eCFPzCYENwKp3YJZQMRfTv6+wq3rOg9yEn6FD4jRC4faxOLK8WA4o5Dn1jM8VEPhgsnfj6wth7e0WqkAzYwCPrbrv67Apwqy8NR3H4aY26vPzgSqHmCHR/JF7ErGyQbGVCXBxjMsGE1VLzJkg9XBhM0sHLrDF8nt21rC2UEyEow51/lHDOmhyHSkLSkr5HQlvIlmqNtikfLgQ4mAGhKJ9opJze6g9pcoxybAfE4S0SROPSdRRFJFJ4vWKhSUHJrh28WUTKGdzE8WMFcb1zXpqU+Od8FLZbHnkne2i5jwYvJrH4CDJdIRUVIPlh25kbZoN6V5+gdHs8cN2f/G0coH1qUeTEGb3XKzOe+GIbq9qZ7rzEl5Z4xjnlE8tLMgQahyvoEi14zsGFQiJQcF2Hpljsrt6819mhUz3MvmZjT/j2OPIO9vI/6uXUO69F60kn3Y6O6D3ogolw1pAFe9dszs7oZCJpPAwe+aIP8i56rr89yQzXccyD2o4whEVJA+AnQ+sr0soMcOm5vWmDB8YuatmOz2QWepzQ7LQ1IL/T5pQmKT+87gI3q7rOU62LRBUgRQriSd3BpbngvbFgWFV94YGdswDAEwqRBdXVCYeCjhyjvk8E8qrj4hI+iqHSih8ffiERCUVym2GfTz2vlyDB9ZETG2uXhO74XdaQI2D/r8U9/B0sOGHrgBmnZJJCxAiY2rzuNdWx+2j8DR9b7nEdJorUQyMGqrDe8/KHLJtREQfp9PHCQKPDw/alIEPhQqxf2FlqBMVl29BG2i8IEqAFHLtRuDn+980obQ2u3nvfP61hK7l36pUfTdrKk3U/4SzXxSaZuqSXlYyYRHPGOA5CmdqMvzwzUnjKoUDt9uGNHVOS/8ICJuVzakKjr/M+rHACsMKXRRhZ0RuH1HDSvxYGNGMVnJ5KoMrvwuLFmjtSHEN/KJu7/S2cWQlLvjw3sW8CzeytQYyd5TnJbj9aFO/7nn4bIdhi0OMa/3HOzxPfVtwX5GiIOZ2Saz+xAfLPxrIIIDgXzKEVmmM2LlfZ4/P8LiFKULmzFVTidBMPsSw01MbMWaVFdkHcW1UctW794+uTs8no0ZcU0IaU7ZdU7tnB3WCPdM5LDtn8nT5oLpJ/j8wxHKlHoA96SXmtr/lO+fRb+afiaN9JUv+DbA7nhdwPQGpo0jDjrf76HqWF0nJa8fPGgfJ9nDX1Zs9XC0IhR0GybiHiO6y4zdmT9ErZxM076PwSmiX+pxWq57bCtMdWphBf6XMerFI04ACRgABYpVGHjwkSLSbGlPEChFWcnEdMT2x7S0OHR68epp+I6t57Oka08gCXqZLHWRvyYplZNPL9VA7/mIpH9bTS1FMuGk3oCRPUrj+mLHOnGis1uTB/sRie6+E5Qz3Yy3fiz7fjHrtmSH3yerFwDSM0LwZ2ZmjypnJ7NgkXqBBcXMODbPJGmaWusbVdGQNsF3Bd3N6Qv0qB9XLPfr47rR5C0B1Cy0ohLcyuQhP0hDmjG7bZdj73fzIRK+YppRAmYCgmJllmH04MyXMFqr1QHkgg0sieTkkTrAkBtAb3/XmRRqwLm8E59vKqhseyUKxa+sTQ9OSGhvb2b6XmR/UMEw6LvVFqZeB67sUFzuf4gANNlNyd0slPaMHyKfODE52fcUO9v1Ijvn2+hqq0OQkUzJntFz6JNAOO2+SI4eMmh+9wmZanay5BoheX6bGxeQXmIP/nz+ptes+PU4gW6FAnEB2rPIZduL+KdUeO6csyV/nlyGSjkH12/AGeISriDkRUIzvk0P4E3l4i93NtQr1gtSbSNVViefvnKi5Pa8sOFdISQ/8x/sUUpHKY2/PqrMYTMkaytF+lusuCVd+besuOB7ccohcKdEzWKuQQYnltb1K2GmCtw52m8GNZnt+tnRJBgpJKYiZaitVCNZQyUwfNdzENUBeRIQw8mcvQ1pviu9R7Y9KEX4Edj7wE06F2RxkuFDHo+3hnVOaXsHLJy2cCFT01rQ+tT7j6nNEBTCiqAEnzxFa7ygbFlgZMlCqkwPGruxu2sEcszbBTX08ejCSXEp2FhkW7WAvkfB+uJYXzsgf2olnlyFCgR95C0M67/UqL6nERfzS2eHSy/zEwNfBtse6uZFXXexFWizAHUCOfSphYwnriGc6BgXtPUwSJOtZXx7dcAp6CIC1GJDx7c539fbRZEXrnkoLVV3ZuiD50rOVq7zg6dNtWYohR61au6DMN3owZO7vIUEHOhFkkW4lZyk+EdwRD8azXAiY93af0KM9z6HFCquTHVPfQQ4eJP+IVPpXU70r2Vm+SEK+I76NM+mBPbFPkji0f3u4pNhh4xek7vsx1DNypThH5QNFHr65VYw1kxsMfmp+5L8WkNK7+sismQ7Qj2BMjwEGwEvIPamuwpyyP6abX1wwf6Vm8WnEwd3smDJcVa+sIKqyPZ2p8hb1eqOxHAgyDOQ34SGaGQDzX0qSpXQjan2nqiFgHmztrPvBujVaRj0e4ILVDTjsfleWzyrA1wVHgIG1YNctF02um3sn2q5bCdu82xD1RED1FXIvy8PqP2aUYhE5V7Meo6x3GFXqsmNXkGQZTp+9ixGN3EN4Ma4BvT+S2kSB4+sgjINSN+EMbiw5cCzfU59SJaKSY/0EpKaQ0bSlz+4AnpmzBGxYjAA+sTtyFIj0Zyyp5QBL0fYCs5mvK9U0WMNOyC+YFwqqY1A1/HQSbNdDad7FLdmyWbXX8FkS7JuHoH0w+833IlmThe2a2CA3iLNxjOQopJ5HvK2cEuj80oVp7+hnGzrEK5Uvu9GaLxdXzkLERJz5Jql/+L3PFzNDrdAk779ZXfOlNa//31EOd0n09rrPcOySl7spZod+2XAiPymH+S7pui/zkXc1saPakso62+nqSagESrqremd+0jlbeFQnbDw9GTIUgNkq5e9l5jwnNfS4MBlT6nQ5Kkswx5SsQh6p4tFUuBsIMtUsjN24O5xNtGyaMN0ryCYnIjltNETZnGLoKb8Wa29JMRnVHe/8HJVYNX7d+3I3cr1pMFQf2CtIwEOAqaDxAWlVBKfq0P0FiS2PdpqAOwG+4+tIxiVzoBdTID6S3HsfloyLiUrw54CiCuAx04KYYxd3ExMpG8TSlcZpurMLo1BcdtFQufUtUVIB3/dNzn8MAU/dd1e7SoQXSP2BWNw0i1gcn/A3oe8ZiQK9uJpiRdMZh+LkY5dD1pEthxUGWG94ckBQsHDe2N1mVjcJZT6eFvoPRArbsWEQufKQixhzT19FmSDmVIQ8xn93Jg7NpEIqBujkkauFfm33xXakVE9y22kHS9Zx7xBJVGJH+2yZX/3HbohDbgkf6x8UVTetp0RsTy8w6YqtiObf9XSrs5FsqahK3DPdbfmiPkVNWRIN0NL2uCHQ6m3TmBVE+NPPzwVGkatb826JbAmt3l7dCnmJbTfq5ItCBQNUMzOIPyZW5/hL1ptPumgoFqLGRflysnBFzUhrT7pZnJHZhkT7PyWVgBuDyo99mcYFJJ9EKbg7XMOnTnAJcE2GO9nw6ALs5SEXMN5tT985k8q9xaxdExQfPJI/Fbe716Sjen2E4dzaHz49oYoGkC9DhFmeH6Jzif/tCQ2+VPts600egO+hoGUAuyOkJBbMaPnRpcRxSQXRIh1OmoEdxIgptEl8Q7+sgSWBHZq0W1GWaZJzOFeeYKITyU0CXsCQn/UxfhfO5ZLxk3HmvpK5/i16fR4SjxVa0ezmY/pnIm1VVtjQxD4Z/MapoGA5D5P3EF78PNQaHqNbuQs9KGGFGLo8hDyVtGfmEuIQfNnfxF7wtDzWzrgN/dx7hzcyDCo8Gzosg+5lZIGAnxIRyKmi4/Z42fQM4kGhLyvBsH9S3+l1u2VXjE9seEHm1K5aNhFpJZ3QPUNmXoq5QYco+S6ojKzFD1OL2qNNnJQOybTu/90OG1x09Cp4A28OwFrJBPixfd4ZPkyDHSQMnQcoNfQsH5RV+a0se6KtmTI4Kuwq5c81YmBYJJs2DmDIlUH7M2IOvzG+jQEbayNEPkUQUl/u+Bx885E0nKOZAG7LZNt2W6TJ5vsadhNLKnzV9yHhXs2G/4LDV1ufWC+mYRVMY6YgUuX+2JyeyEdk9B/JnjlXCMikx5ViA0yU6SmwIyTp7ck75ifQKmjqiGLz6Xl1allA9NhUHsF0JKUM5qtPf8v97FWutGiO0ceytRGUs73Jg7xDX7xAYA8I0sQ7scPy7mSDJVS0VM2Qowz7SRYCVSGpcY0jQ0coVc6LElFY4Nu5gcEXDL3aVOfQGaYWRSn8/JuicZ7M3SEK5PFkk/zaba6a3kba/a8SyyaRJm5/CE5djMLDD84fpxfrKqDkvugOPxUJVMgfqrPtpwKj9nSgZTNaaoZQWa9BMlqp1OVwkJb14xDXvceeBf/tNFtm1+Y878jWkqH4/kOmWALjy55OfKsbV9eyrkvS3EFi7ys9FPVnAMe+n+iOJ1n7uNlJiMU8WW/zY1gO4x2A7d7Blh6dYKD5lYjBh7TEI8ieGESJ4QoQYKKnOaOL0bndR4KayelvjSmp2O/a/x2hPh+HRcoTHyp824h2ilLcM6DyLHc3QIli6+IMtCFfYMCSJUFphZAqjaoul+jlLJpfsJF1SMaFe+VNyfaay3wJs6CbwDCTOWYFxQjKYz9ZBj3RNvtsCibrLSSxvI3p0lY5pptZ5ATcFFw3Jn+IJSIOyf3Ehwkrx66Nz1RnHUG9opaqU54DbZFkrp8JMbf7HEMJafbnPRglq2SMjzi7gtY9lLMG192rS9C951cGjvEuJBH5geAZgojjWQ81zaC7bJsuPuNlEd8k9Osw9bWi24ogCpCREiEGXx8zdTL5sXrTNzGeok/t5yssUEnmNNYseQeUsSj9/+Hx11rL5jBx535WVC1xf0Z30CEKZsxLe89Ov8Lx/xwnf0TyGrpS0DScZoC4oONome/TVZiMbBERX/Eg4JOvKktKwFY7BHEygSXsC7/Mrk7kkcGip6kaOdx1rBBawLgG5Iu2Zg5r103402QwV6a0/tbfq+ZiDbZ54jXd8WUOy5dE/4EOOIdhM4S0l9YhIKCjOrEw1BhAD4nCUb83nffVfCaNip/9/hgifoYUUzo62ZCdP5XPj1UOty1rY6RmzQZ5/npR2M4Z287QlC1USp+wHuHKTJjpHqkMlAwhEyGzAkk0GCA6g0Ffi7PRlo/Sl2yrCa3zJSsi64wuc7m6F0NQkUD5l0bcbRLibhHfnOO8hzsVro/0U/mW+sBndzI0oXdlk3MaWsq5PaRHHtz+hqnNVD+Z4qihC2GWJdt8voYCRfGPT49jkutTKKCS1XH/vd7bUeNV7slk61VvoYvzlGITv61KL7D3iyHsry/jb4rYCEJjcVoG8Gc2B2q6b5tnJQLop09kUbi0xmaChMDajvzRAcZtdcu1iPOoEikoV5eFaIKAN3kS4Bg2kFqgnzABfJqO0HOwEfD2AoTHqfIs8iJrweCONWmn4M+dMwYji+6uy+tXwWsdoqZlgXVFDQFZ1ozAB0FN0iki7g/lfI1LpON3cZmGsNOs0dMFxVnJ7VOO6ldzl21PxHz2I050D1XSbYTl3MrXMzaspL2Hqm2L2cB8sIlDXdGS4ivL92xliKWBivGS5ZaCHYia7uWSZ1l1yTArPeSjN50I0obC1PTF7RvP+azVKTcGyW0BFsv6SSmvGiJNlqgRO++H3MY7lYt8C2bvtBZpP7ZgJY6OWXhoO4QJKPBTXemPZBOyqiAw9vQ+QXyg3qAcJ3l9JytcFPTkcrSyc1DbXcKezj/zSmgGC3aK0hfeI6yEBq5athPXumceBcvLvT78C4tWEVGOuIrJH8iPiwcHBDIfJo1KnKLZD7FjqAGAiCUde/Lnn7H+wEfVdv8OncI146C9f1JW4tuTJvdJ2xlcuYeeHrTippa5DZRrcXlynSHWlYjLFov9AxTajxgg0hJr7X8ZSRg3Jic4zoGGVEy5qUQh6sVaTpE/rCEKe0AMUQ0WlbVKcbzONw3PG/IXeEJfyyCBdVvN991xZGAPBONS9YjGOBsb6PLyEWXZTJbXpFUoepmRu39AbMdeqPiU4s+adFxvrAiWuL4fcyNG9poDctF6sGVVBWoACmdj4TD0gYqS9AbPBtHyNorTCKX7Hl1XWsyfkFcldoMsGYQuQ7p5Jt5mom83fzaz8xMmCUzQf6Pp7PW1nA3Zegvd7XMNFsFlDxc/joUceyaQ/vXJDMWK/ylm/or6iVWQty1SaP6sJFXFPGelh/Z4fKzbq5BmyiT5i2kGGRkPrnb7TOJdgAWS/r9RB88tX3qYqvTokHy6zR+dzbcMt02blo7sE6uRpPJDAk+H9KIoJciwJa00Yud/PwsL9UkR4A1/dgqgke2xBMverxA1Kq6rcnZEv8r6gBfX11oy3zzaKt2CjypjQ5+c75H2z5hGxQFq7SwJ11/73whf5/MIiwc1xt9fe0tRhjbVYLUn1Eci6xMUVtkikvtfUtfCZu8MqEPzw81vJyxYug6qgCZ0zcQmjfEzFZdXtEXy4tVJ7fH9szxfAK/rpXzh8ylXzV847jVF5o/JGw2eNgZMQiS8bgzK9r7q/DdK7sPd0/lTUG0UJFYRGzPdpdcUO1GH9vFEvIqrDsgQVqmTdRKf74yX12uMd7Go5k7tVqmHMxOLOR1dFO7/U0eNtHaAX1smmKnSfbOni7bUR1b1/4V+l/gItvsubHyoJp1U5WfDNlqwBzMXBC34zwEjNl2fOS5l77o9Du+nEJjpyFE22tAFoIvPVCBqjUJV74vy9oMRjR0OSCauqIIGJ/kpzwGZGuF4SKH+d4HwPMzoxrjiBYHdNHDBU5+mY9DIG7W++4XU8i831fDXJi8lKh2etDJKVUOMpJd8hrWh5dAOm8i+WXJ3yUAiwSV5EfmZ9sjldKfIOgS24m/PKjaFBjNAhTryV2k27fAPqHtoXWaDauiJpCMzlQes83b2EhkLdfFh2PXkbKi8bzz24bDirpmA46g29nAK/9IP7jydhujzr3l0BQ4BdhEnUjyNWewm6ObG/tKfxCEn6XplnMFeYLZaGxCcxs+vuL5yoQDKulp/YlV5kGt0UOyCgvQwC6Qz/4JrJaMuS87hBZrycrAc+KSJGy5VQouZbR2O+FrSbmLH+7KVzFaDUu1PNgSuZM0atClgI8rI+RxRlO4RDQpq2Ipgy85pnfgL9eY/+/bCfdxfrGFV2vH2td3lyFz5+GFzuNDkQ9hHWrq86BUnOn7xnZ0HLsJ8WeFFlirbjp4mNahYfVSXvV2nZDYWSuU/hexv5oYKm8Qgiesrka7Uyw68NIVu/2dasdCM1jKt9IAlvwzdtToYtfT/TFOWGoofAMOrvv9tFtvazr8iEvku+X7ofqaJoS4FMjhXk2fVIYXMqVTJtQ/yJ+vJfEsDXIBd3lggIn7bsW4qXAhR0xLfubeBgTD1KVIXPG+rqiGtOwIFxSWwzlqqluXm9j26+Hyf7t4VEdGJ0ikkqhmAuU843QRwLv+SJYUKo/5eENahvsNbxTeUcdFHaLXm/W5SaOzisQFzIGUTYCmSdRddVB3p1SBWTMcogbiJ4WysnI+kyRxEDK08BuvkT6kySajolKKMuE36Y55Aa1+CW+wV01nGMU2+/66icP3qFt7l04zIjD5reIzMzHkH4s4Ep+ToqI2LTOFLbsEyrPNpL2lv4mDxgBpR3VZ1JqWlGFyDcrE+28U/Wri2L2i/ucGaAXgR+Y0kQw8GlaILHdtlOwNi0bOdpf5GNX1dcxEfg3kNE1iMgntCFPk584S5JoaHWOtGjkvw4PIWM2NPgtLmO55tulAj7CRVASh8YVM0+mHuU/z7x7LnBqGne2PyXsewqc11cDILldyq6FN4Oh5kPEYiS+aRL21FNk6tdw4pcQTdC3P21KjP/6Nhma4TjF9H21jSUHR9eMe3WZ8Xx8+VhbC/ffZ9OUr30QjUrczGPvRZX4gbodBGVG+PVA+Gcx5CK9nOC76BozzV48ypokW/L/NQ1Vy4u3dYgexh6ruzT9WJjXlwYuaBrQQer7nXVpVE6gUumVfEw2NRKoO9e6BWBAE2Yf2eLcZTNsNJTnqtf3Qj1GX+7Vsy7Eq+EqCXA+mXSLhG9XnsSsLwvWuj/fFnGfOPxHNxKLx8kI0WRchXhXmQIxRIUenFkUnCYM+2oT2ywXM46QkjAoqyhq1zCaDHgGk9m+DyGmSfXhvVftQMvBmX5j74Z0mv+LGgGT1bhgyx8dWxuoacwTcgJLJ5wxa9PzPl+L5bDs6HPnLwcy5soPABxBZI+nIWOE6DiYCWPfYEqse+WvSo8u+dXIIUCbOSmHYhcPMdF+X70+c5V5MhTIYKpk9Bt8o2PJ9zFVnUE1jbgqyyezFayhp6E+Dlb2F6MxhmbimcWgV5AjwOFBJvTM4/vIiRF2iLVAkBt3MB1/wr42BgsFNQMvIFJoawgXGRaiB+4nyDsAvlKpap/xpgl2FOld+Rsy1scW0nfnJPzj+uVCykz3II0balvgAaN6GMXUfg7M5sZRqZOR2DvPpve0I2Y67yUlDYdoUonTrRIYc48QMm58UCqRKj4uDtqLqemjWcKk4AxeB/vK8tjb4bqB7gWByIJJRgJpRc+elfwRgvDKg6xRFp1QsOGLN8xPqe9MMG2aeeSpLKGOWz8hRz9vERS+xwJ/c1mMIv8ZYaxCI8RSIMagBMFDeJe/p06zLCm4yXVPFBwoMCBz/YFfvihQBEFjuYw3NwweEgw3ZThI5Kb2w1RjuZyaK6xDkkbYToJUqZJiwdawoN6/Q2gsMk+XfIW1qV7r/LxeFIl2BVcsVsFp9s9fZbd6aE1ILSmDXPSYzkfOEaxoyuBUyWwdfd3QRbfAcDhFEF5GnXXAB6OsxGpLqJuHguLSAwiPSSU4OlmFphBbNdvWmW+djRVBYv0AOsTPAEaqcDR041cCYu97kNfzSbvIKu7ZPKB5TN9obA+yOR4lfIck/6RpfuKROMZNTkDmyaeVNCbrzd6YBzsCpQLstDZjXC6XxABYWPYFgu8HHgJpldg/QEHbMT42Enf4VIEFquPj8ysGI0S3qBu/CqPbCb2pKNaxgQ1hnJN1MRz+dsyGARXrYK9y4rtt3xgE72skOihGrAY9/YnW/aIpvXcNWoeRK3CVNTMalZeZ+hAvUDQIy6xx25Xevc4VnvuO7laW6Fghffix1eWBa2q9GHCFruf5Rlqd8rW0pwbP27tc7lVu7HWEa0BUQwWeWVARuV7PoS+yKJUuDH5rDUKUU736xP+X6+Rq7CY09N8fhhbBHExynO6eF5JeUoMaZPRlzajUjbSluyEEom9pR4doVscodvB3v+3/T6+yqrUgzrsRfF1UsLzFXCqabSwBjfxVi9v/2NRbTcx1SR4gxY+5Xu8XUxazNeS8jpcv3/wqRoEbv4/JOUJeciRfNhuar2uPyvtYTQlXU7owybZnsncROmEHteA4Li+bPQfBWoTtPuJznKw6tGD9FQ48FWhyjZ2xAnJE7sCaxzjkcfuwlYR+zSFkd9NSs2fMPVzkjm5g5v1DN6pVIn4wHYRUQO50NNDc6UJJWXfNIYLdb+nDN1epAmrHDSnqt8lFUJnXGTTXjTx0Yn/+2YGqirxhFQL7kNH9AJcl2WJreZXQcIkhJ4XwJB2aUHIHh+nlSGgNHwKSzvaDAUpKxuWl+VOXZ6iX16YhMLCUV3M5Df37fO96QL0Wk6s5wX7prrbYZRxgXPMGaIzeb1blD0UgZFZIlj5GHL7K4c+v5283mHrzds/CqFrnAg4a4mHTRwWP6AXiMHi6N9x8l/RoPrgRuV80wRH5y7fR6esKa946SAKkpJXx1ui/0847ocaVLXUz07itJG2jcKuPmUH765CNKqNC67IGQ/9DDKoe+OrUpI/elcOGPvK9qHdsszmfEiMEHGfbuNv60zpDUv/LD4vQSKSjOTdVzTcd+YFSZ2pac05BWSOBOchqip6cSGiXAhv//BGdI0UJU/RzOKMJ7OPQe2fURGQwY6ICwj94WKcku6e9uQpJoQDbPpunuEQqPEKolukcSQTNyWodXRVU7n0+xdBLOdrbSqMPgPtpXwrllQfuPXHLclJDUb3nREx5Oc/0j0ADtxBGSr1CgcUQCfptjBV1wyoYO7UWh0sYy++HAxxgreADJk2uWFAHQVQKf/+hxBxj158tTe0ipjY8b5NwQWCmEQh7qlhPZ7kShrV1HCAU7W4JDuge+lClJUaoBfIg45W/AWTrno10r0XHT417h0sBIJI7mg2n7kMOGys9Olt9eLtm3DxBCgqSURJVjQwFojY/ZeJPkxAR88oOy8CG9c4kzA46qlbRAieug1CgsMHr72gyVx4xNgEik8t/W/u4c6OpYgQYYjKFhOSYzlPk7bLaDS1GeLY9vbQC3YVoQ6q9GnsF5WBSNr+F1htLj+kCYJwJ/r30HbS73DL5oCMOxe86iSq5i1ZHMwuuSsno3YaasLVUQFtqPS0GZojDn/8CL/Vcxn0akdNBvgpiCc+s23e0/R772ehsd/Z2pyUjilAdF5iHevPfYPnaIGPLaoyJTPreAL1kETSM9hjt5+/to9FbQKdXgT4rPVjIwZe0hJoJHBcg3/GfvkEig62Jc1uyoqREHSjBCiZEzGR/GCZcORA60072Vl3LomMDiXGQqC3KkhyivQxsPqMbYDwN9VjPGFC7wliUBKoyujJRmNSiIavGVtwb0RcxbQhGdNupyAXWvm9toSC7m0JeWKj0l8XTDhPfA8WOS/j0biU8Tpl1p4R762zyD0fc6Hs8sXWmn2dHKUMsc4e7QTiHdkWHrasLWsNTm171OpaaVNuPmkP3HLXq1RO2LYa57xu60U9Yt0DvY9XUlZWXSYO+E7nTMs1fahnARxzhKa8vCrDbECqvGK8lSvoZ1L/m5aaRTEVQw0+f55U5e5o+J1TjAtr8o6VZTLkv2su/0N2DguuqlPUMmeNd1AFkzLPEm6EL/wno4spCHO8giltz6GrZJOoe2bUkIL3xkkdj6pEYoAtpKJouV2y6HUzgTPbxe1z2GRoKo3u1aB33vn/tG88FtVmXqxR+oOl6GUc6zH/86TcWfkSpBeixAcAWp9kmx/3oALNdcref2G/DTgqrro+fCrqWlpldK/FTNfkFC5AwsYFHOmmknkwzGGThEK1MxNra5ktahA/1VF9oa5dyL62zHjkDSWW0setLe9c4ipWivWaVg+LzGYUSMs44fqbtJne27HYt1BZ48B2BxibT6AwiEEA98SOYt8rhawDbIlvVo6rZNJReUTu1TyikCuUzRGHKVOshfUBwOpKofPsbOH1oR/Q+CpAcBmJWLoM0kkoYwBiOGWMenc4pUZzjjGUOyUI/G8R593oAtDV+hvNzA8bduOxiip6vzDJ40xNuhQ14QhYgqfpfiBKUbwzMgAdtmk9c/k1GdPBS2IC23MIuJl6deASaIFcThYNxBSH8RkmZKShkO9cXILmRteUBLNl+vhsdYn2vjIoENwzHdcVB3gW3Dpx7Kq+GC1zR8x0Dx/ycskvfKTsGF5HpWUjkMolQSmfnh4BJLfk2TDX0ToAKMXBD/4NJDD9zWptyUHzqsJuEO5u52xeoot3z1FmJmImaKQoCKjQoyuPP5gUdduyCu2ijHhbsw6OUqrzLt6X4GlN5KEvi+6YDMsQeuv5jzGs6QJoPCrylW73O3w339cNbk8ljqjd6jQNC0CeQqJZyGlJyfWh2TGA+dZunChojsOUDoLgk0RTrcD85x9HDbBICn1R8oMMdMBdGz6S0unZBeLVmmTNVkBHqf5CdUyd1bpFbCPDU339JoYtyBfo3de3MxnbDrPUCbnnSOH/CiBwySnJzaAEhGcPQTzPlKEZGiPh0zlYcHxupcyVpYnEDQRPRX82NcUW/3BaQaO/hqPUDwGe8v/MYejXWpL/BLxuW3UiLWAnbgwOSrnGgYWBGof/ooPCyZhHRdisoyIkeobIq1N6EnQHgXtYH7KpzGL7dVYzqh0jc0GQmQyNvMcTkMn3bvplMlh6VEDJFXkQvSnO7fABPoounAjNET1FiIbzAPvtNx8kDVDDJ/CgqkEPBZSfSnEgUe1/cXhGV1EGt2GKtD5+BQlH/L9MJbQPuJEE7AUCOfEy9bZ/gHwE0pa7fR6O7LgoGySNPm0UldZusS2ejishWefUDxsadZTUT0IzsltOZcNhzvRYoeQ3xHCYpOUolYJzMxaF+JcUbhwE+fhy3P7Dzn2txjgE6B36PmJJg3YiF5PRWCuKdaXPyehQvg32OsXENEN7Tjo8jO2O4aZKTfdUoTD82qDYFWtrCQHiwjZ/o3l83odKCGMp5nMSH8JyWu4APkVYWSeE+QGz2OkRdGqIn8BirNub4GZIn+sW5TYOtVQl86UHpGAVDotAu8wJEMY2LVz9/Yj1++44mPBnfO+qCiXIdiHFgFKEb57A6+08xsr5y1/FNn0HNdVYT6O1sEGCTOccrfv765xXtzzJp7x0M5Mz/1Paknr3A0XHRaB3uKoXxUEcj/GHx7HtWetjDR1y74XR6u5s1zaO11ffRMK3z8qXeJZHtXKUyUyNnAL16sCxUeb2eGbBXNLNeq74pInTfZvAx30HjTJeb9h1hAksNbbW4gQDyB+G6f8p9JpKahMRUYv6ybAbGYzJAeq2xpbsrUFxWArNlqVKwihbDRkwOrEfqcoKZpzYDymeoYIQQGLVal0derIcxgsRDFftiaokK2W1dWnH6sYqquX7GX7zXMMNzVnZONIpck1gfTWmgpFOHS4wtPb7gCjIeDssBcp5EdtyHqhip28ZwO/07Bn9Ub7p6wP2V5cgSYww+faFiNPMvCqUF+b1+Gw9SRRneYNOvkvM9UGPkzKpfvyBCofzkoRaH4tIadCWgICeaBhUsNwocppMSK/M+DprmTWFs1cS1tly9Aax0ieGJ6i+YCumfjKXXlzFey2/8I/1jPGwpDzY3gxvWKh82l7d9wj4Pj82sJweGJVEwURqVPuJoTY3ad1fxzOoz+Su48SCCEog5ixocpPybUumD2mUTrEaI34WOlJZfb3hMAoj3KsoZuyJ1puCSBPiq/xW3yFrwhLRtuBCOCyskXWJnIG817y8DLlamQClI1/qlWhyJcwH5+Ku0XOePnNCUpx0FtKzzFz0RSSw81vJBnhKS0LNvwo+RU6MTrRuBu+vtUlRXydc0gevgPK1fvOZOGYA9P3Z57kncpkDLOpPqLxjsmsdlMC8lRMnCQdWulsnWILHLKiQuHAkmbmic9NzcLljflpt5/CwEKU8NZHQjqogYurOlROt+5Iqu+rK6i+w67o8RArsdcff8/NJC9Kl1bSHK5MS+fey4Uk/R24PFK+ILIuFVh/pArU1V8rxzbWp3u3F+MB/QGucSD8cpCUhdBj71Gpr4hjWPpKHDig0FTWqcRwkEfzi8+0JRoUNaHDvqeUdxkXvTA1wi4B/keherwgb3T2PliHKDMklvB32wuGiywQmHopPGBbsQdUC3Sn+lw0vStu8F6Nv8cmMjsPt/cwkNCjSOZ3s7f1VsqcjPEcIK2ZWscAb2fNTBhFWesCF5WsyI1K8rKTpfX4VVQZDpeTrbkulHMcknwo/14d4lmn3pMMoi12iPYf7uPshrggnR5065EtRLqw6Og0WRkLiNRrLawq946/a5q4H9v/aKTGmh+u/rdI/iG6Zh9u6Z7zVPiE0m27D/8tQRXcSmMYDVOWpN4CYbm8N6ffJ7sCLNzfY2NcFJNDLjl0nvP4ONQea8jLFP9dXWyRyOxKt/CPV3iPbGWNX7a6iJemmzFT1RjSl9/oe75v2avqhO4+pZUU/ti0x5GesL3MIUsF4xIWJG3z5+bLtMwWXFnbKkwgWypSvFK6nP9IhNFI/WTPKdMvVyWnIGmokSnN4BMsHYeny3AMx/bzU12JTuGZVFrd9xCSM+f2i0CA10MU66y6JtVAXfll8vzbGaTcuSsF/LhjmNDsYwut/IEM8SRsdCLVDWJZbgx64sSFwkpkNVQOYkRkX71niqBQ6Ym4PiaR4izwZN2bRfSTq+KSDUpiFYji6A1n7vx89R0QdvziecaGn/I3g+AbipexgndKdPphY0qUmFMCd/+OrX6eIAMQ566vgBtgh9nW3lx3n35XMuwbaGDbPRWdigl7lTtJ+/R0hSG8JhUxDejncRKMvn+b6I5TW9cM6E7blV4XphB2B9SZ9woM9UKiB4u9w6lPD+9N97N+nhVaomfNVT5psY2o21naqeaGcZfkzVfc4DUZfa4byJWXB/pMqPHU5bRlG6ttDtn1U1xhZjA1dqo6JWhyKZFLtgUiac+b75O/tJDEEzw6wbKPZKFtlllcj6TzWkMdWJ0XGfOR6A+zxWYmM44pyJffRb+NLMaFLeV/tGyvgGNOKz7yljjNzKeLWvF+C471p23WNrw2DPMDgX9FxHYz14OLKAbTDQQMtnAT47+alWk7S3/Ryu+s2duJTtXf5N4IRtvNtKMDPD0Pc1uEdGozV8JtNdj9e/Ocb8bkHhPk5g0Y1Z7kI7KQpClrc/7rKWdH02HB3I01MTpd09t1py46NBaAl9r0KPqXcXqDPvREx3ru9LyUH7vcJq5gu0SvFYfPSKgAdbojOAgiZ8mI6xRgTxWoW5i5ksnorP/IMmKfNRcpVK3hn/yPFn1eETeek+h6ykMxJZQSj9JijR5jJATrXlCBEIPJ+DIoPYFBhT0/nUtYl3P3uGfiYM/HcQ5+0b966XgriiG37sEbC1Wnl4+D1RTgdeFayOC3hxPankEcpxcBwvvmz9izf0chYVluNw5m2KGiG0npzZDe7U9fIH22TeggwEAbobnpwDlg3RMNx64jV5kHyYVQTyHZCJTstaDWUz3wqKN1fyFbKrfC4cUZC1/Ed1kBofvZa4fHIgVXmSZmrh4rnabzgt59fzrzVRr9oFq71+RqIjcrJnnTxIIXN84n9NI5yCCjH48rVsS/rQU1aFy9F1FdbFflwiSgyuJRcfsi+s+PX7dJr3brVwTezS7mPo+OhKwDWKFVqb+XzaJSrwn0QcuJNvCbamnFRQEqyhx4UtdA+HSVmR7RVmd6YFAofwNF5Aqd59eYakahu29j5rRQkmlmvB5pX6Cjw/sZ4leuD7pkelFaRAZH0hv1hFNtKqfU6NfuFSuED9Z2ua+Fl1OLmT+GBGnf2MXD4h7jZBHoEXYlWK5RJkvMrvTzIu8PKiWAClmnmdzz0AMGS+F0HFQGdTc9/PC+y2qthDNaEUd3lRI/Ko3mnwqFzC0/DUY31BEWdNb0MsIDAr4sBdgPnIe1NHX6yvGsWoK08uDHwWpn8PxSocAR/7Ml7Eec/w1rOulRa2sccDVxEfm16WQJxUTnD8XM1uHU9g7qebBclmNbQ4LqlmXafwnkXz5mLR8/o96V9cDewZ50CsOKou11CSwIW6HhkHOTmSQpdqEZ98WzK2tZhjqg3iNIdq8Dwg65eq60upoqxCfjRzPrxZvfjac3vA8++2VuybRAaO4eA3Fm7gVp4dKSDIyMY43HBxLK3Zv31s8pBq89vSf46LZppTBrp03hyPtrZryCc/tIlIepoljwaXRO2iMGx0q6pfFpSFP0vNII8XigbGkS85zT8xC8MrUdMwdmYTx3isSk4Hpo43xdJSQ1pPheurOEWB9IcdCD4akRlb3Q//T4egqyQRajJyeYemxW6FERZlzMS7U8GBNucGWy8qIaPrCcgc0nuRVnISSkMveyk7ITZM+9ixyOyBt3AGHsIXCtrf0phMp4xJ7C7hmy6BtfCHfisyW9OPQBt7aDyukvcp/7KIT0Dq+c+XVDFGsbQOBI6zwknK5HsloJTJdhjnl9d5iU2MMcNyP/95uYlIaB+ne3vtzJZHpHVD6pBsthvmrj+5R/D0x87hGez86lAYnQVU07xfZ2jhmI1Pk5YUStJ34DBxzJ/T+pphTmUA07LdOJWNUir74mNRArcdJYTJCC4Bu5nIPsR4YwIJtFrxeGPZA1nvcjjEKGvKJPJDfOUB75F5IzTp1+W0rNgKIBF7hew5yRTSC+NoBGjlmqCmci7J2gxGBDn21Aezv6hvN8qVyPMo7q0AhIxXZDUhC5cmIY5krmlRt1vMcKLVzV0hYUlRwgEOkuHGe48fY94CfZ+fI60N61DkujNg6usa2LLI+J2gVgtNFg/5Aha7bLtBSN41T+iHP/zEjO8q/aCg9Ks339jET3ZfiYDKKaDwfyPCw7UWDpzpkHIg3iHoEbV1oMhPHF88lbFNHeUFALKgXB6G+FvuKgB2gvL/fL3mJGIgE6S83zR3A5G5C/UrrGLzCInnLslUGzGCySiAE87qMrecl1FhVLdnPoUyJymsxypCBNur/NnW4zIQ/cdV9jgI+/QRhcSUhsHyK5t7Tju9aPSXUqDR0v8zQtnCIzuQiXadwCFxUbVokkF7z5rZSL0CWZq8uhhNuc7FkMXJmMx2OvH3l9I/n92Arw2o6zxT6L0uViIgPRY0YDo1dgTaVtLA5bCjSDv7awutNLTn25EbnyQQ+WuBwd6dUGvBUMGP88S/njRlN+KwG4j7Lbc7IU09/MdpOLJD9l29/yziRm/PCLkTpxo0zwr5q/KBhRTlU0nVs0JxcuIY3RKdz27+GWmuisYEkUlMCHqklI4Tuhv7YTAMrT9kMfOCrpqeTq2OsyHNTnRkbBwV9yqDEZhhH6cnX/IFnzApJaApn+MN6wpTUZwYPXpG9usFjKzT0eP4waQLzVKRjDTINLVRdvwk7y7lL7YnsBoxT6OVoqrWmJ0mH1BMQraoq6i0BKy/cbud+uV2GJZPZplT7mlEgrg36cEddmgzmW31gb8tEUeohf2p5EMQR5LN9k4gpb7TlUYjSvRdMtWDpPTk+sMJhaVBVjg/rrFqnHkdX8v/FAGKJTtcOo1rFRqgHsWAEkiQDMs53iEXmUBQRT2j0blTwm1IruP0MikYRMyAPXJ5LydR8jWFpl9gvpV43D1wxY1XY82islSYoXQ/WKumQdW2KpM05i1UZT4xb7x+cO21VQgcv8GZJLTobUTImKetLrJYXXsVAa5VGcYyuaM8mnfvJ1/KqwAAyYvpqqp6HZV5ZLG4wsLl46UBhsYBPQfGgXSx4eX7s+xeZorLAoiG5mC32O+5zzseFR+QSbGdtiaWoZUuQR1jU9m98eoIcv0wE1ibrQ5pNjtEyHlCPXqsetLf0o/R+be/zjp4qdq9DX6ON/UpAZsWg5D+LUHirM5EbFUeqARJff6uUoGwT7v23CTmYSO8q2KgoK3n9H+TA3c8rcjhpPlr1cy7pU2DhjrMJXTR7gZWlb1J5yVSvpdakj+Q0esZgnSwgJNaO0tXXmmAR+ZTw0WtqLf8BzpKNUwhgbx3otwaobGc7UQYSJaV8FhR20JOfk1DhkbgMBTP++icUvP8nB4jymCXop1KTwacVaPzal3HZyKe/YMrd45l1KDl+6KcXOtpUoYkZ9rkSoKOtJSYZ8WhRH5QZ8K9fBQoOREPbFdchVlkPa8XJ1crhN///uqyUWsZvid2F1hwlpDLMDj0/xXJxzvzspCwLmJu9TM10AANX/NQGYIohk9LrMq1S63J4312CcNQgtRr5ZLY55KBcdHz5sl6fOf15YeRAt+3TssG2gVTgivjA3DZELQTbG8YA3AuWd9YZOii/HMp+TnZleTJRmb2UP95MC0NRP+ZTMgYqe2WsYwFjo+Cu9pFOv1jm8AWqExBGP3tcoG2cnQuYJAn7EcMSfFZj2zGKS5ge5faH6j50JCfJ7dP3sPKuxDxz8gkhbwvv7CAsHoQkfpDxfS4niE9XKX8fmONgZkkcfT1fEE0371JS7yXB01UTuPOsttrGd7tR9A8RCcmbrWK8a4/n9u0fv76MkA9eXcteXSSg6OP36cvlo2EaWVpuEJ4zv13L7/Zyq8LjP0yO79hBvy6z2HB+5c2W62w7+lWPXu9iTbYctNSFJnht6Wec+Bfb6AjbhTIuEdb96RSUL6hG3Bls2Dgv17UcDvpYSe9rzM6FZ1VPrGq31BRNYBg9dvQLS+ueWw3KBj5g9vnRubhFMyBgUTsFRML5ghMja3D1nB6TwB1AxtMZT6DE6K9jh2Cydb33GIVtCUmuhWuO+vdRwwUOiF2WeZ7/QwsRVs8VdIHs/KAUQhNQFYbQNIECUhOZOcqQg4NR46JADhqaVp00yP6bcUfJr6XQYH/+1pKYt4Fj91nKIjKGpiFXoCCIT1LhVB8ECGg5hAJEHwA6SyF753KhW4ED3VsLV3FmdLgs33CW2K79WB1f6sNlpS4u0KAajeGk51im35SsEDUWJiioclh6dbhLAOkNNWjLSXEkHVF/xWQgwu70qelGtvbm/GUTSdV/VMWHw/cA10EuJUn21EDHqaPf3FPBu3J20zLB3bEPSCZ7DQD0y7qfXIseZwOD2emtM3dbYY5zviPJwGkMA9Hdvq51MHFCiZs+Wk48k8v751wdbBjgeKRgpExBFJ2CbCFt7sdAyoe/mc4yXimn07Q4NojeZQQrfBVmbxgWsTiDx+ZzP1y8+jD63q5WqzD2vPnjr3LAUj97gEkVLJU9g2NhuocC/bFCCY+iFb+PC94CfN9x2bXE+zx2bqaXMa6HXo4aEFPkJmycirmh6tpgDkgpeGsBwKOOTvdDD7A7t8p1igcp98OhBZjJmY85nb1FZM2Tywn8g4sOYq7BLWwBrL70fbqIKplmNwHYhGkd8Lkh0jxciaZNncoxYM4PnpDeFNu4o4GRG235N7uRGz8wO/alnGb0YjA0LfdA6t0dvoTOCp/YMg0Km12j/FXjiiuuj05K50jQPxgPzHNJYkERYN9DD+IRkxa4/zCbL+i5/95N0vqWpQA4UN+rVBAareg09e6Z+/Ch+DCPKjfXQLSGPKWMAQc5tv2E7gO9vKS4NhnMsCBV2fLAoLGmvL35DIKXn4Yw10cM5iY7TAFZeU40JCtMD81/wnv2nGP8E79hniwor+0U7TQ/6g1NKSIstFTQ3o3F5YdKnxcUaZrBf12tH67DKKyrobNGwWlpp2nJNNXi6xGfDF1b50wSD6G0A4034rYCnbYOXAowJ+KYRkY6zv/uTL3kIlviC8ubyOA+ym3SqzSs//jL4SP5NfHCvtSaicvs+Vs0jWX05pGNnGrKEke8MGn9vp2KyLXjlzgeRI3frGquS1pydh0zanlABUVsIlZI1MsPmyPGYV7lGeSuc8wzp7AIl8ju/hn32PJr55dnwYtGHjYeqbVgAFsiicdLO6jguY+SZ25z1WvEfPoBughdaJpBLlb80xUiAXoJbamRNgPQj8fOL3c4aBJWgzrf96Fmw8M62+mPJu9sJDSzx31jGRfsJh8sDByW3PmPV/7wQUvjQgFwJN4Kx9EgJy3nGm53Z7x/t/JyDpQriGOnqsm6aILP/5iePv5ZDmz5X2TboeZlRa1mwpcZR2vkg3rloQDtiEMOIiR/WnViHhD6IKI7cbUmkaCJFwcGI78oQ6vigfuiJOke5zp4IutwYAFJCTBQhmpMMsg1x6OuFWVgx2vm5z9Qv4mtKpICdN2Ek9TW/dhoYDAob8o6ACN2fiNdVo5NpVsIX0ttg2wkhXqfxabxNYdmDZoELv7DwwwCc2NRZWA8h7dTsBdIvFgELxbq8J28l0fY7XvBF2ELjcTQhSHIEx2WDuC5xy0loAmJlfZDDB/rUi2kaA/KsSrlCPkBTqNQB4XbUgITRNJKpgOCDPlRbfNeKsbYldwk8/zC4R3oU7KHjvylmyshXXX4iJxBudLVD91sygWOxahjWM4eXHQ5JrbIbQJeHSk8BM+eoS2Ulg8E9vbBchb/aksb78TnF9k7SMEU47e7gFPJMRbD5ZTiqEBBOD7DYXO7K3Ud0D0MvGrCvzCcaw8WJKqFEvOl8hUBQ3JHqDEF/vOMGD3h0y1twA5Lbpfn/eMvlHWnf0fkpUbrQZhnUuCAvDDdQUpLR8l4QNefrPMqEr1PWc+5GBtRTUGEiwL+yMsCxEYzKIbhNQWejjcB11MetOSm0Tju4ac3WVtCq4wufA2kxHObEcBnR5zR07aYLy5Ac/ajDE4YzQPkFR1f06MJRP0nPsDa8lO2mjxtplD2dFjqeCfFsLL4daOqAC4yj7csrJ93C/2crl+0aUCKPoASCslOmd61Zf1QEyeSWFGsDJZtuuVzxnxq4XdveU95/M4BBU6kHFcvqz13lyi/6D3P06JTESLH3KEm0XhOWFOgoM75p+27VUcOcnFmTn72tmunQS8BtX3rrWDZ7VIWsZFQPE8RRK/zXOZKEfls9wm+xGBjANRFG/A8JE6TfILNJDVjpAHUdsve2rD9fJqZGAXBbpwPt6jvZNCY9PT++cURxd2bSj8TbgljJ+vSYFHagoJQ214y7tLkLHjTzNbibw5jNO7xM5zvTtEc1b7ja88UHxkDquEPjZT9JX4VEtOxaqNi2VgnE+mQWCZnO3xEn2f0oC/flZbXpzkdjbMNLQo4ZMCqY/vaAOJYqE6qEr6hnaEfEjE+zysfXFFIQPd/imTFhjZggyVRuTqkcM73zNYz6OmW8TQyl8mL4bGDTvQkEmPFIzgnVE+Kv1kRCLH6osBGqclnZdC1xL5yIGqiQtcQZEExAFheezRGVBVKBeAOmp/Iiy02RT6OXdY/j3lC92iEyPJcVmj9kUMewkdxKv4L3Hq+yabU7NDgN2n/s6DOVsgxLvcmBTBeZ99grGqvGQQ3O23ha3Ed/N0cUGDDbuoiTpxXphUhyzLPz59aeGbKmw+WCns15ExJgwP69/fOQspOhxTZvTkwoWrmPi/R7Y8lJM/20mJxt2RhgwOxGemYfLe9sxiDzS9uf51OYW2/NYWXY/+/STrMIaThM0SIOLnT1sWJicCNQqYGw/oC3leaU2U8UZ1vv94WCGB+pCtCVFQAn7DKaTCDctLAfU3/WldhzAsWa4jVptnKXik1lCzGNrQBwlKLLTWtLFpzW0BqXSKnN58Tl2Apj0btQVmdGeeOXy5ZfjSIMV6sbFyG0TnS9TCRD9yG5I0OUZaLSWdETOfFdf6ZtP9Q9SDRtCh3paAUzrYwc9uDoD/2IY5kNuwCHUDI9S9k8s1AeUZul3LuiS2n7P7z6v8ciwpcYEd9yQRFrGUMUC8BM9OYwl5qbXIbpdEuP6wvZgVPW/vGJZrcnPfA89q1BmqgISf69/lMEEiA0Me3ls88IONRI+VUJM//1c0SnSO6pnIxhu1+f335OLDPZLJCAtRrDqRyCHicKpipvBNOzqA/zD0tdI3GKR4x5IOOV/EfaezGhdTCGhnRbesWOIqjjauMFene5ZvQAoeNdOcirnHSKaRE32cntraOWArxs1gXzJ8xK1y/54fImFs7W3Bhbdss3hhJ90KatUOpGctJsZ+J/0AryonIpgB053qJZJWjRDn2ux0txx3NX+LV3+q1YGMtFQjbU/BFpG5L+XmorESxsFwsyiSbe6dfLI//kHJ0//YW4ryWghOm9a51lV/zdrN7Uw0i3Cv99JnF8yqUwEtuUHUn4mFNlC7YQVLQ4fyaBT0AotCYRV9+sFrWLAPag9ZcQGgvuo4V9fJ9Ttgq97cqGhu/5cEhXIPIWosL8TlXQ9G6GqY4Zy/YvkeBgI3ienMbI6rxjPUTrxPXzMhALScq4M/I/6W/eBoQLr2Bx4WFcE8tnxor9ygMeA6y9V+38Z92J75xh+8MdGKaCAcHg2uKFOps58ZZpKODaZzDnDVvJyLb6j4M/AbnOmpqmJQUSgo9vNkjwe90aMBShn3KuX0GCZA96hulgeZVoakF1uC/yMibOzYilvVNqL5cpfV5+Q+yYSlUPNbq60ADHJdHT2/Ru8ehgOQWG2TSLuAaSQHqPSJjXhF3amE4KITU13iS0yGqmT0D6O1oao6kn/ZA7fklFHIfaKG4T4us/aSOVW3K+CXGpVS2WNU6Kqafb0yEB7LXARWVgjBWEDeUlxcyps06vQXm5JOVnFAbkfFwrQobTy7hFjHAtSRR7vPKVxcy43x8+T5ACJQ/dk5v5fMgrOoiJHb55ur9IkMWsavmSFhwEwJriE0ly7/WYZE48OX/KbGsCOY1x3jDrTXvwDcLIHn7Gtk+UtypYbYoq0OVJY4qSSJDT5T1KvyZxfbtYwnagO32B1Sply9Y+KFgulSGTz7X9+QaWj4pHksIt70HsrsJgfj9AxP3/E52OGId6MjT0Zrcah4/vVi4JU+hqnhYK95ZF8JtB8tvEbEfZirJZVyz4Pf2zcgsux2qNo5hJZcQ26Jhm81E578wK17AjgLOzKxBtSMk2+YJ1eRR/G2vx7xSe7dYTVseEAg6D9yzL/6RdfGHtvdrfEneuIxL88fk391bY6+UTMDwzu23szx8/8Jy2n5ecbPFOBMYnVRaBKHEwrIg21dagTZ15Gvw0gsCIk04kgt7tsRWQDKUE4Ri5OnDb6YVEaqxoN98CGEr6hTIPIW7XUAcX7oEEB530i8alJZNC3he/XzaaeFSu1EZUxWatyZGR+30mnFU3etKJ8TIo8jknLT6TFVimXCLFOU6LepxOHXYSsCIAlOAK3rUZyC71DSmFtxHqaBMPVwhpo7KZgS+HNEHcCp9IDi3wapGwVuHWQjBfDqhMkc4jKuka4lHMu2v34EjdsB8gPCx5YDJOyUYAVhy7+IF4jJEiY9o0C0a6PUI4yy4CEDOuJUlBXQBPqhO+7E/WW1z6SyGUKMwYirMH6gkcOqiDSCmkPNzSDGO6nE2hE9OgZH+RNx3+kcrN1ejAnkuHv/i9ssbqZzytrsHDe/WF6snDYQJLijlj0mucfC2qbsT9U7h6zwZ6Yl2KKRHOM9p7I5ib9icA7vVARjtMKT/ZMjrTYt0dTr2iS4gYwCUOJvXs1xKJGylV+j8OSwFrImRs9titMq0H5dLwyMtHcX4hRL/F4oWcMynrNY3HHa8ajoULQN4trU5pvHakjdHkXQdHqcSrtmbJUus5aC60zh/MblJnBv3xthQPC1hXnudn9fczBGU/NOPfjnrKGKmTcAEMvSGWiz3QG3BOY6W56rx7fQItjg/2lAXQkD9KtoYGCsqFstcEPnjXRPHtJBOtWWx1vbA6/9uuJWkQS5OirBYW2XpJoMp4iTS4zkEbrt3evwZIf8Kktl9gkYm/A20TK7n1zKRdn9HKDj2Fvw2hDkcef3ZRqotN6d1NkQGksqfDQPegP+4YYtk9w31onIV14EuZ32N2iwruVOgESLVVX0cqhoMKRLWBtR3Sdaqc24I1/kvM8G94+b1wPGtfZ9E5O9MDWagENzL72eOrFxtWVkXRTHJeNlq9XE80WLNSZQnGN9cMuBGg9LmJlRk0WJk1OUMlt7bK2esWlOPtwmWTr/J+y9m/8BcRTTDoNZavGI5aLe9/wheWJr+OSFNPFVSJy7poyG8hQhU8Zg36SvTlnF4+7RxJyPQhrZ46BibD6MZMoPCqX5VNBYYrsC9alHJatn3fH5GTmtAdK0KyOmAYt9O6HbHmdRU9fozjaS9u+d8ckqfGnD9W830Gc1HDvGa+S7vP0r+a5/hfaegmFC7HV5f9FR1uWhmqeQcEJ7EAelKfVwLXSoW1E2ewI8GG1WVkHpNgov8xWutEI46xS3WUM+Bn/erGchtC/oJvjLEAnT0QG8uBTUlvPpzYTeX99KaXV9mVLOVomulagiRPaJtftbIMRqIXiFC/WIdj99cVNF4Pe7xFxKjczIj/jvi9ZPUjec1imd9zYkN2Ylau2ks6Xn75+fKHlxD4oiNVIg4BabFro1HZ/fBpW0J2qQgbeuXQmXfjIoPm3j3D4rWWA80OaIHCqXZtMEJJ2AUNSb9o/3KWy5k4cON3UWpNtlQHss57siEU/APeUyGoTLxylDniQBCAzOcIveCrox2FQDIUAXfFLgpBnOXY3MYAR1yrHiPzhQPWNicHelvB2d4LmQLFeC0xwG+FPBRyo+9cud0LnygXHYIHW/ThmrKYaH7eGr+LvaBf0FvEn0qC270Z536MaoFDNxwd4f1tLIq4uv8vxViBC1TRW6LAGhM9C7dwdQ3QL+ouBNHTd7oyT70Hrk62oKnvtpsB02MWXQxrvOnh6YqJa0fgccL8H35/EuqrTAj4pRtoLKPeV2/vYVoNw1Rl2qlDs8+Wi9H+DmbNilkngPMyUi+yB84EcCQGPxX6SOMugd0QaRiRcMZiuppft2NWNXuLq5s9/sD6G9wtT/zQoD7pJEVqElkHqgOHOeWYGTe01vORM+35F6Cwihy+COuYrTSz+98VSY8dS7x2mQPX8m1zkFH00C3HNE9Xcm++WWxvTS31dK7WqYTwneb7dI8JRhyrSnyp/m5a+I2WOEM4hlbrb9j57TXquEQFG0GbSgoXa7UX88wjDy57mVqtf0dKQhsruBDpgxk8TvydNvG3jwqKcog8iAIxs9uXnHLmgr9n+1rBhPHaK9XRgZok89ks2MLnQtMb6XS4KWzk4SIvXB2TleCAA5CsMUb1fI8RE3F5X5Y1/+Rm9e2VFfFHmIqhRWgzBTmUfaUr+Txtk+/naFxFa1oa4iET01nLyu8kDxDRvx/g/y8me4jPPBMatfVUxW2iz858DT1OT/aFFdXKRyKXZY5L051UyO50CoQRpzbek3p8HcMjGhwhZVd73RMyHpDKJeNnDMP/xp2DMDFM5THi2qf7foS/z7ZkXybWrx2dhd15B1lJPadm61s6JF/cIHK6F3LR4lz2WSbe+E+KnCPl2oSXmbkX/iwxkGVE0soR79OTbty++BtWVtwH18CGCXgely2BzsJS+hwRcu8JUuehKQI68Rl9vRXd9d5Bc8ZgkO1iW/zFQ13Z7sWDL7lL68DLPAN8ErsuydQmdZDfIOz6NnHexPN763cEZrOg9um8nbVK5iFemiGAjCRyMPeu8Lqfs4bWJRg0y1xPpOrI1qxzyggx34rCkxtErD7mm2RQGgXpBki/tu1Vb2Tr9Q4gf7jiHs7Zh8HSoiTJ9+qtqj871eNXKg5F2P0LtqE1w5yENmFW/EOi6a1jkUKfAMObldhph7N+vQ6mrlK1+7xb/fHhhzbA8HCPkKHuDH2mjkFmN+hMU6nDr35ufer7YzSfeM3hVTm8mUz24c9DC3XwCY05iLtPjC9KCrXKGwoqXbipo2nR/ysKemcZa54hF+vDomWO4QvOXtXuabv3eupYQAVXls0APrzGj2+cMpQPHwJoj1qB0JR90Qq5usdDSzgtMovaEBrA5K5Aq9tFWJSv7oAl/L9Od8561qLgi+zZqjSTUW6pGZxAKUtAl1QXtzLRQetEY8CxyMADaNqM1D9fUgZjY7fLYVII+Pyj9GJwxNdCmM3Y7zMnkauk8DNkjMx/2yF1ddmpBOjjgOdTWbWuZ8wa7tECP/vnkMT/871N0Ha+49jeVMcfc0ktkUjazgh0ZKjLdSfNd1cDr6x7Q89NhbQczbAjSmv81y1e1jKj+TVi2WUtP01pHlZiONcuIE3mwPoUapGDWcnUpyGQ2twmZvH2W7W0cWz5hD1xKiGHAiohtnevxUqTEJsIQULpgDp6nEgXRnir6O7zpuDi+UkWJVo40RmqJd/0LFWEya5LmJf3ZM/RcLjLwp3yi92nMleOszTPQUtL6++iTaPUuM1SoiX5Y3bM7EtcaP7ge3VoRvuPKu8mDnxBOyyx3eSx5QO+S2W6lr5VSjT+g9QwmRg8dsnfS0D4c49Jr1MGvvbsYx9uh5w2fJKD5zUPoO+ImsZrgvBz2bMh1Na6o5sUZgiVKdDgQVcrJ6JY5HCzo5RrlPT8aLnDQQGzll10JaU66QkvpfY3C473MS4iZJDC7Ly3tcN8ZrWAx4JjxIxkdQZjQFi2IE4hYzaXnKY3wTUZgFm1gH1kYba+73CybjYkBpFMEN9QsXmWV8t2BTs4eiAW+4TMlGB5HSyocNCiXiarDz1wPLEebqb9Fa/GqHWfP54S8CPXmmtJpJro2DWsHX/h9c9V+PlKKgmy0lPlVYgI30DxGXs0VDJANu+UN27UE5v01mrRZIvH0NOKO4Dapifish9A9KtQf96aO+NSksY6kWCJAev5FRyKB9WCV1VIznUnEdTaBMFLjcf8d6k8aBdq3Pz/unZkXjn4ST+gQmBG/afVrTUMSXDkg1UP2HF8jkB2uVULd5jx4c431317rOyretGdvWxoxtX3mH6ADT6tnbK0y3bbi4LR0XopyKzFjaR91hMJi3sJOvGMfLAGRJs2B4YwXVStHV5zogQMSCbCDMD1y6vlTXNQ3dFe1npP5Sq6JqoWAwjHstU2XvtCwPfsJrfTFAgQVGwqgXra6GZbgz6bpL5eB8eAufepQf+XbUFUUNbIhr5gKl5wHe1TEUQk2yaZqj75L+PzB9/mzXfv9fiDpFOYLutX53ALLovyByyHS8PXvmPo7BAo7svRU7f6ID07cy7RkXlg67bq9GFNEmibLIghfsMbw05tCafP64CpfQw5XxVnDJAGFGW4MBK+0aETkiFqP47ONMOi1yRj9/lOd8CmgMxKRyv3SGVSZu/bGw09ojcJqGW8Jcsl9B86hHlxrobH6FPgHehnbULYU16XX34qesjLXhrY5CnNcGPu1zAuJ3T4NHZoSM/SO++xPE0aDgUrB/iySps+BTCl+zpaDMGAucmMRaDkhlleq+faDdCTJjFY4neeH5YTddr29Uepj4/M4x3MXyEbVND+grddtVgT9gb47kIcW5pobzGPO+Gak8BY5vYPNxxqTkK41KtBDyM8wlGFDjKe5JV6LUJn4VeYfrv6JCRuHc14fFbLbaLKfAlwAZhOjO/2DR7r50h2nM1ANphpHpIdR4s6/ayEfI5/rCu0PYtZElFeZFWjnthh3bvqxo7v9vn5bii0fX4mkSr0hl1ml8/Nzhvm1qOLDjYZoE+BSwJ+YCqtulxYW5p1Xbbf1rX0dZEXZ5BOziKtE14dCcWOnb+dI1mvpBXYxeBcea2+NxfMSZJLjFn9a9P6MVb96Oe078HozU9Kd+9jNjx2POwfSI6A8JHUPGPrWXSBodhSHP6lf6MpSd9dHXmDRrPvNvrhvbQinit6O/4sKmSnssybEWo/+77rIfhhl+n7xv+mjs6t1u/FAeSJs8XmQQ3T1c6R3aRbDPVTFHw4c1qOG85v/uKbpQTwMvtWN2ZoTQ72iaV1kgw6dlEkkZc+wLJWO12N4/FUWbpik2WN7xYehYNQwKAoBObjnTn7H6MAFWQbQ3gjlHQPzD4JiJgYP8VrT7XwtXyHiEp2ivqWof2Gg3A7hpkKeaikcPob6JpxZiRhB2o1GHr3qh777gOTnhKQ7xZ10mEZe1jFj+BItydlp2UuO5ZcSdncmNGmbnGvNDh2vDAz72soy7YCBTN1ZjyevTIp5zu/Hs3wwegNbvMNDEU7s2FVKoAx2ENYxyZGdCUguQ5LSmqo0WkgmpQMYZMErVCbL15f/ZNOyzhyCjJHMO6HrQi5rSgXPBzepJ5R3/yZoHAanXwvqHvoAm5blZTmE6e4nZlglR/9dZ83yvWW0XSL6yxUTwX0S5Q3akE/E6PNZzGRNQt4dlqIEXJpqSfQHO+SH0SwjB4qzIDFQLUhnodHGAkJU0BoYTrV0xa3Zqf1njSEVxXIhYAY3chEJn9xFKQriU3cEatOwoqKGqwIYXZeEC2sReLR2ABDF1azxLG6Wlz5ctX94BdzRgfGr9rs+gfgDa3AZQqAlMEFqfpj2U6QhW862ub/yV5Ey3NLos51KgW++y81zidReYZuK7lh3mr+Yaq0hlBOPOZAxbjr0n7/jGwd7ziOoM0vZYKmK9Upz2Bf21QPYezLSuX3SPZusIokM8u949EcYWZi2ookVNgyc50qaj3S/CslIM7q0RPV2/l97JazZI7KYwQdBNi464jbQ7pSBIlWQuXyk5yRRq2pDmCkocHYYS2DwLn28QAXRa3T7KcMhn17t/nJnACIdiYeJy1m67S7NL5VYVR7Vhg3YCkSbYMAFTVbBpiEfG7LoOyrdBrADk7CxF0P/BWi7qJEX0PSTJoS0qSgvfVb6VFJnSWsYqWH5SqTVtAiiZL8aGs0wzPPnuNYmCJbJzRYEZnZzK9Sonwg2XIOBzlpE4Qq99gwqltzWbn0BHJxMpz2g0O5i3jXZALGMl0eyR6jrTRJNHPzcPLPzuQSAO5ZHEpqCsyJiY26JXxpg9HpUqpQpkWyG6OpIE7K2a8JlZ5EPNJqnZgQ55Zn3zkB023EndPpT9d7GbjFmfcSOUKr0lUiDRQJMVvXMvOZcguuCIy9angxuIv+zdJCBBgiZKXwjDPeCfmzWBTu3zRFExsUmZ+e0Cjh+RVsAaFPRkTLGOrXkqwztF504xE+oJW09rsnBP0SGiQ8vLbSeG/T5VbT1X5ZxZkEiwYWev6DC40EdvjLGIi4G6TJ8EhVFGbmRE3UU27hi0Pn1sUR09n0g6lKcdwFxg1N0jXBo+LTOMalDfu6CMqvRLsQwTxEPwJfVdpJRy1rtr7i5ZFk6flUo+elsAldPZOHcokHy8dqCui5dpnxuBmLVitKpvcR2Xfr0qZWv6j3xs4SB33KINiZ6g179mvymW2K00HpY9Fa0xHC6daX2xtX5hiC/2PXkc27QMNxfbU3LpX5tnlpUWu6eMUs7oaSI/noKmzURk1KxiSBeE2oVL0nxUnSeDRdAggrcaGtPYbI/U/Dbfz/dn/P6G02s2G0bsR5eAg/n+GEr3NeVb5BKsax0qWl2LSAC3luAIksv1rIeNOtaso1T5ZUwSuJ9QWNmImTkgBwfMrubmH4Gvto/5jvR50QJedu84nqGOxW0EVQo/7zcKVR8yheJfbAk0ORyCEZvThz0JHwfszPkk33ef0/aMlXZbjn4s0952F0jZYcIy3VksmYkF2t/+sbqP/2jTNIPMxrG6Rfc0gDhh3+K4+z6njz0Jl3xfLxd/vnqVcl6HZ3zIhQX+S1skNV4DfhdQEWQgKoBBpL7yazLTbq7vk1l33BIqSC84XG/C/QmBfr/Jl5rb764Z6zde4SSa5x6WKh7uN2niA0u61qHmdVlilHaNHNkOQNcAvflAq9pORjxdGqjirrnZ0ufDUXevkJzTARrl4CnWb1NuSHb1SCJuq/SpIAe806KIcSGLrtbL0VmZxykHGFXGO94gDsB1PT/omj/q1aJB+zRlJtV9rEV3uUS01seymEWIUgwvr1z0aXwkuTsZJIuwwmbe1OoA7BspW2jCX5NMLNmtEv7iVdCIJVHmITCUhPgv8P2d+claKhXJhifmSksTs/c2OLg1STbtEzHhyQ5fQL2JE7Bn9ZsRCpLc5V3Xltlk/WRA1Z/0irUz4HQuLREbjbMRSJl0EpBMeT3ftpYo+RWdhhBkzkwNYA7oa8QS1nBLseGjMVbnVz274ozz0ItfrE5gHw3QrufmREl/HEwXbRo262NB17j3BN5akhDVQogn559UZr5RumgsXuuAoUGM6vm94ClfDsyOKQP8s5vA6FDKWtvEwAT77elXZouuHHv0s36PWszi8goOJk9N9taLSt+v0kYcVnZMmKiEuxkoNLtDwpWIBHCs0mFICppkuoT+NfABtEVrBhQWwFDeGkph11cGq3n/Z/niyJWJwote0VPLDHC7+tZgCT/TGZ3kW7+1Y8wJivaChIb/29MGCaHtVdQJcbMjMWXk/PwYoTcbAW63iPi5t8J417G0g0GgEctDLOovrWDeGmwfUnQ8OOCW2LYD09PhoWawb0qBOiAK4VvV8GRyX6MlOqWU6b5mEzfIFDDtdyXIOWOBTg8Vt0Op5DrbYZJP1JZiQO4zc1tIBPhs+A5/3oyihe2UkXulplZBtTWOHo3WnJz7W9hFg94TraeBQE1mDs7uRsXYtyo1TlZt9PoqvzaZPayS4UbZ3nKpeIanuk/10DOA6zofL52mXr2ZffEJQSKNFncbjG1ugdVv2G1taUydZFxfZQZLduhES2mZWOpElug2dz1nNLTwQg88sDmhkqREcuXzsH/fgeq3bhkyQ7zjeJA/RJE1xvVPwTEtnObg1xldlYsK+WqQWunRIJS5upmWc52x44gZFR9Rae4efRU0gpN4v4nIqBYODKJV4zXrO8EDvHiwsGPeY95yAL6sTM88FNNL6tg5tCma8Uar/HeasMtmA8J8vD5QCApqdx/KeTglhdCqyiRdqPKr+lFb1oDki3wDdfuVgTAWBrP6B+ZfwP3MwBNF7QGDdREZdshwiowH8Vh8AK+2Fy2OzBUnBYFCfBORE94TsKbg1uV6YQe7sojjP6qSjyqG8HJglUTG6+HTFHXXb1Eoyjq3ppdTMXC8MeBbuk5cBzdcfLA+ASVb7sFLWsaIauv9YU5hTH/hLxuP6XtK7WWyNLv+oDTMj64VUEwrWGljQMOxLIxWzCV5/VODyZACjKGTbmOwEqlPkDPwT32Q9GSXZRsxGkfmjtrY++Qsnn5ukQxZxh7TpiTGeZRtSYDonv6PdYo6fsnJy6ED0DWxsFUs02DW88ktOobzVkD63O4UzZZodbLMLzvDdeGHNM995AGS8kdnRtegcbnKewKA28USGT4Xp6JFV87TthVD8Lusy501HmDbisz2dHTwoHu1pBTokIpmU7yWF/OXbV5eU9vwACRJLm9957JcmcDaKXaA2ssTWqN7A/hdEU81IYWFoWGucRUrqS+Ld7pZyg3Oumlx2s8pnmVzeI7Q23NRT1SleZcqiLxmlQ/WvKa5ZF8P5+qNd+FRDmK8Cnc6HAer5uR0CTadXdLUCOaXf+9tULHmJ18K3paOzxa9qUWxTcElNa8eBaIZ1NDPONQ2xxWOf0secPoPeTk1SnR/DUXNRW9GZxo7ChtMXS4S4VQD1erg6A3scpzKJ24XEwveARv2q7jau1vcsl5iMeaNgy0pMupvhaC5NotV797VlWMpn52uBb/q8sEDCVLr1Ao9mRxbHUCLkFXiEGIYhuVKL3ac6lQmHqWf5eCqO3KBiRyYsyAAjcrOS+vgeGWYrf2B5pRgjBy2fpAPV6He7MVURQ5G69mA+QUfmEtDKZlYu4FbI4QceCZY2pIn8syYhsDMr7Z26yQVMk19NTMDvppBhCd8k2p8ad3WCF4uBGS6tEH8Jfd6PGGdIqTuoZRueALb7WaieCKw891oe9sB1F40gxUhNXpw+MBkYuCzJoyIyvtUkZhp/vENnTt6Hibg9BcESn7HwXw5MZfUkzMyzkCVkkWySVxbMRGvFeHwNfXdHy70oRtRpkJp+Uy3azTXF/rzeNfCkM0EunZm+9w4sYAGdCXFfOD3eFnYxM6z+SImOx/uRlRHf9myKZ2PUhdYaMaidA5fIv9uvIailEcjeXIAKWqSvMwm8YADUa5S3CQSt/ZVgkMVVMcypPm8SqzUzz5MvaBJl5C2LvuKNRSpqx6TsVbCJGWV91iyfWOikg2w9Jl0xOSOAY9Ll5yN+ggblHVpxtZdRknA5uYXaqVEcT8qf/C2WeWe+fIm5PPcLvERNhvHKtUr9Ba/yQh4O1oYOp7SO6DoL1YVJXllJ8WiWyIjJoEgxWCXucqwY/wQ/mQ5lWP2nTqGw2O99YzRQJIez8kBRmml1nxSzZnJZq3wIVkJGbw+gU1YENRh63P2nipEhEGVBRWs5XrvHRDyCDwx4nrth8wRiY9tLcAjQXHJTR4ElCjiI3wbDJLSKwGZyZcntNNi4KZbYQx5icNX4zR/vYo7ssHGU1tPLZva39Bh8LFeytQkDAoSAroRR+UOS3LcbTWYV0AVo4d9y7UljRY/ojpYXht0RTU01rWYgVTf5exFXix5Ow5v2Q50kH/drVH1uMCCnKE+J7h2Wl/CREQCMAIK2GYt/vnyu/WeUq1ZAgQVoMlPDYDmdabqBKw38hBQ3GJ21O+rm1e0iu0pJv4OBzu4Ufyj3HJyn4EsxDd7pIMBMQLOLc2s9wasVGrj6GjR5bfvJxI8o/sCKgcTCfFRtEG1fcfc9lvm5l0HYplTH/6adaf29iu3CvNf7O6oC7GbkXw5V7B+BuqjigEV7aHakqRM5y+iXrsGcHoQJJTY3bkm/cARaotjrlS4kixvtTU6DQQUBgLQK9687fKxVCkAVHWu2EZw9dhEtrgSdDKHnuKjOhPxI+442ewGSo9TIqyg2NQ4nu3jlFKKEgdS0yETyyD9J10rHNFP85XdzEr7dFsRdcN8fRq+CTlQdJr9q8aFUlImaSMEX0VkL4KNfCMP+6zsOdbICcJ22QdYxCStxsxDSYdXeyLU4dGF+9YIzVlaPjbzZNbPWwCkjkeVU6nVcxy66DBb1cd5fcV1V1Jha+KUnF0Wf7rUFmISqpd0LwYzkhMRnnmcgLWwxN3FxjjuBUljU4pvbVVm2B5fdZyK7Yre9hIQCjsU37T76h4mEtJyemDY4joGhsLEdtT86ssvmzCxloT/r7tCd7ZvRb17yuehPWdnQByQMUWmf9xyMMofDm/ZzCf7JzForh1wz4qE9hwWGgGPIBNwhT//ucZtU+4iCA1PBPP924q50iIfL0Gh618c21YTy3upLqwWIU2wWKUfWUiua+04ijo1b31eAmCakshKzG5jnklHcK8fwnJVScj0K7ek9QlMQ1VNN6OU0fg/v7/Bwy/qRMsPQtU/NBSj0TrwHbsAhBKD0si9wnvOI4UUCv4CXSlZ9j+5zTNvyq9Vpjf+qHCo1zPfPVOYAK7O8peek2GM8XW1n8mDinabbhKod+wLPBDaMjoQ3LQTJYkME3q/KJ68xqyK7I87gec7b6K8D3vCcfIGahpcb6mJ/HtJ79nb9moqTcXhILX9mi+G5xVzTpP8NytWQPIFxS9ZnwlLqhs2lBpoSQu5t9DOqIhhEEz7wc7rP9UpzldVwxlXOJfyv8h1c/5kawHONb1BysS01WTVgpzTmiVOqTjElKrD/TiyOAx1aMNrAXy3GD9VKD+6zQM6dRUd6zB0rjqMEPezFBiZoJH7b8GM46QNkhIgNBc+Qb3Kh510vh+zIGjSvPi3xMExfIp0neICqjUqKTk0P4eQn+qWzBj3rGMSZEK0EiDtu+FDP6FA+r6vr9IZaCH0CBeR95dYT7GEzS6c+0MUBqPQKWtEtq5MEhXTZqXz3Odc/rnhamX54Fcsfu4YICYd4awu9GUkKZGgqtxXNHB/iukqbAkPqNCv11RgtF/6Uyb88Ps6SWgBw4FgYbh247eKWuDdFeN2gBsZH6OG1Zbux2NqncutmjYehxxdJ/d+btjC22BVnOP71SFBGkcXiqNkh+6sKSJRF89rL+vTKClGLMVGl8rc8MFmO1jM00t2Na8rcB//Q62ZHtwroI0nCdy+U4+82raIYRZcDRCN6jZnZTGKvLXPvksMUrHxtuTY6YWKxtSjJ4Nlf9TMyeBvkm+BqCE2CVE7FLZSNh0RmJNCwClEka2NPe7N9"/>
  <p:tag name="MEKKOXMLTAGS" val="1"/>
</p:tagLst>
</file>

<file path=ppt/tags/tag74.xml><?xml version="1.0" encoding="utf-8"?>
<p:tagLst xmlns:a="http://schemas.openxmlformats.org/drawingml/2006/main" xmlns:r="http://schemas.openxmlformats.org/officeDocument/2006/relationships" xmlns:p="http://schemas.openxmlformats.org/presentationml/2006/main">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r0lg9IPP9y8umrse/9AoLT5R0GKq+XM9pr/aTyOTf0wptcuHbHxeyqBm9svU01qeeEM1v0hpSHUgirOnAK/wujoO7H+YnXAOGM0Hl3ZHepmLb2i5HZBIRcJM2qcKTs+tJGNxrq4XDp36gCLI2yFzDIMGqn1fwZ6EOiQjPrHFYLLWYrQrcJ6se/9chO5FU0QVMTFqGEt2vBH3coA8M6uji183sxFwn9uQSXJ51GhHbkkIuGm6+Y3RdXPgGsaQzS1PHq2TQIdmKPE/rSvd98p78kMeEqJpcu3dIcGrmWFjakmqFcW/C59A4SHe04RfqOm3ZedEepO+laM+F1u3t2beAt84h6YtB7Idj68FZyoJ+0r58bUgTsbyLRktIqKLj4SMxeZPdjYowLDyWy0YXWxLDU8LYfPAk5093AS6iTMzGfG7G40A/gipH2+RKI8GaWftevubnbWcKqnnlRXVvGiwaxtFZI4Y8bG8DV27WeCmMQB9gSYCTSkLpYjItTXt+GrdFieM8J9NJFbWZeMkCRVUDMAhdoXNpcMSYKOP+joSi+4mDZBWZQhhiCuBFVsMHm/I/RCDTm1f1K8M2TD7tWMnJJAJUOzRDJYkqTpl03E6/aB4aSCa9cDIZHZeFbu7Wn2Q1eIGBis6/rrl3cLlTvuUek1psa3cPqHoFJ1POMYPge3tl6qOn0/wzusC3cKMIWQ54wkRh/rP4jy4IVyNKzNlRJ2vAaPx7EdMhO4bw8WZwOcvimr4Q6liVsnzhSFQ4G0gp5iKnP0VLLQqiZ+YEJVOSG3Uvvf0RrskHELXc2MGbwAJw2tQjeKov1Szz5h+/1TmA3jlJh/6PVCI9/X83wu60pJmTHrxSNlNlMhZZG/2UkxPPr6CayLm3dyR0tDNll13Ynm9auh8tyexzkSMi9IyF4Aoh8NFTsNHrW7vptcp9EAQhMUY+G77i9YmSvXBk7+MqEKomhz2P7BSCvtZRGNLMXqkZ6uyoM5w8gdzWh4oZxLrBOLfxYzbSKQq5yX9uag0rugXZbQYJ3zrlZbe48F9zwp6Kovd04bFWPLjtQ1CpjbIL5dVTlfrzdsv5ERQYM5I8NcsNo+NUt2Yrr8kGW68T5Gi5iO18h8qh0LSvOpVNM1a7vMzlapo5isFau9sS365AdEYP4ZUa8Risbicj7J6t5yLtfQFML9ZOzCNl2tFm324B6M6vrudxzF3ZrcFRju7U0TjwxGePAsbEnMvHGGnRt9J6gSUCANLuZqd5K5S4msX1A0BrAQ6OFF/gaDqHOyMPamy2QNChcAtgJj8y8urkxfWse4Ygr29ITOyYKorLkO3ZGRaSgS88OlAGCgWXYjCswREtCkBH0Eh5Y3QVPxWWVF7JLsAGEpltUKx5nH49am86oQzpQmutwYpK3pdN2SPmS3siYN3MEgayiLfaYfKtmgVCQFATTIzdHvNuhMENAwDyW8Mgq4YJEGWLN5rV4czXWg/a3Tr/Q4iBLhvavp984nfw3s0w1+QeeTYLuYfw7L19RjPyFb+ObXETKsRKDx/52SYaflSQ0lklZynv+GUJCi6t8GltGI2EWRtop3niE+3DQ4PDwsGzlouadQDdhfGmgz4x++05xXefE03HKmiPJAgy+B/kKjiPt1k8jKQo0F4oJBr4yYAimybKPNGHfB5r11IHG3te/HYcvLA4hJoN3ZtT7I0ByE95sQ1mWWPTYI9M5Jepn1aFxX3NVRk7qxryHcAE9RtREYHc6x12TZxwVxpr6Lv4jHaqMHtYF8ZqcE65bW+9GX4JFSvCZfMSJIU4p6sKca7fU6kBMG6dGmUTZqq/gKC7znGLs2RZz95Pz6HbSk57pil2R67xE7HnOfpmxHB8YhwDEhH/tw0Pupbm8W6bexagT8PwI7tJsQlTrLTCBS9/qXM4Ne9yLDrD2KrWrYITO2GlNAm8Q2eJ74cMQRhRIVCQ5VZUNFSsx3DH2ZOvKuYJRqW+Rhe9UIE3OvyQnHRy1TjiVcryaQQc6S1zBbw8lyKQAt41NOXAtTCNAjcot+QFJ0x9NaihP5WZrviOVwG/KQSnK5KL3A/2hbellqnqj5VY5GiveY9+Upz7GPJH+gMNu16+6RDYd4jSCik0V5njeCrulOaeEa049fZXJ2NLAjyKIcpaxfnH3lnOAxG9XGy5mhy1VwV1IXkJX6XocNXGqqaCDnN7EutE6Id4FKEBNUOb2hIvhf/1gujcWHj8lbh0iiPBX+5emmZVaXr5lpFilZjdKpqsK8Tv6hhQuNwNC2SvE9crjH0K7h9k/qnjjNPXcF5GxjqYYnH+unqfU1+83Lxrj4cKsJU8i08Q1Uut+prFzIbNX8N+QBQE5nvdvIK6m0P39FeB28+1dbBeAZvMVF8Vlim7TGFyn8P6ULP1IRSb7j1X9i0QacO9PL75gqBh0S5Zh6NYYf405z/MRaEjXLL+BJ/wN67dgdbjeYfT7newxP+NSZzGJ8UgSHE8E3zHl6ZeIztRDZpc/z1aFXqwrc3hyGwfgIS4e8+N1Qth1e0qE5wMDjas3+3UhyoVdvAzKDqGEXKdGSaUX9RwoEEjAllNIP0dtZLrHoyumaouxAQ+/8DlieFhF8fNRbYqWAOcausObBZTXQQFCubtSMJ7bwqyVO9Wl0bHhCZTNzJEEDvHJmjHcpsuFkC380Tjn9+HZ6Kn52KCOmDgbhwPxDNmJQ5LVf8zXdHOrx/dX8BPbT99E/bbwftjNnwXpDnd4ky0Mz+Yz0RlyLjkvdgzdtCxGX73CDfTLd9OOwnMcWXuvvYvM4WcXlAdbvPaQfL5YD7DOwEQxha8FORraJbMhXBYAL19sgnjIJAgXxPCCgYfTdTMCrRkuzanJmbZfZ/nEynQnCrqQSVcEdT2uJBx27kAIp9ZOYWa+VBld3v1ds3oKXj8vDEYNDxDgwkvOWA78GgrCJCjVyNwF6uSKCjI3suoV/3L59Yr4O0rkk/kG0fGXyWC4/BM1ZUMhKrGncNm1QholjQ3oJnN/lEPXBHjZ5A6Ol8o+tIY8iL2GQU1Esw7ftgLok5NPu7nZi6JX6wG/4CY9BoZhpINN4QDTOuDCU5U2IzzN2Z7aMmtQnrFNNC/aGsOnRjf95gsCV2Ecw7SaWUDEwZb1RWMn11PbBd6a8jvFErxv79J5iZBJZ7d2ceHGfaQsvRhqhjIR7rSZK9I2i6mfRimIbTTQtctng5wbzXWf7U6wcJ8FflN8Ahe+8DHycp2+kfv/liLnbkjTl72Tl3d8g7n1sIDM6XukjuUOulJ4Qv31sQW3nxMsGv4H0anDqIqsyg/cawAaN9cdaZIbZnNWc5+Q2oAN5zsI3FapfWC9IvEB/P6x3IUYrNuiTfxQvEIQf523K1U5Dn+jkS+RVoqfO0efc2bq/oPXM03joVyzMbooN5/JoQYqjG6p69ubJpni4ZKXcICO03nsZqiGjAHkzR0sejcaKPo6EcFzcblZkc0YZiKWXXjDRYyRyIax/Ocl4/NDSBbh+rZo++6UOajkk+tDoA6TfRwDzu5++VTgqwyWhJIBr+I3qIIsIViN6QuIxhU3hgBmA9EwpVTsEvCnV4p5cOpWjo1qrtem2dl2ydXiFEFR5iSSmTMLRkA+sk/rTlWDxz0Plvytds1lkalrEXZNhmEZw/0oxdzSXwv0Fce+aTTj74qxxr3kbRaX2x2qJkahRxmuXYZU5uGlGZOXOqLa95WlrvWnAnVLMhtvvgb4cd5K2Z7sKpLW3pkL0iXCyImr7PuOCDNofEB5Cja26S1cc4YuzNFOBBkMHFGg+l3VfNHFpjIpPbmoOXT/PlToEjFWufNo1wf07YmBZESbIbPn63dYj3Az5Q4hDW8nVZE8t/86CHM5poLOzMEQ+Ib3ZRHwtfh3JWygdrFxnTdr5fCJKyeNR4Ks4kO/FxYxdE9OuKh4Ce5bIQSst+KkQfcn4ihj10JiFDm8BNXI3uHxq1AYofgRwOzJGvX70TQGvtmtJzTlzQ5Vi9qGeotf2RJpQQheIX0VDplwB/Ydod1SPqTf4xRYcZ6NCqqYFs+/bNY+8SxLrDbMvSe2RGGY9tiBlQT3gUlFNv6O7jHv6PMCv9gEsAObWaeT+5IYpCYE5jP7Ov59SOybbDKzxhERPY1bPp9e6zyxErKjNF/a0ydO37TdTeXyRG53BDltzC2lhGJKNLeZ7YKm8G4ojIMr/eP3KKu6tEAmcFVZeVPatylrZXcMPvqqU077XRFc0Y4/2gEOGILuq6T8ulDjNN5ujPUimYFEv/OvaNyvxfeUoTAznoqgX3dxxwy5Ilb1yQmZQUrUi34QY2IQY+BfwVmOreC6kufIlB5zq+yd5Xbgg2UnY/QQw7/6dEJlPuYlh/L9u7BxBEWaINEANCpv1a4jG7OCBtLNuB6ehZN4BGsGAn9upmwTjV09PvrJwvW4ttSifdzOYjC02o6BhXpTGBSJfw0nrFGl643lRG0yfwDTUWcGYLtMSeSeLClRYif9iAoxfhRTh2VYcgnS2EMmi87lEcCYW9iiIpB90Aw3MvcstQf8VCaMrTjWvFSBA1druvE+SlVI6SiF3sWk9uoorgTbpbYEbKJ6UbY6SjwMs7pQfhIvBsFOjIzaAVMNpvF6IA9xEr05kLA229wm752kkGr9/7jUXPjxFpQVcv16l9K4A56lI7jKZ4MeDy5LJQn3VYf9vXDy7gDffgPVLrlvKZGXRCH1zjGXeuNKRy1elCICyWiAImTzBlMkE54mBsSRL+YO6oiyAEGcP2Vwe4s2bIjwBBOOARJaiOZA2M8EM3N3yChX6Sy6cjf6u3dVoMfUScTF53dwcTskywPbzjVdUBSjt1FYSnHErIwy/hxqBGxT49bRiDBBSkZkltQgxzhBh37WrTzI7CFUkrNM9ksA9Y/yFuyL8fXoYtJllwlnUWiJ2TxRryhdf8yvYoNIth2ulqBNIEYXnfxYU7Yio1xEQM2x9mzPzKjrgrHgOSfvlTEbE8uyIxmjZ4f2eMNAQ1tPV8lD1DD9THN2/LzjTXm+k0yg8R9NSjjIxALlJOnKUSKiigxtPsvoEhrirm9LFyRgzWSfGyRPBG5CGCgD4vIZf9XvTNczWMLrndg5/1ZRF6qsFYM2aL0Jfskj+uLnVZbcvqvdvGII7OOXRF0KzNOHuaJSPJRrIozmzBne8gBVTgl8J1dmYUFNTSi2HcEmG7H3tdrr9eaI+DwmNLUxcPSdux45jl3OVq5/8fn9ZbYzUkEYZLR6dEnyMnzxKc4Ea10i6v7XxS7hpZdG2B8EygM9QVXJOXD2cuKupoI8f2Qm3P/8ruWhT15k+1D+jNjrqvrzcFkCzMSbm//TMIIMszITKrMz2o7WIGsBa7CUsc+D8CJsG+pvOW+SmNGwiYp+0NUBcei7gtLQjmUHSlN5vBel+yA8WxkAiIBfE2jp54t7STXr+244kQaQhX12SJjBi7/+meNJprLbvdCqs4pYNBIS6/DrFN0sojU1EAPjHyf4BU2PQkSO1f1kdnoFMqJ47oAxBo+7rVhOPQzgX++/N6h8nVYJGHPrpfxkTixtvT20vcVHtjL3TYNrHnv1Op7OpwalSqgjHN7GPH2dsCraj9unOTTpxZGLJ0V0EVqUWa2nS96Yh3iKdtys34tT/vc4lqob5rCtfbSTZU83Mz3DxxutoPr7TDaYj8uZ7YZ2tQ9WNxLeLgbemMMDJ5jJg7joKVIELeJlVlRs1Sez77BX3CFZgBlYGETxsW50r5OBO625BPVusPDKBum2RYKsNBNDZTqwTpopwmWMfZ57DsBYb8fhytzRq3OKsrB59ManYOeqTLlPpIidtPOAb/zjTGezFx/XxWLjzFcs8XDvf7eoqn1nm6yedg0iAON5VjxK1oVk8vYyr5O5tf+izjnFAZ26Y++CzSL3QVt3SjF39Wtp9uqinlYSJmi7xZodrulWOxbIAlZezjckixu+F6F+zWPtdDp+diIemgxz7CB/w2YzetQgjJtMJEdlEGjxAi5Px9qqGxUB8y6g2htvLfwUWYFbOBwXp7iy+gy+uS72XDQejv+8D58m2lchhOen1gC5HzLuipuwbKd2rg1+jTZndfKH7RS5xwRtKRR/EcBF9F+R1jS8t5wX9cuXgAmz3T+oSVDYyfr2S0vugFRlO5B0EBymVfJK2S7MqFrcszXz3i9nFOVfVgthEtAoPq5Y05bZnfCZGuENgCWfnguSQ4dKh1lJz1Eas4j8//v1en9YePGyszpEQYBQ7Y4cfZexRr5BMY+6JKuXht8ArWjJHW3ajgifVDhrwo8R2Qxs1KYG6yBf3sX4QnYhW92f+iElHHQZ8W9Z+LrweaJ8//YcdCdH3RrGvUb8Pgbx7hoS/1U91v4GDibtipTicaAT4zPGjjg4dpRAh2hHVfWpSDH+HzRoBzqtIuhlvY2TrNkkjMJerVQnQt2UGedpHYEW7temEB8zWD+nMnP08MVdum6K22ipJiY6gizKj+NVCuz56hy/cylAt3Dfeow+55F5ZGIONN9AnlgacRXCTpFxnNT1yzHK83Q3064x5Fw2w7OSRfK4pJHu9soZIr/GWaUfLK/j7GpxUa37T+53ET6r0erq8tSTyH1Ikew9yHsE1+bAYUTX4djwyPi33TAu+MSyOalqQxq2JuDYs2O/Bc5Y8l0iCZkQEaNgCsHH3TWhpDV9L5k+LW7ZEc+upWDDfz7xM/NYCo6PdnekE8rAhtBmVulY5YLCP7FrAVN6TReLZ1918M2c27YH5Mi0uF8bPOoRxpX0XesK/LA6WP/JVtqSP2+PIU48dr1uTFgfsSykT6pAxePD9rZUo3Fe/drDq9KQc3d9zXp/ST0qGY71UMGgabO8P0NC9odliiyRh+bMLxa42d6R7Z0erXkBCE4gzz2c+3WjuDpD97n1jKRQBrCDDLx8mvToG6xXCMBp6flx+kj+MsXZFUIpHf9E5DZ3skCzYYGD8h2BM3+JiswygMo6sds6ENOGv2xRswi32ywIFoyczquehZ8B7HJPJ6iE03l9yJewF/FR8iNWdw+ACsyVztFJtsS0KSSmgeSHva4DuuMhAKBos1bLPFQSo6sF91s5ZWnP8hyRSUlSsS4q84foK607VrnkggRsuI+xT/3/7gVRoYfTEJUBmZc3EK6YV8nry+gkG6KYjK/8MYt9sM1liqf66Z4eU582VXXZxiBSO/lemuBYJAfFaCNBYoP+sjDVNsDvrsbmYVNKCATBqD2v2nIfH5Avu0HT8t0FfHY++38c2KgIqoQ9gyol65ZXMpmI/s3sWaXXsdd3XgC5jCE79j6AFYIivdmMVqrfvQCb8uRLVeO/1E2EACe/q/8GV4G01rF6DktdH7kVQVITt6L8IriiY9cPyk1+5r+n79QkWWXf8sbfkY3XuRU5LJJpF4ylr/QF5bkeaQHyKe6vttAwmLo0hVfwKoaj1Lkt6EGSlyieXO+iqjc9sZ4NfK7Hsl8sLY6Rz2LEzA9kOxYs6CXtHFTIreHPlFGVwx3eTLm9BkgfIJt+5MfwBcmKG9ti/P6ZioWRSdWIcJogcRSqwOXKtbpsOC9rBNuN3r/rj+a/3GpHjFD9dZYILbfs3egNHI2F5sndT56P/kAq30z+w4bTlz9czzw3ExuDo+YJlDzSOg+ifFzQiW7GrfSuAOCfcsmJSiHBqDVUXjk0qmtcPVAuV2vPZd7PGg6L/v7o3bChDtPtTtsprCduqUEgEeRZbhi0qGiF6+xAWYAKu2wWFfwHIaE05GJmruIwpkHfRU6ScHGHcEGOOzCQwUjkhNM/sBnjDCrghOecUZhcL62uwrZRNVG6edRiVHDOqcgKxmtuJPAhMETyJCNVt9Lyq0wL9zCILWSfPU6i4R0IhD98oSRCN1AcNIfUWOegapg3Ejvz/UtvbJS543J7Dy8zvKSe3FJgsc3o420K1IBSfsHnzNIvkAGPFXJGOC61eN5AIF9T7V2BM/mf6Hz3i6tk5D8uQO4a6nplarFK934XTh1mWM5V5WPGZz/eAews0API2w7M3oPf0uOSZYW4A2xaMvwtn+TleyO5ugEC1fe8vAq1EsHCA98Tvh/t4QU8NZssSaOxfxGx5Oibm5ZeK1SYg4zpdn1M+iXBKvzPNOmWuBPkvCxOBr9BtLeVp8sQizfnqXiwWSQqB3/4lU+ysV21OSe/6iDoNO0zPF17XBVgEo5xBKeU22qd5+3+C5A4EWdcwYF6TzlmiqkuOWKaMJa0uLXLvTijL/OmF5xhISDWoXn8dJK1c0UEtZpi2y7O8NSjA06PO82/lOSlcDKZZDbIlVu0yMFHO+U3Zp9bQQyzc6uwGAO6/ODWNGAxw1P7lIR4NLQoffQhVGtCJ9dM4JHowYjMgL4p9aW/ZzDQnOHMTff4PtAgu1Un4zmG8LCYN40V41Y+YTlGhebcwqTPdlvVy4Yk0JP9BOmttYbd6dEJ+1cNLHJPK32IUsXIfd+QjNOdOirFo3A7DvOSRS1LR7R87L8ls5VGtCCXcEkPIpNdxb7ZO50EbjuwnbS5seaq5ECv9Ep6Mkztkky7AXfnNZ7y2RWL+iIusrNTd2U4SJmms9zxvmfKTWaD62Yb8qV8w+UM70ZNFkzg1pDvH+euXbBNRxISX9N5BytYIXQPQScUBUx8+CF8szOO/LFoDMgFIBA5hLD7ZoP13LapjjO3JDU1lfcgmOa6/0BJmOCFghdRPrZmutGBMxU7du72tOXaO6b5vnRbaqWLiXRDK/KTmklzLs3I3PWPmZk2Jeb+IuMY8WNQbFL0ywhifKkQjFkpHQ61OZswkRaYadKssnAHYseUDG0TJMizDvgDAFyeThf24lQGhW4hSa8eDMCBTP44PyBZ1AX+dCwPvJvZsxiBgWzT7bEh3ZK0BLyMFhGflw55r5w59+i0PuEYT7nJQC2WqtAVAUJi+3dNsAR50WAUTnHcp+lDZYNwpiLkBbkR1+uFptgfQNAH03QRTOkeuZX+FO3I/5AOhm8DdNIBB5jIE86NJ1BOPKctbbhkxm+TqxDgkhLmla76Wn3CxNJRmcVhIlVaRQQERDdJaryp8crkJRAXodGW98WHSeocUQ7ro8RF6BnFgKQKNyoFaGA8Qnw7a0ede5fLNc7nMnOFlxmM/Ye07ehncUi7cOLD8t7eWsDAZH6Q9NDVLNjJx2CWBcKkzM+3mSegcw+6atUodxXjYjrlyTzsViTqCGDwgS6xqnLvEpkPzL/nxq5uGcVld0xYGeyEoaFJsnYnnFVZujzcrUd/FjsL0/s09HAQjpIDXrLSomDxEDUyXu2XuJ+eIbamc3MBCh5HXhQ83YB92Vg4vgamYAa2tdXmLFQMg2CKfIbeyGLZ0EyYOEo9ZIiCyE9dkXkfnSCUqgVnZcHK8tsZRa2w/pQYL+62OwQ2zNe2QwcQmSIqfW+rfX0EOXwY1oWzP8Fok0rNEy2YzFrujWq+3XKv5jxqe4oDGrrtq4qqgXbWBLcgy+wv8QJMJa2xehizuwbEzArqReDxtNcvkhPpYJ467vHbiTNHW6ilni17Fy+ijuf23vZ5vKvWNd60sgwQ7XH6skG1fGpSNFo5xcaCsJ7DkFKHABkfXuN7zCOqk0Prita8a6nPFDuiVhOCqSiLgMOynF6H0M0X6rL0W6IVxbQil+PDlESCU5/49zOjaiKHdYFIzpfhsC5B5OdcrgMctRf03J73AgDmUkFOPoU+DIXYhyxQ9bFJh5LeHCgGeTByHhVmVOKrwYeznW9/dVshXGlVsjhwmdBDrCmoS/0hwAN6jagDz0Xknl2nSkzWqZi05jIYK2WO1upSp16Ks5vwEZl3jfkcKldpY8/jNifKl50y23bEDh6/0uoles1dgl1FNXnqKg7hptq6GbhO2oAUWOqiwZXmaIbViNOsiS292it6k5tQ2uvBgGlvbbmG83s91XP2L3mg6AWfmKSShuezfd+6Zut8FLZs6G5ZuzsbXdfakZqG8eM1reAQ367Sw3UQd4kR7T4hnOug7/ZLLq3Lt++8W3TuNxKyNyMrc+1cCVb5+XpCQgzTqSHDZ2ABj2UyBY8pGYlV+H9qldBVArtTwEHM3J9ERR62ixh1RHclGN+EvL4cnqiNT7QZ8htnDa8FL9B7EuZgfSXXTxqqIaEdb6BwSSz5jsB9Vouxqa0kkPuGiiPFWxo1TvuFyTmTNUcgmI9DL6t2pTX2JluiSOoY7tQ7BklLCQSxkCxQ9hpAsMZZuRmtBQ2p/SnR+vaDVJmR76O0PH2L3DV7eXFPq/qsxaqlxpluodEtVfrdiIxSfDuNzMEB3xOvVietFReAYpX3DahxzSU12zFZFC91a6Fdg+u4PyB5PBd+iN0rIM9a34fVfmlG5bRBD93IBaOXRsMPQePAOuh1cKBn8sEwpmDkIzy5x6qxIcczI8WDc/uS18EplhNgNgmIT0q5N52jsDqdStwrzAilvEHVzNCjM1bXURxKV+N6lXycpiBtg3fZ768BRtmHiRTeI7QNaus+ibq/Beap6C6IHA9nOlbUUBB6g4l76y4r45w6R849lG33QDKAtApJ8qAmbImXwre+DHM8mHwMlS+cN+kt5BN6hWbQxSvgXvoYeAYTd1Gz5gAQ0eHNxlYqrltM9gep74ANk+WmpG1DUcetHQ1SP0nW2X05zEoKtn3chL2sF4G6PZ1fMo9KlMpDzmjoNr3O3vu/XXTssiwjKeN/SntCo8SXy1Uyh/WDUTG2ulfFu22qQrsAZzxVF6vg8rPS2gLmpvVM9y7rW8VgYAKDD7Eq0uRgmtjzSZCd+wDYr4Dk6A54ylSeMxc+NPaf40nZBdQS9xu0nfy6GAsmA35O7nsGidoUZyJJLe4KqaFGft3ty3suI5JAk4Q9UfBH79grC7L/WistVcxYQR7wPicqx6C6lmcN7aXz/PZhrAwZH10rjs8vQ6YyS3DRt9YR/XklRT38KiQH69JeAO2lc8BOZZoPCj/6wgJak79Lge4Pyqy3Vy7r89FLdHdy6d3iSkEfItC0B5CRnio6dFOHWpBHWncfXKYoSHE63KLarK2b6u3bLqHJkVYgdkWYMaujDOWYznRDu3LVRUmndDDR3Y63wTQVZaisMfHLGFKqTVGopctQJXawKRqzTGWG4iauwICpI22IpD8pJ/nVx9j4QvLfRyF45WvYXa2JyalYlaH7JJw5+JPgrHpydoQc1RgCff9TORk7vHxRrGx8q52tI6GmmMUA7XJ8JqI/YyefOdPPtgcT2qU8tcVESVe7WpiaAVNNECnuTg+sD3/uKptB3/Q9eJ+SLbrX71a+U8psstedXd2cMmdURj9tN4nxvXjmUDNZN2fSgFRBVE5ByJSopeTNYh5PTcxgLNFracPvh7WGgMydT+yIPA5ST3h/sLL8Ui68jP5vQhwgb61fowycA8DbwhW+709ecFkJsPsAofWZ2PfbArtPwx5UoiZnx1T3LZGKIiyBE7YUhxrM83A3K5QmqK6ZTCt47vd1VmGbZ5fFzgZUnr624VIXWhLj4Tih2lI3znyCIPUbi2/xlyhmBO42JhTkwLakvdvyzLhEV/GjNdXrAjT9N62vDjDl+aR95WicTp5YPmXiiXo30TVA329YipNJ7BR8E7/leiVBzj1iNFD/PqIOwUN7+rQx9Igd+WOZriNEmCcgpJlt51WnxSxag9Yo83KTMWgbvOFsDFlh4loTZYk1fvuz7NWIpo8KyEobypqB34xaMRNnuDajYBFj1S4usIGUfx1OVQ56Lg8f4BtJJqIjECUEYFPXpchI+7dk4myng9CdF3ac29Ej54Y32Xei7KgYx0ww8cUN3WloW03m3v8sJqwrV+0NzNe1qzNGC+4wzwcuOBsgCcY/In9DK061R0uCjeEbD100beRcN5JogUxgcSCQl9ZhrGtFR0T9oeu24VGc2izgJ97Qc7XNX5zZ0QMiHLOPZBN/fxlE+303lxFbvMiSANO+Zmh3BBCBfI2iw6HP/0E4LEvzXSoGXsD+ZbBeBjeTjDtj/GKJCkV9DXh184MMt2FkLsm5Lc6Y8GlXUT2AM7/xTkYI9VVCT6J3WE/SfNB7Z2aDdfFYeJ6ddunabt9vg/nqzOVfeMUNZE8CUo5C1VL8dr7fIzmGEhwxP3MRLH3D5KXWhU4/tpFxsdXsDWgoxg4hTFuDbRuaUSewE5n44dlnRW7TUFAlShgx+x///3wLLzC8rVWOMFxGh/RqrGvIKWgjp/LlC3dNXiU8C6UGX38h3ubIjVDa9DHjoGTM1R3jp5L89JtZqqkQ3MMBv7pnWlTMsSB4OHFk17DW67GOm0GsPK9nc2kntzVWDh6Cz5yeG8OLc/WtAU4dX1CBkouoaAD1P0lk7M3evCkcOY9cDa6bHrBcFT9xuxK7vytHksJ3O7AmhppB5W+n9ItxXOGzmubP+N6E9QgsERBaiKZW0nIU1B47Ef5cieiCjrXmXOObQGJLb3DnCDObqK7IYeXnQsw/tGzLNN3ZRAUJSNif9U4H+kN05z+czK0T8tTVF/ThnoNS85Xsqt6/mkclTbrJT9ohCDaRK85uDasn64lO2BwPBT7Vj2zz7JnOVPE2DOTgvlK/62XmTp65ssNFTsVnMETQYIe/ga/Nm4X+N25u8M2+9YC4Yi3p7OEvw8vFZ91RKp+FRqfM64fx6gpoRYZ8vVGO0c3wmHUu9/SFmTsC2M+PR6qTPC44wz9g1K+9qW7GYKZwTTn3se+AAde0+Ny7fSxgaWZYv+agGL8JLux7dJbZCzZjxdDBIwcHbJ5VLgzJZb4xrhXKWDXOV9EhIwXy6U78ysQnd+0EPVR5CwqcuC+NFL7lZyv4Z/GLddbKtxzd0eP1CJcH52SdqZkykUJjzWspiDWFT3Uq+2e6iRWaAWprtrNY0/8BeCSZ//RVWtlPmnh4o381CXXGQ+3je2whKFghz53jRQX0ix4kXdZS0SBfVpgX9pgqIFuuYH+xJrOXLolo0PFCN9n8Jk6BojbZsu5yG8xjeQ2Sa0546WK/nnSymv0HDcgCRG/+WP5U+6erZSMLDk/YGEiJznf3/nDezoCu4WgY8VXkQAHnZfAmLdtpVuwe5WjWnwoYhrh5/9Fg4lGoB4htf+/PJePbzVZ2shLgLqNgesb47NPM+/yYaDiwO65xTXpiHNnDdvUNI+w2wiyjskejd+cJDjKpc8XyFF2R5v3XAoghOLz2X6xUF1IB7YTRBW7+j8XAomYWgKzkywAFT1x/7hBv5vGMlsZC7q/Y2nh5aGX+aEdxdpqUlemdhQGFh7A5sH6izU85tV+u8mUDXXbGfur3o7j5Lrhuotu1qF7Nj9wqCVJTOnRFdC4yEuoFti3Ulvv5XJ77xW8Dfp+XmUaYip55dqFv8dcSXJ0MwaEqTtWAwiMIFVfh8kgfZ7jOXoec2U5Ce4BhAXotmClujuHnnbPtwH/5D+/KVqL7Sx80b3aC2R2l8qiLPudzUEgpPT+ylt7cW1lv2M3VBkP0clkviQboF8kx0pjybRZ/8QFXSMffnr0yfoglgXMKKkxO6YXO4IqWMex56t6mv/CpXVaIvtJyMjWt02f/+hs+RF8x9VxfrjAPeyyg/klqvgY4pTWAYRSIIWV/OA8gLYH0498gGxefX80gQwzefwrDVtTV4d69QaHtfDxxlCSW2ZJMEaNFCBNVC2RwNZHizi50hpnMH0Jhpa/ZYDq0ZxwGAL8KPvhGdB5EwQMvYei5MCurMmhVrKC+O8R04pDKJBnzG+voYzAKT0QATx05Tij/Pl/KT9qyovfD4MOjBsdjjHtFyIKGpDKqVtT1gG+4BJ+eznEcfpm6VvlDL7N0KLSd79ZtkJ7kqmJOtMnU+65OierLVJgrX/wl+FuJVRYieY4zYcrvZbmTffmiMkt8uQl6P9kJG13MKHoN99ISQLh7yyyd3ScpDnkbrDEe47y/mwVh4ZFIZRp2RfIBTV0+xvOETNg7Pf+3I1Shej6RFApxtyFzFUWs+WbhPmBGTfNwhjhRxAdh4ulECFjE0N2VfdwpetuZhexA1z9EjfGYKPkJ06ysPIa+qLiT5tqL0h1yHI5kytY9M6F8CEraQYuryVmlkrDH0TWuMHHH/edO6NgqqYI/Tn3CqOHen4gLiqV7Lgz6Bc43sB8MeAoi2Mn5IlLe8c9FMXf2nLlwcl52qZWEvDABQ//gHh3x095NjFPYEh9LdCh+fS/DMum1/85VkT+euiF2K0/KJMhi6e+u95XVqeyLHRG/XNqazY/BoBVBsStLKHHZ+kG7ytrNGp0LK0pj6GaXr43WT8a/rjfHCPPtZf7ezybxCRMngQnoOGCvZpooNDUxgnFzmJ65NLEh4umfbbE/0lsBWvAV148uRduZCuEKzR/xS2mc6DugMT6Fe7++Mz9O0g2zxUm2TNNpdOVp2aXASSL4UFXNJ7N0bLo4euBkUhtD/+I3y1zuMuoUR1aPqfBdfjZXzzP4OwgQHnMQDF1hh4oOL0JgqOoCMiZNDsRXbZlUjsSzFA/HxMvfHqK+y34cluxbqtWRly5bBIGL9rqI7GGse6oMMfkHQbLDvgkero4/cHrVSRKtX2/Gj7fzCdD2Ufv/Hy8AM7q4f3UVDR2wUfhxtrllcnALe43tlOWTK8iwLcXZULkQRnseEDfZkNRVM0cvN6WMRxAGgWI/8mq3flYD0mvhREfHFUeIF17kKwjsiYriPv0Zlfyuue9zDaBAADgqb+ySlzlB5Xze2GsCiapHX6jaYlY/+c4ZMQ8JR62ZDzCXRs0sOeckpw3S4D1ncJtLXFtWQoL7qOHfLE5RMCOtGbWsLaZWOSCHrKxyanXyPdpfNKILNxvPcjHBPKjw13ZVst6WsiAFJ4A3DiX+ksuFbLuFm9TikeQnyaq07nbhpz0MFJdBq+BZQd0AA2NMF1vGChsNBdKPwwwFYFoQ+15ooFbtR8Bd20mCZKDA4RoJ3LaX8jMAlGfoHejq+ULmMlMV2NJf6zmwAqZ9HYxExrmNtp7QQsY0+hCNkoxpAt53bB9aesdumrKpAwX5TfKf02UZ6PP5c6phPAbAxR2f/Sn/Jy2QeHfoeSZqCnE7FLCRUgF7oCst5tyxdN3BvSaBiw6GGIhKOOymv3CgxBVS2LLIBnhj4RNjDScHeNMrBPxd7JUy0ZUgOzfg44wnv9aCGlnJAoB0h8RQYXGfRouMI9Oz3beQyfNiIo64tbI/hoIcjEOBc465l1higJSMehzQ8G7A71Gy1hvbt0U5/L2fRyDIR/SMnuh6FuCVy3LM3JwFx504LdpZok3BcEEcvPnM9Xt4gWzaR2CO3RQi5b/93xpb9UkGb0u+PoArWPDGhejtBydKl4xVXfLW287qsTbZRO3i8WAoGXyFAkc8IENUwqI3mLtgMCU97oE/RhZVZcwsDe7kw1ryyWSWMCSjvNoOn1d4WuiWs8KO3n46Eyi35wIQhtZv+E8fR9R3gZsvIySq8Jq3MXOnbAOtyY2UzynrknFT7aj19p37iwxO1wiaTCcxN3FvLkhP9uwfQPmmg+YTY6Mv5HCVTMAhyNVnxFNtR3OM8fWOJ8quWSHfSGdt0Dr7UtjCQ6Dttb4fwtyDA+W5bPu3cHvX6BJNPqLNsJpuKY1eTlA0m28IXQIfxSHeYLJnptj4hV+PMhMpthYPdhmUGx6mEc7zNxyhCqel+Z1OVHNU9vItrk+i5kOb1SFtgGfJ6DQguIISmbn7doC1kQ2OmI42FrPtmG2YKqzqsqGgHfH9x9SPdajBjv+X2CvT4GVSAY3BSsdj6jROx9JqElJA9+pp277ZY3glWRO2ZGGjTzMVMpZORaKtjzpSeEEqwcgX+OA9XxnUuLp9DeCE8CNom8Kp7cCE+RcVIQa/az2zw8xoj6/K+990jzM5YIYpY6iO/zQU/IkKQrFtQEbdq8Dy8OM9RAqttoaTBmAfXiU0f1FtOfzRPn+uzcgYd0+JVd50AXVresRkdj5B/AWaXTz6OGBKDT8SaiZsPRQlwBScvTKXK9ui7VjP677tBVWHQa8Feaos4hYle0lrHzSGcgY8bY0P2jg6BfevTO1qu6U44XFPNNXEkQ4fplxCTnk6nPDiI4Gkjn9EoUwQQPklXdh3cz8aaoGt02lRN+7KNvNQAQYVn9+bG1WPkPMkdDNVib1VuiBlAB0dUqdWiO2zLy+NsGO/mnBag60Y2xhXLqgctPh6je/8bTpHEXEK0YpcFJaHAWP1cv8SXkRJIgc5bUNby8obRFitjkx0hz/iZcMSzhbWqhAxs4jGC9hoCVIshgMCM7VBIVH6fnEq9B7bR9xNj4eCRy5BobDrIuGgZaidd5qdKK+j9QvGb0e2H6Uy3Dr4jcZRtIXQwFkYGQZ8ya/4hZ3B/Xr02yhmaB43SvjykNZkcR4d/PHE8/5om9IqUKyZj3JxiCifcrEUXD78Gs6MVmgLtl97XWB18eqial2BCdIpqLR0sKk/Xm4lH/ZHOcR3HgSxFVi8dg+3p9DOhHqj4UQ4aiPGZeYSRULf1qKJjV6c+8kjm+af5TCtmHwj5S6cvth3QjDxA+Wcl5m86M1jvWM6XZniQh1urJuPJ3gpc8Ym3D/9Uz7datiBJsUf4Ly0NCkqI6uHwpKSaHgjSG7wFY2ag4sM6NJHKIwFuxdS3PxTKNxeVYQnsuIEpVzPTfnzsg7fTry713XkRSOvBV8s8hH9X2R2e5njfJKfecVunNCCmOcBuJG6Iz2LdJEdG8M5bpdNOuhbLV4qSqp18fgiVpMMUNI8+Fct5QSnaGo42/LDDXKVr3NO7QQx8Vw5GlKEAcNYfCoCCw9p5/n1ttQOAadl4YqkEouaKtWWu28S6tn+ag9w3e9ZlEESzwhfn9X8G0vSDKLejxELqHkK4mqvrut2UaN7N8stJA7zreVmrd0+PBp/vkRItxzslvLjo1ZufXCv8CpoBcfsfVGQd1EnTUuS8wWwZ/4AivX8Yf6BSj2DFj5OhePuALpc+R+RtoFPoz8nndkX3uYuLFMgmI+za1SKj2mrgcuOcusTq9n/0egoxEcpBXnLZgYhkyqQ/MWRm6im7Z+wQze7IXLwo+Aj7XxP/NdIQRsDhD7TWnMCF0QsuWkigpbZs017NrV4eX5al6uu7DS8PUtNBvNCWyTx3rbv6Lp1m2mXrcdR4D9XqeXYvwVBE2qSJ4sFjPr5i624RshA3YlT0ccKXMWYuCxnjNtHWvl1eqtLki4U0GacsCLrNT7zXhK/pxrroasA7apN/YcN/JwOsF1GXvlMZWzqtrJcCgZpyUFLPxFpEnSEMzTYjaUlt33GVXW2vXkIy5e/lSR9iNMN/jP2rr4HXhipAHb8sPftruVMkJeFUGCd7fbYbBQbkDi2t1pr7X9xkTc0VaBZm+FCPA2L2J4UHDCysAtypSPvNLs4dfedIFxwLpChmgtvsjGERDoCBjId+Rh33e867/oteUhCf4DpqiIK6Q8gaOqqbvKdzx2QCQZaWQTytt9kK1enP0U/ycbDZzDb9cI9SMTpCYXh47jevzcbavItL1Pt3KnvpNswhe9w1b0uP1oc44ieThG/pU9rDCHwWo+hA9MlScXm8TlwYYywEFARPUn8ZdHIytlkhmqe0CNPBDJnWVUqBWjCl1O1bPHCxLHAxQYnJEyrG9JijrWzrdHwbVEzHtQqZXAnF4adPdwoT6CQrTUeyqKuNX0WcgLn10lTL8bbWsYR8ov/De4ksSBF/9VG75Zr+Fx2fPuj6YrqgAmt/pI2YikqD/j6CFLq4bdI4j1KpEj/ZA2aLrPy9epwNCExx2WlJfpJSv1EoXLoH9TGDQgny23GQcW7saaTvOz46RTjocRPvyLPwWnNlWiaMyPcVqVvgyjX/ma3NpYsdHDiEKiv+te9IhhRqGxOcV1trhCncYrGvZp5FdTCtyP5jzi56NeftJCEEAmgADhkFemcxp8LPuQwQeEsrn9FFkyhfmSipCT26lN3wD9xZ/X2JEVSxR/C+rsejCv3jiaFYNKu7I0hYZ95Hx1WSGJVsd2uN1Zy/URgRQE2gM7zSA6Qt4kJWS7d90mQjdVar0Y1R6oGAW7ogKsf8jDDhpAXlG0JH7l5pVONh8a4pvBkasbm0lyXKgamNCDAVGoEuV3nKGbUnxflnMSrUGdgDcUovDWPFK4tzuaCoQ5Bkd1Bih6kKd3mA9TQzGXPbyisaGGmhMQbhcdkAHq4Od6w2aLBP7txgkTSX7scM/Tp4jEV9o07zX65Ev42SW9SUzelUxti+4toNdfDXaYfhy526hDFywveQxLxwLcZ1nLAYawqoPUX2Nv1KYmX+moNuG9+RWKY9APDqeewYqwymr/+07bIiErPNx4UoHWxsQaueJPsrBSFt2SL5dwZE9gqEl9O7iXhsd4zA8za/hbWR3hHdDVtQyqNYXNLeJD7T3w4sEdvApNKwwN3Fu8kdpMvgb54qpil9TonbpKvi67iWxid1U9XvHit2v+ODzVo4JOkf7T8Wqy4tSATATa3c7CEUjuusdCBH5Ms2hag0dKLtDKcYvN/mur6kbsJK/reQWIFL3KpxK6DdlLOZ/KcGlfYeDGJYzPAsUZ6xs+5cpiDvJ74OrFyyT7bTjUGXvgtGT1B1YD4yMlan5+AmkTurAl2OGuOdvp9+4q1YKf/8wI3/YVz2gctffoq2q5XBiT5H+ESjY6WvE2Gp4DdLbcPDdO6gm029w9WuI0hQhe0iu9VeDSADZEQOybCrEDqt3y6ci1Efaf0MBzLURSTdvDd7G8qgI4v4BfUqwd60eoVS/Dq+l9wov1faHKdbO7+diVJJX0XCp/xaACvoeoRtUKVYOWhr6UEnGSNzBtRB2nOmLHYmx3whbtDktzqHD6emR/mjpC6cAl8h5KE8Z+0cuxACOBxJfNiXkXkgHNkKpfjmIPzpb7RdGlQFnitsxOe1QwsCuH3z2HGV18nRS9M35OfosIL7EuGxJtSaLNCZsPVDG6TZmmhToxcAXv+gGjlHRT3Vexs60Qt90FFPijPIT5fs1ZOQnwMawu521F7RrAF1CVAAEelqYBk2tsNAaTmVeEQDZOhah4LiBl+HGQ9bFR9ivumrz/CplD4iaFMfVLvIF4H1L6csxVdj0/6bLvjRJjRWCKMLyZDT8AOzSwX/jbnWMYY8Ohy9LRA0iKxcYm3gyPGOU5rwZsJKmN5XnRyXF3zj/uOe4VW66MLQ7bipf/6ufjP+eJhcdmp8jJiJuL09aSPMJxNgJKJK1aHB7WN0fs1mCHreHPt0woOkEOVIXiOP6tpRCBi/9yzCdtaiQlC71Savjzm5eEpa0/AuaUCw7nLNVbGniwwEe/gMZ2JDL0PStYjAIBtvSnf8j9UqSIjKMXbUMim1jQCBqO4PZLg36SVV75Wug2pAiFF/MfBvA1aNW48x+3yRXVoHPYxkmqUZIma/CQkGZRG22Lw7p3SB7xbzK7z1ZvFDbsdkLhjBS9l8I5of0XrqpR8DP64Le/YFIKe5OdZUgPGSWVjTRQCYguNeMyC54KzCbGKpCFZrm0PYsMxeMxOie/ohrNfWxVdTTbvGD9uwQW93wYvfU+VAPkbRjezoCazWOevoTtRvbk/dnBu9mUoYIFXSZ8VRWJpvzDHiP45SjGUmOd/YtBFspoIEu1LWOP5wz3ZezS6E9YvbhObwt+jGAXfNZsH1yF3Rt6Y3S/RBmBdytViBDDBaXpc+iwXAEomw97kiU+Udj2xrmcnr9gaG6CSBHbYjf2xRAHfCxVvAnIEEBQcVs4VZFl1sYGFax5Fra1Jz5pkmuXI8yxrKcaZg4B54mLQVhoKaPrLAuDsIIwflQ4bcFTFkLUs6ZsaAxC/xxCpvBP4RVgMWVW9Yl1GAfO2vrG6uNsZ8tlYwVTRxDzOF2BP/O/6xrRllCNPtvmhO7psaYvpKeTXcmNd6iQR63NKlmtvwVXAs0Oed3n6P15yaUYeSbdKJscgX5qIit7T0nlc3PlloZneTNJumZfAsqGo59jfOnV4B8Fjb3DBCcpJru1ZH4xHt8W8+62QeA4ni5Cug2UG7q/gc5lZiJ7FbY3R6cRHqXPwm5wa1czuX7Qi0Bn/cjc4CQzeBm0CtiCTzzeOhrt6ThzYKFw4AII894zg2CpWkiR+e/x4CStEfFaW83pXneHgY7fPxge1j8/t8sj82BIuN68/ggNyuYZw5SOA8FyT/4KQO2Fd3vq5qdJO+mGfrY4TQzw+y8p84RkIfmEhx3mOo/L9rrtAwafRYZIm6K2fuuF1Tu+o0yvwcMQzavgw9LWnm+hWb9NEEZ3DVN6BwzcdbWMZb71f24TidfQoscSdIZrs7P4Bj4ZwsTKK7rfupwRcXhS14yAZtZ4M/GkbRfxeoQ+mlZp5zYx+XQxdNftqr/JjjNGaBiq4PVpTp6Fp+Be1QV0qjREL0V/6qHjTGG6zFim8yTPBJcfXLc8Fz4Ahc3racl2YiSR4usx5ITRzJ7DkUW0ZlyC2OI3r+pJTc3UYPRq/ZkvasjNp4vz0cCbVGRn0jmNZGezmygAbRPxu761TSfPQeRc8DATnKPuOjDQmbB17cKEc9We04QZNVlqG8IqM3IBoRmaAHm2V9uuuuMxgptqYbTbBc36fXutH1giWyWcHCU3ErN4nBpT56n1pT16BmgtLBhxxHrIO8U+omjT18sb7AHSuCljXaoE0LBb9o7361gsunvfhRk60FrCkf08oXobjVpRql3ZlOKmJgauPYhrWvz1Kxwpf4pCKybX3BU22WgLYno/yToj/w7q9hewrfy2RHpd0YQ9mHW+OCTJingU2FophkkkBaUzBlo+ZJbBi4Z9cCCaZtrWVt31+IhLRq+p8WL4TOQfjQJNqHHH/YcPNA/0x0VOYV+Tm3PjisadwFpQGZ6NNH9rQergLfgBpeNtBm7daD17wSsAI2Gp9JTKAvJGuPmDIMvcbtfRi02mcwr20F1NKiKjCOj3tTxHrBRAqw+Gu/p/2BMrRnsc7cu77FaznG/NIzfUYvNdKyZElDo0jo3t/Cn5w9nEChDtITzQeenZs42VY8n2i8DTHF9X+Pcxm1NVpielrw7Zu4gSU415+NCGdN6oDhUlZMXSeyxyAi9NKlsYEH7RGNZjEZ/c6/2Uq5qad4z/zoh/yvXgKEupjP8Rgrwn0wlSU9H+p58YAlz0QOYHQnbA+lQ4uzfOIJn9jDISzs1HlhNBW7JdQ5rmmgHIXc8jqs5nbpBd4Sz1uDRGrp+1ys4dGDxrSW2oN/3M4S6KD+eg5p7J9A6ZaQ1GMPDjC49etx+gyxkkxif4EvHduC9b8YjLC7FIdWw1g2GHpIfvBcmmJDXdmsk/Z9GIHvGC1UcORm/7cGGcSWRqvy81qtzEPkj7AKNJbdzlW1VghQQdfZNqHh385XUmMVzhOIzf9QPCC6HLq74h5BzxA7zYlxQRxl0hboBenQXXcPe6FsSen8eIwTqFBGklPBNs7gZ7tRF2Owa6BtYn89d1bEAHR2xVLl/HJ1SiCTHOgOtrLtW1GhtrtkstuV803/OgZGqpIDz+WBmTVO6BZ6l+zCqZdkUr4rkwfgHSbQNYQCFKeS4wM2n/X9p+U/k724R+kUs/5Q4zMqOhphu1sG65LURY4Gh4CGEnlRAM5hf+rPJg6CggnGlu7k79c7MJhMzw20D2Dko8Fwq0CqXbvWrhcg+rjqt4vPfIhGQjblAv882aDdBxAkeo6gl0raGNi/j/Y/698O+xcleiw2PGdIlN5/SOpfGrlhILn9VO6CyWBLI67MuhSy/P0RqswyBc5ii4ydUYr7DfL2Fl4f+4wE2nAxwgerzrYJM1mh8CQQM7Fiua3CDvpXeyuer/VT9SKIyB7guZLTK15G1H8m8tPH++p+nod+xAchk0cd1Xooi39oKYaJOBF7Hkhi59mvttk+SNOhcIUEaFz9EiQFD4Nu6DfX2f0EwPCvx5z/5Z+IBe/sVLJZGakinLpgaLYtJrv/o5f7qUwzJVvBk6SpWq9ZUhdSXqdK+cjGDeUdbtlvIqwPMCz3uOMvCASiqgDEX5gOvrDzIYmMaUY64NoUadggDwyxj071YAo5BeQQEYqpP1xgqzViuK4RrR6pPmbqho5uWpVPgDRmFmsc82E33jRv0K0rUaAuH9rwgrVV+jpFHprS3947GXfRPVMrroaKrw5CnorI1SoCAiwOLLV/hir1d6CR8WW8eDczlOw7BTcerqgpmrdy8pyWYV9ifapx56U9qyesxzHfad1I+Ev+U9rGBoFjyz2tbT9homi00C473D4GLOHqzjt6AHCynRAbtP4jFArc4AWSORVCW4MM/qQkkPmlJ3DZFj6HuD+bj6RziprX9Ozg8BwVynkTxYwapfI4F7R9nDphFvp8oH8pFqzmHRYHOrqDKqPeNaMHH1UkJmmLnZLdbRPSSc6kOp840j2hTyzUSIqCvOOHdFpjqoetpTsZNT2lwDGdpHcyIA1B6thznLVWFLN3OrYNADI2Gq6KApTD19yivLVqzVSNvQySjD08TZZVCarEzJogeBOKAu3cfb6Jc4A3y5AIg105hH3LBgJqtyDh/lU0ASQLn5KVaP6aJJ5F1o+ziaLgn5o0i9qKxyHBqrT92sFRhmxELbdSB1n/hkRxNbAII2s+qg4ehWelJHncpvLy2Qt9Ccgvo+mzygD15P3Af7CN4BblgNM3brz9eIEpcW7FBAZFraF9tQp0fjXElfslORcjcevg64wsgQkvf7JZNLQbQQk9ZglMIVaolbMDmFKXQQawSC5kDF7L3gxAqcUFo1Mz9DfY6N4seH1tYoNwsQYmMeLLwLjRQBiREJ4E6SgwEw9AOD31qQY2uDOAFuTFadQpuow7w/6lEiryt2vFtrqYktDziS4GxCmGrfAjhCGdWXWyIQjLkZoZleqV6a+jp7QMkqUvUGJtQazkfdCM6537pj9CP+cS7TW1y3nfya4RQ96pz4SHb96cA5d+61sOgpped+CSoLqtm0+sy+wzKwbu2+g8F+QC7XbSSeWCb25zb5AtaDM5RE6Nx41Nt+J7Gp/mRmOS9kTJgQVVuB4vHgJt2wsXrIIb+jhcfNcPQodDHxjXI9vRXiHZuaMOSulyEeWisc62p9pURL6dF26xQDte7kJCbOh39og71NYBzABz+C4IZqgqqGigfbB+BTZPJt1Ljqd8OdrOTdfFnD7QcVMmKTM83wu5ln3lHIEf1egH5AP2Keje9i1qcV9I5ro8drd9vGRZYCnhXJjVHtqiHE8La+oJL/pfhMIdJ674fw9Mus/JVSmU1T+ueowmKOx+59fkvrLMMxeznyqZFOS/CPtWiylP4Y4WvD2vbvkrJBSgfPNkRzT7P5dGfXn91eJob9jlcoMexOumLBRtyXCPEaFywF/gx/tlWUd/ld9zGVEDFb3p7pn8ghfKLB8h6P7bcOepYlM+i+i9ko+fSYH0u0OQMmxH5wtdtp4bXJctsfTJrZYrYvfJyqfHk88qYOgBpBJD/hGnrmcDdPgmh4czuQHWajo3AMdsi9ykRjLIb5yeT7ATsAIPSVtNBUj31m1QeymYy4o+VvNZNrUqVWYz2RgNZ2PQrGhLfjLMUhn1J3P10w7+vBO/8BWePq52c/9BXh8AKBsWu4PsWfKMJ4awUcdrtNulnZv48K17ykij7DKFHJ1ZjW2to967ZVMaVZ0WLJ9CagHnV1T5iUysHUYhKfpM618afAvHGpdt4xjmOwd4nYoksP2UVNSA3RJuMtj5Svxn4H2DvFvHG/EazGtQeN88ThO6f2qcYznra8tgY30JNw/HNPl5FCspHU439sQRGUnWG6zqT8hmPNRSgDJEiu+mWY95y3oIsoOCRNqyWVCS+tnfNrwvBEmsHOyyzH1GwOsnpzOZmjwyKTgWmrGPUTtfXQDUqeYu6vjLKrx8/8ysWHx0lbmZwPVk3HObSGw74Lj1QuBxFMFPVeE/NXL4pNkFp7LnfzGL6hSL7VnhsC+A3aBDN174/i6rqkIlFl5gRaRYrkOXkNNYIkv9sSA0JlYMqlaz9r6EUGKU5dqqp13w1GJPG/XOd4Yl6pUAc/aZezxELr9JeXvsUjti7pX46zND5VPaBkKeZBCnyCQcVEno5HkiZkDK7F7A+kBy8n0QARYiPvBRkeGrR4racsgnJbH6/U0ybIPvYVaJkFiXWkLcXH1D3pMR9269YUzkHBzHxFcwdAuMyKCoLBBBJNj2xXrDQVMYH1gFIDet2xX7TYstozA2ovDXRt8xtyotWwnklJn+Zdrlxg7hOwH01o+6c16rwq8x6MZLdr2hFkT1gVrtgMrjdUDlDzZlZOp80I1keM0qjOR9O870SuyORw8fWAzNJiRetZzSO2SIKIyP/ReHfXrdA0DwWflF5ho4yoDg7JQ+hMtnFTHApg6gdT5Q7+YprGdGntq+yuTPSV6KFSsDfLvjY/HWa555RGdDFGyi8+CusfBlE2yyeLeesvhqdVenjdjewtgDBJ2/a8s3GmBfV4r6eVrXo8WDvGEa8JcOU/uH/oQI79Dv1WCkp4ClL9KWnScJDhs3OpiUV36QFLSh1UFyS9R7+g++z7Ni8yql7WVTsYii7O6G7D4U5QZWi2UjWAJUGV3MhTxfS8clw0pFXzffbZrr8tr6ukwfEBl39NmajYAZYoBL0L0kohtaQpKShj7Hz4/uMNb0e0T3aBSN+KIOlv26igQWQlD7CNrRTGuSMxHlAQ7T2lR8+nxP0ycHrY6/8FU1e4p7dz+jAOnF88Wk6gMTGbegkVuKISbGz+9CnAuF8bEGqpeCJnxR3Suhh9T8P1VyT72HY9Q9tIJJN+y6h0J4Yo96u6IXWDcOGf5KzTmcjdNit8rg10FYroscmO3CW6vw7J7Zpf3HiU6KTV5YZK1qp7DBCDQsMYdojm3UmLZNsCcNuHJ0+lymMw/LY0M71EB9/2HCngwJnZdjAxPiG3O8jhiuxs6tl8pTfAKTiDK7fzagQB2E3uJ0DJUFSgP0ITJTEUGpP2CHnAPwE32Nvr+Blm3+sZilMEaqhkVVg/7AQHKHYgJK9ohf8v6Z+AIrIsU1OXJ536G8oLshnYCj33seYfe/h/p8SfpOq1CK1xV74rrIfIuAk0xNVH8EOM61zR5czovHpJe+yaktMD485Wh2RxtM9/KrW4iiM+5hO77TFD9POqkKiTVUZrgz7GdJzEWr3Wd1yA7rQ51SrHygEYtnHJmDDO4qazL3vchSvSTLxqU5HIr+OWU0NpKbAUxH13HqBIzwNLtWa+PYrijkMNO5uviigJKc6dkVS9R40nwkaKI4N2tojwb8kRxo5tBCy9XPdg/t85i+sJ/O/C/x1EX/Vz3H4S5MZKXshREhE0r3lHvx1FI+JGWqALkxeN2gHxgznynGZRkZqV+oMEqGC0tE7f07jjkiC4b/pLU4bD0jB8uwhaHp9SpoT+nprh4Ox4MJ2lIdTlK4YTg2eI2c7vQj0/ZLu1Bp2RlHsMOw3kBejngeCwPidvVari34QBxtvyDRTWLXDWoFKqIUwxVfy1jQfjLFpqGTzYpH8SW9hvW1JuVPddKj5oFjetA9q5iSK4JsNMTL3wexYaBxc0G8UkBxgGKfp9w2t0Qr0W21k1yHqjuSohyLzT5abYk6rha/T0ojkEbzkA3yTVphK4l9hLmwmh7+00jiN7L9Y77VGZvKO7n7qJpKjmxl337l1mFtp3lCfWpjjz3c8Spp+m/Fp6EtN8kA9iRdeu0F2r8mxcCEdJttB8mD6JHwYV/skufcjRCPLMhQ9MMd+K7C2wh3cKzh7LRH+jcdlwHhOHw4dloN/Z4qktJx0gx7Am6OzJMnHORd3/T9EHMd5BDA4E3F3sp48NPWiPyTiZsnqHwlFC9dfSpCVV/WLHDZ6DvJZJu/ixi0FQIFHe2MeUyKysEi1kScu/MIB/APXkF9Nngm+tDt6duKPmOI4OGi7915GB0nC/5i9cOaiqHqPEVD/Vq0/gu+RKHBec9sbQKjsL9CWIfru0e1MdHZe1k6h06XZrNanb9q1dNVmtBTa+e59E6H6IJOqokk+Ijmlv4cARvF71eC7ZR37PE3lWD8RqXxLCQqU1IW3N8v6/yn9cDMQBtmdQltgOTPHnTl3oH5ev78053RQZ5GILWCTJRViiOHK3Cj2tvFrRenzw+g6q5DtsvVeQFXMRFnZso7dJTpwMLTcaK281JEjyjRzUBCr9k/cslcIBaV6nQ1KgYhEuX8fRG1iyEqXpsxF9ZAAM1KTemn9RAYINaQcpPuZMMpJQkltCPsOIE6UGA5R1vh4bPhbkg/PVNVmjU6gy1HkBWb5bSdiXs0mkdB7uJWyW1h4s9JvTNCqfH+YVXg/x/zXdtvaav56EGZYrJnL4fREweRTAEEZg+QBVQqLKDXP11D7VM3cjHM8BnehUg9xA/j24257DVMD26oigRczsx7lQfbboUw4qYL4RN4xGzjbD9t4AEo4FcIqsm3KvrotchrN9KkHCxCBiFoi4fw4l4iV8YnHFs5pF4dNyEJil2l0SAi74PDJXDYfaGRZC53h66dPMFyGYbvtsCBzRFX6oy03Yujy9SIrGZWWGpuJXqNKaAQDJXdG9VrPAeskO0bIfCwaiP2E5wiQrsuPAj4UfYVObRScopUwGCeVJyqpwqjiRwVbb96Xod6AAUMrOI1ZcAHrOB1K3E7tLE3KotX7vBprGXzfpneAPmxcpa1IF8V4FRcWB70cHEsTwk1o7fKsSyfh63v11BI4CWlFri/XQV/toGNAZr3BlN/7nYz0esNPJglErGNVh3JS9wyxhjDuR/pJQjY87i1I1IGE937c+HFvYf58rz9oPl6cmQB46ATd+ltmij9WKjLiAV9TB44iEkoQbSNs+Lb7siiOpbknIZXSRTKgavD8QzQG7JqzBvLchcPbcLdxrKxSUlgT3oiEEPDYJ8rFL+r4ijxDayAH0iPGOspzbTELoIECLTXrZC2gsD44SfSjHUPVIA4fE6vVHszXkD+ECUemuEglQmKk0e0Rnay49ph+ETDq5B8ECar1YE7bZPADFzMDr/so4bcgoPlTUyWnXgBVGEWL2M0nESGq+uMITQbXhg+32ErMVksAWdH+XJlkbJs4GlWfAguRPz9Wi35UZQ8Rt1L0m5Xzo9/GProNTgfxYCOgNtEm5iZ0eMt62DjYNbfVHtylVmKwaKQSfBEM//Fp4tnVUOdtZ0TMVip1zItEjBsr0feYxdn/1jI1B0PlWY2QbiFkIZGjAA/iqQgzXCDo8a4sfDN9IlN9guOe32O3GesnRiFbK+q9EXrg3msz+b60f6ncT7NcETyovMjyj1OfHxhh+BT7HP42rLpyVA6pkGJ8CeW5oRPodYzo7PQ149upK9KtNaQn9dAjru1G75wY6QdJOPBOG3qI1BxjfG+PmEUZiL7jtPT8Vem8LYs2Y1yCCR9l/PlAjaAhoWU85PMiPH2/jBZHwEbmad+1Yirt+upaPd2mtl/MeOFL5RpncNiIffGkuN0IPN/NbZ1KFG4UCMbN15D9Xc5ahxiz5LtTfvX8VP800s1zzT8WEsMdp/CP9Av+TzkhH4XwqZHRAfEsV3JIiC5voMTKB+FaXJyD9FfasKw8TtPdhIDegj0uwQDy9hxXD6pZTa1G/w1qypdyDiE6mXyzcV3VxaiMT+xKEvHGQ7Btnx0mYD/+y8OGUv0OM96krOTgNus0WG7J5V+QFAWgO2WNLzdbMtferrW/kPFMDIr4gMhqNr2CfkISQF4nktrENu0zj841es3+J10S96b+044AhEMRwgBmrcbIeNyVcsP3BTFPuhJrfC8npA+Y/Zxrrt/NaUtRikzkBXfBpFt020ZFfjYpxq8lI4ADZTZk4ESXqVFCU1bvh6DKNeoyV8aLpuTZVKDMUaOtAEL3ELrOYBMaYlsyEvIxtZzivi+Js+yWyc+lX9TGAyv7hpBs80LVosRG16d+qsFYYqjZpi9cBdUuuKeJQ/EShynNhSYupZivdwxF2cFNbwWR8X/Z4IoI6m69aUEitcYLrapB0RvmZGbOGe4QNFGh+uQBo6iBJL4DzRAF2Ef2nbkTmBL1QVhLs6xCEXRzmUWiFH9JKy2X9B+VWMaNPsfnmLF1Dkp48VZ9mnkXIcYCRq2rlhygH4p4a0HElgzGJ39OhnnFGnrB5uGvDhUOQFTirIGxR2on8cHMucldkxlDHF7M3n/SzFaQ2KzxeXBZ4vozF4c/xwjSvDYdXWdOEX5wxBQ/FaHBCjQhsc0cgRPBwsuz6I6TWdbF94bW7jDatwFGWV0p22U4zhXd+qnAnZKLqLvyzvIZV69CNILzkuL61Ryd3mvDYTtwldVI57MjLR6aGSD5gpaMnj6nz5Dk7wzWwYG3Q4k5Tr8gfdMDztmAfu5LNlLBd4cgyoiqGT+nDCEUlRxcO0V/zPKeipci5XlWndBLgPerW6iZsCN0TC0/a7L9fbkiiXp/cCpTsKb2ZadyK/bsPqI7fAu+Zqta0MYw7+J1WzUywkvWb7KCfG/tQZ7LqpR/z+b1ArwW8tUl3QhZ5V8stVA6JjfOlh2Ip4vWXTNbTDpW3W9MfM2RkjWt4aA7ai2nfXkXezhJBV78j9tkq9Zu4rCr6J95RCBhtj9tbGDpIGi7+l/CeWnVG/YZ6uWUAeBbb/y06w+ELzOGQOjCybyNV5/Wc37jh+4jVSiKLNwp9ahJpZIzC+bG1b9XTJD4UHxOn/+sT9G73TPRxcC6op/bPL9T2LUzY0U37uX7nxMtG2GBz1iwcif1TTNZUjFTn1qHyvcACa5DT/inQnkURbl6FeMPDHHfY4a+IsD5hx+C/pUWvhPS4G5BmIKiafwGCMB2/iUeVVpZWxr+HaoVjeRofnERyLDYiylFGsGM0sMm7HzrJ5HskeSWPIcb7AXzFRnmz2LNgZ5p+aHhSSeiueHmusOKm0sVDJUiqFDDBUWKz4e+TD1pGIlkRoQQtiTHcx9Xk2IdS7+e+qWmDZ5SwPqB4+Kx3HZf8dsuVonbBqGtfN3qczVHi0CDEW8Gv/RYqx8uJe8thj55TMUlihDR8g19igyqH6JuQu9GFVcKJ0WiV17LF+YbYMIuf++JdTvwCqdYcREsc4PI+eF4gFgarLyNT0BVVp1nbvSyk2kpYjfAdOLarBZdx1aKQqREksFQk4X3QdATJkYLGT+I3Jk2Z1rNlKQPt+IX3rho+Wi5uWdcRnb0ExETqFyvKACTJO6iTTTNs/ywMon9kzF1nCtAtDWA1nypyAPaGSshUsLYxJ684C1/Am7KBEJ1vQv7t4fJG3qntg0yJ24SD6g+LEzwG15psc5eeolNhhl7sZ5+qGOljB/fmPR9TMoMukdhqj/tNfRcx/CUToxewtxq4ltGFONT5NmGEvzhCfgVzDYLYmX2EBkr8i7qkWT7d9PrrKD9A/bf3mJCVyWlARmjlTn+Yf+ghvg0b4GPMcU9vgsxGGdUsvo0XUxUm1S+2H/7ng+CXih071KpC91Br3jsav4dSCdYmsMKIANydYsJ05JinQoKPdlSLePBhNJC3JrTfXaVphecD61AT0byhTe/gweDLAF3UeSFFbim3zE87zYutvKittLbat8gsC8jOXLac4Yub7oal/sBl7HG8aPWkcnQ4YwUNWqvxJLsyGrzSMEi7FTf13CdhidP1UU7/5mLPWrRrl9N2ZUYbMK+BBX4epvMcBSLa5dlOemdyFSSK5uRGsuCipELhdeyc5Fj1V6iCo5XQGpUad67gNKxEISnIVTszps/1FO4lZYBhSi/62SpylGU9LcINS6SAQU3FCHPOsa62sFA7lNiuAUfIzxhwP6PltDO+756NETYWHWWhiBgh3oVSqN1QIUfJ7TSa46Xaefcl5d1BotmsOMj87SmP0/a5usx2xxSKdUjF/W1zl5JTBdqpN3tbw0gl8hRlYLSxO8n88Fc1YXo9tAb4qSW5mqz92MN0ajDK3xFdhyRikwgq3EvrouQmoi82fzFsCOxKX2m6zh5SYsXGmZxFTtMc5xUyGKLgNaDp+DJgXz3XAEtH0afMD+ErS0aBZk8GWMnq5tG6hlHd8crgtu436AxUw22zwJwRGfQ1rhKZkziSj3Fqbs12tM2+huAQkZyslWwuWe8WHU0xeAAZ0vbzJykXuO2MAaojsMlB/NPVarrFd8rubn+b3W3hkZ1gtbuYDIzAcgFZgW9iopcpFq1z5ObBzAcBr0UPCOUWOBOewy7krLe2cAq1f+ND5hAwYZMebPqyd3ewsukJDrdglb7IupLIYkB0g/8mFYksCwVlOalZ8K1tkSdIvdoERx5aoEW5mTRA6Wo3c0YpSlFSfkjbaEFkyX5Zldd0j8I4Rm3KUMvfy9g40uaUE5HPWjciK1IFZKAc9p+LYr4IGiGQ2Wa9dIqqjoX7ubFNBdlFKPV0qpl8kHGx8SHOK4cQaasKO1nRJcyA3tXHyhBNBOm9z6Ia5jksXidPQxhHg70ekMqkk5rD99vJHCXgiWE8vCmadKXj960ylOkhAgg3K1qbixl1r77azqSzoCdZAJeQ1w8dpYWFo7OI3AaNjcR2lGR0mIsgW1LtzwSp4nXwSk5VZUFtlWXL6sMuoOiNmJyo3OnH9E7UtKc8/z1uVm8BcRDbseKmq0NbeLYfpDfSLal93El8QgFHhCh7bmmbY2JLudDVNe0R5q6eiVvqe89i2W+9l7ph4JwLVtyymeWtz5bMrxuju3QIWxzaYvg5ffqvKsKUXAnrl4kgzp3VR/dD1Zng5fovBujM7l8kWuVUD63rjiwvfvrMlTDtleWhwIeZk1bJTsZfqzaYz1ikaYxvkWUMru0hR5Hr74N/O4tev6VPK3wzwqdVknGcvvDODXnsivzJI+KmQpGINhztS1PFPHqt0soU1s1P0ETMGrz4hMDiZfldp62Wfwe2y8InWWAkalzAVRCwTIkTs41C2cM3pMNnAmKIq6Rv4YfWNneot+CBUkTQ701rv0mqeEKuetE9oujI2naj6a7qCWgLukAMZzlXVH3IuKv45MnTXOBUMoJQp5gFitLg9cT24hzNs9eK9fnrIztpF0a2TOtj44n7alntO86Z2OQTwvuXV9jBOSKcLbf7aacEbx0EA4uIgvvDKWA/ouu8sMJHsihppeoaNTIKXt/awaSKIuy5t2oBZn8fsXNSxfdcpWq+R+K28ysX30hu8Xz6t57q9ii1gnCYIHDfU1bjDL4g9glJJabOQ+ZotbWfuL5u4BgYe+wwCiAnyDTrASpx31ieAwB0Y9Zw2GJmdhzEMsuwFQ0ftXAgaK+ytsaYFlWV8ANQI60TAaY3jgDMiV3/LgyRbw1vFzhgj9waUaIXfB6aJN83Wz5ojrm26tGAO7JGEyuT5UjjwBrPhseYWmK69L9nF1JrWSajV/Jt6IsP058oI6wIWKC7i90qHm5DifdWcrjE12zzymvJ1wvoMOyi35OkpMnRDbL+R/sKjkKPfHta37asX/RyzVAMkCPv+r84cMhywEhVEKld/+8obB27jg5oDFJE33B9rev3nv6sNSRRy/RlDM964Sqqsd0GNbfMFGSCfOeILGsl1i1wI/ZFdezDzxc1rbD4JOAEqKNEBPzO5jKdIHJG88Q9atHTQRep6FkXPKX9MKvubAktc+SpeWh1zA+FMRo/TClEoRog8wcDvUzlQZtamuBh8aswKYcRyPycr5zZlof/IKuOk3u0i8Aki7R8jEvPIzljwWz8absLUsGyDk3ZoXE70Ate+qwak6U/4x6Ha5oHvkG+6mI0AvYXosXt/Ho9Daw2qORmVkvhpUBVF+uBA0tB0e91wmWmmyd7ZQ5oqS/Vno+BEKKIor64Xjy9Xc3j6/KSYIA3sQUBB2HLywKZZXl/WOiHCHkQFRqxC0OJG7yq0Eeqk1+mTlGJjmjlaQNBseoG8yqgly+BjYZOdaOvkNqzqdrPEZOlKilXdnl8XnSMfztunFd4vkCMRt1blitv/barBgOwEvsAChGOAk3tk51GpGHefcT4OPM0+TKARZ9l00n1NOK0P78w0acLBdKVDcMSXgjrg5g5F+hpIqt2i0Hnhhb5+onY0A7mQl+oAdKMBrDbX++bl0/u3O8jcqJJLA75ptnHbvGx6UifRC7OWbWyBi52uTfaBc8e/E36SBUR7l17ZcXDCeOUgfSffYIQA9U7fEbY+8PicCgugxUID7lnsCEnXPAFTuWgrt/aj+H8vH7VB7rQjQ3XxG39APdVbSAZyC1eVmmsq5K41j4xtrFUVj2MqYZ1+EDSGbcZyC3ALMs6LV89s45xDMw8WBc6X4Fzuz/AayfPcKMboQOiZaLVHNJ7BeaxAsL67AUvrvPpt3v7s8mx81uKdsglmoAtj0Wo60Rrsv4BlTxLyHojzjp7VDqtUdvrzltYxNGluDSJcGHxkpevD0PKijX6dnPt3fRZynicDgbycxgiWcx9JZbDzq4lbXULbyiOG33pwgM6ZSrVqr3YtMn2loIZRpQ6HrbFN6ZiwEh2evRjlNmHwoEHlteZekHls6eRksKbngDkNIJj1NE1yfmisJX6iNWJVf0X9LJmB19ilJswGYWqMFXWkQhsVrTcGYLgHyTI/e8sZgT/u1DtfQlLKIQIwaHnj9uMnpxpqVMHGc1mc9UodPOzXf1unLnJ+CIti2O7d/jB9R1N2kHo6nXoXEF1AlYo/WFaUGaE9zHKlekBYWEGJnQB1xrvSkIhJOrXgzA1kq1fnDyeLczSCOaXLUJr360h19Pfkp1q3R5TwK+ex+a/9Kqn1t1hXaHw1HXsDRDjQpVCB4//6gQ2CxRF0NrA02Xa0O7WpeWIKVREYTKnXQLPKYkdOl2fCLYzl+NyscorTyYGUdOXg4jW2rRr43f0I/rD8ZqY9IQin7knEEAdlJp4Kr/oIyGaHrD5x/H6nVrM3jQhqDnNK007eyieSrwiPkufMiDZYfyJYLqzn93G0U5U76kmxAIxTXrH9GQDIH4q95oyyhzd3MUv7xvAdode5YJuQ/PGeM//ALympY/Twd32hRmWxCC+u1viUixo2TkH2qA9Yf2CQgPwdiQNvb41GRk/U5kxo1c7Wjb1cs0JfZrL+BnrwXgurGVCddarS0pQc70ysL7fwYbaatp0JAYQG4M572N4zLV9OdZsEd5u9mvSwhFrqyRL47mRPlo+jMOA67jd8FAgzhX4LMWs+UFJZFRPeXmNvoe05WI66Evzn9XbVKr922p50jZ7GaizvS9Tq2bORK5o1Qycbx4XZQgzqzT4zVkWOFD/Avmzjw/e+FIPC8zEfxyALX+G4EPPB87h3+b23voOoJneh2lykWbkSSHaIu/zOIhbq+iR85UfDzxZDxJBLSbDjKkFA6/d6MQ8XsXRi5Obc8gzBbKJ7P3rXvTV6PAPdw43jskE91uP20YqIXCFKgKYZsPr4BxUD2AwGToGfXd8hKGz/fNSbFaH381ZMLm0kZ2xab34tzrwpSy+7PW65F0Ih0HPm4HvNTKigmIYhigsC2LLiWAbSvWZw9zAcpdLLm3cSqRar5+Rp5mw9gx0hfANogyX2SUcsfUujc8zJd49UwZzq9pqVnEYAOmyoBdMfMaHQNlVTWWkH/e9OKN4VlQL8i5lHOCWTG9XBbys1fRAXPnVUvIzvUBlQL/p7daccZOqTyBC/11kt7PhSpwTHcxzWU9WfNNx4/TRhYnEV21jrFNFizGkMIVB0fGYHnGMr3xpAMvhc/sHFbiLPX4+mYcwLhdV9/4oESMNk3ItZoqKIu9P6z9zjDA0g/aQcFUCXUb6wiQg9sTYTbNAAPv5XyVw06Z10A6QsnE6cOoN/Ur8MJgKUixGb9b2TOFoBLTC9SNfzmGbLtvTvCqk+B99kLQ9QoPYXvxcbQfGqxvCHOrCAgCAE+CTfqT6yOQ6nKB7JdQUWnYgHz5RrO55+NYDTulqVsFDO1PRDtbdEAqZzuAaUPwp6YvwkIxUvmjuKJd75xp6XwPsekQzAHqktzwtb5XYO5jvxJFsDWVIDpe1baBUcMzmVfv4XqQj1Wu+JkU8MXyURRFoBltzEbIPgcBWSzwSN68zRFS56Ldzct8/hT1MNabnw0ECLURgXl7Yv6iwsMyFeATVC1inZ2mUKQ3tcciaQHDXea3ujopUwm4w/1njVG2GGnlpI/GcdBiIMn9b+D8dMHV+jSSNORVYCuD8DnHODADMQnzoZwJM7EK6os02911fznGlM+232gKlMtEUtW8QNW5h2SsrtCWyRxOTswKKFhybjBPBwLmxUt6SoH+GBw3BWYbv/B5zBxp4ejT1ox41zLa8a9aclf9LbGdm2yUYke97QyUiptRFa/b6ZD0+MJLPy6bYSkWr/ZwshYixmDnu/lGXxBLUgCSAznoI8CSNOe4TZnvOe2v14OmLm+EAGYRd3EUriJBj8+d1nkTbc9BinZlcSgiKxo1Tk8dvK6POiSds1VhaVYHKdnuSarPhPZhRdyaxT0Nl0g1iazXRvxb9uQ83M8nOC6uYH7kNwRfsG1Tv2IsfrPwyMuUKbSoRQINmTX7gfqL9//gUB2igGeNzHHFivRxPseFQzF5g2ozfJ2VuN/vyrbjW9x0V1IyZFYCBEFT48+vDjUzCeME0nTXvZN9qdcjsS9LzePCJLVjH1UMgQUQxOsIGVUaEqPLwKqf6UTShW6aDf4YxPfWfknCiHSVIaZnLXXY7Zgwalb5xI2xnU9aTQVHZDRNZGDmxp7bIQ7SB6Uw2MZ8+AxV7j/1AAh5Qk7yEZDFMrDzmwzuVIxNZBYcfEOnyvQT3K/nbmYNhZd0uqeYAnPw1Ux1iRwitlzJFUmmKTOtU5sgzghEth4FM2B3inCRNHSSua9M1S7Zk83LjiL4xtEdV7G7Idoa45M+BF+l8lR6zN6t3cFE3Rk7A+f7VwvunZsQYXdI7fS1cXtXWy9cesJPNBWNT8v0UJpYOn/t6IXrYgJQuzjbmOBBxyr/WtS2NGdBgWmN+7aZ0yE8rOs/WMDVJ9lGd1JjmS8PxAthONn/BorgYMES+gwn1cDIjXxgvt2HmdV0bvny5/3fBIVBwDwKoGtC47wXYlmNIQh+DMmmPa7XLHn8qO/YdkGQnE4bPTsxmsneYwrdniENo+KnN/f0DdYUWl/3NrLjnKqNflqdAFABY5y51rS2Q/QHfrNRcGfblJkUN8Jk4O5PufHyQ/4avtgFriWpvDf7SOfTHJdb7XyQ/onNF+3WjAwhmGABRytX7tZfbbe2SUbXNTnRL02PSanEoTs5kOFXNvpuek8T9mzpGu8Ri9z5of3ZB0Txo1Iw8sKhGmF6/QSmifcsXSSy1i7k/7d+bu37a5Vjp9jagBonuuMF8WBVRl1t6+13XUFarQI5UUDOflT2VB3Hi+pNA9X8WEFETFpsctme/NBwO8/7+zPUSE9d1zCJY7C3xPR9vk8p/WlmAGqazvJPKthlDCOr0tiGMoAnzTdF9qFBE042pJUznuqN2uGxzbx+fcPNclH8NgPDwVLeudIaYsoK0gt2/B3Kt5kdh4aZg3WV9tzah17nboupsJqRjvHqPmbsMjyYKZ36IuLXNDFJ579+EceioSMy1F6SVGeNFsOUq3azOayGKx3DEVaBsdwgCRIXU2htAi2z1KRgrTsOJieXGY6BaIzbekpFmIg6JQ8T0mLtpuAv0Ra3S5Q8JWWPt8MXvxAJmlI2rQ1XpEXD9mAdeh6/EG5eMFFovNT/jlmFIEsBMFAuC9wAAwKE/uPOPKZhNU1aGGxolHyE0cwz6fn82iPF1JSSBqLfJzzU3wy3n9PA/jdhVRA/rTMFW8/7V/PQG+VBFntNPTKq7XLiGCKemQhD6nU/3AR5nCRGgKfbEepYscgxmp43ldC8iSLl7yawqFF8lHukzqv2+rsfdeOtId6qJY6PgfTj6clDw3AXc0OcW6gfSzI+fdQAQ7TvQI96QGou4y9IpGF4SvFBEsGxkCPSzP3S/Dt7H7SziQs+ji06IweU2AIcxfLiaOpVi4WVqOWN7xKTnBFSrXuqSkks0MkoAXWtiJXMDAW7Tn5ene3xHJdSWrTYuQagO0tLYT/fNKbqKkLrFwzlunvbTRSKFW5/voSw23+vWEABH2t9V24yIguBsCY6nKMvVP3HxI6TWkpvp4tkgm82Y6+4yMzQYVKCwjKLt9sustVrAx7IEiY+6ANGQ+fd2sOfUyvqkSIFilN9aE7Sd2H737tdsYUIQMX63enPoyeKYvmxheked+aTqbE7D8jOtjB1V5JpDBKErAaahUjngubjXKIFcrCwt4AzFh/ABngt+wrnLumwWcR0wM38wFMWHk6H749wSgabE0w/Lhp6qU8HRRwAf88RCHKCl/zD15DzE+0zqUK4iZ/jvZkVWAAOWsHamcgqngmZTR7/WvZgAdgXzV6BhILh59IRX0olt5/2RxKbAjG/MLL8hYZ7oQQRjuVpzFlM0WP5oWczUkpkKAc0Qq0FiqLhOv/C+O0nbcA/EWQSiGNpUA8d3RrbmxR55ttB/oHrAvX6ZDkuJWmhbVuGyPK/LrAYgFQWLNzIgImvItr6VIBOEhYNbEJQex51EJ1CvUHidoQq9esOm2Scs1Ew4J9+3dnEqf7IDRirhfhmQLzwj2MIH0sgz5oTHVK+yGwD3BsOQQBGcwdMY92TQy0Q7lD8jjZnkYir33bDltsBZc5xbZNITc7eGXkv8u7nKvLCywySmZMCU3aDWLDE06CNihkSpF1x3hpijyV2k07b/WpW8IY28vC+bOrH8F1YUCAqZIAJLef8LHAZokM2rSNcxLB4QaRHF1BcGvxrDfvvxXoiqOZYBd45uL8UaSIb+xUPbSgi/oeutj4/5w1kBR0TPZQ0YEPUmXVtrPvXXp/XeVG7mkqs4NxqvZ0qJB0QhQpcVrmeMP7VJKIdLSEaiZ/uNJafS646j/Gttbr1yG+bJ6sT4RYyCsnGDVk5rHw5duJqI4fdaefP+kOfy/LlSnw25uM8mLGQ5X6yjwPhcqssgeV8pw6HnIqehA6dUgom9nSbiCh6IBHuwi/frNk/3apuiutnGpSYw2UUPXWsm79iX8PUpJ/94NSnEMohEtiwWGbEdarax78K15jvvzRDLdqwUiFv2uF9OBSKtp/qPJzmD7QYy8eL97VWt/QzVwHjGHjBmqDVEL2rGYpollo39Fi/MA1aqofQbm8Av4y4aWLjXuXozkyoiheB+LTM+GKZz/PluCOKrS/UdQwMvD9hd1I/CTJZQMZM9O1q9yTUIA3YGPzJBWdPMgRw+hd9jB9M2/N81alHkxERB6PgUtKy5wpElj6SnrYprBbT5fy4vus9ZH2zqHkUjtAVVaWdFJ/l1vDbKMuJ+r0SFEozb/qLc96sSxPNR1MKTOVL1wDZbJVsEyvzJ/3H1OylifC3snkeziQaj1Fh8LGIbyj47BQ6JIruBkVRgloEQVNXnSCBqNKc3iM4o8Jq5VHtRqPizqw5aFwCidBal+wFcDUrK773XUnuveQy1kRgVqTj27/1TlFRHa0UBECoSdQ7ljloaE47jnMvRlqqhtYPDTzbd3r0dAPxfQZXRBlD+Kp6LM7i7OU2kKtkPd39XPsCqfOIhl8KkKLB586Lrf3frG6otQbO9egSXIvuhY1HJYH9PlTXg7R9a2L/sEcgBRB6wdkDBEX+83108Gwyj4CMF48hPbxGnR3g3KhRy8KYL29Tv3iq8xg+V6F1XHm4hkU0R9t0s3agMEhWUCp6g3bg0C2we8mlh2yQNGdtzugksVBCkWg2ww3IfB1lIeJ099/nNTlaxh5PkzhcF5WSyzB7tIJGO+4eCU4Yp5RSCScA+IYlQoaSQbudpyQ9PfVlHNaQJ+W82/F+f4TaK8keY4i0UKztP0dYsDxPckWVF1upp24="/>
  <p:tag name="MEKKOXMLTAGS" val="1"/>
</p:tagLst>
</file>

<file path=ppt/tags/tag75.xml><?xml version="1.0" encoding="utf-8"?>
<p:tagLst xmlns:a="http://schemas.openxmlformats.org/drawingml/2006/main" xmlns:r="http://schemas.openxmlformats.org/officeDocument/2006/relationships" xmlns:p="http://schemas.openxmlformats.org/presentationml/2006/main">
  <p:tag name="BTFPLAYOUTENABLED" val="1"/>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78.xml><?xml version="1.0" encoding="utf-8"?>
<p:tagLst xmlns:a="http://schemas.openxmlformats.org/drawingml/2006/main" xmlns:r="http://schemas.openxmlformats.org/officeDocument/2006/relationships" xmlns:p="http://schemas.openxmlformats.org/presentationml/2006/main">
  <p:tag name="BTFPLAYOUTENABLED" val="1"/>
</p:tagLst>
</file>

<file path=ppt/tags/tag79.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Lst>
</file>

<file path=ppt/tags/tag80.xml><?xml version="1.0" encoding="utf-8"?>
<p:tagLst xmlns:a="http://schemas.openxmlformats.org/drawingml/2006/main" xmlns:r="http://schemas.openxmlformats.org/officeDocument/2006/relationships" xmlns:p="http://schemas.openxmlformats.org/presentationml/2006/main">
  <p:tag name="BTFPLAYOUTENABLED" val="1"/>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ENABLED" val="1"/>
</p:tagLst>
</file>

<file path=ppt/tags/tag83.xml><?xml version="1.0" encoding="utf-8"?>
<p:tagLst xmlns:a="http://schemas.openxmlformats.org/drawingml/2006/main" xmlns:r="http://schemas.openxmlformats.org/officeDocument/2006/relationships" xmlns:p="http://schemas.openxmlformats.org/presentationml/2006/main">
  <p:tag name="BTFPLAYOUTENABLED" val="1"/>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1"/>
</p:tagLst>
</file>

<file path=ppt/tags/tag86.xml><?xml version="1.0" encoding="utf-8"?>
<p:tagLst xmlns:a="http://schemas.openxmlformats.org/drawingml/2006/main" xmlns:r="http://schemas.openxmlformats.org/officeDocument/2006/relationships" xmlns:p="http://schemas.openxmlformats.org/presentationml/2006/main">
  <p:tag name="BTFPLAYOUTENABLED" val="1"/>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1"/>
</p:tagLst>
</file>

<file path=ppt/tags/tag89.xml><?xml version="1.0" encoding="utf-8"?>
<p:tagLst xmlns:a="http://schemas.openxmlformats.org/drawingml/2006/main" xmlns:r="http://schemas.openxmlformats.org/officeDocument/2006/relationships" xmlns:p="http://schemas.openxmlformats.org/presentationml/2006/main">
  <p:tag name="BTFPLAYOUTENABLED" val="1"/>
</p:tagLst>
</file>

<file path=ppt/tags/tag9.xml><?xml version="1.0" encoding="utf-8"?>
<p:tagLst xmlns:a="http://schemas.openxmlformats.org/drawingml/2006/main" xmlns:r="http://schemas.openxmlformats.org/officeDocument/2006/relationships" xmlns:p="http://schemas.openxmlformats.org/presentationml/2006/main">
  <p:tag name="BTFPLAYOUTENABLED" val="1"/>
</p:tagLst>
</file>

<file path=ppt/tags/tag90.xml><?xml version="1.0" encoding="utf-8"?>
<p:tagLst xmlns:a="http://schemas.openxmlformats.org/drawingml/2006/main" xmlns:r="http://schemas.openxmlformats.org/officeDocument/2006/relationships" xmlns:p="http://schemas.openxmlformats.org/presentationml/2006/main">
  <p:tag name="BTFPLAYOUTENABLED" val="1"/>
</p:tagLst>
</file>

<file path=ppt/tags/tag91.xml><?xml version="1.0" encoding="utf-8"?>
<p:tagLst xmlns:a="http://schemas.openxmlformats.org/drawingml/2006/main" xmlns:r="http://schemas.openxmlformats.org/officeDocument/2006/relationships" xmlns:p="http://schemas.openxmlformats.org/presentationml/2006/main">
  <p:tag name="BTFPLAYOUTENABLED" val="0"/>
  <p:tag name="BTFPLAYOUTCOLUMNS" val="6"/>
</p:tagLst>
</file>

<file path=ppt/tags/tag92.xml><?xml version="1.0" encoding="utf-8"?>
<p:tagLst xmlns:a="http://schemas.openxmlformats.org/drawingml/2006/main" xmlns:r="http://schemas.openxmlformats.org/officeDocument/2006/relationships" xmlns:p="http://schemas.openxmlformats.org/presentationml/2006/main">
  <p:tag name="BTFPLAYOUTENABLED" val="1"/>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ENABLED" val="1"/>
</p:tagLst>
</file>

<file path=ppt/tags/tag95.xml><?xml version="1.0" encoding="utf-8"?>
<p:tagLst xmlns:a="http://schemas.openxmlformats.org/drawingml/2006/main" xmlns:r="http://schemas.openxmlformats.org/officeDocument/2006/relationships" xmlns:p="http://schemas.openxmlformats.org/presentationml/2006/main">
  <p:tag name="BTFPLAYOUTENABLED" val="0"/>
</p:tagLst>
</file>

<file path=ppt/tags/tag96.xml><?xml version="1.0" encoding="utf-8"?>
<p:tagLst xmlns:a="http://schemas.openxmlformats.org/drawingml/2006/main" xmlns:r="http://schemas.openxmlformats.org/officeDocument/2006/relationships" xmlns:p="http://schemas.openxmlformats.org/presentationml/2006/main">
  <p:tag name="BTFPLAYOUTENABLED" val="1"/>
</p:tagLst>
</file>

<file path=ppt/tags/tag97.xml><?xml version="1.0" encoding="utf-8"?>
<p:tagLst xmlns:a="http://schemas.openxmlformats.org/drawingml/2006/main" xmlns:r="http://schemas.openxmlformats.org/officeDocument/2006/relationships" xmlns:p="http://schemas.openxmlformats.org/presentationml/2006/main">
  <p:tag name="BTFPLAYOUTENABLED" val="1"/>
</p:tagLst>
</file>

<file path=ppt/tags/tag98.xml><?xml version="1.0" encoding="utf-8"?>
<p:tagLst xmlns:a="http://schemas.openxmlformats.org/drawingml/2006/main" xmlns:r="http://schemas.openxmlformats.org/officeDocument/2006/relationships" xmlns:p="http://schemas.openxmlformats.org/presentationml/2006/main">
  <p:tag name="BTFPLAYOUTENABLED" val="1"/>
</p:tagLst>
</file>

<file path=ppt/tags/tag99.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BF16324A-100D-43A3-989B-06855AF3057C}" vid="{05E5CB01-ABF8-49A0-9EED-8A582D469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184CB8A22D0E4A8126F47E54D8040B" ma:contentTypeVersion="7" ma:contentTypeDescription="Create a new document." ma:contentTypeScope="" ma:versionID="c3c4600a3b49bdf5038a525224474d3e">
  <xsd:schema xmlns:xsd="http://www.w3.org/2001/XMLSchema" xmlns:xs="http://www.w3.org/2001/XMLSchema" xmlns:p="http://schemas.microsoft.com/office/2006/metadata/properties" xmlns:ns3="f2b2d270-7867-42d4-a189-07059f6f15c0" xmlns:ns4="665db3fe-8637-4b9f-9d4a-2622128e33eb" targetNamespace="http://schemas.microsoft.com/office/2006/metadata/properties" ma:root="true" ma:fieldsID="eb1045ec49af4ed287dbb6c0d4c9034e" ns3:_="" ns4:_="">
    <xsd:import namespace="f2b2d270-7867-42d4-a189-07059f6f15c0"/>
    <xsd:import namespace="665db3fe-8637-4b9f-9d4a-2622128e33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xSherpaClassifyTa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2d270-7867-42d4-a189-07059f6f15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xSherpaClassifyTag" ma:index="14" nillable="true" ma:displayName="xSherpaClassifyTag" ma:internalName="xSherpaClassifyTag">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5db3fe-8637-4b9f-9d4a-2622128e33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2b2d270-7867-42d4-a189-07059f6f15c0" xsi:nil="true"/>
    <xSherpaClassifyTag xmlns="f2b2d270-7867-42d4-a189-07059f6f15c0" xsi:nil="true"/>
  </documentManagement>
</p:properties>
</file>

<file path=customXml/itemProps1.xml><?xml version="1.0" encoding="utf-8"?>
<ds:datastoreItem xmlns:ds="http://schemas.openxmlformats.org/officeDocument/2006/customXml" ds:itemID="{8F8945C6-BCD5-40A6-A750-AD8C515CA004}">
  <ds:schemaRefs>
    <ds:schemaRef ds:uri="http://schemas.microsoft.com/sharepoint/v3/contenttype/forms"/>
  </ds:schemaRefs>
</ds:datastoreItem>
</file>

<file path=customXml/itemProps2.xml><?xml version="1.0" encoding="utf-8"?>
<ds:datastoreItem xmlns:ds="http://schemas.openxmlformats.org/officeDocument/2006/customXml" ds:itemID="{720F389F-0348-44A5-8354-5C91DEDBE8B2}">
  <ds:schemaRefs>
    <ds:schemaRef ds:uri="665db3fe-8637-4b9f-9d4a-2622128e33eb"/>
    <ds:schemaRef ds:uri="f2b2d270-7867-42d4-a189-07059f6f15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665B7A6-3F38-4955-A626-C979C2B23B9B}">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f2b2d270-7867-42d4-a189-07059f6f15c0"/>
    <ds:schemaRef ds:uri="http://purl.org/dc/dcmitype/"/>
    <ds:schemaRef ds:uri="http://schemas.openxmlformats.org/package/2006/metadata/core-properties"/>
    <ds:schemaRef ds:uri="665db3fe-8637-4b9f-9d4a-2622128e33eb"/>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7050</Words>
  <Application>Microsoft Office PowerPoint</Application>
  <PresentationFormat>Widescreen</PresentationFormat>
  <Paragraphs>884</Paragraphs>
  <Slides>27</Slides>
  <Notes>17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1" baseType="lpstr">
      <vt:lpstr>Arial</vt:lpstr>
      <vt:lpstr>Calibri</vt:lpstr>
      <vt:lpstr>Bain Core</vt:lpstr>
      <vt:lpstr>think-cell Slide</vt:lpstr>
      <vt:lpstr>Healthcare Deck 1 – Sample ODA 1</vt:lpstr>
      <vt:lpstr>Summary | Early ‘outside-in’ perspectives on Target 1 and Target 2</vt:lpstr>
      <vt:lpstr>Proposed scope [Priority areas for deep-dive]</vt:lpstr>
      <vt:lpstr>PowerPoint Presentation</vt:lpstr>
      <vt:lpstr>Business overview | Target 1 specializes in women and child health care with ~200 employees; Target 2 aims at serving rural areas with ~100 employees</vt:lpstr>
      <vt:lpstr>Business overview | Since inception in 2006 and 2018 respectively, Target 1 and Target 2 have organically grown to ~10 hospitals/clinics by 2023</vt:lpstr>
      <vt:lpstr>Value creation | Opportunity to grow by focusing on payer approach, referral process, adjacency expansion, cost optimization, and digital innovation</vt:lpstr>
      <vt:lpstr>PowerPoint Presentation</vt:lpstr>
      <vt:lpstr>Market overview | ~$7B hospital market in Indonesia; ~85% population covered under National Health Insurance</vt:lpstr>
      <vt:lpstr>Market overview | BPJS is strengthening social and health security in Indonesia through universal healthcare </vt:lpstr>
      <vt:lpstr>Market overview | The Indonesian healthcare system is witnessing a revamped universal health coverage, re-alignment of profit pools, and digital transformation</vt:lpstr>
      <vt:lpstr>PowerPoint Presentation</vt:lpstr>
      <vt:lpstr>Benchmarking | Target 1 is a private healthcare provider in Indonesia, offering a range of services across the value chain with limited reporting across KPIs (1/2)</vt:lpstr>
      <vt:lpstr>Benchmarking | Target 1 is a private healthcare provider in Indonesia, offering a range of services across the value chain with limited reporting across KPIs (2/2)</vt:lpstr>
      <vt:lpstr>PowerPoint Presentation</vt:lpstr>
      <vt:lpstr>INDONESIA Healthcare sector overview</vt:lpstr>
      <vt:lpstr>INDONESIA Regulation - BPJS: What you need to know</vt:lpstr>
      <vt:lpstr>INDONESIA Regulation - BPJS: Expanded coverage to &gt;80% of the Indonesian population</vt:lpstr>
      <vt:lpstr>INDONESIA Regulation - BPJS: Patients pay premiums to BPJS for a cashless patient journey</vt:lpstr>
      <vt:lpstr>PowerPoint Presentation</vt:lpstr>
      <vt:lpstr>80% of the top healthcare companies globally choose Bain as their partner</vt:lpstr>
      <vt:lpstr>Bain is a leader in the Healthcare private equity space globally: we serve ~75% of scale deals globally</vt:lpstr>
      <vt:lpstr>We are the partner of choice for leading financial investors as they look to deploy capital in healthcare in APAC</vt:lpstr>
      <vt:lpstr>Our perspectives are informed by our unrivalled depth and breadth of experience across the healthcare ecosystem</vt:lpstr>
      <vt:lpstr>We have an extensive network of healthcare experts across all major APAC geographies and deep bench of healthcare PE experts globally</vt:lpstr>
      <vt:lpstr>From the Front Line of Health: We have proprietary and recent research on health systems and digital needs of patients and doctors (longitudinal)</vt:lpstr>
      <vt:lpstr>PowerPoint Presentation</vt:lpstr>
    </vt:vector>
  </TitlesOfParts>
  <Company>Bain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ODA</dc:title>
  <dc:creator>Gupta, Khushi</dc:creator>
  <cp:lastModifiedBy>BCN</cp:lastModifiedBy>
  <cp:revision>1</cp:revision>
  <cp:lastPrinted>2017-02-15T14:23:56Z</cp:lastPrinted>
  <dcterms:created xsi:type="dcterms:W3CDTF">2023-04-11T06:25:05Z</dcterms:created>
  <dcterms:modified xsi:type="dcterms:W3CDTF">2025-05-29T13:35:27Z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0x010100C2184CB8A22D0E4A8126F47E54D8040B</vt:lpwstr>
  </property>
</Properties>
</file>